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5"/>
    <p:sldMasterId id="2147483683" r:id="rId6"/>
    <p:sldMasterId id="2147483700" r:id="rId7"/>
    <p:sldMasterId id="2147483713" r:id="rId8"/>
    <p:sldMasterId id="2147483732" r:id="rId9"/>
    <p:sldMasterId id="2147483814" r:id="rId10"/>
    <p:sldMasterId id="2147483831" r:id="rId11"/>
    <p:sldMasterId id="2147483843" r:id="rId12"/>
    <p:sldMasterId id="2147483855" r:id="rId13"/>
    <p:sldMasterId id="2147483866" r:id="rId14"/>
    <p:sldMasterId id="2147483872" r:id="rId15"/>
    <p:sldMasterId id="2147483878" r:id="rId16"/>
    <p:sldMasterId id="2147483890" r:id="rId17"/>
    <p:sldMasterId id="2147483905" r:id="rId18"/>
    <p:sldMasterId id="2147483907" r:id="rId19"/>
    <p:sldMasterId id="2147483911" r:id="rId20"/>
  </p:sldMasterIdLst>
  <p:notesMasterIdLst>
    <p:notesMasterId r:id="rId123"/>
  </p:notesMasterIdLst>
  <p:sldIdLst>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404" r:id="rId39"/>
    <p:sldId id="405" r:id="rId40"/>
    <p:sldId id="406" r:id="rId41"/>
    <p:sldId id="407" r:id="rId42"/>
    <p:sldId id="408" r:id="rId43"/>
    <p:sldId id="409" r:id="rId44"/>
    <p:sldId id="410" r:id="rId45"/>
    <p:sldId id="411" r:id="rId46"/>
    <p:sldId id="412" r:id="rId47"/>
    <p:sldId id="413" r:id="rId48"/>
    <p:sldId id="414" r:id="rId49"/>
    <p:sldId id="415" r:id="rId50"/>
    <p:sldId id="416" r:id="rId51"/>
    <p:sldId id="322" r:id="rId52"/>
    <p:sldId id="323" r:id="rId53"/>
    <p:sldId id="324" r:id="rId54"/>
    <p:sldId id="325" r:id="rId55"/>
    <p:sldId id="326" r:id="rId56"/>
    <p:sldId id="327" r:id="rId57"/>
    <p:sldId id="328"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0"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44" r:id="rId107"/>
    <p:sldId id="445" r:id="rId108"/>
    <p:sldId id="446" r:id="rId109"/>
    <p:sldId id="447" r:id="rId110"/>
    <p:sldId id="448" r:id="rId111"/>
    <p:sldId id="449" r:id="rId112"/>
    <p:sldId id="450" r:id="rId113"/>
    <p:sldId id="451" r:id="rId114"/>
    <p:sldId id="452" r:id="rId115"/>
    <p:sldId id="453" r:id="rId116"/>
    <p:sldId id="454" r:id="rId117"/>
    <p:sldId id="455" r:id="rId118"/>
    <p:sldId id="456" r:id="rId119"/>
    <p:sldId id="457" r:id="rId120"/>
    <p:sldId id="458" r:id="rId121"/>
    <p:sldId id="459" r:id="rId1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CE4"/>
    <a:srgbClr val="77C9F2"/>
    <a:srgbClr val="525252"/>
    <a:srgbClr val="000000"/>
    <a:srgbClr val="90C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3" autoAdjust="0"/>
    <p:restoredTop sz="94694" autoAdjust="0"/>
  </p:normalViewPr>
  <p:slideViewPr>
    <p:cSldViewPr>
      <p:cViewPr varScale="1">
        <p:scale>
          <a:sx n="80" d="100"/>
          <a:sy n="80" d="100"/>
        </p:scale>
        <p:origin x="859"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0"/>
    </p:cViewPr>
  </p:sorterViewPr>
  <p:notesViewPr>
    <p:cSldViewPr>
      <p:cViewPr varScale="1">
        <p:scale>
          <a:sx n="89" d="100"/>
          <a:sy n="89" d="100"/>
        </p:scale>
        <p:origin x="371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2.xml"/><Relationship Id="rId107" Type="http://schemas.openxmlformats.org/officeDocument/2006/relationships/slide" Target="slides/slide87.xml"/><Relationship Id="rId11" Type="http://schemas.openxmlformats.org/officeDocument/2006/relationships/slideMaster" Target="slideMasters/slideMaster7.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tableStyles" Target="tableStyles.xml"/><Relationship Id="rId10" Type="http://schemas.openxmlformats.org/officeDocument/2006/relationships/slideMaster" Target="slideMasters/slideMaster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viewProps" Target="viewProps.xml"/><Relationship Id="rId7" Type="http://schemas.openxmlformats.org/officeDocument/2006/relationships/slideMaster" Target="slideMasters/slideMaster3.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0CDFC-4227-4C65-BFFE-606B768D4FEF}" type="datetimeFigureOut">
              <a:rPr lang="fr-BE" smtClean="0"/>
              <a:t>31-03-23</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DF498-6B22-4C23-B9DE-FBD91F7FCCAE}" type="slidenum">
              <a:rPr lang="fr-BE" smtClean="0"/>
              <a:t>‹#›</a:t>
            </a:fld>
            <a:endParaRPr lang="fr-BE"/>
          </a:p>
        </p:txBody>
      </p:sp>
    </p:spTree>
    <p:extLst>
      <p:ext uri="{BB962C8B-B14F-4D97-AF65-F5344CB8AC3E}">
        <p14:creationId xmlns:p14="http://schemas.microsoft.com/office/powerpoint/2010/main" val="303039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80886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Repris</a:t>
            </a:r>
            <a:r>
              <a:rPr lang="en-US" dirty="0"/>
              <a:t> dans </a:t>
            </a:r>
            <a:r>
              <a:rPr lang="en-US" dirty="0" err="1"/>
              <a:t>differentes</a:t>
            </a:r>
            <a:r>
              <a:rPr lang="en-US" dirty="0"/>
              <a:t> versions roadmap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Repris</a:t>
            </a:r>
            <a:r>
              <a:rPr lang="en-US" dirty="0"/>
              <a:t> dans les </a:t>
            </a:r>
            <a:r>
              <a:rPr lang="en-US" dirty="0" err="1"/>
              <a:t>critères</a:t>
            </a:r>
            <a:r>
              <a:rPr lang="en-US" dirty="0"/>
              <a:t> </a:t>
            </a:r>
            <a:r>
              <a:rPr lang="en-US" dirty="0" err="1"/>
              <a:t>d’évaluation</a:t>
            </a:r>
            <a:r>
              <a:rPr lang="en-US" dirty="0"/>
              <a:t> des soft</a:t>
            </a: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94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225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25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851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44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95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1490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78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9674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CF9-0210-44BD-AF7D-A8E64AE7D54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050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a8327275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8a8327275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178010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2" name="Google Shape;11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032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633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64457cbba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64457cbba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8" name="Google Shape;1278;g64457cbba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2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933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32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326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85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9340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36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8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88d3ac31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188d3ac312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Tree>
    <p:extLst>
      <p:ext uri="{BB962C8B-B14F-4D97-AF65-F5344CB8AC3E}">
        <p14:creationId xmlns:p14="http://schemas.microsoft.com/office/powerpoint/2010/main" val="3894506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206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Objectifs:</a:t>
            </a:r>
          </a:p>
          <a:p>
            <a:r>
              <a:rPr lang="fr-FR" dirty="0"/>
              <a:t>• Échange efficace et efficient de données et d’informations sur tous les aspects du traitement médicamenteux des patients dans le but d’améliorer la qualité des soins aux patients</a:t>
            </a:r>
          </a:p>
          <a:p>
            <a:endParaRPr lang="fr-FR" dirty="0"/>
          </a:p>
          <a:p>
            <a:r>
              <a:rPr lang="fr-FR" dirty="0" err="1"/>
              <a:t>Two</a:t>
            </a:r>
            <a:r>
              <a:rPr lang="fr-FR" dirty="0"/>
              <a:t> </a:t>
            </a:r>
            <a:r>
              <a:rPr lang="fr-FR" dirty="0" err="1"/>
              <a:t>Track:s</a:t>
            </a:r>
            <a:endParaRPr lang="fr-FR" dirty="0"/>
          </a:p>
          <a:p>
            <a:endParaRPr lang="fr-FR" dirty="0"/>
          </a:p>
          <a:p>
            <a:r>
              <a:rPr lang="fr-FR" dirty="0"/>
              <a:t>Intégration virtuelle des données médicales disponibles dans les systèmes d’échange de données existants (logiciels des prestataires de soins de santé, coffres régionaux, </a:t>
            </a:r>
            <a:r>
              <a:rPr lang="fr-FR" dirty="0" err="1"/>
              <a:t>Farmaflux</a:t>
            </a:r>
            <a:r>
              <a:rPr lang="fr-FR" dirty="0"/>
              <a:t>/GFD, </a:t>
            </a:r>
            <a:r>
              <a:rPr lang="fr-FR" dirty="0" err="1"/>
              <a:t>Recip</a:t>
            </a:r>
            <a:r>
              <a:rPr lang="fr-FR" dirty="0"/>
              <a:t>-E...).</a:t>
            </a:r>
          </a:p>
          <a:p>
            <a:endParaRPr lang="fr-FR" dirty="0"/>
          </a:p>
          <a:p>
            <a:r>
              <a:rPr lang="fr-FR" dirty="0"/>
              <a:t>Orchestration des processus autour de la médication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5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Fase 1: Alle bronnen </a:t>
            </a:r>
            <a:r>
              <a:rPr lang="en-GB" dirty="0" err="1"/>
              <a:t>gekoppeld</a:t>
            </a:r>
            <a:r>
              <a:rPr lang="en-GB" dirty="0"/>
              <a:t> </a:t>
            </a:r>
            <a:r>
              <a:rPr lang="en-GB" dirty="0" err="1"/>
              <a:t>zijn</a:t>
            </a:r>
            <a:r>
              <a:rPr lang="en-GB" dirty="0"/>
              <a:t> en </a:t>
            </a:r>
            <a:r>
              <a:rPr lang="en-GB" dirty="0" err="1"/>
              <a:t>toegang</a:t>
            </a:r>
            <a:r>
              <a:rPr lang="en-GB" dirty="0"/>
              <a:t> </a:t>
            </a:r>
            <a:r>
              <a:rPr lang="en-GB" dirty="0" err="1"/>
              <a:t>volgens</a:t>
            </a:r>
            <a:r>
              <a:rPr lang="en-GB" dirty="0"/>
              <a:t> </a:t>
            </a:r>
            <a:r>
              <a:rPr lang="en-GB" dirty="0" err="1"/>
              <a:t>toegangs</a:t>
            </a:r>
            <a:r>
              <a:rPr lang="en-GB" dirty="0"/>
              <a:t> Matrix &amp; Patienten </a:t>
            </a:r>
            <a:r>
              <a:rPr lang="en-GB" dirty="0" err="1"/>
              <a:t>wensen</a:t>
            </a:r>
            <a:r>
              <a:rPr lang="en-GB" dirty="0"/>
              <a:t> (</a:t>
            </a:r>
            <a:r>
              <a:rPr lang="en-GB" dirty="0" err="1"/>
              <a:t>Visie</a:t>
            </a:r>
            <a:r>
              <a:rPr lang="en-GB" dirty="0"/>
              <a:t> Flag)</a:t>
            </a:r>
          </a:p>
          <a:p>
            <a:r>
              <a:rPr lang="en-GB" dirty="0"/>
              <a:t>Fase 2: Process </a:t>
            </a:r>
            <a:r>
              <a:rPr lang="en-GB" dirty="0" err="1"/>
              <a:t>veranderingen</a:t>
            </a:r>
            <a:r>
              <a:rPr lang="en-GB" dirty="0"/>
              <a:t> (</a:t>
            </a:r>
            <a:r>
              <a:rPr lang="en-GB" dirty="0" err="1"/>
              <a:t>Automatisering</a:t>
            </a:r>
            <a:r>
              <a:rPr lang="en-GB" dirty="0"/>
              <a:t> &amp; </a:t>
            </a:r>
            <a:r>
              <a:rPr lang="en-GB" dirty="0" err="1"/>
              <a:t>medicamenteuze</a:t>
            </a:r>
            <a:r>
              <a:rPr lang="en-GB" dirty="0"/>
              <a:t> </a:t>
            </a:r>
            <a:r>
              <a:rPr lang="en-GB" dirty="0" err="1"/>
              <a:t>behandeling</a:t>
            </a:r>
            <a:r>
              <a:rPr lang="en-GB" dirty="0"/>
              <a:t> in </a:t>
            </a:r>
            <a:r>
              <a:rPr lang="en-GB" dirty="0" err="1"/>
              <a:t>plaats</a:t>
            </a:r>
            <a:r>
              <a:rPr lang="en-GB" dirty="0"/>
              <a:t> van voorschriften)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848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4ee675ab53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g4ee675ab53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154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Apothekers</a:t>
            </a:r>
            <a:endParaRPr lang="en-GB" dirty="0"/>
          </a:p>
          <a:p>
            <a:r>
              <a:rPr lang="en-GB" dirty="0" err="1"/>
              <a:t>Apothekers-biologen</a:t>
            </a:r>
            <a:endParaRPr lang="en-GB" dirty="0"/>
          </a:p>
          <a:p>
            <a:r>
              <a:rPr lang="en-GB" dirty="0" err="1"/>
              <a:t>Artsen</a:t>
            </a:r>
            <a:r>
              <a:rPr lang="en-GB" dirty="0"/>
              <a:t> -&gt; Voorschrijver</a:t>
            </a:r>
          </a:p>
          <a:p>
            <a:r>
              <a:rPr lang="en-GB" dirty="0" err="1"/>
              <a:t>Audiciens</a:t>
            </a:r>
            <a:endParaRPr lang="en-GB" dirty="0"/>
          </a:p>
          <a:p>
            <a:r>
              <a:rPr lang="en-GB" dirty="0" err="1"/>
              <a:t>Bandagisten</a:t>
            </a:r>
            <a:endParaRPr lang="en-GB" dirty="0"/>
          </a:p>
          <a:p>
            <a:r>
              <a:rPr lang="en-GB" dirty="0" err="1"/>
              <a:t>Diëtisten</a:t>
            </a:r>
            <a:endParaRPr lang="en-GB" dirty="0"/>
          </a:p>
          <a:p>
            <a:r>
              <a:rPr lang="en-GB" dirty="0" err="1"/>
              <a:t>Kinesitherapeuten</a:t>
            </a:r>
            <a:endParaRPr lang="en-GB" dirty="0"/>
          </a:p>
          <a:p>
            <a:r>
              <a:rPr lang="en-GB" dirty="0" err="1"/>
              <a:t>Logopedisten</a:t>
            </a:r>
            <a:endParaRPr lang="en-GB" dirty="0"/>
          </a:p>
          <a:p>
            <a:r>
              <a:rPr lang="en-GB" dirty="0" err="1"/>
              <a:t>Opticiens</a:t>
            </a:r>
            <a:endParaRPr lang="en-GB" dirty="0"/>
          </a:p>
          <a:p>
            <a:r>
              <a:rPr lang="en-GB" dirty="0" err="1"/>
              <a:t>Orthopedisten</a:t>
            </a:r>
            <a:endParaRPr lang="en-GB" dirty="0"/>
          </a:p>
          <a:p>
            <a:r>
              <a:rPr lang="en-GB" dirty="0" err="1"/>
              <a:t>Podologen</a:t>
            </a:r>
            <a:endParaRPr lang="en-GB" dirty="0"/>
          </a:p>
          <a:p>
            <a:r>
              <a:rPr lang="en-GB" dirty="0" err="1"/>
              <a:t>Tandarts</a:t>
            </a:r>
            <a:r>
              <a:rPr lang="en-GB" dirty="0"/>
              <a:t> -&gt; Voorschrijver</a:t>
            </a:r>
          </a:p>
          <a:p>
            <a:r>
              <a:rPr lang="en-GB" dirty="0" err="1"/>
              <a:t>Vroedsvrouw</a:t>
            </a:r>
            <a:r>
              <a:rPr lang="en-GB" dirty="0"/>
              <a:t> -&gt; Voorschrijver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829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214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99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Apothekers</a:t>
            </a:r>
            <a:endParaRPr lang="en-GB" dirty="0"/>
          </a:p>
          <a:p>
            <a:r>
              <a:rPr lang="en-GB" dirty="0" err="1"/>
              <a:t>Apothekers-biologen</a:t>
            </a:r>
            <a:endParaRPr lang="en-GB" dirty="0"/>
          </a:p>
          <a:p>
            <a:r>
              <a:rPr lang="en-GB" dirty="0" err="1"/>
              <a:t>Artsen</a:t>
            </a:r>
            <a:r>
              <a:rPr lang="en-GB" dirty="0"/>
              <a:t> -&gt; Voorschrijver</a:t>
            </a:r>
          </a:p>
          <a:p>
            <a:r>
              <a:rPr lang="en-GB" dirty="0" err="1"/>
              <a:t>Audiciens</a:t>
            </a:r>
            <a:endParaRPr lang="en-GB" dirty="0"/>
          </a:p>
          <a:p>
            <a:r>
              <a:rPr lang="en-GB" dirty="0" err="1"/>
              <a:t>Bandagisten</a:t>
            </a:r>
            <a:endParaRPr lang="en-GB" dirty="0"/>
          </a:p>
          <a:p>
            <a:r>
              <a:rPr lang="en-GB" dirty="0" err="1"/>
              <a:t>Diëtisten</a:t>
            </a:r>
            <a:endParaRPr lang="en-GB" dirty="0"/>
          </a:p>
          <a:p>
            <a:r>
              <a:rPr lang="en-GB" dirty="0" err="1"/>
              <a:t>Kinesitherapeuten</a:t>
            </a:r>
            <a:endParaRPr lang="en-GB" dirty="0"/>
          </a:p>
          <a:p>
            <a:r>
              <a:rPr lang="en-GB" dirty="0" err="1"/>
              <a:t>Logopedisten</a:t>
            </a:r>
            <a:endParaRPr lang="en-GB" dirty="0"/>
          </a:p>
          <a:p>
            <a:r>
              <a:rPr lang="en-GB" dirty="0" err="1"/>
              <a:t>Opticiens</a:t>
            </a:r>
            <a:endParaRPr lang="en-GB" dirty="0"/>
          </a:p>
          <a:p>
            <a:r>
              <a:rPr lang="en-GB" dirty="0" err="1"/>
              <a:t>Orthopedisten</a:t>
            </a:r>
            <a:endParaRPr lang="en-GB" dirty="0"/>
          </a:p>
          <a:p>
            <a:r>
              <a:rPr lang="en-GB" dirty="0" err="1"/>
              <a:t>Podologen</a:t>
            </a:r>
            <a:endParaRPr lang="en-GB" dirty="0"/>
          </a:p>
          <a:p>
            <a:r>
              <a:rPr lang="en-GB" dirty="0" err="1"/>
              <a:t>Tandarts</a:t>
            </a:r>
            <a:r>
              <a:rPr lang="en-GB" dirty="0"/>
              <a:t> -&gt; Voorschrijver</a:t>
            </a:r>
          </a:p>
          <a:p>
            <a:r>
              <a:rPr lang="en-GB" dirty="0" err="1"/>
              <a:t>Vroedsvrouw</a:t>
            </a:r>
            <a:r>
              <a:rPr lang="en-GB" dirty="0"/>
              <a:t> -&gt; Voorschrijver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071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53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Apothekers</a:t>
            </a:r>
            <a:endParaRPr lang="en-GB" dirty="0"/>
          </a:p>
          <a:p>
            <a:r>
              <a:rPr lang="en-GB" dirty="0" err="1"/>
              <a:t>Apothekers-biologen</a:t>
            </a:r>
            <a:endParaRPr lang="en-GB" dirty="0"/>
          </a:p>
          <a:p>
            <a:r>
              <a:rPr lang="en-GB" dirty="0" err="1"/>
              <a:t>Artsen</a:t>
            </a:r>
            <a:r>
              <a:rPr lang="en-GB" dirty="0"/>
              <a:t> -&gt; Voorschrijver</a:t>
            </a:r>
          </a:p>
          <a:p>
            <a:r>
              <a:rPr lang="en-GB" dirty="0" err="1"/>
              <a:t>Audiciens</a:t>
            </a:r>
            <a:endParaRPr lang="en-GB" dirty="0"/>
          </a:p>
          <a:p>
            <a:r>
              <a:rPr lang="en-GB" dirty="0" err="1"/>
              <a:t>Bandagisten</a:t>
            </a:r>
            <a:endParaRPr lang="en-GB" dirty="0"/>
          </a:p>
          <a:p>
            <a:r>
              <a:rPr lang="en-GB" dirty="0" err="1"/>
              <a:t>Diëtisten</a:t>
            </a:r>
            <a:endParaRPr lang="en-GB" dirty="0"/>
          </a:p>
          <a:p>
            <a:r>
              <a:rPr lang="en-GB" dirty="0" err="1"/>
              <a:t>Kinesitherapeuten</a:t>
            </a:r>
            <a:endParaRPr lang="en-GB" dirty="0"/>
          </a:p>
          <a:p>
            <a:r>
              <a:rPr lang="en-GB" dirty="0" err="1"/>
              <a:t>Logopedisten</a:t>
            </a:r>
            <a:endParaRPr lang="en-GB" dirty="0"/>
          </a:p>
          <a:p>
            <a:r>
              <a:rPr lang="en-GB" dirty="0" err="1"/>
              <a:t>Opticiens</a:t>
            </a:r>
            <a:endParaRPr lang="en-GB" dirty="0"/>
          </a:p>
          <a:p>
            <a:r>
              <a:rPr lang="en-GB" dirty="0" err="1"/>
              <a:t>Orthopedisten</a:t>
            </a:r>
            <a:endParaRPr lang="en-GB" dirty="0"/>
          </a:p>
          <a:p>
            <a:r>
              <a:rPr lang="en-GB" dirty="0" err="1"/>
              <a:t>Podologen</a:t>
            </a:r>
            <a:endParaRPr lang="en-GB" dirty="0"/>
          </a:p>
          <a:p>
            <a:r>
              <a:rPr lang="en-GB" dirty="0" err="1"/>
              <a:t>Tandarts</a:t>
            </a:r>
            <a:r>
              <a:rPr lang="en-GB" dirty="0"/>
              <a:t> -&gt; Voorschrijver</a:t>
            </a:r>
          </a:p>
          <a:p>
            <a:r>
              <a:rPr lang="en-GB" dirty="0" err="1"/>
              <a:t>Vroedsvrouw</a:t>
            </a:r>
            <a:r>
              <a:rPr lang="en-GB" dirty="0"/>
              <a:t> -&gt; Voorschrijver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37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bb1e58410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1bb1e58410c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4082030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751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ee675ab53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ee675ab53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4ee675ab53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t>79</a:t>
            </a:fld>
            <a:endParaRPr kumimoji="0"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7680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98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113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ee675ab53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ee675ab53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4ee675ab53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t>82</a:t>
            </a:fld>
            <a:endParaRPr kumimoji="0"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7626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ee675ab53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ee675ab53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4ee675ab53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t>84</a:t>
            </a:fld>
            <a:endParaRPr kumimoji="0"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8859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eMAndate</a:t>
            </a:r>
            <a:r>
              <a:rPr lang="en-GB" dirty="0"/>
              <a:t> Improvements: Limitation on number prescription mandates &amp; easier procedure to make a mandate.</a:t>
            </a:r>
          </a:p>
          <a:p>
            <a:r>
              <a:rPr lang="en-GB" dirty="0"/>
              <a:t>1- Arts &amp; </a:t>
            </a:r>
            <a:r>
              <a:rPr lang="en-GB" dirty="0" err="1"/>
              <a:t>Apotherkers</a:t>
            </a:r>
            <a:endParaRPr lang="en-GB" dirty="0"/>
          </a:p>
          <a:p>
            <a:r>
              <a:rPr lang="en-GB" dirty="0"/>
              <a:t>2- </a:t>
            </a:r>
            <a:r>
              <a:rPr lang="en-GB" dirty="0" err="1"/>
              <a:t>Tandartesen</a:t>
            </a:r>
            <a:r>
              <a:rPr lang="en-GB" dirty="0"/>
              <a:t> &amp; </a:t>
            </a:r>
            <a:r>
              <a:rPr lang="en-GB" dirty="0" err="1"/>
              <a:t>Vroedvrouwen</a:t>
            </a:r>
            <a:r>
              <a:rPr lang="en-GB" dirty="0"/>
              <a:t> &amp; WCZ / </a:t>
            </a:r>
            <a:r>
              <a:rPr lang="en-GB" dirty="0" err="1"/>
              <a:t>Ziekenhuizen</a:t>
            </a:r>
            <a:r>
              <a:rPr lang="en-GB" dirty="0"/>
              <a:t> (motivated by FHIR) </a:t>
            </a:r>
          </a:p>
          <a:p>
            <a:r>
              <a:rPr lang="en-GB" dirty="0"/>
              <a:t>3 – Specialist. </a:t>
            </a:r>
          </a:p>
          <a:p>
            <a:endParaRPr lang="en-GB" dirty="0"/>
          </a:p>
          <a:p>
            <a:r>
              <a:rPr lang="en-GB" dirty="0" err="1"/>
              <a:t>Voorstel</a:t>
            </a:r>
            <a:r>
              <a:rPr lang="en-GB" dirty="0"/>
              <a:t> </a:t>
            </a:r>
            <a:r>
              <a:rPr lang="en-GB" dirty="0" err="1"/>
              <a:t>Voorschriften</a:t>
            </a:r>
            <a:r>
              <a:rPr lang="en-GB" dirty="0"/>
              <a:t> : Lead </a:t>
            </a:r>
            <a:r>
              <a:rPr lang="en-GB" dirty="0" err="1"/>
              <a:t>Recip</a:t>
            </a:r>
            <a:r>
              <a:rPr lang="en-GB" dirty="0"/>
              <a:t>-E, Same as normal </a:t>
            </a:r>
            <a:r>
              <a:rPr lang="en-GB" dirty="0" err="1"/>
              <a:t>voorschrift</a:t>
            </a:r>
            <a:r>
              <a:rPr lang="en-GB" dirty="0"/>
              <a:t> with different status.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9EB05-C501-4F13-9388-69BE48F232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326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ee675ab53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ee675ab53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4ee675ab53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t>88</a:t>
            </a:fld>
            <a:endParaRPr kumimoji="0"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4259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ee675ab53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ee675ab53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g4ee675ab53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t>89</a:t>
            </a:fld>
            <a:endParaRPr kumimoji="0"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58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139096f54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2139096f541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6154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DF498-6B22-4C23-B9DE-FBD91F7FCCA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1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139096f54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2139096f541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43971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139096f541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g2139096f541_2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888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139096f541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g2139096f541_2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110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bb1e58410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1bb1e58410c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72406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1.png"/><Relationship Id="rId1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ctr">
              <a:defRPr>
                <a:solidFill>
                  <a:schemeClr val="tx1">
                    <a:lumMod val="65000"/>
                    <a:lumOff val="35000"/>
                  </a:schemeClr>
                </a:solidFill>
                <a:latin typeface="+mn-lt"/>
              </a:defRPr>
            </a:lvl1pPr>
          </a:lstStyle>
          <a:p>
            <a:r>
              <a:rPr lang="en-US" dirty="0"/>
              <a:t>Click to edit Master title style</a:t>
            </a:r>
            <a:endParaRPr lang="fr-BE" dirty="0"/>
          </a:p>
        </p:txBody>
      </p:sp>
      <p:sp>
        <p:nvSpPr>
          <p:cNvPr id="8"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dirty="0"/>
              <a:t>05/11/2021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04165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BE"/>
              <a:t>- </a:t>
            </a:r>
            <a:fld id="{30A9230E-FFBB-4CCB-ABD7-198084EDE768}" type="slidenum">
              <a:rPr lang="fr-BE" smtClean="0"/>
              <a:pPr/>
              <a:t>‹#›</a:t>
            </a:fld>
            <a:r>
              <a:rPr lang="fr-BE"/>
              <a:t> -</a:t>
            </a:r>
            <a:endParaRPr lang="fr-BE" dirty="0"/>
          </a:p>
        </p:txBody>
      </p:sp>
      <p:sp>
        <p:nvSpPr>
          <p:cNvPr id="6" name="Title 10"/>
          <p:cNvSpPr txBox="1">
            <a:spLocks/>
          </p:cNvSpPr>
          <p:nvPr userDrawn="1"/>
        </p:nvSpPr>
        <p:spPr>
          <a:xfrm>
            <a:off x="884051" y="1150432"/>
            <a:ext cx="5376597" cy="29873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nl-BE" sz="3600" dirty="0">
                <a:solidFill>
                  <a:srgbClr val="C00000"/>
                </a:solidFill>
              </a:rPr>
              <a:t>BEDANKT! </a:t>
            </a:r>
            <a:br>
              <a:rPr lang="nl-BE" sz="3600" dirty="0">
                <a:solidFill>
                  <a:srgbClr val="C00000"/>
                </a:solidFill>
              </a:rPr>
            </a:br>
            <a:r>
              <a:rPr lang="nl-BE" sz="3600" dirty="0">
                <a:solidFill>
                  <a:srgbClr val="C00000"/>
                </a:solidFill>
              </a:rPr>
              <a:t>Vragen ?</a:t>
            </a:r>
          </a:p>
        </p:txBody>
      </p:sp>
      <p:grpSp>
        <p:nvGrpSpPr>
          <p:cNvPr id="7" name="Group 11"/>
          <p:cNvGrpSpPr>
            <a:grpSpLocks/>
          </p:cNvGrpSpPr>
          <p:nvPr userDrawn="1"/>
        </p:nvGrpSpPr>
        <p:grpSpPr bwMode="auto">
          <a:xfrm>
            <a:off x="6503455" y="2852936"/>
            <a:ext cx="5691717" cy="2800350"/>
            <a:chOff x="4406900" y="2676525"/>
            <a:chExt cx="4268788" cy="2801603"/>
          </a:xfrm>
        </p:grpSpPr>
        <p:pic>
          <p:nvPicPr>
            <p:cNvPr id="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r>
                <a:rPr lang="fr-BE" altLang="en-US" sz="1600" dirty="0">
                  <a:latin typeface="+mn-lt"/>
                  <a:cs typeface="Arial" pitchFamily="34" charset="0"/>
                </a:rPr>
                <a:t>frank.robben@ehealth.fgov.be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a:p>
              <a:pPr>
                <a:defRPr/>
              </a:pPr>
              <a:r>
                <a:rPr lang="fr-BE" altLang="en-US" sz="1600" dirty="0">
                  <a:latin typeface="+mn-lt"/>
                  <a:cs typeface="Arial" pitchFamily="34" charset="0"/>
                  <a:sym typeface="Arial" pitchFamily="34" charset="0"/>
                </a:rPr>
                <a:t>https://www.ksz.fgov.be</a:t>
              </a:r>
            </a:p>
            <a:p>
              <a:pPr>
                <a:defRPr/>
              </a:pPr>
              <a:r>
                <a:rPr lang="fr-BE" altLang="en-US" sz="1600" dirty="0">
                  <a:latin typeface="+mn-lt"/>
                  <a:cs typeface="Arial" pitchFamily="34" charset="0"/>
                  <a:sym typeface="Arial" pitchFamily="34" charset="0"/>
                </a:rPr>
                <a:t>https://www.frankrobben.be</a:t>
              </a:r>
              <a:endParaRPr lang="fr-BE" altLang="en-US" sz="1600" dirty="0">
                <a:latin typeface="+mn-lt"/>
                <a:cs typeface="Arial" pitchFamily="34" charset="0"/>
              </a:endParaRPr>
            </a:p>
          </p:txBody>
        </p:sp>
      </p:grp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r="77950" b="92280"/>
          <a:stretch/>
        </p:blipFill>
        <p:spPr>
          <a:xfrm>
            <a:off x="8976320" y="6302996"/>
            <a:ext cx="2688299" cy="531341"/>
          </a:xfrm>
          <a:prstGeom prst="rect">
            <a:avLst/>
          </a:prstGeom>
        </p:spPr>
      </p:pic>
    </p:spTree>
    <p:extLst>
      <p:ext uri="{BB962C8B-B14F-4D97-AF65-F5344CB8AC3E}">
        <p14:creationId xmlns:p14="http://schemas.microsoft.com/office/powerpoint/2010/main" val="23559280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D2E7D4-A05E-4528-9377-CB09F0C57EB6}" type="datetimeFigureOut">
              <a:rPr lang="nl-BE" smtClean="0"/>
              <a:t>31/03/2023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702221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D2E7D4-A05E-4528-9377-CB09F0C57EB6}" type="datetimeFigureOut">
              <a:rPr lang="nl-BE" smtClean="0"/>
              <a:t>31/03/2023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842739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D2E7D4-A05E-4528-9377-CB09F0C57EB6}" type="datetimeFigureOut">
              <a:rPr lang="nl-BE" smtClean="0"/>
              <a:t>31/03/2023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2737832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D2E7D4-A05E-4528-9377-CB09F0C57EB6}" type="datetimeFigureOut">
              <a:rPr lang="nl-BE" smtClean="0"/>
              <a:t>31/03/2023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7722592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D2E7D4-A05E-4528-9377-CB09F0C57EB6}" type="datetimeFigureOut">
              <a:rPr lang="nl-BE" smtClean="0"/>
              <a:t>31/03/2023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0370080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2E7D4-A05E-4528-9377-CB09F0C57EB6}" type="datetimeFigureOut">
              <a:rPr lang="nl-BE" smtClean="0"/>
              <a:t>31/03/2023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016398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2E7D4-A05E-4528-9377-CB09F0C57EB6}" type="datetimeFigureOut">
              <a:rPr lang="nl-BE" smtClean="0"/>
              <a:t>31/03/2023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0524495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4000" baseline="0">
                <a:solidFill>
                  <a:schemeClr val="accent6">
                    <a:lumMod val="75000"/>
                  </a:schemeClr>
                </a:solidFill>
              </a:defRPr>
            </a:lvl1pPr>
          </a:lstStyle>
          <a:p>
            <a:r>
              <a:rPr lang="fr-FR" dirty="0"/>
              <a:t>Cliquez pour modifier le style du titre première dia</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Tree>
    <p:extLst>
      <p:ext uri="{BB962C8B-B14F-4D97-AF65-F5344CB8AC3E}">
        <p14:creationId xmlns:p14="http://schemas.microsoft.com/office/powerpoint/2010/main" val="7901160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6">
                    <a:lumMod val="75000"/>
                  </a:schemeClr>
                </a:solidFill>
              </a:defRPr>
            </a:lvl1pPr>
          </a:lstStyle>
          <a:p>
            <a:r>
              <a:rPr lang="fr-FR" dirty="0"/>
              <a:t>Cliquez pour modifier le style du titre</a:t>
            </a:r>
            <a:endParaRPr lang="fr-BE" dirty="0"/>
          </a:p>
        </p:txBody>
      </p:sp>
      <p:sp>
        <p:nvSpPr>
          <p:cNvPr id="3" name="Espace réservé du contenu 2"/>
          <p:cNvSpPr>
            <a:spLocks noGrp="1"/>
          </p:cNvSpPr>
          <p:nvPr>
            <p:ph idx="1" hasCustomPrompt="1"/>
          </p:nvPr>
        </p:nvSpPr>
        <p:spPr>
          <a:xfrm>
            <a:off x="431371" y="1556793"/>
            <a:ext cx="10972800" cy="4525963"/>
          </a:xfrm>
        </p:spPr>
        <p:txBody>
          <a:bodyPr/>
          <a:lstStyle>
            <a:lvl1pPr>
              <a:defRPr>
                <a:solidFill>
                  <a:srgbClr val="003399"/>
                </a:solidFill>
              </a:defRPr>
            </a:lvl1pPr>
            <a:lvl2pPr>
              <a:buClr>
                <a:srgbClr val="0070C0"/>
              </a:buClr>
              <a:buFont typeface="Calibri" pitchFamily="34" charset="0"/>
              <a:buChar char="•"/>
              <a:defRPr>
                <a:solidFill>
                  <a:srgbClr val="0070C0"/>
                </a:solidFill>
              </a:defRPr>
            </a:lvl2pPr>
            <a:lvl3pPr>
              <a:buClr>
                <a:srgbClr val="00A7E1"/>
              </a:buClr>
              <a:buFont typeface="Arial" pitchFamily="34" charset="0"/>
              <a:buChar char="•"/>
              <a:defRPr>
                <a:solidFill>
                  <a:srgbClr val="00A7E1"/>
                </a:solidFill>
              </a:defRPr>
            </a:lvl3pPr>
            <a:lvl4pPr>
              <a:buClr>
                <a:srgbClr val="E8A42A"/>
              </a:buClr>
              <a:buFont typeface="Calibri" pitchFamily="34" charset="0"/>
              <a:buChar char="•"/>
              <a:defRPr>
                <a:solidFill>
                  <a:srgbClr val="003399"/>
                </a:solidFill>
              </a:defRPr>
            </a:lvl4pPr>
            <a:lvl5pPr>
              <a:buClr>
                <a:srgbClr val="92D050"/>
              </a:buClr>
              <a:buFont typeface="Arial" pitchFamily="34" charset="0"/>
              <a:buChar char="•"/>
              <a:defRPr>
                <a:solidFill>
                  <a:srgbClr val="003399"/>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838695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3600">
                <a:solidFill>
                  <a:schemeClr val="accent6">
                    <a:lumMod val="75000"/>
                  </a:schemeClr>
                </a:solidFill>
              </a:defRPr>
            </a:lvl1pPr>
          </a:lstStyle>
          <a:p>
            <a:r>
              <a:rPr lang="fr-FR" dirty="0"/>
              <a:t>Cliquez pour modifier le style du titre (page de fin)</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
        <p:nvSpPr>
          <p:cNvPr id="5" name="Rectangle 4"/>
          <p:cNvSpPr/>
          <p:nvPr userDrawn="1"/>
        </p:nvSpPr>
        <p:spPr>
          <a:xfrm>
            <a:off x="655093" y="6337075"/>
            <a:ext cx="4128000" cy="72000"/>
          </a:xfrm>
          <a:prstGeom prst="rect">
            <a:avLst/>
          </a:prstGeom>
          <a:gradFill flip="none" rotWithShape="1">
            <a:gsLst>
              <a:gs pos="0">
                <a:schemeClr val="bg1"/>
              </a:gs>
              <a:gs pos="100000">
                <a:srgbClr val="17AEE4"/>
              </a:gs>
              <a:gs pos="100000">
                <a:srgbClr val="1DC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sz="1800"/>
          </a:p>
        </p:txBody>
      </p:sp>
    </p:spTree>
    <p:extLst>
      <p:ext uri="{BB962C8B-B14F-4D97-AF65-F5344CB8AC3E}">
        <p14:creationId xmlns:p14="http://schemas.microsoft.com/office/powerpoint/2010/main" val="220883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3" name="Straight Connector 8"/>
          <p:cNvCxnSpPr/>
          <p:nvPr/>
        </p:nvCxnSpPr>
        <p:spPr>
          <a:xfrm>
            <a:off x="914400" y="4005263"/>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11"/>
          <p:cNvGrpSpPr>
            <a:grpSpLocks/>
          </p:cNvGrpSpPr>
          <p:nvPr userDrawn="1"/>
        </p:nvGrpSpPr>
        <p:grpSpPr bwMode="auto">
          <a:xfrm>
            <a:off x="5706534" y="3619500"/>
            <a:ext cx="5691717" cy="2800350"/>
            <a:chOff x="4406900" y="2676525"/>
            <a:chExt cx="4268788" cy="2801603"/>
          </a:xfrm>
        </p:grpSpPr>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userDrawn="1"/>
          </p:nvSpPr>
          <p:spPr bwMode="auto">
            <a:xfrm>
              <a:off x="4787900" y="2676525"/>
              <a:ext cx="3887788" cy="280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endParaRPr lang="fr-BE" altLang="en-US" sz="1600" dirty="0">
                <a:solidFill>
                  <a:srgbClr val="0D0D0D"/>
                </a:solidFill>
                <a:cs typeface="Arial" pitchFamily="34" charset="0"/>
              </a:endParaRPr>
            </a:p>
            <a:p>
              <a:pPr>
                <a:defRPr/>
              </a:pPr>
              <a:r>
                <a:rPr lang="fr-BE" altLang="en-US" sz="1600" dirty="0">
                  <a:cs typeface="Arial" pitchFamily="34" charset="0"/>
                </a:rPr>
                <a:t>frank.robben@ehealth.fgov.be </a:t>
              </a:r>
            </a:p>
            <a:p>
              <a:pPr>
                <a:defRPr/>
              </a:pPr>
              <a:endParaRPr lang="fr-BE" altLang="en-US" sz="1600" dirty="0">
                <a:cs typeface="Arial" pitchFamily="34" charset="0"/>
                <a:sym typeface="Arial" pitchFamily="34" charset="0"/>
              </a:endParaRPr>
            </a:p>
            <a:p>
              <a:pPr>
                <a:defRPr/>
              </a:pPr>
              <a:r>
                <a:rPr lang="fr-BE" altLang="en-US" sz="1600" dirty="0">
                  <a:cs typeface="Arial" pitchFamily="34" charset="0"/>
                  <a:sym typeface="Arial" pitchFamily="34" charset="0"/>
                </a:rPr>
                <a:t>@FrRobben</a:t>
              </a:r>
            </a:p>
            <a:p>
              <a:pPr>
                <a:defRPr/>
              </a:pPr>
              <a:endParaRPr lang="fr-BE" altLang="en-US" sz="1600" dirty="0">
                <a:cs typeface="Arial" pitchFamily="34" charset="0"/>
                <a:sym typeface="Arial" pitchFamily="34" charset="0"/>
              </a:endParaRPr>
            </a:p>
            <a:p>
              <a:pPr>
                <a:defRPr/>
              </a:pPr>
              <a:r>
                <a:rPr lang="fr-BE" altLang="en-US" sz="1600" dirty="0">
                  <a:cs typeface="Arial" pitchFamily="34" charset="0"/>
                  <a:sym typeface="Arial" pitchFamily="34" charset="0"/>
                </a:rPr>
                <a:t>https://www.ehealth.fgov.be</a:t>
              </a:r>
            </a:p>
            <a:p>
              <a:pPr>
                <a:defRPr/>
              </a:pPr>
              <a:r>
                <a:rPr lang="fr-BE" altLang="en-US" sz="1600" dirty="0">
                  <a:cs typeface="Arial" pitchFamily="34" charset="0"/>
                  <a:sym typeface="Arial" pitchFamily="34" charset="0"/>
                </a:rPr>
                <a:t>http://www.ksz.fgov.be</a:t>
              </a:r>
            </a:p>
            <a:p>
              <a:pPr>
                <a:defRPr/>
              </a:pPr>
              <a:r>
                <a:rPr lang="fr-BE" altLang="en-US" sz="1600" dirty="0">
                  <a:cs typeface="Arial" pitchFamily="34" charset="0"/>
                  <a:sym typeface="Arial" pitchFamily="34" charset="0"/>
                </a:rPr>
                <a:t>http://www.frankrobben.be</a:t>
              </a:r>
              <a:endParaRPr lang="fr-BE" altLang="en-US" sz="1600" dirty="0">
                <a:cs typeface="Arial" pitchFamily="34" charset="0"/>
              </a:endParaRPr>
            </a:p>
          </p:txBody>
        </p:sp>
      </p:grpSp>
      <p:sp>
        <p:nvSpPr>
          <p:cNvPr id="2" name="Title 1"/>
          <p:cNvSpPr>
            <a:spLocks noGrp="1"/>
          </p:cNvSpPr>
          <p:nvPr>
            <p:ph type="ctrTitle"/>
          </p:nvPr>
        </p:nvSpPr>
        <p:spPr>
          <a:xfrm>
            <a:off x="914400" y="1861816"/>
            <a:ext cx="10464800" cy="1927225"/>
          </a:xfrm>
        </p:spPr>
        <p:txBody>
          <a:bodyPr anchor="b">
            <a:noAutofit/>
          </a:bodyPr>
          <a:lstStyle>
            <a:lvl1pPr>
              <a:defRPr sz="5400" cap="all" baseline="0"/>
            </a:lvl1pPr>
          </a:lstStyle>
          <a:p>
            <a:r>
              <a:rPr lang="en-US" dirty="0"/>
              <a:t>Click to edit Master title style</a:t>
            </a:r>
          </a:p>
        </p:txBody>
      </p:sp>
      <p:sp>
        <p:nvSpPr>
          <p:cNvPr id="8" name="Date Placeholder 3"/>
          <p:cNvSpPr>
            <a:spLocks noGrp="1"/>
          </p:cNvSpPr>
          <p:nvPr>
            <p:ph type="dt" sz="half" idx="10"/>
          </p:nvPr>
        </p:nvSpPr>
        <p:spPr/>
        <p:txBody>
          <a:bodyPr/>
          <a:lstStyle>
            <a:lvl1pPr>
              <a:defRPr/>
            </a:lvl1pPr>
          </a:lstStyle>
          <a:p>
            <a:pPr>
              <a:defRPr/>
            </a:pPr>
            <a:r>
              <a:rPr lang="nl-BE"/>
              <a:t>5/10/2021</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lgn="r">
              <a:defRPr b="0"/>
            </a:lvl1pPr>
          </a:lstStyle>
          <a:p>
            <a:pPr>
              <a:defRPr/>
            </a:pPr>
            <a:fld id="{47161507-E980-4A7F-B183-41CB67DCE966}" type="slidenum">
              <a:rPr lang="en-US"/>
              <a:pPr>
                <a:defRPr/>
              </a:pPr>
              <a:t>‹#›</a:t>
            </a:fld>
            <a:endParaRPr lang="en-US" dirty="0"/>
          </a:p>
        </p:txBody>
      </p:sp>
    </p:spTree>
    <p:extLst>
      <p:ext uri="{BB962C8B-B14F-4D97-AF65-F5344CB8AC3E}">
        <p14:creationId xmlns:p14="http://schemas.microsoft.com/office/powerpoint/2010/main" val="29673923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133DB97-F071-4B50-AD35-1445C427C851}" type="datetimeFigureOut">
              <a:rPr lang="fr-BE" smtClean="0"/>
              <a:pPr/>
              <a:t>31-03-23</a:t>
            </a:fld>
            <a:endParaRPr lang="fr-B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EF169F6-B930-4E69-A52C-2C36340E9BE2}" type="slidenum">
              <a:rPr lang="fr-BE" smtClean="0"/>
              <a:pPr/>
              <a:t>‹#›</a:t>
            </a:fld>
            <a:endParaRPr lang="fr-BE"/>
          </a:p>
        </p:txBody>
      </p:sp>
      <p:sp>
        <p:nvSpPr>
          <p:cNvPr id="9" name="Content Placeholder 8"/>
          <p:cNvSpPr>
            <a:spLocks noGrp="1"/>
          </p:cNvSpPr>
          <p:nvPr>
            <p:ph sz="quarter" idx="13"/>
          </p:nvPr>
        </p:nvSpPr>
        <p:spPr>
          <a:xfrm>
            <a:off x="9336617" y="51387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pic>
        <p:nvPicPr>
          <p:cNvPr id="8"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0722" y="6500592"/>
            <a:ext cx="474421" cy="207966"/>
          </a:xfrm>
          <a:prstGeom prst="rect">
            <a:avLst/>
          </a:prstGeom>
        </p:spPr>
      </p:pic>
      <p:pic>
        <p:nvPicPr>
          <p:cNvPr id="10" name="Image 7" descr="logo_chu_umc.gif"/>
          <p:cNvPicPr>
            <a:picLocks noChangeAspect="1"/>
          </p:cNvPicPr>
          <p:nvPr userDrawn="1"/>
        </p:nvPicPr>
        <p:blipFill>
          <a:blip r:embed="rId3" cstate="print"/>
          <a:stretch>
            <a:fillRect/>
          </a:stretch>
        </p:blipFill>
        <p:spPr>
          <a:xfrm>
            <a:off x="142013" y="6432294"/>
            <a:ext cx="954044" cy="274304"/>
          </a:xfrm>
          <a:prstGeom prst="rect">
            <a:avLst/>
          </a:prstGeom>
        </p:spPr>
      </p:pic>
    </p:spTree>
    <p:extLst>
      <p:ext uri="{BB962C8B-B14F-4D97-AF65-F5344CB8AC3E}">
        <p14:creationId xmlns:p14="http://schemas.microsoft.com/office/powerpoint/2010/main" val="2803948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133DB97-F071-4B50-AD35-1445C427C851}" type="datetimeFigureOut">
              <a:rPr lang="fr-BE" smtClean="0"/>
              <a:pPr/>
              <a:t>31-03-23</a:t>
            </a:fld>
            <a:endParaRPr lang="fr-B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EF169F6-B930-4E69-A52C-2C36340E9BE2}" type="slidenum">
              <a:rPr lang="fr-BE" smtClean="0"/>
              <a:pPr/>
              <a:t>‹#›</a:t>
            </a:fld>
            <a:endParaRPr lang="fr-BE"/>
          </a:p>
        </p:txBody>
      </p:sp>
      <p:sp>
        <p:nvSpPr>
          <p:cNvPr id="9" name="Content Placeholder 8"/>
          <p:cNvSpPr>
            <a:spLocks noGrp="1"/>
          </p:cNvSpPr>
          <p:nvPr>
            <p:ph sz="quarter" idx="13"/>
          </p:nvPr>
        </p:nvSpPr>
        <p:spPr>
          <a:xfrm>
            <a:off x="9336617" y="51387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pic>
        <p:nvPicPr>
          <p:cNvPr id="8"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0722" y="6500592"/>
            <a:ext cx="474421" cy="207966"/>
          </a:xfrm>
          <a:prstGeom prst="rect">
            <a:avLst/>
          </a:prstGeom>
        </p:spPr>
      </p:pic>
      <p:pic>
        <p:nvPicPr>
          <p:cNvPr id="10" name="Image 7" descr="logo_chu_umc.gif"/>
          <p:cNvPicPr>
            <a:picLocks noChangeAspect="1"/>
          </p:cNvPicPr>
          <p:nvPr userDrawn="1"/>
        </p:nvPicPr>
        <p:blipFill>
          <a:blip r:embed="rId3" cstate="print"/>
          <a:stretch>
            <a:fillRect/>
          </a:stretch>
        </p:blipFill>
        <p:spPr>
          <a:xfrm>
            <a:off x="142013" y="6432294"/>
            <a:ext cx="954044" cy="274304"/>
          </a:xfrm>
          <a:prstGeom prst="rect">
            <a:avLst/>
          </a:prstGeom>
        </p:spPr>
      </p:pic>
    </p:spTree>
    <p:extLst>
      <p:ext uri="{BB962C8B-B14F-4D97-AF65-F5344CB8AC3E}">
        <p14:creationId xmlns:p14="http://schemas.microsoft.com/office/powerpoint/2010/main" val="84403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4133DB97-F071-4B50-AD35-1445C427C851}" type="datetimeFigureOut">
              <a:rPr lang="fr-BE" smtClean="0"/>
              <a:pPr/>
              <a:t>31-03-23</a:t>
            </a:fld>
            <a:endParaRPr lang="fr-BE"/>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EF169F6-B930-4E69-A52C-2C36340E9BE2}" type="slidenum">
              <a:rPr lang="fr-BE" smtClean="0"/>
              <a:pPr/>
              <a:t>‹#›</a:t>
            </a:fld>
            <a:endParaRPr lang="fr-BE"/>
          </a:p>
        </p:txBody>
      </p:sp>
      <p:sp>
        <p:nvSpPr>
          <p:cNvPr id="9" name="Content Placeholder 8"/>
          <p:cNvSpPr>
            <a:spLocks noGrp="1"/>
          </p:cNvSpPr>
          <p:nvPr>
            <p:ph sz="quarter" idx="13"/>
          </p:nvPr>
        </p:nvSpPr>
        <p:spPr>
          <a:xfrm>
            <a:off x="9336617" y="5138738"/>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pic>
        <p:nvPicPr>
          <p:cNvPr id="8"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0722" y="6500592"/>
            <a:ext cx="474421" cy="207966"/>
          </a:xfrm>
          <a:prstGeom prst="rect">
            <a:avLst/>
          </a:prstGeom>
        </p:spPr>
      </p:pic>
      <p:pic>
        <p:nvPicPr>
          <p:cNvPr id="10" name="Image 7" descr="logo_chu_umc.gif"/>
          <p:cNvPicPr>
            <a:picLocks noChangeAspect="1"/>
          </p:cNvPicPr>
          <p:nvPr userDrawn="1"/>
        </p:nvPicPr>
        <p:blipFill>
          <a:blip r:embed="rId3" cstate="print"/>
          <a:stretch>
            <a:fillRect/>
          </a:stretch>
        </p:blipFill>
        <p:spPr>
          <a:xfrm>
            <a:off x="142013" y="6432294"/>
            <a:ext cx="954044" cy="274304"/>
          </a:xfrm>
          <a:prstGeom prst="rect">
            <a:avLst/>
          </a:prstGeom>
        </p:spPr>
      </p:pic>
    </p:spTree>
    <p:extLst>
      <p:ext uri="{BB962C8B-B14F-4D97-AF65-F5344CB8AC3E}">
        <p14:creationId xmlns:p14="http://schemas.microsoft.com/office/powerpoint/2010/main" val="16802238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3DB97-F071-4B50-AD35-1445C427C851}" type="datetimeFigureOut">
              <a:rPr lang="fr-BE" smtClean="0">
                <a:solidFill>
                  <a:prstClr val="black">
                    <a:tint val="75000"/>
                  </a:prstClr>
                </a:solidFill>
              </a:rPr>
              <a:pPr/>
              <a:t>31-03-23</a:t>
            </a:fld>
            <a:endParaRPr lang="fr-BE">
              <a:solidFill>
                <a:prstClr val="black">
                  <a:tint val="75000"/>
                </a:prstClr>
              </a:solidFill>
            </a:endParaRPr>
          </a:p>
        </p:txBody>
      </p:sp>
      <p:sp>
        <p:nvSpPr>
          <p:cNvPr id="3" name="Footer Placeholder 2"/>
          <p:cNvSpPr>
            <a:spLocks noGrp="1"/>
          </p:cNvSpPr>
          <p:nvPr>
            <p:ph type="ftr" sz="quarter" idx="11"/>
          </p:nvPr>
        </p:nvSpPr>
        <p:spPr/>
        <p:txBody>
          <a:bodyPr/>
          <a:lstStyle/>
          <a:p>
            <a:endParaRPr lang="fr-BE">
              <a:solidFill>
                <a:prstClr val="black">
                  <a:tint val="75000"/>
                </a:prstClr>
              </a:solidFill>
            </a:endParaRPr>
          </a:p>
        </p:txBody>
      </p:sp>
      <p:sp>
        <p:nvSpPr>
          <p:cNvPr id="4" name="Slide Number Placeholder 3"/>
          <p:cNvSpPr>
            <a:spLocks noGrp="1"/>
          </p:cNvSpPr>
          <p:nvPr>
            <p:ph type="sldNum" sz="quarter" idx="12"/>
          </p:nvPr>
        </p:nvSpPr>
        <p:spPr/>
        <p:txBody>
          <a:bodyPr/>
          <a:lstStyle/>
          <a:p>
            <a:fld id="{5EF169F6-B930-4E69-A52C-2C36340E9BE2}"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9541690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D90F5-94A4-4AAD-90E6-746B3B2CBF07}"/>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01A13B6D-AE87-45C6-B572-03AB0A5E727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E8A044F-F246-4AF5-AD2F-C9F4FC675CD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D80928E-8496-4F56-ABA4-81B2B5EA43F4}"/>
              </a:ext>
            </a:extLst>
          </p:cNvPr>
          <p:cNvSpPr>
            <a:spLocks noGrp="1"/>
          </p:cNvSpPr>
          <p:nvPr>
            <p:ph type="dt" sz="half" idx="10"/>
          </p:nvPr>
        </p:nvSpPr>
        <p:spPr/>
        <p:txBody>
          <a:bodyPr/>
          <a:lstStyle/>
          <a:p>
            <a:fld id="{EA09D84A-36D4-40C6-B372-EE4493643313}" type="datetimeFigureOut">
              <a:rPr lang="fr-FR" smtClean="0"/>
              <a:t>31/03/2023</a:t>
            </a:fld>
            <a:endParaRPr lang="fr-FR"/>
          </a:p>
        </p:txBody>
      </p:sp>
      <p:sp>
        <p:nvSpPr>
          <p:cNvPr id="6" name="Espace réservé du pied de page 5">
            <a:extLst>
              <a:ext uri="{FF2B5EF4-FFF2-40B4-BE49-F238E27FC236}">
                <a16:creationId xmlns:a16="http://schemas.microsoft.com/office/drawing/2014/main" id="{1A5C4E83-7E80-4EA5-BDBC-BFDC1C1861F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7D51BA-24C0-4A05-AC22-DCBA1A4A83F2}"/>
              </a:ext>
            </a:extLst>
          </p:cNvPr>
          <p:cNvSpPr>
            <a:spLocks noGrp="1"/>
          </p:cNvSpPr>
          <p:nvPr>
            <p:ph type="sldNum" sz="quarter" idx="12"/>
          </p:nvPr>
        </p:nvSpPr>
        <p:spPr/>
        <p:txBody>
          <a:bodyPr/>
          <a:lstStyle/>
          <a:p>
            <a:fld id="{94B4C88B-9A24-4255-9060-483ECCC9913E}" type="slidenum">
              <a:rPr lang="fr-FR" smtClean="0"/>
              <a:t>‹#›</a:t>
            </a:fld>
            <a:endParaRPr lang="fr-FR"/>
          </a:p>
        </p:txBody>
      </p:sp>
    </p:spTree>
    <p:extLst>
      <p:ext uri="{BB962C8B-B14F-4D97-AF65-F5344CB8AC3E}">
        <p14:creationId xmlns:p14="http://schemas.microsoft.com/office/powerpoint/2010/main" val="15718240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8D73E-7638-4F3E-BE86-7F2BEDF1F6C0}"/>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8DCB79-94DE-4061-B103-DBF37F6ED1CA}"/>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163C5C-A13D-40D8-82C0-DBA610AA0B1B}"/>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1D3130-2266-46F1-AD1E-6CDD3D10B53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F3AE6CA-D725-45DF-91CF-A74A1078DD17}"/>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6CC548C-DEFA-4031-A61D-AC8ABA9F2F99}"/>
              </a:ext>
            </a:extLst>
          </p:cNvPr>
          <p:cNvSpPr>
            <a:spLocks noGrp="1"/>
          </p:cNvSpPr>
          <p:nvPr>
            <p:ph type="dt" sz="half" idx="10"/>
          </p:nvPr>
        </p:nvSpPr>
        <p:spPr/>
        <p:txBody>
          <a:bodyPr/>
          <a:lstStyle/>
          <a:p>
            <a:fld id="{EA09D84A-36D4-40C6-B372-EE4493643313}" type="datetimeFigureOut">
              <a:rPr lang="fr-FR" smtClean="0"/>
              <a:t>31/03/2023</a:t>
            </a:fld>
            <a:endParaRPr lang="fr-FR"/>
          </a:p>
        </p:txBody>
      </p:sp>
      <p:sp>
        <p:nvSpPr>
          <p:cNvPr id="8" name="Espace réservé du pied de page 7">
            <a:extLst>
              <a:ext uri="{FF2B5EF4-FFF2-40B4-BE49-F238E27FC236}">
                <a16:creationId xmlns:a16="http://schemas.microsoft.com/office/drawing/2014/main" id="{95F5A197-217E-4965-A02E-A0C6970E4F5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590859-ABBE-41AD-9333-53CB8A10950D}"/>
              </a:ext>
            </a:extLst>
          </p:cNvPr>
          <p:cNvSpPr>
            <a:spLocks noGrp="1"/>
          </p:cNvSpPr>
          <p:nvPr>
            <p:ph type="sldNum" sz="quarter" idx="12"/>
          </p:nvPr>
        </p:nvSpPr>
        <p:spPr/>
        <p:txBody>
          <a:bodyPr/>
          <a:lstStyle/>
          <a:p>
            <a:fld id="{94B4C88B-9A24-4255-9060-483ECCC9913E}" type="slidenum">
              <a:rPr lang="fr-FR" smtClean="0"/>
              <a:t>‹#›</a:t>
            </a:fld>
            <a:endParaRPr lang="fr-FR"/>
          </a:p>
        </p:txBody>
      </p:sp>
    </p:spTree>
    <p:extLst>
      <p:ext uri="{BB962C8B-B14F-4D97-AF65-F5344CB8AC3E}">
        <p14:creationId xmlns:p14="http://schemas.microsoft.com/office/powerpoint/2010/main" val="2271321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CA6DC-16A8-44C6-993F-8C2EF7F9D908}"/>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ECA4BDC-7B12-4302-8E88-06D19D36A69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00EC24F6-1875-4BE4-A5A1-E4AEA12B869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850EDD5-760E-425B-9A2D-4D2BAE623128}"/>
              </a:ext>
            </a:extLst>
          </p:cNvPr>
          <p:cNvSpPr>
            <a:spLocks noGrp="1"/>
          </p:cNvSpPr>
          <p:nvPr>
            <p:ph type="dt" sz="half" idx="10"/>
          </p:nvPr>
        </p:nvSpPr>
        <p:spPr/>
        <p:txBody>
          <a:bodyPr/>
          <a:lstStyle/>
          <a:p>
            <a:fld id="{EA09D84A-36D4-40C6-B372-EE4493643313}" type="datetimeFigureOut">
              <a:rPr lang="fr-FR" smtClean="0"/>
              <a:t>31/03/2023</a:t>
            </a:fld>
            <a:endParaRPr lang="fr-FR"/>
          </a:p>
        </p:txBody>
      </p:sp>
      <p:sp>
        <p:nvSpPr>
          <p:cNvPr id="6" name="Espace réservé du pied de page 5">
            <a:extLst>
              <a:ext uri="{FF2B5EF4-FFF2-40B4-BE49-F238E27FC236}">
                <a16:creationId xmlns:a16="http://schemas.microsoft.com/office/drawing/2014/main" id="{D9651339-44BE-4E44-B911-D3F67FA95C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060DD9B-1668-4B3A-BE2F-183C7A07257F}"/>
              </a:ext>
            </a:extLst>
          </p:cNvPr>
          <p:cNvSpPr>
            <a:spLocks noGrp="1"/>
          </p:cNvSpPr>
          <p:nvPr>
            <p:ph type="sldNum" sz="quarter" idx="12"/>
          </p:nvPr>
        </p:nvSpPr>
        <p:spPr/>
        <p:txBody>
          <a:bodyPr/>
          <a:lstStyle/>
          <a:p>
            <a:fld id="{94B4C88B-9A24-4255-9060-483ECCC9913E}" type="slidenum">
              <a:rPr lang="fr-FR" smtClean="0"/>
              <a:t>‹#›</a:t>
            </a:fld>
            <a:endParaRPr lang="fr-FR"/>
          </a:p>
        </p:txBody>
      </p:sp>
    </p:spTree>
    <p:extLst>
      <p:ext uri="{BB962C8B-B14F-4D97-AF65-F5344CB8AC3E}">
        <p14:creationId xmlns:p14="http://schemas.microsoft.com/office/powerpoint/2010/main" val="39611053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4000" baseline="0">
                <a:solidFill>
                  <a:schemeClr val="accent6">
                    <a:lumMod val="75000"/>
                  </a:schemeClr>
                </a:solidFill>
              </a:defRPr>
            </a:lvl1pPr>
          </a:lstStyle>
          <a:p>
            <a:r>
              <a:rPr lang="fr-FR" dirty="0"/>
              <a:t>Cliquez pour modifier le style du titre première dia</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Tree>
    <p:extLst>
      <p:ext uri="{BB962C8B-B14F-4D97-AF65-F5344CB8AC3E}">
        <p14:creationId xmlns:p14="http://schemas.microsoft.com/office/powerpoint/2010/main" val="1802214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6">
                    <a:lumMod val="75000"/>
                  </a:schemeClr>
                </a:solidFill>
              </a:defRPr>
            </a:lvl1pPr>
          </a:lstStyle>
          <a:p>
            <a:r>
              <a:rPr lang="fr-FR" dirty="0"/>
              <a:t>Cliquez pour modifier le style du titre</a:t>
            </a:r>
            <a:endParaRPr lang="fr-BE" dirty="0"/>
          </a:p>
        </p:txBody>
      </p:sp>
      <p:sp>
        <p:nvSpPr>
          <p:cNvPr id="3" name="Espace réservé du contenu 2"/>
          <p:cNvSpPr>
            <a:spLocks noGrp="1"/>
          </p:cNvSpPr>
          <p:nvPr>
            <p:ph idx="1" hasCustomPrompt="1"/>
          </p:nvPr>
        </p:nvSpPr>
        <p:spPr>
          <a:xfrm>
            <a:off x="431371" y="1556793"/>
            <a:ext cx="10972800" cy="4525963"/>
          </a:xfrm>
        </p:spPr>
        <p:txBody>
          <a:bodyPr/>
          <a:lstStyle>
            <a:lvl1pPr>
              <a:defRPr>
                <a:solidFill>
                  <a:srgbClr val="003399"/>
                </a:solidFill>
              </a:defRPr>
            </a:lvl1pPr>
            <a:lvl2pPr>
              <a:buClr>
                <a:srgbClr val="0070C0"/>
              </a:buClr>
              <a:buFont typeface="Calibri" pitchFamily="34" charset="0"/>
              <a:buChar char="•"/>
              <a:defRPr>
                <a:solidFill>
                  <a:srgbClr val="0070C0"/>
                </a:solidFill>
              </a:defRPr>
            </a:lvl2pPr>
            <a:lvl3pPr>
              <a:buClr>
                <a:srgbClr val="00A7E1"/>
              </a:buClr>
              <a:buFont typeface="Arial" pitchFamily="34" charset="0"/>
              <a:buChar char="•"/>
              <a:defRPr>
                <a:solidFill>
                  <a:srgbClr val="00A7E1"/>
                </a:solidFill>
              </a:defRPr>
            </a:lvl3pPr>
            <a:lvl4pPr>
              <a:buClr>
                <a:srgbClr val="E8A42A"/>
              </a:buClr>
              <a:buFont typeface="Calibri" pitchFamily="34" charset="0"/>
              <a:buChar char="•"/>
              <a:defRPr>
                <a:solidFill>
                  <a:srgbClr val="003399"/>
                </a:solidFill>
              </a:defRPr>
            </a:lvl4pPr>
            <a:lvl5pPr>
              <a:buClr>
                <a:srgbClr val="92D050"/>
              </a:buClr>
              <a:buFont typeface="Arial" pitchFamily="34" charset="0"/>
              <a:buChar char="•"/>
              <a:defRPr>
                <a:solidFill>
                  <a:srgbClr val="003399"/>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72118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3600">
                <a:solidFill>
                  <a:schemeClr val="accent6">
                    <a:lumMod val="75000"/>
                  </a:schemeClr>
                </a:solidFill>
              </a:defRPr>
            </a:lvl1pPr>
          </a:lstStyle>
          <a:p>
            <a:r>
              <a:rPr lang="fr-FR" dirty="0"/>
              <a:t>Cliquez pour modifier le style du titre (page de fin)</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
        <p:nvSpPr>
          <p:cNvPr id="5" name="Rectangle 4"/>
          <p:cNvSpPr/>
          <p:nvPr userDrawn="1"/>
        </p:nvSpPr>
        <p:spPr>
          <a:xfrm>
            <a:off x="655093" y="6337075"/>
            <a:ext cx="4128000" cy="72000"/>
          </a:xfrm>
          <a:prstGeom prst="rect">
            <a:avLst/>
          </a:prstGeom>
          <a:gradFill flip="none" rotWithShape="1">
            <a:gsLst>
              <a:gs pos="0">
                <a:schemeClr val="bg1"/>
              </a:gs>
              <a:gs pos="100000">
                <a:srgbClr val="17AEE4"/>
              </a:gs>
              <a:gs pos="100000">
                <a:srgbClr val="1DC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sz="1800"/>
          </a:p>
        </p:txBody>
      </p:sp>
    </p:spTree>
    <p:extLst>
      <p:ext uri="{BB962C8B-B14F-4D97-AF65-F5344CB8AC3E}">
        <p14:creationId xmlns:p14="http://schemas.microsoft.com/office/powerpoint/2010/main" val="324819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g13d5ee65718_0_578"/>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92797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1" name="Rectangle avec coin arrondi 20"/>
          <p:cNvSpPr/>
          <p:nvPr userDrawn="1"/>
        </p:nvSpPr>
        <p:spPr>
          <a:xfrm>
            <a:off x="-7500" y="6457949"/>
            <a:ext cx="576000" cy="414907"/>
          </a:xfrm>
          <a:prstGeom prst="round1Rect">
            <a:avLst/>
          </a:prstGeom>
          <a:gradFill flip="none" rotWithShape="1">
            <a:gsLst>
              <a:gs pos="0">
                <a:schemeClr val="bg1"/>
              </a:gs>
              <a:gs pos="100000">
                <a:srgbClr val="F4F6D7"/>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avec coin arrondi 19"/>
          <p:cNvSpPr/>
          <p:nvPr userDrawn="1"/>
        </p:nvSpPr>
        <p:spPr>
          <a:xfrm flipH="1">
            <a:off x="11620500" y="6446231"/>
            <a:ext cx="576000" cy="414907"/>
          </a:xfrm>
          <a:prstGeom prst="round1Rect">
            <a:avLst/>
          </a:prstGeom>
          <a:gradFill flip="none" rotWithShape="1">
            <a:gsLst>
              <a:gs pos="0">
                <a:schemeClr val="accent1">
                  <a:lumMod val="5000"/>
                  <a:lumOff val="95000"/>
                </a:schemeClr>
              </a:gs>
              <a:gs pos="100000">
                <a:srgbClr val="E1F5FC"/>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609600" y="5761039"/>
            <a:ext cx="2743200" cy="365125"/>
          </a:xfrm>
          <a:prstGeom prst="rect">
            <a:avLst/>
          </a:prstGeom>
        </p:spPr>
        <p:txBody>
          <a:bodyPr/>
          <a:lstStyle/>
          <a:p>
            <a:fld id="{9687A47D-EEF9-40EA-9EDD-A591B0FB9BC9}" type="datetime1">
              <a:rPr lang="fr-BE" smtClean="0"/>
              <a:t>31-03-23</a:t>
            </a:fld>
            <a:endParaRPr lang="fr-BE" dirty="0"/>
          </a:p>
        </p:txBody>
      </p:sp>
      <p:sp>
        <p:nvSpPr>
          <p:cNvPr id="5" name="Footer Placeholder 4"/>
          <p:cNvSpPr>
            <a:spLocks noGrp="1"/>
          </p:cNvSpPr>
          <p:nvPr>
            <p:ph type="ftr" sz="quarter" idx="11"/>
          </p:nvPr>
        </p:nvSpPr>
        <p:spPr>
          <a:xfrm>
            <a:off x="4038600" y="5761039"/>
            <a:ext cx="4114800" cy="365125"/>
          </a:xfrm>
          <a:prstGeom prst="rect">
            <a:avLst/>
          </a:prstGeom>
        </p:spPr>
        <p:txBody>
          <a:bodyPr/>
          <a:lstStyle/>
          <a:p>
            <a:endParaRPr lang="fr-BE" dirty="0"/>
          </a:p>
        </p:txBody>
      </p:sp>
      <p:sp>
        <p:nvSpPr>
          <p:cNvPr id="15" name="Rectangle 14">
            <a:extLst>
              <a:ext uri="{FF2B5EF4-FFF2-40B4-BE49-F238E27FC236}">
                <a16:creationId xmlns:a16="http://schemas.microsoft.com/office/drawing/2014/main" id="{C0B84E1A-3C5A-4ADD-88AA-0A85ABC19467}"/>
              </a:ext>
            </a:extLst>
          </p:cNvPr>
          <p:cNvSpPr/>
          <p:nvPr userDrawn="1"/>
        </p:nvSpPr>
        <p:spPr>
          <a:xfrm rot="10800000">
            <a:off x="0" y="6617650"/>
            <a:ext cx="6120000" cy="252000"/>
          </a:xfrm>
          <a:prstGeom prst="rect">
            <a:avLst/>
          </a:prstGeom>
          <a:gradFill flip="none" rotWithShape="1">
            <a:gsLst>
              <a:gs pos="47000">
                <a:srgbClr val="C2CD23"/>
              </a:gs>
              <a:gs pos="2000">
                <a:schemeClr val="bg1"/>
              </a:gs>
              <a:gs pos="100000">
                <a:srgbClr val="17AEE4"/>
              </a:gs>
              <a:gs pos="81000">
                <a:srgbClr val="009DB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6" name="Rectangle 15">
            <a:extLst>
              <a:ext uri="{FF2B5EF4-FFF2-40B4-BE49-F238E27FC236}">
                <a16:creationId xmlns:a16="http://schemas.microsoft.com/office/drawing/2014/main" id="{C0B84E1A-3C5A-4ADD-88AA-0A85ABC19467}"/>
              </a:ext>
            </a:extLst>
          </p:cNvPr>
          <p:cNvSpPr/>
          <p:nvPr userDrawn="1"/>
        </p:nvSpPr>
        <p:spPr>
          <a:xfrm>
            <a:off x="6057086" y="6617689"/>
            <a:ext cx="6120000" cy="252000"/>
          </a:xfrm>
          <a:prstGeom prst="rect">
            <a:avLst/>
          </a:prstGeom>
          <a:gradFill flip="none" rotWithShape="1">
            <a:gsLst>
              <a:gs pos="0">
                <a:schemeClr val="bg1"/>
              </a:gs>
              <a:gs pos="90000">
                <a:srgbClr val="17AEE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7" name="Espace réservé du numéro de diapositive 15"/>
          <p:cNvSpPr txBox="1">
            <a:spLocks/>
          </p:cNvSpPr>
          <p:nvPr userDrawn="1"/>
        </p:nvSpPr>
        <p:spPr>
          <a:xfrm>
            <a:off x="11620500" y="6515496"/>
            <a:ext cx="556586" cy="299812"/>
          </a:xfrm>
          <a:prstGeom prst="rect">
            <a:avLst/>
          </a:prstGeom>
          <a:ln>
            <a:noFill/>
          </a:ln>
        </p:spPr>
        <p:txBody>
          <a:bodyPr lIns="0" tIns="0" rIns="0" b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EF169F6-B930-4E69-A52C-2C36340E9BE2}" type="slidenum">
              <a:rPr lang="fr-BE" smtClean="0">
                <a:solidFill>
                  <a:schemeClr val="bg1">
                    <a:lumMod val="65000"/>
                  </a:schemeClr>
                </a:solidFill>
              </a:rPr>
              <a:pPr algn="ctr"/>
              <a:t>‹#›</a:t>
            </a:fld>
            <a:endParaRPr lang="fr-BE" dirty="0">
              <a:solidFill>
                <a:schemeClr val="bg1">
                  <a:lumMod val="65000"/>
                </a:schemeClr>
              </a:solidFill>
            </a:endParaRPr>
          </a:p>
        </p:txBody>
      </p:sp>
      <p:cxnSp>
        <p:nvCxnSpPr>
          <p:cNvPr id="18" name="Connecteur droit 2"/>
          <p:cNvCxnSpPr/>
          <p:nvPr userDrawn="1"/>
        </p:nvCxnSpPr>
        <p:spPr>
          <a:xfrm>
            <a:off x="568500" y="6612717"/>
            <a:ext cx="1105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3"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8575" y="110153"/>
            <a:ext cx="554344" cy="324000"/>
          </a:xfrm>
          <a:prstGeom prst="rect">
            <a:avLst/>
          </a:prstGeom>
        </p:spPr>
      </p:pic>
      <p:pic>
        <p:nvPicPr>
          <p:cNvPr id="24"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081" y="128172"/>
            <a:ext cx="666709" cy="288000"/>
          </a:xfrm>
          <a:prstGeom prst="rect">
            <a:avLst/>
          </a:prstGeom>
        </p:spPr>
      </p:pic>
    </p:spTree>
    <p:extLst>
      <p:ext uri="{BB962C8B-B14F-4D97-AF65-F5344CB8AC3E}">
        <p14:creationId xmlns:p14="http://schemas.microsoft.com/office/powerpoint/2010/main" val="26496081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1" name="Rectangle avec coin arrondi 20"/>
          <p:cNvSpPr/>
          <p:nvPr userDrawn="1"/>
        </p:nvSpPr>
        <p:spPr>
          <a:xfrm>
            <a:off x="-1530" y="6518532"/>
            <a:ext cx="576000" cy="316243"/>
          </a:xfrm>
          <a:prstGeom prst="round1Rect">
            <a:avLst/>
          </a:prstGeom>
          <a:gradFill flip="none" rotWithShape="1">
            <a:gsLst>
              <a:gs pos="0">
                <a:srgbClr val="17AEE4"/>
              </a:gs>
              <a:gs pos="100000">
                <a:srgbClr val="17AEE4"/>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609600" y="1600201"/>
            <a:ext cx="10972800" cy="308969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609600" y="5761039"/>
            <a:ext cx="2743200" cy="365125"/>
          </a:xfrm>
          <a:prstGeom prst="rect">
            <a:avLst/>
          </a:prstGeom>
        </p:spPr>
        <p:txBody>
          <a:bodyPr/>
          <a:lstStyle/>
          <a:p>
            <a:fld id="{9687A47D-EEF9-40EA-9EDD-A591B0FB9BC9}" type="datetime1">
              <a:rPr lang="fr-BE" smtClean="0"/>
              <a:t>31-03-23</a:t>
            </a:fld>
            <a:endParaRPr lang="fr-BE" dirty="0"/>
          </a:p>
        </p:txBody>
      </p:sp>
      <p:sp>
        <p:nvSpPr>
          <p:cNvPr id="5" name="Footer Placeholder 4"/>
          <p:cNvSpPr>
            <a:spLocks noGrp="1"/>
          </p:cNvSpPr>
          <p:nvPr>
            <p:ph type="ftr" sz="quarter" idx="11"/>
          </p:nvPr>
        </p:nvSpPr>
        <p:spPr>
          <a:xfrm>
            <a:off x="4038600" y="5761039"/>
            <a:ext cx="4114800" cy="365125"/>
          </a:xfrm>
          <a:prstGeom prst="rect">
            <a:avLst/>
          </a:prstGeom>
        </p:spPr>
        <p:txBody>
          <a:bodyPr/>
          <a:lstStyle/>
          <a:p>
            <a:endParaRPr lang="fr-BE" dirty="0"/>
          </a:p>
        </p:txBody>
      </p:sp>
      <p:sp>
        <p:nvSpPr>
          <p:cNvPr id="15" name="Rectangle 14">
            <a:extLst>
              <a:ext uri="{FF2B5EF4-FFF2-40B4-BE49-F238E27FC236}">
                <a16:creationId xmlns:a16="http://schemas.microsoft.com/office/drawing/2014/main" id="{C0B84E1A-3C5A-4ADD-88AA-0A85ABC19467}"/>
              </a:ext>
            </a:extLst>
          </p:cNvPr>
          <p:cNvSpPr/>
          <p:nvPr userDrawn="1"/>
        </p:nvSpPr>
        <p:spPr>
          <a:xfrm rot="10800000">
            <a:off x="788639" y="-2723"/>
            <a:ext cx="11407495" cy="252000"/>
          </a:xfrm>
          <a:prstGeom prst="rect">
            <a:avLst/>
          </a:prstGeom>
          <a:gradFill flip="none" rotWithShape="1">
            <a:gsLst>
              <a:gs pos="47000">
                <a:srgbClr val="C2CD23"/>
              </a:gs>
              <a:gs pos="2000">
                <a:schemeClr val="bg1"/>
              </a:gs>
              <a:gs pos="100000">
                <a:srgbClr val="17AEE4"/>
              </a:gs>
              <a:gs pos="81000">
                <a:srgbClr val="009DB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6" name="Rectangle 15">
            <a:extLst>
              <a:ext uri="{FF2B5EF4-FFF2-40B4-BE49-F238E27FC236}">
                <a16:creationId xmlns:a16="http://schemas.microsoft.com/office/drawing/2014/main" id="{C0B84E1A-3C5A-4ADD-88AA-0A85ABC19467}"/>
              </a:ext>
            </a:extLst>
          </p:cNvPr>
          <p:cNvSpPr/>
          <p:nvPr userDrawn="1"/>
        </p:nvSpPr>
        <p:spPr>
          <a:xfrm>
            <a:off x="0" y="6608164"/>
            <a:ext cx="11515725" cy="252000"/>
          </a:xfrm>
          <a:prstGeom prst="rect">
            <a:avLst/>
          </a:prstGeom>
          <a:gradFill flip="none" rotWithShape="1">
            <a:gsLst>
              <a:gs pos="0">
                <a:schemeClr val="bg1"/>
              </a:gs>
              <a:gs pos="90000">
                <a:srgbClr val="17AEE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7" name="Espace réservé du numéro de diapositive 15"/>
          <p:cNvSpPr txBox="1">
            <a:spLocks/>
          </p:cNvSpPr>
          <p:nvPr userDrawn="1"/>
        </p:nvSpPr>
        <p:spPr>
          <a:xfrm>
            <a:off x="17884" y="6558188"/>
            <a:ext cx="556586" cy="299812"/>
          </a:xfrm>
          <a:prstGeom prst="rect">
            <a:avLst/>
          </a:prstGeom>
          <a:ln>
            <a:noFill/>
          </a:ln>
        </p:spPr>
        <p:txBody>
          <a:bodyPr lIns="0" tIns="0" rIns="0" b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EF169F6-B930-4E69-A52C-2C36340E9BE2}" type="slidenum">
              <a:rPr lang="fr-BE" smtClean="0">
                <a:solidFill>
                  <a:schemeClr val="bg1">
                    <a:lumMod val="85000"/>
                  </a:schemeClr>
                </a:solidFill>
              </a:rPr>
              <a:pPr algn="ctr"/>
              <a:t>‹#›</a:t>
            </a:fld>
            <a:endParaRPr lang="fr-BE" dirty="0">
              <a:solidFill>
                <a:schemeClr val="bg1">
                  <a:lumMod val="85000"/>
                </a:schemeClr>
              </a:solidFill>
            </a:endParaRPr>
          </a:p>
        </p:txBody>
      </p:sp>
      <p:pic>
        <p:nvPicPr>
          <p:cNvPr id="23"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06124" y="6479610"/>
            <a:ext cx="554344" cy="324000"/>
          </a:xfrm>
          <a:prstGeom prst="rect">
            <a:avLst/>
          </a:prstGeom>
        </p:spPr>
      </p:pic>
      <p:pic>
        <p:nvPicPr>
          <p:cNvPr id="24"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1" y="58499"/>
            <a:ext cx="666709" cy="288000"/>
          </a:xfrm>
          <a:prstGeom prst="rect">
            <a:avLst/>
          </a:prstGeom>
        </p:spPr>
      </p:pic>
    </p:spTree>
    <p:extLst>
      <p:ext uri="{BB962C8B-B14F-4D97-AF65-F5344CB8AC3E}">
        <p14:creationId xmlns:p14="http://schemas.microsoft.com/office/powerpoint/2010/main" val="629393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4000" baseline="0">
                <a:solidFill>
                  <a:schemeClr val="accent6">
                    <a:lumMod val="75000"/>
                  </a:schemeClr>
                </a:solidFill>
              </a:defRPr>
            </a:lvl1pPr>
          </a:lstStyle>
          <a:p>
            <a:r>
              <a:rPr lang="fr-FR" dirty="0"/>
              <a:t>Cliquez pour modifier le style du titre première dia</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Tree>
    <p:extLst>
      <p:ext uri="{BB962C8B-B14F-4D97-AF65-F5344CB8AC3E}">
        <p14:creationId xmlns:p14="http://schemas.microsoft.com/office/powerpoint/2010/main" val="33668436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6">
                    <a:lumMod val="75000"/>
                  </a:schemeClr>
                </a:solidFill>
              </a:defRPr>
            </a:lvl1pPr>
          </a:lstStyle>
          <a:p>
            <a:r>
              <a:rPr lang="fr-FR" dirty="0"/>
              <a:t>Cliquez pour modifier le style du titre</a:t>
            </a:r>
            <a:endParaRPr lang="fr-BE" dirty="0"/>
          </a:p>
        </p:txBody>
      </p:sp>
      <p:sp>
        <p:nvSpPr>
          <p:cNvPr id="3" name="Espace réservé du contenu 2"/>
          <p:cNvSpPr>
            <a:spLocks noGrp="1"/>
          </p:cNvSpPr>
          <p:nvPr>
            <p:ph idx="1" hasCustomPrompt="1"/>
          </p:nvPr>
        </p:nvSpPr>
        <p:spPr>
          <a:xfrm>
            <a:off x="431371" y="1556793"/>
            <a:ext cx="10972800" cy="4525963"/>
          </a:xfrm>
        </p:spPr>
        <p:txBody>
          <a:bodyPr/>
          <a:lstStyle>
            <a:lvl1pPr>
              <a:defRPr>
                <a:solidFill>
                  <a:srgbClr val="003399"/>
                </a:solidFill>
              </a:defRPr>
            </a:lvl1pPr>
            <a:lvl2pPr>
              <a:buClr>
                <a:srgbClr val="0070C0"/>
              </a:buClr>
              <a:buFont typeface="Calibri" pitchFamily="34" charset="0"/>
              <a:buChar char="•"/>
              <a:defRPr>
                <a:solidFill>
                  <a:srgbClr val="0070C0"/>
                </a:solidFill>
              </a:defRPr>
            </a:lvl2pPr>
            <a:lvl3pPr>
              <a:buClr>
                <a:srgbClr val="00A7E1"/>
              </a:buClr>
              <a:buFont typeface="Arial" pitchFamily="34" charset="0"/>
              <a:buChar char="•"/>
              <a:defRPr>
                <a:solidFill>
                  <a:srgbClr val="00A7E1"/>
                </a:solidFill>
              </a:defRPr>
            </a:lvl3pPr>
            <a:lvl4pPr>
              <a:buClr>
                <a:srgbClr val="E8A42A"/>
              </a:buClr>
              <a:buFont typeface="Calibri" pitchFamily="34" charset="0"/>
              <a:buChar char="•"/>
              <a:defRPr>
                <a:solidFill>
                  <a:srgbClr val="003399"/>
                </a:solidFill>
              </a:defRPr>
            </a:lvl4pPr>
            <a:lvl5pPr>
              <a:buClr>
                <a:srgbClr val="92D050"/>
              </a:buClr>
              <a:buFont typeface="Arial" pitchFamily="34" charset="0"/>
              <a:buChar char="•"/>
              <a:defRPr>
                <a:solidFill>
                  <a:srgbClr val="003399"/>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339559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rmAutofit/>
          </a:bodyPr>
          <a:lstStyle>
            <a:lvl1pPr>
              <a:defRPr sz="3600">
                <a:solidFill>
                  <a:schemeClr val="accent6">
                    <a:lumMod val="75000"/>
                  </a:schemeClr>
                </a:solidFill>
              </a:defRPr>
            </a:lvl1pPr>
          </a:lstStyle>
          <a:p>
            <a:r>
              <a:rPr lang="fr-FR" dirty="0"/>
              <a:t>Cliquez pour modifier le style du titre (page de fin)</a:t>
            </a:r>
            <a:endParaRPr lang="fr-BE" dirty="0"/>
          </a:p>
        </p:txBody>
      </p:sp>
      <p:sp>
        <p:nvSpPr>
          <p:cNvPr id="3" name="Sous-titre 2"/>
          <p:cNvSpPr>
            <a:spLocks noGrp="1"/>
          </p:cNvSpPr>
          <p:nvPr>
            <p:ph type="subTitle" idx="1"/>
          </p:nvPr>
        </p:nvSpPr>
        <p:spPr>
          <a:xfrm>
            <a:off x="1828800" y="3886200"/>
            <a:ext cx="8534400" cy="1752600"/>
          </a:xfrm>
        </p:spPr>
        <p:txBody>
          <a:bodyPr>
            <a:normAutofit/>
          </a:bodyPr>
          <a:lstStyle>
            <a:lvl1pPr marL="0" indent="0" algn="ctr">
              <a:buNone/>
              <a:defRPr sz="2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fr-BE" dirty="0"/>
          </a:p>
        </p:txBody>
      </p:sp>
      <p:sp>
        <p:nvSpPr>
          <p:cNvPr id="5" name="Rectangle 4"/>
          <p:cNvSpPr/>
          <p:nvPr userDrawn="1"/>
        </p:nvSpPr>
        <p:spPr>
          <a:xfrm>
            <a:off x="655093" y="6337075"/>
            <a:ext cx="4128000" cy="72000"/>
          </a:xfrm>
          <a:prstGeom prst="rect">
            <a:avLst/>
          </a:prstGeom>
          <a:gradFill flip="none" rotWithShape="1">
            <a:gsLst>
              <a:gs pos="0">
                <a:schemeClr val="bg1"/>
              </a:gs>
              <a:gs pos="100000">
                <a:srgbClr val="17AEE4"/>
              </a:gs>
              <a:gs pos="100000">
                <a:srgbClr val="1DC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sz="1800"/>
          </a:p>
        </p:txBody>
      </p:sp>
    </p:spTree>
    <p:extLst>
      <p:ext uri="{BB962C8B-B14F-4D97-AF65-F5344CB8AC3E}">
        <p14:creationId xmlns:p14="http://schemas.microsoft.com/office/powerpoint/2010/main" val="4259233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609600" y="5761039"/>
            <a:ext cx="2743200" cy="365125"/>
          </a:xfrm>
          <a:prstGeom prst="rect">
            <a:avLst/>
          </a:prstGeom>
        </p:spPr>
        <p:txBody>
          <a:bodyPr/>
          <a:lstStyle/>
          <a:p>
            <a:fld id="{9687A47D-EEF9-40EA-9EDD-A591B0FB9BC9}" type="datetime1">
              <a:rPr lang="fr-BE" smtClean="0"/>
              <a:t>31-03-23</a:t>
            </a:fld>
            <a:endParaRPr lang="fr-BE" dirty="0"/>
          </a:p>
        </p:txBody>
      </p:sp>
      <p:sp>
        <p:nvSpPr>
          <p:cNvPr id="5" name="Footer Placeholder 4"/>
          <p:cNvSpPr>
            <a:spLocks noGrp="1"/>
          </p:cNvSpPr>
          <p:nvPr>
            <p:ph type="ftr" sz="quarter" idx="11"/>
          </p:nvPr>
        </p:nvSpPr>
        <p:spPr>
          <a:xfrm>
            <a:off x="4038600" y="5761039"/>
            <a:ext cx="4114800" cy="365125"/>
          </a:xfrm>
          <a:prstGeom prst="rect">
            <a:avLst/>
          </a:prstGeom>
        </p:spPr>
        <p:txBody>
          <a:bodyPr/>
          <a:lstStyle/>
          <a:p>
            <a:endParaRPr lang="fr-BE" dirty="0"/>
          </a:p>
        </p:txBody>
      </p:sp>
      <p:pic>
        <p:nvPicPr>
          <p:cNvPr id="23"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8575" y="110153"/>
            <a:ext cx="554344" cy="324000"/>
          </a:xfrm>
          <a:prstGeom prst="rect">
            <a:avLst/>
          </a:prstGeom>
        </p:spPr>
      </p:pic>
      <p:sp>
        <p:nvSpPr>
          <p:cNvPr id="14" name="Rectangle avec coin arrondi 13"/>
          <p:cNvSpPr/>
          <p:nvPr userDrawn="1"/>
        </p:nvSpPr>
        <p:spPr>
          <a:xfrm>
            <a:off x="-7500" y="6449403"/>
            <a:ext cx="576000" cy="414907"/>
          </a:xfrm>
          <a:prstGeom prst="round1Rect">
            <a:avLst/>
          </a:prstGeom>
          <a:gradFill flip="none" rotWithShape="1">
            <a:gsLst>
              <a:gs pos="0">
                <a:srgbClr val="17AEE4"/>
              </a:gs>
              <a:gs pos="100000">
                <a:srgbClr val="17AEE4"/>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avec coin arrondi 18"/>
          <p:cNvSpPr/>
          <p:nvPr userDrawn="1"/>
        </p:nvSpPr>
        <p:spPr>
          <a:xfrm flipH="1">
            <a:off x="11620500" y="6446231"/>
            <a:ext cx="576000" cy="414907"/>
          </a:xfrm>
          <a:prstGeom prst="round1Rect">
            <a:avLst/>
          </a:prstGeom>
          <a:gradFill flip="none" rotWithShape="1">
            <a:gsLst>
              <a:gs pos="0">
                <a:schemeClr val="accent1">
                  <a:lumMod val="5000"/>
                  <a:lumOff val="95000"/>
                </a:schemeClr>
              </a:gs>
              <a:gs pos="100000">
                <a:srgbClr val="E1F5FC"/>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0B84E1A-3C5A-4ADD-88AA-0A85ABC19467}"/>
              </a:ext>
            </a:extLst>
          </p:cNvPr>
          <p:cNvSpPr/>
          <p:nvPr userDrawn="1"/>
        </p:nvSpPr>
        <p:spPr>
          <a:xfrm>
            <a:off x="0" y="6617689"/>
            <a:ext cx="12177086" cy="252000"/>
          </a:xfrm>
          <a:prstGeom prst="rect">
            <a:avLst/>
          </a:prstGeom>
          <a:gradFill flip="none" rotWithShape="1">
            <a:gsLst>
              <a:gs pos="0">
                <a:schemeClr val="bg1"/>
              </a:gs>
              <a:gs pos="90000">
                <a:srgbClr val="17AEE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dirty="0"/>
          </a:p>
        </p:txBody>
      </p:sp>
      <p:sp>
        <p:nvSpPr>
          <p:cNvPr id="25" name="Espace réservé du numéro de diapositive 15"/>
          <p:cNvSpPr txBox="1">
            <a:spLocks/>
          </p:cNvSpPr>
          <p:nvPr userDrawn="1"/>
        </p:nvSpPr>
        <p:spPr>
          <a:xfrm>
            <a:off x="11620500" y="6515496"/>
            <a:ext cx="556586" cy="299812"/>
          </a:xfrm>
          <a:prstGeom prst="rect">
            <a:avLst/>
          </a:prstGeom>
          <a:ln>
            <a:noFill/>
          </a:ln>
        </p:spPr>
        <p:txBody>
          <a:bodyPr lIns="0" tIns="0" rIns="0" b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EF169F6-B930-4E69-A52C-2C36340E9BE2}" type="slidenum">
              <a:rPr lang="fr-BE" smtClean="0">
                <a:solidFill>
                  <a:schemeClr val="bg1">
                    <a:lumMod val="65000"/>
                  </a:schemeClr>
                </a:solidFill>
              </a:rPr>
              <a:pPr algn="ctr"/>
              <a:t>‹#›</a:t>
            </a:fld>
            <a:endParaRPr lang="fr-BE" dirty="0">
              <a:solidFill>
                <a:schemeClr val="bg1">
                  <a:lumMod val="65000"/>
                </a:schemeClr>
              </a:solidFill>
            </a:endParaRPr>
          </a:p>
        </p:txBody>
      </p:sp>
      <p:cxnSp>
        <p:nvCxnSpPr>
          <p:cNvPr id="26" name="Connecteur droit 2"/>
          <p:cNvCxnSpPr/>
          <p:nvPr userDrawn="1"/>
        </p:nvCxnSpPr>
        <p:spPr>
          <a:xfrm>
            <a:off x="568500" y="6612717"/>
            <a:ext cx="1105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7399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1" name="Rectangle avec coin arrondi 20"/>
          <p:cNvSpPr/>
          <p:nvPr userDrawn="1"/>
        </p:nvSpPr>
        <p:spPr>
          <a:xfrm>
            <a:off x="-1530" y="6518532"/>
            <a:ext cx="576000" cy="316243"/>
          </a:xfrm>
          <a:prstGeom prst="round1Rect">
            <a:avLst/>
          </a:prstGeom>
          <a:gradFill flip="none" rotWithShape="1">
            <a:gsLst>
              <a:gs pos="0">
                <a:srgbClr val="17AEE4"/>
              </a:gs>
              <a:gs pos="100000">
                <a:srgbClr val="17AEE4"/>
              </a:gs>
            </a:gsLst>
            <a:lin ang="0" scaled="1"/>
            <a:tileRect/>
          </a:gra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609600" y="1600201"/>
            <a:ext cx="10972800" cy="308969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609600" y="5761039"/>
            <a:ext cx="2743200" cy="365125"/>
          </a:xfrm>
          <a:prstGeom prst="rect">
            <a:avLst/>
          </a:prstGeom>
        </p:spPr>
        <p:txBody>
          <a:bodyPr/>
          <a:lstStyle/>
          <a:p>
            <a:fld id="{9687A47D-EEF9-40EA-9EDD-A591B0FB9BC9}" type="datetime1">
              <a:rPr lang="fr-BE" smtClean="0"/>
              <a:t>31-03-23</a:t>
            </a:fld>
            <a:endParaRPr lang="fr-BE" dirty="0"/>
          </a:p>
        </p:txBody>
      </p:sp>
      <p:sp>
        <p:nvSpPr>
          <p:cNvPr id="5" name="Footer Placeholder 4"/>
          <p:cNvSpPr>
            <a:spLocks noGrp="1"/>
          </p:cNvSpPr>
          <p:nvPr>
            <p:ph type="ftr" sz="quarter" idx="11"/>
          </p:nvPr>
        </p:nvSpPr>
        <p:spPr>
          <a:xfrm>
            <a:off x="4038600" y="5761039"/>
            <a:ext cx="4114800" cy="365125"/>
          </a:xfrm>
          <a:prstGeom prst="rect">
            <a:avLst/>
          </a:prstGeom>
        </p:spPr>
        <p:txBody>
          <a:bodyPr/>
          <a:lstStyle/>
          <a:p>
            <a:endParaRPr lang="fr-BE" dirty="0"/>
          </a:p>
        </p:txBody>
      </p:sp>
      <p:sp>
        <p:nvSpPr>
          <p:cNvPr id="15" name="Rectangle 14">
            <a:extLst>
              <a:ext uri="{FF2B5EF4-FFF2-40B4-BE49-F238E27FC236}">
                <a16:creationId xmlns:a16="http://schemas.microsoft.com/office/drawing/2014/main" id="{C0B84E1A-3C5A-4ADD-88AA-0A85ABC19467}"/>
              </a:ext>
            </a:extLst>
          </p:cNvPr>
          <p:cNvSpPr/>
          <p:nvPr userDrawn="1"/>
        </p:nvSpPr>
        <p:spPr>
          <a:xfrm rot="10800000">
            <a:off x="788639" y="-2723"/>
            <a:ext cx="11407495" cy="252000"/>
          </a:xfrm>
          <a:prstGeom prst="rect">
            <a:avLst/>
          </a:prstGeom>
          <a:gradFill flip="none" rotWithShape="1">
            <a:gsLst>
              <a:gs pos="47000">
                <a:srgbClr val="C2CD23"/>
              </a:gs>
              <a:gs pos="2000">
                <a:schemeClr val="bg1"/>
              </a:gs>
              <a:gs pos="100000">
                <a:srgbClr val="17AEE4"/>
              </a:gs>
              <a:gs pos="81000">
                <a:srgbClr val="009DB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6" name="Rectangle 15">
            <a:extLst>
              <a:ext uri="{FF2B5EF4-FFF2-40B4-BE49-F238E27FC236}">
                <a16:creationId xmlns:a16="http://schemas.microsoft.com/office/drawing/2014/main" id="{C0B84E1A-3C5A-4ADD-88AA-0A85ABC19467}"/>
              </a:ext>
            </a:extLst>
          </p:cNvPr>
          <p:cNvSpPr/>
          <p:nvPr userDrawn="1"/>
        </p:nvSpPr>
        <p:spPr>
          <a:xfrm>
            <a:off x="0" y="6608164"/>
            <a:ext cx="11515725" cy="252000"/>
          </a:xfrm>
          <a:prstGeom prst="rect">
            <a:avLst/>
          </a:prstGeom>
          <a:gradFill flip="none" rotWithShape="1">
            <a:gsLst>
              <a:gs pos="0">
                <a:schemeClr val="bg1"/>
              </a:gs>
              <a:gs pos="90000">
                <a:srgbClr val="17AEE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BE"/>
          </a:p>
        </p:txBody>
      </p:sp>
      <p:sp>
        <p:nvSpPr>
          <p:cNvPr id="17" name="Espace réservé du numéro de diapositive 15"/>
          <p:cNvSpPr txBox="1">
            <a:spLocks/>
          </p:cNvSpPr>
          <p:nvPr userDrawn="1"/>
        </p:nvSpPr>
        <p:spPr>
          <a:xfrm>
            <a:off x="17884" y="6558188"/>
            <a:ext cx="556586" cy="299812"/>
          </a:xfrm>
          <a:prstGeom prst="rect">
            <a:avLst/>
          </a:prstGeom>
          <a:ln>
            <a:noFill/>
          </a:ln>
        </p:spPr>
        <p:txBody>
          <a:bodyPr lIns="0" tIns="0" rIns="0" bIns="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EF169F6-B930-4E69-A52C-2C36340E9BE2}" type="slidenum">
              <a:rPr lang="fr-BE" smtClean="0">
                <a:solidFill>
                  <a:schemeClr val="bg1">
                    <a:lumMod val="85000"/>
                  </a:schemeClr>
                </a:solidFill>
              </a:rPr>
              <a:pPr algn="ctr"/>
              <a:t>‹#›</a:t>
            </a:fld>
            <a:endParaRPr lang="fr-BE" dirty="0">
              <a:solidFill>
                <a:schemeClr val="bg1">
                  <a:lumMod val="85000"/>
                </a:schemeClr>
              </a:solidFill>
            </a:endParaRPr>
          </a:p>
        </p:txBody>
      </p:sp>
      <p:pic>
        <p:nvPicPr>
          <p:cNvPr id="23" name="Image 9">
            <a:extLst>
              <a:ext uri="{FF2B5EF4-FFF2-40B4-BE49-F238E27FC236}">
                <a16:creationId xmlns:a16="http://schemas.microsoft.com/office/drawing/2014/main" id="{1F4FF4BE-363E-49D8-96C3-3631BFCAD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06124" y="6479610"/>
            <a:ext cx="554344" cy="324000"/>
          </a:xfrm>
          <a:prstGeom prst="rect">
            <a:avLst/>
          </a:prstGeom>
        </p:spPr>
      </p:pic>
      <p:pic>
        <p:nvPicPr>
          <p:cNvPr id="24"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1" y="58499"/>
            <a:ext cx="666709" cy="288000"/>
          </a:xfrm>
          <a:prstGeom prst="rect">
            <a:avLst/>
          </a:prstGeom>
        </p:spPr>
      </p:pic>
    </p:spTree>
    <p:extLst>
      <p:ext uri="{BB962C8B-B14F-4D97-AF65-F5344CB8AC3E}">
        <p14:creationId xmlns:p14="http://schemas.microsoft.com/office/powerpoint/2010/main" val="1466909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pic>
        <p:nvPicPr>
          <p:cNvPr id="7" name="Picture 9" descr="L-logo INAMI "/>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31972"/>
            <a:ext cx="20669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626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pic>
        <p:nvPicPr>
          <p:cNvPr id="7" name="Picture 8" descr="electrogra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71850" y="365125"/>
            <a:ext cx="88201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L-logo INAMI "/>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8848" t="18307" r="12918" b="17692"/>
          <a:stretch/>
        </p:blipFill>
        <p:spPr bwMode="auto">
          <a:xfrm>
            <a:off x="29677" y="0"/>
            <a:ext cx="161704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1061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426424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1">
  <p:cSld name="Blank 1">
    <p:bg>
      <p:bgPr>
        <a:solidFill>
          <a:srgbClr val="FFFFFF"/>
        </a:solidFill>
        <a:effectLst/>
      </p:bgPr>
    </p:bg>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34511274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9060776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fld id="{BC814C37-EE3E-4A58-8103-79A30DCB2E2B}" type="datetimeFigureOut">
              <a:rPr lang="en-US" smtClean="0"/>
              <a:t>3/31/2023</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30273549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fld id="{BC814C37-EE3E-4A58-8103-79A30DCB2E2B}" type="datetimeFigureOut">
              <a:rPr lang="en-US" smtClean="0"/>
              <a:t>3/31/2023</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984746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C814C37-EE3E-4A58-8103-79A30DCB2E2B}" type="datetimeFigureOut">
              <a:rPr lang="en-US" smtClean="0"/>
              <a:t>3/31/2023</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3457016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1867660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5343595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207816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2675796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14400" y="2130426"/>
            <a:ext cx="10363200" cy="1082675"/>
          </a:xfrm>
        </p:spPr>
        <p:txBody>
          <a:bodyPr/>
          <a:lstStyle>
            <a:lvl1pPr algn="l">
              <a:defRPr sz="2400">
                <a:solidFill>
                  <a:schemeClr val="tx1"/>
                </a:solidFill>
              </a:defRPr>
            </a:lvl1pPr>
          </a:lstStyle>
          <a:p>
            <a:pPr lvl="0"/>
            <a:r>
              <a:rPr lang="en-US" noProof="0"/>
              <a:t>Click to edit Master title style</a:t>
            </a:r>
            <a:endParaRPr lang="nl-BE" noProof="0"/>
          </a:p>
        </p:txBody>
      </p:sp>
      <p:sp>
        <p:nvSpPr>
          <p:cNvPr id="11267" name="Rectangle 3"/>
          <p:cNvSpPr>
            <a:spLocks noGrp="1" noChangeArrowheads="1"/>
          </p:cNvSpPr>
          <p:nvPr>
            <p:ph type="subTitle" idx="1"/>
          </p:nvPr>
        </p:nvSpPr>
        <p:spPr>
          <a:xfrm>
            <a:off x="912285" y="3429000"/>
            <a:ext cx="9450916" cy="720725"/>
          </a:xfrm>
        </p:spPr>
        <p:txBody>
          <a:bodyPr/>
          <a:lstStyle>
            <a:lvl1pPr marL="0" indent="0">
              <a:buFontTx/>
              <a:buNone/>
              <a:defRPr sz="1800" b="1">
                <a:solidFill>
                  <a:srgbClr val="006F82"/>
                </a:solidFill>
                <a:latin typeface="Verdana" pitchFamily="34" charset="0"/>
              </a:defRPr>
            </a:lvl1pPr>
          </a:lstStyle>
          <a:p>
            <a:pPr lvl="0"/>
            <a:r>
              <a:rPr lang="en-US" noProof="0"/>
              <a:t>Click to edit Master subtitle style</a:t>
            </a:r>
            <a:endParaRPr lang="nl-BE" noProof="0"/>
          </a:p>
        </p:txBody>
      </p:sp>
      <p:sp>
        <p:nvSpPr>
          <p:cNvPr id="11268" name="Rectangle 4"/>
          <p:cNvSpPr>
            <a:spLocks noGrp="1" noChangeArrowheads="1"/>
          </p:cNvSpPr>
          <p:nvPr>
            <p:ph type="dt" sz="half" idx="2"/>
          </p:nvPr>
        </p:nvSpPr>
        <p:spPr/>
        <p:txBody>
          <a:bodyPr/>
          <a:lstStyle>
            <a:lvl1pPr>
              <a:defRPr/>
            </a:lvl1pPr>
          </a:lstStyle>
          <a:p>
            <a:endParaRPr lang="en-US"/>
          </a:p>
        </p:txBody>
      </p:sp>
      <p:sp>
        <p:nvSpPr>
          <p:cNvPr id="11269" name="Rectangle 5"/>
          <p:cNvSpPr>
            <a:spLocks noGrp="1" noChangeArrowheads="1"/>
          </p:cNvSpPr>
          <p:nvPr>
            <p:ph type="ftr" sz="quarter" idx="3"/>
          </p:nvPr>
        </p:nvSpPr>
        <p:spPr/>
        <p:txBody>
          <a:bodyPr/>
          <a:lstStyle>
            <a:lvl1pPr>
              <a:defRPr/>
            </a:lvl1pPr>
          </a:lstStyle>
          <a:p>
            <a:endParaRPr lang="en-US"/>
          </a:p>
        </p:txBody>
      </p:sp>
      <p:sp>
        <p:nvSpPr>
          <p:cNvPr id="11270" name="Rectangle 6"/>
          <p:cNvSpPr>
            <a:spLocks noGrp="1" noChangeArrowheads="1"/>
          </p:cNvSpPr>
          <p:nvPr>
            <p:ph type="sldNum" sz="quarter" idx="4"/>
          </p:nvPr>
        </p:nvSpPr>
        <p:spPr/>
        <p:txBody>
          <a:bodyPr/>
          <a:lstStyle>
            <a:lvl1pPr>
              <a:defRPr/>
            </a:lvl1pPr>
          </a:lstStyle>
          <a:p>
            <a:fld id="{CD27FBDA-86E1-4AC7-AC90-48D9DCB0D76C}" type="slidenum">
              <a:rPr lang="en-US"/>
              <a:pPr/>
              <a:t>‹#›</a:t>
            </a:fld>
            <a:endParaRPr lang="en-US"/>
          </a:p>
        </p:txBody>
      </p:sp>
      <p:pic>
        <p:nvPicPr>
          <p:cNvPr id="9" name="Picture 9" descr="L-logo INAMI "/>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1" y="90488"/>
            <a:ext cx="2755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3463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99B626-B856-464E-A5E3-487988D7D9F4}" type="slidenum">
              <a:rPr lang="en-US"/>
              <a:pPr/>
              <a:t>‹#›</a:t>
            </a:fld>
            <a:endParaRPr lang="en-US"/>
          </a:p>
        </p:txBody>
      </p:sp>
    </p:spTree>
    <p:extLst>
      <p:ext uri="{BB962C8B-B14F-4D97-AF65-F5344CB8AC3E}">
        <p14:creationId xmlns:p14="http://schemas.microsoft.com/office/powerpoint/2010/main" val="365416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3"/>
        <p:cNvGrpSpPr/>
        <p:nvPr/>
      </p:nvGrpSpPr>
      <p:grpSpPr>
        <a:xfrm>
          <a:off x="0" y="0"/>
          <a:ext cx="0" cy="0"/>
          <a:chOff x="0" y="0"/>
          <a:chExt cx="0" cy="0"/>
        </a:xfrm>
      </p:grpSpPr>
      <p:sp>
        <p:nvSpPr>
          <p:cNvPr id="144" name="Google Shape;144;g188d3ac312a_1_376"/>
          <p:cNvSpPr txBox="1">
            <a:spLocks noGrp="1"/>
          </p:cNvSpPr>
          <p:nvPr>
            <p:ph type="title"/>
          </p:nvPr>
        </p:nvSpPr>
        <p:spPr>
          <a:xfrm>
            <a:off x="415600" y="740800"/>
            <a:ext cx="3744000" cy="10076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45" name="Google Shape;145;g188d3ac312a_1_376"/>
          <p:cNvSpPr txBox="1">
            <a:spLocks noGrp="1"/>
          </p:cNvSpPr>
          <p:nvPr>
            <p:ph type="body" idx="1"/>
          </p:nvPr>
        </p:nvSpPr>
        <p:spPr>
          <a:xfrm>
            <a:off x="415600" y="1852800"/>
            <a:ext cx="3744000" cy="4239200"/>
          </a:xfrm>
          <a:prstGeom prst="rect">
            <a:avLst/>
          </a:prstGeom>
          <a:noFill/>
          <a:ln>
            <a:noFill/>
          </a:ln>
        </p:spPr>
        <p:txBody>
          <a:bodyPr spcFirstLastPara="1" wrap="square" lIns="68575" tIns="68575" rIns="68575" bIns="6857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146" name="Google Shape;146;g188d3ac312a_1_376"/>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47" name="Google Shape;147;g188d3ac312a_1_376"/>
          <p:cNvPicPr preferRelativeResize="0"/>
          <p:nvPr/>
        </p:nvPicPr>
        <p:blipFill rotWithShape="1">
          <a:blip r:embed="rId2">
            <a:alphaModFix/>
          </a:blip>
          <a:srcRect/>
          <a:stretch/>
        </p:blipFill>
        <p:spPr>
          <a:xfrm>
            <a:off x="506942" y="6347000"/>
            <a:ext cx="1853183" cy="308864"/>
          </a:xfrm>
          <a:prstGeom prst="rect">
            <a:avLst/>
          </a:prstGeom>
          <a:noFill/>
          <a:ln>
            <a:noFill/>
          </a:ln>
        </p:spPr>
      </p:pic>
    </p:spTree>
    <p:extLst>
      <p:ext uri="{BB962C8B-B14F-4D97-AF65-F5344CB8AC3E}">
        <p14:creationId xmlns:p14="http://schemas.microsoft.com/office/powerpoint/2010/main" val="4239237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B097C9-B1CF-4D92-8D1B-B15C857B1F42}" type="slidenum">
              <a:rPr lang="en-US"/>
              <a:pPr/>
              <a:t>‹#›</a:t>
            </a:fld>
            <a:endParaRPr lang="en-US"/>
          </a:p>
        </p:txBody>
      </p:sp>
    </p:spTree>
    <p:extLst>
      <p:ext uri="{BB962C8B-B14F-4D97-AF65-F5344CB8AC3E}">
        <p14:creationId xmlns:p14="http://schemas.microsoft.com/office/powerpoint/2010/main" val="17335497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918B80-270F-4ACE-8A19-17CA6372F802}" type="slidenum">
              <a:rPr lang="en-US"/>
              <a:pPr/>
              <a:t>‹#›</a:t>
            </a:fld>
            <a:endParaRPr lang="en-US"/>
          </a:p>
        </p:txBody>
      </p:sp>
    </p:spTree>
    <p:extLst>
      <p:ext uri="{BB962C8B-B14F-4D97-AF65-F5344CB8AC3E}">
        <p14:creationId xmlns:p14="http://schemas.microsoft.com/office/powerpoint/2010/main" val="2666044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B1E2DBA-6D01-4796-AE0C-6E62631F6032}" type="slidenum">
              <a:rPr lang="en-US"/>
              <a:pPr/>
              <a:t>‹#›</a:t>
            </a:fld>
            <a:endParaRPr lang="en-US"/>
          </a:p>
        </p:txBody>
      </p:sp>
    </p:spTree>
    <p:extLst>
      <p:ext uri="{BB962C8B-B14F-4D97-AF65-F5344CB8AC3E}">
        <p14:creationId xmlns:p14="http://schemas.microsoft.com/office/powerpoint/2010/main" val="8981548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8BFBED-6579-4CFA-BFCB-87D0BCE9CDFE}" type="slidenum">
              <a:rPr lang="en-US"/>
              <a:pPr/>
              <a:t>‹#›</a:t>
            </a:fld>
            <a:endParaRPr lang="en-US"/>
          </a:p>
        </p:txBody>
      </p:sp>
    </p:spTree>
    <p:extLst>
      <p:ext uri="{BB962C8B-B14F-4D97-AF65-F5344CB8AC3E}">
        <p14:creationId xmlns:p14="http://schemas.microsoft.com/office/powerpoint/2010/main" val="487599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6A3BB45-F483-43F1-A84A-ABCB13DAF03D}" type="slidenum">
              <a:rPr lang="en-US"/>
              <a:pPr/>
              <a:t>‹#›</a:t>
            </a:fld>
            <a:endParaRPr lang="en-US"/>
          </a:p>
        </p:txBody>
      </p:sp>
    </p:spTree>
    <p:extLst>
      <p:ext uri="{BB962C8B-B14F-4D97-AF65-F5344CB8AC3E}">
        <p14:creationId xmlns:p14="http://schemas.microsoft.com/office/powerpoint/2010/main" val="10415711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22CA60-E283-4B37-A934-541B90911D4A}" type="slidenum">
              <a:rPr lang="en-US"/>
              <a:pPr/>
              <a:t>‹#›</a:t>
            </a:fld>
            <a:endParaRPr lang="en-US"/>
          </a:p>
        </p:txBody>
      </p:sp>
    </p:spTree>
    <p:extLst>
      <p:ext uri="{BB962C8B-B14F-4D97-AF65-F5344CB8AC3E}">
        <p14:creationId xmlns:p14="http://schemas.microsoft.com/office/powerpoint/2010/main" val="28405604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FB2311-2DA7-47E3-965C-293C2705AF72}" type="slidenum">
              <a:rPr lang="en-US"/>
              <a:pPr/>
              <a:t>‹#›</a:t>
            </a:fld>
            <a:endParaRPr lang="en-US"/>
          </a:p>
        </p:txBody>
      </p:sp>
    </p:spTree>
    <p:extLst>
      <p:ext uri="{BB962C8B-B14F-4D97-AF65-F5344CB8AC3E}">
        <p14:creationId xmlns:p14="http://schemas.microsoft.com/office/powerpoint/2010/main" val="26794829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5DE252-6D5E-46F6-A69C-E56B227F34B2}" type="slidenum">
              <a:rPr lang="en-US"/>
              <a:pPr/>
              <a:t>‹#›</a:t>
            </a:fld>
            <a:endParaRPr lang="en-US"/>
          </a:p>
        </p:txBody>
      </p:sp>
    </p:spTree>
    <p:extLst>
      <p:ext uri="{BB962C8B-B14F-4D97-AF65-F5344CB8AC3E}">
        <p14:creationId xmlns:p14="http://schemas.microsoft.com/office/powerpoint/2010/main" val="1831615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AEC426-A2BE-4AD7-BDD4-DDBBAAC99EFF}" type="slidenum">
              <a:rPr lang="en-US"/>
              <a:pPr/>
              <a:t>‹#›</a:t>
            </a:fld>
            <a:endParaRPr lang="en-US"/>
          </a:p>
        </p:txBody>
      </p:sp>
    </p:spTree>
    <p:extLst>
      <p:ext uri="{BB962C8B-B14F-4D97-AF65-F5344CB8AC3E}">
        <p14:creationId xmlns:p14="http://schemas.microsoft.com/office/powerpoint/2010/main" val="13750480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42914" y="432002"/>
            <a:ext cx="11306175" cy="13872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3200"/>
              <a:buFont typeface="Georgia"/>
              <a:buNone/>
              <a:defRPr sz="2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14" name="Google Shape;114;p1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563">
                <a:solidFill>
                  <a:schemeClr val="dk1"/>
                </a:solidFill>
                <a:latin typeface="Arial"/>
                <a:ea typeface="Arial"/>
                <a:cs typeface="Arial"/>
                <a:sym typeface="Arial"/>
              </a:defRPr>
            </a:lvl1pPr>
            <a:lvl2pPr marL="0" marR="0" lvl="1" indent="0" algn="r" rtl="0">
              <a:spcBef>
                <a:spcPts val="0"/>
              </a:spcBef>
              <a:buNone/>
              <a:defRPr sz="563">
                <a:solidFill>
                  <a:schemeClr val="dk1"/>
                </a:solidFill>
                <a:latin typeface="Arial"/>
                <a:ea typeface="Arial"/>
                <a:cs typeface="Arial"/>
                <a:sym typeface="Arial"/>
              </a:defRPr>
            </a:lvl2pPr>
            <a:lvl3pPr marL="0" marR="0" lvl="2" indent="0" algn="r" rtl="0">
              <a:spcBef>
                <a:spcPts val="0"/>
              </a:spcBef>
              <a:buNone/>
              <a:defRPr sz="563">
                <a:solidFill>
                  <a:schemeClr val="dk1"/>
                </a:solidFill>
                <a:latin typeface="Arial"/>
                <a:ea typeface="Arial"/>
                <a:cs typeface="Arial"/>
                <a:sym typeface="Arial"/>
              </a:defRPr>
            </a:lvl3pPr>
            <a:lvl4pPr marL="0" marR="0" lvl="3" indent="0" algn="r" rtl="0">
              <a:spcBef>
                <a:spcPts val="0"/>
              </a:spcBef>
              <a:buNone/>
              <a:defRPr sz="563">
                <a:solidFill>
                  <a:schemeClr val="dk1"/>
                </a:solidFill>
                <a:latin typeface="Arial"/>
                <a:ea typeface="Arial"/>
                <a:cs typeface="Arial"/>
                <a:sym typeface="Arial"/>
              </a:defRPr>
            </a:lvl4pPr>
            <a:lvl5pPr marL="0" marR="0" lvl="4" indent="0" algn="r" rtl="0">
              <a:spcBef>
                <a:spcPts val="0"/>
              </a:spcBef>
              <a:buNone/>
              <a:defRPr sz="563">
                <a:solidFill>
                  <a:schemeClr val="dk1"/>
                </a:solidFill>
                <a:latin typeface="Arial"/>
                <a:ea typeface="Arial"/>
                <a:cs typeface="Arial"/>
                <a:sym typeface="Arial"/>
              </a:defRPr>
            </a:lvl5pPr>
            <a:lvl6pPr marL="0" marR="0" lvl="5" indent="0" algn="r" rtl="0">
              <a:spcBef>
                <a:spcPts val="0"/>
              </a:spcBef>
              <a:buNone/>
              <a:defRPr sz="563">
                <a:solidFill>
                  <a:schemeClr val="dk1"/>
                </a:solidFill>
                <a:latin typeface="Arial"/>
                <a:ea typeface="Arial"/>
                <a:cs typeface="Arial"/>
                <a:sym typeface="Arial"/>
              </a:defRPr>
            </a:lvl6pPr>
            <a:lvl7pPr marL="0" marR="0" lvl="6" indent="0" algn="r" rtl="0">
              <a:spcBef>
                <a:spcPts val="0"/>
              </a:spcBef>
              <a:buNone/>
              <a:defRPr sz="563">
                <a:solidFill>
                  <a:schemeClr val="dk1"/>
                </a:solidFill>
                <a:latin typeface="Arial"/>
                <a:ea typeface="Arial"/>
                <a:cs typeface="Arial"/>
                <a:sym typeface="Arial"/>
              </a:defRPr>
            </a:lvl7pPr>
            <a:lvl8pPr marL="0" marR="0" lvl="7" indent="0" algn="r" rtl="0">
              <a:spcBef>
                <a:spcPts val="0"/>
              </a:spcBef>
              <a:buNone/>
              <a:defRPr sz="563">
                <a:solidFill>
                  <a:schemeClr val="dk1"/>
                </a:solidFill>
                <a:latin typeface="Arial"/>
                <a:ea typeface="Arial"/>
                <a:cs typeface="Arial"/>
                <a:sym typeface="Arial"/>
              </a:defRPr>
            </a:lvl8pPr>
            <a:lvl9pPr marL="0" marR="0" lvl="8" indent="0" algn="r" rtl="0">
              <a:spcBef>
                <a:spcPts val="0"/>
              </a:spcBef>
              <a:buNone/>
              <a:defRPr sz="563">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21833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48"/>
        <p:cNvGrpSpPr/>
        <p:nvPr/>
      </p:nvGrpSpPr>
      <p:grpSpPr>
        <a:xfrm>
          <a:off x="0" y="0"/>
          <a:ext cx="0" cy="0"/>
          <a:chOff x="0" y="0"/>
          <a:chExt cx="0" cy="0"/>
        </a:xfrm>
      </p:grpSpPr>
    </p:spTree>
    <p:extLst>
      <p:ext uri="{BB962C8B-B14F-4D97-AF65-F5344CB8AC3E}">
        <p14:creationId xmlns:p14="http://schemas.microsoft.com/office/powerpoint/2010/main" val="39937337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rgbClr val="D04A02"/>
        </a:solid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951413" y="2103440"/>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17" name="Google Shape;117;p18"/>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5509901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Section Header Grey">
  <p:cSld name="Section Header Grey">
    <p:bg>
      <p:bgPr>
        <a:solidFill>
          <a:srgbClr val="464646"/>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951413" y="2103440"/>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23" name="Google Shape;123;p20"/>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0165980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285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714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899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7701570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604946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32043228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9834653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342258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9"/>
        <p:cNvGrpSpPr/>
        <p:nvPr/>
      </p:nvGrpSpPr>
      <p:grpSpPr>
        <a:xfrm>
          <a:off x="0" y="0"/>
          <a:ext cx="0" cy="0"/>
          <a:chOff x="0" y="0"/>
          <a:chExt cx="0" cy="0"/>
        </a:xfrm>
      </p:grpSpPr>
      <p:sp>
        <p:nvSpPr>
          <p:cNvPr id="150" name="Google Shape;150;g13d5ee65718_0_590"/>
          <p:cNvSpPr txBox="1">
            <a:spLocks noGrp="1"/>
          </p:cNvSpPr>
          <p:nvPr>
            <p:ph type="title"/>
          </p:nvPr>
        </p:nvSpPr>
        <p:spPr>
          <a:xfrm>
            <a:off x="415600" y="2867800"/>
            <a:ext cx="11360800" cy="11224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4800"/>
            </a:lvl1pPr>
            <a:lvl2pPr lvl="1" algn="ctr">
              <a:lnSpc>
                <a:spcPct val="100000"/>
              </a:lnSpc>
              <a:spcBef>
                <a:spcPts val="0"/>
              </a:spcBef>
              <a:spcAft>
                <a:spcPts val="0"/>
              </a:spcAft>
              <a:buSzPts val="2700"/>
              <a:buNone/>
              <a:defRPr sz="4800"/>
            </a:lvl2pPr>
            <a:lvl3pPr lvl="2" algn="ctr">
              <a:lnSpc>
                <a:spcPct val="100000"/>
              </a:lnSpc>
              <a:spcBef>
                <a:spcPts val="0"/>
              </a:spcBef>
              <a:spcAft>
                <a:spcPts val="0"/>
              </a:spcAft>
              <a:buSzPts val="2700"/>
              <a:buNone/>
              <a:defRPr sz="4800"/>
            </a:lvl3pPr>
            <a:lvl4pPr lvl="3" algn="ctr">
              <a:lnSpc>
                <a:spcPct val="100000"/>
              </a:lnSpc>
              <a:spcBef>
                <a:spcPts val="0"/>
              </a:spcBef>
              <a:spcAft>
                <a:spcPts val="0"/>
              </a:spcAft>
              <a:buSzPts val="2700"/>
              <a:buNone/>
              <a:defRPr sz="4800"/>
            </a:lvl4pPr>
            <a:lvl5pPr lvl="4" algn="ctr">
              <a:lnSpc>
                <a:spcPct val="100000"/>
              </a:lnSpc>
              <a:spcBef>
                <a:spcPts val="0"/>
              </a:spcBef>
              <a:spcAft>
                <a:spcPts val="0"/>
              </a:spcAft>
              <a:buSzPts val="2700"/>
              <a:buNone/>
              <a:defRPr sz="4800"/>
            </a:lvl5pPr>
            <a:lvl6pPr lvl="5" algn="ctr">
              <a:lnSpc>
                <a:spcPct val="100000"/>
              </a:lnSpc>
              <a:spcBef>
                <a:spcPts val="0"/>
              </a:spcBef>
              <a:spcAft>
                <a:spcPts val="0"/>
              </a:spcAft>
              <a:buSzPts val="2700"/>
              <a:buNone/>
              <a:defRPr sz="4800"/>
            </a:lvl6pPr>
            <a:lvl7pPr lvl="6" algn="ctr">
              <a:lnSpc>
                <a:spcPct val="100000"/>
              </a:lnSpc>
              <a:spcBef>
                <a:spcPts val="0"/>
              </a:spcBef>
              <a:spcAft>
                <a:spcPts val="0"/>
              </a:spcAft>
              <a:buSzPts val="2700"/>
              <a:buNone/>
              <a:defRPr sz="4800"/>
            </a:lvl7pPr>
            <a:lvl8pPr lvl="7" algn="ctr">
              <a:lnSpc>
                <a:spcPct val="100000"/>
              </a:lnSpc>
              <a:spcBef>
                <a:spcPts val="0"/>
              </a:spcBef>
              <a:spcAft>
                <a:spcPts val="0"/>
              </a:spcAft>
              <a:buSzPts val="2700"/>
              <a:buNone/>
              <a:defRPr sz="4800"/>
            </a:lvl8pPr>
            <a:lvl9pPr lvl="8" algn="ctr">
              <a:lnSpc>
                <a:spcPct val="100000"/>
              </a:lnSpc>
              <a:spcBef>
                <a:spcPts val="0"/>
              </a:spcBef>
              <a:spcAft>
                <a:spcPts val="0"/>
              </a:spcAft>
              <a:buSzPts val="2700"/>
              <a:buNone/>
              <a:defRPr sz="4800"/>
            </a:lvl9pPr>
          </a:lstStyle>
          <a:p>
            <a:endParaRPr/>
          </a:p>
        </p:txBody>
      </p:sp>
      <p:sp>
        <p:nvSpPr>
          <p:cNvPr id="151" name="Google Shape;151;g13d5ee65718_0_59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91206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fld id="{BC814C37-EE3E-4A58-8103-79A30DCB2E2B}" type="datetimeFigureOut">
              <a:rPr lang="en-US" smtClean="0"/>
              <a:t>3/31/2023</a:t>
            </a:fld>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878245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fld id="{BC814C37-EE3E-4A58-8103-79A30DCB2E2B}" type="datetimeFigureOut">
              <a:rPr lang="en-US" smtClean="0"/>
              <a:t>3/31/2023</a:t>
            </a:fld>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554265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C814C37-EE3E-4A58-8103-79A30DCB2E2B}" type="datetimeFigureOut">
              <a:rPr lang="en-US" smtClean="0"/>
              <a:t>3/31/2023</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568955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33231025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BC814C37-EE3E-4A58-8103-79A30DCB2E2B}" type="datetimeFigureOut">
              <a:rPr lang="en-US" smtClean="0"/>
              <a:t>3/31/2023</a:t>
            </a:fld>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3191567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16497782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51968EDD-761D-417A-8A35-2B9757F3D1E9}" type="slidenum">
              <a:rPr lang="en-US" smtClean="0"/>
              <a:t>‹#›</a:t>
            </a:fld>
            <a:endParaRPr lang="en-US"/>
          </a:p>
        </p:txBody>
      </p:sp>
    </p:spTree>
    <p:extLst>
      <p:ext uri="{BB962C8B-B14F-4D97-AF65-F5344CB8AC3E}">
        <p14:creationId xmlns:p14="http://schemas.microsoft.com/office/powerpoint/2010/main" val="2299868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rgbClr val="D04A02"/>
        </a:solid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951413" y="2103440"/>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17" name="Google Shape;117;p18"/>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1244962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Section Header Grey">
  <p:cSld name="Section Header Grey">
    <p:bg>
      <p:bgPr>
        <a:solidFill>
          <a:srgbClr val="464646"/>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951413" y="2103440"/>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3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23" name="Google Shape;123;p20"/>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4875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327845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3 1">
  <p:cSld name="Custom Layout 3 1">
    <p:spTree>
      <p:nvGrpSpPr>
        <p:cNvPr id="1" name="Shape 152"/>
        <p:cNvGrpSpPr/>
        <p:nvPr/>
      </p:nvGrpSpPr>
      <p:grpSpPr>
        <a:xfrm>
          <a:off x="0" y="0"/>
          <a:ext cx="0" cy="0"/>
          <a:chOff x="0" y="0"/>
          <a:chExt cx="0" cy="0"/>
        </a:xfrm>
      </p:grpSpPr>
    </p:spTree>
    <p:extLst>
      <p:ext uri="{BB962C8B-B14F-4D97-AF65-F5344CB8AC3E}">
        <p14:creationId xmlns:p14="http://schemas.microsoft.com/office/powerpoint/2010/main" val="142982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 you 2">
  <p:cSld name="Thank you 2">
    <p:spTree>
      <p:nvGrpSpPr>
        <p:cNvPr id="1" name="Shape 153"/>
        <p:cNvGrpSpPr/>
        <p:nvPr/>
      </p:nvGrpSpPr>
      <p:grpSpPr>
        <a:xfrm>
          <a:off x="0" y="0"/>
          <a:ext cx="0" cy="0"/>
          <a:chOff x="0" y="0"/>
          <a:chExt cx="0" cy="0"/>
        </a:xfrm>
      </p:grpSpPr>
      <p:sp>
        <p:nvSpPr>
          <p:cNvPr id="154" name="Google Shape;154;g13d5ee65718_0_580"/>
          <p:cNvSpPr/>
          <p:nvPr/>
        </p:nvSpPr>
        <p:spPr>
          <a:xfrm>
            <a:off x="3718587" y="6296544"/>
            <a:ext cx="1097200" cy="1098800"/>
          </a:xfrm>
          <a:prstGeom prst="chord">
            <a:avLst>
              <a:gd name="adj1" fmla="val 10758573"/>
              <a:gd name="adj2" fmla="val 39498"/>
            </a:avLst>
          </a:prstGeom>
          <a:solidFill>
            <a:srgbClr val="A1DBE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55" name="Google Shape;155;g13d5ee65718_0_580"/>
          <p:cNvSpPr/>
          <p:nvPr/>
        </p:nvSpPr>
        <p:spPr>
          <a:xfrm>
            <a:off x="3657600" y="2235233"/>
            <a:ext cx="4876800" cy="2438400"/>
          </a:xfrm>
          <a:prstGeom prst="roundRect">
            <a:avLst>
              <a:gd name="adj" fmla="val 3351"/>
            </a:avLst>
          </a:prstGeom>
          <a:solidFill>
            <a:schemeClr val="lt1"/>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15000"/>
              </a:lnSpc>
              <a:spcBef>
                <a:spcPts val="0"/>
              </a:spcBef>
              <a:spcAft>
                <a:spcPts val="0"/>
              </a:spcAft>
              <a:buClr>
                <a:srgbClr val="000000"/>
              </a:buClr>
              <a:buSzPts val="2100"/>
              <a:buFont typeface="Merriweather Black"/>
              <a:buNone/>
            </a:pPr>
            <a:r>
              <a:rPr lang="en" sz="6400" b="0" i="0" u="none" strike="noStrike" cap="none">
                <a:solidFill>
                  <a:schemeClr val="dk2"/>
                </a:solidFill>
                <a:latin typeface="Roboto Light"/>
                <a:ea typeface="Roboto Light"/>
                <a:cs typeface="Roboto Light"/>
                <a:sym typeface="Roboto Light"/>
              </a:rPr>
              <a:t>thank you</a:t>
            </a:r>
            <a:endParaRPr sz="2400" b="0" i="0" u="none" strike="noStrike" cap="none">
              <a:solidFill>
                <a:schemeClr val="dk2"/>
              </a:solidFill>
              <a:latin typeface="Roboto Light"/>
              <a:ea typeface="Roboto Light"/>
              <a:cs typeface="Roboto Light"/>
              <a:sym typeface="Roboto Light"/>
            </a:endParaRPr>
          </a:p>
        </p:txBody>
      </p:sp>
      <p:sp>
        <p:nvSpPr>
          <p:cNvPr id="156" name="Google Shape;156;g13d5ee65718_0_580"/>
          <p:cNvSpPr/>
          <p:nvPr/>
        </p:nvSpPr>
        <p:spPr>
          <a:xfrm>
            <a:off x="6380400" y="1504633"/>
            <a:ext cx="1463200" cy="1463200"/>
          </a:xfrm>
          <a:prstGeom prst="blockArc">
            <a:avLst>
              <a:gd name="adj1" fmla="val 10800000"/>
              <a:gd name="adj2" fmla="val 0"/>
              <a:gd name="adj3" fmla="val 27994"/>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grpSp>
        <p:nvGrpSpPr>
          <p:cNvPr id="157" name="Google Shape;157;g13d5ee65718_0_580"/>
          <p:cNvGrpSpPr/>
          <p:nvPr/>
        </p:nvGrpSpPr>
        <p:grpSpPr>
          <a:xfrm rot="-5400000">
            <a:off x="11457984" y="3738884"/>
            <a:ext cx="1463040" cy="1463040"/>
            <a:chOff x="457200" y="914400"/>
            <a:chExt cx="914400" cy="914400"/>
          </a:xfrm>
        </p:grpSpPr>
        <p:sp>
          <p:nvSpPr>
            <p:cNvPr id="158" name="Google Shape;158;g13d5ee65718_0_580"/>
            <p:cNvSpPr/>
            <p:nvPr/>
          </p:nvSpPr>
          <p:spPr>
            <a:xfrm>
              <a:off x="457200" y="914400"/>
              <a:ext cx="914400" cy="914400"/>
            </a:xfrm>
            <a:prstGeom prst="arc">
              <a:avLst>
                <a:gd name="adj1" fmla="val 10760834"/>
                <a:gd name="adj2" fmla="val 20327"/>
              </a:avLst>
            </a:prstGeom>
            <a:noFill/>
            <a:ln w="19050" cap="flat" cmpd="sng">
              <a:solidFill>
                <a:schemeClr val="accent6"/>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59" name="Google Shape;159;g13d5ee65718_0_580"/>
            <p:cNvSpPr/>
            <p:nvPr/>
          </p:nvSpPr>
          <p:spPr>
            <a:xfrm>
              <a:off x="626650" y="1087300"/>
              <a:ext cx="568800" cy="568800"/>
            </a:xfrm>
            <a:prstGeom prst="arc">
              <a:avLst>
                <a:gd name="adj1" fmla="val 10760834"/>
                <a:gd name="adj2" fmla="val 31466"/>
              </a:avLst>
            </a:prstGeom>
            <a:noFill/>
            <a:ln w="19050" cap="flat" cmpd="sng">
              <a:solidFill>
                <a:schemeClr val="accent6"/>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grpSp>
      <p:sp>
        <p:nvSpPr>
          <p:cNvPr id="160" name="Google Shape;160;g13d5ee65718_0_580"/>
          <p:cNvSpPr/>
          <p:nvPr/>
        </p:nvSpPr>
        <p:spPr>
          <a:xfrm>
            <a:off x="5867669" y="4673633"/>
            <a:ext cx="909600" cy="731600"/>
          </a:xfrm>
          <a:prstGeom prst="parallelogram">
            <a:avLst>
              <a:gd name="adj" fmla="val 46044"/>
            </a:avLst>
          </a:prstGeom>
          <a:solidFill>
            <a:srgbClr val="E95A2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61" name="Google Shape;161;g13d5ee65718_0_580"/>
          <p:cNvSpPr/>
          <p:nvPr/>
        </p:nvSpPr>
        <p:spPr>
          <a:xfrm rot="-5400000">
            <a:off x="3108987" y="3272853"/>
            <a:ext cx="1097200" cy="1098800"/>
          </a:xfrm>
          <a:prstGeom prst="arc">
            <a:avLst>
              <a:gd name="adj1" fmla="val 10796130"/>
              <a:gd name="adj2" fmla="val 0"/>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62" name="Google Shape;162;g13d5ee65718_0_580"/>
          <p:cNvSpPr/>
          <p:nvPr/>
        </p:nvSpPr>
        <p:spPr>
          <a:xfrm flipH="1">
            <a:off x="1425133" y="13"/>
            <a:ext cx="1264800" cy="1463200"/>
          </a:xfrm>
          <a:prstGeom prst="parallelogram">
            <a:avLst>
              <a:gd name="adj" fmla="val 53101"/>
            </a:avLst>
          </a:prstGeom>
          <a:solidFill>
            <a:srgbClr val="FED14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1410572"/>
      </p:ext>
    </p:extLst>
  </p:cSld>
  <p:clrMapOvr>
    <a:masterClrMapping/>
  </p:clrMapOvr>
  <p:extLst>
    <p:ext uri="{DCECCB84-F9BA-43D5-87BE-67443E8EF086}">
      <p15:sldGuideLst xmlns:p15="http://schemas.microsoft.com/office/powerpoint/2012/main">
        <p15:guide id="1" pos="216">
          <p15:clr>
            <a:srgbClr val="FA7B17"/>
          </p15:clr>
        </p15:guide>
        <p15:guide id="2" pos="2160">
          <p15:clr>
            <a:srgbClr val="FA7B17"/>
          </p15:clr>
        </p15:guide>
        <p15:guide id="3" pos="4104">
          <p15:clr>
            <a:srgbClr val="FA7B17"/>
          </p15:clr>
        </p15:guide>
        <p15:guide id="4" orient="horz" pos="216">
          <p15:clr>
            <a:srgbClr val="FA7B17"/>
          </p15:clr>
        </p15:guide>
        <p15:guide id="5" orient="horz" pos="2160">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3"/>
        <p:cNvGrpSpPr/>
        <p:nvPr/>
      </p:nvGrpSpPr>
      <p:grpSpPr>
        <a:xfrm>
          <a:off x="0" y="0"/>
          <a:ext cx="0" cy="0"/>
          <a:chOff x="0" y="0"/>
          <a:chExt cx="0" cy="0"/>
        </a:xfrm>
      </p:grpSpPr>
      <p:sp>
        <p:nvSpPr>
          <p:cNvPr id="164" name="Google Shape;164;g13d5ee65718_0_593"/>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65" name="Google Shape;165;g13d5ee65718_0_593"/>
          <p:cNvSpPr txBox="1">
            <a:spLocks noGrp="1"/>
          </p:cNvSpPr>
          <p:nvPr>
            <p:ph type="body" idx="1"/>
          </p:nvPr>
        </p:nvSpPr>
        <p:spPr>
          <a:xfrm>
            <a:off x="415600" y="1536633"/>
            <a:ext cx="5333200" cy="4555200"/>
          </a:xfrm>
          <a:prstGeom prst="rect">
            <a:avLst/>
          </a:prstGeom>
          <a:noFill/>
          <a:ln>
            <a:noFill/>
          </a:ln>
        </p:spPr>
        <p:txBody>
          <a:bodyPr spcFirstLastPara="1" wrap="square" lIns="68575" tIns="68575" rIns="68575" bIns="68575" anchor="t" anchorCtr="0">
            <a:normAutofit/>
          </a:bodyPr>
          <a:lstStyle>
            <a:lvl1pPr marL="609585" lvl="0" indent="-397923" algn="l">
              <a:lnSpc>
                <a:spcPct val="115000"/>
              </a:lnSpc>
              <a:spcBef>
                <a:spcPts val="0"/>
              </a:spcBef>
              <a:spcAft>
                <a:spcPts val="0"/>
              </a:spcAft>
              <a:buSzPts val="1100"/>
              <a:buChar char="●"/>
              <a:defRPr sz="1867"/>
            </a:lvl1pPr>
            <a:lvl2pPr marL="1219170" lvl="1" indent="-380990" algn="l">
              <a:lnSpc>
                <a:spcPct val="115000"/>
              </a:lnSpc>
              <a:spcBef>
                <a:spcPts val="0"/>
              </a:spcBef>
              <a:spcAft>
                <a:spcPts val="0"/>
              </a:spcAft>
              <a:buSzPts val="900"/>
              <a:buChar char="○"/>
              <a:defRPr sz="1600"/>
            </a:lvl2pPr>
            <a:lvl3pPr marL="1828754" lvl="2" indent="-380990" algn="l">
              <a:lnSpc>
                <a:spcPct val="115000"/>
              </a:lnSpc>
              <a:spcBef>
                <a:spcPts val="0"/>
              </a:spcBef>
              <a:spcAft>
                <a:spcPts val="0"/>
              </a:spcAft>
              <a:buSzPts val="900"/>
              <a:buChar char="■"/>
              <a:defRPr sz="1600"/>
            </a:lvl3pPr>
            <a:lvl4pPr marL="2438339" lvl="3" indent="-380990" algn="l">
              <a:lnSpc>
                <a:spcPct val="115000"/>
              </a:lnSpc>
              <a:spcBef>
                <a:spcPts val="0"/>
              </a:spcBef>
              <a:spcAft>
                <a:spcPts val="0"/>
              </a:spcAft>
              <a:buSzPts val="900"/>
              <a:buChar char="●"/>
              <a:defRPr sz="1600"/>
            </a:lvl4pPr>
            <a:lvl5pPr marL="3047924" lvl="4" indent="-380990" algn="l">
              <a:lnSpc>
                <a:spcPct val="115000"/>
              </a:lnSpc>
              <a:spcBef>
                <a:spcPts val="0"/>
              </a:spcBef>
              <a:spcAft>
                <a:spcPts val="0"/>
              </a:spcAft>
              <a:buSzPts val="900"/>
              <a:buChar char="○"/>
              <a:defRPr sz="1600"/>
            </a:lvl5pPr>
            <a:lvl6pPr marL="3657509" lvl="5" indent="-380990" algn="l">
              <a:lnSpc>
                <a:spcPct val="115000"/>
              </a:lnSpc>
              <a:spcBef>
                <a:spcPts val="0"/>
              </a:spcBef>
              <a:spcAft>
                <a:spcPts val="0"/>
              </a:spcAft>
              <a:buSzPts val="900"/>
              <a:buChar char="■"/>
              <a:defRPr sz="1600"/>
            </a:lvl6pPr>
            <a:lvl7pPr marL="4267093" lvl="6" indent="-380990" algn="l">
              <a:lnSpc>
                <a:spcPct val="115000"/>
              </a:lnSpc>
              <a:spcBef>
                <a:spcPts val="0"/>
              </a:spcBef>
              <a:spcAft>
                <a:spcPts val="0"/>
              </a:spcAft>
              <a:buSzPts val="900"/>
              <a:buChar char="●"/>
              <a:defRPr sz="1600"/>
            </a:lvl7pPr>
            <a:lvl8pPr marL="4876678" lvl="7" indent="-380990" algn="l">
              <a:lnSpc>
                <a:spcPct val="115000"/>
              </a:lnSpc>
              <a:spcBef>
                <a:spcPts val="0"/>
              </a:spcBef>
              <a:spcAft>
                <a:spcPts val="0"/>
              </a:spcAft>
              <a:buSzPts val="900"/>
              <a:buChar char="○"/>
              <a:defRPr sz="1600"/>
            </a:lvl8pPr>
            <a:lvl9pPr marL="5486263" lvl="8" indent="-380990" algn="l">
              <a:lnSpc>
                <a:spcPct val="115000"/>
              </a:lnSpc>
              <a:spcBef>
                <a:spcPts val="0"/>
              </a:spcBef>
              <a:spcAft>
                <a:spcPts val="0"/>
              </a:spcAft>
              <a:buSzPts val="900"/>
              <a:buChar char="■"/>
              <a:defRPr sz="1600"/>
            </a:lvl9pPr>
          </a:lstStyle>
          <a:p>
            <a:endParaRPr/>
          </a:p>
        </p:txBody>
      </p:sp>
      <p:sp>
        <p:nvSpPr>
          <p:cNvPr id="166" name="Google Shape;166;g13d5ee65718_0_593"/>
          <p:cNvSpPr txBox="1">
            <a:spLocks noGrp="1"/>
          </p:cNvSpPr>
          <p:nvPr>
            <p:ph type="body" idx="2"/>
          </p:nvPr>
        </p:nvSpPr>
        <p:spPr>
          <a:xfrm>
            <a:off x="6443200" y="1536633"/>
            <a:ext cx="5333200" cy="4555200"/>
          </a:xfrm>
          <a:prstGeom prst="rect">
            <a:avLst/>
          </a:prstGeom>
          <a:noFill/>
          <a:ln>
            <a:noFill/>
          </a:ln>
        </p:spPr>
        <p:txBody>
          <a:bodyPr spcFirstLastPara="1" wrap="square" lIns="68575" tIns="68575" rIns="68575" bIns="68575" anchor="t" anchorCtr="0">
            <a:normAutofit/>
          </a:bodyPr>
          <a:lstStyle>
            <a:lvl1pPr marL="609585" lvl="0" indent="-397923" algn="l">
              <a:lnSpc>
                <a:spcPct val="115000"/>
              </a:lnSpc>
              <a:spcBef>
                <a:spcPts val="0"/>
              </a:spcBef>
              <a:spcAft>
                <a:spcPts val="0"/>
              </a:spcAft>
              <a:buSzPts val="1100"/>
              <a:buChar char="●"/>
              <a:defRPr sz="1867"/>
            </a:lvl1pPr>
            <a:lvl2pPr marL="1219170" lvl="1" indent="-380990" algn="l">
              <a:lnSpc>
                <a:spcPct val="115000"/>
              </a:lnSpc>
              <a:spcBef>
                <a:spcPts val="0"/>
              </a:spcBef>
              <a:spcAft>
                <a:spcPts val="0"/>
              </a:spcAft>
              <a:buSzPts val="900"/>
              <a:buChar char="○"/>
              <a:defRPr sz="1600"/>
            </a:lvl2pPr>
            <a:lvl3pPr marL="1828754" lvl="2" indent="-380990" algn="l">
              <a:lnSpc>
                <a:spcPct val="115000"/>
              </a:lnSpc>
              <a:spcBef>
                <a:spcPts val="0"/>
              </a:spcBef>
              <a:spcAft>
                <a:spcPts val="0"/>
              </a:spcAft>
              <a:buSzPts val="900"/>
              <a:buChar char="■"/>
              <a:defRPr sz="1600"/>
            </a:lvl3pPr>
            <a:lvl4pPr marL="2438339" lvl="3" indent="-380990" algn="l">
              <a:lnSpc>
                <a:spcPct val="115000"/>
              </a:lnSpc>
              <a:spcBef>
                <a:spcPts val="0"/>
              </a:spcBef>
              <a:spcAft>
                <a:spcPts val="0"/>
              </a:spcAft>
              <a:buSzPts val="900"/>
              <a:buChar char="●"/>
              <a:defRPr sz="1600"/>
            </a:lvl4pPr>
            <a:lvl5pPr marL="3047924" lvl="4" indent="-380990" algn="l">
              <a:lnSpc>
                <a:spcPct val="115000"/>
              </a:lnSpc>
              <a:spcBef>
                <a:spcPts val="0"/>
              </a:spcBef>
              <a:spcAft>
                <a:spcPts val="0"/>
              </a:spcAft>
              <a:buSzPts val="900"/>
              <a:buChar char="○"/>
              <a:defRPr sz="1600"/>
            </a:lvl5pPr>
            <a:lvl6pPr marL="3657509" lvl="5" indent="-380990" algn="l">
              <a:lnSpc>
                <a:spcPct val="115000"/>
              </a:lnSpc>
              <a:spcBef>
                <a:spcPts val="0"/>
              </a:spcBef>
              <a:spcAft>
                <a:spcPts val="0"/>
              </a:spcAft>
              <a:buSzPts val="900"/>
              <a:buChar char="■"/>
              <a:defRPr sz="1600"/>
            </a:lvl6pPr>
            <a:lvl7pPr marL="4267093" lvl="6" indent="-380990" algn="l">
              <a:lnSpc>
                <a:spcPct val="115000"/>
              </a:lnSpc>
              <a:spcBef>
                <a:spcPts val="0"/>
              </a:spcBef>
              <a:spcAft>
                <a:spcPts val="0"/>
              </a:spcAft>
              <a:buSzPts val="900"/>
              <a:buChar char="●"/>
              <a:defRPr sz="1600"/>
            </a:lvl7pPr>
            <a:lvl8pPr marL="4876678" lvl="7" indent="-380990" algn="l">
              <a:lnSpc>
                <a:spcPct val="115000"/>
              </a:lnSpc>
              <a:spcBef>
                <a:spcPts val="0"/>
              </a:spcBef>
              <a:spcAft>
                <a:spcPts val="0"/>
              </a:spcAft>
              <a:buSzPts val="900"/>
              <a:buChar char="○"/>
              <a:defRPr sz="1600"/>
            </a:lvl8pPr>
            <a:lvl9pPr marL="5486263" lvl="8" indent="-380990" algn="l">
              <a:lnSpc>
                <a:spcPct val="115000"/>
              </a:lnSpc>
              <a:spcBef>
                <a:spcPts val="0"/>
              </a:spcBef>
              <a:spcAft>
                <a:spcPts val="0"/>
              </a:spcAft>
              <a:buSzPts val="900"/>
              <a:buChar char="■"/>
              <a:defRPr sz="1600"/>
            </a:lvl9pPr>
          </a:lstStyle>
          <a:p>
            <a:endParaRPr/>
          </a:p>
        </p:txBody>
      </p:sp>
      <p:sp>
        <p:nvSpPr>
          <p:cNvPr id="167" name="Google Shape;167;g13d5ee65718_0_593"/>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1739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solidFill>
                  <a:srgbClr val="77C9F2"/>
                </a:solidFill>
                <a:latin typeface="+mj-lt"/>
              </a:defRPr>
            </a:lvl1pPr>
          </a:lstStyle>
          <a:p>
            <a:r>
              <a:rPr lang="en-US" dirty="0"/>
              <a:t>Click to edit Master title style</a:t>
            </a:r>
            <a:endParaRPr lang="fr-BE" dirty="0"/>
          </a:p>
        </p:txBody>
      </p:sp>
      <p:sp>
        <p:nvSpPr>
          <p:cNvPr id="3" name="Content Placeholder 2"/>
          <p:cNvSpPr>
            <a:spLocks noGrp="1"/>
          </p:cNvSpPr>
          <p:nvPr>
            <p:ph idx="1"/>
          </p:nvPr>
        </p:nvSpPr>
        <p:spPr>
          <a:xfrm>
            <a:off x="609600" y="1052736"/>
            <a:ext cx="10972800" cy="5256584"/>
          </a:xfrm>
          <a:prstGeom prst="rect">
            <a:avLst/>
          </a:prstGeom>
        </p:spPr>
        <p:txBody>
          <a:bodyPr/>
          <a:lstStyle>
            <a:lvl1pPr>
              <a:defRPr sz="2800"/>
            </a:lvl1pPr>
            <a:lvl2pPr>
              <a:defRPr sz="24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7"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dirty="0"/>
              <a:t>05/11/2021</a:t>
            </a:r>
            <a:endParaRPr lang="fr-BE" dirty="0"/>
          </a:p>
        </p:txBody>
      </p:sp>
      <p:sp>
        <p:nvSpPr>
          <p:cNvPr id="8"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428508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
        <p:cNvGrpSpPr/>
        <p:nvPr/>
      </p:nvGrpSpPr>
      <p:grpSpPr>
        <a:xfrm>
          <a:off x="0" y="0"/>
          <a:ext cx="0" cy="0"/>
          <a:chOff x="0" y="0"/>
          <a:chExt cx="0" cy="0"/>
        </a:xfrm>
      </p:grpSpPr>
      <p:sp>
        <p:nvSpPr>
          <p:cNvPr id="169" name="Google Shape;169;g13d5ee65718_0_598"/>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70" name="Google Shape;170;g13d5ee65718_0_598"/>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89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sp>
        <p:nvSpPr>
          <p:cNvPr id="172" name="Google Shape;172;g13d5ee65718_0_601"/>
          <p:cNvSpPr txBox="1">
            <a:spLocks noGrp="1"/>
          </p:cNvSpPr>
          <p:nvPr>
            <p:ph type="title"/>
          </p:nvPr>
        </p:nvSpPr>
        <p:spPr>
          <a:xfrm>
            <a:off x="653667" y="600200"/>
            <a:ext cx="8490400" cy="54544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6400"/>
            </a:lvl1pPr>
            <a:lvl2pPr lvl="1" algn="l">
              <a:lnSpc>
                <a:spcPct val="100000"/>
              </a:lnSpc>
              <a:spcBef>
                <a:spcPts val="0"/>
              </a:spcBef>
              <a:spcAft>
                <a:spcPts val="0"/>
              </a:spcAft>
              <a:buSzPts val="3600"/>
              <a:buNone/>
              <a:defRPr sz="6400"/>
            </a:lvl2pPr>
            <a:lvl3pPr lvl="2" algn="l">
              <a:lnSpc>
                <a:spcPct val="100000"/>
              </a:lnSpc>
              <a:spcBef>
                <a:spcPts val="0"/>
              </a:spcBef>
              <a:spcAft>
                <a:spcPts val="0"/>
              </a:spcAft>
              <a:buSzPts val="3600"/>
              <a:buNone/>
              <a:defRPr sz="6400"/>
            </a:lvl3pPr>
            <a:lvl4pPr lvl="3" algn="l">
              <a:lnSpc>
                <a:spcPct val="100000"/>
              </a:lnSpc>
              <a:spcBef>
                <a:spcPts val="0"/>
              </a:spcBef>
              <a:spcAft>
                <a:spcPts val="0"/>
              </a:spcAft>
              <a:buSzPts val="3600"/>
              <a:buNone/>
              <a:defRPr sz="6400"/>
            </a:lvl4pPr>
            <a:lvl5pPr lvl="4" algn="l">
              <a:lnSpc>
                <a:spcPct val="100000"/>
              </a:lnSpc>
              <a:spcBef>
                <a:spcPts val="0"/>
              </a:spcBef>
              <a:spcAft>
                <a:spcPts val="0"/>
              </a:spcAft>
              <a:buSzPts val="3600"/>
              <a:buNone/>
              <a:defRPr sz="6400"/>
            </a:lvl5pPr>
            <a:lvl6pPr lvl="5" algn="l">
              <a:lnSpc>
                <a:spcPct val="100000"/>
              </a:lnSpc>
              <a:spcBef>
                <a:spcPts val="0"/>
              </a:spcBef>
              <a:spcAft>
                <a:spcPts val="0"/>
              </a:spcAft>
              <a:buSzPts val="3600"/>
              <a:buNone/>
              <a:defRPr sz="6400"/>
            </a:lvl6pPr>
            <a:lvl7pPr lvl="6" algn="l">
              <a:lnSpc>
                <a:spcPct val="100000"/>
              </a:lnSpc>
              <a:spcBef>
                <a:spcPts val="0"/>
              </a:spcBef>
              <a:spcAft>
                <a:spcPts val="0"/>
              </a:spcAft>
              <a:buSzPts val="3600"/>
              <a:buNone/>
              <a:defRPr sz="6400"/>
            </a:lvl7pPr>
            <a:lvl8pPr lvl="7" algn="l">
              <a:lnSpc>
                <a:spcPct val="100000"/>
              </a:lnSpc>
              <a:spcBef>
                <a:spcPts val="0"/>
              </a:spcBef>
              <a:spcAft>
                <a:spcPts val="0"/>
              </a:spcAft>
              <a:buSzPts val="3600"/>
              <a:buNone/>
              <a:defRPr sz="6400"/>
            </a:lvl8pPr>
            <a:lvl9pPr lvl="8" algn="l">
              <a:lnSpc>
                <a:spcPct val="100000"/>
              </a:lnSpc>
              <a:spcBef>
                <a:spcPts val="0"/>
              </a:spcBef>
              <a:spcAft>
                <a:spcPts val="0"/>
              </a:spcAft>
              <a:buSzPts val="3600"/>
              <a:buNone/>
              <a:defRPr sz="6400"/>
            </a:lvl9pPr>
          </a:lstStyle>
          <a:p>
            <a:endParaRPr/>
          </a:p>
        </p:txBody>
      </p:sp>
      <p:sp>
        <p:nvSpPr>
          <p:cNvPr id="173" name="Google Shape;173;g13d5ee65718_0_601"/>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126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4"/>
        <p:cNvGrpSpPr/>
        <p:nvPr/>
      </p:nvGrpSpPr>
      <p:grpSpPr>
        <a:xfrm>
          <a:off x="0" y="0"/>
          <a:ext cx="0" cy="0"/>
          <a:chOff x="0" y="0"/>
          <a:chExt cx="0" cy="0"/>
        </a:xfrm>
      </p:grpSpPr>
      <p:sp>
        <p:nvSpPr>
          <p:cNvPr id="175" name="Google Shape;175;g13d5ee65718_0_60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76" name="Google Shape;176;g13d5ee65718_0_604"/>
          <p:cNvSpPr txBox="1">
            <a:spLocks noGrp="1"/>
          </p:cNvSpPr>
          <p:nvPr>
            <p:ph type="title"/>
          </p:nvPr>
        </p:nvSpPr>
        <p:spPr>
          <a:xfrm>
            <a:off x="354000" y="1644233"/>
            <a:ext cx="5393600" cy="19764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5600"/>
            </a:lvl1pPr>
            <a:lvl2pPr lvl="1" algn="ctr">
              <a:lnSpc>
                <a:spcPct val="100000"/>
              </a:lnSpc>
              <a:spcBef>
                <a:spcPts val="0"/>
              </a:spcBef>
              <a:spcAft>
                <a:spcPts val="0"/>
              </a:spcAft>
              <a:buSzPts val="3200"/>
              <a:buNone/>
              <a:defRPr sz="5600"/>
            </a:lvl2pPr>
            <a:lvl3pPr lvl="2" algn="ctr">
              <a:lnSpc>
                <a:spcPct val="100000"/>
              </a:lnSpc>
              <a:spcBef>
                <a:spcPts val="0"/>
              </a:spcBef>
              <a:spcAft>
                <a:spcPts val="0"/>
              </a:spcAft>
              <a:buSzPts val="3200"/>
              <a:buNone/>
              <a:defRPr sz="5600"/>
            </a:lvl3pPr>
            <a:lvl4pPr lvl="3" algn="ctr">
              <a:lnSpc>
                <a:spcPct val="100000"/>
              </a:lnSpc>
              <a:spcBef>
                <a:spcPts val="0"/>
              </a:spcBef>
              <a:spcAft>
                <a:spcPts val="0"/>
              </a:spcAft>
              <a:buSzPts val="3200"/>
              <a:buNone/>
              <a:defRPr sz="5600"/>
            </a:lvl4pPr>
            <a:lvl5pPr lvl="4" algn="ctr">
              <a:lnSpc>
                <a:spcPct val="100000"/>
              </a:lnSpc>
              <a:spcBef>
                <a:spcPts val="0"/>
              </a:spcBef>
              <a:spcAft>
                <a:spcPts val="0"/>
              </a:spcAft>
              <a:buSzPts val="3200"/>
              <a:buNone/>
              <a:defRPr sz="5600"/>
            </a:lvl5pPr>
            <a:lvl6pPr lvl="5" algn="ctr">
              <a:lnSpc>
                <a:spcPct val="100000"/>
              </a:lnSpc>
              <a:spcBef>
                <a:spcPts val="0"/>
              </a:spcBef>
              <a:spcAft>
                <a:spcPts val="0"/>
              </a:spcAft>
              <a:buSzPts val="3200"/>
              <a:buNone/>
              <a:defRPr sz="5600"/>
            </a:lvl6pPr>
            <a:lvl7pPr lvl="6" algn="ctr">
              <a:lnSpc>
                <a:spcPct val="100000"/>
              </a:lnSpc>
              <a:spcBef>
                <a:spcPts val="0"/>
              </a:spcBef>
              <a:spcAft>
                <a:spcPts val="0"/>
              </a:spcAft>
              <a:buSzPts val="3200"/>
              <a:buNone/>
              <a:defRPr sz="5600"/>
            </a:lvl7pPr>
            <a:lvl8pPr lvl="7" algn="ctr">
              <a:lnSpc>
                <a:spcPct val="100000"/>
              </a:lnSpc>
              <a:spcBef>
                <a:spcPts val="0"/>
              </a:spcBef>
              <a:spcAft>
                <a:spcPts val="0"/>
              </a:spcAft>
              <a:buSzPts val="3200"/>
              <a:buNone/>
              <a:defRPr sz="5600"/>
            </a:lvl8pPr>
            <a:lvl9pPr lvl="8" algn="ctr">
              <a:lnSpc>
                <a:spcPct val="100000"/>
              </a:lnSpc>
              <a:spcBef>
                <a:spcPts val="0"/>
              </a:spcBef>
              <a:spcAft>
                <a:spcPts val="0"/>
              </a:spcAft>
              <a:buSzPts val="3200"/>
              <a:buNone/>
              <a:defRPr sz="5600"/>
            </a:lvl9pPr>
          </a:lstStyle>
          <a:p>
            <a:endParaRPr/>
          </a:p>
        </p:txBody>
      </p:sp>
      <p:sp>
        <p:nvSpPr>
          <p:cNvPr id="177" name="Google Shape;177;g13d5ee65718_0_604"/>
          <p:cNvSpPr txBox="1">
            <a:spLocks noGrp="1"/>
          </p:cNvSpPr>
          <p:nvPr>
            <p:ph type="subTitle" idx="1"/>
          </p:nvPr>
        </p:nvSpPr>
        <p:spPr>
          <a:xfrm>
            <a:off x="354000" y="3737433"/>
            <a:ext cx="5393600" cy="1646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800"/>
            </a:lvl1pPr>
            <a:lvl2pPr lvl="1" algn="ctr">
              <a:lnSpc>
                <a:spcPct val="100000"/>
              </a:lnSpc>
              <a:spcBef>
                <a:spcPts val="0"/>
              </a:spcBef>
              <a:spcAft>
                <a:spcPts val="0"/>
              </a:spcAft>
              <a:buSzPts val="1600"/>
              <a:buNone/>
              <a:defRPr sz="2800"/>
            </a:lvl2pPr>
            <a:lvl3pPr lvl="2" algn="ctr">
              <a:lnSpc>
                <a:spcPct val="100000"/>
              </a:lnSpc>
              <a:spcBef>
                <a:spcPts val="0"/>
              </a:spcBef>
              <a:spcAft>
                <a:spcPts val="0"/>
              </a:spcAft>
              <a:buSzPts val="1600"/>
              <a:buNone/>
              <a:defRPr sz="2800"/>
            </a:lvl3pPr>
            <a:lvl4pPr lvl="3" algn="ctr">
              <a:lnSpc>
                <a:spcPct val="100000"/>
              </a:lnSpc>
              <a:spcBef>
                <a:spcPts val="0"/>
              </a:spcBef>
              <a:spcAft>
                <a:spcPts val="0"/>
              </a:spcAft>
              <a:buSzPts val="1600"/>
              <a:buNone/>
              <a:defRPr sz="2800"/>
            </a:lvl4pPr>
            <a:lvl5pPr lvl="4" algn="ctr">
              <a:lnSpc>
                <a:spcPct val="100000"/>
              </a:lnSpc>
              <a:spcBef>
                <a:spcPts val="0"/>
              </a:spcBef>
              <a:spcAft>
                <a:spcPts val="0"/>
              </a:spcAft>
              <a:buSzPts val="1600"/>
              <a:buNone/>
              <a:defRPr sz="2800"/>
            </a:lvl5pPr>
            <a:lvl6pPr lvl="5" algn="ctr">
              <a:lnSpc>
                <a:spcPct val="100000"/>
              </a:lnSpc>
              <a:spcBef>
                <a:spcPts val="0"/>
              </a:spcBef>
              <a:spcAft>
                <a:spcPts val="0"/>
              </a:spcAft>
              <a:buSzPts val="1600"/>
              <a:buNone/>
              <a:defRPr sz="2800"/>
            </a:lvl6pPr>
            <a:lvl7pPr lvl="6" algn="ctr">
              <a:lnSpc>
                <a:spcPct val="100000"/>
              </a:lnSpc>
              <a:spcBef>
                <a:spcPts val="0"/>
              </a:spcBef>
              <a:spcAft>
                <a:spcPts val="0"/>
              </a:spcAft>
              <a:buSzPts val="1600"/>
              <a:buNone/>
              <a:defRPr sz="2800"/>
            </a:lvl7pPr>
            <a:lvl8pPr lvl="7" algn="ctr">
              <a:lnSpc>
                <a:spcPct val="100000"/>
              </a:lnSpc>
              <a:spcBef>
                <a:spcPts val="0"/>
              </a:spcBef>
              <a:spcAft>
                <a:spcPts val="0"/>
              </a:spcAft>
              <a:buSzPts val="1600"/>
              <a:buNone/>
              <a:defRPr sz="2800"/>
            </a:lvl8pPr>
            <a:lvl9pPr lvl="8" algn="ctr">
              <a:lnSpc>
                <a:spcPct val="100000"/>
              </a:lnSpc>
              <a:spcBef>
                <a:spcPts val="0"/>
              </a:spcBef>
              <a:spcAft>
                <a:spcPts val="0"/>
              </a:spcAft>
              <a:buSzPts val="1600"/>
              <a:buNone/>
              <a:defRPr sz="2800"/>
            </a:lvl9pPr>
          </a:lstStyle>
          <a:p>
            <a:endParaRPr/>
          </a:p>
        </p:txBody>
      </p:sp>
      <p:sp>
        <p:nvSpPr>
          <p:cNvPr id="178" name="Google Shape;178;g13d5ee65718_0_604"/>
          <p:cNvSpPr txBox="1">
            <a:spLocks noGrp="1"/>
          </p:cNvSpPr>
          <p:nvPr>
            <p:ph type="body" idx="2"/>
          </p:nvPr>
        </p:nvSpPr>
        <p:spPr>
          <a:xfrm>
            <a:off x="6586000" y="965433"/>
            <a:ext cx="5116000" cy="4926800"/>
          </a:xfrm>
          <a:prstGeom prst="rect">
            <a:avLst/>
          </a:prstGeom>
          <a:noFill/>
          <a:ln>
            <a:noFill/>
          </a:ln>
        </p:spPr>
        <p:txBody>
          <a:bodyPr spcFirstLastPara="1" wrap="square" lIns="68575" tIns="68575" rIns="68575" bIns="68575" anchor="ctr" anchorCtr="0">
            <a:normAutofit/>
          </a:bodyPr>
          <a:lstStyle>
            <a:lvl1pPr marL="609585" lvl="0" indent="-423323" algn="l">
              <a:lnSpc>
                <a:spcPct val="115000"/>
              </a:lnSpc>
              <a:spcBef>
                <a:spcPts val="0"/>
              </a:spcBef>
              <a:spcAft>
                <a:spcPts val="0"/>
              </a:spcAft>
              <a:buSzPts val="14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179" name="Google Shape;179;g13d5ee65718_0_604"/>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394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0"/>
        <p:cNvGrpSpPr/>
        <p:nvPr/>
      </p:nvGrpSpPr>
      <p:grpSpPr>
        <a:xfrm>
          <a:off x="0" y="0"/>
          <a:ext cx="0" cy="0"/>
          <a:chOff x="0" y="0"/>
          <a:chExt cx="0" cy="0"/>
        </a:xfrm>
      </p:grpSpPr>
      <p:sp>
        <p:nvSpPr>
          <p:cNvPr id="181" name="Google Shape;181;g13d5ee65718_0_610"/>
          <p:cNvSpPr txBox="1">
            <a:spLocks noGrp="1"/>
          </p:cNvSpPr>
          <p:nvPr>
            <p:ph type="body" idx="1"/>
          </p:nvPr>
        </p:nvSpPr>
        <p:spPr>
          <a:xfrm>
            <a:off x="415600" y="5640767"/>
            <a:ext cx="7998400" cy="806800"/>
          </a:xfrm>
          <a:prstGeom prst="rect">
            <a:avLst/>
          </a:prstGeom>
          <a:noFill/>
          <a:ln>
            <a:noFill/>
          </a:ln>
        </p:spPr>
        <p:txBody>
          <a:bodyPr spcFirstLastPara="1" wrap="square" lIns="68575" tIns="68575" rIns="68575" bIns="68575" anchor="ctr" anchorCtr="0">
            <a:normAutofit/>
          </a:bodyPr>
          <a:lstStyle>
            <a:lvl1pPr marL="609585" lvl="0" indent="-304792" algn="l">
              <a:lnSpc>
                <a:spcPct val="100000"/>
              </a:lnSpc>
              <a:spcBef>
                <a:spcPts val="0"/>
              </a:spcBef>
              <a:spcAft>
                <a:spcPts val="0"/>
              </a:spcAft>
              <a:buSzPts val="1400"/>
              <a:buNone/>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182" name="Google Shape;182;g13d5ee65718_0_61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4788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3"/>
        <p:cNvGrpSpPr/>
        <p:nvPr/>
      </p:nvGrpSpPr>
      <p:grpSpPr>
        <a:xfrm>
          <a:off x="0" y="0"/>
          <a:ext cx="0" cy="0"/>
          <a:chOff x="0" y="0"/>
          <a:chExt cx="0" cy="0"/>
        </a:xfrm>
      </p:grpSpPr>
      <p:sp>
        <p:nvSpPr>
          <p:cNvPr id="184" name="Google Shape;184;g13d5ee65718_0_613"/>
          <p:cNvSpPr txBox="1">
            <a:spLocks noGrp="1"/>
          </p:cNvSpPr>
          <p:nvPr>
            <p:ph type="title"/>
          </p:nvPr>
        </p:nvSpPr>
        <p:spPr>
          <a:xfrm>
            <a:off x="415600" y="1474833"/>
            <a:ext cx="11360800" cy="26180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6000"/>
            </a:lvl1pPr>
            <a:lvl2pPr lvl="1" algn="ctr">
              <a:lnSpc>
                <a:spcPct val="100000"/>
              </a:lnSpc>
              <a:spcBef>
                <a:spcPts val="0"/>
              </a:spcBef>
              <a:spcAft>
                <a:spcPts val="0"/>
              </a:spcAft>
              <a:buSzPts val="9000"/>
              <a:buNone/>
              <a:defRPr sz="16000"/>
            </a:lvl2pPr>
            <a:lvl3pPr lvl="2" algn="ctr">
              <a:lnSpc>
                <a:spcPct val="100000"/>
              </a:lnSpc>
              <a:spcBef>
                <a:spcPts val="0"/>
              </a:spcBef>
              <a:spcAft>
                <a:spcPts val="0"/>
              </a:spcAft>
              <a:buSzPts val="9000"/>
              <a:buNone/>
              <a:defRPr sz="16000"/>
            </a:lvl3pPr>
            <a:lvl4pPr lvl="3" algn="ctr">
              <a:lnSpc>
                <a:spcPct val="100000"/>
              </a:lnSpc>
              <a:spcBef>
                <a:spcPts val="0"/>
              </a:spcBef>
              <a:spcAft>
                <a:spcPts val="0"/>
              </a:spcAft>
              <a:buSzPts val="9000"/>
              <a:buNone/>
              <a:defRPr sz="16000"/>
            </a:lvl4pPr>
            <a:lvl5pPr lvl="4" algn="ctr">
              <a:lnSpc>
                <a:spcPct val="100000"/>
              </a:lnSpc>
              <a:spcBef>
                <a:spcPts val="0"/>
              </a:spcBef>
              <a:spcAft>
                <a:spcPts val="0"/>
              </a:spcAft>
              <a:buSzPts val="9000"/>
              <a:buNone/>
              <a:defRPr sz="16000"/>
            </a:lvl5pPr>
            <a:lvl6pPr lvl="5" algn="ctr">
              <a:lnSpc>
                <a:spcPct val="100000"/>
              </a:lnSpc>
              <a:spcBef>
                <a:spcPts val="0"/>
              </a:spcBef>
              <a:spcAft>
                <a:spcPts val="0"/>
              </a:spcAft>
              <a:buSzPts val="9000"/>
              <a:buNone/>
              <a:defRPr sz="16000"/>
            </a:lvl6pPr>
            <a:lvl7pPr lvl="6" algn="ctr">
              <a:lnSpc>
                <a:spcPct val="100000"/>
              </a:lnSpc>
              <a:spcBef>
                <a:spcPts val="0"/>
              </a:spcBef>
              <a:spcAft>
                <a:spcPts val="0"/>
              </a:spcAft>
              <a:buSzPts val="9000"/>
              <a:buNone/>
              <a:defRPr sz="16000"/>
            </a:lvl7pPr>
            <a:lvl8pPr lvl="7" algn="ctr">
              <a:lnSpc>
                <a:spcPct val="100000"/>
              </a:lnSpc>
              <a:spcBef>
                <a:spcPts val="0"/>
              </a:spcBef>
              <a:spcAft>
                <a:spcPts val="0"/>
              </a:spcAft>
              <a:buSzPts val="9000"/>
              <a:buNone/>
              <a:defRPr sz="16000"/>
            </a:lvl8pPr>
            <a:lvl9pPr lvl="8" algn="ctr">
              <a:lnSpc>
                <a:spcPct val="100000"/>
              </a:lnSpc>
              <a:spcBef>
                <a:spcPts val="0"/>
              </a:spcBef>
              <a:spcAft>
                <a:spcPts val="0"/>
              </a:spcAft>
              <a:buSzPts val="9000"/>
              <a:buNone/>
              <a:defRPr sz="16000"/>
            </a:lvl9pPr>
          </a:lstStyle>
          <a:p>
            <a:endParaRPr/>
          </a:p>
        </p:txBody>
      </p:sp>
      <p:sp>
        <p:nvSpPr>
          <p:cNvPr id="185" name="Google Shape;185;g13d5ee65718_0_613"/>
          <p:cNvSpPr txBox="1">
            <a:spLocks noGrp="1"/>
          </p:cNvSpPr>
          <p:nvPr>
            <p:ph type="body" idx="1"/>
          </p:nvPr>
        </p:nvSpPr>
        <p:spPr>
          <a:xfrm>
            <a:off x="415600" y="4202967"/>
            <a:ext cx="11360800" cy="1734400"/>
          </a:xfrm>
          <a:prstGeom prst="rect">
            <a:avLst/>
          </a:prstGeom>
          <a:noFill/>
          <a:ln>
            <a:noFill/>
          </a:ln>
        </p:spPr>
        <p:txBody>
          <a:bodyPr spcFirstLastPara="1" wrap="square" lIns="68575" tIns="68575" rIns="68575" bIns="68575" anchor="t" anchorCtr="0">
            <a:normAutofit/>
          </a:bodyPr>
          <a:lstStyle>
            <a:lvl1pPr marL="609585" lvl="0" indent="-423323" algn="ctr">
              <a:lnSpc>
                <a:spcPct val="115000"/>
              </a:lnSpc>
              <a:spcBef>
                <a:spcPts val="0"/>
              </a:spcBef>
              <a:spcAft>
                <a:spcPts val="0"/>
              </a:spcAft>
              <a:buSzPts val="1400"/>
              <a:buChar char="●"/>
              <a:defRPr/>
            </a:lvl1pPr>
            <a:lvl2pPr marL="1219170" lvl="1" indent="-397923" algn="ctr">
              <a:lnSpc>
                <a:spcPct val="115000"/>
              </a:lnSpc>
              <a:spcBef>
                <a:spcPts val="0"/>
              </a:spcBef>
              <a:spcAft>
                <a:spcPts val="0"/>
              </a:spcAft>
              <a:buSzPts val="1100"/>
              <a:buChar char="○"/>
              <a:defRPr/>
            </a:lvl2pPr>
            <a:lvl3pPr marL="1828754" lvl="2" indent="-397923" algn="ctr">
              <a:lnSpc>
                <a:spcPct val="115000"/>
              </a:lnSpc>
              <a:spcBef>
                <a:spcPts val="0"/>
              </a:spcBef>
              <a:spcAft>
                <a:spcPts val="0"/>
              </a:spcAft>
              <a:buSzPts val="1100"/>
              <a:buChar char="■"/>
              <a:defRPr/>
            </a:lvl3pPr>
            <a:lvl4pPr marL="2438339" lvl="3" indent="-397923" algn="ctr">
              <a:lnSpc>
                <a:spcPct val="115000"/>
              </a:lnSpc>
              <a:spcBef>
                <a:spcPts val="0"/>
              </a:spcBef>
              <a:spcAft>
                <a:spcPts val="0"/>
              </a:spcAft>
              <a:buSzPts val="1100"/>
              <a:buChar char="●"/>
              <a:defRPr/>
            </a:lvl4pPr>
            <a:lvl5pPr marL="3047924" lvl="4" indent="-397923" algn="ctr">
              <a:lnSpc>
                <a:spcPct val="115000"/>
              </a:lnSpc>
              <a:spcBef>
                <a:spcPts val="0"/>
              </a:spcBef>
              <a:spcAft>
                <a:spcPts val="0"/>
              </a:spcAft>
              <a:buSzPts val="1100"/>
              <a:buChar char="○"/>
              <a:defRPr/>
            </a:lvl5pPr>
            <a:lvl6pPr marL="3657509" lvl="5" indent="-397923" algn="ctr">
              <a:lnSpc>
                <a:spcPct val="115000"/>
              </a:lnSpc>
              <a:spcBef>
                <a:spcPts val="0"/>
              </a:spcBef>
              <a:spcAft>
                <a:spcPts val="0"/>
              </a:spcAft>
              <a:buSzPts val="1100"/>
              <a:buChar char="■"/>
              <a:defRPr/>
            </a:lvl6pPr>
            <a:lvl7pPr marL="4267093" lvl="6" indent="-397923" algn="ctr">
              <a:lnSpc>
                <a:spcPct val="115000"/>
              </a:lnSpc>
              <a:spcBef>
                <a:spcPts val="0"/>
              </a:spcBef>
              <a:spcAft>
                <a:spcPts val="0"/>
              </a:spcAft>
              <a:buSzPts val="1100"/>
              <a:buChar char="●"/>
              <a:defRPr/>
            </a:lvl7pPr>
            <a:lvl8pPr marL="4876678" lvl="7" indent="-397923" algn="ctr">
              <a:lnSpc>
                <a:spcPct val="115000"/>
              </a:lnSpc>
              <a:spcBef>
                <a:spcPts val="0"/>
              </a:spcBef>
              <a:spcAft>
                <a:spcPts val="0"/>
              </a:spcAft>
              <a:buSzPts val="1100"/>
              <a:buChar char="○"/>
              <a:defRPr/>
            </a:lvl8pPr>
            <a:lvl9pPr marL="5486263" lvl="8" indent="-397923" algn="ctr">
              <a:lnSpc>
                <a:spcPct val="115000"/>
              </a:lnSpc>
              <a:spcBef>
                <a:spcPts val="0"/>
              </a:spcBef>
              <a:spcAft>
                <a:spcPts val="0"/>
              </a:spcAft>
              <a:buSzPts val="1100"/>
              <a:buChar char="■"/>
              <a:defRPr/>
            </a:lvl9pPr>
          </a:lstStyle>
          <a:p>
            <a:endParaRPr/>
          </a:p>
        </p:txBody>
      </p:sp>
      <p:sp>
        <p:nvSpPr>
          <p:cNvPr id="186" name="Google Shape;186;g13d5ee65718_0_613"/>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669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1">
  <p:cSld name="Blank 1 1">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90197095"/>
      </p:ext>
    </p:extLst>
  </p:cSld>
  <p:clrMapOvr>
    <a:masterClrMapping/>
  </p:clrMapOvr>
  <p:transition>
    <p:fade/>
  </p:transition>
  <p:extLst>
    <p:ext uri="{DCECCB84-F9BA-43D5-87BE-67443E8EF086}">
      <p15:sldGuideLst xmlns:p15="http://schemas.microsoft.com/office/powerpoint/2012/main">
        <p15:guide id="1" pos="438">
          <p15:clr>
            <a:srgbClr val="A4A3A4"/>
          </p15:clr>
        </p15:guide>
        <p15:guide id="2" pos="541">
          <p15:clr>
            <a:srgbClr val="A4A3A4"/>
          </p15:clr>
        </p15:guide>
        <p15:guide id="3" pos="773">
          <p15:clr>
            <a:srgbClr val="A4A3A4"/>
          </p15:clr>
        </p15:guide>
        <p15:guide id="4" pos="875">
          <p15:clr>
            <a:srgbClr val="A4A3A4"/>
          </p15:clr>
        </p15:guide>
        <p15:guide id="5" pos="1106">
          <p15:clr>
            <a:srgbClr val="A4A3A4"/>
          </p15:clr>
        </p15:guide>
        <p15:guide id="6" pos="1210">
          <p15:clr>
            <a:srgbClr val="A4A3A4"/>
          </p15:clr>
        </p15:guide>
        <p15:guide id="7" pos="1441">
          <p15:clr>
            <a:srgbClr val="A4A3A4"/>
          </p15:clr>
        </p15:guide>
        <p15:guide id="8" pos="1543">
          <p15:clr>
            <a:srgbClr val="A4A3A4"/>
          </p15:clr>
        </p15:guide>
        <p15:guide id="9" pos="1775">
          <p15:clr>
            <a:srgbClr val="A4A3A4"/>
          </p15:clr>
        </p15:guide>
        <p15:guide id="10" pos="1877">
          <p15:clr>
            <a:srgbClr val="A4A3A4"/>
          </p15:clr>
        </p15:guide>
        <p15:guide id="11" pos="2109">
          <p15:clr>
            <a:srgbClr val="A4A3A4"/>
          </p15:clr>
        </p15:guide>
        <p15:guide id="12" pos="2212">
          <p15:clr>
            <a:srgbClr val="A4A3A4"/>
          </p15:clr>
        </p15:guide>
        <p15:guide id="13" pos="2443">
          <p15:clr>
            <a:srgbClr val="A4A3A4"/>
          </p15:clr>
        </p15:guide>
        <p15:guide id="14" pos="2546">
          <p15:clr>
            <a:srgbClr val="A4A3A4"/>
          </p15:clr>
        </p15:guide>
        <p15:guide id="15" pos="2777">
          <p15:clr>
            <a:srgbClr val="A4A3A4"/>
          </p15:clr>
        </p15:guide>
        <p15:guide id="16" pos="2880">
          <p15:clr>
            <a:srgbClr val="A4A3A4"/>
          </p15:clr>
        </p15:guide>
        <p15:guide id="17" pos="3110">
          <p15:clr>
            <a:srgbClr val="A4A3A4"/>
          </p15:clr>
        </p15:guide>
        <p15:guide id="18" pos="3214">
          <p15:clr>
            <a:srgbClr val="A4A3A4"/>
          </p15:clr>
        </p15:guide>
        <p15:guide id="19" pos="3444">
          <p15:clr>
            <a:srgbClr val="A4A3A4"/>
          </p15:clr>
        </p15:guide>
        <p15:guide id="20" pos="3548">
          <p15:clr>
            <a:srgbClr val="A4A3A4"/>
          </p15:clr>
        </p15:guide>
        <p15:guide id="21" pos="3779">
          <p15:clr>
            <a:srgbClr val="A4A3A4"/>
          </p15:clr>
        </p15:guide>
        <p15:guide id="22" pos="3881">
          <p15:clr>
            <a:srgbClr val="A4A3A4"/>
          </p15:clr>
        </p15:guide>
        <p15:guide id="23" orient="horz" pos="509">
          <p15:clr>
            <a:srgbClr val="5ACBF0"/>
          </p15:clr>
        </p15:guide>
        <p15:guide id="24" orient="horz" pos="715">
          <p15:clr>
            <a:srgbClr val="5ACBF0"/>
          </p15:clr>
        </p15:guide>
        <p15:guide id="25" orient="horz" pos="16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3 2">
  <p:cSld name="Custom Layout 3 2">
    <p:spTree>
      <p:nvGrpSpPr>
        <p:cNvPr id="1" name="Shape 188"/>
        <p:cNvGrpSpPr/>
        <p:nvPr/>
      </p:nvGrpSpPr>
      <p:grpSpPr>
        <a:xfrm>
          <a:off x="0" y="0"/>
          <a:ext cx="0" cy="0"/>
          <a:chOff x="0" y="0"/>
          <a:chExt cx="0" cy="0"/>
        </a:xfrm>
      </p:grpSpPr>
      <p:pic>
        <p:nvPicPr>
          <p:cNvPr id="189" name="Google Shape;189;g13d5ee65718_0_618"/>
          <p:cNvPicPr preferRelativeResize="0"/>
          <p:nvPr/>
        </p:nvPicPr>
        <p:blipFill rotWithShape="1">
          <a:blip r:embed="rId2">
            <a:alphaModFix/>
          </a:blip>
          <a:srcRect/>
          <a:stretch/>
        </p:blipFill>
        <p:spPr>
          <a:xfrm>
            <a:off x="565134" y="6248396"/>
            <a:ext cx="1102377" cy="187400"/>
          </a:xfrm>
          <a:prstGeom prst="rect">
            <a:avLst/>
          </a:prstGeom>
          <a:noFill/>
          <a:ln>
            <a:noFill/>
          </a:ln>
        </p:spPr>
      </p:pic>
    </p:spTree>
    <p:extLst>
      <p:ext uri="{BB962C8B-B14F-4D97-AF65-F5344CB8AC3E}">
        <p14:creationId xmlns:p14="http://schemas.microsoft.com/office/powerpoint/2010/main" val="2809304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g188d3ac312a_0_829"/>
          <p:cNvSpPr txBox="1">
            <a:spLocks noGrp="1"/>
          </p:cNvSpPr>
          <p:nvPr>
            <p:ph type="ctrTitle"/>
          </p:nvPr>
        </p:nvSpPr>
        <p:spPr>
          <a:xfrm>
            <a:off x="415611" y="992767"/>
            <a:ext cx="11360800" cy="27368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92" name="Google Shape;192;g188d3ac312a_0_829"/>
          <p:cNvSpPr txBox="1">
            <a:spLocks noGrp="1"/>
          </p:cNvSpPr>
          <p:nvPr>
            <p:ph type="subTitle" idx="1"/>
          </p:nvPr>
        </p:nvSpPr>
        <p:spPr>
          <a:xfrm>
            <a:off x="415600" y="3778833"/>
            <a:ext cx="11360800" cy="10568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93" name="Google Shape;193;g188d3ac312a_0_829"/>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6467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8"/>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22020" indent="0" algn="ctr">
              <a:buNone/>
              <a:defRPr/>
            </a:lvl2pPr>
            <a:lvl3pPr marL="844042" indent="0" algn="ctr">
              <a:buNone/>
              <a:defRPr/>
            </a:lvl3pPr>
            <a:lvl4pPr marL="1266060" indent="0" algn="ctr">
              <a:buNone/>
              <a:defRPr/>
            </a:lvl4pPr>
            <a:lvl5pPr marL="1688080" indent="0" algn="ctr">
              <a:buNone/>
              <a:defRPr/>
            </a:lvl5pPr>
            <a:lvl6pPr marL="2110102" indent="0" algn="ctr">
              <a:buNone/>
              <a:defRPr/>
            </a:lvl6pPr>
            <a:lvl7pPr marL="2532122" indent="0" algn="ctr">
              <a:buNone/>
              <a:defRPr/>
            </a:lvl7pPr>
            <a:lvl8pPr marL="2954141" indent="0" algn="ctr">
              <a:buNone/>
              <a:defRPr/>
            </a:lvl8pPr>
            <a:lvl9pPr marL="3376162" indent="0" algn="ctr">
              <a:buNone/>
              <a:defRPr/>
            </a:lvl9pPr>
          </a:lstStyle>
          <a:p>
            <a:r>
              <a:rPr lang="nl-NL"/>
              <a:t>Klik om de ondertitelstijl van het model te bewerken</a:t>
            </a:r>
            <a:endParaRPr lang="nl-BE"/>
          </a:p>
        </p:txBody>
      </p:sp>
    </p:spTree>
    <p:extLst>
      <p:ext uri="{BB962C8B-B14F-4D97-AF65-F5344CB8AC3E}">
        <p14:creationId xmlns:p14="http://schemas.microsoft.com/office/powerpoint/2010/main" val="1489658743"/>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99579419"/>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dirty="0"/>
              <a:t>05/11/2021</a:t>
            </a:r>
            <a:endParaRPr lang="fr-BE" dirty="0"/>
          </a:p>
        </p:txBody>
      </p:sp>
      <p:sp>
        <p:nvSpPr>
          <p:cNvPr id="8"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2275300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247" y="4406913"/>
            <a:ext cx="10363200" cy="1362075"/>
          </a:xfrm>
        </p:spPr>
        <p:txBody>
          <a:bodyPr anchor="t"/>
          <a:lstStyle>
            <a:lvl1pPr algn="l">
              <a:defRPr sz="3692" b="1" cap="all"/>
            </a:lvl1pPr>
          </a:lstStyle>
          <a:p>
            <a:r>
              <a:rPr lang="nl-NL"/>
              <a:t>Klik om de stijl te bewerken</a:t>
            </a:r>
            <a:endParaRPr lang="nl-BE"/>
          </a:p>
        </p:txBody>
      </p:sp>
      <p:sp>
        <p:nvSpPr>
          <p:cNvPr id="3" name="Tijdelijke aanduiding voor tekst 2"/>
          <p:cNvSpPr>
            <a:spLocks noGrp="1"/>
          </p:cNvSpPr>
          <p:nvPr>
            <p:ph type="body" idx="1"/>
          </p:nvPr>
        </p:nvSpPr>
        <p:spPr>
          <a:xfrm>
            <a:off x="963247" y="2906713"/>
            <a:ext cx="10363200" cy="1500187"/>
          </a:xfrm>
        </p:spPr>
        <p:txBody>
          <a:bodyPr anchor="b"/>
          <a:lstStyle>
            <a:lvl1pPr marL="0" indent="0">
              <a:buNone/>
              <a:defRPr sz="1847"/>
            </a:lvl1pPr>
            <a:lvl2pPr marL="422020" indent="0">
              <a:buNone/>
              <a:defRPr sz="1663"/>
            </a:lvl2pPr>
            <a:lvl3pPr marL="844042" indent="0">
              <a:buNone/>
              <a:defRPr sz="1477"/>
            </a:lvl3pPr>
            <a:lvl4pPr marL="1266060" indent="0">
              <a:buNone/>
              <a:defRPr sz="1292"/>
            </a:lvl4pPr>
            <a:lvl5pPr marL="1688080" indent="0">
              <a:buNone/>
              <a:defRPr sz="1292"/>
            </a:lvl5pPr>
            <a:lvl6pPr marL="2110102" indent="0">
              <a:buNone/>
              <a:defRPr sz="1292"/>
            </a:lvl6pPr>
            <a:lvl7pPr marL="2532122" indent="0">
              <a:buNone/>
              <a:defRPr sz="1292"/>
            </a:lvl7pPr>
            <a:lvl8pPr marL="2954141" indent="0">
              <a:buNone/>
              <a:defRPr sz="1292"/>
            </a:lvl8pPr>
            <a:lvl9pPr marL="3376162" indent="0">
              <a:buNone/>
              <a:defRPr sz="1292"/>
            </a:lvl9pPr>
          </a:lstStyle>
          <a:p>
            <a:pPr lvl="0"/>
            <a:r>
              <a:rPr lang="nl-NL"/>
              <a:t>Klik om de modelstijlen te bewerken</a:t>
            </a:r>
          </a:p>
        </p:txBody>
      </p:sp>
    </p:spTree>
    <p:extLst>
      <p:ext uri="{BB962C8B-B14F-4D97-AF65-F5344CB8AC3E}">
        <p14:creationId xmlns:p14="http://schemas.microsoft.com/office/powerpoint/2010/main" val="2462564781"/>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91440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lvl1pPr>
              <a:defRPr sz="2585"/>
            </a:lvl1pPr>
            <a:lvl2pPr>
              <a:defRPr sz="2215"/>
            </a:lvl2pPr>
            <a:lvl3pPr>
              <a:defRPr sz="1847"/>
            </a:lvl3pPr>
            <a:lvl4pPr>
              <a:defRPr sz="1663"/>
            </a:lvl4pPr>
            <a:lvl5pPr>
              <a:defRPr sz="1663"/>
            </a:lvl5pPr>
            <a:lvl6pPr>
              <a:defRPr sz="1663"/>
            </a:lvl6pPr>
            <a:lvl7pPr>
              <a:defRPr sz="1663"/>
            </a:lvl7pPr>
            <a:lvl8pPr>
              <a:defRPr sz="1663"/>
            </a:lvl8pPr>
            <a:lvl9pPr>
              <a:defRPr sz="166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96251080"/>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1" y="1535113"/>
            <a:ext cx="5386755" cy="639763"/>
          </a:xfrm>
        </p:spPr>
        <p:txBody>
          <a:bodyPr anchor="b"/>
          <a:lstStyle>
            <a:lvl1pPr marL="0" indent="0">
              <a:buNone/>
              <a:defRPr sz="2215" b="1"/>
            </a:lvl1pPr>
            <a:lvl2pPr marL="422020" indent="0">
              <a:buNone/>
              <a:defRPr sz="1847" b="1"/>
            </a:lvl2pPr>
            <a:lvl3pPr marL="844042" indent="0">
              <a:buNone/>
              <a:defRPr sz="1663" b="1"/>
            </a:lvl3pPr>
            <a:lvl4pPr marL="1266060" indent="0">
              <a:buNone/>
              <a:defRPr sz="1477" b="1"/>
            </a:lvl4pPr>
            <a:lvl5pPr marL="1688080" indent="0">
              <a:buNone/>
              <a:defRPr sz="1477" b="1"/>
            </a:lvl5pPr>
            <a:lvl6pPr marL="2110102" indent="0">
              <a:buNone/>
              <a:defRPr sz="1477" b="1"/>
            </a:lvl6pPr>
            <a:lvl7pPr marL="2532122" indent="0">
              <a:buNone/>
              <a:defRPr sz="1477" b="1"/>
            </a:lvl7pPr>
            <a:lvl8pPr marL="2954141" indent="0">
              <a:buNone/>
              <a:defRPr sz="1477" b="1"/>
            </a:lvl8pPr>
            <a:lvl9pPr marL="3376162" indent="0">
              <a:buNone/>
              <a:defRPr sz="1477" b="1"/>
            </a:lvl9pPr>
          </a:lstStyle>
          <a:p>
            <a:pPr lvl="0"/>
            <a:r>
              <a:rPr lang="nl-NL"/>
              <a:t>Klik om de modelstijlen te bewerken</a:t>
            </a:r>
          </a:p>
        </p:txBody>
      </p:sp>
      <p:sp>
        <p:nvSpPr>
          <p:cNvPr id="4" name="Tijdelijke aanduiding voor inhoud 3"/>
          <p:cNvSpPr>
            <a:spLocks noGrp="1"/>
          </p:cNvSpPr>
          <p:nvPr>
            <p:ph sz="half" idx="2"/>
          </p:nvPr>
        </p:nvSpPr>
        <p:spPr>
          <a:xfrm>
            <a:off x="609601" y="2174875"/>
            <a:ext cx="5386755"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703" y="1535113"/>
            <a:ext cx="5388708" cy="639763"/>
          </a:xfrm>
        </p:spPr>
        <p:txBody>
          <a:bodyPr anchor="b"/>
          <a:lstStyle>
            <a:lvl1pPr marL="0" indent="0">
              <a:buNone/>
              <a:defRPr sz="2215" b="1"/>
            </a:lvl1pPr>
            <a:lvl2pPr marL="422020" indent="0">
              <a:buNone/>
              <a:defRPr sz="1847" b="1"/>
            </a:lvl2pPr>
            <a:lvl3pPr marL="844042" indent="0">
              <a:buNone/>
              <a:defRPr sz="1663" b="1"/>
            </a:lvl3pPr>
            <a:lvl4pPr marL="1266060" indent="0">
              <a:buNone/>
              <a:defRPr sz="1477" b="1"/>
            </a:lvl4pPr>
            <a:lvl5pPr marL="1688080" indent="0">
              <a:buNone/>
              <a:defRPr sz="1477" b="1"/>
            </a:lvl5pPr>
            <a:lvl6pPr marL="2110102" indent="0">
              <a:buNone/>
              <a:defRPr sz="1477" b="1"/>
            </a:lvl6pPr>
            <a:lvl7pPr marL="2532122" indent="0">
              <a:buNone/>
              <a:defRPr sz="1477" b="1"/>
            </a:lvl7pPr>
            <a:lvl8pPr marL="2954141" indent="0">
              <a:buNone/>
              <a:defRPr sz="1477" b="1"/>
            </a:lvl8pPr>
            <a:lvl9pPr marL="3376162" indent="0">
              <a:buNone/>
              <a:defRPr sz="1477" b="1"/>
            </a:lvl9pPr>
          </a:lstStyle>
          <a:p>
            <a:pPr lvl="0"/>
            <a:r>
              <a:rPr lang="nl-NL"/>
              <a:t>Klik om de modelstijlen te bewerken</a:t>
            </a:r>
          </a:p>
        </p:txBody>
      </p:sp>
      <p:sp>
        <p:nvSpPr>
          <p:cNvPr id="6" name="Tijdelijke aanduiding voor inhoud 5"/>
          <p:cNvSpPr>
            <a:spLocks noGrp="1"/>
          </p:cNvSpPr>
          <p:nvPr>
            <p:ph sz="quarter" idx="4"/>
          </p:nvPr>
        </p:nvSpPr>
        <p:spPr>
          <a:xfrm>
            <a:off x="6193703" y="2174875"/>
            <a:ext cx="5388708" cy="3951288"/>
          </a:xfrm>
        </p:spPr>
        <p:txBody>
          <a:bodyPr/>
          <a:lstStyle>
            <a:lvl1pPr>
              <a:defRPr sz="2215"/>
            </a:lvl1pPr>
            <a:lvl2pPr>
              <a:defRPr sz="1847"/>
            </a:lvl2pPr>
            <a:lvl3pPr>
              <a:defRPr sz="1663"/>
            </a:lvl3pPr>
            <a:lvl4pPr>
              <a:defRPr sz="1477"/>
            </a:lvl4pPr>
            <a:lvl5pPr>
              <a:defRPr sz="1477"/>
            </a:lvl5pPr>
            <a:lvl6pPr>
              <a:defRPr sz="1477"/>
            </a:lvl6pPr>
            <a:lvl7pPr>
              <a:defRPr sz="1477"/>
            </a:lvl7pPr>
            <a:lvl8pPr>
              <a:defRPr sz="1477"/>
            </a:lvl8pPr>
            <a:lvl9pPr>
              <a:defRPr sz="147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08038568"/>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705167037"/>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348809"/>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247" cy="1162051"/>
          </a:xfrm>
        </p:spPr>
        <p:txBody>
          <a:bodyPr anchor="b"/>
          <a:lstStyle>
            <a:lvl1pPr algn="l">
              <a:defRPr sz="1847" b="1"/>
            </a:lvl1pPr>
          </a:lstStyle>
          <a:p>
            <a:r>
              <a:rPr lang="nl-NL"/>
              <a:t>Klik om de stijl te bewerken</a:t>
            </a:r>
            <a:endParaRPr lang="nl-BE"/>
          </a:p>
        </p:txBody>
      </p:sp>
      <p:sp>
        <p:nvSpPr>
          <p:cNvPr id="3" name="Tijdelijke aanduiding voor inhoud 2"/>
          <p:cNvSpPr>
            <a:spLocks noGrp="1"/>
          </p:cNvSpPr>
          <p:nvPr>
            <p:ph idx="1"/>
          </p:nvPr>
        </p:nvSpPr>
        <p:spPr>
          <a:xfrm>
            <a:off x="4767384" y="273056"/>
            <a:ext cx="6815016" cy="5853113"/>
          </a:xfrm>
        </p:spPr>
        <p:txBody>
          <a:bodyPr/>
          <a:lstStyle>
            <a:lvl1pPr>
              <a:defRPr sz="2955"/>
            </a:lvl1pPr>
            <a:lvl2pPr>
              <a:defRPr sz="2585"/>
            </a:lvl2pPr>
            <a:lvl3pPr>
              <a:defRPr sz="2215"/>
            </a:lvl3pPr>
            <a:lvl4pPr>
              <a:defRPr sz="1847"/>
            </a:lvl4pPr>
            <a:lvl5pPr>
              <a:defRPr sz="1847"/>
            </a:lvl5pPr>
            <a:lvl6pPr>
              <a:defRPr sz="1847"/>
            </a:lvl6pPr>
            <a:lvl7pPr>
              <a:defRPr sz="1847"/>
            </a:lvl7pPr>
            <a:lvl8pPr>
              <a:defRPr sz="1847"/>
            </a:lvl8pPr>
            <a:lvl9pPr>
              <a:defRPr sz="184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3" y="1435104"/>
            <a:ext cx="4011247" cy="4691063"/>
          </a:xfrm>
        </p:spPr>
        <p:txBody>
          <a:bodyPr/>
          <a:lstStyle>
            <a:lvl1pPr marL="0" indent="0">
              <a:buNone/>
              <a:defRPr sz="1292"/>
            </a:lvl1pPr>
            <a:lvl2pPr marL="422020" indent="0">
              <a:buNone/>
              <a:defRPr sz="1108"/>
            </a:lvl2pPr>
            <a:lvl3pPr marL="844042" indent="0">
              <a:buNone/>
              <a:defRPr sz="923"/>
            </a:lvl3pPr>
            <a:lvl4pPr marL="1266060" indent="0">
              <a:buNone/>
              <a:defRPr sz="831"/>
            </a:lvl4pPr>
            <a:lvl5pPr marL="1688080" indent="0">
              <a:buNone/>
              <a:defRPr sz="831"/>
            </a:lvl5pPr>
            <a:lvl6pPr marL="2110102" indent="0">
              <a:buNone/>
              <a:defRPr sz="831"/>
            </a:lvl6pPr>
            <a:lvl7pPr marL="2532122" indent="0">
              <a:buNone/>
              <a:defRPr sz="831"/>
            </a:lvl7pPr>
            <a:lvl8pPr marL="2954141" indent="0">
              <a:buNone/>
              <a:defRPr sz="831"/>
            </a:lvl8pPr>
            <a:lvl9pPr marL="3376162" indent="0">
              <a:buNone/>
              <a:defRPr sz="831"/>
            </a:lvl9pPr>
          </a:lstStyle>
          <a:p>
            <a:pPr lvl="0"/>
            <a:r>
              <a:rPr lang="nl-NL"/>
              <a:t>Klik om de modelstijlen te bewerken</a:t>
            </a:r>
          </a:p>
        </p:txBody>
      </p:sp>
    </p:spTree>
    <p:extLst>
      <p:ext uri="{BB962C8B-B14F-4D97-AF65-F5344CB8AC3E}">
        <p14:creationId xmlns:p14="http://schemas.microsoft.com/office/powerpoint/2010/main" val="1413031153"/>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555" y="4800601"/>
            <a:ext cx="7315200" cy="566739"/>
          </a:xfrm>
        </p:spPr>
        <p:txBody>
          <a:bodyPr anchor="b"/>
          <a:lstStyle>
            <a:lvl1pPr algn="l">
              <a:defRPr sz="1847" b="1"/>
            </a:lvl1pPr>
          </a:lstStyle>
          <a:p>
            <a:r>
              <a:rPr lang="nl-NL"/>
              <a:t>Klik om de stijl te bewerken</a:t>
            </a:r>
            <a:endParaRPr lang="nl-BE"/>
          </a:p>
        </p:txBody>
      </p:sp>
      <p:sp>
        <p:nvSpPr>
          <p:cNvPr id="3" name="Tijdelijke aanduiding voor afbeelding 2"/>
          <p:cNvSpPr>
            <a:spLocks noGrp="1"/>
          </p:cNvSpPr>
          <p:nvPr>
            <p:ph type="pic" idx="1"/>
          </p:nvPr>
        </p:nvSpPr>
        <p:spPr>
          <a:xfrm>
            <a:off x="2389555" y="612775"/>
            <a:ext cx="7315200" cy="4114800"/>
          </a:xfrm>
        </p:spPr>
        <p:txBody>
          <a:bodyPr/>
          <a:lstStyle>
            <a:lvl1pPr marL="0" indent="0">
              <a:buNone/>
              <a:defRPr sz="2955"/>
            </a:lvl1pPr>
            <a:lvl2pPr marL="422020" indent="0">
              <a:buNone/>
              <a:defRPr sz="2585"/>
            </a:lvl2pPr>
            <a:lvl3pPr marL="844042" indent="0">
              <a:buNone/>
              <a:defRPr sz="2215"/>
            </a:lvl3pPr>
            <a:lvl4pPr marL="1266060" indent="0">
              <a:buNone/>
              <a:defRPr sz="1847"/>
            </a:lvl4pPr>
            <a:lvl5pPr marL="1688080" indent="0">
              <a:buNone/>
              <a:defRPr sz="1847"/>
            </a:lvl5pPr>
            <a:lvl6pPr marL="2110102" indent="0">
              <a:buNone/>
              <a:defRPr sz="1847"/>
            </a:lvl6pPr>
            <a:lvl7pPr marL="2532122" indent="0">
              <a:buNone/>
              <a:defRPr sz="1847"/>
            </a:lvl7pPr>
            <a:lvl8pPr marL="2954141" indent="0">
              <a:buNone/>
              <a:defRPr sz="1847"/>
            </a:lvl8pPr>
            <a:lvl9pPr marL="3376162" indent="0">
              <a:buNone/>
              <a:defRPr sz="1847"/>
            </a:lvl9pPr>
          </a:lstStyle>
          <a:p>
            <a:pPr lvl="0"/>
            <a:endParaRPr lang="nl-BE" noProof="0"/>
          </a:p>
        </p:txBody>
      </p:sp>
      <p:sp>
        <p:nvSpPr>
          <p:cNvPr id="4" name="Tijdelijke aanduiding voor tekst 3"/>
          <p:cNvSpPr>
            <a:spLocks noGrp="1"/>
          </p:cNvSpPr>
          <p:nvPr>
            <p:ph type="body" sz="half" idx="2"/>
          </p:nvPr>
        </p:nvSpPr>
        <p:spPr>
          <a:xfrm>
            <a:off x="2389555" y="5367339"/>
            <a:ext cx="7315200" cy="804863"/>
          </a:xfrm>
        </p:spPr>
        <p:txBody>
          <a:bodyPr/>
          <a:lstStyle>
            <a:lvl1pPr marL="0" indent="0">
              <a:buNone/>
              <a:defRPr sz="1292"/>
            </a:lvl1pPr>
            <a:lvl2pPr marL="422020" indent="0">
              <a:buNone/>
              <a:defRPr sz="1108"/>
            </a:lvl2pPr>
            <a:lvl3pPr marL="844042" indent="0">
              <a:buNone/>
              <a:defRPr sz="923"/>
            </a:lvl3pPr>
            <a:lvl4pPr marL="1266060" indent="0">
              <a:buNone/>
              <a:defRPr sz="831"/>
            </a:lvl4pPr>
            <a:lvl5pPr marL="1688080" indent="0">
              <a:buNone/>
              <a:defRPr sz="831"/>
            </a:lvl5pPr>
            <a:lvl6pPr marL="2110102" indent="0">
              <a:buNone/>
              <a:defRPr sz="831"/>
            </a:lvl6pPr>
            <a:lvl7pPr marL="2532122" indent="0">
              <a:buNone/>
              <a:defRPr sz="831"/>
            </a:lvl7pPr>
            <a:lvl8pPr marL="2954141" indent="0">
              <a:buNone/>
              <a:defRPr sz="831"/>
            </a:lvl8pPr>
            <a:lvl9pPr marL="3376162" indent="0">
              <a:buNone/>
              <a:defRPr sz="831"/>
            </a:lvl9pPr>
          </a:lstStyle>
          <a:p>
            <a:pPr lvl="0"/>
            <a:r>
              <a:rPr lang="nl-NL"/>
              <a:t>Klik om de modelstijlen te bewerken</a:t>
            </a:r>
          </a:p>
        </p:txBody>
      </p:sp>
    </p:spTree>
    <p:extLst>
      <p:ext uri="{BB962C8B-B14F-4D97-AF65-F5344CB8AC3E}">
        <p14:creationId xmlns:p14="http://schemas.microsoft.com/office/powerpoint/2010/main" val="2222959459"/>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7929870"/>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144000" y="304800"/>
            <a:ext cx="27432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914410" y="304800"/>
            <a:ext cx="8042031"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782624867"/>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3251200" y="304800"/>
            <a:ext cx="8636000" cy="1752600"/>
          </a:xfrm>
        </p:spPr>
        <p:txBody>
          <a:bodyPr/>
          <a:lstStyle/>
          <a:p>
            <a:r>
              <a:rPr lang="nl-NL"/>
              <a:t>Klik om de stijl te bewerken</a:t>
            </a:r>
            <a:endParaRPr lang="nl-BE"/>
          </a:p>
        </p:txBody>
      </p:sp>
      <p:sp>
        <p:nvSpPr>
          <p:cNvPr id="3" name="Tijdelijke aanduiding voor tekst 2"/>
          <p:cNvSpPr>
            <a:spLocks noGrp="1"/>
          </p:cNvSpPr>
          <p:nvPr>
            <p:ph type="body" sz="half" idx="1"/>
          </p:nvPr>
        </p:nvSpPr>
        <p:spPr>
          <a:xfrm>
            <a:off x="91440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94584" y="1981200"/>
            <a:ext cx="5392616" cy="42672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46778262"/>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p>
            <a:r>
              <a:rPr lang="en-US"/>
              <a:t>Click to edit Master title style</a:t>
            </a:r>
            <a:endParaRPr lang="fr-BE"/>
          </a:p>
        </p:txBody>
      </p:sp>
      <p:sp>
        <p:nvSpPr>
          <p:cNvPr id="3" name="Content Placeholder 2"/>
          <p:cNvSpPr>
            <a:spLocks noGrp="1"/>
          </p:cNvSpPr>
          <p:nvPr>
            <p:ph sz="half" idx="1"/>
          </p:nvPr>
        </p:nvSpPr>
        <p:spPr>
          <a:xfrm>
            <a:off x="609600" y="1052736"/>
            <a:ext cx="53848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97600" y="1052736"/>
            <a:ext cx="5384800" cy="525658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1709122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Picture 13" descr="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8929"/>
            <a:ext cx="12192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914400" y="2130442"/>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rgbClr val="000066"/>
                </a:solidFill>
              </a:defRPr>
            </a:lvl1pPr>
            <a:lvl2pPr marL="342882" indent="0" algn="ctr">
              <a:buNone/>
              <a:defRPr/>
            </a:lvl2pPr>
            <a:lvl3pPr marL="685766" indent="0" algn="ctr">
              <a:buNone/>
              <a:defRPr/>
            </a:lvl3pPr>
            <a:lvl4pPr marL="1028649" indent="0" algn="ctr">
              <a:buNone/>
              <a:defRPr/>
            </a:lvl4pPr>
            <a:lvl5pPr marL="1371532" indent="0" algn="ctr">
              <a:buNone/>
              <a:defRPr/>
            </a:lvl5pPr>
            <a:lvl6pPr marL="1714414" indent="0" algn="ctr">
              <a:buNone/>
              <a:defRPr/>
            </a:lvl6pPr>
            <a:lvl7pPr marL="2057298" indent="0" algn="ctr">
              <a:buNone/>
              <a:defRPr/>
            </a:lvl7pPr>
            <a:lvl8pPr marL="2400180" indent="0" algn="ctr">
              <a:buNone/>
              <a:defRPr/>
            </a:lvl8pPr>
            <a:lvl9pPr marL="2743062" indent="0" algn="ctr">
              <a:buNone/>
              <a:defRPr/>
            </a:lvl9pPr>
          </a:lstStyle>
          <a:p>
            <a:r>
              <a:rPr lang="nl-NL" dirty="0"/>
              <a:t>Klik om het opmaakprofiel van de modelondertitel te bewerken</a:t>
            </a:r>
            <a:endParaRPr lang="nl-BE" dirty="0"/>
          </a:p>
        </p:txBody>
      </p:sp>
    </p:spTree>
    <p:extLst>
      <p:ext uri="{BB962C8B-B14F-4D97-AF65-F5344CB8AC3E}">
        <p14:creationId xmlns:p14="http://schemas.microsoft.com/office/powerpoint/2010/main" val="3490971077"/>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00907464"/>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6"/>
            <a:ext cx="10363200" cy="1362075"/>
          </a:xfrm>
        </p:spPr>
        <p:txBody>
          <a:bodyPr anchor="t"/>
          <a:lstStyle>
            <a:lvl1pPr algn="l">
              <a:defRPr sz="3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1500"/>
            </a:lvl1pPr>
            <a:lvl2pPr marL="342882" indent="0">
              <a:buNone/>
              <a:defRPr sz="1351"/>
            </a:lvl2pPr>
            <a:lvl3pPr marL="685766" indent="0">
              <a:buNone/>
              <a:defRPr sz="1200"/>
            </a:lvl3pPr>
            <a:lvl4pPr marL="1028649" indent="0">
              <a:buNone/>
              <a:defRPr sz="1051"/>
            </a:lvl4pPr>
            <a:lvl5pPr marL="1371532" indent="0">
              <a:buNone/>
              <a:defRPr sz="1051"/>
            </a:lvl5pPr>
            <a:lvl6pPr marL="1714414" indent="0">
              <a:buNone/>
              <a:defRPr sz="1051"/>
            </a:lvl6pPr>
            <a:lvl7pPr marL="2057298" indent="0">
              <a:buNone/>
              <a:defRPr sz="1051"/>
            </a:lvl7pPr>
            <a:lvl8pPr marL="2400180" indent="0">
              <a:buNone/>
              <a:defRPr sz="1051"/>
            </a:lvl8pPr>
            <a:lvl9pPr marL="2743062" indent="0">
              <a:buNone/>
              <a:defRPr sz="1051"/>
            </a:lvl9pPr>
          </a:lstStyle>
          <a:p>
            <a:pPr lvl="0"/>
            <a:r>
              <a:rPr lang="nl-NL"/>
              <a:t>Klik om de modelstijlen te bewerken</a:t>
            </a:r>
          </a:p>
        </p:txBody>
      </p:sp>
    </p:spTree>
    <p:extLst>
      <p:ext uri="{BB962C8B-B14F-4D97-AF65-F5344CB8AC3E}">
        <p14:creationId xmlns:p14="http://schemas.microsoft.com/office/powerpoint/2010/main" val="99061702"/>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719667" y="1628775"/>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002867" y="1628775"/>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65605129"/>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80" y="1535113"/>
            <a:ext cx="5389033" cy="639763"/>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8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39677744"/>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493098468"/>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bg bwMode="invGray">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450216"/>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609606" y="273049"/>
            <a:ext cx="4011084" cy="1162051"/>
          </a:xfrm>
        </p:spPr>
        <p:txBody>
          <a:bodyPr anchor="b"/>
          <a:lstStyle>
            <a:lvl1pPr algn="l">
              <a:defRPr sz="1500" b="1"/>
            </a:lvl1pPr>
          </a:lstStyle>
          <a:p>
            <a:r>
              <a:rPr lang="nl-NL"/>
              <a:t>Klik om de stijl te bewerken</a:t>
            </a:r>
            <a:endParaRPr lang="nl-BE"/>
          </a:p>
        </p:txBody>
      </p:sp>
      <p:sp>
        <p:nvSpPr>
          <p:cNvPr id="3" name="Tijdelijke aanduiding voor inhoud 2"/>
          <p:cNvSpPr>
            <a:spLocks noGrp="1"/>
          </p:cNvSpPr>
          <p:nvPr>
            <p:ph idx="1"/>
          </p:nvPr>
        </p:nvSpPr>
        <p:spPr>
          <a:xfrm>
            <a:off x="4766733" y="273066"/>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6" y="1435104"/>
            <a:ext cx="4011084"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nl-NL"/>
              <a:t>Klik om de modelstijlen te bewerken</a:t>
            </a:r>
          </a:p>
        </p:txBody>
      </p:sp>
    </p:spTree>
    <p:extLst>
      <p:ext uri="{BB962C8B-B14F-4D97-AF65-F5344CB8AC3E}">
        <p14:creationId xmlns:p14="http://schemas.microsoft.com/office/powerpoint/2010/main" val="4156172280"/>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389717" y="4800601"/>
            <a:ext cx="7315200" cy="566739"/>
          </a:xfrm>
        </p:spPr>
        <p:txBody>
          <a:bodyPr anchor="b"/>
          <a:lstStyle>
            <a:lvl1pPr algn="l">
              <a:defRPr sz="15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nl-BE" noProof="0"/>
          </a:p>
        </p:txBody>
      </p:sp>
      <p:sp>
        <p:nvSpPr>
          <p:cNvPr id="4" name="Tijdelijke aanduiding voor tekst 3"/>
          <p:cNvSpPr>
            <a:spLocks noGrp="1"/>
          </p:cNvSpPr>
          <p:nvPr>
            <p:ph type="body" sz="half" idx="2"/>
          </p:nvPr>
        </p:nvSpPr>
        <p:spPr>
          <a:xfrm>
            <a:off x="2389717" y="5367339"/>
            <a:ext cx="7315200" cy="8048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nl-NL"/>
              <a:t>Klik om de modelstijlen te bewerken</a:t>
            </a:r>
          </a:p>
        </p:txBody>
      </p:sp>
    </p:spTree>
    <p:extLst>
      <p:ext uri="{BB962C8B-B14F-4D97-AF65-F5344CB8AC3E}">
        <p14:creationId xmlns:p14="http://schemas.microsoft.com/office/powerpoint/2010/main" val="4248689392"/>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52253316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lvl1pPr>
          </a:lstStyle>
          <a:p>
            <a:r>
              <a:rPr lang="en-US" dirty="0"/>
              <a:t>Click to edit Master title style</a:t>
            </a:r>
            <a:endParaRPr lang="fr-BE" dirty="0"/>
          </a:p>
        </p:txBody>
      </p:sp>
      <p:sp>
        <p:nvSpPr>
          <p:cNvPr id="3" name="Text Placeholder 2"/>
          <p:cNvSpPr>
            <a:spLocks noGrp="1"/>
          </p:cNvSpPr>
          <p:nvPr>
            <p:ph type="body" idx="1"/>
          </p:nvPr>
        </p:nvSpPr>
        <p:spPr>
          <a:xfrm>
            <a:off x="609600" y="1051646"/>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34334"/>
            <a:ext cx="5386917"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93368" y="1051646"/>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34334"/>
            <a:ext cx="5389033" cy="447498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0"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11" name="Slide Number Placeholder 5"/>
          <p:cNvSpPr>
            <a:spLocks noGrp="1"/>
          </p:cNvSpPr>
          <p:nvPr>
            <p:ph type="sldNum" sz="quarter" idx="11"/>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866617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ticale titel 1"/>
          <p:cNvSpPr>
            <a:spLocks noGrp="1"/>
          </p:cNvSpPr>
          <p:nvPr>
            <p:ph type="title" orient="vert"/>
          </p:nvPr>
        </p:nvSpPr>
        <p:spPr>
          <a:xfrm>
            <a:off x="8492067" y="17"/>
            <a:ext cx="2590800" cy="574357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719667" y="17"/>
            <a:ext cx="7569200" cy="5743575"/>
          </a:xfrm>
        </p:spPr>
        <p:txBody>
          <a:bodyPr vert="eaVert"/>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063539977"/>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719667" y="16"/>
            <a:ext cx="10363200" cy="836613"/>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719667" y="1628775"/>
            <a:ext cx="10363200" cy="4114800"/>
          </a:xfrm>
        </p:spPr>
        <p:txBody>
          <a:bodyPr/>
          <a:lstStyle>
            <a:lvl1pPr>
              <a:defRPr>
                <a:solidFill>
                  <a:srgbClr val="000066"/>
                </a:solidFill>
              </a:defRPr>
            </a:lvl1pPr>
          </a:lstStyle>
          <a:p>
            <a:pPr lvl="0"/>
            <a:endParaRPr lang="nl-BE" noProof="0" dirty="0"/>
          </a:p>
        </p:txBody>
      </p:sp>
    </p:spTree>
    <p:extLst>
      <p:ext uri="{BB962C8B-B14F-4D97-AF65-F5344CB8AC3E}">
        <p14:creationId xmlns:p14="http://schemas.microsoft.com/office/powerpoint/2010/main" val="314797093"/>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jdelijke aanduiding voor inhoud 1"/>
          <p:cNvSpPr>
            <a:spLocks noGrp="1"/>
          </p:cNvSpPr>
          <p:nvPr>
            <p:ph/>
          </p:nvPr>
        </p:nvSpPr>
        <p:spPr>
          <a:xfrm>
            <a:off x="719667" y="17"/>
            <a:ext cx="10363200" cy="5743575"/>
          </a:xfrm>
        </p:spPr>
        <p:txBody>
          <a:bodyPr/>
          <a:lstStyle>
            <a:lvl1pPr>
              <a:defRPr>
                <a:solidFill>
                  <a:srgbClr val="000066"/>
                </a:solidFill>
              </a:defRPr>
            </a:lvl1pPr>
            <a:lvl2pPr>
              <a:defRPr>
                <a:solidFill>
                  <a:srgbClr val="000066"/>
                </a:solidFill>
              </a:defRPr>
            </a:lvl2pPr>
            <a:lvl3pPr>
              <a:defRPr>
                <a:solidFill>
                  <a:srgbClr val="000066"/>
                </a:solidFill>
              </a:defRPr>
            </a:lvl3pPr>
            <a:lvl4pPr>
              <a:defRPr>
                <a:solidFill>
                  <a:srgbClr val="000066"/>
                </a:solidFill>
              </a:defRPr>
            </a:lvl4pPr>
            <a:lvl5pPr>
              <a:defRPr>
                <a:solidFill>
                  <a:srgbClr val="000066"/>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734038523"/>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60000" y="1535113"/>
            <a:ext cx="5040000" cy="639763"/>
          </a:xfrm>
        </p:spPr>
        <p:txBody>
          <a:bodyPr anchor="ctr"/>
          <a:lstStyle>
            <a:lvl1pPr marL="0" indent="0">
              <a:buNone/>
              <a:defRPr sz="1951"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960000" y="2160000"/>
            <a:ext cx="5040000" cy="395128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tekst 4"/>
          <p:cNvSpPr>
            <a:spLocks noGrp="1"/>
          </p:cNvSpPr>
          <p:nvPr>
            <p:ph type="body" sz="quarter" idx="3"/>
          </p:nvPr>
        </p:nvSpPr>
        <p:spPr>
          <a:xfrm>
            <a:off x="6193380" y="1535113"/>
            <a:ext cx="5389033" cy="639763"/>
          </a:xfrm>
        </p:spPr>
        <p:txBody>
          <a:bodyPr anchor="ctr"/>
          <a:lstStyle>
            <a:lvl1pPr marL="0" indent="0">
              <a:buNone/>
              <a:defRPr sz="1951"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6193380" y="2174875"/>
            <a:ext cx="5374217" cy="395128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tel 1"/>
          <p:cNvSpPr>
            <a:spLocks noGrp="1"/>
          </p:cNvSpPr>
          <p:nvPr>
            <p:ph type="title"/>
          </p:nvPr>
        </p:nvSpPr>
        <p:spPr>
          <a:xfrm>
            <a:off x="958851" y="2"/>
            <a:ext cx="10560000" cy="1079500"/>
          </a:xfrm>
        </p:spPr>
        <p:txBody>
          <a:bodyPr/>
          <a:lstStyle>
            <a:lvl1pPr>
              <a:defRPr/>
            </a:lvl1pPr>
          </a:lstStyle>
          <a:p>
            <a:r>
              <a:rPr lang="nl-NL"/>
              <a:t>Klik om de stijl te bewerken</a:t>
            </a:r>
            <a:endParaRPr lang="nl-BE" dirty="0"/>
          </a:p>
        </p:txBody>
      </p:sp>
      <p:sp>
        <p:nvSpPr>
          <p:cNvPr id="7" name="Tijdelijke aanduiding voor datum 6"/>
          <p:cNvSpPr>
            <a:spLocks noGrp="1"/>
          </p:cNvSpPr>
          <p:nvPr>
            <p:ph type="dt" sz="half" idx="10"/>
          </p:nvPr>
        </p:nvSpPr>
        <p:spPr>
          <a:xfrm>
            <a:off x="958854" y="6372241"/>
            <a:ext cx="2400300" cy="360363"/>
          </a:xfrm>
          <a:prstGeom prst="rect">
            <a:avLst/>
          </a:prstGeom>
        </p:spPr>
        <p:txBody>
          <a:bodyPr/>
          <a:lstStyle>
            <a:lvl1pPr eaLnBrk="1" hangingPunct="1">
              <a:spcBef>
                <a:spcPct val="20000"/>
              </a:spcBef>
              <a:defRPr>
                <a:solidFill>
                  <a:srgbClr val="FFFFFF"/>
                </a:solidFill>
                <a:latin typeface="Arial" charset="0"/>
              </a:defRPr>
            </a:lvl1pPr>
          </a:lstStyle>
          <a:p>
            <a:pPr>
              <a:defRPr/>
            </a:pPr>
            <a:endParaRPr lang="nl-NL"/>
          </a:p>
        </p:txBody>
      </p:sp>
      <p:sp>
        <p:nvSpPr>
          <p:cNvPr id="8" name="Tijdelijke aanduiding voor voettekst 7"/>
          <p:cNvSpPr>
            <a:spLocks noGrp="1"/>
          </p:cNvSpPr>
          <p:nvPr>
            <p:ph type="ftr" sz="quarter" idx="11"/>
          </p:nvPr>
        </p:nvSpPr>
        <p:spPr>
          <a:xfrm>
            <a:off x="1930400" y="6248400"/>
            <a:ext cx="6096000" cy="457200"/>
          </a:xfrm>
          <a:prstGeom prst="rect">
            <a:avLst/>
          </a:prstGeom>
        </p:spPr>
        <p:txBody>
          <a:bodyPr/>
          <a:lstStyle>
            <a:lvl1pPr algn="ctr" eaLnBrk="0" hangingPunct="0">
              <a:defRPr>
                <a:solidFill>
                  <a:srgbClr val="FFFFFF"/>
                </a:solidFill>
                <a:latin typeface="Arial" panose="020B0604020202020204" pitchFamily="34" charset="0"/>
              </a:defRPr>
            </a:lvl1pPr>
          </a:lstStyle>
          <a:p>
            <a:pPr>
              <a:defRPr/>
            </a:pPr>
            <a:endParaRPr lang="nl-NL"/>
          </a:p>
        </p:txBody>
      </p:sp>
      <p:sp>
        <p:nvSpPr>
          <p:cNvPr id="9" name="Tijdelijke aanduiding voor dianummer 8"/>
          <p:cNvSpPr>
            <a:spLocks noGrp="1"/>
          </p:cNvSpPr>
          <p:nvPr>
            <p:ph type="sldNum" sz="quarter" idx="12"/>
          </p:nvPr>
        </p:nvSpPr>
        <p:spPr>
          <a:xfrm>
            <a:off x="8737600" y="6248400"/>
            <a:ext cx="29464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Arial"/>
              </a:defRPr>
            </a:lvl1pPr>
          </a:lstStyle>
          <a:p>
            <a:pPr>
              <a:defRPr/>
            </a:pPr>
            <a:fld id="{BB185B80-D72C-424F-8E88-CD695C97848A}" type="slidenum">
              <a:rPr lang="nl-NL" altLang="nl-BE"/>
              <a:pPr>
                <a:defRPr/>
              </a:pPr>
              <a:t>‹#›</a:t>
            </a:fld>
            <a:endParaRPr lang="nl-NL" altLang="nl-BE"/>
          </a:p>
        </p:txBody>
      </p:sp>
    </p:spTree>
    <p:extLst>
      <p:ext uri="{BB962C8B-B14F-4D97-AF65-F5344CB8AC3E}">
        <p14:creationId xmlns:p14="http://schemas.microsoft.com/office/powerpoint/2010/main" val="325878229"/>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pic>
        <p:nvPicPr>
          <p:cNvPr id="2" name="Picture 4103" descr="UG_Logo_fotobalk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304800"/>
            <a:ext cx="11516784"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892179"/>
      </p:ext>
    </p:extLst>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Virsraksta slaids">
    <p:bg>
      <p:bgPr>
        <a:solidFill>
          <a:srgbClr val="8DC63F"/>
        </a:solidFill>
        <a:effectLst/>
      </p:bgPr>
    </p:bg>
    <p:spTree>
      <p:nvGrpSpPr>
        <p:cNvPr id="1" name=""/>
        <p:cNvGrpSpPr/>
        <p:nvPr/>
      </p:nvGrpSpPr>
      <p:grpSpPr>
        <a:xfrm>
          <a:off x="0" y="0"/>
          <a:ext cx="0" cy="0"/>
          <a:chOff x="0" y="0"/>
          <a:chExt cx="0" cy="0"/>
        </a:xfrm>
      </p:grpSpPr>
      <p:sp>
        <p:nvSpPr>
          <p:cNvPr id="3" name="Vienādsānu trīsstūris 6"/>
          <p:cNvSpPr/>
          <p:nvPr userDrawn="1"/>
        </p:nvSpPr>
        <p:spPr>
          <a:xfrm rot="5400000" flipH="1">
            <a:off x="2269871" y="-2288909"/>
            <a:ext cx="1268413" cy="5808133"/>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832892" h="2861320">
                <a:moveTo>
                  <a:pt x="0" y="2861320"/>
                </a:moveTo>
                <a:lnTo>
                  <a:pt x="832892" y="0"/>
                </a:lnTo>
                <a:cubicBezTo>
                  <a:pt x="831123" y="953773"/>
                  <a:pt x="829353" y="1907547"/>
                  <a:pt x="827584" y="2861320"/>
                </a:cubicBezTo>
                <a:lnTo>
                  <a:pt x="0" y="2861320"/>
                </a:ln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4" name="Taisnstūris 6"/>
          <p:cNvSpPr/>
          <p:nvPr userDrawn="1"/>
        </p:nvSpPr>
        <p:spPr>
          <a:xfrm>
            <a:off x="-8467" y="188913"/>
            <a:ext cx="1797051" cy="5903912"/>
          </a:xfrm>
          <a:custGeom>
            <a:avLst/>
            <a:gdLst>
              <a:gd name="connsiteX0" fmla="*/ 0 w 1541518"/>
              <a:gd name="connsiteY0" fmla="*/ 0 h 2450459"/>
              <a:gd name="connsiteX1" fmla="*/ 1541518 w 1541518"/>
              <a:gd name="connsiteY1" fmla="*/ 0 h 2450459"/>
              <a:gd name="connsiteX2" fmla="*/ 1541518 w 1541518"/>
              <a:gd name="connsiteY2" fmla="*/ 2450459 h 2450459"/>
              <a:gd name="connsiteX3" fmla="*/ 0 w 1541518"/>
              <a:gd name="connsiteY3" fmla="*/ 2450459 h 2450459"/>
              <a:gd name="connsiteX4" fmla="*/ 0 w 1541518"/>
              <a:gd name="connsiteY4" fmla="*/ 0 h 2450459"/>
              <a:gd name="connsiteX0" fmla="*/ 0 w 1541518"/>
              <a:gd name="connsiteY0" fmla="*/ 0 h 2450459"/>
              <a:gd name="connsiteX1" fmla="*/ 1533567 w 1541518"/>
              <a:gd name="connsiteY1" fmla="*/ 874644 h 2450459"/>
              <a:gd name="connsiteX2" fmla="*/ 1541518 w 1541518"/>
              <a:gd name="connsiteY2" fmla="*/ 2450459 h 2450459"/>
              <a:gd name="connsiteX3" fmla="*/ 0 w 1541518"/>
              <a:gd name="connsiteY3" fmla="*/ 2450459 h 2450459"/>
              <a:gd name="connsiteX4" fmla="*/ 0 w 1541518"/>
              <a:gd name="connsiteY4" fmla="*/ 0 h 2450459"/>
              <a:gd name="connsiteX0" fmla="*/ 0 w 1542282"/>
              <a:gd name="connsiteY0" fmla="*/ 0 h 2450459"/>
              <a:gd name="connsiteX1" fmla="*/ 1541518 w 1542282"/>
              <a:gd name="connsiteY1" fmla="*/ 771277 h 2450459"/>
              <a:gd name="connsiteX2" fmla="*/ 1541518 w 1542282"/>
              <a:gd name="connsiteY2" fmla="*/ 2450459 h 2450459"/>
              <a:gd name="connsiteX3" fmla="*/ 0 w 1542282"/>
              <a:gd name="connsiteY3" fmla="*/ 2450459 h 2450459"/>
              <a:gd name="connsiteX4" fmla="*/ 0 w 1542282"/>
              <a:gd name="connsiteY4" fmla="*/ 0 h 2450459"/>
              <a:gd name="connsiteX0" fmla="*/ 0 w 1542282"/>
              <a:gd name="connsiteY0" fmla="*/ 0 h 3050961"/>
              <a:gd name="connsiteX1" fmla="*/ 1541518 w 1542282"/>
              <a:gd name="connsiteY1" fmla="*/ 771277 h 3050961"/>
              <a:gd name="connsiteX2" fmla="*/ 1541518 w 1542282"/>
              <a:gd name="connsiteY2" fmla="*/ 3050961 h 3050961"/>
              <a:gd name="connsiteX3" fmla="*/ 0 w 1542282"/>
              <a:gd name="connsiteY3" fmla="*/ 2450459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13648 w 1542282"/>
              <a:gd name="connsiteY3" fmla="*/ 3037313 h 3050961"/>
              <a:gd name="connsiteX4" fmla="*/ 0 w 1542282"/>
              <a:gd name="connsiteY4" fmla="*/ 0 h 3050961"/>
              <a:gd name="connsiteX0" fmla="*/ 0 w 1542282"/>
              <a:gd name="connsiteY0" fmla="*/ 0 h 3050961"/>
              <a:gd name="connsiteX1" fmla="*/ 1541518 w 1542282"/>
              <a:gd name="connsiteY1" fmla="*/ 771277 h 3050961"/>
              <a:gd name="connsiteX2" fmla="*/ 1541518 w 1542282"/>
              <a:gd name="connsiteY2" fmla="*/ 3050961 h 3050961"/>
              <a:gd name="connsiteX3" fmla="*/ 27295 w 1542282"/>
              <a:gd name="connsiteY3" fmla="*/ 3050961 h 3050961"/>
              <a:gd name="connsiteX4" fmla="*/ 0 w 1542282"/>
              <a:gd name="connsiteY4" fmla="*/ 0 h 3050961"/>
              <a:gd name="connsiteX0" fmla="*/ 0 w 1542282"/>
              <a:gd name="connsiteY0" fmla="*/ 0 h 3060486"/>
              <a:gd name="connsiteX1" fmla="*/ 1541518 w 1542282"/>
              <a:gd name="connsiteY1" fmla="*/ 771277 h 3060486"/>
              <a:gd name="connsiteX2" fmla="*/ 1541518 w 1542282"/>
              <a:gd name="connsiteY2" fmla="*/ 3050961 h 3060486"/>
              <a:gd name="connsiteX3" fmla="*/ 27295 w 1542282"/>
              <a:gd name="connsiteY3" fmla="*/ 3060486 h 3060486"/>
              <a:gd name="connsiteX4" fmla="*/ 0 w 1542282"/>
              <a:gd name="connsiteY4" fmla="*/ 0 h 3060486"/>
              <a:gd name="connsiteX0" fmla="*/ 0 w 1523232"/>
              <a:gd name="connsiteY0" fmla="*/ 0 h 3060486"/>
              <a:gd name="connsiteX1" fmla="*/ 1522468 w 1523232"/>
              <a:gd name="connsiteY1" fmla="*/ 771277 h 3060486"/>
              <a:gd name="connsiteX2" fmla="*/ 1522468 w 1523232"/>
              <a:gd name="connsiteY2" fmla="*/ 3050961 h 3060486"/>
              <a:gd name="connsiteX3" fmla="*/ 8245 w 1523232"/>
              <a:gd name="connsiteY3" fmla="*/ 3060486 h 3060486"/>
              <a:gd name="connsiteX4" fmla="*/ 0 w 1523232"/>
              <a:gd name="connsiteY4" fmla="*/ 0 h 3060486"/>
              <a:gd name="connsiteX0" fmla="*/ 0 w 1523232"/>
              <a:gd name="connsiteY0" fmla="*/ 0 h 6733851"/>
              <a:gd name="connsiteX1" fmla="*/ 1522468 w 1523232"/>
              <a:gd name="connsiteY1" fmla="*/ 771277 h 6733851"/>
              <a:gd name="connsiteX2" fmla="*/ 1522468 w 1523232"/>
              <a:gd name="connsiteY2" fmla="*/ 3050961 h 6733851"/>
              <a:gd name="connsiteX3" fmla="*/ 55542 w 1523232"/>
              <a:gd name="connsiteY3" fmla="*/ 6733851 h 6733851"/>
              <a:gd name="connsiteX4" fmla="*/ 0 w 1523232"/>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55542 w 1522604"/>
              <a:gd name="connsiteY3" fmla="*/ 6733851 h 6733851"/>
              <a:gd name="connsiteX4" fmla="*/ 0 w 1522604"/>
              <a:gd name="connsiteY4" fmla="*/ 0 h 6733851"/>
              <a:gd name="connsiteX0" fmla="*/ 0 w 1522604"/>
              <a:gd name="connsiteY0" fmla="*/ 0 h 6733851"/>
              <a:gd name="connsiteX1" fmla="*/ 1522468 w 1522604"/>
              <a:gd name="connsiteY1" fmla="*/ 771277 h 6733851"/>
              <a:gd name="connsiteX2" fmla="*/ 1490937 w 1522604"/>
              <a:gd name="connsiteY2" fmla="*/ 6708561 h 6733851"/>
              <a:gd name="connsiteX3" fmla="*/ 8246 w 1522604"/>
              <a:gd name="connsiteY3" fmla="*/ 6733851 h 6733851"/>
              <a:gd name="connsiteX4" fmla="*/ 0 w 1522604"/>
              <a:gd name="connsiteY4" fmla="*/ 0 h 6733851"/>
              <a:gd name="connsiteX0" fmla="*/ 0 w 1538233"/>
              <a:gd name="connsiteY0" fmla="*/ 0 h 6733851"/>
              <a:gd name="connsiteX1" fmla="*/ 1522468 w 1538233"/>
              <a:gd name="connsiteY1" fmla="*/ 771277 h 6733851"/>
              <a:gd name="connsiteX2" fmla="*/ 1538233 w 1538233"/>
              <a:gd name="connsiteY2" fmla="*/ 6724327 h 6733851"/>
              <a:gd name="connsiteX3" fmla="*/ 8246 w 1538233"/>
              <a:gd name="connsiteY3" fmla="*/ 6733851 h 6733851"/>
              <a:gd name="connsiteX4" fmla="*/ 0 w 1538233"/>
              <a:gd name="connsiteY4" fmla="*/ 0 h 67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233" h="6733851">
                <a:moveTo>
                  <a:pt x="0" y="0"/>
                </a:moveTo>
                <a:lnTo>
                  <a:pt x="1522468" y="771277"/>
                </a:lnTo>
                <a:cubicBezTo>
                  <a:pt x="1525118" y="1296549"/>
                  <a:pt x="1535583" y="6199055"/>
                  <a:pt x="1538233" y="6724327"/>
                </a:cubicBezTo>
                <a:lnTo>
                  <a:pt x="8246" y="6733851"/>
                </a:lnTo>
                <a:cubicBezTo>
                  <a:pt x="3697" y="5721413"/>
                  <a:pt x="4549" y="1012438"/>
                  <a:pt x="0" y="0"/>
                </a:cubicBezTo>
                <a:close/>
              </a:path>
            </a:pathLst>
          </a:custGeom>
          <a:solidFill>
            <a:srgbClr val="0094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5" name="Vienādsānu trīsstūris 6"/>
          <p:cNvSpPr/>
          <p:nvPr userDrawn="1"/>
        </p:nvSpPr>
        <p:spPr>
          <a:xfrm>
            <a:off x="9539820" y="3997341"/>
            <a:ext cx="2658533" cy="2860675"/>
          </a:xfrm>
          <a:custGeom>
            <a:avLst/>
            <a:gdLst>
              <a:gd name="connsiteX0" fmla="*/ 0 w 827584"/>
              <a:gd name="connsiteY0" fmla="*/ 2708920 h 2708920"/>
              <a:gd name="connsiteX1" fmla="*/ 413792 w 827584"/>
              <a:gd name="connsiteY1" fmla="*/ 0 h 2708920"/>
              <a:gd name="connsiteX2" fmla="*/ 827584 w 827584"/>
              <a:gd name="connsiteY2" fmla="*/ 2708920 h 2708920"/>
              <a:gd name="connsiteX3" fmla="*/ 0 w 827584"/>
              <a:gd name="connsiteY3" fmla="*/ 2708920 h 2708920"/>
              <a:gd name="connsiteX0" fmla="*/ 0 w 832892"/>
              <a:gd name="connsiteY0" fmla="*/ 2861320 h 2861320"/>
              <a:gd name="connsiteX1" fmla="*/ 832892 w 832892"/>
              <a:gd name="connsiteY1" fmla="*/ 0 h 2861320"/>
              <a:gd name="connsiteX2" fmla="*/ 827584 w 832892"/>
              <a:gd name="connsiteY2" fmla="*/ 2861320 h 2861320"/>
              <a:gd name="connsiteX3" fmla="*/ 0 w 832892"/>
              <a:gd name="connsiteY3" fmla="*/ 2861320 h 2861320"/>
              <a:gd name="connsiteX0" fmla="*/ 0 w 1994942"/>
              <a:gd name="connsiteY0" fmla="*/ 2861320 h 2861320"/>
              <a:gd name="connsiteX1" fmla="*/ 1994942 w 1994942"/>
              <a:gd name="connsiteY1" fmla="*/ 0 h 2861320"/>
              <a:gd name="connsiteX2" fmla="*/ 1989634 w 1994942"/>
              <a:gd name="connsiteY2" fmla="*/ 2861320 h 2861320"/>
              <a:gd name="connsiteX3" fmla="*/ 0 w 1994942"/>
              <a:gd name="connsiteY3" fmla="*/ 2861320 h 2861320"/>
            </a:gdLst>
            <a:ahLst/>
            <a:cxnLst>
              <a:cxn ang="0">
                <a:pos x="connsiteX0" y="connsiteY0"/>
              </a:cxn>
              <a:cxn ang="0">
                <a:pos x="connsiteX1" y="connsiteY1"/>
              </a:cxn>
              <a:cxn ang="0">
                <a:pos x="connsiteX2" y="connsiteY2"/>
              </a:cxn>
              <a:cxn ang="0">
                <a:pos x="connsiteX3" y="connsiteY3"/>
              </a:cxn>
            </a:cxnLst>
            <a:rect l="l" t="t" r="r" b="b"/>
            <a:pathLst>
              <a:path w="1994942" h="2861320">
                <a:moveTo>
                  <a:pt x="0" y="2861320"/>
                </a:moveTo>
                <a:lnTo>
                  <a:pt x="1994942" y="0"/>
                </a:lnTo>
                <a:cubicBezTo>
                  <a:pt x="1993173" y="953773"/>
                  <a:pt x="1991403" y="1907547"/>
                  <a:pt x="1989634" y="2861320"/>
                </a:cubicBezTo>
                <a:lnTo>
                  <a:pt x="0" y="2861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pic>
        <p:nvPicPr>
          <p:cNvPr id="6" name="Attēls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2730" y="3357579"/>
            <a:ext cx="1492249"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aisnleņķa trīsstūris 12"/>
          <p:cNvSpPr/>
          <p:nvPr userDrawn="1"/>
        </p:nvSpPr>
        <p:spPr>
          <a:xfrm>
            <a:off x="13" y="5032392"/>
            <a:ext cx="4271433" cy="1825625"/>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2" name="Virsraksts 1"/>
          <p:cNvSpPr>
            <a:spLocks noGrp="1"/>
          </p:cNvSpPr>
          <p:nvPr>
            <p:ph type="ctrTitle"/>
          </p:nvPr>
        </p:nvSpPr>
        <p:spPr>
          <a:xfrm>
            <a:off x="1788970" y="892192"/>
            <a:ext cx="9488641" cy="1470025"/>
          </a:xfrm>
        </p:spPr>
        <p:txBody>
          <a:bodyPr>
            <a:normAutofit/>
          </a:bodyPr>
          <a:lstStyle>
            <a:lvl1pPr algn="l">
              <a:defRPr sz="2400" b="0" baseline="0">
                <a:solidFill>
                  <a:srgbClr val="006838"/>
                </a:solidFill>
              </a:defRPr>
            </a:lvl1pPr>
          </a:lstStyle>
          <a:p>
            <a:r>
              <a:rPr lang="en-US"/>
              <a:t>Click to edit Master title style</a:t>
            </a:r>
            <a:endParaRPr lang="lv-LV" dirty="0"/>
          </a:p>
        </p:txBody>
      </p:sp>
    </p:spTree>
    <p:extLst>
      <p:ext uri="{BB962C8B-B14F-4D97-AF65-F5344CB8AC3E}">
        <p14:creationId xmlns:p14="http://schemas.microsoft.com/office/powerpoint/2010/main" val="3902984898"/>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elāgots izkārtojums">
    <p:spTree>
      <p:nvGrpSpPr>
        <p:cNvPr id="1" name=""/>
        <p:cNvGrpSpPr/>
        <p:nvPr/>
      </p:nvGrpSpPr>
      <p:grpSpPr>
        <a:xfrm>
          <a:off x="0" y="0"/>
          <a:ext cx="0" cy="0"/>
          <a:chOff x="0" y="0"/>
          <a:chExt cx="0" cy="0"/>
        </a:xfrm>
      </p:grpSpPr>
      <p:pic>
        <p:nvPicPr>
          <p:cNvPr id="2"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 y="2"/>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 y="904878"/>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6"/>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30" y="2752742"/>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9"/>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2"/>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734733" y="3649663"/>
            <a:ext cx="94826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87413" y="2487615"/>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4"/>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306246" y="5327651"/>
            <a:ext cx="1646767" cy="61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636197" y="4900629"/>
            <a:ext cx="161078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16"/>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6422" y="6235701"/>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ttēls 1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321052" y="5221288"/>
            <a:ext cx="16171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ttēls 18"/>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20579" y="6308742"/>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ttēls 1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49454" y="4941905"/>
            <a:ext cx="129751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ttēls 20"/>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 y="4594242"/>
            <a:ext cx="1572684"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ttēls 2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79463" y="4621215"/>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604112"/>
      </p:ext>
    </p:extLst>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ielāgots izkārtojums">
    <p:spTree>
      <p:nvGrpSpPr>
        <p:cNvPr id="1" name=""/>
        <p:cNvGrpSpPr/>
        <p:nvPr/>
      </p:nvGrpSpPr>
      <p:grpSpPr>
        <a:xfrm>
          <a:off x="0" y="0"/>
          <a:ext cx="0" cy="0"/>
          <a:chOff x="0" y="0"/>
          <a:chExt cx="0" cy="0"/>
        </a:xfrm>
      </p:grpSpPr>
      <p:pic>
        <p:nvPicPr>
          <p:cNvPr id="3" name="Attēls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1" y="-9526"/>
            <a:ext cx="1225550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ttēls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 y="2"/>
            <a:ext cx="7990417" cy="15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ttēls 7"/>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 y="904878"/>
            <a:ext cx="1572684"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ttēls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749" y="5943616"/>
            <a:ext cx="12192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ttēls 9"/>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33130" y="2752742"/>
            <a:ext cx="550756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411633" y="4029089"/>
            <a:ext cx="3829051"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ttēls 13"/>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87413" y="2487615"/>
            <a:ext cx="1454151"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ttēls 1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16422" y="6235701"/>
            <a:ext cx="69723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ttēls 18"/>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920579" y="6308742"/>
            <a:ext cx="4135967"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ttēls 21"/>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79463" y="4621215"/>
            <a:ext cx="874183"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aisnleņķa trīsstūris 1"/>
          <p:cNvSpPr/>
          <p:nvPr userDrawn="1"/>
        </p:nvSpPr>
        <p:spPr>
          <a:xfrm>
            <a:off x="13" y="4616451"/>
            <a:ext cx="3602567" cy="1327151"/>
          </a:xfrm>
          <a:prstGeom prst="rtTriangle">
            <a:avLst/>
          </a:prstGeom>
          <a:solidFill>
            <a:srgbClr val="006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sz="1351">
              <a:solidFill>
                <a:srgbClr val="FFFFFF"/>
              </a:solidFill>
            </a:endParaRPr>
          </a:p>
        </p:txBody>
      </p:sp>
      <p:sp>
        <p:nvSpPr>
          <p:cNvPr id="24" name="Virsraksts 1"/>
          <p:cNvSpPr>
            <a:spLocks noGrp="1"/>
          </p:cNvSpPr>
          <p:nvPr>
            <p:ph type="ctrTitle"/>
          </p:nvPr>
        </p:nvSpPr>
        <p:spPr>
          <a:xfrm>
            <a:off x="2344065" y="1956310"/>
            <a:ext cx="9488641" cy="1470025"/>
          </a:xfrm>
        </p:spPr>
        <p:txBody>
          <a:bodyPr>
            <a:normAutofit/>
          </a:bodyPr>
          <a:lstStyle>
            <a:lvl1pPr algn="l">
              <a:defRPr sz="2100" b="0">
                <a:solidFill>
                  <a:schemeClr val="bg1"/>
                </a:solidFill>
              </a:defRPr>
            </a:lvl1pPr>
          </a:lstStyle>
          <a:p>
            <a:r>
              <a:rPr lang="en-US"/>
              <a:t>Click to edit Master title style</a:t>
            </a:r>
            <a:endParaRPr lang="lv-LV" dirty="0"/>
          </a:p>
        </p:txBody>
      </p:sp>
    </p:spTree>
    <p:extLst>
      <p:ext uri="{BB962C8B-B14F-4D97-AF65-F5344CB8AC3E}">
        <p14:creationId xmlns:p14="http://schemas.microsoft.com/office/powerpoint/2010/main" val="2030372941"/>
      </p:ext>
    </p:extLst>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D2F6A8-8207-BF6B-D51B-BD6C7650D99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0B2D32FB-596E-66E7-8E8B-E85C116D39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2CB86EEB-A231-448F-2BE3-7C817C9DB1EB}"/>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CEACF360-72DD-01EB-7F43-8BF6B9AF93F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2E35604-905B-EFC5-B8EE-31A0269A871C}"/>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24909606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8DDC7-867A-655E-D794-9362F5BB236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8AE9810A-3822-0EDA-BB89-3F14A3AC39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506DC95-F477-6871-2528-DA690A4BEDAF}"/>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602B0453-28DB-064B-C943-68285FAE2F0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2193E19-51F9-99DA-BC52-5E4BE4D10D84}"/>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21949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p>
            <a:r>
              <a:rPr lang="en-US"/>
              <a:t>Click to edit Master title style</a:t>
            </a:r>
            <a:endParaRPr lang="fr-BE"/>
          </a:p>
        </p:txBody>
      </p:sp>
      <p:sp>
        <p:nvSpPr>
          <p:cNvPr id="6"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7"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011599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A3C4E9-C85E-C8F7-021B-284134F4128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0043738D-B79E-3C81-1356-BBD9601068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0B0280-0B95-7F55-E689-930965387C20}"/>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82A8D926-47E0-6B2D-043B-0CA3587C831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E749BF3-C881-7074-A014-0C88E8E4EF9B}"/>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52267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E78357-82E7-3725-E8D8-DA7479C5151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9E3D51A-AF9B-1265-DA74-6CF79FE2E0F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5B7B1519-BBFB-FAD7-ADD2-0F70C51FF38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5A3DD811-4EB1-99E2-A04C-6097B7C2DF8B}"/>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6" name="Espace réservé du pied de page 5">
            <a:extLst>
              <a:ext uri="{FF2B5EF4-FFF2-40B4-BE49-F238E27FC236}">
                <a16:creationId xmlns:a16="http://schemas.microsoft.com/office/drawing/2014/main" id="{7319437E-1B26-C5B8-44E3-5CA61AD7B736}"/>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FC0DBB4-0D5E-5541-26D7-9748D0415537}"/>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238545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80377-0927-6141-D60E-4685F1AC6F78}"/>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EA2CEBCC-968B-7B00-CDFF-A6202ED7CF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A2CA221-F30E-3487-CFB6-1861203B80C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52BC8E5C-17C9-FCB6-20EA-FAF1A4C8C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24940A0-5E98-28C2-1412-F76ED3194A5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02E3E8AB-0027-067E-3D52-FF6EB03145E4}"/>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8" name="Espace réservé du pied de page 7">
            <a:extLst>
              <a:ext uri="{FF2B5EF4-FFF2-40B4-BE49-F238E27FC236}">
                <a16:creationId xmlns:a16="http://schemas.microsoft.com/office/drawing/2014/main" id="{E5738382-805B-BAE8-397C-604B5FBE84DB}"/>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CF68588F-6109-8C07-4D3C-587CE8C574AA}"/>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747935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32756A-F8D5-AA38-B2F6-BD41D443C644}"/>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44263C76-AFA2-015A-548F-6C68DA6A3675}"/>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4" name="Espace réservé du pied de page 3">
            <a:extLst>
              <a:ext uri="{FF2B5EF4-FFF2-40B4-BE49-F238E27FC236}">
                <a16:creationId xmlns:a16="http://schemas.microsoft.com/office/drawing/2014/main" id="{EE77A852-9EAC-ADEE-5733-681D99AF3555}"/>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68AEE960-7AC0-E91A-B39D-83704EAB2BC2}"/>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3419177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2CFD5FF-39C8-F998-5116-9428CAFA09BA}"/>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3" name="Espace réservé du pied de page 2">
            <a:extLst>
              <a:ext uri="{FF2B5EF4-FFF2-40B4-BE49-F238E27FC236}">
                <a16:creationId xmlns:a16="http://schemas.microsoft.com/office/drawing/2014/main" id="{5C83E5EF-22D8-BEB6-EC1F-AAD65572CA5B}"/>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4D86ECF1-00D0-EC38-E982-023FD94159D2}"/>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752782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D28AE-06F7-DBF1-43FB-6B57810C3DF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754ACF5-CC69-4D64-2C0C-E28AF8884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6B979A3E-277D-42F4-40AD-724822278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4259F0-5054-563A-5735-5C9418ECCBA3}"/>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6" name="Espace réservé du pied de page 5">
            <a:extLst>
              <a:ext uri="{FF2B5EF4-FFF2-40B4-BE49-F238E27FC236}">
                <a16:creationId xmlns:a16="http://schemas.microsoft.com/office/drawing/2014/main" id="{849C0938-EF31-809F-08DD-9A2C3659EE5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95AC6357-1F0D-4638-B266-E29591A72A2A}"/>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3219255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B5B837-B9D0-DC83-87CA-2A062596C3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E2B0F48E-81FD-44B6-20E3-F66E7066EA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4358D6BF-F870-256E-F2CD-623B46793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4CEB05-DFD9-6AF1-1CCE-3472F9B5F719}"/>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6" name="Espace réservé du pied de page 5">
            <a:extLst>
              <a:ext uri="{FF2B5EF4-FFF2-40B4-BE49-F238E27FC236}">
                <a16:creationId xmlns:a16="http://schemas.microsoft.com/office/drawing/2014/main" id="{F6B84855-203F-F79F-0885-529465C842A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063CF63-4C71-ACEB-2EDD-5DFD07879B56}"/>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3352201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90F647-7C17-16C9-6342-A43068CC5705}"/>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8F703CCF-0A31-DCA7-13E5-C1D9946C5CA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B551A6B-0553-214E-F9FD-19A6B93C1E27}"/>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E7107132-404F-D765-95BE-9D2807B133B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4759561-6109-ECFA-CD9C-099A3BEBA4D9}"/>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1604867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4578FC6-2086-19E1-BC7C-CEAAB6D516F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47C3796-FE8C-9FDC-FCC2-887BA79139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639942C-E102-20C5-0D0D-E1CB01F879A1}"/>
              </a:ext>
            </a:extLst>
          </p:cNvPr>
          <p:cNvSpPr>
            <a:spLocks noGrp="1"/>
          </p:cNvSpPr>
          <p:nvPr>
            <p:ph type="dt" sz="half" idx="10"/>
          </p:nvPr>
        </p:nvSpPr>
        <p:spPr/>
        <p:txBody>
          <a:body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AE7BFEB2-669B-1960-A4A3-56AEA273DA8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C1A7AEE-C23C-8AE7-89AC-66D8FD3A4BFB}"/>
              </a:ext>
            </a:extLst>
          </p:cNvPr>
          <p:cNvSpPr>
            <a:spLocks noGrp="1"/>
          </p:cNvSpPr>
          <p:nvPr>
            <p:ph type="sldNum" sz="quarter" idx="12"/>
          </p:nvPr>
        </p:nvSpPr>
        <p:spPr/>
        <p:txBody>
          <a:bodyPr/>
          <a:lstStyle/>
          <a:p>
            <a:fld id="{96EA44D8-DDA8-4CA1-B05F-F8CF025CAAAA}" type="slidenum">
              <a:rPr lang="fr-BE" smtClean="0"/>
              <a:t>‹#›</a:t>
            </a:fld>
            <a:endParaRPr lang="fr-BE"/>
          </a:p>
        </p:txBody>
      </p:sp>
    </p:spTree>
    <p:extLst>
      <p:ext uri="{BB962C8B-B14F-4D97-AF65-F5344CB8AC3E}">
        <p14:creationId xmlns:p14="http://schemas.microsoft.com/office/powerpoint/2010/main" val="2257777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14400" y="2130427"/>
            <a:ext cx="10363200" cy="1082675"/>
          </a:xfrm>
        </p:spPr>
        <p:txBody>
          <a:bodyPr/>
          <a:lstStyle>
            <a:lvl1pPr algn="l">
              <a:defRPr sz="1714">
                <a:solidFill>
                  <a:schemeClr val="tx1"/>
                </a:solidFill>
              </a:defRPr>
            </a:lvl1pPr>
          </a:lstStyle>
          <a:p>
            <a:pPr lvl="0"/>
            <a:r>
              <a:rPr lang="en-US" noProof="0"/>
              <a:t>Click to edit Master title style</a:t>
            </a:r>
            <a:endParaRPr lang="nl-BE" noProof="0"/>
          </a:p>
        </p:txBody>
      </p:sp>
      <p:sp>
        <p:nvSpPr>
          <p:cNvPr id="11267" name="Rectangle 3"/>
          <p:cNvSpPr>
            <a:spLocks noGrp="1" noChangeArrowheads="1"/>
          </p:cNvSpPr>
          <p:nvPr>
            <p:ph type="subTitle" idx="1"/>
          </p:nvPr>
        </p:nvSpPr>
        <p:spPr>
          <a:xfrm>
            <a:off x="912285" y="3429001"/>
            <a:ext cx="9450916" cy="720725"/>
          </a:xfrm>
        </p:spPr>
        <p:txBody>
          <a:bodyPr/>
          <a:lstStyle>
            <a:lvl1pPr marL="0" indent="0">
              <a:buFontTx/>
              <a:buNone/>
              <a:defRPr sz="1286" b="1">
                <a:solidFill>
                  <a:srgbClr val="006F82"/>
                </a:solidFill>
                <a:latin typeface="Verdana" pitchFamily="34" charset="0"/>
              </a:defRPr>
            </a:lvl1pPr>
          </a:lstStyle>
          <a:p>
            <a:pPr lvl="0"/>
            <a:r>
              <a:rPr lang="en-US" noProof="0"/>
              <a:t>Click to edit Master subtitle style</a:t>
            </a:r>
            <a:endParaRPr lang="nl-BE" noProof="0"/>
          </a:p>
        </p:txBody>
      </p:sp>
      <p:sp>
        <p:nvSpPr>
          <p:cNvPr id="11268" name="Rectangle 4"/>
          <p:cNvSpPr>
            <a:spLocks noGrp="1" noChangeArrowheads="1"/>
          </p:cNvSpPr>
          <p:nvPr>
            <p:ph type="dt" sz="half" idx="2"/>
          </p:nvPr>
        </p:nvSpPr>
        <p:spPr/>
        <p:txBody>
          <a:bodyPr/>
          <a:lstStyle>
            <a:lvl1pPr>
              <a:defRPr/>
            </a:lvl1pPr>
          </a:lstStyle>
          <a:p>
            <a:endParaRPr lang="en-US"/>
          </a:p>
        </p:txBody>
      </p:sp>
      <p:sp>
        <p:nvSpPr>
          <p:cNvPr id="11269" name="Rectangle 5"/>
          <p:cNvSpPr>
            <a:spLocks noGrp="1" noChangeArrowheads="1"/>
          </p:cNvSpPr>
          <p:nvPr>
            <p:ph type="ftr" sz="quarter" idx="3"/>
          </p:nvPr>
        </p:nvSpPr>
        <p:spPr/>
        <p:txBody>
          <a:bodyPr/>
          <a:lstStyle>
            <a:lvl1pPr>
              <a:defRPr/>
            </a:lvl1pPr>
          </a:lstStyle>
          <a:p>
            <a:endParaRPr lang="en-US"/>
          </a:p>
        </p:txBody>
      </p:sp>
      <p:sp>
        <p:nvSpPr>
          <p:cNvPr id="11270" name="Rectangle 6"/>
          <p:cNvSpPr>
            <a:spLocks noGrp="1" noChangeArrowheads="1"/>
          </p:cNvSpPr>
          <p:nvPr>
            <p:ph type="sldNum" sz="quarter" idx="4"/>
          </p:nvPr>
        </p:nvSpPr>
        <p:spPr/>
        <p:txBody>
          <a:bodyPr/>
          <a:lstStyle>
            <a:lvl1pPr>
              <a:defRPr/>
            </a:lvl1pPr>
          </a:lstStyle>
          <a:p>
            <a:fld id="{CD27FBDA-86E1-4AC7-AC90-48D9DCB0D76C}" type="slidenum">
              <a:rPr lang="en-US"/>
              <a:pPr/>
              <a:t>‹#›</a:t>
            </a:fld>
            <a:endParaRPr lang="en-US"/>
          </a:p>
        </p:txBody>
      </p:sp>
      <p:pic>
        <p:nvPicPr>
          <p:cNvPr id="9" name="Picture 9" descr="L-logo INAMI "/>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1" y="90488"/>
            <a:ext cx="2755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79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6"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2487515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99B626-B856-464E-A5E3-487988D7D9F4}" type="slidenum">
              <a:rPr lang="en-US"/>
              <a:pPr/>
              <a:t>‹#›</a:t>
            </a:fld>
            <a:endParaRPr lang="en-US"/>
          </a:p>
        </p:txBody>
      </p:sp>
    </p:spTree>
    <p:extLst>
      <p:ext uri="{BB962C8B-B14F-4D97-AF65-F5344CB8AC3E}">
        <p14:creationId xmlns:p14="http://schemas.microsoft.com/office/powerpoint/2010/main" val="3384754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2857"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429"/>
            </a:lvl1pPr>
            <a:lvl2pPr marL="326578" indent="0">
              <a:buNone/>
              <a:defRPr sz="1286"/>
            </a:lvl2pPr>
            <a:lvl3pPr marL="653156" indent="0">
              <a:buNone/>
              <a:defRPr sz="1143"/>
            </a:lvl3pPr>
            <a:lvl4pPr marL="979734" indent="0">
              <a:buNone/>
              <a:defRPr sz="1000"/>
            </a:lvl4pPr>
            <a:lvl5pPr marL="1306312" indent="0">
              <a:buNone/>
              <a:defRPr sz="1000"/>
            </a:lvl5pPr>
            <a:lvl6pPr marL="1632890" indent="0">
              <a:buNone/>
              <a:defRPr sz="1000"/>
            </a:lvl6pPr>
            <a:lvl7pPr marL="1959468" indent="0">
              <a:buNone/>
              <a:defRPr sz="1000"/>
            </a:lvl7pPr>
            <a:lvl8pPr marL="2286046" indent="0">
              <a:buNone/>
              <a:defRPr sz="1000"/>
            </a:lvl8pPr>
            <a:lvl9pPr marL="2612624" indent="0">
              <a:buNone/>
              <a:defRPr sz="10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B097C9-B1CF-4D92-8D1B-B15C857B1F42}" type="slidenum">
              <a:rPr lang="en-US"/>
              <a:pPr/>
              <a:t>‹#›</a:t>
            </a:fld>
            <a:endParaRPr lang="en-US"/>
          </a:p>
        </p:txBody>
      </p:sp>
    </p:spTree>
    <p:extLst>
      <p:ext uri="{BB962C8B-B14F-4D97-AF65-F5344CB8AC3E}">
        <p14:creationId xmlns:p14="http://schemas.microsoft.com/office/powerpoint/2010/main" val="19935258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000"/>
            </a:lvl1pPr>
            <a:lvl2pPr>
              <a:defRPr sz="1714"/>
            </a:lvl2pPr>
            <a:lvl3pPr>
              <a:defRPr sz="1429"/>
            </a:lvl3pPr>
            <a:lvl4pPr>
              <a:defRPr sz="1286"/>
            </a:lvl4pPr>
            <a:lvl5pPr>
              <a:defRPr sz="1286"/>
            </a:lvl5pPr>
            <a:lvl6pPr>
              <a:defRPr sz="1286"/>
            </a:lvl6pPr>
            <a:lvl7pPr>
              <a:defRPr sz="1286"/>
            </a:lvl7pPr>
            <a:lvl8pPr>
              <a:defRPr sz="1286"/>
            </a:lvl8pPr>
            <a:lvl9pPr>
              <a:defRPr sz="128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000"/>
            </a:lvl1pPr>
            <a:lvl2pPr>
              <a:defRPr sz="1714"/>
            </a:lvl2pPr>
            <a:lvl3pPr>
              <a:defRPr sz="1429"/>
            </a:lvl3pPr>
            <a:lvl4pPr>
              <a:defRPr sz="1286"/>
            </a:lvl4pPr>
            <a:lvl5pPr>
              <a:defRPr sz="1286"/>
            </a:lvl5pPr>
            <a:lvl6pPr>
              <a:defRPr sz="1286"/>
            </a:lvl6pPr>
            <a:lvl7pPr>
              <a:defRPr sz="1286"/>
            </a:lvl7pPr>
            <a:lvl8pPr>
              <a:defRPr sz="1286"/>
            </a:lvl8pPr>
            <a:lvl9pPr>
              <a:defRPr sz="128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918B80-270F-4ACE-8A19-17CA6372F802}" type="slidenum">
              <a:rPr lang="en-US"/>
              <a:pPr/>
              <a:t>‹#›</a:t>
            </a:fld>
            <a:endParaRPr lang="en-US"/>
          </a:p>
        </p:txBody>
      </p:sp>
    </p:spTree>
    <p:extLst>
      <p:ext uri="{BB962C8B-B14F-4D97-AF65-F5344CB8AC3E}">
        <p14:creationId xmlns:p14="http://schemas.microsoft.com/office/powerpoint/2010/main" val="24133245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Edit Master text styles</a:t>
            </a:r>
          </a:p>
        </p:txBody>
      </p:sp>
      <p:sp>
        <p:nvSpPr>
          <p:cNvPr id="4" name="Content Placeholder 3"/>
          <p:cNvSpPr>
            <a:spLocks noGrp="1"/>
          </p:cNvSpPr>
          <p:nvPr>
            <p:ph sz="half" idx="2"/>
          </p:nvPr>
        </p:nvSpPr>
        <p:spPr>
          <a:xfrm>
            <a:off x="609601" y="2174875"/>
            <a:ext cx="5386917" cy="3951288"/>
          </a:xfrm>
        </p:spPr>
        <p:txBody>
          <a:bodyPr/>
          <a:lstStyle>
            <a:lvl1pPr>
              <a:defRPr sz="1714"/>
            </a:lvl1pPr>
            <a:lvl2pPr>
              <a:defRPr sz="1429"/>
            </a:lvl2pPr>
            <a:lvl3pPr>
              <a:defRPr sz="1286"/>
            </a:lvl3pPr>
            <a:lvl4pPr>
              <a:defRPr sz="1143"/>
            </a:lvl4pPr>
            <a:lvl5pPr>
              <a:defRPr sz="1143"/>
            </a:lvl5pPr>
            <a:lvl6pPr>
              <a:defRPr sz="1143"/>
            </a:lvl6pPr>
            <a:lvl7pPr>
              <a:defRPr sz="1143"/>
            </a:lvl7pPr>
            <a:lvl8pPr>
              <a:defRPr sz="1143"/>
            </a:lvl8pPr>
            <a:lvl9pPr>
              <a:defRPr sz="114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714"/>
            </a:lvl1pPr>
            <a:lvl2pPr>
              <a:defRPr sz="1429"/>
            </a:lvl2pPr>
            <a:lvl3pPr>
              <a:defRPr sz="1286"/>
            </a:lvl3pPr>
            <a:lvl4pPr>
              <a:defRPr sz="1143"/>
            </a:lvl4pPr>
            <a:lvl5pPr>
              <a:defRPr sz="1143"/>
            </a:lvl5pPr>
            <a:lvl6pPr>
              <a:defRPr sz="1143"/>
            </a:lvl6pPr>
            <a:lvl7pPr>
              <a:defRPr sz="1143"/>
            </a:lvl7pPr>
            <a:lvl8pPr>
              <a:defRPr sz="1143"/>
            </a:lvl8pPr>
            <a:lvl9pPr>
              <a:defRPr sz="114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B1E2DBA-6D01-4796-AE0C-6E62631F6032}" type="slidenum">
              <a:rPr lang="en-US"/>
              <a:pPr/>
              <a:t>‹#›</a:t>
            </a:fld>
            <a:endParaRPr lang="en-US"/>
          </a:p>
        </p:txBody>
      </p:sp>
    </p:spTree>
    <p:extLst>
      <p:ext uri="{BB962C8B-B14F-4D97-AF65-F5344CB8AC3E}">
        <p14:creationId xmlns:p14="http://schemas.microsoft.com/office/powerpoint/2010/main" val="3450536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8BFBED-6579-4CFA-BFCB-87D0BCE9CDFE}" type="slidenum">
              <a:rPr lang="en-US"/>
              <a:pPr/>
              <a:t>‹#›</a:t>
            </a:fld>
            <a:endParaRPr lang="en-US"/>
          </a:p>
        </p:txBody>
      </p:sp>
    </p:spTree>
    <p:extLst>
      <p:ext uri="{BB962C8B-B14F-4D97-AF65-F5344CB8AC3E}">
        <p14:creationId xmlns:p14="http://schemas.microsoft.com/office/powerpoint/2010/main" val="3594241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6A3BB45-F483-43F1-A84A-ABCB13DAF03D}" type="slidenum">
              <a:rPr lang="en-US"/>
              <a:pPr/>
              <a:t>‹#›</a:t>
            </a:fld>
            <a:endParaRPr lang="en-US"/>
          </a:p>
        </p:txBody>
      </p:sp>
    </p:spTree>
    <p:extLst>
      <p:ext uri="{BB962C8B-B14F-4D97-AF65-F5344CB8AC3E}">
        <p14:creationId xmlns:p14="http://schemas.microsoft.com/office/powerpoint/2010/main" val="41517599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42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286"/>
            </a:lvl1pPr>
            <a:lvl2pPr>
              <a:defRPr sz="2000"/>
            </a:lvl2pPr>
            <a:lvl3pPr>
              <a:defRPr sz="1714"/>
            </a:lvl3pPr>
            <a:lvl4pPr>
              <a:defRPr sz="1429"/>
            </a:lvl4pPr>
            <a:lvl5pPr>
              <a:defRPr sz="1429"/>
            </a:lvl5pPr>
            <a:lvl6pPr>
              <a:defRPr sz="1429"/>
            </a:lvl6pPr>
            <a:lvl7pPr>
              <a:defRPr sz="1429"/>
            </a:lvl7pPr>
            <a:lvl8pPr>
              <a:defRPr sz="1429"/>
            </a:lvl8pPr>
            <a:lvl9pPr>
              <a:defRPr sz="142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000"/>
            </a:lvl1pPr>
            <a:lvl2pPr marL="326578" indent="0">
              <a:buNone/>
              <a:defRPr sz="857"/>
            </a:lvl2pPr>
            <a:lvl3pPr marL="653156" indent="0">
              <a:buNone/>
              <a:defRPr sz="714"/>
            </a:lvl3pPr>
            <a:lvl4pPr marL="979734" indent="0">
              <a:buNone/>
              <a:defRPr sz="643"/>
            </a:lvl4pPr>
            <a:lvl5pPr marL="1306312" indent="0">
              <a:buNone/>
              <a:defRPr sz="643"/>
            </a:lvl5pPr>
            <a:lvl6pPr marL="1632890" indent="0">
              <a:buNone/>
              <a:defRPr sz="643"/>
            </a:lvl6pPr>
            <a:lvl7pPr marL="1959468" indent="0">
              <a:buNone/>
              <a:defRPr sz="643"/>
            </a:lvl7pPr>
            <a:lvl8pPr marL="2286046" indent="0">
              <a:buNone/>
              <a:defRPr sz="643"/>
            </a:lvl8pPr>
            <a:lvl9pPr marL="2612624" indent="0">
              <a:buNone/>
              <a:defRPr sz="643"/>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22CA60-E283-4B37-A934-541B90911D4A}" type="slidenum">
              <a:rPr lang="en-US"/>
              <a:pPr/>
              <a:t>‹#›</a:t>
            </a:fld>
            <a:endParaRPr lang="en-US"/>
          </a:p>
        </p:txBody>
      </p:sp>
    </p:spTree>
    <p:extLst>
      <p:ext uri="{BB962C8B-B14F-4D97-AF65-F5344CB8AC3E}">
        <p14:creationId xmlns:p14="http://schemas.microsoft.com/office/powerpoint/2010/main" val="4256747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429"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286"/>
            </a:lvl1pPr>
            <a:lvl2pPr marL="326578" indent="0">
              <a:buNone/>
              <a:defRPr sz="2000"/>
            </a:lvl2pPr>
            <a:lvl3pPr marL="653156" indent="0">
              <a:buNone/>
              <a:defRPr sz="1714"/>
            </a:lvl3pPr>
            <a:lvl4pPr marL="979734" indent="0">
              <a:buNone/>
              <a:defRPr sz="1429"/>
            </a:lvl4pPr>
            <a:lvl5pPr marL="1306312" indent="0">
              <a:buNone/>
              <a:defRPr sz="1429"/>
            </a:lvl5pPr>
            <a:lvl6pPr marL="1632890" indent="0">
              <a:buNone/>
              <a:defRPr sz="1429"/>
            </a:lvl6pPr>
            <a:lvl7pPr marL="1959468" indent="0">
              <a:buNone/>
              <a:defRPr sz="1429"/>
            </a:lvl7pPr>
            <a:lvl8pPr marL="2286046" indent="0">
              <a:buNone/>
              <a:defRPr sz="1429"/>
            </a:lvl8pPr>
            <a:lvl9pPr marL="2612624" indent="0">
              <a:buNone/>
              <a:defRPr sz="1429"/>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00"/>
            </a:lvl1pPr>
            <a:lvl2pPr marL="326578" indent="0">
              <a:buNone/>
              <a:defRPr sz="857"/>
            </a:lvl2pPr>
            <a:lvl3pPr marL="653156" indent="0">
              <a:buNone/>
              <a:defRPr sz="714"/>
            </a:lvl3pPr>
            <a:lvl4pPr marL="979734" indent="0">
              <a:buNone/>
              <a:defRPr sz="643"/>
            </a:lvl4pPr>
            <a:lvl5pPr marL="1306312" indent="0">
              <a:buNone/>
              <a:defRPr sz="643"/>
            </a:lvl5pPr>
            <a:lvl6pPr marL="1632890" indent="0">
              <a:buNone/>
              <a:defRPr sz="643"/>
            </a:lvl6pPr>
            <a:lvl7pPr marL="1959468" indent="0">
              <a:buNone/>
              <a:defRPr sz="643"/>
            </a:lvl7pPr>
            <a:lvl8pPr marL="2286046" indent="0">
              <a:buNone/>
              <a:defRPr sz="643"/>
            </a:lvl8pPr>
            <a:lvl9pPr marL="2612624" indent="0">
              <a:buNone/>
              <a:defRPr sz="643"/>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FB2311-2DA7-47E3-965C-293C2705AF72}" type="slidenum">
              <a:rPr lang="en-US"/>
              <a:pPr/>
              <a:t>‹#›</a:t>
            </a:fld>
            <a:endParaRPr lang="en-US"/>
          </a:p>
        </p:txBody>
      </p:sp>
    </p:spTree>
    <p:extLst>
      <p:ext uri="{BB962C8B-B14F-4D97-AF65-F5344CB8AC3E}">
        <p14:creationId xmlns:p14="http://schemas.microsoft.com/office/powerpoint/2010/main" val="18787468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5DE252-6D5E-46F6-A69C-E56B227F34B2}" type="slidenum">
              <a:rPr lang="en-US"/>
              <a:pPr/>
              <a:t>‹#›</a:t>
            </a:fld>
            <a:endParaRPr lang="en-US"/>
          </a:p>
        </p:txBody>
      </p:sp>
    </p:spTree>
    <p:extLst>
      <p:ext uri="{BB962C8B-B14F-4D97-AF65-F5344CB8AC3E}">
        <p14:creationId xmlns:p14="http://schemas.microsoft.com/office/powerpoint/2010/main" val="11724001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AEC426-A2BE-4AD7-BDD4-DDBBAAC99EFF}" type="slidenum">
              <a:rPr lang="en-US"/>
              <a:pPr/>
              <a:t>‹#›</a:t>
            </a:fld>
            <a:endParaRPr lang="en-US"/>
          </a:p>
        </p:txBody>
      </p:sp>
    </p:spTree>
    <p:extLst>
      <p:ext uri="{BB962C8B-B14F-4D97-AF65-F5344CB8AC3E}">
        <p14:creationId xmlns:p14="http://schemas.microsoft.com/office/powerpoint/2010/main" val="14952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8191302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ull Content">
  <p:cSld name="Title and Full Content">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442914" y="432003"/>
            <a:ext cx="11306175" cy="13872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3200"/>
              <a:buFont typeface="Georgia"/>
              <a:buNone/>
              <a:defRPr sz="1714"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964"/>
            </a:lvl2pPr>
            <a:lvl3pPr lvl="2">
              <a:spcBef>
                <a:spcPts val="0"/>
              </a:spcBef>
              <a:spcAft>
                <a:spcPts val="0"/>
              </a:spcAft>
              <a:buSzPts val="1400"/>
              <a:buNone/>
              <a:defRPr sz="964"/>
            </a:lvl3pPr>
            <a:lvl4pPr lvl="3">
              <a:spcBef>
                <a:spcPts val="0"/>
              </a:spcBef>
              <a:spcAft>
                <a:spcPts val="0"/>
              </a:spcAft>
              <a:buSzPts val="1400"/>
              <a:buNone/>
              <a:defRPr sz="964"/>
            </a:lvl4pPr>
            <a:lvl5pPr lvl="4">
              <a:spcBef>
                <a:spcPts val="0"/>
              </a:spcBef>
              <a:spcAft>
                <a:spcPts val="0"/>
              </a:spcAft>
              <a:buSzPts val="1400"/>
              <a:buNone/>
              <a:defRPr sz="964"/>
            </a:lvl5pPr>
            <a:lvl6pPr lvl="5">
              <a:spcBef>
                <a:spcPts val="0"/>
              </a:spcBef>
              <a:spcAft>
                <a:spcPts val="0"/>
              </a:spcAft>
              <a:buSzPts val="1400"/>
              <a:buNone/>
              <a:defRPr sz="964"/>
            </a:lvl6pPr>
            <a:lvl7pPr lvl="6">
              <a:spcBef>
                <a:spcPts val="0"/>
              </a:spcBef>
              <a:spcAft>
                <a:spcPts val="0"/>
              </a:spcAft>
              <a:buSzPts val="1400"/>
              <a:buNone/>
              <a:defRPr sz="964"/>
            </a:lvl7pPr>
            <a:lvl8pPr lvl="7">
              <a:spcBef>
                <a:spcPts val="0"/>
              </a:spcBef>
              <a:spcAft>
                <a:spcPts val="0"/>
              </a:spcAft>
              <a:buSzPts val="1400"/>
              <a:buNone/>
              <a:defRPr sz="964"/>
            </a:lvl8pPr>
            <a:lvl9pPr lvl="8">
              <a:spcBef>
                <a:spcPts val="0"/>
              </a:spcBef>
              <a:spcAft>
                <a:spcPts val="0"/>
              </a:spcAft>
              <a:buSzPts val="1400"/>
              <a:buNone/>
              <a:defRPr sz="964"/>
            </a:lvl9pPr>
          </a:lstStyle>
          <a:p>
            <a:endParaRPr/>
          </a:p>
        </p:txBody>
      </p:sp>
      <p:sp>
        <p:nvSpPr>
          <p:cNvPr id="210" name="Google Shape;210;p39"/>
          <p:cNvSpPr txBox="1">
            <a:spLocks noGrp="1"/>
          </p:cNvSpPr>
          <p:nvPr>
            <p:ph type="body" idx="1"/>
          </p:nvPr>
        </p:nvSpPr>
        <p:spPr>
          <a:xfrm>
            <a:off x="442914" y="2103120"/>
            <a:ext cx="11306175" cy="4073842"/>
          </a:xfrm>
          <a:prstGeom prst="rect">
            <a:avLst/>
          </a:prstGeom>
          <a:noFill/>
          <a:ln>
            <a:noFill/>
          </a:ln>
        </p:spPr>
        <p:txBody>
          <a:bodyPr spcFirstLastPara="1" wrap="square" lIns="0" tIns="0" rIns="0" bIns="0" anchor="t" anchorCtr="0">
            <a:noAutofit/>
          </a:bodyPr>
          <a:lstStyle>
            <a:lvl1pPr marL="244933" marR="0" lvl="0" indent="-176896" algn="l" rtl="0">
              <a:lnSpc>
                <a:spcPct val="100000"/>
              </a:lnSpc>
              <a:spcBef>
                <a:spcPts val="0"/>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1pPr>
            <a:lvl2pPr marL="489867" marR="0" lvl="1"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2pPr>
            <a:lvl3pPr marL="734800" marR="0" lvl="2"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3pPr>
            <a:lvl4pPr marL="979734" marR="0" lvl="3"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4pPr>
            <a:lvl5pPr marL="1224667" marR="0" lvl="4"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5pPr>
            <a:lvl6pPr marL="1469601" marR="0" lvl="5"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6pPr>
            <a:lvl7pPr marL="1714534" marR="0" lvl="6"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7pPr>
            <a:lvl8pPr marL="1959468" marR="0" lvl="7" indent="-176896" algn="l" rtl="0">
              <a:lnSpc>
                <a:spcPct val="100000"/>
              </a:lnSpc>
              <a:spcBef>
                <a:spcPts val="321"/>
              </a:spcBef>
              <a:spcAft>
                <a:spcPts val="0"/>
              </a:spcAft>
              <a:buClr>
                <a:schemeClr val="dk1"/>
              </a:buClr>
              <a:buSzPts val="1600"/>
              <a:buFont typeface="Arial"/>
              <a:buChar char="–"/>
              <a:defRPr sz="857" b="0" i="0" u="none" strike="noStrike" cap="none">
                <a:solidFill>
                  <a:schemeClr val="dk1"/>
                </a:solidFill>
                <a:latin typeface="Arial"/>
                <a:ea typeface="Arial"/>
                <a:cs typeface="Arial"/>
                <a:sym typeface="Arial"/>
              </a:defRPr>
            </a:lvl8pPr>
            <a:lvl9pPr marL="2204401" marR="0" lvl="8" indent="-176896" algn="l" rtl="0">
              <a:lnSpc>
                <a:spcPct val="100000"/>
              </a:lnSpc>
              <a:spcBef>
                <a:spcPts val="321"/>
              </a:spcBef>
              <a:spcAft>
                <a:spcPts val="321"/>
              </a:spcAft>
              <a:buClr>
                <a:schemeClr val="dk1"/>
              </a:buClr>
              <a:buSzPts val="1600"/>
              <a:buFont typeface="Arial"/>
              <a:buChar char="•"/>
              <a:defRPr sz="857" b="0" i="0" u="none" strike="noStrike" cap="none">
                <a:solidFill>
                  <a:schemeClr val="dk1"/>
                </a:solidFill>
                <a:latin typeface="Arial"/>
                <a:ea typeface="Arial"/>
                <a:cs typeface="Arial"/>
                <a:sym typeface="Arial"/>
              </a:defRPr>
            </a:lvl9pPr>
          </a:lstStyle>
          <a:p>
            <a:endParaRPr/>
          </a:p>
        </p:txBody>
      </p:sp>
      <p:sp>
        <p:nvSpPr>
          <p:cNvPr id="211" name="Google Shape;211;p39"/>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402">
                <a:solidFill>
                  <a:schemeClr val="dk1"/>
                </a:solidFill>
                <a:latin typeface="Arial"/>
                <a:ea typeface="Arial"/>
                <a:cs typeface="Arial"/>
                <a:sym typeface="Arial"/>
              </a:defRPr>
            </a:lvl1pPr>
            <a:lvl2pPr marL="0" marR="0" lvl="1" indent="0" algn="r" rtl="0">
              <a:spcBef>
                <a:spcPts val="0"/>
              </a:spcBef>
              <a:buNone/>
              <a:defRPr sz="402">
                <a:solidFill>
                  <a:schemeClr val="dk1"/>
                </a:solidFill>
                <a:latin typeface="Arial"/>
                <a:ea typeface="Arial"/>
                <a:cs typeface="Arial"/>
                <a:sym typeface="Arial"/>
              </a:defRPr>
            </a:lvl2pPr>
            <a:lvl3pPr marL="0" marR="0" lvl="2" indent="0" algn="r" rtl="0">
              <a:spcBef>
                <a:spcPts val="0"/>
              </a:spcBef>
              <a:buNone/>
              <a:defRPr sz="402">
                <a:solidFill>
                  <a:schemeClr val="dk1"/>
                </a:solidFill>
                <a:latin typeface="Arial"/>
                <a:ea typeface="Arial"/>
                <a:cs typeface="Arial"/>
                <a:sym typeface="Arial"/>
              </a:defRPr>
            </a:lvl3pPr>
            <a:lvl4pPr marL="0" marR="0" lvl="3" indent="0" algn="r" rtl="0">
              <a:spcBef>
                <a:spcPts val="0"/>
              </a:spcBef>
              <a:buNone/>
              <a:defRPr sz="402">
                <a:solidFill>
                  <a:schemeClr val="dk1"/>
                </a:solidFill>
                <a:latin typeface="Arial"/>
                <a:ea typeface="Arial"/>
                <a:cs typeface="Arial"/>
                <a:sym typeface="Arial"/>
              </a:defRPr>
            </a:lvl4pPr>
            <a:lvl5pPr marL="0" marR="0" lvl="4" indent="0" algn="r" rtl="0">
              <a:spcBef>
                <a:spcPts val="0"/>
              </a:spcBef>
              <a:buNone/>
              <a:defRPr sz="402">
                <a:solidFill>
                  <a:schemeClr val="dk1"/>
                </a:solidFill>
                <a:latin typeface="Arial"/>
                <a:ea typeface="Arial"/>
                <a:cs typeface="Arial"/>
                <a:sym typeface="Arial"/>
              </a:defRPr>
            </a:lvl5pPr>
            <a:lvl6pPr marL="0" marR="0" lvl="5" indent="0" algn="r" rtl="0">
              <a:spcBef>
                <a:spcPts val="0"/>
              </a:spcBef>
              <a:buNone/>
              <a:defRPr sz="402">
                <a:solidFill>
                  <a:schemeClr val="dk1"/>
                </a:solidFill>
                <a:latin typeface="Arial"/>
                <a:ea typeface="Arial"/>
                <a:cs typeface="Arial"/>
                <a:sym typeface="Arial"/>
              </a:defRPr>
            </a:lvl6pPr>
            <a:lvl7pPr marL="0" marR="0" lvl="6" indent="0" algn="r" rtl="0">
              <a:spcBef>
                <a:spcPts val="0"/>
              </a:spcBef>
              <a:buNone/>
              <a:defRPr sz="402">
                <a:solidFill>
                  <a:schemeClr val="dk1"/>
                </a:solidFill>
                <a:latin typeface="Arial"/>
                <a:ea typeface="Arial"/>
                <a:cs typeface="Arial"/>
                <a:sym typeface="Arial"/>
              </a:defRPr>
            </a:lvl7pPr>
            <a:lvl8pPr marL="0" marR="0" lvl="7" indent="0" algn="r" rtl="0">
              <a:spcBef>
                <a:spcPts val="0"/>
              </a:spcBef>
              <a:buNone/>
              <a:defRPr sz="402">
                <a:solidFill>
                  <a:schemeClr val="dk1"/>
                </a:solidFill>
                <a:latin typeface="Arial"/>
                <a:ea typeface="Arial"/>
                <a:cs typeface="Arial"/>
                <a:sym typeface="Arial"/>
              </a:defRPr>
            </a:lvl8pPr>
            <a:lvl9pPr marL="0" marR="0" lvl="8" indent="0" algn="r" rtl="0">
              <a:spcBef>
                <a:spcPts val="0"/>
              </a:spcBef>
              <a:buNone/>
              <a:defRPr sz="402">
                <a:solidFill>
                  <a:schemeClr val="dk1"/>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5781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Orange">
  <p:cSld name="Section Header Orange">
    <p:bg>
      <p:bgPr>
        <a:solidFill>
          <a:srgbClr val="D04A02"/>
        </a:solid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951413" y="2103441"/>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2143" b="0" i="0" u="none" strike="noStrike" cap="none">
                <a:solidFill>
                  <a:schemeClr val="lt1"/>
                </a:solidFill>
                <a:latin typeface="Arial"/>
                <a:ea typeface="Arial"/>
                <a:cs typeface="Arial"/>
                <a:sym typeface="Arial"/>
              </a:defRPr>
            </a:lvl1pPr>
            <a:lvl2pPr lvl="1">
              <a:spcBef>
                <a:spcPts val="0"/>
              </a:spcBef>
              <a:spcAft>
                <a:spcPts val="0"/>
              </a:spcAft>
              <a:buSzPts val="1400"/>
              <a:buNone/>
              <a:defRPr sz="964"/>
            </a:lvl2pPr>
            <a:lvl3pPr lvl="2">
              <a:spcBef>
                <a:spcPts val="0"/>
              </a:spcBef>
              <a:spcAft>
                <a:spcPts val="0"/>
              </a:spcAft>
              <a:buSzPts val="1400"/>
              <a:buNone/>
              <a:defRPr sz="964"/>
            </a:lvl3pPr>
            <a:lvl4pPr lvl="3">
              <a:spcBef>
                <a:spcPts val="0"/>
              </a:spcBef>
              <a:spcAft>
                <a:spcPts val="0"/>
              </a:spcAft>
              <a:buSzPts val="1400"/>
              <a:buNone/>
              <a:defRPr sz="964"/>
            </a:lvl4pPr>
            <a:lvl5pPr lvl="4">
              <a:spcBef>
                <a:spcPts val="0"/>
              </a:spcBef>
              <a:spcAft>
                <a:spcPts val="0"/>
              </a:spcAft>
              <a:buSzPts val="1400"/>
              <a:buNone/>
              <a:defRPr sz="964"/>
            </a:lvl5pPr>
            <a:lvl6pPr lvl="5">
              <a:spcBef>
                <a:spcPts val="0"/>
              </a:spcBef>
              <a:spcAft>
                <a:spcPts val="0"/>
              </a:spcAft>
              <a:buSzPts val="1400"/>
              <a:buNone/>
              <a:defRPr sz="964"/>
            </a:lvl6pPr>
            <a:lvl7pPr lvl="6">
              <a:spcBef>
                <a:spcPts val="0"/>
              </a:spcBef>
              <a:spcAft>
                <a:spcPts val="0"/>
              </a:spcAft>
              <a:buSzPts val="1400"/>
              <a:buNone/>
              <a:defRPr sz="964"/>
            </a:lvl7pPr>
            <a:lvl8pPr lvl="7">
              <a:spcBef>
                <a:spcPts val="0"/>
              </a:spcBef>
              <a:spcAft>
                <a:spcPts val="0"/>
              </a:spcAft>
              <a:buSzPts val="1400"/>
              <a:buNone/>
              <a:defRPr sz="964"/>
            </a:lvl8pPr>
            <a:lvl9pPr lvl="8">
              <a:spcBef>
                <a:spcPts val="0"/>
              </a:spcBef>
              <a:spcAft>
                <a:spcPts val="0"/>
              </a:spcAft>
              <a:buSzPts val="1400"/>
              <a:buNone/>
              <a:defRPr sz="964"/>
            </a:lvl9pPr>
          </a:lstStyle>
          <a:p>
            <a:endParaRPr/>
          </a:p>
        </p:txBody>
      </p:sp>
      <p:sp>
        <p:nvSpPr>
          <p:cNvPr id="117" name="Google Shape;117;p18"/>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983233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ection Header Red">
  <p:cSld name="Section Header Red">
    <p:bg>
      <p:bgPr>
        <a:solidFill>
          <a:srgbClr val="E0301E"/>
        </a:solidFill>
        <a:effectLst/>
      </p:bgPr>
    </p:bg>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951413" y="2103441"/>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2143" b="0" i="0" u="none" strike="noStrike" cap="none">
                <a:solidFill>
                  <a:schemeClr val="lt1"/>
                </a:solidFill>
                <a:latin typeface="Arial"/>
                <a:ea typeface="Arial"/>
                <a:cs typeface="Arial"/>
                <a:sym typeface="Arial"/>
              </a:defRPr>
            </a:lvl1pPr>
            <a:lvl2pPr lvl="1">
              <a:spcBef>
                <a:spcPts val="0"/>
              </a:spcBef>
              <a:spcAft>
                <a:spcPts val="0"/>
              </a:spcAft>
              <a:buSzPts val="1400"/>
              <a:buNone/>
              <a:defRPr sz="964"/>
            </a:lvl2pPr>
            <a:lvl3pPr lvl="2">
              <a:spcBef>
                <a:spcPts val="0"/>
              </a:spcBef>
              <a:spcAft>
                <a:spcPts val="0"/>
              </a:spcAft>
              <a:buSzPts val="1400"/>
              <a:buNone/>
              <a:defRPr sz="964"/>
            </a:lvl3pPr>
            <a:lvl4pPr lvl="3">
              <a:spcBef>
                <a:spcPts val="0"/>
              </a:spcBef>
              <a:spcAft>
                <a:spcPts val="0"/>
              </a:spcAft>
              <a:buSzPts val="1400"/>
              <a:buNone/>
              <a:defRPr sz="964"/>
            </a:lvl4pPr>
            <a:lvl5pPr lvl="4">
              <a:spcBef>
                <a:spcPts val="0"/>
              </a:spcBef>
              <a:spcAft>
                <a:spcPts val="0"/>
              </a:spcAft>
              <a:buSzPts val="1400"/>
              <a:buNone/>
              <a:defRPr sz="964"/>
            </a:lvl5pPr>
            <a:lvl6pPr lvl="5">
              <a:spcBef>
                <a:spcPts val="0"/>
              </a:spcBef>
              <a:spcAft>
                <a:spcPts val="0"/>
              </a:spcAft>
              <a:buSzPts val="1400"/>
              <a:buNone/>
              <a:defRPr sz="964"/>
            </a:lvl6pPr>
            <a:lvl7pPr lvl="6">
              <a:spcBef>
                <a:spcPts val="0"/>
              </a:spcBef>
              <a:spcAft>
                <a:spcPts val="0"/>
              </a:spcAft>
              <a:buSzPts val="1400"/>
              <a:buNone/>
              <a:defRPr sz="964"/>
            </a:lvl7pPr>
            <a:lvl8pPr lvl="7">
              <a:spcBef>
                <a:spcPts val="0"/>
              </a:spcBef>
              <a:spcAft>
                <a:spcPts val="0"/>
              </a:spcAft>
              <a:buSzPts val="1400"/>
              <a:buNone/>
              <a:defRPr sz="964"/>
            </a:lvl8pPr>
            <a:lvl9pPr lvl="8">
              <a:spcBef>
                <a:spcPts val="0"/>
              </a:spcBef>
              <a:spcAft>
                <a:spcPts val="0"/>
              </a:spcAft>
              <a:buSzPts val="1400"/>
              <a:buNone/>
              <a:defRPr sz="964"/>
            </a:lvl9pPr>
          </a:lstStyle>
          <a:p>
            <a:endParaRPr/>
          </a:p>
        </p:txBody>
      </p:sp>
      <p:sp>
        <p:nvSpPr>
          <p:cNvPr id="120" name="Google Shape;120;p19"/>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349122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Header Grey">
  <p:cSld name="Section Header Grey">
    <p:bg>
      <p:bgPr>
        <a:solidFill>
          <a:srgbClr val="464646"/>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4951413" y="2103441"/>
            <a:ext cx="4936659" cy="256426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lt1"/>
              </a:buClr>
              <a:buSzPts val="4000"/>
              <a:buFont typeface="Arial"/>
              <a:buNone/>
              <a:defRPr sz="2143" b="0" i="0" u="none" strike="noStrike" cap="none">
                <a:solidFill>
                  <a:schemeClr val="lt1"/>
                </a:solidFill>
                <a:latin typeface="Arial"/>
                <a:ea typeface="Arial"/>
                <a:cs typeface="Arial"/>
                <a:sym typeface="Arial"/>
              </a:defRPr>
            </a:lvl1pPr>
            <a:lvl2pPr lvl="1">
              <a:spcBef>
                <a:spcPts val="0"/>
              </a:spcBef>
              <a:spcAft>
                <a:spcPts val="0"/>
              </a:spcAft>
              <a:buSzPts val="1400"/>
              <a:buNone/>
              <a:defRPr sz="964"/>
            </a:lvl2pPr>
            <a:lvl3pPr lvl="2">
              <a:spcBef>
                <a:spcPts val="0"/>
              </a:spcBef>
              <a:spcAft>
                <a:spcPts val="0"/>
              </a:spcAft>
              <a:buSzPts val="1400"/>
              <a:buNone/>
              <a:defRPr sz="964"/>
            </a:lvl3pPr>
            <a:lvl4pPr lvl="3">
              <a:spcBef>
                <a:spcPts val="0"/>
              </a:spcBef>
              <a:spcAft>
                <a:spcPts val="0"/>
              </a:spcAft>
              <a:buSzPts val="1400"/>
              <a:buNone/>
              <a:defRPr sz="964"/>
            </a:lvl4pPr>
            <a:lvl5pPr lvl="4">
              <a:spcBef>
                <a:spcPts val="0"/>
              </a:spcBef>
              <a:spcAft>
                <a:spcPts val="0"/>
              </a:spcAft>
              <a:buSzPts val="1400"/>
              <a:buNone/>
              <a:defRPr sz="964"/>
            </a:lvl5pPr>
            <a:lvl6pPr lvl="5">
              <a:spcBef>
                <a:spcPts val="0"/>
              </a:spcBef>
              <a:spcAft>
                <a:spcPts val="0"/>
              </a:spcAft>
              <a:buSzPts val="1400"/>
              <a:buNone/>
              <a:defRPr sz="964"/>
            </a:lvl6pPr>
            <a:lvl7pPr lvl="6">
              <a:spcBef>
                <a:spcPts val="0"/>
              </a:spcBef>
              <a:spcAft>
                <a:spcPts val="0"/>
              </a:spcAft>
              <a:buSzPts val="1400"/>
              <a:buNone/>
              <a:defRPr sz="964"/>
            </a:lvl7pPr>
            <a:lvl8pPr lvl="7">
              <a:spcBef>
                <a:spcPts val="0"/>
              </a:spcBef>
              <a:spcAft>
                <a:spcPts val="0"/>
              </a:spcAft>
              <a:buSzPts val="1400"/>
              <a:buNone/>
              <a:defRPr sz="964"/>
            </a:lvl8pPr>
            <a:lvl9pPr lvl="8">
              <a:spcBef>
                <a:spcPts val="0"/>
              </a:spcBef>
              <a:spcAft>
                <a:spcPts val="0"/>
              </a:spcAft>
              <a:buSzPts val="1400"/>
              <a:buNone/>
              <a:defRPr sz="964"/>
            </a:lvl9pPr>
          </a:lstStyle>
          <a:p>
            <a:endParaRPr/>
          </a:p>
        </p:txBody>
      </p:sp>
      <p:sp>
        <p:nvSpPr>
          <p:cNvPr id="123" name="Google Shape;123;p20"/>
          <p:cNvSpPr txBox="1">
            <a:spLocks noGrp="1"/>
          </p:cNvSpPr>
          <p:nvPr>
            <p:ph type="subTitle" idx="1"/>
          </p:nvPr>
        </p:nvSpPr>
        <p:spPr>
          <a:xfrm>
            <a:off x="442913" y="0"/>
            <a:ext cx="4344987" cy="6858000"/>
          </a:xfrm>
          <a:prstGeom prst="rect">
            <a:avLst/>
          </a:prstGeom>
          <a:noFill/>
          <a:ln>
            <a:noFill/>
          </a:ln>
        </p:spPr>
        <p:txBody>
          <a:bodyPr spcFirstLastPara="1" wrap="square" lIns="0" tIns="0" rIns="0" bIns="0" anchor="ctr" anchorCtr="0">
            <a:noAutofit/>
          </a:bodyPr>
          <a:lstStyle>
            <a:lvl1pPr marR="0" lvl="0"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1pPr>
            <a:lvl2pPr marR="0" lvl="1"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2pPr>
            <a:lvl3pPr marR="0" lvl="2"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3pPr>
            <a:lvl4pPr marR="0" lvl="3"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4pPr>
            <a:lvl5pPr marR="0" lvl="4"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5pPr>
            <a:lvl6pPr marR="0" lvl="5"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6pPr>
            <a:lvl7pPr marR="0" lvl="6"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7pPr>
            <a:lvl8pPr marR="0" lvl="7"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8pPr>
            <a:lvl9pPr marR="0" lvl="8" algn="l" rtl="0">
              <a:lnSpc>
                <a:spcPct val="95000"/>
              </a:lnSpc>
              <a:spcBef>
                <a:spcPts val="0"/>
              </a:spcBef>
              <a:spcAft>
                <a:spcPts val="0"/>
              </a:spcAft>
              <a:buClr>
                <a:schemeClr val="lt1"/>
              </a:buClr>
              <a:buSzPts val="65000"/>
              <a:buFont typeface="Arial"/>
              <a:buNone/>
              <a:defRPr sz="34822"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808414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442914" y="432003"/>
            <a:ext cx="11306175" cy="13872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3200"/>
              <a:buFont typeface="Georgia"/>
              <a:buNone/>
              <a:defRPr sz="1714"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964"/>
            </a:lvl2pPr>
            <a:lvl3pPr lvl="2">
              <a:spcBef>
                <a:spcPts val="0"/>
              </a:spcBef>
              <a:spcAft>
                <a:spcPts val="0"/>
              </a:spcAft>
              <a:buSzPts val="1400"/>
              <a:buNone/>
              <a:defRPr sz="964"/>
            </a:lvl3pPr>
            <a:lvl4pPr lvl="3">
              <a:spcBef>
                <a:spcPts val="0"/>
              </a:spcBef>
              <a:spcAft>
                <a:spcPts val="0"/>
              </a:spcAft>
              <a:buSzPts val="1400"/>
              <a:buNone/>
              <a:defRPr sz="964"/>
            </a:lvl4pPr>
            <a:lvl5pPr lvl="4">
              <a:spcBef>
                <a:spcPts val="0"/>
              </a:spcBef>
              <a:spcAft>
                <a:spcPts val="0"/>
              </a:spcAft>
              <a:buSzPts val="1400"/>
              <a:buNone/>
              <a:defRPr sz="964"/>
            </a:lvl5pPr>
            <a:lvl6pPr lvl="5">
              <a:spcBef>
                <a:spcPts val="0"/>
              </a:spcBef>
              <a:spcAft>
                <a:spcPts val="0"/>
              </a:spcAft>
              <a:buSzPts val="1400"/>
              <a:buNone/>
              <a:defRPr sz="964"/>
            </a:lvl6pPr>
            <a:lvl7pPr lvl="6">
              <a:spcBef>
                <a:spcPts val="0"/>
              </a:spcBef>
              <a:spcAft>
                <a:spcPts val="0"/>
              </a:spcAft>
              <a:buSzPts val="1400"/>
              <a:buNone/>
              <a:defRPr sz="964"/>
            </a:lvl7pPr>
            <a:lvl8pPr lvl="7">
              <a:spcBef>
                <a:spcPts val="0"/>
              </a:spcBef>
              <a:spcAft>
                <a:spcPts val="0"/>
              </a:spcAft>
              <a:buSzPts val="1400"/>
              <a:buNone/>
              <a:defRPr sz="964"/>
            </a:lvl8pPr>
            <a:lvl9pPr lvl="8">
              <a:spcBef>
                <a:spcPts val="0"/>
              </a:spcBef>
              <a:spcAft>
                <a:spcPts val="0"/>
              </a:spcAft>
              <a:buSzPts val="1400"/>
              <a:buNone/>
              <a:defRPr sz="964"/>
            </a:lvl9pPr>
          </a:lstStyle>
          <a:p>
            <a:endParaRPr/>
          </a:p>
        </p:txBody>
      </p:sp>
      <p:sp>
        <p:nvSpPr>
          <p:cNvPr id="114" name="Google Shape;114;p17"/>
          <p:cNvSpPr txBox="1">
            <a:spLocks noGrp="1"/>
          </p:cNvSpPr>
          <p:nvPr>
            <p:ph type="sldNum" idx="12"/>
          </p:nvPr>
        </p:nvSpPr>
        <p:spPr>
          <a:xfrm>
            <a:off x="8218489" y="6492240"/>
            <a:ext cx="3530600"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402">
                <a:solidFill>
                  <a:schemeClr val="dk1"/>
                </a:solidFill>
                <a:latin typeface="Arial"/>
                <a:ea typeface="Arial"/>
                <a:cs typeface="Arial"/>
                <a:sym typeface="Arial"/>
              </a:defRPr>
            </a:lvl1pPr>
            <a:lvl2pPr marL="0" marR="0" lvl="1" indent="0" algn="r" rtl="0">
              <a:spcBef>
                <a:spcPts val="0"/>
              </a:spcBef>
              <a:buNone/>
              <a:defRPr sz="402">
                <a:solidFill>
                  <a:schemeClr val="dk1"/>
                </a:solidFill>
                <a:latin typeface="Arial"/>
                <a:ea typeface="Arial"/>
                <a:cs typeface="Arial"/>
                <a:sym typeface="Arial"/>
              </a:defRPr>
            </a:lvl2pPr>
            <a:lvl3pPr marL="0" marR="0" lvl="2" indent="0" algn="r" rtl="0">
              <a:spcBef>
                <a:spcPts val="0"/>
              </a:spcBef>
              <a:buNone/>
              <a:defRPr sz="402">
                <a:solidFill>
                  <a:schemeClr val="dk1"/>
                </a:solidFill>
                <a:latin typeface="Arial"/>
                <a:ea typeface="Arial"/>
                <a:cs typeface="Arial"/>
                <a:sym typeface="Arial"/>
              </a:defRPr>
            </a:lvl3pPr>
            <a:lvl4pPr marL="0" marR="0" lvl="3" indent="0" algn="r" rtl="0">
              <a:spcBef>
                <a:spcPts val="0"/>
              </a:spcBef>
              <a:buNone/>
              <a:defRPr sz="402">
                <a:solidFill>
                  <a:schemeClr val="dk1"/>
                </a:solidFill>
                <a:latin typeface="Arial"/>
                <a:ea typeface="Arial"/>
                <a:cs typeface="Arial"/>
                <a:sym typeface="Arial"/>
              </a:defRPr>
            </a:lvl4pPr>
            <a:lvl5pPr marL="0" marR="0" lvl="4" indent="0" algn="r" rtl="0">
              <a:spcBef>
                <a:spcPts val="0"/>
              </a:spcBef>
              <a:buNone/>
              <a:defRPr sz="402">
                <a:solidFill>
                  <a:schemeClr val="dk1"/>
                </a:solidFill>
                <a:latin typeface="Arial"/>
                <a:ea typeface="Arial"/>
                <a:cs typeface="Arial"/>
                <a:sym typeface="Arial"/>
              </a:defRPr>
            </a:lvl5pPr>
            <a:lvl6pPr marL="0" marR="0" lvl="5" indent="0" algn="r" rtl="0">
              <a:spcBef>
                <a:spcPts val="0"/>
              </a:spcBef>
              <a:buNone/>
              <a:defRPr sz="402">
                <a:solidFill>
                  <a:schemeClr val="dk1"/>
                </a:solidFill>
                <a:latin typeface="Arial"/>
                <a:ea typeface="Arial"/>
                <a:cs typeface="Arial"/>
                <a:sym typeface="Arial"/>
              </a:defRPr>
            </a:lvl6pPr>
            <a:lvl7pPr marL="0" marR="0" lvl="6" indent="0" algn="r" rtl="0">
              <a:spcBef>
                <a:spcPts val="0"/>
              </a:spcBef>
              <a:buNone/>
              <a:defRPr sz="402">
                <a:solidFill>
                  <a:schemeClr val="dk1"/>
                </a:solidFill>
                <a:latin typeface="Arial"/>
                <a:ea typeface="Arial"/>
                <a:cs typeface="Arial"/>
                <a:sym typeface="Arial"/>
              </a:defRPr>
            </a:lvl7pPr>
            <a:lvl8pPr marL="0" marR="0" lvl="7" indent="0" algn="r" rtl="0">
              <a:spcBef>
                <a:spcPts val="0"/>
              </a:spcBef>
              <a:buNone/>
              <a:defRPr sz="402">
                <a:solidFill>
                  <a:schemeClr val="dk1"/>
                </a:solidFill>
                <a:latin typeface="Arial"/>
                <a:ea typeface="Arial"/>
                <a:cs typeface="Arial"/>
                <a:sym typeface="Arial"/>
              </a:defRPr>
            </a:lvl8pPr>
            <a:lvl9pPr marL="0" marR="0" lvl="8" indent="0" algn="r" rtl="0">
              <a:spcBef>
                <a:spcPts val="0"/>
              </a:spcBef>
              <a:buNone/>
              <a:defRPr sz="402">
                <a:solidFill>
                  <a:schemeClr val="dk1"/>
                </a:solidFill>
                <a:latin typeface="Arial"/>
                <a:ea typeface="Arial"/>
                <a:cs typeface="Arial"/>
                <a:sym typeface="Arial"/>
              </a:defRPr>
            </a:lvl9pPr>
          </a:lstStyle>
          <a:p>
            <a:pPr defTabSz="768111"/>
            <a:fld id="{00000000-1234-1234-1234-123412341234}" type="slidenum">
              <a:rPr lang="en-GB" smtClean="0">
                <a:solidFill>
                  <a:srgbClr val="000000"/>
                </a:solidFill>
              </a:rPr>
              <a:pPr defTabSz="768111"/>
              <a:t>‹#›</a:t>
            </a:fld>
            <a:endParaRPr lang="en-GB">
              <a:solidFill>
                <a:srgbClr val="000000"/>
              </a:solidFill>
            </a:endParaRPr>
          </a:p>
        </p:txBody>
      </p:sp>
    </p:spTree>
    <p:extLst>
      <p:ext uri="{BB962C8B-B14F-4D97-AF65-F5344CB8AC3E}">
        <p14:creationId xmlns:p14="http://schemas.microsoft.com/office/powerpoint/2010/main" val="1692069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6" y="3085765"/>
            <a:ext cx="1098681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000C75D-6974-4C80-B928-9713FF0B7A59}" type="datetime1">
              <a:rPr lang="en-US" smtClean="0"/>
              <a:t>3/31/2023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B41B810-4345-4FA5-8798-708929C7764E}" type="slidenum">
              <a:rPr lang="en-US" smtClean="0"/>
              <a:t>‹#›</a:t>
            </a:fld>
            <a:endParaRPr lang="en-US"/>
          </a:p>
        </p:txBody>
      </p:sp>
    </p:spTree>
    <p:extLst>
      <p:ext uri="{BB962C8B-B14F-4D97-AF65-F5344CB8AC3E}">
        <p14:creationId xmlns:p14="http://schemas.microsoft.com/office/powerpoint/2010/main" val="3966056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6"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ACF4EA-A56F-462A-8614-F5F190E50B48}" type="datetime1">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2683860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9" indent="0">
              <a:buNone/>
              <a:defRPr sz="1800">
                <a:solidFill>
                  <a:schemeClr val="tx1">
                    <a:tint val="75000"/>
                  </a:schemeClr>
                </a:solidFill>
              </a:defRPr>
            </a:lvl2pPr>
            <a:lvl3pPr marL="914418" indent="0">
              <a:buNone/>
              <a:defRPr sz="1600">
                <a:solidFill>
                  <a:schemeClr val="tx1">
                    <a:tint val="75000"/>
                  </a:schemeClr>
                </a:solidFill>
              </a:defRPr>
            </a:lvl3pPr>
            <a:lvl4pPr marL="1371627" indent="0">
              <a:buNone/>
              <a:defRPr sz="1400">
                <a:solidFill>
                  <a:schemeClr val="tx1">
                    <a:tint val="75000"/>
                  </a:schemeClr>
                </a:solidFill>
              </a:defRPr>
            </a:lvl4pPr>
            <a:lvl5pPr marL="1828837" indent="0">
              <a:buNone/>
              <a:defRPr sz="1400">
                <a:solidFill>
                  <a:schemeClr val="tx1">
                    <a:tint val="75000"/>
                  </a:schemeClr>
                </a:solidFill>
              </a:defRPr>
            </a:lvl5pPr>
            <a:lvl6pPr marL="2286046" indent="0">
              <a:buNone/>
              <a:defRPr sz="1400">
                <a:solidFill>
                  <a:schemeClr val="tx1">
                    <a:tint val="75000"/>
                  </a:schemeClr>
                </a:solidFill>
              </a:defRPr>
            </a:lvl6pPr>
            <a:lvl7pPr marL="2743255" indent="0">
              <a:buNone/>
              <a:defRPr sz="1400">
                <a:solidFill>
                  <a:schemeClr val="tx1">
                    <a:tint val="75000"/>
                  </a:schemeClr>
                </a:solidFill>
              </a:defRPr>
            </a:lvl7pPr>
            <a:lvl8pPr marL="3200464" indent="0">
              <a:buNone/>
              <a:defRPr sz="1400">
                <a:solidFill>
                  <a:schemeClr val="tx1">
                    <a:tint val="75000"/>
                  </a:schemeClr>
                </a:solidFill>
              </a:defRPr>
            </a:lvl8pPr>
            <a:lvl9pPr marL="365767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90F2531-3CFD-4216-AE72-21591C696C32}" type="datetime1">
              <a:rPr lang="en-US" smtClean="0"/>
              <a:t>3/31/2023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B41B810-4345-4FA5-8798-708929C7764E}" type="slidenum">
              <a:rPr lang="en-US" smtClean="0"/>
              <a:t>‹#›</a:t>
            </a:fld>
            <a:endParaRPr lang="en-US"/>
          </a:p>
        </p:txBody>
      </p:sp>
    </p:spTree>
    <p:extLst>
      <p:ext uri="{BB962C8B-B14F-4D97-AF65-F5344CB8AC3E}">
        <p14:creationId xmlns:p14="http://schemas.microsoft.com/office/powerpoint/2010/main" val="1329808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6"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3" y="2228002"/>
            <a:ext cx="519937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10" y="2228004"/>
            <a:ext cx="5210216"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907554-2856-4E78-BDF1-333AE2843E2C}" type="datetime1">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24995237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6"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4" name="Content Placeholder 3"/>
          <p:cNvSpPr>
            <a:spLocks noGrp="1"/>
          </p:cNvSpPr>
          <p:nvPr>
            <p:ph sz="half" idx="2"/>
          </p:nvPr>
        </p:nvSpPr>
        <p:spPr>
          <a:xfrm>
            <a:off x="774923" y="2926052"/>
            <a:ext cx="519937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6" name="Content Placeholder 5"/>
          <p:cNvSpPr>
            <a:spLocks noGrp="1"/>
          </p:cNvSpPr>
          <p:nvPr>
            <p:ph sz="quarter" idx="4"/>
          </p:nvPr>
        </p:nvSpPr>
        <p:spPr>
          <a:xfrm>
            <a:off x="6217710" y="2926052"/>
            <a:ext cx="521021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76C733-B39B-4A10-9B81-869E0A06584D}" type="datetime1">
              <a:rPr lang="en-US" smtClean="0"/>
              <a:t>3/31/2023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81086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a:t>5/10/2021</a:t>
            </a:r>
            <a:endParaRPr lang="fr-BE" dirty="0"/>
          </a:p>
        </p:txBody>
      </p:sp>
      <p:sp>
        <p:nvSpPr>
          <p:cNvPr id="9"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014084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6"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4734CD-554C-468E-B697-09E002428D8D}" type="datetime1">
              <a:rPr lang="en-US" smtClean="0"/>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806376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2484C-1C00-43B9-A568-3AC79BCAC69C}" type="datetime1">
              <a:rPr lang="en-US" smtClean="0"/>
              <a:t>3/31/2023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3276294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8"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9" indent="0">
              <a:buNone/>
              <a:defRPr sz="11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182DDE1-8128-4F04-AF53-61BB86069EA5}" type="datetime1">
              <a:rPr lang="en-US" smtClean="0"/>
              <a:t>3/31/2023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B41B810-4345-4FA5-8798-708929C7764E}" type="slidenum">
              <a:rPr lang="en-US" smtClean="0"/>
              <a:t>‹#›</a:t>
            </a:fld>
            <a:endParaRPr lang="en-US"/>
          </a:p>
        </p:txBody>
      </p:sp>
    </p:spTree>
    <p:extLst>
      <p:ext uri="{BB962C8B-B14F-4D97-AF65-F5344CB8AC3E}">
        <p14:creationId xmlns:p14="http://schemas.microsoft.com/office/powerpoint/2010/main" val="2672012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90"/>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7" y="599725"/>
            <a:ext cx="10984941" cy="3557252"/>
          </a:xfrm>
        </p:spPr>
        <p:txBody>
          <a:bodyPr anchor="t">
            <a:normAutofit/>
          </a:bodyPr>
          <a:lstStyle>
            <a:lvl1pPr marL="0" indent="0" algn="ctr">
              <a:buNone/>
              <a:defRPr sz="1600"/>
            </a:lvl1pPr>
            <a:lvl2pPr marL="457209" indent="0">
              <a:buNone/>
              <a:defRPr sz="1600"/>
            </a:lvl2pPr>
            <a:lvl3pPr marL="914418" indent="0">
              <a:buNone/>
              <a:defRPr sz="1600"/>
            </a:lvl3pPr>
            <a:lvl4pPr marL="1371627" indent="0">
              <a:buNone/>
              <a:defRPr sz="1600"/>
            </a:lvl4pPr>
            <a:lvl5pPr marL="1828837" indent="0">
              <a:buNone/>
              <a:defRPr sz="1600"/>
            </a:lvl5pPr>
            <a:lvl6pPr marL="2286046" indent="0">
              <a:buNone/>
              <a:defRPr sz="1600"/>
            </a:lvl6pPr>
            <a:lvl7pPr marL="2743255" indent="0">
              <a:buNone/>
              <a:defRPr sz="1600"/>
            </a:lvl7pPr>
            <a:lvl8pPr marL="3200464" indent="0">
              <a:buNone/>
              <a:defRPr sz="1600"/>
            </a:lvl8pPr>
            <a:lvl9pPr marL="365767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9" indent="0">
              <a:buNone/>
              <a:defRPr sz="12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9789AFB-85DA-46E8-9948-6EBFF919A258}" type="datetime1">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2864173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6"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5E94F5-92EB-4608-8B2E-31C1129215A1}" type="datetime1">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41B810-4345-4FA5-8798-708929C7764E}" type="slidenum">
              <a:rPr lang="en-US" smtClean="0"/>
              <a:t>‹#›</a:t>
            </a:fld>
            <a:endParaRPr lang="en-US"/>
          </a:p>
        </p:txBody>
      </p:sp>
    </p:spTree>
    <p:extLst>
      <p:ext uri="{BB962C8B-B14F-4D97-AF65-F5344CB8AC3E}">
        <p14:creationId xmlns:p14="http://schemas.microsoft.com/office/powerpoint/2010/main" val="31894579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7"/>
            <a:ext cx="1263563" cy="365125"/>
          </a:xfrm>
        </p:spPr>
        <p:txBody>
          <a:bodyPr/>
          <a:lstStyle>
            <a:lvl1pPr>
              <a:defRPr>
                <a:solidFill>
                  <a:schemeClr val="accent1">
                    <a:lumMod val="75000"/>
                    <a:lumOff val="25000"/>
                  </a:schemeClr>
                </a:solidFill>
              </a:defRPr>
            </a:lvl1pPr>
          </a:lstStyle>
          <a:p>
            <a:fld id="{901C9420-BC4C-41C2-9EEE-23DE85BB913C}" type="datetime1">
              <a:rPr lang="en-US" smtClean="0"/>
              <a:t>3/31/2023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B41B810-4345-4FA5-8798-708929C7764E}" type="slidenum">
              <a:rPr lang="en-US" smtClean="0"/>
              <a:t>‹#›</a:t>
            </a:fld>
            <a:endParaRPr lang="en-US"/>
          </a:p>
        </p:txBody>
      </p:sp>
    </p:spTree>
    <p:extLst>
      <p:ext uri="{BB962C8B-B14F-4D97-AF65-F5344CB8AC3E}">
        <p14:creationId xmlns:p14="http://schemas.microsoft.com/office/powerpoint/2010/main" val="34687204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D2E7D4-A05E-4528-9377-CB09F0C57EB6}" type="datetimeFigureOut">
              <a:rPr lang="nl-BE" smtClean="0"/>
              <a:t>31/03/2023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3877819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D2E7D4-A05E-4528-9377-CB09F0C57EB6}" type="datetimeFigureOut">
              <a:rPr lang="nl-BE" smtClean="0"/>
              <a:t>31/03/2023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3910221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D2E7D4-A05E-4528-9377-CB09F0C57EB6}" type="datetimeFigureOut">
              <a:rPr lang="nl-BE" smtClean="0"/>
              <a:t>31/03/2023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23124038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D2E7D4-A05E-4528-9377-CB09F0C57EB6}" type="datetimeFigureOut">
              <a:rPr lang="nl-BE" smtClean="0"/>
              <a:t>31/03/2023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1853713-C294-458E-B672-B38BD7547335}" type="slidenum">
              <a:rPr lang="nl-BE" smtClean="0"/>
              <a:t>‹#›</a:t>
            </a:fld>
            <a:endParaRPr lang="nl-BE"/>
          </a:p>
        </p:txBody>
      </p:sp>
    </p:spTree>
    <p:extLst>
      <p:ext uri="{BB962C8B-B14F-4D97-AF65-F5344CB8AC3E}">
        <p14:creationId xmlns:p14="http://schemas.microsoft.com/office/powerpoint/2010/main" val="1028546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theme" Target="../theme/theme10.xml"/><Relationship Id="rId5" Type="http://schemas.openxmlformats.org/officeDocument/2006/relationships/slideLayout" Target="../slideLayouts/slideLayout121.xml"/><Relationship Id="rId4"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theme" Target="../theme/theme11.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image" Target="../media/image28.png"/><Relationship Id="rId2" Type="http://schemas.openxmlformats.org/officeDocument/2006/relationships/slideLayout" Target="../slideLayouts/slideLayout139.xml"/><Relationship Id="rId16" Type="http://schemas.openxmlformats.org/officeDocument/2006/relationships/image" Target="../media/image27.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3.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27.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28.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9.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0"/>
            <a:ext cx="12192000"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7"/>
            <a:ext cx="10972800" cy="5227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0" name="Date Placeholder 3"/>
          <p:cNvSpPr>
            <a:spLocks noGrp="1"/>
          </p:cNvSpPr>
          <p:nvPr>
            <p:ph type="dt" sz="half" idx="2"/>
          </p:nvPr>
        </p:nvSpPr>
        <p:spPr>
          <a:xfrm>
            <a:off x="609600" y="64482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BE" dirty="0"/>
              <a:t>05/11/2021</a:t>
            </a:r>
            <a:endParaRPr lang="fr-BE" dirty="0"/>
          </a:p>
        </p:txBody>
      </p:sp>
      <p:sp>
        <p:nvSpPr>
          <p:cNvPr id="11" name="Slide Number Placeholder 5"/>
          <p:cNvSpPr>
            <a:spLocks noGrp="1"/>
          </p:cNvSpPr>
          <p:nvPr>
            <p:ph type="sldNum" sz="quarter" idx="4"/>
          </p:nvPr>
        </p:nvSpPr>
        <p:spPr>
          <a:xfrm>
            <a:off x="4691360" y="6453337"/>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cxnSp>
        <p:nvCxnSpPr>
          <p:cNvPr id="7" name="Straight Connector 6"/>
          <p:cNvCxnSpPr/>
          <p:nvPr userDrawn="1"/>
        </p:nvCxnSpPr>
        <p:spPr>
          <a:xfrm>
            <a:off x="0" y="908720"/>
            <a:ext cx="12192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userDrawn="1"/>
        </p:nvPicPr>
        <p:blipFill rotWithShape="1">
          <a:blip r:embed="rId13">
            <a:extLst>
              <a:ext uri="{28A0092B-C50C-407E-A947-70E740481C1C}">
                <a14:useLocalDpi xmlns:a14="http://schemas.microsoft.com/office/drawing/2010/main" val="0"/>
              </a:ext>
            </a:extLst>
          </a:blip>
          <a:srcRect t="-400" r="83862" b="91999"/>
          <a:stretch/>
        </p:blipFill>
        <p:spPr>
          <a:xfrm>
            <a:off x="10200456" y="6236351"/>
            <a:ext cx="1475656" cy="576064"/>
          </a:xfrm>
          <a:prstGeom prst="rect">
            <a:avLst/>
          </a:prstGeom>
        </p:spPr>
      </p:pic>
    </p:spTree>
    <p:extLst>
      <p:ext uri="{BB962C8B-B14F-4D97-AF65-F5344CB8AC3E}">
        <p14:creationId xmlns:p14="http://schemas.microsoft.com/office/powerpoint/2010/main" val="42062747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2" r:id="rId10"/>
    <p:sldLayoutId id="2147483681" r:id="rId11"/>
  </p:sldLayoutIdLst>
  <p:hf hdr="0" ftr="0"/>
  <p:txStyles>
    <p:titleStyle>
      <a:lvl1pPr algn="ctr" defTabSz="914400" rtl="0" eaLnBrk="1" latinLnBrk="0" hangingPunct="1">
        <a:spcBef>
          <a:spcPct val="0"/>
        </a:spcBef>
        <a:buNone/>
        <a:defRPr sz="3600"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dirty="0"/>
              <a:t>Cliquez pour modifier le style du titre</a:t>
            </a:r>
            <a:endParaRPr lang="fr-BE"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39008383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Lst>
  <p:hf hdr="0" ftr="0" dt="0"/>
  <p:txStyles>
    <p:titleStyle>
      <a:lvl1pPr algn="ctr" defTabSz="914400" rtl="0" eaLnBrk="1" latinLnBrk="0" hangingPunct="1">
        <a:spcBef>
          <a:spcPct val="0"/>
        </a:spcBef>
        <a:buNone/>
        <a:defRPr sz="4400" kern="1200">
          <a:solidFill>
            <a:schemeClr val="accent6">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A7E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dirty="0"/>
              <a:t>Cliquez pour modifier le style du titre</a:t>
            </a:r>
            <a:endParaRPr lang="fr-BE"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02745561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hf hdr="0" ftr="0" dt="0"/>
  <p:txStyles>
    <p:titleStyle>
      <a:lvl1pPr algn="ctr" defTabSz="914400" rtl="0" eaLnBrk="1" latinLnBrk="0" hangingPunct="1">
        <a:spcBef>
          <a:spcPct val="0"/>
        </a:spcBef>
        <a:buNone/>
        <a:defRPr sz="4400" kern="1200">
          <a:solidFill>
            <a:schemeClr val="accent6">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A7E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68EDD-761D-417A-8A35-2B9757F3D1E9}" type="slidenum">
              <a:rPr lang="en-US" smtClean="0"/>
              <a:t>‹#›</a:t>
            </a:fld>
            <a:endParaRPr lang="en-US"/>
          </a:p>
        </p:txBody>
      </p:sp>
    </p:spTree>
    <p:extLst>
      <p:ext uri="{BB962C8B-B14F-4D97-AF65-F5344CB8AC3E}">
        <p14:creationId xmlns:p14="http://schemas.microsoft.com/office/powerpoint/2010/main" val="269776987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46867" y="274639"/>
            <a:ext cx="913553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KLIK OM HET OPMAAKPROFIEL TE BEWERKEN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811F862-4FAC-4F3E-8DF8-D3C95260B2AC}" type="slidenum">
              <a:rPr lang="en-US"/>
              <a:pPr/>
              <a:t>‹#›</a:t>
            </a:fld>
            <a:endParaRPr lang="en-US"/>
          </a:p>
        </p:txBody>
      </p:sp>
      <p:pic>
        <p:nvPicPr>
          <p:cNvPr id="1032" name="Picture 8" descr="electrogra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800" y="836614"/>
            <a:ext cx="117602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L-logo INAMI "/>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r="13291"/>
          <a:stretch/>
        </p:blipFill>
        <p:spPr bwMode="auto">
          <a:xfrm>
            <a:off x="37664" y="118344"/>
            <a:ext cx="2211549" cy="13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019882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Lst>
  <p:hf hdr="0" ftr="0" dt="0"/>
  <p:txStyles>
    <p:titleStyle>
      <a:lvl1pPr algn="ctr" rtl="0" eaLnBrk="1" fontAlgn="base" hangingPunct="1">
        <a:spcBef>
          <a:spcPct val="0"/>
        </a:spcBef>
        <a:spcAft>
          <a:spcPct val="0"/>
        </a:spcAft>
        <a:defRPr sz="2000" b="1">
          <a:solidFill>
            <a:srgbClr val="006F82"/>
          </a:solidFill>
          <a:latin typeface="+mj-lt"/>
          <a:ea typeface="+mj-ea"/>
          <a:cs typeface="+mj-cs"/>
        </a:defRPr>
      </a:lvl1pPr>
      <a:lvl2pPr algn="ctr" rtl="0" eaLnBrk="1" fontAlgn="base" hangingPunct="1">
        <a:spcBef>
          <a:spcPct val="0"/>
        </a:spcBef>
        <a:spcAft>
          <a:spcPct val="0"/>
        </a:spcAft>
        <a:defRPr sz="2000" b="1">
          <a:solidFill>
            <a:srgbClr val="006F82"/>
          </a:solidFill>
          <a:latin typeface="Verdana" pitchFamily="34" charset="0"/>
        </a:defRPr>
      </a:lvl2pPr>
      <a:lvl3pPr algn="ctr" rtl="0" eaLnBrk="1" fontAlgn="base" hangingPunct="1">
        <a:spcBef>
          <a:spcPct val="0"/>
        </a:spcBef>
        <a:spcAft>
          <a:spcPct val="0"/>
        </a:spcAft>
        <a:defRPr sz="2000" b="1">
          <a:solidFill>
            <a:srgbClr val="006F82"/>
          </a:solidFill>
          <a:latin typeface="Verdana" pitchFamily="34" charset="0"/>
        </a:defRPr>
      </a:lvl3pPr>
      <a:lvl4pPr algn="ctr" rtl="0" eaLnBrk="1" fontAlgn="base" hangingPunct="1">
        <a:spcBef>
          <a:spcPct val="0"/>
        </a:spcBef>
        <a:spcAft>
          <a:spcPct val="0"/>
        </a:spcAft>
        <a:defRPr sz="2000" b="1">
          <a:solidFill>
            <a:srgbClr val="006F82"/>
          </a:solidFill>
          <a:latin typeface="Verdana" pitchFamily="34" charset="0"/>
        </a:defRPr>
      </a:lvl4pPr>
      <a:lvl5pPr algn="ctr" rtl="0" eaLnBrk="1" fontAlgn="base" hangingPunct="1">
        <a:spcBef>
          <a:spcPct val="0"/>
        </a:spcBef>
        <a:spcAft>
          <a:spcPct val="0"/>
        </a:spcAft>
        <a:defRPr sz="2000" b="1">
          <a:solidFill>
            <a:srgbClr val="006F82"/>
          </a:solidFill>
          <a:latin typeface="Verdana" pitchFamily="34" charset="0"/>
        </a:defRPr>
      </a:lvl5pPr>
      <a:lvl6pPr marL="457200" algn="ctr" rtl="0" eaLnBrk="1" fontAlgn="base" hangingPunct="1">
        <a:spcBef>
          <a:spcPct val="0"/>
        </a:spcBef>
        <a:spcAft>
          <a:spcPct val="0"/>
        </a:spcAft>
        <a:defRPr sz="2000" b="1">
          <a:solidFill>
            <a:srgbClr val="006F82"/>
          </a:solidFill>
          <a:latin typeface="Verdana" pitchFamily="34" charset="0"/>
        </a:defRPr>
      </a:lvl6pPr>
      <a:lvl7pPr marL="914400" algn="ctr" rtl="0" eaLnBrk="1" fontAlgn="base" hangingPunct="1">
        <a:spcBef>
          <a:spcPct val="0"/>
        </a:spcBef>
        <a:spcAft>
          <a:spcPct val="0"/>
        </a:spcAft>
        <a:defRPr sz="2000" b="1">
          <a:solidFill>
            <a:srgbClr val="006F82"/>
          </a:solidFill>
          <a:latin typeface="Verdana" pitchFamily="34" charset="0"/>
        </a:defRPr>
      </a:lvl7pPr>
      <a:lvl8pPr marL="1371600" algn="ctr" rtl="0" eaLnBrk="1" fontAlgn="base" hangingPunct="1">
        <a:spcBef>
          <a:spcPct val="0"/>
        </a:spcBef>
        <a:spcAft>
          <a:spcPct val="0"/>
        </a:spcAft>
        <a:defRPr sz="2000" b="1">
          <a:solidFill>
            <a:srgbClr val="006F82"/>
          </a:solidFill>
          <a:latin typeface="Verdana" pitchFamily="34" charset="0"/>
        </a:defRPr>
      </a:lvl8pPr>
      <a:lvl9pPr marL="1828800" algn="ctr" rtl="0" eaLnBrk="1" fontAlgn="base" hangingPunct="1">
        <a:spcBef>
          <a:spcPct val="0"/>
        </a:spcBef>
        <a:spcAft>
          <a:spcPct val="0"/>
        </a:spcAft>
        <a:defRPr sz="2000" b="1">
          <a:solidFill>
            <a:srgbClr val="006F82"/>
          </a:solidFill>
          <a:latin typeface="Verdana" pitchFamily="34" charset="0"/>
        </a:defRPr>
      </a:lvl9pPr>
    </p:titleStyle>
    <p:bodyStyle>
      <a:lvl1pPr marL="342900" indent="-342900" algn="l" rtl="0" eaLnBrk="1" fontAlgn="base" hangingPunct="1">
        <a:spcBef>
          <a:spcPct val="20000"/>
        </a:spcBef>
        <a:spcAft>
          <a:spcPct val="0"/>
        </a:spcAft>
        <a:buChar char="•"/>
        <a:defRPr sz="2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2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064609" y="388542"/>
            <a:ext cx="365855" cy="365760"/>
          </a:xfrm>
          <a:prstGeom prst="ellipse">
            <a:avLst/>
          </a:prstGeom>
          <a:ln w="25400">
            <a:noFill/>
          </a:ln>
        </p:spPr>
        <p:txBody>
          <a:bodyPr wrap="none" rtlCol="0" anchor="ctr">
            <a:noAutofit/>
          </a:bodyPr>
          <a:lstStyle/>
          <a:p>
            <a:pPr algn="ctr"/>
            <a:fld id="{C2130A1F-96FE-9345-9E91-FD9BE4197128}" type="slidenum">
              <a:rPr lang="en-US" sz="1200" b="0" i="0" spc="0" smtClean="0">
                <a:solidFill>
                  <a:schemeClr val="accent3"/>
                </a:solidFill>
                <a:latin typeface="Poppins Medium" pitchFamily="2" charset="77"/>
                <a:cs typeface="Poppins Medium" pitchFamily="2" charset="77"/>
              </a:rPr>
              <a:pPr algn="ctr"/>
              <a:t>‹#›</a:t>
            </a:fld>
            <a:endParaRPr lang="en-US" sz="1400" b="0" i="0" spc="0" dirty="0">
              <a:solidFill>
                <a:schemeClr val="accent3"/>
              </a:solidFill>
              <a:latin typeface="Poppins Medium" pitchFamily="2" charset="77"/>
              <a:cs typeface="Poppins Medium" pitchFamily="2" charset="77"/>
            </a:endParaRPr>
          </a:p>
        </p:txBody>
      </p:sp>
      <p:sp>
        <p:nvSpPr>
          <p:cNvPr id="6" name="Oval 5">
            <a:extLst>
              <a:ext uri="{FF2B5EF4-FFF2-40B4-BE49-F238E27FC236}">
                <a16:creationId xmlns:a16="http://schemas.microsoft.com/office/drawing/2014/main" id="{B634A2CC-617A-0946-BBCE-919AFEDB676C}"/>
              </a:ext>
            </a:extLst>
          </p:cNvPr>
          <p:cNvSpPr/>
          <p:nvPr userDrawn="1"/>
        </p:nvSpPr>
        <p:spPr>
          <a:xfrm>
            <a:off x="11053974" y="375758"/>
            <a:ext cx="365855" cy="36576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088004447"/>
      </p:ext>
    </p:extLst>
  </p:cSld>
  <p:clrMap bg1="lt1" tx1="dk1" bg2="lt2" tx2="dk2" accent1="accent1" accent2="accent2" accent3="accent3" accent4="accent4" accent5="accent5" accent6="accent6" hlink="hlink" folHlink="folHlink"/>
  <p:sldLayoutIdLst>
    <p:sldLayoutId id="2147483906" r:id="rId1"/>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064609" y="388542"/>
            <a:ext cx="365855" cy="365760"/>
          </a:xfrm>
          <a:prstGeom prst="ellipse">
            <a:avLst/>
          </a:prstGeom>
          <a:ln w="25400">
            <a:noFill/>
          </a:ln>
        </p:spPr>
        <p:txBody>
          <a:bodyPr wrap="none" rtlCol="0" anchor="ctr">
            <a:noAutofit/>
          </a:bodyPr>
          <a:lstStyle/>
          <a:p>
            <a:pPr algn="ctr"/>
            <a:fld id="{C2130A1F-96FE-9345-9E91-FD9BE4197128}" type="slidenum">
              <a:rPr lang="en-US" sz="1200" b="0" i="0" spc="0" smtClean="0">
                <a:solidFill>
                  <a:schemeClr val="accent3"/>
                </a:solidFill>
                <a:latin typeface="Poppins Medium" pitchFamily="2" charset="77"/>
                <a:cs typeface="Poppins Medium" pitchFamily="2" charset="77"/>
              </a:rPr>
              <a:pPr algn="ctr"/>
              <a:t>‹#›</a:t>
            </a:fld>
            <a:endParaRPr lang="en-US" sz="1400" b="0" i="0" spc="0" dirty="0">
              <a:solidFill>
                <a:schemeClr val="accent3"/>
              </a:solidFill>
              <a:latin typeface="Poppins Medium" pitchFamily="2" charset="77"/>
              <a:cs typeface="Poppins Medium" pitchFamily="2" charset="77"/>
            </a:endParaRPr>
          </a:p>
        </p:txBody>
      </p:sp>
      <p:sp>
        <p:nvSpPr>
          <p:cNvPr id="6" name="Oval 5">
            <a:extLst>
              <a:ext uri="{FF2B5EF4-FFF2-40B4-BE49-F238E27FC236}">
                <a16:creationId xmlns:a16="http://schemas.microsoft.com/office/drawing/2014/main" id="{B634A2CC-617A-0946-BBCE-919AFEDB676C}"/>
              </a:ext>
            </a:extLst>
          </p:cNvPr>
          <p:cNvSpPr/>
          <p:nvPr userDrawn="1"/>
        </p:nvSpPr>
        <p:spPr>
          <a:xfrm>
            <a:off x="11053974" y="375758"/>
            <a:ext cx="365855" cy="36576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335861551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14C37-EE3E-4A58-8103-79A30DCB2E2B}" type="datetimeFigureOut">
              <a:rPr lang="en-US" smtClean="0"/>
              <a:t>3/31/2023</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68EDD-761D-417A-8A35-2B9757F3D1E9}" type="slidenum">
              <a:rPr lang="en-US" smtClean="0"/>
              <a:t>‹#›</a:t>
            </a:fld>
            <a:endParaRPr lang="en-US"/>
          </a:p>
        </p:txBody>
      </p:sp>
    </p:spTree>
    <p:extLst>
      <p:ext uri="{BB962C8B-B14F-4D97-AF65-F5344CB8AC3E}">
        <p14:creationId xmlns:p14="http://schemas.microsoft.com/office/powerpoint/2010/main" val="192960822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g13d5ee65718_0_572"/>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133" name="Google Shape;133;g13d5ee65718_0_572"/>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4" name="Google Shape;134;g13d5ee65718_0_572"/>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787434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3251200" y="304800"/>
            <a:ext cx="8636000" cy="1752600"/>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t>Klik om het opmaakprofiel van de modeltitel te bewerken</a:t>
            </a:r>
          </a:p>
        </p:txBody>
      </p:sp>
      <p:sp>
        <p:nvSpPr>
          <p:cNvPr id="1027" name="Rectangle 3"/>
          <p:cNvSpPr>
            <a:spLocks noGrp="1" noChangeArrowheads="1"/>
          </p:cNvSpPr>
          <p:nvPr>
            <p:ph type="body" idx="1"/>
          </p:nvPr>
        </p:nvSpPr>
        <p:spPr bwMode="auto">
          <a:xfrm>
            <a:off x="914400" y="1981200"/>
            <a:ext cx="10972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pic>
        <p:nvPicPr>
          <p:cNvPr id="1028" name="Picture 4"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0" y="304802"/>
            <a:ext cx="2946400"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92297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spd="med">
    <p:wipe dir="r"/>
  </p:transition>
  <p:txStyles>
    <p:titleStyle>
      <a:lvl1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22020"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844042"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266060"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688080" algn="ctr" rtl="0" fontAlgn="base">
        <a:spcBef>
          <a:spcPct val="0"/>
        </a:spcBef>
        <a:spcAft>
          <a:spcPct val="0"/>
        </a:spcAft>
        <a:defRPr sz="4063">
          <a:solidFill>
            <a:srgbClr val="CC0066"/>
          </a:solidFill>
          <a:effectLst>
            <a:outerShdw blurRad="38100" dist="38100" dir="2700000" algn="tl">
              <a:srgbClr val="000000"/>
            </a:outerShdw>
          </a:effectLst>
          <a:latin typeface="Times New Roman" pitchFamily="18" charset="0"/>
          <a:cs typeface="Times New Roman" pitchFamily="18" charset="0"/>
        </a:defRPr>
      </a:lvl9pPr>
    </p:titleStyle>
    <p:bodyStyle>
      <a:lvl1pPr marL="316515" indent="-316515" algn="l" rtl="0" eaLnBrk="0" fontAlgn="base" hangingPunct="0">
        <a:spcBef>
          <a:spcPct val="20000"/>
        </a:spcBef>
        <a:spcAft>
          <a:spcPct val="0"/>
        </a:spcAft>
        <a:buChar char="•"/>
        <a:defRPr sz="2955">
          <a:solidFill>
            <a:srgbClr val="6D6B4B"/>
          </a:solidFill>
          <a:latin typeface="+mn-lt"/>
          <a:ea typeface="+mn-ea"/>
          <a:cs typeface="+mn-cs"/>
        </a:defRPr>
      </a:lvl1pPr>
      <a:lvl2pPr marL="685783" indent="-263763" algn="l" rtl="0" eaLnBrk="0" fontAlgn="base" hangingPunct="0">
        <a:spcBef>
          <a:spcPct val="20000"/>
        </a:spcBef>
        <a:spcAft>
          <a:spcPct val="0"/>
        </a:spcAft>
        <a:buChar char="–"/>
        <a:defRPr sz="2585">
          <a:solidFill>
            <a:srgbClr val="6D6B4B"/>
          </a:solidFill>
          <a:latin typeface="+mn-lt"/>
          <a:cs typeface="+mn-cs"/>
        </a:defRPr>
      </a:lvl2pPr>
      <a:lvl3pPr marL="1055050" indent="-211011" algn="l" rtl="0" eaLnBrk="0" fontAlgn="base" hangingPunct="0">
        <a:spcBef>
          <a:spcPct val="20000"/>
        </a:spcBef>
        <a:spcAft>
          <a:spcPct val="0"/>
        </a:spcAft>
        <a:buChar char="•"/>
        <a:defRPr sz="2215">
          <a:solidFill>
            <a:srgbClr val="6D6B4B"/>
          </a:solidFill>
          <a:latin typeface="+mn-lt"/>
          <a:cs typeface="+mn-cs"/>
        </a:defRPr>
      </a:lvl3pPr>
      <a:lvl4pPr marL="1477071" indent="-211011" algn="l" rtl="0" eaLnBrk="0" fontAlgn="base" hangingPunct="0">
        <a:spcBef>
          <a:spcPct val="20000"/>
        </a:spcBef>
        <a:spcAft>
          <a:spcPct val="0"/>
        </a:spcAft>
        <a:buChar char="–"/>
        <a:defRPr sz="1847">
          <a:solidFill>
            <a:srgbClr val="6D6B4B"/>
          </a:solidFill>
          <a:latin typeface="+mn-lt"/>
          <a:cs typeface="+mn-cs"/>
        </a:defRPr>
      </a:lvl4pPr>
      <a:lvl5pPr marL="1899091" indent="-211011" algn="l" rtl="0" eaLnBrk="0" fontAlgn="base" hangingPunct="0">
        <a:spcBef>
          <a:spcPct val="20000"/>
        </a:spcBef>
        <a:spcAft>
          <a:spcPct val="0"/>
        </a:spcAft>
        <a:buChar char="»"/>
        <a:defRPr sz="1847">
          <a:solidFill>
            <a:srgbClr val="6D6B4B"/>
          </a:solidFill>
          <a:latin typeface="+mn-lt"/>
          <a:cs typeface="+mn-cs"/>
        </a:defRPr>
      </a:lvl5pPr>
      <a:lvl6pPr marL="2321111" indent="-211011" algn="l" rtl="0" fontAlgn="base">
        <a:spcBef>
          <a:spcPct val="20000"/>
        </a:spcBef>
        <a:spcAft>
          <a:spcPct val="0"/>
        </a:spcAft>
        <a:buChar char="»"/>
        <a:defRPr sz="1847">
          <a:solidFill>
            <a:srgbClr val="6D6B4B"/>
          </a:solidFill>
          <a:latin typeface="+mn-lt"/>
          <a:cs typeface="+mn-cs"/>
        </a:defRPr>
      </a:lvl6pPr>
      <a:lvl7pPr marL="2743133" indent="-211011" algn="l" rtl="0" fontAlgn="base">
        <a:spcBef>
          <a:spcPct val="20000"/>
        </a:spcBef>
        <a:spcAft>
          <a:spcPct val="0"/>
        </a:spcAft>
        <a:buChar char="»"/>
        <a:defRPr sz="1847">
          <a:solidFill>
            <a:srgbClr val="6D6B4B"/>
          </a:solidFill>
          <a:latin typeface="+mn-lt"/>
          <a:cs typeface="+mn-cs"/>
        </a:defRPr>
      </a:lvl7pPr>
      <a:lvl8pPr marL="3165153" indent="-211011" algn="l" rtl="0" fontAlgn="base">
        <a:spcBef>
          <a:spcPct val="20000"/>
        </a:spcBef>
        <a:spcAft>
          <a:spcPct val="0"/>
        </a:spcAft>
        <a:buChar char="»"/>
        <a:defRPr sz="1847">
          <a:solidFill>
            <a:srgbClr val="6D6B4B"/>
          </a:solidFill>
          <a:latin typeface="+mn-lt"/>
          <a:cs typeface="+mn-cs"/>
        </a:defRPr>
      </a:lvl8pPr>
      <a:lvl9pPr marL="3587172" indent="-211011" algn="l" rtl="0" fontAlgn="base">
        <a:spcBef>
          <a:spcPct val="20000"/>
        </a:spcBef>
        <a:spcAft>
          <a:spcPct val="0"/>
        </a:spcAft>
        <a:buChar char="»"/>
        <a:defRPr sz="1847">
          <a:solidFill>
            <a:srgbClr val="6D6B4B"/>
          </a:solidFill>
          <a:latin typeface="+mn-lt"/>
          <a:cs typeface="+mn-cs"/>
        </a:defRPr>
      </a:lvl9pPr>
    </p:bodyStyle>
    <p:otherStyle>
      <a:defPPr>
        <a:defRPr lang="nl-BE"/>
      </a:defPPr>
      <a:lvl1pPr marL="0" algn="l" defTabSz="844042" rtl="0" eaLnBrk="1" latinLnBrk="0" hangingPunct="1">
        <a:defRPr sz="1663" kern="1200">
          <a:solidFill>
            <a:schemeClr val="tx1"/>
          </a:solidFill>
          <a:latin typeface="+mn-lt"/>
          <a:ea typeface="+mn-ea"/>
          <a:cs typeface="+mn-cs"/>
        </a:defRPr>
      </a:lvl1pPr>
      <a:lvl2pPr marL="422020" algn="l" defTabSz="844042" rtl="0" eaLnBrk="1" latinLnBrk="0" hangingPunct="1">
        <a:defRPr sz="1663" kern="1200">
          <a:solidFill>
            <a:schemeClr val="tx1"/>
          </a:solidFill>
          <a:latin typeface="+mn-lt"/>
          <a:ea typeface="+mn-ea"/>
          <a:cs typeface="+mn-cs"/>
        </a:defRPr>
      </a:lvl2pPr>
      <a:lvl3pPr marL="844042" algn="l" defTabSz="844042" rtl="0" eaLnBrk="1" latinLnBrk="0" hangingPunct="1">
        <a:defRPr sz="1663" kern="1200">
          <a:solidFill>
            <a:schemeClr val="tx1"/>
          </a:solidFill>
          <a:latin typeface="+mn-lt"/>
          <a:ea typeface="+mn-ea"/>
          <a:cs typeface="+mn-cs"/>
        </a:defRPr>
      </a:lvl3pPr>
      <a:lvl4pPr marL="1266060" algn="l" defTabSz="844042" rtl="0" eaLnBrk="1" latinLnBrk="0" hangingPunct="1">
        <a:defRPr sz="1663" kern="1200">
          <a:solidFill>
            <a:schemeClr val="tx1"/>
          </a:solidFill>
          <a:latin typeface="+mn-lt"/>
          <a:ea typeface="+mn-ea"/>
          <a:cs typeface="+mn-cs"/>
        </a:defRPr>
      </a:lvl4pPr>
      <a:lvl5pPr marL="1688080" algn="l" defTabSz="844042" rtl="0" eaLnBrk="1" latinLnBrk="0" hangingPunct="1">
        <a:defRPr sz="1663" kern="1200">
          <a:solidFill>
            <a:schemeClr val="tx1"/>
          </a:solidFill>
          <a:latin typeface="+mn-lt"/>
          <a:ea typeface="+mn-ea"/>
          <a:cs typeface="+mn-cs"/>
        </a:defRPr>
      </a:lvl5pPr>
      <a:lvl6pPr marL="2110102" algn="l" defTabSz="844042" rtl="0" eaLnBrk="1" latinLnBrk="0" hangingPunct="1">
        <a:defRPr sz="1663" kern="1200">
          <a:solidFill>
            <a:schemeClr val="tx1"/>
          </a:solidFill>
          <a:latin typeface="+mn-lt"/>
          <a:ea typeface="+mn-ea"/>
          <a:cs typeface="+mn-cs"/>
        </a:defRPr>
      </a:lvl6pPr>
      <a:lvl7pPr marL="2532122" algn="l" defTabSz="844042" rtl="0" eaLnBrk="1" latinLnBrk="0" hangingPunct="1">
        <a:defRPr sz="1663" kern="1200">
          <a:solidFill>
            <a:schemeClr val="tx1"/>
          </a:solidFill>
          <a:latin typeface="+mn-lt"/>
          <a:ea typeface="+mn-ea"/>
          <a:cs typeface="+mn-cs"/>
        </a:defRPr>
      </a:lvl7pPr>
      <a:lvl8pPr marL="2954141" algn="l" defTabSz="844042" rtl="0" eaLnBrk="1" latinLnBrk="0" hangingPunct="1">
        <a:defRPr sz="1663" kern="1200">
          <a:solidFill>
            <a:schemeClr val="tx1"/>
          </a:solidFill>
          <a:latin typeface="+mn-lt"/>
          <a:ea typeface="+mn-ea"/>
          <a:cs typeface="+mn-cs"/>
        </a:defRPr>
      </a:lvl8pPr>
      <a:lvl9pPr marL="3376162" algn="l" defTabSz="844042" rtl="0" eaLnBrk="1" latinLnBrk="0" hangingPunct="1">
        <a:defRPr sz="16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userDrawn="1"/>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13" y="3211530"/>
            <a:ext cx="5729817" cy="36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2"/>
          <p:cNvSpPr>
            <a:spLocks noGrp="1" noChangeArrowheads="1"/>
          </p:cNvSpPr>
          <p:nvPr>
            <p:ph type="title"/>
          </p:nvPr>
        </p:nvSpPr>
        <p:spPr bwMode="auto">
          <a:xfrm>
            <a:off x="719667" y="16"/>
            <a:ext cx="103632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1268" name="Rectangle 3"/>
          <p:cNvSpPr>
            <a:spLocks noGrp="1" noChangeArrowheads="1"/>
          </p:cNvSpPr>
          <p:nvPr>
            <p:ph type="body" idx="1"/>
          </p:nvPr>
        </p:nvSpPr>
        <p:spPr bwMode="auto">
          <a:xfrm>
            <a:off x="719667" y="16287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Tree>
    <p:extLst>
      <p:ext uri="{BB962C8B-B14F-4D97-AF65-F5344CB8AC3E}">
        <p14:creationId xmlns:p14="http://schemas.microsoft.com/office/powerpoint/2010/main" val="3631544758"/>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ransition>
    <p:wipe dir="r"/>
  </p:transition>
  <p:txStyles>
    <p:titleStyle>
      <a:lvl1pPr algn="l" rtl="0" eaLnBrk="0" fontAlgn="base" hangingPunct="0">
        <a:spcBef>
          <a:spcPct val="0"/>
        </a:spcBef>
        <a:spcAft>
          <a:spcPct val="0"/>
        </a:spcAft>
        <a:defRPr sz="2100" b="1">
          <a:solidFill>
            <a:srgbClr val="FFCC00"/>
          </a:solidFill>
          <a:latin typeface="+mj-lt"/>
          <a:ea typeface="+mj-ea"/>
          <a:cs typeface="+mj-cs"/>
        </a:defRPr>
      </a:lvl1pPr>
      <a:lvl2pPr algn="l" rtl="0" eaLnBrk="0" fontAlgn="base" hangingPunct="0">
        <a:spcBef>
          <a:spcPct val="0"/>
        </a:spcBef>
        <a:spcAft>
          <a:spcPct val="0"/>
        </a:spcAft>
        <a:defRPr sz="2100" b="1">
          <a:solidFill>
            <a:srgbClr val="FFCC00"/>
          </a:solidFill>
          <a:latin typeface="Arial" charset="0"/>
        </a:defRPr>
      </a:lvl2pPr>
      <a:lvl3pPr algn="l" rtl="0" eaLnBrk="0" fontAlgn="base" hangingPunct="0">
        <a:spcBef>
          <a:spcPct val="0"/>
        </a:spcBef>
        <a:spcAft>
          <a:spcPct val="0"/>
        </a:spcAft>
        <a:defRPr sz="2100" b="1">
          <a:solidFill>
            <a:srgbClr val="FFCC00"/>
          </a:solidFill>
          <a:latin typeface="Arial" charset="0"/>
        </a:defRPr>
      </a:lvl3pPr>
      <a:lvl4pPr algn="l" rtl="0" eaLnBrk="0" fontAlgn="base" hangingPunct="0">
        <a:spcBef>
          <a:spcPct val="0"/>
        </a:spcBef>
        <a:spcAft>
          <a:spcPct val="0"/>
        </a:spcAft>
        <a:defRPr sz="2100" b="1">
          <a:solidFill>
            <a:srgbClr val="FFCC00"/>
          </a:solidFill>
          <a:latin typeface="Arial" charset="0"/>
        </a:defRPr>
      </a:lvl4pPr>
      <a:lvl5pPr algn="l" rtl="0" eaLnBrk="0" fontAlgn="base" hangingPunct="0">
        <a:spcBef>
          <a:spcPct val="0"/>
        </a:spcBef>
        <a:spcAft>
          <a:spcPct val="0"/>
        </a:spcAft>
        <a:defRPr sz="2100" b="1">
          <a:solidFill>
            <a:srgbClr val="FFCC00"/>
          </a:solidFill>
          <a:latin typeface="Arial" charset="0"/>
        </a:defRPr>
      </a:lvl5pPr>
      <a:lvl6pPr marL="342882" algn="l" rtl="0" eaLnBrk="0" fontAlgn="base" hangingPunct="0">
        <a:spcBef>
          <a:spcPct val="0"/>
        </a:spcBef>
        <a:spcAft>
          <a:spcPct val="0"/>
        </a:spcAft>
        <a:defRPr sz="2100" b="1">
          <a:solidFill>
            <a:srgbClr val="FFCC00"/>
          </a:solidFill>
          <a:latin typeface="Arial" charset="0"/>
        </a:defRPr>
      </a:lvl6pPr>
      <a:lvl7pPr marL="685766" algn="l" rtl="0" eaLnBrk="0" fontAlgn="base" hangingPunct="0">
        <a:spcBef>
          <a:spcPct val="0"/>
        </a:spcBef>
        <a:spcAft>
          <a:spcPct val="0"/>
        </a:spcAft>
        <a:defRPr sz="2100" b="1">
          <a:solidFill>
            <a:srgbClr val="FFCC00"/>
          </a:solidFill>
          <a:latin typeface="Arial" charset="0"/>
        </a:defRPr>
      </a:lvl7pPr>
      <a:lvl8pPr marL="1028649" algn="l" rtl="0" eaLnBrk="0" fontAlgn="base" hangingPunct="0">
        <a:spcBef>
          <a:spcPct val="0"/>
        </a:spcBef>
        <a:spcAft>
          <a:spcPct val="0"/>
        </a:spcAft>
        <a:defRPr sz="2100" b="1">
          <a:solidFill>
            <a:srgbClr val="FFCC00"/>
          </a:solidFill>
          <a:latin typeface="Arial" charset="0"/>
        </a:defRPr>
      </a:lvl8pPr>
      <a:lvl9pPr marL="1371532" algn="l" rtl="0" eaLnBrk="0" fontAlgn="base" hangingPunct="0">
        <a:spcBef>
          <a:spcPct val="0"/>
        </a:spcBef>
        <a:spcAft>
          <a:spcPct val="0"/>
        </a:spcAft>
        <a:defRPr sz="2100" b="1">
          <a:solidFill>
            <a:srgbClr val="FFCC00"/>
          </a:solidFill>
          <a:latin typeface="Arial" charset="0"/>
        </a:defRPr>
      </a:lvl9pPr>
    </p:titleStyle>
    <p:bodyStyle>
      <a:lvl1pPr marL="257162" indent="-257162" algn="l" rtl="0" eaLnBrk="0" fontAlgn="base" hangingPunct="0">
        <a:spcBef>
          <a:spcPct val="20000"/>
        </a:spcBef>
        <a:spcAft>
          <a:spcPct val="0"/>
        </a:spcAft>
        <a:buChar char="•"/>
        <a:defRPr sz="1951">
          <a:solidFill>
            <a:srgbClr val="000066"/>
          </a:solidFill>
          <a:latin typeface="+mn-lt"/>
          <a:ea typeface="+mn-ea"/>
          <a:cs typeface="+mn-cs"/>
        </a:defRPr>
      </a:lvl1pPr>
      <a:lvl2pPr marL="557185" indent="-214303" algn="l" rtl="0" eaLnBrk="0" fontAlgn="base" hangingPunct="0">
        <a:spcBef>
          <a:spcPct val="20000"/>
        </a:spcBef>
        <a:spcAft>
          <a:spcPct val="0"/>
        </a:spcAft>
        <a:buChar char="–"/>
        <a:defRPr sz="1800">
          <a:solidFill>
            <a:srgbClr val="000066"/>
          </a:solidFill>
          <a:latin typeface="+mn-lt"/>
        </a:defRPr>
      </a:lvl2pPr>
      <a:lvl3pPr marL="857208" indent="-171442" algn="l" rtl="0" eaLnBrk="0" fontAlgn="base" hangingPunct="0">
        <a:spcBef>
          <a:spcPct val="20000"/>
        </a:spcBef>
        <a:spcAft>
          <a:spcPct val="0"/>
        </a:spcAft>
        <a:buChar char="•"/>
        <a:defRPr sz="1651">
          <a:solidFill>
            <a:srgbClr val="000066"/>
          </a:solidFill>
          <a:latin typeface="+mn-lt"/>
        </a:defRPr>
      </a:lvl3pPr>
      <a:lvl4pPr marL="1200091" indent="-171442" algn="l" rtl="0" eaLnBrk="0" fontAlgn="base" hangingPunct="0">
        <a:spcBef>
          <a:spcPct val="20000"/>
        </a:spcBef>
        <a:spcAft>
          <a:spcPct val="0"/>
        </a:spcAft>
        <a:buChar char="–"/>
        <a:defRPr sz="1500">
          <a:solidFill>
            <a:srgbClr val="000066"/>
          </a:solidFill>
          <a:latin typeface="+mn-lt"/>
        </a:defRPr>
      </a:lvl4pPr>
      <a:lvl5pPr marL="1542973" indent="-171442" algn="l" rtl="0" eaLnBrk="0" fontAlgn="base" hangingPunct="0">
        <a:spcBef>
          <a:spcPct val="20000"/>
        </a:spcBef>
        <a:spcAft>
          <a:spcPct val="0"/>
        </a:spcAft>
        <a:buChar char="»"/>
        <a:defRPr sz="1500">
          <a:solidFill>
            <a:srgbClr val="000066"/>
          </a:solidFill>
          <a:latin typeface="+mn-lt"/>
        </a:defRPr>
      </a:lvl5pPr>
      <a:lvl6pPr marL="1885857" indent="-171442" algn="l" rtl="0" eaLnBrk="0" fontAlgn="base" hangingPunct="0">
        <a:spcBef>
          <a:spcPct val="20000"/>
        </a:spcBef>
        <a:spcAft>
          <a:spcPct val="0"/>
        </a:spcAft>
        <a:buChar char="»"/>
        <a:defRPr sz="1500">
          <a:solidFill>
            <a:schemeClr val="tx1"/>
          </a:solidFill>
          <a:latin typeface="+mn-lt"/>
        </a:defRPr>
      </a:lvl6pPr>
      <a:lvl7pPr marL="2228739" indent="-171442" algn="l" rtl="0" eaLnBrk="0" fontAlgn="base" hangingPunct="0">
        <a:spcBef>
          <a:spcPct val="20000"/>
        </a:spcBef>
        <a:spcAft>
          <a:spcPct val="0"/>
        </a:spcAft>
        <a:buChar char="»"/>
        <a:defRPr sz="1500">
          <a:solidFill>
            <a:schemeClr val="tx1"/>
          </a:solidFill>
          <a:latin typeface="+mn-lt"/>
        </a:defRPr>
      </a:lvl7pPr>
      <a:lvl8pPr marL="2571622" indent="-171442" algn="l" rtl="0" eaLnBrk="0" fontAlgn="base" hangingPunct="0">
        <a:spcBef>
          <a:spcPct val="20000"/>
        </a:spcBef>
        <a:spcAft>
          <a:spcPct val="0"/>
        </a:spcAft>
        <a:buChar char="»"/>
        <a:defRPr sz="1500">
          <a:solidFill>
            <a:schemeClr val="tx1"/>
          </a:solidFill>
          <a:latin typeface="+mn-lt"/>
        </a:defRPr>
      </a:lvl8pPr>
      <a:lvl9pPr marL="2914506" indent="-171442" algn="l" rtl="0" eaLnBrk="0" fontAlgn="base" hangingPunct="0">
        <a:spcBef>
          <a:spcPct val="20000"/>
        </a:spcBef>
        <a:spcAft>
          <a:spcPct val="0"/>
        </a:spcAft>
        <a:buChar char="»"/>
        <a:defRPr sz="1500">
          <a:solidFill>
            <a:schemeClr val="tx1"/>
          </a:solidFill>
          <a:latin typeface="+mn-lt"/>
        </a:defRPr>
      </a:lvl9pPr>
    </p:bodyStyle>
    <p:otherStyle>
      <a:defPPr>
        <a:defRPr lang="nl-BE"/>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4C8C2C6-DB1D-CCF4-D093-9AFE89ABB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28FE6FF-5C6E-1B0D-A459-EB91E3509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260F082-42B6-0CA4-C3D3-8A1BD0A498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3AF11-8B62-453C-A98B-C1846DCCB9C6}" type="datetimeFigureOut">
              <a:rPr lang="fr-BE" smtClean="0"/>
              <a:t>31-03-23</a:t>
            </a:fld>
            <a:endParaRPr lang="fr-BE"/>
          </a:p>
        </p:txBody>
      </p:sp>
      <p:sp>
        <p:nvSpPr>
          <p:cNvPr id="5" name="Espace réservé du pied de page 4">
            <a:extLst>
              <a:ext uri="{FF2B5EF4-FFF2-40B4-BE49-F238E27FC236}">
                <a16:creationId xmlns:a16="http://schemas.microsoft.com/office/drawing/2014/main" id="{9BECBF99-A627-1A10-CAE8-46199A7C5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07F414EB-718A-1955-AD10-83F1CF5DA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A44D8-DDA8-4CA1-B05F-F8CF025CAAAA}" type="slidenum">
              <a:rPr lang="fr-BE" smtClean="0"/>
              <a:t>‹#›</a:t>
            </a:fld>
            <a:endParaRPr lang="fr-BE"/>
          </a:p>
        </p:txBody>
      </p:sp>
    </p:spTree>
    <p:extLst>
      <p:ext uri="{BB962C8B-B14F-4D97-AF65-F5344CB8AC3E}">
        <p14:creationId xmlns:p14="http://schemas.microsoft.com/office/powerpoint/2010/main" val="6896982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46868" y="274640"/>
            <a:ext cx="913553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KLIK OM HET OPMAAKPROFIEL TE BEWERKEN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C811F862-4FAC-4F3E-8DF8-D3C95260B2AC}" type="slidenum">
              <a:rPr lang="en-US"/>
              <a:pPr/>
              <a:t>‹#›</a:t>
            </a:fld>
            <a:endParaRPr lang="en-US"/>
          </a:p>
        </p:txBody>
      </p:sp>
      <p:pic>
        <p:nvPicPr>
          <p:cNvPr id="1032" name="Picture 8" descr="electrogra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1800" y="836615"/>
            <a:ext cx="11760200" cy="71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L-logo INAMI "/>
          <p:cNvPicPr>
            <a:picLocks noChangeAspect="1" noChangeArrowheads="1"/>
          </p:cNvPicPr>
          <p:nvPr userDrawn="1"/>
        </p:nvPicPr>
        <p:blipFill rotWithShape="1">
          <a:blip r:embed="rId19" cstate="print">
            <a:extLst>
              <a:ext uri="{28A0092B-C50C-407E-A947-70E740481C1C}">
                <a14:useLocalDpi xmlns:a14="http://schemas.microsoft.com/office/drawing/2010/main" val="0"/>
              </a:ext>
            </a:extLst>
          </a:blip>
          <a:srcRect r="13291"/>
          <a:stretch/>
        </p:blipFill>
        <p:spPr bwMode="auto">
          <a:xfrm>
            <a:off x="37665" y="118345"/>
            <a:ext cx="2211549" cy="13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35735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hf hdr="0" ftr="0" dt="0"/>
  <p:txStyles>
    <p:titleStyle>
      <a:lvl1pPr algn="ctr" rtl="0" eaLnBrk="1" fontAlgn="base" hangingPunct="1">
        <a:spcBef>
          <a:spcPct val="0"/>
        </a:spcBef>
        <a:spcAft>
          <a:spcPct val="0"/>
        </a:spcAft>
        <a:defRPr sz="1429" b="1">
          <a:solidFill>
            <a:srgbClr val="006F82"/>
          </a:solidFill>
          <a:latin typeface="+mj-lt"/>
          <a:ea typeface="+mj-ea"/>
          <a:cs typeface="+mj-cs"/>
        </a:defRPr>
      </a:lvl1pPr>
      <a:lvl2pPr algn="ctr" rtl="0" eaLnBrk="1" fontAlgn="base" hangingPunct="1">
        <a:spcBef>
          <a:spcPct val="0"/>
        </a:spcBef>
        <a:spcAft>
          <a:spcPct val="0"/>
        </a:spcAft>
        <a:defRPr sz="1429" b="1">
          <a:solidFill>
            <a:srgbClr val="006F82"/>
          </a:solidFill>
          <a:latin typeface="Verdana" pitchFamily="34" charset="0"/>
        </a:defRPr>
      </a:lvl2pPr>
      <a:lvl3pPr algn="ctr" rtl="0" eaLnBrk="1" fontAlgn="base" hangingPunct="1">
        <a:spcBef>
          <a:spcPct val="0"/>
        </a:spcBef>
        <a:spcAft>
          <a:spcPct val="0"/>
        </a:spcAft>
        <a:defRPr sz="1429" b="1">
          <a:solidFill>
            <a:srgbClr val="006F82"/>
          </a:solidFill>
          <a:latin typeface="Verdana" pitchFamily="34" charset="0"/>
        </a:defRPr>
      </a:lvl3pPr>
      <a:lvl4pPr algn="ctr" rtl="0" eaLnBrk="1" fontAlgn="base" hangingPunct="1">
        <a:spcBef>
          <a:spcPct val="0"/>
        </a:spcBef>
        <a:spcAft>
          <a:spcPct val="0"/>
        </a:spcAft>
        <a:defRPr sz="1429" b="1">
          <a:solidFill>
            <a:srgbClr val="006F82"/>
          </a:solidFill>
          <a:latin typeface="Verdana" pitchFamily="34" charset="0"/>
        </a:defRPr>
      </a:lvl4pPr>
      <a:lvl5pPr algn="ctr" rtl="0" eaLnBrk="1" fontAlgn="base" hangingPunct="1">
        <a:spcBef>
          <a:spcPct val="0"/>
        </a:spcBef>
        <a:spcAft>
          <a:spcPct val="0"/>
        </a:spcAft>
        <a:defRPr sz="1429" b="1">
          <a:solidFill>
            <a:srgbClr val="006F82"/>
          </a:solidFill>
          <a:latin typeface="Verdana" pitchFamily="34" charset="0"/>
        </a:defRPr>
      </a:lvl5pPr>
      <a:lvl6pPr marL="326578" algn="ctr" rtl="0" eaLnBrk="1" fontAlgn="base" hangingPunct="1">
        <a:spcBef>
          <a:spcPct val="0"/>
        </a:spcBef>
        <a:spcAft>
          <a:spcPct val="0"/>
        </a:spcAft>
        <a:defRPr sz="1429" b="1">
          <a:solidFill>
            <a:srgbClr val="006F82"/>
          </a:solidFill>
          <a:latin typeface="Verdana" pitchFamily="34" charset="0"/>
        </a:defRPr>
      </a:lvl6pPr>
      <a:lvl7pPr marL="653156" algn="ctr" rtl="0" eaLnBrk="1" fontAlgn="base" hangingPunct="1">
        <a:spcBef>
          <a:spcPct val="0"/>
        </a:spcBef>
        <a:spcAft>
          <a:spcPct val="0"/>
        </a:spcAft>
        <a:defRPr sz="1429" b="1">
          <a:solidFill>
            <a:srgbClr val="006F82"/>
          </a:solidFill>
          <a:latin typeface="Verdana" pitchFamily="34" charset="0"/>
        </a:defRPr>
      </a:lvl7pPr>
      <a:lvl8pPr marL="979734" algn="ctr" rtl="0" eaLnBrk="1" fontAlgn="base" hangingPunct="1">
        <a:spcBef>
          <a:spcPct val="0"/>
        </a:spcBef>
        <a:spcAft>
          <a:spcPct val="0"/>
        </a:spcAft>
        <a:defRPr sz="1429" b="1">
          <a:solidFill>
            <a:srgbClr val="006F82"/>
          </a:solidFill>
          <a:latin typeface="Verdana" pitchFamily="34" charset="0"/>
        </a:defRPr>
      </a:lvl8pPr>
      <a:lvl9pPr marL="1306312" algn="ctr" rtl="0" eaLnBrk="1" fontAlgn="base" hangingPunct="1">
        <a:spcBef>
          <a:spcPct val="0"/>
        </a:spcBef>
        <a:spcAft>
          <a:spcPct val="0"/>
        </a:spcAft>
        <a:defRPr sz="1429" b="1">
          <a:solidFill>
            <a:srgbClr val="006F82"/>
          </a:solidFill>
          <a:latin typeface="Verdana" pitchFamily="34" charset="0"/>
        </a:defRPr>
      </a:lvl9pPr>
    </p:titleStyle>
    <p:bodyStyle>
      <a:lvl1pPr marL="244933" indent="-244933" algn="l" rtl="0" eaLnBrk="1" fontAlgn="base" hangingPunct="1">
        <a:spcBef>
          <a:spcPct val="20000"/>
        </a:spcBef>
        <a:spcAft>
          <a:spcPct val="0"/>
        </a:spcAft>
        <a:buChar char="•"/>
        <a:defRPr sz="1857">
          <a:solidFill>
            <a:schemeClr val="tx1"/>
          </a:solidFill>
          <a:latin typeface="+mn-lt"/>
          <a:ea typeface="+mn-ea"/>
          <a:cs typeface="+mn-cs"/>
        </a:defRPr>
      </a:lvl1pPr>
      <a:lvl2pPr marL="530689" indent="-204111" algn="l" rtl="0" eaLnBrk="1" fontAlgn="base" hangingPunct="1">
        <a:spcBef>
          <a:spcPct val="20000"/>
        </a:spcBef>
        <a:spcAft>
          <a:spcPct val="0"/>
        </a:spcAft>
        <a:buChar char="–"/>
        <a:defRPr sz="1714">
          <a:solidFill>
            <a:schemeClr val="tx1"/>
          </a:solidFill>
          <a:latin typeface="+mn-lt"/>
        </a:defRPr>
      </a:lvl2pPr>
      <a:lvl3pPr marL="816445" indent="-163289" algn="l" rtl="0" eaLnBrk="1" fontAlgn="base" hangingPunct="1">
        <a:spcBef>
          <a:spcPct val="20000"/>
        </a:spcBef>
        <a:spcAft>
          <a:spcPct val="0"/>
        </a:spcAft>
        <a:buChar char="•"/>
        <a:defRPr sz="1571">
          <a:solidFill>
            <a:schemeClr val="tx1"/>
          </a:solidFill>
          <a:latin typeface="+mn-lt"/>
        </a:defRPr>
      </a:lvl3pPr>
      <a:lvl4pPr marL="1143023" indent="-163289" algn="l" rtl="0" eaLnBrk="1" fontAlgn="base" hangingPunct="1">
        <a:spcBef>
          <a:spcPct val="20000"/>
        </a:spcBef>
        <a:spcAft>
          <a:spcPct val="0"/>
        </a:spcAft>
        <a:buChar char="–"/>
        <a:defRPr sz="1429">
          <a:solidFill>
            <a:schemeClr val="tx1"/>
          </a:solidFill>
          <a:latin typeface="+mn-lt"/>
        </a:defRPr>
      </a:lvl4pPr>
      <a:lvl5pPr marL="1469601" indent="-163289" algn="l" rtl="0" eaLnBrk="1" fontAlgn="base" hangingPunct="1">
        <a:spcBef>
          <a:spcPct val="20000"/>
        </a:spcBef>
        <a:spcAft>
          <a:spcPct val="0"/>
        </a:spcAft>
        <a:buChar char="»"/>
        <a:defRPr sz="1429">
          <a:solidFill>
            <a:schemeClr val="tx1"/>
          </a:solidFill>
          <a:latin typeface="+mn-lt"/>
        </a:defRPr>
      </a:lvl5pPr>
      <a:lvl6pPr marL="1796179" indent="-163289" algn="l" rtl="0" eaLnBrk="1" fontAlgn="base" hangingPunct="1">
        <a:spcBef>
          <a:spcPct val="20000"/>
        </a:spcBef>
        <a:spcAft>
          <a:spcPct val="0"/>
        </a:spcAft>
        <a:buChar char="»"/>
        <a:defRPr sz="1429">
          <a:solidFill>
            <a:schemeClr val="tx1"/>
          </a:solidFill>
          <a:latin typeface="+mn-lt"/>
        </a:defRPr>
      </a:lvl6pPr>
      <a:lvl7pPr marL="2122757" indent="-163289" algn="l" rtl="0" eaLnBrk="1" fontAlgn="base" hangingPunct="1">
        <a:spcBef>
          <a:spcPct val="20000"/>
        </a:spcBef>
        <a:spcAft>
          <a:spcPct val="0"/>
        </a:spcAft>
        <a:buChar char="»"/>
        <a:defRPr sz="1429">
          <a:solidFill>
            <a:schemeClr val="tx1"/>
          </a:solidFill>
          <a:latin typeface="+mn-lt"/>
        </a:defRPr>
      </a:lvl7pPr>
      <a:lvl8pPr marL="2449335" indent="-163289" algn="l" rtl="0" eaLnBrk="1" fontAlgn="base" hangingPunct="1">
        <a:spcBef>
          <a:spcPct val="20000"/>
        </a:spcBef>
        <a:spcAft>
          <a:spcPct val="0"/>
        </a:spcAft>
        <a:buChar char="»"/>
        <a:defRPr sz="1429">
          <a:solidFill>
            <a:schemeClr val="tx1"/>
          </a:solidFill>
          <a:latin typeface="+mn-lt"/>
        </a:defRPr>
      </a:lvl8pPr>
      <a:lvl9pPr marL="2775913" indent="-163289" algn="l" rtl="0" eaLnBrk="1" fontAlgn="base" hangingPunct="1">
        <a:spcBef>
          <a:spcPct val="20000"/>
        </a:spcBef>
        <a:spcAft>
          <a:spcPct val="0"/>
        </a:spcAft>
        <a:buChar char="»"/>
        <a:defRPr sz="1429">
          <a:solidFill>
            <a:schemeClr val="tx1"/>
          </a:solidFill>
          <a:latin typeface="+mn-lt"/>
        </a:defRPr>
      </a:lvl9pPr>
    </p:bodyStyle>
    <p:otherStyle>
      <a:defPPr>
        <a:defRPr lang="en-US"/>
      </a:defPPr>
      <a:lvl1pPr marL="0" algn="l" defTabSz="653156" rtl="0" eaLnBrk="1" latinLnBrk="0" hangingPunct="1">
        <a:defRPr sz="1286" kern="1200">
          <a:solidFill>
            <a:schemeClr val="tx1"/>
          </a:solidFill>
          <a:latin typeface="+mn-lt"/>
          <a:ea typeface="+mn-ea"/>
          <a:cs typeface="+mn-cs"/>
        </a:defRPr>
      </a:lvl1pPr>
      <a:lvl2pPr marL="326578" algn="l" defTabSz="653156" rtl="0" eaLnBrk="1" latinLnBrk="0" hangingPunct="1">
        <a:defRPr sz="1286" kern="1200">
          <a:solidFill>
            <a:schemeClr val="tx1"/>
          </a:solidFill>
          <a:latin typeface="+mn-lt"/>
          <a:ea typeface="+mn-ea"/>
          <a:cs typeface="+mn-cs"/>
        </a:defRPr>
      </a:lvl2pPr>
      <a:lvl3pPr marL="653156" algn="l" defTabSz="653156" rtl="0" eaLnBrk="1" latinLnBrk="0" hangingPunct="1">
        <a:defRPr sz="1286" kern="1200">
          <a:solidFill>
            <a:schemeClr val="tx1"/>
          </a:solidFill>
          <a:latin typeface="+mn-lt"/>
          <a:ea typeface="+mn-ea"/>
          <a:cs typeface="+mn-cs"/>
        </a:defRPr>
      </a:lvl3pPr>
      <a:lvl4pPr marL="979734" algn="l" defTabSz="653156" rtl="0" eaLnBrk="1" latinLnBrk="0" hangingPunct="1">
        <a:defRPr sz="1286" kern="1200">
          <a:solidFill>
            <a:schemeClr val="tx1"/>
          </a:solidFill>
          <a:latin typeface="+mn-lt"/>
          <a:ea typeface="+mn-ea"/>
          <a:cs typeface="+mn-cs"/>
        </a:defRPr>
      </a:lvl4pPr>
      <a:lvl5pPr marL="1306312" algn="l" defTabSz="653156" rtl="0" eaLnBrk="1" latinLnBrk="0" hangingPunct="1">
        <a:defRPr sz="1286" kern="1200">
          <a:solidFill>
            <a:schemeClr val="tx1"/>
          </a:solidFill>
          <a:latin typeface="+mn-lt"/>
          <a:ea typeface="+mn-ea"/>
          <a:cs typeface="+mn-cs"/>
        </a:defRPr>
      </a:lvl5pPr>
      <a:lvl6pPr marL="1632890" algn="l" defTabSz="653156" rtl="0" eaLnBrk="1" latinLnBrk="0" hangingPunct="1">
        <a:defRPr sz="1286" kern="1200">
          <a:solidFill>
            <a:schemeClr val="tx1"/>
          </a:solidFill>
          <a:latin typeface="+mn-lt"/>
          <a:ea typeface="+mn-ea"/>
          <a:cs typeface="+mn-cs"/>
        </a:defRPr>
      </a:lvl6pPr>
      <a:lvl7pPr marL="1959468" algn="l" defTabSz="653156" rtl="0" eaLnBrk="1" latinLnBrk="0" hangingPunct="1">
        <a:defRPr sz="1286" kern="1200">
          <a:solidFill>
            <a:schemeClr val="tx1"/>
          </a:solidFill>
          <a:latin typeface="+mn-lt"/>
          <a:ea typeface="+mn-ea"/>
          <a:cs typeface="+mn-cs"/>
        </a:defRPr>
      </a:lvl7pPr>
      <a:lvl8pPr marL="2286046" algn="l" defTabSz="653156" rtl="0" eaLnBrk="1" latinLnBrk="0" hangingPunct="1">
        <a:defRPr sz="1286" kern="1200">
          <a:solidFill>
            <a:schemeClr val="tx1"/>
          </a:solidFill>
          <a:latin typeface="+mn-lt"/>
          <a:ea typeface="+mn-ea"/>
          <a:cs typeface="+mn-cs"/>
        </a:defRPr>
      </a:lvl8pPr>
      <a:lvl9pPr marL="2612624" algn="l" defTabSz="653156" rtl="0" eaLnBrk="1" latinLnBrk="0" hangingPunct="1">
        <a:defRPr sz="128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D9121577-E9A4-4829-A905-1F87587F5CC0}" type="datetime1">
              <a:rPr lang="en-US" smtClean="0"/>
              <a:t>3/31/2023</a:t>
            </a:fld>
            <a:endParaRPr lang="en-US"/>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6" y="5956137"/>
            <a:ext cx="1027290" cy="365125"/>
          </a:xfrm>
          <a:prstGeom prst="rect">
            <a:avLst/>
          </a:prstGeom>
        </p:spPr>
        <p:txBody>
          <a:bodyPr vert="horz" lIns="91440" tIns="45720" rIns="91440" bIns="45720" rtlCol="0" anchor="ctr"/>
          <a:lstStyle>
            <a:lvl1pPr algn="r">
              <a:defRPr sz="900">
                <a:solidFill>
                  <a:schemeClr val="accent2"/>
                </a:solidFill>
              </a:defRPr>
            </a:lvl1pPr>
          </a:lstStyle>
          <a:p>
            <a:fld id="{AB41B810-4345-4FA5-8798-708929C7764E}" type="slidenum">
              <a:rPr lang="en-US" smtClean="0"/>
              <a:t>‹#›</a:t>
            </a:fld>
            <a:endParaRPr lang="en-US"/>
          </a:p>
        </p:txBody>
      </p:sp>
      <p:sp>
        <p:nvSpPr>
          <p:cNvPr id="9" name="Rectangle 8"/>
          <p:cNvSpPr/>
          <p:nvPr/>
        </p:nvSpPr>
        <p:spPr>
          <a:xfrm>
            <a:off x="597456" y="441325"/>
            <a:ext cx="3626546"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388476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sldNum="0" hdr="0" ftr="0" dt="0"/>
  <p:txStyles>
    <p:titleStyle>
      <a:lvl1pPr algn="l" defTabSz="45720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6" indent="-306006" algn="l" defTabSz="457209"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13" indent="-306006" algn="l" defTabSz="457209"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18" indent="-270005" algn="l" defTabSz="457209"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25" indent="-2340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32" indent="-2340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38" indent="-2286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44" indent="-2286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50" indent="-2286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56" indent="-228605" algn="l" defTabSz="457209"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9" rtl="0" eaLnBrk="1" latinLnBrk="0" hangingPunct="1">
        <a:defRPr sz="1800" kern="1200">
          <a:solidFill>
            <a:schemeClr val="tx1"/>
          </a:solidFill>
          <a:latin typeface="+mn-lt"/>
          <a:ea typeface="+mn-ea"/>
          <a:cs typeface="+mn-cs"/>
        </a:defRPr>
      </a:lvl1pPr>
      <a:lvl2pPr marL="457209" algn="l" defTabSz="457209" rtl="0" eaLnBrk="1" latinLnBrk="0" hangingPunct="1">
        <a:defRPr sz="1800" kern="1200">
          <a:solidFill>
            <a:schemeClr val="tx1"/>
          </a:solidFill>
          <a:latin typeface="+mn-lt"/>
          <a:ea typeface="+mn-ea"/>
          <a:cs typeface="+mn-cs"/>
        </a:defRPr>
      </a:lvl2pPr>
      <a:lvl3pPr marL="914418" algn="l" defTabSz="457209" rtl="0" eaLnBrk="1" latinLnBrk="0" hangingPunct="1">
        <a:defRPr sz="1800" kern="1200">
          <a:solidFill>
            <a:schemeClr val="tx1"/>
          </a:solidFill>
          <a:latin typeface="+mn-lt"/>
          <a:ea typeface="+mn-ea"/>
          <a:cs typeface="+mn-cs"/>
        </a:defRPr>
      </a:lvl3pPr>
      <a:lvl4pPr marL="1371627" algn="l" defTabSz="457209" rtl="0" eaLnBrk="1" latinLnBrk="0" hangingPunct="1">
        <a:defRPr sz="1800" kern="1200">
          <a:solidFill>
            <a:schemeClr val="tx1"/>
          </a:solidFill>
          <a:latin typeface="+mn-lt"/>
          <a:ea typeface="+mn-ea"/>
          <a:cs typeface="+mn-cs"/>
        </a:defRPr>
      </a:lvl4pPr>
      <a:lvl5pPr marL="1828837" algn="l" defTabSz="457209" rtl="0" eaLnBrk="1" latinLnBrk="0" hangingPunct="1">
        <a:defRPr sz="1800" kern="1200">
          <a:solidFill>
            <a:schemeClr val="tx1"/>
          </a:solidFill>
          <a:latin typeface="+mn-lt"/>
          <a:ea typeface="+mn-ea"/>
          <a:cs typeface="+mn-cs"/>
        </a:defRPr>
      </a:lvl5pPr>
      <a:lvl6pPr marL="2286046" algn="l" defTabSz="457209" rtl="0" eaLnBrk="1" latinLnBrk="0" hangingPunct="1">
        <a:defRPr sz="1800" kern="1200">
          <a:solidFill>
            <a:schemeClr val="tx1"/>
          </a:solidFill>
          <a:latin typeface="+mn-lt"/>
          <a:ea typeface="+mn-ea"/>
          <a:cs typeface="+mn-cs"/>
        </a:defRPr>
      </a:lvl6pPr>
      <a:lvl7pPr marL="2743255" algn="l" defTabSz="457209" rtl="0" eaLnBrk="1" latinLnBrk="0" hangingPunct="1">
        <a:defRPr sz="1800" kern="1200">
          <a:solidFill>
            <a:schemeClr val="tx1"/>
          </a:solidFill>
          <a:latin typeface="+mn-lt"/>
          <a:ea typeface="+mn-ea"/>
          <a:cs typeface="+mn-cs"/>
        </a:defRPr>
      </a:lvl7pPr>
      <a:lvl8pPr marL="3200464" algn="l" defTabSz="457209" rtl="0" eaLnBrk="1" latinLnBrk="0" hangingPunct="1">
        <a:defRPr sz="1800" kern="1200">
          <a:solidFill>
            <a:schemeClr val="tx1"/>
          </a:solidFill>
          <a:latin typeface="+mn-lt"/>
          <a:ea typeface="+mn-ea"/>
          <a:cs typeface="+mn-cs"/>
        </a:defRPr>
      </a:lvl8pPr>
      <a:lvl9pPr marL="3657673" algn="l" defTabSz="4572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2E7D4-A05E-4528-9377-CB09F0C57EB6}" type="datetimeFigureOut">
              <a:rPr lang="nl-BE" smtClean="0"/>
              <a:t>31/03/2023</a:t>
            </a:fld>
            <a:endParaRPr lang="nl-B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53713-C294-458E-B672-B38BD7547335}" type="slidenum">
              <a:rPr lang="nl-BE" smtClean="0"/>
              <a:t>‹#›</a:t>
            </a:fld>
            <a:endParaRPr lang="nl-BE"/>
          </a:p>
        </p:txBody>
      </p:sp>
    </p:spTree>
    <p:extLst>
      <p:ext uri="{BB962C8B-B14F-4D97-AF65-F5344CB8AC3E}">
        <p14:creationId xmlns:p14="http://schemas.microsoft.com/office/powerpoint/2010/main" val="215079310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dirty="0"/>
              <a:t>Cliquez pour modifier le style du titre</a:t>
            </a:r>
            <a:endParaRPr lang="fr-BE"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17789237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Lst>
  <p:txStyles>
    <p:titleStyle>
      <a:lvl1pPr algn="ctr" defTabSz="914400" rtl="0" eaLnBrk="1" latinLnBrk="0" hangingPunct="1">
        <a:spcBef>
          <a:spcPct val="0"/>
        </a:spcBef>
        <a:buNone/>
        <a:defRPr sz="4400" kern="1200">
          <a:solidFill>
            <a:schemeClr val="accent6">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A7E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health.belgium.be/nl/terminologie-en-condestelsels-retam-introductie" TargetMode="External"/><Relationship Id="rId2" Type="http://schemas.openxmlformats.org/officeDocument/2006/relationships/hyperlink" Target="https://wiki.hl7belgium.org/index.php?title=Laboratory_Workgroup" TargetMode="External"/><Relationship Id="rId1" Type="http://schemas.openxmlformats.org/officeDocument/2006/relationships/slideLayout" Target="../slideLayouts/slideLayout2.xml"/><Relationship Id="rId6" Type="http://schemas.openxmlformats.org/officeDocument/2006/relationships/hyperlink" Target="https://www.health.belgium.be/fr/ucum" TargetMode="External"/><Relationship Id="rId5" Type="http://schemas.openxmlformats.org/officeDocument/2006/relationships/hyperlink" Target="https://www.vas.ehealth.fgov.be/webretam/retam/home.htm" TargetMode="External"/><Relationship Id="rId4" Type="http://schemas.openxmlformats.org/officeDocument/2006/relationships/hyperlink" Target="https://www.ehealth.fgov.be/standards/kmehr/en/page/retam-exports"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12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25.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1.png"/><Relationship Id="rId1" Type="http://schemas.openxmlformats.org/officeDocument/2006/relationships/slideLayout" Target="../slideLayouts/slideLayout12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5.xml"/><Relationship Id="rId1" Type="http://schemas.openxmlformats.org/officeDocument/2006/relationships/vmlDrawing" Target="../drawings/vmlDrawing1.v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9.xm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84.xml"/><Relationship Id="rId5" Type="http://schemas.openxmlformats.org/officeDocument/2006/relationships/image" Target="../media/image77.jp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74.xml"/><Relationship Id="rId5" Type="http://schemas.openxmlformats.org/officeDocument/2006/relationships/image" Target="../media/image78.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1.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1.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jpeg"/><Relationship Id="rId18" Type="http://schemas.openxmlformats.org/officeDocument/2006/relationships/image" Target="../media/image95.jpeg"/><Relationship Id="rId26" Type="http://schemas.openxmlformats.org/officeDocument/2006/relationships/image" Target="../media/image103.png"/><Relationship Id="rId3" Type="http://schemas.openxmlformats.org/officeDocument/2006/relationships/image" Target="../media/image80.jpeg"/><Relationship Id="rId21" Type="http://schemas.openxmlformats.org/officeDocument/2006/relationships/image" Target="../media/image98.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5" Type="http://schemas.openxmlformats.org/officeDocument/2006/relationships/image" Target="../media/image102.png"/><Relationship Id="rId2" Type="http://schemas.openxmlformats.org/officeDocument/2006/relationships/image" Target="../media/image79.jpeg"/><Relationship Id="rId16" Type="http://schemas.openxmlformats.org/officeDocument/2006/relationships/image" Target="../media/image93.jpeg"/><Relationship Id="rId20" Type="http://schemas.openxmlformats.org/officeDocument/2006/relationships/image" Target="../media/image97.jpeg"/><Relationship Id="rId29" Type="http://schemas.openxmlformats.org/officeDocument/2006/relationships/image" Target="../media/image106.png"/><Relationship Id="rId1" Type="http://schemas.openxmlformats.org/officeDocument/2006/relationships/slideLayout" Target="../slideLayouts/slideLayout91.xml"/><Relationship Id="rId6" Type="http://schemas.openxmlformats.org/officeDocument/2006/relationships/image" Target="../media/image83.jpeg"/><Relationship Id="rId11" Type="http://schemas.openxmlformats.org/officeDocument/2006/relationships/image" Target="../media/image88.jpeg"/><Relationship Id="rId24" Type="http://schemas.openxmlformats.org/officeDocument/2006/relationships/image" Target="../media/image101.png"/><Relationship Id="rId5" Type="http://schemas.openxmlformats.org/officeDocument/2006/relationships/image" Target="../media/image82.jpeg"/><Relationship Id="rId15" Type="http://schemas.openxmlformats.org/officeDocument/2006/relationships/image" Target="../media/image92.jpeg"/><Relationship Id="rId23" Type="http://schemas.openxmlformats.org/officeDocument/2006/relationships/image" Target="../media/image100.jpeg"/><Relationship Id="rId28" Type="http://schemas.openxmlformats.org/officeDocument/2006/relationships/image" Target="../media/image105.png"/><Relationship Id="rId10" Type="http://schemas.openxmlformats.org/officeDocument/2006/relationships/image" Target="../media/image87.jpeg"/><Relationship Id="rId19" Type="http://schemas.openxmlformats.org/officeDocument/2006/relationships/image" Target="../media/image96.jpeg"/><Relationship Id="rId31" Type="http://schemas.openxmlformats.org/officeDocument/2006/relationships/image" Target="../media/image108.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 Id="rId22" Type="http://schemas.openxmlformats.org/officeDocument/2006/relationships/image" Target="../media/image99.jpeg"/><Relationship Id="rId27" Type="http://schemas.openxmlformats.org/officeDocument/2006/relationships/image" Target="../media/image104.jpeg"/><Relationship Id="rId30"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4.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5.png"/><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18" Type="http://schemas.openxmlformats.org/officeDocument/2006/relationships/image" Target="../media/image123.jpeg"/><Relationship Id="rId3" Type="http://schemas.openxmlformats.org/officeDocument/2006/relationships/image" Target="../media/image76.png"/><Relationship Id="rId7" Type="http://schemas.openxmlformats.org/officeDocument/2006/relationships/image" Target="../media/image112.jpeg"/><Relationship Id="rId12" Type="http://schemas.openxmlformats.org/officeDocument/2006/relationships/image" Target="../media/image117.jpeg"/><Relationship Id="rId17" Type="http://schemas.openxmlformats.org/officeDocument/2006/relationships/image" Target="../media/image122.jpeg"/><Relationship Id="rId2" Type="http://schemas.openxmlformats.org/officeDocument/2006/relationships/image" Target="../media/image75.png"/><Relationship Id="rId16" Type="http://schemas.openxmlformats.org/officeDocument/2006/relationships/image" Target="../media/image121.jpeg"/><Relationship Id="rId20" Type="http://schemas.openxmlformats.org/officeDocument/2006/relationships/image" Target="../media/image125.jpeg"/><Relationship Id="rId1" Type="http://schemas.openxmlformats.org/officeDocument/2006/relationships/slideLayout" Target="../slideLayouts/slideLayout71.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5" Type="http://schemas.openxmlformats.org/officeDocument/2006/relationships/image" Target="../media/image120.jpeg"/><Relationship Id="rId10" Type="http://schemas.openxmlformats.org/officeDocument/2006/relationships/image" Target="../media/image115.jpeg"/><Relationship Id="rId19" Type="http://schemas.openxmlformats.org/officeDocument/2006/relationships/image" Target="../media/image124.jpeg"/><Relationship Id="rId4" Type="http://schemas.openxmlformats.org/officeDocument/2006/relationships/image" Target="../media/image78.png"/><Relationship Id="rId9" Type="http://schemas.openxmlformats.org/officeDocument/2006/relationships/image" Target="../media/image114.jpeg"/><Relationship Id="rId1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1.xml"/><Relationship Id="rId5" Type="http://schemas.openxmlformats.org/officeDocument/2006/relationships/image" Target="../media/image78.png"/><Relationship Id="rId4" Type="http://schemas.openxmlformats.org/officeDocument/2006/relationships/image" Target="../media/image126.emf"/></Relationships>
</file>

<file path=ppt/slides/_rels/slide53.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75.png"/><Relationship Id="rId1" Type="http://schemas.openxmlformats.org/officeDocument/2006/relationships/slideLayout" Target="../slideLayouts/slideLayout75.xml"/><Relationship Id="rId5" Type="http://schemas.openxmlformats.org/officeDocument/2006/relationships/image" Target="../media/image78.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75.png"/><Relationship Id="rId1" Type="http://schemas.openxmlformats.org/officeDocument/2006/relationships/slideLayout" Target="../slideLayouts/slideLayout75.xml"/><Relationship Id="rId5" Type="http://schemas.openxmlformats.org/officeDocument/2006/relationships/image" Target="../media/image78.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1.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6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32.xml"/><Relationship Id="rId1" Type="http://schemas.openxmlformats.org/officeDocument/2006/relationships/slideLayout" Target="../slideLayouts/slideLayout1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52.xml"/></Relationships>
</file>

<file path=ppt/slides/_rels/slide6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2.xml"/></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2.xml"/></Relationships>
</file>

<file path=ppt/slides/_rels/slide69.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52.xml"/></Relationships>
</file>

<file path=ppt/slides/_rels/slide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34.xml"/><Relationship Id="rId1" Type="http://schemas.openxmlformats.org/officeDocument/2006/relationships/slideLayout" Target="../slideLayouts/slideLayout15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36.xml"/><Relationship Id="rId4" Type="http://schemas.openxmlformats.org/officeDocument/2006/relationships/slideLayout" Target="../slideLayouts/slideLayout15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37.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1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4.xml"/></Relationships>
</file>

<file path=ppt/slides/_rels/slide86.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15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s>
</file>

<file path=ppt/slides/_rels/slide87.xml.rels><?xml version="1.0" encoding="UTF-8" standalone="yes"?>
<Relationships xmlns="http://schemas.openxmlformats.org/package/2006/relationships"><Relationship Id="rId8" Type="http://schemas.openxmlformats.org/officeDocument/2006/relationships/tags" Target="../tags/tag23.xml"/><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slideLayout" Target="../slideLayouts/slideLayout15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5" Type="http://schemas.openxmlformats.org/officeDocument/2006/relationships/tags" Target="../tags/tag20.xml"/><Relationship Id="rId10" Type="http://schemas.openxmlformats.org/officeDocument/2006/relationships/tags" Target="../tags/tag25.xml"/><Relationship Id="rId4" Type="http://schemas.openxmlformats.org/officeDocument/2006/relationships/tags" Target="../tags/tag19.xml"/><Relationship Id="rId9" Type="http://schemas.openxmlformats.org/officeDocument/2006/relationships/tags" Target="../tags/tag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2B3BE36-B9AF-4F59-B39A-09366A0A3699}"/>
              </a:ext>
            </a:extLst>
          </p:cNvPr>
          <p:cNvSpPr txBox="1"/>
          <p:nvPr/>
        </p:nvSpPr>
        <p:spPr>
          <a:xfrm>
            <a:off x="613748" y="389813"/>
            <a:ext cx="10591281" cy="4484176"/>
          </a:xfrm>
          <a:prstGeom prst="rect">
            <a:avLst/>
          </a:prstGeom>
          <a:noFill/>
        </p:spPr>
        <p:txBody>
          <a:bodyPr wrap="square" rtlCol="0">
            <a:spAutoFit/>
          </a:bodyPr>
          <a:lstStyle/>
          <a:p>
            <a:pPr defTabSz="1219170">
              <a:buClr>
                <a:srgbClr val="000000"/>
              </a:buClr>
            </a:pPr>
            <a:r>
              <a:rPr lang="nl-BE" sz="2400" b="1" kern="0" dirty="0">
                <a:solidFill>
                  <a:srgbClr val="4285F4"/>
                </a:solidFill>
                <a:latin typeface="Arial"/>
                <a:cs typeface="Arial"/>
                <a:sym typeface="Arial"/>
              </a:rPr>
              <a:t>BIHR : VAN ‘DROOM’ NAAR WERKELIJKHEID</a:t>
            </a:r>
          </a:p>
          <a:p>
            <a:pPr defTabSz="1219170">
              <a:buClr>
                <a:srgbClr val="000000"/>
              </a:buClr>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r>
              <a:rPr lang="nl-BE" sz="1867" b="1" kern="0" dirty="0">
                <a:solidFill>
                  <a:srgbClr val="4285F4"/>
                </a:solidFill>
                <a:latin typeface="Arial"/>
                <a:cs typeface="Arial"/>
                <a:sym typeface="Arial"/>
              </a:rPr>
              <a:t>ORGANISATIE VAN (DE-)CENTRALE DATA VOOR MULTIPEL GEBRUIK</a:t>
            </a: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r>
              <a:rPr lang="nl-BE" sz="1867" b="1" kern="0" dirty="0">
                <a:solidFill>
                  <a:srgbClr val="4285F4"/>
                </a:solidFill>
                <a:latin typeface="Arial"/>
                <a:cs typeface="Arial"/>
                <a:sym typeface="Arial"/>
              </a:rPr>
              <a:t>EEN GEBRUIKSVRIENDELIJKE INTERACTIE ‘SCREEN-PATIENT-PROVIDER’ </a:t>
            </a:r>
            <a:endParaRPr lang="nl-BE" sz="1867" b="1" kern="0" dirty="0">
              <a:solidFill>
                <a:srgbClr val="FF0000"/>
              </a:solidFill>
              <a:latin typeface="Arial"/>
              <a:cs typeface="Arial"/>
              <a:sym typeface="Arial"/>
            </a:endParaRP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r>
              <a:rPr lang="nl-BE" sz="1867" b="1" kern="0" dirty="0">
                <a:solidFill>
                  <a:srgbClr val="4285F4"/>
                </a:solidFill>
                <a:latin typeface="Arial"/>
                <a:cs typeface="Arial"/>
                <a:sym typeface="Arial"/>
              </a:rPr>
              <a:t>POPULATIE – MANAGEMENT</a:t>
            </a: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r>
              <a:rPr lang="nl-BE" sz="1867" b="1" kern="0" dirty="0">
                <a:solidFill>
                  <a:srgbClr val="4285F4"/>
                </a:solidFill>
                <a:latin typeface="Arial"/>
                <a:cs typeface="Arial"/>
                <a:sym typeface="Arial"/>
              </a:rPr>
              <a:t>PATIENT – GEORIENTEERD</a:t>
            </a: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r>
              <a:rPr lang="nl-BE" sz="1867" b="1" kern="0" dirty="0">
                <a:solidFill>
                  <a:srgbClr val="4285F4"/>
                </a:solidFill>
                <a:latin typeface="Arial"/>
                <a:cs typeface="Arial"/>
                <a:sym typeface="Arial"/>
              </a:rPr>
              <a:t>STRATEGISCHE AANPAK</a:t>
            </a: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marL="457189" indent="-457189" defTabSz="1219170">
              <a:buClr>
                <a:srgbClr val="000000"/>
              </a:buClr>
              <a:buFont typeface="Arial"/>
              <a:buAutoNum type="arabicPeriod"/>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TER DISCUSSIE: 29.03.2023</a:t>
            </a:r>
          </a:p>
        </p:txBody>
      </p:sp>
    </p:spTree>
    <p:extLst>
      <p:ext uri="{BB962C8B-B14F-4D97-AF65-F5344CB8AC3E}">
        <p14:creationId xmlns:p14="http://schemas.microsoft.com/office/powerpoint/2010/main" val="1852136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A19F2C1-B791-4829-AE66-9D17F0B2038C}"/>
              </a:ext>
            </a:extLst>
          </p:cNvPr>
          <p:cNvPicPr>
            <a:picLocks noChangeAspect="1"/>
          </p:cNvPicPr>
          <p:nvPr/>
        </p:nvPicPr>
        <p:blipFill>
          <a:blip r:embed="rId2"/>
          <a:stretch>
            <a:fillRect/>
          </a:stretch>
        </p:blipFill>
        <p:spPr>
          <a:xfrm>
            <a:off x="2323548" y="1244816"/>
            <a:ext cx="9179339" cy="5438697"/>
          </a:xfrm>
          <a:prstGeom prst="rect">
            <a:avLst/>
          </a:prstGeom>
        </p:spPr>
      </p:pic>
      <p:sp>
        <p:nvSpPr>
          <p:cNvPr id="3" name="Tekstvak 2">
            <a:extLst>
              <a:ext uri="{FF2B5EF4-FFF2-40B4-BE49-F238E27FC236}">
                <a16:creationId xmlns:a16="http://schemas.microsoft.com/office/drawing/2014/main" id="{2287010A-FC62-4106-8911-ACCC14DBF177}"/>
              </a:ext>
            </a:extLst>
          </p:cNvPr>
          <p:cNvSpPr txBox="1"/>
          <p:nvPr/>
        </p:nvSpPr>
        <p:spPr>
          <a:xfrm>
            <a:off x="1245705" y="167862"/>
            <a:ext cx="10257183" cy="954300"/>
          </a:xfrm>
          <a:prstGeom prst="rect">
            <a:avLst/>
          </a:prstGeom>
          <a:noFill/>
        </p:spPr>
        <p:txBody>
          <a:bodyPr wrap="square" rtlCol="0">
            <a:spAutoFit/>
          </a:bodyPr>
          <a:lstStyle/>
          <a:p>
            <a:pPr defTabSz="1219170">
              <a:buClr>
                <a:srgbClr val="000000"/>
              </a:buClr>
            </a:pPr>
            <a:r>
              <a:rPr lang="nl-BE" sz="1867" b="1" kern="0" dirty="0">
                <a:solidFill>
                  <a:srgbClr val="FF0000"/>
                </a:solidFill>
                <a:latin typeface="Arial"/>
                <a:cs typeface="Arial"/>
                <a:sym typeface="Arial"/>
              </a:rPr>
              <a:t>EPISODE OF CARE : </a:t>
            </a:r>
            <a:r>
              <a:rPr lang="en-US" sz="1867" b="1" kern="0" dirty="0">
                <a:solidFill>
                  <a:srgbClr val="FF0000"/>
                </a:solidFill>
                <a:latin typeface="Arial"/>
                <a:cs typeface="Arial"/>
                <a:sym typeface="Arial"/>
              </a:rPr>
              <a:t>is the period from the first presentation of a health</a:t>
            </a:r>
          </a:p>
          <a:p>
            <a:pPr defTabSz="1219170">
              <a:buClr>
                <a:srgbClr val="000000"/>
              </a:buClr>
            </a:pPr>
            <a:r>
              <a:rPr lang="en-US" sz="1867" b="1" kern="0" dirty="0">
                <a:solidFill>
                  <a:srgbClr val="FF0000"/>
                </a:solidFill>
                <a:latin typeface="Arial"/>
                <a:cs typeface="Arial"/>
                <a:sym typeface="Arial"/>
              </a:rPr>
              <a:t>problem or illness to a health care provider until the completion of the last encounter. A new episode begins with the first encounter for the initial occurrence of an illness.</a:t>
            </a:r>
            <a:endParaRPr lang="nl-BE" sz="1867" b="1" kern="0" dirty="0">
              <a:solidFill>
                <a:srgbClr val="FF0000"/>
              </a:solidFill>
              <a:latin typeface="Arial"/>
              <a:cs typeface="Arial"/>
              <a:sym typeface="Arial"/>
            </a:endParaRPr>
          </a:p>
        </p:txBody>
      </p:sp>
    </p:spTree>
    <p:extLst>
      <p:ext uri="{BB962C8B-B14F-4D97-AF65-F5344CB8AC3E}">
        <p14:creationId xmlns:p14="http://schemas.microsoft.com/office/powerpoint/2010/main" val="37922823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Deliverables</a:t>
            </a:r>
            <a:endParaRPr lang="nl-BE" dirty="0"/>
          </a:p>
        </p:txBody>
      </p:sp>
      <p:sp>
        <p:nvSpPr>
          <p:cNvPr id="3" name="Tijdelijke aanduiding voor inhoud 2"/>
          <p:cNvSpPr>
            <a:spLocks noGrp="1"/>
          </p:cNvSpPr>
          <p:nvPr>
            <p:ph idx="1"/>
          </p:nvPr>
        </p:nvSpPr>
        <p:spPr/>
        <p:txBody>
          <a:bodyPr/>
          <a:lstStyle/>
          <a:p>
            <a:r>
              <a:rPr lang="fr-BE" dirty="0" smtClean="0"/>
              <a:t>quelques liens</a:t>
            </a:r>
            <a:endParaRPr lang="en-US" dirty="0" smtClean="0"/>
          </a:p>
          <a:p>
            <a:pPr lvl="1"/>
            <a:r>
              <a:rPr lang="en-US" dirty="0" smtClean="0"/>
              <a:t>HL7 </a:t>
            </a:r>
            <a:r>
              <a:rPr lang="en-US" dirty="0"/>
              <a:t>Belgium</a:t>
            </a:r>
            <a:r>
              <a:rPr lang="en-US" dirty="0" smtClean="0"/>
              <a:t>:</a:t>
            </a:r>
          </a:p>
          <a:p>
            <a:pPr lvl="2"/>
            <a:r>
              <a:rPr lang="en-US" dirty="0">
                <a:hlinkClick r:id="rId2"/>
              </a:rPr>
              <a:t>https://</a:t>
            </a:r>
            <a:r>
              <a:rPr lang="en-US" dirty="0" smtClean="0">
                <a:hlinkClick r:id="rId2"/>
              </a:rPr>
              <a:t>wiki.hl7belgium.org/index.php?title=Laboratory_Workgroup</a:t>
            </a:r>
            <a:endParaRPr lang="en-US" dirty="0" smtClean="0"/>
          </a:p>
          <a:p>
            <a:pPr lvl="1"/>
            <a:r>
              <a:rPr lang="fr-BE" dirty="0" smtClean="0"/>
              <a:t>codes </a:t>
            </a:r>
            <a:r>
              <a:rPr lang="fr-BE" dirty="0"/>
              <a:t>LOINC (</a:t>
            </a:r>
            <a:r>
              <a:rPr lang="fr-BE" dirty="0" err="1"/>
              <a:t>ReTaM</a:t>
            </a:r>
            <a:r>
              <a:rPr lang="fr-BE" dirty="0"/>
              <a:t>) (introduction and codes):</a:t>
            </a:r>
            <a:endParaRPr lang="en-US" dirty="0"/>
          </a:p>
          <a:p>
            <a:pPr lvl="2"/>
            <a:r>
              <a:rPr lang="fr-BE" u="sng" dirty="0">
                <a:hlinkClick r:id="rId3"/>
              </a:rPr>
              <a:t>https://www.health.belgium.be/nl/terminologie-en-condestelsels-retam-introductie</a:t>
            </a:r>
            <a:endParaRPr lang="en-US" dirty="0"/>
          </a:p>
          <a:p>
            <a:pPr lvl="2"/>
            <a:r>
              <a:rPr lang="fr-BE" u="sng" dirty="0">
                <a:hlinkClick r:id="rId4"/>
              </a:rPr>
              <a:t>https://www.ehealth.fgov.be/standards/kmehr/en/page/retam-exports</a:t>
            </a:r>
            <a:endParaRPr lang="en-US" dirty="0"/>
          </a:p>
          <a:p>
            <a:pPr lvl="2"/>
            <a:r>
              <a:rPr lang="fr-BE" u="sng" dirty="0">
                <a:hlinkClick r:id="rId5"/>
              </a:rPr>
              <a:t>https://</a:t>
            </a:r>
            <a:r>
              <a:rPr lang="fr-BE" u="sng" dirty="0" smtClean="0">
                <a:hlinkClick r:id="rId5"/>
              </a:rPr>
              <a:t>www.vas.ehealth.fgov.be/webretam/retam/home.htm</a:t>
            </a:r>
            <a:endParaRPr lang="en-US" dirty="0" smtClean="0"/>
          </a:p>
          <a:p>
            <a:pPr lvl="1"/>
            <a:r>
              <a:rPr lang="fr-BE" dirty="0" err="1" smtClean="0"/>
              <a:t>Ucum</a:t>
            </a:r>
            <a:r>
              <a:rPr lang="fr-BE" dirty="0" smtClean="0"/>
              <a:t> </a:t>
            </a:r>
            <a:r>
              <a:rPr lang="fr-BE" dirty="0"/>
              <a:t>(</a:t>
            </a:r>
            <a:r>
              <a:rPr lang="fr-BE" dirty="0" err="1"/>
              <a:t>units</a:t>
            </a:r>
            <a:r>
              <a:rPr lang="fr-BE" dirty="0"/>
              <a:t> to </a:t>
            </a:r>
            <a:r>
              <a:rPr lang="fr-BE" dirty="0" err="1"/>
              <a:t>implement</a:t>
            </a:r>
            <a:r>
              <a:rPr lang="fr-BE" dirty="0"/>
              <a:t>):</a:t>
            </a:r>
            <a:endParaRPr lang="en-US" dirty="0"/>
          </a:p>
          <a:p>
            <a:pPr lvl="2"/>
            <a:r>
              <a:rPr lang="fr-BE" dirty="0"/>
              <a:t> </a:t>
            </a:r>
            <a:r>
              <a:rPr lang="en-US" u="sng" dirty="0">
                <a:hlinkClick r:id="rId6"/>
              </a:rPr>
              <a:t>https://www.health.belgium.be/fr/ucum</a:t>
            </a:r>
            <a:endParaRPr lang="en-US" dirty="0"/>
          </a:p>
        </p:txBody>
      </p:sp>
      <p:sp>
        <p:nvSpPr>
          <p:cNvPr id="4" name="Tijdelijke aanduiding voor datum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smtClean="0">
                <a:ln>
                  <a:noFill/>
                </a:ln>
                <a:solidFill>
                  <a:prstClr val="black">
                    <a:tint val="75000"/>
                  </a:prstClr>
                </a:solidFill>
                <a:effectLst/>
                <a:uLnTx/>
                <a:uFillTx/>
                <a:latin typeface="Calibri"/>
                <a:ea typeface="+mn-ea"/>
                <a:cs typeface="+mn-cs"/>
              </a:rPr>
              <a:t>05/11/2021</a:t>
            </a:r>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jdelijke aanduiding voor dianumm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3956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Architecture (1/2)</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pic>
        <p:nvPicPr>
          <p:cNvPr id="7" name="Afbeelding 6"/>
          <p:cNvPicPr>
            <a:picLocks noChangeAspect="1"/>
          </p:cNvPicPr>
          <p:nvPr/>
        </p:nvPicPr>
        <p:blipFill>
          <a:blip r:embed="rId2"/>
          <a:stretch>
            <a:fillRect/>
          </a:stretch>
        </p:blipFill>
        <p:spPr>
          <a:xfrm>
            <a:off x="1703512" y="917517"/>
            <a:ext cx="7848872" cy="5553660"/>
          </a:xfrm>
          <a:prstGeom prst="rect">
            <a:avLst/>
          </a:prstGeom>
        </p:spPr>
      </p:pic>
    </p:spTree>
    <p:extLst>
      <p:ext uri="{BB962C8B-B14F-4D97-AF65-F5344CB8AC3E}">
        <p14:creationId xmlns:p14="http://schemas.microsoft.com/office/powerpoint/2010/main" val="31405495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Architecture (2/2)</a:t>
            </a:r>
            <a:endParaRPr lang="en-US" dirty="0"/>
          </a:p>
        </p:txBody>
      </p:sp>
      <p:sp>
        <p:nvSpPr>
          <p:cNvPr id="3" name="Content Placeholder 2"/>
          <p:cNvSpPr>
            <a:spLocks noGrp="1"/>
          </p:cNvSpPr>
          <p:nvPr>
            <p:ph idx="1"/>
          </p:nvPr>
        </p:nvSpPr>
        <p:spPr/>
        <p:txBody>
          <a:bodyPr>
            <a:normAutofit fontScale="85000" lnSpcReduction="20000"/>
          </a:bodyPr>
          <a:lstStyle/>
          <a:p>
            <a:pPr lvl="0">
              <a:buNone/>
            </a:pPr>
            <a:r>
              <a:rPr lang="nl-NL" dirty="0"/>
              <a:t>     </a:t>
            </a:r>
            <a:r>
              <a:rPr lang="nl-NL" dirty="0" smtClean="0"/>
              <a:t>(1) </a:t>
            </a:r>
            <a:r>
              <a:rPr lang="nl-NL" dirty="0" err="1" smtClean="0"/>
              <a:t>phase</a:t>
            </a:r>
            <a:r>
              <a:rPr lang="nl-NL" dirty="0" smtClean="0"/>
              <a:t> </a:t>
            </a:r>
            <a:r>
              <a:rPr lang="nl-NL" dirty="0"/>
              <a:t>1: </a:t>
            </a:r>
            <a:r>
              <a:rPr lang="nl-NL" dirty="0" err="1" smtClean="0"/>
              <a:t>the</a:t>
            </a:r>
            <a:r>
              <a:rPr lang="nl-NL" dirty="0" smtClean="0"/>
              <a:t> </a:t>
            </a:r>
            <a:r>
              <a:rPr lang="nl-NL" dirty="0"/>
              <a:t>labs </a:t>
            </a:r>
            <a:r>
              <a:rPr lang="nl-NL" dirty="0" err="1" smtClean="0"/>
              <a:t>send</a:t>
            </a:r>
            <a:r>
              <a:rPr lang="nl-NL" dirty="0" smtClean="0"/>
              <a:t> </a:t>
            </a:r>
            <a:r>
              <a:rPr lang="nl-NL" dirty="0" err="1"/>
              <a:t>the</a:t>
            </a:r>
            <a:r>
              <a:rPr lang="nl-NL" dirty="0"/>
              <a:t> lab </a:t>
            </a:r>
            <a:r>
              <a:rPr lang="nl-NL" dirty="0" err="1" smtClean="0"/>
              <a:t>result</a:t>
            </a:r>
            <a:r>
              <a:rPr lang="nl-NL" dirty="0" smtClean="0"/>
              <a:t> </a:t>
            </a:r>
            <a:r>
              <a:rPr lang="nl-NL" dirty="0"/>
              <a:t>of </a:t>
            </a:r>
            <a:r>
              <a:rPr lang="nl-NL" dirty="0" err="1"/>
              <a:t>the</a:t>
            </a:r>
            <a:r>
              <a:rPr lang="nl-NL" dirty="0"/>
              <a:t> test </a:t>
            </a:r>
            <a:r>
              <a:rPr lang="nl-NL" dirty="0" err="1"/>
              <a:t>to</a:t>
            </a:r>
            <a:r>
              <a:rPr lang="nl-NL" dirty="0"/>
              <a:t> </a:t>
            </a:r>
            <a:r>
              <a:rPr lang="nl-NL" dirty="0" err="1"/>
              <a:t>the</a:t>
            </a:r>
            <a:r>
              <a:rPr lang="nl-NL" dirty="0"/>
              <a:t> </a:t>
            </a:r>
            <a:r>
              <a:rPr lang="nl-NL" dirty="0" smtClean="0"/>
              <a:t>eHealth box </a:t>
            </a:r>
            <a:r>
              <a:rPr lang="nl-NL" dirty="0"/>
              <a:t>of </a:t>
            </a:r>
            <a:r>
              <a:rPr lang="nl-NL" dirty="0" err="1"/>
              <a:t>the</a:t>
            </a:r>
            <a:r>
              <a:rPr lang="nl-NL" dirty="0"/>
              <a:t> </a:t>
            </a:r>
            <a:r>
              <a:rPr lang="nl-NL" dirty="0" err="1"/>
              <a:t>general</a:t>
            </a:r>
            <a:r>
              <a:rPr lang="nl-NL" dirty="0"/>
              <a:t> </a:t>
            </a:r>
            <a:r>
              <a:rPr lang="nl-NL" dirty="0" err="1"/>
              <a:t>practioner</a:t>
            </a:r>
            <a:r>
              <a:rPr lang="nl-NL" dirty="0"/>
              <a:t> </a:t>
            </a:r>
            <a:r>
              <a:rPr lang="nl-NL" dirty="0" smtClean="0"/>
              <a:t>in </a:t>
            </a:r>
            <a:r>
              <a:rPr lang="nl-NL" dirty="0" err="1" smtClean="0"/>
              <a:t>the</a:t>
            </a:r>
            <a:r>
              <a:rPr lang="nl-NL" dirty="0" smtClean="0"/>
              <a:t> </a:t>
            </a:r>
            <a:r>
              <a:rPr lang="nl-NL" dirty="0" err="1" smtClean="0"/>
              <a:t>appropriate</a:t>
            </a:r>
            <a:r>
              <a:rPr lang="nl-NL" dirty="0" smtClean="0"/>
              <a:t> FHIR </a:t>
            </a:r>
            <a:r>
              <a:rPr lang="nl-NL" dirty="0"/>
              <a:t>format</a:t>
            </a:r>
            <a:r>
              <a:rPr lang="nl-NL" dirty="0" smtClean="0"/>
              <a:t>. Using </a:t>
            </a:r>
            <a:r>
              <a:rPr lang="nl-NL" dirty="0" err="1" smtClean="0"/>
              <a:t>the</a:t>
            </a:r>
            <a:r>
              <a:rPr lang="nl-NL" dirty="0" smtClean="0"/>
              <a:t> </a:t>
            </a:r>
            <a:r>
              <a:rPr lang="nl-NL" dirty="0" err="1" smtClean="0"/>
              <a:t>eHealthBox</a:t>
            </a:r>
            <a:r>
              <a:rPr lang="nl-NL" dirty="0" smtClean="0"/>
              <a:t> </a:t>
            </a:r>
            <a:r>
              <a:rPr lang="nl-NL" dirty="0" err="1" smtClean="0"/>
              <a:t>the</a:t>
            </a:r>
            <a:r>
              <a:rPr lang="nl-NL" dirty="0" smtClean="0"/>
              <a:t> lab </a:t>
            </a:r>
            <a:r>
              <a:rPr lang="nl-NL" dirty="0" err="1" smtClean="0"/>
              <a:t>result</a:t>
            </a:r>
            <a:r>
              <a:rPr lang="nl-NL" dirty="0" smtClean="0"/>
              <a:t> is </a:t>
            </a:r>
            <a:r>
              <a:rPr lang="nl-NL" dirty="0" err="1" smtClean="0"/>
              <a:t>encrypted</a:t>
            </a:r>
            <a:r>
              <a:rPr lang="nl-NL" dirty="0" smtClean="0"/>
              <a:t>.</a:t>
            </a:r>
            <a:r>
              <a:rPr lang="nl-NL" dirty="0"/>
              <a:t/>
            </a:r>
            <a:br>
              <a:rPr lang="nl-NL" dirty="0"/>
            </a:br>
            <a:endParaRPr lang="nl-NL" dirty="0"/>
          </a:p>
          <a:p>
            <a:pPr lvl="0">
              <a:buNone/>
            </a:pPr>
            <a:r>
              <a:rPr lang="nl-NL" dirty="0"/>
              <a:t>     </a:t>
            </a:r>
            <a:r>
              <a:rPr lang="nl-NL" dirty="0" smtClean="0"/>
              <a:t>(1’) </a:t>
            </a:r>
            <a:r>
              <a:rPr lang="nl-NL" dirty="0" err="1" smtClean="0"/>
              <a:t>phase</a:t>
            </a:r>
            <a:r>
              <a:rPr lang="nl-NL" dirty="0" smtClean="0"/>
              <a:t> </a:t>
            </a:r>
            <a:r>
              <a:rPr lang="nl-NL" dirty="0"/>
              <a:t>1: </a:t>
            </a:r>
            <a:r>
              <a:rPr lang="nl-NL" dirty="0" err="1" smtClean="0"/>
              <a:t>the</a:t>
            </a:r>
            <a:r>
              <a:rPr lang="nl-NL" dirty="0" smtClean="0"/>
              <a:t> </a:t>
            </a:r>
            <a:r>
              <a:rPr lang="nl-NL" dirty="0"/>
              <a:t>labs </a:t>
            </a:r>
            <a:r>
              <a:rPr lang="nl-NL" dirty="0" err="1"/>
              <a:t>send</a:t>
            </a:r>
            <a:r>
              <a:rPr lang="nl-NL" dirty="0"/>
              <a:t> a lab </a:t>
            </a:r>
            <a:r>
              <a:rPr lang="nl-NL" dirty="0" err="1"/>
              <a:t>result</a:t>
            </a:r>
            <a:r>
              <a:rPr lang="nl-NL" dirty="0"/>
              <a:t> </a:t>
            </a:r>
            <a:r>
              <a:rPr lang="nl-NL" dirty="0" err="1"/>
              <a:t>to</a:t>
            </a:r>
            <a:r>
              <a:rPr lang="nl-NL" dirty="0"/>
              <a:t> a doctor </a:t>
            </a:r>
            <a:r>
              <a:rPr lang="nl-NL" dirty="0" err="1"/>
              <a:t>working</a:t>
            </a:r>
            <a:r>
              <a:rPr lang="nl-NL" dirty="0"/>
              <a:t> in a </a:t>
            </a:r>
            <a:r>
              <a:rPr lang="nl-NL" dirty="0" err="1"/>
              <a:t>hospital</a:t>
            </a:r>
            <a:r>
              <a:rPr lang="nl-NL" dirty="0"/>
              <a:t> in </a:t>
            </a:r>
            <a:r>
              <a:rPr lang="nl-NL" dirty="0" err="1"/>
              <a:t>the</a:t>
            </a:r>
            <a:r>
              <a:rPr lang="nl-NL" dirty="0"/>
              <a:t> </a:t>
            </a:r>
            <a:r>
              <a:rPr lang="nl-NL" dirty="0" err="1"/>
              <a:t>appropriate</a:t>
            </a:r>
            <a:r>
              <a:rPr lang="nl-NL" dirty="0"/>
              <a:t> </a:t>
            </a:r>
            <a:r>
              <a:rPr lang="nl-NL" dirty="0" smtClean="0"/>
              <a:t>FHIR </a:t>
            </a:r>
            <a:r>
              <a:rPr lang="nl-NL" dirty="0"/>
              <a:t>format </a:t>
            </a:r>
            <a:r>
              <a:rPr lang="nl-NL" dirty="0" err="1"/>
              <a:t>using</a:t>
            </a:r>
            <a:r>
              <a:rPr lang="nl-NL" dirty="0"/>
              <a:t> </a:t>
            </a:r>
            <a:r>
              <a:rPr lang="nl-NL" dirty="0" err="1"/>
              <a:t>the</a:t>
            </a:r>
            <a:r>
              <a:rPr lang="nl-NL" dirty="0"/>
              <a:t> </a:t>
            </a:r>
            <a:r>
              <a:rPr lang="nl-NL" dirty="0" err="1" smtClean="0"/>
              <a:t>eHealthBox</a:t>
            </a:r>
            <a:r>
              <a:rPr lang="nl-NL" dirty="0" smtClean="0"/>
              <a:t> </a:t>
            </a:r>
            <a:r>
              <a:rPr lang="nl-NL" dirty="0"/>
              <a:t>of </a:t>
            </a:r>
            <a:r>
              <a:rPr lang="nl-NL" dirty="0" err="1"/>
              <a:t>the</a:t>
            </a:r>
            <a:r>
              <a:rPr lang="nl-NL" dirty="0"/>
              <a:t> </a:t>
            </a:r>
            <a:r>
              <a:rPr lang="nl-NL" dirty="0" err="1"/>
              <a:t>hospital</a:t>
            </a:r>
            <a:r>
              <a:rPr lang="nl-NL" dirty="0"/>
              <a:t>. It is </a:t>
            </a:r>
            <a:r>
              <a:rPr lang="nl-NL" dirty="0" err="1"/>
              <a:t>also</a:t>
            </a:r>
            <a:r>
              <a:rPr lang="nl-NL" dirty="0"/>
              <a:t> </a:t>
            </a:r>
            <a:r>
              <a:rPr lang="nl-NL" dirty="0" err="1"/>
              <a:t>possible</a:t>
            </a:r>
            <a:r>
              <a:rPr lang="nl-NL" dirty="0"/>
              <a:t> </a:t>
            </a:r>
            <a:r>
              <a:rPr lang="nl-NL" dirty="0" err="1"/>
              <a:t>that</a:t>
            </a:r>
            <a:r>
              <a:rPr lang="nl-NL" dirty="0"/>
              <a:t> a GP </a:t>
            </a:r>
            <a:r>
              <a:rPr lang="nl-NL" dirty="0" err="1"/>
              <a:t>asks</a:t>
            </a:r>
            <a:r>
              <a:rPr lang="nl-NL" dirty="0"/>
              <a:t> </a:t>
            </a:r>
            <a:r>
              <a:rPr lang="nl-NL" dirty="0" err="1"/>
              <a:t>to</a:t>
            </a:r>
            <a:r>
              <a:rPr lang="nl-NL" dirty="0"/>
              <a:t> </a:t>
            </a:r>
            <a:r>
              <a:rPr lang="nl-NL" dirty="0" err="1"/>
              <a:t>send</a:t>
            </a:r>
            <a:r>
              <a:rPr lang="nl-NL" dirty="0"/>
              <a:t> a copy of a lab </a:t>
            </a:r>
            <a:r>
              <a:rPr lang="nl-NL" dirty="0" err="1"/>
              <a:t>result</a:t>
            </a:r>
            <a:r>
              <a:rPr lang="nl-NL" dirty="0"/>
              <a:t> </a:t>
            </a:r>
            <a:r>
              <a:rPr lang="nl-NL" dirty="0" err="1"/>
              <a:t>to</a:t>
            </a:r>
            <a:r>
              <a:rPr lang="nl-NL" dirty="0"/>
              <a:t> a </a:t>
            </a:r>
            <a:r>
              <a:rPr lang="nl-NL" dirty="0" smtClean="0"/>
              <a:t>specialist.</a:t>
            </a:r>
            <a:r>
              <a:rPr lang="nl-NL" dirty="0"/>
              <a:t/>
            </a:r>
            <a:br>
              <a:rPr lang="nl-NL" dirty="0"/>
            </a:br>
            <a:endParaRPr lang="nl-NL" dirty="0"/>
          </a:p>
          <a:p>
            <a:pPr lvl="0">
              <a:buNone/>
            </a:pPr>
            <a:r>
              <a:rPr lang="nl-NL" dirty="0" smtClean="0"/>
              <a:t>	(2) </a:t>
            </a:r>
            <a:r>
              <a:rPr lang="nl-NL" dirty="0" err="1" smtClean="0"/>
              <a:t>phase</a:t>
            </a:r>
            <a:r>
              <a:rPr lang="nl-NL" dirty="0" smtClean="0"/>
              <a:t> </a:t>
            </a:r>
            <a:r>
              <a:rPr lang="nl-NL" dirty="0"/>
              <a:t>2 : </a:t>
            </a:r>
            <a:r>
              <a:rPr lang="nl-NL" dirty="0" err="1" smtClean="0"/>
              <a:t>when</a:t>
            </a:r>
            <a:r>
              <a:rPr lang="nl-NL" dirty="0" smtClean="0"/>
              <a:t> </a:t>
            </a:r>
            <a:r>
              <a:rPr lang="nl-NL" dirty="0"/>
              <a:t>a </a:t>
            </a:r>
            <a:r>
              <a:rPr lang="nl-NL" dirty="0" err="1"/>
              <a:t>caregiver</a:t>
            </a:r>
            <a:r>
              <a:rPr lang="nl-NL" dirty="0"/>
              <a:t> </a:t>
            </a:r>
            <a:r>
              <a:rPr lang="nl-NL" dirty="0" err="1"/>
              <a:t>needs</a:t>
            </a:r>
            <a:r>
              <a:rPr lang="nl-NL" dirty="0"/>
              <a:t> a test </a:t>
            </a:r>
            <a:r>
              <a:rPr lang="nl-NL" dirty="0" err="1"/>
              <a:t>result</a:t>
            </a:r>
            <a:r>
              <a:rPr lang="nl-NL" dirty="0"/>
              <a:t> </a:t>
            </a:r>
            <a:r>
              <a:rPr lang="nl-NL" dirty="0" err="1"/>
              <a:t>for</a:t>
            </a:r>
            <a:r>
              <a:rPr lang="nl-NL" dirty="0"/>
              <a:t> a </a:t>
            </a:r>
            <a:r>
              <a:rPr lang="nl-NL" dirty="0" err="1"/>
              <a:t>patient</a:t>
            </a:r>
            <a:r>
              <a:rPr lang="nl-NL" dirty="0"/>
              <a:t> </a:t>
            </a:r>
            <a:r>
              <a:rPr lang="nl-NL" dirty="0" err="1"/>
              <a:t>using</a:t>
            </a:r>
            <a:r>
              <a:rPr lang="nl-NL" dirty="0"/>
              <a:t> </a:t>
            </a:r>
            <a:r>
              <a:rPr lang="nl-NL" dirty="0" err="1"/>
              <a:t>the</a:t>
            </a:r>
            <a:r>
              <a:rPr lang="nl-NL" dirty="0"/>
              <a:t> hub-</a:t>
            </a:r>
            <a:r>
              <a:rPr lang="nl-NL" dirty="0" err="1"/>
              <a:t>metahubsystem</a:t>
            </a:r>
            <a:r>
              <a:rPr lang="nl-NL" dirty="0"/>
              <a:t>. The question (</a:t>
            </a:r>
            <a:r>
              <a:rPr lang="nl-NL" dirty="0" err="1"/>
              <a:t>using</a:t>
            </a:r>
            <a:r>
              <a:rPr lang="nl-NL" dirty="0"/>
              <a:t> a </a:t>
            </a:r>
            <a:r>
              <a:rPr lang="nl-NL" dirty="0" err="1"/>
              <a:t>specific</a:t>
            </a:r>
            <a:r>
              <a:rPr lang="nl-NL" dirty="0"/>
              <a:t> lab </a:t>
            </a:r>
            <a:r>
              <a:rPr lang="nl-NL" dirty="0" err="1"/>
              <a:t>application</a:t>
            </a:r>
            <a:r>
              <a:rPr lang="nl-NL" dirty="0"/>
              <a:t> </a:t>
            </a:r>
            <a:r>
              <a:rPr lang="nl-NL" dirty="0" err="1"/>
              <a:t>number</a:t>
            </a:r>
            <a:r>
              <a:rPr lang="nl-NL" dirty="0"/>
              <a:t>) </a:t>
            </a:r>
            <a:r>
              <a:rPr lang="nl-NL" dirty="0" err="1"/>
              <a:t>will</a:t>
            </a:r>
            <a:r>
              <a:rPr lang="nl-NL" dirty="0"/>
              <a:t> </a:t>
            </a:r>
            <a:r>
              <a:rPr lang="nl-NL" dirty="0" err="1"/>
              <a:t>reach</a:t>
            </a:r>
            <a:r>
              <a:rPr lang="nl-NL" dirty="0"/>
              <a:t> </a:t>
            </a:r>
            <a:r>
              <a:rPr lang="nl-NL" dirty="0" err="1"/>
              <a:t>the</a:t>
            </a:r>
            <a:r>
              <a:rPr lang="nl-NL" dirty="0"/>
              <a:t> server of </a:t>
            </a:r>
            <a:r>
              <a:rPr lang="nl-NL" dirty="0" err="1"/>
              <a:t>the</a:t>
            </a:r>
            <a:r>
              <a:rPr lang="nl-NL" dirty="0"/>
              <a:t> lab (</a:t>
            </a:r>
            <a:r>
              <a:rPr lang="nl-NL" dirty="0" err="1"/>
              <a:t>which</a:t>
            </a:r>
            <a:r>
              <a:rPr lang="nl-NL" dirty="0"/>
              <a:t> is life 24h/7d).  The lab </a:t>
            </a:r>
            <a:r>
              <a:rPr lang="nl-NL" dirty="0" err="1"/>
              <a:t>will</a:t>
            </a:r>
            <a:r>
              <a:rPr lang="nl-NL" dirty="0"/>
              <a:t> </a:t>
            </a:r>
            <a:r>
              <a:rPr lang="nl-NL" dirty="0" err="1"/>
              <a:t>respond</a:t>
            </a:r>
            <a:r>
              <a:rPr lang="nl-NL" dirty="0"/>
              <a:t> </a:t>
            </a:r>
            <a:r>
              <a:rPr lang="nl-NL" dirty="0" err="1"/>
              <a:t>sending</a:t>
            </a:r>
            <a:r>
              <a:rPr lang="nl-NL" dirty="0"/>
              <a:t> a </a:t>
            </a:r>
            <a:r>
              <a:rPr lang="nl-NL" dirty="0" smtClean="0"/>
              <a:t>FHIR </a:t>
            </a:r>
            <a:r>
              <a:rPr lang="nl-NL" dirty="0" err="1"/>
              <a:t>message</a:t>
            </a:r>
            <a:r>
              <a:rPr lang="nl-NL" dirty="0"/>
              <a:t> </a:t>
            </a:r>
            <a:r>
              <a:rPr lang="nl-NL" dirty="0" err="1"/>
              <a:t>which</a:t>
            </a:r>
            <a:r>
              <a:rPr lang="nl-NL" dirty="0"/>
              <a:t> </a:t>
            </a:r>
            <a:r>
              <a:rPr lang="nl-NL" dirty="0" err="1"/>
              <a:t>includes</a:t>
            </a:r>
            <a:r>
              <a:rPr lang="nl-NL" dirty="0"/>
              <a:t> </a:t>
            </a:r>
            <a:r>
              <a:rPr lang="nl-NL" dirty="0" err="1"/>
              <a:t>the</a:t>
            </a:r>
            <a:r>
              <a:rPr lang="nl-NL" dirty="0"/>
              <a:t> </a:t>
            </a:r>
            <a:r>
              <a:rPr lang="nl-NL" dirty="0" err="1"/>
              <a:t>result</a:t>
            </a:r>
            <a:r>
              <a:rPr lang="nl-NL" dirty="0"/>
              <a:t> </a:t>
            </a:r>
            <a:r>
              <a:rPr lang="nl-NL" dirty="0" err="1"/>
              <a:t>to</a:t>
            </a:r>
            <a:r>
              <a:rPr lang="nl-NL" dirty="0"/>
              <a:t> </a:t>
            </a:r>
            <a:r>
              <a:rPr lang="nl-NL" dirty="0" err="1"/>
              <a:t>the</a:t>
            </a:r>
            <a:r>
              <a:rPr lang="nl-NL" dirty="0"/>
              <a:t> </a:t>
            </a:r>
            <a:r>
              <a:rPr lang="nl-NL" dirty="0" smtClean="0"/>
              <a:t>hub (</a:t>
            </a:r>
            <a:r>
              <a:rPr lang="nl-NL" dirty="0" err="1" smtClean="0"/>
              <a:t>including</a:t>
            </a:r>
            <a:r>
              <a:rPr lang="nl-NL" dirty="0" smtClean="0"/>
              <a:t> </a:t>
            </a:r>
            <a:r>
              <a:rPr lang="nl-NL" dirty="0" err="1" smtClean="0"/>
              <a:t>the</a:t>
            </a:r>
            <a:r>
              <a:rPr lang="nl-NL" dirty="0" smtClean="0"/>
              <a:t> PDF format). </a:t>
            </a:r>
            <a:r>
              <a:rPr lang="nl-NL" dirty="0"/>
              <a:t/>
            </a:r>
            <a:br>
              <a:rPr lang="nl-NL" dirty="0"/>
            </a:br>
            <a:r>
              <a:rPr lang="nl-NL" dirty="0"/>
              <a:t/>
            </a:r>
            <a:br>
              <a:rPr lang="nl-NL" dirty="0"/>
            </a:br>
            <a:r>
              <a:rPr lang="nl-NL" dirty="0" smtClean="0"/>
              <a:t>(3) </a:t>
            </a:r>
            <a:r>
              <a:rPr lang="nl-NL" dirty="0" err="1"/>
              <a:t>p</a:t>
            </a:r>
            <a:r>
              <a:rPr lang="nl-NL" dirty="0" err="1" smtClean="0"/>
              <a:t>hase</a:t>
            </a:r>
            <a:r>
              <a:rPr lang="nl-NL" dirty="0" smtClean="0"/>
              <a:t> </a:t>
            </a:r>
            <a:r>
              <a:rPr lang="nl-NL" dirty="0"/>
              <a:t>2: </a:t>
            </a:r>
            <a:r>
              <a:rPr lang="nl-NL" dirty="0" err="1" smtClean="0"/>
              <a:t>using</a:t>
            </a:r>
            <a:r>
              <a:rPr lang="nl-NL" dirty="0" smtClean="0"/>
              <a:t> </a:t>
            </a:r>
            <a:r>
              <a:rPr lang="nl-NL" dirty="0" err="1"/>
              <a:t>the</a:t>
            </a:r>
            <a:r>
              <a:rPr lang="nl-NL" dirty="0"/>
              <a:t> hub-</a:t>
            </a:r>
            <a:r>
              <a:rPr lang="nl-NL" dirty="0" err="1"/>
              <a:t>metahubsystem</a:t>
            </a:r>
            <a:r>
              <a:rPr lang="nl-NL" dirty="0"/>
              <a:t> </a:t>
            </a:r>
            <a:r>
              <a:rPr lang="nl-NL" dirty="0" err="1"/>
              <a:t>the</a:t>
            </a:r>
            <a:r>
              <a:rPr lang="nl-NL" dirty="0"/>
              <a:t> </a:t>
            </a:r>
            <a:r>
              <a:rPr lang="nl-NL" dirty="0" err="1"/>
              <a:t>result</a:t>
            </a:r>
            <a:r>
              <a:rPr lang="nl-NL" dirty="0"/>
              <a:t> of a lab test </a:t>
            </a:r>
            <a:r>
              <a:rPr lang="nl-NL" dirty="0" err="1"/>
              <a:t>will</a:t>
            </a:r>
            <a:r>
              <a:rPr lang="nl-NL" dirty="0"/>
              <a:t> </a:t>
            </a:r>
            <a:r>
              <a:rPr lang="nl-NL" dirty="0" err="1"/>
              <a:t>also</a:t>
            </a:r>
            <a:r>
              <a:rPr lang="nl-NL" dirty="0"/>
              <a:t> </a:t>
            </a:r>
            <a:r>
              <a:rPr lang="nl-NL" dirty="0" err="1"/>
              <a:t>be</a:t>
            </a:r>
            <a:r>
              <a:rPr lang="nl-NL" dirty="0"/>
              <a:t> </a:t>
            </a:r>
            <a:r>
              <a:rPr lang="nl-NL" dirty="0" err="1"/>
              <a:t>available</a:t>
            </a:r>
            <a:r>
              <a:rPr lang="nl-NL" dirty="0"/>
              <a:t> on </a:t>
            </a:r>
            <a:r>
              <a:rPr lang="nl-NL" dirty="0" err="1"/>
              <a:t>the</a:t>
            </a:r>
            <a:r>
              <a:rPr lang="nl-NL" dirty="0"/>
              <a:t> </a:t>
            </a:r>
            <a:r>
              <a:rPr lang="nl-NL" dirty="0" err="1"/>
              <a:t>national</a:t>
            </a:r>
            <a:r>
              <a:rPr lang="nl-NL" dirty="0"/>
              <a:t> or </a:t>
            </a:r>
            <a:r>
              <a:rPr lang="nl-NL" dirty="0" err="1"/>
              <a:t>regional</a:t>
            </a:r>
            <a:r>
              <a:rPr lang="nl-NL" dirty="0"/>
              <a:t> </a:t>
            </a:r>
            <a:r>
              <a:rPr lang="nl-NL" dirty="0" err="1"/>
              <a:t>patientportals</a:t>
            </a:r>
            <a:r>
              <a:rPr lang="nl-NL" dirty="0"/>
              <a:t>. The </a:t>
            </a:r>
            <a:r>
              <a:rPr lang="nl-NL" dirty="0" err="1"/>
              <a:t>structured</a:t>
            </a:r>
            <a:r>
              <a:rPr lang="nl-NL" dirty="0"/>
              <a:t> </a:t>
            </a:r>
            <a:r>
              <a:rPr lang="nl-NL" dirty="0" smtClean="0"/>
              <a:t>FHIR </a:t>
            </a:r>
            <a:r>
              <a:rPr lang="nl-NL" dirty="0" err="1"/>
              <a:t>message</a:t>
            </a:r>
            <a:r>
              <a:rPr lang="nl-NL" dirty="0"/>
              <a:t> </a:t>
            </a:r>
            <a:r>
              <a:rPr lang="nl-NL" dirty="0" err="1"/>
              <a:t>will</a:t>
            </a:r>
            <a:r>
              <a:rPr lang="nl-NL" dirty="0"/>
              <a:t> at </a:t>
            </a:r>
            <a:r>
              <a:rPr lang="nl-NL" dirty="0" err="1"/>
              <a:t>the</a:t>
            </a:r>
            <a:r>
              <a:rPr lang="nl-NL" dirty="0"/>
              <a:t> </a:t>
            </a:r>
            <a:r>
              <a:rPr lang="nl-NL" dirty="0" err="1"/>
              <a:t>disposal</a:t>
            </a:r>
            <a:r>
              <a:rPr lang="nl-NL" dirty="0"/>
              <a:t> of </a:t>
            </a:r>
            <a:r>
              <a:rPr lang="nl-NL" dirty="0" err="1"/>
              <a:t>the</a:t>
            </a:r>
            <a:r>
              <a:rPr lang="nl-NL" dirty="0"/>
              <a:t> </a:t>
            </a:r>
            <a:r>
              <a:rPr lang="nl-NL" dirty="0" err="1"/>
              <a:t>patient</a:t>
            </a:r>
            <a:r>
              <a:rPr lang="nl-NL" dirty="0"/>
              <a:t> in a </a:t>
            </a:r>
            <a:r>
              <a:rPr lang="nl-NL" dirty="0" err="1"/>
              <a:t>readable</a:t>
            </a:r>
            <a:r>
              <a:rPr lang="nl-NL" dirty="0"/>
              <a:t> way. </a:t>
            </a:r>
          </a:p>
          <a:p>
            <a:endParaRPr lang="en-US" dirty="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3458764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3E46EFE-B519-4C31-B680-13B0969AE4C1}"/>
              </a:ext>
            </a:extLst>
          </p:cNvPr>
          <p:cNvPicPr>
            <a:picLocks noChangeAspect="1"/>
          </p:cNvPicPr>
          <p:nvPr/>
        </p:nvPicPr>
        <p:blipFill>
          <a:blip r:embed="rId2"/>
          <a:stretch>
            <a:fillRect/>
          </a:stretch>
        </p:blipFill>
        <p:spPr>
          <a:xfrm>
            <a:off x="2376557" y="361327"/>
            <a:ext cx="7360137" cy="6070395"/>
          </a:xfrm>
          <a:prstGeom prst="rect">
            <a:avLst/>
          </a:prstGeom>
        </p:spPr>
      </p:pic>
      <p:sp>
        <p:nvSpPr>
          <p:cNvPr id="3" name="Tekstvak 2">
            <a:extLst>
              <a:ext uri="{FF2B5EF4-FFF2-40B4-BE49-F238E27FC236}">
                <a16:creationId xmlns:a16="http://schemas.microsoft.com/office/drawing/2014/main" id="{CAB1DC27-29FE-4F88-9C16-6D88B2A495FF}"/>
              </a:ext>
            </a:extLst>
          </p:cNvPr>
          <p:cNvSpPr txBox="1"/>
          <p:nvPr/>
        </p:nvSpPr>
        <p:spPr>
          <a:xfrm>
            <a:off x="6096000" y="586683"/>
            <a:ext cx="1466707" cy="379656"/>
          </a:xfrm>
          <a:prstGeom prst="rect">
            <a:avLst/>
          </a:prstGeom>
          <a:solidFill>
            <a:schemeClr val="bg1"/>
          </a:solidFill>
        </p:spPr>
        <p:txBody>
          <a:bodyPr wrap="square" rtlCol="0">
            <a:spAutoFit/>
          </a:bodyPr>
          <a:lstStyle/>
          <a:p>
            <a:pPr defTabSz="1219170">
              <a:buClr>
                <a:srgbClr val="000000"/>
              </a:buClr>
            </a:pPr>
            <a:endParaRPr lang="nl-BE" sz="1867" kern="0" dirty="0">
              <a:solidFill>
                <a:srgbClr val="000000"/>
              </a:solidFill>
              <a:latin typeface="Arial"/>
              <a:cs typeface="Arial"/>
              <a:sym typeface="Arial"/>
            </a:endParaRPr>
          </a:p>
        </p:txBody>
      </p:sp>
      <p:sp>
        <p:nvSpPr>
          <p:cNvPr id="4" name="Tekstvak 3">
            <a:extLst>
              <a:ext uri="{FF2B5EF4-FFF2-40B4-BE49-F238E27FC236}">
                <a16:creationId xmlns:a16="http://schemas.microsoft.com/office/drawing/2014/main" id="{8C5C4645-93DC-4511-8327-111528F65FBB}"/>
              </a:ext>
            </a:extLst>
          </p:cNvPr>
          <p:cNvSpPr txBox="1"/>
          <p:nvPr/>
        </p:nvSpPr>
        <p:spPr>
          <a:xfrm>
            <a:off x="4299284" y="5985997"/>
            <a:ext cx="788355" cy="379656"/>
          </a:xfrm>
          <a:prstGeom prst="rect">
            <a:avLst/>
          </a:prstGeom>
          <a:solidFill>
            <a:schemeClr val="bg1"/>
          </a:solidFill>
        </p:spPr>
        <p:txBody>
          <a:bodyPr wrap="square" rtlCol="0">
            <a:spAutoFit/>
          </a:bodyPr>
          <a:lstStyle/>
          <a:p>
            <a:pPr defTabSz="1219170">
              <a:buClr>
                <a:srgbClr val="000000"/>
              </a:buClr>
            </a:pPr>
            <a:endParaRPr lang="nl-BE" sz="1867" kern="0" dirty="0">
              <a:solidFill>
                <a:srgbClr val="000000"/>
              </a:solidFill>
              <a:latin typeface="Arial"/>
              <a:cs typeface="Arial"/>
              <a:sym typeface="Arial"/>
            </a:endParaRPr>
          </a:p>
        </p:txBody>
      </p:sp>
    </p:spTree>
    <p:extLst>
      <p:ext uri="{BB962C8B-B14F-4D97-AF65-F5344CB8AC3E}">
        <p14:creationId xmlns:p14="http://schemas.microsoft.com/office/powerpoint/2010/main" val="320856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BE"/>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b="4036"/>
          <a:stretch>
            <a:fillRect/>
          </a:stretch>
        </p:blipFill>
        <p:spPr bwMode="auto">
          <a:xfrm>
            <a:off x="1748206" y="1019909"/>
            <a:ext cx="8919796" cy="557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5" name="Titel 1"/>
          <p:cNvSpPr txBox="1">
            <a:spLocks/>
          </p:cNvSpPr>
          <p:nvPr/>
        </p:nvSpPr>
        <p:spPr bwMode="auto">
          <a:xfrm>
            <a:off x="3077310" y="317989"/>
            <a:ext cx="7590692" cy="756139"/>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572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9144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3716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8288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9pPr>
          </a:lstStyle>
          <a:p>
            <a:pPr defTabSz="844042" eaLnBrk="1" hangingPunct="1">
              <a:defRPr/>
            </a:pPr>
            <a:r>
              <a:rPr lang="en-US" sz="3692" kern="0" dirty="0">
                <a:latin typeface="Times New Roman"/>
                <a:cs typeface="Times New Roman"/>
                <a:sym typeface="Arial"/>
              </a:rPr>
              <a:t>Shared Electronic Patient Record</a:t>
            </a:r>
          </a:p>
        </p:txBody>
      </p:sp>
      <p:sp>
        <p:nvSpPr>
          <p:cNvPr id="7" name="Tijdelijke aanduiding voor inhoud 6">
            <a:extLst>
              <a:ext uri="{FF2B5EF4-FFF2-40B4-BE49-F238E27FC236}">
                <a16:creationId xmlns:a16="http://schemas.microsoft.com/office/drawing/2014/main" id="{78FE2097-65B5-4B01-91B3-9DA9B0E6E397}"/>
              </a:ext>
            </a:extLst>
          </p:cNvPr>
          <p:cNvSpPr>
            <a:spLocks noGrp="1"/>
          </p:cNvSpPr>
          <p:nvPr>
            <p:ph idx="1"/>
          </p:nvPr>
        </p:nvSpPr>
        <p:spPr/>
        <p:txBody>
          <a:bodyPr/>
          <a:lstStyle/>
          <a:p>
            <a:endParaRPr lang="nl-BE" dirty="0"/>
          </a:p>
        </p:txBody>
      </p:sp>
    </p:spTree>
    <p:extLst>
      <p:ext uri="{BB962C8B-B14F-4D97-AF65-F5344CB8AC3E}">
        <p14:creationId xmlns:p14="http://schemas.microsoft.com/office/powerpoint/2010/main" val="235774239"/>
      </p:ext>
    </p:extLst>
  </p:cSld>
  <p:clrMapOvr>
    <a:masterClrMapping/>
  </p:clrMapOvr>
  <p:transition spd="med" advClick="0" advTm="800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314" y="644577"/>
            <a:ext cx="8831233" cy="5666283"/>
          </a:xfrm>
          <a:prstGeom prst="rect">
            <a:avLst/>
          </a:prstGeom>
        </p:spPr>
      </p:pic>
      <p:sp>
        <p:nvSpPr>
          <p:cNvPr id="3" name="Tekstvak 2">
            <a:extLst>
              <a:ext uri="{FF2B5EF4-FFF2-40B4-BE49-F238E27FC236}">
                <a16:creationId xmlns:a16="http://schemas.microsoft.com/office/drawing/2014/main" id="{DE1B1EE9-4D8F-4248-AF63-08482351C0D4}"/>
              </a:ext>
            </a:extLst>
          </p:cNvPr>
          <p:cNvSpPr txBox="1"/>
          <p:nvPr/>
        </p:nvSpPr>
        <p:spPr>
          <a:xfrm>
            <a:off x="248817" y="514220"/>
            <a:ext cx="3135087" cy="954300"/>
          </a:xfrm>
          <a:prstGeom prst="rect">
            <a:avLst/>
          </a:prstGeom>
          <a:noFill/>
        </p:spPr>
        <p:txBody>
          <a:bodyPr wrap="square" rtlCol="0">
            <a:spAutoFit/>
          </a:bodyPr>
          <a:lstStyle/>
          <a:p>
            <a:pPr defTabSz="1219170">
              <a:buClr>
                <a:srgbClr val="000000"/>
              </a:buClr>
            </a:pPr>
            <a:r>
              <a:rPr lang="nl-BE" sz="1867" kern="0" dirty="0">
                <a:solidFill>
                  <a:srgbClr val="000000"/>
                </a:solidFill>
                <a:latin typeface="Arial"/>
                <a:cs typeface="Arial"/>
                <a:sym typeface="Arial"/>
              </a:rPr>
              <a:t>Goal-</a:t>
            </a:r>
            <a:r>
              <a:rPr lang="nl-BE" sz="1867" kern="0" dirty="0" err="1">
                <a:solidFill>
                  <a:srgbClr val="000000"/>
                </a:solidFill>
                <a:latin typeface="Arial"/>
                <a:cs typeface="Arial"/>
                <a:sym typeface="Arial"/>
              </a:rPr>
              <a:t>Oriented</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Integrated</a:t>
            </a:r>
            <a:r>
              <a:rPr lang="nl-BE" sz="1867" kern="0" dirty="0">
                <a:solidFill>
                  <a:srgbClr val="000000"/>
                </a:solidFill>
                <a:latin typeface="Arial"/>
                <a:cs typeface="Arial"/>
                <a:sym typeface="Arial"/>
              </a:rPr>
              <a:t> Electronic Health Records: design</a:t>
            </a:r>
          </a:p>
        </p:txBody>
      </p:sp>
    </p:spTree>
    <p:extLst>
      <p:ext uri="{BB962C8B-B14F-4D97-AF65-F5344CB8AC3E}">
        <p14:creationId xmlns:p14="http://schemas.microsoft.com/office/powerpoint/2010/main" val="2248792810"/>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8" name="Google Shape;578;g2139096f541_0_40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defRPr/>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defRPr/>
              </a:pPr>
              <a:t>14</a:t>
            </a:fld>
            <a:endParaRPr sz="1333" kern="0">
              <a:solidFill>
                <a:srgbClr val="595959"/>
              </a:solidFill>
              <a:latin typeface="Arial"/>
              <a:ea typeface="Arial"/>
              <a:cs typeface="Arial"/>
              <a:sym typeface="Arial"/>
            </a:endParaRPr>
          </a:p>
        </p:txBody>
      </p:sp>
      <p:sp>
        <p:nvSpPr>
          <p:cNvPr id="579" name="Google Shape;579;g2139096f541_0_40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defRPr/>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defRPr/>
              </a:pPr>
              <a:t>14</a:t>
            </a:fld>
            <a:endParaRPr sz="1333" kern="0">
              <a:solidFill>
                <a:srgbClr val="595959"/>
              </a:solidFill>
              <a:latin typeface="Arial"/>
              <a:ea typeface="Arial"/>
              <a:cs typeface="Arial"/>
              <a:sym typeface="Arial"/>
            </a:endParaRPr>
          </a:p>
        </p:txBody>
      </p:sp>
      <p:pic>
        <p:nvPicPr>
          <p:cNvPr id="580" name="Google Shape;580;g2139096f541_0_401"/>
          <p:cNvPicPr preferRelativeResize="0"/>
          <p:nvPr/>
        </p:nvPicPr>
        <p:blipFill rotWithShape="1">
          <a:blip r:embed="rId3">
            <a:alphaModFix/>
          </a:blip>
          <a:srcRect b="26776"/>
          <a:stretch/>
        </p:blipFill>
        <p:spPr>
          <a:xfrm>
            <a:off x="2545724" y="1764201"/>
            <a:ext cx="7597176" cy="4575535"/>
          </a:xfrm>
          <a:prstGeom prst="rect">
            <a:avLst/>
          </a:prstGeom>
          <a:noFill/>
          <a:ln>
            <a:noFill/>
          </a:ln>
        </p:spPr>
      </p:pic>
      <p:sp>
        <p:nvSpPr>
          <p:cNvPr id="581" name="Google Shape;581;g2139096f541_0_401"/>
          <p:cNvSpPr txBox="1">
            <a:spLocks noGrp="1"/>
          </p:cNvSpPr>
          <p:nvPr>
            <p:ph type="title"/>
          </p:nvPr>
        </p:nvSpPr>
        <p:spPr>
          <a:xfrm>
            <a:off x="456061" y="248548"/>
            <a:ext cx="8364000" cy="763600"/>
          </a:xfrm>
          <a:prstGeom prst="rect">
            <a:avLst/>
          </a:prstGeom>
          <a:noFill/>
          <a:ln>
            <a:noFill/>
          </a:ln>
        </p:spPr>
        <p:txBody>
          <a:bodyPr spcFirstLastPara="1" wrap="square" lIns="91433" tIns="91433" rIns="91433" bIns="91433" anchor="t" anchorCtr="0">
            <a:normAutofit/>
          </a:bodyPr>
          <a:lstStyle/>
          <a:p>
            <a:pPr>
              <a:spcAft>
                <a:spcPts val="533"/>
              </a:spcAft>
            </a:pPr>
            <a:r>
              <a:rPr lang="en" sz="2933" dirty="0">
                <a:solidFill>
                  <a:srgbClr val="19202E"/>
                </a:solidFill>
                <a:latin typeface="Roboto Light"/>
                <a:ea typeface="Roboto Light"/>
                <a:cs typeface="Roboto Light"/>
                <a:sym typeface="Roboto Light"/>
              </a:rPr>
              <a:t>Quality outcomes with point of care insights</a:t>
            </a:r>
            <a:endParaRPr sz="3600" b="1" dirty="0">
              <a:latin typeface="Merriweather"/>
              <a:ea typeface="Merriweather"/>
              <a:cs typeface="Merriweather"/>
              <a:sym typeface="Merriweather"/>
            </a:endParaRPr>
          </a:p>
        </p:txBody>
      </p:sp>
      <p:sp>
        <p:nvSpPr>
          <p:cNvPr id="582" name="Google Shape;582;g2139096f541_0_401"/>
          <p:cNvSpPr txBox="1"/>
          <p:nvPr/>
        </p:nvSpPr>
        <p:spPr>
          <a:xfrm>
            <a:off x="463567" y="812800"/>
            <a:ext cx="11463200" cy="879688"/>
          </a:xfrm>
          <a:prstGeom prst="rect">
            <a:avLst/>
          </a:prstGeom>
          <a:noFill/>
          <a:ln>
            <a:noFill/>
          </a:ln>
        </p:spPr>
        <p:txBody>
          <a:bodyPr spcFirstLastPara="1" wrap="square" lIns="121900" tIns="121900" rIns="121900" bIns="121900" anchor="t" anchorCtr="0">
            <a:spAutoFit/>
          </a:bodyPr>
          <a:lstStyle/>
          <a:p>
            <a:pPr defTabSz="1219170">
              <a:spcAft>
                <a:spcPts val="1067"/>
              </a:spcAft>
              <a:buClr>
                <a:srgbClr val="000000"/>
              </a:buClr>
              <a:buSzPts val="1200"/>
              <a:defRPr/>
            </a:pPr>
            <a:r>
              <a:rPr lang="en" sz="1600" b="1" i="1" u="sng" kern="0" dirty="0">
                <a:solidFill>
                  <a:srgbClr val="434343"/>
                </a:solidFill>
                <a:latin typeface="Roboto"/>
                <a:ea typeface="Roboto"/>
                <a:cs typeface="Roboto"/>
                <a:sym typeface="Roboto"/>
              </a:rPr>
              <a:t>Consolidates patient information, enables in-network referrals, and helps in engaging the physicians with the </a:t>
            </a:r>
            <a:r>
              <a:rPr lang="en" sz="1600" b="1" i="1" u="sng" kern="0">
                <a:solidFill>
                  <a:srgbClr val="434343"/>
                </a:solidFill>
                <a:latin typeface="Roboto"/>
                <a:ea typeface="Roboto"/>
                <a:cs typeface="Roboto"/>
                <a:sym typeface="Roboto"/>
              </a:rPr>
              <a:t>network’s  </a:t>
            </a:r>
            <a:r>
              <a:rPr lang="en" sz="1600" b="1" i="1" u="sng" kern="0" dirty="0">
                <a:solidFill>
                  <a:srgbClr val="434343"/>
                </a:solidFill>
                <a:latin typeface="Roboto"/>
                <a:ea typeface="Roboto"/>
                <a:cs typeface="Roboto"/>
                <a:sym typeface="Roboto"/>
              </a:rPr>
              <a:t>quality-based outcomes.</a:t>
            </a:r>
            <a:endParaRPr sz="1600" b="1" i="1" u="sng" kern="0" dirty="0">
              <a:solidFill>
                <a:srgbClr val="434343"/>
              </a:solidFill>
              <a:latin typeface="Roboto"/>
              <a:ea typeface="Roboto"/>
              <a:cs typeface="Roboto"/>
              <a:sym typeface="Roboto"/>
            </a:endParaRPr>
          </a:p>
        </p:txBody>
      </p:sp>
      <p:pic>
        <p:nvPicPr>
          <p:cNvPr id="3" name="Picture 2" descr="Graphical user interface, text, application&#10;&#10;Description automatically generated">
            <a:extLst>
              <a:ext uri="{FF2B5EF4-FFF2-40B4-BE49-F238E27FC236}">
                <a16:creationId xmlns:a16="http://schemas.microsoft.com/office/drawing/2014/main" id="{23F969ED-3D60-A6AE-62B0-7B589074C193}"/>
              </a:ext>
            </a:extLst>
          </p:cNvPr>
          <p:cNvPicPr>
            <a:picLocks noChangeAspect="1"/>
          </p:cNvPicPr>
          <p:nvPr/>
        </p:nvPicPr>
        <p:blipFill>
          <a:blip r:embed="rId4"/>
          <a:stretch>
            <a:fillRect/>
          </a:stretch>
        </p:blipFill>
        <p:spPr>
          <a:xfrm>
            <a:off x="2737351" y="1998753"/>
            <a:ext cx="7210912" cy="4046447"/>
          </a:xfrm>
          <a:prstGeom prst="rect">
            <a:avLst/>
          </a:prstGeom>
        </p:spPr>
      </p:pic>
      <p:sp>
        <p:nvSpPr>
          <p:cNvPr id="2" name="Tekstvak 1">
            <a:extLst>
              <a:ext uri="{FF2B5EF4-FFF2-40B4-BE49-F238E27FC236}">
                <a16:creationId xmlns:a16="http://schemas.microsoft.com/office/drawing/2014/main" id="{1278FF71-414B-46CA-830D-A3F799F4015D}"/>
              </a:ext>
            </a:extLst>
          </p:cNvPr>
          <p:cNvSpPr txBox="1"/>
          <p:nvPr/>
        </p:nvSpPr>
        <p:spPr>
          <a:xfrm>
            <a:off x="7746481" y="1376784"/>
            <a:ext cx="3068735" cy="379656"/>
          </a:xfrm>
          <a:prstGeom prst="rect">
            <a:avLst/>
          </a:prstGeom>
          <a:noFill/>
          <a:ln w="57150">
            <a:solidFill>
              <a:srgbClr val="FFC000"/>
            </a:solidFill>
          </a:ln>
        </p:spPr>
        <p:txBody>
          <a:bodyPr wrap="square" rtlCol="0">
            <a:spAutoFit/>
          </a:bodyPr>
          <a:lstStyle/>
          <a:p>
            <a:pPr defTabSz="1219170">
              <a:buClr>
                <a:srgbClr val="000000"/>
              </a:buClr>
            </a:pPr>
            <a:endParaRPr lang="nl-BE" sz="1867" kern="0" dirty="0">
              <a:ln>
                <a:solidFill>
                  <a:srgbClr val="FF0000"/>
                </a:solidFill>
              </a:ln>
              <a:solidFill>
                <a:srgbClr val="000000"/>
              </a:solidFill>
              <a:latin typeface="Arial"/>
              <a:cs typeface="Arial"/>
              <a:sym typeface="Arial"/>
            </a:endParaRPr>
          </a:p>
        </p:txBody>
      </p:sp>
      <p:sp>
        <p:nvSpPr>
          <p:cNvPr id="4" name="Tekstvak 3">
            <a:extLst>
              <a:ext uri="{FF2B5EF4-FFF2-40B4-BE49-F238E27FC236}">
                <a16:creationId xmlns:a16="http://schemas.microsoft.com/office/drawing/2014/main" id="{FFC9F96A-10E5-41E7-A803-235558BE1684}"/>
              </a:ext>
            </a:extLst>
          </p:cNvPr>
          <p:cNvSpPr txBox="1"/>
          <p:nvPr/>
        </p:nvSpPr>
        <p:spPr>
          <a:xfrm>
            <a:off x="356638" y="6339735"/>
            <a:ext cx="2056881" cy="379656"/>
          </a:xfrm>
          <a:prstGeom prst="rect">
            <a:avLst/>
          </a:prstGeom>
          <a:solidFill>
            <a:schemeClr val="tx1"/>
          </a:solidFill>
        </p:spPr>
        <p:txBody>
          <a:bodyPr wrap="square" rtlCol="0">
            <a:spAutoFit/>
          </a:bodyPr>
          <a:lstStyle/>
          <a:p>
            <a:pPr defTabSz="1219170">
              <a:buClr>
                <a:srgbClr val="000000"/>
              </a:buClr>
            </a:pPr>
            <a:endParaRPr lang="nl-BE" sz="1867" kern="0" dirty="0">
              <a:solidFill>
                <a:srgbClr val="000000"/>
              </a:solidFill>
              <a:latin typeface="Arial"/>
              <a:cs typeface="Arial"/>
              <a:sym typeface="Arial"/>
            </a:endParaRPr>
          </a:p>
        </p:txBody>
      </p:sp>
      <p:pic>
        <p:nvPicPr>
          <p:cNvPr id="5" name="Afbeelding 4">
            <a:extLst>
              <a:ext uri="{FF2B5EF4-FFF2-40B4-BE49-F238E27FC236}">
                <a16:creationId xmlns:a16="http://schemas.microsoft.com/office/drawing/2014/main" id="{AF6943E9-F529-42E2-9A3D-700B4BC080F1}"/>
              </a:ext>
            </a:extLst>
          </p:cNvPr>
          <p:cNvPicPr>
            <a:picLocks noChangeAspect="1"/>
          </p:cNvPicPr>
          <p:nvPr/>
        </p:nvPicPr>
        <p:blipFill>
          <a:blip r:embed="rId5"/>
          <a:stretch>
            <a:fillRect/>
          </a:stretch>
        </p:blipFill>
        <p:spPr>
          <a:xfrm>
            <a:off x="273699" y="6217622"/>
            <a:ext cx="2269015" cy="640377"/>
          </a:xfrm>
          <a:prstGeom prst="rect">
            <a:avLst/>
          </a:prstGeom>
        </p:spPr>
      </p:pic>
      <p:sp>
        <p:nvSpPr>
          <p:cNvPr id="6" name="Tekstvak 5">
            <a:extLst>
              <a:ext uri="{FF2B5EF4-FFF2-40B4-BE49-F238E27FC236}">
                <a16:creationId xmlns:a16="http://schemas.microsoft.com/office/drawing/2014/main" id="{FE2D33E1-C9D8-4739-B74B-4A5CD0E8D80A}"/>
              </a:ext>
            </a:extLst>
          </p:cNvPr>
          <p:cNvSpPr txBox="1"/>
          <p:nvPr/>
        </p:nvSpPr>
        <p:spPr>
          <a:xfrm>
            <a:off x="79061" y="1576401"/>
            <a:ext cx="2463652" cy="4402167"/>
          </a:xfrm>
          <a:prstGeom prst="rect">
            <a:avLst/>
          </a:prstGeom>
          <a:noFill/>
        </p:spPr>
        <p:txBody>
          <a:bodyPr wrap="square" rtlCol="0">
            <a:spAutoFit/>
          </a:bodyPr>
          <a:lstStyle/>
          <a:p>
            <a:pPr defTabSz="1219170">
              <a:buClr>
                <a:srgbClr val="000000"/>
              </a:buClr>
            </a:pPr>
            <a:r>
              <a:rPr lang="nl-BE" sz="1867" kern="0" dirty="0">
                <a:solidFill>
                  <a:srgbClr val="000000"/>
                </a:solidFill>
                <a:latin typeface="Arial"/>
                <a:cs typeface="Arial"/>
                <a:sym typeface="Arial"/>
              </a:rPr>
              <a:t>Ondersteuning platform met ’</a:t>
            </a:r>
            <a:r>
              <a:rPr lang="nl-BE" sz="1867" kern="0" dirty="0" err="1">
                <a:solidFill>
                  <a:srgbClr val="000000"/>
                </a:solidFill>
                <a:latin typeface="Arial"/>
                <a:cs typeface="Arial"/>
                <a:sym typeface="Arial"/>
              </a:rPr>
              <a:t>decision</a:t>
            </a:r>
            <a:r>
              <a:rPr lang="nl-BE" sz="1867" kern="0" dirty="0">
                <a:solidFill>
                  <a:srgbClr val="000000"/>
                </a:solidFill>
                <a:latin typeface="Arial"/>
                <a:cs typeface="Arial"/>
                <a:sym typeface="Arial"/>
              </a:rPr>
              <a:t> support tools’ en AI/ML</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a:solidFill>
                  <a:srgbClr val="000000"/>
                </a:solidFill>
                <a:latin typeface="Arial"/>
                <a:cs typeface="Arial"/>
                <a:sym typeface="Arial"/>
              </a:rPr>
              <a:t>Verwijsbrief geïntegreerd in Proces-component van episode of care</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a:solidFill>
                  <a:srgbClr val="000000"/>
                </a:solidFill>
                <a:latin typeface="Arial"/>
                <a:cs typeface="Arial"/>
                <a:sym typeface="Arial"/>
              </a:rPr>
              <a:t>Link medicatie-diagnose</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a:solidFill>
                  <a:srgbClr val="000000"/>
                </a:solidFill>
                <a:latin typeface="Arial"/>
                <a:cs typeface="Arial"/>
                <a:sym typeface="Arial"/>
              </a:rPr>
              <a:t>Integratie </a:t>
            </a:r>
            <a:r>
              <a:rPr lang="nl-BE" sz="1867" kern="0" dirty="0" err="1">
                <a:solidFill>
                  <a:srgbClr val="000000"/>
                </a:solidFill>
                <a:latin typeface="Arial"/>
                <a:cs typeface="Arial"/>
                <a:sym typeface="Arial"/>
              </a:rPr>
              <a:t>ecobiopsychosociaal</a:t>
            </a:r>
            <a:endParaRPr lang="nl-BE" sz="1867" kern="0" dirty="0">
              <a:solidFill>
                <a:srgbClr val="000000"/>
              </a:solidFill>
              <a:latin typeface="Arial"/>
              <a:cs typeface="Arial"/>
              <a:sym typeface="Arial"/>
            </a:endParaRPr>
          </a:p>
        </p:txBody>
      </p:sp>
      <p:sp>
        <p:nvSpPr>
          <p:cNvPr id="7" name="Tekstvak 6">
            <a:extLst>
              <a:ext uri="{FF2B5EF4-FFF2-40B4-BE49-F238E27FC236}">
                <a16:creationId xmlns:a16="http://schemas.microsoft.com/office/drawing/2014/main" id="{ECFE694B-2C94-4D9A-8F82-687C5E53823E}"/>
              </a:ext>
            </a:extLst>
          </p:cNvPr>
          <p:cNvSpPr txBox="1"/>
          <p:nvPr/>
        </p:nvSpPr>
        <p:spPr>
          <a:xfrm>
            <a:off x="10956213" y="2007119"/>
            <a:ext cx="1111380" cy="2390911"/>
          </a:xfrm>
          <a:prstGeom prst="rect">
            <a:avLst/>
          </a:prstGeom>
          <a:noFill/>
        </p:spPr>
        <p:txBody>
          <a:bodyPr wrap="square" rtlCol="0">
            <a:spAutoFit/>
          </a:bodyPr>
          <a:lstStyle/>
          <a:p>
            <a:pPr defTabSz="1219170">
              <a:buClr>
                <a:srgbClr val="000000"/>
              </a:buClr>
            </a:pPr>
            <a:r>
              <a:rPr lang="nl-BE" sz="1867" b="1" kern="0" dirty="0">
                <a:solidFill>
                  <a:srgbClr val="FF0000"/>
                </a:solidFill>
                <a:latin typeface="Arial"/>
                <a:cs typeface="Arial"/>
                <a:sym typeface="Arial"/>
              </a:rPr>
              <a:t>Actieve</a:t>
            </a:r>
          </a:p>
          <a:p>
            <a:pPr defTabSz="1219170">
              <a:buClr>
                <a:srgbClr val="000000"/>
              </a:buClr>
            </a:pPr>
            <a:r>
              <a:rPr lang="nl-BE" sz="1867" b="1" kern="0" dirty="0">
                <a:solidFill>
                  <a:srgbClr val="FF0000"/>
                </a:solidFill>
                <a:latin typeface="Arial"/>
                <a:cs typeface="Arial"/>
                <a:sym typeface="Arial"/>
              </a:rPr>
              <a:t>Input vanuit de </a:t>
            </a:r>
          </a:p>
          <a:p>
            <a:pPr defTabSz="1219170">
              <a:buClr>
                <a:srgbClr val="000000"/>
              </a:buClr>
            </a:pPr>
            <a:r>
              <a:rPr lang="nl-BE" sz="1867" b="1" kern="0" dirty="0">
                <a:solidFill>
                  <a:srgbClr val="FF0000"/>
                </a:solidFill>
                <a:latin typeface="Arial"/>
                <a:cs typeface="Arial"/>
                <a:sym typeface="Arial"/>
              </a:rPr>
              <a:t>‘Back-</a:t>
            </a:r>
          </a:p>
          <a:p>
            <a:pPr defTabSz="1219170">
              <a:buClr>
                <a:srgbClr val="000000"/>
              </a:buClr>
            </a:pPr>
            <a:r>
              <a:rPr lang="nl-BE" sz="1867" b="1" kern="0" dirty="0">
                <a:solidFill>
                  <a:srgbClr val="FF0000"/>
                </a:solidFill>
                <a:latin typeface="Arial"/>
                <a:cs typeface="Arial"/>
                <a:sym typeface="Arial"/>
              </a:rPr>
              <a:t>Office’</a:t>
            </a:r>
          </a:p>
          <a:p>
            <a:pPr defTabSz="1219170">
              <a:buClr>
                <a:srgbClr val="000000"/>
              </a:buClr>
            </a:pPr>
            <a:r>
              <a:rPr lang="nl-BE" sz="1867" b="1" kern="0" dirty="0">
                <a:solidFill>
                  <a:srgbClr val="FF0000"/>
                </a:solidFill>
                <a:latin typeface="Arial"/>
                <a:cs typeface="Arial"/>
                <a:sym typeface="Arial"/>
              </a:rPr>
              <a:t>AI / CDS</a:t>
            </a:r>
          </a:p>
        </p:txBody>
      </p:sp>
    </p:spTree>
    <p:extLst>
      <p:ext uri="{BB962C8B-B14F-4D97-AF65-F5344CB8AC3E}">
        <p14:creationId xmlns:p14="http://schemas.microsoft.com/office/powerpoint/2010/main" val="4272586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6"/>
        <p:cNvGrpSpPr/>
        <p:nvPr/>
      </p:nvGrpSpPr>
      <p:grpSpPr>
        <a:xfrm>
          <a:off x="0" y="0"/>
          <a:ext cx="0" cy="0"/>
          <a:chOff x="0" y="0"/>
          <a:chExt cx="0" cy="0"/>
        </a:xfrm>
      </p:grpSpPr>
      <p:sp>
        <p:nvSpPr>
          <p:cNvPr id="597" name="Google Shape;597;g2139096f541_2_1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pPr>
              <a:t>15</a:t>
            </a:fld>
            <a:endParaRPr sz="1333" kern="0">
              <a:solidFill>
                <a:srgbClr val="595959"/>
              </a:solidFill>
              <a:latin typeface="Arial"/>
              <a:ea typeface="Arial"/>
              <a:cs typeface="Arial"/>
              <a:sym typeface="Arial"/>
            </a:endParaRPr>
          </a:p>
        </p:txBody>
      </p:sp>
      <p:sp>
        <p:nvSpPr>
          <p:cNvPr id="598" name="Google Shape;598;g2139096f541_2_1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pPr>
              <a:t>15</a:t>
            </a:fld>
            <a:endParaRPr sz="1333" kern="0">
              <a:solidFill>
                <a:srgbClr val="595959"/>
              </a:solidFill>
              <a:latin typeface="Arial"/>
              <a:ea typeface="Arial"/>
              <a:cs typeface="Arial"/>
              <a:sym typeface="Arial"/>
            </a:endParaRPr>
          </a:p>
        </p:txBody>
      </p:sp>
      <p:sp>
        <p:nvSpPr>
          <p:cNvPr id="599" name="Google Shape;599;g2139096f541_2_11"/>
          <p:cNvSpPr txBox="1">
            <a:spLocks noGrp="1"/>
          </p:cNvSpPr>
          <p:nvPr>
            <p:ph type="title"/>
          </p:nvPr>
        </p:nvSpPr>
        <p:spPr>
          <a:xfrm>
            <a:off x="630999" y="522515"/>
            <a:ext cx="8298163" cy="548467"/>
          </a:xfrm>
          <a:prstGeom prst="rect">
            <a:avLst/>
          </a:prstGeom>
          <a:noFill/>
          <a:ln>
            <a:noFill/>
          </a:ln>
        </p:spPr>
        <p:txBody>
          <a:bodyPr spcFirstLastPara="1" wrap="square" lIns="91433" tIns="91433" rIns="91433" bIns="91433" anchor="t" anchorCtr="0">
            <a:normAutofit fontScale="90000"/>
          </a:bodyPr>
          <a:lstStyle/>
          <a:p>
            <a:pPr>
              <a:spcAft>
                <a:spcPts val="533"/>
              </a:spcAft>
            </a:pPr>
            <a:r>
              <a:rPr lang="en" sz="2933" dirty="0">
                <a:solidFill>
                  <a:srgbClr val="19202E"/>
                </a:solidFill>
                <a:latin typeface="Roboto Light"/>
                <a:ea typeface="Roboto Light"/>
                <a:cs typeface="Roboto Light"/>
                <a:sym typeface="Roboto Light"/>
              </a:rPr>
              <a:t>Comprehensive population health analytics</a:t>
            </a:r>
            <a:endParaRPr sz="3600" b="1" dirty="0">
              <a:latin typeface="Merriweather"/>
              <a:ea typeface="Merriweather"/>
              <a:cs typeface="Merriweather"/>
              <a:sym typeface="Merriweather"/>
            </a:endParaRPr>
          </a:p>
        </p:txBody>
      </p:sp>
      <p:grpSp>
        <p:nvGrpSpPr>
          <p:cNvPr id="600" name="Google Shape;600;g2139096f541_2_11"/>
          <p:cNvGrpSpPr/>
          <p:nvPr/>
        </p:nvGrpSpPr>
        <p:grpSpPr>
          <a:xfrm>
            <a:off x="2631888" y="1721588"/>
            <a:ext cx="7203859" cy="4362441"/>
            <a:chOff x="1351776" y="835400"/>
            <a:chExt cx="6440451" cy="3878875"/>
          </a:xfrm>
        </p:grpSpPr>
        <p:pic>
          <p:nvPicPr>
            <p:cNvPr id="601" name="Google Shape;601;g2139096f541_2_11"/>
            <p:cNvPicPr preferRelativeResize="0"/>
            <p:nvPr/>
          </p:nvPicPr>
          <p:blipFill rotWithShape="1">
            <a:blip r:embed="rId3">
              <a:alphaModFix/>
            </a:blip>
            <a:srcRect b="26776"/>
            <a:stretch/>
          </p:blipFill>
          <p:spPr>
            <a:xfrm>
              <a:off x="1351776" y="835400"/>
              <a:ext cx="6440451" cy="3878875"/>
            </a:xfrm>
            <a:prstGeom prst="rect">
              <a:avLst/>
            </a:prstGeom>
            <a:noFill/>
            <a:ln>
              <a:noFill/>
            </a:ln>
          </p:spPr>
        </p:pic>
        <p:pic>
          <p:nvPicPr>
            <p:cNvPr id="602" name="Google Shape;602;g2139096f541_2_11"/>
            <p:cNvPicPr preferRelativeResize="0"/>
            <p:nvPr/>
          </p:nvPicPr>
          <p:blipFill rotWithShape="1">
            <a:blip r:embed="rId4">
              <a:alphaModFix/>
            </a:blip>
            <a:srcRect/>
            <a:stretch/>
          </p:blipFill>
          <p:spPr>
            <a:xfrm>
              <a:off x="1520550" y="1022600"/>
              <a:ext cx="6119226" cy="3435100"/>
            </a:xfrm>
            <a:prstGeom prst="rect">
              <a:avLst/>
            </a:prstGeom>
            <a:noFill/>
            <a:ln>
              <a:noFill/>
            </a:ln>
          </p:spPr>
        </p:pic>
      </p:grpSp>
      <p:sp>
        <p:nvSpPr>
          <p:cNvPr id="603" name="Google Shape;603;g2139096f541_2_11"/>
          <p:cNvSpPr txBox="1"/>
          <p:nvPr/>
        </p:nvSpPr>
        <p:spPr>
          <a:xfrm>
            <a:off x="631000" y="914400"/>
            <a:ext cx="11459600" cy="633466"/>
          </a:xfrm>
          <a:prstGeom prst="rect">
            <a:avLst/>
          </a:prstGeom>
          <a:noFill/>
          <a:ln>
            <a:noFill/>
          </a:ln>
        </p:spPr>
        <p:txBody>
          <a:bodyPr spcFirstLastPara="1" wrap="square" lIns="121900" tIns="121900" rIns="121900" bIns="121900" anchor="t" anchorCtr="0">
            <a:spAutoFit/>
          </a:bodyPr>
          <a:lstStyle/>
          <a:p>
            <a:pPr defTabSz="1219170">
              <a:spcAft>
                <a:spcPts val="1067"/>
              </a:spcAft>
              <a:buClr>
                <a:srgbClr val="000000"/>
              </a:buClr>
              <a:buSzPts val="1200"/>
            </a:pPr>
            <a:r>
              <a:rPr lang="en" sz="1600" b="1" i="1" u="sng" kern="0" dirty="0">
                <a:solidFill>
                  <a:srgbClr val="434343"/>
                </a:solidFill>
                <a:latin typeface="Roboto"/>
                <a:ea typeface="Roboto"/>
                <a:cs typeface="Roboto"/>
                <a:sym typeface="Roboto"/>
              </a:rPr>
              <a:t>Automate workflows and enable risk stratification, targeted care interventions, and S</a:t>
            </a:r>
            <a:r>
              <a:rPr lang="nl-BE" sz="1600" b="1" i="1" u="sng" kern="0" dirty="0" err="1">
                <a:solidFill>
                  <a:srgbClr val="434343"/>
                </a:solidFill>
                <a:latin typeface="Roboto"/>
                <a:ea typeface="Roboto"/>
                <a:cs typeface="Roboto"/>
                <a:sym typeface="Roboto"/>
              </a:rPr>
              <a:t>ocial</a:t>
            </a:r>
            <a:r>
              <a:rPr lang="nl-BE" sz="1600" b="1" i="1" u="sng" kern="0" dirty="0">
                <a:solidFill>
                  <a:srgbClr val="434343"/>
                </a:solidFill>
                <a:latin typeface="Roboto"/>
                <a:ea typeface="Roboto"/>
                <a:cs typeface="Roboto"/>
                <a:sym typeface="Roboto"/>
              </a:rPr>
              <a:t> </a:t>
            </a:r>
            <a:r>
              <a:rPr lang="en" sz="1600" b="1" i="1" u="sng" kern="0" dirty="0">
                <a:solidFill>
                  <a:srgbClr val="434343"/>
                </a:solidFill>
                <a:latin typeface="Roboto"/>
                <a:ea typeface="Roboto"/>
                <a:cs typeface="Roboto"/>
                <a:sym typeface="Roboto"/>
              </a:rPr>
              <a:t>D</a:t>
            </a:r>
            <a:r>
              <a:rPr lang="nl-BE" sz="1600" b="1" i="1" u="sng" kern="0" dirty="0" err="1">
                <a:solidFill>
                  <a:srgbClr val="434343"/>
                </a:solidFill>
                <a:latin typeface="Roboto"/>
                <a:ea typeface="Roboto"/>
                <a:cs typeface="Roboto"/>
                <a:sym typeface="Roboto"/>
              </a:rPr>
              <a:t>eterminants</a:t>
            </a:r>
            <a:r>
              <a:rPr lang="nl-BE" sz="1600" b="1" i="1" u="sng" kern="0" dirty="0">
                <a:solidFill>
                  <a:srgbClr val="434343"/>
                </a:solidFill>
                <a:latin typeface="Roboto"/>
                <a:ea typeface="Roboto"/>
                <a:cs typeface="Roboto"/>
                <a:sym typeface="Roboto"/>
              </a:rPr>
              <a:t> </a:t>
            </a:r>
            <a:r>
              <a:rPr lang="en" sz="1600" b="1" i="1" u="sng" kern="0" dirty="0">
                <a:solidFill>
                  <a:srgbClr val="434343"/>
                </a:solidFill>
                <a:latin typeface="Roboto"/>
                <a:ea typeface="Roboto"/>
                <a:cs typeface="Roboto"/>
                <a:sym typeface="Roboto"/>
              </a:rPr>
              <a:t>o</a:t>
            </a:r>
            <a:r>
              <a:rPr lang="nl-BE" sz="1600" b="1" i="1" u="sng" kern="0" dirty="0">
                <a:solidFill>
                  <a:srgbClr val="434343"/>
                </a:solidFill>
                <a:latin typeface="Roboto"/>
                <a:ea typeface="Roboto"/>
                <a:cs typeface="Roboto"/>
                <a:sym typeface="Roboto"/>
              </a:rPr>
              <a:t>f </a:t>
            </a:r>
            <a:r>
              <a:rPr lang="en" sz="1600" b="1" i="1" u="sng" kern="0" dirty="0">
                <a:solidFill>
                  <a:srgbClr val="434343"/>
                </a:solidFill>
                <a:latin typeface="Roboto"/>
                <a:ea typeface="Roboto"/>
                <a:cs typeface="Roboto"/>
                <a:sym typeface="Roboto"/>
              </a:rPr>
              <a:t>H</a:t>
            </a:r>
            <a:r>
              <a:rPr lang="nl-BE" sz="1600" b="1" i="1" u="sng" kern="0" dirty="0" err="1">
                <a:solidFill>
                  <a:srgbClr val="434343"/>
                </a:solidFill>
                <a:latin typeface="Roboto"/>
                <a:ea typeface="Roboto"/>
                <a:cs typeface="Roboto"/>
                <a:sym typeface="Roboto"/>
              </a:rPr>
              <a:t>ealth</a:t>
            </a:r>
            <a:r>
              <a:rPr lang="en" sz="1600" b="1" i="1" u="sng" kern="0" dirty="0">
                <a:solidFill>
                  <a:srgbClr val="434343"/>
                </a:solidFill>
                <a:latin typeface="Roboto"/>
                <a:ea typeface="Roboto"/>
                <a:cs typeface="Roboto"/>
                <a:sym typeface="Roboto"/>
              </a:rPr>
              <a:t> integration</a:t>
            </a:r>
            <a:endParaRPr sz="1600" i="1" u="sng" kern="0" dirty="0">
              <a:solidFill>
                <a:srgbClr val="000000"/>
              </a:solidFill>
              <a:latin typeface="Arial"/>
              <a:ea typeface="Arial"/>
              <a:cs typeface="Arial"/>
              <a:sym typeface="Arial"/>
            </a:endParaRPr>
          </a:p>
        </p:txBody>
      </p:sp>
      <p:sp>
        <p:nvSpPr>
          <p:cNvPr id="3" name="Tekstvak 2">
            <a:extLst>
              <a:ext uri="{FF2B5EF4-FFF2-40B4-BE49-F238E27FC236}">
                <a16:creationId xmlns:a16="http://schemas.microsoft.com/office/drawing/2014/main" id="{3444D5D2-AE24-4541-B675-6B34D3BA5C71}"/>
              </a:ext>
            </a:extLst>
          </p:cNvPr>
          <p:cNvSpPr txBox="1"/>
          <p:nvPr/>
        </p:nvSpPr>
        <p:spPr>
          <a:xfrm>
            <a:off x="398108" y="6311641"/>
            <a:ext cx="2023705" cy="379656"/>
          </a:xfrm>
          <a:prstGeom prst="rect">
            <a:avLst/>
          </a:prstGeom>
          <a:solidFill>
            <a:schemeClr val="tx1"/>
          </a:solidFill>
        </p:spPr>
        <p:txBody>
          <a:bodyPr wrap="square" rtlCol="0">
            <a:spAutoFit/>
          </a:bodyPr>
          <a:lstStyle/>
          <a:p>
            <a:pPr defTabSz="1219170">
              <a:buClr>
                <a:srgbClr val="000000"/>
              </a:buClr>
            </a:pPr>
            <a:endParaRPr lang="nl-BE" sz="1867" kern="0" dirty="0">
              <a:solidFill>
                <a:srgbClr val="000000"/>
              </a:solidFill>
              <a:latin typeface="Arial"/>
              <a:cs typeface="Arial"/>
              <a:sym typeface="Arial"/>
            </a:endParaRPr>
          </a:p>
        </p:txBody>
      </p:sp>
      <p:pic>
        <p:nvPicPr>
          <p:cNvPr id="4" name="Afbeelding 3">
            <a:extLst>
              <a:ext uri="{FF2B5EF4-FFF2-40B4-BE49-F238E27FC236}">
                <a16:creationId xmlns:a16="http://schemas.microsoft.com/office/drawing/2014/main" id="{4C220ECF-0255-494A-9AAF-18138435EF72}"/>
              </a:ext>
            </a:extLst>
          </p:cNvPr>
          <p:cNvPicPr>
            <a:picLocks noChangeAspect="1"/>
          </p:cNvPicPr>
          <p:nvPr/>
        </p:nvPicPr>
        <p:blipFill>
          <a:blip r:embed="rId5"/>
          <a:stretch>
            <a:fillRect/>
          </a:stretch>
        </p:blipFill>
        <p:spPr>
          <a:xfrm>
            <a:off x="163790" y="6217622"/>
            <a:ext cx="7805460" cy="524799"/>
          </a:xfrm>
          <a:prstGeom prst="rect">
            <a:avLst/>
          </a:prstGeom>
        </p:spPr>
      </p:pic>
      <p:sp>
        <p:nvSpPr>
          <p:cNvPr id="2" name="Tekstvak 1">
            <a:extLst>
              <a:ext uri="{FF2B5EF4-FFF2-40B4-BE49-F238E27FC236}">
                <a16:creationId xmlns:a16="http://schemas.microsoft.com/office/drawing/2014/main" id="{E0A47F7C-81FA-49E2-A2B1-4511D9584671}"/>
              </a:ext>
            </a:extLst>
          </p:cNvPr>
          <p:cNvSpPr txBox="1"/>
          <p:nvPr/>
        </p:nvSpPr>
        <p:spPr>
          <a:xfrm>
            <a:off x="631001" y="116115"/>
            <a:ext cx="8298161" cy="379656"/>
          </a:xfrm>
          <a:prstGeom prst="rect">
            <a:avLst/>
          </a:prstGeom>
          <a:noFill/>
        </p:spPr>
        <p:txBody>
          <a:bodyPr wrap="square" rtlCol="0">
            <a:spAutoFit/>
          </a:bodyPr>
          <a:lstStyle/>
          <a:p>
            <a:pPr defTabSz="1219170">
              <a:buClr>
                <a:srgbClr val="000000"/>
              </a:buClr>
            </a:pPr>
            <a:r>
              <a:rPr lang="nl-BE" sz="1867" b="1" kern="0" dirty="0">
                <a:solidFill>
                  <a:srgbClr val="4285F4"/>
                </a:solidFill>
                <a:latin typeface="Arial"/>
                <a:cs typeface="Arial"/>
                <a:sym typeface="Arial"/>
              </a:rPr>
              <a:t>3. Populatie - Management</a:t>
            </a:r>
          </a:p>
        </p:txBody>
      </p:sp>
    </p:spTree>
    <p:extLst>
      <p:ext uri="{BB962C8B-B14F-4D97-AF65-F5344CB8AC3E}">
        <p14:creationId xmlns:p14="http://schemas.microsoft.com/office/powerpoint/2010/main" val="4215888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139096f541_2_43"/>
          <p:cNvSpPr txBox="1"/>
          <p:nvPr/>
        </p:nvSpPr>
        <p:spPr>
          <a:xfrm>
            <a:off x="585201" y="512067"/>
            <a:ext cx="10997200" cy="500586"/>
          </a:xfrm>
          <a:prstGeom prst="rect">
            <a:avLst/>
          </a:prstGeom>
          <a:noFill/>
          <a:ln>
            <a:noFill/>
          </a:ln>
        </p:spPr>
        <p:txBody>
          <a:bodyPr spcFirstLastPara="1" wrap="square" lIns="0" tIns="0" rIns="0" bIns="0" anchor="t" anchorCtr="0">
            <a:spAutoFit/>
          </a:bodyPr>
          <a:lstStyle/>
          <a:p>
            <a:pPr defTabSz="1219170">
              <a:buClr>
                <a:srgbClr val="000000"/>
              </a:buClr>
              <a:buSzPts val="2440"/>
            </a:pPr>
            <a:r>
              <a:rPr lang="en" sz="3253" kern="0">
                <a:solidFill>
                  <a:srgbClr val="19202E"/>
                </a:solidFill>
                <a:latin typeface="Roboto Light"/>
                <a:ea typeface="Roboto Light"/>
                <a:cs typeface="Roboto Light"/>
                <a:sym typeface="Roboto Light"/>
              </a:rPr>
              <a:t>Dashboards for your population health needs</a:t>
            </a:r>
            <a:endParaRPr sz="3253" kern="0">
              <a:solidFill>
                <a:srgbClr val="19202E"/>
              </a:solidFill>
              <a:latin typeface="Roboto Light"/>
              <a:ea typeface="Roboto Light"/>
              <a:cs typeface="Roboto Light"/>
              <a:sym typeface="Roboto Light"/>
            </a:endParaRPr>
          </a:p>
        </p:txBody>
      </p:sp>
      <p:sp>
        <p:nvSpPr>
          <p:cNvPr id="628" name="Google Shape;628;g2139096f541_2_43"/>
          <p:cNvSpPr/>
          <p:nvPr/>
        </p:nvSpPr>
        <p:spPr>
          <a:xfrm>
            <a:off x="6354649" y="6187467"/>
            <a:ext cx="139600" cy="141600"/>
          </a:xfrm>
          <a:prstGeom prst="rect">
            <a:avLst/>
          </a:prstGeom>
          <a:solidFill>
            <a:srgbClr val="DEF7F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629" name="Google Shape;629;g2139096f541_2_43"/>
          <p:cNvSpPr txBox="1"/>
          <p:nvPr/>
        </p:nvSpPr>
        <p:spPr>
          <a:xfrm>
            <a:off x="11458000" y="6248400"/>
            <a:ext cx="734000" cy="609600"/>
          </a:xfrm>
          <a:prstGeom prst="rect">
            <a:avLst/>
          </a:prstGeom>
          <a:noFill/>
          <a:ln>
            <a:noFill/>
          </a:ln>
        </p:spPr>
        <p:txBody>
          <a:bodyPr spcFirstLastPara="1" wrap="square" lIns="0" tIns="48767" rIns="0" bIns="0" anchor="t" anchorCtr="0">
            <a:noAutofit/>
          </a:bodyPr>
          <a:lstStyle/>
          <a:p>
            <a:pPr defTabSz="1219170">
              <a:buClr>
                <a:srgbClr val="000000"/>
              </a:buClr>
              <a:buSzPts val="600"/>
            </a:pPr>
            <a:fld id="{00000000-1234-1234-1234-123412341234}" type="slidenum">
              <a:rPr lang="en" sz="800" b="1" kern="0">
                <a:solidFill>
                  <a:srgbClr val="434343"/>
                </a:solidFill>
                <a:latin typeface="Lato"/>
                <a:ea typeface="Lato"/>
                <a:cs typeface="Lato"/>
                <a:sym typeface="Lato"/>
              </a:rPr>
              <a:pPr defTabSz="1219170">
                <a:buClr>
                  <a:srgbClr val="000000"/>
                </a:buClr>
                <a:buSzPts val="600"/>
              </a:pPr>
              <a:t>16</a:t>
            </a:fld>
            <a:endParaRPr sz="800" b="1" kern="0">
              <a:solidFill>
                <a:srgbClr val="434343"/>
              </a:solidFill>
              <a:latin typeface="Lato"/>
              <a:ea typeface="Lato"/>
              <a:cs typeface="Lato"/>
              <a:sym typeface="Lato"/>
            </a:endParaRPr>
          </a:p>
        </p:txBody>
      </p:sp>
      <p:pic>
        <p:nvPicPr>
          <p:cNvPr id="630" name="Google Shape;630;g2139096f541_2_43"/>
          <p:cNvPicPr preferRelativeResize="0"/>
          <p:nvPr/>
        </p:nvPicPr>
        <p:blipFill rotWithShape="1">
          <a:blip r:embed="rId3">
            <a:alphaModFix/>
          </a:blip>
          <a:srcRect/>
          <a:stretch/>
        </p:blipFill>
        <p:spPr>
          <a:xfrm>
            <a:off x="565134" y="6248396"/>
            <a:ext cx="1102377" cy="187400"/>
          </a:xfrm>
          <a:prstGeom prst="rect">
            <a:avLst/>
          </a:prstGeom>
          <a:noFill/>
          <a:ln>
            <a:noFill/>
          </a:ln>
        </p:spPr>
      </p:pic>
      <p:pic>
        <p:nvPicPr>
          <p:cNvPr id="631" name="Google Shape;631;g2139096f541_2_43"/>
          <p:cNvPicPr preferRelativeResize="0"/>
          <p:nvPr/>
        </p:nvPicPr>
        <p:blipFill rotWithShape="1">
          <a:blip r:embed="rId4">
            <a:alphaModFix/>
          </a:blip>
          <a:srcRect/>
          <a:stretch/>
        </p:blipFill>
        <p:spPr>
          <a:xfrm>
            <a:off x="577034" y="1786867"/>
            <a:ext cx="5350823" cy="2273445"/>
          </a:xfrm>
          <a:prstGeom prst="rect">
            <a:avLst/>
          </a:prstGeom>
          <a:noFill/>
          <a:ln>
            <a:noFill/>
          </a:ln>
          <a:effectLst>
            <a:outerShdw blurRad="57150" dist="19050" dir="5400000" algn="bl" rotWithShape="0">
              <a:srgbClr val="000000">
                <a:alpha val="49803"/>
              </a:srgbClr>
            </a:outerShdw>
          </a:effectLst>
        </p:spPr>
      </p:pic>
      <p:pic>
        <p:nvPicPr>
          <p:cNvPr id="632" name="Google Shape;632;g2139096f541_2_43"/>
          <p:cNvPicPr preferRelativeResize="0"/>
          <p:nvPr/>
        </p:nvPicPr>
        <p:blipFill rotWithShape="1">
          <a:blip r:embed="rId5">
            <a:alphaModFix/>
          </a:blip>
          <a:srcRect r="1526"/>
          <a:stretch/>
        </p:blipFill>
        <p:spPr>
          <a:xfrm>
            <a:off x="6420794" y="1786871"/>
            <a:ext cx="5275871" cy="2273445"/>
          </a:xfrm>
          <a:prstGeom prst="rect">
            <a:avLst/>
          </a:prstGeom>
          <a:noFill/>
          <a:ln>
            <a:noFill/>
          </a:ln>
          <a:effectLst>
            <a:outerShdw blurRad="57150" dist="19050" dir="5400000" algn="bl" rotWithShape="0">
              <a:srgbClr val="000000">
                <a:alpha val="49803"/>
              </a:srgbClr>
            </a:outerShdw>
          </a:effectLst>
        </p:spPr>
      </p:pic>
      <p:sp>
        <p:nvSpPr>
          <p:cNvPr id="634" name="Google Shape;634;g2139096f541_2_43"/>
          <p:cNvSpPr txBox="1"/>
          <p:nvPr/>
        </p:nvSpPr>
        <p:spPr>
          <a:xfrm>
            <a:off x="491433" y="1012868"/>
            <a:ext cx="11459600" cy="633466"/>
          </a:xfrm>
          <a:prstGeom prst="rect">
            <a:avLst/>
          </a:prstGeom>
          <a:noFill/>
          <a:ln>
            <a:noFill/>
          </a:ln>
        </p:spPr>
        <p:txBody>
          <a:bodyPr spcFirstLastPara="1" wrap="square" lIns="121900" tIns="121900" rIns="121900" bIns="121900" anchor="t" anchorCtr="0">
            <a:spAutoFit/>
          </a:bodyPr>
          <a:lstStyle/>
          <a:p>
            <a:pPr defTabSz="1219170">
              <a:spcAft>
                <a:spcPts val="1067"/>
              </a:spcAft>
              <a:buClr>
                <a:srgbClr val="000000"/>
              </a:buClr>
              <a:buSzPts val="1200"/>
            </a:pPr>
            <a:r>
              <a:rPr lang="en" sz="1600" b="1" i="1" u="sng" kern="0">
                <a:solidFill>
                  <a:srgbClr val="434343"/>
                </a:solidFill>
                <a:latin typeface="Roboto"/>
                <a:ea typeface="Roboto"/>
                <a:cs typeface="Roboto"/>
                <a:sym typeface="Roboto"/>
              </a:rPr>
              <a:t>Keep populations  healthy, happy, and engaged by providing personalised care</a:t>
            </a:r>
            <a:endParaRPr sz="1600" i="1" u="sng" kern="0">
              <a:solidFill>
                <a:srgbClr val="000000"/>
              </a:solidFill>
              <a:latin typeface="Arial"/>
              <a:ea typeface="Arial"/>
              <a:cs typeface="Arial"/>
              <a:sym typeface="Arial"/>
            </a:endParaRPr>
          </a:p>
        </p:txBody>
      </p:sp>
      <p:pic>
        <p:nvPicPr>
          <p:cNvPr id="2" name="Afbeelding 1">
            <a:extLst>
              <a:ext uri="{FF2B5EF4-FFF2-40B4-BE49-F238E27FC236}">
                <a16:creationId xmlns:a16="http://schemas.microsoft.com/office/drawing/2014/main" id="{816B8FC4-FFBD-4E7F-9802-92C27F18B0A2}"/>
              </a:ext>
            </a:extLst>
          </p:cNvPr>
          <p:cNvPicPr>
            <a:picLocks noChangeAspect="1"/>
          </p:cNvPicPr>
          <p:nvPr/>
        </p:nvPicPr>
        <p:blipFill>
          <a:blip r:embed="rId6"/>
          <a:stretch>
            <a:fillRect/>
          </a:stretch>
        </p:blipFill>
        <p:spPr>
          <a:xfrm>
            <a:off x="491435" y="5316377"/>
            <a:ext cx="2701708" cy="1268961"/>
          </a:xfrm>
          <a:prstGeom prst="rect">
            <a:avLst/>
          </a:prstGeom>
        </p:spPr>
      </p:pic>
      <p:sp>
        <p:nvSpPr>
          <p:cNvPr id="3" name="Tekstvak 2">
            <a:extLst>
              <a:ext uri="{FF2B5EF4-FFF2-40B4-BE49-F238E27FC236}">
                <a16:creationId xmlns:a16="http://schemas.microsoft.com/office/drawing/2014/main" id="{F6ABD9DF-6485-4FA5-B051-87F3C1B6A241}"/>
              </a:ext>
            </a:extLst>
          </p:cNvPr>
          <p:cNvSpPr txBox="1"/>
          <p:nvPr/>
        </p:nvSpPr>
        <p:spPr>
          <a:xfrm>
            <a:off x="1667511" y="4594809"/>
            <a:ext cx="8840832" cy="2103589"/>
          </a:xfrm>
          <a:prstGeom prst="rect">
            <a:avLst/>
          </a:prstGeom>
          <a:noFill/>
        </p:spPr>
        <p:txBody>
          <a:bodyPr wrap="square" rtlCol="0">
            <a:spAutoFit/>
          </a:bodyPr>
          <a:lstStyle/>
          <a:p>
            <a:pPr defTabSz="1219170">
              <a:buClr>
                <a:srgbClr val="000000"/>
              </a:buClr>
            </a:pPr>
            <a:r>
              <a:rPr lang="nl-BE" sz="1867" kern="0" dirty="0" err="1">
                <a:solidFill>
                  <a:srgbClr val="000000"/>
                </a:solidFill>
                <a:latin typeface="Arial"/>
                <a:cs typeface="Arial"/>
                <a:sym typeface="Arial"/>
              </a:rPr>
              <a:t>Primary</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use</a:t>
            </a:r>
            <a:r>
              <a:rPr lang="nl-BE" sz="1867" kern="0" dirty="0">
                <a:solidFill>
                  <a:srgbClr val="000000"/>
                </a:solidFill>
                <a:latin typeface="Arial"/>
                <a:cs typeface="Arial"/>
                <a:sym typeface="Arial"/>
              </a:rPr>
              <a:t> : </a:t>
            </a:r>
            <a:r>
              <a:rPr lang="nl-BE" sz="1867" kern="0" dirty="0" err="1">
                <a:solidFill>
                  <a:srgbClr val="000000"/>
                </a:solidFill>
                <a:latin typeface="Arial"/>
                <a:cs typeface="Arial"/>
                <a:sym typeface="Arial"/>
              </a:rPr>
              <a:t>patient-centered</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integrated</a:t>
            </a:r>
            <a:r>
              <a:rPr lang="nl-BE" sz="1867" kern="0" dirty="0">
                <a:solidFill>
                  <a:srgbClr val="000000"/>
                </a:solidFill>
                <a:latin typeface="Arial"/>
                <a:cs typeface="Arial"/>
                <a:sym typeface="Arial"/>
              </a:rPr>
              <a:t> care</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err="1">
                <a:solidFill>
                  <a:srgbClr val="000000"/>
                </a:solidFill>
                <a:latin typeface="Arial"/>
                <a:cs typeface="Arial"/>
                <a:sym typeface="Arial"/>
              </a:rPr>
              <a:t>Secondary</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use</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analytics</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population</a:t>
            </a:r>
            <a:r>
              <a:rPr lang="nl-BE" sz="1867" kern="0" dirty="0">
                <a:solidFill>
                  <a:srgbClr val="000000"/>
                </a:solidFill>
                <a:latin typeface="Arial"/>
                <a:cs typeface="Arial"/>
                <a:sym typeface="Arial"/>
              </a:rPr>
              <a:t> health….</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err="1">
                <a:solidFill>
                  <a:srgbClr val="000000"/>
                </a:solidFill>
                <a:latin typeface="Arial"/>
                <a:cs typeface="Arial"/>
                <a:sym typeface="Arial"/>
              </a:rPr>
              <a:t>Tertiary</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use</a:t>
            </a:r>
            <a:r>
              <a:rPr lang="nl-BE" sz="1867" kern="0" dirty="0">
                <a:solidFill>
                  <a:srgbClr val="000000"/>
                </a:solidFill>
                <a:latin typeface="Arial"/>
                <a:cs typeface="Arial"/>
                <a:sym typeface="Arial"/>
              </a:rPr>
              <a:t>: RCT, </a:t>
            </a:r>
            <a:r>
              <a:rPr lang="nl-BE" sz="1867" kern="0" dirty="0" err="1">
                <a:solidFill>
                  <a:srgbClr val="000000"/>
                </a:solidFill>
                <a:latin typeface="Arial"/>
                <a:cs typeface="Arial"/>
                <a:sym typeface="Arial"/>
              </a:rPr>
              <a:t>innovative</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interventions</a:t>
            </a:r>
            <a:r>
              <a:rPr lang="nl-BE" sz="1867" kern="0" dirty="0">
                <a:solidFill>
                  <a:srgbClr val="000000"/>
                </a:solidFill>
                <a:latin typeface="Arial"/>
                <a:cs typeface="Arial"/>
                <a:sym typeface="Arial"/>
              </a:rPr>
              <a:t>, research…</a:t>
            </a:r>
          </a:p>
          <a:p>
            <a:pPr defTabSz="1219170">
              <a:buClr>
                <a:srgbClr val="000000"/>
              </a:buClr>
            </a:pPr>
            <a:endParaRPr lang="nl-BE" sz="1867" kern="0" dirty="0">
              <a:solidFill>
                <a:srgbClr val="000000"/>
              </a:solidFill>
              <a:latin typeface="Arial"/>
              <a:cs typeface="Arial"/>
              <a:sym typeface="Arial"/>
            </a:endParaRPr>
          </a:p>
          <a:p>
            <a:pPr defTabSz="1219170">
              <a:buClr>
                <a:srgbClr val="000000"/>
              </a:buClr>
            </a:pPr>
            <a:r>
              <a:rPr lang="nl-BE" sz="1867" kern="0" dirty="0">
                <a:solidFill>
                  <a:srgbClr val="000000"/>
                </a:solidFill>
                <a:latin typeface="Arial"/>
                <a:cs typeface="Arial"/>
                <a:sym typeface="Arial"/>
              </a:rPr>
              <a:t>APPROPRIATE INTEGRATION OF ‘INFORMED CONSENT’</a:t>
            </a:r>
          </a:p>
        </p:txBody>
      </p:sp>
    </p:spTree>
    <p:extLst>
      <p:ext uri="{BB962C8B-B14F-4D97-AF65-F5344CB8AC3E}">
        <p14:creationId xmlns:p14="http://schemas.microsoft.com/office/powerpoint/2010/main" val="2873808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bb1e58410c_0_3"/>
          <p:cNvSpPr/>
          <p:nvPr/>
        </p:nvSpPr>
        <p:spPr>
          <a:xfrm>
            <a:off x="2802605" y="6611304"/>
            <a:ext cx="706000" cy="707200"/>
          </a:xfrm>
          <a:prstGeom prst="chord">
            <a:avLst>
              <a:gd name="adj1" fmla="val 10758573"/>
              <a:gd name="adj2" fmla="val 39498"/>
            </a:avLst>
          </a:prstGeom>
          <a:solidFill>
            <a:srgbClr val="4E9CAA"/>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Roboto"/>
              <a:ea typeface="Roboto"/>
              <a:cs typeface="Roboto"/>
              <a:sym typeface="Roboto"/>
            </a:endParaRPr>
          </a:p>
        </p:txBody>
      </p:sp>
      <p:sp>
        <p:nvSpPr>
          <p:cNvPr id="275" name="Google Shape;275;g1bb1e58410c_0_3"/>
          <p:cNvSpPr txBox="1"/>
          <p:nvPr/>
        </p:nvSpPr>
        <p:spPr>
          <a:xfrm>
            <a:off x="539067" y="312367"/>
            <a:ext cx="11043200" cy="1254189"/>
          </a:xfrm>
          <a:prstGeom prst="rect">
            <a:avLst/>
          </a:prstGeom>
          <a:noFill/>
          <a:ln>
            <a:noFill/>
          </a:ln>
        </p:spPr>
        <p:txBody>
          <a:bodyPr spcFirstLastPara="1" wrap="square" lIns="0" tIns="0" rIns="0" bIns="0" anchor="t" anchorCtr="0">
            <a:spAutoFit/>
          </a:bodyPr>
          <a:lstStyle/>
          <a:p>
            <a:pPr defTabSz="1219170">
              <a:spcBef>
                <a:spcPts val="533"/>
              </a:spcBef>
              <a:spcAft>
                <a:spcPts val="1600"/>
              </a:spcAft>
              <a:buClr>
                <a:srgbClr val="000000"/>
              </a:buClr>
              <a:buSzPts val="2400"/>
              <a:defRPr/>
            </a:pPr>
            <a:r>
              <a:rPr lang="en" sz="3200" kern="0">
                <a:solidFill>
                  <a:srgbClr val="19202E"/>
                </a:solidFill>
                <a:latin typeface="Roboto Light"/>
                <a:ea typeface="Roboto Light"/>
                <a:cs typeface="Roboto Light"/>
                <a:sym typeface="Roboto Light"/>
              </a:rPr>
              <a:t>With a data platform and applications designed to support integrated care </a:t>
            </a:r>
            <a:endParaRPr sz="3200" kern="0">
              <a:solidFill>
                <a:srgbClr val="19202E"/>
              </a:solidFill>
              <a:latin typeface="Roboto Light"/>
              <a:ea typeface="Roboto Light"/>
              <a:cs typeface="Roboto Light"/>
              <a:sym typeface="Roboto Light"/>
            </a:endParaRPr>
          </a:p>
        </p:txBody>
      </p:sp>
      <p:sp>
        <p:nvSpPr>
          <p:cNvPr id="276" name="Google Shape;276;g1bb1e58410c_0_3"/>
          <p:cNvSpPr/>
          <p:nvPr/>
        </p:nvSpPr>
        <p:spPr>
          <a:xfrm>
            <a:off x="2911067" y="1456933"/>
            <a:ext cx="6096000" cy="4473200"/>
          </a:xfrm>
          <a:prstGeom prst="ellipse">
            <a:avLst/>
          </a:prstGeom>
          <a:noFill/>
          <a:ln w="9525" cap="flat" cmpd="sng">
            <a:solidFill>
              <a:srgbClr val="4285F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277" name="Google Shape;277;g1bb1e58410c_0_3"/>
          <p:cNvSpPr/>
          <p:nvPr/>
        </p:nvSpPr>
        <p:spPr>
          <a:xfrm>
            <a:off x="5227467" y="2857996"/>
            <a:ext cx="1463200" cy="1463200"/>
          </a:xfrm>
          <a:prstGeom prst="ellipse">
            <a:avLst/>
          </a:prstGeom>
          <a:solidFill>
            <a:srgbClr val="D0DF00"/>
          </a:solidFill>
          <a:ln>
            <a:noFill/>
          </a:ln>
        </p:spPr>
        <p:txBody>
          <a:bodyPr spcFirstLastPara="1" wrap="square" lIns="0" tIns="0" rIns="0" bIns="0" anchor="ctr" anchorCtr="0">
            <a:noAutofit/>
          </a:bodyPr>
          <a:lstStyle/>
          <a:p>
            <a:pPr algn="ctr" defTabSz="1219170">
              <a:buClr>
                <a:srgbClr val="000000"/>
              </a:buClr>
              <a:buSzPts val="1200"/>
              <a:defRPr/>
            </a:pPr>
            <a:r>
              <a:rPr lang="en" sz="1600" b="1" kern="0">
                <a:solidFill>
                  <a:srgbClr val="FFFFFF"/>
                </a:solidFill>
                <a:latin typeface="Roboto"/>
                <a:ea typeface="Roboto"/>
                <a:cs typeface="Roboto"/>
                <a:sym typeface="Roboto"/>
              </a:rPr>
              <a:t>Data</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Activation</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Platform</a:t>
            </a:r>
            <a:endParaRPr sz="1600" b="1" kern="0">
              <a:solidFill>
                <a:srgbClr val="FFFFFF"/>
              </a:solidFill>
              <a:latin typeface="Roboto"/>
              <a:ea typeface="Roboto"/>
              <a:cs typeface="Roboto"/>
              <a:sym typeface="Roboto"/>
            </a:endParaRPr>
          </a:p>
        </p:txBody>
      </p:sp>
      <p:pic>
        <p:nvPicPr>
          <p:cNvPr id="278" name="Google Shape;278;g1bb1e58410c_0_3"/>
          <p:cNvPicPr preferRelativeResize="0"/>
          <p:nvPr/>
        </p:nvPicPr>
        <p:blipFill rotWithShape="1">
          <a:blip r:embed="rId3">
            <a:alphaModFix/>
          </a:blip>
          <a:srcRect/>
          <a:stretch/>
        </p:blipFill>
        <p:spPr>
          <a:xfrm>
            <a:off x="784627" y="1662200"/>
            <a:ext cx="3068040" cy="1938499"/>
          </a:xfrm>
          <a:prstGeom prst="rect">
            <a:avLst/>
          </a:prstGeom>
          <a:noFill/>
          <a:ln>
            <a:noFill/>
          </a:ln>
        </p:spPr>
      </p:pic>
      <p:sp>
        <p:nvSpPr>
          <p:cNvPr id="279" name="Google Shape;279;g1bb1e58410c_0_3"/>
          <p:cNvSpPr txBox="1"/>
          <p:nvPr/>
        </p:nvSpPr>
        <p:spPr>
          <a:xfrm>
            <a:off x="1515452" y="3519675"/>
            <a:ext cx="16064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defRPr/>
            </a:pPr>
            <a:r>
              <a:rPr lang="en" sz="1067" b="1" kern="0" dirty="0">
                <a:solidFill>
                  <a:srgbClr val="595959"/>
                </a:solidFill>
                <a:latin typeface="Roboto"/>
                <a:ea typeface="Roboto"/>
                <a:cs typeface="Roboto"/>
                <a:sym typeface="Roboto"/>
              </a:rPr>
              <a:t>Patient 360</a:t>
            </a:r>
            <a:endParaRPr sz="1467" kern="0" dirty="0">
              <a:solidFill>
                <a:srgbClr val="000000"/>
              </a:solidFill>
              <a:latin typeface="Arial"/>
              <a:ea typeface="Arial"/>
              <a:cs typeface="Arial"/>
              <a:sym typeface="Arial"/>
            </a:endParaRPr>
          </a:p>
        </p:txBody>
      </p:sp>
      <p:pic>
        <p:nvPicPr>
          <p:cNvPr id="280" name="Google Shape;280;g1bb1e58410c_0_3"/>
          <p:cNvPicPr preferRelativeResize="0"/>
          <p:nvPr/>
        </p:nvPicPr>
        <p:blipFill rotWithShape="1">
          <a:blip r:embed="rId4">
            <a:alphaModFix/>
          </a:blip>
          <a:srcRect b="25163"/>
          <a:stretch/>
        </p:blipFill>
        <p:spPr>
          <a:xfrm>
            <a:off x="8347533" y="1641634"/>
            <a:ext cx="2514368" cy="1776447"/>
          </a:xfrm>
          <a:prstGeom prst="rect">
            <a:avLst/>
          </a:prstGeom>
          <a:noFill/>
          <a:ln>
            <a:noFill/>
          </a:ln>
        </p:spPr>
      </p:pic>
      <p:sp>
        <p:nvSpPr>
          <p:cNvPr id="281" name="Google Shape;281;g1bb1e58410c_0_3"/>
          <p:cNvSpPr txBox="1"/>
          <p:nvPr/>
        </p:nvSpPr>
        <p:spPr>
          <a:xfrm>
            <a:off x="8813691" y="3418057"/>
            <a:ext cx="1606400" cy="42071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0" indent="0" algn="ctr">
              <a:buSzPts val="800"/>
              <a:buNone/>
              <a:defRPr sz="800" b="1">
                <a:solidFill>
                  <a:srgbClr val="595959"/>
                </a:solidFill>
                <a:latin typeface="Roboto"/>
                <a:ea typeface="Roboto"/>
                <a:cs typeface="Roboto"/>
              </a:defRPr>
            </a:lvl1pPr>
          </a:lstStyle>
          <a:p>
            <a:pPr defTabSz="1219170">
              <a:buClr>
                <a:srgbClr val="000000"/>
              </a:buClr>
              <a:defRPr/>
            </a:pPr>
            <a:r>
              <a:rPr lang="en-IN" sz="1067" kern="0" dirty="0">
                <a:sym typeface="Arial"/>
              </a:rPr>
              <a:t>Efficient workflows and Care protocols</a:t>
            </a:r>
            <a:endParaRPr sz="1067" kern="0" dirty="0">
              <a:sym typeface="Arial"/>
            </a:endParaRPr>
          </a:p>
        </p:txBody>
      </p:sp>
      <p:pic>
        <p:nvPicPr>
          <p:cNvPr id="282" name="Google Shape;282;g1bb1e58410c_0_3"/>
          <p:cNvPicPr preferRelativeResize="0"/>
          <p:nvPr/>
        </p:nvPicPr>
        <p:blipFill rotWithShape="1">
          <a:blip r:embed="rId5">
            <a:alphaModFix/>
          </a:blip>
          <a:srcRect b="26776"/>
          <a:stretch/>
        </p:blipFill>
        <p:spPr>
          <a:xfrm>
            <a:off x="1071667" y="4256733"/>
            <a:ext cx="2514368" cy="1776432"/>
          </a:xfrm>
          <a:prstGeom prst="rect">
            <a:avLst/>
          </a:prstGeom>
          <a:noFill/>
          <a:ln>
            <a:noFill/>
          </a:ln>
        </p:spPr>
      </p:pic>
      <p:sp>
        <p:nvSpPr>
          <p:cNvPr id="283" name="Google Shape;283;g1bb1e58410c_0_3"/>
          <p:cNvSpPr txBox="1"/>
          <p:nvPr/>
        </p:nvSpPr>
        <p:spPr>
          <a:xfrm>
            <a:off x="1525655" y="6033162"/>
            <a:ext cx="1606400" cy="420716"/>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defRPr/>
            </a:pPr>
            <a:r>
              <a:rPr lang="en" sz="1067" b="1" kern="0">
                <a:solidFill>
                  <a:srgbClr val="595959"/>
                </a:solidFill>
                <a:latin typeface="Roboto"/>
                <a:ea typeface="Roboto"/>
                <a:cs typeface="Roboto"/>
                <a:sym typeface="Roboto"/>
              </a:rPr>
              <a:t>Provider system contextual drop-in</a:t>
            </a:r>
            <a:endParaRPr sz="1467" kern="0">
              <a:solidFill>
                <a:srgbClr val="000000"/>
              </a:solidFill>
              <a:latin typeface="Arial"/>
              <a:ea typeface="Arial"/>
              <a:cs typeface="Arial"/>
              <a:sym typeface="Arial"/>
            </a:endParaRPr>
          </a:p>
        </p:txBody>
      </p:sp>
      <p:pic>
        <p:nvPicPr>
          <p:cNvPr id="284" name="Google Shape;284;g1bb1e58410c_0_3"/>
          <p:cNvPicPr preferRelativeResize="0"/>
          <p:nvPr/>
        </p:nvPicPr>
        <p:blipFill rotWithShape="1">
          <a:blip r:embed="rId6">
            <a:alphaModFix/>
          </a:blip>
          <a:srcRect/>
          <a:stretch/>
        </p:blipFill>
        <p:spPr>
          <a:xfrm>
            <a:off x="8290000" y="4089534"/>
            <a:ext cx="2998635" cy="1936133"/>
          </a:xfrm>
          <a:prstGeom prst="rect">
            <a:avLst/>
          </a:prstGeom>
          <a:noFill/>
          <a:ln>
            <a:noFill/>
          </a:ln>
        </p:spPr>
      </p:pic>
      <p:sp>
        <p:nvSpPr>
          <p:cNvPr id="285" name="Google Shape;285;g1bb1e58410c_0_3"/>
          <p:cNvSpPr txBox="1"/>
          <p:nvPr/>
        </p:nvSpPr>
        <p:spPr>
          <a:xfrm>
            <a:off x="8986124" y="6010693"/>
            <a:ext cx="1606400" cy="584928"/>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defRPr/>
            </a:pPr>
            <a:r>
              <a:rPr lang="en" sz="1067" b="1" kern="0">
                <a:solidFill>
                  <a:srgbClr val="595959"/>
                </a:solidFill>
                <a:latin typeface="Roboto"/>
                <a:ea typeface="Roboto"/>
                <a:cs typeface="Roboto"/>
                <a:sym typeface="Roboto"/>
              </a:rPr>
              <a:t>Population Health Analytics and cohort selection</a:t>
            </a:r>
            <a:endParaRPr sz="1467" kern="0">
              <a:solidFill>
                <a:srgbClr val="000000"/>
              </a:solidFill>
              <a:latin typeface="Arial"/>
              <a:ea typeface="Arial"/>
              <a:cs typeface="Arial"/>
              <a:sym typeface="Arial"/>
            </a:endParaRPr>
          </a:p>
        </p:txBody>
      </p:sp>
      <p:pic>
        <p:nvPicPr>
          <p:cNvPr id="286" name="Google Shape;286;g1bb1e58410c_0_3"/>
          <p:cNvPicPr preferRelativeResize="0"/>
          <p:nvPr/>
        </p:nvPicPr>
        <p:blipFill rotWithShape="1">
          <a:blip r:embed="rId7">
            <a:alphaModFix/>
          </a:blip>
          <a:srcRect l="5962" t="10976"/>
          <a:stretch/>
        </p:blipFill>
        <p:spPr>
          <a:xfrm>
            <a:off x="4701883" y="1007968"/>
            <a:ext cx="2514367" cy="1304433"/>
          </a:xfrm>
          <a:prstGeom prst="rect">
            <a:avLst/>
          </a:prstGeom>
          <a:noFill/>
          <a:ln>
            <a:noFill/>
          </a:ln>
          <a:effectLst>
            <a:outerShdw blurRad="214313" algn="bl" rotWithShape="0">
              <a:srgbClr val="CCCCCC">
                <a:alpha val="63137"/>
              </a:srgbClr>
            </a:outerShdw>
          </a:effectLst>
        </p:spPr>
      </p:pic>
      <p:sp>
        <p:nvSpPr>
          <p:cNvPr id="287" name="Google Shape;287;g1bb1e58410c_0_3"/>
          <p:cNvSpPr txBox="1"/>
          <p:nvPr/>
        </p:nvSpPr>
        <p:spPr>
          <a:xfrm>
            <a:off x="5155867" y="2336590"/>
            <a:ext cx="1606400" cy="25650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0" indent="0" algn="ctr">
              <a:buSzPts val="800"/>
              <a:buNone/>
              <a:defRPr sz="800" b="1">
                <a:solidFill>
                  <a:srgbClr val="595959"/>
                </a:solidFill>
                <a:latin typeface="Roboto"/>
                <a:ea typeface="Roboto"/>
                <a:cs typeface="Roboto"/>
              </a:defRPr>
            </a:lvl1pPr>
          </a:lstStyle>
          <a:p>
            <a:pPr defTabSz="1219170">
              <a:buClr>
                <a:srgbClr val="000000"/>
              </a:buClr>
              <a:defRPr/>
            </a:pPr>
            <a:r>
              <a:rPr lang="en-IN" sz="1067" kern="0" dirty="0">
                <a:sym typeface="Arial"/>
              </a:rPr>
              <a:t>Data Interoperability</a:t>
            </a:r>
            <a:endParaRPr sz="1067" kern="0" dirty="0">
              <a:sym typeface="Arial"/>
            </a:endParaRPr>
          </a:p>
        </p:txBody>
      </p:sp>
      <p:pic>
        <p:nvPicPr>
          <p:cNvPr id="288" name="Google Shape;288;g1bb1e58410c_0_3"/>
          <p:cNvPicPr preferRelativeResize="0"/>
          <p:nvPr/>
        </p:nvPicPr>
        <p:blipFill rotWithShape="1">
          <a:blip r:embed="rId8">
            <a:alphaModFix/>
          </a:blip>
          <a:srcRect b="20515"/>
          <a:stretch/>
        </p:blipFill>
        <p:spPr>
          <a:xfrm>
            <a:off x="4526242" y="4724401"/>
            <a:ext cx="2865652" cy="1739961"/>
          </a:xfrm>
          <a:prstGeom prst="rect">
            <a:avLst/>
          </a:prstGeom>
          <a:noFill/>
          <a:ln>
            <a:noFill/>
          </a:ln>
        </p:spPr>
      </p:pic>
      <p:pic>
        <p:nvPicPr>
          <p:cNvPr id="289" name="Google Shape;289;g1bb1e58410c_0_3"/>
          <p:cNvPicPr preferRelativeResize="0"/>
          <p:nvPr/>
        </p:nvPicPr>
        <p:blipFill rotWithShape="1">
          <a:blip r:embed="rId9">
            <a:alphaModFix/>
          </a:blip>
          <a:srcRect/>
          <a:stretch/>
        </p:blipFill>
        <p:spPr>
          <a:xfrm>
            <a:off x="4626685" y="5410176"/>
            <a:ext cx="847417" cy="1244627"/>
          </a:xfrm>
          <a:prstGeom prst="rect">
            <a:avLst/>
          </a:prstGeom>
          <a:noFill/>
          <a:ln>
            <a:noFill/>
          </a:ln>
        </p:spPr>
      </p:pic>
      <p:sp>
        <p:nvSpPr>
          <p:cNvPr id="290" name="Google Shape;290;g1bb1e58410c_0_3"/>
          <p:cNvSpPr txBox="1"/>
          <p:nvPr/>
        </p:nvSpPr>
        <p:spPr>
          <a:xfrm>
            <a:off x="5155851" y="6582290"/>
            <a:ext cx="16064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defRPr/>
            </a:pPr>
            <a:r>
              <a:rPr lang="en" sz="1067" b="1" kern="0" dirty="0">
                <a:solidFill>
                  <a:srgbClr val="595959"/>
                </a:solidFill>
                <a:latin typeface="Roboto"/>
                <a:ea typeface="Roboto"/>
                <a:cs typeface="Roboto"/>
                <a:sym typeface="Roboto"/>
              </a:rPr>
              <a:t>Individual Connect</a:t>
            </a:r>
            <a:endParaRPr sz="1467" kern="0" dirty="0">
              <a:solidFill>
                <a:srgbClr val="000000"/>
              </a:solidFill>
              <a:latin typeface="Arial"/>
              <a:ea typeface="Arial"/>
              <a:cs typeface="Arial"/>
              <a:sym typeface="Arial"/>
            </a:endParaRPr>
          </a:p>
        </p:txBody>
      </p:sp>
      <p:sp>
        <p:nvSpPr>
          <p:cNvPr id="291" name="Google Shape;291;g1bb1e58410c_0_3"/>
          <p:cNvSpPr txBox="1"/>
          <p:nvPr/>
        </p:nvSpPr>
        <p:spPr>
          <a:xfrm>
            <a:off x="224700" y="1456934"/>
            <a:ext cx="1779200" cy="903027"/>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Provides a comprehensive view of the integrated care record</a:t>
            </a:r>
            <a:endParaRPr sz="1067" kern="0">
              <a:solidFill>
                <a:srgbClr val="000000"/>
              </a:solidFill>
              <a:latin typeface="Roboto Light"/>
              <a:ea typeface="Roboto Light"/>
              <a:cs typeface="Roboto Light"/>
              <a:sym typeface="Roboto Light"/>
            </a:endParaRPr>
          </a:p>
        </p:txBody>
      </p:sp>
      <p:sp>
        <p:nvSpPr>
          <p:cNvPr id="292" name="Google Shape;292;g1bb1e58410c_0_3"/>
          <p:cNvSpPr txBox="1"/>
          <p:nvPr/>
        </p:nvSpPr>
        <p:spPr>
          <a:xfrm>
            <a:off x="6593700" y="886784"/>
            <a:ext cx="1779200" cy="738816"/>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Provides a modern, open (FHIR) source of integration</a:t>
            </a:r>
            <a:endParaRPr sz="1067" kern="0">
              <a:solidFill>
                <a:srgbClr val="000000"/>
              </a:solidFill>
              <a:latin typeface="Roboto Light"/>
              <a:ea typeface="Roboto Light"/>
              <a:cs typeface="Roboto Light"/>
              <a:sym typeface="Roboto Light"/>
            </a:endParaRPr>
          </a:p>
        </p:txBody>
      </p:sp>
      <p:sp>
        <p:nvSpPr>
          <p:cNvPr id="293" name="Google Shape;293;g1bb1e58410c_0_3"/>
          <p:cNvSpPr txBox="1"/>
          <p:nvPr/>
        </p:nvSpPr>
        <p:spPr>
          <a:xfrm>
            <a:off x="2747033" y="3674468"/>
            <a:ext cx="1779200" cy="1395663"/>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Provides easy, contextualised access for any caregiver, in any care setting to the integrated care record and care coordination activity</a:t>
            </a:r>
            <a:endParaRPr sz="1067" kern="0">
              <a:solidFill>
                <a:srgbClr val="000000"/>
              </a:solidFill>
              <a:latin typeface="Roboto Light"/>
              <a:ea typeface="Roboto Light"/>
              <a:cs typeface="Roboto Light"/>
              <a:sym typeface="Roboto Light"/>
            </a:endParaRPr>
          </a:p>
        </p:txBody>
      </p:sp>
      <p:sp>
        <p:nvSpPr>
          <p:cNvPr id="294" name="Google Shape;294;g1bb1e58410c_0_3"/>
          <p:cNvSpPr txBox="1"/>
          <p:nvPr/>
        </p:nvSpPr>
        <p:spPr>
          <a:xfrm>
            <a:off x="10278799" y="3631285"/>
            <a:ext cx="1779200" cy="1231451"/>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Comprehensive suite of PHM analytics and dashboards, as utilised by high-performing accountable care organisations </a:t>
            </a:r>
            <a:endParaRPr sz="1067" kern="0">
              <a:solidFill>
                <a:srgbClr val="000000"/>
              </a:solidFill>
              <a:latin typeface="Roboto Light"/>
              <a:ea typeface="Roboto Light"/>
              <a:cs typeface="Roboto Light"/>
              <a:sym typeface="Roboto Light"/>
            </a:endParaRPr>
          </a:p>
        </p:txBody>
      </p:sp>
      <p:sp>
        <p:nvSpPr>
          <p:cNvPr id="295" name="Google Shape;295;g1bb1e58410c_0_3"/>
          <p:cNvSpPr txBox="1"/>
          <p:nvPr/>
        </p:nvSpPr>
        <p:spPr>
          <a:xfrm>
            <a:off x="6593700" y="5623218"/>
            <a:ext cx="1779200" cy="1395663"/>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Patient outreach, communication and activation to support citizen self care and effective care management tailored towards life goals</a:t>
            </a:r>
            <a:endParaRPr sz="1067" kern="0">
              <a:solidFill>
                <a:srgbClr val="000000"/>
              </a:solidFill>
              <a:latin typeface="Roboto Light"/>
              <a:ea typeface="Roboto Light"/>
              <a:cs typeface="Roboto Light"/>
              <a:sym typeface="Roboto Light"/>
            </a:endParaRPr>
          </a:p>
        </p:txBody>
      </p:sp>
      <p:sp>
        <p:nvSpPr>
          <p:cNvPr id="296" name="Google Shape;296;g1bb1e58410c_0_3"/>
          <p:cNvSpPr txBox="1"/>
          <p:nvPr/>
        </p:nvSpPr>
        <p:spPr>
          <a:xfrm>
            <a:off x="10190367" y="1048951"/>
            <a:ext cx="1779200" cy="1067239"/>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defRPr/>
            </a:pPr>
            <a:r>
              <a:rPr lang="en" sz="1067" kern="0">
                <a:solidFill>
                  <a:srgbClr val="000000"/>
                </a:solidFill>
                <a:latin typeface="Roboto Light"/>
                <a:ea typeface="Roboto Light"/>
                <a:cs typeface="Roboto Light"/>
                <a:sym typeface="Roboto Light"/>
              </a:rPr>
              <a:t>Enables the effective support of care management and care coordination for those that need it most</a:t>
            </a:r>
            <a:endParaRPr sz="1067" kern="0">
              <a:solidFill>
                <a:srgbClr val="000000"/>
              </a:solidFill>
              <a:latin typeface="Roboto Light"/>
              <a:ea typeface="Roboto Light"/>
              <a:cs typeface="Roboto Light"/>
              <a:sym typeface="Roboto Light"/>
            </a:endParaRPr>
          </a:p>
        </p:txBody>
      </p:sp>
      <p:sp>
        <p:nvSpPr>
          <p:cNvPr id="2" name="Tekstvak 1">
            <a:extLst>
              <a:ext uri="{FF2B5EF4-FFF2-40B4-BE49-F238E27FC236}">
                <a16:creationId xmlns:a16="http://schemas.microsoft.com/office/drawing/2014/main" id="{C354B755-3AD0-47E9-8676-BCE62A5EC98F}"/>
              </a:ext>
            </a:extLst>
          </p:cNvPr>
          <p:cNvSpPr txBox="1"/>
          <p:nvPr/>
        </p:nvSpPr>
        <p:spPr>
          <a:xfrm>
            <a:off x="414693" y="1"/>
            <a:ext cx="8285584" cy="379656"/>
          </a:xfrm>
          <a:prstGeom prst="rect">
            <a:avLst/>
          </a:prstGeom>
          <a:noFill/>
        </p:spPr>
        <p:txBody>
          <a:bodyPr wrap="square" rtlCol="0">
            <a:spAutoFit/>
          </a:bodyPr>
          <a:lstStyle/>
          <a:p>
            <a:pPr defTabSz="1219170">
              <a:buClr>
                <a:srgbClr val="000000"/>
              </a:buClr>
            </a:pPr>
            <a:r>
              <a:rPr lang="nl-BE" sz="1867" b="1" kern="0" dirty="0">
                <a:solidFill>
                  <a:srgbClr val="4285F4"/>
                </a:solidFill>
                <a:latin typeface="Arial"/>
                <a:cs typeface="Arial"/>
                <a:sym typeface="Arial"/>
              </a:rPr>
              <a:t>4. PATIENT - GEORIENTEERD</a:t>
            </a:r>
          </a:p>
        </p:txBody>
      </p:sp>
    </p:spTree>
    <p:extLst>
      <p:ext uri="{BB962C8B-B14F-4D97-AF65-F5344CB8AC3E}">
        <p14:creationId xmlns:p14="http://schemas.microsoft.com/office/powerpoint/2010/main" val="2067984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480E581-D3F0-4649-A255-0DA507E92AA2}"/>
              </a:ext>
            </a:extLst>
          </p:cNvPr>
          <p:cNvSpPr txBox="1"/>
          <p:nvPr/>
        </p:nvSpPr>
        <p:spPr>
          <a:xfrm>
            <a:off x="845976" y="547396"/>
            <a:ext cx="10500048" cy="5264133"/>
          </a:xfrm>
          <a:prstGeom prst="rect">
            <a:avLst/>
          </a:prstGeom>
          <a:noFill/>
        </p:spPr>
        <p:txBody>
          <a:bodyPr wrap="square" rtlCol="0">
            <a:spAutoFit/>
          </a:bodyPr>
          <a:lstStyle/>
          <a:p>
            <a:pPr defTabSz="1219170">
              <a:buClr>
                <a:srgbClr val="000000"/>
              </a:buClr>
            </a:pPr>
            <a:r>
              <a:rPr lang="nl-BE" sz="1867" b="1" kern="0" dirty="0">
                <a:solidFill>
                  <a:srgbClr val="4285F4"/>
                </a:solidFill>
                <a:latin typeface="Arial"/>
                <a:cs typeface="Arial"/>
                <a:sym typeface="Arial"/>
              </a:rPr>
              <a:t>5. STRATEGISCHE AANPAK :</a:t>
            </a: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WP 1: JURIDISCH KADER : -TOEGANG – PRIVACY</a:t>
            </a:r>
          </a:p>
          <a:p>
            <a:pPr defTabSz="1219170">
              <a:buClr>
                <a:srgbClr val="000000"/>
              </a:buClr>
            </a:pPr>
            <a:r>
              <a:rPr lang="nl-BE" sz="1867" b="1" kern="0" dirty="0">
                <a:solidFill>
                  <a:srgbClr val="4285F4"/>
                </a:solidFill>
                <a:latin typeface="Arial"/>
                <a:cs typeface="Arial"/>
                <a:sym typeface="Arial"/>
              </a:rPr>
              <a:t>                                                -SAMENWERKINGSAKKOORD</a:t>
            </a: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WP 2: ARCHITECTUUR /  DESIGN </a:t>
            </a:r>
            <a:endParaRPr lang="nl-BE" sz="1867" b="1" kern="0" dirty="0">
              <a:solidFill>
                <a:srgbClr val="FF0000"/>
              </a:solidFill>
              <a:latin typeface="Arial"/>
              <a:cs typeface="Arial"/>
              <a:sym typeface="Arial"/>
            </a:endParaRP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WP 3:  ORGANISATIE (DE-)CENTRALE DATA-INPUT </a:t>
            </a:r>
            <a:endParaRPr lang="nl-BE" sz="1867" b="1" kern="0" dirty="0">
              <a:solidFill>
                <a:srgbClr val="FF0000"/>
              </a:solidFill>
              <a:latin typeface="Arial"/>
              <a:cs typeface="Arial"/>
              <a:sym typeface="Arial"/>
            </a:endParaRP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WP 4: INTERACTIE ACTUELE ONTWIKKELINGEN</a:t>
            </a:r>
            <a:r>
              <a:rPr lang="nl-BE" sz="1867" b="1" kern="0">
                <a:solidFill>
                  <a:srgbClr val="4285F4"/>
                </a:solidFill>
                <a:latin typeface="Arial"/>
                <a:cs typeface="Arial"/>
                <a:sym typeface="Arial"/>
              </a:rPr>
              <a:t>: FEDERAAL/DEELSTATEN </a:t>
            </a:r>
            <a:r>
              <a:rPr lang="nl-BE" sz="1867" b="1" kern="0" dirty="0">
                <a:solidFill>
                  <a:srgbClr val="4285F4"/>
                </a:solidFill>
                <a:latin typeface="Arial"/>
                <a:cs typeface="Arial"/>
                <a:sym typeface="Arial"/>
              </a:rPr>
              <a:t>/ PROVIDERS </a:t>
            </a: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WP 5: INTERNATIONALE ONTWIKKELINGEN : ‘LEARNING COMMUNITY’</a:t>
            </a: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TRANSVERSAAL 1 :  PERSPECTIEF PATIENT / GEBRUIKER</a:t>
            </a:r>
          </a:p>
          <a:p>
            <a:pPr defTabSz="1219170">
              <a:buClr>
                <a:srgbClr val="000000"/>
              </a:buClr>
            </a:pPr>
            <a:endParaRPr lang="nl-BE" sz="1867" b="1" kern="0" dirty="0">
              <a:solidFill>
                <a:srgbClr val="4285F4"/>
              </a:solidFill>
              <a:latin typeface="Arial"/>
              <a:cs typeface="Arial"/>
              <a:sym typeface="Arial"/>
            </a:endParaRPr>
          </a:p>
          <a:p>
            <a:pPr defTabSz="1219170">
              <a:buClr>
                <a:srgbClr val="000000"/>
              </a:buClr>
            </a:pPr>
            <a:r>
              <a:rPr lang="nl-BE" sz="1867" b="1" kern="0" dirty="0">
                <a:solidFill>
                  <a:srgbClr val="4285F4"/>
                </a:solidFill>
                <a:latin typeface="Arial"/>
                <a:cs typeface="Arial"/>
                <a:sym typeface="Arial"/>
              </a:rPr>
              <a:t>TRANSVERSAAL 2 :   PROJECT MANAGEMENT</a:t>
            </a:r>
          </a:p>
          <a:p>
            <a:pPr defTabSz="1219170">
              <a:buClr>
                <a:srgbClr val="000000"/>
              </a:buClr>
            </a:pPr>
            <a:endParaRPr lang="nl-BE" sz="1867" b="1" kern="0" dirty="0">
              <a:solidFill>
                <a:srgbClr val="4285F4"/>
              </a:solidFill>
              <a:latin typeface="Arial"/>
              <a:cs typeface="Arial"/>
              <a:sym typeface="Arial"/>
            </a:endParaRPr>
          </a:p>
        </p:txBody>
      </p:sp>
    </p:spTree>
    <p:extLst>
      <p:ext uri="{BB962C8B-B14F-4D97-AF65-F5344CB8AC3E}">
        <p14:creationId xmlns:p14="http://schemas.microsoft.com/office/powerpoint/2010/main" val="330025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53707" y="1909651"/>
            <a:ext cx="7869203" cy="1916302"/>
          </a:xfrm>
        </p:spPr>
        <p:txBody>
          <a:bodyPr>
            <a:noAutofit/>
          </a:bodyPr>
          <a:lstStyle/>
          <a:p>
            <a:pPr>
              <a:spcBef>
                <a:spcPts val="1800"/>
              </a:spcBef>
              <a:spcAft>
                <a:spcPts val="1800"/>
              </a:spcAft>
            </a:pPr>
            <a:r>
              <a:rPr lang="fr-FR" sz="3600" dirty="0"/>
              <a:t>Projet Care Sets</a:t>
            </a:r>
          </a:p>
        </p:txBody>
      </p:sp>
      <p:pic>
        <p:nvPicPr>
          <p:cNvPr id="14"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46" y="5661256"/>
            <a:ext cx="1083401" cy="468000"/>
          </a:xfrm>
          <a:prstGeom prst="rect">
            <a:avLst/>
          </a:prstGeom>
        </p:spPr>
      </p:pic>
      <p:sp>
        <p:nvSpPr>
          <p:cNvPr id="15" name="Rectangle 14">
            <a:extLst>
              <a:ext uri="{FF2B5EF4-FFF2-40B4-BE49-F238E27FC236}">
                <a16:creationId xmlns:a16="http://schemas.microsoft.com/office/drawing/2014/main" id="{C0B84E1A-3C5A-4ADD-88AA-0A85ABC19467}"/>
              </a:ext>
            </a:extLst>
          </p:cNvPr>
          <p:cNvSpPr/>
          <p:nvPr/>
        </p:nvSpPr>
        <p:spPr>
          <a:xfrm rot="10800000" flipH="1">
            <a:off x="347081" y="6244368"/>
            <a:ext cx="4140000" cy="72000"/>
          </a:xfrm>
          <a:prstGeom prst="rect">
            <a:avLst/>
          </a:prstGeom>
          <a:gradFill flip="none" rotWithShape="1">
            <a:gsLst>
              <a:gs pos="59000">
                <a:srgbClr val="C2CD23"/>
              </a:gs>
              <a:gs pos="0">
                <a:schemeClr val="bg1"/>
              </a:gs>
              <a:gs pos="100000">
                <a:srgbClr val="17AEE4"/>
              </a:gs>
              <a:gs pos="100000">
                <a:srgbClr val="009DB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Sous-titre 2"/>
          <p:cNvSpPr>
            <a:spLocks noGrp="1"/>
          </p:cNvSpPr>
          <p:nvPr>
            <p:ph type="subTitle" idx="1"/>
          </p:nvPr>
        </p:nvSpPr>
        <p:spPr>
          <a:xfrm>
            <a:off x="244663" y="4948904"/>
            <a:ext cx="6219747" cy="654796"/>
          </a:xfrm>
        </p:spPr>
        <p:txBody>
          <a:bodyPr>
            <a:noAutofit/>
          </a:bodyPr>
          <a:lstStyle/>
          <a:p>
            <a:pPr algn="l">
              <a:spcBef>
                <a:spcPts val="0"/>
              </a:spcBef>
            </a:pPr>
            <a:r>
              <a:rPr lang="fr-BE" sz="1600" dirty="0"/>
              <a:t>Anne Nerenhausen (Responsable projet </a:t>
            </a:r>
            <a:r>
              <a:rPr lang="fr-BE" sz="1600" dirty="0" err="1"/>
              <a:t>BE-Safeshare</a:t>
            </a:r>
            <a:r>
              <a:rPr lang="fr-BE" sz="1600" dirty="0"/>
              <a:t>)</a:t>
            </a:r>
          </a:p>
          <a:p>
            <a:pPr algn="l">
              <a:spcBef>
                <a:spcPts val="0"/>
              </a:spcBef>
            </a:pPr>
            <a:r>
              <a:rPr lang="fr-BE" sz="1600" dirty="0"/>
              <a:t>Mike Daubie, Sarah François (Responsables Business)</a:t>
            </a:r>
          </a:p>
        </p:txBody>
      </p:sp>
      <p:sp>
        <p:nvSpPr>
          <p:cNvPr id="3" name="TextBox 2"/>
          <p:cNvSpPr txBox="1"/>
          <p:nvPr/>
        </p:nvSpPr>
        <p:spPr>
          <a:xfrm>
            <a:off x="10215153" y="6059702"/>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29/03/2023</a:t>
            </a:r>
          </a:p>
        </p:txBody>
      </p:sp>
    </p:spTree>
    <p:extLst>
      <p:ext uri="{BB962C8B-B14F-4D97-AF65-F5344CB8AC3E}">
        <p14:creationId xmlns:p14="http://schemas.microsoft.com/office/powerpoint/2010/main" val="2606675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9A4BBE3-190C-4F52-99E8-A95B066266FC}"/>
              </a:ext>
            </a:extLst>
          </p:cNvPr>
          <p:cNvPicPr>
            <a:picLocks noChangeAspect="1"/>
          </p:cNvPicPr>
          <p:nvPr/>
        </p:nvPicPr>
        <p:blipFill>
          <a:blip r:embed="rId2"/>
          <a:stretch>
            <a:fillRect/>
          </a:stretch>
        </p:blipFill>
        <p:spPr>
          <a:xfrm>
            <a:off x="3847926" y="0"/>
            <a:ext cx="4496149" cy="6858000"/>
          </a:xfrm>
          <a:prstGeom prst="rect">
            <a:avLst/>
          </a:prstGeom>
        </p:spPr>
      </p:pic>
      <p:sp>
        <p:nvSpPr>
          <p:cNvPr id="3" name="Tekstvak 2">
            <a:extLst>
              <a:ext uri="{FF2B5EF4-FFF2-40B4-BE49-F238E27FC236}">
                <a16:creationId xmlns:a16="http://schemas.microsoft.com/office/drawing/2014/main" id="{E42CBE8B-CA48-4AFB-886D-92119CEEC114}"/>
              </a:ext>
            </a:extLst>
          </p:cNvPr>
          <p:cNvSpPr txBox="1"/>
          <p:nvPr/>
        </p:nvSpPr>
        <p:spPr>
          <a:xfrm>
            <a:off x="8560905" y="5769113"/>
            <a:ext cx="2941983" cy="954300"/>
          </a:xfrm>
          <a:prstGeom prst="rect">
            <a:avLst/>
          </a:prstGeom>
          <a:noFill/>
        </p:spPr>
        <p:txBody>
          <a:bodyPr wrap="square" rtlCol="0">
            <a:spAutoFit/>
          </a:bodyPr>
          <a:lstStyle/>
          <a:p>
            <a:pPr defTabSz="1219170">
              <a:buClr>
                <a:srgbClr val="000000"/>
              </a:buClr>
            </a:pPr>
            <a:r>
              <a:rPr lang="nl-BE" sz="1867" b="1" kern="0" dirty="0">
                <a:solidFill>
                  <a:srgbClr val="FF0000"/>
                </a:solidFill>
                <a:latin typeface="Arial"/>
                <a:cs typeface="Arial"/>
                <a:sym typeface="Arial"/>
              </a:rPr>
              <a:t>1995</a:t>
            </a:r>
            <a:r>
              <a:rPr lang="nl-BE" sz="1867" kern="0" dirty="0">
                <a:solidFill>
                  <a:srgbClr val="000000"/>
                </a:solidFill>
                <a:latin typeface="Arial"/>
                <a:cs typeface="Arial"/>
                <a:sym typeface="Arial"/>
              </a:rPr>
              <a:t> : later geïmplementeerd in Vitalink</a:t>
            </a:r>
          </a:p>
        </p:txBody>
      </p:sp>
    </p:spTree>
    <p:extLst>
      <p:ext uri="{BB962C8B-B14F-4D97-AF65-F5344CB8AC3E}">
        <p14:creationId xmlns:p14="http://schemas.microsoft.com/office/powerpoint/2010/main" val="1106349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9458566" y="5144743"/>
            <a:ext cx="1934694" cy="630756"/>
          </a:xfrm>
          <a:prstGeom prst="ellipse">
            <a:avLst/>
          </a:prstGeom>
          <a:solidFill>
            <a:schemeClr val="accent6">
              <a:lumMod val="20000"/>
              <a:lumOff val="80000"/>
            </a:schemeClr>
          </a:solidFill>
          <a:ln>
            <a:solidFill>
              <a:srgbClr val="FF9966"/>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Ellipse 9"/>
          <p:cNvSpPr/>
          <p:nvPr/>
        </p:nvSpPr>
        <p:spPr>
          <a:xfrm>
            <a:off x="9599697" y="5180604"/>
            <a:ext cx="1676399" cy="536012"/>
          </a:xfrm>
          <a:prstGeom prst="ellipse">
            <a:avLst/>
          </a:prstGeom>
          <a:solidFill>
            <a:schemeClr val="accent6">
              <a:lumMod val="20000"/>
              <a:lumOff val="80000"/>
            </a:schemeClr>
          </a:solidFill>
          <a:ln>
            <a:solidFill>
              <a:srgbClr val="F4B183"/>
            </a:solidFill>
          </a:ln>
          <a:effectLst>
            <a:innerShdw blurRad="76200" dist="50800" dir="18900000">
              <a:schemeClr val="accent6">
                <a:lumMod val="50000"/>
                <a:alpha val="50000"/>
              </a:scheme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itre 1"/>
          <p:cNvSpPr>
            <a:spLocks noGrp="1"/>
          </p:cNvSpPr>
          <p:nvPr>
            <p:ph type="title"/>
          </p:nvPr>
        </p:nvSpPr>
        <p:spPr>
          <a:xfrm>
            <a:off x="800692" y="205353"/>
            <a:ext cx="10791824" cy="564793"/>
          </a:xfrm>
        </p:spPr>
        <p:txBody>
          <a:bodyPr>
            <a:noAutofit/>
          </a:bodyPr>
          <a:lstStyle/>
          <a:p>
            <a:r>
              <a:rPr lang="fr-BE" sz="3200" b="1" dirty="0">
                <a:latin typeface="+mj-lt"/>
              </a:rPr>
              <a:t>Projet </a:t>
            </a:r>
            <a:r>
              <a:rPr lang="fr-BE" sz="3200" b="1" dirty="0" err="1">
                <a:latin typeface="+mj-lt"/>
              </a:rPr>
              <a:t>Be-SafeShare</a:t>
            </a:r>
            <a:endParaRPr lang="fr-BE" sz="3200" b="1" dirty="0">
              <a:latin typeface="+mj-lt"/>
            </a:endParaRPr>
          </a:p>
        </p:txBody>
      </p:sp>
      <p:cxnSp>
        <p:nvCxnSpPr>
          <p:cNvPr id="33" name="Connecteur droit 2"/>
          <p:cNvCxnSpPr/>
          <p:nvPr/>
        </p:nvCxnSpPr>
        <p:spPr>
          <a:xfrm>
            <a:off x="983844" y="955062"/>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2"/>
          <p:cNvSpPr txBox="1">
            <a:spLocks/>
          </p:cNvSpPr>
          <p:nvPr/>
        </p:nvSpPr>
        <p:spPr>
          <a:xfrm>
            <a:off x="983843" y="1128864"/>
            <a:ext cx="10265181" cy="144838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342900" marR="0" indent="-342900"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1pPr>
            <a:lvl2pPr marL="766762" marR="0" indent="-309562"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2pPr>
            <a:lvl3pPr marL="1184563" marR="0" indent="-270163"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3pPr>
            <a:lvl4pPr marL="16687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4pPr>
            <a:lvl5pPr marL="21259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5pPr>
            <a:lvl6pPr marL="25831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6pPr>
            <a:lvl7pPr marL="30403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7pPr>
            <a:lvl8pPr marL="34975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8pPr>
            <a:lvl9pPr marL="3954779" marR="0" indent="-297179" algn="l" defTabSz="914400" rtl="0" latinLnBrk="0">
              <a:lnSpc>
                <a:spcPct val="100000"/>
              </a:lnSpc>
              <a:spcBef>
                <a:spcPts val="600"/>
              </a:spcBef>
              <a:spcAft>
                <a:spcPts val="0"/>
              </a:spcAft>
              <a:buClrTx/>
              <a:buSzPct val="100000"/>
              <a:buFontTx/>
              <a:buChar char="»"/>
              <a:tabLst/>
              <a:defRPr sz="2600" b="0" i="0" u="none" strike="noStrike" cap="none" spc="0" baseline="0">
                <a:ln>
                  <a:noFill/>
                </a:ln>
                <a:solidFill>
                  <a:srgbClr val="000000"/>
                </a:solidFill>
                <a:uFillTx/>
                <a:latin typeface="+mn-lt"/>
                <a:ea typeface="+mn-ea"/>
                <a:cs typeface="+mn-cs"/>
                <a:sym typeface="Arial"/>
              </a:defRPr>
            </a:lvl9p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BE" sz="2000" b="0" i="0" u="none" strike="noStrike" kern="0" cap="none" spc="0" normalizeH="0" baseline="0" noProof="0" dirty="0">
                <a:ln>
                  <a:noFill/>
                </a:ln>
                <a:solidFill>
                  <a:srgbClr val="003399"/>
                </a:solidFill>
                <a:effectLst/>
                <a:uLnTx/>
                <a:uFillTx/>
                <a:latin typeface="Calibri"/>
                <a:ea typeface="+mn-ea"/>
                <a:cs typeface="Arial"/>
                <a:sym typeface="Arial"/>
              </a:rPr>
              <a:t>Projet </a:t>
            </a:r>
            <a:r>
              <a:rPr kumimoji="0" lang="fr-BE" sz="2000" b="0" i="0" u="none" strike="noStrike" kern="0" cap="none" spc="0" normalizeH="0" baseline="0" noProof="0" dirty="0" err="1">
                <a:ln>
                  <a:noFill/>
                </a:ln>
                <a:solidFill>
                  <a:srgbClr val="003399"/>
                </a:solidFill>
                <a:effectLst/>
                <a:uLnTx/>
                <a:uFillTx/>
                <a:latin typeface="Calibri"/>
                <a:ea typeface="+mn-ea"/>
                <a:cs typeface="Arial"/>
                <a:sym typeface="Arial"/>
              </a:rPr>
              <a:t>Be-Safeshare</a:t>
            </a:r>
            <a:r>
              <a:rPr kumimoji="0" lang="fr-BE" sz="2000" b="0" i="0" u="none" strike="noStrike" kern="0" cap="none" spc="0" normalizeH="0" baseline="0" noProof="0" dirty="0">
                <a:ln>
                  <a:noFill/>
                </a:ln>
                <a:solidFill>
                  <a:srgbClr val="003399"/>
                </a:solidFill>
                <a:effectLst/>
                <a:uLnTx/>
                <a:uFillTx/>
                <a:latin typeface="Calibri"/>
                <a:ea typeface="+mn-ea"/>
                <a:cs typeface="Arial"/>
                <a:sym typeface="Arial"/>
              </a:rPr>
              <a:t> (</a:t>
            </a:r>
            <a:r>
              <a:rPr kumimoji="0" lang="fr-BE" sz="2000" b="1" i="0" u="none" strike="noStrike" kern="0" cap="none" spc="0" normalizeH="0" baseline="0" noProof="0" dirty="0">
                <a:ln>
                  <a:noFill/>
                </a:ln>
                <a:solidFill>
                  <a:srgbClr val="003399"/>
                </a:solidFill>
                <a:effectLst/>
                <a:uLnTx/>
                <a:uFillTx/>
                <a:latin typeface="Calibri"/>
                <a:ea typeface="+mn-ea"/>
                <a:cs typeface="Arial"/>
                <a:sym typeface="Arial"/>
              </a:rPr>
              <a:t>Belgian Coordination </a:t>
            </a:r>
            <a:r>
              <a:rPr kumimoji="0" lang="fr-BE" sz="2000" b="1" i="0" u="none" strike="noStrike" kern="0" cap="none" spc="0" normalizeH="0" baseline="0" noProof="0" dirty="0" err="1">
                <a:ln>
                  <a:noFill/>
                </a:ln>
                <a:solidFill>
                  <a:srgbClr val="003399"/>
                </a:solidFill>
                <a:effectLst/>
                <a:uLnTx/>
                <a:uFillTx/>
                <a:latin typeface="Calibri"/>
                <a:ea typeface="+mn-ea"/>
                <a:cs typeface="Arial"/>
                <a:sym typeface="Arial"/>
              </a:rPr>
              <a:t>Authority</a:t>
            </a:r>
            <a:r>
              <a:rPr kumimoji="0" lang="fr-BE" sz="2000" b="1" i="0" u="none" strike="noStrike" kern="0" cap="none" spc="0" normalizeH="0" baseline="0" noProof="0" dirty="0">
                <a:ln>
                  <a:noFill/>
                </a:ln>
                <a:solidFill>
                  <a:srgbClr val="003399"/>
                </a:solidFill>
                <a:effectLst/>
                <a:uLnTx/>
                <a:uFillTx/>
                <a:latin typeface="Calibri"/>
                <a:ea typeface="+mn-ea"/>
                <a:cs typeface="Arial"/>
                <a:sym typeface="Arial"/>
              </a:rPr>
              <a:t> for Secure </a:t>
            </a:r>
            <a:r>
              <a:rPr kumimoji="0" lang="fr-BE" sz="2000" b="1" i="0" u="none" strike="noStrike" kern="0" cap="none" spc="0" normalizeH="0" baseline="0" noProof="0" dirty="0" err="1">
                <a:ln>
                  <a:noFill/>
                </a:ln>
                <a:solidFill>
                  <a:srgbClr val="003399"/>
                </a:solidFill>
                <a:effectLst/>
                <a:uLnTx/>
                <a:uFillTx/>
                <a:latin typeface="Calibri"/>
                <a:ea typeface="+mn-ea"/>
                <a:cs typeface="Arial"/>
                <a:sym typeface="Arial"/>
              </a:rPr>
              <a:t>Standardized</a:t>
            </a:r>
            <a:r>
              <a:rPr kumimoji="0" lang="fr-BE" sz="2000" b="1" i="0" u="none" strike="noStrike" kern="0" cap="none" spc="0" normalizeH="0" baseline="0" noProof="0" dirty="0">
                <a:ln>
                  <a:noFill/>
                </a:ln>
                <a:solidFill>
                  <a:srgbClr val="003399"/>
                </a:solidFill>
                <a:effectLst/>
                <a:uLnTx/>
                <a:uFillTx/>
                <a:latin typeface="Calibri"/>
                <a:ea typeface="+mn-ea"/>
                <a:cs typeface="Arial"/>
                <a:sym typeface="Arial"/>
              </a:rPr>
              <a:t> </a:t>
            </a:r>
            <a:r>
              <a:rPr kumimoji="0" lang="fr-BE" sz="2000" b="1" i="0" u="none" strike="noStrike" kern="0" cap="none" spc="0" normalizeH="0" baseline="0" noProof="0" dirty="0" err="1">
                <a:ln>
                  <a:noFill/>
                </a:ln>
                <a:solidFill>
                  <a:srgbClr val="003399"/>
                </a:solidFill>
                <a:effectLst/>
                <a:uLnTx/>
                <a:uFillTx/>
                <a:latin typeface="Calibri"/>
                <a:ea typeface="+mn-ea"/>
                <a:cs typeface="Arial"/>
                <a:sym typeface="Arial"/>
              </a:rPr>
              <a:t>Multitidisciplinary</a:t>
            </a:r>
            <a:r>
              <a:rPr kumimoji="0" lang="fr-BE" sz="2000" b="1" i="0" u="none" strike="noStrike" kern="0" cap="none" spc="0" normalizeH="0" baseline="0" noProof="0" dirty="0">
                <a:ln>
                  <a:noFill/>
                </a:ln>
                <a:solidFill>
                  <a:srgbClr val="003399"/>
                </a:solidFill>
                <a:effectLst/>
                <a:uLnTx/>
                <a:uFillTx/>
                <a:latin typeface="Calibri"/>
                <a:ea typeface="+mn-ea"/>
                <a:cs typeface="Arial"/>
                <a:sym typeface="Arial"/>
              </a:rPr>
              <a:t> Health Data Exchange), </a:t>
            </a:r>
            <a:r>
              <a:rPr kumimoji="0" lang="fr-BE" sz="2000" b="0" i="0" u="none" strike="noStrike" kern="0" cap="none" spc="0" normalizeH="0" baseline="0" noProof="0" dirty="0">
                <a:ln>
                  <a:noFill/>
                </a:ln>
                <a:solidFill>
                  <a:srgbClr val="003399"/>
                </a:solidFill>
                <a:effectLst/>
                <a:uLnTx/>
                <a:uFillTx/>
                <a:latin typeface="Calibri"/>
                <a:ea typeface="+mn-ea"/>
                <a:cs typeface="Arial"/>
                <a:sym typeface="Arial"/>
              </a:rPr>
              <a:t>Cluster 4 roadmap </a:t>
            </a:r>
            <a:r>
              <a:rPr kumimoji="0" lang="fr-BE" sz="2000" b="0" i="0" u="none" strike="noStrike" kern="0" cap="none" spc="0" normalizeH="0" baseline="0" noProof="0" dirty="0" err="1">
                <a:ln>
                  <a:noFill/>
                </a:ln>
                <a:solidFill>
                  <a:srgbClr val="003399"/>
                </a:solidFill>
                <a:effectLst/>
                <a:uLnTx/>
                <a:uFillTx/>
                <a:latin typeface="Calibri"/>
                <a:ea typeface="+mn-ea"/>
                <a:cs typeface="Arial"/>
                <a:sym typeface="Arial"/>
              </a:rPr>
              <a:t>eSanté</a:t>
            </a:r>
            <a:r>
              <a:rPr kumimoji="0" lang="fr-BE" sz="2000" b="0" i="0" u="none" strike="noStrike" kern="0" cap="none" spc="0" normalizeH="0" baseline="0" noProof="0" dirty="0">
                <a:ln>
                  <a:noFill/>
                </a:ln>
                <a:solidFill>
                  <a:srgbClr val="003399"/>
                </a:solidFill>
                <a:effectLst/>
                <a:uLnTx/>
                <a:uFillTx/>
                <a:latin typeface="Calibri"/>
                <a:ea typeface="+mn-ea"/>
                <a:cs typeface="Arial"/>
                <a:sym typeface="Arial"/>
              </a:rPr>
              <a:t> 2022 – 2024 « Faciliter l’échange des données sur les soins et la santé » dont le but est de faciliter l’échange des données entre les prestataires de soins, les établissements de soins et les citoyens via des sets d’informations (Care Sets) qui seront utilisés de manière à éviter le plus possible d’intervention humaine.</a:t>
            </a:r>
          </a:p>
        </p:txBody>
      </p:sp>
      <p:sp>
        <p:nvSpPr>
          <p:cNvPr id="5" name="Content Placeholder 2"/>
          <p:cNvSpPr txBox="1">
            <a:spLocks/>
          </p:cNvSpPr>
          <p:nvPr/>
        </p:nvSpPr>
        <p:spPr>
          <a:xfrm>
            <a:off x="975563" y="2786817"/>
            <a:ext cx="8132997" cy="35403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BE" sz="1950" b="1" i="0" u="none" strike="noStrike" kern="1200" cap="none" spc="0" normalizeH="0" baseline="0" noProof="0" dirty="0">
                <a:ln>
                  <a:noFill/>
                </a:ln>
                <a:solidFill>
                  <a:srgbClr val="0070C0"/>
                </a:solidFill>
                <a:effectLst/>
                <a:uLnTx/>
                <a:uFillTx/>
                <a:latin typeface="Calibri"/>
                <a:ea typeface="+mn-ea"/>
                <a:cs typeface="Arial"/>
              </a:rPr>
              <a:t>Care Set:</a:t>
            </a:r>
          </a:p>
          <a:p>
            <a:pPr marL="53340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F79646">
                    <a:lumMod val="75000"/>
                  </a:srgbClr>
                </a:solidFill>
                <a:effectLst/>
                <a:uLnTx/>
                <a:uFillTx/>
                <a:latin typeface="Calibri"/>
                <a:ea typeface="+mn-ea"/>
                <a:cs typeface="Arial"/>
              </a:rPr>
              <a:t>Modèle logique</a:t>
            </a:r>
            <a:r>
              <a:rPr kumimoji="0" lang="fr-BE" sz="1950" b="0" i="0" u="none" strike="noStrike" kern="1200" cap="none" spc="0" normalizeH="0" baseline="0" noProof="0" dirty="0">
                <a:ln>
                  <a:noFill/>
                </a:ln>
                <a:solidFill>
                  <a:srgbClr val="0070C0"/>
                </a:solidFill>
                <a:effectLst/>
                <a:uLnTx/>
                <a:uFillTx/>
                <a:latin typeface="Calibri"/>
                <a:ea typeface="+mn-ea"/>
                <a:cs typeface="Arial"/>
              </a:rPr>
              <a:t> fonctionnel adapté aux besoins des prestataires belges</a:t>
            </a:r>
          </a:p>
          <a:p>
            <a:pPr marL="533400" marR="0" lvl="1" indent="-285750" algn="l" defTabSz="914400" rtl="0" eaLnBrk="1" fontAlgn="auto" latinLnBrk="0" hangingPunct="1">
              <a:lnSpc>
                <a:spcPct val="100000"/>
              </a:lnSpc>
              <a:spcBef>
                <a:spcPct val="20000"/>
              </a:spcBef>
              <a:spcAft>
                <a:spcPts val="30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0070C0"/>
                </a:solidFill>
                <a:effectLst/>
                <a:uLnTx/>
                <a:uFillTx/>
                <a:latin typeface="Calibri"/>
                <a:ea typeface="+mn-ea"/>
                <a:cs typeface="Arial"/>
              </a:rPr>
              <a:t>Profil standard national basé sur le standard international </a:t>
            </a:r>
            <a:r>
              <a:rPr kumimoji="0" lang="fr-BE" sz="1950" b="0" i="0" u="none" strike="noStrike" kern="1200" cap="none" spc="0" normalizeH="0" baseline="0" noProof="0" dirty="0">
                <a:ln>
                  <a:noFill/>
                </a:ln>
                <a:solidFill>
                  <a:srgbClr val="FF0000"/>
                </a:solidFill>
                <a:effectLst/>
                <a:uLnTx/>
                <a:uFillTx/>
                <a:latin typeface="Calibri"/>
                <a:ea typeface="+mn-ea"/>
                <a:cs typeface="Arial"/>
              </a:rPr>
              <a:t>HL7 FHIR (standard choisi </a:t>
            </a:r>
            <a:r>
              <a:rPr kumimoji="0" lang="fr-FR" sz="1950" b="0" i="0" u="none" strike="noStrike" kern="1200" cap="none" spc="0" normalizeH="0" baseline="0" noProof="0" dirty="0">
                <a:ln>
                  <a:noFill/>
                </a:ln>
                <a:solidFill>
                  <a:srgbClr val="0070C0"/>
                </a:solidFill>
                <a:effectLst/>
                <a:uLnTx/>
                <a:uFillTx/>
                <a:latin typeface="Calibri"/>
                <a:ea typeface="+mn-ea"/>
                <a:cs typeface="Arial"/>
              </a:rPr>
              <a:t>par le plan e-Santé) créé à partir du modèle logique</a:t>
            </a:r>
            <a:endParaRPr kumimoji="0" lang="fr-BE" sz="1950" b="0" i="0" u="none" strike="noStrike" kern="1200" cap="none" spc="0" normalizeH="0" baseline="0" noProof="0" dirty="0">
              <a:ln>
                <a:noFill/>
              </a:ln>
              <a:solidFill>
                <a:srgbClr val="0070C0"/>
              </a:solidFill>
              <a:effectLst/>
              <a:uLnTx/>
              <a:uFillTx/>
              <a:latin typeface="Calibri"/>
              <a:ea typeface="+mn-ea"/>
              <a:cs typeface="Arial"/>
            </a:endParaRPr>
          </a:p>
          <a:p>
            <a:pPr marL="5334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BE" sz="1950" b="0" i="0" u="none" strike="noStrike" kern="1200" cap="none" spc="0" normalizeH="0" baseline="0" noProof="0" dirty="0">
                <a:ln>
                  <a:noFill/>
                </a:ln>
                <a:solidFill>
                  <a:srgbClr val="0070C0"/>
                </a:solidFill>
                <a:effectLst/>
                <a:uLnTx/>
                <a:uFillTx/>
                <a:latin typeface="Calibri"/>
                <a:ea typeface="+mn-ea"/>
                <a:cs typeface="Arial"/>
                <a:sym typeface="Wingdings" panose="05000000000000000000" pitchFamily="2" charset="2"/>
              </a:rPr>
              <a:t> Standard belge national</a:t>
            </a:r>
          </a:p>
          <a:p>
            <a:pPr marL="533400" marR="0" lvl="1" indent="-285750" algn="l" defTabSz="914400" rtl="0" eaLnBrk="1" fontAlgn="auto" latinLnBrk="0" hangingPunct="1">
              <a:lnSpc>
                <a:spcPct val="100000"/>
              </a:lnSpc>
              <a:spcBef>
                <a:spcPct val="20000"/>
              </a:spcBef>
              <a:spcAft>
                <a:spcPts val="30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0070C0"/>
                </a:solidFill>
                <a:effectLst/>
                <a:uLnTx/>
                <a:uFillTx/>
                <a:latin typeface="Calibri"/>
                <a:ea typeface="+mn-ea"/>
                <a:cs typeface="Arial"/>
              </a:rPr>
              <a:t>Des listes de valeurs nationales </a:t>
            </a:r>
          </a:p>
          <a:p>
            <a:pPr marL="896938" marR="0" lvl="1" indent="-363538" algn="l" defTabSz="914400" rtl="0" eaLnBrk="1" fontAlgn="auto" latinLnBrk="0" hangingPunct="1">
              <a:lnSpc>
                <a:spcPct val="100000"/>
              </a:lnSpc>
              <a:spcBef>
                <a:spcPts val="0"/>
              </a:spcBef>
              <a:spcAft>
                <a:spcPts val="600"/>
              </a:spcAft>
              <a:buClrTx/>
              <a:buSzTx/>
              <a:buFont typeface="Wingdings" panose="05000000000000000000" pitchFamily="2" charset="2"/>
              <a:buChar char="è"/>
              <a:tabLst/>
              <a:defRPr/>
            </a:pPr>
            <a:r>
              <a:rPr kumimoji="0" lang="fr-BE" sz="1950" b="0" i="0" u="none" strike="noStrike" kern="1200" cap="none" spc="0" normalizeH="0" baseline="0" noProof="0" dirty="0">
                <a:ln>
                  <a:noFill/>
                </a:ln>
                <a:solidFill>
                  <a:srgbClr val="0070C0"/>
                </a:solidFill>
                <a:effectLst/>
                <a:uLnTx/>
                <a:uFillTx/>
                <a:latin typeface="Calibri"/>
                <a:ea typeface="+mn-ea"/>
                <a:cs typeface="Arial"/>
                <a:sym typeface="Wingdings" panose="05000000000000000000" pitchFamily="2" charset="2"/>
              </a:rPr>
              <a:t>Values Sets </a:t>
            </a:r>
            <a:r>
              <a:rPr kumimoji="0" lang="fr-BE" sz="1950" b="0" i="0" u="none" strike="noStrike" kern="1200" cap="none" spc="0" normalizeH="0" baseline="0" noProof="0" dirty="0">
                <a:ln>
                  <a:noFill/>
                </a:ln>
                <a:solidFill>
                  <a:srgbClr val="0070C0"/>
                </a:solidFill>
                <a:effectLst/>
                <a:uLnTx/>
                <a:uFillTx/>
                <a:latin typeface="Calibri"/>
                <a:ea typeface="+mn-ea"/>
                <a:cs typeface="Arial"/>
              </a:rPr>
              <a:t>en </a:t>
            </a:r>
            <a:r>
              <a:rPr kumimoji="0" lang="fr-BE" sz="1950" b="0" i="0" u="none" strike="noStrike" kern="1200" cap="none" spc="0" normalizeH="0" baseline="0" noProof="0" dirty="0">
                <a:ln>
                  <a:noFill/>
                </a:ln>
                <a:solidFill>
                  <a:srgbClr val="00B0F0"/>
                </a:solidFill>
                <a:effectLst/>
                <a:uLnTx/>
                <a:uFillTx/>
                <a:latin typeface="Calibri"/>
                <a:ea typeface="+mn-ea"/>
                <a:cs typeface="Arial"/>
              </a:rPr>
              <a:t>SNOMED CT</a:t>
            </a:r>
            <a:r>
              <a:rPr kumimoji="0" lang="fr-BE" sz="1950" b="0" i="0" u="none" strike="noStrike" kern="1200" cap="none" spc="0" normalizeH="0" baseline="0" noProof="0" dirty="0">
                <a:ln>
                  <a:noFill/>
                </a:ln>
                <a:solidFill>
                  <a:srgbClr val="0070C0"/>
                </a:solidFill>
                <a:effectLst/>
                <a:uLnTx/>
                <a:uFillTx/>
                <a:latin typeface="Calibri"/>
                <a:ea typeface="+mn-ea"/>
                <a:cs typeface="Arial"/>
              </a:rPr>
              <a:t>, le langage médical international multilingue commun central choisi dans le plan e-Santé</a:t>
            </a:r>
          </a:p>
          <a:p>
            <a:pPr marL="47625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BE" sz="1950" b="0" i="0" u="none" strike="noStrike" kern="1200" cap="none" spc="0" normalizeH="0" baseline="0" noProof="0" dirty="0">
                <a:ln>
                  <a:noFill/>
                </a:ln>
                <a:solidFill>
                  <a:srgbClr val="0070C0"/>
                </a:solidFill>
                <a:effectLst/>
                <a:uLnTx/>
                <a:uFillTx/>
                <a:latin typeface="Calibri"/>
                <a:ea typeface="+mn-ea"/>
                <a:cs typeface="Arial"/>
              </a:rPr>
              <a:t>Régi par des business </a:t>
            </a:r>
            <a:r>
              <a:rPr kumimoji="0" lang="fr-BE" sz="1950" b="0" i="0" u="none" strike="noStrike" kern="1200" cap="none" spc="0" normalizeH="0" baseline="0" noProof="0" dirty="0" err="1">
                <a:ln>
                  <a:noFill/>
                </a:ln>
                <a:solidFill>
                  <a:srgbClr val="0070C0"/>
                </a:solidFill>
                <a:effectLst/>
                <a:uLnTx/>
                <a:uFillTx/>
                <a:latin typeface="Calibri"/>
                <a:ea typeface="+mn-ea"/>
                <a:cs typeface="Arial"/>
              </a:rPr>
              <a:t>rules</a:t>
            </a:r>
            <a:r>
              <a:rPr kumimoji="0" lang="fr-BE" sz="1950" b="0" i="0" u="none" strike="noStrike" kern="1200" cap="none" spc="0" normalizeH="0" baseline="0" noProof="0" dirty="0">
                <a:ln>
                  <a:noFill/>
                </a:ln>
                <a:solidFill>
                  <a:srgbClr val="0070C0"/>
                </a:solidFill>
                <a:effectLst/>
                <a:uLnTx/>
                <a:uFillTx/>
                <a:latin typeface="Calibri"/>
                <a:ea typeface="+mn-ea"/>
                <a:cs typeface="Arial"/>
              </a:rPr>
              <a:t> </a:t>
            </a:r>
          </a:p>
          <a:p>
            <a:pPr marL="53340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BE" sz="1950" b="1" i="0" u="none" strike="noStrike" kern="1200" cap="none" spc="0" normalizeH="0" baseline="0" noProof="0" dirty="0">
                <a:ln>
                  <a:noFill/>
                </a:ln>
                <a:solidFill>
                  <a:srgbClr val="F79646">
                    <a:lumMod val="75000"/>
                  </a:srgbClr>
                </a:solidFill>
                <a:effectLst/>
                <a:uLnTx/>
                <a:uFillTx/>
                <a:latin typeface="Calibri"/>
                <a:ea typeface="+mn-ea"/>
                <a:cs typeface="Arial"/>
              </a:rPr>
              <a:t>Créé sur base de use-case effectifs sur le terrain </a:t>
            </a:r>
            <a:endParaRPr kumimoji="0" lang="fr-BE" sz="1950" b="1" i="1" u="none" strike="noStrike" kern="1200" cap="none" spc="0" normalizeH="0" baseline="0" noProof="0" dirty="0">
              <a:ln>
                <a:noFill/>
              </a:ln>
              <a:solidFill>
                <a:srgbClr val="F79646">
                  <a:lumMod val="75000"/>
                </a:srgbClr>
              </a:solidFill>
              <a:effectLst/>
              <a:uLnTx/>
              <a:uFillTx/>
              <a:latin typeface="Calibri"/>
              <a:ea typeface="+mn-ea"/>
              <a:cs typeface="Arial"/>
            </a:endParaRPr>
          </a:p>
        </p:txBody>
      </p:sp>
      <p:pic>
        <p:nvPicPr>
          <p:cNvPr id="6" name="Picture 49" descr="A picture containing drawing&#10;&#10;Description automatically generated">
            <a:extLst>
              <a:ext uri="{FF2B5EF4-FFF2-40B4-BE49-F238E27FC236}">
                <a16:creationId xmlns:a16="http://schemas.microsoft.com/office/drawing/2014/main" id="{BAF947A8-3420-4F48-85FD-DFE6F2683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4125" y="4556985"/>
            <a:ext cx="947960" cy="947960"/>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23065" t="17606" r="24677" b="30238"/>
          <a:stretch/>
        </p:blipFill>
        <p:spPr>
          <a:xfrm>
            <a:off x="10085534" y="3724978"/>
            <a:ext cx="1404000" cy="832007"/>
          </a:xfrm>
          <a:prstGeom prst="rect">
            <a:avLst/>
          </a:prstGeom>
        </p:spPr>
      </p:pic>
      <p:grpSp>
        <p:nvGrpSpPr>
          <p:cNvPr id="13" name="Groupe 12"/>
          <p:cNvGrpSpPr/>
          <p:nvPr/>
        </p:nvGrpSpPr>
        <p:grpSpPr>
          <a:xfrm>
            <a:off x="9594673" y="3249699"/>
            <a:ext cx="1673623" cy="2229068"/>
            <a:chOff x="9507740" y="2935966"/>
            <a:chExt cx="1673623" cy="2229068"/>
          </a:xfrm>
        </p:grpSpPr>
        <p:sp>
          <p:nvSpPr>
            <p:cNvPr id="2" name="Arc 1"/>
            <p:cNvSpPr/>
            <p:nvPr/>
          </p:nvSpPr>
          <p:spPr>
            <a:xfrm>
              <a:off x="9511554" y="2935966"/>
              <a:ext cx="1667435" cy="1134010"/>
            </a:xfrm>
            <a:prstGeom prst="arc">
              <a:avLst>
                <a:gd name="adj1" fmla="val 10800000"/>
                <a:gd name="adj2" fmla="val 40193"/>
              </a:avLst>
            </a:prstGeom>
            <a:ln w="28575">
              <a:solidFill>
                <a:srgbClr val="F4B18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1" name="Connecteur droit 10"/>
            <p:cNvCxnSpPr/>
            <p:nvPr/>
          </p:nvCxnSpPr>
          <p:spPr>
            <a:xfrm flipH="1">
              <a:off x="9507740" y="3483963"/>
              <a:ext cx="4748" cy="1656000"/>
            </a:xfrm>
            <a:prstGeom prst="line">
              <a:avLst/>
            </a:prstGeom>
            <a:ln w="28575">
              <a:solidFill>
                <a:srgbClr val="F4B183"/>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11176615" y="3509034"/>
              <a:ext cx="4748" cy="1656000"/>
            </a:xfrm>
            <a:prstGeom prst="line">
              <a:avLst/>
            </a:prstGeom>
            <a:ln w="28575">
              <a:solidFill>
                <a:srgbClr val="F4B183"/>
              </a:solidFill>
            </a:ln>
          </p:spPr>
          <p:style>
            <a:lnRef idx="1">
              <a:schemeClr val="accent1"/>
            </a:lnRef>
            <a:fillRef idx="0">
              <a:schemeClr val="accent1"/>
            </a:fillRef>
            <a:effectRef idx="0">
              <a:schemeClr val="accent1"/>
            </a:effectRef>
            <a:fontRef idx="minor">
              <a:schemeClr val="tx1"/>
            </a:fontRef>
          </p:style>
        </p:cxnSp>
      </p:grpSp>
      <p:sp>
        <p:nvSpPr>
          <p:cNvPr id="14" name="Ellipse 13"/>
          <p:cNvSpPr/>
          <p:nvPr/>
        </p:nvSpPr>
        <p:spPr>
          <a:xfrm>
            <a:off x="8960207" y="3269237"/>
            <a:ext cx="2878853" cy="2895989"/>
          </a:xfrm>
          <a:prstGeom prst="ellipse">
            <a:avLst/>
          </a:prstGeom>
          <a:gradFill flip="none" rotWithShape="1">
            <a:gsLst>
              <a:gs pos="0">
                <a:srgbClr val="FFFF00">
                  <a:alpha val="40000"/>
                </a:srgbClr>
              </a:gs>
              <a:gs pos="48000">
                <a:srgbClr val="FFC000">
                  <a:lumMod val="61000"/>
                  <a:lumOff val="39000"/>
                  <a:alpha val="11000"/>
                </a:srgbClr>
              </a:gs>
              <a:gs pos="100000">
                <a:schemeClr val="bg1">
                  <a:alpha val="0"/>
                </a:schemeClr>
              </a:gs>
              <a:gs pos="6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DF657CD-2CD6-2AE3-0152-A081E881F82A}"/>
              </a:ext>
            </a:extLst>
          </p:cNvPr>
          <p:cNvSpPr/>
          <p:nvPr/>
        </p:nvSpPr>
        <p:spPr>
          <a:xfrm>
            <a:off x="11354998" y="75501"/>
            <a:ext cx="775483" cy="486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5107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lipse 83">
            <a:extLst>
              <a:ext uri="{FF2B5EF4-FFF2-40B4-BE49-F238E27FC236}">
                <a16:creationId xmlns:a16="http://schemas.microsoft.com/office/drawing/2014/main" id="{758D1D46-7C22-C6ED-8D12-EFCE2E490A84}"/>
              </a:ext>
            </a:extLst>
          </p:cNvPr>
          <p:cNvSpPr/>
          <p:nvPr/>
        </p:nvSpPr>
        <p:spPr>
          <a:xfrm>
            <a:off x="8739462" y="5736159"/>
            <a:ext cx="1779916" cy="684044"/>
          </a:xfrm>
          <a:prstGeom prst="ellipse">
            <a:avLst/>
          </a:prstGeom>
          <a:solidFill>
            <a:srgbClr val="FFDCCD"/>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028776A7-14EC-E288-E979-6087B99298DA}"/>
              </a:ext>
            </a:extLst>
          </p:cNvPr>
          <p:cNvSpPr/>
          <p:nvPr/>
        </p:nvSpPr>
        <p:spPr>
          <a:xfrm>
            <a:off x="8869555" y="5816571"/>
            <a:ext cx="1555208" cy="5232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Créer les </a:t>
            </a:r>
            <a:r>
              <a:rPr kumimoji="0" lang="fr-BE" sz="1400" b="0" i="0" u="none" strike="noStrike" kern="1200" cap="none" spc="0" normalizeH="0" baseline="0" noProof="0" dirty="0" err="1">
                <a:ln>
                  <a:noFill/>
                </a:ln>
                <a:solidFill>
                  <a:prstClr val="black"/>
                </a:solidFill>
                <a:effectLst/>
                <a:uLnTx/>
                <a:uFillTx/>
                <a:latin typeface="Calibri"/>
                <a:ea typeface="+mn-ea"/>
                <a:cs typeface="+mn-cs"/>
              </a:rPr>
              <a:t>refsets</a:t>
            </a:r>
            <a:r>
              <a:rPr kumimoji="0" lang="fr-BE" sz="1400" b="0" i="0" u="none" strike="noStrike" kern="1200" cap="none" spc="0" normalizeH="0" baseline="0" noProof="0" dirty="0">
                <a:ln>
                  <a:noFill/>
                </a:ln>
                <a:solidFill>
                  <a:prstClr val="black"/>
                </a:solidFill>
                <a:effectLst/>
                <a:uLnTx/>
                <a:uFillTx/>
                <a:latin typeface="Calibri"/>
                <a:ea typeface="+mn-ea"/>
                <a:cs typeface="+mn-cs"/>
              </a:rPr>
              <a:t>  SNOMED CT</a:t>
            </a:r>
          </a:p>
        </p:txBody>
      </p:sp>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Objectifs et Missions projet </a:t>
            </a:r>
            <a:r>
              <a:rPr lang="fr-BE" sz="3200" b="1" dirty="0" err="1">
                <a:latin typeface="+mj-lt"/>
              </a:rPr>
              <a:t>Be-SafeShare</a:t>
            </a:r>
            <a:r>
              <a:rPr lang="fr-BE" sz="3200" b="1" dirty="0">
                <a:latin typeface="+mj-lt"/>
              </a:rPr>
              <a:t> (Care Sets)</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6" name="Groupe 65"/>
          <p:cNvGrpSpPr/>
          <p:nvPr/>
        </p:nvGrpSpPr>
        <p:grpSpPr>
          <a:xfrm>
            <a:off x="557608" y="2280787"/>
            <a:ext cx="3153697" cy="1122523"/>
            <a:chOff x="162284" y="7362719"/>
            <a:chExt cx="2596552" cy="1052422"/>
          </a:xfrm>
        </p:grpSpPr>
        <p:sp>
          <p:nvSpPr>
            <p:cNvPr id="67" name="Ellipse 66"/>
            <p:cNvSpPr/>
            <p:nvPr/>
          </p:nvSpPr>
          <p:spPr>
            <a:xfrm>
              <a:off x="162284" y="7362719"/>
              <a:ext cx="2596552" cy="1052422"/>
            </a:xfrm>
            <a:prstGeom prst="ellipse">
              <a:avLst/>
            </a:prstGeom>
            <a:solidFill>
              <a:srgbClr val="F7FD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Rectangle 67"/>
            <p:cNvSpPr/>
            <p:nvPr/>
          </p:nvSpPr>
          <p:spPr>
            <a:xfrm>
              <a:off x="343923" y="7550420"/>
              <a:ext cx="2268747" cy="69253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Faire prendre conscience des bénéfices et des risques</a:t>
              </a:r>
              <a:r>
                <a:rPr kumimoji="0" lang="fr-BE" sz="1400" b="1" i="0" u="none" strike="noStrike" kern="1200" cap="none" spc="0" normalizeH="0" baseline="0" noProof="0" dirty="0">
                  <a:ln>
                    <a:noFill/>
                  </a:ln>
                  <a:solidFill>
                    <a:prstClr val="black"/>
                  </a:solidFill>
                  <a:effectLst/>
                  <a:uLnTx/>
                  <a:uFillTx/>
                  <a:latin typeface="Calibri"/>
                  <a:ea typeface="+mn-ea"/>
                  <a:cs typeface="+mn-cs"/>
                </a:rPr>
                <a:t> </a:t>
              </a:r>
              <a:r>
                <a:rPr kumimoji="0" lang="fr-BE" sz="1400" b="0" i="0" u="none" strike="noStrike" kern="1200" cap="none" spc="0" normalizeH="0" baseline="0" noProof="0" dirty="0">
                  <a:ln>
                    <a:noFill/>
                  </a:ln>
                  <a:solidFill>
                    <a:prstClr val="black"/>
                  </a:solidFill>
                  <a:effectLst/>
                  <a:uLnTx/>
                  <a:uFillTx/>
                  <a:latin typeface="Calibri"/>
                  <a:ea typeface="+mn-ea"/>
                  <a:cs typeface="+mn-cs"/>
                </a:rPr>
                <a:t>d’implémenter les CS</a:t>
              </a:r>
            </a:p>
          </p:txBody>
        </p:sp>
      </p:grpSp>
      <p:grpSp>
        <p:nvGrpSpPr>
          <p:cNvPr id="72" name="Groupe 71"/>
          <p:cNvGrpSpPr/>
          <p:nvPr/>
        </p:nvGrpSpPr>
        <p:grpSpPr>
          <a:xfrm>
            <a:off x="4210960" y="3214028"/>
            <a:ext cx="1811546" cy="627605"/>
            <a:chOff x="2096219" y="2984740"/>
            <a:chExt cx="2596552" cy="1052422"/>
          </a:xfrm>
        </p:grpSpPr>
        <p:sp>
          <p:nvSpPr>
            <p:cNvPr id="73" name="Ellipse 72"/>
            <p:cNvSpPr/>
            <p:nvPr/>
          </p:nvSpPr>
          <p:spPr>
            <a:xfrm>
              <a:off x="2096219" y="2984740"/>
              <a:ext cx="2596552" cy="1052422"/>
            </a:xfrm>
            <a:prstGeom prst="ellipse">
              <a:avLst/>
            </a:prstGeom>
            <a:solidFill>
              <a:srgbClr val="D9F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Rectangle 73"/>
            <p:cNvSpPr/>
            <p:nvPr/>
          </p:nvSpPr>
          <p:spPr>
            <a:xfrm>
              <a:off x="2286000" y="3105835"/>
              <a:ext cx="2268747" cy="8773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Définir les Care Sets</a:t>
              </a:r>
            </a:p>
          </p:txBody>
        </p:sp>
      </p:grpSp>
      <p:sp>
        <p:nvSpPr>
          <p:cNvPr id="78" name="Rounded Rectangle 1"/>
          <p:cNvSpPr/>
          <p:nvPr/>
        </p:nvSpPr>
        <p:spPr>
          <a:xfrm>
            <a:off x="1201334" y="1017080"/>
            <a:ext cx="3495032" cy="64346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003399"/>
                </a:solidFill>
                <a:effectLst/>
                <a:uLnTx/>
                <a:uFillTx/>
                <a:latin typeface="Calibri"/>
                <a:ea typeface="+mn-ea"/>
                <a:cs typeface="+mn-cs"/>
              </a:rPr>
              <a:t>demandes d’accès aux informations  patients de 1</a:t>
            </a:r>
            <a:r>
              <a:rPr kumimoji="0" lang="fr-BE" sz="1600" b="0" i="0" u="none" strike="noStrike" kern="1200" cap="none" spc="0" normalizeH="0" baseline="30000" noProof="0" dirty="0">
                <a:ln>
                  <a:noFill/>
                </a:ln>
                <a:solidFill>
                  <a:srgbClr val="003399"/>
                </a:solidFill>
                <a:effectLst/>
                <a:uLnTx/>
                <a:uFillTx/>
                <a:latin typeface="Calibri"/>
                <a:ea typeface="+mn-ea"/>
                <a:cs typeface="+mn-cs"/>
              </a:rPr>
              <a:t>ère</a:t>
            </a:r>
            <a:r>
              <a:rPr kumimoji="0" lang="fr-BE" sz="1600" b="0" i="0" u="none" strike="noStrike" kern="1200" cap="none" spc="0" normalizeH="0" baseline="0" noProof="0" dirty="0">
                <a:ln>
                  <a:noFill/>
                </a:ln>
                <a:solidFill>
                  <a:srgbClr val="003399"/>
                </a:solidFill>
                <a:effectLst/>
                <a:uLnTx/>
                <a:uFillTx/>
                <a:latin typeface="Calibri"/>
                <a:ea typeface="+mn-ea"/>
                <a:cs typeface="+mn-cs"/>
              </a:rPr>
              <a:t> et 2</a:t>
            </a:r>
            <a:r>
              <a:rPr kumimoji="0" lang="fr-BE" sz="1600" b="0" i="0" u="none" strike="noStrike" kern="1200" cap="none" spc="0" normalizeH="0" baseline="30000" noProof="0" dirty="0">
                <a:ln>
                  <a:noFill/>
                </a:ln>
                <a:solidFill>
                  <a:srgbClr val="003399"/>
                </a:solidFill>
                <a:effectLst/>
                <a:uLnTx/>
                <a:uFillTx/>
                <a:latin typeface="Calibri"/>
                <a:ea typeface="+mn-ea"/>
                <a:cs typeface="+mn-cs"/>
              </a:rPr>
              <a:t>ème</a:t>
            </a:r>
            <a:r>
              <a:rPr kumimoji="0" lang="fr-BE" sz="1600" b="0" i="0" u="none" strike="noStrike" kern="1200" cap="none" spc="0" normalizeH="0" baseline="0" noProof="0" dirty="0">
                <a:ln>
                  <a:noFill/>
                </a:ln>
                <a:solidFill>
                  <a:srgbClr val="003399"/>
                </a:solidFill>
                <a:effectLst/>
                <a:uLnTx/>
                <a:uFillTx/>
                <a:latin typeface="Calibri"/>
                <a:ea typeface="+mn-ea"/>
                <a:cs typeface="+mn-cs"/>
              </a:rPr>
              <a:t> ligne</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Rounded Rectangle 1"/>
          <p:cNvSpPr/>
          <p:nvPr/>
        </p:nvSpPr>
        <p:spPr>
          <a:xfrm>
            <a:off x="5591933" y="999706"/>
            <a:ext cx="2913045" cy="64346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003399"/>
                </a:solidFill>
                <a:effectLst/>
                <a:uLnTx/>
                <a:uFillTx/>
                <a:latin typeface="Calibri"/>
                <a:ea typeface="+mn-ea"/>
                <a:cs typeface="+mn-cs"/>
              </a:rPr>
              <a:t>Demandes de standards nationaux et SAV</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3" name="Groupe 82"/>
          <p:cNvGrpSpPr/>
          <p:nvPr/>
        </p:nvGrpSpPr>
        <p:grpSpPr>
          <a:xfrm>
            <a:off x="10256275" y="5042182"/>
            <a:ext cx="1779916" cy="684044"/>
            <a:chOff x="2096219" y="2984740"/>
            <a:chExt cx="2596552" cy="1052422"/>
          </a:xfrm>
          <a:solidFill>
            <a:srgbClr val="FFDCCD"/>
          </a:solidFill>
        </p:grpSpPr>
        <p:sp>
          <p:nvSpPr>
            <p:cNvPr id="84" name="Ellipse 83"/>
            <p:cNvSpPr/>
            <p:nvPr/>
          </p:nvSpPr>
          <p:spPr>
            <a:xfrm>
              <a:off x="2096219" y="2984740"/>
              <a:ext cx="2596552" cy="1052422"/>
            </a:xfrm>
            <a:prstGeom prst="ellipse">
              <a:avLst/>
            </a:prstGeom>
            <a:grp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Rectangle 84"/>
            <p:cNvSpPr/>
            <p:nvPr/>
          </p:nvSpPr>
          <p:spPr>
            <a:xfrm>
              <a:off x="2285999" y="3105835"/>
              <a:ext cx="2268747" cy="8049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Créer les profiles belges FHIR</a:t>
              </a:r>
            </a:p>
          </p:txBody>
        </p:sp>
      </p:grpSp>
      <p:sp>
        <p:nvSpPr>
          <p:cNvPr id="86" name="Rounded Rectangle 1"/>
          <p:cNvSpPr/>
          <p:nvPr/>
        </p:nvSpPr>
        <p:spPr>
          <a:xfrm>
            <a:off x="9187266" y="1024548"/>
            <a:ext cx="1846245" cy="64346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srgbClr val="003399"/>
                </a:solidFill>
                <a:effectLst/>
                <a:uLnTx/>
                <a:uFillTx/>
                <a:latin typeface="Calibri"/>
                <a:ea typeface="+mn-ea"/>
                <a:cs typeface="+mn-cs"/>
              </a:rPr>
              <a:t>Besoins des projets </a:t>
            </a:r>
            <a:r>
              <a:rPr kumimoji="0" lang="fr-BE" sz="1600" b="0" i="0" u="none" strike="noStrike" kern="1200" cap="none" spc="0" normalizeH="0" baseline="0" noProof="0" dirty="0" err="1">
                <a:ln>
                  <a:noFill/>
                </a:ln>
                <a:solidFill>
                  <a:srgbClr val="003399"/>
                </a:solidFill>
                <a:effectLst/>
                <a:uLnTx/>
                <a:uFillTx/>
                <a:latin typeface="Calibri"/>
                <a:ea typeface="+mn-ea"/>
                <a:cs typeface="+mn-cs"/>
              </a:rPr>
              <a:t>eSanté</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7" name="Groupe 86"/>
          <p:cNvGrpSpPr/>
          <p:nvPr/>
        </p:nvGrpSpPr>
        <p:grpSpPr>
          <a:xfrm>
            <a:off x="4210960" y="2042481"/>
            <a:ext cx="2596552" cy="658489"/>
            <a:chOff x="2096219" y="2984740"/>
            <a:chExt cx="2596552" cy="1052422"/>
          </a:xfrm>
        </p:grpSpPr>
        <p:sp>
          <p:nvSpPr>
            <p:cNvPr id="88" name="Ellipse 87"/>
            <p:cNvSpPr/>
            <p:nvPr/>
          </p:nvSpPr>
          <p:spPr>
            <a:xfrm>
              <a:off x="2096219" y="2984740"/>
              <a:ext cx="2596552" cy="1052422"/>
            </a:xfrm>
            <a:prstGeom prst="ellipse">
              <a:avLst/>
            </a:prstGeom>
            <a:solidFill>
              <a:srgbClr val="F7FD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Rectangle 88"/>
            <p:cNvSpPr/>
            <p:nvPr/>
          </p:nvSpPr>
          <p:spPr>
            <a:xfrm>
              <a:off x="2260121" y="3138067"/>
              <a:ext cx="2268747" cy="836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Récolter les besoins du terrain</a:t>
              </a:r>
            </a:p>
          </p:txBody>
        </p:sp>
      </p:grpSp>
      <p:grpSp>
        <p:nvGrpSpPr>
          <p:cNvPr id="90" name="Groupe 89"/>
          <p:cNvGrpSpPr/>
          <p:nvPr/>
        </p:nvGrpSpPr>
        <p:grpSpPr>
          <a:xfrm>
            <a:off x="6138091" y="5190897"/>
            <a:ext cx="2297148" cy="549663"/>
            <a:chOff x="2096219" y="2984740"/>
            <a:chExt cx="2596552" cy="1060916"/>
          </a:xfrm>
        </p:grpSpPr>
        <p:sp>
          <p:nvSpPr>
            <p:cNvPr id="91" name="Ellipse 90"/>
            <p:cNvSpPr/>
            <p:nvPr/>
          </p:nvSpPr>
          <p:spPr>
            <a:xfrm>
              <a:off x="2096219" y="2984740"/>
              <a:ext cx="2596552" cy="1052422"/>
            </a:xfrm>
            <a:prstGeom prst="ellipse">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2165591" y="3035778"/>
              <a:ext cx="2527180" cy="10098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Dégager des synergies entre experts </a:t>
              </a:r>
              <a:r>
                <a:rPr kumimoji="0" lang="fr-BE" sz="1400" b="0" i="0" u="none" strike="noStrike" kern="1200" cap="none" spc="0" normalizeH="0" baseline="0" noProof="0" dirty="0" err="1">
                  <a:ln>
                    <a:noFill/>
                  </a:ln>
                  <a:solidFill>
                    <a:prstClr val="black"/>
                  </a:solidFill>
                  <a:effectLst/>
                  <a:uLnTx/>
                  <a:uFillTx/>
                  <a:latin typeface="Calibri"/>
                  <a:ea typeface="+mn-ea"/>
                  <a:cs typeface="+mn-cs"/>
                </a:rPr>
                <a:t>snomed</a:t>
              </a:r>
              <a:r>
                <a:rPr kumimoji="0" lang="fr-BE" sz="1400" b="0" i="0" u="none" strike="noStrike" kern="1200" cap="none" spc="0" normalizeH="0" baseline="0" noProof="0" dirty="0">
                  <a:ln>
                    <a:noFill/>
                  </a:ln>
                  <a:solidFill>
                    <a:prstClr val="black"/>
                  </a:solidFill>
                  <a:effectLst/>
                  <a:uLnTx/>
                  <a:uFillTx/>
                  <a:latin typeface="Calibri"/>
                  <a:ea typeface="+mn-ea"/>
                  <a:cs typeface="+mn-cs"/>
                </a:rPr>
                <a:t> &amp; NRC</a:t>
              </a:r>
            </a:p>
          </p:txBody>
        </p:sp>
      </p:grpSp>
      <p:grpSp>
        <p:nvGrpSpPr>
          <p:cNvPr id="93" name="Groupe 92"/>
          <p:cNvGrpSpPr/>
          <p:nvPr/>
        </p:nvGrpSpPr>
        <p:grpSpPr>
          <a:xfrm>
            <a:off x="7809867" y="2408135"/>
            <a:ext cx="2754798" cy="803427"/>
            <a:chOff x="2096219" y="2984740"/>
            <a:chExt cx="2596552" cy="1096414"/>
          </a:xfrm>
        </p:grpSpPr>
        <p:sp>
          <p:nvSpPr>
            <p:cNvPr id="94" name="Ellipse 93"/>
            <p:cNvSpPr/>
            <p:nvPr/>
          </p:nvSpPr>
          <p:spPr>
            <a:xfrm>
              <a:off x="2096219" y="2984740"/>
              <a:ext cx="2596552" cy="1052422"/>
            </a:xfrm>
            <a:prstGeom prst="ellipse">
              <a:avLst/>
            </a:prstGeom>
            <a:solidFill>
              <a:srgbClr val="F7FD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Rectangle 94"/>
            <p:cNvSpPr/>
            <p:nvPr/>
          </p:nvSpPr>
          <p:spPr>
            <a:xfrm>
              <a:off x="2293534" y="3073119"/>
              <a:ext cx="2268747" cy="100803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Soutenir le développement des projets dans la vision globale intégrée</a:t>
              </a:r>
            </a:p>
          </p:txBody>
        </p:sp>
      </p:grpSp>
      <p:grpSp>
        <p:nvGrpSpPr>
          <p:cNvPr id="96" name="Groupe 95"/>
          <p:cNvGrpSpPr/>
          <p:nvPr/>
        </p:nvGrpSpPr>
        <p:grpSpPr>
          <a:xfrm>
            <a:off x="3474042" y="5740560"/>
            <a:ext cx="2813611" cy="658489"/>
            <a:chOff x="2096219" y="2984740"/>
            <a:chExt cx="2596552" cy="1052422"/>
          </a:xfrm>
        </p:grpSpPr>
        <p:sp>
          <p:nvSpPr>
            <p:cNvPr id="97" name="Ellipse 96"/>
            <p:cNvSpPr/>
            <p:nvPr/>
          </p:nvSpPr>
          <p:spPr>
            <a:xfrm>
              <a:off x="2096219" y="2984740"/>
              <a:ext cx="2596552" cy="1052422"/>
            </a:xfrm>
            <a:prstGeom prst="ellipse">
              <a:avLst/>
            </a:prstGeom>
            <a:solidFill>
              <a:srgbClr val="D9F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Rectangle 97"/>
            <p:cNvSpPr/>
            <p:nvPr/>
          </p:nvSpPr>
          <p:spPr>
            <a:xfrm>
              <a:off x="2286000" y="3105835"/>
              <a:ext cx="2268747" cy="8362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Rôle d’expert belge auprès des organismes internationaux</a:t>
              </a:r>
            </a:p>
          </p:txBody>
        </p:sp>
      </p:grpSp>
      <p:sp>
        <p:nvSpPr>
          <p:cNvPr id="116" name="Rectangle à coins arrondis 115"/>
          <p:cNvSpPr/>
          <p:nvPr/>
        </p:nvSpPr>
        <p:spPr>
          <a:xfrm>
            <a:off x="7710921" y="1512989"/>
            <a:ext cx="385727" cy="1475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cxnSp>
        <p:nvCxnSpPr>
          <p:cNvPr id="7" name="Connector: Elbow 6">
            <a:extLst>
              <a:ext uri="{FF2B5EF4-FFF2-40B4-BE49-F238E27FC236}">
                <a16:creationId xmlns:a16="http://schemas.microsoft.com/office/drawing/2014/main" id="{49A56ECA-ECE7-246C-18B6-2AD8ABC7F146}"/>
              </a:ext>
            </a:extLst>
          </p:cNvPr>
          <p:cNvCxnSpPr>
            <a:stCxn id="67" idx="2"/>
            <a:endCxn id="78" idx="1"/>
          </p:cNvCxnSpPr>
          <p:nvPr/>
        </p:nvCxnSpPr>
        <p:spPr>
          <a:xfrm rot="10800000" flipH="1">
            <a:off x="557608" y="1338815"/>
            <a:ext cx="643726" cy="1503235"/>
          </a:xfrm>
          <a:prstGeom prst="bentConnector3">
            <a:avLst>
              <a:gd name="adj1" fmla="val -3551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e 74">
            <a:extLst>
              <a:ext uri="{FF2B5EF4-FFF2-40B4-BE49-F238E27FC236}">
                <a16:creationId xmlns:a16="http://schemas.microsoft.com/office/drawing/2014/main" id="{3A77FBC1-0925-13B8-A7EF-65FF15BEDF1E}"/>
              </a:ext>
            </a:extLst>
          </p:cNvPr>
          <p:cNvGrpSpPr/>
          <p:nvPr/>
        </p:nvGrpSpPr>
        <p:grpSpPr>
          <a:xfrm>
            <a:off x="1375068" y="4217408"/>
            <a:ext cx="2596552" cy="658489"/>
            <a:chOff x="2096219" y="2984740"/>
            <a:chExt cx="2596552" cy="1052422"/>
          </a:xfrm>
        </p:grpSpPr>
        <p:sp>
          <p:nvSpPr>
            <p:cNvPr id="9" name="Ellipse 75">
              <a:extLst>
                <a:ext uri="{FF2B5EF4-FFF2-40B4-BE49-F238E27FC236}">
                  <a16:creationId xmlns:a16="http://schemas.microsoft.com/office/drawing/2014/main" id="{381D9CD9-850F-E036-A467-245EAFE8732D}"/>
                </a:ext>
              </a:extLst>
            </p:cNvPr>
            <p:cNvSpPr/>
            <p:nvPr/>
          </p:nvSpPr>
          <p:spPr>
            <a:xfrm>
              <a:off x="2096219" y="2984740"/>
              <a:ext cx="2596552" cy="1052422"/>
            </a:xfrm>
            <a:prstGeom prst="ellipse">
              <a:avLst/>
            </a:prstGeom>
            <a:solidFill>
              <a:srgbClr val="F7FD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7A262E5-E8E3-2241-C110-24392959937F}"/>
                </a:ext>
              </a:extLst>
            </p:cNvPr>
            <p:cNvSpPr/>
            <p:nvPr/>
          </p:nvSpPr>
          <p:spPr>
            <a:xfrm>
              <a:off x="2279415" y="3062430"/>
              <a:ext cx="2268747" cy="8362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Rôle de liaison avec les développeurs de software</a:t>
              </a:r>
            </a:p>
          </p:txBody>
        </p:sp>
      </p:grpSp>
      <p:grpSp>
        <p:nvGrpSpPr>
          <p:cNvPr id="11" name="Groupe 79">
            <a:extLst>
              <a:ext uri="{FF2B5EF4-FFF2-40B4-BE49-F238E27FC236}">
                <a16:creationId xmlns:a16="http://schemas.microsoft.com/office/drawing/2014/main" id="{09F6ECC2-A6E1-A558-668C-697DBA14D79C}"/>
              </a:ext>
            </a:extLst>
          </p:cNvPr>
          <p:cNvGrpSpPr/>
          <p:nvPr/>
        </p:nvGrpSpPr>
        <p:grpSpPr>
          <a:xfrm>
            <a:off x="8549681" y="4040691"/>
            <a:ext cx="2596552" cy="658489"/>
            <a:chOff x="2096219" y="2984740"/>
            <a:chExt cx="2596552" cy="1052422"/>
          </a:xfrm>
        </p:grpSpPr>
        <p:sp>
          <p:nvSpPr>
            <p:cNvPr id="12" name="Ellipse 80">
              <a:extLst>
                <a:ext uri="{FF2B5EF4-FFF2-40B4-BE49-F238E27FC236}">
                  <a16:creationId xmlns:a16="http://schemas.microsoft.com/office/drawing/2014/main" id="{8873CD38-DC5A-3BC2-23CD-8DB25F780766}"/>
                </a:ext>
              </a:extLst>
            </p:cNvPr>
            <p:cNvSpPr/>
            <p:nvPr/>
          </p:nvSpPr>
          <p:spPr>
            <a:xfrm>
              <a:off x="2096219" y="2984740"/>
              <a:ext cx="2596552" cy="1052422"/>
            </a:xfrm>
            <a:prstGeom prst="ellipse">
              <a:avLst/>
            </a:prstGeom>
            <a:solidFill>
              <a:srgbClr val="D9F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0768850-C094-EDA9-334C-95712CE2E6FC}"/>
                </a:ext>
              </a:extLst>
            </p:cNvPr>
            <p:cNvSpPr/>
            <p:nvPr/>
          </p:nvSpPr>
          <p:spPr>
            <a:xfrm>
              <a:off x="2286000" y="3105835"/>
              <a:ext cx="2268747" cy="8362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Rôle de liaison avec les eHealth&amp; experts FHIR</a:t>
              </a:r>
            </a:p>
          </p:txBody>
        </p:sp>
      </p:grpSp>
      <p:grpSp>
        <p:nvGrpSpPr>
          <p:cNvPr id="14" name="Groupe 74">
            <a:extLst>
              <a:ext uri="{FF2B5EF4-FFF2-40B4-BE49-F238E27FC236}">
                <a16:creationId xmlns:a16="http://schemas.microsoft.com/office/drawing/2014/main" id="{F4751019-3320-8542-E0D8-4731813960FE}"/>
              </a:ext>
            </a:extLst>
          </p:cNvPr>
          <p:cNvGrpSpPr/>
          <p:nvPr/>
        </p:nvGrpSpPr>
        <p:grpSpPr>
          <a:xfrm>
            <a:off x="301696" y="5197454"/>
            <a:ext cx="2596552" cy="658489"/>
            <a:chOff x="2096219" y="2984740"/>
            <a:chExt cx="2596552" cy="1052422"/>
          </a:xfrm>
        </p:grpSpPr>
        <p:sp>
          <p:nvSpPr>
            <p:cNvPr id="15" name="Ellipse 75">
              <a:extLst>
                <a:ext uri="{FF2B5EF4-FFF2-40B4-BE49-F238E27FC236}">
                  <a16:creationId xmlns:a16="http://schemas.microsoft.com/office/drawing/2014/main" id="{45EDB53D-9E30-AF9D-E5C3-23CFE89231F8}"/>
                </a:ext>
              </a:extLst>
            </p:cNvPr>
            <p:cNvSpPr/>
            <p:nvPr/>
          </p:nvSpPr>
          <p:spPr>
            <a:xfrm>
              <a:off x="2096219" y="2984740"/>
              <a:ext cx="2596552" cy="1052422"/>
            </a:xfrm>
            <a:prstGeom prst="ellipse">
              <a:avLst/>
            </a:prstGeom>
            <a:solidFill>
              <a:srgbClr val="F7FD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16A6F4FE-A038-3999-230E-430835F1D233}"/>
                </a:ext>
              </a:extLst>
            </p:cNvPr>
            <p:cNvSpPr/>
            <p:nvPr/>
          </p:nvSpPr>
          <p:spPr>
            <a:xfrm>
              <a:off x="2279415" y="3062430"/>
              <a:ext cx="2268747" cy="8362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Rôle de liaison avec les coffres forts</a:t>
              </a:r>
            </a:p>
          </p:txBody>
        </p:sp>
      </p:grpSp>
      <p:grpSp>
        <p:nvGrpSpPr>
          <p:cNvPr id="17" name="Groupe 71">
            <a:extLst>
              <a:ext uri="{FF2B5EF4-FFF2-40B4-BE49-F238E27FC236}">
                <a16:creationId xmlns:a16="http://schemas.microsoft.com/office/drawing/2014/main" id="{C90FDF55-3B88-493E-7040-056483A8DD91}"/>
              </a:ext>
            </a:extLst>
          </p:cNvPr>
          <p:cNvGrpSpPr/>
          <p:nvPr/>
        </p:nvGrpSpPr>
        <p:grpSpPr>
          <a:xfrm>
            <a:off x="6339690" y="4076322"/>
            <a:ext cx="1811546" cy="627605"/>
            <a:chOff x="2096219" y="2984740"/>
            <a:chExt cx="2596552" cy="1052422"/>
          </a:xfrm>
        </p:grpSpPr>
        <p:sp>
          <p:nvSpPr>
            <p:cNvPr id="18" name="Ellipse 72">
              <a:extLst>
                <a:ext uri="{FF2B5EF4-FFF2-40B4-BE49-F238E27FC236}">
                  <a16:creationId xmlns:a16="http://schemas.microsoft.com/office/drawing/2014/main" id="{738F503D-53DD-FB44-3D45-A5C2B0B67926}"/>
                </a:ext>
              </a:extLst>
            </p:cNvPr>
            <p:cNvSpPr/>
            <p:nvPr/>
          </p:nvSpPr>
          <p:spPr>
            <a:xfrm>
              <a:off x="2096219" y="2984740"/>
              <a:ext cx="2596552" cy="1052422"/>
            </a:xfrm>
            <a:prstGeom prst="ellipse">
              <a:avLst/>
            </a:prstGeom>
            <a:solidFill>
              <a:srgbClr val="D9F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8CE89DC-94AF-2B31-613E-6DEF9EFDACF5}"/>
                </a:ext>
              </a:extLst>
            </p:cNvPr>
            <p:cNvSpPr>
              <a:spLocks noGrp="1" noRot="1" noMove="1" noResize="1" noEditPoints="1" noAdjustHandles="1" noChangeArrowheads="1" noChangeShapeType="1"/>
            </p:cNvSpPr>
            <p:nvPr/>
          </p:nvSpPr>
          <p:spPr>
            <a:xfrm>
              <a:off x="2286000" y="3105835"/>
              <a:ext cx="2268747" cy="8773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rPr>
                <a:t>Définir les V</a:t>
              </a:r>
              <a:r>
                <a:rPr kumimoji="0" lang="fr-BE" sz="1400" b="0" i="0" u="none" strike="noStrike" kern="1200" cap="none" spc="0" normalizeH="0" baseline="0" noProof="0" dirty="0" err="1">
                  <a:ln>
                    <a:noFill/>
                  </a:ln>
                  <a:solidFill>
                    <a:prstClr val="black"/>
                  </a:solidFill>
                  <a:effectLst/>
                  <a:uLnTx/>
                  <a:uFillTx/>
                  <a:latin typeface="Calibri"/>
                  <a:ea typeface="+mn-ea"/>
                  <a:cs typeface="+mn-cs"/>
                </a:rPr>
                <a:t>alue</a:t>
              </a:r>
              <a:r>
                <a:rPr kumimoji="0" lang="fr-BE" sz="1400" b="0" i="0" u="none" strike="noStrike" kern="1200" cap="none" spc="0" normalizeH="0" baseline="0" noProof="0" dirty="0">
                  <a:ln>
                    <a:noFill/>
                  </a:ln>
                  <a:solidFill>
                    <a:prstClr val="black"/>
                  </a:solidFill>
                  <a:effectLst/>
                  <a:uLnTx/>
                  <a:uFillTx/>
                  <a:latin typeface="Calibri"/>
                  <a:ea typeface="+mn-ea"/>
                  <a:cs typeface="+mn-cs"/>
                </a:rPr>
                <a:t> Sets</a:t>
              </a:r>
            </a:p>
          </p:txBody>
        </p:sp>
      </p:grpSp>
      <p:cxnSp>
        <p:nvCxnSpPr>
          <p:cNvPr id="47" name="Straight Arrow Connector 46">
            <a:extLst>
              <a:ext uri="{FF2B5EF4-FFF2-40B4-BE49-F238E27FC236}">
                <a16:creationId xmlns:a16="http://schemas.microsoft.com/office/drawing/2014/main" id="{C1F940F1-66B2-F94B-C2CC-760CB030AC6C}"/>
              </a:ext>
            </a:extLst>
          </p:cNvPr>
          <p:cNvCxnSpPr/>
          <p:nvPr/>
        </p:nvCxnSpPr>
        <p:spPr>
          <a:xfrm flipH="1">
            <a:off x="6409189" y="1643174"/>
            <a:ext cx="398323" cy="495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FFB1CA7-696C-CC02-E5B9-A7EB02B3D271}"/>
              </a:ext>
            </a:extLst>
          </p:cNvPr>
          <p:cNvCxnSpPr>
            <a:stCxn id="88" idx="4"/>
          </p:cNvCxnSpPr>
          <p:nvPr/>
        </p:nvCxnSpPr>
        <p:spPr>
          <a:xfrm flipH="1">
            <a:off x="5368954" y="2700970"/>
            <a:ext cx="140282" cy="510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FF2F07E-3418-91DB-00AD-B2AD9FFF9BD4}"/>
              </a:ext>
            </a:extLst>
          </p:cNvPr>
          <p:cNvCxnSpPr>
            <a:stCxn id="86" idx="2"/>
          </p:cNvCxnSpPr>
          <p:nvPr/>
        </p:nvCxnSpPr>
        <p:spPr>
          <a:xfrm flipH="1">
            <a:off x="9629420" y="1668016"/>
            <a:ext cx="480969" cy="754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3F1A86F-B70A-CC9C-6D60-18129F966DF7}"/>
              </a:ext>
            </a:extLst>
          </p:cNvPr>
          <p:cNvCxnSpPr>
            <a:cxnSpLocks/>
            <a:stCxn id="94" idx="2"/>
            <a:endCxn id="73" idx="6"/>
          </p:cNvCxnSpPr>
          <p:nvPr/>
        </p:nvCxnSpPr>
        <p:spPr>
          <a:xfrm flipH="1">
            <a:off x="6022506" y="2793731"/>
            <a:ext cx="1787361" cy="73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151A0E4-2B61-5653-4825-77C8B24EDF7F}"/>
              </a:ext>
            </a:extLst>
          </p:cNvPr>
          <p:cNvCxnSpPr>
            <a:stCxn id="73" idx="4"/>
            <a:endCxn id="97" idx="0"/>
          </p:cNvCxnSpPr>
          <p:nvPr/>
        </p:nvCxnSpPr>
        <p:spPr>
          <a:xfrm flipH="1">
            <a:off x="4880848" y="3841633"/>
            <a:ext cx="235885" cy="1898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1D71C65-4764-F2F9-A5F4-CBE70D3DB280}"/>
              </a:ext>
            </a:extLst>
          </p:cNvPr>
          <p:cNvCxnSpPr>
            <a:stCxn id="73" idx="5"/>
            <a:endCxn id="18" idx="1"/>
          </p:cNvCxnSpPr>
          <p:nvPr/>
        </p:nvCxnSpPr>
        <p:spPr>
          <a:xfrm>
            <a:off x="5757211" y="3749722"/>
            <a:ext cx="847774" cy="418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FE7D743-D863-B10B-D970-3B6EFD634ED9}"/>
              </a:ext>
            </a:extLst>
          </p:cNvPr>
          <p:cNvCxnSpPr>
            <a:stCxn id="18" idx="4"/>
            <a:endCxn id="91" idx="0"/>
          </p:cNvCxnSpPr>
          <p:nvPr/>
        </p:nvCxnSpPr>
        <p:spPr>
          <a:xfrm>
            <a:off x="7245463" y="4703927"/>
            <a:ext cx="41202" cy="486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2CD00765-19E6-904C-3847-D2F9BF781C33}"/>
              </a:ext>
            </a:extLst>
          </p:cNvPr>
          <p:cNvCxnSpPr>
            <a:cxnSpLocks/>
            <a:stCxn id="92" idx="3"/>
            <a:endCxn id="44" idx="1"/>
          </p:cNvCxnSpPr>
          <p:nvPr/>
        </p:nvCxnSpPr>
        <p:spPr>
          <a:xfrm>
            <a:off x="8435239" y="5478950"/>
            <a:ext cx="564886" cy="357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D1E0984D-C715-80F3-3200-E975359D0781}"/>
              </a:ext>
            </a:extLst>
          </p:cNvPr>
          <p:cNvCxnSpPr>
            <a:stCxn id="73" idx="6"/>
            <a:endCxn id="12" idx="1"/>
          </p:cNvCxnSpPr>
          <p:nvPr/>
        </p:nvCxnSpPr>
        <p:spPr>
          <a:xfrm>
            <a:off x="6022506" y="3527831"/>
            <a:ext cx="2907431" cy="609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F8E67B6F-190B-FA4F-1980-B68F46467232}"/>
              </a:ext>
            </a:extLst>
          </p:cNvPr>
          <p:cNvCxnSpPr>
            <a:stCxn id="12" idx="4"/>
            <a:endCxn id="84" idx="1"/>
          </p:cNvCxnSpPr>
          <p:nvPr/>
        </p:nvCxnSpPr>
        <p:spPr>
          <a:xfrm>
            <a:off x="9847957" y="4699180"/>
            <a:ext cx="668981" cy="443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71FE8FEF-7A7E-712F-5794-2707651BD872}"/>
              </a:ext>
            </a:extLst>
          </p:cNvPr>
          <p:cNvCxnSpPr>
            <a:stCxn id="88" idx="3"/>
            <a:endCxn id="9" idx="7"/>
          </p:cNvCxnSpPr>
          <p:nvPr/>
        </p:nvCxnSpPr>
        <p:spPr>
          <a:xfrm flipH="1">
            <a:off x="3591364" y="2604537"/>
            <a:ext cx="999852" cy="1709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8" name="Arc 127">
            <a:extLst>
              <a:ext uri="{FF2B5EF4-FFF2-40B4-BE49-F238E27FC236}">
                <a16:creationId xmlns:a16="http://schemas.microsoft.com/office/drawing/2014/main" id="{77528F85-75FC-7E3D-FEF8-AFE5AA4AFA63}"/>
              </a:ext>
            </a:extLst>
          </p:cNvPr>
          <p:cNvSpPr/>
          <p:nvPr/>
        </p:nvSpPr>
        <p:spPr>
          <a:xfrm>
            <a:off x="1513092" y="1660546"/>
            <a:ext cx="1590835" cy="3590106"/>
          </a:xfrm>
          <a:prstGeom prst="arc">
            <a:avLst>
              <a:gd name="adj1" fmla="val 16200000"/>
              <a:gd name="adj2" fmla="val 557459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2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3CDB7E-3E07-52A6-56C3-B063BA61C120}"/>
              </a:ext>
            </a:extLst>
          </p:cNvPr>
          <p:cNvSpPr>
            <a:spLocks noGrp="1"/>
          </p:cNvSpPr>
          <p:nvPr>
            <p:ph type="title"/>
          </p:nvPr>
        </p:nvSpPr>
        <p:spPr>
          <a:xfrm>
            <a:off x="4686640" y="162381"/>
            <a:ext cx="2818720" cy="777875"/>
          </a:xfrm>
        </p:spPr>
        <p:txBody>
          <a:bodyPr/>
          <a:lstStyle/>
          <a:p>
            <a:r>
              <a:rPr lang="en-GB" sz="1714" dirty="0"/>
              <a:t>LIFECYCLE CARE SET</a:t>
            </a:r>
          </a:p>
        </p:txBody>
      </p:sp>
      <p:pic>
        <p:nvPicPr>
          <p:cNvPr id="6" name="Tijdelijke aanduiding voor inhoud 5">
            <a:extLst>
              <a:ext uri="{FF2B5EF4-FFF2-40B4-BE49-F238E27FC236}">
                <a16:creationId xmlns:a16="http://schemas.microsoft.com/office/drawing/2014/main" id="{4D33BD75-628A-A2DF-DAEF-2AC5636E512E}"/>
              </a:ext>
            </a:extLst>
          </p:cNvPr>
          <p:cNvPicPr>
            <a:picLocks noGrp="1" noChangeAspect="1"/>
          </p:cNvPicPr>
          <p:nvPr>
            <p:ph idx="1"/>
          </p:nvPr>
        </p:nvPicPr>
        <p:blipFill>
          <a:blip r:embed="rId2"/>
          <a:stretch>
            <a:fillRect/>
          </a:stretch>
        </p:blipFill>
        <p:spPr>
          <a:xfrm>
            <a:off x="1981763" y="1599974"/>
            <a:ext cx="8228474" cy="4526643"/>
          </a:xfrm>
        </p:spPr>
      </p:pic>
      <p:sp>
        <p:nvSpPr>
          <p:cNvPr id="4" name="Tijdelijke aanduiding voor dianummer 3">
            <a:extLst>
              <a:ext uri="{FF2B5EF4-FFF2-40B4-BE49-F238E27FC236}">
                <a16:creationId xmlns:a16="http://schemas.microsoft.com/office/drawing/2014/main" id="{99A4267F-66A4-F0FB-E0DB-ED7A98D025E6}"/>
              </a:ext>
            </a:extLst>
          </p:cNvPr>
          <p:cNvSpPr>
            <a:spLocks noGrp="1"/>
          </p:cNvSpPr>
          <p:nvPr>
            <p:ph type="sldNum" sz="quarter" idx="12"/>
          </p:nvPr>
        </p:nvSpPr>
        <p:spPr/>
        <p:txBody>
          <a:bodyPr/>
          <a:lstStyle/>
          <a:p>
            <a:pPr marL="0" marR="0" lvl="0" indent="0" algn="r" defTabSz="768111" rtl="0" eaLnBrk="1" fontAlgn="auto" latinLnBrk="0" hangingPunct="1">
              <a:lnSpc>
                <a:spcPct val="100000"/>
              </a:lnSpc>
              <a:spcBef>
                <a:spcPts val="0"/>
              </a:spcBef>
              <a:spcAft>
                <a:spcPts val="0"/>
              </a:spcAft>
              <a:buClrTx/>
              <a:buSzTx/>
              <a:buFontTx/>
              <a:buNone/>
              <a:tabLst/>
              <a:defRPr/>
            </a:pPr>
            <a:fld id="{C199B626-B856-464E-A5E3-487988D7D9F4}"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768111"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19EF54AC-1835-A03E-754A-197BB2AC8622}"/>
              </a:ext>
            </a:extLst>
          </p:cNvPr>
          <p:cNvSpPr/>
          <p:nvPr/>
        </p:nvSpPr>
        <p:spPr>
          <a:xfrm>
            <a:off x="2333683" y="2294415"/>
            <a:ext cx="1211721" cy="173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07092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Gouvernance : processus Care Set</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6EA35410-8C6F-394E-7C88-21D46A32AD00}"/>
              </a:ext>
            </a:extLst>
          </p:cNvPr>
          <p:cNvPicPr>
            <a:picLocks noChangeAspect="1"/>
          </p:cNvPicPr>
          <p:nvPr/>
        </p:nvPicPr>
        <p:blipFill>
          <a:blip r:embed="rId3"/>
          <a:stretch>
            <a:fillRect/>
          </a:stretch>
        </p:blipFill>
        <p:spPr>
          <a:xfrm>
            <a:off x="353070" y="453894"/>
            <a:ext cx="11485859" cy="5950212"/>
          </a:xfrm>
          <a:prstGeom prst="rect">
            <a:avLst/>
          </a:prstGeom>
        </p:spPr>
      </p:pic>
      <p:pic>
        <p:nvPicPr>
          <p:cNvPr id="9" name="Picture 8">
            <a:extLst>
              <a:ext uri="{FF2B5EF4-FFF2-40B4-BE49-F238E27FC236}">
                <a16:creationId xmlns:a16="http://schemas.microsoft.com/office/drawing/2014/main" id="{D8F6414D-5081-546B-1156-E49847990B3E}"/>
              </a:ext>
            </a:extLst>
          </p:cNvPr>
          <p:cNvPicPr>
            <a:picLocks noChangeAspect="1"/>
          </p:cNvPicPr>
          <p:nvPr/>
        </p:nvPicPr>
        <p:blipFill>
          <a:blip r:embed="rId4"/>
          <a:stretch>
            <a:fillRect/>
          </a:stretch>
        </p:blipFill>
        <p:spPr>
          <a:xfrm>
            <a:off x="5577841" y="4008067"/>
            <a:ext cx="1777116" cy="1864385"/>
          </a:xfrm>
          <a:prstGeom prst="rect">
            <a:avLst/>
          </a:prstGeom>
        </p:spPr>
      </p:pic>
      <p:cxnSp>
        <p:nvCxnSpPr>
          <p:cNvPr id="11" name="Straight Arrow Connector 10">
            <a:extLst>
              <a:ext uri="{FF2B5EF4-FFF2-40B4-BE49-F238E27FC236}">
                <a16:creationId xmlns:a16="http://schemas.microsoft.com/office/drawing/2014/main" id="{5F67D7DC-33B2-C958-6ED6-1EE8BE2359E9}"/>
              </a:ext>
            </a:extLst>
          </p:cNvPr>
          <p:cNvCxnSpPr>
            <a:cxnSpLocks/>
          </p:cNvCxnSpPr>
          <p:nvPr/>
        </p:nvCxnSpPr>
        <p:spPr>
          <a:xfrm>
            <a:off x="5160397" y="3429000"/>
            <a:ext cx="524786" cy="1421296"/>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8BAEED31-EA4C-8364-78EC-3B053DA29858}"/>
              </a:ext>
            </a:extLst>
          </p:cNvPr>
          <p:cNvCxnSpPr/>
          <p:nvPr/>
        </p:nvCxnSpPr>
        <p:spPr>
          <a:xfrm flipV="1">
            <a:off x="7132320" y="3840480"/>
            <a:ext cx="771277" cy="11926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9E94EB85-C9F9-E455-6004-B5EBFEBDE15C}"/>
              </a:ext>
            </a:extLst>
          </p:cNvPr>
          <p:cNvSpPr/>
          <p:nvPr/>
        </p:nvSpPr>
        <p:spPr>
          <a:xfrm>
            <a:off x="7132320" y="5287617"/>
            <a:ext cx="2226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3392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Gouvernance </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75D8E27E-37CF-F357-DEFC-C9023FC49401}"/>
              </a:ext>
            </a:extLst>
          </p:cNvPr>
          <p:cNvSpPr txBox="1"/>
          <p:nvPr/>
        </p:nvSpPr>
        <p:spPr>
          <a:xfrm>
            <a:off x="1009562" y="2028616"/>
            <a:ext cx="10320296"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prstClr val="black"/>
                </a:solidFill>
                <a:effectLst/>
                <a:uLnTx/>
                <a:uFillTx/>
                <a:latin typeface="Calibri"/>
                <a:ea typeface="+mn-ea"/>
                <a:cs typeface="+mn-cs"/>
              </a:rPr>
              <a:t>Comité</a:t>
            </a:r>
            <a:r>
              <a:rPr kumimoji="0" lang="en-GB" sz="2800" b="0" i="0" u="none" strike="noStrike" kern="1200" cap="none" spc="0" normalizeH="0" baseline="0" noProof="0" dirty="0">
                <a:ln>
                  <a:noFill/>
                </a:ln>
                <a:solidFill>
                  <a:prstClr val="black"/>
                </a:solidFill>
                <a:effectLst/>
                <a:uLnTx/>
                <a:uFillTx/>
                <a:latin typeface="Calibri"/>
                <a:ea typeface="+mn-ea"/>
                <a:cs typeface="+mn-cs"/>
              </a:rPr>
              <a:t> de pilotage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tous</a:t>
            </a:r>
            <a:r>
              <a:rPr kumimoji="0" lang="en-GB" sz="2800" b="0" i="0" u="none" strike="noStrike" kern="1200" cap="none" spc="0" normalizeH="0" baseline="0" noProof="0" dirty="0">
                <a:ln>
                  <a:noFill/>
                </a:ln>
                <a:solidFill>
                  <a:prstClr val="black"/>
                </a:solidFill>
                <a:effectLst/>
                <a:uLnTx/>
                <a:uFillTx/>
                <a:latin typeface="Calibri"/>
                <a:ea typeface="+mn-ea"/>
                <a:cs typeface="+mn-cs"/>
              </a:rPr>
              <a:t> les 2 - 3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mois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Réunion INAMI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Coffres</a:t>
            </a:r>
            <a:r>
              <a:rPr kumimoji="0" lang="en-GB" sz="2800" b="0" i="0" u="none" strike="noStrike" kern="1200" cap="none" spc="0" normalizeH="0" baseline="0" noProof="0" dirty="0">
                <a:ln>
                  <a:noFill/>
                </a:ln>
                <a:solidFill>
                  <a:prstClr val="black"/>
                </a:solidFill>
                <a:effectLst/>
                <a:uLnTx/>
                <a:uFillTx/>
                <a:latin typeface="Calibri"/>
                <a:ea typeface="+mn-ea"/>
                <a:cs typeface="+mn-cs"/>
              </a:rPr>
              <a:t> forts – eHealth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tous</a:t>
            </a:r>
            <a:r>
              <a:rPr kumimoji="0" lang="en-GB" sz="2800" b="0" i="0" u="none" strike="noStrike" kern="1200" cap="none" spc="0" normalizeH="0" baseline="0" noProof="0" dirty="0">
                <a:ln>
                  <a:noFill/>
                </a:ln>
                <a:solidFill>
                  <a:prstClr val="black"/>
                </a:solidFill>
                <a:effectLst/>
                <a:uLnTx/>
                <a:uFillTx/>
                <a:latin typeface="Calibri"/>
                <a:ea typeface="+mn-ea"/>
                <a:cs typeface="+mn-cs"/>
              </a:rPr>
              <a:t> les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mois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Réunion terminologie : INAMI – SPF – NRC – eHealth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tous</a:t>
            </a:r>
            <a:r>
              <a:rPr kumimoji="0" lang="en-GB" sz="2800" b="0" i="0" u="none" strike="noStrike" kern="1200" cap="none" spc="0" normalizeH="0" baseline="0" noProof="0" dirty="0">
                <a:ln>
                  <a:noFill/>
                </a:ln>
                <a:solidFill>
                  <a:prstClr val="black"/>
                </a:solidFill>
                <a:effectLst/>
                <a:uLnTx/>
                <a:uFillTx/>
                <a:latin typeface="Calibri"/>
                <a:ea typeface="+mn-ea"/>
                <a:cs typeface="+mn-cs"/>
              </a:rPr>
              <a:t> les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mois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FHIR Validation Team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tous</a:t>
            </a:r>
            <a:r>
              <a:rPr kumimoji="0" lang="en-GB" sz="2800" b="0" i="0" u="none" strike="noStrike" kern="1200" cap="none" spc="0" normalizeH="0" baseline="0" noProof="0" dirty="0">
                <a:ln>
                  <a:noFill/>
                </a:ln>
                <a:solidFill>
                  <a:prstClr val="black"/>
                </a:solidFill>
                <a:effectLst/>
                <a:uLnTx/>
                <a:uFillTx/>
                <a:latin typeface="Calibri"/>
                <a:ea typeface="+mn-ea"/>
                <a:cs typeface="+mn-cs"/>
              </a:rPr>
              <a:t> les 15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jours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WGSE :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tous</a:t>
            </a:r>
            <a:r>
              <a:rPr kumimoji="0" lang="en-GB" sz="2800" b="0" i="0" u="none" strike="noStrike" kern="1200" cap="none" spc="0" normalizeH="0" baseline="0" noProof="0" dirty="0">
                <a:ln>
                  <a:noFill/>
                </a:ln>
                <a:solidFill>
                  <a:prstClr val="black"/>
                </a:solidFill>
                <a:effectLst/>
                <a:uLnTx/>
                <a:uFillTx/>
                <a:latin typeface="Calibri"/>
                <a:ea typeface="+mn-ea"/>
                <a:cs typeface="+mn-cs"/>
              </a:rPr>
              <a:t> les </a:t>
            </a:r>
            <a:r>
              <a:rPr kumimoji="0" lang="en-GB" sz="2800" b="0" i="0" u="none" strike="noStrike" kern="1200" cap="none" spc="0" normalizeH="0" baseline="0" noProof="0" dirty="0" err="1">
                <a:ln>
                  <a:noFill/>
                </a:ln>
                <a:solidFill>
                  <a:prstClr val="black"/>
                </a:solidFill>
                <a:effectLst/>
                <a:uLnTx/>
                <a:uFillTx/>
                <a:latin typeface="Calibri"/>
                <a:ea typeface="+mn-ea"/>
                <a:cs typeface="+mn-cs"/>
              </a:rPr>
              <a:t>trimestres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542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Gouvernance : FHIR standardisation Process</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19A91D-B1F4-9EB4-CE0B-16B5A52BD9AB}"/>
              </a:ext>
            </a:extLst>
          </p:cNvPr>
          <p:cNvPicPr>
            <a:picLocks noChangeAspect="1"/>
          </p:cNvPicPr>
          <p:nvPr/>
        </p:nvPicPr>
        <p:blipFill>
          <a:blip r:embed="rId3"/>
          <a:stretch>
            <a:fillRect/>
          </a:stretch>
        </p:blipFill>
        <p:spPr>
          <a:xfrm>
            <a:off x="1162254" y="802043"/>
            <a:ext cx="9867491" cy="5930854"/>
          </a:xfrm>
          <a:prstGeom prst="rect">
            <a:avLst/>
          </a:prstGeom>
        </p:spPr>
      </p:pic>
    </p:spTree>
    <p:extLst>
      <p:ext uri="{BB962C8B-B14F-4D97-AF65-F5344CB8AC3E}">
        <p14:creationId xmlns:p14="http://schemas.microsoft.com/office/powerpoint/2010/main" val="21860127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78640" y="248263"/>
            <a:ext cx="35397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rPr>
              <a:t>Care Sets </a:t>
            </a:r>
            <a:r>
              <a:rPr kumimoji="0" lang="fr-BE" sz="2400" b="0" i="0" u="none" strike="noStrike" kern="1200" cap="none" spc="0" normalizeH="0" baseline="0" noProof="0" dirty="0" err="1">
                <a:ln>
                  <a:noFill/>
                </a:ln>
                <a:solidFill>
                  <a:srgbClr val="F79646">
                    <a:lumMod val="75000"/>
                  </a:srgbClr>
                </a:solidFill>
                <a:effectLst/>
                <a:uLnTx/>
                <a:uFillTx/>
                <a:latin typeface="Arial" panose="020B0604020202020204" pitchFamily="34" charset="0"/>
                <a:ea typeface="+mn-ea"/>
                <a:cs typeface="Arial" panose="020B0604020202020204" pitchFamily="34" charset="0"/>
              </a:rPr>
              <a:t>Fonctionalités</a:t>
            </a:r>
            <a:endParaRPr kumimoji="0" lang="fr-BE" sz="2400" b="1" i="1"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p:txBody>
      </p:sp>
      <p:pic>
        <p:nvPicPr>
          <p:cNvPr id="101"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009" y="6376604"/>
            <a:ext cx="666709" cy="288000"/>
          </a:xfrm>
          <a:prstGeom prst="rect">
            <a:avLst/>
          </a:prstGeom>
        </p:spPr>
      </p:pic>
      <p:pic>
        <p:nvPicPr>
          <p:cNvPr id="102" name="image39.jpg"/>
          <p:cNvPicPr>
            <a:picLocks noChangeAspect="1"/>
          </p:cNvPicPr>
          <p:nvPr/>
        </p:nvPicPr>
        <p:blipFill>
          <a:blip r:embed="rId3"/>
          <a:stretch>
            <a:fillRect/>
          </a:stretch>
        </p:blipFill>
        <p:spPr>
          <a:xfrm>
            <a:off x="991147" y="6376604"/>
            <a:ext cx="724695" cy="288000"/>
          </a:xfrm>
          <a:prstGeom prst="rect">
            <a:avLst/>
          </a:prstGeom>
          <a:ln w="12700">
            <a:miter lim="400000"/>
          </a:ln>
        </p:spPr>
      </p:pic>
      <p:grpSp>
        <p:nvGrpSpPr>
          <p:cNvPr id="13" name="Groupe 12"/>
          <p:cNvGrpSpPr/>
          <p:nvPr/>
        </p:nvGrpSpPr>
        <p:grpSpPr>
          <a:xfrm>
            <a:off x="2159362" y="870127"/>
            <a:ext cx="8100000" cy="36000"/>
            <a:chOff x="519833" y="598292"/>
            <a:chExt cx="8100000" cy="36000"/>
          </a:xfrm>
        </p:grpSpPr>
        <p:cxnSp>
          <p:nvCxnSpPr>
            <p:cNvPr id="14" name="Connecteur droit 2">
              <a:extLst>
                <a:ext uri="{FF2B5EF4-FFF2-40B4-BE49-F238E27FC236}">
                  <a16:creationId xmlns:a16="http://schemas.microsoft.com/office/drawing/2014/main" id="{5EA50C28-3D1C-4D57-ADEA-60DFEA28B35F}"/>
                </a:ext>
              </a:extLst>
            </p:cNvPr>
            <p:cNvCxnSpPr/>
            <p:nvPr/>
          </p:nvCxnSpPr>
          <p:spPr>
            <a:xfrm>
              <a:off x="519833" y="625031"/>
              <a:ext cx="8100000"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0B84E1A-3C5A-4ADD-88AA-0A85ABC19467}"/>
                </a:ext>
              </a:extLst>
            </p:cNvPr>
            <p:cNvSpPr/>
            <p:nvPr/>
          </p:nvSpPr>
          <p:spPr>
            <a:xfrm>
              <a:off x="519833" y="598292"/>
              <a:ext cx="8100000" cy="36000"/>
            </a:xfrm>
            <a:prstGeom prst="rect">
              <a:avLst/>
            </a:prstGeom>
            <a:gradFill flip="none" rotWithShape="1">
              <a:gsLst>
                <a:gs pos="59000">
                  <a:srgbClr val="C2CD23"/>
                </a:gs>
                <a:gs pos="0">
                  <a:schemeClr val="bg1"/>
                </a:gs>
                <a:gs pos="100000">
                  <a:srgbClr val="17AEE4"/>
                </a:gs>
                <a:gs pos="100000">
                  <a:srgbClr val="009DB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4" name="Image 73"/>
          <p:cNvPicPr>
            <a:picLocks noChangeAspect="1"/>
          </p:cNvPicPr>
          <p:nvPr/>
        </p:nvPicPr>
        <p:blipFill>
          <a:blip r:embed="rId4"/>
          <a:stretch>
            <a:fillRect/>
          </a:stretch>
        </p:blipFill>
        <p:spPr>
          <a:xfrm>
            <a:off x="1266660" y="2194569"/>
            <a:ext cx="8912881" cy="4326035"/>
          </a:xfrm>
          <a:prstGeom prst="rect">
            <a:avLst/>
          </a:prstGeom>
        </p:spPr>
      </p:pic>
      <p:sp>
        <p:nvSpPr>
          <p:cNvPr id="4" name="Flowchart: Magnetic Disk 3"/>
          <p:cNvSpPr/>
          <p:nvPr/>
        </p:nvSpPr>
        <p:spPr>
          <a:xfrm>
            <a:off x="5138058" y="1136405"/>
            <a:ext cx="1741714" cy="1219200"/>
          </a:xfrm>
          <a:prstGeom prst="flowChartMagneticDisk">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0070C0"/>
                </a:solidFill>
                <a:effectLst/>
                <a:uLnTx/>
                <a:uFillTx/>
                <a:latin typeface="Calibri"/>
                <a:ea typeface="+mn-ea"/>
                <a:cs typeface="+mn-cs"/>
              </a:rPr>
              <a:t>eConsent</a:t>
            </a:r>
            <a:endParaRPr kumimoji="0" lang="en-GB" sz="1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a:ea typeface="+mn-ea"/>
                <a:cs typeface="+mn-cs"/>
              </a:rPr>
              <a:t>Therapeutic Link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a:ea typeface="+mn-ea"/>
                <a:cs typeface="+mn-cs"/>
              </a:rPr>
              <a:t>Access Matrix</a:t>
            </a:r>
          </a:p>
        </p:txBody>
      </p:sp>
      <p:cxnSp>
        <p:nvCxnSpPr>
          <p:cNvPr id="6" name="Straight Arrow Connector 5"/>
          <p:cNvCxnSpPr/>
          <p:nvPr/>
        </p:nvCxnSpPr>
        <p:spPr>
          <a:xfrm flipH="1" flipV="1">
            <a:off x="6392091" y="2272937"/>
            <a:ext cx="217715" cy="896984"/>
          </a:xfrm>
          <a:prstGeom prst="straightConnector1">
            <a:avLst/>
          </a:prstGeom>
          <a:ln w="381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p:cNvSpPr txBox="1"/>
          <p:nvPr/>
        </p:nvSpPr>
        <p:spPr>
          <a:xfrm>
            <a:off x="7546697" y="6235243"/>
            <a:ext cx="1255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Or Deleting</a:t>
            </a:r>
          </a:p>
        </p:txBody>
      </p:sp>
    </p:spTree>
    <p:extLst>
      <p:ext uri="{BB962C8B-B14F-4D97-AF65-F5344CB8AC3E}">
        <p14:creationId xmlns:p14="http://schemas.microsoft.com/office/powerpoint/2010/main" val="2461005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Care Set Allergie </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BED44A5-1243-878C-9EDB-A09489C77745}"/>
              </a:ext>
            </a:extLst>
          </p:cNvPr>
          <p:cNvPicPr>
            <a:picLocks noChangeAspect="1"/>
          </p:cNvPicPr>
          <p:nvPr/>
        </p:nvPicPr>
        <p:blipFill>
          <a:blip r:embed="rId3"/>
          <a:stretch>
            <a:fillRect/>
          </a:stretch>
        </p:blipFill>
        <p:spPr>
          <a:xfrm>
            <a:off x="1175531" y="939567"/>
            <a:ext cx="9761962" cy="5518383"/>
          </a:xfrm>
          <a:prstGeom prst="rect">
            <a:avLst/>
          </a:prstGeom>
        </p:spPr>
      </p:pic>
    </p:spTree>
    <p:extLst>
      <p:ext uri="{BB962C8B-B14F-4D97-AF65-F5344CB8AC3E}">
        <p14:creationId xmlns:p14="http://schemas.microsoft.com/office/powerpoint/2010/main" val="3235687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Care Set Allergie </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4814DC0-6913-6A1C-D7C9-2685DCBE46A4}"/>
              </a:ext>
            </a:extLst>
          </p:cNvPr>
          <p:cNvPicPr>
            <a:picLocks noChangeAspect="1"/>
          </p:cNvPicPr>
          <p:nvPr/>
        </p:nvPicPr>
        <p:blipFill>
          <a:blip r:embed="rId3"/>
          <a:stretch>
            <a:fillRect/>
          </a:stretch>
        </p:blipFill>
        <p:spPr>
          <a:xfrm>
            <a:off x="0" y="617558"/>
            <a:ext cx="12192000" cy="5908110"/>
          </a:xfrm>
          <a:prstGeom prst="rect">
            <a:avLst/>
          </a:prstGeom>
        </p:spPr>
      </p:pic>
    </p:spTree>
    <p:extLst>
      <p:ext uri="{BB962C8B-B14F-4D97-AF65-F5344CB8AC3E}">
        <p14:creationId xmlns:p14="http://schemas.microsoft.com/office/powerpoint/2010/main" val="1759336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9EF140D4-0EEE-ADF4-AEC5-AC72D1A69593}"/>
              </a:ext>
            </a:extLst>
          </p:cNvPr>
          <p:cNvGraphicFramePr>
            <a:graphicFrameLocks noChangeAspect="1"/>
          </p:cNvGraphicFramePr>
          <p:nvPr>
            <p:extLst/>
          </p:nvPr>
        </p:nvGraphicFramePr>
        <p:xfrm>
          <a:off x="241154" y="486163"/>
          <a:ext cx="4991097" cy="6484015"/>
        </p:xfrm>
        <a:graphic>
          <a:graphicData uri="http://schemas.openxmlformats.org/presentationml/2006/ole">
            <mc:AlternateContent xmlns:mc="http://schemas.openxmlformats.org/markup-compatibility/2006">
              <mc:Choice xmlns:v="urn:schemas-microsoft-com:vml" Requires="v">
                <p:oleObj spid="_x0000_s3075" name="PDF" r:id="rId4" imgW="0" imgH="360" progId="FoxitPhantomPDF.Document">
                  <p:embed/>
                </p:oleObj>
              </mc:Choice>
              <mc:Fallback>
                <p:oleObj name="PDF" r:id="rId4" imgW="0" imgH="360" progId="FoxitPhantomPDF.Document">
                  <p:embed/>
                  <p:pic>
                    <p:nvPicPr>
                      <p:cNvPr id="3" name="Object 2">
                        <a:extLst>
                          <a:ext uri="{FF2B5EF4-FFF2-40B4-BE49-F238E27FC236}">
                            <a16:creationId xmlns:a16="http://schemas.microsoft.com/office/drawing/2014/main" id="{9EF140D4-0EEE-ADF4-AEC5-AC72D1A69593}"/>
                          </a:ext>
                        </a:extLst>
                      </p:cNvPr>
                      <p:cNvPicPr/>
                      <p:nvPr/>
                    </p:nvPicPr>
                    <p:blipFill>
                      <a:blip r:embed="rId5"/>
                      <a:stretch>
                        <a:fillRect/>
                      </a:stretch>
                    </p:blipFill>
                    <p:spPr>
                      <a:xfrm>
                        <a:off x="241154" y="486163"/>
                        <a:ext cx="4991097" cy="6484015"/>
                      </a:xfrm>
                      <a:prstGeom prst="rect">
                        <a:avLst/>
                      </a:prstGeom>
                    </p:spPr>
                  </p:pic>
                </p:oleObj>
              </mc:Fallback>
            </mc:AlternateContent>
          </a:graphicData>
        </a:graphic>
      </p:graphicFrame>
      <p:sp>
        <p:nvSpPr>
          <p:cNvPr id="32" name="Titre 1"/>
          <p:cNvSpPr>
            <a:spLocks noGrp="1"/>
          </p:cNvSpPr>
          <p:nvPr>
            <p:ph type="title"/>
          </p:nvPr>
        </p:nvSpPr>
        <p:spPr>
          <a:xfrm>
            <a:off x="773798" y="125437"/>
            <a:ext cx="10791824" cy="564793"/>
          </a:xfrm>
        </p:spPr>
        <p:txBody>
          <a:bodyPr>
            <a:noAutofit/>
          </a:bodyPr>
          <a:lstStyle/>
          <a:p>
            <a:r>
              <a:rPr lang="en-GB" sz="3200" b="1" dirty="0">
                <a:latin typeface="+mj-lt"/>
              </a:rPr>
              <a:t>R</a:t>
            </a:r>
            <a:r>
              <a:rPr lang="fr-BE" sz="3200" b="1" dirty="0" err="1">
                <a:latin typeface="+mj-lt"/>
              </a:rPr>
              <a:t>elations</a:t>
            </a:r>
            <a:r>
              <a:rPr lang="fr-BE" sz="3200" b="1" dirty="0">
                <a:latin typeface="+mj-lt"/>
              </a:rPr>
              <a:t> Care Sets</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CCBC772-BF6B-D6C0-1655-79E7D40CFA12}"/>
              </a:ext>
            </a:extLst>
          </p:cNvPr>
          <p:cNvPicPr>
            <a:picLocks noChangeAspect="1"/>
          </p:cNvPicPr>
          <p:nvPr/>
        </p:nvPicPr>
        <p:blipFill>
          <a:blip r:embed="rId6"/>
          <a:stretch>
            <a:fillRect/>
          </a:stretch>
        </p:blipFill>
        <p:spPr>
          <a:xfrm>
            <a:off x="5232252" y="1308965"/>
            <a:ext cx="5289596" cy="4858953"/>
          </a:xfrm>
          <a:prstGeom prst="rect">
            <a:avLst/>
          </a:prstGeom>
        </p:spPr>
      </p:pic>
    </p:spTree>
    <p:extLst>
      <p:ext uri="{BB962C8B-B14F-4D97-AF65-F5344CB8AC3E}">
        <p14:creationId xmlns:p14="http://schemas.microsoft.com/office/powerpoint/2010/main" val="3460624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6" name="Google Shape;226;g18a8327275d_0_0"/>
          <p:cNvGrpSpPr/>
          <p:nvPr/>
        </p:nvGrpSpPr>
        <p:grpSpPr>
          <a:xfrm>
            <a:off x="-1840267" y="1016000"/>
            <a:ext cx="4822363" cy="5334000"/>
            <a:chOff x="-185975" y="1224650"/>
            <a:chExt cx="3200400" cy="3200400"/>
          </a:xfrm>
        </p:grpSpPr>
        <p:sp>
          <p:nvSpPr>
            <p:cNvPr id="227" name="Google Shape;227;g18a8327275d_0_0"/>
            <p:cNvSpPr/>
            <p:nvPr/>
          </p:nvSpPr>
          <p:spPr>
            <a:xfrm>
              <a:off x="-185975" y="1224650"/>
              <a:ext cx="3200400" cy="3200400"/>
            </a:xfrm>
            <a:prstGeom prst="arc">
              <a:avLst>
                <a:gd name="adj1" fmla="val 16200000"/>
                <a:gd name="adj2" fmla="val 0"/>
              </a:avLst>
            </a:prstGeom>
            <a:noFill/>
            <a:ln w="19050" cap="flat" cmpd="sng">
              <a:solidFill>
                <a:srgbClr val="3BBFA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Roboto"/>
                <a:ea typeface="Roboto"/>
                <a:cs typeface="Roboto"/>
                <a:sym typeface="Roboto"/>
              </a:endParaRPr>
            </a:p>
          </p:txBody>
        </p:sp>
        <p:sp>
          <p:nvSpPr>
            <p:cNvPr id="228" name="Google Shape;228;g18a8327275d_0_0"/>
            <p:cNvSpPr/>
            <p:nvPr/>
          </p:nvSpPr>
          <p:spPr>
            <a:xfrm rot="10800000" flipH="1">
              <a:off x="-185975" y="1224650"/>
              <a:ext cx="3200400" cy="3200400"/>
            </a:xfrm>
            <a:prstGeom prst="arc">
              <a:avLst>
                <a:gd name="adj1" fmla="val 16200000"/>
                <a:gd name="adj2" fmla="val 0"/>
              </a:avLst>
            </a:prstGeom>
            <a:noFill/>
            <a:ln w="19050" cap="flat" cmpd="sng">
              <a:solidFill>
                <a:srgbClr val="3BBFAD"/>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Roboto"/>
                <a:ea typeface="Roboto"/>
                <a:cs typeface="Roboto"/>
                <a:sym typeface="Roboto"/>
              </a:endParaRPr>
            </a:p>
          </p:txBody>
        </p:sp>
      </p:grpSp>
      <p:sp>
        <p:nvSpPr>
          <p:cNvPr id="229" name="Google Shape;229;g18a8327275d_0_0"/>
          <p:cNvSpPr/>
          <p:nvPr/>
        </p:nvSpPr>
        <p:spPr>
          <a:xfrm>
            <a:off x="6686987" y="1697895"/>
            <a:ext cx="4204400" cy="4055600"/>
          </a:xfrm>
          <a:prstGeom prst="ellipse">
            <a:avLst/>
          </a:prstGeom>
          <a:noFill/>
          <a:ln w="19050" cap="flat" cmpd="sng">
            <a:solidFill>
              <a:srgbClr val="A1DBE4"/>
            </a:solidFill>
            <a:prstDash val="solid"/>
            <a:round/>
            <a:headEnd type="none" w="sm" len="sm"/>
            <a:tailEnd type="none" w="sm" len="sm"/>
          </a:ln>
        </p:spPr>
        <p:txBody>
          <a:bodyPr spcFirstLastPara="1" wrap="square" lIns="1828800" tIns="0" rIns="0" bIns="0" anchor="ctr" anchorCtr="0">
            <a:noAutofit/>
          </a:bodyPr>
          <a:lstStyle/>
          <a:p>
            <a:pPr algn="ctr" defTabSz="1219170">
              <a:buClr>
                <a:srgbClr val="000000"/>
              </a:buClr>
              <a:buSzPts val="800"/>
            </a:pPr>
            <a:endParaRPr sz="1067" b="1" kern="0">
              <a:solidFill>
                <a:srgbClr val="FFFFFF"/>
              </a:solidFill>
              <a:latin typeface="Roboto"/>
              <a:ea typeface="Roboto"/>
              <a:cs typeface="Roboto"/>
              <a:sym typeface="Roboto"/>
            </a:endParaRPr>
          </a:p>
        </p:txBody>
      </p:sp>
      <p:sp>
        <p:nvSpPr>
          <p:cNvPr id="230" name="Google Shape;230;g18a8327275d_0_0"/>
          <p:cNvSpPr/>
          <p:nvPr/>
        </p:nvSpPr>
        <p:spPr>
          <a:xfrm>
            <a:off x="7509233" y="2426515"/>
            <a:ext cx="2654000" cy="2560000"/>
          </a:xfrm>
          <a:prstGeom prst="ellipse">
            <a:avLst/>
          </a:prstGeom>
          <a:noFill/>
          <a:ln w="19050" cap="flat" cmpd="sng">
            <a:solidFill>
              <a:srgbClr val="A1DBE4"/>
            </a:solidFill>
            <a:prstDash val="solid"/>
            <a:round/>
            <a:headEnd type="none" w="sm" len="sm"/>
            <a:tailEnd type="none" w="sm" len="sm"/>
          </a:ln>
        </p:spPr>
        <p:txBody>
          <a:bodyPr spcFirstLastPara="1" wrap="square" lIns="1828800" tIns="0" rIns="0" bIns="0" anchor="ctr" anchorCtr="0">
            <a:noAutofit/>
          </a:bodyPr>
          <a:lstStyle/>
          <a:p>
            <a:pPr algn="ctr" defTabSz="1219170">
              <a:buClr>
                <a:srgbClr val="000000"/>
              </a:buClr>
              <a:buSzPts val="800"/>
            </a:pPr>
            <a:endParaRPr sz="1067" b="1" kern="0">
              <a:solidFill>
                <a:srgbClr val="FFFFFF"/>
              </a:solidFill>
              <a:latin typeface="Roboto"/>
              <a:ea typeface="Roboto"/>
              <a:cs typeface="Roboto"/>
              <a:sym typeface="Roboto"/>
            </a:endParaRPr>
          </a:p>
        </p:txBody>
      </p:sp>
      <p:sp>
        <p:nvSpPr>
          <p:cNvPr id="231" name="Google Shape;231;g18a8327275d_0_0"/>
          <p:cNvSpPr txBox="1"/>
          <p:nvPr/>
        </p:nvSpPr>
        <p:spPr>
          <a:xfrm>
            <a:off x="393722" y="516433"/>
            <a:ext cx="11191845" cy="761747"/>
          </a:xfrm>
          <a:prstGeom prst="rect">
            <a:avLst/>
          </a:prstGeom>
          <a:noFill/>
          <a:ln>
            <a:noFill/>
          </a:ln>
        </p:spPr>
        <p:txBody>
          <a:bodyPr spcFirstLastPara="1" wrap="square" lIns="0" tIns="0" rIns="0" bIns="0" anchor="t" anchorCtr="0">
            <a:spAutoFit/>
          </a:bodyPr>
          <a:lstStyle/>
          <a:p>
            <a:pPr defTabSz="1219170">
              <a:spcBef>
                <a:spcPts val="533"/>
              </a:spcBef>
              <a:spcAft>
                <a:spcPts val="1600"/>
              </a:spcAft>
              <a:buClr>
                <a:srgbClr val="000000"/>
              </a:buClr>
              <a:buSzPts val="2400"/>
            </a:pPr>
            <a:r>
              <a:rPr lang="en" sz="3200" kern="0" dirty="0">
                <a:solidFill>
                  <a:srgbClr val="19202E"/>
                </a:solidFill>
                <a:latin typeface="Roboto Light"/>
                <a:ea typeface="Roboto Light"/>
                <a:cs typeface="Roboto Light"/>
                <a:sym typeface="Roboto Light"/>
              </a:rPr>
              <a:t>Enabling ‘care as one’ for citizens</a:t>
            </a:r>
            <a:endParaRPr sz="3200" kern="0" dirty="0">
              <a:solidFill>
                <a:srgbClr val="19202E"/>
              </a:solidFill>
              <a:latin typeface="Roboto Light"/>
              <a:ea typeface="Roboto Light"/>
              <a:cs typeface="Roboto Light"/>
              <a:sym typeface="Roboto Light"/>
            </a:endParaRPr>
          </a:p>
        </p:txBody>
      </p:sp>
      <p:sp>
        <p:nvSpPr>
          <p:cNvPr id="232" name="Google Shape;232;g18a8327275d_0_0"/>
          <p:cNvSpPr txBox="1"/>
          <p:nvPr/>
        </p:nvSpPr>
        <p:spPr>
          <a:xfrm>
            <a:off x="11458000" y="6238487"/>
            <a:ext cx="734000" cy="609600"/>
          </a:xfrm>
          <a:prstGeom prst="rect">
            <a:avLst/>
          </a:prstGeom>
          <a:noFill/>
          <a:ln>
            <a:noFill/>
          </a:ln>
        </p:spPr>
        <p:txBody>
          <a:bodyPr spcFirstLastPara="1" wrap="square" lIns="0" tIns="48767" rIns="0" bIns="0" anchor="t" anchorCtr="0">
            <a:noAutofit/>
          </a:bodyPr>
          <a:lstStyle/>
          <a:p>
            <a:pPr defTabSz="1219170">
              <a:buClr>
                <a:srgbClr val="000000"/>
              </a:buClr>
              <a:buSzPts val="600"/>
            </a:pPr>
            <a:r>
              <a:rPr lang="en" sz="800" b="1" kern="0">
                <a:solidFill>
                  <a:srgbClr val="000000"/>
                </a:solidFill>
                <a:latin typeface="Roboto"/>
                <a:ea typeface="Roboto"/>
                <a:cs typeface="Roboto"/>
                <a:sym typeface="Roboto"/>
              </a:rPr>
              <a:t>8</a:t>
            </a:r>
            <a:endParaRPr sz="800" b="1" kern="0">
              <a:solidFill>
                <a:srgbClr val="000000"/>
              </a:solidFill>
              <a:latin typeface="Roboto"/>
              <a:ea typeface="Roboto"/>
              <a:cs typeface="Roboto"/>
              <a:sym typeface="Roboto"/>
            </a:endParaRPr>
          </a:p>
        </p:txBody>
      </p:sp>
      <p:cxnSp>
        <p:nvCxnSpPr>
          <p:cNvPr id="233" name="Google Shape;233;g18a8327275d_0_0"/>
          <p:cNvCxnSpPr>
            <a:stCxn id="228" idx="2"/>
          </p:cNvCxnSpPr>
          <p:nvPr/>
        </p:nvCxnSpPr>
        <p:spPr>
          <a:xfrm rot="10800000" flipH="1">
            <a:off x="2982096" y="3674200"/>
            <a:ext cx="3704800" cy="8800"/>
          </a:xfrm>
          <a:prstGeom prst="straightConnector1">
            <a:avLst/>
          </a:prstGeom>
          <a:noFill/>
          <a:ln w="19050" cap="flat" cmpd="sng">
            <a:solidFill>
              <a:srgbClr val="3BBFAD"/>
            </a:solidFill>
            <a:prstDash val="solid"/>
            <a:round/>
            <a:headEnd type="none" w="sm" len="sm"/>
            <a:tailEnd type="none" w="sm" len="sm"/>
          </a:ln>
        </p:spPr>
      </p:cxnSp>
      <p:sp>
        <p:nvSpPr>
          <p:cNvPr id="234" name="Google Shape;234;g18a8327275d_0_0"/>
          <p:cNvSpPr txBox="1"/>
          <p:nvPr/>
        </p:nvSpPr>
        <p:spPr>
          <a:xfrm>
            <a:off x="8202015" y="4078495"/>
            <a:ext cx="12792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a:solidFill>
                  <a:srgbClr val="666666"/>
                </a:solidFill>
                <a:latin typeface="Roboto"/>
                <a:ea typeface="Roboto"/>
                <a:cs typeface="Roboto"/>
                <a:sym typeface="Roboto"/>
              </a:rPr>
              <a:t>Citizen</a:t>
            </a:r>
            <a:endParaRPr sz="1067" b="1" kern="0">
              <a:solidFill>
                <a:srgbClr val="666666"/>
              </a:solidFill>
              <a:latin typeface="Roboto"/>
              <a:ea typeface="Roboto"/>
              <a:cs typeface="Roboto"/>
              <a:sym typeface="Roboto"/>
            </a:endParaRPr>
          </a:p>
        </p:txBody>
      </p:sp>
      <p:sp>
        <p:nvSpPr>
          <p:cNvPr id="235" name="Google Shape;235;g18a8327275d_0_0"/>
          <p:cNvSpPr txBox="1"/>
          <p:nvPr/>
        </p:nvSpPr>
        <p:spPr>
          <a:xfrm>
            <a:off x="393720" y="1679324"/>
            <a:ext cx="2264400" cy="3960058"/>
          </a:xfrm>
          <a:prstGeom prst="rect">
            <a:avLst/>
          </a:prstGeom>
          <a:noFill/>
          <a:ln>
            <a:noFill/>
          </a:ln>
        </p:spPr>
        <p:txBody>
          <a:bodyPr spcFirstLastPara="1" wrap="square" lIns="0" tIns="0" rIns="0" bIns="0" anchor="ctr" anchorCtr="0">
            <a:spAutoFit/>
          </a:bodyPr>
          <a:lstStyle/>
          <a:p>
            <a:pPr defTabSz="1219170">
              <a:buClr>
                <a:srgbClr val="000000"/>
              </a:buClr>
              <a:buSzPts val="600"/>
            </a:pPr>
            <a:r>
              <a:rPr lang="en" sz="800" b="1" kern="0" dirty="0">
                <a:solidFill>
                  <a:srgbClr val="434343"/>
                </a:solidFill>
                <a:latin typeface="Roboto"/>
                <a:ea typeface="Roboto"/>
                <a:cs typeface="Roboto"/>
                <a:sym typeface="Roboto"/>
              </a:rPr>
              <a:t>Patient / Citizen Data</a:t>
            </a:r>
            <a:endParaRPr sz="800" b="1"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Acute/Ambulatory EPR</a:t>
            </a:r>
            <a:br>
              <a:rPr lang="en" sz="800" kern="0" dirty="0">
                <a:solidFill>
                  <a:srgbClr val="434343"/>
                </a:solidFill>
                <a:latin typeface="Roboto"/>
                <a:ea typeface="Roboto"/>
                <a:cs typeface="Roboto"/>
                <a:sym typeface="Roboto"/>
              </a:rPr>
            </a:br>
            <a:r>
              <a:rPr lang="en" sz="800" kern="0" dirty="0">
                <a:solidFill>
                  <a:srgbClr val="434343"/>
                </a:solidFill>
                <a:latin typeface="Roboto"/>
                <a:ea typeface="Roboto"/>
                <a:cs typeface="Roboto"/>
                <a:sym typeface="Roboto"/>
              </a:rPr>
              <a:t>Pharmacy</a:t>
            </a:r>
            <a:endParaRPr sz="800"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Life Sciences</a:t>
            </a:r>
            <a:endParaRPr sz="800"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Labs / </a:t>
            </a:r>
            <a:r>
              <a:rPr lang="en" sz="800" i="1" kern="0" dirty="0">
                <a:solidFill>
                  <a:srgbClr val="434343"/>
                </a:solidFill>
                <a:latin typeface="Roboto"/>
                <a:ea typeface="Roboto"/>
                <a:cs typeface="Roboto"/>
                <a:sym typeface="Roboto"/>
              </a:rPr>
              <a:t>‘Omics</a:t>
            </a:r>
            <a:endParaRPr sz="800" i="1"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Coding</a:t>
            </a:r>
            <a:endParaRPr sz="800"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Virtual Wards</a:t>
            </a:r>
            <a:endParaRPr sz="800"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Social Care / Community Care / Mental Health</a:t>
            </a:r>
            <a:endParaRPr sz="800" kern="0" dirty="0">
              <a:solidFill>
                <a:srgbClr val="434343"/>
              </a:solidFill>
              <a:latin typeface="Roboto"/>
              <a:ea typeface="Roboto"/>
              <a:cs typeface="Roboto"/>
              <a:sym typeface="Roboto"/>
            </a:endParaRPr>
          </a:p>
          <a:p>
            <a:pPr defTabSz="1219170">
              <a:spcBef>
                <a:spcPts val="400"/>
              </a:spcBef>
              <a:buClr>
                <a:srgbClr val="000000"/>
              </a:buClr>
              <a:buSzPts val="600"/>
            </a:pPr>
            <a:endParaRPr sz="800"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b="1" kern="0" dirty="0">
                <a:solidFill>
                  <a:srgbClr val="434343"/>
                </a:solidFill>
                <a:latin typeface="Roboto"/>
                <a:ea typeface="Roboto"/>
                <a:cs typeface="Roboto"/>
                <a:sym typeface="Roboto"/>
              </a:rPr>
              <a:t>Other Data</a:t>
            </a:r>
            <a:endParaRPr sz="800" b="1"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i="1" kern="0" dirty="0">
                <a:solidFill>
                  <a:srgbClr val="434343"/>
                </a:solidFill>
                <a:latin typeface="Roboto"/>
                <a:ea typeface="Roboto"/>
                <a:cs typeface="Roboto"/>
                <a:sym typeface="Roboto"/>
              </a:rPr>
              <a:t>Wider (</a:t>
            </a:r>
            <a:r>
              <a:rPr lang="nl-BE" sz="800" i="1" kern="0" dirty="0" err="1">
                <a:solidFill>
                  <a:srgbClr val="434343"/>
                </a:solidFill>
                <a:latin typeface="Roboto"/>
                <a:ea typeface="Roboto"/>
                <a:cs typeface="Roboto"/>
                <a:sym typeface="Roboto"/>
              </a:rPr>
              <a:t>Social</a:t>
            </a:r>
            <a:r>
              <a:rPr lang="nl-BE" sz="800" i="1" kern="0" dirty="0">
                <a:solidFill>
                  <a:srgbClr val="434343"/>
                </a:solidFill>
                <a:latin typeface="Roboto"/>
                <a:ea typeface="Roboto"/>
                <a:cs typeface="Roboto"/>
                <a:sym typeface="Roboto"/>
              </a:rPr>
              <a:t>/</a:t>
            </a:r>
            <a:r>
              <a:rPr lang="nl-BE" sz="800" i="1" kern="0" dirty="0" err="1">
                <a:solidFill>
                  <a:srgbClr val="434343"/>
                </a:solidFill>
                <a:latin typeface="Roboto"/>
                <a:ea typeface="Roboto"/>
                <a:cs typeface="Roboto"/>
                <a:sym typeface="Roboto"/>
              </a:rPr>
              <a:t>Ecological</a:t>
            </a:r>
            <a:r>
              <a:rPr lang="nl-BE" sz="800" i="1" kern="0" dirty="0">
                <a:solidFill>
                  <a:srgbClr val="434343"/>
                </a:solidFill>
                <a:latin typeface="Roboto"/>
                <a:ea typeface="Roboto"/>
                <a:cs typeface="Roboto"/>
                <a:sym typeface="Roboto"/>
              </a:rPr>
              <a:t>) </a:t>
            </a:r>
            <a:r>
              <a:rPr lang="en" sz="800" i="1" kern="0" dirty="0">
                <a:solidFill>
                  <a:srgbClr val="434343"/>
                </a:solidFill>
                <a:latin typeface="Roboto"/>
                <a:ea typeface="Roboto"/>
                <a:cs typeface="Roboto"/>
                <a:sym typeface="Roboto"/>
              </a:rPr>
              <a:t>Determinants of Health</a:t>
            </a:r>
            <a:endParaRPr sz="800" i="1"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i="1" kern="0" dirty="0">
                <a:solidFill>
                  <a:srgbClr val="434343"/>
                </a:solidFill>
                <a:latin typeface="Roboto"/>
                <a:ea typeface="Roboto"/>
                <a:cs typeface="Roboto"/>
                <a:sym typeface="Roboto"/>
              </a:rPr>
              <a:t>Directory of Services</a:t>
            </a:r>
            <a:endParaRPr sz="800" i="1"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Education</a:t>
            </a:r>
            <a:endParaRPr sz="800"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Emergency Services (Citizen)</a:t>
            </a:r>
            <a:endParaRPr sz="1333" kern="0" dirty="0">
              <a:solidFill>
                <a:srgbClr val="000000"/>
              </a:solidFill>
              <a:latin typeface="Arial"/>
              <a:ea typeface="Arial"/>
              <a:cs typeface="Arial"/>
              <a:sym typeface="Arial"/>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Housing</a:t>
            </a:r>
            <a:endParaRPr sz="800"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"Ratings”</a:t>
            </a:r>
            <a:endParaRPr sz="800"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Activity </a:t>
            </a:r>
            <a:endParaRPr sz="800" i="1"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Consumer (for example, Experian)</a:t>
            </a:r>
            <a:endParaRPr sz="800" kern="0" dirty="0">
              <a:solidFill>
                <a:srgbClr val="434343"/>
              </a:solidFill>
              <a:latin typeface="Roboto"/>
              <a:ea typeface="Roboto"/>
              <a:cs typeface="Roboto"/>
              <a:sym typeface="Roboto"/>
            </a:endParaRPr>
          </a:p>
          <a:p>
            <a:pPr defTabSz="1219170">
              <a:spcBef>
                <a:spcPts val="400"/>
              </a:spcBef>
              <a:buClr>
                <a:srgbClr val="000000"/>
              </a:buClr>
              <a:buSzPts val="600"/>
            </a:pPr>
            <a:endParaRPr sz="800" kern="0" dirty="0">
              <a:solidFill>
                <a:srgbClr val="434343"/>
              </a:solidFill>
              <a:latin typeface="Roboto"/>
              <a:ea typeface="Roboto"/>
              <a:cs typeface="Roboto"/>
              <a:sym typeface="Roboto"/>
            </a:endParaRPr>
          </a:p>
          <a:p>
            <a:pPr defTabSz="1219170">
              <a:spcBef>
                <a:spcPts val="400"/>
              </a:spcBef>
              <a:buClr>
                <a:srgbClr val="000000"/>
              </a:buClr>
              <a:buSzPts val="600"/>
            </a:pPr>
            <a:r>
              <a:rPr lang="en" sz="800" b="1" kern="0" dirty="0">
                <a:solidFill>
                  <a:srgbClr val="434343"/>
                </a:solidFill>
                <a:latin typeface="Roboto"/>
                <a:ea typeface="Roboto"/>
                <a:cs typeface="Roboto"/>
                <a:sym typeface="Roboto"/>
              </a:rPr>
              <a:t>Consumer Touch Points</a:t>
            </a:r>
            <a:endParaRPr sz="800" b="1"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Website</a:t>
            </a:r>
            <a:endParaRPr sz="800" kern="0" dirty="0">
              <a:solidFill>
                <a:srgbClr val="000000"/>
              </a:solidFill>
              <a:latin typeface="Roboto"/>
              <a:ea typeface="Roboto"/>
              <a:cs typeface="Roboto"/>
              <a:sym typeface="Roboto"/>
            </a:endParaRPr>
          </a:p>
          <a:p>
            <a:pPr defTabSz="1219170">
              <a:spcBef>
                <a:spcPts val="400"/>
              </a:spcBef>
              <a:buClr>
                <a:srgbClr val="000000"/>
              </a:buClr>
              <a:buSzPts val="600"/>
            </a:pPr>
            <a:r>
              <a:rPr lang="en" sz="800" kern="0" dirty="0">
                <a:solidFill>
                  <a:srgbClr val="434343"/>
                </a:solidFill>
                <a:latin typeface="Roboto"/>
                <a:ea typeface="Roboto"/>
                <a:cs typeface="Roboto"/>
                <a:sym typeface="Roboto"/>
              </a:rPr>
              <a:t>Mobile</a:t>
            </a:r>
            <a:endParaRPr sz="800" kern="0" dirty="0">
              <a:solidFill>
                <a:srgbClr val="000000"/>
              </a:solidFill>
              <a:latin typeface="Roboto"/>
              <a:ea typeface="Roboto"/>
              <a:cs typeface="Roboto"/>
              <a:sym typeface="Roboto"/>
            </a:endParaRPr>
          </a:p>
          <a:p>
            <a:pPr defTabSz="1219170">
              <a:spcBef>
                <a:spcPts val="400"/>
              </a:spcBef>
              <a:spcAft>
                <a:spcPts val="400"/>
              </a:spcAft>
              <a:buClr>
                <a:srgbClr val="000000"/>
              </a:buClr>
              <a:buSzPts val="600"/>
            </a:pPr>
            <a:r>
              <a:rPr lang="en" sz="800" kern="0" dirty="0">
                <a:solidFill>
                  <a:srgbClr val="434343"/>
                </a:solidFill>
                <a:latin typeface="Roboto"/>
                <a:ea typeface="Roboto"/>
                <a:cs typeface="Roboto"/>
                <a:sym typeface="Roboto"/>
              </a:rPr>
              <a:t>Remote Devices</a:t>
            </a:r>
            <a:endParaRPr sz="800" kern="0" dirty="0">
              <a:solidFill>
                <a:srgbClr val="434343"/>
              </a:solidFill>
              <a:latin typeface="Roboto"/>
              <a:ea typeface="Roboto"/>
              <a:cs typeface="Roboto"/>
              <a:sym typeface="Roboto"/>
            </a:endParaRPr>
          </a:p>
        </p:txBody>
      </p:sp>
      <p:sp>
        <p:nvSpPr>
          <p:cNvPr id="236" name="Google Shape;236;g18a8327275d_0_0"/>
          <p:cNvSpPr/>
          <p:nvPr/>
        </p:nvSpPr>
        <p:spPr>
          <a:xfrm>
            <a:off x="3277476" y="2897267"/>
            <a:ext cx="1453600" cy="1453600"/>
          </a:xfrm>
          <a:prstGeom prst="ellipse">
            <a:avLst/>
          </a:prstGeom>
          <a:solidFill>
            <a:srgbClr val="D0DF00"/>
          </a:solidFill>
          <a:ln>
            <a:noFill/>
          </a:ln>
        </p:spPr>
        <p:txBody>
          <a:bodyPr spcFirstLastPara="1" wrap="square" lIns="0" tIns="0" rIns="0" bIns="0" anchor="ctr" anchorCtr="0">
            <a:noAutofit/>
          </a:bodyPr>
          <a:lstStyle/>
          <a:p>
            <a:pPr algn="ctr" defTabSz="1219170">
              <a:buClr>
                <a:srgbClr val="000000"/>
              </a:buClr>
              <a:buSzPts val="1200"/>
            </a:pPr>
            <a:r>
              <a:rPr lang="en" sz="1600" b="1" kern="0">
                <a:solidFill>
                  <a:srgbClr val="FFFFFF"/>
                </a:solidFill>
                <a:latin typeface="Roboto"/>
                <a:ea typeface="Roboto"/>
                <a:cs typeface="Roboto"/>
                <a:sym typeface="Roboto"/>
              </a:rPr>
              <a:t>Data</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Activation</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Platform</a:t>
            </a:r>
            <a:endParaRPr sz="1600" b="1" kern="0">
              <a:solidFill>
                <a:srgbClr val="FFFFFF"/>
              </a:solidFill>
              <a:latin typeface="Roboto"/>
              <a:ea typeface="Roboto"/>
              <a:cs typeface="Roboto"/>
              <a:sym typeface="Roboto"/>
            </a:endParaRPr>
          </a:p>
        </p:txBody>
      </p:sp>
      <p:sp>
        <p:nvSpPr>
          <p:cNvPr id="237" name="Google Shape;237;g18a8327275d_0_0"/>
          <p:cNvSpPr txBox="1"/>
          <p:nvPr/>
        </p:nvSpPr>
        <p:spPr>
          <a:xfrm>
            <a:off x="11140805" y="4422398"/>
            <a:ext cx="1083600" cy="328423"/>
          </a:xfrm>
          <a:prstGeom prst="rect">
            <a:avLst/>
          </a:prstGeom>
          <a:noFill/>
          <a:ln>
            <a:noFill/>
          </a:ln>
        </p:spPr>
        <p:txBody>
          <a:bodyPr spcFirstLastPara="1" wrap="square" lIns="0" tIns="0" rIns="0" bIns="0" anchor="t" anchorCtr="0">
            <a:spAutoFit/>
          </a:bodyPr>
          <a:lstStyle/>
          <a:p>
            <a:pPr defTabSz="1219170">
              <a:buClr>
                <a:srgbClr val="000000"/>
              </a:buClr>
              <a:buSzPts val="800"/>
            </a:pPr>
            <a:r>
              <a:rPr lang="en" sz="1067" kern="0">
                <a:solidFill>
                  <a:srgbClr val="434343"/>
                </a:solidFill>
                <a:latin typeface="Roboto"/>
                <a:ea typeface="Roboto"/>
                <a:cs typeface="Roboto"/>
                <a:sym typeface="Roboto"/>
              </a:rPr>
              <a:t>General practitioners</a:t>
            </a:r>
            <a:endParaRPr sz="1067" kern="0">
              <a:solidFill>
                <a:srgbClr val="434343"/>
              </a:solidFill>
              <a:latin typeface="Roboto"/>
              <a:ea typeface="Roboto"/>
              <a:cs typeface="Roboto"/>
              <a:sym typeface="Roboto"/>
            </a:endParaRPr>
          </a:p>
        </p:txBody>
      </p:sp>
      <p:sp>
        <p:nvSpPr>
          <p:cNvPr id="238" name="Google Shape;238;g18a8327275d_0_0"/>
          <p:cNvSpPr txBox="1"/>
          <p:nvPr/>
        </p:nvSpPr>
        <p:spPr>
          <a:xfrm>
            <a:off x="6242400" y="1560077"/>
            <a:ext cx="1067600" cy="328423"/>
          </a:xfrm>
          <a:prstGeom prst="rect">
            <a:avLst/>
          </a:prstGeom>
          <a:noFill/>
          <a:ln>
            <a:noFill/>
          </a:ln>
        </p:spPr>
        <p:txBody>
          <a:bodyPr spcFirstLastPara="1" wrap="square" lIns="0" tIns="0" rIns="0" bIns="0" anchor="t" anchorCtr="0">
            <a:spAutoFit/>
          </a:bodyPr>
          <a:lstStyle/>
          <a:p>
            <a:pPr algn="r" defTabSz="1219170">
              <a:buClr>
                <a:srgbClr val="000000"/>
              </a:buClr>
              <a:buSzPts val="800"/>
            </a:pPr>
            <a:r>
              <a:rPr lang="en" sz="1067" kern="0">
                <a:solidFill>
                  <a:srgbClr val="434343"/>
                </a:solidFill>
                <a:latin typeface="Roboto"/>
                <a:ea typeface="Roboto"/>
                <a:cs typeface="Roboto"/>
                <a:sym typeface="Roboto"/>
              </a:rPr>
              <a:t>Integrated Care Systems</a:t>
            </a:r>
            <a:endParaRPr sz="1067" kern="0">
              <a:solidFill>
                <a:srgbClr val="434343"/>
              </a:solidFill>
              <a:latin typeface="Roboto"/>
              <a:ea typeface="Roboto"/>
              <a:cs typeface="Roboto"/>
              <a:sym typeface="Roboto"/>
            </a:endParaRPr>
          </a:p>
        </p:txBody>
      </p:sp>
      <p:sp>
        <p:nvSpPr>
          <p:cNvPr id="239" name="Google Shape;239;g18a8327275d_0_0"/>
          <p:cNvSpPr txBox="1"/>
          <p:nvPr/>
        </p:nvSpPr>
        <p:spPr>
          <a:xfrm>
            <a:off x="10307565" y="5473764"/>
            <a:ext cx="1102400" cy="328423"/>
          </a:xfrm>
          <a:prstGeom prst="rect">
            <a:avLst/>
          </a:prstGeom>
          <a:noFill/>
          <a:ln>
            <a:noFill/>
          </a:ln>
        </p:spPr>
        <p:txBody>
          <a:bodyPr spcFirstLastPara="1" wrap="square" lIns="0" tIns="0" rIns="0" bIns="0" anchor="t" anchorCtr="0">
            <a:spAutoFit/>
          </a:bodyPr>
          <a:lstStyle/>
          <a:p>
            <a:pPr defTabSz="1219170">
              <a:buClr>
                <a:srgbClr val="000000"/>
              </a:buClr>
              <a:buSzPts val="800"/>
            </a:pPr>
            <a:r>
              <a:rPr lang="en" sz="1067" kern="0">
                <a:solidFill>
                  <a:srgbClr val="434343"/>
                </a:solidFill>
                <a:latin typeface="Roboto"/>
                <a:ea typeface="Roboto"/>
                <a:cs typeface="Roboto"/>
                <a:sym typeface="Roboto"/>
              </a:rPr>
              <a:t>Community Workers </a:t>
            </a:r>
            <a:endParaRPr sz="1067" kern="0">
              <a:solidFill>
                <a:srgbClr val="434343"/>
              </a:solidFill>
              <a:latin typeface="Roboto"/>
              <a:ea typeface="Roboto"/>
              <a:cs typeface="Roboto"/>
              <a:sym typeface="Roboto"/>
            </a:endParaRPr>
          </a:p>
        </p:txBody>
      </p:sp>
      <p:sp>
        <p:nvSpPr>
          <p:cNvPr id="240" name="Google Shape;240;g18a8327275d_0_0"/>
          <p:cNvSpPr txBox="1"/>
          <p:nvPr/>
        </p:nvSpPr>
        <p:spPr>
          <a:xfrm>
            <a:off x="5423685" y="2502349"/>
            <a:ext cx="1003200" cy="492635"/>
          </a:xfrm>
          <a:prstGeom prst="rect">
            <a:avLst/>
          </a:prstGeom>
          <a:noFill/>
          <a:ln>
            <a:noFill/>
          </a:ln>
        </p:spPr>
        <p:txBody>
          <a:bodyPr spcFirstLastPara="1" wrap="square" lIns="0" tIns="0" rIns="0" bIns="0" anchor="t" anchorCtr="0">
            <a:spAutoFit/>
          </a:bodyPr>
          <a:lstStyle/>
          <a:p>
            <a:pPr algn="r" defTabSz="1219170">
              <a:buClr>
                <a:srgbClr val="000000"/>
              </a:buClr>
              <a:buSzPts val="800"/>
            </a:pPr>
            <a:r>
              <a:rPr lang="en" sz="1067" kern="0">
                <a:solidFill>
                  <a:srgbClr val="434343"/>
                </a:solidFill>
                <a:latin typeface="Roboto"/>
                <a:ea typeface="Roboto"/>
                <a:cs typeface="Roboto"/>
                <a:sym typeface="Roboto"/>
              </a:rPr>
              <a:t>Data scientists, informaticians and Analysts</a:t>
            </a:r>
            <a:endParaRPr sz="1067" kern="0">
              <a:solidFill>
                <a:srgbClr val="434343"/>
              </a:solidFill>
              <a:latin typeface="Roboto"/>
              <a:ea typeface="Roboto"/>
              <a:cs typeface="Roboto"/>
              <a:sym typeface="Roboto"/>
            </a:endParaRPr>
          </a:p>
        </p:txBody>
      </p:sp>
      <p:sp>
        <p:nvSpPr>
          <p:cNvPr id="241" name="Google Shape;241;g18a8327275d_0_0"/>
          <p:cNvSpPr txBox="1"/>
          <p:nvPr/>
        </p:nvSpPr>
        <p:spPr>
          <a:xfrm>
            <a:off x="5463932" y="4565469"/>
            <a:ext cx="1067600" cy="328423"/>
          </a:xfrm>
          <a:prstGeom prst="rect">
            <a:avLst/>
          </a:prstGeom>
          <a:noFill/>
          <a:ln>
            <a:noFill/>
          </a:ln>
        </p:spPr>
        <p:txBody>
          <a:bodyPr spcFirstLastPara="1" wrap="square" lIns="0" tIns="0" rIns="0" bIns="0" anchor="t" anchorCtr="0">
            <a:spAutoFit/>
          </a:bodyPr>
          <a:lstStyle/>
          <a:p>
            <a:pPr algn="ctr" defTabSz="1219170">
              <a:buClr>
                <a:srgbClr val="000000"/>
              </a:buClr>
              <a:buSzPts val="800"/>
            </a:pPr>
            <a:r>
              <a:rPr lang="en" sz="1067" kern="0">
                <a:solidFill>
                  <a:srgbClr val="434343"/>
                </a:solidFill>
                <a:latin typeface="Roboto"/>
                <a:ea typeface="Roboto"/>
                <a:cs typeface="Roboto"/>
                <a:sym typeface="Roboto"/>
              </a:rPr>
              <a:t>Family and caregivers</a:t>
            </a:r>
            <a:endParaRPr sz="1067" kern="0">
              <a:solidFill>
                <a:srgbClr val="434343"/>
              </a:solidFill>
              <a:latin typeface="Roboto"/>
              <a:ea typeface="Roboto"/>
              <a:cs typeface="Roboto"/>
              <a:sym typeface="Roboto"/>
            </a:endParaRPr>
          </a:p>
        </p:txBody>
      </p:sp>
      <p:sp>
        <p:nvSpPr>
          <p:cNvPr id="242" name="Google Shape;242;g18a8327275d_0_0"/>
          <p:cNvSpPr txBox="1"/>
          <p:nvPr/>
        </p:nvSpPr>
        <p:spPr>
          <a:xfrm>
            <a:off x="6250920" y="5603572"/>
            <a:ext cx="1351200" cy="328423"/>
          </a:xfrm>
          <a:prstGeom prst="rect">
            <a:avLst/>
          </a:prstGeom>
          <a:noFill/>
          <a:ln>
            <a:noFill/>
          </a:ln>
        </p:spPr>
        <p:txBody>
          <a:bodyPr spcFirstLastPara="1" wrap="square" lIns="0" tIns="0" rIns="0" bIns="0" anchor="t" anchorCtr="0">
            <a:spAutoFit/>
          </a:bodyPr>
          <a:lstStyle/>
          <a:p>
            <a:pPr algn="r" defTabSz="1219170">
              <a:buClr>
                <a:srgbClr val="000000"/>
              </a:buClr>
              <a:buSzPts val="800"/>
            </a:pPr>
            <a:r>
              <a:rPr lang="en" sz="1067" kern="0">
                <a:solidFill>
                  <a:srgbClr val="434343"/>
                </a:solidFill>
                <a:latin typeface="Roboto"/>
                <a:ea typeface="Roboto"/>
                <a:cs typeface="Roboto"/>
                <a:sym typeface="Roboto"/>
              </a:rPr>
              <a:t>Care Managers </a:t>
            </a:r>
            <a:br>
              <a:rPr lang="en" sz="1067" kern="0">
                <a:solidFill>
                  <a:srgbClr val="434343"/>
                </a:solidFill>
                <a:latin typeface="Roboto"/>
                <a:ea typeface="Roboto"/>
                <a:cs typeface="Roboto"/>
                <a:sym typeface="Roboto"/>
              </a:rPr>
            </a:br>
            <a:r>
              <a:rPr lang="en" sz="1067" kern="0">
                <a:solidFill>
                  <a:srgbClr val="434343"/>
                </a:solidFill>
                <a:latin typeface="Roboto"/>
                <a:ea typeface="Roboto"/>
                <a:cs typeface="Roboto"/>
                <a:sym typeface="Roboto"/>
              </a:rPr>
              <a:t>&amp; Teams </a:t>
            </a:r>
            <a:endParaRPr sz="1067" kern="0">
              <a:solidFill>
                <a:srgbClr val="434343"/>
              </a:solidFill>
              <a:latin typeface="Roboto"/>
              <a:ea typeface="Roboto"/>
              <a:cs typeface="Roboto"/>
              <a:sym typeface="Roboto"/>
            </a:endParaRPr>
          </a:p>
        </p:txBody>
      </p:sp>
      <p:sp>
        <p:nvSpPr>
          <p:cNvPr id="243" name="Google Shape;243;g18a8327275d_0_0"/>
          <p:cNvSpPr/>
          <p:nvPr/>
        </p:nvSpPr>
        <p:spPr>
          <a:xfrm>
            <a:off x="5101079" y="3156733"/>
            <a:ext cx="944000" cy="934400"/>
          </a:xfrm>
          <a:prstGeom prst="ellipse">
            <a:avLst/>
          </a:prstGeom>
          <a:solidFill>
            <a:srgbClr val="5DA863"/>
          </a:solidFill>
          <a:ln>
            <a:noFill/>
          </a:ln>
        </p:spPr>
        <p:txBody>
          <a:bodyPr spcFirstLastPara="1" wrap="square" lIns="0" tIns="0" rIns="0" bIns="0" anchor="ctr" anchorCtr="0">
            <a:noAutofit/>
          </a:bodyPr>
          <a:lstStyle/>
          <a:p>
            <a:pPr algn="ctr" defTabSz="1219170">
              <a:buClr>
                <a:srgbClr val="000000"/>
              </a:buClr>
              <a:buSzPts val="800"/>
            </a:pPr>
            <a:endParaRPr sz="1067" b="1" kern="0">
              <a:solidFill>
                <a:srgbClr val="FFFFFF"/>
              </a:solidFill>
              <a:latin typeface="Roboto"/>
              <a:ea typeface="Roboto"/>
              <a:cs typeface="Roboto"/>
              <a:sym typeface="Roboto"/>
            </a:endParaRPr>
          </a:p>
        </p:txBody>
      </p:sp>
      <p:sp>
        <p:nvSpPr>
          <p:cNvPr id="244" name="Google Shape;244;g18a8327275d_0_0"/>
          <p:cNvSpPr/>
          <p:nvPr/>
        </p:nvSpPr>
        <p:spPr>
          <a:xfrm>
            <a:off x="5493139" y="6530637"/>
            <a:ext cx="706000" cy="707200"/>
          </a:xfrm>
          <a:prstGeom prst="chord">
            <a:avLst>
              <a:gd name="adj1" fmla="val 10758573"/>
              <a:gd name="adj2" fmla="val 39498"/>
            </a:avLst>
          </a:prstGeom>
          <a:solidFill>
            <a:srgbClr val="61B5C5"/>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Roboto"/>
              <a:ea typeface="Roboto"/>
              <a:cs typeface="Roboto"/>
              <a:sym typeface="Roboto"/>
            </a:endParaRPr>
          </a:p>
        </p:txBody>
      </p:sp>
      <p:sp>
        <p:nvSpPr>
          <p:cNvPr id="245" name="Google Shape;245;g18a8327275d_0_0"/>
          <p:cNvSpPr txBox="1"/>
          <p:nvPr/>
        </p:nvSpPr>
        <p:spPr>
          <a:xfrm>
            <a:off x="10131967" y="1606484"/>
            <a:ext cx="1453600" cy="492635"/>
          </a:xfrm>
          <a:prstGeom prst="rect">
            <a:avLst/>
          </a:prstGeom>
          <a:noFill/>
          <a:ln>
            <a:noFill/>
          </a:ln>
        </p:spPr>
        <p:txBody>
          <a:bodyPr spcFirstLastPara="1" wrap="square" lIns="0" tIns="0" rIns="0" bIns="0" anchor="t" anchorCtr="0">
            <a:spAutoFit/>
          </a:bodyPr>
          <a:lstStyle/>
          <a:p>
            <a:pPr defTabSz="1219170">
              <a:buClr>
                <a:srgbClr val="000000"/>
              </a:buClr>
              <a:buSzPts val="800"/>
            </a:pPr>
            <a:r>
              <a:rPr lang="en" sz="1067" kern="0">
                <a:solidFill>
                  <a:srgbClr val="434343"/>
                </a:solidFill>
                <a:latin typeface="Roboto"/>
                <a:ea typeface="Roboto"/>
                <a:cs typeface="Roboto"/>
                <a:sym typeface="Roboto"/>
              </a:rPr>
              <a:t>Local and central regulators and government agencies</a:t>
            </a:r>
            <a:endParaRPr sz="1067" kern="0">
              <a:solidFill>
                <a:srgbClr val="434343"/>
              </a:solidFill>
              <a:latin typeface="Roboto"/>
              <a:ea typeface="Roboto"/>
              <a:cs typeface="Roboto"/>
              <a:sym typeface="Roboto"/>
            </a:endParaRPr>
          </a:p>
        </p:txBody>
      </p:sp>
      <p:sp>
        <p:nvSpPr>
          <p:cNvPr id="246" name="Google Shape;246;g18a8327275d_0_0"/>
          <p:cNvSpPr txBox="1"/>
          <p:nvPr/>
        </p:nvSpPr>
        <p:spPr>
          <a:xfrm rot="-5400000">
            <a:off x="-902201" y="3513438"/>
            <a:ext cx="2319600" cy="297413"/>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1000"/>
            </a:pPr>
            <a:r>
              <a:rPr lang="en" sz="1333" kern="0">
                <a:solidFill>
                  <a:srgbClr val="595959"/>
                </a:solidFill>
                <a:latin typeface="Roboto Medium"/>
                <a:ea typeface="Roboto Medium"/>
                <a:cs typeface="Roboto Medium"/>
                <a:sym typeface="Roboto Medium"/>
              </a:rPr>
              <a:t>Data Sources</a:t>
            </a:r>
            <a:endParaRPr sz="1333" kern="0">
              <a:solidFill>
                <a:srgbClr val="000000"/>
              </a:solidFill>
              <a:latin typeface="Roboto Medium"/>
              <a:ea typeface="Roboto Medium"/>
              <a:cs typeface="Roboto Medium"/>
              <a:sym typeface="Roboto Medium"/>
            </a:endParaRPr>
          </a:p>
        </p:txBody>
      </p:sp>
      <p:sp>
        <p:nvSpPr>
          <p:cNvPr id="247" name="Google Shape;247;g18a8327275d_0_0"/>
          <p:cNvSpPr txBox="1"/>
          <p:nvPr/>
        </p:nvSpPr>
        <p:spPr>
          <a:xfrm>
            <a:off x="4994805" y="3472601"/>
            <a:ext cx="1243200" cy="420716"/>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dirty="0">
                <a:solidFill>
                  <a:srgbClr val="FFFFFF"/>
                </a:solidFill>
                <a:latin typeface="Roboto"/>
                <a:ea typeface="Roboto"/>
                <a:cs typeface="Roboto"/>
                <a:sym typeface="Roboto"/>
              </a:rPr>
              <a:t>Unified Data Model</a:t>
            </a:r>
            <a:endParaRPr sz="1467" kern="0" dirty="0">
              <a:solidFill>
                <a:srgbClr val="000000"/>
              </a:solidFill>
              <a:latin typeface="Arial"/>
              <a:ea typeface="Arial"/>
              <a:cs typeface="Arial"/>
              <a:sym typeface="Arial"/>
            </a:endParaRPr>
          </a:p>
        </p:txBody>
      </p:sp>
      <p:pic>
        <p:nvPicPr>
          <p:cNvPr id="249" name="Google Shape;249;g18a8327275d_0_0"/>
          <p:cNvPicPr preferRelativeResize="0"/>
          <p:nvPr/>
        </p:nvPicPr>
        <p:blipFill rotWithShape="1">
          <a:blip r:embed="rId3">
            <a:alphaModFix/>
          </a:blip>
          <a:srcRect/>
          <a:stretch/>
        </p:blipFill>
        <p:spPr>
          <a:xfrm>
            <a:off x="8488616" y="3348165"/>
            <a:ext cx="706000" cy="706000"/>
          </a:xfrm>
          <a:prstGeom prst="rect">
            <a:avLst/>
          </a:prstGeom>
          <a:noFill/>
          <a:ln>
            <a:noFill/>
          </a:ln>
        </p:spPr>
      </p:pic>
      <p:pic>
        <p:nvPicPr>
          <p:cNvPr id="250" name="Google Shape;250;g18a8327275d_0_0"/>
          <p:cNvPicPr preferRelativeResize="0"/>
          <p:nvPr/>
        </p:nvPicPr>
        <p:blipFill rotWithShape="1">
          <a:blip r:embed="rId4">
            <a:alphaModFix/>
          </a:blip>
          <a:srcRect l="-17918" t="-525" r="-17932" b="-522"/>
          <a:stretch/>
        </p:blipFill>
        <p:spPr>
          <a:xfrm>
            <a:off x="2890600" y="8595007"/>
            <a:ext cx="585216" cy="585216"/>
          </a:xfrm>
          <a:prstGeom prst="rect">
            <a:avLst/>
          </a:prstGeom>
          <a:noFill/>
          <a:ln>
            <a:noFill/>
          </a:ln>
        </p:spPr>
      </p:pic>
      <p:sp>
        <p:nvSpPr>
          <p:cNvPr id="251" name="Google Shape;251;g18a8327275d_0_0"/>
          <p:cNvSpPr/>
          <p:nvPr/>
        </p:nvSpPr>
        <p:spPr>
          <a:xfrm>
            <a:off x="10271951" y="2465243"/>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2" name="Google Shape;252;g18a8327275d_0_0"/>
          <p:cNvSpPr/>
          <p:nvPr/>
        </p:nvSpPr>
        <p:spPr>
          <a:xfrm>
            <a:off x="7723169" y="1376917"/>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3" name="Google Shape;253;g18a8327275d_0_0"/>
          <p:cNvSpPr/>
          <p:nvPr/>
        </p:nvSpPr>
        <p:spPr>
          <a:xfrm>
            <a:off x="9200484" y="1299467"/>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4" name="Google Shape;254;g18a8327275d_0_0"/>
          <p:cNvSpPr/>
          <p:nvPr/>
        </p:nvSpPr>
        <p:spPr>
          <a:xfrm>
            <a:off x="6613057" y="2222133"/>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5" name="Google Shape;255;g18a8327275d_0_0"/>
          <p:cNvSpPr/>
          <p:nvPr/>
        </p:nvSpPr>
        <p:spPr>
          <a:xfrm>
            <a:off x="10267733" y="4161800"/>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56" name="Google Shape;256;g18a8327275d_0_0"/>
          <p:cNvPicPr preferRelativeResize="0"/>
          <p:nvPr/>
        </p:nvPicPr>
        <p:blipFill rotWithShape="1">
          <a:blip r:embed="rId5">
            <a:alphaModFix/>
          </a:blip>
          <a:srcRect l="-17134" t="-906" r="-17146" b="-906"/>
          <a:stretch/>
        </p:blipFill>
        <p:spPr>
          <a:xfrm>
            <a:off x="6745249" y="2354325"/>
            <a:ext cx="585216" cy="585216"/>
          </a:xfrm>
          <a:prstGeom prst="rect">
            <a:avLst/>
          </a:prstGeom>
          <a:noFill/>
          <a:ln>
            <a:noFill/>
          </a:ln>
        </p:spPr>
      </p:pic>
      <p:pic>
        <p:nvPicPr>
          <p:cNvPr id="257" name="Google Shape;257;g18a8327275d_0_0"/>
          <p:cNvPicPr preferRelativeResize="0"/>
          <p:nvPr/>
        </p:nvPicPr>
        <p:blipFill rotWithShape="1">
          <a:blip r:embed="rId6">
            <a:alphaModFix/>
          </a:blip>
          <a:srcRect t="227" b="227"/>
          <a:stretch/>
        </p:blipFill>
        <p:spPr>
          <a:xfrm>
            <a:off x="9332700" y="1560084"/>
            <a:ext cx="585216" cy="585216"/>
          </a:xfrm>
          <a:prstGeom prst="rect">
            <a:avLst/>
          </a:prstGeom>
          <a:noFill/>
          <a:ln>
            <a:noFill/>
          </a:ln>
        </p:spPr>
      </p:pic>
      <p:pic>
        <p:nvPicPr>
          <p:cNvPr id="258" name="Google Shape;258;g18a8327275d_0_0"/>
          <p:cNvPicPr preferRelativeResize="0"/>
          <p:nvPr/>
        </p:nvPicPr>
        <p:blipFill rotWithShape="1">
          <a:blip r:embed="rId7">
            <a:alphaModFix/>
          </a:blip>
          <a:srcRect/>
          <a:stretch/>
        </p:blipFill>
        <p:spPr>
          <a:xfrm>
            <a:off x="10404141" y="2597435"/>
            <a:ext cx="585216" cy="585216"/>
          </a:xfrm>
          <a:prstGeom prst="rect">
            <a:avLst/>
          </a:prstGeom>
          <a:noFill/>
          <a:ln>
            <a:noFill/>
          </a:ln>
        </p:spPr>
      </p:pic>
      <p:pic>
        <p:nvPicPr>
          <p:cNvPr id="259" name="Google Shape;259;g18a8327275d_0_0"/>
          <p:cNvPicPr preferRelativeResize="0"/>
          <p:nvPr/>
        </p:nvPicPr>
        <p:blipFill rotWithShape="1">
          <a:blip r:embed="rId8">
            <a:alphaModFix/>
          </a:blip>
          <a:srcRect/>
          <a:stretch/>
        </p:blipFill>
        <p:spPr>
          <a:xfrm>
            <a:off x="10399951" y="4293991"/>
            <a:ext cx="585216" cy="585216"/>
          </a:xfrm>
          <a:prstGeom prst="rect">
            <a:avLst/>
          </a:prstGeom>
          <a:noFill/>
          <a:ln>
            <a:noFill/>
          </a:ln>
        </p:spPr>
      </p:pic>
      <p:sp>
        <p:nvSpPr>
          <p:cNvPr id="260" name="Google Shape;260;g18a8327275d_0_0"/>
          <p:cNvSpPr txBox="1"/>
          <p:nvPr/>
        </p:nvSpPr>
        <p:spPr>
          <a:xfrm>
            <a:off x="11093633" y="2840545"/>
            <a:ext cx="917600" cy="492635"/>
          </a:xfrm>
          <a:prstGeom prst="rect">
            <a:avLst/>
          </a:prstGeom>
          <a:noFill/>
          <a:ln>
            <a:noFill/>
          </a:ln>
        </p:spPr>
        <p:txBody>
          <a:bodyPr spcFirstLastPara="1" wrap="square" lIns="0" tIns="0" rIns="0" bIns="0" anchor="t" anchorCtr="0">
            <a:spAutoFit/>
          </a:bodyPr>
          <a:lstStyle/>
          <a:p>
            <a:pPr defTabSz="1219170">
              <a:buClr>
                <a:srgbClr val="000000"/>
              </a:buClr>
              <a:buSzPts val="800"/>
            </a:pPr>
            <a:r>
              <a:rPr lang="en" sz="1067" kern="0">
                <a:solidFill>
                  <a:srgbClr val="434343"/>
                </a:solidFill>
                <a:latin typeface="Roboto"/>
                <a:ea typeface="Roboto"/>
                <a:cs typeface="Roboto"/>
                <a:sym typeface="Roboto"/>
              </a:rPr>
              <a:t>Health and social care organisations </a:t>
            </a:r>
            <a:endParaRPr sz="1067" kern="0">
              <a:solidFill>
                <a:srgbClr val="434343"/>
              </a:solidFill>
              <a:latin typeface="Roboto"/>
              <a:ea typeface="Roboto"/>
              <a:cs typeface="Roboto"/>
              <a:sym typeface="Roboto"/>
            </a:endParaRPr>
          </a:p>
        </p:txBody>
      </p:sp>
      <p:sp>
        <p:nvSpPr>
          <p:cNvPr id="261" name="Google Shape;261;g18a8327275d_0_0"/>
          <p:cNvSpPr/>
          <p:nvPr/>
        </p:nvSpPr>
        <p:spPr>
          <a:xfrm>
            <a:off x="6501736" y="4161784"/>
            <a:ext cx="849600" cy="849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62" name="Google Shape;262;g18a8327275d_0_0"/>
          <p:cNvPicPr preferRelativeResize="0"/>
          <p:nvPr/>
        </p:nvPicPr>
        <p:blipFill rotWithShape="1">
          <a:blip r:embed="rId9">
            <a:alphaModFix/>
          </a:blip>
          <a:srcRect l="-2356" t="-372" r="-2356" b="-381"/>
          <a:stretch/>
        </p:blipFill>
        <p:spPr>
          <a:xfrm>
            <a:off x="6633928" y="4293977"/>
            <a:ext cx="585216" cy="585215"/>
          </a:xfrm>
          <a:prstGeom prst="rect">
            <a:avLst/>
          </a:prstGeom>
          <a:noFill/>
          <a:ln>
            <a:noFill/>
          </a:ln>
        </p:spPr>
      </p:pic>
      <p:pic>
        <p:nvPicPr>
          <p:cNvPr id="263" name="Google Shape;263;g18a8327275d_0_0"/>
          <p:cNvPicPr preferRelativeResize="0"/>
          <p:nvPr/>
        </p:nvPicPr>
        <p:blipFill rotWithShape="1">
          <a:blip r:embed="rId10">
            <a:alphaModFix/>
          </a:blip>
          <a:srcRect l="-2943" t="-231" r="-2943" b="-231"/>
          <a:stretch/>
        </p:blipFill>
        <p:spPr>
          <a:xfrm>
            <a:off x="7855361" y="1509109"/>
            <a:ext cx="585216" cy="585216"/>
          </a:xfrm>
          <a:prstGeom prst="rect">
            <a:avLst/>
          </a:prstGeom>
          <a:noFill/>
          <a:ln>
            <a:noFill/>
          </a:ln>
        </p:spPr>
      </p:pic>
      <p:grpSp>
        <p:nvGrpSpPr>
          <p:cNvPr id="264" name="Google Shape;264;g18a8327275d_0_0"/>
          <p:cNvGrpSpPr/>
          <p:nvPr/>
        </p:nvGrpSpPr>
        <p:grpSpPr>
          <a:xfrm>
            <a:off x="7723157" y="5205651"/>
            <a:ext cx="849600" cy="849600"/>
            <a:chOff x="3188593" y="3834188"/>
            <a:chExt cx="637200" cy="637200"/>
          </a:xfrm>
        </p:grpSpPr>
        <p:sp>
          <p:nvSpPr>
            <p:cNvPr id="265" name="Google Shape;265;g18a8327275d_0_0"/>
            <p:cNvSpPr/>
            <p:nvPr/>
          </p:nvSpPr>
          <p:spPr>
            <a:xfrm>
              <a:off x="3188593" y="3834188"/>
              <a:ext cx="637200" cy="6372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66" name="Google Shape;266;g18a8327275d_0_0"/>
            <p:cNvPicPr preferRelativeResize="0"/>
            <p:nvPr/>
          </p:nvPicPr>
          <p:blipFill rotWithShape="1">
            <a:blip r:embed="rId3">
              <a:alphaModFix/>
            </a:blip>
            <a:srcRect/>
            <a:stretch/>
          </p:blipFill>
          <p:spPr>
            <a:xfrm>
              <a:off x="3287750" y="3933333"/>
              <a:ext cx="438912" cy="438912"/>
            </a:xfrm>
            <a:prstGeom prst="rect">
              <a:avLst/>
            </a:prstGeom>
            <a:noFill/>
            <a:ln>
              <a:noFill/>
            </a:ln>
          </p:spPr>
        </p:pic>
      </p:grpSp>
      <p:grpSp>
        <p:nvGrpSpPr>
          <p:cNvPr id="267" name="Google Shape;267;g18a8327275d_0_0"/>
          <p:cNvGrpSpPr/>
          <p:nvPr/>
        </p:nvGrpSpPr>
        <p:grpSpPr>
          <a:xfrm>
            <a:off x="9332703" y="5110333"/>
            <a:ext cx="849600" cy="849600"/>
            <a:chOff x="2811527" y="3834175"/>
            <a:chExt cx="637200" cy="637200"/>
          </a:xfrm>
        </p:grpSpPr>
        <p:sp>
          <p:nvSpPr>
            <p:cNvPr id="268" name="Google Shape;268;g18a8327275d_0_0"/>
            <p:cNvSpPr/>
            <p:nvPr/>
          </p:nvSpPr>
          <p:spPr>
            <a:xfrm>
              <a:off x="2811527" y="3834175"/>
              <a:ext cx="637200" cy="6372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269" name="Google Shape;269;g18a8327275d_0_0"/>
            <p:cNvPicPr preferRelativeResize="0"/>
            <p:nvPr/>
          </p:nvPicPr>
          <p:blipFill rotWithShape="1">
            <a:blip r:embed="rId4">
              <a:alphaModFix/>
            </a:blip>
            <a:srcRect l="-17918" t="-525" r="-17932" b="-522"/>
            <a:stretch/>
          </p:blipFill>
          <p:spPr>
            <a:xfrm>
              <a:off x="2910663" y="3933318"/>
              <a:ext cx="438912" cy="438912"/>
            </a:xfrm>
            <a:prstGeom prst="rect">
              <a:avLst/>
            </a:prstGeom>
            <a:noFill/>
            <a:ln>
              <a:noFill/>
            </a:ln>
          </p:spPr>
        </p:pic>
      </p:grpSp>
      <p:sp>
        <p:nvSpPr>
          <p:cNvPr id="2" name="Tekstvak 1">
            <a:extLst>
              <a:ext uri="{FF2B5EF4-FFF2-40B4-BE49-F238E27FC236}">
                <a16:creationId xmlns:a16="http://schemas.microsoft.com/office/drawing/2014/main" id="{87DB3724-1285-4A36-B7C7-C874DC893AEC}"/>
              </a:ext>
            </a:extLst>
          </p:cNvPr>
          <p:cNvSpPr txBox="1"/>
          <p:nvPr/>
        </p:nvSpPr>
        <p:spPr>
          <a:xfrm>
            <a:off x="907343" y="108053"/>
            <a:ext cx="8425356" cy="379656"/>
          </a:xfrm>
          <a:prstGeom prst="rect">
            <a:avLst/>
          </a:prstGeom>
          <a:noFill/>
        </p:spPr>
        <p:txBody>
          <a:bodyPr wrap="square" rtlCol="0">
            <a:spAutoFit/>
          </a:bodyPr>
          <a:lstStyle/>
          <a:p>
            <a:pPr defTabSz="1219170">
              <a:buClr>
                <a:srgbClr val="000000"/>
              </a:buClr>
            </a:pPr>
            <a:r>
              <a:rPr lang="nl-BE" sz="1867" kern="0" dirty="0">
                <a:solidFill>
                  <a:srgbClr val="4285F4"/>
                </a:solidFill>
                <a:latin typeface="Arial"/>
                <a:cs typeface="Arial"/>
                <a:sym typeface="Arial"/>
              </a:rPr>
              <a:t>1</a:t>
            </a:r>
            <a:r>
              <a:rPr lang="nl-BE" sz="1867" kern="0" dirty="0">
                <a:solidFill>
                  <a:srgbClr val="000000"/>
                </a:solidFill>
                <a:latin typeface="Arial"/>
                <a:cs typeface="Arial"/>
                <a:sym typeface="Arial"/>
              </a:rPr>
              <a:t>. </a:t>
            </a:r>
            <a:r>
              <a:rPr lang="nl-BE" sz="1867" b="1" kern="0" dirty="0">
                <a:solidFill>
                  <a:srgbClr val="4285F4"/>
                </a:solidFill>
                <a:latin typeface="Arial"/>
                <a:cs typeface="Arial"/>
                <a:sym typeface="Arial"/>
              </a:rPr>
              <a:t>ORGANISATIE (DE-)CENTRALE DATA VOOR MULTIPLE GEBRUIK</a:t>
            </a:r>
          </a:p>
        </p:txBody>
      </p:sp>
    </p:spTree>
    <p:extLst>
      <p:ext uri="{BB962C8B-B14F-4D97-AF65-F5344CB8AC3E}">
        <p14:creationId xmlns:p14="http://schemas.microsoft.com/office/powerpoint/2010/main" val="3468482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Statut projet </a:t>
            </a:r>
            <a:r>
              <a:rPr lang="fr-BE" sz="3200" b="1" dirty="0" err="1">
                <a:latin typeface="+mj-lt"/>
              </a:rPr>
              <a:t>Be-SafeShare</a:t>
            </a:r>
            <a:r>
              <a:rPr lang="fr-BE" sz="3200" b="1" dirty="0">
                <a:latin typeface="+mj-lt"/>
              </a:rPr>
              <a:t> (R1)</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12AAE4C-BC1F-F327-677C-4C8208AA1B39}"/>
              </a:ext>
            </a:extLst>
          </p:cNvPr>
          <p:cNvPicPr>
            <a:picLocks noChangeAspect="1"/>
          </p:cNvPicPr>
          <p:nvPr/>
        </p:nvPicPr>
        <p:blipFill>
          <a:blip r:embed="rId3"/>
          <a:stretch>
            <a:fillRect/>
          </a:stretch>
        </p:blipFill>
        <p:spPr>
          <a:xfrm>
            <a:off x="0" y="1349265"/>
            <a:ext cx="12192000" cy="4159470"/>
          </a:xfrm>
          <a:prstGeom prst="rect">
            <a:avLst/>
          </a:prstGeom>
        </p:spPr>
      </p:pic>
    </p:spTree>
    <p:extLst>
      <p:ext uri="{BB962C8B-B14F-4D97-AF65-F5344CB8AC3E}">
        <p14:creationId xmlns:p14="http://schemas.microsoft.com/office/powerpoint/2010/main" val="3834638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re 1"/>
          <p:cNvSpPr>
            <a:spLocks noGrp="1"/>
          </p:cNvSpPr>
          <p:nvPr>
            <p:ph type="title"/>
          </p:nvPr>
        </p:nvSpPr>
        <p:spPr>
          <a:xfrm>
            <a:off x="773798" y="125437"/>
            <a:ext cx="10791824" cy="564793"/>
          </a:xfrm>
        </p:spPr>
        <p:txBody>
          <a:bodyPr>
            <a:noAutofit/>
          </a:bodyPr>
          <a:lstStyle/>
          <a:p>
            <a:r>
              <a:rPr lang="fr-BE" sz="3200" b="1" dirty="0">
                <a:latin typeface="+mj-lt"/>
              </a:rPr>
              <a:t>Statut projet </a:t>
            </a:r>
            <a:r>
              <a:rPr lang="fr-BE" sz="3200" b="1" dirty="0" err="1">
                <a:latin typeface="+mj-lt"/>
              </a:rPr>
              <a:t>Be-SafeShare</a:t>
            </a:r>
            <a:r>
              <a:rPr lang="fr-BE" sz="3200" b="1" dirty="0">
                <a:latin typeface="+mj-lt"/>
              </a:rPr>
              <a:t> (suite)</a:t>
            </a:r>
          </a:p>
        </p:txBody>
      </p:sp>
      <p:cxnSp>
        <p:nvCxnSpPr>
          <p:cNvPr id="33" name="Connecteur droit 2"/>
          <p:cNvCxnSpPr/>
          <p:nvPr/>
        </p:nvCxnSpPr>
        <p:spPr>
          <a:xfrm>
            <a:off x="970513" y="766914"/>
            <a:ext cx="10265181" cy="35129"/>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0A6C47-D6FD-D692-423B-1712AE765B5E}"/>
              </a:ext>
            </a:extLst>
          </p:cNvPr>
          <p:cNvSpPr/>
          <p:nvPr/>
        </p:nvSpPr>
        <p:spPr>
          <a:xfrm>
            <a:off x="11407017" y="125437"/>
            <a:ext cx="629174" cy="360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solidFill>
                  <a:prstClr val="white">
                    <a:lumMod val="95000"/>
                  </a:prstClr>
                </a:solidFill>
              </a:ln>
              <a:solidFill>
                <a:sysClr val="windowText" lastClr="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3F937A2-3DE6-1423-D51D-9F53FB2A39E4}"/>
              </a:ext>
            </a:extLst>
          </p:cNvPr>
          <p:cNvPicPr>
            <a:picLocks noChangeAspect="1"/>
          </p:cNvPicPr>
          <p:nvPr/>
        </p:nvPicPr>
        <p:blipFill>
          <a:blip r:embed="rId3"/>
          <a:stretch>
            <a:fillRect/>
          </a:stretch>
        </p:blipFill>
        <p:spPr>
          <a:xfrm>
            <a:off x="0" y="1339316"/>
            <a:ext cx="12192000" cy="4179368"/>
          </a:xfrm>
          <a:prstGeom prst="rect">
            <a:avLst/>
          </a:prstGeom>
        </p:spPr>
      </p:pic>
    </p:spTree>
    <p:extLst>
      <p:ext uri="{BB962C8B-B14F-4D97-AF65-F5344CB8AC3E}">
        <p14:creationId xmlns:p14="http://schemas.microsoft.com/office/powerpoint/2010/main" val="799313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1538834B-85D9-0402-BD60-4E279481AE64}"/>
              </a:ext>
            </a:extLst>
          </p:cNvPr>
          <p:cNvSpPr/>
          <p:nvPr/>
        </p:nvSpPr>
        <p:spPr>
          <a:xfrm>
            <a:off x="3442995" y="5080462"/>
            <a:ext cx="7305870"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b"/>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L’article 33 de la Loi Qualité et la demande d’avis auprès des professionnels de Soins de santé sont à l’origine des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Requirements</a:t>
            </a: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576770E7-F041-2658-A756-EA7BF9C2F538}"/>
              </a:ext>
            </a:extLst>
          </p:cNvPr>
          <p:cNvSpPr>
            <a:spLocks noGrp="1"/>
          </p:cNvSpPr>
          <p:nvPr>
            <p:ph type="title"/>
          </p:nvPr>
        </p:nvSpPr>
        <p:spPr/>
        <p:txBody>
          <a:bodyPr/>
          <a:lstStyle/>
          <a:p>
            <a:r>
              <a:rPr lang="nl-BE" dirty="0"/>
              <a:t>Elektronische Patiënt Dossier </a:t>
            </a:r>
            <a:r>
              <a:rPr lang="fr-BE" dirty="0"/>
              <a:t>- Objectifs</a:t>
            </a:r>
          </a:p>
        </p:txBody>
      </p:sp>
      <p:sp>
        <p:nvSpPr>
          <p:cNvPr id="3" name="Espace réservé du contenu 2">
            <a:extLst>
              <a:ext uri="{FF2B5EF4-FFF2-40B4-BE49-F238E27FC236}">
                <a16:creationId xmlns:a16="http://schemas.microsoft.com/office/drawing/2014/main" id="{C85D42EC-EA43-2EBB-6240-08E770412FEA}"/>
              </a:ext>
            </a:extLst>
          </p:cNvPr>
          <p:cNvSpPr>
            <a:spLocks noGrp="1"/>
          </p:cNvSpPr>
          <p:nvPr>
            <p:ph idx="1"/>
          </p:nvPr>
        </p:nvSpPr>
        <p:spPr>
          <a:xfrm>
            <a:off x="838200" y="1788303"/>
            <a:ext cx="10515600" cy="4351338"/>
          </a:xfrm>
        </p:spPr>
        <p:txBody>
          <a:bodyPr>
            <a:normAutofit/>
          </a:bodyPr>
          <a:lstStyle/>
          <a:p>
            <a:pPr>
              <a:lnSpc>
                <a:spcPct val="150000"/>
              </a:lnSpc>
              <a:spcBef>
                <a:spcPts val="500"/>
              </a:spcBef>
              <a:spcAft>
                <a:spcPts val="1000"/>
              </a:spcAft>
            </a:pPr>
            <a:r>
              <a:rPr lang="fr-BE" sz="1800" dirty="0">
                <a:effectLst/>
                <a:latin typeface="Calibri" panose="020F0502020204030204" pitchFamily="34" charset="0"/>
                <a:ea typeface="Times New Roman" panose="02020603050405020304" pitchFamily="18" charset="0"/>
                <a:cs typeface="Times New Roman" panose="02020603050405020304" pitchFamily="18" charset="0"/>
              </a:rPr>
              <a:t>Loi du 22 mars 2019 sur la qualité de la pratique dans le domaine de la santé </a:t>
            </a:r>
            <a:r>
              <a:rPr lang="fr-BE" sz="1800" dirty="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fr-BE" sz="1800" dirty="0">
                <a:effectLst/>
                <a:latin typeface="Calibri" panose="020F0502020204030204" pitchFamily="34" charset="0"/>
                <a:ea typeface="Times New Roman" panose="02020603050405020304" pitchFamily="18" charset="0"/>
                <a:cs typeface="Times New Roman" panose="02020603050405020304" pitchFamily="18" charset="0"/>
              </a:rPr>
              <a:t>Loi Qualité</a:t>
            </a:r>
          </a:p>
          <a:p>
            <a:pPr>
              <a:lnSpc>
                <a:spcPct val="150000"/>
              </a:lnSpc>
              <a:spcBef>
                <a:spcPts val="500"/>
              </a:spcBef>
              <a:spcAft>
                <a:spcPts val="1000"/>
              </a:spcAft>
            </a:pPr>
            <a:r>
              <a:rPr lang="fr-BE" sz="1800" dirty="0">
                <a:effectLst/>
                <a:latin typeface="Calibri" panose="020F0502020204030204" pitchFamily="34" charset="0"/>
                <a:ea typeface="Times New Roman" panose="02020603050405020304" pitchFamily="18" charset="0"/>
                <a:cs typeface="Times New Roman" panose="02020603050405020304" pitchFamily="18" charset="0"/>
              </a:rPr>
              <a:t>Ce projet a comme objectif de traduire les prescriptions de la loi en développant une solution destinée aux professionnels de la Santé afin de leur permettre la mise en conformité avec la Loi Qualité</a:t>
            </a:r>
          </a:p>
          <a:p>
            <a:pPr lvl="1">
              <a:lnSpc>
                <a:spcPct val="150000"/>
              </a:lnSpc>
              <a:spcAft>
                <a:spcPts val="1000"/>
              </a:spcAft>
            </a:pPr>
            <a:r>
              <a:rPr lang="fr-BE" sz="1400" dirty="0">
                <a:effectLst/>
                <a:latin typeface="Calibri" panose="020F0502020204030204" pitchFamily="34" charset="0"/>
                <a:ea typeface="Times New Roman" panose="02020603050405020304" pitchFamily="18" charset="0"/>
                <a:cs typeface="Times New Roman" panose="02020603050405020304" pitchFamily="18" charset="0"/>
              </a:rPr>
              <a:t>Tenue d’un dossier patient </a:t>
            </a:r>
          </a:p>
          <a:p>
            <a:pPr lvl="1">
              <a:lnSpc>
                <a:spcPct val="150000"/>
              </a:lnSpc>
              <a:spcAft>
                <a:spcPts val="1000"/>
              </a:spcAft>
            </a:pPr>
            <a:r>
              <a:rPr lang="fr-BE" sz="1400" dirty="0">
                <a:effectLst/>
                <a:latin typeface="Calibri" panose="020F0502020204030204" pitchFamily="34" charset="0"/>
                <a:ea typeface="Times New Roman" panose="02020603050405020304" pitchFamily="18" charset="0"/>
                <a:cs typeface="Times New Roman" panose="02020603050405020304" pitchFamily="18" charset="0"/>
              </a:rPr>
              <a:t>à terme être tenu sous forme électronique. </a:t>
            </a:r>
          </a:p>
          <a:p>
            <a:pPr lvl="1">
              <a:lnSpc>
                <a:spcPct val="150000"/>
              </a:lnSpc>
              <a:spcAft>
                <a:spcPts val="1000"/>
              </a:spcAft>
            </a:pPr>
            <a:endParaRPr lang="fr-BE" sz="1400" dirty="0">
              <a:latin typeface="Calibri" panose="020F0502020204030204" pitchFamily="34" charset="0"/>
              <a:ea typeface="Times New Roman" panose="02020603050405020304" pitchFamily="18" charset="0"/>
              <a:cs typeface="Times New Roman" panose="02020603050405020304" pitchFamily="18" charset="0"/>
            </a:endParaRPr>
          </a:p>
          <a:p>
            <a:endParaRPr lang="fr-BE" dirty="0"/>
          </a:p>
        </p:txBody>
      </p:sp>
      <p:sp>
        <p:nvSpPr>
          <p:cNvPr id="4" name="Rectangle : coins arrondis 7">
            <a:extLst>
              <a:ext uri="{FF2B5EF4-FFF2-40B4-BE49-F238E27FC236}">
                <a16:creationId xmlns:a16="http://schemas.microsoft.com/office/drawing/2014/main" id="{7AEB9613-56A8-90B3-FB3B-F068A1A82C0E}"/>
              </a:ext>
            </a:extLst>
          </p:cNvPr>
          <p:cNvSpPr/>
          <p:nvPr/>
        </p:nvSpPr>
        <p:spPr>
          <a:xfrm>
            <a:off x="903576" y="4588921"/>
            <a:ext cx="10155936" cy="983082"/>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A31B970D-1D59-C45A-0067-DDF49DB4E0F7}"/>
              </a:ext>
            </a:extLst>
          </p:cNvPr>
          <p:cNvSpPr txBox="1"/>
          <p:nvPr/>
        </p:nvSpPr>
        <p:spPr>
          <a:xfrm>
            <a:off x="903576" y="4619040"/>
            <a:ext cx="10155936" cy="878317"/>
          </a:xfrm>
          <a:prstGeom prst="rect">
            <a:avLst/>
          </a:prstGeom>
          <a:noFill/>
        </p:spPr>
        <p:txBody>
          <a:bodyPr wrap="square">
            <a:spAutoFit/>
          </a:bodyPr>
          <a:lstStyle/>
          <a:p>
            <a:pPr marL="457200" marR="0" lvl="1" indent="0" algn="ctr" defTabSz="914400" rtl="0" eaLnBrk="1" fontAlgn="auto" latinLnBrk="0" hangingPunct="1">
              <a:lnSpc>
                <a:spcPct val="150000"/>
              </a:lnSpc>
              <a:spcBef>
                <a:spcPts val="0"/>
              </a:spcBef>
              <a:spcAft>
                <a:spcPts val="100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 projet a comme objet la définition du dossier patient et le développement d’une solution digitale/électronique pour permettre aux professionnels de santé de tenir le dossier à jour. </a:t>
            </a:r>
            <a:endParaRPr kumimoji="0" lang="fr-BE" sz="18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179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E735ED-5465-5901-A7EA-D15E8C65306B}"/>
              </a:ext>
            </a:extLst>
          </p:cNvPr>
          <p:cNvSpPr>
            <a:spLocks noGrp="1"/>
          </p:cNvSpPr>
          <p:nvPr>
            <p:ph type="title"/>
          </p:nvPr>
        </p:nvSpPr>
        <p:spPr/>
        <p:txBody>
          <a:bodyPr/>
          <a:lstStyle/>
          <a:p>
            <a:r>
              <a:rPr lang="fr-BE" dirty="0"/>
              <a:t>EPD BIHR</a:t>
            </a:r>
          </a:p>
        </p:txBody>
      </p:sp>
      <p:sp>
        <p:nvSpPr>
          <p:cNvPr id="3" name="Espace réservé du contenu 2">
            <a:extLst>
              <a:ext uri="{FF2B5EF4-FFF2-40B4-BE49-F238E27FC236}">
                <a16:creationId xmlns:a16="http://schemas.microsoft.com/office/drawing/2014/main" id="{B4DEE516-134F-11EE-6648-6FC4C9BF0D06}"/>
              </a:ext>
            </a:extLst>
          </p:cNvPr>
          <p:cNvSpPr>
            <a:spLocks noGrp="1"/>
          </p:cNvSpPr>
          <p:nvPr>
            <p:ph idx="1"/>
          </p:nvPr>
        </p:nvSpPr>
        <p:spPr>
          <a:xfrm>
            <a:off x="838200" y="1825625"/>
            <a:ext cx="10515600" cy="1089163"/>
          </a:xfrm>
        </p:spPr>
        <p:txBody>
          <a:bodyPr>
            <a:normAutofit/>
          </a:bodyPr>
          <a:lstStyle/>
          <a:p>
            <a:pPr marL="342900" lvl="0" indent="-342900" algn="just">
              <a:lnSpc>
                <a:spcPct val="110000"/>
              </a:lnSpc>
              <a:buFont typeface="Symbol" panose="05050102010706020507" pitchFamily="18" charset="2"/>
              <a:buChar char=""/>
            </a:pPr>
            <a:r>
              <a:rPr lang="fr-BE" sz="1800" kern="1200" dirty="0">
                <a:effectLst/>
                <a:latin typeface="Calibri" panose="020F0502020204030204" pitchFamily="34" charset="0"/>
                <a:ea typeface="Times New Roman" panose="02020603050405020304" pitchFamily="18" charset="0"/>
                <a:cs typeface="Times New Roman" panose="02020603050405020304" pitchFamily="18" charset="0"/>
              </a:rPr>
              <a:t>Un dossier unique pour le citoyen</a:t>
            </a:r>
            <a:endParaRPr lang="fr-BE"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0000"/>
              </a:lnSpc>
              <a:spcAft>
                <a:spcPts val="900"/>
              </a:spcAft>
              <a:buFont typeface="Symbol" panose="05050102010706020507" pitchFamily="18" charset="2"/>
              <a:buChar char=""/>
            </a:pPr>
            <a:r>
              <a:rPr lang="fr-BE" sz="1800" kern="1200" dirty="0">
                <a:effectLst/>
                <a:latin typeface="Calibri" panose="020F0502020204030204" pitchFamily="34" charset="0"/>
                <a:ea typeface="Times New Roman" panose="02020603050405020304" pitchFamily="18" charset="0"/>
                <a:cs typeface="Times New Roman" panose="02020603050405020304" pitchFamily="18" charset="0"/>
              </a:rPr>
              <a:t>De sa naissance à 50 ans après son dernier contact en tant que patient</a:t>
            </a:r>
            <a:endParaRPr lang="fr-BE" sz="1800" kern="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
        <p:nvSpPr>
          <p:cNvPr id="6" name="Rectangle : coins arrondis 6">
            <a:extLst>
              <a:ext uri="{FF2B5EF4-FFF2-40B4-BE49-F238E27FC236}">
                <a16:creationId xmlns:a16="http://schemas.microsoft.com/office/drawing/2014/main" id="{9910553E-9519-F4A3-77C7-2EA1C8EC6AFB}"/>
              </a:ext>
            </a:extLst>
          </p:cNvPr>
          <p:cNvSpPr/>
          <p:nvPr/>
        </p:nvSpPr>
        <p:spPr>
          <a:xfrm rot="16200000">
            <a:off x="838200" y="2914788"/>
            <a:ext cx="1195544"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BIHR - Objectifs</a:t>
            </a:r>
          </a:p>
        </p:txBody>
      </p:sp>
      <p:sp>
        <p:nvSpPr>
          <p:cNvPr id="7" name="Rectangle : coins arrondis 7">
            <a:extLst>
              <a:ext uri="{FF2B5EF4-FFF2-40B4-BE49-F238E27FC236}">
                <a16:creationId xmlns:a16="http://schemas.microsoft.com/office/drawing/2014/main" id="{EEDAD4D6-AB66-C696-AD9E-68F019E01D7A}"/>
              </a:ext>
            </a:extLst>
          </p:cNvPr>
          <p:cNvSpPr/>
          <p:nvPr/>
        </p:nvSpPr>
        <p:spPr>
          <a:xfrm>
            <a:off x="1146111" y="2914788"/>
            <a:ext cx="5111749" cy="1195544"/>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FEE4EA5E-27F8-EE63-2B10-366822A5D7D6}"/>
              </a:ext>
            </a:extLst>
          </p:cNvPr>
          <p:cNvSpPr txBox="1"/>
          <p:nvPr/>
        </p:nvSpPr>
        <p:spPr>
          <a:xfrm>
            <a:off x="1310305" y="2998348"/>
            <a:ext cx="5255466" cy="1028423"/>
          </a:xfrm>
          <a:prstGeom prst="rect">
            <a:avLst/>
          </a:prstGeom>
          <a:noFill/>
        </p:spPr>
        <p:txBody>
          <a:bodyPr wrap="square">
            <a:spAutoFit/>
          </a:bodyPr>
          <a:lstStyle/>
          <a:p>
            <a:pPr marL="342900" marR="0" lvl="0" indent="-342900" algn="just" defTabSz="914400" rtl="0" eaLnBrk="1" fontAlgn="auto" latinLnBrk="0" hangingPunct="1">
              <a:lnSpc>
                <a:spcPct val="110000"/>
              </a:lnSpc>
              <a:spcBef>
                <a:spcPts val="0"/>
              </a:spcBef>
              <a:spcAft>
                <a:spcPts val="0"/>
              </a:spcAft>
              <a:buClrTx/>
              <a:buSzTx/>
              <a:buFont typeface="+mj-lt"/>
              <a:buAutoNum type="arabicPeriod"/>
              <a:tabLst/>
              <a:defRPr/>
            </a:pPr>
            <a:r>
              <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améliorer la qualité et l'efficacité du processus de soins</a:t>
            </a:r>
            <a:endPar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0000"/>
              </a:lnSpc>
              <a:spcBef>
                <a:spcPts val="0"/>
              </a:spcBef>
              <a:spcAft>
                <a:spcPts val="0"/>
              </a:spcAft>
              <a:buClrTx/>
              <a:buSzTx/>
              <a:buFont typeface="+mj-lt"/>
              <a:buAutoNum type="arabicPeriod"/>
              <a:tabLst/>
              <a:defRPr/>
            </a:pPr>
            <a:r>
              <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améliorer la qualité des soins pour le patient</a:t>
            </a:r>
            <a:endPar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0000"/>
              </a:lnSpc>
              <a:spcBef>
                <a:spcPts val="0"/>
              </a:spcBef>
              <a:spcAft>
                <a:spcPts val="0"/>
              </a:spcAft>
              <a:buClrTx/>
              <a:buSzTx/>
              <a:buFont typeface="+mj-lt"/>
              <a:buAutoNum type="arabicPeriod"/>
              <a:tabLst/>
              <a:defRPr/>
            </a:pPr>
            <a:r>
              <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améliorer la collaboration au sein de l'équipe soignante</a:t>
            </a:r>
            <a:endPar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0000"/>
              </a:lnSpc>
              <a:spcBef>
                <a:spcPts val="0"/>
              </a:spcBef>
              <a:spcAft>
                <a:spcPts val="900"/>
              </a:spcAft>
              <a:buClrTx/>
              <a:buSzTx/>
              <a:buFont typeface="+mj-lt"/>
              <a:buAutoNum type="arabicPeriod"/>
              <a:tabLst/>
              <a:defRPr/>
            </a:pPr>
            <a:r>
              <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servir de base à la politique de santé des autorités sanitaires</a:t>
            </a:r>
            <a:endParaRPr kumimoji="0" lang="fr-BE"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7719D531-A529-4711-D898-DD6ACDEC1624}"/>
              </a:ext>
            </a:extLst>
          </p:cNvPr>
          <p:cNvSpPr txBox="1"/>
          <p:nvPr/>
        </p:nvSpPr>
        <p:spPr>
          <a:xfrm>
            <a:off x="838200" y="4371488"/>
            <a:ext cx="10515600" cy="16948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Le projet EPD est lui un outil qui permettra de poursuivre ces objectifs :</a:t>
            </a:r>
            <a:endPar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L’interopérabilité des données présente dans le dossier patient électronique contribuera au point 3 ci-dessus (dépendance Care Sets)</a:t>
            </a:r>
            <a:endPar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r>
              <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 publication des données poursuit aussi un but de recherche sur les pratiques, en accord avec le point 4</a:t>
            </a:r>
            <a:endPar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0000"/>
              </a:lnSpc>
              <a:spcBef>
                <a:spcPts val="0"/>
              </a:spcBef>
              <a:spcAft>
                <a:spcPts val="900"/>
              </a:spcAft>
              <a:buClrTx/>
              <a:buSzTx/>
              <a:buFont typeface="Symbol" panose="05050102010706020507" pitchFamily="18" charset="2"/>
              <a:buChar char=""/>
              <a:tabLst/>
              <a:defRPr/>
            </a:pPr>
            <a:r>
              <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Enfin, le dossier permettra de positionner le patient au cœur de ses soins par la disponibilité des données </a:t>
            </a:r>
            <a:endParaRPr kumimoji="0" lang="fr-B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6366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BA1458C7-0306-FD2E-520D-84DD1F353F91}"/>
              </a:ext>
            </a:extLst>
          </p:cNvPr>
          <p:cNvSpPr/>
          <p:nvPr/>
        </p:nvSpPr>
        <p:spPr>
          <a:xfrm>
            <a:off x="4047930" y="4116054"/>
            <a:ext cx="7305870"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b"/>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L’article 33 de la Loi Qualité et la demande d’avis auprès des professionnels de Soins de santé sont à l’origine des </a:t>
            </a:r>
            <a:r>
              <a:rPr kumimoji="0" lang="fr-BE" sz="1800" b="0" i="0" u="none" strike="noStrike" kern="1200" cap="none" spc="0" normalizeH="0" baseline="0" noProof="0" dirty="0" err="1">
                <a:ln>
                  <a:noFill/>
                </a:ln>
                <a:solidFill>
                  <a:prstClr val="white"/>
                </a:solidFill>
                <a:effectLst/>
                <a:uLnTx/>
                <a:uFillTx/>
                <a:latin typeface="Calibri" panose="020F0502020204030204"/>
                <a:ea typeface="+mn-ea"/>
                <a:cs typeface="+mn-cs"/>
              </a:rPr>
              <a:t>Requirements</a:t>
            </a: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3736883-F290-A072-497A-D66963082314}"/>
              </a:ext>
            </a:extLst>
          </p:cNvPr>
          <p:cNvSpPr>
            <a:spLocks noGrp="1"/>
          </p:cNvSpPr>
          <p:nvPr>
            <p:ph type="title"/>
          </p:nvPr>
        </p:nvSpPr>
        <p:spPr/>
        <p:txBody>
          <a:bodyPr/>
          <a:lstStyle/>
          <a:p>
            <a:r>
              <a:rPr lang="fr-BE" dirty="0"/>
              <a:t>EPD </a:t>
            </a:r>
            <a:r>
              <a:rPr lang="fr-BE" dirty="0" err="1"/>
              <a:t>Requirements</a:t>
            </a:r>
            <a:endParaRPr lang="fr-BE" dirty="0"/>
          </a:p>
        </p:txBody>
      </p:sp>
      <p:sp>
        <p:nvSpPr>
          <p:cNvPr id="4" name="Rectangle : coins arrondis 6">
            <a:extLst>
              <a:ext uri="{FF2B5EF4-FFF2-40B4-BE49-F238E27FC236}">
                <a16:creationId xmlns:a16="http://schemas.microsoft.com/office/drawing/2014/main" id="{70261509-2837-02DA-E588-B63DAC632A86}"/>
              </a:ext>
            </a:extLst>
          </p:cNvPr>
          <p:cNvSpPr/>
          <p:nvPr/>
        </p:nvSpPr>
        <p:spPr>
          <a:xfrm>
            <a:off x="966560" y="1935856"/>
            <a:ext cx="2427514"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white"/>
                </a:solidFill>
                <a:effectLst/>
                <a:uLnTx/>
                <a:uFillTx/>
                <a:latin typeface="Calibri" panose="020F0502020204030204"/>
                <a:ea typeface="+mn-ea"/>
                <a:cs typeface="+mn-cs"/>
              </a:rPr>
              <a:t>Gestion du patient</a:t>
            </a:r>
          </a:p>
        </p:txBody>
      </p:sp>
      <p:sp>
        <p:nvSpPr>
          <p:cNvPr id="5" name="Rectangle : coins arrondis 7">
            <a:extLst>
              <a:ext uri="{FF2B5EF4-FFF2-40B4-BE49-F238E27FC236}">
                <a16:creationId xmlns:a16="http://schemas.microsoft.com/office/drawing/2014/main" id="{5FCE59C1-C8D5-986D-AEA6-99B669528E12}"/>
              </a:ext>
            </a:extLst>
          </p:cNvPr>
          <p:cNvSpPr/>
          <p:nvPr/>
        </p:nvSpPr>
        <p:spPr>
          <a:xfrm>
            <a:off x="966560" y="2907325"/>
            <a:ext cx="2427514" cy="1638551"/>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Administration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Consentement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 coins arrondis 6">
            <a:extLst>
              <a:ext uri="{FF2B5EF4-FFF2-40B4-BE49-F238E27FC236}">
                <a16:creationId xmlns:a16="http://schemas.microsoft.com/office/drawing/2014/main" id="{5A500F5E-61E1-0633-F873-428BDDC6E9DC}"/>
              </a:ext>
            </a:extLst>
          </p:cNvPr>
          <p:cNvSpPr/>
          <p:nvPr/>
        </p:nvSpPr>
        <p:spPr>
          <a:xfrm>
            <a:off x="3522434" y="1935856"/>
            <a:ext cx="2427514"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white"/>
                </a:solidFill>
                <a:effectLst/>
                <a:uLnTx/>
                <a:uFillTx/>
                <a:latin typeface="Calibri" panose="020F0502020204030204"/>
                <a:ea typeface="+mn-ea"/>
                <a:cs typeface="+mn-cs"/>
              </a:rPr>
              <a:t>Gestion de la relation</a:t>
            </a:r>
          </a:p>
        </p:txBody>
      </p:sp>
      <p:sp>
        <p:nvSpPr>
          <p:cNvPr id="7" name="Rectangle : coins arrondis 7">
            <a:extLst>
              <a:ext uri="{FF2B5EF4-FFF2-40B4-BE49-F238E27FC236}">
                <a16:creationId xmlns:a16="http://schemas.microsoft.com/office/drawing/2014/main" id="{91AAFF58-4995-CB05-FF67-2E96E1C6DCF2}"/>
              </a:ext>
            </a:extLst>
          </p:cNvPr>
          <p:cNvSpPr/>
          <p:nvPr/>
        </p:nvSpPr>
        <p:spPr>
          <a:xfrm>
            <a:off x="3522434" y="2907325"/>
            <a:ext cx="2427514" cy="1638551"/>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Historique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Observations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Problèmes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 coins arrondis 6">
            <a:extLst>
              <a:ext uri="{FF2B5EF4-FFF2-40B4-BE49-F238E27FC236}">
                <a16:creationId xmlns:a16="http://schemas.microsoft.com/office/drawing/2014/main" id="{55943E1D-FB91-1A4F-5839-2DAD6D33DF0A}"/>
              </a:ext>
            </a:extLst>
          </p:cNvPr>
          <p:cNvSpPr/>
          <p:nvPr/>
        </p:nvSpPr>
        <p:spPr>
          <a:xfrm>
            <a:off x="6078308" y="1935856"/>
            <a:ext cx="2427514"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white"/>
                </a:solidFill>
                <a:effectLst/>
                <a:uLnTx/>
                <a:uFillTx/>
                <a:latin typeface="Calibri" panose="020F0502020204030204"/>
                <a:ea typeface="+mn-ea"/>
                <a:cs typeface="+mn-cs"/>
              </a:rPr>
              <a:t>Gestion des interactions</a:t>
            </a:r>
          </a:p>
        </p:txBody>
      </p:sp>
      <p:sp>
        <p:nvSpPr>
          <p:cNvPr id="11" name="Rectangle : coins arrondis 7">
            <a:extLst>
              <a:ext uri="{FF2B5EF4-FFF2-40B4-BE49-F238E27FC236}">
                <a16:creationId xmlns:a16="http://schemas.microsoft.com/office/drawing/2014/main" id="{510310FA-44F7-18EF-AC50-29364F38ACD2}"/>
              </a:ext>
            </a:extLst>
          </p:cNvPr>
          <p:cNvSpPr/>
          <p:nvPr/>
        </p:nvSpPr>
        <p:spPr>
          <a:xfrm>
            <a:off x="6078308" y="2907325"/>
            <a:ext cx="2427514" cy="1638551"/>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Assurabilité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 coins arrondis 6">
            <a:extLst>
              <a:ext uri="{FF2B5EF4-FFF2-40B4-BE49-F238E27FC236}">
                <a16:creationId xmlns:a16="http://schemas.microsoft.com/office/drawing/2014/main" id="{5D94AEC1-8024-29D3-5780-AEA51D864774}"/>
              </a:ext>
            </a:extLst>
          </p:cNvPr>
          <p:cNvSpPr/>
          <p:nvPr/>
        </p:nvSpPr>
        <p:spPr>
          <a:xfrm>
            <a:off x="8634182" y="1935856"/>
            <a:ext cx="2427514"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white"/>
                </a:solidFill>
                <a:effectLst/>
                <a:uLnTx/>
                <a:uFillTx/>
                <a:latin typeface="Calibri" panose="020F0502020204030204"/>
                <a:ea typeface="+mn-ea"/>
                <a:cs typeface="+mn-cs"/>
              </a:rPr>
              <a:t>Gestion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white"/>
                </a:solidFill>
                <a:effectLst/>
                <a:uLnTx/>
                <a:uFillTx/>
                <a:latin typeface="Calibri" panose="020F0502020204030204"/>
                <a:ea typeface="+mn-ea"/>
                <a:cs typeface="+mn-cs"/>
              </a:rPr>
              <a:t>‘technique’</a:t>
            </a:r>
          </a:p>
        </p:txBody>
      </p:sp>
      <p:sp>
        <p:nvSpPr>
          <p:cNvPr id="13" name="Rectangle : coins arrondis 7">
            <a:extLst>
              <a:ext uri="{FF2B5EF4-FFF2-40B4-BE49-F238E27FC236}">
                <a16:creationId xmlns:a16="http://schemas.microsoft.com/office/drawing/2014/main" id="{C7A7E561-B28D-D576-1950-D1C7227AC6A5}"/>
              </a:ext>
            </a:extLst>
          </p:cNvPr>
          <p:cNvSpPr/>
          <p:nvPr/>
        </p:nvSpPr>
        <p:spPr>
          <a:xfrm>
            <a:off x="8634182" y="2907325"/>
            <a:ext cx="2427514" cy="1638551"/>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Référentiels </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rPr>
              <a:t>eHealth</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rPr>
              <a:t>Care Sets</a:t>
            </a:r>
          </a:p>
        </p:txBody>
      </p:sp>
    </p:spTree>
    <p:extLst>
      <p:ext uri="{BB962C8B-B14F-4D97-AF65-F5344CB8AC3E}">
        <p14:creationId xmlns:p14="http://schemas.microsoft.com/office/powerpoint/2010/main" val="9303809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A1D4F3-CD57-0AE8-7CF5-FF389DFFCC72}"/>
              </a:ext>
            </a:extLst>
          </p:cNvPr>
          <p:cNvSpPr>
            <a:spLocks noGrp="1"/>
          </p:cNvSpPr>
          <p:nvPr>
            <p:ph type="title"/>
          </p:nvPr>
        </p:nvSpPr>
        <p:spPr/>
        <p:txBody>
          <a:bodyPr/>
          <a:lstStyle/>
          <a:p>
            <a:r>
              <a:rPr lang="nl-BE" dirty="0"/>
              <a:t>EPD als homologatiecriteria</a:t>
            </a:r>
          </a:p>
        </p:txBody>
      </p:sp>
      <p:sp>
        <p:nvSpPr>
          <p:cNvPr id="3" name="Espace réservé du contenu 2">
            <a:extLst>
              <a:ext uri="{FF2B5EF4-FFF2-40B4-BE49-F238E27FC236}">
                <a16:creationId xmlns:a16="http://schemas.microsoft.com/office/drawing/2014/main" id="{972E319C-00DB-0FB2-BAC6-CAC70F511D72}"/>
              </a:ext>
            </a:extLst>
          </p:cNvPr>
          <p:cNvSpPr>
            <a:spLocks noGrp="1"/>
          </p:cNvSpPr>
          <p:nvPr>
            <p:ph idx="1"/>
          </p:nvPr>
        </p:nvSpPr>
        <p:spPr/>
        <p:txBody>
          <a:bodyPr/>
          <a:lstStyle/>
          <a:p>
            <a:r>
              <a:rPr lang="nl-BE" dirty="0"/>
              <a:t>Federaal </a:t>
            </a:r>
            <a:r>
              <a:rPr lang="nl-BE" dirty="0" err="1"/>
              <a:t>Stuugroep</a:t>
            </a:r>
            <a:r>
              <a:rPr lang="nl-BE" dirty="0"/>
              <a:t> heeft beslist om op basis van homologatiecriteria te werken</a:t>
            </a:r>
          </a:p>
          <a:p>
            <a:pPr lvl="1"/>
            <a:r>
              <a:rPr lang="nl-BE" dirty="0"/>
              <a:t>Kwaliteitswet word vertaald in homologatiecriteria</a:t>
            </a:r>
          </a:p>
          <a:p>
            <a:pPr lvl="1"/>
            <a:r>
              <a:rPr lang="nl-BE" dirty="0"/>
              <a:t>Leverancier zullen hun software kunnen laten checken om homologatie te krijgen</a:t>
            </a:r>
          </a:p>
          <a:p>
            <a:r>
              <a:rPr lang="nl-BE" dirty="0"/>
              <a:t>We werken nu op de oplossing om homologatie procedure klaar te krijgen</a:t>
            </a:r>
          </a:p>
          <a:p>
            <a:pPr lvl="1"/>
            <a:r>
              <a:rPr lang="nl-BE" dirty="0"/>
              <a:t>EPD is deel van eHealth bestek (new audit </a:t>
            </a:r>
            <a:r>
              <a:rPr lang="nl-BE" dirty="0" err="1"/>
              <a:t>supplier</a:t>
            </a:r>
            <a:r>
              <a:rPr lang="nl-BE" dirty="0"/>
              <a:t> </a:t>
            </a:r>
            <a:r>
              <a:rPr lang="nl-BE" dirty="0" err="1"/>
              <a:t>identification</a:t>
            </a:r>
            <a:r>
              <a:rPr lang="nl-BE" dirty="0"/>
              <a:t>)</a:t>
            </a:r>
          </a:p>
          <a:p>
            <a:pPr lvl="1"/>
            <a:r>
              <a:rPr lang="nl-BE" dirty="0"/>
              <a:t>Lot 5 bevat alle Kwaliteitswet elementen</a:t>
            </a:r>
          </a:p>
          <a:p>
            <a:endParaRPr lang="nl-BE" dirty="0"/>
          </a:p>
        </p:txBody>
      </p:sp>
    </p:spTree>
    <p:extLst>
      <p:ext uri="{BB962C8B-B14F-4D97-AF65-F5344CB8AC3E}">
        <p14:creationId xmlns:p14="http://schemas.microsoft.com/office/powerpoint/2010/main" val="876476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1E5E1-64CB-2835-D595-BA43254431BF}"/>
              </a:ext>
            </a:extLst>
          </p:cNvPr>
          <p:cNvSpPr>
            <a:spLocks noGrp="1"/>
          </p:cNvSpPr>
          <p:nvPr>
            <p:ph type="title"/>
          </p:nvPr>
        </p:nvSpPr>
        <p:spPr/>
        <p:txBody>
          <a:bodyPr/>
          <a:lstStyle/>
          <a:p>
            <a:r>
              <a:rPr lang="fr-BE" dirty="0"/>
              <a:t>EPD </a:t>
            </a:r>
            <a:r>
              <a:rPr lang="fr-BE" dirty="0" err="1"/>
              <a:t>Kosten</a:t>
            </a:r>
            <a:endParaRPr lang="fr-BE" dirty="0"/>
          </a:p>
        </p:txBody>
      </p:sp>
      <p:sp>
        <p:nvSpPr>
          <p:cNvPr id="3" name="Espace réservé du contenu 2">
            <a:extLst>
              <a:ext uri="{FF2B5EF4-FFF2-40B4-BE49-F238E27FC236}">
                <a16:creationId xmlns:a16="http://schemas.microsoft.com/office/drawing/2014/main" id="{50CD884F-6790-352D-0151-5B1108F9452D}"/>
              </a:ext>
            </a:extLst>
          </p:cNvPr>
          <p:cNvSpPr>
            <a:spLocks noGrp="1"/>
          </p:cNvSpPr>
          <p:nvPr>
            <p:ph idx="1"/>
          </p:nvPr>
        </p:nvSpPr>
        <p:spPr/>
        <p:txBody>
          <a:bodyPr/>
          <a:lstStyle/>
          <a:p>
            <a:r>
              <a:rPr lang="fr-BE" dirty="0"/>
              <a:t>Project </a:t>
            </a:r>
            <a:r>
              <a:rPr lang="fr-BE" dirty="0" err="1"/>
              <a:t>werkt</a:t>
            </a:r>
            <a:r>
              <a:rPr lang="fr-BE" dirty="0"/>
              <a:t> op 2 </a:t>
            </a:r>
            <a:r>
              <a:rPr lang="fr-BE" dirty="0" err="1"/>
              <a:t>luiken</a:t>
            </a:r>
            <a:endParaRPr lang="fr-BE" dirty="0"/>
          </a:p>
          <a:p>
            <a:pPr lvl="1"/>
            <a:r>
              <a:rPr lang="fr-BE" dirty="0" err="1"/>
              <a:t>Projectkosten</a:t>
            </a:r>
            <a:r>
              <a:rPr lang="fr-BE" dirty="0"/>
              <a:t> - </a:t>
            </a:r>
            <a:r>
              <a:rPr lang="fr-BE" dirty="0" err="1"/>
              <a:t>Eenmalig</a:t>
            </a:r>
            <a:r>
              <a:rPr lang="fr-BE" dirty="0"/>
              <a:t> change </a:t>
            </a:r>
            <a:r>
              <a:rPr lang="fr-BE" dirty="0" err="1"/>
              <a:t>kosten</a:t>
            </a:r>
            <a:r>
              <a:rPr lang="fr-BE" dirty="0"/>
              <a:t> om</a:t>
            </a:r>
          </a:p>
          <a:p>
            <a:pPr lvl="2"/>
            <a:r>
              <a:rPr lang="fr-BE" dirty="0" err="1"/>
              <a:t>Homologatiecriteria</a:t>
            </a:r>
            <a:r>
              <a:rPr lang="fr-BE" dirty="0"/>
              <a:t> te </a:t>
            </a:r>
            <a:r>
              <a:rPr lang="fr-BE" dirty="0" err="1"/>
              <a:t>bepalen</a:t>
            </a:r>
            <a:endParaRPr lang="fr-BE" dirty="0"/>
          </a:p>
          <a:p>
            <a:pPr lvl="2"/>
            <a:r>
              <a:rPr lang="fr-BE" dirty="0"/>
              <a:t>Test </a:t>
            </a:r>
            <a:r>
              <a:rPr lang="fr-BE" dirty="0" err="1"/>
              <a:t>documentatie</a:t>
            </a:r>
            <a:r>
              <a:rPr lang="fr-BE" dirty="0"/>
              <a:t> </a:t>
            </a:r>
            <a:r>
              <a:rPr lang="fr-BE" dirty="0" err="1"/>
              <a:t>klaar</a:t>
            </a:r>
            <a:r>
              <a:rPr lang="fr-BE" dirty="0"/>
              <a:t> </a:t>
            </a:r>
            <a:r>
              <a:rPr lang="fr-BE" dirty="0" err="1"/>
              <a:t>krijgen</a:t>
            </a:r>
            <a:endParaRPr lang="fr-BE" dirty="0"/>
          </a:p>
          <a:p>
            <a:pPr lvl="2"/>
            <a:r>
              <a:rPr lang="fr-BE" dirty="0"/>
              <a:t>Audit (aka </a:t>
            </a:r>
            <a:r>
              <a:rPr lang="fr-BE" dirty="0" err="1"/>
              <a:t>MiniLab</a:t>
            </a:r>
            <a:r>
              <a:rPr lang="fr-BE" dirty="0"/>
              <a:t>) te </a:t>
            </a:r>
            <a:r>
              <a:rPr lang="fr-BE" dirty="0" err="1"/>
              <a:t>structureren</a:t>
            </a:r>
            <a:endParaRPr lang="fr-BE" dirty="0"/>
          </a:p>
          <a:p>
            <a:pPr lvl="1"/>
            <a:r>
              <a:rPr lang="fr-BE" dirty="0" err="1"/>
              <a:t>Incentive</a:t>
            </a:r>
            <a:r>
              <a:rPr lang="fr-BE" dirty="0"/>
              <a:t> </a:t>
            </a:r>
            <a:r>
              <a:rPr lang="fr-BE" dirty="0" err="1"/>
              <a:t>kosten</a:t>
            </a:r>
            <a:endParaRPr lang="fr-BE" dirty="0"/>
          </a:p>
          <a:p>
            <a:pPr lvl="2"/>
            <a:r>
              <a:rPr lang="fr-BE" dirty="0" err="1"/>
              <a:t>Financiële</a:t>
            </a:r>
            <a:r>
              <a:rPr lang="fr-BE" dirty="0"/>
              <a:t> support </a:t>
            </a:r>
            <a:r>
              <a:rPr lang="fr-BE" dirty="0" err="1"/>
              <a:t>voor</a:t>
            </a:r>
            <a:r>
              <a:rPr lang="fr-BE" dirty="0"/>
              <a:t> software </a:t>
            </a:r>
            <a:r>
              <a:rPr lang="fr-BE" dirty="0" err="1"/>
              <a:t>leverancier</a:t>
            </a:r>
            <a:r>
              <a:rPr lang="fr-BE" dirty="0"/>
              <a:t> (</a:t>
            </a:r>
            <a:r>
              <a:rPr lang="fr-BE" dirty="0" err="1"/>
              <a:t>homologatie</a:t>
            </a:r>
            <a:r>
              <a:rPr lang="fr-BE" dirty="0"/>
              <a:t> </a:t>
            </a:r>
            <a:r>
              <a:rPr lang="fr-BE" dirty="0" err="1"/>
              <a:t>kosten</a:t>
            </a:r>
            <a:r>
              <a:rPr lang="fr-BE" dirty="0"/>
              <a:t>)</a:t>
            </a:r>
          </a:p>
          <a:p>
            <a:pPr lvl="2"/>
            <a:r>
              <a:rPr lang="fr-BE" dirty="0" err="1"/>
              <a:t>Voorstel</a:t>
            </a:r>
            <a:r>
              <a:rPr lang="fr-BE" dirty="0"/>
              <a:t> </a:t>
            </a:r>
            <a:r>
              <a:rPr lang="fr-BE" dirty="0" err="1"/>
              <a:t>word</a:t>
            </a:r>
            <a:r>
              <a:rPr lang="fr-BE" dirty="0"/>
              <a:t> nu </a:t>
            </a:r>
            <a:r>
              <a:rPr lang="fr-BE" dirty="0" err="1"/>
              <a:t>gedefinieerd</a:t>
            </a:r>
            <a:endParaRPr lang="fr-BE" dirty="0"/>
          </a:p>
          <a:p>
            <a:endParaRPr lang="fr-BE" dirty="0"/>
          </a:p>
        </p:txBody>
      </p:sp>
      <p:sp>
        <p:nvSpPr>
          <p:cNvPr id="8" name="Rectangle : coins arrondis 6">
            <a:extLst>
              <a:ext uri="{FF2B5EF4-FFF2-40B4-BE49-F238E27FC236}">
                <a16:creationId xmlns:a16="http://schemas.microsoft.com/office/drawing/2014/main" id="{4EA80FA6-97A5-759E-45E7-8BD21B1BBEA2}"/>
              </a:ext>
            </a:extLst>
          </p:cNvPr>
          <p:cNvSpPr/>
          <p:nvPr/>
        </p:nvSpPr>
        <p:spPr>
          <a:xfrm>
            <a:off x="1014984" y="5054769"/>
            <a:ext cx="1433679" cy="1195544"/>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a:ln>
                  <a:noFill/>
                </a:ln>
                <a:solidFill>
                  <a:prstClr val="white"/>
                </a:solidFill>
                <a:effectLst/>
                <a:uLnTx/>
                <a:uFillTx/>
                <a:latin typeface="Calibri" panose="020F0502020204030204"/>
                <a:ea typeface="+mn-ea"/>
                <a:cs typeface="+mn-cs"/>
              </a:rPr>
              <a:t>Kosten</a:t>
            </a:r>
            <a:endPar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 coins arrondis 7">
            <a:extLst>
              <a:ext uri="{FF2B5EF4-FFF2-40B4-BE49-F238E27FC236}">
                <a16:creationId xmlns:a16="http://schemas.microsoft.com/office/drawing/2014/main" id="{9146C449-0631-28D3-900B-F78B3B49A6AA}"/>
              </a:ext>
            </a:extLst>
          </p:cNvPr>
          <p:cNvSpPr/>
          <p:nvPr/>
        </p:nvSpPr>
        <p:spPr>
          <a:xfrm>
            <a:off x="2520692" y="5054769"/>
            <a:ext cx="7859017" cy="1195544"/>
          </a:xfrm>
          <a:prstGeom prst="roundRect">
            <a:avLst>
              <a:gd name="adj" fmla="val 81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788"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F604A5C9-4D9A-8073-8357-C58A447036E6}"/>
              </a:ext>
            </a:extLst>
          </p:cNvPr>
          <p:cNvSpPr txBox="1"/>
          <p:nvPr/>
        </p:nvSpPr>
        <p:spPr>
          <a:xfrm>
            <a:off x="2559845" y="5203610"/>
            <a:ext cx="6154600" cy="992579"/>
          </a:xfrm>
          <a:prstGeom prst="rect">
            <a:avLst/>
          </a:prstGeom>
          <a:noFill/>
        </p:spPr>
        <p:txBody>
          <a:bodyPr wrap="square" lIns="68580" tIns="34290" rIns="68580" bIns="3429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BE" sz="900" b="1" i="0" u="none" strike="noStrike" kern="1200" cap="none" spc="0" normalizeH="0" baseline="0" noProof="0" dirty="0">
                <a:ln>
                  <a:noFill/>
                </a:ln>
                <a:solidFill>
                  <a:prstClr val="black"/>
                </a:solidFill>
                <a:effectLst/>
                <a:uLnTx/>
                <a:uFillTx/>
                <a:latin typeface="Calibri" panose="020F0502020204030204"/>
                <a:ea typeface="+mn-ea"/>
                <a:cs typeface="Calibri"/>
              </a:rPr>
              <a:t>[Projet]</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Calibri"/>
              </a:rPr>
              <a:t> Support à la préparation de critères / documentation / Test Cases : 150k€</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BE" sz="900" b="1" i="0" u="none" strike="noStrike" kern="1200" cap="none" spc="0" normalizeH="0" baseline="0" noProof="0" dirty="0">
                <a:ln>
                  <a:noFill/>
                </a:ln>
                <a:solidFill>
                  <a:prstClr val="black"/>
                </a:solidFill>
                <a:effectLst/>
                <a:uLnTx/>
                <a:uFillTx/>
                <a:latin typeface="Calibri" panose="020F0502020204030204"/>
                <a:ea typeface="+mn-ea"/>
                <a:cs typeface="Calibri"/>
              </a:rPr>
              <a:t>[</a:t>
            </a:r>
            <a:r>
              <a:rPr kumimoji="0" lang="fr-BE" sz="900" b="1" i="0" u="none" strike="noStrike" kern="1200" cap="none" spc="0" normalizeH="0" baseline="0" noProof="0" dirty="0" err="1">
                <a:ln>
                  <a:noFill/>
                </a:ln>
                <a:solidFill>
                  <a:prstClr val="black"/>
                </a:solidFill>
                <a:effectLst/>
                <a:uLnTx/>
                <a:uFillTx/>
                <a:latin typeface="Calibri" panose="020F0502020204030204"/>
                <a:ea typeface="+mn-ea"/>
                <a:cs typeface="Calibri"/>
              </a:rPr>
              <a:t>Incentive</a:t>
            </a:r>
            <a:r>
              <a:rPr kumimoji="0" lang="fr-BE" sz="900" b="1" i="0" u="none" strike="noStrike" kern="1200" cap="none" spc="0" normalizeH="0" baseline="0" noProof="0" dirty="0">
                <a:ln>
                  <a:noFill/>
                </a:ln>
                <a:solidFill>
                  <a:prstClr val="black"/>
                </a:solidFill>
                <a:effectLst/>
                <a:uLnTx/>
                <a:uFillTx/>
                <a:latin typeface="Calibri" panose="020F0502020204030204"/>
                <a:ea typeface="+mn-ea"/>
                <a:cs typeface="Calibri"/>
              </a:rPr>
              <a:t>]</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Calibri"/>
              </a:rPr>
              <a:t> 45 softs / 2 passages en moyenne – 1 er passage à charge du SPF*</a:t>
            </a:r>
            <a:r>
              <a:rPr kumimoji="0" lang="fr-BE" sz="900" b="0" i="0" u="none" strike="noStrike" kern="1200" cap="none" spc="0" normalizeH="0" baseline="30000" noProof="0" dirty="0">
                <a:ln>
                  <a:noFill/>
                </a:ln>
                <a:solidFill>
                  <a:prstClr val="black"/>
                </a:solidFill>
                <a:effectLst/>
                <a:uLnTx/>
                <a:uFillTx/>
                <a:latin typeface="Calibri" panose="020F0502020204030204"/>
                <a:ea typeface="+mn-ea"/>
                <a:cs typeface="Calibri"/>
              </a:rPr>
              <a:t>1</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Calibri"/>
              </a:rPr>
              <a:t>: 45 X 3.500*² = 157k€</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BE" sz="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1" name="ZoneTexte 10">
            <a:extLst>
              <a:ext uri="{FF2B5EF4-FFF2-40B4-BE49-F238E27FC236}">
                <a16:creationId xmlns:a16="http://schemas.microsoft.com/office/drawing/2014/main" id="{C6C3083E-F4C1-149A-F5F6-6A20A114FB35}"/>
              </a:ext>
            </a:extLst>
          </p:cNvPr>
          <p:cNvSpPr txBox="1"/>
          <p:nvPr/>
        </p:nvSpPr>
        <p:spPr>
          <a:xfrm>
            <a:off x="8823728" y="5483264"/>
            <a:ext cx="15559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307k€</a:t>
            </a:r>
          </a:p>
        </p:txBody>
      </p:sp>
      <p:sp>
        <p:nvSpPr>
          <p:cNvPr id="12" name="ZoneTexte 11">
            <a:extLst>
              <a:ext uri="{FF2B5EF4-FFF2-40B4-BE49-F238E27FC236}">
                <a16:creationId xmlns:a16="http://schemas.microsoft.com/office/drawing/2014/main" id="{FCD191E1-2711-7A05-E9A3-328CB0AAC466}"/>
              </a:ext>
            </a:extLst>
          </p:cNvPr>
          <p:cNvSpPr txBox="1"/>
          <p:nvPr/>
        </p:nvSpPr>
        <p:spPr>
          <a:xfrm>
            <a:off x="3049452" y="5828275"/>
            <a:ext cx="55760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prstClr val="black"/>
                </a:solidFill>
                <a:effectLst/>
                <a:uLnTx/>
                <a:uFillTx/>
                <a:latin typeface="Calibri" panose="020F0502020204030204"/>
                <a:ea typeface="+mn-ea"/>
                <a:cs typeface="Calibri"/>
              </a:rPr>
              <a:t>*</a:t>
            </a:r>
            <a:r>
              <a:rPr kumimoji="0" lang="fr-BE" sz="800" b="0" i="0" u="none" strike="noStrike" kern="1200" cap="none" spc="0" normalizeH="0" baseline="30000" noProof="0" dirty="0">
                <a:ln>
                  <a:noFill/>
                </a:ln>
                <a:solidFill>
                  <a:prstClr val="black"/>
                </a:solidFill>
                <a:effectLst/>
                <a:uLnTx/>
                <a:uFillTx/>
                <a:latin typeface="Calibri" panose="020F0502020204030204"/>
                <a:ea typeface="+mn-ea"/>
                <a:cs typeface="Calibri"/>
              </a:rPr>
              <a:t>1 </a:t>
            </a:r>
            <a:r>
              <a:rPr kumimoji="0" lang="fr-BE" sz="800" b="0" i="0" u="none" strike="noStrike" kern="1200" cap="none" spc="0" normalizeH="0" baseline="0" noProof="0" dirty="0">
                <a:ln>
                  <a:noFill/>
                </a:ln>
                <a:solidFill>
                  <a:prstClr val="black"/>
                </a:solidFill>
                <a:effectLst/>
                <a:uLnTx/>
                <a:uFillTx/>
                <a:latin typeface="Calibri" panose="020F0502020204030204"/>
                <a:ea typeface="+mn-ea"/>
                <a:cs typeface="Calibri"/>
              </a:rPr>
              <a:t>Le second passage est  charge du fournisseur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800" b="0" i="0" u="none" strike="noStrike" kern="1200" cap="none" spc="0" normalizeH="0" baseline="0" noProof="0" dirty="0">
                <a:ln>
                  <a:noFill/>
                </a:ln>
                <a:solidFill>
                  <a:prstClr val="black"/>
                </a:solidFill>
                <a:effectLst/>
                <a:uLnTx/>
                <a:uFillTx/>
                <a:latin typeface="Calibri" panose="020F0502020204030204"/>
                <a:ea typeface="+mn-ea"/>
                <a:cs typeface="Calibri"/>
              </a:rPr>
              <a:t>*² Financé si le passage est positif + une deadline devrait être validée afin d’accélérer la mise en conformité</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7A1D43AF-4476-62BC-2627-C44566A4EB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293185" y="4866199"/>
            <a:ext cx="617065" cy="617065"/>
          </a:xfrm>
          <a:prstGeom prst="rect">
            <a:avLst/>
          </a:prstGeom>
        </p:spPr>
      </p:pic>
    </p:spTree>
    <p:extLst>
      <p:ext uri="{BB962C8B-B14F-4D97-AF65-F5344CB8AC3E}">
        <p14:creationId xmlns:p14="http://schemas.microsoft.com/office/powerpoint/2010/main" val="2849710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8E3FD7-30AB-7FF5-D26F-1A4652B3319B}"/>
              </a:ext>
            </a:extLst>
          </p:cNvPr>
          <p:cNvSpPr>
            <a:spLocks noGrp="1"/>
          </p:cNvSpPr>
          <p:nvPr>
            <p:ph type="title"/>
          </p:nvPr>
        </p:nvSpPr>
        <p:spPr/>
        <p:txBody>
          <a:bodyPr/>
          <a:lstStyle/>
          <a:p>
            <a:r>
              <a:rPr lang="fr-BE" dirty="0"/>
              <a:t>EPD </a:t>
            </a:r>
            <a:r>
              <a:rPr lang="fr-BE" dirty="0" err="1"/>
              <a:t>status</a:t>
            </a:r>
            <a:endParaRPr lang="fr-BE" dirty="0"/>
          </a:p>
        </p:txBody>
      </p:sp>
      <p:sp>
        <p:nvSpPr>
          <p:cNvPr id="3" name="Espace réservé du contenu 2">
            <a:extLst>
              <a:ext uri="{FF2B5EF4-FFF2-40B4-BE49-F238E27FC236}">
                <a16:creationId xmlns:a16="http://schemas.microsoft.com/office/drawing/2014/main" id="{3991DC92-C924-F7E4-87F6-DCDE2B036C17}"/>
              </a:ext>
            </a:extLst>
          </p:cNvPr>
          <p:cNvSpPr>
            <a:spLocks noGrp="1"/>
          </p:cNvSpPr>
          <p:nvPr>
            <p:ph idx="1"/>
          </p:nvPr>
        </p:nvSpPr>
        <p:spPr/>
        <p:txBody>
          <a:bodyPr/>
          <a:lstStyle/>
          <a:p>
            <a:r>
              <a:rPr lang="fr-BE" dirty="0"/>
              <a:t>EPD </a:t>
            </a:r>
            <a:r>
              <a:rPr lang="fr-BE" dirty="0" err="1"/>
              <a:t>is</a:t>
            </a:r>
            <a:r>
              <a:rPr lang="fr-BE" dirty="0"/>
              <a:t> </a:t>
            </a:r>
            <a:r>
              <a:rPr lang="fr-BE" dirty="0" err="1"/>
              <a:t>deel</a:t>
            </a:r>
            <a:r>
              <a:rPr lang="fr-BE" dirty="0"/>
              <a:t> van </a:t>
            </a:r>
            <a:r>
              <a:rPr lang="fr-BE" dirty="0" err="1"/>
              <a:t>eHealth</a:t>
            </a:r>
            <a:r>
              <a:rPr lang="fr-BE" dirty="0"/>
              <a:t> </a:t>
            </a:r>
            <a:r>
              <a:rPr lang="fr-BE" dirty="0" err="1"/>
              <a:t>Bestek</a:t>
            </a:r>
            <a:endParaRPr lang="fr-BE" dirty="0"/>
          </a:p>
          <a:p>
            <a:pPr lvl="1"/>
            <a:r>
              <a:rPr lang="fr-BE" dirty="0"/>
              <a:t>Prestations de services d’évaluation des logiciels d’acteurs des soins de santé</a:t>
            </a:r>
          </a:p>
          <a:p>
            <a:pPr lvl="1"/>
            <a:r>
              <a:rPr lang="fr-BE" dirty="0"/>
              <a:t>Lot 5</a:t>
            </a:r>
          </a:p>
          <a:p>
            <a:r>
              <a:rPr lang="fr-BE" dirty="0"/>
              <a:t>Critères de sélections et d’attribution définis</a:t>
            </a:r>
          </a:p>
          <a:p>
            <a:pPr lvl="1"/>
            <a:r>
              <a:rPr lang="fr-BE" dirty="0"/>
              <a:t>Socle commun pour les 5 lots</a:t>
            </a:r>
          </a:p>
          <a:p>
            <a:pPr lvl="1"/>
            <a:r>
              <a:rPr lang="fr-BE" dirty="0"/>
              <a:t>Spécificité pour le lot 5</a:t>
            </a:r>
          </a:p>
          <a:p>
            <a:r>
              <a:rPr lang="fr-BE" dirty="0"/>
              <a:t>Prescription technique</a:t>
            </a:r>
          </a:p>
          <a:p>
            <a:pPr lvl="1"/>
            <a:r>
              <a:rPr lang="fr-BE" dirty="0"/>
              <a:t>Définies</a:t>
            </a:r>
          </a:p>
          <a:p>
            <a:pPr lvl="1"/>
            <a:r>
              <a:rPr lang="fr-BE" dirty="0"/>
              <a:t>Définition des socles de base pour une homologation commune en cours</a:t>
            </a:r>
          </a:p>
        </p:txBody>
      </p:sp>
    </p:spTree>
    <p:extLst>
      <p:ext uri="{BB962C8B-B14F-4D97-AF65-F5344CB8AC3E}">
        <p14:creationId xmlns:p14="http://schemas.microsoft.com/office/powerpoint/2010/main" val="2364931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626F13-EEFD-E520-6BD5-3CC487E6E6B0}"/>
              </a:ext>
            </a:extLst>
          </p:cNvPr>
          <p:cNvSpPr/>
          <p:nvPr/>
        </p:nvSpPr>
        <p:spPr>
          <a:xfrm>
            <a:off x="1638599" y="3753231"/>
            <a:ext cx="7034892" cy="727576"/>
          </a:xfrm>
          <a:prstGeom prst="rect">
            <a:avLst/>
          </a:prstGeom>
          <a:solidFill>
            <a:srgbClr val="FBE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7A5ACB0-907E-4603-8041-8D6E841078A2}"/>
              </a:ext>
            </a:extLst>
          </p:cNvPr>
          <p:cNvSpPr/>
          <p:nvPr/>
        </p:nvSpPr>
        <p:spPr>
          <a:xfrm>
            <a:off x="1653005" y="4557708"/>
            <a:ext cx="7034892" cy="1832932"/>
          </a:xfrm>
          <a:prstGeom prst="rect">
            <a:avLst/>
          </a:prstGeom>
          <a:solidFill>
            <a:srgbClr val="FBE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A2864A0-FE98-4F83-945B-82911A403C2B}"/>
              </a:ext>
            </a:extLst>
          </p:cNvPr>
          <p:cNvSpPr/>
          <p:nvPr/>
        </p:nvSpPr>
        <p:spPr>
          <a:xfrm>
            <a:off x="1653005" y="2063436"/>
            <a:ext cx="7034892" cy="1608953"/>
          </a:xfrm>
          <a:prstGeom prst="rect">
            <a:avLst/>
          </a:prstGeom>
          <a:solidFill>
            <a:srgbClr val="FBE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Tableau 6">
            <a:extLst>
              <a:ext uri="{FF2B5EF4-FFF2-40B4-BE49-F238E27FC236}">
                <a16:creationId xmlns:a16="http://schemas.microsoft.com/office/drawing/2014/main" id="{1AB550B5-F93F-4A17-910A-F347D94F6792}"/>
              </a:ext>
            </a:extLst>
          </p:cNvPr>
          <p:cNvGraphicFramePr>
            <a:graphicFrameLocks noGrp="1"/>
          </p:cNvGraphicFramePr>
          <p:nvPr>
            <p:extLst/>
          </p:nvPr>
        </p:nvGraphicFramePr>
        <p:xfrm>
          <a:off x="1655385" y="1795073"/>
          <a:ext cx="7034896" cy="213360"/>
        </p:xfrm>
        <a:graphic>
          <a:graphicData uri="http://schemas.openxmlformats.org/drawingml/2006/table">
            <a:tbl>
              <a:tblPr firstRow="1" bandRow="1">
                <a:tableStyleId>{21E4AEA4-8DFA-4A89-87EB-49C32662AFE0}</a:tableStyleId>
              </a:tblPr>
              <a:tblGrid>
                <a:gridCol w="639536">
                  <a:extLst>
                    <a:ext uri="{9D8B030D-6E8A-4147-A177-3AD203B41FA5}">
                      <a16:colId xmlns:a16="http://schemas.microsoft.com/office/drawing/2014/main" val="1676124154"/>
                    </a:ext>
                  </a:extLst>
                </a:gridCol>
                <a:gridCol w="639536">
                  <a:extLst>
                    <a:ext uri="{9D8B030D-6E8A-4147-A177-3AD203B41FA5}">
                      <a16:colId xmlns:a16="http://schemas.microsoft.com/office/drawing/2014/main" val="186781650"/>
                    </a:ext>
                  </a:extLst>
                </a:gridCol>
                <a:gridCol w="639536">
                  <a:extLst>
                    <a:ext uri="{9D8B030D-6E8A-4147-A177-3AD203B41FA5}">
                      <a16:colId xmlns:a16="http://schemas.microsoft.com/office/drawing/2014/main" val="2819908179"/>
                    </a:ext>
                  </a:extLst>
                </a:gridCol>
                <a:gridCol w="639536">
                  <a:extLst>
                    <a:ext uri="{9D8B030D-6E8A-4147-A177-3AD203B41FA5}">
                      <a16:colId xmlns:a16="http://schemas.microsoft.com/office/drawing/2014/main" val="3891184712"/>
                    </a:ext>
                  </a:extLst>
                </a:gridCol>
                <a:gridCol w="639536">
                  <a:extLst>
                    <a:ext uri="{9D8B030D-6E8A-4147-A177-3AD203B41FA5}">
                      <a16:colId xmlns:a16="http://schemas.microsoft.com/office/drawing/2014/main" val="2377314380"/>
                    </a:ext>
                  </a:extLst>
                </a:gridCol>
                <a:gridCol w="639536">
                  <a:extLst>
                    <a:ext uri="{9D8B030D-6E8A-4147-A177-3AD203B41FA5}">
                      <a16:colId xmlns:a16="http://schemas.microsoft.com/office/drawing/2014/main" val="1955263164"/>
                    </a:ext>
                  </a:extLst>
                </a:gridCol>
                <a:gridCol w="639536">
                  <a:extLst>
                    <a:ext uri="{9D8B030D-6E8A-4147-A177-3AD203B41FA5}">
                      <a16:colId xmlns:a16="http://schemas.microsoft.com/office/drawing/2014/main" val="4103138116"/>
                    </a:ext>
                  </a:extLst>
                </a:gridCol>
                <a:gridCol w="639536">
                  <a:extLst>
                    <a:ext uri="{9D8B030D-6E8A-4147-A177-3AD203B41FA5}">
                      <a16:colId xmlns:a16="http://schemas.microsoft.com/office/drawing/2014/main" val="1057885612"/>
                    </a:ext>
                  </a:extLst>
                </a:gridCol>
                <a:gridCol w="639536">
                  <a:extLst>
                    <a:ext uri="{9D8B030D-6E8A-4147-A177-3AD203B41FA5}">
                      <a16:colId xmlns:a16="http://schemas.microsoft.com/office/drawing/2014/main" val="514931875"/>
                    </a:ext>
                  </a:extLst>
                </a:gridCol>
                <a:gridCol w="639536">
                  <a:extLst>
                    <a:ext uri="{9D8B030D-6E8A-4147-A177-3AD203B41FA5}">
                      <a16:colId xmlns:a16="http://schemas.microsoft.com/office/drawing/2014/main" val="94109856"/>
                    </a:ext>
                  </a:extLst>
                </a:gridCol>
                <a:gridCol w="639536">
                  <a:extLst>
                    <a:ext uri="{9D8B030D-6E8A-4147-A177-3AD203B41FA5}">
                      <a16:colId xmlns:a16="http://schemas.microsoft.com/office/drawing/2014/main" val="1298279649"/>
                    </a:ext>
                  </a:extLst>
                </a:gridCol>
              </a:tblGrid>
              <a:tr h="212724">
                <a:tc>
                  <a:txBody>
                    <a:bodyPr/>
                    <a:lstStyle/>
                    <a:p>
                      <a:pPr algn="ctr"/>
                      <a:r>
                        <a:rPr lang="fr-BE" sz="800" b="0" dirty="0"/>
                        <a:t>Janvier</a:t>
                      </a:r>
                    </a:p>
                  </a:txBody>
                  <a:tcPr>
                    <a:solidFill>
                      <a:srgbClr val="C00000"/>
                    </a:solidFill>
                  </a:tcPr>
                </a:tc>
                <a:tc>
                  <a:txBody>
                    <a:bodyPr/>
                    <a:lstStyle/>
                    <a:p>
                      <a:pPr algn="ctr"/>
                      <a:r>
                        <a:rPr lang="fr-BE" sz="800" b="0" dirty="0"/>
                        <a:t>Février</a:t>
                      </a:r>
                    </a:p>
                  </a:txBody>
                  <a:tcPr>
                    <a:solidFill>
                      <a:srgbClr val="C00000"/>
                    </a:solidFill>
                  </a:tcPr>
                </a:tc>
                <a:tc>
                  <a:txBody>
                    <a:bodyPr/>
                    <a:lstStyle/>
                    <a:p>
                      <a:pPr algn="ctr"/>
                      <a:r>
                        <a:rPr lang="fr-BE" sz="800" b="0" dirty="0"/>
                        <a:t>Mars</a:t>
                      </a:r>
                    </a:p>
                  </a:txBody>
                  <a:tcPr>
                    <a:solidFill>
                      <a:srgbClr val="C00000"/>
                    </a:solidFill>
                  </a:tcPr>
                </a:tc>
                <a:tc>
                  <a:txBody>
                    <a:bodyPr/>
                    <a:lstStyle/>
                    <a:p>
                      <a:pPr algn="ctr"/>
                      <a:r>
                        <a:rPr lang="fr-BE" sz="800" b="0" dirty="0"/>
                        <a:t>Avril</a:t>
                      </a:r>
                    </a:p>
                  </a:txBody>
                  <a:tcPr>
                    <a:solidFill>
                      <a:srgbClr val="C00000"/>
                    </a:solidFill>
                  </a:tcPr>
                </a:tc>
                <a:tc>
                  <a:txBody>
                    <a:bodyPr/>
                    <a:lstStyle/>
                    <a:p>
                      <a:pPr algn="ctr"/>
                      <a:r>
                        <a:rPr lang="fr-BE" sz="800" b="0" dirty="0"/>
                        <a:t>Mai</a:t>
                      </a:r>
                    </a:p>
                  </a:txBody>
                  <a:tcPr>
                    <a:solidFill>
                      <a:srgbClr val="C00000"/>
                    </a:solidFill>
                  </a:tcPr>
                </a:tc>
                <a:tc>
                  <a:txBody>
                    <a:bodyPr/>
                    <a:lstStyle/>
                    <a:p>
                      <a:pPr algn="ctr"/>
                      <a:r>
                        <a:rPr lang="fr-BE" sz="800" b="0" dirty="0"/>
                        <a:t>Juin</a:t>
                      </a:r>
                    </a:p>
                  </a:txBody>
                  <a:tcPr>
                    <a:solidFill>
                      <a:srgbClr val="C00000"/>
                    </a:solidFill>
                  </a:tcPr>
                </a:tc>
                <a:tc>
                  <a:txBody>
                    <a:bodyPr/>
                    <a:lstStyle/>
                    <a:p>
                      <a:pPr algn="ctr"/>
                      <a:r>
                        <a:rPr lang="fr-BE" sz="800" b="0" dirty="0"/>
                        <a:t>Juillet</a:t>
                      </a:r>
                    </a:p>
                  </a:txBody>
                  <a:tcPr>
                    <a:solidFill>
                      <a:srgbClr val="C00000"/>
                    </a:solidFill>
                  </a:tcPr>
                </a:tc>
                <a:tc>
                  <a:txBody>
                    <a:bodyPr/>
                    <a:lstStyle/>
                    <a:p>
                      <a:pPr algn="ctr"/>
                      <a:r>
                        <a:rPr lang="fr-BE" sz="800" b="0" dirty="0"/>
                        <a:t>Octobre</a:t>
                      </a:r>
                    </a:p>
                  </a:txBody>
                  <a:tcPr>
                    <a:solidFill>
                      <a:srgbClr val="C00000"/>
                    </a:solidFill>
                  </a:tcPr>
                </a:tc>
                <a:tc>
                  <a:txBody>
                    <a:bodyPr/>
                    <a:lstStyle/>
                    <a:p>
                      <a:pPr algn="ctr"/>
                      <a:r>
                        <a:rPr lang="fr-BE" sz="800" b="0" dirty="0"/>
                        <a:t>Novembre</a:t>
                      </a:r>
                    </a:p>
                  </a:txBody>
                  <a:tcPr>
                    <a:solidFill>
                      <a:srgbClr val="C00000"/>
                    </a:solidFill>
                  </a:tcPr>
                </a:tc>
                <a:tc>
                  <a:txBody>
                    <a:bodyPr/>
                    <a:lstStyle/>
                    <a:p>
                      <a:pPr algn="ctr"/>
                      <a:r>
                        <a:rPr lang="fr-BE" sz="800" b="0" dirty="0"/>
                        <a:t>Décembre</a:t>
                      </a:r>
                    </a:p>
                  </a:txBody>
                  <a:tcPr>
                    <a:solidFill>
                      <a:srgbClr val="C00000"/>
                    </a:solidFill>
                  </a:tcPr>
                </a:tc>
                <a:tc>
                  <a:txBody>
                    <a:bodyPr/>
                    <a:lstStyle/>
                    <a:p>
                      <a:pPr algn="ctr"/>
                      <a:r>
                        <a:rPr lang="fr-BE" sz="800" b="0" dirty="0"/>
                        <a:t>Janvier</a:t>
                      </a:r>
                    </a:p>
                  </a:txBody>
                  <a:tcPr>
                    <a:solidFill>
                      <a:srgbClr val="C00000"/>
                    </a:solidFill>
                  </a:tcPr>
                </a:tc>
                <a:extLst>
                  <a:ext uri="{0D108BD9-81ED-4DB2-BD59-A6C34878D82A}">
                    <a16:rowId xmlns:a16="http://schemas.microsoft.com/office/drawing/2014/main" val="1658522039"/>
                  </a:ext>
                </a:extLst>
              </a:tr>
            </a:tbl>
          </a:graphicData>
        </a:graphic>
      </p:graphicFrame>
      <p:sp>
        <p:nvSpPr>
          <p:cNvPr id="10" name="Rectangle 9">
            <a:extLst>
              <a:ext uri="{FF2B5EF4-FFF2-40B4-BE49-F238E27FC236}">
                <a16:creationId xmlns:a16="http://schemas.microsoft.com/office/drawing/2014/main" id="{84D8FF3A-D837-4C34-9D7A-E4763A898CDA}"/>
              </a:ext>
            </a:extLst>
          </p:cNvPr>
          <p:cNvSpPr/>
          <p:nvPr/>
        </p:nvSpPr>
        <p:spPr>
          <a:xfrm>
            <a:off x="1653004" y="1559489"/>
            <a:ext cx="6387331" cy="212724"/>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2023</a:t>
            </a:r>
          </a:p>
        </p:txBody>
      </p:sp>
      <p:sp>
        <p:nvSpPr>
          <p:cNvPr id="11" name="Rectangle 10">
            <a:extLst>
              <a:ext uri="{FF2B5EF4-FFF2-40B4-BE49-F238E27FC236}">
                <a16:creationId xmlns:a16="http://schemas.microsoft.com/office/drawing/2014/main" id="{83126BB8-4B06-4AEF-99FF-64A3CE814E27}"/>
              </a:ext>
            </a:extLst>
          </p:cNvPr>
          <p:cNvSpPr/>
          <p:nvPr/>
        </p:nvSpPr>
        <p:spPr>
          <a:xfrm>
            <a:off x="8040336" y="1558641"/>
            <a:ext cx="649945" cy="212724"/>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rPr>
              <a:t>2024</a:t>
            </a:r>
          </a:p>
        </p:txBody>
      </p:sp>
      <p:sp>
        <p:nvSpPr>
          <p:cNvPr id="12" name="Rectangle : coins arrondis 11">
            <a:extLst>
              <a:ext uri="{FF2B5EF4-FFF2-40B4-BE49-F238E27FC236}">
                <a16:creationId xmlns:a16="http://schemas.microsoft.com/office/drawing/2014/main" id="{F5C29A1F-1662-417A-9062-D2FF3D1D1CA3}"/>
              </a:ext>
            </a:extLst>
          </p:cNvPr>
          <p:cNvSpPr/>
          <p:nvPr/>
        </p:nvSpPr>
        <p:spPr>
          <a:xfrm>
            <a:off x="194885" y="4562431"/>
            <a:ext cx="1334137" cy="1832932"/>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Lot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[SPF]</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E85EF564-2054-4708-8C72-D6F924AC3996}"/>
              </a:ext>
            </a:extLst>
          </p:cNvPr>
          <p:cNvSpPr/>
          <p:nvPr/>
        </p:nvSpPr>
        <p:spPr>
          <a:xfrm>
            <a:off x="218276" y="2054157"/>
            <a:ext cx="1334137" cy="1618232"/>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200" b="1" i="0" u="none" strike="noStrike" kern="1200" cap="none" spc="0" normalizeH="0" baseline="0" noProof="0" dirty="0" err="1">
                <a:ln>
                  <a:noFill/>
                </a:ln>
                <a:solidFill>
                  <a:prstClr val="white"/>
                </a:solidFill>
                <a:effectLst/>
                <a:uLnTx/>
                <a:uFillTx/>
                <a:latin typeface="Calibri" panose="020F0502020204030204"/>
                <a:ea typeface="+mn-ea"/>
                <a:cs typeface="+mn-cs"/>
              </a:rPr>
              <a:t>eHealth</a:t>
            </a: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cxnSp>
        <p:nvCxnSpPr>
          <p:cNvPr id="32" name="Connecteur droit 31">
            <a:extLst>
              <a:ext uri="{FF2B5EF4-FFF2-40B4-BE49-F238E27FC236}">
                <a16:creationId xmlns:a16="http://schemas.microsoft.com/office/drawing/2014/main" id="{BDA18C85-392B-467C-A835-36E8BC338B13}"/>
              </a:ext>
            </a:extLst>
          </p:cNvPr>
          <p:cNvCxnSpPr>
            <a:cxnSpLocks/>
          </p:cNvCxnSpPr>
          <p:nvPr/>
        </p:nvCxnSpPr>
        <p:spPr>
          <a:xfrm>
            <a:off x="3412110" y="2008433"/>
            <a:ext cx="0" cy="4382207"/>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9" name="ZoneTexte 48">
            <a:extLst>
              <a:ext uri="{FF2B5EF4-FFF2-40B4-BE49-F238E27FC236}">
                <a16:creationId xmlns:a16="http://schemas.microsoft.com/office/drawing/2014/main" id="{37CFAD86-7297-47E0-8E2A-58F6FBB26499}"/>
              </a:ext>
            </a:extLst>
          </p:cNvPr>
          <p:cNvSpPr txBox="1"/>
          <p:nvPr/>
        </p:nvSpPr>
        <p:spPr>
          <a:xfrm>
            <a:off x="3334371" y="2815833"/>
            <a:ext cx="12437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RIZIV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Comité Gestion</a:t>
            </a:r>
          </a:p>
        </p:txBody>
      </p:sp>
      <p:sp>
        <p:nvSpPr>
          <p:cNvPr id="50" name="Rectangle : coins arrondis 49">
            <a:extLst>
              <a:ext uri="{FF2B5EF4-FFF2-40B4-BE49-F238E27FC236}">
                <a16:creationId xmlns:a16="http://schemas.microsoft.com/office/drawing/2014/main" id="{F5DADD80-A30B-4ED4-8BE1-F6F9477C249D}"/>
              </a:ext>
            </a:extLst>
          </p:cNvPr>
          <p:cNvSpPr/>
          <p:nvPr/>
        </p:nvSpPr>
        <p:spPr>
          <a:xfrm>
            <a:off x="1880876" y="3922990"/>
            <a:ext cx="1438332" cy="27861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Lots 1-2-3-4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specifications</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91CF5F73-C7C5-4820-BFE8-CB94A2BA5D51}"/>
              </a:ext>
            </a:extLst>
          </p:cNvPr>
          <p:cNvSpPr/>
          <p:nvPr/>
        </p:nvSpPr>
        <p:spPr>
          <a:xfrm>
            <a:off x="1724201" y="2393896"/>
            <a:ext cx="1819099" cy="27861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Admin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specifications</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legal</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purchase</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Losange 36">
            <a:extLst>
              <a:ext uri="{FF2B5EF4-FFF2-40B4-BE49-F238E27FC236}">
                <a16:creationId xmlns:a16="http://schemas.microsoft.com/office/drawing/2014/main" id="{63F83507-E4EE-47C4-A061-5C9E9F58C382}"/>
              </a:ext>
            </a:extLst>
          </p:cNvPr>
          <p:cNvSpPr/>
          <p:nvPr/>
        </p:nvSpPr>
        <p:spPr>
          <a:xfrm>
            <a:off x="3879346" y="2641354"/>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id="{8989DD2A-7892-883B-E06E-62E2BBCAB485}"/>
              </a:ext>
            </a:extLst>
          </p:cNvPr>
          <p:cNvSpPr/>
          <p:nvPr/>
        </p:nvSpPr>
        <p:spPr>
          <a:xfrm>
            <a:off x="1807897" y="2764996"/>
            <a:ext cx="1438332" cy="27861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Selection</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specifications</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22913E36-A7FE-C9CB-13FA-122E3B38910F}"/>
              </a:ext>
            </a:extLst>
          </p:cNvPr>
          <p:cNvSpPr txBox="1"/>
          <p:nvPr/>
        </p:nvSpPr>
        <p:spPr>
          <a:xfrm>
            <a:off x="3363426" y="3346404"/>
            <a:ext cx="12437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eHealth</a:t>
            </a: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Validation</a:t>
            </a:r>
          </a:p>
        </p:txBody>
      </p:sp>
      <p:sp>
        <p:nvSpPr>
          <p:cNvPr id="8" name="Losange 7">
            <a:extLst>
              <a:ext uri="{FF2B5EF4-FFF2-40B4-BE49-F238E27FC236}">
                <a16:creationId xmlns:a16="http://schemas.microsoft.com/office/drawing/2014/main" id="{9028206D-D64C-509C-695D-29D6FF1284CC}"/>
              </a:ext>
            </a:extLst>
          </p:cNvPr>
          <p:cNvSpPr/>
          <p:nvPr/>
        </p:nvSpPr>
        <p:spPr>
          <a:xfrm>
            <a:off x="3908401" y="3171925"/>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277B9C0E-0029-CD0E-D5F0-6DBD7E9567B4}"/>
              </a:ext>
            </a:extLst>
          </p:cNvPr>
          <p:cNvSpPr/>
          <p:nvPr/>
        </p:nvSpPr>
        <p:spPr>
          <a:xfrm>
            <a:off x="1653004" y="4683509"/>
            <a:ext cx="1043180" cy="27861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Lot 5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specifications</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CBC6664C-980F-5FC9-DB12-86B68205E206}"/>
              </a:ext>
            </a:extLst>
          </p:cNvPr>
          <p:cNvSpPr/>
          <p:nvPr/>
        </p:nvSpPr>
        <p:spPr>
          <a:xfrm>
            <a:off x="212468" y="3722766"/>
            <a:ext cx="1334137" cy="763465"/>
          </a:xfrm>
          <a:prstGeom prst="roundRect">
            <a:avLst>
              <a:gd name="adj" fmla="val 81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a:ln>
                  <a:noFill/>
                </a:ln>
                <a:solidFill>
                  <a:prstClr val="white"/>
                </a:solidFill>
                <a:effectLst/>
                <a:uLnTx/>
                <a:uFillTx/>
                <a:latin typeface="Calibri" panose="020F0502020204030204"/>
                <a:ea typeface="+mn-ea"/>
                <a:cs typeface="+mn-cs"/>
              </a:rPr>
              <a:t>Specific</a:t>
            </a:r>
            <a:endPar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BE" sz="1200" b="1" i="0" u="none" strike="noStrike" kern="1200" cap="none" spc="0" normalizeH="0" baseline="0" noProof="0" dirty="0" err="1">
                <a:ln>
                  <a:noFill/>
                </a:ln>
                <a:solidFill>
                  <a:prstClr val="white"/>
                </a:solidFill>
                <a:effectLst/>
                <a:uLnTx/>
                <a:uFillTx/>
                <a:latin typeface="Calibri" panose="020F0502020204030204"/>
                <a:ea typeface="+mn-ea"/>
                <a:cs typeface="+mn-cs"/>
              </a:rPr>
              <a:t>eHealth</a:t>
            </a: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a:ln>
                  <a:noFill/>
                </a:ln>
                <a:solidFill>
                  <a:prstClr val="white"/>
                </a:solidFill>
                <a:effectLst/>
                <a:uLnTx/>
                <a:uFillTx/>
                <a:latin typeface="Calibri" panose="020F0502020204030204"/>
                <a:ea typeface="+mn-ea"/>
                <a:cs typeface="+mn-cs"/>
              </a:rPr>
              <a:t>RIZIV]</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id="{5CA4A813-AD63-AC95-1EDD-762BC1C7BCD1}"/>
              </a:ext>
            </a:extLst>
          </p:cNvPr>
          <p:cNvSpPr/>
          <p:nvPr/>
        </p:nvSpPr>
        <p:spPr>
          <a:xfrm>
            <a:off x="3601389" y="5165263"/>
            <a:ext cx="521604" cy="27861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IF </a:t>
            </a: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Review</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7232D384-3EAE-80F6-290C-8DB7912AD2D5}"/>
              </a:ext>
            </a:extLst>
          </p:cNvPr>
          <p:cNvSpPr txBox="1"/>
          <p:nvPr/>
        </p:nvSpPr>
        <p:spPr>
          <a:xfrm>
            <a:off x="2992623" y="4910257"/>
            <a:ext cx="124374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Review</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Losange 20">
            <a:extLst>
              <a:ext uri="{FF2B5EF4-FFF2-40B4-BE49-F238E27FC236}">
                <a16:creationId xmlns:a16="http://schemas.microsoft.com/office/drawing/2014/main" id="{DD43C4B7-EE5A-20CA-A652-E9E0B0EF1AD6}"/>
              </a:ext>
            </a:extLst>
          </p:cNvPr>
          <p:cNvSpPr/>
          <p:nvPr/>
        </p:nvSpPr>
        <p:spPr>
          <a:xfrm>
            <a:off x="3537598" y="4735778"/>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Connecteur : en angle 25">
            <a:extLst>
              <a:ext uri="{FF2B5EF4-FFF2-40B4-BE49-F238E27FC236}">
                <a16:creationId xmlns:a16="http://schemas.microsoft.com/office/drawing/2014/main" id="{DD02AF30-5A9C-C619-B10B-F844B831B69B}"/>
              </a:ext>
            </a:extLst>
          </p:cNvPr>
          <p:cNvCxnSpPr>
            <a:cxnSpLocks/>
            <a:stCxn id="18" idx="0"/>
            <a:endCxn id="6" idx="2"/>
          </p:cNvCxnSpPr>
          <p:nvPr/>
        </p:nvCxnSpPr>
        <p:spPr>
          <a:xfrm rot="5400000" flipH="1" flipV="1">
            <a:off x="3198981" y="4378947"/>
            <a:ext cx="1449527" cy="123107"/>
          </a:xfrm>
          <a:prstGeom prst="bentConnector3">
            <a:avLst>
              <a:gd name="adj1" fmla="val 50000"/>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Connecteur : en angle 26">
            <a:extLst>
              <a:ext uri="{FF2B5EF4-FFF2-40B4-BE49-F238E27FC236}">
                <a16:creationId xmlns:a16="http://schemas.microsoft.com/office/drawing/2014/main" id="{11D995C1-BC4D-EB3D-5510-FB0BA09E5A4C}"/>
              </a:ext>
            </a:extLst>
          </p:cNvPr>
          <p:cNvCxnSpPr>
            <a:cxnSpLocks/>
            <a:stCxn id="13" idx="3"/>
            <a:endCxn id="21" idx="1"/>
          </p:cNvCxnSpPr>
          <p:nvPr/>
        </p:nvCxnSpPr>
        <p:spPr>
          <a:xfrm>
            <a:off x="2696184" y="4822816"/>
            <a:ext cx="841414" cy="3723"/>
          </a:xfrm>
          <a:prstGeom prst="bentConnector3">
            <a:avLst>
              <a:gd name="adj1" fmla="val 50000"/>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Rectangle : coins arrondis 29">
            <a:extLst>
              <a:ext uri="{FF2B5EF4-FFF2-40B4-BE49-F238E27FC236}">
                <a16:creationId xmlns:a16="http://schemas.microsoft.com/office/drawing/2014/main" id="{41EADF1C-BEBC-15A7-DF29-FDF98468EFAD}"/>
              </a:ext>
            </a:extLst>
          </p:cNvPr>
          <p:cNvSpPr/>
          <p:nvPr/>
        </p:nvSpPr>
        <p:spPr>
          <a:xfrm>
            <a:off x="3281926" y="5561583"/>
            <a:ext cx="2895327" cy="36467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Alignement des critères</a:t>
            </a:r>
          </a:p>
        </p:txBody>
      </p:sp>
      <p:sp>
        <p:nvSpPr>
          <p:cNvPr id="46" name="Titre 1">
            <a:extLst>
              <a:ext uri="{FF2B5EF4-FFF2-40B4-BE49-F238E27FC236}">
                <a16:creationId xmlns:a16="http://schemas.microsoft.com/office/drawing/2014/main" id="{65FE9303-8285-7EF3-0BC6-00C2F8F5F980}"/>
              </a:ext>
            </a:extLst>
          </p:cNvPr>
          <p:cNvSpPr>
            <a:spLocks noGrp="1"/>
          </p:cNvSpPr>
          <p:nvPr>
            <p:ph type="title"/>
          </p:nvPr>
        </p:nvSpPr>
        <p:spPr>
          <a:xfrm>
            <a:off x="838200" y="365125"/>
            <a:ext cx="7645400" cy="1325563"/>
          </a:xfrm>
        </p:spPr>
        <p:txBody>
          <a:bodyPr/>
          <a:lstStyle/>
          <a:p>
            <a:r>
              <a:rPr lang="fr-BE" dirty="0"/>
              <a:t>EPD Timing</a:t>
            </a:r>
          </a:p>
        </p:txBody>
      </p:sp>
      <p:sp>
        <p:nvSpPr>
          <p:cNvPr id="53" name="ZoneTexte 52">
            <a:extLst>
              <a:ext uri="{FF2B5EF4-FFF2-40B4-BE49-F238E27FC236}">
                <a16:creationId xmlns:a16="http://schemas.microsoft.com/office/drawing/2014/main" id="{437FC237-4A34-56C4-6AF6-4760BECF292B}"/>
              </a:ext>
            </a:extLst>
          </p:cNvPr>
          <p:cNvSpPr txBox="1"/>
          <p:nvPr/>
        </p:nvSpPr>
        <p:spPr>
          <a:xfrm>
            <a:off x="3727740" y="2388089"/>
            <a:ext cx="124374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rPr>
              <a:t>Publication</a:t>
            </a:r>
          </a:p>
        </p:txBody>
      </p:sp>
      <p:sp>
        <p:nvSpPr>
          <p:cNvPr id="54" name="Losange 53">
            <a:extLst>
              <a:ext uri="{FF2B5EF4-FFF2-40B4-BE49-F238E27FC236}">
                <a16:creationId xmlns:a16="http://schemas.microsoft.com/office/drawing/2014/main" id="{E437B9E6-2049-8B16-B7F1-617CB4E2F01B}"/>
              </a:ext>
            </a:extLst>
          </p:cNvPr>
          <p:cNvSpPr/>
          <p:nvPr/>
        </p:nvSpPr>
        <p:spPr>
          <a:xfrm>
            <a:off x="4272715" y="2213610"/>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 coins arrondis 57">
            <a:extLst>
              <a:ext uri="{FF2B5EF4-FFF2-40B4-BE49-F238E27FC236}">
                <a16:creationId xmlns:a16="http://schemas.microsoft.com/office/drawing/2014/main" id="{A6AA2AEC-CCA1-3AC6-5E80-81D0FBB17550}"/>
              </a:ext>
            </a:extLst>
          </p:cNvPr>
          <p:cNvSpPr/>
          <p:nvPr/>
        </p:nvSpPr>
        <p:spPr>
          <a:xfrm>
            <a:off x="8784297" y="4557708"/>
            <a:ext cx="3320649" cy="1832932"/>
          </a:xfrm>
          <a:prstGeom prst="roundRect">
            <a:avLst>
              <a:gd name="adj" fmla="val 8100"/>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Alignement des critères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L’objectif est d’identifier un socle commun (=socle de base) qui permet aux fournisseurs de logiciel de s’homologuer pour différents </a:t>
            </a: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rPr>
              <a:t>stream</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en même temps</a:t>
            </a:r>
          </a:p>
        </p:txBody>
      </p:sp>
      <p:sp>
        <p:nvSpPr>
          <p:cNvPr id="59" name="Rectangle : coins arrondis 58">
            <a:extLst>
              <a:ext uri="{FF2B5EF4-FFF2-40B4-BE49-F238E27FC236}">
                <a16:creationId xmlns:a16="http://schemas.microsoft.com/office/drawing/2014/main" id="{9AFB709A-6738-C42C-9848-43F100CA617B}"/>
              </a:ext>
            </a:extLst>
          </p:cNvPr>
          <p:cNvSpPr/>
          <p:nvPr/>
        </p:nvSpPr>
        <p:spPr>
          <a:xfrm>
            <a:off x="1689644" y="5988740"/>
            <a:ext cx="2218757" cy="364674"/>
          </a:xfrm>
          <a:prstGeom prst="roundRect">
            <a:avLst>
              <a:gd name="adj" fmla="val 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Incentive</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555F32FE-28EA-453D-170E-911059F3E703}"/>
              </a:ext>
            </a:extLst>
          </p:cNvPr>
          <p:cNvSpPr txBox="1"/>
          <p:nvPr/>
        </p:nvSpPr>
        <p:spPr>
          <a:xfrm>
            <a:off x="3330929" y="6183665"/>
            <a:ext cx="124374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SteerCo</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Losange 69">
            <a:extLst>
              <a:ext uri="{FF2B5EF4-FFF2-40B4-BE49-F238E27FC236}">
                <a16:creationId xmlns:a16="http://schemas.microsoft.com/office/drawing/2014/main" id="{D612B2DB-4C59-58D8-33D1-64A1FF601822}"/>
              </a:ext>
            </a:extLst>
          </p:cNvPr>
          <p:cNvSpPr/>
          <p:nvPr/>
        </p:nvSpPr>
        <p:spPr>
          <a:xfrm>
            <a:off x="3875904" y="6009186"/>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 coins arrondis 70">
            <a:extLst>
              <a:ext uri="{FF2B5EF4-FFF2-40B4-BE49-F238E27FC236}">
                <a16:creationId xmlns:a16="http://schemas.microsoft.com/office/drawing/2014/main" id="{E4AC8A0E-034B-ED20-8D04-CB062A5211CC}"/>
              </a:ext>
            </a:extLst>
          </p:cNvPr>
          <p:cNvSpPr/>
          <p:nvPr/>
        </p:nvSpPr>
        <p:spPr>
          <a:xfrm>
            <a:off x="7288375" y="2418247"/>
            <a:ext cx="3320649" cy="1832932"/>
          </a:xfrm>
          <a:prstGeom prst="roundRect">
            <a:avLst>
              <a:gd name="adj" fmla="val 810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Those 2 streams are  not linked to EPD. They are eHealth and RIZIV specific (e.g., Care Sets, VIDIS…)</a:t>
            </a:r>
          </a:p>
        </p:txBody>
      </p:sp>
      <p:sp>
        <p:nvSpPr>
          <p:cNvPr id="76" name="ZoneTexte 75">
            <a:extLst>
              <a:ext uri="{FF2B5EF4-FFF2-40B4-BE49-F238E27FC236}">
                <a16:creationId xmlns:a16="http://schemas.microsoft.com/office/drawing/2014/main" id="{96700CD7-6CCC-A5CA-EB36-38D705349BE4}"/>
              </a:ext>
            </a:extLst>
          </p:cNvPr>
          <p:cNvSpPr txBox="1"/>
          <p:nvPr/>
        </p:nvSpPr>
        <p:spPr>
          <a:xfrm>
            <a:off x="5785191" y="2419218"/>
            <a:ext cx="124374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err="1">
                <a:ln>
                  <a:noFill/>
                </a:ln>
                <a:solidFill>
                  <a:prstClr val="black"/>
                </a:solidFill>
                <a:effectLst/>
                <a:uLnTx/>
                <a:uFillTx/>
                <a:latin typeface="Calibri" panose="020F0502020204030204"/>
                <a:ea typeface="+mn-ea"/>
                <a:cs typeface="+mn-cs"/>
              </a:rPr>
              <a:t>Selection</a:t>
            </a:r>
            <a:endParaRPr kumimoji="0" lang="fr-BE"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Losange 118">
            <a:extLst>
              <a:ext uri="{FF2B5EF4-FFF2-40B4-BE49-F238E27FC236}">
                <a16:creationId xmlns:a16="http://schemas.microsoft.com/office/drawing/2014/main" id="{4E6EC270-C487-B46D-67E5-F1FF81587FC8}"/>
              </a:ext>
            </a:extLst>
          </p:cNvPr>
          <p:cNvSpPr/>
          <p:nvPr/>
        </p:nvSpPr>
        <p:spPr>
          <a:xfrm>
            <a:off x="6320835" y="2216746"/>
            <a:ext cx="177164" cy="181521"/>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5" name="Connecteur : en angle 124">
            <a:extLst>
              <a:ext uri="{FF2B5EF4-FFF2-40B4-BE49-F238E27FC236}">
                <a16:creationId xmlns:a16="http://schemas.microsoft.com/office/drawing/2014/main" id="{CA8E72FA-801C-62E6-CFF4-AD83FFB5B448}"/>
              </a:ext>
            </a:extLst>
          </p:cNvPr>
          <p:cNvCxnSpPr>
            <a:cxnSpLocks/>
            <a:stCxn id="54" idx="3"/>
            <a:endCxn id="119" idx="1"/>
          </p:cNvCxnSpPr>
          <p:nvPr/>
        </p:nvCxnSpPr>
        <p:spPr>
          <a:xfrm>
            <a:off x="4449879" y="2304371"/>
            <a:ext cx="1870956" cy="3136"/>
          </a:xfrm>
          <a:prstGeom prst="bentConnector3">
            <a:avLst>
              <a:gd name="adj1" fmla="val 50000"/>
            </a:avLst>
          </a:prstGeom>
          <a:ln w="952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02619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p:txBody>
          <a:bodyPr/>
          <a:lstStyle/>
          <a:p>
            <a:pPr defTabSz="768111" fontAlgn="base">
              <a:spcBef>
                <a:spcPct val="0"/>
              </a:spcBef>
              <a:spcAft>
                <a:spcPct val="0"/>
              </a:spcAft>
            </a:pPr>
            <a:fld id="{9461F004-E10A-42CF-A933-A491FF4E5345}" type="slidenum">
              <a:rPr lang="fr-BE">
                <a:solidFill>
                  <a:srgbClr val="000000"/>
                </a:solidFill>
                <a:latin typeface="Arial" charset="0"/>
              </a:rPr>
              <a:pPr defTabSz="768111" fontAlgn="base">
                <a:spcBef>
                  <a:spcPct val="0"/>
                </a:spcBef>
                <a:spcAft>
                  <a:spcPct val="0"/>
                </a:spcAft>
              </a:pPr>
              <a:t>39</a:t>
            </a:fld>
            <a:endParaRPr lang="fr-BE" dirty="0">
              <a:solidFill>
                <a:srgbClr val="000000"/>
              </a:solidFill>
              <a:latin typeface="Arial" charset="0"/>
            </a:endParaRPr>
          </a:p>
        </p:txBody>
      </p:sp>
      <p:sp>
        <p:nvSpPr>
          <p:cNvPr id="20482" name="Rectangle 2"/>
          <p:cNvSpPr>
            <a:spLocks noGrp="1" noChangeArrowheads="1"/>
          </p:cNvSpPr>
          <p:nvPr>
            <p:ph type="ctrTitle"/>
          </p:nvPr>
        </p:nvSpPr>
        <p:spPr>
          <a:xfrm>
            <a:off x="2737161" y="2557597"/>
            <a:ext cx="7107783" cy="1339028"/>
          </a:xfrm>
        </p:spPr>
        <p:txBody>
          <a:bodyPr/>
          <a:lstStyle/>
          <a:p>
            <a:pPr algn="ctr"/>
            <a:r>
              <a:rPr lang="fr-BE" sz="3143" dirty="0">
                <a:solidFill>
                  <a:srgbClr val="006F82"/>
                </a:solidFill>
              </a:rPr>
              <a:t> </a:t>
            </a:r>
            <a:br>
              <a:rPr lang="fr-BE" sz="3143" dirty="0">
                <a:solidFill>
                  <a:srgbClr val="006F82"/>
                </a:solidFill>
              </a:rPr>
            </a:br>
            <a:r>
              <a:rPr lang="fr-BE" sz="3143" dirty="0" err="1">
                <a:solidFill>
                  <a:srgbClr val="006F82"/>
                </a:solidFill>
              </a:rPr>
              <a:t>Digitaal</a:t>
            </a:r>
            <a:r>
              <a:rPr lang="fr-BE" sz="3143" dirty="0">
                <a:solidFill>
                  <a:srgbClr val="006F82"/>
                </a:solidFill>
              </a:rPr>
              <a:t> </a:t>
            </a:r>
            <a:r>
              <a:rPr lang="fr-BE" sz="3143" dirty="0" err="1">
                <a:solidFill>
                  <a:srgbClr val="006F82"/>
                </a:solidFill>
              </a:rPr>
              <a:t>Verwijsvoorschrift</a:t>
            </a:r>
            <a:endParaRPr lang="fr-BE" sz="3143" dirty="0">
              <a:solidFill>
                <a:srgbClr val="006F82"/>
              </a:solidFill>
            </a:endParaRPr>
          </a:p>
        </p:txBody>
      </p:sp>
      <p:sp>
        <p:nvSpPr>
          <p:cNvPr id="20483" name="Rectangle 3"/>
          <p:cNvSpPr>
            <a:spLocks noGrp="1" noChangeArrowheads="1"/>
          </p:cNvSpPr>
          <p:nvPr>
            <p:ph type="subTitle" idx="1"/>
          </p:nvPr>
        </p:nvSpPr>
        <p:spPr>
          <a:xfrm>
            <a:off x="4560533" y="3896625"/>
            <a:ext cx="3224511" cy="411474"/>
          </a:xfrm>
        </p:spPr>
        <p:txBody>
          <a:bodyPr/>
          <a:lstStyle/>
          <a:p>
            <a:pPr algn="ctr"/>
            <a:r>
              <a:rPr lang="en-GB" sz="2000" dirty="0">
                <a:solidFill>
                  <a:schemeClr val="tx1"/>
                </a:solidFill>
              </a:rPr>
              <a:t>BIHR</a:t>
            </a:r>
          </a:p>
          <a:p>
            <a:pPr algn="ctr"/>
            <a:endParaRPr lang="en-GB" sz="857" dirty="0">
              <a:solidFill>
                <a:schemeClr val="tx1"/>
              </a:solidFill>
            </a:endParaRPr>
          </a:p>
        </p:txBody>
      </p:sp>
      <p:sp>
        <p:nvSpPr>
          <p:cNvPr id="2" name="Rectangle 1"/>
          <p:cNvSpPr/>
          <p:nvPr/>
        </p:nvSpPr>
        <p:spPr>
          <a:xfrm>
            <a:off x="2284282" y="5647127"/>
            <a:ext cx="3265714" cy="685893"/>
          </a:xfrm>
          <a:prstGeom prst="rect">
            <a:avLst/>
          </a:prstGeom>
        </p:spPr>
        <p:txBody>
          <a:bodyPr>
            <a:spAutoFit/>
          </a:bodyPr>
          <a:lstStyle/>
          <a:p>
            <a:pPr defTabSz="768111" fontAlgn="base">
              <a:spcBef>
                <a:spcPct val="0"/>
              </a:spcBef>
              <a:spcAft>
                <a:spcPct val="0"/>
              </a:spcAft>
            </a:pPr>
            <a:r>
              <a:rPr lang="fr-BE" sz="1000" dirty="0">
                <a:solidFill>
                  <a:srgbClr val="000000"/>
                </a:solidFill>
                <a:latin typeface="Arial" charset="0"/>
              </a:rPr>
              <a:t>29 </a:t>
            </a:r>
            <a:r>
              <a:rPr lang="fr-BE" sz="1000" dirty="0" err="1">
                <a:solidFill>
                  <a:srgbClr val="000000"/>
                </a:solidFill>
                <a:latin typeface="Arial" charset="0"/>
              </a:rPr>
              <a:t>Maart</a:t>
            </a:r>
            <a:r>
              <a:rPr lang="fr-BE" sz="1000" dirty="0">
                <a:solidFill>
                  <a:srgbClr val="000000"/>
                </a:solidFill>
                <a:latin typeface="Arial" charset="0"/>
              </a:rPr>
              <a:t> 2023 </a:t>
            </a:r>
          </a:p>
          <a:p>
            <a:pPr defTabSz="768111" fontAlgn="base">
              <a:spcBef>
                <a:spcPct val="0"/>
              </a:spcBef>
              <a:spcAft>
                <a:spcPct val="0"/>
              </a:spcAft>
            </a:pPr>
            <a:r>
              <a:rPr lang="fr-BE" sz="857" dirty="0">
                <a:solidFill>
                  <a:srgbClr val="000000"/>
                </a:solidFill>
                <a:latin typeface="Arial" charset="0"/>
              </a:rPr>
              <a:t>Maarten Cobbaert</a:t>
            </a:r>
          </a:p>
          <a:p>
            <a:pPr defTabSz="768111" fontAlgn="base">
              <a:spcBef>
                <a:spcPct val="0"/>
              </a:spcBef>
              <a:spcAft>
                <a:spcPct val="0"/>
              </a:spcAft>
            </a:pPr>
            <a:r>
              <a:rPr lang="fr-BE" sz="1143" b="1" dirty="0">
                <a:solidFill>
                  <a:srgbClr val="000000"/>
                </a:solidFill>
                <a:latin typeface="Arial" charset="0"/>
              </a:rPr>
              <a:t>RIZIV - BBO</a:t>
            </a:r>
          </a:p>
          <a:p>
            <a:pPr defTabSz="768111" fontAlgn="base">
              <a:spcBef>
                <a:spcPct val="0"/>
              </a:spcBef>
              <a:spcAft>
                <a:spcPct val="0"/>
              </a:spcAft>
            </a:pPr>
            <a:endParaRPr lang="fr-BE" sz="857" dirty="0">
              <a:solidFill>
                <a:srgbClr val="000000"/>
              </a:solidFill>
              <a:latin typeface="Arial" charset="0"/>
            </a:endParaRPr>
          </a:p>
        </p:txBody>
      </p:sp>
      <p:pic>
        <p:nvPicPr>
          <p:cNvPr id="7" name="Afbeelding 12">
            <a:extLst>
              <a:ext uri="{FF2B5EF4-FFF2-40B4-BE49-F238E27FC236}">
                <a16:creationId xmlns:a16="http://schemas.microsoft.com/office/drawing/2014/main" id="{88E8AC86-617F-4E20-8A81-A87A1140E3C0}"/>
              </a:ext>
            </a:extLst>
          </p:cNvPr>
          <p:cNvPicPr>
            <a:picLocks noChangeAspect="1"/>
          </p:cNvPicPr>
          <p:nvPr/>
        </p:nvPicPr>
        <p:blipFill>
          <a:blip r:embed="rId2"/>
          <a:stretch>
            <a:fillRect/>
          </a:stretch>
        </p:blipFill>
        <p:spPr>
          <a:xfrm>
            <a:off x="2154181" y="1353535"/>
            <a:ext cx="1165962" cy="253972"/>
          </a:xfrm>
          <a:prstGeom prst="rect">
            <a:avLst/>
          </a:prstGeom>
        </p:spPr>
      </p:pic>
      <p:pic>
        <p:nvPicPr>
          <p:cNvPr id="8" name="Picture 7" descr="Smals | NRB">
            <a:extLst>
              <a:ext uri="{FF2B5EF4-FFF2-40B4-BE49-F238E27FC236}">
                <a16:creationId xmlns:a16="http://schemas.microsoft.com/office/drawing/2014/main" id="{2423364E-894F-4EE3-A210-FDC8958EE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2858" y="246406"/>
            <a:ext cx="1087942" cy="973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iagram&#10;&#10;Description automatically generated with low confidence">
            <a:extLst>
              <a:ext uri="{FF2B5EF4-FFF2-40B4-BE49-F238E27FC236}">
                <a16:creationId xmlns:a16="http://schemas.microsoft.com/office/drawing/2014/main" id="{6AEC44E0-1727-171E-B09C-A1FD0217F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3406" y="1144814"/>
            <a:ext cx="1389129" cy="487575"/>
          </a:xfrm>
          <a:prstGeom prst="rect">
            <a:avLst/>
          </a:prstGeom>
        </p:spPr>
      </p:pic>
    </p:spTree>
    <p:extLst>
      <p:ext uri="{BB962C8B-B14F-4D97-AF65-F5344CB8AC3E}">
        <p14:creationId xmlns:p14="http://schemas.microsoft.com/office/powerpoint/2010/main" val="226098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cxnSp>
        <p:nvCxnSpPr>
          <p:cNvPr id="301" name="Google Shape;301;g188d3ac312a_0_0"/>
          <p:cNvCxnSpPr>
            <a:stCxn id="302" idx="6"/>
            <a:endCxn id="303" idx="2"/>
          </p:cNvCxnSpPr>
          <p:nvPr/>
        </p:nvCxnSpPr>
        <p:spPr>
          <a:xfrm>
            <a:off x="2999312" y="2488767"/>
            <a:ext cx="6164000" cy="0"/>
          </a:xfrm>
          <a:prstGeom prst="straightConnector1">
            <a:avLst/>
          </a:prstGeom>
          <a:noFill/>
          <a:ln w="28575" cap="flat" cmpd="sng">
            <a:solidFill>
              <a:srgbClr val="40C1AC"/>
            </a:solidFill>
            <a:prstDash val="solid"/>
            <a:round/>
            <a:headEnd type="none" w="sm" len="sm"/>
            <a:tailEnd type="none" w="sm" len="sm"/>
          </a:ln>
        </p:spPr>
      </p:cxnSp>
      <p:cxnSp>
        <p:nvCxnSpPr>
          <p:cNvPr id="304" name="Google Shape;304;g188d3ac312a_0_0"/>
          <p:cNvCxnSpPr>
            <a:stCxn id="305" idx="4"/>
          </p:cNvCxnSpPr>
          <p:nvPr/>
        </p:nvCxnSpPr>
        <p:spPr>
          <a:xfrm>
            <a:off x="7953609" y="3159367"/>
            <a:ext cx="14800" cy="2187600"/>
          </a:xfrm>
          <a:prstGeom prst="straightConnector1">
            <a:avLst/>
          </a:prstGeom>
          <a:noFill/>
          <a:ln w="28575" cap="flat" cmpd="sng">
            <a:solidFill>
              <a:srgbClr val="40C1AC"/>
            </a:solidFill>
            <a:prstDash val="solid"/>
            <a:miter lim="800000"/>
            <a:headEnd type="none" w="sm" len="sm"/>
            <a:tailEnd type="oval" w="sm" len="sm"/>
          </a:ln>
        </p:spPr>
      </p:cxnSp>
      <p:sp>
        <p:nvSpPr>
          <p:cNvPr id="305" name="Google Shape;305;g188d3ac312a_0_0"/>
          <p:cNvSpPr/>
          <p:nvPr/>
        </p:nvSpPr>
        <p:spPr>
          <a:xfrm>
            <a:off x="7283009" y="1818167"/>
            <a:ext cx="1341200" cy="1341200"/>
          </a:xfrm>
          <a:prstGeom prst="ellipse">
            <a:avLst/>
          </a:prstGeom>
          <a:solidFill>
            <a:schemeClr val="lt1"/>
          </a:solidFill>
          <a:ln w="28575" cap="flat" cmpd="sng">
            <a:solidFill>
              <a:srgbClr val="40C1AC"/>
            </a:solidFill>
            <a:prstDash val="solid"/>
            <a:round/>
            <a:headEnd type="none" w="sm" len="sm"/>
            <a:tailEnd type="none" w="sm" len="sm"/>
          </a:ln>
        </p:spPr>
        <p:txBody>
          <a:bodyPr spcFirstLastPara="1" wrap="square" lIns="0" tIns="0" rIns="0" bIns="0" anchor="ctr" anchorCtr="0">
            <a:noAutofit/>
          </a:bodyPr>
          <a:lstStyle/>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FHIR***</a:t>
            </a:r>
            <a:endParaRPr sz="1067" b="1" kern="0" dirty="0">
              <a:solidFill>
                <a:srgbClr val="434343"/>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Conversion</a:t>
            </a:r>
            <a:endParaRPr sz="1067" b="1" kern="0" dirty="0">
              <a:solidFill>
                <a:srgbClr val="434343"/>
              </a:solidFill>
              <a:latin typeface="Lato"/>
              <a:ea typeface="Lato"/>
              <a:cs typeface="Lato"/>
              <a:sym typeface="Lato"/>
            </a:endParaRPr>
          </a:p>
        </p:txBody>
      </p:sp>
      <p:sp>
        <p:nvSpPr>
          <p:cNvPr id="306" name="Google Shape;306;g188d3ac312a_0_0"/>
          <p:cNvSpPr/>
          <p:nvPr/>
        </p:nvSpPr>
        <p:spPr>
          <a:xfrm>
            <a:off x="2462784"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1</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Typed and coded</a:t>
            </a:r>
            <a:endParaRPr sz="1333" kern="0">
              <a:solidFill>
                <a:srgbClr val="434343"/>
              </a:solidFill>
              <a:latin typeface="Lato"/>
              <a:ea typeface="Lato"/>
              <a:cs typeface="Lato"/>
              <a:sym typeface="Lato"/>
            </a:endParaRPr>
          </a:p>
        </p:txBody>
      </p:sp>
      <p:sp>
        <p:nvSpPr>
          <p:cNvPr id="307" name="Google Shape;307;g188d3ac312a_0_0"/>
          <p:cNvSpPr/>
          <p:nvPr/>
        </p:nvSpPr>
        <p:spPr>
          <a:xfrm>
            <a:off x="571400"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0</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Raw</a:t>
            </a:r>
            <a:endParaRPr sz="1333" kern="0">
              <a:solidFill>
                <a:srgbClr val="434343"/>
              </a:solidFill>
              <a:latin typeface="Lato"/>
              <a:ea typeface="Lato"/>
              <a:cs typeface="Lato"/>
              <a:sym typeface="Lato"/>
            </a:endParaRPr>
          </a:p>
        </p:txBody>
      </p:sp>
      <p:cxnSp>
        <p:nvCxnSpPr>
          <p:cNvPr id="308" name="Google Shape;308;g188d3ac312a_0_0"/>
          <p:cNvCxnSpPr>
            <a:stCxn id="302" idx="4"/>
          </p:cNvCxnSpPr>
          <p:nvPr/>
        </p:nvCxnSpPr>
        <p:spPr>
          <a:xfrm>
            <a:off x="2328712" y="3159367"/>
            <a:ext cx="0" cy="2169200"/>
          </a:xfrm>
          <a:prstGeom prst="straightConnector1">
            <a:avLst/>
          </a:prstGeom>
          <a:noFill/>
          <a:ln w="28575" cap="flat" cmpd="sng">
            <a:solidFill>
              <a:srgbClr val="40C1AC"/>
            </a:solidFill>
            <a:prstDash val="solid"/>
            <a:miter lim="800000"/>
            <a:headEnd type="none" w="sm" len="sm"/>
            <a:tailEnd type="oval" w="sm" len="sm"/>
          </a:ln>
        </p:spPr>
      </p:cxnSp>
      <p:graphicFrame>
        <p:nvGraphicFramePr>
          <p:cNvPr id="309" name="Google Shape;309;g188d3ac312a_0_0"/>
          <p:cNvGraphicFramePr/>
          <p:nvPr/>
        </p:nvGraphicFramePr>
        <p:xfrm>
          <a:off x="2623460" y="3807579"/>
          <a:ext cx="1305134" cy="1036482"/>
        </p:xfrm>
        <a:graphic>
          <a:graphicData uri="http://schemas.openxmlformats.org/drawingml/2006/table">
            <a:tbl>
              <a:tblPr firstRow="1" bandRow="1">
                <a:noFill/>
              </a:tblPr>
              <a:tblGrid>
                <a:gridCol w="652567">
                  <a:extLst>
                    <a:ext uri="{9D8B030D-6E8A-4147-A177-3AD203B41FA5}">
                      <a16:colId xmlns:a16="http://schemas.microsoft.com/office/drawing/2014/main" val="20000"/>
                    </a:ext>
                  </a:extLst>
                </a:gridCol>
                <a:gridCol w="652567">
                  <a:extLst>
                    <a:ext uri="{9D8B030D-6E8A-4147-A177-3AD203B41FA5}">
                      <a16:colId xmlns:a16="http://schemas.microsoft.com/office/drawing/2014/main" val="20001"/>
                    </a:ext>
                  </a:extLst>
                </a:gridCol>
              </a:tblGrid>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b="0" u="none" strike="noStrike" cap="none">
                          <a:solidFill>
                            <a:srgbClr val="000000"/>
                          </a:solidFill>
                          <a:latin typeface="Lato"/>
                          <a:ea typeface="Lato"/>
                          <a:cs typeface="Lato"/>
                          <a:sym typeface="Lato"/>
                        </a:rPr>
                        <a:t>First Name</a:t>
                      </a:r>
                      <a:endParaRPr sz="500" b="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b="0" u="none" strike="noStrike" cap="none">
                          <a:solidFill>
                            <a:srgbClr val="000000"/>
                          </a:solidFill>
                          <a:latin typeface="Lato"/>
                          <a:ea typeface="Lato"/>
                          <a:cs typeface="Lato"/>
                          <a:sym typeface="Lato"/>
                        </a:rPr>
                        <a:t>Susannah</a:t>
                      </a:r>
                      <a:endParaRPr sz="500" b="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Last Name</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Bernhardt</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DOB</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4/13/1961</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Diagnosis 1</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i="0" u="none" strike="noStrike" cap="none">
                          <a:solidFill>
                            <a:srgbClr val="000000"/>
                          </a:solidFill>
                          <a:latin typeface="Lato"/>
                          <a:ea typeface="Lato"/>
                          <a:cs typeface="Lato"/>
                          <a:sym typeface="Lato"/>
                        </a:rPr>
                        <a:t>762348004</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Allergy 1</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i="0" u="none" strike="noStrike" cap="none">
                          <a:solidFill>
                            <a:srgbClr val="000000"/>
                          </a:solidFill>
                          <a:latin typeface="Lato"/>
                          <a:ea typeface="Lato"/>
                          <a:cs typeface="Lato"/>
                          <a:sym typeface="Lato"/>
                        </a:rPr>
                        <a:t>Z91.010</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72747">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 sz="500" u="none" strike="noStrike" cap="none">
                          <a:solidFill>
                            <a:srgbClr val="000000"/>
                          </a:solidFill>
                          <a:latin typeface="Lato"/>
                          <a:ea typeface="Lato"/>
                          <a:cs typeface="Lato"/>
                          <a:sym typeface="Lato"/>
                        </a:rPr>
                        <a:t>…</a:t>
                      </a:r>
                      <a:endParaRPr sz="500" u="none" strike="noStrike" cap="none">
                        <a:solidFill>
                          <a:srgbClr val="000000"/>
                        </a:solidFill>
                        <a:latin typeface="Lato"/>
                        <a:ea typeface="Lato"/>
                        <a:cs typeface="Lato"/>
                        <a:sym typeface="Lato"/>
                      </a:endParaRPr>
                    </a:p>
                  </a:txBody>
                  <a:tcPr marL="91467" marR="91467" marT="45733" marB="45733">
                    <a:lnL w="9525" cap="flat" cmpd="sng">
                      <a:solidFill>
                        <a:srgbClr val="F3F3F3"/>
                      </a:solidFill>
                      <a:prstDash val="solid"/>
                      <a:round/>
                      <a:headEnd type="none" w="sm" len="sm"/>
                      <a:tailEnd type="none" w="sm" len="sm"/>
                    </a:lnL>
                    <a:lnR w="9525" cap="flat" cmpd="sng">
                      <a:solidFill>
                        <a:srgbClr val="F3F3F3"/>
                      </a:solidFill>
                      <a:prstDash val="solid"/>
                      <a:round/>
                      <a:headEnd type="none" w="sm" len="sm"/>
                      <a:tailEnd type="none" w="sm" len="sm"/>
                    </a:lnR>
                    <a:lnT w="9525" cap="flat" cmpd="sng">
                      <a:solidFill>
                        <a:srgbClr val="F3F3F3"/>
                      </a:solidFill>
                      <a:prstDash val="solid"/>
                      <a:round/>
                      <a:headEnd type="none" w="sm" len="sm"/>
                      <a:tailEnd type="none" w="sm" len="sm"/>
                    </a:lnT>
                    <a:lnB w="9525" cap="flat" cmpd="sng">
                      <a:solidFill>
                        <a:srgbClr val="F3F3F3"/>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310" name="Google Shape;310;g188d3ac312a_0_0"/>
          <p:cNvSpPr txBox="1"/>
          <p:nvPr/>
        </p:nvSpPr>
        <p:spPr>
          <a:xfrm>
            <a:off x="585200" y="536434"/>
            <a:ext cx="10995200" cy="839717"/>
          </a:xfrm>
          <a:prstGeom prst="rect">
            <a:avLst/>
          </a:prstGeom>
          <a:noFill/>
          <a:ln>
            <a:noFill/>
          </a:ln>
        </p:spPr>
        <p:txBody>
          <a:bodyPr spcFirstLastPara="1" wrap="square" lIns="0" tIns="0" rIns="0" bIns="0" anchor="t" anchorCtr="0">
            <a:spAutoFit/>
          </a:bodyPr>
          <a:lstStyle/>
          <a:p>
            <a:pPr defTabSz="1219170">
              <a:spcBef>
                <a:spcPts val="533"/>
              </a:spcBef>
              <a:buClr>
                <a:srgbClr val="000000"/>
              </a:buClr>
              <a:buSzPts val="2400"/>
              <a:defRPr/>
            </a:pPr>
            <a:r>
              <a:rPr lang="en" sz="3200" kern="0" dirty="0">
                <a:solidFill>
                  <a:srgbClr val="19202E"/>
                </a:solidFill>
                <a:latin typeface="Roboto Light"/>
                <a:ea typeface="Roboto Light"/>
                <a:cs typeface="Roboto Light"/>
                <a:sym typeface="Roboto Light"/>
              </a:rPr>
              <a:t>Example of approach to data </a:t>
            </a:r>
            <a:endParaRPr sz="2933" kern="0" dirty="0">
              <a:solidFill>
                <a:srgbClr val="19202E"/>
              </a:solidFill>
              <a:latin typeface="Roboto Light"/>
              <a:ea typeface="Roboto Light"/>
              <a:cs typeface="Roboto Light"/>
              <a:sym typeface="Roboto Light"/>
            </a:endParaRPr>
          </a:p>
          <a:p>
            <a:pPr algn="just" defTabSz="1219170">
              <a:lnSpc>
                <a:spcPct val="115000"/>
              </a:lnSpc>
              <a:buClr>
                <a:srgbClr val="000000"/>
              </a:buClr>
              <a:buSzPts val="1100"/>
              <a:defRPr/>
            </a:pPr>
            <a:r>
              <a:rPr lang="en" sz="1600" b="1" i="1" u="sng" kern="0" dirty="0">
                <a:solidFill>
                  <a:srgbClr val="434343"/>
                </a:solidFill>
                <a:latin typeface="Roboto"/>
                <a:ea typeface="Roboto"/>
                <a:cs typeface="Roboto"/>
                <a:sym typeface="Roboto"/>
              </a:rPr>
              <a:t>Process data, assess quality, resolve issues</a:t>
            </a:r>
            <a:endParaRPr sz="1600" b="1" i="1" u="sng" kern="0" dirty="0">
              <a:solidFill>
                <a:srgbClr val="434343"/>
              </a:solidFill>
              <a:latin typeface="Roboto"/>
              <a:ea typeface="Roboto"/>
              <a:cs typeface="Roboto"/>
              <a:sym typeface="Merriweather Black"/>
            </a:endParaRPr>
          </a:p>
        </p:txBody>
      </p:sp>
      <p:sp>
        <p:nvSpPr>
          <p:cNvPr id="311" name="Google Shape;311;g188d3ac312a_0_0"/>
          <p:cNvSpPr/>
          <p:nvPr/>
        </p:nvSpPr>
        <p:spPr>
          <a:xfrm>
            <a:off x="584200" y="5490633"/>
            <a:ext cx="5389600" cy="496800"/>
          </a:xfrm>
          <a:prstGeom prst="roundRect">
            <a:avLst>
              <a:gd name="adj" fmla="val 7844"/>
            </a:avLst>
          </a:prstGeom>
          <a:noFill/>
          <a:ln w="19050" cap="flat" cmpd="sng">
            <a:solidFill>
              <a:srgbClr val="40C1AC"/>
            </a:solidFill>
            <a:prstDash val="solid"/>
            <a:round/>
            <a:headEnd type="none" w="sm" len="sm"/>
            <a:tailEnd type="none" w="sm" len="sm"/>
          </a:ln>
        </p:spPr>
        <p:txBody>
          <a:bodyPr spcFirstLastPara="1" wrap="square" lIns="243833" tIns="121900" rIns="243833" bIns="121900" anchor="ctr" anchorCtr="0">
            <a:noAutofit/>
          </a:bodyPr>
          <a:lstStyle/>
          <a:p>
            <a:pPr algn="ctr" defTabSz="1219170">
              <a:buClr>
                <a:srgbClr val="000000"/>
              </a:buClr>
              <a:buSzPts val="1200"/>
              <a:defRPr/>
            </a:pPr>
            <a:r>
              <a:rPr lang="en" sz="1600" kern="0">
                <a:solidFill>
                  <a:srgbClr val="434343"/>
                </a:solidFill>
                <a:latin typeface="Lato"/>
                <a:ea typeface="Lato"/>
                <a:cs typeface="Lato"/>
                <a:sym typeface="Lato"/>
              </a:rPr>
              <a:t>Quality-driven semantic normalisation</a:t>
            </a:r>
            <a:endParaRPr sz="1600" kern="0">
              <a:solidFill>
                <a:srgbClr val="000000"/>
              </a:solidFill>
              <a:latin typeface="Lato"/>
              <a:ea typeface="Lato"/>
              <a:cs typeface="Lato"/>
              <a:sym typeface="Lato"/>
            </a:endParaRPr>
          </a:p>
        </p:txBody>
      </p:sp>
      <p:sp>
        <p:nvSpPr>
          <p:cNvPr id="312" name="Google Shape;312;g188d3ac312a_0_0"/>
          <p:cNvSpPr/>
          <p:nvPr/>
        </p:nvSpPr>
        <p:spPr>
          <a:xfrm>
            <a:off x="6194400" y="5490633"/>
            <a:ext cx="5389600" cy="496800"/>
          </a:xfrm>
          <a:prstGeom prst="roundRect">
            <a:avLst>
              <a:gd name="adj" fmla="val 7844"/>
            </a:avLst>
          </a:prstGeom>
          <a:noFill/>
          <a:ln w="19050" cap="flat" cmpd="sng">
            <a:solidFill>
              <a:srgbClr val="40C1AC"/>
            </a:solidFill>
            <a:prstDash val="solid"/>
            <a:round/>
            <a:headEnd type="none" w="sm" len="sm"/>
            <a:tailEnd type="none" w="sm" len="sm"/>
          </a:ln>
        </p:spPr>
        <p:txBody>
          <a:bodyPr spcFirstLastPara="1" wrap="square" lIns="243833" tIns="121900" rIns="243833" bIns="121900" anchor="ctr" anchorCtr="0">
            <a:noAutofit/>
          </a:bodyPr>
          <a:lstStyle/>
          <a:p>
            <a:pPr algn="ctr" defTabSz="1219170">
              <a:buClr>
                <a:srgbClr val="000000"/>
              </a:buClr>
              <a:buSzPts val="1200"/>
              <a:defRPr/>
            </a:pPr>
            <a:r>
              <a:rPr lang="en" sz="1600" kern="0">
                <a:solidFill>
                  <a:srgbClr val="434343"/>
                </a:solidFill>
                <a:latin typeface="Lato"/>
                <a:ea typeface="Lato"/>
                <a:cs typeface="Lato"/>
                <a:sym typeface="Lato"/>
              </a:rPr>
              <a:t>Quality-driven enrichment and restructuring</a:t>
            </a:r>
            <a:endParaRPr sz="1600" kern="0">
              <a:solidFill>
                <a:srgbClr val="000000"/>
              </a:solidFill>
              <a:latin typeface="Lato"/>
              <a:ea typeface="Lato"/>
              <a:cs typeface="Lato"/>
              <a:sym typeface="Lato"/>
            </a:endParaRPr>
          </a:p>
        </p:txBody>
      </p:sp>
      <p:sp>
        <p:nvSpPr>
          <p:cNvPr id="302" name="Google Shape;302;g188d3ac312a_0_0"/>
          <p:cNvSpPr/>
          <p:nvPr/>
        </p:nvSpPr>
        <p:spPr>
          <a:xfrm>
            <a:off x="1658112" y="1818167"/>
            <a:ext cx="1341200" cy="1341200"/>
          </a:xfrm>
          <a:prstGeom prst="ellipse">
            <a:avLst/>
          </a:prstGeom>
          <a:solidFill>
            <a:schemeClr val="lt1"/>
          </a:solid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Parse</a:t>
            </a:r>
            <a:endParaRPr sz="1067" b="1" kern="0" dirty="0">
              <a:solidFill>
                <a:srgbClr val="000000"/>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Type</a:t>
            </a:r>
            <a:endParaRPr sz="1067" b="1" kern="0" dirty="0">
              <a:solidFill>
                <a:srgbClr val="000000"/>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Normalise</a:t>
            </a:r>
            <a:endParaRPr sz="1067" b="1" kern="0" dirty="0">
              <a:solidFill>
                <a:srgbClr val="000000"/>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NLP*</a:t>
            </a:r>
            <a:endParaRPr sz="1067" b="1" kern="0" dirty="0">
              <a:solidFill>
                <a:srgbClr val="000000"/>
              </a:solidFill>
              <a:latin typeface="Lato"/>
              <a:ea typeface="Lato"/>
              <a:cs typeface="Lato"/>
              <a:sym typeface="Lato"/>
            </a:endParaRPr>
          </a:p>
        </p:txBody>
      </p:sp>
      <p:sp>
        <p:nvSpPr>
          <p:cNvPr id="313" name="Google Shape;313;g188d3ac312a_0_0"/>
          <p:cNvSpPr/>
          <p:nvPr/>
        </p:nvSpPr>
        <p:spPr>
          <a:xfrm>
            <a:off x="4352544"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2</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Unified data model</a:t>
            </a:r>
            <a:endParaRPr sz="1333" kern="0">
              <a:solidFill>
                <a:srgbClr val="434343"/>
              </a:solidFill>
              <a:latin typeface="Lato"/>
              <a:ea typeface="Lato"/>
              <a:cs typeface="Lato"/>
              <a:sym typeface="Lato"/>
            </a:endParaRPr>
          </a:p>
        </p:txBody>
      </p:sp>
      <p:cxnSp>
        <p:nvCxnSpPr>
          <p:cNvPr id="314" name="Google Shape;314;g188d3ac312a_0_0"/>
          <p:cNvCxnSpPr>
            <a:stCxn id="315" idx="4"/>
          </p:cNvCxnSpPr>
          <p:nvPr/>
        </p:nvCxnSpPr>
        <p:spPr>
          <a:xfrm>
            <a:off x="4209865" y="3159367"/>
            <a:ext cx="0" cy="2159200"/>
          </a:xfrm>
          <a:prstGeom prst="straightConnector1">
            <a:avLst/>
          </a:prstGeom>
          <a:noFill/>
          <a:ln w="28575" cap="flat" cmpd="sng">
            <a:solidFill>
              <a:srgbClr val="40C1AC"/>
            </a:solidFill>
            <a:prstDash val="solid"/>
            <a:miter lim="800000"/>
            <a:headEnd type="none" w="sm" len="sm"/>
            <a:tailEnd type="oval" w="sm" len="sm"/>
          </a:ln>
        </p:spPr>
      </p:cxnSp>
      <p:sp>
        <p:nvSpPr>
          <p:cNvPr id="315" name="Google Shape;315;g188d3ac312a_0_0"/>
          <p:cNvSpPr/>
          <p:nvPr/>
        </p:nvSpPr>
        <p:spPr>
          <a:xfrm>
            <a:off x="3539265" y="1818167"/>
            <a:ext cx="1341200" cy="1341200"/>
          </a:xfrm>
          <a:prstGeom prst="ellipse">
            <a:avLst/>
          </a:prstGeom>
          <a:solidFill>
            <a:schemeClr val="lt1"/>
          </a:solid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algn="ctr" defTabSz="1219170">
              <a:lnSpc>
                <a:spcPct val="150000"/>
              </a:lnSpc>
              <a:buClr>
                <a:srgbClr val="000000"/>
              </a:buClr>
              <a:buSzPts val="800"/>
              <a:defRPr/>
            </a:pPr>
            <a:r>
              <a:rPr lang="en" sz="1067" b="1" kern="0">
                <a:solidFill>
                  <a:srgbClr val="434343"/>
                </a:solidFill>
                <a:latin typeface="Lato"/>
                <a:ea typeface="Lato"/>
                <a:cs typeface="Lato"/>
                <a:sym typeface="Lato"/>
              </a:rPr>
              <a:t>Master Data Mgmt</a:t>
            </a:r>
            <a:endParaRPr sz="1067" b="1" kern="0">
              <a:solidFill>
                <a:srgbClr val="434343"/>
              </a:solidFill>
              <a:latin typeface="Lato"/>
              <a:ea typeface="Lato"/>
              <a:cs typeface="Lato"/>
              <a:sym typeface="Lato"/>
            </a:endParaRPr>
          </a:p>
        </p:txBody>
      </p:sp>
      <p:sp>
        <p:nvSpPr>
          <p:cNvPr id="316" name="Google Shape;316;g188d3ac312a_0_0"/>
          <p:cNvSpPr/>
          <p:nvPr/>
        </p:nvSpPr>
        <p:spPr>
          <a:xfrm>
            <a:off x="6230112"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3</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Measures</a:t>
            </a:r>
            <a:endParaRPr sz="1333" kern="0">
              <a:solidFill>
                <a:srgbClr val="434343"/>
              </a:solidFill>
              <a:latin typeface="Lato"/>
              <a:ea typeface="Lato"/>
              <a:cs typeface="Lato"/>
              <a:sym typeface="Lato"/>
            </a:endParaRPr>
          </a:p>
        </p:txBody>
      </p:sp>
      <p:cxnSp>
        <p:nvCxnSpPr>
          <p:cNvPr id="317" name="Google Shape;317;g188d3ac312a_0_0"/>
          <p:cNvCxnSpPr>
            <a:stCxn id="318" idx="4"/>
          </p:cNvCxnSpPr>
          <p:nvPr/>
        </p:nvCxnSpPr>
        <p:spPr>
          <a:xfrm>
            <a:off x="6096040" y="3159367"/>
            <a:ext cx="22800" cy="2187600"/>
          </a:xfrm>
          <a:prstGeom prst="straightConnector1">
            <a:avLst/>
          </a:prstGeom>
          <a:noFill/>
          <a:ln w="28575" cap="flat" cmpd="sng">
            <a:solidFill>
              <a:srgbClr val="40C1AC"/>
            </a:solidFill>
            <a:prstDash val="solid"/>
            <a:miter lim="800000"/>
            <a:headEnd type="none" w="sm" len="sm"/>
            <a:tailEnd type="oval" w="sm" len="sm"/>
          </a:ln>
        </p:spPr>
      </p:cxnSp>
      <p:sp>
        <p:nvSpPr>
          <p:cNvPr id="318" name="Google Shape;318;g188d3ac312a_0_0"/>
          <p:cNvSpPr/>
          <p:nvPr/>
        </p:nvSpPr>
        <p:spPr>
          <a:xfrm>
            <a:off x="5425440" y="1818167"/>
            <a:ext cx="1341200" cy="1341200"/>
          </a:xfrm>
          <a:prstGeom prst="ellipse">
            <a:avLst/>
          </a:prstGeom>
          <a:solidFill>
            <a:schemeClr val="lt1"/>
          </a:solidFill>
          <a:ln w="28575" cap="flat" cmpd="sng">
            <a:solidFill>
              <a:srgbClr val="40C1AC"/>
            </a:solidFill>
            <a:prstDash val="solid"/>
            <a:round/>
            <a:headEnd type="none" w="sm" len="sm"/>
            <a:tailEnd type="none" w="sm" len="sm"/>
          </a:ln>
        </p:spPr>
        <p:txBody>
          <a:bodyPr spcFirstLastPara="1" wrap="square" lIns="0" tIns="0" rIns="0" bIns="0" anchor="ctr" anchorCtr="0">
            <a:noAutofit/>
          </a:bodyPr>
          <a:lstStyle/>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FaaS / ML**</a:t>
            </a:r>
            <a:endParaRPr sz="1067" b="1" kern="0" dirty="0">
              <a:solidFill>
                <a:srgbClr val="434343"/>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Attribution</a:t>
            </a:r>
            <a:endParaRPr sz="1067" b="1" kern="0" dirty="0">
              <a:solidFill>
                <a:srgbClr val="434343"/>
              </a:solidFill>
              <a:latin typeface="Lato"/>
              <a:ea typeface="Lato"/>
              <a:cs typeface="Lato"/>
              <a:sym typeface="Lato"/>
            </a:endParaRPr>
          </a:p>
          <a:p>
            <a:pPr algn="ctr" defTabSz="1219170">
              <a:lnSpc>
                <a:spcPct val="150000"/>
              </a:lnSpc>
              <a:buClr>
                <a:srgbClr val="000000"/>
              </a:buClr>
              <a:buSzPts val="800"/>
              <a:defRPr/>
            </a:pPr>
            <a:r>
              <a:rPr lang="en" sz="1067" b="1" kern="0" dirty="0">
                <a:solidFill>
                  <a:srgbClr val="434343"/>
                </a:solidFill>
                <a:latin typeface="Lato"/>
                <a:ea typeface="Lato"/>
                <a:cs typeface="Lato"/>
                <a:sym typeface="Lato"/>
              </a:rPr>
              <a:t>Measures</a:t>
            </a:r>
            <a:endParaRPr sz="1067" b="1" kern="0" dirty="0">
              <a:solidFill>
                <a:srgbClr val="434343"/>
              </a:solidFill>
              <a:latin typeface="Lato"/>
              <a:ea typeface="Lato"/>
              <a:cs typeface="Lato"/>
              <a:sym typeface="Lato"/>
            </a:endParaRPr>
          </a:p>
        </p:txBody>
      </p:sp>
      <p:sp>
        <p:nvSpPr>
          <p:cNvPr id="319" name="Google Shape;319;g188d3ac312a_0_0"/>
          <p:cNvSpPr/>
          <p:nvPr/>
        </p:nvSpPr>
        <p:spPr>
          <a:xfrm>
            <a:off x="8095488"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4</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FHIR+</a:t>
            </a:r>
            <a:endParaRPr sz="1333" kern="0">
              <a:solidFill>
                <a:srgbClr val="434343"/>
              </a:solidFill>
              <a:latin typeface="Lato"/>
              <a:ea typeface="Lato"/>
              <a:cs typeface="Lato"/>
              <a:sym typeface="Lato"/>
            </a:endParaRPr>
          </a:p>
        </p:txBody>
      </p:sp>
      <p:sp>
        <p:nvSpPr>
          <p:cNvPr id="320" name="Google Shape;320;g188d3ac312a_0_0"/>
          <p:cNvSpPr/>
          <p:nvPr/>
        </p:nvSpPr>
        <p:spPr>
          <a:xfrm>
            <a:off x="9959451" y="3383367"/>
            <a:ext cx="1621200" cy="1854400"/>
          </a:xfrm>
          <a:prstGeom prst="roundRect">
            <a:avLst>
              <a:gd name="adj" fmla="val 4115"/>
            </a:avLst>
          </a:prstGeom>
          <a:solidFill>
            <a:srgbClr val="EFEFEF"/>
          </a:solidFill>
          <a:ln>
            <a:noFill/>
          </a:ln>
        </p:spPr>
        <p:txBody>
          <a:bodyPr spcFirstLastPara="1" wrap="square" lIns="0" tIns="0" rIns="0" bIns="0" anchor="ctr" anchorCtr="0">
            <a:noAutofit/>
          </a:bodyPr>
          <a:lstStyle/>
          <a:p>
            <a:pPr algn="ctr" defTabSz="1219170">
              <a:buClr>
                <a:srgbClr val="000000"/>
              </a:buClr>
              <a:buSzPts val="1000"/>
              <a:defRPr/>
            </a:pPr>
            <a:r>
              <a:rPr lang="en" sz="1333" b="1" kern="0">
                <a:solidFill>
                  <a:srgbClr val="434343"/>
                </a:solidFill>
                <a:latin typeface="Lato"/>
                <a:ea typeface="Lato"/>
                <a:cs typeface="Lato"/>
                <a:sym typeface="Lato"/>
              </a:rPr>
              <a:t>Level 5</a:t>
            </a: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endParaRPr sz="1333" b="1" kern="0">
              <a:solidFill>
                <a:srgbClr val="434343"/>
              </a:solidFill>
              <a:latin typeface="Lato"/>
              <a:ea typeface="Lato"/>
              <a:cs typeface="Lato"/>
              <a:sym typeface="Lato"/>
            </a:endParaRPr>
          </a:p>
          <a:p>
            <a:pPr algn="ctr" defTabSz="1219170">
              <a:buClr>
                <a:srgbClr val="000000"/>
              </a:buClr>
              <a:buSzPts val="1000"/>
              <a:defRPr/>
            </a:pPr>
            <a:r>
              <a:rPr lang="en" sz="1333" kern="0">
                <a:solidFill>
                  <a:srgbClr val="434343"/>
                </a:solidFill>
                <a:latin typeface="Lato"/>
                <a:ea typeface="Lato"/>
                <a:cs typeface="Lato"/>
                <a:sym typeface="Lato"/>
              </a:rPr>
              <a:t>Analytics</a:t>
            </a:r>
            <a:endParaRPr sz="1333" kern="0">
              <a:solidFill>
                <a:srgbClr val="434343"/>
              </a:solidFill>
              <a:latin typeface="Lato"/>
              <a:ea typeface="Lato"/>
              <a:cs typeface="Lato"/>
              <a:sym typeface="Lato"/>
            </a:endParaRPr>
          </a:p>
        </p:txBody>
      </p:sp>
      <p:cxnSp>
        <p:nvCxnSpPr>
          <p:cNvPr id="321" name="Google Shape;321;g188d3ac312a_0_0"/>
          <p:cNvCxnSpPr>
            <a:stCxn id="303" idx="4"/>
          </p:cNvCxnSpPr>
          <p:nvPr/>
        </p:nvCxnSpPr>
        <p:spPr>
          <a:xfrm>
            <a:off x="9833968" y="3159367"/>
            <a:ext cx="0" cy="2187600"/>
          </a:xfrm>
          <a:prstGeom prst="straightConnector1">
            <a:avLst/>
          </a:prstGeom>
          <a:noFill/>
          <a:ln w="28575" cap="flat" cmpd="sng">
            <a:solidFill>
              <a:srgbClr val="40C1AC"/>
            </a:solidFill>
            <a:prstDash val="solid"/>
            <a:miter lim="800000"/>
            <a:headEnd type="none" w="sm" len="sm"/>
            <a:tailEnd type="oval" w="sm" len="sm"/>
          </a:ln>
        </p:spPr>
      </p:cxnSp>
      <p:sp>
        <p:nvSpPr>
          <p:cNvPr id="303" name="Google Shape;303;g188d3ac312a_0_0"/>
          <p:cNvSpPr/>
          <p:nvPr/>
        </p:nvSpPr>
        <p:spPr>
          <a:xfrm>
            <a:off x="9163368" y="1818167"/>
            <a:ext cx="1341200" cy="1341200"/>
          </a:xfrm>
          <a:prstGeom prst="ellipse">
            <a:avLst/>
          </a:prstGeom>
          <a:solidFill>
            <a:schemeClr val="lt1"/>
          </a:solidFill>
          <a:ln w="28575" cap="flat" cmpd="sng">
            <a:solidFill>
              <a:srgbClr val="40C1AC"/>
            </a:solidFill>
            <a:prstDash val="solid"/>
            <a:round/>
            <a:headEnd type="none" w="sm" len="sm"/>
            <a:tailEnd type="none" w="sm" len="sm"/>
          </a:ln>
        </p:spPr>
        <p:txBody>
          <a:bodyPr spcFirstLastPara="1" wrap="square" lIns="0" tIns="0" rIns="0" bIns="0" anchor="ctr" anchorCtr="0">
            <a:noAutofit/>
          </a:bodyPr>
          <a:lstStyle/>
          <a:p>
            <a:pPr algn="ctr" defTabSz="1219170">
              <a:lnSpc>
                <a:spcPct val="150000"/>
              </a:lnSpc>
              <a:buClr>
                <a:srgbClr val="000000"/>
              </a:buClr>
              <a:buSzPts val="800"/>
              <a:defRPr/>
            </a:pPr>
            <a:r>
              <a:rPr lang="en" sz="1067" b="1" kern="0">
                <a:solidFill>
                  <a:srgbClr val="434343"/>
                </a:solidFill>
                <a:latin typeface="Lato"/>
                <a:ea typeface="Lato"/>
                <a:cs typeface="Lato"/>
                <a:sym typeface="Lato"/>
              </a:rPr>
              <a:t>Aggregation</a:t>
            </a:r>
            <a:endParaRPr sz="1067" b="1" kern="0">
              <a:solidFill>
                <a:srgbClr val="434343"/>
              </a:solidFill>
              <a:latin typeface="Lato"/>
              <a:ea typeface="Lato"/>
              <a:cs typeface="Lato"/>
              <a:sym typeface="Lato"/>
            </a:endParaRPr>
          </a:p>
          <a:p>
            <a:pPr algn="ctr" defTabSz="1219170">
              <a:lnSpc>
                <a:spcPct val="150000"/>
              </a:lnSpc>
              <a:buClr>
                <a:srgbClr val="000000"/>
              </a:buClr>
              <a:buSzPts val="800"/>
              <a:defRPr/>
            </a:pPr>
            <a:r>
              <a:rPr lang="en" sz="1067" b="1" kern="0">
                <a:solidFill>
                  <a:srgbClr val="434343"/>
                </a:solidFill>
                <a:latin typeface="Lato"/>
                <a:ea typeface="Lato"/>
                <a:cs typeface="Lato"/>
                <a:sym typeface="Lato"/>
              </a:rPr>
              <a:t>Summarisation</a:t>
            </a:r>
            <a:endParaRPr sz="1067" b="1" kern="0">
              <a:solidFill>
                <a:srgbClr val="434343"/>
              </a:solidFill>
              <a:latin typeface="Lato"/>
              <a:ea typeface="Lato"/>
              <a:cs typeface="Lato"/>
              <a:sym typeface="Lato"/>
            </a:endParaRPr>
          </a:p>
        </p:txBody>
      </p:sp>
      <p:pic>
        <p:nvPicPr>
          <p:cNvPr id="322" name="Google Shape;322;g188d3ac312a_0_0"/>
          <p:cNvPicPr preferRelativeResize="0"/>
          <p:nvPr/>
        </p:nvPicPr>
        <p:blipFill rotWithShape="1">
          <a:blip r:embed="rId3">
            <a:alphaModFix/>
          </a:blip>
          <a:srcRect/>
          <a:stretch/>
        </p:blipFill>
        <p:spPr>
          <a:xfrm>
            <a:off x="565134" y="6169153"/>
            <a:ext cx="1568468" cy="266633"/>
          </a:xfrm>
          <a:prstGeom prst="rect">
            <a:avLst/>
          </a:prstGeom>
          <a:noFill/>
          <a:ln>
            <a:noFill/>
          </a:ln>
        </p:spPr>
      </p:pic>
      <p:sp>
        <p:nvSpPr>
          <p:cNvPr id="323" name="Google Shape;323;g188d3ac312a_0_0"/>
          <p:cNvSpPr txBox="1"/>
          <p:nvPr/>
        </p:nvSpPr>
        <p:spPr>
          <a:xfrm>
            <a:off x="11458000" y="6248400"/>
            <a:ext cx="734000" cy="609600"/>
          </a:xfrm>
          <a:prstGeom prst="rect">
            <a:avLst/>
          </a:prstGeom>
          <a:noFill/>
          <a:ln>
            <a:noFill/>
          </a:ln>
        </p:spPr>
        <p:txBody>
          <a:bodyPr spcFirstLastPara="1" wrap="square" lIns="0" tIns="48767" rIns="0" bIns="0" anchor="t" anchorCtr="0">
            <a:noAutofit/>
          </a:bodyPr>
          <a:lstStyle/>
          <a:p>
            <a:pPr defTabSz="1219170">
              <a:buClr>
                <a:srgbClr val="000000"/>
              </a:buClr>
              <a:buSzPts val="600"/>
              <a:defRPr/>
            </a:pPr>
            <a:fld id="{00000000-1234-1234-1234-123412341234}" type="slidenum">
              <a:rPr lang="en" sz="800" b="1" kern="0">
                <a:solidFill>
                  <a:srgbClr val="000000"/>
                </a:solidFill>
                <a:latin typeface="Lato"/>
                <a:ea typeface="Lato"/>
                <a:cs typeface="Lato"/>
                <a:sym typeface="Lato"/>
              </a:rPr>
              <a:pPr defTabSz="1219170">
                <a:buClr>
                  <a:srgbClr val="000000"/>
                </a:buClr>
                <a:buSzPts val="600"/>
                <a:defRPr/>
              </a:pPr>
              <a:t>4</a:t>
            </a:fld>
            <a:endParaRPr sz="800" b="1" kern="0">
              <a:solidFill>
                <a:srgbClr val="000000"/>
              </a:solidFill>
              <a:latin typeface="Lato"/>
              <a:ea typeface="Lato"/>
              <a:cs typeface="Lato"/>
              <a:sym typeface="Lato"/>
            </a:endParaRPr>
          </a:p>
        </p:txBody>
      </p:sp>
      <p:grpSp>
        <p:nvGrpSpPr>
          <p:cNvPr id="324" name="Google Shape;324;g188d3ac312a_0_0"/>
          <p:cNvGrpSpPr/>
          <p:nvPr/>
        </p:nvGrpSpPr>
        <p:grpSpPr>
          <a:xfrm>
            <a:off x="837296" y="3885184"/>
            <a:ext cx="266400" cy="347200"/>
            <a:chOff x="6300900" y="4477788"/>
            <a:chExt cx="199800" cy="260400"/>
          </a:xfrm>
        </p:grpSpPr>
        <p:sp>
          <p:nvSpPr>
            <p:cNvPr id="325" name="Google Shape;325;g188d3ac312a_0_0"/>
            <p:cNvSpPr/>
            <p:nvPr/>
          </p:nvSpPr>
          <p:spPr>
            <a:xfrm>
              <a:off x="6300900" y="4477788"/>
              <a:ext cx="199800" cy="260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cxnSp>
          <p:nvCxnSpPr>
            <p:cNvPr id="326" name="Google Shape;326;g188d3ac312a_0_0"/>
            <p:cNvCxnSpPr/>
            <p:nvPr/>
          </p:nvCxnSpPr>
          <p:spPr>
            <a:xfrm>
              <a:off x="6342750" y="4533900"/>
              <a:ext cx="116100" cy="0"/>
            </a:xfrm>
            <a:prstGeom prst="straightConnector1">
              <a:avLst/>
            </a:prstGeom>
            <a:noFill/>
            <a:ln w="28575" cap="flat" cmpd="sng">
              <a:solidFill>
                <a:srgbClr val="40C1AC"/>
              </a:solidFill>
              <a:prstDash val="solid"/>
              <a:round/>
              <a:headEnd type="none" w="sm" len="sm"/>
              <a:tailEnd type="none" w="sm" len="sm"/>
            </a:ln>
          </p:spPr>
        </p:cxnSp>
        <p:cxnSp>
          <p:nvCxnSpPr>
            <p:cNvPr id="327" name="Google Shape;327;g188d3ac312a_0_0"/>
            <p:cNvCxnSpPr/>
            <p:nvPr/>
          </p:nvCxnSpPr>
          <p:spPr>
            <a:xfrm>
              <a:off x="6342750" y="4592250"/>
              <a:ext cx="116100" cy="0"/>
            </a:xfrm>
            <a:prstGeom prst="straightConnector1">
              <a:avLst/>
            </a:prstGeom>
            <a:noFill/>
            <a:ln w="28575" cap="flat" cmpd="sng">
              <a:solidFill>
                <a:srgbClr val="40C1AC"/>
              </a:solidFill>
              <a:prstDash val="solid"/>
              <a:round/>
              <a:headEnd type="none" w="sm" len="sm"/>
              <a:tailEnd type="none" w="sm" len="sm"/>
            </a:ln>
          </p:spPr>
        </p:cxnSp>
        <p:cxnSp>
          <p:nvCxnSpPr>
            <p:cNvPr id="328" name="Google Shape;328;g188d3ac312a_0_0"/>
            <p:cNvCxnSpPr/>
            <p:nvPr/>
          </p:nvCxnSpPr>
          <p:spPr>
            <a:xfrm>
              <a:off x="6342750" y="4651775"/>
              <a:ext cx="116100" cy="0"/>
            </a:xfrm>
            <a:prstGeom prst="straightConnector1">
              <a:avLst/>
            </a:prstGeom>
            <a:noFill/>
            <a:ln w="28575" cap="flat" cmpd="sng">
              <a:solidFill>
                <a:srgbClr val="40C1AC"/>
              </a:solidFill>
              <a:prstDash val="solid"/>
              <a:round/>
              <a:headEnd type="none" w="sm" len="sm"/>
              <a:tailEnd type="none" w="sm" len="sm"/>
            </a:ln>
          </p:spPr>
        </p:cxnSp>
      </p:grpSp>
      <p:sp>
        <p:nvSpPr>
          <p:cNvPr id="329" name="Google Shape;329;g188d3ac312a_0_0"/>
          <p:cNvSpPr/>
          <p:nvPr/>
        </p:nvSpPr>
        <p:spPr>
          <a:xfrm>
            <a:off x="1256400" y="3944849"/>
            <a:ext cx="266400" cy="266633"/>
          </a:xfrm>
          <a:prstGeom prst="flowChartMagneticDisk">
            <a:avLst/>
          </a:prstGeom>
          <a:solidFill>
            <a:srgbClr val="EEEEEE"/>
          </a:solid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grpSp>
        <p:nvGrpSpPr>
          <p:cNvPr id="330" name="Google Shape;330;g188d3ac312a_0_0"/>
          <p:cNvGrpSpPr/>
          <p:nvPr/>
        </p:nvGrpSpPr>
        <p:grpSpPr>
          <a:xfrm>
            <a:off x="1675496" y="3885184"/>
            <a:ext cx="266400" cy="347200"/>
            <a:chOff x="6300900" y="4477788"/>
            <a:chExt cx="199800" cy="260400"/>
          </a:xfrm>
        </p:grpSpPr>
        <p:sp>
          <p:nvSpPr>
            <p:cNvPr id="331" name="Google Shape;331;g188d3ac312a_0_0"/>
            <p:cNvSpPr/>
            <p:nvPr/>
          </p:nvSpPr>
          <p:spPr>
            <a:xfrm>
              <a:off x="6300900" y="4477788"/>
              <a:ext cx="199800" cy="260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cxnSp>
          <p:nvCxnSpPr>
            <p:cNvPr id="332" name="Google Shape;332;g188d3ac312a_0_0"/>
            <p:cNvCxnSpPr/>
            <p:nvPr/>
          </p:nvCxnSpPr>
          <p:spPr>
            <a:xfrm>
              <a:off x="6342750" y="4533900"/>
              <a:ext cx="116100" cy="0"/>
            </a:xfrm>
            <a:prstGeom prst="straightConnector1">
              <a:avLst/>
            </a:prstGeom>
            <a:noFill/>
            <a:ln w="28575" cap="flat" cmpd="sng">
              <a:solidFill>
                <a:srgbClr val="40C1AC"/>
              </a:solidFill>
              <a:prstDash val="solid"/>
              <a:round/>
              <a:headEnd type="none" w="sm" len="sm"/>
              <a:tailEnd type="none" w="sm" len="sm"/>
            </a:ln>
          </p:spPr>
        </p:cxnSp>
        <p:cxnSp>
          <p:nvCxnSpPr>
            <p:cNvPr id="333" name="Google Shape;333;g188d3ac312a_0_0"/>
            <p:cNvCxnSpPr/>
            <p:nvPr/>
          </p:nvCxnSpPr>
          <p:spPr>
            <a:xfrm>
              <a:off x="6342750" y="4592250"/>
              <a:ext cx="116100" cy="0"/>
            </a:xfrm>
            <a:prstGeom prst="straightConnector1">
              <a:avLst/>
            </a:prstGeom>
            <a:noFill/>
            <a:ln w="28575" cap="flat" cmpd="sng">
              <a:solidFill>
                <a:srgbClr val="40C1AC"/>
              </a:solidFill>
              <a:prstDash val="solid"/>
              <a:round/>
              <a:headEnd type="none" w="sm" len="sm"/>
              <a:tailEnd type="none" w="sm" len="sm"/>
            </a:ln>
          </p:spPr>
        </p:cxnSp>
        <p:cxnSp>
          <p:nvCxnSpPr>
            <p:cNvPr id="334" name="Google Shape;334;g188d3ac312a_0_0"/>
            <p:cNvCxnSpPr/>
            <p:nvPr/>
          </p:nvCxnSpPr>
          <p:spPr>
            <a:xfrm>
              <a:off x="6342750" y="4651775"/>
              <a:ext cx="116100" cy="0"/>
            </a:xfrm>
            <a:prstGeom prst="straightConnector1">
              <a:avLst/>
            </a:prstGeom>
            <a:noFill/>
            <a:ln w="28575" cap="flat" cmpd="sng">
              <a:solidFill>
                <a:srgbClr val="40C1AC"/>
              </a:solidFill>
              <a:prstDash val="solid"/>
              <a:round/>
              <a:headEnd type="none" w="sm" len="sm"/>
              <a:tailEnd type="none" w="sm" len="sm"/>
            </a:ln>
          </p:spPr>
        </p:cxnSp>
      </p:grpSp>
      <p:sp>
        <p:nvSpPr>
          <p:cNvPr id="335" name="Google Shape;335;g188d3ac312a_0_0"/>
          <p:cNvSpPr/>
          <p:nvPr/>
        </p:nvSpPr>
        <p:spPr>
          <a:xfrm>
            <a:off x="837300" y="4395716"/>
            <a:ext cx="266400" cy="266633"/>
          </a:xfrm>
          <a:prstGeom prst="flowChartMagneticDisk">
            <a:avLst/>
          </a:prstGeom>
          <a:solidFill>
            <a:srgbClr val="EEEEEE"/>
          </a:solid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grpSp>
        <p:nvGrpSpPr>
          <p:cNvPr id="336" name="Google Shape;336;g188d3ac312a_0_0"/>
          <p:cNvGrpSpPr/>
          <p:nvPr/>
        </p:nvGrpSpPr>
        <p:grpSpPr>
          <a:xfrm>
            <a:off x="1248796" y="4355433"/>
            <a:ext cx="266400" cy="347200"/>
            <a:chOff x="6300900" y="4477788"/>
            <a:chExt cx="199800" cy="260400"/>
          </a:xfrm>
        </p:grpSpPr>
        <p:sp>
          <p:nvSpPr>
            <p:cNvPr id="337" name="Google Shape;337;g188d3ac312a_0_0"/>
            <p:cNvSpPr/>
            <p:nvPr/>
          </p:nvSpPr>
          <p:spPr>
            <a:xfrm>
              <a:off x="6300900" y="4477788"/>
              <a:ext cx="199800" cy="260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cxnSp>
          <p:nvCxnSpPr>
            <p:cNvPr id="338" name="Google Shape;338;g188d3ac312a_0_0"/>
            <p:cNvCxnSpPr/>
            <p:nvPr/>
          </p:nvCxnSpPr>
          <p:spPr>
            <a:xfrm>
              <a:off x="6342750" y="4533900"/>
              <a:ext cx="116100" cy="0"/>
            </a:xfrm>
            <a:prstGeom prst="straightConnector1">
              <a:avLst/>
            </a:prstGeom>
            <a:noFill/>
            <a:ln w="28575" cap="flat" cmpd="sng">
              <a:solidFill>
                <a:srgbClr val="40C1AC"/>
              </a:solidFill>
              <a:prstDash val="solid"/>
              <a:round/>
              <a:headEnd type="none" w="sm" len="sm"/>
              <a:tailEnd type="none" w="sm" len="sm"/>
            </a:ln>
          </p:spPr>
        </p:cxnSp>
        <p:cxnSp>
          <p:nvCxnSpPr>
            <p:cNvPr id="339" name="Google Shape;339;g188d3ac312a_0_0"/>
            <p:cNvCxnSpPr/>
            <p:nvPr/>
          </p:nvCxnSpPr>
          <p:spPr>
            <a:xfrm>
              <a:off x="6342750" y="4592250"/>
              <a:ext cx="116100" cy="0"/>
            </a:xfrm>
            <a:prstGeom prst="straightConnector1">
              <a:avLst/>
            </a:prstGeom>
            <a:noFill/>
            <a:ln w="28575" cap="flat" cmpd="sng">
              <a:solidFill>
                <a:srgbClr val="40C1AC"/>
              </a:solidFill>
              <a:prstDash val="solid"/>
              <a:round/>
              <a:headEnd type="none" w="sm" len="sm"/>
              <a:tailEnd type="none" w="sm" len="sm"/>
            </a:ln>
          </p:spPr>
        </p:cxnSp>
        <p:cxnSp>
          <p:nvCxnSpPr>
            <p:cNvPr id="340" name="Google Shape;340;g188d3ac312a_0_0"/>
            <p:cNvCxnSpPr/>
            <p:nvPr/>
          </p:nvCxnSpPr>
          <p:spPr>
            <a:xfrm>
              <a:off x="6342750" y="4651775"/>
              <a:ext cx="116100" cy="0"/>
            </a:xfrm>
            <a:prstGeom prst="straightConnector1">
              <a:avLst/>
            </a:prstGeom>
            <a:noFill/>
            <a:ln w="28575" cap="flat" cmpd="sng">
              <a:solidFill>
                <a:srgbClr val="40C1AC"/>
              </a:solidFill>
              <a:prstDash val="solid"/>
              <a:round/>
              <a:headEnd type="none" w="sm" len="sm"/>
              <a:tailEnd type="none" w="sm" len="sm"/>
            </a:ln>
          </p:spPr>
        </p:cxnSp>
      </p:grpSp>
      <p:sp>
        <p:nvSpPr>
          <p:cNvPr id="341" name="Google Shape;341;g188d3ac312a_0_0"/>
          <p:cNvSpPr/>
          <p:nvPr/>
        </p:nvSpPr>
        <p:spPr>
          <a:xfrm>
            <a:off x="1675500" y="4395716"/>
            <a:ext cx="266400" cy="266633"/>
          </a:xfrm>
          <a:prstGeom prst="flowChartMagneticDisk">
            <a:avLst/>
          </a:prstGeom>
          <a:solidFill>
            <a:srgbClr val="EEEEEE"/>
          </a:solid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42" name="Google Shape;342;g188d3ac312a_0_0"/>
          <p:cNvSpPr/>
          <p:nvPr/>
        </p:nvSpPr>
        <p:spPr>
          <a:xfrm>
            <a:off x="4688267" y="3965333"/>
            <a:ext cx="929600" cy="676400"/>
          </a:xfrm>
          <a:prstGeom prst="can">
            <a:avLst>
              <a:gd name="adj" fmla="val 25000"/>
            </a:avLst>
          </a:prstGeom>
          <a:noFill/>
          <a:ln w="28575" cap="flat" cmpd="sng">
            <a:solidFill>
              <a:srgbClr val="40C1AC"/>
            </a:solidFill>
            <a:prstDash val="solid"/>
            <a:round/>
            <a:headEnd type="none" w="sm" len="sm"/>
            <a:tailEnd type="none" w="sm" len="sm"/>
          </a:ln>
        </p:spPr>
        <p:txBody>
          <a:bodyPr spcFirstLastPara="1" wrap="square" lIns="219433" tIns="121900" rIns="121900" bIns="121900" anchor="ctr" anchorCtr="0">
            <a:noAutofit/>
          </a:bodyPr>
          <a:lstStyle/>
          <a:p>
            <a:pPr algn="ctr" defTabSz="1219170">
              <a:buClr>
                <a:srgbClr val="000000"/>
              </a:buClr>
              <a:buSzPts val="1400"/>
              <a:defRPr/>
            </a:pPr>
            <a:endParaRPr sz="1867" kern="0">
              <a:solidFill>
                <a:srgbClr val="000000"/>
              </a:solidFill>
              <a:latin typeface="Arial"/>
              <a:ea typeface="Arial"/>
              <a:cs typeface="Arial"/>
              <a:sym typeface="Arial"/>
            </a:endParaRPr>
          </a:p>
        </p:txBody>
      </p:sp>
      <p:sp>
        <p:nvSpPr>
          <p:cNvPr id="343" name="Google Shape;343;g188d3ac312a_0_0"/>
          <p:cNvSpPr/>
          <p:nvPr/>
        </p:nvSpPr>
        <p:spPr>
          <a:xfrm>
            <a:off x="6731936" y="3891600"/>
            <a:ext cx="404800" cy="676400"/>
          </a:xfrm>
          <a:prstGeom prst="can">
            <a:avLst>
              <a:gd name="adj" fmla="val 25000"/>
            </a:avLst>
          </a:prstGeom>
          <a:noFill/>
          <a:ln w="28575" cap="flat" cmpd="sng">
            <a:solidFill>
              <a:srgbClr val="40C1AC"/>
            </a:solidFill>
            <a:prstDash val="solid"/>
            <a:round/>
            <a:headEnd type="none" w="sm" len="sm"/>
            <a:tailEnd type="none" w="sm" len="sm"/>
          </a:ln>
        </p:spPr>
        <p:txBody>
          <a:bodyPr spcFirstLastPara="1" wrap="square" lIns="219433" tIns="121900" rIns="121900" bIns="121900" anchor="ctr" anchorCtr="0">
            <a:noAutofit/>
          </a:bodyPr>
          <a:lstStyle/>
          <a:p>
            <a:pPr algn="ctr" defTabSz="1219170">
              <a:buClr>
                <a:srgbClr val="000000"/>
              </a:buClr>
              <a:buSzPts val="1400"/>
              <a:defRPr/>
            </a:pPr>
            <a:endParaRPr sz="1867" kern="0">
              <a:solidFill>
                <a:srgbClr val="000000"/>
              </a:solidFill>
              <a:latin typeface="Arial"/>
              <a:ea typeface="Arial"/>
              <a:cs typeface="Arial"/>
              <a:sym typeface="Arial"/>
            </a:endParaRPr>
          </a:p>
        </p:txBody>
      </p:sp>
      <p:sp>
        <p:nvSpPr>
          <p:cNvPr id="344" name="Google Shape;344;g188d3ac312a_0_0"/>
          <p:cNvSpPr/>
          <p:nvPr/>
        </p:nvSpPr>
        <p:spPr>
          <a:xfrm>
            <a:off x="7021945" y="4178433"/>
            <a:ext cx="404800" cy="496800"/>
          </a:xfrm>
          <a:prstGeom prst="can">
            <a:avLst>
              <a:gd name="adj" fmla="val 25000"/>
            </a:avLst>
          </a:prstGeom>
          <a:solidFill>
            <a:srgbClr val="EFEFEF"/>
          </a:solidFill>
          <a:ln w="28575" cap="flat" cmpd="sng">
            <a:solidFill>
              <a:srgbClr val="40C1AC"/>
            </a:solidFill>
            <a:prstDash val="solid"/>
            <a:round/>
            <a:headEnd type="none" w="sm" len="sm"/>
            <a:tailEnd type="none" w="sm" len="sm"/>
          </a:ln>
        </p:spPr>
        <p:txBody>
          <a:bodyPr spcFirstLastPara="1" wrap="square" lIns="219433" tIns="121900" rIns="121900" bIns="121900" anchor="ctr" anchorCtr="0">
            <a:noAutofit/>
          </a:bodyPr>
          <a:lstStyle/>
          <a:p>
            <a:pPr algn="ctr" defTabSz="1219170">
              <a:buClr>
                <a:srgbClr val="000000"/>
              </a:buClr>
              <a:buSzPts val="1400"/>
              <a:defRPr/>
            </a:pPr>
            <a:endParaRPr sz="1867" kern="0">
              <a:solidFill>
                <a:srgbClr val="000000"/>
              </a:solidFill>
              <a:latin typeface="Arial"/>
              <a:ea typeface="Arial"/>
              <a:cs typeface="Arial"/>
              <a:sym typeface="Arial"/>
            </a:endParaRPr>
          </a:p>
        </p:txBody>
      </p:sp>
      <p:sp>
        <p:nvSpPr>
          <p:cNvPr id="345" name="Google Shape;345;g188d3ac312a_0_0"/>
          <p:cNvSpPr/>
          <p:nvPr/>
        </p:nvSpPr>
        <p:spPr>
          <a:xfrm>
            <a:off x="6637867" y="4368267"/>
            <a:ext cx="404800" cy="347200"/>
          </a:xfrm>
          <a:prstGeom prst="can">
            <a:avLst>
              <a:gd name="adj" fmla="val 25000"/>
            </a:avLst>
          </a:prstGeom>
          <a:solidFill>
            <a:srgbClr val="EFEFEF"/>
          </a:solidFill>
          <a:ln w="28575" cap="flat" cmpd="sng">
            <a:solidFill>
              <a:srgbClr val="40C1AC"/>
            </a:solidFill>
            <a:prstDash val="solid"/>
            <a:round/>
            <a:headEnd type="none" w="sm" len="sm"/>
            <a:tailEnd type="none" w="sm" len="sm"/>
          </a:ln>
        </p:spPr>
        <p:txBody>
          <a:bodyPr spcFirstLastPara="1" wrap="square" lIns="219433" tIns="121900" rIns="121900" bIns="121900" anchor="ctr" anchorCtr="0">
            <a:noAutofit/>
          </a:bodyPr>
          <a:lstStyle/>
          <a:p>
            <a:pPr algn="ctr" defTabSz="1219170">
              <a:buClr>
                <a:srgbClr val="000000"/>
              </a:buClr>
              <a:buSzPts val="1400"/>
              <a:defRPr/>
            </a:pPr>
            <a:endParaRPr sz="1867" kern="0">
              <a:solidFill>
                <a:srgbClr val="000000"/>
              </a:solidFill>
              <a:latin typeface="Arial"/>
              <a:ea typeface="Arial"/>
              <a:cs typeface="Arial"/>
              <a:sym typeface="Arial"/>
            </a:endParaRPr>
          </a:p>
        </p:txBody>
      </p:sp>
      <p:sp>
        <p:nvSpPr>
          <p:cNvPr id="346" name="Google Shape;346;g188d3ac312a_0_0"/>
          <p:cNvSpPr/>
          <p:nvPr/>
        </p:nvSpPr>
        <p:spPr>
          <a:xfrm>
            <a:off x="10305267" y="3965333"/>
            <a:ext cx="929600" cy="676400"/>
          </a:xfrm>
          <a:prstGeom prst="can">
            <a:avLst>
              <a:gd name="adj" fmla="val 25000"/>
            </a:avLst>
          </a:prstGeom>
          <a:noFill/>
          <a:ln w="28575" cap="flat" cmpd="sng">
            <a:solidFill>
              <a:srgbClr val="40C1AC"/>
            </a:solidFill>
            <a:prstDash val="solid"/>
            <a:round/>
            <a:headEnd type="none" w="sm" len="sm"/>
            <a:tailEnd type="none" w="sm" len="sm"/>
          </a:ln>
        </p:spPr>
        <p:txBody>
          <a:bodyPr spcFirstLastPara="1" wrap="square" lIns="0" tIns="60933" rIns="0" bIns="0" anchor="ctr" anchorCtr="0">
            <a:noAutofit/>
          </a:bodyPr>
          <a:lstStyle/>
          <a:p>
            <a:pPr algn="ctr" defTabSz="1219170">
              <a:lnSpc>
                <a:spcPct val="115000"/>
              </a:lnSpc>
              <a:buClr>
                <a:srgbClr val="000000"/>
              </a:buClr>
              <a:buSzPts val="700"/>
              <a:defRPr/>
            </a:pPr>
            <a:r>
              <a:rPr lang="en" sz="933" b="1" kern="0">
                <a:solidFill>
                  <a:srgbClr val="434343"/>
                </a:solidFill>
                <a:latin typeface="Lato"/>
                <a:ea typeface="Lato"/>
                <a:cs typeface="Lato"/>
                <a:sym typeface="Lato"/>
              </a:rPr>
              <a:t>Facts</a:t>
            </a:r>
            <a:endParaRPr sz="933" b="1" kern="0">
              <a:solidFill>
                <a:srgbClr val="434343"/>
              </a:solidFill>
              <a:latin typeface="Lato"/>
              <a:ea typeface="Lato"/>
              <a:cs typeface="Lato"/>
              <a:sym typeface="Lato"/>
            </a:endParaRPr>
          </a:p>
          <a:p>
            <a:pPr algn="ctr" defTabSz="1219170">
              <a:lnSpc>
                <a:spcPct val="115000"/>
              </a:lnSpc>
              <a:buClr>
                <a:srgbClr val="000000"/>
              </a:buClr>
              <a:buSzPts val="700"/>
              <a:defRPr/>
            </a:pPr>
            <a:r>
              <a:rPr lang="en" sz="933" b="1" kern="0">
                <a:solidFill>
                  <a:srgbClr val="434343"/>
                </a:solidFill>
                <a:latin typeface="Lato"/>
                <a:ea typeface="Lato"/>
                <a:cs typeface="Lato"/>
                <a:sym typeface="Lato"/>
              </a:rPr>
              <a:t>Dimensions</a:t>
            </a:r>
            <a:endParaRPr sz="933" b="1" kern="0">
              <a:solidFill>
                <a:srgbClr val="434343"/>
              </a:solidFill>
              <a:latin typeface="Lato"/>
              <a:ea typeface="Lato"/>
              <a:cs typeface="Lato"/>
              <a:sym typeface="Lato"/>
            </a:endParaRPr>
          </a:p>
        </p:txBody>
      </p:sp>
      <p:sp>
        <p:nvSpPr>
          <p:cNvPr id="347" name="Google Shape;347;g188d3ac312a_0_0"/>
          <p:cNvSpPr/>
          <p:nvPr/>
        </p:nvSpPr>
        <p:spPr>
          <a:xfrm>
            <a:off x="8828967" y="3964500"/>
            <a:ext cx="144800" cy="188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48" name="Google Shape;348;g188d3ac312a_0_0"/>
          <p:cNvSpPr/>
          <p:nvPr/>
        </p:nvSpPr>
        <p:spPr>
          <a:xfrm>
            <a:off x="8828883" y="4289833"/>
            <a:ext cx="144800" cy="188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49" name="Google Shape;349;g188d3ac312a_0_0"/>
          <p:cNvSpPr/>
          <p:nvPr/>
        </p:nvSpPr>
        <p:spPr>
          <a:xfrm>
            <a:off x="8555816" y="4289833"/>
            <a:ext cx="144800" cy="188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50" name="Google Shape;350;g188d3ac312a_0_0"/>
          <p:cNvSpPr/>
          <p:nvPr/>
        </p:nvSpPr>
        <p:spPr>
          <a:xfrm>
            <a:off x="9107424" y="4289833"/>
            <a:ext cx="144800" cy="1884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51" name="Google Shape;351;g188d3ac312a_0_0"/>
          <p:cNvSpPr/>
          <p:nvPr/>
        </p:nvSpPr>
        <p:spPr>
          <a:xfrm>
            <a:off x="8475367" y="4611967"/>
            <a:ext cx="103600" cy="1348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52" name="Google Shape;352;g188d3ac312a_0_0"/>
          <p:cNvSpPr/>
          <p:nvPr/>
        </p:nvSpPr>
        <p:spPr>
          <a:xfrm>
            <a:off x="8681733" y="4611967"/>
            <a:ext cx="103600" cy="1348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53" name="Google Shape;353;g188d3ac312a_0_0"/>
          <p:cNvSpPr/>
          <p:nvPr/>
        </p:nvSpPr>
        <p:spPr>
          <a:xfrm>
            <a:off x="9015967" y="4611967"/>
            <a:ext cx="103600" cy="1348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354" name="Google Shape;354;g188d3ac312a_0_0"/>
          <p:cNvSpPr/>
          <p:nvPr/>
        </p:nvSpPr>
        <p:spPr>
          <a:xfrm>
            <a:off x="9222333" y="4611967"/>
            <a:ext cx="103600" cy="134800"/>
          </a:xfrm>
          <a:prstGeom prst="rect">
            <a:avLst/>
          </a:prstGeom>
          <a:noFill/>
          <a:ln w="28575" cap="flat" cmpd="sng">
            <a:solidFill>
              <a:srgbClr val="40C1A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cxnSp>
        <p:nvCxnSpPr>
          <p:cNvPr id="355" name="Google Shape;355;g188d3ac312a_0_0"/>
          <p:cNvCxnSpPr>
            <a:stCxn id="348" idx="0"/>
            <a:endCxn id="347" idx="2"/>
          </p:cNvCxnSpPr>
          <p:nvPr/>
        </p:nvCxnSpPr>
        <p:spPr>
          <a:xfrm rot="10800000">
            <a:off x="8901283" y="4153033"/>
            <a:ext cx="0" cy="136800"/>
          </a:xfrm>
          <a:prstGeom prst="straightConnector1">
            <a:avLst/>
          </a:prstGeom>
          <a:noFill/>
          <a:ln w="28575" cap="flat" cmpd="sng">
            <a:solidFill>
              <a:srgbClr val="40C1AC"/>
            </a:solidFill>
            <a:prstDash val="solid"/>
            <a:round/>
            <a:headEnd type="none" w="sm" len="sm"/>
            <a:tailEnd type="none" w="sm" len="sm"/>
          </a:ln>
        </p:spPr>
      </p:cxnSp>
      <p:cxnSp>
        <p:nvCxnSpPr>
          <p:cNvPr id="356" name="Google Shape;356;g188d3ac312a_0_0"/>
          <p:cNvCxnSpPr>
            <a:stCxn id="349" idx="0"/>
            <a:endCxn id="347" idx="2"/>
          </p:cNvCxnSpPr>
          <p:nvPr/>
        </p:nvCxnSpPr>
        <p:spPr>
          <a:xfrm rot="10800000" flipH="1">
            <a:off x="8628216" y="4153033"/>
            <a:ext cx="273200" cy="136800"/>
          </a:xfrm>
          <a:prstGeom prst="straightConnector1">
            <a:avLst/>
          </a:prstGeom>
          <a:noFill/>
          <a:ln w="28575" cap="flat" cmpd="sng">
            <a:solidFill>
              <a:srgbClr val="40C1AC"/>
            </a:solidFill>
            <a:prstDash val="solid"/>
            <a:round/>
            <a:headEnd type="none" w="sm" len="sm"/>
            <a:tailEnd type="none" w="sm" len="sm"/>
          </a:ln>
        </p:spPr>
      </p:cxnSp>
      <p:cxnSp>
        <p:nvCxnSpPr>
          <p:cNvPr id="357" name="Google Shape;357;g188d3ac312a_0_0"/>
          <p:cNvCxnSpPr/>
          <p:nvPr/>
        </p:nvCxnSpPr>
        <p:spPr>
          <a:xfrm rot="10800000">
            <a:off x="8901283" y="4153033"/>
            <a:ext cx="273200" cy="136800"/>
          </a:xfrm>
          <a:prstGeom prst="straightConnector1">
            <a:avLst/>
          </a:prstGeom>
          <a:noFill/>
          <a:ln w="28575" cap="flat" cmpd="sng">
            <a:solidFill>
              <a:srgbClr val="40C1AC"/>
            </a:solidFill>
            <a:prstDash val="solid"/>
            <a:round/>
            <a:headEnd type="none" w="sm" len="sm"/>
            <a:tailEnd type="none" w="sm" len="sm"/>
          </a:ln>
        </p:spPr>
      </p:cxnSp>
      <p:cxnSp>
        <p:nvCxnSpPr>
          <p:cNvPr id="358" name="Google Shape;358;g188d3ac312a_0_0"/>
          <p:cNvCxnSpPr>
            <a:stCxn id="351" idx="0"/>
            <a:endCxn id="349" idx="2"/>
          </p:cNvCxnSpPr>
          <p:nvPr/>
        </p:nvCxnSpPr>
        <p:spPr>
          <a:xfrm rot="10800000" flipH="1">
            <a:off x="8527167" y="4478367"/>
            <a:ext cx="101200" cy="133600"/>
          </a:xfrm>
          <a:prstGeom prst="straightConnector1">
            <a:avLst/>
          </a:prstGeom>
          <a:noFill/>
          <a:ln w="28575" cap="flat" cmpd="sng">
            <a:solidFill>
              <a:srgbClr val="40C1AC"/>
            </a:solidFill>
            <a:prstDash val="solid"/>
            <a:round/>
            <a:headEnd type="none" w="sm" len="sm"/>
            <a:tailEnd type="none" w="sm" len="sm"/>
          </a:ln>
        </p:spPr>
      </p:cxnSp>
      <p:cxnSp>
        <p:nvCxnSpPr>
          <p:cNvPr id="359" name="Google Shape;359;g188d3ac312a_0_0"/>
          <p:cNvCxnSpPr/>
          <p:nvPr/>
        </p:nvCxnSpPr>
        <p:spPr>
          <a:xfrm rot="10800000" flipH="1">
            <a:off x="9079600" y="4478367"/>
            <a:ext cx="101200" cy="133600"/>
          </a:xfrm>
          <a:prstGeom prst="straightConnector1">
            <a:avLst/>
          </a:prstGeom>
          <a:noFill/>
          <a:ln w="28575" cap="flat" cmpd="sng">
            <a:solidFill>
              <a:srgbClr val="40C1AC"/>
            </a:solidFill>
            <a:prstDash val="solid"/>
            <a:round/>
            <a:headEnd type="none" w="sm" len="sm"/>
            <a:tailEnd type="none" w="sm" len="sm"/>
          </a:ln>
        </p:spPr>
      </p:cxnSp>
      <p:cxnSp>
        <p:nvCxnSpPr>
          <p:cNvPr id="360" name="Google Shape;360;g188d3ac312a_0_0"/>
          <p:cNvCxnSpPr/>
          <p:nvPr/>
        </p:nvCxnSpPr>
        <p:spPr>
          <a:xfrm rot="10800000">
            <a:off x="8642500" y="4478367"/>
            <a:ext cx="101200" cy="133600"/>
          </a:xfrm>
          <a:prstGeom prst="straightConnector1">
            <a:avLst/>
          </a:prstGeom>
          <a:noFill/>
          <a:ln w="28575" cap="flat" cmpd="sng">
            <a:solidFill>
              <a:srgbClr val="40C1AC"/>
            </a:solidFill>
            <a:prstDash val="solid"/>
            <a:round/>
            <a:headEnd type="none" w="sm" len="sm"/>
            <a:tailEnd type="none" w="sm" len="sm"/>
          </a:ln>
        </p:spPr>
      </p:cxnSp>
      <p:cxnSp>
        <p:nvCxnSpPr>
          <p:cNvPr id="361" name="Google Shape;361;g188d3ac312a_0_0"/>
          <p:cNvCxnSpPr/>
          <p:nvPr/>
        </p:nvCxnSpPr>
        <p:spPr>
          <a:xfrm rot="10800000">
            <a:off x="9175900" y="4478367"/>
            <a:ext cx="101200" cy="133600"/>
          </a:xfrm>
          <a:prstGeom prst="straightConnector1">
            <a:avLst/>
          </a:prstGeom>
          <a:noFill/>
          <a:ln w="28575" cap="flat" cmpd="sng">
            <a:solidFill>
              <a:srgbClr val="40C1AC"/>
            </a:solidFill>
            <a:prstDash val="solid"/>
            <a:round/>
            <a:headEnd type="none" w="sm" len="sm"/>
            <a:tailEnd type="none" w="sm" len="sm"/>
          </a:ln>
        </p:spPr>
      </p:cxnSp>
      <p:sp>
        <p:nvSpPr>
          <p:cNvPr id="2" name="Google Shape;287;g1bb1e58410c_0_3">
            <a:extLst>
              <a:ext uri="{FF2B5EF4-FFF2-40B4-BE49-F238E27FC236}">
                <a16:creationId xmlns:a16="http://schemas.microsoft.com/office/drawing/2014/main" id="{0E12D591-2FE5-7D1F-808A-903E2744D768}"/>
              </a:ext>
            </a:extLst>
          </p:cNvPr>
          <p:cNvSpPr txBox="1"/>
          <p:nvPr/>
        </p:nvSpPr>
        <p:spPr>
          <a:xfrm>
            <a:off x="8693100" y="132067"/>
            <a:ext cx="3511312" cy="584928"/>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0" indent="0" algn="ctr">
              <a:buSzPts val="800"/>
              <a:buNone/>
              <a:defRPr sz="800" b="1">
                <a:solidFill>
                  <a:srgbClr val="595959"/>
                </a:solidFill>
                <a:latin typeface="Roboto"/>
                <a:ea typeface="Roboto"/>
                <a:cs typeface="Roboto"/>
              </a:defRPr>
            </a:lvl1pPr>
          </a:lstStyle>
          <a:p>
            <a:pPr algn="l" defTabSz="1219170">
              <a:buClr>
                <a:srgbClr val="000000"/>
              </a:buClr>
              <a:defRPr/>
            </a:pPr>
            <a:r>
              <a:rPr lang="en-IN" sz="1067" b="0" kern="0" dirty="0">
                <a:sym typeface="Arial"/>
              </a:rPr>
              <a:t>*NLP- Natural Language Processing</a:t>
            </a:r>
          </a:p>
          <a:p>
            <a:pPr algn="l" defTabSz="1219170">
              <a:buClr>
                <a:srgbClr val="000000"/>
              </a:buClr>
              <a:defRPr/>
            </a:pPr>
            <a:r>
              <a:rPr lang="en-IN" sz="1067" b="0" kern="0" dirty="0">
                <a:sym typeface="Arial"/>
              </a:rPr>
              <a:t>**</a:t>
            </a:r>
            <a:r>
              <a:rPr lang="en-IN" sz="1067" b="0" kern="0" dirty="0" err="1">
                <a:sym typeface="Arial"/>
              </a:rPr>
              <a:t>FaaS</a:t>
            </a:r>
            <a:r>
              <a:rPr lang="en-IN" sz="1067" b="0" kern="0" dirty="0">
                <a:sym typeface="Arial"/>
              </a:rPr>
              <a:t>/ML- Function</a:t>
            </a:r>
            <a:r>
              <a:rPr lang="en-IN" sz="1067" b="0" kern="0" dirty="0">
                <a:solidFill>
                  <a:srgbClr val="202124"/>
                </a:solidFill>
                <a:latin typeface="arial" panose="020B0604020202020204" pitchFamily="34" charset="0"/>
                <a:sym typeface="Arial"/>
              </a:rPr>
              <a:t>-as-a-</a:t>
            </a:r>
            <a:r>
              <a:rPr lang="en-IN" sz="1067" b="0" kern="0" dirty="0">
                <a:sym typeface="Arial"/>
              </a:rPr>
              <a:t>Service/ Machine Learning</a:t>
            </a:r>
          </a:p>
          <a:p>
            <a:pPr algn="l" defTabSz="1219170">
              <a:buClr>
                <a:srgbClr val="000000"/>
              </a:buClr>
              <a:defRPr/>
            </a:pPr>
            <a:r>
              <a:rPr lang="en-IN" sz="1067" b="0" kern="0" dirty="0">
                <a:sym typeface="Arial"/>
              </a:rPr>
              <a:t>***FHIR- Fast Healthcare Interoperability Resources </a:t>
            </a:r>
            <a:endParaRPr sz="1067" b="0" kern="0" dirty="0">
              <a:sym typeface="Arial"/>
            </a:endParaRPr>
          </a:p>
        </p:txBody>
      </p:sp>
    </p:spTree>
    <p:extLst>
      <p:ext uri="{BB962C8B-B14F-4D97-AF65-F5344CB8AC3E}">
        <p14:creationId xmlns:p14="http://schemas.microsoft.com/office/powerpoint/2010/main" val="17359682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graphicFrame>
        <p:nvGraphicFramePr>
          <p:cNvPr id="1174" name="Google Shape;1174;p205"/>
          <p:cNvGraphicFramePr/>
          <p:nvPr>
            <p:extLst/>
          </p:nvPr>
        </p:nvGraphicFramePr>
        <p:xfrm>
          <a:off x="3368342" y="2211201"/>
          <a:ext cx="6056880" cy="2743164"/>
        </p:xfrm>
        <a:graphic>
          <a:graphicData uri="http://schemas.openxmlformats.org/drawingml/2006/table">
            <a:tbl>
              <a:tblPr>
                <a:noFill/>
              </a:tblPr>
              <a:tblGrid>
                <a:gridCol w="526836">
                  <a:extLst>
                    <a:ext uri="{9D8B030D-6E8A-4147-A177-3AD203B41FA5}">
                      <a16:colId xmlns:a16="http://schemas.microsoft.com/office/drawing/2014/main" val="20000"/>
                    </a:ext>
                  </a:extLst>
                </a:gridCol>
                <a:gridCol w="5530044">
                  <a:extLst>
                    <a:ext uri="{9D8B030D-6E8A-4147-A177-3AD203B41FA5}">
                      <a16:colId xmlns:a16="http://schemas.microsoft.com/office/drawing/2014/main" val="20001"/>
                    </a:ext>
                  </a:extLst>
                </a:gridCol>
              </a:tblGrid>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dirty="0"/>
                        <a:t>1 </a:t>
                      </a:r>
                      <a:endParaRPr sz="1700" b="0" dirty="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spcBef>
                          <a:spcPts val="0"/>
                        </a:spcBef>
                        <a:spcAft>
                          <a:spcPts val="0"/>
                        </a:spcAft>
                        <a:buNone/>
                      </a:pPr>
                      <a:r>
                        <a:rPr lang="en-GB" sz="1700" dirty="0"/>
                        <a:t>Context</a:t>
                      </a:r>
                      <a:endParaRPr sz="2000" dirty="0"/>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dirty="0"/>
                        <a:t>2</a:t>
                      </a:r>
                      <a:endParaRPr sz="1700" b="0" dirty="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dirty="0">
                          <a:solidFill>
                            <a:schemeClr val="tx1"/>
                          </a:solidFill>
                          <a:latin typeface="+mn-lt"/>
                          <a:ea typeface="+mn-ea"/>
                          <a:cs typeface="+mn-cs"/>
                          <a:sym typeface="Arial"/>
                        </a:rPr>
                        <a:t>Project </a:t>
                      </a:r>
                      <a:r>
                        <a:rPr lang="en-GB" sz="1700" kern="1200" dirty="0" err="1">
                          <a:solidFill>
                            <a:schemeClr val="tx1"/>
                          </a:solidFill>
                          <a:latin typeface="+mn-lt"/>
                          <a:ea typeface="+mn-ea"/>
                          <a:cs typeface="+mn-cs"/>
                          <a:sym typeface="Arial"/>
                        </a:rPr>
                        <a:t>Objectieven</a:t>
                      </a:r>
                      <a:endParaRPr lang="en-GB" sz="1700" kern="1200" dirty="0">
                        <a:solidFill>
                          <a:schemeClr val="tx1"/>
                        </a:solidFill>
                        <a:latin typeface="+mn-lt"/>
                        <a:ea typeface="+mn-ea"/>
                        <a:cs typeface="+mn-cs"/>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a:t>3</a:t>
                      </a:r>
                      <a:endParaRPr sz="1700" b="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dirty="0">
                          <a:solidFill>
                            <a:schemeClr val="tx1"/>
                          </a:solidFill>
                          <a:latin typeface="+mn-lt"/>
                          <a:ea typeface="+mn-ea"/>
                          <a:cs typeface="+mn-cs"/>
                          <a:sym typeface="Arial"/>
                        </a:rPr>
                        <a:t>Product Scope</a:t>
                      </a:r>
                    </a:p>
                  </a:txBody>
                  <a:tcPr marL="48991" marR="48991" marT="97969" marB="9796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b="0" dirty="0">
                          <a:solidFill>
                            <a:schemeClr val="dk1"/>
                          </a:solidFill>
                          <a:latin typeface="Arial"/>
                          <a:ea typeface="Arial"/>
                          <a:cs typeface="Arial"/>
                          <a:sym typeface="Arial"/>
                        </a:rPr>
                        <a:t>4 </a:t>
                      </a:r>
                      <a:endParaRPr sz="1700" b="0" dirty="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kern="1200" dirty="0">
                          <a:solidFill>
                            <a:schemeClr val="tx1"/>
                          </a:solidFill>
                          <a:latin typeface="+mn-lt"/>
                          <a:ea typeface="+mn-ea"/>
                          <a:cs typeface="+mn-cs"/>
                          <a:sym typeface="Arial"/>
                        </a:rPr>
                        <a:t>Planning</a:t>
                      </a:r>
                    </a:p>
                  </a:txBody>
                  <a:tcPr marL="48991" marR="48991" marT="97969" marB="9796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2097563639"/>
                  </a:ext>
                </a:extLst>
              </a:tr>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b="0" dirty="0">
                          <a:solidFill>
                            <a:schemeClr val="dk1"/>
                          </a:solidFill>
                          <a:latin typeface="Arial"/>
                          <a:ea typeface="Arial"/>
                          <a:cs typeface="Arial"/>
                          <a:sym typeface="Arial"/>
                        </a:rPr>
                        <a:t>5</a:t>
                      </a:r>
                      <a:endParaRPr sz="1700" b="0" dirty="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dk1"/>
                          </a:solidFill>
                          <a:latin typeface="+mn-lt"/>
                          <a:ea typeface="Arial"/>
                          <a:cs typeface="Arial"/>
                          <a:sym typeface="Arial"/>
                        </a:rPr>
                        <a:t>Project Governance</a:t>
                      </a:r>
                    </a:p>
                  </a:txBody>
                  <a:tcPr marL="48991" marR="48991" marT="97969" marB="9796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3285819493"/>
                  </a:ext>
                </a:extLst>
              </a:tr>
              <a:tr h="457194">
                <a:tc>
                  <a:txBody>
                    <a:bodyPr/>
                    <a:lstStyle/>
                    <a:p>
                      <a:pPr marL="0" marR="0" lvl="0" indent="0" algn="l" rtl="0">
                        <a:lnSpc>
                          <a:spcPct val="100000"/>
                        </a:lnSpc>
                        <a:spcBef>
                          <a:spcPts val="0"/>
                        </a:spcBef>
                        <a:spcAft>
                          <a:spcPts val="0"/>
                        </a:spcAft>
                        <a:buClr>
                          <a:schemeClr val="dk1"/>
                        </a:buClr>
                        <a:buSzPts val="1600"/>
                        <a:buFont typeface="Arial"/>
                        <a:buNone/>
                      </a:pPr>
                      <a:r>
                        <a:rPr lang="en-GB" sz="1700" b="0" dirty="0">
                          <a:solidFill>
                            <a:schemeClr val="dk1"/>
                          </a:solidFill>
                          <a:latin typeface="Arial"/>
                          <a:ea typeface="Arial"/>
                          <a:cs typeface="Arial"/>
                          <a:sym typeface="Arial"/>
                        </a:rPr>
                        <a:t>6</a:t>
                      </a:r>
                      <a:endParaRPr sz="1700" b="0" dirty="0">
                        <a:solidFill>
                          <a:schemeClr val="dk1"/>
                        </a:solidFill>
                        <a:latin typeface="Arial"/>
                        <a:ea typeface="Arial"/>
                        <a:cs typeface="Arial"/>
                        <a:sym typeface="Arial"/>
                      </a:endParaRPr>
                    </a:p>
                  </a:txBody>
                  <a:tcPr marL="48991" marR="48991" marT="97969" marB="97969"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dk1"/>
                          </a:solidFill>
                          <a:latin typeface="+mn-lt"/>
                          <a:ea typeface="Arial"/>
                          <a:cs typeface="Arial"/>
                          <a:sym typeface="Arial"/>
                        </a:rPr>
                        <a:t>Project </a:t>
                      </a:r>
                      <a:r>
                        <a:rPr lang="en-GB" sz="1700" b="0" i="0" dirty="0" err="1">
                          <a:solidFill>
                            <a:schemeClr val="dk1"/>
                          </a:solidFill>
                          <a:latin typeface="+mn-lt"/>
                          <a:ea typeface="Arial"/>
                          <a:cs typeface="Arial"/>
                          <a:sym typeface="Arial"/>
                        </a:rPr>
                        <a:t>Resultaten</a:t>
                      </a:r>
                      <a:endParaRPr lang="en-GB" sz="1700" b="0" i="0" dirty="0">
                        <a:solidFill>
                          <a:schemeClr val="dk1"/>
                        </a:solidFill>
                        <a:latin typeface="+mn-lt"/>
                        <a:ea typeface="Arial"/>
                        <a:cs typeface="Arial"/>
                        <a:sym typeface="Arial"/>
                      </a:endParaRPr>
                    </a:p>
                  </a:txBody>
                  <a:tcPr marL="48991" marR="48991" marT="97969" marB="9796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857159964"/>
                  </a:ext>
                </a:extLst>
              </a:tr>
            </a:tbl>
          </a:graphicData>
        </a:graphic>
      </p:graphicFrame>
      <p:sp>
        <p:nvSpPr>
          <p:cNvPr id="1176" name="Google Shape;1176;p205"/>
          <p:cNvSpPr txBox="1">
            <a:spLocks noGrp="1"/>
          </p:cNvSpPr>
          <p:nvPr>
            <p:ph type="sldNum" idx="12"/>
          </p:nvPr>
        </p:nvSpPr>
        <p:spPr>
          <a:xfrm>
            <a:off x="7233048" y="5070021"/>
            <a:ext cx="1891393" cy="73479"/>
          </a:xfrm>
          <a:prstGeom prst="rect">
            <a:avLst/>
          </a:prstGeom>
          <a:noFill/>
          <a:ln>
            <a:noFill/>
          </a:ln>
        </p:spPr>
        <p:txBody>
          <a:bodyPr spcFirstLastPara="1" vert="horz" wrap="square" lIns="0" tIns="0" rIns="0" bIns="0" numCol="1" anchor="b" anchorCtr="0" compatLnSpc="1">
            <a:prstTxWarp prst="textNoShape">
              <a:avLst/>
            </a:prstTxWarp>
            <a:noAutofit/>
          </a:bodyPr>
          <a:lstStyle/>
          <a:p>
            <a:pPr defTabSz="768111" fontAlgn="base">
              <a:defRPr/>
            </a:pPr>
            <a:fld id="{00000000-1234-1234-1234-123412341234}" type="slidenum">
              <a:rPr lang="en-GB">
                <a:solidFill>
                  <a:srgbClr val="000000"/>
                </a:solidFill>
              </a:rPr>
              <a:pPr defTabSz="768111" fontAlgn="base">
                <a:defRPr/>
              </a:pPr>
              <a:t>40</a:t>
            </a:fld>
            <a:endParaRPr>
              <a:solidFill>
                <a:srgbClr val="000000"/>
              </a:solidFill>
            </a:endParaRPr>
          </a:p>
        </p:txBody>
      </p:sp>
      <p:pic>
        <p:nvPicPr>
          <p:cNvPr id="7" name="Afbeelding 12">
            <a:extLst>
              <a:ext uri="{FF2B5EF4-FFF2-40B4-BE49-F238E27FC236}">
                <a16:creationId xmlns:a16="http://schemas.microsoft.com/office/drawing/2014/main" id="{BE9C97E4-D900-4618-98CF-B30E4E613AFD}"/>
              </a:ext>
            </a:extLst>
          </p:cNvPr>
          <p:cNvPicPr>
            <a:picLocks noChangeAspect="1"/>
          </p:cNvPicPr>
          <p:nvPr/>
        </p:nvPicPr>
        <p:blipFill>
          <a:blip r:embed="rId3"/>
          <a:stretch>
            <a:fillRect/>
          </a:stretch>
        </p:blipFill>
        <p:spPr>
          <a:xfrm>
            <a:off x="1862897" y="1317544"/>
            <a:ext cx="1165962" cy="253972"/>
          </a:xfrm>
          <a:prstGeom prst="rect">
            <a:avLst/>
          </a:prstGeom>
        </p:spPr>
      </p:pic>
      <p:pic>
        <p:nvPicPr>
          <p:cNvPr id="8" name="Picture 7" descr="Smals | NRB">
            <a:extLst>
              <a:ext uri="{FF2B5EF4-FFF2-40B4-BE49-F238E27FC236}">
                <a16:creationId xmlns:a16="http://schemas.microsoft.com/office/drawing/2014/main" id="{65C32193-922C-4439-82EF-668F5DC227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7720" y="112723"/>
            <a:ext cx="1155887" cy="1034687"/>
          </a:xfrm>
          <a:prstGeom prst="rect">
            <a:avLst/>
          </a:prstGeom>
          <a:solidFill>
            <a:schemeClr val="bg1"/>
          </a:solidFill>
        </p:spPr>
      </p:pic>
      <p:sp>
        <p:nvSpPr>
          <p:cNvPr id="12" name="Google Shape;1236;p209">
            <a:extLst>
              <a:ext uri="{FF2B5EF4-FFF2-40B4-BE49-F238E27FC236}">
                <a16:creationId xmlns:a16="http://schemas.microsoft.com/office/drawing/2014/main" id="{9A85C39A-9905-474E-9CEA-1E7483D8881E}"/>
              </a:ext>
            </a:extLst>
          </p:cNvPr>
          <p:cNvSpPr txBox="1">
            <a:spLocks noGrp="1"/>
          </p:cNvSpPr>
          <p:nvPr>
            <p:ph type="title"/>
          </p:nvPr>
        </p:nvSpPr>
        <p:spPr>
          <a:xfrm>
            <a:off x="4719347" y="849704"/>
            <a:ext cx="3003021" cy="205737"/>
          </a:xfrm>
          <a:prstGeom prst="rect">
            <a:avLst/>
          </a:prstGeom>
        </p:spPr>
        <p:txBody>
          <a:bodyPr spcFirstLastPara="1" vert="horz" wrap="square" lIns="0" tIns="0" rIns="0" bIns="0" numCol="1" anchor="t" anchorCtr="0" compatLnSpc="1">
            <a:prstTxWarp prst="textNoShape">
              <a:avLst/>
            </a:prstTxWarp>
            <a:noAutofit/>
          </a:bodyPr>
          <a:lstStyle/>
          <a:p>
            <a:r>
              <a:rPr lang="en-GB" b="1" dirty="0">
                <a:solidFill>
                  <a:srgbClr val="006F82"/>
                </a:solidFill>
                <a:latin typeface="+mj-lt"/>
                <a:ea typeface="+mj-ea"/>
                <a:cs typeface="+mj-cs"/>
              </a:rPr>
              <a:t>AGENDA</a:t>
            </a:r>
            <a:endParaRPr b="1" dirty="0">
              <a:solidFill>
                <a:srgbClr val="006F82"/>
              </a:solidFill>
              <a:latin typeface="+mj-lt"/>
              <a:ea typeface="+mj-ea"/>
              <a:cs typeface="+mj-cs"/>
            </a:endParaRPr>
          </a:p>
        </p:txBody>
      </p:sp>
      <p:pic>
        <p:nvPicPr>
          <p:cNvPr id="3" name="Picture 2" descr="Diagram&#10;&#10;Description automatically generated with low confidence">
            <a:extLst>
              <a:ext uri="{FF2B5EF4-FFF2-40B4-BE49-F238E27FC236}">
                <a16:creationId xmlns:a16="http://schemas.microsoft.com/office/drawing/2014/main" id="{94C9C176-0AA5-E9E8-B895-7E64F7DF8C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7719" y="1059360"/>
            <a:ext cx="1389129" cy="487575"/>
          </a:xfrm>
          <a:prstGeom prst="rect">
            <a:avLst/>
          </a:prstGeom>
        </p:spPr>
      </p:pic>
    </p:spTree>
    <p:extLst>
      <p:ext uri="{BB962C8B-B14F-4D97-AF65-F5344CB8AC3E}">
        <p14:creationId xmlns:p14="http://schemas.microsoft.com/office/powerpoint/2010/main" val="1817692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526861" y="3078475"/>
            <a:ext cx="3158176"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sz="2857" dirty="0"/>
              <a:t>Context</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a:solidFill>
                  <a:schemeClr val="lt1"/>
                </a:solidFill>
                <a:latin typeface="Arial"/>
                <a:ea typeface="Arial"/>
                <a:cs typeface="Arial"/>
                <a:sym typeface="Arial"/>
              </a:rPr>
              <a:t>1</a:t>
            </a:r>
            <a:endParaRPr/>
          </a:p>
        </p:txBody>
      </p:sp>
    </p:spTree>
    <p:extLst>
      <p:ext uri="{BB962C8B-B14F-4D97-AF65-F5344CB8AC3E}">
        <p14:creationId xmlns:p14="http://schemas.microsoft.com/office/powerpoint/2010/main" val="538457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9" name="Google Shape;1236;p209"/>
          <p:cNvSpPr txBox="1">
            <a:spLocks noGrp="1"/>
          </p:cNvSpPr>
          <p:nvPr>
            <p:ph type="title"/>
          </p:nvPr>
        </p:nvSpPr>
        <p:spPr>
          <a:xfrm>
            <a:off x="4719347" y="849704"/>
            <a:ext cx="3003021" cy="205737"/>
          </a:xfrm>
          <a:prstGeom prst="rect">
            <a:avLst/>
          </a:prstGeom>
        </p:spPr>
        <p:txBody>
          <a:bodyPr spcFirstLastPara="1" vert="horz" wrap="square" lIns="0" tIns="0" rIns="0" bIns="0" numCol="1" anchor="t" anchorCtr="0" compatLnSpc="1">
            <a:prstTxWarp prst="textNoShape">
              <a:avLst/>
            </a:prstTxWarp>
            <a:noAutofit/>
          </a:bodyPr>
          <a:lstStyle/>
          <a:p>
            <a:pPr algn="l">
              <a:spcBef>
                <a:spcPts val="0"/>
              </a:spcBef>
              <a:spcAft>
                <a:spcPts val="0"/>
              </a:spcAft>
            </a:pPr>
            <a:r>
              <a:rPr lang="en-GB" sz="1714" dirty="0"/>
              <a:t>CONTEXT</a:t>
            </a:r>
            <a:endParaRPr sz="1714" dirty="0"/>
          </a:p>
        </p:txBody>
      </p:sp>
      <p:pic>
        <p:nvPicPr>
          <p:cNvPr id="5" name="Afbeelding 12">
            <a:extLst>
              <a:ext uri="{FF2B5EF4-FFF2-40B4-BE49-F238E27FC236}">
                <a16:creationId xmlns:a16="http://schemas.microsoft.com/office/drawing/2014/main" id="{27318B35-05FB-44DC-914D-230AA68B843B}"/>
              </a:ext>
            </a:extLst>
          </p:cNvPr>
          <p:cNvPicPr>
            <a:picLocks noChangeAspect="1"/>
          </p:cNvPicPr>
          <p:nvPr/>
        </p:nvPicPr>
        <p:blipFill>
          <a:blip r:embed="rId3"/>
          <a:stretch>
            <a:fillRect/>
          </a:stretch>
        </p:blipFill>
        <p:spPr>
          <a:xfrm>
            <a:off x="1831098" y="1270968"/>
            <a:ext cx="1165962" cy="253972"/>
          </a:xfrm>
          <a:prstGeom prst="rect">
            <a:avLst/>
          </a:prstGeom>
        </p:spPr>
      </p:pic>
      <p:pic>
        <p:nvPicPr>
          <p:cNvPr id="6" name="Picture 5" descr="Smals | NRB">
            <a:extLst>
              <a:ext uri="{FF2B5EF4-FFF2-40B4-BE49-F238E27FC236}">
                <a16:creationId xmlns:a16="http://schemas.microsoft.com/office/drawing/2014/main" id="{D7C2E3C5-2DFF-4FCD-AF52-FAA1A39F07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3" name="Picture 2">
            <a:extLst>
              <a:ext uri="{FF2B5EF4-FFF2-40B4-BE49-F238E27FC236}">
                <a16:creationId xmlns:a16="http://schemas.microsoft.com/office/drawing/2014/main" id="{C5DFAC9A-C2F3-EE5D-F7A7-DC1898E01F4C}"/>
              </a:ext>
            </a:extLst>
          </p:cNvPr>
          <p:cNvPicPr>
            <a:picLocks noChangeAspect="1"/>
          </p:cNvPicPr>
          <p:nvPr/>
        </p:nvPicPr>
        <p:blipFill>
          <a:blip r:embed="rId5"/>
          <a:stretch>
            <a:fillRect/>
          </a:stretch>
        </p:blipFill>
        <p:spPr>
          <a:xfrm>
            <a:off x="9144160" y="1156269"/>
            <a:ext cx="1389138" cy="483368"/>
          </a:xfrm>
          <a:prstGeom prst="rect">
            <a:avLst/>
          </a:prstGeom>
        </p:spPr>
      </p:pic>
      <p:sp>
        <p:nvSpPr>
          <p:cNvPr id="4" name="TextBox 3">
            <a:extLst>
              <a:ext uri="{FF2B5EF4-FFF2-40B4-BE49-F238E27FC236}">
                <a16:creationId xmlns:a16="http://schemas.microsoft.com/office/drawing/2014/main" id="{E89F8777-8627-16F8-6BE2-60917D5CC675}"/>
              </a:ext>
            </a:extLst>
          </p:cNvPr>
          <p:cNvSpPr txBox="1"/>
          <p:nvPr/>
        </p:nvSpPr>
        <p:spPr>
          <a:xfrm>
            <a:off x="2528171" y="2045369"/>
            <a:ext cx="7668229" cy="4685065"/>
          </a:xfrm>
          <a:prstGeom prst="rect">
            <a:avLst/>
          </a:prstGeom>
          <a:noFill/>
        </p:spPr>
        <p:txBody>
          <a:bodyPr wrap="square" rtlCol="0">
            <a:spAutoFit/>
          </a:bodyPr>
          <a:lstStyle/>
          <a:p>
            <a:pPr marL="244933" indent="-244933" defTabSz="768111">
              <a:buFont typeface="Arial" panose="020B0604020202020204" pitchFamily="34" charset="0"/>
              <a:buChar char="•"/>
            </a:pPr>
            <a:r>
              <a:rPr lang="en-GB" sz="1714" dirty="0" err="1">
                <a:solidFill>
                  <a:srgbClr val="000000"/>
                </a:solidFill>
                <a:latin typeface="Verdana"/>
              </a:rPr>
              <a:t>Opgenomen</a:t>
            </a:r>
            <a:r>
              <a:rPr lang="en-GB" sz="1714" dirty="0">
                <a:solidFill>
                  <a:srgbClr val="000000"/>
                </a:solidFill>
                <a:latin typeface="Verdana"/>
              </a:rPr>
              <a:t> in </a:t>
            </a:r>
            <a:r>
              <a:rPr lang="en-GB" sz="1714" dirty="0" err="1">
                <a:solidFill>
                  <a:srgbClr val="000000"/>
                </a:solidFill>
                <a:latin typeface="Verdana"/>
              </a:rPr>
              <a:t>meerdere</a:t>
            </a:r>
            <a:r>
              <a:rPr lang="en-GB" sz="1714" dirty="0">
                <a:solidFill>
                  <a:srgbClr val="000000"/>
                </a:solidFill>
                <a:latin typeface="Verdana"/>
              </a:rPr>
              <a:t> </a:t>
            </a:r>
            <a:r>
              <a:rPr lang="en-GB" sz="1714" dirty="0" err="1">
                <a:solidFill>
                  <a:srgbClr val="000000"/>
                </a:solidFill>
                <a:latin typeface="Verdana"/>
              </a:rPr>
              <a:t>actieplannen</a:t>
            </a:r>
            <a:r>
              <a:rPr lang="en-GB" sz="1714" dirty="0">
                <a:solidFill>
                  <a:srgbClr val="000000"/>
                </a:solidFill>
                <a:latin typeface="Verdana"/>
              </a:rPr>
              <a:t> e-</a:t>
            </a:r>
            <a:r>
              <a:rPr lang="en-GB" sz="1714" dirty="0" err="1">
                <a:solidFill>
                  <a:srgbClr val="000000"/>
                </a:solidFill>
                <a:latin typeface="Verdana"/>
              </a:rPr>
              <a:t>Gezondheid</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a:solidFill>
                  <a:srgbClr val="000000"/>
                </a:solidFill>
                <a:latin typeface="Verdana"/>
              </a:rPr>
              <a:t>Het </a:t>
            </a:r>
            <a:r>
              <a:rPr lang="en-GB" sz="1714" dirty="0" err="1">
                <a:solidFill>
                  <a:srgbClr val="000000"/>
                </a:solidFill>
                <a:latin typeface="Verdana"/>
              </a:rPr>
              <a:t>voorschrijven</a:t>
            </a:r>
            <a:r>
              <a:rPr lang="en-GB" sz="1714" dirty="0">
                <a:solidFill>
                  <a:srgbClr val="000000"/>
                </a:solidFill>
                <a:latin typeface="Verdana"/>
              </a:rPr>
              <a:t>, </a:t>
            </a:r>
            <a:r>
              <a:rPr lang="en-GB" sz="1714" dirty="0" err="1">
                <a:solidFill>
                  <a:srgbClr val="000000"/>
                </a:solidFill>
                <a:latin typeface="Verdana"/>
              </a:rPr>
              <a:t>toewijzen</a:t>
            </a:r>
            <a:r>
              <a:rPr lang="en-GB" sz="1714" dirty="0">
                <a:solidFill>
                  <a:srgbClr val="000000"/>
                </a:solidFill>
                <a:latin typeface="Verdana"/>
              </a:rPr>
              <a:t>, </a:t>
            </a:r>
            <a:r>
              <a:rPr lang="en-GB" sz="1714" dirty="0" err="1">
                <a:solidFill>
                  <a:srgbClr val="000000"/>
                </a:solidFill>
                <a:latin typeface="Verdana"/>
              </a:rPr>
              <a:t>opvolgen</a:t>
            </a:r>
            <a:r>
              <a:rPr lang="en-GB" sz="1714" dirty="0">
                <a:solidFill>
                  <a:srgbClr val="000000"/>
                </a:solidFill>
                <a:latin typeface="Verdana"/>
              </a:rPr>
              <a:t> </a:t>
            </a:r>
            <a:r>
              <a:rPr lang="en-GB" sz="1714" dirty="0" err="1">
                <a:solidFill>
                  <a:srgbClr val="000000"/>
                </a:solidFill>
                <a:latin typeface="Verdana"/>
              </a:rPr>
              <a:t>en</a:t>
            </a:r>
            <a:r>
              <a:rPr lang="en-GB" sz="1714" dirty="0">
                <a:solidFill>
                  <a:srgbClr val="000000"/>
                </a:solidFill>
                <a:latin typeface="Verdana"/>
              </a:rPr>
              <a:t> </a:t>
            </a:r>
            <a:r>
              <a:rPr lang="en-GB" sz="1714" dirty="0" err="1">
                <a:solidFill>
                  <a:srgbClr val="000000"/>
                </a:solidFill>
                <a:latin typeface="Verdana"/>
              </a:rPr>
              <a:t>terugbetalen</a:t>
            </a:r>
            <a:r>
              <a:rPr lang="en-GB" sz="1714" dirty="0">
                <a:solidFill>
                  <a:srgbClr val="000000"/>
                </a:solidFill>
                <a:latin typeface="Verdana"/>
              </a:rPr>
              <a:t> van </a:t>
            </a:r>
            <a:r>
              <a:rPr lang="en-GB" sz="1714" dirty="0" err="1">
                <a:solidFill>
                  <a:srgbClr val="000000"/>
                </a:solidFill>
                <a:latin typeface="Verdana"/>
              </a:rPr>
              <a:t>zorg</a:t>
            </a:r>
            <a:r>
              <a:rPr lang="en-GB" sz="1714" dirty="0">
                <a:solidFill>
                  <a:srgbClr val="000000"/>
                </a:solidFill>
                <a:latin typeface="Verdana"/>
              </a:rPr>
              <a:t> is </a:t>
            </a:r>
            <a:r>
              <a:rPr lang="en-GB" sz="1714" dirty="0" err="1">
                <a:solidFill>
                  <a:srgbClr val="000000"/>
                </a:solidFill>
                <a:latin typeface="Verdana"/>
              </a:rPr>
              <a:t>een</a:t>
            </a:r>
            <a:r>
              <a:rPr lang="en-GB" sz="1714" dirty="0">
                <a:solidFill>
                  <a:srgbClr val="000000"/>
                </a:solidFill>
                <a:latin typeface="Verdana"/>
              </a:rPr>
              <a:t> </a:t>
            </a:r>
            <a:r>
              <a:rPr lang="en-GB" sz="1714" dirty="0" err="1">
                <a:solidFill>
                  <a:srgbClr val="000000"/>
                </a:solidFill>
                <a:latin typeface="Verdana"/>
              </a:rPr>
              <a:t>dienstverlenende</a:t>
            </a:r>
            <a:r>
              <a:rPr lang="en-GB" sz="1714" dirty="0">
                <a:solidFill>
                  <a:srgbClr val="000000"/>
                </a:solidFill>
                <a:latin typeface="Verdana"/>
              </a:rPr>
              <a:t> maar </a:t>
            </a:r>
            <a:r>
              <a:rPr lang="en-GB" sz="1714" dirty="0" err="1">
                <a:solidFill>
                  <a:srgbClr val="000000"/>
                </a:solidFill>
                <a:latin typeface="Verdana"/>
              </a:rPr>
              <a:t>ook</a:t>
            </a:r>
            <a:r>
              <a:rPr lang="en-GB" sz="1714" dirty="0">
                <a:solidFill>
                  <a:srgbClr val="000000"/>
                </a:solidFill>
                <a:latin typeface="Verdana"/>
              </a:rPr>
              <a:t> </a:t>
            </a:r>
            <a:r>
              <a:rPr lang="en-GB" sz="1714" dirty="0" err="1">
                <a:solidFill>
                  <a:srgbClr val="000000"/>
                </a:solidFill>
                <a:latin typeface="Verdana"/>
              </a:rPr>
              <a:t>informatie-intensieve</a:t>
            </a:r>
            <a:r>
              <a:rPr lang="en-GB" sz="1714" dirty="0">
                <a:solidFill>
                  <a:srgbClr val="000000"/>
                </a:solidFill>
                <a:latin typeface="Verdana"/>
              </a:rPr>
              <a:t> </a:t>
            </a:r>
            <a:r>
              <a:rPr lang="en-GB" sz="1714" dirty="0" err="1">
                <a:solidFill>
                  <a:srgbClr val="000000"/>
                </a:solidFill>
                <a:latin typeface="Verdana"/>
              </a:rPr>
              <a:t>keten</a:t>
            </a:r>
            <a:r>
              <a:rPr lang="en-GB" sz="1714" dirty="0">
                <a:solidFill>
                  <a:srgbClr val="000000"/>
                </a:solidFill>
                <a:latin typeface="Verdana"/>
              </a:rPr>
              <a:t>:</a:t>
            </a:r>
          </a:p>
          <a:p>
            <a:pPr marL="244933" indent="-244933" defTabSz="768111">
              <a:buFont typeface="Arial" panose="020B0604020202020204" pitchFamily="34" charset="0"/>
              <a:buChar char="•"/>
            </a:pPr>
            <a:endParaRPr lang="en-GB" sz="1714" dirty="0">
              <a:solidFill>
                <a:srgbClr val="000000"/>
              </a:solidFill>
              <a:latin typeface="Verdana"/>
            </a:endParaRPr>
          </a:p>
          <a:p>
            <a:pPr marL="628989" lvl="1" indent="-244933" defTabSz="768111">
              <a:buFont typeface="Courier New" panose="02070309020205020404" pitchFamily="49" charset="0"/>
              <a:buChar char="o"/>
            </a:pPr>
            <a:r>
              <a:rPr lang="en-GB" sz="1714" dirty="0" err="1">
                <a:solidFill>
                  <a:srgbClr val="000000"/>
                </a:solidFill>
                <a:latin typeface="Verdana"/>
              </a:rPr>
              <a:t>Minstens</a:t>
            </a:r>
            <a:r>
              <a:rPr lang="en-GB" sz="1714" dirty="0">
                <a:solidFill>
                  <a:srgbClr val="000000"/>
                </a:solidFill>
                <a:latin typeface="Verdana"/>
              </a:rPr>
              <a:t> </a:t>
            </a:r>
            <a:r>
              <a:rPr lang="en-GB" sz="1714" b="1" dirty="0">
                <a:solidFill>
                  <a:srgbClr val="000000"/>
                </a:solidFill>
                <a:latin typeface="Verdana"/>
              </a:rPr>
              <a:t>300 </a:t>
            </a:r>
            <a:r>
              <a:rPr lang="en-GB" sz="1714" b="1" dirty="0" err="1">
                <a:solidFill>
                  <a:srgbClr val="000000"/>
                </a:solidFill>
                <a:latin typeface="Verdana"/>
              </a:rPr>
              <a:t>miljoen</a:t>
            </a:r>
            <a:r>
              <a:rPr lang="en-GB" sz="1714" b="1" dirty="0">
                <a:solidFill>
                  <a:srgbClr val="000000"/>
                </a:solidFill>
                <a:latin typeface="Verdana"/>
              </a:rPr>
              <a:t> </a:t>
            </a:r>
            <a:r>
              <a:rPr lang="en-GB" sz="1714" dirty="0" err="1">
                <a:solidFill>
                  <a:srgbClr val="000000"/>
                </a:solidFill>
                <a:latin typeface="Verdana"/>
              </a:rPr>
              <a:t>verwijsvoorschriften</a:t>
            </a:r>
            <a:r>
              <a:rPr lang="en-GB" sz="1714" dirty="0">
                <a:solidFill>
                  <a:srgbClr val="000000"/>
                </a:solidFill>
                <a:latin typeface="Verdana"/>
              </a:rPr>
              <a:t> per </a:t>
            </a:r>
            <a:r>
              <a:rPr lang="en-GB" sz="1714" dirty="0" err="1">
                <a:solidFill>
                  <a:srgbClr val="000000"/>
                </a:solidFill>
                <a:latin typeface="Verdana"/>
              </a:rPr>
              <a:t>jaar</a:t>
            </a:r>
            <a:endParaRPr lang="en-GB" sz="1714" dirty="0">
              <a:solidFill>
                <a:srgbClr val="000000"/>
              </a:solidFill>
              <a:latin typeface="Verdana"/>
            </a:endParaRPr>
          </a:p>
          <a:p>
            <a:pPr marL="628989" lvl="1" indent="-244933" defTabSz="768111">
              <a:buFont typeface="Courier New" panose="02070309020205020404" pitchFamily="49" charset="0"/>
              <a:buChar char="o"/>
            </a:pPr>
            <a:r>
              <a:rPr lang="en-GB" sz="1714" dirty="0" err="1">
                <a:solidFill>
                  <a:srgbClr val="000000"/>
                </a:solidFill>
                <a:latin typeface="Verdana"/>
              </a:rPr>
              <a:t>verwijsvoorschrift</a:t>
            </a:r>
            <a:r>
              <a:rPr lang="en-GB" sz="1714" dirty="0">
                <a:solidFill>
                  <a:srgbClr val="000000"/>
                </a:solidFill>
                <a:latin typeface="Verdana"/>
              </a:rPr>
              <a:t> </a:t>
            </a:r>
            <a:r>
              <a:rPr lang="en-GB" sz="1714" dirty="0" err="1">
                <a:solidFill>
                  <a:srgbClr val="000000"/>
                </a:solidFill>
                <a:latin typeface="Verdana"/>
              </a:rPr>
              <a:t>proces</a:t>
            </a:r>
            <a:r>
              <a:rPr lang="en-GB" sz="1714" dirty="0">
                <a:solidFill>
                  <a:srgbClr val="000000"/>
                </a:solidFill>
                <a:latin typeface="Verdana"/>
              </a:rPr>
              <a:t> </a:t>
            </a:r>
            <a:r>
              <a:rPr lang="en-GB" sz="1714" dirty="0" err="1">
                <a:solidFill>
                  <a:srgbClr val="000000"/>
                </a:solidFill>
                <a:latin typeface="Verdana"/>
              </a:rPr>
              <a:t>vereist</a:t>
            </a:r>
            <a:r>
              <a:rPr lang="en-GB" sz="1714" dirty="0">
                <a:solidFill>
                  <a:srgbClr val="000000"/>
                </a:solidFill>
                <a:latin typeface="Verdana"/>
              </a:rPr>
              <a:t> </a:t>
            </a:r>
            <a:r>
              <a:rPr lang="en-GB" sz="1714" dirty="0" err="1">
                <a:solidFill>
                  <a:srgbClr val="000000"/>
                </a:solidFill>
                <a:latin typeface="Verdana"/>
              </a:rPr>
              <a:t>verschillende</a:t>
            </a:r>
            <a:r>
              <a:rPr lang="en-GB" sz="1714" dirty="0">
                <a:solidFill>
                  <a:srgbClr val="000000"/>
                </a:solidFill>
                <a:latin typeface="Verdana"/>
              </a:rPr>
              <a:t> </a:t>
            </a:r>
            <a:r>
              <a:rPr lang="en-GB" sz="1714" dirty="0" err="1">
                <a:solidFill>
                  <a:srgbClr val="000000"/>
                </a:solidFill>
                <a:latin typeface="Verdana"/>
              </a:rPr>
              <a:t>dataverwerkingsstappen</a:t>
            </a:r>
            <a:r>
              <a:rPr lang="en-GB" sz="1714" dirty="0">
                <a:solidFill>
                  <a:srgbClr val="000000"/>
                </a:solidFill>
                <a:latin typeface="Verdana"/>
              </a:rPr>
              <a:t> </a:t>
            </a:r>
            <a:r>
              <a:rPr lang="en-GB" sz="1714" dirty="0" err="1">
                <a:solidFill>
                  <a:srgbClr val="000000"/>
                </a:solidFill>
                <a:latin typeface="Verdana"/>
              </a:rPr>
              <a:t>en</a:t>
            </a:r>
            <a:r>
              <a:rPr lang="en-GB" sz="1714" dirty="0">
                <a:solidFill>
                  <a:srgbClr val="000000"/>
                </a:solidFill>
                <a:latin typeface="Verdana"/>
              </a:rPr>
              <a:t> data-</a:t>
            </a:r>
            <a:r>
              <a:rPr lang="en-GB" sz="1714" dirty="0" err="1">
                <a:solidFill>
                  <a:srgbClr val="000000"/>
                </a:solidFill>
                <a:latin typeface="Verdana"/>
              </a:rPr>
              <a:t>uitwisseling</a:t>
            </a:r>
            <a:r>
              <a:rPr lang="en-GB" sz="1714" dirty="0">
                <a:solidFill>
                  <a:srgbClr val="000000"/>
                </a:solidFill>
                <a:latin typeface="Verdana"/>
              </a:rPr>
              <a:t> </a:t>
            </a:r>
            <a:r>
              <a:rPr lang="en-GB" sz="1714" dirty="0" err="1">
                <a:solidFill>
                  <a:srgbClr val="000000"/>
                </a:solidFill>
                <a:latin typeface="Verdana"/>
              </a:rPr>
              <a:t>tussen</a:t>
            </a:r>
            <a:r>
              <a:rPr lang="en-GB" sz="1714" dirty="0">
                <a:solidFill>
                  <a:srgbClr val="000000"/>
                </a:solidFill>
                <a:latin typeface="Verdana"/>
              </a:rPr>
              <a:t> </a:t>
            </a:r>
            <a:r>
              <a:rPr lang="en-GB" sz="1714" b="1" dirty="0" err="1">
                <a:solidFill>
                  <a:srgbClr val="000000"/>
                </a:solidFill>
                <a:latin typeface="Verdana"/>
              </a:rPr>
              <a:t>minstens</a:t>
            </a:r>
            <a:r>
              <a:rPr lang="en-GB" sz="1714" b="1" dirty="0">
                <a:solidFill>
                  <a:srgbClr val="000000"/>
                </a:solidFill>
                <a:latin typeface="Verdana"/>
              </a:rPr>
              <a:t> 4 (</a:t>
            </a:r>
            <a:r>
              <a:rPr lang="en-GB" sz="1714" b="1" dirty="0" err="1">
                <a:solidFill>
                  <a:srgbClr val="000000"/>
                </a:solidFill>
                <a:latin typeface="Verdana"/>
              </a:rPr>
              <a:t>en</a:t>
            </a:r>
            <a:r>
              <a:rPr lang="en-GB" sz="1714" b="1" dirty="0">
                <a:solidFill>
                  <a:srgbClr val="000000"/>
                </a:solidFill>
                <a:latin typeface="Verdana"/>
              </a:rPr>
              <a:t> </a:t>
            </a:r>
            <a:r>
              <a:rPr lang="en-GB" sz="1714" b="1" dirty="0" err="1">
                <a:solidFill>
                  <a:srgbClr val="000000"/>
                </a:solidFill>
                <a:latin typeface="Verdana"/>
              </a:rPr>
              <a:t>meestal</a:t>
            </a:r>
            <a:r>
              <a:rPr lang="en-GB" sz="1714" b="1" dirty="0">
                <a:solidFill>
                  <a:srgbClr val="000000"/>
                </a:solidFill>
                <a:latin typeface="Verdana"/>
              </a:rPr>
              <a:t> </a:t>
            </a:r>
            <a:r>
              <a:rPr lang="en-GB" sz="1714" b="1" dirty="0" err="1">
                <a:solidFill>
                  <a:srgbClr val="000000"/>
                </a:solidFill>
                <a:latin typeface="Verdana"/>
              </a:rPr>
              <a:t>zelfs</a:t>
            </a:r>
            <a:r>
              <a:rPr lang="en-GB" sz="1714" b="1" dirty="0">
                <a:solidFill>
                  <a:srgbClr val="000000"/>
                </a:solidFill>
                <a:latin typeface="Verdana"/>
              </a:rPr>
              <a:t> 5) </a:t>
            </a:r>
            <a:r>
              <a:rPr lang="en-GB" sz="1714" b="1" dirty="0" err="1">
                <a:solidFill>
                  <a:srgbClr val="000000"/>
                </a:solidFill>
                <a:latin typeface="Verdana"/>
              </a:rPr>
              <a:t>actoren</a:t>
            </a:r>
            <a:endParaRPr lang="en-GB" sz="1714" b="1"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a:solidFill>
                  <a:srgbClr val="000000"/>
                </a:solidFill>
                <a:latin typeface="Verdana"/>
              </a:rPr>
              <a:t>Enabler </a:t>
            </a:r>
            <a:r>
              <a:rPr lang="en-GB" sz="1714" dirty="0" err="1">
                <a:solidFill>
                  <a:srgbClr val="000000"/>
                </a:solidFill>
                <a:latin typeface="Verdana"/>
              </a:rPr>
              <a:t>voor</a:t>
            </a:r>
            <a:r>
              <a:rPr lang="en-GB" sz="1714" dirty="0">
                <a:solidFill>
                  <a:srgbClr val="000000"/>
                </a:solidFill>
                <a:latin typeface="Verdana"/>
              </a:rPr>
              <a:t> </a:t>
            </a:r>
            <a:r>
              <a:rPr lang="en-GB" sz="1714" b="1" dirty="0" err="1">
                <a:solidFill>
                  <a:srgbClr val="000000"/>
                </a:solidFill>
                <a:latin typeface="Verdana"/>
              </a:rPr>
              <a:t>Beslissingsondersteunend</a:t>
            </a:r>
            <a:r>
              <a:rPr lang="en-GB" sz="1714" b="1" dirty="0">
                <a:solidFill>
                  <a:srgbClr val="000000"/>
                </a:solidFill>
                <a:latin typeface="Verdana"/>
              </a:rPr>
              <a:t> platform </a:t>
            </a:r>
            <a:r>
              <a:rPr lang="en-GB" sz="1714" dirty="0" err="1">
                <a:solidFill>
                  <a:srgbClr val="000000"/>
                </a:solidFill>
                <a:latin typeface="Verdana"/>
              </a:rPr>
              <a:t>voor</a:t>
            </a:r>
            <a:r>
              <a:rPr lang="en-GB" sz="1714" dirty="0">
                <a:solidFill>
                  <a:srgbClr val="000000"/>
                </a:solidFill>
                <a:latin typeface="Verdana"/>
              </a:rPr>
              <a:t> </a:t>
            </a:r>
            <a:r>
              <a:rPr lang="en-GB" sz="1714" b="1" dirty="0" err="1">
                <a:solidFill>
                  <a:srgbClr val="000000"/>
                </a:solidFill>
                <a:latin typeface="Verdana"/>
              </a:rPr>
              <a:t>Radiologie</a:t>
            </a:r>
            <a:r>
              <a:rPr lang="en-GB" sz="1714" dirty="0">
                <a:solidFill>
                  <a:srgbClr val="000000"/>
                </a:solidFill>
                <a:latin typeface="Verdana"/>
              </a:rPr>
              <a:t> </a:t>
            </a:r>
            <a:r>
              <a:rPr lang="en-GB" sz="1714" dirty="0" err="1">
                <a:solidFill>
                  <a:srgbClr val="000000"/>
                </a:solidFill>
                <a:latin typeface="Verdana"/>
              </a:rPr>
              <a:t>en</a:t>
            </a:r>
            <a:r>
              <a:rPr lang="en-GB" sz="1714" dirty="0">
                <a:solidFill>
                  <a:srgbClr val="000000"/>
                </a:solidFill>
                <a:latin typeface="Verdana"/>
              </a:rPr>
              <a:t> </a:t>
            </a:r>
            <a:r>
              <a:rPr lang="en-GB" sz="1714" b="1" dirty="0" err="1">
                <a:solidFill>
                  <a:srgbClr val="000000"/>
                </a:solidFill>
                <a:latin typeface="Verdana"/>
              </a:rPr>
              <a:t>klinische</a:t>
            </a:r>
            <a:r>
              <a:rPr lang="en-GB" sz="1714" b="1" dirty="0">
                <a:solidFill>
                  <a:srgbClr val="000000"/>
                </a:solidFill>
                <a:latin typeface="Verdana"/>
              </a:rPr>
              <a:t> </a:t>
            </a:r>
            <a:r>
              <a:rPr lang="en-GB" sz="1714" b="1" dirty="0" err="1">
                <a:solidFill>
                  <a:srgbClr val="000000"/>
                </a:solidFill>
                <a:latin typeface="Verdana"/>
              </a:rPr>
              <a:t>biologie</a:t>
            </a:r>
            <a:endParaRPr lang="en-GB" sz="1714" b="1" dirty="0">
              <a:solidFill>
                <a:srgbClr val="000000"/>
              </a:solidFill>
              <a:latin typeface="Verdana"/>
            </a:endParaRPr>
          </a:p>
          <a:p>
            <a:pPr defTabSz="768111"/>
            <a:endParaRPr lang="en-GB" sz="1512" dirty="0">
              <a:solidFill>
                <a:srgbClr val="000000"/>
              </a:solidFill>
              <a:latin typeface="Arial"/>
            </a:endParaRPr>
          </a:p>
          <a:p>
            <a:pPr defTabSz="768111"/>
            <a:endParaRPr lang="en-GB" sz="1512" dirty="0">
              <a:solidFill>
                <a:srgbClr val="000000"/>
              </a:solidFill>
              <a:latin typeface="Arial"/>
            </a:endParaRPr>
          </a:p>
          <a:p>
            <a:pPr defTabSz="768111"/>
            <a:endParaRPr lang="en-GB" sz="1512" dirty="0">
              <a:solidFill>
                <a:srgbClr val="000000"/>
              </a:solidFill>
              <a:latin typeface="Arial"/>
            </a:endParaRPr>
          </a:p>
          <a:p>
            <a:pPr defTabSz="768111"/>
            <a:endParaRPr lang="en-GB" sz="1512" dirty="0">
              <a:solidFill>
                <a:srgbClr val="000000"/>
              </a:solidFill>
              <a:latin typeface="Arial"/>
            </a:endParaRPr>
          </a:p>
          <a:p>
            <a:pPr defTabSz="768111"/>
            <a:endParaRPr lang="en-GB" sz="1512" dirty="0">
              <a:solidFill>
                <a:srgbClr val="000000"/>
              </a:solidFill>
              <a:latin typeface="Arial"/>
            </a:endParaRPr>
          </a:p>
        </p:txBody>
      </p:sp>
    </p:spTree>
    <p:extLst>
      <p:ext uri="{BB962C8B-B14F-4D97-AF65-F5344CB8AC3E}">
        <p14:creationId xmlns:p14="http://schemas.microsoft.com/office/powerpoint/2010/main" val="43404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563554" y="2924362"/>
            <a:ext cx="4333884"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a:t/>
            </a:r>
            <a:br>
              <a:rPr lang="en-GB" dirty="0"/>
            </a:br>
            <a:r>
              <a:rPr lang="en-GB" dirty="0"/>
              <a:t>Project </a:t>
            </a:r>
            <a:r>
              <a:rPr lang="en-GB" dirty="0" err="1"/>
              <a:t>Objectieven</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dirty="0">
                <a:solidFill>
                  <a:schemeClr val="lt1"/>
                </a:solidFill>
                <a:latin typeface="Arial"/>
                <a:cs typeface="Arial"/>
                <a:sym typeface="Arial"/>
              </a:rPr>
              <a:t>2</a:t>
            </a:r>
            <a:endParaRPr dirty="0"/>
          </a:p>
        </p:txBody>
      </p:sp>
    </p:spTree>
    <p:extLst>
      <p:ext uri="{BB962C8B-B14F-4D97-AF65-F5344CB8AC3E}">
        <p14:creationId xmlns:p14="http://schemas.microsoft.com/office/powerpoint/2010/main" val="1621212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C38868-2AA5-4B8D-8314-430108EEC490}"/>
              </a:ext>
            </a:extLst>
          </p:cNvPr>
          <p:cNvSpPr>
            <a:spLocks noGrp="1"/>
          </p:cNvSpPr>
          <p:nvPr>
            <p:ph type="sldNum" sz="quarter" idx="12"/>
          </p:nvPr>
        </p:nvSpPr>
        <p:spPr/>
        <p:txBody>
          <a:bodyPr/>
          <a:lstStyle/>
          <a:p>
            <a:pPr defTabSz="653156">
              <a:defRPr/>
            </a:pPr>
            <a:fld id="{BF8BFBED-6579-4CFA-BFCB-87D0BCE9CDFE}" type="slidenum">
              <a:rPr lang="en-US" sz="714">
                <a:solidFill>
                  <a:srgbClr val="000000"/>
                </a:solidFill>
                <a:latin typeface="Arial"/>
              </a:rPr>
              <a:pPr defTabSz="653156">
                <a:defRPr/>
              </a:pPr>
              <a:t>44</a:t>
            </a:fld>
            <a:endParaRPr lang="en-US" sz="714">
              <a:solidFill>
                <a:srgbClr val="000000"/>
              </a:solidFill>
              <a:latin typeface="Arial"/>
            </a:endParaRPr>
          </a:p>
        </p:txBody>
      </p:sp>
      <p:pic>
        <p:nvPicPr>
          <p:cNvPr id="6" name="Afbeelding 12">
            <a:extLst>
              <a:ext uri="{FF2B5EF4-FFF2-40B4-BE49-F238E27FC236}">
                <a16:creationId xmlns:a16="http://schemas.microsoft.com/office/drawing/2014/main" id="{0E01D5BF-E045-44E7-81FE-69BF877229B0}"/>
              </a:ext>
            </a:extLst>
          </p:cNvPr>
          <p:cNvPicPr>
            <a:picLocks noChangeAspect="1"/>
          </p:cNvPicPr>
          <p:nvPr/>
        </p:nvPicPr>
        <p:blipFill>
          <a:blip r:embed="rId2"/>
          <a:stretch>
            <a:fillRect/>
          </a:stretch>
        </p:blipFill>
        <p:spPr>
          <a:xfrm>
            <a:off x="1845611" y="1341618"/>
            <a:ext cx="1165962" cy="253972"/>
          </a:xfrm>
          <a:prstGeom prst="rect">
            <a:avLst/>
          </a:prstGeom>
        </p:spPr>
      </p:pic>
      <p:sp>
        <p:nvSpPr>
          <p:cNvPr id="8" name="Google Shape;1236;p209">
            <a:extLst>
              <a:ext uri="{FF2B5EF4-FFF2-40B4-BE49-F238E27FC236}">
                <a16:creationId xmlns:a16="http://schemas.microsoft.com/office/drawing/2014/main" id="{3F454863-E730-4866-8333-E8867A000E94}"/>
              </a:ext>
            </a:extLst>
          </p:cNvPr>
          <p:cNvSpPr txBox="1">
            <a:spLocks noGrp="1"/>
          </p:cNvSpPr>
          <p:nvPr>
            <p:ph type="title"/>
          </p:nvPr>
        </p:nvSpPr>
        <p:spPr>
          <a:xfrm>
            <a:off x="4618633" y="796598"/>
            <a:ext cx="4089176" cy="205737"/>
          </a:xfrm>
          <a:prstGeom prst="rect">
            <a:avLst/>
          </a:prstGeom>
        </p:spPr>
        <p:txBody>
          <a:bodyPr spcFirstLastPara="1" vert="horz" wrap="square" lIns="0" tIns="0" rIns="0" bIns="0" numCol="1" anchor="t" anchorCtr="0" compatLnSpc="1">
            <a:prstTxWarp prst="textNoShape">
              <a:avLst/>
            </a:prstTxWarp>
            <a:noAutofit/>
          </a:bodyPr>
          <a:lstStyle/>
          <a:p>
            <a:pPr>
              <a:spcBef>
                <a:spcPts val="0"/>
              </a:spcBef>
              <a:spcAft>
                <a:spcPts val="0"/>
              </a:spcAft>
            </a:pPr>
            <a:r>
              <a:rPr lang="en-GB" sz="1714" dirty="0"/>
              <a:t>PROJECT OBJECTIEVEN</a:t>
            </a:r>
            <a:endParaRPr sz="1714" dirty="0"/>
          </a:p>
        </p:txBody>
      </p:sp>
      <p:sp>
        <p:nvSpPr>
          <p:cNvPr id="34" name="Freeform 28">
            <a:extLst>
              <a:ext uri="{FF2B5EF4-FFF2-40B4-BE49-F238E27FC236}">
                <a16:creationId xmlns:a16="http://schemas.microsoft.com/office/drawing/2014/main" id="{C12E8B4D-881D-452C-83F9-72021ABDC265}"/>
              </a:ext>
            </a:extLst>
          </p:cNvPr>
          <p:cNvSpPr/>
          <p:nvPr/>
        </p:nvSpPr>
        <p:spPr>
          <a:xfrm>
            <a:off x="5284759" y="2243446"/>
            <a:ext cx="2607384" cy="503227"/>
          </a:xfrm>
          <a:custGeom>
            <a:avLst/>
            <a:gdLst>
              <a:gd name="connsiteX0" fmla="*/ 1 w 2689322"/>
              <a:gd name="connsiteY0" fmla="*/ 0 h 555953"/>
              <a:gd name="connsiteX1" fmla="*/ 2411346 w 2689322"/>
              <a:gd name="connsiteY1" fmla="*/ 0 h 555953"/>
              <a:gd name="connsiteX2" fmla="*/ 2689322 w 2689322"/>
              <a:gd name="connsiteY2" fmla="*/ 277977 h 555953"/>
              <a:gd name="connsiteX3" fmla="*/ 2411346 w 2689322"/>
              <a:gd name="connsiteY3" fmla="*/ 555953 h 555953"/>
              <a:gd name="connsiteX4" fmla="*/ 0 w 2689322"/>
              <a:gd name="connsiteY4" fmla="*/ 555953 h 555953"/>
              <a:gd name="connsiteX5" fmla="*/ 13336 w 2689322"/>
              <a:gd name="connsiteY5" fmla="*/ 543633 h 555953"/>
              <a:gd name="connsiteX6" fmla="*/ 111617 w 2689322"/>
              <a:gd name="connsiteY6" fmla="*/ 277976 h 555953"/>
              <a:gd name="connsiteX7" fmla="*/ 13336 w 2689322"/>
              <a:gd name="connsiteY7" fmla="*/ 12319 h 5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322" h="555953">
                <a:moveTo>
                  <a:pt x="1" y="0"/>
                </a:moveTo>
                <a:lnTo>
                  <a:pt x="2411346" y="0"/>
                </a:lnTo>
                <a:lnTo>
                  <a:pt x="2689322" y="277977"/>
                </a:lnTo>
                <a:lnTo>
                  <a:pt x="2411346" y="555953"/>
                </a:lnTo>
                <a:lnTo>
                  <a:pt x="0" y="555953"/>
                </a:lnTo>
                <a:lnTo>
                  <a:pt x="13336" y="543633"/>
                </a:lnTo>
                <a:cubicBezTo>
                  <a:pt x="74059" y="475646"/>
                  <a:pt x="111617" y="381722"/>
                  <a:pt x="111617" y="277976"/>
                </a:cubicBezTo>
                <a:cubicBezTo>
                  <a:pt x="111617" y="174231"/>
                  <a:pt x="74059" y="80307"/>
                  <a:pt x="13336" y="12319"/>
                </a:cubicBezTo>
                <a:close/>
              </a:path>
            </a:pathLst>
          </a:custGeom>
          <a:solidFill>
            <a:srgbClr val="2CBEBB"/>
          </a:solidFill>
        </p:spPr>
        <p:style>
          <a:lnRef idx="2">
            <a:schemeClr val="accent1">
              <a:shade val="50000"/>
            </a:schemeClr>
          </a:lnRef>
          <a:fillRef idx="1">
            <a:schemeClr val="accent1"/>
          </a:fillRef>
          <a:effectRef idx="0">
            <a:schemeClr val="accent1"/>
          </a:effectRef>
          <a:fontRef idx="minor">
            <a:schemeClr val="lt1"/>
          </a:fontRef>
        </p:style>
        <p:txBody>
          <a:bodyPr lIns="128571" rtlCol="0" anchor="ctr"/>
          <a:lstStyle/>
          <a:p>
            <a:pPr defTabSz="653156">
              <a:defRPr/>
            </a:pPr>
            <a:r>
              <a:rPr lang="en-GB" sz="1286" b="1" dirty="0">
                <a:solidFill>
                  <a:prstClr val="white"/>
                </a:solidFill>
                <a:latin typeface="Calibri" panose="020F0502020204030204"/>
              </a:rPr>
              <a:t>Clinical Decision Support</a:t>
            </a:r>
          </a:p>
          <a:p>
            <a:pPr defTabSz="653156">
              <a:defRPr/>
            </a:pPr>
            <a:r>
              <a:rPr lang="en-GB" sz="1286" b="1" dirty="0" err="1">
                <a:solidFill>
                  <a:prstClr val="white"/>
                </a:solidFill>
                <a:latin typeface="Calibri" panose="020F0502020204030204"/>
              </a:rPr>
              <a:t>antimicrobiologie</a:t>
            </a:r>
            <a:endParaRPr lang="en-GB" sz="1286" b="1" dirty="0">
              <a:solidFill>
                <a:prstClr val="white"/>
              </a:solidFill>
              <a:latin typeface="Calibri" panose="020F0502020204030204"/>
            </a:endParaRPr>
          </a:p>
        </p:txBody>
      </p:sp>
      <p:sp>
        <p:nvSpPr>
          <p:cNvPr id="35" name="Oval 34">
            <a:extLst>
              <a:ext uri="{FF2B5EF4-FFF2-40B4-BE49-F238E27FC236}">
                <a16:creationId xmlns:a16="http://schemas.microsoft.com/office/drawing/2014/main" id="{73AFB227-CA09-45E4-8B6A-60958E077563}"/>
              </a:ext>
            </a:extLst>
          </p:cNvPr>
          <p:cNvSpPr/>
          <p:nvPr/>
        </p:nvSpPr>
        <p:spPr>
          <a:xfrm>
            <a:off x="4560480" y="3481423"/>
            <a:ext cx="900000" cy="900000"/>
          </a:xfrm>
          <a:prstGeom prst="ellipse">
            <a:avLst/>
          </a:prstGeom>
          <a:solidFill>
            <a:srgbClr val="2C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36" name="Freeform 30">
            <a:extLst>
              <a:ext uri="{FF2B5EF4-FFF2-40B4-BE49-F238E27FC236}">
                <a16:creationId xmlns:a16="http://schemas.microsoft.com/office/drawing/2014/main" id="{C46E964C-E19A-424D-B0BF-38A7D60E5A86}"/>
              </a:ext>
            </a:extLst>
          </p:cNvPr>
          <p:cNvSpPr/>
          <p:nvPr/>
        </p:nvSpPr>
        <p:spPr>
          <a:xfrm>
            <a:off x="5428993" y="3429994"/>
            <a:ext cx="3420000" cy="1002857"/>
          </a:xfrm>
          <a:custGeom>
            <a:avLst/>
            <a:gdLst>
              <a:gd name="connsiteX0" fmla="*/ 1 w 2689322"/>
              <a:gd name="connsiteY0" fmla="*/ 0 h 555953"/>
              <a:gd name="connsiteX1" fmla="*/ 2411346 w 2689322"/>
              <a:gd name="connsiteY1" fmla="*/ 0 h 555953"/>
              <a:gd name="connsiteX2" fmla="*/ 2689322 w 2689322"/>
              <a:gd name="connsiteY2" fmla="*/ 277977 h 555953"/>
              <a:gd name="connsiteX3" fmla="*/ 2411346 w 2689322"/>
              <a:gd name="connsiteY3" fmla="*/ 555953 h 555953"/>
              <a:gd name="connsiteX4" fmla="*/ 0 w 2689322"/>
              <a:gd name="connsiteY4" fmla="*/ 555953 h 555953"/>
              <a:gd name="connsiteX5" fmla="*/ 13336 w 2689322"/>
              <a:gd name="connsiteY5" fmla="*/ 543633 h 555953"/>
              <a:gd name="connsiteX6" fmla="*/ 111617 w 2689322"/>
              <a:gd name="connsiteY6" fmla="*/ 277976 h 555953"/>
              <a:gd name="connsiteX7" fmla="*/ 13336 w 2689322"/>
              <a:gd name="connsiteY7" fmla="*/ 12319 h 5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322" h="555953">
                <a:moveTo>
                  <a:pt x="1" y="0"/>
                </a:moveTo>
                <a:lnTo>
                  <a:pt x="2411346" y="0"/>
                </a:lnTo>
                <a:lnTo>
                  <a:pt x="2689322" y="277977"/>
                </a:lnTo>
                <a:lnTo>
                  <a:pt x="2411346" y="555953"/>
                </a:lnTo>
                <a:lnTo>
                  <a:pt x="0" y="555953"/>
                </a:lnTo>
                <a:lnTo>
                  <a:pt x="13336" y="543633"/>
                </a:lnTo>
                <a:cubicBezTo>
                  <a:pt x="74059" y="475646"/>
                  <a:pt x="111617" y="381722"/>
                  <a:pt x="111617" y="277976"/>
                </a:cubicBezTo>
                <a:cubicBezTo>
                  <a:pt x="111617" y="174231"/>
                  <a:pt x="74059" y="80307"/>
                  <a:pt x="13336" y="12319"/>
                </a:cubicBezTo>
                <a:close/>
              </a:path>
            </a:pathLst>
          </a:cu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lIns="231429" rtlCol="0" anchor="ctr"/>
          <a:lstStyle/>
          <a:p>
            <a:pPr marL="244933" indent="-244933" defTabSz="653156">
              <a:buFontTx/>
              <a:buAutoNum type="arabicPeriod"/>
              <a:defRPr/>
            </a:pPr>
            <a:r>
              <a:rPr lang="nl-NL" sz="1714" b="1" dirty="0">
                <a:solidFill>
                  <a:prstClr val="white"/>
                </a:solidFill>
                <a:latin typeface="Calibri" panose="020F0502020204030204"/>
              </a:rPr>
              <a:t>Efficiëntere verwerking van het verwijsvoorschrift.</a:t>
            </a:r>
            <a:endParaRPr lang="en-GB" sz="1714" b="1" dirty="0">
              <a:solidFill>
                <a:prstClr val="white"/>
              </a:solidFill>
              <a:latin typeface="Calibri" panose="020F0502020204030204"/>
            </a:endParaRPr>
          </a:p>
        </p:txBody>
      </p:sp>
      <p:sp>
        <p:nvSpPr>
          <p:cNvPr id="38" name="Oval 37">
            <a:extLst>
              <a:ext uri="{FF2B5EF4-FFF2-40B4-BE49-F238E27FC236}">
                <a16:creationId xmlns:a16="http://schemas.microsoft.com/office/drawing/2014/main" id="{C388E3A1-038F-48AF-8BE8-E4FC01379BFF}"/>
              </a:ext>
            </a:extLst>
          </p:cNvPr>
          <p:cNvSpPr/>
          <p:nvPr/>
        </p:nvSpPr>
        <p:spPr>
          <a:xfrm>
            <a:off x="4541759" y="4742211"/>
            <a:ext cx="900000" cy="900000"/>
          </a:xfrm>
          <a:prstGeom prst="ellipse">
            <a:avLst/>
          </a:prstGeom>
          <a:solidFill>
            <a:srgbClr val="2CB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39" name="Freeform 33">
            <a:extLst>
              <a:ext uri="{FF2B5EF4-FFF2-40B4-BE49-F238E27FC236}">
                <a16:creationId xmlns:a16="http://schemas.microsoft.com/office/drawing/2014/main" id="{49CA723B-047A-4197-A9F0-99B36D822B6A}"/>
              </a:ext>
            </a:extLst>
          </p:cNvPr>
          <p:cNvSpPr/>
          <p:nvPr/>
        </p:nvSpPr>
        <p:spPr>
          <a:xfrm>
            <a:off x="5389203" y="4733044"/>
            <a:ext cx="3209839" cy="1002857"/>
          </a:xfrm>
          <a:custGeom>
            <a:avLst/>
            <a:gdLst>
              <a:gd name="connsiteX0" fmla="*/ 1 w 2689322"/>
              <a:gd name="connsiteY0" fmla="*/ 0 h 555953"/>
              <a:gd name="connsiteX1" fmla="*/ 2411346 w 2689322"/>
              <a:gd name="connsiteY1" fmla="*/ 0 h 555953"/>
              <a:gd name="connsiteX2" fmla="*/ 2689322 w 2689322"/>
              <a:gd name="connsiteY2" fmla="*/ 277977 h 555953"/>
              <a:gd name="connsiteX3" fmla="*/ 2411346 w 2689322"/>
              <a:gd name="connsiteY3" fmla="*/ 555953 h 555953"/>
              <a:gd name="connsiteX4" fmla="*/ 0 w 2689322"/>
              <a:gd name="connsiteY4" fmla="*/ 555953 h 555953"/>
              <a:gd name="connsiteX5" fmla="*/ 13336 w 2689322"/>
              <a:gd name="connsiteY5" fmla="*/ 543633 h 555953"/>
              <a:gd name="connsiteX6" fmla="*/ 111617 w 2689322"/>
              <a:gd name="connsiteY6" fmla="*/ 277976 h 555953"/>
              <a:gd name="connsiteX7" fmla="*/ 13336 w 2689322"/>
              <a:gd name="connsiteY7" fmla="*/ 12319 h 5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322" h="555953">
                <a:moveTo>
                  <a:pt x="1" y="0"/>
                </a:moveTo>
                <a:lnTo>
                  <a:pt x="2411346" y="0"/>
                </a:lnTo>
                <a:lnTo>
                  <a:pt x="2689322" y="277977"/>
                </a:lnTo>
                <a:lnTo>
                  <a:pt x="2411346" y="555953"/>
                </a:lnTo>
                <a:lnTo>
                  <a:pt x="0" y="555953"/>
                </a:lnTo>
                <a:lnTo>
                  <a:pt x="13336" y="543633"/>
                </a:lnTo>
                <a:cubicBezTo>
                  <a:pt x="74059" y="475646"/>
                  <a:pt x="111617" y="381722"/>
                  <a:pt x="111617" y="277976"/>
                </a:cubicBezTo>
                <a:cubicBezTo>
                  <a:pt x="111617" y="174231"/>
                  <a:pt x="74059" y="80307"/>
                  <a:pt x="13336" y="12319"/>
                </a:cubicBezTo>
                <a:close/>
              </a:path>
            </a:pathLst>
          </a:cu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244933" indent="-244933" defTabSz="653156">
              <a:buFont typeface="+mj-lt"/>
              <a:buAutoNum type="arabicPeriod" startAt="2"/>
              <a:defRPr/>
            </a:pPr>
            <a:r>
              <a:rPr lang="nl-NL" sz="1714" b="1" dirty="0">
                <a:solidFill>
                  <a:prstClr val="white"/>
                </a:solidFill>
                <a:latin typeface="Calibri" panose="020F0502020204030204"/>
              </a:rPr>
              <a:t>verbeteren van de zorgverlening en zijn ondersteunende activiteiten</a:t>
            </a:r>
            <a:endParaRPr lang="en-GB" sz="1714" b="1" dirty="0">
              <a:solidFill>
                <a:prstClr val="white"/>
              </a:solidFill>
              <a:latin typeface="Calibri" panose="020F0502020204030204"/>
            </a:endParaRPr>
          </a:p>
        </p:txBody>
      </p:sp>
      <p:cxnSp>
        <p:nvCxnSpPr>
          <p:cNvPr id="40" name="Straight Connector 39">
            <a:extLst>
              <a:ext uri="{FF2B5EF4-FFF2-40B4-BE49-F238E27FC236}">
                <a16:creationId xmlns:a16="http://schemas.microsoft.com/office/drawing/2014/main" id="{F1BA04D1-216C-4A25-9E41-D46E393298D8}"/>
              </a:ext>
            </a:extLst>
          </p:cNvPr>
          <p:cNvCxnSpPr>
            <a:cxnSpLocks/>
          </p:cNvCxnSpPr>
          <p:nvPr/>
        </p:nvCxnSpPr>
        <p:spPr>
          <a:xfrm flipH="1">
            <a:off x="5017019" y="2746673"/>
            <a:ext cx="54384" cy="3033489"/>
          </a:xfrm>
          <a:prstGeom prst="line">
            <a:avLst/>
          </a:prstGeom>
          <a:ln w="22225">
            <a:solidFill>
              <a:srgbClr val="2CBEBB"/>
            </a:solidFill>
          </a:ln>
        </p:spPr>
        <p:style>
          <a:lnRef idx="1">
            <a:schemeClr val="accent1"/>
          </a:lnRef>
          <a:fillRef idx="0">
            <a:schemeClr val="accent1"/>
          </a:fillRef>
          <a:effectRef idx="0">
            <a:schemeClr val="accent1"/>
          </a:effectRef>
          <a:fontRef idx="minor">
            <a:schemeClr val="tx1"/>
          </a:fontRef>
        </p:style>
      </p:cxnSp>
      <p:sp>
        <p:nvSpPr>
          <p:cNvPr id="41" name="Rounded Rectangle 36">
            <a:extLst>
              <a:ext uri="{FF2B5EF4-FFF2-40B4-BE49-F238E27FC236}">
                <a16:creationId xmlns:a16="http://schemas.microsoft.com/office/drawing/2014/main" id="{70F3AA47-37FF-4AA4-A52C-D1E2839F2A28}"/>
              </a:ext>
            </a:extLst>
          </p:cNvPr>
          <p:cNvSpPr/>
          <p:nvPr/>
        </p:nvSpPr>
        <p:spPr>
          <a:xfrm>
            <a:off x="4753225" y="1855343"/>
            <a:ext cx="3934286" cy="1002857"/>
          </a:xfrm>
          <a:prstGeom prst="roundRect">
            <a:avLst>
              <a:gd name="adj" fmla="val 46888"/>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2" name="Oval 41">
            <a:extLst>
              <a:ext uri="{FF2B5EF4-FFF2-40B4-BE49-F238E27FC236}">
                <a16:creationId xmlns:a16="http://schemas.microsoft.com/office/drawing/2014/main" id="{66F2EFFF-585E-48A2-90C7-ADF437B4105E}"/>
              </a:ext>
            </a:extLst>
          </p:cNvPr>
          <p:cNvSpPr/>
          <p:nvPr/>
        </p:nvSpPr>
        <p:spPr>
          <a:xfrm>
            <a:off x="4890979" y="1992309"/>
            <a:ext cx="681429" cy="68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3" name="Freeform 38">
            <a:extLst>
              <a:ext uri="{FF2B5EF4-FFF2-40B4-BE49-F238E27FC236}">
                <a16:creationId xmlns:a16="http://schemas.microsoft.com/office/drawing/2014/main" id="{5FB07F25-E50D-49F6-BC20-DC10953158BA}"/>
              </a:ext>
            </a:extLst>
          </p:cNvPr>
          <p:cNvSpPr/>
          <p:nvPr/>
        </p:nvSpPr>
        <p:spPr>
          <a:xfrm>
            <a:off x="5625462" y="1978284"/>
            <a:ext cx="3062049" cy="720000"/>
          </a:xfrm>
          <a:custGeom>
            <a:avLst/>
            <a:gdLst>
              <a:gd name="connsiteX0" fmla="*/ 1 w 2689322"/>
              <a:gd name="connsiteY0" fmla="*/ 0 h 555953"/>
              <a:gd name="connsiteX1" fmla="*/ 2411346 w 2689322"/>
              <a:gd name="connsiteY1" fmla="*/ 0 h 555953"/>
              <a:gd name="connsiteX2" fmla="*/ 2689322 w 2689322"/>
              <a:gd name="connsiteY2" fmla="*/ 277977 h 555953"/>
              <a:gd name="connsiteX3" fmla="*/ 2411346 w 2689322"/>
              <a:gd name="connsiteY3" fmla="*/ 555953 h 555953"/>
              <a:gd name="connsiteX4" fmla="*/ 0 w 2689322"/>
              <a:gd name="connsiteY4" fmla="*/ 555953 h 555953"/>
              <a:gd name="connsiteX5" fmla="*/ 13336 w 2689322"/>
              <a:gd name="connsiteY5" fmla="*/ 543633 h 555953"/>
              <a:gd name="connsiteX6" fmla="*/ 111617 w 2689322"/>
              <a:gd name="connsiteY6" fmla="*/ 277976 h 555953"/>
              <a:gd name="connsiteX7" fmla="*/ 13336 w 2689322"/>
              <a:gd name="connsiteY7" fmla="*/ 12319 h 5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322" h="555953">
                <a:moveTo>
                  <a:pt x="1" y="0"/>
                </a:moveTo>
                <a:lnTo>
                  <a:pt x="2411346" y="0"/>
                </a:lnTo>
                <a:lnTo>
                  <a:pt x="2689322" y="277977"/>
                </a:lnTo>
                <a:lnTo>
                  <a:pt x="2411346" y="555953"/>
                </a:lnTo>
                <a:lnTo>
                  <a:pt x="0" y="555953"/>
                </a:lnTo>
                <a:lnTo>
                  <a:pt x="13336" y="543633"/>
                </a:lnTo>
                <a:cubicBezTo>
                  <a:pt x="74059" y="475646"/>
                  <a:pt x="111617" y="381722"/>
                  <a:pt x="111617" y="277976"/>
                </a:cubicBezTo>
                <a:cubicBezTo>
                  <a:pt x="111617" y="174231"/>
                  <a:pt x="74059" y="80307"/>
                  <a:pt x="13336" y="12319"/>
                </a:cubicBezTo>
                <a:close/>
              </a:path>
            </a:pathLst>
          </a:custGeom>
          <a:solidFill>
            <a:srgbClr val="2CBEBB"/>
          </a:solidFill>
        </p:spPr>
        <p:style>
          <a:lnRef idx="2">
            <a:schemeClr val="accent1">
              <a:shade val="50000"/>
            </a:schemeClr>
          </a:lnRef>
          <a:fillRef idx="1">
            <a:schemeClr val="accent1"/>
          </a:fillRef>
          <a:effectRef idx="0">
            <a:schemeClr val="accent1"/>
          </a:effectRef>
          <a:fontRef idx="minor">
            <a:schemeClr val="lt1"/>
          </a:fontRef>
        </p:style>
        <p:txBody>
          <a:bodyPr lIns="128571" rtlCol="0" anchor="ctr"/>
          <a:lstStyle/>
          <a:p>
            <a:pPr defTabSz="653156">
              <a:defRPr/>
            </a:pPr>
            <a:r>
              <a:rPr lang="en-GB" sz="2286" b="1" dirty="0">
                <a:solidFill>
                  <a:prstClr val="white"/>
                </a:solidFill>
                <a:latin typeface="Calibri" panose="020F0502020204030204"/>
              </a:rPr>
              <a:t>DIGITAAL VERWIJSVOORSCHRIFT</a:t>
            </a:r>
          </a:p>
        </p:txBody>
      </p:sp>
      <p:grpSp>
        <p:nvGrpSpPr>
          <p:cNvPr id="44" name="Group 43">
            <a:extLst>
              <a:ext uri="{FF2B5EF4-FFF2-40B4-BE49-F238E27FC236}">
                <a16:creationId xmlns:a16="http://schemas.microsoft.com/office/drawing/2014/main" id="{E77458D9-B9EB-4EE6-9CF6-9ABCFD3BA1F2}"/>
              </a:ext>
            </a:extLst>
          </p:cNvPr>
          <p:cNvGrpSpPr/>
          <p:nvPr/>
        </p:nvGrpSpPr>
        <p:grpSpPr>
          <a:xfrm>
            <a:off x="4996932" y="2048686"/>
            <a:ext cx="471903" cy="553019"/>
            <a:chOff x="5102260" y="1403928"/>
            <a:chExt cx="425083" cy="455580"/>
          </a:xfrm>
        </p:grpSpPr>
        <p:sp>
          <p:nvSpPr>
            <p:cNvPr id="45" name="Rectangle 44">
              <a:extLst>
                <a:ext uri="{FF2B5EF4-FFF2-40B4-BE49-F238E27FC236}">
                  <a16:creationId xmlns:a16="http://schemas.microsoft.com/office/drawing/2014/main" id="{22CC0D34-2CC5-42EB-A0C6-8D81FDA26188}"/>
                </a:ext>
              </a:extLst>
            </p:cNvPr>
            <p:cNvSpPr/>
            <p:nvPr/>
          </p:nvSpPr>
          <p:spPr>
            <a:xfrm>
              <a:off x="5102260" y="1403928"/>
              <a:ext cx="378150" cy="443137"/>
            </a:xfrm>
            <a:prstGeom prst="rect">
              <a:avLst/>
            </a:prstGeom>
            <a:solidFill>
              <a:schemeClr val="bg1"/>
            </a:solid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6" name="Rectangle 45">
              <a:extLst>
                <a:ext uri="{FF2B5EF4-FFF2-40B4-BE49-F238E27FC236}">
                  <a16:creationId xmlns:a16="http://schemas.microsoft.com/office/drawing/2014/main" id="{615B93F3-0F4B-4355-8CB2-660B2EEBE5BF}"/>
                </a:ext>
              </a:extLst>
            </p:cNvPr>
            <p:cNvSpPr/>
            <p:nvPr/>
          </p:nvSpPr>
          <p:spPr>
            <a:xfrm>
              <a:off x="5153216" y="1465288"/>
              <a:ext cx="80457" cy="71000"/>
            </a:xfrm>
            <a:prstGeom prst="rect">
              <a:avLst/>
            </a:prstGeom>
            <a:solidFill>
              <a:schemeClr val="bg1"/>
            </a:solidFill>
            <a:ln w="127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7" name="Rectangle 46">
              <a:extLst>
                <a:ext uri="{FF2B5EF4-FFF2-40B4-BE49-F238E27FC236}">
                  <a16:creationId xmlns:a16="http://schemas.microsoft.com/office/drawing/2014/main" id="{E0AAB5C8-2FF4-419A-8140-3358B932BD29}"/>
                </a:ext>
              </a:extLst>
            </p:cNvPr>
            <p:cNvSpPr/>
            <p:nvPr/>
          </p:nvSpPr>
          <p:spPr>
            <a:xfrm>
              <a:off x="5153216" y="1612184"/>
              <a:ext cx="80457" cy="71000"/>
            </a:xfrm>
            <a:prstGeom prst="rect">
              <a:avLst/>
            </a:prstGeom>
            <a:solidFill>
              <a:schemeClr val="bg1"/>
            </a:solidFill>
            <a:ln w="127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8" name="Rectangle 47">
              <a:extLst>
                <a:ext uri="{FF2B5EF4-FFF2-40B4-BE49-F238E27FC236}">
                  <a16:creationId xmlns:a16="http://schemas.microsoft.com/office/drawing/2014/main" id="{60F431CF-7D8A-4A1D-AD1D-1BBBD4131861}"/>
                </a:ext>
              </a:extLst>
            </p:cNvPr>
            <p:cNvSpPr/>
            <p:nvPr/>
          </p:nvSpPr>
          <p:spPr>
            <a:xfrm>
              <a:off x="5153216" y="1742095"/>
              <a:ext cx="80457" cy="71000"/>
            </a:xfrm>
            <a:prstGeom prst="rect">
              <a:avLst/>
            </a:prstGeom>
            <a:solidFill>
              <a:schemeClr val="bg1"/>
            </a:solidFill>
            <a:ln w="127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49" name="Rectangle 48">
              <a:extLst>
                <a:ext uri="{FF2B5EF4-FFF2-40B4-BE49-F238E27FC236}">
                  <a16:creationId xmlns:a16="http://schemas.microsoft.com/office/drawing/2014/main" id="{932E3FA7-F148-441B-BC57-96B1075CAE77}"/>
                </a:ext>
              </a:extLst>
            </p:cNvPr>
            <p:cNvSpPr/>
            <p:nvPr/>
          </p:nvSpPr>
          <p:spPr>
            <a:xfrm flipV="1">
              <a:off x="5284630" y="1465288"/>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0" name="Rectangle 49">
              <a:extLst>
                <a:ext uri="{FF2B5EF4-FFF2-40B4-BE49-F238E27FC236}">
                  <a16:creationId xmlns:a16="http://schemas.microsoft.com/office/drawing/2014/main" id="{BA2DFFD0-F543-443F-AECA-65CD524B67AD}"/>
                </a:ext>
              </a:extLst>
            </p:cNvPr>
            <p:cNvSpPr/>
            <p:nvPr/>
          </p:nvSpPr>
          <p:spPr>
            <a:xfrm flipV="1">
              <a:off x="5280607" y="1779214"/>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1" name="Rectangle 50">
              <a:extLst>
                <a:ext uri="{FF2B5EF4-FFF2-40B4-BE49-F238E27FC236}">
                  <a16:creationId xmlns:a16="http://schemas.microsoft.com/office/drawing/2014/main" id="{EBC3E820-4A81-4443-8652-022F7178930E}"/>
                </a:ext>
              </a:extLst>
            </p:cNvPr>
            <p:cNvSpPr/>
            <p:nvPr/>
          </p:nvSpPr>
          <p:spPr>
            <a:xfrm flipV="1">
              <a:off x="5280607" y="1742095"/>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2" name="Rectangle 51">
              <a:extLst>
                <a:ext uri="{FF2B5EF4-FFF2-40B4-BE49-F238E27FC236}">
                  <a16:creationId xmlns:a16="http://schemas.microsoft.com/office/drawing/2014/main" id="{4B0231A6-1D68-4895-8776-04F7332C85F1}"/>
                </a:ext>
              </a:extLst>
            </p:cNvPr>
            <p:cNvSpPr/>
            <p:nvPr/>
          </p:nvSpPr>
          <p:spPr>
            <a:xfrm flipV="1">
              <a:off x="5272561" y="1665063"/>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3" name="Rectangle 52">
              <a:extLst>
                <a:ext uri="{FF2B5EF4-FFF2-40B4-BE49-F238E27FC236}">
                  <a16:creationId xmlns:a16="http://schemas.microsoft.com/office/drawing/2014/main" id="{A2FBC66B-3802-47E1-A450-37501DE95BB4}"/>
                </a:ext>
              </a:extLst>
            </p:cNvPr>
            <p:cNvSpPr/>
            <p:nvPr/>
          </p:nvSpPr>
          <p:spPr>
            <a:xfrm flipV="1">
              <a:off x="5279266" y="1616436"/>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4" name="Rectangle 53">
              <a:extLst>
                <a:ext uri="{FF2B5EF4-FFF2-40B4-BE49-F238E27FC236}">
                  <a16:creationId xmlns:a16="http://schemas.microsoft.com/office/drawing/2014/main" id="{27AE11B8-A796-4589-8DDA-A5A789AFFEF7}"/>
                </a:ext>
              </a:extLst>
            </p:cNvPr>
            <p:cNvSpPr/>
            <p:nvPr/>
          </p:nvSpPr>
          <p:spPr>
            <a:xfrm flipV="1">
              <a:off x="5283288" y="1508898"/>
              <a:ext cx="168960" cy="18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5" name="Freeform 88">
              <a:extLst>
                <a:ext uri="{FF2B5EF4-FFF2-40B4-BE49-F238E27FC236}">
                  <a16:creationId xmlns:a16="http://schemas.microsoft.com/office/drawing/2014/main" id="{F7B829AC-E4B5-48AE-A31D-8B7C166D1550}"/>
                </a:ext>
              </a:extLst>
            </p:cNvPr>
            <p:cNvSpPr/>
            <p:nvPr/>
          </p:nvSpPr>
          <p:spPr>
            <a:xfrm rot="19394919">
              <a:off x="5156393" y="1422681"/>
              <a:ext cx="119945" cy="73745"/>
            </a:xfrm>
            <a:custGeom>
              <a:avLst/>
              <a:gdLst>
                <a:gd name="connsiteX0" fmla="*/ 704607 w 704607"/>
                <a:gd name="connsiteY0" fmla="*/ 260907 h 332907"/>
                <a:gd name="connsiteX1" fmla="*/ 704607 w 704607"/>
                <a:gd name="connsiteY1" fmla="*/ 332907 h 332907"/>
                <a:gd name="connsiteX2" fmla="*/ 20607 w 704607"/>
                <a:gd name="connsiteY2" fmla="*/ 332907 h 332907"/>
                <a:gd name="connsiteX3" fmla="*/ 20607 w 704607"/>
                <a:gd name="connsiteY3" fmla="*/ 326113 h 332907"/>
                <a:gd name="connsiteX4" fmla="*/ 11937 w 704607"/>
                <a:gd name="connsiteY4" fmla="*/ 326432 h 332907"/>
                <a:gd name="connsiteX5" fmla="*/ 0 w 704607"/>
                <a:gd name="connsiteY5" fmla="*/ 2652 h 332907"/>
                <a:gd name="connsiteX6" fmla="*/ 71951 w 704607"/>
                <a:gd name="connsiteY6" fmla="*/ 0 h 332907"/>
                <a:gd name="connsiteX7" fmla="*/ 81570 w 704607"/>
                <a:gd name="connsiteY7" fmla="*/ 260907 h 33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607" h="332907">
                  <a:moveTo>
                    <a:pt x="704607" y="260907"/>
                  </a:moveTo>
                  <a:lnTo>
                    <a:pt x="704607" y="332907"/>
                  </a:lnTo>
                  <a:lnTo>
                    <a:pt x="20607" y="332907"/>
                  </a:lnTo>
                  <a:lnTo>
                    <a:pt x="20607" y="326113"/>
                  </a:lnTo>
                  <a:lnTo>
                    <a:pt x="11937" y="326432"/>
                  </a:lnTo>
                  <a:lnTo>
                    <a:pt x="0" y="2652"/>
                  </a:lnTo>
                  <a:lnTo>
                    <a:pt x="71951" y="0"/>
                  </a:lnTo>
                  <a:lnTo>
                    <a:pt x="81570" y="260907"/>
                  </a:lnTo>
                  <a:close/>
                </a:path>
              </a:pathLst>
            </a:cu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6" name="Cross 55">
              <a:extLst>
                <a:ext uri="{FF2B5EF4-FFF2-40B4-BE49-F238E27FC236}">
                  <a16:creationId xmlns:a16="http://schemas.microsoft.com/office/drawing/2014/main" id="{CC241134-F864-493C-9F0B-DDD860759EE5}"/>
                </a:ext>
              </a:extLst>
            </p:cNvPr>
            <p:cNvSpPr/>
            <p:nvPr/>
          </p:nvSpPr>
          <p:spPr>
            <a:xfrm>
              <a:off x="5416672" y="1735162"/>
              <a:ext cx="110671" cy="124346"/>
            </a:xfrm>
            <a:prstGeom prst="plus">
              <a:avLst>
                <a:gd name="adj" fmla="val 33396"/>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grpSp>
      <p:sp>
        <p:nvSpPr>
          <p:cNvPr id="57" name="Freeform 94">
            <a:extLst>
              <a:ext uri="{FF2B5EF4-FFF2-40B4-BE49-F238E27FC236}">
                <a16:creationId xmlns:a16="http://schemas.microsoft.com/office/drawing/2014/main" id="{C3D87E22-8C1A-401C-95AC-5BF8057F18B8}"/>
              </a:ext>
            </a:extLst>
          </p:cNvPr>
          <p:cNvSpPr/>
          <p:nvPr/>
        </p:nvSpPr>
        <p:spPr>
          <a:xfrm>
            <a:off x="4756241" y="4871309"/>
            <a:ext cx="471036" cy="641803"/>
          </a:xfrm>
          <a:custGeom>
            <a:avLst/>
            <a:gdLst>
              <a:gd name="connsiteX0" fmla="*/ 0 w 1244786"/>
              <a:gd name="connsiteY0" fmla="*/ 427165 h 1144668"/>
              <a:gd name="connsiteX1" fmla="*/ 150176 w 1244786"/>
              <a:gd name="connsiteY1" fmla="*/ 420490 h 1144668"/>
              <a:gd name="connsiteX2" fmla="*/ 193559 w 1244786"/>
              <a:gd name="connsiteY2" fmla="*/ 443851 h 1144668"/>
              <a:gd name="connsiteX3" fmla="*/ 213583 w 1244786"/>
              <a:gd name="connsiteY3" fmla="*/ 417153 h 1144668"/>
              <a:gd name="connsiteX4" fmla="*/ 260304 w 1244786"/>
              <a:gd name="connsiteY4" fmla="*/ 413816 h 1144668"/>
              <a:gd name="connsiteX5" fmla="*/ 433840 w 1244786"/>
              <a:gd name="connsiteY5" fmla="*/ 283664 h 1144668"/>
              <a:gd name="connsiteX6" fmla="*/ 520608 w 1244786"/>
              <a:gd name="connsiteY6" fmla="*/ 0 h 1144668"/>
              <a:gd name="connsiteX7" fmla="*/ 614050 w 1244786"/>
              <a:gd name="connsiteY7" fmla="*/ 20023 h 1144668"/>
              <a:gd name="connsiteX8" fmla="*/ 680794 w 1244786"/>
              <a:gd name="connsiteY8" fmla="*/ 86768 h 1144668"/>
              <a:gd name="connsiteX9" fmla="*/ 724178 w 1244786"/>
              <a:gd name="connsiteY9" fmla="*/ 380444 h 1144668"/>
              <a:gd name="connsiteX10" fmla="*/ 1168030 w 1244786"/>
              <a:gd name="connsiteY10" fmla="*/ 420490 h 1144668"/>
              <a:gd name="connsiteX11" fmla="*/ 1244786 w 1244786"/>
              <a:gd name="connsiteY11" fmla="*/ 473886 h 1144668"/>
              <a:gd name="connsiteX12" fmla="*/ 1224762 w 1244786"/>
              <a:gd name="connsiteY12" fmla="*/ 577340 h 1144668"/>
              <a:gd name="connsiteX13" fmla="*/ 1101285 w 1244786"/>
              <a:gd name="connsiteY13" fmla="*/ 590689 h 1144668"/>
              <a:gd name="connsiteX14" fmla="*/ 1241448 w 1244786"/>
              <a:gd name="connsiteY14" fmla="*/ 644084 h 1144668"/>
              <a:gd name="connsiteX15" fmla="*/ 1218088 w 1244786"/>
              <a:gd name="connsiteY15" fmla="*/ 770899 h 1144668"/>
              <a:gd name="connsiteX16" fmla="*/ 1101285 w 1244786"/>
              <a:gd name="connsiteY16" fmla="*/ 774236 h 1144668"/>
              <a:gd name="connsiteX17" fmla="*/ 1198065 w 1244786"/>
              <a:gd name="connsiteY17" fmla="*/ 854330 h 1144668"/>
              <a:gd name="connsiteX18" fmla="*/ 1181378 w 1244786"/>
              <a:gd name="connsiteY18" fmla="*/ 964458 h 1144668"/>
              <a:gd name="connsiteX19" fmla="*/ 1084599 w 1244786"/>
              <a:gd name="connsiteY19" fmla="*/ 944435 h 1144668"/>
              <a:gd name="connsiteX20" fmla="*/ 1184716 w 1244786"/>
              <a:gd name="connsiteY20" fmla="*/ 1057900 h 1144668"/>
              <a:gd name="connsiteX21" fmla="*/ 1168030 w 1244786"/>
              <a:gd name="connsiteY21" fmla="*/ 1144668 h 1144668"/>
              <a:gd name="connsiteX22" fmla="*/ 263641 w 1244786"/>
              <a:gd name="connsiteY22" fmla="*/ 1027865 h 1144668"/>
              <a:gd name="connsiteX23" fmla="*/ 240281 w 1244786"/>
              <a:gd name="connsiteY23" fmla="*/ 957784 h 1144668"/>
              <a:gd name="connsiteX24" fmla="*/ 196897 w 1244786"/>
              <a:gd name="connsiteY24" fmla="*/ 1004505 h 1144668"/>
              <a:gd name="connsiteX25" fmla="*/ 6675 w 1244786"/>
              <a:gd name="connsiteY25" fmla="*/ 991156 h 1144668"/>
              <a:gd name="connsiteX26" fmla="*/ 0 w 1244786"/>
              <a:gd name="connsiteY26" fmla="*/ 427165 h 11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44786" h="1144668">
                <a:moveTo>
                  <a:pt x="0" y="427165"/>
                </a:moveTo>
                <a:lnTo>
                  <a:pt x="150176" y="420490"/>
                </a:lnTo>
                <a:lnTo>
                  <a:pt x="193559" y="443851"/>
                </a:lnTo>
                <a:lnTo>
                  <a:pt x="213583" y="417153"/>
                </a:lnTo>
                <a:lnTo>
                  <a:pt x="260304" y="413816"/>
                </a:lnTo>
                <a:lnTo>
                  <a:pt x="433840" y="283664"/>
                </a:lnTo>
                <a:lnTo>
                  <a:pt x="520608" y="0"/>
                </a:lnTo>
                <a:lnTo>
                  <a:pt x="614050" y="20023"/>
                </a:lnTo>
                <a:lnTo>
                  <a:pt x="680794" y="86768"/>
                </a:lnTo>
                <a:lnTo>
                  <a:pt x="724178" y="380444"/>
                </a:lnTo>
                <a:lnTo>
                  <a:pt x="1168030" y="420490"/>
                </a:lnTo>
                <a:lnTo>
                  <a:pt x="1244786" y="473886"/>
                </a:lnTo>
                <a:lnTo>
                  <a:pt x="1224762" y="577340"/>
                </a:lnTo>
                <a:lnTo>
                  <a:pt x="1101285" y="590689"/>
                </a:lnTo>
                <a:lnTo>
                  <a:pt x="1241448" y="644084"/>
                </a:lnTo>
                <a:lnTo>
                  <a:pt x="1218088" y="770899"/>
                </a:lnTo>
                <a:lnTo>
                  <a:pt x="1101285" y="774236"/>
                </a:lnTo>
                <a:lnTo>
                  <a:pt x="1198065" y="854330"/>
                </a:lnTo>
                <a:lnTo>
                  <a:pt x="1181378" y="964458"/>
                </a:lnTo>
                <a:lnTo>
                  <a:pt x="1084599" y="944435"/>
                </a:lnTo>
                <a:lnTo>
                  <a:pt x="1184716" y="1057900"/>
                </a:lnTo>
                <a:lnTo>
                  <a:pt x="1168030" y="1144668"/>
                </a:lnTo>
                <a:lnTo>
                  <a:pt x="263641" y="1027865"/>
                </a:lnTo>
                <a:lnTo>
                  <a:pt x="240281" y="957784"/>
                </a:lnTo>
                <a:lnTo>
                  <a:pt x="196897" y="1004505"/>
                </a:lnTo>
                <a:lnTo>
                  <a:pt x="6675" y="991156"/>
                </a:lnTo>
                <a:cubicBezTo>
                  <a:pt x="8900" y="805384"/>
                  <a:pt x="11124" y="619611"/>
                  <a:pt x="0" y="427165"/>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grpSp>
        <p:nvGrpSpPr>
          <p:cNvPr id="4" name="Group 3">
            <a:extLst>
              <a:ext uri="{FF2B5EF4-FFF2-40B4-BE49-F238E27FC236}">
                <a16:creationId xmlns:a16="http://schemas.microsoft.com/office/drawing/2014/main" id="{277A0FA6-23C9-4B3F-9A3F-D98F59587926}"/>
              </a:ext>
            </a:extLst>
          </p:cNvPr>
          <p:cNvGrpSpPr/>
          <p:nvPr/>
        </p:nvGrpSpPr>
        <p:grpSpPr>
          <a:xfrm>
            <a:off x="4803698" y="3662037"/>
            <a:ext cx="427996" cy="522624"/>
            <a:chOff x="4862104" y="4506945"/>
            <a:chExt cx="253625" cy="341200"/>
          </a:xfrm>
        </p:grpSpPr>
        <p:sp>
          <p:nvSpPr>
            <p:cNvPr id="58" name="Rectangle 57">
              <a:extLst>
                <a:ext uri="{FF2B5EF4-FFF2-40B4-BE49-F238E27FC236}">
                  <a16:creationId xmlns:a16="http://schemas.microsoft.com/office/drawing/2014/main" id="{3C30FBD8-6D4A-4BE8-9341-4F28A5C222F4}"/>
                </a:ext>
              </a:extLst>
            </p:cNvPr>
            <p:cNvSpPr/>
            <p:nvPr/>
          </p:nvSpPr>
          <p:spPr>
            <a:xfrm>
              <a:off x="4862104" y="4746314"/>
              <a:ext cx="55632" cy="988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59" name="Rectangle 58">
              <a:extLst>
                <a:ext uri="{FF2B5EF4-FFF2-40B4-BE49-F238E27FC236}">
                  <a16:creationId xmlns:a16="http://schemas.microsoft.com/office/drawing/2014/main" id="{E2FFAB56-F545-40CF-95C2-285A2C1F1390}"/>
                </a:ext>
              </a:extLst>
            </p:cNvPr>
            <p:cNvSpPr/>
            <p:nvPr/>
          </p:nvSpPr>
          <p:spPr>
            <a:xfrm>
              <a:off x="4960700" y="4704145"/>
              <a:ext cx="55632" cy="14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60" name="Rectangle 59">
              <a:extLst>
                <a:ext uri="{FF2B5EF4-FFF2-40B4-BE49-F238E27FC236}">
                  <a16:creationId xmlns:a16="http://schemas.microsoft.com/office/drawing/2014/main" id="{A250D093-ECE2-4DF7-B48E-2F720E92F0DB}"/>
                </a:ext>
              </a:extLst>
            </p:cNvPr>
            <p:cNvSpPr/>
            <p:nvPr/>
          </p:nvSpPr>
          <p:spPr>
            <a:xfrm>
              <a:off x="5060097" y="4665196"/>
              <a:ext cx="55632" cy="180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sp>
          <p:nvSpPr>
            <p:cNvPr id="61" name="Right Arrow 98">
              <a:extLst>
                <a:ext uri="{FF2B5EF4-FFF2-40B4-BE49-F238E27FC236}">
                  <a16:creationId xmlns:a16="http://schemas.microsoft.com/office/drawing/2014/main" id="{3AD387E5-6378-44B6-8899-D32E5D750C0D}"/>
                </a:ext>
              </a:extLst>
            </p:cNvPr>
            <p:cNvSpPr/>
            <p:nvPr/>
          </p:nvSpPr>
          <p:spPr>
            <a:xfrm rot="18751619">
              <a:off x="4828991" y="4548971"/>
              <a:ext cx="229318" cy="145265"/>
            </a:xfrm>
            <a:prstGeom prst="rightArrow">
              <a:avLst>
                <a:gd name="adj1" fmla="val 23752"/>
                <a:gd name="adj2"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53156">
                <a:defRPr/>
              </a:pPr>
              <a:endParaRPr lang="en-GB" sz="1286">
                <a:solidFill>
                  <a:prstClr val="white"/>
                </a:solidFill>
                <a:latin typeface="Calibri" panose="020F0502020204030204"/>
              </a:endParaRPr>
            </a:p>
          </p:txBody>
        </p:sp>
      </p:grpSp>
      <p:pic>
        <p:nvPicPr>
          <p:cNvPr id="2" name="Picture 1" descr="Smals | NRB">
            <a:extLst>
              <a:ext uri="{FF2B5EF4-FFF2-40B4-BE49-F238E27FC236}">
                <a16:creationId xmlns:a16="http://schemas.microsoft.com/office/drawing/2014/main" id="{ECF94FA1-5B8F-F32D-97AA-2E7C2CC4C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5" name="Picture 4">
            <a:extLst>
              <a:ext uri="{FF2B5EF4-FFF2-40B4-BE49-F238E27FC236}">
                <a16:creationId xmlns:a16="http://schemas.microsoft.com/office/drawing/2014/main" id="{73945EC9-F1AE-7F45-9570-C78E05EC72E1}"/>
              </a:ext>
            </a:extLst>
          </p:cNvPr>
          <p:cNvPicPr>
            <a:picLocks noChangeAspect="1"/>
          </p:cNvPicPr>
          <p:nvPr/>
        </p:nvPicPr>
        <p:blipFill>
          <a:blip r:embed="rId4"/>
          <a:stretch>
            <a:fillRect/>
          </a:stretch>
        </p:blipFill>
        <p:spPr>
          <a:xfrm>
            <a:off x="9144160" y="1156269"/>
            <a:ext cx="1389138" cy="483368"/>
          </a:xfrm>
          <a:prstGeom prst="rect">
            <a:avLst/>
          </a:prstGeom>
        </p:spPr>
      </p:pic>
    </p:spTree>
    <p:extLst>
      <p:ext uri="{BB962C8B-B14F-4D97-AF65-F5344CB8AC3E}">
        <p14:creationId xmlns:p14="http://schemas.microsoft.com/office/powerpoint/2010/main" val="25045549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C38868-2AA5-4B8D-8314-430108EEC490}"/>
              </a:ext>
            </a:extLst>
          </p:cNvPr>
          <p:cNvSpPr>
            <a:spLocks noGrp="1"/>
          </p:cNvSpPr>
          <p:nvPr>
            <p:ph type="sldNum" sz="quarter" idx="12"/>
          </p:nvPr>
        </p:nvSpPr>
        <p:spPr/>
        <p:txBody>
          <a:bodyPr/>
          <a:lstStyle/>
          <a:p>
            <a:pPr defTabSz="653156">
              <a:defRPr/>
            </a:pPr>
            <a:fld id="{BF8BFBED-6579-4CFA-BFCB-87D0BCE9CDFE}" type="slidenum">
              <a:rPr lang="en-US" sz="714">
                <a:solidFill>
                  <a:srgbClr val="000000"/>
                </a:solidFill>
                <a:latin typeface="Arial"/>
              </a:rPr>
              <a:pPr defTabSz="653156">
                <a:defRPr/>
              </a:pPr>
              <a:t>45</a:t>
            </a:fld>
            <a:endParaRPr lang="en-US" sz="714" dirty="0">
              <a:solidFill>
                <a:srgbClr val="000000"/>
              </a:solidFill>
              <a:latin typeface="Arial"/>
            </a:endParaRPr>
          </a:p>
        </p:txBody>
      </p:sp>
      <p:pic>
        <p:nvPicPr>
          <p:cNvPr id="6" name="Afbeelding 12">
            <a:extLst>
              <a:ext uri="{FF2B5EF4-FFF2-40B4-BE49-F238E27FC236}">
                <a16:creationId xmlns:a16="http://schemas.microsoft.com/office/drawing/2014/main" id="{0E01D5BF-E045-44E7-81FE-69BF877229B0}"/>
              </a:ext>
            </a:extLst>
          </p:cNvPr>
          <p:cNvPicPr>
            <a:picLocks noChangeAspect="1"/>
          </p:cNvPicPr>
          <p:nvPr/>
        </p:nvPicPr>
        <p:blipFill>
          <a:blip r:embed="rId2"/>
          <a:stretch>
            <a:fillRect/>
          </a:stretch>
        </p:blipFill>
        <p:spPr>
          <a:xfrm>
            <a:off x="1845611" y="1341618"/>
            <a:ext cx="1165962" cy="253972"/>
          </a:xfrm>
          <a:prstGeom prst="rect">
            <a:avLst/>
          </a:prstGeom>
        </p:spPr>
      </p:pic>
      <p:sp>
        <p:nvSpPr>
          <p:cNvPr id="8" name="Google Shape;1236;p209">
            <a:extLst>
              <a:ext uri="{FF2B5EF4-FFF2-40B4-BE49-F238E27FC236}">
                <a16:creationId xmlns:a16="http://schemas.microsoft.com/office/drawing/2014/main" id="{3F454863-E730-4866-8333-E8867A000E94}"/>
              </a:ext>
            </a:extLst>
          </p:cNvPr>
          <p:cNvSpPr txBox="1">
            <a:spLocks noGrp="1"/>
          </p:cNvSpPr>
          <p:nvPr>
            <p:ph type="title"/>
          </p:nvPr>
        </p:nvSpPr>
        <p:spPr>
          <a:xfrm>
            <a:off x="4618633" y="796598"/>
            <a:ext cx="4089176" cy="205737"/>
          </a:xfrm>
          <a:prstGeom prst="rect">
            <a:avLst/>
          </a:prstGeom>
        </p:spPr>
        <p:txBody>
          <a:bodyPr spcFirstLastPara="1" vert="horz" wrap="square" lIns="0" tIns="0" rIns="0" bIns="0" numCol="1" anchor="t" anchorCtr="0" compatLnSpc="1">
            <a:prstTxWarp prst="textNoShape">
              <a:avLst/>
            </a:prstTxWarp>
            <a:noAutofit/>
          </a:bodyPr>
          <a:lstStyle/>
          <a:p>
            <a:pPr>
              <a:spcBef>
                <a:spcPts val="0"/>
              </a:spcBef>
              <a:spcAft>
                <a:spcPts val="0"/>
              </a:spcAft>
            </a:pPr>
            <a:r>
              <a:rPr lang="en-GB" sz="1714" dirty="0"/>
              <a:t>PROJECT OBJECTIEVEN</a:t>
            </a:r>
            <a:endParaRPr sz="1714" dirty="0"/>
          </a:p>
        </p:txBody>
      </p:sp>
      <p:pic>
        <p:nvPicPr>
          <p:cNvPr id="2" name="Picture 1" descr="Smals | NRB">
            <a:extLst>
              <a:ext uri="{FF2B5EF4-FFF2-40B4-BE49-F238E27FC236}">
                <a16:creationId xmlns:a16="http://schemas.microsoft.com/office/drawing/2014/main" id="{ECF94FA1-5B8F-F32D-97AA-2E7C2CC4C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5" name="Picture 4">
            <a:extLst>
              <a:ext uri="{FF2B5EF4-FFF2-40B4-BE49-F238E27FC236}">
                <a16:creationId xmlns:a16="http://schemas.microsoft.com/office/drawing/2014/main" id="{73945EC9-F1AE-7F45-9570-C78E05EC72E1}"/>
              </a:ext>
            </a:extLst>
          </p:cNvPr>
          <p:cNvPicPr>
            <a:picLocks noChangeAspect="1"/>
          </p:cNvPicPr>
          <p:nvPr/>
        </p:nvPicPr>
        <p:blipFill>
          <a:blip r:embed="rId4"/>
          <a:stretch>
            <a:fillRect/>
          </a:stretch>
        </p:blipFill>
        <p:spPr>
          <a:xfrm>
            <a:off x="9144160" y="1156269"/>
            <a:ext cx="1389138" cy="483368"/>
          </a:xfrm>
          <a:prstGeom prst="rect">
            <a:avLst/>
          </a:prstGeom>
        </p:spPr>
      </p:pic>
      <p:sp>
        <p:nvSpPr>
          <p:cNvPr id="7" name="TextBox 6">
            <a:extLst>
              <a:ext uri="{FF2B5EF4-FFF2-40B4-BE49-F238E27FC236}">
                <a16:creationId xmlns:a16="http://schemas.microsoft.com/office/drawing/2014/main" id="{04789E8C-992C-E488-5FBA-773A26CFA593}"/>
              </a:ext>
            </a:extLst>
          </p:cNvPr>
          <p:cNvSpPr txBox="1"/>
          <p:nvPr/>
        </p:nvSpPr>
        <p:spPr>
          <a:xfrm>
            <a:off x="2286064" y="2038323"/>
            <a:ext cx="7924736" cy="4312976"/>
          </a:xfrm>
          <a:prstGeom prst="rect">
            <a:avLst/>
          </a:prstGeom>
          <a:noFill/>
        </p:spPr>
        <p:txBody>
          <a:bodyPr wrap="square" rtlCol="0">
            <a:spAutoFit/>
          </a:bodyPr>
          <a:lstStyle/>
          <a:p>
            <a:pPr defTabSz="768111"/>
            <a:r>
              <a:rPr lang="en-GB" sz="1714" dirty="0" err="1">
                <a:solidFill>
                  <a:srgbClr val="000000"/>
                </a:solidFill>
                <a:latin typeface="Verdana"/>
              </a:rPr>
              <a:t>Deze</a:t>
            </a:r>
            <a:r>
              <a:rPr lang="en-GB" sz="1714" dirty="0">
                <a:solidFill>
                  <a:srgbClr val="000000"/>
                </a:solidFill>
                <a:latin typeface="Verdana"/>
              </a:rPr>
              <a:t> </a:t>
            </a:r>
            <a:r>
              <a:rPr lang="en-GB" sz="1714" b="1" dirty="0" err="1">
                <a:solidFill>
                  <a:srgbClr val="000000"/>
                </a:solidFill>
                <a:latin typeface="Verdana"/>
              </a:rPr>
              <a:t>objectieven</a:t>
            </a:r>
            <a:r>
              <a:rPr lang="en-GB" sz="1714" dirty="0">
                <a:solidFill>
                  <a:srgbClr val="000000"/>
                </a:solidFill>
                <a:latin typeface="Verdana"/>
              </a:rPr>
              <a:t> </a:t>
            </a:r>
            <a:r>
              <a:rPr lang="en-GB" sz="1714" dirty="0" err="1">
                <a:solidFill>
                  <a:srgbClr val="000000"/>
                </a:solidFill>
                <a:latin typeface="Verdana"/>
              </a:rPr>
              <a:t>zullen</a:t>
            </a:r>
            <a:r>
              <a:rPr lang="en-GB" sz="1714" dirty="0">
                <a:solidFill>
                  <a:srgbClr val="000000"/>
                </a:solidFill>
                <a:latin typeface="Verdana"/>
              </a:rPr>
              <a:t> in “field” </a:t>
            </a:r>
            <a:r>
              <a:rPr lang="en-GB" sz="1714" dirty="0" err="1">
                <a:solidFill>
                  <a:srgbClr val="000000"/>
                </a:solidFill>
                <a:latin typeface="Verdana"/>
              </a:rPr>
              <a:t>waargenomen</a:t>
            </a:r>
            <a:r>
              <a:rPr lang="en-GB" sz="1714" dirty="0">
                <a:solidFill>
                  <a:srgbClr val="000000"/>
                </a:solidFill>
                <a:latin typeface="Verdana"/>
              </a:rPr>
              <a:t> </a:t>
            </a:r>
            <a:r>
              <a:rPr lang="en-GB" sz="1714" dirty="0" err="1">
                <a:solidFill>
                  <a:srgbClr val="000000"/>
                </a:solidFill>
                <a:latin typeface="Verdana"/>
              </a:rPr>
              <a:t>worden</a:t>
            </a:r>
            <a:r>
              <a:rPr lang="en-GB" sz="1714" dirty="0">
                <a:solidFill>
                  <a:srgbClr val="000000"/>
                </a:solidFill>
                <a:latin typeface="Verdana"/>
              </a:rPr>
              <a:t> door de </a:t>
            </a:r>
            <a:r>
              <a:rPr lang="en-GB" sz="1714" b="1" dirty="0" err="1">
                <a:solidFill>
                  <a:srgbClr val="000000"/>
                </a:solidFill>
                <a:latin typeface="Verdana"/>
              </a:rPr>
              <a:t>volgende</a:t>
            </a:r>
            <a:r>
              <a:rPr lang="en-GB" sz="1714" b="1" dirty="0">
                <a:solidFill>
                  <a:srgbClr val="000000"/>
                </a:solidFill>
                <a:latin typeface="Verdana"/>
              </a:rPr>
              <a:t> </a:t>
            </a:r>
            <a:r>
              <a:rPr lang="en-GB" sz="1714" b="1" dirty="0" err="1">
                <a:solidFill>
                  <a:srgbClr val="000000"/>
                </a:solidFill>
                <a:latin typeface="Verdana"/>
              </a:rPr>
              <a:t>baten</a:t>
            </a:r>
            <a:r>
              <a:rPr lang="en-GB" sz="1714" dirty="0">
                <a:solidFill>
                  <a:srgbClr val="000000"/>
                </a:solidFill>
                <a:latin typeface="Verdana"/>
              </a:rPr>
              <a:t>* op </a:t>
            </a:r>
            <a:r>
              <a:rPr lang="en-GB" sz="1714" dirty="0" err="1">
                <a:solidFill>
                  <a:srgbClr val="000000"/>
                </a:solidFill>
                <a:latin typeface="Verdana"/>
              </a:rPr>
              <a:t>te</a:t>
            </a:r>
            <a:r>
              <a:rPr lang="en-GB" sz="1714" dirty="0">
                <a:solidFill>
                  <a:srgbClr val="000000"/>
                </a:solidFill>
                <a:latin typeface="Verdana"/>
              </a:rPr>
              <a:t> </a:t>
            </a:r>
            <a:r>
              <a:rPr lang="en-GB" sz="1714" dirty="0" err="1">
                <a:solidFill>
                  <a:srgbClr val="000000"/>
                </a:solidFill>
                <a:latin typeface="Verdana"/>
              </a:rPr>
              <a:t>meten</a:t>
            </a:r>
            <a:r>
              <a:rPr lang="en-GB" sz="1714" dirty="0">
                <a:solidFill>
                  <a:srgbClr val="000000"/>
                </a:solidFill>
                <a:latin typeface="Verdana"/>
              </a:rPr>
              <a:t>:</a:t>
            </a:r>
          </a:p>
          <a:p>
            <a:pPr defTabSz="768111"/>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err="1">
                <a:solidFill>
                  <a:srgbClr val="000000"/>
                </a:solidFill>
                <a:latin typeface="Verdana"/>
              </a:rPr>
              <a:t>Kostenvermindering</a:t>
            </a:r>
            <a:r>
              <a:rPr lang="en-GB" sz="1714" dirty="0">
                <a:solidFill>
                  <a:srgbClr val="000000"/>
                </a:solidFill>
                <a:latin typeface="Verdana"/>
              </a:rPr>
              <a:t> door het </a:t>
            </a:r>
            <a:r>
              <a:rPr lang="en-GB" sz="1714" dirty="0" err="1">
                <a:solidFill>
                  <a:srgbClr val="000000"/>
                </a:solidFill>
                <a:latin typeface="Verdana"/>
              </a:rPr>
              <a:t>vermijden</a:t>
            </a:r>
            <a:r>
              <a:rPr lang="en-GB" sz="1714" dirty="0">
                <a:solidFill>
                  <a:srgbClr val="000000"/>
                </a:solidFill>
                <a:latin typeface="Verdana"/>
              </a:rPr>
              <a:t> van </a:t>
            </a:r>
            <a:r>
              <a:rPr lang="en-GB" sz="1714" dirty="0" err="1">
                <a:solidFill>
                  <a:srgbClr val="000000"/>
                </a:solidFill>
                <a:latin typeface="Verdana"/>
              </a:rPr>
              <a:t>onnodige</a:t>
            </a:r>
            <a:r>
              <a:rPr lang="en-GB" sz="1714" dirty="0">
                <a:solidFill>
                  <a:srgbClr val="000000"/>
                </a:solidFill>
                <a:latin typeface="Verdana"/>
              </a:rPr>
              <a:t> </a:t>
            </a:r>
            <a:r>
              <a:rPr lang="en-GB" sz="1714" dirty="0" err="1">
                <a:solidFill>
                  <a:srgbClr val="000000"/>
                </a:solidFill>
                <a:latin typeface="Verdana"/>
              </a:rPr>
              <a:t>administratieve</a:t>
            </a:r>
            <a:r>
              <a:rPr lang="en-GB" sz="1714" dirty="0">
                <a:solidFill>
                  <a:srgbClr val="000000"/>
                </a:solidFill>
                <a:latin typeface="Verdana"/>
              </a:rPr>
              <a:t> </a:t>
            </a:r>
            <a:r>
              <a:rPr lang="en-GB" sz="1714" dirty="0" err="1">
                <a:solidFill>
                  <a:srgbClr val="000000"/>
                </a:solidFill>
                <a:latin typeface="Verdana"/>
              </a:rPr>
              <a:t>stappen</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a:solidFill>
                  <a:srgbClr val="000000"/>
                </a:solidFill>
                <a:latin typeface="Verdana"/>
              </a:rPr>
              <a:t>Minder </a:t>
            </a:r>
            <a:r>
              <a:rPr lang="en-GB" sz="1714" dirty="0" err="1">
                <a:solidFill>
                  <a:srgbClr val="000000"/>
                </a:solidFill>
                <a:latin typeface="Verdana"/>
              </a:rPr>
              <a:t>frustraties</a:t>
            </a:r>
            <a:r>
              <a:rPr lang="en-GB" sz="1714" dirty="0">
                <a:solidFill>
                  <a:srgbClr val="000000"/>
                </a:solidFill>
                <a:latin typeface="Verdana"/>
              </a:rPr>
              <a:t> </a:t>
            </a:r>
            <a:r>
              <a:rPr lang="en-GB" sz="1714" dirty="0" err="1">
                <a:solidFill>
                  <a:srgbClr val="000000"/>
                </a:solidFill>
                <a:latin typeface="Verdana"/>
              </a:rPr>
              <a:t>voor</a:t>
            </a:r>
            <a:r>
              <a:rPr lang="en-GB" sz="1714" dirty="0">
                <a:solidFill>
                  <a:srgbClr val="000000"/>
                </a:solidFill>
                <a:latin typeface="Verdana"/>
              </a:rPr>
              <a:t> </a:t>
            </a:r>
            <a:r>
              <a:rPr lang="en-GB" sz="1714" dirty="0" err="1">
                <a:solidFill>
                  <a:srgbClr val="000000"/>
                </a:solidFill>
                <a:latin typeface="Verdana"/>
              </a:rPr>
              <a:t>zorgverleners</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err="1">
                <a:solidFill>
                  <a:srgbClr val="000000"/>
                </a:solidFill>
                <a:latin typeface="Verdana"/>
              </a:rPr>
              <a:t>Patiënt</a:t>
            </a:r>
            <a:r>
              <a:rPr lang="en-GB" sz="1714" dirty="0">
                <a:solidFill>
                  <a:srgbClr val="000000"/>
                </a:solidFill>
                <a:latin typeface="Verdana"/>
              </a:rPr>
              <a:t> </a:t>
            </a:r>
            <a:r>
              <a:rPr lang="en-GB" sz="1714" dirty="0" err="1">
                <a:solidFill>
                  <a:srgbClr val="000000"/>
                </a:solidFill>
                <a:latin typeface="Verdana"/>
              </a:rPr>
              <a:t>ervaart</a:t>
            </a:r>
            <a:r>
              <a:rPr lang="en-GB" sz="1714" dirty="0">
                <a:solidFill>
                  <a:srgbClr val="000000"/>
                </a:solidFill>
                <a:latin typeface="Verdana"/>
              </a:rPr>
              <a:t> </a:t>
            </a:r>
            <a:r>
              <a:rPr lang="en-GB" sz="1714" dirty="0" err="1">
                <a:solidFill>
                  <a:srgbClr val="000000"/>
                </a:solidFill>
                <a:latin typeface="Verdana"/>
              </a:rPr>
              <a:t>verbeterde</a:t>
            </a:r>
            <a:r>
              <a:rPr lang="en-GB" sz="1714" dirty="0">
                <a:solidFill>
                  <a:srgbClr val="000000"/>
                </a:solidFill>
                <a:latin typeface="Verdana"/>
              </a:rPr>
              <a:t> </a:t>
            </a:r>
            <a:r>
              <a:rPr lang="en-GB" sz="1714" dirty="0" err="1">
                <a:solidFill>
                  <a:srgbClr val="000000"/>
                </a:solidFill>
                <a:latin typeface="Verdana"/>
              </a:rPr>
              <a:t>begeleiding</a:t>
            </a:r>
            <a:r>
              <a:rPr lang="en-GB" sz="1714" dirty="0">
                <a:solidFill>
                  <a:srgbClr val="000000"/>
                </a:solidFill>
                <a:latin typeface="Verdana"/>
              </a:rPr>
              <a:t> </a:t>
            </a:r>
            <a:r>
              <a:rPr lang="en-GB" sz="1714" dirty="0" err="1">
                <a:solidFill>
                  <a:srgbClr val="000000"/>
                </a:solidFill>
                <a:latin typeface="Verdana"/>
              </a:rPr>
              <a:t>tijdens</a:t>
            </a:r>
            <a:r>
              <a:rPr lang="en-GB" sz="1714" dirty="0">
                <a:solidFill>
                  <a:srgbClr val="000000"/>
                </a:solidFill>
                <a:latin typeface="Verdana"/>
              </a:rPr>
              <a:t> </a:t>
            </a:r>
            <a:r>
              <a:rPr lang="en-GB" sz="1714" dirty="0" err="1">
                <a:solidFill>
                  <a:srgbClr val="000000"/>
                </a:solidFill>
                <a:latin typeface="Verdana"/>
              </a:rPr>
              <a:t>behandeling</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err="1">
                <a:solidFill>
                  <a:srgbClr val="000000"/>
                </a:solidFill>
                <a:latin typeface="Verdana"/>
              </a:rPr>
              <a:t>Betere</a:t>
            </a:r>
            <a:r>
              <a:rPr lang="en-GB" sz="1714" dirty="0">
                <a:solidFill>
                  <a:srgbClr val="000000"/>
                </a:solidFill>
                <a:latin typeface="Verdana"/>
              </a:rPr>
              <a:t> </a:t>
            </a:r>
            <a:r>
              <a:rPr lang="en-GB" sz="1714" dirty="0" err="1">
                <a:solidFill>
                  <a:srgbClr val="000000"/>
                </a:solidFill>
                <a:latin typeface="Verdana"/>
              </a:rPr>
              <a:t>inplanning</a:t>
            </a:r>
            <a:r>
              <a:rPr lang="en-GB" sz="1714" dirty="0">
                <a:solidFill>
                  <a:srgbClr val="000000"/>
                </a:solidFill>
                <a:latin typeface="Verdana"/>
              </a:rPr>
              <a:t> van </a:t>
            </a:r>
            <a:r>
              <a:rPr lang="en-GB" sz="1714" dirty="0" err="1">
                <a:solidFill>
                  <a:srgbClr val="000000"/>
                </a:solidFill>
                <a:latin typeface="Verdana"/>
              </a:rPr>
              <a:t>uit-te-voeren</a:t>
            </a:r>
            <a:r>
              <a:rPr lang="en-GB" sz="1714" dirty="0">
                <a:solidFill>
                  <a:srgbClr val="000000"/>
                </a:solidFill>
                <a:latin typeface="Verdana"/>
              </a:rPr>
              <a:t> </a:t>
            </a:r>
            <a:r>
              <a:rPr lang="en-GB" sz="1714" dirty="0" err="1">
                <a:solidFill>
                  <a:srgbClr val="000000"/>
                </a:solidFill>
                <a:latin typeface="Verdana"/>
              </a:rPr>
              <a:t>behandelingen</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err="1">
                <a:solidFill>
                  <a:srgbClr val="000000"/>
                </a:solidFill>
                <a:latin typeface="Verdana"/>
              </a:rPr>
              <a:t>Afname</a:t>
            </a:r>
            <a:r>
              <a:rPr lang="en-GB" sz="1714" dirty="0">
                <a:solidFill>
                  <a:srgbClr val="000000"/>
                </a:solidFill>
                <a:latin typeface="Verdana"/>
              </a:rPr>
              <a:t> van het </a:t>
            </a:r>
            <a:r>
              <a:rPr lang="en-GB" sz="1714" dirty="0" err="1">
                <a:solidFill>
                  <a:srgbClr val="000000"/>
                </a:solidFill>
                <a:latin typeface="Verdana"/>
              </a:rPr>
              <a:t>aantal</a:t>
            </a:r>
            <a:r>
              <a:rPr lang="en-GB" sz="1714" dirty="0">
                <a:solidFill>
                  <a:srgbClr val="000000"/>
                </a:solidFill>
                <a:latin typeface="Verdana"/>
              </a:rPr>
              <a:t> </a:t>
            </a:r>
            <a:r>
              <a:rPr lang="en-GB" sz="1714" dirty="0" err="1">
                <a:solidFill>
                  <a:srgbClr val="000000"/>
                </a:solidFill>
                <a:latin typeface="Verdana"/>
              </a:rPr>
              <a:t>antidateringen</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a:p>
            <a:pPr marL="244933" indent="-244933" defTabSz="768111">
              <a:buFont typeface="Arial" panose="020B0604020202020204" pitchFamily="34" charset="0"/>
              <a:buChar char="•"/>
            </a:pPr>
            <a:r>
              <a:rPr lang="en-GB" sz="1714" dirty="0" err="1">
                <a:solidFill>
                  <a:srgbClr val="000000"/>
                </a:solidFill>
                <a:latin typeface="Verdana"/>
              </a:rPr>
              <a:t>Patiënt</a:t>
            </a:r>
            <a:r>
              <a:rPr lang="en-GB" sz="1714" dirty="0">
                <a:solidFill>
                  <a:srgbClr val="000000"/>
                </a:solidFill>
                <a:latin typeface="Verdana"/>
              </a:rPr>
              <a:t> </a:t>
            </a:r>
            <a:r>
              <a:rPr lang="en-GB" sz="1714" dirty="0" err="1">
                <a:solidFill>
                  <a:srgbClr val="000000"/>
                </a:solidFill>
                <a:latin typeface="Verdana"/>
              </a:rPr>
              <a:t>ervaart</a:t>
            </a:r>
            <a:r>
              <a:rPr lang="en-GB" sz="1714" dirty="0">
                <a:solidFill>
                  <a:srgbClr val="000000"/>
                </a:solidFill>
                <a:latin typeface="Verdana"/>
              </a:rPr>
              <a:t> </a:t>
            </a:r>
            <a:r>
              <a:rPr lang="en-GB" sz="1714" dirty="0" err="1">
                <a:solidFill>
                  <a:srgbClr val="000000"/>
                </a:solidFill>
                <a:latin typeface="Verdana"/>
              </a:rPr>
              <a:t>grotere</a:t>
            </a:r>
            <a:r>
              <a:rPr lang="en-GB" sz="1714" dirty="0">
                <a:solidFill>
                  <a:srgbClr val="000000"/>
                </a:solidFill>
                <a:latin typeface="Verdana"/>
              </a:rPr>
              <a:t> </a:t>
            </a:r>
            <a:r>
              <a:rPr lang="en-GB" sz="1714" dirty="0" err="1">
                <a:solidFill>
                  <a:srgbClr val="000000"/>
                </a:solidFill>
                <a:latin typeface="Verdana"/>
              </a:rPr>
              <a:t>controle</a:t>
            </a:r>
            <a:r>
              <a:rPr lang="en-GB" sz="1714" dirty="0">
                <a:solidFill>
                  <a:srgbClr val="000000"/>
                </a:solidFill>
                <a:latin typeface="Verdana"/>
              </a:rPr>
              <a:t> over </a:t>
            </a:r>
            <a:r>
              <a:rPr lang="en-GB" sz="1714" dirty="0" err="1">
                <a:solidFill>
                  <a:srgbClr val="000000"/>
                </a:solidFill>
                <a:latin typeface="Verdana"/>
              </a:rPr>
              <a:t>zijn</a:t>
            </a:r>
            <a:r>
              <a:rPr lang="en-GB" sz="1714" dirty="0">
                <a:solidFill>
                  <a:srgbClr val="000000"/>
                </a:solidFill>
                <a:latin typeface="Verdana"/>
              </a:rPr>
              <a:t>/</a:t>
            </a:r>
            <a:r>
              <a:rPr lang="en-GB" sz="1714" dirty="0" err="1">
                <a:solidFill>
                  <a:srgbClr val="000000"/>
                </a:solidFill>
                <a:latin typeface="Verdana"/>
              </a:rPr>
              <a:t>haar</a:t>
            </a:r>
            <a:r>
              <a:rPr lang="en-GB" sz="1714" dirty="0">
                <a:solidFill>
                  <a:srgbClr val="000000"/>
                </a:solidFill>
                <a:latin typeface="Verdana"/>
              </a:rPr>
              <a:t> </a:t>
            </a:r>
            <a:r>
              <a:rPr lang="en-GB" sz="1714" dirty="0" err="1">
                <a:solidFill>
                  <a:srgbClr val="000000"/>
                </a:solidFill>
                <a:latin typeface="Verdana"/>
              </a:rPr>
              <a:t>verwijsvoorschriften</a:t>
            </a:r>
            <a:endParaRPr lang="en-GB" sz="1714" dirty="0">
              <a:solidFill>
                <a:srgbClr val="000000"/>
              </a:solidFill>
              <a:latin typeface="Verdana"/>
            </a:endParaRPr>
          </a:p>
          <a:p>
            <a:pPr marL="244933" indent="-244933" defTabSz="768111">
              <a:buFont typeface="Arial" panose="020B0604020202020204" pitchFamily="34" charset="0"/>
              <a:buChar char="•"/>
            </a:pPr>
            <a:endParaRPr lang="en-GB" sz="1714" dirty="0">
              <a:solidFill>
                <a:srgbClr val="000000"/>
              </a:solidFill>
              <a:latin typeface="Verdana"/>
            </a:endParaRPr>
          </a:p>
        </p:txBody>
      </p:sp>
      <p:sp>
        <p:nvSpPr>
          <p:cNvPr id="9" name="TextBox 8">
            <a:extLst>
              <a:ext uri="{FF2B5EF4-FFF2-40B4-BE49-F238E27FC236}">
                <a16:creationId xmlns:a16="http://schemas.microsoft.com/office/drawing/2014/main" id="{770898C1-5853-CBE7-2C6F-E187EBA0C874}"/>
              </a:ext>
            </a:extLst>
          </p:cNvPr>
          <p:cNvSpPr txBox="1"/>
          <p:nvPr/>
        </p:nvSpPr>
        <p:spPr>
          <a:xfrm>
            <a:off x="2349023" y="6497053"/>
            <a:ext cx="5498621" cy="246221"/>
          </a:xfrm>
          <a:prstGeom prst="rect">
            <a:avLst/>
          </a:prstGeom>
          <a:noFill/>
        </p:spPr>
        <p:txBody>
          <a:bodyPr wrap="none" rtlCol="0">
            <a:spAutoFit/>
          </a:bodyPr>
          <a:lstStyle/>
          <a:p>
            <a:pPr defTabSz="768111"/>
            <a:r>
              <a:rPr lang="en-GB" sz="1000" dirty="0">
                <a:solidFill>
                  <a:srgbClr val="000000"/>
                </a:solidFill>
                <a:latin typeface="Arial"/>
              </a:rPr>
              <a:t>* </a:t>
            </a:r>
            <a:r>
              <a:rPr lang="en-GB" sz="1000" dirty="0" err="1">
                <a:solidFill>
                  <a:srgbClr val="000000"/>
                </a:solidFill>
                <a:latin typeface="Arial"/>
              </a:rPr>
              <a:t>Geïdentificeerd</a:t>
            </a:r>
            <a:r>
              <a:rPr lang="en-GB" sz="1000" dirty="0">
                <a:solidFill>
                  <a:srgbClr val="000000"/>
                </a:solidFill>
                <a:latin typeface="Arial"/>
              </a:rPr>
              <a:t> </a:t>
            </a:r>
            <a:r>
              <a:rPr lang="en-GB" sz="1000" dirty="0" err="1">
                <a:solidFill>
                  <a:srgbClr val="000000"/>
                </a:solidFill>
                <a:latin typeface="Arial"/>
              </a:rPr>
              <a:t>tijdens</a:t>
            </a:r>
            <a:r>
              <a:rPr lang="en-GB" sz="1000" dirty="0">
                <a:solidFill>
                  <a:srgbClr val="000000"/>
                </a:solidFill>
                <a:latin typeface="Arial"/>
              </a:rPr>
              <a:t> </a:t>
            </a:r>
            <a:r>
              <a:rPr lang="en-GB" sz="1000" dirty="0" err="1">
                <a:solidFill>
                  <a:srgbClr val="000000"/>
                </a:solidFill>
                <a:latin typeface="Arial"/>
              </a:rPr>
              <a:t>werkgroepssessies</a:t>
            </a:r>
            <a:r>
              <a:rPr lang="en-GB" sz="1000" dirty="0">
                <a:solidFill>
                  <a:srgbClr val="000000"/>
                </a:solidFill>
                <a:latin typeface="Arial"/>
              </a:rPr>
              <a:t> – </a:t>
            </a:r>
            <a:r>
              <a:rPr lang="en-GB" sz="1000" dirty="0" err="1">
                <a:solidFill>
                  <a:srgbClr val="000000"/>
                </a:solidFill>
                <a:latin typeface="Arial"/>
              </a:rPr>
              <a:t>bateneigenaars</a:t>
            </a:r>
            <a:r>
              <a:rPr lang="en-GB" sz="1000" dirty="0">
                <a:solidFill>
                  <a:srgbClr val="000000"/>
                </a:solidFill>
                <a:latin typeface="Arial"/>
              </a:rPr>
              <a:t> </a:t>
            </a:r>
            <a:r>
              <a:rPr lang="en-GB" sz="1000" dirty="0" err="1">
                <a:solidFill>
                  <a:srgbClr val="000000"/>
                </a:solidFill>
                <a:latin typeface="Arial"/>
              </a:rPr>
              <a:t>onder</a:t>
            </a:r>
            <a:r>
              <a:rPr lang="en-GB" sz="1000" dirty="0">
                <a:solidFill>
                  <a:srgbClr val="000000"/>
                </a:solidFill>
                <a:latin typeface="Arial"/>
              </a:rPr>
              <a:t> </a:t>
            </a:r>
            <a:r>
              <a:rPr lang="en-GB" sz="1000" dirty="0" err="1">
                <a:solidFill>
                  <a:srgbClr val="000000"/>
                </a:solidFill>
                <a:latin typeface="Arial"/>
              </a:rPr>
              <a:t>zorgverleners</a:t>
            </a:r>
            <a:r>
              <a:rPr lang="en-GB" sz="1000" dirty="0">
                <a:solidFill>
                  <a:srgbClr val="000000"/>
                </a:solidFill>
                <a:latin typeface="Arial"/>
              </a:rPr>
              <a:t> </a:t>
            </a:r>
            <a:r>
              <a:rPr lang="en-GB" sz="1000" dirty="0" err="1">
                <a:solidFill>
                  <a:srgbClr val="000000"/>
                </a:solidFill>
                <a:latin typeface="Arial"/>
              </a:rPr>
              <a:t>vastleggen</a:t>
            </a:r>
            <a:endParaRPr lang="en-GB" sz="1000" dirty="0">
              <a:solidFill>
                <a:srgbClr val="000000"/>
              </a:solidFill>
              <a:latin typeface="Arial"/>
            </a:endParaRPr>
          </a:p>
        </p:txBody>
      </p:sp>
    </p:spTree>
    <p:extLst>
      <p:ext uri="{BB962C8B-B14F-4D97-AF65-F5344CB8AC3E}">
        <p14:creationId xmlns:p14="http://schemas.microsoft.com/office/powerpoint/2010/main" val="1245268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775024" y="2742143"/>
            <a:ext cx="3470671"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sz="2857" dirty="0"/>
              <a:t>Product Scope</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dirty="0">
                <a:solidFill>
                  <a:schemeClr val="lt1"/>
                </a:solidFill>
                <a:latin typeface="Arial"/>
                <a:cs typeface="Arial"/>
                <a:sym typeface="Arial"/>
              </a:rPr>
              <a:t>3</a:t>
            </a:r>
            <a:endParaRPr dirty="0"/>
          </a:p>
        </p:txBody>
      </p:sp>
    </p:spTree>
    <p:extLst>
      <p:ext uri="{BB962C8B-B14F-4D97-AF65-F5344CB8AC3E}">
        <p14:creationId xmlns:p14="http://schemas.microsoft.com/office/powerpoint/2010/main" val="2788108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0BC2E36-852F-B964-AD67-57B8E3AA9B63}"/>
              </a:ext>
            </a:extLst>
          </p:cNvPr>
          <p:cNvSpPr/>
          <p:nvPr/>
        </p:nvSpPr>
        <p:spPr>
          <a:xfrm>
            <a:off x="1760765" y="274011"/>
            <a:ext cx="8767287" cy="379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GB" sz="1286">
              <a:solidFill>
                <a:prstClr val="white"/>
              </a:solidFill>
              <a:latin typeface="Gill Sans MT" panose="020B0502020104020203"/>
            </a:endParaRPr>
          </a:p>
        </p:txBody>
      </p:sp>
      <p:sp>
        <p:nvSpPr>
          <p:cNvPr id="81" name="Rectangle 80">
            <a:extLst>
              <a:ext uri="{FF2B5EF4-FFF2-40B4-BE49-F238E27FC236}">
                <a16:creationId xmlns:a16="http://schemas.microsoft.com/office/drawing/2014/main" id="{475E6A88-0AB1-460E-A705-F6EC39ECB3AE}"/>
              </a:ext>
            </a:extLst>
          </p:cNvPr>
          <p:cNvSpPr/>
          <p:nvPr/>
        </p:nvSpPr>
        <p:spPr>
          <a:xfrm>
            <a:off x="8601584" y="3531367"/>
            <a:ext cx="877551" cy="931389"/>
          </a:xfrm>
          <a:prstGeom prst="rect">
            <a:avLst/>
          </a:prstGeom>
          <a:solidFill>
            <a:srgbClr val="CCECFF"/>
          </a:solidFill>
        </p:spPr>
        <p:style>
          <a:lnRef idx="1">
            <a:schemeClr val="accent5"/>
          </a:lnRef>
          <a:fillRef idx="2">
            <a:schemeClr val="accent5"/>
          </a:fillRef>
          <a:effectRef idx="1">
            <a:schemeClr val="accent5"/>
          </a:effectRef>
          <a:fontRef idx="minor">
            <a:schemeClr val="dk1"/>
          </a:fontRef>
        </p:style>
        <p:txBody>
          <a:bodyPr rtlCol="0" anchor="t" anchorCtr="0"/>
          <a:lstStyle/>
          <a:p>
            <a:pPr algn="ctr" defTabSz="326578">
              <a:defRPr/>
            </a:pPr>
            <a:r>
              <a:rPr lang="en-GB" sz="786" b="1" dirty="0" err="1">
                <a:solidFill>
                  <a:prstClr val="black">
                    <a:lumMod val="65000"/>
                    <a:lumOff val="35000"/>
                  </a:prstClr>
                </a:solidFill>
                <a:latin typeface="Gill Sans MT" panose="020B0502020104020203"/>
              </a:rPr>
              <a:t>Softwarehuizen</a:t>
            </a:r>
            <a:endParaRPr lang="en-GB" sz="786" b="1" dirty="0">
              <a:solidFill>
                <a:prstClr val="black">
                  <a:lumMod val="65000"/>
                  <a:lumOff val="35000"/>
                </a:prstClr>
              </a:solidFill>
              <a:latin typeface="Gill Sans MT" panose="020B0502020104020203"/>
            </a:endParaRPr>
          </a:p>
        </p:txBody>
      </p:sp>
      <p:sp>
        <p:nvSpPr>
          <p:cNvPr id="83" name="Rectangle 82">
            <a:extLst>
              <a:ext uri="{FF2B5EF4-FFF2-40B4-BE49-F238E27FC236}">
                <a16:creationId xmlns:a16="http://schemas.microsoft.com/office/drawing/2014/main" id="{E3A0C91E-25DF-4F4C-B216-1E4B5F7F2FB9}"/>
              </a:ext>
            </a:extLst>
          </p:cNvPr>
          <p:cNvSpPr/>
          <p:nvPr/>
        </p:nvSpPr>
        <p:spPr>
          <a:xfrm>
            <a:off x="2090120" y="1884061"/>
            <a:ext cx="875191" cy="806361"/>
          </a:xfrm>
          <a:prstGeom prst="rect">
            <a:avLst/>
          </a:prstGeom>
          <a:solidFill>
            <a:srgbClr val="CCECFF"/>
          </a:solidFill>
        </p:spPr>
        <p:style>
          <a:lnRef idx="1">
            <a:schemeClr val="accent5"/>
          </a:lnRef>
          <a:fillRef idx="2">
            <a:schemeClr val="accent5"/>
          </a:fillRef>
          <a:effectRef idx="1">
            <a:schemeClr val="accent5"/>
          </a:effectRef>
          <a:fontRef idx="minor">
            <a:schemeClr val="dk1"/>
          </a:fontRef>
        </p:style>
        <p:txBody>
          <a:bodyPr rtlCol="0" anchor="t" anchorCtr="0"/>
          <a:lstStyle/>
          <a:p>
            <a:pPr algn="ctr" defTabSz="326578">
              <a:defRPr/>
            </a:pPr>
            <a:r>
              <a:rPr lang="en-GB" sz="786" b="1" dirty="0" err="1">
                <a:solidFill>
                  <a:prstClr val="black">
                    <a:lumMod val="65000"/>
                    <a:lumOff val="35000"/>
                  </a:prstClr>
                </a:solidFill>
                <a:latin typeface="Gill Sans MT" panose="020B0502020104020203"/>
              </a:rPr>
              <a:t>Softwarehuizen</a:t>
            </a:r>
            <a:endParaRPr lang="en-GB" sz="786" b="1" dirty="0">
              <a:solidFill>
                <a:prstClr val="black">
                  <a:lumMod val="65000"/>
                  <a:lumOff val="35000"/>
                </a:prstClr>
              </a:solidFill>
              <a:latin typeface="Gill Sans MT" panose="020B0502020104020203"/>
            </a:endParaRPr>
          </a:p>
        </p:txBody>
      </p:sp>
      <p:cxnSp>
        <p:nvCxnSpPr>
          <p:cNvPr id="84" name="Straight Connector 83">
            <a:extLst>
              <a:ext uri="{FF2B5EF4-FFF2-40B4-BE49-F238E27FC236}">
                <a16:creationId xmlns:a16="http://schemas.microsoft.com/office/drawing/2014/main" id="{DA65463F-9247-4F70-9A99-C50E696712F9}"/>
              </a:ext>
            </a:extLst>
          </p:cNvPr>
          <p:cNvCxnSpPr>
            <a:stCxn id="104" idx="3"/>
            <a:endCxn id="93" idx="0"/>
          </p:cNvCxnSpPr>
          <p:nvPr/>
        </p:nvCxnSpPr>
        <p:spPr>
          <a:xfrm>
            <a:off x="3784154" y="1106460"/>
            <a:ext cx="5235637" cy="1675811"/>
          </a:xfrm>
          <a:prstGeom prst="line">
            <a:avLst/>
          </a:prstGeom>
          <a:ln w="158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5" name="Picture 2" descr="10 Office Formal Tops for Women [Office wear for Women] - Fashion Suggest">
            <a:extLst>
              <a:ext uri="{FF2B5EF4-FFF2-40B4-BE49-F238E27FC236}">
                <a16:creationId xmlns:a16="http://schemas.microsoft.com/office/drawing/2014/main" id="{7750466F-7525-4B2D-B8C8-0043E051A16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738" t="-1228" r="26933" b="31622"/>
          <a:stretch/>
        </p:blipFill>
        <p:spPr bwMode="auto">
          <a:xfrm>
            <a:off x="2652270" y="805948"/>
            <a:ext cx="439848" cy="447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6" name="Picture 2" descr="What are the Differences Between a Factory Hand and an Office Worker?">
            <a:extLst>
              <a:ext uri="{FF2B5EF4-FFF2-40B4-BE49-F238E27FC236}">
                <a16:creationId xmlns:a16="http://schemas.microsoft.com/office/drawing/2014/main" id="{2AF749BB-8B85-459C-837D-19B70AAC5C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59" t="1" r="17829" b="39448"/>
          <a:stretch/>
        </p:blipFill>
        <p:spPr bwMode="auto">
          <a:xfrm>
            <a:off x="8420229" y="294641"/>
            <a:ext cx="459572" cy="460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7" name="Picture 4" descr="Siham Elkassem, a social worker who graduated from King’s University College, completed a study that found a lack of understanding over cultural differences is a key barrier for &#10; members of the Muslim community seeking help for substance abuse. (Supplied)">
            <a:extLst>
              <a:ext uri="{FF2B5EF4-FFF2-40B4-BE49-F238E27FC236}">
                <a16:creationId xmlns:a16="http://schemas.microsoft.com/office/drawing/2014/main" id="{F7B2CFBB-CF94-4477-8A5B-C34A29DF28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06" t="7433" r="16473" b="20140"/>
          <a:stretch/>
        </p:blipFill>
        <p:spPr bwMode="auto">
          <a:xfrm>
            <a:off x="6013399" y="276220"/>
            <a:ext cx="439848" cy="439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A752E5B3-8AB1-4173-B1F1-939BE01D143E}"/>
              </a:ext>
            </a:extLst>
          </p:cNvPr>
          <p:cNvSpPr/>
          <p:nvPr/>
        </p:nvSpPr>
        <p:spPr>
          <a:xfrm>
            <a:off x="5842301" y="2830244"/>
            <a:ext cx="817660" cy="501294"/>
          </a:xfrm>
          <a:prstGeom prst="ellipse">
            <a:avLst/>
          </a:prstGeom>
          <a:solidFill>
            <a:srgbClr val="5B9BD5">
              <a:lumMod val="50000"/>
            </a:srgbClr>
          </a:solidFill>
          <a:ln w="12700" cap="flat" cmpd="sng" algn="ctr">
            <a:solidFill>
              <a:srgbClr val="5B9BD5">
                <a:shade val="50000"/>
              </a:srgbClr>
            </a:solidFill>
            <a:prstDash val="solid"/>
            <a:miter lim="800000"/>
          </a:ln>
          <a:effectLst/>
          <a:scene3d>
            <a:camera prst="perspectiveRelaxedModerately"/>
            <a:lightRig rig="threePt" dir="t"/>
          </a:scene3d>
          <a:sp3d extrusionH="952500"/>
        </p:spPr>
        <p:txBody>
          <a:bodyPr lIns="12857" rIns="12857" rtlCol="0" anchor="ctr"/>
          <a:lstStyle/>
          <a:p>
            <a:pPr algn="ctr" defTabSz="233275">
              <a:defRPr/>
            </a:pPr>
            <a:r>
              <a:rPr lang="fr-FR" sz="857" kern="0" dirty="0">
                <a:solidFill>
                  <a:prstClr val="white"/>
                </a:solidFill>
                <a:latin typeface="Verdana" panose="020B0604030504040204" pitchFamily="34" charset="0"/>
                <a:ea typeface="Verdana" panose="020B0604030504040204" pitchFamily="34" charset="0"/>
              </a:rPr>
              <a:t>Software </a:t>
            </a:r>
            <a:r>
              <a:rPr lang="fr-FR" sz="857" kern="0" dirty="0" err="1">
                <a:solidFill>
                  <a:prstClr val="white"/>
                </a:solidFill>
                <a:latin typeface="Verdana" panose="020B0604030504040204" pitchFamily="34" charset="0"/>
                <a:ea typeface="Verdana" panose="020B0604030504040204" pitchFamily="34" charset="0"/>
              </a:rPr>
              <a:t>Database</a:t>
            </a:r>
            <a:endParaRPr lang="fr-FR" sz="857" kern="0" dirty="0">
              <a:solidFill>
                <a:prstClr val="white"/>
              </a:solidFill>
              <a:latin typeface="Verdana" panose="020B0604030504040204" pitchFamily="34" charset="0"/>
              <a:ea typeface="Verdana" panose="020B0604030504040204" pitchFamily="34" charset="0"/>
            </a:endParaRPr>
          </a:p>
        </p:txBody>
      </p:sp>
      <p:pic>
        <p:nvPicPr>
          <p:cNvPr id="89" name="Picture 88">
            <a:extLst>
              <a:ext uri="{FF2B5EF4-FFF2-40B4-BE49-F238E27FC236}">
                <a16:creationId xmlns:a16="http://schemas.microsoft.com/office/drawing/2014/main" id="{B3BB88DB-887C-4FEA-BCCB-E7E4D3F589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6767" y="2769082"/>
            <a:ext cx="559356" cy="447484"/>
          </a:xfrm>
          <a:prstGeom prst="rect">
            <a:avLst/>
          </a:prstGeom>
        </p:spPr>
      </p:pic>
      <p:cxnSp>
        <p:nvCxnSpPr>
          <p:cNvPr id="90" name="Straight Arrow Connector 89">
            <a:extLst>
              <a:ext uri="{FF2B5EF4-FFF2-40B4-BE49-F238E27FC236}">
                <a16:creationId xmlns:a16="http://schemas.microsoft.com/office/drawing/2014/main" id="{181741AC-B686-4D65-A32D-287A663A7151}"/>
              </a:ext>
            </a:extLst>
          </p:cNvPr>
          <p:cNvCxnSpPr>
            <a:cxnSpLocks/>
          </p:cNvCxnSpPr>
          <p:nvPr/>
        </p:nvCxnSpPr>
        <p:spPr>
          <a:xfrm flipV="1">
            <a:off x="3738311" y="3069695"/>
            <a:ext cx="2127951" cy="6949"/>
          </a:xfrm>
          <a:prstGeom prst="straightConnector1">
            <a:avLst/>
          </a:prstGeom>
          <a:noFill/>
          <a:ln w="25400" cap="flat" cmpd="sng" algn="ctr">
            <a:solidFill>
              <a:srgbClr val="A5A5A5"/>
            </a:solidFill>
            <a:prstDash val="solid"/>
            <a:miter lim="800000"/>
            <a:headEnd type="triangle" w="lg" len="lg"/>
            <a:tailEnd type="triangle" w="lg" len="lg"/>
          </a:ln>
          <a:effectLst/>
        </p:spPr>
      </p:cxnSp>
      <p:pic>
        <p:nvPicPr>
          <p:cNvPr id="91" name="Picture 90">
            <a:extLst>
              <a:ext uri="{FF2B5EF4-FFF2-40B4-BE49-F238E27FC236}">
                <a16:creationId xmlns:a16="http://schemas.microsoft.com/office/drawing/2014/main" id="{4E63655C-1503-4E8C-BACB-D61BD1FC1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3918" y="4738575"/>
            <a:ext cx="614169" cy="491335"/>
          </a:xfrm>
          <a:prstGeom prst="rect">
            <a:avLst/>
          </a:prstGeom>
        </p:spPr>
      </p:pic>
      <p:pic>
        <p:nvPicPr>
          <p:cNvPr id="92" name="Picture 91">
            <a:extLst>
              <a:ext uri="{FF2B5EF4-FFF2-40B4-BE49-F238E27FC236}">
                <a16:creationId xmlns:a16="http://schemas.microsoft.com/office/drawing/2014/main" id="{F57EB9FA-2CD6-4C64-8D04-E5B490A5C4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8513" y="4817060"/>
            <a:ext cx="425321" cy="473600"/>
          </a:xfrm>
          <a:prstGeom prst="rect">
            <a:avLst/>
          </a:prstGeom>
        </p:spPr>
      </p:pic>
      <p:pic>
        <p:nvPicPr>
          <p:cNvPr id="93" name="Picture 92">
            <a:extLst>
              <a:ext uri="{FF2B5EF4-FFF2-40B4-BE49-F238E27FC236}">
                <a16:creationId xmlns:a16="http://schemas.microsoft.com/office/drawing/2014/main" id="{5976D315-2818-48A4-87C1-501EB8D958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7925" y="2782271"/>
            <a:ext cx="503732" cy="601217"/>
          </a:xfrm>
          <a:prstGeom prst="rect">
            <a:avLst/>
          </a:prstGeom>
        </p:spPr>
      </p:pic>
      <p:cxnSp>
        <p:nvCxnSpPr>
          <p:cNvPr id="94" name="Straight Arrow Connector 93">
            <a:extLst>
              <a:ext uri="{FF2B5EF4-FFF2-40B4-BE49-F238E27FC236}">
                <a16:creationId xmlns:a16="http://schemas.microsoft.com/office/drawing/2014/main" id="{0751BBD7-93DD-4B33-AC6D-C3190A16572B}"/>
              </a:ext>
            </a:extLst>
          </p:cNvPr>
          <p:cNvCxnSpPr>
            <a:cxnSpLocks/>
            <a:stCxn id="88" idx="6"/>
            <a:endCxn id="93" idx="1"/>
          </p:cNvCxnSpPr>
          <p:nvPr/>
        </p:nvCxnSpPr>
        <p:spPr>
          <a:xfrm>
            <a:off x="6659961" y="3080891"/>
            <a:ext cx="2107964" cy="1989"/>
          </a:xfrm>
          <a:prstGeom prst="straightConnector1">
            <a:avLst/>
          </a:prstGeom>
          <a:noFill/>
          <a:ln w="25400" cap="flat" cmpd="sng" algn="ctr">
            <a:solidFill>
              <a:srgbClr val="A5A5A5"/>
            </a:solidFill>
            <a:prstDash val="solid"/>
            <a:miter lim="800000"/>
            <a:headEnd type="triangle" w="lg" len="lg"/>
            <a:tailEnd type="triangle" w="lg" len="lg"/>
          </a:ln>
          <a:effectLst/>
        </p:spPr>
      </p:cxnSp>
      <p:cxnSp>
        <p:nvCxnSpPr>
          <p:cNvPr id="95" name="Straight Arrow Connector 94">
            <a:extLst>
              <a:ext uri="{FF2B5EF4-FFF2-40B4-BE49-F238E27FC236}">
                <a16:creationId xmlns:a16="http://schemas.microsoft.com/office/drawing/2014/main" id="{99805A66-71F1-4135-8C45-44D7C33BB24F}"/>
              </a:ext>
            </a:extLst>
          </p:cNvPr>
          <p:cNvCxnSpPr>
            <a:cxnSpLocks/>
            <a:stCxn id="91" idx="0"/>
            <a:endCxn id="108" idx="1"/>
          </p:cNvCxnSpPr>
          <p:nvPr/>
        </p:nvCxnSpPr>
        <p:spPr>
          <a:xfrm flipH="1" flipV="1">
            <a:off x="6295487" y="3703191"/>
            <a:ext cx="15516" cy="1035383"/>
          </a:xfrm>
          <a:prstGeom prst="straightConnector1">
            <a:avLst/>
          </a:prstGeom>
          <a:noFill/>
          <a:ln w="25400" cap="flat" cmpd="sng" algn="ctr">
            <a:solidFill>
              <a:srgbClr val="A5A5A5"/>
            </a:solidFill>
            <a:prstDash val="solid"/>
            <a:miter lim="800000"/>
            <a:headEnd type="triangle" w="lg" len="lg"/>
            <a:tailEnd type="triangle" w="lg" len="lg"/>
          </a:ln>
          <a:effectLst/>
        </p:spPr>
      </p:cxnSp>
      <p:sp>
        <p:nvSpPr>
          <p:cNvPr id="96" name="Oval 95">
            <a:extLst>
              <a:ext uri="{FF2B5EF4-FFF2-40B4-BE49-F238E27FC236}">
                <a16:creationId xmlns:a16="http://schemas.microsoft.com/office/drawing/2014/main" id="{2DF04DD6-86A3-4956-A1C8-AC60789BA000}"/>
              </a:ext>
            </a:extLst>
          </p:cNvPr>
          <p:cNvSpPr/>
          <p:nvPr/>
        </p:nvSpPr>
        <p:spPr>
          <a:xfrm>
            <a:off x="5680659" y="1398624"/>
            <a:ext cx="1138887" cy="658823"/>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RelaxedModerately"/>
            <a:lightRig rig="threePt" dir="t"/>
          </a:scene3d>
          <a:sp3d extrusionH="952500"/>
        </p:spPr>
        <p:txBody>
          <a:bodyPr lIns="9643" rIns="9643" rtlCol="0" anchor="ctr"/>
          <a:lstStyle/>
          <a:p>
            <a:pPr algn="ctr" defTabSz="233275"/>
            <a:r>
              <a:rPr lang="en-GB" sz="786" kern="0" dirty="0" err="1">
                <a:solidFill>
                  <a:prstClr val="white"/>
                </a:solidFill>
                <a:latin typeface="Verdana" panose="020B0604030504040204" pitchFamily="34" charset="0"/>
                <a:ea typeface="Verdana" panose="020B0604030504040204" pitchFamily="34" charset="0"/>
              </a:rPr>
              <a:t>Geanomiseerde</a:t>
            </a:r>
            <a:r>
              <a:rPr lang="en-GB" sz="786" kern="0" dirty="0">
                <a:solidFill>
                  <a:prstClr val="white"/>
                </a:solidFill>
                <a:latin typeface="Verdana" panose="020B0604030504040204" pitchFamily="34" charset="0"/>
                <a:ea typeface="Verdana" panose="020B0604030504040204" pitchFamily="34" charset="0"/>
              </a:rPr>
              <a:t> database</a:t>
            </a:r>
          </a:p>
        </p:txBody>
      </p:sp>
      <p:cxnSp>
        <p:nvCxnSpPr>
          <p:cNvPr id="97" name="Straight Arrow Connector 96">
            <a:extLst>
              <a:ext uri="{FF2B5EF4-FFF2-40B4-BE49-F238E27FC236}">
                <a16:creationId xmlns:a16="http://schemas.microsoft.com/office/drawing/2014/main" id="{BD33A761-4803-4032-8816-CA87A319A04D}"/>
              </a:ext>
            </a:extLst>
          </p:cNvPr>
          <p:cNvCxnSpPr>
            <a:cxnSpLocks/>
            <a:stCxn id="96" idx="4"/>
            <a:endCxn id="88" idx="0"/>
          </p:cNvCxnSpPr>
          <p:nvPr/>
        </p:nvCxnSpPr>
        <p:spPr>
          <a:xfrm>
            <a:off x="6250102" y="2057448"/>
            <a:ext cx="1029" cy="772796"/>
          </a:xfrm>
          <a:prstGeom prst="straightConnector1">
            <a:avLst/>
          </a:prstGeom>
          <a:noFill/>
          <a:ln w="25400" cap="flat" cmpd="sng" algn="ctr">
            <a:solidFill>
              <a:srgbClr val="5B9BD5">
                <a:lumMod val="50000"/>
              </a:srgbClr>
            </a:solidFill>
            <a:prstDash val="dash"/>
            <a:miter lim="800000"/>
            <a:headEnd type="triangle" w="lg" len="lg"/>
            <a:tailEnd type="triangle" w="lg" len="lg"/>
          </a:ln>
          <a:effectLst/>
        </p:spPr>
      </p:cxnSp>
      <p:cxnSp>
        <p:nvCxnSpPr>
          <p:cNvPr id="98" name="Straight Arrow Connector 97">
            <a:extLst>
              <a:ext uri="{FF2B5EF4-FFF2-40B4-BE49-F238E27FC236}">
                <a16:creationId xmlns:a16="http://schemas.microsoft.com/office/drawing/2014/main" id="{C3716A28-2319-4AE7-A8F6-FA01BA46A4B5}"/>
              </a:ext>
            </a:extLst>
          </p:cNvPr>
          <p:cNvCxnSpPr>
            <a:cxnSpLocks/>
            <a:stCxn id="105" idx="1"/>
            <a:endCxn id="88" idx="7"/>
          </p:cNvCxnSpPr>
          <p:nvPr/>
        </p:nvCxnSpPr>
        <p:spPr>
          <a:xfrm flipH="1">
            <a:off x="6540217" y="1098514"/>
            <a:ext cx="1823209" cy="1805143"/>
          </a:xfrm>
          <a:prstGeom prst="straightConnector1">
            <a:avLst/>
          </a:prstGeom>
          <a:noFill/>
          <a:ln w="25400" cap="flat" cmpd="sng" algn="ctr">
            <a:solidFill>
              <a:srgbClr val="A5A5A5"/>
            </a:solidFill>
            <a:prstDash val="dash"/>
            <a:miter lim="800000"/>
            <a:headEnd type="none" w="lg" len="lg"/>
            <a:tailEnd type="triangle" w="lg" len="lg"/>
          </a:ln>
          <a:effectLst/>
        </p:spPr>
      </p:cxnSp>
      <p:sp>
        <p:nvSpPr>
          <p:cNvPr id="99" name="TextBox 98">
            <a:extLst>
              <a:ext uri="{FF2B5EF4-FFF2-40B4-BE49-F238E27FC236}">
                <a16:creationId xmlns:a16="http://schemas.microsoft.com/office/drawing/2014/main" id="{D643940C-57A5-4B27-8870-E79763EF4E16}"/>
              </a:ext>
            </a:extLst>
          </p:cNvPr>
          <p:cNvSpPr txBox="1"/>
          <p:nvPr/>
        </p:nvSpPr>
        <p:spPr>
          <a:xfrm>
            <a:off x="8999083" y="418292"/>
            <a:ext cx="1293591" cy="707886"/>
          </a:xfrm>
          <a:prstGeom prst="rect">
            <a:avLst/>
          </a:prstGeom>
          <a:solidFill>
            <a:schemeClr val="bg1"/>
          </a:solidFill>
        </p:spPr>
        <p:txBody>
          <a:bodyPr wrap="square" rtlCol="0">
            <a:spAutoFit/>
          </a:bodyPr>
          <a:lstStyle/>
          <a:p>
            <a:pPr defTabSz="233275">
              <a:defRPr/>
            </a:pPr>
            <a:r>
              <a:rPr lang="fr-FR" sz="1000" dirty="0" err="1">
                <a:solidFill>
                  <a:prstClr val="black"/>
                </a:solidFill>
                <a:latin typeface="Calibri Light" panose="020F0302020204030204"/>
              </a:rPr>
              <a:t>Dienst</a:t>
            </a:r>
            <a:r>
              <a:rPr lang="fr-FR" sz="1000" dirty="0">
                <a:solidFill>
                  <a:prstClr val="black"/>
                </a:solidFill>
                <a:latin typeface="Calibri Light" panose="020F0302020204030204"/>
              </a:rPr>
              <a:t> </a:t>
            </a:r>
            <a:r>
              <a:rPr lang="fr-FR" sz="1000" dirty="0" err="1">
                <a:solidFill>
                  <a:prstClr val="black"/>
                </a:solidFill>
                <a:latin typeface="Calibri Light" panose="020F0302020204030204"/>
              </a:rPr>
              <a:t>voor</a:t>
            </a:r>
            <a:r>
              <a:rPr lang="fr-FR" sz="1000" dirty="0">
                <a:solidFill>
                  <a:prstClr val="black"/>
                </a:solidFill>
                <a:latin typeface="Calibri Light" panose="020F0302020204030204"/>
              </a:rPr>
              <a:t> </a:t>
            </a:r>
            <a:r>
              <a:rPr lang="fr-FR" sz="1000" dirty="0" err="1">
                <a:solidFill>
                  <a:prstClr val="black"/>
                </a:solidFill>
                <a:latin typeface="Calibri Light" panose="020F0302020204030204"/>
              </a:rPr>
              <a:t>geneeskundige</a:t>
            </a:r>
            <a:r>
              <a:rPr lang="fr-FR" sz="1000" dirty="0">
                <a:solidFill>
                  <a:prstClr val="black"/>
                </a:solidFill>
                <a:latin typeface="Calibri Light" panose="020F0302020204030204"/>
              </a:rPr>
              <a:t> </a:t>
            </a:r>
            <a:r>
              <a:rPr lang="fr-FR" sz="1000" dirty="0" err="1">
                <a:solidFill>
                  <a:prstClr val="black"/>
                </a:solidFill>
                <a:latin typeface="Calibri Light" panose="020F0302020204030204"/>
              </a:rPr>
              <a:t>controle</a:t>
            </a:r>
            <a:r>
              <a:rPr lang="fr-FR" sz="1000" dirty="0">
                <a:solidFill>
                  <a:prstClr val="black"/>
                </a:solidFill>
                <a:latin typeface="Calibri Light" panose="020F0302020204030204"/>
              </a:rPr>
              <a:t> en </a:t>
            </a:r>
            <a:r>
              <a:rPr lang="fr-FR" sz="1000" dirty="0" err="1">
                <a:solidFill>
                  <a:prstClr val="black"/>
                </a:solidFill>
                <a:latin typeface="Calibri Light" panose="020F0302020204030204"/>
              </a:rPr>
              <a:t>evaluatie</a:t>
            </a:r>
            <a:r>
              <a:rPr lang="fr-FR" sz="1000" dirty="0">
                <a:solidFill>
                  <a:prstClr val="black"/>
                </a:solidFill>
                <a:latin typeface="Calibri Light" panose="020F0302020204030204"/>
              </a:rPr>
              <a:t> (INAMI)</a:t>
            </a:r>
            <a:endParaRPr lang="en-GB" sz="1000" dirty="0">
              <a:solidFill>
                <a:prstClr val="black"/>
              </a:solidFill>
              <a:latin typeface="Calibri Light" panose="020F0302020204030204"/>
            </a:endParaRPr>
          </a:p>
        </p:txBody>
      </p:sp>
      <p:sp>
        <p:nvSpPr>
          <p:cNvPr id="100" name="TextBox 99">
            <a:extLst>
              <a:ext uri="{FF2B5EF4-FFF2-40B4-BE49-F238E27FC236}">
                <a16:creationId xmlns:a16="http://schemas.microsoft.com/office/drawing/2014/main" id="{338BC07B-97A4-49D3-B689-9552C727D23C}"/>
              </a:ext>
            </a:extLst>
          </p:cNvPr>
          <p:cNvSpPr txBox="1"/>
          <p:nvPr/>
        </p:nvSpPr>
        <p:spPr>
          <a:xfrm>
            <a:off x="6595936" y="274011"/>
            <a:ext cx="958819" cy="553998"/>
          </a:xfrm>
          <a:prstGeom prst="rect">
            <a:avLst/>
          </a:prstGeom>
          <a:solidFill>
            <a:schemeClr val="bg1"/>
          </a:solidFill>
        </p:spPr>
        <p:txBody>
          <a:bodyPr wrap="square" rtlCol="0">
            <a:spAutoFit/>
          </a:bodyPr>
          <a:lstStyle/>
          <a:p>
            <a:pPr defTabSz="233275">
              <a:defRPr/>
            </a:pPr>
            <a:r>
              <a:rPr lang="en-GB" sz="1000" dirty="0" err="1">
                <a:solidFill>
                  <a:prstClr val="black"/>
                </a:solidFill>
                <a:latin typeface="Calibri Light" panose="020F0302020204030204"/>
              </a:rPr>
              <a:t>Statistieke</a:t>
            </a:r>
            <a:r>
              <a:rPr lang="en-GB" sz="1000" dirty="0">
                <a:solidFill>
                  <a:prstClr val="black"/>
                </a:solidFill>
                <a:latin typeface="Calibri Light" panose="020F0302020204030204"/>
              </a:rPr>
              <a:t> </a:t>
            </a:r>
            <a:r>
              <a:rPr lang="en-GB" sz="1000" dirty="0" err="1">
                <a:solidFill>
                  <a:prstClr val="black"/>
                </a:solidFill>
                <a:latin typeface="Calibri Light" panose="020F0302020204030204"/>
              </a:rPr>
              <a:t>medewerker</a:t>
            </a:r>
            <a:r>
              <a:rPr lang="en-GB" sz="1000" dirty="0">
                <a:solidFill>
                  <a:prstClr val="black"/>
                </a:solidFill>
                <a:latin typeface="Calibri Light" panose="020F0302020204030204"/>
              </a:rPr>
              <a:t> (INAMI)</a:t>
            </a:r>
          </a:p>
        </p:txBody>
      </p:sp>
      <p:cxnSp>
        <p:nvCxnSpPr>
          <p:cNvPr id="101" name="Straight Arrow Connector 100">
            <a:extLst>
              <a:ext uri="{FF2B5EF4-FFF2-40B4-BE49-F238E27FC236}">
                <a16:creationId xmlns:a16="http://schemas.microsoft.com/office/drawing/2014/main" id="{111BC2C3-5E1C-4023-B065-99E361E3F19E}"/>
              </a:ext>
            </a:extLst>
          </p:cNvPr>
          <p:cNvCxnSpPr>
            <a:cxnSpLocks/>
            <a:stCxn id="87" idx="2"/>
            <a:endCxn id="96" idx="0"/>
          </p:cNvCxnSpPr>
          <p:nvPr/>
        </p:nvCxnSpPr>
        <p:spPr>
          <a:xfrm>
            <a:off x="6233323" y="716066"/>
            <a:ext cx="16779" cy="682559"/>
          </a:xfrm>
          <a:prstGeom prst="straightConnector1">
            <a:avLst/>
          </a:prstGeom>
          <a:noFill/>
          <a:ln w="25400" cap="flat" cmpd="sng" algn="ctr">
            <a:solidFill>
              <a:srgbClr val="A5A5A5"/>
            </a:solidFill>
            <a:prstDash val="solid"/>
            <a:miter lim="800000"/>
            <a:headEnd type="none" w="lg" len="lg"/>
            <a:tailEnd type="triangle" w="lg" len="lg"/>
          </a:ln>
          <a:effectLst/>
        </p:spPr>
      </p:cxnSp>
      <p:cxnSp>
        <p:nvCxnSpPr>
          <p:cNvPr id="102" name="Straight Arrow Connector 101">
            <a:extLst>
              <a:ext uri="{FF2B5EF4-FFF2-40B4-BE49-F238E27FC236}">
                <a16:creationId xmlns:a16="http://schemas.microsoft.com/office/drawing/2014/main" id="{8B6A7BA4-437D-4DCA-948B-E76AB3EA8F29}"/>
              </a:ext>
            </a:extLst>
          </p:cNvPr>
          <p:cNvCxnSpPr>
            <a:cxnSpLocks/>
            <a:stCxn id="104" idx="3"/>
            <a:endCxn id="88" idx="1"/>
          </p:cNvCxnSpPr>
          <p:nvPr/>
        </p:nvCxnSpPr>
        <p:spPr>
          <a:xfrm>
            <a:off x="3784154" y="1106461"/>
            <a:ext cx="2177890" cy="1797196"/>
          </a:xfrm>
          <a:prstGeom prst="straightConnector1">
            <a:avLst/>
          </a:prstGeom>
          <a:noFill/>
          <a:ln w="25400" cap="flat" cmpd="sng" algn="ctr">
            <a:solidFill>
              <a:srgbClr val="A5A5A5"/>
            </a:solidFill>
            <a:prstDash val="dash"/>
            <a:miter lim="800000"/>
            <a:headEnd type="none" w="lg" len="lg"/>
            <a:tailEnd type="triangle" w="lg" len="lg"/>
          </a:ln>
          <a:effectLst/>
        </p:spPr>
      </p:cxnSp>
      <p:sp>
        <p:nvSpPr>
          <p:cNvPr id="103" name="TextBox 102">
            <a:extLst>
              <a:ext uri="{FF2B5EF4-FFF2-40B4-BE49-F238E27FC236}">
                <a16:creationId xmlns:a16="http://schemas.microsoft.com/office/drawing/2014/main" id="{E0AC5B4D-5D80-4BEF-8187-1BC405ADF10D}"/>
              </a:ext>
            </a:extLst>
          </p:cNvPr>
          <p:cNvSpPr txBox="1"/>
          <p:nvPr/>
        </p:nvSpPr>
        <p:spPr>
          <a:xfrm>
            <a:off x="1968646" y="320682"/>
            <a:ext cx="1993329" cy="400110"/>
          </a:xfrm>
          <a:prstGeom prst="rect">
            <a:avLst/>
          </a:prstGeom>
          <a:solidFill>
            <a:schemeClr val="bg1"/>
          </a:solidFill>
        </p:spPr>
        <p:txBody>
          <a:bodyPr wrap="square" rtlCol="0">
            <a:spAutoFit/>
          </a:bodyPr>
          <a:lstStyle/>
          <a:p>
            <a:pPr defTabSz="233275">
              <a:defRPr/>
            </a:pPr>
            <a:r>
              <a:rPr lang="en-GB" sz="1000" dirty="0" err="1">
                <a:solidFill>
                  <a:prstClr val="black"/>
                </a:solidFill>
                <a:latin typeface="Calibri Light" panose="020F0302020204030204"/>
              </a:rPr>
              <a:t>Adviserende</a:t>
            </a:r>
            <a:r>
              <a:rPr lang="en-GB" sz="1000" dirty="0">
                <a:solidFill>
                  <a:prstClr val="black"/>
                </a:solidFill>
                <a:latin typeface="Calibri Light" panose="020F0302020204030204"/>
              </a:rPr>
              <a:t> arts</a:t>
            </a:r>
          </a:p>
          <a:p>
            <a:pPr defTabSz="233275">
              <a:defRPr/>
            </a:pPr>
            <a:r>
              <a:rPr lang="en-GB" sz="1000" dirty="0">
                <a:solidFill>
                  <a:prstClr val="black"/>
                </a:solidFill>
                <a:latin typeface="Calibri Light" panose="020F0302020204030204"/>
              </a:rPr>
              <a:t>(</a:t>
            </a:r>
            <a:r>
              <a:rPr lang="en-GB" sz="1000" dirty="0" err="1">
                <a:solidFill>
                  <a:prstClr val="black"/>
                </a:solidFill>
                <a:latin typeface="Calibri Light" panose="020F0302020204030204"/>
              </a:rPr>
              <a:t>Verzekeringsinstelling</a:t>
            </a:r>
            <a:r>
              <a:rPr lang="en-GB" sz="786" dirty="0">
                <a:solidFill>
                  <a:prstClr val="black"/>
                </a:solidFill>
                <a:latin typeface="Calibri Light" panose="020F0302020204030204"/>
              </a:rPr>
              <a:t>)</a:t>
            </a:r>
          </a:p>
        </p:txBody>
      </p:sp>
      <p:pic>
        <p:nvPicPr>
          <p:cNvPr id="104" name="Picture 103">
            <a:extLst>
              <a:ext uri="{FF2B5EF4-FFF2-40B4-BE49-F238E27FC236}">
                <a16:creationId xmlns:a16="http://schemas.microsoft.com/office/drawing/2014/main" id="{51B8EDCF-412C-4700-BAA3-62B2DE4308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254" y="876100"/>
            <a:ext cx="575901" cy="460720"/>
          </a:xfrm>
          <a:prstGeom prst="rect">
            <a:avLst/>
          </a:prstGeom>
        </p:spPr>
      </p:pic>
      <p:pic>
        <p:nvPicPr>
          <p:cNvPr id="105" name="Picture 104">
            <a:extLst>
              <a:ext uri="{FF2B5EF4-FFF2-40B4-BE49-F238E27FC236}">
                <a16:creationId xmlns:a16="http://schemas.microsoft.com/office/drawing/2014/main" id="{C4D154A6-8E8F-4F62-A6A3-629DBD5512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3426" y="868068"/>
            <a:ext cx="576116" cy="460892"/>
          </a:xfrm>
          <a:prstGeom prst="rect">
            <a:avLst/>
          </a:prstGeom>
        </p:spPr>
      </p:pic>
      <p:pic>
        <p:nvPicPr>
          <p:cNvPr id="106" name="Picture 105">
            <a:extLst>
              <a:ext uri="{FF2B5EF4-FFF2-40B4-BE49-F238E27FC236}">
                <a16:creationId xmlns:a16="http://schemas.microsoft.com/office/drawing/2014/main" id="{8B77F25F-A152-412B-833A-282375DB10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78516" y="2799421"/>
            <a:ext cx="338549" cy="477698"/>
          </a:xfrm>
          <a:prstGeom prst="rect">
            <a:avLst/>
          </a:prstGeom>
          <a:ln w="28575">
            <a:solidFill>
              <a:srgbClr val="009999"/>
            </a:solidFill>
          </a:ln>
        </p:spPr>
      </p:pic>
      <p:pic>
        <p:nvPicPr>
          <p:cNvPr id="107" name="Picture 106">
            <a:extLst>
              <a:ext uri="{FF2B5EF4-FFF2-40B4-BE49-F238E27FC236}">
                <a16:creationId xmlns:a16="http://schemas.microsoft.com/office/drawing/2014/main" id="{A7E8A059-57FD-4D18-A2FC-B26BB34DE1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1268" y="2896820"/>
            <a:ext cx="338549" cy="477698"/>
          </a:xfrm>
          <a:prstGeom prst="rect">
            <a:avLst/>
          </a:prstGeom>
          <a:ln w="28575">
            <a:solidFill>
              <a:srgbClr val="009999"/>
            </a:solidFill>
          </a:ln>
        </p:spPr>
      </p:pic>
      <p:pic>
        <p:nvPicPr>
          <p:cNvPr id="108" name="Picture 107">
            <a:extLst>
              <a:ext uri="{FF2B5EF4-FFF2-40B4-BE49-F238E27FC236}">
                <a16:creationId xmlns:a16="http://schemas.microsoft.com/office/drawing/2014/main" id="{2A8D3478-E024-4928-83C6-850CF99CD5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5487" y="3579938"/>
            <a:ext cx="174701" cy="246506"/>
          </a:xfrm>
          <a:prstGeom prst="rect">
            <a:avLst/>
          </a:prstGeom>
          <a:ln w="28575">
            <a:solidFill>
              <a:srgbClr val="009999"/>
            </a:solidFill>
          </a:ln>
        </p:spPr>
      </p:pic>
      <p:pic>
        <p:nvPicPr>
          <p:cNvPr id="109" name="Picture 108">
            <a:extLst>
              <a:ext uri="{FF2B5EF4-FFF2-40B4-BE49-F238E27FC236}">
                <a16:creationId xmlns:a16="http://schemas.microsoft.com/office/drawing/2014/main" id="{000E25A7-4265-4527-930B-74A4BB9BE4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78114" y="749251"/>
            <a:ext cx="458019" cy="646273"/>
          </a:xfrm>
          <a:prstGeom prst="rect">
            <a:avLst/>
          </a:prstGeom>
        </p:spPr>
      </p:pic>
      <p:sp>
        <p:nvSpPr>
          <p:cNvPr id="110" name="TextBox 109">
            <a:extLst>
              <a:ext uri="{FF2B5EF4-FFF2-40B4-BE49-F238E27FC236}">
                <a16:creationId xmlns:a16="http://schemas.microsoft.com/office/drawing/2014/main" id="{3CAEDAFB-0A0A-4DF4-B379-ECE97A633248}"/>
              </a:ext>
            </a:extLst>
          </p:cNvPr>
          <p:cNvSpPr txBox="1"/>
          <p:nvPr/>
        </p:nvSpPr>
        <p:spPr>
          <a:xfrm>
            <a:off x="2307622" y="1240790"/>
            <a:ext cx="526106" cy="273665"/>
          </a:xfrm>
          <a:prstGeom prst="rect">
            <a:avLst/>
          </a:prstGeom>
          <a:noFill/>
        </p:spPr>
        <p:txBody>
          <a:bodyPr wrap="none" rtlCol="0">
            <a:spAutoFit/>
          </a:bodyPr>
          <a:lstStyle/>
          <a:p>
            <a:pPr defTabSz="233275">
              <a:defRPr/>
            </a:pPr>
            <a:r>
              <a:rPr lang="en-GB" sz="589" b="1" dirty="0">
                <a:solidFill>
                  <a:srgbClr val="0070C0"/>
                </a:solidFill>
                <a:latin typeface="Calibri" panose="020F0502020204030204"/>
              </a:rPr>
              <a:t>REF ID</a:t>
            </a:r>
          </a:p>
          <a:p>
            <a:pPr defTabSz="233275">
              <a:defRPr/>
            </a:pPr>
            <a:r>
              <a:rPr lang="en-GB" sz="589" b="1" dirty="0">
                <a:solidFill>
                  <a:srgbClr val="0070C0"/>
                </a:solidFill>
                <a:latin typeface="Calibri" panose="020F0502020204030204"/>
              </a:rPr>
              <a:t>voorschrift</a:t>
            </a:r>
          </a:p>
        </p:txBody>
      </p:sp>
      <p:sp>
        <p:nvSpPr>
          <p:cNvPr id="111" name="Oval 110">
            <a:extLst>
              <a:ext uri="{FF2B5EF4-FFF2-40B4-BE49-F238E27FC236}">
                <a16:creationId xmlns:a16="http://schemas.microsoft.com/office/drawing/2014/main" id="{11260082-7F87-4AD4-BAFF-B975BFF1E3A2}"/>
              </a:ext>
            </a:extLst>
          </p:cNvPr>
          <p:cNvSpPr/>
          <p:nvPr/>
        </p:nvSpPr>
        <p:spPr>
          <a:xfrm>
            <a:off x="4108748" y="4083701"/>
            <a:ext cx="986111" cy="1002849"/>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RelaxedModerately"/>
            <a:lightRig rig="threePt" dir="t"/>
          </a:scene3d>
          <a:sp3d extrusionH="952500"/>
        </p:spPr>
        <p:txBody>
          <a:bodyPr lIns="9643" rIns="9643" rtlCol="0" anchor="ctr"/>
          <a:lstStyle/>
          <a:p>
            <a:pPr algn="ctr" defTabSz="233275"/>
            <a:r>
              <a:rPr lang="en-GB" sz="857" kern="0" dirty="0" err="1">
                <a:solidFill>
                  <a:prstClr val="white"/>
                </a:solidFill>
                <a:latin typeface="Verdana" panose="020B0604030504040204" pitchFamily="34" charset="0"/>
                <a:ea typeface="Verdana" panose="020B0604030504040204" pitchFamily="34" charset="0"/>
              </a:rPr>
              <a:t>Veiligheids-logboek</a:t>
            </a:r>
            <a:endParaRPr lang="en-GB" sz="857" kern="0" dirty="0">
              <a:solidFill>
                <a:prstClr val="white"/>
              </a:solidFill>
              <a:latin typeface="Verdana" panose="020B0604030504040204" pitchFamily="34" charset="0"/>
              <a:ea typeface="Verdana" panose="020B0604030504040204" pitchFamily="34" charset="0"/>
            </a:endParaRPr>
          </a:p>
        </p:txBody>
      </p:sp>
      <p:cxnSp>
        <p:nvCxnSpPr>
          <p:cNvPr id="112" name="Straight Arrow Connector 111">
            <a:extLst>
              <a:ext uri="{FF2B5EF4-FFF2-40B4-BE49-F238E27FC236}">
                <a16:creationId xmlns:a16="http://schemas.microsoft.com/office/drawing/2014/main" id="{497916E6-AAA1-45CC-AB3A-D8CDACAB5027}"/>
              </a:ext>
            </a:extLst>
          </p:cNvPr>
          <p:cNvCxnSpPr>
            <a:cxnSpLocks/>
            <a:stCxn id="111" idx="7"/>
            <a:endCxn id="88" idx="3"/>
          </p:cNvCxnSpPr>
          <p:nvPr/>
        </p:nvCxnSpPr>
        <p:spPr>
          <a:xfrm flipV="1">
            <a:off x="4950447" y="3258124"/>
            <a:ext cx="1011598" cy="972440"/>
          </a:xfrm>
          <a:prstGeom prst="straightConnector1">
            <a:avLst/>
          </a:prstGeom>
          <a:noFill/>
          <a:ln w="25400" cap="flat" cmpd="sng" algn="ctr">
            <a:solidFill>
              <a:srgbClr val="A5A5A5"/>
            </a:solidFill>
            <a:prstDash val="dash"/>
            <a:miter lim="800000"/>
            <a:headEnd type="triangle" w="lg" len="lg"/>
            <a:tailEnd type="triangle" w="lg" len="lg"/>
          </a:ln>
          <a:effectLst/>
        </p:spPr>
      </p:cxnSp>
      <p:pic>
        <p:nvPicPr>
          <p:cNvPr id="113" name="Picture 112">
            <a:extLst>
              <a:ext uri="{FF2B5EF4-FFF2-40B4-BE49-F238E27FC236}">
                <a16:creationId xmlns:a16="http://schemas.microsoft.com/office/drawing/2014/main" id="{FEDDCF95-61F4-4986-BC5F-86D4E0CF56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01986" y="5093498"/>
            <a:ext cx="595989" cy="394324"/>
          </a:xfrm>
          <a:prstGeom prst="rect">
            <a:avLst/>
          </a:prstGeom>
        </p:spPr>
      </p:pic>
      <p:cxnSp>
        <p:nvCxnSpPr>
          <p:cNvPr id="114" name="Straight Arrow Connector 113">
            <a:extLst>
              <a:ext uri="{FF2B5EF4-FFF2-40B4-BE49-F238E27FC236}">
                <a16:creationId xmlns:a16="http://schemas.microsoft.com/office/drawing/2014/main" id="{8A9EE543-7122-4591-9CA4-C3B4D4235A47}"/>
              </a:ext>
            </a:extLst>
          </p:cNvPr>
          <p:cNvCxnSpPr>
            <a:cxnSpLocks/>
            <a:stCxn id="113" idx="3"/>
            <a:endCxn id="111" idx="3"/>
          </p:cNvCxnSpPr>
          <p:nvPr/>
        </p:nvCxnSpPr>
        <p:spPr>
          <a:xfrm flipV="1">
            <a:off x="3797975" y="4939686"/>
            <a:ext cx="455186" cy="350974"/>
          </a:xfrm>
          <a:prstGeom prst="straightConnector1">
            <a:avLst/>
          </a:prstGeom>
          <a:noFill/>
          <a:ln w="25400" cap="flat" cmpd="sng" algn="ctr">
            <a:solidFill>
              <a:srgbClr val="A5A5A5"/>
            </a:solidFill>
            <a:prstDash val="solid"/>
            <a:miter lim="800000"/>
            <a:headEnd type="none" w="lg" len="lg"/>
            <a:tailEnd type="triangle" w="lg" len="lg"/>
          </a:ln>
          <a:effectLst/>
        </p:spPr>
      </p:cxnSp>
      <p:sp>
        <p:nvSpPr>
          <p:cNvPr id="115" name="Oval 114">
            <a:extLst>
              <a:ext uri="{FF2B5EF4-FFF2-40B4-BE49-F238E27FC236}">
                <a16:creationId xmlns:a16="http://schemas.microsoft.com/office/drawing/2014/main" id="{7F91420E-7CF0-49E2-91A2-2BED3264A7CF}"/>
              </a:ext>
            </a:extLst>
          </p:cNvPr>
          <p:cNvSpPr/>
          <p:nvPr/>
        </p:nvSpPr>
        <p:spPr>
          <a:xfrm>
            <a:off x="7346741" y="3660534"/>
            <a:ext cx="595989" cy="510240"/>
          </a:xfrm>
          <a:prstGeom prst="ellipse">
            <a:avLst/>
          </a:prstGeom>
          <a:solidFill>
            <a:srgbClr val="006666"/>
          </a:solidFill>
          <a:ln w="12700" cap="flat" cmpd="sng" algn="ctr">
            <a:solidFill>
              <a:srgbClr val="5B9BD5">
                <a:lumMod val="50000"/>
              </a:srgbClr>
            </a:solidFill>
            <a:prstDash val="solid"/>
            <a:miter lim="800000"/>
          </a:ln>
          <a:effectLst/>
          <a:scene3d>
            <a:camera prst="perspectiveAbove"/>
            <a:lightRig rig="threePt" dir="t"/>
          </a:scene3d>
          <a:sp3d extrusionH="952500">
            <a:extrusionClr>
              <a:srgbClr val="006666"/>
            </a:extrusionClr>
          </a:sp3d>
        </p:spPr>
        <p:txBody>
          <a:bodyPr lIns="9643" rIns="9643" rtlCol="0" anchor="ctr"/>
          <a:lstStyle/>
          <a:p>
            <a:pPr algn="ctr" defTabSz="233275">
              <a:defRPr/>
            </a:pPr>
            <a:r>
              <a:rPr lang="en-GB" sz="786" b="1" kern="0" dirty="0">
                <a:solidFill>
                  <a:prstClr val="white"/>
                </a:solidFill>
                <a:latin typeface="Calibri" panose="020F0502020204030204"/>
              </a:rPr>
              <a:t>Template Store</a:t>
            </a:r>
          </a:p>
        </p:txBody>
      </p:sp>
      <p:pic>
        <p:nvPicPr>
          <p:cNvPr id="116" name="Picture 115">
            <a:extLst>
              <a:ext uri="{FF2B5EF4-FFF2-40B4-BE49-F238E27FC236}">
                <a16:creationId xmlns:a16="http://schemas.microsoft.com/office/drawing/2014/main" id="{80D68ECD-8798-46DE-B3F6-DA2C73908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33931" y="3548964"/>
            <a:ext cx="140475" cy="189402"/>
          </a:xfrm>
          <a:prstGeom prst="rect">
            <a:avLst/>
          </a:prstGeom>
          <a:ln w="28575">
            <a:solidFill>
              <a:srgbClr val="009999"/>
            </a:solidFill>
          </a:ln>
        </p:spPr>
      </p:pic>
      <p:pic>
        <p:nvPicPr>
          <p:cNvPr id="117" name="Picture 116">
            <a:extLst>
              <a:ext uri="{FF2B5EF4-FFF2-40B4-BE49-F238E27FC236}">
                <a16:creationId xmlns:a16="http://schemas.microsoft.com/office/drawing/2014/main" id="{76E499B2-DD2F-43C7-9EE0-F64750A8FC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14536" y="3675707"/>
            <a:ext cx="469226" cy="564576"/>
          </a:xfrm>
          <a:prstGeom prst="rect">
            <a:avLst/>
          </a:prstGeom>
        </p:spPr>
      </p:pic>
      <p:pic>
        <p:nvPicPr>
          <p:cNvPr id="118" name="Picture 2" descr="Image result for clinicla decision tool icon">
            <a:extLst>
              <a:ext uri="{FF2B5EF4-FFF2-40B4-BE49-F238E27FC236}">
                <a16:creationId xmlns:a16="http://schemas.microsoft.com/office/drawing/2014/main" id="{6389CCA2-699D-426B-802E-4EF65A331BE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49490" y="4170774"/>
            <a:ext cx="437788" cy="44773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18">
            <a:extLst>
              <a:ext uri="{FF2B5EF4-FFF2-40B4-BE49-F238E27FC236}">
                <a16:creationId xmlns:a16="http://schemas.microsoft.com/office/drawing/2014/main" id="{901E567D-D04D-47F5-8ADB-A37A7CEBCCC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54722" y="3409318"/>
            <a:ext cx="221271" cy="312216"/>
          </a:xfrm>
          <a:prstGeom prst="rect">
            <a:avLst/>
          </a:prstGeom>
          <a:ln w="28575">
            <a:solidFill>
              <a:srgbClr val="009999"/>
            </a:solidFill>
          </a:ln>
        </p:spPr>
      </p:pic>
      <p:cxnSp>
        <p:nvCxnSpPr>
          <p:cNvPr id="120" name="Curved Connector 2">
            <a:extLst>
              <a:ext uri="{FF2B5EF4-FFF2-40B4-BE49-F238E27FC236}">
                <a16:creationId xmlns:a16="http://schemas.microsoft.com/office/drawing/2014/main" id="{C980F7BC-FC78-4BBD-B6AA-36BE1807F177}"/>
              </a:ext>
            </a:extLst>
          </p:cNvPr>
          <p:cNvCxnSpPr>
            <a:cxnSpLocks/>
            <a:stCxn id="118" idx="3"/>
            <a:endCxn id="119" idx="2"/>
          </p:cNvCxnSpPr>
          <p:nvPr/>
        </p:nvCxnSpPr>
        <p:spPr>
          <a:xfrm flipV="1">
            <a:off x="2587277" y="3721535"/>
            <a:ext cx="778080" cy="673109"/>
          </a:xfrm>
          <a:prstGeom prst="curvedConnector2">
            <a:avLst/>
          </a:prstGeom>
          <a:noFill/>
          <a:ln w="6350" cap="flat" cmpd="sng" algn="ctr">
            <a:solidFill>
              <a:srgbClr val="5B9BD5"/>
            </a:solidFill>
            <a:prstDash val="solid"/>
            <a:miter lim="800000"/>
            <a:tailEnd type="triangle" w="lg" len="lg"/>
          </a:ln>
          <a:effectLst/>
        </p:spPr>
      </p:cxnSp>
      <p:cxnSp>
        <p:nvCxnSpPr>
          <p:cNvPr id="121" name="Curved Connector 54">
            <a:extLst>
              <a:ext uri="{FF2B5EF4-FFF2-40B4-BE49-F238E27FC236}">
                <a16:creationId xmlns:a16="http://schemas.microsoft.com/office/drawing/2014/main" id="{58A285F3-5357-4C55-ACC2-5042953B7C07}"/>
              </a:ext>
            </a:extLst>
          </p:cNvPr>
          <p:cNvCxnSpPr>
            <a:stCxn id="119" idx="1"/>
            <a:endCxn id="118" idx="3"/>
          </p:cNvCxnSpPr>
          <p:nvPr/>
        </p:nvCxnSpPr>
        <p:spPr>
          <a:xfrm rot="10800000" flipV="1">
            <a:off x="2587277" y="3565427"/>
            <a:ext cx="667444" cy="829217"/>
          </a:xfrm>
          <a:prstGeom prst="curvedConnector3">
            <a:avLst>
              <a:gd name="adj1" fmla="val 50000"/>
            </a:avLst>
          </a:prstGeom>
          <a:noFill/>
          <a:ln w="6350" cap="flat" cmpd="sng" algn="ctr">
            <a:solidFill>
              <a:srgbClr val="5B9BD5"/>
            </a:solidFill>
            <a:prstDash val="solid"/>
            <a:miter lim="800000"/>
            <a:tailEnd type="triangle" w="lg" len="lg"/>
          </a:ln>
          <a:effectLst/>
        </p:spPr>
      </p:cxnSp>
      <p:pic>
        <p:nvPicPr>
          <p:cNvPr id="122" name="Picture 4" descr="Image result for printer icon">
            <a:extLst>
              <a:ext uri="{FF2B5EF4-FFF2-40B4-BE49-F238E27FC236}">
                <a16:creationId xmlns:a16="http://schemas.microsoft.com/office/drawing/2014/main" id="{2F2FEB55-EB11-4D26-B1E4-257A56DCAC5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83093" y="2310680"/>
            <a:ext cx="437788" cy="43778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29504555-D28B-4486-A072-2E95953C4BA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75552" y="2887060"/>
            <a:ext cx="339321" cy="391639"/>
          </a:xfrm>
          <a:prstGeom prst="rect">
            <a:avLst/>
          </a:prstGeom>
          <a:ln w="28575">
            <a:solidFill>
              <a:srgbClr val="7030A0"/>
            </a:solidFill>
          </a:ln>
        </p:spPr>
      </p:pic>
      <p:pic>
        <p:nvPicPr>
          <p:cNvPr id="124" name="Picture 123">
            <a:extLst>
              <a:ext uri="{FF2B5EF4-FFF2-40B4-BE49-F238E27FC236}">
                <a16:creationId xmlns:a16="http://schemas.microsoft.com/office/drawing/2014/main" id="{F9398FBE-3BE9-4C21-ADCE-68152D63C58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9625" y="6372557"/>
            <a:ext cx="156737" cy="221159"/>
          </a:xfrm>
          <a:prstGeom prst="rect">
            <a:avLst/>
          </a:prstGeom>
          <a:ln w="28575">
            <a:solidFill>
              <a:srgbClr val="009999"/>
            </a:solidFill>
          </a:ln>
        </p:spPr>
      </p:pic>
      <p:sp>
        <p:nvSpPr>
          <p:cNvPr id="125" name="TextBox 124">
            <a:extLst>
              <a:ext uri="{FF2B5EF4-FFF2-40B4-BE49-F238E27FC236}">
                <a16:creationId xmlns:a16="http://schemas.microsoft.com/office/drawing/2014/main" id="{0AB578E5-422D-4FFD-ABED-485D21865AE2}"/>
              </a:ext>
            </a:extLst>
          </p:cNvPr>
          <p:cNvSpPr txBox="1"/>
          <p:nvPr/>
        </p:nvSpPr>
        <p:spPr>
          <a:xfrm>
            <a:off x="2337913" y="6372557"/>
            <a:ext cx="965329" cy="213264"/>
          </a:xfrm>
          <a:prstGeom prst="rect">
            <a:avLst/>
          </a:prstGeom>
          <a:noFill/>
        </p:spPr>
        <p:txBody>
          <a:bodyPr wrap="none" rtlCol="0">
            <a:spAutoFit/>
          </a:bodyPr>
          <a:lstStyle/>
          <a:p>
            <a:pPr defTabSz="233275">
              <a:defRPr/>
            </a:pPr>
            <a:r>
              <a:rPr lang="en-GB" sz="786" dirty="0" err="1">
                <a:solidFill>
                  <a:prstClr val="black"/>
                </a:solidFill>
                <a:latin typeface="Calibri Light" panose="020F0302020204030204"/>
              </a:rPr>
              <a:t>Digitaal</a:t>
            </a:r>
            <a:r>
              <a:rPr lang="en-GB" sz="786" dirty="0">
                <a:solidFill>
                  <a:prstClr val="black"/>
                </a:solidFill>
                <a:latin typeface="Calibri Light" panose="020F0302020204030204"/>
              </a:rPr>
              <a:t> </a:t>
            </a:r>
            <a:r>
              <a:rPr lang="en-GB" sz="786" dirty="0" err="1">
                <a:solidFill>
                  <a:prstClr val="black"/>
                </a:solidFill>
                <a:latin typeface="Calibri Light" panose="020F0302020204030204"/>
              </a:rPr>
              <a:t>Voorschrift</a:t>
            </a:r>
            <a:endParaRPr lang="en-GB" sz="786" dirty="0">
              <a:solidFill>
                <a:prstClr val="black"/>
              </a:solidFill>
              <a:latin typeface="Calibri Light" panose="020F0302020204030204"/>
            </a:endParaRPr>
          </a:p>
        </p:txBody>
      </p:sp>
      <p:pic>
        <p:nvPicPr>
          <p:cNvPr id="126" name="Picture 125">
            <a:extLst>
              <a:ext uri="{FF2B5EF4-FFF2-40B4-BE49-F238E27FC236}">
                <a16:creationId xmlns:a16="http://schemas.microsoft.com/office/drawing/2014/main" id="{B15FCB91-6A30-4B7F-BC69-22FB56FD45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13643" y="6375100"/>
            <a:ext cx="164585" cy="240639"/>
          </a:xfrm>
          <a:prstGeom prst="rect">
            <a:avLst/>
          </a:prstGeom>
          <a:ln w="28575">
            <a:solidFill>
              <a:srgbClr val="7030A0"/>
            </a:solidFill>
          </a:ln>
        </p:spPr>
      </p:pic>
      <p:sp>
        <p:nvSpPr>
          <p:cNvPr id="127" name="TextBox 126">
            <a:extLst>
              <a:ext uri="{FF2B5EF4-FFF2-40B4-BE49-F238E27FC236}">
                <a16:creationId xmlns:a16="http://schemas.microsoft.com/office/drawing/2014/main" id="{C205959B-CAFF-4B61-B737-7F83A7B72C64}"/>
              </a:ext>
            </a:extLst>
          </p:cNvPr>
          <p:cNvSpPr txBox="1"/>
          <p:nvPr/>
        </p:nvSpPr>
        <p:spPr>
          <a:xfrm>
            <a:off x="6689742" y="6401987"/>
            <a:ext cx="1016625" cy="213264"/>
          </a:xfrm>
          <a:prstGeom prst="rect">
            <a:avLst/>
          </a:prstGeom>
          <a:noFill/>
        </p:spPr>
        <p:txBody>
          <a:bodyPr wrap="none" rtlCol="0">
            <a:spAutoFit/>
          </a:bodyPr>
          <a:lstStyle/>
          <a:p>
            <a:pPr defTabSz="233275">
              <a:defRPr/>
            </a:pPr>
            <a:r>
              <a:rPr lang="en-GB" sz="786" dirty="0" err="1">
                <a:solidFill>
                  <a:prstClr val="black"/>
                </a:solidFill>
                <a:latin typeface="Calibri Light" panose="020F0302020204030204"/>
              </a:rPr>
              <a:t>Digitaal</a:t>
            </a:r>
            <a:r>
              <a:rPr lang="en-GB" sz="786" dirty="0">
                <a:solidFill>
                  <a:prstClr val="black"/>
                </a:solidFill>
                <a:latin typeface="Calibri Light" panose="020F0302020204030204"/>
              </a:rPr>
              <a:t> </a:t>
            </a:r>
            <a:r>
              <a:rPr lang="en-GB" sz="786" dirty="0" err="1">
                <a:solidFill>
                  <a:prstClr val="black"/>
                </a:solidFill>
                <a:latin typeface="Calibri Light" panose="020F0302020204030204"/>
              </a:rPr>
              <a:t>zorgvoorstel</a:t>
            </a:r>
            <a:endParaRPr lang="en-GB" sz="786" dirty="0">
              <a:solidFill>
                <a:prstClr val="black"/>
              </a:solidFill>
              <a:latin typeface="Calibri Light" panose="020F0302020204030204"/>
            </a:endParaRPr>
          </a:p>
        </p:txBody>
      </p:sp>
      <p:pic>
        <p:nvPicPr>
          <p:cNvPr id="128" name="Picture 127">
            <a:extLst>
              <a:ext uri="{FF2B5EF4-FFF2-40B4-BE49-F238E27FC236}">
                <a16:creationId xmlns:a16="http://schemas.microsoft.com/office/drawing/2014/main" id="{8104FE01-8AC1-4CA2-8354-8BD3311485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76467" y="2875341"/>
            <a:ext cx="339321" cy="391639"/>
          </a:xfrm>
          <a:prstGeom prst="rect">
            <a:avLst/>
          </a:prstGeom>
          <a:ln w="28575">
            <a:solidFill>
              <a:srgbClr val="7030A0"/>
            </a:solidFill>
          </a:ln>
        </p:spPr>
      </p:pic>
      <p:sp>
        <p:nvSpPr>
          <p:cNvPr id="129" name="TextBox 128">
            <a:extLst>
              <a:ext uri="{FF2B5EF4-FFF2-40B4-BE49-F238E27FC236}">
                <a16:creationId xmlns:a16="http://schemas.microsoft.com/office/drawing/2014/main" id="{FA8ECC2B-853B-4669-A087-9CF3BA7344D4}"/>
              </a:ext>
            </a:extLst>
          </p:cNvPr>
          <p:cNvSpPr txBox="1"/>
          <p:nvPr/>
        </p:nvSpPr>
        <p:spPr>
          <a:xfrm>
            <a:off x="3095753" y="5522104"/>
            <a:ext cx="958819" cy="553998"/>
          </a:xfrm>
          <a:prstGeom prst="rect">
            <a:avLst/>
          </a:prstGeom>
          <a:noFill/>
        </p:spPr>
        <p:txBody>
          <a:bodyPr wrap="square" rtlCol="0">
            <a:spAutoFit/>
          </a:bodyPr>
          <a:lstStyle/>
          <a:p>
            <a:pPr defTabSz="233275">
              <a:defRPr/>
            </a:pPr>
            <a:r>
              <a:rPr lang="en-GB" sz="1000" dirty="0">
                <a:solidFill>
                  <a:prstClr val="black"/>
                </a:solidFill>
                <a:latin typeface="Calibri Light" panose="020F0302020204030204"/>
              </a:rPr>
              <a:t>Data Protection Officer (Riziv)</a:t>
            </a:r>
          </a:p>
        </p:txBody>
      </p:sp>
      <p:grpSp>
        <p:nvGrpSpPr>
          <p:cNvPr id="130" name="Group 129">
            <a:extLst>
              <a:ext uri="{FF2B5EF4-FFF2-40B4-BE49-F238E27FC236}">
                <a16:creationId xmlns:a16="http://schemas.microsoft.com/office/drawing/2014/main" id="{957705E2-DCE5-439D-A9C4-CC47390F332A}"/>
              </a:ext>
            </a:extLst>
          </p:cNvPr>
          <p:cNvGrpSpPr/>
          <p:nvPr/>
        </p:nvGrpSpPr>
        <p:grpSpPr>
          <a:xfrm>
            <a:off x="4245412" y="6349503"/>
            <a:ext cx="210492" cy="282556"/>
            <a:chOff x="1340786" y="9016191"/>
            <a:chExt cx="294689" cy="395579"/>
          </a:xfrm>
        </p:grpSpPr>
        <p:pic>
          <p:nvPicPr>
            <p:cNvPr id="131" name="Picture 130">
              <a:extLst>
                <a:ext uri="{FF2B5EF4-FFF2-40B4-BE49-F238E27FC236}">
                  <a16:creationId xmlns:a16="http://schemas.microsoft.com/office/drawing/2014/main" id="{CE772A8D-DD6B-4FB9-B29F-582CC5D049F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78989" y="9059170"/>
              <a:ext cx="219432" cy="309623"/>
            </a:xfrm>
            <a:prstGeom prst="rect">
              <a:avLst/>
            </a:prstGeom>
            <a:ln w="28575">
              <a:solidFill>
                <a:srgbClr val="009999"/>
              </a:solidFill>
            </a:ln>
          </p:spPr>
        </p:pic>
        <p:sp>
          <p:nvSpPr>
            <p:cNvPr id="132" name="Rectangle 131">
              <a:extLst>
                <a:ext uri="{FF2B5EF4-FFF2-40B4-BE49-F238E27FC236}">
                  <a16:creationId xmlns:a16="http://schemas.microsoft.com/office/drawing/2014/main" id="{9E6D039F-AD11-4E2D-9F4B-FD7119E5F5A4}"/>
                </a:ext>
              </a:extLst>
            </p:cNvPr>
            <p:cNvSpPr/>
            <p:nvPr/>
          </p:nvSpPr>
          <p:spPr>
            <a:xfrm>
              <a:off x="1340786" y="9016191"/>
              <a:ext cx="294689" cy="39557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defRPr/>
              </a:pPr>
              <a:endParaRPr lang="en-GB" sz="1512">
                <a:solidFill>
                  <a:prstClr val="white"/>
                </a:solidFill>
                <a:latin typeface="Calibri" panose="020F0502020204030204"/>
              </a:endParaRPr>
            </a:p>
          </p:txBody>
        </p:sp>
      </p:grpSp>
      <p:sp>
        <p:nvSpPr>
          <p:cNvPr id="133" name="TextBox 132">
            <a:extLst>
              <a:ext uri="{FF2B5EF4-FFF2-40B4-BE49-F238E27FC236}">
                <a16:creationId xmlns:a16="http://schemas.microsoft.com/office/drawing/2014/main" id="{47E514DF-6874-41C7-BD18-2D4B6961106B}"/>
              </a:ext>
            </a:extLst>
          </p:cNvPr>
          <p:cNvSpPr txBox="1"/>
          <p:nvPr/>
        </p:nvSpPr>
        <p:spPr>
          <a:xfrm>
            <a:off x="4457454" y="6336892"/>
            <a:ext cx="1604306" cy="334194"/>
          </a:xfrm>
          <a:prstGeom prst="rect">
            <a:avLst/>
          </a:prstGeom>
          <a:noFill/>
        </p:spPr>
        <p:txBody>
          <a:bodyPr wrap="square" rtlCol="0">
            <a:spAutoFit/>
          </a:bodyPr>
          <a:lstStyle/>
          <a:p>
            <a:pPr defTabSz="233275">
              <a:defRPr/>
            </a:pPr>
            <a:r>
              <a:rPr lang="fr-FR" sz="786" dirty="0" err="1">
                <a:solidFill>
                  <a:prstClr val="black"/>
                </a:solidFill>
                <a:latin typeface="Calibri Light" panose="020F0302020204030204"/>
              </a:rPr>
              <a:t>Digitaal</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voorschrift</a:t>
            </a:r>
            <a:r>
              <a:rPr lang="fr-FR" sz="786" dirty="0">
                <a:solidFill>
                  <a:prstClr val="black"/>
                </a:solidFill>
                <a:latin typeface="Calibri Light" panose="020F0302020204030204"/>
              </a:rPr>
              <a:t>, in het </a:t>
            </a:r>
            <a:r>
              <a:rPr lang="fr-FR" sz="786" dirty="0" err="1">
                <a:solidFill>
                  <a:prstClr val="black"/>
                </a:solidFill>
                <a:latin typeface="Calibri Light" panose="020F0302020204030204"/>
              </a:rPr>
              <a:t>geval</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een</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a-priori</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goedkeuring</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nodig</a:t>
            </a:r>
            <a:r>
              <a:rPr lang="fr-FR" sz="786" dirty="0">
                <a:solidFill>
                  <a:prstClr val="black"/>
                </a:solidFill>
                <a:latin typeface="Calibri Light" panose="020F0302020204030204"/>
              </a:rPr>
              <a:t> </a:t>
            </a:r>
            <a:r>
              <a:rPr lang="fr-FR" sz="786" dirty="0" err="1">
                <a:solidFill>
                  <a:prstClr val="black"/>
                </a:solidFill>
                <a:latin typeface="Calibri Light" panose="020F0302020204030204"/>
              </a:rPr>
              <a:t>is</a:t>
            </a:r>
            <a:endParaRPr lang="fr-FR" sz="786" dirty="0">
              <a:solidFill>
                <a:prstClr val="black"/>
              </a:solidFill>
              <a:latin typeface="Calibri Light" panose="020F0302020204030204"/>
            </a:endParaRPr>
          </a:p>
        </p:txBody>
      </p:sp>
      <p:grpSp>
        <p:nvGrpSpPr>
          <p:cNvPr id="134" name="Group 133">
            <a:extLst>
              <a:ext uri="{FF2B5EF4-FFF2-40B4-BE49-F238E27FC236}">
                <a16:creationId xmlns:a16="http://schemas.microsoft.com/office/drawing/2014/main" id="{C211B462-1F4C-4976-8FEC-538B540D4D01}"/>
              </a:ext>
            </a:extLst>
          </p:cNvPr>
          <p:cNvGrpSpPr/>
          <p:nvPr/>
        </p:nvGrpSpPr>
        <p:grpSpPr>
          <a:xfrm>
            <a:off x="5645605" y="2531577"/>
            <a:ext cx="210492" cy="282556"/>
            <a:chOff x="1340786" y="9016191"/>
            <a:chExt cx="294689" cy="395579"/>
          </a:xfrm>
        </p:grpSpPr>
        <p:pic>
          <p:nvPicPr>
            <p:cNvPr id="135" name="Picture 134">
              <a:extLst>
                <a:ext uri="{FF2B5EF4-FFF2-40B4-BE49-F238E27FC236}">
                  <a16:creationId xmlns:a16="http://schemas.microsoft.com/office/drawing/2014/main" id="{81200FDA-5106-4C81-B614-8704E933C47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78989" y="9059170"/>
              <a:ext cx="219432" cy="309623"/>
            </a:xfrm>
            <a:prstGeom prst="rect">
              <a:avLst/>
            </a:prstGeom>
            <a:ln w="28575">
              <a:solidFill>
                <a:srgbClr val="009999"/>
              </a:solidFill>
            </a:ln>
          </p:spPr>
        </p:pic>
        <p:sp>
          <p:nvSpPr>
            <p:cNvPr id="136" name="Rectangle 135">
              <a:extLst>
                <a:ext uri="{FF2B5EF4-FFF2-40B4-BE49-F238E27FC236}">
                  <a16:creationId xmlns:a16="http://schemas.microsoft.com/office/drawing/2014/main" id="{2D9FE045-EA0E-4FF3-9DBF-76E3C5248103}"/>
                </a:ext>
              </a:extLst>
            </p:cNvPr>
            <p:cNvSpPr/>
            <p:nvPr/>
          </p:nvSpPr>
          <p:spPr>
            <a:xfrm>
              <a:off x="1340786" y="9016191"/>
              <a:ext cx="294689" cy="39557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defRPr/>
              </a:pPr>
              <a:endParaRPr lang="en-GB" sz="1512">
                <a:solidFill>
                  <a:prstClr val="white"/>
                </a:solidFill>
                <a:latin typeface="Calibri" panose="020F0502020204030204"/>
              </a:endParaRPr>
            </a:p>
          </p:txBody>
        </p:sp>
      </p:grpSp>
      <p:grpSp>
        <p:nvGrpSpPr>
          <p:cNvPr id="137" name="Group 136">
            <a:extLst>
              <a:ext uri="{FF2B5EF4-FFF2-40B4-BE49-F238E27FC236}">
                <a16:creationId xmlns:a16="http://schemas.microsoft.com/office/drawing/2014/main" id="{6A33C19B-A413-4FBF-9E26-202E9741A589}"/>
              </a:ext>
            </a:extLst>
          </p:cNvPr>
          <p:cNvGrpSpPr/>
          <p:nvPr/>
        </p:nvGrpSpPr>
        <p:grpSpPr>
          <a:xfrm>
            <a:off x="3726770" y="1336821"/>
            <a:ext cx="210492" cy="282556"/>
            <a:chOff x="1340786" y="9016191"/>
            <a:chExt cx="294689" cy="395579"/>
          </a:xfrm>
        </p:grpSpPr>
        <p:pic>
          <p:nvPicPr>
            <p:cNvPr id="138" name="Picture 137">
              <a:extLst>
                <a:ext uri="{FF2B5EF4-FFF2-40B4-BE49-F238E27FC236}">
                  <a16:creationId xmlns:a16="http://schemas.microsoft.com/office/drawing/2014/main" id="{1DE98D4A-97A5-4641-8FE7-C8867112AB2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78989" y="9059170"/>
              <a:ext cx="219432" cy="309623"/>
            </a:xfrm>
            <a:prstGeom prst="rect">
              <a:avLst/>
            </a:prstGeom>
            <a:ln w="28575">
              <a:solidFill>
                <a:srgbClr val="009999"/>
              </a:solidFill>
            </a:ln>
          </p:spPr>
        </p:pic>
        <p:sp>
          <p:nvSpPr>
            <p:cNvPr id="139" name="Rectangle 138">
              <a:extLst>
                <a:ext uri="{FF2B5EF4-FFF2-40B4-BE49-F238E27FC236}">
                  <a16:creationId xmlns:a16="http://schemas.microsoft.com/office/drawing/2014/main" id="{AA580C0A-00B4-4DC5-8695-EF83D2A6B593}"/>
                </a:ext>
              </a:extLst>
            </p:cNvPr>
            <p:cNvSpPr/>
            <p:nvPr/>
          </p:nvSpPr>
          <p:spPr>
            <a:xfrm>
              <a:off x="1340786" y="9016191"/>
              <a:ext cx="294689" cy="39557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defRPr/>
              </a:pPr>
              <a:endParaRPr lang="en-GB" sz="1512">
                <a:solidFill>
                  <a:prstClr val="white"/>
                </a:solidFill>
                <a:latin typeface="Calibri" panose="020F0502020204030204"/>
              </a:endParaRPr>
            </a:p>
          </p:txBody>
        </p:sp>
      </p:grpSp>
      <p:pic>
        <p:nvPicPr>
          <p:cNvPr id="140" name="Picture 139">
            <a:extLst>
              <a:ext uri="{FF2B5EF4-FFF2-40B4-BE49-F238E27FC236}">
                <a16:creationId xmlns:a16="http://schemas.microsoft.com/office/drawing/2014/main" id="{57571F54-098A-4607-B67E-6390D59851F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37500" y="3555836"/>
            <a:ext cx="147509" cy="198214"/>
          </a:xfrm>
          <a:prstGeom prst="rect">
            <a:avLst/>
          </a:prstGeom>
          <a:ln w="28575">
            <a:solidFill>
              <a:srgbClr val="7030A0"/>
            </a:solidFill>
          </a:ln>
        </p:spPr>
      </p:pic>
      <p:pic>
        <p:nvPicPr>
          <p:cNvPr id="141" name="Picture 140">
            <a:extLst>
              <a:ext uri="{FF2B5EF4-FFF2-40B4-BE49-F238E27FC236}">
                <a16:creationId xmlns:a16="http://schemas.microsoft.com/office/drawing/2014/main" id="{D8664286-161C-4F58-AF6D-5E92DEFEFFA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39284" y="3601631"/>
            <a:ext cx="147509" cy="198214"/>
          </a:xfrm>
          <a:prstGeom prst="rect">
            <a:avLst/>
          </a:prstGeom>
          <a:ln w="28575">
            <a:solidFill>
              <a:srgbClr val="7030A0"/>
            </a:solidFill>
          </a:ln>
        </p:spPr>
      </p:pic>
      <p:pic>
        <p:nvPicPr>
          <p:cNvPr id="142" name="Picture 141">
            <a:extLst>
              <a:ext uri="{FF2B5EF4-FFF2-40B4-BE49-F238E27FC236}">
                <a16:creationId xmlns:a16="http://schemas.microsoft.com/office/drawing/2014/main" id="{D8259893-B753-4C93-A2C1-BDA284B2610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71534" y="3689226"/>
            <a:ext cx="147509" cy="198214"/>
          </a:xfrm>
          <a:prstGeom prst="rect">
            <a:avLst/>
          </a:prstGeom>
          <a:ln w="28575">
            <a:solidFill>
              <a:srgbClr val="7030A0"/>
            </a:solidFill>
          </a:ln>
        </p:spPr>
      </p:pic>
      <p:sp>
        <p:nvSpPr>
          <p:cNvPr id="143" name="TextBox 142">
            <a:extLst>
              <a:ext uri="{FF2B5EF4-FFF2-40B4-BE49-F238E27FC236}">
                <a16:creationId xmlns:a16="http://schemas.microsoft.com/office/drawing/2014/main" id="{7AB08FB6-DD94-4897-B12F-66D44831A5ED}"/>
              </a:ext>
            </a:extLst>
          </p:cNvPr>
          <p:cNvSpPr txBox="1"/>
          <p:nvPr/>
        </p:nvSpPr>
        <p:spPr>
          <a:xfrm>
            <a:off x="2090120" y="3638104"/>
            <a:ext cx="873957" cy="246221"/>
          </a:xfrm>
          <a:prstGeom prst="rect">
            <a:avLst/>
          </a:prstGeom>
          <a:noFill/>
        </p:spPr>
        <p:txBody>
          <a:bodyPr wrap="none" rtlCol="0">
            <a:spAutoFit/>
          </a:bodyPr>
          <a:lstStyle/>
          <a:p>
            <a:pPr defTabSz="768111">
              <a:defRPr/>
            </a:pPr>
            <a:r>
              <a:rPr lang="en-GB" sz="1000" dirty="0" err="1">
                <a:solidFill>
                  <a:prstClr val="black"/>
                </a:solidFill>
                <a:latin typeface="Calibri Light" panose="020F0302020204030204"/>
              </a:rPr>
              <a:t>Voorschrijver</a:t>
            </a:r>
            <a:endParaRPr lang="en-GB" sz="1000" dirty="0">
              <a:solidFill>
                <a:prstClr val="black"/>
              </a:solidFill>
              <a:latin typeface="Calibri Light" panose="020F0302020204030204"/>
            </a:endParaRPr>
          </a:p>
        </p:txBody>
      </p:sp>
      <p:sp>
        <p:nvSpPr>
          <p:cNvPr id="144" name="TextBox 143">
            <a:extLst>
              <a:ext uri="{FF2B5EF4-FFF2-40B4-BE49-F238E27FC236}">
                <a16:creationId xmlns:a16="http://schemas.microsoft.com/office/drawing/2014/main" id="{246B1293-233F-4F4F-AE7E-6C4FC73A1F1A}"/>
              </a:ext>
            </a:extLst>
          </p:cNvPr>
          <p:cNvSpPr txBox="1"/>
          <p:nvPr/>
        </p:nvSpPr>
        <p:spPr>
          <a:xfrm>
            <a:off x="9523853" y="3680198"/>
            <a:ext cx="1004199" cy="246221"/>
          </a:xfrm>
          <a:prstGeom prst="rect">
            <a:avLst/>
          </a:prstGeom>
          <a:noFill/>
        </p:spPr>
        <p:txBody>
          <a:bodyPr wrap="square" rtlCol="0">
            <a:spAutoFit/>
          </a:bodyPr>
          <a:lstStyle/>
          <a:p>
            <a:pPr defTabSz="768111">
              <a:defRPr/>
            </a:pPr>
            <a:r>
              <a:rPr lang="en-GB" sz="1000" dirty="0" err="1">
                <a:solidFill>
                  <a:prstClr val="black"/>
                </a:solidFill>
                <a:latin typeface="Calibri Light" panose="020F0302020204030204"/>
              </a:rPr>
              <a:t>zorgverstrekker</a:t>
            </a:r>
            <a:endParaRPr lang="en-GB" sz="1000" dirty="0">
              <a:solidFill>
                <a:prstClr val="black"/>
              </a:solidFill>
              <a:latin typeface="Calibri Light" panose="020F0302020204030204"/>
            </a:endParaRPr>
          </a:p>
        </p:txBody>
      </p:sp>
      <p:sp>
        <p:nvSpPr>
          <p:cNvPr id="145" name="TextBox 144">
            <a:extLst>
              <a:ext uri="{FF2B5EF4-FFF2-40B4-BE49-F238E27FC236}">
                <a16:creationId xmlns:a16="http://schemas.microsoft.com/office/drawing/2014/main" id="{0C26F4EE-61F2-4F29-904D-DD767BBB97E8}"/>
              </a:ext>
            </a:extLst>
          </p:cNvPr>
          <p:cNvSpPr txBox="1"/>
          <p:nvPr/>
        </p:nvSpPr>
        <p:spPr>
          <a:xfrm rot="2317260">
            <a:off x="4234965" y="1842217"/>
            <a:ext cx="1503938" cy="213264"/>
          </a:xfrm>
          <a:prstGeom prst="rect">
            <a:avLst/>
          </a:prstGeom>
          <a:noFill/>
        </p:spPr>
        <p:txBody>
          <a:bodyPr wrap="none" rtlCol="0">
            <a:spAutoFit/>
          </a:bodyPr>
          <a:lstStyle/>
          <a:p>
            <a:pPr defTabSz="326578">
              <a:defRPr/>
            </a:pPr>
            <a:r>
              <a:rPr lang="fr-FR" sz="786" dirty="0" err="1">
                <a:solidFill>
                  <a:prstClr val="black"/>
                </a:solidFill>
                <a:latin typeface="Gill Sans MT" panose="020B0502020104020203"/>
              </a:rPr>
              <a:t>betwisting</a:t>
            </a:r>
            <a:r>
              <a:rPr lang="fr-FR" sz="786" dirty="0">
                <a:solidFill>
                  <a:prstClr val="black"/>
                </a:solidFill>
                <a:latin typeface="Gill Sans MT" panose="020B0502020104020203"/>
              </a:rPr>
              <a:t>: a posteriori </a:t>
            </a:r>
            <a:r>
              <a:rPr lang="fr-FR" sz="786" dirty="0" err="1">
                <a:solidFill>
                  <a:prstClr val="black"/>
                </a:solidFill>
                <a:latin typeface="Gill Sans MT" panose="020B0502020104020203"/>
              </a:rPr>
              <a:t>controle</a:t>
            </a:r>
            <a:endParaRPr lang="fr-FR" sz="786" dirty="0">
              <a:solidFill>
                <a:prstClr val="black"/>
              </a:solidFill>
              <a:latin typeface="Gill Sans MT" panose="020B0502020104020203"/>
            </a:endParaRPr>
          </a:p>
        </p:txBody>
      </p:sp>
      <p:sp>
        <p:nvSpPr>
          <p:cNvPr id="146" name="TextBox 145">
            <a:extLst>
              <a:ext uri="{FF2B5EF4-FFF2-40B4-BE49-F238E27FC236}">
                <a16:creationId xmlns:a16="http://schemas.microsoft.com/office/drawing/2014/main" id="{8E176D81-8CE6-4C07-9488-A4B98ACB6D2F}"/>
              </a:ext>
            </a:extLst>
          </p:cNvPr>
          <p:cNvSpPr txBox="1"/>
          <p:nvPr/>
        </p:nvSpPr>
        <p:spPr>
          <a:xfrm>
            <a:off x="6741976" y="5643624"/>
            <a:ext cx="1004199" cy="246221"/>
          </a:xfrm>
          <a:prstGeom prst="rect">
            <a:avLst/>
          </a:prstGeom>
          <a:noFill/>
        </p:spPr>
        <p:txBody>
          <a:bodyPr wrap="square" rtlCol="0">
            <a:spAutoFit/>
          </a:bodyPr>
          <a:lstStyle/>
          <a:p>
            <a:pPr defTabSz="768111">
              <a:defRPr/>
            </a:pPr>
            <a:r>
              <a:rPr lang="en-GB" sz="1000" dirty="0">
                <a:solidFill>
                  <a:prstClr val="black"/>
                </a:solidFill>
                <a:latin typeface="Calibri Light" panose="020F0302020204030204"/>
              </a:rPr>
              <a:t>P</a:t>
            </a:r>
            <a:r>
              <a:rPr lang="en-GB" sz="1000" dirty="0" err="1">
                <a:solidFill>
                  <a:prstClr val="black"/>
                </a:solidFill>
                <a:latin typeface="Calibri Light" panose="020F0302020204030204"/>
              </a:rPr>
              <a:t>atient</a:t>
            </a:r>
            <a:endParaRPr lang="en-GB" sz="1000" dirty="0">
              <a:solidFill>
                <a:prstClr val="black"/>
              </a:solidFill>
              <a:latin typeface="Calibri Light" panose="020F0302020204030204"/>
            </a:endParaRPr>
          </a:p>
        </p:txBody>
      </p:sp>
      <p:pic>
        <p:nvPicPr>
          <p:cNvPr id="147" name="Picture 146">
            <a:extLst>
              <a:ext uri="{FF2B5EF4-FFF2-40B4-BE49-F238E27FC236}">
                <a16:creationId xmlns:a16="http://schemas.microsoft.com/office/drawing/2014/main" id="{9860A099-32C3-4A73-83EA-9411A3D200C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66442" y="3572939"/>
            <a:ext cx="140475" cy="198214"/>
          </a:xfrm>
          <a:prstGeom prst="rect">
            <a:avLst/>
          </a:prstGeom>
          <a:ln w="28575">
            <a:solidFill>
              <a:srgbClr val="009999"/>
            </a:solidFill>
          </a:ln>
        </p:spPr>
      </p:pic>
      <p:pic>
        <p:nvPicPr>
          <p:cNvPr id="148" name="Picture 147">
            <a:extLst>
              <a:ext uri="{FF2B5EF4-FFF2-40B4-BE49-F238E27FC236}">
                <a16:creationId xmlns:a16="http://schemas.microsoft.com/office/drawing/2014/main" id="{4A41C64A-38E2-4DD2-92C5-3B8AD919A23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46973" y="3643664"/>
            <a:ext cx="140475" cy="198214"/>
          </a:xfrm>
          <a:prstGeom prst="rect">
            <a:avLst/>
          </a:prstGeom>
          <a:ln w="28575">
            <a:solidFill>
              <a:srgbClr val="009999"/>
            </a:solidFill>
          </a:ln>
        </p:spPr>
      </p:pic>
      <p:cxnSp>
        <p:nvCxnSpPr>
          <p:cNvPr id="149" name="Straight Connector 148">
            <a:extLst>
              <a:ext uri="{FF2B5EF4-FFF2-40B4-BE49-F238E27FC236}">
                <a16:creationId xmlns:a16="http://schemas.microsoft.com/office/drawing/2014/main" id="{B9329088-68E5-4BCF-BEA9-B9D42EAF4945}"/>
              </a:ext>
            </a:extLst>
          </p:cNvPr>
          <p:cNvCxnSpPr>
            <a:cxnSpLocks/>
            <a:stCxn id="104" idx="2"/>
            <a:endCxn id="89" idx="0"/>
          </p:cNvCxnSpPr>
          <p:nvPr/>
        </p:nvCxnSpPr>
        <p:spPr>
          <a:xfrm flipH="1">
            <a:off x="3456446" y="1336820"/>
            <a:ext cx="39759" cy="1432262"/>
          </a:xfrm>
          <a:prstGeom prst="line">
            <a:avLst/>
          </a:prstGeom>
          <a:ln w="158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8AAAD07-414D-4E5D-9211-305590960EC4}"/>
              </a:ext>
            </a:extLst>
          </p:cNvPr>
          <p:cNvSpPr txBox="1"/>
          <p:nvPr/>
        </p:nvSpPr>
        <p:spPr>
          <a:xfrm>
            <a:off x="3463509" y="634326"/>
            <a:ext cx="947506" cy="246221"/>
          </a:xfrm>
          <a:prstGeom prst="rect">
            <a:avLst/>
          </a:prstGeom>
          <a:noFill/>
        </p:spPr>
        <p:txBody>
          <a:bodyPr wrap="square" rtlCol="0">
            <a:spAutoFit/>
          </a:bodyPr>
          <a:lstStyle/>
          <a:p>
            <a:pPr defTabSz="768111">
              <a:defRPr/>
            </a:pPr>
            <a:r>
              <a:rPr lang="en-GB" sz="1000" b="1" dirty="0" err="1">
                <a:solidFill>
                  <a:srgbClr val="92D050"/>
                </a:solidFill>
                <a:latin typeface="Calibri" panose="020F0502020204030204"/>
              </a:rPr>
              <a:t>eAgreement</a:t>
            </a:r>
            <a:endParaRPr lang="en-GB" sz="1000" b="1" dirty="0">
              <a:solidFill>
                <a:srgbClr val="92D050"/>
              </a:solidFill>
              <a:latin typeface="Calibri" panose="020F0502020204030204"/>
            </a:endParaRPr>
          </a:p>
        </p:txBody>
      </p:sp>
      <p:pic>
        <p:nvPicPr>
          <p:cNvPr id="151" name="Picture 150">
            <a:extLst>
              <a:ext uri="{FF2B5EF4-FFF2-40B4-BE49-F238E27FC236}">
                <a16:creationId xmlns:a16="http://schemas.microsoft.com/office/drawing/2014/main" id="{EF0C02BB-6C4F-421F-A049-8CE2157A29D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94691" y="2774332"/>
            <a:ext cx="841446" cy="841446"/>
          </a:xfrm>
          <a:prstGeom prst="rect">
            <a:avLst/>
          </a:prstGeom>
        </p:spPr>
      </p:pic>
      <p:pic>
        <p:nvPicPr>
          <p:cNvPr id="152" name="Picture 151">
            <a:extLst>
              <a:ext uri="{FF2B5EF4-FFF2-40B4-BE49-F238E27FC236}">
                <a16:creationId xmlns:a16="http://schemas.microsoft.com/office/drawing/2014/main" id="{0D54BD93-4751-416D-8471-34D89111B97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462593" y="2772482"/>
            <a:ext cx="830081" cy="830081"/>
          </a:xfrm>
          <a:prstGeom prst="rect">
            <a:avLst/>
          </a:prstGeom>
        </p:spPr>
      </p:pic>
      <p:pic>
        <p:nvPicPr>
          <p:cNvPr id="153" name="Picture 152">
            <a:extLst>
              <a:ext uri="{FF2B5EF4-FFF2-40B4-BE49-F238E27FC236}">
                <a16:creationId xmlns:a16="http://schemas.microsoft.com/office/drawing/2014/main" id="{2CE4B32E-FF7A-472E-959C-59212FDE565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873519" y="5251381"/>
            <a:ext cx="834283" cy="834283"/>
          </a:xfrm>
          <a:prstGeom prst="rect">
            <a:avLst/>
          </a:prstGeom>
        </p:spPr>
      </p:pic>
      <p:pic>
        <p:nvPicPr>
          <p:cNvPr id="154" name="Picture 153" descr="Graphical user interface, application&#10;&#10;Description automatically generated">
            <a:extLst>
              <a:ext uri="{FF2B5EF4-FFF2-40B4-BE49-F238E27FC236}">
                <a16:creationId xmlns:a16="http://schemas.microsoft.com/office/drawing/2014/main" id="{F5196661-4CFA-4EC8-A542-ACDEF3F4402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271099" y="2187531"/>
            <a:ext cx="595989" cy="434943"/>
          </a:xfrm>
          <a:prstGeom prst="rect">
            <a:avLst/>
          </a:prstGeom>
        </p:spPr>
      </p:pic>
      <p:pic>
        <p:nvPicPr>
          <p:cNvPr id="155" name="Picture 154" descr="Graphical user interface, application&#10;&#10;Description automatically generated">
            <a:extLst>
              <a:ext uri="{FF2B5EF4-FFF2-40B4-BE49-F238E27FC236}">
                <a16:creationId xmlns:a16="http://schemas.microsoft.com/office/drawing/2014/main" id="{524C23A0-D3FC-44FB-80AC-331A0D55CD9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758730" y="3959701"/>
            <a:ext cx="595989" cy="434943"/>
          </a:xfrm>
          <a:prstGeom prst="rect">
            <a:avLst/>
          </a:prstGeom>
        </p:spPr>
      </p:pic>
      <p:pic>
        <p:nvPicPr>
          <p:cNvPr id="157" name="Picture 4" descr="RIZIV-INAMI - Modullo.net">
            <a:extLst>
              <a:ext uri="{FF2B5EF4-FFF2-40B4-BE49-F238E27FC236}">
                <a16:creationId xmlns:a16="http://schemas.microsoft.com/office/drawing/2014/main" id="{676EBDF9-C062-4A45-A997-2209AFF8A3F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134510" y="6534318"/>
            <a:ext cx="446731" cy="241826"/>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Smals | NRB">
            <a:extLst>
              <a:ext uri="{FF2B5EF4-FFF2-40B4-BE49-F238E27FC236}">
                <a16:creationId xmlns:a16="http://schemas.microsoft.com/office/drawing/2014/main" id="{549261CB-9305-4400-8DFA-6515F19B6882}"/>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631221" y="6223505"/>
            <a:ext cx="789466" cy="789466"/>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Logo Recip-e">
            <a:extLst>
              <a:ext uri="{FF2B5EF4-FFF2-40B4-BE49-F238E27FC236}">
                <a16:creationId xmlns:a16="http://schemas.microsoft.com/office/drawing/2014/main" id="{82FAD681-455A-4432-9217-392E14083FE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181302" y="6575726"/>
            <a:ext cx="762878" cy="159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first-aid kit, clipart&#10;&#10;Description automatically generated">
            <a:extLst>
              <a:ext uri="{FF2B5EF4-FFF2-40B4-BE49-F238E27FC236}">
                <a16:creationId xmlns:a16="http://schemas.microsoft.com/office/drawing/2014/main" id="{DD1FC738-C8B1-A9E1-42BF-D1C27567E0B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01139" y="2843329"/>
            <a:ext cx="664792" cy="641868"/>
          </a:xfrm>
          <a:prstGeom prst="rect">
            <a:avLst/>
          </a:prstGeom>
        </p:spPr>
      </p:pic>
      <p:sp>
        <p:nvSpPr>
          <p:cNvPr id="2" name="TextBox 1">
            <a:extLst>
              <a:ext uri="{FF2B5EF4-FFF2-40B4-BE49-F238E27FC236}">
                <a16:creationId xmlns:a16="http://schemas.microsoft.com/office/drawing/2014/main" id="{55953C4F-4E7E-EC0D-DBDA-128BFEE9EEA5}"/>
              </a:ext>
            </a:extLst>
          </p:cNvPr>
          <p:cNvSpPr txBox="1"/>
          <p:nvPr/>
        </p:nvSpPr>
        <p:spPr>
          <a:xfrm>
            <a:off x="1823341" y="4592478"/>
            <a:ext cx="1531188" cy="400110"/>
          </a:xfrm>
          <a:prstGeom prst="rect">
            <a:avLst/>
          </a:prstGeom>
          <a:noFill/>
        </p:spPr>
        <p:txBody>
          <a:bodyPr wrap="none" rtlCol="0">
            <a:spAutoFit/>
          </a:bodyPr>
          <a:lstStyle/>
          <a:p>
            <a:pPr defTabSz="768111">
              <a:defRPr/>
            </a:pPr>
            <a:r>
              <a:rPr lang="en-GB" sz="1000" dirty="0" err="1">
                <a:solidFill>
                  <a:prstClr val="black"/>
                </a:solidFill>
                <a:latin typeface="Calibri Light" panose="020F0302020204030204"/>
              </a:rPr>
              <a:t>Beslissingsondersteunend</a:t>
            </a:r>
            <a:endParaRPr lang="en-GB" sz="1000" dirty="0">
              <a:solidFill>
                <a:prstClr val="black"/>
              </a:solidFill>
              <a:latin typeface="Calibri Light" panose="020F0302020204030204"/>
            </a:endParaRPr>
          </a:p>
          <a:p>
            <a:pPr defTabSz="768111">
              <a:defRPr/>
            </a:pPr>
            <a:r>
              <a:rPr lang="en-GB" sz="1000" dirty="0">
                <a:solidFill>
                  <a:prstClr val="black"/>
                </a:solidFill>
                <a:latin typeface="Calibri Light" panose="020F0302020204030204"/>
              </a:rPr>
              <a:t>platform</a:t>
            </a:r>
          </a:p>
        </p:txBody>
      </p:sp>
    </p:spTree>
    <p:extLst>
      <p:ext uri="{BB962C8B-B14F-4D97-AF65-F5344CB8AC3E}">
        <p14:creationId xmlns:p14="http://schemas.microsoft.com/office/powerpoint/2010/main" val="23304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01117 0.02017 L 0.18577 0.00479 " pathEditMode="relative" rAng="0" ptsTypes="AA">
                                      <p:cBhvr>
                                        <p:cTn id="38" dur="2000" fill="hold"/>
                                        <p:tgtEl>
                                          <p:spTgt spid="106"/>
                                        </p:tgtEl>
                                        <p:attrNameLst>
                                          <p:attrName>ppt_x</p:attrName>
                                          <p:attrName>ppt_y</p:attrName>
                                        </p:attrNameLst>
                                      </p:cBhvr>
                                      <p:rCtr x="8730" y="-777"/>
                                    </p:animMotion>
                                  </p:childTnLst>
                                </p:cTn>
                              </p:par>
                              <p:par>
                                <p:cTn id="39" presetID="1"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4"/>
                                        </p:tgtEl>
                                        <p:attrNameLst>
                                          <p:attrName>style.visibility</p:attrName>
                                        </p:attrNameLst>
                                      </p:cBhvr>
                                      <p:to>
                                        <p:strVal val="visible"/>
                                      </p:to>
                                    </p:set>
                                  </p:childTnLst>
                                </p:cTn>
                              </p:par>
                              <p:par>
                                <p:cTn id="79" presetID="42" presetClass="path" presetSubtype="0" accel="50000" decel="50000" fill="hold" nodeType="withEffect">
                                  <p:stCondLst>
                                    <p:cond delay="0"/>
                                  </p:stCondLst>
                                  <p:childTnLst>
                                    <p:animMotion origin="layout" path="M 2.42063E-6 4.39153E-6 L -0.1999 -0.20883 " pathEditMode="relative" rAng="0" ptsTypes="AA">
                                      <p:cBhvr>
                                        <p:cTn id="80" dur="2000" fill="hold"/>
                                        <p:tgtEl>
                                          <p:spTgt spid="134"/>
                                        </p:tgtEl>
                                        <p:attrNameLst>
                                          <p:attrName>ppt_x</p:attrName>
                                          <p:attrName>ppt_y</p:attrName>
                                        </p:attrNameLst>
                                      </p:cBhvr>
                                      <p:rCtr x="-9995" y="-10450"/>
                                    </p:animMotion>
                                  </p:childTnLst>
                                </p:cTn>
                              </p:par>
                              <p:par>
                                <p:cTn id="81" presetID="1" presetClass="entr" presetSubtype="0" fill="hold" grpId="0" nodeType="with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0"/>
                                        </p:tgtEl>
                                        <p:attrNameLst>
                                          <p:attrName>style.visibility</p:attrName>
                                        </p:attrNameLst>
                                      </p:cBhvr>
                                      <p:to>
                                        <p:strVal val="visible"/>
                                      </p:to>
                                    </p:set>
                                  </p:childTnLst>
                                </p:cTn>
                              </p:par>
                            </p:childTnLst>
                          </p:cTn>
                        </p:par>
                        <p:par>
                          <p:cTn id="85" fill="hold">
                            <p:stCondLst>
                              <p:cond delay="2000"/>
                            </p:stCondLst>
                            <p:childTnLst>
                              <p:par>
                                <p:cTn id="86" presetID="1" presetClass="entr" presetSubtype="0" fill="hold" nodeType="afterEffect">
                                  <p:stCondLst>
                                    <p:cond delay="0"/>
                                  </p:stCondLst>
                                  <p:childTnLst>
                                    <p:set>
                                      <p:cBhvr>
                                        <p:cTn id="87" dur="1" fill="hold">
                                          <p:stCondLst>
                                            <p:cond delay="0"/>
                                          </p:stCondLst>
                                        </p:cTn>
                                        <p:tgtEl>
                                          <p:spTgt spid="137"/>
                                        </p:tgtEl>
                                        <p:attrNameLst>
                                          <p:attrName>style.visibility</p:attrName>
                                        </p:attrNameLst>
                                      </p:cBhvr>
                                      <p:to>
                                        <p:strVal val="visible"/>
                                      </p:to>
                                    </p:set>
                                  </p:childTnLst>
                                </p:cTn>
                              </p:par>
                              <p:par>
                                <p:cTn id="88" presetID="42" presetClass="path" presetSubtype="0" accel="50000" decel="50000" fill="hold" nodeType="withEffect">
                                  <p:stCondLst>
                                    <p:cond delay="0"/>
                                  </p:stCondLst>
                                  <p:childTnLst>
                                    <p:animMotion origin="layout" path="M 3.84921E-6 -3.12169E-6 L 0.20982 0.17427 " pathEditMode="relative" rAng="0" ptsTypes="AA">
                                      <p:cBhvr>
                                        <p:cTn id="89" dur="2000" fill="hold"/>
                                        <p:tgtEl>
                                          <p:spTgt spid="137"/>
                                        </p:tgtEl>
                                        <p:attrNameLst>
                                          <p:attrName>ppt_x</p:attrName>
                                          <p:attrName>ppt_y</p:attrName>
                                        </p:attrNameLst>
                                      </p:cBhvr>
                                      <p:rCtr x="9449" y="8763"/>
                                    </p:animMotion>
                                  </p:childTnLst>
                                </p:cTn>
                              </p:par>
                              <p:par>
                                <p:cTn id="90" presetID="1" presetClass="entr" presetSubtype="0" fill="hold" nodeType="withEffect">
                                  <p:stCondLst>
                                    <p:cond delay="0"/>
                                  </p:stCondLst>
                                  <p:childTnLst>
                                    <p:set>
                                      <p:cBhvr>
                                        <p:cTn id="91" dur="1" fill="hold">
                                          <p:stCondLst>
                                            <p:cond delay="0"/>
                                          </p:stCondLst>
                                        </p:cTn>
                                        <p:tgtEl>
                                          <p:spTgt spid="8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5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9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5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4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46"/>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53"/>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9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107"/>
                                        </p:tgtEl>
                                        <p:attrNameLst>
                                          <p:attrName>style.visibility</p:attrName>
                                        </p:attrNameLst>
                                      </p:cBhvr>
                                      <p:to>
                                        <p:strVal val="visible"/>
                                      </p:to>
                                    </p:set>
                                  </p:childTnLst>
                                </p:cTn>
                              </p:par>
                              <p:par>
                                <p:cTn id="112" presetID="42" presetClass="path" presetSubtype="0" accel="50000" decel="50000" fill="hold" nodeType="withEffect">
                                  <p:stCondLst>
                                    <p:cond delay="0"/>
                                  </p:stCondLst>
                                  <p:childTnLst>
                                    <p:animMotion origin="layout" path="M -0.00794 0.00777 L 0.16666 -0.00761 " pathEditMode="relative" rAng="0" ptsTypes="AA">
                                      <p:cBhvr>
                                        <p:cTn id="113" dur="2000" fill="hold"/>
                                        <p:tgtEl>
                                          <p:spTgt spid="107"/>
                                        </p:tgtEl>
                                        <p:attrNameLst>
                                          <p:attrName>ppt_x</p:attrName>
                                          <p:attrName>ppt_y</p:attrName>
                                        </p:attrNameLst>
                                      </p:cBhvr>
                                      <p:rCtr x="8730" y="-777"/>
                                    </p:animMotion>
                                  </p:childTnLst>
                                </p:cTn>
                              </p:par>
                              <p:par>
                                <p:cTn id="114" presetID="1" presetClass="entr" presetSubtype="0" fill="hold" nodeType="withEffect">
                                  <p:stCondLst>
                                    <p:cond delay="0"/>
                                  </p:stCondLst>
                                  <p:childTnLst>
                                    <p:set>
                                      <p:cBhvr>
                                        <p:cTn id="115" dur="1" fill="hold">
                                          <p:stCondLst>
                                            <p:cond delay="0"/>
                                          </p:stCondLst>
                                        </p:cTn>
                                        <p:tgtEl>
                                          <p:spTgt spid="91"/>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92"/>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95"/>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08"/>
                                        </p:tgtEl>
                                        <p:attrNameLst>
                                          <p:attrName>style.visibility</p:attrName>
                                        </p:attrNameLst>
                                      </p:cBhvr>
                                      <p:to>
                                        <p:strVal val="visible"/>
                                      </p:to>
                                    </p:set>
                                  </p:childTnLst>
                                </p:cTn>
                              </p:par>
                              <p:par>
                                <p:cTn id="122" presetID="42" presetClass="path" presetSubtype="0" accel="50000" decel="50000" fill="hold" nodeType="withEffect">
                                  <p:stCondLst>
                                    <p:cond delay="0"/>
                                  </p:stCondLst>
                                  <p:childTnLst>
                                    <p:animMotion origin="layout" path="M -4.00794E-6 -3.22751E-6 L 0.00211 0.14666 " pathEditMode="relative" rAng="0" ptsTypes="AA">
                                      <p:cBhvr>
                                        <p:cTn id="123" dur="2000" fill="hold"/>
                                        <p:tgtEl>
                                          <p:spTgt spid="108"/>
                                        </p:tgtEl>
                                        <p:attrNameLst>
                                          <p:attrName>ppt_x</p:attrName>
                                          <p:attrName>ppt_y</p:attrName>
                                        </p:attrNameLst>
                                      </p:cBhvr>
                                      <p:rCtr x="99" y="7325"/>
                                    </p:animMotion>
                                  </p:childTnLst>
                                </p:cTn>
                              </p:par>
                              <p:par>
                                <p:cTn id="124" presetID="1" presetClass="entr" presetSubtype="0" fill="hold" nodeType="withEffect">
                                  <p:stCondLst>
                                    <p:cond delay="0"/>
                                  </p:stCondLst>
                                  <p:childTnLst>
                                    <p:set>
                                      <p:cBhvr>
                                        <p:cTn id="125" dur="1" fill="hold">
                                          <p:stCondLst>
                                            <p:cond delay="0"/>
                                          </p:stCondLst>
                                        </p:cTn>
                                        <p:tgtEl>
                                          <p:spTgt spid="15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8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23"/>
                                        </p:tgtEl>
                                        <p:attrNameLst>
                                          <p:attrName>style.visibility</p:attrName>
                                        </p:attrNameLst>
                                      </p:cBhvr>
                                      <p:to>
                                        <p:strVal val="visible"/>
                                      </p:to>
                                    </p:set>
                                  </p:childTnLst>
                                </p:cTn>
                              </p:par>
                              <p:par>
                                <p:cTn id="132" presetID="42" presetClass="path" presetSubtype="0" accel="50000" decel="50000" fill="hold" nodeType="withEffect">
                                  <p:stCondLst>
                                    <p:cond delay="0"/>
                                  </p:stCondLst>
                                  <p:childTnLst>
                                    <p:animMotion origin="layout" path="M 2.85714E-6 -4.7619E-6 L -0.17461 0.01538 " pathEditMode="relative" rAng="0" ptsTypes="AA">
                                      <p:cBhvr>
                                        <p:cTn id="133" dur="2000" fill="hold"/>
                                        <p:tgtEl>
                                          <p:spTgt spid="123"/>
                                        </p:tgtEl>
                                        <p:attrNameLst>
                                          <p:attrName>ppt_x</p:attrName>
                                          <p:attrName>ppt_y</p:attrName>
                                        </p:attrNameLst>
                                      </p:cBhvr>
                                      <p:rCtr x="-8730" y="761"/>
                                    </p:animMotion>
                                  </p:childTnLst>
                                </p:cTn>
                              </p:par>
                              <p:par>
                                <p:cTn id="134" presetID="1" presetClass="entr" presetSubtype="0" fill="hold" nodeType="withEffect">
                                  <p:stCondLst>
                                    <p:cond delay="0"/>
                                  </p:stCondLst>
                                  <p:childTnLst>
                                    <p:set>
                                      <p:cBhvr>
                                        <p:cTn id="135" dur="1" fill="hold">
                                          <p:stCondLst>
                                            <p:cond delay="0"/>
                                          </p:stCondLst>
                                        </p:cTn>
                                        <p:tgtEl>
                                          <p:spTgt spid="12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2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128"/>
                                        </p:tgtEl>
                                        <p:attrNameLst>
                                          <p:attrName>style.visibility</p:attrName>
                                        </p:attrNameLst>
                                      </p:cBhvr>
                                      <p:to>
                                        <p:strVal val="visible"/>
                                      </p:to>
                                    </p:set>
                                  </p:childTnLst>
                                </p:cTn>
                              </p:par>
                              <p:par>
                                <p:cTn id="142" presetID="42" presetClass="path" presetSubtype="0" accel="50000" decel="50000" fill="hold" nodeType="withEffect">
                                  <p:stCondLst>
                                    <p:cond delay="0"/>
                                  </p:stCondLst>
                                  <p:childTnLst>
                                    <p:animMotion origin="layout" path="M 1.15079E-6 -1.32275E-6 L -0.1746 0.01538 " pathEditMode="relative" rAng="0" ptsTypes="AA">
                                      <p:cBhvr>
                                        <p:cTn id="143" dur="2000" fill="hold"/>
                                        <p:tgtEl>
                                          <p:spTgt spid="128"/>
                                        </p:tgtEl>
                                        <p:attrNameLst>
                                          <p:attrName>ppt_x</p:attrName>
                                          <p:attrName>ppt_y</p:attrName>
                                        </p:attrNameLst>
                                      </p:cBhvr>
                                      <p:rCtr x="-8730" y="761"/>
                                    </p:animMotion>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86"/>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99"/>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05"/>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9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00"/>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87"/>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97"/>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96"/>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101"/>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nodeType="clickEffect">
                                  <p:stCondLst>
                                    <p:cond delay="0"/>
                                  </p:stCondLst>
                                  <p:childTnLst>
                                    <p:set>
                                      <p:cBhvr>
                                        <p:cTn id="173" dur="1" fill="hold">
                                          <p:stCondLst>
                                            <p:cond delay="0"/>
                                          </p:stCondLst>
                                        </p:cTn>
                                        <p:tgtEl>
                                          <p:spTgt spid="113"/>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129"/>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111"/>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12"/>
                                        </p:tgtEl>
                                        <p:attrNameLst>
                                          <p:attrName>style.visibility</p:attrName>
                                        </p:attrNameLst>
                                      </p:cBhvr>
                                      <p:to>
                                        <p:strVal val="visible"/>
                                      </p:to>
                                    </p:set>
                                  </p:childTnLst>
                                </p:cTn>
                              </p:par>
                              <p:par>
                                <p:cTn id="182" presetID="1" presetClass="entr" presetSubtype="0" fill="hold" nodeType="withEffect">
                                  <p:stCondLst>
                                    <p:cond delay="0"/>
                                  </p:stCondLst>
                                  <p:childTnLst>
                                    <p:set>
                                      <p:cBhvr>
                                        <p:cTn id="183" dur="1" fill="hold">
                                          <p:stCondLst>
                                            <p:cond delay="0"/>
                                          </p:stCondLst>
                                        </p:cTn>
                                        <p:tgtEl>
                                          <p:spTgt spid="114"/>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grpId="0" nodeType="clickEffect">
                                  <p:stCondLst>
                                    <p:cond delay="0"/>
                                  </p:stCondLst>
                                  <p:childTnLst>
                                    <p:set>
                                      <p:cBhvr>
                                        <p:cTn id="187"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3" grpId="0" animBg="1"/>
      <p:bldP spid="88" grpId="0" animBg="1"/>
      <p:bldP spid="96" grpId="0" animBg="1"/>
      <p:bldP spid="99" grpId="0" animBg="1"/>
      <p:bldP spid="100" grpId="0" animBg="1"/>
      <p:bldP spid="103" grpId="0" animBg="1"/>
      <p:bldP spid="110" grpId="0"/>
      <p:bldP spid="111" grpId="0" animBg="1"/>
      <p:bldP spid="115" grpId="0" animBg="1"/>
      <p:bldP spid="125" grpId="0"/>
      <p:bldP spid="127" grpId="0"/>
      <p:bldP spid="129" grpId="0"/>
      <p:bldP spid="133" grpId="0"/>
      <p:bldP spid="143" grpId="0"/>
      <p:bldP spid="144" grpId="0"/>
      <p:bldP spid="145" grpId="0"/>
      <p:bldP spid="146" grpId="0"/>
      <p:bldP spid="150"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CC97-175E-47F4-AF09-44BB82EBB0E8}"/>
              </a:ext>
            </a:extLst>
          </p:cNvPr>
          <p:cNvSpPr>
            <a:spLocks noGrp="1"/>
          </p:cNvSpPr>
          <p:nvPr>
            <p:ph type="title"/>
          </p:nvPr>
        </p:nvSpPr>
        <p:spPr/>
        <p:txBody>
          <a:bodyPr anchor="b"/>
          <a:lstStyle/>
          <a:p>
            <a:r>
              <a:rPr lang="en-GB" sz="1714" dirty="0"/>
              <a:t>SAMEN ONDERWEG</a:t>
            </a:r>
          </a:p>
        </p:txBody>
      </p:sp>
      <p:sp>
        <p:nvSpPr>
          <p:cNvPr id="3" name="Slide Number Placeholder 2">
            <a:extLst>
              <a:ext uri="{FF2B5EF4-FFF2-40B4-BE49-F238E27FC236}">
                <a16:creationId xmlns:a16="http://schemas.microsoft.com/office/drawing/2014/main" id="{CA9BF8B2-03E2-4614-979C-4894711B10E8}"/>
              </a:ext>
            </a:extLst>
          </p:cNvPr>
          <p:cNvSpPr>
            <a:spLocks noGrp="1"/>
          </p:cNvSpPr>
          <p:nvPr>
            <p:ph type="sldNum" sz="quarter" idx="12"/>
          </p:nvPr>
        </p:nvSpPr>
        <p:spPr/>
        <p:txBody>
          <a:bodyPr/>
          <a:lstStyle/>
          <a:p>
            <a:pPr defTabSz="768111">
              <a:defRPr/>
            </a:pPr>
            <a:fld id="{BF8BFBED-6579-4CFA-BFCB-87D0BCE9CDFE}" type="slidenum">
              <a:rPr lang="en-US">
                <a:solidFill>
                  <a:srgbClr val="000000"/>
                </a:solidFill>
                <a:latin typeface="Arial"/>
              </a:rPr>
              <a:pPr defTabSz="768111">
                <a:defRPr/>
              </a:pPr>
              <a:t>48</a:t>
            </a:fld>
            <a:endParaRPr lang="en-US">
              <a:solidFill>
                <a:srgbClr val="000000"/>
              </a:solidFill>
              <a:latin typeface="Arial"/>
            </a:endParaRPr>
          </a:p>
        </p:txBody>
      </p:sp>
      <p:sp>
        <p:nvSpPr>
          <p:cNvPr id="5" name="TextBox 4">
            <a:extLst>
              <a:ext uri="{FF2B5EF4-FFF2-40B4-BE49-F238E27FC236}">
                <a16:creationId xmlns:a16="http://schemas.microsoft.com/office/drawing/2014/main" id="{899EEADA-493F-4B9F-BD5C-E3D6241A99C4}"/>
              </a:ext>
            </a:extLst>
          </p:cNvPr>
          <p:cNvSpPr txBox="1"/>
          <p:nvPr/>
        </p:nvSpPr>
        <p:spPr>
          <a:xfrm>
            <a:off x="2468301" y="6165665"/>
            <a:ext cx="6975249" cy="444096"/>
          </a:xfrm>
          <a:prstGeom prst="rect">
            <a:avLst/>
          </a:prstGeom>
          <a:noFill/>
        </p:spPr>
        <p:txBody>
          <a:bodyPr wrap="square" rtlCol="0">
            <a:spAutoFit/>
          </a:bodyPr>
          <a:lstStyle/>
          <a:p>
            <a:pPr defTabSz="768111">
              <a:defRPr/>
            </a:pPr>
            <a:r>
              <a:rPr lang="en-GB" sz="1143" dirty="0">
                <a:solidFill>
                  <a:srgbClr val="000000"/>
                </a:solidFill>
                <a:latin typeface="Verdana"/>
              </a:rPr>
              <a:t>De </a:t>
            </a:r>
            <a:r>
              <a:rPr lang="en-GB" sz="1143" dirty="0" err="1">
                <a:solidFill>
                  <a:srgbClr val="000000"/>
                </a:solidFill>
                <a:latin typeface="Verdana"/>
              </a:rPr>
              <a:t>groeperingen</a:t>
            </a:r>
            <a:r>
              <a:rPr lang="en-GB" sz="1143" dirty="0">
                <a:solidFill>
                  <a:srgbClr val="000000"/>
                </a:solidFill>
                <a:latin typeface="Verdana"/>
              </a:rPr>
              <a:t> </a:t>
            </a:r>
            <a:r>
              <a:rPr lang="en-GB" sz="1143" dirty="0" err="1">
                <a:solidFill>
                  <a:srgbClr val="000000"/>
                </a:solidFill>
                <a:latin typeface="Verdana"/>
              </a:rPr>
              <a:t>zijn</a:t>
            </a:r>
            <a:r>
              <a:rPr lang="en-GB" sz="1143" dirty="0">
                <a:solidFill>
                  <a:srgbClr val="000000"/>
                </a:solidFill>
                <a:latin typeface="Verdana"/>
              </a:rPr>
              <a:t> </a:t>
            </a:r>
            <a:r>
              <a:rPr lang="en-GB" sz="1143" dirty="0" err="1">
                <a:solidFill>
                  <a:srgbClr val="000000"/>
                </a:solidFill>
                <a:latin typeface="Verdana"/>
              </a:rPr>
              <a:t>gebaseerd</a:t>
            </a:r>
            <a:r>
              <a:rPr lang="en-GB" sz="1143" dirty="0">
                <a:solidFill>
                  <a:srgbClr val="000000"/>
                </a:solidFill>
                <a:latin typeface="Verdana"/>
              </a:rPr>
              <a:t> op </a:t>
            </a:r>
            <a:r>
              <a:rPr lang="en-GB" sz="1143" dirty="0" err="1">
                <a:solidFill>
                  <a:srgbClr val="000000"/>
                </a:solidFill>
                <a:latin typeface="Verdana"/>
              </a:rPr>
              <a:t>statistische</a:t>
            </a:r>
            <a:r>
              <a:rPr lang="en-GB" sz="1143" dirty="0">
                <a:solidFill>
                  <a:srgbClr val="000000"/>
                </a:solidFill>
                <a:latin typeface="Verdana"/>
              </a:rPr>
              <a:t> </a:t>
            </a:r>
            <a:r>
              <a:rPr lang="en-GB" sz="1143" dirty="0" err="1">
                <a:solidFill>
                  <a:srgbClr val="000000"/>
                </a:solidFill>
                <a:latin typeface="Verdana"/>
              </a:rPr>
              <a:t>hoeveelheden</a:t>
            </a:r>
            <a:r>
              <a:rPr lang="en-GB" sz="1143" dirty="0">
                <a:solidFill>
                  <a:srgbClr val="000000"/>
                </a:solidFill>
                <a:latin typeface="Verdana"/>
              </a:rPr>
              <a:t> </a:t>
            </a:r>
            <a:r>
              <a:rPr lang="en-GB" sz="1143" dirty="0" err="1">
                <a:solidFill>
                  <a:srgbClr val="000000"/>
                </a:solidFill>
                <a:latin typeface="Verdana"/>
              </a:rPr>
              <a:t>aan</a:t>
            </a:r>
            <a:r>
              <a:rPr lang="en-GB" sz="1143" dirty="0">
                <a:solidFill>
                  <a:srgbClr val="000000"/>
                </a:solidFill>
                <a:latin typeface="Verdana"/>
              </a:rPr>
              <a:t> </a:t>
            </a:r>
            <a:r>
              <a:rPr lang="en-GB" sz="1143" dirty="0" err="1">
                <a:solidFill>
                  <a:srgbClr val="000000"/>
                </a:solidFill>
                <a:latin typeface="Verdana"/>
              </a:rPr>
              <a:t>papieren</a:t>
            </a:r>
            <a:r>
              <a:rPr lang="en-GB" sz="1143" dirty="0">
                <a:solidFill>
                  <a:srgbClr val="000000"/>
                </a:solidFill>
                <a:latin typeface="Verdana"/>
              </a:rPr>
              <a:t> </a:t>
            </a:r>
            <a:r>
              <a:rPr lang="en-GB" sz="1143" dirty="0" err="1">
                <a:solidFill>
                  <a:srgbClr val="000000"/>
                </a:solidFill>
                <a:latin typeface="Verdana"/>
              </a:rPr>
              <a:t>voorschriften</a:t>
            </a:r>
            <a:r>
              <a:rPr lang="en-GB" sz="1143" dirty="0">
                <a:solidFill>
                  <a:srgbClr val="000000"/>
                </a:solidFill>
                <a:latin typeface="Verdana"/>
              </a:rPr>
              <a:t> </a:t>
            </a:r>
            <a:r>
              <a:rPr lang="en-GB" sz="1143" dirty="0" err="1">
                <a:solidFill>
                  <a:srgbClr val="000000"/>
                </a:solidFill>
                <a:latin typeface="Verdana"/>
              </a:rPr>
              <a:t>voor</a:t>
            </a:r>
            <a:r>
              <a:rPr lang="en-GB" sz="1143" dirty="0">
                <a:solidFill>
                  <a:srgbClr val="000000"/>
                </a:solidFill>
                <a:latin typeface="Verdana"/>
              </a:rPr>
              <a:t> elk van </a:t>
            </a:r>
            <a:r>
              <a:rPr lang="en-GB" sz="1143" dirty="0" err="1">
                <a:solidFill>
                  <a:srgbClr val="000000"/>
                </a:solidFill>
                <a:latin typeface="Verdana"/>
              </a:rPr>
              <a:t>deze</a:t>
            </a:r>
            <a:r>
              <a:rPr lang="en-GB" sz="1143" dirty="0">
                <a:solidFill>
                  <a:srgbClr val="000000"/>
                </a:solidFill>
                <a:latin typeface="Verdana"/>
              </a:rPr>
              <a:t> </a:t>
            </a:r>
            <a:r>
              <a:rPr lang="en-GB" sz="1143" dirty="0" err="1">
                <a:solidFill>
                  <a:srgbClr val="000000"/>
                </a:solidFill>
                <a:latin typeface="Verdana"/>
              </a:rPr>
              <a:t>doelgroepen</a:t>
            </a:r>
            <a:r>
              <a:rPr lang="en-GB" sz="1143" dirty="0">
                <a:solidFill>
                  <a:srgbClr val="000000"/>
                </a:solidFill>
                <a:latin typeface="Verdana"/>
              </a:rPr>
              <a:t> </a:t>
            </a:r>
          </a:p>
        </p:txBody>
      </p:sp>
      <p:pic>
        <p:nvPicPr>
          <p:cNvPr id="6" name="Afbeelding 12">
            <a:extLst>
              <a:ext uri="{FF2B5EF4-FFF2-40B4-BE49-F238E27FC236}">
                <a16:creationId xmlns:a16="http://schemas.microsoft.com/office/drawing/2014/main" id="{FFC44AE6-0A3B-4ED0-BC0A-B8A7B85DD6AC}"/>
              </a:ext>
            </a:extLst>
          </p:cNvPr>
          <p:cNvPicPr>
            <a:picLocks noChangeAspect="1"/>
          </p:cNvPicPr>
          <p:nvPr/>
        </p:nvPicPr>
        <p:blipFill>
          <a:blip r:embed="rId2"/>
          <a:stretch>
            <a:fillRect/>
          </a:stretch>
        </p:blipFill>
        <p:spPr>
          <a:xfrm>
            <a:off x="1800636" y="1292274"/>
            <a:ext cx="1632347" cy="355561"/>
          </a:xfrm>
          <a:prstGeom prst="rect">
            <a:avLst/>
          </a:prstGeom>
        </p:spPr>
      </p:pic>
      <p:graphicFrame>
        <p:nvGraphicFramePr>
          <p:cNvPr id="7" name="Table 7">
            <a:extLst>
              <a:ext uri="{FF2B5EF4-FFF2-40B4-BE49-F238E27FC236}">
                <a16:creationId xmlns:a16="http://schemas.microsoft.com/office/drawing/2014/main" id="{4A0F43D6-34B2-4641-A0AA-7D9329B52EF5}"/>
              </a:ext>
            </a:extLst>
          </p:cNvPr>
          <p:cNvGraphicFramePr>
            <a:graphicFrameLocks noGrp="1"/>
          </p:cNvGraphicFramePr>
          <p:nvPr/>
        </p:nvGraphicFramePr>
        <p:xfrm>
          <a:off x="2225274" y="1757698"/>
          <a:ext cx="8172880" cy="4269852"/>
        </p:xfrm>
        <a:graphic>
          <a:graphicData uri="http://schemas.openxmlformats.org/drawingml/2006/table">
            <a:tbl>
              <a:tblPr firstRow="1" bandRow="1">
                <a:tableStyleId>{5C22544A-7EE6-4342-B048-85BDC9FD1C3A}</a:tableStyleId>
              </a:tblPr>
              <a:tblGrid>
                <a:gridCol w="2225841">
                  <a:extLst>
                    <a:ext uri="{9D8B030D-6E8A-4147-A177-3AD203B41FA5}">
                      <a16:colId xmlns:a16="http://schemas.microsoft.com/office/drawing/2014/main" val="565981819"/>
                    </a:ext>
                  </a:extLst>
                </a:gridCol>
                <a:gridCol w="1890677">
                  <a:extLst>
                    <a:ext uri="{9D8B030D-6E8A-4147-A177-3AD203B41FA5}">
                      <a16:colId xmlns:a16="http://schemas.microsoft.com/office/drawing/2014/main" val="427922520"/>
                    </a:ext>
                  </a:extLst>
                </a:gridCol>
                <a:gridCol w="4056362">
                  <a:extLst>
                    <a:ext uri="{9D8B030D-6E8A-4147-A177-3AD203B41FA5}">
                      <a16:colId xmlns:a16="http://schemas.microsoft.com/office/drawing/2014/main" val="2497040263"/>
                    </a:ext>
                  </a:extLst>
                </a:gridCol>
              </a:tblGrid>
              <a:tr h="905147">
                <a:tc>
                  <a:txBody>
                    <a:bodyPr/>
                    <a:lstStyle/>
                    <a:p>
                      <a:pPr algn="l"/>
                      <a:r>
                        <a:rPr lang="en-GB" sz="1400" dirty="0">
                          <a:latin typeface="+mj-lt"/>
                        </a:rPr>
                        <a:t>DOELGROEP =</a:t>
                      </a:r>
                    </a:p>
                  </a:txBody>
                  <a:tcPr marL="65314" marR="65314" marT="32657" marB="32657" anchor="ctr">
                    <a:lnR w="28575" cap="flat" cmpd="sng" algn="ctr">
                      <a:solidFill>
                        <a:schemeClr val="bg1"/>
                      </a:solidFill>
                      <a:prstDash val="solid"/>
                      <a:round/>
                      <a:headEnd type="none" w="med" len="med"/>
                      <a:tailEnd type="none" w="med" len="med"/>
                    </a:lnR>
                    <a:solidFill>
                      <a:srgbClr val="009999"/>
                    </a:solidFill>
                  </a:tcPr>
                </a:tc>
                <a:tc>
                  <a:txBody>
                    <a:bodyPr/>
                    <a:lstStyle/>
                    <a:p>
                      <a:pPr algn="l"/>
                      <a:r>
                        <a:rPr lang="en-GB" sz="1400" dirty="0">
                          <a:latin typeface="+mj-lt"/>
                        </a:rPr>
                        <a:t>VOORSCHRIJVER</a:t>
                      </a:r>
                    </a:p>
                  </a:txBody>
                  <a:tcPr marL="65314" marR="65314" marT="32657" marB="32657" anchor="ctr">
                    <a:lnL w="28575" cap="flat" cmpd="sng" algn="ctr">
                      <a:solidFill>
                        <a:schemeClr val="bg1"/>
                      </a:solidFill>
                      <a:prstDash val="solid"/>
                      <a:round/>
                      <a:headEnd type="none" w="med" len="med"/>
                      <a:tailEnd type="none" w="med" len="med"/>
                    </a:lnL>
                    <a:solidFill>
                      <a:srgbClr val="009999"/>
                    </a:solidFill>
                  </a:tcPr>
                </a:tc>
                <a:tc>
                  <a:txBody>
                    <a:bodyPr/>
                    <a:lstStyle/>
                    <a:p>
                      <a:pPr algn="l"/>
                      <a:r>
                        <a:rPr lang="en-GB" sz="1400" dirty="0">
                          <a:latin typeface="+mj-lt"/>
                        </a:rPr>
                        <a:t>+ ZORGVERSTREKKER/UITVOERDER</a:t>
                      </a:r>
                    </a:p>
                  </a:txBody>
                  <a:tcPr marL="65314" marR="65314" marT="32657" marB="32657" anchor="ctr">
                    <a:solidFill>
                      <a:srgbClr val="009999"/>
                    </a:solidFill>
                  </a:tcPr>
                </a:tc>
                <a:extLst>
                  <a:ext uri="{0D108BD9-81ED-4DB2-BD59-A6C34878D82A}">
                    <a16:rowId xmlns:a16="http://schemas.microsoft.com/office/drawing/2014/main" val="2556465360"/>
                  </a:ext>
                </a:extLst>
              </a:tr>
              <a:tr h="782223">
                <a:tc>
                  <a:txBody>
                    <a:bodyPr/>
                    <a:lstStyle/>
                    <a:p>
                      <a:r>
                        <a:rPr lang="en-GB" sz="1400" b="1" dirty="0">
                          <a:solidFill>
                            <a:srgbClr val="006F82"/>
                          </a:solidFill>
                          <a:latin typeface="+mj-lt"/>
                        </a:rPr>
                        <a:t>DOELGROEP 1 ZORG</a:t>
                      </a:r>
                    </a:p>
                  </a:txBody>
                  <a:tcPr marL="65314" marR="65314" marT="32657" marB="32657" anchor="ctr">
                    <a:lnR w="28575" cap="flat" cmpd="sng" algn="ctr">
                      <a:solidFill>
                        <a:schemeClr val="bg1"/>
                      </a:solidFill>
                      <a:prstDash val="solid"/>
                      <a:round/>
                      <a:headEnd type="none" w="med" len="med"/>
                      <a:tailEnd type="none" w="med" len="med"/>
                    </a:lnR>
                    <a:solidFill>
                      <a:srgbClr val="D7EB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err="1">
                          <a:solidFill>
                            <a:srgbClr val="006F82"/>
                          </a:solidFill>
                          <a:latin typeface="+mn-lt"/>
                          <a:ea typeface="+mn-ea"/>
                          <a:cs typeface="+mn-cs"/>
                        </a:rPr>
                        <a:t>huisartsen</a:t>
                      </a:r>
                      <a:r>
                        <a:rPr lang="en-GB" sz="1400" kern="1200" dirty="0">
                          <a:solidFill>
                            <a:srgbClr val="006F82"/>
                          </a:solidFill>
                          <a:latin typeface="+mn-lt"/>
                          <a:ea typeface="+mn-ea"/>
                          <a:cs typeface="+mn-cs"/>
                        </a:rPr>
                        <a:t>, </a:t>
                      </a:r>
                      <a:r>
                        <a:rPr lang="en-GB" sz="1400" kern="1200" dirty="0" err="1">
                          <a:solidFill>
                            <a:srgbClr val="006F82"/>
                          </a:solidFill>
                          <a:latin typeface="+mn-lt"/>
                          <a:ea typeface="+mn-ea"/>
                          <a:cs typeface="+mn-cs"/>
                        </a:rPr>
                        <a:t>artsen-specialisten</a:t>
                      </a:r>
                      <a:endParaRPr lang="en-GB" sz="1400" kern="1200" dirty="0">
                        <a:solidFill>
                          <a:srgbClr val="006F82"/>
                        </a:solidFill>
                        <a:latin typeface="+mn-lt"/>
                        <a:ea typeface="+mn-ea"/>
                        <a:cs typeface="+mn-cs"/>
                      </a:endParaRPr>
                    </a:p>
                  </a:txBody>
                  <a:tcPr marL="65314" marR="65314" marT="32657" marB="32657" anchor="ctr">
                    <a:lnL w="28575" cap="flat" cmpd="sng" algn="ctr">
                      <a:solidFill>
                        <a:schemeClr val="bg1"/>
                      </a:solidFill>
                      <a:prstDash val="solid"/>
                      <a:round/>
                      <a:headEnd type="none" w="med" len="med"/>
                      <a:tailEnd type="none" w="med" len="med"/>
                    </a:lnL>
                    <a:solidFill>
                      <a:srgbClr val="D7EBED"/>
                    </a:solidFill>
                  </a:tcPr>
                </a:tc>
                <a:tc>
                  <a:txBody>
                    <a:bodyPr/>
                    <a:lstStyle/>
                    <a:p>
                      <a:r>
                        <a:rPr lang="en-GB" sz="1400" kern="1200" dirty="0" err="1">
                          <a:solidFill>
                            <a:srgbClr val="006F82"/>
                          </a:solidFill>
                          <a:latin typeface="+mn-lt"/>
                          <a:ea typeface="+mn-ea"/>
                          <a:cs typeface="+mn-cs"/>
                        </a:rPr>
                        <a:t>Thuisverpleegkundige</a:t>
                      </a:r>
                      <a:r>
                        <a:rPr lang="en-GB" sz="1400" kern="1200" dirty="0">
                          <a:solidFill>
                            <a:srgbClr val="006F82"/>
                          </a:solidFill>
                          <a:latin typeface="+mn-lt"/>
                          <a:ea typeface="+mn-ea"/>
                          <a:cs typeface="+mn-cs"/>
                        </a:rPr>
                        <a:t> (</a:t>
                      </a:r>
                      <a:r>
                        <a:rPr lang="en-GB" sz="1400" kern="1200" dirty="0" err="1">
                          <a:solidFill>
                            <a:srgbClr val="006F82"/>
                          </a:solidFill>
                          <a:latin typeface="+mn-lt"/>
                          <a:ea typeface="+mn-ea"/>
                          <a:cs typeface="+mn-cs"/>
                        </a:rPr>
                        <a:t>zorgkundigen</a:t>
                      </a:r>
                      <a:r>
                        <a:rPr lang="en-GB" sz="1400" kern="1200" dirty="0">
                          <a:solidFill>
                            <a:srgbClr val="006F82"/>
                          </a:solidFill>
                          <a:latin typeface="+mn-lt"/>
                          <a:ea typeface="+mn-ea"/>
                          <a:cs typeface="+mn-cs"/>
                        </a:rPr>
                        <a:t>)</a:t>
                      </a:r>
                      <a:endParaRPr lang="en-GB" sz="1400" dirty="0">
                        <a:latin typeface="+mj-lt"/>
                      </a:endParaRPr>
                    </a:p>
                  </a:txBody>
                  <a:tcPr marL="65314" marR="65314" marT="32657" marB="32657" anchor="ctr">
                    <a:solidFill>
                      <a:srgbClr val="D7EBED"/>
                    </a:solidFill>
                  </a:tcPr>
                </a:tc>
                <a:extLst>
                  <a:ext uri="{0D108BD9-81ED-4DB2-BD59-A6C34878D82A}">
                    <a16:rowId xmlns:a16="http://schemas.microsoft.com/office/drawing/2014/main" val="3903610498"/>
                  </a:ext>
                </a:extLst>
              </a:tr>
              <a:tr h="1209333">
                <a:tc>
                  <a:txBody>
                    <a:bodyPr/>
                    <a:lstStyle/>
                    <a:p>
                      <a:endParaRPr lang="en-GB" sz="1400" b="1" dirty="0">
                        <a:solidFill>
                          <a:srgbClr val="006F82"/>
                        </a:solidFill>
                        <a:latin typeface="+mj-lt"/>
                      </a:endParaRPr>
                    </a:p>
                  </a:txBody>
                  <a:tcPr marL="65314" marR="65314" marT="32657" marB="3265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rgbClr val="006F82"/>
                        </a:solidFill>
                        <a:latin typeface="+mn-lt"/>
                        <a:ea typeface="+mn-ea"/>
                        <a:cs typeface="+mn-cs"/>
                      </a:endParaRPr>
                    </a:p>
                  </a:txBody>
                  <a:tcPr marL="65314" marR="65314" marT="32657" marB="32657" anchor="ctr"/>
                </a:tc>
                <a:tc>
                  <a:txBody>
                    <a:bodyPr/>
                    <a:lstStyle/>
                    <a:p>
                      <a:endParaRPr lang="en-GB" sz="1400" dirty="0">
                        <a:latin typeface="+mj-lt"/>
                      </a:endParaRPr>
                    </a:p>
                  </a:txBody>
                  <a:tcPr marL="65314" marR="65314" marT="32657" marB="32657" anchor="ctr"/>
                </a:tc>
                <a:extLst>
                  <a:ext uri="{0D108BD9-81ED-4DB2-BD59-A6C34878D82A}">
                    <a16:rowId xmlns:a16="http://schemas.microsoft.com/office/drawing/2014/main" val="1209762369"/>
                  </a:ext>
                </a:extLst>
              </a:tr>
              <a:tr h="1373149">
                <a:tc>
                  <a:txBody>
                    <a:bodyPr/>
                    <a:lstStyle/>
                    <a:p>
                      <a:endParaRPr lang="en-GB" sz="1400" b="1" dirty="0">
                        <a:solidFill>
                          <a:srgbClr val="006F82"/>
                        </a:solidFill>
                        <a:latin typeface="+mj-lt"/>
                      </a:endParaRPr>
                    </a:p>
                  </a:txBody>
                  <a:tcPr marL="65314" marR="65314" marT="32657" marB="32657" anchor="ctr">
                    <a:lnR w="28575" cap="flat" cmpd="sng" algn="ctr">
                      <a:solidFill>
                        <a:schemeClr val="bg1"/>
                      </a:solidFill>
                      <a:prstDash val="solid"/>
                      <a:round/>
                      <a:headEnd type="none" w="med" len="med"/>
                      <a:tailEnd type="none" w="med" len="med"/>
                    </a:lnR>
                    <a:solidFill>
                      <a:srgbClr val="D7EBED"/>
                    </a:solidFill>
                  </a:tcPr>
                </a:tc>
                <a:tc>
                  <a:txBody>
                    <a:bodyPr/>
                    <a:lstStyle/>
                    <a:p>
                      <a:endParaRPr lang="en-GB" sz="1400" dirty="0">
                        <a:latin typeface="+mj-lt"/>
                      </a:endParaRPr>
                    </a:p>
                  </a:txBody>
                  <a:tcPr marL="65314" marR="65314" marT="32657" marB="32657" anchor="ctr">
                    <a:lnL w="28575" cap="flat" cmpd="sng" algn="ctr">
                      <a:solidFill>
                        <a:schemeClr val="bg1"/>
                      </a:solidFill>
                      <a:prstDash val="solid"/>
                      <a:round/>
                      <a:headEnd type="none" w="med" len="med"/>
                      <a:tailEnd type="none" w="med" len="med"/>
                    </a:lnL>
                    <a:solidFill>
                      <a:srgbClr val="D7EBED"/>
                    </a:solidFill>
                  </a:tcPr>
                </a:tc>
                <a:tc>
                  <a:txBody>
                    <a:bodyPr/>
                    <a:lstStyle/>
                    <a:p>
                      <a:endParaRPr lang="en-GB" sz="1400" dirty="0">
                        <a:latin typeface="+mj-lt"/>
                      </a:endParaRPr>
                    </a:p>
                  </a:txBody>
                  <a:tcPr marL="65314" marR="65314" marT="32657" marB="32657" anchor="ctr">
                    <a:solidFill>
                      <a:srgbClr val="D7EBED"/>
                    </a:solidFill>
                  </a:tcPr>
                </a:tc>
                <a:extLst>
                  <a:ext uri="{0D108BD9-81ED-4DB2-BD59-A6C34878D82A}">
                    <a16:rowId xmlns:a16="http://schemas.microsoft.com/office/drawing/2014/main" val="3373896897"/>
                  </a:ext>
                </a:extLst>
              </a:tr>
            </a:tbl>
          </a:graphicData>
        </a:graphic>
      </p:graphicFrame>
      <p:sp>
        <p:nvSpPr>
          <p:cNvPr id="8" name="TextBox 7">
            <a:extLst>
              <a:ext uri="{FF2B5EF4-FFF2-40B4-BE49-F238E27FC236}">
                <a16:creationId xmlns:a16="http://schemas.microsoft.com/office/drawing/2014/main" id="{32D13F1E-3E43-40F3-BB47-2FCA91D0FAA1}"/>
              </a:ext>
            </a:extLst>
          </p:cNvPr>
          <p:cNvSpPr txBox="1"/>
          <p:nvPr/>
        </p:nvSpPr>
        <p:spPr>
          <a:xfrm>
            <a:off x="2245896" y="4024993"/>
            <a:ext cx="2270173" cy="544957"/>
          </a:xfrm>
          <a:prstGeom prst="rect">
            <a:avLst/>
          </a:prstGeom>
          <a:noFill/>
        </p:spPr>
        <p:txBody>
          <a:bodyPr wrap="none" rtlCol="0">
            <a:spAutoFit/>
          </a:bodyPr>
          <a:lstStyle/>
          <a:p>
            <a:pPr defTabSz="768111">
              <a:defRPr/>
            </a:pPr>
            <a:r>
              <a:rPr lang="en-GB" sz="1429" b="1" dirty="0">
                <a:solidFill>
                  <a:srgbClr val="006F82"/>
                </a:solidFill>
                <a:latin typeface="Verdana"/>
              </a:rPr>
              <a:t>DOELGROEP 2 ZORG</a:t>
            </a:r>
          </a:p>
          <a:p>
            <a:pPr defTabSz="768111">
              <a:defRPr/>
            </a:pPr>
            <a:endParaRPr lang="en-GB" sz="1512" dirty="0">
              <a:solidFill>
                <a:srgbClr val="000000"/>
              </a:solidFill>
              <a:latin typeface="Arial"/>
            </a:endParaRPr>
          </a:p>
        </p:txBody>
      </p:sp>
      <p:sp>
        <p:nvSpPr>
          <p:cNvPr id="9" name="TextBox 8">
            <a:extLst>
              <a:ext uri="{FF2B5EF4-FFF2-40B4-BE49-F238E27FC236}">
                <a16:creationId xmlns:a16="http://schemas.microsoft.com/office/drawing/2014/main" id="{C607C4A1-64F0-4087-AEE5-F51157AD06A2}"/>
              </a:ext>
            </a:extLst>
          </p:cNvPr>
          <p:cNvSpPr txBox="1"/>
          <p:nvPr/>
        </p:nvSpPr>
        <p:spPr>
          <a:xfrm>
            <a:off x="4506854" y="3658840"/>
            <a:ext cx="1916267" cy="752129"/>
          </a:xfrm>
          <a:prstGeom prst="rect">
            <a:avLst/>
          </a:prstGeom>
          <a:noFill/>
        </p:spPr>
        <p:txBody>
          <a:bodyPr wrap="square" rtlCol="0">
            <a:spAutoFit/>
          </a:bodyPr>
          <a:lstStyle/>
          <a:p>
            <a:pPr defTabSz="653156">
              <a:defRPr/>
            </a:pPr>
            <a:r>
              <a:rPr lang="en-GB" sz="1429" dirty="0" err="1">
                <a:solidFill>
                  <a:srgbClr val="006F82"/>
                </a:solidFill>
                <a:latin typeface="Arial"/>
              </a:rPr>
              <a:t>huisartsen</a:t>
            </a:r>
            <a:r>
              <a:rPr lang="en-GB" sz="1429" dirty="0">
                <a:solidFill>
                  <a:srgbClr val="006F82"/>
                </a:solidFill>
                <a:latin typeface="Arial"/>
              </a:rPr>
              <a:t>, </a:t>
            </a:r>
            <a:r>
              <a:rPr lang="en-GB" sz="1429" dirty="0" err="1">
                <a:solidFill>
                  <a:srgbClr val="006F82"/>
                </a:solidFill>
                <a:latin typeface="Arial"/>
              </a:rPr>
              <a:t>artsen-specialisten</a:t>
            </a:r>
            <a:r>
              <a:rPr lang="en-GB" sz="1429" dirty="0">
                <a:solidFill>
                  <a:srgbClr val="006F82"/>
                </a:solidFill>
                <a:latin typeface="Arial"/>
              </a:rPr>
              <a:t>, </a:t>
            </a:r>
            <a:r>
              <a:rPr lang="en-GB" sz="1429" dirty="0" err="1">
                <a:solidFill>
                  <a:srgbClr val="006F82"/>
                </a:solidFill>
                <a:latin typeface="Arial"/>
              </a:rPr>
              <a:t>tandartsen</a:t>
            </a:r>
            <a:r>
              <a:rPr lang="en-GB" sz="1429" dirty="0">
                <a:solidFill>
                  <a:srgbClr val="006F82"/>
                </a:solidFill>
                <a:latin typeface="Arial"/>
              </a:rPr>
              <a:t>, </a:t>
            </a:r>
          </a:p>
        </p:txBody>
      </p:sp>
      <p:sp>
        <p:nvSpPr>
          <p:cNvPr id="10" name="TextBox 9">
            <a:extLst>
              <a:ext uri="{FF2B5EF4-FFF2-40B4-BE49-F238E27FC236}">
                <a16:creationId xmlns:a16="http://schemas.microsoft.com/office/drawing/2014/main" id="{5F4CC7CC-4D2D-4298-A5DE-EBF57A75B8B7}"/>
              </a:ext>
            </a:extLst>
          </p:cNvPr>
          <p:cNvSpPr txBox="1"/>
          <p:nvPr/>
        </p:nvSpPr>
        <p:spPr>
          <a:xfrm>
            <a:off x="6422652" y="3548920"/>
            <a:ext cx="3996125" cy="972061"/>
          </a:xfrm>
          <a:prstGeom prst="rect">
            <a:avLst/>
          </a:prstGeom>
          <a:noFill/>
        </p:spPr>
        <p:txBody>
          <a:bodyPr wrap="square" rtlCol="0">
            <a:spAutoFit/>
          </a:bodyPr>
          <a:lstStyle/>
          <a:p>
            <a:pPr defTabSz="768111">
              <a:defRPr/>
            </a:pPr>
            <a:r>
              <a:rPr lang="en-GB" sz="1429" dirty="0" err="1">
                <a:solidFill>
                  <a:srgbClr val="006F82"/>
                </a:solidFill>
                <a:latin typeface="Arial"/>
              </a:rPr>
              <a:t>Vroedvrouwen</a:t>
            </a:r>
            <a:r>
              <a:rPr lang="en-GB" sz="1429" dirty="0">
                <a:solidFill>
                  <a:srgbClr val="006F82"/>
                </a:solidFill>
                <a:latin typeface="Arial"/>
              </a:rPr>
              <a:t>, </a:t>
            </a:r>
            <a:r>
              <a:rPr lang="en-GB" sz="1429" dirty="0" err="1">
                <a:solidFill>
                  <a:srgbClr val="006F82"/>
                </a:solidFill>
                <a:latin typeface="Arial"/>
              </a:rPr>
              <a:t>kinesitherapeuten</a:t>
            </a:r>
            <a:r>
              <a:rPr lang="en-GB" sz="1429" dirty="0">
                <a:solidFill>
                  <a:srgbClr val="006F82"/>
                </a:solidFill>
                <a:latin typeface="Arial"/>
              </a:rPr>
              <a:t>, </a:t>
            </a:r>
            <a:r>
              <a:rPr lang="en-GB" sz="1429" dirty="0" err="1">
                <a:solidFill>
                  <a:srgbClr val="006F82"/>
                </a:solidFill>
                <a:latin typeface="Arial"/>
              </a:rPr>
              <a:t>audiologen</a:t>
            </a:r>
            <a:r>
              <a:rPr lang="en-GB" sz="1429" dirty="0">
                <a:solidFill>
                  <a:srgbClr val="006F82"/>
                </a:solidFill>
                <a:latin typeface="Arial"/>
              </a:rPr>
              <a:t>, </a:t>
            </a:r>
            <a:r>
              <a:rPr lang="en-GB" sz="1429" dirty="0" err="1">
                <a:solidFill>
                  <a:srgbClr val="006F82"/>
                </a:solidFill>
                <a:latin typeface="Arial"/>
              </a:rPr>
              <a:t>audiciens</a:t>
            </a:r>
            <a:r>
              <a:rPr lang="en-GB" sz="1429" dirty="0">
                <a:solidFill>
                  <a:srgbClr val="006F82"/>
                </a:solidFill>
                <a:latin typeface="Arial"/>
              </a:rPr>
              <a:t>, </a:t>
            </a:r>
            <a:r>
              <a:rPr lang="en-GB" sz="1429" dirty="0" err="1">
                <a:solidFill>
                  <a:srgbClr val="006F82"/>
                </a:solidFill>
                <a:latin typeface="Arial"/>
              </a:rPr>
              <a:t>radiologen</a:t>
            </a:r>
            <a:r>
              <a:rPr lang="en-GB" sz="1429" dirty="0">
                <a:solidFill>
                  <a:srgbClr val="006F82"/>
                </a:solidFill>
                <a:latin typeface="Arial"/>
              </a:rPr>
              <a:t>, </a:t>
            </a:r>
            <a:r>
              <a:rPr lang="en-GB" sz="1429" dirty="0" err="1">
                <a:solidFill>
                  <a:srgbClr val="006F82"/>
                </a:solidFill>
                <a:latin typeface="Arial"/>
              </a:rPr>
              <a:t>nuclearisten</a:t>
            </a:r>
            <a:r>
              <a:rPr lang="en-GB" sz="1429" dirty="0">
                <a:solidFill>
                  <a:srgbClr val="006F82"/>
                </a:solidFill>
                <a:latin typeface="Arial"/>
              </a:rPr>
              <a:t>, </a:t>
            </a:r>
            <a:r>
              <a:rPr lang="en-GB" sz="1429" dirty="0" err="1">
                <a:solidFill>
                  <a:srgbClr val="006F82"/>
                </a:solidFill>
                <a:latin typeface="Arial"/>
              </a:rPr>
              <a:t>apothekers</a:t>
            </a:r>
            <a:r>
              <a:rPr lang="en-GB" sz="1429" dirty="0">
                <a:solidFill>
                  <a:srgbClr val="006F82"/>
                </a:solidFill>
                <a:latin typeface="Arial"/>
              </a:rPr>
              <a:t> &amp; </a:t>
            </a:r>
            <a:r>
              <a:rPr lang="en-GB" sz="1429" dirty="0" err="1">
                <a:solidFill>
                  <a:srgbClr val="006F82"/>
                </a:solidFill>
                <a:latin typeface="Arial"/>
              </a:rPr>
              <a:t>farmaceutisch</a:t>
            </a:r>
            <a:r>
              <a:rPr lang="en-GB" sz="1429" dirty="0">
                <a:solidFill>
                  <a:srgbClr val="006F82"/>
                </a:solidFill>
                <a:latin typeface="Arial"/>
              </a:rPr>
              <a:t> </a:t>
            </a:r>
            <a:r>
              <a:rPr lang="en-GB" sz="1429" dirty="0" err="1">
                <a:solidFill>
                  <a:srgbClr val="006F82"/>
                </a:solidFill>
                <a:latin typeface="Arial"/>
              </a:rPr>
              <a:t>technisch</a:t>
            </a:r>
            <a:r>
              <a:rPr lang="en-GB" sz="1429" dirty="0">
                <a:solidFill>
                  <a:srgbClr val="006F82"/>
                </a:solidFill>
                <a:latin typeface="Arial"/>
              </a:rPr>
              <a:t> </a:t>
            </a:r>
            <a:r>
              <a:rPr lang="en-GB" sz="1429" dirty="0" err="1">
                <a:solidFill>
                  <a:srgbClr val="006F82"/>
                </a:solidFill>
                <a:latin typeface="Arial"/>
              </a:rPr>
              <a:t>assistent</a:t>
            </a:r>
            <a:r>
              <a:rPr lang="en-GB" sz="1429" dirty="0">
                <a:solidFill>
                  <a:srgbClr val="006F82"/>
                </a:solidFill>
                <a:latin typeface="Arial"/>
              </a:rPr>
              <a:t>, </a:t>
            </a:r>
            <a:r>
              <a:rPr lang="en-GB" sz="1429" dirty="0" err="1">
                <a:solidFill>
                  <a:srgbClr val="006F82"/>
                </a:solidFill>
                <a:latin typeface="Arial"/>
              </a:rPr>
              <a:t>mondhygiënisten</a:t>
            </a:r>
            <a:r>
              <a:rPr lang="en-GB" sz="1429" dirty="0">
                <a:solidFill>
                  <a:srgbClr val="006F82"/>
                </a:solidFill>
                <a:latin typeface="Arial"/>
              </a:rPr>
              <a:t>, </a:t>
            </a:r>
            <a:r>
              <a:rPr lang="en-GB" sz="1429" dirty="0" err="1">
                <a:solidFill>
                  <a:srgbClr val="006F82"/>
                </a:solidFill>
                <a:latin typeface="Arial"/>
              </a:rPr>
              <a:t>orthopedist</a:t>
            </a:r>
            <a:r>
              <a:rPr lang="en-GB" sz="1429" dirty="0">
                <a:solidFill>
                  <a:srgbClr val="006F82"/>
                </a:solidFill>
                <a:latin typeface="Arial"/>
              </a:rPr>
              <a:t> </a:t>
            </a:r>
            <a:r>
              <a:rPr lang="en-GB" sz="1429" dirty="0" err="1">
                <a:solidFill>
                  <a:srgbClr val="006F82"/>
                </a:solidFill>
                <a:latin typeface="Arial"/>
              </a:rPr>
              <a:t>technologen</a:t>
            </a:r>
            <a:endParaRPr lang="en-GB" sz="1429" dirty="0">
              <a:solidFill>
                <a:srgbClr val="006F82"/>
              </a:solidFill>
              <a:latin typeface="Arial"/>
            </a:endParaRPr>
          </a:p>
        </p:txBody>
      </p:sp>
      <p:sp>
        <p:nvSpPr>
          <p:cNvPr id="11" name="TextBox 10">
            <a:extLst>
              <a:ext uri="{FF2B5EF4-FFF2-40B4-BE49-F238E27FC236}">
                <a16:creationId xmlns:a16="http://schemas.microsoft.com/office/drawing/2014/main" id="{7BC9FD7C-D6EF-4F2C-B6BE-49C64213E6E5}"/>
              </a:ext>
            </a:extLst>
          </p:cNvPr>
          <p:cNvSpPr txBox="1"/>
          <p:nvPr/>
        </p:nvSpPr>
        <p:spPr>
          <a:xfrm>
            <a:off x="2245895" y="5232038"/>
            <a:ext cx="2270173" cy="544957"/>
          </a:xfrm>
          <a:prstGeom prst="rect">
            <a:avLst/>
          </a:prstGeom>
          <a:noFill/>
        </p:spPr>
        <p:txBody>
          <a:bodyPr wrap="none" rtlCol="0">
            <a:spAutoFit/>
          </a:bodyPr>
          <a:lstStyle/>
          <a:p>
            <a:pPr defTabSz="768111">
              <a:defRPr/>
            </a:pPr>
            <a:r>
              <a:rPr lang="en-GB" sz="1429" b="1" dirty="0">
                <a:solidFill>
                  <a:srgbClr val="006F82"/>
                </a:solidFill>
                <a:latin typeface="Verdana"/>
              </a:rPr>
              <a:t>DOELGROEP 3 ZORG</a:t>
            </a:r>
          </a:p>
          <a:p>
            <a:pPr defTabSz="768111">
              <a:defRPr/>
            </a:pPr>
            <a:endParaRPr lang="en-GB" sz="1512" dirty="0">
              <a:solidFill>
                <a:srgbClr val="000000"/>
              </a:solidFill>
              <a:latin typeface="Arial"/>
            </a:endParaRPr>
          </a:p>
        </p:txBody>
      </p:sp>
      <p:sp>
        <p:nvSpPr>
          <p:cNvPr id="12" name="TextBox 11">
            <a:extLst>
              <a:ext uri="{FF2B5EF4-FFF2-40B4-BE49-F238E27FC236}">
                <a16:creationId xmlns:a16="http://schemas.microsoft.com/office/drawing/2014/main" id="{250D0E24-CA9A-4E5A-BBD8-F73A409C5F39}"/>
              </a:ext>
            </a:extLst>
          </p:cNvPr>
          <p:cNvSpPr txBox="1"/>
          <p:nvPr/>
        </p:nvSpPr>
        <p:spPr>
          <a:xfrm>
            <a:off x="4506855" y="4956004"/>
            <a:ext cx="1895175" cy="1204753"/>
          </a:xfrm>
          <a:prstGeom prst="rect">
            <a:avLst/>
          </a:prstGeom>
          <a:noFill/>
        </p:spPr>
        <p:txBody>
          <a:bodyPr wrap="square" rtlCol="0">
            <a:spAutoFit/>
          </a:bodyPr>
          <a:lstStyle/>
          <a:p>
            <a:pPr defTabSz="653156">
              <a:defRPr/>
            </a:pPr>
            <a:r>
              <a:rPr lang="en-GB" sz="1429" dirty="0" err="1">
                <a:solidFill>
                  <a:srgbClr val="006F82"/>
                </a:solidFill>
                <a:latin typeface="Arial"/>
              </a:rPr>
              <a:t>huisartsen</a:t>
            </a:r>
            <a:r>
              <a:rPr lang="en-GB" sz="1429" dirty="0">
                <a:solidFill>
                  <a:srgbClr val="006F82"/>
                </a:solidFill>
                <a:latin typeface="Arial"/>
              </a:rPr>
              <a:t>, </a:t>
            </a:r>
            <a:r>
              <a:rPr lang="en-GB" sz="1429" dirty="0" err="1">
                <a:solidFill>
                  <a:srgbClr val="006F82"/>
                </a:solidFill>
                <a:latin typeface="Arial"/>
              </a:rPr>
              <a:t>artsen-specialisten</a:t>
            </a:r>
            <a:r>
              <a:rPr lang="en-GB" sz="1429" dirty="0">
                <a:solidFill>
                  <a:srgbClr val="006F82"/>
                </a:solidFill>
                <a:latin typeface="Arial"/>
              </a:rPr>
              <a:t>, </a:t>
            </a:r>
            <a:r>
              <a:rPr lang="en-GB" sz="1429" dirty="0" err="1">
                <a:solidFill>
                  <a:srgbClr val="006F82"/>
                </a:solidFill>
                <a:latin typeface="Arial"/>
              </a:rPr>
              <a:t>tandartsen</a:t>
            </a:r>
            <a:r>
              <a:rPr lang="en-GB" sz="1429" dirty="0">
                <a:solidFill>
                  <a:srgbClr val="006F82"/>
                </a:solidFill>
                <a:latin typeface="Arial"/>
              </a:rPr>
              <a:t>, </a:t>
            </a:r>
            <a:r>
              <a:rPr lang="en-GB" sz="1429" dirty="0" err="1">
                <a:solidFill>
                  <a:srgbClr val="006F82"/>
                </a:solidFill>
                <a:latin typeface="Arial"/>
              </a:rPr>
              <a:t>vroedvrouwen</a:t>
            </a:r>
            <a:endParaRPr lang="en-GB" sz="1429" dirty="0">
              <a:solidFill>
                <a:srgbClr val="006F82"/>
              </a:solidFill>
              <a:latin typeface="Arial"/>
            </a:endParaRPr>
          </a:p>
          <a:p>
            <a:pPr defTabSz="768111">
              <a:defRPr/>
            </a:pPr>
            <a:endParaRPr lang="en-GB" sz="1512" dirty="0">
              <a:solidFill>
                <a:srgbClr val="000000"/>
              </a:solidFill>
              <a:latin typeface="Arial"/>
            </a:endParaRPr>
          </a:p>
        </p:txBody>
      </p:sp>
      <p:sp>
        <p:nvSpPr>
          <p:cNvPr id="13" name="TextBox 12">
            <a:extLst>
              <a:ext uri="{FF2B5EF4-FFF2-40B4-BE49-F238E27FC236}">
                <a16:creationId xmlns:a16="http://schemas.microsoft.com/office/drawing/2014/main" id="{76038DAF-00C5-453A-8B4D-DC335586E44D}"/>
              </a:ext>
            </a:extLst>
          </p:cNvPr>
          <p:cNvSpPr txBox="1"/>
          <p:nvPr/>
        </p:nvSpPr>
        <p:spPr>
          <a:xfrm>
            <a:off x="6423122" y="4749873"/>
            <a:ext cx="3703032" cy="1191993"/>
          </a:xfrm>
          <a:prstGeom prst="rect">
            <a:avLst/>
          </a:prstGeom>
          <a:noFill/>
        </p:spPr>
        <p:txBody>
          <a:bodyPr wrap="square" rtlCol="0">
            <a:spAutoFit/>
          </a:bodyPr>
          <a:lstStyle/>
          <a:p>
            <a:pPr defTabSz="768111">
              <a:defRPr/>
            </a:pPr>
            <a:r>
              <a:rPr lang="en-GB" sz="1429" dirty="0" err="1">
                <a:solidFill>
                  <a:srgbClr val="006F82"/>
                </a:solidFill>
                <a:latin typeface="Arial"/>
              </a:rPr>
              <a:t>klinische</a:t>
            </a:r>
            <a:r>
              <a:rPr lang="en-GB" sz="1429" dirty="0">
                <a:solidFill>
                  <a:srgbClr val="006F82"/>
                </a:solidFill>
                <a:latin typeface="Arial"/>
              </a:rPr>
              <a:t> </a:t>
            </a:r>
            <a:r>
              <a:rPr lang="en-GB" sz="1429" dirty="0" err="1">
                <a:solidFill>
                  <a:srgbClr val="006F82"/>
                </a:solidFill>
                <a:latin typeface="Arial"/>
              </a:rPr>
              <a:t>biologie</a:t>
            </a:r>
            <a:r>
              <a:rPr lang="en-GB" sz="1429" dirty="0">
                <a:solidFill>
                  <a:srgbClr val="006F82"/>
                </a:solidFill>
                <a:latin typeface="Arial"/>
              </a:rPr>
              <a:t>, </a:t>
            </a:r>
            <a:r>
              <a:rPr lang="en-GB" sz="1429" dirty="0" err="1">
                <a:solidFill>
                  <a:srgbClr val="006F82"/>
                </a:solidFill>
                <a:latin typeface="Arial"/>
              </a:rPr>
              <a:t>klinische</a:t>
            </a:r>
            <a:r>
              <a:rPr lang="en-GB" sz="1429" dirty="0">
                <a:solidFill>
                  <a:srgbClr val="006F82"/>
                </a:solidFill>
                <a:latin typeface="Arial"/>
              </a:rPr>
              <a:t> </a:t>
            </a:r>
            <a:r>
              <a:rPr lang="en-GB" sz="1429" dirty="0" err="1">
                <a:solidFill>
                  <a:srgbClr val="006F82"/>
                </a:solidFill>
                <a:latin typeface="Arial"/>
              </a:rPr>
              <a:t>psychologen</a:t>
            </a:r>
            <a:r>
              <a:rPr lang="en-GB" sz="1429" dirty="0">
                <a:solidFill>
                  <a:srgbClr val="006F82"/>
                </a:solidFill>
                <a:latin typeface="Arial"/>
              </a:rPr>
              <a:t>, </a:t>
            </a:r>
            <a:r>
              <a:rPr lang="en-GB" sz="1429" dirty="0" err="1">
                <a:solidFill>
                  <a:srgbClr val="006F82"/>
                </a:solidFill>
                <a:latin typeface="Arial"/>
              </a:rPr>
              <a:t>orthopedagogen</a:t>
            </a:r>
            <a:r>
              <a:rPr lang="en-GB" sz="1429" dirty="0">
                <a:solidFill>
                  <a:srgbClr val="006F82"/>
                </a:solidFill>
                <a:latin typeface="Arial"/>
              </a:rPr>
              <a:t>, </a:t>
            </a:r>
            <a:r>
              <a:rPr lang="en-GB" sz="1429" dirty="0" err="1">
                <a:solidFill>
                  <a:srgbClr val="006F82"/>
                </a:solidFill>
                <a:latin typeface="Arial"/>
              </a:rPr>
              <a:t>optometristen</a:t>
            </a:r>
            <a:r>
              <a:rPr lang="en-GB" sz="1429" dirty="0">
                <a:solidFill>
                  <a:srgbClr val="006F82"/>
                </a:solidFill>
                <a:latin typeface="Arial"/>
              </a:rPr>
              <a:t>, </a:t>
            </a:r>
            <a:r>
              <a:rPr lang="en-GB" sz="1429" dirty="0" err="1">
                <a:solidFill>
                  <a:srgbClr val="006F82"/>
                </a:solidFill>
                <a:latin typeface="Arial"/>
              </a:rPr>
              <a:t>orthoptisten</a:t>
            </a:r>
            <a:r>
              <a:rPr lang="en-GB" sz="1429" dirty="0">
                <a:solidFill>
                  <a:srgbClr val="006F82"/>
                </a:solidFill>
                <a:latin typeface="Arial"/>
              </a:rPr>
              <a:t>, </a:t>
            </a:r>
            <a:r>
              <a:rPr lang="en-GB" sz="1429" dirty="0" err="1">
                <a:solidFill>
                  <a:srgbClr val="006F82"/>
                </a:solidFill>
                <a:latin typeface="Arial"/>
              </a:rPr>
              <a:t>diëtisten</a:t>
            </a:r>
            <a:r>
              <a:rPr lang="en-GB" sz="1429" dirty="0">
                <a:solidFill>
                  <a:srgbClr val="006F82"/>
                </a:solidFill>
                <a:latin typeface="Arial"/>
              </a:rPr>
              <a:t>, </a:t>
            </a:r>
            <a:r>
              <a:rPr lang="en-GB" sz="1429" dirty="0" err="1">
                <a:solidFill>
                  <a:srgbClr val="006F82"/>
                </a:solidFill>
                <a:latin typeface="Arial"/>
              </a:rPr>
              <a:t>ergotherapeuten</a:t>
            </a:r>
            <a:r>
              <a:rPr lang="en-GB" sz="1429" dirty="0">
                <a:solidFill>
                  <a:srgbClr val="006F82"/>
                </a:solidFill>
                <a:latin typeface="Arial"/>
              </a:rPr>
              <a:t>, </a:t>
            </a:r>
            <a:r>
              <a:rPr lang="en-GB" sz="1429" dirty="0" err="1">
                <a:solidFill>
                  <a:srgbClr val="006F82"/>
                </a:solidFill>
                <a:latin typeface="Arial"/>
              </a:rPr>
              <a:t>logopedisten</a:t>
            </a:r>
            <a:r>
              <a:rPr lang="en-GB" sz="1429" dirty="0">
                <a:solidFill>
                  <a:srgbClr val="006F82"/>
                </a:solidFill>
                <a:latin typeface="Arial"/>
              </a:rPr>
              <a:t>, </a:t>
            </a:r>
            <a:r>
              <a:rPr lang="en-GB" sz="1429" dirty="0" err="1">
                <a:solidFill>
                  <a:srgbClr val="006F82"/>
                </a:solidFill>
                <a:latin typeface="Arial"/>
              </a:rPr>
              <a:t>podologen</a:t>
            </a:r>
            <a:r>
              <a:rPr lang="en-GB" sz="1429" dirty="0">
                <a:solidFill>
                  <a:srgbClr val="006F82"/>
                </a:solidFill>
                <a:latin typeface="Arial"/>
              </a:rPr>
              <a:t>, </a:t>
            </a:r>
            <a:r>
              <a:rPr lang="en-GB" sz="1429" dirty="0" err="1">
                <a:solidFill>
                  <a:srgbClr val="006F82"/>
                </a:solidFill>
                <a:latin typeface="Arial"/>
              </a:rPr>
              <a:t>ambulancier</a:t>
            </a:r>
            <a:r>
              <a:rPr lang="en-GB" sz="1429" dirty="0">
                <a:solidFill>
                  <a:srgbClr val="006F82"/>
                </a:solidFill>
                <a:latin typeface="Arial"/>
              </a:rPr>
              <a:t> </a:t>
            </a:r>
            <a:r>
              <a:rPr lang="en-GB" sz="1429" dirty="0" err="1">
                <a:solidFill>
                  <a:srgbClr val="006F82"/>
                </a:solidFill>
                <a:latin typeface="Arial"/>
              </a:rPr>
              <a:t>niet</a:t>
            </a:r>
            <a:r>
              <a:rPr lang="en-GB" sz="1429" dirty="0">
                <a:solidFill>
                  <a:srgbClr val="006F82"/>
                </a:solidFill>
                <a:latin typeface="Arial"/>
              </a:rPr>
              <a:t> </a:t>
            </a:r>
            <a:r>
              <a:rPr lang="en-GB" sz="1429" dirty="0" err="1">
                <a:solidFill>
                  <a:srgbClr val="006F82"/>
                </a:solidFill>
                <a:latin typeface="Arial"/>
              </a:rPr>
              <a:t>dringend</a:t>
            </a:r>
            <a:r>
              <a:rPr lang="en-GB" sz="1429" dirty="0">
                <a:solidFill>
                  <a:srgbClr val="006F82"/>
                </a:solidFill>
                <a:latin typeface="Arial"/>
              </a:rPr>
              <a:t> </a:t>
            </a:r>
            <a:r>
              <a:rPr lang="en-GB" sz="1429" dirty="0" err="1">
                <a:solidFill>
                  <a:srgbClr val="006F82"/>
                </a:solidFill>
                <a:latin typeface="Arial"/>
              </a:rPr>
              <a:t>patiëntenvervoer</a:t>
            </a:r>
            <a:r>
              <a:rPr lang="en-GB" sz="1429" dirty="0">
                <a:solidFill>
                  <a:srgbClr val="006F82"/>
                </a:solidFill>
                <a:latin typeface="Arial"/>
              </a:rPr>
              <a:t>, </a:t>
            </a:r>
            <a:endParaRPr lang="en-GB" sz="1512" dirty="0">
              <a:solidFill>
                <a:srgbClr val="000000"/>
              </a:solidFill>
              <a:latin typeface="Arial"/>
            </a:endParaRPr>
          </a:p>
        </p:txBody>
      </p:sp>
      <p:pic>
        <p:nvPicPr>
          <p:cNvPr id="4" name="Picture 3" descr="Smals | NRB">
            <a:extLst>
              <a:ext uri="{FF2B5EF4-FFF2-40B4-BE49-F238E27FC236}">
                <a16:creationId xmlns:a16="http://schemas.microsoft.com/office/drawing/2014/main" id="{A783CBEF-929D-BCD5-4F18-C9B7977A23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14" name="Picture 13">
            <a:extLst>
              <a:ext uri="{FF2B5EF4-FFF2-40B4-BE49-F238E27FC236}">
                <a16:creationId xmlns:a16="http://schemas.microsoft.com/office/drawing/2014/main" id="{F3B94600-0BF8-05AE-7BFD-A65E26C846E4}"/>
              </a:ext>
            </a:extLst>
          </p:cNvPr>
          <p:cNvPicPr>
            <a:picLocks noChangeAspect="1"/>
          </p:cNvPicPr>
          <p:nvPr/>
        </p:nvPicPr>
        <p:blipFill>
          <a:blip r:embed="rId4"/>
          <a:stretch>
            <a:fillRect/>
          </a:stretch>
        </p:blipFill>
        <p:spPr>
          <a:xfrm>
            <a:off x="9144160" y="1156269"/>
            <a:ext cx="1389138" cy="483368"/>
          </a:xfrm>
          <a:prstGeom prst="rect">
            <a:avLst/>
          </a:prstGeom>
        </p:spPr>
      </p:pic>
    </p:spTree>
    <p:extLst>
      <p:ext uri="{BB962C8B-B14F-4D97-AF65-F5344CB8AC3E}">
        <p14:creationId xmlns:p14="http://schemas.microsoft.com/office/powerpoint/2010/main" val="36307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CC97-175E-47F4-AF09-44BB82EBB0E8}"/>
              </a:ext>
            </a:extLst>
          </p:cNvPr>
          <p:cNvSpPr>
            <a:spLocks noGrp="1"/>
          </p:cNvSpPr>
          <p:nvPr>
            <p:ph type="title"/>
          </p:nvPr>
        </p:nvSpPr>
        <p:spPr>
          <a:xfrm>
            <a:off x="3096079" y="200751"/>
            <a:ext cx="6851650" cy="483353"/>
          </a:xfrm>
        </p:spPr>
        <p:txBody>
          <a:bodyPr anchor="b"/>
          <a:lstStyle/>
          <a:p>
            <a:r>
              <a:rPr lang="en-GB" sz="1714" dirty="0"/>
              <a:t>Architecture</a:t>
            </a:r>
          </a:p>
        </p:txBody>
      </p:sp>
      <p:sp>
        <p:nvSpPr>
          <p:cNvPr id="3" name="Slide Number Placeholder 2">
            <a:extLst>
              <a:ext uri="{FF2B5EF4-FFF2-40B4-BE49-F238E27FC236}">
                <a16:creationId xmlns:a16="http://schemas.microsoft.com/office/drawing/2014/main" id="{CA9BF8B2-03E2-4614-979C-4894711B10E8}"/>
              </a:ext>
            </a:extLst>
          </p:cNvPr>
          <p:cNvSpPr>
            <a:spLocks noGrp="1"/>
          </p:cNvSpPr>
          <p:nvPr>
            <p:ph type="sldNum" sz="quarter" idx="12"/>
          </p:nvPr>
        </p:nvSpPr>
        <p:spPr/>
        <p:txBody>
          <a:bodyPr/>
          <a:lstStyle/>
          <a:p>
            <a:pPr defTabSz="768111">
              <a:defRPr/>
            </a:pPr>
            <a:fld id="{BF8BFBED-6579-4CFA-BFCB-87D0BCE9CDFE}" type="slidenum">
              <a:rPr lang="en-US">
                <a:solidFill>
                  <a:srgbClr val="000000"/>
                </a:solidFill>
                <a:latin typeface="Arial"/>
              </a:rPr>
              <a:pPr defTabSz="768111">
                <a:defRPr/>
              </a:pPr>
              <a:t>49</a:t>
            </a:fld>
            <a:endParaRPr lang="en-US">
              <a:solidFill>
                <a:srgbClr val="000000"/>
              </a:solidFill>
              <a:latin typeface="Arial"/>
            </a:endParaRPr>
          </a:p>
        </p:txBody>
      </p:sp>
      <p:pic>
        <p:nvPicPr>
          <p:cNvPr id="6" name="Afbeelding 12">
            <a:extLst>
              <a:ext uri="{FF2B5EF4-FFF2-40B4-BE49-F238E27FC236}">
                <a16:creationId xmlns:a16="http://schemas.microsoft.com/office/drawing/2014/main" id="{FFC44AE6-0A3B-4ED0-BC0A-B8A7B85DD6AC}"/>
              </a:ext>
            </a:extLst>
          </p:cNvPr>
          <p:cNvPicPr>
            <a:picLocks noChangeAspect="1"/>
          </p:cNvPicPr>
          <p:nvPr/>
        </p:nvPicPr>
        <p:blipFill>
          <a:blip r:embed="rId2"/>
          <a:stretch>
            <a:fillRect/>
          </a:stretch>
        </p:blipFill>
        <p:spPr>
          <a:xfrm>
            <a:off x="1800636" y="1292274"/>
            <a:ext cx="1632347" cy="355561"/>
          </a:xfrm>
          <a:prstGeom prst="rect">
            <a:avLst/>
          </a:prstGeom>
        </p:spPr>
      </p:pic>
      <p:sp>
        <p:nvSpPr>
          <p:cNvPr id="4" name="Slide Number Placeholder 1">
            <a:extLst>
              <a:ext uri="{FF2B5EF4-FFF2-40B4-BE49-F238E27FC236}">
                <a16:creationId xmlns:a16="http://schemas.microsoft.com/office/drawing/2014/main" id="{1C7965FD-A49E-4F2E-CC4B-580B629BE8D1}"/>
              </a:ext>
            </a:extLst>
          </p:cNvPr>
          <p:cNvSpPr txBox="1">
            <a:spLocks/>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5314" tIns="32657" rIns="65314" bIns="32657" numCol="1" anchor="t" anchorCtr="0" compatLnSpc="1">
            <a:prstTxWarp prst="textNoShape">
              <a:avLst/>
            </a:prstTxWarp>
          </a:bodyPr>
          <a:lstStyle>
            <a:defPPr>
              <a:defRPr lang="en-US"/>
            </a:defPPr>
            <a:lvl1pPr marL="0" algn="r" defTabSz="1075334" rtl="0" eaLnBrk="1" latinLnBrk="0" hangingPunct="1">
              <a:defRPr sz="1400"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a:lstStyle>
          <a:p>
            <a:pPr defTabSz="768111"/>
            <a:fld id="{06A3BB45-F483-43F1-A84A-ABCB13DAF03D}" type="slidenum">
              <a:rPr lang="en-US" sz="1000">
                <a:solidFill>
                  <a:srgbClr val="000000"/>
                </a:solidFill>
                <a:latin typeface="Arial"/>
              </a:rPr>
              <a:pPr defTabSz="768111"/>
              <a:t>49</a:t>
            </a:fld>
            <a:endParaRPr lang="en-US" sz="1000">
              <a:solidFill>
                <a:srgbClr val="000000"/>
              </a:solidFill>
              <a:latin typeface="Arial"/>
            </a:endParaRPr>
          </a:p>
        </p:txBody>
      </p:sp>
      <p:pic>
        <p:nvPicPr>
          <p:cNvPr id="14" name="Image 1">
            <a:extLst>
              <a:ext uri="{FF2B5EF4-FFF2-40B4-BE49-F238E27FC236}">
                <a16:creationId xmlns:a16="http://schemas.microsoft.com/office/drawing/2014/main" id="{D58A9F44-C0CA-8C07-B526-24EF6BFB8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28" y="911380"/>
            <a:ext cx="8972944" cy="5745869"/>
          </a:xfrm>
          <a:prstGeom prst="rect">
            <a:avLst/>
          </a:prstGeom>
        </p:spPr>
      </p:pic>
    </p:spTree>
    <p:extLst>
      <p:ext uri="{BB962C8B-B14F-4D97-AF65-F5344CB8AC3E}">
        <p14:creationId xmlns:p14="http://schemas.microsoft.com/office/powerpoint/2010/main" val="3633964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bb1e58410c_0_3"/>
          <p:cNvSpPr/>
          <p:nvPr/>
        </p:nvSpPr>
        <p:spPr>
          <a:xfrm>
            <a:off x="2802605" y="6611304"/>
            <a:ext cx="706000" cy="707200"/>
          </a:xfrm>
          <a:prstGeom prst="chord">
            <a:avLst>
              <a:gd name="adj1" fmla="val 10758573"/>
              <a:gd name="adj2" fmla="val 39498"/>
            </a:avLst>
          </a:prstGeom>
          <a:solidFill>
            <a:srgbClr val="4E9CAA"/>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Roboto"/>
              <a:ea typeface="Roboto"/>
              <a:cs typeface="Roboto"/>
              <a:sym typeface="Roboto"/>
            </a:endParaRPr>
          </a:p>
        </p:txBody>
      </p:sp>
      <p:sp>
        <p:nvSpPr>
          <p:cNvPr id="275" name="Google Shape;275;g1bb1e58410c_0_3"/>
          <p:cNvSpPr txBox="1"/>
          <p:nvPr/>
        </p:nvSpPr>
        <p:spPr>
          <a:xfrm>
            <a:off x="539067" y="312367"/>
            <a:ext cx="11043200" cy="1254189"/>
          </a:xfrm>
          <a:prstGeom prst="rect">
            <a:avLst/>
          </a:prstGeom>
          <a:noFill/>
          <a:ln>
            <a:noFill/>
          </a:ln>
        </p:spPr>
        <p:txBody>
          <a:bodyPr spcFirstLastPara="1" wrap="square" lIns="0" tIns="0" rIns="0" bIns="0" anchor="t" anchorCtr="0">
            <a:spAutoFit/>
          </a:bodyPr>
          <a:lstStyle/>
          <a:p>
            <a:pPr defTabSz="1219170">
              <a:spcBef>
                <a:spcPts val="533"/>
              </a:spcBef>
              <a:spcAft>
                <a:spcPts val="1600"/>
              </a:spcAft>
              <a:buClr>
                <a:srgbClr val="000000"/>
              </a:buClr>
              <a:buSzPts val="2400"/>
            </a:pPr>
            <a:r>
              <a:rPr lang="en" sz="3200" kern="0">
                <a:solidFill>
                  <a:srgbClr val="19202E"/>
                </a:solidFill>
                <a:latin typeface="Roboto Light"/>
                <a:ea typeface="Roboto Light"/>
                <a:cs typeface="Roboto Light"/>
                <a:sym typeface="Roboto Light"/>
              </a:rPr>
              <a:t>With a data platform and applications designed to support integrated care </a:t>
            </a:r>
            <a:endParaRPr sz="3200" kern="0">
              <a:solidFill>
                <a:srgbClr val="19202E"/>
              </a:solidFill>
              <a:latin typeface="Roboto Light"/>
              <a:ea typeface="Roboto Light"/>
              <a:cs typeface="Roboto Light"/>
              <a:sym typeface="Roboto Light"/>
            </a:endParaRPr>
          </a:p>
        </p:txBody>
      </p:sp>
      <p:sp>
        <p:nvSpPr>
          <p:cNvPr id="276" name="Google Shape;276;g1bb1e58410c_0_3"/>
          <p:cNvSpPr/>
          <p:nvPr/>
        </p:nvSpPr>
        <p:spPr>
          <a:xfrm>
            <a:off x="2911067" y="1456933"/>
            <a:ext cx="6096000" cy="4473200"/>
          </a:xfrm>
          <a:prstGeom prst="ellipse">
            <a:avLst/>
          </a:prstGeom>
          <a:noFill/>
          <a:ln w="9525" cap="flat" cmpd="sng">
            <a:solidFill>
              <a:srgbClr val="4285F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77" name="Google Shape;277;g1bb1e58410c_0_3"/>
          <p:cNvSpPr/>
          <p:nvPr/>
        </p:nvSpPr>
        <p:spPr>
          <a:xfrm>
            <a:off x="5227467" y="2857996"/>
            <a:ext cx="1463200" cy="1463200"/>
          </a:xfrm>
          <a:prstGeom prst="ellipse">
            <a:avLst/>
          </a:prstGeom>
          <a:solidFill>
            <a:srgbClr val="D0DF00"/>
          </a:solidFill>
          <a:ln>
            <a:noFill/>
          </a:ln>
        </p:spPr>
        <p:txBody>
          <a:bodyPr spcFirstLastPara="1" wrap="square" lIns="0" tIns="0" rIns="0" bIns="0" anchor="ctr" anchorCtr="0">
            <a:noAutofit/>
          </a:bodyPr>
          <a:lstStyle/>
          <a:p>
            <a:pPr algn="ctr" defTabSz="1219170">
              <a:buClr>
                <a:srgbClr val="000000"/>
              </a:buClr>
              <a:buSzPts val="1200"/>
            </a:pPr>
            <a:r>
              <a:rPr lang="en" sz="1600" b="1" kern="0">
                <a:solidFill>
                  <a:srgbClr val="FFFFFF"/>
                </a:solidFill>
                <a:latin typeface="Roboto"/>
                <a:ea typeface="Roboto"/>
                <a:cs typeface="Roboto"/>
                <a:sym typeface="Roboto"/>
              </a:rPr>
              <a:t>Data</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Activation</a:t>
            </a:r>
            <a:br>
              <a:rPr lang="en" sz="1600" b="1" kern="0">
                <a:solidFill>
                  <a:srgbClr val="FFFFFF"/>
                </a:solidFill>
                <a:latin typeface="Roboto"/>
                <a:ea typeface="Roboto"/>
                <a:cs typeface="Roboto"/>
                <a:sym typeface="Roboto"/>
              </a:rPr>
            </a:br>
            <a:r>
              <a:rPr lang="en" sz="1600" b="1" kern="0">
                <a:solidFill>
                  <a:srgbClr val="FFFFFF"/>
                </a:solidFill>
                <a:latin typeface="Roboto"/>
                <a:ea typeface="Roboto"/>
                <a:cs typeface="Roboto"/>
                <a:sym typeface="Roboto"/>
              </a:rPr>
              <a:t>Platform</a:t>
            </a:r>
            <a:endParaRPr sz="1600" b="1" kern="0">
              <a:solidFill>
                <a:srgbClr val="FFFFFF"/>
              </a:solidFill>
              <a:latin typeface="Roboto"/>
              <a:ea typeface="Roboto"/>
              <a:cs typeface="Roboto"/>
              <a:sym typeface="Roboto"/>
            </a:endParaRPr>
          </a:p>
        </p:txBody>
      </p:sp>
      <p:pic>
        <p:nvPicPr>
          <p:cNvPr id="278" name="Google Shape;278;g1bb1e58410c_0_3"/>
          <p:cNvPicPr preferRelativeResize="0"/>
          <p:nvPr/>
        </p:nvPicPr>
        <p:blipFill rotWithShape="1">
          <a:blip r:embed="rId3">
            <a:alphaModFix/>
          </a:blip>
          <a:srcRect/>
          <a:stretch/>
        </p:blipFill>
        <p:spPr>
          <a:xfrm>
            <a:off x="784627" y="1662200"/>
            <a:ext cx="3068040" cy="1938499"/>
          </a:xfrm>
          <a:prstGeom prst="rect">
            <a:avLst/>
          </a:prstGeom>
          <a:noFill/>
          <a:ln>
            <a:noFill/>
          </a:ln>
        </p:spPr>
      </p:pic>
      <p:sp>
        <p:nvSpPr>
          <p:cNvPr id="279" name="Google Shape;279;g1bb1e58410c_0_3"/>
          <p:cNvSpPr txBox="1"/>
          <p:nvPr/>
        </p:nvSpPr>
        <p:spPr>
          <a:xfrm>
            <a:off x="1515452" y="3519675"/>
            <a:ext cx="16064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dirty="0">
                <a:solidFill>
                  <a:srgbClr val="595959"/>
                </a:solidFill>
                <a:latin typeface="Roboto"/>
                <a:ea typeface="Roboto"/>
                <a:cs typeface="Roboto"/>
                <a:sym typeface="Roboto"/>
              </a:rPr>
              <a:t>Patient 360</a:t>
            </a:r>
            <a:endParaRPr sz="1467" kern="0" dirty="0">
              <a:solidFill>
                <a:srgbClr val="000000"/>
              </a:solidFill>
              <a:latin typeface="Arial"/>
              <a:ea typeface="Arial"/>
              <a:cs typeface="Arial"/>
              <a:sym typeface="Arial"/>
            </a:endParaRPr>
          </a:p>
        </p:txBody>
      </p:sp>
      <p:pic>
        <p:nvPicPr>
          <p:cNvPr id="280" name="Google Shape;280;g1bb1e58410c_0_3"/>
          <p:cNvPicPr preferRelativeResize="0"/>
          <p:nvPr/>
        </p:nvPicPr>
        <p:blipFill rotWithShape="1">
          <a:blip r:embed="rId4">
            <a:alphaModFix/>
          </a:blip>
          <a:srcRect b="25163"/>
          <a:stretch/>
        </p:blipFill>
        <p:spPr>
          <a:xfrm>
            <a:off x="8347533" y="1641634"/>
            <a:ext cx="2514368" cy="1776447"/>
          </a:xfrm>
          <a:prstGeom prst="rect">
            <a:avLst/>
          </a:prstGeom>
          <a:noFill/>
          <a:ln>
            <a:noFill/>
          </a:ln>
        </p:spPr>
      </p:pic>
      <p:sp>
        <p:nvSpPr>
          <p:cNvPr id="281" name="Google Shape;281;g1bb1e58410c_0_3"/>
          <p:cNvSpPr txBox="1"/>
          <p:nvPr/>
        </p:nvSpPr>
        <p:spPr>
          <a:xfrm>
            <a:off x="8813691" y="3418057"/>
            <a:ext cx="1606400" cy="42071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0" indent="0" algn="ctr">
              <a:buSzPts val="800"/>
              <a:buNone/>
              <a:defRPr sz="800" b="1">
                <a:solidFill>
                  <a:srgbClr val="595959"/>
                </a:solidFill>
                <a:latin typeface="Roboto"/>
                <a:ea typeface="Roboto"/>
                <a:cs typeface="Roboto"/>
              </a:defRPr>
            </a:lvl1pPr>
          </a:lstStyle>
          <a:p>
            <a:pPr defTabSz="1219170">
              <a:buClr>
                <a:srgbClr val="000000"/>
              </a:buClr>
            </a:pPr>
            <a:r>
              <a:rPr lang="en-IN" sz="1067" kern="0" dirty="0">
                <a:sym typeface="Arial"/>
              </a:rPr>
              <a:t>Efficient workflows and Care protocols</a:t>
            </a:r>
            <a:endParaRPr sz="1067" kern="0" dirty="0">
              <a:sym typeface="Arial"/>
            </a:endParaRPr>
          </a:p>
        </p:txBody>
      </p:sp>
      <p:pic>
        <p:nvPicPr>
          <p:cNvPr id="282" name="Google Shape;282;g1bb1e58410c_0_3"/>
          <p:cNvPicPr preferRelativeResize="0"/>
          <p:nvPr/>
        </p:nvPicPr>
        <p:blipFill rotWithShape="1">
          <a:blip r:embed="rId5">
            <a:alphaModFix/>
          </a:blip>
          <a:srcRect b="26776"/>
          <a:stretch/>
        </p:blipFill>
        <p:spPr>
          <a:xfrm>
            <a:off x="1071667" y="4256733"/>
            <a:ext cx="2514368" cy="1776432"/>
          </a:xfrm>
          <a:prstGeom prst="rect">
            <a:avLst/>
          </a:prstGeom>
          <a:noFill/>
          <a:ln>
            <a:noFill/>
          </a:ln>
        </p:spPr>
      </p:pic>
      <p:sp>
        <p:nvSpPr>
          <p:cNvPr id="283" name="Google Shape;283;g1bb1e58410c_0_3"/>
          <p:cNvSpPr txBox="1"/>
          <p:nvPr/>
        </p:nvSpPr>
        <p:spPr>
          <a:xfrm>
            <a:off x="1525655" y="6033162"/>
            <a:ext cx="1606400" cy="420716"/>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a:solidFill>
                  <a:srgbClr val="595959"/>
                </a:solidFill>
                <a:latin typeface="Roboto"/>
                <a:ea typeface="Roboto"/>
                <a:cs typeface="Roboto"/>
                <a:sym typeface="Roboto"/>
              </a:rPr>
              <a:t>Provider system contextual drop-in</a:t>
            </a:r>
            <a:endParaRPr sz="1467" kern="0">
              <a:solidFill>
                <a:srgbClr val="000000"/>
              </a:solidFill>
              <a:latin typeface="Arial"/>
              <a:ea typeface="Arial"/>
              <a:cs typeface="Arial"/>
              <a:sym typeface="Arial"/>
            </a:endParaRPr>
          </a:p>
        </p:txBody>
      </p:sp>
      <p:pic>
        <p:nvPicPr>
          <p:cNvPr id="284" name="Google Shape;284;g1bb1e58410c_0_3"/>
          <p:cNvPicPr preferRelativeResize="0"/>
          <p:nvPr/>
        </p:nvPicPr>
        <p:blipFill rotWithShape="1">
          <a:blip r:embed="rId6">
            <a:alphaModFix/>
          </a:blip>
          <a:srcRect/>
          <a:stretch/>
        </p:blipFill>
        <p:spPr>
          <a:xfrm>
            <a:off x="8290000" y="4089534"/>
            <a:ext cx="2998635" cy="1936133"/>
          </a:xfrm>
          <a:prstGeom prst="rect">
            <a:avLst/>
          </a:prstGeom>
          <a:noFill/>
          <a:ln>
            <a:noFill/>
          </a:ln>
        </p:spPr>
      </p:pic>
      <p:sp>
        <p:nvSpPr>
          <p:cNvPr id="285" name="Google Shape;285;g1bb1e58410c_0_3"/>
          <p:cNvSpPr txBox="1"/>
          <p:nvPr/>
        </p:nvSpPr>
        <p:spPr>
          <a:xfrm>
            <a:off x="8986124" y="6010693"/>
            <a:ext cx="1606400" cy="584928"/>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a:solidFill>
                  <a:srgbClr val="595959"/>
                </a:solidFill>
                <a:latin typeface="Roboto"/>
                <a:ea typeface="Roboto"/>
                <a:cs typeface="Roboto"/>
                <a:sym typeface="Roboto"/>
              </a:rPr>
              <a:t>Population Health Analytics and cohort selection</a:t>
            </a:r>
            <a:endParaRPr sz="1467" kern="0">
              <a:solidFill>
                <a:srgbClr val="000000"/>
              </a:solidFill>
              <a:latin typeface="Arial"/>
              <a:ea typeface="Arial"/>
              <a:cs typeface="Arial"/>
              <a:sym typeface="Arial"/>
            </a:endParaRPr>
          </a:p>
        </p:txBody>
      </p:sp>
      <p:pic>
        <p:nvPicPr>
          <p:cNvPr id="286" name="Google Shape;286;g1bb1e58410c_0_3"/>
          <p:cNvPicPr preferRelativeResize="0"/>
          <p:nvPr/>
        </p:nvPicPr>
        <p:blipFill rotWithShape="1">
          <a:blip r:embed="rId7">
            <a:alphaModFix/>
          </a:blip>
          <a:srcRect l="5962" t="10976"/>
          <a:stretch/>
        </p:blipFill>
        <p:spPr>
          <a:xfrm>
            <a:off x="4701883" y="1007968"/>
            <a:ext cx="2514367" cy="1304433"/>
          </a:xfrm>
          <a:prstGeom prst="rect">
            <a:avLst/>
          </a:prstGeom>
          <a:noFill/>
          <a:ln>
            <a:noFill/>
          </a:ln>
          <a:effectLst>
            <a:outerShdw blurRad="214313" algn="bl" rotWithShape="0">
              <a:srgbClr val="CCCCCC">
                <a:alpha val="63137"/>
              </a:srgbClr>
            </a:outerShdw>
          </a:effectLst>
        </p:spPr>
      </p:pic>
      <p:sp>
        <p:nvSpPr>
          <p:cNvPr id="287" name="Google Shape;287;g1bb1e58410c_0_3"/>
          <p:cNvSpPr txBox="1"/>
          <p:nvPr/>
        </p:nvSpPr>
        <p:spPr>
          <a:xfrm>
            <a:off x="5155867" y="2336590"/>
            <a:ext cx="1606400" cy="25650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0" indent="0" algn="ctr">
              <a:buSzPts val="800"/>
              <a:buNone/>
              <a:defRPr sz="800" b="1">
                <a:solidFill>
                  <a:srgbClr val="595959"/>
                </a:solidFill>
                <a:latin typeface="Roboto"/>
                <a:ea typeface="Roboto"/>
                <a:cs typeface="Roboto"/>
              </a:defRPr>
            </a:lvl1pPr>
          </a:lstStyle>
          <a:p>
            <a:pPr defTabSz="1219170">
              <a:buClr>
                <a:srgbClr val="000000"/>
              </a:buClr>
            </a:pPr>
            <a:r>
              <a:rPr lang="en-IN" sz="1067" kern="0" dirty="0">
                <a:sym typeface="Arial"/>
              </a:rPr>
              <a:t>Data Interoperability</a:t>
            </a:r>
            <a:endParaRPr sz="1067" kern="0" dirty="0">
              <a:sym typeface="Arial"/>
            </a:endParaRPr>
          </a:p>
        </p:txBody>
      </p:sp>
      <p:pic>
        <p:nvPicPr>
          <p:cNvPr id="288" name="Google Shape;288;g1bb1e58410c_0_3"/>
          <p:cNvPicPr preferRelativeResize="0"/>
          <p:nvPr/>
        </p:nvPicPr>
        <p:blipFill rotWithShape="1">
          <a:blip r:embed="rId8">
            <a:alphaModFix/>
          </a:blip>
          <a:srcRect b="20515"/>
          <a:stretch/>
        </p:blipFill>
        <p:spPr>
          <a:xfrm>
            <a:off x="4526242" y="4724401"/>
            <a:ext cx="2865652" cy="1739961"/>
          </a:xfrm>
          <a:prstGeom prst="rect">
            <a:avLst/>
          </a:prstGeom>
          <a:noFill/>
          <a:ln>
            <a:noFill/>
          </a:ln>
        </p:spPr>
      </p:pic>
      <p:pic>
        <p:nvPicPr>
          <p:cNvPr id="289" name="Google Shape;289;g1bb1e58410c_0_3"/>
          <p:cNvPicPr preferRelativeResize="0"/>
          <p:nvPr/>
        </p:nvPicPr>
        <p:blipFill rotWithShape="1">
          <a:blip r:embed="rId9">
            <a:alphaModFix/>
          </a:blip>
          <a:srcRect/>
          <a:stretch/>
        </p:blipFill>
        <p:spPr>
          <a:xfrm>
            <a:off x="4626685" y="5410176"/>
            <a:ext cx="847417" cy="1244627"/>
          </a:xfrm>
          <a:prstGeom prst="rect">
            <a:avLst/>
          </a:prstGeom>
          <a:noFill/>
          <a:ln>
            <a:noFill/>
          </a:ln>
        </p:spPr>
      </p:pic>
      <p:sp>
        <p:nvSpPr>
          <p:cNvPr id="290" name="Google Shape;290;g1bb1e58410c_0_3"/>
          <p:cNvSpPr txBox="1"/>
          <p:nvPr/>
        </p:nvSpPr>
        <p:spPr>
          <a:xfrm>
            <a:off x="5155851" y="6582290"/>
            <a:ext cx="16064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800"/>
            </a:pPr>
            <a:r>
              <a:rPr lang="en" sz="1067" b="1" kern="0" dirty="0">
                <a:solidFill>
                  <a:srgbClr val="595959"/>
                </a:solidFill>
                <a:latin typeface="Roboto"/>
                <a:ea typeface="Roboto"/>
                <a:cs typeface="Roboto"/>
                <a:sym typeface="Roboto"/>
              </a:rPr>
              <a:t>Individual Connect</a:t>
            </a:r>
            <a:endParaRPr sz="1467" kern="0" dirty="0">
              <a:solidFill>
                <a:srgbClr val="000000"/>
              </a:solidFill>
              <a:latin typeface="Arial"/>
              <a:ea typeface="Arial"/>
              <a:cs typeface="Arial"/>
              <a:sym typeface="Arial"/>
            </a:endParaRPr>
          </a:p>
        </p:txBody>
      </p:sp>
      <p:sp>
        <p:nvSpPr>
          <p:cNvPr id="291" name="Google Shape;291;g1bb1e58410c_0_3"/>
          <p:cNvSpPr txBox="1"/>
          <p:nvPr/>
        </p:nvSpPr>
        <p:spPr>
          <a:xfrm>
            <a:off x="224700" y="1456934"/>
            <a:ext cx="1779200" cy="903027"/>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Provides a comprehensive view of the integrated care record</a:t>
            </a:r>
            <a:endParaRPr sz="1067" kern="0">
              <a:solidFill>
                <a:srgbClr val="000000"/>
              </a:solidFill>
              <a:latin typeface="Roboto Light"/>
              <a:ea typeface="Roboto Light"/>
              <a:cs typeface="Roboto Light"/>
              <a:sym typeface="Roboto Light"/>
            </a:endParaRPr>
          </a:p>
        </p:txBody>
      </p:sp>
      <p:sp>
        <p:nvSpPr>
          <p:cNvPr id="292" name="Google Shape;292;g1bb1e58410c_0_3"/>
          <p:cNvSpPr txBox="1"/>
          <p:nvPr/>
        </p:nvSpPr>
        <p:spPr>
          <a:xfrm>
            <a:off x="6593700" y="886784"/>
            <a:ext cx="1779200" cy="738816"/>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Provides a modern, open (FHIR) source of integration</a:t>
            </a:r>
            <a:endParaRPr sz="1067" kern="0">
              <a:solidFill>
                <a:srgbClr val="000000"/>
              </a:solidFill>
              <a:latin typeface="Roboto Light"/>
              <a:ea typeface="Roboto Light"/>
              <a:cs typeface="Roboto Light"/>
              <a:sym typeface="Roboto Light"/>
            </a:endParaRPr>
          </a:p>
        </p:txBody>
      </p:sp>
      <p:sp>
        <p:nvSpPr>
          <p:cNvPr id="293" name="Google Shape;293;g1bb1e58410c_0_3"/>
          <p:cNvSpPr txBox="1"/>
          <p:nvPr/>
        </p:nvSpPr>
        <p:spPr>
          <a:xfrm>
            <a:off x="2747033" y="3674468"/>
            <a:ext cx="1779200" cy="1395663"/>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Provides easy, contextualised access for any caregiver, in any care setting to the integrated care record and care coordination activity</a:t>
            </a:r>
            <a:endParaRPr sz="1067" kern="0">
              <a:solidFill>
                <a:srgbClr val="000000"/>
              </a:solidFill>
              <a:latin typeface="Roboto Light"/>
              <a:ea typeface="Roboto Light"/>
              <a:cs typeface="Roboto Light"/>
              <a:sym typeface="Roboto Light"/>
            </a:endParaRPr>
          </a:p>
        </p:txBody>
      </p:sp>
      <p:sp>
        <p:nvSpPr>
          <p:cNvPr id="294" name="Google Shape;294;g1bb1e58410c_0_3"/>
          <p:cNvSpPr txBox="1"/>
          <p:nvPr/>
        </p:nvSpPr>
        <p:spPr>
          <a:xfrm>
            <a:off x="10278799" y="3631285"/>
            <a:ext cx="1779200" cy="1231451"/>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Comprehensive suite of PHM analytics and dashboards, as utilised by high-performing accountable care organisations </a:t>
            </a:r>
            <a:endParaRPr sz="1067" kern="0">
              <a:solidFill>
                <a:srgbClr val="000000"/>
              </a:solidFill>
              <a:latin typeface="Roboto Light"/>
              <a:ea typeface="Roboto Light"/>
              <a:cs typeface="Roboto Light"/>
              <a:sym typeface="Roboto Light"/>
            </a:endParaRPr>
          </a:p>
        </p:txBody>
      </p:sp>
      <p:sp>
        <p:nvSpPr>
          <p:cNvPr id="295" name="Google Shape;295;g1bb1e58410c_0_3"/>
          <p:cNvSpPr txBox="1"/>
          <p:nvPr/>
        </p:nvSpPr>
        <p:spPr>
          <a:xfrm>
            <a:off x="6593700" y="5623218"/>
            <a:ext cx="1779200" cy="1395663"/>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Patient outreach, communication and activation to support citizen self care and effective care management tailored towards life goals</a:t>
            </a:r>
            <a:endParaRPr sz="1067" kern="0">
              <a:solidFill>
                <a:srgbClr val="000000"/>
              </a:solidFill>
              <a:latin typeface="Roboto Light"/>
              <a:ea typeface="Roboto Light"/>
              <a:cs typeface="Roboto Light"/>
              <a:sym typeface="Roboto Light"/>
            </a:endParaRPr>
          </a:p>
        </p:txBody>
      </p:sp>
      <p:sp>
        <p:nvSpPr>
          <p:cNvPr id="296" name="Google Shape;296;g1bb1e58410c_0_3"/>
          <p:cNvSpPr txBox="1"/>
          <p:nvPr/>
        </p:nvSpPr>
        <p:spPr>
          <a:xfrm>
            <a:off x="10190367" y="1048951"/>
            <a:ext cx="1779200" cy="1067239"/>
          </a:xfrm>
          <a:prstGeom prst="rect">
            <a:avLst/>
          </a:prstGeom>
          <a:solidFill>
            <a:srgbClr val="FFFFFF"/>
          </a:solidFill>
          <a:ln w="9525" cap="flat" cmpd="sng">
            <a:solidFill>
              <a:srgbClr val="000000"/>
            </a:solidFill>
            <a:prstDash val="dot"/>
            <a:round/>
            <a:headEnd type="none" w="sm" len="sm"/>
            <a:tailEnd type="none" w="sm" len="sm"/>
          </a:ln>
          <a:effectLst>
            <a:outerShdw blurRad="57150" dist="19050" dir="5400000" algn="bl" rotWithShape="0">
              <a:srgbClr val="000000">
                <a:alpha val="48235"/>
              </a:srgbClr>
            </a:outerShdw>
          </a:effectLst>
        </p:spPr>
        <p:txBody>
          <a:bodyPr spcFirstLastPara="1" wrap="square" lIns="121900" tIns="121900" rIns="121900" bIns="121900" anchor="t" anchorCtr="0">
            <a:spAutoFit/>
          </a:bodyPr>
          <a:lstStyle/>
          <a:p>
            <a:pPr defTabSz="1219170">
              <a:buClr>
                <a:srgbClr val="000000"/>
              </a:buClr>
              <a:buSzPts val="800"/>
            </a:pPr>
            <a:r>
              <a:rPr lang="en" sz="1067" kern="0">
                <a:solidFill>
                  <a:srgbClr val="000000"/>
                </a:solidFill>
                <a:latin typeface="Roboto Light"/>
                <a:ea typeface="Roboto Light"/>
                <a:cs typeface="Roboto Light"/>
                <a:sym typeface="Roboto Light"/>
              </a:rPr>
              <a:t>Enables the effective support of care management and care coordination for those that need it most</a:t>
            </a:r>
            <a:endParaRPr sz="1067" kern="0">
              <a:solidFill>
                <a:srgbClr val="000000"/>
              </a:solidFill>
              <a:latin typeface="Roboto Light"/>
              <a:ea typeface="Roboto Light"/>
              <a:cs typeface="Roboto Light"/>
              <a:sym typeface="Roboto Light"/>
            </a:endParaRPr>
          </a:p>
        </p:txBody>
      </p:sp>
    </p:spTree>
    <p:extLst>
      <p:ext uri="{BB962C8B-B14F-4D97-AF65-F5344CB8AC3E}">
        <p14:creationId xmlns:p14="http://schemas.microsoft.com/office/powerpoint/2010/main" val="1259663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482829" y="2718879"/>
            <a:ext cx="3470671"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pPr algn="ctr"/>
            <a:r>
              <a:rPr lang="en-GB" sz="2857" dirty="0"/>
              <a:t>Planning</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dirty="0">
                <a:solidFill>
                  <a:schemeClr val="lt1"/>
                </a:solidFill>
                <a:latin typeface="Arial"/>
                <a:cs typeface="Arial"/>
                <a:sym typeface="Arial"/>
              </a:rPr>
              <a:t>4</a:t>
            </a:r>
            <a:endParaRPr dirty="0"/>
          </a:p>
        </p:txBody>
      </p:sp>
    </p:spTree>
    <p:extLst>
      <p:ext uri="{BB962C8B-B14F-4D97-AF65-F5344CB8AC3E}">
        <p14:creationId xmlns:p14="http://schemas.microsoft.com/office/powerpoint/2010/main" val="34811095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C38868-2AA5-4B8D-8314-430108EEC490}"/>
              </a:ext>
            </a:extLst>
          </p:cNvPr>
          <p:cNvSpPr>
            <a:spLocks noGrp="1"/>
          </p:cNvSpPr>
          <p:nvPr>
            <p:ph type="sldNum" sz="quarter" idx="12"/>
          </p:nvPr>
        </p:nvSpPr>
        <p:spPr/>
        <p:txBody>
          <a:bodyPr/>
          <a:lstStyle/>
          <a:p>
            <a:pPr defTabSz="653156">
              <a:defRPr/>
            </a:pPr>
            <a:fld id="{BF8BFBED-6579-4CFA-BFCB-87D0BCE9CDFE}" type="slidenum">
              <a:rPr lang="en-US" sz="714">
                <a:solidFill>
                  <a:srgbClr val="000000"/>
                </a:solidFill>
                <a:latin typeface="Arial"/>
              </a:rPr>
              <a:pPr defTabSz="653156">
                <a:defRPr/>
              </a:pPr>
              <a:t>51</a:t>
            </a:fld>
            <a:endParaRPr lang="en-US" sz="714" dirty="0">
              <a:solidFill>
                <a:srgbClr val="000000"/>
              </a:solidFill>
              <a:latin typeface="Arial"/>
            </a:endParaRPr>
          </a:p>
        </p:txBody>
      </p:sp>
      <p:pic>
        <p:nvPicPr>
          <p:cNvPr id="6" name="Afbeelding 12">
            <a:extLst>
              <a:ext uri="{FF2B5EF4-FFF2-40B4-BE49-F238E27FC236}">
                <a16:creationId xmlns:a16="http://schemas.microsoft.com/office/drawing/2014/main" id="{0E01D5BF-E045-44E7-81FE-69BF877229B0}"/>
              </a:ext>
            </a:extLst>
          </p:cNvPr>
          <p:cNvPicPr>
            <a:picLocks noChangeAspect="1"/>
          </p:cNvPicPr>
          <p:nvPr/>
        </p:nvPicPr>
        <p:blipFill>
          <a:blip r:embed="rId2"/>
          <a:stretch>
            <a:fillRect/>
          </a:stretch>
        </p:blipFill>
        <p:spPr>
          <a:xfrm>
            <a:off x="1810379" y="1231564"/>
            <a:ext cx="1165962" cy="253972"/>
          </a:xfrm>
          <a:prstGeom prst="rect">
            <a:avLst/>
          </a:prstGeom>
        </p:spPr>
      </p:pic>
      <p:sp>
        <p:nvSpPr>
          <p:cNvPr id="8" name="Google Shape;1236;p209">
            <a:extLst>
              <a:ext uri="{FF2B5EF4-FFF2-40B4-BE49-F238E27FC236}">
                <a16:creationId xmlns:a16="http://schemas.microsoft.com/office/drawing/2014/main" id="{3F454863-E730-4866-8333-E8867A000E94}"/>
              </a:ext>
            </a:extLst>
          </p:cNvPr>
          <p:cNvSpPr txBox="1">
            <a:spLocks noGrp="1"/>
          </p:cNvSpPr>
          <p:nvPr>
            <p:ph type="title"/>
          </p:nvPr>
        </p:nvSpPr>
        <p:spPr>
          <a:xfrm>
            <a:off x="4185651" y="847969"/>
            <a:ext cx="4089176" cy="205737"/>
          </a:xfrm>
          <a:prstGeom prst="rect">
            <a:avLst/>
          </a:prstGeom>
        </p:spPr>
        <p:txBody>
          <a:bodyPr spcFirstLastPara="1" vert="horz" wrap="square" lIns="0" tIns="0" rIns="0" bIns="0" numCol="1" anchor="t" anchorCtr="0" compatLnSpc="1">
            <a:prstTxWarp prst="textNoShape">
              <a:avLst/>
            </a:prstTxWarp>
            <a:noAutofit/>
          </a:bodyPr>
          <a:lstStyle/>
          <a:p>
            <a:pPr>
              <a:spcBef>
                <a:spcPts val="0"/>
              </a:spcBef>
              <a:spcAft>
                <a:spcPts val="0"/>
              </a:spcAft>
            </a:pPr>
            <a:r>
              <a:rPr lang="en-GB" sz="1714" dirty="0"/>
              <a:t>Planning</a:t>
            </a:r>
            <a:endParaRPr sz="1714" dirty="0"/>
          </a:p>
        </p:txBody>
      </p:sp>
      <p:pic>
        <p:nvPicPr>
          <p:cNvPr id="2" name="Picture 1" descr="Smals | NRB">
            <a:extLst>
              <a:ext uri="{FF2B5EF4-FFF2-40B4-BE49-F238E27FC236}">
                <a16:creationId xmlns:a16="http://schemas.microsoft.com/office/drawing/2014/main" id="{ECF94FA1-5B8F-F32D-97AA-2E7C2CC4C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5" name="Picture 4">
            <a:extLst>
              <a:ext uri="{FF2B5EF4-FFF2-40B4-BE49-F238E27FC236}">
                <a16:creationId xmlns:a16="http://schemas.microsoft.com/office/drawing/2014/main" id="{73945EC9-F1AE-7F45-9570-C78E05EC72E1}"/>
              </a:ext>
            </a:extLst>
          </p:cNvPr>
          <p:cNvPicPr>
            <a:picLocks noChangeAspect="1"/>
          </p:cNvPicPr>
          <p:nvPr/>
        </p:nvPicPr>
        <p:blipFill>
          <a:blip r:embed="rId4"/>
          <a:stretch>
            <a:fillRect/>
          </a:stretch>
        </p:blipFill>
        <p:spPr>
          <a:xfrm>
            <a:off x="9144160" y="1156269"/>
            <a:ext cx="1389138" cy="483368"/>
          </a:xfrm>
          <a:prstGeom prst="rect">
            <a:avLst/>
          </a:prstGeom>
        </p:spPr>
      </p:pic>
      <p:graphicFrame>
        <p:nvGraphicFramePr>
          <p:cNvPr id="14" name="Table 14">
            <a:extLst>
              <a:ext uri="{FF2B5EF4-FFF2-40B4-BE49-F238E27FC236}">
                <a16:creationId xmlns:a16="http://schemas.microsoft.com/office/drawing/2014/main" id="{B47FDC34-2766-F602-6F6F-0EF518C60919}"/>
              </a:ext>
            </a:extLst>
          </p:cNvPr>
          <p:cNvGraphicFramePr>
            <a:graphicFrameLocks noGrp="1"/>
          </p:cNvGraphicFramePr>
          <p:nvPr>
            <p:extLst/>
          </p:nvPr>
        </p:nvGraphicFramePr>
        <p:xfrm>
          <a:off x="2015269" y="2039811"/>
          <a:ext cx="2098835" cy="2737563"/>
        </p:xfrm>
        <a:graphic>
          <a:graphicData uri="http://schemas.openxmlformats.org/drawingml/2006/table">
            <a:tbl>
              <a:tblPr firstRow="1" bandRow="1">
                <a:tableStyleId>{5940675A-B579-460E-94D1-54222C63F5DA}</a:tableStyleId>
              </a:tblPr>
              <a:tblGrid>
                <a:gridCol w="2098835">
                  <a:extLst>
                    <a:ext uri="{9D8B030D-6E8A-4147-A177-3AD203B41FA5}">
                      <a16:colId xmlns:a16="http://schemas.microsoft.com/office/drawing/2014/main" val="2512595298"/>
                    </a:ext>
                  </a:extLst>
                </a:gridCol>
              </a:tblGrid>
              <a:tr h="846504">
                <a:tc>
                  <a:txBody>
                    <a:bodyPr/>
                    <a:lstStyle/>
                    <a:p>
                      <a:pPr algn="ctr"/>
                      <a:r>
                        <a:rPr lang="en-GB" sz="900" b="1" dirty="0"/>
                        <a:t>1</a:t>
                      </a:r>
                      <a:r>
                        <a:rPr lang="en-GB" sz="900" b="1" baseline="30000" dirty="0"/>
                        <a:t>St</a:t>
                      </a:r>
                      <a:r>
                        <a:rPr lang="en-GB" sz="900" b="1" dirty="0"/>
                        <a:t> MAJOR RELEASE</a:t>
                      </a:r>
                    </a:p>
                  </a:txBody>
                  <a:tcPr marL="65314" marR="65314" marT="32657" marB="32657" anchor="ctr">
                    <a:solidFill>
                      <a:schemeClr val="bg1">
                        <a:lumMod val="95000"/>
                      </a:schemeClr>
                    </a:solidFill>
                  </a:tcPr>
                </a:tc>
                <a:extLst>
                  <a:ext uri="{0D108BD9-81ED-4DB2-BD59-A6C34878D82A}">
                    <a16:rowId xmlns:a16="http://schemas.microsoft.com/office/drawing/2014/main" val="134173923"/>
                  </a:ext>
                </a:extLst>
              </a:tr>
              <a:tr h="286015">
                <a:tc>
                  <a:txBody>
                    <a:bodyPr/>
                    <a:lstStyle/>
                    <a:p>
                      <a:r>
                        <a:rPr lang="en-GB" sz="1100" dirty="0"/>
                        <a:t>DOELGROEP 1 ZORG</a:t>
                      </a:r>
                    </a:p>
                  </a:txBody>
                  <a:tcPr marL="65314" marR="65314" marT="32657" marB="32657" anchor="ctr">
                    <a:noFill/>
                  </a:tcPr>
                </a:tc>
                <a:extLst>
                  <a:ext uri="{0D108BD9-81ED-4DB2-BD59-A6C34878D82A}">
                    <a16:rowId xmlns:a16="http://schemas.microsoft.com/office/drawing/2014/main" val="1782379678"/>
                  </a:ext>
                </a:extLst>
              </a:tr>
              <a:tr h="1605044">
                <a:tc>
                  <a:txBody>
                    <a:bodyPr/>
                    <a:lstStyle/>
                    <a:p>
                      <a:endParaRPr lang="en-GB" sz="900" dirty="0"/>
                    </a:p>
                  </a:txBody>
                  <a:tcPr marL="65314" marR="65314" marT="32657" marB="32657">
                    <a:noFill/>
                  </a:tcPr>
                </a:tc>
                <a:extLst>
                  <a:ext uri="{0D108BD9-81ED-4DB2-BD59-A6C34878D82A}">
                    <a16:rowId xmlns:a16="http://schemas.microsoft.com/office/drawing/2014/main" val="2470887252"/>
                  </a:ext>
                </a:extLst>
              </a:tr>
            </a:tbl>
          </a:graphicData>
        </a:graphic>
      </p:graphicFrame>
      <p:graphicFrame>
        <p:nvGraphicFramePr>
          <p:cNvPr id="15" name="Table 14">
            <a:extLst>
              <a:ext uri="{FF2B5EF4-FFF2-40B4-BE49-F238E27FC236}">
                <a16:creationId xmlns:a16="http://schemas.microsoft.com/office/drawing/2014/main" id="{11851C3B-4EB7-810C-F7F7-DDABDCD5E6AC}"/>
              </a:ext>
            </a:extLst>
          </p:cNvPr>
          <p:cNvGraphicFramePr>
            <a:graphicFrameLocks noGrp="1"/>
          </p:cNvGraphicFramePr>
          <p:nvPr>
            <p:extLst/>
          </p:nvPr>
        </p:nvGraphicFramePr>
        <p:xfrm>
          <a:off x="4292710" y="2005450"/>
          <a:ext cx="2725302" cy="2799840"/>
        </p:xfrm>
        <a:graphic>
          <a:graphicData uri="http://schemas.openxmlformats.org/drawingml/2006/table">
            <a:tbl>
              <a:tblPr firstRow="1" bandRow="1">
                <a:tableStyleId>{5940675A-B579-460E-94D1-54222C63F5DA}</a:tableStyleId>
              </a:tblPr>
              <a:tblGrid>
                <a:gridCol w="2725302">
                  <a:extLst>
                    <a:ext uri="{9D8B030D-6E8A-4147-A177-3AD203B41FA5}">
                      <a16:colId xmlns:a16="http://schemas.microsoft.com/office/drawing/2014/main" val="2184762776"/>
                    </a:ext>
                  </a:extLst>
                </a:gridCol>
              </a:tblGrid>
              <a:tr h="866059">
                <a:tc>
                  <a:txBody>
                    <a:bodyPr/>
                    <a:lstStyle/>
                    <a:p>
                      <a:pPr algn="ctr"/>
                      <a:r>
                        <a:rPr lang="en-GB" sz="900" b="1" dirty="0"/>
                        <a:t>2</a:t>
                      </a:r>
                      <a:r>
                        <a:rPr lang="en-GB" sz="900" b="1" baseline="30000" dirty="0"/>
                        <a:t>nd</a:t>
                      </a:r>
                      <a:r>
                        <a:rPr lang="en-GB" sz="900" b="1" dirty="0"/>
                        <a:t> MAJOR RELEASE</a:t>
                      </a:r>
                    </a:p>
                  </a:txBody>
                  <a:tcPr marL="65314" marR="65314" marT="32657" marB="32657" anchor="ctr">
                    <a:solidFill>
                      <a:schemeClr val="bg1">
                        <a:lumMod val="95000"/>
                      </a:schemeClr>
                    </a:solidFill>
                  </a:tcPr>
                </a:tc>
                <a:extLst>
                  <a:ext uri="{0D108BD9-81ED-4DB2-BD59-A6C34878D82A}">
                    <a16:rowId xmlns:a16="http://schemas.microsoft.com/office/drawing/2014/main" val="2255997485"/>
                  </a:ext>
                </a:extLst>
              </a:tr>
              <a:tr h="297916">
                <a:tc>
                  <a:txBody>
                    <a:bodyPr/>
                    <a:lstStyle/>
                    <a:p>
                      <a:r>
                        <a:rPr lang="en-GB" sz="1100" dirty="0"/>
                        <a:t>DOELGROEP </a:t>
                      </a:r>
                      <a:r>
                        <a:rPr lang="en-GB" sz="1100" b="1" dirty="0"/>
                        <a:t>2 </a:t>
                      </a:r>
                      <a:r>
                        <a:rPr lang="en-GB" sz="1100" dirty="0"/>
                        <a:t>+ 1 ZORG</a:t>
                      </a:r>
                    </a:p>
                  </a:txBody>
                  <a:tcPr marL="65314" marR="65314" marT="32657" marB="32657" anchor="ctr"/>
                </a:tc>
                <a:extLst>
                  <a:ext uri="{0D108BD9-81ED-4DB2-BD59-A6C34878D82A}">
                    <a16:rowId xmlns:a16="http://schemas.microsoft.com/office/drawing/2014/main" val="3604922598"/>
                  </a:ext>
                </a:extLst>
              </a:tr>
              <a:tr h="1635865">
                <a:tc>
                  <a:txBody>
                    <a:bodyPr/>
                    <a:lstStyle/>
                    <a:p>
                      <a:endParaRPr lang="en-GB" sz="900" dirty="0"/>
                    </a:p>
                  </a:txBody>
                  <a:tcPr marL="65314" marR="65314" marT="32657" marB="32657"/>
                </a:tc>
                <a:extLst>
                  <a:ext uri="{0D108BD9-81ED-4DB2-BD59-A6C34878D82A}">
                    <a16:rowId xmlns:a16="http://schemas.microsoft.com/office/drawing/2014/main" val="2710709991"/>
                  </a:ext>
                </a:extLst>
              </a:tr>
            </a:tbl>
          </a:graphicData>
        </a:graphic>
      </p:graphicFrame>
      <p:graphicFrame>
        <p:nvGraphicFramePr>
          <p:cNvPr id="16" name="Table 15">
            <a:extLst>
              <a:ext uri="{FF2B5EF4-FFF2-40B4-BE49-F238E27FC236}">
                <a16:creationId xmlns:a16="http://schemas.microsoft.com/office/drawing/2014/main" id="{66367386-BB47-9E52-B08F-5586D618C940}"/>
              </a:ext>
            </a:extLst>
          </p:cNvPr>
          <p:cNvGraphicFramePr>
            <a:graphicFrameLocks noGrp="1"/>
          </p:cNvGraphicFramePr>
          <p:nvPr>
            <p:extLst/>
          </p:nvPr>
        </p:nvGraphicFramePr>
        <p:xfrm>
          <a:off x="7245583" y="2039811"/>
          <a:ext cx="2965217" cy="2767707"/>
        </p:xfrm>
        <a:graphic>
          <a:graphicData uri="http://schemas.openxmlformats.org/drawingml/2006/table">
            <a:tbl>
              <a:tblPr firstRow="1" bandRow="1">
                <a:tableStyleId>{5940675A-B579-460E-94D1-54222C63F5DA}</a:tableStyleId>
              </a:tblPr>
              <a:tblGrid>
                <a:gridCol w="2965217">
                  <a:extLst>
                    <a:ext uri="{9D8B030D-6E8A-4147-A177-3AD203B41FA5}">
                      <a16:colId xmlns:a16="http://schemas.microsoft.com/office/drawing/2014/main" val="2593399002"/>
                    </a:ext>
                  </a:extLst>
                </a:gridCol>
              </a:tblGrid>
              <a:tr h="860912">
                <a:tc>
                  <a:txBody>
                    <a:bodyPr/>
                    <a:lstStyle/>
                    <a:p>
                      <a:pPr algn="ctr"/>
                      <a:r>
                        <a:rPr lang="en-GB" sz="900" b="1" dirty="0"/>
                        <a:t>3</a:t>
                      </a:r>
                      <a:r>
                        <a:rPr lang="en-GB" sz="900" b="1" baseline="30000" dirty="0"/>
                        <a:t>rd</a:t>
                      </a:r>
                      <a:r>
                        <a:rPr lang="en-GB" sz="900" b="1" dirty="0"/>
                        <a:t> MAJOR RELEASE</a:t>
                      </a:r>
                    </a:p>
                  </a:txBody>
                  <a:tcPr marL="65314" marR="65314" marT="32657" marB="32657" anchor="ctr">
                    <a:solidFill>
                      <a:schemeClr val="bg1">
                        <a:lumMod val="95000"/>
                      </a:schemeClr>
                    </a:solidFill>
                  </a:tcPr>
                </a:tc>
                <a:extLst>
                  <a:ext uri="{0D108BD9-81ED-4DB2-BD59-A6C34878D82A}">
                    <a16:rowId xmlns:a16="http://schemas.microsoft.com/office/drawing/2014/main" val="2255997485"/>
                  </a:ext>
                </a:extLst>
              </a:tr>
              <a:tr h="292056">
                <a:tc>
                  <a:txBody>
                    <a:bodyPr/>
                    <a:lstStyle/>
                    <a:p>
                      <a:r>
                        <a:rPr lang="en-GB" sz="1100" dirty="0"/>
                        <a:t>DOELGROEP</a:t>
                      </a:r>
                      <a:r>
                        <a:rPr lang="en-GB" sz="1100" b="1" dirty="0"/>
                        <a:t> 3 </a:t>
                      </a:r>
                      <a:r>
                        <a:rPr lang="en-GB" sz="1100" dirty="0"/>
                        <a:t>+ 2 +1 ZORG</a:t>
                      </a:r>
                    </a:p>
                  </a:txBody>
                  <a:tcPr marL="65314" marR="65314" marT="32657" marB="32657" anchor="ctr"/>
                </a:tc>
                <a:extLst>
                  <a:ext uri="{0D108BD9-81ED-4DB2-BD59-A6C34878D82A}">
                    <a16:rowId xmlns:a16="http://schemas.microsoft.com/office/drawing/2014/main" val="3604922598"/>
                  </a:ext>
                </a:extLst>
              </a:tr>
              <a:tr h="1614739">
                <a:tc>
                  <a:txBody>
                    <a:bodyPr/>
                    <a:lstStyle/>
                    <a:p>
                      <a:endParaRPr lang="en-GB" sz="900" dirty="0"/>
                    </a:p>
                  </a:txBody>
                  <a:tcPr marL="65314" marR="65314" marT="32657" marB="32657"/>
                </a:tc>
                <a:extLst>
                  <a:ext uri="{0D108BD9-81ED-4DB2-BD59-A6C34878D82A}">
                    <a16:rowId xmlns:a16="http://schemas.microsoft.com/office/drawing/2014/main" val="2710709991"/>
                  </a:ext>
                </a:extLst>
              </a:tr>
            </a:tbl>
          </a:graphicData>
        </a:graphic>
      </p:graphicFrame>
      <p:pic>
        <p:nvPicPr>
          <p:cNvPr id="17" name="Picture 16">
            <a:extLst>
              <a:ext uri="{FF2B5EF4-FFF2-40B4-BE49-F238E27FC236}">
                <a16:creationId xmlns:a16="http://schemas.microsoft.com/office/drawing/2014/main" id="{FD3F4C04-3C33-023B-B144-A382BC816B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4922" y="3422485"/>
            <a:ext cx="278111" cy="390814"/>
          </a:xfrm>
          <a:prstGeom prst="rect">
            <a:avLst/>
          </a:prstGeom>
          <a:ln w="28575">
            <a:solidFill>
              <a:srgbClr val="009999"/>
            </a:solidFill>
          </a:ln>
        </p:spPr>
      </p:pic>
      <p:sp>
        <p:nvSpPr>
          <p:cNvPr id="18" name="Oval 17">
            <a:extLst>
              <a:ext uri="{FF2B5EF4-FFF2-40B4-BE49-F238E27FC236}">
                <a16:creationId xmlns:a16="http://schemas.microsoft.com/office/drawing/2014/main" id="{95AC28D0-582F-474E-54A7-D7D4DB204BC3}"/>
              </a:ext>
            </a:extLst>
          </p:cNvPr>
          <p:cNvSpPr/>
          <p:nvPr/>
        </p:nvSpPr>
        <p:spPr>
          <a:xfrm>
            <a:off x="2484535" y="3324374"/>
            <a:ext cx="572428" cy="411315"/>
          </a:xfrm>
          <a:prstGeom prst="ellipse">
            <a:avLst/>
          </a:prstGeom>
          <a:solidFill>
            <a:srgbClr val="5B9BD5">
              <a:lumMod val="50000"/>
            </a:srgbClr>
          </a:solidFill>
          <a:ln w="12700" cap="flat" cmpd="sng" algn="ctr">
            <a:solidFill>
              <a:srgbClr val="5B9BD5">
                <a:shade val="50000"/>
              </a:srgbClr>
            </a:solidFill>
            <a:prstDash val="solid"/>
            <a:miter lim="800000"/>
          </a:ln>
          <a:effectLst/>
          <a:scene3d>
            <a:camera prst="perspectiveAbove"/>
            <a:lightRig rig="threePt" dir="t"/>
          </a:scene3d>
          <a:sp3d extrusionH="952500"/>
        </p:spPr>
        <p:txBody>
          <a:bodyPr lIns="12857" rIns="12857" rtlCol="0" anchor="ctr"/>
          <a:lstStyle/>
          <a:p>
            <a:pPr algn="ctr" defTabSz="233275"/>
            <a:r>
              <a:rPr lang="en-GB" sz="643" kern="0" dirty="0">
                <a:solidFill>
                  <a:prstClr val="white"/>
                </a:solidFill>
                <a:latin typeface="Verdana" panose="020B0604030504040204" pitchFamily="34" charset="0"/>
                <a:ea typeface="Verdana" panose="020B0604030504040204" pitchFamily="34" charset="0"/>
              </a:rPr>
              <a:t>Software &amp; database</a:t>
            </a:r>
          </a:p>
        </p:txBody>
      </p:sp>
      <p:pic>
        <p:nvPicPr>
          <p:cNvPr id="19" name="Picture 4" descr="Image result for printer icon">
            <a:extLst>
              <a:ext uri="{FF2B5EF4-FFF2-40B4-BE49-F238E27FC236}">
                <a16:creationId xmlns:a16="http://schemas.microsoft.com/office/drawing/2014/main" id="{C5D4A14F-861B-0D8A-807C-5466871999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1788" y="3331757"/>
            <a:ext cx="301146" cy="3011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45B9BEE-4AA1-4A57-257F-C512D32A91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7540" y="4216668"/>
            <a:ext cx="445931" cy="356745"/>
          </a:xfrm>
          <a:prstGeom prst="rect">
            <a:avLst/>
          </a:prstGeom>
        </p:spPr>
      </p:pic>
      <p:pic>
        <p:nvPicPr>
          <p:cNvPr id="21" name="Picture 2" descr="Image result for clinicla decision tool icon">
            <a:extLst>
              <a:ext uri="{FF2B5EF4-FFF2-40B4-BE49-F238E27FC236}">
                <a16:creationId xmlns:a16="http://schemas.microsoft.com/office/drawing/2014/main" id="{2A09006A-3434-BFA0-B667-3842AA312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68373" y="3696514"/>
            <a:ext cx="402174" cy="411315"/>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D83D93A-0334-4695-50C9-8FCBBAF1CCB2}"/>
              </a:ext>
            </a:extLst>
          </p:cNvPr>
          <p:cNvSpPr/>
          <p:nvPr/>
        </p:nvSpPr>
        <p:spPr>
          <a:xfrm>
            <a:off x="3558088" y="4179501"/>
            <a:ext cx="512459" cy="301146"/>
          </a:xfrm>
          <a:prstGeom prst="ellipse">
            <a:avLst/>
          </a:prstGeom>
          <a:solidFill>
            <a:srgbClr val="006666"/>
          </a:solidFill>
          <a:ln w="12700" cap="flat" cmpd="sng" algn="ctr">
            <a:solidFill>
              <a:srgbClr val="5B9BD5">
                <a:lumMod val="50000"/>
              </a:srgbClr>
            </a:solidFill>
            <a:prstDash val="solid"/>
            <a:miter lim="800000"/>
          </a:ln>
          <a:effectLst/>
          <a:scene3d>
            <a:camera prst="perspectiveAbove"/>
            <a:lightRig rig="threePt" dir="t"/>
          </a:scene3d>
          <a:sp3d extrusionH="952500">
            <a:extrusionClr>
              <a:srgbClr val="006666"/>
            </a:extrusionClr>
          </a:sp3d>
        </p:spPr>
        <p:txBody>
          <a:bodyPr lIns="9643" rIns="9643" rtlCol="0" anchor="ctr"/>
          <a:lstStyle/>
          <a:p>
            <a:pPr algn="ctr" defTabSz="233275"/>
            <a:r>
              <a:rPr lang="en-GB" sz="643" b="1" kern="0" dirty="0">
                <a:solidFill>
                  <a:prstClr val="white"/>
                </a:solidFill>
                <a:latin typeface="Calibri" panose="020F0502020204030204"/>
              </a:rPr>
              <a:t>Template Store</a:t>
            </a:r>
          </a:p>
        </p:txBody>
      </p:sp>
      <p:sp>
        <p:nvSpPr>
          <p:cNvPr id="25" name="Flowchart: Process 24">
            <a:extLst>
              <a:ext uri="{FF2B5EF4-FFF2-40B4-BE49-F238E27FC236}">
                <a16:creationId xmlns:a16="http://schemas.microsoft.com/office/drawing/2014/main" id="{A88D5324-876E-E10A-F5F0-B88032F4DEDB}"/>
              </a:ext>
            </a:extLst>
          </p:cNvPr>
          <p:cNvSpPr/>
          <p:nvPr/>
        </p:nvSpPr>
        <p:spPr>
          <a:xfrm>
            <a:off x="1524000" y="5609259"/>
            <a:ext cx="9144000" cy="1059111"/>
          </a:xfrm>
          <a:prstGeom prst="flowChartProcess">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defRPr/>
            </a:pPr>
            <a:endParaRPr lang="en-GB" sz="1512" dirty="0">
              <a:solidFill>
                <a:prstClr val="white"/>
              </a:solidFill>
              <a:latin typeface="Calibri" panose="020F0502020204030204"/>
            </a:endParaRPr>
          </a:p>
        </p:txBody>
      </p:sp>
      <p:sp>
        <p:nvSpPr>
          <p:cNvPr id="26" name="Flowchart: Process 25">
            <a:extLst>
              <a:ext uri="{FF2B5EF4-FFF2-40B4-BE49-F238E27FC236}">
                <a16:creationId xmlns:a16="http://schemas.microsoft.com/office/drawing/2014/main" id="{02716E91-F697-4BA3-F23B-713A2266AEFD}"/>
              </a:ext>
            </a:extLst>
          </p:cNvPr>
          <p:cNvSpPr/>
          <p:nvPr/>
        </p:nvSpPr>
        <p:spPr>
          <a:xfrm>
            <a:off x="1552394" y="5844681"/>
            <a:ext cx="686637" cy="467206"/>
          </a:xfrm>
          <a:prstGeom prst="flowChartProcess">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defRPr/>
            </a:pPr>
            <a:r>
              <a:rPr lang="en-GB" sz="786" dirty="0" err="1">
                <a:solidFill>
                  <a:srgbClr val="006F82"/>
                </a:solidFill>
                <a:latin typeface="Calibri" panose="020F0502020204030204"/>
              </a:rPr>
              <a:t>bouwstenen</a:t>
            </a:r>
            <a:endParaRPr lang="en-GB" sz="786" dirty="0">
              <a:solidFill>
                <a:srgbClr val="006F82"/>
              </a:solidFill>
              <a:latin typeface="Calibri" panose="020F0502020204030204"/>
            </a:endParaRPr>
          </a:p>
        </p:txBody>
      </p:sp>
      <p:pic>
        <p:nvPicPr>
          <p:cNvPr id="27" name="Picture 4" descr="Image result for printer icon">
            <a:extLst>
              <a:ext uri="{FF2B5EF4-FFF2-40B4-BE49-F238E27FC236}">
                <a16:creationId xmlns:a16="http://schemas.microsoft.com/office/drawing/2014/main" id="{473391B3-388A-EE5D-C4C0-ABAD00DA5B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8295" y="5693999"/>
            <a:ext cx="301146" cy="3011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05743D8-2379-5F7E-B340-59E44998A4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8108" y="5706948"/>
            <a:ext cx="191782" cy="269500"/>
          </a:xfrm>
          <a:prstGeom prst="rect">
            <a:avLst/>
          </a:prstGeom>
          <a:ln w="28575">
            <a:solidFill>
              <a:srgbClr val="009999"/>
            </a:solidFill>
          </a:ln>
        </p:spPr>
      </p:pic>
      <p:pic>
        <p:nvPicPr>
          <p:cNvPr id="29" name="Picture 28">
            <a:extLst>
              <a:ext uri="{FF2B5EF4-FFF2-40B4-BE49-F238E27FC236}">
                <a16:creationId xmlns:a16="http://schemas.microsoft.com/office/drawing/2014/main" id="{9D7C82F1-F3FC-EF1F-B532-38F8A5DA16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825008" y="5712745"/>
            <a:ext cx="191782" cy="269500"/>
          </a:xfrm>
          <a:prstGeom prst="rect">
            <a:avLst/>
          </a:prstGeom>
          <a:ln w="28575">
            <a:solidFill>
              <a:srgbClr val="7030A0"/>
            </a:solidFill>
          </a:ln>
        </p:spPr>
      </p:pic>
      <p:sp>
        <p:nvSpPr>
          <p:cNvPr id="30" name="Oval 29">
            <a:extLst>
              <a:ext uri="{FF2B5EF4-FFF2-40B4-BE49-F238E27FC236}">
                <a16:creationId xmlns:a16="http://schemas.microsoft.com/office/drawing/2014/main" id="{87D0A94F-4F6B-1430-9720-8D20649106C1}"/>
              </a:ext>
            </a:extLst>
          </p:cNvPr>
          <p:cNvSpPr/>
          <p:nvPr/>
        </p:nvSpPr>
        <p:spPr>
          <a:xfrm>
            <a:off x="6524196" y="5667867"/>
            <a:ext cx="389306" cy="173334"/>
          </a:xfrm>
          <a:prstGeom prst="ellipse">
            <a:avLst/>
          </a:prstGeom>
          <a:solidFill>
            <a:srgbClr val="5B9BD5">
              <a:lumMod val="50000"/>
            </a:srgbClr>
          </a:solidFill>
          <a:ln w="12700" cap="flat" cmpd="sng" algn="ctr">
            <a:solidFill>
              <a:srgbClr val="5B9BD5">
                <a:shade val="50000"/>
              </a:srgbClr>
            </a:solidFill>
            <a:prstDash val="solid"/>
            <a:miter lim="800000"/>
          </a:ln>
          <a:effectLst/>
          <a:scene3d>
            <a:camera prst="perspectiveAbove"/>
            <a:lightRig rig="threePt" dir="t"/>
          </a:scene3d>
          <a:sp3d extrusionH="952500"/>
        </p:spPr>
        <p:txBody>
          <a:bodyPr lIns="12857" rIns="12857" rtlCol="0" anchor="ctr"/>
          <a:lstStyle/>
          <a:p>
            <a:pPr algn="ctr" defTabSz="233275">
              <a:defRPr/>
            </a:pPr>
            <a:r>
              <a:rPr lang="en-GB" sz="429" kern="0" dirty="0">
                <a:solidFill>
                  <a:prstClr val="white"/>
                </a:solidFill>
                <a:latin typeface="Calibri" panose="020F0502020204030204"/>
              </a:rPr>
              <a:t>Software &amp; database</a:t>
            </a:r>
          </a:p>
        </p:txBody>
      </p:sp>
      <p:sp>
        <p:nvSpPr>
          <p:cNvPr id="31" name="Oval 30">
            <a:extLst>
              <a:ext uri="{FF2B5EF4-FFF2-40B4-BE49-F238E27FC236}">
                <a16:creationId xmlns:a16="http://schemas.microsoft.com/office/drawing/2014/main" id="{55294154-9F13-20EC-82B6-E23A3F6C42A6}"/>
              </a:ext>
            </a:extLst>
          </p:cNvPr>
          <p:cNvSpPr/>
          <p:nvPr/>
        </p:nvSpPr>
        <p:spPr>
          <a:xfrm>
            <a:off x="8141086" y="5644320"/>
            <a:ext cx="530856" cy="282857"/>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defRPr/>
            </a:pPr>
            <a:r>
              <a:rPr lang="en-GB" sz="429" kern="0" dirty="0">
                <a:solidFill>
                  <a:prstClr val="white"/>
                </a:solidFill>
                <a:latin typeface="Calibri" panose="020F0502020204030204"/>
              </a:rPr>
              <a:t>Geanomiseerde database</a:t>
            </a:r>
          </a:p>
        </p:txBody>
      </p:sp>
      <p:sp>
        <p:nvSpPr>
          <p:cNvPr id="32" name="Oval 31">
            <a:extLst>
              <a:ext uri="{FF2B5EF4-FFF2-40B4-BE49-F238E27FC236}">
                <a16:creationId xmlns:a16="http://schemas.microsoft.com/office/drawing/2014/main" id="{5918A947-2FD7-086C-1841-A3DB0C04E689}"/>
              </a:ext>
            </a:extLst>
          </p:cNvPr>
          <p:cNvSpPr/>
          <p:nvPr/>
        </p:nvSpPr>
        <p:spPr>
          <a:xfrm>
            <a:off x="9460641" y="5687086"/>
            <a:ext cx="395936" cy="225206"/>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defRPr/>
            </a:pPr>
            <a:r>
              <a:rPr lang="en-GB" sz="429" kern="0" dirty="0">
                <a:solidFill>
                  <a:prstClr val="white"/>
                </a:solidFill>
                <a:latin typeface="Calibri" panose="020F0502020204030204"/>
              </a:rPr>
              <a:t>Veiligheids-logboek</a:t>
            </a:r>
          </a:p>
        </p:txBody>
      </p:sp>
      <p:pic>
        <p:nvPicPr>
          <p:cNvPr id="33" name="Picture 32">
            <a:extLst>
              <a:ext uri="{FF2B5EF4-FFF2-40B4-BE49-F238E27FC236}">
                <a16:creationId xmlns:a16="http://schemas.microsoft.com/office/drawing/2014/main" id="{640B97CB-063B-3ADF-180B-9BA7400165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46157" y="6258828"/>
            <a:ext cx="336875" cy="269500"/>
          </a:xfrm>
          <a:prstGeom prst="rect">
            <a:avLst/>
          </a:prstGeom>
        </p:spPr>
      </p:pic>
      <p:pic>
        <p:nvPicPr>
          <p:cNvPr id="34" name="Picture 33">
            <a:extLst>
              <a:ext uri="{FF2B5EF4-FFF2-40B4-BE49-F238E27FC236}">
                <a16:creationId xmlns:a16="http://schemas.microsoft.com/office/drawing/2014/main" id="{4AB058F7-4FE3-739D-EE26-3332C6917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1503" y="6262951"/>
            <a:ext cx="305326" cy="339985"/>
          </a:xfrm>
          <a:prstGeom prst="rect">
            <a:avLst/>
          </a:prstGeom>
        </p:spPr>
      </p:pic>
      <p:pic>
        <p:nvPicPr>
          <p:cNvPr id="35" name="Picture 2" descr="Image result for clinicla decision tool icon">
            <a:extLst>
              <a:ext uri="{FF2B5EF4-FFF2-40B4-BE49-F238E27FC236}">
                <a16:creationId xmlns:a16="http://schemas.microsoft.com/office/drawing/2014/main" id="{8D8A5EF0-541F-068D-26DE-52CE47A1713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39599" y="6240664"/>
            <a:ext cx="332429" cy="339985"/>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53C77234-D872-2DD8-CDB5-164F5CB3F81E}"/>
              </a:ext>
            </a:extLst>
          </p:cNvPr>
          <p:cNvSpPr/>
          <p:nvPr/>
        </p:nvSpPr>
        <p:spPr>
          <a:xfrm>
            <a:off x="8152845" y="6199187"/>
            <a:ext cx="406362" cy="214787"/>
          </a:xfrm>
          <a:prstGeom prst="ellipse">
            <a:avLst/>
          </a:prstGeom>
          <a:solidFill>
            <a:srgbClr val="006666"/>
          </a:solidFill>
          <a:ln w="12700" cap="flat" cmpd="sng" algn="ctr">
            <a:solidFill>
              <a:srgbClr val="5B9BD5">
                <a:lumMod val="50000"/>
              </a:srgbClr>
            </a:solidFill>
            <a:prstDash val="solid"/>
            <a:miter lim="800000"/>
          </a:ln>
          <a:effectLst/>
          <a:scene3d>
            <a:camera prst="perspectiveAbove"/>
            <a:lightRig rig="threePt" dir="t"/>
          </a:scene3d>
          <a:sp3d extrusionH="952500">
            <a:extrusionClr>
              <a:srgbClr val="006666"/>
            </a:extrusionClr>
          </a:sp3d>
        </p:spPr>
        <p:txBody>
          <a:bodyPr lIns="9643" rIns="9643" rtlCol="0" anchor="ctr"/>
          <a:lstStyle/>
          <a:p>
            <a:pPr algn="ctr" defTabSz="233275">
              <a:defRPr/>
            </a:pPr>
            <a:r>
              <a:rPr lang="en-GB" sz="500" b="1" kern="0" dirty="0">
                <a:solidFill>
                  <a:prstClr val="white"/>
                </a:solidFill>
                <a:latin typeface="Calibri" panose="020F0502020204030204"/>
              </a:rPr>
              <a:t>Template Store</a:t>
            </a:r>
          </a:p>
        </p:txBody>
      </p:sp>
      <p:pic>
        <p:nvPicPr>
          <p:cNvPr id="37" name="Picture 36">
            <a:extLst>
              <a:ext uri="{FF2B5EF4-FFF2-40B4-BE49-F238E27FC236}">
                <a16:creationId xmlns:a16="http://schemas.microsoft.com/office/drawing/2014/main" id="{EF5CEEB4-7C8E-A9F6-4FC9-5A415491E5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93396" y="6208800"/>
            <a:ext cx="305326" cy="367371"/>
          </a:xfrm>
          <a:prstGeom prst="rect">
            <a:avLst/>
          </a:prstGeom>
        </p:spPr>
      </p:pic>
      <p:sp>
        <p:nvSpPr>
          <p:cNvPr id="38" name="TextBox 37">
            <a:extLst>
              <a:ext uri="{FF2B5EF4-FFF2-40B4-BE49-F238E27FC236}">
                <a16:creationId xmlns:a16="http://schemas.microsoft.com/office/drawing/2014/main" id="{769521AC-5794-0150-6B97-2B3EF592F282}"/>
              </a:ext>
            </a:extLst>
          </p:cNvPr>
          <p:cNvSpPr txBox="1"/>
          <p:nvPr/>
        </p:nvSpPr>
        <p:spPr>
          <a:xfrm>
            <a:off x="4012150" y="5776114"/>
            <a:ext cx="841125" cy="323165"/>
          </a:xfrm>
          <a:prstGeom prst="rect">
            <a:avLst/>
          </a:prstGeom>
          <a:noFill/>
        </p:spPr>
        <p:txBody>
          <a:bodyPr wrap="square" rtlCol="0">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Digitaal </a:t>
            </a:r>
            <a:r>
              <a:rPr lang="en-GB" sz="500" dirty="0" err="1">
                <a:solidFill>
                  <a:prstClr val="black"/>
                </a:solidFill>
                <a:latin typeface="Verdana" panose="020B0604030504040204" pitchFamily="34" charset="0"/>
                <a:ea typeface="Verdana" panose="020B0604030504040204" pitchFamily="34" charset="0"/>
              </a:rPr>
              <a:t>zorgvoorstel</a:t>
            </a:r>
            <a:r>
              <a:rPr lang="en-GB" sz="500" dirty="0">
                <a:solidFill>
                  <a:prstClr val="black"/>
                </a:solidFill>
                <a:latin typeface="Verdana" panose="020B0604030504040204" pitchFamily="34" charset="0"/>
                <a:ea typeface="Verdana" panose="020B0604030504040204" pitchFamily="34" charset="0"/>
              </a:rPr>
              <a:t> templates</a:t>
            </a:r>
          </a:p>
        </p:txBody>
      </p:sp>
      <p:sp>
        <p:nvSpPr>
          <p:cNvPr id="39" name="TextBox 38">
            <a:extLst>
              <a:ext uri="{FF2B5EF4-FFF2-40B4-BE49-F238E27FC236}">
                <a16:creationId xmlns:a16="http://schemas.microsoft.com/office/drawing/2014/main" id="{E071D933-C53A-E2D0-4443-29BBB608A522}"/>
              </a:ext>
            </a:extLst>
          </p:cNvPr>
          <p:cNvSpPr txBox="1"/>
          <p:nvPr/>
        </p:nvSpPr>
        <p:spPr>
          <a:xfrm>
            <a:off x="2738570" y="5702330"/>
            <a:ext cx="799904" cy="246221"/>
          </a:xfrm>
          <a:prstGeom prst="rect">
            <a:avLst/>
          </a:prstGeom>
          <a:noFill/>
        </p:spPr>
        <p:txBody>
          <a:bodyPr wrap="square" rtlCol="0">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Digitaal voorschrift templates</a:t>
            </a:r>
          </a:p>
        </p:txBody>
      </p:sp>
      <p:sp>
        <p:nvSpPr>
          <p:cNvPr id="40" name="TextBox 39">
            <a:extLst>
              <a:ext uri="{FF2B5EF4-FFF2-40B4-BE49-F238E27FC236}">
                <a16:creationId xmlns:a16="http://schemas.microsoft.com/office/drawing/2014/main" id="{F598D3DF-8FF6-BD00-D683-E92EFAF0B9E0}"/>
              </a:ext>
            </a:extLst>
          </p:cNvPr>
          <p:cNvSpPr txBox="1"/>
          <p:nvPr/>
        </p:nvSpPr>
        <p:spPr>
          <a:xfrm>
            <a:off x="5708916" y="5719738"/>
            <a:ext cx="670051" cy="246221"/>
          </a:xfrm>
          <a:prstGeom prst="rect">
            <a:avLst/>
          </a:prstGeom>
          <a:noFill/>
        </p:spPr>
        <p:txBody>
          <a:bodyPr wrap="square" rtlCol="0">
            <a:spAutoFit/>
          </a:bodyPr>
          <a:lstStyle/>
          <a:p>
            <a:pPr defTabSz="768111">
              <a:defRPr/>
            </a:pPr>
            <a:r>
              <a:rPr lang="en-GB" sz="500">
                <a:solidFill>
                  <a:prstClr val="black"/>
                </a:solidFill>
                <a:latin typeface="Verdana" panose="020B0604030504040204" pitchFamily="34" charset="0"/>
                <a:ea typeface="Verdana" panose="020B0604030504040204" pitchFamily="34" charset="0"/>
              </a:rPr>
              <a:t>voorschrift op papier blijft</a:t>
            </a:r>
            <a:endParaRPr lang="en-GB" sz="500" dirty="0">
              <a:solidFill>
                <a:prstClr val="black"/>
              </a:solidFill>
              <a:latin typeface="Verdana" panose="020B0604030504040204" pitchFamily="34" charset="0"/>
              <a:ea typeface="Verdana" panose="020B0604030504040204" pitchFamily="34" charset="0"/>
            </a:endParaRPr>
          </a:p>
        </p:txBody>
      </p:sp>
      <p:sp>
        <p:nvSpPr>
          <p:cNvPr id="41" name="TextBox 40">
            <a:extLst>
              <a:ext uri="{FF2B5EF4-FFF2-40B4-BE49-F238E27FC236}">
                <a16:creationId xmlns:a16="http://schemas.microsoft.com/office/drawing/2014/main" id="{BCB156F3-C3E7-F8A7-D0D3-0E00E5478707}"/>
              </a:ext>
            </a:extLst>
          </p:cNvPr>
          <p:cNvSpPr txBox="1"/>
          <p:nvPr/>
        </p:nvSpPr>
        <p:spPr>
          <a:xfrm>
            <a:off x="6886090" y="5732559"/>
            <a:ext cx="1253869" cy="246221"/>
          </a:xfrm>
          <a:prstGeom prst="rect">
            <a:avLst/>
          </a:prstGeom>
          <a:noFill/>
        </p:spPr>
        <p:txBody>
          <a:bodyPr wrap="none" rtlCol="0">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Voorschrift </a:t>
            </a:r>
            <a:r>
              <a:rPr lang="en-GB" sz="500" dirty="0" err="1">
                <a:solidFill>
                  <a:prstClr val="black"/>
                </a:solidFill>
                <a:latin typeface="Verdana" panose="020B0604030504040204" pitchFamily="34" charset="0"/>
                <a:ea typeface="Verdana" panose="020B0604030504040204" pitchFamily="34" charset="0"/>
              </a:rPr>
              <a:t>en</a:t>
            </a:r>
            <a:r>
              <a:rPr lang="en-GB" sz="500" dirty="0">
                <a:solidFill>
                  <a:prstClr val="black"/>
                </a:solidFill>
                <a:latin typeface="Verdana" panose="020B0604030504040204" pitchFamily="34" charset="0"/>
                <a:ea typeface="Verdana" panose="020B0604030504040204" pitchFamily="34" charset="0"/>
              </a:rPr>
              <a:t> </a:t>
            </a:r>
            <a:r>
              <a:rPr lang="en-GB" sz="500" dirty="0" err="1">
                <a:solidFill>
                  <a:prstClr val="black"/>
                </a:solidFill>
                <a:latin typeface="Verdana" panose="020B0604030504040204" pitchFamily="34" charset="0"/>
                <a:ea typeface="Verdana" panose="020B0604030504040204" pitchFamily="34" charset="0"/>
              </a:rPr>
              <a:t>voorstel</a:t>
            </a:r>
            <a:endParaRPr lang="en-GB" sz="500" dirty="0">
              <a:solidFill>
                <a:prstClr val="black"/>
              </a:solidFill>
              <a:latin typeface="Verdana" panose="020B0604030504040204" pitchFamily="34" charset="0"/>
              <a:ea typeface="Verdana" panose="020B0604030504040204" pitchFamily="34" charset="0"/>
            </a:endParaRPr>
          </a:p>
          <a:p>
            <a:pPr defTabSz="768111">
              <a:defRPr/>
            </a:pPr>
            <a:r>
              <a:rPr lang="en-GB" sz="500" dirty="0" err="1">
                <a:solidFill>
                  <a:prstClr val="black"/>
                </a:solidFill>
                <a:latin typeface="Verdana" panose="020B0604030504040204" pitchFamily="34" charset="0"/>
                <a:ea typeface="Verdana" panose="020B0604030504040204" pitchFamily="34" charset="0"/>
              </a:rPr>
              <a:t>Basisfunctionaliteiten</a:t>
            </a:r>
            <a:r>
              <a:rPr lang="en-GB" sz="500" dirty="0">
                <a:solidFill>
                  <a:prstClr val="black"/>
                </a:solidFill>
                <a:latin typeface="Verdana" panose="020B0604030504040204" pitchFamily="34" charset="0"/>
                <a:ea typeface="Verdana" panose="020B0604030504040204" pitchFamily="34" charset="0"/>
              </a:rPr>
              <a:t> &amp; database</a:t>
            </a:r>
          </a:p>
        </p:txBody>
      </p:sp>
      <p:sp>
        <p:nvSpPr>
          <p:cNvPr id="42" name="TextBox 41">
            <a:extLst>
              <a:ext uri="{FF2B5EF4-FFF2-40B4-BE49-F238E27FC236}">
                <a16:creationId xmlns:a16="http://schemas.microsoft.com/office/drawing/2014/main" id="{5AC6CBC8-7EA5-721C-0693-6BB2ED45DC65}"/>
              </a:ext>
            </a:extLst>
          </p:cNvPr>
          <p:cNvSpPr txBox="1"/>
          <p:nvPr/>
        </p:nvSpPr>
        <p:spPr>
          <a:xfrm>
            <a:off x="8698368" y="5738195"/>
            <a:ext cx="686406" cy="246221"/>
          </a:xfrm>
          <a:prstGeom prst="rect">
            <a:avLst/>
          </a:prstGeom>
          <a:noFill/>
        </p:spPr>
        <p:txBody>
          <a:bodyPr wrap="none" rtlCol="0">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Geanomiseerde</a:t>
            </a:r>
          </a:p>
          <a:p>
            <a:pPr defTabSz="768111">
              <a:defRPr/>
            </a:pPr>
            <a:r>
              <a:rPr lang="en-GB" sz="500" dirty="0">
                <a:solidFill>
                  <a:prstClr val="black"/>
                </a:solidFill>
                <a:latin typeface="Verdana" panose="020B0604030504040204" pitchFamily="34" charset="0"/>
                <a:ea typeface="Verdana" panose="020B0604030504040204" pitchFamily="34" charset="0"/>
              </a:rPr>
              <a:t>database</a:t>
            </a:r>
          </a:p>
        </p:txBody>
      </p:sp>
      <p:sp>
        <p:nvSpPr>
          <p:cNvPr id="43" name="TextBox 42">
            <a:extLst>
              <a:ext uri="{FF2B5EF4-FFF2-40B4-BE49-F238E27FC236}">
                <a16:creationId xmlns:a16="http://schemas.microsoft.com/office/drawing/2014/main" id="{0B43CB0D-E74C-69C6-08B4-B36816057E95}"/>
              </a:ext>
            </a:extLst>
          </p:cNvPr>
          <p:cNvSpPr txBox="1"/>
          <p:nvPr/>
        </p:nvSpPr>
        <p:spPr>
          <a:xfrm>
            <a:off x="9878323" y="5774585"/>
            <a:ext cx="780983" cy="246221"/>
          </a:xfrm>
          <a:prstGeom prst="rect">
            <a:avLst/>
          </a:prstGeom>
          <a:noFill/>
        </p:spPr>
        <p:txBody>
          <a:bodyPr wrap="none" rtlCol="0">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veiligheidslogging </a:t>
            </a:r>
          </a:p>
          <a:p>
            <a:pPr defTabSz="768111">
              <a:defRPr/>
            </a:pPr>
            <a:r>
              <a:rPr lang="en-GB" sz="500" dirty="0" err="1">
                <a:solidFill>
                  <a:prstClr val="black"/>
                </a:solidFill>
                <a:latin typeface="Verdana" panose="020B0604030504040204" pitchFamily="34" charset="0"/>
                <a:ea typeface="Verdana" panose="020B0604030504040204" pitchFamily="34" charset="0"/>
              </a:rPr>
              <a:t>en</a:t>
            </a:r>
            <a:r>
              <a:rPr lang="en-GB" sz="500" dirty="0">
                <a:solidFill>
                  <a:prstClr val="black"/>
                </a:solidFill>
                <a:latin typeface="Verdana" panose="020B0604030504040204" pitchFamily="34" charset="0"/>
                <a:ea typeface="Verdana" panose="020B0604030504040204" pitchFamily="34" charset="0"/>
              </a:rPr>
              <a:t> monitoring</a:t>
            </a:r>
          </a:p>
        </p:txBody>
      </p:sp>
      <p:sp>
        <p:nvSpPr>
          <p:cNvPr id="44" name="TextBox 43">
            <a:extLst>
              <a:ext uri="{FF2B5EF4-FFF2-40B4-BE49-F238E27FC236}">
                <a16:creationId xmlns:a16="http://schemas.microsoft.com/office/drawing/2014/main" id="{38A703FA-5FA3-C5A1-0FFF-1548857F9886}"/>
              </a:ext>
            </a:extLst>
          </p:cNvPr>
          <p:cNvSpPr txBox="1"/>
          <p:nvPr/>
        </p:nvSpPr>
        <p:spPr>
          <a:xfrm>
            <a:off x="2750615" y="6279387"/>
            <a:ext cx="670051" cy="169277"/>
          </a:xfrm>
          <a:prstGeom prst="rect">
            <a:avLst/>
          </a:prstGeom>
          <a:noFill/>
        </p:spPr>
        <p:txBody>
          <a:bodyPr wrap="square" rtlCol="0">
            <a:spAutoFit/>
          </a:bodyPr>
          <a:lstStyle/>
          <a:p>
            <a:pPr defTabSz="768111">
              <a:defRPr/>
            </a:pPr>
            <a:r>
              <a:rPr lang="en-GB" sz="500" dirty="0" err="1">
                <a:solidFill>
                  <a:prstClr val="black"/>
                </a:solidFill>
                <a:latin typeface="Verdana" panose="020B0604030504040204" pitchFamily="34" charset="0"/>
                <a:ea typeface="Verdana" panose="020B0604030504040204" pitchFamily="34" charset="0"/>
              </a:rPr>
              <a:t>webapplicatie</a:t>
            </a:r>
            <a:endParaRPr lang="en-GB" sz="500" dirty="0">
              <a:solidFill>
                <a:prstClr val="black"/>
              </a:solidFill>
              <a:latin typeface="Verdana" panose="020B0604030504040204" pitchFamily="34" charset="0"/>
              <a:ea typeface="Verdana" panose="020B0604030504040204" pitchFamily="34" charset="0"/>
            </a:endParaRPr>
          </a:p>
        </p:txBody>
      </p:sp>
      <p:sp>
        <p:nvSpPr>
          <p:cNvPr id="45" name="TextBox 44">
            <a:extLst>
              <a:ext uri="{FF2B5EF4-FFF2-40B4-BE49-F238E27FC236}">
                <a16:creationId xmlns:a16="http://schemas.microsoft.com/office/drawing/2014/main" id="{2388A526-D5F9-DF32-97F0-DB502E61E737}"/>
              </a:ext>
            </a:extLst>
          </p:cNvPr>
          <p:cNvSpPr txBox="1"/>
          <p:nvPr/>
        </p:nvSpPr>
        <p:spPr>
          <a:xfrm>
            <a:off x="4086245" y="6312363"/>
            <a:ext cx="670051" cy="246221"/>
          </a:xfrm>
          <a:prstGeom prst="rect">
            <a:avLst/>
          </a:prstGeom>
          <a:noFill/>
        </p:spPr>
        <p:txBody>
          <a:bodyPr wrap="square" rtlCol="0">
            <a:spAutoFit/>
          </a:bodyPr>
          <a:lstStyle/>
          <a:p>
            <a:pPr defTabSz="768111">
              <a:defRPr/>
            </a:pPr>
            <a:r>
              <a:rPr lang="en-GB" sz="500" dirty="0" err="1">
                <a:solidFill>
                  <a:prstClr val="black"/>
                </a:solidFill>
                <a:latin typeface="Verdana" panose="020B0604030504040204" pitchFamily="34" charset="0"/>
                <a:ea typeface="Verdana" panose="020B0604030504040204" pitchFamily="34" charset="0"/>
              </a:rPr>
              <a:t>Mobiele</a:t>
            </a:r>
            <a:r>
              <a:rPr lang="en-GB" sz="500" dirty="0">
                <a:solidFill>
                  <a:prstClr val="black"/>
                </a:solidFill>
                <a:latin typeface="Verdana" panose="020B0604030504040204" pitchFamily="34" charset="0"/>
                <a:ea typeface="Verdana" panose="020B0604030504040204" pitchFamily="34" charset="0"/>
              </a:rPr>
              <a:t> </a:t>
            </a:r>
            <a:r>
              <a:rPr lang="en-GB" sz="500" dirty="0" err="1">
                <a:solidFill>
                  <a:prstClr val="black"/>
                </a:solidFill>
                <a:latin typeface="Verdana" panose="020B0604030504040204" pitchFamily="34" charset="0"/>
                <a:ea typeface="Verdana" panose="020B0604030504040204" pitchFamily="34" charset="0"/>
              </a:rPr>
              <a:t>applicatie</a:t>
            </a:r>
            <a:endParaRPr lang="en-GB" sz="500" dirty="0">
              <a:solidFill>
                <a:prstClr val="black"/>
              </a:solidFill>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7EE52660-818D-D5E7-0472-31DADD6FDB08}"/>
              </a:ext>
            </a:extLst>
          </p:cNvPr>
          <p:cNvSpPr txBox="1"/>
          <p:nvPr/>
        </p:nvSpPr>
        <p:spPr>
          <a:xfrm>
            <a:off x="5658233" y="6244138"/>
            <a:ext cx="913459" cy="323165"/>
          </a:xfrm>
          <a:prstGeom prst="rect">
            <a:avLst/>
          </a:prstGeom>
          <a:noFill/>
        </p:spPr>
        <p:txBody>
          <a:bodyPr wrap="square" rtlCol="0">
            <a:spAutoFit/>
          </a:bodyPr>
          <a:lstStyle/>
          <a:p>
            <a:pPr defTabSz="768111">
              <a:defRPr/>
            </a:pPr>
            <a:r>
              <a:rPr lang="en-GB" sz="500" dirty="0" err="1">
                <a:solidFill>
                  <a:prstClr val="black"/>
                </a:solidFill>
                <a:latin typeface="Verdana" panose="020B0604030504040204" pitchFamily="34" charset="0"/>
                <a:ea typeface="Verdana" panose="020B0604030504040204" pitchFamily="34" charset="0"/>
              </a:rPr>
              <a:t>Verbinding</a:t>
            </a:r>
            <a:r>
              <a:rPr lang="en-GB" sz="500" dirty="0">
                <a:solidFill>
                  <a:prstClr val="black"/>
                </a:solidFill>
                <a:latin typeface="Verdana" panose="020B0604030504040204" pitchFamily="34" charset="0"/>
                <a:ea typeface="Verdana" panose="020B0604030504040204" pitchFamily="34" charset="0"/>
              </a:rPr>
              <a:t> met Prescription Search Support (CDS)</a:t>
            </a:r>
          </a:p>
        </p:txBody>
      </p:sp>
      <p:sp>
        <p:nvSpPr>
          <p:cNvPr id="47" name="TextBox 46">
            <a:extLst>
              <a:ext uri="{FF2B5EF4-FFF2-40B4-BE49-F238E27FC236}">
                <a16:creationId xmlns:a16="http://schemas.microsoft.com/office/drawing/2014/main" id="{F249D000-B955-0CBA-402A-E84A9F94D3F6}"/>
              </a:ext>
            </a:extLst>
          </p:cNvPr>
          <p:cNvSpPr txBox="1"/>
          <p:nvPr/>
        </p:nvSpPr>
        <p:spPr>
          <a:xfrm>
            <a:off x="6888268" y="6292922"/>
            <a:ext cx="593506" cy="246221"/>
          </a:xfrm>
          <a:prstGeom prst="rect">
            <a:avLst/>
          </a:prstGeom>
          <a:noFill/>
        </p:spPr>
        <p:txBody>
          <a:bodyPr wrap="square">
            <a:spAutoFit/>
          </a:bodyPr>
          <a:lstStyle/>
          <a:p>
            <a:pPr defTabSz="768111">
              <a:defRPr/>
            </a:pPr>
            <a:r>
              <a:rPr lang="en-GB" sz="500" dirty="0" err="1">
                <a:solidFill>
                  <a:prstClr val="black"/>
                </a:solidFill>
                <a:latin typeface="Verdana" panose="020B0604030504040204" pitchFamily="34" charset="0"/>
                <a:ea typeface="Verdana" panose="020B0604030504040204" pitchFamily="34" charset="0"/>
              </a:rPr>
              <a:t>informatiehub</a:t>
            </a:r>
            <a:endParaRPr lang="en-GB" sz="500" dirty="0">
              <a:solidFill>
                <a:prstClr val="black"/>
              </a:solidFill>
              <a:latin typeface="Verdana" panose="020B0604030504040204" pitchFamily="34" charset="0"/>
              <a:ea typeface="Verdana" panose="020B0604030504040204" pitchFamily="34" charset="0"/>
            </a:endParaRPr>
          </a:p>
        </p:txBody>
      </p:sp>
      <p:sp>
        <p:nvSpPr>
          <p:cNvPr id="48" name="TextBox 47">
            <a:extLst>
              <a:ext uri="{FF2B5EF4-FFF2-40B4-BE49-F238E27FC236}">
                <a16:creationId xmlns:a16="http://schemas.microsoft.com/office/drawing/2014/main" id="{C8F33B49-AFCA-7E96-3379-B19C5773D9E0}"/>
              </a:ext>
            </a:extLst>
          </p:cNvPr>
          <p:cNvSpPr txBox="1"/>
          <p:nvPr/>
        </p:nvSpPr>
        <p:spPr>
          <a:xfrm>
            <a:off x="8584128" y="6290320"/>
            <a:ext cx="500749" cy="323165"/>
          </a:xfrm>
          <a:prstGeom prst="rect">
            <a:avLst/>
          </a:prstGeom>
          <a:noFill/>
        </p:spPr>
        <p:txBody>
          <a:bodyPr wrap="square">
            <a:spAutoFit/>
          </a:bodyPr>
          <a:lstStyle/>
          <a:p>
            <a:pPr defTabSz="768111">
              <a:defRPr/>
            </a:pPr>
            <a:r>
              <a:rPr lang="en-GB" sz="500" dirty="0">
                <a:solidFill>
                  <a:prstClr val="black"/>
                </a:solidFill>
                <a:latin typeface="Verdana" panose="020B0604030504040204" pitchFamily="34" charset="0"/>
                <a:ea typeface="Verdana" panose="020B0604030504040204" pitchFamily="34" charset="0"/>
              </a:rPr>
              <a:t>Template </a:t>
            </a:r>
          </a:p>
          <a:p>
            <a:pPr defTabSz="768111">
              <a:defRPr/>
            </a:pPr>
            <a:r>
              <a:rPr lang="en-GB" sz="500" dirty="0" err="1">
                <a:solidFill>
                  <a:prstClr val="black"/>
                </a:solidFill>
                <a:latin typeface="Verdana" panose="020B0604030504040204" pitchFamily="34" charset="0"/>
                <a:ea typeface="Verdana" panose="020B0604030504040204" pitchFamily="34" charset="0"/>
              </a:rPr>
              <a:t>bibliotheek</a:t>
            </a:r>
            <a:endParaRPr lang="en-GB" sz="500" dirty="0">
              <a:solidFill>
                <a:prstClr val="black"/>
              </a:solidFill>
              <a:latin typeface="Verdana" panose="020B0604030504040204" pitchFamily="34" charset="0"/>
              <a:ea typeface="Verdana" panose="020B0604030504040204" pitchFamily="34" charset="0"/>
            </a:endParaRPr>
          </a:p>
        </p:txBody>
      </p:sp>
      <p:pic>
        <p:nvPicPr>
          <p:cNvPr id="49" name="Picture 48">
            <a:extLst>
              <a:ext uri="{FF2B5EF4-FFF2-40B4-BE49-F238E27FC236}">
                <a16:creationId xmlns:a16="http://schemas.microsoft.com/office/drawing/2014/main" id="{4D3974D2-2E29-517F-85CF-2FBB412233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60272" y="4174328"/>
            <a:ext cx="360084" cy="400959"/>
          </a:xfrm>
          <a:prstGeom prst="rect">
            <a:avLst/>
          </a:prstGeom>
        </p:spPr>
      </p:pic>
      <p:pic>
        <p:nvPicPr>
          <p:cNvPr id="56" name="Picture 55">
            <a:extLst>
              <a:ext uri="{FF2B5EF4-FFF2-40B4-BE49-F238E27FC236}">
                <a16:creationId xmlns:a16="http://schemas.microsoft.com/office/drawing/2014/main" id="{FBCD9D2F-0031-AE8C-0066-1BD94CC5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2467" y="3261438"/>
            <a:ext cx="293824" cy="412892"/>
          </a:xfrm>
          <a:prstGeom prst="rect">
            <a:avLst/>
          </a:prstGeom>
          <a:ln w="28575">
            <a:solidFill>
              <a:srgbClr val="009999"/>
            </a:solidFill>
          </a:ln>
        </p:spPr>
      </p:pic>
      <p:sp>
        <p:nvSpPr>
          <p:cNvPr id="57" name="Oval 56">
            <a:extLst>
              <a:ext uri="{FF2B5EF4-FFF2-40B4-BE49-F238E27FC236}">
                <a16:creationId xmlns:a16="http://schemas.microsoft.com/office/drawing/2014/main" id="{6975F62E-B6A6-BA31-C413-B9C1D5AE8EC9}"/>
              </a:ext>
            </a:extLst>
          </p:cNvPr>
          <p:cNvSpPr/>
          <p:nvPr/>
        </p:nvSpPr>
        <p:spPr>
          <a:xfrm>
            <a:off x="5101138" y="3259448"/>
            <a:ext cx="364892" cy="214525"/>
          </a:xfrm>
          <a:prstGeom prst="ellipse">
            <a:avLst/>
          </a:prstGeom>
          <a:solidFill>
            <a:srgbClr val="5B9BD5">
              <a:lumMod val="50000"/>
            </a:srgbClr>
          </a:solidFill>
          <a:ln w="12700" cap="flat" cmpd="sng" algn="ctr">
            <a:solidFill>
              <a:srgbClr val="5B9BD5">
                <a:shade val="50000"/>
              </a:srgbClr>
            </a:solidFill>
            <a:prstDash val="solid"/>
            <a:miter lim="800000"/>
          </a:ln>
          <a:effectLst/>
          <a:scene3d>
            <a:camera prst="perspectiveAbove"/>
            <a:lightRig rig="threePt" dir="t"/>
          </a:scene3d>
          <a:sp3d extrusionH="952500"/>
        </p:spPr>
        <p:txBody>
          <a:bodyPr lIns="12857" rIns="12857" rtlCol="0" anchor="ctr"/>
          <a:lstStyle/>
          <a:p>
            <a:pPr algn="ctr" defTabSz="233275"/>
            <a:r>
              <a:rPr lang="en-GB" sz="429" kern="0" dirty="0">
                <a:solidFill>
                  <a:prstClr val="white"/>
                </a:solidFill>
                <a:latin typeface="Calibri" panose="020F0502020204030204"/>
              </a:rPr>
              <a:t>Software </a:t>
            </a:r>
            <a:r>
              <a:rPr lang="en-GB" sz="429" kern="0" dirty="0" err="1">
                <a:solidFill>
                  <a:prstClr val="white"/>
                </a:solidFill>
                <a:latin typeface="Calibri" panose="020F0502020204030204"/>
              </a:rPr>
              <a:t>en</a:t>
            </a:r>
            <a:r>
              <a:rPr lang="en-GB" sz="429" kern="0" dirty="0">
                <a:solidFill>
                  <a:prstClr val="white"/>
                </a:solidFill>
                <a:latin typeface="Calibri" panose="020F0502020204030204"/>
              </a:rPr>
              <a:t> database</a:t>
            </a:r>
          </a:p>
        </p:txBody>
      </p:sp>
      <p:pic>
        <p:nvPicPr>
          <p:cNvPr id="58" name="Picture 4" descr="Image result for printer icon">
            <a:extLst>
              <a:ext uri="{FF2B5EF4-FFF2-40B4-BE49-F238E27FC236}">
                <a16:creationId xmlns:a16="http://schemas.microsoft.com/office/drawing/2014/main" id="{BCE3E437-A287-D491-A28C-DBF0A8406D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4512" y="3242274"/>
            <a:ext cx="301146" cy="3011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8B301A76-9B5B-99B4-E298-F7CCDD9755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82999" y="4170022"/>
            <a:ext cx="459213" cy="367370"/>
          </a:xfrm>
          <a:prstGeom prst="rect">
            <a:avLst/>
          </a:prstGeom>
        </p:spPr>
      </p:pic>
      <p:pic>
        <p:nvPicPr>
          <p:cNvPr id="60" name="Picture 2" descr="Image result for clinicla decision tool icon">
            <a:extLst>
              <a:ext uri="{FF2B5EF4-FFF2-40B4-BE49-F238E27FC236}">
                <a16:creationId xmlns:a16="http://schemas.microsoft.com/office/drawing/2014/main" id="{DD4E15F8-7B7B-A978-AF27-F4B7A7A7DE0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3229" y="3652540"/>
            <a:ext cx="332429" cy="3399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6EE7226C-8AE0-F668-834C-D225F5F28164}"/>
              </a:ext>
            </a:extLst>
          </p:cNvPr>
          <p:cNvSpPr/>
          <p:nvPr/>
        </p:nvSpPr>
        <p:spPr>
          <a:xfrm>
            <a:off x="5843786" y="3992525"/>
            <a:ext cx="606800" cy="456099"/>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r>
              <a:rPr lang="en-GB" sz="571" kern="0" dirty="0">
                <a:solidFill>
                  <a:prstClr val="white"/>
                </a:solidFill>
                <a:latin typeface="Verdana" panose="020B0604030504040204" pitchFamily="34" charset="0"/>
                <a:ea typeface="Verdana" panose="020B0604030504040204" pitchFamily="34" charset="0"/>
              </a:rPr>
              <a:t>Veiligheids-logboek</a:t>
            </a:r>
          </a:p>
        </p:txBody>
      </p:sp>
      <p:sp>
        <p:nvSpPr>
          <p:cNvPr id="62" name="Oval 61">
            <a:extLst>
              <a:ext uri="{FF2B5EF4-FFF2-40B4-BE49-F238E27FC236}">
                <a16:creationId xmlns:a16="http://schemas.microsoft.com/office/drawing/2014/main" id="{DBAF5939-0A08-DDC4-59BE-62E79395150A}"/>
              </a:ext>
            </a:extLst>
          </p:cNvPr>
          <p:cNvSpPr/>
          <p:nvPr/>
        </p:nvSpPr>
        <p:spPr>
          <a:xfrm>
            <a:off x="5549434" y="3176618"/>
            <a:ext cx="1041111" cy="462664"/>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r>
              <a:rPr lang="en-GB" sz="643" b="1" kern="0" dirty="0">
                <a:solidFill>
                  <a:prstClr val="white"/>
                </a:solidFill>
                <a:latin typeface="Verdana" panose="020B0604030504040204" pitchFamily="34" charset="0"/>
                <a:ea typeface="Verdana" panose="020B0604030504040204" pitchFamily="34" charset="0"/>
              </a:rPr>
              <a:t>Geanomiseerde database</a:t>
            </a:r>
          </a:p>
        </p:txBody>
      </p:sp>
      <p:pic>
        <p:nvPicPr>
          <p:cNvPr id="63" name="Picture 62">
            <a:extLst>
              <a:ext uri="{FF2B5EF4-FFF2-40B4-BE49-F238E27FC236}">
                <a16:creationId xmlns:a16="http://schemas.microsoft.com/office/drawing/2014/main" id="{D26D7AB4-0A9B-E398-3DBB-925B9A3BC5B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68683" y="4193045"/>
            <a:ext cx="329919" cy="367370"/>
          </a:xfrm>
          <a:prstGeom prst="rect">
            <a:avLst/>
          </a:prstGeom>
        </p:spPr>
      </p:pic>
      <p:pic>
        <p:nvPicPr>
          <p:cNvPr id="64" name="Picture 63">
            <a:extLst>
              <a:ext uri="{FF2B5EF4-FFF2-40B4-BE49-F238E27FC236}">
                <a16:creationId xmlns:a16="http://schemas.microsoft.com/office/drawing/2014/main" id="{76419FD8-9AB6-751B-8564-C9982B02ECE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739820" y="3265014"/>
            <a:ext cx="293823" cy="412892"/>
          </a:xfrm>
          <a:prstGeom prst="rect">
            <a:avLst/>
          </a:prstGeom>
          <a:ln w="28575">
            <a:solidFill>
              <a:srgbClr val="7030A0"/>
            </a:solidFill>
          </a:ln>
        </p:spPr>
      </p:pic>
      <p:sp>
        <p:nvSpPr>
          <p:cNvPr id="65" name="Oval 64">
            <a:extLst>
              <a:ext uri="{FF2B5EF4-FFF2-40B4-BE49-F238E27FC236}">
                <a16:creationId xmlns:a16="http://schemas.microsoft.com/office/drawing/2014/main" id="{D9F9E570-129E-AF0B-37FD-3151D0F2E298}"/>
              </a:ext>
            </a:extLst>
          </p:cNvPr>
          <p:cNvSpPr/>
          <p:nvPr/>
        </p:nvSpPr>
        <p:spPr>
          <a:xfrm>
            <a:off x="6556263" y="4138920"/>
            <a:ext cx="406362" cy="214787"/>
          </a:xfrm>
          <a:prstGeom prst="ellipse">
            <a:avLst/>
          </a:prstGeom>
          <a:solidFill>
            <a:srgbClr val="006666"/>
          </a:solidFill>
          <a:ln w="12700" cap="flat" cmpd="sng" algn="ctr">
            <a:solidFill>
              <a:srgbClr val="5B9BD5">
                <a:lumMod val="50000"/>
              </a:srgbClr>
            </a:solidFill>
            <a:prstDash val="solid"/>
            <a:miter lim="800000"/>
          </a:ln>
          <a:effectLst/>
          <a:scene3d>
            <a:camera prst="perspectiveAbove"/>
            <a:lightRig rig="threePt" dir="t"/>
          </a:scene3d>
          <a:sp3d extrusionH="952500">
            <a:extrusionClr>
              <a:srgbClr val="006666"/>
            </a:extrusionClr>
          </a:sp3d>
        </p:spPr>
        <p:txBody>
          <a:bodyPr lIns="9643" rIns="9643" rtlCol="0" anchor="ctr"/>
          <a:lstStyle/>
          <a:p>
            <a:pPr algn="ctr" defTabSz="233275"/>
            <a:r>
              <a:rPr lang="en-GB" sz="429" kern="0" dirty="0">
                <a:solidFill>
                  <a:prstClr val="white"/>
                </a:solidFill>
                <a:latin typeface="Verdana" panose="020B0604030504040204" pitchFamily="34" charset="0"/>
                <a:ea typeface="Verdana" panose="020B0604030504040204" pitchFamily="34" charset="0"/>
              </a:rPr>
              <a:t>Template Store</a:t>
            </a:r>
          </a:p>
        </p:txBody>
      </p:sp>
      <p:pic>
        <p:nvPicPr>
          <p:cNvPr id="66" name="Picture 65">
            <a:extLst>
              <a:ext uri="{FF2B5EF4-FFF2-40B4-BE49-F238E27FC236}">
                <a16:creationId xmlns:a16="http://schemas.microsoft.com/office/drawing/2014/main" id="{54AC7705-9E24-62B4-D864-6A1A0B1FA0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22248" y="4183617"/>
            <a:ext cx="305326" cy="367371"/>
          </a:xfrm>
          <a:prstGeom prst="rect">
            <a:avLst/>
          </a:prstGeom>
        </p:spPr>
      </p:pic>
      <p:pic>
        <p:nvPicPr>
          <p:cNvPr id="73" name="Picture 72">
            <a:extLst>
              <a:ext uri="{FF2B5EF4-FFF2-40B4-BE49-F238E27FC236}">
                <a16:creationId xmlns:a16="http://schemas.microsoft.com/office/drawing/2014/main" id="{FE7818CE-4EC9-B534-9E14-2D1C80BEB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217" y="3336977"/>
            <a:ext cx="292998" cy="411731"/>
          </a:xfrm>
          <a:prstGeom prst="rect">
            <a:avLst/>
          </a:prstGeom>
          <a:ln w="28575">
            <a:solidFill>
              <a:srgbClr val="009999"/>
            </a:solidFill>
          </a:ln>
        </p:spPr>
      </p:pic>
      <p:sp>
        <p:nvSpPr>
          <p:cNvPr id="74" name="Oval 73">
            <a:extLst>
              <a:ext uri="{FF2B5EF4-FFF2-40B4-BE49-F238E27FC236}">
                <a16:creationId xmlns:a16="http://schemas.microsoft.com/office/drawing/2014/main" id="{AAF27EE1-E845-8850-224A-A3EBB5371CA7}"/>
              </a:ext>
            </a:extLst>
          </p:cNvPr>
          <p:cNvSpPr/>
          <p:nvPr/>
        </p:nvSpPr>
        <p:spPr>
          <a:xfrm>
            <a:off x="7991133" y="3291404"/>
            <a:ext cx="364892" cy="214525"/>
          </a:xfrm>
          <a:prstGeom prst="ellipse">
            <a:avLst/>
          </a:prstGeom>
          <a:solidFill>
            <a:srgbClr val="5B9BD5">
              <a:lumMod val="50000"/>
            </a:srgbClr>
          </a:solidFill>
          <a:ln w="12700" cap="flat" cmpd="sng" algn="ctr">
            <a:solidFill>
              <a:srgbClr val="5B9BD5">
                <a:shade val="50000"/>
              </a:srgbClr>
            </a:solidFill>
            <a:prstDash val="solid"/>
            <a:miter lim="800000"/>
          </a:ln>
          <a:effectLst/>
          <a:scene3d>
            <a:camera prst="perspectiveAbove"/>
            <a:lightRig rig="threePt" dir="t"/>
          </a:scene3d>
          <a:sp3d extrusionH="952500"/>
        </p:spPr>
        <p:txBody>
          <a:bodyPr lIns="12857" rIns="12857" rtlCol="0" anchor="ctr"/>
          <a:lstStyle/>
          <a:p>
            <a:pPr algn="ctr" defTabSz="233275"/>
            <a:r>
              <a:rPr lang="en-GB" sz="429" kern="0" dirty="0">
                <a:solidFill>
                  <a:prstClr val="white"/>
                </a:solidFill>
                <a:latin typeface="Calibri" panose="020F0502020204030204"/>
              </a:rPr>
              <a:t>Software </a:t>
            </a:r>
            <a:r>
              <a:rPr lang="en-GB" sz="429" kern="0" dirty="0" err="1">
                <a:solidFill>
                  <a:prstClr val="white"/>
                </a:solidFill>
                <a:latin typeface="Calibri" panose="020F0502020204030204"/>
              </a:rPr>
              <a:t>en</a:t>
            </a:r>
            <a:r>
              <a:rPr lang="en-GB" sz="429" kern="0" dirty="0">
                <a:solidFill>
                  <a:prstClr val="white"/>
                </a:solidFill>
                <a:latin typeface="Calibri" panose="020F0502020204030204"/>
              </a:rPr>
              <a:t> database</a:t>
            </a:r>
          </a:p>
        </p:txBody>
      </p:sp>
      <p:pic>
        <p:nvPicPr>
          <p:cNvPr id="75" name="Picture 4" descr="Image result for printer icon">
            <a:extLst>
              <a:ext uri="{FF2B5EF4-FFF2-40B4-BE49-F238E27FC236}">
                <a16:creationId xmlns:a16="http://schemas.microsoft.com/office/drawing/2014/main" id="{438EE234-7A9C-5B0F-7D5C-DDD4ACECE4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8346" y="3368388"/>
            <a:ext cx="301146" cy="301146"/>
          </a:xfrm>
          <a:prstGeom prst="rect">
            <a:avLst/>
          </a:prstGeom>
          <a:noFill/>
          <a:extLst>
            <a:ext uri="{909E8E84-426E-40DD-AFC4-6F175D3DCCD1}">
              <a14:hiddenFill xmlns:a14="http://schemas.microsoft.com/office/drawing/2010/main">
                <a:solidFill>
                  <a:srgbClr val="FFFFFF"/>
                </a:solidFill>
              </a14:hiddenFill>
            </a:ext>
          </a:extLst>
        </p:spPr>
      </p:pic>
      <p:sp>
        <p:nvSpPr>
          <p:cNvPr id="76" name="Oval 75">
            <a:extLst>
              <a:ext uri="{FF2B5EF4-FFF2-40B4-BE49-F238E27FC236}">
                <a16:creationId xmlns:a16="http://schemas.microsoft.com/office/drawing/2014/main" id="{CC2B5E8A-4793-6348-9792-851B13DC1AB8}"/>
              </a:ext>
            </a:extLst>
          </p:cNvPr>
          <p:cNvSpPr/>
          <p:nvPr/>
        </p:nvSpPr>
        <p:spPr>
          <a:xfrm>
            <a:off x="9175736" y="4229059"/>
            <a:ext cx="476800" cy="282857"/>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r>
              <a:rPr lang="en-GB" sz="429" kern="0" dirty="0">
                <a:solidFill>
                  <a:prstClr val="white"/>
                </a:solidFill>
                <a:latin typeface="Verdana" panose="020B0604030504040204" pitchFamily="34" charset="0"/>
                <a:ea typeface="Verdana" panose="020B0604030504040204" pitchFamily="34" charset="0"/>
              </a:rPr>
              <a:t>Veiligheids-logboek</a:t>
            </a:r>
          </a:p>
        </p:txBody>
      </p:sp>
      <p:sp>
        <p:nvSpPr>
          <p:cNvPr id="77" name="Oval 76">
            <a:extLst>
              <a:ext uri="{FF2B5EF4-FFF2-40B4-BE49-F238E27FC236}">
                <a16:creationId xmlns:a16="http://schemas.microsoft.com/office/drawing/2014/main" id="{4E15AE11-34E1-5642-1868-D37B7D59E999}"/>
              </a:ext>
            </a:extLst>
          </p:cNvPr>
          <p:cNvSpPr/>
          <p:nvPr/>
        </p:nvSpPr>
        <p:spPr>
          <a:xfrm>
            <a:off x="9202641" y="3353903"/>
            <a:ext cx="631300" cy="225206"/>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r>
              <a:rPr lang="en-GB" sz="429" kern="0" dirty="0">
                <a:solidFill>
                  <a:prstClr val="white"/>
                </a:solidFill>
                <a:latin typeface="Verdana" panose="020B0604030504040204" pitchFamily="34" charset="0"/>
                <a:ea typeface="Verdana" panose="020B0604030504040204" pitchFamily="34" charset="0"/>
              </a:rPr>
              <a:t>Geanomiseerde database</a:t>
            </a:r>
          </a:p>
        </p:txBody>
      </p:sp>
      <p:pic>
        <p:nvPicPr>
          <p:cNvPr id="78" name="Picture 77">
            <a:extLst>
              <a:ext uri="{FF2B5EF4-FFF2-40B4-BE49-F238E27FC236}">
                <a16:creationId xmlns:a16="http://schemas.microsoft.com/office/drawing/2014/main" id="{C2DA00E6-EF5E-B9D6-FF37-E8DC76F5F7B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99362" y="4221899"/>
            <a:ext cx="379516" cy="422596"/>
          </a:xfrm>
          <a:prstGeom prst="rect">
            <a:avLst/>
          </a:prstGeom>
        </p:spPr>
      </p:pic>
      <p:pic>
        <p:nvPicPr>
          <p:cNvPr id="79" name="Picture 78">
            <a:extLst>
              <a:ext uri="{FF2B5EF4-FFF2-40B4-BE49-F238E27FC236}">
                <a16:creationId xmlns:a16="http://schemas.microsoft.com/office/drawing/2014/main" id="{A54A0622-2C8B-932B-C95C-F1836EFB79D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635782" y="3331757"/>
            <a:ext cx="300729" cy="422596"/>
          </a:xfrm>
          <a:prstGeom prst="rect">
            <a:avLst/>
          </a:prstGeom>
          <a:ln w="28575">
            <a:solidFill>
              <a:srgbClr val="7030A0"/>
            </a:solidFill>
          </a:ln>
        </p:spPr>
      </p:pic>
      <p:sp>
        <p:nvSpPr>
          <p:cNvPr id="80" name="Oval 79">
            <a:extLst>
              <a:ext uri="{FF2B5EF4-FFF2-40B4-BE49-F238E27FC236}">
                <a16:creationId xmlns:a16="http://schemas.microsoft.com/office/drawing/2014/main" id="{3FF38A67-83D3-6455-99B1-0CFAE2891D25}"/>
              </a:ext>
            </a:extLst>
          </p:cNvPr>
          <p:cNvSpPr/>
          <p:nvPr/>
        </p:nvSpPr>
        <p:spPr>
          <a:xfrm>
            <a:off x="9747636" y="4274469"/>
            <a:ext cx="406362" cy="214787"/>
          </a:xfrm>
          <a:prstGeom prst="ellipse">
            <a:avLst/>
          </a:prstGeom>
          <a:solidFill>
            <a:srgbClr val="006666"/>
          </a:solidFill>
          <a:ln w="12700" cap="flat" cmpd="sng" algn="ctr">
            <a:solidFill>
              <a:srgbClr val="5B9BD5">
                <a:lumMod val="50000"/>
              </a:srgbClr>
            </a:solidFill>
            <a:prstDash val="solid"/>
            <a:miter lim="800000"/>
          </a:ln>
          <a:effectLst/>
          <a:scene3d>
            <a:camera prst="perspectiveAbove"/>
            <a:lightRig rig="threePt" dir="t"/>
          </a:scene3d>
          <a:sp3d extrusionH="952500">
            <a:extrusionClr>
              <a:srgbClr val="006666"/>
            </a:extrusionClr>
          </a:sp3d>
        </p:spPr>
        <p:txBody>
          <a:bodyPr lIns="9643" rIns="9643" rtlCol="0" anchor="ctr"/>
          <a:lstStyle/>
          <a:p>
            <a:pPr algn="ctr" defTabSz="233275"/>
            <a:r>
              <a:rPr lang="en-GB" sz="429" kern="0" dirty="0">
                <a:solidFill>
                  <a:prstClr val="white"/>
                </a:solidFill>
                <a:latin typeface="Verdana" panose="020B0604030504040204" pitchFamily="34" charset="0"/>
                <a:ea typeface="Verdana" panose="020B0604030504040204" pitchFamily="34" charset="0"/>
              </a:rPr>
              <a:t>Template Store</a:t>
            </a:r>
          </a:p>
        </p:txBody>
      </p:sp>
      <p:pic>
        <p:nvPicPr>
          <p:cNvPr id="81" name="Picture 80">
            <a:extLst>
              <a:ext uri="{FF2B5EF4-FFF2-40B4-BE49-F238E27FC236}">
                <a16:creationId xmlns:a16="http://schemas.microsoft.com/office/drawing/2014/main" id="{88CD3271-88C8-9818-790B-B92CE2F39B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74073" y="4258813"/>
            <a:ext cx="305326" cy="367371"/>
          </a:xfrm>
          <a:prstGeom prst="rect">
            <a:avLst/>
          </a:prstGeom>
        </p:spPr>
      </p:pic>
      <p:pic>
        <p:nvPicPr>
          <p:cNvPr id="82" name="Picture 81">
            <a:extLst>
              <a:ext uri="{FF2B5EF4-FFF2-40B4-BE49-F238E27FC236}">
                <a16:creationId xmlns:a16="http://schemas.microsoft.com/office/drawing/2014/main" id="{97912A12-C016-4679-FE8B-B79F41E77C2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08854" y="4258813"/>
            <a:ext cx="474526" cy="379621"/>
          </a:xfrm>
          <a:prstGeom prst="rect">
            <a:avLst/>
          </a:prstGeom>
        </p:spPr>
      </p:pic>
      <p:pic>
        <p:nvPicPr>
          <p:cNvPr id="83" name="Picture 2" descr="Image result for clinicla decision tool icon">
            <a:extLst>
              <a:ext uri="{FF2B5EF4-FFF2-40B4-BE49-F238E27FC236}">
                <a16:creationId xmlns:a16="http://schemas.microsoft.com/office/drawing/2014/main" id="{C575588E-555B-43F1-BB3C-A32CC3AC196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31221" y="3771178"/>
            <a:ext cx="332429" cy="339985"/>
          </a:xfrm>
          <a:prstGeom prst="rect">
            <a:avLst/>
          </a:prstGeom>
          <a:noFill/>
          <a:extLst>
            <a:ext uri="{909E8E84-426E-40DD-AFC4-6F175D3DCCD1}">
              <a14:hiddenFill xmlns:a14="http://schemas.microsoft.com/office/drawing/2010/main">
                <a:solidFill>
                  <a:srgbClr val="FFFFFF"/>
                </a:solidFill>
              </a14:hiddenFill>
            </a:ext>
          </a:extLst>
        </p:spPr>
      </p:pic>
      <p:sp>
        <p:nvSpPr>
          <p:cNvPr id="85" name="Oval 84">
            <a:extLst>
              <a:ext uri="{FF2B5EF4-FFF2-40B4-BE49-F238E27FC236}">
                <a16:creationId xmlns:a16="http://schemas.microsoft.com/office/drawing/2014/main" id="{AF0F97E3-F9BE-0E0E-903E-5F923E328A9E}"/>
              </a:ext>
            </a:extLst>
          </p:cNvPr>
          <p:cNvSpPr/>
          <p:nvPr/>
        </p:nvSpPr>
        <p:spPr>
          <a:xfrm>
            <a:off x="9449871" y="6189211"/>
            <a:ext cx="395936" cy="225206"/>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defRPr/>
            </a:pPr>
            <a:r>
              <a:rPr lang="en-GB" sz="429" kern="0" dirty="0" err="1">
                <a:solidFill>
                  <a:prstClr val="white"/>
                </a:solidFill>
                <a:latin typeface="Calibri" panose="020F0502020204030204"/>
              </a:rPr>
              <a:t>Archivering</a:t>
            </a:r>
            <a:endParaRPr lang="en-GB" sz="429" kern="0" dirty="0">
              <a:solidFill>
                <a:prstClr val="white"/>
              </a:solidFill>
              <a:latin typeface="Calibri" panose="020F0502020204030204"/>
            </a:endParaRPr>
          </a:p>
        </p:txBody>
      </p:sp>
      <p:sp>
        <p:nvSpPr>
          <p:cNvPr id="87" name="TextBox 86">
            <a:extLst>
              <a:ext uri="{FF2B5EF4-FFF2-40B4-BE49-F238E27FC236}">
                <a16:creationId xmlns:a16="http://schemas.microsoft.com/office/drawing/2014/main" id="{32592876-513D-DF7F-3041-D1E79C2CF11A}"/>
              </a:ext>
            </a:extLst>
          </p:cNvPr>
          <p:cNvSpPr txBox="1"/>
          <p:nvPr/>
        </p:nvSpPr>
        <p:spPr>
          <a:xfrm>
            <a:off x="9873079" y="6321037"/>
            <a:ext cx="548548" cy="169277"/>
          </a:xfrm>
          <a:prstGeom prst="rect">
            <a:avLst/>
          </a:prstGeom>
          <a:noFill/>
        </p:spPr>
        <p:txBody>
          <a:bodyPr wrap="none" rtlCol="0">
            <a:spAutoFit/>
          </a:bodyPr>
          <a:lstStyle/>
          <a:p>
            <a:pPr defTabSz="768111">
              <a:defRPr/>
            </a:pPr>
            <a:r>
              <a:rPr lang="en-GB" sz="500" dirty="0" err="1">
                <a:solidFill>
                  <a:prstClr val="black"/>
                </a:solidFill>
                <a:latin typeface="Verdana" panose="020B0604030504040204" pitchFamily="34" charset="0"/>
                <a:ea typeface="Verdana" panose="020B0604030504040204" pitchFamily="34" charset="0"/>
              </a:rPr>
              <a:t>Archivering</a:t>
            </a:r>
            <a:endParaRPr lang="en-GB" sz="500" dirty="0">
              <a:solidFill>
                <a:prstClr val="black"/>
              </a:solidFill>
              <a:latin typeface="Verdana" panose="020B0604030504040204" pitchFamily="34" charset="0"/>
              <a:ea typeface="Verdana" panose="020B0604030504040204" pitchFamily="34" charset="0"/>
            </a:endParaRPr>
          </a:p>
        </p:txBody>
      </p:sp>
      <p:sp>
        <p:nvSpPr>
          <p:cNvPr id="88" name="Oval 87">
            <a:extLst>
              <a:ext uri="{FF2B5EF4-FFF2-40B4-BE49-F238E27FC236}">
                <a16:creationId xmlns:a16="http://schemas.microsoft.com/office/drawing/2014/main" id="{D24508EA-FFDD-458C-E2DB-536D1E79A0BF}"/>
              </a:ext>
            </a:extLst>
          </p:cNvPr>
          <p:cNvSpPr/>
          <p:nvPr/>
        </p:nvSpPr>
        <p:spPr>
          <a:xfrm>
            <a:off x="8361080" y="3237968"/>
            <a:ext cx="804757" cy="595032"/>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defRPr/>
            </a:pPr>
            <a:r>
              <a:rPr lang="en-GB" sz="643" b="1" kern="0" dirty="0" err="1">
                <a:solidFill>
                  <a:prstClr val="white"/>
                </a:solidFill>
                <a:latin typeface="Verdana"/>
              </a:rPr>
              <a:t>Archivering</a:t>
            </a:r>
            <a:endParaRPr lang="en-GB" sz="643" b="1" kern="0" dirty="0">
              <a:solidFill>
                <a:prstClr val="white"/>
              </a:solidFill>
              <a:latin typeface="Verdana"/>
            </a:endParaRPr>
          </a:p>
        </p:txBody>
      </p:sp>
      <p:sp>
        <p:nvSpPr>
          <p:cNvPr id="91" name="Oval 90">
            <a:extLst>
              <a:ext uri="{FF2B5EF4-FFF2-40B4-BE49-F238E27FC236}">
                <a16:creationId xmlns:a16="http://schemas.microsoft.com/office/drawing/2014/main" id="{A9F0AF4A-E954-3512-921E-EB48B6A87F0F}"/>
              </a:ext>
            </a:extLst>
          </p:cNvPr>
          <p:cNvSpPr/>
          <p:nvPr/>
        </p:nvSpPr>
        <p:spPr>
          <a:xfrm>
            <a:off x="2823423" y="4080377"/>
            <a:ext cx="702594" cy="456099"/>
          </a:xfrm>
          <a:prstGeom prst="ellipse">
            <a:avLst/>
          </a:prstGeom>
          <a:solidFill>
            <a:srgbClr val="5B9BD5">
              <a:lumMod val="50000"/>
            </a:srgbClr>
          </a:solidFill>
          <a:ln w="12700" cap="flat" cmpd="sng" algn="ctr">
            <a:solidFill>
              <a:srgbClr val="5B9BD5">
                <a:lumMod val="50000"/>
              </a:srgbClr>
            </a:solidFill>
            <a:prstDash val="solid"/>
            <a:miter lim="800000"/>
          </a:ln>
          <a:effectLst/>
          <a:scene3d>
            <a:camera prst="perspectiveAbove"/>
            <a:lightRig rig="threePt" dir="t"/>
          </a:scene3d>
          <a:sp3d extrusionH="952500"/>
        </p:spPr>
        <p:txBody>
          <a:bodyPr lIns="9643" rIns="9643" rtlCol="0" anchor="ctr"/>
          <a:lstStyle/>
          <a:p>
            <a:pPr algn="ctr" defTabSz="233275"/>
            <a:r>
              <a:rPr lang="en-GB" sz="571" b="1" kern="0" dirty="0">
                <a:solidFill>
                  <a:prstClr val="white"/>
                </a:solidFill>
                <a:latin typeface="Verdana" panose="020B0604030504040204" pitchFamily="34" charset="0"/>
                <a:ea typeface="Verdana" panose="020B0604030504040204" pitchFamily="34" charset="0"/>
              </a:rPr>
              <a:t>Veiligheids-logboek</a:t>
            </a:r>
          </a:p>
        </p:txBody>
      </p:sp>
    </p:spTree>
    <p:extLst>
      <p:ext uri="{BB962C8B-B14F-4D97-AF65-F5344CB8AC3E}">
        <p14:creationId xmlns:p14="http://schemas.microsoft.com/office/powerpoint/2010/main" val="134915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57" grpId="0" animBg="1"/>
      <p:bldP spid="61" grpId="0" animBg="1"/>
      <p:bldP spid="62" grpId="0" animBg="1"/>
      <p:bldP spid="65" grpId="0" animBg="1"/>
      <p:bldP spid="74" grpId="0" animBg="1"/>
      <p:bldP spid="76" grpId="0" animBg="1"/>
      <p:bldP spid="77" grpId="0" animBg="1"/>
      <p:bldP spid="80" grpId="0" animBg="1"/>
      <p:bldP spid="88" grpId="0" animBg="1"/>
      <p:bldP spid="9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C38868-2AA5-4B8D-8314-430108EEC490}"/>
              </a:ext>
            </a:extLst>
          </p:cNvPr>
          <p:cNvSpPr>
            <a:spLocks noGrp="1"/>
          </p:cNvSpPr>
          <p:nvPr>
            <p:ph type="sldNum" sz="quarter" idx="12"/>
          </p:nvPr>
        </p:nvSpPr>
        <p:spPr/>
        <p:txBody>
          <a:bodyPr/>
          <a:lstStyle/>
          <a:p>
            <a:pPr defTabSz="653156">
              <a:defRPr/>
            </a:pPr>
            <a:fld id="{BF8BFBED-6579-4CFA-BFCB-87D0BCE9CDFE}" type="slidenum">
              <a:rPr lang="en-US" sz="714">
                <a:solidFill>
                  <a:srgbClr val="000000"/>
                </a:solidFill>
                <a:latin typeface="Arial"/>
              </a:rPr>
              <a:pPr defTabSz="653156">
                <a:defRPr/>
              </a:pPr>
              <a:t>52</a:t>
            </a:fld>
            <a:endParaRPr lang="en-US" sz="714">
              <a:solidFill>
                <a:srgbClr val="000000"/>
              </a:solidFill>
              <a:latin typeface="Arial"/>
            </a:endParaRPr>
          </a:p>
        </p:txBody>
      </p:sp>
      <p:pic>
        <p:nvPicPr>
          <p:cNvPr id="6" name="Afbeelding 12">
            <a:extLst>
              <a:ext uri="{FF2B5EF4-FFF2-40B4-BE49-F238E27FC236}">
                <a16:creationId xmlns:a16="http://schemas.microsoft.com/office/drawing/2014/main" id="{0E01D5BF-E045-44E7-81FE-69BF877229B0}"/>
              </a:ext>
            </a:extLst>
          </p:cNvPr>
          <p:cNvPicPr>
            <a:picLocks noChangeAspect="1"/>
          </p:cNvPicPr>
          <p:nvPr/>
        </p:nvPicPr>
        <p:blipFill>
          <a:blip r:embed="rId2"/>
          <a:stretch>
            <a:fillRect/>
          </a:stretch>
        </p:blipFill>
        <p:spPr>
          <a:xfrm>
            <a:off x="1845611" y="1217191"/>
            <a:ext cx="1165962" cy="253972"/>
          </a:xfrm>
          <a:prstGeom prst="rect">
            <a:avLst/>
          </a:prstGeom>
        </p:spPr>
      </p:pic>
      <p:pic>
        <p:nvPicPr>
          <p:cNvPr id="7" name="Picture 6" descr="Smals | NRB">
            <a:extLst>
              <a:ext uri="{FF2B5EF4-FFF2-40B4-BE49-F238E27FC236}">
                <a16:creationId xmlns:a16="http://schemas.microsoft.com/office/drawing/2014/main" id="{1D1270EF-4CD9-4970-865C-7B0A9F991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5355" y="315166"/>
            <a:ext cx="1087942" cy="973866"/>
          </a:xfrm>
          <a:prstGeom prst="rect">
            <a:avLst/>
          </a:prstGeom>
          <a:solidFill>
            <a:schemeClr val="bg1"/>
          </a:solidFill>
        </p:spPr>
      </p:pic>
      <p:sp>
        <p:nvSpPr>
          <p:cNvPr id="8" name="Google Shape;1236;p209">
            <a:extLst>
              <a:ext uri="{FF2B5EF4-FFF2-40B4-BE49-F238E27FC236}">
                <a16:creationId xmlns:a16="http://schemas.microsoft.com/office/drawing/2014/main" id="{3F454863-E730-4866-8333-E8867A000E94}"/>
              </a:ext>
            </a:extLst>
          </p:cNvPr>
          <p:cNvSpPr txBox="1">
            <a:spLocks noGrp="1"/>
          </p:cNvSpPr>
          <p:nvPr>
            <p:ph type="title"/>
          </p:nvPr>
        </p:nvSpPr>
        <p:spPr>
          <a:xfrm>
            <a:off x="3938166" y="813445"/>
            <a:ext cx="3415240" cy="405542"/>
          </a:xfrm>
          <a:prstGeom prst="rect">
            <a:avLst/>
          </a:prstGeom>
        </p:spPr>
        <p:txBody>
          <a:bodyPr spcFirstLastPara="1" vert="horz" wrap="square" lIns="0" tIns="0" rIns="0" bIns="0" numCol="1" anchor="t" anchorCtr="0" compatLnSpc="1">
            <a:prstTxWarp prst="textNoShape">
              <a:avLst/>
            </a:prstTxWarp>
            <a:noAutofit/>
          </a:bodyPr>
          <a:lstStyle/>
          <a:p>
            <a:pPr>
              <a:spcBef>
                <a:spcPts val="0"/>
              </a:spcBef>
              <a:spcAft>
                <a:spcPts val="0"/>
              </a:spcAft>
            </a:pPr>
            <a:r>
              <a:rPr lang="en-GB" sz="2000" dirty="0"/>
              <a:t>1</a:t>
            </a:r>
            <a:r>
              <a:rPr lang="en-GB" sz="2000" baseline="30000" dirty="0"/>
              <a:t>st</a:t>
            </a:r>
            <a:r>
              <a:rPr lang="en-GB" sz="2000" dirty="0"/>
              <a:t> MAJOR RELEASE</a:t>
            </a:r>
            <a:endParaRPr sz="1714" dirty="0"/>
          </a:p>
        </p:txBody>
      </p:sp>
      <p:pic>
        <p:nvPicPr>
          <p:cNvPr id="37" name="Picture 36">
            <a:extLst>
              <a:ext uri="{FF2B5EF4-FFF2-40B4-BE49-F238E27FC236}">
                <a16:creationId xmlns:a16="http://schemas.microsoft.com/office/drawing/2014/main" id="{177675AA-51A6-4A4B-9DCD-630E5242B8B5}"/>
              </a:ext>
            </a:extLst>
          </p:cNvPr>
          <p:cNvPicPr>
            <a:picLocks noChangeAspect="1"/>
          </p:cNvPicPr>
          <p:nvPr/>
        </p:nvPicPr>
        <p:blipFill>
          <a:blip r:embed="rId4"/>
          <a:stretch>
            <a:fillRect/>
          </a:stretch>
        </p:blipFill>
        <p:spPr>
          <a:xfrm>
            <a:off x="1845611" y="2092200"/>
            <a:ext cx="8732663" cy="4366331"/>
          </a:xfrm>
          <a:prstGeom prst="rect">
            <a:avLst/>
          </a:prstGeom>
        </p:spPr>
      </p:pic>
      <p:pic>
        <p:nvPicPr>
          <p:cNvPr id="2" name="Picture 1">
            <a:extLst>
              <a:ext uri="{FF2B5EF4-FFF2-40B4-BE49-F238E27FC236}">
                <a16:creationId xmlns:a16="http://schemas.microsoft.com/office/drawing/2014/main" id="{D78E3A1F-DAD9-A2AD-452E-69A691710307}"/>
              </a:ext>
            </a:extLst>
          </p:cNvPr>
          <p:cNvPicPr>
            <a:picLocks noChangeAspect="1"/>
          </p:cNvPicPr>
          <p:nvPr/>
        </p:nvPicPr>
        <p:blipFill>
          <a:blip r:embed="rId5"/>
          <a:stretch>
            <a:fillRect/>
          </a:stretch>
        </p:blipFill>
        <p:spPr>
          <a:xfrm>
            <a:off x="9189136" y="1178821"/>
            <a:ext cx="1389138" cy="483368"/>
          </a:xfrm>
          <a:prstGeom prst="rect">
            <a:avLst/>
          </a:prstGeom>
        </p:spPr>
      </p:pic>
      <p:sp>
        <p:nvSpPr>
          <p:cNvPr id="4" name="Arrow: Down 3">
            <a:extLst>
              <a:ext uri="{FF2B5EF4-FFF2-40B4-BE49-F238E27FC236}">
                <a16:creationId xmlns:a16="http://schemas.microsoft.com/office/drawing/2014/main" id="{DE3FC9EA-DF81-4956-7A4A-EE38316C776E}"/>
              </a:ext>
            </a:extLst>
          </p:cNvPr>
          <p:cNvSpPr/>
          <p:nvPr/>
        </p:nvSpPr>
        <p:spPr>
          <a:xfrm>
            <a:off x="6167960" y="4367815"/>
            <a:ext cx="59441" cy="1851429"/>
          </a:xfrm>
          <a:prstGeom prst="down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Tree>
    <p:extLst>
      <p:ext uri="{BB962C8B-B14F-4D97-AF65-F5344CB8AC3E}">
        <p14:creationId xmlns:p14="http://schemas.microsoft.com/office/powerpoint/2010/main" val="2337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BDA686-C084-456E-9155-5BE6B96E479E}"/>
              </a:ext>
            </a:extLst>
          </p:cNvPr>
          <p:cNvSpPr>
            <a:spLocks noGrp="1"/>
          </p:cNvSpPr>
          <p:nvPr>
            <p:ph type="sldNum" sz="quarter" idx="12"/>
          </p:nvPr>
        </p:nvSpPr>
        <p:spPr/>
        <p:txBody>
          <a:bodyPr/>
          <a:lstStyle/>
          <a:p>
            <a:pPr defTabSz="768111">
              <a:defRPr/>
            </a:pPr>
            <a:fld id="{06A3BB45-F483-43F1-A84A-ABCB13DAF03D}" type="slidenum">
              <a:rPr lang="en-US">
                <a:solidFill>
                  <a:srgbClr val="000000"/>
                </a:solidFill>
                <a:latin typeface="Arial"/>
              </a:rPr>
              <a:pPr defTabSz="768111">
                <a:defRPr/>
              </a:pPr>
              <a:t>53</a:t>
            </a:fld>
            <a:endParaRPr lang="en-US">
              <a:solidFill>
                <a:srgbClr val="000000"/>
              </a:solidFill>
              <a:latin typeface="Arial"/>
            </a:endParaRPr>
          </a:p>
        </p:txBody>
      </p:sp>
      <p:pic>
        <p:nvPicPr>
          <p:cNvPr id="18" name="Afbeelding 12">
            <a:extLst>
              <a:ext uri="{FF2B5EF4-FFF2-40B4-BE49-F238E27FC236}">
                <a16:creationId xmlns:a16="http://schemas.microsoft.com/office/drawing/2014/main" id="{D8B8D4AB-6F30-489D-85C5-53C37AC32BEA}"/>
              </a:ext>
            </a:extLst>
          </p:cNvPr>
          <p:cNvPicPr>
            <a:picLocks noChangeAspect="1"/>
          </p:cNvPicPr>
          <p:nvPr/>
        </p:nvPicPr>
        <p:blipFill>
          <a:blip r:embed="rId2"/>
          <a:stretch>
            <a:fillRect/>
          </a:stretch>
        </p:blipFill>
        <p:spPr>
          <a:xfrm>
            <a:off x="1800636" y="1292274"/>
            <a:ext cx="1632347" cy="355561"/>
          </a:xfrm>
          <a:prstGeom prst="rect">
            <a:avLst/>
          </a:prstGeom>
        </p:spPr>
      </p:pic>
      <p:pic>
        <p:nvPicPr>
          <p:cNvPr id="4" name="Picture 3">
            <a:extLst>
              <a:ext uri="{FF2B5EF4-FFF2-40B4-BE49-F238E27FC236}">
                <a16:creationId xmlns:a16="http://schemas.microsoft.com/office/drawing/2014/main" id="{693A459F-640A-2D7A-EF26-46BE1630675B}"/>
              </a:ext>
            </a:extLst>
          </p:cNvPr>
          <p:cNvPicPr>
            <a:picLocks noChangeAspect="1"/>
          </p:cNvPicPr>
          <p:nvPr/>
        </p:nvPicPr>
        <p:blipFill>
          <a:blip r:embed="rId3"/>
          <a:stretch>
            <a:fillRect/>
          </a:stretch>
        </p:blipFill>
        <p:spPr>
          <a:xfrm>
            <a:off x="1683900" y="1787728"/>
            <a:ext cx="8644996" cy="4302806"/>
          </a:xfrm>
          <a:prstGeom prst="rect">
            <a:avLst/>
          </a:prstGeom>
          <a:solidFill>
            <a:schemeClr val="bg1"/>
          </a:solidFill>
        </p:spPr>
      </p:pic>
      <p:sp>
        <p:nvSpPr>
          <p:cNvPr id="9" name="Google Shape;1236;p209">
            <a:extLst>
              <a:ext uri="{FF2B5EF4-FFF2-40B4-BE49-F238E27FC236}">
                <a16:creationId xmlns:a16="http://schemas.microsoft.com/office/drawing/2014/main" id="{24F9F5E8-C332-B428-FA9A-7A057B440BE5}"/>
              </a:ext>
            </a:extLst>
          </p:cNvPr>
          <p:cNvSpPr txBox="1">
            <a:spLocks/>
          </p:cNvSpPr>
          <p:nvPr/>
        </p:nvSpPr>
        <p:spPr>
          <a:xfrm>
            <a:off x="3464532" y="811648"/>
            <a:ext cx="5724604" cy="208456"/>
          </a:xfrm>
          <a:prstGeom prst="rect">
            <a:avLst/>
          </a:prstGeom>
        </p:spPr>
        <p:txBody>
          <a:bodyPr spcFirstLastPara="1" vert="horz" wrap="square" lIns="0" tIns="0" rIns="0" bIns="0" numCol="1" anchor="t" anchorCtr="0" compatLnSpc="1">
            <a:prstTxWarp prst="textNoShape">
              <a:avLst/>
            </a:prstTxWarp>
            <a:noAutofit/>
          </a:bodyPr>
          <a:lstStyle>
            <a:lvl1pPr algn="ctr" rtl="0" eaLnBrk="1" fontAlgn="base" hangingPunct="1">
              <a:spcBef>
                <a:spcPct val="0"/>
              </a:spcBef>
              <a:spcAft>
                <a:spcPct val="0"/>
              </a:spcAft>
              <a:defRPr sz="2000" b="1">
                <a:solidFill>
                  <a:srgbClr val="006F82"/>
                </a:solidFill>
                <a:latin typeface="+mj-lt"/>
                <a:ea typeface="+mj-ea"/>
                <a:cs typeface="+mj-cs"/>
              </a:defRPr>
            </a:lvl1pPr>
            <a:lvl2pPr algn="ctr" rtl="0" eaLnBrk="1" fontAlgn="base" hangingPunct="1">
              <a:spcBef>
                <a:spcPct val="0"/>
              </a:spcBef>
              <a:spcAft>
                <a:spcPct val="0"/>
              </a:spcAft>
              <a:defRPr sz="2000" b="1">
                <a:solidFill>
                  <a:srgbClr val="006F82"/>
                </a:solidFill>
                <a:latin typeface="Verdana" pitchFamily="34" charset="0"/>
              </a:defRPr>
            </a:lvl2pPr>
            <a:lvl3pPr algn="ctr" rtl="0" eaLnBrk="1" fontAlgn="base" hangingPunct="1">
              <a:spcBef>
                <a:spcPct val="0"/>
              </a:spcBef>
              <a:spcAft>
                <a:spcPct val="0"/>
              </a:spcAft>
              <a:defRPr sz="2000" b="1">
                <a:solidFill>
                  <a:srgbClr val="006F82"/>
                </a:solidFill>
                <a:latin typeface="Verdana" pitchFamily="34" charset="0"/>
              </a:defRPr>
            </a:lvl3pPr>
            <a:lvl4pPr algn="ctr" rtl="0" eaLnBrk="1" fontAlgn="base" hangingPunct="1">
              <a:spcBef>
                <a:spcPct val="0"/>
              </a:spcBef>
              <a:spcAft>
                <a:spcPct val="0"/>
              </a:spcAft>
              <a:defRPr sz="2000" b="1">
                <a:solidFill>
                  <a:srgbClr val="006F82"/>
                </a:solidFill>
                <a:latin typeface="Verdana" pitchFamily="34" charset="0"/>
              </a:defRPr>
            </a:lvl4pPr>
            <a:lvl5pPr algn="ctr" rtl="0" eaLnBrk="1" fontAlgn="base" hangingPunct="1">
              <a:spcBef>
                <a:spcPct val="0"/>
              </a:spcBef>
              <a:spcAft>
                <a:spcPct val="0"/>
              </a:spcAft>
              <a:defRPr sz="2000" b="1">
                <a:solidFill>
                  <a:srgbClr val="006F82"/>
                </a:solidFill>
                <a:latin typeface="Verdana" pitchFamily="34" charset="0"/>
              </a:defRPr>
            </a:lvl5pPr>
            <a:lvl6pPr marL="457200" algn="ctr" rtl="0" eaLnBrk="1" fontAlgn="base" hangingPunct="1">
              <a:spcBef>
                <a:spcPct val="0"/>
              </a:spcBef>
              <a:spcAft>
                <a:spcPct val="0"/>
              </a:spcAft>
              <a:defRPr sz="2000" b="1">
                <a:solidFill>
                  <a:srgbClr val="006F82"/>
                </a:solidFill>
                <a:latin typeface="Verdana" pitchFamily="34" charset="0"/>
              </a:defRPr>
            </a:lvl6pPr>
            <a:lvl7pPr marL="914400" algn="ctr" rtl="0" eaLnBrk="1" fontAlgn="base" hangingPunct="1">
              <a:spcBef>
                <a:spcPct val="0"/>
              </a:spcBef>
              <a:spcAft>
                <a:spcPct val="0"/>
              </a:spcAft>
              <a:defRPr sz="2000" b="1">
                <a:solidFill>
                  <a:srgbClr val="006F82"/>
                </a:solidFill>
                <a:latin typeface="Verdana" pitchFamily="34" charset="0"/>
              </a:defRPr>
            </a:lvl7pPr>
            <a:lvl8pPr marL="1371600" algn="ctr" rtl="0" eaLnBrk="1" fontAlgn="base" hangingPunct="1">
              <a:spcBef>
                <a:spcPct val="0"/>
              </a:spcBef>
              <a:spcAft>
                <a:spcPct val="0"/>
              </a:spcAft>
              <a:defRPr sz="2000" b="1">
                <a:solidFill>
                  <a:srgbClr val="006F82"/>
                </a:solidFill>
                <a:latin typeface="Verdana" pitchFamily="34" charset="0"/>
              </a:defRPr>
            </a:lvl8pPr>
            <a:lvl9pPr marL="1828800" algn="ctr" rtl="0" eaLnBrk="1" fontAlgn="base" hangingPunct="1">
              <a:spcBef>
                <a:spcPct val="0"/>
              </a:spcBef>
              <a:spcAft>
                <a:spcPct val="0"/>
              </a:spcAft>
              <a:defRPr sz="2000" b="1">
                <a:solidFill>
                  <a:srgbClr val="006F82"/>
                </a:solidFill>
                <a:latin typeface="Verdana" pitchFamily="34" charset="0"/>
              </a:defRPr>
            </a:lvl9pPr>
          </a:lstStyle>
          <a:p>
            <a:pPr defTabSz="653156">
              <a:spcBef>
                <a:spcPts val="0"/>
              </a:spcBef>
              <a:spcAft>
                <a:spcPts val="0"/>
              </a:spcAft>
            </a:pPr>
            <a:r>
              <a:rPr lang="en-GB" sz="1714" kern="0" dirty="0">
                <a:latin typeface="Verdana"/>
              </a:rPr>
              <a:t>2</a:t>
            </a:r>
            <a:r>
              <a:rPr lang="en-GB" sz="1714" kern="0" baseline="30000" dirty="0">
                <a:latin typeface="Verdana"/>
              </a:rPr>
              <a:t>nd</a:t>
            </a:r>
            <a:r>
              <a:rPr lang="en-GB" sz="1714" kern="0" dirty="0">
                <a:latin typeface="Verdana"/>
              </a:rPr>
              <a:t> MAJOR RELEASE</a:t>
            </a:r>
          </a:p>
        </p:txBody>
      </p:sp>
      <p:pic>
        <p:nvPicPr>
          <p:cNvPr id="3" name="Picture 2" descr="Smals | NRB">
            <a:extLst>
              <a:ext uri="{FF2B5EF4-FFF2-40B4-BE49-F238E27FC236}">
                <a16:creationId xmlns:a16="http://schemas.microsoft.com/office/drawing/2014/main" id="{F4133DBE-CDCE-6DDB-992A-8681FC23CC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5" name="Picture 4">
            <a:extLst>
              <a:ext uri="{FF2B5EF4-FFF2-40B4-BE49-F238E27FC236}">
                <a16:creationId xmlns:a16="http://schemas.microsoft.com/office/drawing/2014/main" id="{78C86457-AF33-4AA1-E9C4-8E65390791BD}"/>
              </a:ext>
            </a:extLst>
          </p:cNvPr>
          <p:cNvPicPr>
            <a:picLocks noChangeAspect="1"/>
          </p:cNvPicPr>
          <p:nvPr/>
        </p:nvPicPr>
        <p:blipFill>
          <a:blip r:embed="rId5"/>
          <a:stretch>
            <a:fillRect/>
          </a:stretch>
        </p:blipFill>
        <p:spPr>
          <a:xfrm>
            <a:off x="9144160" y="1156269"/>
            <a:ext cx="1389138" cy="483368"/>
          </a:xfrm>
          <a:prstGeom prst="rect">
            <a:avLst/>
          </a:prstGeom>
        </p:spPr>
      </p:pic>
      <p:sp>
        <p:nvSpPr>
          <p:cNvPr id="26" name="Rectangle: Rounded Corners 25">
            <a:extLst>
              <a:ext uri="{FF2B5EF4-FFF2-40B4-BE49-F238E27FC236}">
                <a16:creationId xmlns:a16="http://schemas.microsoft.com/office/drawing/2014/main" id="{55DDD4B9-2CCA-85F0-681F-1A989D7B4E2D}"/>
              </a:ext>
            </a:extLst>
          </p:cNvPr>
          <p:cNvSpPr/>
          <p:nvPr/>
        </p:nvSpPr>
        <p:spPr>
          <a:xfrm rot="1340246">
            <a:off x="9142841" y="1097773"/>
            <a:ext cx="1149930" cy="417137"/>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r>
              <a:rPr lang="en-GB" sz="1512" dirty="0">
                <a:solidFill>
                  <a:srgbClr val="A50021"/>
                </a:solidFill>
                <a:latin typeface="Arial"/>
              </a:rPr>
              <a:t>Updated 27/03/2023</a:t>
            </a:r>
          </a:p>
        </p:txBody>
      </p:sp>
      <p:sp>
        <p:nvSpPr>
          <p:cNvPr id="6" name="Arrow: Down 5">
            <a:extLst>
              <a:ext uri="{FF2B5EF4-FFF2-40B4-BE49-F238E27FC236}">
                <a16:creationId xmlns:a16="http://schemas.microsoft.com/office/drawing/2014/main" id="{0FAED063-BF07-820F-D813-3A4B909666A2}"/>
              </a:ext>
            </a:extLst>
          </p:cNvPr>
          <p:cNvSpPr/>
          <p:nvPr/>
        </p:nvSpPr>
        <p:spPr>
          <a:xfrm>
            <a:off x="5844977" y="4119560"/>
            <a:ext cx="59441" cy="1851429"/>
          </a:xfrm>
          <a:prstGeom prst="downArrow">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Tree>
    <p:extLst>
      <p:ext uri="{BB962C8B-B14F-4D97-AF65-F5344CB8AC3E}">
        <p14:creationId xmlns:p14="http://schemas.microsoft.com/office/powerpoint/2010/main" val="155662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CB13B-4D32-4A42-A6B3-269CE9AD37AD}"/>
              </a:ext>
            </a:extLst>
          </p:cNvPr>
          <p:cNvSpPr>
            <a:spLocks noGrp="1"/>
          </p:cNvSpPr>
          <p:nvPr>
            <p:ph type="sldNum" sz="quarter" idx="12"/>
          </p:nvPr>
        </p:nvSpPr>
        <p:spPr/>
        <p:txBody>
          <a:bodyPr/>
          <a:lstStyle/>
          <a:p>
            <a:pPr defTabSz="768111"/>
            <a:fld id="{06A3BB45-F483-43F1-A84A-ABCB13DAF03D}" type="slidenum">
              <a:rPr lang="en-US">
                <a:solidFill>
                  <a:srgbClr val="000000"/>
                </a:solidFill>
                <a:latin typeface="Arial"/>
              </a:rPr>
              <a:pPr defTabSz="768111"/>
              <a:t>54</a:t>
            </a:fld>
            <a:endParaRPr lang="en-US">
              <a:solidFill>
                <a:srgbClr val="000000"/>
              </a:solidFill>
              <a:latin typeface="Arial"/>
            </a:endParaRPr>
          </a:p>
        </p:txBody>
      </p:sp>
      <p:sp>
        <p:nvSpPr>
          <p:cNvPr id="4" name="Title 1">
            <a:extLst>
              <a:ext uri="{FF2B5EF4-FFF2-40B4-BE49-F238E27FC236}">
                <a16:creationId xmlns:a16="http://schemas.microsoft.com/office/drawing/2014/main" id="{5A18E1F5-A916-4946-A5B2-A8771EB849AF}"/>
              </a:ext>
            </a:extLst>
          </p:cNvPr>
          <p:cNvSpPr txBox="1">
            <a:spLocks/>
          </p:cNvSpPr>
          <p:nvPr/>
        </p:nvSpPr>
        <p:spPr>
          <a:xfrm>
            <a:off x="3359151" y="274640"/>
            <a:ext cx="6851650" cy="777875"/>
          </a:xfrm>
          <a:prstGeom prst="rect">
            <a:avLst/>
          </a:prstGeom>
        </p:spPr>
        <p:txBody>
          <a:bodyPr anchor="b"/>
          <a:lstStyle>
            <a:lvl1pPr algn="ctr" rtl="0" eaLnBrk="1" fontAlgn="base" hangingPunct="1">
              <a:spcBef>
                <a:spcPct val="0"/>
              </a:spcBef>
              <a:spcAft>
                <a:spcPct val="0"/>
              </a:spcAft>
              <a:defRPr sz="2000" b="1">
                <a:solidFill>
                  <a:srgbClr val="006F82"/>
                </a:solidFill>
                <a:latin typeface="+mj-lt"/>
                <a:ea typeface="+mj-ea"/>
                <a:cs typeface="+mj-cs"/>
              </a:defRPr>
            </a:lvl1pPr>
            <a:lvl2pPr algn="ctr" rtl="0" eaLnBrk="1" fontAlgn="base" hangingPunct="1">
              <a:spcBef>
                <a:spcPct val="0"/>
              </a:spcBef>
              <a:spcAft>
                <a:spcPct val="0"/>
              </a:spcAft>
              <a:defRPr sz="2000" b="1">
                <a:solidFill>
                  <a:srgbClr val="006F82"/>
                </a:solidFill>
                <a:latin typeface="Verdana" pitchFamily="34" charset="0"/>
              </a:defRPr>
            </a:lvl2pPr>
            <a:lvl3pPr algn="ctr" rtl="0" eaLnBrk="1" fontAlgn="base" hangingPunct="1">
              <a:spcBef>
                <a:spcPct val="0"/>
              </a:spcBef>
              <a:spcAft>
                <a:spcPct val="0"/>
              </a:spcAft>
              <a:defRPr sz="2000" b="1">
                <a:solidFill>
                  <a:srgbClr val="006F82"/>
                </a:solidFill>
                <a:latin typeface="Verdana" pitchFamily="34" charset="0"/>
              </a:defRPr>
            </a:lvl3pPr>
            <a:lvl4pPr algn="ctr" rtl="0" eaLnBrk="1" fontAlgn="base" hangingPunct="1">
              <a:spcBef>
                <a:spcPct val="0"/>
              </a:spcBef>
              <a:spcAft>
                <a:spcPct val="0"/>
              </a:spcAft>
              <a:defRPr sz="2000" b="1">
                <a:solidFill>
                  <a:srgbClr val="006F82"/>
                </a:solidFill>
                <a:latin typeface="Verdana" pitchFamily="34" charset="0"/>
              </a:defRPr>
            </a:lvl4pPr>
            <a:lvl5pPr algn="ctr" rtl="0" eaLnBrk="1" fontAlgn="base" hangingPunct="1">
              <a:spcBef>
                <a:spcPct val="0"/>
              </a:spcBef>
              <a:spcAft>
                <a:spcPct val="0"/>
              </a:spcAft>
              <a:defRPr sz="2000" b="1">
                <a:solidFill>
                  <a:srgbClr val="006F82"/>
                </a:solidFill>
                <a:latin typeface="Verdana" pitchFamily="34" charset="0"/>
              </a:defRPr>
            </a:lvl5pPr>
            <a:lvl6pPr marL="457200" algn="ctr" rtl="0" eaLnBrk="1" fontAlgn="base" hangingPunct="1">
              <a:spcBef>
                <a:spcPct val="0"/>
              </a:spcBef>
              <a:spcAft>
                <a:spcPct val="0"/>
              </a:spcAft>
              <a:defRPr sz="2000" b="1">
                <a:solidFill>
                  <a:srgbClr val="006F82"/>
                </a:solidFill>
                <a:latin typeface="Verdana" pitchFamily="34" charset="0"/>
              </a:defRPr>
            </a:lvl6pPr>
            <a:lvl7pPr marL="914400" algn="ctr" rtl="0" eaLnBrk="1" fontAlgn="base" hangingPunct="1">
              <a:spcBef>
                <a:spcPct val="0"/>
              </a:spcBef>
              <a:spcAft>
                <a:spcPct val="0"/>
              </a:spcAft>
              <a:defRPr sz="2000" b="1">
                <a:solidFill>
                  <a:srgbClr val="006F82"/>
                </a:solidFill>
                <a:latin typeface="Verdana" pitchFamily="34" charset="0"/>
              </a:defRPr>
            </a:lvl7pPr>
            <a:lvl8pPr marL="1371600" algn="ctr" rtl="0" eaLnBrk="1" fontAlgn="base" hangingPunct="1">
              <a:spcBef>
                <a:spcPct val="0"/>
              </a:spcBef>
              <a:spcAft>
                <a:spcPct val="0"/>
              </a:spcAft>
              <a:defRPr sz="2000" b="1">
                <a:solidFill>
                  <a:srgbClr val="006F82"/>
                </a:solidFill>
                <a:latin typeface="Verdana" pitchFamily="34" charset="0"/>
              </a:defRPr>
            </a:lvl8pPr>
            <a:lvl9pPr marL="1828800" algn="ctr" rtl="0" eaLnBrk="1" fontAlgn="base" hangingPunct="1">
              <a:spcBef>
                <a:spcPct val="0"/>
              </a:spcBef>
              <a:spcAft>
                <a:spcPct val="0"/>
              </a:spcAft>
              <a:defRPr sz="2000" b="1">
                <a:solidFill>
                  <a:srgbClr val="006F82"/>
                </a:solidFill>
                <a:latin typeface="Verdana" pitchFamily="34" charset="0"/>
              </a:defRPr>
            </a:lvl9pPr>
          </a:lstStyle>
          <a:p>
            <a:pPr defTabSz="653156"/>
            <a:r>
              <a:rPr lang="en-GB" sz="1714" kern="0" dirty="0">
                <a:latin typeface="Verdana"/>
              </a:rPr>
              <a:t>3</a:t>
            </a:r>
            <a:r>
              <a:rPr lang="en-GB" sz="1714" kern="0" baseline="30000" dirty="0">
                <a:latin typeface="Verdana"/>
              </a:rPr>
              <a:t>rd</a:t>
            </a:r>
            <a:r>
              <a:rPr lang="en-GB" sz="1714" kern="0" dirty="0">
                <a:latin typeface="Verdana"/>
              </a:rPr>
              <a:t> MAJOR RELEASE</a:t>
            </a:r>
          </a:p>
        </p:txBody>
      </p:sp>
      <p:pic>
        <p:nvPicPr>
          <p:cNvPr id="16" name="Afbeelding 12">
            <a:extLst>
              <a:ext uri="{FF2B5EF4-FFF2-40B4-BE49-F238E27FC236}">
                <a16:creationId xmlns:a16="http://schemas.microsoft.com/office/drawing/2014/main" id="{28938515-80B6-43FF-80AD-2E5807412348}"/>
              </a:ext>
            </a:extLst>
          </p:cNvPr>
          <p:cNvPicPr>
            <a:picLocks noChangeAspect="1"/>
          </p:cNvPicPr>
          <p:nvPr/>
        </p:nvPicPr>
        <p:blipFill>
          <a:blip r:embed="rId2"/>
          <a:stretch>
            <a:fillRect/>
          </a:stretch>
        </p:blipFill>
        <p:spPr>
          <a:xfrm>
            <a:off x="1800636" y="1292274"/>
            <a:ext cx="1632347" cy="355561"/>
          </a:xfrm>
          <a:prstGeom prst="rect">
            <a:avLst/>
          </a:prstGeom>
        </p:spPr>
      </p:pic>
      <p:pic>
        <p:nvPicPr>
          <p:cNvPr id="3" name="Picture 2">
            <a:extLst>
              <a:ext uri="{FF2B5EF4-FFF2-40B4-BE49-F238E27FC236}">
                <a16:creationId xmlns:a16="http://schemas.microsoft.com/office/drawing/2014/main" id="{D860C612-4694-4EE6-9C34-C1683DDB211C}"/>
              </a:ext>
            </a:extLst>
          </p:cNvPr>
          <p:cNvPicPr>
            <a:picLocks noChangeAspect="1"/>
          </p:cNvPicPr>
          <p:nvPr/>
        </p:nvPicPr>
        <p:blipFill>
          <a:blip r:embed="rId3"/>
          <a:stretch>
            <a:fillRect/>
          </a:stretch>
        </p:blipFill>
        <p:spPr>
          <a:xfrm>
            <a:off x="1798767" y="1742451"/>
            <a:ext cx="8594466" cy="4434274"/>
          </a:xfrm>
          <a:prstGeom prst="rect">
            <a:avLst/>
          </a:prstGeom>
        </p:spPr>
      </p:pic>
      <p:pic>
        <p:nvPicPr>
          <p:cNvPr id="5" name="Picture 4" descr="Smals | NRB">
            <a:extLst>
              <a:ext uri="{FF2B5EF4-FFF2-40B4-BE49-F238E27FC236}">
                <a16:creationId xmlns:a16="http://schemas.microsoft.com/office/drawing/2014/main" id="{172F7292-79BE-38E1-1D5B-58C972C0AC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6" name="Picture 5">
            <a:extLst>
              <a:ext uri="{FF2B5EF4-FFF2-40B4-BE49-F238E27FC236}">
                <a16:creationId xmlns:a16="http://schemas.microsoft.com/office/drawing/2014/main" id="{B1A02E9E-4B74-17B0-F9D4-6907B5FA9988}"/>
              </a:ext>
            </a:extLst>
          </p:cNvPr>
          <p:cNvPicPr>
            <a:picLocks noChangeAspect="1"/>
          </p:cNvPicPr>
          <p:nvPr/>
        </p:nvPicPr>
        <p:blipFill>
          <a:blip r:embed="rId5"/>
          <a:stretch>
            <a:fillRect/>
          </a:stretch>
        </p:blipFill>
        <p:spPr>
          <a:xfrm>
            <a:off x="9144160" y="1156269"/>
            <a:ext cx="1389138" cy="483368"/>
          </a:xfrm>
          <a:prstGeom prst="rect">
            <a:avLst/>
          </a:prstGeom>
        </p:spPr>
      </p:pic>
    </p:spTree>
    <p:extLst>
      <p:ext uri="{BB962C8B-B14F-4D97-AF65-F5344CB8AC3E}">
        <p14:creationId xmlns:p14="http://schemas.microsoft.com/office/powerpoint/2010/main" val="3117839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563554" y="2924362"/>
            <a:ext cx="4333884"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a:t/>
            </a:r>
            <a:br>
              <a:rPr lang="en-GB" dirty="0"/>
            </a:br>
            <a:r>
              <a:rPr lang="en-GB" dirty="0"/>
              <a:t>Project Governance</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dirty="0">
                <a:solidFill>
                  <a:schemeClr val="lt1"/>
                </a:solidFill>
                <a:latin typeface="Arial"/>
                <a:cs typeface="Arial"/>
                <a:sym typeface="Arial"/>
              </a:rPr>
              <a:t>5</a:t>
            </a:r>
            <a:endParaRPr dirty="0"/>
          </a:p>
        </p:txBody>
      </p:sp>
    </p:spTree>
    <p:extLst>
      <p:ext uri="{BB962C8B-B14F-4D97-AF65-F5344CB8AC3E}">
        <p14:creationId xmlns:p14="http://schemas.microsoft.com/office/powerpoint/2010/main" val="454489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054E2FA8-0F94-48B6-9F68-48D2F8DE8FFC}"/>
              </a:ext>
            </a:extLst>
          </p:cNvPr>
          <p:cNvSpPr/>
          <p:nvPr/>
        </p:nvSpPr>
        <p:spPr>
          <a:xfrm>
            <a:off x="3709282" y="1910978"/>
            <a:ext cx="6626964" cy="4678069"/>
          </a:xfrm>
          <a:custGeom>
            <a:avLst/>
            <a:gdLst>
              <a:gd name="connsiteX0" fmla="*/ 3146760 w 6280534"/>
              <a:gd name="connsiteY0" fmla="*/ 0 h 4953655"/>
              <a:gd name="connsiteX1" fmla="*/ 6237520 w 6280534"/>
              <a:gd name="connsiteY1" fmla="*/ 142701 h 4953655"/>
              <a:gd name="connsiteX2" fmla="*/ 6227384 w 6280534"/>
              <a:gd name="connsiteY2" fmla="*/ 151969 h 4953655"/>
              <a:gd name="connsiteX3" fmla="*/ 6219457 w 6280534"/>
              <a:gd name="connsiteY3" fmla="*/ 198467 h 4953655"/>
              <a:gd name="connsiteX4" fmla="*/ 6090802 w 6280534"/>
              <a:gd name="connsiteY4" fmla="*/ 2338464 h 4953655"/>
              <a:gd name="connsiteX5" fmla="*/ 6275822 w 6280534"/>
              <a:gd name="connsiteY5" fmla="*/ 4777023 h 4953655"/>
              <a:gd name="connsiteX6" fmla="*/ 6280534 w 6280534"/>
              <a:gd name="connsiteY6" fmla="*/ 4794830 h 4953655"/>
              <a:gd name="connsiteX7" fmla="*/ 6279516 w 6280534"/>
              <a:gd name="connsiteY7" fmla="*/ 4795146 h 4953655"/>
              <a:gd name="connsiteX8" fmla="*/ 6265368 w 6280534"/>
              <a:gd name="connsiteY8" fmla="*/ 4797306 h 4953655"/>
              <a:gd name="connsiteX9" fmla="*/ 6280534 w 6280534"/>
              <a:gd name="connsiteY9" fmla="*/ 4810954 h 4953655"/>
              <a:gd name="connsiteX10" fmla="*/ 3140267 w 6280534"/>
              <a:gd name="connsiteY10" fmla="*/ 4953655 h 4953655"/>
              <a:gd name="connsiteX11" fmla="*/ 0 w 6280534"/>
              <a:gd name="connsiteY11" fmla="*/ 4810954 h 4953655"/>
              <a:gd name="connsiteX12" fmla="*/ 8367 w 6280534"/>
              <a:gd name="connsiteY12" fmla="*/ 4803424 h 4953655"/>
              <a:gd name="connsiteX13" fmla="*/ 0 w 6280534"/>
              <a:gd name="connsiteY13" fmla="*/ 4802147 h 4953655"/>
              <a:gd name="connsiteX14" fmla="*/ 6648 w 6280534"/>
              <a:gd name="connsiteY14" fmla="*/ 4777023 h 4953655"/>
              <a:gd name="connsiteX15" fmla="*/ 191668 w 6280534"/>
              <a:gd name="connsiteY15" fmla="*/ 2338464 h 4953655"/>
              <a:gd name="connsiteX16" fmla="*/ 63013 w 6280534"/>
              <a:gd name="connsiteY16" fmla="*/ 198467 h 4953655"/>
              <a:gd name="connsiteX17" fmla="*/ 53997 w 6280534"/>
              <a:gd name="connsiteY17" fmla="*/ 145576 h 4953655"/>
              <a:gd name="connsiteX18" fmla="*/ 58875 w 6280534"/>
              <a:gd name="connsiteY18" fmla="*/ 145330 h 4953655"/>
              <a:gd name="connsiteX19" fmla="*/ 56000 w 6280534"/>
              <a:gd name="connsiteY19" fmla="*/ 142701 h 4953655"/>
              <a:gd name="connsiteX20" fmla="*/ 3146760 w 6280534"/>
              <a:gd name="connsiteY20" fmla="*/ 0 h 495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0534" h="4953655">
                <a:moveTo>
                  <a:pt x="3146760" y="0"/>
                </a:moveTo>
                <a:cubicBezTo>
                  <a:pt x="4853740" y="0"/>
                  <a:pt x="6237520" y="63889"/>
                  <a:pt x="6237520" y="142701"/>
                </a:cubicBezTo>
                <a:lnTo>
                  <a:pt x="6227384" y="151969"/>
                </a:lnTo>
                <a:lnTo>
                  <a:pt x="6219457" y="198467"/>
                </a:lnTo>
                <a:cubicBezTo>
                  <a:pt x="6140884" y="707127"/>
                  <a:pt x="6090802" y="1476917"/>
                  <a:pt x="6090802" y="2338464"/>
                </a:cubicBezTo>
                <a:cubicBezTo>
                  <a:pt x="6090802" y="3391467"/>
                  <a:pt x="6165616" y="4307398"/>
                  <a:pt x="6275822" y="4777023"/>
                </a:cubicBezTo>
                <a:lnTo>
                  <a:pt x="6280534" y="4794830"/>
                </a:lnTo>
                <a:lnTo>
                  <a:pt x="6279516" y="4795146"/>
                </a:lnTo>
                <a:lnTo>
                  <a:pt x="6265368" y="4797306"/>
                </a:lnTo>
                <a:lnTo>
                  <a:pt x="6280534" y="4810954"/>
                </a:lnTo>
                <a:cubicBezTo>
                  <a:pt x="6280534" y="4889766"/>
                  <a:pt x="4874589" y="4953655"/>
                  <a:pt x="3140267" y="4953655"/>
                </a:cubicBezTo>
                <a:cubicBezTo>
                  <a:pt x="1405945" y="4953655"/>
                  <a:pt x="0" y="4889766"/>
                  <a:pt x="0" y="4810954"/>
                </a:cubicBezTo>
                <a:lnTo>
                  <a:pt x="8367" y="4803424"/>
                </a:lnTo>
                <a:lnTo>
                  <a:pt x="0" y="4802147"/>
                </a:lnTo>
                <a:lnTo>
                  <a:pt x="6648" y="4777023"/>
                </a:lnTo>
                <a:cubicBezTo>
                  <a:pt x="116854" y="4307398"/>
                  <a:pt x="191668" y="3391467"/>
                  <a:pt x="191668" y="2338464"/>
                </a:cubicBezTo>
                <a:cubicBezTo>
                  <a:pt x="191668" y="1476917"/>
                  <a:pt x="141586" y="707127"/>
                  <a:pt x="63013" y="198467"/>
                </a:cubicBezTo>
                <a:lnTo>
                  <a:pt x="53997" y="145576"/>
                </a:lnTo>
                <a:lnTo>
                  <a:pt x="58875" y="145330"/>
                </a:lnTo>
                <a:lnTo>
                  <a:pt x="56000" y="142701"/>
                </a:lnTo>
                <a:cubicBezTo>
                  <a:pt x="56000" y="63889"/>
                  <a:pt x="1439780" y="0"/>
                  <a:pt x="3146760" y="0"/>
                </a:cubicBezTo>
                <a:close/>
              </a:path>
            </a:pathLst>
          </a:custGeom>
          <a:solidFill>
            <a:srgbClr val="D0E6F8"/>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6DA459B1-A0D9-4A2D-9224-3AB9E306F61C}"/>
              </a:ext>
            </a:extLst>
          </p:cNvPr>
          <p:cNvSpPr/>
          <p:nvPr/>
        </p:nvSpPr>
        <p:spPr>
          <a:xfrm>
            <a:off x="3740080" y="3030887"/>
            <a:ext cx="6344630" cy="3010457"/>
          </a:xfrm>
          <a:custGeom>
            <a:avLst/>
            <a:gdLst>
              <a:gd name="connsiteX0" fmla="*/ 3146760 w 6280534"/>
              <a:gd name="connsiteY0" fmla="*/ 0 h 4953655"/>
              <a:gd name="connsiteX1" fmla="*/ 6237520 w 6280534"/>
              <a:gd name="connsiteY1" fmla="*/ 142701 h 4953655"/>
              <a:gd name="connsiteX2" fmla="*/ 6227384 w 6280534"/>
              <a:gd name="connsiteY2" fmla="*/ 151969 h 4953655"/>
              <a:gd name="connsiteX3" fmla="*/ 6219457 w 6280534"/>
              <a:gd name="connsiteY3" fmla="*/ 198467 h 4953655"/>
              <a:gd name="connsiteX4" fmla="*/ 6090802 w 6280534"/>
              <a:gd name="connsiteY4" fmla="*/ 2338464 h 4953655"/>
              <a:gd name="connsiteX5" fmla="*/ 6275822 w 6280534"/>
              <a:gd name="connsiteY5" fmla="*/ 4777023 h 4953655"/>
              <a:gd name="connsiteX6" fmla="*/ 6280534 w 6280534"/>
              <a:gd name="connsiteY6" fmla="*/ 4794830 h 4953655"/>
              <a:gd name="connsiteX7" fmla="*/ 6279516 w 6280534"/>
              <a:gd name="connsiteY7" fmla="*/ 4795146 h 4953655"/>
              <a:gd name="connsiteX8" fmla="*/ 6265368 w 6280534"/>
              <a:gd name="connsiteY8" fmla="*/ 4797306 h 4953655"/>
              <a:gd name="connsiteX9" fmla="*/ 6280534 w 6280534"/>
              <a:gd name="connsiteY9" fmla="*/ 4810954 h 4953655"/>
              <a:gd name="connsiteX10" fmla="*/ 3140267 w 6280534"/>
              <a:gd name="connsiteY10" fmla="*/ 4953655 h 4953655"/>
              <a:gd name="connsiteX11" fmla="*/ 0 w 6280534"/>
              <a:gd name="connsiteY11" fmla="*/ 4810954 h 4953655"/>
              <a:gd name="connsiteX12" fmla="*/ 8367 w 6280534"/>
              <a:gd name="connsiteY12" fmla="*/ 4803424 h 4953655"/>
              <a:gd name="connsiteX13" fmla="*/ 0 w 6280534"/>
              <a:gd name="connsiteY13" fmla="*/ 4802147 h 4953655"/>
              <a:gd name="connsiteX14" fmla="*/ 6648 w 6280534"/>
              <a:gd name="connsiteY14" fmla="*/ 4777023 h 4953655"/>
              <a:gd name="connsiteX15" fmla="*/ 191668 w 6280534"/>
              <a:gd name="connsiteY15" fmla="*/ 2338464 h 4953655"/>
              <a:gd name="connsiteX16" fmla="*/ 63013 w 6280534"/>
              <a:gd name="connsiteY16" fmla="*/ 198467 h 4953655"/>
              <a:gd name="connsiteX17" fmla="*/ 53997 w 6280534"/>
              <a:gd name="connsiteY17" fmla="*/ 145576 h 4953655"/>
              <a:gd name="connsiteX18" fmla="*/ 58875 w 6280534"/>
              <a:gd name="connsiteY18" fmla="*/ 145330 h 4953655"/>
              <a:gd name="connsiteX19" fmla="*/ 56000 w 6280534"/>
              <a:gd name="connsiteY19" fmla="*/ 142701 h 4953655"/>
              <a:gd name="connsiteX20" fmla="*/ 3146760 w 6280534"/>
              <a:gd name="connsiteY20" fmla="*/ 0 h 495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0534" h="4953655">
                <a:moveTo>
                  <a:pt x="3146760" y="0"/>
                </a:moveTo>
                <a:cubicBezTo>
                  <a:pt x="4853740" y="0"/>
                  <a:pt x="6237520" y="63889"/>
                  <a:pt x="6237520" y="142701"/>
                </a:cubicBezTo>
                <a:lnTo>
                  <a:pt x="6227384" y="151969"/>
                </a:lnTo>
                <a:lnTo>
                  <a:pt x="6219457" y="198467"/>
                </a:lnTo>
                <a:cubicBezTo>
                  <a:pt x="6140884" y="707127"/>
                  <a:pt x="6090802" y="1476917"/>
                  <a:pt x="6090802" y="2338464"/>
                </a:cubicBezTo>
                <a:cubicBezTo>
                  <a:pt x="6090802" y="3391467"/>
                  <a:pt x="6165616" y="4307398"/>
                  <a:pt x="6275822" y="4777023"/>
                </a:cubicBezTo>
                <a:lnTo>
                  <a:pt x="6280534" y="4794830"/>
                </a:lnTo>
                <a:lnTo>
                  <a:pt x="6279516" y="4795146"/>
                </a:lnTo>
                <a:lnTo>
                  <a:pt x="6265368" y="4797306"/>
                </a:lnTo>
                <a:lnTo>
                  <a:pt x="6280534" y="4810954"/>
                </a:lnTo>
                <a:cubicBezTo>
                  <a:pt x="6280534" y="4889766"/>
                  <a:pt x="4874589" y="4953655"/>
                  <a:pt x="3140267" y="4953655"/>
                </a:cubicBezTo>
                <a:cubicBezTo>
                  <a:pt x="1405945" y="4953655"/>
                  <a:pt x="0" y="4889766"/>
                  <a:pt x="0" y="4810954"/>
                </a:cubicBezTo>
                <a:lnTo>
                  <a:pt x="8367" y="4803424"/>
                </a:lnTo>
                <a:lnTo>
                  <a:pt x="0" y="4802147"/>
                </a:lnTo>
                <a:lnTo>
                  <a:pt x="6648" y="4777023"/>
                </a:lnTo>
                <a:cubicBezTo>
                  <a:pt x="116854" y="4307398"/>
                  <a:pt x="191668" y="3391467"/>
                  <a:pt x="191668" y="2338464"/>
                </a:cubicBezTo>
                <a:cubicBezTo>
                  <a:pt x="191668" y="1476917"/>
                  <a:pt x="141586" y="707127"/>
                  <a:pt x="63013" y="198467"/>
                </a:cubicBezTo>
                <a:lnTo>
                  <a:pt x="53997" y="145576"/>
                </a:lnTo>
                <a:lnTo>
                  <a:pt x="58875" y="145330"/>
                </a:lnTo>
                <a:lnTo>
                  <a:pt x="56000" y="142701"/>
                </a:lnTo>
                <a:cubicBezTo>
                  <a:pt x="56000" y="63889"/>
                  <a:pt x="1439780" y="0"/>
                  <a:pt x="3146760" y="0"/>
                </a:cubicBezTo>
                <a:close/>
              </a:path>
            </a:pathLst>
          </a:custGeom>
          <a:solidFill>
            <a:srgbClr val="A5CFF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16" name="Flowchart: Connector 15">
            <a:extLst>
              <a:ext uri="{FF2B5EF4-FFF2-40B4-BE49-F238E27FC236}">
                <a16:creationId xmlns:a16="http://schemas.microsoft.com/office/drawing/2014/main" id="{EA3E22AC-2F59-4E95-BB92-286198BEF69B}"/>
              </a:ext>
            </a:extLst>
          </p:cNvPr>
          <p:cNvSpPr/>
          <p:nvPr/>
        </p:nvSpPr>
        <p:spPr>
          <a:xfrm>
            <a:off x="6655497" y="3965627"/>
            <a:ext cx="1482641" cy="154660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1143" dirty="0">
                <a:solidFill>
                  <a:srgbClr val="4472C4"/>
                </a:solidFill>
                <a:latin typeface="Calibri" panose="020F0502020204030204"/>
              </a:rPr>
              <a:t>Web-/Mobiele applicatie </a:t>
            </a:r>
            <a:r>
              <a:rPr lang="nl-BE" sz="1143" b="1" dirty="0">
                <a:solidFill>
                  <a:srgbClr val="4472C4"/>
                </a:solidFill>
                <a:latin typeface="Calibri" panose="020F0502020204030204"/>
              </a:rPr>
              <a:t>Ontwikkelings-Projectteam</a:t>
            </a:r>
          </a:p>
          <a:p>
            <a:pPr algn="ctr" defTabSz="326578">
              <a:defRPr/>
            </a:pPr>
            <a:r>
              <a:rPr lang="nl-BE" sz="1143" dirty="0">
                <a:solidFill>
                  <a:srgbClr val="4472C4"/>
                </a:solidFill>
                <a:latin typeface="Calibri" panose="020F0502020204030204"/>
              </a:rPr>
              <a:t>(smals</a:t>
            </a:r>
            <a:r>
              <a:rPr lang="nl-BE" sz="1000" dirty="0">
                <a:solidFill>
                  <a:srgbClr val="4472C4"/>
                </a:solidFill>
                <a:latin typeface="Calibri" panose="020F0502020204030204"/>
              </a:rPr>
              <a:t>)</a:t>
            </a:r>
            <a:endParaRPr lang="nl-BE" sz="643" dirty="0">
              <a:solidFill>
                <a:srgbClr val="4472C4"/>
              </a:solidFill>
              <a:latin typeface="Calibri" panose="020F0502020204030204"/>
            </a:endParaRPr>
          </a:p>
        </p:txBody>
      </p:sp>
      <p:sp>
        <p:nvSpPr>
          <p:cNvPr id="17" name="Flowchart: Connector 16">
            <a:extLst>
              <a:ext uri="{FF2B5EF4-FFF2-40B4-BE49-F238E27FC236}">
                <a16:creationId xmlns:a16="http://schemas.microsoft.com/office/drawing/2014/main" id="{7AC762D0-A1AE-4795-8769-E34C4F07C3EA}"/>
              </a:ext>
            </a:extLst>
          </p:cNvPr>
          <p:cNvSpPr/>
          <p:nvPr/>
        </p:nvSpPr>
        <p:spPr>
          <a:xfrm>
            <a:off x="8191696" y="4136086"/>
            <a:ext cx="1693066" cy="147316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1143" dirty="0">
                <a:solidFill>
                  <a:srgbClr val="4472C4"/>
                </a:solidFill>
                <a:latin typeface="Calibri" panose="020F0502020204030204"/>
              </a:rPr>
              <a:t>Centrale Software platform  </a:t>
            </a:r>
            <a:r>
              <a:rPr lang="nl-BE" sz="1143" b="1" dirty="0">
                <a:solidFill>
                  <a:srgbClr val="4472C4"/>
                </a:solidFill>
                <a:latin typeface="Calibri" panose="020F0502020204030204"/>
              </a:rPr>
              <a:t>Ontwikkelings- Projectteam</a:t>
            </a:r>
          </a:p>
          <a:p>
            <a:pPr algn="ctr" defTabSz="326578">
              <a:defRPr/>
            </a:pPr>
            <a:r>
              <a:rPr lang="nl-BE" sz="1143" dirty="0">
                <a:solidFill>
                  <a:srgbClr val="4472C4"/>
                </a:solidFill>
                <a:latin typeface="Calibri" panose="020F0502020204030204"/>
              </a:rPr>
              <a:t>(smals)</a:t>
            </a:r>
          </a:p>
        </p:txBody>
      </p:sp>
      <p:sp>
        <p:nvSpPr>
          <p:cNvPr id="18" name="Flowchart: Connector 17">
            <a:extLst>
              <a:ext uri="{FF2B5EF4-FFF2-40B4-BE49-F238E27FC236}">
                <a16:creationId xmlns:a16="http://schemas.microsoft.com/office/drawing/2014/main" id="{41DCA82B-9732-4C63-9312-1BD8C0062855}"/>
              </a:ext>
            </a:extLst>
          </p:cNvPr>
          <p:cNvSpPr/>
          <p:nvPr/>
        </p:nvSpPr>
        <p:spPr>
          <a:xfrm>
            <a:off x="5652306" y="2650847"/>
            <a:ext cx="874566" cy="789639"/>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Project-stuurgroep</a:t>
            </a:r>
          </a:p>
        </p:txBody>
      </p:sp>
      <p:sp>
        <p:nvSpPr>
          <p:cNvPr id="51" name="Flowchart: Connector 50">
            <a:extLst>
              <a:ext uri="{FF2B5EF4-FFF2-40B4-BE49-F238E27FC236}">
                <a16:creationId xmlns:a16="http://schemas.microsoft.com/office/drawing/2014/main" id="{DA33CB05-C2B8-457F-A891-AACD075D9250}"/>
              </a:ext>
            </a:extLst>
          </p:cNvPr>
          <p:cNvSpPr/>
          <p:nvPr/>
        </p:nvSpPr>
        <p:spPr>
          <a:xfrm>
            <a:off x="8673788" y="3847622"/>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2</a:t>
            </a:r>
          </a:p>
        </p:txBody>
      </p:sp>
      <p:sp>
        <p:nvSpPr>
          <p:cNvPr id="60" name="Flowchart: Connector 59">
            <a:extLst>
              <a:ext uri="{FF2B5EF4-FFF2-40B4-BE49-F238E27FC236}">
                <a16:creationId xmlns:a16="http://schemas.microsoft.com/office/drawing/2014/main" id="{A6BC7AB4-6DFD-48DA-9DD1-4AD0510A3DBA}"/>
              </a:ext>
            </a:extLst>
          </p:cNvPr>
          <p:cNvSpPr/>
          <p:nvPr/>
        </p:nvSpPr>
        <p:spPr>
          <a:xfrm>
            <a:off x="6838528" y="1966470"/>
            <a:ext cx="1296582" cy="645234"/>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Overeenkomsten-commissies (OC*)</a:t>
            </a:r>
          </a:p>
        </p:txBody>
      </p:sp>
      <p:graphicFrame>
        <p:nvGraphicFramePr>
          <p:cNvPr id="73" name="Table 72">
            <a:extLst>
              <a:ext uri="{FF2B5EF4-FFF2-40B4-BE49-F238E27FC236}">
                <a16:creationId xmlns:a16="http://schemas.microsoft.com/office/drawing/2014/main" id="{74E28A7D-332D-417E-A399-FC86D135F795}"/>
              </a:ext>
            </a:extLst>
          </p:cNvPr>
          <p:cNvGraphicFramePr>
            <a:graphicFrameLocks noGrp="1"/>
          </p:cNvGraphicFramePr>
          <p:nvPr/>
        </p:nvGraphicFramePr>
        <p:xfrm>
          <a:off x="1878630" y="142208"/>
          <a:ext cx="1270091" cy="973000"/>
        </p:xfrm>
        <a:graphic>
          <a:graphicData uri="http://schemas.openxmlformats.org/drawingml/2006/table">
            <a:tbl>
              <a:tblPr firstRow="1" bandRow="1">
                <a:tableStyleId>{5C22544A-7EE6-4342-B048-85BDC9FD1C3A}</a:tableStyleId>
              </a:tblPr>
              <a:tblGrid>
                <a:gridCol w="426021">
                  <a:extLst>
                    <a:ext uri="{9D8B030D-6E8A-4147-A177-3AD203B41FA5}">
                      <a16:colId xmlns:a16="http://schemas.microsoft.com/office/drawing/2014/main" val="416978932"/>
                    </a:ext>
                  </a:extLst>
                </a:gridCol>
                <a:gridCol w="844070">
                  <a:extLst>
                    <a:ext uri="{9D8B030D-6E8A-4147-A177-3AD203B41FA5}">
                      <a16:colId xmlns:a16="http://schemas.microsoft.com/office/drawing/2014/main" val="2483226272"/>
                    </a:ext>
                  </a:extLst>
                </a:gridCol>
              </a:tblGrid>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b="0" dirty="0">
                          <a:solidFill>
                            <a:srgbClr val="207FCE"/>
                          </a:solidFill>
                        </a:rPr>
                        <a:t>Business sponsor</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6394427"/>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gebruikersrol</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848920"/>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Leverancier</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6084821"/>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Faciliterende rol</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0191428"/>
                  </a:ext>
                </a:extLst>
              </a:tr>
            </a:tbl>
          </a:graphicData>
        </a:graphic>
      </p:graphicFrame>
      <p:sp>
        <p:nvSpPr>
          <p:cNvPr id="74" name="Rectangle 73">
            <a:extLst>
              <a:ext uri="{FF2B5EF4-FFF2-40B4-BE49-F238E27FC236}">
                <a16:creationId xmlns:a16="http://schemas.microsoft.com/office/drawing/2014/main" id="{0F9FC8C0-5D41-453F-9785-EF8A789885A5}"/>
              </a:ext>
            </a:extLst>
          </p:cNvPr>
          <p:cNvSpPr/>
          <p:nvPr/>
        </p:nvSpPr>
        <p:spPr>
          <a:xfrm>
            <a:off x="1957571" y="200866"/>
            <a:ext cx="209239" cy="143774"/>
          </a:xfrm>
          <a:prstGeom prst="rect">
            <a:avLst/>
          </a:prstGeom>
          <a:solidFill>
            <a:srgbClr val="1965A3"/>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5" name="Rectangle 74">
            <a:extLst>
              <a:ext uri="{FF2B5EF4-FFF2-40B4-BE49-F238E27FC236}">
                <a16:creationId xmlns:a16="http://schemas.microsoft.com/office/drawing/2014/main" id="{759C9BC2-C472-49E2-BD2E-6452481A5FCC}"/>
              </a:ext>
            </a:extLst>
          </p:cNvPr>
          <p:cNvSpPr/>
          <p:nvPr/>
        </p:nvSpPr>
        <p:spPr>
          <a:xfrm>
            <a:off x="1966650" y="451277"/>
            <a:ext cx="209239" cy="143774"/>
          </a:xfrm>
          <a:prstGeom prst="rect">
            <a:avLst/>
          </a:prstGeom>
          <a:solidFill>
            <a:schemeClr val="accent2">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6" name="Rectangle 75">
            <a:extLst>
              <a:ext uri="{FF2B5EF4-FFF2-40B4-BE49-F238E27FC236}">
                <a16:creationId xmlns:a16="http://schemas.microsoft.com/office/drawing/2014/main" id="{88A41CEC-3B61-43B2-BEFF-48848BC58E57}"/>
              </a:ext>
            </a:extLst>
          </p:cNvPr>
          <p:cNvSpPr/>
          <p:nvPr/>
        </p:nvSpPr>
        <p:spPr>
          <a:xfrm>
            <a:off x="1967678" y="701687"/>
            <a:ext cx="209239" cy="143774"/>
          </a:xfrm>
          <a:prstGeom prst="rect">
            <a:avLst/>
          </a:prstGeom>
          <a:solidFill>
            <a:srgbClr val="5CA8E6"/>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7" name="Rectangle 76">
            <a:extLst>
              <a:ext uri="{FF2B5EF4-FFF2-40B4-BE49-F238E27FC236}">
                <a16:creationId xmlns:a16="http://schemas.microsoft.com/office/drawing/2014/main" id="{88DAF7F6-824A-453F-94B3-29F7FBC49E74}"/>
              </a:ext>
            </a:extLst>
          </p:cNvPr>
          <p:cNvSpPr/>
          <p:nvPr/>
        </p:nvSpPr>
        <p:spPr>
          <a:xfrm>
            <a:off x="1964204" y="931564"/>
            <a:ext cx="209239" cy="143774"/>
          </a:xfrm>
          <a:prstGeom prst="rect">
            <a:avLst/>
          </a:prstGeom>
          <a:solidFill>
            <a:schemeClr val="accent6">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8" name="TextBox 77">
            <a:extLst>
              <a:ext uri="{FF2B5EF4-FFF2-40B4-BE49-F238E27FC236}">
                <a16:creationId xmlns:a16="http://schemas.microsoft.com/office/drawing/2014/main" id="{93A3F287-ABD4-4475-9EAE-5D51C6C1F873}"/>
              </a:ext>
            </a:extLst>
          </p:cNvPr>
          <p:cNvSpPr txBox="1"/>
          <p:nvPr/>
        </p:nvSpPr>
        <p:spPr>
          <a:xfrm>
            <a:off x="3752011" y="6237027"/>
            <a:ext cx="2337884" cy="290208"/>
          </a:xfrm>
          <a:prstGeom prst="rect">
            <a:avLst/>
          </a:prstGeom>
          <a:noFill/>
        </p:spPr>
        <p:txBody>
          <a:bodyPr wrap="none" rtlCol="0">
            <a:spAutoFit/>
          </a:bodyPr>
          <a:lstStyle/>
          <a:p>
            <a:pPr defTabSz="326578">
              <a:defRPr/>
            </a:pPr>
            <a:r>
              <a:rPr lang="nl-BE" sz="1286" b="1" dirty="0">
                <a:solidFill>
                  <a:srgbClr val="1965A3"/>
                </a:solidFill>
                <a:latin typeface="Calibri" panose="020F0502020204030204"/>
              </a:rPr>
              <a:t>RIZIV &amp; FOD &amp; eHealth &amp; Smals</a:t>
            </a:r>
          </a:p>
        </p:txBody>
      </p:sp>
      <p:sp>
        <p:nvSpPr>
          <p:cNvPr id="79" name="TextBox 78">
            <a:extLst>
              <a:ext uri="{FF2B5EF4-FFF2-40B4-BE49-F238E27FC236}">
                <a16:creationId xmlns:a16="http://schemas.microsoft.com/office/drawing/2014/main" id="{3901C807-0A3F-43A0-A847-E035ABDFFA17}"/>
              </a:ext>
            </a:extLst>
          </p:cNvPr>
          <p:cNvSpPr txBox="1"/>
          <p:nvPr/>
        </p:nvSpPr>
        <p:spPr>
          <a:xfrm>
            <a:off x="3812193" y="5700905"/>
            <a:ext cx="1429750" cy="290208"/>
          </a:xfrm>
          <a:prstGeom prst="rect">
            <a:avLst/>
          </a:prstGeom>
          <a:noFill/>
        </p:spPr>
        <p:txBody>
          <a:bodyPr wrap="none" rtlCol="0">
            <a:spAutoFit/>
          </a:bodyPr>
          <a:lstStyle/>
          <a:p>
            <a:pPr defTabSz="326578">
              <a:defRPr/>
            </a:pPr>
            <a:r>
              <a:rPr lang="nl-BE" sz="1286" b="1" dirty="0">
                <a:solidFill>
                  <a:srgbClr val="1965A3"/>
                </a:solidFill>
                <a:latin typeface="Calibri" panose="020F0502020204030204"/>
              </a:rPr>
              <a:t>Verwijsvoorschrift</a:t>
            </a:r>
          </a:p>
        </p:txBody>
      </p:sp>
      <p:sp>
        <p:nvSpPr>
          <p:cNvPr id="3" name="Flowchart: Connector 2">
            <a:extLst>
              <a:ext uri="{FF2B5EF4-FFF2-40B4-BE49-F238E27FC236}">
                <a16:creationId xmlns:a16="http://schemas.microsoft.com/office/drawing/2014/main" id="{76D9DC75-9883-6AA1-1CB1-11FE0A343401}"/>
              </a:ext>
            </a:extLst>
          </p:cNvPr>
          <p:cNvSpPr/>
          <p:nvPr/>
        </p:nvSpPr>
        <p:spPr>
          <a:xfrm>
            <a:off x="4589832" y="3565473"/>
            <a:ext cx="1957235" cy="2026394"/>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1143" b="1" dirty="0">
                <a:solidFill>
                  <a:srgbClr val="4472C4"/>
                </a:solidFill>
                <a:latin typeface="Calibri" panose="020F0502020204030204"/>
              </a:rPr>
              <a:t>Business Projectteam</a:t>
            </a:r>
          </a:p>
        </p:txBody>
      </p:sp>
      <p:sp>
        <p:nvSpPr>
          <p:cNvPr id="9" name="Flowchart: Connector 8">
            <a:extLst>
              <a:ext uri="{FF2B5EF4-FFF2-40B4-BE49-F238E27FC236}">
                <a16:creationId xmlns:a16="http://schemas.microsoft.com/office/drawing/2014/main" id="{59F2576A-5C0F-0095-3FE3-CD9B431D09D3}"/>
              </a:ext>
            </a:extLst>
          </p:cNvPr>
          <p:cNvSpPr/>
          <p:nvPr/>
        </p:nvSpPr>
        <p:spPr>
          <a:xfrm>
            <a:off x="7230019" y="3674002"/>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3</a:t>
            </a:r>
          </a:p>
        </p:txBody>
      </p:sp>
      <p:sp>
        <p:nvSpPr>
          <p:cNvPr id="41" name="Flowchart: Connector 40">
            <a:extLst>
              <a:ext uri="{FF2B5EF4-FFF2-40B4-BE49-F238E27FC236}">
                <a16:creationId xmlns:a16="http://schemas.microsoft.com/office/drawing/2014/main" id="{505D7E88-4E22-FF0A-7AC8-44AD2D6A6771}"/>
              </a:ext>
            </a:extLst>
          </p:cNvPr>
          <p:cNvSpPr/>
          <p:nvPr/>
        </p:nvSpPr>
        <p:spPr>
          <a:xfrm>
            <a:off x="5878492" y="1444017"/>
            <a:ext cx="939019" cy="84616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Programma stuurgroep</a:t>
            </a:r>
          </a:p>
        </p:txBody>
      </p:sp>
      <p:sp>
        <p:nvSpPr>
          <p:cNvPr id="48" name="Flowchart: Connector 47">
            <a:extLst>
              <a:ext uri="{FF2B5EF4-FFF2-40B4-BE49-F238E27FC236}">
                <a16:creationId xmlns:a16="http://schemas.microsoft.com/office/drawing/2014/main" id="{DB1296D1-5C1D-4B61-BABC-27EDE4A63892}"/>
              </a:ext>
            </a:extLst>
          </p:cNvPr>
          <p:cNvSpPr/>
          <p:nvPr/>
        </p:nvSpPr>
        <p:spPr>
          <a:xfrm>
            <a:off x="2918029" y="5072834"/>
            <a:ext cx="1246927" cy="652522"/>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r>
              <a:rPr lang="nl-BE" sz="1000" b="1" dirty="0">
                <a:solidFill>
                  <a:prstClr val="white"/>
                </a:solidFill>
                <a:latin typeface="Calibri" panose="020F0502020204030204"/>
              </a:rPr>
              <a:t>Business Analysis</a:t>
            </a:r>
          </a:p>
          <a:p>
            <a:pPr algn="ctr" defTabSz="326578"/>
            <a:r>
              <a:rPr lang="nl-BE" sz="1000" b="1" dirty="0">
                <a:solidFill>
                  <a:prstClr val="white"/>
                </a:solidFill>
                <a:latin typeface="Calibri" panose="020F0502020204030204"/>
              </a:rPr>
              <a:t>Werkgroepen</a:t>
            </a:r>
          </a:p>
        </p:txBody>
      </p:sp>
      <p:sp>
        <p:nvSpPr>
          <p:cNvPr id="82" name="Flowchart: Connector 81">
            <a:extLst>
              <a:ext uri="{FF2B5EF4-FFF2-40B4-BE49-F238E27FC236}">
                <a16:creationId xmlns:a16="http://schemas.microsoft.com/office/drawing/2014/main" id="{1FF7E4E0-E8E3-C190-37B6-0A673D6A2B98}"/>
              </a:ext>
            </a:extLst>
          </p:cNvPr>
          <p:cNvSpPr/>
          <p:nvPr/>
        </p:nvSpPr>
        <p:spPr>
          <a:xfrm>
            <a:off x="3180164" y="3312826"/>
            <a:ext cx="913664" cy="534796"/>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r>
              <a:rPr lang="nl-BE" sz="1000" b="1" dirty="0">
                <a:solidFill>
                  <a:prstClr val="white"/>
                </a:solidFill>
                <a:latin typeface="Calibri" panose="020F0502020204030204"/>
              </a:rPr>
              <a:t>Trio-overleg</a:t>
            </a:r>
          </a:p>
        </p:txBody>
      </p:sp>
      <p:sp>
        <p:nvSpPr>
          <p:cNvPr id="90" name="Flowchart: Connector 89">
            <a:extLst>
              <a:ext uri="{FF2B5EF4-FFF2-40B4-BE49-F238E27FC236}">
                <a16:creationId xmlns:a16="http://schemas.microsoft.com/office/drawing/2014/main" id="{336998D6-4099-6F36-8E37-44DCEBB9F5AE}"/>
              </a:ext>
            </a:extLst>
          </p:cNvPr>
          <p:cNvSpPr/>
          <p:nvPr/>
        </p:nvSpPr>
        <p:spPr>
          <a:xfrm>
            <a:off x="9121776" y="1422410"/>
            <a:ext cx="1214469" cy="79540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ICT Programma stuurgroep</a:t>
            </a:r>
          </a:p>
        </p:txBody>
      </p:sp>
      <p:sp>
        <p:nvSpPr>
          <p:cNvPr id="100" name="Flowchart: Connector 99">
            <a:extLst>
              <a:ext uri="{FF2B5EF4-FFF2-40B4-BE49-F238E27FC236}">
                <a16:creationId xmlns:a16="http://schemas.microsoft.com/office/drawing/2014/main" id="{43AEA7BF-1262-9D5C-2D82-D7F0B3B18BA5}"/>
              </a:ext>
            </a:extLst>
          </p:cNvPr>
          <p:cNvSpPr/>
          <p:nvPr/>
        </p:nvSpPr>
        <p:spPr>
          <a:xfrm>
            <a:off x="5493538" y="3288271"/>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BBO Project Manager</a:t>
            </a:r>
          </a:p>
        </p:txBody>
      </p:sp>
      <p:cxnSp>
        <p:nvCxnSpPr>
          <p:cNvPr id="104" name="Straight Connector 103">
            <a:extLst>
              <a:ext uri="{FF2B5EF4-FFF2-40B4-BE49-F238E27FC236}">
                <a16:creationId xmlns:a16="http://schemas.microsoft.com/office/drawing/2014/main" id="{BE687D8E-2770-FEA5-7659-676E3181BA54}"/>
              </a:ext>
            </a:extLst>
          </p:cNvPr>
          <p:cNvCxnSpPr>
            <a:cxnSpLocks/>
            <a:stCxn id="9" idx="6"/>
            <a:endCxn id="4" idx="3"/>
          </p:cNvCxnSpPr>
          <p:nvPr/>
        </p:nvCxnSpPr>
        <p:spPr>
          <a:xfrm flipV="1">
            <a:off x="7634499" y="3731983"/>
            <a:ext cx="173450" cy="153686"/>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BACC31-7D7B-0792-48B9-1C285D2377F4}"/>
              </a:ext>
            </a:extLst>
          </p:cNvPr>
          <p:cNvCxnSpPr>
            <a:cxnSpLocks/>
            <a:stCxn id="4" idx="5"/>
            <a:endCxn id="51" idx="1"/>
          </p:cNvCxnSpPr>
          <p:nvPr/>
        </p:nvCxnSpPr>
        <p:spPr>
          <a:xfrm flipH="1">
            <a:off x="8733023" y="3731982"/>
            <a:ext cx="13687" cy="177636"/>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152AFE26-0C7C-21C0-792B-0CAC680A1591}"/>
              </a:ext>
            </a:extLst>
          </p:cNvPr>
          <p:cNvSpPr txBox="1"/>
          <p:nvPr/>
        </p:nvSpPr>
        <p:spPr>
          <a:xfrm>
            <a:off x="3269902" y="268954"/>
            <a:ext cx="1369286" cy="488082"/>
          </a:xfrm>
          <a:prstGeom prst="rect">
            <a:avLst/>
          </a:prstGeom>
          <a:noFill/>
        </p:spPr>
        <p:txBody>
          <a:bodyPr wrap="none" rtlCol="0">
            <a:spAutoFit/>
          </a:bodyPr>
          <a:lstStyle/>
          <a:p>
            <a:pPr defTabSz="326578">
              <a:defRPr/>
            </a:pPr>
            <a:r>
              <a:rPr lang="fr-FR" sz="643" dirty="0">
                <a:solidFill>
                  <a:prstClr val="black"/>
                </a:solidFill>
                <a:latin typeface="Calibri" panose="020F0502020204030204"/>
              </a:rPr>
              <a:t>OC* = </a:t>
            </a:r>
            <a:r>
              <a:rPr lang="fr-FR" sz="643" dirty="0" err="1">
                <a:solidFill>
                  <a:prstClr val="black"/>
                </a:solidFill>
                <a:latin typeface="Calibri" panose="020F0502020204030204"/>
              </a:rPr>
              <a:t>Overeenkomstencommissies</a:t>
            </a:r>
            <a:endParaRPr lang="fr-FR" sz="643" dirty="0">
              <a:solidFill>
                <a:prstClr val="black"/>
              </a:solidFill>
              <a:latin typeface="Calibri" panose="020F0502020204030204"/>
            </a:endParaRPr>
          </a:p>
          <a:p>
            <a:pPr defTabSz="326578">
              <a:defRPr/>
            </a:pPr>
            <a:r>
              <a:rPr lang="fr-FR" sz="643" dirty="0" err="1">
                <a:solidFill>
                  <a:prstClr val="black"/>
                </a:solidFill>
                <a:latin typeface="Calibri" panose="020F0502020204030204"/>
              </a:rPr>
              <a:t>Swh</a:t>
            </a:r>
            <a:r>
              <a:rPr lang="fr-FR" sz="643" dirty="0">
                <a:solidFill>
                  <a:prstClr val="black"/>
                </a:solidFill>
                <a:latin typeface="Calibri" panose="020F0502020204030204"/>
              </a:rPr>
              <a:t>** = </a:t>
            </a:r>
            <a:r>
              <a:rPr lang="fr-FR" sz="643" dirty="0" err="1">
                <a:solidFill>
                  <a:prstClr val="black"/>
                </a:solidFill>
                <a:latin typeface="Calibri" panose="020F0502020204030204"/>
              </a:rPr>
              <a:t>Softwarehuizen</a:t>
            </a:r>
            <a:endParaRPr lang="fr-FR" sz="643" dirty="0">
              <a:solidFill>
                <a:prstClr val="black"/>
              </a:solidFill>
              <a:latin typeface="Calibri" panose="020F0502020204030204"/>
            </a:endParaRPr>
          </a:p>
          <a:p>
            <a:pPr defTabSz="326578">
              <a:defRPr/>
            </a:pPr>
            <a:r>
              <a:rPr lang="fr-FR" sz="643" dirty="0" err="1">
                <a:solidFill>
                  <a:prstClr val="black"/>
                </a:solidFill>
                <a:latin typeface="Calibri" panose="020F0502020204030204"/>
              </a:rPr>
              <a:t>Zgv</a:t>
            </a:r>
            <a:r>
              <a:rPr lang="fr-FR" sz="643" dirty="0">
                <a:solidFill>
                  <a:prstClr val="black"/>
                </a:solidFill>
                <a:latin typeface="Calibri" panose="020F0502020204030204"/>
              </a:rPr>
              <a:t>*** = </a:t>
            </a:r>
            <a:r>
              <a:rPr lang="fr-FR" sz="643" dirty="0" err="1">
                <a:solidFill>
                  <a:prstClr val="black"/>
                </a:solidFill>
                <a:latin typeface="Calibri" panose="020F0502020204030204"/>
              </a:rPr>
              <a:t>zorgverleners</a:t>
            </a:r>
            <a:endParaRPr lang="fr-FR" sz="643" dirty="0">
              <a:solidFill>
                <a:prstClr val="black"/>
              </a:solidFill>
              <a:latin typeface="Calibri" panose="020F0502020204030204"/>
            </a:endParaRPr>
          </a:p>
          <a:p>
            <a:pPr defTabSz="326578">
              <a:defRPr/>
            </a:pPr>
            <a:r>
              <a:rPr lang="fr-FR" sz="643" dirty="0">
                <a:solidFill>
                  <a:prstClr val="black"/>
                </a:solidFill>
                <a:latin typeface="Calibri" panose="020F0502020204030204"/>
              </a:rPr>
              <a:t>PO° = </a:t>
            </a:r>
            <a:r>
              <a:rPr lang="fr-FR" sz="643" dirty="0" err="1">
                <a:solidFill>
                  <a:prstClr val="black"/>
                </a:solidFill>
                <a:latin typeface="Calibri" panose="020F0502020204030204"/>
              </a:rPr>
              <a:t>Patiëntenorganisaties</a:t>
            </a:r>
            <a:endParaRPr lang="en-BE" sz="643" dirty="0">
              <a:solidFill>
                <a:prstClr val="black"/>
              </a:solidFill>
              <a:latin typeface="Calibri" panose="020F0502020204030204"/>
            </a:endParaRPr>
          </a:p>
        </p:txBody>
      </p:sp>
      <p:sp>
        <p:nvSpPr>
          <p:cNvPr id="105" name="Flowchart: Connector 104">
            <a:extLst>
              <a:ext uri="{FF2B5EF4-FFF2-40B4-BE49-F238E27FC236}">
                <a16:creationId xmlns:a16="http://schemas.microsoft.com/office/drawing/2014/main" id="{133F4936-2F53-492D-861B-B65725A77AA6}"/>
              </a:ext>
            </a:extLst>
          </p:cNvPr>
          <p:cNvSpPr/>
          <p:nvPr/>
        </p:nvSpPr>
        <p:spPr>
          <a:xfrm>
            <a:off x="3688265" y="1472416"/>
            <a:ext cx="1575132" cy="84616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Begeleidingscomité  Digitaal Verwijsvoorschrift</a:t>
            </a:r>
          </a:p>
        </p:txBody>
      </p:sp>
      <p:sp>
        <p:nvSpPr>
          <p:cNvPr id="44" name="Rectangle 43">
            <a:extLst>
              <a:ext uri="{FF2B5EF4-FFF2-40B4-BE49-F238E27FC236}">
                <a16:creationId xmlns:a16="http://schemas.microsoft.com/office/drawing/2014/main" id="{97DFCC4C-8260-4B10-8171-DC7F6173C5C8}"/>
              </a:ext>
            </a:extLst>
          </p:cNvPr>
          <p:cNvSpPr/>
          <p:nvPr/>
        </p:nvSpPr>
        <p:spPr>
          <a:xfrm>
            <a:off x="1614462" y="98521"/>
            <a:ext cx="3310879" cy="1024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GB" sz="1286">
              <a:solidFill>
                <a:prstClr val="white"/>
              </a:solidFill>
              <a:latin typeface="Calibri" panose="020F0502020204030204"/>
            </a:endParaRPr>
          </a:p>
        </p:txBody>
      </p:sp>
      <p:cxnSp>
        <p:nvCxnSpPr>
          <p:cNvPr id="115" name="Straight Connector 114">
            <a:extLst>
              <a:ext uri="{FF2B5EF4-FFF2-40B4-BE49-F238E27FC236}">
                <a16:creationId xmlns:a16="http://schemas.microsoft.com/office/drawing/2014/main" id="{32429E6A-3B25-483C-838B-4180EEC34C32}"/>
              </a:ext>
            </a:extLst>
          </p:cNvPr>
          <p:cNvCxnSpPr>
            <a:cxnSpLocks/>
            <a:stCxn id="100" idx="6"/>
            <a:endCxn id="4" idx="2"/>
          </p:cNvCxnSpPr>
          <p:nvPr/>
        </p:nvCxnSpPr>
        <p:spPr>
          <a:xfrm flipV="1">
            <a:off x="5898019" y="3452803"/>
            <a:ext cx="1715507" cy="47135"/>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sp>
        <p:nvSpPr>
          <p:cNvPr id="4" name="Flowchart: Connector 3">
            <a:extLst>
              <a:ext uri="{FF2B5EF4-FFF2-40B4-BE49-F238E27FC236}">
                <a16:creationId xmlns:a16="http://schemas.microsoft.com/office/drawing/2014/main" id="{7D67130E-993F-C45F-BC77-BB703F943AEB}"/>
              </a:ext>
            </a:extLst>
          </p:cNvPr>
          <p:cNvSpPr/>
          <p:nvPr/>
        </p:nvSpPr>
        <p:spPr>
          <a:xfrm>
            <a:off x="7613526" y="3057983"/>
            <a:ext cx="1327608" cy="789639"/>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Development </a:t>
            </a:r>
            <a:r>
              <a:rPr lang="nl-BE" sz="1000" b="1" dirty="0" err="1">
                <a:solidFill>
                  <a:prstClr val="white"/>
                </a:solidFill>
                <a:latin typeface="Calibri" panose="020F0502020204030204"/>
              </a:rPr>
              <a:t>Backlog</a:t>
            </a:r>
            <a:r>
              <a:rPr lang="nl-BE" sz="1000" b="1" dirty="0">
                <a:solidFill>
                  <a:prstClr val="white"/>
                </a:solidFill>
                <a:latin typeface="Calibri" panose="020F0502020204030204"/>
              </a:rPr>
              <a:t>  planning </a:t>
            </a:r>
            <a:r>
              <a:rPr lang="nl-BE" sz="1000" b="1" dirty="0" err="1">
                <a:solidFill>
                  <a:prstClr val="white"/>
                </a:solidFill>
                <a:latin typeface="Calibri" panose="020F0502020204030204"/>
              </a:rPr>
              <a:t>sessions</a:t>
            </a:r>
            <a:endParaRPr lang="nl-BE" sz="1000" b="1" dirty="0">
              <a:solidFill>
                <a:prstClr val="white"/>
              </a:solidFill>
              <a:latin typeface="Calibri" panose="020F0502020204030204"/>
            </a:endParaRPr>
          </a:p>
        </p:txBody>
      </p:sp>
      <p:sp>
        <p:nvSpPr>
          <p:cNvPr id="25" name="Flowchart: Connector 24">
            <a:extLst>
              <a:ext uri="{FF2B5EF4-FFF2-40B4-BE49-F238E27FC236}">
                <a16:creationId xmlns:a16="http://schemas.microsoft.com/office/drawing/2014/main" id="{4E267DC4-0CF9-8E15-FFC1-C0661769BC08}"/>
              </a:ext>
            </a:extLst>
          </p:cNvPr>
          <p:cNvSpPr/>
          <p:nvPr/>
        </p:nvSpPr>
        <p:spPr>
          <a:xfrm>
            <a:off x="2918029" y="4499647"/>
            <a:ext cx="1246927" cy="528984"/>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r>
              <a:rPr lang="nl-BE" sz="1000" b="1" dirty="0">
                <a:solidFill>
                  <a:prstClr val="white"/>
                </a:solidFill>
                <a:latin typeface="Calibri" panose="020F0502020204030204"/>
              </a:rPr>
              <a:t>Communicatie Werkgroepen</a:t>
            </a:r>
          </a:p>
        </p:txBody>
      </p:sp>
      <p:sp>
        <p:nvSpPr>
          <p:cNvPr id="30" name="Flowchart: Connector 29">
            <a:extLst>
              <a:ext uri="{FF2B5EF4-FFF2-40B4-BE49-F238E27FC236}">
                <a16:creationId xmlns:a16="http://schemas.microsoft.com/office/drawing/2014/main" id="{6BC4CF56-44A5-DE27-C5AF-C6F551B104D9}"/>
              </a:ext>
            </a:extLst>
          </p:cNvPr>
          <p:cNvSpPr/>
          <p:nvPr/>
        </p:nvSpPr>
        <p:spPr>
          <a:xfrm>
            <a:off x="5300543" y="5397010"/>
            <a:ext cx="865439" cy="776253"/>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err="1">
                <a:solidFill>
                  <a:prstClr val="white"/>
                </a:solidFill>
                <a:latin typeface="Calibri" panose="020F0502020204030204"/>
              </a:rPr>
              <a:t>Careset</a:t>
            </a:r>
            <a:r>
              <a:rPr lang="nl-BE" sz="1000" b="1" dirty="0">
                <a:solidFill>
                  <a:prstClr val="white"/>
                </a:solidFill>
                <a:latin typeface="Calibri" panose="020F0502020204030204"/>
              </a:rPr>
              <a:t> </a:t>
            </a:r>
            <a:r>
              <a:rPr lang="nl-BE" sz="1000" b="1" dirty="0" err="1">
                <a:solidFill>
                  <a:prstClr val="white"/>
                </a:solidFill>
                <a:latin typeface="Calibri" panose="020F0502020204030204"/>
              </a:rPr>
              <a:t>Alignment</a:t>
            </a:r>
            <a:r>
              <a:rPr lang="nl-BE" sz="1000" b="1" dirty="0">
                <a:solidFill>
                  <a:prstClr val="white"/>
                </a:solidFill>
                <a:latin typeface="Calibri" panose="020F0502020204030204"/>
              </a:rPr>
              <a:t> </a:t>
            </a:r>
          </a:p>
        </p:txBody>
      </p:sp>
      <p:sp>
        <p:nvSpPr>
          <p:cNvPr id="32" name="Flowchart: Connector 31">
            <a:extLst>
              <a:ext uri="{FF2B5EF4-FFF2-40B4-BE49-F238E27FC236}">
                <a16:creationId xmlns:a16="http://schemas.microsoft.com/office/drawing/2014/main" id="{B13E27BF-EAEB-6596-EE71-764A0B80F2CF}"/>
              </a:ext>
            </a:extLst>
          </p:cNvPr>
          <p:cNvSpPr/>
          <p:nvPr/>
        </p:nvSpPr>
        <p:spPr>
          <a:xfrm>
            <a:off x="3066451" y="2356522"/>
            <a:ext cx="1113778" cy="948681"/>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HL7 FHIR Belgium</a:t>
            </a:r>
          </a:p>
          <a:p>
            <a:pPr algn="ctr" defTabSz="326578">
              <a:defRPr/>
            </a:pPr>
            <a:r>
              <a:rPr lang="nl-BE" sz="1000" b="1" dirty="0" err="1">
                <a:solidFill>
                  <a:prstClr val="white"/>
                </a:solidFill>
                <a:latin typeface="Calibri" panose="020F0502020204030204"/>
              </a:rPr>
              <a:t>Referral</a:t>
            </a:r>
            <a:r>
              <a:rPr lang="nl-BE" sz="1000" b="1" dirty="0">
                <a:solidFill>
                  <a:prstClr val="white"/>
                </a:solidFill>
                <a:latin typeface="Calibri" panose="020F0502020204030204"/>
              </a:rPr>
              <a:t> </a:t>
            </a:r>
            <a:r>
              <a:rPr lang="nl-BE" sz="1000" b="1" dirty="0" err="1">
                <a:solidFill>
                  <a:prstClr val="white"/>
                </a:solidFill>
                <a:latin typeface="Calibri" panose="020F0502020204030204"/>
              </a:rPr>
              <a:t>Prescription</a:t>
            </a:r>
            <a:endParaRPr lang="nl-BE" sz="1000" b="1" dirty="0">
              <a:solidFill>
                <a:prstClr val="white"/>
              </a:solidFill>
              <a:latin typeface="Calibri" panose="020F0502020204030204"/>
            </a:endParaRPr>
          </a:p>
          <a:p>
            <a:pPr algn="ctr" defTabSz="326578">
              <a:defRPr/>
            </a:pPr>
            <a:endParaRPr lang="nl-BE" sz="571" b="1" dirty="0">
              <a:solidFill>
                <a:prstClr val="white"/>
              </a:solidFill>
              <a:latin typeface="Calibri" panose="020F0502020204030204"/>
            </a:endParaRPr>
          </a:p>
        </p:txBody>
      </p:sp>
      <p:sp>
        <p:nvSpPr>
          <p:cNvPr id="36" name="Flowchart: Connector 35">
            <a:extLst>
              <a:ext uri="{FF2B5EF4-FFF2-40B4-BE49-F238E27FC236}">
                <a16:creationId xmlns:a16="http://schemas.microsoft.com/office/drawing/2014/main" id="{FEBCEDD3-8C36-EB14-F92E-A97448BA4BD4}"/>
              </a:ext>
            </a:extLst>
          </p:cNvPr>
          <p:cNvSpPr/>
          <p:nvPr/>
        </p:nvSpPr>
        <p:spPr>
          <a:xfrm>
            <a:off x="6733842" y="3905429"/>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1</a:t>
            </a:r>
          </a:p>
        </p:txBody>
      </p:sp>
      <p:sp>
        <p:nvSpPr>
          <p:cNvPr id="12" name="Flowchart: Connector 11">
            <a:extLst>
              <a:ext uri="{FF2B5EF4-FFF2-40B4-BE49-F238E27FC236}">
                <a16:creationId xmlns:a16="http://schemas.microsoft.com/office/drawing/2014/main" id="{473975D8-5CD3-CBCC-9B74-A8CB3E9D4CAE}"/>
              </a:ext>
            </a:extLst>
          </p:cNvPr>
          <p:cNvSpPr/>
          <p:nvPr/>
        </p:nvSpPr>
        <p:spPr>
          <a:xfrm>
            <a:off x="6615418" y="5695291"/>
            <a:ext cx="865439" cy="776253"/>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a:solidFill>
                  <a:prstClr val="white"/>
                </a:solidFill>
                <a:latin typeface="Calibri" panose="020F0502020204030204"/>
              </a:rPr>
              <a:t>FHIR </a:t>
            </a:r>
            <a:r>
              <a:rPr lang="nl-BE" sz="1000" b="1" dirty="0" err="1">
                <a:solidFill>
                  <a:prstClr val="white"/>
                </a:solidFill>
                <a:latin typeface="Calibri" panose="020F0502020204030204"/>
              </a:rPr>
              <a:t>backlog</a:t>
            </a:r>
            <a:r>
              <a:rPr lang="nl-BE" sz="1000" b="1" dirty="0">
                <a:solidFill>
                  <a:prstClr val="white"/>
                </a:solidFill>
                <a:latin typeface="Calibri" panose="020F0502020204030204"/>
              </a:rPr>
              <a:t> planning </a:t>
            </a:r>
            <a:r>
              <a:rPr lang="nl-BE" sz="1000" b="1" dirty="0" err="1">
                <a:solidFill>
                  <a:prstClr val="white"/>
                </a:solidFill>
                <a:latin typeface="Calibri" panose="020F0502020204030204"/>
              </a:rPr>
              <a:t>sessions</a:t>
            </a:r>
            <a:r>
              <a:rPr lang="nl-BE" sz="1000" b="1" dirty="0">
                <a:solidFill>
                  <a:prstClr val="white"/>
                </a:solidFill>
                <a:latin typeface="Calibri" panose="020F0502020204030204"/>
              </a:rPr>
              <a:t> </a:t>
            </a:r>
          </a:p>
        </p:txBody>
      </p:sp>
      <p:sp>
        <p:nvSpPr>
          <p:cNvPr id="13" name="Flowchart: Connector 12">
            <a:extLst>
              <a:ext uri="{FF2B5EF4-FFF2-40B4-BE49-F238E27FC236}">
                <a16:creationId xmlns:a16="http://schemas.microsoft.com/office/drawing/2014/main" id="{94A81F0B-8644-DFFE-4CBB-1B631CE90794}"/>
              </a:ext>
            </a:extLst>
          </p:cNvPr>
          <p:cNvSpPr/>
          <p:nvPr/>
        </p:nvSpPr>
        <p:spPr>
          <a:xfrm>
            <a:off x="2945202" y="3868168"/>
            <a:ext cx="1246927" cy="597499"/>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r>
              <a:rPr lang="nl-BE" sz="1000" b="1" dirty="0">
                <a:solidFill>
                  <a:prstClr val="white"/>
                </a:solidFill>
                <a:latin typeface="Calibri" panose="020F0502020204030204"/>
              </a:rPr>
              <a:t>Business Change Workshops</a:t>
            </a:r>
          </a:p>
        </p:txBody>
      </p:sp>
      <p:sp>
        <p:nvSpPr>
          <p:cNvPr id="14" name="Flowchart: Connector 13">
            <a:extLst>
              <a:ext uri="{FF2B5EF4-FFF2-40B4-BE49-F238E27FC236}">
                <a16:creationId xmlns:a16="http://schemas.microsoft.com/office/drawing/2014/main" id="{1579A347-536E-49CC-5819-3118054D588D}"/>
              </a:ext>
            </a:extLst>
          </p:cNvPr>
          <p:cNvSpPr/>
          <p:nvPr/>
        </p:nvSpPr>
        <p:spPr>
          <a:xfrm>
            <a:off x="4836451" y="2872488"/>
            <a:ext cx="785056" cy="650685"/>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1000" b="1" dirty="0" err="1">
                <a:solidFill>
                  <a:prstClr val="white"/>
                </a:solidFill>
                <a:latin typeface="Calibri" panose="020F0502020204030204"/>
              </a:rPr>
              <a:t>Jureg</a:t>
            </a:r>
            <a:r>
              <a:rPr lang="nl-BE" sz="1000" b="1" dirty="0">
                <a:solidFill>
                  <a:prstClr val="white"/>
                </a:solidFill>
                <a:latin typeface="Calibri" panose="020F0502020204030204"/>
              </a:rPr>
              <a:t> </a:t>
            </a:r>
            <a:r>
              <a:rPr lang="nl-BE" sz="1000" b="1" dirty="0" err="1">
                <a:solidFill>
                  <a:prstClr val="white"/>
                </a:solidFill>
                <a:latin typeface="Calibri" panose="020F0502020204030204"/>
              </a:rPr>
              <a:t>Alignment</a:t>
            </a:r>
            <a:endParaRPr lang="nl-BE" sz="1000" b="1" dirty="0">
              <a:solidFill>
                <a:prstClr val="white"/>
              </a:solidFill>
              <a:latin typeface="Calibri" panose="020F0502020204030204"/>
            </a:endParaRPr>
          </a:p>
        </p:txBody>
      </p:sp>
    </p:spTree>
    <p:extLst>
      <p:ext uri="{BB962C8B-B14F-4D97-AF65-F5344CB8AC3E}">
        <p14:creationId xmlns:p14="http://schemas.microsoft.com/office/powerpoint/2010/main" val="32459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5" grpId="0" animBg="1"/>
      <p:bldP spid="16" grpId="0" animBg="1"/>
      <p:bldP spid="17" grpId="0" animBg="1"/>
      <p:bldP spid="18" grpId="0" animBg="1"/>
      <p:bldP spid="51" grpId="0" animBg="1"/>
      <p:bldP spid="60" grpId="0" animBg="1"/>
      <p:bldP spid="78" grpId="0"/>
      <p:bldP spid="79" grpId="0"/>
      <p:bldP spid="3" grpId="0" animBg="1"/>
      <p:bldP spid="9" grpId="0" animBg="1"/>
      <p:bldP spid="41" grpId="0" animBg="1"/>
      <p:bldP spid="48" grpId="0" animBg="1"/>
      <p:bldP spid="82" grpId="0" animBg="1"/>
      <p:bldP spid="90" grpId="0" animBg="1"/>
      <p:bldP spid="100" grpId="0" animBg="1"/>
      <p:bldP spid="105" grpId="0" animBg="1"/>
      <p:bldP spid="4" grpId="0" animBg="1"/>
      <p:bldP spid="25" grpId="0" animBg="1"/>
      <p:bldP spid="30" grpId="0" animBg="1"/>
      <p:bldP spid="32" grpId="0" animBg="1"/>
      <p:bldP spid="36"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054E2FA8-0F94-48B6-9F68-48D2F8DE8FFC}"/>
              </a:ext>
            </a:extLst>
          </p:cNvPr>
          <p:cNvSpPr/>
          <p:nvPr/>
        </p:nvSpPr>
        <p:spPr>
          <a:xfrm>
            <a:off x="3274265" y="1910978"/>
            <a:ext cx="7061981" cy="4678069"/>
          </a:xfrm>
          <a:custGeom>
            <a:avLst/>
            <a:gdLst>
              <a:gd name="connsiteX0" fmla="*/ 3146760 w 6280534"/>
              <a:gd name="connsiteY0" fmla="*/ 0 h 4953655"/>
              <a:gd name="connsiteX1" fmla="*/ 6237520 w 6280534"/>
              <a:gd name="connsiteY1" fmla="*/ 142701 h 4953655"/>
              <a:gd name="connsiteX2" fmla="*/ 6227384 w 6280534"/>
              <a:gd name="connsiteY2" fmla="*/ 151969 h 4953655"/>
              <a:gd name="connsiteX3" fmla="*/ 6219457 w 6280534"/>
              <a:gd name="connsiteY3" fmla="*/ 198467 h 4953655"/>
              <a:gd name="connsiteX4" fmla="*/ 6090802 w 6280534"/>
              <a:gd name="connsiteY4" fmla="*/ 2338464 h 4953655"/>
              <a:gd name="connsiteX5" fmla="*/ 6275822 w 6280534"/>
              <a:gd name="connsiteY5" fmla="*/ 4777023 h 4953655"/>
              <a:gd name="connsiteX6" fmla="*/ 6280534 w 6280534"/>
              <a:gd name="connsiteY6" fmla="*/ 4794830 h 4953655"/>
              <a:gd name="connsiteX7" fmla="*/ 6279516 w 6280534"/>
              <a:gd name="connsiteY7" fmla="*/ 4795146 h 4953655"/>
              <a:gd name="connsiteX8" fmla="*/ 6265368 w 6280534"/>
              <a:gd name="connsiteY8" fmla="*/ 4797306 h 4953655"/>
              <a:gd name="connsiteX9" fmla="*/ 6280534 w 6280534"/>
              <a:gd name="connsiteY9" fmla="*/ 4810954 h 4953655"/>
              <a:gd name="connsiteX10" fmla="*/ 3140267 w 6280534"/>
              <a:gd name="connsiteY10" fmla="*/ 4953655 h 4953655"/>
              <a:gd name="connsiteX11" fmla="*/ 0 w 6280534"/>
              <a:gd name="connsiteY11" fmla="*/ 4810954 h 4953655"/>
              <a:gd name="connsiteX12" fmla="*/ 8367 w 6280534"/>
              <a:gd name="connsiteY12" fmla="*/ 4803424 h 4953655"/>
              <a:gd name="connsiteX13" fmla="*/ 0 w 6280534"/>
              <a:gd name="connsiteY13" fmla="*/ 4802147 h 4953655"/>
              <a:gd name="connsiteX14" fmla="*/ 6648 w 6280534"/>
              <a:gd name="connsiteY14" fmla="*/ 4777023 h 4953655"/>
              <a:gd name="connsiteX15" fmla="*/ 191668 w 6280534"/>
              <a:gd name="connsiteY15" fmla="*/ 2338464 h 4953655"/>
              <a:gd name="connsiteX16" fmla="*/ 63013 w 6280534"/>
              <a:gd name="connsiteY16" fmla="*/ 198467 h 4953655"/>
              <a:gd name="connsiteX17" fmla="*/ 53997 w 6280534"/>
              <a:gd name="connsiteY17" fmla="*/ 145576 h 4953655"/>
              <a:gd name="connsiteX18" fmla="*/ 58875 w 6280534"/>
              <a:gd name="connsiteY18" fmla="*/ 145330 h 4953655"/>
              <a:gd name="connsiteX19" fmla="*/ 56000 w 6280534"/>
              <a:gd name="connsiteY19" fmla="*/ 142701 h 4953655"/>
              <a:gd name="connsiteX20" fmla="*/ 3146760 w 6280534"/>
              <a:gd name="connsiteY20" fmla="*/ 0 h 495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0534" h="4953655">
                <a:moveTo>
                  <a:pt x="3146760" y="0"/>
                </a:moveTo>
                <a:cubicBezTo>
                  <a:pt x="4853740" y="0"/>
                  <a:pt x="6237520" y="63889"/>
                  <a:pt x="6237520" y="142701"/>
                </a:cubicBezTo>
                <a:lnTo>
                  <a:pt x="6227384" y="151969"/>
                </a:lnTo>
                <a:lnTo>
                  <a:pt x="6219457" y="198467"/>
                </a:lnTo>
                <a:cubicBezTo>
                  <a:pt x="6140884" y="707127"/>
                  <a:pt x="6090802" y="1476917"/>
                  <a:pt x="6090802" y="2338464"/>
                </a:cubicBezTo>
                <a:cubicBezTo>
                  <a:pt x="6090802" y="3391467"/>
                  <a:pt x="6165616" y="4307398"/>
                  <a:pt x="6275822" y="4777023"/>
                </a:cubicBezTo>
                <a:lnTo>
                  <a:pt x="6280534" y="4794830"/>
                </a:lnTo>
                <a:lnTo>
                  <a:pt x="6279516" y="4795146"/>
                </a:lnTo>
                <a:lnTo>
                  <a:pt x="6265368" y="4797306"/>
                </a:lnTo>
                <a:lnTo>
                  <a:pt x="6280534" y="4810954"/>
                </a:lnTo>
                <a:cubicBezTo>
                  <a:pt x="6280534" y="4889766"/>
                  <a:pt x="4874589" y="4953655"/>
                  <a:pt x="3140267" y="4953655"/>
                </a:cubicBezTo>
                <a:cubicBezTo>
                  <a:pt x="1405945" y="4953655"/>
                  <a:pt x="0" y="4889766"/>
                  <a:pt x="0" y="4810954"/>
                </a:cubicBezTo>
                <a:lnTo>
                  <a:pt x="8367" y="4803424"/>
                </a:lnTo>
                <a:lnTo>
                  <a:pt x="0" y="4802147"/>
                </a:lnTo>
                <a:lnTo>
                  <a:pt x="6648" y="4777023"/>
                </a:lnTo>
                <a:cubicBezTo>
                  <a:pt x="116854" y="4307398"/>
                  <a:pt x="191668" y="3391467"/>
                  <a:pt x="191668" y="2338464"/>
                </a:cubicBezTo>
                <a:cubicBezTo>
                  <a:pt x="191668" y="1476917"/>
                  <a:pt x="141586" y="707127"/>
                  <a:pt x="63013" y="198467"/>
                </a:cubicBezTo>
                <a:lnTo>
                  <a:pt x="53997" y="145576"/>
                </a:lnTo>
                <a:lnTo>
                  <a:pt x="58875" y="145330"/>
                </a:lnTo>
                <a:lnTo>
                  <a:pt x="56000" y="142701"/>
                </a:lnTo>
                <a:cubicBezTo>
                  <a:pt x="56000" y="63889"/>
                  <a:pt x="1439780" y="0"/>
                  <a:pt x="3146760" y="0"/>
                </a:cubicBezTo>
                <a:close/>
              </a:path>
            </a:pathLst>
          </a:custGeom>
          <a:solidFill>
            <a:srgbClr val="D0E6F8"/>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6DA459B1-A0D9-4A2D-9224-3AB9E306F61C}"/>
              </a:ext>
            </a:extLst>
          </p:cNvPr>
          <p:cNvSpPr/>
          <p:nvPr/>
        </p:nvSpPr>
        <p:spPr>
          <a:xfrm>
            <a:off x="4376009" y="3226972"/>
            <a:ext cx="5693406" cy="2931324"/>
          </a:xfrm>
          <a:custGeom>
            <a:avLst/>
            <a:gdLst>
              <a:gd name="connsiteX0" fmla="*/ 3146760 w 6280534"/>
              <a:gd name="connsiteY0" fmla="*/ 0 h 4953655"/>
              <a:gd name="connsiteX1" fmla="*/ 6237520 w 6280534"/>
              <a:gd name="connsiteY1" fmla="*/ 142701 h 4953655"/>
              <a:gd name="connsiteX2" fmla="*/ 6227384 w 6280534"/>
              <a:gd name="connsiteY2" fmla="*/ 151969 h 4953655"/>
              <a:gd name="connsiteX3" fmla="*/ 6219457 w 6280534"/>
              <a:gd name="connsiteY3" fmla="*/ 198467 h 4953655"/>
              <a:gd name="connsiteX4" fmla="*/ 6090802 w 6280534"/>
              <a:gd name="connsiteY4" fmla="*/ 2338464 h 4953655"/>
              <a:gd name="connsiteX5" fmla="*/ 6275822 w 6280534"/>
              <a:gd name="connsiteY5" fmla="*/ 4777023 h 4953655"/>
              <a:gd name="connsiteX6" fmla="*/ 6280534 w 6280534"/>
              <a:gd name="connsiteY6" fmla="*/ 4794830 h 4953655"/>
              <a:gd name="connsiteX7" fmla="*/ 6279516 w 6280534"/>
              <a:gd name="connsiteY7" fmla="*/ 4795146 h 4953655"/>
              <a:gd name="connsiteX8" fmla="*/ 6265368 w 6280534"/>
              <a:gd name="connsiteY8" fmla="*/ 4797306 h 4953655"/>
              <a:gd name="connsiteX9" fmla="*/ 6280534 w 6280534"/>
              <a:gd name="connsiteY9" fmla="*/ 4810954 h 4953655"/>
              <a:gd name="connsiteX10" fmla="*/ 3140267 w 6280534"/>
              <a:gd name="connsiteY10" fmla="*/ 4953655 h 4953655"/>
              <a:gd name="connsiteX11" fmla="*/ 0 w 6280534"/>
              <a:gd name="connsiteY11" fmla="*/ 4810954 h 4953655"/>
              <a:gd name="connsiteX12" fmla="*/ 8367 w 6280534"/>
              <a:gd name="connsiteY12" fmla="*/ 4803424 h 4953655"/>
              <a:gd name="connsiteX13" fmla="*/ 0 w 6280534"/>
              <a:gd name="connsiteY13" fmla="*/ 4802147 h 4953655"/>
              <a:gd name="connsiteX14" fmla="*/ 6648 w 6280534"/>
              <a:gd name="connsiteY14" fmla="*/ 4777023 h 4953655"/>
              <a:gd name="connsiteX15" fmla="*/ 191668 w 6280534"/>
              <a:gd name="connsiteY15" fmla="*/ 2338464 h 4953655"/>
              <a:gd name="connsiteX16" fmla="*/ 63013 w 6280534"/>
              <a:gd name="connsiteY16" fmla="*/ 198467 h 4953655"/>
              <a:gd name="connsiteX17" fmla="*/ 53997 w 6280534"/>
              <a:gd name="connsiteY17" fmla="*/ 145576 h 4953655"/>
              <a:gd name="connsiteX18" fmla="*/ 58875 w 6280534"/>
              <a:gd name="connsiteY18" fmla="*/ 145330 h 4953655"/>
              <a:gd name="connsiteX19" fmla="*/ 56000 w 6280534"/>
              <a:gd name="connsiteY19" fmla="*/ 142701 h 4953655"/>
              <a:gd name="connsiteX20" fmla="*/ 3146760 w 6280534"/>
              <a:gd name="connsiteY20" fmla="*/ 0 h 495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0534" h="4953655">
                <a:moveTo>
                  <a:pt x="3146760" y="0"/>
                </a:moveTo>
                <a:cubicBezTo>
                  <a:pt x="4853740" y="0"/>
                  <a:pt x="6237520" y="63889"/>
                  <a:pt x="6237520" y="142701"/>
                </a:cubicBezTo>
                <a:lnTo>
                  <a:pt x="6227384" y="151969"/>
                </a:lnTo>
                <a:lnTo>
                  <a:pt x="6219457" y="198467"/>
                </a:lnTo>
                <a:cubicBezTo>
                  <a:pt x="6140884" y="707127"/>
                  <a:pt x="6090802" y="1476917"/>
                  <a:pt x="6090802" y="2338464"/>
                </a:cubicBezTo>
                <a:cubicBezTo>
                  <a:pt x="6090802" y="3391467"/>
                  <a:pt x="6165616" y="4307398"/>
                  <a:pt x="6275822" y="4777023"/>
                </a:cubicBezTo>
                <a:lnTo>
                  <a:pt x="6280534" y="4794830"/>
                </a:lnTo>
                <a:lnTo>
                  <a:pt x="6279516" y="4795146"/>
                </a:lnTo>
                <a:lnTo>
                  <a:pt x="6265368" y="4797306"/>
                </a:lnTo>
                <a:lnTo>
                  <a:pt x="6280534" y="4810954"/>
                </a:lnTo>
                <a:cubicBezTo>
                  <a:pt x="6280534" y="4889766"/>
                  <a:pt x="4874589" y="4953655"/>
                  <a:pt x="3140267" y="4953655"/>
                </a:cubicBezTo>
                <a:cubicBezTo>
                  <a:pt x="1405945" y="4953655"/>
                  <a:pt x="0" y="4889766"/>
                  <a:pt x="0" y="4810954"/>
                </a:cubicBezTo>
                <a:lnTo>
                  <a:pt x="8367" y="4803424"/>
                </a:lnTo>
                <a:lnTo>
                  <a:pt x="0" y="4802147"/>
                </a:lnTo>
                <a:lnTo>
                  <a:pt x="6648" y="4777023"/>
                </a:lnTo>
                <a:cubicBezTo>
                  <a:pt x="116854" y="4307398"/>
                  <a:pt x="191668" y="3391467"/>
                  <a:pt x="191668" y="2338464"/>
                </a:cubicBezTo>
                <a:cubicBezTo>
                  <a:pt x="191668" y="1476917"/>
                  <a:pt x="141586" y="707127"/>
                  <a:pt x="63013" y="198467"/>
                </a:cubicBezTo>
                <a:lnTo>
                  <a:pt x="53997" y="145576"/>
                </a:lnTo>
                <a:lnTo>
                  <a:pt x="58875" y="145330"/>
                </a:lnTo>
                <a:lnTo>
                  <a:pt x="56000" y="142701"/>
                </a:lnTo>
                <a:cubicBezTo>
                  <a:pt x="56000" y="63889"/>
                  <a:pt x="1439780" y="0"/>
                  <a:pt x="3146760" y="0"/>
                </a:cubicBezTo>
                <a:close/>
              </a:path>
            </a:pathLst>
          </a:custGeom>
          <a:solidFill>
            <a:srgbClr val="A5CFF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16" name="Flowchart: Connector 15">
            <a:extLst>
              <a:ext uri="{FF2B5EF4-FFF2-40B4-BE49-F238E27FC236}">
                <a16:creationId xmlns:a16="http://schemas.microsoft.com/office/drawing/2014/main" id="{EA3E22AC-2F59-4E95-BB92-286198BEF69B}"/>
              </a:ext>
            </a:extLst>
          </p:cNvPr>
          <p:cNvSpPr/>
          <p:nvPr/>
        </p:nvSpPr>
        <p:spPr>
          <a:xfrm>
            <a:off x="6885170" y="4587200"/>
            <a:ext cx="1164415" cy="130738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571" dirty="0">
                <a:solidFill>
                  <a:srgbClr val="4472C4"/>
                </a:solidFill>
                <a:latin typeface="Calibri" panose="020F0502020204030204"/>
              </a:rPr>
              <a:t>Web-/Mobiele applicatie </a:t>
            </a:r>
            <a:r>
              <a:rPr lang="nl-BE" sz="571" b="1" dirty="0">
                <a:solidFill>
                  <a:srgbClr val="4472C4"/>
                </a:solidFill>
                <a:latin typeface="Calibri" panose="020F0502020204030204"/>
              </a:rPr>
              <a:t>Ontwikkelings-Projectteam</a:t>
            </a:r>
          </a:p>
          <a:p>
            <a:pPr algn="ctr" defTabSz="326578">
              <a:defRPr/>
            </a:pPr>
            <a:r>
              <a:rPr lang="nl-BE" sz="571" dirty="0">
                <a:solidFill>
                  <a:srgbClr val="4472C4"/>
                </a:solidFill>
                <a:latin typeface="Calibri" panose="020F0502020204030204"/>
              </a:rPr>
              <a:t>(smals)</a:t>
            </a:r>
          </a:p>
        </p:txBody>
      </p:sp>
      <p:sp>
        <p:nvSpPr>
          <p:cNvPr id="17" name="Flowchart: Connector 16">
            <a:extLst>
              <a:ext uri="{FF2B5EF4-FFF2-40B4-BE49-F238E27FC236}">
                <a16:creationId xmlns:a16="http://schemas.microsoft.com/office/drawing/2014/main" id="{7AC762D0-A1AE-4795-8769-E34C4F07C3EA}"/>
              </a:ext>
            </a:extLst>
          </p:cNvPr>
          <p:cNvSpPr/>
          <p:nvPr/>
        </p:nvSpPr>
        <p:spPr>
          <a:xfrm>
            <a:off x="8433702" y="4758835"/>
            <a:ext cx="1199106" cy="121714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571" dirty="0">
                <a:solidFill>
                  <a:srgbClr val="4472C4"/>
                </a:solidFill>
                <a:latin typeface="Calibri" panose="020F0502020204030204"/>
              </a:rPr>
              <a:t>Centrale Software platform  </a:t>
            </a:r>
            <a:r>
              <a:rPr lang="nl-BE" sz="571" b="1" dirty="0">
                <a:solidFill>
                  <a:srgbClr val="4472C4"/>
                </a:solidFill>
                <a:latin typeface="Calibri" panose="020F0502020204030204"/>
              </a:rPr>
              <a:t>Ontwikkelings- Projectteam</a:t>
            </a:r>
          </a:p>
          <a:p>
            <a:pPr algn="ctr" defTabSz="326578">
              <a:defRPr/>
            </a:pPr>
            <a:r>
              <a:rPr lang="nl-BE" sz="571" dirty="0">
                <a:solidFill>
                  <a:srgbClr val="4472C4"/>
                </a:solidFill>
                <a:latin typeface="Calibri" panose="020F0502020204030204"/>
              </a:rPr>
              <a:t>(smals)</a:t>
            </a:r>
          </a:p>
        </p:txBody>
      </p:sp>
      <p:sp>
        <p:nvSpPr>
          <p:cNvPr id="18" name="Flowchart: Connector 17">
            <a:extLst>
              <a:ext uri="{FF2B5EF4-FFF2-40B4-BE49-F238E27FC236}">
                <a16:creationId xmlns:a16="http://schemas.microsoft.com/office/drawing/2014/main" id="{41DCA82B-9732-4C63-9312-1BD8C0062855}"/>
              </a:ext>
            </a:extLst>
          </p:cNvPr>
          <p:cNvSpPr/>
          <p:nvPr/>
        </p:nvSpPr>
        <p:spPr>
          <a:xfrm>
            <a:off x="5233810" y="2694591"/>
            <a:ext cx="935506" cy="916976"/>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Projectstuurgroep</a:t>
            </a:r>
          </a:p>
        </p:txBody>
      </p:sp>
      <p:sp>
        <p:nvSpPr>
          <p:cNvPr id="29" name="Flowchart: Connector 28">
            <a:extLst>
              <a:ext uri="{FF2B5EF4-FFF2-40B4-BE49-F238E27FC236}">
                <a16:creationId xmlns:a16="http://schemas.microsoft.com/office/drawing/2014/main" id="{CDEFECA7-E027-4275-B6C2-282B681A2C27}"/>
              </a:ext>
            </a:extLst>
          </p:cNvPr>
          <p:cNvSpPr/>
          <p:nvPr/>
        </p:nvSpPr>
        <p:spPr>
          <a:xfrm>
            <a:off x="5680073" y="3293027"/>
            <a:ext cx="404481" cy="423334"/>
          </a:xfrm>
          <a:prstGeom prst="flowChartConnector">
            <a:avLst/>
          </a:prstGeom>
          <a:solidFill>
            <a:schemeClr val="accent2">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Business Change Manager</a:t>
            </a:r>
          </a:p>
        </p:txBody>
      </p:sp>
      <p:sp>
        <p:nvSpPr>
          <p:cNvPr id="40" name="Flowchart: Connector 39">
            <a:extLst>
              <a:ext uri="{FF2B5EF4-FFF2-40B4-BE49-F238E27FC236}">
                <a16:creationId xmlns:a16="http://schemas.microsoft.com/office/drawing/2014/main" id="{D412DE57-82AF-42A0-A126-9E2E139D0467}"/>
              </a:ext>
            </a:extLst>
          </p:cNvPr>
          <p:cNvSpPr/>
          <p:nvPr/>
        </p:nvSpPr>
        <p:spPr>
          <a:xfrm>
            <a:off x="6634838" y="5166592"/>
            <a:ext cx="515997" cy="475154"/>
          </a:xfrm>
          <a:prstGeom prst="flowChartConnector">
            <a:avLst/>
          </a:prstGeom>
          <a:solidFill>
            <a:srgbClr val="5CA8E6"/>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Software Ontwikkelaar</a:t>
            </a:r>
          </a:p>
        </p:txBody>
      </p:sp>
      <p:sp>
        <p:nvSpPr>
          <p:cNvPr id="51" name="Flowchart: Connector 50">
            <a:extLst>
              <a:ext uri="{FF2B5EF4-FFF2-40B4-BE49-F238E27FC236}">
                <a16:creationId xmlns:a16="http://schemas.microsoft.com/office/drawing/2014/main" id="{DA33CB05-C2B8-457F-A891-AACD075D9250}"/>
              </a:ext>
            </a:extLst>
          </p:cNvPr>
          <p:cNvSpPr/>
          <p:nvPr/>
        </p:nvSpPr>
        <p:spPr>
          <a:xfrm>
            <a:off x="8737910" y="4542642"/>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2</a:t>
            </a:r>
          </a:p>
        </p:txBody>
      </p:sp>
      <p:sp>
        <p:nvSpPr>
          <p:cNvPr id="52" name="Flowchart: Connector 51">
            <a:extLst>
              <a:ext uri="{FF2B5EF4-FFF2-40B4-BE49-F238E27FC236}">
                <a16:creationId xmlns:a16="http://schemas.microsoft.com/office/drawing/2014/main" id="{378997C1-6825-45CD-B930-ED33BEFFF7A4}"/>
              </a:ext>
            </a:extLst>
          </p:cNvPr>
          <p:cNvSpPr/>
          <p:nvPr/>
        </p:nvSpPr>
        <p:spPr>
          <a:xfrm>
            <a:off x="3518020" y="3465798"/>
            <a:ext cx="614234" cy="60088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eGezondheid Project Managers</a:t>
            </a:r>
          </a:p>
        </p:txBody>
      </p:sp>
      <p:sp>
        <p:nvSpPr>
          <p:cNvPr id="60" name="Flowchart: Connector 59">
            <a:extLst>
              <a:ext uri="{FF2B5EF4-FFF2-40B4-BE49-F238E27FC236}">
                <a16:creationId xmlns:a16="http://schemas.microsoft.com/office/drawing/2014/main" id="{A6BC7AB4-6DFD-48DA-9DD1-4AD0510A3DBA}"/>
              </a:ext>
            </a:extLst>
          </p:cNvPr>
          <p:cNvSpPr/>
          <p:nvPr/>
        </p:nvSpPr>
        <p:spPr>
          <a:xfrm>
            <a:off x="7209721" y="2250462"/>
            <a:ext cx="772009" cy="700631"/>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Overeenkomsten-commissies (OC*)</a:t>
            </a:r>
          </a:p>
        </p:txBody>
      </p:sp>
      <p:sp>
        <p:nvSpPr>
          <p:cNvPr id="64" name="Flowchart: Connector 63">
            <a:extLst>
              <a:ext uri="{FF2B5EF4-FFF2-40B4-BE49-F238E27FC236}">
                <a16:creationId xmlns:a16="http://schemas.microsoft.com/office/drawing/2014/main" id="{392E0F07-9080-4022-803C-653A4C8091CB}"/>
              </a:ext>
            </a:extLst>
          </p:cNvPr>
          <p:cNvSpPr/>
          <p:nvPr/>
        </p:nvSpPr>
        <p:spPr>
          <a:xfrm>
            <a:off x="5460396" y="2328412"/>
            <a:ext cx="440006" cy="441384"/>
          </a:xfrm>
          <a:prstGeom prst="flowChartConnector">
            <a:avLst/>
          </a:prstGeom>
          <a:solidFill>
            <a:srgbClr val="1965A3"/>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Sponsor</a:t>
            </a:r>
          </a:p>
        </p:txBody>
      </p:sp>
      <p:sp>
        <p:nvSpPr>
          <p:cNvPr id="67" name="Flowchart: Connector 66">
            <a:extLst>
              <a:ext uri="{FF2B5EF4-FFF2-40B4-BE49-F238E27FC236}">
                <a16:creationId xmlns:a16="http://schemas.microsoft.com/office/drawing/2014/main" id="{EF15FE07-3F78-4E9A-89A9-F9840B2F2BAA}"/>
              </a:ext>
            </a:extLst>
          </p:cNvPr>
          <p:cNvSpPr/>
          <p:nvPr/>
        </p:nvSpPr>
        <p:spPr>
          <a:xfrm>
            <a:off x="8262355" y="4973162"/>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Systeem architect</a:t>
            </a:r>
          </a:p>
        </p:txBody>
      </p:sp>
      <p:sp>
        <p:nvSpPr>
          <p:cNvPr id="68" name="Flowchart: Connector 67">
            <a:extLst>
              <a:ext uri="{FF2B5EF4-FFF2-40B4-BE49-F238E27FC236}">
                <a16:creationId xmlns:a16="http://schemas.microsoft.com/office/drawing/2014/main" id="{D95B66E7-C6A2-4FCC-91C7-5C896AB118AB}"/>
              </a:ext>
            </a:extLst>
          </p:cNvPr>
          <p:cNvSpPr/>
          <p:nvPr/>
        </p:nvSpPr>
        <p:spPr>
          <a:xfrm>
            <a:off x="8333429" y="5538580"/>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IT architect</a:t>
            </a:r>
          </a:p>
        </p:txBody>
      </p:sp>
      <p:sp>
        <p:nvSpPr>
          <p:cNvPr id="70" name="Flowchart: Connector 69">
            <a:extLst>
              <a:ext uri="{FF2B5EF4-FFF2-40B4-BE49-F238E27FC236}">
                <a16:creationId xmlns:a16="http://schemas.microsoft.com/office/drawing/2014/main" id="{D5994050-4B7E-4F35-A45A-65D4D4132645}"/>
              </a:ext>
            </a:extLst>
          </p:cNvPr>
          <p:cNvSpPr/>
          <p:nvPr/>
        </p:nvSpPr>
        <p:spPr>
          <a:xfrm>
            <a:off x="3518663" y="4925925"/>
            <a:ext cx="430289" cy="38836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DGEC</a:t>
            </a:r>
          </a:p>
        </p:txBody>
      </p:sp>
      <p:sp>
        <p:nvSpPr>
          <p:cNvPr id="71" name="Flowchart: Connector 70">
            <a:extLst>
              <a:ext uri="{FF2B5EF4-FFF2-40B4-BE49-F238E27FC236}">
                <a16:creationId xmlns:a16="http://schemas.microsoft.com/office/drawing/2014/main" id="{9D772AB7-1C58-4204-A3FF-C8170D51BE8C}"/>
              </a:ext>
            </a:extLst>
          </p:cNvPr>
          <p:cNvSpPr/>
          <p:nvPr/>
        </p:nvSpPr>
        <p:spPr>
          <a:xfrm>
            <a:off x="1888968" y="2060671"/>
            <a:ext cx="584461" cy="570490"/>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CIN</a:t>
            </a:r>
          </a:p>
          <a:p>
            <a:pPr algn="ctr" defTabSz="326578">
              <a:defRPr/>
            </a:pPr>
            <a:r>
              <a:rPr lang="nl-BE" sz="571" b="1" dirty="0">
                <a:solidFill>
                  <a:prstClr val="white"/>
                </a:solidFill>
                <a:latin typeface="Calibri" panose="020F0502020204030204"/>
              </a:rPr>
              <a:t> Verzekerings-instellingen</a:t>
            </a:r>
          </a:p>
        </p:txBody>
      </p:sp>
      <p:sp>
        <p:nvSpPr>
          <p:cNvPr id="72" name="Flowchart: Connector 71">
            <a:extLst>
              <a:ext uri="{FF2B5EF4-FFF2-40B4-BE49-F238E27FC236}">
                <a16:creationId xmlns:a16="http://schemas.microsoft.com/office/drawing/2014/main" id="{BF588C28-9749-4D8A-8721-2B2D0068BC25}"/>
              </a:ext>
            </a:extLst>
          </p:cNvPr>
          <p:cNvSpPr/>
          <p:nvPr/>
        </p:nvSpPr>
        <p:spPr>
          <a:xfrm>
            <a:off x="1772777" y="2784084"/>
            <a:ext cx="688216" cy="612823"/>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Softwarehuizen (Swh**)</a:t>
            </a:r>
          </a:p>
        </p:txBody>
      </p:sp>
      <p:graphicFrame>
        <p:nvGraphicFramePr>
          <p:cNvPr id="73" name="Table 72">
            <a:extLst>
              <a:ext uri="{FF2B5EF4-FFF2-40B4-BE49-F238E27FC236}">
                <a16:creationId xmlns:a16="http://schemas.microsoft.com/office/drawing/2014/main" id="{74E28A7D-332D-417E-A399-FC86D135F795}"/>
              </a:ext>
            </a:extLst>
          </p:cNvPr>
          <p:cNvGraphicFramePr>
            <a:graphicFrameLocks noGrp="1"/>
          </p:cNvGraphicFramePr>
          <p:nvPr/>
        </p:nvGraphicFramePr>
        <p:xfrm>
          <a:off x="1878630" y="142208"/>
          <a:ext cx="1270091" cy="973000"/>
        </p:xfrm>
        <a:graphic>
          <a:graphicData uri="http://schemas.openxmlformats.org/drawingml/2006/table">
            <a:tbl>
              <a:tblPr firstRow="1" bandRow="1">
                <a:tableStyleId>{5C22544A-7EE6-4342-B048-85BDC9FD1C3A}</a:tableStyleId>
              </a:tblPr>
              <a:tblGrid>
                <a:gridCol w="426021">
                  <a:extLst>
                    <a:ext uri="{9D8B030D-6E8A-4147-A177-3AD203B41FA5}">
                      <a16:colId xmlns:a16="http://schemas.microsoft.com/office/drawing/2014/main" val="416978932"/>
                    </a:ext>
                  </a:extLst>
                </a:gridCol>
                <a:gridCol w="844070">
                  <a:extLst>
                    <a:ext uri="{9D8B030D-6E8A-4147-A177-3AD203B41FA5}">
                      <a16:colId xmlns:a16="http://schemas.microsoft.com/office/drawing/2014/main" val="2483226272"/>
                    </a:ext>
                  </a:extLst>
                </a:gridCol>
              </a:tblGrid>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b="0" dirty="0">
                          <a:solidFill>
                            <a:srgbClr val="207FCE"/>
                          </a:solidFill>
                        </a:rPr>
                        <a:t>Business sponsor</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6394427"/>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gebruikersrol</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848920"/>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Leverancier</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6084821"/>
                  </a:ext>
                </a:extLst>
              </a:tr>
              <a:tr h="243250">
                <a:tc>
                  <a:txBody>
                    <a:bodyPr/>
                    <a:lstStyle/>
                    <a:p>
                      <a:endParaRPr lang="nl-BE" sz="600" dirty="0"/>
                    </a:p>
                  </a:txBody>
                  <a:tcPr marL="65314" marR="65314" marT="32657" marB="3265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nl-BE" sz="600" dirty="0">
                          <a:solidFill>
                            <a:srgbClr val="207FCE"/>
                          </a:solidFill>
                        </a:rPr>
                        <a:t>Faciliterende rol</a:t>
                      </a:r>
                    </a:p>
                  </a:txBody>
                  <a:tcPr marL="65314" marR="65314" marT="32657" marB="32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0191428"/>
                  </a:ext>
                </a:extLst>
              </a:tr>
            </a:tbl>
          </a:graphicData>
        </a:graphic>
      </p:graphicFrame>
      <p:sp>
        <p:nvSpPr>
          <p:cNvPr id="74" name="Rectangle 73">
            <a:extLst>
              <a:ext uri="{FF2B5EF4-FFF2-40B4-BE49-F238E27FC236}">
                <a16:creationId xmlns:a16="http://schemas.microsoft.com/office/drawing/2014/main" id="{0F9FC8C0-5D41-453F-9785-EF8A789885A5}"/>
              </a:ext>
            </a:extLst>
          </p:cNvPr>
          <p:cNvSpPr/>
          <p:nvPr/>
        </p:nvSpPr>
        <p:spPr>
          <a:xfrm>
            <a:off x="1957571" y="200866"/>
            <a:ext cx="209239" cy="143774"/>
          </a:xfrm>
          <a:prstGeom prst="rect">
            <a:avLst/>
          </a:prstGeom>
          <a:solidFill>
            <a:srgbClr val="1965A3"/>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5" name="Rectangle 74">
            <a:extLst>
              <a:ext uri="{FF2B5EF4-FFF2-40B4-BE49-F238E27FC236}">
                <a16:creationId xmlns:a16="http://schemas.microsoft.com/office/drawing/2014/main" id="{759C9BC2-C472-49E2-BD2E-6452481A5FCC}"/>
              </a:ext>
            </a:extLst>
          </p:cNvPr>
          <p:cNvSpPr/>
          <p:nvPr/>
        </p:nvSpPr>
        <p:spPr>
          <a:xfrm>
            <a:off x="1966650" y="451277"/>
            <a:ext cx="209239" cy="143774"/>
          </a:xfrm>
          <a:prstGeom prst="rect">
            <a:avLst/>
          </a:prstGeom>
          <a:solidFill>
            <a:schemeClr val="accent2">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6" name="Rectangle 75">
            <a:extLst>
              <a:ext uri="{FF2B5EF4-FFF2-40B4-BE49-F238E27FC236}">
                <a16:creationId xmlns:a16="http://schemas.microsoft.com/office/drawing/2014/main" id="{88A41CEC-3B61-43B2-BEFF-48848BC58E57}"/>
              </a:ext>
            </a:extLst>
          </p:cNvPr>
          <p:cNvSpPr/>
          <p:nvPr/>
        </p:nvSpPr>
        <p:spPr>
          <a:xfrm>
            <a:off x="1967678" y="701687"/>
            <a:ext cx="209239" cy="143774"/>
          </a:xfrm>
          <a:prstGeom prst="rect">
            <a:avLst/>
          </a:prstGeom>
          <a:solidFill>
            <a:srgbClr val="5CA8E6"/>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7" name="Rectangle 76">
            <a:extLst>
              <a:ext uri="{FF2B5EF4-FFF2-40B4-BE49-F238E27FC236}">
                <a16:creationId xmlns:a16="http://schemas.microsoft.com/office/drawing/2014/main" id="{88DAF7F6-824A-453F-94B3-29F7FBC49E74}"/>
              </a:ext>
            </a:extLst>
          </p:cNvPr>
          <p:cNvSpPr/>
          <p:nvPr/>
        </p:nvSpPr>
        <p:spPr>
          <a:xfrm>
            <a:off x="1964204" y="931564"/>
            <a:ext cx="209239" cy="143774"/>
          </a:xfrm>
          <a:prstGeom prst="rect">
            <a:avLst/>
          </a:prstGeom>
          <a:solidFill>
            <a:schemeClr val="accent6">
              <a:lumMod val="7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nl-BE" sz="1286">
              <a:solidFill>
                <a:prstClr val="white"/>
              </a:solidFill>
              <a:latin typeface="Calibri" panose="020F0502020204030204"/>
            </a:endParaRPr>
          </a:p>
        </p:txBody>
      </p:sp>
      <p:sp>
        <p:nvSpPr>
          <p:cNvPr id="78" name="TextBox 77">
            <a:extLst>
              <a:ext uri="{FF2B5EF4-FFF2-40B4-BE49-F238E27FC236}">
                <a16:creationId xmlns:a16="http://schemas.microsoft.com/office/drawing/2014/main" id="{93A3F287-ABD4-4475-9EAE-5D51C6C1F873}"/>
              </a:ext>
            </a:extLst>
          </p:cNvPr>
          <p:cNvSpPr txBox="1"/>
          <p:nvPr/>
        </p:nvSpPr>
        <p:spPr>
          <a:xfrm>
            <a:off x="3343733" y="6181205"/>
            <a:ext cx="2337884" cy="290208"/>
          </a:xfrm>
          <a:prstGeom prst="rect">
            <a:avLst/>
          </a:prstGeom>
          <a:noFill/>
        </p:spPr>
        <p:txBody>
          <a:bodyPr wrap="none" rtlCol="0">
            <a:spAutoFit/>
          </a:bodyPr>
          <a:lstStyle/>
          <a:p>
            <a:pPr defTabSz="326578">
              <a:defRPr/>
            </a:pPr>
            <a:r>
              <a:rPr lang="nl-BE" sz="1286" b="1" dirty="0">
                <a:solidFill>
                  <a:srgbClr val="1965A3"/>
                </a:solidFill>
                <a:latin typeface="Calibri" panose="020F0502020204030204"/>
              </a:rPr>
              <a:t>RIZIV &amp; FOD &amp; eHealth &amp; Smals</a:t>
            </a:r>
          </a:p>
        </p:txBody>
      </p:sp>
      <p:sp>
        <p:nvSpPr>
          <p:cNvPr id="79" name="TextBox 78">
            <a:extLst>
              <a:ext uri="{FF2B5EF4-FFF2-40B4-BE49-F238E27FC236}">
                <a16:creationId xmlns:a16="http://schemas.microsoft.com/office/drawing/2014/main" id="{3901C807-0A3F-43A0-A847-E035ABDFFA17}"/>
              </a:ext>
            </a:extLst>
          </p:cNvPr>
          <p:cNvSpPr txBox="1"/>
          <p:nvPr/>
        </p:nvSpPr>
        <p:spPr>
          <a:xfrm>
            <a:off x="4739147" y="5827985"/>
            <a:ext cx="1429750" cy="290208"/>
          </a:xfrm>
          <a:prstGeom prst="rect">
            <a:avLst/>
          </a:prstGeom>
          <a:noFill/>
        </p:spPr>
        <p:txBody>
          <a:bodyPr wrap="none" rtlCol="0">
            <a:spAutoFit/>
          </a:bodyPr>
          <a:lstStyle/>
          <a:p>
            <a:pPr defTabSz="326578">
              <a:defRPr/>
            </a:pPr>
            <a:r>
              <a:rPr lang="nl-BE" sz="1286" b="1" dirty="0">
                <a:solidFill>
                  <a:srgbClr val="1965A3"/>
                </a:solidFill>
                <a:latin typeface="Calibri" panose="020F0502020204030204"/>
              </a:rPr>
              <a:t>Verwijsvoorschrift</a:t>
            </a:r>
          </a:p>
        </p:txBody>
      </p:sp>
      <p:sp>
        <p:nvSpPr>
          <p:cNvPr id="3" name="Flowchart: Connector 2">
            <a:extLst>
              <a:ext uri="{FF2B5EF4-FFF2-40B4-BE49-F238E27FC236}">
                <a16:creationId xmlns:a16="http://schemas.microsoft.com/office/drawing/2014/main" id="{76D9DC75-9883-6AA1-1CB1-11FE0A343401}"/>
              </a:ext>
            </a:extLst>
          </p:cNvPr>
          <p:cNvSpPr/>
          <p:nvPr/>
        </p:nvSpPr>
        <p:spPr>
          <a:xfrm>
            <a:off x="4556506" y="3851351"/>
            <a:ext cx="1961877" cy="198366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r>
              <a:rPr lang="nl-BE" sz="571" b="1" dirty="0">
                <a:solidFill>
                  <a:srgbClr val="4472C4"/>
                </a:solidFill>
                <a:latin typeface="Calibri" panose="020F0502020204030204"/>
              </a:rPr>
              <a:t>Business Projectteam</a:t>
            </a:r>
          </a:p>
        </p:txBody>
      </p:sp>
      <p:sp>
        <p:nvSpPr>
          <p:cNvPr id="5" name="Flowchart: Connector 4">
            <a:extLst>
              <a:ext uri="{FF2B5EF4-FFF2-40B4-BE49-F238E27FC236}">
                <a16:creationId xmlns:a16="http://schemas.microsoft.com/office/drawing/2014/main" id="{8FD5A893-7C35-07F8-9AD3-886684762CDF}"/>
              </a:ext>
            </a:extLst>
          </p:cNvPr>
          <p:cNvSpPr/>
          <p:nvPr/>
        </p:nvSpPr>
        <p:spPr>
          <a:xfrm>
            <a:off x="1723644" y="4217695"/>
            <a:ext cx="586114" cy="549821"/>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Patiënten-organisaties</a:t>
            </a:r>
            <a:r>
              <a:rPr lang="nl-BE" sz="571" b="1" dirty="0">
                <a:solidFill>
                  <a:prstClr val="white"/>
                </a:solidFill>
                <a:latin typeface="Calibri" panose="020F0502020204030204"/>
              </a:rPr>
              <a:t> (PO°)</a:t>
            </a:r>
          </a:p>
        </p:txBody>
      </p:sp>
      <p:sp>
        <p:nvSpPr>
          <p:cNvPr id="6" name="Flowchart: Connector 5">
            <a:extLst>
              <a:ext uri="{FF2B5EF4-FFF2-40B4-BE49-F238E27FC236}">
                <a16:creationId xmlns:a16="http://schemas.microsoft.com/office/drawing/2014/main" id="{D18000EC-16D2-CD1A-4466-6FD4B84D857B}"/>
              </a:ext>
            </a:extLst>
          </p:cNvPr>
          <p:cNvSpPr/>
          <p:nvPr/>
        </p:nvSpPr>
        <p:spPr>
          <a:xfrm>
            <a:off x="1688725" y="5012432"/>
            <a:ext cx="573535" cy="526148"/>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ziekenhuizen</a:t>
            </a:r>
          </a:p>
        </p:txBody>
      </p:sp>
      <p:sp>
        <p:nvSpPr>
          <p:cNvPr id="7" name="Flowchart: Connector 6">
            <a:extLst>
              <a:ext uri="{FF2B5EF4-FFF2-40B4-BE49-F238E27FC236}">
                <a16:creationId xmlns:a16="http://schemas.microsoft.com/office/drawing/2014/main" id="{26661B6A-AFF0-B9F4-17B4-28CD52642CB2}"/>
              </a:ext>
            </a:extLst>
          </p:cNvPr>
          <p:cNvSpPr/>
          <p:nvPr/>
        </p:nvSpPr>
        <p:spPr>
          <a:xfrm>
            <a:off x="2558647" y="4400991"/>
            <a:ext cx="608903" cy="611109"/>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Zorgverleners</a:t>
            </a:r>
          </a:p>
          <a:p>
            <a:pPr algn="ctr" defTabSz="326578">
              <a:defRPr/>
            </a:pPr>
            <a:r>
              <a:rPr lang="nl-BE" sz="571" b="1" dirty="0">
                <a:solidFill>
                  <a:prstClr val="white"/>
                </a:solidFill>
                <a:latin typeface="Calibri" panose="020F0502020204030204"/>
              </a:rPr>
              <a:t>(</a:t>
            </a:r>
            <a:r>
              <a:rPr lang="nl-BE" sz="571" b="1" dirty="0" err="1">
                <a:solidFill>
                  <a:prstClr val="white"/>
                </a:solidFill>
                <a:latin typeface="Calibri" panose="020F0502020204030204"/>
              </a:rPr>
              <a:t>zgv</a:t>
            </a:r>
            <a:r>
              <a:rPr lang="nl-BE" sz="571" b="1" dirty="0">
                <a:solidFill>
                  <a:prstClr val="white"/>
                </a:solidFill>
                <a:latin typeface="Calibri" panose="020F0502020204030204"/>
              </a:rPr>
              <a:t>***)</a:t>
            </a:r>
          </a:p>
        </p:txBody>
      </p:sp>
      <p:sp>
        <p:nvSpPr>
          <p:cNvPr id="9" name="Flowchart: Connector 8">
            <a:extLst>
              <a:ext uri="{FF2B5EF4-FFF2-40B4-BE49-F238E27FC236}">
                <a16:creationId xmlns:a16="http://schemas.microsoft.com/office/drawing/2014/main" id="{59F2576A-5C0F-0095-3FE3-CD9B431D09D3}"/>
              </a:ext>
            </a:extLst>
          </p:cNvPr>
          <p:cNvSpPr/>
          <p:nvPr/>
        </p:nvSpPr>
        <p:spPr>
          <a:xfrm>
            <a:off x="7294140" y="4369021"/>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3</a:t>
            </a:r>
          </a:p>
        </p:txBody>
      </p:sp>
      <p:sp>
        <p:nvSpPr>
          <p:cNvPr id="11" name="Flowchart: Connector 10">
            <a:extLst>
              <a:ext uri="{FF2B5EF4-FFF2-40B4-BE49-F238E27FC236}">
                <a16:creationId xmlns:a16="http://schemas.microsoft.com/office/drawing/2014/main" id="{46262661-64B7-0E97-0048-F25F3F7CF8CC}"/>
              </a:ext>
            </a:extLst>
          </p:cNvPr>
          <p:cNvSpPr/>
          <p:nvPr/>
        </p:nvSpPr>
        <p:spPr>
          <a:xfrm>
            <a:off x="7622745" y="5519130"/>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IT architect</a:t>
            </a:r>
          </a:p>
        </p:txBody>
      </p:sp>
      <p:sp>
        <p:nvSpPr>
          <p:cNvPr id="14" name="Flowchart: Connector 13">
            <a:extLst>
              <a:ext uri="{FF2B5EF4-FFF2-40B4-BE49-F238E27FC236}">
                <a16:creationId xmlns:a16="http://schemas.microsoft.com/office/drawing/2014/main" id="{FB21F70C-E978-BF7C-AE08-60A206D54E18}"/>
              </a:ext>
            </a:extLst>
          </p:cNvPr>
          <p:cNvSpPr/>
          <p:nvPr/>
        </p:nvSpPr>
        <p:spPr>
          <a:xfrm>
            <a:off x="7734312" y="4644389"/>
            <a:ext cx="515997" cy="442292"/>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Functioneel Analyst</a:t>
            </a:r>
          </a:p>
        </p:txBody>
      </p:sp>
      <p:sp>
        <p:nvSpPr>
          <p:cNvPr id="23" name="Flowchart: Connector 22">
            <a:extLst>
              <a:ext uri="{FF2B5EF4-FFF2-40B4-BE49-F238E27FC236}">
                <a16:creationId xmlns:a16="http://schemas.microsoft.com/office/drawing/2014/main" id="{7F9C61D0-7364-2FB9-1905-93885CA57D6A}"/>
              </a:ext>
            </a:extLst>
          </p:cNvPr>
          <p:cNvSpPr/>
          <p:nvPr/>
        </p:nvSpPr>
        <p:spPr>
          <a:xfrm>
            <a:off x="9296584" y="4749781"/>
            <a:ext cx="515997" cy="466336"/>
          </a:xfrm>
          <a:prstGeom prst="flowChartConnector">
            <a:avLst/>
          </a:prstGeom>
          <a:solidFill>
            <a:srgbClr val="5CA8E6"/>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Software Ontwikkelaar</a:t>
            </a:r>
          </a:p>
        </p:txBody>
      </p:sp>
      <p:sp>
        <p:nvSpPr>
          <p:cNvPr id="27" name="Flowchart: Connector 26">
            <a:extLst>
              <a:ext uri="{FF2B5EF4-FFF2-40B4-BE49-F238E27FC236}">
                <a16:creationId xmlns:a16="http://schemas.microsoft.com/office/drawing/2014/main" id="{A32CDD14-18B7-CED9-5383-E693EF87BEDE}"/>
              </a:ext>
            </a:extLst>
          </p:cNvPr>
          <p:cNvSpPr/>
          <p:nvPr/>
        </p:nvSpPr>
        <p:spPr>
          <a:xfrm>
            <a:off x="8834578" y="5666669"/>
            <a:ext cx="515997" cy="450149"/>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Functioneel Analyst</a:t>
            </a:r>
          </a:p>
        </p:txBody>
      </p:sp>
      <p:sp>
        <p:nvSpPr>
          <p:cNvPr id="28" name="Flowchart: Connector 27">
            <a:extLst>
              <a:ext uri="{FF2B5EF4-FFF2-40B4-BE49-F238E27FC236}">
                <a16:creationId xmlns:a16="http://schemas.microsoft.com/office/drawing/2014/main" id="{69D0CC47-9A2F-F55B-1A86-6285B9F4E15C}"/>
              </a:ext>
            </a:extLst>
          </p:cNvPr>
          <p:cNvSpPr/>
          <p:nvPr/>
        </p:nvSpPr>
        <p:spPr>
          <a:xfrm>
            <a:off x="3905001" y="5379168"/>
            <a:ext cx="567212" cy="568557"/>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eGezondheid Business Analysten</a:t>
            </a:r>
          </a:p>
        </p:txBody>
      </p:sp>
      <p:sp>
        <p:nvSpPr>
          <p:cNvPr id="31" name="Flowchart: Connector 30">
            <a:extLst>
              <a:ext uri="{FF2B5EF4-FFF2-40B4-BE49-F238E27FC236}">
                <a16:creationId xmlns:a16="http://schemas.microsoft.com/office/drawing/2014/main" id="{385DDB68-BE7F-9BB7-FF7B-BEA342FEFC80}"/>
              </a:ext>
            </a:extLst>
          </p:cNvPr>
          <p:cNvSpPr/>
          <p:nvPr/>
        </p:nvSpPr>
        <p:spPr>
          <a:xfrm>
            <a:off x="6089428" y="3109459"/>
            <a:ext cx="564191" cy="56403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Business Process Verantwoor-delijke</a:t>
            </a:r>
          </a:p>
          <a:p>
            <a:pPr algn="ctr" defTabSz="326578">
              <a:defRPr/>
            </a:pPr>
            <a:r>
              <a:rPr lang="nl-BE" sz="500" b="1" dirty="0">
                <a:solidFill>
                  <a:prstClr val="white"/>
                </a:solidFill>
                <a:latin typeface="Calibri" panose="020F0502020204030204"/>
              </a:rPr>
              <a:t>(Recip-e)</a:t>
            </a:r>
          </a:p>
        </p:txBody>
      </p:sp>
      <p:sp>
        <p:nvSpPr>
          <p:cNvPr id="33" name="Flowchart: Connector 32">
            <a:extLst>
              <a:ext uri="{FF2B5EF4-FFF2-40B4-BE49-F238E27FC236}">
                <a16:creationId xmlns:a16="http://schemas.microsoft.com/office/drawing/2014/main" id="{E156E4B1-AEBE-4876-AE8C-0C5F04F5A0EC}"/>
              </a:ext>
            </a:extLst>
          </p:cNvPr>
          <p:cNvSpPr/>
          <p:nvPr/>
        </p:nvSpPr>
        <p:spPr>
          <a:xfrm>
            <a:off x="6340205" y="4497844"/>
            <a:ext cx="404481" cy="423334"/>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Business Analyst</a:t>
            </a:r>
          </a:p>
          <a:p>
            <a:pPr algn="ctr" defTabSz="326578">
              <a:defRPr/>
            </a:pPr>
            <a:r>
              <a:rPr lang="nl-BE" sz="571" b="1" dirty="0">
                <a:solidFill>
                  <a:prstClr val="white"/>
                </a:solidFill>
                <a:latin typeface="Calibri" panose="020F0502020204030204"/>
              </a:rPr>
              <a:t>Recip-e</a:t>
            </a:r>
          </a:p>
        </p:txBody>
      </p:sp>
      <p:sp>
        <p:nvSpPr>
          <p:cNvPr id="34" name="Flowchart: Connector 33">
            <a:extLst>
              <a:ext uri="{FF2B5EF4-FFF2-40B4-BE49-F238E27FC236}">
                <a16:creationId xmlns:a16="http://schemas.microsoft.com/office/drawing/2014/main" id="{665E16AC-5D75-CBA5-107D-76806473821F}"/>
              </a:ext>
            </a:extLst>
          </p:cNvPr>
          <p:cNvSpPr/>
          <p:nvPr/>
        </p:nvSpPr>
        <p:spPr>
          <a:xfrm>
            <a:off x="4904001" y="2445295"/>
            <a:ext cx="537245" cy="503127"/>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Voorzitters/ secrectarissen OC*</a:t>
            </a:r>
          </a:p>
        </p:txBody>
      </p:sp>
      <p:sp>
        <p:nvSpPr>
          <p:cNvPr id="41" name="Flowchart: Connector 40">
            <a:extLst>
              <a:ext uri="{FF2B5EF4-FFF2-40B4-BE49-F238E27FC236}">
                <a16:creationId xmlns:a16="http://schemas.microsoft.com/office/drawing/2014/main" id="{505D7E88-4E22-FF0A-7AC8-44AD2D6A6771}"/>
              </a:ext>
            </a:extLst>
          </p:cNvPr>
          <p:cNvSpPr/>
          <p:nvPr/>
        </p:nvSpPr>
        <p:spPr>
          <a:xfrm>
            <a:off x="5878492" y="1444017"/>
            <a:ext cx="939019" cy="84616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Programma stuurgroep</a:t>
            </a:r>
          </a:p>
        </p:txBody>
      </p:sp>
      <p:sp>
        <p:nvSpPr>
          <p:cNvPr id="22" name="Flowchart: Connector 21">
            <a:extLst>
              <a:ext uri="{FF2B5EF4-FFF2-40B4-BE49-F238E27FC236}">
                <a16:creationId xmlns:a16="http://schemas.microsoft.com/office/drawing/2014/main" id="{52FD0895-6C58-4CA5-A277-9599DB5C0384}"/>
              </a:ext>
            </a:extLst>
          </p:cNvPr>
          <p:cNvSpPr/>
          <p:nvPr/>
        </p:nvSpPr>
        <p:spPr>
          <a:xfrm>
            <a:off x="5437517" y="1598763"/>
            <a:ext cx="542748" cy="561056"/>
          </a:xfrm>
          <a:prstGeom prst="flowChartConnector">
            <a:avLst/>
          </a:prstGeom>
          <a:solidFill>
            <a:schemeClr val="accent6">
              <a:lumMod val="75000"/>
            </a:schemeClr>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Programme</a:t>
            </a:r>
            <a:r>
              <a:rPr lang="nl-BE" sz="571" b="1" dirty="0">
                <a:solidFill>
                  <a:prstClr val="white"/>
                </a:solidFill>
                <a:latin typeface="Calibri" panose="020F0502020204030204"/>
              </a:rPr>
              <a:t> manager</a:t>
            </a:r>
          </a:p>
        </p:txBody>
      </p:sp>
      <p:sp>
        <p:nvSpPr>
          <p:cNvPr id="26" name="Flowchart: Connector 25">
            <a:extLst>
              <a:ext uri="{FF2B5EF4-FFF2-40B4-BE49-F238E27FC236}">
                <a16:creationId xmlns:a16="http://schemas.microsoft.com/office/drawing/2014/main" id="{30A76017-AEEC-4878-A1C2-2E25287D98BE}"/>
              </a:ext>
            </a:extLst>
          </p:cNvPr>
          <p:cNvSpPr/>
          <p:nvPr/>
        </p:nvSpPr>
        <p:spPr>
          <a:xfrm>
            <a:off x="6089428" y="1151136"/>
            <a:ext cx="511340" cy="468540"/>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Programme</a:t>
            </a:r>
            <a:r>
              <a:rPr lang="nl-BE" sz="571" b="1" dirty="0">
                <a:solidFill>
                  <a:prstClr val="white"/>
                </a:solidFill>
                <a:latin typeface="Calibri" panose="020F0502020204030204"/>
              </a:rPr>
              <a:t> Chair</a:t>
            </a:r>
          </a:p>
        </p:txBody>
      </p:sp>
      <p:sp>
        <p:nvSpPr>
          <p:cNvPr id="55" name="Flowchart: Connector 54">
            <a:extLst>
              <a:ext uri="{FF2B5EF4-FFF2-40B4-BE49-F238E27FC236}">
                <a16:creationId xmlns:a16="http://schemas.microsoft.com/office/drawing/2014/main" id="{60CBE8C5-B9DA-42B0-A263-B664115E5A9A}"/>
              </a:ext>
            </a:extLst>
          </p:cNvPr>
          <p:cNvSpPr/>
          <p:nvPr/>
        </p:nvSpPr>
        <p:spPr>
          <a:xfrm>
            <a:off x="6721355" y="1598762"/>
            <a:ext cx="481755" cy="511293"/>
          </a:xfrm>
          <a:prstGeom prst="flowChartConnector">
            <a:avLst/>
          </a:prstGeom>
          <a:solidFill>
            <a:srgbClr val="5CA8E6"/>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CIO</a:t>
            </a:r>
          </a:p>
        </p:txBody>
      </p:sp>
      <p:sp>
        <p:nvSpPr>
          <p:cNvPr id="48" name="Flowchart: Connector 47">
            <a:extLst>
              <a:ext uri="{FF2B5EF4-FFF2-40B4-BE49-F238E27FC236}">
                <a16:creationId xmlns:a16="http://schemas.microsoft.com/office/drawing/2014/main" id="{DB1296D1-5C1D-4B61-BABC-27EDE4A63892}"/>
              </a:ext>
            </a:extLst>
          </p:cNvPr>
          <p:cNvSpPr/>
          <p:nvPr/>
        </p:nvSpPr>
        <p:spPr>
          <a:xfrm>
            <a:off x="5239733" y="5413089"/>
            <a:ext cx="433004" cy="39690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2857" rIns="12857" rtlCol="0" anchor="ctr"/>
          <a:lstStyle/>
          <a:p>
            <a:pPr algn="ctr" defTabSz="326578">
              <a:defRPr/>
            </a:pPr>
            <a:r>
              <a:rPr lang="nl-BE" sz="571" dirty="0">
                <a:solidFill>
                  <a:srgbClr val="4472C4"/>
                </a:solidFill>
                <a:latin typeface="Calibri" panose="020F0502020204030204"/>
              </a:rPr>
              <a:t>Werk-groepen</a:t>
            </a:r>
          </a:p>
        </p:txBody>
      </p:sp>
      <p:sp>
        <p:nvSpPr>
          <p:cNvPr id="57" name="Flowchart: Connector 56">
            <a:extLst>
              <a:ext uri="{FF2B5EF4-FFF2-40B4-BE49-F238E27FC236}">
                <a16:creationId xmlns:a16="http://schemas.microsoft.com/office/drawing/2014/main" id="{C58F6290-0487-AD24-7A8A-8B49200C7980}"/>
              </a:ext>
            </a:extLst>
          </p:cNvPr>
          <p:cNvSpPr/>
          <p:nvPr/>
        </p:nvSpPr>
        <p:spPr>
          <a:xfrm>
            <a:off x="9399674" y="5425854"/>
            <a:ext cx="404481" cy="396387"/>
          </a:xfrm>
          <a:prstGeom prst="flowChartConnector">
            <a:avLst/>
          </a:prstGeom>
          <a:solidFill>
            <a:srgbClr val="5CA8E6"/>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Software tester</a:t>
            </a:r>
          </a:p>
        </p:txBody>
      </p:sp>
      <p:sp>
        <p:nvSpPr>
          <p:cNvPr id="80" name="Flowchart: Connector 79">
            <a:extLst>
              <a:ext uri="{FF2B5EF4-FFF2-40B4-BE49-F238E27FC236}">
                <a16:creationId xmlns:a16="http://schemas.microsoft.com/office/drawing/2014/main" id="{43AF1234-17B5-965F-1FFB-E51FBE06C2F5}"/>
              </a:ext>
            </a:extLst>
          </p:cNvPr>
          <p:cNvSpPr/>
          <p:nvPr/>
        </p:nvSpPr>
        <p:spPr>
          <a:xfrm>
            <a:off x="7132591" y="5649663"/>
            <a:ext cx="404481" cy="396387"/>
          </a:xfrm>
          <a:prstGeom prst="flowChartConnector">
            <a:avLst/>
          </a:prstGeom>
          <a:solidFill>
            <a:srgbClr val="5CA8E6"/>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Software tester</a:t>
            </a:r>
          </a:p>
        </p:txBody>
      </p:sp>
      <p:sp>
        <p:nvSpPr>
          <p:cNvPr id="81" name="Flowchart: Connector 80">
            <a:extLst>
              <a:ext uri="{FF2B5EF4-FFF2-40B4-BE49-F238E27FC236}">
                <a16:creationId xmlns:a16="http://schemas.microsoft.com/office/drawing/2014/main" id="{5D8E4517-CD2C-497C-85B6-BBFA1E6E3A13}"/>
              </a:ext>
            </a:extLst>
          </p:cNvPr>
          <p:cNvSpPr/>
          <p:nvPr/>
        </p:nvSpPr>
        <p:spPr>
          <a:xfrm>
            <a:off x="6217037" y="3981565"/>
            <a:ext cx="404481" cy="396387"/>
          </a:xfrm>
          <a:prstGeom prst="flowChartConnector">
            <a:avLst/>
          </a:prstGeom>
          <a:solidFill>
            <a:srgbClr val="5CA8E6"/>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UX designer</a:t>
            </a:r>
          </a:p>
        </p:txBody>
      </p:sp>
      <p:sp>
        <p:nvSpPr>
          <p:cNvPr id="82" name="Flowchart: Connector 81">
            <a:extLst>
              <a:ext uri="{FF2B5EF4-FFF2-40B4-BE49-F238E27FC236}">
                <a16:creationId xmlns:a16="http://schemas.microsoft.com/office/drawing/2014/main" id="{1FF7E4E0-E8E3-C190-37B6-0A673D6A2B98}"/>
              </a:ext>
            </a:extLst>
          </p:cNvPr>
          <p:cNvSpPr/>
          <p:nvPr/>
        </p:nvSpPr>
        <p:spPr>
          <a:xfrm>
            <a:off x="5299031" y="4150861"/>
            <a:ext cx="446220" cy="44922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2857" rIns="12857" rtlCol="0" anchor="ctr"/>
          <a:lstStyle/>
          <a:p>
            <a:pPr algn="ctr" defTabSz="326578">
              <a:defRPr/>
            </a:pPr>
            <a:r>
              <a:rPr lang="nl-BE" sz="571" dirty="0">
                <a:solidFill>
                  <a:srgbClr val="4472C4"/>
                </a:solidFill>
                <a:latin typeface="Calibri" panose="020F0502020204030204"/>
              </a:rPr>
              <a:t>Trio-overleg</a:t>
            </a:r>
          </a:p>
        </p:txBody>
      </p:sp>
      <p:sp>
        <p:nvSpPr>
          <p:cNvPr id="83" name="Flowchart: Connector 82">
            <a:extLst>
              <a:ext uri="{FF2B5EF4-FFF2-40B4-BE49-F238E27FC236}">
                <a16:creationId xmlns:a16="http://schemas.microsoft.com/office/drawing/2014/main" id="{50FD9C3A-19AD-E433-C592-948AF3CECBFD}"/>
              </a:ext>
            </a:extLst>
          </p:cNvPr>
          <p:cNvSpPr/>
          <p:nvPr/>
        </p:nvSpPr>
        <p:spPr>
          <a:xfrm>
            <a:off x="5676844" y="3987582"/>
            <a:ext cx="298120" cy="30454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Swh**</a:t>
            </a:r>
          </a:p>
        </p:txBody>
      </p:sp>
      <p:sp>
        <p:nvSpPr>
          <p:cNvPr id="85" name="Flowchart: Connector 84">
            <a:extLst>
              <a:ext uri="{FF2B5EF4-FFF2-40B4-BE49-F238E27FC236}">
                <a16:creationId xmlns:a16="http://schemas.microsoft.com/office/drawing/2014/main" id="{4E7E0AA3-8007-257F-1486-A0B256CF7241}"/>
              </a:ext>
            </a:extLst>
          </p:cNvPr>
          <p:cNvSpPr/>
          <p:nvPr/>
        </p:nvSpPr>
        <p:spPr>
          <a:xfrm>
            <a:off x="5088767" y="5532312"/>
            <a:ext cx="236659" cy="23055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CIN</a:t>
            </a:r>
          </a:p>
        </p:txBody>
      </p:sp>
      <p:sp>
        <p:nvSpPr>
          <p:cNvPr id="86" name="Flowchart: Connector 85">
            <a:extLst>
              <a:ext uri="{FF2B5EF4-FFF2-40B4-BE49-F238E27FC236}">
                <a16:creationId xmlns:a16="http://schemas.microsoft.com/office/drawing/2014/main" id="{3E7E32C1-E058-839F-BA24-73DF89184E51}"/>
              </a:ext>
            </a:extLst>
          </p:cNvPr>
          <p:cNvSpPr/>
          <p:nvPr/>
        </p:nvSpPr>
        <p:spPr>
          <a:xfrm>
            <a:off x="3506972" y="4124849"/>
            <a:ext cx="482764" cy="438856"/>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BMUC</a:t>
            </a:r>
          </a:p>
        </p:txBody>
      </p:sp>
      <p:sp>
        <p:nvSpPr>
          <p:cNvPr id="88" name="Flowchart: Connector 87">
            <a:extLst>
              <a:ext uri="{FF2B5EF4-FFF2-40B4-BE49-F238E27FC236}">
                <a16:creationId xmlns:a16="http://schemas.microsoft.com/office/drawing/2014/main" id="{BB7DC7E8-CD9E-B667-206D-8D5F742A463B}"/>
              </a:ext>
            </a:extLst>
          </p:cNvPr>
          <p:cNvSpPr/>
          <p:nvPr/>
        </p:nvSpPr>
        <p:spPr>
          <a:xfrm>
            <a:off x="3119573" y="2459116"/>
            <a:ext cx="614234" cy="600884"/>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HL7 FHIR Belgium</a:t>
            </a:r>
          </a:p>
          <a:p>
            <a:pPr algn="ctr" defTabSz="326578">
              <a:defRPr/>
            </a:pPr>
            <a:r>
              <a:rPr lang="nl-BE" sz="571" b="1" dirty="0" err="1">
                <a:solidFill>
                  <a:prstClr val="white"/>
                </a:solidFill>
                <a:latin typeface="Calibri" panose="020F0502020204030204"/>
              </a:rPr>
              <a:t>Referral</a:t>
            </a:r>
            <a:r>
              <a:rPr lang="nl-BE" sz="571" b="1" dirty="0">
                <a:solidFill>
                  <a:prstClr val="white"/>
                </a:solidFill>
                <a:latin typeface="Calibri" panose="020F0502020204030204"/>
              </a:rPr>
              <a:t> </a:t>
            </a:r>
            <a:r>
              <a:rPr lang="nl-BE" sz="571" b="1" dirty="0" err="1">
                <a:solidFill>
                  <a:prstClr val="white"/>
                </a:solidFill>
                <a:latin typeface="Calibri" panose="020F0502020204030204"/>
              </a:rPr>
              <a:t>Prescription</a:t>
            </a:r>
            <a:endParaRPr lang="nl-BE" sz="571" b="1" dirty="0">
              <a:solidFill>
                <a:prstClr val="white"/>
              </a:solidFill>
              <a:latin typeface="Calibri" panose="020F0502020204030204"/>
            </a:endParaRPr>
          </a:p>
        </p:txBody>
      </p:sp>
      <p:sp>
        <p:nvSpPr>
          <p:cNvPr id="89" name="Flowchart: Connector 88">
            <a:extLst>
              <a:ext uri="{FF2B5EF4-FFF2-40B4-BE49-F238E27FC236}">
                <a16:creationId xmlns:a16="http://schemas.microsoft.com/office/drawing/2014/main" id="{41E10A73-B313-AC70-1CB1-15292B5EA769}"/>
              </a:ext>
            </a:extLst>
          </p:cNvPr>
          <p:cNvSpPr/>
          <p:nvPr/>
        </p:nvSpPr>
        <p:spPr>
          <a:xfrm>
            <a:off x="2707292" y="3795235"/>
            <a:ext cx="503648" cy="445151"/>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Fhir eHealth</a:t>
            </a:r>
          </a:p>
        </p:txBody>
      </p:sp>
      <p:sp>
        <p:nvSpPr>
          <p:cNvPr id="90" name="Flowchart: Connector 89">
            <a:extLst>
              <a:ext uri="{FF2B5EF4-FFF2-40B4-BE49-F238E27FC236}">
                <a16:creationId xmlns:a16="http://schemas.microsoft.com/office/drawing/2014/main" id="{336998D6-4099-6F36-8E37-44DCEBB9F5AE}"/>
              </a:ext>
            </a:extLst>
          </p:cNvPr>
          <p:cNvSpPr/>
          <p:nvPr/>
        </p:nvSpPr>
        <p:spPr>
          <a:xfrm>
            <a:off x="7987979" y="1444542"/>
            <a:ext cx="823026" cy="79540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ICT Programma stuurgroep</a:t>
            </a:r>
          </a:p>
        </p:txBody>
      </p:sp>
      <p:sp>
        <p:nvSpPr>
          <p:cNvPr id="91" name="Flowchart: Connector 90">
            <a:extLst>
              <a:ext uri="{FF2B5EF4-FFF2-40B4-BE49-F238E27FC236}">
                <a16:creationId xmlns:a16="http://schemas.microsoft.com/office/drawing/2014/main" id="{961301EF-0782-BA15-AC07-6DD563C11F77}"/>
              </a:ext>
            </a:extLst>
          </p:cNvPr>
          <p:cNvSpPr/>
          <p:nvPr/>
        </p:nvSpPr>
        <p:spPr>
          <a:xfrm>
            <a:off x="8719427" y="1656689"/>
            <a:ext cx="481755" cy="511293"/>
          </a:xfrm>
          <a:prstGeom prst="flowChartConnector">
            <a:avLst/>
          </a:prstGeom>
          <a:solidFill>
            <a:srgbClr val="5CA8E6"/>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CIO</a:t>
            </a:r>
          </a:p>
        </p:txBody>
      </p:sp>
      <p:sp>
        <p:nvSpPr>
          <p:cNvPr id="93" name="Flowchart: Connector 92">
            <a:extLst>
              <a:ext uri="{FF2B5EF4-FFF2-40B4-BE49-F238E27FC236}">
                <a16:creationId xmlns:a16="http://schemas.microsoft.com/office/drawing/2014/main" id="{D52DB533-AB30-24C6-190D-8997A883B85E}"/>
              </a:ext>
            </a:extLst>
          </p:cNvPr>
          <p:cNvSpPr/>
          <p:nvPr/>
        </p:nvSpPr>
        <p:spPr>
          <a:xfrm>
            <a:off x="8111532" y="1081382"/>
            <a:ext cx="626378" cy="570674"/>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Ontwikkelings</a:t>
            </a:r>
            <a:r>
              <a:rPr lang="nl-BE" sz="571" b="1" dirty="0">
                <a:solidFill>
                  <a:prstClr val="white"/>
                </a:solidFill>
                <a:latin typeface="Calibri" panose="020F0502020204030204"/>
              </a:rPr>
              <a:t> Teamlead (smals)</a:t>
            </a:r>
          </a:p>
        </p:txBody>
      </p:sp>
      <p:sp>
        <p:nvSpPr>
          <p:cNvPr id="94" name="Flowchart: Connector 93">
            <a:extLst>
              <a:ext uri="{FF2B5EF4-FFF2-40B4-BE49-F238E27FC236}">
                <a16:creationId xmlns:a16="http://schemas.microsoft.com/office/drawing/2014/main" id="{67F28B40-89F8-9E99-7B1B-40C002071670}"/>
              </a:ext>
            </a:extLst>
          </p:cNvPr>
          <p:cNvSpPr/>
          <p:nvPr/>
        </p:nvSpPr>
        <p:spPr>
          <a:xfrm>
            <a:off x="5914773" y="2475301"/>
            <a:ext cx="440006" cy="435169"/>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BBO Teamlead</a:t>
            </a:r>
          </a:p>
        </p:txBody>
      </p:sp>
      <p:sp>
        <p:nvSpPr>
          <p:cNvPr id="95" name="Flowchart: Connector 94">
            <a:extLst>
              <a:ext uri="{FF2B5EF4-FFF2-40B4-BE49-F238E27FC236}">
                <a16:creationId xmlns:a16="http://schemas.microsoft.com/office/drawing/2014/main" id="{7EE8CA8A-BC85-8BE0-3E77-02AA5F95F374}"/>
              </a:ext>
            </a:extLst>
          </p:cNvPr>
          <p:cNvSpPr/>
          <p:nvPr/>
        </p:nvSpPr>
        <p:spPr>
          <a:xfrm>
            <a:off x="8944659" y="2391471"/>
            <a:ext cx="688149" cy="628221"/>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Praktijkregister project</a:t>
            </a:r>
          </a:p>
        </p:txBody>
      </p:sp>
      <p:sp>
        <p:nvSpPr>
          <p:cNvPr id="96" name="Flowchart: Connector 95">
            <a:extLst>
              <a:ext uri="{FF2B5EF4-FFF2-40B4-BE49-F238E27FC236}">
                <a16:creationId xmlns:a16="http://schemas.microsoft.com/office/drawing/2014/main" id="{BFC353A5-86D2-1493-F1F7-8297E6E4598D}"/>
              </a:ext>
            </a:extLst>
          </p:cNvPr>
          <p:cNvSpPr/>
          <p:nvPr/>
        </p:nvSpPr>
        <p:spPr>
          <a:xfrm>
            <a:off x="9696133" y="2592814"/>
            <a:ext cx="430079" cy="43516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DPO</a:t>
            </a:r>
          </a:p>
        </p:txBody>
      </p:sp>
      <p:sp>
        <p:nvSpPr>
          <p:cNvPr id="97" name="Flowchart: Connector 96">
            <a:extLst>
              <a:ext uri="{FF2B5EF4-FFF2-40B4-BE49-F238E27FC236}">
                <a16:creationId xmlns:a16="http://schemas.microsoft.com/office/drawing/2014/main" id="{66868470-1032-395D-A224-A9904276958F}"/>
              </a:ext>
            </a:extLst>
          </p:cNvPr>
          <p:cNvSpPr/>
          <p:nvPr/>
        </p:nvSpPr>
        <p:spPr>
          <a:xfrm>
            <a:off x="4071016" y="3854769"/>
            <a:ext cx="430079" cy="43516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FOD service center</a:t>
            </a:r>
          </a:p>
        </p:txBody>
      </p:sp>
      <p:sp>
        <p:nvSpPr>
          <p:cNvPr id="100" name="Flowchart: Connector 99">
            <a:extLst>
              <a:ext uri="{FF2B5EF4-FFF2-40B4-BE49-F238E27FC236}">
                <a16:creationId xmlns:a16="http://schemas.microsoft.com/office/drawing/2014/main" id="{43AEA7BF-1262-9D5C-2D82-D7F0B3B18BA5}"/>
              </a:ext>
            </a:extLst>
          </p:cNvPr>
          <p:cNvSpPr/>
          <p:nvPr/>
        </p:nvSpPr>
        <p:spPr>
          <a:xfrm>
            <a:off x="5093871" y="3331988"/>
            <a:ext cx="550841" cy="555896"/>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BBO Project Manager</a:t>
            </a:r>
          </a:p>
        </p:txBody>
      </p:sp>
      <p:cxnSp>
        <p:nvCxnSpPr>
          <p:cNvPr id="104" name="Straight Connector 103">
            <a:extLst>
              <a:ext uri="{FF2B5EF4-FFF2-40B4-BE49-F238E27FC236}">
                <a16:creationId xmlns:a16="http://schemas.microsoft.com/office/drawing/2014/main" id="{BE687D8E-2770-FEA5-7659-676E3181BA54}"/>
              </a:ext>
            </a:extLst>
          </p:cNvPr>
          <p:cNvCxnSpPr>
            <a:cxnSpLocks/>
            <a:stCxn id="9" idx="7"/>
          </p:cNvCxnSpPr>
          <p:nvPr/>
        </p:nvCxnSpPr>
        <p:spPr>
          <a:xfrm flipV="1">
            <a:off x="7639386" y="4353009"/>
            <a:ext cx="372504" cy="78008"/>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BACC31-7D7B-0792-48B9-1C285D2377F4}"/>
              </a:ext>
            </a:extLst>
          </p:cNvPr>
          <p:cNvCxnSpPr>
            <a:cxnSpLocks/>
            <a:endCxn id="51" idx="1"/>
          </p:cNvCxnSpPr>
          <p:nvPr/>
        </p:nvCxnSpPr>
        <p:spPr>
          <a:xfrm>
            <a:off x="8416371" y="4353008"/>
            <a:ext cx="380774" cy="251629"/>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sp>
        <p:nvSpPr>
          <p:cNvPr id="109" name="Flowchart: Connector 108">
            <a:extLst>
              <a:ext uri="{FF2B5EF4-FFF2-40B4-BE49-F238E27FC236}">
                <a16:creationId xmlns:a16="http://schemas.microsoft.com/office/drawing/2014/main" id="{E9F42C66-FE8A-0B95-0576-820738EA84FA}"/>
              </a:ext>
            </a:extLst>
          </p:cNvPr>
          <p:cNvSpPr/>
          <p:nvPr/>
        </p:nvSpPr>
        <p:spPr>
          <a:xfrm>
            <a:off x="4853411" y="3817116"/>
            <a:ext cx="564191" cy="56403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Business Process Verantwoor-delijke</a:t>
            </a:r>
          </a:p>
          <a:p>
            <a:pPr algn="ctr" defTabSz="326578">
              <a:defRPr/>
            </a:pPr>
            <a:r>
              <a:rPr lang="nl-BE" sz="500" b="1" dirty="0">
                <a:solidFill>
                  <a:prstClr val="white"/>
                </a:solidFill>
                <a:latin typeface="Calibri" panose="020F0502020204030204"/>
              </a:rPr>
              <a:t>(Recip-e)</a:t>
            </a:r>
          </a:p>
        </p:txBody>
      </p:sp>
      <p:sp>
        <p:nvSpPr>
          <p:cNvPr id="111" name="Flowchart: Connector 110">
            <a:extLst>
              <a:ext uri="{FF2B5EF4-FFF2-40B4-BE49-F238E27FC236}">
                <a16:creationId xmlns:a16="http://schemas.microsoft.com/office/drawing/2014/main" id="{81DA809C-C5A7-45BD-ECDB-D046028234FA}"/>
              </a:ext>
            </a:extLst>
          </p:cNvPr>
          <p:cNvSpPr/>
          <p:nvPr/>
        </p:nvSpPr>
        <p:spPr>
          <a:xfrm>
            <a:off x="1688725" y="5757460"/>
            <a:ext cx="555852" cy="579171"/>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Adviserende arts</a:t>
            </a:r>
          </a:p>
        </p:txBody>
      </p:sp>
      <p:sp>
        <p:nvSpPr>
          <p:cNvPr id="112" name="TextBox 111">
            <a:extLst>
              <a:ext uri="{FF2B5EF4-FFF2-40B4-BE49-F238E27FC236}">
                <a16:creationId xmlns:a16="http://schemas.microsoft.com/office/drawing/2014/main" id="{152AFE26-0C7C-21C0-792B-0CAC680A1591}"/>
              </a:ext>
            </a:extLst>
          </p:cNvPr>
          <p:cNvSpPr txBox="1"/>
          <p:nvPr/>
        </p:nvSpPr>
        <p:spPr>
          <a:xfrm>
            <a:off x="3269902" y="268954"/>
            <a:ext cx="1369286" cy="488082"/>
          </a:xfrm>
          <a:prstGeom prst="rect">
            <a:avLst/>
          </a:prstGeom>
          <a:noFill/>
        </p:spPr>
        <p:txBody>
          <a:bodyPr wrap="none" rtlCol="0">
            <a:spAutoFit/>
          </a:bodyPr>
          <a:lstStyle/>
          <a:p>
            <a:pPr defTabSz="326578">
              <a:defRPr/>
            </a:pPr>
            <a:r>
              <a:rPr lang="fr-FR" sz="643" dirty="0">
                <a:solidFill>
                  <a:prstClr val="black"/>
                </a:solidFill>
                <a:latin typeface="Calibri" panose="020F0502020204030204"/>
              </a:rPr>
              <a:t>OC* = </a:t>
            </a:r>
            <a:r>
              <a:rPr lang="fr-FR" sz="643" dirty="0" err="1">
                <a:solidFill>
                  <a:prstClr val="black"/>
                </a:solidFill>
                <a:latin typeface="Calibri" panose="020F0502020204030204"/>
              </a:rPr>
              <a:t>Overeenkomstencommissies</a:t>
            </a:r>
            <a:endParaRPr lang="fr-FR" sz="643" dirty="0">
              <a:solidFill>
                <a:prstClr val="black"/>
              </a:solidFill>
              <a:latin typeface="Calibri" panose="020F0502020204030204"/>
            </a:endParaRPr>
          </a:p>
          <a:p>
            <a:pPr defTabSz="326578">
              <a:defRPr/>
            </a:pPr>
            <a:r>
              <a:rPr lang="fr-FR" sz="643" dirty="0" err="1">
                <a:solidFill>
                  <a:prstClr val="black"/>
                </a:solidFill>
                <a:latin typeface="Calibri" panose="020F0502020204030204"/>
              </a:rPr>
              <a:t>Swh</a:t>
            </a:r>
            <a:r>
              <a:rPr lang="fr-FR" sz="643" dirty="0">
                <a:solidFill>
                  <a:prstClr val="black"/>
                </a:solidFill>
                <a:latin typeface="Calibri" panose="020F0502020204030204"/>
              </a:rPr>
              <a:t>** = </a:t>
            </a:r>
            <a:r>
              <a:rPr lang="fr-FR" sz="643" dirty="0" err="1">
                <a:solidFill>
                  <a:prstClr val="black"/>
                </a:solidFill>
                <a:latin typeface="Calibri" panose="020F0502020204030204"/>
              </a:rPr>
              <a:t>Softwarehuizen</a:t>
            </a:r>
            <a:endParaRPr lang="fr-FR" sz="643" dirty="0">
              <a:solidFill>
                <a:prstClr val="black"/>
              </a:solidFill>
              <a:latin typeface="Calibri" panose="020F0502020204030204"/>
            </a:endParaRPr>
          </a:p>
          <a:p>
            <a:pPr defTabSz="326578">
              <a:defRPr/>
            </a:pPr>
            <a:r>
              <a:rPr lang="fr-FR" sz="643" dirty="0" err="1">
                <a:solidFill>
                  <a:prstClr val="black"/>
                </a:solidFill>
                <a:latin typeface="Calibri" panose="020F0502020204030204"/>
              </a:rPr>
              <a:t>Zgv</a:t>
            </a:r>
            <a:r>
              <a:rPr lang="fr-FR" sz="643" dirty="0">
                <a:solidFill>
                  <a:prstClr val="black"/>
                </a:solidFill>
                <a:latin typeface="Calibri" panose="020F0502020204030204"/>
              </a:rPr>
              <a:t>*** = </a:t>
            </a:r>
            <a:r>
              <a:rPr lang="fr-FR" sz="643" dirty="0" err="1">
                <a:solidFill>
                  <a:prstClr val="black"/>
                </a:solidFill>
                <a:latin typeface="Calibri" panose="020F0502020204030204"/>
              </a:rPr>
              <a:t>zorgverleners</a:t>
            </a:r>
            <a:endParaRPr lang="fr-FR" sz="643" dirty="0">
              <a:solidFill>
                <a:prstClr val="black"/>
              </a:solidFill>
              <a:latin typeface="Calibri" panose="020F0502020204030204"/>
            </a:endParaRPr>
          </a:p>
          <a:p>
            <a:pPr defTabSz="326578">
              <a:defRPr/>
            </a:pPr>
            <a:r>
              <a:rPr lang="fr-FR" sz="643" dirty="0">
                <a:solidFill>
                  <a:prstClr val="black"/>
                </a:solidFill>
                <a:latin typeface="Calibri" panose="020F0502020204030204"/>
              </a:rPr>
              <a:t>PO° = </a:t>
            </a:r>
            <a:r>
              <a:rPr lang="fr-FR" sz="643" dirty="0" err="1">
                <a:solidFill>
                  <a:prstClr val="black"/>
                </a:solidFill>
                <a:latin typeface="Calibri" panose="020F0502020204030204"/>
              </a:rPr>
              <a:t>Patiëntenorganisaties</a:t>
            </a:r>
            <a:endParaRPr lang="en-BE" sz="643" dirty="0">
              <a:solidFill>
                <a:prstClr val="black"/>
              </a:solidFill>
              <a:latin typeface="Calibri" panose="020F0502020204030204"/>
            </a:endParaRPr>
          </a:p>
        </p:txBody>
      </p:sp>
      <p:sp>
        <p:nvSpPr>
          <p:cNvPr id="98" name="Flowchart: Connector 97">
            <a:extLst>
              <a:ext uri="{FF2B5EF4-FFF2-40B4-BE49-F238E27FC236}">
                <a16:creationId xmlns:a16="http://schemas.microsoft.com/office/drawing/2014/main" id="{722D8AB3-9F35-4193-B1B5-71015C4EA1C7}"/>
              </a:ext>
            </a:extLst>
          </p:cNvPr>
          <p:cNvSpPr/>
          <p:nvPr/>
        </p:nvSpPr>
        <p:spPr>
          <a:xfrm>
            <a:off x="7630721" y="1625502"/>
            <a:ext cx="440006" cy="435169"/>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BBO Teamlead</a:t>
            </a:r>
          </a:p>
        </p:txBody>
      </p:sp>
      <p:sp>
        <p:nvSpPr>
          <p:cNvPr id="99" name="Flowchart: Connector 98">
            <a:extLst>
              <a:ext uri="{FF2B5EF4-FFF2-40B4-BE49-F238E27FC236}">
                <a16:creationId xmlns:a16="http://schemas.microsoft.com/office/drawing/2014/main" id="{3B38C1EC-6167-474A-A85D-BAAAA4B41DB6}"/>
              </a:ext>
            </a:extLst>
          </p:cNvPr>
          <p:cNvSpPr/>
          <p:nvPr/>
        </p:nvSpPr>
        <p:spPr>
          <a:xfrm>
            <a:off x="3510481" y="5425855"/>
            <a:ext cx="430289" cy="38836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DGV</a:t>
            </a:r>
          </a:p>
        </p:txBody>
      </p:sp>
      <p:sp>
        <p:nvSpPr>
          <p:cNvPr id="101" name="Flowchart: Connector 100">
            <a:extLst>
              <a:ext uri="{FF2B5EF4-FFF2-40B4-BE49-F238E27FC236}">
                <a16:creationId xmlns:a16="http://schemas.microsoft.com/office/drawing/2014/main" id="{DA15EA81-6642-4E5C-9133-6C866B083FD7}"/>
              </a:ext>
            </a:extLst>
          </p:cNvPr>
          <p:cNvSpPr/>
          <p:nvPr/>
        </p:nvSpPr>
        <p:spPr>
          <a:xfrm>
            <a:off x="5036017" y="4357553"/>
            <a:ext cx="298120" cy="30454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CIN</a:t>
            </a:r>
          </a:p>
        </p:txBody>
      </p:sp>
      <p:sp>
        <p:nvSpPr>
          <p:cNvPr id="102" name="Flowchart: Connector 101">
            <a:extLst>
              <a:ext uri="{FF2B5EF4-FFF2-40B4-BE49-F238E27FC236}">
                <a16:creationId xmlns:a16="http://schemas.microsoft.com/office/drawing/2014/main" id="{D671E669-CDCE-4385-A01E-07E4545D37AD}"/>
              </a:ext>
            </a:extLst>
          </p:cNvPr>
          <p:cNvSpPr/>
          <p:nvPr/>
        </p:nvSpPr>
        <p:spPr>
          <a:xfrm>
            <a:off x="5722865" y="4315532"/>
            <a:ext cx="298120" cy="30454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zgv***</a:t>
            </a:r>
          </a:p>
        </p:txBody>
      </p:sp>
      <p:sp>
        <p:nvSpPr>
          <p:cNvPr id="105" name="Flowchart: Connector 104">
            <a:extLst>
              <a:ext uri="{FF2B5EF4-FFF2-40B4-BE49-F238E27FC236}">
                <a16:creationId xmlns:a16="http://schemas.microsoft.com/office/drawing/2014/main" id="{133F4936-2F53-492D-861B-B65725A77AA6}"/>
              </a:ext>
            </a:extLst>
          </p:cNvPr>
          <p:cNvSpPr/>
          <p:nvPr/>
        </p:nvSpPr>
        <p:spPr>
          <a:xfrm>
            <a:off x="3933726" y="1404269"/>
            <a:ext cx="939019" cy="846164"/>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Begeleidingscomité  Digitaal Verwijsvoorschrift</a:t>
            </a:r>
          </a:p>
        </p:txBody>
      </p:sp>
      <p:sp>
        <p:nvSpPr>
          <p:cNvPr id="107" name="Flowchart: Connector 106">
            <a:extLst>
              <a:ext uri="{FF2B5EF4-FFF2-40B4-BE49-F238E27FC236}">
                <a16:creationId xmlns:a16="http://schemas.microsoft.com/office/drawing/2014/main" id="{A0399950-7773-4FB2-86C4-95A46FD7BCD8}"/>
              </a:ext>
            </a:extLst>
          </p:cNvPr>
          <p:cNvSpPr/>
          <p:nvPr/>
        </p:nvSpPr>
        <p:spPr>
          <a:xfrm>
            <a:off x="3486704" y="1313886"/>
            <a:ext cx="564191" cy="56403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Business Process Verantwoor-delijke</a:t>
            </a:r>
          </a:p>
          <a:p>
            <a:pPr algn="ctr" defTabSz="326578">
              <a:defRPr/>
            </a:pPr>
            <a:r>
              <a:rPr lang="nl-BE" sz="500" b="1" dirty="0">
                <a:solidFill>
                  <a:prstClr val="white"/>
                </a:solidFill>
                <a:latin typeface="Calibri" panose="020F0502020204030204"/>
              </a:rPr>
              <a:t>(Recip-e)</a:t>
            </a:r>
          </a:p>
        </p:txBody>
      </p:sp>
      <p:sp>
        <p:nvSpPr>
          <p:cNvPr id="108" name="Flowchart: Connector 107">
            <a:extLst>
              <a:ext uri="{FF2B5EF4-FFF2-40B4-BE49-F238E27FC236}">
                <a16:creationId xmlns:a16="http://schemas.microsoft.com/office/drawing/2014/main" id="{31C24676-F1DF-463D-B393-A4C4E2377E56}"/>
              </a:ext>
            </a:extLst>
          </p:cNvPr>
          <p:cNvSpPr/>
          <p:nvPr/>
        </p:nvSpPr>
        <p:spPr>
          <a:xfrm>
            <a:off x="4652168" y="1949686"/>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BBO Project Manager</a:t>
            </a:r>
          </a:p>
        </p:txBody>
      </p:sp>
      <p:sp>
        <p:nvSpPr>
          <p:cNvPr id="113" name="Flowchart: Connector 112">
            <a:extLst>
              <a:ext uri="{FF2B5EF4-FFF2-40B4-BE49-F238E27FC236}">
                <a16:creationId xmlns:a16="http://schemas.microsoft.com/office/drawing/2014/main" id="{DE55D5B1-23D6-4655-AC30-AA76952380E2}"/>
              </a:ext>
            </a:extLst>
          </p:cNvPr>
          <p:cNvSpPr/>
          <p:nvPr/>
        </p:nvSpPr>
        <p:spPr>
          <a:xfrm>
            <a:off x="4742392" y="1413385"/>
            <a:ext cx="298120" cy="30454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zgv***</a:t>
            </a:r>
          </a:p>
        </p:txBody>
      </p:sp>
      <p:sp>
        <p:nvSpPr>
          <p:cNvPr id="44" name="Rectangle 43">
            <a:extLst>
              <a:ext uri="{FF2B5EF4-FFF2-40B4-BE49-F238E27FC236}">
                <a16:creationId xmlns:a16="http://schemas.microsoft.com/office/drawing/2014/main" id="{97DFCC4C-8260-4B10-8171-DC7F6173C5C8}"/>
              </a:ext>
            </a:extLst>
          </p:cNvPr>
          <p:cNvSpPr/>
          <p:nvPr/>
        </p:nvSpPr>
        <p:spPr>
          <a:xfrm>
            <a:off x="1614462" y="98521"/>
            <a:ext cx="3310879" cy="10241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GB" sz="1286">
              <a:solidFill>
                <a:prstClr val="white"/>
              </a:solidFill>
              <a:latin typeface="Calibri" panose="020F0502020204030204"/>
            </a:endParaRPr>
          </a:p>
        </p:txBody>
      </p:sp>
      <p:cxnSp>
        <p:nvCxnSpPr>
          <p:cNvPr id="115" name="Straight Connector 114">
            <a:extLst>
              <a:ext uri="{FF2B5EF4-FFF2-40B4-BE49-F238E27FC236}">
                <a16:creationId xmlns:a16="http://schemas.microsoft.com/office/drawing/2014/main" id="{32429E6A-3B25-483C-838B-4180EEC34C32}"/>
              </a:ext>
            </a:extLst>
          </p:cNvPr>
          <p:cNvCxnSpPr>
            <a:cxnSpLocks/>
            <a:stCxn id="100" idx="5"/>
          </p:cNvCxnSpPr>
          <p:nvPr/>
        </p:nvCxnSpPr>
        <p:spPr>
          <a:xfrm>
            <a:off x="5564044" y="3806474"/>
            <a:ext cx="2187586" cy="275644"/>
          </a:xfrm>
          <a:prstGeom prst="line">
            <a:avLst/>
          </a:prstGeom>
          <a:ln w="12700">
            <a:solidFill>
              <a:srgbClr val="548235"/>
            </a:solidFill>
            <a:prstDash val="dashDot"/>
          </a:ln>
        </p:spPr>
        <p:style>
          <a:lnRef idx="1">
            <a:schemeClr val="accent1"/>
          </a:lnRef>
          <a:fillRef idx="0">
            <a:schemeClr val="accent1"/>
          </a:fillRef>
          <a:effectRef idx="0">
            <a:schemeClr val="accent1"/>
          </a:effectRef>
          <a:fontRef idx="minor">
            <a:schemeClr val="tx1"/>
          </a:fontRef>
        </p:style>
      </p:cxnSp>
      <p:sp>
        <p:nvSpPr>
          <p:cNvPr id="116" name="Flowchart: Connector 115">
            <a:extLst>
              <a:ext uri="{FF2B5EF4-FFF2-40B4-BE49-F238E27FC236}">
                <a16:creationId xmlns:a16="http://schemas.microsoft.com/office/drawing/2014/main" id="{AAD595D4-B0F6-4A02-B9A2-E1A6FB0969A9}"/>
              </a:ext>
            </a:extLst>
          </p:cNvPr>
          <p:cNvSpPr/>
          <p:nvPr/>
        </p:nvSpPr>
        <p:spPr>
          <a:xfrm>
            <a:off x="2360492" y="5768725"/>
            <a:ext cx="691379" cy="653519"/>
          </a:xfrm>
          <a:prstGeom prst="flowChartConnector">
            <a:avLst/>
          </a:prstGeom>
          <a:solidFill>
            <a:schemeClr val="accent2">
              <a:lumMod val="75000"/>
            </a:schemeClr>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Bestuursorgaan </a:t>
            </a:r>
            <a:r>
              <a:rPr lang="nl-BE" sz="571" b="1" dirty="0" err="1">
                <a:solidFill>
                  <a:prstClr val="white"/>
                </a:solidFill>
                <a:latin typeface="Calibri" panose="020F0502020204030204"/>
              </a:rPr>
              <a:t>Recip</a:t>
            </a:r>
            <a:r>
              <a:rPr lang="nl-BE" sz="571" b="1" dirty="0">
                <a:solidFill>
                  <a:prstClr val="white"/>
                </a:solidFill>
                <a:latin typeface="Calibri" panose="020F0502020204030204"/>
              </a:rPr>
              <a:t>-e</a:t>
            </a:r>
          </a:p>
        </p:txBody>
      </p:sp>
      <p:sp>
        <p:nvSpPr>
          <p:cNvPr id="117" name="Flowchart: Connector 116">
            <a:extLst>
              <a:ext uri="{FF2B5EF4-FFF2-40B4-BE49-F238E27FC236}">
                <a16:creationId xmlns:a16="http://schemas.microsoft.com/office/drawing/2014/main" id="{5F930B7E-0EEF-4CBA-9FD9-97A101BFE9CB}"/>
              </a:ext>
            </a:extLst>
          </p:cNvPr>
          <p:cNvSpPr/>
          <p:nvPr/>
        </p:nvSpPr>
        <p:spPr>
          <a:xfrm>
            <a:off x="2864453" y="2863546"/>
            <a:ext cx="438994" cy="445151"/>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Agoria</a:t>
            </a:r>
            <a:endParaRPr lang="nl-BE" sz="571" b="1" dirty="0">
              <a:solidFill>
                <a:prstClr val="white"/>
              </a:solidFill>
              <a:latin typeface="Calibri" panose="020F0502020204030204"/>
            </a:endParaRPr>
          </a:p>
        </p:txBody>
      </p:sp>
      <p:sp>
        <p:nvSpPr>
          <p:cNvPr id="118" name="Flowchart: Connector 117">
            <a:extLst>
              <a:ext uri="{FF2B5EF4-FFF2-40B4-BE49-F238E27FC236}">
                <a16:creationId xmlns:a16="http://schemas.microsoft.com/office/drawing/2014/main" id="{B70A3FED-EB4C-40BF-943C-9648A5C9848F}"/>
              </a:ext>
            </a:extLst>
          </p:cNvPr>
          <p:cNvSpPr/>
          <p:nvPr/>
        </p:nvSpPr>
        <p:spPr>
          <a:xfrm>
            <a:off x="2302936" y="5041271"/>
            <a:ext cx="676732" cy="653518"/>
          </a:xfrm>
          <a:prstGeom prst="flowChartConnector">
            <a:avLst/>
          </a:prstGeom>
          <a:solidFill>
            <a:srgbClr val="5CA8E6"/>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Smals</a:t>
            </a:r>
          </a:p>
          <a:p>
            <a:pPr algn="ctr" defTabSz="326578">
              <a:defRPr/>
            </a:pPr>
            <a:r>
              <a:rPr lang="nl-BE" sz="571" b="1" dirty="0">
                <a:solidFill>
                  <a:prstClr val="white"/>
                </a:solidFill>
                <a:latin typeface="Calibri" panose="020F0502020204030204"/>
              </a:rPr>
              <a:t>(ontwikkeling)</a:t>
            </a:r>
          </a:p>
        </p:txBody>
      </p:sp>
      <p:sp>
        <p:nvSpPr>
          <p:cNvPr id="119" name="Flowchart: Connector 118">
            <a:extLst>
              <a:ext uri="{FF2B5EF4-FFF2-40B4-BE49-F238E27FC236}">
                <a16:creationId xmlns:a16="http://schemas.microsoft.com/office/drawing/2014/main" id="{7B1D4F55-E3E9-4935-B9D6-2AE48C5A7CB6}"/>
              </a:ext>
            </a:extLst>
          </p:cNvPr>
          <p:cNvSpPr/>
          <p:nvPr/>
        </p:nvSpPr>
        <p:spPr>
          <a:xfrm>
            <a:off x="8406592" y="2487996"/>
            <a:ext cx="430079" cy="435169"/>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RDQ</a:t>
            </a:r>
          </a:p>
        </p:txBody>
      </p:sp>
      <p:sp>
        <p:nvSpPr>
          <p:cNvPr id="8" name="Flowchart: Connector 7">
            <a:extLst>
              <a:ext uri="{FF2B5EF4-FFF2-40B4-BE49-F238E27FC236}">
                <a16:creationId xmlns:a16="http://schemas.microsoft.com/office/drawing/2014/main" id="{CB3D1E2B-EDB2-0F92-FD49-D6E71CC7CEFB}"/>
              </a:ext>
            </a:extLst>
          </p:cNvPr>
          <p:cNvSpPr/>
          <p:nvPr/>
        </p:nvSpPr>
        <p:spPr>
          <a:xfrm>
            <a:off x="8103296" y="3950929"/>
            <a:ext cx="704756" cy="718796"/>
          </a:xfrm>
          <a:prstGeom prst="flowChartConnector">
            <a:avLst/>
          </a:prstGeom>
          <a:solidFill>
            <a:srgbClr val="1965A3"/>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Development </a:t>
            </a:r>
            <a:r>
              <a:rPr lang="nl-BE" sz="571" b="1" dirty="0" err="1">
                <a:solidFill>
                  <a:prstClr val="white"/>
                </a:solidFill>
                <a:latin typeface="Calibri" panose="020F0502020204030204"/>
              </a:rPr>
              <a:t>Backlog</a:t>
            </a:r>
            <a:r>
              <a:rPr lang="nl-BE" sz="571" b="1" dirty="0">
                <a:solidFill>
                  <a:prstClr val="white"/>
                </a:solidFill>
                <a:latin typeface="Calibri" panose="020F0502020204030204"/>
              </a:rPr>
              <a:t>  planning </a:t>
            </a:r>
            <a:r>
              <a:rPr lang="nl-BE" sz="571" b="1" dirty="0" err="1">
                <a:solidFill>
                  <a:prstClr val="white"/>
                </a:solidFill>
                <a:latin typeface="Calibri" panose="020F0502020204030204"/>
              </a:rPr>
              <a:t>sessions</a:t>
            </a:r>
            <a:endParaRPr lang="nl-BE" sz="571" b="1" dirty="0">
              <a:solidFill>
                <a:prstClr val="white"/>
              </a:solidFill>
              <a:latin typeface="Calibri" panose="020F0502020204030204"/>
            </a:endParaRPr>
          </a:p>
        </p:txBody>
      </p:sp>
      <p:sp>
        <p:nvSpPr>
          <p:cNvPr id="10" name="Flowchart: Connector 9">
            <a:extLst>
              <a:ext uri="{FF2B5EF4-FFF2-40B4-BE49-F238E27FC236}">
                <a16:creationId xmlns:a16="http://schemas.microsoft.com/office/drawing/2014/main" id="{0CB42B6F-CF25-F328-E853-6772A296E79C}"/>
              </a:ext>
            </a:extLst>
          </p:cNvPr>
          <p:cNvSpPr/>
          <p:nvPr/>
        </p:nvSpPr>
        <p:spPr>
          <a:xfrm>
            <a:off x="5419575" y="4915182"/>
            <a:ext cx="685362" cy="33629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2857" rIns="12857" rtlCol="0" anchor="ctr"/>
          <a:lstStyle/>
          <a:p>
            <a:pPr algn="ctr" defTabSz="326578">
              <a:defRPr/>
            </a:pPr>
            <a:r>
              <a:rPr lang="nl-BE" sz="571" dirty="0">
                <a:solidFill>
                  <a:srgbClr val="4472C4"/>
                </a:solidFill>
                <a:latin typeface="Calibri" panose="020F0502020204030204"/>
              </a:rPr>
              <a:t>Communicatie Werkgroepen</a:t>
            </a:r>
          </a:p>
        </p:txBody>
      </p:sp>
      <p:sp>
        <p:nvSpPr>
          <p:cNvPr id="84" name="Flowchart: Connector 83">
            <a:extLst>
              <a:ext uri="{FF2B5EF4-FFF2-40B4-BE49-F238E27FC236}">
                <a16:creationId xmlns:a16="http://schemas.microsoft.com/office/drawing/2014/main" id="{383C18F4-3156-6757-3E66-13A797989885}"/>
              </a:ext>
            </a:extLst>
          </p:cNvPr>
          <p:cNvSpPr/>
          <p:nvPr/>
        </p:nvSpPr>
        <p:spPr>
          <a:xfrm>
            <a:off x="6049636" y="4923509"/>
            <a:ext cx="267724" cy="279511"/>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zgv***</a:t>
            </a:r>
          </a:p>
        </p:txBody>
      </p:sp>
      <p:sp>
        <p:nvSpPr>
          <p:cNvPr id="114" name="Flowchart: Connector 113">
            <a:extLst>
              <a:ext uri="{FF2B5EF4-FFF2-40B4-BE49-F238E27FC236}">
                <a16:creationId xmlns:a16="http://schemas.microsoft.com/office/drawing/2014/main" id="{8F98F259-ECEE-4272-BE3D-1ECA4ABAA958}"/>
              </a:ext>
            </a:extLst>
          </p:cNvPr>
          <p:cNvSpPr/>
          <p:nvPr/>
        </p:nvSpPr>
        <p:spPr>
          <a:xfrm>
            <a:off x="5222839" y="4943777"/>
            <a:ext cx="257939" cy="245483"/>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PO°</a:t>
            </a:r>
          </a:p>
        </p:txBody>
      </p:sp>
      <p:sp>
        <p:nvSpPr>
          <p:cNvPr id="12" name="Flowchart: Connector 11">
            <a:extLst>
              <a:ext uri="{FF2B5EF4-FFF2-40B4-BE49-F238E27FC236}">
                <a16:creationId xmlns:a16="http://schemas.microsoft.com/office/drawing/2014/main" id="{48759F72-B49E-32FB-417F-79315BB49F41}"/>
              </a:ext>
            </a:extLst>
          </p:cNvPr>
          <p:cNvSpPr/>
          <p:nvPr/>
        </p:nvSpPr>
        <p:spPr>
          <a:xfrm>
            <a:off x="6797963" y="4600448"/>
            <a:ext cx="404481" cy="423334"/>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Project Manager 1</a:t>
            </a:r>
          </a:p>
        </p:txBody>
      </p:sp>
      <p:sp>
        <p:nvSpPr>
          <p:cNvPr id="2" name="Flowchart: Connector 1">
            <a:extLst>
              <a:ext uri="{FF2B5EF4-FFF2-40B4-BE49-F238E27FC236}">
                <a16:creationId xmlns:a16="http://schemas.microsoft.com/office/drawing/2014/main" id="{30E77D66-9F32-4097-D308-01EB820855DB}"/>
              </a:ext>
            </a:extLst>
          </p:cNvPr>
          <p:cNvSpPr/>
          <p:nvPr/>
        </p:nvSpPr>
        <p:spPr>
          <a:xfrm>
            <a:off x="2661838" y="2184321"/>
            <a:ext cx="586113" cy="546030"/>
          </a:xfrm>
          <a:prstGeom prst="flowChartConnector">
            <a:avLst/>
          </a:prstGeom>
          <a:solidFill>
            <a:srgbClr val="5CA8E6"/>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eHealth</a:t>
            </a:r>
          </a:p>
        </p:txBody>
      </p:sp>
      <p:sp>
        <p:nvSpPr>
          <p:cNvPr id="19" name="Flowchart: Connector 18">
            <a:extLst>
              <a:ext uri="{FF2B5EF4-FFF2-40B4-BE49-F238E27FC236}">
                <a16:creationId xmlns:a16="http://schemas.microsoft.com/office/drawing/2014/main" id="{40C97268-B5A1-B6F4-754A-768DAD548C4C}"/>
              </a:ext>
            </a:extLst>
          </p:cNvPr>
          <p:cNvSpPr/>
          <p:nvPr/>
        </p:nvSpPr>
        <p:spPr>
          <a:xfrm>
            <a:off x="5315597" y="4466153"/>
            <a:ext cx="288167" cy="295093"/>
          </a:xfrm>
          <a:prstGeom prst="flowChartConnector">
            <a:avLst/>
          </a:prstGeom>
          <a:solidFill>
            <a:schemeClr val="accent6">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Agoria</a:t>
            </a:r>
            <a:endParaRPr lang="nl-BE" sz="571" b="1" dirty="0">
              <a:solidFill>
                <a:prstClr val="white"/>
              </a:solidFill>
              <a:latin typeface="Calibri" panose="020F0502020204030204"/>
            </a:endParaRPr>
          </a:p>
        </p:txBody>
      </p:sp>
      <p:sp>
        <p:nvSpPr>
          <p:cNvPr id="20" name="Flowchart: Connector 19">
            <a:extLst>
              <a:ext uri="{FF2B5EF4-FFF2-40B4-BE49-F238E27FC236}">
                <a16:creationId xmlns:a16="http://schemas.microsoft.com/office/drawing/2014/main" id="{372A459E-52D7-E5F1-CE8A-D6D10CC9390F}"/>
              </a:ext>
            </a:extLst>
          </p:cNvPr>
          <p:cNvSpPr/>
          <p:nvPr/>
        </p:nvSpPr>
        <p:spPr>
          <a:xfrm>
            <a:off x="4208500" y="4488448"/>
            <a:ext cx="564191" cy="520220"/>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Careset</a:t>
            </a:r>
            <a:r>
              <a:rPr lang="nl-BE" sz="571" b="1" dirty="0">
                <a:solidFill>
                  <a:prstClr val="white"/>
                </a:solidFill>
                <a:latin typeface="Calibri" panose="020F0502020204030204"/>
              </a:rPr>
              <a:t> </a:t>
            </a:r>
            <a:r>
              <a:rPr lang="nl-BE" sz="571" b="1" dirty="0" err="1">
                <a:solidFill>
                  <a:prstClr val="white"/>
                </a:solidFill>
                <a:latin typeface="Calibri" panose="020F0502020204030204"/>
              </a:rPr>
              <a:t>Alignment</a:t>
            </a:r>
            <a:r>
              <a:rPr lang="nl-BE" sz="571" b="1" dirty="0">
                <a:solidFill>
                  <a:prstClr val="white"/>
                </a:solidFill>
                <a:latin typeface="Calibri" panose="020F0502020204030204"/>
              </a:rPr>
              <a:t> </a:t>
            </a:r>
          </a:p>
        </p:txBody>
      </p:sp>
      <p:sp>
        <p:nvSpPr>
          <p:cNvPr id="87" name="Flowchart: Connector 86">
            <a:extLst>
              <a:ext uri="{FF2B5EF4-FFF2-40B4-BE49-F238E27FC236}">
                <a16:creationId xmlns:a16="http://schemas.microsoft.com/office/drawing/2014/main" id="{8E0735EF-6AF3-255E-6747-4F8DD9C6861A}"/>
              </a:ext>
            </a:extLst>
          </p:cNvPr>
          <p:cNvSpPr/>
          <p:nvPr/>
        </p:nvSpPr>
        <p:spPr>
          <a:xfrm>
            <a:off x="3896024" y="4548717"/>
            <a:ext cx="359644" cy="353864"/>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Careset project</a:t>
            </a:r>
          </a:p>
        </p:txBody>
      </p:sp>
      <p:sp>
        <p:nvSpPr>
          <p:cNvPr id="13" name="Flowchart: Connector 12">
            <a:extLst>
              <a:ext uri="{FF2B5EF4-FFF2-40B4-BE49-F238E27FC236}">
                <a16:creationId xmlns:a16="http://schemas.microsoft.com/office/drawing/2014/main" id="{2D3930B4-0E57-005E-689E-0FE563D4C992}"/>
              </a:ext>
            </a:extLst>
          </p:cNvPr>
          <p:cNvSpPr/>
          <p:nvPr/>
        </p:nvSpPr>
        <p:spPr>
          <a:xfrm>
            <a:off x="6188690" y="5935136"/>
            <a:ext cx="556303" cy="520220"/>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r>
              <a:rPr lang="nl-BE" sz="571" b="1" dirty="0">
                <a:solidFill>
                  <a:prstClr val="white"/>
                </a:solidFill>
                <a:latin typeface="Calibri" panose="020F0502020204030204"/>
              </a:rPr>
              <a:t>FHIR </a:t>
            </a:r>
            <a:r>
              <a:rPr lang="nl-BE" sz="571" b="1" dirty="0" err="1">
                <a:solidFill>
                  <a:prstClr val="white"/>
                </a:solidFill>
                <a:latin typeface="Calibri" panose="020F0502020204030204"/>
              </a:rPr>
              <a:t>backlog</a:t>
            </a:r>
            <a:r>
              <a:rPr lang="nl-BE" sz="571" b="1" dirty="0">
                <a:solidFill>
                  <a:prstClr val="white"/>
                </a:solidFill>
                <a:latin typeface="Calibri" panose="020F0502020204030204"/>
              </a:rPr>
              <a:t> planning </a:t>
            </a:r>
            <a:r>
              <a:rPr lang="nl-BE" sz="571" b="1" dirty="0" err="1">
                <a:solidFill>
                  <a:prstClr val="white"/>
                </a:solidFill>
                <a:latin typeface="Calibri" panose="020F0502020204030204"/>
              </a:rPr>
              <a:t>sessions</a:t>
            </a:r>
            <a:r>
              <a:rPr lang="nl-BE" sz="571" b="1" dirty="0">
                <a:solidFill>
                  <a:prstClr val="white"/>
                </a:solidFill>
                <a:latin typeface="Calibri" panose="020F0502020204030204"/>
              </a:rPr>
              <a:t> </a:t>
            </a:r>
          </a:p>
        </p:txBody>
      </p:sp>
      <p:sp>
        <p:nvSpPr>
          <p:cNvPr id="21" name="Flowchart: Connector 20">
            <a:extLst>
              <a:ext uri="{FF2B5EF4-FFF2-40B4-BE49-F238E27FC236}">
                <a16:creationId xmlns:a16="http://schemas.microsoft.com/office/drawing/2014/main" id="{AB289EBB-70B0-3B27-028F-00FB55A68062}"/>
              </a:ext>
            </a:extLst>
          </p:cNvPr>
          <p:cNvSpPr/>
          <p:nvPr/>
        </p:nvSpPr>
        <p:spPr>
          <a:xfrm>
            <a:off x="6662885" y="6180062"/>
            <a:ext cx="390886" cy="375415"/>
          </a:xfrm>
          <a:prstGeom prst="flowChartConnector">
            <a:avLst/>
          </a:prstGeom>
          <a:solidFill>
            <a:srgbClr val="5CA8E6"/>
          </a:solidFill>
          <a:ln w="349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eHealth</a:t>
            </a:r>
          </a:p>
        </p:txBody>
      </p:sp>
      <p:sp>
        <p:nvSpPr>
          <p:cNvPr id="24" name="Flowchart: Connector 23">
            <a:extLst>
              <a:ext uri="{FF2B5EF4-FFF2-40B4-BE49-F238E27FC236}">
                <a16:creationId xmlns:a16="http://schemas.microsoft.com/office/drawing/2014/main" id="{FDFDC535-9422-9ADC-493D-D4C305499C6C}"/>
              </a:ext>
            </a:extLst>
          </p:cNvPr>
          <p:cNvSpPr/>
          <p:nvPr/>
        </p:nvSpPr>
        <p:spPr>
          <a:xfrm>
            <a:off x="5886322" y="6199064"/>
            <a:ext cx="359644" cy="353864"/>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Careset project</a:t>
            </a:r>
          </a:p>
        </p:txBody>
      </p:sp>
      <p:sp>
        <p:nvSpPr>
          <p:cNvPr id="25" name="Flowchart: Connector 24">
            <a:extLst>
              <a:ext uri="{FF2B5EF4-FFF2-40B4-BE49-F238E27FC236}">
                <a16:creationId xmlns:a16="http://schemas.microsoft.com/office/drawing/2014/main" id="{32ECE413-D0DC-FB87-90F8-BE41482DCAF4}"/>
              </a:ext>
            </a:extLst>
          </p:cNvPr>
          <p:cNvSpPr/>
          <p:nvPr/>
        </p:nvSpPr>
        <p:spPr>
          <a:xfrm>
            <a:off x="4663430" y="3071641"/>
            <a:ext cx="564191" cy="520220"/>
          </a:xfrm>
          <a:prstGeom prst="flowChartConnector">
            <a:avLst/>
          </a:prstGeom>
          <a:solidFill>
            <a:srgbClr val="1965A3"/>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err="1">
                <a:solidFill>
                  <a:prstClr val="white"/>
                </a:solidFill>
                <a:latin typeface="Calibri" panose="020F0502020204030204"/>
              </a:rPr>
              <a:t>Jureg</a:t>
            </a:r>
            <a:r>
              <a:rPr lang="nl-BE" sz="571" b="1" dirty="0">
                <a:solidFill>
                  <a:prstClr val="white"/>
                </a:solidFill>
                <a:latin typeface="Calibri" panose="020F0502020204030204"/>
              </a:rPr>
              <a:t> </a:t>
            </a:r>
            <a:r>
              <a:rPr lang="nl-BE" sz="571" b="1" dirty="0" err="1">
                <a:solidFill>
                  <a:prstClr val="white"/>
                </a:solidFill>
                <a:latin typeface="Calibri" panose="020F0502020204030204"/>
              </a:rPr>
              <a:t>Alignment</a:t>
            </a:r>
            <a:r>
              <a:rPr lang="nl-BE" sz="571" b="1" dirty="0">
                <a:solidFill>
                  <a:prstClr val="white"/>
                </a:solidFill>
                <a:latin typeface="Calibri" panose="020F0502020204030204"/>
              </a:rPr>
              <a:t> </a:t>
            </a:r>
          </a:p>
        </p:txBody>
      </p:sp>
      <p:sp>
        <p:nvSpPr>
          <p:cNvPr id="49" name="Flowchart: Connector 48">
            <a:extLst>
              <a:ext uri="{FF2B5EF4-FFF2-40B4-BE49-F238E27FC236}">
                <a16:creationId xmlns:a16="http://schemas.microsoft.com/office/drawing/2014/main" id="{BCA0E33E-4294-4CE2-93D7-48BC0A31B303}"/>
              </a:ext>
            </a:extLst>
          </p:cNvPr>
          <p:cNvSpPr/>
          <p:nvPr/>
        </p:nvSpPr>
        <p:spPr>
          <a:xfrm>
            <a:off x="5561561" y="5331579"/>
            <a:ext cx="423077" cy="245483"/>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Business </a:t>
            </a:r>
            <a:r>
              <a:rPr lang="nl-BE" sz="571" b="1" dirty="0" err="1">
                <a:solidFill>
                  <a:prstClr val="white"/>
                </a:solidFill>
                <a:latin typeface="Calibri" panose="020F0502020204030204"/>
              </a:rPr>
              <a:t>Analyst</a:t>
            </a:r>
            <a:endParaRPr lang="nl-BE" sz="571" b="1" dirty="0">
              <a:solidFill>
                <a:prstClr val="white"/>
              </a:solidFill>
              <a:latin typeface="Calibri" panose="020F0502020204030204"/>
            </a:endParaRPr>
          </a:p>
        </p:txBody>
      </p:sp>
      <p:sp>
        <p:nvSpPr>
          <p:cNvPr id="30" name="Flowchart: Connector 29">
            <a:extLst>
              <a:ext uri="{FF2B5EF4-FFF2-40B4-BE49-F238E27FC236}">
                <a16:creationId xmlns:a16="http://schemas.microsoft.com/office/drawing/2014/main" id="{AD1B1A48-A3CE-BD6A-896D-4A0D6FA33B1C}"/>
              </a:ext>
            </a:extLst>
          </p:cNvPr>
          <p:cNvSpPr/>
          <p:nvPr/>
        </p:nvSpPr>
        <p:spPr>
          <a:xfrm>
            <a:off x="5406144" y="3889448"/>
            <a:ext cx="298120" cy="304542"/>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PO°</a:t>
            </a:r>
          </a:p>
        </p:txBody>
      </p:sp>
      <p:sp>
        <p:nvSpPr>
          <p:cNvPr id="110" name="Flowchart: Connector 109">
            <a:extLst>
              <a:ext uri="{FF2B5EF4-FFF2-40B4-BE49-F238E27FC236}">
                <a16:creationId xmlns:a16="http://schemas.microsoft.com/office/drawing/2014/main" id="{FA839244-601F-CC9B-4A24-02ACCEAE0FDE}"/>
              </a:ext>
            </a:extLst>
          </p:cNvPr>
          <p:cNvSpPr/>
          <p:nvPr/>
        </p:nvSpPr>
        <p:spPr>
          <a:xfrm>
            <a:off x="4409597" y="2815670"/>
            <a:ext cx="407123" cy="406642"/>
          </a:xfrm>
          <a:prstGeom prst="flowChartConnector">
            <a:avLst/>
          </a:prstGeom>
          <a:solidFill>
            <a:srgbClr val="5CA8E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71" b="1" dirty="0">
                <a:solidFill>
                  <a:prstClr val="white"/>
                </a:solidFill>
                <a:latin typeface="Calibri" panose="020F0502020204030204"/>
              </a:rPr>
              <a:t>Jureg</a:t>
            </a:r>
          </a:p>
        </p:txBody>
      </p:sp>
      <p:sp>
        <p:nvSpPr>
          <p:cNvPr id="39" name="Flowchart: Connector 38">
            <a:extLst>
              <a:ext uri="{FF2B5EF4-FFF2-40B4-BE49-F238E27FC236}">
                <a16:creationId xmlns:a16="http://schemas.microsoft.com/office/drawing/2014/main" id="{93171645-9341-48D6-998F-F1D57DA54E21}"/>
              </a:ext>
            </a:extLst>
          </p:cNvPr>
          <p:cNvSpPr/>
          <p:nvPr/>
        </p:nvSpPr>
        <p:spPr>
          <a:xfrm>
            <a:off x="5593203" y="5574753"/>
            <a:ext cx="257939" cy="245483"/>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PO°</a:t>
            </a:r>
          </a:p>
        </p:txBody>
      </p:sp>
      <p:sp>
        <p:nvSpPr>
          <p:cNvPr id="42" name="Flowchart: Connector 41">
            <a:extLst>
              <a:ext uri="{FF2B5EF4-FFF2-40B4-BE49-F238E27FC236}">
                <a16:creationId xmlns:a16="http://schemas.microsoft.com/office/drawing/2014/main" id="{EBD6B67C-AEAD-175E-7C42-AE73B8436BE1}"/>
              </a:ext>
            </a:extLst>
          </p:cNvPr>
          <p:cNvSpPr/>
          <p:nvPr/>
        </p:nvSpPr>
        <p:spPr>
          <a:xfrm>
            <a:off x="5168994" y="5232565"/>
            <a:ext cx="267724" cy="279511"/>
          </a:xfrm>
          <a:prstGeom prst="flowChartConnector">
            <a:avLst/>
          </a:prstGeom>
          <a:solidFill>
            <a:srgbClr val="C55A1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71" rIns="2571" rtlCol="0" anchor="ctr"/>
          <a:lstStyle/>
          <a:p>
            <a:pPr algn="ctr" defTabSz="326578">
              <a:defRPr/>
            </a:pPr>
            <a:r>
              <a:rPr lang="nl-BE" sz="500" b="1" dirty="0">
                <a:solidFill>
                  <a:prstClr val="white"/>
                </a:solidFill>
                <a:latin typeface="Calibri" panose="020F0502020204030204"/>
              </a:rPr>
              <a:t>zgv***</a:t>
            </a:r>
          </a:p>
        </p:txBody>
      </p:sp>
    </p:spTree>
    <p:extLst>
      <p:ext uri="{BB962C8B-B14F-4D97-AF65-F5344CB8AC3E}">
        <p14:creationId xmlns:p14="http://schemas.microsoft.com/office/powerpoint/2010/main" val="10828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563554" y="2924362"/>
            <a:ext cx="4333884" cy="1373714"/>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a:t/>
            </a:r>
            <a:br>
              <a:rPr lang="en-GB" dirty="0"/>
            </a:br>
            <a:r>
              <a:rPr lang="en-GB" dirty="0"/>
              <a:t>Project </a:t>
            </a:r>
            <a:r>
              <a:rPr lang="en-GB" dirty="0" err="1"/>
              <a:t>Resultaten</a:t>
            </a:r>
            <a:endParaRPr sz="2857" dirty="0"/>
          </a:p>
        </p:txBody>
      </p:sp>
      <p:sp>
        <p:nvSpPr>
          <p:cNvPr id="1190" name="Google Shape;1190;p207"/>
          <p:cNvSpPr txBox="1">
            <a:spLocks noGrp="1"/>
          </p:cNvSpPr>
          <p:nvPr>
            <p:ph type="body" idx="4294967295"/>
          </p:nvPr>
        </p:nvSpPr>
        <p:spPr>
          <a:xfrm>
            <a:off x="3067561" y="1592036"/>
            <a:ext cx="2327671" cy="3673929"/>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34822" dirty="0">
                <a:solidFill>
                  <a:schemeClr val="lt1"/>
                </a:solidFill>
                <a:latin typeface="Arial"/>
                <a:cs typeface="Arial"/>
                <a:sym typeface="Arial"/>
              </a:rPr>
              <a:t>6</a:t>
            </a:r>
            <a:endParaRPr dirty="0"/>
          </a:p>
        </p:txBody>
      </p:sp>
    </p:spTree>
    <p:extLst>
      <p:ext uri="{BB962C8B-B14F-4D97-AF65-F5344CB8AC3E}">
        <p14:creationId xmlns:p14="http://schemas.microsoft.com/office/powerpoint/2010/main" val="37418523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C38868-2AA5-4B8D-8314-430108EEC490}"/>
              </a:ext>
            </a:extLst>
          </p:cNvPr>
          <p:cNvSpPr>
            <a:spLocks noGrp="1"/>
          </p:cNvSpPr>
          <p:nvPr>
            <p:ph type="sldNum" sz="quarter" idx="12"/>
          </p:nvPr>
        </p:nvSpPr>
        <p:spPr/>
        <p:txBody>
          <a:bodyPr/>
          <a:lstStyle/>
          <a:p>
            <a:pPr defTabSz="653156">
              <a:defRPr/>
            </a:pPr>
            <a:fld id="{BF8BFBED-6579-4CFA-BFCB-87D0BCE9CDFE}" type="slidenum">
              <a:rPr lang="en-US" sz="714">
                <a:solidFill>
                  <a:srgbClr val="000000"/>
                </a:solidFill>
                <a:latin typeface="Arial"/>
              </a:rPr>
              <a:pPr defTabSz="653156">
                <a:defRPr/>
              </a:pPr>
              <a:t>59</a:t>
            </a:fld>
            <a:endParaRPr lang="en-US" sz="714" dirty="0">
              <a:solidFill>
                <a:srgbClr val="000000"/>
              </a:solidFill>
              <a:latin typeface="Arial"/>
            </a:endParaRPr>
          </a:p>
        </p:txBody>
      </p:sp>
      <p:pic>
        <p:nvPicPr>
          <p:cNvPr id="6" name="Afbeelding 12">
            <a:extLst>
              <a:ext uri="{FF2B5EF4-FFF2-40B4-BE49-F238E27FC236}">
                <a16:creationId xmlns:a16="http://schemas.microsoft.com/office/drawing/2014/main" id="{0E01D5BF-E045-44E7-81FE-69BF877229B0}"/>
              </a:ext>
            </a:extLst>
          </p:cNvPr>
          <p:cNvPicPr>
            <a:picLocks noChangeAspect="1"/>
          </p:cNvPicPr>
          <p:nvPr/>
        </p:nvPicPr>
        <p:blipFill>
          <a:blip r:embed="rId2"/>
          <a:stretch>
            <a:fillRect/>
          </a:stretch>
        </p:blipFill>
        <p:spPr>
          <a:xfrm>
            <a:off x="1845611" y="1341618"/>
            <a:ext cx="1165962" cy="253972"/>
          </a:xfrm>
          <a:prstGeom prst="rect">
            <a:avLst/>
          </a:prstGeom>
        </p:spPr>
      </p:pic>
      <p:sp>
        <p:nvSpPr>
          <p:cNvPr id="8" name="Google Shape;1236;p209">
            <a:extLst>
              <a:ext uri="{FF2B5EF4-FFF2-40B4-BE49-F238E27FC236}">
                <a16:creationId xmlns:a16="http://schemas.microsoft.com/office/drawing/2014/main" id="{3F454863-E730-4866-8333-E8867A000E94}"/>
              </a:ext>
            </a:extLst>
          </p:cNvPr>
          <p:cNvSpPr txBox="1">
            <a:spLocks noGrp="1"/>
          </p:cNvSpPr>
          <p:nvPr>
            <p:ph type="title"/>
          </p:nvPr>
        </p:nvSpPr>
        <p:spPr>
          <a:xfrm>
            <a:off x="3337331" y="796598"/>
            <a:ext cx="5370479" cy="426977"/>
          </a:xfrm>
          <a:prstGeom prst="rect">
            <a:avLst/>
          </a:prstGeom>
        </p:spPr>
        <p:txBody>
          <a:bodyPr spcFirstLastPara="1" vert="horz" wrap="square" lIns="0" tIns="0" rIns="0" bIns="0" numCol="1" anchor="t" anchorCtr="0" compatLnSpc="1">
            <a:prstTxWarp prst="textNoShape">
              <a:avLst/>
            </a:prstTxWarp>
            <a:noAutofit/>
          </a:bodyPr>
          <a:lstStyle/>
          <a:p>
            <a:pPr>
              <a:spcBef>
                <a:spcPts val="0"/>
              </a:spcBef>
              <a:spcAft>
                <a:spcPts val="0"/>
              </a:spcAft>
            </a:pPr>
            <a:r>
              <a:rPr lang="en-GB" sz="1714" dirty="0"/>
              <a:t>PROJECT RESULTATEN: 1</a:t>
            </a:r>
            <a:r>
              <a:rPr lang="en-GB" sz="1714" baseline="30000" dirty="0"/>
              <a:t>st</a:t>
            </a:r>
            <a:r>
              <a:rPr lang="en-GB" sz="1714" dirty="0"/>
              <a:t> MAJOR RELEASE</a:t>
            </a:r>
            <a:endParaRPr sz="1714" dirty="0"/>
          </a:p>
        </p:txBody>
      </p:sp>
      <p:pic>
        <p:nvPicPr>
          <p:cNvPr id="2" name="Picture 1" descr="Smals | NRB">
            <a:extLst>
              <a:ext uri="{FF2B5EF4-FFF2-40B4-BE49-F238E27FC236}">
                <a16:creationId xmlns:a16="http://schemas.microsoft.com/office/drawing/2014/main" id="{ECF94FA1-5B8F-F32D-97AA-2E7C2CC4CD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160" y="249709"/>
            <a:ext cx="1087942" cy="973866"/>
          </a:xfrm>
          <a:prstGeom prst="rect">
            <a:avLst/>
          </a:prstGeom>
          <a:solidFill>
            <a:schemeClr val="bg1"/>
          </a:solidFill>
        </p:spPr>
      </p:pic>
      <p:pic>
        <p:nvPicPr>
          <p:cNvPr id="5" name="Picture 4">
            <a:extLst>
              <a:ext uri="{FF2B5EF4-FFF2-40B4-BE49-F238E27FC236}">
                <a16:creationId xmlns:a16="http://schemas.microsoft.com/office/drawing/2014/main" id="{73945EC9-F1AE-7F45-9570-C78E05EC72E1}"/>
              </a:ext>
            </a:extLst>
          </p:cNvPr>
          <p:cNvPicPr>
            <a:picLocks noChangeAspect="1"/>
          </p:cNvPicPr>
          <p:nvPr/>
        </p:nvPicPr>
        <p:blipFill>
          <a:blip r:embed="rId4"/>
          <a:stretch>
            <a:fillRect/>
          </a:stretch>
        </p:blipFill>
        <p:spPr>
          <a:xfrm>
            <a:off x="9144160" y="1156269"/>
            <a:ext cx="1389138" cy="483368"/>
          </a:xfrm>
          <a:prstGeom prst="rect">
            <a:avLst/>
          </a:prstGeom>
        </p:spPr>
      </p:pic>
      <p:graphicFrame>
        <p:nvGraphicFramePr>
          <p:cNvPr id="4" name="Table 9">
            <a:extLst>
              <a:ext uri="{FF2B5EF4-FFF2-40B4-BE49-F238E27FC236}">
                <a16:creationId xmlns:a16="http://schemas.microsoft.com/office/drawing/2014/main" id="{72F94EB4-A99F-ACCA-1EF1-E8216AF23D69}"/>
              </a:ext>
            </a:extLst>
          </p:cNvPr>
          <p:cNvGraphicFramePr>
            <a:graphicFrameLocks noGrp="1"/>
          </p:cNvGraphicFramePr>
          <p:nvPr>
            <p:extLst/>
          </p:nvPr>
        </p:nvGraphicFramePr>
        <p:xfrm>
          <a:off x="2646820" y="1835622"/>
          <a:ext cx="6405511" cy="4053663"/>
        </p:xfrm>
        <a:graphic>
          <a:graphicData uri="http://schemas.openxmlformats.org/drawingml/2006/table">
            <a:tbl>
              <a:tblPr firstRow="1" bandRow="1">
                <a:tableStyleId>{5C22544A-7EE6-4342-B048-85BDC9FD1C3A}</a:tableStyleId>
              </a:tblPr>
              <a:tblGrid>
                <a:gridCol w="5442985">
                  <a:extLst>
                    <a:ext uri="{9D8B030D-6E8A-4147-A177-3AD203B41FA5}">
                      <a16:colId xmlns:a16="http://schemas.microsoft.com/office/drawing/2014/main" val="3762363029"/>
                    </a:ext>
                  </a:extLst>
                </a:gridCol>
                <a:gridCol w="962526">
                  <a:extLst>
                    <a:ext uri="{9D8B030D-6E8A-4147-A177-3AD203B41FA5}">
                      <a16:colId xmlns:a16="http://schemas.microsoft.com/office/drawing/2014/main" val="568633563"/>
                    </a:ext>
                  </a:extLst>
                </a:gridCol>
              </a:tblGrid>
              <a:tr h="264886">
                <a:tc>
                  <a:txBody>
                    <a:bodyPr/>
                    <a:lstStyle/>
                    <a:p>
                      <a:r>
                        <a:rPr lang="en-GB" sz="900" dirty="0"/>
                        <a:t>RESULTATEN</a:t>
                      </a:r>
                    </a:p>
                  </a:txBody>
                  <a:tcPr marL="65314" marR="65314" marT="32657" marB="32657">
                    <a:solidFill>
                      <a:schemeClr val="accent1">
                        <a:lumMod val="50000"/>
                      </a:schemeClr>
                    </a:solidFill>
                  </a:tcPr>
                </a:tc>
                <a:tc>
                  <a:txBody>
                    <a:bodyPr/>
                    <a:lstStyle/>
                    <a:p>
                      <a:r>
                        <a:rPr lang="en-GB" sz="900" dirty="0"/>
                        <a:t>Status</a:t>
                      </a:r>
                    </a:p>
                  </a:txBody>
                  <a:tcPr marL="65314" marR="65314" marT="32657" marB="32657">
                    <a:solidFill>
                      <a:schemeClr val="accent1">
                        <a:lumMod val="50000"/>
                      </a:schemeClr>
                    </a:solidFill>
                  </a:tcPr>
                </a:tc>
                <a:extLst>
                  <a:ext uri="{0D108BD9-81ED-4DB2-BD59-A6C34878D82A}">
                    <a16:rowId xmlns:a16="http://schemas.microsoft.com/office/drawing/2014/main" val="3334113093"/>
                  </a:ext>
                </a:extLst>
              </a:tr>
              <a:tr h="264886">
                <a:tc>
                  <a:txBody>
                    <a:bodyPr/>
                    <a:lstStyle/>
                    <a:p>
                      <a:r>
                        <a:rPr lang="en-GB" sz="900" dirty="0"/>
                        <a:t>Logical Data Model</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1949563175"/>
                  </a:ext>
                </a:extLst>
              </a:tr>
              <a:tr h="264886">
                <a:tc>
                  <a:txBody>
                    <a:bodyPr/>
                    <a:lstStyle/>
                    <a:p>
                      <a:r>
                        <a:rPr lang="en-GB" sz="900" dirty="0"/>
                        <a:t>Business Rules </a:t>
                      </a:r>
                      <a:r>
                        <a:rPr lang="en-GB" sz="900" dirty="0" err="1"/>
                        <a:t>Cataloog</a:t>
                      </a:r>
                      <a:endParaRPr lang="en-GB" sz="900" dirty="0"/>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2434832687"/>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Business Rules </a:t>
                      </a:r>
                      <a:r>
                        <a:rPr lang="en-GB" sz="900" dirty="0" err="1"/>
                        <a:t>Verpleegkundige</a:t>
                      </a:r>
                      <a:r>
                        <a:rPr lang="en-GB" sz="900" dirty="0"/>
                        <a:t> </a:t>
                      </a:r>
                      <a:r>
                        <a:rPr lang="en-GB" sz="900" dirty="0" err="1"/>
                        <a:t>zorg</a:t>
                      </a:r>
                      <a:endParaRPr lang="en-GB" sz="900" dirty="0"/>
                    </a:p>
                  </a:txBody>
                  <a:tcPr marL="65314" marR="65314" marT="32657" marB="32657"/>
                </a:tc>
                <a:tc>
                  <a:txBody>
                    <a:bodyPr/>
                    <a:lstStyle/>
                    <a:p>
                      <a:endParaRPr lang="en-GB" sz="900"/>
                    </a:p>
                  </a:txBody>
                  <a:tcPr marL="65314" marR="65314" marT="32657" marB="32657"/>
                </a:tc>
                <a:extLst>
                  <a:ext uri="{0D108BD9-81ED-4DB2-BD59-A6C34878D82A}">
                    <a16:rowId xmlns:a16="http://schemas.microsoft.com/office/drawing/2014/main" val="2659912860"/>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Data </a:t>
                      </a:r>
                      <a:r>
                        <a:rPr lang="en-GB" sz="900" dirty="0" err="1"/>
                        <a:t>Valuesets</a:t>
                      </a:r>
                      <a:r>
                        <a:rPr lang="en-GB" sz="900" dirty="0"/>
                        <a:t> list </a:t>
                      </a:r>
                      <a:r>
                        <a:rPr lang="en-GB" sz="900" dirty="0" err="1"/>
                        <a:t>Verpleegkundige</a:t>
                      </a:r>
                      <a:r>
                        <a:rPr lang="en-GB" sz="900" dirty="0"/>
                        <a:t> </a:t>
                      </a:r>
                      <a:r>
                        <a:rPr lang="en-GB" sz="900" dirty="0" err="1"/>
                        <a:t>zorg</a:t>
                      </a:r>
                      <a:r>
                        <a:rPr lang="en-GB" sz="900" dirty="0"/>
                        <a:t> (</a:t>
                      </a:r>
                      <a:r>
                        <a:rPr lang="en-GB" sz="900" dirty="0" err="1"/>
                        <a:t>Snomed</a:t>
                      </a:r>
                      <a:r>
                        <a:rPr lang="en-GB" sz="900" dirty="0"/>
                        <a:t> Ct &amp;Temporary code)</a:t>
                      </a:r>
                    </a:p>
                  </a:txBody>
                  <a:tcPr marL="65314" marR="65314" marT="32657" marB="32657"/>
                </a:tc>
                <a:tc>
                  <a:txBody>
                    <a:bodyPr/>
                    <a:lstStyle/>
                    <a:p>
                      <a:endParaRPr lang="en-GB" sz="900"/>
                    </a:p>
                  </a:txBody>
                  <a:tcPr marL="65314" marR="65314" marT="32657" marB="32657"/>
                </a:tc>
                <a:extLst>
                  <a:ext uri="{0D108BD9-81ED-4DB2-BD59-A6C34878D82A}">
                    <a16:rowId xmlns:a16="http://schemas.microsoft.com/office/drawing/2014/main" val="1244889971"/>
                  </a:ext>
                </a:extLst>
              </a:tr>
              <a:tr h="345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Business Requirements </a:t>
                      </a:r>
                      <a:r>
                        <a:rPr lang="en-GB" sz="900" dirty="0" err="1"/>
                        <a:t>Digitale</a:t>
                      </a:r>
                      <a:r>
                        <a:rPr lang="en-GB" sz="900" dirty="0"/>
                        <a:t> </a:t>
                      </a:r>
                      <a:r>
                        <a:rPr lang="en-GB" sz="900" dirty="0" err="1"/>
                        <a:t>Verwijsvoorschrift</a:t>
                      </a:r>
                      <a:r>
                        <a:rPr lang="en-GB" sz="900" dirty="0"/>
                        <a:t> </a:t>
                      </a:r>
                      <a:r>
                        <a:rPr lang="en-GB" sz="900" dirty="0" err="1"/>
                        <a:t>Oplossing</a:t>
                      </a:r>
                      <a:endParaRPr lang="en-GB"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(88 Business Epics)</a:t>
                      </a:r>
                    </a:p>
                  </a:txBody>
                  <a:tcPr marL="65314" marR="65314" marT="32657" marB="32657"/>
                </a:tc>
                <a:tc>
                  <a:txBody>
                    <a:bodyPr/>
                    <a:lstStyle/>
                    <a:p>
                      <a:endParaRPr lang="en-GB" sz="900"/>
                    </a:p>
                  </a:txBody>
                  <a:tcPr marL="65314" marR="65314" marT="32657" marB="32657"/>
                </a:tc>
                <a:extLst>
                  <a:ext uri="{0D108BD9-81ED-4DB2-BD59-A6C34878D82A}">
                    <a16:rowId xmlns:a16="http://schemas.microsoft.com/office/drawing/2014/main" val="538293004"/>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err="1"/>
                        <a:t>Fhir</a:t>
                      </a:r>
                      <a:r>
                        <a:rPr lang="en-GB" sz="900" dirty="0"/>
                        <a:t> resources &amp; </a:t>
                      </a:r>
                      <a:r>
                        <a:rPr lang="en-GB" sz="900" dirty="0" err="1"/>
                        <a:t>Fhir</a:t>
                      </a:r>
                      <a:r>
                        <a:rPr lang="en-GB" sz="900" dirty="0"/>
                        <a:t> profile</a:t>
                      </a:r>
                    </a:p>
                  </a:txBody>
                  <a:tcPr marL="65314" marR="65314" marT="32657" marB="32657"/>
                </a:tc>
                <a:tc>
                  <a:txBody>
                    <a:bodyPr/>
                    <a:lstStyle/>
                    <a:p>
                      <a:endParaRPr lang="en-GB" sz="900"/>
                    </a:p>
                  </a:txBody>
                  <a:tcPr marL="65314" marR="65314" marT="32657" marB="32657"/>
                </a:tc>
                <a:extLst>
                  <a:ext uri="{0D108BD9-81ED-4DB2-BD59-A6C34878D82A}">
                    <a16:rowId xmlns:a16="http://schemas.microsoft.com/office/drawing/2014/main" val="2368678286"/>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err="1"/>
                        <a:t>Fhir</a:t>
                      </a:r>
                      <a:r>
                        <a:rPr lang="en-GB" sz="900" dirty="0"/>
                        <a:t> implementation guide</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4012748684"/>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User guide </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124189235"/>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Software release: 1 major release</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3247036144"/>
                  </a:ext>
                </a:extLst>
              </a:tr>
              <a:tr h="264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New eHealth service: Pseudonymisation service</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2938113767"/>
                  </a:ext>
                </a:extLst>
              </a:tr>
              <a:tr h="264886">
                <a:tc>
                  <a:txBody>
                    <a:bodyPr/>
                    <a:lstStyle/>
                    <a:p>
                      <a:r>
                        <a:rPr lang="en-GB" sz="900" dirty="0"/>
                        <a:t>Cookbooks Blinding, Pseudonymisation </a:t>
                      </a:r>
                      <a:r>
                        <a:rPr lang="en-GB" sz="900" dirty="0" err="1"/>
                        <a:t>en</a:t>
                      </a:r>
                      <a:r>
                        <a:rPr lang="en-GB" sz="900" dirty="0"/>
                        <a:t> </a:t>
                      </a:r>
                      <a:r>
                        <a:rPr lang="en-GB" sz="900" dirty="0" err="1"/>
                        <a:t>Centraal</a:t>
                      </a:r>
                      <a:r>
                        <a:rPr lang="en-GB" sz="900" dirty="0"/>
                        <a:t> Software platform (web </a:t>
                      </a:r>
                      <a:r>
                        <a:rPr lang="en-GB" sz="900" dirty="0" err="1"/>
                        <a:t>api</a:t>
                      </a:r>
                      <a:r>
                        <a:rPr lang="en-GB" sz="900" dirty="0"/>
                        <a:t>)</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1984486181"/>
                  </a:ext>
                </a:extLst>
              </a:tr>
              <a:tr h="264886">
                <a:tc>
                  <a:txBody>
                    <a:bodyPr/>
                    <a:lstStyle/>
                    <a:p>
                      <a:r>
                        <a:rPr lang="en-GB" sz="900" dirty="0" err="1"/>
                        <a:t>Mobiele</a:t>
                      </a:r>
                      <a:r>
                        <a:rPr lang="en-GB" sz="900" dirty="0"/>
                        <a:t> </a:t>
                      </a:r>
                      <a:r>
                        <a:rPr lang="en-GB" sz="900" dirty="0" err="1"/>
                        <a:t>applicatie</a:t>
                      </a:r>
                      <a:r>
                        <a:rPr lang="en-GB" sz="900" dirty="0"/>
                        <a:t> </a:t>
                      </a:r>
                      <a:r>
                        <a:rPr lang="en-GB" sz="900" dirty="0" err="1"/>
                        <a:t>MaSanté</a:t>
                      </a:r>
                      <a:endParaRPr lang="en-GB" sz="900" dirty="0"/>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2127094593"/>
                  </a:ext>
                </a:extLst>
              </a:tr>
              <a:tr h="264886">
                <a:tc>
                  <a:txBody>
                    <a:bodyPr/>
                    <a:lstStyle/>
                    <a:p>
                      <a:r>
                        <a:rPr lang="en-GB" sz="900" dirty="0"/>
                        <a:t>Web </a:t>
                      </a:r>
                      <a:r>
                        <a:rPr lang="en-GB" sz="900" dirty="0" err="1"/>
                        <a:t>applicatie</a:t>
                      </a:r>
                      <a:r>
                        <a:rPr lang="en-GB" sz="900" dirty="0"/>
                        <a:t> </a:t>
                      </a:r>
                      <a:r>
                        <a:rPr lang="en-GB" sz="900" dirty="0" err="1"/>
                        <a:t>MaSanté</a:t>
                      </a:r>
                      <a:r>
                        <a:rPr lang="en-GB" sz="900" dirty="0"/>
                        <a:t> (web components)</a:t>
                      </a:r>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1104653064"/>
                  </a:ext>
                </a:extLst>
              </a:tr>
              <a:tr h="264886">
                <a:tc>
                  <a:txBody>
                    <a:bodyPr/>
                    <a:lstStyle/>
                    <a:p>
                      <a:r>
                        <a:rPr lang="en-GB" sz="900" dirty="0"/>
                        <a:t>Web </a:t>
                      </a:r>
                      <a:r>
                        <a:rPr lang="en-GB" sz="900" dirty="0" err="1"/>
                        <a:t>applicatie</a:t>
                      </a:r>
                      <a:r>
                        <a:rPr lang="en-GB" sz="900" dirty="0"/>
                        <a:t> </a:t>
                      </a:r>
                      <a:r>
                        <a:rPr lang="en-GB" sz="900" dirty="0" err="1"/>
                        <a:t>Zorgverleners</a:t>
                      </a:r>
                      <a:endParaRPr lang="en-GB" sz="900" dirty="0"/>
                    </a:p>
                  </a:txBody>
                  <a:tcPr marL="65314" marR="65314" marT="32657" marB="32657"/>
                </a:tc>
                <a:tc>
                  <a:txBody>
                    <a:bodyPr/>
                    <a:lstStyle/>
                    <a:p>
                      <a:endParaRPr lang="en-GB" sz="900" dirty="0"/>
                    </a:p>
                  </a:txBody>
                  <a:tcPr marL="65314" marR="65314" marT="32657" marB="32657"/>
                </a:tc>
                <a:extLst>
                  <a:ext uri="{0D108BD9-81ED-4DB2-BD59-A6C34878D82A}">
                    <a16:rowId xmlns:a16="http://schemas.microsoft.com/office/drawing/2014/main" val="2361232938"/>
                  </a:ext>
                </a:extLst>
              </a:tr>
            </a:tbl>
          </a:graphicData>
        </a:graphic>
      </p:graphicFrame>
      <p:sp>
        <p:nvSpPr>
          <p:cNvPr id="10" name="Flowchart: Connector 9">
            <a:extLst>
              <a:ext uri="{FF2B5EF4-FFF2-40B4-BE49-F238E27FC236}">
                <a16:creationId xmlns:a16="http://schemas.microsoft.com/office/drawing/2014/main" id="{8BDAED02-EE70-29BD-F2AC-5ED256A9F208}"/>
              </a:ext>
            </a:extLst>
          </p:cNvPr>
          <p:cNvSpPr/>
          <p:nvPr/>
        </p:nvSpPr>
        <p:spPr>
          <a:xfrm>
            <a:off x="8429071" y="2150348"/>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13" name="Flowchart: Connector 12">
            <a:extLst>
              <a:ext uri="{FF2B5EF4-FFF2-40B4-BE49-F238E27FC236}">
                <a16:creationId xmlns:a16="http://schemas.microsoft.com/office/drawing/2014/main" id="{62DE1B0B-BE82-D3A5-1CEC-C6B040680CC9}"/>
              </a:ext>
            </a:extLst>
          </p:cNvPr>
          <p:cNvSpPr/>
          <p:nvPr/>
        </p:nvSpPr>
        <p:spPr>
          <a:xfrm>
            <a:off x="8429070" y="2433129"/>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15" name="Flowchart: Connector 14">
            <a:extLst>
              <a:ext uri="{FF2B5EF4-FFF2-40B4-BE49-F238E27FC236}">
                <a16:creationId xmlns:a16="http://schemas.microsoft.com/office/drawing/2014/main" id="{6D0A4B34-AECF-1A6E-734A-2C95A93F3310}"/>
              </a:ext>
            </a:extLst>
          </p:cNvPr>
          <p:cNvSpPr/>
          <p:nvPr/>
        </p:nvSpPr>
        <p:spPr>
          <a:xfrm>
            <a:off x="8429070" y="4453648"/>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17" name="Flowchart: Connector 16">
            <a:extLst>
              <a:ext uri="{FF2B5EF4-FFF2-40B4-BE49-F238E27FC236}">
                <a16:creationId xmlns:a16="http://schemas.microsoft.com/office/drawing/2014/main" id="{6ADA27E4-353D-FFA0-34EF-61340ECE2242}"/>
              </a:ext>
            </a:extLst>
          </p:cNvPr>
          <p:cNvSpPr/>
          <p:nvPr/>
        </p:nvSpPr>
        <p:spPr>
          <a:xfrm>
            <a:off x="8429068" y="3301927"/>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0" name="Flowchart: Connector 19">
            <a:extLst>
              <a:ext uri="{FF2B5EF4-FFF2-40B4-BE49-F238E27FC236}">
                <a16:creationId xmlns:a16="http://schemas.microsoft.com/office/drawing/2014/main" id="{8550E7DC-28DB-9F9F-DDE0-4AC165D1BE5C}"/>
              </a:ext>
            </a:extLst>
          </p:cNvPr>
          <p:cNvSpPr/>
          <p:nvPr/>
        </p:nvSpPr>
        <p:spPr>
          <a:xfrm>
            <a:off x="8429067" y="2714454"/>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2" name="Flowchart: Connector 21">
            <a:extLst>
              <a:ext uri="{FF2B5EF4-FFF2-40B4-BE49-F238E27FC236}">
                <a16:creationId xmlns:a16="http://schemas.microsoft.com/office/drawing/2014/main" id="{D81B9F85-E649-A7D0-29E9-52FF2A088CA1}"/>
              </a:ext>
            </a:extLst>
          </p:cNvPr>
          <p:cNvSpPr/>
          <p:nvPr/>
        </p:nvSpPr>
        <p:spPr>
          <a:xfrm>
            <a:off x="8429065" y="4723172"/>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3" name="Flowchart: Connector 22">
            <a:extLst>
              <a:ext uri="{FF2B5EF4-FFF2-40B4-BE49-F238E27FC236}">
                <a16:creationId xmlns:a16="http://schemas.microsoft.com/office/drawing/2014/main" id="{B3CE09DA-9736-4D6B-EA94-2264DA3CC2D7}"/>
              </a:ext>
            </a:extLst>
          </p:cNvPr>
          <p:cNvSpPr/>
          <p:nvPr/>
        </p:nvSpPr>
        <p:spPr>
          <a:xfrm>
            <a:off x="8429065" y="5057428"/>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4" name="Flowchart: Connector 23">
            <a:extLst>
              <a:ext uri="{FF2B5EF4-FFF2-40B4-BE49-F238E27FC236}">
                <a16:creationId xmlns:a16="http://schemas.microsoft.com/office/drawing/2014/main" id="{6A2E2377-4331-ABEE-2057-B7E2C210EA43}"/>
              </a:ext>
            </a:extLst>
          </p:cNvPr>
          <p:cNvSpPr/>
          <p:nvPr/>
        </p:nvSpPr>
        <p:spPr>
          <a:xfrm>
            <a:off x="8429065" y="3659038"/>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5" name="Flowchart: Connector 24">
            <a:extLst>
              <a:ext uri="{FF2B5EF4-FFF2-40B4-BE49-F238E27FC236}">
                <a16:creationId xmlns:a16="http://schemas.microsoft.com/office/drawing/2014/main" id="{12D03869-3A65-5AF9-6E68-B50DD7783C37}"/>
              </a:ext>
            </a:extLst>
          </p:cNvPr>
          <p:cNvSpPr/>
          <p:nvPr/>
        </p:nvSpPr>
        <p:spPr>
          <a:xfrm>
            <a:off x="8429065" y="3940787"/>
            <a:ext cx="158921" cy="150725"/>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6" name="Flowchart: Connector 25">
            <a:extLst>
              <a:ext uri="{FF2B5EF4-FFF2-40B4-BE49-F238E27FC236}">
                <a16:creationId xmlns:a16="http://schemas.microsoft.com/office/drawing/2014/main" id="{931A4B79-8419-A0D7-EFAF-AB92E6024C8C}"/>
              </a:ext>
            </a:extLst>
          </p:cNvPr>
          <p:cNvSpPr/>
          <p:nvPr/>
        </p:nvSpPr>
        <p:spPr>
          <a:xfrm>
            <a:off x="8429065" y="5474757"/>
            <a:ext cx="158921" cy="150725"/>
          </a:xfrm>
          <a:prstGeom prst="flowChartConnector">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7" name="Flowchart: Connector 26">
            <a:extLst>
              <a:ext uri="{FF2B5EF4-FFF2-40B4-BE49-F238E27FC236}">
                <a16:creationId xmlns:a16="http://schemas.microsoft.com/office/drawing/2014/main" id="{6E64A6C8-3DBF-A22E-4280-098151642C31}"/>
              </a:ext>
            </a:extLst>
          </p:cNvPr>
          <p:cNvSpPr/>
          <p:nvPr/>
        </p:nvSpPr>
        <p:spPr>
          <a:xfrm>
            <a:off x="8429065" y="5741361"/>
            <a:ext cx="158921" cy="150725"/>
          </a:xfrm>
          <a:prstGeom prst="flowChartConnector">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8" name="Flowchart: Connector 27">
            <a:extLst>
              <a:ext uri="{FF2B5EF4-FFF2-40B4-BE49-F238E27FC236}">
                <a16:creationId xmlns:a16="http://schemas.microsoft.com/office/drawing/2014/main" id="{E69101B8-64CE-0ECF-38E4-5EAA9384C1EF}"/>
              </a:ext>
            </a:extLst>
          </p:cNvPr>
          <p:cNvSpPr/>
          <p:nvPr/>
        </p:nvSpPr>
        <p:spPr>
          <a:xfrm>
            <a:off x="8429065" y="5967449"/>
            <a:ext cx="158921" cy="150725"/>
          </a:xfrm>
          <a:prstGeom prst="flowChartConnector">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29" name="Flowchart: Connector 28">
            <a:extLst>
              <a:ext uri="{FF2B5EF4-FFF2-40B4-BE49-F238E27FC236}">
                <a16:creationId xmlns:a16="http://schemas.microsoft.com/office/drawing/2014/main" id="{5633FEF1-8B71-6D9D-B58E-5FE22C7B0C95}"/>
              </a:ext>
            </a:extLst>
          </p:cNvPr>
          <p:cNvSpPr/>
          <p:nvPr/>
        </p:nvSpPr>
        <p:spPr>
          <a:xfrm>
            <a:off x="8429064" y="4192850"/>
            <a:ext cx="158921" cy="150725"/>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
        <p:nvSpPr>
          <p:cNvPr id="30" name="Flowchart: Connector 29">
            <a:extLst>
              <a:ext uri="{FF2B5EF4-FFF2-40B4-BE49-F238E27FC236}">
                <a16:creationId xmlns:a16="http://schemas.microsoft.com/office/drawing/2014/main" id="{52763695-3432-216C-F697-06CED12A3E76}"/>
              </a:ext>
            </a:extLst>
          </p:cNvPr>
          <p:cNvSpPr/>
          <p:nvPr/>
        </p:nvSpPr>
        <p:spPr>
          <a:xfrm>
            <a:off x="8429063" y="2979615"/>
            <a:ext cx="158921" cy="150725"/>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8111"/>
            <a:endParaRPr lang="en-GB" sz="1512">
              <a:solidFill>
                <a:srgbClr val="FFFFFF"/>
              </a:solidFill>
              <a:latin typeface="Arial"/>
            </a:endParaRPr>
          </a:p>
        </p:txBody>
      </p:sp>
    </p:spTree>
    <p:extLst>
      <p:ext uri="{BB962C8B-B14F-4D97-AF65-F5344CB8AC3E}">
        <p14:creationId xmlns:p14="http://schemas.microsoft.com/office/powerpoint/2010/main" val="462146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8" name="Google Shape;578;g2139096f541_0_40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pPr>
              <a:t>6</a:t>
            </a:fld>
            <a:endParaRPr sz="1333" kern="0">
              <a:solidFill>
                <a:srgbClr val="595959"/>
              </a:solidFill>
              <a:latin typeface="Arial"/>
              <a:ea typeface="Arial"/>
              <a:cs typeface="Arial"/>
              <a:sym typeface="Arial"/>
            </a:endParaRPr>
          </a:p>
        </p:txBody>
      </p:sp>
      <p:sp>
        <p:nvSpPr>
          <p:cNvPr id="579" name="Google Shape;579;g2139096f541_0_401"/>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algn="r" defTabSz="1219170">
              <a:buClr>
                <a:srgbClr val="000000"/>
              </a:buClr>
              <a:buSzPts val="1000"/>
            </a:pPr>
            <a:fld id="{00000000-1234-1234-1234-123412341234}" type="slidenum">
              <a:rPr lang="en" sz="1333" kern="0">
                <a:solidFill>
                  <a:srgbClr val="595959"/>
                </a:solidFill>
                <a:latin typeface="Arial"/>
                <a:ea typeface="Arial"/>
                <a:cs typeface="Arial"/>
                <a:sym typeface="Arial"/>
              </a:rPr>
              <a:pPr algn="r" defTabSz="1219170">
                <a:buClr>
                  <a:srgbClr val="000000"/>
                </a:buClr>
                <a:buSzPts val="1000"/>
              </a:pPr>
              <a:t>6</a:t>
            </a:fld>
            <a:endParaRPr sz="1333" kern="0">
              <a:solidFill>
                <a:srgbClr val="595959"/>
              </a:solidFill>
              <a:latin typeface="Arial"/>
              <a:ea typeface="Arial"/>
              <a:cs typeface="Arial"/>
              <a:sym typeface="Arial"/>
            </a:endParaRPr>
          </a:p>
        </p:txBody>
      </p:sp>
      <p:pic>
        <p:nvPicPr>
          <p:cNvPr id="580" name="Google Shape;580;g2139096f541_0_401"/>
          <p:cNvPicPr preferRelativeResize="0"/>
          <p:nvPr/>
        </p:nvPicPr>
        <p:blipFill rotWithShape="1">
          <a:blip r:embed="rId3">
            <a:alphaModFix/>
          </a:blip>
          <a:srcRect b="26776"/>
          <a:stretch/>
        </p:blipFill>
        <p:spPr>
          <a:xfrm>
            <a:off x="2545724" y="1764201"/>
            <a:ext cx="7597176" cy="4575535"/>
          </a:xfrm>
          <a:prstGeom prst="rect">
            <a:avLst/>
          </a:prstGeom>
          <a:noFill/>
          <a:ln>
            <a:noFill/>
          </a:ln>
        </p:spPr>
      </p:pic>
      <p:sp>
        <p:nvSpPr>
          <p:cNvPr id="581" name="Google Shape;581;g2139096f541_0_401"/>
          <p:cNvSpPr txBox="1">
            <a:spLocks noGrp="1"/>
          </p:cNvSpPr>
          <p:nvPr>
            <p:ph type="title"/>
          </p:nvPr>
        </p:nvSpPr>
        <p:spPr>
          <a:xfrm>
            <a:off x="555689" y="435837"/>
            <a:ext cx="8264372" cy="576311"/>
          </a:xfrm>
          <a:prstGeom prst="rect">
            <a:avLst/>
          </a:prstGeom>
          <a:noFill/>
          <a:ln>
            <a:noFill/>
          </a:ln>
        </p:spPr>
        <p:txBody>
          <a:bodyPr spcFirstLastPara="1" wrap="square" lIns="91433" tIns="91433" rIns="91433" bIns="91433" anchor="t" anchorCtr="0">
            <a:normAutofit fontScale="90000"/>
          </a:bodyPr>
          <a:lstStyle/>
          <a:p>
            <a:pPr>
              <a:spcAft>
                <a:spcPts val="533"/>
              </a:spcAft>
            </a:pPr>
            <a:r>
              <a:rPr lang="en" sz="2933" dirty="0">
                <a:solidFill>
                  <a:srgbClr val="19202E"/>
                </a:solidFill>
                <a:latin typeface="Roboto Light"/>
                <a:ea typeface="Roboto Light"/>
                <a:cs typeface="Roboto Light"/>
                <a:sym typeface="Roboto Light"/>
              </a:rPr>
              <a:t>Quality outcomes with point of care insights</a:t>
            </a:r>
            <a:endParaRPr sz="3600" b="1" dirty="0">
              <a:latin typeface="Merriweather"/>
              <a:ea typeface="Merriweather"/>
              <a:cs typeface="Merriweather"/>
              <a:sym typeface="Merriweather"/>
            </a:endParaRPr>
          </a:p>
        </p:txBody>
      </p:sp>
      <p:sp>
        <p:nvSpPr>
          <p:cNvPr id="582" name="Google Shape;582;g2139096f541_0_401"/>
          <p:cNvSpPr txBox="1"/>
          <p:nvPr/>
        </p:nvSpPr>
        <p:spPr>
          <a:xfrm>
            <a:off x="463567" y="812800"/>
            <a:ext cx="11463200" cy="879688"/>
          </a:xfrm>
          <a:prstGeom prst="rect">
            <a:avLst/>
          </a:prstGeom>
          <a:noFill/>
          <a:ln>
            <a:noFill/>
          </a:ln>
        </p:spPr>
        <p:txBody>
          <a:bodyPr spcFirstLastPara="1" wrap="square" lIns="121900" tIns="121900" rIns="121900" bIns="121900" anchor="t" anchorCtr="0">
            <a:spAutoFit/>
          </a:bodyPr>
          <a:lstStyle/>
          <a:p>
            <a:pPr defTabSz="1219170">
              <a:spcAft>
                <a:spcPts val="1067"/>
              </a:spcAft>
              <a:buClr>
                <a:srgbClr val="000000"/>
              </a:buClr>
              <a:buSzPts val="1200"/>
            </a:pPr>
            <a:r>
              <a:rPr lang="en" sz="1600" b="1" i="1" u="sng" kern="0" dirty="0">
                <a:solidFill>
                  <a:srgbClr val="434343"/>
                </a:solidFill>
                <a:latin typeface="Roboto"/>
                <a:ea typeface="Roboto"/>
                <a:cs typeface="Roboto"/>
                <a:sym typeface="Roboto"/>
              </a:rPr>
              <a:t>Consolidates patient information, enables in-network referrals, and helps in engaging the physicians </a:t>
            </a:r>
            <a:r>
              <a:rPr lang="nl-BE" sz="1600" b="1" i="1" u="sng" kern="0" dirty="0" err="1">
                <a:solidFill>
                  <a:srgbClr val="434343"/>
                </a:solidFill>
                <a:latin typeface="Roboto"/>
                <a:ea typeface="Roboto"/>
                <a:cs typeface="Roboto"/>
                <a:sym typeface="Roboto"/>
              </a:rPr>
              <a:t>and</a:t>
            </a:r>
            <a:r>
              <a:rPr lang="nl-BE" sz="1600" b="1" i="1" u="sng" kern="0" dirty="0">
                <a:solidFill>
                  <a:srgbClr val="434343"/>
                </a:solidFill>
                <a:latin typeface="Roboto"/>
                <a:ea typeface="Roboto"/>
                <a:cs typeface="Roboto"/>
                <a:sym typeface="Roboto"/>
              </a:rPr>
              <a:t> care providers </a:t>
            </a:r>
            <a:r>
              <a:rPr lang="en" sz="1600" b="1" i="1" u="sng" kern="0" dirty="0">
                <a:solidFill>
                  <a:srgbClr val="434343"/>
                </a:solidFill>
                <a:latin typeface="Roboto"/>
                <a:ea typeface="Roboto"/>
                <a:cs typeface="Roboto"/>
                <a:sym typeface="Roboto"/>
              </a:rPr>
              <a:t>with the network’s cost- and quality-based outcomes.</a:t>
            </a:r>
            <a:endParaRPr sz="1600" b="1" i="1" u="sng" kern="0" dirty="0">
              <a:solidFill>
                <a:srgbClr val="434343"/>
              </a:solidFill>
              <a:latin typeface="Roboto"/>
              <a:ea typeface="Roboto"/>
              <a:cs typeface="Roboto"/>
              <a:sym typeface="Roboto"/>
            </a:endParaRPr>
          </a:p>
        </p:txBody>
      </p:sp>
      <p:pic>
        <p:nvPicPr>
          <p:cNvPr id="3" name="Picture 2" descr="Graphical user interface, text, application&#10;&#10;Description automatically generated">
            <a:extLst>
              <a:ext uri="{FF2B5EF4-FFF2-40B4-BE49-F238E27FC236}">
                <a16:creationId xmlns:a16="http://schemas.microsoft.com/office/drawing/2014/main" id="{23F969ED-3D60-A6AE-62B0-7B589074C193}"/>
              </a:ext>
            </a:extLst>
          </p:cNvPr>
          <p:cNvPicPr>
            <a:picLocks noChangeAspect="1"/>
          </p:cNvPicPr>
          <p:nvPr/>
        </p:nvPicPr>
        <p:blipFill>
          <a:blip r:embed="rId4"/>
          <a:stretch>
            <a:fillRect/>
          </a:stretch>
        </p:blipFill>
        <p:spPr>
          <a:xfrm>
            <a:off x="2737351" y="1998753"/>
            <a:ext cx="7210912" cy="4046447"/>
          </a:xfrm>
          <a:prstGeom prst="rect">
            <a:avLst/>
          </a:prstGeom>
        </p:spPr>
      </p:pic>
      <p:sp>
        <p:nvSpPr>
          <p:cNvPr id="2" name="Tekstvak 1">
            <a:extLst>
              <a:ext uri="{FF2B5EF4-FFF2-40B4-BE49-F238E27FC236}">
                <a16:creationId xmlns:a16="http://schemas.microsoft.com/office/drawing/2014/main" id="{1A53D160-9F85-4FF8-9486-815633F26A06}"/>
              </a:ext>
            </a:extLst>
          </p:cNvPr>
          <p:cNvSpPr txBox="1"/>
          <p:nvPr/>
        </p:nvSpPr>
        <p:spPr>
          <a:xfrm>
            <a:off x="163789" y="1385078"/>
            <a:ext cx="2187296" cy="4689489"/>
          </a:xfrm>
          <a:prstGeom prst="rect">
            <a:avLst/>
          </a:prstGeom>
          <a:noFill/>
        </p:spPr>
        <p:txBody>
          <a:bodyPr wrap="square" rtlCol="0">
            <a:spAutoFit/>
          </a:bodyPr>
          <a:lstStyle/>
          <a:p>
            <a:pPr defTabSz="1219170">
              <a:buClr>
                <a:srgbClr val="000000"/>
              </a:buClr>
            </a:pPr>
            <a:r>
              <a:rPr lang="nl-BE" sz="1867" kern="0" dirty="0">
                <a:solidFill>
                  <a:srgbClr val="000000"/>
                </a:solidFill>
                <a:latin typeface="Arial"/>
                <a:cs typeface="Arial"/>
                <a:sym typeface="Arial"/>
              </a:rPr>
              <a:t>Hier kan de Belgische expertise rond werken met episode-gerichte registratie en POMR (</a:t>
            </a:r>
            <a:r>
              <a:rPr lang="nl-BE" sz="1867" kern="0" dirty="0" err="1">
                <a:solidFill>
                  <a:srgbClr val="000000"/>
                </a:solidFill>
                <a:latin typeface="Arial"/>
                <a:cs typeface="Arial"/>
                <a:sym typeface="Arial"/>
              </a:rPr>
              <a:t>Problem-Oriented</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Medical</a:t>
            </a:r>
            <a:r>
              <a:rPr lang="nl-BE" sz="1867" kern="0" dirty="0">
                <a:solidFill>
                  <a:srgbClr val="000000"/>
                </a:solidFill>
                <a:latin typeface="Arial"/>
                <a:cs typeface="Arial"/>
                <a:sym typeface="Arial"/>
              </a:rPr>
              <a:t> Record) worden geïntegreerd: ‘</a:t>
            </a:r>
            <a:r>
              <a:rPr lang="nl-BE" sz="1867" kern="0" dirty="0" err="1">
                <a:solidFill>
                  <a:srgbClr val="000000"/>
                </a:solidFill>
                <a:latin typeface="Arial"/>
                <a:cs typeface="Arial"/>
                <a:sym typeface="Arial"/>
              </a:rPr>
              <a:t>Reason</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for</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Encounter</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Diagnostic</a:t>
            </a:r>
            <a:r>
              <a:rPr lang="nl-BE" sz="1867" kern="0" dirty="0">
                <a:solidFill>
                  <a:srgbClr val="000000"/>
                </a:solidFill>
                <a:latin typeface="Arial"/>
                <a:cs typeface="Arial"/>
                <a:sym typeface="Arial"/>
              </a:rPr>
              <a:t>/Thera-</a:t>
            </a:r>
            <a:r>
              <a:rPr lang="nl-BE" sz="1867" kern="0" dirty="0" err="1">
                <a:solidFill>
                  <a:srgbClr val="000000"/>
                </a:solidFill>
                <a:latin typeface="Arial"/>
                <a:cs typeface="Arial"/>
                <a:sym typeface="Arial"/>
              </a:rPr>
              <a:t>peutic</a:t>
            </a:r>
            <a:r>
              <a:rPr lang="nl-BE" sz="1867" kern="0" dirty="0">
                <a:solidFill>
                  <a:srgbClr val="000000"/>
                </a:solidFill>
                <a:latin typeface="Arial"/>
                <a:cs typeface="Arial"/>
                <a:sym typeface="Arial"/>
              </a:rPr>
              <a:t> </a:t>
            </a:r>
            <a:r>
              <a:rPr lang="nl-BE" sz="1867" kern="0" dirty="0" err="1">
                <a:solidFill>
                  <a:srgbClr val="000000"/>
                </a:solidFill>
                <a:latin typeface="Arial"/>
                <a:cs typeface="Arial"/>
                <a:sym typeface="Arial"/>
              </a:rPr>
              <a:t>Process</a:t>
            </a:r>
            <a:r>
              <a:rPr lang="nl-BE" sz="1867" kern="0" dirty="0">
                <a:solidFill>
                  <a:srgbClr val="000000"/>
                </a:solidFill>
                <a:latin typeface="Arial"/>
                <a:cs typeface="Arial"/>
                <a:sym typeface="Arial"/>
              </a:rPr>
              <a:t>, </a:t>
            </a:r>
            <a:r>
              <a:rPr lang="nl-BE" sz="1867" b="1" kern="0" dirty="0">
                <a:solidFill>
                  <a:srgbClr val="FF0000"/>
                </a:solidFill>
                <a:latin typeface="Arial"/>
                <a:cs typeface="Arial"/>
                <a:sym typeface="Arial"/>
              </a:rPr>
              <a:t>Care-sets</a:t>
            </a:r>
            <a:r>
              <a:rPr lang="nl-BE" sz="1867" kern="0" dirty="0">
                <a:solidFill>
                  <a:srgbClr val="000000"/>
                </a:solidFill>
                <a:latin typeface="Arial"/>
                <a:cs typeface="Arial"/>
                <a:sym typeface="Arial"/>
              </a:rPr>
              <a:t>,…</a:t>
            </a:r>
          </a:p>
          <a:p>
            <a:pPr defTabSz="1219170">
              <a:buClr>
                <a:srgbClr val="000000"/>
              </a:buClr>
            </a:pPr>
            <a:r>
              <a:rPr lang="nl-BE" sz="1867" kern="0" dirty="0">
                <a:solidFill>
                  <a:srgbClr val="000000"/>
                </a:solidFill>
                <a:latin typeface="Arial"/>
                <a:cs typeface="Arial"/>
                <a:sym typeface="Arial"/>
              </a:rPr>
              <a:t>Zie L. Weed:</a:t>
            </a:r>
          </a:p>
        </p:txBody>
      </p:sp>
      <p:pic>
        <p:nvPicPr>
          <p:cNvPr id="4" name="Afbeelding 3">
            <a:extLst>
              <a:ext uri="{FF2B5EF4-FFF2-40B4-BE49-F238E27FC236}">
                <a16:creationId xmlns:a16="http://schemas.microsoft.com/office/drawing/2014/main" id="{1AE79BFC-E7C0-4598-90CA-644FFECE4928}"/>
              </a:ext>
            </a:extLst>
          </p:cNvPr>
          <p:cNvPicPr>
            <a:picLocks noChangeAspect="1"/>
          </p:cNvPicPr>
          <p:nvPr/>
        </p:nvPicPr>
        <p:blipFill>
          <a:blip r:embed="rId5"/>
          <a:stretch>
            <a:fillRect/>
          </a:stretch>
        </p:blipFill>
        <p:spPr>
          <a:xfrm>
            <a:off x="1" y="6333200"/>
            <a:ext cx="4155231" cy="524800"/>
          </a:xfrm>
          <a:prstGeom prst="rect">
            <a:avLst/>
          </a:prstGeom>
        </p:spPr>
      </p:pic>
      <p:sp>
        <p:nvSpPr>
          <p:cNvPr id="5" name="Tekstvak 4">
            <a:extLst>
              <a:ext uri="{FF2B5EF4-FFF2-40B4-BE49-F238E27FC236}">
                <a16:creationId xmlns:a16="http://schemas.microsoft.com/office/drawing/2014/main" id="{BA442539-B344-4543-B494-DC191C8A2183}"/>
              </a:ext>
            </a:extLst>
          </p:cNvPr>
          <p:cNvSpPr txBox="1"/>
          <p:nvPr/>
        </p:nvSpPr>
        <p:spPr>
          <a:xfrm>
            <a:off x="10139889" y="2065177"/>
            <a:ext cx="1969172" cy="2390911"/>
          </a:xfrm>
          <a:prstGeom prst="rect">
            <a:avLst/>
          </a:prstGeom>
          <a:noFill/>
        </p:spPr>
        <p:txBody>
          <a:bodyPr wrap="square" rtlCol="0">
            <a:spAutoFit/>
          </a:bodyPr>
          <a:lstStyle/>
          <a:p>
            <a:pPr defTabSz="1219170">
              <a:buClr>
                <a:srgbClr val="000000"/>
              </a:buClr>
            </a:pPr>
            <a:r>
              <a:rPr lang="nl-BE" sz="1867" kern="0" dirty="0">
                <a:solidFill>
                  <a:srgbClr val="000000"/>
                </a:solidFill>
                <a:latin typeface="Arial"/>
                <a:cs typeface="Arial"/>
                <a:sym typeface="Arial"/>
              </a:rPr>
              <a:t>Toegang voor de patiënt en voor alle hulpverleners met een therapeutische relatie (+ ‘</a:t>
            </a:r>
            <a:r>
              <a:rPr lang="nl-BE" sz="1867" kern="0" dirty="0" err="1">
                <a:solidFill>
                  <a:srgbClr val="000000"/>
                </a:solidFill>
                <a:latin typeface="Arial"/>
                <a:cs typeface="Arial"/>
                <a:sym typeface="Arial"/>
              </a:rPr>
              <a:t>circle</a:t>
            </a:r>
            <a:r>
              <a:rPr lang="nl-BE" sz="1867" kern="0" dirty="0">
                <a:solidFill>
                  <a:srgbClr val="000000"/>
                </a:solidFill>
                <a:latin typeface="Arial"/>
                <a:cs typeface="Arial"/>
                <a:sym typeface="Arial"/>
              </a:rPr>
              <a:t> of trust’)</a:t>
            </a:r>
          </a:p>
        </p:txBody>
      </p:sp>
      <p:sp>
        <p:nvSpPr>
          <p:cNvPr id="6" name="Tekstvak 5">
            <a:extLst>
              <a:ext uri="{FF2B5EF4-FFF2-40B4-BE49-F238E27FC236}">
                <a16:creationId xmlns:a16="http://schemas.microsoft.com/office/drawing/2014/main" id="{9AF78553-412C-4D06-9386-3C75E72BABCC}"/>
              </a:ext>
            </a:extLst>
          </p:cNvPr>
          <p:cNvSpPr txBox="1"/>
          <p:nvPr/>
        </p:nvSpPr>
        <p:spPr>
          <a:xfrm>
            <a:off x="463567" y="215642"/>
            <a:ext cx="10343356" cy="379656"/>
          </a:xfrm>
          <a:prstGeom prst="rect">
            <a:avLst/>
          </a:prstGeom>
          <a:noFill/>
        </p:spPr>
        <p:txBody>
          <a:bodyPr wrap="square" rtlCol="0">
            <a:spAutoFit/>
          </a:bodyPr>
          <a:lstStyle/>
          <a:p>
            <a:pPr defTabSz="1219170">
              <a:buClr>
                <a:srgbClr val="000000"/>
              </a:buClr>
            </a:pPr>
            <a:r>
              <a:rPr lang="nl-BE" sz="1867" b="1" kern="0" dirty="0">
                <a:solidFill>
                  <a:srgbClr val="4285F4"/>
                </a:solidFill>
                <a:latin typeface="Arial"/>
                <a:cs typeface="Arial"/>
                <a:sym typeface="Arial"/>
              </a:rPr>
              <a:t>2. EEN GEBRUIKSVRIENDELIJKE INTERACTIE : ‘SCREEN-PATIENT - PROVIDER</a:t>
            </a:r>
            <a:r>
              <a:rPr lang="nl-BE" sz="1867" kern="0" dirty="0">
                <a:solidFill>
                  <a:srgbClr val="000000"/>
                </a:solidFill>
                <a:latin typeface="Arial"/>
                <a:cs typeface="Arial"/>
                <a:sym typeface="Arial"/>
              </a:rPr>
              <a:t>’</a:t>
            </a:r>
          </a:p>
        </p:txBody>
      </p:sp>
    </p:spTree>
    <p:extLst>
      <p:ext uri="{BB962C8B-B14F-4D97-AF65-F5344CB8AC3E}">
        <p14:creationId xmlns:p14="http://schemas.microsoft.com/office/powerpoint/2010/main" val="3165644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05795" y="1572235"/>
            <a:ext cx="9144000" cy="965200"/>
          </a:xfrm>
        </p:spPr>
        <p:txBody>
          <a:bodyPr vert="horz" lIns="91440" tIns="45720" rIns="91440" bIns="45720" rtlCol="0" anchor="ctr">
            <a:noAutofit/>
          </a:bodyPr>
          <a:lstStyle/>
          <a:p>
            <a:r>
              <a:rPr lang="nl-BE" dirty="0">
                <a:solidFill>
                  <a:srgbClr val="3E6976"/>
                </a:solidFill>
                <a:latin typeface="+mn-lt"/>
                <a:ea typeface="+mn-ea"/>
                <a:cs typeface="+mn-cs"/>
              </a:rPr>
              <a:t>VIDIS</a:t>
            </a:r>
            <a:endParaRPr lang="en-US" dirty="0">
              <a:solidFill>
                <a:srgbClr val="3E6976"/>
              </a:solidFill>
              <a:latin typeface="+mn-lt"/>
              <a:ea typeface="+mn-ea"/>
              <a:cs typeface="+mn-cs"/>
            </a:endParaRPr>
          </a:p>
        </p:txBody>
      </p:sp>
      <p:sp>
        <p:nvSpPr>
          <p:cNvPr id="3" name="Ondertitel 2"/>
          <p:cNvSpPr>
            <a:spLocks noGrp="1"/>
          </p:cNvSpPr>
          <p:nvPr>
            <p:ph type="subTitle" idx="1"/>
          </p:nvPr>
        </p:nvSpPr>
        <p:spPr>
          <a:xfrm>
            <a:off x="1838960" y="4068075"/>
            <a:ext cx="9144000" cy="516541"/>
          </a:xfrm>
        </p:spPr>
        <p:txBody>
          <a:bodyPr vert="horz" lIns="91440" tIns="45720" rIns="91440" bIns="45720" rtlCol="0" anchor="ctr">
            <a:noAutofit/>
          </a:bodyPr>
          <a:lstStyle/>
          <a:p>
            <a:pPr>
              <a:spcBef>
                <a:spcPct val="0"/>
              </a:spcBef>
            </a:pPr>
            <a:r>
              <a:rPr lang="fr-BE" sz="5400" dirty="0">
                <a:solidFill>
                  <a:srgbClr val="006F82"/>
                </a:solidFill>
              </a:rPr>
              <a:t>Virtual Integrated Drug Visualisation System</a:t>
            </a:r>
            <a:endParaRPr lang="nl-BE" sz="5400" dirty="0">
              <a:solidFill>
                <a:srgbClr val="3E6976"/>
              </a:solidFill>
            </a:endParaRPr>
          </a:p>
        </p:txBody>
      </p:sp>
      <p:sp>
        <p:nvSpPr>
          <p:cNvPr id="4" name="Rectangle 3"/>
          <p:cNvSpPr/>
          <p:nvPr/>
        </p:nvSpPr>
        <p:spPr>
          <a:xfrm>
            <a:off x="0" y="6251694"/>
            <a:ext cx="2589291" cy="59093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3600" b="0" i="0" u="none" strike="noStrike" kern="1200" cap="none" spc="0" normalizeH="0" baseline="0" noProof="0" dirty="0">
                <a:ln>
                  <a:noFill/>
                </a:ln>
                <a:solidFill>
                  <a:srgbClr val="3E6976"/>
                </a:solidFill>
                <a:effectLst/>
                <a:uLnTx/>
                <a:uFillTx/>
                <a:latin typeface="Calibri" panose="020F0502020204030204"/>
                <a:ea typeface="+mn-ea"/>
                <a:cs typeface="+mn-cs"/>
              </a:rPr>
              <a:t>29-03-2023</a:t>
            </a:r>
          </a:p>
        </p:txBody>
      </p:sp>
      <p:sp>
        <p:nvSpPr>
          <p:cNvPr id="5" name="Rectangle 4">
            <a:extLst>
              <a:ext uri="{FF2B5EF4-FFF2-40B4-BE49-F238E27FC236}">
                <a16:creationId xmlns:a16="http://schemas.microsoft.com/office/drawing/2014/main" id="{7276744C-478E-19C2-F818-9F57D43B7282}"/>
              </a:ext>
            </a:extLst>
          </p:cNvPr>
          <p:cNvSpPr/>
          <p:nvPr/>
        </p:nvSpPr>
        <p:spPr>
          <a:xfrm>
            <a:off x="0" y="5744739"/>
            <a:ext cx="2589291" cy="59093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1800" b="0" i="0" u="none" strike="noStrike" kern="1200" cap="none" spc="0" normalizeH="0" baseline="0" noProof="0" dirty="0">
                <a:ln>
                  <a:noFill/>
                </a:ln>
                <a:solidFill>
                  <a:srgbClr val="3E6976"/>
                </a:solidFill>
                <a:effectLst/>
                <a:uLnTx/>
                <a:uFillTx/>
                <a:latin typeface="Calibri" panose="020F0502020204030204"/>
                <a:ea typeface="+mn-ea"/>
                <a:cs typeface="+mn-cs"/>
              </a:rPr>
              <a:t>Don Leonard -  PM VIDIS</a:t>
            </a:r>
          </a:p>
        </p:txBody>
      </p:sp>
    </p:spTree>
    <p:extLst>
      <p:ext uri="{BB962C8B-B14F-4D97-AF65-F5344CB8AC3E}">
        <p14:creationId xmlns:p14="http://schemas.microsoft.com/office/powerpoint/2010/main" val="1065226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6829" y="31126"/>
            <a:ext cx="10515600" cy="808829"/>
          </a:xfrm>
        </p:spPr>
        <p:txBody>
          <a:bodyPr vert="horz" lIns="91440" tIns="45720" rIns="91440" bIns="45720" rtlCol="0" anchor="ctr">
            <a:noAutofit/>
          </a:bodyPr>
          <a:lstStyle/>
          <a:p>
            <a:pPr algn="ctr"/>
            <a:r>
              <a:rPr lang="nl-BE" sz="3600">
                <a:solidFill>
                  <a:srgbClr val="3E6976"/>
                </a:solidFill>
                <a:latin typeface="+mn-lt"/>
                <a:ea typeface="+mn-ea"/>
                <a:cs typeface="+mn-cs"/>
              </a:rPr>
              <a:t>AGENDA </a:t>
            </a:r>
            <a:endParaRPr lang="en-US" sz="3600">
              <a:solidFill>
                <a:srgbClr val="3E6976"/>
              </a:solidFill>
              <a:latin typeface="+mn-lt"/>
              <a:ea typeface="+mn-ea"/>
              <a:cs typeface="+mn-cs"/>
            </a:endParaRPr>
          </a:p>
        </p:txBody>
      </p:sp>
      <p:sp>
        <p:nvSpPr>
          <p:cNvPr id="9" name="Tijdelijke aanduiding voor inhoud 2"/>
          <p:cNvSpPr txBox="1">
            <a:spLocks/>
          </p:cNvSpPr>
          <p:nvPr/>
        </p:nvSpPr>
        <p:spPr>
          <a:xfrm>
            <a:off x="705661" y="591016"/>
            <a:ext cx="11314931" cy="3116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4000"/>
              </a:lnSpc>
              <a:spcBef>
                <a:spcPts val="0"/>
              </a:spcBef>
              <a:spcAft>
                <a:spcPts val="600"/>
              </a:spcAft>
              <a:buClrTx/>
              <a:buSzTx/>
              <a:buFont typeface="Arial" panose="020B0604020202020204" pitchFamily="34" charset="0"/>
              <a:buNone/>
              <a:tabLst/>
              <a:defRPr/>
            </a:pPr>
            <a:endParaRPr kumimoji="0" lang="nl-BE" sz="2800" b="1" i="0" u="sng"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Google Shape;1174;p205">
            <a:extLst>
              <a:ext uri="{FF2B5EF4-FFF2-40B4-BE49-F238E27FC236}">
                <a16:creationId xmlns:a16="http://schemas.microsoft.com/office/drawing/2014/main" id="{E11C3D5D-597C-4A0D-AC62-9E29123BA1A2}"/>
              </a:ext>
            </a:extLst>
          </p:cNvPr>
          <p:cNvGraphicFramePr/>
          <p:nvPr>
            <p:extLst/>
          </p:nvPr>
        </p:nvGraphicFramePr>
        <p:xfrm>
          <a:off x="332184" y="1399845"/>
          <a:ext cx="11625354" cy="4850221"/>
        </p:xfrm>
        <a:graphic>
          <a:graphicData uri="http://schemas.openxmlformats.org/drawingml/2006/table">
            <a:tbl>
              <a:tblPr>
                <a:noFill/>
              </a:tblPr>
              <a:tblGrid>
                <a:gridCol w="916324">
                  <a:extLst>
                    <a:ext uri="{9D8B030D-6E8A-4147-A177-3AD203B41FA5}">
                      <a16:colId xmlns:a16="http://schemas.microsoft.com/office/drawing/2014/main" val="20000"/>
                    </a:ext>
                  </a:extLst>
                </a:gridCol>
                <a:gridCol w="10709030">
                  <a:extLst>
                    <a:ext uri="{9D8B030D-6E8A-4147-A177-3AD203B41FA5}">
                      <a16:colId xmlns:a16="http://schemas.microsoft.com/office/drawing/2014/main" val="20001"/>
                    </a:ext>
                  </a:extLst>
                </a:gridCol>
              </a:tblGrid>
              <a:tr h="630059">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latin typeface="Arial" panose="020B0604020202020204" pitchFamily="34" charset="0"/>
                          <a:cs typeface="Arial" panose="020B0604020202020204" pitchFamily="34" charset="0"/>
                        </a:rPr>
                        <a:t>1</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spcBef>
                          <a:spcPts val="0"/>
                        </a:spcBef>
                        <a:spcAft>
                          <a:spcPts val="0"/>
                        </a:spcAft>
                        <a:buNone/>
                      </a:pPr>
                      <a:r>
                        <a:rPr lang="en-GB" sz="1400" b="1" dirty="0">
                          <a:latin typeface="Arial" panose="020B0604020202020204" pitchFamily="34" charset="0"/>
                          <a:cs typeface="Arial" panose="020B0604020202020204" pitchFamily="34" charset="0"/>
                        </a:rPr>
                        <a:t>Doelstelling</a:t>
                      </a: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3627655748"/>
                  </a:ext>
                </a:extLst>
              </a:tr>
              <a:tr h="630059">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2</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spcBef>
                          <a:spcPts val="0"/>
                        </a:spcBef>
                        <a:spcAft>
                          <a:spcPts val="0"/>
                        </a:spcAft>
                        <a:buNone/>
                      </a:pPr>
                      <a:r>
                        <a:rPr lang="en-GB" sz="1400" b="1" dirty="0">
                          <a:latin typeface="Arial" panose="020B0604020202020204" pitchFamily="34" charset="0"/>
                          <a:cs typeface="Arial" panose="020B0604020202020204" pitchFamily="34" charset="0"/>
                        </a:rPr>
                        <a:t>Overzicht: </a:t>
                      </a:r>
                      <a:r>
                        <a:rPr lang="nl-BE" sz="1400" b="1" noProof="0" dirty="0">
                          <a:latin typeface="Arial" panose="020B0604020202020204" pitchFamily="34" charset="0"/>
                          <a:cs typeface="Arial" panose="020B0604020202020204" pitchFamily="34" charset="0"/>
                        </a:rPr>
                        <a:t>bereikt</a:t>
                      </a:r>
                      <a:r>
                        <a:rPr lang="en-GB" sz="1400" b="1" dirty="0">
                          <a:latin typeface="Arial" panose="020B0604020202020204" pitchFamily="34" charset="0"/>
                          <a:cs typeface="Arial" panose="020B0604020202020204" pitchFamily="34" charset="0"/>
                        </a:rPr>
                        <a:t> tot nu toe</a:t>
                      </a: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2511296813"/>
                  </a:ext>
                </a:extLst>
              </a:tr>
              <a:tr h="630059">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3</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spcBef>
                          <a:spcPts val="0"/>
                        </a:spcBef>
                        <a:spcAft>
                          <a:spcPts val="0"/>
                        </a:spcAft>
                        <a:buNone/>
                      </a:pPr>
                      <a:r>
                        <a:rPr lang="en-GB" sz="1400" b="1" dirty="0" err="1">
                          <a:latin typeface="Arial" panose="020B0604020202020204" pitchFamily="34" charset="0"/>
                          <a:cs typeface="Arial" panose="020B0604020202020204" pitchFamily="34" charset="0"/>
                        </a:rPr>
                        <a:t>Nog</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te</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implementeren</a:t>
                      </a:r>
                      <a:r>
                        <a:rPr lang="en-GB" sz="1400" b="1" dirty="0">
                          <a:latin typeface="Arial" panose="020B0604020202020204" pitchFamily="34" charset="0"/>
                          <a:cs typeface="Arial" panose="020B0604020202020204" pitchFamily="34" charset="0"/>
                        </a:rPr>
                        <a:t> </a:t>
                      </a:r>
                      <a:endParaRPr lang="nl-BE" sz="1400" b="1" noProof="0" dirty="0">
                        <a:latin typeface="Arial" panose="020B0604020202020204" pitchFamily="34" charset="0"/>
                        <a:cs typeface="Arial" panose="020B0604020202020204" pitchFamily="34" charset="0"/>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740011">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4 </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b="1" noProof="0" dirty="0">
                          <a:latin typeface="Arial" panose="020B0604020202020204" pitchFamily="34" charset="0"/>
                          <a:cs typeface="Arial" panose="020B0604020202020204" pitchFamily="34" charset="0"/>
                        </a:rPr>
                        <a:t>Governance</a:t>
                      </a: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2250305681"/>
                  </a:ext>
                </a:extLst>
              </a:tr>
              <a:tr h="740011">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5 </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b="1" noProof="0" dirty="0">
                          <a:latin typeface="Arial" panose="020B0604020202020204" pitchFamily="34" charset="0"/>
                          <a:cs typeface="Arial" panose="020B0604020202020204" pitchFamily="34" charset="0"/>
                        </a:rPr>
                        <a:t>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400" b="1" noProof="0" dirty="0">
                        <a:latin typeface="Arial" panose="020B0604020202020204" pitchFamily="34" charset="0"/>
                        <a:cs typeface="Arial" panose="020B0604020202020204" pitchFamily="34" charset="0"/>
                      </a:endParaRP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1848895301"/>
                  </a:ext>
                </a:extLst>
              </a:tr>
              <a:tr h="740011">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6 </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b="1" noProof="0" dirty="0" err="1">
                          <a:latin typeface="Arial" panose="020B0604020202020204" pitchFamily="34" charset="0"/>
                          <a:cs typeface="Arial" panose="020B0604020202020204" pitchFamily="34" charset="0"/>
                        </a:rPr>
                        <a:t>Milestones</a:t>
                      </a:r>
                      <a:r>
                        <a:rPr lang="nl-BE" sz="1400" b="1" noProof="0" dirty="0">
                          <a:latin typeface="Arial" panose="020B0604020202020204" pitchFamily="34" charset="0"/>
                          <a:cs typeface="Arial" panose="020B0604020202020204" pitchFamily="34" charset="0"/>
                        </a:rPr>
                        <a:t> &amp; Roadmap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400" b="1" noProof="0" dirty="0">
                        <a:latin typeface="Arial" panose="020B0604020202020204" pitchFamily="34" charset="0"/>
                        <a:cs typeface="Arial" panose="020B0604020202020204" pitchFamily="34" charset="0"/>
                      </a:endParaRP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lgn="ctr">
                      <a:solidFill>
                        <a:srgbClr val="BFBFBF"/>
                      </a:solidFill>
                      <a:prstDash val="solid"/>
                      <a:round/>
                      <a:headEnd type="none" w="sm" len="sm"/>
                      <a:tailEnd type="none" w="sm" len="sm"/>
                    </a:lnB>
                  </a:tcPr>
                </a:tc>
                <a:extLst>
                  <a:ext uri="{0D108BD9-81ED-4DB2-BD59-A6C34878D82A}">
                    <a16:rowId xmlns:a16="http://schemas.microsoft.com/office/drawing/2014/main" val="2553833586"/>
                  </a:ext>
                </a:extLst>
              </a:tr>
              <a:tr h="740011">
                <a:tc>
                  <a:txBody>
                    <a:bodyPr/>
                    <a:lstStyle/>
                    <a:p>
                      <a:pPr marL="0" marR="0" lvl="0" indent="0" algn="l" rtl="0">
                        <a:lnSpc>
                          <a:spcPct val="100000"/>
                        </a:lnSpc>
                        <a:spcBef>
                          <a:spcPts val="0"/>
                        </a:spcBef>
                        <a:spcAft>
                          <a:spcPts val="0"/>
                        </a:spcAft>
                        <a:buClr>
                          <a:schemeClr val="dk1"/>
                        </a:buClr>
                        <a:buSzPts val="1600"/>
                        <a:buFont typeface="Arial"/>
                        <a:buNone/>
                      </a:pPr>
                      <a:r>
                        <a:rPr lang="en-GB" sz="1400" b="1" dirty="0">
                          <a:solidFill>
                            <a:schemeClr val="dk1"/>
                          </a:solidFill>
                          <a:latin typeface="Arial" panose="020B0604020202020204" pitchFamily="34" charset="0"/>
                          <a:ea typeface="Arial"/>
                          <a:cs typeface="Arial" panose="020B0604020202020204" pitchFamily="34" charset="0"/>
                          <a:sym typeface="Arial"/>
                        </a:rPr>
                        <a:t>7</a:t>
                      </a:r>
                      <a:endParaRPr sz="1400" b="1" dirty="0">
                        <a:solidFill>
                          <a:schemeClr val="dk1"/>
                        </a:solidFill>
                        <a:latin typeface="Arial" panose="020B0604020202020204" pitchFamily="34" charset="0"/>
                        <a:ea typeface="Arial"/>
                        <a:cs typeface="Arial" panose="020B0604020202020204" pitchFamily="34" charset="0"/>
                        <a:sym typeface="Arial"/>
                      </a:endParaRPr>
                    </a:p>
                  </a:txBody>
                  <a:tcPr marL="68588" marR="68588" marT="137156" marB="137156"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b="1" noProof="0" dirty="0">
                          <a:latin typeface="Arial" panose="020B0604020202020204" pitchFamily="34" charset="0"/>
                          <a:cs typeface="Arial" panose="020B0604020202020204" pitchFamily="34" charset="0"/>
                        </a:rPr>
                        <a:t>Vragen</a:t>
                      </a:r>
                    </a:p>
                  </a:txBody>
                  <a:tcPr marL="68588" marR="68588" marT="137156" marB="137156"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102841342"/>
                  </a:ext>
                </a:extLst>
              </a:tr>
            </a:tbl>
          </a:graphicData>
        </a:graphic>
      </p:graphicFrame>
    </p:spTree>
    <p:extLst>
      <p:ext uri="{BB962C8B-B14F-4D97-AF65-F5344CB8AC3E}">
        <p14:creationId xmlns:p14="http://schemas.microsoft.com/office/powerpoint/2010/main" val="2616387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237560" y="2434830"/>
            <a:ext cx="3702494" cy="1923199"/>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err="1"/>
              <a:t>Projectdoelstelling</a:t>
            </a:r>
            <a:endParaRPr lang="nl-BE" dirty="0"/>
          </a:p>
        </p:txBody>
      </p:sp>
      <p:sp>
        <p:nvSpPr>
          <p:cNvPr id="1190" name="Google Shape;1190;p207"/>
          <p:cNvSpPr txBox="1">
            <a:spLocks noGrp="1"/>
          </p:cNvSpPr>
          <p:nvPr>
            <p:ph type="body" idx="4294967295"/>
          </p:nvPr>
        </p:nvSpPr>
        <p:spPr>
          <a:xfrm>
            <a:off x="1856185" y="857250"/>
            <a:ext cx="3258740" cy="5143500"/>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48750" dirty="0">
                <a:solidFill>
                  <a:schemeClr val="lt1"/>
                </a:solidFill>
                <a:latin typeface="Arial"/>
                <a:cs typeface="Arial"/>
                <a:sym typeface="Arial"/>
              </a:rPr>
              <a:t>1</a:t>
            </a:r>
            <a:endParaRPr dirty="0"/>
          </a:p>
        </p:txBody>
      </p:sp>
    </p:spTree>
    <p:extLst>
      <p:ext uri="{BB962C8B-B14F-4D97-AF65-F5344CB8AC3E}">
        <p14:creationId xmlns:p14="http://schemas.microsoft.com/office/powerpoint/2010/main" val="4035160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3781" y="578981"/>
            <a:ext cx="6398219" cy="576064"/>
          </a:xfrm>
        </p:spPr>
        <p:txBody>
          <a:bodyPr vert="horz" lIns="91440" tIns="45720" rIns="91440" bIns="45720" rtlCol="0" anchor="ctr">
            <a:noAutofit/>
          </a:bodyPr>
          <a:lstStyle/>
          <a:p>
            <a:pPr algn="ctr"/>
            <a:r>
              <a:rPr lang="nl-BE" sz="3600" dirty="0">
                <a:solidFill>
                  <a:srgbClr val="3E6976"/>
                </a:solidFill>
                <a:latin typeface="+mn-lt"/>
                <a:ea typeface="+mn-ea"/>
                <a:cs typeface="+mn-cs"/>
              </a:rPr>
              <a:t>Doelstelling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B626-B856-464E-A5E3-487988D7D9F4}"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Title 1">
            <a:extLst>
              <a:ext uri="{FF2B5EF4-FFF2-40B4-BE49-F238E27FC236}">
                <a16:creationId xmlns:a16="http://schemas.microsoft.com/office/drawing/2014/main" id="{E152EC7B-9BCD-4930-96DA-DD860719FFE0}"/>
              </a:ext>
            </a:extLst>
          </p:cNvPr>
          <p:cNvSpPr txBox="1">
            <a:spLocks/>
          </p:cNvSpPr>
          <p:nvPr/>
        </p:nvSpPr>
        <p:spPr bwMode="auto">
          <a:xfrm>
            <a:off x="0" y="1297794"/>
            <a:ext cx="5379894"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6F82"/>
                </a:solidFill>
                <a:latin typeface="+mj-lt"/>
                <a:ea typeface="+mj-ea"/>
                <a:cs typeface="+mj-cs"/>
              </a:defRPr>
            </a:lvl1pPr>
            <a:lvl2pPr algn="ctr" rtl="0" eaLnBrk="1" fontAlgn="base" hangingPunct="1">
              <a:spcBef>
                <a:spcPct val="0"/>
              </a:spcBef>
              <a:spcAft>
                <a:spcPct val="0"/>
              </a:spcAft>
              <a:defRPr sz="2000" b="1">
                <a:solidFill>
                  <a:srgbClr val="006F82"/>
                </a:solidFill>
                <a:latin typeface="Verdana" pitchFamily="34" charset="0"/>
              </a:defRPr>
            </a:lvl2pPr>
            <a:lvl3pPr algn="ctr" rtl="0" eaLnBrk="1" fontAlgn="base" hangingPunct="1">
              <a:spcBef>
                <a:spcPct val="0"/>
              </a:spcBef>
              <a:spcAft>
                <a:spcPct val="0"/>
              </a:spcAft>
              <a:defRPr sz="2000" b="1">
                <a:solidFill>
                  <a:srgbClr val="006F82"/>
                </a:solidFill>
                <a:latin typeface="Verdana" pitchFamily="34" charset="0"/>
              </a:defRPr>
            </a:lvl3pPr>
            <a:lvl4pPr algn="ctr" rtl="0" eaLnBrk="1" fontAlgn="base" hangingPunct="1">
              <a:spcBef>
                <a:spcPct val="0"/>
              </a:spcBef>
              <a:spcAft>
                <a:spcPct val="0"/>
              </a:spcAft>
              <a:defRPr sz="2000" b="1">
                <a:solidFill>
                  <a:srgbClr val="006F82"/>
                </a:solidFill>
                <a:latin typeface="Verdana" pitchFamily="34" charset="0"/>
              </a:defRPr>
            </a:lvl4pPr>
            <a:lvl5pPr algn="ctr" rtl="0" eaLnBrk="1" fontAlgn="base" hangingPunct="1">
              <a:spcBef>
                <a:spcPct val="0"/>
              </a:spcBef>
              <a:spcAft>
                <a:spcPct val="0"/>
              </a:spcAft>
              <a:defRPr sz="2000" b="1">
                <a:solidFill>
                  <a:srgbClr val="006F82"/>
                </a:solidFill>
                <a:latin typeface="Verdana" pitchFamily="34" charset="0"/>
              </a:defRPr>
            </a:lvl5pPr>
            <a:lvl6pPr marL="457200" algn="ctr" rtl="0" eaLnBrk="1" fontAlgn="base" hangingPunct="1">
              <a:spcBef>
                <a:spcPct val="0"/>
              </a:spcBef>
              <a:spcAft>
                <a:spcPct val="0"/>
              </a:spcAft>
              <a:defRPr sz="2000" b="1">
                <a:solidFill>
                  <a:srgbClr val="006F82"/>
                </a:solidFill>
                <a:latin typeface="Verdana" pitchFamily="34" charset="0"/>
              </a:defRPr>
            </a:lvl6pPr>
            <a:lvl7pPr marL="914400" algn="ctr" rtl="0" eaLnBrk="1" fontAlgn="base" hangingPunct="1">
              <a:spcBef>
                <a:spcPct val="0"/>
              </a:spcBef>
              <a:spcAft>
                <a:spcPct val="0"/>
              </a:spcAft>
              <a:defRPr sz="2000" b="1">
                <a:solidFill>
                  <a:srgbClr val="006F82"/>
                </a:solidFill>
                <a:latin typeface="Verdana" pitchFamily="34" charset="0"/>
              </a:defRPr>
            </a:lvl7pPr>
            <a:lvl8pPr marL="1371600" algn="ctr" rtl="0" eaLnBrk="1" fontAlgn="base" hangingPunct="1">
              <a:spcBef>
                <a:spcPct val="0"/>
              </a:spcBef>
              <a:spcAft>
                <a:spcPct val="0"/>
              </a:spcAft>
              <a:defRPr sz="2000" b="1">
                <a:solidFill>
                  <a:srgbClr val="006F82"/>
                </a:solidFill>
                <a:latin typeface="Verdana" pitchFamily="34" charset="0"/>
              </a:defRPr>
            </a:lvl8pPr>
            <a:lvl9pPr marL="1828800" algn="ctr" rtl="0" eaLnBrk="1" fontAlgn="base" hangingPunct="1">
              <a:spcBef>
                <a:spcPct val="0"/>
              </a:spcBef>
              <a:spcAft>
                <a:spcPct val="0"/>
              </a:spcAft>
              <a:defRPr sz="2000" b="1">
                <a:solidFill>
                  <a:srgbClr val="006F8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2000" b="1" i="0" u="sng" strike="noStrike" kern="0" cap="none" spc="0" normalizeH="0" baseline="0" noProof="0" dirty="0">
                <a:ln>
                  <a:noFill/>
                </a:ln>
                <a:solidFill>
                  <a:srgbClr val="006F82"/>
                </a:solidFill>
                <a:effectLst/>
                <a:uLnTx/>
                <a:uFillTx/>
                <a:latin typeface="Verdana"/>
                <a:ea typeface="+mj-ea"/>
                <a:cs typeface="+mj-cs"/>
              </a:rPr>
              <a:t>Doelstellingen</a:t>
            </a:r>
            <a:r>
              <a:rPr kumimoji="0" lang="nl-BE" sz="2000" b="1" i="0" u="none" strike="noStrike" kern="0" cap="none" spc="0" normalizeH="0" baseline="0" noProof="0" dirty="0">
                <a:ln>
                  <a:noFill/>
                </a:ln>
                <a:solidFill>
                  <a:srgbClr val="006F82"/>
                </a:solidFill>
                <a:effectLst/>
                <a:uLnTx/>
                <a:uFillTx/>
                <a:latin typeface="Verdana"/>
                <a:ea typeface="+mj-ea"/>
                <a:cs typeface="+mj-cs"/>
              </a:rPr>
              <a:t>: </a:t>
            </a:r>
          </a:p>
        </p:txBody>
      </p:sp>
      <p:sp>
        <p:nvSpPr>
          <p:cNvPr id="10" name="Title 1">
            <a:extLst>
              <a:ext uri="{FF2B5EF4-FFF2-40B4-BE49-F238E27FC236}">
                <a16:creationId xmlns:a16="http://schemas.microsoft.com/office/drawing/2014/main" id="{CF3C1F27-B317-4F60-8875-AEF6640C02B0}"/>
              </a:ext>
            </a:extLst>
          </p:cNvPr>
          <p:cNvSpPr txBox="1">
            <a:spLocks/>
          </p:cNvSpPr>
          <p:nvPr/>
        </p:nvSpPr>
        <p:spPr bwMode="auto">
          <a:xfrm>
            <a:off x="0" y="2440609"/>
            <a:ext cx="5379894"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000" b="1">
                <a:solidFill>
                  <a:srgbClr val="006F82"/>
                </a:solidFill>
                <a:latin typeface="+mj-lt"/>
                <a:ea typeface="+mj-ea"/>
                <a:cs typeface="+mj-cs"/>
              </a:defRPr>
            </a:lvl1pPr>
            <a:lvl2pPr algn="ctr" rtl="0" eaLnBrk="1" fontAlgn="base" hangingPunct="1">
              <a:spcBef>
                <a:spcPct val="0"/>
              </a:spcBef>
              <a:spcAft>
                <a:spcPct val="0"/>
              </a:spcAft>
              <a:defRPr sz="2000" b="1">
                <a:solidFill>
                  <a:srgbClr val="006F82"/>
                </a:solidFill>
                <a:latin typeface="Verdana" pitchFamily="34" charset="0"/>
              </a:defRPr>
            </a:lvl2pPr>
            <a:lvl3pPr algn="ctr" rtl="0" eaLnBrk="1" fontAlgn="base" hangingPunct="1">
              <a:spcBef>
                <a:spcPct val="0"/>
              </a:spcBef>
              <a:spcAft>
                <a:spcPct val="0"/>
              </a:spcAft>
              <a:defRPr sz="2000" b="1">
                <a:solidFill>
                  <a:srgbClr val="006F82"/>
                </a:solidFill>
                <a:latin typeface="Verdana" pitchFamily="34" charset="0"/>
              </a:defRPr>
            </a:lvl3pPr>
            <a:lvl4pPr algn="ctr" rtl="0" eaLnBrk="1" fontAlgn="base" hangingPunct="1">
              <a:spcBef>
                <a:spcPct val="0"/>
              </a:spcBef>
              <a:spcAft>
                <a:spcPct val="0"/>
              </a:spcAft>
              <a:defRPr sz="2000" b="1">
                <a:solidFill>
                  <a:srgbClr val="006F82"/>
                </a:solidFill>
                <a:latin typeface="Verdana" pitchFamily="34" charset="0"/>
              </a:defRPr>
            </a:lvl4pPr>
            <a:lvl5pPr algn="ctr" rtl="0" eaLnBrk="1" fontAlgn="base" hangingPunct="1">
              <a:spcBef>
                <a:spcPct val="0"/>
              </a:spcBef>
              <a:spcAft>
                <a:spcPct val="0"/>
              </a:spcAft>
              <a:defRPr sz="2000" b="1">
                <a:solidFill>
                  <a:srgbClr val="006F82"/>
                </a:solidFill>
                <a:latin typeface="Verdana" pitchFamily="34" charset="0"/>
              </a:defRPr>
            </a:lvl5pPr>
            <a:lvl6pPr marL="457200" algn="ctr" rtl="0" eaLnBrk="1" fontAlgn="base" hangingPunct="1">
              <a:spcBef>
                <a:spcPct val="0"/>
              </a:spcBef>
              <a:spcAft>
                <a:spcPct val="0"/>
              </a:spcAft>
              <a:defRPr sz="2000" b="1">
                <a:solidFill>
                  <a:srgbClr val="006F82"/>
                </a:solidFill>
                <a:latin typeface="Verdana" pitchFamily="34" charset="0"/>
              </a:defRPr>
            </a:lvl6pPr>
            <a:lvl7pPr marL="914400" algn="ctr" rtl="0" eaLnBrk="1" fontAlgn="base" hangingPunct="1">
              <a:spcBef>
                <a:spcPct val="0"/>
              </a:spcBef>
              <a:spcAft>
                <a:spcPct val="0"/>
              </a:spcAft>
              <a:defRPr sz="2000" b="1">
                <a:solidFill>
                  <a:srgbClr val="006F82"/>
                </a:solidFill>
                <a:latin typeface="Verdana" pitchFamily="34" charset="0"/>
              </a:defRPr>
            </a:lvl7pPr>
            <a:lvl8pPr marL="1371600" algn="ctr" rtl="0" eaLnBrk="1" fontAlgn="base" hangingPunct="1">
              <a:spcBef>
                <a:spcPct val="0"/>
              </a:spcBef>
              <a:spcAft>
                <a:spcPct val="0"/>
              </a:spcAft>
              <a:defRPr sz="2000" b="1">
                <a:solidFill>
                  <a:srgbClr val="006F82"/>
                </a:solidFill>
                <a:latin typeface="Verdana" pitchFamily="34" charset="0"/>
              </a:defRPr>
            </a:lvl8pPr>
            <a:lvl9pPr marL="1828800" algn="ctr" rtl="0" eaLnBrk="1" fontAlgn="base" hangingPunct="1">
              <a:spcBef>
                <a:spcPct val="0"/>
              </a:spcBef>
              <a:spcAft>
                <a:spcPct val="0"/>
              </a:spcAft>
              <a:defRPr sz="2000" b="1">
                <a:solidFill>
                  <a:srgbClr val="006F82"/>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2000" b="1" i="0" u="sng" strike="noStrike" kern="0" cap="none" spc="0" normalizeH="0" baseline="0" noProof="0" dirty="0">
                <a:ln>
                  <a:noFill/>
                </a:ln>
                <a:solidFill>
                  <a:srgbClr val="006F82"/>
                </a:solidFill>
                <a:effectLst/>
                <a:uLnTx/>
                <a:uFillTx/>
                <a:latin typeface="Verdana"/>
                <a:ea typeface="+mj-ea"/>
                <a:cs typeface="+mj-cs"/>
              </a:rPr>
              <a:t>Drie Fasen</a:t>
            </a:r>
            <a:r>
              <a:rPr kumimoji="0" lang="nl-BE" sz="2000" b="1" i="0" u="none" strike="noStrike" kern="0" cap="none" spc="0" normalizeH="0" baseline="0" noProof="0" dirty="0">
                <a:ln>
                  <a:noFill/>
                </a:ln>
                <a:solidFill>
                  <a:srgbClr val="006F82"/>
                </a:solidFill>
                <a:effectLst/>
                <a:uLnTx/>
                <a:uFillTx/>
                <a:latin typeface="Verdana"/>
                <a:ea typeface="+mj-ea"/>
                <a:cs typeface="+mj-cs"/>
              </a:rPr>
              <a:t>: </a:t>
            </a:r>
          </a:p>
        </p:txBody>
      </p:sp>
      <p:pic>
        <p:nvPicPr>
          <p:cNvPr id="7" name="Picture 6">
            <a:extLst>
              <a:ext uri="{FF2B5EF4-FFF2-40B4-BE49-F238E27FC236}">
                <a16:creationId xmlns:a16="http://schemas.microsoft.com/office/drawing/2014/main" id="{F01D219D-D65E-43D5-AC41-61CEC9B77523}"/>
              </a:ext>
            </a:extLst>
          </p:cNvPr>
          <p:cNvPicPr>
            <a:picLocks noChangeAspect="1"/>
          </p:cNvPicPr>
          <p:nvPr/>
        </p:nvPicPr>
        <p:blipFill>
          <a:blip r:embed="rId3"/>
          <a:stretch>
            <a:fillRect/>
          </a:stretch>
        </p:blipFill>
        <p:spPr>
          <a:xfrm>
            <a:off x="6357070" y="4059542"/>
            <a:ext cx="5385690" cy="2219477"/>
          </a:xfrm>
          <a:prstGeom prst="rect">
            <a:avLst/>
          </a:prstGeom>
        </p:spPr>
      </p:pic>
      <p:sp>
        <p:nvSpPr>
          <p:cNvPr id="26" name="TextBox 25">
            <a:extLst>
              <a:ext uri="{FF2B5EF4-FFF2-40B4-BE49-F238E27FC236}">
                <a16:creationId xmlns:a16="http://schemas.microsoft.com/office/drawing/2014/main" id="{4BA803B2-726A-45BA-B9BB-E7B613C6DCEB}"/>
              </a:ext>
            </a:extLst>
          </p:cNvPr>
          <p:cNvSpPr txBox="1"/>
          <p:nvPr/>
        </p:nvSpPr>
        <p:spPr>
          <a:xfrm>
            <a:off x="148204" y="3043879"/>
            <a:ext cx="1189558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Virtuele integratie van medische gegevens die beschikbaar zijn in de bestaande systemen (</a:t>
            </a:r>
            <a:r>
              <a:rPr kumimoji="0" lang="nl-NL"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Medication</a:t>
            </a: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Folder View)</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Medicatieschema &amp; Journaal notities in de regionale kluizen (Vitalink, RSW &amp; RSB).</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Elektronische voorschriften in </a:t>
            </a:r>
            <a:r>
              <a:rPr kumimoji="0" lang="nl-NL"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Recip</a:t>
            </a: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Afgeleverde medicatie in het GFD van Farmaflux..</a:t>
            </a:r>
            <a:b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Orchestatie van processen rond medicatie (Bio Analyse fase2)</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Terugbetalingen Hoofdstuk IV.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B500A25C-6057-4CD4-A94E-C30DE00AC485}"/>
              </a:ext>
            </a:extLst>
          </p:cNvPr>
          <p:cNvSpPr txBox="1"/>
          <p:nvPr/>
        </p:nvSpPr>
        <p:spPr>
          <a:xfrm>
            <a:off x="148204" y="1709043"/>
            <a:ext cx="119609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Een betere &amp; verhoogde efficiëntie van de patiëntenzorg door een effectieve en efficiënte </a:t>
            </a:r>
            <a:r>
              <a:rPr kumimoji="0" lang="nl-NL"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gegevens- en informatie-uitwisseling </a:t>
            </a: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van alle aspecten van de geneeskundige behandeling van patiënten door middel van de verbetering van de kwaliteit, continuïteit &amp; transparantie.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573158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Overzicht: Bronnen van de Medication folder View</a:t>
            </a:r>
          </a:p>
        </p:txBody>
      </p:sp>
      <p:pic>
        <p:nvPicPr>
          <p:cNvPr id="18" name="Picture 17">
            <a:extLst>
              <a:ext uri="{FF2B5EF4-FFF2-40B4-BE49-F238E27FC236}">
                <a16:creationId xmlns:a16="http://schemas.microsoft.com/office/drawing/2014/main" id="{2CD999FD-1495-78E3-58D5-580D3904C2C7}"/>
              </a:ext>
            </a:extLst>
          </p:cNvPr>
          <p:cNvPicPr>
            <a:picLocks noChangeAspect="1"/>
          </p:cNvPicPr>
          <p:nvPr/>
        </p:nvPicPr>
        <p:blipFill>
          <a:blip r:embed="rId3"/>
          <a:stretch>
            <a:fillRect/>
          </a:stretch>
        </p:blipFill>
        <p:spPr>
          <a:xfrm>
            <a:off x="2116089" y="0"/>
            <a:ext cx="7959821"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8853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Shape 1425"/>
        <p:cNvGrpSpPr/>
        <p:nvPr/>
      </p:nvGrpSpPr>
      <p:grpSpPr>
        <a:xfrm>
          <a:off x="0" y="0"/>
          <a:ext cx="0" cy="0"/>
          <a:chOff x="0" y="0"/>
          <a:chExt cx="0" cy="0"/>
        </a:xfrm>
      </p:grpSpPr>
      <p:sp>
        <p:nvSpPr>
          <p:cNvPr id="1426" name="Google Shape;1426;p219"/>
          <p:cNvSpPr txBox="1">
            <a:spLocks noGrp="1"/>
          </p:cNvSpPr>
          <p:nvPr>
            <p:ph type="title"/>
          </p:nvPr>
        </p:nvSpPr>
        <p:spPr>
          <a:xfrm>
            <a:off x="5237560" y="2434829"/>
            <a:ext cx="6161368" cy="1923300"/>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a:t>Overzicht: </a:t>
            </a:r>
            <a:br>
              <a:rPr lang="en-GB" dirty="0"/>
            </a:br>
            <a:r>
              <a:rPr lang="nl-BE" dirty="0"/>
              <a:t>Bereikt</a:t>
            </a:r>
            <a:r>
              <a:rPr lang="en-GB" dirty="0"/>
              <a:t> tot nu toe</a:t>
            </a:r>
            <a:endParaRPr dirty="0"/>
          </a:p>
        </p:txBody>
      </p:sp>
      <p:sp>
        <p:nvSpPr>
          <p:cNvPr id="1427" name="Google Shape;1427;p219"/>
          <p:cNvSpPr txBox="1">
            <a:spLocks noGrp="1"/>
          </p:cNvSpPr>
          <p:nvPr>
            <p:ph type="body" idx="4294967295"/>
          </p:nvPr>
        </p:nvSpPr>
        <p:spPr>
          <a:xfrm>
            <a:off x="1856185" y="857250"/>
            <a:ext cx="3258675" cy="5143500"/>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48750" dirty="0">
                <a:solidFill>
                  <a:schemeClr val="lt1"/>
                </a:solidFill>
              </a:rPr>
              <a:t>2</a:t>
            </a:r>
            <a:endParaRPr dirty="0"/>
          </a:p>
        </p:txBody>
      </p:sp>
    </p:spTree>
    <p:extLst>
      <p:ext uri="{BB962C8B-B14F-4D97-AF65-F5344CB8AC3E}">
        <p14:creationId xmlns:p14="http://schemas.microsoft.com/office/powerpoint/2010/main" val="10955422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6F82"/>
                </a:solidFill>
                <a:effectLst/>
                <a:uLnTx/>
                <a:uFillTx/>
                <a:latin typeface="Calibri Light" panose="020F0302020204030204"/>
                <a:ea typeface="+mj-ea"/>
                <a:cs typeface="+mj-cs"/>
              </a:rPr>
              <a:t>Overzicht: bereikt tot nu toe</a:t>
            </a:r>
            <a:endPar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D3F3C096-EDFE-6ADB-BCDE-AE8A0BE244AB}"/>
              </a:ext>
            </a:extLst>
          </p:cNvPr>
          <p:cNvSpPr txBox="1"/>
          <p:nvPr/>
        </p:nvSpPr>
        <p:spPr>
          <a:xfrm>
            <a:off x="139960" y="6205491"/>
            <a:ext cx="3881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a:t>
            </a:r>
            <a:r>
              <a:rPr kumimoji="0" lang="en-GB" sz="1200" b="0" i="0" u="none" strike="noStrike" kern="1200" cap="none" spc="0" normalizeH="0" baseline="0" noProof="0" dirty="0" err="1">
                <a:ln>
                  <a:noFill/>
                </a:ln>
                <a:solidFill>
                  <a:srgbClr val="424242"/>
                </a:solidFill>
                <a:effectLst/>
                <a:uLnTx/>
                <a:uFillTx/>
                <a:latin typeface="Calibri" panose="020F0502020204030204"/>
                <a:ea typeface="+mn-ea"/>
                <a:cs typeface="+mn-cs"/>
              </a:rPr>
              <a:t>Mandaathouder</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&amp; </a:t>
            </a:r>
            <a:r>
              <a:rPr kumimoji="0" lang="en-GB" sz="1200" b="0" i="0" u="none" strike="noStrike" kern="1200" cap="none" spc="0" normalizeH="0" baseline="0" noProof="0" dirty="0" err="1">
                <a:ln>
                  <a:noFill/>
                </a:ln>
                <a:solidFill>
                  <a:srgbClr val="424242"/>
                </a:solidFill>
                <a:effectLst/>
                <a:uLnTx/>
                <a:uFillTx/>
                <a:latin typeface="Calibri" panose="020F0502020204030204"/>
                <a:ea typeface="+mn-ea"/>
                <a:cs typeface="+mn-cs"/>
              </a:rPr>
              <a:t>filiatie</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srgbClr val="424242"/>
                </a:solidFill>
                <a:effectLst/>
                <a:uLnTx/>
                <a:uFillTx/>
                <a:latin typeface="Calibri" panose="020F0502020204030204"/>
                <a:ea typeface="+mn-ea"/>
                <a:cs typeface="+mn-cs"/>
              </a:rPr>
              <a:t>exclusief</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RSW/RSB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a:t>
            </a:r>
            <a:r>
              <a:rPr kumimoji="0" lang="en-GB" sz="1200" b="0" i="0" u="none" strike="noStrike" kern="1200" cap="none" spc="0" normalizeH="0" baseline="0" noProof="0" dirty="0" err="1">
                <a:ln>
                  <a:noFill/>
                </a:ln>
                <a:solidFill>
                  <a:srgbClr val="424242"/>
                </a:solidFill>
                <a:effectLst/>
                <a:uLnTx/>
                <a:uFillTx/>
                <a:latin typeface="Calibri" panose="020F0502020204030204"/>
                <a:ea typeface="+mn-ea"/>
                <a:cs typeface="+mn-cs"/>
              </a:rPr>
              <a:t>Journalnotitities</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srgbClr val="424242"/>
                </a:solidFill>
                <a:effectLst/>
                <a:uLnTx/>
                <a:uFillTx/>
                <a:latin typeface="Calibri" panose="020F0502020204030204"/>
                <a:ea typeface="+mn-ea"/>
                <a:cs typeface="+mn-cs"/>
              </a:rPr>
              <a:t>exclusief</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RSW/RSB</a:t>
            </a:r>
          </a:p>
        </p:txBody>
      </p:sp>
      <p:pic>
        <p:nvPicPr>
          <p:cNvPr id="5" name="Picture 4">
            <a:extLst>
              <a:ext uri="{FF2B5EF4-FFF2-40B4-BE49-F238E27FC236}">
                <a16:creationId xmlns:a16="http://schemas.microsoft.com/office/drawing/2014/main" id="{69881648-9C5B-E579-ED2D-CC75C9A49B2F}"/>
              </a:ext>
            </a:extLst>
          </p:cNvPr>
          <p:cNvPicPr>
            <a:picLocks noChangeAspect="1"/>
          </p:cNvPicPr>
          <p:nvPr/>
        </p:nvPicPr>
        <p:blipFill>
          <a:blip r:embed="rId2"/>
          <a:stretch>
            <a:fillRect/>
          </a:stretch>
        </p:blipFill>
        <p:spPr>
          <a:xfrm>
            <a:off x="1319212" y="247650"/>
            <a:ext cx="9553575" cy="636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31114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Integratie van de </a:t>
            </a:r>
            <a:r>
              <a:rPr kumimoji="0" lang="nl-BE" sz="2000" b="1" i="0" u="none" strike="noStrike" kern="1200" cap="none" spc="0" normalizeH="0" baseline="0" noProof="0" dirty="0">
                <a:ln>
                  <a:noFill/>
                </a:ln>
                <a:solidFill>
                  <a:srgbClr val="006F82"/>
                </a:solidFill>
                <a:effectLst/>
                <a:uLnTx/>
                <a:uFillTx/>
                <a:latin typeface="Calibri Light" panose="020F0302020204030204"/>
                <a:ea typeface="+mj-ea"/>
                <a:cs typeface="+mj-cs"/>
              </a:rPr>
              <a:t>verschillende</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 bronnen van de Medication Folder View: </a:t>
            </a:r>
            <a:b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b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VIDIS Web App</a:t>
            </a:r>
          </a:p>
        </p:txBody>
      </p:sp>
      <p:pic>
        <p:nvPicPr>
          <p:cNvPr id="3" name="Picture 2">
            <a:extLst>
              <a:ext uri="{FF2B5EF4-FFF2-40B4-BE49-F238E27FC236}">
                <a16:creationId xmlns:a16="http://schemas.microsoft.com/office/drawing/2014/main" id="{2223CF12-5AAD-82B2-0F3B-540345FD423F}"/>
              </a:ext>
            </a:extLst>
          </p:cNvPr>
          <p:cNvPicPr>
            <a:picLocks noChangeAspect="1"/>
          </p:cNvPicPr>
          <p:nvPr/>
        </p:nvPicPr>
        <p:blipFill>
          <a:blip r:embed="rId2"/>
          <a:stretch>
            <a:fillRect/>
          </a:stretch>
        </p:blipFill>
        <p:spPr>
          <a:xfrm>
            <a:off x="1189221" y="1081977"/>
            <a:ext cx="9535885" cy="5029973"/>
          </a:xfrm>
          <a:prstGeom prst="rect">
            <a:avLst/>
          </a:prstGeom>
        </p:spPr>
      </p:pic>
    </p:spTree>
    <p:extLst>
      <p:ext uri="{BB962C8B-B14F-4D97-AF65-F5344CB8AC3E}">
        <p14:creationId xmlns:p14="http://schemas.microsoft.com/office/powerpoint/2010/main" val="15977897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Integratie van de </a:t>
            </a:r>
            <a:r>
              <a:rPr kumimoji="0" lang="nl-BE" sz="2000" b="1" i="0" u="none" strike="noStrike" kern="1200" cap="none" spc="0" normalizeH="0" baseline="0" noProof="0" dirty="0">
                <a:ln>
                  <a:noFill/>
                </a:ln>
                <a:solidFill>
                  <a:srgbClr val="006F82"/>
                </a:solidFill>
                <a:effectLst/>
                <a:uLnTx/>
                <a:uFillTx/>
                <a:latin typeface="Calibri Light" panose="020F0302020204030204"/>
                <a:ea typeface="+mj-ea"/>
                <a:cs typeface="+mj-cs"/>
              </a:rPr>
              <a:t>verschillende</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 bronnen van de Medication Folder View: </a:t>
            </a:r>
            <a:b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b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VIDIS Web App</a:t>
            </a:r>
          </a:p>
        </p:txBody>
      </p:sp>
      <p:pic>
        <p:nvPicPr>
          <p:cNvPr id="5" name="Picture 4">
            <a:extLst>
              <a:ext uri="{FF2B5EF4-FFF2-40B4-BE49-F238E27FC236}">
                <a16:creationId xmlns:a16="http://schemas.microsoft.com/office/drawing/2014/main" id="{34D502F2-3772-4917-5A26-D817F929A4A1}"/>
              </a:ext>
            </a:extLst>
          </p:cNvPr>
          <p:cNvPicPr>
            <a:picLocks noChangeAspect="1"/>
          </p:cNvPicPr>
          <p:nvPr/>
        </p:nvPicPr>
        <p:blipFill>
          <a:blip r:embed="rId2"/>
          <a:stretch>
            <a:fillRect/>
          </a:stretch>
        </p:blipFill>
        <p:spPr>
          <a:xfrm>
            <a:off x="283548" y="1195023"/>
            <a:ext cx="11624903" cy="5149794"/>
          </a:xfrm>
          <a:prstGeom prst="rect">
            <a:avLst/>
          </a:prstGeom>
        </p:spPr>
      </p:pic>
    </p:spTree>
    <p:extLst>
      <p:ext uri="{BB962C8B-B14F-4D97-AF65-F5344CB8AC3E}">
        <p14:creationId xmlns:p14="http://schemas.microsoft.com/office/powerpoint/2010/main" val="30077972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Overzicht: </a:t>
            </a:r>
            <a:r>
              <a:rPr kumimoji="0" lang="en-GB" sz="2000" b="1" i="0" u="none" strike="noStrike" kern="1200" cap="none" spc="0" normalizeH="0" baseline="0" noProof="0" dirty="0" err="1">
                <a:ln>
                  <a:noFill/>
                </a:ln>
                <a:solidFill>
                  <a:srgbClr val="006F82"/>
                </a:solidFill>
                <a:effectLst/>
                <a:uLnTx/>
                <a:uFillTx/>
                <a:latin typeface="Calibri Light" panose="020F0302020204030204"/>
                <a:ea typeface="+mj-ea"/>
                <a:cs typeface="+mj-cs"/>
              </a:rPr>
              <a:t>bereikt</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 tot nu toe</a:t>
            </a:r>
          </a:p>
        </p:txBody>
      </p:sp>
      <p:pic>
        <p:nvPicPr>
          <p:cNvPr id="7" name="Picture 6">
            <a:extLst>
              <a:ext uri="{FF2B5EF4-FFF2-40B4-BE49-F238E27FC236}">
                <a16:creationId xmlns:a16="http://schemas.microsoft.com/office/drawing/2014/main" id="{C056C087-8078-C9AB-3BAA-7BA8DAFE6595}"/>
              </a:ext>
            </a:extLst>
          </p:cNvPr>
          <p:cNvPicPr>
            <a:picLocks noChangeAspect="1"/>
          </p:cNvPicPr>
          <p:nvPr/>
        </p:nvPicPr>
        <p:blipFill>
          <a:blip r:embed="rId2"/>
          <a:stretch>
            <a:fillRect/>
          </a:stretch>
        </p:blipFill>
        <p:spPr>
          <a:xfrm>
            <a:off x="1452562" y="1166812"/>
            <a:ext cx="9286875" cy="4524375"/>
          </a:xfrm>
          <a:prstGeom prst="rect">
            <a:avLst/>
          </a:prstGeom>
        </p:spPr>
      </p:pic>
    </p:spTree>
    <p:extLst>
      <p:ext uri="{BB962C8B-B14F-4D97-AF65-F5344CB8AC3E}">
        <p14:creationId xmlns:p14="http://schemas.microsoft.com/office/powerpoint/2010/main" val="1904131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BE"/>
          </a:p>
        </p:txBody>
      </p:sp>
      <p:pic>
        <p:nvPicPr>
          <p:cNvPr id="87044" name="Picture 2"/>
          <p:cNvPicPr>
            <a:picLocks noChangeAspect="1" noChangeArrowheads="1"/>
          </p:cNvPicPr>
          <p:nvPr/>
        </p:nvPicPr>
        <p:blipFill>
          <a:blip r:embed="rId2">
            <a:extLst>
              <a:ext uri="{28A0092B-C50C-407E-A947-70E740481C1C}">
                <a14:useLocalDpi xmlns:a14="http://schemas.microsoft.com/office/drawing/2010/main" val="0"/>
              </a:ext>
            </a:extLst>
          </a:blip>
          <a:srcRect b="4036"/>
          <a:stretch>
            <a:fillRect/>
          </a:stretch>
        </p:blipFill>
        <p:spPr bwMode="auto">
          <a:xfrm>
            <a:off x="1748206" y="1019909"/>
            <a:ext cx="8919796" cy="557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5" name="Titel 1"/>
          <p:cNvSpPr txBox="1">
            <a:spLocks/>
          </p:cNvSpPr>
          <p:nvPr/>
        </p:nvSpPr>
        <p:spPr bwMode="auto">
          <a:xfrm>
            <a:off x="3077310" y="317989"/>
            <a:ext cx="7590692" cy="756139"/>
          </a:xfrm>
          <a:prstGeom prst="rect">
            <a:avLst/>
          </a:prstGeom>
          <a:noFill/>
          <a:ln>
            <a:noFill/>
          </a:ln>
          <a:effectLst/>
          <a:extLst>
            <a:ext uri="{909E8E84-426E-40DD-AFC4-6F175D3DCCD1}">
              <a14:hiddenFill xmlns:a14="http://schemas.microsoft.com/office/drawing/2010/main">
                <a:solidFill>
                  <a:srgbClr val="B2B09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2pPr>
            <a:lvl3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3pPr>
            <a:lvl4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4pPr>
            <a:lvl5pPr algn="ctr" rtl="0" eaLnBrk="0" fontAlgn="base" hangingPunct="0">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5pPr>
            <a:lvl6pPr marL="4572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6pPr>
            <a:lvl7pPr marL="9144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7pPr>
            <a:lvl8pPr marL="13716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8pPr>
            <a:lvl9pPr marL="1828800" algn="ctr" rtl="0" fontAlgn="base">
              <a:spcBef>
                <a:spcPct val="0"/>
              </a:spcBef>
              <a:spcAft>
                <a:spcPct val="0"/>
              </a:spcAft>
              <a:defRPr sz="4400">
                <a:solidFill>
                  <a:srgbClr val="CC0066"/>
                </a:solidFill>
                <a:effectLst>
                  <a:outerShdw blurRad="38100" dist="38100" dir="2700000" algn="tl">
                    <a:srgbClr val="000000"/>
                  </a:outerShdw>
                </a:effectLst>
                <a:latin typeface="Times New Roman" pitchFamily="18" charset="0"/>
                <a:cs typeface="Times New Roman" pitchFamily="18" charset="0"/>
              </a:defRPr>
            </a:lvl9pPr>
          </a:lstStyle>
          <a:p>
            <a:pPr defTabSz="844042" eaLnBrk="1" hangingPunct="1">
              <a:defRPr/>
            </a:pPr>
            <a:r>
              <a:rPr lang="en-US" sz="3692" kern="0" dirty="0">
                <a:latin typeface="Times New Roman"/>
                <a:cs typeface="Times New Roman"/>
                <a:sym typeface="Arial"/>
              </a:rPr>
              <a:t>Shared Electronic Patient Record</a:t>
            </a:r>
          </a:p>
        </p:txBody>
      </p:sp>
      <p:sp>
        <p:nvSpPr>
          <p:cNvPr id="7" name="Tijdelijke aanduiding voor inhoud 6">
            <a:extLst>
              <a:ext uri="{FF2B5EF4-FFF2-40B4-BE49-F238E27FC236}">
                <a16:creationId xmlns:a16="http://schemas.microsoft.com/office/drawing/2014/main" id="{78FE2097-65B5-4B01-91B3-9DA9B0E6E397}"/>
              </a:ext>
            </a:extLst>
          </p:cNvPr>
          <p:cNvSpPr>
            <a:spLocks noGrp="1"/>
          </p:cNvSpPr>
          <p:nvPr>
            <p:ph idx="1"/>
          </p:nvPr>
        </p:nvSpPr>
        <p:spPr/>
        <p:txBody>
          <a:bodyPr/>
          <a:lstStyle/>
          <a:p>
            <a:endParaRPr lang="nl-BE" dirty="0"/>
          </a:p>
        </p:txBody>
      </p:sp>
    </p:spTree>
    <p:extLst>
      <p:ext uri="{BB962C8B-B14F-4D97-AF65-F5344CB8AC3E}">
        <p14:creationId xmlns:p14="http://schemas.microsoft.com/office/powerpoint/2010/main" val="3618833963"/>
      </p:ext>
    </p:extLst>
  </p:cSld>
  <p:clrMapOvr>
    <a:masterClrMapping/>
  </p:clrMapOvr>
  <p:transition spd="med" advClick="0" advTm="8000">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Integratie van de </a:t>
            </a:r>
            <a:r>
              <a:rPr kumimoji="0" lang="nl-BE" sz="2000" b="1" i="0" u="none" strike="noStrike" kern="1200" cap="none" spc="0" normalizeH="0" baseline="0" noProof="0" dirty="0">
                <a:ln>
                  <a:noFill/>
                </a:ln>
                <a:solidFill>
                  <a:srgbClr val="006F82"/>
                </a:solidFill>
                <a:effectLst/>
                <a:uLnTx/>
                <a:uFillTx/>
                <a:latin typeface="Calibri Light" panose="020F0302020204030204"/>
                <a:ea typeface="+mj-ea"/>
                <a:cs typeface="+mj-cs"/>
              </a:rPr>
              <a:t>verschillende</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 bronnen van de Medication Folder View: </a:t>
            </a:r>
            <a:b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b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VIDIS Mobile App</a:t>
            </a:r>
          </a:p>
        </p:txBody>
      </p:sp>
      <p:pic>
        <p:nvPicPr>
          <p:cNvPr id="5" name="Picture 4">
            <a:extLst>
              <a:ext uri="{FF2B5EF4-FFF2-40B4-BE49-F238E27FC236}">
                <a16:creationId xmlns:a16="http://schemas.microsoft.com/office/drawing/2014/main" id="{F9EBA773-E80E-CC97-0961-9BB631E3CA5C}"/>
              </a:ext>
            </a:extLst>
          </p:cNvPr>
          <p:cNvPicPr>
            <a:picLocks noChangeAspect="1"/>
          </p:cNvPicPr>
          <p:nvPr/>
        </p:nvPicPr>
        <p:blipFill>
          <a:blip r:embed="rId2"/>
          <a:stretch>
            <a:fillRect/>
          </a:stretch>
        </p:blipFill>
        <p:spPr>
          <a:xfrm>
            <a:off x="380944" y="1054359"/>
            <a:ext cx="4657587" cy="5210448"/>
          </a:xfrm>
          <a:prstGeom prst="rect">
            <a:avLst/>
          </a:prstGeom>
        </p:spPr>
      </p:pic>
      <p:pic>
        <p:nvPicPr>
          <p:cNvPr id="9" name="Picture 8">
            <a:extLst>
              <a:ext uri="{FF2B5EF4-FFF2-40B4-BE49-F238E27FC236}">
                <a16:creationId xmlns:a16="http://schemas.microsoft.com/office/drawing/2014/main" id="{21AC18C1-2A71-13FF-914E-6EDCC6EA4263}"/>
              </a:ext>
            </a:extLst>
          </p:cNvPr>
          <p:cNvPicPr>
            <a:picLocks noChangeAspect="1"/>
          </p:cNvPicPr>
          <p:nvPr/>
        </p:nvPicPr>
        <p:blipFill>
          <a:blip r:embed="rId3"/>
          <a:stretch>
            <a:fillRect/>
          </a:stretch>
        </p:blipFill>
        <p:spPr>
          <a:xfrm>
            <a:off x="5273404" y="1054359"/>
            <a:ext cx="6373268" cy="5309118"/>
          </a:xfrm>
          <a:prstGeom prst="rect">
            <a:avLst/>
          </a:prstGeom>
        </p:spPr>
      </p:pic>
    </p:spTree>
    <p:extLst>
      <p:ext uri="{BB962C8B-B14F-4D97-AF65-F5344CB8AC3E}">
        <p14:creationId xmlns:p14="http://schemas.microsoft.com/office/powerpoint/2010/main" val="27367530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Integratie van de </a:t>
            </a:r>
            <a:r>
              <a:rPr kumimoji="0" lang="nl-BE" sz="2000" b="1" i="0" u="none" strike="noStrike" kern="1200" cap="none" spc="0" normalizeH="0" baseline="0" noProof="0" dirty="0">
                <a:ln>
                  <a:noFill/>
                </a:ln>
                <a:solidFill>
                  <a:srgbClr val="006F82"/>
                </a:solidFill>
                <a:effectLst/>
                <a:uLnTx/>
                <a:uFillTx/>
                <a:latin typeface="Calibri Light" panose="020F0302020204030204"/>
                <a:ea typeface="+mj-ea"/>
                <a:cs typeface="+mj-cs"/>
              </a:rPr>
              <a:t>verschillende</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 bronnen van de Medication Folder View: </a:t>
            </a:r>
            <a:b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b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VIDIS Mobile App</a:t>
            </a:r>
          </a:p>
        </p:txBody>
      </p:sp>
      <p:pic>
        <p:nvPicPr>
          <p:cNvPr id="3" name="Picture 2">
            <a:extLst>
              <a:ext uri="{FF2B5EF4-FFF2-40B4-BE49-F238E27FC236}">
                <a16:creationId xmlns:a16="http://schemas.microsoft.com/office/drawing/2014/main" id="{51FB19E0-4EC2-0C13-A4D9-A2230D7BBE88}"/>
              </a:ext>
            </a:extLst>
          </p:cNvPr>
          <p:cNvPicPr>
            <a:picLocks noChangeAspect="1"/>
          </p:cNvPicPr>
          <p:nvPr/>
        </p:nvPicPr>
        <p:blipFill>
          <a:blip r:embed="rId2"/>
          <a:stretch>
            <a:fillRect/>
          </a:stretch>
        </p:blipFill>
        <p:spPr>
          <a:xfrm>
            <a:off x="1437233" y="927455"/>
            <a:ext cx="9134351" cy="5764861"/>
          </a:xfrm>
          <a:prstGeom prst="rect">
            <a:avLst/>
          </a:prstGeom>
        </p:spPr>
      </p:pic>
    </p:spTree>
    <p:extLst>
      <p:ext uri="{BB962C8B-B14F-4D97-AF65-F5344CB8AC3E}">
        <p14:creationId xmlns:p14="http://schemas.microsoft.com/office/powerpoint/2010/main" val="18322896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6F82"/>
                </a:solidFill>
                <a:effectLst/>
                <a:uLnTx/>
                <a:uFillTx/>
                <a:latin typeface="Calibri Light" panose="020F0302020204030204"/>
                <a:ea typeface="+mj-ea"/>
                <a:cs typeface="+mj-cs"/>
              </a:rPr>
              <a:t>Overzicht: bereikt tot nu toe</a:t>
            </a:r>
            <a:endPar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03D257D5-C9B7-97C7-3378-46EEEDD5441B}"/>
              </a:ext>
            </a:extLst>
          </p:cNvPr>
          <p:cNvPicPr>
            <a:picLocks noChangeAspect="1"/>
          </p:cNvPicPr>
          <p:nvPr/>
        </p:nvPicPr>
        <p:blipFill>
          <a:blip r:embed="rId3"/>
          <a:stretch>
            <a:fillRect/>
          </a:stretch>
        </p:blipFill>
        <p:spPr>
          <a:xfrm>
            <a:off x="1347787" y="247650"/>
            <a:ext cx="9496425" cy="63627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19360CB-F688-6D2D-1B54-15256FF055F7}"/>
              </a:ext>
            </a:extLst>
          </p:cNvPr>
          <p:cNvSpPr txBox="1"/>
          <p:nvPr/>
        </p:nvSpPr>
        <p:spPr>
          <a:xfrm>
            <a:off x="139960" y="6553816"/>
            <a:ext cx="89044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Eigen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voorschriften</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&amp;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voorschriften</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van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andere voor </a:t>
            </a:r>
            <a:r>
              <a:rPr kumimoji="0" lang="nl-NL" sz="1200" b="0" i="0" u="none" strike="noStrike" kern="1200" cap="none" spc="0" normalizeH="0" baseline="0" noProof="0" dirty="0">
                <a:ln>
                  <a:noFill/>
                </a:ln>
                <a:solidFill>
                  <a:srgbClr val="424242"/>
                </a:solidFill>
                <a:effectLst/>
                <a:uLnTx/>
                <a:uFillTx/>
                <a:latin typeface="Calibri" panose="020F0502020204030204"/>
                <a:ea typeface="+mn-ea"/>
                <a:cs typeface="+mn-cs"/>
              </a:rPr>
              <a:t>de patiënt met wie de zorgverlener een therapeutische relatie heeft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in  Q2 2023</a:t>
            </a:r>
          </a:p>
        </p:txBody>
      </p:sp>
    </p:spTree>
    <p:extLst>
      <p:ext uri="{BB962C8B-B14F-4D97-AF65-F5344CB8AC3E}">
        <p14:creationId xmlns:p14="http://schemas.microsoft.com/office/powerpoint/2010/main" val="3743623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188"/>
        <p:cNvGrpSpPr/>
        <p:nvPr/>
      </p:nvGrpSpPr>
      <p:grpSpPr>
        <a:xfrm>
          <a:off x="0" y="0"/>
          <a:ext cx="0" cy="0"/>
          <a:chOff x="0" y="0"/>
          <a:chExt cx="0" cy="0"/>
        </a:xfrm>
      </p:grpSpPr>
      <p:sp>
        <p:nvSpPr>
          <p:cNvPr id="1189" name="Google Shape;1189;p207"/>
          <p:cNvSpPr txBox="1">
            <a:spLocks noGrp="1"/>
          </p:cNvSpPr>
          <p:nvPr>
            <p:ph type="title"/>
          </p:nvPr>
        </p:nvSpPr>
        <p:spPr>
          <a:xfrm>
            <a:off x="5237560" y="2434830"/>
            <a:ext cx="4585450" cy="1923199"/>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GB" dirty="0" err="1"/>
              <a:t>Nog</a:t>
            </a:r>
            <a:r>
              <a:rPr lang="en-GB" dirty="0"/>
              <a:t> </a:t>
            </a:r>
            <a:r>
              <a:rPr lang="en-GB" dirty="0" err="1"/>
              <a:t>te</a:t>
            </a:r>
            <a:r>
              <a:rPr lang="en-GB" dirty="0"/>
              <a:t> </a:t>
            </a:r>
            <a:r>
              <a:rPr lang="en-GB" dirty="0" err="1"/>
              <a:t>implementeren</a:t>
            </a:r>
            <a:endParaRPr lang="nl-BE" dirty="0"/>
          </a:p>
        </p:txBody>
      </p:sp>
      <p:sp>
        <p:nvSpPr>
          <p:cNvPr id="1190" name="Google Shape;1190;p207"/>
          <p:cNvSpPr txBox="1">
            <a:spLocks noGrp="1"/>
          </p:cNvSpPr>
          <p:nvPr>
            <p:ph type="body" idx="4294967295"/>
          </p:nvPr>
        </p:nvSpPr>
        <p:spPr>
          <a:xfrm>
            <a:off x="1856185" y="857250"/>
            <a:ext cx="3258740" cy="5143500"/>
          </a:xfrm>
          <a:prstGeom prst="rect">
            <a:avLst/>
          </a:prstGeom>
          <a:noFill/>
          <a:ln>
            <a:noFill/>
          </a:ln>
        </p:spPr>
        <p:txBody>
          <a:bodyPr spcFirstLastPara="1" vert="horz" wrap="square" lIns="0" tIns="0" rIns="0" bIns="0" numCol="1" anchor="ctr" anchorCtr="0" compatLnSpc="1">
            <a:prstTxWarp prst="textNoShape">
              <a:avLst/>
            </a:prstTxWarp>
            <a:noAutofit/>
          </a:bodyPr>
          <a:lstStyle/>
          <a:p>
            <a:pPr marL="0" indent="0">
              <a:lnSpc>
                <a:spcPct val="95000"/>
              </a:lnSpc>
              <a:spcBef>
                <a:spcPts val="0"/>
              </a:spcBef>
              <a:spcAft>
                <a:spcPts val="0"/>
              </a:spcAft>
              <a:buClr>
                <a:schemeClr val="lt1"/>
              </a:buClr>
              <a:buSzPts val="65000"/>
              <a:buNone/>
            </a:pPr>
            <a:r>
              <a:rPr lang="en-GB" sz="48750" dirty="0">
                <a:solidFill>
                  <a:schemeClr val="lt1"/>
                </a:solidFill>
                <a:latin typeface="Arial"/>
                <a:cs typeface="Arial"/>
                <a:sym typeface="Arial"/>
              </a:rPr>
              <a:t>3</a:t>
            </a:r>
            <a:endParaRPr dirty="0"/>
          </a:p>
        </p:txBody>
      </p:sp>
    </p:spTree>
    <p:extLst>
      <p:ext uri="{BB962C8B-B14F-4D97-AF65-F5344CB8AC3E}">
        <p14:creationId xmlns:p14="http://schemas.microsoft.com/office/powerpoint/2010/main" val="28518301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Doelstelling voor 2023: de VIDIS API voor patiënten</a:t>
            </a:r>
          </a:p>
        </p:txBody>
      </p:sp>
      <p:sp>
        <p:nvSpPr>
          <p:cNvPr id="6" name="TextBox 5">
            <a:extLst>
              <a:ext uri="{FF2B5EF4-FFF2-40B4-BE49-F238E27FC236}">
                <a16:creationId xmlns:a16="http://schemas.microsoft.com/office/drawing/2014/main" id="{53DBD439-B405-405A-6015-5AC219C1FD89}"/>
              </a:ext>
            </a:extLst>
          </p:cNvPr>
          <p:cNvSpPr txBox="1"/>
          <p:nvPr/>
        </p:nvSpPr>
        <p:spPr>
          <a:xfrm>
            <a:off x="139960" y="587406"/>
            <a:ext cx="11873990"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Op basis van de reeds uitgevoerde integraties in de VIDIS backend zal een eerste versie van de VIDIS API worden geïmplementeerd voor de patiënten. </a:t>
            </a:r>
            <a:b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b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Het idee achter deze API is om de complexiteit van de integratie van regionale kluizen met technische en architecturale verschillen in een centrale component te vatten.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Zoals reeds gecommuniceerd in de verschillende bestuursorganen van VIDIS, zijn wij van plan deze API voor patiënten klaar te hebben tegen het einde van het tweede kwartaal van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cxnSp>
        <p:nvCxnSpPr>
          <p:cNvPr id="232" name="Straight Connector 231">
            <a:extLst>
              <a:ext uri="{FF2B5EF4-FFF2-40B4-BE49-F238E27FC236}">
                <a16:creationId xmlns:a16="http://schemas.microsoft.com/office/drawing/2014/main" id="{439BBA55-8C22-A55E-90F2-1D2165FE7892}"/>
              </a:ext>
            </a:extLst>
          </p:cNvPr>
          <p:cNvCxnSpPr>
            <a:cxnSpLocks/>
          </p:cNvCxnSpPr>
          <p:nvPr/>
        </p:nvCxnSpPr>
        <p:spPr bwMode="auto">
          <a:xfrm>
            <a:off x="703507" y="9722877"/>
            <a:ext cx="10808172"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4" name="Group 253">
            <a:extLst>
              <a:ext uri="{FF2B5EF4-FFF2-40B4-BE49-F238E27FC236}">
                <a16:creationId xmlns:a16="http://schemas.microsoft.com/office/drawing/2014/main" id="{C3FCFBBF-0982-EE6C-38B9-4BBB2E012A7A}"/>
              </a:ext>
            </a:extLst>
          </p:cNvPr>
          <p:cNvGrpSpPr/>
          <p:nvPr/>
        </p:nvGrpSpPr>
        <p:grpSpPr>
          <a:xfrm>
            <a:off x="703138" y="3295457"/>
            <a:ext cx="10979719" cy="3016396"/>
            <a:chOff x="703138" y="3295457"/>
            <a:chExt cx="10979719" cy="3016396"/>
          </a:xfrm>
        </p:grpSpPr>
        <p:cxnSp>
          <p:nvCxnSpPr>
            <p:cNvPr id="250" name="Straight Connector 249">
              <a:extLst>
                <a:ext uri="{FF2B5EF4-FFF2-40B4-BE49-F238E27FC236}">
                  <a16:creationId xmlns:a16="http://schemas.microsoft.com/office/drawing/2014/main" id="{461AEAB9-696A-46F6-FF95-F41FDABDAEBB}"/>
                </a:ext>
              </a:extLst>
            </p:cNvPr>
            <p:cNvCxnSpPr>
              <a:cxnSpLocks/>
            </p:cNvCxnSpPr>
            <p:nvPr/>
          </p:nvCxnSpPr>
          <p:spPr>
            <a:xfrm>
              <a:off x="5015592" y="3295457"/>
              <a:ext cx="0" cy="3016396"/>
            </a:xfrm>
            <a:prstGeom prst="line">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05" name="Group 204">
              <a:extLst>
                <a:ext uri="{FF2B5EF4-FFF2-40B4-BE49-F238E27FC236}">
                  <a16:creationId xmlns:a16="http://schemas.microsoft.com/office/drawing/2014/main" id="{76B47E87-ACC8-3C2E-E5F1-BE37CD1E414A}"/>
                </a:ext>
              </a:extLst>
            </p:cNvPr>
            <p:cNvGrpSpPr/>
            <p:nvPr/>
          </p:nvGrpSpPr>
          <p:grpSpPr>
            <a:xfrm>
              <a:off x="2839107" y="3522823"/>
              <a:ext cx="1751598" cy="609921"/>
              <a:chOff x="2458412" y="1910295"/>
              <a:chExt cx="1751598" cy="609921"/>
            </a:xfrm>
            <a:solidFill>
              <a:schemeClr val="bg1"/>
            </a:solidFill>
          </p:grpSpPr>
          <p:sp>
            <p:nvSpPr>
              <p:cNvPr id="206" name="TextBox 205">
                <a:extLst>
                  <a:ext uri="{FF2B5EF4-FFF2-40B4-BE49-F238E27FC236}">
                    <a16:creationId xmlns:a16="http://schemas.microsoft.com/office/drawing/2014/main" id="{2C789197-8BD5-9392-3E93-BC522FB6B064}"/>
                  </a:ext>
                </a:extLst>
              </p:cNvPr>
              <p:cNvSpPr txBox="1"/>
              <p:nvPr/>
            </p:nvSpPr>
            <p:spPr>
              <a:xfrm>
                <a:off x="2458412" y="1910295"/>
                <a:ext cx="1243996" cy="253916"/>
              </a:xfrm>
              <a:prstGeom prst="rect">
                <a:avLst/>
              </a:prstGeom>
              <a:grp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2022</a:t>
                </a:r>
              </a:p>
            </p:txBody>
          </p:sp>
          <p:cxnSp>
            <p:nvCxnSpPr>
              <p:cNvPr id="207" name="Straight Connector 206">
                <a:extLst>
                  <a:ext uri="{FF2B5EF4-FFF2-40B4-BE49-F238E27FC236}">
                    <a16:creationId xmlns:a16="http://schemas.microsoft.com/office/drawing/2014/main" id="{7FF57B94-60C8-D9E2-A612-E097B002EB96}"/>
                  </a:ext>
                </a:extLst>
              </p:cNvPr>
              <p:cNvCxnSpPr>
                <a:cxnSpLocks/>
              </p:cNvCxnSpPr>
              <p:nvPr/>
            </p:nvCxnSpPr>
            <p:spPr bwMode="auto">
              <a:xfrm>
                <a:off x="2524636" y="2164211"/>
                <a:ext cx="1685374" cy="0"/>
              </a:xfrm>
              <a:prstGeom prst="line">
                <a:avLst/>
              </a:prstGeom>
              <a:grp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 name="Rectangle 207">
                <a:extLst>
                  <a:ext uri="{FF2B5EF4-FFF2-40B4-BE49-F238E27FC236}">
                    <a16:creationId xmlns:a16="http://schemas.microsoft.com/office/drawing/2014/main" id="{1CDF4102-6F76-662E-3D1F-33AB73E46CBB}"/>
                  </a:ext>
                </a:extLst>
              </p:cNvPr>
              <p:cNvSpPr/>
              <p:nvPr/>
            </p:nvSpPr>
            <p:spPr bwMode="auto">
              <a:xfrm>
                <a:off x="2524637"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09" name="Rectangle 208">
                <a:extLst>
                  <a:ext uri="{FF2B5EF4-FFF2-40B4-BE49-F238E27FC236}">
                    <a16:creationId xmlns:a16="http://schemas.microsoft.com/office/drawing/2014/main" id="{4715011B-4F46-642B-86D0-841B33FA66FA}"/>
                  </a:ext>
                </a:extLst>
              </p:cNvPr>
              <p:cNvSpPr/>
              <p:nvPr/>
            </p:nvSpPr>
            <p:spPr bwMode="auto">
              <a:xfrm>
                <a:off x="3086916"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10" name="Rectangle 209">
                <a:extLst>
                  <a:ext uri="{FF2B5EF4-FFF2-40B4-BE49-F238E27FC236}">
                    <a16:creationId xmlns:a16="http://schemas.microsoft.com/office/drawing/2014/main" id="{E11D16E0-F693-4A1A-9952-A2511F74557C}"/>
                  </a:ext>
                </a:extLst>
              </p:cNvPr>
              <p:cNvSpPr/>
              <p:nvPr/>
            </p:nvSpPr>
            <p:spPr bwMode="auto">
              <a:xfrm>
                <a:off x="3653133"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11" name="Group 210">
              <a:extLst>
                <a:ext uri="{FF2B5EF4-FFF2-40B4-BE49-F238E27FC236}">
                  <a16:creationId xmlns:a16="http://schemas.microsoft.com/office/drawing/2014/main" id="{A341923F-5A33-E1A4-DBB4-75F66882280A}"/>
                </a:ext>
              </a:extLst>
            </p:cNvPr>
            <p:cNvGrpSpPr/>
            <p:nvPr/>
          </p:nvGrpSpPr>
          <p:grpSpPr>
            <a:xfrm>
              <a:off x="4626136" y="3522823"/>
              <a:ext cx="2251590" cy="609921"/>
              <a:chOff x="1958420" y="1910295"/>
              <a:chExt cx="2251590" cy="609921"/>
            </a:xfrm>
          </p:grpSpPr>
          <p:sp>
            <p:nvSpPr>
              <p:cNvPr id="212" name="TextBox 211">
                <a:extLst>
                  <a:ext uri="{FF2B5EF4-FFF2-40B4-BE49-F238E27FC236}">
                    <a16:creationId xmlns:a16="http://schemas.microsoft.com/office/drawing/2014/main" id="{18AA4EF4-F326-DAFE-B617-780A9EF35A3E}"/>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2023</a:t>
                </a:r>
              </a:p>
            </p:txBody>
          </p:sp>
          <p:cxnSp>
            <p:nvCxnSpPr>
              <p:cNvPr id="213" name="Straight Connector 212">
                <a:extLst>
                  <a:ext uri="{FF2B5EF4-FFF2-40B4-BE49-F238E27FC236}">
                    <a16:creationId xmlns:a16="http://schemas.microsoft.com/office/drawing/2014/main" id="{88A3FD5B-C07C-9CBC-A27D-CD0ABCE3F3B6}"/>
                  </a:ext>
                </a:extLst>
              </p:cNvPr>
              <p:cNvCxnSpPr>
                <a:cxnSpLocks/>
              </p:cNvCxnSpPr>
              <p:nvPr/>
            </p:nvCxnSpPr>
            <p:spPr bwMode="auto">
              <a:xfrm flipV="1">
                <a:off x="1958420" y="2164211"/>
                <a:ext cx="2251590" cy="5224"/>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4" name="Rectangle 213">
                <a:extLst>
                  <a:ext uri="{FF2B5EF4-FFF2-40B4-BE49-F238E27FC236}">
                    <a16:creationId xmlns:a16="http://schemas.microsoft.com/office/drawing/2014/main" id="{BDF1214B-89EA-BC11-498E-6A5A007311E0}"/>
                  </a:ext>
                </a:extLst>
              </p:cNvPr>
              <p:cNvSpPr/>
              <p:nvPr/>
            </p:nvSpPr>
            <p:spPr bwMode="auto">
              <a:xfrm>
                <a:off x="1958420" y="2191016"/>
                <a:ext cx="556877" cy="329200"/>
              </a:xfrm>
              <a:prstGeom prst="rect">
                <a:avLst/>
              </a:prstGeom>
              <a:solidFill>
                <a:srgbClr val="FFC000"/>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15" name="Rectangle 214">
                <a:extLst>
                  <a:ext uri="{FF2B5EF4-FFF2-40B4-BE49-F238E27FC236}">
                    <a16:creationId xmlns:a16="http://schemas.microsoft.com/office/drawing/2014/main" id="{26DB67D0-E69C-EC0A-AF96-F6FAAD0724E6}"/>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16" name="Rectangle 215">
                <a:extLst>
                  <a:ext uri="{FF2B5EF4-FFF2-40B4-BE49-F238E27FC236}">
                    <a16:creationId xmlns:a16="http://schemas.microsoft.com/office/drawing/2014/main" id="{118C73D2-532C-59C0-8220-B5886EF878E1}"/>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17" name="Rectangle 216">
                <a:extLst>
                  <a:ext uri="{FF2B5EF4-FFF2-40B4-BE49-F238E27FC236}">
                    <a16:creationId xmlns:a16="http://schemas.microsoft.com/office/drawing/2014/main" id="{02D06152-18C5-3436-19D8-B20796ED3E72}"/>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18" name="Group 217">
              <a:extLst>
                <a:ext uri="{FF2B5EF4-FFF2-40B4-BE49-F238E27FC236}">
                  <a16:creationId xmlns:a16="http://schemas.microsoft.com/office/drawing/2014/main" id="{41121013-7206-CAAF-7993-ACD848945C8C}"/>
                </a:ext>
              </a:extLst>
            </p:cNvPr>
            <p:cNvGrpSpPr/>
            <p:nvPr/>
          </p:nvGrpSpPr>
          <p:grpSpPr>
            <a:xfrm>
              <a:off x="6930325" y="3522823"/>
              <a:ext cx="2295899" cy="609921"/>
              <a:chOff x="1958420" y="1910295"/>
              <a:chExt cx="2295899" cy="609921"/>
            </a:xfrm>
          </p:grpSpPr>
          <p:sp>
            <p:nvSpPr>
              <p:cNvPr id="219" name="TextBox 218">
                <a:extLst>
                  <a:ext uri="{FF2B5EF4-FFF2-40B4-BE49-F238E27FC236}">
                    <a16:creationId xmlns:a16="http://schemas.microsoft.com/office/drawing/2014/main" id="{003D83EB-2B75-A5C0-F4F4-059AA60D3184}"/>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2024</a:t>
                </a:r>
              </a:p>
            </p:txBody>
          </p:sp>
          <p:cxnSp>
            <p:nvCxnSpPr>
              <p:cNvPr id="220" name="Straight Connector 219">
                <a:extLst>
                  <a:ext uri="{FF2B5EF4-FFF2-40B4-BE49-F238E27FC236}">
                    <a16:creationId xmlns:a16="http://schemas.microsoft.com/office/drawing/2014/main" id="{0C424D4A-6193-D858-6451-B7832C0C29FB}"/>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1" name="Rectangle 220">
                <a:extLst>
                  <a:ext uri="{FF2B5EF4-FFF2-40B4-BE49-F238E27FC236}">
                    <a16:creationId xmlns:a16="http://schemas.microsoft.com/office/drawing/2014/main" id="{CCFA5BB9-6A7E-C303-A4E8-9FFFBD14CD57}"/>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22" name="Rectangle 221">
                <a:extLst>
                  <a:ext uri="{FF2B5EF4-FFF2-40B4-BE49-F238E27FC236}">
                    <a16:creationId xmlns:a16="http://schemas.microsoft.com/office/drawing/2014/main" id="{DD02EA4A-C168-3080-16A0-4C5C8A2952F0}"/>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1562D56D-8E13-8B5A-228C-D8C8CFDC1B18}"/>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24" name="Rectangle 223">
                <a:extLst>
                  <a:ext uri="{FF2B5EF4-FFF2-40B4-BE49-F238E27FC236}">
                    <a16:creationId xmlns:a16="http://schemas.microsoft.com/office/drawing/2014/main" id="{241EBA3D-1528-ED01-623A-3E4341D5012A}"/>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5" name="Group 224">
              <a:extLst>
                <a:ext uri="{FF2B5EF4-FFF2-40B4-BE49-F238E27FC236}">
                  <a16:creationId xmlns:a16="http://schemas.microsoft.com/office/drawing/2014/main" id="{2AABD6D6-2900-10C6-552B-79E7F4993A73}"/>
                </a:ext>
              </a:extLst>
            </p:cNvPr>
            <p:cNvGrpSpPr/>
            <p:nvPr/>
          </p:nvGrpSpPr>
          <p:grpSpPr>
            <a:xfrm>
              <a:off x="9236253" y="3522823"/>
              <a:ext cx="2295899" cy="609921"/>
              <a:chOff x="1958420" y="1910295"/>
              <a:chExt cx="2295899" cy="609921"/>
            </a:xfrm>
          </p:grpSpPr>
          <p:sp>
            <p:nvSpPr>
              <p:cNvPr id="226" name="TextBox 225">
                <a:extLst>
                  <a:ext uri="{FF2B5EF4-FFF2-40B4-BE49-F238E27FC236}">
                    <a16:creationId xmlns:a16="http://schemas.microsoft.com/office/drawing/2014/main" id="{2046332A-6E0A-3316-386F-4364CBAD0516}"/>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2025</a:t>
                </a:r>
              </a:p>
            </p:txBody>
          </p:sp>
          <p:cxnSp>
            <p:nvCxnSpPr>
              <p:cNvPr id="227" name="Straight Connector 226">
                <a:extLst>
                  <a:ext uri="{FF2B5EF4-FFF2-40B4-BE49-F238E27FC236}">
                    <a16:creationId xmlns:a16="http://schemas.microsoft.com/office/drawing/2014/main" id="{ABF2F127-25CE-7C68-02FA-36AB0203802F}"/>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8" name="Rectangle 227">
                <a:extLst>
                  <a:ext uri="{FF2B5EF4-FFF2-40B4-BE49-F238E27FC236}">
                    <a16:creationId xmlns:a16="http://schemas.microsoft.com/office/drawing/2014/main" id="{90DAA7D9-1647-BC9F-9339-1BEE4A6A8B7D}"/>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29" name="Rectangle 228">
                <a:extLst>
                  <a:ext uri="{FF2B5EF4-FFF2-40B4-BE49-F238E27FC236}">
                    <a16:creationId xmlns:a16="http://schemas.microsoft.com/office/drawing/2014/main" id="{791BB251-00DC-98BA-79C2-770A0E9DD6B8}"/>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30" name="Rectangle 229">
                <a:extLst>
                  <a:ext uri="{FF2B5EF4-FFF2-40B4-BE49-F238E27FC236}">
                    <a16:creationId xmlns:a16="http://schemas.microsoft.com/office/drawing/2014/main" id="{2D951499-14A2-3C60-58DB-E327E22032A4}"/>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31" name="Rectangle 230">
                <a:extLst>
                  <a:ext uri="{FF2B5EF4-FFF2-40B4-BE49-F238E27FC236}">
                    <a16:creationId xmlns:a16="http://schemas.microsoft.com/office/drawing/2014/main" id="{543A617C-F253-0202-3B55-35FAAD15FD43}"/>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sp>
          <p:nvSpPr>
            <p:cNvPr id="233" name="Rectangle 2">
              <a:extLst>
                <a:ext uri="{FF2B5EF4-FFF2-40B4-BE49-F238E27FC236}">
                  <a16:creationId xmlns:a16="http://schemas.microsoft.com/office/drawing/2014/main" id="{662F563D-06FC-CDD2-1561-27FE82A7F489}"/>
                </a:ext>
              </a:extLst>
            </p:cNvPr>
            <p:cNvSpPr>
              <a:spLocks noChangeArrowheads="1"/>
            </p:cNvSpPr>
            <p:nvPr>
              <p:custDataLst>
                <p:tags r:id="rId1"/>
              </p:custDataLst>
            </p:nvPr>
          </p:nvSpPr>
          <p:spPr bwMode="gray">
            <a:xfrm>
              <a:off x="1216080" y="4220989"/>
              <a:ext cx="10454263" cy="674750"/>
            </a:xfrm>
            <a:prstGeom prst="homePlate">
              <a:avLst>
                <a:gd name="adj" fmla="val 31385"/>
              </a:avLst>
            </a:prstGeom>
            <a:solidFill>
              <a:srgbClr val="BBE0E3">
                <a:lumMod val="50000"/>
              </a:srgbClr>
            </a:solidFill>
            <a:ln w="12700" algn="ctr">
              <a:solidFill>
                <a:srgbClr val="BBE0E3">
                  <a:lumMod val="50000"/>
                </a:srgbClr>
              </a:solidFill>
              <a:miter lim="800000"/>
              <a:headEnd type="none" w="lg" len="lg"/>
              <a:tailEnd type="none" w="lg" len="lg"/>
            </a:ln>
          </p:spPr>
          <p:txBody>
            <a:bodyPr wrap="square" lIns="68580" tIns="34290" rIns="68580" bIns="3429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Calibri"/>
                </a:rPr>
                <a:t>VIDIS Roadmap </a:t>
              </a:r>
              <a:r>
                <a:rPr kumimoji="0" lang="en-GB" sz="800" b="1" i="0" u="none" strike="noStrike" kern="0" cap="none" spc="0" normalizeH="0" baseline="0" noProof="0" dirty="0">
                  <a:ln>
                    <a:noFill/>
                  </a:ln>
                  <a:solidFill>
                    <a:srgbClr val="FFFFFF"/>
                  </a:solidFill>
                  <a:effectLst/>
                  <a:uLnTx/>
                  <a:uFillTx/>
                  <a:latin typeface="Arial"/>
                  <a:ea typeface="+mn-ea"/>
                  <a:cs typeface="+mn-cs"/>
                  <a:sym typeface="Calibri"/>
                </a:rPr>
                <a:t>(extract) </a:t>
              </a:r>
              <a:endParaRPr kumimoji="0" lang="fr-FR" sz="800" b="1" i="0" u="none" strike="noStrike" kern="0" cap="none" spc="0" normalizeH="0" baseline="0" noProof="0" dirty="0">
                <a:ln>
                  <a:noFill/>
                </a:ln>
                <a:solidFill>
                  <a:srgbClr val="FFFFFF"/>
                </a:solidFill>
                <a:effectLst/>
                <a:uLnTx/>
                <a:uFillTx/>
                <a:latin typeface="Arial"/>
                <a:ea typeface="+mn-ea"/>
                <a:cs typeface="+mn-cs"/>
                <a:sym typeface="Calibri"/>
              </a:endParaRPr>
            </a:p>
          </p:txBody>
        </p:sp>
        <p:cxnSp>
          <p:nvCxnSpPr>
            <p:cNvPr id="234" name="Straight Connector 233">
              <a:extLst>
                <a:ext uri="{FF2B5EF4-FFF2-40B4-BE49-F238E27FC236}">
                  <a16:creationId xmlns:a16="http://schemas.microsoft.com/office/drawing/2014/main" id="{054249BD-5682-AB42-66AE-DB8940944716}"/>
                </a:ext>
              </a:extLst>
            </p:cNvPr>
            <p:cNvCxnSpPr>
              <a:cxnSpLocks/>
            </p:cNvCxnSpPr>
            <p:nvPr/>
          </p:nvCxnSpPr>
          <p:spPr bwMode="auto">
            <a:xfrm>
              <a:off x="1198041" y="5752574"/>
              <a:ext cx="1048481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Straight Connector 234">
              <a:extLst>
                <a:ext uri="{FF2B5EF4-FFF2-40B4-BE49-F238E27FC236}">
                  <a16:creationId xmlns:a16="http://schemas.microsoft.com/office/drawing/2014/main" id="{F2F53BB8-9D8D-22C5-232D-9108EC9115C8}"/>
                </a:ext>
              </a:extLst>
            </p:cNvPr>
            <p:cNvCxnSpPr>
              <a:cxnSpLocks/>
            </p:cNvCxnSpPr>
            <p:nvPr/>
          </p:nvCxnSpPr>
          <p:spPr bwMode="auto">
            <a:xfrm>
              <a:off x="1310733" y="6311853"/>
              <a:ext cx="10372124"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6" name="Rectangle 2">
              <a:extLst>
                <a:ext uri="{FF2B5EF4-FFF2-40B4-BE49-F238E27FC236}">
                  <a16:creationId xmlns:a16="http://schemas.microsoft.com/office/drawing/2014/main" id="{8F55C149-74A7-03AA-0A89-34CDC7E86FBA}"/>
                </a:ext>
              </a:extLst>
            </p:cNvPr>
            <p:cNvSpPr>
              <a:spLocks noChangeArrowheads="1"/>
            </p:cNvSpPr>
            <p:nvPr>
              <p:custDataLst>
                <p:tags r:id="rId2"/>
              </p:custDataLst>
            </p:nvPr>
          </p:nvSpPr>
          <p:spPr bwMode="gray">
            <a:xfrm>
              <a:off x="1228594" y="5821963"/>
              <a:ext cx="1134639"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API 1. (KMHER)</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37" name="Pentagon 191">
              <a:extLst>
                <a:ext uri="{FF2B5EF4-FFF2-40B4-BE49-F238E27FC236}">
                  <a16:creationId xmlns:a16="http://schemas.microsoft.com/office/drawing/2014/main" id="{B3540250-DF30-AC9B-C825-829D76EC556C}"/>
                </a:ext>
              </a:extLst>
            </p:cNvPr>
            <p:cNvSpPr/>
            <p:nvPr/>
          </p:nvSpPr>
          <p:spPr bwMode="auto">
            <a:xfrm>
              <a:off x="4174617" y="5892147"/>
              <a:ext cx="1542858" cy="236297"/>
            </a:xfrm>
            <a:prstGeom prst="homePlate">
              <a:avLst>
                <a:gd name="adj" fmla="val 31214"/>
              </a:avLst>
            </a:prstGeom>
            <a:solidFill>
              <a:srgbClr val="5B9BD5">
                <a:lumMod val="40000"/>
                <a:lumOff val="60000"/>
              </a:srgb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238" name="Diamond 237">
              <a:extLst>
                <a:ext uri="{FF2B5EF4-FFF2-40B4-BE49-F238E27FC236}">
                  <a16:creationId xmlns:a16="http://schemas.microsoft.com/office/drawing/2014/main" id="{9B395A9C-F90E-A37D-CA1A-8A96ED38CC6F}"/>
                </a:ext>
              </a:extLst>
            </p:cNvPr>
            <p:cNvSpPr/>
            <p:nvPr/>
          </p:nvSpPr>
          <p:spPr>
            <a:xfrm>
              <a:off x="5708422" y="595504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grpSp>
          <p:nvGrpSpPr>
            <p:cNvPr id="239" name="Group 238">
              <a:extLst>
                <a:ext uri="{FF2B5EF4-FFF2-40B4-BE49-F238E27FC236}">
                  <a16:creationId xmlns:a16="http://schemas.microsoft.com/office/drawing/2014/main" id="{4760B5A4-B777-2666-2AAB-ED534ED12D27}"/>
                </a:ext>
              </a:extLst>
            </p:cNvPr>
            <p:cNvGrpSpPr/>
            <p:nvPr/>
          </p:nvGrpSpPr>
          <p:grpSpPr>
            <a:xfrm>
              <a:off x="703138" y="3626233"/>
              <a:ext cx="1483339" cy="515968"/>
              <a:chOff x="137936" y="103410"/>
              <a:chExt cx="1483339" cy="515968"/>
            </a:xfrm>
          </p:grpSpPr>
          <p:sp>
            <p:nvSpPr>
              <p:cNvPr id="240" name="Rectangle 239">
                <a:extLst>
                  <a:ext uri="{FF2B5EF4-FFF2-40B4-BE49-F238E27FC236}">
                    <a16:creationId xmlns:a16="http://schemas.microsoft.com/office/drawing/2014/main" id="{BD40CFC5-8003-06AF-84DD-F88ACA737E92}"/>
                  </a:ext>
                </a:extLst>
              </p:cNvPr>
              <p:cNvSpPr/>
              <p:nvPr/>
            </p:nvSpPr>
            <p:spPr bwMode="auto">
              <a:xfrm>
                <a:off x="137937" y="103410"/>
                <a:ext cx="1385110" cy="233020"/>
              </a:xfrm>
              <a:prstGeom prst="rect">
                <a:avLst/>
              </a:prstGeom>
              <a:solidFill>
                <a:srgbClr val="ED7D31">
                  <a:lumMod val="20000"/>
                  <a:lumOff val="80000"/>
                </a:srgb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41" name="Rectangle 240">
                <a:extLst>
                  <a:ext uri="{FF2B5EF4-FFF2-40B4-BE49-F238E27FC236}">
                    <a16:creationId xmlns:a16="http://schemas.microsoft.com/office/drawing/2014/main" id="{17A02172-5853-A780-DB0B-9AF04851797E}"/>
                  </a:ext>
                </a:extLst>
              </p:cNvPr>
              <p:cNvSpPr/>
              <p:nvPr/>
            </p:nvSpPr>
            <p:spPr bwMode="auto">
              <a:xfrm>
                <a:off x="137936" y="383975"/>
                <a:ext cx="1385109" cy="233020"/>
              </a:xfrm>
              <a:prstGeom prst="rect">
                <a:avLst/>
              </a:prstGeom>
              <a:solidFill>
                <a:srgbClr val="5B9BD5">
                  <a:lumMod val="40000"/>
                  <a:lumOff val="60000"/>
                </a:srgb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242" name="TextBox 241">
                <a:extLst>
                  <a:ext uri="{FF2B5EF4-FFF2-40B4-BE49-F238E27FC236}">
                    <a16:creationId xmlns:a16="http://schemas.microsoft.com/office/drawing/2014/main" id="{3583EE54-30D4-8AA6-A7C4-3AD21A7991DA}"/>
                  </a:ext>
                </a:extLst>
              </p:cNvPr>
              <p:cNvSpPr txBox="1"/>
              <p:nvPr/>
            </p:nvSpPr>
            <p:spPr>
              <a:xfrm>
                <a:off x="236165" y="119560"/>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Calibri" panose="020F0502020204030204"/>
                    <a:ea typeface="+mn-ea"/>
                    <a:cs typeface="+mn-cs"/>
                  </a:rPr>
                  <a:t>External dependency</a:t>
                </a:r>
              </a:p>
            </p:txBody>
          </p:sp>
          <p:sp>
            <p:nvSpPr>
              <p:cNvPr id="243" name="TextBox 242">
                <a:extLst>
                  <a:ext uri="{FF2B5EF4-FFF2-40B4-BE49-F238E27FC236}">
                    <a16:creationId xmlns:a16="http://schemas.microsoft.com/office/drawing/2014/main" id="{902449E3-FFD3-5961-9560-DF0B360994C4}"/>
                  </a:ext>
                </a:extLst>
              </p:cNvPr>
              <p:cNvSpPr txBox="1"/>
              <p:nvPr/>
            </p:nvSpPr>
            <p:spPr>
              <a:xfrm>
                <a:off x="236165" y="388546"/>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black"/>
                    </a:solidFill>
                    <a:effectLst/>
                    <a:uLnTx/>
                    <a:uFillTx/>
                    <a:latin typeface="Calibri" panose="020F0502020204030204"/>
                    <a:ea typeface="+mn-ea"/>
                    <a:cs typeface="+mn-cs"/>
                  </a:rPr>
                  <a:t>No External dependency</a:t>
                </a:r>
              </a:p>
            </p:txBody>
          </p:sp>
        </p:grpSp>
        <p:grpSp>
          <p:nvGrpSpPr>
            <p:cNvPr id="244" name="Group 243">
              <a:extLst>
                <a:ext uri="{FF2B5EF4-FFF2-40B4-BE49-F238E27FC236}">
                  <a16:creationId xmlns:a16="http://schemas.microsoft.com/office/drawing/2014/main" id="{4F2ADA05-CD64-3336-AA39-9EA0B65244C2}"/>
                </a:ext>
              </a:extLst>
            </p:cNvPr>
            <p:cNvGrpSpPr/>
            <p:nvPr/>
          </p:nvGrpSpPr>
          <p:grpSpPr>
            <a:xfrm>
              <a:off x="1228594" y="5234360"/>
              <a:ext cx="3904942" cy="422020"/>
              <a:chOff x="624094" y="2964647"/>
              <a:chExt cx="3904942" cy="422020"/>
            </a:xfrm>
          </p:grpSpPr>
          <p:sp>
            <p:nvSpPr>
              <p:cNvPr id="245" name="Pentagon 191">
                <a:extLst>
                  <a:ext uri="{FF2B5EF4-FFF2-40B4-BE49-F238E27FC236}">
                    <a16:creationId xmlns:a16="http://schemas.microsoft.com/office/drawing/2014/main" id="{E513236D-5865-E776-F9EB-E0722E2DFD4F}"/>
                  </a:ext>
                </a:extLst>
              </p:cNvPr>
              <p:cNvSpPr/>
              <p:nvPr/>
            </p:nvSpPr>
            <p:spPr bwMode="auto">
              <a:xfrm>
                <a:off x="3225519" y="3065270"/>
                <a:ext cx="1252216" cy="273160"/>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MS + Journal notities</a:t>
                </a:r>
              </a:p>
            </p:txBody>
          </p:sp>
          <p:sp>
            <p:nvSpPr>
              <p:cNvPr id="246" name="Diamond 245">
                <a:extLst>
                  <a:ext uri="{FF2B5EF4-FFF2-40B4-BE49-F238E27FC236}">
                    <a16:creationId xmlns:a16="http://schemas.microsoft.com/office/drawing/2014/main" id="{F0C763DF-98A0-82D2-9003-7D2DF5290568}"/>
                  </a:ext>
                </a:extLst>
              </p:cNvPr>
              <p:cNvSpPr/>
              <p:nvPr/>
            </p:nvSpPr>
            <p:spPr>
              <a:xfrm>
                <a:off x="4426434" y="315469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47" name="Rectangle 2">
                <a:extLst>
                  <a:ext uri="{FF2B5EF4-FFF2-40B4-BE49-F238E27FC236}">
                    <a16:creationId xmlns:a16="http://schemas.microsoft.com/office/drawing/2014/main" id="{4A5454CC-F917-A8A6-0EB4-AE318C8A695E}"/>
                  </a:ext>
                </a:extLst>
              </p:cNvPr>
              <p:cNvSpPr>
                <a:spLocks noChangeArrowheads="1"/>
              </p:cNvSpPr>
              <p:nvPr>
                <p:custDataLst>
                  <p:tags r:id="rId3"/>
                </p:custDataLst>
              </p:nvPr>
            </p:nvSpPr>
            <p:spPr bwMode="gray">
              <a:xfrm>
                <a:off x="624094" y="2964647"/>
                <a:ext cx="1127973"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RSW/RSB</a:t>
                </a:r>
                <a:b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b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Integratie</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grpSp>
        <p:cxnSp>
          <p:nvCxnSpPr>
            <p:cNvPr id="248" name="Straight Connector 247">
              <a:extLst>
                <a:ext uri="{FF2B5EF4-FFF2-40B4-BE49-F238E27FC236}">
                  <a16:creationId xmlns:a16="http://schemas.microsoft.com/office/drawing/2014/main" id="{858DB2A5-9166-A1EC-8B64-F8CCF2731361}"/>
                </a:ext>
              </a:extLst>
            </p:cNvPr>
            <p:cNvCxnSpPr>
              <a:cxnSpLocks/>
            </p:cNvCxnSpPr>
            <p:nvPr/>
          </p:nvCxnSpPr>
          <p:spPr bwMode="auto">
            <a:xfrm flipV="1">
              <a:off x="1228594" y="5080019"/>
              <a:ext cx="10454263" cy="10142"/>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2" name="TextBox 251">
              <a:extLst>
                <a:ext uri="{FF2B5EF4-FFF2-40B4-BE49-F238E27FC236}">
                  <a16:creationId xmlns:a16="http://schemas.microsoft.com/office/drawing/2014/main" id="{2A76A3A8-343E-2410-6804-D4DAAD261405}"/>
                </a:ext>
              </a:extLst>
            </p:cNvPr>
            <p:cNvSpPr txBox="1"/>
            <p:nvPr/>
          </p:nvSpPr>
          <p:spPr>
            <a:xfrm>
              <a:off x="4775480" y="3328600"/>
              <a:ext cx="11588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 b="0" i="0" u="none" strike="noStrike" kern="1200" cap="none" spc="0" normalizeH="0" baseline="0" noProof="0" dirty="0">
                  <a:ln>
                    <a:noFill/>
                  </a:ln>
                  <a:solidFill>
                    <a:srgbClr val="FF0000"/>
                  </a:solidFill>
                  <a:effectLst/>
                  <a:uLnTx/>
                  <a:uFillTx/>
                  <a:latin typeface="Calibri" panose="020F0502020204030204"/>
                  <a:ea typeface="+mn-ea"/>
                  <a:cs typeface="+mn-cs"/>
                </a:rPr>
                <a:t>Vandaag</a:t>
              </a:r>
            </a:p>
          </p:txBody>
        </p:sp>
      </p:grpSp>
    </p:spTree>
    <p:extLst>
      <p:ext uri="{BB962C8B-B14F-4D97-AF65-F5344CB8AC3E}">
        <p14:creationId xmlns:p14="http://schemas.microsoft.com/office/powerpoint/2010/main" val="22956090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000" b="1" i="0" u="sng" strike="noStrike" kern="1200" cap="none" spc="0" normalizeH="0" baseline="0" noProof="0" dirty="0">
                <a:ln>
                  <a:noFill/>
                </a:ln>
                <a:solidFill>
                  <a:srgbClr val="006F82"/>
                </a:solidFill>
                <a:effectLst/>
                <a:uLnTx/>
                <a:uFillTx/>
                <a:latin typeface="Calibri Light" panose="020F0302020204030204"/>
                <a:ea typeface="+mj-ea"/>
                <a:cs typeface="+mj-cs"/>
              </a:rPr>
              <a:t>Doelstelling voor 2023: de VIDIS API voor Patiënten</a:t>
            </a:r>
          </a:p>
        </p:txBody>
      </p:sp>
      <p:pic>
        <p:nvPicPr>
          <p:cNvPr id="10" name="Picture 9">
            <a:extLst>
              <a:ext uri="{FF2B5EF4-FFF2-40B4-BE49-F238E27FC236}">
                <a16:creationId xmlns:a16="http://schemas.microsoft.com/office/drawing/2014/main" id="{7F97C507-7211-3B8F-988D-80B2753B11E4}"/>
              </a:ext>
            </a:extLst>
          </p:cNvPr>
          <p:cNvPicPr>
            <a:picLocks noChangeAspect="1"/>
          </p:cNvPicPr>
          <p:nvPr/>
        </p:nvPicPr>
        <p:blipFill>
          <a:blip r:embed="rId3"/>
          <a:stretch>
            <a:fillRect/>
          </a:stretch>
        </p:blipFill>
        <p:spPr>
          <a:xfrm>
            <a:off x="1314450" y="247650"/>
            <a:ext cx="9563100" cy="636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6706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10226258"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Doelstelling voor 2023-2024: de VIDIS API voor zorgverleners</a:t>
            </a:r>
          </a:p>
        </p:txBody>
      </p:sp>
      <p:sp>
        <p:nvSpPr>
          <p:cNvPr id="6" name="TextBox 5">
            <a:extLst>
              <a:ext uri="{FF2B5EF4-FFF2-40B4-BE49-F238E27FC236}">
                <a16:creationId xmlns:a16="http://schemas.microsoft.com/office/drawing/2014/main" id="{53DBD439-B405-405A-6015-5AC219C1FD89}"/>
              </a:ext>
            </a:extLst>
          </p:cNvPr>
          <p:cNvSpPr txBox="1"/>
          <p:nvPr/>
        </p:nvSpPr>
        <p:spPr>
          <a:xfrm>
            <a:off x="139959" y="980533"/>
            <a:ext cx="11873990"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Om de integratie van softwarehuizen met regionale kluizen te vergemakkelijken en te verbeteren, willen wij een VIDIS API voor Zorgverleners ontwikkelen</a:t>
            </a:r>
            <a:r>
              <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Apothekers softwareleveranciers zijn vandaag nog steeds niet geïntegreerde met RSW &amp; RSW.</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De belangrijkste reden die door de softwaresector wordt gegeven zijn de architecturale verschillen tussen RSW/RSB &amp; Vitalink, </a:t>
            </a:r>
            <a:r>
              <a:rPr kumimoji="0" lang="nl-NL" sz="1800" b="0" i="0" u="none" strike="noStrike" kern="1200" cap="none" spc="0" normalizeH="0" baseline="0" noProof="0" dirty="0" err="1">
                <a:ln>
                  <a:noFill/>
                </a:ln>
                <a:solidFill>
                  <a:srgbClr val="424242"/>
                </a:solidFill>
                <a:effectLst/>
                <a:uLnTx/>
                <a:uFillTx/>
                <a:latin typeface="Calibri" panose="020F0502020204030204"/>
                <a:ea typeface="+mn-ea"/>
                <a:cs typeface="+mn-cs"/>
              </a:rPr>
              <a:t>bvb</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Therapeutische relatie implementatie bij RSW/RSB volgt de eHealth architectuur niet.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Mandaten implementatie bij RSW/RSB volgt de eHealth architectuur ook niet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Het is vanzelfsprekend dat wij bij RIZIV, om een API voor de zorgverleners te kunnen implementeren, hebben de samenwerking van alle kluizen nodig, en zoals reeds vermeld, missen wij op dit moment de formeel toestemming van RSW.</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936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60" y="165684"/>
            <a:ext cx="8486624"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000" b="1" i="0" u="sng" strike="noStrike" kern="1200" cap="none" spc="0" normalizeH="0" baseline="0" noProof="0" dirty="0">
                <a:ln>
                  <a:noFill/>
                </a:ln>
                <a:solidFill>
                  <a:srgbClr val="006F82"/>
                </a:solidFill>
                <a:effectLst/>
                <a:uLnTx/>
                <a:uFillTx/>
                <a:latin typeface="Calibri Light" panose="020F0302020204030204"/>
                <a:ea typeface="+mj-ea"/>
                <a:cs typeface="+mj-cs"/>
              </a:rPr>
              <a:t>Doelstelling voor 2023: </a:t>
            </a:r>
            <a:r>
              <a:rPr kumimoji="0" lang="en-GB" sz="2000" b="1" i="0" u="none" strike="noStrike" kern="1200" cap="none" spc="0" normalizeH="0" baseline="0" noProof="0" dirty="0">
                <a:ln>
                  <a:noFill/>
                </a:ln>
                <a:solidFill>
                  <a:srgbClr val="006F82"/>
                </a:solidFill>
                <a:effectLst/>
                <a:uLnTx/>
                <a:uFillTx/>
                <a:latin typeface="Calibri Light" panose="020F0302020204030204"/>
                <a:ea typeface="+mj-ea"/>
                <a:cs typeface="+mj-cs"/>
              </a:rPr>
              <a:t>VIDIS API voor Zorgverleners.</a:t>
            </a:r>
          </a:p>
        </p:txBody>
      </p:sp>
      <p:sp>
        <p:nvSpPr>
          <p:cNvPr id="8" name="TextBox 7">
            <a:extLst>
              <a:ext uri="{FF2B5EF4-FFF2-40B4-BE49-F238E27FC236}">
                <a16:creationId xmlns:a16="http://schemas.microsoft.com/office/drawing/2014/main" id="{C19360CB-F688-6D2D-1B54-15256FF055F7}"/>
              </a:ext>
            </a:extLst>
          </p:cNvPr>
          <p:cNvSpPr txBox="1"/>
          <p:nvPr/>
        </p:nvSpPr>
        <p:spPr>
          <a:xfrm>
            <a:off x="139960" y="6553816"/>
            <a:ext cx="89044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Eigen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voorschriften</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&amp;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voorschriften</a:t>
            </a:r>
            <a:r>
              <a:rPr kumimoji="0" lang="en-GB" sz="1200" b="0" i="0" u="none" strike="noStrike" kern="1200" cap="none" spc="0" normalizeH="0" baseline="0" noProof="0" dirty="0">
                <a:ln>
                  <a:noFill/>
                </a:ln>
                <a:solidFill>
                  <a:srgbClr val="424242"/>
                </a:solidFill>
                <a:effectLst/>
                <a:uLnTx/>
                <a:uFillTx/>
                <a:latin typeface="Calibri" panose="020F0502020204030204"/>
                <a:ea typeface="+mn-ea"/>
                <a:cs typeface="+mn-cs"/>
              </a:rPr>
              <a:t> van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andere voor </a:t>
            </a:r>
            <a:r>
              <a:rPr kumimoji="0" lang="nl-NL" sz="1200" b="0" i="0" u="none" strike="noStrike" kern="1200" cap="none" spc="0" normalizeH="0" baseline="0" noProof="0" dirty="0">
                <a:ln>
                  <a:noFill/>
                </a:ln>
                <a:solidFill>
                  <a:srgbClr val="424242"/>
                </a:solidFill>
                <a:effectLst/>
                <a:uLnTx/>
                <a:uFillTx/>
                <a:latin typeface="Calibri" panose="020F0502020204030204"/>
                <a:ea typeface="+mn-ea"/>
                <a:cs typeface="+mn-cs"/>
              </a:rPr>
              <a:t>de patiënt met wie de zorgverlener een therapeutische relatie heeft </a:t>
            </a:r>
            <a:r>
              <a:rPr kumimoji="0" lang="nl-BE" sz="1200" b="0" i="0" u="none" strike="noStrike" kern="1200" cap="none" spc="0" normalizeH="0" baseline="0" noProof="0" dirty="0">
                <a:ln>
                  <a:noFill/>
                </a:ln>
                <a:solidFill>
                  <a:srgbClr val="424242"/>
                </a:solidFill>
                <a:effectLst/>
                <a:uLnTx/>
                <a:uFillTx/>
                <a:latin typeface="Calibri" panose="020F0502020204030204"/>
                <a:ea typeface="+mn-ea"/>
                <a:cs typeface="+mn-cs"/>
              </a:rPr>
              <a:t>in  Q2 2023</a:t>
            </a:r>
          </a:p>
        </p:txBody>
      </p:sp>
      <p:pic>
        <p:nvPicPr>
          <p:cNvPr id="3" name="Picture 2">
            <a:extLst>
              <a:ext uri="{FF2B5EF4-FFF2-40B4-BE49-F238E27FC236}">
                <a16:creationId xmlns:a16="http://schemas.microsoft.com/office/drawing/2014/main" id="{77AD7B44-4ED4-FC79-90AD-83256E596CA0}"/>
              </a:ext>
            </a:extLst>
          </p:cNvPr>
          <p:cNvPicPr>
            <a:picLocks noChangeAspect="1"/>
          </p:cNvPicPr>
          <p:nvPr/>
        </p:nvPicPr>
        <p:blipFill>
          <a:blip r:embed="rId3"/>
          <a:stretch>
            <a:fillRect/>
          </a:stretch>
        </p:blipFill>
        <p:spPr>
          <a:xfrm>
            <a:off x="1347787" y="247650"/>
            <a:ext cx="9496425" cy="6362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3775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59" y="165684"/>
            <a:ext cx="11466583"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Doelstelling voor 2023-2024: </a:t>
            </a:r>
            <a:r>
              <a:rPr kumimoji="0" lang="nl-BE" sz="1800" b="1" i="0" u="sng" strike="noStrike" kern="1200" cap="none" spc="0" normalizeH="0" baseline="0" noProof="0" dirty="0">
                <a:ln>
                  <a:noFill/>
                </a:ln>
                <a:solidFill>
                  <a:srgbClr val="006F82"/>
                </a:solidFill>
                <a:effectLst/>
                <a:uLnTx/>
                <a:uFillTx/>
                <a:latin typeface="Calibri Light" panose="020F0302020204030204"/>
                <a:ea typeface="+mj-ea"/>
                <a:cs typeface="+mj-cs"/>
              </a:rPr>
              <a:t>initiatieven om de interoperabiliteit van de Medicatieschema te verbeteren.</a:t>
            </a:r>
          </a:p>
        </p:txBody>
      </p:sp>
      <p:sp>
        <p:nvSpPr>
          <p:cNvPr id="6" name="TextBox 5">
            <a:extLst>
              <a:ext uri="{FF2B5EF4-FFF2-40B4-BE49-F238E27FC236}">
                <a16:creationId xmlns:a16="http://schemas.microsoft.com/office/drawing/2014/main" id="{53DBD439-B405-405A-6015-5AC219C1FD89}"/>
              </a:ext>
            </a:extLst>
          </p:cNvPr>
          <p:cNvSpPr txBox="1"/>
          <p:nvPr/>
        </p:nvSpPr>
        <p:spPr>
          <a:xfrm>
            <a:off x="139959" y="607332"/>
            <a:ext cx="11892096" cy="64633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RFP integratie Apotheeksoftware met RSW/RSB.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Spijtig genoeg hebben wij geen enkele kandidaat gehad.</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Audits Interoperabiliteit Medicatieschemas &amp; SamV2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In 2024 doelgroepen Huisarts, verpleegkundigen, tandarts, vroedvrouwen, Ziekenhuizen &amp; WCZ.</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WG 3&amp;4 om functionele &amp; technische interoperabiliteit problemen op te lossen: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Ongeldige waardes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Validator</a:t>
            </a:r>
            <a:endPar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Laste aanpassingen </a:t>
            </a: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Cookbook Vitalink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Audit criteria 2023.</a:t>
            </a:r>
            <a:endPar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Calibri" panose="020F0502020204030204" pitchFamily="34" charset="0"/>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“Train de Trainers”: informatiesessie met de 1rst lijn trainers van elke regio's om een update te geven rond de evolutie van VIDIS en de Medicatieschema.</a:t>
            </a:r>
            <a:b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b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Validatie </a:t>
            </a:r>
            <a:r>
              <a:rPr kumimoji="0" lang="nl-NL" sz="1800" b="0" i="0" u="none" strike="noStrike" kern="1200" cap="none" spc="0" normalizeH="0" baseline="0" noProof="0" dirty="0" err="1">
                <a:ln>
                  <a:noFill/>
                </a:ln>
                <a:solidFill>
                  <a:srgbClr val="424242"/>
                </a:solidFill>
                <a:effectLst/>
                <a:uLnTx/>
                <a:uFillTx/>
                <a:latin typeface="Calibri" panose="020F0502020204030204"/>
                <a:ea typeface="+mn-ea"/>
                <a:cs typeface="+mn-cs"/>
              </a:rPr>
              <a:t>Bio-Analyse</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srgbClr val="424242"/>
                </a:solidFill>
                <a:effectLst/>
                <a:uLnTx/>
                <a:uFillTx/>
                <a:latin typeface="Calibri" panose="020F0502020204030204"/>
                <a:ea typeface="+mn-ea"/>
                <a:cs typeface="+mn-cs"/>
              </a:rPr>
              <a:t>phase</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2 om de business processen met betrekking tot het medicamenteuze behandeling te verbeteren</a:t>
            </a:r>
            <a:b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br>
            <a:endPar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Definitie van </a:t>
            </a:r>
            <a:r>
              <a:rPr kumimoji="0" lang="nl-NL" sz="1800" b="0" i="0" u="none" strike="noStrike" kern="1200" cap="none" spc="0" normalizeH="0" baseline="0" noProof="0" dirty="0" err="1">
                <a:ln>
                  <a:noFill/>
                </a:ln>
                <a:solidFill>
                  <a:srgbClr val="424242"/>
                </a:solidFill>
                <a:effectLst/>
                <a:uLnTx/>
                <a:uFillTx/>
                <a:latin typeface="Calibri" panose="020F0502020204030204"/>
                <a:ea typeface="+mn-ea"/>
                <a:cs typeface="+mn-cs"/>
              </a:rPr>
              <a:t>careset</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MS/MS in FHIR: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err="1">
                <a:ln>
                  <a:noFill/>
                </a:ln>
                <a:solidFill>
                  <a:srgbClr val="424242"/>
                </a:solidFill>
                <a:effectLst/>
                <a:uLnTx/>
                <a:uFillTx/>
                <a:latin typeface="Calibri" panose="020F0502020204030204"/>
                <a:ea typeface="+mn-ea"/>
                <a:cs typeface="+mn-cs"/>
              </a:rPr>
              <a:t>Definie</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a:t>
            </a:r>
            <a:r>
              <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rPr>
              <a:t>standaarden</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Business rules &amp; </a:t>
            </a:r>
            <a:r>
              <a:rPr kumimoji="0" lang="nl-NL" sz="1800" b="0" i="0" u="none" strike="noStrike" kern="1200" cap="none" spc="0" normalizeH="0" baseline="0" noProof="0" dirty="0" err="1">
                <a:ln>
                  <a:noFill/>
                </a:ln>
                <a:solidFill>
                  <a:srgbClr val="424242"/>
                </a:solidFill>
                <a:effectLst/>
                <a:uLnTx/>
                <a:uFillTx/>
                <a:latin typeface="Calibri" panose="020F0502020204030204"/>
                <a:ea typeface="+mn-ea"/>
                <a:cs typeface="+mn-cs"/>
              </a:rPr>
              <a:t>value</a:t>
            </a: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sets klaar tegen eind Q2 2023.</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424242"/>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2347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440"/>
        <p:cNvGrpSpPr/>
        <p:nvPr/>
      </p:nvGrpSpPr>
      <p:grpSpPr>
        <a:xfrm>
          <a:off x="0" y="0"/>
          <a:ext cx="0" cy="0"/>
          <a:chOff x="0" y="0"/>
          <a:chExt cx="0" cy="0"/>
        </a:xfrm>
      </p:grpSpPr>
      <p:sp>
        <p:nvSpPr>
          <p:cNvPr id="1441" name="Google Shape;1441;p221"/>
          <p:cNvSpPr txBox="1">
            <a:spLocks noGrp="1"/>
          </p:cNvSpPr>
          <p:nvPr>
            <p:ph type="title"/>
          </p:nvPr>
        </p:nvSpPr>
        <p:spPr>
          <a:xfrm>
            <a:off x="4079776" y="2852936"/>
            <a:ext cx="4327106" cy="936104"/>
          </a:xfrm>
          <a:prstGeom prst="rect">
            <a:avLst/>
          </a:prstGeom>
        </p:spPr>
        <p:txBody>
          <a:bodyPr spcFirstLastPara="1" vert="horz" wrap="square" lIns="0" tIns="0" rIns="0" bIns="0" numCol="1" anchor="t" anchorCtr="0" compatLnSpc="1">
            <a:prstTxWarp prst="textNoShape">
              <a:avLst/>
            </a:prstTxWarp>
            <a:noAutofit/>
          </a:bodyPr>
          <a:lstStyle/>
          <a:p>
            <a:r>
              <a:rPr lang="en-GB" sz="6000" dirty="0"/>
              <a:t>Governance</a:t>
            </a:r>
            <a:endParaRPr sz="6000" dirty="0"/>
          </a:p>
        </p:txBody>
      </p:sp>
      <p:sp>
        <p:nvSpPr>
          <p:cNvPr id="5" name="TextBox 4">
            <a:extLst>
              <a:ext uri="{FF2B5EF4-FFF2-40B4-BE49-F238E27FC236}">
                <a16:creationId xmlns:a16="http://schemas.microsoft.com/office/drawing/2014/main" id="{6FE1347C-B1AD-C2BA-767B-6D017062920D}"/>
              </a:ext>
            </a:extLst>
          </p:cNvPr>
          <p:cNvSpPr txBox="1"/>
          <p:nvPr/>
        </p:nvSpPr>
        <p:spPr>
          <a:xfrm>
            <a:off x="1636413" y="695411"/>
            <a:ext cx="638722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0" normalizeH="0" baseline="0" noProof="0" dirty="0">
                <a:ln>
                  <a:noFill/>
                </a:ln>
                <a:solidFill>
                  <a:srgbClr val="FFFFFF"/>
                </a:solidFill>
                <a:effectLst/>
                <a:uLnTx/>
                <a:uFillTx/>
                <a:latin typeface="Arial"/>
                <a:ea typeface="+mn-ea"/>
                <a:cs typeface="Arial"/>
                <a:sym typeface="Arial"/>
              </a:rPr>
              <a:t>4</a:t>
            </a:r>
            <a:endParaRPr kumimoji="0" lang="en-GB" sz="30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7137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FE8DEEE-D12B-4576-A771-D0F861C53336}"/>
              </a:ext>
            </a:extLst>
          </p:cNvPr>
          <p:cNvPicPr>
            <a:picLocks noChangeAspect="1"/>
          </p:cNvPicPr>
          <p:nvPr/>
        </p:nvPicPr>
        <p:blipFill>
          <a:blip r:embed="rId2"/>
          <a:stretch>
            <a:fillRect/>
          </a:stretch>
        </p:blipFill>
        <p:spPr>
          <a:xfrm>
            <a:off x="1316949" y="181583"/>
            <a:ext cx="9417312" cy="5888477"/>
          </a:xfrm>
          <a:prstGeom prst="rect">
            <a:avLst/>
          </a:prstGeom>
        </p:spPr>
      </p:pic>
      <p:sp>
        <p:nvSpPr>
          <p:cNvPr id="3" name="Tekstvak 2">
            <a:extLst>
              <a:ext uri="{FF2B5EF4-FFF2-40B4-BE49-F238E27FC236}">
                <a16:creationId xmlns:a16="http://schemas.microsoft.com/office/drawing/2014/main" id="{8ECC19E8-B796-4EF0-837F-3F99CAE2989B}"/>
              </a:ext>
            </a:extLst>
          </p:cNvPr>
          <p:cNvSpPr txBox="1"/>
          <p:nvPr/>
        </p:nvSpPr>
        <p:spPr>
          <a:xfrm>
            <a:off x="743625" y="6173823"/>
            <a:ext cx="6614811" cy="666977"/>
          </a:xfrm>
          <a:prstGeom prst="rect">
            <a:avLst/>
          </a:prstGeom>
          <a:noFill/>
        </p:spPr>
        <p:txBody>
          <a:bodyPr wrap="square" rtlCol="0">
            <a:spAutoFit/>
          </a:bodyPr>
          <a:lstStyle/>
          <a:p>
            <a:pPr defTabSz="1219170">
              <a:buClr>
                <a:srgbClr val="000000"/>
              </a:buClr>
            </a:pPr>
            <a:r>
              <a:rPr lang="nl-BE" sz="1867" kern="0" dirty="0">
                <a:solidFill>
                  <a:srgbClr val="000000"/>
                </a:solidFill>
                <a:latin typeface="Arial"/>
                <a:cs typeface="Arial"/>
                <a:sym typeface="Arial"/>
              </a:rPr>
              <a:t>REGISTRATIE ‘ENCOUNTER’ : </a:t>
            </a:r>
            <a:r>
              <a:rPr lang="nl-BE" sz="1867" b="1" kern="0" dirty="0">
                <a:solidFill>
                  <a:srgbClr val="000000"/>
                </a:solidFill>
                <a:latin typeface="Arial"/>
                <a:cs typeface="Arial"/>
                <a:sym typeface="Arial"/>
              </a:rPr>
              <a:t>S</a:t>
            </a:r>
            <a:r>
              <a:rPr lang="nl-BE" sz="1867" kern="0" dirty="0">
                <a:solidFill>
                  <a:srgbClr val="000000"/>
                </a:solidFill>
                <a:latin typeface="Arial"/>
                <a:cs typeface="Arial"/>
                <a:sym typeface="Arial"/>
              </a:rPr>
              <a:t>(</a:t>
            </a:r>
            <a:r>
              <a:rPr lang="nl-BE" sz="1867" kern="0" dirty="0" err="1">
                <a:solidFill>
                  <a:srgbClr val="000000"/>
                </a:solidFill>
                <a:latin typeface="Arial"/>
                <a:cs typeface="Arial"/>
                <a:sym typeface="Arial"/>
              </a:rPr>
              <a:t>ubjective</a:t>
            </a:r>
            <a:r>
              <a:rPr lang="nl-BE" sz="1867" kern="0" dirty="0">
                <a:solidFill>
                  <a:srgbClr val="000000"/>
                </a:solidFill>
                <a:latin typeface="Arial"/>
                <a:cs typeface="Arial"/>
                <a:sym typeface="Arial"/>
              </a:rPr>
              <a:t> - RFE), </a:t>
            </a:r>
            <a:r>
              <a:rPr lang="nl-BE" sz="1867" b="1" kern="0" dirty="0">
                <a:solidFill>
                  <a:srgbClr val="000000"/>
                </a:solidFill>
                <a:latin typeface="Arial"/>
                <a:cs typeface="Arial"/>
                <a:sym typeface="Arial"/>
              </a:rPr>
              <a:t>O</a:t>
            </a:r>
            <a:r>
              <a:rPr lang="nl-BE" sz="1867" kern="0" dirty="0">
                <a:solidFill>
                  <a:srgbClr val="000000"/>
                </a:solidFill>
                <a:latin typeface="Arial"/>
                <a:cs typeface="Arial"/>
                <a:sym typeface="Arial"/>
              </a:rPr>
              <a:t>(</a:t>
            </a:r>
            <a:r>
              <a:rPr lang="nl-BE" sz="1867" kern="0" dirty="0" err="1">
                <a:solidFill>
                  <a:srgbClr val="000000"/>
                </a:solidFill>
                <a:latin typeface="Arial"/>
                <a:cs typeface="Arial"/>
                <a:sym typeface="Arial"/>
              </a:rPr>
              <a:t>bjective</a:t>
            </a:r>
            <a:r>
              <a:rPr lang="nl-BE" sz="1867" kern="0" dirty="0">
                <a:solidFill>
                  <a:srgbClr val="000000"/>
                </a:solidFill>
                <a:latin typeface="Arial"/>
                <a:cs typeface="Arial"/>
                <a:sym typeface="Arial"/>
              </a:rPr>
              <a:t>), </a:t>
            </a:r>
            <a:r>
              <a:rPr lang="nl-BE" sz="1867" b="1" kern="0" dirty="0">
                <a:solidFill>
                  <a:srgbClr val="000000"/>
                </a:solidFill>
                <a:latin typeface="Arial"/>
                <a:cs typeface="Arial"/>
                <a:sym typeface="Arial"/>
              </a:rPr>
              <a:t>A</a:t>
            </a:r>
            <a:r>
              <a:rPr lang="nl-BE" sz="1867" kern="0" dirty="0">
                <a:solidFill>
                  <a:srgbClr val="000000"/>
                </a:solidFill>
                <a:latin typeface="Arial"/>
                <a:cs typeface="Arial"/>
                <a:sym typeface="Arial"/>
              </a:rPr>
              <a:t>(</a:t>
            </a:r>
            <a:r>
              <a:rPr lang="nl-BE" sz="1867" kern="0" dirty="0" err="1">
                <a:solidFill>
                  <a:srgbClr val="000000"/>
                </a:solidFill>
                <a:latin typeface="Arial"/>
                <a:cs typeface="Arial"/>
                <a:sym typeface="Arial"/>
              </a:rPr>
              <a:t>ssessment</a:t>
            </a:r>
            <a:r>
              <a:rPr lang="nl-BE" sz="1867" kern="0" dirty="0">
                <a:solidFill>
                  <a:srgbClr val="000000"/>
                </a:solidFill>
                <a:latin typeface="Arial"/>
                <a:cs typeface="Arial"/>
                <a:sym typeface="Arial"/>
              </a:rPr>
              <a:t>), </a:t>
            </a:r>
            <a:r>
              <a:rPr lang="nl-BE" sz="1867" b="1" kern="0" dirty="0">
                <a:solidFill>
                  <a:srgbClr val="000000"/>
                </a:solidFill>
                <a:latin typeface="Arial"/>
                <a:cs typeface="Arial"/>
                <a:sym typeface="Arial"/>
              </a:rPr>
              <a:t>P</a:t>
            </a:r>
            <a:r>
              <a:rPr lang="nl-BE" sz="1867" kern="0" dirty="0">
                <a:solidFill>
                  <a:srgbClr val="000000"/>
                </a:solidFill>
                <a:latin typeface="Arial"/>
                <a:cs typeface="Arial"/>
                <a:sym typeface="Arial"/>
              </a:rPr>
              <a:t>(</a:t>
            </a:r>
            <a:r>
              <a:rPr lang="nl-BE" sz="1867" kern="0" dirty="0" err="1">
                <a:solidFill>
                  <a:srgbClr val="000000"/>
                </a:solidFill>
                <a:latin typeface="Arial"/>
                <a:cs typeface="Arial"/>
                <a:sym typeface="Arial"/>
              </a:rPr>
              <a:t>lanning</a:t>
            </a:r>
            <a:r>
              <a:rPr lang="nl-BE" sz="1867" kern="0" dirty="0">
                <a:solidFill>
                  <a:srgbClr val="000000"/>
                </a:solidFill>
                <a:latin typeface="Arial"/>
                <a:cs typeface="Arial"/>
                <a:sym typeface="Arial"/>
              </a:rPr>
              <a:t>) : SOAP</a:t>
            </a:r>
          </a:p>
        </p:txBody>
      </p:sp>
    </p:spTree>
    <p:extLst>
      <p:ext uri="{BB962C8B-B14F-4D97-AF65-F5344CB8AC3E}">
        <p14:creationId xmlns:p14="http://schemas.microsoft.com/office/powerpoint/2010/main" val="19513518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59" y="165684"/>
            <a:ext cx="11466583"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VIDIS: Governance</a:t>
            </a:r>
            <a:endParaRPr kumimoji="0" lang="nl-BE" sz="1800" b="1" i="0" u="sng" strike="noStrike" kern="1200" cap="none" spc="0" normalizeH="0" baseline="0" noProof="0" dirty="0">
              <a:ln>
                <a:noFill/>
              </a:ln>
              <a:solidFill>
                <a:srgbClr val="006F82"/>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D110A6B2-1174-39AF-9883-D0ACE3786149}"/>
              </a:ext>
            </a:extLst>
          </p:cNvPr>
          <p:cNvPicPr>
            <a:picLocks noChangeAspect="1"/>
          </p:cNvPicPr>
          <p:nvPr/>
        </p:nvPicPr>
        <p:blipFill>
          <a:blip r:embed="rId3"/>
          <a:stretch>
            <a:fillRect/>
          </a:stretch>
        </p:blipFill>
        <p:spPr>
          <a:xfrm>
            <a:off x="2202057" y="1245601"/>
            <a:ext cx="8302928" cy="4128832"/>
          </a:xfrm>
          <a:prstGeom prst="rect">
            <a:avLst/>
          </a:prstGeom>
        </p:spPr>
      </p:pic>
    </p:spTree>
    <p:extLst>
      <p:ext uri="{BB962C8B-B14F-4D97-AF65-F5344CB8AC3E}">
        <p14:creationId xmlns:p14="http://schemas.microsoft.com/office/powerpoint/2010/main" val="136275760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59" y="165684"/>
            <a:ext cx="11466583"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VIDIS: Governance</a:t>
            </a:r>
            <a:endParaRPr kumimoji="0" lang="nl-BE" sz="1800" b="1" i="0" u="sng" strike="noStrike" kern="1200" cap="none" spc="0" normalizeH="0" baseline="0" noProof="0" dirty="0">
              <a:ln>
                <a:noFill/>
              </a:ln>
              <a:solidFill>
                <a:srgbClr val="006F82"/>
              </a:solidFill>
              <a:effectLst/>
              <a:uLnTx/>
              <a:uFillTx/>
              <a:latin typeface="Calibri Light" panose="020F0302020204030204"/>
              <a:ea typeface="+mj-ea"/>
              <a:cs typeface="+mj-cs"/>
            </a:endParaRPr>
          </a:p>
        </p:txBody>
      </p:sp>
      <p:sp>
        <p:nvSpPr>
          <p:cNvPr id="5" name="TextBox 4">
            <a:extLst>
              <a:ext uri="{FF2B5EF4-FFF2-40B4-BE49-F238E27FC236}">
                <a16:creationId xmlns:a16="http://schemas.microsoft.com/office/drawing/2014/main" id="{A849F940-ABA7-C34B-FF27-7237F5870962}"/>
              </a:ext>
            </a:extLst>
          </p:cNvPr>
          <p:cNvSpPr txBox="1"/>
          <p:nvPr/>
        </p:nvSpPr>
        <p:spPr>
          <a:xfrm>
            <a:off x="408214" y="1101844"/>
            <a:ext cx="4915223"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Steering Comité:</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Het kabinet Vandenbroucke vertegenwoordigd door </a:t>
            </a:r>
            <a:r>
              <a:rPr kumimoji="0" lang="nl-BE" sz="1200" b="0" i="0" u="none" strike="noStrike" kern="1200" cap="none" spc="0" normalizeH="0" baseline="0" noProof="0" dirty="0" err="1">
                <a:ln>
                  <a:noFill/>
                </a:ln>
                <a:solidFill>
                  <a:srgbClr val="424242"/>
                </a:solidFill>
                <a:effectLst/>
                <a:uLnTx/>
                <a:uFillTx/>
                <a:latin typeface="Calibri" panose="020F0502020204030204" pitchFamily="34" charset="0"/>
                <a:ea typeface="Times New Roman" panose="02020603050405020304" pitchFamily="18" charset="0"/>
                <a:cs typeface="+mn-cs"/>
              </a:rPr>
              <a:t>Dhr</a:t>
            </a: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Nick Marly.</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FAGG-AFMPS</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FOD-Volksgezondheid</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RIZIV-INAMI</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Gebruikersgroep:</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Professionele en patiëntenorganisaties</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RIZIV-INAMI</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Recip-E</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a:r>
            <a:b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b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Stakeholdercomité:</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Softwarehuizen vertegenwoordigen</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Regionale kluizen</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Recip-E</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Professionele en patiëntenorganisaties</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eHealth</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FAGG-AFMPS</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FOD-Volksgezondheid</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RIZIV-INAMI</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a:r>
            <a:b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b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Trio – Overleg:</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Softwarehuizen vertegenwoordigen</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Regionale kluizen</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Recip-E</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Professionele organisaties</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eHealth</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rPr>
              <a:t>RIZIV-INAMI</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179674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Shape 1440"/>
        <p:cNvGrpSpPr/>
        <p:nvPr/>
      </p:nvGrpSpPr>
      <p:grpSpPr>
        <a:xfrm>
          <a:off x="0" y="0"/>
          <a:ext cx="0" cy="0"/>
          <a:chOff x="0" y="0"/>
          <a:chExt cx="0" cy="0"/>
        </a:xfrm>
      </p:grpSpPr>
      <p:sp>
        <p:nvSpPr>
          <p:cNvPr id="1441" name="Google Shape;1441;p221"/>
          <p:cNvSpPr txBox="1">
            <a:spLocks noGrp="1"/>
          </p:cNvSpPr>
          <p:nvPr>
            <p:ph type="title"/>
          </p:nvPr>
        </p:nvSpPr>
        <p:spPr>
          <a:xfrm>
            <a:off x="4237382" y="2654356"/>
            <a:ext cx="4032448" cy="936104"/>
          </a:xfrm>
          <a:prstGeom prst="rect">
            <a:avLst/>
          </a:prstGeom>
        </p:spPr>
        <p:txBody>
          <a:bodyPr spcFirstLastPara="1" vert="horz" wrap="square" lIns="0" tIns="0" rIns="0" bIns="0" numCol="1" anchor="t" anchorCtr="0" compatLnSpc="1">
            <a:prstTxWarp prst="textNoShape">
              <a:avLst/>
            </a:prstTxWarp>
            <a:noAutofit/>
          </a:bodyPr>
          <a:lstStyle/>
          <a:p>
            <a:r>
              <a:rPr lang="en-GB" sz="6000" dirty="0"/>
              <a:t>Budget</a:t>
            </a:r>
            <a:endParaRPr sz="6000" dirty="0"/>
          </a:p>
        </p:txBody>
      </p:sp>
      <p:sp>
        <p:nvSpPr>
          <p:cNvPr id="2" name="TextBox 1">
            <a:extLst>
              <a:ext uri="{FF2B5EF4-FFF2-40B4-BE49-F238E27FC236}">
                <a16:creationId xmlns:a16="http://schemas.microsoft.com/office/drawing/2014/main" id="{842211AF-A76C-EF5C-A27C-ECE2A7EDDCEF}"/>
              </a:ext>
            </a:extLst>
          </p:cNvPr>
          <p:cNvSpPr txBox="1"/>
          <p:nvPr/>
        </p:nvSpPr>
        <p:spPr>
          <a:xfrm>
            <a:off x="1636413" y="695411"/>
            <a:ext cx="638722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0" normalizeH="0" baseline="0" noProof="0" dirty="0">
                <a:ln>
                  <a:noFill/>
                </a:ln>
                <a:solidFill>
                  <a:srgbClr val="FFFFFF"/>
                </a:solidFill>
                <a:effectLst/>
                <a:uLnTx/>
                <a:uFillTx/>
                <a:latin typeface="Arial"/>
                <a:ea typeface="+mn-ea"/>
                <a:cs typeface="Arial"/>
                <a:sym typeface="Arial"/>
              </a:rPr>
              <a:t>5</a:t>
            </a:r>
            <a:endParaRPr kumimoji="0" lang="en-GB" sz="30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531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B22327-F41C-C6DC-54CB-E90C85A1BE02}"/>
              </a:ext>
            </a:extLst>
          </p:cNvPr>
          <p:cNvSpPr txBox="1">
            <a:spLocks/>
          </p:cNvSpPr>
          <p:nvPr/>
        </p:nvSpPr>
        <p:spPr>
          <a:xfrm>
            <a:off x="139959" y="165684"/>
            <a:ext cx="11466583" cy="576064"/>
          </a:xfrm>
          <a:prstGeom prst="rect">
            <a:avLst/>
          </a:prstGeom>
        </p:spPr>
        <p:txBody>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nl-BE" sz="2800" b="1" i="0" u="sng" strike="noStrike" kern="1200" cap="none" spc="0" normalizeH="0" baseline="0" noProof="0" dirty="0">
                <a:ln>
                  <a:noFill/>
                </a:ln>
                <a:solidFill>
                  <a:srgbClr val="006F82"/>
                </a:solidFill>
                <a:effectLst/>
                <a:uLnTx/>
                <a:uFillTx/>
                <a:latin typeface="Calibri Light" panose="020F0302020204030204"/>
                <a:ea typeface="+mj-ea"/>
                <a:cs typeface="+mj-cs"/>
              </a:rPr>
              <a:t>VIDIS: Budget </a:t>
            </a:r>
            <a:r>
              <a:rPr kumimoji="0" lang="nl-BE" sz="1200" b="1" i="0" u="sng" strike="noStrike" kern="1200" cap="none" spc="0" normalizeH="0" baseline="0" noProof="0" dirty="0">
                <a:ln>
                  <a:noFill/>
                </a:ln>
                <a:solidFill>
                  <a:srgbClr val="006F82"/>
                </a:solidFill>
                <a:effectLst/>
                <a:uLnTx/>
                <a:uFillTx/>
                <a:latin typeface="Calibri Light" panose="020F0302020204030204"/>
                <a:ea typeface="+mj-ea"/>
                <a:cs typeface="+mj-cs"/>
              </a:rPr>
              <a:t>(source </a:t>
            </a:r>
            <a:r>
              <a:rPr kumimoji="0" lang="nl-BE" sz="1200" b="1" i="0" u="sng" strike="noStrike" kern="1200" cap="none" spc="0" normalizeH="0" baseline="0" noProof="0" dirty="0" err="1">
                <a:ln>
                  <a:noFill/>
                </a:ln>
                <a:solidFill>
                  <a:srgbClr val="006F82"/>
                </a:solidFill>
                <a:effectLst/>
                <a:uLnTx/>
                <a:uFillTx/>
                <a:latin typeface="Calibri Light" panose="020F0302020204030204"/>
                <a:ea typeface="+mj-ea"/>
                <a:cs typeface="+mj-cs"/>
              </a:rPr>
              <a:t>Steerco</a:t>
            </a:r>
            <a:r>
              <a:rPr kumimoji="0" lang="nl-BE" sz="1200" b="1" i="0" u="sng" strike="noStrike" kern="1200" cap="none" spc="0" normalizeH="0" baseline="0" noProof="0" dirty="0">
                <a:ln>
                  <a:noFill/>
                </a:ln>
                <a:solidFill>
                  <a:srgbClr val="006F82"/>
                </a:solidFill>
                <a:effectLst/>
                <a:uLnTx/>
                <a:uFillTx/>
                <a:latin typeface="Calibri Light" panose="020F0302020204030204"/>
                <a:ea typeface="+mj-ea"/>
                <a:cs typeface="+mj-cs"/>
              </a:rPr>
              <a:t> Smals Q1 2023 )</a:t>
            </a:r>
          </a:p>
        </p:txBody>
      </p:sp>
      <p:sp>
        <p:nvSpPr>
          <p:cNvPr id="2" name="TextBox 1">
            <a:extLst>
              <a:ext uri="{FF2B5EF4-FFF2-40B4-BE49-F238E27FC236}">
                <a16:creationId xmlns:a16="http://schemas.microsoft.com/office/drawing/2014/main" id="{15FA2E4A-4B84-3BCC-ADF3-D01917D7F95B}"/>
              </a:ext>
            </a:extLst>
          </p:cNvPr>
          <p:cNvSpPr txBox="1"/>
          <p:nvPr/>
        </p:nvSpPr>
        <p:spPr>
          <a:xfrm>
            <a:off x="203333" y="1023043"/>
            <a:ext cx="11466583" cy="395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2022:</a:t>
            </a:r>
            <a:endParaRPr kumimoji="0" lang="en-GB" sz="24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Budgeted: 2Millions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Used: 1.7Millions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EU Relance Plan: 500K</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a:t>
            </a: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2023:</a:t>
            </a:r>
            <a:endParaRPr kumimoji="0" lang="en-GB" sz="24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Budgeted: 1.7Millions</a:t>
            </a:r>
            <a:endParaRPr kumimoji="0" lang="en-GB" sz="18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nl-BE" sz="1800" b="0" i="0" u="none" strike="noStrike" kern="1200" cap="none" spc="0" normalizeH="0" baseline="0" noProof="0" dirty="0" err="1">
                <a:ln>
                  <a:noFill/>
                </a:ln>
                <a:solidFill>
                  <a:srgbClr val="424242"/>
                </a:solidFill>
                <a:effectLst/>
                <a:uLnTx/>
                <a:uFillTx/>
                <a:latin typeface="Calibri" panose="020F0502020204030204" pitchFamily="34" charset="0"/>
                <a:ea typeface="Times New Roman" panose="02020603050405020304" pitchFamily="18" charset="0"/>
                <a:cs typeface="+mn-cs"/>
              </a:rPr>
              <a:t>Actuals</a:t>
            </a:r>
            <a:r>
              <a:rPr kumimoji="0" lang="nl-BE"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YTD: </a:t>
            </a: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141K</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EU Relance Plan: 520K.</a:t>
            </a:r>
            <a:endParaRPr kumimoji="0" lang="en-GB" sz="18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t/>
            </a:r>
            <a:br>
              <a:rPr kumimoji="0" lang="nl-BE" sz="1200" b="0" i="0" u="none" strike="noStrike" kern="1200" cap="none" spc="0" normalizeH="0" baseline="0" noProof="0" dirty="0">
                <a:ln>
                  <a:noFill/>
                </a:ln>
                <a:solidFill>
                  <a:srgbClr val="424242"/>
                </a:solidFill>
                <a:effectLst/>
                <a:uLnTx/>
                <a:uFillTx/>
                <a:latin typeface="Calibri" panose="020F0502020204030204" pitchFamily="34" charset="0"/>
                <a:ea typeface="Times New Roman" panose="02020603050405020304" pitchFamily="18" charset="0"/>
                <a:cs typeface="+mn-cs"/>
              </a:rPr>
            </a:br>
            <a:endParaRPr kumimoji="0" lang="en-GB" sz="1200" b="0" i="0" u="none" strike="noStrike" kern="1200" cap="none" spc="0" normalizeH="0" baseline="0" noProof="0" dirty="0">
              <a:ln>
                <a:noFill/>
              </a:ln>
              <a:solidFill>
                <a:srgbClr val="424242"/>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93552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440"/>
        <p:cNvGrpSpPr/>
        <p:nvPr/>
      </p:nvGrpSpPr>
      <p:grpSpPr>
        <a:xfrm>
          <a:off x="0" y="0"/>
          <a:ext cx="0" cy="0"/>
          <a:chOff x="0" y="0"/>
          <a:chExt cx="0" cy="0"/>
        </a:xfrm>
      </p:grpSpPr>
      <p:sp>
        <p:nvSpPr>
          <p:cNvPr id="1441" name="Google Shape;1441;p221"/>
          <p:cNvSpPr txBox="1">
            <a:spLocks noGrp="1"/>
          </p:cNvSpPr>
          <p:nvPr>
            <p:ph type="title"/>
          </p:nvPr>
        </p:nvSpPr>
        <p:spPr>
          <a:xfrm>
            <a:off x="4079776" y="2852936"/>
            <a:ext cx="4327106" cy="936104"/>
          </a:xfrm>
          <a:prstGeom prst="rect">
            <a:avLst/>
          </a:prstGeom>
        </p:spPr>
        <p:txBody>
          <a:bodyPr spcFirstLastPara="1" vert="horz" wrap="square" lIns="0" tIns="0" rIns="0" bIns="0" numCol="1" anchor="t" anchorCtr="0" compatLnSpc="1">
            <a:prstTxWarp prst="textNoShape">
              <a:avLst/>
            </a:prstTxWarp>
            <a:noAutofit/>
          </a:bodyPr>
          <a:lstStyle/>
          <a:p>
            <a:r>
              <a:rPr lang="en-GB" sz="6000" dirty="0"/>
              <a:t>Milestones &amp; Roadmap</a:t>
            </a:r>
            <a:endParaRPr sz="6000" dirty="0"/>
          </a:p>
        </p:txBody>
      </p:sp>
      <p:sp>
        <p:nvSpPr>
          <p:cNvPr id="2" name="TextBox 1">
            <a:extLst>
              <a:ext uri="{FF2B5EF4-FFF2-40B4-BE49-F238E27FC236}">
                <a16:creationId xmlns:a16="http://schemas.microsoft.com/office/drawing/2014/main" id="{60E7974C-1070-D940-B29F-7873AF0E65CA}"/>
              </a:ext>
            </a:extLst>
          </p:cNvPr>
          <p:cNvSpPr txBox="1"/>
          <p:nvPr/>
        </p:nvSpPr>
        <p:spPr>
          <a:xfrm>
            <a:off x="1636413" y="695411"/>
            <a:ext cx="638722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0" b="0" i="0" u="none" strike="noStrike" kern="1200" cap="none" spc="0" normalizeH="0" baseline="0" noProof="0" dirty="0">
                <a:ln>
                  <a:noFill/>
                </a:ln>
                <a:solidFill>
                  <a:srgbClr val="FFFFFF"/>
                </a:solidFill>
                <a:effectLst/>
                <a:uLnTx/>
                <a:uFillTx/>
                <a:latin typeface="Arial"/>
                <a:ea typeface="+mn-ea"/>
                <a:cs typeface="Arial"/>
                <a:sym typeface="Arial"/>
              </a:rPr>
              <a:t>6</a:t>
            </a:r>
            <a:endParaRPr kumimoji="0" lang="en-GB" sz="30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277917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2929">
            <a:extLst>
              <a:ext uri="{FF2B5EF4-FFF2-40B4-BE49-F238E27FC236}">
                <a16:creationId xmlns:a16="http://schemas.microsoft.com/office/drawing/2014/main" id="{8B110BF8-A488-46A8-80E9-9D928779E026}"/>
              </a:ext>
            </a:extLst>
          </p:cNvPr>
          <p:cNvSpPr/>
          <p:nvPr/>
        </p:nvSpPr>
        <p:spPr>
          <a:xfrm>
            <a:off x="8679328" y="1897960"/>
            <a:ext cx="2992904" cy="710008"/>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lnTo>
                  <a:pt x="0" y="0"/>
                </a:lnTo>
                <a:lnTo>
                  <a:pt x="1831" y="10800"/>
                </a:lnTo>
                <a:lnTo>
                  <a:pt x="0" y="21600"/>
                </a:lnTo>
                <a:lnTo>
                  <a:pt x="19769" y="21600"/>
                </a:lnTo>
                <a:lnTo>
                  <a:pt x="21600" y="10800"/>
                </a:lnTo>
                <a:cubicBezTo>
                  <a:pt x="21600" y="10800"/>
                  <a:pt x="19769" y="0"/>
                  <a:pt x="19769" y="0"/>
                </a:cubicBezTo>
                <a:close/>
              </a:path>
            </a:pathLst>
          </a:custGeom>
          <a:solidFill>
            <a:schemeClr val="accent5">
              <a:lumMod val="60000"/>
              <a:lumOff val="40000"/>
            </a:schemeClr>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2109" b="0" i="0" u="none" strike="noStrike" kern="120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7" name="Shape 2929">
            <a:extLst>
              <a:ext uri="{FF2B5EF4-FFF2-40B4-BE49-F238E27FC236}">
                <a16:creationId xmlns:a16="http://schemas.microsoft.com/office/drawing/2014/main" id="{99BF8361-D8D9-4AF2-B5B5-6A9026DAD397}"/>
              </a:ext>
            </a:extLst>
          </p:cNvPr>
          <p:cNvSpPr/>
          <p:nvPr/>
        </p:nvSpPr>
        <p:spPr>
          <a:xfrm>
            <a:off x="6001371" y="1902131"/>
            <a:ext cx="2788857" cy="710008"/>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lnTo>
                  <a:pt x="0" y="0"/>
                </a:lnTo>
                <a:lnTo>
                  <a:pt x="1831" y="10800"/>
                </a:lnTo>
                <a:lnTo>
                  <a:pt x="0" y="21600"/>
                </a:lnTo>
                <a:lnTo>
                  <a:pt x="19769" y="21600"/>
                </a:lnTo>
                <a:lnTo>
                  <a:pt x="21600" y="10800"/>
                </a:lnTo>
                <a:cubicBezTo>
                  <a:pt x="21600" y="10800"/>
                  <a:pt x="19769" y="0"/>
                  <a:pt x="19769" y="0"/>
                </a:cubicBezTo>
                <a:close/>
              </a:path>
            </a:pathLst>
          </a:cu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292100" rtl="0" eaLnBrk="1" fontAlgn="auto" latinLnBrk="0" hangingPunct="1">
              <a:lnSpc>
                <a:spcPct val="100000"/>
              </a:lnSpc>
              <a:spcBef>
                <a:spcPts val="0"/>
              </a:spcBef>
              <a:spcAft>
                <a:spcPts val="0"/>
              </a:spcAft>
              <a:buClrTx/>
              <a:buSzTx/>
              <a:buFontTx/>
              <a:buNone/>
              <a:tabLst/>
              <a:defRPr/>
            </a:pPr>
            <a:endParaRPr kumimoji="0" sz="1055" b="0" i="0" u="none" strike="noStrike" kern="120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28" name="TextBox 27">
            <a:extLst>
              <a:ext uri="{FF2B5EF4-FFF2-40B4-BE49-F238E27FC236}">
                <a16:creationId xmlns:a16="http://schemas.microsoft.com/office/drawing/2014/main" id="{59FDCBDC-87F6-C94C-91D8-1D5F183327D4}"/>
              </a:ext>
            </a:extLst>
          </p:cNvPr>
          <p:cNvSpPr txBox="1"/>
          <p:nvPr/>
        </p:nvSpPr>
        <p:spPr>
          <a:xfrm>
            <a:off x="3962176" y="104096"/>
            <a:ext cx="485038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lvl1pPr algn="ctr" fontAlgn="base">
              <a:spcBef>
                <a:spcPct val="0"/>
              </a:spcBef>
              <a:spcAft>
                <a:spcPct val="0"/>
              </a:spcAft>
              <a:defRPr sz="3600" b="1">
                <a:solidFill>
                  <a:srgbClr val="3E6976"/>
                </a:solidFill>
              </a:defRPr>
            </a:lvl1pPr>
            <a:lvl2pPr algn="ctr" fontAlgn="base">
              <a:spcBef>
                <a:spcPct val="0"/>
              </a:spcBef>
              <a:spcAft>
                <a:spcPct val="0"/>
              </a:spcAft>
              <a:defRPr sz="2000" b="1">
                <a:solidFill>
                  <a:srgbClr val="006F82"/>
                </a:solidFill>
                <a:latin typeface="Verdana" pitchFamily="34" charset="0"/>
              </a:defRPr>
            </a:lvl2pPr>
            <a:lvl3pPr algn="ctr" fontAlgn="base">
              <a:spcBef>
                <a:spcPct val="0"/>
              </a:spcBef>
              <a:spcAft>
                <a:spcPct val="0"/>
              </a:spcAft>
              <a:defRPr sz="2000" b="1">
                <a:solidFill>
                  <a:srgbClr val="006F82"/>
                </a:solidFill>
                <a:latin typeface="Verdana" pitchFamily="34" charset="0"/>
              </a:defRPr>
            </a:lvl3pPr>
            <a:lvl4pPr algn="ctr" fontAlgn="base">
              <a:spcBef>
                <a:spcPct val="0"/>
              </a:spcBef>
              <a:spcAft>
                <a:spcPct val="0"/>
              </a:spcAft>
              <a:defRPr sz="2000" b="1">
                <a:solidFill>
                  <a:srgbClr val="006F82"/>
                </a:solidFill>
                <a:latin typeface="Verdana" pitchFamily="34" charset="0"/>
              </a:defRPr>
            </a:lvl4pPr>
            <a:lvl5pPr algn="ctr" fontAlgn="base">
              <a:spcBef>
                <a:spcPct val="0"/>
              </a:spcBef>
              <a:spcAft>
                <a:spcPct val="0"/>
              </a:spcAft>
              <a:defRPr sz="2000" b="1">
                <a:solidFill>
                  <a:srgbClr val="006F82"/>
                </a:solidFill>
                <a:latin typeface="Verdana" pitchFamily="34" charset="0"/>
              </a:defRPr>
            </a:lvl5pPr>
            <a:lvl6pPr marL="457200" algn="ctr" fontAlgn="base">
              <a:spcBef>
                <a:spcPct val="0"/>
              </a:spcBef>
              <a:spcAft>
                <a:spcPct val="0"/>
              </a:spcAft>
              <a:defRPr sz="2000" b="1">
                <a:solidFill>
                  <a:srgbClr val="006F82"/>
                </a:solidFill>
                <a:latin typeface="Verdana" pitchFamily="34" charset="0"/>
              </a:defRPr>
            </a:lvl6pPr>
            <a:lvl7pPr marL="914400" algn="ctr" fontAlgn="base">
              <a:spcBef>
                <a:spcPct val="0"/>
              </a:spcBef>
              <a:spcAft>
                <a:spcPct val="0"/>
              </a:spcAft>
              <a:defRPr sz="2000" b="1">
                <a:solidFill>
                  <a:srgbClr val="006F82"/>
                </a:solidFill>
                <a:latin typeface="Verdana" pitchFamily="34" charset="0"/>
              </a:defRPr>
            </a:lvl7pPr>
            <a:lvl8pPr marL="1371600" algn="ctr" fontAlgn="base">
              <a:spcBef>
                <a:spcPct val="0"/>
              </a:spcBef>
              <a:spcAft>
                <a:spcPct val="0"/>
              </a:spcAft>
              <a:defRPr sz="2000" b="1">
                <a:solidFill>
                  <a:srgbClr val="006F82"/>
                </a:solidFill>
                <a:latin typeface="Verdana" pitchFamily="34" charset="0"/>
              </a:defRPr>
            </a:lvl8pPr>
            <a:lvl9pPr marL="1828800" algn="ctr" fontAlgn="base">
              <a:spcBef>
                <a:spcPct val="0"/>
              </a:spcBef>
              <a:spcAft>
                <a:spcPct val="0"/>
              </a:spcAft>
              <a:defRPr sz="2000" b="1">
                <a:solidFill>
                  <a:srgbClr val="006F82"/>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E6976"/>
                </a:solidFill>
                <a:effectLst/>
                <a:uLnTx/>
                <a:uFillTx/>
                <a:latin typeface="Calibri" panose="020F0502020204030204"/>
                <a:ea typeface="+mn-ea"/>
                <a:cs typeface="+mn-cs"/>
              </a:rPr>
              <a:t>MILESTONES VIDIS</a:t>
            </a:r>
          </a:p>
        </p:txBody>
      </p:sp>
      <p:sp>
        <p:nvSpPr>
          <p:cNvPr id="45" name="Shape 2930">
            <a:extLst>
              <a:ext uri="{FF2B5EF4-FFF2-40B4-BE49-F238E27FC236}">
                <a16:creationId xmlns:a16="http://schemas.microsoft.com/office/drawing/2014/main" id="{1904DD36-1F9C-4CA3-A6E6-024A9270049E}"/>
              </a:ext>
            </a:extLst>
          </p:cNvPr>
          <p:cNvSpPr/>
          <p:nvPr/>
        </p:nvSpPr>
        <p:spPr>
          <a:xfrm>
            <a:off x="308050" y="1902131"/>
            <a:ext cx="2992904" cy="710008"/>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lnTo>
                  <a:pt x="0" y="0"/>
                </a:lnTo>
                <a:lnTo>
                  <a:pt x="0" y="21600"/>
                </a:lnTo>
                <a:lnTo>
                  <a:pt x="19769" y="21600"/>
                </a:lnTo>
                <a:lnTo>
                  <a:pt x="21600" y="10800"/>
                </a:lnTo>
                <a:cubicBezTo>
                  <a:pt x="21600" y="10800"/>
                  <a:pt x="19769" y="0"/>
                  <a:pt x="19769" y="0"/>
                </a:cubicBezTo>
                <a:close/>
              </a:path>
            </a:pathLst>
          </a:cu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292100" rtl="0" eaLnBrk="1" fontAlgn="auto" latinLnBrk="0" hangingPunct="1">
              <a:lnSpc>
                <a:spcPct val="100000"/>
              </a:lnSpc>
              <a:spcBef>
                <a:spcPts val="0"/>
              </a:spcBef>
              <a:spcAft>
                <a:spcPts val="0"/>
              </a:spcAft>
              <a:buClrTx/>
              <a:buSzTx/>
              <a:buFontTx/>
              <a:buNone/>
              <a:tabLst/>
              <a:defRPr/>
            </a:pPr>
            <a:endParaRPr kumimoji="0" sz="1758" b="0" i="0" u="none" strike="noStrike" kern="120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30" name="TextBox 29">
            <a:extLst>
              <a:ext uri="{FF2B5EF4-FFF2-40B4-BE49-F238E27FC236}">
                <a16:creationId xmlns:a16="http://schemas.microsoft.com/office/drawing/2014/main" id="{F803B2F5-DFD4-A846-B458-AE14971FB9E3}"/>
              </a:ext>
            </a:extLst>
          </p:cNvPr>
          <p:cNvSpPr txBox="1"/>
          <p:nvPr/>
        </p:nvSpPr>
        <p:spPr>
          <a:xfrm>
            <a:off x="1258590" y="2087858"/>
            <a:ext cx="797013" cy="338554"/>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1</a:t>
            </a:r>
          </a:p>
        </p:txBody>
      </p:sp>
      <p:sp>
        <p:nvSpPr>
          <p:cNvPr id="35" name="TextBox 34">
            <a:extLst>
              <a:ext uri="{FF2B5EF4-FFF2-40B4-BE49-F238E27FC236}">
                <a16:creationId xmlns:a16="http://schemas.microsoft.com/office/drawing/2014/main" id="{90A8D531-443E-344A-9A05-4E4E76FF2ECB}"/>
              </a:ext>
            </a:extLst>
          </p:cNvPr>
          <p:cNvSpPr txBox="1"/>
          <p:nvPr/>
        </p:nvSpPr>
        <p:spPr>
          <a:xfrm>
            <a:off x="1110311" y="1420919"/>
            <a:ext cx="1093569" cy="553998"/>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2022</a:t>
            </a:r>
          </a:p>
        </p:txBody>
      </p:sp>
      <p:sp>
        <p:nvSpPr>
          <p:cNvPr id="40" name="Subtitle 2">
            <a:extLst>
              <a:ext uri="{FF2B5EF4-FFF2-40B4-BE49-F238E27FC236}">
                <a16:creationId xmlns:a16="http://schemas.microsoft.com/office/drawing/2014/main" id="{13CD28CC-7BA9-8D40-94A0-1DCD5094597D}"/>
              </a:ext>
            </a:extLst>
          </p:cNvPr>
          <p:cNvSpPr txBox="1">
            <a:spLocks/>
          </p:cNvSpPr>
          <p:nvPr/>
        </p:nvSpPr>
        <p:spPr>
          <a:xfrm>
            <a:off x="348810" y="2625180"/>
            <a:ext cx="2992904" cy="49610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Mobile (Backlog)</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Web (Backlog)</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Integratie RSW/RSB</a:t>
            </a:r>
            <a:b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b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t>
            </a: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patiënten &amp; </a:t>
            </a:r>
            <a:r>
              <a:rPr kumimoji="0" lang="nl-BE" sz="1200" b="0" i="0" u="none" strike="noStrike" kern="1200" cap="none" spc="0" normalizeH="0" baseline="0" noProof="0" dirty="0" err="1">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read</a:t>
            </a: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Journaal</a:t>
            </a: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 </a:t>
            </a: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bijlage</a:t>
            </a: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 Vitalink &amp; RSW/RSB</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Interoperabiliteit MS , SamV2 </a:t>
            </a: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soft. Arts </a:t>
            </a:r>
            <a:b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b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&amp; Verpleegkundigen.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MS/ML FHIR specificatie &amp; validatie</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API fase 1 (KHMER)</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t>
            </a:r>
            <a:r>
              <a:rPr kumimoji="0" lang="nl-BE" sz="1200" b="0" i="0" u="none" strike="noStrike" kern="1200" cap="none" spc="0" normalizeH="0" baseline="0" noProof="0" dirty="0" err="1">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Mapper</a:t>
            </a: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 FHIR&lt;-&gt;KHMER</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RFP RSW/RSB </a:t>
            </a:r>
            <a:r>
              <a:rPr kumimoji="0" lang="nl-BE" sz="1200" b="0" i="0" u="none" strike="noStrike" kern="1200" cap="none" spc="0" normalizeH="0" baseline="0" noProof="0" dirty="0" err="1">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Republish</a:t>
            </a: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van de regionale training initiatieven 1rste lijn zorgverleners..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sym typeface="Calibri"/>
              </a:rPr>
              <a:t>Common FE VIDIS + UMHEP</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Analyse Break the </a:t>
            </a:r>
            <a:r>
              <a:rPr kumimoji="0" lang="nl-BE" sz="1200" b="0" i="0" u="none" strike="noStrike" kern="1200" cap="none" spc="0" normalizeH="0" baseline="0" noProof="0" dirty="0" err="1">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Glass</a:t>
            </a: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fr-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sym typeface="Calibri"/>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p:txBody>
      </p:sp>
      <p:sp>
        <p:nvSpPr>
          <p:cNvPr id="46" name="Shape 2929">
            <a:extLst>
              <a:ext uri="{FF2B5EF4-FFF2-40B4-BE49-F238E27FC236}">
                <a16:creationId xmlns:a16="http://schemas.microsoft.com/office/drawing/2014/main" id="{3BB7E2F0-1CDD-451A-AA43-09E8D5812635}"/>
              </a:ext>
            </a:extLst>
          </p:cNvPr>
          <p:cNvSpPr/>
          <p:nvPr/>
        </p:nvSpPr>
        <p:spPr>
          <a:xfrm>
            <a:off x="3154420" y="1906302"/>
            <a:ext cx="2967963" cy="710008"/>
          </a:xfrm>
          <a:custGeom>
            <a:avLst/>
            <a:gdLst/>
            <a:ahLst/>
            <a:cxnLst>
              <a:cxn ang="0">
                <a:pos x="wd2" y="hd2"/>
              </a:cxn>
              <a:cxn ang="5400000">
                <a:pos x="wd2" y="hd2"/>
              </a:cxn>
              <a:cxn ang="10800000">
                <a:pos x="wd2" y="hd2"/>
              </a:cxn>
              <a:cxn ang="16200000">
                <a:pos x="wd2" y="hd2"/>
              </a:cxn>
            </a:cxnLst>
            <a:rect l="0" t="0" r="r" b="b"/>
            <a:pathLst>
              <a:path w="21600" h="21600" extrusionOk="0">
                <a:moveTo>
                  <a:pt x="19769" y="0"/>
                </a:moveTo>
                <a:lnTo>
                  <a:pt x="0" y="0"/>
                </a:lnTo>
                <a:lnTo>
                  <a:pt x="1831" y="10800"/>
                </a:lnTo>
                <a:lnTo>
                  <a:pt x="0" y="21600"/>
                </a:lnTo>
                <a:lnTo>
                  <a:pt x="19769" y="21600"/>
                </a:lnTo>
                <a:lnTo>
                  <a:pt x="21600" y="10800"/>
                </a:lnTo>
                <a:cubicBezTo>
                  <a:pt x="21600" y="10800"/>
                  <a:pt x="19769" y="0"/>
                  <a:pt x="19769" y="0"/>
                </a:cubicBezTo>
                <a:close/>
              </a:path>
            </a:pathLst>
          </a:cu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pPr marL="0" marR="0" lvl="0" indent="0" algn="l" defTabSz="292100" rtl="0" eaLnBrk="1" fontAlgn="auto" latinLnBrk="0" hangingPunct="1">
              <a:lnSpc>
                <a:spcPct val="100000"/>
              </a:lnSpc>
              <a:spcBef>
                <a:spcPts val="0"/>
              </a:spcBef>
              <a:spcAft>
                <a:spcPts val="0"/>
              </a:spcAft>
              <a:buClrTx/>
              <a:buSzTx/>
              <a:buFontTx/>
              <a:buNone/>
              <a:tabLst/>
              <a:defRPr/>
            </a:pPr>
            <a:endParaRPr kumimoji="0" sz="1758" b="0" i="0" u="none" strike="noStrike" kern="120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31" name="TextBox 30">
            <a:extLst>
              <a:ext uri="{FF2B5EF4-FFF2-40B4-BE49-F238E27FC236}">
                <a16:creationId xmlns:a16="http://schemas.microsoft.com/office/drawing/2014/main" id="{690C7B32-99C0-B84F-89E4-014F39E67FB4}"/>
              </a:ext>
            </a:extLst>
          </p:cNvPr>
          <p:cNvSpPr txBox="1"/>
          <p:nvPr/>
        </p:nvSpPr>
        <p:spPr>
          <a:xfrm>
            <a:off x="4009518" y="2102229"/>
            <a:ext cx="1164101" cy="338554"/>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1 &amp; 2</a:t>
            </a:r>
          </a:p>
        </p:txBody>
      </p:sp>
      <p:sp>
        <p:nvSpPr>
          <p:cNvPr id="36" name="TextBox 35">
            <a:extLst>
              <a:ext uri="{FF2B5EF4-FFF2-40B4-BE49-F238E27FC236}">
                <a16:creationId xmlns:a16="http://schemas.microsoft.com/office/drawing/2014/main" id="{7B122249-B8A1-8A4F-980D-0B6512BAEE15}"/>
              </a:ext>
            </a:extLst>
          </p:cNvPr>
          <p:cNvSpPr txBox="1"/>
          <p:nvPr/>
        </p:nvSpPr>
        <p:spPr>
          <a:xfrm>
            <a:off x="3962176" y="1420919"/>
            <a:ext cx="1106393" cy="553998"/>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2023</a:t>
            </a:r>
          </a:p>
        </p:txBody>
      </p:sp>
      <p:sp>
        <p:nvSpPr>
          <p:cNvPr id="41" name="Subtitle 2">
            <a:extLst>
              <a:ext uri="{FF2B5EF4-FFF2-40B4-BE49-F238E27FC236}">
                <a16:creationId xmlns:a16="http://schemas.microsoft.com/office/drawing/2014/main" id="{CA739FF3-AE72-0645-895A-5C51216F31E8}"/>
              </a:ext>
            </a:extLst>
          </p:cNvPr>
          <p:cNvSpPr txBox="1">
            <a:spLocks/>
          </p:cNvSpPr>
          <p:nvPr/>
        </p:nvSpPr>
        <p:spPr>
          <a:xfrm>
            <a:off x="3220109" y="2603679"/>
            <a:ext cx="4688949" cy="656763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API Fase 2 (FHIR)</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API Zorgverleners.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implementatie FHIR </a:t>
            </a:r>
            <a:b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b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Softwarehuizen (COW)</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Voorstel Voorschriften </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eHealth Improvements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eHealth Ouder-Kind relatie</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eMandate improvements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Integratie GFD</a:t>
            </a: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Bio Analyse F2 Validatie</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Verplicht gebruik Medicatie</a:t>
            </a:r>
            <a:b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b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 Schema (Juridisch)</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Akkoord: Opioïden &amp; Benzodiazepine.</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Integratie Paris -&gt; VIDIS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Mobile (Backlog) &amp; VIDIS Web (Backlog)</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van de regionale training </a:t>
            </a:r>
          </a:p>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initiatieven 1rste lijn..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a16="http://schemas.microsoft.com/office/drawing/2014/main" id="{74514F1E-648B-D049-BC29-AD3C69F83B54}"/>
              </a:ext>
            </a:extLst>
          </p:cNvPr>
          <p:cNvSpPr txBox="1"/>
          <p:nvPr/>
        </p:nvSpPr>
        <p:spPr>
          <a:xfrm>
            <a:off x="6744957" y="2083628"/>
            <a:ext cx="1164101" cy="338554"/>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1 &amp; 2</a:t>
            </a:r>
          </a:p>
        </p:txBody>
      </p:sp>
      <p:sp>
        <p:nvSpPr>
          <p:cNvPr id="37" name="TextBox 36">
            <a:extLst>
              <a:ext uri="{FF2B5EF4-FFF2-40B4-BE49-F238E27FC236}">
                <a16:creationId xmlns:a16="http://schemas.microsoft.com/office/drawing/2014/main" id="{0CB8CFC0-E8C4-DA4C-B980-8E42D5DDD23C}"/>
              </a:ext>
            </a:extLst>
          </p:cNvPr>
          <p:cNvSpPr txBox="1"/>
          <p:nvPr/>
        </p:nvSpPr>
        <p:spPr>
          <a:xfrm>
            <a:off x="6647776" y="1415778"/>
            <a:ext cx="1133644" cy="553998"/>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2024</a:t>
            </a:r>
          </a:p>
        </p:txBody>
      </p:sp>
      <p:sp>
        <p:nvSpPr>
          <p:cNvPr id="33" name="TextBox 32">
            <a:extLst>
              <a:ext uri="{FF2B5EF4-FFF2-40B4-BE49-F238E27FC236}">
                <a16:creationId xmlns:a16="http://schemas.microsoft.com/office/drawing/2014/main" id="{1A897488-403D-274A-B832-2C860FF3A816}"/>
              </a:ext>
            </a:extLst>
          </p:cNvPr>
          <p:cNvSpPr txBox="1"/>
          <p:nvPr/>
        </p:nvSpPr>
        <p:spPr>
          <a:xfrm>
            <a:off x="9413281" y="2102229"/>
            <a:ext cx="1210588" cy="338554"/>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2 &amp; 3</a:t>
            </a:r>
          </a:p>
        </p:txBody>
      </p:sp>
      <p:sp>
        <p:nvSpPr>
          <p:cNvPr id="38" name="TextBox 37">
            <a:extLst>
              <a:ext uri="{FF2B5EF4-FFF2-40B4-BE49-F238E27FC236}">
                <a16:creationId xmlns:a16="http://schemas.microsoft.com/office/drawing/2014/main" id="{371814EF-8B6A-DD40-8F1A-A8F32561364D}"/>
              </a:ext>
            </a:extLst>
          </p:cNvPr>
          <p:cNvSpPr txBox="1"/>
          <p:nvPr/>
        </p:nvSpPr>
        <p:spPr>
          <a:xfrm>
            <a:off x="9530300" y="1406253"/>
            <a:ext cx="1124027" cy="553998"/>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2025</a:t>
            </a:r>
          </a:p>
        </p:txBody>
      </p:sp>
      <p:sp>
        <p:nvSpPr>
          <p:cNvPr id="48" name="Shape 3759">
            <a:extLst>
              <a:ext uri="{FF2B5EF4-FFF2-40B4-BE49-F238E27FC236}">
                <a16:creationId xmlns:a16="http://schemas.microsoft.com/office/drawing/2014/main" id="{FB581BE5-7E82-422B-9028-E0CE06204EAC}"/>
              </a:ext>
            </a:extLst>
          </p:cNvPr>
          <p:cNvSpPr/>
          <p:nvPr/>
        </p:nvSpPr>
        <p:spPr>
          <a:xfrm>
            <a:off x="242346" y="696064"/>
            <a:ext cx="703409" cy="328239"/>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0" marR="0" lvl="0" indent="0" algn="l" defTabSz="292100" rtl="0" eaLnBrk="1" fontAlgn="auto" latinLnBrk="0" hangingPunct="1">
              <a:lnSpc>
                <a:spcPct val="100000"/>
              </a:lnSpc>
              <a:spcBef>
                <a:spcPts val="0"/>
              </a:spcBef>
              <a:spcAft>
                <a:spcPts val="0"/>
              </a:spcAft>
              <a:buClrTx/>
              <a:buSzTx/>
              <a:buFontTx/>
              <a:buNone/>
              <a:tabLst/>
              <a:defRPr/>
            </a:pPr>
            <a:endParaRPr kumimoji="0" sz="1055" b="0" i="0" u="none" strike="noStrike" kern="1200" cap="all"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a:endParaRPr>
          </a:p>
        </p:txBody>
      </p:sp>
      <p:sp>
        <p:nvSpPr>
          <p:cNvPr id="49" name="Shape 3747">
            <a:extLst>
              <a:ext uri="{FF2B5EF4-FFF2-40B4-BE49-F238E27FC236}">
                <a16:creationId xmlns:a16="http://schemas.microsoft.com/office/drawing/2014/main" id="{B5CAE999-E411-BD48-9743-F4939A2F6EDB}"/>
              </a:ext>
            </a:extLst>
          </p:cNvPr>
          <p:cNvSpPr/>
          <p:nvPr/>
        </p:nvSpPr>
        <p:spPr>
          <a:xfrm>
            <a:off x="242346" y="244630"/>
            <a:ext cx="703409" cy="338555"/>
          </a:xfrm>
          <a:prstGeom prst="rect">
            <a:avLst/>
          </a:prstGeom>
          <a:solidFill>
            <a:schemeClr val="accent1"/>
          </a:solidFill>
          <a:ln w="12700" cap="flat">
            <a:noFill/>
            <a:miter lim="400000"/>
          </a:ln>
          <a:effectLst/>
          <a:extLst>
            <a:ext uri="{C572A759-6A51-4108-AA02-DFA0A04FC94B}">
              <ma14:wrappingTextBoxFlag xmlns="" xmlns:lc="http://schemas.openxmlformats.org/drawingml/2006/lockedCanvas" xmlns:ma14="http://schemas.microsoft.com/office/mac/drawingml/2011/main" val="1"/>
            </a:ext>
          </a:extLst>
        </p:spPr>
        <p:txBody>
          <a:bodyPr wrap="square" lIns="0" tIns="0" rIns="0" bIns="0"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2109" b="0" i="0" u="none" strike="noStrike" kern="1200" cap="none" spc="0" normalizeH="0" baseline="0" noProof="0">
              <a:ln>
                <a:noFill/>
              </a:ln>
              <a:solidFill>
                <a:srgbClr val="424242"/>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0" name="Shape 3755">
            <a:extLst>
              <a:ext uri="{FF2B5EF4-FFF2-40B4-BE49-F238E27FC236}">
                <a16:creationId xmlns:a16="http://schemas.microsoft.com/office/drawing/2014/main" id="{4928F780-1CFB-0F43-BD43-AC8B0FEE8A33}"/>
              </a:ext>
            </a:extLst>
          </p:cNvPr>
          <p:cNvSpPr/>
          <p:nvPr/>
        </p:nvSpPr>
        <p:spPr>
          <a:xfrm>
            <a:off x="242346" y="1166121"/>
            <a:ext cx="703411" cy="338554"/>
          </a:xfrm>
          <a:prstGeom prst="rect">
            <a:avLst/>
          </a:prstGeom>
          <a:solidFill>
            <a:schemeClr val="accent5">
              <a:lumMod val="60000"/>
              <a:lumOff val="40000"/>
            </a:schemeClr>
          </a:solidFill>
          <a:ln w="12700" cap="flat">
            <a:noFill/>
            <a:miter lim="400000"/>
          </a:ln>
          <a:effectLst/>
          <a:extLst>
            <a:ext uri="{C572A759-6A51-4108-AA02-DFA0A04FC94B}">
              <ma14:wrappingTextBoxFlag xmlns="" xmlns:lc="http://schemas.openxmlformats.org/drawingml/2006/lockedCanvas" xmlns:ma14="http://schemas.microsoft.com/office/mac/drawingml/2011/main" val="1"/>
            </a:ext>
          </a:extLst>
        </p:spPr>
        <p:txBody>
          <a:bodyPr wrap="square" lIns="0" tIns="0" rIns="0" bIns="0"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sz="2109" b="0" i="0" u="none" strike="noStrike" kern="1200" cap="none" spc="0" normalizeH="0" baseline="0" noProof="0">
              <a:ln>
                <a:noFill/>
              </a:ln>
              <a:solidFill>
                <a:srgbClr val="424242"/>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1" name="TextBox 50">
            <a:extLst>
              <a:ext uri="{FF2B5EF4-FFF2-40B4-BE49-F238E27FC236}">
                <a16:creationId xmlns:a16="http://schemas.microsoft.com/office/drawing/2014/main" id="{BD70DA91-083E-48D5-8D1C-178B92EE2426}"/>
              </a:ext>
            </a:extLst>
          </p:cNvPr>
          <p:cNvSpPr txBox="1"/>
          <p:nvPr/>
        </p:nvSpPr>
        <p:spPr>
          <a:xfrm>
            <a:off x="268558" y="290797"/>
            <a:ext cx="567783" cy="246221"/>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1</a:t>
            </a:r>
          </a:p>
        </p:txBody>
      </p:sp>
      <p:sp>
        <p:nvSpPr>
          <p:cNvPr id="52" name="TextBox 51">
            <a:extLst>
              <a:ext uri="{FF2B5EF4-FFF2-40B4-BE49-F238E27FC236}">
                <a16:creationId xmlns:a16="http://schemas.microsoft.com/office/drawing/2014/main" id="{8EBD6ECE-A4C6-4A27-BBE5-E717A08EA11F}"/>
              </a:ext>
            </a:extLst>
          </p:cNvPr>
          <p:cNvSpPr txBox="1"/>
          <p:nvPr/>
        </p:nvSpPr>
        <p:spPr>
          <a:xfrm>
            <a:off x="310840" y="725881"/>
            <a:ext cx="593432" cy="246221"/>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2</a:t>
            </a:r>
          </a:p>
        </p:txBody>
      </p:sp>
      <p:sp>
        <p:nvSpPr>
          <p:cNvPr id="53" name="TextBox 52">
            <a:extLst>
              <a:ext uri="{FF2B5EF4-FFF2-40B4-BE49-F238E27FC236}">
                <a16:creationId xmlns:a16="http://schemas.microsoft.com/office/drawing/2014/main" id="{8ADDBDE0-E157-4932-A523-52F01DA1F39E}"/>
              </a:ext>
            </a:extLst>
          </p:cNvPr>
          <p:cNvSpPr txBox="1"/>
          <p:nvPr/>
        </p:nvSpPr>
        <p:spPr>
          <a:xfrm>
            <a:off x="318467" y="1212287"/>
            <a:ext cx="593432" cy="246221"/>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Poppins" pitchFamily="2" charset="77"/>
                <a:ea typeface="League Spartan" charset="0"/>
                <a:cs typeface="Poppins" pitchFamily="2" charset="77"/>
              </a:rPr>
              <a:t>Fase 3</a:t>
            </a:r>
          </a:p>
        </p:txBody>
      </p:sp>
      <p:sp>
        <p:nvSpPr>
          <p:cNvPr id="54" name="TextBox 53">
            <a:extLst>
              <a:ext uri="{FF2B5EF4-FFF2-40B4-BE49-F238E27FC236}">
                <a16:creationId xmlns:a16="http://schemas.microsoft.com/office/drawing/2014/main" id="{8147B581-E80A-438F-972B-FCF38E0EF797}"/>
              </a:ext>
            </a:extLst>
          </p:cNvPr>
          <p:cNvSpPr txBox="1"/>
          <p:nvPr/>
        </p:nvSpPr>
        <p:spPr>
          <a:xfrm>
            <a:off x="904272" y="673498"/>
            <a:ext cx="3325075" cy="292772"/>
          </a:xfrm>
          <a:prstGeom prst="rect">
            <a:avLst/>
          </a:prstGeom>
          <a:noFill/>
        </p:spPr>
        <p:txBody>
          <a:bodyPr wrap="square">
            <a:spAutoFit/>
          </a:bodyPr>
          <a:lstStyle/>
          <a:p>
            <a:pPr marL="0" marR="0" lvl="0" indent="0" algn="l" defTabSz="543818" rtl="0" eaLnBrk="1" fontAlgn="auto" latinLnBrk="0" hangingPunct="1">
              <a:lnSpc>
                <a:spcPts val="175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Processen rond medicamenteuze behandelingen</a:t>
            </a:r>
          </a:p>
        </p:txBody>
      </p:sp>
      <p:sp>
        <p:nvSpPr>
          <p:cNvPr id="55" name="TextBox 54">
            <a:extLst>
              <a:ext uri="{FF2B5EF4-FFF2-40B4-BE49-F238E27FC236}">
                <a16:creationId xmlns:a16="http://schemas.microsoft.com/office/drawing/2014/main" id="{C5D0778F-A4AA-4D2E-9066-269E40E59297}"/>
              </a:ext>
            </a:extLst>
          </p:cNvPr>
          <p:cNvSpPr txBox="1"/>
          <p:nvPr/>
        </p:nvSpPr>
        <p:spPr>
          <a:xfrm>
            <a:off x="914493" y="1151830"/>
            <a:ext cx="1748807" cy="292772"/>
          </a:xfrm>
          <a:prstGeom prst="rect">
            <a:avLst/>
          </a:prstGeom>
          <a:noFill/>
        </p:spPr>
        <p:txBody>
          <a:bodyPr wrap="square">
            <a:spAutoFit/>
          </a:bodyPr>
          <a:lstStyle/>
          <a:p>
            <a:pPr marL="0" marR="0" lvl="0" indent="0" algn="l" defTabSz="543818" rtl="0" eaLnBrk="1" fontAlgn="auto" latinLnBrk="0" hangingPunct="1">
              <a:lnSpc>
                <a:spcPts val="175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Terugbetalingen (</a:t>
            </a:r>
            <a:r>
              <a:rPr kumimoji="0" lang="nl-BE" sz="1000" b="0" i="0" u="none" strike="noStrike" kern="1200" cap="none" spc="0" normalizeH="0" baseline="0" noProof="0" dirty="0" err="1">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Hfd</a:t>
            </a:r>
            <a:r>
              <a:rPr kumimoji="0" lang="nl-BE" sz="10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 IV)</a:t>
            </a:r>
          </a:p>
        </p:txBody>
      </p:sp>
      <p:sp>
        <p:nvSpPr>
          <p:cNvPr id="56" name="TextBox 55">
            <a:extLst>
              <a:ext uri="{FF2B5EF4-FFF2-40B4-BE49-F238E27FC236}">
                <a16:creationId xmlns:a16="http://schemas.microsoft.com/office/drawing/2014/main" id="{664B3432-4D84-4531-990C-DB852F524CF0}"/>
              </a:ext>
            </a:extLst>
          </p:cNvPr>
          <p:cNvSpPr txBox="1"/>
          <p:nvPr/>
        </p:nvSpPr>
        <p:spPr>
          <a:xfrm>
            <a:off x="872309" y="264871"/>
            <a:ext cx="4310976" cy="292772"/>
          </a:xfrm>
          <a:prstGeom prst="rect">
            <a:avLst/>
          </a:prstGeom>
          <a:noFill/>
        </p:spPr>
        <p:txBody>
          <a:bodyPr wrap="square">
            <a:spAutoFit/>
          </a:bodyPr>
          <a:lstStyle/>
          <a:p>
            <a:pPr marL="0" marR="0" lvl="0" indent="0" algn="l" defTabSz="543818" rtl="0" eaLnBrk="1" fontAlgn="auto" latinLnBrk="0" hangingPunct="1">
              <a:lnSpc>
                <a:spcPts val="1750"/>
              </a:lnSpc>
              <a:spcBef>
                <a:spcPts val="0"/>
              </a:spcBef>
              <a:spcAft>
                <a:spcPts val="0"/>
              </a:spcAft>
              <a:buClrTx/>
              <a:buSzTx/>
              <a:buFontTx/>
              <a:buNone/>
              <a:tabLst/>
              <a:defRPr/>
            </a:pPr>
            <a:r>
              <a:rPr kumimoji="0" lang="nl-BE" sz="10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Medication Folder View: integratie van authentieke bronnen</a:t>
            </a:r>
          </a:p>
        </p:txBody>
      </p:sp>
      <p:sp>
        <p:nvSpPr>
          <p:cNvPr id="64" name="Subtitle 2">
            <a:extLst>
              <a:ext uri="{FF2B5EF4-FFF2-40B4-BE49-F238E27FC236}">
                <a16:creationId xmlns:a16="http://schemas.microsoft.com/office/drawing/2014/main" id="{16F752B6-E57F-43B5-8118-812B1CA4DEFA}"/>
              </a:ext>
            </a:extLst>
          </p:cNvPr>
          <p:cNvSpPr txBox="1">
            <a:spLocks/>
          </p:cNvSpPr>
          <p:nvPr/>
        </p:nvSpPr>
        <p:spPr>
          <a:xfrm>
            <a:off x="8678040" y="2553474"/>
            <a:ext cx="2992904" cy="362221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Interoperabiliteit MS  </a:t>
            </a:r>
            <a:b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b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Tandartsen &amp; Vroedvrouwen.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implementatie FHIR Kluizen, </a:t>
            </a:r>
            <a:r>
              <a:rPr kumimoji="0" lang="nl-BE" sz="1200" b="0" i="0" u="none" strike="noStrike" kern="1200" cap="none" spc="0" normalizeH="0" baseline="0" noProof="0" dirty="0" err="1">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Recip</a:t>
            </a: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-E &amp; SamV2…</a:t>
            </a: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Interoperabiliteit MS</a:t>
            </a:r>
            <a:r>
              <a:rPr kumimoji="0" lang="en-US"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 WZC &amp; </a:t>
            </a: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Ziekenhuizen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Terugbetaling (Hfd IV)</a:t>
            </a:r>
            <a:endParaRPr kumimoji="0" lang="en-US"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API Fase 3</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Mobile (Backlog)</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Bio Analyse F2 Implementatie</a:t>
            </a: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Web (Backlog)</a:t>
            </a: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p:txBody>
      </p:sp>
      <p:sp>
        <p:nvSpPr>
          <p:cNvPr id="65" name="Subtitle 2">
            <a:extLst>
              <a:ext uri="{FF2B5EF4-FFF2-40B4-BE49-F238E27FC236}">
                <a16:creationId xmlns:a16="http://schemas.microsoft.com/office/drawing/2014/main" id="{6DB42317-DCD3-4C8E-B33A-B0E4FE61DA22}"/>
              </a:ext>
            </a:extLst>
          </p:cNvPr>
          <p:cNvSpPr txBox="1">
            <a:spLocks/>
          </p:cNvSpPr>
          <p:nvPr/>
        </p:nvSpPr>
        <p:spPr>
          <a:xfrm>
            <a:off x="5936695" y="2574039"/>
            <a:ext cx="2992904" cy="415774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Interoperabiliteit MS</a:t>
            </a:r>
          </a:p>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    Tandartsen &amp; Vroedvrouwen</a:t>
            </a:r>
            <a:r>
              <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implementatie FHIR Softwarehuizen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Ondersteuning implementatie FHIR Kluizen, </a:t>
            </a:r>
            <a:r>
              <a:rPr kumimoji="0" lang="nl-BE" sz="1200" b="0" i="0" u="none" strike="noStrike" kern="1200" cap="none" spc="0" normalizeH="0" baseline="0" noProof="0" dirty="0" err="1">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Recip</a:t>
            </a: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-E &amp; SamV2…</a:t>
            </a: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API Fase 2 Improvements</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Interoperabiliteit MS</a:t>
            </a:r>
            <a:r>
              <a:rPr kumimoji="0" lang="en-US"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 WZC &amp; </a:t>
            </a: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Ziekenhuizen</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Bio Analyse F2 Implementatie</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Implementatie Break the </a:t>
            </a:r>
            <a:r>
              <a:rPr kumimoji="0" lang="nl-BE" sz="1200" b="0" i="0" u="none" strike="noStrike" kern="1200" cap="none" spc="0" normalizeH="0" baseline="0" noProof="0" dirty="0" err="1">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Glass</a:t>
            </a:r>
            <a:endPar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Mobile (Backlog)</a:t>
            </a: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VIDIS Web (Backlog)</a:t>
            </a:r>
          </a:p>
          <a:p>
            <a:pPr marL="0" marR="0" lvl="0" indent="0" algn="l" defTabSz="543818" rtl="0" eaLnBrk="1" fontAlgn="auto" latinLnBrk="0" hangingPunct="1">
              <a:lnSpc>
                <a:spcPts val="1750"/>
              </a:lnSpc>
              <a:spcBef>
                <a:spcPct val="20000"/>
              </a:spcBef>
              <a:spcAft>
                <a:spcPts val="0"/>
              </a:spcAft>
              <a:buClrTx/>
              <a:buSzTx/>
              <a:buFont typeface="Arial"/>
              <a:buNone/>
              <a:tabLst/>
              <a:defRPr/>
            </a:pPr>
            <a:endParaRPr kumimoji="0" lang="nl-BE" sz="12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nl-BE"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a:p>
            <a:pPr marL="171450" marR="0" lvl="0" indent="-171450" algn="l" defTabSz="543818"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p:txBody>
      </p:sp>
      <p:sp>
        <p:nvSpPr>
          <p:cNvPr id="29" name="TextBox 28">
            <a:extLst>
              <a:ext uri="{FF2B5EF4-FFF2-40B4-BE49-F238E27FC236}">
                <a16:creationId xmlns:a16="http://schemas.microsoft.com/office/drawing/2014/main" id="{7240A6D9-EE31-4381-AE3E-DDA01C944AEA}"/>
              </a:ext>
            </a:extLst>
          </p:cNvPr>
          <p:cNvSpPr txBox="1"/>
          <p:nvPr/>
        </p:nvSpPr>
        <p:spPr>
          <a:xfrm>
            <a:off x="10174492" y="6600975"/>
            <a:ext cx="233778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*Major e</a:t>
            </a:r>
            <a:r>
              <a:rPr kumimoji="0" lang="nl-BE" sz="1100" b="0" i="0" u="none" strike="noStrike" kern="1200" cap="none" spc="0" normalizeH="0" baseline="0" noProof="0" dirty="0" err="1">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xternal</a:t>
            </a:r>
            <a:r>
              <a:rPr kumimoji="0" lang="nl-BE" sz="1100" b="0" i="0" u="none" strike="noStrike" kern="1200" cap="none" spc="0" normalizeH="0" baseline="0" noProof="0" dirty="0">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 </a:t>
            </a:r>
            <a:r>
              <a:rPr kumimoji="0" lang="nl-BE" sz="1100" b="0" i="0" u="none" strike="noStrike" kern="1200" cap="none" spc="0" normalizeH="0" baseline="0" noProof="0" dirty="0" err="1">
                <a:ln>
                  <a:noFill/>
                </a:ln>
                <a:solidFill>
                  <a:srgbClr val="FF0000"/>
                </a:solidFill>
                <a:effectLst/>
                <a:uLnTx/>
                <a:uFillTx/>
                <a:latin typeface="Lato Light" panose="020F0502020204030203" pitchFamily="34" charset="0"/>
                <a:ea typeface="Open Sans Light" panose="020B0306030504020204" pitchFamily="34" charset="0"/>
                <a:cs typeface="Open Sans Light" panose="020B0306030504020204" pitchFamily="34" charset="0"/>
              </a:rPr>
              <a:t>dependencies</a:t>
            </a:r>
            <a:endParaRPr kumimoji="0" lang="en-GB" sz="11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142ABAF-0611-41F9-AD38-0769C13C4895}"/>
              </a:ext>
            </a:extLst>
          </p:cNvPr>
          <p:cNvSpPr/>
          <p:nvPr/>
        </p:nvSpPr>
        <p:spPr>
          <a:xfrm rot="20280591">
            <a:off x="8199706" y="633333"/>
            <a:ext cx="2090637"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cmpd="sng">
                  <a:solidFill>
                    <a:srgbClr val="3E6976"/>
                  </a:solidFill>
                  <a:prstDash val="solid"/>
                </a:ln>
                <a:solidFill>
                  <a:srgbClr val="FF0000"/>
                </a:solidFill>
                <a:effectLst/>
                <a:uLnTx/>
                <a:uFillTx/>
                <a:latin typeface="Calibri" panose="020F0502020204030204"/>
                <a:ea typeface="+mn-ea"/>
                <a:cs typeface="+mn-cs"/>
              </a:rPr>
              <a:t>DRAFT</a:t>
            </a:r>
          </a:p>
        </p:txBody>
      </p:sp>
    </p:spTree>
    <p:extLst>
      <p:ext uri="{BB962C8B-B14F-4D97-AF65-F5344CB8AC3E}">
        <p14:creationId xmlns:p14="http://schemas.microsoft.com/office/powerpoint/2010/main" val="15678521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entagon 191">
            <a:extLst>
              <a:ext uri="{FF2B5EF4-FFF2-40B4-BE49-F238E27FC236}">
                <a16:creationId xmlns:a16="http://schemas.microsoft.com/office/drawing/2014/main" id="{5AB58884-05B4-42A9-B5B6-EDCE7B90C6FF}"/>
              </a:ext>
            </a:extLst>
          </p:cNvPr>
          <p:cNvSpPr/>
          <p:nvPr/>
        </p:nvSpPr>
        <p:spPr bwMode="auto">
          <a:xfrm>
            <a:off x="5247504" y="1471023"/>
            <a:ext cx="1620297" cy="243397"/>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Production (Soft + Safes?)</a:t>
            </a:r>
          </a:p>
        </p:txBody>
      </p:sp>
      <p:grpSp>
        <p:nvGrpSpPr>
          <p:cNvPr id="89" name="Group 88">
            <a:extLst>
              <a:ext uri="{FF2B5EF4-FFF2-40B4-BE49-F238E27FC236}">
                <a16:creationId xmlns:a16="http://schemas.microsoft.com/office/drawing/2014/main" id="{85C02894-B6FD-4899-9CCB-F1AD3233A451}"/>
              </a:ext>
            </a:extLst>
          </p:cNvPr>
          <p:cNvGrpSpPr/>
          <p:nvPr/>
        </p:nvGrpSpPr>
        <p:grpSpPr>
          <a:xfrm>
            <a:off x="2273905" y="0"/>
            <a:ext cx="1751598" cy="609921"/>
            <a:chOff x="2458412" y="1910295"/>
            <a:chExt cx="1751598" cy="609921"/>
          </a:xfrm>
        </p:grpSpPr>
        <p:sp>
          <p:nvSpPr>
            <p:cNvPr id="90" name="TextBox 89">
              <a:extLst>
                <a:ext uri="{FF2B5EF4-FFF2-40B4-BE49-F238E27FC236}">
                  <a16:creationId xmlns:a16="http://schemas.microsoft.com/office/drawing/2014/main" id="{53FA6322-2F6F-428A-A186-C66C7E729174}"/>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2022</a:t>
              </a:r>
            </a:p>
          </p:txBody>
        </p:sp>
        <p:cxnSp>
          <p:nvCxnSpPr>
            <p:cNvPr id="91" name="Straight Connector 90">
              <a:extLst>
                <a:ext uri="{FF2B5EF4-FFF2-40B4-BE49-F238E27FC236}">
                  <a16:creationId xmlns:a16="http://schemas.microsoft.com/office/drawing/2014/main" id="{C31B5A4C-2710-4FA1-9FAE-64EA5BF54C71}"/>
                </a:ext>
              </a:extLst>
            </p:cNvPr>
            <p:cNvCxnSpPr>
              <a:cxnSpLocks/>
            </p:cNvCxnSpPr>
            <p:nvPr/>
          </p:nvCxnSpPr>
          <p:spPr bwMode="auto">
            <a:xfrm>
              <a:off x="2524636" y="2164211"/>
              <a:ext cx="1685374"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tangle 91">
              <a:extLst>
                <a:ext uri="{FF2B5EF4-FFF2-40B4-BE49-F238E27FC236}">
                  <a16:creationId xmlns:a16="http://schemas.microsoft.com/office/drawing/2014/main" id="{5DBCFFD4-0C18-4337-80EE-C5A9E0A73284}"/>
                </a:ext>
              </a:extLst>
            </p:cNvPr>
            <p:cNvSpPr/>
            <p:nvPr/>
          </p:nvSpPr>
          <p:spPr bwMode="auto">
            <a:xfrm>
              <a:off x="2524637" y="2191016"/>
              <a:ext cx="556877" cy="329200"/>
            </a:xfrm>
            <a:prstGeom prst="rect">
              <a:avLst/>
            </a:prstGeom>
            <a:solidFill>
              <a:schemeClr val="bg1"/>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187D52F-0E54-4216-9726-A5FDD54E355A}"/>
                </a:ext>
              </a:extLst>
            </p:cNvPr>
            <p:cNvSpPr/>
            <p:nvPr/>
          </p:nvSpPr>
          <p:spPr bwMode="auto">
            <a:xfrm>
              <a:off x="3086916" y="2191016"/>
              <a:ext cx="556877" cy="329200"/>
            </a:xfrm>
            <a:prstGeom prst="rect">
              <a:avLst/>
            </a:prstGeom>
            <a:solidFill>
              <a:schemeClr val="bg1"/>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D00FCDD5-F5FA-43AF-A6CC-15DD3F99D434}"/>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95" name="Group 94">
            <a:extLst>
              <a:ext uri="{FF2B5EF4-FFF2-40B4-BE49-F238E27FC236}">
                <a16:creationId xmlns:a16="http://schemas.microsoft.com/office/drawing/2014/main" id="{043F1B86-91B3-4D6A-A387-40472617924A}"/>
              </a:ext>
            </a:extLst>
          </p:cNvPr>
          <p:cNvGrpSpPr/>
          <p:nvPr/>
        </p:nvGrpSpPr>
        <p:grpSpPr>
          <a:xfrm>
            <a:off x="4060934" y="0"/>
            <a:ext cx="2251590" cy="609921"/>
            <a:chOff x="1958420" y="1910295"/>
            <a:chExt cx="2251590" cy="609921"/>
          </a:xfrm>
        </p:grpSpPr>
        <p:sp>
          <p:nvSpPr>
            <p:cNvPr id="96" name="TextBox 95">
              <a:extLst>
                <a:ext uri="{FF2B5EF4-FFF2-40B4-BE49-F238E27FC236}">
                  <a16:creationId xmlns:a16="http://schemas.microsoft.com/office/drawing/2014/main" id="{92A18233-3405-484D-AC45-E2871FA6E42D}"/>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2023</a:t>
              </a:r>
            </a:p>
          </p:txBody>
        </p:sp>
        <p:cxnSp>
          <p:nvCxnSpPr>
            <p:cNvPr id="97" name="Straight Connector 96">
              <a:extLst>
                <a:ext uri="{FF2B5EF4-FFF2-40B4-BE49-F238E27FC236}">
                  <a16:creationId xmlns:a16="http://schemas.microsoft.com/office/drawing/2014/main" id="{9B595E96-2A55-43EE-ADAD-5E400384B62C}"/>
                </a:ext>
              </a:extLst>
            </p:cNvPr>
            <p:cNvCxnSpPr>
              <a:cxnSpLocks/>
            </p:cNvCxnSpPr>
            <p:nvPr/>
          </p:nvCxnSpPr>
          <p:spPr bwMode="auto">
            <a:xfrm flipV="1">
              <a:off x="1958420" y="2164211"/>
              <a:ext cx="2251590" cy="5224"/>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Rectangle 97">
              <a:extLst>
                <a:ext uri="{FF2B5EF4-FFF2-40B4-BE49-F238E27FC236}">
                  <a16:creationId xmlns:a16="http://schemas.microsoft.com/office/drawing/2014/main" id="{790AF50D-7A61-4F22-AE0B-7BE86C362854}"/>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B92B2B7F-9E42-427D-B2CF-325CD8749E63}"/>
                </a:ext>
              </a:extLst>
            </p:cNvPr>
            <p:cNvSpPr/>
            <p:nvPr/>
          </p:nvSpPr>
          <p:spPr bwMode="auto">
            <a:xfrm>
              <a:off x="2524637" y="2191016"/>
              <a:ext cx="556877" cy="329200"/>
            </a:xfrm>
            <a:prstGeom prst="rect">
              <a:avLst/>
            </a:prstGeom>
            <a:solidFill>
              <a:schemeClr val="accent4"/>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F0BC501B-5094-48F7-9696-542B1A1C321C}"/>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21955C2-FBE4-406D-B15F-783F6E2A2011}"/>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6A144831-AE1C-4404-BB07-36A5C369C383}"/>
              </a:ext>
            </a:extLst>
          </p:cNvPr>
          <p:cNvGrpSpPr/>
          <p:nvPr/>
        </p:nvGrpSpPr>
        <p:grpSpPr>
          <a:xfrm>
            <a:off x="6365123" y="0"/>
            <a:ext cx="2295899" cy="609921"/>
            <a:chOff x="1958420" y="1910295"/>
            <a:chExt cx="2295899" cy="609921"/>
          </a:xfrm>
        </p:grpSpPr>
        <p:sp>
          <p:nvSpPr>
            <p:cNvPr id="103" name="TextBox 102">
              <a:extLst>
                <a:ext uri="{FF2B5EF4-FFF2-40B4-BE49-F238E27FC236}">
                  <a16:creationId xmlns:a16="http://schemas.microsoft.com/office/drawing/2014/main" id="{F5AC6F46-C706-4312-9133-C2218D51DAFE}"/>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2024</a:t>
              </a:r>
            </a:p>
          </p:txBody>
        </p:sp>
        <p:cxnSp>
          <p:nvCxnSpPr>
            <p:cNvPr id="104" name="Straight Connector 103">
              <a:extLst>
                <a:ext uri="{FF2B5EF4-FFF2-40B4-BE49-F238E27FC236}">
                  <a16:creationId xmlns:a16="http://schemas.microsoft.com/office/drawing/2014/main" id="{99A68F3C-70EC-442E-8E76-0F2511B0B65A}"/>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Rectangle 104">
              <a:extLst>
                <a:ext uri="{FF2B5EF4-FFF2-40B4-BE49-F238E27FC236}">
                  <a16:creationId xmlns:a16="http://schemas.microsoft.com/office/drawing/2014/main" id="{5341C7D2-2C00-472E-8235-BD8A0E45DFB1}"/>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80F62D23-3699-44D0-8611-EFEFDD85A5DC}"/>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6B2B1EF3-FF60-46C9-98AC-C48078A25854}"/>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95514781-4AF8-4DD7-9FC4-9464C5582DAA}"/>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099096AE-36E0-4FF0-B5AC-95D53A5FB99E}"/>
              </a:ext>
            </a:extLst>
          </p:cNvPr>
          <p:cNvGrpSpPr/>
          <p:nvPr/>
        </p:nvGrpSpPr>
        <p:grpSpPr>
          <a:xfrm>
            <a:off x="8671051" y="0"/>
            <a:ext cx="2295899" cy="609921"/>
            <a:chOff x="1958420" y="1910295"/>
            <a:chExt cx="2295899" cy="609921"/>
          </a:xfrm>
        </p:grpSpPr>
        <p:sp>
          <p:nvSpPr>
            <p:cNvPr id="110" name="TextBox 109">
              <a:extLst>
                <a:ext uri="{FF2B5EF4-FFF2-40B4-BE49-F238E27FC236}">
                  <a16:creationId xmlns:a16="http://schemas.microsoft.com/office/drawing/2014/main" id="{38E12F32-3C0C-4560-ADC6-E90320D87F0C}"/>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2025</a:t>
              </a:r>
            </a:p>
          </p:txBody>
        </p:sp>
        <p:cxnSp>
          <p:nvCxnSpPr>
            <p:cNvPr id="111" name="Straight Connector 110">
              <a:extLst>
                <a:ext uri="{FF2B5EF4-FFF2-40B4-BE49-F238E27FC236}">
                  <a16:creationId xmlns:a16="http://schemas.microsoft.com/office/drawing/2014/main" id="{43D55035-16F8-4DE7-B6F9-D56BD434492B}"/>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Rectangle 111">
              <a:extLst>
                <a:ext uri="{FF2B5EF4-FFF2-40B4-BE49-F238E27FC236}">
                  <a16:creationId xmlns:a16="http://schemas.microsoft.com/office/drawing/2014/main" id="{E68FFC99-1125-448A-B4C3-718171C85461}"/>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15E536E8-A1A2-4FBD-97C7-41F43A0641DE}"/>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4491E995-C7F5-48AF-9EFC-E6A45C20514F}"/>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2848812E-204D-4149-97CD-AB79BF45E882}"/>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sp>
        <p:nvSpPr>
          <p:cNvPr id="116" name="Rectangle 2">
            <a:extLst>
              <a:ext uri="{FF2B5EF4-FFF2-40B4-BE49-F238E27FC236}">
                <a16:creationId xmlns:a16="http://schemas.microsoft.com/office/drawing/2014/main" id="{5756D0F6-CF9C-4374-BA1B-AD58E2DE22E5}"/>
              </a:ext>
            </a:extLst>
          </p:cNvPr>
          <p:cNvSpPr>
            <a:spLocks noChangeArrowheads="1"/>
          </p:cNvSpPr>
          <p:nvPr>
            <p:custDataLst>
              <p:tags r:id="rId1"/>
            </p:custDataLst>
          </p:nvPr>
        </p:nvSpPr>
        <p:spPr bwMode="gray">
          <a:xfrm>
            <a:off x="650878" y="698166"/>
            <a:ext cx="11541122" cy="674750"/>
          </a:xfrm>
          <a:prstGeom prst="homePlate">
            <a:avLst>
              <a:gd name="adj" fmla="val 31385"/>
            </a:avLst>
          </a:prstGeom>
          <a:solidFill>
            <a:srgbClr val="BBE0E3">
              <a:lumMod val="50000"/>
            </a:srgbClr>
          </a:solidFill>
          <a:ln w="12700" algn="ctr">
            <a:solidFill>
              <a:srgbClr val="BBE0E3">
                <a:lumMod val="50000"/>
              </a:srgbClr>
            </a:solidFill>
            <a:miter lim="800000"/>
            <a:headEnd type="none" w="lg" len="lg"/>
            <a:tailEnd type="none" w="lg" len="lg"/>
          </a:ln>
        </p:spPr>
        <p:txBody>
          <a:bodyPr wrap="square" lIns="68580" tIns="34290" rIns="68580" bIns="3429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Calibri"/>
              </a:rPr>
              <a:t>VIDIS Roadmap </a:t>
            </a:r>
            <a:endParaRPr kumimoji="0" lang="fr-FR" sz="1200" b="1" i="0" u="none" strike="noStrike" kern="0" cap="none" spc="0" normalizeH="0" baseline="0" noProof="0" dirty="0">
              <a:ln>
                <a:noFill/>
              </a:ln>
              <a:solidFill>
                <a:srgbClr val="FFFFFF"/>
              </a:solidFill>
              <a:effectLst/>
              <a:uLnTx/>
              <a:uFillTx/>
              <a:latin typeface="Arial"/>
              <a:ea typeface="+mn-ea"/>
              <a:cs typeface="+mn-cs"/>
              <a:sym typeface="Calibri"/>
            </a:endParaRPr>
          </a:p>
        </p:txBody>
      </p:sp>
      <p:cxnSp>
        <p:nvCxnSpPr>
          <p:cNvPr id="117" name="Straight Connector 116">
            <a:extLst>
              <a:ext uri="{FF2B5EF4-FFF2-40B4-BE49-F238E27FC236}">
                <a16:creationId xmlns:a16="http://schemas.microsoft.com/office/drawing/2014/main" id="{2911A30B-1FEF-4224-ABA8-8DC4BB5AD301}"/>
              </a:ext>
            </a:extLst>
          </p:cNvPr>
          <p:cNvCxnSpPr>
            <a:cxnSpLocks/>
          </p:cNvCxnSpPr>
          <p:nvPr/>
        </p:nvCxnSpPr>
        <p:spPr bwMode="auto">
          <a:xfrm>
            <a:off x="650879" y="1891697"/>
            <a:ext cx="10321854" cy="1"/>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Connector 117">
            <a:extLst>
              <a:ext uri="{FF2B5EF4-FFF2-40B4-BE49-F238E27FC236}">
                <a16:creationId xmlns:a16="http://schemas.microsoft.com/office/drawing/2014/main" id="{A5637A85-14CE-4A69-8BB1-935829DE936D}"/>
              </a:ext>
            </a:extLst>
          </p:cNvPr>
          <p:cNvCxnSpPr>
            <a:cxnSpLocks/>
          </p:cNvCxnSpPr>
          <p:nvPr/>
        </p:nvCxnSpPr>
        <p:spPr bwMode="auto">
          <a:xfrm>
            <a:off x="632839" y="5307952"/>
            <a:ext cx="10256796" cy="1"/>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a:extLst>
              <a:ext uri="{FF2B5EF4-FFF2-40B4-BE49-F238E27FC236}">
                <a16:creationId xmlns:a16="http://schemas.microsoft.com/office/drawing/2014/main" id="{24AB59E0-DF15-4AFC-A8DD-1C3FE4837221}"/>
              </a:ext>
            </a:extLst>
          </p:cNvPr>
          <p:cNvCxnSpPr>
            <a:cxnSpLocks/>
          </p:cNvCxnSpPr>
          <p:nvPr/>
        </p:nvCxnSpPr>
        <p:spPr bwMode="auto">
          <a:xfrm>
            <a:off x="624095" y="2900372"/>
            <a:ext cx="10321854"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Straight Connector 119">
            <a:extLst>
              <a:ext uri="{FF2B5EF4-FFF2-40B4-BE49-F238E27FC236}">
                <a16:creationId xmlns:a16="http://schemas.microsoft.com/office/drawing/2014/main" id="{54021E49-CC66-4CD1-A7EC-5904794FA5F4}"/>
              </a:ext>
            </a:extLst>
          </p:cNvPr>
          <p:cNvCxnSpPr>
            <a:cxnSpLocks/>
          </p:cNvCxnSpPr>
          <p:nvPr/>
        </p:nvCxnSpPr>
        <p:spPr bwMode="auto">
          <a:xfrm>
            <a:off x="624095" y="4275435"/>
            <a:ext cx="1025679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Straight Connector 120">
            <a:extLst>
              <a:ext uri="{FF2B5EF4-FFF2-40B4-BE49-F238E27FC236}">
                <a16:creationId xmlns:a16="http://schemas.microsoft.com/office/drawing/2014/main" id="{1E9BDC17-6065-43D0-B5C3-4968FD5E665E}"/>
              </a:ext>
            </a:extLst>
          </p:cNvPr>
          <p:cNvCxnSpPr>
            <a:cxnSpLocks/>
          </p:cNvCxnSpPr>
          <p:nvPr/>
        </p:nvCxnSpPr>
        <p:spPr bwMode="auto">
          <a:xfrm>
            <a:off x="632839" y="5842074"/>
            <a:ext cx="1025679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Straight Connector 121">
            <a:extLst>
              <a:ext uri="{FF2B5EF4-FFF2-40B4-BE49-F238E27FC236}">
                <a16:creationId xmlns:a16="http://schemas.microsoft.com/office/drawing/2014/main" id="{BF5CE799-BF11-4F1C-8D24-2B872C71270C}"/>
              </a:ext>
            </a:extLst>
          </p:cNvPr>
          <p:cNvCxnSpPr>
            <a:cxnSpLocks/>
          </p:cNvCxnSpPr>
          <p:nvPr/>
        </p:nvCxnSpPr>
        <p:spPr bwMode="auto">
          <a:xfrm>
            <a:off x="745531" y="6337982"/>
            <a:ext cx="10328869"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0D6E33F7-5D68-4FA2-A78C-AE1E9C870D38}"/>
              </a:ext>
            </a:extLst>
          </p:cNvPr>
          <p:cNvCxnSpPr>
            <a:cxnSpLocks/>
          </p:cNvCxnSpPr>
          <p:nvPr/>
        </p:nvCxnSpPr>
        <p:spPr bwMode="auto">
          <a:xfrm>
            <a:off x="624095" y="3380735"/>
            <a:ext cx="10321854"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Straight Connector 172">
            <a:extLst>
              <a:ext uri="{FF2B5EF4-FFF2-40B4-BE49-F238E27FC236}">
                <a16:creationId xmlns:a16="http://schemas.microsoft.com/office/drawing/2014/main" id="{40722222-41B1-40F7-B2F6-5962E737DCA4}"/>
              </a:ext>
            </a:extLst>
          </p:cNvPr>
          <p:cNvCxnSpPr>
            <a:cxnSpLocks/>
          </p:cNvCxnSpPr>
          <p:nvPr/>
        </p:nvCxnSpPr>
        <p:spPr bwMode="auto">
          <a:xfrm>
            <a:off x="663392" y="6851899"/>
            <a:ext cx="10808172"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a:extLst>
              <a:ext uri="{FF2B5EF4-FFF2-40B4-BE49-F238E27FC236}">
                <a16:creationId xmlns:a16="http://schemas.microsoft.com/office/drawing/2014/main" id="{CFFE1477-2C1A-43B2-B431-F577BB196C12}"/>
              </a:ext>
            </a:extLst>
          </p:cNvPr>
          <p:cNvCxnSpPr>
            <a:cxnSpLocks/>
          </p:cNvCxnSpPr>
          <p:nvPr/>
        </p:nvCxnSpPr>
        <p:spPr bwMode="auto">
          <a:xfrm>
            <a:off x="665096" y="2416200"/>
            <a:ext cx="10307637"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Straight Connector 189">
            <a:extLst>
              <a:ext uri="{FF2B5EF4-FFF2-40B4-BE49-F238E27FC236}">
                <a16:creationId xmlns:a16="http://schemas.microsoft.com/office/drawing/2014/main" id="{FDEE0A21-4C8B-4BCA-B038-6F7E1DB3B63E}"/>
              </a:ext>
            </a:extLst>
          </p:cNvPr>
          <p:cNvCxnSpPr>
            <a:cxnSpLocks/>
          </p:cNvCxnSpPr>
          <p:nvPr/>
        </p:nvCxnSpPr>
        <p:spPr bwMode="auto">
          <a:xfrm>
            <a:off x="620272" y="4823513"/>
            <a:ext cx="10325677"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Rectangle 2">
            <a:extLst>
              <a:ext uri="{FF2B5EF4-FFF2-40B4-BE49-F238E27FC236}">
                <a16:creationId xmlns:a16="http://schemas.microsoft.com/office/drawing/2014/main" id="{DD64CBFE-61A1-449D-8CF8-77C333E98E13}"/>
              </a:ext>
            </a:extLst>
          </p:cNvPr>
          <p:cNvSpPr>
            <a:spLocks noChangeArrowheads="1"/>
          </p:cNvSpPr>
          <p:nvPr>
            <p:custDataLst>
              <p:tags r:id="rId2"/>
            </p:custDataLst>
          </p:nvPr>
        </p:nvSpPr>
        <p:spPr bwMode="gray">
          <a:xfrm>
            <a:off x="650878" y="1402511"/>
            <a:ext cx="1177922"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ML/MS </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 FHIR</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85" name="Pentagon 191">
            <a:extLst>
              <a:ext uri="{FF2B5EF4-FFF2-40B4-BE49-F238E27FC236}">
                <a16:creationId xmlns:a16="http://schemas.microsoft.com/office/drawing/2014/main" id="{392F194C-D134-41A6-B510-841045728E6D}"/>
              </a:ext>
            </a:extLst>
          </p:cNvPr>
          <p:cNvSpPr/>
          <p:nvPr/>
        </p:nvSpPr>
        <p:spPr bwMode="auto">
          <a:xfrm>
            <a:off x="2751943" y="1485661"/>
            <a:ext cx="2386186" cy="243397"/>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Standardization,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Validation, publication</a:t>
            </a:r>
          </a:p>
        </p:txBody>
      </p:sp>
      <p:sp>
        <p:nvSpPr>
          <p:cNvPr id="186" name="Rectangle 2">
            <a:extLst>
              <a:ext uri="{FF2B5EF4-FFF2-40B4-BE49-F238E27FC236}">
                <a16:creationId xmlns:a16="http://schemas.microsoft.com/office/drawing/2014/main" id="{D5E96B76-4239-4716-8A9C-82E7670335A3}"/>
              </a:ext>
            </a:extLst>
          </p:cNvPr>
          <p:cNvSpPr>
            <a:spLocks noChangeArrowheads="1"/>
          </p:cNvSpPr>
          <p:nvPr>
            <p:custDataLst>
              <p:tags r:id="rId3"/>
            </p:custDataLst>
          </p:nvPr>
        </p:nvSpPr>
        <p:spPr bwMode="gray">
          <a:xfrm>
            <a:off x="665096" y="1927505"/>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Mapper FHIR/KMHER</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87" name="Pentagon 191">
            <a:extLst>
              <a:ext uri="{FF2B5EF4-FFF2-40B4-BE49-F238E27FC236}">
                <a16:creationId xmlns:a16="http://schemas.microsoft.com/office/drawing/2014/main" id="{27D3D5BA-7D05-4092-A869-780D8E2DE17F}"/>
              </a:ext>
            </a:extLst>
          </p:cNvPr>
          <p:cNvSpPr/>
          <p:nvPr/>
        </p:nvSpPr>
        <p:spPr bwMode="auto">
          <a:xfrm>
            <a:off x="4093651" y="2041403"/>
            <a:ext cx="1113755"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p>
        </p:txBody>
      </p:sp>
      <p:sp>
        <p:nvSpPr>
          <p:cNvPr id="194" name="Diamond 193">
            <a:extLst>
              <a:ext uri="{FF2B5EF4-FFF2-40B4-BE49-F238E27FC236}">
                <a16:creationId xmlns:a16="http://schemas.microsoft.com/office/drawing/2014/main" id="{33D17CFE-05F7-4146-B440-557C2BB2E4EB}"/>
              </a:ext>
            </a:extLst>
          </p:cNvPr>
          <p:cNvSpPr/>
          <p:nvPr/>
        </p:nvSpPr>
        <p:spPr>
          <a:xfrm>
            <a:off x="6828738" y="1536284"/>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95" name="Diamond 194">
            <a:extLst>
              <a:ext uri="{FF2B5EF4-FFF2-40B4-BE49-F238E27FC236}">
                <a16:creationId xmlns:a16="http://schemas.microsoft.com/office/drawing/2014/main" id="{58FFC077-CB89-4FB1-B5AF-0002D8F3C7F3}"/>
              </a:ext>
            </a:extLst>
          </p:cNvPr>
          <p:cNvSpPr/>
          <p:nvPr/>
        </p:nvSpPr>
        <p:spPr>
          <a:xfrm>
            <a:off x="5156105" y="2104103"/>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01" name="Rectangle 2">
            <a:extLst>
              <a:ext uri="{FF2B5EF4-FFF2-40B4-BE49-F238E27FC236}">
                <a16:creationId xmlns:a16="http://schemas.microsoft.com/office/drawing/2014/main" id="{B29CD471-83C0-4616-8ADC-D4D67FFA58AA}"/>
              </a:ext>
            </a:extLst>
          </p:cNvPr>
          <p:cNvSpPr>
            <a:spLocks noChangeArrowheads="1"/>
          </p:cNvSpPr>
          <p:nvPr>
            <p:custDataLst>
              <p:tags r:id="rId4"/>
            </p:custDataLst>
          </p:nvPr>
        </p:nvSpPr>
        <p:spPr bwMode="gray">
          <a:xfrm>
            <a:off x="665096" y="2924611"/>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Integration Paris in VIDIS</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03" name="Pentagon 191">
            <a:extLst>
              <a:ext uri="{FF2B5EF4-FFF2-40B4-BE49-F238E27FC236}">
                <a16:creationId xmlns:a16="http://schemas.microsoft.com/office/drawing/2014/main" id="{BFEE9E6D-7F97-4123-ADD2-6985CFBBBE81}"/>
              </a:ext>
            </a:extLst>
          </p:cNvPr>
          <p:cNvSpPr/>
          <p:nvPr/>
        </p:nvSpPr>
        <p:spPr bwMode="auto">
          <a:xfrm>
            <a:off x="4103945" y="3063285"/>
            <a:ext cx="1555335" cy="221454"/>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206" name="Diamond 205">
            <a:extLst>
              <a:ext uri="{FF2B5EF4-FFF2-40B4-BE49-F238E27FC236}">
                <a16:creationId xmlns:a16="http://schemas.microsoft.com/office/drawing/2014/main" id="{1EED59E6-4E89-42CC-9AF0-01A85D2EE448}"/>
              </a:ext>
            </a:extLst>
          </p:cNvPr>
          <p:cNvSpPr/>
          <p:nvPr/>
        </p:nvSpPr>
        <p:spPr>
          <a:xfrm>
            <a:off x="5607979" y="3126371"/>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08" name="Diamond 207">
            <a:extLst>
              <a:ext uri="{FF2B5EF4-FFF2-40B4-BE49-F238E27FC236}">
                <a16:creationId xmlns:a16="http://schemas.microsoft.com/office/drawing/2014/main" id="{DB843566-3490-419F-AF56-4A30996CBDAF}"/>
              </a:ext>
            </a:extLst>
          </p:cNvPr>
          <p:cNvSpPr/>
          <p:nvPr/>
        </p:nvSpPr>
        <p:spPr>
          <a:xfrm>
            <a:off x="5151687" y="1536444"/>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09" name="Rectangle 2">
            <a:extLst>
              <a:ext uri="{FF2B5EF4-FFF2-40B4-BE49-F238E27FC236}">
                <a16:creationId xmlns:a16="http://schemas.microsoft.com/office/drawing/2014/main" id="{81386B7A-CA3D-41AE-BA2D-37C667F818F8}"/>
              </a:ext>
            </a:extLst>
          </p:cNvPr>
          <p:cNvSpPr>
            <a:spLocks noChangeArrowheads="1"/>
          </p:cNvSpPr>
          <p:nvPr>
            <p:custDataLst>
              <p:tags r:id="rId5"/>
            </p:custDataLst>
          </p:nvPr>
        </p:nvSpPr>
        <p:spPr bwMode="gray">
          <a:xfrm>
            <a:off x="675450" y="4328083"/>
            <a:ext cx="1153350"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eHealth Improvements </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10" name="Pentagon 191">
            <a:extLst>
              <a:ext uri="{FF2B5EF4-FFF2-40B4-BE49-F238E27FC236}">
                <a16:creationId xmlns:a16="http://schemas.microsoft.com/office/drawing/2014/main" id="{B0D4C054-37B6-4738-9C28-9A706A40DFC4}"/>
              </a:ext>
            </a:extLst>
          </p:cNvPr>
          <p:cNvSpPr/>
          <p:nvPr/>
        </p:nvSpPr>
        <p:spPr bwMode="auto">
          <a:xfrm>
            <a:off x="4627151" y="4410463"/>
            <a:ext cx="3989562"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219" name="Rectangle 2">
            <a:extLst>
              <a:ext uri="{FF2B5EF4-FFF2-40B4-BE49-F238E27FC236}">
                <a16:creationId xmlns:a16="http://schemas.microsoft.com/office/drawing/2014/main" id="{ADB8E6CB-47FD-4ED7-9010-712294954EE2}"/>
              </a:ext>
            </a:extLst>
          </p:cNvPr>
          <p:cNvSpPr>
            <a:spLocks noChangeArrowheads="1"/>
          </p:cNvSpPr>
          <p:nvPr>
            <p:custDataLst>
              <p:tags r:id="rId6"/>
            </p:custDataLst>
          </p:nvPr>
        </p:nvSpPr>
        <p:spPr bwMode="gray">
          <a:xfrm>
            <a:off x="665096" y="5377474"/>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Integration GFD Farmaflux</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23" name="Rectangle 2">
            <a:extLst>
              <a:ext uri="{FF2B5EF4-FFF2-40B4-BE49-F238E27FC236}">
                <a16:creationId xmlns:a16="http://schemas.microsoft.com/office/drawing/2014/main" id="{FE54A76C-4D13-4962-B62B-BC47D4E493CD}"/>
              </a:ext>
            </a:extLst>
          </p:cNvPr>
          <p:cNvSpPr>
            <a:spLocks noChangeArrowheads="1"/>
          </p:cNvSpPr>
          <p:nvPr>
            <p:custDataLst>
              <p:tags r:id="rId7"/>
            </p:custDataLst>
          </p:nvPr>
        </p:nvSpPr>
        <p:spPr bwMode="gray">
          <a:xfrm>
            <a:off x="663392" y="5884304"/>
            <a:ext cx="1134639"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API 1. (KMHER)</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29" name="Rectangle 2">
            <a:extLst>
              <a:ext uri="{FF2B5EF4-FFF2-40B4-BE49-F238E27FC236}">
                <a16:creationId xmlns:a16="http://schemas.microsoft.com/office/drawing/2014/main" id="{86886C7E-091C-4CE0-ADB0-CF6E76A9F479}"/>
              </a:ext>
            </a:extLst>
          </p:cNvPr>
          <p:cNvSpPr>
            <a:spLocks noChangeArrowheads="1"/>
          </p:cNvSpPr>
          <p:nvPr>
            <p:custDataLst>
              <p:tags r:id="rId8"/>
            </p:custDataLst>
          </p:nvPr>
        </p:nvSpPr>
        <p:spPr bwMode="gray">
          <a:xfrm>
            <a:off x="665096" y="2440436"/>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Opioïdes </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32" name="Rectangle 2">
            <a:extLst>
              <a:ext uri="{FF2B5EF4-FFF2-40B4-BE49-F238E27FC236}">
                <a16:creationId xmlns:a16="http://schemas.microsoft.com/office/drawing/2014/main" id="{102F607A-9E35-45AC-BB97-057A2B8D9FE8}"/>
              </a:ext>
            </a:extLst>
          </p:cNvPr>
          <p:cNvSpPr>
            <a:spLocks noChangeArrowheads="1"/>
          </p:cNvSpPr>
          <p:nvPr>
            <p:custDataLst>
              <p:tags r:id="rId9"/>
            </p:custDataLst>
          </p:nvPr>
        </p:nvSpPr>
        <p:spPr bwMode="gray">
          <a:xfrm>
            <a:off x="665096" y="4873165"/>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eMandate Improvements</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81" name="Pentagon 191">
            <a:extLst>
              <a:ext uri="{FF2B5EF4-FFF2-40B4-BE49-F238E27FC236}">
                <a16:creationId xmlns:a16="http://schemas.microsoft.com/office/drawing/2014/main" id="{513889B6-4009-41A5-9EBD-B44EA4E75373}"/>
              </a:ext>
            </a:extLst>
          </p:cNvPr>
          <p:cNvSpPr/>
          <p:nvPr/>
        </p:nvSpPr>
        <p:spPr bwMode="auto">
          <a:xfrm>
            <a:off x="3448007" y="2052476"/>
            <a:ext cx="556878"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82" name="Diamond 81">
            <a:extLst>
              <a:ext uri="{FF2B5EF4-FFF2-40B4-BE49-F238E27FC236}">
                <a16:creationId xmlns:a16="http://schemas.microsoft.com/office/drawing/2014/main" id="{85D82080-919D-491D-943E-971B0CBCF137}"/>
              </a:ext>
            </a:extLst>
          </p:cNvPr>
          <p:cNvSpPr/>
          <p:nvPr/>
        </p:nvSpPr>
        <p:spPr>
          <a:xfrm>
            <a:off x="3991049" y="2104677"/>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83" name="Pentagon 191">
            <a:extLst>
              <a:ext uri="{FF2B5EF4-FFF2-40B4-BE49-F238E27FC236}">
                <a16:creationId xmlns:a16="http://schemas.microsoft.com/office/drawing/2014/main" id="{06924364-8C58-4B64-9516-03F2E932F76E}"/>
              </a:ext>
            </a:extLst>
          </p:cNvPr>
          <p:cNvSpPr/>
          <p:nvPr/>
        </p:nvSpPr>
        <p:spPr bwMode="auto">
          <a:xfrm>
            <a:off x="4103946" y="2530784"/>
            <a:ext cx="1113755" cy="243397"/>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p>
        </p:txBody>
      </p:sp>
      <p:sp>
        <p:nvSpPr>
          <p:cNvPr id="84" name="Pentagon 191">
            <a:extLst>
              <a:ext uri="{FF2B5EF4-FFF2-40B4-BE49-F238E27FC236}">
                <a16:creationId xmlns:a16="http://schemas.microsoft.com/office/drawing/2014/main" id="{C64BE9B6-78CB-4909-9961-3F4A8224BC3C}"/>
              </a:ext>
            </a:extLst>
          </p:cNvPr>
          <p:cNvSpPr/>
          <p:nvPr/>
        </p:nvSpPr>
        <p:spPr bwMode="auto">
          <a:xfrm>
            <a:off x="3458302" y="2541857"/>
            <a:ext cx="556878"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85" name="Diamond 84">
            <a:extLst>
              <a:ext uri="{FF2B5EF4-FFF2-40B4-BE49-F238E27FC236}">
                <a16:creationId xmlns:a16="http://schemas.microsoft.com/office/drawing/2014/main" id="{6B8D75B0-70D9-4DAD-A0D7-14F259B3021A}"/>
              </a:ext>
            </a:extLst>
          </p:cNvPr>
          <p:cNvSpPr/>
          <p:nvPr/>
        </p:nvSpPr>
        <p:spPr>
          <a:xfrm>
            <a:off x="4001344" y="2602700"/>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86" name="Diamond 85">
            <a:extLst>
              <a:ext uri="{FF2B5EF4-FFF2-40B4-BE49-F238E27FC236}">
                <a16:creationId xmlns:a16="http://schemas.microsoft.com/office/drawing/2014/main" id="{0CBA3B6D-CFBF-4BF1-9E4E-7F25A41B8088}"/>
              </a:ext>
            </a:extLst>
          </p:cNvPr>
          <p:cNvSpPr/>
          <p:nvPr/>
        </p:nvSpPr>
        <p:spPr>
          <a:xfrm>
            <a:off x="5146802" y="2593613"/>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24" name="Pentagon 191">
            <a:extLst>
              <a:ext uri="{FF2B5EF4-FFF2-40B4-BE49-F238E27FC236}">
                <a16:creationId xmlns:a16="http://schemas.microsoft.com/office/drawing/2014/main" id="{1EB36A7F-B659-40DA-93C4-0874949E0B07}"/>
              </a:ext>
            </a:extLst>
          </p:cNvPr>
          <p:cNvSpPr/>
          <p:nvPr/>
        </p:nvSpPr>
        <p:spPr bwMode="auto">
          <a:xfrm>
            <a:off x="3449485" y="3058905"/>
            <a:ext cx="556878"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125" name="Diamond 124">
            <a:extLst>
              <a:ext uri="{FF2B5EF4-FFF2-40B4-BE49-F238E27FC236}">
                <a16:creationId xmlns:a16="http://schemas.microsoft.com/office/drawing/2014/main" id="{BA91F62C-091C-4273-8B54-0E304D22B9A1}"/>
              </a:ext>
            </a:extLst>
          </p:cNvPr>
          <p:cNvSpPr/>
          <p:nvPr/>
        </p:nvSpPr>
        <p:spPr>
          <a:xfrm>
            <a:off x="3992527" y="3119748"/>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29" name="Rectangle 2">
            <a:extLst>
              <a:ext uri="{FF2B5EF4-FFF2-40B4-BE49-F238E27FC236}">
                <a16:creationId xmlns:a16="http://schemas.microsoft.com/office/drawing/2014/main" id="{5D9BE036-AB9E-4BF1-AC68-452B395BF8D1}"/>
              </a:ext>
            </a:extLst>
          </p:cNvPr>
          <p:cNvSpPr>
            <a:spLocks noChangeArrowheads="1"/>
          </p:cNvSpPr>
          <p:nvPr>
            <p:custDataLst>
              <p:tags r:id="rId10"/>
            </p:custDataLst>
          </p:nvPr>
        </p:nvSpPr>
        <p:spPr bwMode="gray">
          <a:xfrm>
            <a:off x="675450" y="3850645"/>
            <a:ext cx="1153350"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Common FE VIDIS + UMHEP</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30" name="Pentagon 191">
            <a:extLst>
              <a:ext uri="{FF2B5EF4-FFF2-40B4-BE49-F238E27FC236}">
                <a16:creationId xmlns:a16="http://schemas.microsoft.com/office/drawing/2014/main" id="{4AF9AC71-EE29-439B-8CA1-0140C3308733}"/>
              </a:ext>
            </a:extLst>
          </p:cNvPr>
          <p:cNvSpPr/>
          <p:nvPr/>
        </p:nvSpPr>
        <p:spPr bwMode="auto">
          <a:xfrm>
            <a:off x="4114299" y="3899271"/>
            <a:ext cx="1555335" cy="221454"/>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131" name="Pentagon 191">
            <a:extLst>
              <a:ext uri="{FF2B5EF4-FFF2-40B4-BE49-F238E27FC236}">
                <a16:creationId xmlns:a16="http://schemas.microsoft.com/office/drawing/2014/main" id="{BF654927-D30D-4CAC-8051-204F0BA07FAD}"/>
              </a:ext>
            </a:extLst>
          </p:cNvPr>
          <p:cNvSpPr/>
          <p:nvPr/>
        </p:nvSpPr>
        <p:spPr bwMode="auto">
          <a:xfrm>
            <a:off x="3459839" y="3894891"/>
            <a:ext cx="556878"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132" name="Diamond 131">
            <a:extLst>
              <a:ext uri="{FF2B5EF4-FFF2-40B4-BE49-F238E27FC236}">
                <a16:creationId xmlns:a16="http://schemas.microsoft.com/office/drawing/2014/main" id="{CAEA8496-9ACD-4CDE-98D5-0A61D1522080}"/>
              </a:ext>
            </a:extLst>
          </p:cNvPr>
          <p:cNvSpPr/>
          <p:nvPr/>
        </p:nvSpPr>
        <p:spPr>
          <a:xfrm>
            <a:off x="5607979" y="3957857"/>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33" name="Diamond 132">
            <a:extLst>
              <a:ext uri="{FF2B5EF4-FFF2-40B4-BE49-F238E27FC236}">
                <a16:creationId xmlns:a16="http://schemas.microsoft.com/office/drawing/2014/main" id="{1C807931-0C6C-4C8C-95F8-87C78D395B2B}"/>
              </a:ext>
            </a:extLst>
          </p:cNvPr>
          <p:cNvSpPr/>
          <p:nvPr/>
        </p:nvSpPr>
        <p:spPr>
          <a:xfrm>
            <a:off x="3985890" y="3969672"/>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35" name="Diamond 134">
            <a:extLst>
              <a:ext uri="{FF2B5EF4-FFF2-40B4-BE49-F238E27FC236}">
                <a16:creationId xmlns:a16="http://schemas.microsoft.com/office/drawing/2014/main" id="{DFF7BA1A-8BB0-49A1-8F21-53832A6ED105}"/>
              </a:ext>
            </a:extLst>
          </p:cNvPr>
          <p:cNvSpPr/>
          <p:nvPr/>
        </p:nvSpPr>
        <p:spPr>
          <a:xfrm>
            <a:off x="8558420" y="449953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38" name="Pentagon 191">
            <a:extLst>
              <a:ext uri="{FF2B5EF4-FFF2-40B4-BE49-F238E27FC236}">
                <a16:creationId xmlns:a16="http://schemas.microsoft.com/office/drawing/2014/main" id="{170ED38E-B1DD-4A07-81D5-B04C5246DBDE}"/>
              </a:ext>
            </a:extLst>
          </p:cNvPr>
          <p:cNvSpPr/>
          <p:nvPr/>
        </p:nvSpPr>
        <p:spPr bwMode="auto">
          <a:xfrm>
            <a:off x="4617812" y="4915528"/>
            <a:ext cx="589594"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endParaRPr>
          </a:p>
        </p:txBody>
      </p:sp>
      <p:sp>
        <p:nvSpPr>
          <p:cNvPr id="139" name="Diamond 138">
            <a:extLst>
              <a:ext uri="{FF2B5EF4-FFF2-40B4-BE49-F238E27FC236}">
                <a16:creationId xmlns:a16="http://schemas.microsoft.com/office/drawing/2014/main" id="{57013AC3-8E5F-477B-BE6B-051C6EE35A1F}"/>
              </a:ext>
            </a:extLst>
          </p:cNvPr>
          <p:cNvSpPr/>
          <p:nvPr/>
        </p:nvSpPr>
        <p:spPr>
          <a:xfrm>
            <a:off x="5138129" y="5003654"/>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1" name="Pentagon 191">
            <a:extLst>
              <a:ext uri="{FF2B5EF4-FFF2-40B4-BE49-F238E27FC236}">
                <a16:creationId xmlns:a16="http://schemas.microsoft.com/office/drawing/2014/main" id="{E3E2F24C-3067-4ED2-9F62-A8FA3B753017}"/>
              </a:ext>
            </a:extLst>
          </p:cNvPr>
          <p:cNvSpPr/>
          <p:nvPr/>
        </p:nvSpPr>
        <p:spPr bwMode="auto">
          <a:xfrm>
            <a:off x="4611894" y="5413342"/>
            <a:ext cx="2319446"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42" name="Diamond 141">
            <a:extLst>
              <a:ext uri="{FF2B5EF4-FFF2-40B4-BE49-F238E27FC236}">
                <a16:creationId xmlns:a16="http://schemas.microsoft.com/office/drawing/2014/main" id="{EAE652CF-1FCF-407A-8E61-94624EFEECFB}"/>
              </a:ext>
            </a:extLst>
          </p:cNvPr>
          <p:cNvSpPr/>
          <p:nvPr/>
        </p:nvSpPr>
        <p:spPr>
          <a:xfrm>
            <a:off x="6880039" y="5510834"/>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3" name="Pentagon 191">
            <a:extLst>
              <a:ext uri="{FF2B5EF4-FFF2-40B4-BE49-F238E27FC236}">
                <a16:creationId xmlns:a16="http://schemas.microsoft.com/office/drawing/2014/main" id="{ECD20DEF-A09C-4429-9A38-0FB869E90C46}"/>
              </a:ext>
            </a:extLst>
          </p:cNvPr>
          <p:cNvSpPr/>
          <p:nvPr/>
        </p:nvSpPr>
        <p:spPr bwMode="auto">
          <a:xfrm>
            <a:off x="3430150" y="5419582"/>
            <a:ext cx="1156094"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44" name="Diamond 143">
            <a:extLst>
              <a:ext uri="{FF2B5EF4-FFF2-40B4-BE49-F238E27FC236}">
                <a16:creationId xmlns:a16="http://schemas.microsoft.com/office/drawing/2014/main" id="{34FD8A55-8F96-4550-8039-9EED45AE22F2}"/>
              </a:ext>
            </a:extLst>
          </p:cNvPr>
          <p:cNvSpPr/>
          <p:nvPr/>
        </p:nvSpPr>
        <p:spPr>
          <a:xfrm>
            <a:off x="4547768" y="5510548"/>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5" name="Pentagon 191">
            <a:extLst>
              <a:ext uri="{FF2B5EF4-FFF2-40B4-BE49-F238E27FC236}">
                <a16:creationId xmlns:a16="http://schemas.microsoft.com/office/drawing/2014/main" id="{2FBC9A55-CD50-4B8D-BE0C-39FA9576DF4F}"/>
              </a:ext>
            </a:extLst>
          </p:cNvPr>
          <p:cNvSpPr/>
          <p:nvPr/>
        </p:nvSpPr>
        <p:spPr bwMode="auto">
          <a:xfrm>
            <a:off x="3609414" y="5954488"/>
            <a:ext cx="1105277" cy="2362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146" name="Diamond 145">
            <a:extLst>
              <a:ext uri="{FF2B5EF4-FFF2-40B4-BE49-F238E27FC236}">
                <a16:creationId xmlns:a16="http://schemas.microsoft.com/office/drawing/2014/main" id="{498221F7-AFE4-47AF-872A-7971E8DCE637}"/>
              </a:ext>
            </a:extLst>
          </p:cNvPr>
          <p:cNvSpPr/>
          <p:nvPr/>
        </p:nvSpPr>
        <p:spPr>
          <a:xfrm>
            <a:off x="4663390" y="6017387"/>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7" name="Pentagon 191">
            <a:extLst>
              <a:ext uri="{FF2B5EF4-FFF2-40B4-BE49-F238E27FC236}">
                <a16:creationId xmlns:a16="http://schemas.microsoft.com/office/drawing/2014/main" id="{19D9D1F7-ECFB-4695-9C90-F7E802B425E4}"/>
              </a:ext>
            </a:extLst>
          </p:cNvPr>
          <p:cNvSpPr/>
          <p:nvPr/>
        </p:nvSpPr>
        <p:spPr bwMode="auto">
          <a:xfrm>
            <a:off x="2897007" y="4417298"/>
            <a:ext cx="1647692"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48" name="Pentagon 191">
            <a:extLst>
              <a:ext uri="{FF2B5EF4-FFF2-40B4-BE49-F238E27FC236}">
                <a16:creationId xmlns:a16="http://schemas.microsoft.com/office/drawing/2014/main" id="{E07E54A5-C5C1-4BD3-A4D8-E18ADE04BF63}"/>
              </a:ext>
            </a:extLst>
          </p:cNvPr>
          <p:cNvSpPr/>
          <p:nvPr/>
        </p:nvSpPr>
        <p:spPr bwMode="auto">
          <a:xfrm>
            <a:off x="2897007" y="4911665"/>
            <a:ext cx="1650761"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49" name="Diamond 148">
            <a:extLst>
              <a:ext uri="{FF2B5EF4-FFF2-40B4-BE49-F238E27FC236}">
                <a16:creationId xmlns:a16="http://schemas.microsoft.com/office/drawing/2014/main" id="{41E9746F-8400-45ED-BD53-52B840D1F802}"/>
              </a:ext>
            </a:extLst>
          </p:cNvPr>
          <p:cNvSpPr/>
          <p:nvPr/>
        </p:nvSpPr>
        <p:spPr>
          <a:xfrm>
            <a:off x="4541301" y="4517727"/>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0" name="Diamond 149">
            <a:extLst>
              <a:ext uri="{FF2B5EF4-FFF2-40B4-BE49-F238E27FC236}">
                <a16:creationId xmlns:a16="http://schemas.microsoft.com/office/drawing/2014/main" id="{AA4656B9-F9FC-4BD5-9747-57EA7F650D50}"/>
              </a:ext>
            </a:extLst>
          </p:cNvPr>
          <p:cNvSpPr/>
          <p:nvPr/>
        </p:nvSpPr>
        <p:spPr>
          <a:xfrm>
            <a:off x="4513130" y="5013634"/>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3" name="Rectangle 2">
            <a:extLst>
              <a:ext uri="{FF2B5EF4-FFF2-40B4-BE49-F238E27FC236}">
                <a16:creationId xmlns:a16="http://schemas.microsoft.com/office/drawing/2014/main" id="{D1BA3006-42F7-4C86-A016-925F1AF31DB8}"/>
              </a:ext>
            </a:extLst>
          </p:cNvPr>
          <p:cNvSpPr>
            <a:spLocks noChangeArrowheads="1"/>
          </p:cNvSpPr>
          <p:nvPr>
            <p:custDataLst>
              <p:tags r:id="rId11"/>
            </p:custDataLst>
          </p:nvPr>
        </p:nvSpPr>
        <p:spPr bwMode="gray">
          <a:xfrm>
            <a:off x="672519" y="6393078"/>
            <a:ext cx="1134639"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API 2. (FHIR)</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54" name="Pentagon 191">
            <a:extLst>
              <a:ext uri="{FF2B5EF4-FFF2-40B4-BE49-F238E27FC236}">
                <a16:creationId xmlns:a16="http://schemas.microsoft.com/office/drawing/2014/main" id="{01C43E65-82B3-4885-8C81-03DED74B6521}"/>
              </a:ext>
            </a:extLst>
          </p:cNvPr>
          <p:cNvSpPr/>
          <p:nvPr/>
        </p:nvSpPr>
        <p:spPr bwMode="auto">
          <a:xfrm>
            <a:off x="5367577" y="6454566"/>
            <a:ext cx="1113755"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p>
        </p:txBody>
      </p:sp>
      <p:sp>
        <p:nvSpPr>
          <p:cNvPr id="155" name="Pentagon 191">
            <a:extLst>
              <a:ext uri="{FF2B5EF4-FFF2-40B4-BE49-F238E27FC236}">
                <a16:creationId xmlns:a16="http://schemas.microsoft.com/office/drawing/2014/main" id="{6A602ACC-E6E4-4D22-8342-53F71C872062}"/>
              </a:ext>
            </a:extLst>
          </p:cNvPr>
          <p:cNvSpPr/>
          <p:nvPr/>
        </p:nvSpPr>
        <p:spPr bwMode="auto">
          <a:xfrm>
            <a:off x="4721933" y="6465639"/>
            <a:ext cx="556878"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156" name="Diamond 155">
            <a:extLst>
              <a:ext uri="{FF2B5EF4-FFF2-40B4-BE49-F238E27FC236}">
                <a16:creationId xmlns:a16="http://schemas.microsoft.com/office/drawing/2014/main" id="{4A867BDA-8C6F-4C31-8618-F22E20862726}"/>
              </a:ext>
            </a:extLst>
          </p:cNvPr>
          <p:cNvSpPr/>
          <p:nvPr/>
        </p:nvSpPr>
        <p:spPr>
          <a:xfrm>
            <a:off x="5271893" y="6546255"/>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7" name="Diamond 156">
            <a:extLst>
              <a:ext uri="{FF2B5EF4-FFF2-40B4-BE49-F238E27FC236}">
                <a16:creationId xmlns:a16="http://schemas.microsoft.com/office/drawing/2014/main" id="{A3E19849-8F8F-4831-81EE-5BF8C1B1C009}"/>
              </a:ext>
            </a:extLst>
          </p:cNvPr>
          <p:cNvSpPr/>
          <p:nvPr/>
        </p:nvSpPr>
        <p:spPr>
          <a:xfrm>
            <a:off x="6421439" y="6523753"/>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9CB8173F-94CA-4169-861C-02F46AD8BCA5}"/>
              </a:ext>
            </a:extLst>
          </p:cNvPr>
          <p:cNvGrpSpPr/>
          <p:nvPr/>
        </p:nvGrpSpPr>
        <p:grpSpPr>
          <a:xfrm>
            <a:off x="137936" y="103410"/>
            <a:ext cx="1483339" cy="515968"/>
            <a:chOff x="137936" y="103410"/>
            <a:chExt cx="1483339" cy="515968"/>
          </a:xfrm>
        </p:grpSpPr>
        <p:sp>
          <p:nvSpPr>
            <p:cNvPr id="158" name="Rectangle 157">
              <a:extLst>
                <a:ext uri="{FF2B5EF4-FFF2-40B4-BE49-F238E27FC236}">
                  <a16:creationId xmlns:a16="http://schemas.microsoft.com/office/drawing/2014/main" id="{121D3373-B025-4397-A2A0-72F0A9BD41F5}"/>
                </a:ext>
              </a:extLst>
            </p:cNvPr>
            <p:cNvSpPr/>
            <p:nvPr/>
          </p:nvSpPr>
          <p:spPr bwMode="auto">
            <a:xfrm>
              <a:off x="137937" y="103410"/>
              <a:ext cx="1385110" cy="233020"/>
            </a:xfrm>
            <a:prstGeom prst="rect">
              <a:avLst/>
            </a:prstGeom>
            <a:solidFill>
              <a:schemeClr val="accent2">
                <a:lumMod val="20000"/>
                <a:lumOff val="80000"/>
              </a:scheme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60" name="Rectangle 159">
              <a:extLst>
                <a:ext uri="{FF2B5EF4-FFF2-40B4-BE49-F238E27FC236}">
                  <a16:creationId xmlns:a16="http://schemas.microsoft.com/office/drawing/2014/main" id="{2A00A235-DC27-499C-90F1-9EC76F2A7706}"/>
                </a:ext>
              </a:extLst>
            </p:cNvPr>
            <p:cNvSpPr/>
            <p:nvPr/>
          </p:nvSpPr>
          <p:spPr bwMode="auto">
            <a:xfrm>
              <a:off x="137936" y="383975"/>
              <a:ext cx="1385109" cy="233020"/>
            </a:xfrm>
            <a:prstGeom prst="rect">
              <a:avLst/>
            </a:prstGeom>
            <a:solidFill>
              <a:schemeClr val="accent1">
                <a:lumMod val="40000"/>
                <a:lumOff val="60000"/>
              </a:scheme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437F7654-98A3-45E2-987B-F4567CA26DB7}"/>
                </a:ext>
              </a:extLst>
            </p:cNvPr>
            <p:cNvSpPr txBox="1"/>
            <p:nvPr/>
          </p:nvSpPr>
          <p:spPr>
            <a:xfrm>
              <a:off x="236165" y="119560"/>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External dependency</a:t>
              </a:r>
            </a:p>
          </p:txBody>
        </p:sp>
        <p:sp>
          <p:nvSpPr>
            <p:cNvPr id="161" name="TextBox 160">
              <a:extLst>
                <a:ext uri="{FF2B5EF4-FFF2-40B4-BE49-F238E27FC236}">
                  <a16:creationId xmlns:a16="http://schemas.microsoft.com/office/drawing/2014/main" id="{0F6DE2C1-4319-4422-87FE-FBBECA65C4A6}"/>
                </a:ext>
              </a:extLst>
            </p:cNvPr>
            <p:cNvSpPr txBox="1"/>
            <p:nvPr/>
          </p:nvSpPr>
          <p:spPr>
            <a:xfrm>
              <a:off x="236165" y="388546"/>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No External dependency</a:t>
              </a:r>
            </a:p>
          </p:txBody>
        </p:sp>
      </p:grpSp>
      <p:cxnSp>
        <p:nvCxnSpPr>
          <p:cNvPr id="220" name="Straight Connector 219">
            <a:extLst>
              <a:ext uri="{FF2B5EF4-FFF2-40B4-BE49-F238E27FC236}">
                <a16:creationId xmlns:a16="http://schemas.microsoft.com/office/drawing/2014/main" id="{E8319FC2-B3FB-40B6-9958-A4B4CC573BDC}"/>
              </a:ext>
            </a:extLst>
          </p:cNvPr>
          <p:cNvCxnSpPr>
            <a:cxnSpLocks/>
          </p:cNvCxnSpPr>
          <p:nvPr/>
        </p:nvCxnSpPr>
        <p:spPr bwMode="auto">
          <a:xfrm>
            <a:off x="817604" y="3812715"/>
            <a:ext cx="1025679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3" name="Rectangle 2">
            <a:extLst>
              <a:ext uri="{FF2B5EF4-FFF2-40B4-BE49-F238E27FC236}">
                <a16:creationId xmlns:a16="http://schemas.microsoft.com/office/drawing/2014/main" id="{A76457B0-CB6F-4CB6-854E-D5067230C58C}"/>
              </a:ext>
            </a:extLst>
          </p:cNvPr>
          <p:cNvSpPr>
            <a:spLocks noChangeArrowheads="1"/>
          </p:cNvSpPr>
          <p:nvPr>
            <p:custDataLst>
              <p:tags r:id="rId12"/>
            </p:custDataLst>
          </p:nvPr>
        </p:nvSpPr>
        <p:spPr bwMode="gray">
          <a:xfrm>
            <a:off x="679628" y="3372295"/>
            <a:ext cx="1134639"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Backlog VIDIS Mobile &amp; Web</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35" name="Pentagon 191">
            <a:extLst>
              <a:ext uri="{FF2B5EF4-FFF2-40B4-BE49-F238E27FC236}">
                <a16:creationId xmlns:a16="http://schemas.microsoft.com/office/drawing/2014/main" id="{6DC431D1-E088-483F-9F68-59CDACF8C62C}"/>
              </a:ext>
            </a:extLst>
          </p:cNvPr>
          <p:cNvSpPr/>
          <p:nvPr/>
        </p:nvSpPr>
        <p:spPr bwMode="auto">
          <a:xfrm>
            <a:off x="3468626" y="3478843"/>
            <a:ext cx="2843898" cy="267996"/>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239" name="Diamond 238">
            <a:extLst>
              <a:ext uri="{FF2B5EF4-FFF2-40B4-BE49-F238E27FC236}">
                <a16:creationId xmlns:a16="http://schemas.microsoft.com/office/drawing/2014/main" id="{9F8C491C-0ACC-4A3D-BEA5-A7621A3A5A78}"/>
              </a:ext>
            </a:extLst>
          </p:cNvPr>
          <p:cNvSpPr/>
          <p:nvPr/>
        </p:nvSpPr>
        <p:spPr>
          <a:xfrm>
            <a:off x="6261223" y="3563168"/>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45868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191">
            <a:extLst>
              <a:ext uri="{FF2B5EF4-FFF2-40B4-BE49-F238E27FC236}">
                <a16:creationId xmlns:a16="http://schemas.microsoft.com/office/drawing/2014/main" id="{513889B6-4009-41A5-9EBD-B44EA4E75373}"/>
              </a:ext>
            </a:extLst>
          </p:cNvPr>
          <p:cNvSpPr/>
          <p:nvPr/>
        </p:nvSpPr>
        <p:spPr bwMode="auto">
          <a:xfrm>
            <a:off x="3448006" y="2052476"/>
            <a:ext cx="1759399" cy="2433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Analysis</a:t>
            </a:r>
          </a:p>
        </p:txBody>
      </p:sp>
      <p:sp>
        <p:nvSpPr>
          <p:cNvPr id="207" name="Pentagon 191">
            <a:extLst>
              <a:ext uri="{FF2B5EF4-FFF2-40B4-BE49-F238E27FC236}">
                <a16:creationId xmlns:a16="http://schemas.microsoft.com/office/drawing/2014/main" id="{5AB58884-05B4-42A9-B5B6-EDCE7B90C6FF}"/>
              </a:ext>
            </a:extLst>
          </p:cNvPr>
          <p:cNvSpPr/>
          <p:nvPr/>
        </p:nvSpPr>
        <p:spPr bwMode="auto">
          <a:xfrm>
            <a:off x="4541301" y="1482572"/>
            <a:ext cx="6497858" cy="254583"/>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p>
        </p:txBody>
      </p:sp>
      <p:grpSp>
        <p:nvGrpSpPr>
          <p:cNvPr id="89" name="Group 88">
            <a:extLst>
              <a:ext uri="{FF2B5EF4-FFF2-40B4-BE49-F238E27FC236}">
                <a16:creationId xmlns:a16="http://schemas.microsoft.com/office/drawing/2014/main" id="{85C02894-B6FD-4899-9CCB-F1AD3233A451}"/>
              </a:ext>
            </a:extLst>
          </p:cNvPr>
          <p:cNvGrpSpPr/>
          <p:nvPr/>
        </p:nvGrpSpPr>
        <p:grpSpPr>
          <a:xfrm>
            <a:off x="2273905" y="0"/>
            <a:ext cx="1751598" cy="609921"/>
            <a:chOff x="2458412" y="1910295"/>
            <a:chExt cx="1751598" cy="609921"/>
          </a:xfrm>
          <a:solidFill>
            <a:schemeClr val="bg1"/>
          </a:solidFill>
        </p:grpSpPr>
        <p:sp>
          <p:nvSpPr>
            <p:cNvPr id="90" name="TextBox 89">
              <a:extLst>
                <a:ext uri="{FF2B5EF4-FFF2-40B4-BE49-F238E27FC236}">
                  <a16:creationId xmlns:a16="http://schemas.microsoft.com/office/drawing/2014/main" id="{53FA6322-2F6F-428A-A186-C66C7E729174}"/>
                </a:ext>
              </a:extLst>
            </p:cNvPr>
            <p:cNvSpPr txBox="1"/>
            <p:nvPr/>
          </p:nvSpPr>
          <p:spPr>
            <a:xfrm>
              <a:off x="2458412" y="1910295"/>
              <a:ext cx="1243996" cy="253916"/>
            </a:xfrm>
            <a:prstGeom prst="rect">
              <a:avLst/>
            </a:prstGeom>
            <a:grp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2022</a:t>
              </a:r>
            </a:p>
          </p:txBody>
        </p:sp>
        <p:cxnSp>
          <p:nvCxnSpPr>
            <p:cNvPr id="91" name="Straight Connector 90">
              <a:extLst>
                <a:ext uri="{FF2B5EF4-FFF2-40B4-BE49-F238E27FC236}">
                  <a16:creationId xmlns:a16="http://schemas.microsoft.com/office/drawing/2014/main" id="{C31B5A4C-2710-4FA1-9FAE-64EA5BF54C71}"/>
                </a:ext>
              </a:extLst>
            </p:cNvPr>
            <p:cNvCxnSpPr>
              <a:cxnSpLocks/>
            </p:cNvCxnSpPr>
            <p:nvPr/>
          </p:nvCxnSpPr>
          <p:spPr bwMode="auto">
            <a:xfrm>
              <a:off x="2524636" y="2164211"/>
              <a:ext cx="1685374" cy="0"/>
            </a:xfrm>
            <a:prstGeom prst="line">
              <a:avLst/>
            </a:prstGeom>
            <a:grp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tangle 91">
              <a:extLst>
                <a:ext uri="{FF2B5EF4-FFF2-40B4-BE49-F238E27FC236}">
                  <a16:creationId xmlns:a16="http://schemas.microsoft.com/office/drawing/2014/main" id="{5DBCFFD4-0C18-4337-80EE-C5A9E0A73284}"/>
                </a:ext>
              </a:extLst>
            </p:cNvPr>
            <p:cNvSpPr/>
            <p:nvPr/>
          </p:nvSpPr>
          <p:spPr bwMode="auto">
            <a:xfrm>
              <a:off x="2524637"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9187D52F-0E54-4216-9726-A5FDD54E355A}"/>
                </a:ext>
              </a:extLst>
            </p:cNvPr>
            <p:cNvSpPr/>
            <p:nvPr/>
          </p:nvSpPr>
          <p:spPr bwMode="auto">
            <a:xfrm>
              <a:off x="3086916"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D00FCDD5-F5FA-43AF-A6CC-15DD3F99D434}"/>
                </a:ext>
              </a:extLst>
            </p:cNvPr>
            <p:cNvSpPr/>
            <p:nvPr/>
          </p:nvSpPr>
          <p:spPr bwMode="auto">
            <a:xfrm>
              <a:off x="3653133" y="2191016"/>
              <a:ext cx="556877" cy="329200"/>
            </a:xfrm>
            <a:prstGeom prst="rect">
              <a:avLst/>
            </a:prstGeom>
            <a:grp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95" name="Group 94">
            <a:extLst>
              <a:ext uri="{FF2B5EF4-FFF2-40B4-BE49-F238E27FC236}">
                <a16:creationId xmlns:a16="http://schemas.microsoft.com/office/drawing/2014/main" id="{043F1B86-91B3-4D6A-A387-40472617924A}"/>
              </a:ext>
            </a:extLst>
          </p:cNvPr>
          <p:cNvGrpSpPr/>
          <p:nvPr/>
        </p:nvGrpSpPr>
        <p:grpSpPr>
          <a:xfrm>
            <a:off x="4060934" y="0"/>
            <a:ext cx="2251590" cy="609921"/>
            <a:chOff x="1958420" y="1910295"/>
            <a:chExt cx="2251590" cy="609921"/>
          </a:xfrm>
        </p:grpSpPr>
        <p:sp>
          <p:nvSpPr>
            <p:cNvPr id="96" name="TextBox 95">
              <a:extLst>
                <a:ext uri="{FF2B5EF4-FFF2-40B4-BE49-F238E27FC236}">
                  <a16:creationId xmlns:a16="http://schemas.microsoft.com/office/drawing/2014/main" id="{92A18233-3405-484D-AC45-E2871FA6E42D}"/>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2023</a:t>
              </a:r>
            </a:p>
          </p:txBody>
        </p:sp>
        <p:cxnSp>
          <p:nvCxnSpPr>
            <p:cNvPr id="97" name="Straight Connector 96">
              <a:extLst>
                <a:ext uri="{FF2B5EF4-FFF2-40B4-BE49-F238E27FC236}">
                  <a16:creationId xmlns:a16="http://schemas.microsoft.com/office/drawing/2014/main" id="{9B595E96-2A55-43EE-ADAD-5E400384B62C}"/>
                </a:ext>
              </a:extLst>
            </p:cNvPr>
            <p:cNvCxnSpPr>
              <a:cxnSpLocks/>
            </p:cNvCxnSpPr>
            <p:nvPr/>
          </p:nvCxnSpPr>
          <p:spPr bwMode="auto">
            <a:xfrm flipV="1">
              <a:off x="1958420" y="2164211"/>
              <a:ext cx="2251590" cy="5224"/>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Rectangle 97">
              <a:extLst>
                <a:ext uri="{FF2B5EF4-FFF2-40B4-BE49-F238E27FC236}">
                  <a16:creationId xmlns:a16="http://schemas.microsoft.com/office/drawing/2014/main" id="{790AF50D-7A61-4F22-AE0B-7BE86C362854}"/>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B92B2B7F-9E42-427D-B2CF-325CD8749E63}"/>
                </a:ext>
              </a:extLst>
            </p:cNvPr>
            <p:cNvSpPr/>
            <p:nvPr/>
          </p:nvSpPr>
          <p:spPr bwMode="auto">
            <a:xfrm>
              <a:off x="2524637" y="2191016"/>
              <a:ext cx="556877" cy="329200"/>
            </a:xfrm>
            <a:prstGeom prst="rect">
              <a:avLst/>
            </a:prstGeom>
            <a:solidFill>
              <a:schemeClr val="accent4"/>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F0BC501B-5094-48F7-9696-542B1A1C321C}"/>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21955C2-FBE4-406D-B15F-783F6E2A2011}"/>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02" name="Group 101">
            <a:extLst>
              <a:ext uri="{FF2B5EF4-FFF2-40B4-BE49-F238E27FC236}">
                <a16:creationId xmlns:a16="http://schemas.microsoft.com/office/drawing/2014/main" id="{6A144831-AE1C-4404-BB07-36A5C369C383}"/>
              </a:ext>
            </a:extLst>
          </p:cNvPr>
          <p:cNvGrpSpPr/>
          <p:nvPr/>
        </p:nvGrpSpPr>
        <p:grpSpPr>
          <a:xfrm>
            <a:off x="6365123" y="0"/>
            <a:ext cx="2295899" cy="609921"/>
            <a:chOff x="1958420" y="1910295"/>
            <a:chExt cx="2295899" cy="609921"/>
          </a:xfrm>
        </p:grpSpPr>
        <p:sp>
          <p:nvSpPr>
            <p:cNvPr id="103" name="TextBox 102">
              <a:extLst>
                <a:ext uri="{FF2B5EF4-FFF2-40B4-BE49-F238E27FC236}">
                  <a16:creationId xmlns:a16="http://schemas.microsoft.com/office/drawing/2014/main" id="{F5AC6F46-C706-4312-9133-C2218D51DAFE}"/>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2024</a:t>
              </a:r>
            </a:p>
          </p:txBody>
        </p:sp>
        <p:cxnSp>
          <p:nvCxnSpPr>
            <p:cNvPr id="104" name="Straight Connector 103">
              <a:extLst>
                <a:ext uri="{FF2B5EF4-FFF2-40B4-BE49-F238E27FC236}">
                  <a16:creationId xmlns:a16="http://schemas.microsoft.com/office/drawing/2014/main" id="{99A68F3C-70EC-442E-8E76-0F2511B0B65A}"/>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Rectangle 104">
              <a:extLst>
                <a:ext uri="{FF2B5EF4-FFF2-40B4-BE49-F238E27FC236}">
                  <a16:creationId xmlns:a16="http://schemas.microsoft.com/office/drawing/2014/main" id="{5341C7D2-2C00-472E-8235-BD8A0E45DFB1}"/>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80F62D23-3699-44D0-8611-EFEFDD85A5DC}"/>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6B2B1EF3-FF60-46C9-98AC-C48078A25854}"/>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95514781-4AF8-4DD7-9FC4-9464C5582DAA}"/>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09" name="Group 108">
            <a:extLst>
              <a:ext uri="{FF2B5EF4-FFF2-40B4-BE49-F238E27FC236}">
                <a16:creationId xmlns:a16="http://schemas.microsoft.com/office/drawing/2014/main" id="{099096AE-36E0-4FF0-B5AC-95D53A5FB99E}"/>
              </a:ext>
            </a:extLst>
          </p:cNvPr>
          <p:cNvGrpSpPr/>
          <p:nvPr/>
        </p:nvGrpSpPr>
        <p:grpSpPr>
          <a:xfrm>
            <a:off x="8671051" y="0"/>
            <a:ext cx="2295899" cy="609921"/>
            <a:chOff x="1958420" y="1910295"/>
            <a:chExt cx="2295899" cy="609921"/>
          </a:xfrm>
        </p:grpSpPr>
        <p:sp>
          <p:nvSpPr>
            <p:cNvPr id="110" name="TextBox 109">
              <a:extLst>
                <a:ext uri="{FF2B5EF4-FFF2-40B4-BE49-F238E27FC236}">
                  <a16:creationId xmlns:a16="http://schemas.microsoft.com/office/drawing/2014/main" id="{38E12F32-3C0C-4560-ADC6-E90320D87F0C}"/>
                </a:ext>
              </a:extLst>
            </p:cNvPr>
            <p:cNvSpPr txBox="1"/>
            <p:nvPr/>
          </p:nvSpPr>
          <p:spPr>
            <a:xfrm>
              <a:off x="2458412" y="1910295"/>
              <a:ext cx="1243996" cy="253916"/>
            </a:xfrm>
            <a:prstGeom prst="rect">
              <a:avLst/>
            </a:prstGeom>
            <a:noFill/>
          </p:spPr>
          <p:txBody>
            <a:bodyPr wrap="square" lIns="0" tIns="34290" rIns="68580" bIns="34290"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ea typeface="+mn-ea"/>
                  <a:cs typeface="+mn-cs"/>
                </a:rPr>
                <a:t>2025</a:t>
              </a:r>
            </a:p>
          </p:txBody>
        </p:sp>
        <p:cxnSp>
          <p:nvCxnSpPr>
            <p:cNvPr id="111" name="Straight Connector 110">
              <a:extLst>
                <a:ext uri="{FF2B5EF4-FFF2-40B4-BE49-F238E27FC236}">
                  <a16:creationId xmlns:a16="http://schemas.microsoft.com/office/drawing/2014/main" id="{43D55035-16F8-4DE7-B6F9-D56BD434492B}"/>
                </a:ext>
              </a:extLst>
            </p:cNvPr>
            <p:cNvCxnSpPr>
              <a:cxnSpLocks/>
            </p:cNvCxnSpPr>
            <p:nvPr/>
          </p:nvCxnSpPr>
          <p:spPr bwMode="auto">
            <a:xfrm>
              <a:off x="1958420" y="2169435"/>
              <a:ext cx="2295899" cy="0"/>
            </a:xfrm>
            <a:prstGeom prst="line">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Rectangle 111">
              <a:extLst>
                <a:ext uri="{FF2B5EF4-FFF2-40B4-BE49-F238E27FC236}">
                  <a16:creationId xmlns:a16="http://schemas.microsoft.com/office/drawing/2014/main" id="{E68FFC99-1125-448A-B4C3-718171C85461}"/>
                </a:ext>
              </a:extLst>
            </p:cNvPr>
            <p:cNvSpPr/>
            <p:nvPr/>
          </p:nvSpPr>
          <p:spPr bwMode="auto">
            <a:xfrm>
              <a:off x="1958420"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Q1</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15E536E8-A1A2-4FBD-97C7-41F43A0641DE}"/>
                </a:ext>
              </a:extLst>
            </p:cNvPr>
            <p:cNvSpPr/>
            <p:nvPr/>
          </p:nvSpPr>
          <p:spPr bwMode="auto">
            <a:xfrm>
              <a:off x="2524637"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Q2</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4491E995-C7F5-48AF-9EFC-E6A45C20514F}"/>
                </a:ext>
              </a:extLst>
            </p:cNvPr>
            <p:cNvSpPr/>
            <p:nvPr/>
          </p:nvSpPr>
          <p:spPr bwMode="auto">
            <a:xfrm>
              <a:off x="3086916"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Q3</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2848812E-204D-4149-97CD-AB79BF45E882}"/>
                </a:ext>
              </a:extLst>
            </p:cNvPr>
            <p:cNvSpPr/>
            <p:nvPr/>
          </p:nvSpPr>
          <p:spPr bwMode="auto">
            <a:xfrm>
              <a:off x="3653133" y="2191016"/>
              <a:ext cx="556877" cy="329200"/>
            </a:xfrm>
            <a:prstGeom prst="rect">
              <a:avLst/>
            </a:prstGeom>
            <a:solidFill>
              <a:srgbClr val="FFFFFF"/>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n-ea"/>
                  <a:cs typeface="+mn-cs"/>
                </a:rPr>
                <a:t>Q4</a:t>
              </a: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grpSp>
      <p:sp>
        <p:nvSpPr>
          <p:cNvPr id="116" name="Rectangle 2">
            <a:extLst>
              <a:ext uri="{FF2B5EF4-FFF2-40B4-BE49-F238E27FC236}">
                <a16:creationId xmlns:a16="http://schemas.microsoft.com/office/drawing/2014/main" id="{5756D0F6-CF9C-4374-BA1B-AD58E2DE22E5}"/>
              </a:ext>
            </a:extLst>
          </p:cNvPr>
          <p:cNvSpPr>
            <a:spLocks noChangeArrowheads="1"/>
          </p:cNvSpPr>
          <p:nvPr>
            <p:custDataLst>
              <p:tags r:id="rId1"/>
            </p:custDataLst>
          </p:nvPr>
        </p:nvSpPr>
        <p:spPr bwMode="gray">
          <a:xfrm>
            <a:off x="650878" y="698166"/>
            <a:ext cx="11541122" cy="674750"/>
          </a:xfrm>
          <a:prstGeom prst="homePlate">
            <a:avLst>
              <a:gd name="adj" fmla="val 31385"/>
            </a:avLst>
          </a:prstGeom>
          <a:solidFill>
            <a:srgbClr val="BBE0E3">
              <a:lumMod val="50000"/>
            </a:srgbClr>
          </a:solidFill>
          <a:ln w="12700" algn="ctr">
            <a:solidFill>
              <a:srgbClr val="BBE0E3">
                <a:lumMod val="50000"/>
              </a:srgbClr>
            </a:solidFill>
            <a:miter lim="800000"/>
            <a:headEnd type="none" w="lg" len="lg"/>
            <a:tailEnd type="none" w="lg" len="lg"/>
          </a:ln>
        </p:spPr>
        <p:txBody>
          <a:bodyPr wrap="square" lIns="68580" tIns="34290" rIns="68580" bIns="3429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Calibri"/>
              </a:rPr>
              <a:t>VIDIS Roadmap </a:t>
            </a:r>
            <a:endParaRPr kumimoji="0" lang="fr-FR" sz="1200" b="1" i="0" u="none" strike="noStrike" kern="0" cap="none" spc="0" normalizeH="0" baseline="0" noProof="0" dirty="0">
              <a:ln>
                <a:noFill/>
              </a:ln>
              <a:solidFill>
                <a:srgbClr val="FFFFFF"/>
              </a:solidFill>
              <a:effectLst/>
              <a:uLnTx/>
              <a:uFillTx/>
              <a:latin typeface="Arial"/>
              <a:ea typeface="+mn-ea"/>
              <a:cs typeface="+mn-cs"/>
              <a:sym typeface="Calibri"/>
            </a:endParaRPr>
          </a:p>
        </p:txBody>
      </p:sp>
      <p:cxnSp>
        <p:nvCxnSpPr>
          <p:cNvPr id="117" name="Straight Connector 116">
            <a:extLst>
              <a:ext uri="{FF2B5EF4-FFF2-40B4-BE49-F238E27FC236}">
                <a16:creationId xmlns:a16="http://schemas.microsoft.com/office/drawing/2014/main" id="{2911A30B-1FEF-4224-ABA8-8DC4BB5AD301}"/>
              </a:ext>
            </a:extLst>
          </p:cNvPr>
          <p:cNvCxnSpPr>
            <a:cxnSpLocks/>
          </p:cNvCxnSpPr>
          <p:nvPr/>
        </p:nvCxnSpPr>
        <p:spPr bwMode="auto">
          <a:xfrm>
            <a:off x="650879" y="1891697"/>
            <a:ext cx="10321854" cy="1"/>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Connector 117">
            <a:extLst>
              <a:ext uri="{FF2B5EF4-FFF2-40B4-BE49-F238E27FC236}">
                <a16:creationId xmlns:a16="http://schemas.microsoft.com/office/drawing/2014/main" id="{A5637A85-14CE-4A69-8BB1-935829DE936D}"/>
              </a:ext>
            </a:extLst>
          </p:cNvPr>
          <p:cNvCxnSpPr>
            <a:cxnSpLocks/>
          </p:cNvCxnSpPr>
          <p:nvPr/>
        </p:nvCxnSpPr>
        <p:spPr bwMode="auto">
          <a:xfrm>
            <a:off x="632839" y="5006105"/>
            <a:ext cx="10256796" cy="1"/>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a:extLst>
              <a:ext uri="{FF2B5EF4-FFF2-40B4-BE49-F238E27FC236}">
                <a16:creationId xmlns:a16="http://schemas.microsoft.com/office/drawing/2014/main" id="{24AB59E0-DF15-4AFC-A8DD-1C3FE4837221}"/>
              </a:ext>
            </a:extLst>
          </p:cNvPr>
          <p:cNvCxnSpPr>
            <a:cxnSpLocks/>
          </p:cNvCxnSpPr>
          <p:nvPr/>
        </p:nvCxnSpPr>
        <p:spPr bwMode="auto">
          <a:xfrm>
            <a:off x="624095" y="2900372"/>
            <a:ext cx="10321854"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Straight Connector 119">
            <a:extLst>
              <a:ext uri="{FF2B5EF4-FFF2-40B4-BE49-F238E27FC236}">
                <a16:creationId xmlns:a16="http://schemas.microsoft.com/office/drawing/2014/main" id="{54021E49-CC66-4CD1-A7EC-5904794FA5F4}"/>
              </a:ext>
            </a:extLst>
          </p:cNvPr>
          <p:cNvCxnSpPr>
            <a:cxnSpLocks/>
          </p:cNvCxnSpPr>
          <p:nvPr/>
        </p:nvCxnSpPr>
        <p:spPr bwMode="auto">
          <a:xfrm>
            <a:off x="624095" y="3973588"/>
            <a:ext cx="1025679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Straight Connector 120">
            <a:extLst>
              <a:ext uri="{FF2B5EF4-FFF2-40B4-BE49-F238E27FC236}">
                <a16:creationId xmlns:a16="http://schemas.microsoft.com/office/drawing/2014/main" id="{1E9BDC17-6065-43D0-B5C3-4968FD5E665E}"/>
              </a:ext>
            </a:extLst>
          </p:cNvPr>
          <p:cNvCxnSpPr>
            <a:cxnSpLocks/>
          </p:cNvCxnSpPr>
          <p:nvPr/>
        </p:nvCxnSpPr>
        <p:spPr bwMode="auto">
          <a:xfrm>
            <a:off x="632839" y="5540227"/>
            <a:ext cx="10256796"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Straight Connector 121">
            <a:extLst>
              <a:ext uri="{FF2B5EF4-FFF2-40B4-BE49-F238E27FC236}">
                <a16:creationId xmlns:a16="http://schemas.microsoft.com/office/drawing/2014/main" id="{BF5CE799-BF11-4F1C-8D24-2B872C71270C}"/>
              </a:ext>
            </a:extLst>
          </p:cNvPr>
          <p:cNvCxnSpPr>
            <a:cxnSpLocks/>
          </p:cNvCxnSpPr>
          <p:nvPr/>
        </p:nvCxnSpPr>
        <p:spPr bwMode="auto">
          <a:xfrm>
            <a:off x="745531" y="6036135"/>
            <a:ext cx="10328869"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0D6E33F7-5D68-4FA2-A78C-AE1E9C870D38}"/>
              </a:ext>
            </a:extLst>
          </p:cNvPr>
          <p:cNvCxnSpPr>
            <a:cxnSpLocks/>
          </p:cNvCxnSpPr>
          <p:nvPr/>
        </p:nvCxnSpPr>
        <p:spPr bwMode="auto">
          <a:xfrm>
            <a:off x="624095" y="3425125"/>
            <a:ext cx="10321854"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Straight Connector 172">
            <a:extLst>
              <a:ext uri="{FF2B5EF4-FFF2-40B4-BE49-F238E27FC236}">
                <a16:creationId xmlns:a16="http://schemas.microsoft.com/office/drawing/2014/main" id="{40722222-41B1-40F7-B2F6-5962E737DCA4}"/>
              </a:ext>
            </a:extLst>
          </p:cNvPr>
          <p:cNvCxnSpPr>
            <a:cxnSpLocks/>
          </p:cNvCxnSpPr>
          <p:nvPr/>
        </p:nvCxnSpPr>
        <p:spPr bwMode="auto">
          <a:xfrm>
            <a:off x="663392" y="6550052"/>
            <a:ext cx="10808172"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Straight Connector 181">
            <a:extLst>
              <a:ext uri="{FF2B5EF4-FFF2-40B4-BE49-F238E27FC236}">
                <a16:creationId xmlns:a16="http://schemas.microsoft.com/office/drawing/2014/main" id="{CFFE1477-2C1A-43B2-B431-F577BB196C12}"/>
              </a:ext>
            </a:extLst>
          </p:cNvPr>
          <p:cNvCxnSpPr>
            <a:cxnSpLocks/>
          </p:cNvCxnSpPr>
          <p:nvPr/>
        </p:nvCxnSpPr>
        <p:spPr bwMode="auto">
          <a:xfrm>
            <a:off x="665096" y="2416200"/>
            <a:ext cx="10307637"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Straight Connector 189">
            <a:extLst>
              <a:ext uri="{FF2B5EF4-FFF2-40B4-BE49-F238E27FC236}">
                <a16:creationId xmlns:a16="http://schemas.microsoft.com/office/drawing/2014/main" id="{FDEE0A21-4C8B-4BCA-B038-6F7E1DB3B63E}"/>
              </a:ext>
            </a:extLst>
          </p:cNvPr>
          <p:cNvCxnSpPr>
            <a:cxnSpLocks/>
          </p:cNvCxnSpPr>
          <p:nvPr/>
        </p:nvCxnSpPr>
        <p:spPr bwMode="auto">
          <a:xfrm>
            <a:off x="620272" y="4521666"/>
            <a:ext cx="10325677" cy="0"/>
          </a:xfrm>
          <a:prstGeom prst="line">
            <a:avLst/>
          </a:prstGeom>
          <a:solidFill>
            <a:srgbClr val="BBE0E3"/>
          </a:solidFill>
          <a:ln w="9525" cap="flat" cmpd="sng" algn="ctr">
            <a:solidFill>
              <a:srgbClr val="BBE0E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Rectangle 2">
            <a:extLst>
              <a:ext uri="{FF2B5EF4-FFF2-40B4-BE49-F238E27FC236}">
                <a16:creationId xmlns:a16="http://schemas.microsoft.com/office/drawing/2014/main" id="{DD64CBFE-61A1-449D-8CF8-77C333E98E13}"/>
              </a:ext>
            </a:extLst>
          </p:cNvPr>
          <p:cNvSpPr>
            <a:spLocks noChangeArrowheads="1"/>
          </p:cNvSpPr>
          <p:nvPr>
            <p:custDataLst>
              <p:tags r:id="rId2"/>
            </p:custDataLst>
          </p:nvPr>
        </p:nvSpPr>
        <p:spPr bwMode="gray">
          <a:xfrm>
            <a:off x="650878" y="1402511"/>
            <a:ext cx="1177922"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Bio Analyse Fase 2</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85" name="Pentagon 191">
            <a:extLst>
              <a:ext uri="{FF2B5EF4-FFF2-40B4-BE49-F238E27FC236}">
                <a16:creationId xmlns:a16="http://schemas.microsoft.com/office/drawing/2014/main" id="{392F194C-D134-41A6-B510-841045728E6D}"/>
              </a:ext>
            </a:extLst>
          </p:cNvPr>
          <p:cNvSpPr/>
          <p:nvPr/>
        </p:nvSpPr>
        <p:spPr bwMode="auto">
          <a:xfrm>
            <a:off x="2340129" y="1485661"/>
            <a:ext cx="2126756" cy="243397"/>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Validation</a:t>
            </a:r>
          </a:p>
        </p:txBody>
      </p:sp>
      <p:sp>
        <p:nvSpPr>
          <p:cNvPr id="186" name="Rectangle 2">
            <a:extLst>
              <a:ext uri="{FF2B5EF4-FFF2-40B4-BE49-F238E27FC236}">
                <a16:creationId xmlns:a16="http://schemas.microsoft.com/office/drawing/2014/main" id="{D5E96B76-4239-4716-8A9C-82E7670335A3}"/>
              </a:ext>
            </a:extLst>
          </p:cNvPr>
          <p:cNvSpPr>
            <a:spLocks noChangeArrowheads="1"/>
          </p:cNvSpPr>
          <p:nvPr>
            <p:custDataLst>
              <p:tags r:id="rId3"/>
            </p:custDataLst>
          </p:nvPr>
        </p:nvSpPr>
        <p:spPr bwMode="gray">
          <a:xfrm>
            <a:off x="665096" y="1927505"/>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Break the Glas</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94" name="Diamond 193">
            <a:extLst>
              <a:ext uri="{FF2B5EF4-FFF2-40B4-BE49-F238E27FC236}">
                <a16:creationId xmlns:a16="http://schemas.microsoft.com/office/drawing/2014/main" id="{33D17CFE-05F7-4146-B440-557C2BB2E4EB}"/>
              </a:ext>
            </a:extLst>
          </p:cNvPr>
          <p:cNvSpPr/>
          <p:nvPr/>
        </p:nvSpPr>
        <p:spPr>
          <a:xfrm>
            <a:off x="10966127" y="1535684"/>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95" name="Diamond 194">
            <a:extLst>
              <a:ext uri="{FF2B5EF4-FFF2-40B4-BE49-F238E27FC236}">
                <a16:creationId xmlns:a16="http://schemas.microsoft.com/office/drawing/2014/main" id="{58FFC077-CB89-4FB1-B5AF-0002D8F3C7F3}"/>
              </a:ext>
            </a:extLst>
          </p:cNvPr>
          <p:cNvSpPr/>
          <p:nvPr/>
        </p:nvSpPr>
        <p:spPr>
          <a:xfrm>
            <a:off x="5171677" y="213058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01" name="Rectangle 2">
            <a:extLst>
              <a:ext uri="{FF2B5EF4-FFF2-40B4-BE49-F238E27FC236}">
                <a16:creationId xmlns:a16="http://schemas.microsoft.com/office/drawing/2014/main" id="{B29CD471-83C0-4616-8ADC-D4D67FFA58AA}"/>
              </a:ext>
            </a:extLst>
          </p:cNvPr>
          <p:cNvSpPr>
            <a:spLocks noChangeArrowheads="1"/>
          </p:cNvSpPr>
          <p:nvPr>
            <p:custDataLst>
              <p:tags r:id="rId4"/>
            </p:custDataLst>
          </p:nvPr>
        </p:nvSpPr>
        <p:spPr bwMode="gray">
          <a:xfrm>
            <a:off x="665096" y="2976729"/>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Integratie</a:t>
            </a:r>
            <a:b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b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 MRS &amp; </a:t>
            </a:r>
            <a:r>
              <a:rPr kumimoji="0" lang="nl-BE" sz="800" b="1" i="0" u="none" strike="noStrike" kern="0" cap="none" spc="0" normalizeH="0" baseline="0" noProof="0" dirty="0">
                <a:ln>
                  <a:noFill/>
                </a:ln>
                <a:solidFill>
                  <a:srgbClr val="000000"/>
                </a:solidFill>
                <a:effectLst/>
                <a:uLnTx/>
                <a:uFillTx/>
                <a:latin typeface="Arial" charset="0"/>
                <a:ea typeface="+mn-ea"/>
                <a:cs typeface="+mn-cs"/>
                <a:sym typeface="Calibri"/>
              </a:rPr>
              <a:t>Ziekenhuizen</a:t>
            </a:r>
            <a:endParaRPr kumimoji="0" lang="nl-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08" name="Diamond 207">
            <a:extLst>
              <a:ext uri="{FF2B5EF4-FFF2-40B4-BE49-F238E27FC236}">
                <a16:creationId xmlns:a16="http://schemas.microsoft.com/office/drawing/2014/main" id="{DB843566-3490-419F-AF56-4A30996CBDAF}"/>
              </a:ext>
            </a:extLst>
          </p:cNvPr>
          <p:cNvSpPr/>
          <p:nvPr/>
        </p:nvSpPr>
        <p:spPr>
          <a:xfrm>
            <a:off x="4437315" y="1555688"/>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209" name="Rectangle 2">
            <a:extLst>
              <a:ext uri="{FF2B5EF4-FFF2-40B4-BE49-F238E27FC236}">
                <a16:creationId xmlns:a16="http://schemas.microsoft.com/office/drawing/2014/main" id="{81386B7A-CA3D-41AE-BA2D-37C667F818F8}"/>
              </a:ext>
            </a:extLst>
          </p:cNvPr>
          <p:cNvSpPr>
            <a:spLocks noChangeArrowheads="1"/>
          </p:cNvSpPr>
          <p:nvPr>
            <p:custDataLst>
              <p:tags r:id="rId5"/>
            </p:custDataLst>
          </p:nvPr>
        </p:nvSpPr>
        <p:spPr bwMode="gray">
          <a:xfrm>
            <a:off x="675450" y="4026236"/>
            <a:ext cx="1153350"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FHIR in Soft.</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10" name="Pentagon 191">
            <a:extLst>
              <a:ext uri="{FF2B5EF4-FFF2-40B4-BE49-F238E27FC236}">
                <a16:creationId xmlns:a16="http://schemas.microsoft.com/office/drawing/2014/main" id="{B0D4C054-37B6-4738-9C28-9A706A40DFC4}"/>
              </a:ext>
            </a:extLst>
          </p:cNvPr>
          <p:cNvSpPr/>
          <p:nvPr/>
        </p:nvSpPr>
        <p:spPr bwMode="auto">
          <a:xfrm>
            <a:off x="4627151" y="4108616"/>
            <a:ext cx="3989562"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219" name="Rectangle 2">
            <a:extLst>
              <a:ext uri="{FF2B5EF4-FFF2-40B4-BE49-F238E27FC236}">
                <a16:creationId xmlns:a16="http://schemas.microsoft.com/office/drawing/2014/main" id="{ADB8E6CB-47FD-4ED7-9010-712294954EE2}"/>
              </a:ext>
            </a:extLst>
          </p:cNvPr>
          <p:cNvSpPr>
            <a:spLocks noChangeArrowheads="1"/>
          </p:cNvSpPr>
          <p:nvPr>
            <p:custDataLst>
              <p:tags r:id="rId6"/>
            </p:custDataLst>
          </p:nvPr>
        </p:nvSpPr>
        <p:spPr bwMode="gray">
          <a:xfrm>
            <a:off x="665096" y="5075627"/>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Terugbetaling Hfd IV</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23" name="Rectangle 2">
            <a:extLst>
              <a:ext uri="{FF2B5EF4-FFF2-40B4-BE49-F238E27FC236}">
                <a16:creationId xmlns:a16="http://schemas.microsoft.com/office/drawing/2014/main" id="{FE54A76C-4D13-4962-B62B-BC47D4E493CD}"/>
              </a:ext>
            </a:extLst>
          </p:cNvPr>
          <p:cNvSpPr>
            <a:spLocks noChangeArrowheads="1"/>
          </p:cNvSpPr>
          <p:nvPr>
            <p:custDataLst>
              <p:tags r:id="rId7"/>
            </p:custDataLst>
          </p:nvPr>
        </p:nvSpPr>
        <p:spPr bwMode="gray">
          <a:xfrm>
            <a:off x="663392" y="5582457"/>
            <a:ext cx="1134639"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API F3</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29" name="Rectangle 2">
            <a:extLst>
              <a:ext uri="{FF2B5EF4-FFF2-40B4-BE49-F238E27FC236}">
                <a16:creationId xmlns:a16="http://schemas.microsoft.com/office/drawing/2014/main" id="{86886C7E-091C-4CE0-ADB0-CF6E76A9F479}"/>
              </a:ext>
            </a:extLst>
          </p:cNvPr>
          <p:cNvSpPr>
            <a:spLocks noChangeArrowheads="1"/>
          </p:cNvSpPr>
          <p:nvPr>
            <p:custDataLst>
              <p:tags r:id="rId8"/>
            </p:custDataLst>
          </p:nvPr>
        </p:nvSpPr>
        <p:spPr bwMode="gray">
          <a:xfrm>
            <a:off x="665096" y="2440436"/>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Integratie RSW/RSB Voorschrijvers </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232" name="Rectangle 2">
            <a:extLst>
              <a:ext uri="{FF2B5EF4-FFF2-40B4-BE49-F238E27FC236}">
                <a16:creationId xmlns:a16="http://schemas.microsoft.com/office/drawing/2014/main" id="{102F607A-9E35-45AC-BB97-057A2B8D9FE8}"/>
              </a:ext>
            </a:extLst>
          </p:cNvPr>
          <p:cNvSpPr>
            <a:spLocks noChangeArrowheads="1"/>
          </p:cNvSpPr>
          <p:nvPr>
            <p:custDataLst>
              <p:tags r:id="rId9"/>
            </p:custDataLst>
          </p:nvPr>
        </p:nvSpPr>
        <p:spPr bwMode="gray">
          <a:xfrm>
            <a:off x="665096" y="4571318"/>
            <a:ext cx="1163704"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FHIR in Safes</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29" name="Rectangle 2">
            <a:extLst>
              <a:ext uri="{FF2B5EF4-FFF2-40B4-BE49-F238E27FC236}">
                <a16:creationId xmlns:a16="http://schemas.microsoft.com/office/drawing/2014/main" id="{5D9BE036-AB9E-4BF1-AC68-452B395BF8D1}"/>
              </a:ext>
            </a:extLst>
          </p:cNvPr>
          <p:cNvSpPr>
            <a:spLocks noChangeArrowheads="1"/>
          </p:cNvSpPr>
          <p:nvPr>
            <p:custDataLst>
              <p:tags r:id="rId10"/>
            </p:custDataLst>
          </p:nvPr>
        </p:nvSpPr>
        <p:spPr bwMode="gray">
          <a:xfrm>
            <a:off x="675450" y="3510868"/>
            <a:ext cx="1153350"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Integratie </a:t>
            </a:r>
            <a:r>
              <a:rPr kumimoji="0" lang="nl-BE" sz="800" b="1" i="0" u="none" strike="noStrike" kern="0" cap="none" spc="0" normalizeH="0" baseline="0" noProof="0" dirty="0">
                <a:ln>
                  <a:noFill/>
                </a:ln>
                <a:solidFill>
                  <a:srgbClr val="000000"/>
                </a:solidFill>
                <a:effectLst/>
                <a:uLnTx/>
                <a:uFillTx/>
                <a:latin typeface="Arial" charset="0"/>
                <a:ea typeface="+mn-ea"/>
                <a:cs typeface="+mn-cs"/>
              </a:rPr>
              <a:t>Ver.</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nl-BE" sz="800" b="1" i="0" u="none" strike="noStrike" kern="0" cap="none" spc="0" normalizeH="0" baseline="0" noProof="0" dirty="0">
                <a:ln>
                  <a:noFill/>
                </a:ln>
                <a:solidFill>
                  <a:srgbClr val="000000"/>
                </a:solidFill>
                <a:effectLst/>
                <a:uLnTx/>
                <a:uFillTx/>
                <a:latin typeface="Arial" charset="0"/>
                <a:ea typeface="+mn-ea"/>
                <a:cs typeface="+mn-cs"/>
              </a:rPr>
              <a:t>Tandart. &amp; Vroed.</a:t>
            </a:r>
            <a:r>
              <a:rPr kumimoji="0" lang="nl-BE" sz="800" b="0" i="0" u="none" strike="noStrike" kern="1200" cap="none" spc="0" normalizeH="0" baseline="0" noProof="0" dirty="0">
                <a:ln>
                  <a:noFill/>
                </a:ln>
                <a:solidFill>
                  <a:srgbClr val="424242"/>
                </a:solidFill>
                <a:effectLst/>
                <a:uLnTx/>
                <a:uFillTx/>
                <a:latin typeface="Lato Light" panose="020F0502020204030203" pitchFamily="34" charset="0"/>
                <a:ea typeface="Open Sans Light" panose="020B0306030504020204" pitchFamily="34" charset="0"/>
                <a:cs typeface="Open Sans Light" panose="020B0306030504020204" pitchFamily="34" charset="0"/>
              </a:rPr>
              <a:t>.</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 </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sp>
        <p:nvSpPr>
          <p:cNvPr id="135" name="Diamond 134">
            <a:extLst>
              <a:ext uri="{FF2B5EF4-FFF2-40B4-BE49-F238E27FC236}">
                <a16:creationId xmlns:a16="http://schemas.microsoft.com/office/drawing/2014/main" id="{DFF7BA1A-8BB0-49A1-8F21-53832A6ED105}"/>
              </a:ext>
            </a:extLst>
          </p:cNvPr>
          <p:cNvSpPr/>
          <p:nvPr/>
        </p:nvSpPr>
        <p:spPr>
          <a:xfrm>
            <a:off x="8558420" y="4197689"/>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1" name="Pentagon 191">
            <a:extLst>
              <a:ext uri="{FF2B5EF4-FFF2-40B4-BE49-F238E27FC236}">
                <a16:creationId xmlns:a16="http://schemas.microsoft.com/office/drawing/2014/main" id="{E3E2F24C-3067-4ED2-9F62-A8FA3B753017}"/>
              </a:ext>
            </a:extLst>
          </p:cNvPr>
          <p:cNvSpPr/>
          <p:nvPr/>
        </p:nvSpPr>
        <p:spPr bwMode="auto">
          <a:xfrm>
            <a:off x="8625823" y="5139134"/>
            <a:ext cx="2413336"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42" name="Diamond 141">
            <a:extLst>
              <a:ext uri="{FF2B5EF4-FFF2-40B4-BE49-F238E27FC236}">
                <a16:creationId xmlns:a16="http://schemas.microsoft.com/office/drawing/2014/main" id="{EAE652CF-1FCF-407A-8E61-94624EFEECFB}"/>
              </a:ext>
            </a:extLst>
          </p:cNvPr>
          <p:cNvSpPr/>
          <p:nvPr/>
        </p:nvSpPr>
        <p:spPr>
          <a:xfrm>
            <a:off x="10987858" y="5208701"/>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5" name="Pentagon 191">
            <a:extLst>
              <a:ext uri="{FF2B5EF4-FFF2-40B4-BE49-F238E27FC236}">
                <a16:creationId xmlns:a16="http://schemas.microsoft.com/office/drawing/2014/main" id="{2FBC9A55-CD50-4B8D-BE0C-39FA9576DF4F}"/>
              </a:ext>
            </a:extLst>
          </p:cNvPr>
          <p:cNvSpPr/>
          <p:nvPr/>
        </p:nvSpPr>
        <p:spPr bwMode="auto">
          <a:xfrm>
            <a:off x="8625823" y="5641230"/>
            <a:ext cx="2453424" cy="236297"/>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Implementation</a:t>
            </a:r>
            <a:endParaRPr kumimoji="0" lang="en-US" sz="900" b="1" i="0" u="none" strike="noStrike" kern="0" cap="none" spc="0" normalizeH="0" baseline="0" noProof="0" dirty="0">
              <a:ln>
                <a:noFill/>
              </a:ln>
              <a:solidFill>
                <a:srgbClr val="000000"/>
              </a:solidFill>
              <a:effectLst/>
              <a:highlight>
                <a:srgbClr val="549A9A"/>
              </a:highlight>
              <a:uLnTx/>
              <a:uFillTx/>
              <a:latin typeface="Arial"/>
              <a:ea typeface="+mn-ea"/>
              <a:cs typeface="Calibri" pitchFamily="34" charset="0"/>
            </a:endParaRPr>
          </a:p>
        </p:txBody>
      </p:sp>
      <p:sp>
        <p:nvSpPr>
          <p:cNvPr id="146" name="Diamond 145">
            <a:extLst>
              <a:ext uri="{FF2B5EF4-FFF2-40B4-BE49-F238E27FC236}">
                <a16:creationId xmlns:a16="http://schemas.microsoft.com/office/drawing/2014/main" id="{498221F7-AFE4-47AF-872A-7971E8DCE637}"/>
              </a:ext>
            </a:extLst>
          </p:cNvPr>
          <p:cNvSpPr/>
          <p:nvPr/>
        </p:nvSpPr>
        <p:spPr>
          <a:xfrm>
            <a:off x="11027946" y="5690083"/>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27" name="Pentagon 191">
            <a:extLst>
              <a:ext uri="{FF2B5EF4-FFF2-40B4-BE49-F238E27FC236}">
                <a16:creationId xmlns:a16="http://schemas.microsoft.com/office/drawing/2014/main" id="{5FF81B03-1ADE-4DD1-AF03-D5B9169137F5}"/>
              </a:ext>
            </a:extLst>
          </p:cNvPr>
          <p:cNvSpPr/>
          <p:nvPr/>
        </p:nvSpPr>
        <p:spPr bwMode="auto">
          <a:xfrm>
            <a:off x="4114299" y="2518170"/>
            <a:ext cx="1143753"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28" name="Pentagon 191">
            <a:extLst>
              <a:ext uri="{FF2B5EF4-FFF2-40B4-BE49-F238E27FC236}">
                <a16:creationId xmlns:a16="http://schemas.microsoft.com/office/drawing/2014/main" id="{2F63C30A-8C7F-4478-965E-BDB406CF9E9C}"/>
              </a:ext>
            </a:extLst>
          </p:cNvPr>
          <p:cNvSpPr/>
          <p:nvPr/>
        </p:nvSpPr>
        <p:spPr bwMode="auto">
          <a:xfrm>
            <a:off x="5325580" y="2521711"/>
            <a:ext cx="3291133"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34" name="Diamond 133">
            <a:extLst>
              <a:ext uri="{FF2B5EF4-FFF2-40B4-BE49-F238E27FC236}">
                <a16:creationId xmlns:a16="http://schemas.microsoft.com/office/drawing/2014/main" id="{8DC0A882-1F6B-41A0-8958-33E99ACB6306}"/>
              </a:ext>
            </a:extLst>
          </p:cNvPr>
          <p:cNvSpPr/>
          <p:nvPr/>
        </p:nvSpPr>
        <p:spPr>
          <a:xfrm>
            <a:off x="5222978" y="2606296"/>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40" name="Diamond 139">
            <a:extLst>
              <a:ext uri="{FF2B5EF4-FFF2-40B4-BE49-F238E27FC236}">
                <a16:creationId xmlns:a16="http://schemas.microsoft.com/office/drawing/2014/main" id="{E5D45E22-4CA0-4FD4-A4E1-EA011E234E4A}"/>
              </a:ext>
            </a:extLst>
          </p:cNvPr>
          <p:cNvSpPr/>
          <p:nvPr/>
        </p:nvSpPr>
        <p:spPr>
          <a:xfrm>
            <a:off x="8565412" y="263177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1" name="Pentagon 191">
            <a:extLst>
              <a:ext uri="{FF2B5EF4-FFF2-40B4-BE49-F238E27FC236}">
                <a16:creationId xmlns:a16="http://schemas.microsoft.com/office/drawing/2014/main" id="{3B5AEB75-4145-40E3-AEED-D9486FF0DA47}"/>
              </a:ext>
            </a:extLst>
          </p:cNvPr>
          <p:cNvSpPr/>
          <p:nvPr/>
        </p:nvSpPr>
        <p:spPr bwMode="auto">
          <a:xfrm>
            <a:off x="5444119" y="3563382"/>
            <a:ext cx="3291133"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52" name="Pentagon 191">
            <a:extLst>
              <a:ext uri="{FF2B5EF4-FFF2-40B4-BE49-F238E27FC236}">
                <a16:creationId xmlns:a16="http://schemas.microsoft.com/office/drawing/2014/main" id="{5BF92596-9B1E-4CFE-AAAE-CB2EEF6E43D4}"/>
              </a:ext>
            </a:extLst>
          </p:cNvPr>
          <p:cNvSpPr/>
          <p:nvPr/>
        </p:nvSpPr>
        <p:spPr bwMode="auto">
          <a:xfrm>
            <a:off x="4188168" y="3549495"/>
            <a:ext cx="1153349"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53" name="Diamond 152">
            <a:extLst>
              <a:ext uri="{FF2B5EF4-FFF2-40B4-BE49-F238E27FC236}">
                <a16:creationId xmlns:a16="http://schemas.microsoft.com/office/drawing/2014/main" id="{509FA57E-3D16-420E-9C34-8C98A46095E2}"/>
              </a:ext>
            </a:extLst>
          </p:cNvPr>
          <p:cNvSpPr/>
          <p:nvPr/>
        </p:nvSpPr>
        <p:spPr>
          <a:xfrm>
            <a:off x="5341517" y="3645889"/>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4" name="Pentagon 191">
            <a:extLst>
              <a:ext uri="{FF2B5EF4-FFF2-40B4-BE49-F238E27FC236}">
                <a16:creationId xmlns:a16="http://schemas.microsoft.com/office/drawing/2014/main" id="{2DCFB0EF-7A00-45A8-931D-BD9B884D061F}"/>
              </a:ext>
            </a:extLst>
          </p:cNvPr>
          <p:cNvSpPr/>
          <p:nvPr/>
        </p:nvSpPr>
        <p:spPr bwMode="auto">
          <a:xfrm>
            <a:off x="8616713" y="4617274"/>
            <a:ext cx="2462534"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55" name="Diamond 154">
            <a:extLst>
              <a:ext uri="{FF2B5EF4-FFF2-40B4-BE49-F238E27FC236}">
                <a16:creationId xmlns:a16="http://schemas.microsoft.com/office/drawing/2014/main" id="{BF1F99DC-8D60-41ED-8D49-0D29940EC7D8}"/>
              </a:ext>
            </a:extLst>
          </p:cNvPr>
          <p:cNvSpPr/>
          <p:nvPr/>
        </p:nvSpPr>
        <p:spPr>
          <a:xfrm>
            <a:off x="11017428" y="4724495"/>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grpSp>
        <p:nvGrpSpPr>
          <p:cNvPr id="156" name="Group 155">
            <a:extLst>
              <a:ext uri="{FF2B5EF4-FFF2-40B4-BE49-F238E27FC236}">
                <a16:creationId xmlns:a16="http://schemas.microsoft.com/office/drawing/2014/main" id="{92C58EC5-79CE-4B12-8A5C-3DE0DB2963D2}"/>
              </a:ext>
            </a:extLst>
          </p:cNvPr>
          <p:cNvGrpSpPr/>
          <p:nvPr/>
        </p:nvGrpSpPr>
        <p:grpSpPr>
          <a:xfrm>
            <a:off x="675450" y="6110023"/>
            <a:ext cx="3904942" cy="422020"/>
            <a:chOff x="624094" y="2964647"/>
            <a:chExt cx="3904942" cy="422020"/>
          </a:xfrm>
        </p:grpSpPr>
        <p:sp>
          <p:nvSpPr>
            <p:cNvPr id="157" name="Pentagon 191">
              <a:extLst>
                <a:ext uri="{FF2B5EF4-FFF2-40B4-BE49-F238E27FC236}">
                  <a16:creationId xmlns:a16="http://schemas.microsoft.com/office/drawing/2014/main" id="{E3EF8148-6007-42E6-B89E-7E7A6077C3CE}"/>
                </a:ext>
              </a:extLst>
            </p:cNvPr>
            <p:cNvSpPr/>
            <p:nvPr/>
          </p:nvSpPr>
          <p:spPr bwMode="auto">
            <a:xfrm>
              <a:off x="3225519" y="3065270"/>
              <a:ext cx="1252216" cy="273160"/>
            </a:xfrm>
            <a:prstGeom prst="homePlate">
              <a:avLst>
                <a:gd name="adj" fmla="val 31214"/>
              </a:avLst>
            </a:prstGeom>
            <a:solidFill>
              <a:schemeClr val="accent1">
                <a:lumMod val="40000"/>
                <a:lumOff val="6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a:ea typeface="+mn-ea"/>
                  <a:cs typeface="Calibri" pitchFamily="34" charset="0"/>
                </a:rPr>
                <a:t>MS + Journal notities</a:t>
              </a:r>
            </a:p>
          </p:txBody>
        </p:sp>
        <p:sp>
          <p:nvSpPr>
            <p:cNvPr id="158" name="Diamond 157">
              <a:extLst>
                <a:ext uri="{FF2B5EF4-FFF2-40B4-BE49-F238E27FC236}">
                  <a16:creationId xmlns:a16="http://schemas.microsoft.com/office/drawing/2014/main" id="{8E885D64-AD8F-4FD2-B562-ECFCF55E2FEC}"/>
                </a:ext>
              </a:extLst>
            </p:cNvPr>
            <p:cNvSpPr/>
            <p:nvPr/>
          </p:nvSpPr>
          <p:spPr>
            <a:xfrm>
              <a:off x="4426434" y="3154696"/>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59" name="Rectangle 2">
              <a:extLst>
                <a:ext uri="{FF2B5EF4-FFF2-40B4-BE49-F238E27FC236}">
                  <a16:creationId xmlns:a16="http://schemas.microsoft.com/office/drawing/2014/main" id="{6AC6A797-B0A8-43D7-A7D2-173FF658973B}"/>
                </a:ext>
              </a:extLst>
            </p:cNvPr>
            <p:cNvSpPr>
              <a:spLocks noChangeArrowheads="1"/>
            </p:cNvSpPr>
            <p:nvPr>
              <p:custDataLst>
                <p:tags r:id="rId11"/>
              </p:custDataLst>
            </p:nvPr>
          </p:nvSpPr>
          <p:spPr bwMode="gray">
            <a:xfrm>
              <a:off x="624094" y="2964647"/>
              <a:ext cx="1127973" cy="422020"/>
            </a:xfrm>
            <a:prstGeom prst="rect">
              <a:avLst/>
            </a:prstGeom>
            <a:solidFill>
              <a:srgbClr val="BBE0E3"/>
            </a:solidFill>
            <a:ln w="12700" algn="ctr">
              <a:solidFill>
                <a:srgbClr val="BBE0E3"/>
              </a:solidFill>
              <a:miter lim="800000"/>
              <a:headEnd type="none" w="lg" len="lg"/>
              <a:tailEnd type="none" w="lg" len="lg"/>
            </a:ln>
          </p:spPr>
          <p:txBody>
            <a:bodyPr wrap="square" lIns="370332" tIns="34290" rIns="68580" bIns="34290" anchor="ctr">
              <a:no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RSW/RSB</a:t>
              </a:r>
              <a:b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br>
              <a:r>
                <a:rPr kumimoji="0" lang="fr-BE" sz="800" b="1" i="0" u="none" strike="noStrike" kern="0" cap="none" spc="0" normalizeH="0" baseline="0" noProof="0" dirty="0">
                  <a:ln>
                    <a:noFill/>
                  </a:ln>
                  <a:solidFill>
                    <a:srgbClr val="000000"/>
                  </a:solidFill>
                  <a:effectLst/>
                  <a:uLnTx/>
                  <a:uFillTx/>
                  <a:latin typeface="Arial" charset="0"/>
                  <a:ea typeface="+mn-ea"/>
                  <a:cs typeface="+mn-cs"/>
                  <a:sym typeface="Calibri"/>
                </a:rPr>
                <a:t>Integratie</a:t>
              </a:r>
              <a:endParaRPr kumimoji="0" lang="fr-BE" sz="800" b="1" i="0" u="none" strike="noStrike" kern="0" cap="none" spc="0" normalizeH="0" baseline="0" noProof="0" dirty="0">
                <a:ln>
                  <a:noFill/>
                </a:ln>
                <a:solidFill>
                  <a:srgbClr val="000000"/>
                </a:solidFill>
                <a:effectLst/>
                <a:uLnTx/>
                <a:uFillTx/>
                <a:latin typeface="Arial"/>
                <a:ea typeface="+mn-ea"/>
                <a:cs typeface="+mn-cs"/>
                <a:sym typeface="Calibri"/>
              </a:endParaRPr>
            </a:p>
          </p:txBody>
        </p:sp>
      </p:grpSp>
      <p:sp>
        <p:nvSpPr>
          <p:cNvPr id="160" name="Pentagon 191">
            <a:extLst>
              <a:ext uri="{FF2B5EF4-FFF2-40B4-BE49-F238E27FC236}">
                <a16:creationId xmlns:a16="http://schemas.microsoft.com/office/drawing/2014/main" id="{364A638E-DEE6-4CA7-A77E-704C1E5CFD46}"/>
              </a:ext>
            </a:extLst>
          </p:cNvPr>
          <p:cNvSpPr/>
          <p:nvPr/>
        </p:nvSpPr>
        <p:spPr bwMode="auto">
          <a:xfrm>
            <a:off x="7932521" y="3035126"/>
            <a:ext cx="788774"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Lobbying</a:t>
            </a:r>
          </a:p>
        </p:txBody>
      </p:sp>
      <p:sp>
        <p:nvSpPr>
          <p:cNvPr id="161" name="Pentagon 191">
            <a:extLst>
              <a:ext uri="{FF2B5EF4-FFF2-40B4-BE49-F238E27FC236}">
                <a16:creationId xmlns:a16="http://schemas.microsoft.com/office/drawing/2014/main" id="{C2A2E99C-BBD0-4E7C-A6DA-04B563C1E43E}"/>
              </a:ext>
            </a:extLst>
          </p:cNvPr>
          <p:cNvSpPr/>
          <p:nvPr/>
        </p:nvSpPr>
        <p:spPr bwMode="auto">
          <a:xfrm>
            <a:off x="8769472" y="3038822"/>
            <a:ext cx="2269687"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62" name="Diamond 161">
            <a:extLst>
              <a:ext uri="{FF2B5EF4-FFF2-40B4-BE49-F238E27FC236}">
                <a16:creationId xmlns:a16="http://schemas.microsoft.com/office/drawing/2014/main" id="{2C4582A7-EA2D-4899-8DBE-12E99976E404}"/>
              </a:ext>
            </a:extLst>
          </p:cNvPr>
          <p:cNvSpPr/>
          <p:nvPr/>
        </p:nvSpPr>
        <p:spPr>
          <a:xfrm>
            <a:off x="8669994" y="3123136"/>
            <a:ext cx="102602" cy="115665"/>
          </a:xfrm>
          <a:prstGeom prst="diamond">
            <a:avLst/>
          </a:prstGeom>
          <a:solidFill>
            <a:srgbClr val="FFFF00"/>
          </a:solidFill>
          <a:ln w="9525" cap="flat" cmpd="sng" algn="ctr">
            <a:solidFill>
              <a:srgbClr val="BBE0E3">
                <a:lumMod val="50000"/>
              </a:srgbClr>
            </a:solidFill>
            <a:prstDash val="solid"/>
          </a:ln>
          <a:effectLst/>
        </p:spPr>
        <p:txBody>
          <a:bodyPr lIns="34290" rIns="3429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64" name="Diamond 163">
            <a:extLst>
              <a:ext uri="{FF2B5EF4-FFF2-40B4-BE49-F238E27FC236}">
                <a16:creationId xmlns:a16="http://schemas.microsoft.com/office/drawing/2014/main" id="{98589A36-6FEE-425F-BD1F-4EC7EC1E2EB4}"/>
              </a:ext>
            </a:extLst>
          </p:cNvPr>
          <p:cNvSpPr/>
          <p:nvPr/>
        </p:nvSpPr>
        <p:spPr>
          <a:xfrm>
            <a:off x="10966127" y="3117384"/>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sp>
        <p:nvSpPr>
          <p:cNvPr id="165" name="Pentagon 191">
            <a:extLst>
              <a:ext uri="{FF2B5EF4-FFF2-40B4-BE49-F238E27FC236}">
                <a16:creationId xmlns:a16="http://schemas.microsoft.com/office/drawing/2014/main" id="{DB9190FB-EC34-4EB5-AE69-34C7E7DD93ED}"/>
              </a:ext>
            </a:extLst>
          </p:cNvPr>
          <p:cNvSpPr/>
          <p:nvPr/>
        </p:nvSpPr>
        <p:spPr bwMode="auto">
          <a:xfrm>
            <a:off x="5285509" y="2016067"/>
            <a:ext cx="3291133" cy="291918"/>
          </a:xfrm>
          <a:prstGeom prst="homePlate">
            <a:avLst>
              <a:gd name="adj" fmla="val 31214"/>
            </a:avLst>
          </a:prstGeom>
          <a:solidFill>
            <a:schemeClr val="accent2">
              <a:lumMod val="20000"/>
              <a:lumOff val="80000"/>
            </a:schemeClr>
          </a:solidFill>
          <a:ln w="9525" cap="flat" cmpd="sng" algn="ctr">
            <a:solidFill>
              <a:srgbClr val="BBE0E3"/>
            </a:solidFill>
            <a:prstDash val="solid"/>
            <a:headEnd type="none" w="med" len="med"/>
            <a:tailEnd type="none" w="med" len="med"/>
          </a:ln>
          <a:effectLst/>
        </p:spPr>
        <p:txBody>
          <a:bodyPr vert="horz" wrap="square" lIns="0" tIns="45714" rIns="0" bIns="4571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Arial"/>
                <a:ea typeface="+mn-ea"/>
                <a:cs typeface="Calibri" pitchFamily="34" charset="0"/>
              </a:rPr>
              <a:t>Analysis &amp; Implementation</a:t>
            </a:r>
          </a:p>
        </p:txBody>
      </p:sp>
      <p:sp>
        <p:nvSpPr>
          <p:cNvPr id="166" name="Diamond 165">
            <a:extLst>
              <a:ext uri="{FF2B5EF4-FFF2-40B4-BE49-F238E27FC236}">
                <a16:creationId xmlns:a16="http://schemas.microsoft.com/office/drawing/2014/main" id="{7E56BF08-0BB7-443D-8EBC-4CC15ED79028}"/>
              </a:ext>
            </a:extLst>
          </p:cNvPr>
          <p:cNvSpPr/>
          <p:nvPr/>
        </p:nvSpPr>
        <p:spPr>
          <a:xfrm>
            <a:off x="8549167" y="2100260"/>
            <a:ext cx="102602" cy="115665"/>
          </a:xfrm>
          <a:prstGeom prst="diamond">
            <a:avLst/>
          </a:prstGeom>
          <a:solidFill>
            <a:srgbClr val="2D2D8A">
              <a:lumMod val="60000"/>
              <a:lumOff val="40000"/>
            </a:srgbClr>
          </a:solidFill>
          <a:ln w="9525" cap="flat" cmpd="sng" algn="ctr">
            <a:solidFill>
              <a:srgbClr val="2D2D8A">
                <a:lumMod val="60000"/>
                <a:lumOff val="40000"/>
              </a:srgbClr>
            </a:solidFill>
            <a:prstDash val="solid"/>
          </a:ln>
          <a:effectLst/>
        </p:spPr>
        <p:txBody>
          <a:bodyPr lIns="34290" r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srgbClr val="FFFFFF"/>
              </a:solidFill>
              <a:effectLst/>
              <a:uLnTx/>
              <a:uFillTx/>
              <a:latin typeface="Arial"/>
              <a:ea typeface="+mn-ea"/>
              <a:cs typeface="+mn-cs"/>
            </a:endParaRPr>
          </a:p>
        </p:txBody>
      </p:sp>
      <p:grpSp>
        <p:nvGrpSpPr>
          <p:cNvPr id="167" name="Group 166">
            <a:extLst>
              <a:ext uri="{FF2B5EF4-FFF2-40B4-BE49-F238E27FC236}">
                <a16:creationId xmlns:a16="http://schemas.microsoft.com/office/drawing/2014/main" id="{6C8E1065-1923-4490-8B95-58C064E92FF5}"/>
              </a:ext>
            </a:extLst>
          </p:cNvPr>
          <p:cNvGrpSpPr/>
          <p:nvPr/>
        </p:nvGrpSpPr>
        <p:grpSpPr>
          <a:xfrm>
            <a:off x="137936" y="103410"/>
            <a:ext cx="1483339" cy="515968"/>
            <a:chOff x="137936" y="103410"/>
            <a:chExt cx="1483339" cy="515968"/>
          </a:xfrm>
        </p:grpSpPr>
        <p:sp>
          <p:nvSpPr>
            <p:cNvPr id="168" name="Rectangle 167">
              <a:extLst>
                <a:ext uri="{FF2B5EF4-FFF2-40B4-BE49-F238E27FC236}">
                  <a16:creationId xmlns:a16="http://schemas.microsoft.com/office/drawing/2014/main" id="{EDAB3520-D051-4364-A02F-6E4D77677638}"/>
                </a:ext>
              </a:extLst>
            </p:cNvPr>
            <p:cNvSpPr/>
            <p:nvPr/>
          </p:nvSpPr>
          <p:spPr bwMode="auto">
            <a:xfrm>
              <a:off x="137937" y="103410"/>
              <a:ext cx="1385110" cy="233020"/>
            </a:xfrm>
            <a:prstGeom prst="rect">
              <a:avLst/>
            </a:prstGeom>
            <a:solidFill>
              <a:schemeClr val="accent2">
                <a:lumMod val="20000"/>
                <a:lumOff val="80000"/>
              </a:scheme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69" name="Rectangle 168">
              <a:extLst>
                <a:ext uri="{FF2B5EF4-FFF2-40B4-BE49-F238E27FC236}">
                  <a16:creationId xmlns:a16="http://schemas.microsoft.com/office/drawing/2014/main" id="{4845D8FB-EAEE-4AB3-89D6-780E6FDBC1CB}"/>
                </a:ext>
              </a:extLst>
            </p:cNvPr>
            <p:cNvSpPr/>
            <p:nvPr/>
          </p:nvSpPr>
          <p:spPr bwMode="auto">
            <a:xfrm>
              <a:off x="137936" y="383975"/>
              <a:ext cx="1385109" cy="233020"/>
            </a:xfrm>
            <a:prstGeom prst="rect">
              <a:avLst/>
            </a:prstGeom>
            <a:solidFill>
              <a:schemeClr val="accent1">
                <a:lumMod val="40000"/>
                <a:lumOff val="60000"/>
              </a:schemeClr>
            </a:solidFill>
            <a:ln w="9525" cap="flat" cmpd="sng" algn="ctr">
              <a:solidFill>
                <a:srgbClr val="FFFFFF">
                  <a:lumMod val="85000"/>
                </a:srgbClr>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000000"/>
                </a:solidFill>
                <a:effectLst/>
                <a:uLnTx/>
                <a:uFillTx/>
                <a:latin typeface="Arial"/>
                <a:ea typeface="+mn-ea"/>
                <a:cs typeface="+mn-cs"/>
              </a:endParaRPr>
            </a:p>
          </p:txBody>
        </p:sp>
        <p:sp>
          <p:nvSpPr>
            <p:cNvPr id="170" name="TextBox 169">
              <a:extLst>
                <a:ext uri="{FF2B5EF4-FFF2-40B4-BE49-F238E27FC236}">
                  <a16:creationId xmlns:a16="http://schemas.microsoft.com/office/drawing/2014/main" id="{6AD68173-FC4E-44DE-84D8-CB6D16B8413F}"/>
                </a:ext>
              </a:extLst>
            </p:cNvPr>
            <p:cNvSpPr txBox="1"/>
            <p:nvPr/>
          </p:nvSpPr>
          <p:spPr>
            <a:xfrm>
              <a:off x="236165" y="119560"/>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External dependency</a:t>
              </a:r>
            </a:p>
          </p:txBody>
        </p:sp>
        <p:sp>
          <p:nvSpPr>
            <p:cNvPr id="171" name="TextBox 170">
              <a:extLst>
                <a:ext uri="{FF2B5EF4-FFF2-40B4-BE49-F238E27FC236}">
                  <a16:creationId xmlns:a16="http://schemas.microsoft.com/office/drawing/2014/main" id="{9C4BB780-876D-41A0-B957-1295D6452930}"/>
                </a:ext>
              </a:extLst>
            </p:cNvPr>
            <p:cNvSpPr txBox="1"/>
            <p:nvPr/>
          </p:nvSpPr>
          <p:spPr>
            <a:xfrm>
              <a:off x="236165" y="388546"/>
              <a:ext cx="1385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No External dependency</a:t>
              </a:r>
            </a:p>
          </p:txBody>
        </p:sp>
      </p:grpSp>
      <p:sp>
        <p:nvSpPr>
          <p:cNvPr id="172" name="TextBox 171">
            <a:extLst>
              <a:ext uri="{FF2B5EF4-FFF2-40B4-BE49-F238E27FC236}">
                <a16:creationId xmlns:a16="http://schemas.microsoft.com/office/drawing/2014/main" id="{66A6917D-3F28-4716-B6B8-C7770A3759A8}"/>
              </a:ext>
            </a:extLst>
          </p:cNvPr>
          <p:cNvSpPr txBox="1"/>
          <p:nvPr/>
        </p:nvSpPr>
        <p:spPr>
          <a:xfrm>
            <a:off x="3051699" y="3237676"/>
            <a:ext cx="61033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89133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7C92"/>
        </a:solidFill>
        <a:effectLst/>
      </p:bgPr>
    </p:bg>
    <p:spTree>
      <p:nvGrpSpPr>
        <p:cNvPr id="1" name="Shape 1440"/>
        <p:cNvGrpSpPr/>
        <p:nvPr/>
      </p:nvGrpSpPr>
      <p:grpSpPr>
        <a:xfrm>
          <a:off x="0" y="0"/>
          <a:ext cx="0" cy="0"/>
          <a:chOff x="0" y="0"/>
          <a:chExt cx="0" cy="0"/>
        </a:xfrm>
      </p:grpSpPr>
      <p:sp>
        <p:nvSpPr>
          <p:cNvPr id="1441" name="Google Shape;1441;p221"/>
          <p:cNvSpPr txBox="1">
            <a:spLocks noGrp="1"/>
          </p:cNvSpPr>
          <p:nvPr>
            <p:ph type="title"/>
          </p:nvPr>
        </p:nvSpPr>
        <p:spPr>
          <a:xfrm>
            <a:off x="4079776" y="2852936"/>
            <a:ext cx="4032448" cy="936104"/>
          </a:xfrm>
          <a:prstGeom prst="rect">
            <a:avLst/>
          </a:prstGeom>
        </p:spPr>
        <p:txBody>
          <a:bodyPr spcFirstLastPara="1" vert="horz" wrap="square" lIns="0" tIns="0" rIns="0" bIns="0" numCol="1" anchor="t" anchorCtr="0" compatLnSpc="1">
            <a:prstTxWarp prst="textNoShape">
              <a:avLst/>
            </a:prstTxWarp>
            <a:noAutofit/>
          </a:bodyPr>
          <a:lstStyle/>
          <a:p>
            <a:r>
              <a:rPr lang="en-GB" sz="6000" dirty="0" err="1"/>
              <a:t>Vragen</a:t>
            </a:r>
            <a:r>
              <a:rPr lang="en-GB" sz="6000" dirty="0"/>
              <a:t>?</a:t>
            </a:r>
            <a:endParaRPr sz="6000" dirty="0"/>
          </a:p>
        </p:txBody>
      </p:sp>
    </p:spTree>
    <p:extLst>
      <p:ext uri="{BB962C8B-B14F-4D97-AF65-F5344CB8AC3E}">
        <p14:creationId xmlns:p14="http://schemas.microsoft.com/office/powerpoint/2010/main" val="15215250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Shape 1440"/>
        <p:cNvGrpSpPr/>
        <p:nvPr/>
      </p:nvGrpSpPr>
      <p:grpSpPr>
        <a:xfrm>
          <a:off x="0" y="0"/>
          <a:ext cx="0" cy="0"/>
          <a:chOff x="0" y="0"/>
          <a:chExt cx="0" cy="0"/>
        </a:xfrm>
      </p:grpSpPr>
      <p:sp>
        <p:nvSpPr>
          <p:cNvPr id="1441" name="Google Shape;1441;p221"/>
          <p:cNvSpPr txBox="1">
            <a:spLocks noGrp="1"/>
          </p:cNvSpPr>
          <p:nvPr>
            <p:ph type="title"/>
          </p:nvPr>
        </p:nvSpPr>
        <p:spPr>
          <a:xfrm>
            <a:off x="4871864" y="2924944"/>
            <a:ext cx="4032448" cy="936104"/>
          </a:xfrm>
          <a:prstGeom prst="rect">
            <a:avLst/>
          </a:prstGeom>
        </p:spPr>
        <p:txBody>
          <a:bodyPr spcFirstLastPara="1" vert="horz" wrap="square" lIns="0" tIns="0" rIns="0" bIns="0" numCol="1" anchor="t" anchorCtr="0" compatLnSpc="1">
            <a:prstTxWarp prst="textNoShape">
              <a:avLst/>
            </a:prstTxWarp>
            <a:noAutofit/>
          </a:bodyPr>
          <a:lstStyle/>
          <a:p>
            <a:r>
              <a:rPr lang="en-GB" sz="6000"/>
              <a:t>Annexes</a:t>
            </a:r>
            <a:endParaRPr sz="6000"/>
          </a:p>
        </p:txBody>
      </p:sp>
    </p:spTree>
    <p:extLst>
      <p:ext uri="{BB962C8B-B14F-4D97-AF65-F5344CB8AC3E}">
        <p14:creationId xmlns:p14="http://schemas.microsoft.com/office/powerpoint/2010/main" val="1214989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00EBFBD-301A-49A6-89E6-728B5C580827}"/>
              </a:ext>
            </a:extLst>
          </p:cNvPr>
          <p:cNvPicPr>
            <a:picLocks noChangeAspect="1"/>
          </p:cNvPicPr>
          <p:nvPr/>
        </p:nvPicPr>
        <p:blipFill>
          <a:blip r:embed="rId2"/>
          <a:stretch>
            <a:fillRect/>
          </a:stretch>
        </p:blipFill>
        <p:spPr>
          <a:xfrm>
            <a:off x="1122018" y="122941"/>
            <a:ext cx="9850476" cy="6547321"/>
          </a:xfrm>
          <a:prstGeom prst="rect">
            <a:avLst/>
          </a:prstGeom>
        </p:spPr>
      </p:pic>
    </p:spTree>
    <p:extLst>
      <p:ext uri="{BB962C8B-B14F-4D97-AF65-F5344CB8AC3E}">
        <p14:creationId xmlns:p14="http://schemas.microsoft.com/office/powerpoint/2010/main" val="18507969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D01513-F0CF-4930-BC21-ED5B54B39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3BB45-F483-43F1-A84A-ABCB13DAF03D}"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5">
            <a:extLst>
              <a:ext uri="{FF2B5EF4-FFF2-40B4-BE49-F238E27FC236}">
                <a16:creationId xmlns:a16="http://schemas.microsoft.com/office/drawing/2014/main" id="{12BB1694-F704-4EFF-AA78-5FB23937FA09}"/>
              </a:ext>
            </a:extLst>
          </p:cNvPr>
          <p:cNvSpPr>
            <a:spLocks noChangeArrowheads="1"/>
          </p:cNvSpPr>
          <p:nvPr/>
        </p:nvSpPr>
        <p:spPr bwMode="auto">
          <a:xfrm>
            <a:off x="5563658" y="2333465"/>
            <a:ext cx="2398878" cy="2398878"/>
          </a:xfrm>
          <a:custGeom>
            <a:avLst/>
            <a:gdLst>
              <a:gd name="T0" fmla="*/ 6067 w 7007"/>
              <a:gd name="T1" fmla="*/ 3444 h 7007"/>
              <a:gd name="T2" fmla="*/ 6067 w 7007"/>
              <a:gd name="T3" fmla="*/ 3444 h 7007"/>
              <a:gd name="T4" fmla="*/ 6686 w 7007"/>
              <a:gd name="T5" fmla="*/ 3258 h 7007"/>
              <a:gd name="T6" fmla="*/ 6686 w 7007"/>
              <a:gd name="T7" fmla="*/ 3258 h 7007"/>
              <a:gd name="T8" fmla="*/ 7006 w 7007"/>
              <a:gd name="T9" fmla="*/ 3458 h 7007"/>
              <a:gd name="T10" fmla="*/ 7006 w 7007"/>
              <a:gd name="T11" fmla="*/ 5428 h 7007"/>
              <a:gd name="T12" fmla="*/ 5049 w 7007"/>
              <a:gd name="T13" fmla="*/ 5428 h 7007"/>
              <a:gd name="T14" fmla="*/ 5049 w 7007"/>
              <a:gd name="T15" fmla="*/ 5428 h 7007"/>
              <a:gd name="T16" fmla="*/ 4851 w 7007"/>
              <a:gd name="T17" fmla="*/ 5748 h 7007"/>
              <a:gd name="T18" fmla="*/ 4851 w 7007"/>
              <a:gd name="T19" fmla="*/ 5748 h 7007"/>
              <a:gd name="T20" fmla="*/ 5027 w 7007"/>
              <a:gd name="T21" fmla="*/ 6367 h 7007"/>
              <a:gd name="T22" fmla="*/ 5027 w 7007"/>
              <a:gd name="T23" fmla="*/ 6367 h 7007"/>
              <a:gd name="T24" fmla="*/ 4295 w 7007"/>
              <a:gd name="T25" fmla="*/ 7006 h 7007"/>
              <a:gd name="T26" fmla="*/ 4295 w 7007"/>
              <a:gd name="T27" fmla="*/ 7006 h 7007"/>
              <a:gd name="T28" fmla="*/ 3562 w 7007"/>
              <a:gd name="T29" fmla="*/ 6367 h 7007"/>
              <a:gd name="T30" fmla="*/ 3562 w 7007"/>
              <a:gd name="T31" fmla="*/ 6367 h 7007"/>
              <a:gd name="T32" fmla="*/ 3748 w 7007"/>
              <a:gd name="T33" fmla="*/ 5748 h 7007"/>
              <a:gd name="T34" fmla="*/ 3748 w 7007"/>
              <a:gd name="T35" fmla="*/ 5748 h 7007"/>
              <a:gd name="T36" fmla="*/ 3548 w 7007"/>
              <a:gd name="T37" fmla="*/ 5428 h 7007"/>
              <a:gd name="T38" fmla="*/ 1578 w 7007"/>
              <a:gd name="T39" fmla="*/ 5428 h 7007"/>
              <a:gd name="T40" fmla="*/ 1578 w 7007"/>
              <a:gd name="T41" fmla="*/ 3458 h 7007"/>
              <a:gd name="T42" fmla="*/ 1578 w 7007"/>
              <a:gd name="T43" fmla="*/ 3458 h 7007"/>
              <a:gd name="T44" fmla="*/ 1257 w 7007"/>
              <a:gd name="T45" fmla="*/ 3258 h 7007"/>
              <a:gd name="T46" fmla="*/ 1257 w 7007"/>
              <a:gd name="T47" fmla="*/ 3258 h 7007"/>
              <a:gd name="T48" fmla="*/ 639 w 7007"/>
              <a:gd name="T49" fmla="*/ 3444 h 7007"/>
              <a:gd name="T50" fmla="*/ 639 w 7007"/>
              <a:gd name="T51" fmla="*/ 3444 h 7007"/>
              <a:gd name="T52" fmla="*/ 0 w 7007"/>
              <a:gd name="T53" fmla="*/ 2712 h 7007"/>
              <a:gd name="T54" fmla="*/ 0 w 7007"/>
              <a:gd name="T55" fmla="*/ 2712 h 7007"/>
              <a:gd name="T56" fmla="*/ 639 w 7007"/>
              <a:gd name="T57" fmla="*/ 1979 h 7007"/>
              <a:gd name="T58" fmla="*/ 639 w 7007"/>
              <a:gd name="T59" fmla="*/ 1979 h 7007"/>
              <a:gd name="T60" fmla="*/ 1257 w 7007"/>
              <a:gd name="T61" fmla="*/ 2155 h 7007"/>
              <a:gd name="T62" fmla="*/ 1257 w 7007"/>
              <a:gd name="T63" fmla="*/ 2155 h 7007"/>
              <a:gd name="T64" fmla="*/ 1578 w 7007"/>
              <a:gd name="T65" fmla="*/ 1957 h 7007"/>
              <a:gd name="T66" fmla="*/ 1578 w 7007"/>
              <a:gd name="T67" fmla="*/ 0 h 7007"/>
              <a:gd name="T68" fmla="*/ 1578 w 7007"/>
              <a:gd name="T69" fmla="*/ 376 h 7007"/>
              <a:gd name="T70" fmla="*/ 1578 w 7007"/>
              <a:gd name="T71" fmla="*/ 0 h 7007"/>
              <a:gd name="T72" fmla="*/ 3548 w 7007"/>
              <a:gd name="T73" fmla="*/ 0 h 7007"/>
              <a:gd name="T74" fmla="*/ 3548 w 7007"/>
              <a:gd name="T75" fmla="*/ 0 h 7007"/>
              <a:gd name="T76" fmla="*/ 3748 w 7007"/>
              <a:gd name="T77" fmla="*/ 321 h 7007"/>
              <a:gd name="T78" fmla="*/ 3748 w 7007"/>
              <a:gd name="T79" fmla="*/ 321 h 7007"/>
              <a:gd name="T80" fmla="*/ 3562 w 7007"/>
              <a:gd name="T81" fmla="*/ 939 h 7007"/>
              <a:gd name="T82" fmla="*/ 3562 w 7007"/>
              <a:gd name="T83" fmla="*/ 939 h 7007"/>
              <a:gd name="T84" fmla="*/ 4295 w 7007"/>
              <a:gd name="T85" fmla="*/ 1578 h 7007"/>
              <a:gd name="T86" fmla="*/ 4295 w 7007"/>
              <a:gd name="T87" fmla="*/ 1578 h 7007"/>
              <a:gd name="T88" fmla="*/ 5027 w 7007"/>
              <a:gd name="T89" fmla="*/ 939 h 7007"/>
              <a:gd name="T90" fmla="*/ 5027 w 7007"/>
              <a:gd name="T91" fmla="*/ 939 h 7007"/>
              <a:gd name="T92" fmla="*/ 4851 w 7007"/>
              <a:gd name="T93" fmla="*/ 320 h 7007"/>
              <a:gd name="T94" fmla="*/ 4851 w 7007"/>
              <a:gd name="T95" fmla="*/ 320 h 7007"/>
              <a:gd name="T96" fmla="*/ 5049 w 7007"/>
              <a:gd name="T97" fmla="*/ 0 h 7007"/>
              <a:gd name="T98" fmla="*/ 7006 w 7007"/>
              <a:gd name="T99" fmla="*/ 0 h 7007"/>
              <a:gd name="T100" fmla="*/ 7006 w 7007"/>
              <a:gd name="T101" fmla="*/ 1957 h 7007"/>
              <a:gd name="T102" fmla="*/ 7006 w 7007"/>
              <a:gd name="T103" fmla="*/ 1957 h 7007"/>
              <a:gd name="T104" fmla="*/ 6686 w 7007"/>
              <a:gd name="T105" fmla="*/ 2155 h 7007"/>
              <a:gd name="T106" fmla="*/ 6686 w 7007"/>
              <a:gd name="T107" fmla="*/ 2155 h 7007"/>
              <a:gd name="T108" fmla="*/ 6067 w 7007"/>
              <a:gd name="T109" fmla="*/ 1979 h 7007"/>
              <a:gd name="T110" fmla="*/ 6067 w 7007"/>
              <a:gd name="T111" fmla="*/ 1979 h 7007"/>
              <a:gd name="T112" fmla="*/ 5428 w 7007"/>
              <a:gd name="T113" fmla="*/ 2712 h 7007"/>
              <a:gd name="T114" fmla="*/ 5428 w 7007"/>
              <a:gd name="T115" fmla="*/ 2712 h 7007"/>
              <a:gd name="T116" fmla="*/ 6067 w 7007"/>
              <a:gd name="T117" fmla="*/ 3444 h 7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07" h="7007">
                <a:moveTo>
                  <a:pt x="6067" y="3444"/>
                </a:moveTo>
                <a:lnTo>
                  <a:pt x="6067" y="3444"/>
                </a:lnTo>
                <a:cubicBezTo>
                  <a:pt x="6237" y="3444"/>
                  <a:pt x="6470" y="3368"/>
                  <a:pt x="6686" y="3258"/>
                </a:cubicBezTo>
                <a:lnTo>
                  <a:pt x="6686" y="3258"/>
                </a:lnTo>
                <a:cubicBezTo>
                  <a:pt x="6832" y="3184"/>
                  <a:pt x="7006" y="3293"/>
                  <a:pt x="7006" y="3458"/>
                </a:cubicBezTo>
                <a:lnTo>
                  <a:pt x="7006" y="5428"/>
                </a:lnTo>
                <a:lnTo>
                  <a:pt x="5049" y="5428"/>
                </a:lnTo>
                <a:lnTo>
                  <a:pt x="5049" y="5428"/>
                </a:lnTo>
                <a:cubicBezTo>
                  <a:pt x="4884" y="5428"/>
                  <a:pt x="4779" y="5600"/>
                  <a:pt x="4851" y="5748"/>
                </a:cubicBezTo>
                <a:lnTo>
                  <a:pt x="4851" y="5748"/>
                </a:lnTo>
                <a:cubicBezTo>
                  <a:pt x="4957" y="5964"/>
                  <a:pt x="5027" y="6197"/>
                  <a:pt x="5027" y="6367"/>
                </a:cubicBezTo>
                <a:lnTo>
                  <a:pt x="5027" y="6367"/>
                </a:lnTo>
                <a:cubicBezTo>
                  <a:pt x="5027" y="6782"/>
                  <a:pt x="4699" y="7006"/>
                  <a:pt x="4295" y="7006"/>
                </a:cubicBezTo>
                <a:lnTo>
                  <a:pt x="4295" y="7006"/>
                </a:lnTo>
                <a:cubicBezTo>
                  <a:pt x="3890" y="7006"/>
                  <a:pt x="3562" y="6782"/>
                  <a:pt x="3562" y="6367"/>
                </a:cubicBezTo>
                <a:lnTo>
                  <a:pt x="3562" y="6367"/>
                </a:lnTo>
                <a:cubicBezTo>
                  <a:pt x="3562" y="6197"/>
                  <a:pt x="3638" y="5964"/>
                  <a:pt x="3748" y="5748"/>
                </a:cubicBezTo>
                <a:lnTo>
                  <a:pt x="3748" y="5748"/>
                </a:lnTo>
                <a:cubicBezTo>
                  <a:pt x="3822" y="5601"/>
                  <a:pt x="3713" y="5428"/>
                  <a:pt x="3548" y="5428"/>
                </a:cubicBezTo>
                <a:lnTo>
                  <a:pt x="1578" y="5428"/>
                </a:lnTo>
                <a:lnTo>
                  <a:pt x="1578" y="3458"/>
                </a:lnTo>
                <a:lnTo>
                  <a:pt x="1578" y="3458"/>
                </a:lnTo>
                <a:cubicBezTo>
                  <a:pt x="1578" y="3293"/>
                  <a:pt x="1404" y="3184"/>
                  <a:pt x="1257" y="3258"/>
                </a:cubicBezTo>
                <a:lnTo>
                  <a:pt x="1257" y="3258"/>
                </a:lnTo>
                <a:cubicBezTo>
                  <a:pt x="1042" y="3368"/>
                  <a:pt x="809" y="3444"/>
                  <a:pt x="639" y="3444"/>
                </a:cubicBezTo>
                <a:lnTo>
                  <a:pt x="639" y="3444"/>
                </a:lnTo>
                <a:cubicBezTo>
                  <a:pt x="224" y="3444"/>
                  <a:pt x="0" y="3116"/>
                  <a:pt x="0" y="2712"/>
                </a:cubicBezTo>
                <a:lnTo>
                  <a:pt x="0" y="2712"/>
                </a:lnTo>
                <a:cubicBezTo>
                  <a:pt x="0" y="2307"/>
                  <a:pt x="224" y="1979"/>
                  <a:pt x="639" y="1979"/>
                </a:cubicBezTo>
                <a:lnTo>
                  <a:pt x="639" y="1979"/>
                </a:lnTo>
                <a:cubicBezTo>
                  <a:pt x="809" y="1979"/>
                  <a:pt x="1042" y="2050"/>
                  <a:pt x="1257" y="2155"/>
                </a:cubicBezTo>
                <a:lnTo>
                  <a:pt x="1257" y="2155"/>
                </a:lnTo>
                <a:cubicBezTo>
                  <a:pt x="1405" y="2226"/>
                  <a:pt x="1578" y="2121"/>
                  <a:pt x="1578" y="1957"/>
                </a:cubicBezTo>
                <a:lnTo>
                  <a:pt x="1578" y="0"/>
                </a:lnTo>
                <a:lnTo>
                  <a:pt x="1578" y="376"/>
                </a:lnTo>
                <a:lnTo>
                  <a:pt x="1578" y="0"/>
                </a:lnTo>
                <a:lnTo>
                  <a:pt x="3548" y="0"/>
                </a:lnTo>
                <a:lnTo>
                  <a:pt x="3548" y="0"/>
                </a:lnTo>
                <a:cubicBezTo>
                  <a:pt x="3713" y="0"/>
                  <a:pt x="3822" y="174"/>
                  <a:pt x="3748" y="321"/>
                </a:cubicBezTo>
                <a:lnTo>
                  <a:pt x="3748" y="321"/>
                </a:lnTo>
                <a:cubicBezTo>
                  <a:pt x="3638" y="536"/>
                  <a:pt x="3562" y="769"/>
                  <a:pt x="3562" y="939"/>
                </a:cubicBezTo>
                <a:lnTo>
                  <a:pt x="3562" y="939"/>
                </a:lnTo>
                <a:cubicBezTo>
                  <a:pt x="3562" y="1354"/>
                  <a:pt x="3890" y="1578"/>
                  <a:pt x="4295" y="1578"/>
                </a:cubicBezTo>
                <a:lnTo>
                  <a:pt x="4295" y="1578"/>
                </a:lnTo>
                <a:cubicBezTo>
                  <a:pt x="4699" y="1578"/>
                  <a:pt x="5027" y="1354"/>
                  <a:pt x="5027" y="939"/>
                </a:cubicBezTo>
                <a:lnTo>
                  <a:pt x="5027" y="939"/>
                </a:lnTo>
                <a:cubicBezTo>
                  <a:pt x="5027" y="769"/>
                  <a:pt x="4957" y="535"/>
                  <a:pt x="4851" y="320"/>
                </a:cubicBezTo>
                <a:lnTo>
                  <a:pt x="4851" y="320"/>
                </a:lnTo>
                <a:cubicBezTo>
                  <a:pt x="4779" y="172"/>
                  <a:pt x="4884" y="0"/>
                  <a:pt x="5049" y="0"/>
                </a:cubicBezTo>
                <a:lnTo>
                  <a:pt x="7006" y="0"/>
                </a:lnTo>
                <a:lnTo>
                  <a:pt x="7006" y="1957"/>
                </a:lnTo>
                <a:lnTo>
                  <a:pt x="7006" y="1957"/>
                </a:lnTo>
                <a:cubicBezTo>
                  <a:pt x="7006" y="2121"/>
                  <a:pt x="6833" y="2226"/>
                  <a:pt x="6686" y="2155"/>
                </a:cubicBezTo>
                <a:lnTo>
                  <a:pt x="6686" y="2155"/>
                </a:lnTo>
                <a:cubicBezTo>
                  <a:pt x="6470" y="2050"/>
                  <a:pt x="6237" y="1979"/>
                  <a:pt x="6067" y="1979"/>
                </a:cubicBezTo>
                <a:lnTo>
                  <a:pt x="6067" y="1979"/>
                </a:lnTo>
                <a:cubicBezTo>
                  <a:pt x="5651" y="1979"/>
                  <a:pt x="5428" y="2307"/>
                  <a:pt x="5428" y="2712"/>
                </a:cubicBezTo>
                <a:lnTo>
                  <a:pt x="5428" y="2712"/>
                </a:lnTo>
                <a:cubicBezTo>
                  <a:pt x="5428" y="3116"/>
                  <a:pt x="5651" y="3444"/>
                  <a:pt x="6067" y="3444"/>
                </a:cubicBezTo>
              </a:path>
            </a:pathLst>
          </a:custGeom>
          <a:solidFill>
            <a:srgbClr val="3B7D7A"/>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24242"/>
              </a:solidFill>
              <a:effectLst/>
              <a:uLnTx/>
              <a:uFillTx/>
              <a:latin typeface="Calibri" panose="020F0502020204030204"/>
              <a:ea typeface="+mn-ea"/>
              <a:cs typeface="+mn-cs"/>
            </a:endParaRPr>
          </a:p>
        </p:txBody>
      </p:sp>
      <p:sp>
        <p:nvSpPr>
          <p:cNvPr id="19" name="Freeform 1">
            <a:extLst>
              <a:ext uri="{FF2B5EF4-FFF2-40B4-BE49-F238E27FC236}">
                <a16:creationId xmlns:a16="http://schemas.microsoft.com/office/drawing/2014/main" id="{4043AED8-A57E-4D6E-9D22-0793C55BB9DA}"/>
              </a:ext>
            </a:extLst>
          </p:cNvPr>
          <p:cNvSpPr>
            <a:spLocks noChangeArrowheads="1"/>
          </p:cNvSpPr>
          <p:nvPr/>
        </p:nvSpPr>
        <p:spPr bwMode="auto">
          <a:xfrm>
            <a:off x="6114295" y="4203776"/>
            <a:ext cx="2398879" cy="2398878"/>
          </a:xfrm>
          <a:custGeom>
            <a:avLst/>
            <a:gdLst>
              <a:gd name="T0" fmla="*/ 938 w 7007"/>
              <a:gd name="T1" fmla="*/ 3444 h 7008"/>
              <a:gd name="T2" fmla="*/ 938 w 7007"/>
              <a:gd name="T3" fmla="*/ 3444 h 7008"/>
              <a:gd name="T4" fmla="*/ 319 w 7007"/>
              <a:gd name="T5" fmla="*/ 3258 h 7008"/>
              <a:gd name="T6" fmla="*/ 319 w 7007"/>
              <a:gd name="T7" fmla="*/ 3258 h 7008"/>
              <a:gd name="T8" fmla="*/ 0 w 7007"/>
              <a:gd name="T9" fmla="*/ 3457 h 7008"/>
              <a:gd name="T10" fmla="*/ 0 w 7007"/>
              <a:gd name="T11" fmla="*/ 5429 h 7008"/>
              <a:gd name="T12" fmla="*/ 1956 w 7007"/>
              <a:gd name="T13" fmla="*/ 5429 h 7008"/>
              <a:gd name="T14" fmla="*/ 1956 w 7007"/>
              <a:gd name="T15" fmla="*/ 5429 h 7008"/>
              <a:gd name="T16" fmla="*/ 2153 w 7007"/>
              <a:gd name="T17" fmla="*/ 5749 h 7008"/>
              <a:gd name="T18" fmla="*/ 2153 w 7007"/>
              <a:gd name="T19" fmla="*/ 5749 h 7008"/>
              <a:gd name="T20" fmla="*/ 1977 w 7007"/>
              <a:gd name="T21" fmla="*/ 6368 h 7008"/>
              <a:gd name="T22" fmla="*/ 1977 w 7007"/>
              <a:gd name="T23" fmla="*/ 6368 h 7008"/>
              <a:gd name="T24" fmla="*/ 2710 w 7007"/>
              <a:gd name="T25" fmla="*/ 7007 h 7008"/>
              <a:gd name="T26" fmla="*/ 2710 w 7007"/>
              <a:gd name="T27" fmla="*/ 7007 h 7008"/>
              <a:gd name="T28" fmla="*/ 3443 w 7007"/>
              <a:gd name="T29" fmla="*/ 6368 h 7008"/>
              <a:gd name="T30" fmla="*/ 3443 w 7007"/>
              <a:gd name="T31" fmla="*/ 6368 h 7008"/>
              <a:gd name="T32" fmla="*/ 3257 w 7007"/>
              <a:gd name="T33" fmla="*/ 5749 h 7008"/>
              <a:gd name="T34" fmla="*/ 3257 w 7007"/>
              <a:gd name="T35" fmla="*/ 5749 h 7008"/>
              <a:gd name="T36" fmla="*/ 3456 w 7007"/>
              <a:gd name="T37" fmla="*/ 5429 h 7008"/>
              <a:gd name="T38" fmla="*/ 5427 w 7007"/>
              <a:gd name="T39" fmla="*/ 5429 h 7008"/>
              <a:gd name="T40" fmla="*/ 5427 w 7007"/>
              <a:gd name="T41" fmla="*/ 5429 h 7008"/>
              <a:gd name="T42" fmla="*/ 5427 w 7007"/>
              <a:gd name="T43" fmla="*/ 3457 h 7008"/>
              <a:gd name="T44" fmla="*/ 5427 w 7007"/>
              <a:gd name="T45" fmla="*/ 3457 h 7008"/>
              <a:gd name="T46" fmla="*/ 5748 w 7007"/>
              <a:gd name="T47" fmla="*/ 3258 h 7008"/>
              <a:gd name="T48" fmla="*/ 5748 w 7007"/>
              <a:gd name="T49" fmla="*/ 3258 h 7008"/>
              <a:gd name="T50" fmla="*/ 6367 w 7007"/>
              <a:gd name="T51" fmla="*/ 3444 h 7008"/>
              <a:gd name="T52" fmla="*/ 6367 w 7007"/>
              <a:gd name="T53" fmla="*/ 3444 h 7008"/>
              <a:gd name="T54" fmla="*/ 7006 w 7007"/>
              <a:gd name="T55" fmla="*/ 2711 h 7008"/>
              <a:gd name="T56" fmla="*/ 7006 w 7007"/>
              <a:gd name="T57" fmla="*/ 2711 h 7008"/>
              <a:gd name="T58" fmla="*/ 6367 w 7007"/>
              <a:gd name="T59" fmla="*/ 1979 h 7008"/>
              <a:gd name="T60" fmla="*/ 6367 w 7007"/>
              <a:gd name="T61" fmla="*/ 1979 h 7008"/>
              <a:gd name="T62" fmla="*/ 5748 w 7007"/>
              <a:gd name="T63" fmla="*/ 2154 h 7008"/>
              <a:gd name="T64" fmla="*/ 5748 w 7007"/>
              <a:gd name="T65" fmla="*/ 2154 h 7008"/>
              <a:gd name="T66" fmla="*/ 5427 w 7007"/>
              <a:gd name="T67" fmla="*/ 1957 h 7008"/>
              <a:gd name="T68" fmla="*/ 5427 w 7007"/>
              <a:gd name="T69" fmla="*/ 0 h 7008"/>
              <a:gd name="T70" fmla="*/ 5427 w 7007"/>
              <a:gd name="T71" fmla="*/ 375 h 7008"/>
              <a:gd name="T72" fmla="*/ 5427 w 7007"/>
              <a:gd name="T73" fmla="*/ 0 h 7008"/>
              <a:gd name="T74" fmla="*/ 3456 w 7007"/>
              <a:gd name="T75" fmla="*/ 0 h 7008"/>
              <a:gd name="T76" fmla="*/ 3456 w 7007"/>
              <a:gd name="T77" fmla="*/ 0 h 7008"/>
              <a:gd name="T78" fmla="*/ 3257 w 7007"/>
              <a:gd name="T79" fmla="*/ 320 h 7008"/>
              <a:gd name="T80" fmla="*/ 3257 w 7007"/>
              <a:gd name="T81" fmla="*/ 320 h 7008"/>
              <a:gd name="T82" fmla="*/ 3443 w 7007"/>
              <a:gd name="T83" fmla="*/ 939 h 7008"/>
              <a:gd name="T84" fmla="*/ 3443 w 7007"/>
              <a:gd name="T85" fmla="*/ 939 h 7008"/>
              <a:gd name="T86" fmla="*/ 2710 w 7007"/>
              <a:gd name="T87" fmla="*/ 1577 h 7008"/>
              <a:gd name="T88" fmla="*/ 2710 w 7007"/>
              <a:gd name="T89" fmla="*/ 1577 h 7008"/>
              <a:gd name="T90" fmla="*/ 1977 w 7007"/>
              <a:gd name="T91" fmla="*/ 939 h 7008"/>
              <a:gd name="T92" fmla="*/ 1977 w 7007"/>
              <a:gd name="T93" fmla="*/ 939 h 7008"/>
              <a:gd name="T94" fmla="*/ 2153 w 7007"/>
              <a:gd name="T95" fmla="*/ 320 h 7008"/>
              <a:gd name="T96" fmla="*/ 2153 w 7007"/>
              <a:gd name="T97" fmla="*/ 320 h 7008"/>
              <a:gd name="T98" fmla="*/ 1956 w 7007"/>
              <a:gd name="T99" fmla="*/ 0 h 7008"/>
              <a:gd name="T100" fmla="*/ 0 w 7007"/>
              <a:gd name="T101" fmla="*/ 0 h 7008"/>
              <a:gd name="T102" fmla="*/ 0 w 7007"/>
              <a:gd name="T103" fmla="*/ 1957 h 7008"/>
              <a:gd name="T104" fmla="*/ 0 w 7007"/>
              <a:gd name="T105" fmla="*/ 1957 h 7008"/>
              <a:gd name="T106" fmla="*/ 319 w 7007"/>
              <a:gd name="T107" fmla="*/ 2154 h 7008"/>
              <a:gd name="T108" fmla="*/ 319 w 7007"/>
              <a:gd name="T109" fmla="*/ 2154 h 7008"/>
              <a:gd name="T110" fmla="*/ 938 w 7007"/>
              <a:gd name="T111" fmla="*/ 1979 h 7008"/>
              <a:gd name="T112" fmla="*/ 938 w 7007"/>
              <a:gd name="T113" fmla="*/ 1979 h 7008"/>
              <a:gd name="T114" fmla="*/ 1576 w 7007"/>
              <a:gd name="T115" fmla="*/ 2711 h 7008"/>
              <a:gd name="T116" fmla="*/ 1576 w 7007"/>
              <a:gd name="T117" fmla="*/ 2711 h 7008"/>
              <a:gd name="T118" fmla="*/ 938 w 7007"/>
              <a:gd name="T119" fmla="*/ 3444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7" h="7008">
                <a:moveTo>
                  <a:pt x="938" y="3444"/>
                </a:moveTo>
                <a:lnTo>
                  <a:pt x="938" y="3444"/>
                </a:lnTo>
                <a:cubicBezTo>
                  <a:pt x="768" y="3444"/>
                  <a:pt x="534" y="3367"/>
                  <a:pt x="319" y="3258"/>
                </a:cubicBezTo>
                <a:lnTo>
                  <a:pt x="319" y="3258"/>
                </a:lnTo>
                <a:cubicBezTo>
                  <a:pt x="172" y="3183"/>
                  <a:pt x="0" y="3293"/>
                  <a:pt x="0" y="3457"/>
                </a:cubicBezTo>
                <a:lnTo>
                  <a:pt x="0" y="5429"/>
                </a:lnTo>
                <a:lnTo>
                  <a:pt x="1956" y="5429"/>
                </a:lnTo>
                <a:lnTo>
                  <a:pt x="1956" y="5429"/>
                </a:lnTo>
                <a:cubicBezTo>
                  <a:pt x="2120" y="5429"/>
                  <a:pt x="2225" y="5601"/>
                  <a:pt x="2153" y="5749"/>
                </a:cubicBezTo>
                <a:lnTo>
                  <a:pt x="2153" y="5749"/>
                </a:lnTo>
                <a:cubicBezTo>
                  <a:pt x="2048" y="5965"/>
                  <a:pt x="1977" y="6197"/>
                  <a:pt x="1977" y="6368"/>
                </a:cubicBezTo>
                <a:lnTo>
                  <a:pt x="1977" y="6368"/>
                </a:lnTo>
                <a:cubicBezTo>
                  <a:pt x="1977" y="6783"/>
                  <a:pt x="2305" y="7007"/>
                  <a:pt x="2710" y="7007"/>
                </a:cubicBezTo>
                <a:lnTo>
                  <a:pt x="2710" y="7007"/>
                </a:lnTo>
                <a:cubicBezTo>
                  <a:pt x="3114" y="7007"/>
                  <a:pt x="3443" y="6783"/>
                  <a:pt x="3443" y="6368"/>
                </a:cubicBezTo>
                <a:lnTo>
                  <a:pt x="3443" y="6368"/>
                </a:lnTo>
                <a:cubicBezTo>
                  <a:pt x="3443" y="6197"/>
                  <a:pt x="3366" y="5965"/>
                  <a:pt x="3257" y="5749"/>
                </a:cubicBezTo>
                <a:lnTo>
                  <a:pt x="3257" y="5749"/>
                </a:lnTo>
                <a:cubicBezTo>
                  <a:pt x="3182" y="5602"/>
                  <a:pt x="3291" y="5429"/>
                  <a:pt x="3456" y="5429"/>
                </a:cubicBezTo>
                <a:lnTo>
                  <a:pt x="5427" y="5429"/>
                </a:lnTo>
                <a:lnTo>
                  <a:pt x="5427" y="5429"/>
                </a:lnTo>
                <a:lnTo>
                  <a:pt x="5427" y="3457"/>
                </a:lnTo>
                <a:lnTo>
                  <a:pt x="5427" y="3457"/>
                </a:lnTo>
                <a:cubicBezTo>
                  <a:pt x="5427" y="3293"/>
                  <a:pt x="5601" y="3183"/>
                  <a:pt x="5748" y="3258"/>
                </a:cubicBezTo>
                <a:lnTo>
                  <a:pt x="5748" y="3258"/>
                </a:lnTo>
                <a:cubicBezTo>
                  <a:pt x="5964" y="3367"/>
                  <a:pt x="6197" y="3444"/>
                  <a:pt x="6367" y="3444"/>
                </a:cubicBezTo>
                <a:lnTo>
                  <a:pt x="6367" y="3444"/>
                </a:lnTo>
                <a:cubicBezTo>
                  <a:pt x="6782" y="3444"/>
                  <a:pt x="7006" y="3116"/>
                  <a:pt x="7006" y="2711"/>
                </a:cubicBezTo>
                <a:lnTo>
                  <a:pt x="7006" y="2711"/>
                </a:lnTo>
                <a:cubicBezTo>
                  <a:pt x="7006" y="2306"/>
                  <a:pt x="6782" y="1979"/>
                  <a:pt x="6367" y="1979"/>
                </a:cubicBezTo>
                <a:lnTo>
                  <a:pt x="6367" y="1979"/>
                </a:lnTo>
                <a:cubicBezTo>
                  <a:pt x="6196" y="1979"/>
                  <a:pt x="5964" y="2049"/>
                  <a:pt x="5748" y="2154"/>
                </a:cubicBezTo>
                <a:lnTo>
                  <a:pt x="5748" y="2154"/>
                </a:lnTo>
                <a:cubicBezTo>
                  <a:pt x="5600" y="2226"/>
                  <a:pt x="5427" y="2121"/>
                  <a:pt x="5427" y="1957"/>
                </a:cubicBezTo>
                <a:lnTo>
                  <a:pt x="5427" y="0"/>
                </a:lnTo>
                <a:lnTo>
                  <a:pt x="5427" y="375"/>
                </a:lnTo>
                <a:lnTo>
                  <a:pt x="5427" y="0"/>
                </a:lnTo>
                <a:lnTo>
                  <a:pt x="3456" y="0"/>
                </a:lnTo>
                <a:lnTo>
                  <a:pt x="3456" y="0"/>
                </a:lnTo>
                <a:cubicBezTo>
                  <a:pt x="3291" y="0"/>
                  <a:pt x="3182" y="173"/>
                  <a:pt x="3257" y="320"/>
                </a:cubicBezTo>
                <a:lnTo>
                  <a:pt x="3257" y="320"/>
                </a:lnTo>
                <a:cubicBezTo>
                  <a:pt x="3366" y="536"/>
                  <a:pt x="3443" y="769"/>
                  <a:pt x="3443" y="939"/>
                </a:cubicBezTo>
                <a:lnTo>
                  <a:pt x="3443" y="939"/>
                </a:lnTo>
                <a:cubicBezTo>
                  <a:pt x="3443" y="1354"/>
                  <a:pt x="3114" y="1577"/>
                  <a:pt x="2710" y="1577"/>
                </a:cubicBezTo>
                <a:lnTo>
                  <a:pt x="2710" y="1577"/>
                </a:lnTo>
                <a:cubicBezTo>
                  <a:pt x="2305" y="1577"/>
                  <a:pt x="1977" y="1354"/>
                  <a:pt x="1977" y="939"/>
                </a:cubicBezTo>
                <a:lnTo>
                  <a:pt x="1977" y="939"/>
                </a:lnTo>
                <a:cubicBezTo>
                  <a:pt x="1977" y="769"/>
                  <a:pt x="2048" y="536"/>
                  <a:pt x="2153" y="320"/>
                </a:cubicBezTo>
                <a:lnTo>
                  <a:pt x="2153" y="320"/>
                </a:lnTo>
                <a:cubicBezTo>
                  <a:pt x="2225" y="172"/>
                  <a:pt x="2120" y="0"/>
                  <a:pt x="1956" y="0"/>
                </a:cubicBezTo>
                <a:lnTo>
                  <a:pt x="0" y="0"/>
                </a:lnTo>
                <a:lnTo>
                  <a:pt x="0" y="1957"/>
                </a:lnTo>
                <a:lnTo>
                  <a:pt x="0" y="1957"/>
                </a:lnTo>
                <a:cubicBezTo>
                  <a:pt x="0" y="2121"/>
                  <a:pt x="171" y="2226"/>
                  <a:pt x="319" y="2154"/>
                </a:cubicBezTo>
                <a:lnTo>
                  <a:pt x="319" y="2154"/>
                </a:lnTo>
                <a:cubicBezTo>
                  <a:pt x="534" y="2049"/>
                  <a:pt x="768" y="1979"/>
                  <a:pt x="938" y="1979"/>
                </a:cubicBezTo>
                <a:lnTo>
                  <a:pt x="938" y="1979"/>
                </a:lnTo>
                <a:cubicBezTo>
                  <a:pt x="1353" y="1979"/>
                  <a:pt x="1576" y="2306"/>
                  <a:pt x="1576" y="2711"/>
                </a:cubicBezTo>
                <a:lnTo>
                  <a:pt x="1576" y="2711"/>
                </a:lnTo>
                <a:cubicBezTo>
                  <a:pt x="1576" y="3116"/>
                  <a:pt x="1353" y="3444"/>
                  <a:pt x="938" y="3444"/>
                </a:cubicBezTo>
              </a:path>
            </a:pathLst>
          </a:custGeom>
          <a:solidFill>
            <a:srgbClr val="37927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a:ln>
                <a:noFill/>
              </a:ln>
              <a:solidFill>
                <a:srgbClr val="424242"/>
              </a:solidFill>
              <a:effectLst/>
              <a:uLnTx/>
              <a:uFillTx/>
              <a:latin typeface="Calibri" panose="020F0502020204030204"/>
              <a:ea typeface="+mn-ea"/>
              <a:cs typeface="+mn-cs"/>
            </a:endParaRPr>
          </a:p>
        </p:txBody>
      </p:sp>
      <p:sp>
        <p:nvSpPr>
          <p:cNvPr id="20" name="Freeform 3">
            <a:extLst>
              <a:ext uri="{FF2B5EF4-FFF2-40B4-BE49-F238E27FC236}">
                <a16:creationId xmlns:a16="http://schemas.microsoft.com/office/drawing/2014/main" id="{71303703-D5C0-471A-A89B-623B1E8F04DB}"/>
              </a:ext>
            </a:extLst>
          </p:cNvPr>
          <p:cNvSpPr>
            <a:spLocks noChangeArrowheads="1"/>
          </p:cNvSpPr>
          <p:nvPr/>
        </p:nvSpPr>
        <p:spPr bwMode="auto">
          <a:xfrm>
            <a:off x="3687597" y="1804897"/>
            <a:ext cx="2398878" cy="2398879"/>
          </a:xfrm>
          <a:custGeom>
            <a:avLst/>
            <a:gdLst>
              <a:gd name="T0" fmla="*/ 6069 w 7009"/>
              <a:gd name="T1" fmla="*/ 3563 h 7008"/>
              <a:gd name="T2" fmla="*/ 6069 w 7009"/>
              <a:gd name="T3" fmla="*/ 3563 h 7008"/>
              <a:gd name="T4" fmla="*/ 6687 w 7009"/>
              <a:gd name="T5" fmla="*/ 3749 h 7008"/>
              <a:gd name="T6" fmla="*/ 6687 w 7009"/>
              <a:gd name="T7" fmla="*/ 3749 h 7008"/>
              <a:gd name="T8" fmla="*/ 7008 w 7009"/>
              <a:gd name="T9" fmla="*/ 3550 h 7008"/>
              <a:gd name="T10" fmla="*/ 7008 w 7009"/>
              <a:gd name="T11" fmla="*/ 1579 h 7008"/>
              <a:gd name="T12" fmla="*/ 5051 w 7009"/>
              <a:gd name="T13" fmla="*/ 1579 h 7008"/>
              <a:gd name="T14" fmla="*/ 5051 w 7009"/>
              <a:gd name="T15" fmla="*/ 1579 h 7008"/>
              <a:gd name="T16" fmla="*/ 4853 w 7009"/>
              <a:gd name="T17" fmla="*/ 1258 h 7008"/>
              <a:gd name="T18" fmla="*/ 4853 w 7009"/>
              <a:gd name="T19" fmla="*/ 1258 h 7008"/>
              <a:gd name="T20" fmla="*/ 5029 w 7009"/>
              <a:gd name="T21" fmla="*/ 639 h 7008"/>
              <a:gd name="T22" fmla="*/ 5029 w 7009"/>
              <a:gd name="T23" fmla="*/ 639 h 7008"/>
              <a:gd name="T24" fmla="*/ 4296 w 7009"/>
              <a:gd name="T25" fmla="*/ 0 h 7008"/>
              <a:gd name="T26" fmla="*/ 4296 w 7009"/>
              <a:gd name="T27" fmla="*/ 0 h 7008"/>
              <a:gd name="T28" fmla="*/ 3564 w 7009"/>
              <a:gd name="T29" fmla="*/ 639 h 7008"/>
              <a:gd name="T30" fmla="*/ 3564 w 7009"/>
              <a:gd name="T31" fmla="*/ 639 h 7008"/>
              <a:gd name="T32" fmla="*/ 3750 w 7009"/>
              <a:gd name="T33" fmla="*/ 1258 h 7008"/>
              <a:gd name="T34" fmla="*/ 3750 w 7009"/>
              <a:gd name="T35" fmla="*/ 1258 h 7008"/>
              <a:gd name="T36" fmla="*/ 3550 w 7009"/>
              <a:gd name="T37" fmla="*/ 1579 h 7008"/>
              <a:gd name="T38" fmla="*/ 1579 w 7009"/>
              <a:gd name="T39" fmla="*/ 1579 h 7008"/>
              <a:gd name="T40" fmla="*/ 1579 w 7009"/>
              <a:gd name="T41" fmla="*/ 1579 h 7008"/>
              <a:gd name="T42" fmla="*/ 1579 w 7009"/>
              <a:gd name="T43" fmla="*/ 3550 h 7008"/>
              <a:gd name="T44" fmla="*/ 1579 w 7009"/>
              <a:gd name="T45" fmla="*/ 3550 h 7008"/>
              <a:gd name="T46" fmla="*/ 1259 w 7009"/>
              <a:gd name="T47" fmla="*/ 3749 h 7008"/>
              <a:gd name="T48" fmla="*/ 1259 w 7009"/>
              <a:gd name="T49" fmla="*/ 3749 h 7008"/>
              <a:gd name="T50" fmla="*/ 640 w 7009"/>
              <a:gd name="T51" fmla="*/ 3563 h 7008"/>
              <a:gd name="T52" fmla="*/ 640 w 7009"/>
              <a:gd name="T53" fmla="*/ 3563 h 7008"/>
              <a:gd name="T54" fmla="*/ 0 w 7009"/>
              <a:gd name="T55" fmla="*/ 4296 h 7008"/>
              <a:gd name="T56" fmla="*/ 0 w 7009"/>
              <a:gd name="T57" fmla="*/ 4296 h 7008"/>
              <a:gd name="T58" fmla="*/ 640 w 7009"/>
              <a:gd name="T59" fmla="*/ 5028 h 7008"/>
              <a:gd name="T60" fmla="*/ 640 w 7009"/>
              <a:gd name="T61" fmla="*/ 5028 h 7008"/>
              <a:gd name="T62" fmla="*/ 1259 w 7009"/>
              <a:gd name="T63" fmla="*/ 4853 h 7008"/>
              <a:gd name="T64" fmla="*/ 1259 w 7009"/>
              <a:gd name="T65" fmla="*/ 4853 h 7008"/>
              <a:gd name="T66" fmla="*/ 1579 w 7009"/>
              <a:gd name="T67" fmla="*/ 5050 h 7008"/>
              <a:gd name="T68" fmla="*/ 1579 w 7009"/>
              <a:gd name="T69" fmla="*/ 7007 h 7008"/>
              <a:gd name="T70" fmla="*/ 1579 w 7009"/>
              <a:gd name="T71" fmla="*/ 6631 h 7008"/>
              <a:gd name="T72" fmla="*/ 1579 w 7009"/>
              <a:gd name="T73" fmla="*/ 7007 h 7008"/>
              <a:gd name="T74" fmla="*/ 3550 w 7009"/>
              <a:gd name="T75" fmla="*/ 7007 h 7008"/>
              <a:gd name="T76" fmla="*/ 3550 w 7009"/>
              <a:gd name="T77" fmla="*/ 7007 h 7008"/>
              <a:gd name="T78" fmla="*/ 3750 w 7009"/>
              <a:gd name="T79" fmla="*/ 6686 h 7008"/>
              <a:gd name="T80" fmla="*/ 3750 w 7009"/>
              <a:gd name="T81" fmla="*/ 6686 h 7008"/>
              <a:gd name="T82" fmla="*/ 3564 w 7009"/>
              <a:gd name="T83" fmla="*/ 6067 h 7008"/>
              <a:gd name="T84" fmla="*/ 3564 w 7009"/>
              <a:gd name="T85" fmla="*/ 6067 h 7008"/>
              <a:gd name="T86" fmla="*/ 4296 w 7009"/>
              <a:gd name="T87" fmla="*/ 5429 h 7008"/>
              <a:gd name="T88" fmla="*/ 4296 w 7009"/>
              <a:gd name="T89" fmla="*/ 5429 h 7008"/>
              <a:gd name="T90" fmla="*/ 5029 w 7009"/>
              <a:gd name="T91" fmla="*/ 6067 h 7008"/>
              <a:gd name="T92" fmla="*/ 5029 w 7009"/>
              <a:gd name="T93" fmla="*/ 6067 h 7008"/>
              <a:gd name="T94" fmla="*/ 4853 w 7009"/>
              <a:gd name="T95" fmla="*/ 6686 h 7008"/>
              <a:gd name="T96" fmla="*/ 4853 w 7009"/>
              <a:gd name="T97" fmla="*/ 6686 h 7008"/>
              <a:gd name="T98" fmla="*/ 5051 w 7009"/>
              <a:gd name="T99" fmla="*/ 7007 h 7008"/>
              <a:gd name="T100" fmla="*/ 7008 w 7009"/>
              <a:gd name="T101" fmla="*/ 7007 h 7008"/>
              <a:gd name="T102" fmla="*/ 7008 w 7009"/>
              <a:gd name="T103" fmla="*/ 5051 h 7008"/>
              <a:gd name="T104" fmla="*/ 7008 w 7009"/>
              <a:gd name="T105" fmla="*/ 5051 h 7008"/>
              <a:gd name="T106" fmla="*/ 6687 w 7009"/>
              <a:gd name="T107" fmla="*/ 4853 h 7008"/>
              <a:gd name="T108" fmla="*/ 6687 w 7009"/>
              <a:gd name="T109" fmla="*/ 4853 h 7008"/>
              <a:gd name="T110" fmla="*/ 6069 w 7009"/>
              <a:gd name="T111" fmla="*/ 5028 h 7008"/>
              <a:gd name="T112" fmla="*/ 6069 w 7009"/>
              <a:gd name="T113" fmla="*/ 5028 h 7008"/>
              <a:gd name="T114" fmla="*/ 5430 w 7009"/>
              <a:gd name="T115" fmla="*/ 4296 h 7008"/>
              <a:gd name="T116" fmla="*/ 5430 w 7009"/>
              <a:gd name="T117" fmla="*/ 4296 h 7008"/>
              <a:gd name="T118" fmla="*/ 6069 w 7009"/>
              <a:gd name="T119" fmla="*/ 3563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9" h="7008">
                <a:moveTo>
                  <a:pt x="6069" y="3563"/>
                </a:moveTo>
                <a:lnTo>
                  <a:pt x="6069" y="3563"/>
                </a:lnTo>
                <a:cubicBezTo>
                  <a:pt x="6238" y="3563"/>
                  <a:pt x="6472" y="3640"/>
                  <a:pt x="6687" y="3749"/>
                </a:cubicBezTo>
                <a:lnTo>
                  <a:pt x="6687" y="3749"/>
                </a:lnTo>
                <a:cubicBezTo>
                  <a:pt x="6834" y="3824"/>
                  <a:pt x="7008" y="3715"/>
                  <a:pt x="7008" y="3550"/>
                </a:cubicBezTo>
                <a:lnTo>
                  <a:pt x="7008" y="1579"/>
                </a:lnTo>
                <a:lnTo>
                  <a:pt x="5051" y="1579"/>
                </a:lnTo>
                <a:lnTo>
                  <a:pt x="5051" y="1579"/>
                </a:lnTo>
                <a:cubicBezTo>
                  <a:pt x="4886" y="1579"/>
                  <a:pt x="4781" y="1407"/>
                  <a:pt x="4853" y="1258"/>
                </a:cubicBezTo>
                <a:lnTo>
                  <a:pt x="4853" y="1258"/>
                </a:lnTo>
                <a:cubicBezTo>
                  <a:pt x="4958" y="1043"/>
                  <a:pt x="5029" y="810"/>
                  <a:pt x="5029" y="639"/>
                </a:cubicBezTo>
                <a:lnTo>
                  <a:pt x="5029" y="639"/>
                </a:lnTo>
                <a:cubicBezTo>
                  <a:pt x="5029" y="224"/>
                  <a:pt x="4701" y="0"/>
                  <a:pt x="4296" y="0"/>
                </a:cubicBezTo>
                <a:lnTo>
                  <a:pt x="4296" y="0"/>
                </a:lnTo>
                <a:cubicBezTo>
                  <a:pt x="3892" y="0"/>
                  <a:pt x="3564" y="224"/>
                  <a:pt x="3564" y="639"/>
                </a:cubicBezTo>
                <a:lnTo>
                  <a:pt x="3564" y="639"/>
                </a:lnTo>
                <a:cubicBezTo>
                  <a:pt x="3564" y="810"/>
                  <a:pt x="3640" y="1042"/>
                  <a:pt x="3750" y="1258"/>
                </a:cubicBezTo>
                <a:lnTo>
                  <a:pt x="3750" y="1258"/>
                </a:lnTo>
                <a:cubicBezTo>
                  <a:pt x="3824" y="1405"/>
                  <a:pt x="3715" y="1579"/>
                  <a:pt x="3550" y="1579"/>
                </a:cubicBezTo>
                <a:lnTo>
                  <a:pt x="1579" y="1579"/>
                </a:lnTo>
                <a:lnTo>
                  <a:pt x="1579" y="1579"/>
                </a:lnTo>
                <a:lnTo>
                  <a:pt x="1579" y="3550"/>
                </a:lnTo>
                <a:lnTo>
                  <a:pt x="1579" y="3550"/>
                </a:lnTo>
                <a:cubicBezTo>
                  <a:pt x="1579" y="3715"/>
                  <a:pt x="1405" y="3824"/>
                  <a:pt x="1259" y="3749"/>
                </a:cubicBezTo>
                <a:lnTo>
                  <a:pt x="1259" y="3749"/>
                </a:lnTo>
                <a:cubicBezTo>
                  <a:pt x="1043" y="3640"/>
                  <a:pt x="810" y="3563"/>
                  <a:pt x="640" y="3563"/>
                </a:cubicBezTo>
                <a:lnTo>
                  <a:pt x="640" y="3563"/>
                </a:lnTo>
                <a:cubicBezTo>
                  <a:pt x="224" y="3563"/>
                  <a:pt x="0" y="3891"/>
                  <a:pt x="0" y="4296"/>
                </a:cubicBezTo>
                <a:lnTo>
                  <a:pt x="0" y="4296"/>
                </a:lnTo>
                <a:cubicBezTo>
                  <a:pt x="0" y="4701"/>
                  <a:pt x="224" y="5028"/>
                  <a:pt x="640" y="5028"/>
                </a:cubicBezTo>
                <a:lnTo>
                  <a:pt x="640" y="5028"/>
                </a:lnTo>
                <a:cubicBezTo>
                  <a:pt x="810" y="5028"/>
                  <a:pt x="1043" y="4958"/>
                  <a:pt x="1259" y="4853"/>
                </a:cubicBezTo>
                <a:lnTo>
                  <a:pt x="1259" y="4853"/>
                </a:lnTo>
                <a:cubicBezTo>
                  <a:pt x="1406" y="4781"/>
                  <a:pt x="1579" y="4886"/>
                  <a:pt x="1579" y="5050"/>
                </a:cubicBezTo>
                <a:lnTo>
                  <a:pt x="1579" y="7007"/>
                </a:lnTo>
                <a:lnTo>
                  <a:pt x="1579" y="6631"/>
                </a:lnTo>
                <a:lnTo>
                  <a:pt x="1579" y="7007"/>
                </a:lnTo>
                <a:lnTo>
                  <a:pt x="3550" y="7007"/>
                </a:lnTo>
                <a:lnTo>
                  <a:pt x="3550" y="7007"/>
                </a:lnTo>
                <a:cubicBezTo>
                  <a:pt x="3715" y="7007"/>
                  <a:pt x="3824" y="6833"/>
                  <a:pt x="3750" y="6686"/>
                </a:cubicBezTo>
                <a:lnTo>
                  <a:pt x="3750" y="6686"/>
                </a:lnTo>
                <a:cubicBezTo>
                  <a:pt x="3640" y="6471"/>
                  <a:pt x="3564" y="6238"/>
                  <a:pt x="3564" y="6067"/>
                </a:cubicBezTo>
                <a:lnTo>
                  <a:pt x="3564" y="6067"/>
                </a:lnTo>
                <a:cubicBezTo>
                  <a:pt x="3564" y="5652"/>
                  <a:pt x="3892" y="5429"/>
                  <a:pt x="4296" y="5429"/>
                </a:cubicBezTo>
                <a:lnTo>
                  <a:pt x="4296" y="5429"/>
                </a:lnTo>
                <a:cubicBezTo>
                  <a:pt x="4701" y="5429"/>
                  <a:pt x="5029" y="5652"/>
                  <a:pt x="5029" y="6067"/>
                </a:cubicBezTo>
                <a:lnTo>
                  <a:pt x="5029" y="6067"/>
                </a:lnTo>
                <a:cubicBezTo>
                  <a:pt x="5029" y="6238"/>
                  <a:pt x="4958" y="6471"/>
                  <a:pt x="4853" y="6686"/>
                </a:cubicBezTo>
                <a:lnTo>
                  <a:pt x="4853" y="6686"/>
                </a:lnTo>
                <a:cubicBezTo>
                  <a:pt x="4781" y="6834"/>
                  <a:pt x="4886" y="7007"/>
                  <a:pt x="5051" y="7007"/>
                </a:cubicBezTo>
                <a:lnTo>
                  <a:pt x="7008" y="7007"/>
                </a:lnTo>
                <a:lnTo>
                  <a:pt x="7008" y="5051"/>
                </a:lnTo>
                <a:lnTo>
                  <a:pt x="7008" y="5051"/>
                </a:lnTo>
                <a:cubicBezTo>
                  <a:pt x="7008" y="4886"/>
                  <a:pt x="6835" y="4781"/>
                  <a:pt x="6687" y="4853"/>
                </a:cubicBezTo>
                <a:lnTo>
                  <a:pt x="6687" y="4853"/>
                </a:lnTo>
                <a:cubicBezTo>
                  <a:pt x="6472" y="4958"/>
                  <a:pt x="6239" y="5028"/>
                  <a:pt x="6069" y="5028"/>
                </a:cubicBezTo>
                <a:lnTo>
                  <a:pt x="6069" y="5028"/>
                </a:lnTo>
                <a:cubicBezTo>
                  <a:pt x="5654" y="5028"/>
                  <a:pt x="5430" y="4701"/>
                  <a:pt x="5430" y="4296"/>
                </a:cubicBezTo>
                <a:lnTo>
                  <a:pt x="5430" y="4296"/>
                </a:lnTo>
                <a:cubicBezTo>
                  <a:pt x="5430" y="3891"/>
                  <a:pt x="5654" y="3563"/>
                  <a:pt x="6069" y="3563"/>
                </a:cubicBezTo>
              </a:path>
            </a:pathLst>
          </a:custGeom>
          <a:solidFill>
            <a:srgbClr val="3A5E6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a:ln>
                <a:noFill/>
              </a:ln>
              <a:solidFill>
                <a:srgbClr val="424242"/>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BD0BE98C-8E04-4642-BC60-40B843FD13D2}"/>
              </a:ext>
            </a:extLst>
          </p:cNvPr>
          <p:cNvSpPr>
            <a:spLocks noChangeArrowheads="1"/>
          </p:cNvSpPr>
          <p:nvPr/>
        </p:nvSpPr>
        <p:spPr bwMode="auto">
          <a:xfrm>
            <a:off x="4227437" y="3685381"/>
            <a:ext cx="2398878" cy="2398878"/>
          </a:xfrm>
          <a:custGeom>
            <a:avLst/>
            <a:gdLst>
              <a:gd name="T0" fmla="*/ 939 w 7006"/>
              <a:gd name="T1" fmla="*/ 3562 h 7008"/>
              <a:gd name="T2" fmla="*/ 939 w 7006"/>
              <a:gd name="T3" fmla="*/ 3562 h 7008"/>
              <a:gd name="T4" fmla="*/ 320 w 7006"/>
              <a:gd name="T5" fmla="*/ 3748 h 7008"/>
              <a:gd name="T6" fmla="*/ 320 w 7006"/>
              <a:gd name="T7" fmla="*/ 3748 h 7008"/>
              <a:gd name="T8" fmla="*/ 0 w 7006"/>
              <a:gd name="T9" fmla="*/ 3549 h 7008"/>
              <a:gd name="T10" fmla="*/ 0 w 7006"/>
              <a:gd name="T11" fmla="*/ 1578 h 7008"/>
              <a:gd name="T12" fmla="*/ 1957 w 7006"/>
              <a:gd name="T13" fmla="*/ 1578 h 7008"/>
              <a:gd name="T14" fmla="*/ 1957 w 7006"/>
              <a:gd name="T15" fmla="*/ 1578 h 7008"/>
              <a:gd name="T16" fmla="*/ 2154 w 7006"/>
              <a:gd name="T17" fmla="*/ 1258 h 7008"/>
              <a:gd name="T18" fmla="*/ 2154 w 7006"/>
              <a:gd name="T19" fmla="*/ 1258 h 7008"/>
              <a:gd name="T20" fmla="*/ 1978 w 7006"/>
              <a:gd name="T21" fmla="*/ 639 h 7008"/>
              <a:gd name="T22" fmla="*/ 1978 w 7006"/>
              <a:gd name="T23" fmla="*/ 639 h 7008"/>
              <a:gd name="T24" fmla="*/ 2711 w 7006"/>
              <a:gd name="T25" fmla="*/ 0 h 7008"/>
              <a:gd name="T26" fmla="*/ 2711 w 7006"/>
              <a:gd name="T27" fmla="*/ 0 h 7008"/>
              <a:gd name="T28" fmla="*/ 3444 w 7006"/>
              <a:gd name="T29" fmla="*/ 639 h 7008"/>
              <a:gd name="T30" fmla="*/ 3444 w 7006"/>
              <a:gd name="T31" fmla="*/ 639 h 7008"/>
              <a:gd name="T32" fmla="*/ 3258 w 7006"/>
              <a:gd name="T33" fmla="*/ 1257 h 7008"/>
              <a:gd name="T34" fmla="*/ 3258 w 7006"/>
              <a:gd name="T35" fmla="*/ 1257 h 7008"/>
              <a:gd name="T36" fmla="*/ 3457 w 7006"/>
              <a:gd name="T37" fmla="*/ 1578 h 7008"/>
              <a:gd name="T38" fmla="*/ 5429 w 7006"/>
              <a:gd name="T39" fmla="*/ 1578 h 7008"/>
              <a:gd name="T40" fmla="*/ 5429 w 7006"/>
              <a:gd name="T41" fmla="*/ 1578 h 7008"/>
              <a:gd name="T42" fmla="*/ 5429 w 7006"/>
              <a:gd name="T43" fmla="*/ 3549 h 7008"/>
              <a:gd name="T44" fmla="*/ 5429 w 7006"/>
              <a:gd name="T45" fmla="*/ 3549 h 7008"/>
              <a:gd name="T46" fmla="*/ 5748 w 7006"/>
              <a:gd name="T47" fmla="*/ 3748 h 7008"/>
              <a:gd name="T48" fmla="*/ 5748 w 7006"/>
              <a:gd name="T49" fmla="*/ 3748 h 7008"/>
              <a:gd name="T50" fmla="*/ 6367 w 7006"/>
              <a:gd name="T51" fmla="*/ 3562 h 7008"/>
              <a:gd name="T52" fmla="*/ 6367 w 7006"/>
              <a:gd name="T53" fmla="*/ 3562 h 7008"/>
              <a:gd name="T54" fmla="*/ 7005 w 7006"/>
              <a:gd name="T55" fmla="*/ 4295 h 7008"/>
              <a:gd name="T56" fmla="*/ 7005 w 7006"/>
              <a:gd name="T57" fmla="*/ 4295 h 7008"/>
              <a:gd name="T58" fmla="*/ 6367 w 7006"/>
              <a:gd name="T59" fmla="*/ 5028 h 7008"/>
              <a:gd name="T60" fmla="*/ 6367 w 7006"/>
              <a:gd name="T61" fmla="*/ 5028 h 7008"/>
              <a:gd name="T62" fmla="*/ 5748 w 7006"/>
              <a:gd name="T63" fmla="*/ 4852 h 7008"/>
              <a:gd name="T64" fmla="*/ 5748 w 7006"/>
              <a:gd name="T65" fmla="*/ 4852 h 7008"/>
              <a:gd name="T66" fmla="*/ 5429 w 7006"/>
              <a:gd name="T67" fmla="*/ 5049 h 7008"/>
              <a:gd name="T68" fmla="*/ 5429 w 7006"/>
              <a:gd name="T69" fmla="*/ 7007 h 7008"/>
              <a:gd name="T70" fmla="*/ 5429 w 7006"/>
              <a:gd name="T71" fmla="*/ 6631 h 7008"/>
              <a:gd name="T72" fmla="*/ 5429 w 7006"/>
              <a:gd name="T73" fmla="*/ 7007 h 7008"/>
              <a:gd name="T74" fmla="*/ 3457 w 7006"/>
              <a:gd name="T75" fmla="*/ 7007 h 7008"/>
              <a:gd name="T76" fmla="*/ 3457 w 7006"/>
              <a:gd name="T77" fmla="*/ 7007 h 7008"/>
              <a:gd name="T78" fmla="*/ 3258 w 7006"/>
              <a:gd name="T79" fmla="*/ 6686 h 7008"/>
              <a:gd name="T80" fmla="*/ 3258 w 7006"/>
              <a:gd name="T81" fmla="*/ 6686 h 7008"/>
              <a:gd name="T82" fmla="*/ 3444 w 7006"/>
              <a:gd name="T83" fmla="*/ 6067 h 7008"/>
              <a:gd name="T84" fmla="*/ 3444 w 7006"/>
              <a:gd name="T85" fmla="*/ 6067 h 7008"/>
              <a:gd name="T86" fmla="*/ 2711 w 7006"/>
              <a:gd name="T87" fmla="*/ 5429 h 7008"/>
              <a:gd name="T88" fmla="*/ 2711 w 7006"/>
              <a:gd name="T89" fmla="*/ 5429 h 7008"/>
              <a:gd name="T90" fmla="*/ 1978 w 7006"/>
              <a:gd name="T91" fmla="*/ 6067 h 7008"/>
              <a:gd name="T92" fmla="*/ 1978 w 7006"/>
              <a:gd name="T93" fmla="*/ 6067 h 7008"/>
              <a:gd name="T94" fmla="*/ 2154 w 7006"/>
              <a:gd name="T95" fmla="*/ 6686 h 7008"/>
              <a:gd name="T96" fmla="*/ 2154 w 7006"/>
              <a:gd name="T97" fmla="*/ 6686 h 7008"/>
              <a:gd name="T98" fmla="*/ 1957 w 7006"/>
              <a:gd name="T99" fmla="*/ 7007 h 7008"/>
              <a:gd name="T100" fmla="*/ 0 w 7006"/>
              <a:gd name="T101" fmla="*/ 7007 h 7008"/>
              <a:gd name="T102" fmla="*/ 0 w 7006"/>
              <a:gd name="T103" fmla="*/ 5050 h 7008"/>
              <a:gd name="T104" fmla="*/ 0 w 7006"/>
              <a:gd name="T105" fmla="*/ 5050 h 7008"/>
              <a:gd name="T106" fmla="*/ 320 w 7006"/>
              <a:gd name="T107" fmla="*/ 4852 h 7008"/>
              <a:gd name="T108" fmla="*/ 320 w 7006"/>
              <a:gd name="T109" fmla="*/ 4852 h 7008"/>
              <a:gd name="T110" fmla="*/ 939 w 7006"/>
              <a:gd name="T111" fmla="*/ 5028 h 7008"/>
              <a:gd name="T112" fmla="*/ 939 w 7006"/>
              <a:gd name="T113" fmla="*/ 5028 h 7008"/>
              <a:gd name="T114" fmla="*/ 1578 w 7006"/>
              <a:gd name="T115" fmla="*/ 4295 h 7008"/>
              <a:gd name="T116" fmla="*/ 1578 w 7006"/>
              <a:gd name="T117" fmla="*/ 4295 h 7008"/>
              <a:gd name="T118" fmla="*/ 939 w 7006"/>
              <a:gd name="T119" fmla="*/ 3562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6" h="7008">
                <a:moveTo>
                  <a:pt x="939" y="3562"/>
                </a:moveTo>
                <a:lnTo>
                  <a:pt x="939" y="3562"/>
                </a:lnTo>
                <a:cubicBezTo>
                  <a:pt x="768" y="3562"/>
                  <a:pt x="536" y="3639"/>
                  <a:pt x="320" y="3748"/>
                </a:cubicBezTo>
                <a:lnTo>
                  <a:pt x="320" y="3748"/>
                </a:lnTo>
                <a:cubicBezTo>
                  <a:pt x="173" y="3823"/>
                  <a:pt x="0" y="3714"/>
                  <a:pt x="0" y="3549"/>
                </a:cubicBezTo>
                <a:lnTo>
                  <a:pt x="0" y="1578"/>
                </a:lnTo>
                <a:lnTo>
                  <a:pt x="1957" y="1578"/>
                </a:lnTo>
                <a:lnTo>
                  <a:pt x="1957" y="1578"/>
                </a:lnTo>
                <a:cubicBezTo>
                  <a:pt x="2121" y="1578"/>
                  <a:pt x="2226" y="1406"/>
                  <a:pt x="2154" y="1258"/>
                </a:cubicBezTo>
                <a:lnTo>
                  <a:pt x="2154" y="1258"/>
                </a:lnTo>
                <a:cubicBezTo>
                  <a:pt x="2050" y="1042"/>
                  <a:pt x="1978" y="809"/>
                  <a:pt x="1978" y="639"/>
                </a:cubicBezTo>
                <a:lnTo>
                  <a:pt x="1978" y="639"/>
                </a:lnTo>
                <a:cubicBezTo>
                  <a:pt x="1978" y="223"/>
                  <a:pt x="2307" y="0"/>
                  <a:pt x="2711" y="0"/>
                </a:cubicBezTo>
                <a:lnTo>
                  <a:pt x="2711" y="0"/>
                </a:lnTo>
                <a:cubicBezTo>
                  <a:pt x="3116" y="0"/>
                  <a:pt x="3444" y="223"/>
                  <a:pt x="3444" y="639"/>
                </a:cubicBezTo>
                <a:lnTo>
                  <a:pt x="3444" y="639"/>
                </a:lnTo>
                <a:cubicBezTo>
                  <a:pt x="3444" y="809"/>
                  <a:pt x="3367" y="1042"/>
                  <a:pt x="3258" y="1257"/>
                </a:cubicBezTo>
                <a:lnTo>
                  <a:pt x="3258" y="1257"/>
                </a:lnTo>
                <a:cubicBezTo>
                  <a:pt x="3184" y="1404"/>
                  <a:pt x="3293" y="1578"/>
                  <a:pt x="3457" y="1578"/>
                </a:cubicBezTo>
                <a:lnTo>
                  <a:pt x="5429" y="1578"/>
                </a:lnTo>
                <a:lnTo>
                  <a:pt x="5429" y="1578"/>
                </a:lnTo>
                <a:lnTo>
                  <a:pt x="5429" y="3549"/>
                </a:lnTo>
                <a:lnTo>
                  <a:pt x="5429" y="3549"/>
                </a:lnTo>
                <a:cubicBezTo>
                  <a:pt x="5429" y="3714"/>
                  <a:pt x="5601" y="3823"/>
                  <a:pt x="5748" y="3748"/>
                </a:cubicBezTo>
                <a:lnTo>
                  <a:pt x="5748" y="3748"/>
                </a:lnTo>
                <a:cubicBezTo>
                  <a:pt x="5963" y="3639"/>
                  <a:pt x="6197" y="3562"/>
                  <a:pt x="6367" y="3562"/>
                </a:cubicBezTo>
                <a:lnTo>
                  <a:pt x="6367" y="3562"/>
                </a:lnTo>
                <a:cubicBezTo>
                  <a:pt x="6782" y="3562"/>
                  <a:pt x="7005" y="3891"/>
                  <a:pt x="7005" y="4295"/>
                </a:cubicBezTo>
                <a:lnTo>
                  <a:pt x="7005" y="4295"/>
                </a:lnTo>
                <a:cubicBezTo>
                  <a:pt x="7005" y="4700"/>
                  <a:pt x="6782" y="5028"/>
                  <a:pt x="6367" y="5028"/>
                </a:cubicBezTo>
                <a:lnTo>
                  <a:pt x="6367" y="5028"/>
                </a:lnTo>
                <a:cubicBezTo>
                  <a:pt x="6197" y="5028"/>
                  <a:pt x="5963" y="4957"/>
                  <a:pt x="5748" y="4852"/>
                </a:cubicBezTo>
                <a:lnTo>
                  <a:pt x="5748" y="4852"/>
                </a:lnTo>
                <a:cubicBezTo>
                  <a:pt x="5600" y="4780"/>
                  <a:pt x="5429" y="4885"/>
                  <a:pt x="5429" y="5049"/>
                </a:cubicBezTo>
                <a:lnTo>
                  <a:pt x="5429" y="7007"/>
                </a:lnTo>
                <a:lnTo>
                  <a:pt x="5429" y="6631"/>
                </a:lnTo>
                <a:lnTo>
                  <a:pt x="5429" y="7007"/>
                </a:lnTo>
                <a:lnTo>
                  <a:pt x="3457" y="7007"/>
                </a:lnTo>
                <a:lnTo>
                  <a:pt x="3457" y="7007"/>
                </a:lnTo>
                <a:cubicBezTo>
                  <a:pt x="3293" y="7007"/>
                  <a:pt x="3184" y="6833"/>
                  <a:pt x="3258" y="6686"/>
                </a:cubicBezTo>
                <a:lnTo>
                  <a:pt x="3258" y="6686"/>
                </a:lnTo>
                <a:cubicBezTo>
                  <a:pt x="3367" y="6471"/>
                  <a:pt x="3444" y="6238"/>
                  <a:pt x="3444" y="6067"/>
                </a:cubicBezTo>
                <a:lnTo>
                  <a:pt x="3444" y="6067"/>
                </a:lnTo>
                <a:cubicBezTo>
                  <a:pt x="3444" y="5653"/>
                  <a:pt x="3116" y="5429"/>
                  <a:pt x="2711" y="5429"/>
                </a:cubicBezTo>
                <a:lnTo>
                  <a:pt x="2711" y="5429"/>
                </a:lnTo>
                <a:cubicBezTo>
                  <a:pt x="2307" y="5429"/>
                  <a:pt x="1978" y="5653"/>
                  <a:pt x="1978" y="6067"/>
                </a:cubicBezTo>
                <a:lnTo>
                  <a:pt x="1978" y="6067"/>
                </a:lnTo>
                <a:cubicBezTo>
                  <a:pt x="1978" y="6238"/>
                  <a:pt x="2050" y="6471"/>
                  <a:pt x="2154" y="6686"/>
                </a:cubicBezTo>
                <a:lnTo>
                  <a:pt x="2154" y="6686"/>
                </a:lnTo>
                <a:cubicBezTo>
                  <a:pt x="2226" y="6834"/>
                  <a:pt x="2121" y="7007"/>
                  <a:pt x="1957" y="7007"/>
                </a:cubicBezTo>
                <a:lnTo>
                  <a:pt x="0" y="7007"/>
                </a:lnTo>
                <a:lnTo>
                  <a:pt x="0" y="5050"/>
                </a:lnTo>
                <a:lnTo>
                  <a:pt x="0" y="5050"/>
                </a:lnTo>
                <a:cubicBezTo>
                  <a:pt x="0" y="4885"/>
                  <a:pt x="172" y="4780"/>
                  <a:pt x="320" y="4852"/>
                </a:cubicBezTo>
                <a:lnTo>
                  <a:pt x="320" y="4852"/>
                </a:lnTo>
                <a:cubicBezTo>
                  <a:pt x="536" y="4957"/>
                  <a:pt x="768" y="5028"/>
                  <a:pt x="939" y="5028"/>
                </a:cubicBezTo>
                <a:lnTo>
                  <a:pt x="939" y="5028"/>
                </a:lnTo>
                <a:cubicBezTo>
                  <a:pt x="1354" y="5028"/>
                  <a:pt x="1578" y="4700"/>
                  <a:pt x="1578" y="4295"/>
                </a:cubicBezTo>
                <a:lnTo>
                  <a:pt x="1578" y="4295"/>
                </a:lnTo>
                <a:cubicBezTo>
                  <a:pt x="1578" y="3891"/>
                  <a:pt x="1354" y="3562"/>
                  <a:pt x="939" y="3562"/>
                </a:cubicBezTo>
              </a:path>
            </a:pathLst>
          </a:custGeom>
          <a:solidFill>
            <a:srgbClr val="2FA86E"/>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a:ln>
                <a:noFill/>
              </a:ln>
              <a:solidFill>
                <a:srgbClr val="424242"/>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22708F-8B78-417C-AC0B-7783F03AA448}"/>
              </a:ext>
            </a:extLst>
          </p:cNvPr>
          <p:cNvSpPr txBox="1"/>
          <p:nvPr/>
        </p:nvSpPr>
        <p:spPr>
          <a:xfrm>
            <a:off x="1324150" y="1267663"/>
            <a:ext cx="820545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Een betere &amp; verhoogde efficiëntie van de patiëntenzorg door een effectieve en efficiënte </a:t>
            </a:r>
            <a:r>
              <a:rPr kumimoji="0" lang="nl-NL" sz="1200" b="1"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gegevens- en informatie-uitwisseling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van alle aspecten van de geneeskundige behandeling van patiënten:</a:t>
            </a:r>
            <a:endParaRPr kumimoji="0" lang="en-US" sz="1200" b="0" i="0" u="none" strike="noStrike" kern="1200" cap="none" spc="150" normalizeH="0" baseline="0" noProof="0" dirty="0">
              <a:ln>
                <a:noFill/>
              </a:ln>
              <a:solidFill>
                <a:srgbClr val="FFFFFF">
                  <a:lumMod val="65000"/>
                </a:srgbClr>
              </a:solidFill>
              <a:effectLst/>
              <a:uLnTx/>
              <a:uFillTx/>
              <a:latin typeface="Poppins Light" pitchFamily="2" charset="77"/>
              <a:ea typeface="+mn-ea"/>
              <a:cs typeface="Poppins Light" pitchFamily="2" charset="77"/>
            </a:endParaRPr>
          </a:p>
        </p:txBody>
      </p:sp>
      <p:sp>
        <p:nvSpPr>
          <p:cNvPr id="24" name="TextBox 23">
            <a:extLst>
              <a:ext uri="{FF2B5EF4-FFF2-40B4-BE49-F238E27FC236}">
                <a16:creationId xmlns:a16="http://schemas.microsoft.com/office/drawing/2014/main" id="{AEB22DC6-E44B-4CA3-87E2-F1C109FDCCA8}"/>
              </a:ext>
            </a:extLst>
          </p:cNvPr>
          <p:cNvSpPr txBox="1"/>
          <p:nvPr/>
        </p:nvSpPr>
        <p:spPr>
          <a:xfrm>
            <a:off x="8075530" y="4175572"/>
            <a:ext cx="3163522" cy="33855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Policy</a:t>
            </a:r>
          </a:p>
        </p:txBody>
      </p:sp>
      <p:sp>
        <p:nvSpPr>
          <p:cNvPr id="25" name="Subtitle 2">
            <a:extLst>
              <a:ext uri="{FF2B5EF4-FFF2-40B4-BE49-F238E27FC236}">
                <a16:creationId xmlns:a16="http://schemas.microsoft.com/office/drawing/2014/main" id="{0B3F20D3-DE94-4896-B0B4-6E4DF86226E3}"/>
              </a:ext>
            </a:extLst>
          </p:cNvPr>
          <p:cNvSpPr txBox="1">
            <a:spLocks/>
          </p:cNvSpPr>
          <p:nvPr/>
        </p:nvSpPr>
        <p:spPr>
          <a:xfrm>
            <a:off x="8502376" y="4470289"/>
            <a:ext cx="3410077" cy="205255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Legal framework on the use of the Medication Scheme.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Incentive policy for professionals</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Maximal alignment with international standards &amp; EU regulations. </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BHIR (Belgian Integrated Health Record)</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26" name="TextBox 25">
            <a:extLst>
              <a:ext uri="{FF2B5EF4-FFF2-40B4-BE49-F238E27FC236}">
                <a16:creationId xmlns:a16="http://schemas.microsoft.com/office/drawing/2014/main" id="{D352825B-091A-4420-9BDC-2DFB8EFCA2FE}"/>
              </a:ext>
            </a:extLst>
          </p:cNvPr>
          <p:cNvSpPr txBox="1"/>
          <p:nvPr/>
        </p:nvSpPr>
        <p:spPr>
          <a:xfrm>
            <a:off x="887274" y="4316795"/>
            <a:ext cx="3315255" cy="58477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Software Homologation &amp; functional improvements </a:t>
            </a:r>
          </a:p>
        </p:txBody>
      </p:sp>
      <p:sp>
        <p:nvSpPr>
          <p:cNvPr id="27" name="Subtitle 2">
            <a:extLst>
              <a:ext uri="{FF2B5EF4-FFF2-40B4-BE49-F238E27FC236}">
                <a16:creationId xmlns:a16="http://schemas.microsoft.com/office/drawing/2014/main" id="{03AAAA95-5ACA-4A07-8983-C40C77C55639}"/>
              </a:ext>
            </a:extLst>
          </p:cNvPr>
          <p:cNvSpPr txBox="1">
            <a:spLocks/>
          </p:cNvSpPr>
          <p:nvPr/>
        </p:nvSpPr>
        <p:spPr>
          <a:xfrm>
            <a:off x="823598" y="4842384"/>
            <a:ext cx="3055556" cy="20156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Making sure professional software creating &amp; updating the Medication Schema do it properly.</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Solving functional &amp; technical issues in workgroups  (WG 3&amp;4).</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Improving processes &amp; architecture.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MS/ML in FHIR</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VIDIS API</a:t>
            </a:r>
          </a:p>
        </p:txBody>
      </p:sp>
      <p:sp>
        <p:nvSpPr>
          <p:cNvPr id="28" name="TextBox 27">
            <a:extLst>
              <a:ext uri="{FF2B5EF4-FFF2-40B4-BE49-F238E27FC236}">
                <a16:creationId xmlns:a16="http://schemas.microsoft.com/office/drawing/2014/main" id="{7036FED6-CDAD-4C9D-9F12-6E87AED30823}"/>
              </a:ext>
            </a:extLst>
          </p:cNvPr>
          <p:cNvSpPr txBox="1"/>
          <p:nvPr/>
        </p:nvSpPr>
        <p:spPr>
          <a:xfrm>
            <a:off x="851395" y="2274115"/>
            <a:ext cx="2584362" cy="338554"/>
          </a:xfrm>
          <a:prstGeom prst="rect">
            <a:avLst/>
          </a:prstGeom>
          <a:no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Information &amp; Training</a:t>
            </a:r>
          </a:p>
        </p:txBody>
      </p:sp>
      <p:sp>
        <p:nvSpPr>
          <p:cNvPr id="29" name="Subtitle 2">
            <a:extLst>
              <a:ext uri="{FF2B5EF4-FFF2-40B4-BE49-F238E27FC236}">
                <a16:creationId xmlns:a16="http://schemas.microsoft.com/office/drawing/2014/main" id="{A29623C9-1D21-40DD-82EA-338889281D43}"/>
              </a:ext>
            </a:extLst>
          </p:cNvPr>
          <p:cNvSpPr txBox="1">
            <a:spLocks/>
          </p:cNvSpPr>
          <p:nvPr/>
        </p:nvSpPr>
        <p:spPr>
          <a:xfrm>
            <a:off x="895966" y="2776033"/>
            <a:ext cx="3055556" cy="171091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Making sure the practioners understand the Medication Scheme.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Making sure the practioners know how to use their professional software to properly create &amp;  update the medication Scheme</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0" name="TextBox 29">
            <a:extLst>
              <a:ext uri="{FF2B5EF4-FFF2-40B4-BE49-F238E27FC236}">
                <a16:creationId xmlns:a16="http://schemas.microsoft.com/office/drawing/2014/main" id="{49FE5A2E-1869-4148-98E8-ABCC910A256D}"/>
              </a:ext>
            </a:extLst>
          </p:cNvPr>
          <p:cNvSpPr txBox="1"/>
          <p:nvPr/>
        </p:nvSpPr>
        <p:spPr>
          <a:xfrm>
            <a:off x="7973978" y="2104838"/>
            <a:ext cx="3366627" cy="338554"/>
          </a:xfrm>
          <a:prstGeom prst="rect">
            <a:avLst/>
          </a:prstGeom>
          <a:no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Poppins" pitchFamily="2" charset="77"/>
                <a:ea typeface="League Spartan" charset="0"/>
                <a:cs typeface="Poppins" pitchFamily="2" charset="77"/>
              </a:rPr>
              <a:t>Complete Medication Scheme</a:t>
            </a:r>
          </a:p>
        </p:txBody>
      </p:sp>
      <p:sp>
        <p:nvSpPr>
          <p:cNvPr id="31" name="Subtitle 2">
            <a:extLst>
              <a:ext uri="{FF2B5EF4-FFF2-40B4-BE49-F238E27FC236}">
                <a16:creationId xmlns:a16="http://schemas.microsoft.com/office/drawing/2014/main" id="{762A7BCE-2972-4D65-B3D8-4630D75ED008}"/>
              </a:ext>
            </a:extLst>
          </p:cNvPr>
          <p:cNvSpPr txBox="1">
            <a:spLocks/>
          </p:cNvSpPr>
          <p:nvPr/>
        </p:nvSpPr>
        <p:spPr>
          <a:xfrm>
            <a:off x="8030354" y="2592382"/>
            <a:ext cx="3663105" cy="174785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Enable all practitioners to have access to the Medication Scheme across Belgium according to the Access Matrix.</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rPr>
              <a:t>Enable all patients to have an up to date, coherent and complete Medication Scheme. </a:t>
            </a:r>
          </a:p>
          <a:p>
            <a:pPr marL="171450" marR="0" lvl="0" indent="-171450" algn="l" defTabSz="1087636" rtl="0" eaLnBrk="1" fontAlgn="auto" latinLnBrk="0" hangingPunct="1">
              <a:lnSpc>
                <a:spcPts val="175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424242"/>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2" name="Title 1">
            <a:extLst>
              <a:ext uri="{FF2B5EF4-FFF2-40B4-BE49-F238E27FC236}">
                <a16:creationId xmlns:a16="http://schemas.microsoft.com/office/drawing/2014/main" id="{A1F69A87-C450-4A2E-BEFB-3ECE93A94BA7}"/>
              </a:ext>
            </a:extLst>
          </p:cNvPr>
          <p:cNvSpPr txBox="1">
            <a:spLocks/>
          </p:cNvSpPr>
          <p:nvPr/>
        </p:nvSpPr>
        <p:spPr>
          <a:xfrm>
            <a:off x="6921245" y="629035"/>
            <a:ext cx="6398219" cy="576064"/>
          </a:xfrm>
          <a:prstGeom prst="rect">
            <a:avLst/>
          </a:prstGeom>
        </p:spPr>
        <p:txBody>
          <a:bodyPr vert="horz" lIns="91440" tIns="45720" rIns="91440" bIns="45720" rtlCol="0" anchor="ctr">
            <a:noAutofit/>
          </a:bodyPr>
          <a:lst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a:lstStyle>
          <a:p>
            <a:pPr marL="0" marR="0" lvl="0" indent="0" algn="ctr" defTabSz="914172" rtl="0" eaLnBrk="1" fontAlgn="auto" latinLnBrk="0" hangingPunct="1">
              <a:lnSpc>
                <a:spcPct val="90000"/>
              </a:lnSpc>
              <a:spcBef>
                <a:spcPct val="0"/>
              </a:spcBef>
              <a:spcAft>
                <a:spcPts val="0"/>
              </a:spcAft>
              <a:buClrTx/>
              <a:buSzTx/>
              <a:buFontTx/>
              <a:buNone/>
              <a:tabLst/>
              <a:defRPr/>
            </a:pPr>
            <a:r>
              <a:rPr kumimoji="0" lang="nl-BE" sz="3600" b="1" i="0" u="none" strike="noStrike" kern="1200" cap="none" spc="0" normalizeH="0" baseline="0" noProof="0" dirty="0">
                <a:ln>
                  <a:noFill/>
                </a:ln>
                <a:solidFill>
                  <a:srgbClr val="3E6976"/>
                </a:solidFill>
                <a:effectLst/>
                <a:uLnTx/>
                <a:uFillTx/>
                <a:latin typeface="Calibri" panose="020F0502020204030204"/>
                <a:ea typeface="+mj-ea"/>
                <a:cs typeface="+mj-cs"/>
              </a:rPr>
              <a:t>Aanpak</a:t>
            </a:r>
          </a:p>
        </p:txBody>
      </p:sp>
    </p:spTree>
    <p:extLst>
      <p:ext uri="{BB962C8B-B14F-4D97-AF65-F5344CB8AC3E}">
        <p14:creationId xmlns:p14="http://schemas.microsoft.com/office/powerpoint/2010/main" val="30704764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456" y="1196752"/>
            <a:ext cx="10363200" cy="3098774"/>
          </a:xfrm>
        </p:spPr>
        <p:txBody>
          <a:bodyPr>
            <a:normAutofit/>
          </a:bodyPr>
          <a:lstStyle/>
          <a:p>
            <a:r>
              <a:rPr lang="en-US" sz="4800" dirty="0" err="1" smtClean="0"/>
              <a:t>Projet</a:t>
            </a:r>
            <a:r>
              <a:rPr lang="en-US" sz="4800" dirty="0" smtClean="0"/>
              <a:t> </a:t>
            </a:r>
            <a:r>
              <a:rPr lang="en-US" sz="4800" dirty="0" err="1" smtClean="0"/>
              <a:t>digitalisation</a:t>
            </a:r>
            <a:r>
              <a:rPr lang="en-US" sz="4800" dirty="0" smtClean="0"/>
              <a:t> des </a:t>
            </a:r>
            <a:r>
              <a:rPr lang="en-US" sz="4800" dirty="0" err="1" smtClean="0"/>
              <a:t>résultats</a:t>
            </a:r>
            <a:r>
              <a:rPr lang="en-US" sz="4800" dirty="0" smtClean="0"/>
              <a:t> labo</a:t>
            </a:r>
            <a:endParaRPr lang="en-US" sz="4800" dirty="0"/>
          </a:p>
        </p:txBody>
      </p:sp>
      <p:pic>
        <p:nvPicPr>
          <p:cNvPr id="3" name="Picture 12"/>
          <p:cNvPicPr>
            <a:picLocks noChangeAspect="1"/>
          </p:cNvPicPr>
          <p:nvPr/>
        </p:nvPicPr>
        <p:blipFill rotWithShape="1">
          <a:blip r:embed="rId3">
            <a:extLst>
              <a:ext uri="{28A0092B-C50C-407E-A947-70E740481C1C}">
                <a14:useLocalDpi xmlns:a14="http://schemas.microsoft.com/office/drawing/2010/main" val="0"/>
              </a:ext>
            </a:extLst>
          </a:blip>
          <a:srcRect t="-400" r="83862" b="91999"/>
          <a:stretch/>
        </p:blipFill>
        <p:spPr>
          <a:xfrm>
            <a:off x="10200456" y="6236351"/>
            <a:ext cx="1475656" cy="576064"/>
          </a:xfrm>
          <a:prstGeom prst="rect">
            <a:avLst/>
          </a:prstGeom>
        </p:spPr>
      </p:pic>
    </p:spTree>
    <p:extLst>
      <p:ext uri="{BB962C8B-B14F-4D97-AF65-F5344CB8AC3E}">
        <p14:creationId xmlns:p14="http://schemas.microsoft.com/office/powerpoint/2010/main" val="15736498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Contexte</a:t>
            </a:r>
            <a:endParaRPr lang="en-US" dirty="0"/>
          </a:p>
        </p:txBody>
      </p:sp>
      <p:sp>
        <p:nvSpPr>
          <p:cNvPr id="3" name="Content Placeholder 2"/>
          <p:cNvSpPr>
            <a:spLocks noGrp="1"/>
          </p:cNvSpPr>
          <p:nvPr>
            <p:ph idx="1"/>
          </p:nvPr>
        </p:nvSpPr>
        <p:spPr/>
        <p:txBody>
          <a:bodyPr>
            <a:normAutofit/>
          </a:bodyPr>
          <a:lstStyle/>
          <a:p>
            <a:r>
              <a:rPr lang="fr-BE" sz="3200" dirty="0" smtClean="0"/>
              <a:t>projet </a:t>
            </a:r>
            <a:r>
              <a:rPr lang="fr-BE" sz="3200" dirty="0"/>
              <a:t>débuté il y a plusieurs </a:t>
            </a:r>
            <a:r>
              <a:rPr lang="fr-BE" sz="3200" dirty="0" smtClean="0"/>
              <a:t>années, </a:t>
            </a:r>
            <a:r>
              <a:rPr lang="fr-BE" sz="3200" dirty="0"/>
              <a:t>mais </a:t>
            </a:r>
            <a:r>
              <a:rPr lang="fr-BE" sz="3200" dirty="0" smtClean="0"/>
              <a:t>remis </a:t>
            </a:r>
            <a:r>
              <a:rPr lang="fr-BE" sz="3200" dirty="0"/>
              <a:t>sur haute priorité en 2020 suite au </a:t>
            </a:r>
            <a:r>
              <a:rPr lang="fr-BE" sz="3200" dirty="0" err="1"/>
              <a:t>C</a:t>
            </a:r>
            <a:r>
              <a:rPr lang="fr-BE" sz="3200" dirty="0" err="1" smtClean="0"/>
              <a:t>ovid</a:t>
            </a:r>
            <a:r>
              <a:rPr lang="fr-BE" sz="3200" dirty="0" smtClean="0"/>
              <a:t> (p.ex. consultation/intégration </a:t>
            </a:r>
            <a:r>
              <a:rPr lang="fr-BE" sz="3200" dirty="0"/>
              <a:t>des résultats de labos différents</a:t>
            </a:r>
            <a:r>
              <a:rPr lang="fr-BE" sz="3200" dirty="0" smtClean="0"/>
              <a:t>)</a:t>
            </a:r>
          </a:p>
          <a:p>
            <a:pPr lvl="1"/>
            <a:endParaRPr lang="en-US" sz="2800" dirty="0"/>
          </a:p>
          <a:p>
            <a:r>
              <a:rPr lang="fr-BE" sz="3200" dirty="0" smtClean="0"/>
              <a:t>repris </a:t>
            </a:r>
            <a:r>
              <a:rPr lang="fr-BE" sz="3200" dirty="0"/>
              <a:t>dans les différentes </a:t>
            </a:r>
            <a:r>
              <a:rPr lang="fr-BE" sz="3200" dirty="0" smtClean="0"/>
              <a:t>Roadmap eSanté</a:t>
            </a:r>
          </a:p>
          <a:p>
            <a:pPr lvl="1"/>
            <a:endParaRPr lang="fr-BE" sz="2800" dirty="0"/>
          </a:p>
          <a:p>
            <a:r>
              <a:rPr lang="fr-BE" sz="3200" dirty="0" smtClean="0"/>
              <a:t>repris comme critère d’enregistrement des softs GP</a:t>
            </a:r>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35239673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Scope et </a:t>
            </a:r>
            <a:r>
              <a:rPr lang="en-US" dirty="0" err="1" smtClean="0"/>
              <a:t>bénéfices</a:t>
            </a:r>
            <a:endParaRPr lang="en-US" dirty="0"/>
          </a:p>
        </p:txBody>
      </p:sp>
      <p:sp>
        <p:nvSpPr>
          <p:cNvPr id="3" name="Content Placeholder 2"/>
          <p:cNvSpPr>
            <a:spLocks noGrp="1"/>
          </p:cNvSpPr>
          <p:nvPr>
            <p:ph idx="1"/>
          </p:nvPr>
        </p:nvSpPr>
        <p:spPr>
          <a:xfrm>
            <a:off x="263352" y="1052735"/>
            <a:ext cx="11665296" cy="5616625"/>
          </a:xfrm>
        </p:spPr>
        <p:txBody>
          <a:bodyPr>
            <a:normAutofit fontScale="92500" lnSpcReduction="10000"/>
          </a:bodyPr>
          <a:lstStyle/>
          <a:p>
            <a:r>
              <a:rPr lang="fr-BE" sz="3200" b="1" dirty="0" smtClean="0"/>
              <a:t>structuration</a:t>
            </a:r>
            <a:r>
              <a:rPr lang="fr-BE" sz="3200" dirty="0" smtClean="0"/>
              <a:t> </a:t>
            </a:r>
            <a:r>
              <a:rPr lang="fr-BE" sz="3200" dirty="0"/>
              <a:t>du message </a:t>
            </a:r>
            <a:r>
              <a:rPr lang="fr-BE" sz="3200" dirty="0" smtClean="0"/>
              <a:t>selon </a:t>
            </a:r>
            <a:r>
              <a:rPr lang="fr-BE" sz="3200" dirty="0"/>
              <a:t>un même </a:t>
            </a:r>
            <a:r>
              <a:rPr lang="fr-BE" sz="3200" dirty="0" smtClean="0"/>
              <a:t>standard international </a:t>
            </a:r>
            <a:r>
              <a:rPr lang="fr-BE" sz="3200" b="1" dirty="0" smtClean="0"/>
              <a:t>FHIR</a:t>
            </a:r>
            <a:r>
              <a:rPr lang="fr-BE" sz="3200" dirty="0" smtClean="0"/>
              <a:t> (</a:t>
            </a:r>
            <a:r>
              <a:rPr lang="fr-BE" sz="3200" dirty="0" err="1" smtClean="0"/>
              <a:t>RESTfull</a:t>
            </a:r>
            <a:r>
              <a:rPr lang="fr-BE" sz="3200" dirty="0" smtClean="0"/>
              <a:t> API)</a:t>
            </a:r>
          </a:p>
          <a:p>
            <a:pPr marL="457200" lvl="1" indent="0" algn="ctr">
              <a:buNone/>
            </a:pPr>
            <a:r>
              <a:rPr lang="fr-BE" sz="2800" dirty="0" smtClean="0"/>
              <a:t>+</a:t>
            </a:r>
          </a:p>
          <a:p>
            <a:r>
              <a:rPr lang="fr-BE" sz="3200" b="1" dirty="0" smtClean="0"/>
              <a:t>codification</a:t>
            </a:r>
            <a:r>
              <a:rPr lang="fr-BE" sz="3200" dirty="0" smtClean="0"/>
              <a:t> du message en </a:t>
            </a:r>
            <a:r>
              <a:rPr lang="fr-BE" sz="3200" b="1" dirty="0" smtClean="0"/>
              <a:t>LOINC</a:t>
            </a:r>
            <a:r>
              <a:rPr lang="fr-BE" sz="3200" dirty="0" smtClean="0"/>
              <a:t> </a:t>
            </a:r>
            <a:r>
              <a:rPr lang="fr-BE" sz="3200" dirty="0"/>
              <a:t>(système de mesure </a:t>
            </a:r>
            <a:r>
              <a:rPr lang="fr-BE" sz="3200" dirty="0" smtClean="0"/>
              <a:t>international)</a:t>
            </a:r>
          </a:p>
          <a:p>
            <a:r>
              <a:rPr lang="fr-BE" sz="3200" dirty="0" smtClean="0"/>
              <a:t>bénéfices</a:t>
            </a:r>
          </a:p>
          <a:p>
            <a:pPr lvl="1"/>
            <a:r>
              <a:rPr lang="fr-BE" sz="2800" dirty="0"/>
              <a:t>interopérabilité technique et sémantique</a:t>
            </a:r>
          </a:p>
          <a:p>
            <a:pPr lvl="1"/>
            <a:r>
              <a:rPr lang="fr-BE" sz="2800" dirty="0" smtClean="0"/>
              <a:t>parler </a:t>
            </a:r>
            <a:r>
              <a:rPr lang="fr-BE" sz="2800" dirty="0"/>
              <a:t>le même </a:t>
            </a:r>
            <a:r>
              <a:rPr lang="fr-BE" sz="2800" dirty="0" smtClean="0"/>
              <a:t>langage</a:t>
            </a:r>
          </a:p>
          <a:p>
            <a:pPr lvl="1"/>
            <a:r>
              <a:rPr lang="fr-BE" sz="2800" dirty="0" smtClean="0"/>
              <a:t>mieux </a:t>
            </a:r>
            <a:r>
              <a:rPr lang="fr-BE" sz="2800" dirty="0"/>
              <a:t>intégrer et gérer des données de sources diverses dans le dossier informatisé du patient (moins d’erreurs, meilleure qualité des soins)</a:t>
            </a:r>
          </a:p>
          <a:p>
            <a:pPr lvl="1"/>
            <a:r>
              <a:rPr lang="en-US" sz="2800" dirty="0" smtClean="0"/>
              <a:t>pas </a:t>
            </a:r>
            <a:r>
              <a:rPr lang="en-US" sz="2800" dirty="0" err="1" smtClean="0"/>
              <a:t>d’interprétations</a:t>
            </a:r>
            <a:r>
              <a:rPr lang="en-US" sz="2800" dirty="0" smtClean="0"/>
              <a:t> </a:t>
            </a:r>
            <a:r>
              <a:rPr lang="en-US" sz="2800" dirty="0" err="1" smtClean="0"/>
              <a:t>erronnées</a:t>
            </a:r>
            <a:endParaRPr lang="en-US" sz="2800" dirty="0" smtClean="0"/>
          </a:p>
          <a:p>
            <a:pPr lvl="1"/>
            <a:r>
              <a:rPr lang="en-US" sz="2800" dirty="0" err="1" smtClean="0"/>
              <a:t>facilite</a:t>
            </a:r>
            <a:r>
              <a:rPr lang="en-US" sz="2800" dirty="0" smtClean="0"/>
              <a:t> la </a:t>
            </a:r>
            <a:r>
              <a:rPr lang="en-US" sz="2800" dirty="0" err="1" smtClean="0"/>
              <a:t>comparaison</a:t>
            </a:r>
            <a:r>
              <a:rPr lang="en-US" sz="2800" dirty="0" smtClean="0"/>
              <a:t> entre </a:t>
            </a:r>
            <a:r>
              <a:rPr lang="en-US" sz="2800" dirty="0" err="1" smtClean="0"/>
              <a:t>résultats</a:t>
            </a:r>
            <a:r>
              <a:rPr lang="en-US" sz="2800" dirty="0" smtClean="0"/>
              <a:t> de tests à </a:t>
            </a:r>
            <a:r>
              <a:rPr lang="en-US" sz="2800" dirty="0" err="1" smtClean="0"/>
              <a:t>différents</a:t>
            </a:r>
            <a:r>
              <a:rPr lang="en-US" sz="2800" dirty="0" smtClean="0"/>
              <a:t> moments </a:t>
            </a:r>
            <a:r>
              <a:rPr lang="en-US" sz="2800" dirty="0" err="1" smtClean="0"/>
              <a:t>dans</a:t>
            </a:r>
            <a:r>
              <a:rPr lang="en-US" sz="2800" dirty="0" smtClean="0"/>
              <a:t> le temps</a:t>
            </a:r>
            <a:endParaRPr lang="en-US" dirty="0"/>
          </a:p>
          <a:p>
            <a:endParaRPr lang="en-US" dirty="0"/>
          </a:p>
          <a:p>
            <a:pPr lvl="1"/>
            <a:endParaRPr lang="en-US" dirty="0"/>
          </a:p>
          <a:p>
            <a:endParaRPr lang="en-US" dirty="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22136102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t>
            </a:r>
            <a:r>
              <a:rPr lang="en-US" dirty="0" smtClean="0"/>
              <a:t>iens avec </a:t>
            </a:r>
            <a:r>
              <a:rPr lang="en-US" dirty="0" err="1" smtClean="0"/>
              <a:t>autres</a:t>
            </a:r>
            <a:r>
              <a:rPr lang="en-US" dirty="0" smtClean="0"/>
              <a:t> </a:t>
            </a:r>
            <a:r>
              <a:rPr lang="en-US" dirty="0" err="1" smtClean="0"/>
              <a:t>projets</a:t>
            </a:r>
            <a:endParaRPr lang="en-US" dirty="0"/>
          </a:p>
        </p:txBody>
      </p:sp>
      <p:sp>
        <p:nvSpPr>
          <p:cNvPr id="3" name="Content Placeholder 2"/>
          <p:cNvSpPr>
            <a:spLocks noGrp="1"/>
          </p:cNvSpPr>
          <p:nvPr>
            <p:ph idx="1"/>
          </p:nvPr>
        </p:nvSpPr>
        <p:spPr>
          <a:xfrm>
            <a:off x="263352" y="1052735"/>
            <a:ext cx="11665296" cy="5616625"/>
          </a:xfrm>
        </p:spPr>
        <p:txBody>
          <a:bodyPr>
            <a:normAutofit/>
          </a:bodyPr>
          <a:lstStyle/>
          <a:p>
            <a:r>
              <a:rPr lang="fr-BE" sz="3200" dirty="0" err="1" smtClean="0"/>
              <a:t>review</a:t>
            </a:r>
            <a:r>
              <a:rPr lang="fr-BE" sz="3200" dirty="0" smtClean="0"/>
              <a:t> du </a:t>
            </a:r>
            <a:r>
              <a:rPr lang="fr-BE" sz="3200" b="1" dirty="0" smtClean="0"/>
              <a:t>Portail MaSanté.be</a:t>
            </a:r>
            <a:r>
              <a:rPr lang="fr-BE" sz="3200" dirty="0" smtClean="0"/>
              <a:t> avec un volet ‘</a:t>
            </a:r>
            <a:r>
              <a:rPr lang="fr-BE" sz="3200" dirty="0" err="1" smtClean="0"/>
              <a:t>health</a:t>
            </a:r>
            <a:r>
              <a:rPr lang="fr-BE" sz="3200" dirty="0" smtClean="0"/>
              <a:t> </a:t>
            </a:r>
            <a:r>
              <a:rPr lang="fr-BE" sz="3200" dirty="0" err="1" smtClean="0"/>
              <a:t>literacy</a:t>
            </a:r>
            <a:r>
              <a:rPr lang="fr-BE" sz="3200" dirty="0" smtClean="0"/>
              <a:t>’, </a:t>
            </a:r>
            <a:r>
              <a:rPr lang="fr-BE" sz="3200" dirty="0" err="1" smtClean="0"/>
              <a:t>metadata</a:t>
            </a:r>
            <a:r>
              <a:rPr lang="fr-BE" sz="3200" dirty="0"/>
              <a:t> </a:t>
            </a:r>
            <a:r>
              <a:rPr lang="fr-BE" sz="3200" dirty="0" smtClean="0"/>
              <a:t>permettant un lien vers des infos sur la compréhension des données de santé (</a:t>
            </a:r>
            <a:r>
              <a:rPr lang="fr-BE" sz="3200" dirty="0" err="1" smtClean="0"/>
              <a:t>empowerment</a:t>
            </a:r>
            <a:r>
              <a:rPr lang="fr-BE" sz="3200" dirty="0" smtClean="0"/>
              <a:t> du patient)</a:t>
            </a:r>
          </a:p>
          <a:p>
            <a:endParaRPr lang="fr-BE" sz="3200" dirty="0" smtClean="0"/>
          </a:p>
          <a:p>
            <a:r>
              <a:rPr lang="fr-BE" sz="3200" dirty="0" smtClean="0"/>
              <a:t>le projet ‘</a:t>
            </a:r>
            <a:r>
              <a:rPr lang="fr-BE" sz="3200" b="1" dirty="0" err="1" smtClean="0"/>
              <a:t>clinical</a:t>
            </a:r>
            <a:r>
              <a:rPr lang="fr-BE" sz="3200" b="1" dirty="0" smtClean="0"/>
              <a:t> </a:t>
            </a:r>
            <a:r>
              <a:rPr lang="fr-BE" sz="3200" b="1" dirty="0" err="1" smtClean="0"/>
              <a:t>decision</a:t>
            </a:r>
            <a:r>
              <a:rPr lang="fr-BE" sz="3200" b="1" dirty="0" smtClean="0"/>
              <a:t> support system</a:t>
            </a:r>
            <a:r>
              <a:rPr lang="fr-BE" sz="3200" dirty="0" smtClean="0"/>
              <a:t>’ de l’INAMI (la structuration des données aidera à l’aide à prise de décision)</a:t>
            </a:r>
          </a:p>
          <a:p>
            <a:endParaRPr lang="fr-BE" sz="3200" dirty="0" smtClean="0"/>
          </a:p>
          <a:p>
            <a:r>
              <a:rPr lang="fr-BE" sz="3200" dirty="0" smtClean="0"/>
              <a:t>les </a:t>
            </a:r>
            <a:r>
              <a:rPr lang="fr-BE" sz="3200" dirty="0"/>
              <a:t>prescriptions de labo </a:t>
            </a:r>
            <a:r>
              <a:rPr lang="fr-BE" sz="3200" dirty="0" smtClean="0"/>
              <a:t>sont </a:t>
            </a:r>
            <a:r>
              <a:rPr lang="fr-BE" sz="3200" dirty="0"/>
              <a:t>intégrées dans le projet global de </a:t>
            </a:r>
            <a:r>
              <a:rPr lang="fr-BE" sz="3200" dirty="0" smtClean="0"/>
              <a:t>l’INAMI </a:t>
            </a:r>
            <a:r>
              <a:rPr lang="fr-BE" sz="3200" dirty="0"/>
              <a:t>des </a:t>
            </a:r>
            <a:r>
              <a:rPr lang="fr-BE" sz="3200" b="1" dirty="0" smtClean="0"/>
              <a:t>prescriptions </a:t>
            </a:r>
            <a:r>
              <a:rPr lang="fr-BE" sz="3200" b="1" dirty="0"/>
              <a:t>de </a:t>
            </a:r>
            <a:r>
              <a:rPr lang="fr-BE" sz="3200" b="1" dirty="0" smtClean="0"/>
              <a:t>renvoi</a:t>
            </a:r>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5751593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Rôle</a:t>
            </a:r>
            <a:r>
              <a:rPr lang="en-US" dirty="0" smtClean="0"/>
              <a:t> de </a:t>
            </a:r>
            <a:r>
              <a:rPr lang="fr-BE" dirty="0" smtClean="0"/>
              <a:t>la </a:t>
            </a:r>
            <a:r>
              <a:rPr lang="fr-BE" dirty="0"/>
              <a:t>plate-forme eHealth </a:t>
            </a:r>
            <a:endParaRPr lang="en-US" dirty="0"/>
          </a:p>
        </p:txBody>
      </p:sp>
      <p:sp>
        <p:nvSpPr>
          <p:cNvPr id="3" name="Content Placeholder 2"/>
          <p:cNvSpPr>
            <a:spLocks noGrp="1"/>
          </p:cNvSpPr>
          <p:nvPr>
            <p:ph idx="1"/>
          </p:nvPr>
        </p:nvSpPr>
        <p:spPr/>
        <p:txBody>
          <a:bodyPr>
            <a:normAutofit/>
          </a:bodyPr>
          <a:lstStyle/>
          <a:p>
            <a:r>
              <a:rPr lang="fr-BE" sz="3200" dirty="0" smtClean="0"/>
              <a:t>la plate-forme eHealth tire le projet</a:t>
            </a:r>
          </a:p>
          <a:p>
            <a:endParaRPr lang="fr-BE" sz="3200" dirty="0"/>
          </a:p>
          <a:p>
            <a:r>
              <a:rPr lang="fr-BE" sz="3200" dirty="0" smtClean="0"/>
              <a:t>la </a:t>
            </a:r>
            <a:r>
              <a:rPr lang="fr-BE" sz="3200" dirty="0"/>
              <a:t>plate-forme eHealth </a:t>
            </a:r>
            <a:r>
              <a:rPr lang="fr-BE" sz="3200" dirty="0" smtClean="0"/>
              <a:t>en assure la coordination avec </a:t>
            </a:r>
            <a:r>
              <a:rPr lang="fr-BE" sz="3200" dirty="0"/>
              <a:t>3 médecins en </a:t>
            </a:r>
            <a:r>
              <a:rPr lang="fr-BE" sz="3200" dirty="0" smtClean="0"/>
              <a:t>biologie </a:t>
            </a:r>
            <a:r>
              <a:rPr lang="fr-BE" sz="3200" dirty="0"/>
              <a:t>clinique (A. </a:t>
            </a:r>
            <a:r>
              <a:rPr lang="fr-BE" sz="3200" dirty="0" err="1" smtClean="0"/>
              <a:t>Derom</a:t>
            </a:r>
            <a:r>
              <a:rPr lang="fr-BE" sz="3200" dirty="0" smtClean="0"/>
              <a:t>, </a:t>
            </a:r>
            <a:r>
              <a:rPr lang="fr-BE" sz="3200" dirty="0"/>
              <a:t>T. </a:t>
            </a:r>
            <a:r>
              <a:rPr lang="fr-BE" sz="3200" dirty="0" smtClean="0"/>
              <a:t>Fiers, </a:t>
            </a:r>
            <a:r>
              <a:rPr lang="fr-BE" sz="3200" dirty="0" err="1"/>
              <a:t>UGent-CoZo</a:t>
            </a:r>
            <a:r>
              <a:rPr lang="fr-BE" sz="3200" dirty="0"/>
              <a:t> et Ph. </a:t>
            </a:r>
            <a:r>
              <a:rPr lang="fr-BE" sz="3200" dirty="0" err="1" smtClean="0"/>
              <a:t>Cauchie</a:t>
            </a:r>
            <a:r>
              <a:rPr lang="fr-BE" sz="3200" dirty="0" smtClean="0"/>
              <a:t>, </a:t>
            </a:r>
            <a:r>
              <a:rPr lang="fr-BE" sz="3200" dirty="0"/>
              <a:t>CHU Charleroi - RSW</a:t>
            </a:r>
            <a:r>
              <a:rPr lang="fr-BE" sz="3200" dirty="0" smtClean="0"/>
              <a:t>)</a:t>
            </a:r>
          </a:p>
          <a:p>
            <a:endParaRPr lang="en-US" sz="3200" dirty="0"/>
          </a:p>
          <a:p>
            <a:r>
              <a:rPr lang="fr-BE" sz="3200" dirty="0" smtClean="0"/>
              <a:t>la </a:t>
            </a:r>
            <a:r>
              <a:rPr lang="fr-BE" sz="3200" dirty="0"/>
              <a:t>plate-forme eHealth assurera les </a:t>
            </a:r>
            <a:r>
              <a:rPr lang="fr-BE" sz="3200" dirty="0" err="1" smtClean="0"/>
              <a:t>minilabs</a:t>
            </a:r>
            <a:endParaRPr lang="fr-BE" sz="3200" dirty="0"/>
          </a:p>
          <a:p>
            <a:pPr lvl="1"/>
            <a:r>
              <a:rPr lang="fr-BE" sz="2800" dirty="0" smtClean="0"/>
              <a:t>envoi </a:t>
            </a:r>
            <a:r>
              <a:rPr lang="fr-BE" sz="2800" dirty="0"/>
              <a:t>d’un message </a:t>
            </a:r>
            <a:r>
              <a:rPr lang="fr-BE" sz="2800" dirty="0" smtClean="0"/>
              <a:t>par un labo</a:t>
            </a:r>
          </a:p>
          <a:p>
            <a:pPr lvl="1"/>
            <a:r>
              <a:rPr lang="fr-BE" sz="2800" dirty="0"/>
              <a:t>b</a:t>
            </a:r>
            <a:r>
              <a:rPr lang="fr-BE" sz="2800" dirty="0" smtClean="0"/>
              <a:t>onne réception </a:t>
            </a:r>
            <a:r>
              <a:rPr lang="fr-BE" sz="2800" dirty="0"/>
              <a:t>par le </a:t>
            </a:r>
            <a:r>
              <a:rPr lang="fr-BE" sz="2800" dirty="0" smtClean="0"/>
              <a:t>GP </a:t>
            </a:r>
            <a:r>
              <a:rPr lang="fr-BE" sz="2800" dirty="0"/>
              <a:t>ou </a:t>
            </a:r>
            <a:r>
              <a:rPr lang="fr-BE" sz="2800" dirty="0" smtClean="0"/>
              <a:t>hôpital</a:t>
            </a:r>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42329507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smtClean="0"/>
              <a:t>Planning</a:t>
            </a:r>
            <a:endParaRPr lang="en-US" dirty="0"/>
          </a:p>
        </p:txBody>
      </p:sp>
      <p:sp>
        <p:nvSpPr>
          <p:cNvPr id="3" name="Content Placeholder 2"/>
          <p:cNvSpPr>
            <a:spLocks noGrp="1"/>
          </p:cNvSpPr>
          <p:nvPr>
            <p:ph idx="1"/>
          </p:nvPr>
        </p:nvSpPr>
        <p:spPr/>
        <p:txBody>
          <a:bodyPr>
            <a:normAutofit lnSpcReduction="10000"/>
          </a:bodyPr>
          <a:lstStyle/>
          <a:p>
            <a:r>
              <a:rPr lang="fr-BE" sz="3200" dirty="0" smtClean="0"/>
              <a:t>planning en 2 phases (approuvé en Comité de gestion de la plate-forme eHealth en septembre 2022)</a:t>
            </a:r>
          </a:p>
          <a:p>
            <a:pPr lvl="1"/>
            <a:r>
              <a:rPr lang="fr-BE" sz="2800" dirty="0" smtClean="0"/>
              <a:t>envoi en FHIR/LOINC du labo au médecin via </a:t>
            </a:r>
            <a:r>
              <a:rPr lang="fr-BE" sz="2800" dirty="0" err="1" smtClean="0"/>
              <a:t>eHealthBox</a:t>
            </a:r>
            <a:r>
              <a:rPr lang="fr-BE" sz="2800" dirty="0" smtClean="0"/>
              <a:t> en phase 1, mars 2023 </a:t>
            </a:r>
          </a:p>
          <a:p>
            <a:pPr lvl="1"/>
            <a:r>
              <a:rPr lang="fr-BE" sz="2800" dirty="0" smtClean="0"/>
              <a:t>envoi en FHIR/LOINC du labo au médecin via hub-</a:t>
            </a:r>
            <a:r>
              <a:rPr lang="fr-BE" sz="2800" dirty="0" err="1" smtClean="0"/>
              <a:t>metahub</a:t>
            </a:r>
            <a:r>
              <a:rPr lang="fr-BE" sz="2800" dirty="0" smtClean="0"/>
              <a:t> en phase 2, décembre 2023</a:t>
            </a:r>
          </a:p>
          <a:p>
            <a:r>
              <a:rPr lang="fr-BE" sz="3200" dirty="0"/>
              <a:t>p</a:t>
            </a:r>
            <a:r>
              <a:rPr lang="fr-BE" sz="3200" dirty="0" smtClean="0"/>
              <a:t>lanning</a:t>
            </a:r>
          </a:p>
          <a:p>
            <a:pPr lvl="1"/>
            <a:r>
              <a:rPr lang="fr-BE" sz="2800" dirty="0" smtClean="0"/>
              <a:t>proof of concept (</a:t>
            </a:r>
            <a:r>
              <a:rPr lang="fr-BE" sz="2800" dirty="0"/>
              <a:t>c</a:t>
            </a:r>
            <a:r>
              <a:rPr lang="fr-BE" sz="2800" dirty="0" smtClean="0"/>
              <a:t>oalition of the </a:t>
            </a:r>
            <a:r>
              <a:rPr lang="fr-BE" sz="2800" dirty="0" err="1" smtClean="0"/>
              <a:t>willing</a:t>
            </a:r>
            <a:r>
              <a:rPr lang="fr-BE" sz="2800" dirty="0"/>
              <a:t>) prêts en avril 2023</a:t>
            </a:r>
          </a:p>
          <a:p>
            <a:pPr lvl="2"/>
            <a:r>
              <a:rPr lang="fr-BE" sz="2400" dirty="0" smtClean="0"/>
              <a:t>2 softs GP (</a:t>
            </a:r>
            <a:r>
              <a:rPr lang="fr-BE" sz="2400" dirty="0" err="1" smtClean="0"/>
              <a:t>Nexuzhealth</a:t>
            </a:r>
            <a:r>
              <a:rPr lang="fr-BE" sz="2400" dirty="0" smtClean="0"/>
              <a:t> et </a:t>
            </a:r>
            <a:r>
              <a:rPr lang="fr-BE" sz="2400" dirty="0" err="1" smtClean="0"/>
              <a:t>Medispring</a:t>
            </a:r>
            <a:r>
              <a:rPr lang="fr-BE" sz="2400" dirty="0" smtClean="0"/>
              <a:t>) et	</a:t>
            </a:r>
          </a:p>
          <a:p>
            <a:pPr lvl="2"/>
            <a:r>
              <a:rPr lang="fr-BE" sz="2400" dirty="0" smtClean="0"/>
              <a:t>2 softs labo (</a:t>
            </a:r>
            <a:r>
              <a:rPr lang="fr-BE" sz="2400" dirty="0" err="1" smtClean="0"/>
              <a:t>Macsys</a:t>
            </a:r>
            <a:r>
              <a:rPr lang="fr-BE" sz="2400" dirty="0" smtClean="0"/>
              <a:t> et MIPS)</a:t>
            </a:r>
          </a:p>
          <a:p>
            <a:pPr lvl="1"/>
            <a:r>
              <a:rPr lang="fr-BE" sz="2800" dirty="0" smtClean="0"/>
              <a:t>autres softs feront roll out de phase 1 pour fin 2023</a:t>
            </a:r>
            <a:endParaRPr lang="en-US" dirty="0" smtClean="0"/>
          </a:p>
          <a:p>
            <a:endParaRPr lang="en-US" dirty="0" smtClean="0"/>
          </a:p>
          <a:p>
            <a:pPr lvl="1"/>
            <a:endParaRPr lang="en-US" dirty="0" smtClean="0"/>
          </a:p>
          <a:p>
            <a:endParaRPr lang="en-US" dirty="0" smtClean="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34157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Budget de relance UE</a:t>
            </a:r>
            <a:endParaRPr lang="en-US" dirty="0"/>
          </a:p>
        </p:txBody>
      </p:sp>
      <p:sp>
        <p:nvSpPr>
          <p:cNvPr id="3" name="Content Placeholder 2"/>
          <p:cNvSpPr>
            <a:spLocks noGrp="1"/>
          </p:cNvSpPr>
          <p:nvPr>
            <p:ph idx="1"/>
          </p:nvPr>
        </p:nvSpPr>
        <p:spPr>
          <a:xfrm>
            <a:off x="407368" y="1052736"/>
            <a:ext cx="11305256" cy="5256584"/>
          </a:xfrm>
        </p:spPr>
        <p:txBody>
          <a:bodyPr>
            <a:normAutofit/>
          </a:bodyPr>
          <a:lstStyle/>
          <a:p>
            <a:r>
              <a:rPr lang="fr-BE" sz="3200" dirty="0"/>
              <a:t>budget de </a:t>
            </a:r>
            <a:r>
              <a:rPr lang="fr-BE" sz="3200" b="1" dirty="0"/>
              <a:t>625k €</a:t>
            </a:r>
            <a:r>
              <a:rPr lang="fr-BE" sz="3200" dirty="0"/>
              <a:t> du plan de relance UE pour soutenir les softs (le budget ne peut pas être utilisé comme levier des prestataires</a:t>
            </a:r>
            <a:r>
              <a:rPr lang="fr-BE" sz="3200" dirty="0" smtClean="0"/>
              <a:t>)</a:t>
            </a:r>
          </a:p>
          <a:p>
            <a:pPr lvl="1"/>
            <a:r>
              <a:rPr lang="fr-BE" sz="2800" dirty="0" smtClean="0"/>
              <a:t>budget pour soutenir les candidats au </a:t>
            </a:r>
            <a:r>
              <a:rPr lang="fr-BE" sz="2800" b="1" dirty="0"/>
              <a:t>p</a:t>
            </a:r>
            <a:r>
              <a:rPr lang="fr-BE" sz="2800" b="1" dirty="0" smtClean="0"/>
              <a:t>roof </a:t>
            </a:r>
            <a:r>
              <a:rPr lang="fr-BE" sz="2800" b="1" dirty="0"/>
              <a:t>of </a:t>
            </a:r>
            <a:r>
              <a:rPr lang="fr-BE" sz="2800" b="1" dirty="0" smtClean="0"/>
              <a:t>concept</a:t>
            </a:r>
            <a:r>
              <a:rPr lang="fr-BE" sz="2800" dirty="0"/>
              <a:t>:</a:t>
            </a:r>
            <a:r>
              <a:rPr lang="fr-BE" sz="2800" dirty="0" smtClean="0"/>
              <a:t> </a:t>
            </a:r>
            <a:r>
              <a:rPr lang="fr-BE" sz="2800" b="1" dirty="0" smtClean="0"/>
              <a:t>175k €</a:t>
            </a:r>
            <a:r>
              <a:rPr lang="fr-BE" sz="2800" dirty="0" smtClean="0"/>
              <a:t> (2 softs GP et 2 softs labo)</a:t>
            </a:r>
          </a:p>
          <a:p>
            <a:pPr lvl="1"/>
            <a:r>
              <a:rPr lang="fr-BE" sz="2800" dirty="0" smtClean="0"/>
              <a:t>il </a:t>
            </a:r>
            <a:r>
              <a:rPr lang="fr-BE" sz="2800" b="1" dirty="0" smtClean="0"/>
              <a:t>reste 450k €</a:t>
            </a:r>
          </a:p>
          <a:p>
            <a:pPr lvl="2"/>
            <a:r>
              <a:rPr lang="fr-BE" sz="2400" dirty="0" smtClean="0"/>
              <a:t>clés/leviers, </a:t>
            </a:r>
            <a:r>
              <a:rPr lang="fr-BE" sz="2400" dirty="0" err="1" smtClean="0"/>
              <a:t>ea</a:t>
            </a:r>
            <a:r>
              <a:rPr lang="fr-BE" sz="2400" dirty="0" smtClean="0"/>
              <a:t> à discuter avec </a:t>
            </a:r>
            <a:r>
              <a:rPr lang="fr-BE" sz="2400" dirty="0" err="1" smtClean="0"/>
              <a:t>Agoria</a:t>
            </a:r>
            <a:endParaRPr lang="fr-BE" sz="2400" dirty="0"/>
          </a:p>
          <a:p>
            <a:pPr lvl="2"/>
            <a:r>
              <a:rPr lang="fr-BE" sz="2400" dirty="0" smtClean="0"/>
              <a:t>point d’attention: 6 autres softs GP, +/- 50 softs labo (taille différente!)</a:t>
            </a:r>
          </a:p>
          <a:p>
            <a:pPr lvl="2"/>
            <a:r>
              <a:rPr lang="fr-BE" sz="2400" dirty="0" smtClean="0"/>
              <a:t>besoin de </a:t>
            </a:r>
            <a:r>
              <a:rPr lang="fr-BE" sz="2400" dirty="0" err="1" smtClean="0"/>
              <a:t>viewer</a:t>
            </a:r>
            <a:r>
              <a:rPr lang="fr-BE" sz="2400" dirty="0" smtClean="0"/>
              <a:t> pour le patient auprès des hubs</a:t>
            </a:r>
          </a:p>
          <a:p>
            <a:pPr lvl="1"/>
            <a:endParaRPr lang="en-US" sz="2800" dirty="0" smtClean="0"/>
          </a:p>
          <a:p>
            <a:pPr lvl="1"/>
            <a:endParaRPr lang="en-US" dirty="0" smtClean="0"/>
          </a:p>
          <a:p>
            <a:pPr lvl="1"/>
            <a:endParaRPr lang="en-US" dirty="0" smtClean="0"/>
          </a:p>
          <a:p>
            <a:endParaRPr lang="en-US" dirty="0" smtClean="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r>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t> -</a:t>
            </a:r>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37057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Gouvernance</a:t>
            </a:r>
            <a:endParaRPr lang="en-US" dirty="0"/>
          </a:p>
        </p:txBody>
      </p:sp>
      <p:sp>
        <p:nvSpPr>
          <p:cNvPr id="3" name="Content Placeholder 2"/>
          <p:cNvSpPr>
            <a:spLocks noGrp="1"/>
          </p:cNvSpPr>
          <p:nvPr>
            <p:ph idx="1"/>
          </p:nvPr>
        </p:nvSpPr>
        <p:spPr/>
        <p:txBody>
          <a:bodyPr>
            <a:normAutofit/>
          </a:bodyPr>
          <a:lstStyle/>
          <a:p>
            <a:r>
              <a:rPr lang="fr-BE" dirty="0" err="1"/>
              <a:t>S</a:t>
            </a:r>
            <a:r>
              <a:rPr lang="fr-BE" dirty="0" err="1" smtClean="0"/>
              <a:t>teerco</a:t>
            </a:r>
            <a:r>
              <a:rPr lang="fr-BE" dirty="0" smtClean="0"/>
              <a:t> </a:t>
            </a:r>
            <a:r>
              <a:rPr lang="fr-BE" dirty="0"/>
              <a:t>du p</a:t>
            </a:r>
            <a:r>
              <a:rPr lang="fr-BE" dirty="0" smtClean="0"/>
              <a:t>roof </a:t>
            </a:r>
            <a:r>
              <a:rPr lang="fr-BE" dirty="0"/>
              <a:t>of </a:t>
            </a:r>
            <a:r>
              <a:rPr lang="fr-BE" dirty="0" smtClean="0"/>
              <a:t>concept (coalition </a:t>
            </a:r>
            <a:r>
              <a:rPr lang="fr-BE" dirty="0"/>
              <a:t>of </a:t>
            </a:r>
            <a:r>
              <a:rPr lang="fr-BE" dirty="0" smtClean="0"/>
              <a:t>the </a:t>
            </a:r>
            <a:r>
              <a:rPr lang="fr-BE" dirty="0" err="1" smtClean="0"/>
              <a:t>willing</a:t>
            </a:r>
            <a:r>
              <a:rPr lang="fr-BE" dirty="0"/>
              <a:t>) </a:t>
            </a:r>
            <a:r>
              <a:rPr lang="fr-BE" dirty="0" smtClean="0"/>
              <a:t>tous </a:t>
            </a:r>
            <a:r>
              <a:rPr lang="fr-BE" dirty="0"/>
              <a:t>les mois </a:t>
            </a:r>
            <a:endParaRPr lang="fr-BE" dirty="0" smtClean="0"/>
          </a:p>
          <a:p>
            <a:r>
              <a:rPr lang="fr-BE" dirty="0" smtClean="0"/>
              <a:t>validation </a:t>
            </a:r>
            <a:r>
              <a:rPr lang="fr-BE" dirty="0"/>
              <a:t>du format </a:t>
            </a:r>
            <a:r>
              <a:rPr lang="fr-BE" dirty="0" smtClean="0"/>
              <a:t>FHIR </a:t>
            </a:r>
            <a:r>
              <a:rPr lang="fr-BE" dirty="0"/>
              <a:t>en « GT structuration de messages » (sous GT du CCU où les hubs/</a:t>
            </a:r>
            <a:r>
              <a:rPr lang="fr-BE" dirty="0" err="1"/>
              <a:t>kluizen</a:t>
            </a:r>
            <a:r>
              <a:rPr lang="fr-BE" dirty="0"/>
              <a:t> et </a:t>
            </a:r>
            <a:r>
              <a:rPr lang="fr-BE" dirty="0" err="1"/>
              <a:t>Agoria</a:t>
            </a:r>
            <a:r>
              <a:rPr lang="fr-BE" dirty="0"/>
              <a:t> sont présents</a:t>
            </a:r>
            <a:r>
              <a:rPr lang="fr-BE" dirty="0" smtClean="0"/>
              <a:t>)</a:t>
            </a:r>
          </a:p>
          <a:p>
            <a:r>
              <a:rPr lang="fr-BE" dirty="0" smtClean="0"/>
              <a:t>depuis </a:t>
            </a:r>
            <a:r>
              <a:rPr lang="fr-BE" dirty="0"/>
              <a:t>plus d’un </a:t>
            </a:r>
            <a:r>
              <a:rPr lang="fr-BE" dirty="0" smtClean="0"/>
              <a:t>an (et encore une session de rattrapage en mars 2023 avec plus de 130 participants !), 4 </a:t>
            </a:r>
            <a:r>
              <a:rPr lang="fr-BE" dirty="0"/>
              <a:t>sessions d’information à tous les softs GP, l</a:t>
            </a:r>
            <a:r>
              <a:rPr lang="fr-BE" dirty="0" smtClean="0"/>
              <a:t>abos </a:t>
            </a:r>
            <a:r>
              <a:rPr lang="fr-BE" dirty="0"/>
              <a:t>et softs l</a:t>
            </a:r>
            <a:r>
              <a:rPr lang="fr-BE" dirty="0" smtClean="0"/>
              <a:t>abo</a:t>
            </a:r>
          </a:p>
          <a:p>
            <a:r>
              <a:rPr lang="fr-BE" dirty="0" smtClean="0"/>
              <a:t>plusieurs </a:t>
            </a:r>
            <a:r>
              <a:rPr lang="fr-BE" dirty="0"/>
              <a:t>passages en comité de gestion </a:t>
            </a:r>
            <a:r>
              <a:rPr lang="fr-BE" dirty="0" smtClean="0"/>
              <a:t>de la </a:t>
            </a:r>
            <a:r>
              <a:rPr lang="fr-BE" dirty="0"/>
              <a:t>plate-forme eHealth</a:t>
            </a:r>
            <a:r>
              <a:rPr lang="fr-BE" dirty="0" smtClean="0"/>
              <a:t> </a:t>
            </a:r>
            <a:r>
              <a:rPr lang="fr-BE" dirty="0"/>
              <a:t>(où les régions et </a:t>
            </a:r>
            <a:r>
              <a:rPr lang="fr-BE" dirty="0" err="1"/>
              <a:t>A</a:t>
            </a:r>
            <a:r>
              <a:rPr lang="fr-BE" dirty="0" err="1" smtClean="0"/>
              <a:t>goria</a:t>
            </a:r>
            <a:r>
              <a:rPr lang="fr-BE" dirty="0" smtClean="0"/>
              <a:t> </a:t>
            </a:r>
            <a:r>
              <a:rPr lang="fr-BE" dirty="0"/>
              <a:t>sont présents) </a:t>
            </a:r>
            <a:endParaRPr lang="fr-BE" dirty="0" smtClean="0"/>
          </a:p>
          <a:p>
            <a:r>
              <a:rPr lang="fr-BE" dirty="0" smtClean="0"/>
              <a:t>1</a:t>
            </a:r>
            <a:r>
              <a:rPr lang="fr-BE" baseline="30000" dirty="0" smtClean="0"/>
              <a:t>ère</a:t>
            </a:r>
            <a:r>
              <a:rPr lang="fr-BE" dirty="0" smtClean="0"/>
              <a:t> </a:t>
            </a:r>
            <a:r>
              <a:rPr lang="fr-BE" dirty="0"/>
              <a:t>discussion de la phase 2 avec tous les hubs en mars </a:t>
            </a:r>
            <a:r>
              <a:rPr lang="fr-BE" dirty="0" smtClean="0"/>
              <a:t>2023</a:t>
            </a:r>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20090313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t>Deliverables</a:t>
            </a:r>
            <a:endParaRPr lang="en-US" dirty="0"/>
          </a:p>
        </p:txBody>
      </p:sp>
      <p:sp>
        <p:nvSpPr>
          <p:cNvPr id="3" name="Content Placeholder 2"/>
          <p:cNvSpPr>
            <a:spLocks noGrp="1"/>
          </p:cNvSpPr>
          <p:nvPr>
            <p:ph idx="1"/>
          </p:nvPr>
        </p:nvSpPr>
        <p:spPr/>
        <p:txBody>
          <a:bodyPr>
            <a:normAutofit lnSpcReduction="10000"/>
          </a:bodyPr>
          <a:lstStyle/>
          <a:p>
            <a:r>
              <a:rPr lang="en-US" dirty="0" smtClean="0"/>
              <a:t>documentation </a:t>
            </a:r>
            <a:r>
              <a:rPr lang="en-US" dirty="0" err="1" smtClean="0"/>
              <a:t>générale</a:t>
            </a:r>
            <a:endParaRPr lang="en-US" dirty="0"/>
          </a:p>
          <a:p>
            <a:pPr lvl="1"/>
            <a:r>
              <a:rPr lang="en-US" dirty="0" smtClean="0"/>
              <a:t>description </a:t>
            </a:r>
            <a:r>
              <a:rPr lang="en-US" dirty="0"/>
              <a:t>de la phase de </a:t>
            </a:r>
            <a:r>
              <a:rPr lang="en-US" dirty="0" smtClean="0"/>
              <a:t>test</a:t>
            </a:r>
          </a:p>
          <a:p>
            <a:pPr lvl="1"/>
            <a:r>
              <a:rPr lang="en-US" dirty="0" smtClean="0"/>
              <a:t>description </a:t>
            </a:r>
            <a:r>
              <a:rPr lang="en-US" dirty="0" err="1"/>
              <a:t>détaillée</a:t>
            </a:r>
            <a:r>
              <a:rPr lang="en-US" dirty="0"/>
              <a:t> pour </a:t>
            </a:r>
            <a:r>
              <a:rPr lang="en-US" dirty="0" err="1"/>
              <a:t>chaque</a:t>
            </a:r>
            <a:r>
              <a:rPr lang="en-US" dirty="0"/>
              <a:t> </a:t>
            </a:r>
            <a:r>
              <a:rPr lang="en-US" dirty="0" err="1" smtClean="0"/>
              <a:t>groupe-cible</a:t>
            </a:r>
            <a:endParaRPr lang="en-US" dirty="0" smtClean="0"/>
          </a:p>
          <a:p>
            <a:pPr lvl="1"/>
            <a:r>
              <a:rPr lang="en-US" dirty="0" smtClean="0"/>
              <a:t>description </a:t>
            </a:r>
            <a:r>
              <a:rPr lang="en-US" dirty="0"/>
              <a:t>technique de </a:t>
            </a:r>
            <a:r>
              <a:rPr lang="en-US" dirty="0" err="1"/>
              <a:t>nos</a:t>
            </a:r>
            <a:r>
              <a:rPr lang="en-US" dirty="0"/>
              <a:t> </a:t>
            </a:r>
            <a:r>
              <a:rPr lang="en-US" dirty="0" err="1"/>
              <a:t>outils</a:t>
            </a:r>
            <a:r>
              <a:rPr lang="en-US" dirty="0"/>
              <a:t> </a:t>
            </a:r>
            <a:r>
              <a:rPr lang="en-US" dirty="0" err="1"/>
              <a:t>permettant</a:t>
            </a:r>
            <a:r>
              <a:rPr lang="en-US" dirty="0"/>
              <a:t> </a:t>
            </a:r>
            <a:r>
              <a:rPr lang="en-US" dirty="0" err="1"/>
              <a:t>notamment</a:t>
            </a:r>
            <a:r>
              <a:rPr lang="en-US" dirty="0"/>
              <a:t> du testing des messages </a:t>
            </a:r>
            <a:r>
              <a:rPr lang="en-US" dirty="0" smtClean="0"/>
              <a:t>FHIR </a:t>
            </a:r>
            <a:r>
              <a:rPr lang="en-US" dirty="0"/>
              <a:t>par les softs de </a:t>
            </a:r>
            <a:r>
              <a:rPr lang="en-US" dirty="0" err="1"/>
              <a:t>manière</a:t>
            </a:r>
            <a:r>
              <a:rPr lang="en-US" dirty="0"/>
              <a:t> </a:t>
            </a:r>
            <a:r>
              <a:rPr lang="en-US" dirty="0" err="1" smtClean="0"/>
              <a:t>autonome</a:t>
            </a:r>
            <a:endParaRPr lang="en-US" dirty="0"/>
          </a:p>
          <a:p>
            <a:r>
              <a:rPr lang="fr-BE" dirty="0" smtClean="0"/>
              <a:t>formats</a:t>
            </a:r>
            <a:r>
              <a:rPr lang="fr-BE" dirty="0"/>
              <a:t>, définition et structure, </a:t>
            </a:r>
            <a:r>
              <a:rPr lang="fr-BE" dirty="0" smtClean="0"/>
              <a:t>FHIR</a:t>
            </a:r>
            <a:endParaRPr lang="en-US" dirty="0"/>
          </a:p>
          <a:p>
            <a:r>
              <a:rPr lang="fr-BE" dirty="0" smtClean="0"/>
              <a:t>guide </a:t>
            </a:r>
            <a:r>
              <a:rPr lang="fr-BE" dirty="0"/>
              <a:t>d’implémentation, outil de validation et visualisation </a:t>
            </a:r>
            <a:r>
              <a:rPr lang="fr-BE" dirty="0" smtClean="0"/>
              <a:t>FHIR</a:t>
            </a:r>
            <a:endParaRPr lang="en-US" dirty="0"/>
          </a:p>
          <a:p>
            <a:r>
              <a:rPr lang="fr-BE" dirty="0" smtClean="0"/>
              <a:t>définition </a:t>
            </a:r>
            <a:r>
              <a:rPr lang="fr-BE" dirty="0"/>
              <a:t>d’une batterie de tests et plus de 60 </a:t>
            </a:r>
            <a:r>
              <a:rPr lang="fr-BE" dirty="0" smtClean="0"/>
              <a:t>use cases</a:t>
            </a:r>
          </a:p>
          <a:p>
            <a:r>
              <a:rPr lang="fr-BE" dirty="0" smtClean="0"/>
              <a:t>détermination </a:t>
            </a:r>
            <a:r>
              <a:rPr lang="fr-BE" dirty="0"/>
              <a:t>des </a:t>
            </a:r>
            <a:r>
              <a:rPr lang="fr-BE" dirty="0" smtClean="0"/>
              <a:t>LOINC </a:t>
            </a:r>
            <a:r>
              <a:rPr lang="fr-BE" dirty="0"/>
              <a:t>codes, Belgian </a:t>
            </a:r>
            <a:r>
              <a:rPr lang="fr-BE" dirty="0" err="1" smtClean="0"/>
              <a:t>subset</a:t>
            </a:r>
            <a:r>
              <a:rPr lang="fr-BE" dirty="0" smtClean="0"/>
              <a:t> des LOINC </a:t>
            </a:r>
            <a:r>
              <a:rPr lang="fr-BE" dirty="0"/>
              <a:t>codes (</a:t>
            </a:r>
            <a:r>
              <a:rPr lang="fr-BE" dirty="0" err="1"/>
              <a:t>ReTaM</a:t>
            </a:r>
            <a:r>
              <a:rPr lang="fr-BE" dirty="0"/>
              <a:t>) et unités </a:t>
            </a:r>
            <a:r>
              <a:rPr lang="fr-BE" dirty="0" err="1" smtClean="0"/>
              <a:t>Ucum</a:t>
            </a:r>
            <a:endParaRPr lang="fr-BE" dirty="0" smtClean="0"/>
          </a:p>
          <a:p>
            <a:r>
              <a:rPr lang="fr-BE" dirty="0" err="1" smtClean="0"/>
              <a:t>cookbook</a:t>
            </a:r>
            <a:r>
              <a:rPr lang="fr-BE" dirty="0" smtClean="0"/>
              <a:t> </a:t>
            </a:r>
            <a:r>
              <a:rPr lang="fr-BE" dirty="0"/>
              <a:t>softs </a:t>
            </a:r>
            <a:r>
              <a:rPr lang="fr-BE" dirty="0" smtClean="0"/>
              <a:t>GP</a:t>
            </a:r>
          </a:p>
          <a:p>
            <a:r>
              <a:rPr lang="fr-BE" dirty="0"/>
              <a:t>circulaire INAMI pour rappeler timing et mettre </a:t>
            </a:r>
            <a:r>
              <a:rPr lang="fr-BE" dirty="0" smtClean="0"/>
              <a:t>pression</a:t>
            </a:r>
            <a:endParaRPr lang="en-US" dirty="0"/>
          </a:p>
          <a:p>
            <a:endParaRPr lang="en-US" dirty="0"/>
          </a:p>
          <a:p>
            <a:pPr lvl="1"/>
            <a:endParaRPr lang="en-US" dirty="0"/>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r>
              <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rPr>
              <a:t> -</a:t>
            </a:r>
          </a:p>
        </p:txBody>
      </p:sp>
    </p:spTree>
    <p:extLst>
      <p:ext uri="{BB962C8B-B14F-4D97-AF65-F5344CB8AC3E}">
        <p14:creationId xmlns:p14="http://schemas.microsoft.com/office/powerpoint/2010/main" val="4138567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zzyHaBqzSkCy1NL5utLlQQ"/>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T_INAMI_a">
  <a:themeElements>
    <a:clrScheme name="inami_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ami_new">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ami_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ami_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ami_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ami_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ami_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ami_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ami_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ami_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ami_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ami_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ami_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ami_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INAMI-RIZIV_a.potx [Read-Only]" id="{FB5E6903-4B6D-424A-94B4-415687BFCACC}" vid="{F6C2ABB4-9F1A-4DB4-83D0-968BC582A013}"/>
    </a:ext>
  </a:extLst>
</a:theme>
</file>

<file path=ppt/theme/theme14.xml><?xml version="1.0" encoding="utf-8"?>
<a:theme xmlns:a="http://schemas.openxmlformats.org/drawingml/2006/main" name="Office Theme">
  <a:themeElements>
    <a:clrScheme name="PTIFY - Milestones - Light">
      <a:dk1>
        <a:srgbClr val="424242"/>
      </a:dk1>
      <a:lt1>
        <a:srgbClr val="FFFFFF"/>
      </a:lt1>
      <a:dk2>
        <a:srgbClr val="000000"/>
      </a:dk2>
      <a:lt2>
        <a:srgbClr val="FFFFFF"/>
      </a:lt2>
      <a:accent1>
        <a:srgbClr val="3A5E65"/>
      </a:accent1>
      <a:accent2>
        <a:srgbClr val="3B7D7A"/>
      </a:accent2>
      <a:accent3>
        <a:srgbClr val="379270"/>
      </a:accent3>
      <a:accent4>
        <a:srgbClr val="2FA86E"/>
      </a:accent4>
      <a:accent5>
        <a:srgbClr val="68CF5C"/>
      </a:accent5>
      <a:accent6>
        <a:srgbClr val="484848"/>
      </a:accent6>
      <a:hlink>
        <a:srgbClr val="BE6D50"/>
      </a:hlink>
      <a:folHlink>
        <a:srgbClr val="E1257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5.xml><?xml version="1.0" encoding="utf-8"?>
<a:theme xmlns:a="http://schemas.openxmlformats.org/drawingml/2006/main" name="1_Office Theme">
  <a:themeElements>
    <a:clrScheme name="PTIFY - Milestones - Light">
      <a:dk1>
        <a:srgbClr val="424242"/>
      </a:dk1>
      <a:lt1>
        <a:srgbClr val="FFFFFF"/>
      </a:lt1>
      <a:dk2>
        <a:srgbClr val="000000"/>
      </a:dk2>
      <a:lt2>
        <a:srgbClr val="FFFFFF"/>
      </a:lt2>
      <a:accent1>
        <a:srgbClr val="3A5E65"/>
      </a:accent1>
      <a:accent2>
        <a:srgbClr val="3B7D7A"/>
      </a:accent2>
      <a:accent3>
        <a:srgbClr val="379270"/>
      </a:accent3>
      <a:accent4>
        <a:srgbClr val="2FA86E"/>
      </a:accent4>
      <a:accent5>
        <a:srgbClr val="68CF5C"/>
      </a:accent5>
      <a:accent6>
        <a:srgbClr val="484848"/>
      </a:accent6>
      <a:hlink>
        <a:srgbClr val="BE6D50"/>
      </a:hlink>
      <a:folHlink>
        <a:srgbClr val="E1257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6.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werpoint Botermarkt">
  <a:themeElements>
    <a:clrScheme name="">
      <a:dk1>
        <a:srgbClr val="000000"/>
      </a:dk1>
      <a:lt1>
        <a:srgbClr val="F0EEF0"/>
      </a:lt1>
      <a:dk2>
        <a:srgbClr val="000000"/>
      </a:dk2>
      <a:lt2>
        <a:srgbClr val="808080"/>
      </a:lt2>
      <a:accent1>
        <a:srgbClr val="00CC99"/>
      </a:accent1>
      <a:accent2>
        <a:srgbClr val="3333CC"/>
      </a:accent2>
      <a:accent3>
        <a:srgbClr val="F6F5F6"/>
      </a:accent3>
      <a:accent4>
        <a:srgbClr val="000000"/>
      </a:accent4>
      <a:accent5>
        <a:srgbClr val="AAE2CA"/>
      </a:accent5>
      <a:accent6>
        <a:srgbClr val="2D2DB9"/>
      </a:accent6>
      <a:hlink>
        <a:srgbClr val="CCCCFF"/>
      </a:hlink>
      <a:folHlink>
        <a:srgbClr val="B2B2B2"/>
      </a:folHlink>
    </a:clrScheme>
    <a:fontScheme name="powerpoint Botermarkt">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powerpoint Botermark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Botermark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Botermark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Botermark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Botermark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Botermark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Botermark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tx1"/>
        </a:solidFill>
        <a:ln w="12700" cap="sq"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PPT_INAMI_a">
  <a:themeElements>
    <a:clrScheme name="inami_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ami_new">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ami_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ami_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ami_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ami_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ami_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ami_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ami_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ami_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ami_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ami_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ami_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ami_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INAMI-RIZIV_a.potx [Read-Only]" id="{FB5E6903-4B6D-424A-94B4-415687BFCACC}" vid="{F6C2ABB4-9F1A-4DB4-83D0-968BC582A013}"/>
    </a:ext>
  </a:extLst>
</a:theme>
</file>

<file path=ppt/theme/theme7.xml><?xml version="1.0" encoding="utf-8"?>
<a:theme xmlns:a="http://schemas.openxmlformats.org/drawingml/2006/main" name="Dividend">
  <a:themeElements>
    <a:clrScheme name="Custom 4">
      <a:dk1>
        <a:sysClr val="windowText" lastClr="000000"/>
      </a:dk1>
      <a:lt1>
        <a:sysClr val="window" lastClr="FFFFFF"/>
      </a:lt1>
      <a:dk2>
        <a:srgbClr val="17406D"/>
      </a:dk2>
      <a:lt2>
        <a:srgbClr val="DBEFF9"/>
      </a:lt2>
      <a:accent1>
        <a:srgbClr val="005EA4"/>
      </a:accent1>
      <a:accent2>
        <a:srgbClr val="C05880"/>
      </a:accent2>
      <a:accent3>
        <a:srgbClr val="0BD0D9"/>
      </a:accent3>
      <a:accent4>
        <a:srgbClr val="1B91BB"/>
      </a:accent4>
      <a:accent5>
        <a:srgbClr val="7CCA62"/>
      </a:accent5>
      <a:accent6>
        <a:srgbClr val="A5C249"/>
      </a:accent6>
      <a:hlink>
        <a:srgbClr val="F49100"/>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B1EC1E32693534E9E277CCA49C391C0" ma:contentTypeVersion="3" ma:contentTypeDescription="Create a new document." ma:contentTypeScope="" ma:versionID="6b4dca58c597dc8e8347be020383f464">
  <xsd:schema xmlns:xsd="http://www.w3.org/2001/XMLSchema" xmlns:xs="http://www.w3.org/2001/XMLSchema" xmlns:p="http://schemas.microsoft.com/office/2006/metadata/properties" xmlns:ns1="http://schemas.microsoft.com/sharepoint/v3" xmlns:ns2="b6343280-e923-429f-981f-27770744d99d" xmlns:ns3="C3D2FE67-1AAC-4573-9A7D-E1E68BA1A35A" xmlns:ns4="c3d2fe67-1aac-4573-9a7d-e1e68ba1a35a" targetNamespace="http://schemas.microsoft.com/office/2006/metadata/properties" ma:root="true" ma:fieldsID="e45f136e38ad46e6b9f738d9744a8612" ns1:_="" ns2:_="" ns3:_="" ns4:_="">
    <xsd:import namespace="http://schemas.microsoft.com/sharepoint/v3"/>
    <xsd:import namespace="b6343280-e923-429f-981f-27770744d99d"/>
    <xsd:import namespace="C3D2FE67-1AAC-4573-9A7D-E1E68BA1A35A"/>
    <xsd:import namespace="c3d2fe67-1aac-4573-9a7d-e1e68ba1a35a"/>
    <xsd:element name="properties">
      <xsd:complexType>
        <xsd:sequence>
          <xsd:element name="documentManagement">
            <xsd:complexType>
              <xsd:all>
                <xsd:element ref="ns2:_dlc_DocId" minOccurs="0"/>
                <xsd:element ref="ns2:_dlc_DocIdUrl" minOccurs="0"/>
                <xsd:element ref="ns2:_dlc_DocIdPersistId" minOccurs="0"/>
                <xsd:element ref="ns3:KeyDocument" minOccurs="0"/>
                <xsd:element ref="ns1:PublishingStartDate" minOccurs="0"/>
                <xsd:element ref="ns1:PublishingExpirationDate" minOccurs="0"/>
                <xsd:element ref="ns2:SharedWithUsers" minOccurs="0"/>
                <xsd:element ref="ns2:SharedWithDetails" minOccurs="0"/>
                <xsd:element ref="ns3:c0k5" minOccurs="0"/>
                <xsd:element ref="ns2:Month" minOccurs="0"/>
                <xsd:element ref="ns2:Year" minOccurs="0"/>
                <xsd:element ref="ns2:DocumentType" minOccurs="0"/>
                <xsd:element ref="ns2:OldPath" minOccurs="0"/>
                <xsd:element ref="ns3:MediaServiceMetadata" minOccurs="0"/>
                <xsd:element ref="ns3: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343280-e923-429f-981f-27770744d99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Month" ma:index="18" nillable="true" ma:displayName="Month" ma:format="Dropdown" ma:internalName="Month">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restriction>
      </xsd:simpleType>
    </xsd:element>
    <xsd:element name="Year" ma:index="19" nillable="true" ma:displayName="Year" ma:format="Dropdown" ma:internalName="Year">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element>
    <xsd:element name="DocumentType" ma:index="20" nillable="true" ma:displayName="DocumentType" ma:format="Dropdown" ma:internalName="DocumentType">
      <xsd:simpleType>
        <xsd:restriction base="dms:Choice">
          <xsd:enumeration value="Agenda"/>
          <xsd:enumeration value="Minute Meeting"/>
          <xsd:enumeration value="Note"/>
          <xsd:enumeration value="Procedure"/>
          <xsd:enumeration value="Report"/>
          <xsd:enumeration value="Your own value ? -&gt; Go to Help Center"/>
        </xsd:restriction>
      </xsd:simpleType>
    </xsd:element>
    <xsd:element name="OldPath" ma:index="21" nillable="true" ma:displayName="OldStructure" ma:internalName="OldPat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D2FE67-1AAC-4573-9A7D-E1E68BA1A35A" elementFormDefault="qualified">
    <xsd:import namespace="http://schemas.microsoft.com/office/2006/documentManagement/types"/>
    <xsd:import namespace="http://schemas.microsoft.com/office/infopath/2007/PartnerControls"/>
    <xsd:element name="KeyDocument" ma:index="11" nillable="true" ma:displayName="KeyDocument" ma:default="0" ma:internalName="KeyDocument">
      <xsd:simpleType>
        <xsd:restriction base="dms:Boolean"/>
      </xsd:simpleType>
    </xsd:element>
    <xsd:element name="c0k5" ma:index="17" nillable="true" ma:displayName="Text" ma:internalName="c0k5">
      <xsd:simpleType>
        <xsd:restriction base="dms:Text"/>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d2fe67-1aac-4573-9a7d-e1e68ba1a35a" elementFormDefault="qualified">
    <xsd:import namespace="http://schemas.microsoft.com/office/2006/documentManagement/types"/>
    <xsd:import namespace="http://schemas.microsoft.com/office/infopath/2007/PartnerControls"/>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0k5 xmlns="C3D2FE67-1AAC-4573-9A7D-E1E68BA1A35A" xsi:nil="true"/>
    <Month xmlns="b6343280-e923-429f-981f-27770744d99d" xsi:nil="true"/>
    <DocumentType xmlns="b6343280-e923-429f-981f-27770744d99d" xsi:nil="true"/>
    <KeyDocument xmlns="C3D2FE67-1AAC-4573-9A7D-E1E68BA1A35A">false</KeyDocument>
    <PublishingExpirationDate xmlns="http://schemas.microsoft.com/sharepoint/v3" xsi:nil="true"/>
    <Year xmlns="b6343280-e923-429f-981f-27770744d99d" xsi:nil="true"/>
    <PublishingStartDate xmlns="http://schemas.microsoft.com/sharepoint/v3" xsi:nil="true"/>
    <OldPath xmlns="b6343280-e923-429f-981f-27770744d99d" xsi:nil="true"/>
    <_dlc_DocId xmlns="b6343280-e923-429f-981f-27770744d99d">65XRD6Y7KMPT-670719965-4</_dlc_DocId>
    <_dlc_DocIdUrl xmlns="b6343280-e923-429f-981f-27770744d99d">
      <Url>https://gcloudbelgium.sharepoint.com/sites/BeConnected/LaboResult/_layouts/15/DocIdRedir.aspx?ID=65XRD6Y7KMPT-670719965-4</Url>
      <Description>65XRD6Y7KMPT-670719965-4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DF53EA-F21D-4C14-A4C8-3E91B068A2AA}">
  <ds:schemaRefs>
    <ds:schemaRef ds:uri="http://schemas.microsoft.com/sharepoint/events"/>
  </ds:schemaRefs>
</ds:datastoreItem>
</file>

<file path=customXml/itemProps2.xml><?xml version="1.0" encoding="utf-8"?>
<ds:datastoreItem xmlns:ds="http://schemas.openxmlformats.org/officeDocument/2006/customXml" ds:itemID="{FC6D79A1-318E-4691-98F6-072CD311E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343280-e923-429f-981f-27770744d99d"/>
    <ds:schemaRef ds:uri="C3D2FE67-1AAC-4573-9A7D-E1E68BA1A35A"/>
    <ds:schemaRef ds:uri="c3d2fe67-1aac-4573-9a7d-e1e68ba1a3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675C68-574D-4053-A11D-01F5528CB98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6343280-e923-429f-981f-27770744d99d"/>
    <ds:schemaRef ds:uri="http://schemas.microsoft.com/sharepoint/v3"/>
    <ds:schemaRef ds:uri="c3d2fe67-1aac-4573-9a7d-e1e68ba1a35a"/>
    <ds:schemaRef ds:uri="http://purl.org/dc/terms/"/>
    <ds:schemaRef ds:uri="http://schemas.openxmlformats.org/package/2006/metadata/core-properties"/>
    <ds:schemaRef ds:uri="C3D2FE67-1AAC-4573-9A7D-E1E68BA1A35A"/>
    <ds:schemaRef ds:uri="http://www.w3.org/XML/1998/namespace"/>
    <ds:schemaRef ds:uri="http://purl.org/dc/dcmitype/"/>
  </ds:schemaRefs>
</ds:datastoreItem>
</file>

<file path=customXml/itemProps4.xml><?xml version="1.0" encoding="utf-8"?>
<ds:datastoreItem xmlns:ds="http://schemas.openxmlformats.org/officeDocument/2006/customXml" ds:itemID="{D123401A-CC64-4646-989F-64C8BBC605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29315</TotalTime>
  <Words>5473</Words>
  <Application>Microsoft Office PowerPoint</Application>
  <PresentationFormat>Widescreen</PresentationFormat>
  <Paragraphs>1244</Paragraphs>
  <Slides>102</Slides>
  <Notes>50</Notes>
  <HiddenSlides>0</HiddenSlides>
  <MMClips>0</MMClips>
  <ScaleCrop>false</ScaleCrop>
  <HeadingPairs>
    <vt:vector size="8" baseType="variant">
      <vt:variant>
        <vt:lpstr>Fonts Used</vt:lpstr>
      </vt:variant>
      <vt:variant>
        <vt:i4>28</vt:i4>
      </vt:variant>
      <vt:variant>
        <vt:lpstr>Theme</vt:lpstr>
      </vt:variant>
      <vt:variant>
        <vt:i4>16</vt:i4>
      </vt:variant>
      <vt:variant>
        <vt:lpstr>Embedded OLE Servers</vt:lpstr>
      </vt:variant>
      <vt:variant>
        <vt:i4>1</vt:i4>
      </vt:variant>
      <vt:variant>
        <vt:lpstr>Slide Titles</vt:lpstr>
      </vt:variant>
      <vt:variant>
        <vt:i4>102</vt:i4>
      </vt:variant>
    </vt:vector>
  </HeadingPairs>
  <TitlesOfParts>
    <vt:vector size="147" baseType="lpstr">
      <vt:lpstr>arial</vt:lpstr>
      <vt:lpstr>arial</vt:lpstr>
      <vt:lpstr>Calibri</vt:lpstr>
      <vt:lpstr>Calibri Light</vt:lpstr>
      <vt:lpstr>Century Gothic</vt:lpstr>
      <vt:lpstr>Courier New</vt:lpstr>
      <vt:lpstr>Georgia</vt:lpstr>
      <vt:lpstr>Gill Sans MT</vt:lpstr>
      <vt:lpstr>Helvetica Neue</vt:lpstr>
      <vt:lpstr>Helvetica Neue Light</vt:lpstr>
      <vt:lpstr>Lato</vt:lpstr>
      <vt:lpstr>Lato Light</vt:lpstr>
      <vt:lpstr>League Spartan</vt:lpstr>
      <vt:lpstr>Merriweather</vt:lpstr>
      <vt:lpstr>Merriweather Black</vt:lpstr>
      <vt:lpstr>Mukta ExtraLight</vt:lpstr>
      <vt:lpstr>Open Sans Light</vt:lpstr>
      <vt:lpstr>Poppins</vt:lpstr>
      <vt:lpstr>Poppins Light</vt:lpstr>
      <vt:lpstr>Poppins Medium</vt:lpstr>
      <vt:lpstr>Roboto</vt:lpstr>
      <vt:lpstr>Roboto Light</vt:lpstr>
      <vt:lpstr>Roboto Medium</vt:lpstr>
      <vt:lpstr>Symbol</vt:lpstr>
      <vt:lpstr>Times New Roman</vt:lpstr>
      <vt:lpstr>Verdana</vt:lpstr>
      <vt:lpstr>Wingdings</vt:lpstr>
      <vt:lpstr>Wingdings 2</vt:lpstr>
      <vt:lpstr>1_Custom Design</vt:lpstr>
      <vt:lpstr>Simple Light</vt:lpstr>
      <vt:lpstr>2_powerpoint Botermarkt</vt:lpstr>
      <vt:lpstr>9_Blank Presentation</vt:lpstr>
      <vt:lpstr>Thème Office</vt:lpstr>
      <vt:lpstr>1_PPT_INAMI_a</vt:lpstr>
      <vt:lpstr>Dividend</vt:lpstr>
      <vt:lpstr>2_Office Theme</vt:lpstr>
      <vt:lpstr>2_Thème Office</vt:lpstr>
      <vt:lpstr>1_Thème Office</vt:lpstr>
      <vt:lpstr>3_Thème Office</vt:lpstr>
      <vt:lpstr>Kantoorthema</vt:lpstr>
      <vt:lpstr>PPT_INAMI_a</vt:lpstr>
      <vt:lpstr>Office Theme</vt:lpstr>
      <vt:lpstr>1_Office Theme</vt:lpstr>
      <vt:lpstr>1_Kantoorthema</vt:lpstr>
      <vt:lpstr>PDF</vt:lpstr>
      <vt:lpstr>PowerPoint Presentation</vt:lpstr>
      <vt:lpstr>PowerPoint Presentation</vt:lpstr>
      <vt:lpstr>PowerPoint Presentation</vt:lpstr>
      <vt:lpstr>PowerPoint Presentation</vt:lpstr>
      <vt:lpstr>PowerPoint Presentation</vt:lpstr>
      <vt:lpstr>Quality outcomes with point of care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outcomes with point of care insights</vt:lpstr>
      <vt:lpstr>Comprehensive population health analytics</vt:lpstr>
      <vt:lpstr>PowerPoint Presentation</vt:lpstr>
      <vt:lpstr>PowerPoint Presentation</vt:lpstr>
      <vt:lpstr>PowerPoint Presentation</vt:lpstr>
      <vt:lpstr>Projet Care Sets</vt:lpstr>
      <vt:lpstr>Projet Be-SafeShare</vt:lpstr>
      <vt:lpstr>Objectifs et Missions projet Be-SafeShare (Care Sets)</vt:lpstr>
      <vt:lpstr>LIFECYCLE CARE SET</vt:lpstr>
      <vt:lpstr>Gouvernance : processus Care Set</vt:lpstr>
      <vt:lpstr>Gouvernance </vt:lpstr>
      <vt:lpstr>Gouvernance : FHIR standardisation Process</vt:lpstr>
      <vt:lpstr>PowerPoint Presentation</vt:lpstr>
      <vt:lpstr>Care Set Allergie </vt:lpstr>
      <vt:lpstr>Care Set Allergie </vt:lpstr>
      <vt:lpstr>Relations Care Sets</vt:lpstr>
      <vt:lpstr>Statut projet Be-SafeShare (R1)</vt:lpstr>
      <vt:lpstr>Statut projet Be-SafeShare (suite)</vt:lpstr>
      <vt:lpstr>Elektronische Patiënt Dossier - Objectifs</vt:lpstr>
      <vt:lpstr>EPD BIHR</vt:lpstr>
      <vt:lpstr>EPD Requirements</vt:lpstr>
      <vt:lpstr>EPD als homologatiecriteria</vt:lpstr>
      <vt:lpstr>EPD Kosten</vt:lpstr>
      <vt:lpstr>EPD status</vt:lpstr>
      <vt:lpstr>EPD Timing</vt:lpstr>
      <vt:lpstr>  Digitaal Verwijsvoorschrift</vt:lpstr>
      <vt:lpstr>AGENDA</vt:lpstr>
      <vt:lpstr>Context</vt:lpstr>
      <vt:lpstr>CONTEXT</vt:lpstr>
      <vt:lpstr> Project Objectieven</vt:lpstr>
      <vt:lpstr>PROJECT OBJECTIEVEN</vt:lpstr>
      <vt:lpstr>PROJECT OBJECTIEVEN</vt:lpstr>
      <vt:lpstr>Product Scope</vt:lpstr>
      <vt:lpstr>PowerPoint Presentation</vt:lpstr>
      <vt:lpstr>SAMEN ONDERWEG</vt:lpstr>
      <vt:lpstr>Architecture</vt:lpstr>
      <vt:lpstr>Planning</vt:lpstr>
      <vt:lpstr>Planning</vt:lpstr>
      <vt:lpstr>1st MAJOR RELEASE</vt:lpstr>
      <vt:lpstr>PowerPoint Presentation</vt:lpstr>
      <vt:lpstr>PowerPoint Presentation</vt:lpstr>
      <vt:lpstr> Project Governance</vt:lpstr>
      <vt:lpstr>PowerPoint Presentation</vt:lpstr>
      <vt:lpstr>PowerPoint Presentation</vt:lpstr>
      <vt:lpstr> Project Resultaten</vt:lpstr>
      <vt:lpstr>PROJECT RESULTATEN: 1st MAJOR RELEASE</vt:lpstr>
      <vt:lpstr>VIDIS</vt:lpstr>
      <vt:lpstr>AGENDA </vt:lpstr>
      <vt:lpstr>Projectdoelstelling</vt:lpstr>
      <vt:lpstr>Doelstelling</vt:lpstr>
      <vt:lpstr>PowerPoint Presentation</vt:lpstr>
      <vt:lpstr>Overzicht:  Bereikt tot nu toe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Nog te implementeren</vt:lpstr>
      <vt:lpstr>PowerPoint Presentation</vt:lpstr>
      <vt:lpstr>PowerPoint Presentation</vt:lpstr>
      <vt:lpstr>PowerPoint Presentation</vt:lpstr>
      <vt:lpstr>PowerPoint Presentation</vt:lpstr>
      <vt:lpstr>PowerPoint Presentation</vt:lpstr>
      <vt:lpstr>Governance</vt:lpstr>
      <vt:lpstr>PowerPoint Presentation</vt:lpstr>
      <vt:lpstr>PowerPoint Presentation</vt:lpstr>
      <vt:lpstr>Budget</vt:lpstr>
      <vt:lpstr>PowerPoint Presentation</vt:lpstr>
      <vt:lpstr>Milestones &amp; Roadmap</vt:lpstr>
      <vt:lpstr>PowerPoint Presentation</vt:lpstr>
      <vt:lpstr>PowerPoint Presentation</vt:lpstr>
      <vt:lpstr>PowerPoint Presentation</vt:lpstr>
      <vt:lpstr>Vragen?</vt:lpstr>
      <vt:lpstr>Annexes</vt:lpstr>
      <vt:lpstr>PowerPoint Presentation</vt:lpstr>
      <vt:lpstr>Projet digitalisation des résultats labo</vt:lpstr>
      <vt:lpstr>Contexte</vt:lpstr>
      <vt:lpstr>Scope et bénéfices</vt:lpstr>
      <vt:lpstr>Liens avec autres projets</vt:lpstr>
      <vt:lpstr>Rôle de la plate-forme eHealth </vt:lpstr>
      <vt:lpstr>Planning</vt:lpstr>
      <vt:lpstr>Budget de relance UE</vt:lpstr>
      <vt:lpstr>Gouvernance</vt:lpstr>
      <vt:lpstr>Deliverables</vt:lpstr>
      <vt:lpstr>Deliverables</vt:lpstr>
      <vt:lpstr>Architecture (1/2)</vt:lpstr>
      <vt:lpstr>Architecture (2/2)</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 (KSZ-BCSS)</cp:lastModifiedBy>
  <cp:revision>321</cp:revision>
  <dcterms:created xsi:type="dcterms:W3CDTF">2017-09-11T11:22:14Z</dcterms:created>
  <dcterms:modified xsi:type="dcterms:W3CDTF">2023-03-31T13:37:17Z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0x0101002B1EC1E32693534E9E277CCA49C391C0</vt:lpwstr>
  </property>
  <property fmtid="{D5CDD505-2E9C-101B-9397-08002B2CF9AE}" pid="3" name="_dlc_DocIdItemGuid">
    <vt:lpwstr>32128d39-1fc0-4fa7-8a60-94750a7dc2f8</vt:lpwstr>
  </property>
</Properties>
</file>