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5"/>
  </p:sldMasterIdLst>
  <p:notesMasterIdLst>
    <p:notesMasterId r:id="rId18"/>
  </p:notesMasterIdLst>
  <p:sldIdLst>
    <p:sldId id="256" r:id="rId6"/>
    <p:sldId id="269" r:id="rId7"/>
    <p:sldId id="303" r:id="rId8"/>
    <p:sldId id="305" r:id="rId9"/>
    <p:sldId id="302" r:id="rId10"/>
    <p:sldId id="298" r:id="rId11"/>
    <p:sldId id="299" r:id="rId12"/>
    <p:sldId id="301" r:id="rId13"/>
    <p:sldId id="300" r:id="rId14"/>
    <p:sldId id="304" r:id="rId15"/>
    <p:sldId id="277" r:id="rId16"/>
    <p:sldId id="279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9CE4"/>
    <a:srgbClr val="77C9F2"/>
    <a:srgbClr val="525252"/>
    <a:srgbClr val="000000"/>
    <a:srgbClr val="90C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3" autoAdjust="0"/>
    <p:restoredTop sz="94732" autoAdjust="0"/>
  </p:normalViewPr>
  <p:slideViewPr>
    <p:cSldViewPr>
      <p:cViewPr varScale="1">
        <p:scale>
          <a:sx n="106" d="100"/>
          <a:sy n="106" d="100"/>
        </p:scale>
        <p:origin x="144" y="4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8" d="100"/>
        <a:sy n="58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371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0CDFC-4227-4C65-BFFE-606B768D4FEF}" type="datetimeFigureOut">
              <a:rPr lang="fr-BE" smtClean="0"/>
              <a:t>29-03-23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DF498-6B22-4C23-B9DE-FBD91F7FCCAE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30398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DF498-6B22-4C23-B9DE-FBD91F7FCCAE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60742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482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BE" dirty="0"/>
              <a:t>05/11/2021</a:t>
            </a:r>
            <a:endParaRPr lang="fr-BE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91360" y="645333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- </a:t>
            </a:r>
            <a:fld id="{30A9230E-FFBB-4CCB-ABD7-198084EDE768}" type="slidenum">
              <a:rPr lang="fr-BE" smtClean="0"/>
              <a:pPr/>
              <a:t>‹nr.›</a:t>
            </a:fld>
            <a:r>
              <a:rPr lang="fr-BE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04165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BE"/>
              <a:t>- </a:t>
            </a:r>
            <a:fld id="{30A9230E-FFBB-4CCB-ABD7-198084EDE768}" type="slidenum">
              <a:rPr lang="fr-BE" smtClean="0"/>
              <a:pPr/>
              <a:t>‹nr.›</a:t>
            </a:fld>
            <a:r>
              <a:rPr lang="fr-BE"/>
              <a:t> -</a:t>
            </a:r>
            <a:endParaRPr lang="fr-BE" dirty="0"/>
          </a:p>
        </p:txBody>
      </p:sp>
      <p:sp>
        <p:nvSpPr>
          <p:cNvPr id="6" name="Title 10"/>
          <p:cNvSpPr txBox="1">
            <a:spLocks/>
          </p:cNvSpPr>
          <p:nvPr userDrawn="1"/>
        </p:nvSpPr>
        <p:spPr>
          <a:xfrm>
            <a:off x="884051" y="1150432"/>
            <a:ext cx="5376597" cy="29873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nl-BE" sz="3600" dirty="0">
                <a:solidFill>
                  <a:srgbClr val="C00000"/>
                </a:solidFill>
              </a:rPr>
              <a:t>BEDANKT! </a:t>
            </a:r>
            <a:br>
              <a:rPr lang="nl-BE" sz="3600" dirty="0">
                <a:solidFill>
                  <a:srgbClr val="C00000"/>
                </a:solidFill>
              </a:rPr>
            </a:br>
            <a:r>
              <a:rPr lang="nl-BE" sz="3600" dirty="0">
                <a:solidFill>
                  <a:srgbClr val="C00000"/>
                </a:solidFill>
              </a:rPr>
              <a:t>Vragen ?</a:t>
            </a:r>
          </a:p>
        </p:txBody>
      </p:sp>
      <p:grpSp>
        <p:nvGrpSpPr>
          <p:cNvPr id="7" name="Group 11"/>
          <p:cNvGrpSpPr>
            <a:grpSpLocks/>
          </p:cNvGrpSpPr>
          <p:nvPr userDrawn="1"/>
        </p:nvGrpSpPr>
        <p:grpSpPr bwMode="auto">
          <a:xfrm>
            <a:off x="6503455" y="2852936"/>
            <a:ext cx="5691717" cy="2800350"/>
            <a:chOff x="4406900" y="2676525"/>
            <a:chExt cx="4268788" cy="2801603"/>
          </a:xfrm>
        </p:grpSpPr>
        <p:pic>
          <p:nvPicPr>
            <p:cNvPr id="8" name="Picture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900" y="362909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3690" y="415191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12"/>
            <p:cNvSpPr txBox="1">
              <a:spLocks noChangeArrowheads="1"/>
            </p:cNvSpPr>
            <p:nvPr userDrawn="1"/>
          </p:nvSpPr>
          <p:spPr bwMode="auto">
            <a:xfrm>
              <a:off x="4787900" y="2676525"/>
              <a:ext cx="3887788" cy="2801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>
                  <a:latin typeface="+mn-lt"/>
                  <a:cs typeface="Arial" pitchFamily="34" charset="0"/>
                </a:rPr>
                <a:t>frank.robben@ehealth.fgov.be </a:t>
              </a:r>
            </a:p>
            <a:p>
              <a:pPr>
                <a:defRPr/>
              </a:pPr>
              <a:endParaRPr lang="fr-BE" altLang="en-US" sz="1600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>
                  <a:latin typeface="+mn-lt"/>
                  <a:cs typeface="Arial" pitchFamily="34" charset="0"/>
                  <a:sym typeface="Arial" pitchFamily="34" charset="0"/>
                </a:rPr>
                <a:t>@FrRobben</a:t>
              </a:r>
            </a:p>
            <a:p>
              <a:pPr>
                <a:defRPr/>
              </a:pPr>
              <a:endParaRPr lang="fr-BE" altLang="en-US" sz="1600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>
                  <a:latin typeface="+mn-lt"/>
                  <a:cs typeface="Arial" pitchFamily="34" charset="0"/>
                  <a:sym typeface="Arial" pitchFamily="34" charset="0"/>
                </a:rPr>
                <a:t>https://www.ehealth.fgov.be</a:t>
              </a:r>
            </a:p>
            <a:p>
              <a:pPr>
                <a:defRPr/>
              </a:pPr>
              <a:r>
                <a:rPr lang="fr-BE" altLang="en-US" sz="1600" dirty="0">
                  <a:latin typeface="+mn-lt"/>
                  <a:cs typeface="Arial" pitchFamily="34" charset="0"/>
                  <a:sym typeface="Arial" pitchFamily="34" charset="0"/>
                </a:rPr>
                <a:t>https://www.ksz.fgov.be</a:t>
              </a:r>
            </a:p>
            <a:p>
              <a:pPr>
                <a:defRPr/>
              </a:pPr>
              <a:r>
                <a:rPr lang="fr-BE" altLang="en-US" sz="1600" dirty="0">
                  <a:latin typeface="+mn-lt"/>
                  <a:cs typeface="Arial" pitchFamily="34" charset="0"/>
                  <a:sym typeface="Arial" pitchFamily="34" charset="0"/>
                </a:rPr>
                <a:t>https://www.frankrobben.be</a:t>
              </a:r>
              <a:endParaRPr lang="fr-BE" altLang="en-US" sz="1600" dirty="0">
                <a:latin typeface="+mn-lt"/>
                <a:cs typeface="Arial" pitchFamily="34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950" b="92280"/>
          <a:stretch/>
        </p:blipFill>
        <p:spPr>
          <a:xfrm>
            <a:off x="8976320" y="6302996"/>
            <a:ext cx="2688299" cy="531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92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8"/>
          <p:cNvCxnSpPr/>
          <p:nvPr/>
        </p:nvCxnSpPr>
        <p:spPr>
          <a:xfrm>
            <a:off x="914400" y="4005263"/>
            <a:ext cx="104648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11"/>
          <p:cNvGrpSpPr>
            <a:grpSpLocks/>
          </p:cNvGrpSpPr>
          <p:nvPr userDrawn="1"/>
        </p:nvGrpSpPr>
        <p:grpSpPr bwMode="auto">
          <a:xfrm>
            <a:off x="5706534" y="3619500"/>
            <a:ext cx="5691717" cy="2800350"/>
            <a:chOff x="4406900" y="2676525"/>
            <a:chExt cx="4268788" cy="2801603"/>
          </a:xfrm>
        </p:grpSpPr>
        <p:pic>
          <p:nvPicPr>
            <p:cNvPr id="5" name="Picture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900" y="362909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3690" y="415191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12"/>
            <p:cNvSpPr txBox="1">
              <a:spLocks noChangeArrowheads="1"/>
            </p:cNvSpPr>
            <p:nvPr userDrawn="1"/>
          </p:nvSpPr>
          <p:spPr bwMode="auto">
            <a:xfrm>
              <a:off x="4787900" y="2676525"/>
              <a:ext cx="3887788" cy="2801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>
                  <a:cs typeface="Arial" pitchFamily="34" charset="0"/>
                </a:rPr>
                <a:t>frank.robben@ehealth.fgov.be </a:t>
              </a:r>
            </a:p>
            <a:p>
              <a:pPr>
                <a:defRPr/>
              </a:pPr>
              <a:endParaRPr lang="fr-BE" altLang="en-US" sz="1600" dirty="0"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>
                  <a:cs typeface="Arial" pitchFamily="34" charset="0"/>
                  <a:sym typeface="Arial" pitchFamily="34" charset="0"/>
                </a:rPr>
                <a:t>@FrRobben</a:t>
              </a:r>
            </a:p>
            <a:p>
              <a:pPr>
                <a:defRPr/>
              </a:pPr>
              <a:endParaRPr lang="fr-BE" altLang="en-US" sz="1600" dirty="0"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>
                  <a:cs typeface="Arial" pitchFamily="34" charset="0"/>
                  <a:sym typeface="Arial" pitchFamily="34" charset="0"/>
                </a:rPr>
                <a:t>https://www.ehealth.fgov.be</a:t>
              </a:r>
            </a:p>
            <a:p>
              <a:pPr>
                <a:defRPr/>
              </a:pPr>
              <a:r>
                <a:rPr lang="fr-BE" altLang="en-US" sz="1600" dirty="0">
                  <a:cs typeface="Arial" pitchFamily="34" charset="0"/>
                  <a:sym typeface="Arial" pitchFamily="34" charset="0"/>
                </a:rPr>
                <a:t>http://www.ksz.fgov.be</a:t>
              </a:r>
            </a:p>
            <a:p>
              <a:pPr>
                <a:defRPr/>
              </a:pPr>
              <a:r>
                <a:rPr lang="fr-BE" altLang="en-US" sz="1600" dirty="0">
                  <a:cs typeface="Arial" pitchFamily="34" charset="0"/>
                  <a:sym typeface="Arial" pitchFamily="34" charset="0"/>
                </a:rPr>
                <a:t>http://www.frankrobben.be</a:t>
              </a:r>
              <a:endParaRPr lang="fr-BE" altLang="en-US" sz="1600" dirty="0">
                <a:cs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61816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/>
              <a:t>5/10/2021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b="0"/>
            </a:lvl1pPr>
          </a:lstStyle>
          <a:p>
            <a:pPr>
              <a:defRPr/>
            </a:pPr>
            <a:fld id="{47161507-E980-4A7F-B183-41CB67DCE966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392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087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>
                <a:solidFill>
                  <a:srgbClr val="77C9F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52736"/>
            <a:ext cx="10972800" cy="52565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482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BE" dirty="0"/>
              <a:t>05/11/2021</a:t>
            </a:r>
            <a:endParaRPr lang="fr-BE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91360" y="645333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- </a:t>
            </a:r>
            <a:fld id="{30A9230E-FFBB-4CCB-ABD7-198084EDE768}" type="slidenum">
              <a:rPr lang="fr-BE" smtClean="0"/>
              <a:pPr/>
              <a:t>‹nr.›</a:t>
            </a:fld>
            <a:r>
              <a:rPr lang="fr-BE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4285088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482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BE" dirty="0"/>
              <a:t>05/11/2021</a:t>
            </a:r>
            <a:endParaRPr lang="fr-BE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91360" y="645333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- </a:t>
            </a:r>
            <a:fld id="{30A9230E-FFBB-4CCB-ABD7-198084EDE768}" type="slidenum">
              <a:rPr lang="fr-BE" smtClean="0"/>
              <a:pPr/>
              <a:t>‹nr.›</a:t>
            </a:fld>
            <a:r>
              <a:rPr lang="fr-BE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275300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087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052736"/>
            <a:ext cx="5384800" cy="52565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052736"/>
            <a:ext cx="5384800" cy="52565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482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BE"/>
              <a:t>5/10/2021</a:t>
            </a:r>
            <a:endParaRPr lang="fr-BE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91360" y="645333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- </a:t>
            </a:r>
            <a:fld id="{30A9230E-FFBB-4CCB-ABD7-198084EDE768}" type="slidenum">
              <a:rPr lang="fr-BE" smtClean="0"/>
              <a:pPr/>
              <a:t>‹nr.›</a:t>
            </a:fld>
            <a:r>
              <a:rPr lang="fr-BE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709122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0872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051646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834334"/>
            <a:ext cx="5386917" cy="447498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051646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834334"/>
            <a:ext cx="5389033" cy="447498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482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BE"/>
              <a:t>5/10/2021</a:t>
            </a:r>
            <a:endParaRPr lang="fr-BE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691360" y="645333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- </a:t>
            </a:r>
            <a:fld id="{30A9230E-FFBB-4CCB-ABD7-198084EDE768}" type="slidenum">
              <a:rPr lang="fr-BE" smtClean="0"/>
              <a:pPr/>
              <a:t>‹nr.›</a:t>
            </a:fld>
            <a:r>
              <a:rPr lang="fr-BE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866617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087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482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BE"/>
              <a:t>5/10/2021</a:t>
            </a:r>
            <a:endParaRPr lang="fr-BE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91360" y="645333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- </a:t>
            </a:r>
            <a:fld id="{30A9230E-FFBB-4CCB-ABD7-198084EDE768}" type="slidenum">
              <a:rPr lang="fr-BE" smtClean="0"/>
              <a:pPr/>
              <a:t>‹nr.›</a:t>
            </a:fld>
            <a:r>
              <a:rPr lang="fr-BE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011599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482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BE"/>
              <a:t>5/10/2021</a:t>
            </a:r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91360" y="645333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- </a:t>
            </a:r>
            <a:fld id="{30A9230E-FFBB-4CCB-ABD7-198084EDE768}" type="slidenum">
              <a:rPr lang="fr-BE" smtClean="0"/>
              <a:pPr/>
              <a:t>‹nr.›</a:t>
            </a:fld>
            <a:r>
              <a:rPr lang="fr-BE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24875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482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BE"/>
              <a:t>5/10/2021</a:t>
            </a:r>
            <a:endParaRPr lang="fr-BE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91360" y="645333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- </a:t>
            </a:r>
            <a:fld id="{30A9230E-FFBB-4CCB-ABD7-198084EDE768}" type="slidenum">
              <a:rPr lang="fr-BE" smtClean="0"/>
              <a:pPr/>
              <a:t>‹nr.›</a:t>
            </a:fld>
            <a:r>
              <a:rPr lang="fr-BE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819130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482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BE"/>
              <a:t>5/10/2021</a:t>
            </a:r>
            <a:endParaRPr lang="fr-BE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91360" y="645333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- </a:t>
            </a:r>
            <a:fld id="{30A9230E-FFBB-4CCB-ABD7-198084EDE768}" type="slidenum">
              <a:rPr lang="fr-BE" smtClean="0"/>
              <a:pPr/>
              <a:t>‹nr.›</a:t>
            </a:fld>
            <a:r>
              <a:rPr lang="fr-BE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014084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609600" y="1052737"/>
            <a:ext cx="10972800" cy="5227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482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BE" dirty="0"/>
              <a:t>05/11/2021</a:t>
            </a:r>
            <a:endParaRPr lang="fr-BE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91360" y="645333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- </a:t>
            </a:r>
            <a:fld id="{30A9230E-FFBB-4CCB-ABD7-198084EDE768}" type="slidenum">
              <a:rPr lang="fr-BE" smtClean="0"/>
              <a:pPr/>
              <a:t>‹nr.›</a:t>
            </a:fld>
            <a:r>
              <a:rPr lang="fr-BE" dirty="0"/>
              <a:t> -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908720"/>
            <a:ext cx="12192000" cy="0"/>
          </a:xfrm>
          <a:prstGeom prst="line">
            <a:avLst/>
          </a:prstGeom>
          <a:ln w="19050">
            <a:solidFill>
              <a:srgbClr val="77C9F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0" r="83862" b="91999"/>
          <a:stretch/>
        </p:blipFill>
        <p:spPr>
          <a:xfrm>
            <a:off x="10200456" y="6236351"/>
            <a:ext cx="1475656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27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2" r:id="rId10"/>
    <p:sldLayoutId id="214748368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.belgium.be/nl/terminologie-en-condestelsels-retam-introductie" TargetMode="External"/><Relationship Id="rId2" Type="http://schemas.openxmlformats.org/officeDocument/2006/relationships/hyperlink" Target="https://wiki.hl7belgium.org/index.php?title=Laboratory_Workgrou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ealth.belgium.be/fr/ucum" TargetMode="External"/><Relationship Id="rId5" Type="http://schemas.openxmlformats.org/officeDocument/2006/relationships/hyperlink" Target="https://www.vas.ehealth.fgov.be/webretam/retam/home.htm" TargetMode="External"/><Relationship Id="rId4" Type="http://schemas.openxmlformats.org/officeDocument/2006/relationships/hyperlink" Target="https://www.ehealth.fgov.be/standards/kmehr/en/page/retam-exports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9456" y="1196752"/>
            <a:ext cx="10363200" cy="3098774"/>
          </a:xfrm>
        </p:spPr>
        <p:txBody>
          <a:bodyPr>
            <a:normAutofit/>
          </a:bodyPr>
          <a:lstStyle/>
          <a:p>
            <a:r>
              <a:rPr lang="en-US" sz="4800" dirty="0" err="1" smtClean="0"/>
              <a:t>Projet</a:t>
            </a:r>
            <a:r>
              <a:rPr lang="en-US" sz="4800" dirty="0" smtClean="0"/>
              <a:t> </a:t>
            </a:r>
            <a:r>
              <a:rPr lang="en-US" sz="4800" dirty="0" err="1" smtClean="0"/>
              <a:t>digitalisation</a:t>
            </a:r>
            <a:r>
              <a:rPr lang="en-US" sz="4800" dirty="0" smtClean="0"/>
              <a:t> des </a:t>
            </a:r>
            <a:r>
              <a:rPr lang="en-US" sz="4800" dirty="0" err="1" smtClean="0"/>
              <a:t>résultats</a:t>
            </a:r>
            <a:r>
              <a:rPr lang="en-US" sz="4800" dirty="0" smtClean="0"/>
              <a:t> labo</a:t>
            </a:r>
            <a:endParaRPr lang="en-US" sz="4800" dirty="0"/>
          </a:p>
        </p:txBody>
      </p:sp>
      <p:pic>
        <p:nvPicPr>
          <p:cNvPr id="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0" r="83862" b="91999"/>
          <a:stretch/>
        </p:blipFill>
        <p:spPr>
          <a:xfrm>
            <a:off x="10200456" y="6236351"/>
            <a:ext cx="1475656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05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Deliverables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quelques liens</a:t>
            </a:r>
            <a:endParaRPr lang="en-US" dirty="0" smtClean="0"/>
          </a:p>
          <a:p>
            <a:pPr lvl="1"/>
            <a:r>
              <a:rPr lang="en-US" dirty="0" smtClean="0"/>
              <a:t>HL7 </a:t>
            </a:r>
            <a:r>
              <a:rPr lang="en-US" dirty="0"/>
              <a:t>Belgium</a:t>
            </a:r>
            <a:r>
              <a:rPr lang="en-US" dirty="0" smtClean="0"/>
              <a:t>:</a:t>
            </a:r>
          </a:p>
          <a:p>
            <a:pPr lvl="2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wiki.hl7belgium.org/index.php?title=Laboratory_Workgroup</a:t>
            </a:r>
            <a:endParaRPr lang="en-US" dirty="0" smtClean="0"/>
          </a:p>
          <a:p>
            <a:pPr lvl="1"/>
            <a:r>
              <a:rPr lang="fr-BE" dirty="0" smtClean="0"/>
              <a:t>codes </a:t>
            </a:r>
            <a:r>
              <a:rPr lang="fr-BE" dirty="0"/>
              <a:t>LOINC (</a:t>
            </a:r>
            <a:r>
              <a:rPr lang="fr-BE" dirty="0" err="1"/>
              <a:t>ReTaM</a:t>
            </a:r>
            <a:r>
              <a:rPr lang="fr-BE" dirty="0"/>
              <a:t>) (introduction and codes):</a:t>
            </a:r>
            <a:endParaRPr lang="en-US" dirty="0"/>
          </a:p>
          <a:p>
            <a:pPr lvl="2"/>
            <a:r>
              <a:rPr lang="fr-BE" u="sng" dirty="0">
                <a:hlinkClick r:id="rId3"/>
              </a:rPr>
              <a:t>https://www.health.belgium.be/nl/terminologie-en-condestelsels-retam-introductie</a:t>
            </a:r>
            <a:endParaRPr lang="en-US" dirty="0"/>
          </a:p>
          <a:p>
            <a:pPr lvl="2"/>
            <a:r>
              <a:rPr lang="fr-BE" u="sng" dirty="0">
                <a:hlinkClick r:id="rId4"/>
              </a:rPr>
              <a:t>https://www.ehealth.fgov.be/standards/kmehr/en/page/retam-exports</a:t>
            </a:r>
            <a:endParaRPr lang="en-US" dirty="0"/>
          </a:p>
          <a:p>
            <a:pPr lvl="2"/>
            <a:r>
              <a:rPr lang="fr-BE" u="sng" dirty="0">
                <a:hlinkClick r:id="rId5"/>
              </a:rPr>
              <a:t>https://</a:t>
            </a:r>
            <a:r>
              <a:rPr lang="fr-BE" u="sng" dirty="0" smtClean="0">
                <a:hlinkClick r:id="rId5"/>
              </a:rPr>
              <a:t>www.vas.ehealth.fgov.be/webretam/retam/home.htm</a:t>
            </a:r>
            <a:endParaRPr lang="en-US" dirty="0" smtClean="0"/>
          </a:p>
          <a:p>
            <a:pPr lvl="1"/>
            <a:r>
              <a:rPr lang="fr-BE" dirty="0" err="1" smtClean="0"/>
              <a:t>Ucum</a:t>
            </a:r>
            <a:r>
              <a:rPr lang="fr-BE" dirty="0" smtClean="0"/>
              <a:t> </a:t>
            </a:r>
            <a:r>
              <a:rPr lang="fr-BE" dirty="0"/>
              <a:t>(</a:t>
            </a:r>
            <a:r>
              <a:rPr lang="fr-BE" dirty="0" err="1"/>
              <a:t>units</a:t>
            </a:r>
            <a:r>
              <a:rPr lang="fr-BE" dirty="0"/>
              <a:t> to </a:t>
            </a:r>
            <a:r>
              <a:rPr lang="fr-BE" dirty="0" err="1"/>
              <a:t>implement</a:t>
            </a:r>
            <a:r>
              <a:rPr lang="fr-BE" dirty="0"/>
              <a:t>):</a:t>
            </a:r>
            <a:endParaRPr lang="en-US" dirty="0"/>
          </a:p>
          <a:p>
            <a:pPr lvl="2"/>
            <a:r>
              <a:rPr lang="fr-BE" dirty="0"/>
              <a:t> </a:t>
            </a:r>
            <a:r>
              <a:rPr lang="en-US" u="sng" dirty="0">
                <a:hlinkClick r:id="rId6"/>
              </a:rPr>
              <a:t>https://www.health.belgium.be/fr/ucum</a:t>
            </a:r>
            <a:endParaRPr lang="en-US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nl-BE" smtClean="0"/>
              <a:t>05/11/2021</a:t>
            </a:r>
            <a:endParaRPr lang="fr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 smtClean="0"/>
              <a:t>- </a:t>
            </a:r>
            <a:fld id="{30A9230E-FFBB-4CCB-ABD7-198084EDE768}" type="slidenum">
              <a:rPr lang="fr-BE" smtClean="0"/>
              <a:pPr/>
              <a:t>10</a:t>
            </a:fld>
            <a:r>
              <a:rPr lang="fr-BE" smtClean="0"/>
              <a:t> -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81516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Architecture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 dirty="0"/>
              <a:t>- </a:t>
            </a:r>
            <a:fld id="{30A9230E-FFBB-4CCB-ABD7-198084EDE768}" type="slidenum">
              <a:rPr lang="fr-BE" smtClean="0"/>
              <a:pPr/>
              <a:t>11</a:t>
            </a:fld>
            <a:r>
              <a:rPr lang="fr-BE" dirty="0"/>
              <a:t> -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12" y="917517"/>
            <a:ext cx="7848872" cy="5553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44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Architecture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nl-NL" dirty="0"/>
              <a:t>     </a:t>
            </a:r>
            <a:r>
              <a:rPr lang="nl-NL" dirty="0" smtClean="0"/>
              <a:t>(1) </a:t>
            </a:r>
            <a:r>
              <a:rPr lang="nl-NL" dirty="0" err="1" smtClean="0"/>
              <a:t>phase</a:t>
            </a:r>
            <a:r>
              <a:rPr lang="nl-NL" dirty="0" smtClean="0"/>
              <a:t> </a:t>
            </a:r>
            <a:r>
              <a:rPr lang="nl-NL" dirty="0"/>
              <a:t>1: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/>
              <a:t>labs </a:t>
            </a:r>
            <a:r>
              <a:rPr lang="nl-NL" dirty="0" err="1" smtClean="0"/>
              <a:t>send</a:t>
            </a:r>
            <a:r>
              <a:rPr lang="nl-NL" dirty="0" smtClean="0"/>
              <a:t> </a:t>
            </a:r>
            <a:r>
              <a:rPr lang="nl-NL" dirty="0" err="1"/>
              <a:t>the</a:t>
            </a:r>
            <a:r>
              <a:rPr lang="nl-NL" dirty="0"/>
              <a:t> lab </a:t>
            </a:r>
            <a:r>
              <a:rPr lang="nl-NL" dirty="0" err="1" smtClean="0"/>
              <a:t>result</a:t>
            </a:r>
            <a:r>
              <a:rPr lang="nl-NL" dirty="0" smtClean="0"/>
              <a:t> </a:t>
            </a:r>
            <a:r>
              <a:rPr lang="nl-NL" dirty="0"/>
              <a:t>of </a:t>
            </a:r>
            <a:r>
              <a:rPr lang="nl-NL" dirty="0" err="1"/>
              <a:t>the</a:t>
            </a:r>
            <a:r>
              <a:rPr lang="nl-NL" dirty="0"/>
              <a:t> test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smtClean="0"/>
              <a:t>eHealth box </a:t>
            </a:r>
            <a:r>
              <a:rPr lang="nl-NL" dirty="0"/>
              <a:t>of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general</a:t>
            </a:r>
            <a:r>
              <a:rPr lang="nl-NL" dirty="0"/>
              <a:t> </a:t>
            </a:r>
            <a:r>
              <a:rPr lang="nl-NL" dirty="0" err="1"/>
              <a:t>practioner</a:t>
            </a:r>
            <a:r>
              <a:rPr lang="nl-NL" dirty="0"/>
              <a:t> </a:t>
            </a:r>
            <a:r>
              <a:rPr lang="nl-NL" dirty="0" smtClean="0"/>
              <a:t>in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appropriate</a:t>
            </a:r>
            <a:r>
              <a:rPr lang="nl-NL" dirty="0" smtClean="0"/>
              <a:t> FHIR </a:t>
            </a:r>
            <a:r>
              <a:rPr lang="nl-NL" dirty="0"/>
              <a:t>format</a:t>
            </a:r>
            <a:r>
              <a:rPr lang="nl-NL" dirty="0" smtClean="0"/>
              <a:t>. Using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eHealthBox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lab </a:t>
            </a:r>
            <a:r>
              <a:rPr lang="nl-NL" dirty="0" err="1" smtClean="0"/>
              <a:t>result</a:t>
            </a:r>
            <a:r>
              <a:rPr lang="nl-NL" dirty="0" smtClean="0"/>
              <a:t> is </a:t>
            </a:r>
            <a:r>
              <a:rPr lang="nl-NL" dirty="0" err="1" smtClean="0"/>
              <a:t>encrypted</a:t>
            </a:r>
            <a:r>
              <a:rPr lang="nl-NL" dirty="0" smtClean="0"/>
              <a:t>.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pPr lvl="0">
              <a:buNone/>
            </a:pPr>
            <a:r>
              <a:rPr lang="nl-NL" dirty="0"/>
              <a:t>     </a:t>
            </a:r>
            <a:r>
              <a:rPr lang="nl-NL" dirty="0" smtClean="0"/>
              <a:t>(1’) </a:t>
            </a:r>
            <a:r>
              <a:rPr lang="nl-NL" dirty="0" err="1" smtClean="0"/>
              <a:t>phase</a:t>
            </a:r>
            <a:r>
              <a:rPr lang="nl-NL" dirty="0" smtClean="0"/>
              <a:t> </a:t>
            </a:r>
            <a:r>
              <a:rPr lang="nl-NL" dirty="0"/>
              <a:t>1: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/>
              <a:t>labs </a:t>
            </a:r>
            <a:r>
              <a:rPr lang="nl-NL" dirty="0" err="1"/>
              <a:t>send</a:t>
            </a:r>
            <a:r>
              <a:rPr lang="nl-NL" dirty="0"/>
              <a:t> a lab </a:t>
            </a:r>
            <a:r>
              <a:rPr lang="nl-NL" dirty="0" err="1"/>
              <a:t>result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a doctor </a:t>
            </a:r>
            <a:r>
              <a:rPr lang="nl-NL" dirty="0" err="1"/>
              <a:t>working</a:t>
            </a:r>
            <a:r>
              <a:rPr lang="nl-NL" dirty="0"/>
              <a:t> in a </a:t>
            </a:r>
            <a:r>
              <a:rPr lang="nl-NL" dirty="0" err="1"/>
              <a:t>hospital</a:t>
            </a:r>
            <a:r>
              <a:rPr lang="nl-NL" dirty="0"/>
              <a:t> in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appropriate</a:t>
            </a:r>
            <a:r>
              <a:rPr lang="nl-NL" dirty="0"/>
              <a:t> </a:t>
            </a:r>
            <a:r>
              <a:rPr lang="nl-NL" dirty="0" smtClean="0"/>
              <a:t>FHIR </a:t>
            </a:r>
            <a:r>
              <a:rPr lang="nl-NL" dirty="0"/>
              <a:t>format </a:t>
            </a:r>
            <a:r>
              <a:rPr lang="nl-NL" dirty="0" err="1"/>
              <a:t>using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 smtClean="0"/>
              <a:t>eHealthBox</a:t>
            </a:r>
            <a:r>
              <a:rPr lang="nl-NL" dirty="0" smtClean="0"/>
              <a:t> </a:t>
            </a:r>
            <a:r>
              <a:rPr lang="nl-NL" dirty="0"/>
              <a:t>of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hospital</a:t>
            </a:r>
            <a:r>
              <a:rPr lang="nl-NL" dirty="0"/>
              <a:t>. It is </a:t>
            </a:r>
            <a:r>
              <a:rPr lang="nl-NL" dirty="0" err="1"/>
              <a:t>also</a:t>
            </a:r>
            <a:r>
              <a:rPr lang="nl-NL" dirty="0"/>
              <a:t> </a:t>
            </a:r>
            <a:r>
              <a:rPr lang="nl-NL" dirty="0" err="1"/>
              <a:t>possible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 a GP </a:t>
            </a:r>
            <a:r>
              <a:rPr lang="nl-NL" dirty="0" err="1"/>
              <a:t>asks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send</a:t>
            </a:r>
            <a:r>
              <a:rPr lang="nl-NL" dirty="0"/>
              <a:t> a copy of a lab </a:t>
            </a:r>
            <a:r>
              <a:rPr lang="nl-NL" dirty="0" err="1"/>
              <a:t>result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a </a:t>
            </a:r>
            <a:r>
              <a:rPr lang="nl-NL" dirty="0" smtClean="0"/>
              <a:t>specialist.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pPr lvl="0">
              <a:buNone/>
            </a:pPr>
            <a:r>
              <a:rPr lang="nl-NL" dirty="0" smtClean="0"/>
              <a:t>	(2) </a:t>
            </a:r>
            <a:r>
              <a:rPr lang="nl-NL" dirty="0" err="1" smtClean="0"/>
              <a:t>phase</a:t>
            </a:r>
            <a:r>
              <a:rPr lang="nl-NL" dirty="0" smtClean="0"/>
              <a:t> </a:t>
            </a:r>
            <a:r>
              <a:rPr lang="nl-NL" dirty="0"/>
              <a:t>2 : </a:t>
            </a:r>
            <a:r>
              <a:rPr lang="nl-NL" dirty="0" err="1" smtClean="0"/>
              <a:t>when</a:t>
            </a:r>
            <a:r>
              <a:rPr lang="nl-NL" dirty="0" smtClean="0"/>
              <a:t> </a:t>
            </a:r>
            <a:r>
              <a:rPr lang="nl-NL" dirty="0"/>
              <a:t>a </a:t>
            </a:r>
            <a:r>
              <a:rPr lang="nl-NL" dirty="0" err="1"/>
              <a:t>caregiver</a:t>
            </a:r>
            <a:r>
              <a:rPr lang="nl-NL" dirty="0"/>
              <a:t> </a:t>
            </a:r>
            <a:r>
              <a:rPr lang="nl-NL" dirty="0" err="1"/>
              <a:t>needs</a:t>
            </a:r>
            <a:r>
              <a:rPr lang="nl-NL" dirty="0"/>
              <a:t> a test </a:t>
            </a:r>
            <a:r>
              <a:rPr lang="nl-NL" dirty="0" err="1"/>
              <a:t>result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a </a:t>
            </a:r>
            <a:r>
              <a:rPr lang="nl-NL" dirty="0" err="1"/>
              <a:t>patient</a:t>
            </a:r>
            <a:r>
              <a:rPr lang="nl-NL" dirty="0"/>
              <a:t> </a:t>
            </a:r>
            <a:r>
              <a:rPr lang="nl-NL" dirty="0" err="1"/>
              <a:t>using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hub-</a:t>
            </a:r>
            <a:r>
              <a:rPr lang="nl-NL" dirty="0" err="1"/>
              <a:t>metahubsystem</a:t>
            </a:r>
            <a:r>
              <a:rPr lang="nl-NL" dirty="0"/>
              <a:t>. The question (</a:t>
            </a:r>
            <a:r>
              <a:rPr lang="nl-NL" dirty="0" err="1"/>
              <a:t>using</a:t>
            </a:r>
            <a:r>
              <a:rPr lang="nl-NL" dirty="0"/>
              <a:t> a </a:t>
            </a:r>
            <a:r>
              <a:rPr lang="nl-NL" dirty="0" err="1"/>
              <a:t>specific</a:t>
            </a:r>
            <a:r>
              <a:rPr lang="nl-NL" dirty="0"/>
              <a:t> lab </a:t>
            </a:r>
            <a:r>
              <a:rPr lang="nl-NL" dirty="0" err="1"/>
              <a:t>application</a:t>
            </a:r>
            <a:r>
              <a:rPr lang="nl-NL" dirty="0"/>
              <a:t> </a:t>
            </a:r>
            <a:r>
              <a:rPr lang="nl-NL" dirty="0" err="1"/>
              <a:t>number</a:t>
            </a:r>
            <a:r>
              <a:rPr lang="nl-NL" dirty="0"/>
              <a:t>)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reach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server of </a:t>
            </a:r>
            <a:r>
              <a:rPr lang="nl-NL" dirty="0" err="1"/>
              <a:t>the</a:t>
            </a:r>
            <a:r>
              <a:rPr lang="nl-NL" dirty="0"/>
              <a:t> lab (</a:t>
            </a:r>
            <a:r>
              <a:rPr lang="nl-NL" dirty="0" err="1"/>
              <a:t>which</a:t>
            </a:r>
            <a:r>
              <a:rPr lang="nl-NL" dirty="0"/>
              <a:t> is life 24h/7d).  The lab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respond</a:t>
            </a:r>
            <a:r>
              <a:rPr lang="nl-NL" dirty="0"/>
              <a:t> </a:t>
            </a:r>
            <a:r>
              <a:rPr lang="nl-NL" dirty="0" err="1"/>
              <a:t>sending</a:t>
            </a:r>
            <a:r>
              <a:rPr lang="nl-NL" dirty="0"/>
              <a:t> a </a:t>
            </a:r>
            <a:r>
              <a:rPr lang="nl-NL" dirty="0" smtClean="0"/>
              <a:t>FHIR </a:t>
            </a:r>
            <a:r>
              <a:rPr lang="nl-NL" dirty="0" err="1"/>
              <a:t>message</a:t>
            </a:r>
            <a:r>
              <a:rPr lang="nl-NL" dirty="0"/>
              <a:t> </a:t>
            </a:r>
            <a:r>
              <a:rPr lang="nl-NL" dirty="0" err="1"/>
              <a:t>which</a:t>
            </a:r>
            <a:r>
              <a:rPr lang="nl-NL" dirty="0"/>
              <a:t> </a:t>
            </a:r>
            <a:r>
              <a:rPr lang="nl-NL" dirty="0" err="1"/>
              <a:t>includes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result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smtClean="0"/>
              <a:t>hub (</a:t>
            </a:r>
            <a:r>
              <a:rPr lang="nl-NL" dirty="0" err="1" smtClean="0"/>
              <a:t>including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smtClean="0"/>
              <a:t>PDF</a:t>
            </a:r>
            <a:r>
              <a:rPr lang="nl-NL" dirty="0" smtClean="0"/>
              <a:t> </a:t>
            </a:r>
            <a:r>
              <a:rPr lang="nl-NL" dirty="0" smtClean="0"/>
              <a:t>format). 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(3) </a:t>
            </a:r>
            <a:r>
              <a:rPr lang="nl-NL" dirty="0" err="1"/>
              <a:t>p</a:t>
            </a:r>
            <a:r>
              <a:rPr lang="nl-NL" dirty="0" err="1" smtClean="0"/>
              <a:t>hase</a:t>
            </a:r>
            <a:r>
              <a:rPr lang="nl-NL" dirty="0" smtClean="0"/>
              <a:t> </a:t>
            </a:r>
            <a:r>
              <a:rPr lang="nl-NL" dirty="0"/>
              <a:t>2: </a:t>
            </a:r>
            <a:r>
              <a:rPr lang="nl-NL" dirty="0" err="1" smtClean="0"/>
              <a:t>using</a:t>
            </a:r>
            <a:r>
              <a:rPr lang="nl-NL" dirty="0" smtClean="0"/>
              <a:t> </a:t>
            </a:r>
            <a:r>
              <a:rPr lang="nl-NL" dirty="0" err="1"/>
              <a:t>the</a:t>
            </a:r>
            <a:r>
              <a:rPr lang="nl-NL" dirty="0"/>
              <a:t> hub-</a:t>
            </a:r>
            <a:r>
              <a:rPr lang="nl-NL" dirty="0" err="1"/>
              <a:t>metahubsystem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result</a:t>
            </a:r>
            <a:r>
              <a:rPr lang="nl-NL" dirty="0"/>
              <a:t> of a lab test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also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available</a:t>
            </a:r>
            <a:r>
              <a:rPr lang="nl-NL" dirty="0"/>
              <a:t> on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national</a:t>
            </a:r>
            <a:r>
              <a:rPr lang="nl-NL" dirty="0"/>
              <a:t> or </a:t>
            </a:r>
            <a:r>
              <a:rPr lang="nl-NL" dirty="0" err="1"/>
              <a:t>regional</a:t>
            </a:r>
            <a:r>
              <a:rPr lang="nl-NL" dirty="0"/>
              <a:t> </a:t>
            </a:r>
            <a:r>
              <a:rPr lang="nl-NL" dirty="0" err="1"/>
              <a:t>patientportals</a:t>
            </a:r>
            <a:r>
              <a:rPr lang="nl-NL" dirty="0"/>
              <a:t>. The </a:t>
            </a:r>
            <a:r>
              <a:rPr lang="nl-NL" dirty="0" err="1"/>
              <a:t>structured</a:t>
            </a:r>
            <a:r>
              <a:rPr lang="nl-NL" dirty="0"/>
              <a:t> </a:t>
            </a:r>
            <a:r>
              <a:rPr lang="nl-NL" dirty="0" smtClean="0"/>
              <a:t>FHIR </a:t>
            </a:r>
            <a:r>
              <a:rPr lang="nl-NL" dirty="0" err="1"/>
              <a:t>message</a:t>
            </a:r>
            <a:r>
              <a:rPr lang="nl-NL" dirty="0"/>
              <a:t> </a:t>
            </a:r>
            <a:r>
              <a:rPr lang="nl-NL" dirty="0" err="1"/>
              <a:t>will</a:t>
            </a:r>
            <a:r>
              <a:rPr lang="nl-NL" dirty="0"/>
              <a:t> at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disposal</a:t>
            </a:r>
            <a:r>
              <a:rPr lang="nl-NL" dirty="0"/>
              <a:t> of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patient</a:t>
            </a:r>
            <a:r>
              <a:rPr lang="nl-NL" dirty="0"/>
              <a:t> in a </a:t>
            </a:r>
            <a:r>
              <a:rPr lang="nl-NL" dirty="0" err="1"/>
              <a:t>readable</a:t>
            </a:r>
            <a:r>
              <a:rPr lang="nl-NL" dirty="0"/>
              <a:t> way. 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 dirty="0"/>
              <a:t>- </a:t>
            </a:r>
            <a:fld id="{30A9230E-FFBB-4CCB-ABD7-198084EDE768}" type="slidenum">
              <a:rPr lang="fr-BE" smtClean="0"/>
              <a:pPr/>
              <a:t>12</a:t>
            </a:fld>
            <a:r>
              <a:rPr lang="fr-BE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3741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Contexte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3200" dirty="0" smtClean="0"/>
              <a:t>pr</a:t>
            </a:r>
            <a:r>
              <a:rPr lang="fr-BE" sz="3200" dirty="0" smtClean="0"/>
              <a:t>ojet </a:t>
            </a:r>
            <a:r>
              <a:rPr lang="fr-BE" sz="3200" dirty="0"/>
              <a:t>débuté il y a plusieurs </a:t>
            </a:r>
            <a:r>
              <a:rPr lang="fr-BE" sz="3200" dirty="0" smtClean="0"/>
              <a:t>années, </a:t>
            </a:r>
            <a:r>
              <a:rPr lang="fr-BE" sz="3200" dirty="0"/>
              <a:t>mais </a:t>
            </a:r>
            <a:r>
              <a:rPr lang="fr-BE" sz="3200" dirty="0" smtClean="0"/>
              <a:t>remis </a:t>
            </a:r>
            <a:r>
              <a:rPr lang="fr-BE" sz="3200" dirty="0"/>
              <a:t>sur haute priorité en 2020 suite au </a:t>
            </a:r>
            <a:r>
              <a:rPr lang="fr-BE" sz="3200" dirty="0" err="1"/>
              <a:t>C</a:t>
            </a:r>
            <a:r>
              <a:rPr lang="fr-BE" sz="3200" dirty="0" err="1" smtClean="0"/>
              <a:t>ovid</a:t>
            </a:r>
            <a:r>
              <a:rPr lang="fr-BE" sz="3200" dirty="0" smtClean="0"/>
              <a:t> (p.ex. consultation/intégration </a:t>
            </a:r>
            <a:r>
              <a:rPr lang="fr-BE" sz="3200" dirty="0"/>
              <a:t>des résultats de labos différents</a:t>
            </a:r>
            <a:r>
              <a:rPr lang="fr-BE" sz="3200" dirty="0" smtClean="0"/>
              <a:t>)</a:t>
            </a:r>
          </a:p>
          <a:p>
            <a:pPr lvl="1"/>
            <a:endParaRPr lang="en-US" sz="2800" dirty="0"/>
          </a:p>
          <a:p>
            <a:r>
              <a:rPr lang="fr-BE" sz="3200" dirty="0" smtClean="0"/>
              <a:t>repris </a:t>
            </a:r>
            <a:r>
              <a:rPr lang="fr-BE" sz="3200" dirty="0"/>
              <a:t>dans les différentes </a:t>
            </a:r>
            <a:r>
              <a:rPr lang="fr-BE" sz="3200" dirty="0" smtClean="0"/>
              <a:t>Roadmap eSanté</a:t>
            </a:r>
          </a:p>
          <a:p>
            <a:pPr lvl="1"/>
            <a:endParaRPr lang="fr-BE" sz="2800" dirty="0"/>
          </a:p>
          <a:p>
            <a:r>
              <a:rPr lang="fr-BE" sz="3200" dirty="0" smtClean="0"/>
              <a:t>repris comme critère d’enregistrement des softs </a:t>
            </a:r>
            <a:r>
              <a:rPr lang="fr-BE" sz="3200" dirty="0" smtClean="0"/>
              <a:t>GP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 dirty="0"/>
              <a:t>- </a:t>
            </a:r>
            <a:fld id="{30A9230E-FFBB-4CCB-ABD7-198084EDE768}" type="slidenum">
              <a:rPr lang="fr-BE" smtClean="0"/>
              <a:pPr/>
              <a:t>2</a:t>
            </a:fld>
            <a:r>
              <a:rPr lang="fr-BE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8155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Scope et </a:t>
            </a:r>
            <a:r>
              <a:rPr lang="en-US" dirty="0" err="1" smtClean="0"/>
              <a:t>bénéfices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352" y="1052735"/>
            <a:ext cx="11665296" cy="5616625"/>
          </a:xfrm>
        </p:spPr>
        <p:txBody>
          <a:bodyPr>
            <a:normAutofit fontScale="92500" lnSpcReduction="10000"/>
          </a:bodyPr>
          <a:lstStyle/>
          <a:p>
            <a:r>
              <a:rPr lang="fr-BE" sz="3200" b="1" dirty="0" smtClean="0"/>
              <a:t>structuration</a:t>
            </a:r>
            <a:r>
              <a:rPr lang="fr-BE" sz="3200" dirty="0" smtClean="0"/>
              <a:t> </a:t>
            </a:r>
            <a:r>
              <a:rPr lang="fr-BE" sz="3200" dirty="0"/>
              <a:t>du message </a:t>
            </a:r>
            <a:r>
              <a:rPr lang="fr-BE" sz="3200" dirty="0" smtClean="0"/>
              <a:t>selon </a:t>
            </a:r>
            <a:r>
              <a:rPr lang="fr-BE" sz="3200" dirty="0"/>
              <a:t>un même </a:t>
            </a:r>
            <a:r>
              <a:rPr lang="fr-BE" sz="3200" dirty="0" smtClean="0"/>
              <a:t>standard international </a:t>
            </a:r>
            <a:r>
              <a:rPr lang="fr-BE" sz="3200" b="1" dirty="0" smtClean="0"/>
              <a:t>FHIR</a:t>
            </a:r>
            <a:r>
              <a:rPr lang="fr-BE" sz="3200" dirty="0" smtClean="0"/>
              <a:t> </a:t>
            </a:r>
            <a:r>
              <a:rPr lang="fr-BE" sz="3200" dirty="0" smtClean="0"/>
              <a:t>(</a:t>
            </a:r>
            <a:r>
              <a:rPr lang="fr-BE" sz="3200" dirty="0" err="1" smtClean="0"/>
              <a:t>RESTfull</a:t>
            </a:r>
            <a:r>
              <a:rPr lang="fr-BE" sz="3200" dirty="0" smtClean="0"/>
              <a:t> API)</a:t>
            </a:r>
          </a:p>
          <a:p>
            <a:pPr marL="457200" lvl="1" indent="0" algn="ctr">
              <a:buNone/>
            </a:pPr>
            <a:r>
              <a:rPr lang="fr-BE" sz="2800" dirty="0" smtClean="0"/>
              <a:t>+</a:t>
            </a:r>
          </a:p>
          <a:p>
            <a:r>
              <a:rPr lang="fr-BE" sz="3200" b="1" dirty="0" smtClean="0"/>
              <a:t>codification</a:t>
            </a:r>
            <a:r>
              <a:rPr lang="fr-BE" sz="3200" dirty="0" smtClean="0"/>
              <a:t> </a:t>
            </a:r>
            <a:r>
              <a:rPr lang="fr-BE" sz="3200" dirty="0" smtClean="0"/>
              <a:t>du message en </a:t>
            </a:r>
            <a:r>
              <a:rPr lang="fr-BE" sz="3200" b="1" dirty="0" smtClean="0"/>
              <a:t>LOINC</a:t>
            </a:r>
            <a:r>
              <a:rPr lang="fr-BE" sz="3200" dirty="0" smtClean="0"/>
              <a:t> </a:t>
            </a:r>
            <a:r>
              <a:rPr lang="fr-BE" sz="3200" dirty="0"/>
              <a:t>(système de mesure </a:t>
            </a:r>
            <a:r>
              <a:rPr lang="fr-BE" sz="3200" dirty="0" smtClean="0"/>
              <a:t>international)</a:t>
            </a:r>
          </a:p>
          <a:p>
            <a:r>
              <a:rPr lang="fr-BE" sz="3200" dirty="0" smtClean="0"/>
              <a:t>bénéfices</a:t>
            </a:r>
          </a:p>
          <a:p>
            <a:pPr lvl="1"/>
            <a:r>
              <a:rPr lang="fr-BE" sz="2800" dirty="0"/>
              <a:t>interopérabilité technique et sémantique</a:t>
            </a:r>
          </a:p>
          <a:p>
            <a:pPr lvl="1"/>
            <a:r>
              <a:rPr lang="fr-BE" sz="2800" dirty="0" smtClean="0"/>
              <a:t>parler </a:t>
            </a:r>
            <a:r>
              <a:rPr lang="fr-BE" sz="2800" dirty="0"/>
              <a:t>le même </a:t>
            </a:r>
            <a:r>
              <a:rPr lang="fr-BE" sz="2800" dirty="0" smtClean="0"/>
              <a:t>langage</a:t>
            </a:r>
          </a:p>
          <a:p>
            <a:pPr lvl="1"/>
            <a:r>
              <a:rPr lang="fr-BE" sz="2800" dirty="0" smtClean="0"/>
              <a:t>mieux </a:t>
            </a:r>
            <a:r>
              <a:rPr lang="fr-BE" sz="2800" dirty="0"/>
              <a:t>intégrer et gérer des données de sources diverses dans le dossier informatisé du patient (moins d’erreurs, meilleure qualité des soins)</a:t>
            </a:r>
          </a:p>
          <a:p>
            <a:pPr lvl="1"/>
            <a:r>
              <a:rPr lang="en-US" sz="2800" dirty="0" smtClean="0"/>
              <a:t>pas </a:t>
            </a:r>
            <a:r>
              <a:rPr lang="en-US" sz="2800" dirty="0" err="1" smtClean="0"/>
              <a:t>d’</a:t>
            </a:r>
            <a:r>
              <a:rPr lang="en-US" sz="2800" dirty="0" err="1" smtClean="0"/>
              <a:t>interprétations</a:t>
            </a:r>
            <a:r>
              <a:rPr lang="en-US" sz="2800" dirty="0" smtClean="0"/>
              <a:t> </a:t>
            </a:r>
            <a:r>
              <a:rPr lang="en-US" sz="2800" dirty="0" err="1" smtClean="0"/>
              <a:t>erronnées</a:t>
            </a:r>
            <a:endParaRPr lang="en-US" sz="2800" dirty="0" smtClean="0"/>
          </a:p>
          <a:p>
            <a:pPr lvl="1"/>
            <a:r>
              <a:rPr lang="en-US" sz="2800" dirty="0" err="1" smtClean="0"/>
              <a:t>facilite</a:t>
            </a:r>
            <a:r>
              <a:rPr lang="en-US" sz="2800" dirty="0" smtClean="0"/>
              <a:t> la </a:t>
            </a:r>
            <a:r>
              <a:rPr lang="en-US" sz="2800" dirty="0" err="1" smtClean="0"/>
              <a:t>comparaison</a:t>
            </a:r>
            <a:r>
              <a:rPr lang="en-US" sz="2800" dirty="0" smtClean="0"/>
              <a:t> entre </a:t>
            </a:r>
            <a:r>
              <a:rPr lang="en-US" sz="2800" dirty="0" err="1" smtClean="0"/>
              <a:t>résultats</a:t>
            </a:r>
            <a:r>
              <a:rPr lang="en-US" sz="2800" dirty="0" smtClean="0"/>
              <a:t> de tests </a:t>
            </a:r>
            <a:r>
              <a:rPr lang="en-US" sz="2800" dirty="0" smtClean="0"/>
              <a:t>à </a:t>
            </a:r>
            <a:r>
              <a:rPr lang="en-US" sz="2800" dirty="0" err="1" smtClean="0"/>
              <a:t>d</a:t>
            </a:r>
            <a:r>
              <a:rPr lang="en-US" sz="2800" dirty="0" err="1" smtClean="0"/>
              <a:t>ifférent</a:t>
            </a:r>
            <a:r>
              <a:rPr lang="en-US" sz="2800" dirty="0" err="1" smtClean="0"/>
              <a:t>s</a:t>
            </a:r>
            <a:r>
              <a:rPr lang="en-US" sz="2800" dirty="0" smtClean="0"/>
              <a:t> </a:t>
            </a:r>
            <a:r>
              <a:rPr lang="en-US" sz="2800" dirty="0" smtClean="0"/>
              <a:t>moments </a:t>
            </a:r>
            <a:r>
              <a:rPr lang="en-US" sz="2800" dirty="0" err="1" smtClean="0"/>
              <a:t>dans</a:t>
            </a:r>
            <a:r>
              <a:rPr lang="en-US" sz="2800" dirty="0" smtClean="0"/>
              <a:t> le temps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 dirty="0"/>
              <a:t>- </a:t>
            </a:r>
            <a:fld id="{30A9230E-FFBB-4CCB-ABD7-198084EDE768}" type="slidenum">
              <a:rPr lang="fr-BE" smtClean="0"/>
              <a:pPr/>
              <a:t>3</a:t>
            </a:fld>
            <a:r>
              <a:rPr lang="fr-BE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417949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</a:t>
            </a:r>
            <a:r>
              <a:rPr lang="en-US" dirty="0" smtClean="0"/>
              <a:t>iens avec </a:t>
            </a:r>
            <a:r>
              <a:rPr lang="en-US" dirty="0" err="1" smtClean="0"/>
              <a:t>autres</a:t>
            </a:r>
            <a:r>
              <a:rPr lang="en-US" dirty="0" smtClean="0"/>
              <a:t> </a:t>
            </a:r>
            <a:r>
              <a:rPr lang="en-US" dirty="0" err="1" smtClean="0"/>
              <a:t>projets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352" y="1052735"/>
            <a:ext cx="11665296" cy="5616625"/>
          </a:xfrm>
        </p:spPr>
        <p:txBody>
          <a:bodyPr>
            <a:normAutofit/>
          </a:bodyPr>
          <a:lstStyle/>
          <a:p>
            <a:r>
              <a:rPr lang="fr-BE" sz="3200" dirty="0" err="1" smtClean="0"/>
              <a:t>review</a:t>
            </a:r>
            <a:r>
              <a:rPr lang="fr-BE" sz="3200" dirty="0" smtClean="0"/>
              <a:t> </a:t>
            </a:r>
            <a:r>
              <a:rPr lang="fr-BE" sz="3200" dirty="0" smtClean="0"/>
              <a:t>du </a:t>
            </a:r>
            <a:r>
              <a:rPr lang="fr-BE" sz="3200" b="1" dirty="0" smtClean="0"/>
              <a:t>Portail MaSanté.be</a:t>
            </a:r>
            <a:r>
              <a:rPr lang="fr-BE" sz="3200" dirty="0" smtClean="0"/>
              <a:t> avec un volet ‘</a:t>
            </a:r>
            <a:r>
              <a:rPr lang="fr-BE" sz="3200" dirty="0" err="1" smtClean="0"/>
              <a:t>health</a:t>
            </a:r>
            <a:r>
              <a:rPr lang="fr-BE" sz="3200" dirty="0" smtClean="0"/>
              <a:t> </a:t>
            </a:r>
            <a:r>
              <a:rPr lang="fr-BE" sz="3200" dirty="0" err="1" smtClean="0"/>
              <a:t>literacy</a:t>
            </a:r>
            <a:r>
              <a:rPr lang="fr-BE" sz="3200" dirty="0" smtClean="0"/>
              <a:t>’, </a:t>
            </a:r>
            <a:r>
              <a:rPr lang="fr-BE" sz="3200" dirty="0" err="1" smtClean="0"/>
              <a:t>metadata</a:t>
            </a:r>
            <a:r>
              <a:rPr lang="fr-BE" sz="3200" dirty="0"/>
              <a:t> </a:t>
            </a:r>
            <a:r>
              <a:rPr lang="fr-BE" sz="3200" dirty="0" smtClean="0"/>
              <a:t>permettant un lien vers des infos sur la compréhension des données de santé (</a:t>
            </a:r>
            <a:r>
              <a:rPr lang="fr-BE" sz="3200" dirty="0" err="1" smtClean="0"/>
              <a:t>empowerment</a:t>
            </a:r>
            <a:r>
              <a:rPr lang="fr-BE" sz="3200" dirty="0" smtClean="0"/>
              <a:t> du patient)</a:t>
            </a:r>
          </a:p>
          <a:p>
            <a:endParaRPr lang="fr-BE" sz="3200" dirty="0" smtClean="0"/>
          </a:p>
          <a:p>
            <a:r>
              <a:rPr lang="fr-BE" sz="3200" dirty="0" smtClean="0"/>
              <a:t>le </a:t>
            </a:r>
            <a:r>
              <a:rPr lang="fr-BE" sz="3200" dirty="0" smtClean="0"/>
              <a:t>projet ‘</a:t>
            </a:r>
            <a:r>
              <a:rPr lang="fr-BE" sz="3200" b="1" dirty="0" err="1" smtClean="0"/>
              <a:t>clinical</a:t>
            </a:r>
            <a:r>
              <a:rPr lang="fr-BE" sz="3200" b="1" dirty="0" smtClean="0"/>
              <a:t> </a:t>
            </a:r>
            <a:r>
              <a:rPr lang="fr-BE" sz="3200" b="1" dirty="0" err="1" smtClean="0"/>
              <a:t>decision</a:t>
            </a:r>
            <a:r>
              <a:rPr lang="fr-BE" sz="3200" b="1" dirty="0" smtClean="0"/>
              <a:t> support system</a:t>
            </a:r>
            <a:r>
              <a:rPr lang="fr-BE" sz="3200" dirty="0" smtClean="0"/>
              <a:t>’ de l’INAMI (la structuration des données aidera à l’aide à prise de décision)</a:t>
            </a:r>
          </a:p>
          <a:p>
            <a:endParaRPr lang="fr-BE" sz="3200" dirty="0" smtClean="0"/>
          </a:p>
          <a:p>
            <a:r>
              <a:rPr lang="fr-BE" sz="3200" dirty="0" smtClean="0"/>
              <a:t>les </a:t>
            </a:r>
            <a:r>
              <a:rPr lang="fr-BE" sz="3200" dirty="0"/>
              <a:t>prescriptions de labo </a:t>
            </a:r>
            <a:r>
              <a:rPr lang="fr-BE" sz="3200" dirty="0" smtClean="0"/>
              <a:t>sont </a:t>
            </a:r>
            <a:r>
              <a:rPr lang="fr-BE" sz="3200" dirty="0"/>
              <a:t>intégrées dans le projet global de </a:t>
            </a:r>
            <a:r>
              <a:rPr lang="fr-BE" sz="3200" dirty="0" smtClean="0"/>
              <a:t>l’INAMI </a:t>
            </a:r>
            <a:r>
              <a:rPr lang="fr-BE" sz="3200" dirty="0"/>
              <a:t>des </a:t>
            </a:r>
            <a:r>
              <a:rPr lang="fr-BE" sz="3200" b="1" dirty="0" smtClean="0"/>
              <a:t>prescriptions </a:t>
            </a:r>
            <a:r>
              <a:rPr lang="fr-BE" sz="3200" b="1" dirty="0"/>
              <a:t>de </a:t>
            </a:r>
            <a:r>
              <a:rPr lang="fr-BE" sz="3200" b="1" dirty="0" smtClean="0"/>
              <a:t>renvoi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 dirty="0"/>
              <a:t>- </a:t>
            </a:r>
            <a:fld id="{30A9230E-FFBB-4CCB-ABD7-198084EDE768}" type="slidenum">
              <a:rPr lang="fr-BE" smtClean="0"/>
              <a:pPr/>
              <a:t>4</a:t>
            </a:fld>
            <a:r>
              <a:rPr lang="fr-BE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65680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Rôle</a:t>
            </a:r>
            <a:r>
              <a:rPr lang="en-US" dirty="0" smtClean="0"/>
              <a:t> de </a:t>
            </a:r>
            <a:r>
              <a:rPr lang="fr-BE" dirty="0" smtClean="0"/>
              <a:t>la </a:t>
            </a:r>
            <a:r>
              <a:rPr lang="fr-BE" dirty="0"/>
              <a:t>plate-forme eHealth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3200" dirty="0" smtClean="0"/>
              <a:t>la </a:t>
            </a:r>
            <a:r>
              <a:rPr lang="fr-BE" sz="3200" dirty="0" smtClean="0"/>
              <a:t>plate-forme eHealth tire le projet</a:t>
            </a:r>
          </a:p>
          <a:p>
            <a:endParaRPr lang="fr-BE" sz="3200" dirty="0"/>
          </a:p>
          <a:p>
            <a:r>
              <a:rPr lang="fr-BE" sz="3200" dirty="0" smtClean="0"/>
              <a:t>la </a:t>
            </a:r>
            <a:r>
              <a:rPr lang="fr-BE" sz="3200" dirty="0"/>
              <a:t>plate-forme eHealth </a:t>
            </a:r>
            <a:r>
              <a:rPr lang="fr-BE" sz="3200" dirty="0" smtClean="0"/>
              <a:t>en assure la coordination avec </a:t>
            </a:r>
            <a:r>
              <a:rPr lang="fr-BE" sz="3200" dirty="0"/>
              <a:t>3 médecins en </a:t>
            </a:r>
            <a:r>
              <a:rPr lang="fr-BE" sz="3200" dirty="0" smtClean="0"/>
              <a:t>biologie </a:t>
            </a:r>
            <a:r>
              <a:rPr lang="fr-BE" sz="3200" dirty="0"/>
              <a:t>clinique (A. </a:t>
            </a:r>
            <a:r>
              <a:rPr lang="fr-BE" sz="3200" dirty="0" err="1" smtClean="0"/>
              <a:t>Derom</a:t>
            </a:r>
            <a:r>
              <a:rPr lang="fr-BE" sz="3200" dirty="0" smtClean="0"/>
              <a:t>, </a:t>
            </a:r>
            <a:r>
              <a:rPr lang="fr-BE" sz="3200" dirty="0"/>
              <a:t>T. </a:t>
            </a:r>
            <a:r>
              <a:rPr lang="fr-BE" sz="3200" dirty="0" smtClean="0"/>
              <a:t>Fiers, </a:t>
            </a:r>
            <a:r>
              <a:rPr lang="fr-BE" sz="3200" dirty="0" err="1"/>
              <a:t>UGent-CoZo</a:t>
            </a:r>
            <a:r>
              <a:rPr lang="fr-BE" sz="3200" dirty="0"/>
              <a:t> et Ph. </a:t>
            </a:r>
            <a:r>
              <a:rPr lang="fr-BE" sz="3200" dirty="0" err="1" smtClean="0"/>
              <a:t>Cauchie</a:t>
            </a:r>
            <a:r>
              <a:rPr lang="fr-BE" sz="3200" dirty="0" smtClean="0"/>
              <a:t>, </a:t>
            </a:r>
            <a:r>
              <a:rPr lang="fr-BE" sz="3200" dirty="0"/>
              <a:t>CHU Charleroi - RSW</a:t>
            </a:r>
            <a:r>
              <a:rPr lang="fr-BE" sz="3200" dirty="0" smtClean="0"/>
              <a:t>)</a:t>
            </a:r>
          </a:p>
          <a:p>
            <a:endParaRPr lang="en-US" sz="3200" dirty="0"/>
          </a:p>
          <a:p>
            <a:r>
              <a:rPr lang="fr-BE" sz="3200" dirty="0" smtClean="0"/>
              <a:t>la </a:t>
            </a:r>
            <a:r>
              <a:rPr lang="fr-BE" sz="3200" dirty="0"/>
              <a:t>plate-forme eHealth assurera les </a:t>
            </a:r>
            <a:r>
              <a:rPr lang="fr-BE" sz="3200" dirty="0" err="1" smtClean="0"/>
              <a:t>minilabs</a:t>
            </a:r>
            <a:endParaRPr lang="fr-BE" sz="3200" dirty="0"/>
          </a:p>
          <a:p>
            <a:pPr lvl="1"/>
            <a:r>
              <a:rPr lang="fr-BE" sz="2800" dirty="0" smtClean="0"/>
              <a:t>envoi </a:t>
            </a:r>
            <a:r>
              <a:rPr lang="fr-BE" sz="2800" dirty="0"/>
              <a:t>d’un message </a:t>
            </a:r>
            <a:r>
              <a:rPr lang="fr-BE" sz="2800" dirty="0" smtClean="0"/>
              <a:t>par un </a:t>
            </a:r>
            <a:r>
              <a:rPr lang="fr-BE" sz="2800" dirty="0" smtClean="0"/>
              <a:t>labo</a:t>
            </a:r>
          </a:p>
          <a:p>
            <a:pPr lvl="1"/>
            <a:r>
              <a:rPr lang="fr-BE" sz="2800" dirty="0"/>
              <a:t>b</a:t>
            </a:r>
            <a:r>
              <a:rPr lang="fr-BE" sz="2800" dirty="0" smtClean="0"/>
              <a:t>onne </a:t>
            </a:r>
            <a:r>
              <a:rPr lang="fr-BE" sz="2800" dirty="0" smtClean="0"/>
              <a:t>réception </a:t>
            </a:r>
            <a:r>
              <a:rPr lang="fr-BE" sz="2800" dirty="0"/>
              <a:t>par le </a:t>
            </a:r>
            <a:r>
              <a:rPr lang="fr-BE" sz="2800" dirty="0" smtClean="0"/>
              <a:t>GP </a:t>
            </a:r>
            <a:r>
              <a:rPr lang="fr-BE" sz="2800" dirty="0"/>
              <a:t>ou </a:t>
            </a:r>
            <a:r>
              <a:rPr lang="fr-BE" sz="2800" dirty="0" smtClean="0"/>
              <a:t>hôpital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 dirty="0"/>
              <a:t>- </a:t>
            </a:r>
            <a:fld id="{30A9230E-FFBB-4CCB-ABD7-198084EDE768}" type="slidenum">
              <a:rPr lang="fr-BE" smtClean="0"/>
              <a:pPr/>
              <a:t>5</a:t>
            </a:fld>
            <a:r>
              <a:rPr lang="fr-BE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60526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mtClean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sz="3200" dirty="0" smtClean="0"/>
              <a:t>planning en 2 phases (approuvé en Comité de gestion de la plate-forme eHealth en septembre 2022)</a:t>
            </a:r>
          </a:p>
          <a:p>
            <a:pPr lvl="1"/>
            <a:r>
              <a:rPr lang="fr-BE" sz="2800" dirty="0" smtClean="0"/>
              <a:t>envoi </a:t>
            </a:r>
            <a:r>
              <a:rPr lang="fr-BE" sz="2800" dirty="0" smtClean="0"/>
              <a:t>en FHIR/LOINC du labo au médecin via </a:t>
            </a:r>
            <a:r>
              <a:rPr lang="fr-BE" sz="2800" dirty="0" err="1" smtClean="0"/>
              <a:t>eHealthBox</a:t>
            </a:r>
            <a:r>
              <a:rPr lang="fr-BE" sz="2800" dirty="0" smtClean="0"/>
              <a:t> en phase 1, mars 2023 </a:t>
            </a:r>
          </a:p>
          <a:p>
            <a:pPr lvl="1"/>
            <a:r>
              <a:rPr lang="fr-BE" sz="2800" dirty="0" smtClean="0"/>
              <a:t>envoi en FHIR/LOINC du labo au médecin via hub-</a:t>
            </a:r>
            <a:r>
              <a:rPr lang="fr-BE" sz="2800" dirty="0" err="1" smtClean="0"/>
              <a:t>metahub</a:t>
            </a:r>
            <a:r>
              <a:rPr lang="fr-BE" sz="2800" dirty="0" smtClean="0"/>
              <a:t> en phase 2, décembre </a:t>
            </a:r>
            <a:r>
              <a:rPr lang="fr-BE" sz="2800" dirty="0" smtClean="0"/>
              <a:t>2023</a:t>
            </a:r>
            <a:endParaRPr lang="fr-BE" sz="2800" dirty="0" smtClean="0"/>
          </a:p>
          <a:p>
            <a:r>
              <a:rPr lang="fr-BE" sz="3200" dirty="0"/>
              <a:t>p</a:t>
            </a:r>
            <a:r>
              <a:rPr lang="fr-BE" sz="3200" dirty="0" smtClean="0"/>
              <a:t>lanning</a:t>
            </a:r>
          </a:p>
          <a:p>
            <a:pPr lvl="1"/>
            <a:r>
              <a:rPr lang="fr-BE" sz="2800" dirty="0" smtClean="0"/>
              <a:t>p</a:t>
            </a:r>
            <a:r>
              <a:rPr lang="fr-BE" sz="2800" dirty="0" smtClean="0"/>
              <a:t>roof </a:t>
            </a:r>
            <a:r>
              <a:rPr lang="fr-BE" sz="2800" dirty="0" smtClean="0"/>
              <a:t>of </a:t>
            </a:r>
            <a:r>
              <a:rPr lang="fr-BE" sz="2800" dirty="0" smtClean="0"/>
              <a:t>concept (</a:t>
            </a:r>
            <a:r>
              <a:rPr lang="fr-BE" sz="2800" dirty="0"/>
              <a:t>c</a:t>
            </a:r>
            <a:r>
              <a:rPr lang="fr-BE" sz="2800" dirty="0" smtClean="0"/>
              <a:t>oalition </a:t>
            </a:r>
            <a:r>
              <a:rPr lang="fr-BE" sz="2800" dirty="0" smtClean="0"/>
              <a:t>of </a:t>
            </a:r>
            <a:r>
              <a:rPr lang="fr-BE" sz="2800" dirty="0" smtClean="0"/>
              <a:t>the </a:t>
            </a:r>
            <a:r>
              <a:rPr lang="fr-BE" sz="2800" dirty="0" err="1" smtClean="0"/>
              <a:t>willing</a:t>
            </a:r>
            <a:r>
              <a:rPr lang="fr-BE" sz="2800" dirty="0"/>
              <a:t>) prêts en avril 2023</a:t>
            </a:r>
          </a:p>
          <a:p>
            <a:pPr lvl="2"/>
            <a:r>
              <a:rPr lang="fr-BE" sz="2400" dirty="0" smtClean="0"/>
              <a:t>2 </a:t>
            </a:r>
            <a:r>
              <a:rPr lang="fr-BE" sz="2400" dirty="0" smtClean="0"/>
              <a:t>softs GP (</a:t>
            </a:r>
            <a:r>
              <a:rPr lang="fr-BE" sz="2400" dirty="0" err="1" smtClean="0"/>
              <a:t>Nexuzhealth</a:t>
            </a:r>
            <a:r>
              <a:rPr lang="fr-BE" sz="2400" dirty="0" smtClean="0"/>
              <a:t> et </a:t>
            </a:r>
            <a:r>
              <a:rPr lang="fr-BE" sz="2400" dirty="0" err="1" smtClean="0"/>
              <a:t>Medispring</a:t>
            </a:r>
            <a:r>
              <a:rPr lang="fr-BE" sz="2400" dirty="0" smtClean="0"/>
              <a:t>) </a:t>
            </a:r>
            <a:r>
              <a:rPr lang="fr-BE" sz="2400" dirty="0" smtClean="0"/>
              <a:t>et	</a:t>
            </a:r>
          </a:p>
          <a:p>
            <a:pPr lvl="2"/>
            <a:r>
              <a:rPr lang="fr-BE" sz="2400" dirty="0" smtClean="0"/>
              <a:t>2 </a:t>
            </a:r>
            <a:r>
              <a:rPr lang="fr-BE" sz="2400" dirty="0" smtClean="0"/>
              <a:t>softs </a:t>
            </a:r>
            <a:r>
              <a:rPr lang="fr-BE" sz="2400" dirty="0" smtClean="0"/>
              <a:t>labo </a:t>
            </a:r>
            <a:r>
              <a:rPr lang="fr-BE" sz="2400" dirty="0" smtClean="0"/>
              <a:t>(</a:t>
            </a:r>
            <a:r>
              <a:rPr lang="fr-BE" sz="2400" dirty="0" err="1" smtClean="0"/>
              <a:t>Macsys</a:t>
            </a:r>
            <a:r>
              <a:rPr lang="fr-BE" sz="2400" dirty="0" smtClean="0"/>
              <a:t> et </a:t>
            </a:r>
            <a:r>
              <a:rPr lang="fr-BE" sz="2400" dirty="0" smtClean="0"/>
              <a:t>MIPS)</a:t>
            </a:r>
          </a:p>
          <a:p>
            <a:pPr lvl="1"/>
            <a:r>
              <a:rPr lang="fr-BE" sz="2800" dirty="0" smtClean="0"/>
              <a:t>autres </a:t>
            </a:r>
            <a:r>
              <a:rPr lang="fr-BE" sz="2800" dirty="0" smtClean="0"/>
              <a:t>softs </a:t>
            </a:r>
            <a:r>
              <a:rPr lang="fr-BE" sz="2800" dirty="0" smtClean="0"/>
              <a:t>feront </a:t>
            </a:r>
            <a:r>
              <a:rPr lang="fr-BE" sz="2800" dirty="0" smtClean="0"/>
              <a:t>roll out </a:t>
            </a:r>
            <a:r>
              <a:rPr lang="fr-BE" sz="2800" dirty="0" smtClean="0"/>
              <a:t>de </a:t>
            </a:r>
            <a:r>
              <a:rPr lang="fr-BE" sz="2800" dirty="0" smtClean="0"/>
              <a:t>phase </a:t>
            </a:r>
            <a:r>
              <a:rPr lang="fr-BE" sz="2800" dirty="0" smtClean="0"/>
              <a:t>1 pour fin 2023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 smtClean="0"/>
              <a:t>- </a:t>
            </a:r>
            <a:fld id="{30A9230E-FFBB-4CCB-ABD7-198084EDE768}" type="slidenum">
              <a:rPr lang="fr-BE" smtClean="0"/>
              <a:pPr/>
              <a:t>6</a:t>
            </a:fld>
            <a:r>
              <a:rPr lang="fr-BE" smtClean="0"/>
              <a:t> -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51592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Budget de relance 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68" y="1052736"/>
            <a:ext cx="11305256" cy="5256584"/>
          </a:xfrm>
        </p:spPr>
        <p:txBody>
          <a:bodyPr>
            <a:normAutofit/>
          </a:bodyPr>
          <a:lstStyle/>
          <a:p>
            <a:r>
              <a:rPr lang="fr-BE" sz="3200" dirty="0"/>
              <a:t>budget de </a:t>
            </a:r>
            <a:r>
              <a:rPr lang="fr-BE" sz="3200" b="1" dirty="0"/>
              <a:t>625k €</a:t>
            </a:r>
            <a:r>
              <a:rPr lang="fr-BE" sz="3200" dirty="0"/>
              <a:t> du plan de relance UE pour soutenir les softs (le budget ne peut pas être utilisé comme levier des prestataires</a:t>
            </a:r>
            <a:r>
              <a:rPr lang="fr-BE" sz="3200" dirty="0" smtClean="0"/>
              <a:t>)</a:t>
            </a:r>
          </a:p>
          <a:p>
            <a:pPr lvl="1"/>
            <a:r>
              <a:rPr lang="fr-BE" sz="2800" dirty="0" smtClean="0"/>
              <a:t>budget </a:t>
            </a:r>
            <a:r>
              <a:rPr lang="fr-BE" sz="2800" dirty="0" smtClean="0"/>
              <a:t>pour soutenir les candidats au </a:t>
            </a:r>
            <a:r>
              <a:rPr lang="fr-BE" sz="2800" b="1" dirty="0"/>
              <a:t>p</a:t>
            </a:r>
            <a:r>
              <a:rPr lang="fr-BE" sz="2800" b="1" dirty="0" smtClean="0"/>
              <a:t>roof </a:t>
            </a:r>
            <a:r>
              <a:rPr lang="fr-BE" sz="2800" b="1" dirty="0"/>
              <a:t>of </a:t>
            </a:r>
            <a:r>
              <a:rPr lang="fr-BE" sz="2800" b="1" dirty="0" smtClean="0"/>
              <a:t>concept</a:t>
            </a:r>
            <a:r>
              <a:rPr lang="fr-BE" sz="2800" dirty="0"/>
              <a:t>:</a:t>
            </a:r>
            <a:r>
              <a:rPr lang="fr-BE" sz="2800" dirty="0" smtClean="0"/>
              <a:t> </a:t>
            </a:r>
            <a:r>
              <a:rPr lang="fr-BE" sz="2800" b="1" dirty="0" smtClean="0"/>
              <a:t>175k €</a:t>
            </a:r>
            <a:r>
              <a:rPr lang="fr-BE" sz="2800" dirty="0" smtClean="0"/>
              <a:t> (2 softs GP et 2 softs labo)</a:t>
            </a:r>
          </a:p>
          <a:p>
            <a:pPr lvl="1"/>
            <a:r>
              <a:rPr lang="fr-BE" sz="2800" dirty="0" smtClean="0"/>
              <a:t>il </a:t>
            </a:r>
            <a:r>
              <a:rPr lang="fr-BE" sz="2800" b="1" dirty="0" smtClean="0"/>
              <a:t>reste 450k </a:t>
            </a:r>
            <a:r>
              <a:rPr lang="fr-BE" sz="2800" b="1" dirty="0" smtClean="0"/>
              <a:t>€</a:t>
            </a:r>
          </a:p>
          <a:p>
            <a:pPr lvl="2"/>
            <a:r>
              <a:rPr lang="fr-BE" sz="2400" dirty="0" smtClean="0"/>
              <a:t>clés/leviers, </a:t>
            </a:r>
            <a:r>
              <a:rPr lang="fr-BE" sz="2400" dirty="0" err="1" smtClean="0"/>
              <a:t>ea</a:t>
            </a:r>
            <a:r>
              <a:rPr lang="fr-BE" sz="2400" dirty="0" smtClean="0"/>
              <a:t> </a:t>
            </a:r>
            <a:r>
              <a:rPr lang="fr-BE" sz="2400" dirty="0" smtClean="0"/>
              <a:t>à discuter avec </a:t>
            </a:r>
            <a:r>
              <a:rPr lang="fr-BE" sz="2400" dirty="0" err="1" smtClean="0"/>
              <a:t>Agoria</a:t>
            </a:r>
            <a:endParaRPr lang="fr-BE" sz="2400" dirty="0"/>
          </a:p>
          <a:p>
            <a:pPr lvl="2"/>
            <a:r>
              <a:rPr lang="fr-BE" sz="2400" dirty="0" smtClean="0"/>
              <a:t>point d’attention: </a:t>
            </a:r>
            <a:r>
              <a:rPr lang="fr-BE" sz="2400" dirty="0" smtClean="0"/>
              <a:t>6 autres softs GP, +/- 50 softs labo (taille différente</a:t>
            </a:r>
            <a:r>
              <a:rPr lang="fr-BE" sz="2400" dirty="0" smtClean="0"/>
              <a:t>!)</a:t>
            </a:r>
          </a:p>
          <a:p>
            <a:pPr lvl="2"/>
            <a:r>
              <a:rPr lang="fr-BE" sz="2400" dirty="0" smtClean="0"/>
              <a:t>besoin de </a:t>
            </a:r>
            <a:r>
              <a:rPr lang="fr-BE" sz="2400" dirty="0" err="1" smtClean="0"/>
              <a:t>viewer</a:t>
            </a:r>
            <a:r>
              <a:rPr lang="fr-BE" sz="2400" dirty="0" smtClean="0"/>
              <a:t> pour le patient aupr</a:t>
            </a:r>
            <a:r>
              <a:rPr lang="fr-BE" sz="2400" dirty="0" smtClean="0"/>
              <a:t>ès des hubs</a:t>
            </a:r>
            <a:endParaRPr lang="fr-BE" sz="2400" dirty="0" smtClean="0"/>
          </a:p>
          <a:p>
            <a:pPr lvl="1"/>
            <a:endParaRPr lang="en-US" sz="2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 smtClean="0"/>
              <a:t>- </a:t>
            </a:r>
            <a:fld id="{30A9230E-FFBB-4CCB-ABD7-198084EDE768}" type="slidenum">
              <a:rPr lang="fr-BE" smtClean="0"/>
              <a:pPr/>
              <a:t>7</a:t>
            </a:fld>
            <a:r>
              <a:rPr lang="fr-BE" smtClean="0"/>
              <a:t> -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4827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Gouvernance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err="1"/>
              <a:t>S</a:t>
            </a:r>
            <a:r>
              <a:rPr lang="fr-BE" dirty="0" err="1" smtClean="0"/>
              <a:t>teerco</a:t>
            </a:r>
            <a:r>
              <a:rPr lang="fr-BE" dirty="0" smtClean="0"/>
              <a:t> </a:t>
            </a:r>
            <a:r>
              <a:rPr lang="fr-BE" dirty="0"/>
              <a:t>du </a:t>
            </a:r>
            <a:r>
              <a:rPr lang="fr-BE" dirty="0"/>
              <a:t>p</a:t>
            </a:r>
            <a:r>
              <a:rPr lang="fr-BE" dirty="0" smtClean="0"/>
              <a:t>roof </a:t>
            </a:r>
            <a:r>
              <a:rPr lang="fr-BE" dirty="0"/>
              <a:t>of </a:t>
            </a:r>
            <a:r>
              <a:rPr lang="fr-BE" dirty="0" smtClean="0"/>
              <a:t>concept (coalition </a:t>
            </a:r>
            <a:r>
              <a:rPr lang="fr-BE" dirty="0"/>
              <a:t>of </a:t>
            </a:r>
            <a:r>
              <a:rPr lang="fr-BE" dirty="0" smtClean="0"/>
              <a:t>the </a:t>
            </a:r>
            <a:r>
              <a:rPr lang="fr-BE" dirty="0" err="1" smtClean="0"/>
              <a:t>willing</a:t>
            </a:r>
            <a:r>
              <a:rPr lang="fr-BE" dirty="0"/>
              <a:t>) </a:t>
            </a:r>
            <a:r>
              <a:rPr lang="fr-BE" dirty="0" smtClean="0"/>
              <a:t>tous </a:t>
            </a:r>
            <a:r>
              <a:rPr lang="fr-BE" dirty="0"/>
              <a:t>les mois </a:t>
            </a:r>
            <a:endParaRPr lang="fr-BE" dirty="0" smtClean="0"/>
          </a:p>
          <a:p>
            <a:r>
              <a:rPr lang="fr-BE" dirty="0" smtClean="0"/>
              <a:t>validation </a:t>
            </a:r>
            <a:r>
              <a:rPr lang="fr-BE" dirty="0"/>
              <a:t>du format </a:t>
            </a:r>
            <a:r>
              <a:rPr lang="fr-BE" dirty="0" smtClean="0"/>
              <a:t>FHIR </a:t>
            </a:r>
            <a:r>
              <a:rPr lang="fr-BE" dirty="0"/>
              <a:t>en « GT structuration de messages » (sous GT du CCU où les hubs/</a:t>
            </a:r>
            <a:r>
              <a:rPr lang="fr-BE" dirty="0" err="1"/>
              <a:t>kluizen</a:t>
            </a:r>
            <a:r>
              <a:rPr lang="fr-BE" dirty="0"/>
              <a:t> et </a:t>
            </a:r>
            <a:r>
              <a:rPr lang="fr-BE" dirty="0" err="1"/>
              <a:t>Agoria</a:t>
            </a:r>
            <a:r>
              <a:rPr lang="fr-BE" dirty="0"/>
              <a:t> sont présents</a:t>
            </a:r>
            <a:r>
              <a:rPr lang="fr-BE" dirty="0" smtClean="0"/>
              <a:t>)</a:t>
            </a:r>
            <a:endParaRPr lang="fr-BE" dirty="0" smtClean="0"/>
          </a:p>
          <a:p>
            <a:r>
              <a:rPr lang="fr-BE" dirty="0" smtClean="0"/>
              <a:t>depuis </a:t>
            </a:r>
            <a:r>
              <a:rPr lang="fr-BE" dirty="0"/>
              <a:t>plus d’un </a:t>
            </a:r>
            <a:r>
              <a:rPr lang="fr-BE" dirty="0" smtClean="0"/>
              <a:t>an (et encore une session de rattrapage en mars 2023 avec plus de 130 participants !), 4 </a:t>
            </a:r>
            <a:r>
              <a:rPr lang="fr-BE" dirty="0"/>
              <a:t>sessions d’information à tous les softs GP, </a:t>
            </a:r>
            <a:r>
              <a:rPr lang="fr-BE" dirty="0"/>
              <a:t>l</a:t>
            </a:r>
            <a:r>
              <a:rPr lang="fr-BE" dirty="0" smtClean="0"/>
              <a:t>abos </a:t>
            </a:r>
            <a:r>
              <a:rPr lang="fr-BE" dirty="0"/>
              <a:t>et softs </a:t>
            </a:r>
            <a:r>
              <a:rPr lang="fr-BE" dirty="0"/>
              <a:t>l</a:t>
            </a:r>
            <a:r>
              <a:rPr lang="fr-BE" dirty="0" smtClean="0"/>
              <a:t>abo</a:t>
            </a:r>
            <a:endParaRPr lang="fr-BE" dirty="0" smtClean="0"/>
          </a:p>
          <a:p>
            <a:r>
              <a:rPr lang="fr-BE" dirty="0" smtClean="0"/>
              <a:t>plusieurs </a:t>
            </a:r>
            <a:r>
              <a:rPr lang="fr-BE" dirty="0"/>
              <a:t>passages en comité de gestion </a:t>
            </a:r>
            <a:r>
              <a:rPr lang="fr-BE" dirty="0" smtClean="0"/>
              <a:t>de la </a:t>
            </a:r>
            <a:r>
              <a:rPr lang="fr-BE" dirty="0"/>
              <a:t>plate-forme eHealth</a:t>
            </a:r>
            <a:r>
              <a:rPr lang="fr-BE" dirty="0" smtClean="0"/>
              <a:t> </a:t>
            </a:r>
            <a:r>
              <a:rPr lang="fr-BE" dirty="0"/>
              <a:t>(où les régions et </a:t>
            </a:r>
            <a:r>
              <a:rPr lang="fr-BE" dirty="0" err="1"/>
              <a:t>A</a:t>
            </a:r>
            <a:r>
              <a:rPr lang="fr-BE" dirty="0" err="1" smtClean="0"/>
              <a:t>goria</a:t>
            </a:r>
            <a:r>
              <a:rPr lang="fr-BE" dirty="0" smtClean="0"/>
              <a:t> </a:t>
            </a:r>
            <a:r>
              <a:rPr lang="fr-BE" dirty="0"/>
              <a:t>sont présents) </a:t>
            </a:r>
            <a:endParaRPr lang="fr-BE" dirty="0" smtClean="0"/>
          </a:p>
          <a:p>
            <a:r>
              <a:rPr lang="fr-BE" dirty="0" smtClean="0"/>
              <a:t>1</a:t>
            </a:r>
            <a:r>
              <a:rPr lang="fr-BE" baseline="30000" dirty="0" smtClean="0"/>
              <a:t>ère</a:t>
            </a:r>
            <a:r>
              <a:rPr lang="fr-BE" dirty="0" smtClean="0"/>
              <a:t> </a:t>
            </a:r>
            <a:r>
              <a:rPr lang="fr-BE" dirty="0"/>
              <a:t>discussion de la phase 2 avec tous les hubs en mars </a:t>
            </a:r>
            <a:r>
              <a:rPr lang="fr-BE" dirty="0" smtClean="0"/>
              <a:t>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 dirty="0"/>
              <a:t>- </a:t>
            </a:r>
            <a:fld id="{30A9230E-FFBB-4CCB-ABD7-198084EDE768}" type="slidenum">
              <a:rPr lang="fr-BE" smtClean="0"/>
              <a:pPr/>
              <a:t>8</a:t>
            </a:fld>
            <a:r>
              <a:rPr lang="fr-BE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36031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err="1" smtClean="0"/>
              <a:t>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documentation </a:t>
            </a:r>
            <a:r>
              <a:rPr lang="en-US" dirty="0" err="1" smtClean="0"/>
              <a:t>générale</a:t>
            </a:r>
            <a:endParaRPr lang="en-US" dirty="0"/>
          </a:p>
          <a:p>
            <a:pPr lvl="1"/>
            <a:r>
              <a:rPr lang="en-US" dirty="0" smtClean="0"/>
              <a:t>description </a:t>
            </a:r>
            <a:r>
              <a:rPr lang="en-US" dirty="0"/>
              <a:t>de la phase de </a:t>
            </a:r>
            <a:r>
              <a:rPr lang="en-US" dirty="0" smtClean="0"/>
              <a:t>test</a:t>
            </a:r>
          </a:p>
          <a:p>
            <a:pPr lvl="1"/>
            <a:r>
              <a:rPr lang="en-US" dirty="0" smtClean="0"/>
              <a:t>description </a:t>
            </a:r>
            <a:r>
              <a:rPr lang="en-US" dirty="0" err="1"/>
              <a:t>détaillée</a:t>
            </a:r>
            <a:r>
              <a:rPr lang="en-US" dirty="0"/>
              <a:t> pour </a:t>
            </a:r>
            <a:r>
              <a:rPr lang="en-US" dirty="0" err="1"/>
              <a:t>chaque</a:t>
            </a:r>
            <a:r>
              <a:rPr lang="en-US" dirty="0"/>
              <a:t> </a:t>
            </a:r>
            <a:r>
              <a:rPr lang="en-US" dirty="0" err="1" smtClean="0"/>
              <a:t>groupe-cible</a:t>
            </a:r>
            <a:endParaRPr lang="en-US" dirty="0" smtClean="0"/>
          </a:p>
          <a:p>
            <a:pPr lvl="1"/>
            <a:r>
              <a:rPr lang="en-US" dirty="0" smtClean="0"/>
              <a:t>description </a:t>
            </a:r>
            <a:r>
              <a:rPr lang="en-US" dirty="0"/>
              <a:t>technique de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outils</a:t>
            </a:r>
            <a:r>
              <a:rPr lang="en-US" dirty="0"/>
              <a:t> </a:t>
            </a:r>
            <a:r>
              <a:rPr lang="en-US" dirty="0" err="1"/>
              <a:t>permettant</a:t>
            </a:r>
            <a:r>
              <a:rPr lang="en-US" dirty="0"/>
              <a:t> </a:t>
            </a:r>
            <a:r>
              <a:rPr lang="en-US" dirty="0" err="1"/>
              <a:t>notamment</a:t>
            </a:r>
            <a:r>
              <a:rPr lang="en-US" dirty="0"/>
              <a:t> du testing des messages </a:t>
            </a:r>
            <a:r>
              <a:rPr lang="en-US" dirty="0" smtClean="0"/>
              <a:t>FHIR </a:t>
            </a:r>
            <a:r>
              <a:rPr lang="en-US" dirty="0"/>
              <a:t>par les softs de </a:t>
            </a:r>
            <a:r>
              <a:rPr lang="en-US" dirty="0" err="1"/>
              <a:t>manière</a:t>
            </a:r>
            <a:r>
              <a:rPr lang="en-US" dirty="0"/>
              <a:t> </a:t>
            </a:r>
            <a:r>
              <a:rPr lang="en-US" dirty="0" err="1" smtClean="0"/>
              <a:t>autonome</a:t>
            </a:r>
            <a:endParaRPr lang="en-US" dirty="0"/>
          </a:p>
          <a:p>
            <a:r>
              <a:rPr lang="fr-BE" dirty="0" smtClean="0"/>
              <a:t>formats</a:t>
            </a:r>
            <a:r>
              <a:rPr lang="fr-BE" dirty="0"/>
              <a:t>, définition et structure, </a:t>
            </a:r>
            <a:r>
              <a:rPr lang="fr-BE" dirty="0" smtClean="0"/>
              <a:t>FHIR</a:t>
            </a:r>
            <a:endParaRPr lang="en-US" dirty="0"/>
          </a:p>
          <a:p>
            <a:r>
              <a:rPr lang="fr-BE" dirty="0" smtClean="0"/>
              <a:t>guide </a:t>
            </a:r>
            <a:r>
              <a:rPr lang="fr-BE" dirty="0"/>
              <a:t>d’implémentation, outil de validation et visualisation </a:t>
            </a:r>
            <a:r>
              <a:rPr lang="fr-BE" dirty="0" smtClean="0"/>
              <a:t>FHIR</a:t>
            </a:r>
            <a:endParaRPr lang="en-US" dirty="0"/>
          </a:p>
          <a:p>
            <a:r>
              <a:rPr lang="fr-BE" dirty="0" smtClean="0"/>
              <a:t>définition </a:t>
            </a:r>
            <a:r>
              <a:rPr lang="fr-BE" dirty="0"/>
              <a:t>d’une batterie de tests et plus de 60 </a:t>
            </a:r>
            <a:r>
              <a:rPr lang="fr-BE" dirty="0" smtClean="0"/>
              <a:t>use </a:t>
            </a:r>
            <a:r>
              <a:rPr lang="fr-BE" dirty="0" smtClean="0"/>
              <a:t>cases</a:t>
            </a:r>
            <a:endParaRPr lang="fr-BE" dirty="0" smtClean="0"/>
          </a:p>
          <a:p>
            <a:r>
              <a:rPr lang="fr-BE" dirty="0" smtClean="0"/>
              <a:t>détermination </a:t>
            </a:r>
            <a:r>
              <a:rPr lang="fr-BE" dirty="0"/>
              <a:t>des </a:t>
            </a:r>
            <a:r>
              <a:rPr lang="fr-BE" dirty="0" smtClean="0"/>
              <a:t>LOINC </a:t>
            </a:r>
            <a:r>
              <a:rPr lang="fr-BE" dirty="0"/>
              <a:t>codes, Belgian </a:t>
            </a:r>
            <a:r>
              <a:rPr lang="fr-BE" dirty="0" err="1" smtClean="0"/>
              <a:t>subset</a:t>
            </a:r>
            <a:r>
              <a:rPr lang="fr-BE" dirty="0" smtClean="0"/>
              <a:t> </a:t>
            </a:r>
            <a:r>
              <a:rPr lang="fr-BE" dirty="0" smtClean="0"/>
              <a:t>des</a:t>
            </a:r>
            <a:r>
              <a:rPr lang="fr-BE" dirty="0" smtClean="0"/>
              <a:t> </a:t>
            </a:r>
            <a:r>
              <a:rPr lang="fr-BE" dirty="0" smtClean="0"/>
              <a:t>LOINC </a:t>
            </a:r>
            <a:r>
              <a:rPr lang="fr-BE" dirty="0"/>
              <a:t>codes (</a:t>
            </a:r>
            <a:r>
              <a:rPr lang="fr-BE" dirty="0" err="1"/>
              <a:t>ReTaM</a:t>
            </a:r>
            <a:r>
              <a:rPr lang="fr-BE" dirty="0"/>
              <a:t>) et unités </a:t>
            </a:r>
            <a:r>
              <a:rPr lang="fr-BE" dirty="0" err="1" smtClean="0"/>
              <a:t>Ucum</a:t>
            </a:r>
            <a:endParaRPr lang="fr-BE" dirty="0" smtClean="0"/>
          </a:p>
          <a:p>
            <a:r>
              <a:rPr lang="fr-BE" dirty="0" err="1" smtClean="0"/>
              <a:t>cookbook</a:t>
            </a:r>
            <a:r>
              <a:rPr lang="fr-BE" dirty="0" smtClean="0"/>
              <a:t> </a:t>
            </a:r>
            <a:r>
              <a:rPr lang="fr-BE" dirty="0"/>
              <a:t>softs </a:t>
            </a:r>
            <a:r>
              <a:rPr lang="fr-BE" dirty="0" smtClean="0"/>
              <a:t>GP</a:t>
            </a:r>
          </a:p>
          <a:p>
            <a:r>
              <a:rPr lang="fr-BE" dirty="0"/>
              <a:t>circulaire INAMI pour rappeler timing et mettre </a:t>
            </a:r>
            <a:r>
              <a:rPr lang="fr-BE" dirty="0" smtClean="0"/>
              <a:t>pression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 dirty="0"/>
              <a:t>- </a:t>
            </a:r>
            <a:fld id="{30A9230E-FFBB-4CCB-ABD7-198084EDE768}" type="slidenum">
              <a:rPr lang="fr-BE" smtClean="0"/>
              <a:pPr/>
              <a:t>9</a:t>
            </a:fld>
            <a:r>
              <a:rPr lang="fr-BE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47217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0k5 xmlns="C3D2FE67-1AAC-4573-9A7D-E1E68BA1A35A" xsi:nil="true"/>
    <Month xmlns="b6343280-e923-429f-981f-27770744d99d" xsi:nil="true"/>
    <DocumentType xmlns="b6343280-e923-429f-981f-27770744d99d" xsi:nil="true"/>
    <KeyDocument xmlns="C3D2FE67-1AAC-4573-9A7D-E1E68BA1A35A">false</KeyDocument>
    <PublishingExpirationDate xmlns="http://schemas.microsoft.com/sharepoint/v3" xsi:nil="true"/>
    <Year xmlns="b6343280-e923-429f-981f-27770744d99d" xsi:nil="true"/>
    <PublishingStartDate xmlns="http://schemas.microsoft.com/sharepoint/v3" xsi:nil="true"/>
    <OldPath xmlns="b6343280-e923-429f-981f-27770744d99d" xsi:nil="true"/>
    <_dlc_DocId xmlns="b6343280-e923-429f-981f-27770744d99d">65XRD6Y7KMPT-670719965-4</_dlc_DocId>
    <_dlc_DocIdUrl xmlns="b6343280-e923-429f-981f-27770744d99d">
      <Url>https://gcloudbelgium.sharepoint.com/sites/BeConnected/LaboResult/_layouts/15/DocIdRedir.aspx?ID=65XRD6Y7KMPT-670719965-4</Url>
      <Description>65XRD6Y7KMPT-670719965-4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1EC1E32693534E9E277CCA49C391C0" ma:contentTypeVersion="3" ma:contentTypeDescription="Create a new document." ma:contentTypeScope="" ma:versionID="6b4dca58c597dc8e8347be020383f464">
  <xsd:schema xmlns:xsd="http://www.w3.org/2001/XMLSchema" xmlns:xs="http://www.w3.org/2001/XMLSchema" xmlns:p="http://schemas.microsoft.com/office/2006/metadata/properties" xmlns:ns1="http://schemas.microsoft.com/sharepoint/v3" xmlns:ns2="b6343280-e923-429f-981f-27770744d99d" xmlns:ns3="C3D2FE67-1AAC-4573-9A7D-E1E68BA1A35A" xmlns:ns4="c3d2fe67-1aac-4573-9a7d-e1e68ba1a35a" targetNamespace="http://schemas.microsoft.com/office/2006/metadata/properties" ma:root="true" ma:fieldsID="e45f136e38ad46e6b9f738d9744a8612" ns1:_="" ns2:_="" ns3:_="" ns4:_="">
    <xsd:import namespace="http://schemas.microsoft.com/sharepoint/v3"/>
    <xsd:import namespace="b6343280-e923-429f-981f-27770744d99d"/>
    <xsd:import namespace="C3D2FE67-1AAC-4573-9A7D-E1E68BA1A35A"/>
    <xsd:import namespace="c3d2fe67-1aac-4573-9a7d-e1e68ba1a35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KeyDocument" minOccurs="0"/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  <xsd:element ref="ns3:c0k5" minOccurs="0"/>
                <xsd:element ref="ns2:Month" minOccurs="0"/>
                <xsd:element ref="ns2:Year" minOccurs="0"/>
                <xsd:element ref="ns2:DocumentType" minOccurs="0"/>
                <xsd:element ref="ns2:OldPath" minOccurs="0"/>
                <xsd:element ref="ns3:MediaServiceMetadata" minOccurs="0"/>
                <xsd:element ref="ns3:MediaServiceFastMetadata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2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3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343280-e923-429f-981f-27770744d99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Month" ma:index="18" nillable="true" ma:displayName="Month" ma:format="Dropdown" ma:internalName="Month">
      <xsd:simpleType>
        <xsd:restriction base="dms:Choice">
          <xsd:enumeration value="1"/>
          <xsd:enumeration value="2"/>
          <xsd:enumeration value="3"/>
          <xsd:enumeration value="4"/>
          <xsd:enumeration value="5"/>
          <xsd:enumeration value="6"/>
          <xsd:enumeration value="7"/>
          <xsd:enumeration value="8"/>
          <xsd:enumeration value="9"/>
          <xsd:enumeration value="10"/>
          <xsd:enumeration value="11"/>
          <xsd:enumeration value="12"/>
        </xsd:restriction>
      </xsd:simpleType>
    </xsd:element>
    <xsd:element name="Year" ma:index="19" nillable="true" ma:displayName="Year" ma:format="Dropdown" ma:internalName="Year">
      <xsd:simpleType>
        <xsd:restriction base="dms:Choice">
          <xsd:enumeration value="2000"/>
          <xsd:enumeration value="2001"/>
          <xsd:enumeration value="2002"/>
          <xsd:enumeration value="2003"/>
          <xsd:enumeration value="2004"/>
          <xsd:enumeration value="2005"/>
          <xsd:enumeration value="2006"/>
          <xsd:enumeration value="2007"/>
          <xsd:enumeration value="2008"/>
          <xsd:enumeration value="2009"/>
          <xsd:enumeration value="2010"/>
          <xsd:enumeration value="2011"/>
          <xsd:enumeration value="2012"/>
          <xsd:enumeration value="2013"/>
          <xsd:enumeration value="2014"/>
          <xsd:enumeration value="2015"/>
          <xsd:enumeration value="2016"/>
          <xsd:enumeration value="2017"/>
          <xsd:enumeration value="2018"/>
          <xsd:enumeration value="2019"/>
          <xsd:enumeration value="2020"/>
          <xsd:enumeration value="2021"/>
          <xsd:enumeration value="2022"/>
          <xsd:enumeration value="2023"/>
          <xsd:enumeration value="2024"/>
          <xsd:enumeration value="2025"/>
          <xsd:enumeration value="2026"/>
          <xsd:enumeration value="2027"/>
          <xsd:enumeration value="2028"/>
          <xsd:enumeration value="2029"/>
          <xsd:enumeration value="2030"/>
        </xsd:restriction>
      </xsd:simpleType>
    </xsd:element>
    <xsd:element name="DocumentType" ma:index="20" nillable="true" ma:displayName="DocumentType" ma:format="Dropdown" ma:internalName="DocumentType">
      <xsd:simpleType>
        <xsd:restriction base="dms:Choice">
          <xsd:enumeration value="Agenda"/>
          <xsd:enumeration value="Minute Meeting"/>
          <xsd:enumeration value="Note"/>
          <xsd:enumeration value="Procedure"/>
          <xsd:enumeration value="Report"/>
          <xsd:enumeration value="Your own value ? -&gt; Go to Help Center"/>
        </xsd:restriction>
      </xsd:simpleType>
    </xsd:element>
    <xsd:element name="OldPath" ma:index="21" nillable="true" ma:displayName="OldStructure" ma:internalName="OldPath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D2FE67-1AAC-4573-9A7D-E1E68BA1A35A" elementFormDefault="qualified">
    <xsd:import namespace="http://schemas.microsoft.com/office/2006/documentManagement/types"/>
    <xsd:import namespace="http://schemas.microsoft.com/office/infopath/2007/PartnerControls"/>
    <xsd:element name="KeyDocument" ma:index="11" nillable="true" ma:displayName="KeyDocument" ma:default="0" ma:internalName="KeyDocument">
      <xsd:simpleType>
        <xsd:restriction base="dms:Boolean"/>
      </xsd:simpleType>
    </xsd:element>
    <xsd:element name="c0k5" ma:index="17" nillable="true" ma:displayName="Text" ma:internalName="c0k5">
      <xsd:simpleType>
        <xsd:restriction base="dms:Text"/>
      </xsd:simpleType>
    </xsd:element>
    <xsd:element name="MediaServiceMetadata" ma:index="2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3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d2fe67-1aac-4573-9a7d-e1e68ba1a35a" elementFormDefault="qualified">
    <xsd:import namespace="http://schemas.microsoft.com/office/2006/documentManagement/types"/>
    <xsd:import namespace="http://schemas.microsoft.com/office/infopath/2007/PartnerControls"/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26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DF53EA-F21D-4C14-A4C8-3E91B068A2A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D123401A-CC64-4646-989F-64C8BBC605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675C68-574D-4053-A11D-01F5528CB98B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6343280-e923-429f-981f-27770744d99d"/>
    <ds:schemaRef ds:uri="http://schemas.microsoft.com/sharepoint/v3"/>
    <ds:schemaRef ds:uri="c3d2fe67-1aac-4573-9a7d-e1e68ba1a35a"/>
    <ds:schemaRef ds:uri="http://purl.org/dc/terms/"/>
    <ds:schemaRef ds:uri="http://schemas.openxmlformats.org/package/2006/metadata/core-properties"/>
    <ds:schemaRef ds:uri="C3D2FE67-1AAC-4573-9A7D-E1E68BA1A35A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FC6D79A1-318E-4691-98F6-072CD311E6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6343280-e923-429f-981f-27770744d99d"/>
    <ds:schemaRef ds:uri="C3D2FE67-1AAC-4573-9A7D-E1E68BA1A35A"/>
    <ds:schemaRef ds:uri="c3d2fe67-1aac-4573-9a7d-e1e68ba1a3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29342</TotalTime>
  <Words>646</Words>
  <Application>Microsoft Office PowerPoint</Application>
  <PresentationFormat>Breedbeeld</PresentationFormat>
  <Paragraphs>99</Paragraphs>
  <Slides>12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1_Custom Design</vt:lpstr>
      <vt:lpstr>Projet digitalisation des résultats labo</vt:lpstr>
      <vt:lpstr>Contexte</vt:lpstr>
      <vt:lpstr>Scope et bénéfices</vt:lpstr>
      <vt:lpstr>Liens avec autres projets</vt:lpstr>
      <vt:lpstr>Rôle de la plate-forme eHealth </vt:lpstr>
      <vt:lpstr>Planning</vt:lpstr>
      <vt:lpstr>Budget de relance UE</vt:lpstr>
      <vt:lpstr>Gouvernance</vt:lpstr>
      <vt:lpstr>Deliverables</vt:lpstr>
      <vt:lpstr>Deliverables</vt:lpstr>
      <vt:lpstr>Architecture (1/2)</vt:lpstr>
      <vt:lpstr>Architecture (2/2)</vt:lpstr>
    </vt:vector>
  </TitlesOfParts>
  <Company>SMALS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Quentin Delsaut</dc:creator>
  <cp:lastModifiedBy>Frank Robben</cp:lastModifiedBy>
  <cp:revision>326</cp:revision>
  <dcterms:created xsi:type="dcterms:W3CDTF">2017-09-11T11:22:14Z</dcterms:created>
  <dcterms:modified xsi:type="dcterms:W3CDTF">2023-03-29T16:57:04Z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0x0101002B1EC1E32693534E9E277CCA49C391C0</vt:lpwstr>
  </property>
  <property fmtid="{D5CDD505-2E9C-101B-9397-08002B2CF9AE}" pid="3" name="_dlc_DocIdItemGuid">
    <vt:lpwstr>32128d39-1fc0-4fa7-8a60-94750a7dc2f8</vt:lpwstr>
  </property>
</Properties>
</file>