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63" r:id="rId4"/>
    <p:sldMasterId id="2147483675" r:id="rId5"/>
    <p:sldMasterId id="2147483676" r:id="rId6"/>
  </p:sldMasterIdLst>
  <p:notesMasterIdLst>
    <p:notesMasterId r:id="rId73"/>
  </p:notesMasterIdLst>
  <p:sldIdLst>
    <p:sldId id="353" r:id="rId7"/>
    <p:sldId id="426" r:id="rId8"/>
    <p:sldId id="425" r:id="rId9"/>
    <p:sldId id="420" r:id="rId10"/>
    <p:sldId id="415" r:id="rId11"/>
    <p:sldId id="430" r:id="rId12"/>
    <p:sldId id="416" r:id="rId13"/>
    <p:sldId id="417" r:id="rId14"/>
    <p:sldId id="431" r:id="rId15"/>
    <p:sldId id="432" r:id="rId16"/>
    <p:sldId id="412" r:id="rId17"/>
    <p:sldId id="413" r:id="rId18"/>
    <p:sldId id="414" r:id="rId19"/>
    <p:sldId id="427" r:id="rId20"/>
    <p:sldId id="411" r:id="rId21"/>
    <p:sldId id="410" r:id="rId22"/>
    <p:sldId id="408" r:id="rId23"/>
    <p:sldId id="435" r:id="rId24"/>
    <p:sldId id="434" r:id="rId25"/>
    <p:sldId id="409" r:id="rId26"/>
    <p:sldId id="319" r:id="rId27"/>
    <p:sldId id="428" r:id="rId28"/>
    <p:sldId id="407" r:id="rId29"/>
    <p:sldId id="424" r:id="rId30"/>
    <p:sldId id="406" r:id="rId31"/>
    <p:sldId id="436" r:id="rId32"/>
    <p:sldId id="310" r:id="rId33"/>
    <p:sldId id="402" r:id="rId34"/>
    <p:sldId id="429" r:id="rId35"/>
    <p:sldId id="404" r:id="rId36"/>
    <p:sldId id="355" r:id="rId37"/>
    <p:sldId id="356" r:id="rId38"/>
    <p:sldId id="388" r:id="rId39"/>
    <p:sldId id="401" r:id="rId40"/>
    <p:sldId id="378" r:id="rId41"/>
    <p:sldId id="379" r:id="rId42"/>
    <p:sldId id="380" r:id="rId43"/>
    <p:sldId id="381" r:id="rId44"/>
    <p:sldId id="375" r:id="rId45"/>
    <p:sldId id="400" r:id="rId46"/>
    <p:sldId id="397" r:id="rId47"/>
    <p:sldId id="398" r:id="rId48"/>
    <p:sldId id="399" r:id="rId49"/>
    <p:sldId id="396" r:id="rId50"/>
    <p:sldId id="391" r:id="rId51"/>
    <p:sldId id="389" r:id="rId52"/>
    <p:sldId id="331" r:id="rId53"/>
    <p:sldId id="390" r:id="rId54"/>
    <p:sldId id="395" r:id="rId55"/>
    <p:sldId id="363" r:id="rId56"/>
    <p:sldId id="373" r:id="rId57"/>
    <p:sldId id="333" r:id="rId58"/>
    <p:sldId id="383" r:id="rId59"/>
    <p:sldId id="342" r:id="rId60"/>
    <p:sldId id="394" r:id="rId61"/>
    <p:sldId id="328" r:id="rId62"/>
    <p:sldId id="344" r:id="rId63"/>
    <p:sldId id="393" r:id="rId64"/>
    <p:sldId id="377" r:id="rId65"/>
    <p:sldId id="351" r:id="rId66"/>
    <p:sldId id="392" r:id="rId67"/>
    <p:sldId id="326" r:id="rId68"/>
    <p:sldId id="327" r:id="rId69"/>
    <p:sldId id="287" r:id="rId70"/>
    <p:sldId id="286" r:id="rId71"/>
    <p:sldId id="433" r:id="rId72"/>
  </p:sldIdLst>
  <p:sldSz cx="12192000" cy="6858000"/>
  <p:notesSz cx="6858000" cy="9144000"/>
  <p:embeddedFontLst>
    <p:embeddedFont>
      <p:font typeface="Montserrat SemiBold" panose="020B0604020202020204" charset="0"/>
      <p:bold r:id="rId74"/>
    </p:embeddedFont>
    <p:embeddedFont>
      <p:font typeface="Montserrat" panose="020B0604020202020204" charset="0"/>
      <p:regular r:id="rId75"/>
      <p:bold r:id="rId76"/>
    </p:embeddedFont>
    <p:embeddedFont>
      <p:font typeface="Fira Sans Light" panose="020B0604020202020204" charset="0"/>
      <p:regular r:id="rId77"/>
      <p:italic r:id="rId78"/>
    </p:embeddedFont>
    <p:embeddedFont>
      <p:font typeface="Open Sans" panose="020B0606030504020204" pitchFamily="34" charset="0"/>
      <p:regular r:id="rId79"/>
      <p:bold r:id="rId80"/>
      <p:italic r:id="rId81"/>
      <p:boldItalic r:id="rId82"/>
    </p:embeddedFont>
    <p:embeddedFont>
      <p:font typeface="Fira Sans" panose="020B0604020202020204" charset="0"/>
      <p:regular r:id="rId83"/>
      <p:bold r:id="rId84"/>
      <p:italic r:id="rId85"/>
      <p:boldItalic r:id="rId86"/>
    </p:embeddedFont>
    <p:embeddedFont>
      <p:font typeface="Calibri Light" panose="020F0302020204030204" pitchFamily="34" charset="0"/>
      <p:regular r:id="rId87"/>
      <p:italic r:id="rId88"/>
    </p:embeddedFont>
    <p:embeddedFont>
      <p:font typeface="Roboto" panose="02000000000000000000" pitchFamily="2" charset="0"/>
      <p:regular r:id="rId89"/>
    </p:embeddedFont>
    <p:embeddedFont>
      <p:font typeface="Fira Sans Medium" panose="020B0604020202020204" charset="0"/>
      <p:regular r:id="rId90"/>
      <p:italic r:id="rId91"/>
    </p:embeddedFont>
    <p:embeddedFont>
      <p:font typeface="Source Sans Pro" panose="020B0703030403020204" pitchFamily="34" charset="0"/>
      <p:bold r:id="rId92"/>
    </p:embeddedFont>
    <p:embeddedFont>
      <p:font typeface="Calibri" panose="020F0502020204030204" pitchFamily="34" charset="0"/>
      <p:regular r:id="rId93"/>
      <p:bold r:id="rId94"/>
      <p:italic r:id="rId95"/>
      <p:boldItalic r:id="rId96"/>
    </p:embeddedFont>
    <p:embeddedFont>
      <p:font typeface="Fira Sans SemiBold" panose="020B0604020202020204" charset="0"/>
      <p:bold r:id="rId97"/>
      <p:boldItalic r:id="rId98"/>
    </p:embeddedFont>
    <p:embeddedFont>
      <p:font typeface="Open Sans Semibold" panose="020B0604020202020204" charset="0"/>
      <p:bold r:id="rId99"/>
      <p:boldItalic r:id="rId10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MALS-MVM\niro" initials="S" lastIdx="3" clrIdx="0">
    <p:extLst>
      <p:ext uri="{19B8F6BF-5375-455C-9EA6-DF929625EA0E}">
        <p15:presenceInfo xmlns:p15="http://schemas.microsoft.com/office/powerpoint/2012/main" userId="SMALS-MVM\niro" providerId="None"/>
      </p:ext>
    </p:extLst>
  </p:cmAuthor>
  <p:cmAuthor id="2" name="francoisxavier.michel@smals.be" initials="f" lastIdx="1" clrIdx="1">
    <p:extLst>
      <p:ext uri="{19B8F6BF-5375-455C-9EA6-DF929625EA0E}">
        <p15:presenceInfo xmlns:p15="http://schemas.microsoft.com/office/powerpoint/2012/main" userId="francoisxavier.michel@smals.be" providerId="None"/>
      </p:ext>
    </p:extLst>
  </p:cmAuthor>
  <p:cmAuthor id="3" name="filip.coppens@smals.be" initials="f" lastIdx="2" clrIdx="2">
    <p:extLst>
      <p:ext uri="{19B8F6BF-5375-455C-9EA6-DF929625EA0E}">
        <p15:presenceInfo xmlns:p15="http://schemas.microsoft.com/office/powerpoint/2012/main" userId="filip.coppens@smals.b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4F5F"/>
    <a:srgbClr val="22A4DD"/>
    <a:srgbClr val="C2C2C2"/>
    <a:srgbClr val="EC5062"/>
    <a:srgbClr val="3A3A39"/>
    <a:srgbClr val="DAE9F0"/>
    <a:srgbClr val="996633"/>
    <a:srgbClr val="6F532D"/>
    <a:srgbClr val="4C6D5C"/>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93612" autoAdjust="0"/>
  </p:normalViewPr>
  <p:slideViewPr>
    <p:cSldViewPr snapToGrid="0" snapToObjects="1" showGuides="1">
      <p:cViewPr varScale="1">
        <p:scale>
          <a:sx n="139" d="100"/>
          <a:sy n="139" d="100"/>
        </p:scale>
        <p:origin x="110" y="461"/>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font" Target="fonts/font11.fntdata"/><Relationship Id="rId89" Type="http://schemas.openxmlformats.org/officeDocument/2006/relationships/font" Target="fonts/font16.fntdata"/><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font" Target="fonts/font19.fntdata"/><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font" Target="fonts/font1.fntdata"/><Relationship Id="rId79" Type="http://schemas.openxmlformats.org/officeDocument/2006/relationships/font" Target="fonts/font6.fntdata"/><Relationship Id="rId87" Type="http://schemas.openxmlformats.org/officeDocument/2006/relationships/font" Target="fonts/font14.fntdata"/><Relationship Id="rId102"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openxmlformats.org/officeDocument/2006/relationships/font" Target="fonts/font9.fntdata"/><Relationship Id="rId90" Type="http://schemas.openxmlformats.org/officeDocument/2006/relationships/font" Target="fonts/font17.fntdata"/><Relationship Id="rId95" Type="http://schemas.openxmlformats.org/officeDocument/2006/relationships/font" Target="fonts/font22.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font" Target="fonts/font4.fntdata"/><Relationship Id="rId100" Type="http://schemas.openxmlformats.org/officeDocument/2006/relationships/font" Target="fonts/font27.fntdata"/><Relationship Id="rId105"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font" Target="fonts/font7.fntdata"/><Relationship Id="rId85" Type="http://schemas.openxmlformats.org/officeDocument/2006/relationships/font" Target="fonts/font12.fntdata"/><Relationship Id="rId93" Type="http://schemas.openxmlformats.org/officeDocument/2006/relationships/font" Target="fonts/font20.fntdata"/><Relationship Id="rId98" Type="http://schemas.openxmlformats.org/officeDocument/2006/relationships/font" Target="fonts/font25.fntdata"/><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font" Target="fonts/font2.fntdata"/><Relationship Id="rId83" Type="http://schemas.openxmlformats.org/officeDocument/2006/relationships/font" Target="fonts/font10.fntdata"/><Relationship Id="rId88" Type="http://schemas.openxmlformats.org/officeDocument/2006/relationships/font" Target="fonts/font15.fntdata"/><Relationship Id="rId91" Type="http://schemas.openxmlformats.org/officeDocument/2006/relationships/font" Target="fonts/font18.fntdata"/><Relationship Id="rId96" Type="http://schemas.openxmlformats.org/officeDocument/2006/relationships/font" Target="fonts/font23.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notesMaster" Target="notesMasters/notesMaster1.xml"/><Relationship Id="rId78" Type="http://schemas.openxmlformats.org/officeDocument/2006/relationships/font" Target="fonts/font5.fntdata"/><Relationship Id="rId81" Type="http://schemas.openxmlformats.org/officeDocument/2006/relationships/font" Target="fonts/font8.fntdata"/><Relationship Id="rId86" Type="http://schemas.openxmlformats.org/officeDocument/2006/relationships/font" Target="fonts/font13.fntdata"/><Relationship Id="rId94" Type="http://schemas.openxmlformats.org/officeDocument/2006/relationships/font" Target="fonts/font21.fntdata"/><Relationship Id="rId99" Type="http://schemas.openxmlformats.org/officeDocument/2006/relationships/font" Target="fonts/font26.fntdata"/><Relationship Id="rId10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font" Target="fonts/font3.fntdata"/><Relationship Id="rId97" Type="http://schemas.openxmlformats.org/officeDocument/2006/relationships/font" Target="fonts/font24.fntdata"/><Relationship Id="rId10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1AC32E-B130-42BA-81F9-AE9E075E1DBC}" type="doc">
      <dgm:prSet loTypeId="urn:microsoft.com/office/officeart/2005/8/layout/process2" loCatId="process" qsTypeId="urn:microsoft.com/office/officeart/2005/8/quickstyle/simple1" qsCatId="simple" csTypeId="urn:microsoft.com/office/officeart/2005/8/colors/accent1_2" csCatId="accent1" phldr="1"/>
      <dgm:spPr/>
    </dgm:pt>
    <dgm:pt modelId="{91F1D4E4-9475-46BC-A25C-1AAEA0621669}">
      <dgm:prSet phldrT="[Text]"/>
      <dgm:spPr/>
      <dgm:t>
        <a:bodyPr/>
        <a:lstStyle/>
        <a:p>
          <a:r>
            <a:rPr lang="en-GB" dirty="0"/>
            <a:t>G-Cloud service</a:t>
          </a:r>
        </a:p>
      </dgm:t>
    </dgm:pt>
    <dgm:pt modelId="{B4AE6245-A8BF-45FF-A4F7-229FC6E5ACD9}" type="parTrans" cxnId="{99AF1E2C-C498-421E-A057-86F64996E09F}">
      <dgm:prSet/>
      <dgm:spPr/>
      <dgm:t>
        <a:bodyPr/>
        <a:lstStyle/>
        <a:p>
          <a:endParaRPr lang="nl-BE"/>
        </a:p>
      </dgm:t>
    </dgm:pt>
    <dgm:pt modelId="{BDEC29A4-DFF6-4042-99AA-1720FEAD27D3}" type="sibTrans" cxnId="{99AF1E2C-C498-421E-A057-86F64996E09F}">
      <dgm:prSet/>
      <dgm:spPr/>
      <dgm:t>
        <a:bodyPr/>
        <a:lstStyle/>
        <a:p>
          <a:r>
            <a:rPr lang="en-GB" dirty="0">
              <a:solidFill>
                <a:schemeClr val="tx1"/>
              </a:solidFill>
            </a:rPr>
            <a:t>Offered by</a:t>
          </a:r>
        </a:p>
      </dgm:t>
    </dgm:pt>
    <dgm:pt modelId="{F7C2E3DB-0C1C-4043-AADC-4AA879B0C8E8}">
      <dgm:prSet phldrT="[Text]"/>
      <dgm:spPr/>
      <dgm:t>
        <a:bodyPr/>
        <a:lstStyle/>
        <a:p>
          <a:r>
            <a:rPr lang="en-GB" dirty="0"/>
            <a:t>Service owner</a:t>
          </a:r>
        </a:p>
      </dgm:t>
    </dgm:pt>
    <dgm:pt modelId="{89C9F306-2B1D-4D22-BC49-9C67A90FB523}" type="parTrans" cxnId="{5FEDE71E-5A2F-4DE1-A5F2-CC611F8DA7E7}">
      <dgm:prSet/>
      <dgm:spPr/>
      <dgm:t>
        <a:bodyPr/>
        <a:lstStyle/>
        <a:p>
          <a:endParaRPr lang="nl-BE"/>
        </a:p>
      </dgm:t>
    </dgm:pt>
    <dgm:pt modelId="{B293C957-C292-4B67-9899-92AE0FB1E7AE}" type="sibTrans" cxnId="{5FEDE71E-5A2F-4DE1-A5F2-CC611F8DA7E7}">
      <dgm:prSet/>
      <dgm:spPr/>
      <dgm:t>
        <a:bodyPr/>
        <a:lstStyle/>
        <a:p>
          <a:r>
            <a:rPr lang="en-GB" dirty="0">
              <a:solidFill>
                <a:schemeClr val="tx1"/>
              </a:solidFill>
            </a:rPr>
            <a:t>Delivered by</a:t>
          </a:r>
        </a:p>
      </dgm:t>
    </dgm:pt>
    <dgm:pt modelId="{EBD4829B-DED3-486E-BCD6-3FBF6989D5E7}">
      <dgm:prSet phldrT="[Text]"/>
      <dgm:spPr/>
      <dgm:t>
        <a:bodyPr/>
        <a:lstStyle/>
        <a:p>
          <a:r>
            <a:rPr lang="en-GB" dirty="0"/>
            <a:t>Service provider</a:t>
          </a:r>
        </a:p>
      </dgm:t>
    </dgm:pt>
    <dgm:pt modelId="{64DCE39A-464B-49B9-B005-0514C289E856}" type="parTrans" cxnId="{F8155E57-2A9B-4EE7-B0C0-66A339429C18}">
      <dgm:prSet/>
      <dgm:spPr/>
      <dgm:t>
        <a:bodyPr/>
        <a:lstStyle/>
        <a:p>
          <a:endParaRPr lang="nl-BE"/>
        </a:p>
      </dgm:t>
    </dgm:pt>
    <dgm:pt modelId="{163D2708-F06E-4B49-9EF7-ECD4E69940A2}" type="sibTrans" cxnId="{F8155E57-2A9B-4EE7-B0C0-66A339429C18}">
      <dgm:prSet/>
      <dgm:spPr/>
      <dgm:t>
        <a:bodyPr/>
        <a:lstStyle/>
        <a:p>
          <a:endParaRPr lang="nl-BE"/>
        </a:p>
      </dgm:t>
    </dgm:pt>
    <dgm:pt modelId="{208DE240-0909-4276-A059-372B7438DED9}" type="pres">
      <dgm:prSet presAssocID="{421AC32E-B130-42BA-81F9-AE9E075E1DBC}" presName="linearFlow" presStyleCnt="0">
        <dgm:presLayoutVars>
          <dgm:resizeHandles val="exact"/>
        </dgm:presLayoutVars>
      </dgm:prSet>
      <dgm:spPr/>
    </dgm:pt>
    <dgm:pt modelId="{33A95964-6AB6-439F-B007-AB8C1CC559FB}" type="pres">
      <dgm:prSet presAssocID="{91F1D4E4-9475-46BC-A25C-1AAEA0621669}" presName="node" presStyleLbl="node1" presStyleIdx="0" presStyleCnt="3" custScaleX="332035">
        <dgm:presLayoutVars>
          <dgm:bulletEnabled val="1"/>
        </dgm:presLayoutVars>
      </dgm:prSet>
      <dgm:spPr/>
      <dgm:t>
        <a:bodyPr/>
        <a:lstStyle/>
        <a:p>
          <a:endParaRPr lang="nl-BE"/>
        </a:p>
      </dgm:t>
    </dgm:pt>
    <dgm:pt modelId="{0C7CC63B-3455-4C45-9DA6-782CF23DA0D2}" type="pres">
      <dgm:prSet presAssocID="{BDEC29A4-DFF6-4042-99AA-1720FEAD27D3}" presName="sibTrans" presStyleLbl="sibTrans2D1" presStyleIdx="0" presStyleCnt="2" custScaleX="111241" custScaleY="553391"/>
      <dgm:spPr/>
      <dgm:t>
        <a:bodyPr/>
        <a:lstStyle/>
        <a:p>
          <a:endParaRPr lang="nl-BE"/>
        </a:p>
      </dgm:t>
    </dgm:pt>
    <dgm:pt modelId="{0C6A2E58-22B6-4B73-AE5B-A10D46C1FF5C}" type="pres">
      <dgm:prSet presAssocID="{BDEC29A4-DFF6-4042-99AA-1720FEAD27D3}" presName="connectorText" presStyleLbl="sibTrans2D1" presStyleIdx="0" presStyleCnt="2"/>
      <dgm:spPr/>
      <dgm:t>
        <a:bodyPr/>
        <a:lstStyle/>
        <a:p>
          <a:endParaRPr lang="nl-BE"/>
        </a:p>
      </dgm:t>
    </dgm:pt>
    <dgm:pt modelId="{B8224C86-8BDC-451D-8292-48080CD925A0}" type="pres">
      <dgm:prSet presAssocID="{F7C2E3DB-0C1C-4043-AADC-4AA879B0C8E8}" presName="node" presStyleLbl="node1" presStyleIdx="1" presStyleCnt="3" custScaleX="332035">
        <dgm:presLayoutVars>
          <dgm:bulletEnabled val="1"/>
        </dgm:presLayoutVars>
      </dgm:prSet>
      <dgm:spPr/>
      <dgm:t>
        <a:bodyPr/>
        <a:lstStyle/>
        <a:p>
          <a:endParaRPr lang="nl-BE"/>
        </a:p>
      </dgm:t>
    </dgm:pt>
    <dgm:pt modelId="{AC9D2797-5CBA-4A8C-BED3-A0EE5E799809}" type="pres">
      <dgm:prSet presAssocID="{B293C957-C292-4B67-9899-92AE0FB1E7AE}" presName="sibTrans" presStyleLbl="sibTrans2D1" presStyleIdx="1" presStyleCnt="2" custScaleX="97172" custScaleY="553391"/>
      <dgm:spPr/>
      <dgm:t>
        <a:bodyPr/>
        <a:lstStyle/>
        <a:p>
          <a:endParaRPr lang="nl-BE"/>
        </a:p>
      </dgm:t>
    </dgm:pt>
    <dgm:pt modelId="{4888F374-03CA-4F20-9E83-3B7F9C6C3B1E}" type="pres">
      <dgm:prSet presAssocID="{B293C957-C292-4B67-9899-92AE0FB1E7AE}" presName="connectorText" presStyleLbl="sibTrans2D1" presStyleIdx="1" presStyleCnt="2"/>
      <dgm:spPr/>
      <dgm:t>
        <a:bodyPr/>
        <a:lstStyle/>
        <a:p>
          <a:endParaRPr lang="nl-BE"/>
        </a:p>
      </dgm:t>
    </dgm:pt>
    <dgm:pt modelId="{B198218E-A8DA-4ADB-8F41-DBFFF85C472A}" type="pres">
      <dgm:prSet presAssocID="{EBD4829B-DED3-486E-BCD6-3FBF6989D5E7}" presName="node" presStyleLbl="node1" presStyleIdx="2" presStyleCnt="3" custScaleX="332035">
        <dgm:presLayoutVars>
          <dgm:bulletEnabled val="1"/>
        </dgm:presLayoutVars>
      </dgm:prSet>
      <dgm:spPr/>
      <dgm:t>
        <a:bodyPr/>
        <a:lstStyle/>
        <a:p>
          <a:endParaRPr lang="nl-BE"/>
        </a:p>
      </dgm:t>
    </dgm:pt>
  </dgm:ptLst>
  <dgm:cxnLst>
    <dgm:cxn modelId="{8BE51D05-2E96-4CC7-A1A4-FA9117B09FE3}" type="presOf" srcId="{EBD4829B-DED3-486E-BCD6-3FBF6989D5E7}" destId="{B198218E-A8DA-4ADB-8F41-DBFFF85C472A}" srcOrd="0" destOrd="0" presId="urn:microsoft.com/office/officeart/2005/8/layout/process2"/>
    <dgm:cxn modelId="{0C33D61D-75D9-4F52-9F72-5C5E4C2EB711}" type="presOf" srcId="{B293C957-C292-4B67-9899-92AE0FB1E7AE}" destId="{AC9D2797-5CBA-4A8C-BED3-A0EE5E799809}" srcOrd="0" destOrd="0" presId="urn:microsoft.com/office/officeart/2005/8/layout/process2"/>
    <dgm:cxn modelId="{C9AEDB9F-8022-4823-955E-8B6B9B408B5C}" type="presOf" srcId="{BDEC29A4-DFF6-4042-99AA-1720FEAD27D3}" destId="{0C6A2E58-22B6-4B73-AE5B-A10D46C1FF5C}" srcOrd="1" destOrd="0" presId="urn:microsoft.com/office/officeart/2005/8/layout/process2"/>
    <dgm:cxn modelId="{5FEDE71E-5A2F-4DE1-A5F2-CC611F8DA7E7}" srcId="{421AC32E-B130-42BA-81F9-AE9E075E1DBC}" destId="{F7C2E3DB-0C1C-4043-AADC-4AA879B0C8E8}" srcOrd="1" destOrd="0" parTransId="{89C9F306-2B1D-4D22-BC49-9C67A90FB523}" sibTransId="{B293C957-C292-4B67-9899-92AE0FB1E7AE}"/>
    <dgm:cxn modelId="{2609174B-8A51-42ED-AB3D-80801EFF26FC}" type="presOf" srcId="{91F1D4E4-9475-46BC-A25C-1AAEA0621669}" destId="{33A95964-6AB6-439F-B007-AB8C1CC559FB}" srcOrd="0" destOrd="0" presId="urn:microsoft.com/office/officeart/2005/8/layout/process2"/>
    <dgm:cxn modelId="{99AF1E2C-C498-421E-A057-86F64996E09F}" srcId="{421AC32E-B130-42BA-81F9-AE9E075E1DBC}" destId="{91F1D4E4-9475-46BC-A25C-1AAEA0621669}" srcOrd="0" destOrd="0" parTransId="{B4AE6245-A8BF-45FF-A4F7-229FC6E5ACD9}" sibTransId="{BDEC29A4-DFF6-4042-99AA-1720FEAD27D3}"/>
    <dgm:cxn modelId="{F8155E57-2A9B-4EE7-B0C0-66A339429C18}" srcId="{421AC32E-B130-42BA-81F9-AE9E075E1DBC}" destId="{EBD4829B-DED3-486E-BCD6-3FBF6989D5E7}" srcOrd="2" destOrd="0" parTransId="{64DCE39A-464B-49B9-B005-0514C289E856}" sibTransId="{163D2708-F06E-4B49-9EF7-ECD4E69940A2}"/>
    <dgm:cxn modelId="{B85B9815-2EF7-43DC-B2EC-9A7F94A84FD0}" type="presOf" srcId="{421AC32E-B130-42BA-81F9-AE9E075E1DBC}" destId="{208DE240-0909-4276-A059-372B7438DED9}" srcOrd="0" destOrd="0" presId="urn:microsoft.com/office/officeart/2005/8/layout/process2"/>
    <dgm:cxn modelId="{A0F4F38E-343F-4CF8-9C3F-E1793684AE3C}" type="presOf" srcId="{B293C957-C292-4B67-9899-92AE0FB1E7AE}" destId="{4888F374-03CA-4F20-9E83-3B7F9C6C3B1E}" srcOrd="1" destOrd="0" presId="urn:microsoft.com/office/officeart/2005/8/layout/process2"/>
    <dgm:cxn modelId="{FD83F561-1329-480A-AE8D-40FB8D754BFA}" type="presOf" srcId="{F7C2E3DB-0C1C-4043-AADC-4AA879B0C8E8}" destId="{B8224C86-8BDC-451D-8292-48080CD925A0}" srcOrd="0" destOrd="0" presId="urn:microsoft.com/office/officeart/2005/8/layout/process2"/>
    <dgm:cxn modelId="{AC414DED-2FCF-42B7-9B45-019C1C9841BD}" type="presOf" srcId="{BDEC29A4-DFF6-4042-99AA-1720FEAD27D3}" destId="{0C7CC63B-3455-4C45-9DA6-782CF23DA0D2}" srcOrd="0" destOrd="0" presId="urn:microsoft.com/office/officeart/2005/8/layout/process2"/>
    <dgm:cxn modelId="{34A6B038-5CC0-434E-9712-A355DE84F7D0}" type="presParOf" srcId="{208DE240-0909-4276-A059-372B7438DED9}" destId="{33A95964-6AB6-439F-B007-AB8C1CC559FB}" srcOrd="0" destOrd="0" presId="urn:microsoft.com/office/officeart/2005/8/layout/process2"/>
    <dgm:cxn modelId="{6EDAFA82-4E01-4ABC-9FDE-793C481C234F}" type="presParOf" srcId="{208DE240-0909-4276-A059-372B7438DED9}" destId="{0C7CC63B-3455-4C45-9DA6-782CF23DA0D2}" srcOrd="1" destOrd="0" presId="urn:microsoft.com/office/officeart/2005/8/layout/process2"/>
    <dgm:cxn modelId="{52DFEB4B-D114-451B-B4BE-6C0CE464DEB2}" type="presParOf" srcId="{0C7CC63B-3455-4C45-9DA6-782CF23DA0D2}" destId="{0C6A2E58-22B6-4B73-AE5B-A10D46C1FF5C}" srcOrd="0" destOrd="0" presId="urn:microsoft.com/office/officeart/2005/8/layout/process2"/>
    <dgm:cxn modelId="{1C0214AA-BD7C-4A73-8BA5-155317216243}" type="presParOf" srcId="{208DE240-0909-4276-A059-372B7438DED9}" destId="{B8224C86-8BDC-451D-8292-48080CD925A0}" srcOrd="2" destOrd="0" presId="urn:microsoft.com/office/officeart/2005/8/layout/process2"/>
    <dgm:cxn modelId="{96C192ED-0E94-42D4-A699-ED752AA7FDC7}" type="presParOf" srcId="{208DE240-0909-4276-A059-372B7438DED9}" destId="{AC9D2797-5CBA-4A8C-BED3-A0EE5E799809}" srcOrd="3" destOrd="0" presId="urn:microsoft.com/office/officeart/2005/8/layout/process2"/>
    <dgm:cxn modelId="{80CB2956-69A3-4B8B-B264-45DC6169BEA2}" type="presParOf" srcId="{AC9D2797-5CBA-4A8C-BED3-A0EE5E799809}" destId="{4888F374-03CA-4F20-9E83-3B7F9C6C3B1E}" srcOrd="0" destOrd="0" presId="urn:microsoft.com/office/officeart/2005/8/layout/process2"/>
    <dgm:cxn modelId="{F47FF874-22E3-47AC-AD29-24D10F8897EF}" type="presParOf" srcId="{208DE240-0909-4276-A059-372B7438DED9}" destId="{B198218E-A8DA-4ADB-8F41-DBFFF85C472A}" srcOrd="4"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317CABF-C4D3-4E46-8CB2-F1BF8C0DDA94}"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96D8B4D9-92FF-4D1C-8111-B74FCEAD93D0}">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b="1" dirty="0" err="1" smtClean="0"/>
            <a:t>Government</a:t>
          </a:r>
          <a:endParaRPr lang="nl-BE" sz="1600" b="1" dirty="0"/>
        </a:p>
      </dgm:t>
    </dgm:pt>
    <dgm:pt modelId="{87D37558-7AA3-40EE-897D-AC94FFD5C4C6}" type="parTrans" cxnId="{8172E3DD-15EF-49DD-BD74-87E7CCA52130}">
      <dgm:prSet/>
      <dgm:spPr/>
      <dgm:t>
        <a:bodyPr/>
        <a:lstStyle/>
        <a:p>
          <a:endParaRPr lang="en-US" sz="2400"/>
        </a:p>
      </dgm:t>
    </dgm:pt>
    <dgm:pt modelId="{F7F5AE2F-164C-4CBD-B1F1-34D03D93B765}" type="sibTrans" cxnId="{8172E3DD-15EF-49DD-BD74-87E7CCA52130}">
      <dgm:prSet/>
      <dgm:spPr/>
      <dgm:t>
        <a:bodyPr/>
        <a:lstStyle/>
        <a:p>
          <a:endParaRPr lang="en-US" sz="2400"/>
        </a:p>
      </dgm:t>
    </dgm:pt>
    <dgm:pt modelId="{38B411DE-4B5E-4B7B-8930-D6C1F48E34F0}">
      <dgm:prSet phldrT="[Tex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b="1" dirty="0" smtClean="0"/>
            <a:t>G-Cloud Operations &amp; </a:t>
          </a:r>
          <a:r>
            <a:rPr lang="nl-BE" sz="1600" b="1" dirty="0" err="1" smtClean="0"/>
            <a:t>Programme</a:t>
          </a:r>
          <a:r>
            <a:rPr lang="nl-BE" sz="1600" b="1" dirty="0" smtClean="0"/>
            <a:t> Board</a:t>
          </a:r>
          <a:endParaRPr lang="nl-BE" sz="1600" b="1" dirty="0"/>
        </a:p>
      </dgm:t>
    </dgm:pt>
    <dgm:pt modelId="{40032254-4C80-4E86-82B3-8A87108DAC90}" type="sibTrans" cxnId="{C12819EF-AE26-4267-933A-E40223B8A5CC}">
      <dgm:prSet/>
      <dgm:spPr/>
      <dgm:t>
        <a:bodyPr/>
        <a:lstStyle/>
        <a:p>
          <a:endParaRPr lang="en-US" sz="2400"/>
        </a:p>
      </dgm:t>
    </dgm:pt>
    <dgm:pt modelId="{8931F1E0-7628-4BEB-84A4-BC1CEF98712D}" type="parTrans" cxnId="{C12819EF-AE26-4267-933A-E40223B8A5CC}">
      <dgm:prSet/>
      <dgm:spPr/>
      <dgm:t>
        <a:bodyPr/>
        <a:lstStyle/>
        <a:p>
          <a:endParaRPr lang="en-US" sz="2400"/>
        </a:p>
      </dgm:t>
    </dgm:pt>
    <dgm:pt modelId="{AF21F6B1-F4B5-49AB-AA90-887358530BF3}">
      <dgm:prSet phldrT="[Tex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nl-BE" sz="1600" b="1" dirty="0" smtClean="0"/>
            <a:t>G-Cloud Strategic Board</a:t>
          </a:r>
        </a:p>
      </dgm:t>
    </dgm:pt>
    <dgm:pt modelId="{BBA71D42-7F51-481E-ABE0-20A25BF91406}" type="sibTrans" cxnId="{29D448B6-3171-44EA-8497-8C788FE2CE05}">
      <dgm:prSet/>
      <dgm:spPr/>
      <dgm:t>
        <a:bodyPr/>
        <a:lstStyle/>
        <a:p>
          <a:endParaRPr lang="en-US" sz="2400"/>
        </a:p>
      </dgm:t>
    </dgm:pt>
    <dgm:pt modelId="{36C890F9-09F1-4E78-8C45-63FE13A49FCE}" type="parTrans" cxnId="{29D448B6-3171-44EA-8497-8C788FE2CE05}">
      <dgm:prSet/>
      <dgm:spPr/>
      <dgm:t>
        <a:bodyPr/>
        <a:lstStyle/>
        <a:p>
          <a:endParaRPr lang="en-US" sz="2400"/>
        </a:p>
      </dgm:t>
    </dgm:pt>
    <dgm:pt modelId="{F430EE30-5580-4F71-8518-C178E57E206D}">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b="1" dirty="0" smtClean="0"/>
            <a:t>FPS</a:t>
          </a:r>
          <a:r>
            <a:rPr sz="1500" dirty="0"/>
            <a:t/>
          </a:r>
          <a:br>
            <a:rPr sz="1500" dirty="0"/>
          </a:br>
          <a:r>
            <a:rPr lang="nl-BE" sz="1500" dirty="0" smtClean="0"/>
            <a:t>(</a:t>
          </a:r>
          <a:r>
            <a:rPr lang="nl-BE" sz="1500" dirty="0" err="1" smtClean="0"/>
            <a:t>Horizontal</a:t>
          </a:r>
          <a:r>
            <a:rPr lang="nl-BE" sz="1500" dirty="0" smtClean="0"/>
            <a:t> FPS, FPS FIN, Belnet, …)</a:t>
          </a:r>
          <a:endParaRPr lang="nl-BE" sz="1500" dirty="0"/>
        </a:p>
      </dgm:t>
    </dgm:pt>
    <dgm:pt modelId="{8EAB2EAF-293E-4BF8-B15C-04C4020C711D}" type="parTrans" cxnId="{BA1711C6-F7C1-47B3-85DA-41D052D91703}">
      <dgm:prSet/>
      <dgm:spPr/>
      <dgm:t>
        <a:bodyPr/>
        <a:lstStyle/>
        <a:p>
          <a:endParaRPr lang="en-US" sz="2400"/>
        </a:p>
      </dgm:t>
    </dgm:pt>
    <dgm:pt modelId="{B517E046-FDC5-4868-BFD0-BF88BB8ADA5F}" type="sibTrans" cxnId="{BA1711C6-F7C1-47B3-85DA-41D052D91703}">
      <dgm:prSet/>
      <dgm:spPr/>
      <dgm:t>
        <a:bodyPr/>
        <a:lstStyle/>
        <a:p>
          <a:endParaRPr lang="en-US" sz="2400"/>
        </a:p>
      </dgm:t>
    </dgm:pt>
    <dgm:pt modelId="{10BCECCC-3286-41B1-BE04-C771606F7820}">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600" b="1" dirty="0" smtClean="0"/>
            <a:t>PSSI/IPB</a:t>
          </a:r>
        </a:p>
        <a:p>
          <a:r>
            <a:rPr lang="nl-BE" sz="1600" dirty="0" smtClean="0"/>
            <a:t>(CBSS, ...)</a:t>
          </a:r>
          <a:endParaRPr lang="nl-BE" sz="1600" dirty="0"/>
        </a:p>
      </dgm:t>
    </dgm:pt>
    <dgm:pt modelId="{B7D6A699-EE8D-44A7-B75B-34C841BCA3B8}" type="parTrans" cxnId="{74C09B2B-C49D-443D-A64B-6E9EC157AC05}">
      <dgm:prSet/>
      <dgm:spPr/>
      <dgm:t>
        <a:bodyPr/>
        <a:lstStyle/>
        <a:p>
          <a:endParaRPr lang="en-US" sz="2400"/>
        </a:p>
      </dgm:t>
    </dgm:pt>
    <dgm:pt modelId="{D8DACB58-054E-4FCA-8191-9AD2432E5A87}" type="sibTrans" cxnId="{74C09B2B-C49D-443D-A64B-6E9EC157AC05}">
      <dgm:prSet/>
      <dgm:spPr/>
      <dgm:t>
        <a:bodyPr/>
        <a:lstStyle/>
        <a:p>
          <a:endParaRPr lang="en-US" sz="2400"/>
        </a:p>
      </dgm:t>
    </dgm:pt>
    <dgm:pt modelId="{5F2AE96D-6AA0-4924-A53B-2425DDED6264}">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en-US" sz="1600" b="1" dirty="0" smtClean="0"/>
            <a:t>Association of </a:t>
          </a:r>
          <a:r>
            <a:rPr lang="en-US" sz="1600" dirty="0" smtClean="0"/>
            <a:t> FPS/PSSI/IPB</a:t>
          </a:r>
          <a:endParaRPr lang="nl-BE" sz="1600" dirty="0"/>
        </a:p>
      </dgm:t>
    </dgm:pt>
    <dgm:pt modelId="{E3046455-3174-4E7D-81DB-C305D1125A45}" type="parTrans" cxnId="{85970516-D158-4413-97AC-8933BFF15FBD}">
      <dgm:prSet/>
      <dgm:spPr/>
      <dgm:t>
        <a:bodyPr/>
        <a:lstStyle/>
        <a:p>
          <a:endParaRPr lang="en-US" sz="2400"/>
        </a:p>
      </dgm:t>
    </dgm:pt>
    <dgm:pt modelId="{02032209-A947-4267-B9BC-2023FE66DEF3}" type="sibTrans" cxnId="{85970516-D158-4413-97AC-8933BFF15FBD}">
      <dgm:prSet/>
      <dgm:spPr/>
      <dgm:t>
        <a:bodyPr/>
        <a:lstStyle/>
        <a:p>
          <a:endParaRPr lang="en-US" sz="2400"/>
        </a:p>
      </dgm:t>
    </dgm:pt>
    <dgm:pt modelId="{D5877657-DD1C-4DF1-9C8B-74C149441555}">
      <dgm:prSet custT="1">
        <dgm:style>
          <a:lnRef idx="1">
            <a:schemeClr val="accent5"/>
          </a:lnRef>
          <a:fillRef idx="3">
            <a:schemeClr val="accent5"/>
          </a:fillRef>
          <a:effectRef idx="2">
            <a:schemeClr val="accent5"/>
          </a:effectRef>
          <a:fontRef idx="minor">
            <a:schemeClr val="lt1"/>
          </a:fontRef>
        </dgm:style>
      </dgm:prSet>
      <dgm:spPr>
        <a:solidFill>
          <a:srgbClr val="0070C0"/>
        </a:solidFill>
      </dgm:spPr>
      <dgm:t>
        <a:bodyPr/>
        <a:lstStyle/>
        <a:p>
          <a:r>
            <a:rPr lang="nl-BE" sz="1500" b="1" dirty="0" smtClean="0"/>
            <a:t>Private ICT</a:t>
          </a:r>
          <a:r>
            <a:rPr lang="nl-BE" sz="1500" dirty="0" smtClean="0"/>
            <a:t> companies </a:t>
          </a:r>
          <a:r>
            <a:rPr lang="nl-BE" sz="1500" dirty="0" err="1" smtClean="0"/>
            <a:t>directed</a:t>
          </a:r>
          <a:r>
            <a:rPr lang="nl-BE" sz="1500" dirty="0" smtClean="0"/>
            <a:t> </a:t>
          </a:r>
          <a:r>
            <a:rPr lang="nl-BE" sz="1500" dirty="0" err="1" smtClean="0"/>
            <a:t>by</a:t>
          </a:r>
          <a:r>
            <a:rPr lang="nl-BE" sz="1500" dirty="0" smtClean="0"/>
            <a:t> FPS/PSSI/... </a:t>
          </a:r>
          <a:endParaRPr lang="nl-BE" sz="1500" dirty="0"/>
        </a:p>
      </dgm:t>
    </dgm:pt>
    <dgm:pt modelId="{F7CFAA3F-3ECE-4546-92EE-B235278F1C15}" type="parTrans" cxnId="{11453AD5-D6AE-4645-90E2-52428AD3390E}">
      <dgm:prSet/>
      <dgm:spPr/>
      <dgm:t>
        <a:bodyPr/>
        <a:lstStyle/>
        <a:p>
          <a:endParaRPr lang="en-US" sz="2400"/>
        </a:p>
      </dgm:t>
    </dgm:pt>
    <dgm:pt modelId="{0F035546-D055-415A-A591-2F4BEE411E46}" type="sibTrans" cxnId="{11453AD5-D6AE-4645-90E2-52428AD3390E}">
      <dgm:prSet/>
      <dgm:spPr/>
      <dgm:t>
        <a:bodyPr/>
        <a:lstStyle/>
        <a:p>
          <a:endParaRPr lang="en-US" sz="2400"/>
        </a:p>
      </dgm:t>
    </dgm:pt>
    <dgm:pt modelId="{604BF32C-DEF7-4466-8382-C91F28728D50}" type="pres">
      <dgm:prSet presAssocID="{A317CABF-C4D3-4E46-8CB2-F1BF8C0DDA94}" presName="mainComposite" presStyleCnt="0">
        <dgm:presLayoutVars>
          <dgm:chPref val="1"/>
          <dgm:dir/>
          <dgm:animOne val="branch"/>
          <dgm:animLvl val="lvl"/>
          <dgm:resizeHandles val="exact"/>
        </dgm:presLayoutVars>
      </dgm:prSet>
      <dgm:spPr/>
      <dgm:t>
        <a:bodyPr/>
        <a:lstStyle/>
        <a:p>
          <a:endParaRPr lang="fr-BE"/>
        </a:p>
      </dgm:t>
    </dgm:pt>
    <dgm:pt modelId="{289A5DB4-DE7B-434B-BADD-FD6629BAE3DF}" type="pres">
      <dgm:prSet presAssocID="{A317CABF-C4D3-4E46-8CB2-F1BF8C0DDA94}" presName="hierFlow" presStyleCnt="0"/>
      <dgm:spPr/>
    </dgm:pt>
    <dgm:pt modelId="{AACED06D-AD31-47F4-8948-873838845214}" type="pres">
      <dgm:prSet presAssocID="{A317CABF-C4D3-4E46-8CB2-F1BF8C0DDA94}" presName="hierChild1" presStyleCnt="0">
        <dgm:presLayoutVars>
          <dgm:chPref val="1"/>
          <dgm:animOne val="branch"/>
          <dgm:animLvl val="lvl"/>
        </dgm:presLayoutVars>
      </dgm:prSet>
      <dgm:spPr/>
    </dgm:pt>
    <dgm:pt modelId="{A84C74B8-D5F8-4C63-B6AE-C740EC012BCD}" type="pres">
      <dgm:prSet presAssocID="{96D8B4D9-92FF-4D1C-8111-B74FCEAD93D0}" presName="Name14" presStyleCnt="0"/>
      <dgm:spPr/>
    </dgm:pt>
    <dgm:pt modelId="{EFBDBDBB-F016-42CB-9185-D17AE18730A2}" type="pres">
      <dgm:prSet presAssocID="{96D8B4D9-92FF-4D1C-8111-B74FCEAD93D0}" presName="level1Shape" presStyleLbl="node0" presStyleIdx="0" presStyleCnt="1" custScaleX="152547" custLinFactNeighborY="1532">
        <dgm:presLayoutVars>
          <dgm:chPref val="3"/>
        </dgm:presLayoutVars>
      </dgm:prSet>
      <dgm:spPr/>
      <dgm:t>
        <a:bodyPr/>
        <a:lstStyle/>
        <a:p>
          <a:endParaRPr lang="fr-BE"/>
        </a:p>
      </dgm:t>
    </dgm:pt>
    <dgm:pt modelId="{87C704E9-22F4-4374-96C3-69F5CAD1DB1C}" type="pres">
      <dgm:prSet presAssocID="{96D8B4D9-92FF-4D1C-8111-B74FCEAD93D0}" presName="hierChild2" presStyleCnt="0"/>
      <dgm:spPr/>
    </dgm:pt>
    <dgm:pt modelId="{E753885E-5E29-4AA1-97C6-E523B79A20E0}" type="pres">
      <dgm:prSet presAssocID="{36C890F9-09F1-4E78-8C45-63FE13A49FCE}" presName="Name19" presStyleLbl="parChTrans1D2" presStyleIdx="0" presStyleCnt="1"/>
      <dgm:spPr/>
      <dgm:t>
        <a:bodyPr/>
        <a:lstStyle/>
        <a:p>
          <a:endParaRPr lang="fr-BE"/>
        </a:p>
      </dgm:t>
    </dgm:pt>
    <dgm:pt modelId="{F199B688-71AA-46D0-8335-ADF92C47C0DE}" type="pres">
      <dgm:prSet presAssocID="{AF21F6B1-F4B5-49AB-AA90-887358530BF3}" presName="Name21" presStyleCnt="0"/>
      <dgm:spPr/>
    </dgm:pt>
    <dgm:pt modelId="{FC62007E-0289-41CD-808B-B2867874EBE1}" type="pres">
      <dgm:prSet presAssocID="{AF21F6B1-F4B5-49AB-AA90-887358530BF3}" presName="level2Shape" presStyleLbl="node2" presStyleIdx="0" presStyleCnt="1" custScaleX="150792" custLinFactNeighborY="-5168"/>
      <dgm:spPr/>
      <dgm:t>
        <a:bodyPr/>
        <a:lstStyle/>
        <a:p>
          <a:endParaRPr lang="en-US"/>
        </a:p>
      </dgm:t>
    </dgm:pt>
    <dgm:pt modelId="{17BB4D9A-058A-49FF-9C88-03AE3DFD27D8}" type="pres">
      <dgm:prSet presAssocID="{AF21F6B1-F4B5-49AB-AA90-887358530BF3}" presName="hierChild3" presStyleCnt="0"/>
      <dgm:spPr/>
    </dgm:pt>
    <dgm:pt modelId="{2ABDDC3B-0E3F-4094-B2A0-81DDA2235859}" type="pres">
      <dgm:prSet presAssocID="{8931F1E0-7628-4BEB-84A4-BC1CEF98712D}" presName="Name19" presStyleLbl="parChTrans1D3" presStyleIdx="0" presStyleCnt="1"/>
      <dgm:spPr/>
      <dgm:t>
        <a:bodyPr/>
        <a:lstStyle/>
        <a:p>
          <a:endParaRPr lang="fr-BE"/>
        </a:p>
      </dgm:t>
    </dgm:pt>
    <dgm:pt modelId="{46DB721C-FC66-4A6D-B0C7-4838A570E708}" type="pres">
      <dgm:prSet presAssocID="{38B411DE-4B5E-4B7B-8930-D6C1F48E34F0}" presName="Name21" presStyleCnt="0"/>
      <dgm:spPr/>
    </dgm:pt>
    <dgm:pt modelId="{1719D184-4BDA-4438-BCFC-3C8F0189EFDE}" type="pres">
      <dgm:prSet presAssocID="{38B411DE-4B5E-4B7B-8930-D6C1F48E34F0}" presName="level2Shape" presStyleLbl="node3" presStyleIdx="0" presStyleCnt="1" custScaleX="147283" custLinFactNeighborY="-7097"/>
      <dgm:spPr/>
      <dgm:t>
        <a:bodyPr/>
        <a:lstStyle/>
        <a:p>
          <a:endParaRPr lang="fr-BE"/>
        </a:p>
      </dgm:t>
    </dgm:pt>
    <dgm:pt modelId="{87D81BB3-A358-4DD2-BFA3-25700280D231}" type="pres">
      <dgm:prSet presAssocID="{38B411DE-4B5E-4B7B-8930-D6C1F48E34F0}" presName="hierChild3" presStyleCnt="0"/>
      <dgm:spPr/>
    </dgm:pt>
    <dgm:pt modelId="{10FA042D-5615-4BF9-958C-81FFB5A6DD35}" type="pres">
      <dgm:prSet presAssocID="{8EAB2EAF-293E-4BF8-B15C-04C4020C711D}" presName="Name19" presStyleLbl="parChTrans1D4" presStyleIdx="0" presStyleCnt="4"/>
      <dgm:spPr/>
      <dgm:t>
        <a:bodyPr/>
        <a:lstStyle/>
        <a:p>
          <a:endParaRPr lang="fr-BE"/>
        </a:p>
      </dgm:t>
    </dgm:pt>
    <dgm:pt modelId="{68128852-1A94-46BF-986E-52DDA8CBD552}" type="pres">
      <dgm:prSet presAssocID="{F430EE30-5580-4F71-8518-C178E57E206D}" presName="Name21" presStyleCnt="0"/>
      <dgm:spPr/>
    </dgm:pt>
    <dgm:pt modelId="{69F70529-B724-4F85-8AAE-BA0FB5B39E22}" type="pres">
      <dgm:prSet presAssocID="{F430EE30-5580-4F71-8518-C178E57E206D}" presName="level2Shape" presStyleLbl="node4" presStyleIdx="0" presStyleCnt="4" custScaleX="128659" custLinFactNeighborX="-3512" custLinFactNeighborY="-7176"/>
      <dgm:spPr/>
      <dgm:t>
        <a:bodyPr/>
        <a:lstStyle/>
        <a:p>
          <a:endParaRPr lang="en-US"/>
        </a:p>
      </dgm:t>
    </dgm:pt>
    <dgm:pt modelId="{A5AB88D3-5F22-4E42-8A3C-08F45849A1CF}" type="pres">
      <dgm:prSet presAssocID="{F430EE30-5580-4F71-8518-C178E57E206D}" presName="hierChild3" presStyleCnt="0"/>
      <dgm:spPr/>
    </dgm:pt>
    <dgm:pt modelId="{16DB20CB-D959-404A-86D4-DBD9F03D41C8}" type="pres">
      <dgm:prSet presAssocID="{B7D6A699-EE8D-44A7-B75B-34C841BCA3B8}" presName="Name19" presStyleLbl="parChTrans1D4" presStyleIdx="1" presStyleCnt="4"/>
      <dgm:spPr/>
      <dgm:t>
        <a:bodyPr/>
        <a:lstStyle/>
        <a:p>
          <a:endParaRPr lang="fr-BE"/>
        </a:p>
      </dgm:t>
    </dgm:pt>
    <dgm:pt modelId="{5479D8CD-E0C4-4DF4-965C-69F44E106FAB}" type="pres">
      <dgm:prSet presAssocID="{10BCECCC-3286-41B1-BE04-C771606F7820}" presName="Name21" presStyleCnt="0"/>
      <dgm:spPr/>
    </dgm:pt>
    <dgm:pt modelId="{0C15A292-2059-4B9C-9C47-E66478AFF3EC}" type="pres">
      <dgm:prSet presAssocID="{10BCECCC-3286-41B1-BE04-C771606F7820}" presName="level2Shape" presStyleLbl="node4" presStyleIdx="1" presStyleCnt="4" custLinFactNeighborX="-3512" custLinFactNeighborY="-7176"/>
      <dgm:spPr/>
      <dgm:t>
        <a:bodyPr/>
        <a:lstStyle/>
        <a:p>
          <a:endParaRPr lang="fr-BE"/>
        </a:p>
      </dgm:t>
    </dgm:pt>
    <dgm:pt modelId="{831469DF-BC44-4131-848A-A8B29B0AA5C7}" type="pres">
      <dgm:prSet presAssocID="{10BCECCC-3286-41B1-BE04-C771606F7820}" presName="hierChild3" presStyleCnt="0"/>
      <dgm:spPr/>
    </dgm:pt>
    <dgm:pt modelId="{040AE0B6-74FA-4EA9-BB98-39A17B3C414B}" type="pres">
      <dgm:prSet presAssocID="{E3046455-3174-4E7D-81DB-C305D1125A45}" presName="Name19" presStyleLbl="parChTrans1D4" presStyleIdx="2" presStyleCnt="4"/>
      <dgm:spPr/>
      <dgm:t>
        <a:bodyPr/>
        <a:lstStyle/>
        <a:p>
          <a:endParaRPr lang="fr-BE"/>
        </a:p>
      </dgm:t>
    </dgm:pt>
    <dgm:pt modelId="{19A1C920-E555-45AD-AC9F-346DBA47834F}" type="pres">
      <dgm:prSet presAssocID="{5F2AE96D-6AA0-4924-A53B-2425DDED6264}" presName="Name21" presStyleCnt="0"/>
      <dgm:spPr/>
    </dgm:pt>
    <dgm:pt modelId="{DA09A7DB-7503-4C8C-93E2-88A6921B7EEA}" type="pres">
      <dgm:prSet presAssocID="{5F2AE96D-6AA0-4924-A53B-2425DDED6264}" presName="level2Shape" presStyleLbl="node4" presStyleIdx="2" presStyleCnt="4" custScaleX="111602" custLinFactNeighborX="-3512" custLinFactNeighborY="-7176"/>
      <dgm:spPr/>
      <dgm:t>
        <a:bodyPr/>
        <a:lstStyle/>
        <a:p>
          <a:endParaRPr lang="fr-BE"/>
        </a:p>
      </dgm:t>
    </dgm:pt>
    <dgm:pt modelId="{9D9C7E91-4374-4874-9F63-A9226241D523}" type="pres">
      <dgm:prSet presAssocID="{5F2AE96D-6AA0-4924-A53B-2425DDED6264}" presName="hierChild3" presStyleCnt="0"/>
      <dgm:spPr/>
    </dgm:pt>
    <dgm:pt modelId="{CB131D3F-5060-48D1-BCD5-E503DCC482AE}" type="pres">
      <dgm:prSet presAssocID="{F7CFAA3F-3ECE-4546-92EE-B235278F1C15}" presName="Name19" presStyleLbl="parChTrans1D4" presStyleIdx="3" presStyleCnt="4"/>
      <dgm:spPr/>
      <dgm:t>
        <a:bodyPr/>
        <a:lstStyle/>
        <a:p>
          <a:endParaRPr lang="fr-BE"/>
        </a:p>
      </dgm:t>
    </dgm:pt>
    <dgm:pt modelId="{7137467F-8AC4-4131-97C6-D48AA837876B}" type="pres">
      <dgm:prSet presAssocID="{D5877657-DD1C-4DF1-9C8B-74C149441555}" presName="Name21" presStyleCnt="0"/>
      <dgm:spPr/>
    </dgm:pt>
    <dgm:pt modelId="{ED81BA74-ED83-4275-917A-DA21C4B264F1}" type="pres">
      <dgm:prSet presAssocID="{D5877657-DD1C-4DF1-9C8B-74C149441555}" presName="level2Shape" presStyleLbl="node4" presStyleIdx="3" presStyleCnt="4" custLinFactNeighborX="-3512" custLinFactNeighborY="-7176"/>
      <dgm:spPr/>
      <dgm:t>
        <a:bodyPr/>
        <a:lstStyle/>
        <a:p>
          <a:endParaRPr lang="fr-BE"/>
        </a:p>
      </dgm:t>
    </dgm:pt>
    <dgm:pt modelId="{64C9E638-BE39-4BE4-AE91-D70D6DD27F39}" type="pres">
      <dgm:prSet presAssocID="{D5877657-DD1C-4DF1-9C8B-74C149441555}" presName="hierChild3" presStyleCnt="0"/>
      <dgm:spPr/>
    </dgm:pt>
    <dgm:pt modelId="{57620202-8132-447B-BCC2-AD079B766F0D}" type="pres">
      <dgm:prSet presAssocID="{A317CABF-C4D3-4E46-8CB2-F1BF8C0DDA94}" presName="bgShapesFlow" presStyleCnt="0"/>
      <dgm:spPr/>
    </dgm:pt>
  </dgm:ptLst>
  <dgm:cxnLst>
    <dgm:cxn modelId="{BA1711C6-F7C1-47B3-85DA-41D052D91703}" srcId="{38B411DE-4B5E-4B7B-8930-D6C1F48E34F0}" destId="{F430EE30-5580-4F71-8518-C178E57E206D}" srcOrd="0" destOrd="0" parTransId="{8EAB2EAF-293E-4BF8-B15C-04C4020C711D}" sibTransId="{B517E046-FDC5-4868-BFD0-BF88BB8ADA5F}"/>
    <dgm:cxn modelId="{0BF4524F-57FE-4851-BCA7-646448079C7B}" type="presOf" srcId="{AF21F6B1-F4B5-49AB-AA90-887358530BF3}" destId="{FC62007E-0289-41CD-808B-B2867874EBE1}" srcOrd="0" destOrd="0" presId="urn:microsoft.com/office/officeart/2005/8/layout/hierarchy6"/>
    <dgm:cxn modelId="{4DF6279A-6B48-419C-9B69-277BB4FA5F71}" type="presOf" srcId="{8EAB2EAF-293E-4BF8-B15C-04C4020C711D}" destId="{10FA042D-5615-4BF9-958C-81FFB5A6DD35}" srcOrd="0" destOrd="0" presId="urn:microsoft.com/office/officeart/2005/8/layout/hierarchy6"/>
    <dgm:cxn modelId="{350BA453-2B45-4EE6-AE79-9CB70F4395D2}" type="presOf" srcId="{D5877657-DD1C-4DF1-9C8B-74C149441555}" destId="{ED81BA74-ED83-4275-917A-DA21C4B264F1}" srcOrd="0" destOrd="0" presId="urn:microsoft.com/office/officeart/2005/8/layout/hierarchy6"/>
    <dgm:cxn modelId="{BE87CD58-7AC6-4D5B-B983-2A276ABCFC06}" type="presOf" srcId="{B7D6A699-EE8D-44A7-B75B-34C841BCA3B8}" destId="{16DB20CB-D959-404A-86D4-DBD9F03D41C8}" srcOrd="0" destOrd="0" presId="urn:microsoft.com/office/officeart/2005/8/layout/hierarchy6"/>
    <dgm:cxn modelId="{74C09B2B-C49D-443D-A64B-6E9EC157AC05}" srcId="{38B411DE-4B5E-4B7B-8930-D6C1F48E34F0}" destId="{10BCECCC-3286-41B1-BE04-C771606F7820}" srcOrd="1" destOrd="0" parTransId="{B7D6A699-EE8D-44A7-B75B-34C841BCA3B8}" sibTransId="{D8DACB58-054E-4FCA-8191-9AD2432E5A87}"/>
    <dgm:cxn modelId="{22C01C6B-8782-43F7-89E4-7240A4EFD61C}" type="presOf" srcId="{10BCECCC-3286-41B1-BE04-C771606F7820}" destId="{0C15A292-2059-4B9C-9C47-E66478AFF3EC}" srcOrd="0" destOrd="0" presId="urn:microsoft.com/office/officeart/2005/8/layout/hierarchy6"/>
    <dgm:cxn modelId="{85970516-D158-4413-97AC-8933BFF15FBD}" srcId="{38B411DE-4B5E-4B7B-8930-D6C1F48E34F0}" destId="{5F2AE96D-6AA0-4924-A53B-2425DDED6264}" srcOrd="2" destOrd="0" parTransId="{E3046455-3174-4E7D-81DB-C305D1125A45}" sibTransId="{02032209-A947-4267-B9BC-2023FE66DEF3}"/>
    <dgm:cxn modelId="{5084379A-59C2-45EE-B33A-A06546636DE7}" type="presOf" srcId="{36C890F9-09F1-4E78-8C45-63FE13A49FCE}" destId="{E753885E-5E29-4AA1-97C6-E523B79A20E0}" srcOrd="0" destOrd="0" presId="urn:microsoft.com/office/officeart/2005/8/layout/hierarchy6"/>
    <dgm:cxn modelId="{974CCD34-0166-4746-B6C0-48075B8C2F6E}" type="presOf" srcId="{96D8B4D9-92FF-4D1C-8111-B74FCEAD93D0}" destId="{EFBDBDBB-F016-42CB-9185-D17AE18730A2}" srcOrd="0" destOrd="0" presId="urn:microsoft.com/office/officeart/2005/8/layout/hierarchy6"/>
    <dgm:cxn modelId="{29D448B6-3171-44EA-8497-8C788FE2CE05}" srcId="{96D8B4D9-92FF-4D1C-8111-B74FCEAD93D0}" destId="{AF21F6B1-F4B5-49AB-AA90-887358530BF3}" srcOrd="0" destOrd="0" parTransId="{36C890F9-09F1-4E78-8C45-63FE13A49FCE}" sibTransId="{BBA71D42-7F51-481E-ABE0-20A25BF91406}"/>
    <dgm:cxn modelId="{5838D682-3245-427D-8C8E-E13A0F89B27B}" type="presOf" srcId="{F7CFAA3F-3ECE-4546-92EE-B235278F1C15}" destId="{CB131D3F-5060-48D1-BCD5-E503DCC482AE}" srcOrd="0" destOrd="0" presId="urn:microsoft.com/office/officeart/2005/8/layout/hierarchy6"/>
    <dgm:cxn modelId="{8172E3DD-15EF-49DD-BD74-87E7CCA52130}" srcId="{A317CABF-C4D3-4E46-8CB2-F1BF8C0DDA94}" destId="{96D8B4D9-92FF-4D1C-8111-B74FCEAD93D0}" srcOrd="0" destOrd="0" parTransId="{87D37558-7AA3-40EE-897D-AC94FFD5C4C6}" sibTransId="{F7F5AE2F-164C-4CBD-B1F1-34D03D93B765}"/>
    <dgm:cxn modelId="{89DECA55-8B08-4B73-9571-FC3D93113CFD}" type="presOf" srcId="{38B411DE-4B5E-4B7B-8930-D6C1F48E34F0}" destId="{1719D184-4BDA-4438-BCFC-3C8F0189EFDE}" srcOrd="0" destOrd="0" presId="urn:microsoft.com/office/officeart/2005/8/layout/hierarchy6"/>
    <dgm:cxn modelId="{C12819EF-AE26-4267-933A-E40223B8A5CC}" srcId="{AF21F6B1-F4B5-49AB-AA90-887358530BF3}" destId="{38B411DE-4B5E-4B7B-8930-D6C1F48E34F0}" srcOrd="0" destOrd="0" parTransId="{8931F1E0-7628-4BEB-84A4-BC1CEF98712D}" sibTransId="{40032254-4C80-4E86-82B3-8A87108DAC90}"/>
    <dgm:cxn modelId="{6574EFC0-2A38-4CB1-97ED-AF037671E3B0}" type="presOf" srcId="{E3046455-3174-4E7D-81DB-C305D1125A45}" destId="{040AE0B6-74FA-4EA9-BB98-39A17B3C414B}" srcOrd="0" destOrd="0" presId="urn:microsoft.com/office/officeart/2005/8/layout/hierarchy6"/>
    <dgm:cxn modelId="{CAFA331D-86F5-490D-A257-8ABAB0F59353}" type="presOf" srcId="{F430EE30-5580-4F71-8518-C178E57E206D}" destId="{69F70529-B724-4F85-8AAE-BA0FB5B39E22}" srcOrd="0" destOrd="0" presId="urn:microsoft.com/office/officeart/2005/8/layout/hierarchy6"/>
    <dgm:cxn modelId="{7392ADD8-1BAA-44D9-96AC-0FBEE80DAED2}" type="presOf" srcId="{5F2AE96D-6AA0-4924-A53B-2425DDED6264}" destId="{DA09A7DB-7503-4C8C-93E2-88A6921B7EEA}" srcOrd="0" destOrd="0" presId="urn:microsoft.com/office/officeart/2005/8/layout/hierarchy6"/>
    <dgm:cxn modelId="{EC2BF5D1-6B06-4E30-BD31-493D175FA740}" type="presOf" srcId="{A317CABF-C4D3-4E46-8CB2-F1BF8C0DDA94}" destId="{604BF32C-DEF7-4466-8382-C91F28728D50}" srcOrd="0" destOrd="0" presId="urn:microsoft.com/office/officeart/2005/8/layout/hierarchy6"/>
    <dgm:cxn modelId="{11453AD5-D6AE-4645-90E2-52428AD3390E}" srcId="{38B411DE-4B5E-4B7B-8930-D6C1F48E34F0}" destId="{D5877657-DD1C-4DF1-9C8B-74C149441555}" srcOrd="3" destOrd="0" parTransId="{F7CFAA3F-3ECE-4546-92EE-B235278F1C15}" sibTransId="{0F035546-D055-415A-A591-2F4BEE411E46}"/>
    <dgm:cxn modelId="{DCF40808-8480-4C37-BE02-A6CDDE416832}" type="presOf" srcId="{8931F1E0-7628-4BEB-84A4-BC1CEF98712D}" destId="{2ABDDC3B-0E3F-4094-B2A0-81DDA2235859}" srcOrd="0" destOrd="0" presId="urn:microsoft.com/office/officeart/2005/8/layout/hierarchy6"/>
    <dgm:cxn modelId="{178DA95A-ADDB-4C47-A9A3-121CC68D9802}" type="presParOf" srcId="{604BF32C-DEF7-4466-8382-C91F28728D50}" destId="{289A5DB4-DE7B-434B-BADD-FD6629BAE3DF}" srcOrd="0" destOrd="0" presId="urn:microsoft.com/office/officeart/2005/8/layout/hierarchy6"/>
    <dgm:cxn modelId="{165599BE-4640-4FE6-B1C5-EA4C45496728}" type="presParOf" srcId="{289A5DB4-DE7B-434B-BADD-FD6629BAE3DF}" destId="{AACED06D-AD31-47F4-8948-873838845214}" srcOrd="0" destOrd="0" presId="urn:microsoft.com/office/officeart/2005/8/layout/hierarchy6"/>
    <dgm:cxn modelId="{BFF620B2-AA50-4C5E-9EB1-D805ADE2BA61}" type="presParOf" srcId="{AACED06D-AD31-47F4-8948-873838845214}" destId="{A84C74B8-D5F8-4C63-B6AE-C740EC012BCD}" srcOrd="0" destOrd="0" presId="urn:microsoft.com/office/officeart/2005/8/layout/hierarchy6"/>
    <dgm:cxn modelId="{873516E5-A52E-4D8B-98D3-58EE499A8516}" type="presParOf" srcId="{A84C74B8-D5F8-4C63-B6AE-C740EC012BCD}" destId="{EFBDBDBB-F016-42CB-9185-D17AE18730A2}" srcOrd="0" destOrd="0" presId="urn:microsoft.com/office/officeart/2005/8/layout/hierarchy6"/>
    <dgm:cxn modelId="{E39A142D-E24D-4058-9D61-80C36436B1BA}" type="presParOf" srcId="{A84C74B8-D5F8-4C63-B6AE-C740EC012BCD}" destId="{87C704E9-22F4-4374-96C3-69F5CAD1DB1C}" srcOrd="1" destOrd="0" presId="urn:microsoft.com/office/officeart/2005/8/layout/hierarchy6"/>
    <dgm:cxn modelId="{59F0865B-602A-4954-B5C7-CDCD6F2B58EB}" type="presParOf" srcId="{87C704E9-22F4-4374-96C3-69F5CAD1DB1C}" destId="{E753885E-5E29-4AA1-97C6-E523B79A20E0}" srcOrd="0" destOrd="0" presId="urn:microsoft.com/office/officeart/2005/8/layout/hierarchy6"/>
    <dgm:cxn modelId="{E549EA27-DFE5-43E3-BF94-FF36FEC8E8AB}" type="presParOf" srcId="{87C704E9-22F4-4374-96C3-69F5CAD1DB1C}" destId="{F199B688-71AA-46D0-8335-ADF92C47C0DE}" srcOrd="1" destOrd="0" presId="urn:microsoft.com/office/officeart/2005/8/layout/hierarchy6"/>
    <dgm:cxn modelId="{AA615E47-E926-456F-8B55-5E07E0D23D0A}" type="presParOf" srcId="{F199B688-71AA-46D0-8335-ADF92C47C0DE}" destId="{FC62007E-0289-41CD-808B-B2867874EBE1}" srcOrd="0" destOrd="0" presId="urn:microsoft.com/office/officeart/2005/8/layout/hierarchy6"/>
    <dgm:cxn modelId="{19A496E6-D40C-46BF-A9D2-C29AA620B310}" type="presParOf" srcId="{F199B688-71AA-46D0-8335-ADF92C47C0DE}" destId="{17BB4D9A-058A-49FF-9C88-03AE3DFD27D8}" srcOrd="1" destOrd="0" presId="urn:microsoft.com/office/officeart/2005/8/layout/hierarchy6"/>
    <dgm:cxn modelId="{0264EB01-D571-419B-9BA1-A3D82A7FD6F7}" type="presParOf" srcId="{17BB4D9A-058A-49FF-9C88-03AE3DFD27D8}" destId="{2ABDDC3B-0E3F-4094-B2A0-81DDA2235859}" srcOrd="0" destOrd="0" presId="urn:microsoft.com/office/officeart/2005/8/layout/hierarchy6"/>
    <dgm:cxn modelId="{68C689F4-6B77-4199-91AD-BDFBB8E68D8F}" type="presParOf" srcId="{17BB4D9A-058A-49FF-9C88-03AE3DFD27D8}" destId="{46DB721C-FC66-4A6D-B0C7-4838A570E708}" srcOrd="1" destOrd="0" presId="urn:microsoft.com/office/officeart/2005/8/layout/hierarchy6"/>
    <dgm:cxn modelId="{31322C19-3583-404D-8C0C-0ED8B8C11756}" type="presParOf" srcId="{46DB721C-FC66-4A6D-B0C7-4838A570E708}" destId="{1719D184-4BDA-4438-BCFC-3C8F0189EFDE}" srcOrd="0" destOrd="0" presId="urn:microsoft.com/office/officeart/2005/8/layout/hierarchy6"/>
    <dgm:cxn modelId="{22E0E02A-4030-4EE4-9FF0-64641FFE3345}" type="presParOf" srcId="{46DB721C-FC66-4A6D-B0C7-4838A570E708}" destId="{87D81BB3-A358-4DD2-BFA3-25700280D231}" srcOrd="1" destOrd="0" presId="urn:microsoft.com/office/officeart/2005/8/layout/hierarchy6"/>
    <dgm:cxn modelId="{04F74F26-7316-4537-872E-A805DCC30A2C}" type="presParOf" srcId="{87D81BB3-A358-4DD2-BFA3-25700280D231}" destId="{10FA042D-5615-4BF9-958C-81FFB5A6DD35}" srcOrd="0" destOrd="0" presId="urn:microsoft.com/office/officeart/2005/8/layout/hierarchy6"/>
    <dgm:cxn modelId="{D3DDA0F5-5DBE-4221-8619-1D51D84D10A9}" type="presParOf" srcId="{87D81BB3-A358-4DD2-BFA3-25700280D231}" destId="{68128852-1A94-46BF-986E-52DDA8CBD552}" srcOrd="1" destOrd="0" presId="urn:microsoft.com/office/officeart/2005/8/layout/hierarchy6"/>
    <dgm:cxn modelId="{A7EA1A77-6BCC-463B-BE8D-C9D1FF2C024A}" type="presParOf" srcId="{68128852-1A94-46BF-986E-52DDA8CBD552}" destId="{69F70529-B724-4F85-8AAE-BA0FB5B39E22}" srcOrd="0" destOrd="0" presId="urn:microsoft.com/office/officeart/2005/8/layout/hierarchy6"/>
    <dgm:cxn modelId="{34FA37C0-D434-4A8C-B79B-E18B53346FA9}" type="presParOf" srcId="{68128852-1A94-46BF-986E-52DDA8CBD552}" destId="{A5AB88D3-5F22-4E42-8A3C-08F45849A1CF}" srcOrd="1" destOrd="0" presId="urn:microsoft.com/office/officeart/2005/8/layout/hierarchy6"/>
    <dgm:cxn modelId="{D9D20943-B516-48DB-BD3A-DC4AFDC7F17A}" type="presParOf" srcId="{87D81BB3-A358-4DD2-BFA3-25700280D231}" destId="{16DB20CB-D959-404A-86D4-DBD9F03D41C8}" srcOrd="2" destOrd="0" presId="urn:microsoft.com/office/officeart/2005/8/layout/hierarchy6"/>
    <dgm:cxn modelId="{50A77B77-BB8F-42C3-A268-3A148106D7FD}" type="presParOf" srcId="{87D81BB3-A358-4DD2-BFA3-25700280D231}" destId="{5479D8CD-E0C4-4DF4-965C-69F44E106FAB}" srcOrd="3" destOrd="0" presId="urn:microsoft.com/office/officeart/2005/8/layout/hierarchy6"/>
    <dgm:cxn modelId="{72EC8D90-A45F-4857-AAFB-923737BABDFD}" type="presParOf" srcId="{5479D8CD-E0C4-4DF4-965C-69F44E106FAB}" destId="{0C15A292-2059-4B9C-9C47-E66478AFF3EC}" srcOrd="0" destOrd="0" presId="urn:microsoft.com/office/officeart/2005/8/layout/hierarchy6"/>
    <dgm:cxn modelId="{284E0983-2545-42F3-AD55-15A3B033E309}" type="presParOf" srcId="{5479D8CD-E0C4-4DF4-965C-69F44E106FAB}" destId="{831469DF-BC44-4131-848A-A8B29B0AA5C7}" srcOrd="1" destOrd="0" presId="urn:microsoft.com/office/officeart/2005/8/layout/hierarchy6"/>
    <dgm:cxn modelId="{7222F709-F3AB-4F38-8143-FBC5FA69ABA9}" type="presParOf" srcId="{87D81BB3-A358-4DD2-BFA3-25700280D231}" destId="{040AE0B6-74FA-4EA9-BB98-39A17B3C414B}" srcOrd="4" destOrd="0" presId="urn:microsoft.com/office/officeart/2005/8/layout/hierarchy6"/>
    <dgm:cxn modelId="{C2482BAE-CF50-4172-B789-6447EE657639}" type="presParOf" srcId="{87D81BB3-A358-4DD2-BFA3-25700280D231}" destId="{19A1C920-E555-45AD-AC9F-346DBA47834F}" srcOrd="5" destOrd="0" presId="urn:microsoft.com/office/officeart/2005/8/layout/hierarchy6"/>
    <dgm:cxn modelId="{A21A7566-BE21-4375-9EED-19D5F65CEB71}" type="presParOf" srcId="{19A1C920-E555-45AD-AC9F-346DBA47834F}" destId="{DA09A7DB-7503-4C8C-93E2-88A6921B7EEA}" srcOrd="0" destOrd="0" presId="urn:microsoft.com/office/officeart/2005/8/layout/hierarchy6"/>
    <dgm:cxn modelId="{473917DF-A58C-4310-A376-8B3AF9A4A1DC}" type="presParOf" srcId="{19A1C920-E555-45AD-AC9F-346DBA47834F}" destId="{9D9C7E91-4374-4874-9F63-A9226241D523}" srcOrd="1" destOrd="0" presId="urn:microsoft.com/office/officeart/2005/8/layout/hierarchy6"/>
    <dgm:cxn modelId="{96EDC149-7CA3-424E-A258-701D66F266BA}" type="presParOf" srcId="{87D81BB3-A358-4DD2-BFA3-25700280D231}" destId="{CB131D3F-5060-48D1-BCD5-E503DCC482AE}" srcOrd="6" destOrd="0" presId="urn:microsoft.com/office/officeart/2005/8/layout/hierarchy6"/>
    <dgm:cxn modelId="{97E307B0-769C-40F2-9ED7-7D1AB563A9F0}" type="presParOf" srcId="{87D81BB3-A358-4DD2-BFA3-25700280D231}" destId="{7137467F-8AC4-4131-97C6-D48AA837876B}" srcOrd="7" destOrd="0" presId="urn:microsoft.com/office/officeart/2005/8/layout/hierarchy6"/>
    <dgm:cxn modelId="{4E232ECE-AF80-4B11-ADA9-02FA0B326D20}" type="presParOf" srcId="{7137467F-8AC4-4131-97C6-D48AA837876B}" destId="{ED81BA74-ED83-4275-917A-DA21C4B264F1}" srcOrd="0" destOrd="0" presId="urn:microsoft.com/office/officeart/2005/8/layout/hierarchy6"/>
    <dgm:cxn modelId="{1F57937D-9A72-47AD-8A6F-826AB0137754}" type="presParOf" srcId="{7137467F-8AC4-4131-97C6-D48AA837876B}" destId="{64C9E638-BE39-4BE4-AE91-D70D6DD27F39}" srcOrd="1" destOrd="0" presId="urn:microsoft.com/office/officeart/2005/8/layout/hierarchy6"/>
    <dgm:cxn modelId="{272FED0A-AE33-4E90-A470-267D72D8A663}" type="presParOf" srcId="{604BF32C-DEF7-4466-8382-C91F28728D50}" destId="{57620202-8132-447B-BCC2-AD079B766F0D}"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A95964-6AB6-439F-B007-AB8C1CC559FB}">
      <dsp:nvSpPr>
        <dsp:cNvPr id="0" name=""/>
        <dsp:cNvSpPr/>
      </dsp:nvSpPr>
      <dsp:spPr>
        <a:xfrm>
          <a:off x="1694784" y="0"/>
          <a:ext cx="5754430" cy="9628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GB" sz="3600" kern="1200" dirty="0"/>
            <a:t>G-Cloud service</a:t>
          </a:r>
        </a:p>
      </dsp:txBody>
      <dsp:txXfrm>
        <a:off x="1722984" y="28200"/>
        <a:ext cx="5698030" cy="906422"/>
      </dsp:txXfrm>
    </dsp:sp>
    <dsp:sp modelId="{0C7CC63B-3455-4C45-9DA6-782CF23DA0D2}">
      <dsp:nvSpPr>
        <dsp:cNvPr id="0" name=""/>
        <dsp:cNvSpPr/>
      </dsp:nvSpPr>
      <dsp:spPr>
        <a:xfrm rot="5400000">
          <a:off x="4371177" y="4689"/>
          <a:ext cx="401644" cy="23976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GB" sz="1700" kern="1200" dirty="0">
              <a:solidFill>
                <a:schemeClr val="tx1"/>
              </a:solidFill>
            </a:rPr>
            <a:t>Offered by</a:t>
          </a:r>
        </a:p>
      </dsp:txBody>
      <dsp:txXfrm rot="-5400000">
        <a:off x="3852697" y="1002705"/>
        <a:ext cx="1438606" cy="281151"/>
      </dsp:txXfrm>
    </dsp:sp>
    <dsp:sp modelId="{B8224C86-8BDC-451D-8292-48080CD925A0}">
      <dsp:nvSpPr>
        <dsp:cNvPr id="0" name=""/>
        <dsp:cNvSpPr/>
      </dsp:nvSpPr>
      <dsp:spPr>
        <a:xfrm>
          <a:off x="1694784" y="1444233"/>
          <a:ext cx="5754430" cy="9628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GB" sz="3600" kern="1200" dirty="0"/>
            <a:t>Service owner</a:t>
          </a:r>
        </a:p>
      </dsp:txBody>
      <dsp:txXfrm>
        <a:off x="1722984" y="1472433"/>
        <a:ext cx="5698030" cy="906422"/>
      </dsp:txXfrm>
    </dsp:sp>
    <dsp:sp modelId="{AC9D2797-5CBA-4A8C-BED3-A0EE5E799809}">
      <dsp:nvSpPr>
        <dsp:cNvPr id="0" name=""/>
        <dsp:cNvSpPr/>
      </dsp:nvSpPr>
      <dsp:spPr>
        <a:xfrm rot="5400000">
          <a:off x="4396576" y="1448922"/>
          <a:ext cx="350847" cy="2397676"/>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GB" sz="1700" kern="1200" dirty="0">
              <a:solidFill>
                <a:schemeClr val="tx1"/>
              </a:solidFill>
            </a:rPr>
            <a:t>Delivered by</a:t>
          </a:r>
        </a:p>
      </dsp:txBody>
      <dsp:txXfrm rot="-5400000">
        <a:off x="3852697" y="2472336"/>
        <a:ext cx="1438606" cy="245593"/>
      </dsp:txXfrm>
    </dsp:sp>
    <dsp:sp modelId="{B198218E-A8DA-4ADB-8F41-DBFFF85C472A}">
      <dsp:nvSpPr>
        <dsp:cNvPr id="0" name=""/>
        <dsp:cNvSpPr/>
      </dsp:nvSpPr>
      <dsp:spPr>
        <a:xfrm>
          <a:off x="1694784" y="2888466"/>
          <a:ext cx="5754430" cy="9628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lvl="0" algn="ctr" defTabSz="1555750">
            <a:lnSpc>
              <a:spcPct val="90000"/>
            </a:lnSpc>
            <a:spcBef>
              <a:spcPct val="0"/>
            </a:spcBef>
            <a:spcAft>
              <a:spcPct val="35000"/>
            </a:spcAft>
          </a:pPr>
          <a:r>
            <a:rPr lang="en-GB" sz="3500" kern="1200" dirty="0"/>
            <a:t>Service provider</a:t>
          </a:r>
        </a:p>
      </dsp:txBody>
      <dsp:txXfrm>
        <a:off x="1722984" y="2916666"/>
        <a:ext cx="5698030" cy="9064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BDBDBB-F016-42CB-9185-D17AE18730A2}">
      <dsp:nvSpPr>
        <dsp:cNvPr id="0" name=""/>
        <dsp:cNvSpPr/>
      </dsp:nvSpPr>
      <dsp:spPr>
        <a:xfrm>
          <a:off x="2539294" y="462980"/>
          <a:ext cx="2049408" cy="895640"/>
        </a:xfrm>
        <a:prstGeom prst="roundRect">
          <a:avLst>
            <a:gd name="adj" fmla="val 10000"/>
          </a:avLst>
        </a:prstGeom>
        <a:solidFill>
          <a:srgbClr val="0070C0"/>
        </a:solidFill>
        <a:ln w="6350" cap="flat" cmpd="sng" algn="ctr">
          <a:solidFill>
            <a:schemeClr val="accent5"/>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b="1" kern="1200" dirty="0" err="1" smtClean="0"/>
            <a:t>Government</a:t>
          </a:r>
          <a:endParaRPr lang="nl-BE" sz="1600" b="1" kern="1200" dirty="0"/>
        </a:p>
      </dsp:txBody>
      <dsp:txXfrm>
        <a:off x="2565526" y="489212"/>
        <a:ext cx="1996944" cy="843176"/>
      </dsp:txXfrm>
    </dsp:sp>
    <dsp:sp modelId="{E753885E-5E29-4AA1-97C6-E523B79A20E0}">
      <dsp:nvSpPr>
        <dsp:cNvPr id="0" name=""/>
        <dsp:cNvSpPr/>
      </dsp:nvSpPr>
      <dsp:spPr>
        <a:xfrm>
          <a:off x="3518278" y="1358621"/>
          <a:ext cx="91440" cy="298248"/>
        </a:xfrm>
        <a:custGeom>
          <a:avLst/>
          <a:gdLst/>
          <a:ahLst/>
          <a:cxnLst/>
          <a:rect l="0" t="0" r="0" b="0"/>
          <a:pathLst>
            <a:path>
              <a:moveTo>
                <a:pt x="45720" y="0"/>
              </a:moveTo>
              <a:lnTo>
                <a:pt x="45720" y="29824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62007E-0289-41CD-808B-B2867874EBE1}">
      <dsp:nvSpPr>
        <dsp:cNvPr id="0" name=""/>
        <dsp:cNvSpPr/>
      </dsp:nvSpPr>
      <dsp:spPr>
        <a:xfrm>
          <a:off x="2551083" y="1656869"/>
          <a:ext cx="2025831" cy="895640"/>
        </a:xfrm>
        <a:prstGeom prst="roundRect">
          <a:avLst>
            <a:gd name="adj" fmla="val 10000"/>
          </a:avLst>
        </a:prstGeom>
        <a:solidFill>
          <a:srgbClr val="0070C0"/>
        </a:solidFill>
        <a:ln w="6350" cap="flat" cmpd="sng" algn="ctr">
          <a:solidFill>
            <a:schemeClr val="accent5"/>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nl-BE" sz="1600" b="1" kern="1200" dirty="0" smtClean="0"/>
            <a:t>G-Cloud Strategic Board</a:t>
          </a:r>
        </a:p>
      </dsp:txBody>
      <dsp:txXfrm>
        <a:off x="2577315" y="1683101"/>
        <a:ext cx="1973367" cy="843176"/>
      </dsp:txXfrm>
    </dsp:sp>
    <dsp:sp modelId="{2ABDDC3B-0E3F-4094-B2A0-81DDA2235859}">
      <dsp:nvSpPr>
        <dsp:cNvPr id="0" name=""/>
        <dsp:cNvSpPr/>
      </dsp:nvSpPr>
      <dsp:spPr>
        <a:xfrm>
          <a:off x="3518279" y="2552509"/>
          <a:ext cx="91440" cy="340979"/>
        </a:xfrm>
        <a:custGeom>
          <a:avLst/>
          <a:gdLst/>
          <a:ahLst/>
          <a:cxnLst/>
          <a:rect l="0" t="0" r="0" b="0"/>
          <a:pathLst>
            <a:path>
              <a:moveTo>
                <a:pt x="45720" y="0"/>
              </a:moveTo>
              <a:lnTo>
                <a:pt x="45720" y="34097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19D184-4BDA-4438-BCFC-3C8F0189EFDE}">
      <dsp:nvSpPr>
        <dsp:cNvPr id="0" name=""/>
        <dsp:cNvSpPr/>
      </dsp:nvSpPr>
      <dsp:spPr>
        <a:xfrm>
          <a:off x="2574654" y="2893488"/>
          <a:ext cx="1978689" cy="895640"/>
        </a:xfrm>
        <a:prstGeom prst="roundRect">
          <a:avLst>
            <a:gd name="adj" fmla="val 10000"/>
          </a:avLst>
        </a:prstGeom>
        <a:solidFill>
          <a:srgbClr val="0070C0"/>
        </a:solidFill>
        <a:ln w="6350" cap="flat" cmpd="sng" algn="ctr">
          <a:solidFill>
            <a:schemeClr val="accent5"/>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b="1" kern="1200" dirty="0" smtClean="0"/>
            <a:t>G-Cloud Operations &amp; </a:t>
          </a:r>
          <a:r>
            <a:rPr lang="nl-BE" sz="1600" b="1" kern="1200" dirty="0" err="1" smtClean="0"/>
            <a:t>Programme</a:t>
          </a:r>
          <a:r>
            <a:rPr lang="nl-BE" sz="1600" b="1" kern="1200" dirty="0" smtClean="0"/>
            <a:t> Board</a:t>
          </a:r>
          <a:endParaRPr lang="nl-BE" sz="1600" b="1" kern="1200" dirty="0"/>
        </a:p>
      </dsp:txBody>
      <dsp:txXfrm>
        <a:off x="2600886" y="2919720"/>
        <a:ext cx="1926225" cy="843176"/>
      </dsp:txXfrm>
    </dsp:sp>
    <dsp:sp modelId="{10FA042D-5615-4BF9-958C-81FFB5A6DD35}">
      <dsp:nvSpPr>
        <dsp:cNvPr id="0" name=""/>
        <dsp:cNvSpPr/>
      </dsp:nvSpPr>
      <dsp:spPr>
        <a:xfrm>
          <a:off x="864241" y="3789129"/>
          <a:ext cx="2699757" cy="357548"/>
        </a:xfrm>
        <a:custGeom>
          <a:avLst/>
          <a:gdLst/>
          <a:ahLst/>
          <a:cxnLst/>
          <a:rect l="0" t="0" r="0" b="0"/>
          <a:pathLst>
            <a:path>
              <a:moveTo>
                <a:pt x="2699757" y="0"/>
              </a:moveTo>
              <a:lnTo>
                <a:pt x="2699757" y="178774"/>
              </a:lnTo>
              <a:lnTo>
                <a:pt x="0" y="178774"/>
              </a:lnTo>
              <a:lnTo>
                <a:pt x="0" y="3575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9F70529-B724-4F85-8AAE-BA0FB5B39E22}">
      <dsp:nvSpPr>
        <dsp:cNvPr id="0" name=""/>
        <dsp:cNvSpPr/>
      </dsp:nvSpPr>
      <dsp:spPr>
        <a:xfrm>
          <a:off x="0" y="4146677"/>
          <a:ext cx="1728482" cy="895640"/>
        </a:xfrm>
        <a:prstGeom prst="roundRect">
          <a:avLst>
            <a:gd name="adj" fmla="val 10000"/>
          </a:avLst>
        </a:prstGeom>
        <a:solidFill>
          <a:srgbClr val="0070C0"/>
        </a:solidFill>
        <a:ln w="6350" cap="flat" cmpd="sng" algn="ctr">
          <a:solidFill>
            <a:schemeClr val="accent5"/>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b="1" kern="1200" dirty="0" smtClean="0"/>
            <a:t>FPS</a:t>
          </a:r>
          <a:r>
            <a:rPr sz="1500" kern="1200" dirty="0"/>
            <a:t/>
          </a:r>
          <a:br>
            <a:rPr sz="1500" kern="1200" dirty="0"/>
          </a:br>
          <a:r>
            <a:rPr lang="nl-BE" sz="1500" kern="1200" dirty="0" smtClean="0"/>
            <a:t>(</a:t>
          </a:r>
          <a:r>
            <a:rPr lang="nl-BE" sz="1500" kern="1200" dirty="0" err="1" smtClean="0"/>
            <a:t>Horizontal</a:t>
          </a:r>
          <a:r>
            <a:rPr lang="nl-BE" sz="1500" kern="1200" dirty="0" smtClean="0"/>
            <a:t> FPS, FPS FIN, Belnet, …)</a:t>
          </a:r>
          <a:endParaRPr lang="nl-BE" sz="1500" kern="1200" dirty="0"/>
        </a:p>
      </dsp:txBody>
      <dsp:txXfrm>
        <a:off x="26232" y="4172909"/>
        <a:ext cx="1676018" cy="843176"/>
      </dsp:txXfrm>
    </dsp:sp>
    <dsp:sp modelId="{16DB20CB-D959-404A-86D4-DBD9F03D41C8}">
      <dsp:nvSpPr>
        <dsp:cNvPr id="0" name=""/>
        <dsp:cNvSpPr/>
      </dsp:nvSpPr>
      <dsp:spPr>
        <a:xfrm>
          <a:off x="2758144" y="3789129"/>
          <a:ext cx="805854" cy="357548"/>
        </a:xfrm>
        <a:custGeom>
          <a:avLst/>
          <a:gdLst/>
          <a:ahLst/>
          <a:cxnLst/>
          <a:rect l="0" t="0" r="0" b="0"/>
          <a:pathLst>
            <a:path>
              <a:moveTo>
                <a:pt x="805854" y="0"/>
              </a:moveTo>
              <a:lnTo>
                <a:pt x="805854" y="178774"/>
              </a:lnTo>
              <a:lnTo>
                <a:pt x="0" y="178774"/>
              </a:lnTo>
              <a:lnTo>
                <a:pt x="0" y="3575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C15A292-2059-4B9C-9C47-E66478AFF3EC}">
      <dsp:nvSpPr>
        <dsp:cNvPr id="0" name=""/>
        <dsp:cNvSpPr/>
      </dsp:nvSpPr>
      <dsp:spPr>
        <a:xfrm>
          <a:off x="2086414" y="4146677"/>
          <a:ext cx="1343460" cy="895640"/>
        </a:xfrm>
        <a:prstGeom prst="roundRect">
          <a:avLst>
            <a:gd name="adj" fmla="val 10000"/>
          </a:avLst>
        </a:prstGeom>
        <a:solidFill>
          <a:srgbClr val="0070C0"/>
        </a:solidFill>
        <a:ln w="6350" cap="flat" cmpd="sng" algn="ctr">
          <a:solidFill>
            <a:schemeClr val="accent5"/>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nl-BE" sz="1600" b="1" kern="1200" dirty="0" smtClean="0"/>
            <a:t>PSSI/IPB</a:t>
          </a:r>
        </a:p>
        <a:p>
          <a:pPr lvl="0" algn="ctr" defTabSz="711200">
            <a:lnSpc>
              <a:spcPct val="90000"/>
            </a:lnSpc>
            <a:spcBef>
              <a:spcPct val="0"/>
            </a:spcBef>
            <a:spcAft>
              <a:spcPct val="35000"/>
            </a:spcAft>
          </a:pPr>
          <a:r>
            <a:rPr lang="nl-BE" sz="1600" kern="1200" dirty="0" smtClean="0"/>
            <a:t>(CBSS, ...)</a:t>
          </a:r>
          <a:endParaRPr lang="nl-BE" sz="1600" kern="1200" dirty="0"/>
        </a:p>
      </dsp:txBody>
      <dsp:txXfrm>
        <a:off x="2112646" y="4172909"/>
        <a:ext cx="1290996" cy="843176"/>
      </dsp:txXfrm>
    </dsp:sp>
    <dsp:sp modelId="{040AE0B6-74FA-4EA9-BB98-39A17B3C414B}">
      <dsp:nvSpPr>
        <dsp:cNvPr id="0" name=""/>
        <dsp:cNvSpPr/>
      </dsp:nvSpPr>
      <dsp:spPr>
        <a:xfrm>
          <a:off x="3563999" y="3789129"/>
          <a:ext cx="1018578" cy="357548"/>
        </a:xfrm>
        <a:custGeom>
          <a:avLst/>
          <a:gdLst/>
          <a:ahLst/>
          <a:cxnLst/>
          <a:rect l="0" t="0" r="0" b="0"/>
          <a:pathLst>
            <a:path>
              <a:moveTo>
                <a:pt x="0" y="0"/>
              </a:moveTo>
              <a:lnTo>
                <a:pt x="0" y="178774"/>
              </a:lnTo>
              <a:lnTo>
                <a:pt x="1018578" y="178774"/>
              </a:lnTo>
              <a:lnTo>
                <a:pt x="1018578" y="3575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A09A7DB-7503-4C8C-93E2-88A6921B7EEA}">
      <dsp:nvSpPr>
        <dsp:cNvPr id="0" name=""/>
        <dsp:cNvSpPr/>
      </dsp:nvSpPr>
      <dsp:spPr>
        <a:xfrm>
          <a:off x="3832912" y="4146677"/>
          <a:ext cx="1499328" cy="895640"/>
        </a:xfrm>
        <a:prstGeom prst="roundRect">
          <a:avLst>
            <a:gd name="adj" fmla="val 10000"/>
          </a:avLst>
        </a:prstGeom>
        <a:solidFill>
          <a:srgbClr val="0070C0"/>
        </a:solidFill>
        <a:ln w="6350" cap="flat" cmpd="sng" algn="ctr">
          <a:solidFill>
            <a:schemeClr val="accent5"/>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b="1" kern="1200" dirty="0" smtClean="0"/>
            <a:t>Association of </a:t>
          </a:r>
          <a:r>
            <a:rPr lang="en-US" sz="1600" kern="1200" dirty="0" smtClean="0"/>
            <a:t> FPS/PSSI/IPB</a:t>
          </a:r>
          <a:endParaRPr lang="nl-BE" sz="1600" kern="1200" dirty="0"/>
        </a:p>
      </dsp:txBody>
      <dsp:txXfrm>
        <a:off x="3859144" y="4172909"/>
        <a:ext cx="1446864" cy="843176"/>
      </dsp:txXfrm>
    </dsp:sp>
    <dsp:sp modelId="{CB131D3F-5060-48D1-BCD5-E503DCC482AE}">
      <dsp:nvSpPr>
        <dsp:cNvPr id="0" name=""/>
        <dsp:cNvSpPr/>
      </dsp:nvSpPr>
      <dsp:spPr>
        <a:xfrm>
          <a:off x="3563999" y="3789129"/>
          <a:ext cx="2843011" cy="357548"/>
        </a:xfrm>
        <a:custGeom>
          <a:avLst/>
          <a:gdLst/>
          <a:ahLst/>
          <a:cxnLst/>
          <a:rect l="0" t="0" r="0" b="0"/>
          <a:pathLst>
            <a:path>
              <a:moveTo>
                <a:pt x="0" y="0"/>
              </a:moveTo>
              <a:lnTo>
                <a:pt x="0" y="178774"/>
              </a:lnTo>
              <a:lnTo>
                <a:pt x="2843011" y="178774"/>
              </a:lnTo>
              <a:lnTo>
                <a:pt x="2843011" y="35754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81BA74-ED83-4275-917A-DA21C4B264F1}">
      <dsp:nvSpPr>
        <dsp:cNvPr id="0" name=""/>
        <dsp:cNvSpPr/>
      </dsp:nvSpPr>
      <dsp:spPr>
        <a:xfrm>
          <a:off x="5735279" y="4146677"/>
          <a:ext cx="1343460" cy="895640"/>
        </a:xfrm>
        <a:prstGeom prst="roundRect">
          <a:avLst>
            <a:gd name="adj" fmla="val 10000"/>
          </a:avLst>
        </a:prstGeom>
        <a:solidFill>
          <a:srgbClr val="0070C0"/>
        </a:solidFill>
        <a:ln w="6350" cap="flat" cmpd="sng" algn="ctr">
          <a:solidFill>
            <a:schemeClr val="accent5"/>
          </a:solidFill>
          <a:prstDash val="solid"/>
          <a:miter lim="800000"/>
        </a:ln>
        <a:effectLst/>
      </dsp:spPr>
      <dsp:style>
        <a:lnRef idx="1">
          <a:schemeClr val="accent5"/>
        </a:lnRef>
        <a:fillRef idx="3">
          <a:schemeClr val="accent5"/>
        </a:fillRef>
        <a:effectRef idx="2">
          <a:schemeClr val="accent5"/>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nl-BE" sz="1500" b="1" kern="1200" dirty="0" smtClean="0"/>
            <a:t>Private ICT</a:t>
          </a:r>
          <a:r>
            <a:rPr lang="nl-BE" sz="1500" kern="1200" dirty="0" smtClean="0"/>
            <a:t> companies </a:t>
          </a:r>
          <a:r>
            <a:rPr lang="nl-BE" sz="1500" kern="1200" dirty="0" err="1" smtClean="0"/>
            <a:t>directed</a:t>
          </a:r>
          <a:r>
            <a:rPr lang="nl-BE" sz="1500" kern="1200" dirty="0" smtClean="0"/>
            <a:t> </a:t>
          </a:r>
          <a:r>
            <a:rPr lang="nl-BE" sz="1500" kern="1200" dirty="0" err="1" smtClean="0"/>
            <a:t>by</a:t>
          </a:r>
          <a:r>
            <a:rPr lang="nl-BE" sz="1500" kern="1200" dirty="0" smtClean="0"/>
            <a:t> FPS/PSSI/... </a:t>
          </a:r>
          <a:endParaRPr lang="nl-BE" sz="1500" kern="1200" dirty="0"/>
        </a:p>
      </dsp:txBody>
      <dsp:txXfrm>
        <a:off x="5761511" y="4172909"/>
        <a:ext cx="1290996" cy="843176"/>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34F5D7-9332-4289-B0D7-7CBEF7E991EA}" type="datetimeFigureOut">
              <a:rPr lang="fr-BE" smtClean="0"/>
              <a:t>15-03-23</a:t>
            </a:fld>
            <a:endParaRPr lang="fr-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A239CBA-0F14-4912-A4A3-E531654827E5}" type="slidenum">
              <a:rPr lang="fr-BE" smtClean="0"/>
              <a:t>‹#›</a:t>
            </a:fld>
            <a:endParaRPr lang="fr-BE"/>
          </a:p>
        </p:txBody>
      </p:sp>
    </p:spTree>
    <p:extLst>
      <p:ext uri="{BB962C8B-B14F-4D97-AF65-F5344CB8AC3E}">
        <p14:creationId xmlns:p14="http://schemas.microsoft.com/office/powerpoint/2010/main" val="3405680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12</a:t>
            </a:fld>
            <a:endParaRPr lang="fr-BE"/>
          </a:p>
        </p:txBody>
      </p:sp>
    </p:spTree>
    <p:extLst>
      <p:ext uri="{BB962C8B-B14F-4D97-AF65-F5344CB8AC3E}">
        <p14:creationId xmlns:p14="http://schemas.microsoft.com/office/powerpoint/2010/main" val="2426300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BOODSCHAP</a:t>
            </a:r>
            <a:r>
              <a:rPr lang="en-US" baseline="0" dirty="0" smtClean="0"/>
              <a:t> = ASSEMBLEREN </a:t>
            </a:r>
            <a:r>
              <a:rPr lang="en-US" baseline="0" dirty="0" err="1" smtClean="0"/>
              <a:t>ipv</a:t>
            </a:r>
            <a:r>
              <a:rPr lang="en-US" baseline="0" dirty="0" smtClean="0"/>
              <a:t> </a:t>
            </a:r>
            <a:r>
              <a:rPr lang="en-US" baseline="0" dirty="0" err="1" smtClean="0"/>
              <a:t>ontwikkelen</a:t>
            </a:r>
            <a:r>
              <a:rPr lang="en-US" baseline="0" dirty="0" smtClean="0"/>
              <a:t> (</a:t>
            </a:r>
            <a:r>
              <a:rPr lang="en-US" baseline="0" dirty="0" err="1" smtClean="0"/>
              <a:t>snel</a:t>
            </a:r>
            <a:r>
              <a:rPr lang="en-US" baseline="0" dirty="0" smtClean="0"/>
              <a:t>, </a:t>
            </a:r>
            <a:r>
              <a:rPr lang="en-US" baseline="0" dirty="0" err="1" smtClean="0"/>
              <a:t>goedkoop</a:t>
            </a:r>
            <a:r>
              <a:rPr lang="en-US" baseline="0" dirty="0" smtClean="0"/>
              <a:t>, </a:t>
            </a:r>
            <a:r>
              <a:rPr lang="en-US" baseline="0" dirty="0" err="1" smtClean="0"/>
              <a:t>matuur</a:t>
            </a:r>
            <a:r>
              <a:rPr lang="en-US" baseline="0" dirty="0" smtClean="0"/>
              <a:t>)</a:t>
            </a:r>
          </a:p>
          <a:p>
            <a:r>
              <a:rPr lang="en-US" baseline="0" dirty="0" smtClean="0"/>
              <a:t>-&gt; Concrete </a:t>
            </a:r>
            <a:r>
              <a:rPr lang="en-US" baseline="0" dirty="0" err="1" smtClean="0"/>
              <a:t>voorbeelden</a:t>
            </a:r>
            <a:r>
              <a:rPr lang="en-US" baseline="0" dirty="0" smtClean="0"/>
              <a:t> </a:t>
            </a:r>
            <a:r>
              <a:rPr lang="en-US" baseline="0" dirty="0" err="1" smtClean="0"/>
              <a:t>komen</a:t>
            </a:r>
            <a:r>
              <a:rPr lang="en-US" baseline="0" dirty="0" smtClean="0"/>
              <a:t> </a:t>
            </a:r>
            <a:r>
              <a:rPr lang="en-US" baseline="0" dirty="0" err="1" smtClean="0"/>
              <a:t>verderop</a:t>
            </a:r>
            <a:r>
              <a:rPr lang="en-US" baseline="0" dirty="0" smtClean="0"/>
              <a:t> nog </a:t>
            </a:r>
            <a:r>
              <a:rPr lang="en-US" baseline="0" dirty="0" err="1" smtClean="0"/>
              <a:t>aan</a:t>
            </a:r>
            <a:r>
              <a:rPr lang="en-US" baseline="0" dirty="0" smtClean="0"/>
              <a:t> bod ! </a:t>
            </a:r>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29</a:t>
            </a:fld>
            <a:endParaRPr lang="fr-BE"/>
          </a:p>
        </p:txBody>
      </p:sp>
    </p:spTree>
    <p:extLst>
      <p:ext uri="{BB962C8B-B14F-4D97-AF65-F5344CB8AC3E}">
        <p14:creationId xmlns:p14="http://schemas.microsoft.com/office/powerpoint/2010/main" val="2454176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90%</a:t>
            </a:r>
            <a:r>
              <a:rPr lang="en-US" baseline="0" dirty="0" smtClean="0"/>
              <a:t> -&gt; 75% ? </a:t>
            </a:r>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30</a:t>
            </a:fld>
            <a:endParaRPr lang="fr-BE"/>
          </a:p>
        </p:txBody>
      </p:sp>
    </p:spTree>
    <p:extLst>
      <p:ext uri="{BB962C8B-B14F-4D97-AF65-F5344CB8AC3E}">
        <p14:creationId xmlns:p14="http://schemas.microsoft.com/office/powerpoint/2010/main" val="2639244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7BB1A7-D494-444C-9848-62994C19E206}" type="slidenum">
              <a:rPr lang="en-US" smtClean="0"/>
              <a:t>35</a:t>
            </a:fld>
            <a:endParaRPr lang="en-US"/>
          </a:p>
        </p:txBody>
      </p:sp>
    </p:spTree>
    <p:extLst>
      <p:ext uri="{BB962C8B-B14F-4D97-AF65-F5344CB8AC3E}">
        <p14:creationId xmlns:p14="http://schemas.microsoft.com/office/powerpoint/2010/main" val="2509477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7BB1A7-D494-444C-9848-62994C19E206}" type="slidenum">
              <a:rPr lang="en-US" smtClean="0"/>
              <a:t>36</a:t>
            </a:fld>
            <a:endParaRPr lang="en-US"/>
          </a:p>
        </p:txBody>
      </p:sp>
    </p:spTree>
    <p:extLst>
      <p:ext uri="{BB962C8B-B14F-4D97-AF65-F5344CB8AC3E}">
        <p14:creationId xmlns:p14="http://schemas.microsoft.com/office/powerpoint/2010/main" val="3347316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7BB1A7-D494-444C-9848-62994C19E206}" type="slidenum">
              <a:rPr lang="en-US" smtClean="0"/>
              <a:t>37</a:t>
            </a:fld>
            <a:endParaRPr lang="en-US"/>
          </a:p>
        </p:txBody>
      </p:sp>
    </p:spTree>
    <p:extLst>
      <p:ext uri="{BB962C8B-B14F-4D97-AF65-F5344CB8AC3E}">
        <p14:creationId xmlns:p14="http://schemas.microsoft.com/office/powerpoint/2010/main" val="2296437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57BB1A7-D494-444C-9848-62994C19E206}" type="slidenum">
              <a:rPr lang="en-US" smtClean="0"/>
              <a:t>38</a:t>
            </a:fld>
            <a:endParaRPr lang="en-US"/>
          </a:p>
        </p:txBody>
      </p:sp>
    </p:spTree>
    <p:extLst>
      <p:ext uri="{BB962C8B-B14F-4D97-AF65-F5344CB8AC3E}">
        <p14:creationId xmlns:p14="http://schemas.microsoft.com/office/powerpoint/2010/main" val="15174059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endParaRPr lang="nl-NL" sz="1800" b="1" dirty="0" smtClean="0">
              <a:latin typeface="Open Sans" panose="020B0606030504020204" pitchFamily="34" charset="0"/>
              <a:ea typeface="Open Sans" panose="020B0606030504020204" pitchFamily="34" charset="0"/>
              <a:cs typeface="Open Sans" panose="020B0606030504020204" pitchFamily="34" charset="0"/>
            </a:endParaRPr>
          </a:p>
          <a:p>
            <a:pPr lvl="1"/>
            <a:endParaRPr lang="nl-NL" sz="1800" b="1" dirty="0" smtClean="0">
              <a:latin typeface="Open Sans" panose="020B0606030504020204" pitchFamily="34" charset="0"/>
              <a:ea typeface="Open Sans" panose="020B0606030504020204" pitchFamily="34" charset="0"/>
              <a:cs typeface="Open Sans" panose="020B0606030504020204" pitchFamily="34" charset="0"/>
            </a:endParaRPr>
          </a:p>
          <a:p>
            <a:pPr lvl="1"/>
            <a:endParaRPr lang="nl-NL" sz="1800" b="1" dirty="0" smtClean="0">
              <a:latin typeface="Open Sans" panose="020B0606030504020204" pitchFamily="34" charset="0"/>
              <a:ea typeface="Open Sans" panose="020B0606030504020204" pitchFamily="34" charset="0"/>
              <a:cs typeface="Open Sans" panose="020B0606030504020204" pitchFamily="34" charset="0"/>
            </a:endParaRPr>
          </a:p>
          <a:p>
            <a:pPr lvl="1"/>
            <a:r>
              <a:rPr lang="nl-NL" sz="1800" b="1" dirty="0" smtClean="0">
                <a:latin typeface="Open Sans" panose="020B0606030504020204" pitchFamily="34" charset="0"/>
                <a:ea typeface="Open Sans" panose="020B0606030504020204" pitchFamily="34" charset="0"/>
                <a:cs typeface="Open Sans" panose="020B0606030504020204" pitchFamily="34" charset="0"/>
              </a:rPr>
              <a:t>Horizontale benadering</a:t>
            </a:r>
            <a:endParaRPr lang="en-US" sz="1800" dirty="0" smtClean="0">
              <a:latin typeface="Open Sans" panose="020B0606030504020204" pitchFamily="34" charset="0"/>
              <a:ea typeface="Open Sans" panose="020B0606030504020204" pitchFamily="34" charset="0"/>
              <a:cs typeface="Open Sans" panose="020B0606030504020204" pitchFamily="34" charset="0"/>
            </a:endParaRPr>
          </a:p>
          <a:p>
            <a:pPr lvl="2"/>
            <a:r>
              <a:rPr lang="nl-NL" sz="1400" dirty="0" smtClean="0">
                <a:latin typeface="Open Sans" panose="020B0606030504020204" pitchFamily="34" charset="0"/>
                <a:ea typeface="Open Sans" panose="020B0606030504020204" pitchFamily="34" charset="0"/>
                <a:cs typeface="Open Sans" panose="020B0606030504020204" pitchFamily="34" charset="0"/>
              </a:rPr>
              <a:t>Enterprise Architectuur (EA) zorgt voor een geheel van principes, blauwdrukken en concrete bouwstenen die de samenhang van systemen en informatiestromen kunnen verhogen. EA focust daarom niet op één enkele organisatie of systeem, maar tracht de interoperabiliteit tussen de betrokken systemen te verhogen en silo’s tegen te gaan</a:t>
            </a:r>
          </a:p>
          <a:p>
            <a:pPr lvl="1"/>
            <a:r>
              <a:rPr lang="nl-NL" sz="1800" b="1" dirty="0" smtClean="0">
                <a:latin typeface="Open Sans" panose="020B0606030504020204" pitchFamily="34" charset="0"/>
                <a:ea typeface="Open Sans" panose="020B0606030504020204" pitchFamily="34" charset="0"/>
                <a:cs typeface="Open Sans" panose="020B0606030504020204" pitchFamily="34" charset="0"/>
              </a:rPr>
              <a:t>verticale benadering</a:t>
            </a:r>
            <a:r>
              <a:rPr lang="nl-NL" sz="1800" dirty="0" smtClean="0">
                <a:latin typeface="Open Sans" panose="020B0606030504020204" pitchFamily="34" charset="0"/>
                <a:ea typeface="Open Sans" panose="020B0606030504020204" pitchFamily="34" charset="0"/>
                <a:cs typeface="Open Sans" panose="020B0606030504020204" pitchFamily="34" charset="0"/>
              </a:rPr>
              <a:t>.</a:t>
            </a:r>
            <a:endParaRPr lang="en-US" sz="1800" dirty="0" smtClean="0">
              <a:latin typeface="Open Sans" panose="020B0606030504020204" pitchFamily="34" charset="0"/>
              <a:ea typeface="Open Sans" panose="020B0606030504020204" pitchFamily="34" charset="0"/>
              <a:cs typeface="Open Sans" panose="020B0606030504020204" pitchFamily="34" charset="0"/>
            </a:endParaRPr>
          </a:p>
          <a:p>
            <a:pPr lvl="2"/>
            <a:r>
              <a:rPr lang="nl-NL" sz="1400" dirty="0" smtClean="0">
                <a:latin typeface="Open Sans" panose="020B0606030504020204" pitchFamily="34" charset="0"/>
                <a:ea typeface="Open Sans" panose="020B0606030504020204" pitchFamily="34" charset="0"/>
                <a:cs typeface="Open Sans" panose="020B0606030504020204" pitchFamily="34" charset="0"/>
              </a:rPr>
              <a:t>EA is geen technische aangelegenheid. Door een integratie van strategie, business en technologie komen we tot een betere, permanente wisselwerking. Strategische bouwstenen worden zorgvuldig gekozen in functie van hun reële toegevoegde waarde. Een doordachte visie rond digitalisering is de drijfveer voor een robuuste ICT-ondersteuning </a:t>
            </a:r>
            <a:endParaRPr lang="en-US" sz="1400" dirty="0" smtClean="0">
              <a:latin typeface="Open Sans" panose="020B0606030504020204" pitchFamily="34" charset="0"/>
              <a:ea typeface="Open Sans" panose="020B0606030504020204" pitchFamily="34" charset="0"/>
              <a:cs typeface="Open Sans" panose="020B0606030504020204" pitchFamily="34" charset="0"/>
            </a:endParaRPr>
          </a:p>
          <a:p>
            <a:pPr lvl="1"/>
            <a:r>
              <a:rPr lang="nl-NL" sz="1800" b="1" dirty="0" smtClean="0">
                <a:latin typeface="Open Sans" panose="020B0606030504020204" pitchFamily="34" charset="0"/>
                <a:ea typeface="Open Sans" panose="020B0606030504020204" pitchFamily="34" charset="0"/>
                <a:cs typeface="Open Sans" panose="020B0606030504020204" pitchFamily="34" charset="0"/>
              </a:rPr>
              <a:t>holistische benadering </a:t>
            </a:r>
          </a:p>
          <a:p>
            <a:pPr lvl="2"/>
            <a:r>
              <a:rPr lang="nl-NL" sz="1400" dirty="0" smtClean="0">
                <a:latin typeface="Open Sans" panose="020B0606030504020204" pitchFamily="34" charset="0"/>
                <a:ea typeface="Open Sans" panose="020B0606030504020204" pitchFamily="34" charset="0"/>
                <a:cs typeface="Open Sans" panose="020B0606030504020204" pitchFamily="34" charset="0"/>
              </a:rPr>
              <a:t>EA helpt om de complexiteit van het ecosysteem beter te beheersen en proactief in te spelen op nieuwe maatschappelijke uitdagingen. We verlaten de ad-hoc-projectbenadering voor een overkoepelende investering in bouwstenen en fundamenten van een klantgerichte dienstverlening. We hebben oog voor innovatie maar zoeken ook naar oplossingen voor de onvermijdelijke “</a:t>
            </a:r>
            <a:r>
              <a:rPr lang="nl-NL" sz="1400" dirty="0" err="1" smtClean="0">
                <a:latin typeface="Open Sans" panose="020B0606030504020204" pitchFamily="34" charset="0"/>
                <a:ea typeface="Open Sans" panose="020B0606030504020204" pitchFamily="34" charset="0"/>
                <a:cs typeface="Open Sans" panose="020B0606030504020204" pitchFamily="34" charset="0"/>
              </a:rPr>
              <a:t>legacy</a:t>
            </a:r>
            <a:r>
              <a:rPr lang="nl-NL" sz="1400" dirty="0" smtClean="0">
                <a:latin typeface="Open Sans" panose="020B0606030504020204" pitchFamily="34" charset="0"/>
                <a:ea typeface="Open Sans" panose="020B0606030504020204" pitchFamily="34" charset="0"/>
                <a:cs typeface="Open Sans" panose="020B0606030504020204" pitchFamily="34" charset="0"/>
              </a:rPr>
              <a:t>” in het overheidslandschap.</a:t>
            </a:r>
            <a:endParaRPr lang="en-US" sz="1400" dirty="0" smtClean="0">
              <a:latin typeface="Open Sans" panose="020B0606030504020204" pitchFamily="34" charset="0"/>
              <a:ea typeface="Open Sans" panose="020B0606030504020204" pitchFamily="34" charset="0"/>
              <a:cs typeface="Open Sans" panose="020B0606030504020204" pitchFamily="34" charset="0"/>
            </a:endParaRPr>
          </a:p>
          <a:p>
            <a:endParaRPr lang="en-US" dirty="0"/>
          </a:p>
        </p:txBody>
      </p:sp>
      <p:sp>
        <p:nvSpPr>
          <p:cNvPr id="4" name="Slide Number Placeholder 3"/>
          <p:cNvSpPr>
            <a:spLocks noGrp="1"/>
          </p:cNvSpPr>
          <p:nvPr>
            <p:ph type="sldNum" sz="quarter" idx="10"/>
          </p:nvPr>
        </p:nvSpPr>
        <p:spPr/>
        <p:txBody>
          <a:bodyPr/>
          <a:lstStyle/>
          <a:p>
            <a:fld id="{357BB1A7-D494-444C-9848-62994C19E206}" type="slidenum">
              <a:rPr lang="en-US" smtClean="0"/>
              <a:t>39</a:t>
            </a:fld>
            <a:endParaRPr lang="en-US"/>
          </a:p>
        </p:txBody>
      </p:sp>
    </p:spTree>
    <p:extLst>
      <p:ext uri="{BB962C8B-B14F-4D97-AF65-F5344CB8AC3E}">
        <p14:creationId xmlns:p14="http://schemas.microsoft.com/office/powerpoint/2010/main" val="3792989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a:t> </a:t>
            </a:r>
            <a:r>
              <a:rPr lang="nl-BE" b="1" dirty="0" err="1"/>
              <a:t>Faster</a:t>
            </a:r>
            <a:r>
              <a:rPr lang="nl-BE" dirty="0"/>
              <a:t> </a:t>
            </a:r>
          </a:p>
          <a:p>
            <a:pPr lvl="1"/>
            <a:r>
              <a:rPr lang="nl-BE" dirty="0"/>
              <a:t> Ready </a:t>
            </a:r>
            <a:r>
              <a:rPr lang="nl-BE" dirty="0" err="1"/>
              <a:t>to</a:t>
            </a:r>
            <a:r>
              <a:rPr lang="nl-BE" dirty="0"/>
              <a:t> </a:t>
            </a:r>
            <a:r>
              <a:rPr lang="nl-BE" dirty="0" err="1"/>
              <a:t>use</a:t>
            </a:r>
            <a:r>
              <a:rPr lang="nl-BE" dirty="0"/>
              <a:t> </a:t>
            </a:r>
            <a:r>
              <a:rPr lang="nl-BE" dirty="0" err="1"/>
              <a:t>components</a:t>
            </a:r>
            <a:endParaRPr lang="nl-BE" dirty="0"/>
          </a:p>
          <a:p>
            <a:pPr lvl="1"/>
            <a:r>
              <a:rPr lang="nl-BE" dirty="0"/>
              <a:t> </a:t>
            </a:r>
            <a:r>
              <a:rPr lang="nl-BE" dirty="0" err="1"/>
              <a:t>Reduced</a:t>
            </a:r>
            <a:r>
              <a:rPr lang="nl-BE" dirty="0"/>
              <a:t> time </a:t>
            </a:r>
            <a:r>
              <a:rPr lang="nl-BE" dirty="0" err="1"/>
              <a:t>to</a:t>
            </a:r>
            <a:r>
              <a:rPr lang="nl-BE" dirty="0"/>
              <a:t> market </a:t>
            </a:r>
          </a:p>
          <a:p>
            <a:r>
              <a:rPr lang="nl-BE" dirty="0"/>
              <a:t> </a:t>
            </a:r>
            <a:r>
              <a:rPr lang="nl-BE" b="1" dirty="0" err="1"/>
              <a:t>Flexible</a:t>
            </a:r>
            <a:endParaRPr lang="nl-BE" b="1" dirty="0"/>
          </a:p>
          <a:p>
            <a:pPr lvl="1"/>
            <a:r>
              <a:rPr lang="nl-BE" dirty="0"/>
              <a:t> </a:t>
            </a:r>
            <a:r>
              <a:rPr lang="nl-BE" dirty="0" err="1"/>
              <a:t>Functional</a:t>
            </a:r>
            <a:r>
              <a:rPr lang="nl-BE" dirty="0"/>
              <a:t> </a:t>
            </a:r>
            <a:r>
              <a:rPr lang="nl-BE" dirty="0" err="1"/>
              <a:t>requirements</a:t>
            </a:r>
            <a:r>
              <a:rPr lang="nl-BE" dirty="0"/>
              <a:t> </a:t>
            </a:r>
            <a:r>
              <a:rPr lang="nl-BE" dirty="0" err="1"/>
              <a:t>changing</a:t>
            </a:r>
            <a:r>
              <a:rPr lang="nl-BE" dirty="0"/>
              <a:t> </a:t>
            </a:r>
            <a:r>
              <a:rPr lang="nl-BE" dirty="0" err="1"/>
              <a:t>fast</a:t>
            </a:r>
            <a:endParaRPr lang="nl-BE" dirty="0"/>
          </a:p>
          <a:p>
            <a:pPr lvl="1"/>
            <a:r>
              <a:rPr lang="nl-BE" dirty="0"/>
              <a:t> High </a:t>
            </a:r>
            <a:r>
              <a:rPr lang="nl-BE" dirty="0" err="1"/>
              <a:t>pressure</a:t>
            </a:r>
            <a:r>
              <a:rPr lang="nl-BE" dirty="0"/>
              <a:t> on timing (ex. </a:t>
            </a:r>
            <a:r>
              <a:rPr lang="nl-BE" dirty="0" err="1"/>
              <a:t>Covid</a:t>
            </a:r>
            <a:r>
              <a:rPr lang="nl-BE" dirty="0"/>
              <a:t>)</a:t>
            </a:r>
          </a:p>
          <a:p>
            <a:r>
              <a:rPr lang="nl-BE" dirty="0"/>
              <a:t> </a:t>
            </a:r>
            <a:r>
              <a:rPr lang="nl-BE" b="1" dirty="0" err="1"/>
              <a:t>Cheaper</a:t>
            </a:r>
            <a:endParaRPr lang="nl-BE" b="1" dirty="0"/>
          </a:p>
          <a:p>
            <a:pPr lvl="1"/>
            <a:r>
              <a:rPr lang="nl-BE" dirty="0"/>
              <a:t> </a:t>
            </a:r>
            <a:r>
              <a:rPr lang="nl-BE" dirty="0" err="1"/>
              <a:t>Don’t</a:t>
            </a:r>
            <a:r>
              <a:rPr lang="nl-BE" dirty="0"/>
              <a:t> </a:t>
            </a:r>
            <a:r>
              <a:rPr lang="nl-BE" dirty="0" err="1"/>
              <a:t>develop</a:t>
            </a:r>
            <a:r>
              <a:rPr lang="nl-BE" dirty="0"/>
              <a:t> </a:t>
            </a:r>
            <a:r>
              <a:rPr lang="nl-BE" dirty="0" err="1"/>
              <a:t>twice</a:t>
            </a:r>
            <a:endParaRPr lang="nl-BE" dirty="0"/>
          </a:p>
          <a:p>
            <a:pPr lvl="1"/>
            <a:r>
              <a:rPr lang="nl-BE" dirty="0"/>
              <a:t> </a:t>
            </a:r>
            <a:r>
              <a:rPr lang="nl-BE" dirty="0" err="1"/>
              <a:t>Don’t</a:t>
            </a:r>
            <a:r>
              <a:rPr lang="nl-BE" dirty="0"/>
              <a:t> waste </a:t>
            </a:r>
            <a:r>
              <a:rPr lang="nl-BE" dirty="0" err="1"/>
              <a:t>our</a:t>
            </a:r>
            <a:r>
              <a:rPr lang="nl-BE" dirty="0"/>
              <a:t> </a:t>
            </a:r>
            <a:r>
              <a:rPr lang="nl-BE" dirty="0" err="1"/>
              <a:t>taxpayers</a:t>
            </a:r>
            <a:r>
              <a:rPr lang="nl-BE" dirty="0"/>
              <a:t>’ money</a:t>
            </a:r>
          </a:p>
          <a:p>
            <a:r>
              <a:rPr lang="nl-BE" b="1" dirty="0"/>
              <a:t> Maintenance &amp; </a:t>
            </a:r>
            <a:r>
              <a:rPr lang="nl-BE" b="1" dirty="0" err="1"/>
              <a:t>maturity</a:t>
            </a:r>
            <a:endParaRPr lang="nl-BE" b="1" dirty="0"/>
          </a:p>
          <a:p>
            <a:pPr lvl="1"/>
            <a:r>
              <a:rPr lang="nl-BE" dirty="0"/>
              <a:t> </a:t>
            </a:r>
            <a:r>
              <a:rPr lang="nl-BE" dirty="0" err="1"/>
              <a:t>Highly</a:t>
            </a:r>
            <a:r>
              <a:rPr lang="nl-BE" dirty="0"/>
              <a:t> </a:t>
            </a:r>
            <a:r>
              <a:rPr lang="nl-BE" dirty="0" err="1"/>
              <a:t>used</a:t>
            </a:r>
            <a:r>
              <a:rPr lang="nl-BE" dirty="0"/>
              <a:t> </a:t>
            </a:r>
            <a:r>
              <a:rPr lang="nl-BE" dirty="0" err="1"/>
              <a:t>components</a:t>
            </a:r>
            <a:r>
              <a:rPr lang="nl-BE" dirty="0"/>
              <a:t> </a:t>
            </a:r>
            <a:r>
              <a:rPr lang="nl-BE" dirty="0" err="1"/>
              <a:t>with</a:t>
            </a:r>
            <a:r>
              <a:rPr lang="nl-BE" dirty="0"/>
              <a:t> </a:t>
            </a:r>
            <a:r>
              <a:rPr lang="nl-BE" dirty="0" err="1"/>
              <a:t>solid</a:t>
            </a:r>
            <a:r>
              <a:rPr lang="nl-BE" dirty="0"/>
              <a:t> support</a:t>
            </a:r>
          </a:p>
          <a:p>
            <a:pPr lvl="1"/>
            <a:r>
              <a:rPr lang="nl-BE" dirty="0"/>
              <a:t> Software </a:t>
            </a:r>
            <a:r>
              <a:rPr lang="nl-BE" dirty="0" err="1"/>
              <a:t>quality</a:t>
            </a:r>
            <a:r>
              <a:rPr lang="nl-BE" dirty="0"/>
              <a:t> </a:t>
            </a:r>
            <a:r>
              <a:rPr lang="nl-BE" dirty="0" err="1"/>
              <a:t>and</a:t>
            </a:r>
            <a:r>
              <a:rPr lang="nl-BE" dirty="0"/>
              <a:t> security</a:t>
            </a:r>
          </a:p>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41</a:t>
            </a:fld>
            <a:endParaRPr lang="fr-BE"/>
          </a:p>
        </p:txBody>
      </p:sp>
    </p:spTree>
    <p:extLst>
      <p:ext uri="{BB962C8B-B14F-4D97-AF65-F5344CB8AC3E}">
        <p14:creationId xmlns:p14="http://schemas.microsoft.com/office/powerpoint/2010/main" val="877432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b="1" dirty="0" smtClean="0"/>
              <a:t>EXAMPLES</a:t>
            </a:r>
          </a:p>
          <a:p>
            <a:pPr marL="171450" indent="-171450">
              <a:buFontTx/>
              <a:buChar char="-"/>
            </a:pPr>
            <a:r>
              <a:rPr lang="fr-BE" b="0" dirty="0" smtClean="0"/>
              <a:t>eHealth: </a:t>
            </a:r>
            <a:r>
              <a:rPr lang="fr-BE" b="0" dirty="0" err="1" smtClean="0"/>
              <a:t>Nierschade</a:t>
            </a:r>
            <a:r>
              <a:rPr lang="fr-BE" b="0" dirty="0" smtClean="0"/>
              <a:t> </a:t>
            </a:r>
            <a:r>
              <a:rPr lang="fr-BE" b="0" dirty="0" err="1" smtClean="0"/>
              <a:t>vermijden</a:t>
            </a:r>
            <a:r>
              <a:rPr lang="fr-BE" b="0" dirty="0" smtClean="0"/>
              <a:t> </a:t>
            </a:r>
            <a:r>
              <a:rPr lang="fr-BE" b="0" dirty="0" err="1" smtClean="0"/>
              <a:t>door</a:t>
            </a:r>
            <a:r>
              <a:rPr lang="fr-BE" b="0" dirty="0" smtClean="0"/>
              <a:t> </a:t>
            </a:r>
            <a:r>
              <a:rPr lang="fr-BE" b="0" dirty="0" err="1" smtClean="0"/>
              <a:t>operaties</a:t>
            </a:r>
            <a:r>
              <a:rPr lang="fr-BE" b="0" dirty="0" smtClean="0"/>
              <a:t> </a:t>
            </a:r>
            <a:r>
              <a:rPr lang="fr-BE" b="0" dirty="0" err="1" smtClean="0"/>
              <a:t>efficiënter</a:t>
            </a:r>
            <a:r>
              <a:rPr lang="fr-BE" b="0" dirty="0" smtClean="0"/>
              <a:t> &amp; </a:t>
            </a:r>
            <a:r>
              <a:rPr lang="fr-BE" b="0" dirty="0" err="1" smtClean="0"/>
              <a:t>korter</a:t>
            </a:r>
            <a:r>
              <a:rPr lang="fr-BE" b="0" dirty="0" smtClean="0"/>
              <a:t> te </a:t>
            </a:r>
            <a:r>
              <a:rPr lang="fr-BE" b="0" dirty="0" err="1" smtClean="0"/>
              <a:t>maken</a:t>
            </a:r>
            <a:r>
              <a:rPr lang="fr-BE" b="0" dirty="0" smtClean="0"/>
              <a:t>, </a:t>
            </a:r>
            <a:r>
              <a:rPr lang="fr-BE" b="0" dirty="0" err="1" smtClean="0"/>
              <a:t>dankzij</a:t>
            </a:r>
            <a:r>
              <a:rPr lang="fr-BE" b="0" dirty="0" smtClean="0"/>
              <a:t> digitale info in EMD</a:t>
            </a:r>
          </a:p>
          <a:p>
            <a:pPr marL="0" indent="0">
              <a:buFontTx/>
              <a:buNone/>
            </a:pPr>
            <a:r>
              <a:rPr lang="fr-BE" b="0" dirty="0" smtClean="0"/>
              <a:t>(</a:t>
            </a:r>
            <a:r>
              <a:rPr lang="fr-BE" b="0" dirty="0" err="1" smtClean="0"/>
              <a:t>Avoiding</a:t>
            </a:r>
            <a:r>
              <a:rPr lang="fr-BE" b="0" dirty="0" smtClean="0"/>
              <a:t> </a:t>
            </a:r>
            <a:r>
              <a:rPr lang="fr-BE" b="0" dirty="0" err="1" smtClean="0"/>
              <a:t>kidney</a:t>
            </a:r>
            <a:r>
              <a:rPr lang="fr-BE" b="0" dirty="0" smtClean="0"/>
              <a:t> </a:t>
            </a:r>
            <a:r>
              <a:rPr lang="fr-BE" b="0" dirty="0" err="1" smtClean="0"/>
              <a:t>failure</a:t>
            </a:r>
            <a:r>
              <a:rPr lang="fr-BE" b="0" dirty="0" smtClean="0"/>
              <a:t> / damage </a:t>
            </a:r>
            <a:r>
              <a:rPr lang="fr-BE" b="0" dirty="0" err="1" smtClean="0"/>
              <a:t>through</a:t>
            </a:r>
            <a:r>
              <a:rPr lang="fr-BE" b="0" dirty="0" smtClean="0"/>
              <a:t> </a:t>
            </a:r>
            <a:r>
              <a:rPr lang="fr-BE" b="0" dirty="0" err="1" smtClean="0"/>
              <a:t>faster</a:t>
            </a:r>
            <a:r>
              <a:rPr lang="fr-BE" b="0" baseline="0" dirty="0" smtClean="0"/>
              <a:t> &amp; more efficient </a:t>
            </a:r>
            <a:r>
              <a:rPr lang="fr-BE" b="0" baseline="0" dirty="0" err="1" smtClean="0"/>
              <a:t>surgery</a:t>
            </a:r>
            <a:r>
              <a:rPr lang="fr-BE" b="0" baseline="0" dirty="0" smtClean="0"/>
              <a:t>, </a:t>
            </a:r>
            <a:r>
              <a:rPr lang="fr-BE" b="0" baseline="0" dirty="0" err="1" smtClean="0"/>
              <a:t>using</a:t>
            </a:r>
            <a:r>
              <a:rPr lang="fr-BE" b="0" baseline="0" dirty="0" smtClean="0"/>
              <a:t> information </a:t>
            </a:r>
            <a:r>
              <a:rPr lang="fr-BE" b="0" baseline="0" dirty="0" err="1" smtClean="0"/>
              <a:t>from</a:t>
            </a:r>
            <a:r>
              <a:rPr lang="fr-BE" b="0" baseline="0" dirty="0" smtClean="0"/>
              <a:t> patients’ </a:t>
            </a:r>
            <a:r>
              <a:rPr lang="fr-BE" b="0" baseline="0" dirty="0" err="1" smtClean="0"/>
              <a:t>Electronic</a:t>
            </a:r>
            <a:r>
              <a:rPr lang="fr-BE" b="0" baseline="0" dirty="0" smtClean="0"/>
              <a:t> </a:t>
            </a:r>
            <a:r>
              <a:rPr lang="fr-BE" b="0" baseline="0" dirty="0" err="1" smtClean="0"/>
              <a:t>medical</a:t>
            </a:r>
            <a:r>
              <a:rPr lang="fr-BE" b="0" baseline="0" dirty="0" smtClean="0"/>
              <a:t> records)</a:t>
            </a:r>
            <a:endParaRPr lang="fr-BE" b="0" dirty="0" smtClean="0"/>
          </a:p>
          <a:p>
            <a:pPr marL="171450" indent="-171450">
              <a:buFontTx/>
              <a:buChar char="-"/>
            </a:pPr>
            <a:endParaRPr lang="en-US" b="0" dirty="0"/>
          </a:p>
        </p:txBody>
      </p:sp>
      <p:sp>
        <p:nvSpPr>
          <p:cNvPr id="4" name="Slide Number Placeholder 3"/>
          <p:cNvSpPr>
            <a:spLocks noGrp="1"/>
          </p:cNvSpPr>
          <p:nvPr>
            <p:ph type="sldNum" sz="quarter" idx="10"/>
          </p:nvPr>
        </p:nvSpPr>
        <p:spPr/>
        <p:txBody>
          <a:bodyPr/>
          <a:lstStyle/>
          <a:p>
            <a:fld id="{CA239CBA-0F14-4912-A4A3-E531654827E5}" type="slidenum">
              <a:rPr lang="fr-BE" smtClean="0"/>
              <a:t>42</a:t>
            </a:fld>
            <a:endParaRPr lang="fr-BE"/>
          </a:p>
        </p:txBody>
      </p:sp>
    </p:spTree>
    <p:extLst>
      <p:ext uri="{BB962C8B-B14F-4D97-AF65-F5344CB8AC3E}">
        <p14:creationId xmlns:p14="http://schemas.microsoft.com/office/powerpoint/2010/main" val="2425625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45</a:t>
            </a:fld>
            <a:endParaRPr lang="fr-BE"/>
          </a:p>
        </p:txBody>
      </p:sp>
    </p:spTree>
    <p:extLst>
      <p:ext uri="{BB962C8B-B14F-4D97-AF65-F5344CB8AC3E}">
        <p14:creationId xmlns:p14="http://schemas.microsoft.com/office/powerpoint/2010/main" val="9063784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Checken</a:t>
            </a:r>
            <a:r>
              <a:rPr lang="en-US" dirty="0" smtClean="0"/>
              <a:t> &amp; </a:t>
            </a:r>
            <a:r>
              <a:rPr lang="en-US" dirty="0" err="1" smtClean="0"/>
              <a:t>aanvullen</a:t>
            </a:r>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14</a:t>
            </a:fld>
            <a:endParaRPr lang="fr-BE"/>
          </a:p>
        </p:txBody>
      </p:sp>
    </p:spTree>
    <p:extLst>
      <p:ext uri="{BB962C8B-B14F-4D97-AF65-F5344CB8AC3E}">
        <p14:creationId xmlns:p14="http://schemas.microsoft.com/office/powerpoint/2010/main" val="18997896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50</a:t>
            </a:fld>
            <a:endParaRPr lang="fr-BE"/>
          </a:p>
        </p:txBody>
      </p:sp>
    </p:spTree>
    <p:extLst>
      <p:ext uri="{BB962C8B-B14F-4D97-AF65-F5344CB8AC3E}">
        <p14:creationId xmlns:p14="http://schemas.microsoft.com/office/powerpoint/2010/main" val="2800758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51</a:t>
            </a:fld>
            <a:endParaRPr lang="fr-BE"/>
          </a:p>
        </p:txBody>
      </p:sp>
    </p:spTree>
    <p:extLst>
      <p:ext uri="{BB962C8B-B14F-4D97-AF65-F5344CB8AC3E}">
        <p14:creationId xmlns:p14="http://schemas.microsoft.com/office/powerpoint/2010/main" val="22845034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200" kern="1200" dirty="0" smtClean="0">
                <a:solidFill>
                  <a:schemeClr val="tx1"/>
                </a:solidFill>
                <a:effectLst/>
                <a:latin typeface="+mn-lt"/>
                <a:ea typeface="+mn-ea"/>
                <a:cs typeface="+mn-cs"/>
              </a:rPr>
              <a:t>- 66% van alle functionaliteit in onze applicaties wordt geleverd dankzij hergebruik van bestaande componenten (</a:t>
            </a:r>
            <a:r>
              <a:rPr lang="nl-NL" sz="1200" kern="1200" dirty="0" err="1" smtClean="0">
                <a:solidFill>
                  <a:schemeClr val="tx1"/>
                </a:solidFill>
                <a:effectLst/>
                <a:latin typeface="+mn-lt"/>
                <a:ea typeface="+mn-ea"/>
                <a:cs typeface="+mn-cs"/>
              </a:rPr>
              <a:t>cf</a:t>
            </a:r>
            <a:r>
              <a:rPr lang="nl-NL" sz="1200" kern="1200" dirty="0" smtClean="0">
                <a:solidFill>
                  <a:schemeClr val="tx1"/>
                </a:solidFill>
                <a:effectLst/>
                <a:latin typeface="+mn-lt"/>
                <a:ea typeface="+mn-ea"/>
                <a:cs typeface="+mn-cs"/>
              </a:rPr>
              <a:t> software </a:t>
            </a:r>
            <a:r>
              <a:rPr lang="nl-NL" sz="1200" kern="1200" dirty="0" err="1" smtClean="0">
                <a:solidFill>
                  <a:schemeClr val="tx1"/>
                </a:solidFill>
                <a:effectLst/>
                <a:latin typeface="+mn-lt"/>
                <a:ea typeface="+mn-ea"/>
                <a:cs typeface="+mn-cs"/>
              </a:rPr>
              <a:t>reuse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catalog</a:t>
            </a:r>
            <a:r>
              <a:rPr lang="nl-NL"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van het residu (34%) wordt 6% (de resterende 28% is </a:t>
            </a:r>
            <a:r>
              <a:rPr lang="nl-NL" sz="1200" kern="1200" dirty="0" err="1" smtClean="0">
                <a:solidFill>
                  <a:schemeClr val="tx1"/>
                </a:solidFill>
                <a:effectLst/>
                <a:latin typeface="+mn-lt"/>
                <a:ea typeface="+mn-ea"/>
                <a:cs typeface="+mn-cs"/>
              </a:rPr>
              <a:t>custom</a:t>
            </a:r>
            <a:r>
              <a:rPr lang="nl-NL" sz="1200" kern="1200" dirty="0" smtClean="0">
                <a:solidFill>
                  <a:schemeClr val="tx1"/>
                </a:solidFill>
                <a:effectLst/>
                <a:latin typeface="+mn-lt"/>
                <a:ea typeface="+mn-ea"/>
                <a:cs typeface="+mn-cs"/>
              </a:rPr>
              <a:t> ontwikkeling) zo geschreven dat het nieuwe </a:t>
            </a:r>
            <a:r>
              <a:rPr lang="nl-NL" sz="1200" kern="1200" dirty="0" err="1" smtClean="0">
                <a:solidFill>
                  <a:schemeClr val="tx1"/>
                </a:solidFill>
                <a:effectLst/>
                <a:latin typeface="+mn-lt"/>
                <a:ea typeface="+mn-ea"/>
                <a:cs typeface="+mn-cs"/>
              </a:rPr>
              <a:t>reusable</a:t>
            </a:r>
            <a:r>
              <a:rPr lang="nl-NL" sz="1200" kern="1200" dirty="0" smtClean="0">
                <a:solidFill>
                  <a:schemeClr val="tx1"/>
                </a:solidFill>
                <a:effectLst/>
                <a:latin typeface="+mn-lt"/>
                <a:ea typeface="+mn-ea"/>
                <a:cs typeface="+mn-cs"/>
              </a:rPr>
              <a:t> componenten oplevert voor onze software </a:t>
            </a:r>
            <a:r>
              <a:rPr lang="nl-NL" sz="1200" kern="1200" dirty="0" err="1" smtClean="0">
                <a:solidFill>
                  <a:schemeClr val="tx1"/>
                </a:solidFill>
                <a:effectLst/>
                <a:latin typeface="+mn-lt"/>
                <a:ea typeface="+mn-ea"/>
                <a:cs typeface="+mn-cs"/>
              </a:rPr>
              <a:t>reuse</a:t>
            </a:r>
            <a:r>
              <a:rPr lang="nl-NL" sz="1200" kern="1200" dirty="0" smtClean="0">
                <a:solidFill>
                  <a:schemeClr val="tx1"/>
                </a:solidFill>
                <a:effectLst/>
                <a:latin typeface="+mn-lt"/>
                <a:ea typeface="+mn-ea"/>
                <a:cs typeface="+mn-cs"/>
              </a:rPr>
              <a:t> </a:t>
            </a:r>
            <a:r>
              <a:rPr lang="nl-NL" sz="1200" kern="1200" dirty="0" err="1" smtClean="0">
                <a:solidFill>
                  <a:schemeClr val="tx1"/>
                </a:solidFill>
                <a:effectLst/>
                <a:latin typeface="+mn-lt"/>
                <a:ea typeface="+mn-ea"/>
                <a:cs typeface="+mn-cs"/>
              </a:rPr>
              <a:t>catalog</a:t>
            </a:r>
            <a:r>
              <a:rPr lang="nl-NL" sz="1200" kern="120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r>
              <a:rPr lang="nl-NL" sz="1200" kern="1200" dirty="0" smtClean="0">
                <a:solidFill>
                  <a:schemeClr val="tx1"/>
                </a:solidFill>
                <a:effectLst/>
                <a:latin typeface="+mn-lt"/>
                <a:ea typeface="+mn-ea"/>
                <a:cs typeface="+mn-cs"/>
              </a:rPr>
              <a:t>- dankzij deze hoge mate van </a:t>
            </a:r>
            <a:r>
              <a:rPr lang="nl-NL" sz="1200" kern="1200" dirty="0" err="1" smtClean="0">
                <a:solidFill>
                  <a:schemeClr val="tx1"/>
                </a:solidFill>
                <a:effectLst/>
                <a:latin typeface="+mn-lt"/>
                <a:ea typeface="+mn-ea"/>
                <a:cs typeface="+mn-cs"/>
              </a:rPr>
              <a:t>reuse</a:t>
            </a:r>
            <a:r>
              <a:rPr lang="nl-NL" sz="1200" kern="1200" dirty="0" smtClean="0">
                <a:solidFill>
                  <a:schemeClr val="tx1"/>
                </a:solidFill>
                <a:effectLst/>
                <a:latin typeface="+mn-lt"/>
                <a:ea typeface="+mn-ea"/>
                <a:cs typeface="+mn-cs"/>
              </a:rPr>
              <a:t> realiseren we een globale kostenreductie (“ROI”) van 50%.</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54</a:t>
            </a:fld>
            <a:endParaRPr lang="fr-BE"/>
          </a:p>
        </p:txBody>
      </p:sp>
    </p:spTree>
    <p:extLst>
      <p:ext uri="{BB962C8B-B14F-4D97-AF65-F5344CB8AC3E}">
        <p14:creationId xmlns:p14="http://schemas.microsoft.com/office/powerpoint/2010/main" val="15199885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55</a:t>
            </a:fld>
            <a:endParaRPr lang="fr-BE"/>
          </a:p>
        </p:txBody>
      </p:sp>
    </p:spTree>
    <p:extLst>
      <p:ext uri="{BB962C8B-B14F-4D97-AF65-F5344CB8AC3E}">
        <p14:creationId xmlns:p14="http://schemas.microsoft.com/office/powerpoint/2010/main" val="33655273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AAN TE VULLEN…</a:t>
            </a:r>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58</a:t>
            </a:fld>
            <a:endParaRPr lang="fr-BE"/>
          </a:p>
        </p:txBody>
      </p:sp>
    </p:spTree>
    <p:extLst>
      <p:ext uri="{BB962C8B-B14F-4D97-AF65-F5344CB8AC3E}">
        <p14:creationId xmlns:p14="http://schemas.microsoft.com/office/powerpoint/2010/main" val="36281613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AAN TE VULLEN…</a:t>
            </a:r>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59</a:t>
            </a:fld>
            <a:endParaRPr lang="fr-BE"/>
          </a:p>
        </p:txBody>
      </p:sp>
    </p:spTree>
    <p:extLst>
      <p:ext uri="{BB962C8B-B14F-4D97-AF65-F5344CB8AC3E}">
        <p14:creationId xmlns:p14="http://schemas.microsoft.com/office/powerpoint/2010/main" val="1279235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62</a:t>
            </a:fld>
            <a:endParaRPr lang="fr-BE"/>
          </a:p>
        </p:txBody>
      </p:sp>
    </p:spTree>
    <p:extLst>
      <p:ext uri="{BB962C8B-B14F-4D97-AF65-F5344CB8AC3E}">
        <p14:creationId xmlns:p14="http://schemas.microsoft.com/office/powerpoint/2010/main" val="270946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Vragen</a:t>
            </a:r>
            <a:r>
              <a:rPr lang="en-US" dirty="0" smtClean="0"/>
              <a:t> over </a:t>
            </a:r>
            <a:r>
              <a:rPr lang="en-US" dirty="0" err="1" smtClean="0"/>
              <a:t>componenten</a:t>
            </a:r>
            <a:r>
              <a:rPr lang="en-US" dirty="0" smtClean="0"/>
              <a:t> -&gt; </a:t>
            </a:r>
            <a:r>
              <a:rPr lang="en-US" dirty="0" err="1" smtClean="0"/>
              <a:t>info@reuse</a:t>
            </a:r>
            <a:endParaRPr lang="en-US" dirty="0" smtClean="0"/>
          </a:p>
          <a:p>
            <a:r>
              <a:rPr lang="en-US" dirty="0" err="1" smtClean="0"/>
              <a:t>Strategische</a:t>
            </a:r>
            <a:r>
              <a:rPr lang="en-US" dirty="0" smtClean="0"/>
              <a:t> </a:t>
            </a:r>
            <a:r>
              <a:rPr lang="en-US" dirty="0" err="1" smtClean="0"/>
              <a:t>blokkering</a:t>
            </a:r>
            <a:r>
              <a:rPr lang="en-US" baseline="0" dirty="0" smtClean="0"/>
              <a:t> </a:t>
            </a:r>
            <a:r>
              <a:rPr lang="en-US" dirty="0" smtClean="0"/>
              <a:t>+ </a:t>
            </a:r>
            <a:r>
              <a:rPr lang="en-US" dirty="0" err="1" smtClean="0"/>
              <a:t>Esclareren</a:t>
            </a:r>
            <a:r>
              <a:rPr lang="en-US" dirty="0" smtClean="0"/>
              <a:t> </a:t>
            </a:r>
            <a:r>
              <a:rPr lang="en-US" dirty="0" err="1" smtClean="0"/>
              <a:t>naar</a:t>
            </a:r>
            <a:r>
              <a:rPr lang="en-US" dirty="0" smtClean="0"/>
              <a:t> Frank </a:t>
            </a:r>
            <a:r>
              <a:rPr lang="en-US" dirty="0" err="1" smtClean="0"/>
              <a:t>indien</a:t>
            </a:r>
            <a:r>
              <a:rPr lang="en-US" dirty="0" smtClean="0"/>
              <a:t> </a:t>
            </a:r>
            <a:r>
              <a:rPr lang="en-US" dirty="0" err="1" smtClean="0"/>
              <a:t>nodig</a:t>
            </a:r>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65</a:t>
            </a:fld>
            <a:endParaRPr lang="fr-BE"/>
          </a:p>
        </p:txBody>
      </p:sp>
    </p:spTree>
    <p:extLst>
      <p:ext uri="{BB962C8B-B14F-4D97-AF65-F5344CB8AC3E}">
        <p14:creationId xmlns:p14="http://schemas.microsoft.com/office/powerpoint/2010/main" val="2271571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66</a:t>
            </a:fld>
            <a:endParaRPr lang="fr-BE"/>
          </a:p>
        </p:txBody>
      </p:sp>
    </p:spTree>
    <p:extLst>
      <p:ext uri="{BB962C8B-B14F-4D97-AF65-F5344CB8AC3E}">
        <p14:creationId xmlns:p14="http://schemas.microsoft.com/office/powerpoint/2010/main" val="244909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15</a:t>
            </a:fld>
            <a:endParaRPr lang="fr-BE"/>
          </a:p>
        </p:txBody>
      </p:sp>
    </p:spTree>
    <p:extLst>
      <p:ext uri="{BB962C8B-B14F-4D97-AF65-F5344CB8AC3E}">
        <p14:creationId xmlns:p14="http://schemas.microsoft.com/office/powerpoint/2010/main" val="2960744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OVERZICHT-SLIDE: De </a:t>
            </a:r>
            <a:r>
              <a:rPr lang="en-US" dirty="0" err="1" smtClean="0"/>
              <a:t>verschillende</a:t>
            </a:r>
            <a:r>
              <a:rPr lang="en-US" dirty="0" smtClean="0"/>
              <a:t> </a:t>
            </a:r>
            <a:r>
              <a:rPr lang="en-US" dirty="0" err="1" smtClean="0"/>
              <a:t>onderwerpen</a:t>
            </a:r>
            <a:r>
              <a:rPr lang="en-US" dirty="0" smtClean="0"/>
              <a:t> </a:t>
            </a:r>
            <a:r>
              <a:rPr lang="en-US" dirty="0" err="1" smtClean="0"/>
              <a:t>worden</a:t>
            </a:r>
            <a:r>
              <a:rPr lang="en-US" dirty="0" smtClean="0"/>
              <a:t> </a:t>
            </a:r>
            <a:r>
              <a:rPr lang="en-US" dirty="0" err="1" smtClean="0"/>
              <a:t>hierna</a:t>
            </a:r>
            <a:r>
              <a:rPr lang="en-US" dirty="0" smtClean="0"/>
              <a:t> </a:t>
            </a:r>
            <a:r>
              <a:rPr lang="en-US" dirty="0" err="1" smtClean="0"/>
              <a:t>verder</a:t>
            </a:r>
            <a:r>
              <a:rPr lang="en-US" dirty="0" smtClean="0"/>
              <a:t> </a:t>
            </a:r>
            <a:r>
              <a:rPr lang="en-US" dirty="0" err="1" smtClean="0"/>
              <a:t>uitgewerkt</a:t>
            </a:r>
            <a:r>
              <a:rPr lang="en-US" dirty="0" smtClean="0"/>
              <a:t>…</a:t>
            </a:r>
          </a:p>
          <a:p>
            <a:r>
              <a:rPr lang="en-US" dirty="0" smtClean="0"/>
              <a:t>-&gt; Concrete </a:t>
            </a:r>
            <a:r>
              <a:rPr lang="en-US" dirty="0" err="1" smtClean="0"/>
              <a:t>initiatieven</a:t>
            </a:r>
            <a:r>
              <a:rPr lang="en-US" dirty="0" smtClean="0"/>
              <a:t> </a:t>
            </a:r>
            <a:r>
              <a:rPr lang="en-US" dirty="0" err="1" smtClean="0"/>
              <a:t>komen</a:t>
            </a:r>
            <a:r>
              <a:rPr lang="en-US" dirty="0" smtClean="0"/>
              <a:t> </a:t>
            </a:r>
            <a:r>
              <a:rPr lang="en-US" dirty="0" err="1" smtClean="0"/>
              <a:t>verderop</a:t>
            </a:r>
            <a:r>
              <a:rPr lang="en-US" dirty="0" smtClean="0"/>
              <a:t> </a:t>
            </a:r>
            <a:r>
              <a:rPr lang="en-US" dirty="0" err="1" smtClean="0"/>
              <a:t>aan</a:t>
            </a:r>
            <a:r>
              <a:rPr lang="en-US" dirty="0" smtClean="0"/>
              <a:t> bod</a:t>
            </a:r>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16</a:t>
            </a:fld>
            <a:endParaRPr lang="fr-BE"/>
          </a:p>
        </p:txBody>
      </p:sp>
    </p:spTree>
    <p:extLst>
      <p:ext uri="{BB962C8B-B14F-4D97-AF65-F5344CB8AC3E}">
        <p14:creationId xmlns:p14="http://schemas.microsoft.com/office/powerpoint/2010/main" val="3935623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20</a:t>
            </a:fld>
            <a:endParaRPr lang="fr-BE"/>
          </a:p>
        </p:txBody>
      </p:sp>
    </p:spTree>
    <p:extLst>
      <p:ext uri="{BB962C8B-B14F-4D97-AF65-F5344CB8AC3E}">
        <p14:creationId xmlns:p14="http://schemas.microsoft.com/office/powerpoint/2010/main" val="1187781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22</a:t>
            </a:fld>
            <a:endParaRPr lang="fr-BE"/>
          </a:p>
        </p:txBody>
      </p:sp>
    </p:spTree>
    <p:extLst>
      <p:ext uri="{BB962C8B-B14F-4D97-AF65-F5344CB8AC3E}">
        <p14:creationId xmlns:p14="http://schemas.microsoft.com/office/powerpoint/2010/main" val="3566129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24</a:t>
            </a:fld>
            <a:endParaRPr lang="fr-BE"/>
          </a:p>
        </p:txBody>
      </p:sp>
    </p:spTree>
    <p:extLst>
      <p:ext uri="{BB962C8B-B14F-4D97-AF65-F5344CB8AC3E}">
        <p14:creationId xmlns:p14="http://schemas.microsoft.com/office/powerpoint/2010/main" val="210013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Provide mature governance around reusable components : (onboarding, documentation, release management, …</a:t>
            </a:r>
          </a:p>
          <a:p>
            <a:endParaRPr lang="en-US" dirty="0"/>
          </a:p>
        </p:txBody>
      </p:sp>
      <p:sp>
        <p:nvSpPr>
          <p:cNvPr id="4" name="Slide Number Placeholder 3"/>
          <p:cNvSpPr>
            <a:spLocks noGrp="1"/>
          </p:cNvSpPr>
          <p:nvPr>
            <p:ph type="sldNum" sz="quarter" idx="10"/>
          </p:nvPr>
        </p:nvSpPr>
        <p:spPr/>
        <p:txBody>
          <a:bodyPr/>
          <a:lstStyle/>
          <a:p>
            <a:fld id="{CA239CBA-0F14-4912-A4A3-E531654827E5}" type="slidenum">
              <a:rPr lang="fr-BE" smtClean="0"/>
              <a:t>25</a:t>
            </a:fld>
            <a:endParaRPr lang="fr-BE"/>
          </a:p>
        </p:txBody>
      </p:sp>
    </p:spTree>
    <p:extLst>
      <p:ext uri="{BB962C8B-B14F-4D97-AF65-F5344CB8AC3E}">
        <p14:creationId xmlns:p14="http://schemas.microsoft.com/office/powerpoint/2010/main" val="22401532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697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E93616-3498-47DC-A246-70285E5432C2}"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84B91-A620-4270-AC52-E19981C1FD71}" type="slidenum">
              <a:rPr lang="en-US" smtClean="0"/>
              <a:t>‹#›</a:t>
            </a:fld>
            <a:endParaRPr lang="en-US"/>
          </a:p>
        </p:txBody>
      </p:sp>
    </p:spTree>
    <p:extLst>
      <p:ext uri="{BB962C8B-B14F-4D97-AF65-F5344CB8AC3E}">
        <p14:creationId xmlns:p14="http://schemas.microsoft.com/office/powerpoint/2010/main" val="2462571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E93616-3498-47DC-A246-70285E5432C2}"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84B91-A620-4270-AC52-E19981C1FD71}" type="slidenum">
              <a:rPr lang="en-US" smtClean="0"/>
              <a:t>‹#›</a:t>
            </a:fld>
            <a:endParaRPr lang="en-US"/>
          </a:p>
        </p:txBody>
      </p:sp>
    </p:spTree>
    <p:extLst>
      <p:ext uri="{BB962C8B-B14F-4D97-AF65-F5344CB8AC3E}">
        <p14:creationId xmlns:p14="http://schemas.microsoft.com/office/powerpoint/2010/main" val="38425319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E93616-3498-47DC-A246-70285E5432C2}"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84B91-A620-4270-AC52-E19981C1FD71}" type="slidenum">
              <a:rPr lang="en-US" smtClean="0"/>
              <a:t>‹#›</a:t>
            </a:fld>
            <a:endParaRPr lang="en-US"/>
          </a:p>
        </p:txBody>
      </p:sp>
    </p:spTree>
    <p:extLst>
      <p:ext uri="{BB962C8B-B14F-4D97-AF65-F5344CB8AC3E}">
        <p14:creationId xmlns:p14="http://schemas.microsoft.com/office/powerpoint/2010/main" val="1017885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6DC919E-F458-C846-904D-8DF070ABA2E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itle 1">
            <a:extLst>
              <a:ext uri="{FF2B5EF4-FFF2-40B4-BE49-F238E27FC236}">
                <a16:creationId xmlns:a16="http://schemas.microsoft.com/office/drawing/2014/main" id="{3D8E1D18-AAE1-0245-9AD6-BB1499434FE2}"/>
              </a:ext>
            </a:extLst>
          </p:cNvPr>
          <p:cNvSpPr>
            <a:spLocks noGrp="1"/>
          </p:cNvSpPr>
          <p:nvPr>
            <p:ph type="ctrTitle"/>
          </p:nvPr>
        </p:nvSpPr>
        <p:spPr>
          <a:xfrm>
            <a:off x="1524002" y="1078502"/>
            <a:ext cx="9144000" cy="2387600"/>
          </a:xfrm>
        </p:spPr>
        <p:txBody>
          <a:bodyPr anchor="b"/>
          <a:lstStyle>
            <a:lvl1pPr algn="ctr">
              <a:defRPr>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11" name="Subtitle 2">
            <a:extLst>
              <a:ext uri="{FF2B5EF4-FFF2-40B4-BE49-F238E27FC236}">
                <a16:creationId xmlns:a16="http://schemas.microsoft.com/office/drawing/2014/main" id="{76F0E829-21E7-864E-9EAE-52E5802B950C}"/>
              </a:ext>
            </a:extLst>
          </p:cNvPr>
          <p:cNvSpPr>
            <a:spLocks noGrp="1"/>
          </p:cNvSpPr>
          <p:nvPr>
            <p:ph type="subTitle" idx="1"/>
          </p:nvPr>
        </p:nvSpPr>
        <p:spPr>
          <a:xfrm>
            <a:off x="1524002" y="3558177"/>
            <a:ext cx="9144000" cy="1655762"/>
          </a:xfrm>
        </p:spPr>
        <p:txBody>
          <a:bodyPr>
            <a:normAutofit/>
          </a:bodyPr>
          <a:lstStyle>
            <a:lvl1pPr marL="0" indent="0" algn="ctr">
              <a:buFontTx/>
              <a:buNone/>
              <a:defRPr sz="2400">
                <a:solidFill>
                  <a:schemeClr val="bg1"/>
                </a:solidFill>
                <a:latin typeface="Arial" panose="020B0604020202020204" pitchFamily="34" charset="0"/>
                <a:cs typeface="Arial" panose="020B0604020202020204" pitchFamily="34" charset="0"/>
              </a:defRPr>
            </a:lvl1pPr>
          </a:lstStyle>
          <a:p>
            <a:r>
              <a:rPr lang="en-US" smtClean="0"/>
              <a:t>Click to edit Master subtitle style</a:t>
            </a:r>
            <a:endParaRPr lang="en-US" dirty="0"/>
          </a:p>
        </p:txBody>
      </p:sp>
    </p:spTree>
    <p:extLst>
      <p:ext uri="{BB962C8B-B14F-4D97-AF65-F5344CB8AC3E}">
        <p14:creationId xmlns:p14="http://schemas.microsoft.com/office/powerpoint/2010/main" val="21427187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age de garde 1">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8853395-BD1B-7343-9486-FFCD3D190D3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391530B9-229B-BD4E-9A0E-87B94753CDC1}"/>
              </a:ext>
            </a:extLst>
          </p:cNvPr>
          <p:cNvSpPr>
            <a:spLocks noGrp="1"/>
          </p:cNvSpPr>
          <p:nvPr>
            <p:ph type="ctrTitle"/>
          </p:nvPr>
        </p:nvSpPr>
        <p:spPr>
          <a:xfrm>
            <a:off x="7089058" y="1161692"/>
            <a:ext cx="4264742" cy="2132901"/>
          </a:xfrm>
          <a:prstGeom prst="rect">
            <a:avLst/>
          </a:prstGeom>
        </p:spPr>
        <p:txBody>
          <a:bodyPr anchor="b">
            <a:normAutofit/>
          </a:bodyPr>
          <a:lstStyle>
            <a:lvl1pPr algn="ctr">
              <a:defRPr sz="4000" b="1">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9" name="Text Placeholder 3">
            <a:extLst>
              <a:ext uri="{FF2B5EF4-FFF2-40B4-BE49-F238E27FC236}">
                <a16:creationId xmlns:a16="http://schemas.microsoft.com/office/drawing/2014/main" id="{1D6AB9AC-679B-6643-9958-2D49F9B7B7CC}"/>
              </a:ext>
            </a:extLst>
          </p:cNvPr>
          <p:cNvSpPr>
            <a:spLocks noGrp="1"/>
          </p:cNvSpPr>
          <p:nvPr>
            <p:ph type="body" sz="quarter" idx="13"/>
          </p:nvPr>
        </p:nvSpPr>
        <p:spPr>
          <a:xfrm>
            <a:off x="7089944" y="3561992"/>
            <a:ext cx="4263912" cy="2065337"/>
          </a:xfrm>
          <a:prstGeom prst="rect">
            <a:avLst/>
          </a:prstGeom>
        </p:spPr>
        <p:txBody>
          <a:bodyPr/>
          <a:lstStyle>
            <a:lvl1pPr marL="0" indent="0" algn="ctr">
              <a:buFontTx/>
              <a:buNone/>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10" name="Date Placeholder 2">
            <a:extLst>
              <a:ext uri="{FF2B5EF4-FFF2-40B4-BE49-F238E27FC236}">
                <a16:creationId xmlns:a16="http://schemas.microsoft.com/office/drawing/2014/main" id="{ED00527E-F1FC-F048-A84C-F9DE97F4922B}"/>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a:t>
            </a:fld>
            <a:endParaRPr lang="en-US" dirty="0"/>
          </a:p>
        </p:txBody>
      </p:sp>
    </p:spTree>
    <p:extLst>
      <p:ext uri="{BB962C8B-B14F-4D97-AF65-F5344CB8AC3E}">
        <p14:creationId xmlns:p14="http://schemas.microsoft.com/office/powerpoint/2010/main" val="12740976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ge de garde 2">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E23A99C-5F92-1642-A091-75A16674294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E7A4ED2-D3CD-A741-B26F-B79785B5C7D2}"/>
              </a:ext>
            </a:extLst>
          </p:cNvPr>
          <p:cNvSpPr>
            <a:spLocks noGrp="1"/>
          </p:cNvSpPr>
          <p:nvPr>
            <p:ph type="ctrTitle"/>
          </p:nvPr>
        </p:nvSpPr>
        <p:spPr>
          <a:xfrm>
            <a:off x="7089058" y="1161692"/>
            <a:ext cx="4264742" cy="2132901"/>
          </a:xfrm>
          <a:prstGeom prst="rect">
            <a:avLst/>
          </a:prstGeom>
        </p:spPr>
        <p:txBody>
          <a:bodyPr anchor="b">
            <a:normAutofit/>
          </a:bodyPr>
          <a:lstStyle>
            <a:lvl1pPr algn="ctr">
              <a:defRPr sz="4000" b="1">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9" name="Text Placeholder 3">
            <a:extLst>
              <a:ext uri="{FF2B5EF4-FFF2-40B4-BE49-F238E27FC236}">
                <a16:creationId xmlns:a16="http://schemas.microsoft.com/office/drawing/2014/main" id="{F924B0D1-ED46-C54F-A523-C5F013A3AD9C}"/>
              </a:ext>
            </a:extLst>
          </p:cNvPr>
          <p:cNvSpPr>
            <a:spLocks noGrp="1"/>
          </p:cNvSpPr>
          <p:nvPr>
            <p:ph type="body" sz="quarter" idx="13"/>
          </p:nvPr>
        </p:nvSpPr>
        <p:spPr>
          <a:xfrm>
            <a:off x="7089944" y="3561992"/>
            <a:ext cx="4263912" cy="2065337"/>
          </a:xfrm>
          <a:prstGeom prst="rect">
            <a:avLst/>
          </a:prstGeom>
        </p:spPr>
        <p:txBody>
          <a:bodyPr/>
          <a:lstStyle>
            <a:lvl1pPr marL="0" indent="0" algn="ctr">
              <a:buFontTx/>
              <a:buNone/>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10" name="Date Placeholder 2">
            <a:extLst>
              <a:ext uri="{FF2B5EF4-FFF2-40B4-BE49-F238E27FC236}">
                <a16:creationId xmlns:a16="http://schemas.microsoft.com/office/drawing/2014/main" id="{EE419B4A-F90C-5E4D-A307-E2EA84CA4186}"/>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a:t>
            </a:fld>
            <a:endParaRPr lang="en-US" dirty="0"/>
          </a:p>
        </p:txBody>
      </p:sp>
    </p:spTree>
    <p:extLst>
      <p:ext uri="{BB962C8B-B14F-4D97-AF65-F5344CB8AC3E}">
        <p14:creationId xmlns:p14="http://schemas.microsoft.com/office/powerpoint/2010/main" val="10550005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ge de garde 3">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FE96D86-3501-8848-AC68-7F63DEED733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itle 1">
            <a:extLst>
              <a:ext uri="{FF2B5EF4-FFF2-40B4-BE49-F238E27FC236}">
                <a16:creationId xmlns:a16="http://schemas.microsoft.com/office/drawing/2014/main" id="{14098120-2183-CB47-8872-C65E42187AFE}"/>
              </a:ext>
            </a:extLst>
          </p:cNvPr>
          <p:cNvSpPr>
            <a:spLocks noGrp="1"/>
          </p:cNvSpPr>
          <p:nvPr>
            <p:ph type="ctrTitle"/>
          </p:nvPr>
        </p:nvSpPr>
        <p:spPr>
          <a:xfrm>
            <a:off x="7089058" y="1161692"/>
            <a:ext cx="4264742" cy="2132901"/>
          </a:xfrm>
          <a:prstGeom prst="rect">
            <a:avLst/>
          </a:prstGeom>
        </p:spPr>
        <p:txBody>
          <a:bodyPr anchor="b">
            <a:normAutofit/>
          </a:bodyPr>
          <a:lstStyle>
            <a:lvl1pPr algn="ctr">
              <a:defRPr sz="4000" b="1">
                <a:solidFill>
                  <a:schemeClr val="bg1"/>
                </a:solidFill>
                <a:latin typeface="Arial" panose="020B0604020202020204" pitchFamily="34" charset="0"/>
                <a:cs typeface="Arial" panose="020B0604020202020204" pitchFamily="34" charset="0"/>
              </a:defRPr>
            </a:lvl1pPr>
          </a:lstStyle>
          <a:p>
            <a:r>
              <a:rPr lang="en-US" smtClean="0"/>
              <a:t>Click to edit Master title style</a:t>
            </a:r>
            <a:endParaRPr lang="en-US" dirty="0"/>
          </a:p>
        </p:txBody>
      </p:sp>
      <p:sp>
        <p:nvSpPr>
          <p:cNvPr id="9" name="Text Placeholder 3">
            <a:extLst>
              <a:ext uri="{FF2B5EF4-FFF2-40B4-BE49-F238E27FC236}">
                <a16:creationId xmlns:a16="http://schemas.microsoft.com/office/drawing/2014/main" id="{AA044D80-4E94-2145-B7A6-A37328A85122}"/>
              </a:ext>
            </a:extLst>
          </p:cNvPr>
          <p:cNvSpPr>
            <a:spLocks noGrp="1"/>
          </p:cNvSpPr>
          <p:nvPr>
            <p:ph type="body" sz="quarter" idx="13"/>
          </p:nvPr>
        </p:nvSpPr>
        <p:spPr>
          <a:xfrm>
            <a:off x="7089944" y="3561992"/>
            <a:ext cx="4263912" cy="2065337"/>
          </a:xfrm>
          <a:prstGeom prst="rect">
            <a:avLst/>
          </a:prstGeom>
        </p:spPr>
        <p:txBody>
          <a:bodyPr/>
          <a:lstStyle>
            <a:lvl1pPr marL="0" indent="0" algn="ctr">
              <a:buFontTx/>
              <a:buNone/>
              <a:defRPr>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10" name="Date Placeholder 2">
            <a:extLst>
              <a:ext uri="{FF2B5EF4-FFF2-40B4-BE49-F238E27FC236}">
                <a16:creationId xmlns:a16="http://schemas.microsoft.com/office/drawing/2014/main" id="{FAD2780D-79E7-5F48-9EAE-7498CA1CB156}"/>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a:t>
            </a:fld>
            <a:endParaRPr lang="en-US" dirty="0"/>
          </a:p>
        </p:txBody>
      </p:sp>
    </p:spTree>
    <p:extLst>
      <p:ext uri="{BB962C8B-B14F-4D97-AF65-F5344CB8AC3E}">
        <p14:creationId xmlns:p14="http://schemas.microsoft.com/office/powerpoint/2010/main" val="30932787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ea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9" name="Date Placeholder 2">
            <a:extLst>
              <a:ext uri="{FF2B5EF4-FFF2-40B4-BE49-F238E27FC236}">
                <a16:creationId xmlns:a16="http://schemas.microsoft.com/office/drawing/2014/main" id="{323C5C0E-ACC1-1746-9396-32D3317E6B0A}"/>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a:t>
            </a:fld>
            <a:endParaRPr lang="en-US" dirty="0"/>
          </a:p>
        </p:txBody>
      </p:sp>
    </p:spTree>
    <p:extLst>
      <p:ext uri="{BB962C8B-B14F-4D97-AF65-F5344CB8AC3E}">
        <p14:creationId xmlns:p14="http://schemas.microsoft.com/office/powerpoint/2010/main" val="23839236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ex">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9" name="Text Placeholder 10">
            <a:extLst>
              <a:ext uri="{FF2B5EF4-FFF2-40B4-BE49-F238E27FC236}">
                <a16:creationId xmlns:a16="http://schemas.microsoft.com/office/drawing/2014/main" id="{C77CDE9D-FC83-2C44-8670-07E991C8416B}"/>
              </a:ext>
            </a:extLst>
          </p:cNvPr>
          <p:cNvSpPr>
            <a:spLocks noGrp="1"/>
          </p:cNvSpPr>
          <p:nvPr>
            <p:ph type="body" sz="quarter" idx="14"/>
          </p:nvPr>
        </p:nvSpPr>
        <p:spPr>
          <a:xfrm>
            <a:off x="6099174" y="1706563"/>
            <a:ext cx="5254625" cy="4249737"/>
          </a:xfrm>
          <a:prstGeom prst="rect">
            <a:avLst/>
          </a:prstGeom>
        </p:spPr>
        <p:txBody>
          <a:bodyPr/>
          <a:lstStyle>
            <a:lvl1pPr>
              <a:buClr>
                <a:srgbClr val="CF00C0"/>
              </a:buClr>
              <a:defRPr sz="1800">
                <a:solidFill>
                  <a:schemeClr val="tx2"/>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a:p>
            <a:pPr lvl="1"/>
            <a:r>
              <a:rPr lang="en-US" smtClean="0"/>
              <a:t>Second level</a:t>
            </a:r>
          </a:p>
        </p:txBody>
      </p:sp>
      <p:pic>
        <p:nvPicPr>
          <p:cNvPr id="10" name="Picture 9">
            <a:extLst>
              <a:ext uri="{FF2B5EF4-FFF2-40B4-BE49-F238E27FC236}">
                <a16:creationId xmlns:a16="http://schemas.microsoft.com/office/drawing/2014/main" id="{51257680-5F3A-BC42-A154-7A99873457A6}"/>
              </a:ext>
            </a:extLst>
          </p:cNvPr>
          <p:cNvPicPr>
            <a:picLocks noChangeAspect="1"/>
          </p:cNvPicPr>
          <p:nvPr userDrawn="1"/>
        </p:nvPicPr>
        <p:blipFill>
          <a:blip r:embed="rId3"/>
          <a:stretch>
            <a:fillRect/>
          </a:stretch>
        </p:blipFill>
        <p:spPr>
          <a:xfrm>
            <a:off x="2804069" y="2491146"/>
            <a:ext cx="1905000" cy="1905000"/>
          </a:xfrm>
          <a:prstGeom prst="rect">
            <a:avLst/>
          </a:prstGeom>
        </p:spPr>
      </p:pic>
      <p:sp>
        <p:nvSpPr>
          <p:cNvPr id="11" name="Date Placeholder 2">
            <a:extLst>
              <a:ext uri="{FF2B5EF4-FFF2-40B4-BE49-F238E27FC236}">
                <a16:creationId xmlns:a16="http://schemas.microsoft.com/office/drawing/2014/main" id="{8619BB65-C120-BD49-8F48-E644F7E27B06}"/>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a:t>
            </a:fld>
            <a:endParaRPr lang="en-US" dirty="0"/>
          </a:p>
        </p:txBody>
      </p:sp>
    </p:spTree>
    <p:extLst>
      <p:ext uri="{BB962C8B-B14F-4D97-AF65-F5344CB8AC3E}">
        <p14:creationId xmlns:p14="http://schemas.microsoft.com/office/powerpoint/2010/main" val="2681800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11" name="Content Placeholder 2">
            <a:extLst>
              <a:ext uri="{FF2B5EF4-FFF2-40B4-BE49-F238E27FC236}">
                <a16:creationId xmlns:a16="http://schemas.microsoft.com/office/drawing/2014/main" id="{AE86E98E-A5E7-FD49-9397-3E396D8AF375}"/>
              </a:ext>
            </a:extLst>
          </p:cNvPr>
          <p:cNvSpPr>
            <a:spLocks noGrp="1"/>
          </p:cNvSpPr>
          <p:nvPr>
            <p:ph idx="1"/>
          </p:nvPr>
        </p:nvSpPr>
        <p:spPr>
          <a:xfrm>
            <a:off x="431800" y="1199092"/>
            <a:ext cx="11248923" cy="4769908"/>
          </a:xfrm>
          <a:prstGeom prst="rect">
            <a:avLst/>
          </a:prstGeom>
        </p:spPr>
        <p:txBody>
          <a:bodyPr/>
          <a:lstStyle>
            <a:lvl1pPr marL="457200" indent="-457200">
              <a:buClr>
                <a:srgbClr val="CF00C0"/>
              </a:buClr>
              <a:buFont typeface="Arial" panose="020B0604020202020204" pitchFamily="34" charset="0"/>
              <a:buChar char="•"/>
              <a:defRPr>
                <a:solidFill>
                  <a:schemeClr val="tx2"/>
                </a:solidFill>
              </a:defRPr>
            </a:lvl1pPr>
            <a:lvl2pPr>
              <a:buClr>
                <a:srgbClr val="CF00C0"/>
              </a:buClr>
              <a:defRPr>
                <a:solidFill>
                  <a:schemeClr val="tx2"/>
                </a:solidFill>
              </a:defRPr>
            </a:lvl2pPr>
            <a:lvl3pPr>
              <a:buClr>
                <a:srgbClr val="CF00C0"/>
              </a:buClr>
              <a:defRPr>
                <a:solidFill>
                  <a:schemeClr val="tx2"/>
                </a:solidFill>
              </a:defRPr>
            </a:lvl3pPr>
            <a:lvl4pPr>
              <a:buClr>
                <a:srgbClr val="CF00C0"/>
              </a:buClr>
              <a:defRPr>
                <a:solidFill>
                  <a:schemeClr val="tx2"/>
                </a:solidFill>
              </a:defRPr>
            </a:lvl4pPr>
            <a:lvl5pPr>
              <a:buClr>
                <a:srgbClr val="CF00C0"/>
              </a:buClr>
              <a:defRPr>
                <a:solidFill>
                  <a:schemeClr val="tx2"/>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2" name="Date Placeholder 2">
            <a:extLst>
              <a:ext uri="{FF2B5EF4-FFF2-40B4-BE49-F238E27FC236}">
                <a16:creationId xmlns:a16="http://schemas.microsoft.com/office/drawing/2014/main" id="{F8E8F270-7526-8849-AD30-88842A315D67}"/>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a:t>
            </a:fld>
            <a:endParaRPr lang="en-US" dirty="0"/>
          </a:p>
        </p:txBody>
      </p:sp>
    </p:spTree>
    <p:extLst>
      <p:ext uri="{BB962C8B-B14F-4D97-AF65-F5344CB8AC3E}">
        <p14:creationId xmlns:p14="http://schemas.microsoft.com/office/powerpoint/2010/main" val="35490962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rrièr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9" name="Rectangle 8">
            <a:extLst>
              <a:ext uri="{FF2B5EF4-FFF2-40B4-BE49-F238E27FC236}">
                <a16:creationId xmlns:a16="http://schemas.microsoft.com/office/drawing/2014/main" id="{533A94D9-968C-0340-B540-F986966D6FD1}"/>
              </a:ext>
            </a:extLst>
          </p:cNvPr>
          <p:cNvSpPr/>
          <p:nvPr userDrawn="1"/>
        </p:nvSpPr>
        <p:spPr>
          <a:xfrm>
            <a:off x="9228120" y="530942"/>
            <a:ext cx="1524001" cy="5386916"/>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Picture Placeholder 4">
            <a:extLst>
              <a:ext uri="{FF2B5EF4-FFF2-40B4-BE49-F238E27FC236}">
                <a16:creationId xmlns:a16="http://schemas.microsoft.com/office/drawing/2014/main" id="{6AB854F6-1D2C-F24C-B214-F609FD9CE790}"/>
              </a:ext>
            </a:extLst>
          </p:cNvPr>
          <p:cNvSpPr>
            <a:spLocks noGrp="1"/>
          </p:cNvSpPr>
          <p:nvPr>
            <p:ph type="pic" sz="quarter" idx="14"/>
          </p:nvPr>
        </p:nvSpPr>
        <p:spPr>
          <a:xfrm>
            <a:off x="9228120" y="2042723"/>
            <a:ext cx="1524001" cy="1524002"/>
          </a:xfrm>
          <a:prstGeom prst="rect">
            <a:avLst/>
          </a:prstGeom>
        </p:spPr>
        <p:txBody>
          <a:bodyPr/>
          <a:lstStyle>
            <a:lvl1pPr marL="0" indent="0">
              <a:buNone/>
              <a:defRPr/>
            </a:lvl1pPr>
          </a:lstStyle>
          <a:p>
            <a:r>
              <a:rPr lang="en-US" smtClean="0"/>
              <a:t>Click icon to add picture</a:t>
            </a:r>
            <a:endParaRPr lang="en-US" dirty="0"/>
          </a:p>
        </p:txBody>
      </p:sp>
      <p:sp>
        <p:nvSpPr>
          <p:cNvPr id="12" name="Picture Placeholder 6">
            <a:extLst>
              <a:ext uri="{FF2B5EF4-FFF2-40B4-BE49-F238E27FC236}">
                <a16:creationId xmlns:a16="http://schemas.microsoft.com/office/drawing/2014/main" id="{02F43C65-EF5C-7947-8B13-4856F041E18C}"/>
              </a:ext>
            </a:extLst>
          </p:cNvPr>
          <p:cNvSpPr>
            <a:spLocks noGrp="1"/>
          </p:cNvSpPr>
          <p:nvPr>
            <p:ph type="pic" sz="quarter" idx="15"/>
          </p:nvPr>
        </p:nvSpPr>
        <p:spPr>
          <a:xfrm>
            <a:off x="9228121" y="4393858"/>
            <a:ext cx="1524000" cy="1524000"/>
          </a:xfrm>
          <a:prstGeom prst="rect">
            <a:avLst/>
          </a:prstGeom>
        </p:spPr>
        <p:txBody>
          <a:bodyPr/>
          <a:lstStyle>
            <a:lvl1pPr marL="0" indent="0">
              <a:buNone/>
              <a:defRPr/>
            </a:lvl1pPr>
          </a:lstStyle>
          <a:p>
            <a:r>
              <a:rPr lang="en-US" smtClean="0"/>
              <a:t>Click icon to add picture</a:t>
            </a:r>
            <a:endParaRPr lang="en-US" dirty="0"/>
          </a:p>
        </p:txBody>
      </p:sp>
      <p:sp>
        <p:nvSpPr>
          <p:cNvPr id="13" name="Text Placeholder 8">
            <a:extLst>
              <a:ext uri="{FF2B5EF4-FFF2-40B4-BE49-F238E27FC236}">
                <a16:creationId xmlns:a16="http://schemas.microsoft.com/office/drawing/2014/main" id="{E372DBDA-D4DB-BE40-ACEA-1711FCA15B22}"/>
              </a:ext>
            </a:extLst>
          </p:cNvPr>
          <p:cNvSpPr>
            <a:spLocks noGrp="1"/>
          </p:cNvSpPr>
          <p:nvPr>
            <p:ph type="body" sz="quarter" idx="16"/>
          </p:nvPr>
        </p:nvSpPr>
        <p:spPr>
          <a:xfrm>
            <a:off x="838200" y="2042723"/>
            <a:ext cx="7315200" cy="1524002"/>
          </a:xfrm>
          <a:prstGeom prst="rect">
            <a:avLst/>
          </a:prstGeom>
        </p:spPr>
        <p:txBody>
          <a:bodyPr/>
          <a:lstStyle>
            <a:lvl1pPr marL="0" indent="0">
              <a:buFontTx/>
              <a:buNone/>
              <a:defRPr sz="1600">
                <a:solidFill>
                  <a:schemeClr val="tx2"/>
                </a:solidFill>
                <a:latin typeface="Arial" panose="020B0604020202020204" pitchFamily="34" charset="0"/>
                <a:cs typeface="Arial" panose="020B0604020202020204" pitchFamily="34" charset="0"/>
              </a:defRPr>
            </a:lvl1pPr>
            <a:lvl2pPr marL="457200" indent="0">
              <a:buFontTx/>
              <a:buNone/>
              <a:defRPr>
                <a:solidFill>
                  <a:schemeClr val="tx2"/>
                </a:solidFill>
              </a:defRPr>
            </a:lvl2pPr>
            <a:lvl3pPr marL="914400" indent="0">
              <a:buFontTx/>
              <a:buNone/>
              <a:defRPr>
                <a:solidFill>
                  <a:schemeClr val="tx2"/>
                </a:solidFill>
              </a:defRPr>
            </a:lvl3pPr>
            <a:lvl4pPr marL="1371600" indent="0">
              <a:buFontTx/>
              <a:buNone/>
              <a:defRPr>
                <a:solidFill>
                  <a:schemeClr val="tx2"/>
                </a:solidFill>
              </a:defRPr>
            </a:lvl4pPr>
            <a:lvl5pPr marL="1828800" indent="0">
              <a:buFontTx/>
              <a:buNone/>
              <a:defRPr>
                <a:solidFill>
                  <a:schemeClr val="tx2"/>
                </a:solidFill>
              </a:defRPr>
            </a:lvl5pPr>
          </a:lstStyle>
          <a:p>
            <a:pPr lvl="0"/>
            <a:r>
              <a:rPr lang="en-US" smtClean="0"/>
              <a:t>Edit Master text styles</a:t>
            </a:r>
          </a:p>
        </p:txBody>
      </p:sp>
      <p:sp>
        <p:nvSpPr>
          <p:cNvPr id="14" name="Text Placeholder 8">
            <a:extLst>
              <a:ext uri="{FF2B5EF4-FFF2-40B4-BE49-F238E27FC236}">
                <a16:creationId xmlns:a16="http://schemas.microsoft.com/office/drawing/2014/main" id="{E4D72D37-C9D0-094E-85DF-F4ED8A1E53FD}"/>
              </a:ext>
            </a:extLst>
          </p:cNvPr>
          <p:cNvSpPr>
            <a:spLocks noGrp="1"/>
          </p:cNvSpPr>
          <p:nvPr>
            <p:ph type="body" sz="quarter" idx="17"/>
          </p:nvPr>
        </p:nvSpPr>
        <p:spPr>
          <a:xfrm>
            <a:off x="838200" y="4393856"/>
            <a:ext cx="7315200" cy="1524002"/>
          </a:xfrm>
          <a:prstGeom prst="rect">
            <a:avLst/>
          </a:prstGeom>
        </p:spPr>
        <p:txBody>
          <a:bodyPr/>
          <a:lstStyle>
            <a:lvl1pPr marL="0" indent="0">
              <a:buFontTx/>
              <a:buNone/>
              <a:defRPr sz="1600">
                <a:solidFill>
                  <a:schemeClr val="tx2"/>
                </a:solidFill>
                <a:latin typeface="Arial" panose="020B0604020202020204" pitchFamily="34" charset="0"/>
                <a:cs typeface="Arial" panose="020B0604020202020204" pitchFamily="34" charset="0"/>
              </a:defRPr>
            </a:lvl1pPr>
            <a:lvl2pPr marL="457200" indent="0">
              <a:buFontTx/>
              <a:buNone/>
              <a:defRPr>
                <a:solidFill>
                  <a:schemeClr val="tx2"/>
                </a:solidFill>
              </a:defRPr>
            </a:lvl2pPr>
            <a:lvl3pPr marL="914400" indent="0">
              <a:buFontTx/>
              <a:buNone/>
              <a:defRPr>
                <a:solidFill>
                  <a:schemeClr val="tx2"/>
                </a:solidFill>
              </a:defRPr>
            </a:lvl3pPr>
            <a:lvl4pPr marL="1371600" indent="0">
              <a:buFontTx/>
              <a:buNone/>
              <a:defRPr>
                <a:solidFill>
                  <a:schemeClr val="tx2"/>
                </a:solidFill>
              </a:defRPr>
            </a:lvl4pPr>
            <a:lvl5pPr marL="1828800" indent="0">
              <a:buFontTx/>
              <a:buNone/>
              <a:defRPr>
                <a:solidFill>
                  <a:schemeClr val="tx2"/>
                </a:solidFill>
              </a:defRPr>
            </a:lvl5pPr>
          </a:lstStyle>
          <a:p>
            <a:pPr lvl="0"/>
            <a:r>
              <a:rPr lang="en-US" smtClean="0"/>
              <a:t>Edit Master text styles</a:t>
            </a:r>
          </a:p>
        </p:txBody>
      </p:sp>
      <p:sp>
        <p:nvSpPr>
          <p:cNvPr id="15" name="Date Placeholder 2">
            <a:extLst>
              <a:ext uri="{FF2B5EF4-FFF2-40B4-BE49-F238E27FC236}">
                <a16:creationId xmlns:a16="http://schemas.microsoft.com/office/drawing/2014/main" id="{8F2A718A-C65A-154B-AC13-A10E6C91FA39}"/>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a:t>
            </a:fld>
            <a:endParaRPr lang="en-US" dirty="0"/>
          </a:p>
        </p:txBody>
      </p:sp>
    </p:spTree>
    <p:extLst>
      <p:ext uri="{BB962C8B-B14F-4D97-AF65-F5344CB8AC3E}">
        <p14:creationId xmlns:p14="http://schemas.microsoft.com/office/powerpoint/2010/main" val="26678230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E93616-3498-47DC-A246-70285E5432C2}"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84B91-A620-4270-AC52-E19981C1FD71}" type="slidenum">
              <a:rPr lang="en-US" smtClean="0"/>
              <a:t>‹#›</a:t>
            </a:fld>
            <a:endParaRPr lang="en-US"/>
          </a:p>
        </p:txBody>
      </p:sp>
    </p:spTree>
    <p:extLst>
      <p:ext uri="{BB962C8B-B14F-4D97-AF65-F5344CB8AC3E}">
        <p14:creationId xmlns:p14="http://schemas.microsoft.com/office/powerpoint/2010/main" val="25068524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cxnSp>
        <p:nvCxnSpPr>
          <p:cNvPr id="31" name="Straight Connector 30">
            <a:extLst>
              <a:ext uri="{FF2B5EF4-FFF2-40B4-BE49-F238E27FC236}">
                <a16:creationId xmlns:a16="http://schemas.microsoft.com/office/drawing/2014/main" id="{CFCE920D-644A-F54F-8D7A-A63A3EC33577}"/>
              </a:ext>
            </a:extLst>
          </p:cNvPr>
          <p:cNvCxnSpPr>
            <a:cxnSpLocks/>
          </p:cNvCxnSpPr>
          <p:nvPr userDrawn="1"/>
        </p:nvCxnSpPr>
        <p:spPr>
          <a:xfrm flipV="1">
            <a:off x="5874770" y="5752680"/>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sp>
        <p:nvSpPr>
          <p:cNvPr id="41" name="Oval 40">
            <a:extLst>
              <a:ext uri="{FF2B5EF4-FFF2-40B4-BE49-F238E27FC236}">
                <a16:creationId xmlns:a16="http://schemas.microsoft.com/office/drawing/2014/main" id="{CD0DB0F1-A0CE-E047-A33E-51C77F5ECD69}"/>
              </a:ext>
            </a:extLst>
          </p:cNvPr>
          <p:cNvSpPr/>
          <p:nvPr userDrawn="1"/>
        </p:nvSpPr>
        <p:spPr>
          <a:xfrm>
            <a:off x="5808296" y="6204183"/>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21">
            <a:extLst>
              <a:ext uri="{FF2B5EF4-FFF2-40B4-BE49-F238E27FC236}">
                <a16:creationId xmlns:a16="http://schemas.microsoft.com/office/drawing/2014/main" id="{CD49189A-A428-9642-88C4-411A692CA0AE}"/>
              </a:ext>
            </a:extLst>
          </p:cNvPr>
          <p:cNvSpPr>
            <a:spLocks noGrp="1"/>
          </p:cNvSpPr>
          <p:nvPr>
            <p:ph type="body" sz="quarter" idx="20"/>
          </p:nvPr>
        </p:nvSpPr>
        <p:spPr>
          <a:xfrm>
            <a:off x="6400801" y="1848087"/>
            <a:ext cx="4419595" cy="327025"/>
          </a:xfrm>
          <a:prstGeom prst="rect">
            <a:avLst/>
          </a:prstGeom>
        </p:spPr>
        <p:txBody>
          <a:bodyPr anchor="ctr"/>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18" name="Text Placeholder 21">
            <a:extLst>
              <a:ext uri="{FF2B5EF4-FFF2-40B4-BE49-F238E27FC236}">
                <a16:creationId xmlns:a16="http://schemas.microsoft.com/office/drawing/2014/main" id="{63E323D9-F2DC-B745-8735-04F2EA5063DE}"/>
              </a:ext>
            </a:extLst>
          </p:cNvPr>
          <p:cNvSpPr>
            <a:spLocks noGrp="1"/>
          </p:cNvSpPr>
          <p:nvPr>
            <p:ph type="body" sz="quarter" idx="15"/>
          </p:nvPr>
        </p:nvSpPr>
        <p:spPr>
          <a:xfrm>
            <a:off x="6400801" y="2937135"/>
            <a:ext cx="3952812" cy="327025"/>
          </a:xfrm>
          <a:prstGeom prst="rect">
            <a:avLst/>
          </a:prstGeom>
        </p:spPr>
        <p:txBody>
          <a:bodyPr anchor="ctr"/>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19" name="Text Placeholder 21">
            <a:extLst>
              <a:ext uri="{FF2B5EF4-FFF2-40B4-BE49-F238E27FC236}">
                <a16:creationId xmlns:a16="http://schemas.microsoft.com/office/drawing/2014/main" id="{6FF127C4-3538-524F-B58B-E2FE046D0D02}"/>
              </a:ext>
            </a:extLst>
          </p:cNvPr>
          <p:cNvSpPr>
            <a:spLocks noGrp="1"/>
          </p:cNvSpPr>
          <p:nvPr>
            <p:ph type="body" sz="quarter" idx="16"/>
          </p:nvPr>
        </p:nvSpPr>
        <p:spPr>
          <a:xfrm>
            <a:off x="6400801" y="3985357"/>
            <a:ext cx="3943225" cy="327025"/>
          </a:xfrm>
          <a:prstGeom prst="rect">
            <a:avLst/>
          </a:prstGeom>
        </p:spPr>
        <p:txBody>
          <a:bodyPr anchor="ctr"/>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20" name="Text Placeholder 21">
            <a:extLst>
              <a:ext uri="{FF2B5EF4-FFF2-40B4-BE49-F238E27FC236}">
                <a16:creationId xmlns:a16="http://schemas.microsoft.com/office/drawing/2014/main" id="{B659BD41-F777-C149-8A97-5A43D5A5426B}"/>
              </a:ext>
            </a:extLst>
          </p:cNvPr>
          <p:cNvSpPr>
            <a:spLocks noGrp="1"/>
          </p:cNvSpPr>
          <p:nvPr>
            <p:ph type="body" sz="quarter" idx="17"/>
          </p:nvPr>
        </p:nvSpPr>
        <p:spPr>
          <a:xfrm>
            <a:off x="1913159" y="3471895"/>
            <a:ext cx="3978295" cy="327025"/>
          </a:xfrm>
          <a:prstGeom prst="rect">
            <a:avLst/>
          </a:prstGeom>
        </p:spPr>
        <p:txBody>
          <a:bodyPr anchor="ctr"/>
          <a:lstStyle>
            <a:lvl1pPr marL="0" indent="0" algn="r">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21" name="Text Placeholder 21">
            <a:extLst>
              <a:ext uri="{FF2B5EF4-FFF2-40B4-BE49-F238E27FC236}">
                <a16:creationId xmlns:a16="http://schemas.microsoft.com/office/drawing/2014/main" id="{39BB2DDF-B29D-3141-A439-449E29E8E4E6}"/>
              </a:ext>
            </a:extLst>
          </p:cNvPr>
          <p:cNvSpPr>
            <a:spLocks noGrp="1"/>
          </p:cNvSpPr>
          <p:nvPr>
            <p:ph type="body" sz="quarter" idx="18"/>
          </p:nvPr>
        </p:nvSpPr>
        <p:spPr>
          <a:xfrm>
            <a:off x="1973124" y="1297780"/>
            <a:ext cx="3901646" cy="327025"/>
          </a:xfrm>
          <a:prstGeom prst="rect">
            <a:avLst/>
          </a:prstGeom>
        </p:spPr>
        <p:txBody>
          <a:bodyPr anchor="ctr"/>
          <a:lstStyle>
            <a:lvl1pPr marL="0" indent="0" algn="r">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22" name="Text Placeholder 21">
            <a:extLst>
              <a:ext uri="{FF2B5EF4-FFF2-40B4-BE49-F238E27FC236}">
                <a16:creationId xmlns:a16="http://schemas.microsoft.com/office/drawing/2014/main" id="{E7DE641F-E87F-A44C-8331-7F05B2A0BDBF}"/>
              </a:ext>
            </a:extLst>
          </p:cNvPr>
          <p:cNvSpPr>
            <a:spLocks noGrp="1"/>
          </p:cNvSpPr>
          <p:nvPr>
            <p:ph type="body" sz="quarter" idx="19"/>
          </p:nvPr>
        </p:nvSpPr>
        <p:spPr>
          <a:xfrm>
            <a:off x="1907055" y="4539766"/>
            <a:ext cx="3990502" cy="327025"/>
          </a:xfrm>
          <a:prstGeom prst="rect">
            <a:avLst/>
          </a:prstGeom>
        </p:spPr>
        <p:txBody>
          <a:bodyPr anchor="ctr"/>
          <a:lstStyle>
            <a:lvl1pPr marL="0" indent="0" algn="r">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cxnSp>
        <p:nvCxnSpPr>
          <p:cNvPr id="23" name="Straight Connector 22">
            <a:extLst>
              <a:ext uri="{FF2B5EF4-FFF2-40B4-BE49-F238E27FC236}">
                <a16:creationId xmlns:a16="http://schemas.microsoft.com/office/drawing/2014/main" id="{4AEA7052-66AE-914A-A172-C314F5452369}"/>
              </a:ext>
            </a:extLst>
          </p:cNvPr>
          <p:cNvCxnSpPr>
            <a:cxnSpLocks/>
          </p:cNvCxnSpPr>
          <p:nvPr userDrawn="1"/>
        </p:nvCxnSpPr>
        <p:spPr>
          <a:xfrm flipV="1">
            <a:off x="5861852" y="1472493"/>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C3C1FF-15C0-C045-92E7-9CE77359D161}"/>
              </a:ext>
            </a:extLst>
          </p:cNvPr>
          <p:cNvCxnSpPr>
            <a:cxnSpLocks/>
          </p:cNvCxnSpPr>
          <p:nvPr userDrawn="1"/>
        </p:nvCxnSpPr>
        <p:spPr>
          <a:xfrm>
            <a:off x="5861851" y="2011444"/>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6794D3E-0161-5B41-A82E-AFD051B8446D}"/>
              </a:ext>
            </a:extLst>
          </p:cNvPr>
          <p:cNvCxnSpPr>
            <a:cxnSpLocks/>
          </p:cNvCxnSpPr>
          <p:nvPr userDrawn="1"/>
        </p:nvCxnSpPr>
        <p:spPr>
          <a:xfrm flipV="1">
            <a:off x="5874770" y="2547663"/>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C922FC1-21A0-7D4D-838D-E7194104176F}"/>
              </a:ext>
            </a:extLst>
          </p:cNvPr>
          <p:cNvCxnSpPr>
            <a:cxnSpLocks/>
          </p:cNvCxnSpPr>
          <p:nvPr userDrawn="1"/>
        </p:nvCxnSpPr>
        <p:spPr>
          <a:xfrm>
            <a:off x="5879003" y="3086614"/>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2676001-1A70-804F-9080-DC4BC2FCF3CB}"/>
              </a:ext>
            </a:extLst>
          </p:cNvPr>
          <p:cNvCxnSpPr>
            <a:cxnSpLocks/>
          </p:cNvCxnSpPr>
          <p:nvPr userDrawn="1"/>
        </p:nvCxnSpPr>
        <p:spPr>
          <a:xfrm flipV="1">
            <a:off x="5879003" y="3622833"/>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712BDD8-A7FF-584F-9344-FB1AD5DCD1BB}"/>
              </a:ext>
            </a:extLst>
          </p:cNvPr>
          <p:cNvCxnSpPr>
            <a:cxnSpLocks/>
          </p:cNvCxnSpPr>
          <p:nvPr userDrawn="1"/>
        </p:nvCxnSpPr>
        <p:spPr>
          <a:xfrm>
            <a:off x="5879003" y="4159052"/>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52643A4-6DE6-5C45-86AC-5B75CBC28723}"/>
              </a:ext>
            </a:extLst>
          </p:cNvPr>
          <p:cNvCxnSpPr>
            <a:cxnSpLocks/>
          </p:cNvCxnSpPr>
          <p:nvPr userDrawn="1"/>
        </p:nvCxnSpPr>
        <p:spPr>
          <a:xfrm flipV="1">
            <a:off x="5879003" y="4692539"/>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B16B062-0699-F84D-826B-BDCB260FA4C5}"/>
              </a:ext>
            </a:extLst>
          </p:cNvPr>
          <p:cNvCxnSpPr>
            <a:cxnSpLocks/>
          </p:cNvCxnSpPr>
          <p:nvPr userDrawn="1"/>
        </p:nvCxnSpPr>
        <p:spPr>
          <a:xfrm>
            <a:off x="5879003" y="5222765"/>
            <a:ext cx="538951" cy="538951"/>
          </a:xfrm>
          <a:prstGeom prst="line">
            <a:avLst/>
          </a:prstGeom>
          <a:ln w="25400">
            <a:solidFill>
              <a:srgbClr val="0576AF"/>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5399D45E-937D-0E43-93C8-A82A756A68B6}"/>
              </a:ext>
            </a:extLst>
          </p:cNvPr>
          <p:cNvSpPr/>
          <p:nvPr userDrawn="1"/>
        </p:nvSpPr>
        <p:spPr>
          <a:xfrm>
            <a:off x="6330656" y="1378704"/>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9349D808-BE4B-BD42-85E3-58C6966CF70D}"/>
              </a:ext>
            </a:extLst>
          </p:cNvPr>
          <p:cNvSpPr/>
          <p:nvPr userDrawn="1"/>
        </p:nvSpPr>
        <p:spPr>
          <a:xfrm>
            <a:off x="5800432" y="1932721"/>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70A37FB-874D-8C41-984E-4428E2393551}"/>
              </a:ext>
            </a:extLst>
          </p:cNvPr>
          <p:cNvSpPr/>
          <p:nvPr userDrawn="1"/>
        </p:nvSpPr>
        <p:spPr>
          <a:xfrm>
            <a:off x="6328539" y="2480553"/>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891738E0-5B0D-EC40-B599-8BA269C624DF}"/>
              </a:ext>
            </a:extLst>
          </p:cNvPr>
          <p:cNvSpPr/>
          <p:nvPr userDrawn="1"/>
        </p:nvSpPr>
        <p:spPr>
          <a:xfrm>
            <a:off x="5800432" y="3020861"/>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8B973694-BB12-7443-A98A-E5C7054F9048}"/>
              </a:ext>
            </a:extLst>
          </p:cNvPr>
          <p:cNvSpPr/>
          <p:nvPr userDrawn="1"/>
        </p:nvSpPr>
        <p:spPr>
          <a:xfrm>
            <a:off x="6328539" y="3555567"/>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F30495FB-7870-D943-ACD4-F4E17D23AE79}"/>
              </a:ext>
            </a:extLst>
          </p:cNvPr>
          <p:cNvSpPr/>
          <p:nvPr userDrawn="1"/>
        </p:nvSpPr>
        <p:spPr>
          <a:xfrm>
            <a:off x="5800432" y="4072084"/>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637FC167-CB63-1A47-A513-6484E227A383}"/>
              </a:ext>
            </a:extLst>
          </p:cNvPr>
          <p:cNvSpPr/>
          <p:nvPr userDrawn="1"/>
        </p:nvSpPr>
        <p:spPr>
          <a:xfrm>
            <a:off x="6334998" y="4622852"/>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4F6E8150-5BF7-EF4D-AEE6-326778E93FD3}"/>
              </a:ext>
            </a:extLst>
          </p:cNvPr>
          <p:cNvSpPr/>
          <p:nvPr userDrawn="1"/>
        </p:nvSpPr>
        <p:spPr>
          <a:xfrm>
            <a:off x="5806179" y="5143731"/>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C194C344-A76B-4245-967C-16B341F6B355}"/>
              </a:ext>
            </a:extLst>
          </p:cNvPr>
          <p:cNvSpPr/>
          <p:nvPr userDrawn="1"/>
        </p:nvSpPr>
        <p:spPr>
          <a:xfrm>
            <a:off x="6334998" y="5673957"/>
            <a:ext cx="157446" cy="157446"/>
          </a:xfrm>
          <a:prstGeom prst="ellipse">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 Placeholder 21">
            <a:extLst>
              <a:ext uri="{FF2B5EF4-FFF2-40B4-BE49-F238E27FC236}">
                <a16:creationId xmlns:a16="http://schemas.microsoft.com/office/drawing/2014/main" id="{C9564169-117F-7147-879D-39527C1F4265}"/>
              </a:ext>
            </a:extLst>
          </p:cNvPr>
          <p:cNvSpPr>
            <a:spLocks noGrp="1"/>
          </p:cNvSpPr>
          <p:nvPr>
            <p:ph type="body" sz="quarter" idx="21"/>
          </p:nvPr>
        </p:nvSpPr>
        <p:spPr>
          <a:xfrm>
            <a:off x="1983256" y="2394721"/>
            <a:ext cx="3901646" cy="327025"/>
          </a:xfrm>
          <a:prstGeom prst="rect">
            <a:avLst/>
          </a:prstGeom>
        </p:spPr>
        <p:txBody>
          <a:bodyPr anchor="ctr"/>
          <a:lstStyle>
            <a:lvl1pPr marL="0" indent="0" algn="r">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44" name="Text Placeholder 21">
            <a:extLst>
              <a:ext uri="{FF2B5EF4-FFF2-40B4-BE49-F238E27FC236}">
                <a16:creationId xmlns:a16="http://schemas.microsoft.com/office/drawing/2014/main" id="{62DA1803-1F8A-7640-896A-24A471858F10}"/>
              </a:ext>
            </a:extLst>
          </p:cNvPr>
          <p:cNvSpPr>
            <a:spLocks noGrp="1"/>
          </p:cNvSpPr>
          <p:nvPr>
            <p:ph type="body" sz="quarter" idx="22"/>
          </p:nvPr>
        </p:nvSpPr>
        <p:spPr>
          <a:xfrm>
            <a:off x="6400800" y="5057238"/>
            <a:ext cx="3943225" cy="327025"/>
          </a:xfrm>
          <a:prstGeom prst="rect">
            <a:avLst/>
          </a:prstGeom>
        </p:spPr>
        <p:txBody>
          <a:bodyPr anchor="ctr"/>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45" name="Text Placeholder 21">
            <a:extLst>
              <a:ext uri="{FF2B5EF4-FFF2-40B4-BE49-F238E27FC236}">
                <a16:creationId xmlns:a16="http://schemas.microsoft.com/office/drawing/2014/main" id="{19F795F3-D606-DE46-8955-473569089F96}"/>
              </a:ext>
            </a:extLst>
          </p:cNvPr>
          <p:cNvSpPr>
            <a:spLocks noGrp="1"/>
          </p:cNvSpPr>
          <p:nvPr>
            <p:ph type="body" sz="quarter" idx="23"/>
          </p:nvPr>
        </p:nvSpPr>
        <p:spPr>
          <a:xfrm>
            <a:off x="1907055" y="5585924"/>
            <a:ext cx="3990502" cy="327025"/>
          </a:xfrm>
          <a:prstGeom prst="rect">
            <a:avLst/>
          </a:prstGeom>
        </p:spPr>
        <p:txBody>
          <a:bodyPr anchor="ctr"/>
          <a:lstStyle>
            <a:lvl1pPr marL="0" indent="0" algn="r">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46" name="Text Placeholder 21">
            <a:extLst>
              <a:ext uri="{FF2B5EF4-FFF2-40B4-BE49-F238E27FC236}">
                <a16:creationId xmlns:a16="http://schemas.microsoft.com/office/drawing/2014/main" id="{1A194BC0-49CE-314B-ACF4-698F3557BE06}"/>
              </a:ext>
            </a:extLst>
          </p:cNvPr>
          <p:cNvSpPr>
            <a:spLocks noGrp="1"/>
          </p:cNvSpPr>
          <p:nvPr>
            <p:ph type="body" sz="quarter" idx="24"/>
          </p:nvPr>
        </p:nvSpPr>
        <p:spPr>
          <a:xfrm>
            <a:off x="6400799" y="6121097"/>
            <a:ext cx="3943225" cy="327025"/>
          </a:xfrm>
          <a:prstGeom prst="rect">
            <a:avLst/>
          </a:prstGeom>
        </p:spPr>
        <p:txBody>
          <a:bodyPr anchor="ctr"/>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Tree>
    <p:extLst>
      <p:ext uri="{BB962C8B-B14F-4D97-AF65-F5344CB8AC3E}">
        <p14:creationId xmlns:p14="http://schemas.microsoft.com/office/powerpoint/2010/main" val="1445147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chéma">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15" name="Text Placeholder 21">
            <a:extLst>
              <a:ext uri="{FF2B5EF4-FFF2-40B4-BE49-F238E27FC236}">
                <a16:creationId xmlns:a16="http://schemas.microsoft.com/office/drawing/2014/main" id="{AC4C6899-D16B-F542-83AB-7FE067516527}"/>
              </a:ext>
            </a:extLst>
          </p:cNvPr>
          <p:cNvSpPr>
            <a:spLocks noGrp="1"/>
          </p:cNvSpPr>
          <p:nvPr>
            <p:ph type="body" sz="quarter" idx="14"/>
          </p:nvPr>
        </p:nvSpPr>
        <p:spPr>
          <a:xfrm>
            <a:off x="838200" y="1801076"/>
            <a:ext cx="3213100" cy="1748369"/>
          </a:xfrm>
          <a:prstGeom prst="rect">
            <a:avLst/>
          </a:prstGeom>
        </p:spPr>
        <p:txBody>
          <a:bodyPr anchor="t"/>
          <a:lstStyle>
            <a:lvl1pPr marL="0" indent="0">
              <a:buFontTx/>
              <a:buNone/>
              <a:defRPr sz="1400">
                <a:solidFill>
                  <a:schemeClr val="tx2"/>
                </a:solidFill>
                <a:latin typeface="Arial" panose="020B0604020202020204" pitchFamily="34" charset="0"/>
                <a:cs typeface="Arial" panose="020B0604020202020204" pitchFamily="34" charset="0"/>
              </a:defRPr>
            </a:lvl1pPr>
            <a:lvl2pPr marL="457200" indent="0">
              <a:buFontTx/>
              <a:buNone/>
              <a:defRPr sz="1800">
                <a:solidFill>
                  <a:schemeClr val="tx2"/>
                </a:solidFill>
                <a:latin typeface="Arial" panose="020B0604020202020204" pitchFamily="34" charset="0"/>
                <a:cs typeface="Arial" panose="020B0604020202020204" pitchFamily="34" charset="0"/>
              </a:defRPr>
            </a:lvl2pPr>
            <a:lvl3pPr marL="914400" indent="0">
              <a:buFontTx/>
              <a:buNone/>
              <a:defRPr sz="1800">
                <a:solidFill>
                  <a:schemeClr val="tx2"/>
                </a:solidFill>
                <a:latin typeface="Arial" panose="020B0604020202020204" pitchFamily="34" charset="0"/>
                <a:cs typeface="Arial" panose="020B0604020202020204" pitchFamily="34" charset="0"/>
              </a:defRPr>
            </a:lvl3pPr>
            <a:lvl4pPr marL="1371600" indent="0">
              <a:buFontTx/>
              <a:buNone/>
              <a:defRPr sz="1800">
                <a:solidFill>
                  <a:schemeClr val="tx2"/>
                </a:solidFill>
                <a:latin typeface="Arial" panose="020B0604020202020204" pitchFamily="34" charset="0"/>
                <a:cs typeface="Arial" panose="020B0604020202020204" pitchFamily="34" charset="0"/>
              </a:defRPr>
            </a:lvl4pPr>
            <a:lvl5pPr marL="1828800" indent="0">
              <a:buFontTx/>
              <a:buNone/>
              <a:defRPr sz="1800">
                <a:solidFill>
                  <a:schemeClr val="tx2"/>
                </a:solidFill>
                <a:latin typeface="Arial" panose="020B0604020202020204" pitchFamily="34" charset="0"/>
                <a:cs typeface="Arial" panose="020B0604020202020204" pitchFamily="34" charset="0"/>
              </a:defRPr>
            </a:lvl5pPr>
          </a:lstStyle>
          <a:p>
            <a:pPr lvl="0"/>
            <a:r>
              <a:rPr lang="en-US" smtClean="0"/>
              <a:t>Edit Master text styles</a:t>
            </a:r>
          </a:p>
        </p:txBody>
      </p:sp>
      <p:sp>
        <p:nvSpPr>
          <p:cNvPr id="16" name="Rectangle 15">
            <a:extLst>
              <a:ext uri="{FF2B5EF4-FFF2-40B4-BE49-F238E27FC236}">
                <a16:creationId xmlns:a16="http://schemas.microsoft.com/office/drawing/2014/main" id="{4F9B7DDD-35B7-384F-A065-205E938FFB04}"/>
              </a:ext>
            </a:extLst>
          </p:cNvPr>
          <p:cNvSpPr/>
          <p:nvPr userDrawn="1"/>
        </p:nvSpPr>
        <p:spPr>
          <a:xfrm rot="2700000">
            <a:off x="4819139" y="2021380"/>
            <a:ext cx="1155700" cy="1155700"/>
          </a:xfrm>
          <a:prstGeom prst="rect">
            <a:avLst/>
          </a:prstGeom>
          <a:solidFill>
            <a:srgbClr val="057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E23CA55B-9859-1C40-A9C5-CA77BCB11056}"/>
              </a:ext>
            </a:extLst>
          </p:cNvPr>
          <p:cNvSpPr/>
          <p:nvPr userDrawn="1"/>
        </p:nvSpPr>
        <p:spPr>
          <a:xfrm rot="2700000">
            <a:off x="4819138" y="3912828"/>
            <a:ext cx="1155700" cy="1155700"/>
          </a:xfrm>
          <a:prstGeom prst="rect">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5AEF1267-88FC-004D-81BC-0F60A95B6AF1}"/>
              </a:ext>
            </a:extLst>
          </p:cNvPr>
          <p:cNvSpPr/>
          <p:nvPr userDrawn="1"/>
        </p:nvSpPr>
        <p:spPr>
          <a:xfrm rot="2700000">
            <a:off x="5788742" y="2976629"/>
            <a:ext cx="1155700" cy="1155700"/>
          </a:xfrm>
          <a:prstGeom prst="rect">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C4873FE-FEBF-9B44-84BA-5F95D52B0906}"/>
              </a:ext>
            </a:extLst>
          </p:cNvPr>
          <p:cNvSpPr/>
          <p:nvPr userDrawn="1"/>
        </p:nvSpPr>
        <p:spPr>
          <a:xfrm rot="2700000">
            <a:off x="6758346" y="2021382"/>
            <a:ext cx="1155700" cy="1155700"/>
          </a:xfrm>
          <a:prstGeom prst="rect">
            <a:avLst/>
          </a:prstGeom>
          <a:solidFill>
            <a:srgbClr val="9B00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8">
            <a:extLst>
              <a:ext uri="{FF2B5EF4-FFF2-40B4-BE49-F238E27FC236}">
                <a16:creationId xmlns:a16="http://schemas.microsoft.com/office/drawing/2014/main" id="{B238315E-908D-3D4F-8034-5B9814CDF289}"/>
              </a:ext>
            </a:extLst>
          </p:cNvPr>
          <p:cNvSpPr>
            <a:spLocks noGrp="1"/>
          </p:cNvSpPr>
          <p:nvPr>
            <p:ph type="body" sz="quarter" idx="15"/>
          </p:nvPr>
        </p:nvSpPr>
        <p:spPr>
          <a:xfrm>
            <a:off x="4819139" y="2034080"/>
            <a:ext cx="1130300" cy="1130300"/>
          </a:xfrm>
          <a:prstGeom prst="rect">
            <a:avLst/>
          </a:prstGeom>
        </p:spPr>
        <p:txBody>
          <a:bodyPr anchor="ctr"/>
          <a:lstStyle>
            <a:lvl1pPr marL="0" indent="0" algn="ctr">
              <a:buFontTx/>
              <a:buNone/>
              <a:defRPr sz="1400">
                <a:solidFill>
                  <a:schemeClr val="bg2"/>
                </a:solidFill>
                <a:latin typeface="Arial" panose="020B0604020202020204" pitchFamily="34" charset="0"/>
                <a:cs typeface="Arial" panose="020B0604020202020204" pitchFamily="34" charset="0"/>
              </a:defRPr>
            </a:lvl1pPr>
          </a:lstStyle>
          <a:p>
            <a:pPr lvl="0"/>
            <a:r>
              <a:rPr lang="en-US" smtClean="0"/>
              <a:t>Edit Master text styles</a:t>
            </a:r>
          </a:p>
        </p:txBody>
      </p:sp>
      <p:sp>
        <p:nvSpPr>
          <p:cNvPr id="21" name="Text Placeholder 8">
            <a:extLst>
              <a:ext uri="{FF2B5EF4-FFF2-40B4-BE49-F238E27FC236}">
                <a16:creationId xmlns:a16="http://schemas.microsoft.com/office/drawing/2014/main" id="{B1E53137-0905-164D-831B-74C1AF55CAAE}"/>
              </a:ext>
            </a:extLst>
          </p:cNvPr>
          <p:cNvSpPr>
            <a:spLocks noGrp="1"/>
          </p:cNvSpPr>
          <p:nvPr>
            <p:ph type="body" sz="quarter" idx="16"/>
          </p:nvPr>
        </p:nvSpPr>
        <p:spPr>
          <a:xfrm>
            <a:off x="6717787" y="2034080"/>
            <a:ext cx="1130300" cy="1130300"/>
          </a:xfrm>
          <a:prstGeom prst="rect">
            <a:avLst/>
          </a:prstGeom>
        </p:spPr>
        <p:txBody>
          <a:bodyPr anchor="ctr"/>
          <a:lstStyle>
            <a:lvl1pPr marL="0" indent="0" algn="ctr">
              <a:buFontTx/>
              <a:buNone/>
              <a:defRPr sz="1400">
                <a:solidFill>
                  <a:schemeClr val="bg2"/>
                </a:solidFill>
                <a:latin typeface="Arial" panose="020B0604020202020204" pitchFamily="34" charset="0"/>
                <a:cs typeface="Arial" panose="020B0604020202020204" pitchFamily="34" charset="0"/>
              </a:defRPr>
            </a:lvl1pPr>
          </a:lstStyle>
          <a:p>
            <a:pPr lvl="0"/>
            <a:r>
              <a:rPr lang="en-US" smtClean="0"/>
              <a:t>Edit Master text styles</a:t>
            </a:r>
          </a:p>
        </p:txBody>
      </p:sp>
      <p:sp>
        <p:nvSpPr>
          <p:cNvPr id="22" name="Text Placeholder 8">
            <a:extLst>
              <a:ext uri="{FF2B5EF4-FFF2-40B4-BE49-F238E27FC236}">
                <a16:creationId xmlns:a16="http://schemas.microsoft.com/office/drawing/2014/main" id="{3B543ADD-1D33-204A-8515-0F1C0396C203}"/>
              </a:ext>
            </a:extLst>
          </p:cNvPr>
          <p:cNvSpPr>
            <a:spLocks noGrp="1"/>
          </p:cNvSpPr>
          <p:nvPr>
            <p:ph type="body" sz="quarter" idx="17"/>
          </p:nvPr>
        </p:nvSpPr>
        <p:spPr>
          <a:xfrm>
            <a:off x="5814141" y="2999134"/>
            <a:ext cx="1130300" cy="1130300"/>
          </a:xfrm>
          <a:prstGeom prst="rect">
            <a:avLst/>
          </a:prstGeom>
        </p:spPr>
        <p:txBody>
          <a:bodyPr anchor="ctr"/>
          <a:lstStyle>
            <a:lvl1pPr marL="0" indent="0" algn="ctr">
              <a:buFontTx/>
              <a:buNone/>
              <a:defRPr sz="1400">
                <a:solidFill>
                  <a:schemeClr val="bg2"/>
                </a:solidFill>
                <a:latin typeface="Arial" panose="020B0604020202020204" pitchFamily="34" charset="0"/>
                <a:cs typeface="Arial" panose="020B0604020202020204" pitchFamily="34" charset="0"/>
              </a:defRPr>
            </a:lvl1pPr>
          </a:lstStyle>
          <a:p>
            <a:pPr lvl="0"/>
            <a:r>
              <a:rPr lang="en-US" smtClean="0"/>
              <a:t>Edit Master text styles</a:t>
            </a:r>
          </a:p>
        </p:txBody>
      </p:sp>
      <p:sp>
        <p:nvSpPr>
          <p:cNvPr id="23" name="Text Placeholder 8">
            <a:extLst>
              <a:ext uri="{FF2B5EF4-FFF2-40B4-BE49-F238E27FC236}">
                <a16:creationId xmlns:a16="http://schemas.microsoft.com/office/drawing/2014/main" id="{6A01F0DE-5765-4842-9E4E-DBCB6B4F0B69}"/>
              </a:ext>
            </a:extLst>
          </p:cNvPr>
          <p:cNvSpPr>
            <a:spLocks noGrp="1"/>
          </p:cNvSpPr>
          <p:nvPr>
            <p:ph type="body" sz="quarter" idx="18"/>
          </p:nvPr>
        </p:nvSpPr>
        <p:spPr>
          <a:xfrm>
            <a:off x="4819139" y="3921162"/>
            <a:ext cx="1130300" cy="1130300"/>
          </a:xfrm>
          <a:prstGeom prst="rect">
            <a:avLst/>
          </a:prstGeom>
        </p:spPr>
        <p:txBody>
          <a:bodyPr anchor="ctr"/>
          <a:lstStyle>
            <a:lvl1pPr marL="0" indent="0" algn="ctr">
              <a:buFontTx/>
              <a:buNone/>
              <a:defRPr sz="1400">
                <a:solidFill>
                  <a:schemeClr val="bg2"/>
                </a:solidFill>
                <a:latin typeface="Arial" panose="020B0604020202020204" pitchFamily="34" charset="0"/>
                <a:cs typeface="Arial" panose="020B0604020202020204" pitchFamily="34" charset="0"/>
              </a:defRPr>
            </a:lvl1pPr>
          </a:lstStyle>
          <a:p>
            <a:pPr lvl="0"/>
            <a:r>
              <a:rPr lang="en-US" smtClean="0"/>
              <a:t>Edit Master text styles</a:t>
            </a:r>
          </a:p>
        </p:txBody>
      </p:sp>
      <p:sp>
        <p:nvSpPr>
          <p:cNvPr id="24" name="Date Placeholder 2">
            <a:extLst>
              <a:ext uri="{FF2B5EF4-FFF2-40B4-BE49-F238E27FC236}">
                <a16:creationId xmlns:a16="http://schemas.microsoft.com/office/drawing/2014/main" id="{0543E418-E251-C446-8562-57A6B8E5AECF}"/>
              </a:ext>
            </a:extLst>
          </p:cNvPr>
          <p:cNvSpPr>
            <a:spLocks noGrp="1"/>
          </p:cNvSpPr>
          <p:nvPr>
            <p:ph type="dt" sz="half" idx="10"/>
          </p:nvPr>
        </p:nvSpPr>
        <p:spPr>
          <a:xfrm>
            <a:off x="838200" y="6356350"/>
            <a:ext cx="2743200" cy="365125"/>
          </a:xfrm>
        </p:spPr>
        <p:txBody>
          <a:bodyPr/>
          <a:lstStyle>
            <a:lvl1pPr>
              <a:defRPr/>
            </a:lvl1pPr>
          </a:lstStyle>
          <a:p>
            <a:fld id="{F1F7B70E-7FA4-C44E-8187-8736C5F7FFB9}" type="slidenum">
              <a:rPr lang="en-US" smtClean="0"/>
              <a:pPr/>
              <a:t>‹#›</a:t>
            </a:fld>
            <a:endParaRPr lang="en-US" dirty="0"/>
          </a:p>
        </p:txBody>
      </p:sp>
    </p:spTree>
    <p:extLst>
      <p:ext uri="{BB962C8B-B14F-4D97-AF65-F5344CB8AC3E}">
        <p14:creationId xmlns:p14="http://schemas.microsoft.com/office/powerpoint/2010/main" val="29862060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colonne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CD868-24C1-F140-8B0A-A4DB4872E4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Date Placeholder 2">
            <a:extLst>
              <a:ext uri="{FF2B5EF4-FFF2-40B4-BE49-F238E27FC236}">
                <a16:creationId xmlns:a16="http://schemas.microsoft.com/office/drawing/2014/main" id="{21677C69-8631-8844-AE2D-67C439071D19}"/>
              </a:ext>
            </a:extLst>
          </p:cNvPr>
          <p:cNvSpPr>
            <a:spLocks noGrp="1"/>
          </p:cNvSpPr>
          <p:nvPr>
            <p:ph type="dt" sz="half" idx="10"/>
          </p:nvPr>
        </p:nvSpPr>
        <p:spPr/>
        <p:txBody>
          <a:bodyPr/>
          <a:lstStyle>
            <a:lvl1pPr>
              <a:defRPr/>
            </a:lvl1pPr>
          </a:lstStyle>
          <a:p>
            <a:fld id="{F1F7B70E-7FA4-C44E-8187-8736C5F7FFB9}" type="slidenum">
              <a:rPr lang="en-US" smtClean="0"/>
              <a:pPr/>
              <a:t>‹#›</a:t>
            </a:fld>
            <a:endParaRPr lang="en-US" dirty="0"/>
          </a:p>
        </p:txBody>
      </p:sp>
      <p:sp>
        <p:nvSpPr>
          <p:cNvPr id="8" name="Text Placeholder 4">
            <a:extLst>
              <a:ext uri="{FF2B5EF4-FFF2-40B4-BE49-F238E27FC236}">
                <a16:creationId xmlns:a16="http://schemas.microsoft.com/office/drawing/2014/main" id="{89FB15CE-4767-5846-8A1B-02625962ACA3}"/>
              </a:ext>
            </a:extLst>
          </p:cNvPr>
          <p:cNvSpPr>
            <a:spLocks noGrp="1"/>
          </p:cNvSpPr>
          <p:nvPr>
            <p:ph type="body" sz="quarter" idx="13"/>
          </p:nvPr>
        </p:nvSpPr>
        <p:spPr>
          <a:xfrm>
            <a:off x="1" y="0"/>
            <a:ext cx="12192000" cy="530942"/>
          </a:xfrm>
          <a:prstGeom prst="rect">
            <a:avLst/>
          </a:prstGeom>
        </p:spPr>
        <p:txBody>
          <a:bodyPr anchor="ctr"/>
          <a:lstStyle>
            <a:lvl1pPr marL="0" indent="0" algn="ctr">
              <a:buFontTx/>
              <a:buNone/>
              <a:defRPr sz="2000">
                <a:solidFill>
                  <a:schemeClr val="bg1"/>
                </a:solidFill>
                <a:latin typeface="Arial" panose="020B0604020202020204" pitchFamily="34" charset="0"/>
                <a:cs typeface="Arial" panose="020B0604020202020204" pitchFamily="34" charset="0"/>
              </a:defRPr>
            </a:lvl1pPr>
            <a:lvl2pPr marL="457200" indent="0">
              <a:buNone/>
              <a:defRPr/>
            </a:lvl2pPr>
          </a:lstStyle>
          <a:p>
            <a:pPr lvl="0"/>
            <a:r>
              <a:rPr lang="en-US" smtClean="0"/>
              <a:t>Edit Master text styles</a:t>
            </a:r>
          </a:p>
        </p:txBody>
      </p:sp>
      <p:sp>
        <p:nvSpPr>
          <p:cNvPr id="6" name="Text Placeholder 5">
            <a:extLst>
              <a:ext uri="{FF2B5EF4-FFF2-40B4-BE49-F238E27FC236}">
                <a16:creationId xmlns:a16="http://schemas.microsoft.com/office/drawing/2014/main" id="{4C954309-4F19-564D-B11E-E87216952B79}"/>
              </a:ext>
            </a:extLst>
          </p:cNvPr>
          <p:cNvSpPr>
            <a:spLocks noGrp="1"/>
          </p:cNvSpPr>
          <p:nvPr>
            <p:ph type="body" sz="quarter" idx="14"/>
          </p:nvPr>
        </p:nvSpPr>
        <p:spPr>
          <a:xfrm>
            <a:off x="1131324" y="1071409"/>
            <a:ext cx="4423902" cy="4857443"/>
          </a:xfrm>
        </p:spPr>
        <p:txBody>
          <a:bodyPr>
            <a:normAutofit/>
          </a:bodyPr>
          <a:lstStyle>
            <a:lvl1pPr marL="0" indent="0">
              <a:buFontTx/>
              <a:buNone/>
              <a:defRPr sz="2000">
                <a:solidFill>
                  <a:schemeClr val="tx2"/>
                </a:solidFill>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en-US" smtClean="0"/>
              <a:t>Edit Master text styles</a:t>
            </a:r>
          </a:p>
        </p:txBody>
      </p:sp>
      <p:sp>
        <p:nvSpPr>
          <p:cNvPr id="24" name="Text Placeholder 5">
            <a:extLst>
              <a:ext uri="{FF2B5EF4-FFF2-40B4-BE49-F238E27FC236}">
                <a16:creationId xmlns:a16="http://schemas.microsoft.com/office/drawing/2014/main" id="{9AC86795-4D5B-944B-BFC6-9BD3D3B12989}"/>
              </a:ext>
            </a:extLst>
          </p:cNvPr>
          <p:cNvSpPr>
            <a:spLocks noGrp="1"/>
          </p:cNvSpPr>
          <p:nvPr>
            <p:ph type="body" sz="quarter" idx="15"/>
          </p:nvPr>
        </p:nvSpPr>
        <p:spPr>
          <a:xfrm>
            <a:off x="6652137" y="1071408"/>
            <a:ext cx="4423902" cy="4857443"/>
          </a:xfrm>
        </p:spPr>
        <p:txBody>
          <a:bodyPr>
            <a:normAutofit/>
          </a:bodyPr>
          <a:lstStyle>
            <a:lvl1pPr marL="0" indent="0">
              <a:buFontTx/>
              <a:buNone/>
              <a:defRPr sz="2000">
                <a:solidFill>
                  <a:schemeClr val="tx2"/>
                </a:solidFill>
                <a:latin typeface="Arial" panose="020B0604020202020204" pitchFamily="34" charset="0"/>
                <a:cs typeface="Arial" panose="020B0604020202020204" pitchFamily="34" charset="0"/>
              </a:defRPr>
            </a:lvl1pPr>
            <a:lvl2pPr marL="457200" indent="0">
              <a:buFontTx/>
              <a:buNone/>
              <a:defRPr>
                <a:latin typeface="Arial" panose="020B0604020202020204" pitchFamily="34" charset="0"/>
                <a:cs typeface="Arial" panose="020B0604020202020204" pitchFamily="34" charset="0"/>
              </a:defRPr>
            </a:lvl2pPr>
            <a:lvl3pPr marL="914400" indent="0">
              <a:buFontTx/>
              <a:buNone/>
              <a:defRPr>
                <a:latin typeface="Arial" panose="020B0604020202020204" pitchFamily="34" charset="0"/>
                <a:cs typeface="Arial" panose="020B0604020202020204" pitchFamily="34" charset="0"/>
              </a:defRPr>
            </a:lvl3pPr>
            <a:lvl4pPr marL="1371600" indent="0">
              <a:buFontTx/>
              <a:buNone/>
              <a:defRPr>
                <a:latin typeface="Arial" panose="020B0604020202020204" pitchFamily="34" charset="0"/>
                <a:cs typeface="Arial" panose="020B0604020202020204" pitchFamily="34" charset="0"/>
              </a:defRPr>
            </a:lvl4pPr>
            <a:lvl5pPr marL="1828800" indent="0">
              <a:buFontTx/>
              <a:buNone/>
              <a:defRPr>
                <a:latin typeface="Arial" panose="020B0604020202020204" pitchFamily="34" charset="0"/>
                <a:cs typeface="Arial" panose="020B0604020202020204" pitchFamily="34" charset="0"/>
              </a:defRPr>
            </a:lvl5pPr>
          </a:lstStyle>
          <a:p>
            <a:pPr lvl="0"/>
            <a:r>
              <a:rPr lang="en-US" smtClean="0"/>
              <a:t>Edit Master text styles</a:t>
            </a:r>
          </a:p>
        </p:txBody>
      </p:sp>
    </p:spTree>
    <p:extLst>
      <p:ext uri="{BB962C8B-B14F-4D97-AF65-F5344CB8AC3E}">
        <p14:creationId xmlns:p14="http://schemas.microsoft.com/office/powerpoint/2010/main" val="40026349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4606834"/>
            <a:ext cx="9144000" cy="650966"/>
          </a:xfrm>
        </p:spPr>
        <p:txBody>
          <a:bodyPr>
            <a:normAutofit/>
          </a:bodyPr>
          <a:lstStyle>
            <a:lvl1pPr marL="0" indent="0" algn="ctr">
              <a:buNone/>
              <a:defRPr sz="1600">
                <a:latin typeface="Fira Sans" panose="020B05030500000200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22816" y="5660571"/>
            <a:ext cx="690650" cy="878023"/>
          </a:xfrm>
          <a:prstGeom prst="rect">
            <a:avLst/>
          </a:prstGeom>
        </p:spPr>
      </p:pic>
      <p:sp>
        <p:nvSpPr>
          <p:cNvPr id="9" name="Title 8"/>
          <p:cNvSpPr>
            <a:spLocks noGrp="1"/>
          </p:cNvSpPr>
          <p:nvPr>
            <p:ph type="title"/>
          </p:nvPr>
        </p:nvSpPr>
        <p:spPr>
          <a:xfrm>
            <a:off x="838200" y="2463891"/>
            <a:ext cx="10515600" cy="1325563"/>
          </a:xfrm>
        </p:spPr>
        <p:txBody>
          <a:bodyPr anchor="b">
            <a:normAutofit/>
          </a:bodyPr>
          <a:lstStyle>
            <a:lvl1pPr algn="ctr">
              <a:defRPr sz="3200">
                <a:solidFill>
                  <a:schemeClr val="tx1"/>
                </a:solidFill>
                <a:latin typeface="Fira Sans Medium" panose="020B0603050000020004" pitchFamily="34"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37307468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457200" indent="-457200" algn="l">
              <a:buFontTx/>
              <a:buBlip>
                <a:blip r:embed="rId2"/>
              </a:buBlip>
              <a:defRPr sz="2800" b="1">
                <a:solidFill>
                  <a:srgbClr val="00A7E7"/>
                </a:solidFill>
                <a:latin typeface="Fira Sans" panose="020B05030500000200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402080" y="1825625"/>
            <a:ext cx="9951720" cy="4351338"/>
          </a:xfrm>
        </p:spPr>
        <p:txBody>
          <a:bodyPr>
            <a:normAutofit/>
          </a:bodyPr>
          <a:lstStyle>
            <a:lvl1pPr>
              <a:defRPr sz="2000" b="1">
                <a:latin typeface="Fira Sans" panose="020B0503050000020004" pitchFamily="34" charset="0"/>
              </a:defRPr>
            </a:lvl1pPr>
            <a:lvl2pPr>
              <a:defRPr sz="1800">
                <a:latin typeface="Fira Sans" panose="020B0503050000020004" pitchFamily="34" charset="0"/>
              </a:defRPr>
            </a:lvl2pPr>
            <a:lvl3pPr>
              <a:defRPr sz="1600">
                <a:latin typeface="Fira Sans" panose="020B0503050000020004" pitchFamily="34" charset="0"/>
              </a:defRPr>
            </a:lvl3pPr>
            <a:lvl4pPr>
              <a:defRPr sz="1400">
                <a:latin typeface="Fira Sans" panose="020B0503050000020004" pitchFamily="34" charset="0"/>
              </a:defRPr>
            </a:lvl4pPr>
            <a:lvl5pPr>
              <a:defRPr sz="1400">
                <a:latin typeface="Fira Sans" panose="020B05030500000200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4" name="Text Placeholder 14"/>
          <p:cNvSpPr>
            <a:spLocks noGrp="1"/>
          </p:cNvSpPr>
          <p:nvPr>
            <p:ph type="body" sz="quarter" idx="10" hasCustomPrompt="1"/>
          </p:nvPr>
        </p:nvSpPr>
        <p:spPr>
          <a:xfrm>
            <a:off x="1402080" y="6348413"/>
            <a:ext cx="9492933"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smtClean="0"/>
              <a:t>Title of presentation</a:t>
            </a:r>
            <a:endParaRPr lang="en-US" dirty="0"/>
          </a:p>
        </p:txBody>
      </p:sp>
    </p:spTree>
    <p:extLst>
      <p:ext uri="{BB962C8B-B14F-4D97-AF65-F5344CB8AC3E}">
        <p14:creationId xmlns:p14="http://schemas.microsoft.com/office/powerpoint/2010/main" val="5520109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2800" b="1">
                <a:solidFill>
                  <a:srgbClr val="00A7E7"/>
                </a:solidFill>
                <a:latin typeface="Fira Sans" panose="020B05030500000200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132114" y="1825625"/>
            <a:ext cx="10221686" cy="4351338"/>
          </a:xfrm>
        </p:spPr>
        <p:txBody>
          <a:bodyPr>
            <a:normAutofit/>
          </a:bodyPr>
          <a:lstStyle>
            <a:lvl1pPr>
              <a:lnSpc>
                <a:spcPct val="100000"/>
              </a:lnSpc>
              <a:defRPr sz="2000" b="0">
                <a:latin typeface="+mj-lt"/>
              </a:defRPr>
            </a:lvl1pPr>
            <a:lvl2pPr>
              <a:lnSpc>
                <a:spcPct val="100000"/>
              </a:lnSpc>
              <a:defRPr sz="1800">
                <a:latin typeface="Fira Sans Light" panose="020B0403050000020004" pitchFamily="34" charset="0"/>
              </a:defRPr>
            </a:lvl2pPr>
            <a:lvl3pPr>
              <a:lnSpc>
                <a:spcPct val="100000"/>
              </a:lnSpc>
              <a:defRPr sz="1600">
                <a:latin typeface="Fira Sans" panose="020B0503050000020004" pitchFamily="34" charset="0"/>
              </a:defRPr>
            </a:lvl3pPr>
            <a:lvl4pPr>
              <a:lnSpc>
                <a:spcPct val="100000"/>
              </a:lnSpc>
              <a:defRPr sz="1400">
                <a:latin typeface="Fira Sans" panose="020B0503050000020004" pitchFamily="34" charset="0"/>
              </a:defRPr>
            </a:lvl4pPr>
            <a:lvl5pPr>
              <a:lnSpc>
                <a:spcPct val="100000"/>
              </a:lnSpc>
              <a:defRPr sz="1400">
                <a:latin typeface="Fira Sans" panose="020B05030500000200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10" name="TextBox 9"/>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5"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smtClean="0"/>
              <a:t>Title of presentation</a:t>
            </a:r>
            <a:endParaRPr lang="en-US" dirty="0"/>
          </a:p>
        </p:txBody>
      </p:sp>
    </p:spTree>
    <p:extLst>
      <p:ext uri="{BB962C8B-B14F-4D97-AF65-F5344CB8AC3E}">
        <p14:creationId xmlns:p14="http://schemas.microsoft.com/office/powerpoint/2010/main" val="322919922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20625" y="365125"/>
            <a:ext cx="5933175" cy="1325563"/>
          </a:xfrm>
        </p:spPr>
        <p:txBody>
          <a:bodyPr>
            <a:normAutofit/>
          </a:bodyPr>
          <a:lstStyle>
            <a:lvl1pPr algn="l">
              <a:defRPr sz="2400" b="1">
                <a:solidFill>
                  <a:srgbClr val="00A7E7"/>
                </a:solidFill>
                <a:latin typeface="Fira Sans" panose="020B05030500000200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586458" y="1825625"/>
            <a:ext cx="5767341" cy="4351338"/>
          </a:xfrm>
        </p:spPr>
        <p:txBody>
          <a:bodyPr>
            <a:normAutofit/>
          </a:bodyPr>
          <a:lstStyle>
            <a:lvl1pPr>
              <a:defRPr sz="2000" b="0">
                <a:latin typeface="+mj-lt"/>
              </a:defRPr>
            </a:lvl1pPr>
            <a:lvl2pPr>
              <a:defRPr sz="1800">
                <a:latin typeface="Fira Sans Light" panose="020B0403050000020004" pitchFamily="34" charset="0"/>
              </a:defRPr>
            </a:lvl2pPr>
            <a:lvl3pPr>
              <a:defRPr sz="1600">
                <a:latin typeface="Fira Sans" panose="020B0503050000020004" pitchFamily="34" charset="0"/>
              </a:defRPr>
            </a:lvl3pPr>
            <a:lvl4pPr>
              <a:defRPr sz="1400">
                <a:latin typeface="Fira Sans" panose="020B0503050000020004" pitchFamily="34" charset="0"/>
              </a:defRPr>
            </a:lvl4pPr>
            <a:lvl5pPr>
              <a:defRPr sz="1400">
                <a:latin typeface="Fira Sans" panose="020B05030500000200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10" name="TextBox 9"/>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5"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smtClean="0"/>
              <a:t>Title of presentation</a:t>
            </a:r>
            <a:endParaRPr lang="en-US" dirty="0"/>
          </a:p>
        </p:txBody>
      </p:sp>
      <p:sp>
        <p:nvSpPr>
          <p:cNvPr id="5" name="Picture Placeholder 4"/>
          <p:cNvSpPr>
            <a:spLocks noGrp="1"/>
          </p:cNvSpPr>
          <p:nvPr>
            <p:ph type="pic" sz="quarter" idx="11"/>
          </p:nvPr>
        </p:nvSpPr>
        <p:spPr>
          <a:xfrm>
            <a:off x="147638" y="0"/>
            <a:ext cx="4546282" cy="6858000"/>
          </a:xfrm>
        </p:spPr>
        <p:txBody>
          <a:bodyPr anchor="b">
            <a:normAutofit/>
          </a:bodyPr>
          <a:lstStyle>
            <a:lvl1pPr marL="0" indent="0" algn="r">
              <a:buNone/>
              <a:defRPr sz="1800" baseline="0">
                <a:solidFill>
                  <a:schemeClr val="bg1">
                    <a:lumMod val="85000"/>
                  </a:schemeClr>
                </a:solidFill>
              </a:defRPr>
            </a:lvl1pPr>
          </a:lstStyle>
          <a:p>
            <a:endParaRPr lang="en-US" dirty="0" smtClean="0"/>
          </a:p>
          <a:p>
            <a:r>
              <a:rPr lang="en-US" dirty="0" smtClean="0"/>
              <a:t>Click to add picture</a:t>
            </a:r>
            <a:endParaRPr lang="en-US" dirty="0"/>
          </a:p>
        </p:txBody>
      </p:sp>
    </p:spTree>
    <p:extLst>
      <p:ext uri="{BB962C8B-B14F-4D97-AF65-F5344CB8AC3E}">
        <p14:creationId xmlns:p14="http://schemas.microsoft.com/office/powerpoint/2010/main" val="1438477909"/>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113325"/>
          </a:xfrm>
        </p:spPr>
        <p:txBody>
          <a:bodyPr anchor="b">
            <a:normAutofit/>
          </a:bodyPr>
          <a:lstStyle>
            <a:lvl1pPr algn="ctr">
              <a:defRPr sz="3200">
                <a:solidFill>
                  <a:srgbClr val="00A7E7"/>
                </a:solidFill>
                <a:latin typeface="Fira Sans SemiBold" panose="020B06030500000200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831850" y="3899155"/>
            <a:ext cx="10515600" cy="2190496"/>
          </a:xfrm>
        </p:spPr>
        <p:txBody>
          <a:bodyPr>
            <a:normAutofit/>
          </a:bodyPr>
          <a:lstStyle>
            <a:lvl1pPr marL="0" indent="0" algn="ctr">
              <a:buNone/>
              <a:defRPr sz="1600">
                <a:solidFill>
                  <a:schemeClr val="tx1"/>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831850" y="6348413"/>
            <a:ext cx="10063163"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Tree>
    <p:extLst>
      <p:ext uri="{BB962C8B-B14F-4D97-AF65-F5344CB8AC3E}">
        <p14:creationId xmlns:p14="http://schemas.microsoft.com/office/powerpoint/2010/main" val="3253714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69874" y="1404408"/>
            <a:ext cx="5277576" cy="1382336"/>
          </a:xfrm>
        </p:spPr>
        <p:txBody>
          <a:bodyPr anchor="t">
            <a:normAutofit/>
          </a:bodyPr>
          <a:lstStyle>
            <a:lvl1pPr algn="l">
              <a:defRPr sz="2800">
                <a:solidFill>
                  <a:srgbClr val="00A7E7"/>
                </a:solidFill>
                <a:latin typeface="Fira Sans SemiBold" panose="020B06030500000200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583680" y="2786744"/>
            <a:ext cx="4763770" cy="3302907"/>
          </a:xfrm>
        </p:spPr>
        <p:txBody>
          <a:bodyPr>
            <a:normAutofit/>
          </a:bodyPr>
          <a:lstStyle>
            <a:lvl1pPr marL="0" indent="0" algn="l">
              <a:buNone/>
              <a:defRPr sz="1600">
                <a:solidFill>
                  <a:schemeClr val="tx1"/>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831850" y="6348413"/>
            <a:ext cx="10063163"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
        <p:nvSpPr>
          <p:cNvPr id="5" name="Picture Placeholder 4"/>
          <p:cNvSpPr>
            <a:spLocks noGrp="1"/>
          </p:cNvSpPr>
          <p:nvPr>
            <p:ph type="pic" sz="quarter" idx="11" hasCustomPrompt="1"/>
          </p:nvPr>
        </p:nvSpPr>
        <p:spPr>
          <a:xfrm>
            <a:off x="157163" y="0"/>
            <a:ext cx="4929187" cy="6858000"/>
          </a:xfrm>
        </p:spPr>
        <p:txBody>
          <a:bodyPr anchor="b">
            <a:normAutofit/>
          </a:bodyPr>
          <a:lstStyle>
            <a:lvl1pPr marL="0" indent="0" algn="r">
              <a:buNone/>
              <a:defRPr sz="2000" baseline="0">
                <a:solidFill>
                  <a:schemeClr val="bg1">
                    <a:lumMod val="85000"/>
                  </a:schemeClr>
                </a:solidFill>
              </a:defRPr>
            </a:lvl1pPr>
          </a:lstStyle>
          <a:p>
            <a:r>
              <a:rPr lang="en-US" dirty="0" smtClean="0"/>
              <a:t>Click to add picture</a:t>
            </a:r>
            <a:endParaRPr lang="en-US" dirty="0"/>
          </a:p>
        </p:txBody>
      </p:sp>
    </p:spTree>
    <p:extLst>
      <p:ext uri="{BB962C8B-B14F-4D97-AF65-F5344CB8AC3E}">
        <p14:creationId xmlns:p14="http://schemas.microsoft.com/office/powerpoint/2010/main" val="31873880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000" b="1">
                <a:solidFill>
                  <a:srgbClr val="22A4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32113" y="2531202"/>
            <a:ext cx="4865461" cy="3684588"/>
          </a:xfrm>
        </p:spPr>
        <p:txBody>
          <a:bodyPr>
            <a:normAutofit/>
          </a:bodyPr>
          <a:lstStyle>
            <a:lvl1pPr>
              <a:defRPr sz="2000"/>
            </a:lvl1pPr>
            <a:lvl2pPr>
              <a:defRPr sz="1800"/>
            </a:lvl2pPr>
            <a:lvl3pPr>
              <a:defRPr sz="1600"/>
            </a:lvl3pPr>
            <a:lvl4pPr>
              <a:defRPr sz="1400"/>
            </a:lvl4pPr>
            <a:lvl5pPr>
              <a:defRPr sz="1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000" b="1">
                <a:solidFill>
                  <a:srgbClr val="22A4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
        <p:nvSpPr>
          <p:cNvPr id="12" name="TextBox 11"/>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4"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
        <p:nvSpPr>
          <p:cNvPr id="11" name="Content Placeholder 3"/>
          <p:cNvSpPr>
            <a:spLocks noGrp="1"/>
          </p:cNvSpPr>
          <p:nvPr>
            <p:ph sz="half" idx="11"/>
          </p:nvPr>
        </p:nvSpPr>
        <p:spPr>
          <a:xfrm>
            <a:off x="6489927" y="2529184"/>
            <a:ext cx="4865461" cy="3684588"/>
          </a:xfrm>
        </p:spPr>
        <p:txBody>
          <a:bodyPr>
            <a:normAutofit/>
          </a:bodyPr>
          <a:lstStyle>
            <a:lvl1pPr>
              <a:defRPr sz="2000"/>
            </a:lvl1pPr>
            <a:lvl2pPr>
              <a:defRPr sz="1800"/>
            </a:lvl2pPr>
            <a:lvl3pPr>
              <a:defRPr sz="1600"/>
            </a:lvl3pPr>
            <a:lvl4pPr>
              <a:defRPr sz="1400"/>
            </a:lvl4pPr>
            <a:lvl5pPr>
              <a:defRPr sz="1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34076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4E93616-3498-47DC-A246-70285E5432C2}"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8E84B91-A620-4270-AC52-E19981C1FD71}" type="slidenum">
              <a:rPr lang="en-US" smtClean="0"/>
              <a:t>‹#›</a:t>
            </a:fld>
            <a:endParaRPr lang="en-US"/>
          </a:p>
        </p:txBody>
      </p:sp>
    </p:spTree>
    <p:extLst>
      <p:ext uri="{BB962C8B-B14F-4D97-AF65-F5344CB8AC3E}">
        <p14:creationId xmlns:p14="http://schemas.microsoft.com/office/powerpoint/2010/main" val="41500760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
        <p:nvSpPr>
          <p:cNvPr id="7" name="TextBox 6"/>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9"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Tree>
    <p:extLst>
      <p:ext uri="{BB962C8B-B14F-4D97-AF65-F5344CB8AC3E}">
        <p14:creationId xmlns:p14="http://schemas.microsoft.com/office/powerpoint/2010/main" val="1855259404"/>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6" name="TextBox 5"/>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8"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Tree>
    <p:extLst>
      <p:ext uri="{BB962C8B-B14F-4D97-AF65-F5344CB8AC3E}">
        <p14:creationId xmlns:p14="http://schemas.microsoft.com/office/powerpoint/2010/main" val="8343411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Tree>
    <p:extLst>
      <p:ext uri="{BB962C8B-B14F-4D97-AF65-F5344CB8AC3E}">
        <p14:creationId xmlns:p14="http://schemas.microsoft.com/office/powerpoint/2010/main" val="32163367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Tree>
    <p:extLst>
      <p:ext uri="{BB962C8B-B14F-4D97-AF65-F5344CB8AC3E}">
        <p14:creationId xmlns:p14="http://schemas.microsoft.com/office/powerpoint/2010/main" val="39070007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nl-BE"/>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l-BE"/>
          </a:p>
        </p:txBody>
      </p:sp>
      <p:sp>
        <p:nvSpPr>
          <p:cNvPr id="4" name="Date Placeholder 3"/>
          <p:cNvSpPr>
            <a:spLocks noGrp="1"/>
          </p:cNvSpPr>
          <p:nvPr>
            <p:ph type="dt" sz="half" idx="10"/>
          </p:nvPr>
        </p:nvSpPr>
        <p:spPr/>
        <p:txBody>
          <a:bodyPr/>
          <a:lstStyle/>
          <a:p>
            <a:fld id="{1F0EC777-FA6F-47A4-B9E8-2F47E1E7BFF2}" type="datetimeFigureOut">
              <a:rPr lang="nl-BE" smtClean="0"/>
              <a:t>15/03/2023</a:t>
            </a:fld>
            <a:endParaRPr lang="nl-BE"/>
          </a:p>
        </p:txBody>
      </p:sp>
      <p:sp>
        <p:nvSpPr>
          <p:cNvPr id="5" name="Footer Placeholder 4"/>
          <p:cNvSpPr>
            <a:spLocks noGrp="1"/>
          </p:cNvSpPr>
          <p:nvPr>
            <p:ph type="ftr" sz="quarter" idx="11"/>
          </p:nvPr>
        </p:nvSpPr>
        <p:spPr/>
        <p:txBody>
          <a:bodyPr/>
          <a:lstStyle/>
          <a:p>
            <a:endParaRPr lang="nl-BE"/>
          </a:p>
        </p:txBody>
      </p:sp>
      <p:sp>
        <p:nvSpPr>
          <p:cNvPr id="6" name="Slide Number Placeholder 5"/>
          <p:cNvSpPr>
            <a:spLocks noGrp="1"/>
          </p:cNvSpPr>
          <p:nvPr>
            <p:ph type="sldNum" sz="quarter" idx="12"/>
          </p:nvPr>
        </p:nvSpPr>
        <p:spPr/>
        <p:txBody>
          <a:bodyPr/>
          <a:lstStyle/>
          <a:p>
            <a:fld id="{31308169-8EF2-4B71-B182-F4DC801E4285}" type="slidenum">
              <a:rPr lang="nl-BE" smtClean="0"/>
              <a:t>‹#›</a:t>
            </a:fld>
            <a:endParaRPr lang="nl-BE"/>
          </a:p>
        </p:txBody>
      </p:sp>
    </p:spTree>
    <p:extLst>
      <p:ext uri="{BB962C8B-B14F-4D97-AF65-F5344CB8AC3E}">
        <p14:creationId xmlns:p14="http://schemas.microsoft.com/office/powerpoint/2010/main" val="14456680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marL="457200" indent="-457200" algn="l">
              <a:buFontTx/>
              <a:buBlip>
                <a:blip r:embed="rId2"/>
              </a:buBlip>
              <a:defRPr sz="2800" b="1">
                <a:solidFill>
                  <a:srgbClr val="00A7E7"/>
                </a:solidFill>
                <a:latin typeface="Fira Sans" panose="020B05030500000200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402080" y="1825625"/>
            <a:ext cx="9951720" cy="4351338"/>
          </a:xfrm>
        </p:spPr>
        <p:txBody>
          <a:bodyPr>
            <a:normAutofit/>
          </a:bodyPr>
          <a:lstStyle>
            <a:lvl1pPr>
              <a:defRPr sz="2000" b="1">
                <a:latin typeface="Fira Sans" panose="020B0503050000020004" pitchFamily="34" charset="0"/>
              </a:defRPr>
            </a:lvl1pPr>
            <a:lvl2pPr>
              <a:defRPr sz="1800">
                <a:latin typeface="Fira Sans" panose="020B0503050000020004" pitchFamily="34" charset="0"/>
              </a:defRPr>
            </a:lvl2pPr>
            <a:lvl3pPr>
              <a:defRPr sz="1600">
                <a:latin typeface="Fira Sans" panose="020B0503050000020004" pitchFamily="34" charset="0"/>
              </a:defRPr>
            </a:lvl3pPr>
            <a:lvl4pPr>
              <a:defRPr sz="1400">
                <a:latin typeface="Fira Sans" panose="020B0503050000020004" pitchFamily="34" charset="0"/>
              </a:defRPr>
            </a:lvl4pPr>
            <a:lvl5pPr>
              <a:defRPr sz="1400">
                <a:latin typeface="Fira Sans" panose="020B05030500000200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3" name="Picture 1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4" name="Text Placeholder 14"/>
          <p:cNvSpPr>
            <a:spLocks noGrp="1"/>
          </p:cNvSpPr>
          <p:nvPr>
            <p:ph type="body" sz="quarter" idx="10" hasCustomPrompt="1"/>
          </p:nvPr>
        </p:nvSpPr>
        <p:spPr>
          <a:xfrm>
            <a:off x="1402080" y="6348413"/>
            <a:ext cx="9492933"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smtClean="0"/>
              <a:t>Title of presentation</a:t>
            </a:r>
            <a:endParaRPr lang="en-US" dirty="0"/>
          </a:p>
        </p:txBody>
      </p:sp>
    </p:spTree>
    <p:extLst>
      <p:ext uri="{BB962C8B-B14F-4D97-AF65-F5344CB8AC3E}">
        <p14:creationId xmlns:p14="http://schemas.microsoft.com/office/powerpoint/2010/main" val="249852885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420625" y="365125"/>
            <a:ext cx="5933175" cy="1325563"/>
          </a:xfrm>
        </p:spPr>
        <p:txBody>
          <a:bodyPr>
            <a:normAutofit/>
          </a:bodyPr>
          <a:lstStyle>
            <a:lvl1pPr algn="l">
              <a:defRPr sz="2400" b="1">
                <a:solidFill>
                  <a:srgbClr val="00A7E7"/>
                </a:solidFill>
                <a:latin typeface="Fira Sans" panose="020B05030500000200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5586458" y="1825625"/>
            <a:ext cx="5767341" cy="4351338"/>
          </a:xfrm>
        </p:spPr>
        <p:txBody>
          <a:bodyPr>
            <a:normAutofit/>
          </a:bodyPr>
          <a:lstStyle>
            <a:lvl1pPr>
              <a:defRPr sz="2000" b="0">
                <a:latin typeface="+mj-lt"/>
              </a:defRPr>
            </a:lvl1pPr>
            <a:lvl2pPr>
              <a:defRPr sz="1800">
                <a:latin typeface="Fira Sans Light" panose="020B0403050000020004" pitchFamily="34" charset="0"/>
              </a:defRPr>
            </a:lvl2pPr>
            <a:lvl3pPr>
              <a:defRPr sz="1600">
                <a:latin typeface="Fira Sans" panose="020B0503050000020004" pitchFamily="34" charset="0"/>
              </a:defRPr>
            </a:lvl3pPr>
            <a:lvl4pPr>
              <a:defRPr sz="1400">
                <a:latin typeface="Fira Sans" panose="020B0503050000020004" pitchFamily="34" charset="0"/>
              </a:defRPr>
            </a:lvl4pPr>
            <a:lvl5pPr>
              <a:defRPr sz="1400">
                <a:latin typeface="Fira Sans" panose="020B0503050000020004" pitchFamily="34" charset="0"/>
              </a:defRPr>
            </a:lvl5p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10" name="TextBox 9"/>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5"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baseline="0">
                <a:solidFill>
                  <a:srgbClr val="EA4F5F"/>
                </a:solidFill>
                <a:latin typeface="Fira Sans" panose="020B0503050000020004" pitchFamily="34" charset="0"/>
              </a:defRPr>
            </a:lvl1pPr>
          </a:lstStyle>
          <a:p>
            <a:pPr lvl="0"/>
            <a:r>
              <a:rPr lang="en-US" dirty="0" smtClean="0"/>
              <a:t>Title of presentation</a:t>
            </a:r>
            <a:endParaRPr lang="en-US" dirty="0"/>
          </a:p>
        </p:txBody>
      </p:sp>
      <p:sp>
        <p:nvSpPr>
          <p:cNvPr id="5" name="Picture Placeholder 4"/>
          <p:cNvSpPr>
            <a:spLocks noGrp="1"/>
          </p:cNvSpPr>
          <p:nvPr>
            <p:ph type="pic" sz="quarter" idx="11"/>
          </p:nvPr>
        </p:nvSpPr>
        <p:spPr>
          <a:xfrm>
            <a:off x="147638" y="0"/>
            <a:ext cx="4546282" cy="6858000"/>
          </a:xfrm>
        </p:spPr>
        <p:txBody>
          <a:bodyPr anchor="b">
            <a:normAutofit/>
          </a:bodyPr>
          <a:lstStyle>
            <a:lvl1pPr marL="0" indent="0" algn="r">
              <a:buNone/>
              <a:defRPr sz="1800" baseline="0">
                <a:solidFill>
                  <a:schemeClr val="bg1">
                    <a:lumMod val="85000"/>
                  </a:schemeClr>
                </a:solidFill>
              </a:defRPr>
            </a:lvl1pPr>
          </a:lstStyle>
          <a:p>
            <a:endParaRPr lang="en-US" dirty="0" smtClean="0"/>
          </a:p>
          <a:p>
            <a:r>
              <a:rPr lang="en-US" dirty="0" smtClean="0"/>
              <a:t>Click to add picture</a:t>
            </a:r>
            <a:endParaRPr lang="en-US" dirty="0"/>
          </a:p>
        </p:txBody>
      </p:sp>
    </p:spTree>
    <p:extLst>
      <p:ext uri="{BB962C8B-B14F-4D97-AF65-F5344CB8AC3E}">
        <p14:creationId xmlns:p14="http://schemas.microsoft.com/office/powerpoint/2010/main" val="29674053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69874" y="1404408"/>
            <a:ext cx="5277576" cy="1382336"/>
          </a:xfrm>
        </p:spPr>
        <p:txBody>
          <a:bodyPr anchor="t">
            <a:normAutofit/>
          </a:bodyPr>
          <a:lstStyle>
            <a:lvl1pPr algn="l">
              <a:defRPr sz="2800">
                <a:solidFill>
                  <a:srgbClr val="00A7E7"/>
                </a:solidFill>
                <a:latin typeface="Fira Sans SemiBold" panose="020B0603050000020004"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6583680" y="2786744"/>
            <a:ext cx="4763770" cy="3302907"/>
          </a:xfrm>
        </p:spPr>
        <p:txBody>
          <a:bodyPr>
            <a:normAutofit/>
          </a:bodyPr>
          <a:lstStyle>
            <a:lvl1pPr marL="0" indent="0" algn="l">
              <a:buNone/>
              <a:defRPr sz="1600">
                <a:solidFill>
                  <a:schemeClr val="tx1"/>
                </a:solidFill>
                <a:latin typeface="Fira Sans" panose="020B05030500000200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smtClean="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831850" y="6348413"/>
            <a:ext cx="10063163"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
        <p:nvSpPr>
          <p:cNvPr id="5" name="Picture Placeholder 4"/>
          <p:cNvSpPr>
            <a:spLocks noGrp="1"/>
          </p:cNvSpPr>
          <p:nvPr>
            <p:ph type="pic" sz="quarter" idx="11" hasCustomPrompt="1"/>
          </p:nvPr>
        </p:nvSpPr>
        <p:spPr>
          <a:xfrm>
            <a:off x="157163" y="0"/>
            <a:ext cx="4929187" cy="6858000"/>
          </a:xfrm>
        </p:spPr>
        <p:txBody>
          <a:bodyPr anchor="b">
            <a:normAutofit/>
          </a:bodyPr>
          <a:lstStyle>
            <a:lvl1pPr marL="0" indent="0" algn="r">
              <a:buNone/>
              <a:defRPr sz="2000" baseline="0">
                <a:solidFill>
                  <a:schemeClr val="bg1">
                    <a:lumMod val="85000"/>
                  </a:schemeClr>
                </a:solidFill>
              </a:defRPr>
            </a:lvl1pPr>
          </a:lstStyle>
          <a:p>
            <a:r>
              <a:rPr lang="en-US" dirty="0" smtClean="0"/>
              <a:t>Click to add picture</a:t>
            </a:r>
            <a:endParaRPr lang="en-US" dirty="0"/>
          </a:p>
        </p:txBody>
      </p:sp>
    </p:spTree>
    <p:extLst>
      <p:ext uri="{BB962C8B-B14F-4D97-AF65-F5344CB8AC3E}">
        <p14:creationId xmlns:p14="http://schemas.microsoft.com/office/powerpoint/2010/main" val="9602476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000" b="1">
                <a:solidFill>
                  <a:srgbClr val="22A4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32113" y="2531202"/>
            <a:ext cx="4865461" cy="3684588"/>
          </a:xfrm>
        </p:spPr>
        <p:txBody>
          <a:bodyPr>
            <a:normAutofit/>
          </a:bodyPr>
          <a:lstStyle>
            <a:lvl1pPr>
              <a:defRPr sz="2000"/>
            </a:lvl1pPr>
            <a:lvl2pPr>
              <a:defRPr sz="1800"/>
            </a:lvl2pPr>
            <a:lvl3pPr>
              <a:defRPr sz="1600"/>
            </a:lvl3pPr>
            <a:lvl4pPr>
              <a:defRPr sz="1400"/>
            </a:lvl4pPr>
            <a:lvl5pPr>
              <a:defRPr sz="1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sz="2000" b="1">
                <a:solidFill>
                  <a:srgbClr val="22A4DD"/>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
        <p:nvSpPr>
          <p:cNvPr id="12" name="TextBox 11"/>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4"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
        <p:nvSpPr>
          <p:cNvPr id="11" name="Content Placeholder 3"/>
          <p:cNvSpPr>
            <a:spLocks noGrp="1"/>
          </p:cNvSpPr>
          <p:nvPr>
            <p:ph sz="half" idx="11"/>
          </p:nvPr>
        </p:nvSpPr>
        <p:spPr>
          <a:xfrm>
            <a:off x="6489927" y="2529184"/>
            <a:ext cx="4865461" cy="3684588"/>
          </a:xfrm>
        </p:spPr>
        <p:txBody>
          <a:bodyPr>
            <a:normAutofit/>
          </a:bodyPr>
          <a:lstStyle>
            <a:lvl1pPr>
              <a:defRPr sz="2000"/>
            </a:lvl1pPr>
            <a:lvl2pPr>
              <a:defRPr sz="1800"/>
            </a:lvl2pPr>
            <a:lvl3pPr>
              <a:defRPr sz="1600"/>
            </a:lvl3pPr>
            <a:lvl4pPr>
              <a:defRPr sz="1400"/>
            </a:lvl4pPr>
            <a:lvl5pPr>
              <a:defRPr sz="1400"/>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543425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6" name="TextBox 5"/>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8"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Tree>
    <p:extLst>
      <p:ext uri="{BB962C8B-B14F-4D97-AF65-F5344CB8AC3E}">
        <p14:creationId xmlns:p14="http://schemas.microsoft.com/office/powerpoint/2010/main" val="874496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E93616-3498-47DC-A246-70285E5432C2}" type="datetimeFigureOut">
              <a:rPr lang="en-US" smtClean="0"/>
              <a:t>3/15/2023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E84B91-A620-4270-AC52-E19981C1FD71}" type="slidenum">
              <a:rPr lang="en-US" smtClean="0"/>
              <a:t>‹#›</a:t>
            </a:fld>
            <a:endParaRPr lang="en-US"/>
          </a:p>
        </p:txBody>
      </p:sp>
    </p:spTree>
    <p:extLst>
      <p:ext uri="{BB962C8B-B14F-4D97-AF65-F5344CB8AC3E}">
        <p14:creationId xmlns:p14="http://schemas.microsoft.com/office/powerpoint/2010/main" val="25892354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Tree>
    <p:extLst>
      <p:ext uri="{BB962C8B-B14F-4D97-AF65-F5344CB8AC3E}">
        <p14:creationId xmlns:p14="http://schemas.microsoft.com/office/powerpoint/2010/main" val="13502063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030300" y="365125"/>
            <a:ext cx="613954" cy="780520"/>
          </a:xfrm>
          <a:prstGeom prst="rect">
            <a:avLst/>
          </a:prstGeom>
        </p:spPr>
      </p:pic>
      <p:sp>
        <p:nvSpPr>
          <p:cNvPr id="9" name="TextBox 8"/>
          <p:cNvSpPr txBox="1"/>
          <p:nvPr userDrawn="1"/>
        </p:nvSpPr>
        <p:spPr>
          <a:xfrm>
            <a:off x="11000941" y="6398333"/>
            <a:ext cx="480189" cy="276999"/>
          </a:xfrm>
          <a:prstGeom prst="rect">
            <a:avLst/>
          </a:prstGeom>
          <a:noFill/>
        </p:spPr>
        <p:txBody>
          <a:bodyPr wrap="square" rtlCol="0" anchor="ctr">
            <a:spAutoFit/>
          </a:bodyPr>
          <a:lstStyle/>
          <a:p>
            <a:pPr algn="ctr"/>
            <a:fld id="{0ADA4FF2-C4CA-46C5-86BF-D39CCB416EEE}" type="slidenum">
              <a:rPr lang="en-US" sz="1200" b="1" smtClean="0">
                <a:solidFill>
                  <a:srgbClr val="EA4F5F"/>
                </a:solidFill>
                <a:latin typeface="Montserrat" panose="00000500000000000000" pitchFamily="50" charset="0"/>
              </a:rPr>
              <a:t>‹#›</a:t>
            </a:fld>
            <a:endParaRPr lang="en-US" sz="1200" b="1" dirty="0">
              <a:solidFill>
                <a:srgbClr val="EA4F5F"/>
              </a:solidFill>
              <a:latin typeface="Montserrat" panose="00000500000000000000" pitchFamily="50"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943641" y="6474424"/>
            <a:ext cx="114601" cy="112499"/>
          </a:xfrm>
          <a:prstGeom prst="rect">
            <a:avLst/>
          </a:prstGeom>
        </p:spPr>
      </p:pic>
      <p:sp>
        <p:nvSpPr>
          <p:cNvPr id="11" name="Text Placeholder 14"/>
          <p:cNvSpPr>
            <a:spLocks noGrp="1"/>
          </p:cNvSpPr>
          <p:nvPr>
            <p:ph type="body" sz="quarter" idx="10" hasCustomPrompt="1"/>
          </p:nvPr>
        </p:nvSpPr>
        <p:spPr>
          <a:xfrm>
            <a:off x="1132114" y="6348413"/>
            <a:ext cx="9762899" cy="365125"/>
          </a:xfrm>
        </p:spPr>
        <p:txBody>
          <a:bodyPr anchor="ctr">
            <a:noAutofit/>
          </a:bodyPr>
          <a:lstStyle>
            <a:lvl1pPr marL="0" indent="0" algn="r">
              <a:buNone/>
              <a:defRPr sz="1200">
                <a:solidFill>
                  <a:srgbClr val="EA4F5F"/>
                </a:solidFill>
                <a:latin typeface="Montserrat SemiBold" panose="00000700000000000000" pitchFamily="50" charset="0"/>
              </a:defRPr>
            </a:lvl1pPr>
          </a:lstStyle>
          <a:p>
            <a:pPr lvl="0"/>
            <a:r>
              <a:rPr lang="en-US" dirty="0" smtClean="0"/>
              <a:t>Footer</a:t>
            </a:r>
            <a:endParaRPr lang="en-US" dirty="0"/>
          </a:p>
        </p:txBody>
      </p:sp>
    </p:spTree>
    <p:extLst>
      <p:ext uri="{BB962C8B-B14F-4D97-AF65-F5344CB8AC3E}">
        <p14:creationId xmlns:p14="http://schemas.microsoft.com/office/powerpoint/2010/main" val="3302368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E93616-3498-47DC-A246-70285E5432C2}" type="datetimeFigureOut">
              <a:rPr lang="en-US" smtClean="0"/>
              <a:t>3/15/2023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8E84B91-A620-4270-AC52-E19981C1FD71}" type="slidenum">
              <a:rPr lang="en-US" smtClean="0"/>
              <a:t>‹#›</a:t>
            </a:fld>
            <a:endParaRPr lang="en-US"/>
          </a:p>
        </p:txBody>
      </p:sp>
    </p:spTree>
    <p:extLst>
      <p:ext uri="{BB962C8B-B14F-4D97-AF65-F5344CB8AC3E}">
        <p14:creationId xmlns:p14="http://schemas.microsoft.com/office/powerpoint/2010/main" val="8929994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E93616-3498-47DC-A246-70285E5432C2}" type="datetimeFigureOut">
              <a:rPr lang="en-US" smtClean="0"/>
              <a:t>3/15/2023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8E84B91-A620-4270-AC52-E19981C1FD71}" type="slidenum">
              <a:rPr lang="en-US" smtClean="0"/>
              <a:t>‹#›</a:t>
            </a:fld>
            <a:endParaRPr lang="en-US"/>
          </a:p>
        </p:txBody>
      </p:sp>
    </p:spTree>
    <p:extLst>
      <p:ext uri="{BB962C8B-B14F-4D97-AF65-F5344CB8AC3E}">
        <p14:creationId xmlns:p14="http://schemas.microsoft.com/office/powerpoint/2010/main" val="2212499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E93616-3498-47DC-A246-70285E5432C2}" type="datetimeFigureOut">
              <a:rPr lang="en-US" smtClean="0"/>
              <a:t>3/15/2023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8E84B91-A620-4270-AC52-E19981C1FD71}" type="slidenum">
              <a:rPr lang="en-US" smtClean="0"/>
              <a:t>‹#›</a:t>
            </a:fld>
            <a:endParaRPr lang="en-US"/>
          </a:p>
        </p:txBody>
      </p:sp>
    </p:spTree>
    <p:extLst>
      <p:ext uri="{BB962C8B-B14F-4D97-AF65-F5344CB8AC3E}">
        <p14:creationId xmlns:p14="http://schemas.microsoft.com/office/powerpoint/2010/main" val="567217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4E93616-3498-47DC-A246-70285E5432C2}" type="datetimeFigureOut">
              <a:rPr lang="en-US" smtClean="0"/>
              <a:t>3/15/2023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E84B91-A620-4270-AC52-E19981C1FD71}" type="slidenum">
              <a:rPr lang="en-US" smtClean="0"/>
              <a:t>‹#›</a:t>
            </a:fld>
            <a:endParaRPr lang="en-US"/>
          </a:p>
        </p:txBody>
      </p:sp>
    </p:spTree>
    <p:extLst>
      <p:ext uri="{BB962C8B-B14F-4D97-AF65-F5344CB8AC3E}">
        <p14:creationId xmlns:p14="http://schemas.microsoft.com/office/powerpoint/2010/main" val="15729328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4E93616-3498-47DC-A246-70285E5432C2}" type="datetimeFigureOut">
              <a:rPr lang="en-US" smtClean="0"/>
              <a:t>3/15/2023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8E84B91-A620-4270-AC52-E19981C1FD71}" type="slidenum">
              <a:rPr lang="en-US" smtClean="0"/>
              <a:t>‹#›</a:t>
            </a:fld>
            <a:endParaRPr lang="en-US"/>
          </a:p>
        </p:txBody>
      </p:sp>
    </p:spTree>
    <p:extLst>
      <p:ext uri="{BB962C8B-B14F-4D97-AF65-F5344CB8AC3E}">
        <p14:creationId xmlns:p14="http://schemas.microsoft.com/office/powerpoint/2010/main" val="7503023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2.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image" Target="../media/image9.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8.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7.xml"/><Relationship Id="rId7" Type="http://schemas.openxmlformats.org/officeDocument/2006/relationships/slideLayout" Target="../slideLayouts/slideLayout41.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image" Target="../media/image9.png"/><Relationship Id="rId5" Type="http://schemas.openxmlformats.org/officeDocument/2006/relationships/slideLayout" Target="../slideLayouts/slideLayout39.xml"/><Relationship Id="rId10" Type="http://schemas.openxmlformats.org/officeDocument/2006/relationships/image" Target="../media/image8.png"/><Relationship Id="rId4" Type="http://schemas.openxmlformats.org/officeDocument/2006/relationships/slideLayout" Target="../slideLayouts/slideLayout38.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E93616-3498-47DC-A246-70285E5432C2}" type="datetimeFigureOut">
              <a:rPr lang="en-US" smtClean="0"/>
              <a:t>3/15/2023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E84B91-A620-4270-AC52-E19981C1FD71}" type="slidenum">
              <a:rPr lang="en-US" smtClean="0"/>
              <a:t>‹#›</a:t>
            </a:fld>
            <a:endParaRPr lang="en-US"/>
          </a:p>
        </p:txBody>
      </p:sp>
    </p:spTree>
    <p:extLst>
      <p:ext uri="{BB962C8B-B14F-4D97-AF65-F5344CB8AC3E}">
        <p14:creationId xmlns:p14="http://schemas.microsoft.com/office/powerpoint/2010/main" val="1092956740"/>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49" r:id="rId12"/>
    <p:sldLayoutId id="2147483650" r:id="rId13"/>
    <p:sldLayoutId id="2147483651" r:id="rId14"/>
    <p:sldLayoutId id="2147483652" r:id="rId15"/>
    <p:sldLayoutId id="2147483653" r:id="rId16"/>
    <p:sldLayoutId id="2147483654" r:id="rId17"/>
    <p:sldLayoutId id="2147483655" r:id="rId18"/>
    <p:sldLayoutId id="2147483656" r:id="rId19"/>
    <p:sldLayoutId id="2147483657" r:id="rId20"/>
    <p:sldLayoutId id="2147483658" r:id="rId21"/>
    <p:sldLayoutId id="2147483659"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48528" cy="6858000"/>
          </a:xfrm>
          <a:prstGeom prst="rect">
            <a:avLst/>
          </a:prstGeom>
        </p:spPr>
      </p:pic>
    </p:spTree>
    <p:extLst>
      <p:ext uri="{BB962C8B-B14F-4D97-AF65-F5344CB8AC3E}">
        <p14:creationId xmlns:p14="http://schemas.microsoft.com/office/powerpoint/2010/main" val="70026321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90" r:id="rId3"/>
    <p:sldLayoutId id="2147483691" r:id="rId4"/>
    <p:sldLayoutId id="2147483687" r:id="rId5"/>
    <p:sldLayoutId id="2147483692" r:id="rId6"/>
    <p:sldLayoutId id="2147483680" r:id="rId7"/>
    <p:sldLayoutId id="2147483681" r:id="rId8"/>
    <p:sldLayoutId id="2147483682" r:id="rId9"/>
    <p:sldLayoutId id="2147483683" r:id="rId10"/>
    <p:sldLayoutId id="2147483684" r:id="rId11"/>
    <p:sldLayoutId id="2147483700" r:id="rId12"/>
  </p:sldLayoutIdLst>
  <p:txStyles>
    <p:titleStyle>
      <a:lvl1pPr marL="457200" indent="-457200" algn="l" defTabSz="914400" rtl="0" eaLnBrk="1" latinLnBrk="0" hangingPunct="1">
        <a:lnSpc>
          <a:spcPct val="90000"/>
        </a:lnSpc>
        <a:spcBef>
          <a:spcPct val="0"/>
        </a:spcBef>
        <a:buFontTx/>
        <a:buBlip>
          <a:blip r:embed="rId15"/>
        </a:buBlip>
        <a:defRPr sz="3200" b="0" kern="1200">
          <a:solidFill>
            <a:srgbClr val="00B0F0"/>
          </a:solidFill>
          <a:latin typeface="Fira Sans SemiBold" panose="020B0603050000020004" pitchFamily="34" charset="0"/>
          <a:ea typeface="+mj-ea"/>
          <a:cs typeface="+mj-cs"/>
        </a:defRPr>
      </a:lvl1pPr>
    </p:titleStyle>
    <p:bodyStyle>
      <a:lvl1pPr marL="228600" indent="-228600" algn="l" defTabSz="914400" rtl="0" eaLnBrk="1" latinLnBrk="0" hangingPunct="1">
        <a:lnSpc>
          <a:spcPct val="100000"/>
        </a:lnSpc>
        <a:spcBef>
          <a:spcPts val="1000"/>
        </a:spcBef>
        <a:buSzPct val="97000"/>
        <a:buFontTx/>
        <a:buBlip>
          <a:blip r:embed="rId16"/>
        </a:buBlip>
        <a:defRPr sz="2400" kern="1200">
          <a:solidFill>
            <a:schemeClr val="tx1"/>
          </a:solidFill>
          <a:latin typeface="Fira Sans SemiBold" panose="020B0603050000020004" pitchFamily="34" charset="0"/>
          <a:ea typeface="+mn-ea"/>
          <a:cs typeface="+mn-cs"/>
        </a:defRPr>
      </a:lvl1pPr>
      <a:lvl2pPr marL="685800" indent="-228600" algn="l" defTabSz="914400" rtl="0" eaLnBrk="1" latinLnBrk="0" hangingPunct="1">
        <a:lnSpc>
          <a:spcPct val="100000"/>
        </a:lnSpc>
        <a:spcBef>
          <a:spcPts val="500"/>
        </a:spcBef>
        <a:buFontTx/>
        <a:buBlip>
          <a:blip r:embed="rId16"/>
        </a:buBlip>
        <a:defRPr sz="2000" kern="1200">
          <a:solidFill>
            <a:schemeClr val="tx1"/>
          </a:solidFill>
          <a:latin typeface="Fira Sans" panose="020B0503050000020004" pitchFamily="34" charset="0"/>
          <a:ea typeface="+mn-ea"/>
          <a:cs typeface="+mn-cs"/>
        </a:defRPr>
      </a:lvl2pPr>
      <a:lvl3pPr marL="1143000" indent="-228600" algn="l" defTabSz="914400" rtl="0" eaLnBrk="1" latinLnBrk="0" hangingPunct="1">
        <a:lnSpc>
          <a:spcPct val="100000"/>
        </a:lnSpc>
        <a:spcBef>
          <a:spcPts val="500"/>
        </a:spcBef>
        <a:buFontTx/>
        <a:buBlip>
          <a:blip r:embed="rId16"/>
        </a:buBlip>
        <a:defRPr sz="1800" kern="1200">
          <a:solidFill>
            <a:schemeClr val="tx1"/>
          </a:solidFill>
          <a:latin typeface="Fira Sans" panose="020B0503050000020004" pitchFamily="34" charset="0"/>
          <a:ea typeface="+mn-ea"/>
          <a:cs typeface="+mn-cs"/>
        </a:defRPr>
      </a:lvl3pPr>
      <a:lvl4pPr marL="1600200" indent="-228600" algn="l" defTabSz="914400" rtl="0" eaLnBrk="1" latinLnBrk="0" hangingPunct="1">
        <a:lnSpc>
          <a:spcPct val="100000"/>
        </a:lnSpc>
        <a:spcBef>
          <a:spcPts val="500"/>
        </a:spcBef>
        <a:buFontTx/>
        <a:buBlip>
          <a:blip r:embed="rId16"/>
        </a:buBlip>
        <a:defRPr sz="1600" kern="1200">
          <a:solidFill>
            <a:schemeClr val="tx1"/>
          </a:solidFill>
          <a:latin typeface="Fira Sans" panose="020B0503050000020004" pitchFamily="34" charset="0"/>
          <a:ea typeface="+mn-ea"/>
          <a:cs typeface="+mn-cs"/>
        </a:defRPr>
      </a:lvl4pPr>
      <a:lvl5pPr marL="2057400" indent="-228600" algn="l" defTabSz="914400" rtl="0" eaLnBrk="1" latinLnBrk="0" hangingPunct="1">
        <a:lnSpc>
          <a:spcPct val="100000"/>
        </a:lnSpc>
        <a:spcBef>
          <a:spcPts val="500"/>
        </a:spcBef>
        <a:buFontTx/>
        <a:buBlip>
          <a:blip r:embed="rId16"/>
        </a:buBlip>
        <a:defRPr sz="1600" kern="1200">
          <a:solidFill>
            <a:schemeClr val="tx1"/>
          </a:solidFill>
          <a:latin typeface="Fira Sans" panose="020B05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0"/>
            <a:ext cx="148528" cy="6858000"/>
          </a:xfrm>
          <a:prstGeom prst="rect">
            <a:avLst/>
          </a:prstGeom>
        </p:spPr>
      </p:pic>
    </p:spTree>
    <p:extLst>
      <p:ext uri="{BB962C8B-B14F-4D97-AF65-F5344CB8AC3E}">
        <p14:creationId xmlns:p14="http://schemas.microsoft.com/office/powerpoint/2010/main" val="1681327729"/>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Lst>
  <p:txStyles>
    <p:titleStyle>
      <a:lvl1pPr marL="457200" indent="-457200" algn="l" defTabSz="914400" rtl="0" eaLnBrk="1" latinLnBrk="0" hangingPunct="1">
        <a:lnSpc>
          <a:spcPct val="90000"/>
        </a:lnSpc>
        <a:spcBef>
          <a:spcPct val="0"/>
        </a:spcBef>
        <a:buFontTx/>
        <a:buBlip>
          <a:blip r:embed="rId10"/>
        </a:buBlip>
        <a:defRPr sz="3200" b="0" kern="1200">
          <a:solidFill>
            <a:srgbClr val="00B0F0"/>
          </a:solidFill>
          <a:latin typeface="Fira Sans SemiBold" panose="020B0603050000020004" pitchFamily="34" charset="0"/>
          <a:ea typeface="+mj-ea"/>
          <a:cs typeface="+mj-cs"/>
        </a:defRPr>
      </a:lvl1pPr>
    </p:titleStyle>
    <p:bodyStyle>
      <a:lvl1pPr marL="228600" indent="-228600" algn="l" defTabSz="914400" rtl="0" eaLnBrk="1" latinLnBrk="0" hangingPunct="1">
        <a:lnSpc>
          <a:spcPct val="90000"/>
        </a:lnSpc>
        <a:spcBef>
          <a:spcPts val="1000"/>
        </a:spcBef>
        <a:buSzPct val="97000"/>
        <a:buFontTx/>
        <a:buBlip>
          <a:blip r:embed="rId11"/>
        </a:buBlip>
        <a:defRPr sz="2400" kern="1200">
          <a:solidFill>
            <a:schemeClr val="tx1"/>
          </a:solidFill>
          <a:latin typeface="Fira Sans SemiBold" panose="020B0603050000020004" pitchFamily="34" charset="0"/>
          <a:ea typeface="+mn-ea"/>
          <a:cs typeface="+mn-cs"/>
        </a:defRPr>
      </a:lvl1pPr>
      <a:lvl2pPr marL="685800" indent="-228600" algn="l" defTabSz="914400" rtl="0" eaLnBrk="1" latinLnBrk="0" hangingPunct="1">
        <a:lnSpc>
          <a:spcPct val="90000"/>
        </a:lnSpc>
        <a:spcBef>
          <a:spcPts val="500"/>
        </a:spcBef>
        <a:buFontTx/>
        <a:buBlip>
          <a:blip r:embed="rId11"/>
        </a:buBlip>
        <a:defRPr sz="2000" kern="1200">
          <a:solidFill>
            <a:schemeClr val="tx1"/>
          </a:solidFill>
          <a:latin typeface="Fira Sans" panose="020B0503050000020004" pitchFamily="34" charset="0"/>
          <a:ea typeface="+mn-ea"/>
          <a:cs typeface="+mn-cs"/>
        </a:defRPr>
      </a:lvl2pPr>
      <a:lvl3pPr marL="1143000" indent="-228600" algn="l" defTabSz="914400" rtl="0" eaLnBrk="1" latinLnBrk="0" hangingPunct="1">
        <a:lnSpc>
          <a:spcPct val="90000"/>
        </a:lnSpc>
        <a:spcBef>
          <a:spcPts val="500"/>
        </a:spcBef>
        <a:buFontTx/>
        <a:buBlip>
          <a:blip r:embed="rId11"/>
        </a:buBlip>
        <a:defRPr sz="1800" kern="1200">
          <a:solidFill>
            <a:schemeClr val="tx1"/>
          </a:solidFill>
          <a:latin typeface="Fira Sans" panose="020B0503050000020004" pitchFamily="34" charset="0"/>
          <a:ea typeface="+mn-ea"/>
          <a:cs typeface="+mn-cs"/>
        </a:defRPr>
      </a:lvl3pPr>
      <a:lvl4pPr marL="1600200" indent="-228600" algn="l" defTabSz="914400" rtl="0" eaLnBrk="1" latinLnBrk="0" hangingPunct="1">
        <a:lnSpc>
          <a:spcPct val="90000"/>
        </a:lnSpc>
        <a:spcBef>
          <a:spcPts val="500"/>
        </a:spcBef>
        <a:buFontTx/>
        <a:buBlip>
          <a:blip r:embed="rId11"/>
        </a:buBlip>
        <a:defRPr sz="1600" kern="1200">
          <a:solidFill>
            <a:schemeClr val="tx1"/>
          </a:solidFill>
          <a:latin typeface="Fira Sans" panose="020B0503050000020004" pitchFamily="34" charset="0"/>
          <a:ea typeface="+mn-ea"/>
          <a:cs typeface="+mn-cs"/>
        </a:defRPr>
      </a:lvl4pPr>
      <a:lvl5pPr marL="2057400" indent="-228600" algn="l" defTabSz="914400" rtl="0" eaLnBrk="1" latinLnBrk="0" hangingPunct="1">
        <a:lnSpc>
          <a:spcPct val="90000"/>
        </a:lnSpc>
        <a:spcBef>
          <a:spcPts val="500"/>
        </a:spcBef>
        <a:buFontTx/>
        <a:buBlip>
          <a:blip r:embed="rId11"/>
        </a:buBlip>
        <a:defRPr sz="1600" kern="1200">
          <a:solidFill>
            <a:schemeClr val="tx1"/>
          </a:solidFill>
          <a:latin typeface="Fira Sans" panose="020B05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7.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24.xml"/><Relationship Id="rId6" Type="http://schemas.openxmlformats.org/officeDocument/2006/relationships/image" Target="../media/image36.png"/><Relationship Id="rId5" Type="http://schemas.openxmlformats.org/officeDocument/2006/relationships/image" Target="../media/image28.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50.png"/><Relationship Id="rId18" Type="http://schemas.openxmlformats.org/officeDocument/2006/relationships/image" Target="../media/image55.png"/><Relationship Id="rId26" Type="http://schemas.openxmlformats.org/officeDocument/2006/relationships/image" Target="../media/image63.png"/><Relationship Id="rId3" Type="http://schemas.openxmlformats.org/officeDocument/2006/relationships/image" Target="../media/image40.png"/><Relationship Id="rId21" Type="http://schemas.openxmlformats.org/officeDocument/2006/relationships/image" Target="../media/image58.png"/><Relationship Id="rId7" Type="http://schemas.openxmlformats.org/officeDocument/2006/relationships/image" Target="../media/image44.png"/><Relationship Id="rId12" Type="http://schemas.openxmlformats.org/officeDocument/2006/relationships/image" Target="../media/image49.jpg"/><Relationship Id="rId17" Type="http://schemas.openxmlformats.org/officeDocument/2006/relationships/image" Target="../media/image54.png"/><Relationship Id="rId25" Type="http://schemas.openxmlformats.org/officeDocument/2006/relationships/image" Target="../media/image62.png"/><Relationship Id="rId2" Type="http://schemas.openxmlformats.org/officeDocument/2006/relationships/notesSlide" Target="../notesSlides/notesSlide2.xml"/><Relationship Id="rId16" Type="http://schemas.openxmlformats.org/officeDocument/2006/relationships/image" Target="../media/image53.png"/><Relationship Id="rId20" Type="http://schemas.openxmlformats.org/officeDocument/2006/relationships/image" Target="../media/image57.png"/><Relationship Id="rId29" Type="http://schemas.openxmlformats.org/officeDocument/2006/relationships/image" Target="../media/image66.png"/><Relationship Id="rId1" Type="http://schemas.openxmlformats.org/officeDocument/2006/relationships/slideLayout" Target="../slideLayouts/slideLayout24.xml"/><Relationship Id="rId6" Type="http://schemas.openxmlformats.org/officeDocument/2006/relationships/image" Target="../media/image43.png"/><Relationship Id="rId11" Type="http://schemas.openxmlformats.org/officeDocument/2006/relationships/image" Target="../media/image48.png"/><Relationship Id="rId24" Type="http://schemas.openxmlformats.org/officeDocument/2006/relationships/image" Target="../media/image61.png"/><Relationship Id="rId5" Type="http://schemas.openxmlformats.org/officeDocument/2006/relationships/image" Target="../media/image42.png"/><Relationship Id="rId15" Type="http://schemas.openxmlformats.org/officeDocument/2006/relationships/image" Target="../media/image52.png"/><Relationship Id="rId23" Type="http://schemas.openxmlformats.org/officeDocument/2006/relationships/image" Target="../media/image60.png"/><Relationship Id="rId28" Type="http://schemas.openxmlformats.org/officeDocument/2006/relationships/image" Target="../media/image65.png"/><Relationship Id="rId10" Type="http://schemas.openxmlformats.org/officeDocument/2006/relationships/image" Target="../media/image47.png"/><Relationship Id="rId19" Type="http://schemas.openxmlformats.org/officeDocument/2006/relationships/image" Target="../media/image56.jpeg"/><Relationship Id="rId31" Type="http://schemas.openxmlformats.org/officeDocument/2006/relationships/image" Target="../media/image68.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51.jpeg"/><Relationship Id="rId22" Type="http://schemas.openxmlformats.org/officeDocument/2006/relationships/image" Target="../media/image59.png"/><Relationship Id="rId27" Type="http://schemas.openxmlformats.org/officeDocument/2006/relationships/image" Target="../media/image64.png"/><Relationship Id="rId30" Type="http://schemas.openxmlformats.org/officeDocument/2006/relationships/image" Target="../media/image67.png"/></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69.png"/><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9.png"/><Relationship Id="rId1" Type="http://schemas.openxmlformats.org/officeDocument/2006/relationships/slideLayout" Target="../slideLayouts/slideLayout2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0.emf"/><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hyperlink" Target="http://www.ict-reuse.be/" TargetMode="Externa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8" Type="http://schemas.openxmlformats.org/officeDocument/2006/relationships/hyperlink" Target="https://www.ict-reuse.be/nl/service/coda-reader" TargetMode="External"/><Relationship Id="rId13" Type="http://schemas.openxmlformats.org/officeDocument/2006/relationships/hyperlink" Target="https://www.ict-reuse.be/nl/service/procesbeheer" TargetMode="External"/><Relationship Id="rId18" Type="http://schemas.openxmlformats.org/officeDocument/2006/relationships/hyperlink" Target="https://www.ict-reuse.be/nl/service/csam" TargetMode="External"/><Relationship Id="rId3" Type="http://schemas.openxmlformats.org/officeDocument/2006/relationships/hyperlink" Target="https://www.ict-reuse.be/nl/service/document-orchestration-services-dos" TargetMode="External"/><Relationship Id="rId21" Type="http://schemas.openxmlformats.org/officeDocument/2006/relationships/hyperlink" Target="https://www.ict-reuse.be/nl/service/eacademy" TargetMode="External"/><Relationship Id="rId7" Type="http://schemas.openxmlformats.org/officeDocument/2006/relationships/hyperlink" Target="https://www.ict-reuse.be/nl/service/forms" TargetMode="External"/><Relationship Id="rId12" Type="http://schemas.openxmlformats.org/officeDocument/2006/relationships/hyperlink" Target="https://www.ict-reuse.be/nl/service/dataqualityimprovement-bij-adres-en-telefoonnummer" TargetMode="External"/><Relationship Id="rId17" Type="http://schemas.openxmlformats.org/officeDocument/2006/relationships/hyperlink" Target="https://www.ict-reuse.be/nl/service/cms-web-content-management-systeem" TargetMode="External"/><Relationship Id="rId2" Type="http://schemas.openxmlformats.org/officeDocument/2006/relationships/hyperlink" Target="https://www.ict-reuse.be/nl/service/dsp-document-service-provider" TargetMode="External"/><Relationship Id="rId16" Type="http://schemas.openxmlformats.org/officeDocument/2006/relationships/hyperlink" Target="https://www.ict-reuse.be/nl/service/archivemanager" TargetMode="External"/><Relationship Id="rId20" Type="http://schemas.openxmlformats.org/officeDocument/2006/relationships/hyperlink" Target="https://www.ict-reuse.be/nl/service/uam-user-access-management-social-security" TargetMode="External"/><Relationship Id="rId1" Type="http://schemas.openxmlformats.org/officeDocument/2006/relationships/slideLayout" Target="../slideLayouts/slideLayout24.xml"/><Relationship Id="rId6" Type="http://schemas.openxmlformats.org/officeDocument/2006/relationships/hyperlink" Target="https://www.ict-reuse.be/nl/service/printmanager" TargetMode="External"/><Relationship Id="rId11" Type="http://schemas.openxmlformats.org/officeDocument/2006/relationships/hyperlink" Target="https://www.ict-reuse.be/nl/service/timestamping" TargetMode="External"/><Relationship Id="rId5" Type="http://schemas.openxmlformats.org/officeDocument/2006/relationships/hyperlink" Target="https://www.ict-reuse.be/nl/service/govapp-en-zijn-integratiedienst-voor-berichten-smis" TargetMode="External"/><Relationship Id="rId15" Type="http://schemas.openxmlformats.org/officeDocument/2006/relationships/hyperlink" Target="https://www.ict-reuse.be/nl/service/werkomgeving" TargetMode="External"/><Relationship Id="rId10" Type="http://schemas.openxmlformats.org/officeDocument/2006/relationships/hyperlink" Target="https://www.ict-reuse.be/nl/service/sepiadocumentsigner" TargetMode="External"/><Relationship Id="rId19" Type="http://schemas.openxmlformats.org/officeDocument/2006/relationships/hyperlink" Target="https://www.ict-reuse.be/nl/service/iam-identity-and-access-management-social-security" TargetMode="External"/><Relationship Id="rId4" Type="http://schemas.openxmlformats.org/officeDocument/2006/relationships/hyperlink" Target="https://www.ict-reuse.be/nl/service/e-box-elektronische-mailbox" TargetMode="External"/><Relationship Id="rId9" Type="http://schemas.openxmlformats.org/officeDocument/2006/relationships/hyperlink" Target="https://www.ict-reuse.be/nl/service/eventnotification" TargetMode="External"/><Relationship Id="rId14" Type="http://schemas.openxmlformats.org/officeDocument/2006/relationships/hyperlink" Target="https://www.ict-reuse.be/nl/service/taakbeheer" TargetMode="External"/><Relationship Id="rId22" Type="http://schemas.openxmlformats.org/officeDocument/2006/relationships/hyperlink" Target="https://www.ict-reuse.be/nl/service/oplossing-voor-de-beheerscomites" TargetMode="External"/></Relationships>
</file>

<file path=ppt/slides/_rels/slide29.xml.rels><?xml version="1.0" encoding="UTF-8" standalone="yes"?>
<Relationships xmlns="http://schemas.openxmlformats.org/package/2006/relationships"><Relationship Id="rId8" Type="http://schemas.openxmlformats.org/officeDocument/2006/relationships/hyperlink" Target="https://www.ict-reuse.be/nl/service/iam-integration-acces-management" TargetMode="External"/><Relationship Id="rId3" Type="http://schemas.openxmlformats.org/officeDocument/2006/relationships/hyperlink" Target="https://www.ict-reuse.be/nl/service/cms-web-content-management-systeem" TargetMode="External"/><Relationship Id="rId7" Type="http://schemas.openxmlformats.org/officeDocument/2006/relationships/hyperlink" Target="https://www.ict-reuse.be/nl/service/csam" TargetMode="External"/><Relationship Id="rId2" Type="http://schemas.openxmlformats.org/officeDocument/2006/relationships/notesSlide" Target="../notesSlides/notesSlide10.xml"/><Relationship Id="rId1" Type="http://schemas.openxmlformats.org/officeDocument/2006/relationships/slideLayout" Target="../slideLayouts/slideLayout34.xml"/><Relationship Id="rId6" Type="http://schemas.openxmlformats.org/officeDocument/2006/relationships/hyperlink" Target="https://www.ict-reuse.be/nl/service/procesbeheer" TargetMode="External"/><Relationship Id="rId5" Type="http://schemas.openxmlformats.org/officeDocument/2006/relationships/hyperlink" Target="https://www.ict-reuse.be/nl/service/e-box-elektronische-mailbox" TargetMode="External"/><Relationship Id="rId4" Type="http://schemas.openxmlformats.org/officeDocument/2006/relationships/hyperlink" Target="https://www.ict-reuse.be/nl/service/ehealthbox" TargetMode="External"/><Relationship Id="rId9" Type="http://schemas.openxmlformats.org/officeDocument/2006/relationships/hyperlink" Target="https://www.ict-reuse.be/nl/service/forms"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25.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image" Target="../media/image99.png"/><Relationship Id="rId4" Type="http://schemas.openxmlformats.org/officeDocument/2006/relationships/image" Target="../media/image98.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Layout" Target="../slideLayouts/slideLayout30.xml"/></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Layout" Target="../slideLayouts/slideLayout30.xml"/></Relationships>
</file>

<file path=ppt/slides/_rels/slide4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46.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12" Type="http://schemas.openxmlformats.org/officeDocument/2006/relationships/image" Target="../media/image119.png"/><Relationship Id="rId2" Type="http://schemas.openxmlformats.org/officeDocument/2006/relationships/image" Target="../media/image107.png"/><Relationship Id="rId1" Type="http://schemas.openxmlformats.org/officeDocument/2006/relationships/slideLayout" Target="../slideLayouts/slideLayout25.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png"/></Relationships>
</file>

<file path=ppt/slides/_rels/slide47.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25.xml"/></Relationships>
</file>

<file path=ppt/slides/_rels/slide48.xml.rels><?xml version="1.0" encoding="UTF-8" standalone="yes"?>
<Relationships xmlns="http://schemas.openxmlformats.org/package/2006/relationships"><Relationship Id="rId8" Type="http://schemas.openxmlformats.org/officeDocument/2006/relationships/image" Target="../media/image127.pn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image" Target="../media/image121.png"/><Relationship Id="rId1" Type="http://schemas.openxmlformats.org/officeDocument/2006/relationships/slideLayout" Target="../slideLayouts/slideLayout25.xml"/><Relationship Id="rId6" Type="http://schemas.openxmlformats.org/officeDocument/2006/relationships/image" Target="../media/image125.png"/><Relationship Id="rId11" Type="http://schemas.openxmlformats.org/officeDocument/2006/relationships/image" Target="../media/image130.jpg"/><Relationship Id="rId5" Type="http://schemas.openxmlformats.org/officeDocument/2006/relationships/image" Target="../media/image124.png"/><Relationship Id="rId10" Type="http://schemas.openxmlformats.org/officeDocument/2006/relationships/image" Target="../media/image129.png"/><Relationship Id="rId4" Type="http://schemas.openxmlformats.org/officeDocument/2006/relationships/image" Target="../media/image123.png"/><Relationship Id="rId9" Type="http://schemas.openxmlformats.org/officeDocument/2006/relationships/image" Target="../media/image12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50.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56.jpeg"/><Relationship Id="rId7" Type="http://schemas.openxmlformats.org/officeDocument/2006/relationships/image" Target="../media/image132.png"/><Relationship Id="rId2" Type="http://schemas.openxmlformats.org/officeDocument/2006/relationships/notesSlide" Target="../notesSlides/notesSlide20.xml"/><Relationship Id="rId1" Type="http://schemas.openxmlformats.org/officeDocument/2006/relationships/slideLayout" Target="../slideLayouts/slideLayout30.xml"/><Relationship Id="rId6" Type="http://schemas.openxmlformats.org/officeDocument/2006/relationships/image" Target="../media/image45.png"/><Relationship Id="rId5" Type="http://schemas.openxmlformats.org/officeDocument/2006/relationships/image" Target="../media/image131.png"/><Relationship Id="rId4" Type="http://schemas.openxmlformats.org/officeDocument/2006/relationships/image" Target="../media/image120.jpg"/></Relationships>
</file>

<file path=ppt/slides/_rels/slide51.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21.xml"/><Relationship Id="rId1" Type="http://schemas.openxmlformats.org/officeDocument/2006/relationships/slideLayout" Target="../slideLayouts/slideLayout30.xml"/><Relationship Id="rId5" Type="http://schemas.openxmlformats.org/officeDocument/2006/relationships/image" Target="../media/image135.png"/><Relationship Id="rId4" Type="http://schemas.openxmlformats.org/officeDocument/2006/relationships/image" Target="../media/image134.png"/></Relationships>
</file>

<file path=ppt/slides/_rels/slide52.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http://www.totaaldigitaal.be/" TargetMode="External"/><Relationship Id="rId1" Type="http://schemas.openxmlformats.org/officeDocument/2006/relationships/slideLayout" Target="../slideLayouts/slideLayout25.xml"/><Relationship Id="rId5" Type="http://schemas.openxmlformats.org/officeDocument/2006/relationships/image" Target="../media/image138.jpeg"/><Relationship Id="rId4" Type="http://schemas.openxmlformats.org/officeDocument/2006/relationships/image" Target="../media/image137.png"/></Relationships>
</file>

<file path=ppt/slides/_rels/slide5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30.xml"/></Relationships>
</file>

<file path=ppt/slides/_rels/slide5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22.xml"/><Relationship Id="rId1" Type="http://schemas.openxmlformats.org/officeDocument/2006/relationships/slideLayout" Target="../slideLayouts/slideLayout35.xml"/><Relationship Id="rId5" Type="http://schemas.openxmlformats.org/officeDocument/2006/relationships/image" Target="../media/image141.png"/><Relationship Id="rId4" Type="http://schemas.microsoft.com/office/2007/relationships/hdphoto" Target="../media/hdphoto1.wdp"/></Relationships>
</file>

<file path=ppt/slides/_rels/slide55.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3.xml"/><Relationship Id="rId1" Type="http://schemas.openxmlformats.org/officeDocument/2006/relationships/slideLayout" Target="../slideLayouts/slideLayout24.xml"/><Relationship Id="rId5" Type="http://schemas.openxmlformats.org/officeDocument/2006/relationships/image" Target="../media/image54.png"/><Relationship Id="rId4" Type="http://schemas.openxmlformats.org/officeDocument/2006/relationships/image" Target="../media/image143.png"/></Relationships>
</file>

<file path=ppt/slides/_rels/slide56.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144.jpg"/><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6.jpg"/><Relationship Id="rId1" Type="http://schemas.openxmlformats.org/officeDocument/2006/relationships/slideLayout" Target="../slideLayouts/slideLayout30.xml"/></Relationships>
</file>

<file path=ppt/slides/_rels/slide58.xml.rels><?xml version="1.0" encoding="UTF-8" standalone="yes"?>
<Relationships xmlns="http://schemas.openxmlformats.org/package/2006/relationships"><Relationship Id="rId3" Type="http://schemas.openxmlformats.org/officeDocument/2006/relationships/hyperlink" Target="https://joinup.ec.europa.eu/"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147.png"/></Relationships>
</file>

<file path=ppt/slides/_rels/slide59.xml.rels><?xml version="1.0" encoding="UTF-8" standalone="yes"?>
<Relationships xmlns="http://schemas.openxmlformats.org/package/2006/relationships"><Relationship Id="rId3" Type="http://schemas.openxmlformats.org/officeDocument/2006/relationships/hyperlink" Target="http://www.dc4eu.eu/" TargetMode="External"/><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147.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hyperlink" Target="https://ict-reuse.be/" TargetMode="Externa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6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0.png"/><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51.png"/><Relationship Id="rId1" Type="http://schemas.openxmlformats.org/officeDocument/2006/relationships/slideLayout" Target="../slideLayouts/slideLayout35.xml"/><Relationship Id="rId6" Type="http://schemas.openxmlformats.org/officeDocument/2006/relationships/image" Target="../media/image152.png"/><Relationship Id="rId5" Type="http://schemas.openxmlformats.org/officeDocument/2006/relationships/image" Target="../media/image148.png"/><Relationship Id="rId4" Type="http://schemas.openxmlformats.org/officeDocument/2006/relationships/image" Target="../media/image150.png"/></Relationships>
</file>

<file path=ppt/slides/_rels/slide6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23.xml"/><Relationship Id="rId4" Type="http://schemas.openxmlformats.org/officeDocument/2006/relationships/image" Target="../media/image154.png"/></Relationships>
</file>

<file path=ppt/slides/_rels/slide66.xml.rels><?xml version="1.0" encoding="UTF-8" standalone="yes"?>
<Relationships xmlns="http://schemas.openxmlformats.org/package/2006/relationships"><Relationship Id="rId8" Type="http://schemas.openxmlformats.org/officeDocument/2006/relationships/hyperlink" Target="https://www.linkedin.com/company/reuse-ict/" TargetMode="External"/><Relationship Id="rId13" Type="http://schemas.openxmlformats.org/officeDocument/2006/relationships/image" Target="../media/image160.png"/><Relationship Id="rId3" Type="http://schemas.openxmlformats.org/officeDocument/2006/relationships/image" Target="../media/image155.jpeg"/><Relationship Id="rId7" Type="http://schemas.openxmlformats.org/officeDocument/2006/relationships/hyperlink" Target="https://twitter.com/ictreuse" TargetMode="External"/><Relationship Id="rId12" Type="http://schemas.openxmlformats.org/officeDocument/2006/relationships/image" Target="../media/image159.png"/><Relationship Id="rId2" Type="http://schemas.openxmlformats.org/officeDocument/2006/relationships/notesSlide" Target="../notesSlides/notesSlide28.xml"/><Relationship Id="rId16" Type="http://schemas.openxmlformats.org/officeDocument/2006/relationships/hyperlink" Target="https://www.smals.be/" TargetMode="External"/><Relationship Id="rId1" Type="http://schemas.openxmlformats.org/officeDocument/2006/relationships/slideLayout" Target="../slideLayouts/slideLayout34.xml"/><Relationship Id="rId6" Type="http://schemas.openxmlformats.org/officeDocument/2006/relationships/hyperlink" Target="mailto:info@ict-reuse.be" TargetMode="External"/><Relationship Id="rId11" Type="http://schemas.openxmlformats.org/officeDocument/2006/relationships/image" Target="../media/image158.png"/><Relationship Id="rId5" Type="http://schemas.openxmlformats.org/officeDocument/2006/relationships/hyperlink" Target="https://www.ict-reuse.be/" TargetMode="External"/><Relationship Id="rId15" Type="http://schemas.openxmlformats.org/officeDocument/2006/relationships/hyperlink" Target="https://www.gcloud.belgium.be/" TargetMode="External"/><Relationship Id="rId10" Type="http://schemas.openxmlformats.org/officeDocument/2006/relationships/image" Target="../media/image157.png"/><Relationship Id="rId4" Type="http://schemas.openxmlformats.org/officeDocument/2006/relationships/hyperlink" Target="https://smals.us6.list-manage.com/subscribe/post?u=e0351cda86870d2a0a7f631f9&amp;id=703be0c982" TargetMode="External"/><Relationship Id="rId9" Type="http://schemas.openxmlformats.org/officeDocument/2006/relationships/image" Target="../media/image156.jpg"/><Relationship Id="rId14" Type="http://schemas.openxmlformats.org/officeDocument/2006/relationships/hyperlink" Target="https://www.frankrobben.be/"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2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26271" y="1296483"/>
            <a:ext cx="6328569" cy="1850447"/>
          </a:xfrm>
        </p:spPr>
        <p:txBody>
          <a:bodyPr>
            <a:noAutofit/>
          </a:bodyPr>
          <a:lstStyle/>
          <a:p>
            <a:pPr algn="l">
              <a:lnSpc>
                <a:spcPct val="100000"/>
              </a:lnSpc>
            </a:pPr>
            <a:r>
              <a:rPr lang="en-US" sz="2800">
                <a:solidFill>
                  <a:schemeClr val="accent2">
                    <a:lumMod val="50000"/>
                  </a:schemeClr>
                </a:solidFill>
              </a:rPr>
              <a:t>ReUse </a:t>
            </a:r>
            <a:r>
              <a:rPr lang="en-US" sz="2800" dirty="0">
                <a:solidFill>
                  <a:schemeClr val="accent2">
                    <a:lumMod val="50000"/>
                  </a:schemeClr>
                </a:solidFill>
              </a:rPr>
              <a:t>and collaboration for </a:t>
            </a:r>
            <a:r>
              <a:rPr lang="en-US" sz="4000" dirty="0">
                <a:solidFill>
                  <a:schemeClr val="accent2">
                    <a:lumMod val="50000"/>
                  </a:schemeClr>
                </a:solidFill>
              </a:rPr>
              <a:t/>
            </a:r>
            <a:br>
              <a:rPr lang="en-US" sz="4000" dirty="0">
                <a:solidFill>
                  <a:schemeClr val="accent2">
                    <a:lumMod val="50000"/>
                  </a:schemeClr>
                </a:solidFill>
              </a:rPr>
            </a:br>
            <a:r>
              <a:rPr lang="en-US" sz="4000" b="1" dirty="0">
                <a:solidFill>
                  <a:schemeClr val="accent2">
                    <a:lumMod val="50000"/>
                  </a:schemeClr>
                </a:solidFill>
              </a:rPr>
              <a:t>better </a:t>
            </a:r>
            <a:r>
              <a:rPr lang="en-US" sz="4000" b="1" dirty="0" err="1">
                <a:solidFill>
                  <a:srgbClr val="22A4DD"/>
                </a:solidFill>
              </a:rPr>
              <a:t>eGov</a:t>
            </a:r>
            <a:r>
              <a:rPr lang="en-US" sz="4000" b="1" dirty="0">
                <a:solidFill>
                  <a:srgbClr val="22A4DD"/>
                </a:solidFill>
              </a:rPr>
              <a:t> services</a:t>
            </a:r>
          </a:p>
        </p:txBody>
      </p:sp>
      <p:sp>
        <p:nvSpPr>
          <p:cNvPr id="3" name="Subtitle 2"/>
          <p:cNvSpPr>
            <a:spLocks noGrp="1"/>
          </p:cNvSpPr>
          <p:nvPr>
            <p:ph type="body" idx="1"/>
          </p:nvPr>
        </p:nvSpPr>
        <p:spPr>
          <a:xfrm>
            <a:off x="6192480" y="3644006"/>
            <a:ext cx="4593721" cy="1500187"/>
          </a:xfrm>
        </p:spPr>
        <p:txBody>
          <a:bodyPr>
            <a:normAutofit/>
          </a:bodyPr>
          <a:lstStyle/>
          <a:p>
            <a:pPr algn="l">
              <a:lnSpc>
                <a:spcPct val="100000"/>
              </a:lnSpc>
            </a:pPr>
            <a:r>
              <a:rPr lang="en-US" sz="2400" dirty="0">
                <a:solidFill>
                  <a:schemeClr val="tx1">
                    <a:lumMod val="75000"/>
                    <a:lumOff val="25000"/>
                  </a:schemeClr>
                </a:solidFill>
              </a:rPr>
              <a:t>How can private companies participate in this initiative? </a:t>
            </a:r>
          </a:p>
        </p:txBody>
      </p:sp>
      <p:sp>
        <p:nvSpPr>
          <p:cNvPr id="15" name="Text Placeholder 14"/>
          <p:cNvSpPr>
            <a:spLocks noGrp="1"/>
          </p:cNvSpPr>
          <p:nvPr>
            <p:ph type="body" sz="quarter" idx="10"/>
          </p:nvPr>
        </p:nvSpPr>
        <p:spPr>
          <a:xfrm>
            <a:off x="783212" y="6367095"/>
            <a:ext cx="10063163" cy="365125"/>
          </a:xfrm>
        </p:spPr>
        <p:txBody>
          <a:bodyPr/>
          <a:lstStyle/>
          <a:p>
            <a:endParaRPr lang="en-US" dirty="0"/>
          </a:p>
        </p:txBody>
      </p:sp>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30252" y="0"/>
            <a:ext cx="4646776" cy="6858000"/>
          </a:xfrm>
          <a:prstGeom prst="rect">
            <a:avLst/>
          </a:prstGeom>
        </p:spPr>
      </p:pic>
    </p:spTree>
    <p:extLst>
      <p:ext uri="{BB962C8B-B14F-4D97-AF65-F5344CB8AC3E}">
        <p14:creationId xmlns:p14="http://schemas.microsoft.com/office/powerpoint/2010/main" val="26215712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
        <p:nvSpPr>
          <p:cNvPr id="11" name="Title 2"/>
          <p:cNvSpPr txBox="1">
            <a:spLocks/>
          </p:cNvSpPr>
          <p:nvPr/>
        </p:nvSpPr>
        <p:spPr>
          <a:xfrm>
            <a:off x="953950" y="365125"/>
            <a:ext cx="10515600" cy="1325563"/>
          </a:xfrm>
          <a:prstGeom prst="rect">
            <a:avLst/>
          </a:prstGeom>
        </p:spPr>
        <p:txBody>
          <a:bodyPr vert="horz" lIns="91440" tIns="45720" rIns="91440" bIns="45720" rtlCol="0" anchor="ctr">
            <a:normAutofit/>
          </a:bodyPr>
          <a:lstStyle>
            <a:lvl1pPr marL="457200" indent="-457200" algn="l" defTabSz="914400" rtl="0" eaLnBrk="1" latinLnBrk="0" hangingPunct="1">
              <a:lnSpc>
                <a:spcPct val="90000"/>
              </a:lnSpc>
              <a:spcBef>
                <a:spcPct val="0"/>
              </a:spcBef>
              <a:buFontTx/>
              <a:buBlip>
                <a:blip r:embed="rId2"/>
              </a:buBlip>
              <a:defRPr sz="3200" b="0" kern="1200">
                <a:solidFill>
                  <a:srgbClr val="00B0F0"/>
                </a:solidFill>
                <a:latin typeface="Fira Sans SemiBold" panose="020B0603050000020004" pitchFamily="34" charset="0"/>
                <a:ea typeface="+mj-ea"/>
                <a:cs typeface="+mj-cs"/>
              </a:defRPr>
            </a:lvl1pPr>
          </a:lstStyle>
          <a:p>
            <a:r>
              <a:rPr lang="en-GB" dirty="0"/>
              <a:t>Expectations of citizens &amp; enterprises</a:t>
            </a:r>
            <a:endParaRPr lang="en-US" dirty="0"/>
          </a:p>
        </p:txBody>
      </p:sp>
      <p:sp>
        <p:nvSpPr>
          <p:cNvPr id="20" name="Tijdelijke aanduiding voor inhoud 4"/>
          <p:cNvSpPr>
            <a:spLocks noGrp="1"/>
          </p:cNvSpPr>
          <p:nvPr>
            <p:ph idx="1"/>
          </p:nvPr>
        </p:nvSpPr>
        <p:spPr>
          <a:xfrm>
            <a:off x="953950" y="1825625"/>
            <a:ext cx="10515600" cy="4351338"/>
          </a:xfrm>
        </p:spPr>
        <p:txBody>
          <a:bodyPr/>
          <a:lstStyle/>
          <a:p>
            <a:r>
              <a:rPr lang="en-GB" altLang="fr-FR" dirty="0"/>
              <a:t> </a:t>
            </a:r>
            <a:r>
              <a:rPr lang="en-GB" altLang="fr-FR" sz="2400" dirty="0">
                <a:latin typeface="Fira Sans SemiBold" panose="020B0603050000020004" pitchFamily="34" charset="0"/>
              </a:rPr>
              <a:t>With active user participation</a:t>
            </a:r>
          </a:p>
          <a:p>
            <a:r>
              <a:rPr lang="en-GB" altLang="fr-FR" sz="2400" dirty="0">
                <a:latin typeface="Fira Sans SemiBold" panose="020B0603050000020004" pitchFamily="34" charset="0"/>
              </a:rPr>
              <a:t> Offered in a performant and user friendly way</a:t>
            </a:r>
          </a:p>
          <a:p>
            <a:r>
              <a:rPr lang="en-GB" altLang="fr-FR" sz="2400" dirty="0">
                <a:latin typeface="Fira Sans SemiBold" panose="020B0603050000020004" pitchFamily="34" charset="0"/>
              </a:rPr>
              <a:t> Using the media of their choice </a:t>
            </a:r>
          </a:p>
          <a:p>
            <a:r>
              <a:rPr lang="en-GB" altLang="fr-FR" sz="2400" dirty="0">
                <a:latin typeface="Fira Sans SemiBold" panose="020B0603050000020004" pitchFamily="34" charset="0"/>
              </a:rPr>
              <a:t> Adjusted to their own processes </a:t>
            </a:r>
          </a:p>
          <a:p>
            <a:r>
              <a:rPr lang="en-GB" altLang="fr-FR" sz="2400" dirty="0">
                <a:latin typeface="Fira Sans SemiBold" panose="020B0603050000020004" pitchFamily="34" charset="0"/>
              </a:rPr>
              <a:t> Respecting their privacy</a:t>
            </a:r>
          </a:p>
          <a:p>
            <a:endParaRPr lang="en-GB" altLang="fr-FR" sz="2400" dirty="0">
              <a:latin typeface="Fira Sans SemiBold" panose="020B0603050000020004" pitchFamily="34" charset="0"/>
            </a:endParaRPr>
          </a:p>
          <a:p>
            <a:endParaRPr lang="nl-BE" sz="2400" dirty="0">
              <a:latin typeface="Fira Sans SemiBold" panose="020B0603050000020004" pitchFamily="34" charset="0"/>
            </a:endParaRPr>
          </a:p>
        </p:txBody>
      </p:sp>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9591" y="4860912"/>
            <a:ext cx="1036767" cy="1036767"/>
          </a:xfrm>
          <a:prstGeom prst="rect">
            <a:avLst/>
          </a:prstGeom>
        </p:spPr>
      </p:pic>
      <p:pic>
        <p:nvPicPr>
          <p:cNvPr id="22" name="Picture 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188" y="4832985"/>
            <a:ext cx="1036767" cy="1036767"/>
          </a:xfrm>
          <a:prstGeom prst="rect">
            <a:avLst/>
          </a:prstGeom>
        </p:spPr>
      </p:pic>
      <p:pic>
        <p:nvPicPr>
          <p:cNvPr id="23" name="Pictur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2550" y="4877586"/>
            <a:ext cx="1036270" cy="1036270"/>
          </a:xfrm>
          <a:prstGeom prst="rect">
            <a:avLst/>
          </a:prstGeom>
        </p:spPr>
      </p:pic>
      <p:pic>
        <p:nvPicPr>
          <p:cNvPr id="24" name="Picture 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4833" y="4869249"/>
            <a:ext cx="1036767" cy="1036270"/>
          </a:xfrm>
          <a:prstGeom prst="rect">
            <a:avLst/>
          </a:prstGeom>
        </p:spPr>
      </p:pic>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62371" y="4869250"/>
            <a:ext cx="1035773" cy="1036270"/>
          </a:xfrm>
          <a:prstGeom prst="rect">
            <a:avLst/>
          </a:prstGeom>
        </p:spPr>
      </p:pic>
    </p:spTree>
    <p:extLst>
      <p:ext uri="{BB962C8B-B14F-4D97-AF65-F5344CB8AC3E}">
        <p14:creationId xmlns:p14="http://schemas.microsoft.com/office/powerpoint/2010/main" val="34742194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mages.unsplash.com/photo-1655474396177-e727349f44dc?ixlib=rb-4.0.3&amp;ixid=MnwxMjA3fDB8MHxwaG90by1wYWdlfHx8fGVufDB8fHx8&amp;auto=format&amp;fit=crop&amp;w=1000&amp;q=80"/>
          <p:cNvPicPr>
            <a:picLocks noChangeAspect="1" noChangeArrowheads="1"/>
          </p:cNvPicPr>
          <p:nvPr/>
        </p:nvPicPr>
        <p:blipFill rotWithShape="1">
          <a:blip r:embed="rId2">
            <a:extLst>
              <a:ext uri="{28A0092B-C50C-407E-A947-70E740481C1C}">
                <a14:useLocalDpi xmlns:a14="http://schemas.microsoft.com/office/drawing/2010/main" val="0"/>
              </a:ext>
            </a:extLst>
          </a:blip>
          <a:srcRect l="7602" t="17003" r="17130" b="40123"/>
          <a:stretch/>
        </p:blipFill>
        <p:spPr bwMode="auto">
          <a:xfrm>
            <a:off x="152400" y="0"/>
            <a:ext cx="1203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124364" y="1786889"/>
            <a:ext cx="7638471" cy="3284221"/>
          </a:xfrm>
        </p:spPr>
        <p:txBody>
          <a:bodyPr>
            <a:normAutofit/>
          </a:bodyPr>
          <a:lstStyle/>
          <a:p>
            <a:pPr algn="ctr">
              <a:lnSpc>
                <a:spcPct val="100000"/>
              </a:lnSpc>
            </a:pPr>
            <a:r>
              <a:rPr lang="nl-NL" sz="4000" dirty="0" err="1" smtClean="0">
                <a:solidFill>
                  <a:schemeClr val="accent2">
                    <a:lumMod val="50000"/>
                  </a:schemeClr>
                </a:solidFill>
                <a:latin typeface="Fira Sans Medium" panose="020B0603050000020004" pitchFamily="34" charset="0"/>
                <a:cs typeface="Arial" panose="020B0604020202020204" pitchFamily="34" charset="0"/>
              </a:rPr>
              <a:t>Enablers</a:t>
            </a:r>
            <a:r>
              <a:rPr lang="nl-NL" sz="4000" dirty="0" smtClean="0">
                <a:solidFill>
                  <a:schemeClr val="accent2">
                    <a:lumMod val="50000"/>
                  </a:schemeClr>
                </a:solidFill>
                <a:latin typeface="Fira Sans Medium" panose="020B0603050000020004" pitchFamily="34" charset="0"/>
                <a:cs typeface="Arial" panose="020B0604020202020204" pitchFamily="34" charset="0"/>
              </a:rPr>
              <a:t>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to</a:t>
            </a:r>
            <a:r>
              <a:rPr lang="nl-NL" sz="4000" dirty="0" smtClean="0">
                <a:solidFill>
                  <a:schemeClr val="accent2">
                    <a:lumMod val="50000"/>
                  </a:schemeClr>
                </a:solidFill>
                <a:latin typeface="Fira Sans Medium" panose="020B0603050000020004" pitchFamily="34" charset="0"/>
                <a:cs typeface="Arial" panose="020B0604020202020204" pitchFamily="34" charset="0"/>
              </a:rPr>
              <a:t>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achieve</a:t>
            </a:r>
            <a:r>
              <a:rPr lang="nl-NL" sz="4000" dirty="0" smtClean="0">
                <a:solidFill>
                  <a:schemeClr val="accent2">
                    <a:lumMod val="50000"/>
                  </a:schemeClr>
                </a:solidFill>
                <a:latin typeface="Fira Sans Medium" panose="020B0603050000020004" pitchFamily="34" charset="0"/>
                <a:cs typeface="Arial" panose="020B0604020202020204" pitchFamily="34" charset="0"/>
              </a:rPr>
              <a:t>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our</a:t>
            </a:r>
            <a:r>
              <a:rPr lang="nl-NL" sz="4000" dirty="0" smtClean="0">
                <a:solidFill>
                  <a:schemeClr val="accent2">
                    <a:lumMod val="50000"/>
                  </a:schemeClr>
                </a:solidFill>
                <a:latin typeface="Fira Sans Medium" panose="020B0603050000020004" pitchFamily="34" charset="0"/>
                <a:cs typeface="Arial" panose="020B0604020202020204" pitchFamily="34" charset="0"/>
              </a:rPr>
              <a:t> goals</a:t>
            </a:r>
            <a:endParaRPr lang="fr-BE" sz="4000" dirty="0">
              <a:solidFill>
                <a:schemeClr val="accent2">
                  <a:lumMod val="50000"/>
                </a:schemeClr>
              </a:solidFill>
              <a:latin typeface="Fira Sans Medium" panose="020B0603050000020004" pitchFamily="34" charset="0"/>
              <a:cs typeface="Arial" panose="020B0604020202020204" pitchFamily="34" charset="0"/>
            </a:endParaRPr>
          </a:p>
        </p:txBody>
      </p:sp>
      <p:sp>
        <p:nvSpPr>
          <p:cNvPr id="4" name="Text Placeholder 3"/>
          <p:cNvSpPr>
            <a:spLocks noGrp="1"/>
          </p:cNvSpPr>
          <p:nvPr>
            <p:ph type="body" sz="quarter" idx="10"/>
          </p:nvPr>
        </p:nvSpPr>
        <p:spPr/>
        <p:txBody>
          <a:body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Tree>
    <p:extLst>
      <p:ext uri="{BB962C8B-B14F-4D97-AF65-F5344CB8AC3E}">
        <p14:creationId xmlns:p14="http://schemas.microsoft.com/office/powerpoint/2010/main" val="407596869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80560" y="365125"/>
            <a:ext cx="6873240" cy="1325563"/>
          </a:xfrm>
        </p:spPr>
        <p:txBody>
          <a:bodyPr/>
          <a:lstStyle/>
          <a:p>
            <a:r>
              <a:rPr lang="en-US" dirty="0"/>
              <a:t>Let’s NOT reinvent the wheel…</a:t>
            </a:r>
          </a:p>
        </p:txBody>
      </p:sp>
      <p:sp>
        <p:nvSpPr>
          <p:cNvPr id="5" name="Content Placeholder 4"/>
          <p:cNvSpPr>
            <a:spLocks noGrp="1"/>
          </p:cNvSpPr>
          <p:nvPr>
            <p:ph idx="1"/>
          </p:nvPr>
        </p:nvSpPr>
        <p:spPr>
          <a:xfrm>
            <a:off x="4480561" y="2439347"/>
            <a:ext cx="6427694" cy="3877633"/>
          </a:xfrm>
        </p:spPr>
        <p:txBody>
          <a:bodyPr>
            <a:normAutofit/>
          </a:bodyPr>
          <a:lstStyle/>
          <a:p>
            <a:pPr>
              <a:lnSpc>
                <a:spcPct val="120000"/>
              </a:lnSpc>
            </a:pPr>
            <a:r>
              <a:rPr lang="en-US" sz="2400" dirty="0" smtClean="0"/>
              <a:t>Share and reuse existing assets</a:t>
            </a:r>
          </a:p>
          <a:p>
            <a:pPr lvl="1">
              <a:lnSpc>
                <a:spcPct val="120000"/>
              </a:lnSpc>
            </a:pPr>
            <a:r>
              <a:rPr lang="en-US" sz="2400" dirty="0"/>
              <a:t>Business </a:t>
            </a:r>
            <a:r>
              <a:rPr lang="en-US" sz="2400" dirty="0" smtClean="0"/>
              <a:t>processes</a:t>
            </a:r>
            <a:endParaRPr lang="en-US" sz="2400" dirty="0"/>
          </a:p>
          <a:p>
            <a:pPr lvl="1">
              <a:lnSpc>
                <a:spcPct val="120000"/>
              </a:lnSpc>
            </a:pPr>
            <a:r>
              <a:rPr lang="en-US" sz="2400" dirty="0" smtClean="0"/>
              <a:t>Software components and API’s</a:t>
            </a:r>
            <a:endParaRPr lang="en-US" sz="2400" dirty="0"/>
          </a:p>
          <a:p>
            <a:pPr lvl="1">
              <a:lnSpc>
                <a:spcPct val="120000"/>
              </a:lnSpc>
            </a:pPr>
            <a:r>
              <a:rPr lang="en-US" sz="2400" dirty="0" smtClean="0"/>
              <a:t>Procurement and </a:t>
            </a:r>
            <a:r>
              <a:rPr lang="en-US" sz="2400" dirty="0" err="1" smtClean="0"/>
              <a:t>licences</a:t>
            </a:r>
            <a:endParaRPr lang="en-US" sz="2400" dirty="0"/>
          </a:p>
          <a:p>
            <a:pPr lvl="1">
              <a:lnSpc>
                <a:spcPct val="120000"/>
              </a:lnSpc>
            </a:pPr>
            <a:r>
              <a:rPr lang="en-US" sz="2400" dirty="0" smtClean="0"/>
              <a:t>Infrastructure</a:t>
            </a:r>
          </a:p>
          <a:p>
            <a:pPr lvl="1">
              <a:lnSpc>
                <a:spcPct val="120000"/>
              </a:lnSpc>
            </a:pPr>
            <a:r>
              <a:rPr lang="en-US" sz="2400" dirty="0" smtClean="0"/>
              <a:t>Other types of </a:t>
            </a:r>
            <a:r>
              <a:rPr lang="en-US" sz="2400" b="1" dirty="0" smtClean="0"/>
              <a:t>building blocks</a:t>
            </a:r>
            <a:r>
              <a:rPr lang="en-US" sz="2400" dirty="0" smtClean="0"/>
              <a:t>…</a:t>
            </a:r>
          </a:p>
          <a:p>
            <a:pPr lvl="1">
              <a:lnSpc>
                <a:spcPct val="120000"/>
              </a:lnSpc>
            </a:pPr>
            <a:endParaRPr lang="en-US" sz="2200" dirty="0" smtClean="0"/>
          </a:p>
          <a:p>
            <a:pPr lvl="1">
              <a:lnSpc>
                <a:spcPct val="120000"/>
              </a:lnSpc>
            </a:pPr>
            <a:endParaRPr lang="en-US" sz="2200" dirty="0" smtClean="0"/>
          </a:p>
          <a:p>
            <a:pPr lvl="1"/>
            <a:endParaRPr lang="nl-NL" dirty="0"/>
          </a:p>
          <a:p>
            <a:endParaRPr lang="nl-NL" dirty="0"/>
          </a:p>
          <a:p>
            <a:pPr lvl="1"/>
            <a:endParaRPr lang="en-US" dirty="0"/>
          </a:p>
          <a:p>
            <a:endParaRPr lang="nl-NL" dirty="0"/>
          </a:p>
          <a:p>
            <a:pPr lvl="1"/>
            <a:endParaRPr lang="nl-NL" dirty="0"/>
          </a:p>
          <a:p>
            <a:pPr lvl="1"/>
            <a:endParaRPr lang="nl-NL" dirty="0"/>
          </a:p>
          <a:p>
            <a:pPr lvl="1"/>
            <a:endParaRPr lang="nl-NL"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29480" r="13677"/>
          <a:stretch/>
        </p:blipFill>
        <p:spPr>
          <a:xfrm>
            <a:off x="142730" y="0"/>
            <a:ext cx="3698956" cy="6858000"/>
          </a:xfrm>
          <a:prstGeom prst="rect">
            <a:avLst/>
          </a:prstGeom>
        </p:spPr>
      </p:pic>
      <p:sp>
        <p:nvSpPr>
          <p:cNvPr id="6"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28933602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80560" y="365125"/>
            <a:ext cx="6873240" cy="1325563"/>
          </a:xfrm>
        </p:spPr>
        <p:txBody>
          <a:bodyPr/>
          <a:lstStyle/>
          <a:p>
            <a:r>
              <a:rPr lang="en-US" dirty="0"/>
              <a:t>Let’s </a:t>
            </a:r>
            <a:r>
              <a:rPr lang="en-US" dirty="0" smtClean="0"/>
              <a:t>work together…</a:t>
            </a:r>
            <a:endParaRPr lang="en-US" dirty="0"/>
          </a:p>
        </p:txBody>
      </p:sp>
      <p:sp>
        <p:nvSpPr>
          <p:cNvPr id="5" name="Content Placeholder 4"/>
          <p:cNvSpPr>
            <a:spLocks noGrp="1"/>
          </p:cNvSpPr>
          <p:nvPr>
            <p:ph idx="1"/>
          </p:nvPr>
        </p:nvSpPr>
        <p:spPr>
          <a:xfrm>
            <a:off x="4480561" y="1886506"/>
            <a:ext cx="6427694" cy="4422365"/>
          </a:xfrm>
        </p:spPr>
        <p:txBody>
          <a:bodyPr>
            <a:normAutofit/>
          </a:bodyPr>
          <a:lstStyle/>
          <a:p>
            <a:pPr>
              <a:lnSpc>
                <a:spcPct val="120000"/>
              </a:lnSpc>
            </a:pPr>
            <a:endParaRPr lang="en-US" sz="2400" dirty="0" smtClean="0"/>
          </a:p>
          <a:p>
            <a:pPr>
              <a:lnSpc>
                <a:spcPct val="120000"/>
              </a:lnSpc>
            </a:pPr>
            <a:r>
              <a:rPr lang="en-US" sz="2400" dirty="0" smtClean="0">
                <a:latin typeface="Fira Sans SemiBold"/>
              </a:rPr>
              <a:t>Align and collaborate</a:t>
            </a:r>
          </a:p>
          <a:p>
            <a:pPr lvl="1">
              <a:lnSpc>
                <a:spcPct val="120000"/>
              </a:lnSpc>
            </a:pPr>
            <a:r>
              <a:rPr lang="en-US" sz="2400" dirty="0" smtClean="0"/>
              <a:t>Promote and rely on </a:t>
            </a:r>
            <a:r>
              <a:rPr lang="en-US" sz="2400" dirty="0"/>
              <a:t>mature business </a:t>
            </a:r>
            <a:r>
              <a:rPr lang="en-US" sz="2400" dirty="0" smtClean="0"/>
              <a:t>concepts</a:t>
            </a:r>
          </a:p>
          <a:p>
            <a:pPr lvl="1">
              <a:lnSpc>
                <a:spcPct val="120000"/>
              </a:lnSpc>
            </a:pPr>
            <a:r>
              <a:rPr lang="en-US" sz="2400" dirty="0"/>
              <a:t>E</a:t>
            </a:r>
            <a:r>
              <a:rPr lang="en-US" sz="2400" dirty="0" smtClean="0"/>
              <a:t>nforce </a:t>
            </a:r>
            <a:r>
              <a:rPr lang="en-US" sz="2400" dirty="0"/>
              <a:t>proven </a:t>
            </a:r>
            <a:r>
              <a:rPr lang="en-US" sz="2400" dirty="0" smtClean="0"/>
              <a:t>standards</a:t>
            </a:r>
          </a:p>
          <a:p>
            <a:pPr lvl="1">
              <a:lnSpc>
                <a:spcPct val="120000"/>
              </a:lnSpc>
            </a:pPr>
            <a:r>
              <a:rPr lang="en-US" sz="2400" dirty="0" smtClean="0"/>
              <a:t>Share </a:t>
            </a:r>
            <a:r>
              <a:rPr lang="en-US" sz="2400" dirty="0"/>
              <a:t>knowledge </a:t>
            </a:r>
            <a:r>
              <a:rPr lang="en-US" sz="2400" dirty="0" smtClean="0"/>
              <a:t>and techniques</a:t>
            </a:r>
          </a:p>
          <a:p>
            <a:pPr lvl="1">
              <a:lnSpc>
                <a:spcPct val="120000"/>
              </a:lnSpc>
            </a:pPr>
            <a:r>
              <a:rPr lang="en-US" sz="2400" dirty="0" smtClean="0"/>
              <a:t>Exchange </a:t>
            </a:r>
            <a:r>
              <a:rPr lang="en-US" sz="2400" dirty="0"/>
              <a:t>good </a:t>
            </a:r>
            <a:r>
              <a:rPr lang="en-US" sz="2400" dirty="0" smtClean="0"/>
              <a:t>practices</a:t>
            </a:r>
          </a:p>
          <a:p>
            <a:pPr lvl="1">
              <a:lnSpc>
                <a:spcPct val="120000"/>
              </a:lnSpc>
            </a:pPr>
            <a:r>
              <a:rPr lang="en-US" sz="2400" dirty="0" smtClean="0"/>
              <a:t>Co-creation with all actors involved</a:t>
            </a:r>
            <a:endParaRPr lang="en-US" sz="2400" dirty="0"/>
          </a:p>
          <a:p>
            <a:pPr lvl="1"/>
            <a:endParaRPr lang="nl-NL" dirty="0"/>
          </a:p>
          <a:p>
            <a:endParaRPr lang="nl-NL" dirty="0"/>
          </a:p>
          <a:p>
            <a:pPr lvl="1"/>
            <a:endParaRPr lang="en-US" dirty="0"/>
          </a:p>
          <a:p>
            <a:endParaRPr lang="nl-NL" dirty="0"/>
          </a:p>
          <a:p>
            <a:pPr lvl="1"/>
            <a:endParaRPr lang="nl-NL" dirty="0"/>
          </a:p>
          <a:p>
            <a:pPr lvl="1"/>
            <a:endParaRPr lang="nl-NL" dirty="0"/>
          </a:p>
          <a:p>
            <a:pPr lvl="1"/>
            <a:endParaRPr lang="nl-NL" dirty="0"/>
          </a:p>
        </p:txBody>
      </p:sp>
      <p:sp>
        <p:nvSpPr>
          <p:cNvPr id="7"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208" y="-177763"/>
            <a:ext cx="3706884" cy="7035763"/>
          </a:xfrm>
          <a:prstGeom prst="rect">
            <a:avLst/>
          </a:prstGeom>
        </p:spPr>
      </p:pic>
    </p:spTree>
    <p:extLst>
      <p:ext uri="{BB962C8B-B14F-4D97-AF65-F5344CB8AC3E}">
        <p14:creationId xmlns:p14="http://schemas.microsoft.com/office/powerpoint/2010/main" val="2703506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BE" dirty="0" smtClean="0"/>
              <a:t>   </a:t>
            </a:r>
            <a:r>
              <a:rPr lang="fr-BE" dirty="0" err="1" smtClean="0"/>
              <a:t>Who</a:t>
            </a:r>
            <a:r>
              <a:rPr lang="fr-BE" dirty="0" smtClean="0"/>
              <a:t> </a:t>
            </a:r>
            <a:r>
              <a:rPr lang="fr-BE" dirty="0" err="1"/>
              <a:t>is</a:t>
            </a:r>
            <a:r>
              <a:rPr lang="fr-BE" dirty="0"/>
              <a:t> </a:t>
            </a:r>
            <a:r>
              <a:rPr lang="fr-BE" dirty="0" err="1" smtClean="0"/>
              <a:t>already</a:t>
            </a:r>
            <a:r>
              <a:rPr lang="fr-BE" dirty="0" smtClean="0"/>
              <a:t> </a:t>
            </a:r>
            <a:r>
              <a:rPr lang="fr-BE" dirty="0" err="1" smtClean="0"/>
              <a:t>involved</a:t>
            </a:r>
            <a:r>
              <a:rPr lang="fr-BE" dirty="0"/>
              <a:t>?</a:t>
            </a:r>
            <a:br>
              <a:rPr lang="fr-BE" dirty="0"/>
            </a:br>
            <a:endParaRPr lang="en-US" dirty="0"/>
          </a:p>
        </p:txBody>
      </p:sp>
      <p:grpSp>
        <p:nvGrpSpPr>
          <p:cNvPr id="2" name="Group 1"/>
          <p:cNvGrpSpPr/>
          <p:nvPr/>
        </p:nvGrpSpPr>
        <p:grpSpPr>
          <a:xfrm>
            <a:off x="167591" y="3285994"/>
            <a:ext cx="11856818" cy="3443748"/>
            <a:chOff x="667451" y="2827989"/>
            <a:chExt cx="11856818" cy="3443748"/>
          </a:xfrm>
        </p:grpSpPr>
        <p:pic>
          <p:nvPicPr>
            <p:cNvPr id="43" name="Picture 42"/>
            <p:cNvPicPr>
              <a:picLocks noChangeAspect="1"/>
            </p:cNvPicPr>
            <p:nvPr/>
          </p:nvPicPr>
          <p:blipFill>
            <a:blip r:embed="rId3"/>
            <a:stretch>
              <a:fillRect/>
            </a:stretch>
          </p:blipFill>
          <p:spPr>
            <a:xfrm>
              <a:off x="8330916" y="3398467"/>
              <a:ext cx="1815266" cy="1815266"/>
            </a:xfrm>
            <a:prstGeom prst="rect">
              <a:avLst/>
            </a:prstGeom>
          </p:spPr>
        </p:pic>
        <p:pic>
          <p:nvPicPr>
            <p:cNvPr id="33" name="Picture 32"/>
            <p:cNvPicPr>
              <a:picLocks noChangeAspect="1"/>
            </p:cNvPicPr>
            <p:nvPr/>
          </p:nvPicPr>
          <p:blipFill>
            <a:blip r:embed="rId4"/>
            <a:stretch>
              <a:fillRect/>
            </a:stretch>
          </p:blipFill>
          <p:spPr>
            <a:xfrm>
              <a:off x="10805414" y="4557263"/>
              <a:ext cx="1400742" cy="1400742"/>
            </a:xfrm>
            <a:prstGeom prst="rect">
              <a:avLst/>
            </a:prstGeom>
          </p:spPr>
        </p:pic>
        <p:pic>
          <p:nvPicPr>
            <p:cNvPr id="11" name="Picture 10"/>
            <p:cNvPicPr>
              <a:picLocks noChangeAspect="1"/>
            </p:cNvPicPr>
            <p:nvPr/>
          </p:nvPicPr>
          <p:blipFill>
            <a:blip r:embed="rId5"/>
            <a:stretch>
              <a:fillRect/>
            </a:stretch>
          </p:blipFill>
          <p:spPr>
            <a:xfrm>
              <a:off x="10693659" y="4216120"/>
              <a:ext cx="1830610" cy="482061"/>
            </a:xfrm>
            <a:prstGeom prst="rect">
              <a:avLst/>
            </a:prstGeom>
          </p:spPr>
        </p:pic>
        <p:pic>
          <p:nvPicPr>
            <p:cNvPr id="7" name="Picture 6"/>
            <p:cNvPicPr>
              <a:picLocks noChangeAspect="1"/>
            </p:cNvPicPr>
            <p:nvPr/>
          </p:nvPicPr>
          <p:blipFill>
            <a:blip r:embed="rId6"/>
            <a:stretch>
              <a:fillRect/>
            </a:stretch>
          </p:blipFill>
          <p:spPr>
            <a:xfrm>
              <a:off x="667451" y="3859470"/>
              <a:ext cx="1388700" cy="1388700"/>
            </a:xfrm>
            <a:prstGeom prst="rect">
              <a:avLst/>
            </a:prstGeom>
          </p:spPr>
        </p:pic>
        <p:pic>
          <p:nvPicPr>
            <p:cNvPr id="45" name="Picture 44"/>
            <p:cNvPicPr>
              <a:picLocks noChangeAspect="1"/>
            </p:cNvPicPr>
            <p:nvPr/>
          </p:nvPicPr>
          <p:blipFill>
            <a:blip r:embed="rId7"/>
            <a:stretch>
              <a:fillRect/>
            </a:stretch>
          </p:blipFill>
          <p:spPr>
            <a:xfrm>
              <a:off x="6037506" y="5440346"/>
              <a:ext cx="1970282" cy="831391"/>
            </a:xfrm>
            <a:prstGeom prst="rect">
              <a:avLst/>
            </a:prstGeom>
          </p:spPr>
        </p:pic>
        <p:pic>
          <p:nvPicPr>
            <p:cNvPr id="47" name="Picture 46"/>
            <p:cNvPicPr>
              <a:picLocks noChangeAspect="1"/>
            </p:cNvPicPr>
            <p:nvPr/>
          </p:nvPicPr>
          <p:blipFill>
            <a:blip r:embed="rId8"/>
            <a:stretch>
              <a:fillRect/>
            </a:stretch>
          </p:blipFill>
          <p:spPr>
            <a:xfrm>
              <a:off x="7244781" y="2827989"/>
              <a:ext cx="849455" cy="849455"/>
            </a:xfrm>
            <a:prstGeom prst="rect">
              <a:avLst/>
            </a:prstGeom>
          </p:spPr>
        </p:pic>
      </p:grpSp>
      <p:grpSp>
        <p:nvGrpSpPr>
          <p:cNvPr id="6" name="Group 5"/>
          <p:cNvGrpSpPr/>
          <p:nvPr/>
        </p:nvGrpSpPr>
        <p:grpSpPr>
          <a:xfrm>
            <a:off x="1965606" y="2658154"/>
            <a:ext cx="9398141" cy="3282643"/>
            <a:chOff x="1965606" y="2251626"/>
            <a:chExt cx="9398141" cy="3282643"/>
          </a:xfrm>
        </p:grpSpPr>
        <p:pic>
          <p:nvPicPr>
            <p:cNvPr id="9" name="Picture 4" descr="SPF Santé publiqu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65606" y="4222146"/>
              <a:ext cx="2048821" cy="779275"/>
            </a:xfrm>
            <a:prstGeom prst="rect">
              <a:avLst/>
            </a:prstGeom>
            <a:noFill/>
            <a:extLst>
              <a:ext uri="{909E8E84-426E-40DD-AFC4-6F175D3DCCD1}">
                <a14:hiddenFill xmlns:a14="http://schemas.microsoft.com/office/drawing/2010/main">
                  <a:solidFill>
                    <a:srgbClr val="FFFFFF"/>
                  </a:solidFill>
                </a14:hiddenFill>
              </a:ext>
            </a:extLst>
          </p:spPr>
        </p:pic>
        <p:grpSp>
          <p:nvGrpSpPr>
            <p:cNvPr id="28" name="Group 27"/>
            <p:cNvGrpSpPr/>
            <p:nvPr/>
          </p:nvGrpSpPr>
          <p:grpSpPr>
            <a:xfrm>
              <a:off x="9392312" y="2251626"/>
              <a:ext cx="1971435" cy="3282643"/>
              <a:chOff x="8994586" y="3919113"/>
              <a:chExt cx="2262892" cy="3767950"/>
            </a:xfrm>
          </p:grpSpPr>
          <p:pic>
            <p:nvPicPr>
              <p:cNvPr id="29" name="Picture 28"/>
              <p:cNvPicPr>
                <a:picLocks noChangeAspect="1"/>
              </p:cNvPicPr>
              <p:nvPr/>
            </p:nvPicPr>
            <p:blipFill>
              <a:blip r:embed="rId10"/>
              <a:stretch>
                <a:fillRect/>
              </a:stretch>
            </p:blipFill>
            <p:spPr>
              <a:xfrm>
                <a:off x="8994586" y="6720967"/>
                <a:ext cx="750365" cy="966096"/>
              </a:xfrm>
              <a:prstGeom prst="rect">
                <a:avLst/>
              </a:prstGeom>
            </p:spPr>
          </p:pic>
          <p:pic>
            <p:nvPicPr>
              <p:cNvPr id="30" name="Pictur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227039" y="3919113"/>
                <a:ext cx="1030439" cy="675872"/>
              </a:xfrm>
              <a:prstGeom prst="rect">
                <a:avLst/>
              </a:prstGeom>
            </p:spPr>
          </p:pic>
        </p:grpSp>
      </p:grpSp>
      <p:grpSp>
        <p:nvGrpSpPr>
          <p:cNvPr id="13" name="Group 12"/>
          <p:cNvGrpSpPr/>
          <p:nvPr/>
        </p:nvGrpSpPr>
        <p:grpSpPr>
          <a:xfrm>
            <a:off x="3817268" y="2022073"/>
            <a:ext cx="8484629" cy="3243279"/>
            <a:chOff x="4365442" y="1587771"/>
            <a:chExt cx="8484629" cy="3243279"/>
          </a:xfrm>
        </p:grpSpPr>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610254" y="3987218"/>
              <a:ext cx="1881973" cy="843832"/>
            </a:xfrm>
            <a:prstGeom prst="rect">
              <a:avLst/>
            </a:prstGeom>
          </p:spPr>
        </p:pic>
        <p:pic>
          <p:nvPicPr>
            <p:cNvPr id="25" name="Picture 2" descr="Logo en huisstijl | Inte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423555" y="2851692"/>
              <a:ext cx="1426516" cy="801272"/>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data:image/png;base64,iVBORw0KGgoAAAANSUhEUgAAAK0AAACtCAMAAAD1cQ9xAAAAY1BMVEX///8kf40lf40Ad4YAdYUafIoAcoIPeYj7/f0AbH30+Pnt8/QAb4Dh6+3p8PLK3N/U4uU8iZZGjpqdv8V4qbK1ztORt76lxMpVlaCuyc6909eGsLgxhZJpoKpemqQAYHMAV2uInC+DAAATHklEQVR4nO0812LbPK+hSIqy9t7S97//Ux4AXLKbYSlJey6MmyquTYEg9uDb2wte8IIXvOAFL3jBC17wghe84BsQJ3H0r3H4HOI8K/p2XGV405ByNi5DkeXxv0btAeJy6rc1TIWSkrGAIQQBk5KLlNdb05X/f0g9L3uluJIBAfOg/5ZKyGrvy3+N5htStZUcKUp4SqkApAb9aDCWirM++7c8UQ41cCdREdDhst7bpW+GYeqmaWj6ZRtrKYQyzCHE2GX/Dtd25ZKOXopUbs1cZMk9f6Lkdf3OU0FbYorXS/5vcN2lkkg0OPK1Lz9RWXFc9qvCLyMTB/8A33K7KSSX5Os2PPP6st8ZnAQxRP93+SFfGCdc03p4Wtbjol9DwDdgohr+okabK4VvleE6J2d+FyWDDJEhpKz/FnmzPUUToORY/PF/cZJnAGVR4j958qfKmmpgYGD2dDm10YsQzSvH0wz37uE0cxD/dq8CHqYIoWLVtoAZe8A4GWpO7PvOZn8a4laiqAgx3CNRNlu9okHThsKaBPikGrfhnox5f6PDCYZfRjaTqAmkbI9qIM56bc/Yvek1fwHSYm3u7Fg2IuMzvv2qMpsRJabq7vjmaQyFQY6BGyM4khdwFCHXOpbMB9+6A2rRAKSFI6p+UdiaAJEN28MryqUS2p4xBQZtbJtuLoqiLIti7pp2VKmQxo6JsTlwRDEK5Ibq15h34fBiGTb+k7yVxkQBbFMWR/eSF8VxNuyB/1Lj+SFeUGVLNf8KrnH7SIy8F0Lbs2DvP6FRNC+j5OTZiOAgcQ3x1a37+JfXoUVXio+eC6Y6ZNpG9MVXrmAyL7An+vbu99WtJAbT7yDLeO3QikdSZWCbhqfUfJT15FyCVVnchyU4Ob/ADBGyAVOtZctoIq9V8voEYaK+Ir9GKOdbxBUS4faz6EYNsUFrKZssxIaqah7pmpTFPA0IE7q7D/+bLai4QLM4ryYfkbryRzVDh0IdbhbZbCQFe2vvlXs8Q7BQrahzQesquYIZ64t7LVGOIWmCzX6QV4juT+rdLEU22Ox7Z1K7aj2eX5wPtRBkeLURI5uAZkyMw11EMUgtAXanMZN4Sj9m1fIK9exuj7UjJ0ocbUTebTyUzCN6h3Oo2qNnWY7oFqnaMm8Jywd8e/sZiEkdBHbzM5p4KRpPr6QfQeY0ZmDQUuACNLxpiJJIdkyo/eAFJW1KmtuiO+N3xA+5OAMqntQu3aEXIAPPBVGj/S7AVMqqHQrwahGSrBjaQCnzn3L12iPqyYytds0GxEAGPyJpxLTCvqoD63sgy1vUBSHZMyHHZf7TSOQT+Aqa8OHBocU9g2zZZVoBfkT9A+55NKIQLObciwdks9ZEhmz5MOjJ51aShYZw120HFwIEDe/HoMcCsXywwAlATSsrg0lWgb91QHZeiWw8bfLPwsIoW1JKgfDR/bTAAE3V9i+kdfptNVaiKQ/NO/IaSOADwLjFGIDxqvk6go1bcmhl6ISpYEe1OBBRvpl5ilrwRcLe/AV/gCxZ8uRbiAyrludIUuDXYee9RWlG9pDG/9QM13z466egFHhchg8GXJ5bbZCMpOWDh2Ayn4elbbetXYbinpPjhjQab+3HTYq6wmy+vMEf6/d4YUXdavAr1dG9S+jVaj8cXpR0m4TwRicZFedh0BZHO1bqDTo703I8G/MHaDXwRL6DbBcGjrXiHcXCemEZ7UP2/rtJ16pQsXvgqTzqtXjjaAgsung8ATeqIK9h/ds3iIsIMmW0JMmBjO17SL58gigeRi7YXa5ZmzHJ5e6jg2jBAERYZ64kF3n2L1DfMMAdbF3t+jnHANwqh3hEYxR6g1ZUFHoFUpLtWisdqlkj5xXXG5kxbvX3hIc35mZRpMDlFHq8gdIJzdlsoA+UUw7wEskcyTJSZaBO5biB5TWcU879VnFFKYVb7ySuR+q6UHSH/7dabUbUL3MuKgRhGLVEU269vIl0j9OcXaVTRbKdH/y+qJy2EPVsIDx5ibr2lEifW/6Co7ju6aJ65YZrN+n1Ab7hYCcbyruocMneMxJxuZMvKQN7FBEembRqsQduE+bMkC/ExZgyuqFC0NtGp04aMxnj6fHdYkOBu2Tbxz5JWdN+UmvygEGBDObQkhqJqwmagGGX9TWDNoBjZI4bXdwgNWRukL2srx9tiCyvPo0DoyYg8vcG3ZIcRruc8ALRg+VMr8kZiuiqkcpIORjpobydxY5i4XD8Kk4pFdkSK6VDGHiPBjxSaRYoAq9/z0EZePW3HDi4Ba5TdkXKDjl/8hOIa3XIy4C2YU4VIHGF/g9S8PwKtg0uaDAUaGM1YxYrev2GtyZSwk+4YMCTO+oGZhZEUrBAr5IDm1gLjv4pvxBExEhDrvGY0f3QGjJaYL3UkCgLMHB/8uSSGlXBaIQRlzFCEeHJGbWeoT27wAroeFtVvR84WB7EdlVea3wNMaairOKLiVs16jPKqWFpPLn9vFYohGOEDJcwHNwjk1nDjkrjSwHzUOJR3IzIkyh4bpWB/hiY2IdrzwMoE+tuAncGqcFQeQHOMM1wiskoahr1M6kZo3N75Fb9rhKYTp3OkYIvHyij8YlV9ccFLGYPDcXwXORHAYLUuGBUwoSRXOXiBmQX0X+4wgcQe7RyQlx/DJqHGYqDh+vO71kgyu3OPAbCODfMsRqa5fOMi+tKbbJL1FL6Ma78USLXnjbqqMaMEQMiOGOOKBr+QsZdzybFJsBl1cvOIrCO7Rz4FBDDl511mEowYta5bZHtNRXRnfFvY+Lssi1s0TiIIL32ER2mm34BRn3nY1R0maU0igvdOi28OXKIOcnAeyRPAx6TPvIITk/p0AQthlz1F1D01vOqpkOJ1Sgm0lmCGDWu3npWy/MZPK9iI6+7Ud5sWFq77ZyCsvJLoJjqd8SeIskOMn3SmiWB3zceud4syZtWQOXqqHEKInLr9TOelDZnaHxNgjjCT/ePF3gPMgz1NCNlqUspFCgB+vQ7tBhXgpIeZUtLweTt1uA1AbBYUJ1bE5NUxsCiQTDy2gG2TKNI8nYB2bdZuXwPrhz4lY01w+2wk2tK5yWgdjEU6L12WOC8TlJAQ+bzXfnNWTbMiRm91VzE1vxauLSi5y7URNcyFdFBE4RObxXS6fTpPLbkyBgdiwTVGrJFFJ3kXgtJ3jC9oJVCjNURI7/wqTnL7jy2A1fqZnyaVAmNbbSFyhTNklGo9LTzQbByJYzekrCI1TZCmYrkDK9WH/76XSjatjVu9gSPJufawKNOfSU9PF6rd+Ivjb+1uEUyzKJqTijhw2+lGl/wghc8BRGWM/UjPkWPj9Hh0wsrv7+e//Bk8LLdbv+NWllW/93+0w58qW63/2l9UvwHX7iklLIUfqltUgeP/9OaqIH1TBlhg8f6XPSClv1oiAjbrHahS4kFlmvYopk2qp051wzTW4Gzgb5h4DS2YOQdttI57ZxdiOQRSp8xQ7NpbGDDXaZrc69+GtDe73QcMdl7whYTv8beR/yQsjwFBVYhjJ8K/mCo+ZZCIf2F3b3vaUCHV0fBEZJZs3CEcYXx1JVzN07CEAa2XNBgBULjhUGC8SkppXYO28l7fj067bFd0/qpGGldSJgZtvR0qDReu08X4KmdpAOelwlSMVlgInlMQanI7+FKGh1rU5p0yeYSk8hjFkWMlU7yWBa6/DbJgiYzRsymKl5cSpjBwjeXisV6qskWYUbVyG+Sujj0aciVC1iL1akc0gR6pQQTU08k5R+BeFWTAcLMwIZz/h1l6EvbT2Nb+X3XPpEnHU/p3Mbp5pYIS0iGVzE3tvqAxZwfMt7ZiiiFUpq9ot3L1u4TZrPwpYvnoTtktoEK0qRRe+4KAajLgpPiG6HCNZoAO7yUfsSiPjNcUZ/PcepusZupK99c6QuLIrZmddAOzwOlMPXGJ+Uq+XkIsbFJumDiITyZ5Cywa8GkmOjItWhkPjub1F47nFg3cHyfcx8mo1msbAkEW3FOuR/YG8WEyQkSB5tcstdAKG/itK7JDnvEhJmpqEzcVxWoDn1KLTQpSqnGsGDeCiANjC0a4AW3002V0aF0ghUVk9QpqRSsP86PBdhnoKT2SvMDlCZbshGut5jsmzyvGMlumaJB+sCtth0F2xDU0/KL2XiXBSkDv21kBFMIOBbezgA2HZmSYoy6xmRgkD5yNPV3LMCqZ4vuMXaLydXQjYo0hqWooq0JgxZfXPGbEa3N6XErclRqNNkzXYB9tr5IBXRbMStDVA6GAOt9RftCEl07S8ZvKcGi25p7djvUFOcbtXk9wWfUf8S4NSfjoTukP7QzqOd3fw9YVjKrR+1BJFpx6NBEh5qJr4tA2UbI2p9RndE4nFiltPJcXHBpNMQo/qOvqNjiLRbqHC0iFMZAfd7Nge0nGHeFrrOr8hlfDMmclUGn/BIj6Jqy7RbCKq3VPbpt1TafLCl1fn8mx1GD9XPm2vSjXfne75h6j4zBWdmlagpCGfjAho7Ivm2/q93rARolpw8csngOqPWH20YZak52PRaoHOzhIweH15KRWEX1dgVtJrd9Edhq7NPH2AWM04TVexOl2bTT6KiSzqUY0DUKDt2ZNuGPjhIT15DVXqetRs2YQLAu14TNsb54bSY1Ja+24a5yk3Vtxam3UtTO5s3y0OITb9IXpyZ0Qq9lpQGiyjM9qgWvCnR/oauARcOKQ/s4JiiDcZlmnG7rd2pUxF5KpVzXL2wbCWhrXOB3OIUQg56U7HrfJ/WoWlO5MldpJbt0l1DIaQZITzFwESLo+QX4jK+tZxHU0N7+lcjzllMHODHP3Ochgr1KG3ZgH5prToxH9E6PFr1s1tTMV1igXu9QHi5DoIEj313/Rt31JnlAQy0X1ZeGDnShqx3pNh6z95zaVO/mQON55zR8I83YjVRc7HfjmBs1s7kWatSRrnOS3Khv1RAgBPEDXdQi5WozCXX53U8Lgabrt7GuVoCqHrdlvjvXcqX2NefBU7HLMleB00fPO3TvAhkxO8BAq1s19pZgXy2q0QezG+c4Q1pmj/NiSY/9iQHfLWUJP9sghlFJEH6zzV5bAkvPjR864N7iJUWJV89N5BW699PPnSXYy8xH24gnDmS5DEl6OK036oDzfVJkF5gM168GM+Oypr5aFTjqlShUrnslT0/GIR9AQ5JgTjvDyUTJneCWO6fbBsQ+faIn85l6lkH8/QhpSZ20Vt9QF/jZzOJ7QO2+wuqFgnqhV/fSeFDK3NHRdu8TuFhGRf3gKvWDkdn9QCYpNvYTtw5Qs7azWyQa8pCvg3BHmYExNTZl7CagI5x9njZpZsaU3D35aS7ICyyNtZzu5nkfKE3BLBkK8v5uh6nrsg24GcYTqcBrEJphaJplq+FPbdAYZ9sBmQbHD6WNl96yO0/9u0AenkvWEjOABfKKKyoWZgYdke6cxkiFntmnuceQL4dp0qjFuTNp0xI4FxLcT8V8CxKaSw3s+4g1jsxLQzdVyN2lCAfbq+9DOA6U6fkb6QeO0MB9d0ToCBg6+ekm0yjN0vu7ZJJpGyspuL+MCOzwWm/NHR5JH9JVE26IFGwiznn+5MVKBUVfrooVL9ppHR/sQlJ2Q9+i7a1rvJeomYoHQzfvODwPNsIPyZF79LPXZHQUirtMZdTR9IpU+x80ieIkyRHeuaMs2xjN5KXO3aUBCHa+K/ULoFBc+VA80ZdxyHR89q6pqNxSMzzvtpjvv4KsGYVX9cEurHiGgRJ3d3R8BMncUsxzN0uakZcc/kKrSTTcHjzErKVwjClVf3X7WNaPjAZOZbr5r5Y1Be4Xai1PwEA3eRz7EcvRzjYrthTv3OXzRndSLZW7k+qYJum0QftxNrDLk4MqtoNKAstq7JhIw73vwK/NwfZGJG15Wcz9rlJOeVvwJcbpOI9+Izn9rkv7MZQKj47XB7sQF3q2mVwBEcq13re2bZel3bZxRfWrJwohtrzj72LndJPDL1zj4SCjRIeUy+HQo7xhwl7uw8wVdebGOubvqVvu7i7sdYLnW0Hj15C0pLgEu/e/y34DM6bkg+ElVsXLk5Y7/yqaK5rneyqV+i2IJkmXcfD2wcEru2arJV6DcLC8Ybju/fRwMZUenocTemrA6JsAQQslCoL2UQfEeQY4t1uNiZIVQt6pyPKHq/bAalfabMvf5QIHTaB0YqM9eytllC03YyN+S3H9CSVxL/jYYXvm9re4WCTZPxluPxMoPPveStsxvKv0Sc8063cTY4TrByHcr0E0VfauKVU1+eedbFGcN7W1ZzKY/oJ0/YHCMEplL6+sl7l83xmL86Jb6puw9mwf/jJdLYBfpa8fC0Cj8aDGa/QKb3nxos1haUcmuNTWmYdb9zcu//sAoqxnGC2SdUUjBg/rWlUQO1TrSnPxNpaUkqv2H9+7+oZ92ONq7rP1lwvorKjJ5uI1Omy82Iv94xAXQ1unIbc3EAUu50xXIoQhXaPzr7E8QJyX81Lz2y0UOupVYHdFervxeun+/13GrCHKiqnR9460y/BHxPuCF7zgBS94wQte8IIXvOAFL3gS/g96NfnXxDQJfgAAAABJRU5ErkJggg=="/>
            <p:cNvSpPr>
              <a:spLocks noChangeAspect="1" noChangeArrowheads="1"/>
            </p:cNvSpPr>
            <p:nvPr/>
          </p:nvSpPr>
          <p:spPr bwMode="auto">
            <a:xfrm>
              <a:off x="7054606" y="36580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8" descr="Les entités fédérées dotent leur Gouvernement de pouvoirs spéciaux – Région  Bruxelles-Capitale | Elegis"/>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539880" y="3111143"/>
              <a:ext cx="923181" cy="104511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6"/>
            <p:cNvPicPr>
              <a:picLocks noChangeAspect="1"/>
            </p:cNvPicPr>
            <p:nvPr/>
          </p:nvPicPr>
          <p:blipFill>
            <a:blip r:embed="rId15"/>
            <a:stretch>
              <a:fillRect/>
            </a:stretch>
          </p:blipFill>
          <p:spPr>
            <a:xfrm>
              <a:off x="4533585" y="1587771"/>
              <a:ext cx="1586328" cy="1112798"/>
            </a:xfrm>
            <a:prstGeom prst="rect">
              <a:avLst/>
            </a:prstGeom>
          </p:spPr>
        </p:pic>
        <p:pic>
          <p:nvPicPr>
            <p:cNvPr id="14" name="Picture 10" descr="C:\Users\niro\AppData\Local\Temp\SNAGHTML74c4b43.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65442" y="3723955"/>
              <a:ext cx="1885253" cy="71670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181570" y="1355312"/>
            <a:ext cx="5740079" cy="5463284"/>
            <a:chOff x="877605" y="842284"/>
            <a:chExt cx="5740079" cy="5463284"/>
          </a:xfrm>
        </p:grpSpPr>
        <p:pic>
          <p:nvPicPr>
            <p:cNvPr id="31" name="Picture 3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800025" y="842284"/>
              <a:ext cx="1817659" cy="661628"/>
            </a:xfrm>
            <a:prstGeom prst="rect">
              <a:avLst/>
            </a:prstGeom>
          </p:spPr>
        </p:pic>
        <p:pic>
          <p:nvPicPr>
            <p:cNvPr id="39" name="Picture 38"/>
            <p:cNvPicPr>
              <a:picLocks noChangeAspect="1"/>
            </p:cNvPicPr>
            <p:nvPr/>
          </p:nvPicPr>
          <p:blipFill>
            <a:blip r:embed="rId18"/>
            <a:stretch>
              <a:fillRect/>
            </a:stretch>
          </p:blipFill>
          <p:spPr>
            <a:xfrm>
              <a:off x="3516874" y="5425034"/>
              <a:ext cx="2387769" cy="727478"/>
            </a:xfrm>
            <a:prstGeom prst="rect">
              <a:avLst/>
            </a:prstGeom>
          </p:spPr>
        </p:pic>
        <p:pic>
          <p:nvPicPr>
            <p:cNvPr id="2064" name="Picture 16" descr="https://pbs.twimg.com/profile_images/1473243041087594497/slvn7JnU_400x400.jp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77605" y="5262990"/>
              <a:ext cx="1042578" cy="104257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p:cNvPicPr>
              <a:picLocks noChangeAspect="1"/>
            </p:cNvPicPr>
            <p:nvPr/>
          </p:nvPicPr>
          <p:blipFill>
            <a:blip r:embed="rId20"/>
            <a:stretch>
              <a:fillRect/>
            </a:stretch>
          </p:blipFill>
          <p:spPr>
            <a:xfrm>
              <a:off x="2957223" y="2607619"/>
              <a:ext cx="1685066" cy="811328"/>
            </a:xfrm>
            <a:prstGeom prst="rect">
              <a:avLst/>
            </a:prstGeom>
          </p:spPr>
        </p:pic>
      </p:grpSp>
      <p:sp>
        <p:nvSpPr>
          <p:cNvPr id="36" name="TextBox 35"/>
          <p:cNvSpPr txBox="1"/>
          <p:nvPr/>
        </p:nvSpPr>
        <p:spPr>
          <a:xfrm>
            <a:off x="8234752" y="6284866"/>
            <a:ext cx="2407903" cy="461665"/>
          </a:xfrm>
          <a:prstGeom prst="rect">
            <a:avLst/>
          </a:prstGeom>
          <a:noFill/>
        </p:spPr>
        <p:txBody>
          <a:bodyPr wrap="none" rtlCol="0">
            <a:spAutoFit/>
          </a:bodyPr>
          <a:lstStyle/>
          <a:p>
            <a:r>
              <a:rPr lang="en-US" sz="2400" dirty="0" smtClean="0">
                <a:solidFill>
                  <a:schemeClr val="tx2"/>
                </a:solidFill>
              </a:rPr>
              <a:t>And many more…</a:t>
            </a:r>
            <a:endParaRPr lang="en-US" sz="2400" dirty="0">
              <a:solidFill>
                <a:schemeClr val="tx2"/>
              </a:solidFill>
            </a:endParaRPr>
          </a:p>
        </p:txBody>
      </p:sp>
      <p:sp>
        <p:nvSpPr>
          <p:cNvPr id="38" name="Rectangle 37"/>
          <p:cNvSpPr/>
          <p:nvPr/>
        </p:nvSpPr>
        <p:spPr>
          <a:xfrm>
            <a:off x="1079238" y="6105360"/>
            <a:ext cx="1836555" cy="577081"/>
          </a:xfrm>
          <a:prstGeom prst="rect">
            <a:avLst/>
          </a:prstGeom>
        </p:spPr>
        <p:txBody>
          <a:bodyPr wrap="square">
            <a:spAutoFit/>
          </a:bodyPr>
          <a:lstStyle/>
          <a:p>
            <a:r>
              <a:rPr lang="en-US" sz="1050" cap="all" dirty="0">
                <a:solidFill>
                  <a:srgbClr val="005AB4"/>
                </a:solidFill>
                <a:latin typeface="Source Sans Pro" panose="020B0703030403020204" pitchFamily="34" charset="0"/>
              </a:rPr>
              <a:t>FEDERAL PUBLIC SERVICE</a:t>
            </a:r>
            <a:r>
              <a:rPr lang="en-US" sz="1050" dirty="0">
                <a:solidFill>
                  <a:srgbClr val="005AB4"/>
                </a:solidFill>
                <a:latin typeface="Source Sans Pro" panose="020B0703030403020204" pitchFamily="34" charset="0"/>
              </a:rPr>
              <a:t/>
            </a:r>
            <a:br>
              <a:rPr lang="en-US" sz="1050" dirty="0">
                <a:solidFill>
                  <a:srgbClr val="005AB4"/>
                </a:solidFill>
                <a:latin typeface="Source Sans Pro" panose="020B0703030403020204" pitchFamily="34" charset="0"/>
              </a:rPr>
            </a:br>
            <a:r>
              <a:rPr lang="en-US" sz="1050" dirty="0">
                <a:solidFill>
                  <a:srgbClr val="005AB4"/>
                </a:solidFill>
                <a:latin typeface="Source Sans Pro" panose="020B0703030403020204" pitchFamily="34" charset="0"/>
              </a:rPr>
              <a:t>Employment, </a:t>
            </a:r>
            <a:r>
              <a:rPr lang="en-US" sz="1050" dirty="0" err="1">
                <a:solidFill>
                  <a:srgbClr val="005AB4"/>
                </a:solidFill>
                <a:latin typeface="Source Sans Pro" panose="020B0703030403020204" pitchFamily="34" charset="0"/>
              </a:rPr>
              <a:t>Labour</a:t>
            </a:r>
            <a:r>
              <a:rPr lang="en-US" sz="1050" dirty="0">
                <a:solidFill>
                  <a:srgbClr val="005AB4"/>
                </a:solidFill>
                <a:latin typeface="Source Sans Pro" panose="020B0703030403020204" pitchFamily="34" charset="0"/>
              </a:rPr>
              <a:t> and</a:t>
            </a:r>
            <a:br>
              <a:rPr lang="en-US" sz="1050" dirty="0">
                <a:solidFill>
                  <a:srgbClr val="005AB4"/>
                </a:solidFill>
                <a:latin typeface="Source Sans Pro" panose="020B0703030403020204" pitchFamily="34" charset="0"/>
              </a:rPr>
            </a:br>
            <a:r>
              <a:rPr lang="en-US" sz="1050" dirty="0">
                <a:solidFill>
                  <a:srgbClr val="005AB4"/>
                </a:solidFill>
                <a:latin typeface="Source Sans Pro" panose="020B0703030403020204" pitchFamily="34" charset="0"/>
              </a:rPr>
              <a:t>Social Dialogue</a:t>
            </a:r>
            <a:endParaRPr lang="en-US" sz="1050" dirty="0"/>
          </a:p>
        </p:txBody>
      </p:sp>
      <p:pic>
        <p:nvPicPr>
          <p:cNvPr id="1032" name="Picture 8" descr="https://socialsecurity.belgium.be/sites/all/themes/sociale_zekerheid/logo-en.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821785" y="1823081"/>
            <a:ext cx="2186204" cy="84824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4600974" y="5373784"/>
            <a:ext cx="1872545" cy="365549"/>
          </a:xfrm>
          <a:prstGeom prst="rect">
            <a:avLst/>
          </a:prstGeom>
        </p:spPr>
      </p:pic>
      <p:pic>
        <p:nvPicPr>
          <p:cNvPr id="1038" name="Picture 14" descr="https://www.famhp.be/themes/custom/fagg/images/logo-afmps-en.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586941" y="5350593"/>
            <a:ext cx="1654459" cy="608257"/>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495084" y="1614050"/>
            <a:ext cx="1663786" cy="342918"/>
          </a:xfrm>
          <a:prstGeom prst="rect">
            <a:avLst/>
          </a:prstGeom>
        </p:spPr>
      </p:pic>
      <p:pic>
        <p:nvPicPr>
          <p:cNvPr id="44" name="Picture 43"/>
          <p:cNvPicPr>
            <a:picLocks noChangeAspect="1"/>
          </p:cNvPicPr>
          <p:nvPr/>
        </p:nvPicPr>
        <p:blipFill>
          <a:blip r:embed="rId25"/>
          <a:stretch>
            <a:fillRect/>
          </a:stretch>
        </p:blipFill>
        <p:spPr>
          <a:xfrm>
            <a:off x="4562436" y="3247649"/>
            <a:ext cx="1736006" cy="648974"/>
          </a:xfrm>
          <a:prstGeom prst="rect">
            <a:avLst/>
          </a:prstGeom>
        </p:spPr>
      </p:pic>
      <p:pic>
        <p:nvPicPr>
          <p:cNvPr id="1046" name="Picture 22" descr="https://www.nisse.be/sites/all/themes/custom/t_rsvz/images/logo/logo-en.pn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75666" y="1442913"/>
            <a:ext cx="3029585" cy="49116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27"/>
          <a:stretch>
            <a:fillRect/>
          </a:stretch>
        </p:blipFill>
        <p:spPr>
          <a:xfrm>
            <a:off x="1217937" y="2101930"/>
            <a:ext cx="2355283" cy="838450"/>
          </a:xfrm>
          <a:prstGeom prst="rect">
            <a:avLst/>
          </a:prstGeom>
        </p:spPr>
      </p:pic>
      <p:pic>
        <p:nvPicPr>
          <p:cNvPr id="18" name="Picture 17"/>
          <p:cNvPicPr>
            <a:picLocks noChangeAspect="1"/>
          </p:cNvPicPr>
          <p:nvPr/>
        </p:nvPicPr>
        <p:blipFill>
          <a:blip r:embed="rId28"/>
          <a:stretch>
            <a:fillRect/>
          </a:stretch>
        </p:blipFill>
        <p:spPr>
          <a:xfrm>
            <a:off x="327380" y="3095184"/>
            <a:ext cx="1535818" cy="836791"/>
          </a:xfrm>
          <a:prstGeom prst="rect">
            <a:avLst/>
          </a:prstGeom>
        </p:spPr>
      </p:pic>
      <p:pic>
        <p:nvPicPr>
          <p:cNvPr id="19" name="Picture 18"/>
          <p:cNvPicPr>
            <a:picLocks noChangeAspect="1"/>
          </p:cNvPicPr>
          <p:nvPr/>
        </p:nvPicPr>
        <p:blipFill>
          <a:blip r:embed="rId29"/>
          <a:stretch>
            <a:fillRect/>
          </a:stretch>
        </p:blipFill>
        <p:spPr>
          <a:xfrm>
            <a:off x="6067562" y="2243039"/>
            <a:ext cx="1954541" cy="777895"/>
          </a:xfrm>
          <a:prstGeom prst="rect">
            <a:avLst/>
          </a:prstGeom>
        </p:spPr>
      </p:pic>
      <p:pic>
        <p:nvPicPr>
          <p:cNvPr id="20" name="Picture 19"/>
          <p:cNvPicPr>
            <a:picLocks noChangeAspect="1"/>
          </p:cNvPicPr>
          <p:nvPr/>
        </p:nvPicPr>
        <p:blipFill>
          <a:blip r:embed="rId30"/>
          <a:stretch>
            <a:fillRect/>
          </a:stretch>
        </p:blipFill>
        <p:spPr>
          <a:xfrm>
            <a:off x="8428009" y="1176392"/>
            <a:ext cx="1674599" cy="802119"/>
          </a:xfrm>
          <a:prstGeom prst="rect">
            <a:avLst/>
          </a:prstGeom>
        </p:spPr>
      </p:pic>
      <p:pic>
        <p:nvPicPr>
          <p:cNvPr id="21" name="Picture 20"/>
          <p:cNvPicPr>
            <a:picLocks noChangeAspect="1"/>
          </p:cNvPicPr>
          <p:nvPr/>
        </p:nvPicPr>
        <p:blipFill>
          <a:blip r:embed="rId31"/>
          <a:stretch>
            <a:fillRect/>
          </a:stretch>
        </p:blipFill>
        <p:spPr>
          <a:xfrm>
            <a:off x="8372573" y="2371574"/>
            <a:ext cx="1229927" cy="1065091"/>
          </a:xfrm>
          <a:prstGeom prst="rect">
            <a:avLst/>
          </a:prstGeom>
        </p:spPr>
      </p:pic>
    </p:spTree>
    <p:extLst>
      <p:ext uri="{BB962C8B-B14F-4D97-AF65-F5344CB8AC3E}">
        <p14:creationId xmlns:p14="http://schemas.microsoft.com/office/powerpoint/2010/main" val="26383319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mages.unsplash.com/photo-1655474396177-e727349f44dc?ixlib=rb-4.0.3&amp;ixid=MnwxMjA3fDB8MHxwaG90by1wYWdlfHx8fGVufDB8fHx8&amp;auto=format&amp;fit=crop&amp;w=1000&amp;q=80"/>
          <p:cNvPicPr>
            <a:picLocks noChangeAspect="1" noChangeArrowheads="1"/>
          </p:cNvPicPr>
          <p:nvPr/>
        </p:nvPicPr>
        <p:blipFill rotWithShape="1">
          <a:blip r:embed="rId3">
            <a:extLst>
              <a:ext uri="{28A0092B-C50C-407E-A947-70E740481C1C}">
                <a14:useLocalDpi xmlns:a14="http://schemas.microsoft.com/office/drawing/2010/main" val="0"/>
              </a:ext>
            </a:extLst>
          </a:blip>
          <a:srcRect l="7602" t="17003" r="17130" b="40123"/>
          <a:stretch/>
        </p:blipFill>
        <p:spPr bwMode="auto">
          <a:xfrm>
            <a:off x="143164" y="0"/>
            <a:ext cx="121412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920181" y="1679285"/>
            <a:ext cx="5722374" cy="3284221"/>
          </a:xfrm>
        </p:spPr>
        <p:txBody>
          <a:bodyPr>
            <a:normAutofit/>
          </a:bodyPr>
          <a:lstStyle/>
          <a:p>
            <a:pPr algn="ctr">
              <a:lnSpc>
                <a:spcPct val="150000"/>
              </a:lnSpc>
            </a:pPr>
            <a:r>
              <a:rPr lang="nl-NL" sz="4000" dirty="0" smtClean="0">
                <a:solidFill>
                  <a:schemeClr val="accent2">
                    <a:lumMod val="50000"/>
                  </a:schemeClr>
                </a:solidFill>
                <a:latin typeface="Fira Sans Medium" panose="020B0603050000020004" pitchFamily="34" charset="0"/>
                <a:cs typeface="Arial" panose="020B0604020202020204" pitchFamily="34" charset="0"/>
              </a:rPr>
              <a:t>How does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it</a:t>
            </a:r>
            <a:r>
              <a:rPr lang="nl-NL" sz="4000" dirty="0" smtClean="0">
                <a:solidFill>
                  <a:schemeClr val="accent2">
                    <a:lumMod val="50000"/>
                  </a:schemeClr>
                </a:solidFill>
                <a:latin typeface="Fira Sans Medium" panose="020B0603050000020004" pitchFamily="34" charset="0"/>
                <a:cs typeface="Arial" panose="020B0604020202020204" pitchFamily="34" charset="0"/>
              </a:rPr>
              <a:t>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work</a:t>
            </a:r>
            <a:r>
              <a:rPr lang="nl-NL" sz="4000" dirty="0" smtClean="0">
                <a:solidFill>
                  <a:schemeClr val="accent2">
                    <a:lumMod val="50000"/>
                  </a:schemeClr>
                </a:solidFill>
                <a:latin typeface="Fira Sans Medium" panose="020B0603050000020004" pitchFamily="34" charset="0"/>
                <a:cs typeface="Arial" panose="020B0604020202020204" pitchFamily="34" charset="0"/>
              </a:rPr>
              <a:t>?</a:t>
            </a:r>
            <a:endParaRPr lang="fr-BE" sz="4000" dirty="0">
              <a:solidFill>
                <a:schemeClr val="accent2">
                  <a:lumMod val="50000"/>
                </a:schemeClr>
              </a:solidFill>
              <a:latin typeface="Fira Sans Medium" panose="020B0603050000020004" pitchFamily="34" charset="0"/>
              <a:cs typeface="Arial" panose="020B0604020202020204" pitchFamily="34" charset="0"/>
            </a:endParaRPr>
          </a:p>
        </p:txBody>
      </p:sp>
      <p:sp>
        <p:nvSpPr>
          <p:cNvPr id="4" name="Text Placeholder 3"/>
          <p:cNvSpPr>
            <a:spLocks noGrp="1"/>
          </p:cNvSpPr>
          <p:nvPr>
            <p:ph type="body" sz="quarter" idx="10"/>
          </p:nvPr>
        </p:nvSpPr>
        <p:spPr/>
        <p:txBody>
          <a:bodyPr/>
          <a:lstStyle/>
          <a:p>
            <a:endParaRPr lang="en-US" dirty="0"/>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Tree>
    <p:extLst>
      <p:ext uri="{BB962C8B-B14F-4D97-AF65-F5344CB8AC3E}">
        <p14:creationId xmlns:p14="http://schemas.microsoft.com/office/powerpoint/2010/main" val="25544990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Some initiatives</a:t>
            </a:r>
            <a:endParaRPr lang="en-US" dirty="0"/>
          </a:p>
        </p:txBody>
      </p:sp>
      <p:sp>
        <p:nvSpPr>
          <p:cNvPr id="2" name="Content Placeholder 1"/>
          <p:cNvSpPr>
            <a:spLocks noGrp="1"/>
          </p:cNvSpPr>
          <p:nvPr>
            <p:ph idx="1"/>
          </p:nvPr>
        </p:nvSpPr>
        <p:spPr>
          <a:xfrm>
            <a:off x="838201" y="2007333"/>
            <a:ext cx="10281138" cy="4351338"/>
          </a:xfrm>
        </p:spPr>
        <p:txBody>
          <a:bodyPr/>
          <a:lstStyle/>
          <a:p>
            <a:r>
              <a:rPr lang="en-US" dirty="0"/>
              <a:t> ICT infrastructure: G-Cloud initiative launched in 2015</a:t>
            </a:r>
          </a:p>
          <a:p>
            <a:pPr lvl="1"/>
            <a:r>
              <a:rPr lang="en-US" dirty="0"/>
              <a:t> Focus on hardware, infrastructure services, platforms…</a:t>
            </a:r>
          </a:p>
          <a:p>
            <a:r>
              <a:rPr lang="en-US" dirty="0"/>
              <a:t> Software: ReUse program for public </a:t>
            </a:r>
            <a:r>
              <a:rPr lang="en-US" dirty="0" smtClean="0"/>
              <a:t>institutions accelerated in 2019</a:t>
            </a:r>
            <a:endParaRPr lang="en-US" dirty="0"/>
          </a:p>
          <a:p>
            <a:pPr lvl="1"/>
            <a:r>
              <a:rPr lang="en-US" dirty="0"/>
              <a:t> Focus on components, authentic data sources, API’s</a:t>
            </a:r>
          </a:p>
          <a:p>
            <a:r>
              <a:rPr lang="en-US" dirty="0"/>
              <a:t> Full stack: </a:t>
            </a:r>
            <a:r>
              <a:rPr lang="en-US" dirty="0" smtClean="0"/>
              <a:t>Enterprise </a:t>
            </a:r>
            <a:r>
              <a:rPr lang="en-US" dirty="0"/>
              <a:t>A</a:t>
            </a:r>
            <a:r>
              <a:rPr lang="en-US" dirty="0" smtClean="0"/>
              <a:t>rchitecture approach across institutions since 2021</a:t>
            </a:r>
            <a:endParaRPr lang="en-US" dirty="0"/>
          </a:p>
          <a:p>
            <a:pPr lvl="1"/>
            <a:r>
              <a:rPr lang="en-US" dirty="0"/>
              <a:t> Focus on architectural principles, processes, building blocks, </a:t>
            </a:r>
            <a:r>
              <a:rPr lang="en-US" dirty="0" smtClean="0"/>
              <a:t>…</a:t>
            </a:r>
          </a:p>
          <a:p>
            <a:r>
              <a:rPr lang="en-US" dirty="0" smtClean="0"/>
              <a:t> </a:t>
            </a:r>
            <a:r>
              <a:rPr lang="en-US" dirty="0" smtClean="0">
                <a:solidFill>
                  <a:schemeClr val="tx1">
                    <a:lumMod val="75000"/>
                    <a:lumOff val="25000"/>
                  </a:schemeClr>
                </a:solidFill>
              </a:rPr>
              <a:t>Near f</a:t>
            </a:r>
            <a:r>
              <a:rPr lang="en-US" dirty="0" smtClean="0">
                <a:solidFill>
                  <a:schemeClr val="tx1">
                    <a:lumMod val="75000"/>
                    <a:lumOff val="25000"/>
                  </a:schemeClr>
                </a:solidFill>
                <a:sym typeface="Wingdings" panose="05000000000000000000" pitchFamily="2" charset="2"/>
              </a:rPr>
              <a:t>uture: </a:t>
            </a:r>
            <a:r>
              <a:rPr lang="en-US" dirty="0">
                <a:solidFill>
                  <a:schemeClr val="tx1">
                    <a:lumMod val="75000"/>
                    <a:lumOff val="25000"/>
                  </a:schemeClr>
                </a:solidFill>
              </a:rPr>
              <a:t>Public </a:t>
            </a:r>
            <a:r>
              <a:rPr lang="en-US" dirty="0" smtClean="0">
                <a:solidFill>
                  <a:schemeClr val="tx1">
                    <a:lumMod val="75000"/>
                    <a:lumOff val="25000"/>
                  </a:schemeClr>
                </a:solidFill>
              </a:rPr>
              <a:t>cloud computing </a:t>
            </a:r>
            <a:r>
              <a:rPr lang="en-US" dirty="0" smtClean="0">
                <a:solidFill>
                  <a:schemeClr val="tx1">
                    <a:lumMod val="75000"/>
                    <a:lumOff val="25000"/>
                  </a:schemeClr>
                </a:solidFill>
                <a:sym typeface="Wingdings" panose="05000000000000000000" pitchFamily="2" charset="2"/>
              </a:rPr>
              <a:t>?</a:t>
            </a:r>
          </a:p>
          <a:p>
            <a:pPr lvl="1"/>
            <a:r>
              <a:rPr lang="fr-BE" dirty="0">
                <a:solidFill>
                  <a:schemeClr val="tx1">
                    <a:lumMod val="75000"/>
                    <a:lumOff val="25000"/>
                  </a:schemeClr>
                </a:solidFill>
                <a:sym typeface="Wingdings" panose="05000000000000000000" pitchFamily="2" charset="2"/>
              </a:rPr>
              <a:t> </a:t>
            </a:r>
            <a:r>
              <a:rPr lang="fr-BE" dirty="0" err="1" smtClean="0">
                <a:solidFill>
                  <a:schemeClr val="tx1">
                    <a:lumMod val="75000"/>
                    <a:lumOff val="25000"/>
                  </a:schemeClr>
                </a:solidFill>
                <a:sym typeface="Wingdings" panose="05000000000000000000" pitchFamily="2" charset="2"/>
              </a:rPr>
              <a:t>Sufficiently</a:t>
            </a:r>
            <a:r>
              <a:rPr lang="fr-BE" dirty="0" smtClean="0">
                <a:solidFill>
                  <a:schemeClr val="tx1">
                    <a:lumMod val="75000"/>
                    <a:lumOff val="25000"/>
                  </a:schemeClr>
                </a:solidFill>
                <a:sym typeface="Wingdings" panose="05000000000000000000" pitchFamily="2" charset="2"/>
              </a:rPr>
              <a:t> </a:t>
            </a:r>
            <a:r>
              <a:rPr lang="fr-BE" dirty="0" err="1" smtClean="0">
                <a:solidFill>
                  <a:schemeClr val="tx1">
                    <a:lumMod val="75000"/>
                    <a:lumOff val="25000"/>
                  </a:schemeClr>
                </a:solidFill>
                <a:sym typeface="Wingdings" panose="05000000000000000000" pitchFamily="2" charset="2"/>
              </a:rPr>
              <a:t>secure</a:t>
            </a:r>
            <a:r>
              <a:rPr lang="fr-BE" dirty="0" smtClean="0">
                <a:solidFill>
                  <a:schemeClr val="tx1">
                    <a:lumMod val="75000"/>
                    <a:lumOff val="25000"/>
                  </a:schemeClr>
                </a:solidFill>
                <a:sym typeface="Wingdings" panose="05000000000000000000" pitchFamily="2" charset="2"/>
              </a:rPr>
              <a:t>, multi-</a:t>
            </a:r>
            <a:r>
              <a:rPr lang="fr-BE" dirty="0" err="1" smtClean="0">
                <a:solidFill>
                  <a:schemeClr val="tx1">
                    <a:lumMod val="75000"/>
                    <a:lumOff val="25000"/>
                  </a:schemeClr>
                </a:solidFill>
                <a:sym typeface="Wingdings" panose="05000000000000000000" pitchFamily="2" charset="2"/>
              </a:rPr>
              <a:t>vendor</a:t>
            </a:r>
            <a:r>
              <a:rPr lang="fr-BE" dirty="0" smtClean="0">
                <a:solidFill>
                  <a:schemeClr val="tx1">
                    <a:lumMod val="75000"/>
                    <a:lumOff val="25000"/>
                  </a:schemeClr>
                </a:solidFill>
                <a:sym typeface="Wingdings" panose="05000000000000000000" pitchFamily="2" charset="2"/>
              </a:rPr>
              <a:t> use </a:t>
            </a:r>
          </a:p>
          <a:p>
            <a:pPr lvl="1"/>
            <a:r>
              <a:rPr lang="fr-BE" dirty="0">
                <a:solidFill>
                  <a:schemeClr val="tx1">
                    <a:lumMod val="75000"/>
                    <a:lumOff val="25000"/>
                  </a:schemeClr>
                </a:solidFill>
                <a:sym typeface="Wingdings" panose="05000000000000000000" pitchFamily="2" charset="2"/>
              </a:rPr>
              <a:t> </a:t>
            </a:r>
            <a:r>
              <a:rPr lang="fr-BE" dirty="0" err="1" smtClean="0">
                <a:solidFill>
                  <a:schemeClr val="tx1">
                    <a:lumMod val="75000"/>
                    <a:lumOff val="25000"/>
                  </a:schemeClr>
                </a:solidFill>
                <a:sym typeface="Wingdings" panose="05000000000000000000" pitchFamily="2" charset="2"/>
              </a:rPr>
              <a:t>Strong</a:t>
            </a:r>
            <a:r>
              <a:rPr lang="fr-BE" dirty="0" smtClean="0">
                <a:solidFill>
                  <a:schemeClr val="tx1">
                    <a:lumMod val="75000"/>
                    <a:lumOff val="25000"/>
                  </a:schemeClr>
                </a:solidFill>
                <a:sym typeface="Wingdings" panose="05000000000000000000" pitchFamily="2" charset="2"/>
              </a:rPr>
              <a:t> </a:t>
            </a:r>
            <a:r>
              <a:rPr lang="fr-BE" dirty="0" err="1" smtClean="0">
                <a:solidFill>
                  <a:schemeClr val="tx1">
                    <a:lumMod val="75000"/>
                    <a:lumOff val="25000"/>
                  </a:schemeClr>
                </a:solidFill>
                <a:sym typeface="Wingdings" panose="05000000000000000000" pitchFamily="2" charset="2"/>
              </a:rPr>
              <a:t>governance</a:t>
            </a:r>
            <a:r>
              <a:rPr lang="fr-BE" dirty="0" smtClean="0">
                <a:solidFill>
                  <a:schemeClr val="tx1">
                    <a:lumMod val="75000"/>
                    <a:lumOff val="25000"/>
                  </a:schemeClr>
                </a:solidFill>
                <a:sym typeface="Wingdings" panose="05000000000000000000" pitchFamily="2" charset="2"/>
              </a:rPr>
              <a:t>, </a:t>
            </a:r>
            <a:r>
              <a:rPr lang="fr-BE" dirty="0" err="1" smtClean="0">
                <a:solidFill>
                  <a:schemeClr val="tx1">
                    <a:lumMod val="75000"/>
                    <a:lumOff val="25000"/>
                  </a:schemeClr>
                </a:solidFill>
                <a:sym typeface="Wingdings" panose="05000000000000000000" pitchFamily="2" charset="2"/>
              </a:rPr>
              <a:t>avoiding</a:t>
            </a:r>
            <a:r>
              <a:rPr lang="fr-BE" dirty="0" smtClean="0">
                <a:solidFill>
                  <a:schemeClr val="tx1">
                    <a:lumMod val="75000"/>
                    <a:lumOff val="25000"/>
                  </a:schemeClr>
                </a:solidFill>
                <a:sym typeface="Wingdings" panose="05000000000000000000" pitchFamily="2" charset="2"/>
              </a:rPr>
              <a:t> lock-in</a:t>
            </a:r>
            <a:endParaRPr lang="en-US" dirty="0">
              <a:solidFill>
                <a:schemeClr val="tx1">
                  <a:lumMod val="75000"/>
                  <a:lumOff val="25000"/>
                </a:schemeClr>
              </a:solidFill>
            </a:endParaRPr>
          </a:p>
        </p:txBody>
      </p:sp>
      <p:sp>
        <p:nvSpPr>
          <p:cNvPr id="4"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427627428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Sharing ICT infrastructure</a:t>
            </a:r>
          </a:p>
        </p:txBody>
      </p:sp>
      <p:sp>
        <p:nvSpPr>
          <p:cNvPr id="3" name="Content Placeholder 2"/>
          <p:cNvSpPr>
            <a:spLocks noGrp="1"/>
          </p:cNvSpPr>
          <p:nvPr>
            <p:ph idx="1"/>
          </p:nvPr>
        </p:nvSpPr>
        <p:spPr>
          <a:xfrm>
            <a:off x="2689860" y="1825625"/>
            <a:ext cx="8663940" cy="4351338"/>
          </a:xfrm>
        </p:spPr>
        <p:txBody>
          <a:bodyPr/>
          <a:lstStyle/>
          <a:p>
            <a:r>
              <a:rPr lang="en-US" dirty="0" smtClean="0"/>
              <a:t>Program </a:t>
            </a:r>
            <a:r>
              <a:rPr lang="en-US" dirty="0"/>
              <a:t>of </a:t>
            </a:r>
            <a:r>
              <a:rPr lang="en-US" dirty="0" smtClean="0"/>
              <a:t>synergy-driven </a:t>
            </a:r>
            <a:r>
              <a:rPr lang="en-US" dirty="0"/>
              <a:t>projects </a:t>
            </a:r>
            <a:endParaRPr lang="en-US" dirty="0" smtClean="0"/>
          </a:p>
          <a:p>
            <a:pPr lvl="1"/>
            <a:r>
              <a:rPr lang="en-US" dirty="0" smtClean="0"/>
              <a:t>Strong participation of </a:t>
            </a:r>
            <a:r>
              <a:rPr lang="en-US" dirty="0"/>
              <a:t>private sector </a:t>
            </a:r>
            <a:r>
              <a:rPr lang="en-US" dirty="0" smtClean="0"/>
              <a:t>suppliers</a:t>
            </a:r>
          </a:p>
          <a:p>
            <a:r>
              <a:rPr lang="en-US" dirty="0" smtClean="0"/>
              <a:t>Joint </a:t>
            </a:r>
            <a:r>
              <a:rPr lang="en-US" dirty="0"/>
              <a:t>government ICT </a:t>
            </a:r>
            <a:r>
              <a:rPr lang="en-US" dirty="0" smtClean="0"/>
              <a:t>platform</a:t>
            </a:r>
          </a:p>
          <a:p>
            <a:pPr lvl="1"/>
            <a:r>
              <a:rPr lang="en-US" dirty="0" smtClean="0"/>
              <a:t>Mainly federal </a:t>
            </a:r>
          </a:p>
          <a:p>
            <a:pPr lvl="1"/>
            <a:r>
              <a:rPr lang="en-US" dirty="0" smtClean="0"/>
              <a:t>Expandable </a:t>
            </a:r>
            <a:r>
              <a:rPr lang="en-US" dirty="0"/>
              <a:t>to other governments if </a:t>
            </a:r>
            <a:r>
              <a:rPr lang="en-US" dirty="0" smtClean="0"/>
              <a:t>interested</a:t>
            </a:r>
          </a:p>
          <a:p>
            <a:r>
              <a:rPr lang="en-US" dirty="0" smtClean="0"/>
              <a:t>Hybrid </a:t>
            </a:r>
            <a:r>
              <a:rPr lang="en-US" dirty="0"/>
              <a:t>community </a:t>
            </a:r>
            <a:r>
              <a:rPr lang="en-US" dirty="0" smtClean="0"/>
              <a:t>cloud model </a:t>
            </a:r>
          </a:p>
          <a:p>
            <a:pPr lvl="1"/>
            <a:r>
              <a:rPr lang="en-US" dirty="0" smtClean="0"/>
              <a:t>Reliance </a:t>
            </a:r>
            <a:r>
              <a:rPr lang="en-US" dirty="0"/>
              <a:t>on public cloud where </a:t>
            </a:r>
            <a:r>
              <a:rPr lang="en-US" dirty="0" smtClean="0"/>
              <a:t>possible</a:t>
            </a:r>
          </a:p>
          <a:p>
            <a:pPr lvl="1"/>
            <a:r>
              <a:rPr lang="en-US" dirty="0" smtClean="0"/>
              <a:t>Partly </a:t>
            </a:r>
            <a:r>
              <a:rPr lang="en-US" dirty="0"/>
              <a:t>private community cloud </a:t>
            </a:r>
            <a:r>
              <a:rPr lang="en-US" dirty="0" smtClean="0"/>
              <a:t>running from </a:t>
            </a:r>
            <a:r>
              <a:rPr lang="en-US" dirty="0"/>
              <a:t>government-managed </a:t>
            </a:r>
            <a:r>
              <a:rPr lang="en-US" dirty="0" smtClean="0"/>
              <a:t>datacenters</a:t>
            </a:r>
          </a:p>
          <a:p>
            <a:pPr lvl="1"/>
            <a:r>
              <a:rPr lang="en-US" dirty="0" smtClean="0"/>
              <a:t>Operational </a:t>
            </a:r>
            <a:r>
              <a:rPr lang="en-US" dirty="0"/>
              <a:t>implementation with broad reliance on </a:t>
            </a:r>
            <a:r>
              <a:rPr lang="en-US" dirty="0" smtClean="0"/>
              <a:t>external suppliers</a:t>
            </a:r>
            <a:endParaRPr lang="en-US" dirty="0"/>
          </a:p>
        </p:txBody>
      </p:sp>
      <p:sp>
        <p:nvSpPr>
          <p:cNvPr id="6" name="Text Placeholder 7"/>
          <p:cNvSpPr>
            <a:spLocks noGrp="1"/>
          </p:cNvSpPr>
          <p:nvPr>
            <p:ph type="body" sz="quarter" idx="10"/>
          </p:nvPr>
        </p:nvSpPr>
        <p:spPr/>
        <p:txBody>
          <a:bodyPr/>
          <a:lstStyle/>
          <a:p>
            <a:r>
              <a:rPr lang="en-US" dirty="0" smtClean="0"/>
              <a:t>ReUse and collaboration for better </a:t>
            </a:r>
            <a:r>
              <a:rPr lang="en-US" dirty="0" err="1" smtClean="0"/>
              <a:t>eGov</a:t>
            </a:r>
            <a:r>
              <a:rPr lang="en-US" dirty="0" smtClean="0"/>
              <a:t> services</a:t>
            </a:r>
            <a:endParaRPr lang="en-US" dirty="0"/>
          </a:p>
        </p:txBody>
      </p:sp>
      <p:pic>
        <p:nvPicPr>
          <p:cNvPr id="8" name="Picture 2" descr="https://www.gcloud.belgium.be/images/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613" y="3449515"/>
            <a:ext cx="1076325"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28406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Sharing ICT infrastructure</a:t>
            </a:r>
          </a:p>
        </p:txBody>
      </p:sp>
      <p:sp>
        <p:nvSpPr>
          <p:cNvPr id="3" name="Content Placeholder 2"/>
          <p:cNvSpPr>
            <a:spLocks noGrp="1"/>
          </p:cNvSpPr>
          <p:nvPr>
            <p:ph idx="1"/>
          </p:nvPr>
        </p:nvSpPr>
        <p:spPr>
          <a:xfrm>
            <a:off x="2689860" y="1415965"/>
            <a:ext cx="8663940" cy="941959"/>
          </a:xfrm>
        </p:spPr>
        <p:txBody>
          <a:bodyPr/>
          <a:lstStyle/>
          <a:p>
            <a:r>
              <a:rPr lang="en-GB" dirty="0"/>
              <a:t>G-Cloud = coalition</a:t>
            </a:r>
          </a:p>
          <a:p>
            <a:pPr lvl="1"/>
            <a:r>
              <a:rPr lang="en-US" dirty="0"/>
              <a:t>G-Cloud ≠ central </a:t>
            </a:r>
            <a:r>
              <a:rPr lang="en-US" dirty="0" smtClean="0"/>
              <a:t>organization</a:t>
            </a:r>
            <a:endParaRPr lang="en-US" dirty="0"/>
          </a:p>
        </p:txBody>
      </p:sp>
      <p:sp>
        <p:nvSpPr>
          <p:cNvPr id="6" name="Text Placeholder 7"/>
          <p:cNvSpPr>
            <a:spLocks noGrp="1"/>
          </p:cNvSpPr>
          <p:nvPr>
            <p:ph type="body" sz="quarter" idx="10"/>
          </p:nvPr>
        </p:nvSpPr>
        <p:spPr/>
        <p:txBody>
          <a:bodyPr/>
          <a:lstStyle/>
          <a:p>
            <a:r>
              <a:rPr lang="en-US" dirty="0" smtClean="0"/>
              <a:t>ReUse and collaboration for better </a:t>
            </a:r>
            <a:r>
              <a:rPr lang="en-US" dirty="0" err="1" smtClean="0"/>
              <a:t>eGov</a:t>
            </a:r>
            <a:r>
              <a:rPr lang="en-US" dirty="0" smtClean="0"/>
              <a:t> services</a:t>
            </a:r>
            <a:endParaRPr lang="en-US" dirty="0"/>
          </a:p>
        </p:txBody>
      </p:sp>
      <p:graphicFrame>
        <p:nvGraphicFramePr>
          <p:cNvPr id="10" name="Diagram 9"/>
          <p:cNvGraphicFramePr/>
          <p:nvPr>
            <p:extLst>
              <p:ext uri="{D42A27DB-BD31-4B8C-83A1-F6EECF244321}">
                <p14:modId xmlns:p14="http://schemas.microsoft.com/office/powerpoint/2010/main" val="2635621283"/>
              </p:ext>
            </p:extLst>
          </p:nvPr>
        </p:nvGraphicFramePr>
        <p:xfrm>
          <a:off x="1057328" y="2359843"/>
          <a:ext cx="9144000" cy="38512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1" name="Rounded Rectangle 10"/>
          <p:cNvSpPr/>
          <p:nvPr/>
        </p:nvSpPr>
        <p:spPr>
          <a:xfrm>
            <a:off x="8703876" y="2359842"/>
            <a:ext cx="1116124" cy="3835069"/>
          </a:xfrm>
          <a:prstGeom prst="roundRect">
            <a:avLst/>
          </a:prstGeom>
          <a:solidFill>
            <a:srgbClr val="EC5062"/>
          </a:solidFill>
          <a:ln>
            <a:solidFill>
              <a:srgbClr val="EA4F5F"/>
            </a:solidFill>
          </a:ln>
        </p:spPr>
        <p:style>
          <a:lnRef idx="2">
            <a:schemeClr val="accent6">
              <a:shade val="50000"/>
            </a:schemeClr>
          </a:lnRef>
          <a:fillRef idx="1">
            <a:schemeClr val="accent6"/>
          </a:fillRef>
          <a:effectRef idx="0">
            <a:schemeClr val="accent6"/>
          </a:effectRef>
          <a:fontRef idx="minor">
            <a:schemeClr val="lt1"/>
          </a:fontRef>
        </p:style>
        <p:txBody>
          <a:bodyPr vert="vert270"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white"/>
                </a:solidFill>
                <a:effectLst/>
                <a:uLnTx/>
                <a:uFillTx/>
                <a:latin typeface="Calibri"/>
                <a:ea typeface="+mn-ea"/>
                <a:cs typeface="+mn-cs"/>
              </a:rPr>
              <a:t>Governance</a:t>
            </a:r>
          </a:p>
        </p:txBody>
      </p:sp>
      <p:pic>
        <p:nvPicPr>
          <p:cNvPr id="12" name="Picture 2" descr="https://www.gcloud.belgium.be/images/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0613" y="3449515"/>
            <a:ext cx="1076325"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8770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G-Cloud – Sharing ICT infrastructure</a:t>
            </a:r>
          </a:p>
        </p:txBody>
      </p:sp>
      <p:sp>
        <p:nvSpPr>
          <p:cNvPr id="6" name="Text Placeholder 7"/>
          <p:cNvSpPr>
            <a:spLocks noGrp="1"/>
          </p:cNvSpPr>
          <p:nvPr>
            <p:ph type="body" sz="quarter" idx="10"/>
          </p:nvPr>
        </p:nvSpPr>
        <p:spPr/>
        <p:txBody>
          <a:bodyPr/>
          <a:lstStyle/>
          <a:p>
            <a:r>
              <a:rPr lang="en-US" dirty="0" smtClean="0"/>
              <a:t>ReUse and collaboration for better </a:t>
            </a:r>
            <a:r>
              <a:rPr lang="en-US" dirty="0" err="1" smtClean="0"/>
              <a:t>eGov</a:t>
            </a:r>
            <a:r>
              <a:rPr lang="en-US" dirty="0" smtClean="0"/>
              <a:t> services</a:t>
            </a:r>
            <a:endParaRPr lang="en-US" dirty="0"/>
          </a:p>
        </p:txBody>
      </p:sp>
      <p:pic>
        <p:nvPicPr>
          <p:cNvPr id="7" name="Picture 2" descr="https://www.gcloud.belgium.be/images/logo.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613" y="3449515"/>
            <a:ext cx="1076325" cy="609600"/>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336331" y="2534807"/>
            <a:ext cx="8368244" cy="1127634"/>
          </a:xfrm>
          <a:prstGeom prst="roundRect">
            <a:avLst/>
          </a:prstGeom>
          <a:gradFill>
            <a:gsLst>
              <a:gs pos="0">
                <a:schemeClr val="accent1">
                  <a:satMod val="105000"/>
                  <a:tint val="67000"/>
                  <a:lumMod val="91000"/>
                  <a:lumOff val="9000"/>
                </a:schemeClr>
              </a:gs>
              <a:gs pos="50000">
                <a:schemeClr val="accent1">
                  <a:lumMod val="105000"/>
                  <a:satMod val="103000"/>
                  <a:tint val="73000"/>
                </a:schemeClr>
              </a:gs>
              <a:gs pos="100000">
                <a:schemeClr val="accent1">
                  <a:lumMod val="105000"/>
                  <a:satMod val="109000"/>
                  <a:tint val="81000"/>
                </a:schemeClr>
              </a:gs>
            </a:gsLst>
          </a:gradFill>
          <a:ln w="25400"/>
        </p:spPr>
        <p:style>
          <a:lnRef idx="1">
            <a:schemeClr val="accent1"/>
          </a:lnRef>
          <a:fillRef idx="2">
            <a:schemeClr val="accent1"/>
          </a:fillRef>
          <a:effectRef idx="1">
            <a:schemeClr val="accent1"/>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black">
                    <a:lumMod val="75000"/>
                  </a:prstClr>
                </a:solidFill>
                <a:effectLst/>
                <a:uLnTx/>
                <a:uFillTx/>
                <a:latin typeface="Calibri"/>
                <a:ea typeface="+mn-ea"/>
                <a:cs typeface="+mn-cs"/>
              </a:rPr>
              <a:t>3 Colleges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nl-BE" sz="1400" b="0" i="0" u="none" strike="noStrike" kern="1200" cap="none" spc="0" normalizeH="0" baseline="0" noProof="0" dirty="0" smtClean="0">
                <a:ln>
                  <a:noFill/>
                </a:ln>
                <a:solidFill>
                  <a:prstClr val="black">
                    <a:lumMod val="75000"/>
                  </a:prstClr>
                </a:solidFill>
                <a:effectLst/>
                <a:uLnTx/>
                <a:uFillTx/>
                <a:latin typeface="Calibri"/>
                <a:ea typeface="+mn-ea"/>
                <a:cs typeface="+mn-cs"/>
              </a:rPr>
              <a:t>Federal Public</a:t>
            </a:r>
            <a:r>
              <a:rPr kumimoji="0" lang="nl-BE" sz="1400" b="0" i="0" u="none" strike="noStrike" kern="1200" cap="none" spc="0" normalizeH="0" noProof="0" dirty="0" smtClean="0">
                <a:ln>
                  <a:noFill/>
                </a:ln>
                <a:solidFill>
                  <a:prstClr val="black">
                    <a:lumMod val="75000"/>
                  </a:prstClr>
                </a:solidFill>
                <a:effectLst/>
                <a:uLnTx/>
                <a:uFillTx/>
                <a:latin typeface="Calibri"/>
                <a:ea typeface="+mn-ea"/>
                <a:cs typeface="+mn-cs"/>
              </a:rPr>
              <a:t> </a:t>
            </a:r>
            <a:r>
              <a:rPr kumimoji="0" lang="nl-BE" sz="1400" b="0" i="0" u="none" strike="noStrike" kern="1200" cap="none" spc="0" normalizeH="0" baseline="0" noProof="0" dirty="0" smtClean="0">
                <a:ln>
                  <a:noFill/>
                </a:ln>
                <a:solidFill>
                  <a:prstClr val="black">
                    <a:lumMod val="75000"/>
                  </a:prstClr>
                </a:solidFill>
                <a:effectLst/>
                <a:uLnTx/>
                <a:uFillTx/>
                <a:latin typeface="Calibri"/>
                <a:ea typeface="+mn-ea"/>
                <a:cs typeface="+mn-cs"/>
              </a:rPr>
              <a:t>Services (FPS)</a:t>
            </a:r>
            <a:endParaRPr kumimoji="0" lang="nl-BE" sz="1400" b="0" i="0" u="none" strike="noStrike" kern="1200" cap="none" spc="0" normalizeH="0" baseline="0" noProof="0" dirty="0">
              <a:ln>
                <a:noFill/>
              </a:ln>
              <a:solidFill>
                <a:prstClr val="black">
                  <a:lumMod val="75000"/>
                </a:prstClr>
              </a:solidFill>
              <a:effectLst/>
              <a:uLnTx/>
              <a:uFillTx/>
              <a:latin typeface="Calibri"/>
              <a:ea typeface="+mn-ea"/>
              <a:cs typeface="+mn-cs"/>
            </a:endParaRPr>
          </a:p>
          <a:p>
            <a:pPr marL="285750" lvl="0" indent="-285750">
              <a:buFont typeface="Arial" panose="020B0604020202020204" pitchFamily="34" charset="0"/>
              <a:buChar char="•"/>
              <a:defRPr/>
            </a:pPr>
            <a:r>
              <a:rPr kumimoji="0" lang="en-BZ" sz="1400" b="0" i="0" u="none" strike="noStrike" kern="1200" cap="none" spc="0" normalizeH="0" baseline="0" noProof="0" dirty="0">
                <a:ln>
                  <a:noFill/>
                </a:ln>
                <a:solidFill>
                  <a:prstClr val="black">
                    <a:lumMod val="75000"/>
                  </a:prstClr>
                </a:solidFill>
                <a:effectLst/>
                <a:uLnTx/>
                <a:uFillTx/>
                <a:latin typeface="Calibri"/>
                <a:ea typeface="+mn-ea"/>
                <a:cs typeface="+mn-cs"/>
              </a:rPr>
              <a:t>Public </a:t>
            </a:r>
            <a:r>
              <a:rPr lang="en-BZ" sz="1400" dirty="0">
                <a:solidFill>
                  <a:prstClr val="black">
                    <a:lumMod val="75000"/>
                  </a:prstClr>
                </a:solidFill>
                <a:latin typeface="Calibri"/>
              </a:rPr>
              <a:t>Social Security Institutions </a:t>
            </a:r>
            <a:r>
              <a:rPr kumimoji="0" lang="en-BZ" sz="1400" b="0" i="0" u="none" strike="noStrike" kern="1200" cap="none" spc="0" normalizeH="0" baseline="0" noProof="0" dirty="0">
                <a:ln>
                  <a:noFill/>
                </a:ln>
                <a:solidFill>
                  <a:prstClr val="black">
                    <a:lumMod val="75000"/>
                  </a:prstClr>
                </a:solidFill>
                <a:effectLst/>
                <a:uLnTx/>
                <a:uFillTx/>
                <a:latin typeface="Calibri"/>
                <a:ea typeface="+mn-ea"/>
                <a:cs typeface="+mn-cs"/>
              </a:rPr>
              <a:t>(</a:t>
            </a:r>
            <a:r>
              <a:rPr kumimoji="0" lang="en-BZ" sz="1400" b="0" i="0" u="none" strike="noStrike" kern="1200" cap="none" spc="0" normalizeH="0" baseline="0" noProof="0" dirty="0" smtClean="0">
                <a:ln>
                  <a:noFill/>
                </a:ln>
                <a:solidFill>
                  <a:prstClr val="black">
                    <a:lumMod val="75000"/>
                  </a:prstClr>
                </a:solidFill>
                <a:effectLst/>
                <a:uLnTx/>
                <a:uFillTx/>
                <a:latin typeface="Calibri"/>
                <a:ea typeface="+mn-ea"/>
                <a:cs typeface="+mn-cs"/>
              </a:rPr>
              <a:t>PSSI)</a:t>
            </a:r>
            <a:endParaRPr kumimoji="0" lang="nl-BE" sz="1400" b="0" i="0" u="none" strike="noStrike" kern="1200" cap="none" spc="0" normalizeH="0" baseline="0" noProof="0" dirty="0">
              <a:ln>
                <a:noFill/>
              </a:ln>
              <a:solidFill>
                <a:prstClr val="black">
                  <a:lumMod val="75000"/>
                </a:prstClr>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BE" sz="1400" b="0" i="0" u="none" strike="noStrike" kern="1200" cap="none" spc="0" normalizeH="0" baseline="0" noProof="0" dirty="0">
                <a:ln>
                  <a:noFill/>
                </a:ln>
                <a:solidFill>
                  <a:prstClr val="black">
                    <a:lumMod val="75000"/>
                  </a:prstClr>
                </a:solidFill>
                <a:effectLst/>
                <a:uLnTx/>
                <a:uFillTx/>
                <a:latin typeface="Calibri"/>
                <a:ea typeface="+mn-ea"/>
                <a:cs typeface="+mn-cs"/>
              </a:rPr>
              <a:t>Institutions of Public </a:t>
            </a:r>
            <a:r>
              <a:rPr kumimoji="0" lang="fr-BE" sz="1400" b="0" i="0" u="none" strike="noStrike" kern="1200" cap="none" spc="0" normalizeH="0" baseline="0" noProof="0" dirty="0" err="1">
                <a:ln>
                  <a:noFill/>
                </a:ln>
                <a:solidFill>
                  <a:prstClr val="black">
                    <a:lumMod val="75000"/>
                  </a:prstClr>
                </a:solidFill>
                <a:effectLst/>
                <a:uLnTx/>
                <a:uFillTx/>
                <a:latin typeface="Calibri"/>
                <a:ea typeface="+mn-ea"/>
                <a:cs typeface="+mn-cs"/>
              </a:rPr>
              <a:t>Benefit</a:t>
            </a:r>
            <a:r>
              <a:rPr kumimoji="0" lang="fr-BE" sz="1400" b="0" i="0" u="none" strike="noStrike" kern="1200" cap="none" spc="0" normalizeH="0" baseline="0" noProof="0" dirty="0">
                <a:ln>
                  <a:noFill/>
                </a:ln>
                <a:solidFill>
                  <a:prstClr val="black">
                    <a:lumMod val="75000"/>
                  </a:prstClr>
                </a:solidFill>
                <a:effectLst/>
                <a:uLnTx/>
                <a:uFillTx/>
                <a:latin typeface="Calibri"/>
                <a:ea typeface="+mn-ea"/>
                <a:cs typeface="+mn-cs"/>
              </a:rPr>
              <a:t> (IPB)</a:t>
            </a:r>
            <a:endParaRPr kumimoji="0" lang="nl-BE" sz="1400" b="0" i="0" u="none" strike="noStrike" kern="1200" cap="none" spc="0" normalizeH="0" baseline="0" noProof="0" dirty="0">
              <a:ln>
                <a:noFill/>
              </a:ln>
              <a:solidFill>
                <a:prstClr val="black">
                  <a:lumMod val="75000"/>
                </a:prstClr>
              </a:solidFill>
              <a:effectLst/>
              <a:uLnTx/>
              <a:uFillTx/>
              <a:latin typeface="Calibri"/>
              <a:ea typeface="+mn-ea"/>
              <a:cs typeface="+mn-cs"/>
            </a:endParaRPr>
          </a:p>
        </p:txBody>
      </p:sp>
      <p:sp>
        <p:nvSpPr>
          <p:cNvPr id="9" name="Rounded Rectangle 8"/>
          <p:cNvSpPr/>
          <p:nvPr/>
        </p:nvSpPr>
        <p:spPr>
          <a:xfrm>
            <a:off x="2336331" y="3783437"/>
            <a:ext cx="8368244" cy="1127634"/>
          </a:xfrm>
          <a:prstGeom prst="roundRect">
            <a:avLst/>
          </a:prstGeom>
          <a:ln w="25400"/>
        </p:spPr>
        <p:style>
          <a:lnRef idx="1">
            <a:schemeClr val="accent1"/>
          </a:lnRef>
          <a:fillRef idx="2">
            <a:schemeClr val="accent1"/>
          </a:fillRef>
          <a:effectRef idx="1">
            <a:schemeClr val="accent1"/>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black">
                    <a:lumMod val="75000"/>
                  </a:prstClr>
                </a:solidFill>
                <a:effectLst/>
                <a:uLnTx/>
                <a:uFillTx/>
                <a:latin typeface="Calibri"/>
                <a:ea typeface="+mn-ea"/>
                <a:cs typeface="+mn-cs"/>
              </a:rPr>
              <a:t>SIT: ICT managers </a:t>
            </a:r>
            <a:r>
              <a:rPr kumimoji="0" lang="nl-BE" sz="1600" b="0" i="0" u="none" strike="noStrike" kern="1200" cap="none" spc="0" normalizeH="0" baseline="0" noProof="0" dirty="0" err="1">
                <a:ln>
                  <a:noFill/>
                </a:ln>
                <a:solidFill>
                  <a:prstClr val="black">
                    <a:lumMod val="75000"/>
                  </a:prstClr>
                </a:solidFill>
                <a:effectLst/>
                <a:uLnTx/>
                <a:uFillTx/>
                <a:latin typeface="Calibri"/>
                <a:ea typeface="+mn-ea"/>
                <a:cs typeface="+mn-cs"/>
              </a:rPr>
              <a:t>from</a:t>
            </a:r>
            <a:endParaRPr kumimoji="0" lang="nl-BE" sz="1600" b="0" i="0" u="none" strike="noStrike" kern="1200" cap="none" spc="0" normalizeH="0" baseline="0" noProof="0" dirty="0">
              <a:ln>
                <a:noFill/>
              </a:ln>
              <a:solidFill>
                <a:prstClr val="black">
                  <a:lumMod val="75000"/>
                </a:prstClr>
              </a:solidFill>
              <a:effectLst/>
              <a:uLnTx/>
              <a:uFillTx/>
              <a:latin typeface="Calibri"/>
              <a:ea typeface="+mn-ea"/>
              <a:cs typeface="+mn-cs"/>
            </a:endParaRPr>
          </a:p>
          <a:p>
            <a:pPr marL="285750" lvl="0" indent="-285750">
              <a:buFont typeface="Arial" panose="020B0604020202020204" pitchFamily="34" charset="0"/>
              <a:buChar char="•"/>
              <a:defRPr/>
            </a:pPr>
            <a:r>
              <a:rPr lang="nl-BE" sz="1400" dirty="0">
                <a:solidFill>
                  <a:prstClr val="black">
                    <a:lumMod val="75000"/>
                  </a:prstClr>
                </a:solidFill>
                <a:latin typeface="Calibri"/>
              </a:rPr>
              <a:t>Federal Public Services (FPS)</a:t>
            </a:r>
          </a:p>
          <a:p>
            <a:pPr marL="285750" lvl="0" indent="-285750">
              <a:buFont typeface="Arial" panose="020B0604020202020204" pitchFamily="34" charset="0"/>
              <a:buChar char="•"/>
              <a:defRPr/>
            </a:pPr>
            <a:r>
              <a:rPr lang="en-BZ" sz="1400" dirty="0">
                <a:solidFill>
                  <a:prstClr val="black">
                    <a:lumMod val="75000"/>
                  </a:prstClr>
                </a:solidFill>
                <a:latin typeface="Calibri"/>
              </a:rPr>
              <a:t>Public Social Security Institutions (PSSI)</a:t>
            </a:r>
            <a:endParaRPr lang="nl-BE" sz="1400" dirty="0">
              <a:solidFill>
                <a:prstClr val="black">
                  <a:lumMod val="75000"/>
                </a:prstClr>
              </a:solidFill>
              <a:latin typeface="Calibri"/>
            </a:endParaRPr>
          </a:p>
          <a:p>
            <a:pPr marL="285750" lvl="0" indent="-285750">
              <a:buFont typeface="Arial" panose="020B0604020202020204" pitchFamily="34" charset="0"/>
              <a:buChar char="•"/>
              <a:defRPr/>
            </a:pPr>
            <a:r>
              <a:rPr lang="fr-BE" sz="1400" dirty="0">
                <a:solidFill>
                  <a:prstClr val="black">
                    <a:lumMod val="75000"/>
                  </a:prstClr>
                </a:solidFill>
                <a:latin typeface="Calibri"/>
              </a:rPr>
              <a:t>Institutions of Public </a:t>
            </a:r>
            <a:r>
              <a:rPr lang="fr-BE" sz="1400" dirty="0" err="1">
                <a:solidFill>
                  <a:prstClr val="black">
                    <a:lumMod val="75000"/>
                  </a:prstClr>
                </a:solidFill>
                <a:latin typeface="Calibri"/>
              </a:rPr>
              <a:t>Benefit</a:t>
            </a:r>
            <a:r>
              <a:rPr lang="fr-BE" sz="1400" dirty="0">
                <a:solidFill>
                  <a:prstClr val="black">
                    <a:lumMod val="75000"/>
                  </a:prstClr>
                </a:solidFill>
                <a:latin typeface="Calibri"/>
              </a:rPr>
              <a:t> (IPB)</a:t>
            </a:r>
            <a:endParaRPr lang="nl-BE" sz="1400" dirty="0">
              <a:solidFill>
                <a:prstClr val="black">
                  <a:lumMod val="75000"/>
                </a:prstClr>
              </a:solidFill>
              <a:latin typeface="Calibri"/>
            </a:endParaRPr>
          </a:p>
        </p:txBody>
      </p:sp>
      <p:sp>
        <p:nvSpPr>
          <p:cNvPr id="10" name="Rounded Rectangle 9"/>
          <p:cNvSpPr/>
          <p:nvPr/>
        </p:nvSpPr>
        <p:spPr>
          <a:xfrm>
            <a:off x="2336330" y="5079581"/>
            <a:ext cx="8368245" cy="1127634"/>
          </a:xfrm>
          <a:prstGeom prst="roundRect">
            <a:avLst/>
          </a:prstGeom>
          <a:ln w="25400"/>
        </p:spPr>
        <p:style>
          <a:lnRef idx="1">
            <a:schemeClr val="accent1"/>
          </a:lnRef>
          <a:fillRef idx="2">
            <a:schemeClr val="accent1"/>
          </a:fillRef>
          <a:effectRef idx="1">
            <a:schemeClr val="accent1"/>
          </a:effectRef>
          <a:fontRef idx="minor">
            <a:schemeClr val="dk1"/>
          </a:fontRef>
        </p:style>
        <p:txBody>
          <a:bodyPr rtlCol="0" anchor="ctr"/>
          <a:lstStyle>
            <a:defPPr>
              <a:defRPr lang="fr-FR"/>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black">
                    <a:lumMod val="75000"/>
                  </a:prstClr>
                </a:solidFill>
                <a:effectLst/>
                <a:uLnTx/>
                <a:uFillTx/>
                <a:latin typeface="Calibri"/>
                <a:ea typeface="+mn-ea"/>
                <a:cs typeface="+mn-cs"/>
              </a:rPr>
              <a:t>Service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BE" sz="1600" b="0" i="0" u="none" strike="noStrike" kern="1200" cap="none" spc="0" normalizeH="0" baseline="0" noProof="0" dirty="0">
                <a:ln>
                  <a:noFill/>
                </a:ln>
                <a:solidFill>
                  <a:prstClr val="black">
                    <a:lumMod val="75000"/>
                  </a:prstClr>
                </a:solidFill>
                <a:effectLst/>
                <a:uLnTx/>
                <a:uFillTx/>
                <a:latin typeface="Calibri"/>
                <a:ea typeface="+mn-ea"/>
                <a:cs typeface="+mn-cs"/>
              </a:rPr>
              <a:t>owners</a:t>
            </a:r>
            <a:r>
              <a:rPr kumimoji="0" lang="nl-BE" sz="1800" b="0" i="0" u="none" strike="noStrike" kern="1200" cap="none" spc="0" normalizeH="0" baseline="0" noProof="0" dirty="0" smtClean="0">
                <a:ln>
                  <a:noFill/>
                </a:ln>
                <a:solidFill>
                  <a:prstClr val="black"/>
                </a:solidFill>
                <a:effectLst/>
                <a:uLnTx/>
                <a:uFillTx/>
                <a:latin typeface="Calibri"/>
                <a:ea typeface="+mn-ea"/>
                <a:cs typeface="+mn-cs"/>
              </a:rPr>
              <a:t> </a:t>
            </a:r>
            <a:endParaRPr kumimoji="0" lang="nl-BE" sz="1600" b="0" i="0" u="none" strike="noStrike" kern="1200" cap="none" spc="0" normalizeH="0" baseline="0" noProof="0" dirty="0">
              <a:ln>
                <a:noFill/>
              </a:ln>
              <a:solidFill>
                <a:prstClr val="black">
                  <a:lumMod val="75000"/>
                </a:prstClr>
              </a:solidFill>
              <a:effectLst/>
              <a:uLnTx/>
              <a:uFillTx/>
              <a:latin typeface="Calibri"/>
              <a:ea typeface="+mn-ea"/>
              <a:cs typeface="+mn-cs"/>
            </a:endParaRPr>
          </a:p>
        </p:txBody>
      </p:sp>
      <p:graphicFrame>
        <p:nvGraphicFramePr>
          <p:cNvPr id="11" name="Diagram 10"/>
          <p:cNvGraphicFramePr/>
          <p:nvPr>
            <p:extLst>
              <p:ext uri="{D42A27DB-BD31-4B8C-83A1-F6EECF244321}">
                <p14:modId xmlns:p14="http://schemas.microsoft.com/office/powerpoint/2010/main" val="1701545127"/>
              </p:ext>
            </p:extLst>
          </p:nvPr>
        </p:nvGraphicFramePr>
        <p:xfrm>
          <a:off x="3507130" y="1027906"/>
          <a:ext cx="7127998" cy="5555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134836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21935" y="0"/>
            <a:ext cx="3627105" cy="6864807"/>
          </a:xfrm>
          <a:prstGeom prst="rect">
            <a:avLst/>
          </a:prstGeom>
        </p:spPr>
      </p:pic>
      <p:sp>
        <p:nvSpPr>
          <p:cNvPr id="4" name="Title 3"/>
          <p:cNvSpPr>
            <a:spLocks noGrp="1"/>
          </p:cNvSpPr>
          <p:nvPr>
            <p:ph type="title"/>
          </p:nvPr>
        </p:nvSpPr>
        <p:spPr>
          <a:xfrm>
            <a:off x="4016300" y="360876"/>
            <a:ext cx="7090508" cy="1325563"/>
          </a:xfrm>
        </p:spPr>
        <p:txBody>
          <a:bodyPr/>
          <a:lstStyle/>
          <a:p>
            <a:r>
              <a:rPr lang="en-US" dirty="0"/>
              <a:t>The ReUse initiative</a:t>
            </a:r>
          </a:p>
        </p:txBody>
      </p:sp>
      <p:sp>
        <p:nvSpPr>
          <p:cNvPr id="5" name="Content Placeholder 4"/>
          <p:cNvSpPr>
            <a:spLocks noGrp="1"/>
          </p:cNvSpPr>
          <p:nvPr>
            <p:ph idx="1"/>
          </p:nvPr>
        </p:nvSpPr>
        <p:spPr>
          <a:xfrm>
            <a:off x="4488740" y="1695524"/>
            <a:ext cx="6724384" cy="4351338"/>
          </a:xfrm>
        </p:spPr>
        <p:txBody>
          <a:bodyPr>
            <a:normAutofit/>
          </a:bodyPr>
          <a:lstStyle/>
          <a:p>
            <a:r>
              <a:rPr lang="nl-BE" dirty="0"/>
              <a:t> </a:t>
            </a:r>
            <a:r>
              <a:rPr lang="nl-BE" dirty="0" err="1"/>
              <a:t>What</a:t>
            </a:r>
            <a:r>
              <a:rPr lang="nl-BE" dirty="0"/>
              <a:t> is </a:t>
            </a:r>
            <a:r>
              <a:rPr lang="nl-BE" dirty="0" err="1"/>
              <a:t>it</a:t>
            </a:r>
            <a:r>
              <a:rPr lang="nl-BE" dirty="0"/>
              <a:t>?</a:t>
            </a:r>
          </a:p>
          <a:p>
            <a:r>
              <a:rPr lang="nl-BE" dirty="0"/>
              <a:t> </a:t>
            </a:r>
            <a:r>
              <a:rPr lang="nl-BE" dirty="0" err="1"/>
              <a:t>Why</a:t>
            </a:r>
            <a:r>
              <a:rPr lang="nl-BE" dirty="0"/>
              <a:t> is </a:t>
            </a:r>
            <a:r>
              <a:rPr lang="nl-BE" dirty="0" err="1"/>
              <a:t>it</a:t>
            </a:r>
            <a:r>
              <a:rPr lang="nl-BE" dirty="0"/>
              <a:t> important?</a:t>
            </a:r>
          </a:p>
          <a:p>
            <a:r>
              <a:rPr lang="nl-BE" dirty="0"/>
              <a:t> </a:t>
            </a:r>
            <a:r>
              <a:rPr lang="nl-BE" dirty="0" err="1"/>
              <a:t>Some</a:t>
            </a:r>
            <a:r>
              <a:rPr lang="nl-BE" dirty="0"/>
              <a:t> </a:t>
            </a:r>
            <a:r>
              <a:rPr lang="nl-BE" dirty="0" err="1"/>
              <a:t>examples</a:t>
            </a:r>
            <a:r>
              <a:rPr lang="nl-BE" dirty="0"/>
              <a:t> &amp; </a:t>
            </a:r>
            <a:r>
              <a:rPr lang="nl-BE" dirty="0" err="1"/>
              <a:t>results</a:t>
            </a:r>
            <a:endParaRPr lang="nl-BE" dirty="0"/>
          </a:p>
          <a:p>
            <a:r>
              <a:rPr lang="nl-BE" dirty="0"/>
              <a:t> How </a:t>
            </a:r>
            <a:r>
              <a:rPr lang="nl-BE" dirty="0" err="1"/>
              <a:t>can</a:t>
            </a:r>
            <a:r>
              <a:rPr lang="nl-BE" dirty="0"/>
              <a:t> private sector companies </a:t>
            </a:r>
            <a:r>
              <a:rPr lang="nl-BE" dirty="0" err="1"/>
              <a:t>join</a:t>
            </a:r>
            <a:r>
              <a:rPr lang="nl-BE" dirty="0"/>
              <a:t>?</a:t>
            </a:r>
          </a:p>
          <a:p>
            <a:pPr lvl="1"/>
            <a:r>
              <a:rPr lang="nl-BE" dirty="0" smtClean="0"/>
              <a:t> </a:t>
            </a:r>
            <a:r>
              <a:rPr lang="nl-BE" dirty="0" err="1" smtClean="0"/>
              <a:t>Align</a:t>
            </a:r>
            <a:r>
              <a:rPr lang="nl-BE" dirty="0" smtClean="0"/>
              <a:t> </a:t>
            </a:r>
            <a:r>
              <a:rPr lang="nl-BE" dirty="0" err="1" smtClean="0"/>
              <a:t>with</a:t>
            </a:r>
            <a:r>
              <a:rPr lang="nl-BE" dirty="0" smtClean="0"/>
              <a:t> public sector </a:t>
            </a:r>
            <a:r>
              <a:rPr lang="nl-BE" dirty="0" err="1" smtClean="0"/>
              <a:t>strategy</a:t>
            </a:r>
            <a:endParaRPr lang="nl-BE" dirty="0" smtClean="0"/>
          </a:p>
          <a:p>
            <a:pPr lvl="1"/>
            <a:r>
              <a:rPr lang="nl-BE" dirty="0" smtClean="0"/>
              <a:t> </a:t>
            </a:r>
            <a:r>
              <a:rPr lang="nl-BE" dirty="0"/>
              <a:t>ReUse </a:t>
            </a:r>
            <a:r>
              <a:rPr lang="nl-BE" dirty="0" err="1"/>
              <a:t>existing</a:t>
            </a:r>
            <a:r>
              <a:rPr lang="nl-BE" dirty="0"/>
              <a:t> </a:t>
            </a:r>
            <a:r>
              <a:rPr lang="nl-BE" dirty="0" err="1"/>
              <a:t>elements</a:t>
            </a:r>
            <a:endParaRPr lang="nl-BE" dirty="0"/>
          </a:p>
          <a:p>
            <a:pPr lvl="1"/>
            <a:r>
              <a:rPr lang="nl-BE" dirty="0"/>
              <a:t> </a:t>
            </a:r>
            <a:r>
              <a:rPr lang="nl-BE" dirty="0" err="1"/>
              <a:t>Develop</a:t>
            </a:r>
            <a:r>
              <a:rPr lang="nl-BE" dirty="0"/>
              <a:t> </a:t>
            </a:r>
            <a:r>
              <a:rPr lang="nl-BE" dirty="0" err="1"/>
              <a:t>for</a:t>
            </a:r>
            <a:r>
              <a:rPr lang="nl-BE" dirty="0"/>
              <a:t> ReUse</a:t>
            </a:r>
          </a:p>
        </p:txBody>
      </p:sp>
      <p:sp>
        <p:nvSpPr>
          <p:cNvPr id="7"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1661798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8200" y="361829"/>
            <a:ext cx="10515600" cy="1325563"/>
          </a:xfrm>
        </p:spPr>
        <p:txBody>
          <a:bodyPr/>
          <a:lstStyle/>
          <a:p>
            <a:r>
              <a:rPr lang="en-US" dirty="0" smtClean="0">
                <a:latin typeface="Fira Sans" panose="020B0503050000020004" pitchFamily="34" charset="0"/>
              </a:rPr>
              <a:t>G-Cloud </a:t>
            </a:r>
            <a:r>
              <a:rPr lang="en-US" dirty="0">
                <a:latin typeface="Fira Sans" panose="020B0503050000020004" pitchFamily="34" charset="0"/>
              </a:rPr>
              <a:t>– Sharing ICT infrastructure</a:t>
            </a:r>
          </a:p>
        </p:txBody>
      </p:sp>
      <p:sp>
        <p:nvSpPr>
          <p:cNvPr id="8" name="Rounded Rectangle 7"/>
          <p:cNvSpPr/>
          <p:nvPr/>
        </p:nvSpPr>
        <p:spPr>
          <a:xfrm>
            <a:off x="2378240" y="5055390"/>
            <a:ext cx="8006060" cy="859241"/>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fr-BE" sz="2400" dirty="0" smtClean="0">
                <a:solidFill>
                  <a:schemeClr val="tx1"/>
                </a:solidFill>
                <a:latin typeface="Fira Sans" panose="020B0503050000020004" pitchFamily="34" charset="0"/>
              </a:rPr>
              <a:t>Hard infrastructure</a:t>
            </a:r>
            <a:endParaRPr lang="fr-BE" sz="2400" dirty="0">
              <a:solidFill>
                <a:schemeClr val="tx1"/>
              </a:solidFill>
              <a:latin typeface="Fira Sans" panose="020B0503050000020004" pitchFamily="34" charset="0"/>
            </a:endParaRPr>
          </a:p>
          <a:p>
            <a:pPr algn="ctr"/>
            <a:r>
              <a:rPr lang="fr-BE" dirty="0" err="1" smtClean="0">
                <a:solidFill>
                  <a:schemeClr val="tx1"/>
                </a:solidFill>
                <a:latin typeface="Fira Sans Light" panose="020B0403050000020004" pitchFamily="34" charset="0"/>
              </a:rPr>
              <a:t>Computing</a:t>
            </a:r>
            <a:r>
              <a:rPr lang="fr-BE" dirty="0" smtClean="0">
                <a:solidFill>
                  <a:schemeClr val="tx1"/>
                </a:solidFill>
                <a:latin typeface="Fira Sans Light" panose="020B0403050000020004" pitchFamily="34" charset="0"/>
              </a:rPr>
              <a:t>   </a:t>
            </a:r>
            <a:r>
              <a:rPr lang="fr-BE" dirty="0">
                <a:solidFill>
                  <a:schemeClr val="tx1"/>
                </a:solidFill>
                <a:latin typeface="Fira Sans Light" panose="020B0403050000020004" pitchFamily="34" charset="0"/>
              </a:rPr>
              <a:t>-   </a:t>
            </a:r>
            <a:r>
              <a:rPr lang="fr-BE" dirty="0" smtClean="0">
                <a:solidFill>
                  <a:schemeClr val="tx1"/>
                </a:solidFill>
                <a:latin typeface="Fira Sans Light" panose="020B0403050000020004" pitchFamily="34" charset="0"/>
              </a:rPr>
              <a:t>Network   -   </a:t>
            </a:r>
            <a:r>
              <a:rPr lang="fr-BE" dirty="0">
                <a:solidFill>
                  <a:schemeClr val="tx1"/>
                </a:solidFill>
                <a:latin typeface="Fira Sans Light" panose="020B0403050000020004" pitchFamily="34" charset="0"/>
              </a:rPr>
              <a:t>Storage</a:t>
            </a:r>
            <a:endParaRPr lang="en-GB" dirty="0">
              <a:solidFill>
                <a:schemeClr val="tx1"/>
              </a:solidFill>
              <a:latin typeface="Fira Sans Light" panose="020B0403050000020004" pitchFamily="34" charset="0"/>
            </a:endParaRPr>
          </a:p>
        </p:txBody>
      </p:sp>
      <p:sp>
        <p:nvSpPr>
          <p:cNvPr id="9" name="Rounded Rectangle 8"/>
          <p:cNvSpPr/>
          <p:nvPr/>
        </p:nvSpPr>
        <p:spPr>
          <a:xfrm>
            <a:off x="2378240" y="3948813"/>
            <a:ext cx="8006060" cy="859241"/>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fr-BE" sz="2400" dirty="0" smtClean="0">
                <a:solidFill>
                  <a:schemeClr val="tx1"/>
                </a:solidFill>
                <a:latin typeface="Fira Sans" panose="020B0503050000020004" pitchFamily="34" charset="0"/>
              </a:rPr>
              <a:t>Soft infrastructure</a:t>
            </a:r>
            <a:endParaRPr lang="fr-BE" sz="2400" dirty="0">
              <a:solidFill>
                <a:schemeClr val="tx1"/>
              </a:solidFill>
              <a:latin typeface="Fira Sans" panose="020B0503050000020004" pitchFamily="34" charset="0"/>
            </a:endParaRPr>
          </a:p>
          <a:p>
            <a:pPr algn="ctr"/>
            <a:r>
              <a:rPr lang="fr-BE" dirty="0" smtClean="0">
                <a:solidFill>
                  <a:schemeClr val="tx1"/>
                </a:solidFill>
                <a:latin typeface="Fira Sans Light" panose="020B0403050000020004" pitchFamily="34" charset="0"/>
              </a:rPr>
              <a:t>Virtualisation   </a:t>
            </a:r>
            <a:r>
              <a:rPr lang="fr-BE" dirty="0">
                <a:solidFill>
                  <a:schemeClr val="tx1"/>
                </a:solidFill>
                <a:latin typeface="Fira Sans Light" panose="020B0403050000020004" pitchFamily="34" charset="0"/>
              </a:rPr>
              <a:t>- </a:t>
            </a:r>
            <a:r>
              <a:rPr lang="fr-BE" dirty="0" smtClean="0">
                <a:solidFill>
                  <a:schemeClr val="tx1"/>
                </a:solidFill>
                <a:latin typeface="Fira Sans Light" panose="020B0403050000020004" pitchFamily="34" charset="0"/>
              </a:rPr>
              <a:t>  Security   -   </a:t>
            </a:r>
            <a:r>
              <a:rPr lang="fr-BE" dirty="0">
                <a:solidFill>
                  <a:schemeClr val="tx1"/>
                </a:solidFill>
                <a:latin typeface="Fira Sans Light" panose="020B0403050000020004" pitchFamily="34" charset="0"/>
              </a:rPr>
              <a:t>E-mail </a:t>
            </a:r>
            <a:r>
              <a:rPr lang="fr-BE" dirty="0" smtClean="0">
                <a:solidFill>
                  <a:schemeClr val="tx1"/>
                </a:solidFill>
                <a:latin typeface="Fira Sans Light" panose="020B0403050000020004" pitchFamily="34" charset="0"/>
              </a:rPr>
              <a:t>  -   </a:t>
            </a:r>
            <a:r>
              <a:rPr lang="fr-BE" dirty="0" err="1" smtClean="0">
                <a:solidFill>
                  <a:schemeClr val="tx1"/>
                </a:solidFill>
                <a:latin typeface="Fira Sans Light" panose="020B0403050000020004" pitchFamily="34" charset="0"/>
              </a:rPr>
              <a:t>VoIP</a:t>
            </a:r>
            <a:r>
              <a:rPr lang="fr-BE" dirty="0" smtClean="0">
                <a:solidFill>
                  <a:schemeClr val="tx1"/>
                </a:solidFill>
                <a:latin typeface="Fira Sans Light" panose="020B0403050000020004" pitchFamily="34" charset="0"/>
              </a:rPr>
              <a:t>   -   …</a:t>
            </a:r>
            <a:endParaRPr lang="en-GB" dirty="0">
              <a:solidFill>
                <a:schemeClr val="tx1"/>
              </a:solidFill>
              <a:latin typeface="Fira Sans Light" panose="020B0403050000020004" pitchFamily="34" charset="0"/>
            </a:endParaRPr>
          </a:p>
        </p:txBody>
      </p:sp>
      <p:sp>
        <p:nvSpPr>
          <p:cNvPr id="10" name="Rounded Rectangle 9"/>
          <p:cNvSpPr/>
          <p:nvPr/>
        </p:nvSpPr>
        <p:spPr>
          <a:xfrm>
            <a:off x="2378240" y="2917637"/>
            <a:ext cx="8006060" cy="859241"/>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fr-BE" sz="2400" dirty="0" smtClean="0">
                <a:solidFill>
                  <a:schemeClr val="tx1"/>
                </a:solidFill>
                <a:latin typeface="Fira Sans" panose="020B0503050000020004" pitchFamily="34" charset="0"/>
              </a:rPr>
              <a:t>Application </a:t>
            </a:r>
            <a:r>
              <a:rPr lang="fr-BE" sz="2400" dirty="0" err="1" smtClean="0">
                <a:solidFill>
                  <a:schemeClr val="tx1"/>
                </a:solidFill>
                <a:latin typeface="Fira Sans" panose="020B0503050000020004" pitchFamily="34" charset="0"/>
              </a:rPr>
              <a:t>platforms</a:t>
            </a:r>
            <a:endParaRPr lang="fr-BE" sz="2400" dirty="0" smtClean="0">
              <a:solidFill>
                <a:schemeClr val="tx1"/>
              </a:solidFill>
              <a:latin typeface="Fira Sans" panose="020B0503050000020004" pitchFamily="34" charset="0"/>
            </a:endParaRPr>
          </a:p>
        </p:txBody>
      </p:sp>
      <p:sp>
        <p:nvSpPr>
          <p:cNvPr id="12" name="Rounded Rectangle 11"/>
          <p:cNvSpPr/>
          <p:nvPr/>
        </p:nvSpPr>
        <p:spPr>
          <a:xfrm>
            <a:off x="2378240" y="1886465"/>
            <a:ext cx="8006060" cy="859241"/>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fr-BE" sz="2400" dirty="0" smtClean="0">
                <a:solidFill>
                  <a:schemeClr val="tx1"/>
                </a:solidFill>
                <a:latin typeface="Fira Sans" panose="020B0503050000020004" pitchFamily="34" charset="0"/>
              </a:rPr>
              <a:t>Horizontal software (Solutions)</a:t>
            </a:r>
            <a:endParaRPr lang="fr-BE" sz="2400" dirty="0">
              <a:solidFill>
                <a:schemeClr val="tx1"/>
              </a:solidFill>
              <a:latin typeface="Fira Sans" panose="020B0503050000020004" pitchFamily="34" charset="0"/>
            </a:endParaRPr>
          </a:p>
          <a:p>
            <a:pPr algn="ctr"/>
            <a:r>
              <a:rPr lang="fr-BE" dirty="0" err="1" smtClean="0">
                <a:solidFill>
                  <a:schemeClr val="tx1"/>
                </a:solidFill>
                <a:latin typeface="Fira Sans Light" panose="020B0403050000020004" pitchFamily="34" charset="0"/>
              </a:rPr>
              <a:t>Website</a:t>
            </a:r>
            <a:r>
              <a:rPr lang="fr-BE" dirty="0" smtClean="0">
                <a:solidFill>
                  <a:schemeClr val="tx1"/>
                </a:solidFill>
                <a:latin typeface="Fira Sans Light" panose="020B0403050000020004" pitchFamily="34" charset="0"/>
              </a:rPr>
              <a:t>   </a:t>
            </a:r>
            <a:r>
              <a:rPr lang="fr-BE" dirty="0">
                <a:solidFill>
                  <a:schemeClr val="tx1"/>
                </a:solidFill>
                <a:latin typeface="Fira Sans Light" panose="020B0403050000020004" pitchFamily="34" charset="0"/>
              </a:rPr>
              <a:t>- </a:t>
            </a:r>
            <a:r>
              <a:rPr lang="fr-BE" dirty="0" smtClean="0">
                <a:solidFill>
                  <a:schemeClr val="tx1"/>
                </a:solidFill>
                <a:latin typeface="Fira Sans Light" panose="020B0403050000020004" pitchFamily="34" charset="0"/>
              </a:rPr>
              <a:t>  HR</a:t>
            </a:r>
            <a:r>
              <a:rPr lang="fr-BE" dirty="0">
                <a:solidFill>
                  <a:schemeClr val="tx1"/>
                </a:solidFill>
                <a:latin typeface="Fira Sans Light" panose="020B0403050000020004" pitchFamily="34" charset="0"/>
              </a:rPr>
              <a:t> </a:t>
            </a:r>
            <a:r>
              <a:rPr lang="fr-BE" dirty="0" smtClean="0">
                <a:solidFill>
                  <a:schemeClr val="tx1"/>
                </a:solidFill>
                <a:latin typeface="Fira Sans Light" panose="020B0403050000020004" pitchFamily="34" charset="0"/>
              </a:rPr>
              <a:t>  -   Finance   -   </a:t>
            </a:r>
            <a:r>
              <a:rPr lang="fr-BE" dirty="0">
                <a:solidFill>
                  <a:schemeClr val="tx1"/>
                </a:solidFill>
                <a:latin typeface="Fira Sans Light" panose="020B0403050000020004" pitchFamily="34" charset="0"/>
              </a:rPr>
              <a:t>Access </a:t>
            </a:r>
            <a:r>
              <a:rPr lang="fr-BE" dirty="0" smtClean="0">
                <a:solidFill>
                  <a:schemeClr val="tx1"/>
                </a:solidFill>
                <a:latin typeface="Fira Sans Light" panose="020B0403050000020004" pitchFamily="34" charset="0"/>
              </a:rPr>
              <a:t>Control   -   </a:t>
            </a:r>
            <a:r>
              <a:rPr lang="fr-BE" dirty="0">
                <a:solidFill>
                  <a:schemeClr val="tx1"/>
                </a:solidFill>
                <a:latin typeface="Fira Sans Light" panose="020B0403050000020004" pitchFamily="34" charset="0"/>
              </a:rPr>
              <a:t>…</a:t>
            </a:r>
            <a:endParaRPr lang="en-GB" dirty="0">
              <a:solidFill>
                <a:schemeClr val="tx1"/>
              </a:solidFill>
              <a:latin typeface="Fira Sans Light" panose="020B0403050000020004" pitchFamily="34" charset="0"/>
            </a:endParaRPr>
          </a:p>
        </p:txBody>
      </p:sp>
      <p:sp>
        <p:nvSpPr>
          <p:cNvPr id="22" name="Rounded Rectangle 21"/>
          <p:cNvSpPr/>
          <p:nvPr/>
        </p:nvSpPr>
        <p:spPr>
          <a:xfrm>
            <a:off x="2242544" y="1811060"/>
            <a:ext cx="8277452" cy="4338676"/>
          </a:xfrm>
          <a:prstGeom prst="roundRect">
            <a:avLst>
              <a:gd name="adj" fmla="val 2148"/>
            </a:avLst>
          </a:prstGeom>
          <a:noFill/>
          <a:ln w="19050">
            <a:solidFill>
              <a:schemeClr val="tx2">
                <a:lumMod val="40000"/>
                <a:lumOff val="6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1400" dirty="0">
              <a:solidFill>
                <a:schemeClr val="accent2"/>
              </a:solidFill>
            </a:endParaRPr>
          </a:p>
        </p:txBody>
      </p:sp>
      <p:sp>
        <p:nvSpPr>
          <p:cNvPr id="11"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pic>
        <p:nvPicPr>
          <p:cNvPr id="14" name="Picture 2" descr="https://www.gcloud.belgium.be/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13" y="3449515"/>
            <a:ext cx="1076325"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6417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G-Cloud – Sharing ICT infrastructure</a:t>
            </a:r>
          </a:p>
        </p:txBody>
      </p:sp>
      <p:pic>
        <p:nvPicPr>
          <p:cNvPr id="24" name="Picture 23"/>
          <p:cNvPicPr>
            <a:picLocks noChangeAspect="1"/>
          </p:cNvPicPr>
          <p:nvPr/>
        </p:nvPicPr>
        <p:blipFill>
          <a:blip r:embed="rId2"/>
          <a:stretch>
            <a:fillRect/>
          </a:stretch>
        </p:blipFill>
        <p:spPr>
          <a:xfrm>
            <a:off x="2529795" y="1621238"/>
            <a:ext cx="7914640" cy="4527759"/>
          </a:xfrm>
          <a:prstGeom prst="rect">
            <a:avLst/>
          </a:prstGeom>
        </p:spPr>
      </p:pic>
      <p:sp>
        <p:nvSpPr>
          <p:cNvPr id="6" name="Rounded Rectangle 5"/>
          <p:cNvSpPr/>
          <p:nvPr/>
        </p:nvSpPr>
        <p:spPr>
          <a:xfrm>
            <a:off x="2303362" y="1431106"/>
            <a:ext cx="8362708" cy="4819223"/>
          </a:xfrm>
          <a:prstGeom prst="roundRect">
            <a:avLst>
              <a:gd name="adj" fmla="val 2148"/>
            </a:avLst>
          </a:prstGeom>
          <a:noFill/>
          <a:ln w="19050">
            <a:solidFill>
              <a:schemeClr val="tx2">
                <a:lumMod val="40000"/>
                <a:lumOff val="6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1400" dirty="0">
              <a:solidFill>
                <a:schemeClr val="accent2"/>
              </a:solidFill>
            </a:endParaRPr>
          </a:p>
        </p:txBody>
      </p:sp>
      <p:pic>
        <p:nvPicPr>
          <p:cNvPr id="7" name="Picture 2" descr="https://www.gcloud.belgium.be/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613" y="3449515"/>
            <a:ext cx="1076325" cy="609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812734" y="6250329"/>
            <a:ext cx="2969083" cy="430887"/>
          </a:xfrm>
          <a:prstGeom prst="rect">
            <a:avLst/>
          </a:prstGeom>
          <a:noFill/>
        </p:spPr>
        <p:txBody>
          <a:bodyPr wrap="none" rtlCol="0">
            <a:spAutoFit/>
          </a:bodyPr>
          <a:lstStyle/>
          <a:p>
            <a:r>
              <a:rPr lang="en-US" sz="2200" b="1" u="sng" cap="small" dirty="0" smtClean="0">
                <a:solidFill>
                  <a:srgbClr val="22A4DD"/>
                </a:solidFill>
                <a:latin typeface="Fira Sans" panose="020B0604020202020204" charset="0"/>
              </a:rPr>
              <a:t>www.gcloud.belgium.be</a:t>
            </a:r>
            <a:endParaRPr lang="en-US" sz="2200" b="1" u="sng" cap="small" dirty="0">
              <a:solidFill>
                <a:srgbClr val="22A4DD"/>
              </a:solidFill>
              <a:latin typeface="Fira Sans" panose="020B0604020202020204" charset="0"/>
            </a:endParaRPr>
          </a:p>
        </p:txBody>
      </p:sp>
    </p:spTree>
    <p:extLst>
      <p:ext uri="{BB962C8B-B14F-4D97-AF65-F5344CB8AC3E}">
        <p14:creationId xmlns:p14="http://schemas.microsoft.com/office/powerpoint/2010/main" val="31792401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6637" y="246490"/>
            <a:ext cx="1076325" cy="10336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838200" y="186589"/>
            <a:ext cx="10515600" cy="1325563"/>
          </a:xfrm>
        </p:spPr>
        <p:txBody>
          <a:bodyPr/>
          <a:lstStyle/>
          <a:p>
            <a:r>
              <a:rPr lang="en-US" dirty="0" smtClean="0"/>
              <a:t>Sharing infrastructure – software – business components</a:t>
            </a:r>
            <a:endParaRPr lang="en-US" dirty="0">
              <a:latin typeface="Fira Sans" panose="020B0503050000020004" pitchFamily="34" charset="0"/>
            </a:endParaRPr>
          </a:p>
        </p:txBody>
      </p:sp>
      <p:sp>
        <p:nvSpPr>
          <p:cNvPr id="14" name="Rounded Rectangle 13"/>
          <p:cNvSpPr/>
          <p:nvPr/>
        </p:nvSpPr>
        <p:spPr>
          <a:xfrm>
            <a:off x="2516606"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15" name="Rounded Rectangle 14"/>
          <p:cNvSpPr/>
          <p:nvPr/>
        </p:nvSpPr>
        <p:spPr>
          <a:xfrm>
            <a:off x="3445650"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16" name="Rounded Rectangle 15"/>
          <p:cNvSpPr/>
          <p:nvPr/>
        </p:nvSpPr>
        <p:spPr>
          <a:xfrm>
            <a:off x="7161824"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17" name="Rounded Rectangle 16"/>
          <p:cNvSpPr/>
          <p:nvPr/>
        </p:nvSpPr>
        <p:spPr>
          <a:xfrm>
            <a:off x="8090868"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18" name="Rounded Rectangle 17"/>
          <p:cNvSpPr/>
          <p:nvPr/>
        </p:nvSpPr>
        <p:spPr>
          <a:xfrm>
            <a:off x="9019914"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19" name="Rounded Rectangle 18"/>
          <p:cNvSpPr/>
          <p:nvPr/>
        </p:nvSpPr>
        <p:spPr>
          <a:xfrm>
            <a:off x="4374693"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20" name="Rounded Rectangle 19"/>
          <p:cNvSpPr/>
          <p:nvPr/>
        </p:nvSpPr>
        <p:spPr>
          <a:xfrm>
            <a:off x="5303737"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21" name="Rounded Rectangle 20"/>
          <p:cNvSpPr/>
          <p:nvPr/>
        </p:nvSpPr>
        <p:spPr>
          <a:xfrm>
            <a:off x="6232781" y="1531838"/>
            <a:ext cx="814176" cy="622450"/>
          </a:xfrm>
          <a:prstGeom prst="roundRect">
            <a:avLst/>
          </a:prstGeom>
          <a:solidFill>
            <a:schemeClr val="accent2">
              <a:lumMod val="20000"/>
              <a:lumOff val="80000"/>
            </a:schemeClr>
          </a:soli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fr-BE"/>
          </a:p>
        </p:txBody>
      </p:sp>
      <p:sp>
        <p:nvSpPr>
          <p:cNvPr id="8" name="Rounded Rectangle 7"/>
          <p:cNvSpPr/>
          <p:nvPr/>
        </p:nvSpPr>
        <p:spPr>
          <a:xfrm>
            <a:off x="2235117" y="5613036"/>
            <a:ext cx="8006060" cy="859241"/>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fr-BE" sz="2400" dirty="0" smtClean="0">
                <a:solidFill>
                  <a:schemeClr val="accent1">
                    <a:lumMod val="50000"/>
                    <a:lumOff val="50000"/>
                  </a:schemeClr>
                </a:solidFill>
                <a:latin typeface="Fira Sans" panose="020B0503050000020004" pitchFamily="34" charset="0"/>
              </a:rPr>
              <a:t>Hard infrastructure</a:t>
            </a:r>
            <a:endParaRPr lang="fr-BE" sz="2400" dirty="0">
              <a:solidFill>
                <a:schemeClr val="accent1">
                  <a:lumMod val="50000"/>
                  <a:lumOff val="50000"/>
                </a:schemeClr>
              </a:solidFill>
              <a:latin typeface="Fira Sans" panose="020B0503050000020004" pitchFamily="34" charset="0"/>
            </a:endParaRPr>
          </a:p>
          <a:p>
            <a:pPr algn="ctr"/>
            <a:r>
              <a:rPr lang="fr-BE" dirty="0" err="1" smtClean="0">
                <a:solidFill>
                  <a:schemeClr val="accent1">
                    <a:lumMod val="50000"/>
                    <a:lumOff val="50000"/>
                  </a:schemeClr>
                </a:solidFill>
                <a:latin typeface="Fira Sans Light" panose="020B0403050000020004" pitchFamily="34" charset="0"/>
              </a:rPr>
              <a:t>Computing</a:t>
            </a:r>
            <a:r>
              <a:rPr lang="fr-BE" dirty="0" smtClean="0">
                <a:solidFill>
                  <a:schemeClr val="accent1">
                    <a:lumMod val="50000"/>
                    <a:lumOff val="50000"/>
                  </a:schemeClr>
                </a:solidFill>
                <a:latin typeface="Fira Sans Light" panose="020B0403050000020004" pitchFamily="34" charset="0"/>
              </a:rPr>
              <a:t>   </a:t>
            </a:r>
            <a:r>
              <a:rPr lang="fr-BE" dirty="0">
                <a:solidFill>
                  <a:schemeClr val="accent1">
                    <a:lumMod val="50000"/>
                    <a:lumOff val="50000"/>
                  </a:schemeClr>
                </a:solidFill>
                <a:latin typeface="Fira Sans Light" panose="020B0403050000020004" pitchFamily="34" charset="0"/>
              </a:rPr>
              <a:t>-   </a:t>
            </a:r>
            <a:r>
              <a:rPr lang="fr-BE" dirty="0" smtClean="0">
                <a:solidFill>
                  <a:schemeClr val="accent1">
                    <a:lumMod val="50000"/>
                    <a:lumOff val="50000"/>
                  </a:schemeClr>
                </a:solidFill>
                <a:latin typeface="Fira Sans Light" panose="020B0403050000020004" pitchFamily="34" charset="0"/>
              </a:rPr>
              <a:t>Network   -   </a:t>
            </a:r>
            <a:r>
              <a:rPr lang="fr-BE" dirty="0">
                <a:solidFill>
                  <a:schemeClr val="accent1">
                    <a:lumMod val="50000"/>
                    <a:lumOff val="50000"/>
                  </a:schemeClr>
                </a:solidFill>
                <a:latin typeface="Fira Sans Light" panose="020B0403050000020004" pitchFamily="34" charset="0"/>
              </a:rPr>
              <a:t>Storage</a:t>
            </a:r>
            <a:endParaRPr lang="en-GB" dirty="0">
              <a:solidFill>
                <a:schemeClr val="accent1">
                  <a:lumMod val="50000"/>
                  <a:lumOff val="50000"/>
                </a:schemeClr>
              </a:solidFill>
              <a:latin typeface="Fira Sans Light" panose="020B0403050000020004" pitchFamily="34" charset="0"/>
            </a:endParaRPr>
          </a:p>
        </p:txBody>
      </p:sp>
      <p:sp>
        <p:nvSpPr>
          <p:cNvPr id="9" name="Rounded Rectangle 8"/>
          <p:cNvSpPr/>
          <p:nvPr/>
        </p:nvSpPr>
        <p:spPr>
          <a:xfrm>
            <a:off x="2235117" y="4686123"/>
            <a:ext cx="8006060" cy="859241"/>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fr-BE" sz="2400" dirty="0" smtClean="0">
                <a:solidFill>
                  <a:schemeClr val="accent1">
                    <a:lumMod val="50000"/>
                    <a:lumOff val="50000"/>
                  </a:schemeClr>
                </a:solidFill>
                <a:latin typeface="Fira Sans" panose="020B0503050000020004" pitchFamily="34" charset="0"/>
              </a:rPr>
              <a:t>Soft infrastructure</a:t>
            </a:r>
            <a:endParaRPr lang="fr-BE" sz="2400" dirty="0">
              <a:solidFill>
                <a:schemeClr val="accent1">
                  <a:lumMod val="50000"/>
                  <a:lumOff val="50000"/>
                </a:schemeClr>
              </a:solidFill>
              <a:latin typeface="Fira Sans" panose="020B0503050000020004" pitchFamily="34" charset="0"/>
            </a:endParaRPr>
          </a:p>
          <a:p>
            <a:pPr algn="ctr"/>
            <a:r>
              <a:rPr lang="fr-BE" dirty="0" smtClean="0">
                <a:solidFill>
                  <a:schemeClr val="accent1">
                    <a:lumMod val="50000"/>
                    <a:lumOff val="50000"/>
                  </a:schemeClr>
                </a:solidFill>
                <a:latin typeface="Fira Sans Light" panose="020B0403050000020004" pitchFamily="34" charset="0"/>
              </a:rPr>
              <a:t>Virtualisation   </a:t>
            </a:r>
            <a:r>
              <a:rPr lang="fr-BE" dirty="0">
                <a:solidFill>
                  <a:schemeClr val="accent1">
                    <a:lumMod val="50000"/>
                    <a:lumOff val="50000"/>
                  </a:schemeClr>
                </a:solidFill>
                <a:latin typeface="Fira Sans Light" panose="020B0403050000020004" pitchFamily="34" charset="0"/>
              </a:rPr>
              <a:t>- </a:t>
            </a:r>
            <a:r>
              <a:rPr lang="fr-BE" dirty="0" smtClean="0">
                <a:solidFill>
                  <a:schemeClr val="accent1">
                    <a:lumMod val="50000"/>
                    <a:lumOff val="50000"/>
                  </a:schemeClr>
                </a:solidFill>
                <a:latin typeface="Fira Sans Light" panose="020B0403050000020004" pitchFamily="34" charset="0"/>
              </a:rPr>
              <a:t>  Security   -   </a:t>
            </a:r>
            <a:r>
              <a:rPr lang="fr-BE" dirty="0">
                <a:solidFill>
                  <a:schemeClr val="accent1">
                    <a:lumMod val="50000"/>
                    <a:lumOff val="50000"/>
                  </a:schemeClr>
                </a:solidFill>
                <a:latin typeface="Fira Sans Light" panose="020B0403050000020004" pitchFamily="34" charset="0"/>
              </a:rPr>
              <a:t>E-mail </a:t>
            </a:r>
            <a:r>
              <a:rPr lang="fr-BE" dirty="0" smtClean="0">
                <a:solidFill>
                  <a:schemeClr val="accent1">
                    <a:lumMod val="50000"/>
                    <a:lumOff val="50000"/>
                  </a:schemeClr>
                </a:solidFill>
                <a:latin typeface="Fira Sans Light" panose="020B0403050000020004" pitchFamily="34" charset="0"/>
              </a:rPr>
              <a:t>  -   </a:t>
            </a:r>
            <a:r>
              <a:rPr lang="fr-BE" dirty="0" err="1" smtClean="0">
                <a:solidFill>
                  <a:schemeClr val="accent1">
                    <a:lumMod val="50000"/>
                    <a:lumOff val="50000"/>
                  </a:schemeClr>
                </a:solidFill>
                <a:latin typeface="Fira Sans Light" panose="020B0403050000020004" pitchFamily="34" charset="0"/>
              </a:rPr>
              <a:t>VoIP</a:t>
            </a:r>
            <a:r>
              <a:rPr lang="fr-BE" dirty="0" smtClean="0">
                <a:solidFill>
                  <a:schemeClr val="accent1">
                    <a:lumMod val="50000"/>
                    <a:lumOff val="50000"/>
                  </a:schemeClr>
                </a:solidFill>
                <a:latin typeface="Fira Sans Light" panose="020B0403050000020004" pitchFamily="34" charset="0"/>
              </a:rPr>
              <a:t>   -   …</a:t>
            </a:r>
            <a:endParaRPr lang="en-GB" dirty="0">
              <a:solidFill>
                <a:schemeClr val="accent1">
                  <a:lumMod val="50000"/>
                  <a:lumOff val="50000"/>
                </a:schemeClr>
              </a:solidFill>
              <a:latin typeface="Fira Sans Light" panose="020B0403050000020004" pitchFamily="34" charset="0"/>
            </a:endParaRPr>
          </a:p>
        </p:txBody>
      </p:sp>
      <p:sp>
        <p:nvSpPr>
          <p:cNvPr id="10" name="Rounded Rectangle 9"/>
          <p:cNvSpPr/>
          <p:nvPr/>
        </p:nvSpPr>
        <p:spPr>
          <a:xfrm>
            <a:off x="2235117" y="3742243"/>
            <a:ext cx="8006060" cy="859241"/>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fr-BE" sz="2400" dirty="0" smtClean="0">
                <a:solidFill>
                  <a:schemeClr val="accent1">
                    <a:lumMod val="50000"/>
                    <a:lumOff val="50000"/>
                  </a:schemeClr>
                </a:solidFill>
                <a:latin typeface="Fira Sans" panose="020B0503050000020004" pitchFamily="34" charset="0"/>
              </a:rPr>
              <a:t>Application </a:t>
            </a:r>
            <a:r>
              <a:rPr lang="fr-BE" sz="2400" dirty="0" err="1" smtClean="0">
                <a:solidFill>
                  <a:schemeClr val="accent1">
                    <a:lumMod val="50000"/>
                    <a:lumOff val="50000"/>
                  </a:schemeClr>
                </a:solidFill>
                <a:latin typeface="Fira Sans" panose="020B0503050000020004" pitchFamily="34" charset="0"/>
              </a:rPr>
              <a:t>platforms</a:t>
            </a:r>
            <a:endParaRPr lang="fr-BE" sz="2400" dirty="0" smtClean="0">
              <a:solidFill>
                <a:schemeClr val="accent1">
                  <a:lumMod val="50000"/>
                  <a:lumOff val="50000"/>
                </a:schemeClr>
              </a:solidFill>
              <a:latin typeface="Fira Sans" panose="020B0503050000020004" pitchFamily="34" charset="0"/>
            </a:endParaRPr>
          </a:p>
        </p:txBody>
      </p:sp>
      <p:sp>
        <p:nvSpPr>
          <p:cNvPr id="11" name="Rounded Rectangle 10"/>
          <p:cNvSpPr/>
          <p:nvPr/>
        </p:nvSpPr>
        <p:spPr>
          <a:xfrm>
            <a:off x="2099421" y="1365504"/>
            <a:ext cx="8277452" cy="1144349"/>
          </a:xfrm>
          <a:prstGeom prst="roundRect">
            <a:avLst>
              <a:gd name="adj" fmla="val 6731"/>
            </a:avLst>
          </a:prstGeom>
          <a:noFill/>
          <a:ln w="19050">
            <a:solidFill>
              <a:srgbClr val="22A4DD"/>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1400" dirty="0">
              <a:solidFill>
                <a:schemeClr val="accent2"/>
              </a:solidFill>
            </a:endParaRPr>
          </a:p>
        </p:txBody>
      </p:sp>
      <p:sp>
        <p:nvSpPr>
          <p:cNvPr id="12" name="Rounded Rectangle 11"/>
          <p:cNvSpPr/>
          <p:nvPr/>
        </p:nvSpPr>
        <p:spPr>
          <a:xfrm>
            <a:off x="2235117" y="2761902"/>
            <a:ext cx="8006060" cy="859241"/>
          </a:xfrm>
          <a:prstGeom prst="roundRect">
            <a:avLst/>
          </a:prstGeom>
          <a:solidFill>
            <a:schemeClr val="accent1">
              <a:lumMod val="20000"/>
              <a:lumOff val="80000"/>
            </a:schemeClr>
          </a:solidFill>
          <a:ln>
            <a:noFill/>
          </a:ln>
          <a:effectLst/>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fr-BE" sz="2400" dirty="0" smtClean="0">
                <a:solidFill>
                  <a:schemeClr val="accent2">
                    <a:lumMod val="75000"/>
                  </a:schemeClr>
                </a:solidFill>
                <a:latin typeface="Fira Sans" panose="020B0503050000020004" pitchFamily="34" charset="0"/>
              </a:rPr>
              <a:t>Horizontal software (Solutions)</a:t>
            </a:r>
            <a:endParaRPr lang="fr-BE" sz="2400" dirty="0">
              <a:solidFill>
                <a:schemeClr val="accent2">
                  <a:lumMod val="75000"/>
                </a:schemeClr>
              </a:solidFill>
              <a:latin typeface="Fira Sans" panose="020B0503050000020004" pitchFamily="34" charset="0"/>
            </a:endParaRPr>
          </a:p>
          <a:p>
            <a:pPr algn="ctr"/>
            <a:r>
              <a:rPr lang="fr-BE" dirty="0" err="1" smtClean="0">
                <a:solidFill>
                  <a:schemeClr val="accent2">
                    <a:lumMod val="75000"/>
                  </a:schemeClr>
                </a:solidFill>
                <a:latin typeface="Fira Sans Light" panose="020B0403050000020004" pitchFamily="34" charset="0"/>
              </a:rPr>
              <a:t>Website</a:t>
            </a:r>
            <a:r>
              <a:rPr lang="fr-BE" dirty="0" smtClean="0">
                <a:solidFill>
                  <a:schemeClr val="accent2">
                    <a:lumMod val="75000"/>
                  </a:schemeClr>
                </a:solidFill>
                <a:latin typeface="Fira Sans Light" panose="020B0403050000020004" pitchFamily="34" charset="0"/>
              </a:rPr>
              <a:t>   </a:t>
            </a:r>
            <a:r>
              <a:rPr lang="fr-BE" dirty="0">
                <a:solidFill>
                  <a:schemeClr val="accent2">
                    <a:lumMod val="75000"/>
                  </a:schemeClr>
                </a:solidFill>
                <a:latin typeface="Fira Sans Light" panose="020B0403050000020004" pitchFamily="34" charset="0"/>
              </a:rPr>
              <a:t>- </a:t>
            </a:r>
            <a:r>
              <a:rPr lang="fr-BE" dirty="0" smtClean="0">
                <a:solidFill>
                  <a:schemeClr val="accent2">
                    <a:lumMod val="75000"/>
                  </a:schemeClr>
                </a:solidFill>
                <a:latin typeface="Fira Sans Light" panose="020B0403050000020004" pitchFamily="34" charset="0"/>
              </a:rPr>
              <a:t>  HR</a:t>
            </a:r>
            <a:r>
              <a:rPr lang="fr-BE" dirty="0">
                <a:solidFill>
                  <a:schemeClr val="accent2">
                    <a:lumMod val="75000"/>
                  </a:schemeClr>
                </a:solidFill>
                <a:latin typeface="Fira Sans Light" panose="020B0403050000020004" pitchFamily="34" charset="0"/>
              </a:rPr>
              <a:t> </a:t>
            </a:r>
            <a:r>
              <a:rPr lang="fr-BE" dirty="0" smtClean="0">
                <a:solidFill>
                  <a:schemeClr val="accent2">
                    <a:lumMod val="75000"/>
                  </a:schemeClr>
                </a:solidFill>
                <a:latin typeface="Fira Sans Light" panose="020B0403050000020004" pitchFamily="34" charset="0"/>
              </a:rPr>
              <a:t>  -   Finance   -   </a:t>
            </a:r>
            <a:r>
              <a:rPr lang="fr-BE" dirty="0">
                <a:solidFill>
                  <a:schemeClr val="accent2">
                    <a:lumMod val="75000"/>
                  </a:schemeClr>
                </a:solidFill>
                <a:latin typeface="Fira Sans Light" panose="020B0403050000020004" pitchFamily="34" charset="0"/>
              </a:rPr>
              <a:t>Access </a:t>
            </a:r>
            <a:r>
              <a:rPr lang="fr-BE" dirty="0" smtClean="0">
                <a:solidFill>
                  <a:schemeClr val="accent2">
                    <a:lumMod val="75000"/>
                  </a:schemeClr>
                </a:solidFill>
                <a:latin typeface="Fira Sans Light" panose="020B0403050000020004" pitchFamily="34" charset="0"/>
              </a:rPr>
              <a:t>Control   -   </a:t>
            </a:r>
            <a:r>
              <a:rPr lang="fr-BE" dirty="0">
                <a:solidFill>
                  <a:schemeClr val="accent2">
                    <a:lumMod val="75000"/>
                  </a:schemeClr>
                </a:solidFill>
                <a:latin typeface="Fira Sans Light" panose="020B0403050000020004" pitchFamily="34" charset="0"/>
              </a:rPr>
              <a:t>…</a:t>
            </a:r>
            <a:endParaRPr lang="en-GB" dirty="0">
              <a:solidFill>
                <a:schemeClr val="accent2">
                  <a:lumMod val="75000"/>
                </a:schemeClr>
              </a:solidFill>
              <a:latin typeface="Fira Sans Light" panose="020B0403050000020004" pitchFamily="34" charset="0"/>
            </a:endParaRPr>
          </a:p>
        </p:txBody>
      </p:sp>
      <p:pic>
        <p:nvPicPr>
          <p:cNvPr id="23" name="Picture 2" descr="https://www.gcloud.belgium.be/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6637" y="4338630"/>
            <a:ext cx="1076325" cy="609600"/>
          </a:xfrm>
          <a:prstGeom prst="rect">
            <a:avLst/>
          </a:prstGeom>
          <a:noFill/>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2099421" y="2630954"/>
            <a:ext cx="8277452" cy="3919670"/>
          </a:xfrm>
          <a:prstGeom prst="roundRect">
            <a:avLst>
              <a:gd name="adj" fmla="val 2148"/>
            </a:avLst>
          </a:prstGeom>
          <a:noFill/>
          <a:ln w="19050">
            <a:solidFill>
              <a:schemeClr val="tx2">
                <a:lumMod val="40000"/>
                <a:lumOff val="60000"/>
              </a:schemeClr>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GB" sz="1400" dirty="0">
              <a:solidFill>
                <a:schemeClr val="accent2"/>
              </a:solidFill>
            </a:endParaRPr>
          </a:p>
        </p:txBody>
      </p:sp>
      <p:sp>
        <p:nvSpPr>
          <p:cNvPr id="24" name="Rounded Rectangle 23"/>
          <p:cNvSpPr/>
          <p:nvPr/>
        </p:nvSpPr>
        <p:spPr>
          <a:xfrm>
            <a:off x="2229751" y="1461244"/>
            <a:ext cx="8006060" cy="859241"/>
          </a:xfrm>
          <a:prstGeom prst="roundRect">
            <a:avLst/>
          </a:prstGeom>
          <a:solidFill>
            <a:schemeClr val="accent2">
              <a:lumMod val="75000"/>
            </a:schemeClr>
          </a:solidFill>
          <a:ln>
            <a:noFill/>
          </a:ln>
          <a:effectLst/>
        </p:spPr>
        <p:style>
          <a:lnRef idx="2">
            <a:schemeClr val="accent2"/>
          </a:lnRef>
          <a:fillRef idx="1">
            <a:schemeClr val="lt1"/>
          </a:fillRef>
          <a:effectRef idx="0">
            <a:schemeClr val="accent2"/>
          </a:effectRef>
          <a:fontRef idx="minor">
            <a:schemeClr val="dk1"/>
          </a:fontRef>
        </p:style>
        <p:txBody>
          <a:bodyPr lIns="0" rIns="0" rtlCol="0" anchor="ctr"/>
          <a:lstStyle/>
          <a:p>
            <a:pPr algn="ctr"/>
            <a:r>
              <a:rPr lang="fr-BE" sz="2400" dirty="0">
                <a:solidFill>
                  <a:schemeClr val="bg1"/>
                </a:solidFill>
                <a:latin typeface="Fira Sans" panose="020B0503050000020004" pitchFamily="34" charset="0"/>
              </a:rPr>
              <a:t>Business </a:t>
            </a:r>
            <a:r>
              <a:rPr lang="fr-BE" sz="2400" dirty="0" smtClean="0">
                <a:solidFill>
                  <a:schemeClr val="bg1"/>
                </a:solidFill>
                <a:latin typeface="Fira Sans" panose="020B0503050000020004" pitchFamily="34" charset="0"/>
              </a:rPr>
              <a:t>components</a:t>
            </a:r>
            <a:endParaRPr lang="fr-BE" sz="2400" dirty="0">
              <a:solidFill>
                <a:schemeClr val="bg1"/>
              </a:solidFill>
              <a:latin typeface="Fira Sans" panose="020B0503050000020004" pitchFamily="34" charset="0"/>
            </a:endParaRPr>
          </a:p>
          <a:p>
            <a:pPr algn="ctr"/>
            <a:r>
              <a:rPr lang="en-US" dirty="0">
                <a:solidFill>
                  <a:schemeClr val="bg1"/>
                </a:solidFill>
                <a:latin typeface="Fira Sans Light" panose="020B0403050000020004" pitchFamily="34" charset="0"/>
              </a:rPr>
              <a:t>Core business (declarations, administrative processes, …)</a:t>
            </a:r>
          </a:p>
        </p:txBody>
      </p:sp>
      <p:pic>
        <p:nvPicPr>
          <p:cNvPr id="2" name="Picture 1"/>
          <p:cNvPicPr>
            <a:picLocks noChangeAspect="1"/>
          </p:cNvPicPr>
          <p:nvPr/>
        </p:nvPicPr>
        <p:blipFill>
          <a:blip r:embed="rId4"/>
          <a:stretch>
            <a:fillRect/>
          </a:stretch>
        </p:blipFill>
        <p:spPr>
          <a:xfrm>
            <a:off x="10731151" y="1476493"/>
            <a:ext cx="971600" cy="876345"/>
          </a:xfrm>
          <a:prstGeom prst="rect">
            <a:avLst/>
          </a:prstGeom>
        </p:spPr>
      </p:pic>
      <p:sp>
        <p:nvSpPr>
          <p:cNvPr id="5" name="TextBox 4"/>
          <p:cNvSpPr txBox="1"/>
          <p:nvPr/>
        </p:nvSpPr>
        <p:spPr>
          <a:xfrm>
            <a:off x="5710825" y="1851029"/>
            <a:ext cx="230588" cy="1446550"/>
          </a:xfrm>
          <a:prstGeom prst="rect">
            <a:avLst/>
          </a:prstGeom>
          <a:noFill/>
        </p:spPr>
        <p:txBody>
          <a:bodyPr wrap="square" rtlCol="0">
            <a:spAutoFit/>
          </a:bodyPr>
          <a:lstStyle/>
          <a:p>
            <a:r>
              <a:rPr lang="en-US" sz="8800" dirty="0" smtClean="0">
                <a:solidFill>
                  <a:srgbClr val="22A4DD"/>
                </a:solidFill>
              </a:rPr>
              <a:t>+</a:t>
            </a:r>
            <a:endParaRPr lang="en-US" sz="8800" dirty="0">
              <a:solidFill>
                <a:srgbClr val="22A4DD"/>
              </a:solidFill>
            </a:endParaRPr>
          </a:p>
        </p:txBody>
      </p:sp>
      <p:sp>
        <p:nvSpPr>
          <p:cNvPr id="6" name="Up Arrow 5"/>
          <p:cNvSpPr/>
          <p:nvPr/>
        </p:nvSpPr>
        <p:spPr>
          <a:xfrm>
            <a:off x="2470470" y="2220529"/>
            <a:ext cx="453224" cy="77127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Up Arrow 25"/>
          <p:cNvSpPr/>
          <p:nvPr/>
        </p:nvSpPr>
        <p:spPr>
          <a:xfrm>
            <a:off x="9604283" y="2214429"/>
            <a:ext cx="453224" cy="77127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17507" y="2544627"/>
            <a:ext cx="1664238" cy="707886"/>
          </a:xfrm>
          <a:prstGeom prst="rect">
            <a:avLst/>
          </a:prstGeom>
          <a:noFill/>
        </p:spPr>
        <p:txBody>
          <a:bodyPr wrap="none" rtlCol="0">
            <a:spAutoFit/>
          </a:bodyPr>
          <a:lstStyle/>
          <a:p>
            <a:r>
              <a:rPr lang="en-US" sz="4000" dirty="0" smtClean="0"/>
              <a:t>SHIFT</a:t>
            </a:r>
            <a:endParaRPr lang="en-US" sz="4000" dirty="0"/>
          </a:p>
        </p:txBody>
      </p:sp>
      <p:sp>
        <p:nvSpPr>
          <p:cNvPr id="27" name="TextBox 26"/>
          <p:cNvSpPr txBox="1"/>
          <p:nvPr/>
        </p:nvSpPr>
        <p:spPr>
          <a:xfrm>
            <a:off x="10534676" y="2509781"/>
            <a:ext cx="1664238" cy="707886"/>
          </a:xfrm>
          <a:prstGeom prst="rect">
            <a:avLst/>
          </a:prstGeom>
          <a:noFill/>
        </p:spPr>
        <p:txBody>
          <a:bodyPr wrap="none" rtlCol="0">
            <a:spAutoFit/>
          </a:bodyPr>
          <a:lstStyle/>
          <a:p>
            <a:r>
              <a:rPr lang="en-US" sz="4000" dirty="0" smtClean="0"/>
              <a:t>SHIFT</a:t>
            </a:r>
            <a:endParaRPr lang="en-US" sz="4000" dirty="0"/>
          </a:p>
        </p:txBody>
      </p:sp>
    </p:spTree>
    <p:extLst>
      <p:ext uri="{BB962C8B-B14F-4D97-AF65-F5344CB8AC3E}">
        <p14:creationId xmlns:p14="http://schemas.microsoft.com/office/powerpoint/2010/main" val="28062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6" grpId="0" animBg="1"/>
      <p:bldP spid="26" grpId="0" animBg="1"/>
      <p:bldP spid="7" grpId="0"/>
      <p:bldP spid="2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Reuse of software &amp; business components</a:t>
            </a:r>
            <a:endParaRPr lang="en-US" dirty="0"/>
          </a:p>
        </p:txBody>
      </p:sp>
      <p:sp>
        <p:nvSpPr>
          <p:cNvPr id="3" name="Content Placeholder 2"/>
          <p:cNvSpPr>
            <a:spLocks noGrp="1"/>
          </p:cNvSpPr>
          <p:nvPr>
            <p:ph idx="1"/>
          </p:nvPr>
        </p:nvSpPr>
        <p:spPr/>
        <p:txBody>
          <a:bodyPr>
            <a:normAutofit lnSpcReduction="10000"/>
          </a:bodyPr>
          <a:lstStyle/>
          <a:p>
            <a:r>
              <a:rPr lang="en-US" dirty="0" smtClean="0"/>
              <a:t>Initiative </a:t>
            </a:r>
          </a:p>
          <a:p>
            <a:pPr lvl="1"/>
            <a:r>
              <a:rPr lang="en-US" dirty="0" err="1" smtClean="0"/>
              <a:t>Orginated</a:t>
            </a:r>
            <a:r>
              <a:rPr lang="en-US" dirty="0" smtClean="0"/>
              <a:t> within Belgian public </a:t>
            </a:r>
            <a:r>
              <a:rPr lang="en-US" dirty="0"/>
              <a:t>social security institutions &amp; </a:t>
            </a:r>
            <a:r>
              <a:rPr lang="en-US" dirty="0" smtClean="0"/>
              <a:t>Smals</a:t>
            </a:r>
          </a:p>
          <a:p>
            <a:pPr lvl="1"/>
            <a:r>
              <a:rPr lang="fr-BE" dirty="0" smtClean="0"/>
              <a:t>Open to </a:t>
            </a:r>
            <a:r>
              <a:rPr lang="fr-BE" dirty="0" err="1" smtClean="0"/>
              <a:t>federal</a:t>
            </a:r>
            <a:r>
              <a:rPr lang="fr-BE" dirty="0" smtClean="0"/>
              <a:t> public services &amp; </a:t>
            </a:r>
            <a:r>
              <a:rPr lang="fr-BE" dirty="0" err="1" smtClean="0"/>
              <a:t>other</a:t>
            </a:r>
            <a:endParaRPr lang="en-US" dirty="0"/>
          </a:p>
          <a:p>
            <a:r>
              <a:rPr lang="en-US" dirty="0" smtClean="0"/>
              <a:t>Purpose</a:t>
            </a:r>
            <a:endParaRPr lang="en-US" dirty="0"/>
          </a:p>
          <a:p>
            <a:pPr lvl="1"/>
            <a:r>
              <a:rPr lang="en-US" dirty="0" smtClean="0"/>
              <a:t>Synergy </a:t>
            </a:r>
            <a:r>
              <a:rPr lang="en-US" dirty="0"/>
              <a:t>around (technical) business components</a:t>
            </a:r>
          </a:p>
          <a:p>
            <a:pPr lvl="1"/>
            <a:r>
              <a:rPr lang="en-US" dirty="0" smtClean="0"/>
              <a:t>Save </a:t>
            </a:r>
            <a:r>
              <a:rPr lang="en-US" dirty="0"/>
              <a:t>costs by avoiding multiple development of </a:t>
            </a:r>
            <a:r>
              <a:rPr lang="en-US" dirty="0" smtClean="0"/>
              <a:t>redundant components</a:t>
            </a:r>
            <a:endParaRPr lang="en-US" dirty="0"/>
          </a:p>
          <a:p>
            <a:r>
              <a:rPr lang="en-US" dirty="0"/>
              <a:t>Regardless of whether development takes place by</a:t>
            </a:r>
          </a:p>
          <a:p>
            <a:pPr lvl="1"/>
            <a:r>
              <a:rPr lang="en-US" dirty="0" smtClean="0"/>
              <a:t>The </a:t>
            </a:r>
            <a:r>
              <a:rPr lang="en-US" dirty="0"/>
              <a:t>institution's own ICT department</a:t>
            </a:r>
          </a:p>
          <a:p>
            <a:pPr lvl="1"/>
            <a:r>
              <a:rPr lang="en-US" dirty="0"/>
              <a:t>Smals</a:t>
            </a:r>
          </a:p>
          <a:p>
            <a:pPr lvl="1"/>
            <a:r>
              <a:rPr lang="en-US" dirty="0" smtClean="0"/>
              <a:t>Subcontractors </a:t>
            </a:r>
          </a:p>
          <a:p>
            <a:r>
              <a:rPr lang="en-US" dirty="0" smtClean="0"/>
              <a:t>How ? </a:t>
            </a:r>
          </a:p>
          <a:p>
            <a:pPr lvl="1"/>
            <a:r>
              <a:rPr lang="en-US" dirty="0" smtClean="0"/>
              <a:t>Consult the catalogue of reusable components and get in contact with networks</a:t>
            </a:r>
            <a:endParaRPr lang="en-US" dirty="0"/>
          </a:p>
        </p:txBody>
      </p:sp>
      <p:sp>
        <p:nvSpPr>
          <p:cNvPr id="5"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23990982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z="3600" dirty="0"/>
              <a:t> </a:t>
            </a:r>
            <a:r>
              <a:rPr lang="en-US" dirty="0"/>
              <a:t>Software reuse – how does it work?</a:t>
            </a:r>
          </a:p>
        </p:txBody>
      </p:sp>
      <p:grpSp>
        <p:nvGrpSpPr>
          <p:cNvPr id="20" name="Group 19"/>
          <p:cNvGrpSpPr/>
          <p:nvPr/>
        </p:nvGrpSpPr>
        <p:grpSpPr>
          <a:xfrm>
            <a:off x="5149302" y="3111766"/>
            <a:ext cx="1893396" cy="1183871"/>
            <a:chOff x="3032658" y="495426"/>
            <a:chExt cx="8424112" cy="5692444"/>
          </a:xfrm>
        </p:grpSpPr>
        <p:pic>
          <p:nvPicPr>
            <p:cNvPr id="21" name="Picture 20"/>
            <p:cNvPicPr>
              <a:picLocks noChangeAspect="1"/>
            </p:cNvPicPr>
            <p:nvPr/>
          </p:nvPicPr>
          <p:blipFill rotWithShape="1">
            <a:blip r:embed="rId3"/>
            <a:srcRect l="7826" r="3237"/>
            <a:stretch/>
          </p:blipFill>
          <p:spPr>
            <a:xfrm>
              <a:off x="3549529" y="836591"/>
              <a:ext cx="7612657" cy="5010113"/>
            </a:xfrm>
            <a:prstGeom prst="rect">
              <a:avLst/>
            </a:prstGeom>
          </p:spPr>
        </p:pic>
        <p:pic>
          <p:nvPicPr>
            <p:cNvPr id="22" name="Content Placeholder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4398492" y="-870408"/>
              <a:ext cx="5692444" cy="8424112"/>
            </a:xfrm>
            <a:prstGeom prst="rect">
              <a:avLst/>
            </a:prstGeom>
          </p:spPr>
        </p:pic>
      </p:grpSp>
      <p:sp>
        <p:nvSpPr>
          <p:cNvPr id="83" name="TextBox 82"/>
          <p:cNvSpPr txBox="1"/>
          <p:nvPr/>
        </p:nvSpPr>
        <p:spPr>
          <a:xfrm>
            <a:off x="5052418" y="4351338"/>
            <a:ext cx="2137124" cy="307777"/>
          </a:xfrm>
          <a:prstGeom prst="rect">
            <a:avLst/>
          </a:prstGeom>
          <a:noFill/>
        </p:spPr>
        <p:txBody>
          <a:bodyPr wrap="none" rtlCol="0">
            <a:spAutoFit/>
          </a:bodyPr>
          <a:lstStyle/>
          <a:p>
            <a:r>
              <a:rPr lang="en-US" sz="1400" b="1" dirty="0" smtClean="0">
                <a:solidFill>
                  <a:srgbClr val="EA4F5F"/>
                </a:solidFill>
              </a:rPr>
              <a:t>Software Reuse Catalog</a:t>
            </a:r>
            <a:endParaRPr lang="en-US" sz="1400" b="1" dirty="0">
              <a:solidFill>
                <a:srgbClr val="EA4F5F"/>
              </a:solidFill>
            </a:endParaRPr>
          </a:p>
        </p:txBody>
      </p:sp>
      <p:pic>
        <p:nvPicPr>
          <p:cNvPr id="85" name="Picture 84"/>
          <p:cNvPicPr>
            <a:picLocks noChangeAspect="1"/>
          </p:cNvPicPr>
          <p:nvPr/>
        </p:nvPicPr>
        <p:blipFill rotWithShape="1">
          <a:blip r:embed="rId5">
            <a:extLst>
              <a:ext uri="{28A0092B-C50C-407E-A947-70E740481C1C}">
                <a14:useLocalDpi xmlns:a14="http://schemas.microsoft.com/office/drawing/2010/main" val="0"/>
              </a:ext>
            </a:extLst>
          </a:blip>
          <a:srcRect l="18519" t="16637" r="19932" b="19372"/>
          <a:stretch/>
        </p:blipFill>
        <p:spPr>
          <a:xfrm>
            <a:off x="2964952" y="4759107"/>
            <a:ext cx="1163783" cy="1209965"/>
          </a:xfrm>
          <a:prstGeom prst="rect">
            <a:avLst/>
          </a:prstGeom>
        </p:spPr>
      </p:pic>
      <p:pic>
        <p:nvPicPr>
          <p:cNvPr id="87" name="Picture 86"/>
          <p:cNvPicPr>
            <a:picLocks noChangeAspect="1"/>
          </p:cNvPicPr>
          <p:nvPr/>
        </p:nvPicPr>
        <p:blipFill rotWithShape="1">
          <a:blip r:embed="rId5">
            <a:extLst>
              <a:ext uri="{28A0092B-C50C-407E-A947-70E740481C1C}">
                <a14:useLocalDpi xmlns:a14="http://schemas.microsoft.com/office/drawing/2010/main" val="0"/>
              </a:ext>
            </a:extLst>
          </a:blip>
          <a:srcRect l="18519" t="16637" r="19932" b="19372"/>
          <a:stretch/>
        </p:blipFill>
        <p:spPr>
          <a:xfrm>
            <a:off x="9874227" y="4282682"/>
            <a:ext cx="1163783" cy="1209965"/>
          </a:xfrm>
          <a:prstGeom prst="rect">
            <a:avLst/>
          </a:prstGeom>
        </p:spPr>
      </p:pic>
      <p:pic>
        <p:nvPicPr>
          <p:cNvPr id="88" name="Picture 87"/>
          <p:cNvPicPr>
            <a:picLocks noChangeAspect="1"/>
          </p:cNvPicPr>
          <p:nvPr/>
        </p:nvPicPr>
        <p:blipFill rotWithShape="1">
          <a:blip r:embed="rId5">
            <a:extLst>
              <a:ext uri="{28A0092B-C50C-407E-A947-70E740481C1C}">
                <a14:useLocalDpi xmlns:a14="http://schemas.microsoft.com/office/drawing/2010/main" val="0"/>
              </a:ext>
            </a:extLst>
          </a:blip>
          <a:srcRect l="18519" t="16637" r="19932" b="19372"/>
          <a:stretch/>
        </p:blipFill>
        <p:spPr>
          <a:xfrm>
            <a:off x="902419" y="2004157"/>
            <a:ext cx="1163783" cy="1209965"/>
          </a:xfrm>
          <a:prstGeom prst="rect">
            <a:avLst/>
          </a:prstGeom>
        </p:spPr>
      </p:pic>
      <p:sp>
        <p:nvSpPr>
          <p:cNvPr id="89" name="TextBox 88"/>
          <p:cNvSpPr txBox="1"/>
          <p:nvPr/>
        </p:nvSpPr>
        <p:spPr>
          <a:xfrm>
            <a:off x="900604" y="3111766"/>
            <a:ext cx="1257075" cy="523220"/>
          </a:xfrm>
          <a:prstGeom prst="rect">
            <a:avLst/>
          </a:prstGeom>
          <a:noFill/>
        </p:spPr>
        <p:txBody>
          <a:bodyPr wrap="none" rtlCol="0">
            <a:spAutoFit/>
          </a:bodyPr>
          <a:lstStyle/>
          <a:p>
            <a:pPr algn="ctr"/>
            <a:r>
              <a:rPr lang="en-US" sz="1400" dirty="0" smtClean="0">
                <a:solidFill>
                  <a:srgbClr val="EA4F5F"/>
                </a:solidFill>
              </a:rPr>
              <a:t>Knowledge &amp;</a:t>
            </a:r>
          </a:p>
          <a:p>
            <a:pPr algn="ctr"/>
            <a:r>
              <a:rPr lang="en-US" sz="1400" dirty="0" smtClean="0">
                <a:solidFill>
                  <a:srgbClr val="EA4F5F"/>
                </a:solidFill>
              </a:rPr>
              <a:t>expertise</a:t>
            </a:r>
            <a:endParaRPr lang="en-US" sz="1400" dirty="0">
              <a:solidFill>
                <a:srgbClr val="EA4F5F"/>
              </a:solidFill>
            </a:endParaRPr>
          </a:p>
        </p:txBody>
      </p:sp>
      <p:sp>
        <p:nvSpPr>
          <p:cNvPr id="91" name="TextBox 90"/>
          <p:cNvSpPr txBox="1"/>
          <p:nvPr/>
        </p:nvSpPr>
        <p:spPr>
          <a:xfrm>
            <a:off x="9827580" y="5478841"/>
            <a:ext cx="1257075" cy="523220"/>
          </a:xfrm>
          <a:prstGeom prst="rect">
            <a:avLst/>
          </a:prstGeom>
          <a:noFill/>
        </p:spPr>
        <p:txBody>
          <a:bodyPr wrap="none" rtlCol="0">
            <a:spAutoFit/>
          </a:bodyPr>
          <a:lstStyle/>
          <a:p>
            <a:pPr algn="ctr"/>
            <a:r>
              <a:rPr lang="en-US" sz="1400" dirty="0" smtClean="0">
                <a:solidFill>
                  <a:srgbClr val="EA4F5F"/>
                </a:solidFill>
              </a:rPr>
              <a:t>Knowledge &amp;</a:t>
            </a:r>
          </a:p>
          <a:p>
            <a:pPr algn="ctr"/>
            <a:r>
              <a:rPr lang="en-US" sz="1400" dirty="0" smtClean="0">
                <a:solidFill>
                  <a:srgbClr val="EA4F5F"/>
                </a:solidFill>
              </a:rPr>
              <a:t>expertise</a:t>
            </a:r>
            <a:endParaRPr lang="en-US" sz="1400" dirty="0">
              <a:solidFill>
                <a:srgbClr val="EA4F5F"/>
              </a:solidFill>
            </a:endParaRPr>
          </a:p>
        </p:txBody>
      </p:sp>
      <p:sp>
        <p:nvSpPr>
          <p:cNvPr id="92" name="TextBox 91"/>
          <p:cNvSpPr txBox="1"/>
          <p:nvPr/>
        </p:nvSpPr>
        <p:spPr>
          <a:xfrm>
            <a:off x="2918305" y="5927827"/>
            <a:ext cx="1257075" cy="523220"/>
          </a:xfrm>
          <a:prstGeom prst="rect">
            <a:avLst/>
          </a:prstGeom>
          <a:noFill/>
        </p:spPr>
        <p:txBody>
          <a:bodyPr wrap="none" rtlCol="0">
            <a:spAutoFit/>
          </a:bodyPr>
          <a:lstStyle/>
          <a:p>
            <a:pPr algn="ctr"/>
            <a:r>
              <a:rPr lang="en-US" sz="1400" dirty="0" smtClean="0">
                <a:solidFill>
                  <a:srgbClr val="EA4F5F"/>
                </a:solidFill>
              </a:rPr>
              <a:t>Knowledge &amp;</a:t>
            </a:r>
          </a:p>
          <a:p>
            <a:pPr algn="ctr"/>
            <a:r>
              <a:rPr lang="en-US" sz="1400" dirty="0" smtClean="0">
                <a:solidFill>
                  <a:srgbClr val="EA4F5F"/>
                </a:solidFill>
              </a:rPr>
              <a:t>expertise</a:t>
            </a:r>
            <a:endParaRPr lang="en-US" sz="1400" dirty="0">
              <a:solidFill>
                <a:srgbClr val="EA4F5F"/>
              </a:solidFill>
            </a:endParaRPr>
          </a:p>
        </p:txBody>
      </p:sp>
      <p:sp>
        <p:nvSpPr>
          <p:cNvPr id="93" name="TextBox 92"/>
          <p:cNvSpPr txBox="1"/>
          <p:nvPr/>
        </p:nvSpPr>
        <p:spPr>
          <a:xfrm>
            <a:off x="964917" y="1746388"/>
            <a:ext cx="1031051" cy="307777"/>
          </a:xfrm>
          <a:prstGeom prst="rect">
            <a:avLst/>
          </a:prstGeom>
          <a:noFill/>
        </p:spPr>
        <p:txBody>
          <a:bodyPr wrap="none" rtlCol="0">
            <a:spAutoFit/>
          </a:bodyPr>
          <a:lstStyle/>
          <a:p>
            <a:pPr algn="ctr"/>
            <a:r>
              <a:rPr lang="en-US" sz="1400" b="1" dirty="0" smtClean="0">
                <a:solidFill>
                  <a:srgbClr val="22A4DD"/>
                </a:solidFill>
              </a:rPr>
              <a:t>Network A</a:t>
            </a:r>
            <a:endParaRPr lang="en-US" sz="1400" b="1" dirty="0">
              <a:solidFill>
                <a:srgbClr val="22A4DD"/>
              </a:solidFill>
            </a:endParaRPr>
          </a:p>
        </p:txBody>
      </p:sp>
      <p:sp>
        <p:nvSpPr>
          <p:cNvPr id="98" name="TextBox 97"/>
          <p:cNvSpPr txBox="1"/>
          <p:nvPr/>
        </p:nvSpPr>
        <p:spPr>
          <a:xfrm>
            <a:off x="3025743" y="4555346"/>
            <a:ext cx="1079142" cy="307777"/>
          </a:xfrm>
          <a:prstGeom prst="rect">
            <a:avLst/>
          </a:prstGeom>
          <a:noFill/>
        </p:spPr>
        <p:txBody>
          <a:bodyPr wrap="none" rtlCol="0">
            <a:spAutoFit/>
          </a:bodyPr>
          <a:lstStyle/>
          <a:p>
            <a:pPr algn="ctr"/>
            <a:r>
              <a:rPr lang="en-US" sz="1400" b="1" dirty="0" smtClean="0">
                <a:solidFill>
                  <a:srgbClr val="22A4DD"/>
                </a:solidFill>
              </a:rPr>
              <a:t>Network  B</a:t>
            </a:r>
            <a:endParaRPr lang="en-US" sz="1400" b="1" dirty="0">
              <a:solidFill>
                <a:srgbClr val="22A4DD"/>
              </a:solidFill>
            </a:endParaRPr>
          </a:p>
        </p:txBody>
      </p:sp>
      <p:sp>
        <p:nvSpPr>
          <p:cNvPr id="99" name="TextBox 98"/>
          <p:cNvSpPr txBox="1"/>
          <p:nvPr/>
        </p:nvSpPr>
        <p:spPr>
          <a:xfrm>
            <a:off x="9931549" y="4091301"/>
            <a:ext cx="1071127" cy="307777"/>
          </a:xfrm>
          <a:prstGeom prst="rect">
            <a:avLst/>
          </a:prstGeom>
          <a:noFill/>
        </p:spPr>
        <p:txBody>
          <a:bodyPr wrap="none" rtlCol="0">
            <a:spAutoFit/>
          </a:bodyPr>
          <a:lstStyle/>
          <a:p>
            <a:pPr algn="ctr"/>
            <a:r>
              <a:rPr lang="en-US" sz="1400" b="1" dirty="0" smtClean="0">
                <a:solidFill>
                  <a:srgbClr val="22A4DD"/>
                </a:solidFill>
              </a:rPr>
              <a:t>Network C </a:t>
            </a:r>
            <a:endParaRPr lang="en-US" sz="1400" b="1" dirty="0">
              <a:solidFill>
                <a:srgbClr val="22A4DD"/>
              </a:solidFill>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1296" y="5239623"/>
            <a:ext cx="1000777" cy="1000777"/>
          </a:xfrm>
          <a:prstGeom prst="rect">
            <a:avLst/>
          </a:prstGeom>
        </p:spPr>
      </p:pic>
      <p:pic>
        <p:nvPicPr>
          <p:cNvPr id="101" name="Picture 10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42310" y="5239622"/>
            <a:ext cx="1000777" cy="1000777"/>
          </a:xfrm>
          <a:prstGeom prst="rect">
            <a:avLst/>
          </a:prstGeom>
        </p:spPr>
      </p:pic>
      <p:pic>
        <p:nvPicPr>
          <p:cNvPr id="102" name="Picture 10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95611" y="1589689"/>
            <a:ext cx="1000777" cy="1000777"/>
          </a:xfrm>
          <a:prstGeom prst="rect">
            <a:avLst/>
          </a:prstGeom>
        </p:spPr>
      </p:pic>
      <p:pic>
        <p:nvPicPr>
          <p:cNvPr id="105" name="Picture 10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7930" y="3969884"/>
            <a:ext cx="1000777" cy="1000777"/>
          </a:xfrm>
          <a:prstGeom prst="rect">
            <a:avLst/>
          </a:prstGeom>
        </p:spPr>
      </p:pic>
      <p:pic>
        <p:nvPicPr>
          <p:cNvPr id="106" name="Picture 10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77930" y="2590466"/>
            <a:ext cx="1000777" cy="1000777"/>
          </a:xfrm>
          <a:prstGeom prst="rect">
            <a:avLst/>
          </a:prstGeom>
        </p:spPr>
      </p:pic>
      <p:pic>
        <p:nvPicPr>
          <p:cNvPr id="107" name="Picture 10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6057" y="1589689"/>
            <a:ext cx="1000777" cy="1000777"/>
          </a:xfrm>
          <a:prstGeom prst="rect">
            <a:avLst/>
          </a:prstGeom>
        </p:spPr>
      </p:pic>
      <p:pic>
        <p:nvPicPr>
          <p:cNvPr id="113" name="Picture 1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2075" y="3119709"/>
            <a:ext cx="1000777" cy="1000777"/>
          </a:xfrm>
          <a:prstGeom prst="rect">
            <a:avLst/>
          </a:prstGeom>
        </p:spPr>
      </p:pic>
      <p:sp>
        <p:nvSpPr>
          <p:cNvPr id="114" name="TextBox 113"/>
          <p:cNvSpPr txBox="1"/>
          <p:nvPr/>
        </p:nvSpPr>
        <p:spPr>
          <a:xfrm>
            <a:off x="4876210" y="4582514"/>
            <a:ext cx="2554965" cy="276999"/>
          </a:xfrm>
          <a:prstGeom prst="rect">
            <a:avLst/>
          </a:prstGeom>
          <a:noFill/>
        </p:spPr>
        <p:txBody>
          <a:bodyPr wrap="square" rtlCol="0">
            <a:spAutoFit/>
          </a:bodyPr>
          <a:lstStyle/>
          <a:p>
            <a:pPr algn="ctr"/>
            <a:r>
              <a:rPr lang="en-US" sz="1200" dirty="0"/>
              <a:t>104 </a:t>
            </a:r>
            <a:r>
              <a:rPr lang="en-US" sz="1200" dirty="0" smtClean="0"/>
              <a:t>components and </a:t>
            </a:r>
            <a:r>
              <a:rPr lang="en-US" sz="1200" dirty="0"/>
              <a:t>counting….</a:t>
            </a:r>
          </a:p>
        </p:txBody>
      </p:sp>
      <p:sp>
        <p:nvSpPr>
          <p:cNvPr id="116" name="TextBox 115"/>
          <p:cNvSpPr txBox="1"/>
          <p:nvPr/>
        </p:nvSpPr>
        <p:spPr>
          <a:xfrm>
            <a:off x="3059873" y="4019487"/>
            <a:ext cx="885179" cy="307777"/>
          </a:xfrm>
          <a:prstGeom prst="rect">
            <a:avLst/>
          </a:prstGeom>
          <a:noFill/>
        </p:spPr>
        <p:txBody>
          <a:bodyPr wrap="none" rtlCol="0">
            <a:spAutoFit/>
          </a:bodyPr>
          <a:lstStyle/>
          <a:p>
            <a:pPr algn="ctr"/>
            <a:r>
              <a:rPr lang="en-US" sz="1400" dirty="0" smtClean="0">
                <a:solidFill>
                  <a:srgbClr val="22A4DD"/>
                </a:solidFill>
              </a:rPr>
              <a:t>Project 1</a:t>
            </a:r>
            <a:endParaRPr lang="en-US" sz="1400" dirty="0">
              <a:solidFill>
                <a:srgbClr val="22A4DD"/>
              </a:solidFill>
            </a:endParaRPr>
          </a:p>
        </p:txBody>
      </p:sp>
      <p:sp>
        <p:nvSpPr>
          <p:cNvPr id="117" name="TextBox 116"/>
          <p:cNvSpPr txBox="1"/>
          <p:nvPr/>
        </p:nvSpPr>
        <p:spPr>
          <a:xfrm>
            <a:off x="3054262" y="2481088"/>
            <a:ext cx="896400" cy="307777"/>
          </a:xfrm>
          <a:prstGeom prst="rect">
            <a:avLst/>
          </a:prstGeom>
          <a:noFill/>
        </p:spPr>
        <p:txBody>
          <a:bodyPr wrap="none" rtlCol="0">
            <a:spAutoFit/>
          </a:bodyPr>
          <a:lstStyle/>
          <a:p>
            <a:pPr algn="ctr"/>
            <a:r>
              <a:rPr lang="en-US" sz="1400" dirty="0" smtClean="0">
                <a:solidFill>
                  <a:srgbClr val="22A4DD"/>
                </a:solidFill>
              </a:rPr>
              <a:t>Project 2</a:t>
            </a:r>
            <a:endParaRPr lang="en-US" sz="1400" dirty="0">
              <a:solidFill>
                <a:srgbClr val="22A4DD"/>
              </a:solidFill>
            </a:endParaRPr>
          </a:p>
        </p:txBody>
      </p:sp>
      <p:sp>
        <p:nvSpPr>
          <p:cNvPr id="119" name="TextBox 118"/>
          <p:cNvSpPr txBox="1"/>
          <p:nvPr/>
        </p:nvSpPr>
        <p:spPr>
          <a:xfrm>
            <a:off x="5643932" y="2481088"/>
            <a:ext cx="896400" cy="307777"/>
          </a:xfrm>
          <a:prstGeom prst="rect">
            <a:avLst/>
          </a:prstGeom>
          <a:noFill/>
        </p:spPr>
        <p:txBody>
          <a:bodyPr wrap="none" rtlCol="0">
            <a:spAutoFit/>
          </a:bodyPr>
          <a:lstStyle/>
          <a:p>
            <a:pPr algn="ctr"/>
            <a:r>
              <a:rPr lang="en-US" sz="1400" dirty="0" smtClean="0">
                <a:solidFill>
                  <a:srgbClr val="22A4DD"/>
                </a:solidFill>
              </a:rPr>
              <a:t>Project 3</a:t>
            </a:r>
            <a:endParaRPr lang="en-US" sz="1400" dirty="0">
              <a:solidFill>
                <a:srgbClr val="22A4DD"/>
              </a:solidFill>
            </a:endParaRPr>
          </a:p>
        </p:txBody>
      </p:sp>
      <p:sp>
        <p:nvSpPr>
          <p:cNvPr id="120" name="TextBox 119"/>
          <p:cNvSpPr txBox="1"/>
          <p:nvPr/>
        </p:nvSpPr>
        <p:spPr>
          <a:xfrm>
            <a:off x="4848707" y="6189437"/>
            <a:ext cx="898003" cy="307777"/>
          </a:xfrm>
          <a:prstGeom prst="rect">
            <a:avLst/>
          </a:prstGeom>
          <a:noFill/>
        </p:spPr>
        <p:txBody>
          <a:bodyPr wrap="none" rtlCol="0">
            <a:spAutoFit/>
          </a:bodyPr>
          <a:lstStyle/>
          <a:p>
            <a:pPr algn="ctr"/>
            <a:r>
              <a:rPr lang="en-US" sz="1400" dirty="0" smtClean="0">
                <a:solidFill>
                  <a:srgbClr val="22A4DD"/>
                </a:solidFill>
              </a:rPr>
              <a:t>Project 5</a:t>
            </a:r>
            <a:endParaRPr lang="en-US" sz="1400" dirty="0">
              <a:solidFill>
                <a:srgbClr val="22A4DD"/>
              </a:solidFill>
            </a:endParaRPr>
          </a:p>
        </p:txBody>
      </p:sp>
      <p:sp>
        <p:nvSpPr>
          <p:cNvPr id="121" name="TextBox 120"/>
          <p:cNvSpPr txBox="1"/>
          <p:nvPr/>
        </p:nvSpPr>
        <p:spPr>
          <a:xfrm>
            <a:off x="6588955" y="6189437"/>
            <a:ext cx="898003" cy="307777"/>
          </a:xfrm>
          <a:prstGeom prst="rect">
            <a:avLst/>
          </a:prstGeom>
          <a:noFill/>
        </p:spPr>
        <p:txBody>
          <a:bodyPr wrap="none" rtlCol="0">
            <a:spAutoFit/>
          </a:bodyPr>
          <a:lstStyle/>
          <a:p>
            <a:pPr algn="ctr"/>
            <a:r>
              <a:rPr lang="en-US" sz="1400" dirty="0" smtClean="0">
                <a:solidFill>
                  <a:srgbClr val="22A4DD"/>
                </a:solidFill>
              </a:rPr>
              <a:t>Project 6</a:t>
            </a:r>
            <a:endParaRPr lang="en-US" sz="1400" dirty="0">
              <a:solidFill>
                <a:srgbClr val="22A4DD"/>
              </a:solidFill>
            </a:endParaRPr>
          </a:p>
        </p:txBody>
      </p:sp>
      <p:sp>
        <p:nvSpPr>
          <p:cNvPr id="122" name="TextBox 121"/>
          <p:cNvSpPr txBox="1"/>
          <p:nvPr/>
        </p:nvSpPr>
        <p:spPr>
          <a:xfrm>
            <a:off x="8330120" y="3520547"/>
            <a:ext cx="896400" cy="307777"/>
          </a:xfrm>
          <a:prstGeom prst="rect">
            <a:avLst/>
          </a:prstGeom>
          <a:noFill/>
        </p:spPr>
        <p:txBody>
          <a:bodyPr wrap="none" rtlCol="0">
            <a:spAutoFit/>
          </a:bodyPr>
          <a:lstStyle/>
          <a:p>
            <a:pPr algn="ctr"/>
            <a:r>
              <a:rPr lang="en-US" sz="1400" dirty="0" smtClean="0">
                <a:solidFill>
                  <a:srgbClr val="22A4DD"/>
                </a:solidFill>
              </a:rPr>
              <a:t>Project 4</a:t>
            </a:r>
            <a:endParaRPr lang="en-US" sz="1400" dirty="0">
              <a:solidFill>
                <a:srgbClr val="22A4DD"/>
              </a:solidFill>
            </a:endParaRPr>
          </a:p>
        </p:txBody>
      </p:sp>
      <p:sp>
        <p:nvSpPr>
          <p:cNvPr id="123" name="TextBox 122"/>
          <p:cNvSpPr txBox="1"/>
          <p:nvPr/>
        </p:nvSpPr>
        <p:spPr>
          <a:xfrm>
            <a:off x="8330120" y="4921720"/>
            <a:ext cx="896400" cy="307777"/>
          </a:xfrm>
          <a:prstGeom prst="rect">
            <a:avLst/>
          </a:prstGeom>
          <a:noFill/>
        </p:spPr>
        <p:txBody>
          <a:bodyPr wrap="none" rtlCol="0">
            <a:spAutoFit/>
          </a:bodyPr>
          <a:lstStyle/>
          <a:p>
            <a:pPr algn="ctr"/>
            <a:r>
              <a:rPr lang="en-US" sz="1400" dirty="0" smtClean="0">
                <a:solidFill>
                  <a:srgbClr val="22A4DD"/>
                </a:solidFill>
              </a:rPr>
              <a:t>Project X</a:t>
            </a:r>
            <a:endParaRPr lang="en-US" sz="1400" dirty="0">
              <a:solidFill>
                <a:srgbClr val="22A4DD"/>
              </a:solidFill>
            </a:endParaRPr>
          </a:p>
        </p:txBody>
      </p:sp>
      <p:sp>
        <p:nvSpPr>
          <p:cNvPr id="125" name="Rounded Rectangle 124"/>
          <p:cNvSpPr/>
          <p:nvPr/>
        </p:nvSpPr>
        <p:spPr>
          <a:xfrm>
            <a:off x="7249894" y="1739122"/>
            <a:ext cx="3953252" cy="657033"/>
          </a:xfrm>
          <a:prstGeom prst="roundRect">
            <a:avLst/>
          </a:prstGeom>
          <a:solidFill>
            <a:schemeClr val="bg1">
              <a:lumMod val="95000"/>
            </a:schemeClr>
          </a:solidFill>
          <a:ln>
            <a:noFill/>
          </a:ln>
          <a:effectLst/>
        </p:spPr>
        <p:style>
          <a:lnRef idx="2">
            <a:schemeClr val="accent2"/>
          </a:lnRef>
          <a:fillRef idx="1">
            <a:schemeClr val="lt1"/>
          </a:fillRef>
          <a:effectRef idx="0">
            <a:schemeClr val="accent2"/>
          </a:effectRef>
          <a:fontRef idx="minor">
            <a:schemeClr val="dk1"/>
          </a:fontRef>
        </p:style>
        <p:txBody>
          <a:bodyPr lIns="0" rIns="0" rtlCol="0" anchor="ctr"/>
          <a:lstStyle/>
          <a:p>
            <a:r>
              <a:rPr lang="fr-BE" sz="1400" dirty="0" err="1">
                <a:solidFill>
                  <a:srgbClr val="22A4DD"/>
                </a:solidFill>
              </a:rPr>
              <a:t>Governance</a:t>
            </a:r>
            <a:r>
              <a:rPr lang="fr-BE" sz="1400" dirty="0">
                <a:solidFill>
                  <a:srgbClr val="22A4DD"/>
                </a:solidFill>
              </a:rPr>
              <a:t> by the </a:t>
            </a:r>
            <a:r>
              <a:rPr lang="fr-BE" sz="1400" dirty="0" smtClean="0">
                <a:solidFill>
                  <a:srgbClr val="22A4DD"/>
                </a:solidFill>
              </a:rPr>
              <a:t>ReUse </a:t>
            </a:r>
            <a:r>
              <a:rPr lang="fr-BE" sz="1400" dirty="0" err="1">
                <a:solidFill>
                  <a:srgbClr val="22A4DD"/>
                </a:solidFill>
              </a:rPr>
              <a:t>Competency</a:t>
            </a:r>
            <a:r>
              <a:rPr lang="fr-BE" sz="1400" dirty="0">
                <a:solidFill>
                  <a:srgbClr val="22A4DD"/>
                </a:solidFill>
              </a:rPr>
              <a:t> Center</a:t>
            </a:r>
          </a:p>
          <a:p>
            <a:pPr marL="285750" indent="-285750">
              <a:buFont typeface="Wingdings" panose="05000000000000000000" pitchFamily="2" charset="2"/>
              <a:buChar char="à"/>
            </a:pPr>
            <a:r>
              <a:rPr lang="fr-BE" sz="1400" dirty="0" err="1" smtClean="0">
                <a:solidFill>
                  <a:srgbClr val="22A4DD"/>
                </a:solidFill>
              </a:rPr>
              <a:t>Quality</a:t>
            </a:r>
            <a:r>
              <a:rPr lang="fr-BE" sz="1400" dirty="0" smtClean="0">
                <a:solidFill>
                  <a:srgbClr val="22A4DD"/>
                </a:solidFill>
              </a:rPr>
              <a:t> </a:t>
            </a:r>
            <a:r>
              <a:rPr lang="fr-BE" sz="1400" dirty="0">
                <a:solidFill>
                  <a:srgbClr val="22A4DD"/>
                </a:solidFill>
              </a:rPr>
              <a:t>Assurance </a:t>
            </a:r>
            <a:r>
              <a:rPr lang="fr-BE" sz="1400" dirty="0" err="1">
                <a:solidFill>
                  <a:srgbClr val="22A4DD"/>
                </a:solidFill>
              </a:rPr>
              <a:t>based</a:t>
            </a:r>
            <a:r>
              <a:rPr lang="fr-BE" sz="1400" dirty="0">
                <a:solidFill>
                  <a:srgbClr val="22A4DD"/>
                </a:solidFill>
              </a:rPr>
              <a:t> on </a:t>
            </a:r>
          </a:p>
          <a:p>
            <a:r>
              <a:rPr lang="fr-BE" sz="1400" dirty="0" smtClean="0">
                <a:solidFill>
                  <a:srgbClr val="22A4DD"/>
                </a:solidFill>
              </a:rPr>
              <a:t>Enterprise </a:t>
            </a:r>
            <a:r>
              <a:rPr lang="fr-BE" sz="1400" dirty="0">
                <a:solidFill>
                  <a:srgbClr val="22A4DD"/>
                </a:solidFill>
              </a:rPr>
              <a:t>Architecture </a:t>
            </a:r>
            <a:r>
              <a:rPr lang="fr-BE" sz="1400" dirty="0" err="1">
                <a:solidFill>
                  <a:srgbClr val="22A4DD"/>
                </a:solidFill>
              </a:rPr>
              <a:t>principles</a:t>
            </a:r>
            <a:endParaRPr lang="en-US" sz="1400" dirty="0">
              <a:solidFill>
                <a:srgbClr val="22A4DD"/>
              </a:solidFill>
            </a:endParaRPr>
          </a:p>
        </p:txBody>
      </p:sp>
      <p:sp>
        <p:nvSpPr>
          <p:cNvPr id="127" name="Rounded Rectangle 126"/>
          <p:cNvSpPr/>
          <p:nvPr/>
        </p:nvSpPr>
        <p:spPr>
          <a:xfrm>
            <a:off x="572167" y="4603205"/>
            <a:ext cx="1615454" cy="1955451"/>
          </a:xfrm>
          <a:prstGeom prst="roundRect">
            <a:avLst/>
          </a:prstGeom>
          <a:noFill/>
          <a:ln w="28575">
            <a:solidFill>
              <a:srgbClr val="22A4DD"/>
            </a:solidFill>
          </a:ln>
          <a:effectLst/>
        </p:spPr>
        <p:style>
          <a:lnRef idx="2">
            <a:schemeClr val="accent2"/>
          </a:lnRef>
          <a:fillRef idx="1">
            <a:schemeClr val="lt1"/>
          </a:fillRef>
          <a:effectRef idx="0">
            <a:schemeClr val="accent2"/>
          </a:effectRef>
          <a:fontRef idx="minor">
            <a:schemeClr val="dk1"/>
          </a:fontRef>
        </p:style>
        <p:txBody>
          <a:bodyPr lIns="0" rIns="0" rtlCol="0" anchor="t"/>
          <a:lstStyle/>
          <a:p>
            <a:pPr algn="ctr">
              <a:lnSpc>
                <a:spcPct val="200000"/>
              </a:lnSpc>
            </a:pPr>
            <a:r>
              <a:rPr lang="fr-BE" sz="1600" dirty="0" err="1" smtClean="0">
                <a:solidFill>
                  <a:schemeClr val="tx1"/>
                </a:solidFill>
              </a:rPr>
              <a:t>reuse</a:t>
            </a:r>
            <a:endParaRPr lang="fr-BE" sz="1600" dirty="0" smtClean="0">
              <a:solidFill>
                <a:schemeClr val="tx1"/>
              </a:solidFill>
            </a:endParaRPr>
          </a:p>
          <a:p>
            <a:pPr algn="ctr">
              <a:lnSpc>
                <a:spcPct val="200000"/>
              </a:lnSpc>
            </a:pPr>
            <a:r>
              <a:rPr lang="fr-BE" sz="1600" dirty="0" err="1" smtClean="0">
                <a:solidFill>
                  <a:schemeClr val="tx1"/>
                </a:solidFill>
              </a:rPr>
              <a:t>offer</a:t>
            </a:r>
            <a:r>
              <a:rPr lang="fr-BE" sz="1600" dirty="0" smtClean="0">
                <a:solidFill>
                  <a:schemeClr val="tx1"/>
                </a:solidFill>
              </a:rPr>
              <a:t> </a:t>
            </a:r>
            <a:r>
              <a:rPr lang="fr-BE" sz="1600" dirty="0" err="1" smtClean="0">
                <a:solidFill>
                  <a:schemeClr val="tx1"/>
                </a:solidFill>
              </a:rPr>
              <a:t>reusable</a:t>
            </a:r>
            <a:endParaRPr lang="fr-BE" sz="1600" dirty="0" smtClean="0">
              <a:solidFill>
                <a:schemeClr val="tx1"/>
              </a:solidFill>
            </a:endParaRPr>
          </a:p>
          <a:p>
            <a:pPr algn="ctr">
              <a:lnSpc>
                <a:spcPct val="200000"/>
              </a:lnSpc>
            </a:pPr>
            <a:r>
              <a:rPr lang="fr-BE" sz="1600" dirty="0" err="1" smtClean="0">
                <a:solidFill>
                  <a:schemeClr val="tx1"/>
                </a:solidFill>
              </a:rPr>
              <a:t>consult</a:t>
            </a:r>
            <a:r>
              <a:rPr lang="fr-BE" sz="1600" dirty="0" smtClean="0">
                <a:solidFill>
                  <a:schemeClr val="tx1"/>
                </a:solidFill>
              </a:rPr>
              <a:t> &amp; </a:t>
            </a:r>
            <a:r>
              <a:rPr lang="fr-BE" sz="1600" dirty="0" err="1" smtClean="0">
                <a:solidFill>
                  <a:schemeClr val="tx1"/>
                </a:solidFill>
              </a:rPr>
              <a:t>align</a:t>
            </a:r>
            <a:endParaRPr lang="en-US" sz="1600" dirty="0">
              <a:solidFill>
                <a:schemeClr val="tx1"/>
              </a:solidFill>
            </a:endParaRPr>
          </a:p>
        </p:txBody>
      </p:sp>
      <p:cxnSp>
        <p:nvCxnSpPr>
          <p:cNvPr id="18" name="Straight Arrow Connector 17"/>
          <p:cNvCxnSpPr/>
          <p:nvPr/>
        </p:nvCxnSpPr>
        <p:spPr>
          <a:xfrm flipH="1">
            <a:off x="900604" y="5229497"/>
            <a:ext cx="102754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p:nvPr/>
        </p:nvCxnSpPr>
        <p:spPr>
          <a:xfrm>
            <a:off x="935423" y="5741725"/>
            <a:ext cx="992726" cy="0"/>
          </a:xfrm>
          <a:prstGeom prst="straightConnector1">
            <a:avLst/>
          </a:prstGeom>
          <a:ln w="19050">
            <a:solidFill>
              <a:srgbClr val="EC5062"/>
            </a:solidFill>
            <a:tailEnd type="triangle"/>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p:nvPr/>
        </p:nvCxnSpPr>
        <p:spPr>
          <a:xfrm flipH="1">
            <a:off x="900604" y="6340032"/>
            <a:ext cx="1027545" cy="0"/>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p:nvPr/>
        </p:nvCxnSpPr>
        <p:spPr>
          <a:xfrm flipH="1" flipV="1">
            <a:off x="6092131" y="2734627"/>
            <a:ext cx="1" cy="35748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4" name="Straight Arrow Connector 133"/>
          <p:cNvCxnSpPr/>
          <p:nvPr/>
        </p:nvCxnSpPr>
        <p:spPr>
          <a:xfrm>
            <a:off x="7037956" y="3345970"/>
            <a:ext cx="1154291" cy="1"/>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5" name="Straight Arrow Connector 134"/>
          <p:cNvCxnSpPr>
            <a:endCxn id="101" idx="0"/>
          </p:cNvCxnSpPr>
          <p:nvPr/>
        </p:nvCxnSpPr>
        <p:spPr>
          <a:xfrm>
            <a:off x="6976487" y="4866646"/>
            <a:ext cx="66212" cy="37297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flipH="1">
            <a:off x="5343148" y="4866646"/>
            <a:ext cx="73008" cy="37297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flipH="1" flipV="1">
            <a:off x="4080689" y="2593945"/>
            <a:ext cx="756778" cy="50790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flipH="1">
            <a:off x="4088535" y="3637748"/>
            <a:ext cx="1071636"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1" name="Straight Arrow Connector 140"/>
          <p:cNvCxnSpPr/>
          <p:nvPr/>
        </p:nvCxnSpPr>
        <p:spPr>
          <a:xfrm flipH="1" flipV="1">
            <a:off x="7189543" y="3844698"/>
            <a:ext cx="1088387" cy="450785"/>
          </a:xfrm>
          <a:prstGeom prst="straightConnector1">
            <a:avLst/>
          </a:prstGeom>
          <a:ln w="19050">
            <a:solidFill>
              <a:srgbClr val="EC5062"/>
            </a:solidFill>
            <a:tailEnd type="triangle"/>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a:off x="4285522" y="2228284"/>
            <a:ext cx="825790" cy="560581"/>
          </a:xfrm>
          <a:prstGeom prst="straightConnector1">
            <a:avLst/>
          </a:prstGeom>
          <a:ln w="19050">
            <a:solidFill>
              <a:srgbClr val="EC5062"/>
            </a:solidFill>
            <a:tailEnd type="triangle"/>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flipH="1">
            <a:off x="7101329" y="3182719"/>
            <a:ext cx="1027544" cy="0"/>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5" name="Straight Arrow Connector 144"/>
          <p:cNvCxnSpPr/>
          <p:nvPr/>
        </p:nvCxnSpPr>
        <p:spPr>
          <a:xfrm flipH="1" flipV="1">
            <a:off x="7158812" y="4029879"/>
            <a:ext cx="1030337" cy="419647"/>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6" name="Straight Arrow Connector 145"/>
          <p:cNvCxnSpPr/>
          <p:nvPr/>
        </p:nvCxnSpPr>
        <p:spPr>
          <a:xfrm flipH="1" flipV="1">
            <a:off x="7102336" y="4845825"/>
            <a:ext cx="91080" cy="345842"/>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8" name="Straight Arrow Connector 147"/>
          <p:cNvCxnSpPr/>
          <p:nvPr/>
        </p:nvCxnSpPr>
        <p:spPr>
          <a:xfrm flipV="1">
            <a:off x="5212321" y="4845825"/>
            <a:ext cx="56121" cy="375236"/>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49" name="Straight Arrow Connector 148"/>
          <p:cNvCxnSpPr>
            <a:stCxn id="116" idx="2"/>
          </p:cNvCxnSpPr>
          <p:nvPr/>
        </p:nvCxnSpPr>
        <p:spPr>
          <a:xfrm flipH="1">
            <a:off x="3494376" y="4327264"/>
            <a:ext cx="8087" cy="289453"/>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p:cNvCxnSpPr/>
          <p:nvPr/>
        </p:nvCxnSpPr>
        <p:spPr>
          <a:xfrm flipH="1">
            <a:off x="3551022" y="2847899"/>
            <a:ext cx="8087" cy="289453"/>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a:off x="2341495" y="2065318"/>
            <a:ext cx="551300" cy="2320"/>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a:off x="2341495" y="3353002"/>
            <a:ext cx="636983" cy="143479"/>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55" name="Straight Arrow Connector 154"/>
          <p:cNvCxnSpPr/>
          <p:nvPr/>
        </p:nvCxnSpPr>
        <p:spPr>
          <a:xfrm flipH="1" flipV="1">
            <a:off x="2283677" y="3513681"/>
            <a:ext cx="609118" cy="160754"/>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9" name="Straight Arrow Connector 158"/>
          <p:cNvCxnSpPr/>
          <p:nvPr/>
        </p:nvCxnSpPr>
        <p:spPr>
          <a:xfrm>
            <a:off x="4088535" y="3857967"/>
            <a:ext cx="975084" cy="0"/>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0" name="Straight Arrow Connector 159"/>
          <p:cNvCxnSpPr/>
          <p:nvPr/>
        </p:nvCxnSpPr>
        <p:spPr>
          <a:xfrm>
            <a:off x="4248739" y="2452427"/>
            <a:ext cx="750493" cy="517212"/>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flipH="1" flipV="1">
            <a:off x="9278707" y="4493238"/>
            <a:ext cx="588326" cy="230857"/>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a:endCxn id="87" idx="1"/>
          </p:cNvCxnSpPr>
          <p:nvPr/>
        </p:nvCxnSpPr>
        <p:spPr>
          <a:xfrm>
            <a:off x="9271513" y="4632729"/>
            <a:ext cx="602714" cy="254936"/>
          </a:xfrm>
          <a:prstGeom prst="straightConnector1">
            <a:avLst/>
          </a:prstGeom>
          <a:ln w="1905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flipV="1">
            <a:off x="3361929" y="2836513"/>
            <a:ext cx="0" cy="283196"/>
          </a:xfrm>
          <a:prstGeom prst="straightConnector1">
            <a:avLst/>
          </a:prstGeom>
          <a:ln w="19050">
            <a:solidFill>
              <a:schemeClr val="tx1"/>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8603135" y="6037857"/>
            <a:ext cx="2366353" cy="636072"/>
          </a:xfrm>
          <a:prstGeom prst="rect">
            <a:avLst/>
          </a:prstGeom>
          <a:noFill/>
        </p:spPr>
        <p:txBody>
          <a:bodyPr wrap="none" rtlCol="0">
            <a:spAutoFit/>
          </a:bodyPr>
          <a:lstStyle/>
          <a:p>
            <a:pPr algn="r">
              <a:lnSpc>
                <a:spcPts val="1600"/>
              </a:lnSpc>
            </a:pPr>
            <a:r>
              <a:rPr lang="en-US" sz="2200" b="1" u="sng" cap="small" dirty="0" smtClean="0">
                <a:solidFill>
                  <a:srgbClr val="EA4F5F"/>
                </a:solidFill>
                <a:latin typeface="Fira Sans" panose="020B0604020202020204" charset="0"/>
                <a:hlinkClick r:id="rId7"/>
              </a:rPr>
              <a:t>www.ict-reuse.be</a:t>
            </a:r>
            <a:endParaRPr lang="en-US" sz="2200" b="1" u="sng" cap="small" dirty="0" smtClean="0">
              <a:solidFill>
                <a:srgbClr val="EA4F5F"/>
              </a:solidFill>
              <a:latin typeface="Fira Sans" panose="020B0604020202020204" charset="0"/>
            </a:endParaRPr>
          </a:p>
          <a:p>
            <a:pPr algn="r"/>
            <a:r>
              <a:rPr lang="en-US" sz="2200" b="1" u="sng" cap="small" dirty="0" smtClean="0">
                <a:solidFill>
                  <a:srgbClr val="EA4F5F"/>
                </a:solidFill>
                <a:latin typeface="Fira Sans" panose="020B0604020202020204" charset="0"/>
              </a:rPr>
              <a:t>info@ict-reuse.be</a:t>
            </a:r>
            <a:endParaRPr lang="en-US" sz="2200" b="1" u="sng" cap="small" dirty="0">
              <a:solidFill>
                <a:srgbClr val="EA4F5F"/>
              </a:solidFill>
              <a:latin typeface="Fira Sans" panose="020B0604020202020204" charset="0"/>
            </a:endParaRPr>
          </a:p>
        </p:txBody>
      </p:sp>
    </p:spTree>
    <p:extLst>
      <p:ext uri="{BB962C8B-B14F-4D97-AF65-F5344CB8AC3E}">
        <p14:creationId xmlns:p14="http://schemas.microsoft.com/office/powerpoint/2010/main" val="10590796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Software reuse – how does it work?</a:t>
            </a:r>
            <a:endParaRPr lang="en-US" dirty="0"/>
          </a:p>
        </p:txBody>
      </p:sp>
      <p:sp>
        <p:nvSpPr>
          <p:cNvPr id="3" name="Content Placeholder 2"/>
          <p:cNvSpPr>
            <a:spLocks noGrp="1"/>
          </p:cNvSpPr>
          <p:nvPr>
            <p:ph idx="1"/>
          </p:nvPr>
        </p:nvSpPr>
        <p:spPr/>
        <p:txBody>
          <a:bodyPr/>
          <a:lstStyle/>
          <a:p>
            <a:r>
              <a:rPr lang="en-US" dirty="0" smtClean="0"/>
              <a:t>Take </a:t>
            </a:r>
            <a:r>
              <a:rPr lang="en-US" dirty="0" err="1" smtClean="0"/>
              <a:t>aways</a:t>
            </a:r>
            <a:endParaRPr lang="en-US" dirty="0" smtClean="0"/>
          </a:p>
          <a:p>
            <a:pPr lvl="1"/>
            <a:r>
              <a:rPr lang="en-US" dirty="0" smtClean="0"/>
              <a:t>Make visible what already exists</a:t>
            </a:r>
          </a:p>
          <a:p>
            <a:pPr lvl="1"/>
            <a:r>
              <a:rPr lang="en-US" dirty="0" smtClean="0"/>
              <a:t>Integrate reuse in the project life cycle </a:t>
            </a:r>
          </a:p>
          <a:p>
            <a:pPr lvl="1"/>
            <a:r>
              <a:rPr lang="en-US" dirty="0" smtClean="0"/>
              <a:t>Measure the benefits (ROI) </a:t>
            </a:r>
          </a:p>
          <a:p>
            <a:pPr lvl="1"/>
            <a:r>
              <a:rPr lang="en-US" dirty="0"/>
              <a:t>U</a:t>
            </a:r>
            <a:r>
              <a:rPr lang="en-US" dirty="0" smtClean="0"/>
              <a:t>se networks to detect missing components or future opportunities</a:t>
            </a:r>
          </a:p>
          <a:p>
            <a:pPr lvl="1"/>
            <a:r>
              <a:rPr lang="en-US" dirty="0" smtClean="0"/>
              <a:t>Provide mature governance around reusable components</a:t>
            </a:r>
          </a:p>
          <a:p>
            <a:pPr lvl="1"/>
            <a:endParaRPr lang="en-US" dirty="0" smtClean="0"/>
          </a:p>
          <a:p>
            <a:r>
              <a:rPr lang="en-US" dirty="0" smtClean="0"/>
              <a:t>And most of all… dare to share! </a:t>
            </a:r>
          </a:p>
          <a:p>
            <a:pPr lvl="1"/>
            <a:r>
              <a:rPr lang="en-US" dirty="0" smtClean="0"/>
              <a:t>Learn fast &amp; adjust (and don’t give up too easily)</a:t>
            </a:r>
            <a:endParaRPr lang="en-US" dirty="0"/>
          </a:p>
          <a:p>
            <a:endParaRPr lang="en-US" dirty="0" smtClean="0"/>
          </a:p>
        </p:txBody>
      </p:sp>
      <p:sp>
        <p:nvSpPr>
          <p:cNvPr id="5"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56366635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err="1" smtClean="0"/>
              <a:t>ReUse</a:t>
            </a:r>
            <a:r>
              <a:rPr lang="en-GB" dirty="0" smtClean="0"/>
              <a:t> – Vision</a:t>
            </a:r>
            <a:endParaRPr lang="en-US" dirty="0"/>
          </a:p>
        </p:txBody>
      </p:sp>
      <p:sp>
        <p:nvSpPr>
          <p:cNvPr id="9" name="Rectangle 8"/>
          <p:cNvSpPr/>
          <p:nvPr/>
        </p:nvSpPr>
        <p:spPr>
          <a:xfrm>
            <a:off x="1092513" y="1938334"/>
            <a:ext cx="2160000" cy="1169551"/>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938"/>
                </a:solidFill>
                <a:effectLst/>
                <a:uLnTx/>
                <a:uFillTx/>
                <a:ea typeface="+mn-ea"/>
                <a:cs typeface="+mn-cs"/>
              </a:rPr>
              <a:t>Every </a:t>
            </a:r>
            <a:r>
              <a:rPr kumimoji="0" lang="en-US" sz="1400" b="1" i="0" u="none" strike="noStrike" kern="1200" cap="none" spc="0" normalizeH="0" baseline="0" noProof="0" dirty="0">
                <a:ln>
                  <a:noFill/>
                </a:ln>
                <a:solidFill>
                  <a:srgbClr val="3B3938"/>
                </a:solidFill>
                <a:effectLst/>
                <a:uLnTx/>
                <a:uFillTx/>
                <a:ea typeface="+mn-ea"/>
                <a:cs typeface="+mn-cs"/>
              </a:rPr>
              <a:t>stakeholder</a:t>
            </a:r>
            <a:r>
              <a:rPr kumimoji="0" lang="en-US" sz="1400" b="0" i="0" u="none" strike="noStrike" kern="1200" cap="none" spc="0" normalizeH="0" baseline="0" noProof="0" dirty="0">
                <a:ln>
                  <a:noFill/>
                </a:ln>
                <a:solidFill>
                  <a:srgbClr val="3B3938"/>
                </a:solidFill>
                <a:effectLst/>
                <a:uLnTx/>
                <a:uFillTx/>
                <a:ea typeface="+mn-ea"/>
                <a:cs typeface="+mn-cs"/>
              </a:rPr>
              <a:t> </a:t>
            </a:r>
            <a:endParaRPr kumimoji="0" lang="en-US" sz="1400" b="0" i="0" u="none" strike="noStrike" kern="1200" cap="none" spc="0" normalizeH="0" baseline="0" noProof="0" dirty="0" smtClean="0">
              <a:ln>
                <a:noFill/>
              </a:ln>
              <a:solidFill>
                <a:srgbClr val="3B3938"/>
              </a:solidFill>
              <a:effectLst/>
              <a:uLnTx/>
              <a:uFillTx/>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3B3938"/>
                </a:solidFill>
                <a:effectLst/>
                <a:uLnTx/>
                <a:uFillTx/>
                <a:ea typeface="+mn-ea"/>
                <a:cs typeface="+mn-cs"/>
              </a:rPr>
              <a:t>can </a:t>
            </a:r>
            <a:r>
              <a:rPr kumimoji="0" lang="en-US" sz="1400" b="0" i="0" u="none" strike="noStrike" kern="1200" cap="none" spc="0" normalizeH="0" baseline="0" noProof="0" dirty="0">
                <a:ln>
                  <a:noFill/>
                </a:ln>
                <a:solidFill>
                  <a:srgbClr val="3B3938"/>
                </a:solidFill>
                <a:effectLst/>
                <a:uLnTx/>
                <a:uFillTx/>
                <a:ea typeface="+mn-ea"/>
                <a:cs typeface="+mn-cs"/>
              </a:rPr>
              <a:t>easily find the </a:t>
            </a:r>
            <a:r>
              <a:rPr kumimoji="0" lang="en-US" sz="1400" b="0" i="0" u="none" strike="noStrike" kern="1200" cap="none" spc="0" normalizeH="0" baseline="0" noProof="0" dirty="0" smtClean="0">
                <a:ln>
                  <a:noFill/>
                </a:ln>
                <a:solidFill>
                  <a:srgbClr val="3B3938"/>
                </a:solidFill>
                <a:effectLst/>
                <a:uLnTx/>
                <a:uFillTx/>
                <a:ea typeface="+mn-ea"/>
                <a:cs typeface="+mn-cs"/>
              </a:rPr>
              <a:t>most </a:t>
            </a:r>
            <a:r>
              <a:rPr kumimoji="0" lang="en-US" sz="1400" b="0" i="0" u="none" strike="noStrike" kern="1200" cap="none" spc="0" normalizeH="0" baseline="0" noProof="0" dirty="0">
                <a:ln>
                  <a:noFill/>
                </a:ln>
                <a:solidFill>
                  <a:srgbClr val="3B3938"/>
                </a:solidFill>
                <a:effectLst/>
                <a:uLnTx/>
                <a:uFillTx/>
                <a:ea typeface="+mn-ea"/>
                <a:cs typeface="+mn-cs"/>
              </a:rPr>
              <a:t>common </a:t>
            </a:r>
            <a:r>
              <a:rPr kumimoji="0" lang="en-US" sz="1400" b="1" i="0" u="none" strike="noStrike" kern="1200" cap="none" spc="0" normalizeH="0" baseline="0" noProof="0" dirty="0" smtClean="0">
                <a:ln>
                  <a:noFill/>
                </a:ln>
                <a:solidFill>
                  <a:srgbClr val="3B3938"/>
                </a:solidFill>
                <a:effectLst/>
                <a:uLnTx/>
                <a:uFillTx/>
                <a:ea typeface="+mn-ea"/>
                <a:cs typeface="+mn-cs"/>
              </a:rPr>
              <a:t>reusable </a:t>
            </a:r>
            <a:r>
              <a:rPr kumimoji="0" lang="en-US" sz="1400" b="1" i="0" u="none" strike="noStrike" kern="1200" cap="none" spc="0" normalizeH="0" baseline="0" noProof="0" dirty="0">
                <a:ln>
                  <a:noFill/>
                </a:ln>
                <a:solidFill>
                  <a:srgbClr val="3B3938"/>
                </a:solidFill>
                <a:effectLst/>
                <a:uLnTx/>
                <a:uFillTx/>
                <a:ea typeface="+mn-ea"/>
                <a:cs typeface="+mn-cs"/>
              </a:rPr>
              <a:t>elements </a:t>
            </a:r>
            <a:r>
              <a:rPr kumimoji="0" lang="en-US" sz="1400" b="0" i="0" u="none" strike="noStrike" kern="1200" cap="none" spc="0" normalizeH="0" baseline="0" noProof="0" dirty="0">
                <a:ln>
                  <a:noFill/>
                </a:ln>
                <a:solidFill>
                  <a:srgbClr val="3B3938"/>
                </a:solidFill>
                <a:effectLst/>
                <a:uLnTx/>
                <a:uFillTx/>
                <a:ea typeface="+mn-ea"/>
                <a:cs typeface="+mn-cs"/>
              </a:rPr>
              <a:t>in </a:t>
            </a:r>
            <a:r>
              <a:rPr kumimoji="0" lang="en-US" sz="1400" b="0" i="0" u="none" strike="noStrike" kern="1200" cap="none" spc="0" normalizeH="0" baseline="0" noProof="0" dirty="0" smtClean="0">
                <a:ln>
                  <a:noFill/>
                </a:ln>
                <a:solidFill>
                  <a:srgbClr val="3B3938"/>
                </a:solidFill>
                <a:effectLst/>
                <a:uLnTx/>
                <a:uFillTx/>
                <a:ea typeface="+mn-ea"/>
                <a:cs typeface="+mn-cs"/>
              </a:rPr>
              <a:t>a </a:t>
            </a:r>
            <a:r>
              <a:rPr kumimoji="0" lang="en-US" sz="1400" b="1" i="0" u="none" strike="noStrike" kern="1200" cap="none" spc="0" normalizeH="0" baseline="0" noProof="0" dirty="0" smtClean="0">
                <a:ln>
                  <a:noFill/>
                </a:ln>
                <a:solidFill>
                  <a:srgbClr val="3B3938"/>
                </a:solidFill>
                <a:effectLst/>
                <a:uLnTx/>
                <a:uFillTx/>
                <a:ea typeface="+mn-ea"/>
                <a:cs typeface="+mn-cs"/>
              </a:rPr>
              <a:t>centralized catalogue</a:t>
            </a:r>
            <a:endParaRPr kumimoji="0" lang="en-US" sz="1400" b="1" i="0" u="none" strike="noStrike" kern="1200" cap="none" spc="0" normalizeH="0" baseline="0" noProof="0" dirty="0">
              <a:ln>
                <a:noFill/>
              </a:ln>
              <a:solidFill>
                <a:srgbClr val="3B3938"/>
              </a:solidFill>
              <a:effectLst/>
              <a:uLnTx/>
              <a:uFillTx/>
              <a:ea typeface="+mn-ea"/>
              <a:cs typeface="+mn-cs"/>
            </a:endParaRPr>
          </a:p>
        </p:txBody>
      </p:sp>
      <p:sp>
        <p:nvSpPr>
          <p:cNvPr id="11" name="Rectangle 10"/>
          <p:cNvSpPr/>
          <p:nvPr/>
        </p:nvSpPr>
        <p:spPr>
          <a:xfrm>
            <a:off x="1047094" y="4621205"/>
            <a:ext cx="2160000" cy="1169551"/>
          </a:xfrm>
          <a:prstGeom prst="rect">
            <a:avLst/>
          </a:prstGeom>
        </p:spPr>
        <p:txBody>
          <a:bodyPr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938"/>
                </a:solidFill>
                <a:effectLst/>
                <a:uLnTx/>
                <a:uFillTx/>
                <a:ea typeface="+mn-ea"/>
                <a:cs typeface="+mn-cs"/>
              </a:rPr>
              <a:t>A </a:t>
            </a:r>
            <a:r>
              <a:rPr kumimoji="0" lang="en-US" sz="1400" b="1" i="0" u="none" strike="noStrike" kern="1200" cap="none" spc="0" normalizeH="0" baseline="0" noProof="0" dirty="0">
                <a:ln>
                  <a:noFill/>
                </a:ln>
                <a:solidFill>
                  <a:srgbClr val="3B3938"/>
                </a:solidFill>
                <a:effectLst/>
                <a:uLnTx/>
                <a:uFillTx/>
                <a:ea typeface="+mn-ea"/>
                <a:cs typeface="+mn-cs"/>
              </a:rPr>
              <a:t>culture</a:t>
            </a:r>
            <a:r>
              <a:rPr kumimoji="0" lang="en-US" sz="1400" b="0" i="0" u="none" strike="noStrike" kern="1200" cap="none" spc="0" normalizeH="0" baseline="0" noProof="0" dirty="0">
                <a:ln>
                  <a:noFill/>
                </a:ln>
                <a:solidFill>
                  <a:srgbClr val="3B3938"/>
                </a:solidFill>
                <a:effectLst/>
                <a:uLnTx/>
                <a:uFillTx/>
                <a:ea typeface="+mn-ea"/>
                <a:cs typeface="+mn-cs"/>
              </a:rPr>
              <a:t> </a:t>
            </a:r>
            <a:endParaRPr kumimoji="0" lang="en-US" sz="1400" b="0" i="0" u="none" strike="noStrike" kern="1200" cap="none" spc="0" normalizeH="0" baseline="0" noProof="0" dirty="0" smtClean="0">
              <a:ln>
                <a:noFill/>
              </a:ln>
              <a:solidFill>
                <a:srgbClr val="3B3938"/>
              </a:solidFill>
              <a:effectLst/>
              <a:uLnTx/>
              <a:uFillTx/>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3B3938"/>
                </a:solidFill>
                <a:effectLst/>
                <a:uLnTx/>
                <a:uFillTx/>
                <a:ea typeface="+mn-ea"/>
                <a:cs typeface="+mn-cs"/>
              </a:rPr>
              <a:t>develops </a:t>
            </a:r>
            <a:r>
              <a:rPr kumimoji="0" lang="en-US" sz="1400" b="0" i="0" u="none" strike="noStrike" kern="1200" cap="none" spc="0" normalizeH="0" baseline="0" noProof="0" dirty="0">
                <a:ln>
                  <a:noFill/>
                </a:ln>
                <a:solidFill>
                  <a:srgbClr val="3B3938"/>
                </a:solidFill>
                <a:effectLst/>
                <a:uLnTx/>
                <a:uFillTx/>
                <a:ea typeface="+mn-ea"/>
                <a:cs typeface="+mn-cs"/>
              </a:rPr>
              <a:t>where </a:t>
            </a:r>
            <a:endParaRPr kumimoji="0" lang="en-US" sz="1400" b="0" i="0" u="none" strike="noStrike" kern="1200" cap="none" spc="0" normalizeH="0" baseline="0" noProof="0" dirty="0" smtClean="0">
              <a:ln>
                <a:noFill/>
              </a:ln>
              <a:solidFill>
                <a:srgbClr val="3B3938"/>
              </a:solidFill>
              <a:effectLst/>
              <a:uLnTx/>
              <a:uFillTx/>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3B3938"/>
                </a:solidFill>
                <a:effectLst/>
                <a:uLnTx/>
                <a:uFillTx/>
                <a:ea typeface="+mn-ea"/>
                <a:cs typeface="+mn-cs"/>
              </a:rPr>
              <a:t>reuse </a:t>
            </a:r>
            <a:r>
              <a:rPr kumimoji="0" lang="en-US" sz="1400" b="1" i="0" u="none" strike="noStrike" kern="1200" cap="none" spc="0" normalizeH="0" baseline="0" noProof="0" dirty="0">
                <a:ln>
                  <a:noFill/>
                </a:ln>
                <a:solidFill>
                  <a:srgbClr val="3B3938"/>
                </a:solidFill>
                <a:effectLst/>
                <a:uLnTx/>
                <a:uFillTx/>
                <a:ea typeface="+mn-ea"/>
                <a:cs typeface="+mn-cs"/>
              </a:rPr>
              <a:t>is adopted </a:t>
            </a:r>
            <a:r>
              <a:rPr kumimoji="0" lang="en-US" sz="1400" b="0" i="0" u="none" strike="noStrike" kern="1200" cap="none" spc="0" normalizeH="0" baseline="0" noProof="0" dirty="0">
                <a:ln>
                  <a:noFill/>
                </a:ln>
                <a:solidFill>
                  <a:srgbClr val="3B3938"/>
                </a:solidFill>
                <a:effectLst/>
                <a:uLnTx/>
                <a:uFillTx/>
                <a:ea typeface="+mn-ea"/>
                <a:cs typeface="+mn-cs"/>
              </a:rPr>
              <a:t>and the creation of </a:t>
            </a:r>
            <a:r>
              <a:rPr kumimoji="0" lang="en-US" sz="1400" b="1" i="0" u="none" strike="noStrike" kern="1200" cap="none" spc="0" normalizeH="0" baseline="0" noProof="0" dirty="0">
                <a:ln>
                  <a:noFill/>
                </a:ln>
                <a:solidFill>
                  <a:srgbClr val="3B3938"/>
                </a:solidFill>
                <a:effectLst/>
                <a:uLnTx/>
                <a:uFillTx/>
                <a:ea typeface="+mn-ea"/>
                <a:cs typeface="+mn-cs"/>
              </a:rPr>
              <a:t>reusable products</a:t>
            </a:r>
            <a:r>
              <a:rPr kumimoji="0" lang="en-US" sz="1400" b="0" i="0" u="none" strike="noStrike" kern="1200" cap="none" spc="0" normalizeH="0" baseline="0" noProof="0" dirty="0">
                <a:ln>
                  <a:noFill/>
                </a:ln>
                <a:solidFill>
                  <a:srgbClr val="3B3938"/>
                </a:solidFill>
                <a:effectLst/>
                <a:uLnTx/>
                <a:uFillTx/>
                <a:ea typeface="+mn-ea"/>
                <a:cs typeface="+mn-cs"/>
              </a:rPr>
              <a:t> is promoted, </a:t>
            </a:r>
          </a:p>
        </p:txBody>
      </p:sp>
      <p:pic>
        <p:nvPicPr>
          <p:cNvPr id="13" name="Picture 1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2367" y="1453130"/>
            <a:ext cx="5065328" cy="5076000"/>
          </a:xfrm>
          <a:prstGeom prst="rect">
            <a:avLst/>
          </a:prstGeom>
        </p:spPr>
      </p:pic>
      <p:sp>
        <p:nvSpPr>
          <p:cNvPr id="10" name="Rectangle 9"/>
          <p:cNvSpPr/>
          <p:nvPr/>
        </p:nvSpPr>
        <p:spPr>
          <a:xfrm>
            <a:off x="8480491" y="1881100"/>
            <a:ext cx="2160000" cy="1600438"/>
          </a:xfrm>
          <a:prstGeom prst="rect">
            <a:avLst/>
          </a:prstGeom>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3B3938"/>
                </a:solidFill>
                <a:effectLst/>
                <a:uLnTx/>
                <a:uFillTx/>
                <a:ea typeface="+mn-ea"/>
                <a:cs typeface="+mn-cs"/>
              </a:rPr>
              <a:t>Processes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3B3938"/>
                </a:solidFill>
                <a:effectLst/>
                <a:uLnTx/>
                <a:uFillTx/>
                <a:ea typeface="+mn-ea"/>
                <a:cs typeface="+mn-cs"/>
              </a:rPr>
              <a:t>and tools </a:t>
            </a:r>
            <a:r>
              <a:rPr kumimoji="0" lang="en-US" sz="1400" b="0" i="0" u="none" strike="noStrike" kern="1200" cap="none" spc="0" normalizeH="0" baseline="0" noProof="0" dirty="0" smtClean="0">
                <a:ln>
                  <a:noFill/>
                </a:ln>
                <a:solidFill>
                  <a:srgbClr val="3B3938"/>
                </a:solidFill>
                <a:effectLst/>
                <a:uLnTx/>
                <a:uFillTx/>
                <a:ea typeface="+mn-ea"/>
                <a:cs typeface="+mn-cs"/>
              </a:rPr>
              <a:t>are put in place to identify, register, implement, monitor and measure reuse throughout the </a:t>
            </a:r>
            <a:r>
              <a:rPr kumimoji="0" lang="en-US" sz="1400" b="1" i="0" u="none" strike="noStrike" kern="1200" cap="none" spc="0" normalizeH="0" baseline="0" noProof="0" dirty="0" smtClean="0">
                <a:ln>
                  <a:noFill/>
                </a:ln>
                <a:solidFill>
                  <a:srgbClr val="3B3938"/>
                </a:solidFill>
                <a:effectLst/>
                <a:uLnTx/>
                <a:uFillTx/>
                <a:ea typeface="+mn-ea"/>
                <a:cs typeface="+mn-cs"/>
              </a:rPr>
              <a:t>project lifecycle</a:t>
            </a:r>
            <a:endParaRPr kumimoji="0" lang="en-US" sz="1400" b="1" i="0" u="none" strike="noStrike" kern="1200" cap="none" spc="0" normalizeH="0" baseline="0" noProof="0" dirty="0">
              <a:ln>
                <a:noFill/>
              </a:ln>
              <a:solidFill>
                <a:srgbClr val="3B3938"/>
              </a:solidFill>
              <a:effectLst/>
              <a:uLnTx/>
              <a:uFillTx/>
              <a:ea typeface="+mn-ea"/>
              <a:cs typeface="+mn-cs"/>
            </a:endParaRPr>
          </a:p>
        </p:txBody>
      </p:sp>
      <p:sp>
        <p:nvSpPr>
          <p:cNvPr id="12" name="Rectangle 11"/>
          <p:cNvSpPr/>
          <p:nvPr/>
        </p:nvSpPr>
        <p:spPr>
          <a:xfrm>
            <a:off x="8480491" y="4105170"/>
            <a:ext cx="2160000" cy="2246769"/>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smtClean="0">
                <a:ln>
                  <a:noFill/>
                </a:ln>
                <a:solidFill>
                  <a:srgbClr val="3B3938"/>
                </a:solidFill>
                <a:effectLst/>
                <a:uLnTx/>
                <a:uFillTx/>
                <a:ea typeface="+mn-ea"/>
                <a:cs typeface="+mn-cs"/>
              </a:rPr>
              <a:t>Human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srgbClr val="3B3938"/>
                </a:solidFill>
                <a:effectLst/>
                <a:uLnTx/>
                <a:uFillTx/>
                <a:ea typeface="+mn-ea"/>
                <a:cs typeface="+mn-cs"/>
              </a:rPr>
              <a:t>networks</a:t>
            </a:r>
            <a:r>
              <a:rPr kumimoji="0" lang="en-US" sz="1400" b="0" i="0" u="none" strike="noStrike" kern="1200" cap="none" spc="0" normalizeH="0" baseline="0" noProof="0" dirty="0" smtClean="0">
                <a:ln>
                  <a:noFill/>
                </a:ln>
                <a:solidFill>
                  <a:srgbClr val="3B3938"/>
                </a:solidFill>
                <a:effectLst/>
                <a:uLnTx/>
                <a:uFillTx/>
                <a:ea typeface="+mn-ea"/>
                <a:cs typeface="+mn-cs"/>
              </a:rPr>
              <a:t> </a:t>
            </a:r>
            <a:r>
              <a:rPr kumimoji="0" lang="en-US" sz="1400" b="0" i="0" u="none" strike="noStrike" kern="1200" cap="none" spc="0" normalizeH="0" baseline="0" noProof="0" dirty="0">
                <a:ln>
                  <a:noFill/>
                </a:ln>
                <a:solidFill>
                  <a:srgbClr val="3B3938"/>
                </a:solidFill>
                <a:effectLst/>
                <a:uLnTx/>
                <a:uFillTx/>
                <a:ea typeface="+mn-ea"/>
                <a:cs typeface="+mn-cs"/>
              </a:rPr>
              <a:t>are maintained and developed on all levels (CEO’s, CIO’s, business owners, business analysts, architects) in order to keep maximum </a:t>
            </a:r>
            <a:r>
              <a:rPr kumimoji="0" lang="en-US" sz="1400" b="1" i="0" u="none" strike="noStrike" kern="1200" cap="none" spc="0" normalizeH="0" baseline="0" noProof="0" dirty="0">
                <a:ln>
                  <a:noFill/>
                </a:ln>
                <a:solidFill>
                  <a:srgbClr val="3B3938"/>
                </a:solidFill>
                <a:effectLst/>
                <a:uLnTx/>
                <a:uFillTx/>
                <a:ea typeface="+mn-ea"/>
                <a:cs typeface="+mn-cs"/>
              </a:rPr>
              <a:t>visibility </a:t>
            </a:r>
            <a:r>
              <a:rPr kumimoji="0" lang="en-US" sz="1400" b="0" i="0" u="none" strike="noStrike" kern="1200" cap="none" spc="0" normalizeH="0" baseline="0" noProof="0" dirty="0">
                <a:ln>
                  <a:noFill/>
                </a:ln>
                <a:solidFill>
                  <a:srgbClr val="3B3938"/>
                </a:solidFill>
                <a:effectLst/>
                <a:uLnTx/>
                <a:uFillTx/>
                <a:ea typeface="+mn-ea"/>
                <a:cs typeface="+mn-cs"/>
              </a:rPr>
              <a:t>on reuse potential</a:t>
            </a:r>
            <a:endParaRPr kumimoji="0" lang="en-US" sz="1400" b="1" i="0" u="none" strike="noStrike" kern="1200" cap="none" spc="0" normalizeH="0" baseline="0" noProof="0" dirty="0">
              <a:ln>
                <a:noFill/>
              </a:ln>
              <a:solidFill>
                <a:srgbClr val="3B3938"/>
              </a:solidFill>
              <a:effectLst/>
              <a:uLnTx/>
              <a:uFillTx/>
              <a:ea typeface="+mn-ea"/>
              <a:cs typeface="+mn-cs"/>
            </a:endParaRPr>
          </a:p>
        </p:txBody>
      </p:sp>
      <p:sp>
        <p:nvSpPr>
          <p:cNvPr id="21" name="Snip Single Corner Rectangle 20"/>
          <p:cNvSpPr/>
          <p:nvPr/>
        </p:nvSpPr>
        <p:spPr>
          <a:xfrm>
            <a:off x="8480491" y="1273768"/>
            <a:ext cx="2160000" cy="2520000"/>
          </a:xfrm>
          <a:prstGeom prst="snip1Rect">
            <a:avLst>
              <a:gd name="adj" fmla="val 41703"/>
            </a:avLst>
          </a:prstGeom>
          <a:noFill/>
          <a:ln w="38100">
            <a:solidFill>
              <a:srgbClr val="D23D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Snip Single Corner Rectangle 21"/>
          <p:cNvSpPr/>
          <p:nvPr/>
        </p:nvSpPr>
        <p:spPr>
          <a:xfrm>
            <a:off x="8480491" y="3951281"/>
            <a:ext cx="2160000" cy="2520000"/>
          </a:xfrm>
          <a:prstGeom prst="snip1Rect">
            <a:avLst>
              <a:gd name="adj" fmla="val 41703"/>
            </a:avLst>
          </a:prstGeom>
          <a:noFill/>
          <a:ln w="38100">
            <a:solidFill>
              <a:srgbClr val="279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nip Single Corner Rectangle 22"/>
          <p:cNvSpPr/>
          <p:nvPr/>
        </p:nvSpPr>
        <p:spPr>
          <a:xfrm flipH="1">
            <a:off x="1047094" y="1273768"/>
            <a:ext cx="2160000" cy="2520000"/>
          </a:xfrm>
          <a:prstGeom prst="snip1Rect">
            <a:avLst>
              <a:gd name="adj" fmla="val 41703"/>
            </a:avLst>
          </a:prstGeom>
          <a:noFill/>
          <a:ln w="38100">
            <a:solidFill>
              <a:srgbClr val="3B3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Snip Single Corner Rectangle 23"/>
          <p:cNvSpPr/>
          <p:nvPr/>
        </p:nvSpPr>
        <p:spPr>
          <a:xfrm flipH="1">
            <a:off x="1047094" y="3951281"/>
            <a:ext cx="2160000" cy="2520000"/>
          </a:xfrm>
          <a:prstGeom prst="snip1Rect">
            <a:avLst>
              <a:gd name="adj" fmla="val 41703"/>
            </a:avLst>
          </a:prstGeom>
          <a:noFill/>
          <a:ln w="38100">
            <a:solidFill>
              <a:srgbClr val="E1D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Connector 25"/>
          <p:cNvCxnSpPr>
            <a:stCxn id="23" idx="2"/>
          </p:cNvCxnSpPr>
          <p:nvPr/>
        </p:nvCxnSpPr>
        <p:spPr>
          <a:xfrm>
            <a:off x="3207094" y="2533768"/>
            <a:ext cx="2019999" cy="1055492"/>
          </a:xfrm>
          <a:prstGeom prst="line">
            <a:avLst/>
          </a:prstGeom>
          <a:ln w="38100">
            <a:solidFill>
              <a:srgbClr val="3B393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4" idx="2"/>
          </p:cNvCxnSpPr>
          <p:nvPr/>
        </p:nvCxnSpPr>
        <p:spPr>
          <a:xfrm flipV="1">
            <a:off x="3207094" y="5205981"/>
            <a:ext cx="641575" cy="5300"/>
          </a:xfrm>
          <a:prstGeom prst="line">
            <a:avLst/>
          </a:prstGeom>
          <a:ln w="38100">
            <a:solidFill>
              <a:srgbClr val="E1DDD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1" idx="2"/>
          </p:cNvCxnSpPr>
          <p:nvPr/>
        </p:nvCxnSpPr>
        <p:spPr>
          <a:xfrm flipV="1">
            <a:off x="6918846" y="2533768"/>
            <a:ext cx="1561645" cy="1055492"/>
          </a:xfrm>
          <a:prstGeom prst="line">
            <a:avLst/>
          </a:prstGeom>
          <a:ln w="38100">
            <a:solidFill>
              <a:srgbClr val="D23D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22" idx="2"/>
          </p:cNvCxnSpPr>
          <p:nvPr/>
        </p:nvCxnSpPr>
        <p:spPr>
          <a:xfrm>
            <a:off x="6918846" y="5205981"/>
            <a:ext cx="1561645" cy="5300"/>
          </a:xfrm>
          <a:prstGeom prst="line">
            <a:avLst/>
          </a:prstGeom>
          <a:ln w="38100">
            <a:solidFill>
              <a:srgbClr val="2795CB"/>
            </a:solidFill>
          </a:ln>
        </p:spPr>
        <p:style>
          <a:lnRef idx="1">
            <a:schemeClr val="accent1"/>
          </a:lnRef>
          <a:fillRef idx="0">
            <a:schemeClr val="accent1"/>
          </a:fillRef>
          <a:effectRef idx="0">
            <a:schemeClr val="accent1"/>
          </a:effectRef>
          <a:fontRef idx="minor">
            <a:schemeClr val="tx1"/>
          </a:fontRef>
        </p:style>
      </p:cxnSp>
      <p:sp>
        <p:nvSpPr>
          <p:cNvPr id="16"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F6A20BCE-BB7B-46B6-B74F-5C461C2FC4DE}" type="slidenum">
              <a:rPr kumimoji="0" lang="en-US" sz="18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3042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P spid="12" grpId="0"/>
      <p:bldP spid="21" grpId="0" animBg="1"/>
      <p:bldP spid="22" grpId="0" animBg="1"/>
      <p:bldP spid="23" grpId="0" animBg="1"/>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dirty="0"/>
              <a:t>Software </a:t>
            </a:r>
            <a:r>
              <a:rPr lang="nl-BE" dirty="0" err="1"/>
              <a:t>reuse</a:t>
            </a:r>
            <a:r>
              <a:rPr lang="nl-BE" dirty="0"/>
              <a:t> - </a:t>
            </a:r>
            <a:r>
              <a:rPr lang="nl-BE" dirty="0" err="1"/>
              <a:t>possible</a:t>
            </a:r>
            <a:r>
              <a:rPr lang="nl-BE" dirty="0"/>
              <a:t> </a:t>
            </a:r>
            <a:r>
              <a:rPr lang="nl-BE" dirty="0" err="1"/>
              <a:t>collaboration</a:t>
            </a:r>
            <a:r>
              <a:rPr lang="nl-BE" dirty="0"/>
              <a:t> </a:t>
            </a:r>
            <a:r>
              <a:rPr lang="nl-BE" dirty="0" err="1"/>
              <a:t>models</a:t>
            </a:r>
            <a:endParaRPr lang="nl-BE" dirty="0"/>
          </a:p>
        </p:txBody>
      </p:sp>
      <p:sp>
        <p:nvSpPr>
          <p:cNvPr id="2" name="Content Placeholder 1"/>
          <p:cNvSpPr>
            <a:spLocks noGrp="1"/>
          </p:cNvSpPr>
          <p:nvPr>
            <p:ph idx="1"/>
          </p:nvPr>
        </p:nvSpPr>
        <p:spPr/>
        <p:txBody>
          <a:bodyPr>
            <a:normAutofit/>
          </a:bodyPr>
          <a:lstStyle/>
          <a:p>
            <a:r>
              <a:rPr lang="nl-BE" dirty="0" err="1"/>
              <a:t>Organic</a:t>
            </a:r>
            <a:r>
              <a:rPr lang="nl-BE" dirty="0"/>
              <a:t> model</a:t>
            </a:r>
          </a:p>
          <a:p>
            <a:pPr lvl="1"/>
            <a:r>
              <a:rPr lang="nl-BE" dirty="0" smtClean="0"/>
              <a:t>Component </a:t>
            </a:r>
            <a:r>
              <a:rPr lang="nl-BE" dirty="0" err="1"/>
              <a:t>financed</a:t>
            </a:r>
            <a:r>
              <a:rPr lang="nl-BE" dirty="0"/>
              <a:t> </a:t>
            </a:r>
            <a:r>
              <a:rPr lang="nl-BE" dirty="0" err="1"/>
              <a:t>by</a:t>
            </a:r>
            <a:r>
              <a:rPr lang="nl-BE" dirty="0"/>
              <a:t> </a:t>
            </a:r>
            <a:r>
              <a:rPr lang="nl-BE" dirty="0" err="1"/>
              <a:t>initial</a:t>
            </a:r>
            <a:r>
              <a:rPr lang="nl-BE" dirty="0"/>
              <a:t> </a:t>
            </a:r>
            <a:r>
              <a:rPr lang="nl-BE" dirty="0" err="1"/>
              <a:t>requesting</a:t>
            </a:r>
            <a:r>
              <a:rPr lang="nl-BE" dirty="0"/>
              <a:t> party</a:t>
            </a:r>
          </a:p>
          <a:p>
            <a:pPr lvl="1"/>
            <a:r>
              <a:rPr lang="nl-BE" dirty="0" smtClean="0"/>
              <a:t>Free </a:t>
            </a:r>
            <a:r>
              <a:rPr lang="nl-BE" dirty="0" err="1"/>
              <a:t>to</a:t>
            </a:r>
            <a:r>
              <a:rPr lang="nl-BE" dirty="0"/>
              <a:t> </a:t>
            </a:r>
            <a:r>
              <a:rPr lang="nl-BE" dirty="0" err="1"/>
              <a:t>use</a:t>
            </a:r>
            <a:endParaRPr lang="nl-BE" dirty="0"/>
          </a:p>
          <a:p>
            <a:pPr lvl="1"/>
            <a:r>
              <a:rPr lang="nl-BE" dirty="0" err="1" smtClean="0"/>
              <a:t>Improvements</a:t>
            </a:r>
            <a:r>
              <a:rPr lang="nl-BE" dirty="0" smtClean="0"/>
              <a:t> </a:t>
            </a:r>
            <a:r>
              <a:rPr lang="nl-BE" dirty="0" err="1"/>
              <a:t>financed</a:t>
            </a:r>
            <a:r>
              <a:rPr lang="nl-BE" dirty="0"/>
              <a:t> </a:t>
            </a:r>
            <a:r>
              <a:rPr lang="nl-BE" dirty="0" err="1"/>
              <a:t>by</a:t>
            </a:r>
            <a:r>
              <a:rPr lang="nl-BE" dirty="0"/>
              <a:t> a </a:t>
            </a:r>
            <a:r>
              <a:rPr lang="nl-BE" dirty="0" err="1"/>
              <a:t>requesting</a:t>
            </a:r>
            <a:r>
              <a:rPr lang="nl-BE" dirty="0"/>
              <a:t> party (of </a:t>
            </a:r>
            <a:r>
              <a:rPr lang="nl-BE" dirty="0" err="1"/>
              <a:t>the</a:t>
            </a:r>
            <a:r>
              <a:rPr lang="nl-BE" dirty="0"/>
              <a:t> </a:t>
            </a:r>
            <a:r>
              <a:rPr lang="nl-BE" dirty="0" err="1"/>
              <a:t>improvement</a:t>
            </a:r>
            <a:r>
              <a:rPr lang="nl-BE" dirty="0"/>
              <a:t>)</a:t>
            </a:r>
          </a:p>
          <a:p>
            <a:pPr lvl="1"/>
            <a:r>
              <a:rPr lang="nl-BE" dirty="0" smtClean="0"/>
              <a:t>Co-</a:t>
            </a:r>
            <a:r>
              <a:rPr lang="nl-BE" dirty="0" err="1" smtClean="0"/>
              <a:t>financed</a:t>
            </a:r>
            <a:r>
              <a:rPr lang="nl-BE" dirty="0" smtClean="0"/>
              <a:t> </a:t>
            </a:r>
            <a:r>
              <a:rPr lang="nl-BE" dirty="0"/>
              <a:t>maintenance</a:t>
            </a:r>
            <a:br>
              <a:rPr lang="nl-BE" dirty="0"/>
            </a:br>
            <a:endParaRPr lang="nl-BE" dirty="0"/>
          </a:p>
          <a:p>
            <a:r>
              <a:rPr lang="nl-BE" dirty="0" err="1" smtClean="0"/>
              <a:t>Sponsorship</a:t>
            </a:r>
            <a:r>
              <a:rPr lang="nl-BE" dirty="0" smtClean="0"/>
              <a:t> </a:t>
            </a:r>
            <a:r>
              <a:rPr lang="nl-BE" dirty="0"/>
              <a:t>model</a:t>
            </a:r>
          </a:p>
          <a:p>
            <a:pPr lvl="1"/>
            <a:r>
              <a:rPr lang="nl-BE" dirty="0" smtClean="0"/>
              <a:t>Component </a:t>
            </a:r>
            <a:r>
              <a:rPr lang="nl-BE" dirty="0" err="1"/>
              <a:t>financed</a:t>
            </a:r>
            <a:r>
              <a:rPr lang="nl-BE" dirty="0"/>
              <a:t> </a:t>
            </a:r>
            <a:r>
              <a:rPr lang="nl-BE" dirty="0" err="1"/>
              <a:t>by</a:t>
            </a:r>
            <a:r>
              <a:rPr lang="nl-BE" dirty="0"/>
              <a:t> a sponsor</a:t>
            </a:r>
          </a:p>
          <a:p>
            <a:pPr lvl="1"/>
            <a:r>
              <a:rPr lang="nl-BE" dirty="0" smtClean="0"/>
              <a:t>Made </a:t>
            </a:r>
            <a:r>
              <a:rPr lang="nl-BE" dirty="0" err="1"/>
              <a:t>available</a:t>
            </a:r>
            <a:r>
              <a:rPr lang="nl-BE" dirty="0"/>
              <a:t> on a </a:t>
            </a:r>
            <a:r>
              <a:rPr lang="nl-BE" dirty="0" err="1"/>
              <a:t>cost-based</a:t>
            </a:r>
            <a:r>
              <a:rPr lang="nl-BE" dirty="0"/>
              <a:t> model (Free or fee)</a:t>
            </a:r>
            <a:br>
              <a:rPr lang="nl-BE" dirty="0"/>
            </a:br>
            <a:endParaRPr lang="nl-BE" dirty="0"/>
          </a:p>
          <a:p>
            <a:r>
              <a:rPr lang="nl-BE" dirty="0" smtClean="0"/>
              <a:t>Co-</a:t>
            </a:r>
            <a:r>
              <a:rPr lang="nl-BE" dirty="0" err="1" smtClean="0"/>
              <a:t>financed</a:t>
            </a:r>
            <a:r>
              <a:rPr lang="nl-BE" dirty="0" smtClean="0"/>
              <a:t> </a:t>
            </a:r>
            <a:r>
              <a:rPr lang="nl-BE" dirty="0"/>
              <a:t>model</a:t>
            </a:r>
          </a:p>
          <a:p>
            <a:pPr lvl="1"/>
            <a:r>
              <a:rPr lang="nl-BE" dirty="0" err="1" smtClean="0"/>
              <a:t>Collaborative</a:t>
            </a:r>
            <a:r>
              <a:rPr lang="nl-BE" dirty="0" smtClean="0"/>
              <a:t> </a:t>
            </a:r>
            <a:r>
              <a:rPr lang="nl-BE" dirty="0" err="1"/>
              <a:t>financing</a:t>
            </a:r>
            <a:r>
              <a:rPr lang="nl-BE" dirty="0"/>
              <a:t> </a:t>
            </a:r>
            <a:r>
              <a:rPr lang="nl-BE" dirty="0" err="1"/>
              <a:t>and</a:t>
            </a:r>
            <a:r>
              <a:rPr lang="nl-BE" dirty="0"/>
              <a:t> maintenance </a:t>
            </a:r>
            <a:r>
              <a:rPr lang="nl-BE" dirty="0" err="1"/>
              <a:t>based</a:t>
            </a:r>
            <a:r>
              <a:rPr lang="nl-BE" dirty="0"/>
              <a:t> on a </a:t>
            </a:r>
            <a:r>
              <a:rPr lang="nl-BE" dirty="0" err="1"/>
              <a:t>distribution</a:t>
            </a:r>
            <a:r>
              <a:rPr lang="nl-BE" dirty="0"/>
              <a:t> </a:t>
            </a:r>
            <a:r>
              <a:rPr lang="nl-BE" dirty="0" err="1"/>
              <a:t>key</a:t>
            </a:r>
            <a:endParaRPr lang="nl-BE" dirty="0"/>
          </a:p>
        </p:txBody>
      </p:sp>
      <p:sp>
        <p:nvSpPr>
          <p:cNvPr id="4"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39387107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510345" y="210207"/>
            <a:ext cx="1427882" cy="7040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187890" y="87682"/>
            <a:ext cx="11864498" cy="667637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2400" dirty="0" smtClean="0">
                <a:solidFill>
                  <a:schemeClr val="tx2"/>
                </a:solidFill>
              </a:rPr>
              <a:t>Building </a:t>
            </a:r>
            <a:r>
              <a:rPr lang="nl-BE" sz="2400" dirty="0" err="1" smtClean="0">
                <a:solidFill>
                  <a:schemeClr val="tx2"/>
                </a:solidFill>
              </a:rPr>
              <a:t>blocks</a:t>
            </a:r>
            <a:r>
              <a:rPr lang="nl-BE" sz="2400" dirty="0" smtClean="0">
                <a:solidFill>
                  <a:schemeClr val="tx2"/>
                </a:solidFill>
              </a:rPr>
              <a:t> </a:t>
            </a:r>
            <a:r>
              <a:rPr lang="nl-BE" sz="2400" dirty="0" err="1" smtClean="0">
                <a:solidFill>
                  <a:schemeClr val="tx2"/>
                </a:solidFill>
              </a:rPr>
              <a:t>for</a:t>
            </a:r>
            <a:r>
              <a:rPr lang="nl-BE" sz="2400" dirty="0" smtClean="0">
                <a:solidFill>
                  <a:schemeClr val="tx2"/>
                </a:solidFill>
              </a:rPr>
              <a:t> a “</a:t>
            </a:r>
            <a:r>
              <a:rPr lang="nl-BE" sz="2400" dirty="0" err="1" smtClean="0">
                <a:solidFill>
                  <a:schemeClr val="tx2"/>
                </a:solidFill>
              </a:rPr>
              <a:t>generic</a:t>
            </a:r>
            <a:r>
              <a:rPr lang="nl-BE" sz="2400" dirty="0" smtClean="0">
                <a:solidFill>
                  <a:schemeClr val="tx2"/>
                </a:solidFill>
              </a:rPr>
              <a:t> public service” </a:t>
            </a:r>
            <a:endParaRPr lang="nl-BE" sz="2000" dirty="0" smtClean="0">
              <a:solidFill>
                <a:schemeClr val="tx2"/>
              </a:solidFill>
            </a:endParaRPr>
          </a:p>
          <a:p>
            <a:r>
              <a:rPr lang="nl-BE" sz="2000" dirty="0" smtClean="0">
                <a:solidFill>
                  <a:schemeClr val="tx2"/>
                </a:solidFill>
              </a:rPr>
              <a:t>(</a:t>
            </a:r>
            <a:r>
              <a:rPr lang="nl-BE" sz="2000" dirty="0" err="1" smtClean="0">
                <a:solidFill>
                  <a:schemeClr val="tx2"/>
                </a:solidFill>
              </a:rPr>
              <a:t>Partial</a:t>
            </a:r>
            <a:r>
              <a:rPr lang="nl-BE" sz="2000" dirty="0" smtClean="0">
                <a:solidFill>
                  <a:schemeClr val="tx2"/>
                </a:solidFill>
              </a:rPr>
              <a:t> view)</a:t>
            </a:r>
            <a:endParaRPr lang="nl-BE" dirty="0" smtClean="0">
              <a:solidFill>
                <a:schemeClr val="tx2"/>
              </a:solidFill>
            </a:endParaRPr>
          </a:p>
        </p:txBody>
      </p:sp>
      <p:sp>
        <p:nvSpPr>
          <p:cNvPr id="6" name="Rectangle 5"/>
          <p:cNvSpPr/>
          <p:nvPr/>
        </p:nvSpPr>
        <p:spPr>
          <a:xfrm>
            <a:off x="497365" y="928498"/>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smtClean="0"/>
              <a:t>Request</a:t>
            </a:r>
            <a:r>
              <a:rPr lang="nl-BE" sz="1600" dirty="0" smtClean="0"/>
              <a:t> / </a:t>
            </a:r>
            <a:r>
              <a:rPr lang="nl-BE" sz="1600" dirty="0" err="1" smtClean="0"/>
              <a:t>declaration</a:t>
            </a:r>
            <a:endParaRPr lang="nl-BE" sz="1600" dirty="0" smtClean="0"/>
          </a:p>
          <a:p>
            <a:r>
              <a:rPr lang="nl-BE" sz="1200" dirty="0" smtClean="0"/>
              <a:t>Forms / Batch</a:t>
            </a:r>
            <a:endParaRPr lang="nl-BE" sz="1200" dirty="0"/>
          </a:p>
        </p:txBody>
      </p:sp>
      <p:sp>
        <p:nvSpPr>
          <p:cNvPr id="7" name="Rectangle 6"/>
          <p:cNvSpPr/>
          <p:nvPr/>
        </p:nvSpPr>
        <p:spPr>
          <a:xfrm>
            <a:off x="497365" y="4813116"/>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smtClean="0"/>
              <a:t>Payments</a:t>
            </a:r>
            <a:endParaRPr lang="nl-BE" sz="1600" dirty="0"/>
          </a:p>
        </p:txBody>
      </p:sp>
      <p:sp>
        <p:nvSpPr>
          <p:cNvPr id="8" name="Rectangle 7"/>
          <p:cNvSpPr/>
          <p:nvPr/>
        </p:nvSpPr>
        <p:spPr>
          <a:xfrm>
            <a:off x="497365" y="2870807"/>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smtClean="0"/>
              <a:t>Payments</a:t>
            </a:r>
            <a:r>
              <a:rPr lang="nl-BE" sz="1600" dirty="0" smtClean="0"/>
              <a:t> </a:t>
            </a:r>
            <a:r>
              <a:rPr lang="nl-BE" sz="1600" dirty="0" err="1" smtClean="0"/>
              <a:t>received</a:t>
            </a:r>
            <a:endParaRPr lang="nl-BE" sz="1600" dirty="0"/>
          </a:p>
        </p:txBody>
      </p:sp>
      <p:sp>
        <p:nvSpPr>
          <p:cNvPr id="9" name="Rectangle 8"/>
          <p:cNvSpPr/>
          <p:nvPr/>
        </p:nvSpPr>
        <p:spPr>
          <a:xfrm>
            <a:off x="2807739" y="4820071"/>
            <a:ext cx="2160000" cy="17829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smtClean="0"/>
              <a:t>Case management</a:t>
            </a:r>
          </a:p>
          <a:p>
            <a:pPr marL="285750" indent="-285750">
              <a:buFont typeface="Arial" panose="020B0604020202020204" pitchFamily="34" charset="0"/>
              <a:buChar char="•"/>
            </a:pPr>
            <a:endParaRPr lang="nl-BE" sz="1400" dirty="0" smtClean="0"/>
          </a:p>
          <a:p>
            <a:pPr marL="285750" indent="-285750">
              <a:buFont typeface="Arial" panose="020B0604020202020204" pitchFamily="34" charset="0"/>
              <a:buChar char="•"/>
            </a:pPr>
            <a:endParaRPr lang="nl-BE" sz="1400" dirty="0" smtClean="0"/>
          </a:p>
          <a:p>
            <a:pPr marL="285750" indent="-285750">
              <a:buFont typeface="Arial" panose="020B0604020202020204" pitchFamily="34" charset="0"/>
              <a:buChar char="•"/>
            </a:pPr>
            <a:endParaRPr lang="nl-BE" sz="1400" dirty="0"/>
          </a:p>
        </p:txBody>
      </p:sp>
      <p:sp>
        <p:nvSpPr>
          <p:cNvPr id="10" name="Rectangle 9"/>
          <p:cNvSpPr/>
          <p:nvPr/>
        </p:nvSpPr>
        <p:spPr>
          <a:xfrm>
            <a:off x="5137796" y="4803042"/>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smtClean="0"/>
              <a:t>Reporting</a:t>
            </a:r>
            <a:endParaRPr lang="nl-BE" sz="1600" dirty="0"/>
          </a:p>
        </p:txBody>
      </p:sp>
      <p:sp>
        <p:nvSpPr>
          <p:cNvPr id="11" name="Rectangle 10"/>
          <p:cNvSpPr/>
          <p:nvPr/>
        </p:nvSpPr>
        <p:spPr>
          <a:xfrm>
            <a:off x="7428487" y="915080"/>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smtClean="0"/>
              <a:t>Archiving</a:t>
            </a:r>
            <a:endParaRPr lang="nl-BE" sz="1600" dirty="0"/>
          </a:p>
        </p:txBody>
      </p:sp>
      <p:sp>
        <p:nvSpPr>
          <p:cNvPr id="13" name="Rectangle 12"/>
          <p:cNvSpPr/>
          <p:nvPr/>
        </p:nvSpPr>
        <p:spPr>
          <a:xfrm>
            <a:off x="5118113" y="925259"/>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smtClean="0"/>
              <a:t>Communications</a:t>
            </a:r>
            <a:endParaRPr lang="nl-BE" sz="1200" dirty="0"/>
          </a:p>
        </p:txBody>
      </p:sp>
      <p:sp>
        <p:nvSpPr>
          <p:cNvPr id="14" name="Rectangle 13"/>
          <p:cNvSpPr/>
          <p:nvPr/>
        </p:nvSpPr>
        <p:spPr>
          <a:xfrm>
            <a:off x="2807739" y="928498"/>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smtClean="0"/>
              <a:t>Data </a:t>
            </a:r>
            <a:r>
              <a:rPr lang="nl-BE" sz="1600" dirty="0" err="1" smtClean="0"/>
              <a:t>flows</a:t>
            </a:r>
            <a:endParaRPr lang="nl-BE" sz="1200" dirty="0" smtClean="0"/>
          </a:p>
          <a:p>
            <a:pPr marL="285750" indent="-285750">
              <a:buFont typeface="Arial" panose="020B0604020202020204" pitchFamily="34" charset="0"/>
              <a:buChar char="•"/>
            </a:pPr>
            <a:r>
              <a:rPr lang="nl-BE" sz="1200" dirty="0" err="1" smtClean="0"/>
              <a:t>Incoming</a:t>
            </a:r>
            <a:r>
              <a:rPr lang="nl-BE" sz="1200" dirty="0" smtClean="0"/>
              <a:t> / </a:t>
            </a:r>
            <a:r>
              <a:rPr lang="nl-BE" sz="1200" dirty="0" err="1" smtClean="0"/>
              <a:t>outbound</a:t>
            </a:r>
            <a:endParaRPr lang="nl-BE" sz="1200" dirty="0" smtClean="0"/>
          </a:p>
          <a:p>
            <a:pPr marL="285750" indent="-285750">
              <a:buFont typeface="Arial" panose="020B0604020202020204" pitchFamily="34" charset="0"/>
              <a:buChar char="•"/>
            </a:pPr>
            <a:r>
              <a:rPr lang="nl-BE" sz="1200" dirty="0" smtClean="0"/>
              <a:t>Webservices / batch</a:t>
            </a:r>
            <a:endParaRPr lang="nl-BE" sz="1200" dirty="0"/>
          </a:p>
        </p:txBody>
      </p:sp>
      <p:sp>
        <p:nvSpPr>
          <p:cNvPr id="15" name="Rectangle 14"/>
          <p:cNvSpPr/>
          <p:nvPr/>
        </p:nvSpPr>
        <p:spPr>
          <a:xfrm>
            <a:off x="5137796" y="2875545"/>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smtClean="0"/>
              <a:t>Call center</a:t>
            </a:r>
            <a:endParaRPr lang="nl-BE" sz="1050" dirty="0"/>
          </a:p>
        </p:txBody>
      </p:sp>
      <p:sp>
        <p:nvSpPr>
          <p:cNvPr id="16" name="Rectangle 15"/>
          <p:cNvSpPr/>
          <p:nvPr/>
        </p:nvSpPr>
        <p:spPr>
          <a:xfrm>
            <a:off x="9778227" y="914265"/>
            <a:ext cx="2160000" cy="56988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smtClean="0"/>
              <a:t>Support services</a:t>
            </a:r>
          </a:p>
          <a:p>
            <a:pPr marL="171450" indent="-171450">
              <a:buFont typeface="Arial" panose="020B0604020202020204" pitchFamily="34" charset="0"/>
              <a:buChar char="•"/>
            </a:pPr>
            <a:r>
              <a:rPr lang="nl-BE" sz="1200" dirty="0" err="1" smtClean="0"/>
              <a:t>Procurement</a:t>
            </a:r>
            <a:endParaRPr lang="nl-BE" sz="1200" dirty="0" smtClean="0"/>
          </a:p>
          <a:p>
            <a:pPr marL="171450" indent="-171450">
              <a:buFont typeface="Arial" panose="020B0604020202020204" pitchFamily="34" charset="0"/>
              <a:buChar char="•"/>
            </a:pPr>
            <a:r>
              <a:rPr lang="nl-BE" sz="1200" dirty="0" smtClean="0"/>
              <a:t>Human resources</a:t>
            </a:r>
          </a:p>
          <a:p>
            <a:pPr marL="171450" indent="-171450">
              <a:buFont typeface="Arial" panose="020B0604020202020204" pitchFamily="34" charset="0"/>
              <a:buChar char="•"/>
            </a:pPr>
            <a:r>
              <a:rPr lang="nl-BE" sz="1200" dirty="0" err="1" smtClean="0"/>
              <a:t>Translation</a:t>
            </a:r>
            <a:r>
              <a:rPr lang="nl-BE" sz="1200" dirty="0" smtClean="0"/>
              <a:t> services</a:t>
            </a:r>
          </a:p>
          <a:p>
            <a:pPr marL="171450" indent="-171450">
              <a:buFont typeface="Arial" panose="020B0604020202020204" pitchFamily="34" charset="0"/>
              <a:buChar char="•"/>
            </a:pPr>
            <a:r>
              <a:rPr lang="nl-BE" sz="1200" dirty="0" smtClean="0"/>
              <a:t>Legal</a:t>
            </a:r>
          </a:p>
          <a:p>
            <a:pPr marL="171450" indent="-171450">
              <a:buFont typeface="Arial" panose="020B0604020202020204" pitchFamily="34" charset="0"/>
              <a:buChar char="•"/>
            </a:pPr>
            <a:r>
              <a:rPr lang="nl-BE" sz="1200" dirty="0" err="1" smtClean="0"/>
              <a:t>Logistics</a:t>
            </a:r>
            <a:endParaRPr lang="nl-BE" sz="1200" dirty="0" smtClean="0"/>
          </a:p>
          <a:p>
            <a:pPr marL="171450" indent="-171450">
              <a:buFont typeface="Arial" panose="020B0604020202020204" pitchFamily="34" charset="0"/>
              <a:buChar char="•"/>
            </a:pPr>
            <a:r>
              <a:rPr lang="nl-BE" sz="1200" dirty="0" smtClean="0"/>
              <a:t>Communications</a:t>
            </a:r>
          </a:p>
          <a:p>
            <a:pPr marL="171450" indent="-171450">
              <a:buFont typeface="Arial" panose="020B0604020202020204" pitchFamily="34" charset="0"/>
              <a:buChar char="•"/>
            </a:pPr>
            <a:r>
              <a:rPr lang="nl-BE" sz="1200" dirty="0" smtClean="0"/>
              <a:t>Helpdesk</a:t>
            </a:r>
            <a:endParaRPr lang="nl-BE" sz="1200" dirty="0"/>
          </a:p>
        </p:txBody>
      </p:sp>
      <p:sp>
        <p:nvSpPr>
          <p:cNvPr id="18" name="Rectangle 17"/>
          <p:cNvSpPr/>
          <p:nvPr/>
        </p:nvSpPr>
        <p:spPr>
          <a:xfrm>
            <a:off x="2807739" y="2874045"/>
            <a:ext cx="2160000" cy="1800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smtClean="0"/>
              <a:t>Automated</a:t>
            </a:r>
            <a:r>
              <a:rPr lang="nl-BE" sz="1600" dirty="0" smtClean="0"/>
              <a:t> data </a:t>
            </a:r>
            <a:r>
              <a:rPr lang="nl-BE" sz="1600" dirty="0" err="1" smtClean="0"/>
              <a:t>treatments</a:t>
            </a:r>
            <a:endParaRPr lang="nl-BE" sz="1600" dirty="0" smtClean="0"/>
          </a:p>
          <a:p>
            <a:pPr marL="285750" indent="-285750">
              <a:buFont typeface="Arial" panose="020B0604020202020204" pitchFamily="34" charset="0"/>
              <a:buChar char="•"/>
            </a:pPr>
            <a:endParaRPr lang="nl-BE" sz="1400" dirty="0" smtClean="0"/>
          </a:p>
          <a:p>
            <a:pPr marL="285750" indent="-285750">
              <a:buFont typeface="Arial" panose="020B0604020202020204" pitchFamily="34" charset="0"/>
              <a:buChar char="•"/>
            </a:pPr>
            <a:endParaRPr lang="nl-BE" sz="1400" dirty="0" smtClean="0"/>
          </a:p>
          <a:p>
            <a:pPr marL="285750" indent="-285750">
              <a:buFont typeface="Arial" panose="020B0604020202020204" pitchFamily="34" charset="0"/>
              <a:buChar char="•"/>
            </a:pPr>
            <a:endParaRPr lang="nl-BE" sz="1400" dirty="0"/>
          </a:p>
        </p:txBody>
      </p:sp>
      <p:sp>
        <p:nvSpPr>
          <p:cNvPr id="19" name="Rectangle 18"/>
          <p:cNvSpPr/>
          <p:nvPr/>
        </p:nvSpPr>
        <p:spPr>
          <a:xfrm>
            <a:off x="7428487" y="2861402"/>
            <a:ext cx="2160000" cy="37517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smtClean="0"/>
              <a:t>Supporting</a:t>
            </a:r>
            <a:r>
              <a:rPr lang="nl-BE" sz="1600" dirty="0" smtClean="0"/>
              <a:t> software</a:t>
            </a:r>
          </a:p>
          <a:p>
            <a:pPr marL="285750" indent="-285750">
              <a:buFont typeface="Arial" panose="020B0604020202020204" pitchFamily="34" charset="0"/>
              <a:buChar char="•"/>
            </a:pPr>
            <a:r>
              <a:rPr lang="nl-BE" sz="1200" dirty="0" smtClean="0"/>
              <a:t>Office </a:t>
            </a:r>
            <a:r>
              <a:rPr lang="nl-BE" sz="1200" dirty="0" err="1" smtClean="0"/>
              <a:t>automation</a:t>
            </a:r>
            <a:endParaRPr lang="nl-BE" sz="1200" dirty="0" smtClean="0"/>
          </a:p>
          <a:p>
            <a:pPr marL="285750" indent="-285750">
              <a:buFont typeface="Arial" panose="020B0604020202020204" pitchFamily="34" charset="0"/>
              <a:buChar char="•"/>
            </a:pPr>
            <a:r>
              <a:rPr lang="nl-BE" sz="1200" dirty="0" err="1" smtClean="0"/>
              <a:t>eMail</a:t>
            </a:r>
            <a:r>
              <a:rPr lang="nl-BE" sz="1200" dirty="0" smtClean="0"/>
              <a:t> / </a:t>
            </a:r>
            <a:r>
              <a:rPr lang="nl-BE" sz="1200" dirty="0" err="1" smtClean="0"/>
              <a:t>telephony</a:t>
            </a:r>
            <a:endParaRPr lang="nl-BE" sz="1200" dirty="0" smtClean="0"/>
          </a:p>
          <a:p>
            <a:pPr marL="285750" indent="-285750">
              <a:buFont typeface="Arial" panose="020B0604020202020204" pitchFamily="34" charset="0"/>
              <a:buChar char="•"/>
            </a:pPr>
            <a:r>
              <a:rPr lang="nl-BE" sz="1200" dirty="0" smtClean="0"/>
              <a:t>Basissystemen</a:t>
            </a:r>
            <a:endParaRPr lang="nl-BE" sz="1200" dirty="0"/>
          </a:p>
        </p:txBody>
      </p:sp>
      <p:sp>
        <p:nvSpPr>
          <p:cNvPr id="2" name="Rectangle 1"/>
          <p:cNvSpPr/>
          <p:nvPr/>
        </p:nvSpPr>
        <p:spPr>
          <a:xfrm>
            <a:off x="5236396" y="1328371"/>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smtClean="0">
                <a:solidFill>
                  <a:schemeClr val="tx1"/>
                </a:solidFill>
                <a:hlinkClick r:id="rId2"/>
              </a:rPr>
              <a:t>DSP - Document Service Provider</a:t>
            </a:r>
            <a:endParaRPr lang="nl-BE" sz="1000" b="1" dirty="0" smtClean="0">
              <a:solidFill>
                <a:schemeClr val="tx1"/>
              </a:solidFill>
            </a:endParaRPr>
          </a:p>
          <a:p>
            <a:r>
              <a:rPr lang="nl-BE" sz="1000" b="1" dirty="0" smtClean="0">
                <a:solidFill>
                  <a:schemeClr val="tx1"/>
                </a:solidFill>
                <a:hlinkClick r:id="rId3"/>
              </a:rPr>
              <a:t>Document </a:t>
            </a:r>
            <a:r>
              <a:rPr lang="nl-BE" sz="1000" b="1" dirty="0" err="1" smtClean="0">
                <a:solidFill>
                  <a:schemeClr val="tx1"/>
                </a:solidFill>
                <a:hlinkClick r:id="rId3"/>
              </a:rPr>
              <a:t>Orchestration</a:t>
            </a:r>
            <a:r>
              <a:rPr lang="nl-BE" sz="1000" b="1" dirty="0" smtClean="0">
                <a:solidFill>
                  <a:schemeClr val="tx1"/>
                </a:solidFill>
                <a:hlinkClick r:id="rId3"/>
              </a:rPr>
              <a:t> Service</a:t>
            </a:r>
            <a:endParaRPr lang="nl-BE" sz="1000" b="1" dirty="0" smtClean="0">
              <a:solidFill>
                <a:schemeClr val="tx1"/>
              </a:solidFill>
            </a:endParaRPr>
          </a:p>
          <a:p>
            <a:r>
              <a:rPr lang="nl-BE" sz="1000" b="1" dirty="0" smtClean="0">
                <a:solidFill>
                  <a:schemeClr val="tx1"/>
                </a:solidFill>
                <a:hlinkClick r:id="rId4"/>
              </a:rPr>
              <a:t>e-Box </a:t>
            </a:r>
            <a:r>
              <a:rPr lang="nl-BE" sz="1000" b="1" dirty="0">
                <a:solidFill>
                  <a:schemeClr val="tx1"/>
                </a:solidFill>
                <a:hlinkClick r:id="rId4"/>
              </a:rPr>
              <a:t>- </a:t>
            </a:r>
            <a:r>
              <a:rPr lang="nl-BE" sz="1000" b="1" dirty="0" smtClean="0">
                <a:solidFill>
                  <a:schemeClr val="tx1"/>
                </a:solidFill>
                <a:hlinkClick r:id="rId4"/>
              </a:rPr>
              <a:t>Electronic mailbox</a:t>
            </a:r>
            <a:endParaRPr lang="nl-BE" sz="1000" b="1" dirty="0" smtClean="0">
              <a:solidFill>
                <a:schemeClr val="tx1"/>
              </a:solidFill>
            </a:endParaRPr>
          </a:p>
          <a:p>
            <a:r>
              <a:rPr lang="nl-BE" sz="1000" b="1" dirty="0" err="1" smtClean="0">
                <a:solidFill>
                  <a:schemeClr val="tx1"/>
                </a:solidFill>
                <a:hlinkClick r:id="rId5"/>
              </a:rPr>
              <a:t>Govapp</a:t>
            </a:r>
            <a:endParaRPr lang="nl-BE" sz="1000" b="1" dirty="0" smtClean="0">
              <a:solidFill>
                <a:schemeClr val="tx1"/>
              </a:solidFill>
            </a:endParaRPr>
          </a:p>
          <a:p>
            <a:r>
              <a:rPr lang="nl-BE" sz="1000" b="1" dirty="0" err="1">
                <a:solidFill>
                  <a:schemeClr val="tx1"/>
                </a:solidFill>
                <a:hlinkClick r:id="rId6"/>
              </a:rPr>
              <a:t>PrintManager</a:t>
            </a:r>
            <a:endParaRPr lang="nl-BE" sz="1000" b="1" dirty="0">
              <a:solidFill>
                <a:schemeClr val="tx1"/>
              </a:solidFill>
            </a:endParaRPr>
          </a:p>
          <a:p>
            <a:endParaRPr lang="nl-BE" sz="1000" b="1" dirty="0">
              <a:solidFill>
                <a:schemeClr val="tx1"/>
              </a:solidFill>
            </a:endParaRPr>
          </a:p>
          <a:p>
            <a:endParaRPr lang="nl-BE" sz="1000" dirty="0">
              <a:solidFill>
                <a:schemeClr val="tx1"/>
              </a:solidFill>
            </a:endParaRPr>
          </a:p>
        </p:txBody>
      </p:sp>
      <p:sp>
        <p:nvSpPr>
          <p:cNvPr id="17" name="Rectangle 16"/>
          <p:cNvSpPr/>
          <p:nvPr/>
        </p:nvSpPr>
        <p:spPr>
          <a:xfrm>
            <a:off x="595965" y="1442943"/>
            <a:ext cx="1923434" cy="115756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smtClean="0">
                <a:solidFill>
                  <a:schemeClr val="tx1"/>
                </a:solidFill>
                <a:hlinkClick r:id="rId7"/>
              </a:rPr>
              <a:t>Forms</a:t>
            </a:r>
            <a:endParaRPr lang="nl-BE" sz="1000" b="1" dirty="0" smtClean="0">
              <a:solidFill>
                <a:schemeClr val="tx1"/>
              </a:solidFill>
            </a:endParaRPr>
          </a:p>
          <a:p>
            <a:endParaRPr lang="nl-BE" sz="1000" b="1" dirty="0" smtClean="0">
              <a:solidFill>
                <a:schemeClr val="tx1"/>
              </a:solidFill>
            </a:endParaRPr>
          </a:p>
          <a:p>
            <a:endParaRPr lang="nl-BE" sz="1000" b="1" dirty="0">
              <a:solidFill>
                <a:schemeClr val="tx1"/>
              </a:solidFill>
            </a:endParaRPr>
          </a:p>
        </p:txBody>
      </p:sp>
      <p:sp>
        <p:nvSpPr>
          <p:cNvPr id="20" name="Rectangle 19"/>
          <p:cNvSpPr/>
          <p:nvPr/>
        </p:nvSpPr>
        <p:spPr>
          <a:xfrm>
            <a:off x="555781" y="3242943"/>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smtClean="0">
                <a:solidFill>
                  <a:schemeClr val="tx1"/>
                </a:solidFill>
                <a:hlinkClick r:id="rId8"/>
              </a:rPr>
              <a:t>Coda reader</a:t>
            </a:r>
            <a:endParaRPr lang="nl-BE" sz="1000" b="1" dirty="0">
              <a:solidFill>
                <a:schemeClr val="tx1"/>
              </a:solidFill>
            </a:endParaRPr>
          </a:p>
        </p:txBody>
      </p:sp>
      <p:sp>
        <p:nvSpPr>
          <p:cNvPr id="21" name="Rectangle 20"/>
          <p:cNvSpPr/>
          <p:nvPr/>
        </p:nvSpPr>
        <p:spPr>
          <a:xfrm>
            <a:off x="595965" y="5224143"/>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nl-BE" sz="1200" dirty="0">
              <a:solidFill>
                <a:schemeClr val="tx1"/>
              </a:solidFill>
            </a:endParaRPr>
          </a:p>
        </p:txBody>
      </p:sp>
      <p:sp>
        <p:nvSpPr>
          <p:cNvPr id="22" name="Rectangle 21"/>
          <p:cNvSpPr/>
          <p:nvPr/>
        </p:nvSpPr>
        <p:spPr>
          <a:xfrm>
            <a:off x="2906339" y="1604933"/>
            <a:ext cx="1923434" cy="9955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err="1">
                <a:solidFill>
                  <a:srgbClr val="22A4DD"/>
                </a:solidFill>
              </a:rPr>
              <a:t>Multifunctional</a:t>
            </a:r>
            <a:r>
              <a:rPr lang="nl-BE" sz="1000" b="1" dirty="0">
                <a:solidFill>
                  <a:srgbClr val="22A4DD"/>
                </a:solidFill>
              </a:rPr>
              <a:t> </a:t>
            </a:r>
            <a:r>
              <a:rPr lang="nl-BE" sz="1000" b="1" dirty="0" err="1">
                <a:solidFill>
                  <a:srgbClr val="22A4DD"/>
                </a:solidFill>
              </a:rPr>
              <a:t>declarations</a:t>
            </a:r>
            <a:endParaRPr lang="nl-BE" sz="1000" b="1" dirty="0">
              <a:solidFill>
                <a:srgbClr val="22A4DD"/>
              </a:solidFill>
            </a:endParaRPr>
          </a:p>
          <a:p>
            <a:r>
              <a:rPr lang="nl-BE" sz="1000" b="1" dirty="0">
                <a:solidFill>
                  <a:srgbClr val="22A4DD"/>
                </a:solidFill>
              </a:rPr>
              <a:t>API Gateway</a:t>
            </a:r>
          </a:p>
        </p:txBody>
      </p:sp>
      <p:sp>
        <p:nvSpPr>
          <p:cNvPr id="23" name="Rectangle 22"/>
          <p:cNvSpPr/>
          <p:nvPr/>
        </p:nvSpPr>
        <p:spPr>
          <a:xfrm>
            <a:off x="2918062" y="3465123"/>
            <a:ext cx="1923434" cy="104995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smtClean="0">
                <a:solidFill>
                  <a:schemeClr val="tx1"/>
                </a:solidFill>
                <a:hlinkClick r:id="rId9"/>
              </a:rPr>
              <a:t>Event </a:t>
            </a:r>
            <a:r>
              <a:rPr lang="nl-BE" sz="1000" b="1" dirty="0" err="1" smtClean="0">
                <a:solidFill>
                  <a:schemeClr val="tx1"/>
                </a:solidFill>
                <a:hlinkClick r:id="rId9"/>
              </a:rPr>
              <a:t>notifications</a:t>
            </a:r>
            <a:endParaRPr lang="nl-BE" sz="1000" b="1" dirty="0" smtClean="0">
              <a:solidFill>
                <a:schemeClr val="tx1"/>
              </a:solidFill>
            </a:endParaRPr>
          </a:p>
          <a:p>
            <a:r>
              <a:rPr lang="nl-BE" sz="1000" b="1" dirty="0" smtClean="0">
                <a:solidFill>
                  <a:schemeClr val="tx1"/>
                </a:solidFill>
                <a:hlinkClick r:id="rId10"/>
              </a:rPr>
              <a:t>Sepia document </a:t>
            </a:r>
            <a:r>
              <a:rPr lang="nl-BE" sz="1000" b="1" dirty="0" err="1" smtClean="0">
                <a:solidFill>
                  <a:schemeClr val="tx1"/>
                </a:solidFill>
                <a:hlinkClick r:id="rId10"/>
              </a:rPr>
              <a:t>signer</a:t>
            </a:r>
            <a:endParaRPr lang="nl-BE" sz="1000" b="1" dirty="0" smtClean="0">
              <a:solidFill>
                <a:schemeClr val="tx1"/>
              </a:solidFill>
            </a:endParaRPr>
          </a:p>
          <a:p>
            <a:r>
              <a:rPr lang="nl-BE" sz="1000" b="1" dirty="0" smtClean="0">
                <a:solidFill>
                  <a:schemeClr val="tx1"/>
                </a:solidFill>
                <a:hlinkClick r:id="rId11"/>
              </a:rPr>
              <a:t>Timestamping</a:t>
            </a:r>
            <a:endParaRPr lang="nl-BE" sz="1000" b="1" dirty="0" smtClean="0">
              <a:solidFill>
                <a:schemeClr val="tx1"/>
              </a:solidFill>
            </a:endParaRPr>
          </a:p>
          <a:p>
            <a:r>
              <a:rPr lang="nl-BE" sz="1000" b="1" dirty="0">
                <a:solidFill>
                  <a:schemeClr val="tx1"/>
                </a:solidFill>
                <a:hlinkClick r:id="rId12"/>
              </a:rPr>
              <a:t>Data </a:t>
            </a:r>
            <a:r>
              <a:rPr lang="nl-BE" sz="1000" b="1" dirty="0" err="1">
                <a:solidFill>
                  <a:schemeClr val="tx1"/>
                </a:solidFill>
                <a:hlinkClick r:id="rId12"/>
              </a:rPr>
              <a:t>quality</a:t>
            </a:r>
            <a:r>
              <a:rPr lang="nl-BE" sz="1000" b="1" dirty="0">
                <a:solidFill>
                  <a:schemeClr val="tx1"/>
                </a:solidFill>
                <a:hlinkClick r:id="rId12"/>
              </a:rPr>
              <a:t> </a:t>
            </a:r>
            <a:r>
              <a:rPr lang="nl-BE" sz="1000" b="1" dirty="0" smtClean="0">
                <a:solidFill>
                  <a:schemeClr val="tx1"/>
                </a:solidFill>
                <a:hlinkClick r:id="rId12"/>
              </a:rPr>
              <a:t>tools</a:t>
            </a:r>
            <a:endParaRPr lang="nl-BE" sz="1000" b="1" dirty="0">
              <a:solidFill>
                <a:schemeClr val="tx1"/>
              </a:solidFill>
            </a:endParaRPr>
          </a:p>
        </p:txBody>
      </p:sp>
      <p:sp>
        <p:nvSpPr>
          <p:cNvPr id="24" name="Rectangle 23"/>
          <p:cNvSpPr/>
          <p:nvPr/>
        </p:nvSpPr>
        <p:spPr>
          <a:xfrm>
            <a:off x="2926022" y="5180601"/>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err="1" smtClean="0">
                <a:solidFill>
                  <a:schemeClr val="tx1"/>
                </a:solidFill>
                <a:hlinkClick r:id="rId13"/>
              </a:rPr>
              <a:t>Process</a:t>
            </a:r>
            <a:r>
              <a:rPr lang="nl-BE" sz="1000" b="1" dirty="0" smtClean="0">
                <a:solidFill>
                  <a:schemeClr val="tx1"/>
                </a:solidFill>
                <a:hlinkClick r:id="rId13"/>
              </a:rPr>
              <a:t> management</a:t>
            </a:r>
            <a:endParaRPr lang="nl-BE" sz="1000" b="1" dirty="0" smtClean="0">
              <a:solidFill>
                <a:schemeClr val="tx1"/>
              </a:solidFill>
            </a:endParaRPr>
          </a:p>
          <a:p>
            <a:r>
              <a:rPr lang="nl-BE" sz="1000" b="1" dirty="0" err="1" smtClean="0">
                <a:solidFill>
                  <a:schemeClr val="tx1"/>
                </a:solidFill>
                <a:hlinkClick r:id="rId14"/>
              </a:rPr>
              <a:t>Task</a:t>
            </a:r>
            <a:r>
              <a:rPr lang="nl-BE" sz="1000" b="1" dirty="0" smtClean="0">
                <a:solidFill>
                  <a:schemeClr val="tx1"/>
                </a:solidFill>
                <a:hlinkClick r:id="rId14"/>
              </a:rPr>
              <a:t> management</a:t>
            </a:r>
            <a:endParaRPr lang="nl-BE" sz="1000" b="1" dirty="0" smtClean="0">
              <a:solidFill>
                <a:schemeClr val="tx1"/>
              </a:solidFill>
            </a:endParaRPr>
          </a:p>
          <a:p>
            <a:r>
              <a:rPr lang="nl-BE" sz="1000" b="1" dirty="0" err="1" smtClean="0">
                <a:solidFill>
                  <a:schemeClr val="tx1"/>
                </a:solidFill>
                <a:hlinkClick r:id="rId15"/>
              </a:rPr>
              <a:t>Work</a:t>
            </a:r>
            <a:r>
              <a:rPr lang="nl-BE" sz="1000" b="1" dirty="0" smtClean="0">
                <a:solidFill>
                  <a:schemeClr val="tx1"/>
                </a:solidFill>
                <a:hlinkClick r:id="rId15"/>
              </a:rPr>
              <a:t> environment</a:t>
            </a:r>
            <a:endParaRPr lang="nl-BE" sz="1000" b="1" dirty="0">
              <a:solidFill>
                <a:schemeClr val="tx1"/>
              </a:solidFill>
            </a:endParaRPr>
          </a:p>
          <a:p>
            <a:endParaRPr lang="nl-BE" sz="1000" b="1" dirty="0">
              <a:solidFill>
                <a:schemeClr val="tx1"/>
              </a:solidFill>
            </a:endParaRPr>
          </a:p>
          <a:p>
            <a:endParaRPr lang="nl-BE" sz="1000" b="1" dirty="0">
              <a:solidFill>
                <a:schemeClr val="tx1"/>
              </a:solidFill>
            </a:endParaRPr>
          </a:p>
        </p:txBody>
      </p:sp>
      <p:sp>
        <p:nvSpPr>
          <p:cNvPr id="25" name="Rectangle 24"/>
          <p:cNvSpPr/>
          <p:nvPr/>
        </p:nvSpPr>
        <p:spPr>
          <a:xfrm>
            <a:off x="5236396" y="3274258"/>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nl-BE" sz="1200" dirty="0">
              <a:solidFill>
                <a:schemeClr val="tx1"/>
              </a:solidFill>
            </a:endParaRPr>
          </a:p>
        </p:txBody>
      </p:sp>
      <p:sp>
        <p:nvSpPr>
          <p:cNvPr id="26" name="Rectangle 25"/>
          <p:cNvSpPr/>
          <p:nvPr/>
        </p:nvSpPr>
        <p:spPr>
          <a:xfrm>
            <a:off x="5236396" y="5187858"/>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a:solidFill>
                  <a:srgbClr val="22A4DD"/>
                </a:solidFill>
              </a:rPr>
              <a:t>BI Platform</a:t>
            </a:r>
          </a:p>
        </p:txBody>
      </p:sp>
      <p:sp>
        <p:nvSpPr>
          <p:cNvPr id="27" name="Rectangle 26"/>
          <p:cNvSpPr/>
          <p:nvPr/>
        </p:nvSpPr>
        <p:spPr>
          <a:xfrm>
            <a:off x="7546770" y="1347160"/>
            <a:ext cx="1923434" cy="127213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a:solidFill>
                  <a:schemeClr val="tx1"/>
                </a:solidFill>
                <a:hlinkClick r:id="rId16"/>
              </a:rPr>
              <a:t>AAAS - </a:t>
            </a:r>
            <a:r>
              <a:rPr lang="nl-BE" sz="1000" b="1" dirty="0" err="1">
                <a:solidFill>
                  <a:schemeClr val="tx1"/>
                </a:solidFill>
                <a:hlinkClick r:id="rId16"/>
              </a:rPr>
              <a:t>Archiving</a:t>
            </a:r>
            <a:r>
              <a:rPr lang="nl-BE" sz="1000" b="1" dirty="0">
                <a:solidFill>
                  <a:schemeClr val="tx1"/>
                </a:solidFill>
                <a:hlinkClick r:id="rId16"/>
              </a:rPr>
              <a:t>-as-a-Service</a:t>
            </a:r>
            <a:endParaRPr lang="nl-BE" sz="1000" b="1" dirty="0">
              <a:solidFill>
                <a:schemeClr val="tx1"/>
              </a:solidFill>
            </a:endParaRPr>
          </a:p>
        </p:txBody>
      </p:sp>
      <p:sp>
        <p:nvSpPr>
          <p:cNvPr id="28" name="Rectangle 27"/>
          <p:cNvSpPr/>
          <p:nvPr/>
        </p:nvSpPr>
        <p:spPr>
          <a:xfrm>
            <a:off x="7546770" y="4101190"/>
            <a:ext cx="1923434" cy="239509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00" b="1" dirty="0">
                <a:solidFill>
                  <a:schemeClr val="tx1"/>
                </a:solidFill>
                <a:hlinkClick r:id="rId17"/>
              </a:rPr>
              <a:t>CMS - Web Content Management </a:t>
            </a:r>
            <a:r>
              <a:rPr lang="en-US" sz="1000" b="1" dirty="0" smtClean="0">
                <a:solidFill>
                  <a:schemeClr val="tx1"/>
                </a:solidFill>
                <a:hlinkClick r:id="rId17"/>
              </a:rPr>
              <a:t>System</a:t>
            </a:r>
            <a:endParaRPr lang="en-US" sz="1000" b="1" dirty="0" smtClean="0">
              <a:solidFill>
                <a:schemeClr val="tx1"/>
              </a:solidFill>
            </a:endParaRPr>
          </a:p>
          <a:p>
            <a:r>
              <a:rPr lang="nl-BE" sz="1000" b="1" dirty="0" smtClean="0">
                <a:solidFill>
                  <a:schemeClr val="tx1"/>
                </a:solidFill>
                <a:hlinkClick r:id="rId18"/>
              </a:rPr>
              <a:t>CSAM – Log</a:t>
            </a:r>
            <a:r>
              <a:rPr lang="nl-BE" sz="1000" b="1" dirty="0" smtClean="0">
                <a:solidFill>
                  <a:schemeClr val="tx1"/>
                </a:solidFill>
              </a:rPr>
              <a:t> </a:t>
            </a:r>
            <a:r>
              <a:rPr lang="nl-BE" sz="1000" b="1" dirty="0" smtClean="0">
                <a:solidFill>
                  <a:schemeClr val="tx1"/>
                </a:solidFill>
                <a:hlinkClick r:id="rId18"/>
              </a:rPr>
              <a:t>on </a:t>
            </a:r>
            <a:r>
              <a:rPr lang="nl-BE" sz="1000" b="1" dirty="0" err="1" smtClean="0">
                <a:solidFill>
                  <a:schemeClr val="tx1"/>
                </a:solidFill>
                <a:hlinkClick r:id="rId18"/>
              </a:rPr>
              <a:t>to</a:t>
            </a:r>
            <a:r>
              <a:rPr lang="nl-BE" sz="1000" b="1" dirty="0" smtClean="0">
                <a:solidFill>
                  <a:schemeClr val="tx1"/>
                </a:solidFill>
                <a:hlinkClick r:id="rId18"/>
              </a:rPr>
              <a:t> online public services</a:t>
            </a:r>
            <a:endParaRPr lang="nl-BE" sz="1000" b="1" dirty="0" smtClean="0">
              <a:solidFill>
                <a:schemeClr val="tx1"/>
              </a:solidFill>
            </a:endParaRPr>
          </a:p>
          <a:p>
            <a:r>
              <a:rPr lang="nl-BE" sz="1000" b="1" dirty="0" smtClean="0">
                <a:solidFill>
                  <a:schemeClr val="tx1"/>
                </a:solidFill>
                <a:hlinkClick r:id="rId19"/>
              </a:rPr>
              <a:t>Identity </a:t>
            </a:r>
            <a:r>
              <a:rPr lang="nl-BE" sz="1000" b="1" dirty="0" err="1" smtClean="0">
                <a:solidFill>
                  <a:schemeClr val="tx1"/>
                </a:solidFill>
                <a:hlinkClick r:id="rId19"/>
              </a:rPr>
              <a:t>and</a:t>
            </a:r>
            <a:r>
              <a:rPr lang="nl-BE" sz="1000" b="1" dirty="0" smtClean="0">
                <a:solidFill>
                  <a:schemeClr val="tx1"/>
                </a:solidFill>
                <a:hlinkClick r:id="rId19"/>
              </a:rPr>
              <a:t> Access Management</a:t>
            </a:r>
            <a:endParaRPr lang="nl-BE" sz="1000" b="1" dirty="0" smtClean="0">
              <a:solidFill>
                <a:schemeClr val="tx1"/>
              </a:solidFill>
            </a:endParaRPr>
          </a:p>
          <a:p>
            <a:r>
              <a:rPr lang="nl-BE" sz="1000" b="1" dirty="0" smtClean="0">
                <a:solidFill>
                  <a:schemeClr val="tx1"/>
                </a:solidFill>
                <a:hlinkClick r:id="rId20"/>
              </a:rPr>
              <a:t>User Access Management</a:t>
            </a:r>
            <a:endParaRPr lang="en-US" sz="1000" b="1" dirty="0" smtClean="0">
              <a:solidFill>
                <a:schemeClr val="tx1"/>
              </a:solidFill>
            </a:endParaRPr>
          </a:p>
        </p:txBody>
      </p:sp>
      <p:sp>
        <p:nvSpPr>
          <p:cNvPr id="29" name="Rectangle 28"/>
          <p:cNvSpPr/>
          <p:nvPr/>
        </p:nvSpPr>
        <p:spPr>
          <a:xfrm>
            <a:off x="9897962" y="2870807"/>
            <a:ext cx="1923434" cy="362547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050" b="1" dirty="0" err="1" smtClean="0">
                <a:hlinkClick r:id="rId21"/>
              </a:rPr>
              <a:t>eAcademy</a:t>
            </a:r>
            <a:endParaRPr lang="en-US" sz="1050" b="1" dirty="0" smtClean="0"/>
          </a:p>
          <a:p>
            <a:r>
              <a:rPr lang="en-US" sz="1050" b="1" dirty="0" smtClean="0">
                <a:solidFill>
                  <a:schemeClr val="tx1"/>
                </a:solidFill>
                <a:hlinkClick r:id="rId22"/>
              </a:rPr>
              <a:t>Management of </a:t>
            </a:r>
            <a:r>
              <a:rPr lang="en-US" sz="1050" b="1" dirty="0" err="1" smtClean="0">
                <a:solidFill>
                  <a:schemeClr val="tx1"/>
                </a:solidFill>
                <a:hlinkClick r:id="rId22"/>
              </a:rPr>
              <a:t>commitees</a:t>
            </a:r>
            <a:endParaRPr lang="nl-BE" sz="1050" b="1" dirty="0">
              <a:solidFill>
                <a:schemeClr val="tx1"/>
              </a:solidFill>
            </a:endParaRPr>
          </a:p>
        </p:txBody>
      </p:sp>
    </p:spTree>
    <p:extLst>
      <p:ext uri="{BB962C8B-B14F-4D97-AF65-F5344CB8AC3E}">
        <p14:creationId xmlns:p14="http://schemas.microsoft.com/office/powerpoint/2010/main" val="334299115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a:xfrm>
            <a:off x="497769" y="1539190"/>
            <a:ext cx="3505297" cy="287662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smtClean="0">
                <a:solidFill>
                  <a:schemeClr val="tx1"/>
                </a:solidFill>
              </a:rPr>
              <a:t>Citizens</a:t>
            </a:r>
            <a:r>
              <a:rPr lang="nl-BE" sz="1600" dirty="0" smtClean="0">
                <a:solidFill>
                  <a:schemeClr val="tx1"/>
                </a:solidFill>
              </a:rPr>
              <a:t> </a:t>
            </a:r>
            <a:r>
              <a:rPr lang="nl-BE" sz="1600" dirty="0" err="1" smtClean="0">
                <a:solidFill>
                  <a:schemeClr val="tx1"/>
                </a:solidFill>
              </a:rPr>
              <a:t>fill</a:t>
            </a:r>
            <a:r>
              <a:rPr lang="nl-BE" sz="1600" dirty="0" smtClean="0">
                <a:solidFill>
                  <a:schemeClr val="tx1"/>
                </a:solidFill>
              </a:rPr>
              <a:t> out “</a:t>
            </a:r>
            <a:r>
              <a:rPr lang="en-US" sz="1600" dirty="0">
                <a:solidFill>
                  <a:schemeClr val="tx1"/>
                </a:solidFill>
              </a:rPr>
              <a:t>p</a:t>
            </a:r>
            <a:r>
              <a:rPr lang="en-US" sz="1600" dirty="0" smtClean="0">
                <a:solidFill>
                  <a:schemeClr val="tx1"/>
                </a:solidFill>
              </a:rPr>
              <a:t>assenger </a:t>
            </a:r>
            <a:r>
              <a:rPr lang="en-US" sz="1600" dirty="0">
                <a:solidFill>
                  <a:schemeClr val="tx1"/>
                </a:solidFill>
              </a:rPr>
              <a:t>l</a:t>
            </a:r>
            <a:r>
              <a:rPr lang="en-US" sz="1600" dirty="0" smtClean="0">
                <a:solidFill>
                  <a:schemeClr val="tx1"/>
                </a:solidFill>
              </a:rPr>
              <a:t>ocator form” or “</a:t>
            </a:r>
            <a:r>
              <a:rPr lang="en-US" sz="1600" dirty="0" err="1">
                <a:solidFill>
                  <a:schemeClr val="tx1"/>
                </a:solidFill>
              </a:rPr>
              <a:t>C</a:t>
            </a:r>
            <a:r>
              <a:rPr lang="en-US" sz="1600" dirty="0" err="1" smtClean="0">
                <a:solidFill>
                  <a:schemeClr val="tx1"/>
                </a:solidFill>
              </a:rPr>
              <a:t>oronalert</a:t>
            </a:r>
            <a:r>
              <a:rPr lang="en-US" sz="1600" dirty="0" smtClean="0">
                <a:solidFill>
                  <a:schemeClr val="tx1"/>
                </a:solidFill>
              </a:rPr>
              <a:t> form” </a:t>
            </a:r>
            <a:endParaRPr lang="en-US" sz="1600" dirty="0">
              <a:solidFill>
                <a:schemeClr val="tx1"/>
              </a:solidFill>
            </a:endParaRPr>
          </a:p>
          <a:p>
            <a:pPr algn="ctr"/>
            <a:endParaRPr lang="nl-BE" sz="2000" dirty="0">
              <a:solidFill>
                <a:schemeClr val="tx1"/>
              </a:solidFill>
            </a:endParaRPr>
          </a:p>
        </p:txBody>
      </p:sp>
      <p:sp>
        <p:nvSpPr>
          <p:cNvPr id="54" name="Title 1"/>
          <p:cNvSpPr>
            <a:spLocks noGrp="1"/>
          </p:cNvSpPr>
          <p:nvPr>
            <p:ph type="title"/>
          </p:nvPr>
        </p:nvSpPr>
        <p:spPr>
          <a:xfrm>
            <a:off x="824242" y="350722"/>
            <a:ext cx="10613016" cy="1325563"/>
          </a:xfrm>
        </p:spPr>
        <p:txBody>
          <a:bodyPr>
            <a:normAutofit/>
          </a:bodyPr>
          <a:lstStyle/>
          <a:p>
            <a:r>
              <a:rPr lang="nl-BE" dirty="0" err="1" smtClean="0"/>
              <a:t>Example</a:t>
            </a:r>
            <a:r>
              <a:rPr lang="nl-BE" dirty="0" smtClean="0"/>
              <a:t>:“Re-</a:t>
            </a:r>
            <a:r>
              <a:rPr lang="nl-BE" dirty="0" err="1" smtClean="0"/>
              <a:t>usable</a:t>
            </a:r>
            <a:r>
              <a:rPr lang="nl-BE" dirty="0" smtClean="0"/>
              <a:t> </a:t>
            </a:r>
            <a:r>
              <a:rPr lang="nl-BE" dirty="0" err="1" smtClean="0"/>
              <a:t>components</a:t>
            </a:r>
            <a:r>
              <a:rPr lang="nl-BE" dirty="0" smtClean="0"/>
              <a:t> </a:t>
            </a:r>
            <a:r>
              <a:rPr lang="nl-BE" dirty="0" err="1" smtClean="0"/>
              <a:t>for</a:t>
            </a:r>
            <a:r>
              <a:rPr lang="nl-BE" dirty="0" smtClean="0"/>
              <a:t> contact tracing”</a:t>
            </a:r>
            <a:endParaRPr lang="nl-BE" dirty="0"/>
          </a:p>
        </p:txBody>
      </p:sp>
      <p:sp>
        <p:nvSpPr>
          <p:cNvPr id="59" name="Rectangle 58"/>
          <p:cNvSpPr/>
          <p:nvPr/>
        </p:nvSpPr>
        <p:spPr>
          <a:xfrm>
            <a:off x="660607" y="2194841"/>
            <a:ext cx="3162821" cy="20897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400" dirty="0" err="1" smtClean="0"/>
              <a:t>Supporting</a:t>
            </a:r>
            <a:r>
              <a:rPr lang="nl-BE" sz="1400" dirty="0" smtClean="0"/>
              <a:t> software / Communications</a:t>
            </a:r>
          </a:p>
        </p:txBody>
      </p:sp>
      <p:sp>
        <p:nvSpPr>
          <p:cNvPr id="60" name="Rectangle 59"/>
          <p:cNvSpPr/>
          <p:nvPr/>
        </p:nvSpPr>
        <p:spPr>
          <a:xfrm>
            <a:off x="782378" y="2898749"/>
            <a:ext cx="2919277" cy="41943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100" b="1" dirty="0">
                <a:solidFill>
                  <a:schemeClr val="tx1"/>
                </a:solidFill>
                <a:hlinkClick r:id="rId3"/>
              </a:rPr>
              <a:t>CMS - Web Content Management </a:t>
            </a:r>
            <a:r>
              <a:rPr lang="en-US" sz="1100" b="1" dirty="0" smtClean="0">
                <a:solidFill>
                  <a:schemeClr val="tx1"/>
                </a:solidFill>
                <a:hlinkClick r:id="rId3"/>
              </a:rPr>
              <a:t>System</a:t>
            </a:r>
            <a:endParaRPr lang="en-US" sz="1100" b="1" dirty="0" smtClean="0">
              <a:solidFill>
                <a:schemeClr val="tx1"/>
              </a:solidFill>
            </a:endParaRPr>
          </a:p>
        </p:txBody>
      </p:sp>
      <p:sp>
        <p:nvSpPr>
          <p:cNvPr id="61" name="Right Arrow 60"/>
          <p:cNvSpPr/>
          <p:nvPr/>
        </p:nvSpPr>
        <p:spPr>
          <a:xfrm>
            <a:off x="4182705" y="2725870"/>
            <a:ext cx="559626" cy="28359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63" name="Rectangle 62"/>
          <p:cNvSpPr/>
          <p:nvPr/>
        </p:nvSpPr>
        <p:spPr>
          <a:xfrm>
            <a:off x="497769" y="4513707"/>
            <a:ext cx="3505297" cy="200667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2000" dirty="0" smtClean="0">
                <a:solidFill>
                  <a:schemeClr val="tx1"/>
                </a:solidFill>
              </a:rPr>
              <a:t>Lab </a:t>
            </a:r>
            <a:r>
              <a:rPr lang="nl-BE" sz="2000" dirty="0" err="1" smtClean="0">
                <a:solidFill>
                  <a:schemeClr val="tx1"/>
                </a:solidFill>
              </a:rPr>
              <a:t>sending</a:t>
            </a:r>
            <a:r>
              <a:rPr lang="nl-BE" sz="2000" dirty="0" smtClean="0">
                <a:solidFill>
                  <a:schemeClr val="tx1"/>
                </a:solidFill>
              </a:rPr>
              <a:t> test </a:t>
            </a:r>
            <a:r>
              <a:rPr lang="nl-BE" sz="2000" dirty="0" err="1" smtClean="0">
                <a:solidFill>
                  <a:schemeClr val="tx1"/>
                </a:solidFill>
              </a:rPr>
              <a:t>results</a:t>
            </a:r>
            <a:endParaRPr lang="nl-BE" sz="2000" dirty="0">
              <a:solidFill>
                <a:schemeClr val="tx1"/>
              </a:solidFill>
            </a:endParaRPr>
          </a:p>
        </p:txBody>
      </p:sp>
      <p:sp>
        <p:nvSpPr>
          <p:cNvPr id="64" name="Rectangle 63"/>
          <p:cNvSpPr/>
          <p:nvPr/>
        </p:nvSpPr>
        <p:spPr>
          <a:xfrm>
            <a:off x="660607" y="5026074"/>
            <a:ext cx="3162821" cy="135714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400" dirty="0" err="1" smtClean="0"/>
              <a:t>Supporting</a:t>
            </a:r>
            <a:r>
              <a:rPr lang="nl-BE" sz="1400" dirty="0" smtClean="0"/>
              <a:t> software / Communications</a:t>
            </a:r>
          </a:p>
        </p:txBody>
      </p:sp>
      <p:sp>
        <p:nvSpPr>
          <p:cNvPr id="65" name="Rectangle 64"/>
          <p:cNvSpPr/>
          <p:nvPr/>
        </p:nvSpPr>
        <p:spPr>
          <a:xfrm>
            <a:off x="782377" y="5480377"/>
            <a:ext cx="2919277" cy="3192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err="1">
                <a:solidFill>
                  <a:schemeClr val="tx1"/>
                </a:solidFill>
                <a:hlinkClick r:id="rId4"/>
              </a:rPr>
              <a:t>eHealthBox</a:t>
            </a:r>
            <a:endParaRPr lang="en-US" sz="1200" b="1" dirty="0" smtClean="0">
              <a:solidFill>
                <a:schemeClr val="tx1"/>
              </a:solidFill>
            </a:endParaRPr>
          </a:p>
        </p:txBody>
      </p:sp>
      <p:sp>
        <p:nvSpPr>
          <p:cNvPr id="66" name="Rectangle 65"/>
          <p:cNvSpPr/>
          <p:nvPr/>
        </p:nvSpPr>
        <p:spPr>
          <a:xfrm>
            <a:off x="782376" y="3390731"/>
            <a:ext cx="2919277" cy="34188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200" b="1" dirty="0">
                <a:solidFill>
                  <a:schemeClr val="accent1">
                    <a:lumMod val="50000"/>
                  </a:schemeClr>
                </a:solidFill>
                <a:hlinkClick r:id="rId5"/>
              </a:rPr>
              <a:t>e-Box - </a:t>
            </a:r>
            <a:r>
              <a:rPr lang="en-US" sz="1200" b="1" dirty="0" smtClean="0">
                <a:solidFill>
                  <a:schemeClr val="accent1">
                    <a:lumMod val="50000"/>
                  </a:schemeClr>
                </a:solidFill>
                <a:hlinkClick r:id="rId5"/>
              </a:rPr>
              <a:t>Electronic </a:t>
            </a:r>
            <a:r>
              <a:rPr lang="en-US" sz="1200" b="1" dirty="0">
                <a:solidFill>
                  <a:schemeClr val="accent1">
                    <a:lumMod val="50000"/>
                  </a:schemeClr>
                </a:solidFill>
                <a:hlinkClick r:id="rId5"/>
              </a:rPr>
              <a:t>mailbox</a:t>
            </a:r>
            <a:endParaRPr lang="en-US" sz="1200" b="1" dirty="0" smtClean="0">
              <a:solidFill>
                <a:schemeClr val="accent1">
                  <a:lumMod val="50000"/>
                </a:schemeClr>
              </a:solidFill>
            </a:endParaRPr>
          </a:p>
        </p:txBody>
      </p:sp>
      <p:sp>
        <p:nvSpPr>
          <p:cNvPr id="67" name="Rectangle 66"/>
          <p:cNvSpPr/>
          <p:nvPr/>
        </p:nvSpPr>
        <p:spPr>
          <a:xfrm>
            <a:off x="5213277" y="2803496"/>
            <a:ext cx="2968668" cy="10920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2000" dirty="0" smtClean="0"/>
              <a:t>Case management</a:t>
            </a:r>
          </a:p>
          <a:p>
            <a:pPr marL="285750" indent="-285750">
              <a:buFont typeface="Arial" panose="020B0604020202020204" pitchFamily="34" charset="0"/>
              <a:buChar char="•"/>
            </a:pPr>
            <a:endParaRPr lang="nl-BE" dirty="0" smtClean="0"/>
          </a:p>
          <a:p>
            <a:pPr marL="285750" indent="-285750">
              <a:buFont typeface="Arial" panose="020B0604020202020204" pitchFamily="34" charset="0"/>
              <a:buChar char="•"/>
            </a:pPr>
            <a:endParaRPr lang="nl-BE" dirty="0" smtClean="0"/>
          </a:p>
          <a:p>
            <a:pPr marL="285750" indent="-285750">
              <a:buFont typeface="Arial" panose="020B0604020202020204" pitchFamily="34" charset="0"/>
              <a:buChar char="•"/>
            </a:pPr>
            <a:endParaRPr lang="nl-BE" dirty="0"/>
          </a:p>
        </p:txBody>
      </p:sp>
      <p:sp>
        <p:nvSpPr>
          <p:cNvPr id="68" name="Rectangle 67"/>
          <p:cNvSpPr/>
          <p:nvPr/>
        </p:nvSpPr>
        <p:spPr>
          <a:xfrm>
            <a:off x="5338537" y="3370651"/>
            <a:ext cx="2718148" cy="34681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200" b="1" dirty="0" err="1" smtClean="0">
                <a:solidFill>
                  <a:schemeClr val="tx1"/>
                </a:solidFill>
                <a:hlinkClick r:id="rId6"/>
              </a:rPr>
              <a:t>Process</a:t>
            </a:r>
            <a:r>
              <a:rPr lang="nl-BE" sz="1200" b="1" dirty="0" smtClean="0">
                <a:solidFill>
                  <a:schemeClr val="tx1"/>
                </a:solidFill>
                <a:hlinkClick r:id="rId6"/>
              </a:rPr>
              <a:t> management</a:t>
            </a:r>
            <a:endParaRPr lang="nl-BE" sz="1200" b="1" dirty="0" smtClean="0">
              <a:solidFill>
                <a:schemeClr val="tx1"/>
              </a:solidFill>
            </a:endParaRPr>
          </a:p>
          <a:p>
            <a:endParaRPr lang="nl-BE" sz="1200" b="1" dirty="0">
              <a:solidFill>
                <a:schemeClr val="tx1"/>
              </a:solidFill>
            </a:endParaRPr>
          </a:p>
          <a:p>
            <a:endParaRPr lang="nl-BE" sz="1200" b="1" dirty="0">
              <a:solidFill>
                <a:schemeClr val="tx1"/>
              </a:solidFill>
            </a:endParaRPr>
          </a:p>
        </p:txBody>
      </p:sp>
      <p:sp>
        <p:nvSpPr>
          <p:cNvPr id="69" name="Rectangle 68"/>
          <p:cNvSpPr/>
          <p:nvPr/>
        </p:nvSpPr>
        <p:spPr>
          <a:xfrm>
            <a:off x="5041633" y="2028239"/>
            <a:ext cx="3278097" cy="40613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BE" sz="2000" dirty="0" err="1" smtClean="0">
                <a:solidFill>
                  <a:schemeClr val="tx1"/>
                </a:solidFill>
              </a:rPr>
              <a:t>Centralized</a:t>
            </a:r>
            <a:r>
              <a:rPr lang="nl-BE" sz="2000" dirty="0" smtClean="0">
                <a:solidFill>
                  <a:schemeClr val="tx1"/>
                </a:solidFill>
              </a:rPr>
              <a:t> case treatment</a:t>
            </a:r>
            <a:endParaRPr lang="nl-BE" sz="1600" dirty="0">
              <a:solidFill>
                <a:schemeClr val="tx1"/>
              </a:solidFill>
            </a:endParaRPr>
          </a:p>
        </p:txBody>
      </p:sp>
      <p:sp>
        <p:nvSpPr>
          <p:cNvPr id="72" name="Right Arrow 71"/>
          <p:cNvSpPr/>
          <p:nvPr/>
        </p:nvSpPr>
        <p:spPr>
          <a:xfrm>
            <a:off x="4178649" y="5165798"/>
            <a:ext cx="559626" cy="28359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
        <p:nvSpPr>
          <p:cNvPr id="17" name="Rectangle 16"/>
          <p:cNvSpPr/>
          <p:nvPr/>
        </p:nvSpPr>
        <p:spPr>
          <a:xfrm>
            <a:off x="782376" y="3832977"/>
            <a:ext cx="2919275" cy="30826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100" b="1" dirty="0" smtClean="0">
                <a:solidFill>
                  <a:schemeClr val="tx1"/>
                </a:solidFill>
                <a:hlinkClick r:id="rId7"/>
              </a:rPr>
              <a:t>CSAM – Log on </a:t>
            </a:r>
            <a:r>
              <a:rPr lang="nl-BE" sz="1100" b="1" dirty="0" err="1" smtClean="0">
                <a:solidFill>
                  <a:schemeClr val="tx1"/>
                </a:solidFill>
                <a:hlinkClick r:id="rId7"/>
              </a:rPr>
              <a:t>to</a:t>
            </a:r>
            <a:r>
              <a:rPr lang="nl-BE" sz="1100" b="1" dirty="0" smtClean="0">
                <a:solidFill>
                  <a:schemeClr val="tx1"/>
                </a:solidFill>
                <a:hlinkClick r:id="rId7"/>
              </a:rPr>
              <a:t> online public services</a:t>
            </a:r>
            <a:endParaRPr lang="nl-BE" sz="1100" b="1" dirty="0">
              <a:solidFill>
                <a:schemeClr val="tx1"/>
              </a:solidFill>
            </a:endParaRPr>
          </a:p>
          <a:p>
            <a:endParaRPr lang="en-US" sz="1100" b="1" dirty="0" smtClean="0">
              <a:solidFill>
                <a:schemeClr val="tx1"/>
              </a:solidFill>
            </a:endParaRPr>
          </a:p>
        </p:txBody>
      </p:sp>
      <p:sp>
        <p:nvSpPr>
          <p:cNvPr id="18" name="Rectangle 17"/>
          <p:cNvSpPr/>
          <p:nvPr/>
        </p:nvSpPr>
        <p:spPr>
          <a:xfrm>
            <a:off x="782375" y="5920602"/>
            <a:ext cx="2919275" cy="39138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000" b="1" dirty="0">
                <a:solidFill>
                  <a:schemeClr val="tx1"/>
                </a:solidFill>
                <a:hlinkClick r:id="rId8"/>
              </a:rPr>
              <a:t>IA</a:t>
            </a:r>
            <a:r>
              <a:rPr lang="en-US" sz="1000" b="1" dirty="0">
                <a:solidFill>
                  <a:schemeClr val="tx1"/>
                </a:solidFill>
                <a:hlinkClick r:id="rId8"/>
              </a:rPr>
              <a:t>M - Identity &amp; Access Management - eHealth</a:t>
            </a:r>
            <a:endParaRPr lang="en-US" sz="1000" b="1" dirty="0">
              <a:solidFill>
                <a:schemeClr val="tx1"/>
              </a:solidFill>
            </a:endParaRPr>
          </a:p>
          <a:p>
            <a:endParaRPr lang="nl-BE" sz="1000" b="1" dirty="0">
              <a:solidFill>
                <a:schemeClr val="tx1"/>
              </a:solidFill>
            </a:endParaRPr>
          </a:p>
          <a:p>
            <a:endParaRPr lang="en-US" sz="1000" b="1" dirty="0" smtClean="0">
              <a:solidFill>
                <a:schemeClr val="tx1"/>
              </a:solidFill>
            </a:endParaRPr>
          </a:p>
        </p:txBody>
      </p:sp>
      <p:sp>
        <p:nvSpPr>
          <p:cNvPr id="21" name="Rectangle 20"/>
          <p:cNvSpPr/>
          <p:nvPr/>
        </p:nvSpPr>
        <p:spPr>
          <a:xfrm>
            <a:off x="5213277" y="4284623"/>
            <a:ext cx="2968668" cy="11957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smtClean="0"/>
              <a:t>Request</a:t>
            </a:r>
            <a:r>
              <a:rPr lang="nl-BE" sz="1600" dirty="0" smtClean="0"/>
              <a:t> / </a:t>
            </a:r>
            <a:r>
              <a:rPr lang="nl-BE" sz="1600" dirty="0" err="1" smtClean="0"/>
              <a:t>declaration</a:t>
            </a:r>
            <a:endParaRPr lang="nl-BE" sz="1600" dirty="0" smtClean="0"/>
          </a:p>
          <a:p>
            <a:r>
              <a:rPr lang="nl-BE" sz="1200" dirty="0" smtClean="0"/>
              <a:t>Forms / Batch</a:t>
            </a:r>
            <a:endParaRPr lang="nl-BE" sz="1200" dirty="0"/>
          </a:p>
        </p:txBody>
      </p:sp>
      <p:sp>
        <p:nvSpPr>
          <p:cNvPr id="22" name="Rectangle 21"/>
          <p:cNvSpPr/>
          <p:nvPr/>
        </p:nvSpPr>
        <p:spPr>
          <a:xfrm>
            <a:off x="5338537" y="4877571"/>
            <a:ext cx="1923434" cy="3370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200" b="1" dirty="0" smtClean="0">
                <a:solidFill>
                  <a:schemeClr val="tx1"/>
                </a:solidFill>
                <a:hlinkClick r:id="rId9"/>
              </a:rPr>
              <a:t>Forms</a:t>
            </a:r>
            <a:endParaRPr lang="nl-BE" sz="1200" b="1" dirty="0" smtClean="0">
              <a:solidFill>
                <a:schemeClr val="tx1"/>
              </a:solidFill>
            </a:endParaRPr>
          </a:p>
          <a:p>
            <a:endParaRPr lang="nl-BE" sz="1000" b="1" dirty="0">
              <a:solidFill>
                <a:schemeClr val="tx1"/>
              </a:solidFill>
            </a:endParaRPr>
          </a:p>
        </p:txBody>
      </p:sp>
      <p:sp>
        <p:nvSpPr>
          <p:cNvPr id="23" name="Rectangle 22"/>
          <p:cNvSpPr/>
          <p:nvPr/>
        </p:nvSpPr>
        <p:spPr>
          <a:xfrm>
            <a:off x="9329454" y="2898749"/>
            <a:ext cx="2503850" cy="226704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smtClean="0">
                <a:solidFill>
                  <a:schemeClr val="tx1"/>
                </a:solidFill>
              </a:rPr>
              <a:t>Contact center employees register contactdata</a:t>
            </a:r>
            <a:endParaRPr lang="en-US" sz="1600" dirty="0">
              <a:solidFill>
                <a:schemeClr val="tx1"/>
              </a:solidFill>
            </a:endParaRPr>
          </a:p>
          <a:p>
            <a:pPr algn="ctr"/>
            <a:endParaRPr lang="nl-BE" sz="2000" dirty="0">
              <a:solidFill>
                <a:schemeClr val="tx1"/>
              </a:solidFill>
            </a:endParaRPr>
          </a:p>
        </p:txBody>
      </p:sp>
      <p:sp>
        <p:nvSpPr>
          <p:cNvPr id="24" name="Rectangle 23"/>
          <p:cNvSpPr/>
          <p:nvPr/>
        </p:nvSpPr>
        <p:spPr>
          <a:xfrm>
            <a:off x="9506803" y="3749531"/>
            <a:ext cx="2208953" cy="11970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600" dirty="0" err="1" smtClean="0"/>
              <a:t>Supporting</a:t>
            </a:r>
            <a:r>
              <a:rPr lang="nl-BE" sz="1600" dirty="0" smtClean="0"/>
              <a:t> software</a:t>
            </a:r>
          </a:p>
        </p:txBody>
      </p:sp>
      <p:sp>
        <p:nvSpPr>
          <p:cNvPr id="25" name="Rectangle 24"/>
          <p:cNvSpPr/>
          <p:nvPr/>
        </p:nvSpPr>
        <p:spPr>
          <a:xfrm>
            <a:off x="9632373" y="4188194"/>
            <a:ext cx="1995054" cy="47981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nl-BE" sz="1200" b="1" dirty="0" smtClean="0">
                <a:solidFill>
                  <a:schemeClr val="tx1"/>
                </a:solidFill>
                <a:hlinkClick r:id="rId7"/>
              </a:rPr>
              <a:t>CSAM – Log on </a:t>
            </a:r>
            <a:r>
              <a:rPr lang="nl-BE" sz="1200" b="1" dirty="0" err="1" smtClean="0">
                <a:solidFill>
                  <a:schemeClr val="tx1"/>
                </a:solidFill>
                <a:hlinkClick r:id="rId7"/>
              </a:rPr>
              <a:t>to</a:t>
            </a:r>
            <a:r>
              <a:rPr lang="nl-BE" sz="1200" b="1" dirty="0" smtClean="0">
                <a:solidFill>
                  <a:schemeClr val="tx1"/>
                </a:solidFill>
                <a:hlinkClick r:id="rId7"/>
              </a:rPr>
              <a:t> online public services</a:t>
            </a:r>
            <a:endParaRPr lang="nl-BE" sz="1200" b="1" dirty="0">
              <a:solidFill>
                <a:schemeClr val="tx1"/>
              </a:solidFill>
            </a:endParaRPr>
          </a:p>
          <a:p>
            <a:endParaRPr lang="en-US" sz="1200" b="1" dirty="0" smtClean="0">
              <a:solidFill>
                <a:schemeClr val="tx1"/>
              </a:solidFill>
            </a:endParaRPr>
          </a:p>
        </p:txBody>
      </p:sp>
      <p:sp>
        <p:nvSpPr>
          <p:cNvPr id="26" name="Right Arrow 25"/>
          <p:cNvSpPr/>
          <p:nvPr/>
        </p:nvSpPr>
        <p:spPr>
          <a:xfrm rot="10800000">
            <a:off x="8578690" y="3938216"/>
            <a:ext cx="559626" cy="283599"/>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p>
        </p:txBody>
      </p:sp>
    </p:spTree>
    <p:extLst>
      <p:ext uri="{BB962C8B-B14F-4D97-AF65-F5344CB8AC3E}">
        <p14:creationId xmlns:p14="http://schemas.microsoft.com/office/powerpoint/2010/main" val="335733669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4585" y="197031"/>
            <a:ext cx="10515600" cy="1325563"/>
          </a:xfrm>
        </p:spPr>
        <p:txBody>
          <a:bodyPr/>
          <a:lstStyle/>
          <a:p>
            <a:r>
              <a:rPr lang="fr-BE" dirty="0" err="1"/>
              <a:t>What</a:t>
            </a:r>
            <a:r>
              <a:rPr lang="fr-BE" dirty="0"/>
              <a:t> </a:t>
            </a:r>
            <a:r>
              <a:rPr lang="fr-BE" dirty="0" err="1"/>
              <a:t>is</a:t>
            </a:r>
            <a:r>
              <a:rPr lang="fr-BE" dirty="0"/>
              <a:t> </a:t>
            </a:r>
            <a:r>
              <a:rPr lang="fr-BE" dirty="0" err="1"/>
              <a:t>it</a:t>
            </a:r>
            <a:r>
              <a:rPr lang="fr-BE" dirty="0"/>
              <a:t>?</a:t>
            </a:r>
            <a:endParaRPr lang="en-US" dirty="0"/>
          </a:p>
        </p:txBody>
      </p:sp>
      <p:pic>
        <p:nvPicPr>
          <p:cNvPr id="5" name="ReUse Disney shorter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1618" y="1238491"/>
            <a:ext cx="9527249" cy="5359078"/>
          </a:xfrm>
          <a:prstGeom prst="rect">
            <a:avLst/>
          </a:prstGeom>
        </p:spPr>
      </p:pic>
      <p:pic>
        <p:nvPicPr>
          <p:cNvPr id="6" name="Picture 5"/>
          <p:cNvPicPr>
            <a:picLocks noChangeAspect="1"/>
          </p:cNvPicPr>
          <p:nvPr/>
        </p:nvPicPr>
        <p:blipFill>
          <a:blip r:embed="rId5"/>
          <a:stretch>
            <a:fillRect/>
          </a:stretch>
        </p:blipFill>
        <p:spPr>
          <a:xfrm>
            <a:off x="1245844" y="1499444"/>
            <a:ext cx="9389445" cy="4878206"/>
          </a:xfrm>
          <a:prstGeom prst="rect">
            <a:avLst/>
          </a:prstGeom>
        </p:spPr>
      </p:pic>
      <p:pic>
        <p:nvPicPr>
          <p:cNvPr id="7" name="Picture 6"/>
          <p:cNvPicPr>
            <a:picLocks noChangeAspect="1"/>
          </p:cNvPicPr>
          <p:nvPr/>
        </p:nvPicPr>
        <p:blipFill>
          <a:blip r:embed="rId5"/>
          <a:stretch>
            <a:fillRect/>
          </a:stretch>
        </p:blipFill>
        <p:spPr>
          <a:xfrm>
            <a:off x="1131619" y="1499444"/>
            <a:ext cx="9527248" cy="4949800"/>
          </a:xfrm>
          <a:prstGeom prst="rect">
            <a:avLst/>
          </a:prstGeom>
        </p:spPr>
      </p:pic>
    </p:spTree>
    <p:extLst>
      <p:ext uri="{BB962C8B-B14F-4D97-AF65-F5344CB8AC3E}">
        <p14:creationId xmlns:p14="http://schemas.microsoft.com/office/powerpoint/2010/main" val="383825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2" presetClass="mediacall" presetSubtype="0" fill="hold" nodeType="withEffect">
                                  <p:stCondLst>
                                    <p:cond delay="0"/>
                                  </p:stCondLst>
                                  <p:childTnLst>
                                    <p:cmd type="call" cmd="togglePause">
                                      <p:cBhvr>
                                        <p:cTn id="9" dur="1" fill="hold"/>
                                        <p:tgtEl>
                                          <p:spTgt spid="5"/>
                                        </p:tgtEl>
                                      </p:cBhvr>
                                    </p:cmd>
                                  </p:childTnLst>
                                </p:cTn>
                              </p:par>
                            </p:childTnLst>
                          </p:cTn>
                        </p:par>
                        <p:par>
                          <p:cTn id="10" fill="hold">
                            <p:stCondLst>
                              <p:cond delay="500"/>
                            </p:stCondLst>
                            <p:childTnLst>
                              <p:par>
                                <p:cTn id="11" presetID="10" presetClass="entr" presetSubtype="0" fill="hold" nodeType="afterEffect">
                                  <p:stCondLst>
                                    <p:cond delay="4100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5"/>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132257" y="0"/>
            <a:ext cx="3625608" cy="6858000"/>
          </a:xfrm>
          <a:prstGeom prst="rect">
            <a:avLst/>
          </a:prstGeom>
        </p:spPr>
      </p:pic>
      <p:sp>
        <p:nvSpPr>
          <p:cNvPr id="2" name="Title 1"/>
          <p:cNvSpPr>
            <a:spLocks noGrp="1"/>
          </p:cNvSpPr>
          <p:nvPr>
            <p:ph type="title"/>
          </p:nvPr>
        </p:nvSpPr>
        <p:spPr>
          <a:xfrm>
            <a:off x="3879130" y="391478"/>
            <a:ext cx="6699065" cy="1325563"/>
          </a:xfrm>
        </p:spPr>
        <p:txBody>
          <a:bodyPr/>
          <a:lstStyle/>
          <a:p>
            <a:r>
              <a:rPr lang="en-US" dirty="0" smtClean="0"/>
              <a:t>The API Economy</a:t>
            </a:r>
            <a:endParaRPr lang="en-US" dirty="0"/>
          </a:p>
        </p:txBody>
      </p:sp>
      <p:sp>
        <p:nvSpPr>
          <p:cNvPr id="3" name="Content Placeholder 2"/>
          <p:cNvSpPr>
            <a:spLocks noGrp="1"/>
          </p:cNvSpPr>
          <p:nvPr>
            <p:ph idx="1"/>
          </p:nvPr>
        </p:nvSpPr>
        <p:spPr>
          <a:xfrm>
            <a:off x="4443010" y="1851978"/>
            <a:ext cx="6339840" cy="4351338"/>
          </a:xfrm>
        </p:spPr>
        <p:txBody>
          <a:bodyPr/>
          <a:lstStyle/>
          <a:p>
            <a:r>
              <a:rPr lang="en-US" dirty="0" smtClean="0"/>
              <a:t>&gt; 90% of the reusable components in software reuse catalogue are API’s</a:t>
            </a:r>
          </a:p>
          <a:p>
            <a:endParaRPr lang="en-US" dirty="0"/>
          </a:p>
          <a:p>
            <a:r>
              <a:rPr lang="en-US" dirty="0" smtClean="0"/>
              <a:t>How can API’s contribute to create added value for all actors that are active in public services?</a:t>
            </a:r>
            <a:endParaRPr lang="en-US" dirty="0"/>
          </a:p>
        </p:txBody>
      </p:sp>
      <p:sp>
        <p:nvSpPr>
          <p:cNvPr id="11"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24292783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Picture 6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9186" y="4687573"/>
            <a:ext cx="1752500" cy="1752500"/>
          </a:xfrm>
          <a:prstGeom prst="rect">
            <a:avLst/>
          </a:prstGeom>
        </p:spPr>
      </p:pic>
      <p:pic>
        <p:nvPicPr>
          <p:cNvPr id="66" name="Picture 6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6548" y="4565585"/>
            <a:ext cx="1593436" cy="1593436"/>
          </a:xfrm>
          <a:prstGeom prst="rect">
            <a:avLst/>
          </a:prstGeom>
        </p:spPr>
      </p:pic>
      <p:sp>
        <p:nvSpPr>
          <p:cNvPr id="3" name="Title 2"/>
          <p:cNvSpPr>
            <a:spLocks noGrp="1"/>
          </p:cNvSpPr>
          <p:nvPr>
            <p:ph type="title"/>
          </p:nvPr>
        </p:nvSpPr>
        <p:spPr/>
        <p:txBody>
          <a:bodyPr/>
          <a:lstStyle/>
          <a:p>
            <a:r>
              <a:rPr lang="en-US" dirty="0"/>
              <a:t>The API economy</a:t>
            </a:r>
          </a:p>
        </p:txBody>
      </p:sp>
      <p:sp>
        <p:nvSpPr>
          <p:cNvPr id="6" name="Rectangle 5"/>
          <p:cNvSpPr/>
          <p:nvPr/>
        </p:nvSpPr>
        <p:spPr>
          <a:xfrm>
            <a:off x="5466633" y="5175161"/>
            <a:ext cx="1510477" cy="671541"/>
          </a:xfrm>
          <a:prstGeom prst="rect">
            <a:avLst/>
          </a:prstGeom>
          <a:solidFill>
            <a:srgbClr val="EC5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err="1" smtClean="0"/>
              <a:t>Legacy</a:t>
            </a:r>
            <a:endParaRPr lang="fr-BE" sz="2400" dirty="0"/>
          </a:p>
        </p:txBody>
      </p:sp>
      <p:sp>
        <p:nvSpPr>
          <p:cNvPr id="7" name="Diamond 6"/>
          <p:cNvSpPr/>
          <p:nvPr/>
        </p:nvSpPr>
        <p:spPr>
          <a:xfrm>
            <a:off x="1579406" y="3412039"/>
            <a:ext cx="894148" cy="747157"/>
          </a:xfrm>
          <a:prstGeom prst="diamond">
            <a:avLst/>
          </a:prstGeom>
          <a:solidFill>
            <a:srgbClr val="EC5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00" b="1" dirty="0"/>
          </a:p>
        </p:txBody>
      </p:sp>
      <p:sp>
        <p:nvSpPr>
          <p:cNvPr id="8" name="Rectangle 7"/>
          <p:cNvSpPr/>
          <p:nvPr/>
        </p:nvSpPr>
        <p:spPr>
          <a:xfrm>
            <a:off x="2026480" y="3469670"/>
            <a:ext cx="9197447" cy="611320"/>
          </a:xfrm>
          <a:prstGeom prst="rect">
            <a:avLst/>
          </a:prstGeom>
          <a:solidFill>
            <a:srgbClr val="EC5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000" b="1" dirty="0" smtClean="0"/>
              <a:t>API Gateway: </a:t>
            </a:r>
            <a:r>
              <a:rPr lang="nl-BE" b="1" dirty="0" err="1" smtClean="0"/>
              <a:t>mediation</a:t>
            </a:r>
            <a:r>
              <a:rPr lang="nl-BE" b="1" dirty="0" smtClean="0"/>
              <a:t>, monitoring, security, traffic management, …</a:t>
            </a:r>
            <a:endParaRPr lang="nl-BE" sz="2000" b="1" dirty="0"/>
          </a:p>
        </p:txBody>
      </p:sp>
      <p:cxnSp>
        <p:nvCxnSpPr>
          <p:cNvPr id="10" name="Straight Arrow Connector 9"/>
          <p:cNvCxnSpPr/>
          <p:nvPr/>
        </p:nvCxnSpPr>
        <p:spPr>
          <a:xfrm>
            <a:off x="2664651" y="2680945"/>
            <a:ext cx="0" cy="624016"/>
          </a:xfrm>
          <a:prstGeom prst="straightConnector1">
            <a:avLst/>
          </a:prstGeom>
          <a:ln w="38100">
            <a:solidFill>
              <a:schemeClr val="bg2">
                <a:lumMod val="8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159694" y="4576157"/>
            <a:ext cx="1978413" cy="1446550"/>
          </a:xfrm>
          <a:prstGeom prst="rect">
            <a:avLst/>
          </a:prstGeom>
          <a:noFill/>
        </p:spPr>
        <p:txBody>
          <a:bodyPr wrap="square" rtlCol="0">
            <a:spAutoFit/>
          </a:bodyPr>
          <a:lstStyle/>
          <a:p>
            <a:r>
              <a:rPr lang="nl-BE" sz="2000" b="1" dirty="0" smtClean="0">
                <a:solidFill>
                  <a:srgbClr val="22A4DD"/>
                </a:solidFill>
              </a:rPr>
              <a:t>Backend</a:t>
            </a:r>
            <a:r>
              <a:rPr lang="nl-BE" dirty="0" smtClean="0">
                <a:solidFill>
                  <a:srgbClr val="22A4DD"/>
                </a:solidFill>
              </a:rPr>
              <a:t> Systems</a:t>
            </a:r>
          </a:p>
          <a:p>
            <a:endParaRPr lang="nl-BE" dirty="0" smtClean="0"/>
          </a:p>
          <a:p>
            <a:r>
              <a:rPr lang="nl-BE" sz="1600" dirty="0" smtClean="0"/>
              <a:t>Services </a:t>
            </a:r>
            <a:r>
              <a:rPr lang="nl-BE" sz="1600" dirty="0" err="1" smtClean="0"/>
              <a:t>with</a:t>
            </a:r>
            <a:r>
              <a:rPr lang="nl-BE" sz="1600" dirty="0" smtClean="0"/>
              <a:t> databases</a:t>
            </a:r>
            <a:endParaRPr lang="nl-BE" sz="1600" dirty="0"/>
          </a:p>
        </p:txBody>
      </p:sp>
      <p:sp>
        <p:nvSpPr>
          <p:cNvPr id="18" name="TextBox 17"/>
          <p:cNvSpPr txBox="1"/>
          <p:nvPr/>
        </p:nvSpPr>
        <p:spPr>
          <a:xfrm>
            <a:off x="9493242" y="1428850"/>
            <a:ext cx="2088821" cy="1692771"/>
          </a:xfrm>
          <a:prstGeom prst="rect">
            <a:avLst/>
          </a:prstGeom>
          <a:noFill/>
        </p:spPr>
        <p:txBody>
          <a:bodyPr wrap="square" rtlCol="0">
            <a:spAutoFit/>
          </a:bodyPr>
          <a:lstStyle/>
          <a:p>
            <a:r>
              <a:rPr lang="nl-BE" sz="2000" b="1" dirty="0" err="1" smtClean="0">
                <a:solidFill>
                  <a:srgbClr val="22A4DD"/>
                </a:solidFill>
              </a:rPr>
              <a:t>Frontend</a:t>
            </a:r>
            <a:r>
              <a:rPr lang="nl-BE" dirty="0" smtClean="0">
                <a:solidFill>
                  <a:srgbClr val="22A4DD"/>
                </a:solidFill>
              </a:rPr>
              <a:t> Systems</a:t>
            </a:r>
          </a:p>
          <a:p>
            <a:endParaRPr lang="nl-BE" dirty="0" smtClean="0"/>
          </a:p>
          <a:p>
            <a:r>
              <a:rPr lang="nl-BE" sz="1600" dirty="0" smtClean="0"/>
              <a:t>Web, mobile, speech, </a:t>
            </a:r>
            <a:r>
              <a:rPr lang="nl-BE" sz="1600" dirty="0" err="1" smtClean="0"/>
              <a:t>IoT</a:t>
            </a:r>
            <a:r>
              <a:rPr lang="nl-BE" sz="1600" dirty="0" smtClean="0"/>
              <a:t>, services, partners</a:t>
            </a:r>
            <a:endParaRPr lang="nl-BE" sz="1600" dirty="0"/>
          </a:p>
        </p:txBody>
      </p:sp>
      <p:sp>
        <p:nvSpPr>
          <p:cNvPr id="25" name="Oval 24"/>
          <p:cNvSpPr/>
          <p:nvPr/>
        </p:nvSpPr>
        <p:spPr>
          <a:xfrm>
            <a:off x="2518102" y="4573988"/>
            <a:ext cx="884021" cy="884021"/>
          </a:xfrm>
          <a:prstGeom prst="ellipse">
            <a:avLst/>
          </a:prstGeom>
          <a:solidFill>
            <a:srgbClr val="3A3A3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b="1" dirty="0"/>
              <a:t>Service</a:t>
            </a:r>
            <a:endParaRPr lang="fr-BE" sz="1200" b="1" dirty="0"/>
          </a:p>
        </p:txBody>
      </p:sp>
      <p:sp>
        <p:nvSpPr>
          <p:cNvPr id="26" name="Oval 25"/>
          <p:cNvSpPr/>
          <p:nvPr/>
        </p:nvSpPr>
        <p:spPr>
          <a:xfrm>
            <a:off x="5034485" y="4573988"/>
            <a:ext cx="884021" cy="884021"/>
          </a:xfrm>
          <a:prstGeom prst="ellipse">
            <a:avLst/>
          </a:prstGeom>
          <a:solidFill>
            <a:srgbClr val="3A3A3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b="1" dirty="0"/>
              <a:t>Service</a:t>
            </a:r>
            <a:endParaRPr lang="fr-BE" sz="1200" b="1" dirty="0"/>
          </a:p>
        </p:txBody>
      </p:sp>
      <p:sp>
        <p:nvSpPr>
          <p:cNvPr id="27" name="Oval 26"/>
          <p:cNvSpPr/>
          <p:nvPr/>
        </p:nvSpPr>
        <p:spPr>
          <a:xfrm>
            <a:off x="9535257" y="4573988"/>
            <a:ext cx="884021" cy="884021"/>
          </a:xfrm>
          <a:prstGeom prst="ellipse">
            <a:avLst/>
          </a:prstGeom>
          <a:solidFill>
            <a:srgbClr val="3A3A3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b="1" dirty="0"/>
              <a:t>Service</a:t>
            </a:r>
            <a:endParaRPr lang="fr-BE" sz="1200" b="1" dirty="0"/>
          </a:p>
        </p:txBody>
      </p:sp>
      <p:sp>
        <p:nvSpPr>
          <p:cNvPr id="28" name="Oval 27"/>
          <p:cNvSpPr/>
          <p:nvPr/>
        </p:nvSpPr>
        <p:spPr>
          <a:xfrm>
            <a:off x="7284871" y="4571289"/>
            <a:ext cx="884021" cy="884021"/>
          </a:xfrm>
          <a:prstGeom prst="ellipse">
            <a:avLst/>
          </a:prstGeom>
          <a:solidFill>
            <a:srgbClr val="3A3A39"/>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1200" b="1" dirty="0"/>
              <a:t>Service</a:t>
            </a:r>
            <a:endParaRPr lang="fr-BE" sz="1200" b="1" dirty="0"/>
          </a:p>
        </p:txBody>
      </p:sp>
      <p:grpSp>
        <p:nvGrpSpPr>
          <p:cNvPr id="30" name="Group 29"/>
          <p:cNvGrpSpPr/>
          <p:nvPr/>
        </p:nvGrpSpPr>
        <p:grpSpPr>
          <a:xfrm>
            <a:off x="4008297" y="4581083"/>
            <a:ext cx="674428" cy="251607"/>
            <a:chOff x="3496197" y="4605438"/>
            <a:chExt cx="718139" cy="267914"/>
          </a:xfrm>
          <a:solidFill>
            <a:schemeClr val="bg2">
              <a:lumMod val="85000"/>
            </a:schemeClr>
          </a:solidFill>
        </p:grpSpPr>
        <p:cxnSp>
          <p:nvCxnSpPr>
            <p:cNvPr id="31" name="Straight Arrow Connector 30"/>
            <p:cNvCxnSpPr/>
            <p:nvPr/>
          </p:nvCxnSpPr>
          <p:spPr>
            <a:xfrm flipH="1">
              <a:off x="3496197" y="4739395"/>
              <a:ext cx="718139" cy="0"/>
            </a:xfrm>
            <a:prstGeom prst="straightConnector1">
              <a:avLst/>
            </a:prstGeom>
            <a:grpFill/>
            <a:ln w="38100">
              <a:solidFill>
                <a:schemeClr val="bg2">
                  <a:lumMod val="8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2" name="Group 31"/>
            <p:cNvGrpSpPr/>
            <p:nvPr/>
          </p:nvGrpSpPr>
          <p:grpSpPr>
            <a:xfrm>
              <a:off x="3717659" y="4605438"/>
              <a:ext cx="303636" cy="267914"/>
              <a:chOff x="2458462" y="2276872"/>
              <a:chExt cx="1224136" cy="1080120"/>
            </a:xfrm>
            <a:grpFill/>
          </p:grpSpPr>
          <p:sp>
            <p:nvSpPr>
              <p:cNvPr id="33" name="Isosceles Triangle 32"/>
              <p:cNvSpPr/>
              <p:nvPr/>
            </p:nvSpPr>
            <p:spPr>
              <a:xfrm rot="10800000">
                <a:off x="3419869" y="3212974"/>
                <a:ext cx="262727" cy="144018"/>
              </a:xfrm>
              <a:prstGeom prst="triangle">
                <a:avLst>
                  <a:gd name="adj" fmla="val 48187"/>
                </a:avLst>
              </a:prstGeom>
              <a:grp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800"/>
              </a:p>
            </p:txBody>
          </p:sp>
          <p:sp>
            <p:nvSpPr>
              <p:cNvPr id="34" name="Snip Diagonal Corner Rectangle 11"/>
              <p:cNvSpPr/>
              <p:nvPr/>
            </p:nvSpPr>
            <p:spPr>
              <a:xfrm>
                <a:off x="2458462" y="2276872"/>
                <a:ext cx="1224136" cy="936104"/>
              </a:xfrm>
              <a:custGeom>
                <a:avLst/>
                <a:gdLst>
                  <a:gd name="connsiteX0" fmla="*/ 0 w 1224136"/>
                  <a:gd name="connsiteY0" fmla="*/ 0 h 936104"/>
                  <a:gd name="connsiteX1" fmla="*/ 1068116 w 1224136"/>
                  <a:gd name="connsiteY1" fmla="*/ 0 h 936104"/>
                  <a:gd name="connsiteX2" fmla="*/ 1224136 w 1224136"/>
                  <a:gd name="connsiteY2" fmla="*/ 156020 h 936104"/>
                  <a:gd name="connsiteX3" fmla="*/ 1224136 w 1224136"/>
                  <a:gd name="connsiteY3" fmla="*/ 936104 h 936104"/>
                  <a:gd name="connsiteX4" fmla="*/ 1224136 w 1224136"/>
                  <a:gd name="connsiteY4" fmla="*/ 936104 h 936104"/>
                  <a:gd name="connsiteX5" fmla="*/ 156020 w 1224136"/>
                  <a:gd name="connsiteY5" fmla="*/ 936104 h 936104"/>
                  <a:gd name="connsiteX6" fmla="*/ 0 w 1224136"/>
                  <a:gd name="connsiteY6" fmla="*/ 780084 h 936104"/>
                  <a:gd name="connsiteX7" fmla="*/ 0 w 1224136"/>
                  <a:gd name="connsiteY7" fmla="*/ 0 h 936104"/>
                  <a:gd name="connsiteX0" fmla="*/ 0 w 1224136"/>
                  <a:gd name="connsiteY0" fmla="*/ 0 h 936104"/>
                  <a:gd name="connsiteX1" fmla="*/ 1068116 w 1224136"/>
                  <a:gd name="connsiteY1" fmla="*/ 0 h 936104"/>
                  <a:gd name="connsiteX2" fmla="*/ 1224136 w 1224136"/>
                  <a:gd name="connsiteY2" fmla="*/ 156020 h 936104"/>
                  <a:gd name="connsiteX3" fmla="*/ 1224136 w 1224136"/>
                  <a:gd name="connsiteY3" fmla="*/ 936104 h 936104"/>
                  <a:gd name="connsiteX4" fmla="*/ 1224136 w 1224136"/>
                  <a:gd name="connsiteY4" fmla="*/ 936104 h 936104"/>
                  <a:gd name="connsiteX5" fmla="*/ 955947 w 1224136"/>
                  <a:gd name="connsiteY5" fmla="*/ 933256 h 936104"/>
                  <a:gd name="connsiteX6" fmla="*/ 156020 w 1224136"/>
                  <a:gd name="connsiteY6" fmla="*/ 936104 h 936104"/>
                  <a:gd name="connsiteX7" fmla="*/ 0 w 1224136"/>
                  <a:gd name="connsiteY7" fmla="*/ 780084 h 936104"/>
                  <a:gd name="connsiteX8" fmla="*/ 0 w 1224136"/>
                  <a:gd name="connsiteY8" fmla="*/ 0 h 936104"/>
                  <a:gd name="connsiteX0" fmla="*/ 0 w 1224136"/>
                  <a:gd name="connsiteY0" fmla="*/ 0 h 936104"/>
                  <a:gd name="connsiteX1" fmla="*/ 1068116 w 1224136"/>
                  <a:gd name="connsiteY1" fmla="*/ 0 h 936104"/>
                  <a:gd name="connsiteX2" fmla="*/ 1224136 w 1224136"/>
                  <a:gd name="connsiteY2" fmla="*/ 156020 h 936104"/>
                  <a:gd name="connsiteX3" fmla="*/ 1224136 w 1224136"/>
                  <a:gd name="connsiteY3" fmla="*/ 936104 h 936104"/>
                  <a:gd name="connsiteX4" fmla="*/ 1224136 w 1224136"/>
                  <a:gd name="connsiteY4" fmla="*/ 936104 h 936104"/>
                  <a:gd name="connsiteX5" fmla="*/ 156020 w 1224136"/>
                  <a:gd name="connsiteY5" fmla="*/ 936104 h 936104"/>
                  <a:gd name="connsiteX6" fmla="*/ 0 w 1224136"/>
                  <a:gd name="connsiteY6" fmla="*/ 780084 h 936104"/>
                  <a:gd name="connsiteX7" fmla="*/ 0 w 1224136"/>
                  <a:gd name="connsiteY7"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4136" h="936104">
                    <a:moveTo>
                      <a:pt x="0" y="0"/>
                    </a:moveTo>
                    <a:lnTo>
                      <a:pt x="1068116" y="0"/>
                    </a:lnTo>
                    <a:lnTo>
                      <a:pt x="1224136" y="156020"/>
                    </a:lnTo>
                    <a:lnTo>
                      <a:pt x="1224136" y="936104"/>
                    </a:lnTo>
                    <a:lnTo>
                      <a:pt x="1224136" y="936104"/>
                    </a:lnTo>
                    <a:lnTo>
                      <a:pt x="156020" y="936104"/>
                    </a:lnTo>
                    <a:lnTo>
                      <a:pt x="0" y="780084"/>
                    </a:lnTo>
                    <a:lnTo>
                      <a:pt x="0" y="0"/>
                    </a:lnTo>
                    <a:close/>
                  </a:path>
                </a:pathLst>
              </a:custGeom>
              <a:grp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800" b="1" dirty="0"/>
              </a:p>
            </p:txBody>
          </p:sp>
        </p:grpSp>
      </p:grpSp>
      <p:grpSp>
        <p:nvGrpSpPr>
          <p:cNvPr id="35" name="Group 34"/>
          <p:cNvGrpSpPr/>
          <p:nvPr/>
        </p:nvGrpSpPr>
        <p:grpSpPr>
          <a:xfrm>
            <a:off x="8763068" y="5389380"/>
            <a:ext cx="674428" cy="251607"/>
            <a:chOff x="3496197" y="4605438"/>
            <a:chExt cx="718139" cy="267914"/>
          </a:xfrm>
          <a:solidFill>
            <a:schemeClr val="bg2">
              <a:lumMod val="85000"/>
            </a:schemeClr>
          </a:solidFill>
        </p:grpSpPr>
        <p:cxnSp>
          <p:nvCxnSpPr>
            <p:cNvPr id="36" name="Straight Arrow Connector 35"/>
            <p:cNvCxnSpPr/>
            <p:nvPr/>
          </p:nvCxnSpPr>
          <p:spPr>
            <a:xfrm flipH="1">
              <a:off x="3496197" y="4739395"/>
              <a:ext cx="718139" cy="0"/>
            </a:xfrm>
            <a:prstGeom prst="straightConnector1">
              <a:avLst/>
            </a:prstGeom>
            <a:grpFill/>
            <a:ln w="38100">
              <a:solidFill>
                <a:schemeClr val="bg2">
                  <a:lumMod val="8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37" name="Group 36"/>
            <p:cNvGrpSpPr/>
            <p:nvPr/>
          </p:nvGrpSpPr>
          <p:grpSpPr>
            <a:xfrm>
              <a:off x="3717659" y="4605438"/>
              <a:ext cx="303636" cy="267914"/>
              <a:chOff x="2458462" y="2276872"/>
              <a:chExt cx="1224136" cy="1080120"/>
            </a:xfrm>
            <a:grpFill/>
          </p:grpSpPr>
          <p:sp>
            <p:nvSpPr>
              <p:cNvPr id="38" name="Isosceles Triangle 37"/>
              <p:cNvSpPr/>
              <p:nvPr/>
            </p:nvSpPr>
            <p:spPr>
              <a:xfrm rot="10800000">
                <a:off x="3419869" y="3212974"/>
                <a:ext cx="262727" cy="144018"/>
              </a:xfrm>
              <a:prstGeom prst="triangle">
                <a:avLst>
                  <a:gd name="adj" fmla="val 48187"/>
                </a:avLst>
              </a:prstGeom>
              <a:grp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800"/>
              </a:p>
            </p:txBody>
          </p:sp>
          <p:sp>
            <p:nvSpPr>
              <p:cNvPr id="39" name="Snip Diagonal Corner Rectangle 11"/>
              <p:cNvSpPr/>
              <p:nvPr/>
            </p:nvSpPr>
            <p:spPr>
              <a:xfrm>
                <a:off x="2458462" y="2276872"/>
                <a:ext cx="1224136" cy="936104"/>
              </a:xfrm>
              <a:custGeom>
                <a:avLst/>
                <a:gdLst>
                  <a:gd name="connsiteX0" fmla="*/ 0 w 1224136"/>
                  <a:gd name="connsiteY0" fmla="*/ 0 h 936104"/>
                  <a:gd name="connsiteX1" fmla="*/ 1068116 w 1224136"/>
                  <a:gd name="connsiteY1" fmla="*/ 0 h 936104"/>
                  <a:gd name="connsiteX2" fmla="*/ 1224136 w 1224136"/>
                  <a:gd name="connsiteY2" fmla="*/ 156020 h 936104"/>
                  <a:gd name="connsiteX3" fmla="*/ 1224136 w 1224136"/>
                  <a:gd name="connsiteY3" fmla="*/ 936104 h 936104"/>
                  <a:gd name="connsiteX4" fmla="*/ 1224136 w 1224136"/>
                  <a:gd name="connsiteY4" fmla="*/ 936104 h 936104"/>
                  <a:gd name="connsiteX5" fmla="*/ 156020 w 1224136"/>
                  <a:gd name="connsiteY5" fmla="*/ 936104 h 936104"/>
                  <a:gd name="connsiteX6" fmla="*/ 0 w 1224136"/>
                  <a:gd name="connsiteY6" fmla="*/ 780084 h 936104"/>
                  <a:gd name="connsiteX7" fmla="*/ 0 w 1224136"/>
                  <a:gd name="connsiteY7" fmla="*/ 0 h 936104"/>
                  <a:gd name="connsiteX0" fmla="*/ 0 w 1224136"/>
                  <a:gd name="connsiteY0" fmla="*/ 0 h 936104"/>
                  <a:gd name="connsiteX1" fmla="*/ 1068116 w 1224136"/>
                  <a:gd name="connsiteY1" fmla="*/ 0 h 936104"/>
                  <a:gd name="connsiteX2" fmla="*/ 1224136 w 1224136"/>
                  <a:gd name="connsiteY2" fmla="*/ 156020 h 936104"/>
                  <a:gd name="connsiteX3" fmla="*/ 1224136 w 1224136"/>
                  <a:gd name="connsiteY3" fmla="*/ 936104 h 936104"/>
                  <a:gd name="connsiteX4" fmla="*/ 1224136 w 1224136"/>
                  <a:gd name="connsiteY4" fmla="*/ 936104 h 936104"/>
                  <a:gd name="connsiteX5" fmla="*/ 955947 w 1224136"/>
                  <a:gd name="connsiteY5" fmla="*/ 933256 h 936104"/>
                  <a:gd name="connsiteX6" fmla="*/ 156020 w 1224136"/>
                  <a:gd name="connsiteY6" fmla="*/ 936104 h 936104"/>
                  <a:gd name="connsiteX7" fmla="*/ 0 w 1224136"/>
                  <a:gd name="connsiteY7" fmla="*/ 780084 h 936104"/>
                  <a:gd name="connsiteX8" fmla="*/ 0 w 1224136"/>
                  <a:gd name="connsiteY8" fmla="*/ 0 h 936104"/>
                  <a:gd name="connsiteX0" fmla="*/ 0 w 1224136"/>
                  <a:gd name="connsiteY0" fmla="*/ 0 h 936104"/>
                  <a:gd name="connsiteX1" fmla="*/ 1068116 w 1224136"/>
                  <a:gd name="connsiteY1" fmla="*/ 0 h 936104"/>
                  <a:gd name="connsiteX2" fmla="*/ 1224136 w 1224136"/>
                  <a:gd name="connsiteY2" fmla="*/ 156020 h 936104"/>
                  <a:gd name="connsiteX3" fmla="*/ 1224136 w 1224136"/>
                  <a:gd name="connsiteY3" fmla="*/ 936104 h 936104"/>
                  <a:gd name="connsiteX4" fmla="*/ 1224136 w 1224136"/>
                  <a:gd name="connsiteY4" fmla="*/ 936104 h 936104"/>
                  <a:gd name="connsiteX5" fmla="*/ 156020 w 1224136"/>
                  <a:gd name="connsiteY5" fmla="*/ 936104 h 936104"/>
                  <a:gd name="connsiteX6" fmla="*/ 0 w 1224136"/>
                  <a:gd name="connsiteY6" fmla="*/ 780084 h 936104"/>
                  <a:gd name="connsiteX7" fmla="*/ 0 w 1224136"/>
                  <a:gd name="connsiteY7"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4136" h="936104">
                    <a:moveTo>
                      <a:pt x="0" y="0"/>
                    </a:moveTo>
                    <a:lnTo>
                      <a:pt x="1068116" y="0"/>
                    </a:lnTo>
                    <a:lnTo>
                      <a:pt x="1224136" y="156020"/>
                    </a:lnTo>
                    <a:lnTo>
                      <a:pt x="1224136" y="936104"/>
                    </a:lnTo>
                    <a:lnTo>
                      <a:pt x="1224136" y="936104"/>
                    </a:lnTo>
                    <a:lnTo>
                      <a:pt x="156020" y="936104"/>
                    </a:lnTo>
                    <a:lnTo>
                      <a:pt x="0" y="780084"/>
                    </a:lnTo>
                    <a:lnTo>
                      <a:pt x="0" y="0"/>
                    </a:lnTo>
                    <a:close/>
                  </a:path>
                </a:pathLst>
              </a:custGeom>
              <a:grp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800" b="1" dirty="0"/>
              </a:p>
            </p:txBody>
          </p:sp>
        </p:grpSp>
      </p:grpSp>
      <p:cxnSp>
        <p:nvCxnSpPr>
          <p:cNvPr id="40" name="Straight Arrow Connector 39"/>
          <p:cNvCxnSpPr/>
          <p:nvPr/>
        </p:nvCxnSpPr>
        <p:spPr>
          <a:xfrm flipH="1" flipV="1">
            <a:off x="6334180" y="4742182"/>
            <a:ext cx="79948" cy="1"/>
          </a:xfrm>
          <a:prstGeom prst="straightConnector1">
            <a:avLst/>
          </a:prstGeom>
          <a:ln w="38100">
            <a:solidFill>
              <a:schemeClr val="bg2">
                <a:lumMod val="8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41" name="Group 40"/>
          <p:cNvGrpSpPr/>
          <p:nvPr/>
        </p:nvGrpSpPr>
        <p:grpSpPr>
          <a:xfrm>
            <a:off x="8522970" y="4697179"/>
            <a:ext cx="674428" cy="251607"/>
            <a:chOff x="4169847" y="2585361"/>
            <a:chExt cx="718139" cy="267914"/>
          </a:xfrm>
          <a:solidFill>
            <a:schemeClr val="bg2">
              <a:lumMod val="85000"/>
            </a:schemeClr>
          </a:solidFill>
        </p:grpSpPr>
        <p:cxnSp>
          <p:nvCxnSpPr>
            <p:cNvPr id="42" name="Straight Arrow Connector 41"/>
            <p:cNvCxnSpPr/>
            <p:nvPr/>
          </p:nvCxnSpPr>
          <p:spPr>
            <a:xfrm flipH="1">
              <a:off x="4169847" y="2719318"/>
              <a:ext cx="718139" cy="0"/>
            </a:xfrm>
            <a:prstGeom prst="straightConnector1">
              <a:avLst/>
            </a:prstGeom>
            <a:grpFill/>
            <a:ln w="38100">
              <a:solidFill>
                <a:schemeClr val="bg2">
                  <a:lumMod val="8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3" name="Group 42"/>
            <p:cNvGrpSpPr/>
            <p:nvPr/>
          </p:nvGrpSpPr>
          <p:grpSpPr>
            <a:xfrm>
              <a:off x="4391309" y="2585361"/>
              <a:ext cx="303636" cy="267914"/>
              <a:chOff x="2458462" y="2276872"/>
              <a:chExt cx="1224136" cy="1080120"/>
            </a:xfrm>
            <a:grpFill/>
          </p:grpSpPr>
          <p:sp>
            <p:nvSpPr>
              <p:cNvPr id="44" name="Isosceles Triangle 43"/>
              <p:cNvSpPr/>
              <p:nvPr/>
            </p:nvSpPr>
            <p:spPr>
              <a:xfrm rot="10800000">
                <a:off x="3419869" y="3212974"/>
                <a:ext cx="262727" cy="144018"/>
              </a:xfrm>
              <a:prstGeom prst="triangle">
                <a:avLst>
                  <a:gd name="adj" fmla="val 48187"/>
                </a:avLst>
              </a:prstGeom>
              <a:grp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800"/>
              </a:p>
            </p:txBody>
          </p:sp>
          <p:sp>
            <p:nvSpPr>
              <p:cNvPr id="45" name="Snip Diagonal Corner Rectangle 11"/>
              <p:cNvSpPr/>
              <p:nvPr/>
            </p:nvSpPr>
            <p:spPr>
              <a:xfrm>
                <a:off x="2458462" y="2276872"/>
                <a:ext cx="1224136" cy="936104"/>
              </a:xfrm>
              <a:custGeom>
                <a:avLst/>
                <a:gdLst>
                  <a:gd name="connsiteX0" fmla="*/ 0 w 1224136"/>
                  <a:gd name="connsiteY0" fmla="*/ 0 h 936104"/>
                  <a:gd name="connsiteX1" fmla="*/ 1068116 w 1224136"/>
                  <a:gd name="connsiteY1" fmla="*/ 0 h 936104"/>
                  <a:gd name="connsiteX2" fmla="*/ 1224136 w 1224136"/>
                  <a:gd name="connsiteY2" fmla="*/ 156020 h 936104"/>
                  <a:gd name="connsiteX3" fmla="*/ 1224136 w 1224136"/>
                  <a:gd name="connsiteY3" fmla="*/ 936104 h 936104"/>
                  <a:gd name="connsiteX4" fmla="*/ 1224136 w 1224136"/>
                  <a:gd name="connsiteY4" fmla="*/ 936104 h 936104"/>
                  <a:gd name="connsiteX5" fmla="*/ 156020 w 1224136"/>
                  <a:gd name="connsiteY5" fmla="*/ 936104 h 936104"/>
                  <a:gd name="connsiteX6" fmla="*/ 0 w 1224136"/>
                  <a:gd name="connsiteY6" fmla="*/ 780084 h 936104"/>
                  <a:gd name="connsiteX7" fmla="*/ 0 w 1224136"/>
                  <a:gd name="connsiteY7" fmla="*/ 0 h 936104"/>
                  <a:gd name="connsiteX0" fmla="*/ 0 w 1224136"/>
                  <a:gd name="connsiteY0" fmla="*/ 0 h 936104"/>
                  <a:gd name="connsiteX1" fmla="*/ 1068116 w 1224136"/>
                  <a:gd name="connsiteY1" fmla="*/ 0 h 936104"/>
                  <a:gd name="connsiteX2" fmla="*/ 1224136 w 1224136"/>
                  <a:gd name="connsiteY2" fmla="*/ 156020 h 936104"/>
                  <a:gd name="connsiteX3" fmla="*/ 1224136 w 1224136"/>
                  <a:gd name="connsiteY3" fmla="*/ 936104 h 936104"/>
                  <a:gd name="connsiteX4" fmla="*/ 1224136 w 1224136"/>
                  <a:gd name="connsiteY4" fmla="*/ 936104 h 936104"/>
                  <a:gd name="connsiteX5" fmla="*/ 955947 w 1224136"/>
                  <a:gd name="connsiteY5" fmla="*/ 933256 h 936104"/>
                  <a:gd name="connsiteX6" fmla="*/ 156020 w 1224136"/>
                  <a:gd name="connsiteY6" fmla="*/ 936104 h 936104"/>
                  <a:gd name="connsiteX7" fmla="*/ 0 w 1224136"/>
                  <a:gd name="connsiteY7" fmla="*/ 780084 h 936104"/>
                  <a:gd name="connsiteX8" fmla="*/ 0 w 1224136"/>
                  <a:gd name="connsiteY8" fmla="*/ 0 h 936104"/>
                  <a:gd name="connsiteX0" fmla="*/ 0 w 1224136"/>
                  <a:gd name="connsiteY0" fmla="*/ 0 h 936104"/>
                  <a:gd name="connsiteX1" fmla="*/ 1068116 w 1224136"/>
                  <a:gd name="connsiteY1" fmla="*/ 0 h 936104"/>
                  <a:gd name="connsiteX2" fmla="*/ 1224136 w 1224136"/>
                  <a:gd name="connsiteY2" fmla="*/ 156020 h 936104"/>
                  <a:gd name="connsiteX3" fmla="*/ 1224136 w 1224136"/>
                  <a:gd name="connsiteY3" fmla="*/ 936104 h 936104"/>
                  <a:gd name="connsiteX4" fmla="*/ 1224136 w 1224136"/>
                  <a:gd name="connsiteY4" fmla="*/ 936104 h 936104"/>
                  <a:gd name="connsiteX5" fmla="*/ 156020 w 1224136"/>
                  <a:gd name="connsiteY5" fmla="*/ 936104 h 936104"/>
                  <a:gd name="connsiteX6" fmla="*/ 0 w 1224136"/>
                  <a:gd name="connsiteY6" fmla="*/ 780084 h 936104"/>
                  <a:gd name="connsiteX7" fmla="*/ 0 w 1224136"/>
                  <a:gd name="connsiteY7" fmla="*/ 0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4136" h="936104">
                    <a:moveTo>
                      <a:pt x="0" y="0"/>
                    </a:moveTo>
                    <a:lnTo>
                      <a:pt x="1068116" y="0"/>
                    </a:lnTo>
                    <a:lnTo>
                      <a:pt x="1224136" y="156020"/>
                    </a:lnTo>
                    <a:lnTo>
                      <a:pt x="1224136" y="936104"/>
                    </a:lnTo>
                    <a:lnTo>
                      <a:pt x="1224136" y="936104"/>
                    </a:lnTo>
                    <a:lnTo>
                      <a:pt x="156020" y="936104"/>
                    </a:lnTo>
                    <a:lnTo>
                      <a:pt x="0" y="780084"/>
                    </a:lnTo>
                    <a:lnTo>
                      <a:pt x="0" y="0"/>
                    </a:lnTo>
                    <a:close/>
                  </a:path>
                </a:pathLst>
              </a:custGeom>
              <a:grpFill/>
              <a:ln>
                <a:solidFill>
                  <a:schemeClr val="bg2">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800" b="1" dirty="0"/>
              </a:p>
            </p:txBody>
          </p:sp>
        </p:grpSp>
      </p:grpSp>
      <p:cxnSp>
        <p:nvCxnSpPr>
          <p:cNvPr id="46" name="Straight Arrow Connector 45"/>
          <p:cNvCxnSpPr/>
          <p:nvPr/>
        </p:nvCxnSpPr>
        <p:spPr>
          <a:xfrm flipH="1" flipV="1">
            <a:off x="4171529" y="5541617"/>
            <a:ext cx="79948" cy="1"/>
          </a:xfrm>
          <a:prstGeom prst="straightConnector1">
            <a:avLst/>
          </a:prstGeom>
          <a:ln w="38100">
            <a:solidFill>
              <a:schemeClr val="bg2">
                <a:lumMod val="85000"/>
              </a:schemeClr>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4168262" y="2680945"/>
            <a:ext cx="0" cy="624016"/>
          </a:xfrm>
          <a:prstGeom prst="straightConnector1">
            <a:avLst/>
          </a:prstGeom>
          <a:ln w="38100">
            <a:solidFill>
              <a:schemeClr val="bg2">
                <a:lumMod val="8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5680323" y="2702007"/>
            <a:ext cx="0" cy="624016"/>
          </a:xfrm>
          <a:prstGeom prst="straightConnector1">
            <a:avLst/>
          </a:prstGeom>
          <a:ln w="38100">
            <a:solidFill>
              <a:schemeClr val="bg2">
                <a:lumMod val="8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7123793" y="2649178"/>
            <a:ext cx="0" cy="624016"/>
          </a:xfrm>
          <a:prstGeom prst="straightConnector1">
            <a:avLst/>
          </a:prstGeom>
          <a:ln w="38100">
            <a:solidFill>
              <a:schemeClr val="bg2">
                <a:lumMod val="8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8350019" y="2649178"/>
            <a:ext cx="0" cy="624016"/>
          </a:xfrm>
          <a:prstGeom prst="straightConnector1">
            <a:avLst/>
          </a:prstGeom>
          <a:ln w="38100">
            <a:solidFill>
              <a:schemeClr val="bg2">
                <a:lumMod val="8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0" name="Picture 5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2637" y="1710785"/>
            <a:ext cx="896188" cy="896188"/>
          </a:xfrm>
          <a:prstGeom prst="rect">
            <a:avLst/>
          </a:prstGeom>
        </p:spPr>
      </p:pic>
      <p:pic>
        <p:nvPicPr>
          <p:cNvPr id="61" name="Picture 6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0028" y="1695100"/>
            <a:ext cx="896188" cy="896188"/>
          </a:xfrm>
          <a:prstGeom prst="rect">
            <a:avLst/>
          </a:prstGeom>
        </p:spPr>
      </p:pic>
      <p:pic>
        <p:nvPicPr>
          <p:cNvPr id="62" name="Picture 6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69191" y="1725114"/>
            <a:ext cx="896188" cy="896188"/>
          </a:xfrm>
          <a:prstGeom prst="rect">
            <a:avLst/>
          </a:prstGeom>
        </p:spPr>
      </p:pic>
      <p:pic>
        <p:nvPicPr>
          <p:cNvPr id="63" name="Picture 6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1837" y="1710785"/>
            <a:ext cx="896188" cy="896188"/>
          </a:xfrm>
          <a:prstGeom prst="rect">
            <a:avLst/>
          </a:prstGeom>
        </p:spPr>
      </p:pic>
      <p:pic>
        <p:nvPicPr>
          <p:cNvPr id="64" name="Picture 6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5052" y="1708086"/>
            <a:ext cx="896188" cy="896188"/>
          </a:xfrm>
          <a:prstGeom prst="rect">
            <a:avLst/>
          </a:prstGeom>
        </p:spPr>
      </p:pic>
      <p:sp>
        <p:nvSpPr>
          <p:cNvPr id="47"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
        <p:nvSpPr>
          <p:cNvPr id="48" name="Diamond 47"/>
          <p:cNvSpPr/>
          <p:nvPr/>
        </p:nvSpPr>
        <p:spPr>
          <a:xfrm>
            <a:off x="10776853" y="3412039"/>
            <a:ext cx="894148" cy="747157"/>
          </a:xfrm>
          <a:prstGeom prst="diamond">
            <a:avLst/>
          </a:prstGeom>
          <a:solidFill>
            <a:srgbClr val="EC50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3600" b="1" dirty="0"/>
          </a:p>
        </p:txBody>
      </p:sp>
    </p:spTree>
    <p:extLst>
      <p:ext uri="{BB962C8B-B14F-4D97-AF65-F5344CB8AC3E}">
        <p14:creationId xmlns:p14="http://schemas.microsoft.com/office/powerpoint/2010/main" val="4162909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randombar(horizontal)">
                                      <p:cBhvr>
                                        <p:cTn id="7" dur="500"/>
                                        <p:tgtEl>
                                          <p:spTgt spid="30"/>
                                        </p:tgtEl>
                                      </p:cBhvr>
                                    </p:animEffect>
                                  </p:childTnLst>
                                </p:cTn>
                              </p:par>
                              <p:par>
                                <p:cTn id="8" presetID="14" presetClass="entr" presetSubtype="1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randombar(horizontal)">
                                      <p:cBhvr>
                                        <p:cTn id="10" dur="500"/>
                                        <p:tgtEl>
                                          <p:spTgt spid="41"/>
                                        </p:tgtEl>
                                      </p:cBhvr>
                                    </p:animEffect>
                                  </p:childTnLst>
                                </p:cTn>
                              </p:par>
                              <p:par>
                                <p:cTn id="11" presetID="14" presetClass="entr" presetSubtype="10" fill="hold"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randombar(horizontal)">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unsplash.com/photo-1548275840-cd9d5c170ce5?ixlib=rb-4.0.3&amp;ixid=MnwxMjA3fDB8MHxzZWFyY2h8MTF8fGlzbGFuZHxlbnwwfHwwfHw%3D&amp;w=1000&amp;q=80"/>
          <p:cNvPicPr>
            <a:picLocks noChangeAspect="1" noChangeArrowheads="1"/>
          </p:cNvPicPr>
          <p:nvPr/>
        </p:nvPicPr>
        <p:blipFill rotWithShape="1">
          <a:blip r:embed="rId2">
            <a:extLst>
              <a:ext uri="{28A0092B-C50C-407E-A947-70E740481C1C}">
                <a14:useLocalDpi xmlns:a14="http://schemas.microsoft.com/office/drawing/2010/main" val="0"/>
              </a:ext>
            </a:extLst>
          </a:blip>
          <a:srcRect l="12458" t="106" r="16259" b="-106"/>
          <a:stretch/>
        </p:blipFill>
        <p:spPr bwMode="auto">
          <a:xfrm>
            <a:off x="91440" y="0"/>
            <a:ext cx="3682274" cy="6884894"/>
          </a:xfrm>
          <a:prstGeom prst="rect">
            <a:avLst/>
          </a:prstGeom>
          <a:noFill/>
          <a:extLst>
            <a:ext uri="{909E8E84-426E-40DD-AFC4-6F175D3DCCD1}">
              <a14:hiddenFill xmlns:a14="http://schemas.microsoft.com/office/drawing/2010/main">
                <a:solidFill>
                  <a:srgbClr val="FFFFFF"/>
                </a:solidFill>
              </a14:hiddenFill>
            </a:ext>
          </a:extLst>
        </p:spPr>
      </p:pic>
      <p:pic>
        <p:nvPicPr>
          <p:cNvPr id="9218" name="Picture 2" descr="https://windows10spotlight.com/wp-content/uploads/2022/08/41e194877d9db33ee29ffcb955488648.jpg"/>
          <p:cNvPicPr>
            <a:picLocks noChangeAspect="1" noChangeArrowheads="1"/>
          </p:cNvPicPr>
          <p:nvPr/>
        </p:nvPicPr>
        <p:blipFill rotWithShape="1">
          <a:blip r:embed="rId3">
            <a:extLst>
              <a:ext uri="{28A0092B-C50C-407E-A947-70E740481C1C}">
                <a14:useLocalDpi xmlns:a14="http://schemas.microsoft.com/office/drawing/2010/main" val="0"/>
              </a:ext>
            </a:extLst>
          </a:blip>
          <a:srcRect l="38076" t="262" r="31761" b="-654"/>
          <a:stretch/>
        </p:blipFill>
        <p:spPr bwMode="auto">
          <a:xfrm>
            <a:off x="91440" y="3661"/>
            <a:ext cx="3675528" cy="6934167"/>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4491991" y="365125"/>
            <a:ext cx="6861809" cy="1325563"/>
          </a:xfrm>
        </p:spPr>
        <p:txBody>
          <a:bodyPr/>
          <a:lstStyle/>
          <a:p>
            <a:r>
              <a:rPr lang="en-US" dirty="0"/>
              <a:t>Public &amp; private sector </a:t>
            </a:r>
            <a:r>
              <a:rPr lang="en-US" dirty="0" smtClean="0"/>
              <a:t/>
            </a:r>
            <a:br>
              <a:rPr lang="en-US" dirty="0" smtClean="0"/>
            </a:br>
            <a:r>
              <a:rPr lang="en-US" dirty="0" smtClean="0"/>
              <a:t>opportunities</a:t>
            </a:r>
            <a:endParaRPr lang="en-US" dirty="0"/>
          </a:p>
        </p:txBody>
      </p:sp>
      <p:sp>
        <p:nvSpPr>
          <p:cNvPr id="5" name="Content Placeholder 4"/>
          <p:cNvSpPr>
            <a:spLocks noGrp="1"/>
          </p:cNvSpPr>
          <p:nvPr>
            <p:ph idx="1"/>
          </p:nvPr>
        </p:nvSpPr>
        <p:spPr>
          <a:xfrm>
            <a:off x="4491991" y="1882588"/>
            <a:ext cx="6960056" cy="4471321"/>
          </a:xfrm>
        </p:spPr>
        <p:txBody>
          <a:bodyPr>
            <a:normAutofit/>
          </a:bodyPr>
          <a:lstStyle/>
          <a:p>
            <a:r>
              <a:rPr lang="nl-NL" dirty="0">
                <a:latin typeface="+mn-lt"/>
              </a:rPr>
              <a:t> The </a:t>
            </a:r>
            <a:r>
              <a:rPr lang="nl-NL" dirty="0" err="1">
                <a:latin typeface="+mn-lt"/>
              </a:rPr>
              <a:t>government</a:t>
            </a:r>
            <a:r>
              <a:rPr lang="nl-NL" dirty="0">
                <a:latin typeface="+mn-lt"/>
              </a:rPr>
              <a:t> is NOT </a:t>
            </a:r>
            <a:r>
              <a:rPr lang="nl-NL" dirty="0" err="1">
                <a:latin typeface="+mn-lt"/>
              </a:rPr>
              <a:t>an</a:t>
            </a:r>
            <a:r>
              <a:rPr lang="nl-NL" dirty="0">
                <a:latin typeface="+mn-lt"/>
              </a:rPr>
              <a:t> </a:t>
            </a:r>
            <a:r>
              <a:rPr lang="nl-NL" dirty="0" err="1">
                <a:latin typeface="+mn-lt"/>
              </a:rPr>
              <a:t>island</a:t>
            </a:r>
            <a:endParaRPr lang="nl-NL" dirty="0"/>
          </a:p>
          <a:p>
            <a:r>
              <a:rPr lang="nl-NL" dirty="0">
                <a:latin typeface="+mn-lt"/>
              </a:rPr>
              <a:t> </a:t>
            </a:r>
            <a:r>
              <a:rPr lang="nl-NL" dirty="0" err="1">
                <a:latin typeface="+mn-lt"/>
              </a:rPr>
              <a:t>Invitation</a:t>
            </a:r>
            <a:r>
              <a:rPr lang="nl-NL" dirty="0">
                <a:latin typeface="+mn-lt"/>
              </a:rPr>
              <a:t> </a:t>
            </a:r>
            <a:r>
              <a:rPr lang="nl-NL" dirty="0" err="1">
                <a:latin typeface="+mn-lt"/>
              </a:rPr>
              <a:t>to</a:t>
            </a:r>
            <a:r>
              <a:rPr lang="nl-NL" dirty="0">
                <a:latin typeface="+mn-lt"/>
              </a:rPr>
              <a:t> private sector </a:t>
            </a:r>
            <a:r>
              <a:rPr lang="nl-NL" dirty="0" err="1">
                <a:latin typeface="+mn-lt"/>
              </a:rPr>
              <a:t>parties</a:t>
            </a:r>
            <a:r>
              <a:rPr lang="nl-NL" dirty="0">
                <a:latin typeface="+mn-lt"/>
              </a:rPr>
              <a:t> </a:t>
            </a:r>
            <a:r>
              <a:rPr lang="nl-NL" dirty="0" err="1">
                <a:latin typeface="+mn-lt"/>
              </a:rPr>
              <a:t>to</a:t>
            </a:r>
            <a:r>
              <a:rPr lang="nl-NL" dirty="0">
                <a:latin typeface="+mn-lt"/>
              </a:rPr>
              <a:t> get </a:t>
            </a:r>
            <a:r>
              <a:rPr lang="nl-NL" dirty="0" err="1">
                <a:latin typeface="+mn-lt"/>
              </a:rPr>
              <a:t>involved</a:t>
            </a:r>
            <a:endParaRPr lang="nl-NL" dirty="0"/>
          </a:p>
        </p:txBody>
      </p:sp>
      <p:sp>
        <p:nvSpPr>
          <p:cNvPr id="6"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25800004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Public &amp; private sector opportunities</a:t>
            </a:r>
          </a:p>
        </p:txBody>
      </p:sp>
      <p:sp>
        <p:nvSpPr>
          <p:cNvPr id="8" name="TextBox 7"/>
          <p:cNvSpPr txBox="1"/>
          <p:nvPr/>
        </p:nvSpPr>
        <p:spPr>
          <a:xfrm>
            <a:off x="769076" y="4107151"/>
            <a:ext cx="1395583" cy="738664"/>
          </a:xfrm>
          <a:prstGeom prst="rect">
            <a:avLst/>
          </a:prstGeom>
          <a:noFill/>
        </p:spPr>
        <p:txBody>
          <a:bodyPr wrap="square" rtlCol="0">
            <a:spAutoFit/>
          </a:bodyPr>
          <a:lstStyle/>
          <a:p>
            <a:pPr algn="ctr"/>
            <a:r>
              <a:rPr lang="en-US" sz="1400" dirty="0">
                <a:latin typeface="+mj-lt"/>
              </a:rPr>
              <a:t>Existing,</a:t>
            </a:r>
          </a:p>
          <a:p>
            <a:pPr algn="ctr"/>
            <a:r>
              <a:rPr lang="en-US" sz="1400" dirty="0">
                <a:latin typeface="+mj-lt"/>
              </a:rPr>
              <a:t>Valuable</a:t>
            </a:r>
          </a:p>
          <a:p>
            <a:pPr algn="ctr"/>
            <a:r>
              <a:rPr lang="en-US" sz="1400" dirty="0">
                <a:latin typeface="+mj-lt"/>
              </a:rPr>
              <a:t>Services</a:t>
            </a:r>
          </a:p>
        </p:txBody>
      </p:sp>
      <p:sp>
        <p:nvSpPr>
          <p:cNvPr id="9" name="TextBox 8"/>
          <p:cNvSpPr txBox="1"/>
          <p:nvPr/>
        </p:nvSpPr>
        <p:spPr>
          <a:xfrm>
            <a:off x="2881522" y="4097574"/>
            <a:ext cx="1763199" cy="523220"/>
          </a:xfrm>
          <a:prstGeom prst="rect">
            <a:avLst/>
          </a:prstGeom>
          <a:noFill/>
        </p:spPr>
        <p:txBody>
          <a:bodyPr wrap="square" rtlCol="0">
            <a:spAutoFit/>
          </a:bodyPr>
          <a:lstStyle/>
          <a:p>
            <a:pPr algn="ctr"/>
            <a:r>
              <a:rPr lang="en-US" sz="1400" dirty="0">
                <a:latin typeface="+mj-lt"/>
              </a:rPr>
              <a:t>Made available as APIs</a:t>
            </a:r>
          </a:p>
        </p:txBody>
      </p:sp>
      <p:sp>
        <p:nvSpPr>
          <p:cNvPr id="10" name="TextBox 9"/>
          <p:cNvSpPr txBox="1"/>
          <p:nvPr/>
        </p:nvSpPr>
        <p:spPr>
          <a:xfrm>
            <a:off x="5205105" y="4106006"/>
            <a:ext cx="2009941" cy="523220"/>
          </a:xfrm>
          <a:prstGeom prst="rect">
            <a:avLst/>
          </a:prstGeom>
          <a:noFill/>
        </p:spPr>
        <p:txBody>
          <a:bodyPr wrap="square" rtlCol="0">
            <a:spAutoFit/>
          </a:bodyPr>
          <a:lstStyle/>
          <a:p>
            <a:pPr algn="ctr"/>
            <a:r>
              <a:rPr lang="nl-BE" sz="1400" dirty="0" err="1">
                <a:latin typeface="+mj-lt"/>
              </a:rPr>
              <a:t>Self</a:t>
            </a:r>
            <a:r>
              <a:rPr lang="nl-BE" sz="1400" dirty="0">
                <a:latin typeface="+mj-lt"/>
              </a:rPr>
              <a:t> service </a:t>
            </a:r>
            <a:r>
              <a:rPr lang="nl-BE" sz="1400" dirty="0" err="1" smtClean="0">
                <a:latin typeface="+mj-lt"/>
              </a:rPr>
              <a:t>use</a:t>
            </a:r>
            <a:r>
              <a:rPr lang="nl-BE" sz="1400" dirty="0" smtClean="0">
                <a:latin typeface="+mj-lt"/>
              </a:rPr>
              <a:t> </a:t>
            </a:r>
          </a:p>
          <a:p>
            <a:pPr algn="ctr"/>
            <a:r>
              <a:rPr lang="nl-BE" sz="1400" dirty="0" err="1" smtClean="0">
                <a:latin typeface="+mj-lt"/>
              </a:rPr>
              <a:t>by</a:t>
            </a:r>
            <a:r>
              <a:rPr lang="nl-BE" sz="1400" dirty="0" smtClean="0">
                <a:latin typeface="+mj-lt"/>
              </a:rPr>
              <a:t> </a:t>
            </a:r>
            <a:r>
              <a:rPr lang="nl-BE" sz="1400" dirty="0" err="1">
                <a:latin typeface="+mj-lt"/>
              </a:rPr>
              <a:t>developers</a:t>
            </a:r>
            <a:endParaRPr lang="nl-BE" sz="1400" dirty="0">
              <a:latin typeface="+mj-lt"/>
            </a:endParaRPr>
          </a:p>
        </p:txBody>
      </p:sp>
      <p:sp>
        <p:nvSpPr>
          <p:cNvPr id="11" name="TextBox 10"/>
          <p:cNvSpPr txBox="1"/>
          <p:nvPr/>
        </p:nvSpPr>
        <p:spPr>
          <a:xfrm>
            <a:off x="7504303" y="4087273"/>
            <a:ext cx="2120191" cy="738664"/>
          </a:xfrm>
          <a:prstGeom prst="rect">
            <a:avLst/>
          </a:prstGeom>
          <a:noFill/>
        </p:spPr>
        <p:txBody>
          <a:bodyPr wrap="square" rtlCol="0">
            <a:spAutoFit/>
          </a:bodyPr>
          <a:lstStyle/>
          <a:p>
            <a:pPr algn="ctr"/>
            <a:r>
              <a:rPr lang="en-US" sz="1400" dirty="0">
                <a:latin typeface="+mj-lt"/>
              </a:rPr>
              <a:t>To create new innovative apps and services</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2630984"/>
            <a:ext cx="1326459" cy="132645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2524" y="2556712"/>
            <a:ext cx="1326459" cy="1326459"/>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6847" y="2630984"/>
            <a:ext cx="1326459" cy="1326459"/>
          </a:xfrm>
          <a:prstGeom prst="rect">
            <a:avLst/>
          </a:prstGeom>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01170" y="2500009"/>
            <a:ext cx="1326459" cy="1326459"/>
          </a:xfrm>
          <a:prstGeom prst="rect">
            <a:avLst/>
          </a:prstGeom>
        </p:spPr>
      </p:pic>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5494" y="2500009"/>
            <a:ext cx="1326459" cy="1326459"/>
          </a:xfrm>
          <a:prstGeom prst="rect">
            <a:avLst/>
          </a:prstGeom>
        </p:spPr>
      </p:pic>
      <p:sp>
        <p:nvSpPr>
          <p:cNvPr id="18" name="Arc 17"/>
          <p:cNvSpPr/>
          <p:nvPr/>
        </p:nvSpPr>
        <p:spPr>
          <a:xfrm rot="8861847">
            <a:off x="2155317" y="2648021"/>
            <a:ext cx="1169376" cy="937950"/>
          </a:xfrm>
          <a:prstGeom prst="arc">
            <a:avLst>
              <a:gd name="adj1" fmla="val 16303698"/>
              <a:gd name="adj2" fmla="val 20717180"/>
            </a:avLst>
          </a:prstGeom>
          <a:ln w="381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sz="2000"/>
          </a:p>
        </p:txBody>
      </p:sp>
      <p:sp>
        <p:nvSpPr>
          <p:cNvPr id="23" name="Arc 22"/>
          <p:cNvSpPr/>
          <p:nvPr/>
        </p:nvSpPr>
        <p:spPr>
          <a:xfrm rot="8861847">
            <a:off x="4558334" y="2415971"/>
            <a:ext cx="1169376" cy="937950"/>
          </a:xfrm>
          <a:prstGeom prst="arc">
            <a:avLst>
              <a:gd name="adj1" fmla="val 16303698"/>
              <a:gd name="adj2" fmla="val 20717180"/>
            </a:avLst>
          </a:prstGeom>
          <a:ln w="381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4" name="Arc 23"/>
          <p:cNvSpPr/>
          <p:nvPr/>
        </p:nvSpPr>
        <p:spPr>
          <a:xfrm rot="8861847">
            <a:off x="6899559" y="2415971"/>
            <a:ext cx="1169376" cy="937950"/>
          </a:xfrm>
          <a:prstGeom prst="arc">
            <a:avLst>
              <a:gd name="adj1" fmla="val 16303698"/>
              <a:gd name="adj2" fmla="val 20717180"/>
            </a:avLst>
          </a:prstGeom>
          <a:ln w="381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5" name="Arc 24"/>
          <p:cNvSpPr/>
          <p:nvPr/>
        </p:nvSpPr>
        <p:spPr>
          <a:xfrm rot="8861847">
            <a:off x="9184410" y="2415971"/>
            <a:ext cx="1169376" cy="937950"/>
          </a:xfrm>
          <a:prstGeom prst="arc">
            <a:avLst>
              <a:gd name="adj1" fmla="val 16303698"/>
              <a:gd name="adj2" fmla="val 20717180"/>
            </a:avLst>
          </a:prstGeom>
          <a:ln w="381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a:p>
        </p:txBody>
      </p:sp>
      <p:sp>
        <p:nvSpPr>
          <p:cNvPr id="26" name="Arc 25"/>
          <p:cNvSpPr/>
          <p:nvPr/>
        </p:nvSpPr>
        <p:spPr>
          <a:xfrm rot="8861847">
            <a:off x="2177442" y="2426937"/>
            <a:ext cx="1169376" cy="937950"/>
          </a:xfrm>
          <a:prstGeom prst="arc">
            <a:avLst>
              <a:gd name="adj1" fmla="val 16303698"/>
              <a:gd name="adj2" fmla="val 20717180"/>
            </a:avLst>
          </a:prstGeom>
          <a:ln w="381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sz="2000"/>
          </a:p>
        </p:txBody>
      </p:sp>
      <p:sp>
        <p:nvSpPr>
          <p:cNvPr id="27" name="Arc 26"/>
          <p:cNvSpPr/>
          <p:nvPr/>
        </p:nvSpPr>
        <p:spPr>
          <a:xfrm rot="8861847">
            <a:off x="2177442" y="2194787"/>
            <a:ext cx="1169376" cy="937950"/>
          </a:xfrm>
          <a:prstGeom prst="arc">
            <a:avLst>
              <a:gd name="adj1" fmla="val 16303698"/>
              <a:gd name="adj2" fmla="val 20717180"/>
            </a:avLst>
          </a:prstGeom>
          <a:ln w="38100">
            <a:solidFill>
              <a:schemeClr val="tx2"/>
            </a:solidFill>
            <a:headEnd type="oval" w="med" len="med"/>
            <a:tailEnd type="oval"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BE" sz="2000"/>
          </a:p>
        </p:txBody>
      </p:sp>
      <p:sp>
        <p:nvSpPr>
          <p:cNvPr id="19"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
        <p:nvSpPr>
          <p:cNvPr id="21" name="TextBox 20"/>
          <p:cNvSpPr txBox="1"/>
          <p:nvPr/>
        </p:nvSpPr>
        <p:spPr>
          <a:xfrm>
            <a:off x="9816441" y="4079204"/>
            <a:ext cx="2120191" cy="523220"/>
          </a:xfrm>
          <a:prstGeom prst="rect">
            <a:avLst/>
          </a:prstGeom>
          <a:noFill/>
        </p:spPr>
        <p:txBody>
          <a:bodyPr wrap="square" rtlCol="0">
            <a:spAutoFit/>
          </a:bodyPr>
          <a:lstStyle/>
          <a:p>
            <a:pPr algn="ctr"/>
            <a:r>
              <a:rPr lang="en-US" sz="1400" dirty="0">
                <a:latin typeface="+mj-lt"/>
              </a:rPr>
              <a:t>Differentiated services,</a:t>
            </a:r>
          </a:p>
          <a:p>
            <a:pPr algn="ctr"/>
            <a:r>
              <a:rPr lang="en-US" sz="1400" dirty="0">
                <a:latin typeface="+mj-lt"/>
              </a:rPr>
              <a:t>Better experience</a:t>
            </a:r>
          </a:p>
        </p:txBody>
      </p:sp>
    </p:spTree>
    <p:extLst>
      <p:ext uri="{BB962C8B-B14F-4D97-AF65-F5344CB8AC3E}">
        <p14:creationId xmlns:p14="http://schemas.microsoft.com/office/powerpoint/2010/main" val="249346662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6220" y="335597"/>
            <a:ext cx="7909560" cy="1325563"/>
          </a:xfrm>
        </p:spPr>
        <p:txBody>
          <a:bodyPr/>
          <a:lstStyle/>
          <a:p>
            <a:r>
              <a:rPr lang="en-US" dirty="0" smtClean="0"/>
              <a:t>Enterprise architecture in </a:t>
            </a:r>
            <a:br>
              <a:rPr lang="en-US" dirty="0" smtClean="0"/>
            </a:br>
            <a:r>
              <a:rPr lang="en-US" dirty="0" smtClean="0"/>
              <a:t>the public sector</a:t>
            </a:r>
            <a:endParaRPr lang="en-US" dirty="0"/>
          </a:p>
        </p:txBody>
      </p:sp>
      <p:sp>
        <p:nvSpPr>
          <p:cNvPr id="3" name="Content Placeholder 2"/>
          <p:cNvSpPr>
            <a:spLocks noGrp="1"/>
          </p:cNvSpPr>
          <p:nvPr>
            <p:ph idx="1"/>
          </p:nvPr>
        </p:nvSpPr>
        <p:spPr>
          <a:xfrm>
            <a:off x="4343400" y="1825625"/>
            <a:ext cx="7459980" cy="4351338"/>
          </a:xfrm>
        </p:spPr>
        <p:txBody>
          <a:bodyPr/>
          <a:lstStyle/>
          <a:p>
            <a:r>
              <a:rPr lang="en-US" dirty="0" smtClean="0"/>
              <a:t>Enterprise architecture = a holistic approach</a:t>
            </a:r>
          </a:p>
          <a:p>
            <a:pPr lvl="1"/>
            <a:r>
              <a:rPr lang="en-US" dirty="0" smtClean="0"/>
              <a:t>Starting from a common business vision </a:t>
            </a:r>
          </a:p>
          <a:p>
            <a:r>
              <a:rPr lang="en-US" dirty="0" smtClean="0"/>
              <a:t>Covering the 3 layers </a:t>
            </a:r>
          </a:p>
          <a:p>
            <a:pPr lvl="1"/>
            <a:r>
              <a:rPr lang="en-US" dirty="0" smtClean="0"/>
              <a:t>Business – Applications – Infrastructure </a:t>
            </a:r>
          </a:p>
          <a:p>
            <a:r>
              <a:rPr lang="en-US" dirty="0" smtClean="0"/>
              <a:t>Defining good architecture principles that are applicable across institutions &amp; ecosystems</a:t>
            </a:r>
          </a:p>
          <a:p>
            <a:pPr lvl="1"/>
            <a:r>
              <a:rPr lang="en-US" dirty="0" smtClean="0"/>
              <a:t>Only once data collection</a:t>
            </a:r>
          </a:p>
          <a:p>
            <a:pPr lvl="1"/>
            <a:r>
              <a:rPr lang="en-US" dirty="0" smtClean="0"/>
              <a:t>Customer centricity</a:t>
            </a:r>
          </a:p>
          <a:p>
            <a:pPr lvl="1"/>
            <a:r>
              <a:rPr lang="en-US" dirty="0" smtClean="0"/>
              <a:t>Digital inclusion</a:t>
            </a:r>
          </a:p>
          <a:p>
            <a:pPr lvl="1"/>
            <a:r>
              <a:rPr lang="en-US" dirty="0" smtClean="0"/>
              <a:t>Privacy and security concepts</a:t>
            </a:r>
          </a:p>
          <a:p>
            <a:pPr lvl="1"/>
            <a:r>
              <a:rPr lang="en-US" dirty="0" smtClean="0"/>
              <a:t> …</a:t>
            </a:r>
          </a:p>
          <a:p>
            <a:pPr lvl="1"/>
            <a:endParaRPr lang="en-US" dirty="0"/>
          </a:p>
        </p:txBody>
      </p:sp>
      <p:pic>
        <p:nvPicPr>
          <p:cNvPr id="6" name="Picture 5"/>
          <p:cNvPicPr>
            <a:picLocks noChangeAspect="1"/>
          </p:cNvPicPr>
          <p:nvPr/>
        </p:nvPicPr>
        <p:blipFill>
          <a:blip r:embed="rId2"/>
          <a:stretch>
            <a:fillRect/>
          </a:stretch>
        </p:blipFill>
        <p:spPr>
          <a:xfrm>
            <a:off x="146719" y="-1"/>
            <a:ext cx="3620249" cy="6858001"/>
          </a:xfrm>
          <a:prstGeom prst="rect">
            <a:avLst/>
          </a:prstGeom>
        </p:spPr>
      </p:pic>
      <p:sp>
        <p:nvSpPr>
          <p:cNvPr id="8"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293004621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2"/>
          <p:cNvSpPr txBox="1">
            <a:spLocks/>
          </p:cNvSpPr>
          <p:nvPr/>
        </p:nvSpPr>
        <p:spPr>
          <a:xfrm>
            <a:off x="5047451" y="1092144"/>
            <a:ext cx="5513869" cy="9896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22A4DD"/>
                </a:solidFill>
                <a:latin typeface="Fira Sans" panose="020B0503050000020004" pitchFamily="34" charset="0"/>
              </a:rPr>
              <a:t>Enterprise Architecture : </a:t>
            </a:r>
            <a:r>
              <a:rPr lang="en-US" sz="2000" dirty="0" smtClean="0">
                <a:solidFill>
                  <a:srgbClr val="22A4DD"/>
                </a:solidFill>
                <a:latin typeface="Fira Sans" panose="020B0503050000020004" pitchFamily="34" charset="0"/>
              </a:rPr>
              <a:t>strategy (1/4)</a:t>
            </a:r>
            <a:endParaRPr lang="en-US" sz="2000" dirty="0">
              <a:solidFill>
                <a:srgbClr val="22A4DD"/>
              </a:solidFill>
              <a:latin typeface="Fira Sans" panose="020B0503050000020004" pitchFamily="34" charset="0"/>
            </a:endParaRPr>
          </a:p>
        </p:txBody>
      </p:sp>
      <p:sp>
        <p:nvSpPr>
          <p:cNvPr id="14" name="Rectangle 13"/>
          <p:cNvSpPr/>
          <p:nvPr/>
        </p:nvSpPr>
        <p:spPr>
          <a:xfrm>
            <a:off x="4586594" y="2081792"/>
            <a:ext cx="6584325" cy="1754326"/>
          </a:xfrm>
          <a:prstGeom prst="rect">
            <a:avLst/>
          </a:prstGeom>
        </p:spPr>
        <p:txBody>
          <a:bodyPr wrap="square">
            <a:spAutoFit/>
          </a:bodyPr>
          <a:lstStyle/>
          <a:p>
            <a:pPr lvl="1">
              <a:lnSpc>
                <a:spcPct val="150000"/>
              </a:lnSpc>
            </a:pPr>
            <a:r>
              <a:rPr lang="en-US" sz="2400" dirty="0" smtClean="0">
                <a:latin typeface="Fira Sans" panose="020B0503050000020004" pitchFamily="34" charset="0"/>
              </a:rPr>
              <a:t>How </a:t>
            </a:r>
            <a:r>
              <a:rPr lang="en-US" sz="2400" dirty="0">
                <a:latin typeface="Fira Sans" panose="020B0503050000020004" pitchFamily="34" charset="0"/>
              </a:rPr>
              <a:t>can citizens and businesses perceive their governments as a coherent, efficient whole</a:t>
            </a:r>
            <a:r>
              <a:rPr lang="en-US" sz="2400" dirty="0" smtClean="0">
                <a:latin typeface="Fira Sans" panose="020B0503050000020004" pitchFamily="34" charset="0"/>
              </a:rPr>
              <a:t>?</a:t>
            </a:r>
            <a:endParaRPr lang="en-US" sz="2400" dirty="0">
              <a:latin typeface="Fira Sans" panose="020B05030500000200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080" y="1828800"/>
            <a:ext cx="3113707" cy="3115201"/>
          </a:xfrm>
          <a:prstGeom prst="rect">
            <a:avLst/>
          </a:prstGeom>
        </p:spPr>
      </p:pic>
      <p:sp>
        <p:nvSpPr>
          <p:cNvPr id="8" name="Title 2"/>
          <p:cNvSpPr txBox="1">
            <a:spLocks/>
          </p:cNvSpPr>
          <p:nvPr/>
        </p:nvSpPr>
        <p:spPr>
          <a:xfrm>
            <a:off x="5061140" y="3895884"/>
            <a:ext cx="6590883" cy="185976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a:latin typeface="Fira Sans SemiBold" panose="020B0603050000020004" pitchFamily="34" charset="0"/>
              </a:rPr>
              <a:t>By promoting </a:t>
            </a:r>
            <a:r>
              <a:rPr lang="en-US" sz="2800" dirty="0">
                <a:solidFill>
                  <a:srgbClr val="22A4DD"/>
                </a:solidFill>
                <a:latin typeface="Fira Sans SemiBold" panose="020B0603050000020004" pitchFamily="34" charset="0"/>
              </a:rPr>
              <a:t>unity of vision </a:t>
            </a:r>
            <a:r>
              <a:rPr lang="en-US" sz="2800" dirty="0">
                <a:latin typeface="Fira Sans SemiBold" panose="020B0603050000020004" pitchFamily="34" charset="0"/>
              </a:rPr>
              <a:t>as well as cooperation among public </a:t>
            </a:r>
            <a:r>
              <a:rPr lang="en-US" sz="2800" dirty="0" smtClean="0">
                <a:latin typeface="Fira Sans SemiBold" panose="020B0603050000020004" pitchFamily="34" charset="0"/>
              </a:rPr>
              <a:t>institutions and the private sectors</a:t>
            </a:r>
            <a:endParaRPr lang="en-US" sz="2800" dirty="0">
              <a:latin typeface="Fira Sans SemiBold" panose="020B0603050000020004" pitchFamily="34" charset="0"/>
            </a:endParaRPr>
          </a:p>
        </p:txBody>
      </p:sp>
      <p:sp>
        <p:nvSpPr>
          <p:cNvPr id="9"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1256858924"/>
      </p:ext>
    </p:extLst>
  </p:cSld>
  <p:clrMapOvr>
    <a:masterClrMapping/>
  </p:clrMapOvr>
  <p:transition spd="slow">
    <p:push/>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7936" y="1838768"/>
            <a:ext cx="3071661" cy="3073134"/>
          </a:xfrm>
          <a:prstGeom prst="rect">
            <a:avLst/>
          </a:prstGeom>
        </p:spPr>
      </p:pic>
      <p:sp>
        <p:nvSpPr>
          <p:cNvPr id="11" name="Title 2"/>
          <p:cNvSpPr txBox="1">
            <a:spLocks/>
          </p:cNvSpPr>
          <p:nvPr/>
        </p:nvSpPr>
        <p:spPr>
          <a:xfrm>
            <a:off x="5061140" y="3895884"/>
            <a:ext cx="6590883" cy="1859764"/>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a:latin typeface="Fira Sans SemiBold" panose="020B0603050000020004" pitchFamily="34" charset="0"/>
              </a:rPr>
              <a:t>By making the </a:t>
            </a:r>
            <a:r>
              <a:rPr lang="en-US" sz="2800" dirty="0">
                <a:solidFill>
                  <a:srgbClr val="22A4DD"/>
                </a:solidFill>
                <a:latin typeface="Fira Sans SemiBold" panose="020B0603050000020004" pitchFamily="34" charset="0"/>
              </a:rPr>
              <a:t>right architecture choices</a:t>
            </a:r>
            <a:r>
              <a:rPr lang="en-US" sz="2800" dirty="0">
                <a:latin typeface="Fira Sans SemiBold" panose="020B0603050000020004" pitchFamily="34" charset="0"/>
              </a:rPr>
              <a:t>, share common services and respect standards</a:t>
            </a:r>
          </a:p>
        </p:txBody>
      </p:sp>
      <p:sp>
        <p:nvSpPr>
          <p:cNvPr id="13" name="Title 2"/>
          <p:cNvSpPr txBox="1">
            <a:spLocks/>
          </p:cNvSpPr>
          <p:nvPr/>
        </p:nvSpPr>
        <p:spPr>
          <a:xfrm>
            <a:off x="5047451" y="1092144"/>
            <a:ext cx="5513869" cy="9896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22A4DD"/>
                </a:solidFill>
                <a:latin typeface="Fira Sans" panose="020B0503050000020004" pitchFamily="34" charset="0"/>
              </a:rPr>
              <a:t>Enterprise Architecture : </a:t>
            </a:r>
            <a:r>
              <a:rPr lang="en-US" sz="2000" dirty="0" smtClean="0">
                <a:solidFill>
                  <a:srgbClr val="22A4DD"/>
                </a:solidFill>
                <a:latin typeface="Fira Sans" panose="020B0503050000020004" pitchFamily="34" charset="0"/>
              </a:rPr>
              <a:t>strategy (2/4)</a:t>
            </a:r>
            <a:endParaRPr lang="en-US" sz="2000" dirty="0">
              <a:solidFill>
                <a:srgbClr val="22A4DD"/>
              </a:solidFill>
              <a:latin typeface="Fira Sans" panose="020B0503050000020004" pitchFamily="34" charset="0"/>
            </a:endParaRPr>
          </a:p>
        </p:txBody>
      </p:sp>
      <p:sp>
        <p:nvSpPr>
          <p:cNvPr id="14" name="Rectangle 13"/>
          <p:cNvSpPr/>
          <p:nvPr/>
        </p:nvSpPr>
        <p:spPr>
          <a:xfrm>
            <a:off x="4586594" y="2081792"/>
            <a:ext cx="6584325" cy="1754326"/>
          </a:xfrm>
          <a:prstGeom prst="rect">
            <a:avLst/>
          </a:prstGeom>
        </p:spPr>
        <p:txBody>
          <a:bodyPr wrap="square">
            <a:spAutoFit/>
          </a:bodyPr>
          <a:lstStyle/>
          <a:p>
            <a:pPr lvl="1">
              <a:lnSpc>
                <a:spcPct val="150000"/>
              </a:lnSpc>
            </a:pPr>
            <a:r>
              <a:rPr lang="en-US" sz="2400" dirty="0">
                <a:latin typeface="Fira Sans" panose="020B0503050000020004" pitchFamily="34" charset="0"/>
              </a:rPr>
              <a:t>How can we ensure that applications can last for years, yet can be quickly adapted to new needs?</a:t>
            </a:r>
          </a:p>
        </p:txBody>
      </p:sp>
      <p:sp>
        <p:nvSpPr>
          <p:cNvPr id="7"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1502660084"/>
      </p:ext>
    </p:extLst>
  </p:cSld>
  <p:clrMapOvr>
    <a:masterClrMapping/>
  </p:clrMapOvr>
  <p:transition spd="slow">
    <p:push/>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837" y="1873851"/>
            <a:ext cx="3018131" cy="3019579"/>
          </a:xfrm>
          <a:prstGeom prst="rect">
            <a:avLst/>
          </a:prstGeom>
        </p:spPr>
      </p:pic>
      <p:sp>
        <p:nvSpPr>
          <p:cNvPr id="11" name="Title 2"/>
          <p:cNvSpPr txBox="1">
            <a:spLocks/>
          </p:cNvSpPr>
          <p:nvPr/>
        </p:nvSpPr>
        <p:spPr>
          <a:xfrm>
            <a:off x="5061140" y="3895884"/>
            <a:ext cx="6590883" cy="18597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a:latin typeface="Fira Sans SemiBold" panose="020B0603050000020004" pitchFamily="34" charset="0"/>
              </a:rPr>
              <a:t>By offering </a:t>
            </a:r>
            <a:r>
              <a:rPr lang="en-US" sz="2800" dirty="0">
                <a:solidFill>
                  <a:srgbClr val="22A4DD"/>
                </a:solidFill>
                <a:latin typeface="Fira Sans SemiBold" panose="020B0603050000020004" pitchFamily="34" charset="0"/>
              </a:rPr>
              <a:t>guarantees of quality </a:t>
            </a:r>
            <a:r>
              <a:rPr lang="en-US" sz="2800" dirty="0">
                <a:latin typeface="Fira Sans SemiBold" panose="020B0603050000020004" pitchFamily="34" charset="0"/>
              </a:rPr>
              <a:t>and continuity</a:t>
            </a:r>
          </a:p>
        </p:txBody>
      </p:sp>
      <p:sp>
        <p:nvSpPr>
          <p:cNvPr id="13" name="Title 2"/>
          <p:cNvSpPr txBox="1">
            <a:spLocks/>
          </p:cNvSpPr>
          <p:nvPr/>
        </p:nvSpPr>
        <p:spPr>
          <a:xfrm>
            <a:off x="5047451" y="1092144"/>
            <a:ext cx="5513869" cy="9896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22A4DD"/>
                </a:solidFill>
                <a:latin typeface="Fira Sans" panose="020B0503050000020004" pitchFamily="34" charset="0"/>
              </a:rPr>
              <a:t>Enterprise Architecture : </a:t>
            </a:r>
            <a:r>
              <a:rPr lang="en-US" sz="2000" dirty="0" smtClean="0">
                <a:solidFill>
                  <a:srgbClr val="22A4DD"/>
                </a:solidFill>
                <a:latin typeface="Fira Sans" panose="020B0503050000020004" pitchFamily="34" charset="0"/>
              </a:rPr>
              <a:t>strategy (3/4)</a:t>
            </a:r>
            <a:endParaRPr lang="en-US" sz="2000" dirty="0">
              <a:solidFill>
                <a:srgbClr val="22A4DD"/>
              </a:solidFill>
              <a:latin typeface="Fira Sans" panose="020B0503050000020004" pitchFamily="34" charset="0"/>
            </a:endParaRPr>
          </a:p>
        </p:txBody>
      </p:sp>
      <p:sp>
        <p:nvSpPr>
          <p:cNvPr id="14" name="Rectangle 13"/>
          <p:cNvSpPr/>
          <p:nvPr/>
        </p:nvSpPr>
        <p:spPr>
          <a:xfrm>
            <a:off x="4586594" y="2081792"/>
            <a:ext cx="6736726" cy="1754326"/>
          </a:xfrm>
          <a:prstGeom prst="rect">
            <a:avLst/>
          </a:prstGeom>
        </p:spPr>
        <p:txBody>
          <a:bodyPr wrap="square">
            <a:spAutoFit/>
          </a:bodyPr>
          <a:lstStyle/>
          <a:p>
            <a:pPr lvl="1">
              <a:lnSpc>
                <a:spcPct val="150000"/>
              </a:lnSpc>
            </a:pPr>
            <a:r>
              <a:rPr lang="en-US" sz="2400" dirty="0">
                <a:latin typeface="Fira Sans" panose="020B0503050000020004" pitchFamily="34" charset="0"/>
              </a:rPr>
              <a:t>How can we provide electronic government services than are less vulnerable to incidents?</a:t>
            </a:r>
          </a:p>
        </p:txBody>
      </p:sp>
      <p:sp>
        <p:nvSpPr>
          <p:cNvPr id="7"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11364473"/>
      </p:ext>
    </p:extLst>
  </p:cSld>
  <p:clrMapOvr>
    <a:masterClrMapping/>
  </p:clrMapOvr>
  <p:transition spd="slow">
    <p:push/>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9586" y="1838768"/>
            <a:ext cx="3140011" cy="3141517"/>
          </a:xfrm>
          <a:prstGeom prst="rect">
            <a:avLst/>
          </a:prstGeom>
        </p:spPr>
      </p:pic>
      <p:sp>
        <p:nvSpPr>
          <p:cNvPr id="11" name="Title 2"/>
          <p:cNvSpPr txBox="1">
            <a:spLocks/>
          </p:cNvSpPr>
          <p:nvPr/>
        </p:nvSpPr>
        <p:spPr>
          <a:xfrm>
            <a:off x="5061140" y="3895884"/>
            <a:ext cx="6590883" cy="185976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2800" dirty="0">
                <a:latin typeface="Fira Sans SemiBold" panose="020B0603050000020004" pitchFamily="34" charset="0"/>
              </a:rPr>
              <a:t>By bringing together policy makers and ICT </a:t>
            </a:r>
            <a:r>
              <a:rPr lang="en-US" sz="2800" dirty="0">
                <a:solidFill>
                  <a:srgbClr val="22A4DD"/>
                </a:solidFill>
                <a:latin typeface="Fira Sans SemiBold" panose="020B0603050000020004" pitchFamily="34" charset="0"/>
              </a:rPr>
              <a:t>in making strategic decisions</a:t>
            </a:r>
          </a:p>
        </p:txBody>
      </p:sp>
      <p:sp>
        <p:nvSpPr>
          <p:cNvPr id="13" name="Title 2"/>
          <p:cNvSpPr txBox="1">
            <a:spLocks/>
          </p:cNvSpPr>
          <p:nvPr/>
        </p:nvSpPr>
        <p:spPr>
          <a:xfrm>
            <a:off x="5047451" y="1092144"/>
            <a:ext cx="5513869" cy="9896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rgbClr val="22A4DD"/>
                </a:solidFill>
                <a:latin typeface="Fira Sans" panose="020B0503050000020004" pitchFamily="34" charset="0"/>
              </a:rPr>
              <a:t>Enterprise Architecture : </a:t>
            </a:r>
            <a:r>
              <a:rPr lang="en-US" sz="2000" dirty="0" smtClean="0">
                <a:solidFill>
                  <a:srgbClr val="22A4DD"/>
                </a:solidFill>
                <a:latin typeface="Fira Sans" panose="020B0503050000020004" pitchFamily="34" charset="0"/>
              </a:rPr>
              <a:t>strategy (4/4)</a:t>
            </a:r>
            <a:endParaRPr lang="en-US" sz="2000" dirty="0">
              <a:solidFill>
                <a:srgbClr val="22A4DD"/>
              </a:solidFill>
              <a:latin typeface="Fira Sans" panose="020B0503050000020004" pitchFamily="34" charset="0"/>
            </a:endParaRPr>
          </a:p>
        </p:txBody>
      </p:sp>
      <p:sp>
        <p:nvSpPr>
          <p:cNvPr id="14" name="Rectangle 13"/>
          <p:cNvSpPr/>
          <p:nvPr/>
        </p:nvSpPr>
        <p:spPr>
          <a:xfrm>
            <a:off x="4586594" y="2081792"/>
            <a:ext cx="6584325" cy="1754326"/>
          </a:xfrm>
          <a:prstGeom prst="rect">
            <a:avLst/>
          </a:prstGeom>
        </p:spPr>
        <p:txBody>
          <a:bodyPr wrap="square">
            <a:spAutoFit/>
          </a:bodyPr>
          <a:lstStyle/>
          <a:p>
            <a:pPr lvl="1">
              <a:lnSpc>
                <a:spcPct val="150000"/>
              </a:lnSpc>
            </a:pPr>
            <a:r>
              <a:rPr lang="en-US" sz="2400" dirty="0">
                <a:latin typeface="Fira Sans" panose="020B0503050000020004" pitchFamily="34" charset="0"/>
              </a:rPr>
              <a:t>How can we make ICT  a catalyst of change, and not a stumbling block or jammer.</a:t>
            </a:r>
          </a:p>
        </p:txBody>
      </p:sp>
      <p:sp>
        <p:nvSpPr>
          <p:cNvPr id="7" name="Text Placeholder 7"/>
          <p:cNvSpPr>
            <a:spLocks noGrp="1"/>
          </p:cNvSpPr>
          <p:nvPr>
            <p:ph type="body" sz="quarter" idx="10"/>
          </p:nvPr>
        </p:nvSpPr>
        <p:spPr>
          <a:xfrm>
            <a:off x="1166840" y="6321473"/>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2888513027"/>
      </p:ext>
    </p:extLst>
  </p:cSld>
  <p:clrMapOvr>
    <a:masterClrMapping/>
  </p:clrMapOvr>
  <p:transition spd="slow">
    <p:push/>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29" name="Group 128"/>
          <p:cNvGrpSpPr/>
          <p:nvPr/>
        </p:nvGrpSpPr>
        <p:grpSpPr>
          <a:xfrm>
            <a:off x="1742004" y="1475850"/>
            <a:ext cx="8640000" cy="999117"/>
            <a:chOff x="1742004" y="1475850"/>
            <a:chExt cx="8640000" cy="999117"/>
          </a:xfrm>
        </p:grpSpPr>
        <p:sp>
          <p:nvSpPr>
            <p:cNvPr id="101" name="Rounded Rectangle 100"/>
            <p:cNvSpPr/>
            <p:nvPr/>
          </p:nvSpPr>
          <p:spPr>
            <a:xfrm>
              <a:off x="1750713" y="1487001"/>
              <a:ext cx="2282232" cy="98796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p:cNvSpPr/>
            <p:nvPr/>
          </p:nvSpPr>
          <p:spPr>
            <a:xfrm>
              <a:off x="8099772" y="1475850"/>
              <a:ext cx="2282232" cy="987966"/>
            </a:xfrm>
            <a:prstGeom prst="roundRect">
              <a:avLst/>
            </a:prstGeom>
            <a:solidFill>
              <a:schemeClr val="tx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062004" y="1475850"/>
              <a:ext cx="2160000" cy="987966"/>
            </a:xfrm>
            <a:prstGeom prst="rect">
              <a:avLst/>
            </a:prstGeom>
            <a:solidFill>
              <a:srgbClr val="68C2E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3902004" y="1475850"/>
              <a:ext cx="2160000" cy="987966"/>
            </a:xfrm>
            <a:prstGeom prst="rect">
              <a:avLst/>
            </a:prstGeom>
            <a:solidFill>
              <a:srgbClr val="52C4C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p:nvSpPr>
          <p:spPr>
            <a:xfrm>
              <a:off x="1742004" y="1475850"/>
              <a:ext cx="8640000" cy="987966"/>
            </a:xfrm>
            <a:prstGeom prst="round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097311" y="1954780"/>
              <a:ext cx="1850058" cy="369332"/>
            </a:xfrm>
            <a:prstGeom prst="rect">
              <a:avLst/>
            </a:prstGeom>
            <a:noFill/>
          </p:spPr>
          <p:txBody>
            <a:bodyPr wrap="none" rtlCol="0">
              <a:spAutoFit/>
            </a:bodyPr>
            <a:lstStyle/>
            <a:p>
              <a:r>
                <a:rPr lang="en-US" b="1" dirty="0" err="1" smtClean="0">
                  <a:solidFill>
                    <a:schemeClr val="bg1"/>
                  </a:solidFill>
                </a:rPr>
                <a:t>Sociale</a:t>
              </a:r>
              <a:r>
                <a:rPr lang="en-US" b="1" dirty="0" smtClean="0">
                  <a:solidFill>
                    <a:schemeClr val="bg1"/>
                  </a:solidFill>
                </a:rPr>
                <a:t> </a:t>
              </a:r>
              <a:r>
                <a:rPr lang="en-US" b="1" dirty="0" err="1" smtClean="0">
                  <a:solidFill>
                    <a:schemeClr val="bg1"/>
                  </a:solidFill>
                </a:rPr>
                <a:t>Zekerheid</a:t>
              </a:r>
              <a:endParaRPr lang="en-US" b="1" dirty="0">
                <a:solidFill>
                  <a:schemeClr val="bg1"/>
                </a:solidFill>
              </a:endParaRPr>
            </a:p>
          </p:txBody>
        </p:sp>
        <p:sp>
          <p:nvSpPr>
            <p:cNvPr id="32" name="TextBox 31"/>
            <p:cNvSpPr txBox="1"/>
            <p:nvPr/>
          </p:nvSpPr>
          <p:spPr>
            <a:xfrm>
              <a:off x="6461609" y="1954780"/>
              <a:ext cx="1321387" cy="369332"/>
            </a:xfrm>
            <a:prstGeom prst="rect">
              <a:avLst/>
            </a:prstGeom>
            <a:noFill/>
          </p:spPr>
          <p:txBody>
            <a:bodyPr wrap="none" rtlCol="0">
              <a:spAutoFit/>
            </a:bodyPr>
            <a:lstStyle/>
            <a:p>
              <a:r>
                <a:rPr lang="en-US" b="1" dirty="0" err="1" smtClean="0">
                  <a:solidFill>
                    <a:schemeClr val="bg1"/>
                  </a:solidFill>
                </a:rPr>
                <a:t>Gezondheid</a:t>
              </a:r>
              <a:endParaRPr lang="en-US" b="1" dirty="0">
                <a:solidFill>
                  <a:schemeClr val="bg1"/>
                </a:solidFill>
              </a:endParaRPr>
            </a:p>
          </p:txBody>
        </p:sp>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r="79894" b="-6207"/>
            <a:stretch/>
          </p:blipFill>
          <p:spPr>
            <a:xfrm>
              <a:off x="4805160" y="1565384"/>
              <a:ext cx="394140" cy="382343"/>
            </a:xfrm>
            <a:prstGeom prst="rect">
              <a:avLst/>
            </a:prstGeom>
          </p:spPr>
        </p:pic>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2450" y="1497523"/>
              <a:ext cx="342890" cy="468000"/>
            </a:xfrm>
            <a:prstGeom prst="rect">
              <a:avLst/>
            </a:prstGeom>
          </p:spPr>
        </p:pic>
        <p:sp>
          <p:nvSpPr>
            <p:cNvPr id="35" name="TextBox 34"/>
            <p:cNvSpPr txBox="1"/>
            <p:nvPr/>
          </p:nvSpPr>
          <p:spPr>
            <a:xfrm>
              <a:off x="8814591" y="1954780"/>
              <a:ext cx="881010" cy="369332"/>
            </a:xfrm>
            <a:prstGeom prst="rect">
              <a:avLst/>
            </a:prstGeom>
            <a:noFill/>
          </p:spPr>
          <p:txBody>
            <a:bodyPr wrap="none" rtlCol="0">
              <a:spAutoFit/>
            </a:bodyPr>
            <a:lstStyle/>
            <a:p>
              <a:r>
                <a:rPr lang="en-US" b="1" dirty="0" err="1" smtClean="0">
                  <a:solidFill>
                    <a:schemeClr val="bg1"/>
                  </a:solidFill>
                </a:rPr>
                <a:t>Andere</a:t>
              </a:r>
              <a:endParaRPr lang="en-US" b="1" dirty="0">
                <a:solidFill>
                  <a:schemeClr val="bg1"/>
                </a:solidFill>
              </a:endParaRPr>
            </a:p>
          </p:txBody>
        </p:sp>
        <p:sp>
          <p:nvSpPr>
            <p:cNvPr id="36" name="TextBox 35"/>
            <p:cNvSpPr txBox="1"/>
            <p:nvPr/>
          </p:nvSpPr>
          <p:spPr>
            <a:xfrm>
              <a:off x="2012897" y="1769282"/>
              <a:ext cx="1122423" cy="400110"/>
            </a:xfrm>
            <a:prstGeom prst="rect">
              <a:avLst/>
            </a:prstGeom>
            <a:noFill/>
          </p:spPr>
          <p:txBody>
            <a:bodyPr wrap="none" rtlCol="0">
              <a:spAutoFit/>
            </a:bodyPr>
            <a:lstStyle/>
            <a:p>
              <a:r>
                <a:rPr lang="en-US" sz="2000" b="1" dirty="0" smtClean="0">
                  <a:solidFill>
                    <a:schemeClr val="accent2">
                      <a:lumMod val="75000"/>
                    </a:schemeClr>
                  </a:solidFill>
                </a:rPr>
                <a:t>Domains</a:t>
              </a:r>
              <a:endParaRPr lang="en-US" sz="2000" b="1" dirty="0">
                <a:solidFill>
                  <a:schemeClr val="accent2">
                    <a:lumMod val="75000"/>
                  </a:schemeClr>
                </a:solidFill>
              </a:endParaRPr>
            </a:p>
          </p:txBody>
        </p:sp>
      </p:grpSp>
      <p:grpSp>
        <p:nvGrpSpPr>
          <p:cNvPr id="130" name="Group 129"/>
          <p:cNvGrpSpPr/>
          <p:nvPr/>
        </p:nvGrpSpPr>
        <p:grpSpPr>
          <a:xfrm>
            <a:off x="1742004" y="3870286"/>
            <a:ext cx="8640000" cy="1008033"/>
            <a:chOff x="1742004" y="3870286"/>
            <a:chExt cx="8640000" cy="1008033"/>
          </a:xfrm>
        </p:grpSpPr>
        <p:sp>
          <p:nvSpPr>
            <p:cNvPr id="99" name="Rounded Rectangle 98"/>
            <p:cNvSpPr/>
            <p:nvPr/>
          </p:nvSpPr>
          <p:spPr>
            <a:xfrm>
              <a:off x="1750713" y="3890353"/>
              <a:ext cx="2282232" cy="987966"/>
            </a:xfrm>
            <a:prstGeom prst="roundRect">
              <a:avLst/>
            </a:prstGeom>
            <a:solidFill>
              <a:schemeClr val="bg1"/>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ounded Rectangle 18"/>
            <p:cNvSpPr/>
            <p:nvPr/>
          </p:nvSpPr>
          <p:spPr>
            <a:xfrm>
              <a:off x="8099772" y="3879202"/>
              <a:ext cx="2282232" cy="987966"/>
            </a:xfrm>
            <a:prstGeom prst="round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222004" y="3870286"/>
              <a:ext cx="1080000" cy="987966"/>
            </a:xfrm>
            <a:prstGeom prst="rect">
              <a:avLst/>
            </a:prstGeom>
            <a:solidFill>
              <a:schemeClr val="tx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062004" y="3879202"/>
              <a:ext cx="2160000" cy="987966"/>
            </a:xfrm>
            <a:prstGeom prst="rect">
              <a:avLst/>
            </a:prstGeom>
            <a:solidFill>
              <a:srgbClr val="68C2E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7142004" y="3881763"/>
              <a:ext cx="1080000" cy="987966"/>
            </a:xfrm>
            <a:prstGeom prst="rect">
              <a:avLst/>
            </a:prstGeom>
            <a:solidFill>
              <a:srgbClr val="9DD7E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3902004" y="3879202"/>
              <a:ext cx="2160000" cy="987966"/>
            </a:xfrm>
            <a:prstGeom prst="rect">
              <a:avLst/>
            </a:prstGeom>
            <a:solidFill>
              <a:srgbClr val="52C4C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4982004" y="3879202"/>
              <a:ext cx="1080000" cy="987966"/>
            </a:xfrm>
            <a:prstGeom prst="rect">
              <a:avLst/>
            </a:prstGeom>
            <a:solidFill>
              <a:srgbClr val="8ED9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1742004" y="3879202"/>
              <a:ext cx="8640000" cy="987966"/>
            </a:xfrm>
            <a:prstGeom prst="round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2012898" y="4082906"/>
              <a:ext cx="1581715" cy="615553"/>
            </a:xfrm>
            <a:prstGeom prst="rect">
              <a:avLst/>
            </a:prstGeom>
            <a:noFill/>
          </p:spPr>
          <p:txBody>
            <a:bodyPr wrap="none" rtlCol="0">
              <a:spAutoFit/>
            </a:bodyPr>
            <a:lstStyle/>
            <a:p>
              <a:r>
                <a:rPr lang="en-US" sz="2000" b="1" dirty="0" smtClean="0">
                  <a:solidFill>
                    <a:schemeClr val="accent2">
                      <a:lumMod val="75000"/>
                    </a:schemeClr>
                  </a:solidFill>
                </a:rPr>
                <a:t>Processes</a:t>
              </a:r>
            </a:p>
            <a:p>
              <a:r>
                <a:rPr lang="en-US" sz="1400" dirty="0" smtClean="0">
                  <a:solidFill>
                    <a:schemeClr val="accent2">
                      <a:lumMod val="75000"/>
                    </a:schemeClr>
                  </a:solidFill>
                </a:rPr>
                <a:t>Generic &amp; reusable</a:t>
              </a:r>
              <a:endParaRPr lang="en-US" sz="1400" dirty="0">
                <a:solidFill>
                  <a:schemeClr val="accent2">
                    <a:lumMod val="75000"/>
                  </a:schemeClr>
                </a:solidFill>
              </a:endParaRPr>
            </a:p>
          </p:txBody>
        </p:sp>
        <p:grpSp>
          <p:nvGrpSpPr>
            <p:cNvPr id="60" name="Group 59"/>
            <p:cNvGrpSpPr/>
            <p:nvPr/>
          </p:nvGrpSpPr>
          <p:grpSpPr>
            <a:xfrm>
              <a:off x="4126209" y="4009191"/>
              <a:ext cx="295620" cy="295620"/>
              <a:chOff x="4233021" y="4113673"/>
              <a:chExt cx="348420" cy="348420"/>
            </a:xfrm>
          </p:grpSpPr>
          <p:pic>
            <p:nvPicPr>
              <p:cNvPr id="58" name="Picture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59" name="Oval 58"/>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p:cNvGrpSpPr/>
            <p:nvPr/>
          </p:nvGrpSpPr>
          <p:grpSpPr>
            <a:xfrm>
              <a:off x="4529437" y="4250337"/>
              <a:ext cx="295620" cy="295620"/>
              <a:chOff x="4233021" y="4113673"/>
              <a:chExt cx="348420" cy="348420"/>
            </a:xfrm>
          </p:grpSpPr>
          <p:pic>
            <p:nvPicPr>
              <p:cNvPr id="62" name="Picture 6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63" name="Oval 62"/>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p:cNvGrpSpPr/>
            <p:nvPr/>
          </p:nvGrpSpPr>
          <p:grpSpPr>
            <a:xfrm>
              <a:off x="6257935" y="3979001"/>
              <a:ext cx="295620" cy="295620"/>
              <a:chOff x="4233021" y="4113673"/>
              <a:chExt cx="348420" cy="348420"/>
            </a:xfrm>
          </p:grpSpPr>
          <p:pic>
            <p:nvPicPr>
              <p:cNvPr id="65" name="Picture 6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66" name="Oval 65"/>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Group 66"/>
            <p:cNvGrpSpPr/>
            <p:nvPr/>
          </p:nvGrpSpPr>
          <p:grpSpPr>
            <a:xfrm>
              <a:off x="7470792" y="4009191"/>
              <a:ext cx="295620" cy="295620"/>
              <a:chOff x="4233021" y="4113673"/>
              <a:chExt cx="348420" cy="348420"/>
            </a:xfrm>
          </p:grpSpPr>
          <p:pic>
            <p:nvPicPr>
              <p:cNvPr id="68" name="Picture 6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69" name="Oval 68"/>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oup 69"/>
            <p:cNvGrpSpPr/>
            <p:nvPr/>
          </p:nvGrpSpPr>
          <p:grpSpPr>
            <a:xfrm>
              <a:off x="7512827" y="4455884"/>
              <a:ext cx="295620" cy="295620"/>
              <a:chOff x="4233021" y="4113673"/>
              <a:chExt cx="348420" cy="348420"/>
            </a:xfrm>
          </p:grpSpPr>
          <p:pic>
            <p:nvPicPr>
              <p:cNvPr id="71" name="Picture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72" name="Oval 71"/>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72"/>
            <p:cNvGrpSpPr/>
            <p:nvPr/>
          </p:nvGrpSpPr>
          <p:grpSpPr>
            <a:xfrm>
              <a:off x="9854278" y="4490663"/>
              <a:ext cx="295620" cy="295620"/>
              <a:chOff x="4233021" y="4113673"/>
              <a:chExt cx="348420" cy="348420"/>
            </a:xfrm>
          </p:grpSpPr>
          <p:pic>
            <p:nvPicPr>
              <p:cNvPr id="74" name="Picture 7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75" name="Oval 74"/>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p:cNvGrpSpPr/>
            <p:nvPr/>
          </p:nvGrpSpPr>
          <p:grpSpPr>
            <a:xfrm>
              <a:off x="9427501" y="4031033"/>
              <a:ext cx="295620" cy="295620"/>
              <a:chOff x="4233021" y="4113673"/>
              <a:chExt cx="348420" cy="348420"/>
            </a:xfrm>
          </p:grpSpPr>
          <p:pic>
            <p:nvPicPr>
              <p:cNvPr id="77" name="Picture 7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78" name="Oval 77"/>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p:cNvGrpSpPr/>
            <p:nvPr/>
          </p:nvGrpSpPr>
          <p:grpSpPr>
            <a:xfrm>
              <a:off x="5491998" y="4413679"/>
              <a:ext cx="295620" cy="295620"/>
              <a:chOff x="4233021" y="4113673"/>
              <a:chExt cx="348420" cy="348420"/>
            </a:xfrm>
          </p:grpSpPr>
          <p:pic>
            <p:nvPicPr>
              <p:cNvPr id="80" name="Picture 7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81" name="Oval 80"/>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p:cNvGrpSpPr/>
            <p:nvPr/>
          </p:nvGrpSpPr>
          <p:grpSpPr>
            <a:xfrm>
              <a:off x="5042167" y="4028641"/>
              <a:ext cx="295620" cy="295620"/>
              <a:chOff x="4233021" y="4113673"/>
              <a:chExt cx="348420" cy="348420"/>
            </a:xfrm>
          </p:grpSpPr>
          <p:pic>
            <p:nvPicPr>
              <p:cNvPr id="83" name="Picture 8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84" name="Oval 83"/>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5" name="Group 84"/>
            <p:cNvGrpSpPr/>
            <p:nvPr/>
          </p:nvGrpSpPr>
          <p:grpSpPr>
            <a:xfrm>
              <a:off x="6256338" y="4488330"/>
              <a:ext cx="295620" cy="295620"/>
              <a:chOff x="4233021" y="4113673"/>
              <a:chExt cx="348420" cy="348420"/>
            </a:xfrm>
          </p:grpSpPr>
          <p:pic>
            <p:nvPicPr>
              <p:cNvPr id="86" name="Picture 8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87" name="Oval 86"/>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8" name="Group 87"/>
            <p:cNvGrpSpPr/>
            <p:nvPr/>
          </p:nvGrpSpPr>
          <p:grpSpPr>
            <a:xfrm>
              <a:off x="6830161" y="4218752"/>
              <a:ext cx="295620" cy="295620"/>
              <a:chOff x="4233021" y="4113673"/>
              <a:chExt cx="348420" cy="348420"/>
            </a:xfrm>
          </p:grpSpPr>
          <p:pic>
            <p:nvPicPr>
              <p:cNvPr id="89" name="Picture 8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90" name="Oval 89"/>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1" name="Group 90"/>
            <p:cNvGrpSpPr/>
            <p:nvPr/>
          </p:nvGrpSpPr>
          <p:grpSpPr>
            <a:xfrm>
              <a:off x="4115962" y="4486295"/>
              <a:ext cx="295620" cy="295620"/>
              <a:chOff x="4233021" y="4113673"/>
              <a:chExt cx="348420" cy="348420"/>
            </a:xfrm>
          </p:grpSpPr>
          <p:pic>
            <p:nvPicPr>
              <p:cNvPr id="92" name="Picture 9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93" name="Oval 92"/>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4" name="Group 93"/>
            <p:cNvGrpSpPr/>
            <p:nvPr/>
          </p:nvGrpSpPr>
          <p:grpSpPr>
            <a:xfrm>
              <a:off x="8542193" y="4278264"/>
              <a:ext cx="295620" cy="295620"/>
              <a:chOff x="4233021" y="4113673"/>
              <a:chExt cx="348420" cy="348420"/>
            </a:xfrm>
          </p:grpSpPr>
          <p:pic>
            <p:nvPicPr>
              <p:cNvPr id="95" name="Picture 9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33021" y="4113673"/>
                <a:ext cx="348420" cy="348420"/>
              </a:xfrm>
              <a:prstGeom prst="rect">
                <a:avLst/>
              </a:prstGeom>
            </p:spPr>
          </p:pic>
          <p:sp>
            <p:nvSpPr>
              <p:cNvPr id="96" name="Oval 95"/>
              <p:cNvSpPr/>
              <p:nvPr/>
            </p:nvSpPr>
            <p:spPr>
              <a:xfrm>
                <a:off x="4344231" y="4224883"/>
                <a:ext cx="126000" cy="12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128" name="Group 127"/>
          <p:cNvGrpSpPr/>
          <p:nvPr/>
        </p:nvGrpSpPr>
        <p:grpSpPr>
          <a:xfrm>
            <a:off x="1742004" y="2668610"/>
            <a:ext cx="8640000" cy="1008033"/>
            <a:chOff x="1742004" y="2668610"/>
            <a:chExt cx="8640000" cy="1008033"/>
          </a:xfrm>
        </p:grpSpPr>
        <p:sp>
          <p:nvSpPr>
            <p:cNvPr id="98" name="Rounded Rectangle 97"/>
            <p:cNvSpPr/>
            <p:nvPr/>
          </p:nvSpPr>
          <p:spPr>
            <a:xfrm>
              <a:off x="1750713" y="2688677"/>
              <a:ext cx="2282232" cy="987966"/>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p:cNvSpPr/>
            <p:nvPr/>
          </p:nvSpPr>
          <p:spPr>
            <a:xfrm>
              <a:off x="8099772" y="2677526"/>
              <a:ext cx="2282232" cy="987966"/>
            </a:xfrm>
            <a:prstGeom prst="round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8222004" y="2668610"/>
              <a:ext cx="1080000" cy="987966"/>
            </a:xfrm>
            <a:prstGeom prst="rect">
              <a:avLst/>
            </a:prstGeom>
            <a:solidFill>
              <a:schemeClr val="tx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062004" y="2677526"/>
              <a:ext cx="2160000" cy="987966"/>
            </a:xfrm>
            <a:prstGeom prst="rect">
              <a:avLst/>
            </a:prstGeom>
            <a:solidFill>
              <a:srgbClr val="68C2E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7142004" y="2680087"/>
              <a:ext cx="1080000" cy="987966"/>
            </a:xfrm>
            <a:prstGeom prst="rect">
              <a:avLst/>
            </a:prstGeom>
            <a:solidFill>
              <a:srgbClr val="9DD7E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902004" y="2677526"/>
              <a:ext cx="2160000" cy="987966"/>
            </a:xfrm>
            <a:prstGeom prst="rect">
              <a:avLst/>
            </a:prstGeom>
            <a:solidFill>
              <a:srgbClr val="52C4C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p:cNvSpPr/>
            <p:nvPr/>
          </p:nvSpPr>
          <p:spPr>
            <a:xfrm>
              <a:off x="4982004" y="2677526"/>
              <a:ext cx="1080000" cy="987966"/>
            </a:xfrm>
            <a:prstGeom prst="rect">
              <a:avLst/>
            </a:prstGeom>
            <a:solidFill>
              <a:srgbClr val="8ED9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1742004" y="2677526"/>
              <a:ext cx="8640000" cy="987966"/>
            </a:xfrm>
            <a:prstGeom prst="round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p:cNvSpPr txBox="1"/>
            <p:nvPr/>
          </p:nvSpPr>
          <p:spPr>
            <a:xfrm>
              <a:off x="2012898" y="2963523"/>
              <a:ext cx="1381295" cy="400110"/>
            </a:xfrm>
            <a:prstGeom prst="rect">
              <a:avLst/>
            </a:prstGeom>
            <a:noFill/>
          </p:spPr>
          <p:txBody>
            <a:bodyPr wrap="square" rtlCol="0">
              <a:spAutoFit/>
            </a:bodyPr>
            <a:lstStyle/>
            <a:p>
              <a:r>
                <a:rPr lang="en-US" sz="2000" b="1" dirty="0" smtClean="0">
                  <a:solidFill>
                    <a:schemeClr val="accent2">
                      <a:lumMod val="75000"/>
                    </a:schemeClr>
                  </a:solidFill>
                </a:rPr>
                <a:t>Services</a:t>
              </a:r>
              <a:endParaRPr lang="en-US" sz="2000" b="1" dirty="0">
                <a:solidFill>
                  <a:schemeClr val="accent2">
                    <a:lumMod val="75000"/>
                  </a:schemeClr>
                </a:solidFill>
              </a:endParaRPr>
            </a:p>
          </p:txBody>
        </p:sp>
        <p:grpSp>
          <p:nvGrpSpPr>
            <p:cNvPr id="97" name="Group 96"/>
            <p:cNvGrpSpPr/>
            <p:nvPr/>
          </p:nvGrpSpPr>
          <p:grpSpPr>
            <a:xfrm>
              <a:off x="3898557" y="2729531"/>
              <a:ext cx="6311417" cy="894791"/>
              <a:chOff x="3932553" y="2842661"/>
              <a:chExt cx="6311417" cy="894791"/>
            </a:xfrm>
          </p:grpSpPr>
          <p:sp>
            <p:nvSpPr>
              <p:cNvPr id="5" name="TextBox 4"/>
              <p:cNvSpPr txBox="1"/>
              <p:nvPr/>
            </p:nvSpPr>
            <p:spPr>
              <a:xfrm>
                <a:off x="5039635" y="3145516"/>
                <a:ext cx="840295"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Pension</a:t>
                </a:r>
                <a:endParaRPr lang="en-US" sz="1400" dirty="0">
                  <a:solidFill>
                    <a:schemeClr val="tx1">
                      <a:lumMod val="95000"/>
                      <a:lumOff val="5000"/>
                    </a:schemeClr>
                  </a:solidFill>
                  <a:latin typeface="Fira Sans" panose="020B0503050000020004" pitchFamily="34" charset="0"/>
                </a:endParaRPr>
              </a:p>
            </p:txBody>
          </p:sp>
          <p:sp>
            <p:nvSpPr>
              <p:cNvPr id="118" name="TextBox 117"/>
              <p:cNvSpPr txBox="1"/>
              <p:nvPr/>
            </p:nvSpPr>
            <p:spPr>
              <a:xfrm>
                <a:off x="4013385" y="2842661"/>
                <a:ext cx="1210588"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Employment</a:t>
                </a:r>
                <a:endParaRPr lang="en-US" sz="1400" dirty="0">
                  <a:solidFill>
                    <a:schemeClr val="tx1">
                      <a:lumMod val="95000"/>
                      <a:lumOff val="5000"/>
                    </a:schemeClr>
                  </a:solidFill>
                  <a:latin typeface="Fira Sans" panose="020B0503050000020004" pitchFamily="34" charset="0"/>
                </a:endParaRPr>
              </a:p>
            </p:txBody>
          </p:sp>
          <p:sp>
            <p:nvSpPr>
              <p:cNvPr id="120" name="TextBox 119"/>
              <p:cNvSpPr txBox="1"/>
              <p:nvPr/>
            </p:nvSpPr>
            <p:spPr>
              <a:xfrm>
                <a:off x="5225745" y="2842661"/>
                <a:ext cx="628698" cy="307777"/>
              </a:xfrm>
              <a:prstGeom prst="rect">
                <a:avLst/>
              </a:prstGeom>
              <a:noFill/>
            </p:spPr>
            <p:txBody>
              <a:bodyPr wrap="none" rtlCol="0">
                <a:spAutoFit/>
              </a:bodyPr>
              <a:lstStyle/>
              <a:p>
                <a:r>
                  <a:rPr lang="en-US" sz="1400" dirty="0" err="1" smtClean="0">
                    <a:solidFill>
                      <a:schemeClr val="tx1">
                        <a:lumMod val="95000"/>
                        <a:lumOff val="5000"/>
                      </a:schemeClr>
                    </a:solidFill>
                    <a:latin typeface="Fira Sans" panose="020B0503050000020004" pitchFamily="34" charset="0"/>
                  </a:rPr>
                  <a:t>Illnes</a:t>
                </a:r>
                <a:endParaRPr lang="en-US" sz="1400" dirty="0">
                  <a:solidFill>
                    <a:schemeClr val="tx1">
                      <a:lumMod val="95000"/>
                      <a:lumOff val="5000"/>
                    </a:schemeClr>
                  </a:solidFill>
                  <a:latin typeface="Fira Sans" panose="020B0503050000020004" pitchFamily="34" charset="0"/>
                </a:endParaRPr>
              </a:p>
            </p:txBody>
          </p:sp>
          <p:sp>
            <p:nvSpPr>
              <p:cNvPr id="121" name="TextBox 120"/>
              <p:cNvSpPr txBox="1"/>
              <p:nvPr/>
            </p:nvSpPr>
            <p:spPr>
              <a:xfrm>
                <a:off x="3932553" y="3429675"/>
                <a:ext cx="1588897"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Family allowance</a:t>
                </a:r>
                <a:endParaRPr lang="en-US" sz="1400" dirty="0">
                  <a:solidFill>
                    <a:schemeClr val="tx1">
                      <a:lumMod val="95000"/>
                      <a:lumOff val="5000"/>
                    </a:schemeClr>
                  </a:solidFill>
                  <a:latin typeface="Fira Sans" panose="020B0503050000020004" pitchFamily="34" charset="0"/>
                </a:endParaRPr>
              </a:p>
            </p:txBody>
          </p:sp>
          <p:sp>
            <p:nvSpPr>
              <p:cNvPr id="122" name="TextBox 121"/>
              <p:cNvSpPr txBox="1"/>
              <p:nvPr/>
            </p:nvSpPr>
            <p:spPr>
              <a:xfrm>
                <a:off x="4277351" y="3145516"/>
                <a:ext cx="808235"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Holiday</a:t>
                </a:r>
                <a:endParaRPr lang="en-US" sz="1400" dirty="0">
                  <a:solidFill>
                    <a:schemeClr val="tx1">
                      <a:lumMod val="95000"/>
                      <a:lumOff val="5000"/>
                    </a:schemeClr>
                  </a:solidFill>
                  <a:latin typeface="Fira Sans" panose="020B0503050000020004" pitchFamily="34" charset="0"/>
                </a:endParaRPr>
              </a:p>
            </p:txBody>
          </p:sp>
          <p:sp>
            <p:nvSpPr>
              <p:cNvPr id="123" name="TextBox 122"/>
              <p:cNvSpPr txBox="1"/>
              <p:nvPr/>
            </p:nvSpPr>
            <p:spPr>
              <a:xfrm>
                <a:off x="5511853" y="3429675"/>
                <a:ext cx="550151"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Care</a:t>
                </a:r>
                <a:endParaRPr lang="en-US" sz="1400" dirty="0">
                  <a:solidFill>
                    <a:schemeClr val="tx1">
                      <a:lumMod val="95000"/>
                      <a:lumOff val="5000"/>
                    </a:schemeClr>
                  </a:solidFill>
                  <a:latin typeface="Fira Sans" panose="020B0503050000020004" pitchFamily="34" charset="0"/>
                </a:endParaRPr>
              </a:p>
            </p:txBody>
          </p:sp>
          <p:sp>
            <p:nvSpPr>
              <p:cNvPr id="134" name="TextBox 133"/>
              <p:cNvSpPr txBox="1"/>
              <p:nvPr/>
            </p:nvSpPr>
            <p:spPr>
              <a:xfrm>
                <a:off x="8400455" y="2949911"/>
                <a:ext cx="643125"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Taxes</a:t>
                </a:r>
                <a:endParaRPr lang="en-US" sz="1400" dirty="0">
                  <a:solidFill>
                    <a:schemeClr val="tx1">
                      <a:lumMod val="95000"/>
                      <a:lumOff val="5000"/>
                    </a:schemeClr>
                  </a:solidFill>
                  <a:latin typeface="Fira Sans" panose="020B0503050000020004" pitchFamily="34" charset="0"/>
                </a:endParaRPr>
              </a:p>
            </p:txBody>
          </p:sp>
          <p:sp>
            <p:nvSpPr>
              <p:cNvPr id="135" name="TextBox 134"/>
              <p:cNvSpPr txBox="1"/>
              <p:nvPr/>
            </p:nvSpPr>
            <p:spPr>
              <a:xfrm>
                <a:off x="8399670" y="3315632"/>
                <a:ext cx="835485"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Defense</a:t>
                </a:r>
                <a:endParaRPr lang="en-US" sz="1400" dirty="0">
                  <a:solidFill>
                    <a:schemeClr val="tx1">
                      <a:lumMod val="95000"/>
                      <a:lumOff val="5000"/>
                    </a:schemeClr>
                  </a:solidFill>
                  <a:latin typeface="Fira Sans" panose="020B0503050000020004" pitchFamily="34" charset="0"/>
                </a:endParaRPr>
              </a:p>
            </p:txBody>
          </p:sp>
          <p:sp>
            <p:nvSpPr>
              <p:cNvPr id="136" name="TextBox 135"/>
              <p:cNvSpPr txBox="1"/>
              <p:nvPr/>
            </p:nvSpPr>
            <p:spPr>
              <a:xfrm>
                <a:off x="9586230" y="2918442"/>
                <a:ext cx="317716"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a:t>
                </a:r>
                <a:endParaRPr lang="en-US" sz="1400" dirty="0">
                  <a:solidFill>
                    <a:schemeClr val="tx1">
                      <a:lumMod val="95000"/>
                      <a:lumOff val="5000"/>
                    </a:schemeClr>
                  </a:solidFill>
                  <a:latin typeface="Fira Sans" panose="020B0503050000020004" pitchFamily="34" charset="0"/>
                </a:endParaRPr>
              </a:p>
            </p:txBody>
          </p:sp>
          <p:sp>
            <p:nvSpPr>
              <p:cNvPr id="137" name="TextBox 136"/>
              <p:cNvSpPr txBox="1"/>
              <p:nvPr/>
            </p:nvSpPr>
            <p:spPr>
              <a:xfrm>
                <a:off x="6159402" y="2842661"/>
                <a:ext cx="1124026"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Health care</a:t>
                </a:r>
                <a:endParaRPr lang="en-US" sz="1400" dirty="0">
                  <a:solidFill>
                    <a:schemeClr val="tx1">
                      <a:lumMod val="95000"/>
                      <a:lumOff val="5000"/>
                    </a:schemeClr>
                  </a:solidFill>
                  <a:latin typeface="Fira Sans" panose="020B0503050000020004" pitchFamily="34" charset="0"/>
                </a:endParaRPr>
              </a:p>
            </p:txBody>
          </p:sp>
          <p:sp>
            <p:nvSpPr>
              <p:cNvPr id="138" name="TextBox 137"/>
              <p:cNvSpPr txBox="1"/>
              <p:nvPr/>
            </p:nvSpPr>
            <p:spPr>
              <a:xfrm>
                <a:off x="6573038" y="3145516"/>
                <a:ext cx="1287532"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Medical costs</a:t>
                </a:r>
                <a:endParaRPr lang="en-US" sz="1400" dirty="0">
                  <a:solidFill>
                    <a:schemeClr val="tx1">
                      <a:lumMod val="95000"/>
                      <a:lumOff val="5000"/>
                    </a:schemeClr>
                  </a:solidFill>
                  <a:latin typeface="Fira Sans" panose="020B0503050000020004" pitchFamily="34" charset="0"/>
                </a:endParaRPr>
              </a:p>
            </p:txBody>
          </p:sp>
          <p:sp>
            <p:nvSpPr>
              <p:cNvPr id="140" name="TextBox 139"/>
              <p:cNvSpPr txBox="1"/>
              <p:nvPr/>
            </p:nvSpPr>
            <p:spPr>
              <a:xfrm>
                <a:off x="6148059" y="3429675"/>
                <a:ext cx="1151277"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Health risks</a:t>
                </a:r>
                <a:endParaRPr lang="en-US" sz="1400" dirty="0">
                  <a:solidFill>
                    <a:schemeClr val="tx1">
                      <a:lumMod val="95000"/>
                      <a:lumOff val="5000"/>
                    </a:schemeClr>
                  </a:solidFill>
                  <a:latin typeface="Fira Sans" panose="020B0503050000020004" pitchFamily="34" charset="0"/>
                </a:endParaRPr>
              </a:p>
            </p:txBody>
          </p:sp>
          <p:sp>
            <p:nvSpPr>
              <p:cNvPr id="141" name="TextBox 140"/>
              <p:cNvSpPr txBox="1"/>
              <p:nvPr/>
            </p:nvSpPr>
            <p:spPr>
              <a:xfrm>
                <a:off x="7217839" y="3429675"/>
                <a:ext cx="1019831"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Medicines</a:t>
                </a:r>
                <a:endParaRPr lang="en-US" sz="1400" dirty="0">
                  <a:solidFill>
                    <a:schemeClr val="tx1">
                      <a:lumMod val="95000"/>
                      <a:lumOff val="5000"/>
                    </a:schemeClr>
                  </a:solidFill>
                  <a:latin typeface="Fira Sans" panose="020B0503050000020004" pitchFamily="34" charset="0"/>
                </a:endParaRPr>
              </a:p>
            </p:txBody>
          </p:sp>
          <p:sp>
            <p:nvSpPr>
              <p:cNvPr id="142" name="TextBox 141"/>
              <p:cNvSpPr txBox="1"/>
              <p:nvPr/>
            </p:nvSpPr>
            <p:spPr>
              <a:xfrm>
                <a:off x="9386043" y="3320601"/>
                <a:ext cx="857927" cy="307777"/>
              </a:xfrm>
              <a:prstGeom prst="rect">
                <a:avLst/>
              </a:prstGeom>
              <a:noFill/>
            </p:spPr>
            <p:txBody>
              <a:bodyPr wrap="none" rtlCol="0">
                <a:spAutoFit/>
              </a:bodyPr>
              <a:lstStyle/>
              <a:p>
                <a:r>
                  <a:rPr lang="en-US" sz="1400" dirty="0" smtClean="0">
                    <a:solidFill>
                      <a:schemeClr val="tx1">
                        <a:lumMod val="95000"/>
                        <a:lumOff val="5000"/>
                      </a:schemeClr>
                    </a:solidFill>
                    <a:latin typeface="Fira Sans" panose="020B0503050000020004" pitchFamily="34" charset="0"/>
                  </a:rPr>
                  <a:t>Mobility</a:t>
                </a:r>
                <a:endParaRPr lang="en-US" sz="1400" dirty="0">
                  <a:solidFill>
                    <a:schemeClr val="tx1">
                      <a:lumMod val="95000"/>
                      <a:lumOff val="5000"/>
                    </a:schemeClr>
                  </a:solidFill>
                  <a:latin typeface="Fira Sans" panose="020B0503050000020004" pitchFamily="34" charset="0"/>
                </a:endParaRPr>
              </a:p>
            </p:txBody>
          </p:sp>
        </p:grpSp>
      </p:grpSp>
      <p:grpSp>
        <p:nvGrpSpPr>
          <p:cNvPr id="132" name="Group 131"/>
          <p:cNvGrpSpPr/>
          <p:nvPr/>
        </p:nvGrpSpPr>
        <p:grpSpPr>
          <a:xfrm>
            <a:off x="1505619" y="4456377"/>
            <a:ext cx="8876385" cy="1623617"/>
            <a:chOff x="1505619" y="4456377"/>
            <a:chExt cx="8876385" cy="1623617"/>
          </a:xfrm>
        </p:grpSpPr>
        <p:sp>
          <p:nvSpPr>
            <p:cNvPr id="100" name="Rounded Rectangle 99"/>
            <p:cNvSpPr/>
            <p:nvPr/>
          </p:nvSpPr>
          <p:spPr>
            <a:xfrm>
              <a:off x="1750713" y="5092028"/>
              <a:ext cx="2282232" cy="987966"/>
            </a:xfrm>
            <a:prstGeom prst="roundRect">
              <a:avLst/>
            </a:prstGeom>
            <a:solidFill>
              <a:schemeClr val="bg1"/>
            </a:solid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p:cNvSpPr/>
            <p:nvPr/>
          </p:nvSpPr>
          <p:spPr>
            <a:xfrm>
              <a:off x="8099772" y="5080877"/>
              <a:ext cx="2282232" cy="987966"/>
            </a:xfrm>
            <a:prstGeom prst="roundRect">
              <a:avLst/>
            </a:prstGeom>
            <a:solidFill>
              <a:schemeClr val="tx2">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222004" y="5071961"/>
              <a:ext cx="1080000" cy="987966"/>
            </a:xfrm>
            <a:prstGeom prst="rect">
              <a:avLst/>
            </a:prstGeom>
            <a:solidFill>
              <a:schemeClr val="tx2">
                <a:lumMod val="60000"/>
                <a:lumOff val="4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062004" y="5080877"/>
              <a:ext cx="2160000" cy="987966"/>
            </a:xfrm>
            <a:prstGeom prst="rect">
              <a:avLst/>
            </a:prstGeom>
            <a:solidFill>
              <a:srgbClr val="68C2E7"/>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7142004" y="5083438"/>
              <a:ext cx="1080000" cy="987966"/>
            </a:xfrm>
            <a:prstGeom prst="rect">
              <a:avLst/>
            </a:prstGeom>
            <a:solidFill>
              <a:srgbClr val="9DD7E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02004" y="5080877"/>
              <a:ext cx="2160000" cy="987966"/>
            </a:xfrm>
            <a:prstGeom prst="rect">
              <a:avLst/>
            </a:prstGeom>
            <a:solidFill>
              <a:srgbClr val="52C4C5"/>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4982004" y="5080877"/>
              <a:ext cx="1080000" cy="987966"/>
            </a:xfrm>
            <a:prstGeom prst="rect">
              <a:avLst/>
            </a:prstGeom>
            <a:solidFill>
              <a:srgbClr val="8ED9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742004" y="5080877"/>
              <a:ext cx="8640000" cy="987966"/>
            </a:xfrm>
            <a:prstGeom prst="roundRect">
              <a:avLst/>
            </a:prstGeom>
            <a:noFill/>
            <a:ln w="28575">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2012898" y="5262869"/>
              <a:ext cx="1785553" cy="615553"/>
            </a:xfrm>
            <a:prstGeom prst="rect">
              <a:avLst/>
            </a:prstGeom>
            <a:noFill/>
          </p:spPr>
          <p:txBody>
            <a:bodyPr wrap="none" rtlCol="0">
              <a:spAutoFit/>
            </a:bodyPr>
            <a:lstStyle/>
            <a:p>
              <a:r>
                <a:rPr lang="en-US" sz="2000" b="1" dirty="0" smtClean="0">
                  <a:solidFill>
                    <a:schemeClr val="accent2">
                      <a:lumMod val="75000"/>
                    </a:schemeClr>
                  </a:solidFill>
                </a:rPr>
                <a:t>Building Blocks</a:t>
              </a:r>
            </a:p>
            <a:p>
              <a:r>
                <a:rPr lang="en-US" sz="1400" dirty="0" smtClean="0">
                  <a:solidFill>
                    <a:schemeClr val="accent2">
                      <a:lumMod val="75000"/>
                    </a:schemeClr>
                  </a:solidFill>
                </a:rPr>
                <a:t>Generic &amp; reusable</a:t>
              </a:r>
              <a:endParaRPr lang="en-US" sz="1400" dirty="0">
                <a:solidFill>
                  <a:schemeClr val="accent2">
                    <a:lumMod val="75000"/>
                  </a:schemeClr>
                </a:solidFill>
              </a:endParaRPr>
            </a:p>
          </p:txBody>
        </p:sp>
        <p:grpSp>
          <p:nvGrpSpPr>
            <p:cNvPr id="103" name="Group 102"/>
            <p:cNvGrpSpPr/>
            <p:nvPr/>
          </p:nvGrpSpPr>
          <p:grpSpPr>
            <a:xfrm>
              <a:off x="4283727" y="5276729"/>
              <a:ext cx="252000" cy="610854"/>
              <a:chOff x="4328163" y="5404590"/>
              <a:chExt cx="252000" cy="610854"/>
            </a:xfrm>
          </p:grpSpPr>
          <p:sp>
            <p:nvSpPr>
              <p:cNvPr id="40" name="Cube 39"/>
              <p:cNvSpPr/>
              <p:nvPr/>
            </p:nvSpPr>
            <p:spPr>
              <a:xfrm>
                <a:off x="4328163" y="5763444"/>
                <a:ext cx="252000" cy="252000"/>
              </a:xfrm>
              <a:prstGeom prst="cub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Cube 40"/>
              <p:cNvSpPr/>
              <p:nvPr/>
            </p:nvSpPr>
            <p:spPr>
              <a:xfrm>
                <a:off x="4328163" y="5586074"/>
                <a:ext cx="252000" cy="252000"/>
              </a:xfrm>
              <a:prstGeom prst="cube">
                <a:avLst/>
              </a:prstGeom>
              <a:solidFill>
                <a:srgbClr val="FF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Cube 41"/>
              <p:cNvSpPr/>
              <p:nvPr/>
            </p:nvSpPr>
            <p:spPr>
              <a:xfrm>
                <a:off x="4328163" y="5404590"/>
                <a:ext cx="252000" cy="252000"/>
              </a:xfrm>
              <a:prstGeom prst="cube">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7" name="Group 116"/>
            <p:cNvGrpSpPr/>
            <p:nvPr/>
          </p:nvGrpSpPr>
          <p:grpSpPr>
            <a:xfrm>
              <a:off x="5385551" y="5268723"/>
              <a:ext cx="252000" cy="610854"/>
              <a:chOff x="5419547" y="5387802"/>
              <a:chExt cx="252000" cy="610854"/>
            </a:xfrm>
          </p:grpSpPr>
          <p:sp>
            <p:nvSpPr>
              <p:cNvPr id="43" name="Cube 42"/>
              <p:cNvSpPr/>
              <p:nvPr/>
            </p:nvSpPr>
            <p:spPr>
              <a:xfrm>
                <a:off x="5419547" y="5746656"/>
                <a:ext cx="252000" cy="252000"/>
              </a:xfrm>
              <a:prstGeom prst="cub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ube 43"/>
              <p:cNvSpPr/>
              <p:nvPr/>
            </p:nvSpPr>
            <p:spPr>
              <a:xfrm>
                <a:off x="5419547" y="5569286"/>
                <a:ext cx="252000" cy="252000"/>
              </a:xfrm>
              <a:prstGeom prst="cube">
                <a:avLst/>
              </a:prstGeom>
              <a:solidFill>
                <a:srgbClr val="FF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Cube 44"/>
              <p:cNvSpPr/>
              <p:nvPr/>
            </p:nvSpPr>
            <p:spPr>
              <a:xfrm>
                <a:off x="5419547" y="5387802"/>
                <a:ext cx="252000" cy="252000"/>
              </a:xfrm>
              <a:prstGeom prst="cube">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4" name="Group 123"/>
            <p:cNvGrpSpPr/>
            <p:nvPr/>
          </p:nvGrpSpPr>
          <p:grpSpPr>
            <a:xfrm>
              <a:off x="6465551" y="5445678"/>
              <a:ext cx="252000" cy="429370"/>
              <a:chOff x="6540023" y="5586074"/>
              <a:chExt cx="252000" cy="429370"/>
            </a:xfrm>
          </p:grpSpPr>
          <p:sp>
            <p:nvSpPr>
              <p:cNvPr id="46" name="Cube 45"/>
              <p:cNvSpPr/>
              <p:nvPr/>
            </p:nvSpPr>
            <p:spPr>
              <a:xfrm>
                <a:off x="6540023" y="5763444"/>
                <a:ext cx="252000" cy="252000"/>
              </a:xfrm>
              <a:prstGeom prst="cub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Cube 46"/>
              <p:cNvSpPr/>
              <p:nvPr/>
            </p:nvSpPr>
            <p:spPr>
              <a:xfrm>
                <a:off x="6540023" y="5586074"/>
                <a:ext cx="252000" cy="252000"/>
              </a:xfrm>
              <a:prstGeom prst="cube">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5" name="Group 124"/>
            <p:cNvGrpSpPr/>
            <p:nvPr/>
          </p:nvGrpSpPr>
          <p:grpSpPr>
            <a:xfrm>
              <a:off x="7556447" y="5278786"/>
              <a:ext cx="252000" cy="610854"/>
              <a:chOff x="7631407" y="5406531"/>
              <a:chExt cx="252000" cy="610854"/>
            </a:xfrm>
          </p:grpSpPr>
          <p:sp>
            <p:nvSpPr>
              <p:cNvPr id="49" name="Cube 48"/>
              <p:cNvSpPr/>
              <p:nvPr/>
            </p:nvSpPr>
            <p:spPr>
              <a:xfrm>
                <a:off x="7631407" y="5765385"/>
                <a:ext cx="252000" cy="252000"/>
              </a:xfrm>
              <a:prstGeom prst="cub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Cube 49"/>
              <p:cNvSpPr/>
              <p:nvPr/>
            </p:nvSpPr>
            <p:spPr>
              <a:xfrm>
                <a:off x="7631407" y="5588015"/>
                <a:ext cx="252000" cy="252000"/>
              </a:xfrm>
              <a:prstGeom prst="cub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Cube 50"/>
              <p:cNvSpPr/>
              <p:nvPr/>
            </p:nvSpPr>
            <p:spPr>
              <a:xfrm>
                <a:off x="7631407" y="5406531"/>
                <a:ext cx="252000" cy="252000"/>
              </a:xfrm>
              <a:prstGeom prst="cube">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6" name="Group 125"/>
            <p:cNvGrpSpPr/>
            <p:nvPr/>
          </p:nvGrpSpPr>
          <p:grpSpPr>
            <a:xfrm>
              <a:off x="8643596" y="5283846"/>
              <a:ext cx="252000" cy="610854"/>
              <a:chOff x="8648163" y="5353220"/>
              <a:chExt cx="252000" cy="610854"/>
            </a:xfrm>
          </p:grpSpPr>
          <p:sp>
            <p:nvSpPr>
              <p:cNvPr id="52" name="Cube 51"/>
              <p:cNvSpPr/>
              <p:nvPr/>
            </p:nvSpPr>
            <p:spPr>
              <a:xfrm>
                <a:off x="8648163" y="5712074"/>
                <a:ext cx="252000" cy="252000"/>
              </a:xfrm>
              <a:prstGeom prst="cub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ube 52"/>
              <p:cNvSpPr/>
              <p:nvPr/>
            </p:nvSpPr>
            <p:spPr>
              <a:xfrm>
                <a:off x="8648163" y="5534704"/>
                <a:ext cx="252000" cy="252000"/>
              </a:xfrm>
              <a:prstGeom prst="cube">
                <a:avLst/>
              </a:prstGeom>
              <a:solidFill>
                <a:srgbClr val="FFFF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Cube 53"/>
              <p:cNvSpPr/>
              <p:nvPr/>
            </p:nvSpPr>
            <p:spPr>
              <a:xfrm>
                <a:off x="8648163" y="5353220"/>
                <a:ext cx="252000" cy="252000"/>
              </a:xfrm>
              <a:prstGeom prst="cube">
                <a:avLst/>
              </a:prstGeom>
              <a:solidFill>
                <a:srgbClr val="7030A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27" name="Group 126"/>
            <p:cNvGrpSpPr/>
            <p:nvPr/>
          </p:nvGrpSpPr>
          <p:grpSpPr>
            <a:xfrm>
              <a:off x="9730214" y="5283846"/>
              <a:ext cx="252000" cy="610854"/>
              <a:chOff x="9754093" y="5377324"/>
              <a:chExt cx="252000" cy="610854"/>
            </a:xfrm>
          </p:grpSpPr>
          <p:sp>
            <p:nvSpPr>
              <p:cNvPr id="55" name="Cube 54"/>
              <p:cNvSpPr/>
              <p:nvPr/>
            </p:nvSpPr>
            <p:spPr>
              <a:xfrm>
                <a:off x="9754093" y="5736178"/>
                <a:ext cx="252000" cy="252000"/>
              </a:xfrm>
              <a:prstGeom prst="cube">
                <a:avLst/>
              </a:prstGeom>
              <a:solidFill>
                <a:srgbClr val="FF0000"/>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Cube 55"/>
              <p:cNvSpPr/>
              <p:nvPr/>
            </p:nvSpPr>
            <p:spPr>
              <a:xfrm>
                <a:off x="9754093" y="5558808"/>
                <a:ext cx="252000" cy="252000"/>
              </a:xfrm>
              <a:prstGeom prst="cub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ube 56"/>
              <p:cNvSpPr/>
              <p:nvPr/>
            </p:nvSpPr>
            <p:spPr>
              <a:xfrm>
                <a:off x="9754093" y="5377324"/>
                <a:ext cx="252000" cy="252000"/>
              </a:xfrm>
              <a:prstGeom prst="cub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Left Brace 47"/>
            <p:cNvSpPr/>
            <p:nvPr/>
          </p:nvSpPr>
          <p:spPr>
            <a:xfrm>
              <a:off x="1505619" y="4456377"/>
              <a:ext cx="196164" cy="831363"/>
            </a:xfrm>
            <a:prstGeom prst="leftBrace">
              <a:avLst>
                <a:gd name="adj1" fmla="val 105306"/>
                <a:gd name="adj2" fmla="val 4969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43" name="Title 29"/>
          <p:cNvSpPr>
            <a:spLocks noGrp="1"/>
          </p:cNvSpPr>
          <p:nvPr>
            <p:ph type="title"/>
          </p:nvPr>
        </p:nvSpPr>
        <p:spPr>
          <a:xfrm>
            <a:off x="684771" y="-155420"/>
            <a:ext cx="10515600" cy="1325563"/>
          </a:xfrm>
        </p:spPr>
        <p:txBody>
          <a:bodyPr/>
          <a:lstStyle/>
          <a:p>
            <a:pPr algn="ctr"/>
            <a:r>
              <a:rPr lang="en-US" dirty="0">
                <a:latin typeface="Fira Sans Light" panose="020B0403050000020004" pitchFamily="34" charset="0"/>
              </a:rPr>
              <a:t>Enterprise Architecture : framework</a:t>
            </a:r>
          </a:p>
        </p:txBody>
      </p:sp>
      <p:grpSp>
        <p:nvGrpSpPr>
          <p:cNvPr id="144" name="Group 143"/>
          <p:cNvGrpSpPr/>
          <p:nvPr/>
        </p:nvGrpSpPr>
        <p:grpSpPr>
          <a:xfrm>
            <a:off x="5220863" y="793477"/>
            <a:ext cx="1697675" cy="5646234"/>
            <a:chOff x="5922738" y="807163"/>
            <a:chExt cx="1697675" cy="5646234"/>
          </a:xfrm>
        </p:grpSpPr>
        <p:sp>
          <p:nvSpPr>
            <p:cNvPr id="104" name="Right Arrow 103"/>
            <p:cNvSpPr/>
            <p:nvPr/>
          </p:nvSpPr>
          <p:spPr>
            <a:xfrm rot="5400000">
              <a:off x="4096482" y="3523755"/>
              <a:ext cx="5353043" cy="506241"/>
            </a:xfrm>
            <a:prstGeom prst="rightArrow">
              <a:avLst>
                <a:gd name="adj1" fmla="val 19295"/>
                <a:gd name="adj2" fmla="val 49902"/>
              </a:avLst>
            </a:prstGeom>
            <a:solidFill>
              <a:schemeClr val="tx1"/>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Fira Sans Light" panose="020B0403050000020004" pitchFamily="34" charset="0"/>
              </a:endParaRPr>
            </a:p>
          </p:txBody>
        </p:sp>
        <p:sp>
          <p:nvSpPr>
            <p:cNvPr id="106" name="Rounded Rectangle 105"/>
            <p:cNvSpPr/>
            <p:nvPr/>
          </p:nvSpPr>
          <p:spPr>
            <a:xfrm>
              <a:off x="5922738" y="807163"/>
              <a:ext cx="1697675" cy="471587"/>
            </a:xfrm>
            <a:prstGeom prst="round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latin typeface="Fira Sans Light" panose="020B0403050000020004" pitchFamily="34" charset="0"/>
                </a:rPr>
                <a:t>Vertical</a:t>
              </a:r>
              <a:endParaRPr lang="en-US" sz="1600" b="1" dirty="0">
                <a:solidFill>
                  <a:schemeClr val="tx1"/>
                </a:solidFill>
                <a:latin typeface="Fira Sans Light" panose="020B0403050000020004" pitchFamily="34" charset="0"/>
              </a:endParaRPr>
            </a:p>
          </p:txBody>
        </p:sp>
      </p:grpSp>
      <p:grpSp>
        <p:nvGrpSpPr>
          <p:cNvPr id="145" name="Group 144"/>
          <p:cNvGrpSpPr/>
          <p:nvPr/>
        </p:nvGrpSpPr>
        <p:grpSpPr>
          <a:xfrm>
            <a:off x="804204" y="656197"/>
            <a:ext cx="10556749" cy="5860072"/>
            <a:chOff x="804204" y="656197"/>
            <a:chExt cx="10556749" cy="5860072"/>
          </a:xfrm>
        </p:grpSpPr>
        <p:sp>
          <p:nvSpPr>
            <p:cNvPr id="108" name="Rectangle 107"/>
            <p:cNvSpPr/>
            <p:nvPr/>
          </p:nvSpPr>
          <p:spPr>
            <a:xfrm>
              <a:off x="804204" y="1118770"/>
              <a:ext cx="10515600" cy="5397499"/>
            </a:xfrm>
            <a:prstGeom prst="rect">
              <a:avLst/>
            </a:prstGeom>
            <a:noFill/>
            <a:ln>
              <a:solidFill>
                <a:schemeClr val="tx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ounded Rectangle 106"/>
            <p:cNvSpPr/>
            <p:nvPr/>
          </p:nvSpPr>
          <p:spPr>
            <a:xfrm>
              <a:off x="9776953" y="656197"/>
              <a:ext cx="1584000" cy="471587"/>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2"/>
                  </a:solidFill>
                  <a:latin typeface="Fira Sans" panose="020B0503050000020004" pitchFamily="34" charset="0"/>
                </a:rPr>
                <a:t>Holistic</a:t>
              </a:r>
              <a:endParaRPr lang="en-US" b="1" dirty="0">
                <a:solidFill>
                  <a:schemeClr val="tx2"/>
                </a:solidFill>
                <a:latin typeface="Fira Sans" panose="020B0503050000020004" pitchFamily="34" charset="0"/>
              </a:endParaRPr>
            </a:p>
          </p:txBody>
        </p:sp>
      </p:grpSp>
      <p:grpSp>
        <p:nvGrpSpPr>
          <p:cNvPr id="146" name="Group 145"/>
          <p:cNvGrpSpPr/>
          <p:nvPr/>
        </p:nvGrpSpPr>
        <p:grpSpPr>
          <a:xfrm>
            <a:off x="180874" y="852681"/>
            <a:ext cx="11758813" cy="5825162"/>
            <a:chOff x="180874" y="852681"/>
            <a:chExt cx="11758813" cy="5825162"/>
          </a:xfrm>
        </p:grpSpPr>
        <p:sp>
          <p:nvSpPr>
            <p:cNvPr id="109" name="Rounded Rectangle 108"/>
            <p:cNvSpPr/>
            <p:nvPr/>
          </p:nvSpPr>
          <p:spPr>
            <a:xfrm>
              <a:off x="7558281" y="6137843"/>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Fira Sans Light" panose="020B0403050000020004" pitchFamily="34" charset="0"/>
                </a:rPr>
                <a:t>Legacy vs innovation</a:t>
              </a:r>
              <a:endParaRPr lang="en-US" b="1" dirty="0">
                <a:solidFill>
                  <a:schemeClr val="bg1"/>
                </a:solidFill>
                <a:latin typeface="Fira Sans Light" panose="020B0403050000020004" pitchFamily="34" charset="0"/>
              </a:endParaRPr>
            </a:p>
          </p:txBody>
        </p:sp>
        <p:sp>
          <p:nvSpPr>
            <p:cNvPr id="110" name="Rounded Rectangle 109"/>
            <p:cNvSpPr/>
            <p:nvPr/>
          </p:nvSpPr>
          <p:spPr>
            <a:xfrm>
              <a:off x="10679687" y="4770890"/>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solidFill>
                    <a:schemeClr val="bg1"/>
                  </a:solidFill>
                  <a:latin typeface="Fira Sans Light" panose="020B0403050000020004" pitchFamily="34" charset="0"/>
                </a:rPr>
                <a:t>Interopera-bility</a:t>
              </a:r>
              <a:endParaRPr lang="en-US" sz="1400" b="1" dirty="0">
                <a:solidFill>
                  <a:schemeClr val="bg1"/>
                </a:solidFill>
                <a:latin typeface="Fira Sans Light" panose="020B0403050000020004" pitchFamily="34" charset="0"/>
              </a:endParaRPr>
            </a:p>
          </p:txBody>
        </p:sp>
        <p:sp>
          <p:nvSpPr>
            <p:cNvPr id="111" name="Rounded Rectangle 110"/>
            <p:cNvSpPr/>
            <p:nvPr/>
          </p:nvSpPr>
          <p:spPr>
            <a:xfrm>
              <a:off x="10679687" y="2171894"/>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Fira Sans Light" panose="020B0403050000020004" pitchFamily="34" charset="0"/>
                </a:rPr>
                <a:t>Only Once</a:t>
              </a:r>
              <a:endParaRPr lang="en-US" sz="1400" b="1" dirty="0">
                <a:solidFill>
                  <a:schemeClr val="bg1"/>
                </a:solidFill>
                <a:latin typeface="Fira Sans Light" panose="020B0403050000020004" pitchFamily="34" charset="0"/>
              </a:endParaRPr>
            </a:p>
          </p:txBody>
        </p:sp>
        <p:sp>
          <p:nvSpPr>
            <p:cNvPr id="112" name="Rounded Rectangle 111"/>
            <p:cNvSpPr/>
            <p:nvPr/>
          </p:nvSpPr>
          <p:spPr>
            <a:xfrm>
              <a:off x="2133706" y="852681"/>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Fira Sans Light" panose="020B0403050000020004" pitchFamily="34" charset="0"/>
                </a:rPr>
                <a:t>Vision &amp; strategy</a:t>
              </a:r>
              <a:endParaRPr lang="en-US" sz="1400" b="1" dirty="0">
                <a:solidFill>
                  <a:schemeClr val="bg1"/>
                </a:solidFill>
                <a:latin typeface="Fira Sans Light" panose="020B0403050000020004" pitchFamily="34" charset="0"/>
              </a:endParaRPr>
            </a:p>
          </p:txBody>
        </p:sp>
        <p:sp>
          <p:nvSpPr>
            <p:cNvPr id="113" name="Rounded Rectangle 112"/>
            <p:cNvSpPr/>
            <p:nvPr/>
          </p:nvSpPr>
          <p:spPr>
            <a:xfrm>
              <a:off x="180874" y="5236314"/>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Fira Sans Light" panose="020B0403050000020004" pitchFamily="34" charset="0"/>
                </a:rPr>
                <a:t>Architectural-principles</a:t>
              </a:r>
              <a:endParaRPr lang="en-US" sz="1400" b="1" dirty="0">
                <a:solidFill>
                  <a:schemeClr val="bg1"/>
                </a:solidFill>
                <a:latin typeface="Fira Sans Light" panose="020B0403050000020004" pitchFamily="34" charset="0"/>
              </a:endParaRPr>
            </a:p>
          </p:txBody>
        </p:sp>
        <p:sp>
          <p:nvSpPr>
            <p:cNvPr id="114" name="Rounded Rectangle 113"/>
            <p:cNvSpPr/>
            <p:nvPr/>
          </p:nvSpPr>
          <p:spPr>
            <a:xfrm>
              <a:off x="2313189" y="6137843"/>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Fira Sans Light" panose="020B0403050000020004" pitchFamily="34" charset="0"/>
                </a:rPr>
                <a:t>Standards</a:t>
              </a:r>
              <a:endParaRPr lang="en-US" sz="1400" b="1" dirty="0">
                <a:solidFill>
                  <a:schemeClr val="bg1"/>
                </a:solidFill>
                <a:latin typeface="Fira Sans Light" panose="020B0403050000020004" pitchFamily="34" charset="0"/>
              </a:endParaRPr>
            </a:p>
          </p:txBody>
        </p:sp>
        <p:sp>
          <p:nvSpPr>
            <p:cNvPr id="115" name="Rounded Rectangle 114"/>
            <p:cNvSpPr/>
            <p:nvPr/>
          </p:nvSpPr>
          <p:spPr>
            <a:xfrm>
              <a:off x="10679687" y="6137843"/>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Fira Sans Light" panose="020B0403050000020004" pitchFamily="34" charset="0"/>
                </a:rPr>
                <a:t>Privacy by design</a:t>
              </a:r>
              <a:endParaRPr lang="en-US" sz="1400" b="1" dirty="0">
                <a:solidFill>
                  <a:schemeClr val="bg1"/>
                </a:solidFill>
                <a:latin typeface="Fira Sans Light" panose="020B0403050000020004" pitchFamily="34" charset="0"/>
              </a:endParaRPr>
            </a:p>
          </p:txBody>
        </p:sp>
        <p:sp>
          <p:nvSpPr>
            <p:cNvPr id="116" name="Rounded Rectangle 115"/>
            <p:cNvSpPr/>
            <p:nvPr/>
          </p:nvSpPr>
          <p:spPr>
            <a:xfrm>
              <a:off x="180874" y="2139446"/>
              <a:ext cx="1260000" cy="540000"/>
            </a:xfrm>
            <a:prstGeom prst="roundRect">
              <a:avLst/>
            </a:prstGeom>
            <a:solidFill>
              <a:schemeClr val="accent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latin typeface="Fira Sans Light" panose="020B0403050000020004" pitchFamily="34" charset="0"/>
                </a:rPr>
                <a:t>Customer Centricity</a:t>
              </a:r>
              <a:endParaRPr lang="en-US" sz="1400" b="1" dirty="0">
                <a:solidFill>
                  <a:schemeClr val="bg1"/>
                </a:solidFill>
                <a:latin typeface="Fira Sans Light" panose="020B0403050000020004" pitchFamily="34" charset="0"/>
              </a:endParaRPr>
            </a:p>
          </p:txBody>
        </p:sp>
      </p:grpSp>
      <p:grpSp>
        <p:nvGrpSpPr>
          <p:cNvPr id="133" name="Group 132"/>
          <p:cNvGrpSpPr/>
          <p:nvPr/>
        </p:nvGrpSpPr>
        <p:grpSpPr>
          <a:xfrm>
            <a:off x="228244" y="3527286"/>
            <a:ext cx="10935502" cy="506240"/>
            <a:chOff x="228244" y="3527286"/>
            <a:chExt cx="10935502" cy="506240"/>
          </a:xfrm>
        </p:grpSpPr>
        <p:sp>
          <p:nvSpPr>
            <p:cNvPr id="3" name="Right Arrow 2"/>
            <p:cNvSpPr/>
            <p:nvPr/>
          </p:nvSpPr>
          <p:spPr>
            <a:xfrm>
              <a:off x="960261" y="3527286"/>
              <a:ext cx="10203485" cy="506240"/>
            </a:xfrm>
            <a:prstGeom prst="rightArrow">
              <a:avLst>
                <a:gd name="adj1" fmla="val 17045"/>
                <a:gd name="adj2" fmla="val 63546"/>
              </a:avLst>
            </a:prstGeom>
            <a:solidFill>
              <a:srgbClr val="3A3A39"/>
            </a:solidFill>
            <a:ln>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Fira Sans Light" panose="020B0403050000020004" pitchFamily="34" charset="0"/>
              </a:endParaRPr>
            </a:p>
          </p:txBody>
        </p:sp>
        <p:sp>
          <p:nvSpPr>
            <p:cNvPr id="105" name="Rounded Rectangle 104"/>
            <p:cNvSpPr/>
            <p:nvPr/>
          </p:nvSpPr>
          <p:spPr>
            <a:xfrm>
              <a:off x="228244" y="3549315"/>
              <a:ext cx="1381719" cy="471587"/>
            </a:xfrm>
            <a:prstGeom prst="roundRect">
              <a:avLst/>
            </a:prstGeom>
            <a:solidFill>
              <a:schemeClr val="bg1"/>
            </a:solidFill>
            <a:ln w="28575">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accent1">
                      <a:lumMod val="50000"/>
                    </a:schemeClr>
                  </a:solidFill>
                  <a:latin typeface="Fira Sans Light" panose="020B0403050000020004" pitchFamily="34" charset="0"/>
                </a:rPr>
                <a:t>Horizontal</a:t>
              </a:r>
              <a:endParaRPr lang="en-US" sz="1600" b="1" dirty="0">
                <a:solidFill>
                  <a:schemeClr val="accent1">
                    <a:lumMod val="50000"/>
                  </a:schemeClr>
                </a:solidFill>
                <a:latin typeface="Fira Sans Light" panose="020B0403050000020004" pitchFamily="34" charset="0"/>
              </a:endParaRPr>
            </a:p>
          </p:txBody>
        </p:sp>
      </p:grpSp>
    </p:spTree>
    <p:extLst>
      <p:ext uri="{BB962C8B-B14F-4D97-AF65-F5344CB8AC3E}">
        <p14:creationId xmlns:p14="http://schemas.microsoft.com/office/powerpoint/2010/main" val="76619182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8"/>
                                        </p:tgtEl>
                                        <p:attrNameLst>
                                          <p:attrName>style.visibility</p:attrName>
                                        </p:attrNameLst>
                                      </p:cBhvr>
                                      <p:to>
                                        <p:strVal val="visible"/>
                                      </p:to>
                                    </p:set>
                                    <p:animEffect transition="in" filter="fade">
                                      <p:cBhvr>
                                        <p:cTn id="7" dur="500"/>
                                        <p:tgtEl>
                                          <p:spTgt spid="1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0"/>
                                        </p:tgtEl>
                                        <p:attrNameLst>
                                          <p:attrName>style.visibility</p:attrName>
                                        </p:attrNameLst>
                                      </p:cBhvr>
                                      <p:to>
                                        <p:strVal val="visible"/>
                                      </p:to>
                                    </p:set>
                                    <p:animEffect transition="in" filter="fade">
                                      <p:cBhvr>
                                        <p:cTn id="12" dur="500"/>
                                        <p:tgtEl>
                                          <p:spTgt spid="1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2"/>
                                        </p:tgtEl>
                                        <p:attrNameLst>
                                          <p:attrName>style.visibility</p:attrName>
                                        </p:attrNameLst>
                                      </p:cBhvr>
                                      <p:to>
                                        <p:strVal val="visible"/>
                                      </p:to>
                                    </p:set>
                                    <p:animEffect transition="in" filter="fade">
                                      <p:cBhvr>
                                        <p:cTn id="17" dur="500"/>
                                        <p:tgtEl>
                                          <p:spTgt spid="1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44"/>
                                        </p:tgtEl>
                                        <p:attrNameLst>
                                          <p:attrName>style.visibility</p:attrName>
                                        </p:attrNameLst>
                                      </p:cBhvr>
                                      <p:to>
                                        <p:strVal val="visible"/>
                                      </p:to>
                                    </p:set>
                                    <p:animEffect transition="in" filter="fade">
                                      <p:cBhvr>
                                        <p:cTn id="22" dur="500"/>
                                        <p:tgtEl>
                                          <p:spTgt spid="14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3"/>
                                        </p:tgtEl>
                                        <p:attrNameLst>
                                          <p:attrName>style.visibility</p:attrName>
                                        </p:attrNameLst>
                                      </p:cBhvr>
                                      <p:to>
                                        <p:strVal val="visible"/>
                                      </p:to>
                                    </p:set>
                                    <p:animEffect transition="in" filter="fade">
                                      <p:cBhvr>
                                        <p:cTn id="27" dur="500"/>
                                        <p:tgtEl>
                                          <p:spTgt spid="13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144"/>
                                        </p:tgtEl>
                                      </p:cBhvr>
                                    </p:animEffect>
                                    <p:set>
                                      <p:cBhvr>
                                        <p:cTn id="32" dur="1" fill="hold">
                                          <p:stCondLst>
                                            <p:cond delay="499"/>
                                          </p:stCondLst>
                                        </p:cTn>
                                        <p:tgtEl>
                                          <p:spTgt spid="144"/>
                                        </p:tgtEl>
                                        <p:attrNameLst>
                                          <p:attrName>style.visibility</p:attrName>
                                        </p:attrNameLst>
                                      </p:cBhvr>
                                      <p:to>
                                        <p:strVal val="hidden"/>
                                      </p:to>
                                    </p:set>
                                  </p:childTnLst>
                                </p:cTn>
                              </p:par>
                              <p:par>
                                <p:cTn id="33" presetID="10" presetClass="exit" presetSubtype="0" fill="hold" nodeType="withEffect">
                                  <p:stCondLst>
                                    <p:cond delay="0"/>
                                  </p:stCondLst>
                                  <p:childTnLst>
                                    <p:animEffect transition="out" filter="fade">
                                      <p:cBhvr>
                                        <p:cTn id="34" dur="500"/>
                                        <p:tgtEl>
                                          <p:spTgt spid="133"/>
                                        </p:tgtEl>
                                      </p:cBhvr>
                                    </p:animEffect>
                                    <p:set>
                                      <p:cBhvr>
                                        <p:cTn id="35" dur="1" fill="hold">
                                          <p:stCondLst>
                                            <p:cond delay="499"/>
                                          </p:stCondLst>
                                        </p:cTn>
                                        <p:tgtEl>
                                          <p:spTgt spid="133"/>
                                        </p:tgtEl>
                                        <p:attrNameLst>
                                          <p:attrName>style.visibility</p:attrName>
                                        </p:attrNameLst>
                                      </p:cBhvr>
                                      <p:to>
                                        <p:strVal val="hidden"/>
                                      </p:to>
                                    </p:set>
                                  </p:childTnLst>
                                </p:cTn>
                              </p:par>
                              <p:par>
                                <p:cTn id="36" presetID="10" presetClass="entr" presetSubtype="0" fill="hold" nodeType="withEffect">
                                  <p:stCondLst>
                                    <p:cond delay="0"/>
                                  </p:stCondLst>
                                  <p:childTnLst>
                                    <p:set>
                                      <p:cBhvr>
                                        <p:cTn id="37" dur="1" fill="hold">
                                          <p:stCondLst>
                                            <p:cond delay="0"/>
                                          </p:stCondLst>
                                        </p:cTn>
                                        <p:tgtEl>
                                          <p:spTgt spid="145"/>
                                        </p:tgtEl>
                                        <p:attrNameLst>
                                          <p:attrName>style.visibility</p:attrName>
                                        </p:attrNameLst>
                                      </p:cBhvr>
                                      <p:to>
                                        <p:strVal val="visible"/>
                                      </p:to>
                                    </p:set>
                                    <p:animEffect transition="in" filter="fade">
                                      <p:cBhvr>
                                        <p:cTn id="38" dur="500"/>
                                        <p:tgtEl>
                                          <p:spTgt spid="145"/>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6"/>
                                        </p:tgtEl>
                                        <p:attrNameLst>
                                          <p:attrName>style.visibility</p:attrName>
                                        </p:attrNameLst>
                                      </p:cBhvr>
                                      <p:to>
                                        <p:strVal val="visible"/>
                                      </p:to>
                                    </p:set>
                                    <p:animEffect transition="in" filter="fade">
                                      <p:cBhvr>
                                        <p:cTn id="43"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mages.unsplash.com/photo-1655474396177-e727349f44dc?ixlib=rb-4.0.3&amp;ixid=MnwxMjA3fDB8MHxwaG90by1wYWdlfHx8fGVufDB8fHx8&amp;auto=format&amp;fit=crop&amp;w=1000&amp;q=80"/>
          <p:cNvPicPr>
            <a:picLocks noChangeAspect="1" noChangeArrowheads="1"/>
          </p:cNvPicPr>
          <p:nvPr/>
        </p:nvPicPr>
        <p:blipFill rotWithShape="1">
          <a:blip r:embed="rId2">
            <a:extLst>
              <a:ext uri="{28A0092B-C50C-407E-A947-70E740481C1C}">
                <a14:useLocalDpi xmlns:a14="http://schemas.microsoft.com/office/drawing/2010/main" val="0"/>
              </a:ext>
            </a:extLst>
          </a:blip>
          <a:srcRect l="7602" t="17003" r="17130" b="40123"/>
          <a:stretch/>
        </p:blipFill>
        <p:spPr bwMode="auto">
          <a:xfrm>
            <a:off x="152400" y="-15240"/>
            <a:ext cx="1203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455606" y="1679285"/>
            <a:ext cx="7433187" cy="3284221"/>
          </a:xfrm>
        </p:spPr>
        <p:txBody>
          <a:bodyPr>
            <a:normAutofit/>
          </a:bodyPr>
          <a:lstStyle/>
          <a:p>
            <a:pPr algn="ctr">
              <a:lnSpc>
                <a:spcPct val="150000"/>
              </a:lnSpc>
            </a:pPr>
            <a:r>
              <a:rPr lang="nl-NL" sz="4000" dirty="0" err="1" smtClean="0">
                <a:solidFill>
                  <a:schemeClr val="accent2">
                    <a:lumMod val="50000"/>
                  </a:schemeClr>
                </a:solidFill>
                <a:latin typeface="Fira Sans Medium" panose="020B0603050000020004" pitchFamily="34" charset="0"/>
                <a:cs typeface="Arial" panose="020B0604020202020204" pitchFamily="34" charset="0"/>
              </a:rPr>
              <a:t>What</a:t>
            </a:r>
            <a:r>
              <a:rPr lang="nl-NL" sz="4000" dirty="0" smtClean="0">
                <a:solidFill>
                  <a:schemeClr val="accent2">
                    <a:lumMod val="50000"/>
                  </a:schemeClr>
                </a:solidFill>
                <a:latin typeface="Fira Sans Medium" panose="020B0603050000020004" pitchFamily="34" charset="0"/>
                <a:cs typeface="Arial" panose="020B0604020202020204" pitchFamily="34" charset="0"/>
              </a:rPr>
              <a:t> do we want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to</a:t>
            </a:r>
            <a:r>
              <a:rPr lang="nl-NL" sz="4000" dirty="0" smtClean="0">
                <a:solidFill>
                  <a:schemeClr val="accent2">
                    <a:lumMod val="50000"/>
                  </a:schemeClr>
                </a:solidFill>
                <a:latin typeface="Fira Sans Medium" panose="020B0603050000020004" pitchFamily="34" charset="0"/>
                <a:cs typeface="Arial" panose="020B0604020202020204" pitchFamily="34" charset="0"/>
              </a:rPr>
              <a:t>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achieve</a:t>
            </a:r>
            <a:r>
              <a:rPr lang="nl-NL" sz="4000" dirty="0" smtClean="0">
                <a:solidFill>
                  <a:schemeClr val="accent2">
                    <a:lumMod val="50000"/>
                  </a:schemeClr>
                </a:solidFill>
                <a:latin typeface="Fira Sans Medium" panose="020B0603050000020004" pitchFamily="34" charset="0"/>
                <a:cs typeface="Arial" panose="020B0604020202020204" pitchFamily="34" charset="0"/>
              </a:rPr>
              <a:t>?</a:t>
            </a:r>
            <a:endParaRPr lang="fr-BE" sz="4000" dirty="0">
              <a:solidFill>
                <a:schemeClr val="accent2">
                  <a:lumMod val="50000"/>
                </a:schemeClr>
              </a:solidFill>
              <a:latin typeface="Fira Sans Medium" panose="020B0603050000020004" pitchFamily="34" charset="0"/>
              <a:cs typeface="Arial" panose="020B0604020202020204" pitchFamily="34" charset="0"/>
            </a:endParaRPr>
          </a:p>
        </p:txBody>
      </p:sp>
      <p:sp>
        <p:nvSpPr>
          <p:cNvPr id="4" name="Text Placeholder 3"/>
          <p:cNvSpPr>
            <a:spLocks noGrp="1"/>
          </p:cNvSpPr>
          <p:nvPr>
            <p:ph type="body" sz="quarter" idx="10"/>
          </p:nvPr>
        </p:nvSpPr>
        <p:spPr/>
        <p:txBody>
          <a:body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Tree>
    <p:extLst>
      <p:ext uri="{BB962C8B-B14F-4D97-AF65-F5344CB8AC3E}">
        <p14:creationId xmlns:p14="http://schemas.microsoft.com/office/powerpoint/2010/main" val="33853587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mages.unsplash.com/photo-1655474396177-e727349f44dc?ixlib=rb-4.0.3&amp;ixid=MnwxMjA3fDB8MHxwaG90by1wYWdlfHx8fGVufDB8fHx8&amp;auto=format&amp;fit=crop&amp;w=1000&amp;q=80"/>
          <p:cNvPicPr>
            <a:picLocks noChangeAspect="1" noChangeArrowheads="1"/>
          </p:cNvPicPr>
          <p:nvPr/>
        </p:nvPicPr>
        <p:blipFill rotWithShape="1">
          <a:blip r:embed="rId2">
            <a:extLst>
              <a:ext uri="{28A0092B-C50C-407E-A947-70E740481C1C}">
                <a14:useLocalDpi xmlns:a14="http://schemas.microsoft.com/office/drawing/2010/main" val="0"/>
              </a:ext>
            </a:extLst>
          </a:blip>
          <a:srcRect l="7602" t="17003" r="17130" b="40123"/>
          <a:stretch/>
        </p:blipFill>
        <p:spPr bwMode="auto">
          <a:xfrm>
            <a:off x="152400" y="-15240"/>
            <a:ext cx="120396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2728453" y="1679285"/>
            <a:ext cx="6386050" cy="3284221"/>
          </a:xfrm>
        </p:spPr>
        <p:txBody>
          <a:bodyPr>
            <a:normAutofit/>
          </a:bodyPr>
          <a:lstStyle/>
          <a:p>
            <a:pPr algn="ctr">
              <a:lnSpc>
                <a:spcPct val="150000"/>
              </a:lnSpc>
            </a:pPr>
            <a:r>
              <a:rPr lang="nl-NL" sz="4000" dirty="0" err="1" smtClean="0">
                <a:solidFill>
                  <a:schemeClr val="accent2">
                    <a:lumMod val="50000"/>
                  </a:schemeClr>
                </a:solidFill>
                <a:latin typeface="Fira Sans Medium" panose="020B0603050000020004" pitchFamily="34" charset="0"/>
                <a:cs typeface="Arial" panose="020B0604020202020204" pitchFamily="34" charset="0"/>
              </a:rPr>
              <a:t>What</a:t>
            </a:r>
            <a:r>
              <a:rPr lang="nl-NL" sz="4000" dirty="0" smtClean="0">
                <a:solidFill>
                  <a:schemeClr val="accent2">
                    <a:lumMod val="50000"/>
                  </a:schemeClr>
                </a:solidFill>
                <a:latin typeface="Fira Sans Medium" panose="020B0603050000020004" pitchFamily="34" charset="0"/>
                <a:cs typeface="Arial" panose="020B0604020202020204" pitchFamily="34" charset="0"/>
              </a:rPr>
              <a:t> are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the</a:t>
            </a:r>
            <a:r>
              <a:rPr lang="nl-NL" sz="4000" dirty="0" smtClean="0">
                <a:solidFill>
                  <a:schemeClr val="accent2">
                    <a:lumMod val="50000"/>
                  </a:schemeClr>
                </a:solidFill>
                <a:latin typeface="Fira Sans Medium" panose="020B0603050000020004" pitchFamily="34" charset="0"/>
                <a:cs typeface="Arial" panose="020B0604020202020204" pitchFamily="34" charset="0"/>
              </a:rPr>
              <a:t> benefits ?</a:t>
            </a:r>
            <a:endParaRPr lang="fr-BE" sz="4000" dirty="0">
              <a:solidFill>
                <a:schemeClr val="accent2">
                  <a:lumMod val="50000"/>
                </a:schemeClr>
              </a:solidFill>
              <a:latin typeface="Fira Sans Medium" panose="020B0603050000020004" pitchFamily="34" charset="0"/>
              <a:cs typeface="Arial" panose="020B0604020202020204" pitchFamily="34" charset="0"/>
            </a:endParaRPr>
          </a:p>
        </p:txBody>
      </p:sp>
      <p:sp>
        <p:nvSpPr>
          <p:cNvPr id="4" name="Text Placeholder 3"/>
          <p:cNvSpPr>
            <a:spLocks noGrp="1"/>
          </p:cNvSpPr>
          <p:nvPr>
            <p:ph type="body" sz="quarter" idx="10"/>
          </p:nvPr>
        </p:nvSpPr>
        <p:spPr/>
        <p:txBody>
          <a:body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Tree>
    <p:extLst>
      <p:ext uri="{BB962C8B-B14F-4D97-AF65-F5344CB8AC3E}">
        <p14:creationId xmlns:p14="http://schemas.microsoft.com/office/powerpoint/2010/main" val="249266783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nvPr>
        </p:nvGraphicFramePr>
        <p:xfrm>
          <a:off x="2033691" y="3151951"/>
          <a:ext cx="9123835" cy="2377440"/>
        </p:xfrm>
        <a:graphic>
          <a:graphicData uri="http://schemas.openxmlformats.org/drawingml/2006/table">
            <a:tbl>
              <a:tblPr firstRow="1" bandRow="1">
                <a:tableStyleId>{5C22544A-7EE6-4342-B048-85BDC9FD1C3A}</a:tableStyleId>
              </a:tblPr>
              <a:tblGrid>
                <a:gridCol w="3304927">
                  <a:extLst>
                    <a:ext uri="{9D8B030D-6E8A-4147-A177-3AD203B41FA5}">
                      <a16:colId xmlns:a16="http://schemas.microsoft.com/office/drawing/2014/main" val="1598232627"/>
                    </a:ext>
                  </a:extLst>
                </a:gridCol>
                <a:gridCol w="5818908">
                  <a:extLst>
                    <a:ext uri="{9D8B030D-6E8A-4147-A177-3AD203B41FA5}">
                      <a16:colId xmlns:a16="http://schemas.microsoft.com/office/drawing/2014/main" val="2031862988"/>
                    </a:ext>
                  </a:extLst>
                </a:gridCol>
              </a:tblGrid>
              <a:tr h="370840">
                <a:tc>
                  <a:txBody>
                    <a:bodyPr/>
                    <a:lstStyle/>
                    <a:p>
                      <a:pPr marL="0" indent="0" algn="ctr">
                        <a:buFont typeface="Arial" panose="020B0604020202020204" pitchFamily="34" charset="0"/>
                        <a:buNone/>
                      </a:pPr>
                      <a:r>
                        <a:rPr lang="en-US" sz="2400" b="0" dirty="0" smtClean="0">
                          <a:solidFill>
                            <a:schemeClr val="tx1"/>
                          </a:solidFill>
                          <a:latin typeface="+mj-lt"/>
                        </a:rPr>
                        <a:t>Faster</a:t>
                      </a:r>
                    </a:p>
                    <a:p>
                      <a:pPr marL="0" indent="0">
                        <a:buFont typeface="Arial" panose="020B0604020202020204" pitchFamily="34" charset="0"/>
                        <a:buNone/>
                      </a:pPr>
                      <a:endParaRPr lang="en-US" sz="2400" dirty="0">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indent="0" algn="ctr">
                        <a:buFont typeface="Arial" panose="020B0604020202020204" pitchFamily="34" charset="0"/>
                        <a:buNone/>
                      </a:pPr>
                      <a:r>
                        <a:rPr lang="en-US" sz="2400" b="0" dirty="0" smtClean="0">
                          <a:solidFill>
                            <a:schemeClr val="tx1"/>
                          </a:solidFill>
                          <a:latin typeface="+mj-lt"/>
                        </a:rPr>
                        <a:t>Flexible</a:t>
                      </a:r>
                    </a:p>
                    <a:p>
                      <a:pPr marL="0" indent="0" algn="ctr">
                        <a:buFont typeface="Arial" panose="020B0604020202020204" pitchFamily="34" charset="0"/>
                        <a:buNone/>
                      </a:pPr>
                      <a:endParaRPr lang="en-US" sz="2400" dirty="0" smtClean="0">
                        <a:solidFill>
                          <a:schemeClr val="tx1"/>
                        </a:solidFill>
                        <a:latin typeface="+mj-lt"/>
                      </a:endParaRPr>
                    </a:p>
                    <a:p>
                      <a:pPr marL="0" indent="0" algn="ctr">
                        <a:buFont typeface="Arial" panose="020B0604020202020204" pitchFamily="34" charset="0"/>
                        <a:buNone/>
                      </a:pPr>
                      <a:endParaRPr lang="en-US" sz="2400" dirty="0" smtClean="0">
                        <a:solidFill>
                          <a:schemeClr val="tx1"/>
                        </a:solidFill>
                        <a:latin typeface="+mj-lt"/>
                      </a:endParaRPr>
                    </a:p>
                    <a:p>
                      <a:pPr marL="0" indent="0" algn="ctr">
                        <a:buFont typeface="Arial" panose="020B0604020202020204" pitchFamily="34" charset="0"/>
                        <a:buNone/>
                      </a:pPr>
                      <a:endParaRPr lang="en-US" sz="2400" dirty="0" smtClean="0">
                        <a:solidFill>
                          <a:schemeClr val="tx1"/>
                        </a:solidFill>
                        <a:latin typeface="+mj-lt"/>
                      </a:endParaRPr>
                    </a:p>
                    <a:p>
                      <a:pPr marL="0" indent="0" algn="ctr">
                        <a:buFont typeface="Arial" panose="020B0604020202020204" pitchFamily="34" charset="0"/>
                        <a:buNone/>
                      </a:pPr>
                      <a:endParaRPr lang="en-US" sz="2400" dirty="0">
                        <a:solidFill>
                          <a:schemeClr val="tx1"/>
                        </a:solidFill>
                        <a:latin typeface="+mj-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69989701"/>
                  </a:ext>
                </a:extLst>
              </a:tr>
              <a:tr h="370840">
                <a:tc>
                  <a:txBody>
                    <a:bodyPr/>
                    <a:lstStyle/>
                    <a:p>
                      <a:pPr marL="0" indent="0" algn="ctr">
                        <a:buFont typeface="Arial" panose="020B0604020202020204" pitchFamily="34" charset="0"/>
                        <a:buNone/>
                      </a:pPr>
                      <a:r>
                        <a:rPr lang="en-US" sz="2400" dirty="0" smtClean="0">
                          <a:solidFill>
                            <a:schemeClr val="tx1"/>
                          </a:solidFill>
                          <a:latin typeface="+mj-lt"/>
                        </a:rPr>
                        <a:t>Cheaper</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2400" dirty="0" smtClean="0">
                          <a:solidFill>
                            <a:schemeClr val="tx1"/>
                          </a:solidFill>
                          <a:latin typeface="+mj-lt"/>
                        </a:rPr>
                        <a:t>Higher</a:t>
                      </a:r>
                      <a:r>
                        <a:rPr lang="en-US" sz="2400" baseline="0" dirty="0" smtClean="0">
                          <a:solidFill>
                            <a:schemeClr val="tx1"/>
                          </a:solidFill>
                          <a:latin typeface="+mj-lt"/>
                        </a:rPr>
                        <a:t> </a:t>
                      </a:r>
                      <a:r>
                        <a:rPr lang="en-US" sz="2400" dirty="0" smtClean="0">
                          <a:solidFill>
                            <a:schemeClr val="tx1"/>
                          </a:solidFill>
                          <a:latin typeface="+mj-lt"/>
                        </a:rPr>
                        <a:t>maturity</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3907621"/>
                  </a:ext>
                </a:extLst>
              </a:tr>
            </a:tbl>
          </a:graphicData>
        </a:graphic>
      </p:graphicFrame>
      <p:sp>
        <p:nvSpPr>
          <p:cNvPr id="4" name="Title 3"/>
          <p:cNvSpPr>
            <a:spLocks noGrp="1"/>
          </p:cNvSpPr>
          <p:nvPr>
            <p:ph type="title"/>
          </p:nvPr>
        </p:nvSpPr>
        <p:spPr>
          <a:xfrm>
            <a:off x="829808" y="482770"/>
            <a:ext cx="10515600" cy="1325563"/>
          </a:xfrm>
        </p:spPr>
        <p:txBody>
          <a:bodyPr/>
          <a:lstStyle/>
          <a:p>
            <a:r>
              <a:rPr lang="en-US" dirty="0" smtClean="0"/>
              <a:t>What are the benefits of a reuse mindset and more collaboration?</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2820" y="2072821"/>
            <a:ext cx="1078612" cy="107913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5200" y="2120864"/>
            <a:ext cx="1078612" cy="107913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32820" y="4027335"/>
            <a:ext cx="1078612" cy="107913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95200" y="4037398"/>
            <a:ext cx="1078612" cy="1079130"/>
          </a:xfrm>
          <a:prstGeom prst="rect">
            <a:avLst/>
          </a:prstGeom>
        </p:spPr>
      </p:pic>
      <p:sp>
        <p:nvSpPr>
          <p:cNvPr id="8"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80599611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4786865" y="1887016"/>
            <a:ext cx="6590883" cy="395241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a:latin typeface="Fira Sans SemiBold" panose="020B0603050000020004" pitchFamily="34" charset="0"/>
              </a:rPr>
              <a:t>Improving quality of </a:t>
            </a:r>
            <a:endParaRPr lang="en-US" sz="3600" dirty="0" smtClean="0">
              <a:latin typeface="Fira Sans SemiBold" panose="020B0603050000020004" pitchFamily="34" charset="0"/>
            </a:endParaRPr>
          </a:p>
          <a:p>
            <a:pPr>
              <a:lnSpc>
                <a:spcPct val="100000"/>
              </a:lnSpc>
            </a:pPr>
            <a:r>
              <a:rPr lang="en-US" sz="3600" dirty="0" smtClean="0">
                <a:latin typeface="Fira Sans SemiBold" panose="020B0603050000020004" pitchFamily="34" charset="0"/>
              </a:rPr>
              <a:t>life </a:t>
            </a:r>
            <a:r>
              <a:rPr lang="en-US" sz="3600" dirty="0">
                <a:latin typeface="Fira Sans SemiBold" panose="020B0603050000020004" pitchFamily="34" charset="0"/>
              </a:rPr>
              <a:t>for citizens and enterprises</a:t>
            </a:r>
          </a:p>
        </p:txBody>
      </p:sp>
      <p:sp>
        <p:nvSpPr>
          <p:cNvPr id="7" name="Title 2"/>
          <p:cNvSpPr txBox="1">
            <a:spLocks/>
          </p:cNvSpPr>
          <p:nvPr/>
        </p:nvSpPr>
        <p:spPr>
          <a:xfrm>
            <a:off x="4786866" y="1555902"/>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smtClean="0">
                <a:solidFill>
                  <a:srgbClr val="22A4DD"/>
                </a:solidFill>
                <a:latin typeface="Fira Sans" panose="020B0503050000020004" pitchFamily="34" charset="0"/>
              </a:rPr>
              <a:t>Benefits</a:t>
            </a:r>
            <a:endParaRPr lang="en-US" sz="1800" dirty="0">
              <a:solidFill>
                <a:srgbClr val="22A4DD"/>
              </a:solidFill>
              <a:latin typeface="Fira Sans" panose="020B0503050000020004" pitchFamily="34" charset="0"/>
            </a:endParaRPr>
          </a:p>
        </p:txBody>
      </p:sp>
      <p:pic>
        <p:nvPicPr>
          <p:cNvPr id="1028" name="Picture 4" descr="gruppo di persone che camminano sulla corsia pedonale"/>
          <p:cNvPicPr>
            <a:picLocks noChangeAspect="1" noChangeArrowheads="1"/>
          </p:cNvPicPr>
          <p:nvPr/>
        </p:nvPicPr>
        <p:blipFill rotWithShape="1">
          <a:blip r:embed="rId3">
            <a:extLst>
              <a:ext uri="{28A0092B-C50C-407E-A947-70E740481C1C}">
                <a14:useLocalDpi xmlns:a14="http://schemas.microsoft.com/office/drawing/2010/main" val="0"/>
              </a:ext>
            </a:extLst>
          </a:blip>
          <a:srcRect l="37916" r="27416"/>
          <a:stretch/>
        </p:blipFill>
        <p:spPr bwMode="auto">
          <a:xfrm>
            <a:off x="91440" y="-22179"/>
            <a:ext cx="3581400" cy="6880179"/>
          </a:xfrm>
          <a:prstGeom prst="rect">
            <a:avLst/>
          </a:prstGeom>
          <a:noFill/>
          <a:extLst>
            <a:ext uri="{909E8E84-426E-40DD-AFC4-6F175D3DCCD1}">
              <a14:hiddenFill xmlns:a14="http://schemas.microsoft.com/office/drawing/2010/main">
                <a:solidFill>
                  <a:srgbClr val="FFFFFF"/>
                </a:solidFill>
              </a14:hiddenFill>
            </a:ext>
          </a:extLst>
        </p:spPr>
      </p:pic>
      <p:sp>
        <p:nvSpPr>
          <p:cNvPr id="5"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3401947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047450" y="700144"/>
            <a:ext cx="6590883" cy="34008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smtClean="0">
                <a:latin typeface="Fira Sans SemiBold" panose="020B0603050000020004" pitchFamily="34" charset="0"/>
              </a:rPr>
              <a:t>Offering </a:t>
            </a:r>
            <a:r>
              <a:rPr lang="en-US" sz="3600" dirty="0">
                <a:latin typeface="Fira Sans SemiBold" panose="020B0603050000020004" pitchFamily="34" charset="0"/>
              </a:rPr>
              <a:t>excellence in digital services</a:t>
            </a:r>
          </a:p>
        </p:txBody>
      </p:sp>
      <p:sp>
        <p:nvSpPr>
          <p:cNvPr id="7" name="Title 2"/>
          <p:cNvSpPr txBox="1">
            <a:spLocks/>
          </p:cNvSpPr>
          <p:nvPr/>
        </p:nvSpPr>
        <p:spPr>
          <a:xfrm>
            <a:off x="5047451" y="1357782"/>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smtClean="0">
                <a:solidFill>
                  <a:srgbClr val="22A4DD"/>
                </a:solidFill>
                <a:latin typeface="Fira Sans" panose="020B0503050000020004" pitchFamily="34" charset="0"/>
              </a:rPr>
              <a:t>Benefits</a:t>
            </a:r>
            <a:endParaRPr lang="en-US" sz="1800" dirty="0">
              <a:solidFill>
                <a:srgbClr val="22A4DD"/>
              </a:solidFill>
              <a:latin typeface="Fira Sans" panose="020B0503050000020004" pitchFamily="34" charset="0"/>
            </a:endParaRPr>
          </a:p>
        </p:txBody>
      </p:sp>
      <p:sp>
        <p:nvSpPr>
          <p:cNvPr id="2" name="Rectangle 1"/>
          <p:cNvSpPr/>
          <p:nvPr/>
        </p:nvSpPr>
        <p:spPr>
          <a:xfrm>
            <a:off x="5396753" y="3803860"/>
            <a:ext cx="5364191" cy="1346010"/>
          </a:xfrm>
          <a:prstGeom prst="rect">
            <a:avLst/>
          </a:prstGeom>
        </p:spPr>
        <p:txBody>
          <a:bodyPr wrap="square">
            <a:spAutoFit/>
          </a:bodyPr>
          <a:lstStyle/>
          <a:p>
            <a:pPr marL="228600" lvl="1" indent="-228600">
              <a:lnSpc>
                <a:spcPct val="90000"/>
              </a:lnSpc>
              <a:spcBef>
                <a:spcPts val="1000"/>
              </a:spcBef>
              <a:buSzPct val="97000"/>
              <a:buBlip>
                <a:blip r:embed="rId2">
                  <a:extLst/>
                </a:blip>
              </a:buBlip>
            </a:pPr>
            <a:r>
              <a:rPr lang="nl-NL" sz="2400" dirty="0">
                <a:latin typeface="Fira Sans" panose="020B0503050000020004" pitchFamily="34" charset="0"/>
              </a:rPr>
              <a:t> </a:t>
            </a:r>
            <a:r>
              <a:rPr lang="nl-NL" sz="2400" dirty="0" err="1">
                <a:latin typeface="Fira Sans" panose="020B0503050000020004" pitchFamily="34" charset="0"/>
              </a:rPr>
              <a:t>Reliability</a:t>
            </a:r>
            <a:endParaRPr lang="nl-NL" sz="2400" dirty="0">
              <a:latin typeface="Fira Sans" panose="020B0503050000020004" pitchFamily="34" charset="0"/>
            </a:endParaRPr>
          </a:p>
          <a:p>
            <a:pPr marL="228600" lvl="1" indent="-228600">
              <a:lnSpc>
                <a:spcPct val="90000"/>
              </a:lnSpc>
              <a:spcBef>
                <a:spcPts val="1000"/>
              </a:spcBef>
              <a:buSzPct val="97000"/>
              <a:buBlip>
                <a:blip r:embed="rId2">
                  <a:extLst/>
                </a:blip>
              </a:buBlip>
            </a:pPr>
            <a:r>
              <a:rPr lang="nl-NL" sz="2400" dirty="0">
                <a:latin typeface="Fira Sans" panose="020B0503050000020004" pitchFamily="34" charset="0"/>
              </a:rPr>
              <a:t> Performance</a:t>
            </a:r>
          </a:p>
          <a:p>
            <a:pPr marL="228600" lvl="1" indent="-228600">
              <a:lnSpc>
                <a:spcPct val="90000"/>
              </a:lnSpc>
              <a:spcBef>
                <a:spcPts val="1000"/>
              </a:spcBef>
              <a:buSzPct val="97000"/>
              <a:buBlip>
                <a:blip r:embed="rId2">
                  <a:extLst/>
                </a:blip>
              </a:buBlip>
            </a:pPr>
            <a:r>
              <a:rPr lang="nl-NL" sz="2400" dirty="0">
                <a:latin typeface="Fira Sans" panose="020B0503050000020004" pitchFamily="34" charset="0"/>
              </a:rPr>
              <a:t> </a:t>
            </a:r>
            <a:r>
              <a:rPr lang="nl-NL" sz="2400" dirty="0" err="1">
                <a:latin typeface="Fira Sans" panose="020B0503050000020004" pitchFamily="34" charset="0"/>
              </a:rPr>
              <a:t>Added</a:t>
            </a:r>
            <a:r>
              <a:rPr lang="nl-NL" sz="2400" dirty="0">
                <a:latin typeface="Fira Sans" panose="020B0503050000020004" pitchFamily="34" charset="0"/>
              </a:rPr>
              <a:t> </a:t>
            </a:r>
            <a:r>
              <a:rPr lang="nl-NL" sz="2400" dirty="0" err="1">
                <a:latin typeface="Fira Sans" panose="020B0503050000020004" pitchFamily="34" charset="0"/>
              </a:rPr>
              <a:t>value</a:t>
            </a:r>
            <a:endParaRPr lang="nl-NL" sz="2400" dirty="0">
              <a:latin typeface="Fira Sans" panose="020B0503050000020004" pitchFamily="34" charset="0"/>
            </a:endParaRPr>
          </a:p>
        </p:txBody>
      </p:sp>
      <p:pic>
        <p:nvPicPr>
          <p:cNvPr id="2052" name="Picture 4" descr="rete via cavo"/>
          <p:cNvPicPr>
            <a:picLocks noChangeAspect="1" noChangeArrowheads="1"/>
          </p:cNvPicPr>
          <p:nvPr/>
        </p:nvPicPr>
        <p:blipFill rotWithShape="1">
          <a:blip r:embed="rId3">
            <a:extLst>
              <a:ext uri="{28A0092B-C50C-407E-A947-70E740481C1C}">
                <a14:useLocalDpi xmlns:a14="http://schemas.microsoft.com/office/drawing/2010/main" val="0"/>
              </a:ext>
            </a:extLst>
          </a:blip>
          <a:srcRect l="29671" r="41032"/>
          <a:stretch/>
        </p:blipFill>
        <p:spPr bwMode="auto">
          <a:xfrm>
            <a:off x="91440" y="0"/>
            <a:ext cx="3581401"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25897834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images.unsplash.com/photo-1655474396177-e727349f44dc?ixlib=rb-4.0.3&amp;ixid=MnwxMjA3fDB8MHxwaG90by1wYWdlfHx8fGVufDB8fHx8&amp;auto=format&amp;fit=crop&amp;w=1000&amp;q=80"/>
          <p:cNvPicPr>
            <a:picLocks noChangeAspect="1" noChangeArrowheads="1"/>
          </p:cNvPicPr>
          <p:nvPr/>
        </p:nvPicPr>
        <p:blipFill rotWithShape="1">
          <a:blip r:embed="rId2">
            <a:extLst>
              <a:ext uri="{28A0092B-C50C-407E-A947-70E740481C1C}">
                <a14:useLocalDpi xmlns:a14="http://schemas.microsoft.com/office/drawing/2010/main" val="0"/>
              </a:ext>
            </a:extLst>
          </a:blip>
          <a:srcRect t="9762" b="33309"/>
          <a:stretch/>
        </p:blipFill>
        <p:spPr bwMode="auto">
          <a:xfrm>
            <a:off x="155574" y="0"/>
            <a:ext cx="12036425" cy="6852213"/>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4431086" y="1532096"/>
            <a:ext cx="4156731" cy="3284221"/>
          </a:xfrm>
        </p:spPr>
        <p:txBody>
          <a:bodyPr>
            <a:normAutofit/>
          </a:bodyPr>
          <a:lstStyle/>
          <a:p>
            <a:pPr>
              <a:lnSpc>
                <a:spcPct val="150000"/>
              </a:lnSpc>
            </a:pPr>
            <a:r>
              <a:rPr lang="nl-NL" sz="4000" dirty="0" err="1" smtClean="0">
                <a:solidFill>
                  <a:schemeClr val="accent2">
                    <a:lumMod val="50000"/>
                  </a:schemeClr>
                </a:solidFill>
                <a:latin typeface="Fira Sans Medium" panose="020B0603050000020004" pitchFamily="34" charset="0"/>
                <a:cs typeface="Arial" panose="020B0604020202020204" pitchFamily="34" charset="0"/>
              </a:rPr>
              <a:t>Examples</a:t>
            </a:r>
            <a:endParaRPr lang="fr-BE" sz="4000" dirty="0">
              <a:solidFill>
                <a:schemeClr val="accent2">
                  <a:lumMod val="50000"/>
                </a:schemeClr>
              </a:solidFill>
              <a:latin typeface="Fira Sans Medium" panose="020B0603050000020004" pitchFamily="34" charset="0"/>
              <a:cs typeface="Arial" panose="020B0604020202020204" pitchFamily="34" charset="0"/>
            </a:endParaRPr>
          </a:p>
        </p:txBody>
      </p:sp>
      <p:sp>
        <p:nvSpPr>
          <p:cNvPr id="4" name="Text Placeholder 3"/>
          <p:cNvSpPr>
            <a:spLocks noGrp="1"/>
          </p:cNvSpPr>
          <p:nvPr>
            <p:ph type="body" sz="quarter" idx="10"/>
          </p:nvPr>
        </p:nvSpPr>
        <p:spPr/>
        <p:txBody>
          <a:body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Tree>
    <p:extLst>
      <p:ext uri="{BB962C8B-B14F-4D97-AF65-F5344CB8AC3E}">
        <p14:creationId xmlns:p14="http://schemas.microsoft.com/office/powerpoint/2010/main" val="30800288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the eHealth ecosystem</a:t>
            </a:r>
          </a:p>
        </p:txBody>
      </p:sp>
      <p:grpSp>
        <p:nvGrpSpPr>
          <p:cNvPr id="53" name="Group 52"/>
          <p:cNvGrpSpPr/>
          <p:nvPr/>
        </p:nvGrpSpPr>
        <p:grpSpPr>
          <a:xfrm>
            <a:off x="0" y="1245654"/>
            <a:ext cx="10612368" cy="5232981"/>
            <a:chOff x="301351" y="1462458"/>
            <a:chExt cx="10612368" cy="5232981"/>
          </a:xfrm>
          <a:noFill/>
        </p:grpSpPr>
        <p:grpSp>
          <p:nvGrpSpPr>
            <p:cNvPr id="52" name="Group 51"/>
            <p:cNvGrpSpPr/>
            <p:nvPr/>
          </p:nvGrpSpPr>
          <p:grpSpPr>
            <a:xfrm>
              <a:off x="301351" y="1462458"/>
              <a:ext cx="10612368" cy="5232981"/>
              <a:chOff x="301351" y="1462458"/>
              <a:chExt cx="10612368" cy="5232981"/>
            </a:xfrm>
            <a:grpFill/>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1351" y="1462458"/>
                <a:ext cx="10612368" cy="5232981"/>
              </a:xfrm>
              <a:prstGeom prst="rect">
                <a:avLst/>
              </a:prstGeom>
              <a:grpFill/>
            </p:spPr>
          </p:pic>
          <p:sp>
            <p:nvSpPr>
              <p:cNvPr id="32" name="Rectangle 31"/>
              <p:cNvSpPr/>
              <p:nvPr/>
            </p:nvSpPr>
            <p:spPr>
              <a:xfrm>
                <a:off x="7234011" y="3796603"/>
                <a:ext cx="1396218" cy="396459"/>
              </a:xfrm>
              <a:prstGeom prst="rect">
                <a:avLst/>
              </a:prstGeom>
              <a:grp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mj-lt"/>
                  <a:ea typeface="+mn-ea"/>
                  <a:cs typeface="+mn-cs"/>
                </a:endParaRPr>
              </a:p>
            </p:txBody>
          </p:sp>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4651" y="3862145"/>
                <a:ext cx="896529" cy="265373"/>
              </a:xfrm>
              <a:prstGeom prst="rect">
                <a:avLst/>
              </a:prstGeom>
              <a:grpFill/>
            </p:spPr>
          </p:pic>
          <p:pic>
            <p:nvPicPr>
              <p:cNvPr id="38" name="Picture 37"/>
              <p:cNvPicPr>
                <a:picLocks noChangeAspect="1"/>
              </p:cNvPicPr>
              <p:nvPr/>
            </p:nvPicPr>
            <p:blipFill>
              <a:blip r:embed="rId5"/>
              <a:stretch>
                <a:fillRect/>
              </a:stretch>
            </p:blipFill>
            <p:spPr>
              <a:xfrm>
                <a:off x="8258119" y="3879928"/>
                <a:ext cx="285171" cy="247590"/>
              </a:xfrm>
              <a:prstGeom prst="rect">
                <a:avLst/>
              </a:prstGeom>
              <a:grpFill/>
            </p:spPr>
          </p:pic>
        </p:grpSp>
        <p:pic>
          <p:nvPicPr>
            <p:cNvPr id="35" name="Picture 34"/>
            <p:cNvPicPr>
              <a:picLocks noChangeAspect="1"/>
            </p:cNvPicPr>
            <p:nvPr/>
          </p:nvPicPr>
          <p:blipFill>
            <a:blip r:embed="rId6"/>
            <a:stretch>
              <a:fillRect/>
            </a:stretch>
          </p:blipFill>
          <p:spPr>
            <a:xfrm>
              <a:off x="7430697" y="4704736"/>
              <a:ext cx="1073223" cy="904450"/>
            </a:xfrm>
            <a:prstGeom prst="rect">
              <a:avLst/>
            </a:prstGeom>
            <a:grpFill/>
            <a:ln>
              <a:solidFill>
                <a:schemeClr val="accent1"/>
              </a:solidFill>
            </a:ln>
          </p:spPr>
        </p:pic>
      </p:grpSp>
      <p:sp>
        <p:nvSpPr>
          <p:cNvPr id="54" name="Rectangle 53"/>
          <p:cNvSpPr/>
          <p:nvPr/>
        </p:nvSpPr>
        <p:spPr>
          <a:xfrm>
            <a:off x="1235887" y="4809832"/>
            <a:ext cx="1725729" cy="4770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BE" sz="1400" b="1" dirty="0" smtClean="0">
                <a:latin typeface="Arial" panose="020B0604020202020204" pitchFamily="34" charset="0"/>
                <a:cs typeface="Arial" panose="020B0604020202020204" pitchFamily="34" charset="0"/>
              </a:rPr>
              <a:t>&gt;20</a:t>
            </a:r>
            <a:r>
              <a:rPr kumimoji="0" lang="fr-BE" sz="1400" b="1"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.000.000.000</a:t>
            </a:r>
            <a:endParaRPr kumimoji="0" lang="fr-BE" sz="14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105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a:t>
            </a:r>
            <a:r>
              <a:rPr kumimoji="0" lang="fr-BE" sz="105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igital transactions</a:t>
            </a:r>
            <a:endParaRPr kumimoji="0" lang="fr-BE" sz="105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55" name="Rectangle 54"/>
          <p:cNvSpPr/>
          <p:nvPr/>
        </p:nvSpPr>
        <p:spPr>
          <a:xfrm>
            <a:off x="650372" y="4988196"/>
            <a:ext cx="585515" cy="2325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400" b="1" dirty="0" smtClean="0">
                <a:solidFill>
                  <a:srgbClr val="22A4DD"/>
                </a:solidFill>
              </a:rPr>
              <a:t>2022</a:t>
            </a:r>
            <a:endParaRPr lang="fr-BE" sz="1400" b="1" dirty="0">
              <a:solidFill>
                <a:srgbClr val="22A4DD"/>
              </a:solidFill>
            </a:endParaRPr>
          </a:p>
        </p:txBody>
      </p:sp>
      <p:sp>
        <p:nvSpPr>
          <p:cNvPr id="56" name="Rectangle 55"/>
          <p:cNvSpPr/>
          <p:nvPr/>
        </p:nvSpPr>
        <p:spPr>
          <a:xfrm>
            <a:off x="1367967" y="5580362"/>
            <a:ext cx="2223686" cy="538609"/>
          </a:xfrm>
          <a:prstGeom prst="rect">
            <a:avLst/>
          </a:prstGeom>
        </p:spPr>
        <p:txBody>
          <a:bodyPr wrap="non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fr-BE" sz="1100" b="1"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&gt; </a:t>
            </a:r>
            <a:r>
              <a:rPr lang="fr-BE" sz="1100" b="1" dirty="0" smtClean="0">
                <a:latin typeface="Arial" panose="020B0604020202020204" pitchFamily="34" charset="0"/>
                <a:cs typeface="Arial" panose="020B0604020202020204" pitchFamily="34" charset="0"/>
              </a:rPr>
              <a:t>90 </a:t>
            </a:r>
            <a:r>
              <a:rPr kumimoji="0" lang="fr-BE" sz="1100" b="1" i="0" u="none" strike="noStrike" kern="1200" cap="none" spc="0" normalizeH="0" baseline="0" noProof="0" dirty="0" smtClean="0">
                <a:ln>
                  <a:noFill/>
                </a:ln>
                <a:effectLst/>
                <a:uLnTx/>
                <a:uFillTx/>
                <a:latin typeface="Arial" panose="020B0604020202020204" pitchFamily="34" charset="0"/>
                <a:cs typeface="Arial" panose="020B0604020202020204" pitchFamily="34" charset="0"/>
              </a:rPr>
              <a:t>%</a:t>
            </a:r>
            <a:endParaRPr kumimoji="0" lang="fr-BE" sz="1100" b="1"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fr-BE" sz="9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of </a:t>
            </a:r>
            <a:r>
              <a:rPr kumimoji="0" lang="fr-BE" sz="900" b="1" i="0"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Belgian</a:t>
            </a:r>
            <a:r>
              <a:rPr kumimoji="0" lang="fr-BE" sz="9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a:t>
            </a:r>
            <a:r>
              <a:rPr kumimoji="0" lang="fr-BE" sz="900" b="1" i="0"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citizens</a:t>
            </a:r>
            <a:r>
              <a:rPr kumimoji="0" lang="fr-BE" sz="9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have </a:t>
            </a:r>
            <a:r>
              <a:rPr kumimoji="0" lang="fr-BE" sz="900" b="1" i="0"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given</a:t>
            </a:r>
            <a:endParaRPr kumimoji="0" lang="fr-BE" sz="9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fr-BE" sz="9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an </a:t>
            </a:r>
            <a:r>
              <a:rPr kumimoji="0" lang="fr-BE" sz="900" b="1" i="0" u="none" strike="noStrike" kern="1200" cap="none" spc="0" normalizeH="0" baseline="0" noProof="0" dirty="0" err="1" smtClean="0">
                <a:ln>
                  <a:noFill/>
                </a:ln>
                <a:effectLst/>
                <a:uLnTx/>
                <a:uFillTx/>
                <a:latin typeface="Arial" panose="020B0604020202020204" pitchFamily="34" charset="0"/>
                <a:ea typeface="+mn-ea"/>
                <a:cs typeface="Arial" panose="020B0604020202020204" pitchFamily="34" charset="0"/>
              </a:rPr>
              <a:t>informed</a:t>
            </a:r>
            <a:r>
              <a:rPr kumimoji="0" lang="fr-BE" sz="900" b="1" i="0" u="none" strike="noStrike" kern="1200" cap="none" spc="0" normalizeH="0" baseline="0" noProof="0" dirty="0" smtClean="0">
                <a:ln>
                  <a:noFill/>
                </a:ln>
                <a:effectLst/>
                <a:uLnTx/>
                <a:uFillTx/>
                <a:latin typeface="Arial" panose="020B0604020202020204" pitchFamily="34" charset="0"/>
                <a:ea typeface="+mn-ea"/>
                <a:cs typeface="Arial" panose="020B0604020202020204" pitchFamily="34" charset="0"/>
              </a:rPr>
              <a:t> consent for data sharing</a:t>
            </a:r>
            <a:endParaRPr kumimoji="0" lang="fr-BE" sz="9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p:txBody>
      </p:sp>
      <p:sp>
        <p:nvSpPr>
          <p:cNvPr id="13"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333443172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eHealth basic services &amp; API’s</a:t>
            </a:r>
          </a:p>
        </p:txBody>
      </p:sp>
      <p:grpSp>
        <p:nvGrpSpPr>
          <p:cNvPr id="2" name="Group 1"/>
          <p:cNvGrpSpPr/>
          <p:nvPr/>
        </p:nvGrpSpPr>
        <p:grpSpPr>
          <a:xfrm>
            <a:off x="731846" y="1679777"/>
            <a:ext cx="11064890" cy="4699258"/>
            <a:chOff x="731846" y="1679777"/>
            <a:chExt cx="11064890" cy="4699258"/>
          </a:xfrm>
        </p:grpSpPr>
        <p:sp>
          <p:nvSpPr>
            <p:cNvPr id="4" name="Rounded Rectangle 3"/>
            <p:cNvSpPr/>
            <p:nvPr/>
          </p:nvSpPr>
          <p:spPr>
            <a:xfrm>
              <a:off x="731846" y="1679777"/>
              <a:ext cx="3546986" cy="1037821"/>
            </a:xfrm>
            <a:prstGeom prst="roundRect">
              <a:avLst/>
            </a:prstGeom>
            <a:solidFill>
              <a:schemeClr val="bg2">
                <a:lumMod val="95000"/>
                <a:alpha val="40000"/>
              </a:schemeClr>
            </a:solidFill>
            <a:ln w="19050">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2951" tIns="60960" rIns="60960" bIns="60960" numCol="1" spcCol="1270" anchor="ctr" anchorCtr="0">
              <a:noAutofit/>
            </a:bodyPr>
            <a:lstStyle/>
            <a:p>
              <a:pPr lvl="0" algn="l" defTabSz="711200" rtl="0">
                <a:lnSpc>
                  <a:spcPct val="90000"/>
                </a:lnSpc>
                <a:spcBef>
                  <a:spcPct val="0"/>
                </a:spcBef>
                <a:spcAft>
                  <a:spcPct val="35000"/>
                </a:spcAft>
              </a:pPr>
              <a:r>
                <a:rPr sz="1600" kern="1200" dirty="0" smtClean="0">
                  <a:solidFill>
                    <a:schemeClr val="tx1"/>
                  </a:solidFill>
                </a:rPr>
                <a:t>Co</a:t>
              </a:r>
              <a:r>
                <a:rPr lang="en-US" sz="1600" kern="1200" dirty="0" smtClean="0">
                  <a:solidFill>
                    <a:schemeClr val="tx1"/>
                  </a:solidFill>
                </a:rPr>
                <a:t>o</a:t>
              </a:r>
              <a:r>
                <a:rPr sz="1600" kern="1200" dirty="0" smtClean="0">
                  <a:solidFill>
                    <a:schemeClr val="tx1"/>
                  </a:solidFill>
                </a:rPr>
                <a:t>rdinati</a:t>
              </a:r>
              <a:r>
                <a:rPr lang="en-US" sz="1600" kern="1200" dirty="0" smtClean="0">
                  <a:solidFill>
                    <a:schemeClr val="tx1"/>
                  </a:solidFill>
                </a:rPr>
                <a:t>on of the electronic processes &amp; API gateway</a:t>
              </a:r>
              <a:endParaRPr lang="nl-BE" sz="1600" kern="1200" dirty="0">
                <a:solidFill>
                  <a:schemeClr val="tx1"/>
                </a:solidFill>
              </a:endParaRPr>
            </a:p>
          </p:txBody>
        </p:sp>
        <p:sp>
          <p:nvSpPr>
            <p:cNvPr id="6" name="Rounded Rectangle 5"/>
            <p:cNvSpPr/>
            <p:nvPr/>
          </p:nvSpPr>
          <p:spPr>
            <a:xfrm>
              <a:off x="4469525" y="1688192"/>
              <a:ext cx="3546986" cy="1037821"/>
            </a:xfrm>
            <a:prstGeom prst="roundRect">
              <a:avLst/>
            </a:prstGeom>
            <a:solidFill>
              <a:schemeClr val="bg2">
                <a:lumMod val="95000"/>
                <a:alpha val="40000"/>
              </a:schemeClr>
            </a:solidFill>
            <a:ln w="19050">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2951" tIns="60960" rIns="60960" bIns="60960" numCol="1" spcCol="1270" anchor="ctr" anchorCtr="0">
              <a:noAutofit/>
            </a:bodyPr>
            <a:lstStyle/>
            <a:p>
              <a:pPr lvl="0" algn="l" defTabSz="711200" rtl="0">
                <a:lnSpc>
                  <a:spcPct val="90000"/>
                </a:lnSpc>
                <a:spcBef>
                  <a:spcPct val="0"/>
                </a:spcBef>
                <a:spcAft>
                  <a:spcPct val="35000"/>
                </a:spcAft>
              </a:pPr>
              <a:r>
                <a:rPr sz="1600" kern="1200" dirty="0" smtClean="0">
                  <a:solidFill>
                    <a:schemeClr val="tx1"/>
                  </a:solidFill>
                </a:rPr>
                <a:t>Portal </a:t>
              </a:r>
              <a:endParaRPr lang="nl-BE" sz="1600" kern="1200" dirty="0">
                <a:solidFill>
                  <a:schemeClr val="tx1"/>
                </a:solidFill>
              </a:endParaRPr>
            </a:p>
          </p:txBody>
        </p:sp>
        <p:sp>
          <p:nvSpPr>
            <p:cNvPr id="8" name="Rounded Rectangle 7"/>
            <p:cNvSpPr/>
            <p:nvPr/>
          </p:nvSpPr>
          <p:spPr>
            <a:xfrm>
              <a:off x="8223613" y="1682918"/>
              <a:ext cx="3546986" cy="1037821"/>
            </a:xfrm>
            <a:prstGeom prst="roundRect">
              <a:avLst/>
            </a:prstGeom>
            <a:solidFill>
              <a:schemeClr val="bg2">
                <a:lumMod val="95000"/>
                <a:alpha val="40000"/>
              </a:schemeClr>
            </a:solidFill>
            <a:ln w="19050">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2951"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solidFill>
                    <a:schemeClr val="tx1"/>
                  </a:solidFill>
                </a:rPr>
                <a:t>Integrated user and access management system (IUAM)</a:t>
              </a:r>
              <a:endParaRPr lang="nl-BE" sz="1600" kern="1200" dirty="0">
                <a:solidFill>
                  <a:schemeClr val="tx1"/>
                </a:solidFill>
              </a:endParaRPr>
            </a:p>
          </p:txBody>
        </p:sp>
        <p:sp>
          <p:nvSpPr>
            <p:cNvPr id="10" name="Rounded Rectangle 9"/>
            <p:cNvSpPr/>
            <p:nvPr/>
          </p:nvSpPr>
          <p:spPr>
            <a:xfrm>
              <a:off x="748347" y="2917240"/>
              <a:ext cx="3546986" cy="1037821"/>
            </a:xfrm>
            <a:prstGeom prst="roundRect">
              <a:avLst/>
            </a:prstGeom>
            <a:solidFill>
              <a:schemeClr val="bg2">
                <a:lumMod val="95000"/>
                <a:alpha val="40000"/>
              </a:schemeClr>
            </a:solidFill>
            <a:ln w="19050">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2951"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solidFill>
                    <a:schemeClr val="tx1"/>
                  </a:solidFill>
                </a:rPr>
                <a:t>Management of </a:t>
              </a:r>
              <a:r>
                <a:rPr sz="1600" kern="1200" dirty="0" smtClean="0">
                  <a:solidFill>
                    <a:schemeClr val="tx1"/>
                  </a:solidFill>
                </a:rPr>
                <a:t>logs</a:t>
              </a:r>
              <a:endParaRPr lang="nl-BE" sz="1600" kern="1200" dirty="0">
                <a:solidFill>
                  <a:schemeClr val="tx1"/>
                </a:solidFill>
              </a:endParaRPr>
            </a:p>
          </p:txBody>
        </p:sp>
        <p:sp>
          <p:nvSpPr>
            <p:cNvPr id="12" name="Rounded Rectangle 11"/>
            <p:cNvSpPr/>
            <p:nvPr/>
          </p:nvSpPr>
          <p:spPr>
            <a:xfrm>
              <a:off x="4504420" y="2909461"/>
              <a:ext cx="3546986" cy="1037821"/>
            </a:xfrm>
            <a:prstGeom prst="roundRect">
              <a:avLst/>
            </a:prstGeom>
            <a:solidFill>
              <a:schemeClr val="bg2">
                <a:lumMod val="95000"/>
                <a:alpha val="40000"/>
              </a:schemeClr>
            </a:solidFill>
            <a:ln w="19050">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2951" tIns="60960" rIns="60960" bIns="60960" numCol="1" spcCol="1270" anchor="ctr" anchorCtr="0">
              <a:noAutofit/>
            </a:bodyPr>
            <a:lstStyle/>
            <a:p>
              <a:pPr lvl="0" algn="l" defTabSz="711200" rtl="0">
                <a:lnSpc>
                  <a:spcPct val="90000"/>
                </a:lnSpc>
                <a:spcBef>
                  <a:spcPct val="0"/>
                </a:spcBef>
                <a:spcAft>
                  <a:spcPct val="35000"/>
                </a:spcAft>
              </a:pPr>
              <a:r>
                <a:rPr sz="1600" kern="1200" dirty="0" smtClean="0">
                  <a:solidFill>
                    <a:schemeClr val="tx1"/>
                  </a:solidFill>
                </a:rPr>
                <a:t>System </a:t>
              </a:r>
              <a:r>
                <a:rPr lang="en-US" sz="1600" kern="1200" dirty="0" smtClean="0">
                  <a:solidFill>
                    <a:schemeClr val="tx1"/>
                  </a:solidFill>
                </a:rPr>
                <a:t>for</a:t>
              </a:r>
              <a:r>
                <a:rPr sz="1600" kern="1200" dirty="0" smtClean="0">
                  <a:solidFill>
                    <a:schemeClr val="tx1"/>
                  </a:solidFill>
                </a:rPr>
                <a:t> </a:t>
              </a:r>
              <a:r>
                <a:rPr sz="1600" kern="1200" dirty="0">
                  <a:solidFill>
                    <a:schemeClr val="tx1"/>
                  </a:solidFill>
                </a:rPr>
                <a:t>end-to-end </a:t>
              </a:r>
              <a:r>
                <a:rPr lang="en-US" sz="1600" kern="1200" dirty="0" smtClean="0">
                  <a:solidFill>
                    <a:schemeClr val="tx1"/>
                  </a:solidFill>
                </a:rPr>
                <a:t>encryption (ETEE)</a:t>
              </a:r>
              <a:endParaRPr lang="nl-BE" sz="1600" kern="1200" dirty="0">
                <a:solidFill>
                  <a:schemeClr val="tx1"/>
                </a:solidFill>
              </a:endParaRPr>
            </a:p>
          </p:txBody>
        </p:sp>
        <p:sp>
          <p:nvSpPr>
            <p:cNvPr id="14" name="Rounded Rectangle 13"/>
            <p:cNvSpPr/>
            <p:nvPr/>
          </p:nvSpPr>
          <p:spPr>
            <a:xfrm>
              <a:off x="8249750" y="2914898"/>
              <a:ext cx="3546986" cy="1037821"/>
            </a:xfrm>
            <a:prstGeom prst="roundRect">
              <a:avLst/>
            </a:prstGeom>
            <a:solidFill>
              <a:schemeClr val="bg2">
                <a:lumMod val="95000"/>
                <a:alpha val="40000"/>
              </a:schemeClr>
            </a:solidFill>
            <a:ln w="19050">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2951" tIns="60960" rIns="60960" bIns="60960" numCol="1" spcCol="1270" anchor="ctr" anchorCtr="0">
              <a:noAutofit/>
            </a:bodyPr>
            <a:lstStyle/>
            <a:p>
              <a:pPr lvl="0" algn="l" defTabSz="711200" rtl="0">
                <a:lnSpc>
                  <a:spcPct val="90000"/>
                </a:lnSpc>
                <a:spcBef>
                  <a:spcPct val="0"/>
                </a:spcBef>
                <a:spcAft>
                  <a:spcPct val="35000"/>
                </a:spcAft>
              </a:pPr>
              <a:r>
                <a:rPr lang="fr-BE" sz="1600" kern="1200" dirty="0" smtClean="0">
                  <a:solidFill>
                    <a:schemeClr val="tx1"/>
                  </a:solidFill>
                </a:rPr>
                <a:t>eHealth</a:t>
              </a:r>
              <a:r>
                <a:rPr sz="1600" kern="1200" dirty="0">
                  <a:solidFill>
                    <a:schemeClr val="tx1"/>
                  </a:solidFill>
                </a:rPr>
                <a:t>Box</a:t>
              </a:r>
              <a:endParaRPr lang="nl-BE" sz="1600" kern="1200" dirty="0">
                <a:solidFill>
                  <a:schemeClr val="tx1"/>
                </a:solidFill>
              </a:endParaRPr>
            </a:p>
          </p:txBody>
        </p:sp>
        <p:sp>
          <p:nvSpPr>
            <p:cNvPr id="16" name="Rounded Rectangle 15"/>
            <p:cNvSpPr/>
            <p:nvPr/>
          </p:nvSpPr>
          <p:spPr>
            <a:xfrm>
              <a:off x="751714" y="4174892"/>
              <a:ext cx="3546986" cy="1037821"/>
            </a:xfrm>
            <a:prstGeom prst="roundRect">
              <a:avLst/>
            </a:prstGeom>
            <a:solidFill>
              <a:schemeClr val="bg2">
                <a:lumMod val="95000"/>
                <a:alpha val="40000"/>
              </a:schemeClr>
            </a:solidFill>
            <a:ln w="19050">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2951" tIns="60960" rIns="60960" bIns="60960" numCol="1" spcCol="1270" anchor="ctr" anchorCtr="0">
              <a:noAutofit/>
            </a:bodyPr>
            <a:lstStyle/>
            <a:p>
              <a:pPr lvl="0" algn="l" defTabSz="711200" rtl="0">
                <a:lnSpc>
                  <a:spcPct val="90000"/>
                </a:lnSpc>
                <a:spcBef>
                  <a:spcPct val="0"/>
                </a:spcBef>
                <a:spcAft>
                  <a:spcPct val="35000"/>
                </a:spcAft>
              </a:pPr>
              <a:r>
                <a:rPr sz="1600" kern="1200" dirty="0">
                  <a:solidFill>
                    <a:schemeClr val="tx1"/>
                  </a:solidFill>
                </a:rPr>
                <a:t>Timestamping</a:t>
              </a:r>
              <a:endParaRPr lang="nl-BE" sz="1600" kern="1200" dirty="0">
                <a:solidFill>
                  <a:schemeClr val="tx1"/>
                </a:solidFill>
              </a:endParaRPr>
            </a:p>
          </p:txBody>
        </p:sp>
        <p:sp>
          <p:nvSpPr>
            <p:cNvPr id="18" name="Rounded Rectangle 17"/>
            <p:cNvSpPr/>
            <p:nvPr/>
          </p:nvSpPr>
          <p:spPr>
            <a:xfrm>
              <a:off x="4519969" y="4171786"/>
              <a:ext cx="3546986" cy="1037821"/>
            </a:xfrm>
            <a:prstGeom prst="roundRect">
              <a:avLst/>
            </a:prstGeom>
            <a:solidFill>
              <a:schemeClr val="bg2">
                <a:lumMod val="95000"/>
                <a:alpha val="40000"/>
              </a:schemeClr>
            </a:solidFill>
            <a:ln w="19050">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2951" tIns="60960" rIns="60960" bIns="60960" numCol="1" spcCol="1270" anchor="ctr" anchorCtr="0">
              <a:noAutofit/>
            </a:bodyPr>
            <a:lstStyle/>
            <a:p>
              <a:pPr lvl="0" algn="l" defTabSz="711200" rtl="0">
                <a:lnSpc>
                  <a:spcPct val="90000"/>
                </a:lnSpc>
                <a:spcBef>
                  <a:spcPct val="0"/>
                </a:spcBef>
                <a:spcAft>
                  <a:spcPct val="35000"/>
                </a:spcAft>
              </a:pPr>
              <a:r>
                <a:rPr sz="1600" kern="1200" dirty="0" smtClean="0">
                  <a:solidFill>
                    <a:schemeClr val="tx1"/>
                  </a:solidFill>
                </a:rPr>
                <a:t>Coding </a:t>
              </a:r>
              <a:r>
                <a:rPr lang="en-US" sz="1600" kern="1200" dirty="0" smtClean="0">
                  <a:solidFill>
                    <a:schemeClr val="tx1"/>
                  </a:solidFill>
                </a:rPr>
                <a:t>and</a:t>
              </a:r>
              <a:r>
                <a:rPr sz="1600" kern="1200" dirty="0" smtClean="0">
                  <a:solidFill>
                    <a:schemeClr val="tx1"/>
                  </a:solidFill>
                </a:rPr>
                <a:t> </a:t>
              </a:r>
              <a:r>
                <a:rPr sz="1600" kern="1200" dirty="0" err="1" smtClean="0">
                  <a:solidFill>
                    <a:schemeClr val="tx1"/>
                  </a:solidFill>
                </a:rPr>
                <a:t>anon</a:t>
              </a:r>
              <a:r>
                <a:rPr lang="en-US" sz="1600" kern="1200" dirty="0" err="1" smtClean="0">
                  <a:solidFill>
                    <a:schemeClr val="tx1"/>
                  </a:solidFill>
                </a:rPr>
                <a:t>y</a:t>
              </a:r>
              <a:r>
                <a:rPr sz="1600" kern="1200" dirty="0" err="1" smtClean="0">
                  <a:solidFill>
                    <a:schemeClr val="tx1"/>
                  </a:solidFill>
                </a:rPr>
                <a:t>mising</a:t>
              </a:r>
              <a:endParaRPr lang="nl-BE" sz="1600" kern="1200" dirty="0">
                <a:solidFill>
                  <a:schemeClr val="tx1"/>
                </a:solidFill>
              </a:endParaRPr>
            </a:p>
          </p:txBody>
        </p:sp>
        <p:sp>
          <p:nvSpPr>
            <p:cNvPr id="20" name="Rounded Rectangle 19"/>
            <p:cNvSpPr/>
            <p:nvPr/>
          </p:nvSpPr>
          <p:spPr>
            <a:xfrm>
              <a:off x="8228250" y="4167948"/>
              <a:ext cx="3546986" cy="1037821"/>
            </a:xfrm>
            <a:prstGeom prst="roundRect">
              <a:avLst/>
            </a:prstGeom>
            <a:solidFill>
              <a:schemeClr val="bg2">
                <a:lumMod val="95000"/>
                <a:alpha val="40000"/>
              </a:schemeClr>
            </a:solidFill>
            <a:ln w="19050">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2951"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solidFill>
                    <a:schemeClr val="tx1"/>
                  </a:solidFill>
                </a:rPr>
                <a:t>Consultation of National register and CBSS registers (</a:t>
              </a:r>
              <a:r>
                <a:rPr lang="en-US" sz="1600" kern="1200" dirty="0" err="1" smtClean="0">
                  <a:solidFill>
                    <a:schemeClr val="tx1"/>
                  </a:solidFill>
                </a:rPr>
                <a:t>ConsultRN</a:t>
              </a:r>
              <a:r>
                <a:rPr lang="en-US" sz="1600" kern="1200" dirty="0" smtClean="0">
                  <a:solidFill>
                    <a:schemeClr val="tx1"/>
                  </a:solidFill>
                </a:rPr>
                <a:t>)</a:t>
              </a:r>
              <a:endParaRPr lang="nl-BE" sz="1600" kern="1200" dirty="0">
                <a:solidFill>
                  <a:schemeClr val="tx1"/>
                </a:solidFill>
              </a:endParaRPr>
            </a:p>
          </p:txBody>
        </p:sp>
        <p:sp>
          <p:nvSpPr>
            <p:cNvPr id="22" name="Rounded Rectangle 21"/>
            <p:cNvSpPr/>
            <p:nvPr/>
          </p:nvSpPr>
          <p:spPr>
            <a:xfrm>
              <a:off x="4528571" y="5341214"/>
              <a:ext cx="3546986" cy="1037821"/>
            </a:xfrm>
            <a:prstGeom prst="roundRect">
              <a:avLst/>
            </a:prstGeom>
            <a:solidFill>
              <a:schemeClr val="bg2">
                <a:lumMod val="95000"/>
                <a:alpha val="40000"/>
              </a:schemeClr>
            </a:solidFill>
            <a:ln w="19050">
              <a:noFill/>
            </a:ln>
          </p:spPr>
          <p:style>
            <a:lnRef idx="1">
              <a:scrgbClr r="0" g="0" b="0"/>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702951" tIns="60960" rIns="60960" bIns="60960" numCol="1" spcCol="1270" anchor="ctr" anchorCtr="0">
              <a:noAutofit/>
            </a:bodyPr>
            <a:lstStyle/>
            <a:p>
              <a:pPr lvl="0" algn="l" defTabSz="711200" rtl="0">
                <a:lnSpc>
                  <a:spcPct val="90000"/>
                </a:lnSpc>
                <a:spcBef>
                  <a:spcPct val="0"/>
                </a:spcBef>
                <a:spcAft>
                  <a:spcPct val="35000"/>
                </a:spcAft>
              </a:pPr>
              <a:r>
                <a:rPr lang="en-US" sz="1600" kern="1200" dirty="0" smtClean="0">
                  <a:solidFill>
                    <a:schemeClr val="tx1"/>
                  </a:solidFill>
                </a:rPr>
                <a:t>Reference directories</a:t>
              </a:r>
              <a:r>
                <a:rPr sz="1600" kern="1200" dirty="0" smtClean="0">
                  <a:solidFill>
                    <a:schemeClr val="tx1"/>
                  </a:solidFill>
                </a:rPr>
                <a:t> (</a:t>
              </a:r>
              <a:r>
                <a:rPr lang="nl-BE" sz="1600" kern="1200" dirty="0" smtClean="0">
                  <a:solidFill>
                    <a:schemeClr val="tx1"/>
                  </a:solidFill>
                </a:rPr>
                <a:t>hub-</a:t>
              </a:r>
              <a:r>
                <a:rPr sz="1600" kern="1200" dirty="0" err="1" smtClean="0">
                  <a:solidFill>
                    <a:schemeClr val="tx1"/>
                  </a:solidFill>
                </a:rPr>
                <a:t>metahub</a:t>
              </a:r>
              <a:r>
                <a:rPr lang="nl-BE" sz="1600" kern="1200" dirty="0" smtClean="0">
                  <a:solidFill>
                    <a:schemeClr val="tx1"/>
                  </a:solidFill>
                </a:rPr>
                <a:t> system</a:t>
              </a:r>
              <a:r>
                <a:rPr sz="1600" kern="1200" dirty="0" smtClean="0">
                  <a:solidFill>
                    <a:schemeClr val="tx1"/>
                  </a:solidFill>
                </a:rPr>
                <a:t>)</a:t>
              </a:r>
              <a:endParaRPr lang="nl-BE" sz="1600" kern="1200" dirty="0">
                <a:solidFill>
                  <a:schemeClr val="tx1"/>
                </a:solidFill>
              </a:endParaRPr>
            </a:p>
          </p:txBody>
        </p:sp>
      </p:grpSp>
      <p:pic>
        <p:nvPicPr>
          <p:cNvPr id="53" name="Picture 5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5722626"/>
            <a:ext cx="1702891" cy="504056"/>
          </a:xfrm>
          <a:prstGeom prst="rect">
            <a:avLst/>
          </a:prstGeom>
        </p:spPr>
      </p:pic>
      <p:pic>
        <p:nvPicPr>
          <p:cNvPr id="25" name="Picture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665" y="2027102"/>
            <a:ext cx="325984" cy="335479"/>
          </a:xfrm>
          <a:prstGeom prst="rect">
            <a:avLst/>
          </a:prstGeom>
        </p:spPr>
      </p:pic>
      <p:pic>
        <p:nvPicPr>
          <p:cNvPr id="26" name="Picture 2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94719" y="2048220"/>
            <a:ext cx="392448" cy="348139"/>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22330" y="2019872"/>
            <a:ext cx="348139" cy="348139"/>
          </a:xfrm>
          <a:prstGeom prst="rect">
            <a:avLst/>
          </a:prstGeom>
        </p:spPr>
      </p:pic>
      <p:pic>
        <p:nvPicPr>
          <p:cNvPr id="29" name="Picture 2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2510" y="3196155"/>
            <a:ext cx="348139" cy="433591"/>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70957" y="3246171"/>
            <a:ext cx="325985" cy="348139"/>
          </a:xfrm>
          <a:prstGeom prst="rect">
            <a:avLst/>
          </a:prstGeom>
        </p:spPr>
      </p:pic>
      <p:pic>
        <p:nvPicPr>
          <p:cNvPr id="31" name="Picture 3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22282" y="3296399"/>
            <a:ext cx="348139" cy="262687"/>
          </a:xfrm>
          <a:prstGeom prst="rect">
            <a:avLst/>
          </a:prstGeom>
        </p:spPr>
      </p:pic>
      <p:pic>
        <p:nvPicPr>
          <p:cNvPr id="32" name="Picture 3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0537" y="4511306"/>
            <a:ext cx="335479" cy="335479"/>
          </a:xfrm>
          <a:prstGeom prst="rect">
            <a:avLst/>
          </a:prstGeom>
        </p:spPr>
      </p:pic>
      <p:pic>
        <p:nvPicPr>
          <p:cNvPr id="33" name="Picture 3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38838" y="4511306"/>
            <a:ext cx="392448" cy="348139"/>
          </a:xfrm>
          <a:prstGeom prst="rect">
            <a:avLst/>
          </a:prstGeom>
        </p:spPr>
      </p:pic>
      <p:pic>
        <p:nvPicPr>
          <p:cNvPr id="34" name="Picture 3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22330" y="4512788"/>
            <a:ext cx="348139" cy="348139"/>
          </a:xfrm>
          <a:prstGeom prst="rect">
            <a:avLst/>
          </a:prstGeom>
        </p:spPr>
      </p:pic>
      <p:pic>
        <p:nvPicPr>
          <p:cNvPr id="35" name="Picture 3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83147" y="5686054"/>
            <a:ext cx="348139" cy="348139"/>
          </a:xfrm>
          <a:prstGeom prst="rect">
            <a:avLst/>
          </a:prstGeom>
        </p:spPr>
      </p:pic>
      <p:sp>
        <p:nvSpPr>
          <p:cNvPr id="27"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26976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Intelligent forms &amp; workflows</a:t>
            </a:r>
          </a:p>
        </p:txBody>
      </p:sp>
      <p:sp>
        <p:nvSpPr>
          <p:cNvPr id="2" name="Content Placeholder 1"/>
          <p:cNvSpPr>
            <a:spLocks noGrp="1"/>
          </p:cNvSpPr>
          <p:nvPr>
            <p:ph idx="1"/>
          </p:nvPr>
        </p:nvSpPr>
        <p:spPr/>
        <p:txBody>
          <a:bodyPr/>
          <a:lstStyle/>
          <a:p>
            <a:r>
              <a:rPr lang="en-US" dirty="0" smtClean="0"/>
              <a:t>Covid-19</a:t>
            </a:r>
            <a:r>
              <a:rPr lang="en-US" dirty="0"/>
              <a:t>: NSSO offered Belgian employers (semi-) automated delay in social security contributions</a:t>
            </a:r>
          </a:p>
          <a:p>
            <a:r>
              <a:rPr lang="en-US" dirty="0" smtClean="0"/>
              <a:t>VERY </a:t>
            </a:r>
            <a:r>
              <a:rPr lang="en-US" dirty="0"/>
              <a:t>fast time to market (1 week)</a:t>
            </a:r>
          </a:p>
          <a:p>
            <a:pPr lvl="1"/>
            <a:r>
              <a:rPr lang="en-US" dirty="0" smtClean="0"/>
              <a:t>ReUse </a:t>
            </a:r>
            <a:r>
              <a:rPr lang="en-US" dirty="0"/>
              <a:t>Forms interface</a:t>
            </a:r>
          </a:p>
          <a:p>
            <a:pPr lvl="1"/>
            <a:r>
              <a:rPr lang="en-US" dirty="0" smtClean="0"/>
              <a:t>ReUse </a:t>
            </a:r>
            <a:r>
              <a:rPr lang="en-US" dirty="0" err="1"/>
              <a:t>BillRetainment</a:t>
            </a:r>
            <a:r>
              <a:rPr lang="en-US" dirty="0"/>
              <a:t> </a:t>
            </a:r>
            <a:r>
              <a:rPr lang="en-US" dirty="0" err="1"/>
              <a:t>webservice</a:t>
            </a:r>
            <a:endParaRPr lang="en-US" dirty="0"/>
          </a:p>
          <a:p>
            <a:pPr lvl="1"/>
            <a:r>
              <a:rPr lang="en-US" dirty="0" smtClean="0"/>
              <a:t>Integrate </a:t>
            </a:r>
            <a:r>
              <a:rPr lang="en-US" dirty="0"/>
              <a:t>with existing workflows in </a:t>
            </a:r>
            <a:r>
              <a:rPr lang="en-US" dirty="0" err="1"/>
              <a:t>WorkEnvironment</a:t>
            </a:r>
            <a:r>
              <a:rPr lang="en-US" dirty="0"/>
              <a:t> </a:t>
            </a:r>
          </a:p>
          <a:p>
            <a:r>
              <a:rPr lang="en-US" dirty="0" smtClean="0"/>
              <a:t>Online </a:t>
            </a:r>
            <a:r>
              <a:rPr lang="en-US" dirty="0"/>
              <a:t>self-service </a:t>
            </a:r>
          </a:p>
          <a:p>
            <a:pPr lvl="1"/>
            <a:r>
              <a:rPr lang="en-US" b="1" dirty="0" smtClean="0"/>
              <a:t>&gt;</a:t>
            </a:r>
            <a:r>
              <a:rPr lang="en-US" b="1" dirty="0"/>
              <a:t>100.000 employers</a:t>
            </a:r>
            <a:r>
              <a:rPr lang="en-US" dirty="0"/>
              <a:t> concerned</a:t>
            </a:r>
          </a:p>
          <a:p>
            <a:pPr lvl="1"/>
            <a:r>
              <a:rPr lang="en-US" dirty="0" smtClean="0"/>
              <a:t>Online </a:t>
            </a:r>
            <a:r>
              <a:rPr lang="en-US" dirty="0"/>
              <a:t>self-service crucial to avoid flooding NSSO services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04811" y="2788509"/>
            <a:ext cx="1748989" cy="1440000"/>
          </a:xfrm>
          <a:prstGeom prst="rect">
            <a:avLst/>
          </a:prstGeom>
        </p:spPr>
      </p:pic>
      <p:sp>
        <p:nvSpPr>
          <p:cNvPr id="6"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39838505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COVID-19 Vaccination</a:t>
            </a:r>
          </a:p>
        </p:txBody>
      </p:sp>
      <p:grpSp>
        <p:nvGrpSpPr>
          <p:cNvPr id="140" name="Group 139"/>
          <p:cNvGrpSpPr/>
          <p:nvPr/>
        </p:nvGrpSpPr>
        <p:grpSpPr>
          <a:xfrm>
            <a:off x="2092703" y="1535809"/>
            <a:ext cx="8006593" cy="4313324"/>
            <a:chOff x="1463391" y="1348063"/>
            <a:chExt cx="9803721" cy="5281476"/>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6542" y="2810001"/>
              <a:ext cx="1800795" cy="189407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92352" y="1358515"/>
              <a:ext cx="962926" cy="1008368"/>
            </a:xfrm>
            <a:prstGeom prst="rect">
              <a:avLst/>
            </a:prstGeom>
          </p:spPr>
        </p:pic>
        <p:pic>
          <p:nvPicPr>
            <p:cNvPr id="64" name="Picture 6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7586" y="5192416"/>
              <a:ext cx="1003752" cy="1053487"/>
            </a:xfrm>
            <a:prstGeom prst="rect">
              <a:avLst/>
            </a:prstGeom>
          </p:spPr>
        </p:pic>
        <p:pic>
          <p:nvPicPr>
            <p:cNvPr id="65" name="Picture 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5248" y="5205157"/>
              <a:ext cx="935734" cy="979892"/>
            </a:xfrm>
            <a:prstGeom prst="rect">
              <a:avLst/>
            </a:prstGeom>
          </p:spPr>
        </p:pic>
        <p:pic>
          <p:nvPicPr>
            <p:cNvPr id="66" name="Picture 6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2879" y="5188763"/>
              <a:ext cx="859804" cy="902407"/>
            </a:xfrm>
            <a:prstGeom prst="rect">
              <a:avLst/>
            </a:prstGeom>
          </p:spPr>
        </p:pic>
        <p:pic>
          <p:nvPicPr>
            <p:cNvPr id="67" name="Picture 6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05045" y="5080492"/>
              <a:ext cx="842007" cy="883728"/>
            </a:xfrm>
            <a:prstGeom prst="rect">
              <a:avLst/>
            </a:prstGeom>
          </p:spPr>
        </p:pic>
        <p:pic>
          <p:nvPicPr>
            <p:cNvPr id="68" name="Picture 6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11602" y="3219667"/>
              <a:ext cx="881570" cy="927237"/>
            </a:xfrm>
            <a:prstGeom prst="rect">
              <a:avLst/>
            </a:prstGeom>
          </p:spPr>
        </p:pic>
        <p:pic>
          <p:nvPicPr>
            <p:cNvPr id="69" name="Picture 6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97437" y="3162697"/>
              <a:ext cx="1119503" cy="1174849"/>
            </a:xfrm>
            <a:prstGeom prst="rect">
              <a:avLst/>
            </a:prstGeom>
          </p:spPr>
        </p:pic>
        <p:pic>
          <p:nvPicPr>
            <p:cNvPr id="70" name="Picture 6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5463" y="3236832"/>
              <a:ext cx="962926" cy="1008368"/>
            </a:xfrm>
            <a:prstGeom prst="rect">
              <a:avLst/>
            </a:prstGeom>
          </p:spPr>
        </p:pic>
        <p:pic>
          <p:nvPicPr>
            <p:cNvPr id="73" name="Picture 7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94069" y="5146421"/>
              <a:ext cx="987474" cy="1038627"/>
            </a:xfrm>
            <a:prstGeom prst="rect">
              <a:avLst/>
            </a:prstGeom>
          </p:spPr>
        </p:pic>
        <p:cxnSp>
          <p:nvCxnSpPr>
            <p:cNvPr id="80" name="Straight Arrow Connector 79"/>
            <p:cNvCxnSpPr/>
            <p:nvPr/>
          </p:nvCxnSpPr>
          <p:spPr>
            <a:xfrm flipH="1">
              <a:off x="6187806" y="2605177"/>
              <a:ext cx="363" cy="55752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flipV="1">
              <a:off x="10373815" y="2605177"/>
              <a:ext cx="0" cy="55752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H="1" flipV="1">
              <a:off x="6768896" y="2138665"/>
              <a:ext cx="3015300" cy="18535"/>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a:stCxn id="65" idx="0"/>
            </p:cNvCxnSpPr>
            <p:nvPr/>
          </p:nvCxnSpPr>
          <p:spPr>
            <a:xfrm flipV="1">
              <a:off x="4223115" y="4461148"/>
              <a:ext cx="1252152" cy="744009"/>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a:off x="3200400" y="2290642"/>
              <a:ext cx="2554289" cy="108247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a:off x="2921328" y="5695103"/>
              <a:ext cx="685175" cy="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6187806" y="4790600"/>
              <a:ext cx="0" cy="45246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3200400" y="3741016"/>
              <a:ext cx="2225040" cy="16024"/>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a:stCxn id="2" idx="3"/>
            </p:cNvCxnSpPr>
            <p:nvPr/>
          </p:nvCxnSpPr>
          <p:spPr>
            <a:xfrm flipV="1">
              <a:off x="7107337" y="3749028"/>
              <a:ext cx="930249" cy="8013"/>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flipV="1">
              <a:off x="8993172" y="3737009"/>
              <a:ext cx="1004265" cy="4007"/>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a:off x="9032019" y="4337546"/>
              <a:ext cx="1240650" cy="871940"/>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a:off x="6953731" y="4106279"/>
              <a:ext cx="1500706" cy="982958"/>
            </a:xfrm>
            <a:prstGeom prst="straightConnector1">
              <a:avLst/>
            </a:prstGeom>
            <a:ln w="19050">
              <a:headEnd type="triangle"/>
              <a:tailEnd type="triangle"/>
            </a:ln>
          </p:spPr>
          <p:style>
            <a:lnRef idx="1">
              <a:schemeClr val="accent1"/>
            </a:lnRef>
            <a:fillRef idx="0">
              <a:schemeClr val="accent1"/>
            </a:fillRef>
            <a:effectRef idx="0">
              <a:schemeClr val="accent1"/>
            </a:effectRef>
            <a:fontRef idx="minor">
              <a:schemeClr val="tx1"/>
            </a:fontRef>
          </p:style>
        </p:cxnSp>
        <p:sp>
          <p:nvSpPr>
            <p:cNvPr id="118" name="TextBox 117"/>
            <p:cNvSpPr txBox="1"/>
            <p:nvPr/>
          </p:nvSpPr>
          <p:spPr>
            <a:xfrm>
              <a:off x="2039786" y="6144551"/>
              <a:ext cx="841897" cy="276999"/>
            </a:xfrm>
            <a:prstGeom prst="rect">
              <a:avLst/>
            </a:prstGeom>
            <a:noFill/>
          </p:spPr>
          <p:txBody>
            <a:bodyPr wrap="none" rtlCol="0">
              <a:spAutoFit/>
            </a:bodyPr>
            <a:lstStyle/>
            <a:p>
              <a:pPr algn="ctr"/>
              <a:r>
                <a:rPr lang="fr-BE" sz="1200" dirty="0" err="1" smtClean="0"/>
                <a:t>Hospitals</a:t>
              </a:r>
              <a:endParaRPr lang="fr-BE" sz="1200" dirty="0"/>
            </a:p>
          </p:txBody>
        </p:sp>
        <p:sp>
          <p:nvSpPr>
            <p:cNvPr id="120" name="TextBox 119"/>
            <p:cNvSpPr txBox="1"/>
            <p:nvPr/>
          </p:nvSpPr>
          <p:spPr>
            <a:xfrm>
              <a:off x="5691077" y="6167874"/>
              <a:ext cx="994183" cy="276999"/>
            </a:xfrm>
            <a:prstGeom prst="rect">
              <a:avLst/>
            </a:prstGeom>
            <a:noFill/>
          </p:spPr>
          <p:txBody>
            <a:bodyPr wrap="none" rtlCol="0">
              <a:spAutoFit/>
            </a:bodyPr>
            <a:lstStyle/>
            <a:p>
              <a:pPr algn="ctr"/>
              <a:r>
                <a:rPr lang="en-US" sz="1200" dirty="0"/>
                <a:t>Pharmacies</a:t>
              </a:r>
            </a:p>
          </p:txBody>
        </p:sp>
        <p:sp>
          <p:nvSpPr>
            <p:cNvPr id="121" name="TextBox 120"/>
            <p:cNvSpPr txBox="1"/>
            <p:nvPr/>
          </p:nvSpPr>
          <p:spPr>
            <a:xfrm>
              <a:off x="7838303" y="6167874"/>
              <a:ext cx="1385315" cy="461665"/>
            </a:xfrm>
            <a:prstGeom prst="rect">
              <a:avLst/>
            </a:prstGeom>
            <a:noFill/>
          </p:spPr>
          <p:txBody>
            <a:bodyPr wrap="none" rtlCol="0">
              <a:spAutoFit/>
            </a:bodyPr>
            <a:lstStyle/>
            <a:p>
              <a:pPr algn="ctr"/>
              <a:r>
                <a:rPr lang="fr-BE" sz="1200" dirty="0"/>
                <a:t>Last minute </a:t>
              </a:r>
              <a:br>
                <a:rPr lang="fr-BE" sz="1200" dirty="0"/>
              </a:br>
              <a:r>
                <a:rPr lang="fr-BE" sz="1200" dirty="0"/>
                <a:t>invitation system</a:t>
              </a:r>
            </a:p>
          </p:txBody>
        </p:sp>
        <p:sp>
          <p:nvSpPr>
            <p:cNvPr id="122" name="TextBox 121"/>
            <p:cNvSpPr txBox="1"/>
            <p:nvPr/>
          </p:nvSpPr>
          <p:spPr>
            <a:xfrm>
              <a:off x="9713482" y="4125836"/>
              <a:ext cx="1553630" cy="276999"/>
            </a:xfrm>
            <a:prstGeom prst="rect">
              <a:avLst/>
            </a:prstGeom>
            <a:noFill/>
          </p:spPr>
          <p:txBody>
            <a:bodyPr wrap="none" rtlCol="0">
              <a:spAutoFit/>
            </a:bodyPr>
            <a:lstStyle/>
            <a:p>
              <a:pPr algn="ctr"/>
              <a:r>
                <a:rPr lang="fr-BE" sz="1200" dirty="0"/>
                <a:t>Vaccination </a:t>
              </a:r>
              <a:r>
                <a:rPr lang="fr-BE" sz="1200" dirty="0" err="1"/>
                <a:t>centers</a:t>
              </a:r>
              <a:endParaRPr lang="fr-BE" sz="1200" dirty="0"/>
            </a:p>
          </p:txBody>
        </p:sp>
        <p:sp>
          <p:nvSpPr>
            <p:cNvPr id="123" name="TextBox 122"/>
            <p:cNvSpPr txBox="1"/>
            <p:nvPr/>
          </p:nvSpPr>
          <p:spPr>
            <a:xfrm>
              <a:off x="9880330" y="2204856"/>
              <a:ext cx="979755" cy="307777"/>
            </a:xfrm>
            <a:prstGeom prst="rect">
              <a:avLst/>
            </a:prstGeom>
            <a:noFill/>
          </p:spPr>
          <p:txBody>
            <a:bodyPr wrap="none" rtlCol="0">
              <a:spAutoFit/>
            </a:bodyPr>
            <a:lstStyle/>
            <a:p>
              <a:pPr algn="ctr"/>
              <a:r>
                <a:rPr lang="fr-BE" sz="1400" dirty="0" err="1"/>
                <a:t>Vaccinnet</a:t>
              </a:r>
              <a:endParaRPr lang="fr-BE" sz="1400" dirty="0"/>
            </a:p>
          </p:txBody>
        </p:sp>
        <p:pic>
          <p:nvPicPr>
            <p:cNvPr id="124" name="Picture 1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7814" y="1348063"/>
              <a:ext cx="962926" cy="1008368"/>
            </a:xfrm>
            <a:prstGeom prst="rect">
              <a:avLst/>
            </a:prstGeom>
          </p:spPr>
        </p:pic>
        <p:sp>
          <p:nvSpPr>
            <p:cNvPr id="125" name="TextBox 124"/>
            <p:cNvSpPr txBox="1"/>
            <p:nvPr/>
          </p:nvSpPr>
          <p:spPr>
            <a:xfrm>
              <a:off x="5729073" y="2194404"/>
              <a:ext cx="893193" cy="276999"/>
            </a:xfrm>
            <a:prstGeom prst="rect">
              <a:avLst/>
            </a:prstGeom>
            <a:noFill/>
          </p:spPr>
          <p:txBody>
            <a:bodyPr wrap="none" rtlCol="0">
              <a:spAutoFit/>
            </a:bodyPr>
            <a:lstStyle/>
            <a:p>
              <a:pPr algn="ctr"/>
              <a:r>
                <a:rPr lang="fr-BE" sz="1200" dirty="0" err="1"/>
                <a:t>Sciensano</a:t>
              </a:r>
              <a:endParaRPr lang="fr-BE" sz="1200" dirty="0"/>
            </a:p>
          </p:txBody>
        </p:sp>
        <p:pic>
          <p:nvPicPr>
            <p:cNvPr id="126" name="Picture 1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5463" y="1426682"/>
              <a:ext cx="962926" cy="1008368"/>
            </a:xfrm>
            <a:prstGeom prst="rect">
              <a:avLst/>
            </a:prstGeom>
          </p:spPr>
        </p:pic>
        <p:sp>
          <p:nvSpPr>
            <p:cNvPr id="127" name="TextBox 126"/>
            <p:cNvSpPr txBox="1"/>
            <p:nvPr/>
          </p:nvSpPr>
          <p:spPr>
            <a:xfrm>
              <a:off x="1917454" y="2273023"/>
              <a:ext cx="1391727" cy="276999"/>
            </a:xfrm>
            <a:prstGeom prst="rect">
              <a:avLst/>
            </a:prstGeom>
            <a:noFill/>
          </p:spPr>
          <p:txBody>
            <a:bodyPr wrap="none" rtlCol="0">
              <a:spAutoFit/>
            </a:bodyPr>
            <a:lstStyle/>
            <a:p>
              <a:pPr algn="ctr"/>
              <a:r>
                <a:rPr lang="fr-BE" sz="1200" dirty="0"/>
                <a:t>National </a:t>
              </a:r>
              <a:r>
                <a:rPr lang="fr-BE" sz="1200" dirty="0" err="1"/>
                <a:t>Register</a:t>
              </a:r>
              <a:endParaRPr lang="fr-BE" sz="1200" dirty="0"/>
            </a:p>
          </p:txBody>
        </p:sp>
        <p:sp>
          <p:nvSpPr>
            <p:cNvPr id="128" name="TextBox 127"/>
            <p:cNvSpPr txBox="1"/>
            <p:nvPr/>
          </p:nvSpPr>
          <p:spPr>
            <a:xfrm>
              <a:off x="1463391" y="4091311"/>
              <a:ext cx="2202846" cy="830997"/>
            </a:xfrm>
            <a:prstGeom prst="rect">
              <a:avLst/>
            </a:prstGeom>
            <a:noFill/>
          </p:spPr>
          <p:txBody>
            <a:bodyPr wrap="none" rtlCol="0">
              <a:spAutoFit/>
            </a:bodyPr>
            <a:lstStyle/>
            <a:p>
              <a:pPr algn="ctr"/>
              <a:r>
                <a:rPr lang="fr-BE" sz="1200" dirty="0" err="1"/>
                <a:t>CoBRHA</a:t>
              </a:r>
              <a:r>
                <a:rPr lang="fr-BE" sz="1200" dirty="0"/>
                <a:t/>
              </a:r>
              <a:br>
                <a:rPr lang="fr-BE" sz="1200" dirty="0"/>
              </a:br>
              <a:r>
                <a:rPr lang="fr-BE" sz="1200" dirty="0" err="1"/>
                <a:t>Regions</a:t>
              </a:r>
              <a:endParaRPr lang="fr-BE" sz="1200" dirty="0"/>
            </a:p>
            <a:p>
              <a:pPr algn="ctr"/>
              <a:r>
                <a:rPr lang="fr-BE" sz="1200" dirty="0"/>
                <a:t>National </a:t>
              </a:r>
              <a:r>
                <a:rPr lang="fr-BE" sz="1200" dirty="0" err="1"/>
                <a:t>Intermutual</a:t>
              </a:r>
              <a:r>
                <a:rPr lang="fr-BE" sz="1200" dirty="0"/>
                <a:t> </a:t>
              </a:r>
              <a:r>
                <a:rPr lang="fr-BE" sz="1200" dirty="0" err="1"/>
                <a:t>College</a:t>
              </a:r>
              <a:r>
                <a:rPr lang="fr-BE" sz="1200" dirty="0"/>
                <a:t/>
              </a:r>
              <a:br>
                <a:rPr lang="fr-BE" sz="1200" dirty="0"/>
              </a:br>
              <a:r>
                <a:rPr lang="fr-BE" sz="1200" dirty="0"/>
                <a:t> </a:t>
              </a:r>
              <a:r>
                <a:rPr lang="fr-BE" sz="1200" dirty="0" err="1"/>
                <a:t>Doctors</a:t>
              </a:r>
              <a:endParaRPr lang="fr-BE" sz="1200" dirty="0"/>
            </a:p>
          </p:txBody>
        </p:sp>
        <p:sp>
          <p:nvSpPr>
            <p:cNvPr id="129" name="TextBox 128"/>
            <p:cNvSpPr txBox="1"/>
            <p:nvPr/>
          </p:nvSpPr>
          <p:spPr>
            <a:xfrm>
              <a:off x="5465824" y="4223604"/>
              <a:ext cx="1487907" cy="523220"/>
            </a:xfrm>
            <a:prstGeom prst="rect">
              <a:avLst/>
            </a:prstGeom>
            <a:noFill/>
          </p:spPr>
          <p:txBody>
            <a:bodyPr wrap="none" rtlCol="0">
              <a:spAutoFit/>
            </a:bodyPr>
            <a:lstStyle/>
            <a:p>
              <a:pPr algn="ctr"/>
              <a:r>
                <a:rPr lang="en-US" sz="1400" b="1" dirty="0"/>
                <a:t>Vaccination </a:t>
              </a:r>
              <a:endParaRPr lang="en-US" sz="1400" b="1" dirty="0" smtClean="0"/>
            </a:p>
            <a:p>
              <a:pPr algn="ctr"/>
              <a:r>
                <a:rPr lang="en-US" sz="1400" b="1" dirty="0" smtClean="0"/>
                <a:t>Codes </a:t>
              </a:r>
              <a:r>
                <a:rPr lang="en-US" sz="1400" b="1" dirty="0"/>
                <a:t>Database</a:t>
              </a:r>
            </a:p>
          </p:txBody>
        </p:sp>
        <p:sp>
          <p:nvSpPr>
            <p:cNvPr id="130" name="TextBox 129"/>
            <p:cNvSpPr txBox="1"/>
            <p:nvPr/>
          </p:nvSpPr>
          <p:spPr>
            <a:xfrm>
              <a:off x="7726853" y="3985034"/>
              <a:ext cx="1654620" cy="461665"/>
            </a:xfrm>
            <a:prstGeom prst="rect">
              <a:avLst/>
            </a:prstGeom>
            <a:noFill/>
          </p:spPr>
          <p:txBody>
            <a:bodyPr wrap="none" rtlCol="0">
              <a:spAutoFit/>
            </a:bodyPr>
            <a:lstStyle/>
            <a:p>
              <a:pPr algn="ctr"/>
              <a:r>
                <a:rPr lang="fr-BE" sz="1200" dirty="0" err="1"/>
                <a:t>Inivitation</a:t>
              </a:r>
              <a:r>
                <a:rPr lang="fr-BE" sz="1200" dirty="0"/>
                <a:t> &amp; </a:t>
              </a:r>
              <a:r>
                <a:rPr lang="fr-BE" sz="1200" dirty="0" err="1"/>
                <a:t>booking</a:t>
              </a:r>
              <a:r>
                <a:rPr lang="fr-BE" sz="1200" dirty="0"/>
                <a:t/>
              </a:r>
              <a:br>
                <a:rPr lang="fr-BE" sz="1200" dirty="0"/>
              </a:br>
              <a:r>
                <a:rPr lang="fr-BE" sz="1200" dirty="0"/>
                <a:t>system</a:t>
              </a:r>
            </a:p>
          </p:txBody>
        </p:sp>
        <p:grpSp>
          <p:nvGrpSpPr>
            <p:cNvPr id="135" name="Group 134"/>
            <p:cNvGrpSpPr/>
            <p:nvPr/>
          </p:nvGrpSpPr>
          <p:grpSpPr>
            <a:xfrm>
              <a:off x="6676960" y="2379120"/>
              <a:ext cx="1030948" cy="928421"/>
              <a:chOff x="4727063" y="6311062"/>
              <a:chExt cx="1030948" cy="928421"/>
            </a:xfrm>
          </p:grpSpPr>
          <p:pic>
            <p:nvPicPr>
              <p:cNvPr id="136" name="Picture 13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27063" y="6311062"/>
                <a:ext cx="881982" cy="293994"/>
              </a:xfrm>
              <a:prstGeom prst="rect">
                <a:avLst/>
              </a:prstGeom>
            </p:spPr>
          </p:pic>
          <p:sp>
            <p:nvSpPr>
              <p:cNvPr id="137" name="TextBox 136"/>
              <p:cNvSpPr txBox="1"/>
              <p:nvPr/>
            </p:nvSpPr>
            <p:spPr>
              <a:xfrm>
                <a:off x="4738181" y="6593152"/>
                <a:ext cx="1019830" cy="646331"/>
              </a:xfrm>
              <a:prstGeom prst="rect">
                <a:avLst/>
              </a:prstGeom>
              <a:noFill/>
            </p:spPr>
            <p:txBody>
              <a:bodyPr wrap="none" rtlCol="0">
                <a:spAutoFit/>
              </a:bodyPr>
              <a:lstStyle/>
              <a:p>
                <a:pPr algn="ctr"/>
                <a:r>
                  <a:rPr lang="fr-BE" sz="1200" dirty="0" smtClean="0">
                    <a:solidFill>
                      <a:srgbClr val="555150"/>
                    </a:solidFill>
                  </a:rPr>
                  <a:t>IUAM</a:t>
                </a:r>
              </a:p>
              <a:p>
                <a:pPr algn="ctr"/>
                <a:r>
                  <a:rPr lang="fr-BE" sz="1200" dirty="0" smtClean="0">
                    <a:solidFill>
                      <a:srgbClr val="555150"/>
                    </a:solidFill>
                  </a:rPr>
                  <a:t>API </a:t>
                </a:r>
                <a:r>
                  <a:rPr lang="fr-BE" sz="1200" dirty="0" err="1" smtClean="0">
                    <a:solidFill>
                      <a:srgbClr val="555150"/>
                    </a:solidFill>
                  </a:rPr>
                  <a:t>gateway</a:t>
                </a:r>
                <a:endParaRPr lang="fr-BE" sz="1200" dirty="0" smtClean="0">
                  <a:solidFill>
                    <a:srgbClr val="555150"/>
                  </a:solidFill>
                </a:endParaRPr>
              </a:p>
              <a:p>
                <a:pPr algn="ctr"/>
                <a:r>
                  <a:rPr lang="fr-BE" sz="1200" dirty="0" err="1" smtClean="0">
                    <a:solidFill>
                      <a:srgbClr val="555150"/>
                    </a:solidFill>
                  </a:rPr>
                  <a:t>ConsultRN</a:t>
                </a:r>
                <a:endParaRPr lang="fr-BE" sz="1200" dirty="0" smtClean="0">
                  <a:solidFill>
                    <a:srgbClr val="555150"/>
                  </a:solidFill>
                </a:endParaRPr>
              </a:p>
            </p:txBody>
          </p:sp>
        </p:grpSp>
      </p:grpSp>
      <p:sp>
        <p:nvSpPr>
          <p:cNvPr id="41"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296958626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EXAMPLE: The Only Once principle</a:t>
            </a:r>
          </a:p>
        </p:txBody>
      </p:sp>
      <p:sp>
        <p:nvSpPr>
          <p:cNvPr id="2" name="Content Placeholder 1"/>
          <p:cNvSpPr>
            <a:spLocks noGrp="1"/>
          </p:cNvSpPr>
          <p:nvPr>
            <p:ph idx="1"/>
          </p:nvPr>
        </p:nvSpPr>
        <p:spPr>
          <a:xfrm>
            <a:off x="1541627" y="1690688"/>
            <a:ext cx="8912557" cy="3939013"/>
          </a:xfrm>
        </p:spPr>
        <p:txBody>
          <a:bodyPr>
            <a:normAutofit lnSpcReduction="10000"/>
          </a:bodyPr>
          <a:lstStyle/>
          <a:p>
            <a:r>
              <a:rPr lang="en-US" dirty="0" smtClean="0"/>
              <a:t>Legal </a:t>
            </a:r>
            <a:r>
              <a:rPr lang="en-US" dirty="0"/>
              <a:t>basis: One-time information gathering</a:t>
            </a:r>
          </a:p>
          <a:p>
            <a:pPr lvl="1"/>
            <a:r>
              <a:rPr lang="en-US" dirty="0" smtClean="0"/>
              <a:t>Public </a:t>
            </a:r>
            <a:r>
              <a:rPr lang="en-US" dirty="0"/>
              <a:t>services </a:t>
            </a:r>
            <a:r>
              <a:rPr lang="en-US" u="sng" dirty="0"/>
              <a:t>should not</a:t>
            </a:r>
            <a:r>
              <a:rPr lang="en-US" dirty="0"/>
              <a:t> request information that is already known by another public institution (5/5/2014)</a:t>
            </a:r>
          </a:p>
          <a:p>
            <a:r>
              <a:rPr lang="en-US" dirty="0" smtClean="0"/>
              <a:t>Authentic </a:t>
            </a:r>
            <a:r>
              <a:rPr lang="en-US" dirty="0"/>
              <a:t>data sources</a:t>
            </a:r>
          </a:p>
          <a:p>
            <a:pPr lvl="1"/>
            <a:r>
              <a:rPr lang="en-US" dirty="0" smtClean="0"/>
              <a:t>National </a:t>
            </a:r>
            <a:r>
              <a:rPr lang="en-US" dirty="0"/>
              <a:t>Register, Belgian Street Address</a:t>
            </a:r>
          </a:p>
          <a:p>
            <a:pPr lvl="1"/>
            <a:r>
              <a:rPr lang="en-US" dirty="0" smtClean="0"/>
              <a:t>Employers </a:t>
            </a:r>
            <a:r>
              <a:rPr lang="en-US" dirty="0"/>
              <a:t>Register, Crossroads Bank for Enterprises</a:t>
            </a:r>
          </a:p>
          <a:p>
            <a:pPr lvl="1"/>
            <a:r>
              <a:rPr lang="en-US" dirty="0" smtClean="0"/>
              <a:t>Multifunctional </a:t>
            </a:r>
            <a:r>
              <a:rPr lang="en-US" dirty="0"/>
              <a:t>Declaration (DmfA)</a:t>
            </a:r>
          </a:p>
          <a:p>
            <a:pPr lvl="1"/>
            <a:r>
              <a:rPr lang="en-US" dirty="0" smtClean="0"/>
              <a:t>…</a:t>
            </a:r>
            <a:endParaRPr lang="en-US" dirty="0"/>
          </a:p>
          <a:p>
            <a:r>
              <a:rPr lang="en-US" dirty="0" smtClean="0"/>
              <a:t>Public </a:t>
            </a:r>
            <a:r>
              <a:rPr lang="en-US" dirty="0"/>
              <a:t>services should </a:t>
            </a:r>
            <a:r>
              <a:rPr lang="en-US" u="sng" dirty="0"/>
              <a:t>integrate</a:t>
            </a:r>
            <a:r>
              <a:rPr lang="en-US" dirty="0"/>
              <a:t>, </a:t>
            </a:r>
            <a:r>
              <a:rPr lang="en-US" u="sng" dirty="0"/>
              <a:t>not duplicate</a:t>
            </a:r>
            <a:r>
              <a:rPr lang="en-US" dirty="0"/>
              <a:t> existing information flows</a:t>
            </a:r>
          </a:p>
          <a:p>
            <a:r>
              <a:rPr lang="en-US" dirty="0"/>
              <a:t>Future developments</a:t>
            </a:r>
          </a:p>
          <a:p>
            <a:pPr lvl="1"/>
            <a:r>
              <a:rPr lang="en-US" dirty="0" smtClean="0"/>
              <a:t>Digital </a:t>
            </a:r>
            <a:r>
              <a:rPr lang="en-US" dirty="0"/>
              <a:t>Wallet? SOLID? </a:t>
            </a:r>
            <a:r>
              <a:rPr lang="en-US" dirty="0" err="1"/>
              <a:t>Blockchain</a:t>
            </a:r>
            <a:r>
              <a:rPr lang="en-US" dirty="0"/>
              <a:t>?</a:t>
            </a:r>
          </a:p>
          <a:p>
            <a:pPr marL="0" indent="0">
              <a:buNone/>
            </a:pPr>
            <a:endParaRPr lang="en-US" dirty="0"/>
          </a:p>
        </p:txBody>
      </p:sp>
      <p:sp>
        <p:nvSpPr>
          <p:cNvPr id="4"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2898539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77467" y="0"/>
            <a:ext cx="4575858" cy="6858000"/>
          </a:xfrm>
          <a:prstGeom prst="rect">
            <a:avLst/>
          </a:prstGeom>
          <a:solidFill>
            <a:schemeClr val="accent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
        <p:nvSpPr>
          <p:cNvPr id="23" name="Title 2"/>
          <p:cNvSpPr txBox="1">
            <a:spLocks/>
          </p:cNvSpPr>
          <p:nvPr/>
        </p:nvSpPr>
        <p:spPr>
          <a:xfrm>
            <a:off x="955515" y="903006"/>
            <a:ext cx="4664556" cy="33564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smtClean="0">
                <a:latin typeface="Fira Sans SemiBold" panose="020B0603050000020004" pitchFamily="34" charset="0"/>
              </a:rPr>
              <a:t>To provide better </a:t>
            </a:r>
          </a:p>
          <a:p>
            <a:pPr>
              <a:lnSpc>
                <a:spcPct val="100000"/>
              </a:lnSpc>
            </a:pPr>
            <a:r>
              <a:rPr lang="en-US" sz="3600" dirty="0" smtClean="0">
                <a:latin typeface="Fira Sans SemiBold" panose="020B0603050000020004" pitchFamily="34" charset="0"/>
              </a:rPr>
              <a:t>digital services to the public</a:t>
            </a:r>
            <a:endParaRPr lang="en-US" sz="3600" dirty="0">
              <a:latin typeface="Fira Sans SemiBold" panose="020B0603050000020004" pitchFamily="34" charset="0"/>
            </a:endParaRPr>
          </a:p>
        </p:txBody>
      </p:sp>
      <p:sp>
        <p:nvSpPr>
          <p:cNvPr id="24" name="Title 2"/>
          <p:cNvSpPr txBox="1">
            <a:spLocks/>
          </p:cNvSpPr>
          <p:nvPr/>
        </p:nvSpPr>
        <p:spPr>
          <a:xfrm>
            <a:off x="899226" y="1436377"/>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smtClean="0">
                <a:solidFill>
                  <a:srgbClr val="22A4DD"/>
                </a:solidFill>
                <a:latin typeface="Fira Sans" panose="020B0503050000020004" pitchFamily="34" charset="0"/>
              </a:rPr>
              <a:t>Goal</a:t>
            </a:r>
            <a:endParaRPr lang="en-US" sz="1800" dirty="0">
              <a:solidFill>
                <a:srgbClr val="22A4DD"/>
              </a:solidFill>
              <a:latin typeface="Fira Sans" panose="020B0503050000020004" pitchFamily="34" charset="0"/>
            </a:endParaRPr>
          </a:p>
        </p:txBody>
      </p:sp>
      <p:sp>
        <p:nvSpPr>
          <p:cNvPr id="25" name="Rectangle 24"/>
          <p:cNvSpPr/>
          <p:nvPr/>
        </p:nvSpPr>
        <p:spPr>
          <a:xfrm>
            <a:off x="955516" y="3962697"/>
            <a:ext cx="5019326" cy="1051570"/>
          </a:xfrm>
          <a:prstGeom prst="rect">
            <a:avLst/>
          </a:prstGeom>
        </p:spPr>
        <p:txBody>
          <a:bodyPr wrap="square">
            <a:spAutoFit/>
          </a:bodyPr>
          <a:lstStyle/>
          <a:p>
            <a:pPr marL="228600" lvl="1" indent="-228600">
              <a:lnSpc>
                <a:spcPct val="90000"/>
              </a:lnSpc>
              <a:spcBef>
                <a:spcPts val="1000"/>
              </a:spcBef>
              <a:buSzPct val="97000"/>
              <a:buBlip>
                <a:blip r:embed="rId2">
                  <a:extLst/>
                </a:blip>
              </a:buBlip>
            </a:pPr>
            <a:r>
              <a:rPr lang="en-US" sz="2000" dirty="0" smtClean="0">
                <a:latin typeface="Fira Sans" panose="020B0503050000020004" pitchFamily="34" charset="0"/>
              </a:rPr>
              <a:t> by working together </a:t>
            </a:r>
          </a:p>
          <a:p>
            <a:pPr marL="228600" lvl="1" indent="-228600">
              <a:lnSpc>
                <a:spcPct val="90000"/>
              </a:lnSpc>
              <a:spcBef>
                <a:spcPts val="1000"/>
              </a:spcBef>
              <a:buSzPct val="97000"/>
              <a:buBlip>
                <a:blip r:embed="rId2">
                  <a:extLst/>
                </a:blip>
              </a:buBlip>
            </a:pPr>
            <a:r>
              <a:rPr lang="en-US" sz="2000" dirty="0">
                <a:latin typeface="Fira Sans" panose="020B0503050000020004" pitchFamily="34" charset="0"/>
              </a:rPr>
              <a:t> </a:t>
            </a:r>
            <a:r>
              <a:rPr lang="en-US" sz="2000" dirty="0" smtClean="0">
                <a:latin typeface="Fira Sans" panose="020B0503050000020004" pitchFamily="34" charset="0"/>
              </a:rPr>
              <a:t>by sharing and reusing what already has proven to be successful</a:t>
            </a:r>
            <a:endParaRPr lang="nl-NL" sz="2000" dirty="0">
              <a:latin typeface="Fira Sans" panose="020B0503050000020004" pitchFamily="34" charset="0"/>
            </a:endParaRPr>
          </a:p>
        </p:txBody>
      </p:sp>
      <p:grpSp>
        <p:nvGrpSpPr>
          <p:cNvPr id="26" name="Group 25"/>
          <p:cNvGrpSpPr/>
          <p:nvPr/>
        </p:nvGrpSpPr>
        <p:grpSpPr>
          <a:xfrm>
            <a:off x="6283584" y="699378"/>
            <a:ext cx="4923449" cy="5218178"/>
            <a:chOff x="5615062" y="239051"/>
            <a:chExt cx="5967805" cy="6325051"/>
          </a:xfrm>
        </p:grpSpPr>
        <p:grpSp>
          <p:nvGrpSpPr>
            <p:cNvPr id="27" name="Group 26"/>
            <p:cNvGrpSpPr/>
            <p:nvPr/>
          </p:nvGrpSpPr>
          <p:grpSpPr>
            <a:xfrm>
              <a:off x="7233803" y="1174905"/>
              <a:ext cx="4349064" cy="4349064"/>
              <a:chOff x="2512600" y="785657"/>
              <a:chExt cx="6027088" cy="6027088"/>
            </a:xfrm>
          </p:grpSpPr>
          <p:sp>
            <p:nvSpPr>
              <p:cNvPr id="49" name="Oval 48"/>
              <p:cNvSpPr>
                <a:spLocks noChangeAspect="1"/>
              </p:cNvSpPr>
              <p:nvPr/>
            </p:nvSpPr>
            <p:spPr>
              <a:xfrm>
                <a:off x="2512600" y="785657"/>
                <a:ext cx="6027088" cy="6027088"/>
              </a:xfrm>
              <a:prstGeom prst="ellipse">
                <a:avLst/>
              </a:prstGeom>
              <a:solidFill>
                <a:schemeClr val="accent2">
                  <a:lumMod val="60000"/>
                  <a:lumOff val="4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a:spLocks noChangeAspect="1"/>
              </p:cNvSpPr>
              <p:nvPr/>
            </p:nvSpPr>
            <p:spPr>
              <a:xfrm>
                <a:off x="3276144" y="1549201"/>
                <a:ext cx="4499999" cy="4499999"/>
              </a:xfrm>
              <a:prstGeom prst="ellipse">
                <a:avLst/>
              </a:prstGeom>
              <a:solidFill>
                <a:schemeClr val="accent2">
                  <a:lumMod val="40000"/>
                  <a:lumOff val="6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a:spLocks noChangeAspect="1"/>
              </p:cNvSpPr>
              <p:nvPr/>
            </p:nvSpPr>
            <p:spPr>
              <a:xfrm>
                <a:off x="4190624" y="2463681"/>
                <a:ext cx="2671040" cy="2671040"/>
              </a:xfrm>
              <a:prstGeom prst="ellipse">
                <a:avLst/>
              </a:prstGeom>
              <a:solidFill>
                <a:schemeClr val="accent2">
                  <a:lumMod val="20000"/>
                  <a:lumOff val="8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extBox 27"/>
            <p:cNvSpPr txBox="1"/>
            <p:nvPr/>
          </p:nvSpPr>
          <p:spPr>
            <a:xfrm>
              <a:off x="8773930" y="3064436"/>
              <a:ext cx="1268809" cy="523220"/>
            </a:xfrm>
            <a:prstGeom prst="rect">
              <a:avLst/>
            </a:prstGeom>
            <a:noFill/>
          </p:spPr>
          <p:txBody>
            <a:bodyPr wrap="none" rtlCol="0">
              <a:spAutoFit/>
            </a:bodyPr>
            <a:lstStyle/>
            <a:p>
              <a:pPr algn="ctr"/>
              <a:r>
                <a:rPr lang="en-US" sz="1400" b="1" dirty="0" smtClean="0">
                  <a:latin typeface="Fira Sans" panose="020B0503050000020004" pitchFamily="34" charset="0"/>
                </a:rPr>
                <a:t>Belgian </a:t>
              </a:r>
            </a:p>
            <a:p>
              <a:pPr algn="ctr"/>
              <a:r>
                <a:rPr lang="en-US" sz="1400" b="1" dirty="0" smtClean="0">
                  <a:latin typeface="Fira Sans" panose="020B0503050000020004" pitchFamily="34" charset="0"/>
                </a:rPr>
                <a:t>Governments</a:t>
              </a:r>
              <a:endParaRPr lang="en-US" sz="1400" b="1" dirty="0">
                <a:latin typeface="Fira Sans" panose="020B0503050000020004" pitchFamily="34" charset="0"/>
              </a:endParaRPr>
            </a:p>
          </p:txBody>
        </p:sp>
        <p:sp>
          <p:nvSpPr>
            <p:cNvPr id="29" name="TextBox 28"/>
            <p:cNvSpPr txBox="1"/>
            <p:nvPr/>
          </p:nvSpPr>
          <p:spPr>
            <a:xfrm>
              <a:off x="8673100" y="1948238"/>
              <a:ext cx="1470467" cy="307778"/>
            </a:xfrm>
            <a:prstGeom prst="rect">
              <a:avLst/>
            </a:prstGeom>
            <a:noFill/>
          </p:spPr>
          <p:txBody>
            <a:bodyPr wrap="none" rtlCol="0">
              <a:spAutoFit/>
            </a:bodyPr>
            <a:lstStyle/>
            <a:p>
              <a:pPr algn="ctr"/>
              <a:r>
                <a:rPr lang="en-US" sz="1400" b="1" dirty="0" smtClean="0">
                  <a:latin typeface="Fira Sans" panose="020B0503050000020004" pitchFamily="34" charset="0"/>
                </a:rPr>
                <a:t>Private Partners</a:t>
              </a:r>
              <a:endParaRPr lang="en-US" sz="1400" b="1" dirty="0">
                <a:latin typeface="Fira Sans" panose="020B0503050000020004" pitchFamily="34" charset="0"/>
              </a:endParaRPr>
            </a:p>
          </p:txBody>
        </p:sp>
        <p:sp>
          <p:nvSpPr>
            <p:cNvPr id="30" name="TextBox 29"/>
            <p:cNvSpPr txBox="1"/>
            <p:nvPr/>
          </p:nvSpPr>
          <p:spPr>
            <a:xfrm>
              <a:off x="9029607" y="1304887"/>
              <a:ext cx="757451" cy="307777"/>
            </a:xfrm>
            <a:prstGeom prst="rect">
              <a:avLst/>
            </a:prstGeom>
            <a:noFill/>
          </p:spPr>
          <p:txBody>
            <a:bodyPr wrap="none" rtlCol="0">
              <a:spAutoFit/>
            </a:bodyPr>
            <a:lstStyle/>
            <a:p>
              <a:pPr algn="ctr"/>
              <a:r>
                <a:rPr lang="en-US" sz="1400" b="1" dirty="0" smtClean="0">
                  <a:latin typeface="Fira Sans" panose="020B0503050000020004" pitchFamily="34" charset="0"/>
                </a:rPr>
                <a:t>Europe</a:t>
              </a:r>
              <a:endParaRPr lang="en-US" sz="1400" b="1" dirty="0">
                <a:latin typeface="Fira Sans" panose="020B0503050000020004" pitchFamily="34" charset="0"/>
              </a:endParaRPr>
            </a:p>
          </p:txBody>
        </p:sp>
        <p:sp>
          <p:nvSpPr>
            <p:cNvPr id="31" name="Up-Down Arrow 30"/>
            <p:cNvSpPr/>
            <p:nvPr/>
          </p:nvSpPr>
          <p:spPr>
            <a:xfrm>
              <a:off x="9301687" y="1612134"/>
              <a:ext cx="213297" cy="42066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Up-Down Arrow 31"/>
            <p:cNvSpPr/>
            <p:nvPr/>
          </p:nvSpPr>
          <p:spPr>
            <a:xfrm>
              <a:off x="9301687" y="2259203"/>
              <a:ext cx="213297" cy="420662"/>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Up-Down Arrow 32"/>
            <p:cNvSpPr/>
            <p:nvPr/>
          </p:nvSpPr>
          <p:spPr>
            <a:xfrm>
              <a:off x="9306942" y="3840896"/>
              <a:ext cx="213297" cy="1275839"/>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6167140" y="4472434"/>
              <a:ext cx="1440000" cy="1190194"/>
              <a:chOff x="6466788" y="4825412"/>
              <a:chExt cx="1440000" cy="1190194"/>
            </a:xfrm>
          </p:grpSpPr>
          <p:sp>
            <p:nvSpPr>
              <p:cNvPr id="47" name="TextBox 46"/>
              <p:cNvSpPr txBox="1"/>
              <p:nvPr/>
            </p:nvSpPr>
            <p:spPr>
              <a:xfrm>
                <a:off x="6466788" y="5707829"/>
                <a:ext cx="1440000" cy="307777"/>
              </a:xfrm>
              <a:prstGeom prst="rect">
                <a:avLst/>
              </a:prstGeom>
              <a:noFill/>
            </p:spPr>
            <p:txBody>
              <a:bodyPr wrap="square" rtlCol="0">
                <a:spAutoFit/>
              </a:bodyPr>
              <a:lstStyle/>
              <a:p>
                <a:pPr algn="ctr"/>
                <a:r>
                  <a:rPr lang="en-US" sz="1400" dirty="0" smtClean="0">
                    <a:latin typeface="Fira Sans Medium" panose="020B0603050000020004" pitchFamily="34" charset="0"/>
                  </a:rPr>
                  <a:t>Civil servants</a:t>
                </a:r>
                <a:endParaRPr lang="en-US" sz="1400" dirty="0">
                  <a:latin typeface="Fira Sans Medium" panose="020B0603050000020004" pitchFamily="34" charset="0"/>
                </a:endParaRPr>
              </a:p>
            </p:txBody>
          </p:sp>
          <p:pic>
            <p:nvPicPr>
              <p:cNvPr id="48" name="Picture 4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9017" y="4825412"/>
                <a:ext cx="960482" cy="960482"/>
              </a:xfrm>
              <a:prstGeom prst="rect">
                <a:avLst/>
              </a:prstGeom>
            </p:spPr>
          </p:pic>
        </p:grpSp>
        <p:grpSp>
          <p:nvGrpSpPr>
            <p:cNvPr id="35" name="Group 34"/>
            <p:cNvGrpSpPr/>
            <p:nvPr/>
          </p:nvGrpSpPr>
          <p:grpSpPr>
            <a:xfrm>
              <a:off x="6109743" y="1501701"/>
              <a:ext cx="960482" cy="1194313"/>
              <a:chOff x="6125575" y="1897298"/>
              <a:chExt cx="960482" cy="1194313"/>
            </a:xfrm>
          </p:grpSpPr>
          <p:sp>
            <p:nvSpPr>
              <p:cNvPr id="45" name="TextBox 44"/>
              <p:cNvSpPr txBox="1"/>
              <p:nvPr/>
            </p:nvSpPr>
            <p:spPr>
              <a:xfrm>
                <a:off x="6215495" y="2783834"/>
                <a:ext cx="824265" cy="307777"/>
              </a:xfrm>
              <a:prstGeom prst="rect">
                <a:avLst/>
              </a:prstGeom>
              <a:noFill/>
            </p:spPr>
            <p:txBody>
              <a:bodyPr wrap="none" rtlCol="0">
                <a:spAutoFit/>
              </a:bodyPr>
              <a:lstStyle/>
              <a:p>
                <a:r>
                  <a:rPr lang="en-US" sz="1400" dirty="0" smtClean="0">
                    <a:latin typeface="Fira Sans Medium" panose="020B0603050000020004" pitchFamily="34" charset="0"/>
                  </a:rPr>
                  <a:t>Citizens</a:t>
                </a:r>
                <a:endParaRPr lang="en-US" sz="1400" dirty="0">
                  <a:latin typeface="Fira Sans Medium" panose="020B0603050000020004" pitchFamily="34" charset="0"/>
                </a:endParaRPr>
              </a:p>
            </p:txBody>
          </p:sp>
          <p:pic>
            <p:nvPicPr>
              <p:cNvPr id="46" name="Picture 4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5575" y="1897298"/>
                <a:ext cx="960482" cy="960482"/>
              </a:xfrm>
              <a:prstGeom prst="rect">
                <a:avLst/>
              </a:prstGeom>
            </p:spPr>
          </p:pic>
        </p:grpSp>
        <p:grpSp>
          <p:nvGrpSpPr>
            <p:cNvPr id="36" name="Group 35"/>
            <p:cNvGrpSpPr/>
            <p:nvPr/>
          </p:nvGrpSpPr>
          <p:grpSpPr>
            <a:xfrm>
              <a:off x="7114396" y="239051"/>
              <a:ext cx="1050288" cy="1201108"/>
              <a:chOff x="7031819" y="605650"/>
              <a:chExt cx="1050288" cy="1201108"/>
            </a:xfrm>
          </p:grpSpPr>
          <p:sp>
            <p:nvSpPr>
              <p:cNvPr id="43" name="TextBox 42"/>
              <p:cNvSpPr txBox="1"/>
              <p:nvPr/>
            </p:nvSpPr>
            <p:spPr>
              <a:xfrm>
                <a:off x="7031819" y="1498981"/>
                <a:ext cx="1050288" cy="307777"/>
              </a:xfrm>
              <a:prstGeom prst="rect">
                <a:avLst/>
              </a:prstGeom>
              <a:noFill/>
            </p:spPr>
            <p:txBody>
              <a:bodyPr wrap="none" rtlCol="0">
                <a:spAutoFit/>
              </a:bodyPr>
              <a:lstStyle/>
              <a:p>
                <a:r>
                  <a:rPr lang="en-US" sz="1400" dirty="0" smtClean="0">
                    <a:latin typeface="Fira Sans Medium" panose="020B0603050000020004" pitchFamily="34" charset="0"/>
                  </a:rPr>
                  <a:t>Companies</a:t>
                </a:r>
                <a:endParaRPr lang="en-US" sz="1400" dirty="0">
                  <a:latin typeface="Fira Sans Medium" panose="020B0603050000020004" pitchFamily="34" charset="0"/>
                </a:endParaRPr>
              </a:p>
            </p:txBody>
          </p:sp>
          <p:pic>
            <p:nvPicPr>
              <p:cNvPr id="44" name="Picture 4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2153" y="605650"/>
                <a:ext cx="960482" cy="960482"/>
              </a:xfrm>
              <a:prstGeom prst="rect">
                <a:avLst/>
              </a:prstGeom>
            </p:spPr>
          </p:pic>
        </p:grpSp>
        <p:grpSp>
          <p:nvGrpSpPr>
            <p:cNvPr id="37" name="Group 36"/>
            <p:cNvGrpSpPr/>
            <p:nvPr/>
          </p:nvGrpSpPr>
          <p:grpSpPr>
            <a:xfrm>
              <a:off x="5615062" y="3016000"/>
              <a:ext cx="1629189" cy="1210563"/>
              <a:chOff x="5724179" y="3389115"/>
              <a:chExt cx="1629189" cy="1210563"/>
            </a:xfrm>
          </p:grpSpPr>
          <p:sp>
            <p:nvSpPr>
              <p:cNvPr id="41" name="TextBox 40"/>
              <p:cNvSpPr txBox="1"/>
              <p:nvPr/>
            </p:nvSpPr>
            <p:spPr>
              <a:xfrm>
                <a:off x="5724179" y="4291901"/>
                <a:ext cx="1629189" cy="307777"/>
              </a:xfrm>
              <a:prstGeom prst="rect">
                <a:avLst/>
              </a:prstGeom>
              <a:noFill/>
            </p:spPr>
            <p:txBody>
              <a:bodyPr wrap="square" rtlCol="0">
                <a:spAutoFit/>
              </a:bodyPr>
              <a:lstStyle/>
              <a:p>
                <a:pPr algn="ctr"/>
                <a:r>
                  <a:rPr lang="en-US" sz="1400" dirty="0" smtClean="0">
                    <a:latin typeface="Fira Sans Medium" panose="020B0603050000020004" pitchFamily="34" charset="0"/>
                  </a:rPr>
                  <a:t>Health actors</a:t>
                </a:r>
                <a:endParaRPr lang="en-US" sz="1400" dirty="0">
                  <a:latin typeface="Fira Sans Medium" panose="020B0603050000020004" pitchFamily="34" charset="0"/>
                </a:endParaRPr>
              </a:p>
            </p:txBody>
          </p:sp>
          <p:pic>
            <p:nvPicPr>
              <p:cNvPr id="42" name="Picture 4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7668" y="3389115"/>
                <a:ext cx="960482" cy="960482"/>
              </a:xfrm>
              <a:prstGeom prst="rect">
                <a:avLst/>
              </a:prstGeom>
            </p:spPr>
          </p:pic>
        </p:grpSp>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20378" y="5319210"/>
              <a:ext cx="960482" cy="960482"/>
            </a:xfrm>
            <a:prstGeom prst="rect">
              <a:avLst/>
            </a:prstGeom>
          </p:spPr>
        </p:pic>
        <p:sp>
          <p:nvSpPr>
            <p:cNvPr id="39" name="TextBox 38"/>
            <p:cNvSpPr txBox="1"/>
            <p:nvPr/>
          </p:nvSpPr>
          <p:spPr>
            <a:xfrm>
              <a:off x="7313284" y="6256325"/>
              <a:ext cx="1629189" cy="307777"/>
            </a:xfrm>
            <a:prstGeom prst="rect">
              <a:avLst/>
            </a:prstGeom>
            <a:noFill/>
          </p:spPr>
          <p:txBody>
            <a:bodyPr wrap="square" rtlCol="0">
              <a:spAutoFit/>
            </a:bodyPr>
            <a:lstStyle/>
            <a:p>
              <a:pPr algn="ctr">
                <a:spcAft>
                  <a:spcPts val="800"/>
                </a:spcAft>
              </a:pPr>
              <a:r>
                <a:rPr lang="nl-NL" sz="1400" dirty="0">
                  <a:latin typeface="Fira Sans Medium" panose="020B0603050000020004" pitchFamily="34" charset="0"/>
                  <a:ea typeface="Open Sans Semibold" panose="020B0706030804020204" pitchFamily="34" charset="0"/>
                  <a:cs typeface="Open Sans Semibold" panose="020B0706030804020204" pitchFamily="34" charset="0"/>
                </a:rPr>
                <a:t>S</a:t>
              </a:r>
              <a:r>
                <a:rPr lang="nl-NL" sz="1400" dirty="0" smtClean="0">
                  <a:latin typeface="Fira Sans Medium" panose="020B0603050000020004" pitchFamily="34" charset="0"/>
                  <a:ea typeface="Open Sans Semibold" panose="020B0706030804020204" pitchFamily="34" charset="0"/>
                  <a:cs typeface="Open Sans Semibold" panose="020B0706030804020204" pitchFamily="34" charset="0"/>
                </a:rPr>
                <a:t>ervice providers</a:t>
              </a:r>
              <a:endParaRPr lang="nl-NL" sz="1400" dirty="0">
                <a:latin typeface="Fira Sans Medium" panose="020B0603050000020004" pitchFamily="34" charset="0"/>
                <a:ea typeface="Open Sans Semibold" panose="020B0706030804020204" pitchFamily="34" charset="0"/>
                <a:cs typeface="Open Sans Semibold" panose="020B0706030804020204" pitchFamily="34" charset="0"/>
              </a:endParaRPr>
            </a:p>
          </p:txBody>
        </p:sp>
        <p:sp>
          <p:nvSpPr>
            <p:cNvPr id="40" name="TextBox 39"/>
            <p:cNvSpPr txBox="1"/>
            <p:nvPr/>
          </p:nvSpPr>
          <p:spPr>
            <a:xfrm>
              <a:off x="8689612" y="5024680"/>
              <a:ext cx="1437446" cy="307778"/>
            </a:xfrm>
            <a:prstGeom prst="rect">
              <a:avLst/>
            </a:prstGeom>
            <a:noFill/>
          </p:spPr>
          <p:txBody>
            <a:bodyPr wrap="none" rtlCol="0">
              <a:spAutoFit/>
            </a:bodyPr>
            <a:lstStyle/>
            <a:p>
              <a:pPr algn="ctr"/>
              <a:r>
                <a:rPr lang="en-US" sz="1400" b="1" dirty="0" smtClean="0">
                  <a:latin typeface="Fira Sans" panose="020B0503050000020004" pitchFamily="34" charset="0"/>
                </a:rPr>
                <a:t>Other countries</a:t>
              </a:r>
              <a:endParaRPr lang="en-US" sz="1400" b="1" dirty="0">
                <a:latin typeface="Fira Sans" panose="020B0503050000020004" pitchFamily="34" charset="0"/>
              </a:endParaRPr>
            </a:p>
          </p:txBody>
        </p:sp>
      </p:grpSp>
    </p:spTree>
    <p:extLst>
      <p:ext uri="{BB962C8B-B14F-4D97-AF65-F5344CB8AC3E}">
        <p14:creationId xmlns:p14="http://schemas.microsoft.com/office/powerpoint/2010/main" val="187591373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62129" y="967637"/>
            <a:ext cx="6005249" cy="671900"/>
          </a:xfrm>
        </p:spPr>
        <p:txBody>
          <a:bodyPr>
            <a:normAutofit fontScale="90000"/>
          </a:bodyPr>
          <a:lstStyle/>
          <a:p>
            <a:r>
              <a:rPr lang="en-US" dirty="0">
                <a:latin typeface="Fira Sans SemiBold" panose="020B0603050000020004" pitchFamily="34" charset="0"/>
              </a:rPr>
              <a:t>My </a:t>
            </a:r>
            <a:r>
              <a:rPr lang="en-US" dirty="0" smtClean="0">
                <a:latin typeface="Fira Sans SemiBold" panose="020B0603050000020004" pitchFamily="34" charset="0"/>
              </a:rPr>
              <a:t>Digital inspection </a:t>
            </a:r>
            <a:r>
              <a:rPr lang="en-US" dirty="0">
                <a:latin typeface="Fira Sans SemiBold" panose="020B0603050000020004" pitchFamily="34" charset="0"/>
              </a:rPr>
              <a:t>assistant</a:t>
            </a:r>
          </a:p>
        </p:txBody>
      </p:sp>
      <p:sp>
        <p:nvSpPr>
          <p:cNvPr id="2" name="Content Placeholder 1"/>
          <p:cNvSpPr>
            <a:spLocks noGrp="1"/>
          </p:cNvSpPr>
          <p:nvPr>
            <p:ph idx="4294967295"/>
          </p:nvPr>
        </p:nvSpPr>
        <p:spPr>
          <a:xfrm>
            <a:off x="4449332" y="2076549"/>
            <a:ext cx="7424737" cy="4859338"/>
          </a:xfrm>
        </p:spPr>
        <p:txBody>
          <a:bodyPr>
            <a:normAutofit/>
          </a:bodyPr>
          <a:lstStyle/>
          <a:p>
            <a:pPr>
              <a:lnSpc>
                <a:spcPct val="150000"/>
              </a:lnSpc>
            </a:pPr>
            <a:r>
              <a:rPr lang="en-US" sz="2400" b="1" dirty="0" smtClean="0">
                <a:latin typeface="Fira Sans" panose="020B0503050000020004" pitchFamily="34" charset="0"/>
              </a:rPr>
              <a:t>My DIA</a:t>
            </a:r>
          </a:p>
          <a:p>
            <a:pPr lvl="1">
              <a:lnSpc>
                <a:spcPct val="150000"/>
              </a:lnSpc>
            </a:pPr>
            <a:r>
              <a:rPr lang="en-US" sz="2000" dirty="0" smtClean="0">
                <a:latin typeface="Fira Sans Light" panose="020B0403050000020004" pitchFamily="34" charset="0"/>
              </a:rPr>
              <a:t> Real-time information for Social Inspection services</a:t>
            </a:r>
          </a:p>
          <a:p>
            <a:pPr lvl="1">
              <a:lnSpc>
                <a:spcPct val="150000"/>
              </a:lnSpc>
            </a:pPr>
            <a:r>
              <a:rPr lang="en-US" sz="2000" dirty="0" smtClean="0">
                <a:latin typeface="Fira Sans Light" panose="020B0403050000020004" pitchFamily="34" charset="0"/>
              </a:rPr>
              <a:t> Rapid identification of a person’s identity</a:t>
            </a:r>
          </a:p>
          <a:p>
            <a:pPr lvl="1">
              <a:lnSpc>
                <a:spcPct val="150000"/>
              </a:lnSpc>
            </a:pPr>
            <a:r>
              <a:rPr lang="en-US" sz="2000" dirty="0" smtClean="0">
                <a:latin typeface="Fira Sans Light" panose="020B0403050000020004" pitchFamily="34" charset="0"/>
              </a:rPr>
              <a:t> Sharing information with other inspectors on site</a:t>
            </a:r>
          </a:p>
        </p:txBody>
      </p:sp>
      <p:grpSp>
        <p:nvGrpSpPr>
          <p:cNvPr id="36" name="Group 35"/>
          <p:cNvGrpSpPr/>
          <p:nvPr/>
        </p:nvGrpSpPr>
        <p:grpSpPr>
          <a:xfrm>
            <a:off x="5107090" y="4948129"/>
            <a:ext cx="4990622" cy="753520"/>
            <a:chOff x="4872028" y="5669471"/>
            <a:chExt cx="5973150" cy="901869"/>
          </a:xfrm>
        </p:grpSpPr>
        <p:pic>
          <p:nvPicPr>
            <p:cNvPr id="6" name="Picture 16" descr="https://pbs.twimg.com/profile_images/1473243041087594497/slvn7JnU_400x4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3914" y="5674646"/>
              <a:ext cx="896694" cy="8966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2028" y="5748970"/>
              <a:ext cx="899991" cy="740992"/>
            </a:xfrm>
            <a:prstGeom prst="rect">
              <a:avLst/>
            </a:prstGeom>
          </p:spPr>
        </p:pic>
        <p:pic>
          <p:nvPicPr>
            <p:cNvPr id="5" name="Picture 4" descr="Adaptation de la nomenclature des prestations sage-femme - Sage Femme Union  Professionnelle des Sages-Femmes Belg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4507" y="5808445"/>
              <a:ext cx="900671" cy="72231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7272503" y="5669471"/>
              <a:ext cx="807793" cy="807793"/>
            </a:xfrm>
            <a:prstGeom prst="rect">
              <a:avLst/>
            </a:prstGeom>
          </p:spPr>
        </p:pic>
        <p:pic>
          <p:nvPicPr>
            <p:cNvPr id="10" name="Picture 9"/>
            <p:cNvPicPr>
              <a:picLocks noChangeAspect="1"/>
            </p:cNvPicPr>
            <p:nvPr/>
          </p:nvPicPr>
          <p:blipFill>
            <a:blip r:embed="rId7"/>
            <a:stretch>
              <a:fillRect/>
            </a:stretch>
          </p:blipFill>
          <p:spPr>
            <a:xfrm>
              <a:off x="8493847" y="5841432"/>
              <a:ext cx="1037109" cy="556067"/>
            </a:xfrm>
            <a:prstGeom prst="rect">
              <a:avLst/>
            </a:prstGeom>
          </p:spPr>
        </p:pic>
      </p:gr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24005" y="707898"/>
            <a:ext cx="2547640" cy="5395708"/>
          </a:xfrm>
          <a:prstGeom prst="rect">
            <a:avLst/>
          </a:prstGeom>
        </p:spPr>
      </p:pic>
      <p:sp>
        <p:nvSpPr>
          <p:cNvPr id="15" name="Title 2"/>
          <p:cNvSpPr txBox="1">
            <a:spLocks/>
          </p:cNvSpPr>
          <p:nvPr/>
        </p:nvSpPr>
        <p:spPr>
          <a:xfrm>
            <a:off x="4451774" y="656963"/>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smtClean="0">
                <a:solidFill>
                  <a:schemeClr val="tx2"/>
                </a:solidFill>
                <a:latin typeface="Fira Sans" panose="020B0503050000020004" pitchFamily="34" charset="0"/>
              </a:rPr>
              <a:t>Example</a:t>
            </a:r>
            <a:endParaRPr lang="en-US" sz="1800" dirty="0">
              <a:solidFill>
                <a:schemeClr val="tx2"/>
              </a:solidFill>
              <a:latin typeface="Fira Sans" panose="020B0503050000020004" pitchFamily="34" charset="0"/>
            </a:endParaRPr>
          </a:p>
        </p:txBody>
      </p:sp>
      <p:sp>
        <p:nvSpPr>
          <p:cNvPr id="16" name="Text Placeholder 7"/>
          <p:cNvSpPr>
            <a:spLocks noGrp="1"/>
          </p:cNvSpPr>
          <p:nvPr>
            <p:ph type="body" sz="quarter" idx="10"/>
          </p:nvPr>
        </p:nvSpPr>
        <p:spPr>
          <a:xfrm>
            <a:off x="1166840" y="6349181"/>
            <a:ext cx="9762899" cy="365125"/>
          </a:xfrm>
        </p:spPr>
        <p:txBody>
          <a:bodyPr/>
          <a:lstStyle/>
          <a:p>
            <a:r>
              <a:rPr lang="en-US" dirty="0">
                <a:latin typeface="Fira Sans" panose="020B0503050000020004" pitchFamily="34" charset="0"/>
              </a:rPr>
              <a:t>ReUse and collaboration for better </a:t>
            </a:r>
            <a:r>
              <a:rPr lang="en-US" dirty="0" err="1">
                <a:latin typeface="Fira Sans" panose="020B0503050000020004" pitchFamily="34" charset="0"/>
              </a:rPr>
              <a:t>eGov</a:t>
            </a:r>
            <a:r>
              <a:rPr lang="en-US" dirty="0">
                <a:latin typeface="Fira Sans" panose="020B0503050000020004" pitchFamily="34" charset="0"/>
              </a:rPr>
              <a:t> services</a:t>
            </a:r>
          </a:p>
        </p:txBody>
      </p:sp>
    </p:spTree>
    <p:extLst>
      <p:ext uri="{BB962C8B-B14F-4D97-AF65-F5344CB8AC3E}">
        <p14:creationId xmlns:p14="http://schemas.microsoft.com/office/powerpoint/2010/main" val="5666400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62129" y="967637"/>
            <a:ext cx="6005249" cy="671900"/>
          </a:xfrm>
        </p:spPr>
        <p:txBody>
          <a:bodyPr>
            <a:normAutofit fontScale="90000"/>
          </a:bodyPr>
          <a:lstStyle/>
          <a:p>
            <a:r>
              <a:rPr lang="en-US" dirty="0">
                <a:latin typeface="Fira Sans SemiBold" panose="020B0603050000020004" pitchFamily="34" charset="0"/>
              </a:rPr>
              <a:t>My Digital inspection assistant</a:t>
            </a:r>
          </a:p>
        </p:txBody>
      </p:sp>
      <p:sp>
        <p:nvSpPr>
          <p:cNvPr id="2" name="Content Placeholder 1"/>
          <p:cNvSpPr>
            <a:spLocks noGrp="1"/>
          </p:cNvSpPr>
          <p:nvPr>
            <p:ph idx="4294967295"/>
          </p:nvPr>
        </p:nvSpPr>
        <p:spPr>
          <a:xfrm>
            <a:off x="4462129" y="2049152"/>
            <a:ext cx="7424737" cy="2926343"/>
          </a:xfrm>
        </p:spPr>
        <p:txBody>
          <a:bodyPr>
            <a:normAutofit/>
          </a:bodyPr>
          <a:lstStyle/>
          <a:p>
            <a:r>
              <a:rPr lang="en-US" b="1" dirty="0">
                <a:latin typeface="Fira Sans" panose="020B0503050000020004" pitchFamily="34" charset="0"/>
              </a:rPr>
              <a:t> How?</a:t>
            </a:r>
          </a:p>
          <a:p>
            <a:pPr lvl="1"/>
            <a:r>
              <a:rPr lang="en-US" dirty="0">
                <a:latin typeface="Fira Sans Light" panose="020B0403050000020004" pitchFamily="34" charset="0"/>
              </a:rPr>
              <a:t> Integrating </a:t>
            </a:r>
            <a:r>
              <a:rPr lang="en-US" b="1" dirty="0">
                <a:latin typeface="Fira Sans Light" panose="020B0403050000020004" pitchFamily="34" charset="0"/>
              </a:rPr>
              <a:t>11 existing API’s</a:t>
            </a:r>
          </a:p>
          <a:p>
            <a:pPr lvl="1"/>
            <a:r>
              <a:rPr lang="en-US" dirty="0">
                <a:latin typeface="Fira Sans Light" panose="020B0403050000020004" pitchFamily="34" charset="0"/>
              </a:rPr>
              <a:t> More time &amp; budget for front-end design</a:t>
            </a:r>
          </a:p>
          <a:p>
            <a:r>
              <a:rPr lang="en-US" b="1" dirty="0">
                <a:latin typeface="Fira Sans" panose="020B0503050000020004" pitchFamily="34" charset="0"/>
              </a:rPr>
              <a:t> Result</a:t>
            </a:r>
          </a:p>
          <a:p>
            <a:pPr lvl="1"/>
            <a:r>
              <a:rPr lang="en-US" dirty="0">
                <a:latin typeface="Fira Sans Light" panose="020B0403050000020004" pitchFamily="34" charset="0"/>
              </a:rPr>
              <a:t> </a:t>
            </a:r>
            <a:r>
              <a:rPr lang="en-US" b="1" dirty="0">
                <a:latin typeface="Fira Sans Light" panose="020B0403050000020004" pitchFamily="34" charset="0"/>
              </a:rPr>
              <a:t>Faster</a:t>
            </a:r>
            <a:r>
              <a:rPr lang="en-US" dirty="0">
                <a:latin typeface="Fira Sans Light" panose="020B0403050000020004" pitchFamily="34" charset="0"/>
              </a:rPr>
              <a:t> &amp; more reliable inspections</a:t>
            </a:r>
          </a:p>
          <a:p>
            <a:pPr lvl="1"/>
            <a:r>
              <a:rPr lang="en-US" dirty="0">
                <a:latin typeface="Fira Sans Light" panose="020B0403050000020004" pitchFamily="34" charset="0"/>
              </a:rPr>
              <a:t> Less burden for employers</a:t>
            </a:r>
          </a:p>
          <a:p>
            <a:pPr lvl="1"/>
            <a:r>
              <a:rPr lang="en-US" b="1" dirty="0">
                <a:latin typeface="Fira Sans Light" panose="020B0403050000020004" pitchFamily="34" charset="0"/>
              </a:rPr>
              <a:t> Strong results </a:t>
            </a:r>
            <a:r>
              <a:rPr lang="en-US" dirty="0">
                <a:latin typeface="Fira Sans Light" panose="020B0403050000020004" pitchFamily="34" charset="0"/>
              </a:rPr>
              <a:t>in fighting social fraud &amp; social dumping</a:t>
            </a:r>
          </a:p>
        </p:txBody>
      </p:sp>
      <p:sp>
        <p:nvSpPr>
          <p:cNvPr id="35" name="Title 2"/>
          <p:cNvSpPr txBox="1">
            <a:spLocks/>
          </p:cNvSpPr>
          <p:nvPr/>
        </p:nvSpPr>
        <p:spPr>
          <a:xfrm>
            <a:off x="4451774" y="656963"/>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a:solidFill>
                  <a:schemeClr val="tx2"/>
                </a:solidFill>
                <a:latin typeface="Fira Sans" panose="020B0503050000020004" pitchFamily="34" charset="0"/>
              </a:rPr>
              <a:t>Example</a:t>
            </a:r>
            <a:endParaRPr lang="en-US" sz="1800" dirty="0">
              <a:solidFill>
                <a:schemeClr val="tx2"/>
              </a:solidFill>
              <a:latin typeface="Fira Sans" panose="020B0503050000020004" pitchFamily="34" charset="0"/>
            </a:endParaRPr>
          </a:p>
        </p:txBody>
      </p:sp>
      <p:grpSp>
        <p:nvGrpSpPr>
          <p:cNvPr id="13" name="Group 12"/>
          <p:cNvGrpSpPr/>
          <p:nvPr/>
        </p:nvGrpSpPr>
        <p:grpSpPr>
          <a:xfrm>
            <a:off x="1098967" y="220090"/>
            <a:ext cx="2585302" cy="6310885"/>
            <a:chOff x="711272" y="167640"/>
            <a:chExt cx="2585302" cy="6310885"/>
          </a:xfrm>
        </p:grpSpPr>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918" y="2470021"/>
              <a:ext cx="1892657" cy="4008504"/>
            </a:xfrm>
            <a:prstGeom prst="rect">
              <a:avLst/>
            </a:prstGeom>
          </p:spPr>
        </p:pic>
        <p:pic>
          <p:nvPicPr>
            <p:cNvPr id="15" name="Picture 14"/>
            <p:cNvPicPr>
              <a:picLocks noChangeAspect="1"/>
            </p:cNvPicPr>
            <p:nvPr/>
          </p:nvPicPr>
          <p:blipFill>
            <a:blip r:embed="rId4">
              <a:lum bright="70000" contrast="-70000"/>
              <a:extLst>
                <a:ext uri="{28A0092B-C50C-407E-A947-70E740481C1C}">
                  <a14:useLocalDpi xmlns:a14="http://schemas.microsoft.com/office/drawing/2010/main" val="0"/>
                </a:ext>
              </a:extLst>
            </a:blip>
            <a:stretch>
              <a:fillRect/>
            </a:stretch>
          </p:blipFill>
          <p:spPr>
            <a:xfrm>
              <a:off x="711272" y="167640"/>
              <a:ext cx="2585302" cy="1786060"/>
            </a:xfrm>
            <a:prstGeom prst="rect">
              <a:avLst/>
            </a:prstGeom>
          </p:spPr>
        </p:pic>
        <p:sp>
          <p:nvSpPr>
            <p:cNvPr id="16" name="TextBox 15"/>
            <p:cNvSpPr txBox="1"/>
            <p:nvPr/>
          </p:nvSpPr>
          <p:spPr>
            <a:xfrm>
              <a:off x="1478777" y="421218"/>
              <a:ext cx="708134" cy="230832"/>
            </a:xfrm>
            <a:prstGeom prst="rect">
              <a:avLst/>
            </a:prstGeom>
            <a:noFill/>
          </p:spPr>
          <p:txBody>
            <a:bodyPr wrap="square" rtlCol="0">
              <a:spAutoFit/>
            </a:bodyPr>
            <a:lstStyle/>
            <a:p>
              <a:r>
                <a:rPr lang="fr-BE" sz="900" b="1" dirty="0" smtClean="0">
                  <a:solidFill>
                    <a:srgbClr val="21409A"/>
                  </a:solidFill>
                  <a:latin typeface="Fira Sans Light" panose="020B0403050000020004" pitchFamily="34" charset="0"/>
                </a:rPr>
                <a:t>Dimona</a:t>
              </a:r>
              <a:endParaRPr lang="fr-BE" sz="900" b="1" dirty="0">
                <a:solidFill>
                  <a:srgbClr val="21409A"/>
                </a:solidFill>
                <a:latin typeface="Fira Sans Light" panose="020B0403050000020004" pitchFamily="34" charset="0"/>
              </a:endParaRPr>
            </a:p>
          </p:txBody>
        </p:sp>
        <p:sp>
          <p:nvSpPr>
            <p:cNvPr id="17" name="TextBox 16"/>
            <p:cNvSpPr txBox="1"/>
            <p:nvPr/>
          </p:nvSpPr>
          <p:spPr>
            <a:xfrm>
              <a:off x="1478777" y="759800"/>
              <a:ext cx="1619602" cy="230832"/>
            </a:xfrm>
            <a:prstGeom prst="rect">
              <a:avLst/>
            </a:prstGeom>
            <a:noFill/>
          </p:spPr>
          <p:txBody>
            <a:bodyPr wrap="square" rtlCol="0">
              <a:spAutoFit/>
            </a:bodyPr>
            <a:lstStyle/>
            <a:p>
              <a:r>
                <a:rPr lang="fr-BE" sz="900" b="1" dirty="0" err="1" smtClean="0">
                  <a:solidFill>
                    <a:srgbClr val="21409A"/>
                  </a:solidFill>
                  <a:latin typeface="Fira Sans Light" panose="020B0403050000020004" pitchFamily="34" charset="0"/>
                </a:rPr>
                <a:t>Employers</a:t>
              </a:r>
              <a:r>
                <a:rPr lang="fr-BE" sz="900" b="1" dirty="0" smtClean="0">
                  <a:solidFill>
                    <a:srgbClr val="21409A"/>
                  </a:solidFill>
                  <a:latin typeface="Fira Sans Light" panose="020B0403050000020004" pitchFamily="34" charset="0"/>
                </a:rPr>
                <a:t> directory</a:t>
              </a:r>
              <a:endParaRPr lang="fr-BE" sz="900" b="1" dirty="0">
                <a:solidFill>
                  <a:srgbClr val="21409A"/>
                </a:solidFill>
                <a:latin typeface="Fira Sans Light" panose="020B0403050000020004" pitchFamily="34" charset="0"/>
              </a:endParaRPr>
            </a:p>
          </p:txBody>
        </p:sp>
        <p:sp>
          <p:nvSpPr>
            <p:cNvPr id="18" name="TextBox 17"/>
            <p:cNvSpPr txBox="1"/>
            <p:nvPr/>
          </p:nvSpPr>
          <p:spPr>
            <a:xfrm>
              <a:off x="1098967" y="1263280"/>
              <a:ext cx="390916" cy="230832"/>
            </a:xfrm>
            <a:prstGeom prst="rect">
              <a:avLst/>
            </a:prstGeom>
            <a:noFill/>
          </p:spPr>
          <p:txBody>
            <a:bodyPr wrap="square" rtlCol="0">
              <a:spAutoFit/>
            </a:bodyPr>
            <a:lstStyle/>
            <a:p>
              <a:r>
                <a:rPr lang="fr-BE" sz="900" b="1" dirty="0" smtClean="0">
                  <a:solidFill>
                    <a:srgbClr val="21409A"/>
                  </a:solidFill>
                  <a:latin typeface="Fira Sans Light" panose="020B0403050000020004" pitchFamily="34" charset="0"/>
                </a:rPr>
                <a:t>BCE</a:t>
              </a:r>
              <a:endParaRPr lang="fr-BE" sz="900" b="1" dirty="0">
                <a:solidFill>
                  <a:srgbClr val="21409A"/>
                </a:solidFill>
                <a:latin typeface="Fira Sans Light" panose="020B0403050000020004" pitchFamily="34" charset="0"/>
              </a:endParaRPr>
            </a:p>
          </p:txBody>
        </p:sp>
        <p:pic>
          <p:nvPicPr>
            <p:cNvPr id="19" name="Picture 18"/>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964816" y="1263280"/>
              <a:ext cx="143706" cy="201602"/>
            </a:xfrm>
            <a:prstGeom prst="rect">
              <a:avLst/>
            </a:prstGeom>
          </p:spPr>
        </p:pic>
        <p:sp>
          <p:nvSpPr>
            <p:cNvPr id="20" name="TextBox 19"/>
            <p:cNvSpPr txBox="1"/>
            <p:nvPr/>
          </p:nvSpPr>
          <p:spPr>
            <a:xfrm>
              <a:off x="1102349" y="1586544"/>
              <a:ext cx="1073772" cy="230832"/>
            </a:xfrm>
            <a:prstGeom prst="rect">
              <a:avLst/>
            </a:prstGeom>
            <a:noFill/>
          </p:spPr>
          <p:txBody>
            <a:bodyPr wrap="square" rtlCol="0">
              <a:spAutoFit/>
            </a:bodyPr>
            <a:lstStyle/>
            <a:p>
              <a:r>
                <a:rPr lang="fr-BE" sz="900" b="1" dirty="0" smtClean="0">
                  <a:solidFill>
                    <a:srgbClr val="21409A"/>
                  </a:solidFill>
                  <a:latin typeface="Fira Sans Light" panose="020B0403050000020004" pitchFamily="34" charset="0"/>
                </a:rPr>
                <a:t>LimosaRegistry</a:t>
              </a:r>
              <a:endParaRPr lang="fr-BE" sz="900" b="1" dirty="0">
                <a:solidFill>
                  <a:srgbClr val="21409A"/>
                </a:solidFill>
                <a:latin typeface="Fira Sans Light" panose="020B0403050000020004" pitchFamily="34" charset="0"/>
              </a:endParaRPr>
            </a:p>
          </p:txBody>
        </p:sp>
        <p:sp>
          <p:nvSpPr>
            <p:cNvPr id="21" name="TextBox 20"/>
            <p:cNvSpPr txBox="1"/>
            <p:nvPr/>
          </p:nvSpPr>
          <p:spPr>
            <a:xfrm>
              <a:off x="2408611" y="1582210"/>
              <a:ext cx="643974" cy="230832"/>
            </a:xfrm>
            <a:prstGeom prst="rect">
              <a:avLst/>
            </a:prstGeom>
            <a:noFill/>
          </p:spPr>
          <p:txBody>
            <a:bodyPr wrap="square" rtlCol="0">
              <a:spAutoFit/>
            </a:bodyPr>
            <a:lstStyle/>
            <a:p>
              <a:r>
                <a:rPr lang="fr-BE" sz="900" b="1" dirty="0" smtClean="0">
                  <a:solidFill>
                    <a:srgbClr val="21409A"/>
                  </a:solidFill>
                  <a:latin typeface="Fira Sans Light" panose="020B0403050000020004" pitchFamily="34" charset="0"/>
                </a:rPr>
                <a:t>Person</a:t>
              </a:r>
              <a:endParaRPr lang="fr-BE" sz="900" b="1" dirty="0">
                <a:solidFill>
                  <a:srgbClr val="21409A"/>
                </a:solidFill>
                <a:latin typeface="Fira Sans Light" panose="020B0403050000020004" pitchFamily="34" charset="0"/>
              </a:endParaRPr>
            </a:p>
          </p:txBody>
        </p:sp>
        <p:sp>
          <p:nvSpPr>
            <p:cNvPr id="22" name="TextBox 21"/>
            <p:cNvSpPr txBox="1"/>
            <p:nvPr/>
          </p:nvSpPr>
          <p:spPr>
            <a:xfrm>
              <a:off x="1778820" y="1244210"/>
              <a:ext cx="1001952" cy="230832"/>
            </a:xfrm>
            <a:prstGeom prst="rect">
              <a:avLst/>
            </a:prstGeom>
            <a:noFill/>
          </p:spPr>
          <p:txBody>
            <a:bodyPr wrap="square" rtlCol="0">
              <a:spAutoFit/>
            </a:bodyPr>
            <a:lstStyle/>
            <a:p>
              <a:r>
                <a:rPr lang="fr-BE" sz="900" b="1" dirty="0" err="1" smtClean="0">
                  <a:solidFill>
                    <a:srgbClr val="21409A"/>
                  </a:solidFill>
                  <a:latin typeface="Fira Sans Light" panose="020B0403050000020004" pitchFamily="34" charset="0"/>
                </a:rPr>
                <a:t>Check-in@work</a:t>
              </a:r>
              <a:endParaRPr lang="fr-BE" sz="900" b="1" dirty="0">
                <a:solidFill>
                  <a:srgbClr val="21409A"/>
                </a:solidFill>
                <a:latin typeface="Fira Sans Light" panose="020B0403050000020004" pitchFamily="34" charset="0"/>
              </a:endParaRPr>
            </a:p>
          </p:txBody>
        </p:sp>
        <p:sp>
          <p:nvSpPr>
            <p:cNvPr id="23" name="Right Arrow 22"/>
            <p:cNvSpPr/>
            <p:nvPr/>
          </p:nvSpPr>
          <p:spPr>
            <a:xfrm rot="5400000" flipH="1">
              <a:off x="1588006" y="2081447"/>
              <a:ext cx="332096" cy="196383"/>
            </a:xfrm>
            <a:prstGeom prst="rightArrow">
              <a:avLst>
                <a:gd name="adj1" fmla="val 16978"/>
                <a:gd name="adj2" fmla="val 50000"/>
              </a:avLst>
            </a:prstGeom>
            <a:solidFill>
              <a:srgbClr val="22A4DD"/>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BE">
                <a:ln w="0"/>
                <a:solidFill>
                  <a:schemeClr val="tx1"/>
                </a:solidFill>
                <a:effectLst>
                  <a:outerShdw blurRad="38100" dist="19050" dir="2700000" algn="tl" rotWithShape="0">
                    <a:schemeClr val="dk1">
                      <a:alpha val="40000"/>
                    </a:schemeClr>
                  </a:outerShdw>
                </a:effectLst>
              </a:endParaRPr>
            </a:p>
          </p:txBody>
        </p:sp>
        <p:sp>
          <p:nvSpPr>
            <p:cNvPr id="24" name="Right Arrow 23"/>
            <p:cNvSpPr/>
            <p:nvPr/>
          </p:nvSpPr>
          <p:spPr>
            <a:xfrm rot="16200000" flipH="1">
              <a:off x="1838598" y="2105713"/>
              <a:ext cx="332096" cy="196383"/>
            </a:xfrm>
            <a:prstGeom prst="rightArrow">
              <a:avLst>
                <a:gd name="adj1" fmla="val 16978"/>
                <a:gd name="adj2" fmla="val 50000"/>
              </a:avLst>
            </a:prstGeom>
            <a:solidFill>
              <a:srgbClr val="22A4DD"/>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BE">
                <a:ln w="0"/>
                <a:solidFill>
                  <a:schemeClr val="tx1"/>
                </a:solidFill>
                <a:effectLst>
                  <a:outerShdw blurRad="38100" dist="19050" dir="2700000" algn="tl" rotWithShape="0">
                    <a:schemeClr val="dk1">
                      <a:alpha val="40000"/>
                    </a:schemeClr>
                  </a:outerShdw>
                </a:effectLst>
              </a:endParaRPr>
            </a:p>
          </p:txBody>
        </p:sp>
        <p:pic>
          <p:nvPicPr>
            <p:cNvPr id="25" name="Picture 24"/>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964816" y="1587087"/>
              <a:ext cx="143706" cy="201602"/>
            </a:xfrm>
            <a:prstGeom prst="rect">
              <a:avLst/>
            </a:prstGeom>
          </p:spPr>
        </p:pic>
        <p:pic>
          <p:nvPicPr>
            <p:cNvPr id="26" name="Picture 25"/>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2264905" y="1587087"/>
              <a:ext cx="143706" cy="201602"/>
            </a:xfrm>
            <a:prstGeom prst="rect">
              <a:avLst/>
            </a:prstGeom>
          </p:spPr>
        </p:pic>
        <p:pic>
          <p:nvPicPr>
            <p:cNvPr id="27" name="Picture 26"/>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635114" y="1263280"/>
              <a:ext cx="143706" cy="201602"/>
            </a:xfrm>
            <a:prstGeom prst="rect">
              <a:avLst/>
            </a:prstGeom>
          </p:spPr>
        </p:pic>
        <p:pic>
          <p:nvPicPr>
            <p:cNvPr id="28" name="Picture 27"/>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335071" y="763722"/>
              <a:ext cx="143706" cy="201602"/>
            </a:xfrm>
            <a:prstGeom prst="rect">
              <a:avLst/>
            </a:prstGeom>
          </p:spPr>
        </p:pic>
        <p:pic>
          <p:nvPicPr>
            <p:cNvPr id="29" name="Picture 28"/>
            <p:cNvPicPr>
              <a:picLocks noChangeAspect="1"/>
            </p:cNvPicPr>
            <p:nvPr/>
          </p:nvPicPr>
          <p:blipFill>
            <a:blip r:embed="rId5" cstate="print">
              <a:lum bright="70000" contrast="-70000"/>
              <a:extLst>
                <a:ext uri="{28A0092B-C50C-407E-A947-70E740481C1C}">
                  <a14:useLocalDpi xmlns:a14="http://schemas.microsoft.com/office/drawing/2010/main" val="0"/>
                </a:ext>
              </a:extLst>
            </a:blip>
            <a:stretch>
              <a:fillRect/>
            </a:stretch>
          </p:blipFill>
          <p:spPr>
            <a:xfrm>
              <a:off x="1335071" y="417048"/>
              <a:ext cx="143706" cy="201602"/>
            </a:xfrm>
            <a:prstGeom prst="rect">
              <a:avLst/>
            </a:prstGeom>
          </p:spPr>
        </p:pic>
      </p:grpSp>
      <p:sp>
        <p:nvSpPr>
          <p:cNvPr id="30" name="Text Placeholder 7"/>
          <p:cNvSpPr>
            <a:spLocks noGrp="1"/>
          </p:cNvSpPr>
          <p:nvPr>
            <p:ph type="body" sz="quarter" idx="10"/>
          </p:nvPr>
        </p:nvSpPr>
        <p:spPr>
          <a:xfrm>
            <a:off x="1166840" y="6349181"/>
            <a:ext cx="9762899" cy="365125"/>
          </a:xfrm>
        </p:spPr>
        <p:txBody>
          <a:bodyPr/>
          <a:lstStyle/>
          <a:p>
            <a:r>
              <a:rPr lang="en-US" dirty="0">
                <a:latin typeface="Fira Sans" panose="020B0503050000020004" pitchFamily="34" charset="0"/>
              </a:rPr>
              <a:t>ReUse and collaboration for better </a:t>
            </a:r>
            <a:r>
              <a:rPr lang="en-US" dirty="0" err="1">
                <a:latin typeface="Fira Sans" panose="020B0503050000020004" pitchFamily="34" charset="0"/>
              </a:rPr>
              <a:t>eGov</a:t>
            </a:r>
            <a:r>
              <a:rPr lang="en-US" dirty="0">
                <a:latin typeface="Fira Sans" panose="020B0503050000020004" pitchFamily="34" charset="0"/>
              </a:rPr>
              <a:t> services</a:t>
            </a:r>
          </a:p>
        </p:txBody>
      </p:sp>
    </p:spTree>
    <p:extLst>
      <p:ext uri="{BB962C8B-B14F-4D97-AF65-F5344CB8AC3E}">
        <p14:creationId xmlns:p14="http://schemas.microsoft.com/office/powerpoint/2010/main" val="86974385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30223" y="2299314"/>
            <a:ext cx="7516511" cy="4351338"/>
          </a:xfrm>
        </p:spPr>
        <p:txBody>
          <a:bodyPr/>
          <a:lstStyle/>
          <a:p>
            <a:r>
              <a:rPr lang="en-US" dirty="0"/>
              <a:t> </a:t>
            </a:r>
            <a:r>
              <a:rPr lang="en-US" dirty="0" err="1"/>
              <a:t>eBox</a:t>
            </a:r>
            <a:r>
              <a:rPr lang="en-US" dirty="0"/>
              <a:t> Enterprise</a:t>
            </a:r>
          </a:p>
          <a:p>
            <a:pPr lvl="1"/>
            <a:r>
              <a:rPr lang="en-US" dirty="0"/>
              <a:t> Digital alternative for official government communications </a:t>
            </a:r>
          </a:p>
          <a:p>
            <a:pPr lvl="1"/>
            <a:r>
              <a:rPr lang="en-US" dirty="0"/>
              <a:t> Delegation of roles within the company</a:t>
            </a:r>
          </a:p>
          <a:p>
            <a:pPr lvl="1"/>
            <a:r>
              <a:rPr lang="en-US" dirty="0"/>
              <a:t> Less paper administration – </a:t>
            </a:r>
            <a:r>
              <a:rPr lang="en-US" dirty="0">
                <a:hlinkClick r:id="rId2"/>
              </a:rPr>
              <a:t>www.totaaldigitaal.be</a:t>
            </a:r>
            <a:r>
              <a:rPr lang="en-US" dirty="0"/>
              <a:t> </a:t>
            </a:r>
          </a:p>
          <a:p>
            <a:r>
              <a:rPr lang="en-US" dirty="0"/>
              <a:t> </a:t>
            </a:r>
            <a:r>
              <a:rPr lang="en-US" dirty="0" err="1"/>
              <a:t>GovApp</a:t>
            </a:r>
            <a:endParaRPr lang="en-US" dirty="0"/>
          </a:p>
          <a:p>
            <a:pPr lvl="1"/>
            <a:r>
              <a:rPr lang="en-US" dirty="0"/>
              <a:t> Instant messaging based on citizens’ mobile number (Opt-in)</a:t>
            </a:r>
          </a:p>
          <a:p>
            <a:pPr lvl="1"/>
            <a:r>
              <a:rPr lang="en-US" dirty="0"/>
              <a:t> Cheaper, longer rich media alternative for SMS</a:t>
            </a:r>
          </a:p>
          <a:p>
            <a:r>
              <a:rPr lang="en-US" dirty="0"/>
              <a:t> Near future: Digital Identity Wallet</a:t>
            </a:r>
          </a:p>
          <a:p>
            <a:pPr lvl="1"/>
            <a:r>
              <a:rPr lang="en-US" dirty="0"/>
              <a:t> …</a:t>
            </a:r>
          </a:p>
        </p:txBody>
      </p:sp>
      <p:pic>
        <p:nvPicPr>
          <p:cNvPr id="4" name="Picture 3"/>
          <p:cNvPicPr>
            <a:picLocks noChangeAspect="1"/>
          </p:cNvPicPr>
          <p:nvPr/>
        </p:nvPicPr>
        <p:blipFill>
          <a:blip r:embed="rId3"/>
          <a:stretch>
            <a:fillRect/>
          </a:stretch>
        </p:blipFill>
        <p:spPr>
          <a:xfrm>
            <a:off x="1609205" y="2017962"/>
            <a:ext cx="1858107" cy="920261"/>
          </a:xfrm>
          <a:prstGeom prst="rect">
            <a:avLst/>
          </a:prstGeom>
        </p:spPr>
      </p:pic>
      <p:pic>
        <p:nvPicPr>
          <p:cNvPr id="5" name="Picture 4"/>
          <p:cNvPicPr>
            <a:picLocks noChangeAspect="1"/>
          </p:cNvPicPr>
          <p:nvPr/>
        </p:nvPicPr>
        <p:blipFill>
          <a:blip r:embed="rId4"/>
          <a:stretch>
            <a:fillRect/>
          </a:stretch>
        </p:blipFill>
        <p:spPr>
          <a:xfrm>
            <a:off x="1609205" y="3723203"/>
            <a:ext cx="2002082" cy="692544"/>
          </a:xfrm>
          <a:prstGeom prst="rect">
            <a:avLst/>
          </a:prstGeom>
        </p:spPr>
      </p:pic>
      <p:sp>
        <p:nvSpPr>
          <p:cNvPr id="6" name="Title 2"/>
          <p:cNvSpPr txBox="1">
            <a:spLocks/>
          </p:cNvSpPr>
          <p:nvPr/>
        </p:nvSpPr>
        <p:spPr>
          <a:xfrm>
            <a:off x="4462129" y="967636"/>
            <a:ext cx="6807851" cy="10045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800" b="1" kern="1200">
                <a:solidFill>
                  <a:srgbClr val="00A7E7"/>
                </a:solidFill>
                <a:latin typeface="Fira Sans" panose="020B0503050000020004" pitchFamily="34" charset="0"/>
                <a:ea typeface="+mj-ea"/>
                <a:cs typeface="+mj-cs"/>
              </a:defRPr>
            </a:lvl1pPr>
          </a:lstStyle>
          <a:p>
            <a:r>
              <a:rPr lang="en-US" sz="3200" dirty="0">
                <a:latin typeface="Fira Sans SemiBold" panose="020B0603050000020004" pitchFamily="34" charset="0"/>
              </a:rPr>
              <a:t>Innovative communication channels for citizens &amp; enterprises</a:t>
            </a:r>
          </a:p>
        </p:txBody>
      </p:sp>
      <p:sp>
        <p:nvSpPr>
          <p:cNvPr id="7" name="Title 2"/>
          <p:cNvSpPr txBox="1">
            <a:spLocks/>
          </p:cNvSpPr>
          <p:nvPr/>
        </p:nvSpPr>
        <p:spPr>
          <a:xfrm>
            <a:off x="4462129" y="567168"/>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smtClean="0">
                <a:solidFill>
                  <a:schemeClr val="tx2"/>
                </a:solidFill>
                <a:latin typeface="Fira Sans" panose="020B0503050000020004" pitchFamily="34" charset="0"/>
              </a:rPr>
              <a:t>Example</a:t>
            </a:r>
            <a:endParaRPr lang="en-US" sz="1800" dirty="0">
              <a:solidFill>
                <a:schemeClr val="tx2"/>
              </a:solidFill>
              <a:latin typeface="Fira Sans" panose="020B0503050000020004" pitchFamily="34" charset="0"/>
            </a:endParaRPr>
          </a:p>
        </p:txBody>
      </p:sp>
      <p:pic>
        <p:nvPicPr>
          <p:cNvPr id="1026" name="Picture 2" descr="First glimpse of EU's new 'digital identity wallet'"/>
          <p:cNvPicPr>
            <a:picLocks noChangeAspect="1" noChangeArrowheads="1"/>
          </p:cNvPicPr>
          <p:nvPr/>
        </p:nvPicPr>
        <p:blipFill rotWithShape="1">
          <a:blip r:embed="rId5">
            <a:extLst>
              <a:ext uri="{28A0092B-C50C-407E-A947-70E740481C1C}">
                <a14:useLocalDpi xmlns:a14="http://schemas.microsoft.com/office/drawing/2010/main" val="0"/>
              </a:ext>
            </a:extLst>
          </a:blip>
          <a:srcRect l="25703" r="18867"/>
          <a:stretch/>
        </p:blipFill>
        <p:spPr bwMode="auto">
          <a:xfrm>
            <a:off x="1952633" y="4973747"/>
            <a:ext cx="1315226" cy="1334690"/>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10"/>
          </p:nvPr>
        </p:nvSpPr>
        <p:spPr>
          <a:xfrm>
            <a:off x="1166840" y="6349181"/>
            <a:ext cx="9762899" cy="365125"/>
          </a:xfrm>
        </p:spPr>
        <p:txBody>
          <a:bodyPr/>
          <a:lstStyle/>
          <a:p>
            <a:r>
              <a:rPr lang="en-US" dirty="0">
                <a:latin typeface="Fira Sans" panose="020B0503050000020004" pitchFamily="34" charset="0"/>
              </a:rPr>
              <a:t>ReUse and collaboration for better </a:t>
            </a:r>
            <a:r>
              <a:rPr lang="en-US" dirty="0" err="1">
                <a:latin typeface="Fira Sans" panose="020B0503050000020004" pitchFamily="34" charset="0"/>
              </a:rPr>
              <a:t>eGov</a:t>
            </a:r>
            <a:r>
              <a:rPr lang="en-US" dirty="0">
                <a:latin typeface="Fira Sans" panose="020B0503050000020004" pitchFamily="34" charset="0"/>
              </a:rPr>
              <a:t> services</a:t>
            </a:r>
          </a:p>
        </p:txBody>
      </p:sp>
    </p:spTree>
    <p:extLst>
      <p:ext uri="{BB962C8B-B14F-4D97-AF65-F5344CB8AC3E}">
        <p14:creationId xmlns:p14="http://schemas.microsoft.com/office/powerpoint/2010/main" val="17239841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DAE9F0"/>
        </a:solidFill>
        <a:effectLst/>
      </p:bgPr>
    </p:bg>
    <p:spTree>
      <p:nvGrpSpPr>
        <p:cNvPr id="1" name=""/>
        <p:cNvGrpSpPr/>
        <p:nvPr/>
      </p:nvGrpSpPr>
      <p:grpSpPr>
        <a:xfrm>
          <a:off x="0" y="0"/>
          <a:ext cx="0" cy="0"/>
          <a:chOff x="0" y="0"/>
          <a:chExt cx="0" cy="0"/>
        </a:xfrm>
      </p:grpSpPr>
      <p:pic>
        <p:nvPicPr>
          <p:cNvPr id="6146" name="Picture 2" descr="https://images.unsplash.com/photo-1634117622592-114e3024ff27?ixlib=rb-4.0.3&amp;ixid=MnwxMjA3fDB8MHxwaG90by1wYWdlfHx8fGVufDB8fHx8&amp;auto=format&amp;fit=crop&amp;w=1000&amp;q=80"/>
          <p:cNvPicPr>
            <a:picLocks noChangeAspect="1" noChangeArrowheads="1"/>
          </p:cNvPicPr>
          <p:nvPr/>
        </p:nvPicPr>
        <p:blipFill rotWithShape="1">
          <a:blip r:embed="rId2">
            <a:extLst>
              <a:ext uri="{28A0092B-C50C-407E-A947-70E740481C1C}">
                <a14:useLocalDpi xmlns:a14="http://schemas.microsoft.com/office/drawing/2010/main" val="0"/>
              </a:ext>
            </a:extLst>
          </a:blip>
          <a:srcRect t="5067" b="5200"/>
          <a:stretch/>
        </p:blipFill>
        <p:spPr bwMode="auto">
          <a:xfrm>
            <a:off x="167640" y="-10160"/>
            <a:ext cx="9525000" cy="683768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5305926" y="1766569"/>
            <a:ext cx="4156731" cy="3284221"/>
          </a:xfrm>
        </p:spPr>
        <p:txBody>
          <a:bodyPr>
            <a:normAutofit/>
          </a:bodyPr>
          <a:lstStyle/>
          <a:p>
            <a:pPr>
              <a:lnSpc>
                <a:spcPct val="150000"/>
              </a:lnSpc>
            </a:pPr>
            <a:r>
              <a:rPr lang="nl-NL" sz="4000" dirty="0" err="1" smtClean="0">
                <a:solidFill>
                  <a:schemeClr val="accent2">
                    <a:lumMod val="50000"/>
                  </a:schemeClr>
                </a:solidFill>
                <a:latin typeface="Fira Sans Medium" panose="020B0603050000020004" pitchFamily="34" charset="0"/>
                <a:cs typeface="Arial" panose="020B0604020202020204" pitchFamily="34" charset="0"/>
              </a:rPr>
              <a:t>Some</a:t>
            </a:r>
            <a:r>
              <a:rPr lang="nl-NL" sz="4000" dirty="0" smtClean="0">
                <a:solidFill>
                  <a:schemeClr val="accent2">
                    <a:lumMod val="50000"/>
                  </a:schemeClr>
                </a:solidFill>
                <a:latin typeface="Fira Sans Medium" panose="020B0603050000020004" pitchFamily="34" charset="0"/>
                <a:cs typeface="Arial" panose="020B0604020202020204" pitchFamily="34" charset="0"/>
              </a:rPr>
              <a:t> </a:t>
            </a:r>
            <a:r>
              <a:rPr lang="nl-NL" sz="4000" dirty="0" err="1" smtClean="0">
                <a:solidFill>
                  <a:schemeClr val="accent2">
                    <a:lumMod val="50000"/>
                  </a:schemeClr>
                </a:solidFill>
                <a:latin typeface="Fira Sans Medium" panose="020B0603050000020004" pitchFamily="34" charset="0"/>
                <a:cs typeface="Arial" panose="020B0604020202020204" pitchFamily="34" charset="0"/>
              </a:rPr>
              <a:t>results</a:t>
            </a:r>
            <a:endParaRPr lang="fr-BE" sz="4000" dirty="0">
              <a:solidFill>
                <a:schemeClr val="accent2">
                  <a:lumMod val="50000"/>
                </a:schemeClr>
              </a:solidFill>
              <a:latin typeface="Fira Sans Medium" panose="020B0603050000020004" pitchFamily="34" charset="0"/>
              <a:cs typeface="Arial" panose="020B0604020202020204" pitchFamily="34" charset="0"/>
            </a:endParaRPr>
          </a:p>
        </p:txBody>
      </p:sp>
      <p:sp>
        <p:nvSpPr>
          <p:cNvPr id="4" name="Text Placeholder 3"/>
          <p:cNvSpPr>
            <a:spLocks noGrp="1"/>
          </p:cNvSpPr>
          <p:nvPr>
            <p:ph type="body" sz="quarter" idx="10"/>
          </p:nvPr>
        </p:nvSpPr>
        <p:spPr/>
        <p:txBody>
          <a:bodyPr/>
          <a:lstStyle/>
          <a:p>
            <a:endParaRPr lang="en-US" dirty="0"/>
          </a:p>
        </p:txBody>
      </p:sp>
    </p:spTree>
    <p:extLst>
      <p:ext uri="{BB962C8B-B14F-4D97-AF65-F5344CB8AC3E}">
        <p14:creationId xmlns:p14="http://schemas.microsoft.com/office/powerpoint/2010/main" val="379006429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1290161" y="1632708"/>
            <a:ext cx="7960604" cy="2909280"/>
            <a:chOff x="2115698" y="1517468"/>
            <a:chExt cx="7960604" cy="2909280"/>
          </a:xfrm>
        </p:grpSpPr>
        <p:cxnSp>
          <p:nvCxnSpPr>
            <p:cNvPr id="4" name="Straight Connector 3"/>
            <p:cNvCxnSpPr>
              <a:stCxn id="6" idx="2"/>
              <a:endCxn id="8" idx="6"/>
            </p:cNvCxnSpPr>
            <p:nvPr/>
          </p:nvCxnSpPr>
          <p:spPr>
            <a:xfrm flipH="1" flipV="1">
              <a:off x="7081614" y="2693382"/>
              <a:ext cx="1144615" cy="808089"/>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 name="Straight Connector 4"/>
            <p:cNvCxnSpPr>
              <a:stCxn id="7" idx="6"/>
              <a:endCxn id="8" idx="2"/>
            </p:cNvCxnSpPr>
            <p:nvPr/>
          </p:nvCxnSpPr>
          <p:spPr>
            <a:xfrm flipV="1">
              <a:off x="4253727" y="2693382"/>
              <a:ext cx="977814" cy="764167"/>
            </a:xfrm>
            <a:prstGeom prst="line">
              <a:avLst/>
            </a:prstGeom>
            <a:ln w="571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6" name="Oval 5"/>
            <p:cNvSpPr/>
            <p:nvPr/>
          </p:nvSpPr>
          <p:spPr>
            <a:xfrm>
              <a:off x="8226229" y="2576193"/>
              <a:ext cx="1850073" cy="1850555"/>
            </a:xfrm>
            <a:prstGeom prst="ellipse">
              <a:avLst/>
            </a:prstGeom>
            <a:solidFill>
              <a:schemeClr val="bg2"/>
            </a:solidFill>
            <a:ln w="7620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sz="600">
                <a:solidFill>
                  <a:schemeClr val="tx2"/>
                </a:solidFill>
                <a:latin typeface="Arial" panose="020B0604020202020204" pitchFamily="34" charset="0"/>
                <a:ea typeface="Roboto" charset="0"/>
                <a:cs typeface="Arial" panose="020B0604020202020204" pitchFamily="34" charset="0"/>
              </a:endParaRPr>
            </a:p>
          </p:txBody>
        </p:sp>
        <p:sp>
          <p:nvSpPr>
            <p:cNvPr id="7" name="Oval 6"/>
            <p:cNvSpPr/>
            <p:nvPr/>
          </p:nvSpPr>
          <p:spPr>
            <a:xfrm>
              <a:off x="2403654" y="2532271"/>
              <a:ext cx="1850073" cy="1850555"/>
            </a:xfrm>
            <a:prstGeom prst="ellipse">
              <a:avLst/>
            </a:prstGeom>
            <a:solidFill>
              <a:schemeClr val="bg2"/>
            </a:solidFill>
            <a:ln w="76200" cmpd="sng">
              <a:solidFill>
                <a:srgbClr val="EC5062"/>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sz="600">
                <a:solidFill>
                  <a:schemeClr val="tx2"/>
                </a:solidFill>
                <a:latin typeface="+mj-lt"/>
                <a:ea typeface="Roboto" charset="0"/>
                <a:cs typeface="Arial" panose="020B0604020202020204" pitchFamily="34" charset="0"/>
              </a:endParaRPr>
            </a:p>
          </p:txBody>
        </p:sp>
        <p:sp>
          <p:nvSpPr>
            <p:cNvPr id="8" name="Oval 7"/>
            <p:cNvSpPr/>
            <p:nvPr/>
          </p:nvSpPr>
          <p:spPr>
            <a:xfrm>
              <a:off x="5231541" y="1768104"/>
              <a:ext cx="1850073" cy="1850555"/>
            </a:xfrm>
            <a:prstGeom prst="ellipse">
              <a:avLst/>
            </a:prstGeom>
            <a:solidFill>
              <a:schemeClr val="bg2"/>
            </a:solidFill>
            <a:ln w="76200" cmpd="sng">
              <a:solidFill>
                <a:schemeClr val="tx1"/>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algn="ctr"/>
              <a:endParaRPr lang="en-US" sz="600">
                <a:solidFill>
                  <a:schemeClr val="tx2"/>
                </a:solidFill>
                <a:latin typeface="Arial" panose="020B0604020202020204" pitchFamily="34" charset="0"/>
                <a:ea typeface="Roboto" charset="0"/>
                <a:cs typeface="Arial" panose="020B0604020202020204" pitchFamily="34" charset="0"/>
              </a:endParaRPr>
            </a:p>
          </p:txBody>
        </p:sp>
        <p:sp>
          <p:nvSpPr>
            <p:cNvPr id="9" name="Oval 1"/>
            <p:cNvSpPr>
              <a:spLocks noChangeArrowheads="1"/>
            </p:cNvSpPr>
            <p:nvPr/>
          </p:nvSpPr>
          <p:spPr bwMode="auto">
            <a:xfrm>
              <a:off x="2115698" y="2370101"/>
              <a:ext cx="776777" cy="776979"/>
            </a:xfrm>
            <a:prstGeom prst="ellipse">
              <a:avLst/>
            </a:prstGeom>
            <a:solidFill>
              <a:srgbClr val="EC5062"/>
            </a:solidFill>
            <a:ln>
              <a:noFill/>
            </a:ln>
            <a:extLst/>
          </p:spPr>
          <p:txBody>
            <a:bodyPr/>
            <a:lstStyle/>
            <a:p>
              <a:endParaRPr lang="en-US" sz="600" dirty="0">
                <a:solidFill>
                  <a:schemeClr val="tx2"/>
                </a:solidFill>
                <a:latin typeface="Arial" panose="020B0604020202020204" pitchFamily="34" charset="0"/>
                <a:ea typeface="Roboto" charset="0"/>
                <a:cs typeface="Arial" panose="020B0604020202020204" pitchFamily="34" charset="0"/>
              </a:endParaRPr>
            </a:p>
          </p:txBody>
        </p:sp>
        <p:sp>
          <p:nvSpPr>
            <p:cNvPr id="10" name="Oval 1"/>
            <p:cNvSpPr>
              <a:spLocks noChangeArrowheads="1"/>
            </p:cNvSpPr>
            <p:nvPr/>
          </p:nvSpPr>
          <p:spPr bwMode="auto">
            <a:xfrm>
              <a:off x="8044662" y="2283534"/>
              <a:ext cx="776777" cy="776979"/>
            </a:xfrm>
            <a:prstGeom prst="ellipse">
              <a:avLst/>
            </a:prstGeom>
            <a:solidFill>
              <a:schemeClr val="accent2"/>
            </a:solidFill>
            <a:ln>
              <a:noFill/>
            </a:ln>
            <a:extLst/>
          </p:spPr>
          <p:txBody>
            <a:bodyPr/>
            <a:lstStyle/>
            <a:p>
              <a:endParaRPr lang="en-US" sz="600" dirty="0">
                <a:solidFill>
                  <a:schemeClr val="tx2"/>
                </a:solidFill>
                <a:latin typeface="Arial" panose="020B0604020202020204" pitchFamily="34" charset="0"/>
                <a:ea typeface="Roboto" charset="0"/>
                <a:cs typeface="Arial" panose="020B0604020202020204" pitchFamily="34" charset="0"/>
              </a:endParaRPr>
            </a:p>
          </p:txBody>
        </p:sp>
        <p:sp>
          <p:nvSpPr>
            <p:cNvPr id="11" name="Oval 1"/>
            <p:cNvSpPr>
              <a:spLocks noChangeArrowheads="1"/>
            </p:cNvSpPr>
            <p:nvPr/>
          </p:nvSpPr>
          <p:spPr bwMode="auto">
            <a:xfrm>
              <a:off x="4995979" y="1517468"/>
              <a:ext cx="776777" cy="776979"/>
            </a:xfrm>
            <a:prstGeom prst="ellipse">
              <a:avLst/>
            </a:prstGeom>
            <a:solidFill>
              <a:schemeClr val="tx1"/>
            </a:solidFill>
            <a:ln>
              <a:noFill/>
            </a:ln>
            <a:extLst/>
          </p:spPr>
          <p:txBody>
            <a:bodyPr/>
            <a:lstStyle/>
            <a:p>
              <a:endParaRPr lang="en-US" sz="600" dirty="0">
                <a:solidFill>
                  <a:schemeClr val="tx2"/>
                </a:solidFill>
                <a:latin typeface="Arial" panose="020B0604020202020204" pitchFamily="34" charset="0"/>
                <a:ea typeface="Roboto" charset="0"/>
                <a:cs typeface="Arial" panose="020B0604020202020204" pitchFamily="34" charset="0"/>
              </a:endParaRPr>
            </a:p>
          </p:txBody>
        </p:sp>
        <p:sp>
          <p:nvSpPr>
            <p:cNvPr id="12" name="Freeform 102"/>
            <p:cNvSpPr>
              <a:spLocks noChangeArrowheads="1"/>
            </p:cNvSpPr>
            <p:nvPr/>
          </p:nvSpPr>
          <p:spPr bwMode="auto">
            <a:xfrm>
              <a:off x="8204199" y="2453290"/>
              <a:ext cx="457703" cy="412041"/>
            </a:xfrm>
            <a:custGeom>
              <a:avLst/>
              <a:gdLst>
                <a:gd name="T0" fmla="*/ 80 w 498"/>
                <a:gd name="T1" fmla="*/ 151 h 445"/>
                <a:gd name="T2" fmla="*/ 80 w 498"/>
                <a:gd name="T3" fmla="*/ 151 h 445"/>
                <a:gd name="T4" fmla="*/ 142 w 498"/>
                <a:gd name="T5" fmla="*/ 169 h 445"/>
                <a:gd name="T6" fmla="*/ 151 w 498"/>
                <a:gd name="T7" fmla="*/ 169 h 445"/>
                <a:gd name="T8" fmla="*/ 195 w 498"/>
                <a:gd name="T9" fmla="*/ 134 h 445"/>
                <a:gd name="T10" fmla="*/ 195 w 498"/>
                <a:gd name="T11" fmla="*/ 125 h 445"/>
                <a:gd name="T12" fmla="*/ 178 w 498"/>
                <a:gd name="T13" fmla="*/ 107 h 445"/>
                <a:gd name="T14" fmla="*/ 275 w 498"/>
                <a:gd name="T15" fmla="*/ 10 h 445"/>
                <a:gd name="T16" fmla="*/ 195 w 498"/>
                <a:gd name="T17" fmla="*/ 0 h 445"/>
                <a:gd name="T18" fmla="*/ 107 w 498"/>
                <a:gd name="T19" fmla="*/ 54 h 445"/>
                <a:gd name="T20" fmla="*/ 72 w 498"/>
                <a:gd name="T21" fmla="*/ 81 h 445"/>
                <a:gd name="T22" fmla="*/ 53 w 498"/>
                <a:gd name="T23" fmla="*/ 116 h 445"/>
                <a:gd name="T24" fmla="*/ 18 w 498"/>
                <a:gd name="T25" fmla="*/ 125 h 445"/>
                <a:gd name="T26" fmla="*/ 0 w 498"/>
                <a:gd name="T27" fmla="*/ 143 h 445"/>
                <a:gd name="T28" fmla="*/ 0 w 498"/>
                <a:gd name="T29" fmla="*/ 151 h 445"/>
                <a:gd name="T30" fmla="*/ 36 w 498"/>
                <a:gd name="T31" fmla="*/ 187 h 445"/>
                <a:gd name="T32" fmla="*/ 53 w 498"/>
                <a:gd name="T33" fmla="*/ 196 h 445"/>
                <a:gd name="T34" fmla="*/ 72 w 498"/>
                <a:gd name="T35" fmla="*/ 178 h 445"/>
                <a:gd name="T36" fmla="*/ 80 w 498"/>
                <a:gd name="T37" fmla="*/ 151 h 445"/>
                <a:gd name="T38" fmla="*/ 222 w 498"/>
                <a:gd name="T39" fmla="*/ 160 h 445"/>
                <a:gd name="T40" fmla="*/ 222 w 498"/>
                <a:gd name="T41" fmla="*/ 160 h 445"/>
                <a:gd name="T42" fmla="*/ 213 w 498"/>
                <a:gd name="T43" fmla="*/ 160 h 445"/>
                <a:gd name="T44" fmla="*/ 178 w 498"/>
                <a:gd name="T45" fmla="*/ 187 h 445"/>
                <a:gd name="T46" fmla="*/ 169 w 498"/>
                <a:gd name="T47" fmla="*/ 204 h 445"/>
                <a:gd name="T48" fmla="*/ 381 w 498"/>
                <a:gd name="T49" fmla="*/ 435 h 445"/>
                <a:gd name="T50" fmla="*/ 399 w 498"/>
                <a:gd name="T51" fmla="*/ 435 h 445"/>
                <a:gd name="T52" fmla="*/ 426 w 498"/>
                <a:gd name="T53" fmla="*/ 417 h 445"/>
                <a:gd name="T54" fmla="*/ 426 w 498"/>
                <a:gd name="T55" fmla="*/ 400 h 445"/>
                <a:gd name="T56" fmla="*/ 222 w 498"/>
                <a:gd name="T57" fmla="*/ 160 h 445"/>
                <a:gd name="T58" fmla="*/ 497 w 498"/>
                <a:gd name="T59" fmla="*/ 63 h 445"/>
                <a:gd name="T60" fmla="*/ 497 w 498"/>
                <a:gd name="T61" fmla="*/ 63 h 445"/>
                <a:gd name="T62" fmla="*/ 479 w 498"/>
                <a:gd name="T63" fmla="*/ 54 h 445"/>
                <a:gd name="T64" fmla="*/ 461 w 498"/>
                <a:gd name="T65" fmla="*/ 89 h 445"/>
                <a:gd name="T66" fmla="*/ 408 w 498"/>
                <a:gd name="T67" fmla="*/ 107 h 445"/>
                <a:gd name="T68" fmla="*/ 399 w 498"/>
                <a:gd name="T69" fmla="*/ 63 h 445"/>
                <a:gd name="T70" fmla="*/ 417 w 498"/>
                <a:gd name="T71" fmla="*/ 19 h 445"/>
                <a:gd name="T72" fmla="*/ 408 w 498"/>
                <a:gd name="T73" fmla="*/ 10 h 445"/>
                <a:gd name="T74" fmla="*/ 337 w 498"/>
                <a:gd name="T75" fmla="*/ 72 h 445"/>
                <a:gd name="T76" fmla="*/ 319 w 498"/>
                <a:gd name="T77" fmla="*/ 151 h 445"/>
                <a:gd name="T78" fmla="*/ 284 w 498"/>
                <a:gd name="T79" fmla="*/ 187 h 445"/>
                <a:gd name="T80" fmla="*/ 319 w 498"/>
                <a:gd name="T81" fmla="*/ 231 h 445"/>
                <a:gd name="T82" fmla="*/ 364 w 498"/>
                <a:gd name="T83" fmla="*/ 187 h 445"/>
                <a:gd name="T84" fmla="*/ 408 w 498"/>
                <a:gd name="T85" fmla="*/ 178 h 445"/>
                <a:gd name="T86" fmla="*/ 488 w 498"/>
                <a:gd name="T87" fmla="*/ 143 h 445"/>
                <a:gd name="T88" fmla="*/ 497 w 498"/>
                <a:gd name="T89" fmla="*/ 63 h 445"/>
                <a:gd name="T90" fmla="*/ 72 w 498"/>
                <a:gd name="T91" fmla="*/ 400 h 445"/>
                <a:gd name="T92" fmla="*/ 72 w 498"/>
                <a:gd name="T93" fmla="*/ 400 h 445"/>
                <a:gd name="T94" fmla="*/ 72 w 498"/>
                <a:gd name="T95" fmla="*/ 417 h 445"/>
                <a:gd name="T96" fmla="*/ 89 w 498"/>
                <a:gd name="T97" fmla="*/ 444 h 445"/>
                <a:gd name="T98" fmla="*/ 107 w 498"/>
                <a:gd name="T99" fmla="*/ 435 h 445"/>
                <a:gd name="T100" fmla="*/ 231 w 498"/>
                <a:gd name="T101" fmla="*/ 320 h 445"/>
                <a:gd name="T102" fmla="*/ 195 w 498"/>
                <a:gd name="T103" fmla="*/ 275 h 445"/>
                <a:gd name="T104" fmla="*/ 72 w 498"/>
                <a:gd name="T105" fmla="*/ 40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a:extLst/>
          </p:spPr>
          <p:txBody>
            <a:bodyPr wrap="none" lIns="91424" tIns="45712" rIns="91424" bIns="45712" anchor="ctr"/>
            <a:lstStyle/>
            <a:p>
              <a:pPr>
                <a:defRPr/>
              </a:pPr>
              <a:endParaRPr lang="en-US" sz="600" dirty="0">
                <a:solidFill>
                  <a:schemeClr val="tx2"/>
                </a:solidFill>
                <a:latin typeface="Arial" panose="020B0604020202020204" pitchFamily="34" charset="0"/>
                <a:ea typeface="Roboto" charset="0"/>
                <a:cs typeface="Arial" panose="020B0604020202020204" pitchFamily="34" charset="0"/>
              </a:endParaRPr>
            </a:p>
          </p:txBody>
        </p:sp>
        <p:sp>
          <p:nvSpPr>
            <p:cNvPr id="13" name="TextBox 12"/>
            <p:cNvSpPr txBox="1"/>
            <p:nvPr/>
          </p:nvSpPr>
          <p:spPr>
            <a:xfrm>
              <a:off x="2916023" y="2992279"/>
              <a:ext cx="954266" cy="571816"/>
            </a:xfrm>
            <a:prstGeom prst="rect">
              <a:avLst/>
            </a:prstGeom>
            <a:noFill/>
          </p:spPr>
          <p:txBody>
            <a:bodyPr wrap="none" lIns="0" tIns="0" rIns="0" bIns="0" rtlCol="0">
              <a:spAutoFit/>
            </a:bodyPr>
            <a:lstStyle/>
            <a:p>
              <a:pPr algn="ctr"/>
              <a:r>
                <a:rPr lang="en-US" sz="4800" dirty="0" smtClean="0">
                  <a:solidFill>
                    <a:schemeClr val="tx2"/>
                  </a:solidFill>
                  <a:latin typeface="+mj-lt"/>
                  <a:ea typeface="Roboto" charset="0"/>
                  <a:cs typeface="Arial" panose="020B0604020202020204" pitchFamily="34" charset="0"/>
                </a:rPr>
                <a:t>66%</a:t>
              </a:r>
              <a:endParaRPr lang="en-US" sz="4800" dirty="0">
                <a:solidFill>
                  <a:schemeClr val="tx2"/>
                </a:solidFill>
                <a:latin typeface="+mj-lt"/>
                <a:ea typeface="Roboto" charset="0"/>
                <a:cs typeface="Arial" panose="020B0604020202020204" pitchFamily="34" charset="0"/>
              </a:endParaRPr>
            </a:p>
          </p:txBody>
        </p:sp>
        <p:sp>
          <p:nvSpPr>
            <p:cNvPr id="14" name="TextBox 13"/>
            <p:cNvSpPr txBox="1"/>
            <p:nvPr/>
          </p:nvSpPr>
          <p:spPr>
            <a:xfrm>
              <a:off x="2962346" y="3698112"/>
              <a:ext cx="732689" cy="238257"/>
            </a:xfrm>
            <a:prstGeom prst="rect">
              <a:avLst/>
            </a:prstGeom>
            <a:noFill/>
          </p:spPr>
          <p:txBody>
            <a:bodyPr wrap="none" lIns="0" tIns="0" rIns="0" bIns="0" rtlCol="0">
              <a:spAutoFit/>
            </a:bodyPr>
            <a:lstStyle/>
            <a:p>
              <a:pPr algn="ctr"/>
              <a:r>
                <a:rPr lang="en-US" sz="2000" b="1" cap="all" spc="53" dirty="0" smtClean="0">
                  <a:solidFill>
                    <a:schemeClr val="tx2"/>
                  </a:solidFill>
                  <a:latin typeface="+mj-lt"/>
                  <a:ea typeface="Roboto" charset="0"/>
                  <a:cs typeface="Arial" panose="020B0604020202020204" pitchFamily="34" charset="0"/>
                </a:rPr>
                <a:t>Reused</a:t>
              </a:r>
              <a:endParaRPr lang="en-US" sz="2000" b="1" cap="all" spc="53" dirty="0">
                <a:solidFill>
                  <a:schemeClr val="tx2"/>
                </a:solidFill>
                <a:latin typeface="+mj-lt"/>
                <a:ea typeface="Roboto" charset="0"/>
                <a:cs typeface="Arial" panose="020B0604020202020204" pitchFamily="34" charset="0"/>
              </a:endParaRPr>
            </a:p>
          </p:txBody>
        </p:sp>
        <p:sp>
          <p:nvSpPr>
            <p:cNvPr id="15" name="TextBox 14"/>
            <p:cNvSpPr txBox="1"/>
            <p:nvPr/>
          </p:nvSpPr>
          <p:spPr>
            <a:xfrm>
              <a:off x="8770431" y="3032732"/>
              <a:ext cx="867225" cy="738664"/>
            </a:xfrm>
            <a:prstGeom prst="rect">
              <a:avLst/>
            </a:prstGeom>
            <a:noFill/>
          </p:spPr>
          <p:txBody>
            <a:bodyPr wrap="none" lIns="0" tIns="0" rIns="0" bIns="0" rtlCol="0">
              <a:spAutoFit/>
            </a:bodyPr>
            <a:lstStyle/>
            <a:p>
              <a:pPr algn="ctr"/>
              <a:r>
                <a:rPr lang="en-US" sz="4800" dirty="0" smtClean="0">
                  <a:solidFill>
                    <a:srgbClr val="22A4DD"/>
                  </a:solidFill>
                  <a:latin typeface="+mj-lt"/>
                  <a:ea typeface="Roboto" charset="0"/>
                  <a:cs typeface="Arial" panose="020B0604020202020204" pitchFamily="34" charset="0"/>
                </a:rPr>
                <a:t>6%</a:t>
              </a:r>
              <a:endParaRPr lang="en-US" sz="4800" dirty="0">
                <a:solidFill>
                  <a:srgbClr val="22A4DD"/>
                </a:solidFill>
                <a:latin typeface="+mj-lt"/>
                <a:ea typeface="Roboto" charset="0"/>
                <a:cs typeface="Arial" panose="020B0604020202020204" pitchFamily="34" charset="0"/>
              </a:endParaRPr>
            </a:p>
          </p:txBody>
        </p:sp>
        <p:sp>
          <p:nvSpPr>
            <p:cNvPr id="16" name="TextBox 15"/>
            <p:cNvSpPr txBox="1"/>
            <p:nvPr/>
          </p:nvSpPr>
          <p:spPr>
            <a:xfrm>
              <a:off x="8535776" y="3739302"/>
              <a:ext cx="1230979" cy="307777"/>
            </a:xfrm>
            <a:prstGeom prst="rect">
              <a:avLst/>
            </a:prstGeom>
            <a:noFill/>
          </p:spPr>
          <p:txBody>
            <a:bodyPr wrap="none" lIns="0" tIns="0" rIns="0" bIns="0" rtlCol="0">
              <a:spAutoFit/>
            </a:bodyPr>
            <a:lstStyle/>
            <a:p>
              <a:pPr algn="ctr"/>
              <a:r>
                <a:rPr lang="en-US" sz="2000" b="1" cap="all" spc="53" dirty="0" smtClean="0">
                  <a:solidFill>
                    <a:srgbClr val="22A4DD"/>
                  </a:solidFill>
                  <a:latin typeface="+mj-lt"/>
                  <a:ea typeface="Roboto" charset="0"/>
                  <a:cs typeface="Arial" panose="020B0604020202020204" pitchFamily="34" charset="0"/>
                </a:rPr>
                <a:t>reusable</a:t>
              </a:r>
              <a:endParaRPr lang="en-US" sz="2000" b="1" cap="all" spc="53" dirty="0">
                <a:solidFill>
                  <a:srgbClr val="22A4DD"/>
                </a:solidFill>
                <a:latin typeface="+mj-lt"/>
                <a:ea typeface="Roboto" charset="0"/>
                <a:cs typeface="Arial" panose="020B0604020202020204" pitchFamily="34" charset="0"/>
              </a:endParaRPr>
            </a:p>
          </p:txBody>
        </p:sp>
        <p:sp>
          <p:nvSpPr>
            <p:cNvPr id="17" name="TextBox 16"/>
            <p:cNvSpPr txBox="1"/>
            <p:nvPr/>
          </p:nvSpPr>
          <p:spPr>
            <a:xfrm>
              <a:off x="5659588" y="2269989"/>
              <a:ext cx="1203856" cy="738664"/>
            </a:xfrm>
            <a:prstGeom prst="rect">
              <a:avLst/>
            </a:prstGeom>
            <a:noFill/>
          </p:spPr>
          <p:txBody>
            <a:bodyPr wrap="none" lIns="0" tIns="0" rIns="0" bIns="0" rtlCol="0">
              <a:spAutoFit/>
            </a:bodyPr>
            <a:lstStyle/>
            <a:p>
              <a:pPr algn="ctr"/>
              <a:r>
                <a:rPr lang="en-US" sz="4800" dirty="0" smtClean="0">
                  <a:latin typeface="+mj-lt"/>
                  <a:ea typeface="Roboto" charset="0"/>
                  <a:cs typeface="Arial" panose="020B0604020202020204" pitchFamily="34" charset="0"/>
                </a:rPr>
                <a:t>50%</a:t>
              </a:r>
              <a:endParaRPr lang="en-US" sz="4800" dirty="0">
                <a:latin typeface="+mj-lt"/>
                <a:ea typeface="Roboto" charset="0"/>
                <a:cs typeface="Arial" panose="020B0604020202020204" pitchFamily="34" charset="0"/>
              </a:endParaRPr>
            </a:p>
          </p:txBody>
        </p:sp>
        <p:sp>
          <p:nvSpPr>
            <p:cNvPr id="18" name="TextBox 17"/>
            <p:cNvSpPr txBox="1"/>
            <p:nvPr/>
          </p:nvSpPr>
          <p:spPr>
            <a:xfrm>
              <a:off x="5941198" y="3012555"/>
              <a:ext cx="430759" cy="307777"/>
            </a:xfrm>
            <a:prstGeom prst="rect">
              <a:avLst/>
            </a:prstGeom>
            <a:noFill/>
          </p:spPr>
          <p:txBody>
            <a:bodyPr wrap="none" lIns="0" tIns="0" rIns="0" bIns="0" rtlCol="0">
              <a:spAutoFit/>
            </a:bodyPr>
            <a:lstStyle/>
            <a:p>
              <a:pPr algn="ctr"/>
              <a:r>
                <a:rPr lang="en-US" sz="2000" b="1" cap="all" spc="53" dirty="0" smtClean="0">
                  <a:latin typeface="+mj-lt"/>
                  <a:ea typeface="Roboto" charset="0"/>
                  <a:cs typeface="Arial" panose="020B0604020202020204" pitchFamily="34" charset="0"/>
                </a:rPr>
                <a:t>ROI</a:t>
              </a:r>
              <a:endParaRPr lang="en-US" sz="2000" b="1" cap="all" spc="53" dirty="0">
                <a:latin typeface="+mj-lt"/>
                <a:ea typeface="Roboto" charset="0"/>
                <a:cs typeface="Arial" panose="020B0604020202020204" pitchFamily="34" charset="0"/>
              </a:endParaRPr>
            </a:p>
          </p:txBody>
        </p:sp>
        <p:pic>
          <p:nvPicPr>
            <p:cNvPr id="19" name="Picture 2" descr="Résultat de recherche d'images pour &quot;roi icon&quot;"/>
            <p:cNvPicPr>
              <a:picLocks noChangeAspect="1" noChangeArrowheads="1"/>
            </p:cNvPicPr>
            <p:nvPr/>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5118808" y="1644137"/>
              <a:ext cx="531118" cy="53111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 descr="Résultat de recherche d'images pour &quot;reuse icon&quot;"/>
            <p:cNvPicPr>
              <a:picLocks noChangeAspect="1" noChangeArrowheads="1"/>
            </p:cNvPicPr>
            <p:nvPr/>
          </p:nvPicPr>
          <p:blipFill>
            <a:blip r:embed="rId5">
              <a:biLevel thresh="25000"/>
              <a:extLst>
                <a:ext uri="{28A0092B-C50C-407E-A947-70E740481C1C}">
                  <a14:useLocalDpi xmlns:a14="http://schemas.microsoft.com/office/drawing/2010/main" val="0"/>
                </a:ext>
              </a:extLst>
            </a:blip>
            <a:srcRect/>
            <a:stretch>
              <a:fillRect/>
            </a:stretch>
          </p:blipFill>
          <p:spPr bwMode="auto">
            <a:xfrm>
              <a:off x="2240227" y="2483973"/>
              <a:ext cx="532340" cy="53234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Title 1"/>
          <p:cNvSpPr>
            <a:spLocks noGrp="1"/>
          </p:cNvSpPr>
          <p:nvPr>
            <p:ph type="title"/>
          </p:nvPr>
        </p:nvSpPr>
        <p:spPr/>
        <p:txBody>
          <a:bodyPr/>
          <a:lstStyle/>
          <a:p>
            <a:r>
              <a:rPr lang="en-US" dirty="0" smtClean="0"/>
              <a:t>Results</a:t>
            </a:r>
            <a:endParaRPr lang="en-US" dirty="0"/>
          </a:p>
        </p:txBody>
      </p:sp>
      <p:sp>
        <p:nvSpPr>
          <p:cNvPr id="3" name="Subtitle 2"/>
          <p:cNvSpPr>
            <a:spLocks noGrp="1"/>
          </p:cNvSpPr>
          <p:nvPr>
            <p:ph idx="1"/>
          </p:nvPr>
        </p:nvSpPr>
        <p:spPr>
          <a:xfrm>
            <a:off x="1402080" y="4863850"/>
            <a:ext cx="9951720" cy="1080430"/>
          </a:xfrm>
        </p:spPr>
        <p:txBody>
          <a:bodyPr/>
          <a:lstStyle/>
          <a:p>
            <a:r>
              <a:rPr lang="nl-NL" b="1" dirty="0" err="1">
                <a:latin typeface="Arial" panose="020B0604020202020204" pitchFamily="34" charset="0"/>
                <a:cs typeface="Arial" panose="020B0604020202020204" pitchFamily="34" charset="0"/>
              </a:rPr>
              <a:t>Average</a:t>
            </a:r>
            <a:r>
              <a:rPr lang="nl-NL" b="1" dirty="0">
                <a:latin typeface="Arial" panose="020B0604020202020204" pitchFamily="34" charset="0"/>
                <a:cs typeface="Arial" panose="020B0604020202020204" pitchFamily="34" charset="0"/>
              </a:rPr>
              <a:t> ROI / </a:t>
            </a:r>
            <a:r>
              <a:rPr lang="nl-NL" b="1" dirty="0" err="1">
                <a:latin typeface="Arial" panose="020B0604020202020204" pitchFamily="34" charset="0"/>
                <a:cs typeface="Arial" panose="020B0604020202020204" pitchFamily="34" charset="0"/>
              </a:rPr>
              <a:t>ReUsed</a:t>
            </a:r>
            <a:r>
              <a:rPr lang="nl-NL" b="1" dirty="0">
                <a:latin typeface="Arial" panose="020B0604020202020204" pitchFamily="34" charset="0"/>
                <a:cs typeface="Arial" panose="020B0604020202020204" pitchFamily="34" charset="0"/>
              </a:rPr>
              <a:t> component </a:t>
            </a:r>
            <a:r>
              <a:rPr lang="fr-BE" b="1" dirty="0">
                <a:latin typeface="Arial" panose="020B0604020202020204" pitchFamily="34" charset="0"/>
                <a:cs typeface="Arial" panose="020B0604020202020204" pitchFamily="34" charset="0"/>
              </a:rPr>
              <a:t>(2019) : € 27.000</a:t>
            </a:r>
          </a:p>
          <a:p>
            <a:r>
              <a:rPr lang="fr-BE" b="1" dirty="0">
                <a:latin typeface="Arial" panose="020B0604020202020204" pitchFamily="34" charset="0"/>
                <a:cs typeface="Arial" panose="020B0604020202020204" pitchFamily="34" charset="0"/>
              </a:rPr>
              <a:t>Total ROI 2022 </a:t>
            </a:r>
            <a:r>
              <a:rPr lang="nl-NL" dirty="0" smtClean="0">
                <a:latin typeface="Arial" panose="020B0604020202020204" pitchFamily="34" charset="0"/>
                <a:cs typeface="Arial" panose="020B0604020202020204" pitchFamily="34" charset="0"/>
              </a:rPr>
              <a:t>(</a:t>
            </a:r>
            <a:r>
              <a:rPr lang="nl-NL" dirty="0" err="1" smtClean="0">
                <a:latin typeface="Arial" panose="020B0604020202020204" pitchFamily="34" charset="0"/>
                <a:cs typeface="Arial" panose="020B0604020202020204" pitchFamily="34" charset="0"/>
              </a:rPr>
              <a:t>Projects</a:t>
            </a:r>
            <a:r>
              <a:rPr lang="nl-NL" dirty="0" smtClean="0">
                <a:latin typeface="Arial" panose="020B0604020202020204" pitchFamily="34" charset="0"/>
                <a:cs typeface="Arial" panose="020B0604020202020204" pitchFamily="34" charset="0"/>
              </a:rPr>
              <a:t> </a:t>
            </a:r>
            <a:r>
              <a:rPr lang="nl-NL" dirty="0" err="1">
                <a:latin typeface="Arial" panose="020B0604020202020204" pitchFamily="34" charset="0"/>
                <a:cs typeface="Arial" panose="020B0604020202020204" pitchFamily="34" charset="0"/>
              </a:rPr>
              <a:t>by</a:t>
            </a:r>
            <a:r>
              <a:rPr lang="nl-NL" dirty="0">
                <a:latin typeface="Arial" panose="020B0604020202020204" pitchFamily="34" charset="0"/>
                <a:cs typeface="Arial" panose="020B0604020202020204" pitchFamily="34" charset="0"/>
              </a:rPr>
              <a:t> </a:t>
            </a:r>
            <a:r>
              <a:rPr lang="nl-NL" dirty="0" smtClean="0">
                <a:latin typeface="Arial" panose="020B0604020202020204" pitchFamily="34" charset="0"/>
                <a:cs typeface="Arial" panose="020B0604020202020204" pitchFamily="34" charset="0"/>
              </a:rPr>
              <a:t>Smals, </a:t>
            </a:r>
            <a:r>
              <a:rPr lang="nl-NL" dirty="0" err="1" smtClean="0">
                <a:latin typeface="Arial" panose="020B0604020202020204" pitchFamily="34" charset="0"/>
                <a:cs typeface="Arial" panose="020B0604020202020204" pitchFamily="34" charset="0"/>
              </a:rPr>
              <a:t>approx</a:t>
            </a:r>
            <a:r>
              <a:rPr lang="nl-NL" dirty="0" smtClean="0">
                <a:latin typeface="Arial" panose="020B0604020202020204" pitchFamily="34" charset="0"/>
                <a:cs typeface="Arial" panose="020B0604020202020204" pitchFamily="34" charset="0"/>
              </a:rPr>
              <a:t>.)</a:t>
            </a:r>
            <a:r>
              <a:rPr lang="fr-BE" b="1" dirty="0" smtClean="0">
                <a:latin typeface="Arial" panose="020B0604020202020204" pitchFamily="34" charset="0"/>
                <a:cs typeface="Arial" panose="020B0604020202020204" pitchFamily="34" charset="0"/>
              </a:rPr>
              <a:t>: </a:t>
            </a:r>
            <a:r>
              <a:rPr lang="fr-BE" dirty="0" smtClean="0">
                <a:latin typeface="Arial" panose="020B0604020202020204" pitchFamily="34" charset="0"/>
                <a:cs typeface="Arial" panose="020B0604020202020204" pitchFamily="34" charset="0"/>
              </a:rPr>
              <a:t> </a:t>
            </a:r>
            <a:r>
              <a:rPr lang="fr-BE" sz="2800" dirty="0">
                <a:solidFill>
                  <a:srgbClr val="EA4F5F"/>
                </a:solidFill>
                <a:latin typeface="Arial" panose="020B0604020202020204" pitchFamily="34" charset="0"/>
                <a:cs typeface="Arial" panose="020B0604020202020204" pitchFamily="34" charset="0"/>
              </a:rPr>
              <a:t>€ </a:t>
            </a:r>
            <a:r>
              <a:rPr lang="fr-BE" sz="2800" dirty="0" smtClean="0">
                <a:solidFill>
                  <a:srgbClr val="EA4F5F"/>
                </a:solidFill>
                <a:latin typeface="Arial" panose="020B0604020202020204" pitchFamily="34" charset="0"/>
                <a:cs typeface="Arial" panose="020B0604020202020204" pitchFamily="34" charset="0"/>
              </a:rPr>
              <a:t>32.000.000</a:t>
            </a:r>
            <a:endParaRPr lang="fr-BE" b="1" dirty="0">
              <a:solidFill>
                <a:srgbClr val="EA4F5F"/>
              </a:solidFill>
              <a:latin typeface="Arial" panose="020B0604020202020204" pitchFamily="34" charset="0"/>
              <a:cs typeface="Arial" panose="020B0604020202020204" pitchFamily="34" charset="0"/>
            </a:endParaRPr>
          </a:p>
        </p:txBody>
      </p:sp>
      <p:sp>
        <p:nvSpPr>
          <p:cNvPr id="23" name="Text Placeholder 7"/>
          <p:cNvSpPr>
            <a:spLocks noGrp="1"/>
          </p:cNvSpPr>
          <p:nvPr>
            <p:ph type="body" sz="quarter" idx="10"/>
          </p:nvPr>
        </p:nvSpPr>
        <p:spPr>
          <a:xfrm>
            <a:off x="1166840" y="6349181"/>
            <a:ext cx="9762899" cy="365125"/>
          </a:xfrm>
        </p:spPr>
        <p:txBody>
          <a:bodyPr/>
          <a:lstStyle/>
          <a:p>
            <a:r>
              <a:rPr lang="en-US" dirty="0">
                <a:latin typeface="Fira Sans" panose="020B0503050000020004" pitchFamily="34" charset="0"/>
              </a:rPr>
              <a:t>ReUse and collaboration for better </a:t>
            </a:r>
            <a:r>
              <a:rPr lang="en-US" dirty="0" err="1">
                <a:latin typeface="Fira Sans" panose="020B0503050000020004" pitchFamily="34" charset="0"/>
              </a:rPr>
              <a:t>eGov</a:t>
            </a:r>
            <a:r>
              <a:rPr lang="en-US" dirty="0">
                <a:latin typeface="Fira Sans" panose="020B0503050000020004" pitchFamily="34" charset="0"/>
              </a:rPr>
              <a:t> services</a:t>
            </a:r>
          </a:p>
        </p:txBody>
      </p:sp>
      <p:sp>
        <p:nvSpPr>
          <p:cNvPr id="21" name="TextBox 20"/>
          <p:cNvSpPr txBox="1"/>
          <p:nvPr/>
        </p:nvSpPr>
        <p:spPr>
          <a:xfrm>
            <a:off x="10349677" y="4325887"/>
            <a:ext cx="1160124" cy="1631216"/>
          </a:xfrm>
          <a:prstGeom prst="rect">
            <a:avLst/>
          </a:prstGeom>
          <a:solidFill>
            <a:srgbClr val="EA4F5F"/>
          </a:solidFill>
          <a:ln w="63500">
            <a:solidFill>
              <a:srgbClr val="EA4F5F"/>
            </a:solidFill>
          </a:ln>
        </p:spPr>
        <p:txBody>
          <a:bodyPr wrap="square" rtlCol="0">
            <a:spAutoFit/>
          </a:bodyPr>
          <a:lstStyle/>
          <a:p>
            <a:pPr algn="r"/>
            <a:r>
              <a:rPr lang="en-US" dirty="0" smtClean="0">
                <a:solidFill>
                  <a:schemeClr val="bg1"/>
                </a:solidFill>
              </a:rPr>
              <a:t>Business specific</a:t>
            </a:r>
          </a:p>
          <a:p>
            <a:pPr algn="r"/>
            <a:r>
              <a:rPr lang="en-US" dirty="0" smtClean="0">
                <a:solidFill>
                  <a:schemeClr val="bg1"/>
                </a:solidFill>
              </a:rPr>
              <a:t>custom code:</a:t>
            </a:r>
          </a:p>
          <a:p>
            <a:pPr algn="r"/>
            <a:r>
              <a:rPr lang="en-US" sz="2800" b="1" dirty="0" smtClean="0">
                <a:solidFill>
                  <a:schemeClr val="bg1"/>
                </a:solidFill>
              </a:rPr>
              <a:t>28%</a:t>
            </a:r>
            <a:endParaRPr lang="en-US" sz="2800" b="1" dirty="0">
              <a:solidFill>
                <a:schemeClr val="bg1"/>
              </a:solidFill>
            </a:endParaRPr>
          </a:p>
        </p:txBody>
      </p:sp>
    </p:spTree>
    <p:extLst>
      <p:ext uri="{BB962C8B-B14F-4D97-AF65-F5344CB8AC3E}">
        <p14:creationId xmlns:p14="http://schemas.microsoft.com/office/powerpoint/2010/main" val="35216486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dirty="0"/>
              <a:t>ReUse is part of project </a:t>
            </a:r>
            <a:r>
              <a:rPr lang="nl-BE" dirty="0" err="1"/>
              <a:t>lifecycle</a:t>
            </a:r>
            <a:endParaRPr lang="nl-BE" dirty="0"/>
          </a:p>
        </p:txBody>
      </p:sp>
      <p:sp>
        <p:nvSpPr>
          <p:cNvPr id="2" name="Content Placeholder 1"/>
          <p:cNvSpPr>
            <a:spLocks noGrp="1"/>
          </p:cNvSpPr>
          <p:nvPr>
            <p:ph idx="1"/>
          </p:nvPr>
        </p:nvSpPr>
        <p:spPr>
          <a:xfrm>
            <a:off x="329667" y="5120386"/>
            <a:ext cx="4641384" cy="887065"/>
          </a:xfrm>
        </p:spPr>
        <p:txBody>
          <a:bodyPr>
            <a:normAutofit fontScale="70000" lnSpcReduction="20000"/>
          </a:bodyPr>
          <a:lstStyle/>
          <a:p>
            <a:r>
              <a:rPr lang="nl-BE" dirty="0"/>
              <a:t> Standard project </a:t>
            </a:r>
            <a:r>
              <a:rPr lang="nl-BE" dirty="0" err="1"/>
              <a:t>methodology</a:t>
            </a:r>
            <a:r>
              <a:rPr lang="nl-BE" dirty="0"/>
              <a:t> @Smals</a:t>
            </a:r>
          </a:p>
          <a:p>
            <a:pPr lvl="1"/>
            <a:r>
              <a:rPr lang="en-US" dirty="0"/>
              <a:t>Detect ReUse opportunities as soon as possible</a:t>
            </a:r>
          </a:p>
          <a:p>
            <a:pPr lvl="1"/>
            <a:r>
              <a:rPr lang="nl-BE" dirty="0"/>
              <a:t>ReUse </a:t>
            </a:r>
            <a:r>
              <a:rPr lang="nl-BE" dirty="0" err="1"/>
              <a:t>embedded</a:t>
            </a:r>
            <a:r>
              <a:rPr lang="nl-BE" dirty="0"/>
              <a:t> in Project </a:t>
            </a:r>
            <a:r>
              <a:rPr lang="nl-BE" dirty="0" err="1"/>
              <a:t>Lifecycle</a:t>
            </a:r>
            <a:endParaRPr lang="nl-BE" dirty="0"/>
          </a:p>
          <a:p>
            <a:pPr marL="0" indent="0">
              <a:buNone/>
            </a:pPr>
            <a:endParaRPr lang="nl-BE" dirty="0"/>
          </a:p>
        </p:txBody>
      </p:sp>
      <p:pic>
        <p:nvPicPr>
          <p:cNvPr id="6" name="Picture 5"/>
          <p:cNvPicPr>
            <a:picLocks noChangeAspect="1"/>
          </p:cNvPicPr>
          <p:nvPr/>
        </p:nvPicPr>
        <p:blipFill>
          <a:blip r:embed="rId3"/>
          <a:stretch>
            <a:fillRect/>
          </a:stretch>
        </p:blipFill>
        <p:spPr>
          <a:xfrm>
            <a:off x="1559503" y="1598239"/>
            <a:ext cx="9768844" cy="3184775"/>
          </a:xfrm>
          <a:prstGeom prst="rect">
            <a:avLst/>
          </a:prstGeom>
          <a:ln>
            <a:solidFill>
              <a:srgbClr val="002060"/>
            </a:solidFill>
          </a:ln>
        </p:spPr>
      </p:pic>
      <p:pic>
        <p:nvPicPr>
          <p:cNvPr id="7" name="Picture 6"/>
          <p:cNvPicPr>
            <a:picLocks noChangeAspect="1"/>
          </p:cNvPicPr>
          <p:nvPr/>
        </p:nvPicPr>
        <p:blipFill>
          <a:blip r:embed="rId4"/>
          <a:stretch>
            <a:fillRect/>
          </a:stretch>
        </p:blipFill>
        <p:spPr>
          <a:xfrm>
            <a:off x="5446841" y="4210331"/>
            <a:ext cx="5041494" cy="2443093"/>
          </a:xfrm>
          <a:prstGeom prst="rect">
            <a:avLst/>
          </a:prstGeom>
          <a:ln w="38100">
            <a:solidFill>
              <a:srgbClr val="0000FF"/>
            </a:solidFill>
          </a:ln>
        </p:spPr>
      </p:pic>
      <p:sp>
        <p:nvSpPr>
          <p:cNvPr id="8" name="Rectangle 7"/>
          <p:cNvSpPr/>
          <p:nvPr/>
        </p:nvSpPr>
        <p:spPr>
          <a:xfrm>
            <a:off x="1833256" y="3348787"/>
            <a:ext cx="605489" cy="349844"/>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61841" y="3371802"/>
            <a:ext cx="336424" cy="288146"/>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1</a:t>
            </a:r>
            <a:endParaRPr lang="en-US" b="1" dirty="0"/>
          </a:p>
        </p:txBody>
      </p:sp>
      <p:sp>
        <p:nvSpPr>
          <p:cNvPr id="10" name="Rectangle 9"/>
          <p:cNvSpPr/>
          <p:nvPr/>
        </p:nvSpPr>
        <p:spPr>
          <a:xfrm>
            <a:off x="3228301" y="3613851"/>
            <a:ext cx="719712" cy="224723"/>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103252" y="3596020"/>
            <a:ext cx="336424" cy="269414"/>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2</a:t>
            </a:r>
            <a:endParaRPr lang="en-US" b="1" dirty="0"/>
          </a:p>
        </p:txBody>
      </p:sp>
      <p:sp>
        <p:nvSpPr>
          <p:cNvPr id="12" name="Rectangle 11"/>
          <p:cNvSpPr/>
          <p:nvPr/>
        </p:nvSpPr>
        <p:spPr>
          <a:xfrm>
            <a:off x="5146835" y="3613851"/>
            <a:ext cx="351288" cy="202317"/>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5546512" y="3600021"/>
            <a:ext cx="389797" cy="242552"/>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3</a:t>
            </a:r>
            <a:endParaRPr lang="en-US" b="1" dirty="0"/>
          </a:p>
        </p:txBody>
      </p:sp>
      <p:sp>
        <p:nvSpPr>
          <p:cNvPr id="14" name="Rectangle 13"/>
          <p:cNvSpPr/>
          <p:nvPr/>
        </p:nvSpPr>
        <p:spPr>
          <a:xfrm>
            <a:off x="9122855" y="3632539"/>
            <a:ext cx="1087945" cy="210034"/>
          </a:xfrm>
          <a:prstGeom prst="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6961011" y="2603787"/>
            <a:ext cx="336424" cy="287702"/>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4</a:t>
            </a:r>
            <a:endParaRPr lang="en-US" b="1" dirty="0"/>
          </a:p>
        </p:txBody>
      </p:sp>
      <p:sp>
        <p:nvSpPr>
          <p:cNvPr id="16" name="Oval 15"/>
          <p:cNvSpPr/>
          <p:nvPr/>
        </p:nvSpPr>
        <p:spPr>
          <a:xfrm>
            <a:off x="10488335" y="3600310"/>
            <a:ext cx="356767" cy="251804"/>
          </a:xfrm>
          <a:prstGeom prst="ellipse">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t>5</a:t>
            </a:r>
            <a:endParaRPr lang="en-US" b="1" dirty="0"/>
          </a:p>
        </p:txBody>
      </p:sp>
      <p:sp>
        <p:nvSpPr>
          <p:cNvPr id="17" name="Diamond 16"/>
          <p:cNvSpPr/>
          <p:nvPr/>
        </p:nvSpPr>
        <p:spPr>
          <a:xfrm>
            <a:off x="6295134" y="2492621"/>
            <a:ext cx="534405" cy="567101"/>
          </a:xfrm>
          <a:prstGeom prst="diamond">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V="1">
            <a:off x="1242646" y="3816169"/>
            <a:ext cx="791308" cy="1054769"/>
          </a:xfrm>
          <a:prstGeom prst="straightConnector1">
            <a:avLst/>
          </a:prstGeom>
          <a:ln w="60325">
            <a:tailEnd type="triangle"/>
          </a:ln>
        </p:spPr>
        <p:style>
          <a:lnRef idx="1">
            <a:schemeClr val="accent1"/>
          </a:lnRef>
          <a:fillRef idx="0">
            <a:schemeClr val="accent1"/>
          </a:fillRef>
          <a:effectRef idx="0">
            <a:schemeClr val="accent1"/>
          </a:effectRef>
          <a:fontRef idx="minor">
            <a:schemeClr val="tx1"/>
          </a:fontRef>
        </p:style>
      </p:cxnSp>
      <p:pic>
        <p:nvPicPr>
          <p:cNvPr id="27" name="Picture 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359" y="5933921"/>
            <a:ext cx="1817659" cy="661628"/>
          </a:xfrm>
          <a:prstGeom prst="rect">
            <a:avLst/>
          </a:prstGeom>
        </p:spPr>
      </p:pic>
    </p:spTree>
    <p:extLst>
      <p:ext uri="{BB962C8B-B14F-4D97-AF65-F5344CB8AC3E}">
        <p14:creationId xmlns:p14="http://schemas.microsoft.com/office/powerpoint/2010/main" val="2975219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29559" y="3354816"/>
            <a:ext cx="2297764" cy="2545180"/>
          </a:xfrm>
          <a:prstGeom prst="rect">
            <a:avLst/>
          </a:prstGeom>
        </p:spPr>
      </p:pic>
      <p:sp>
        <p:nvSpPr>
          <p:cNvPr id="3" name="Title 2"/>
          <p:cNvSpPr>
            <a:spLocks noGrp="1"/>
          </p:cNvSpPr>
          <p:nvPr>
            <p:ph type="title"/>
          </p:nvPr>
        </p:nvSpPr>
        <p:spPr>
          <a:xfrm>
            <a:off x="838200" y="241560"/>
            <a:ext cx="10515600" cy="1325563"/>
          </a:xfrm>
        </p:spPr>
        <p:txBody>
          <a:bodyPr/>
          <a:lstStyle/>
          <a:p>
            <a:r>
              <a:rPr lang="nl-BE" dirty="0"/>
              <a:t>EU </a:t>
            </a:r>
            <a:r>
              <a:rPr lang="nl-BE" dirty="0" err="1"/>
              <a:t>Sharing</a:t>
            </a:r>
            <a:r>
              <a:rPr lang="nl-BE" dirty="0"/>
              <a:t> &amp; ReUse Award</a:t>
            </a:r>
          </a:p>
        </p:txBody>
      </p:sp>
      <p:sp>
        <p:nvSpPr>
          <p:cNvPr id="2" name="Content Placeholder 1"/>
          <p:cNvSpPr>
            <a:spLocks noGrp="1"/>
          </p:cNvSpPr>
          <p:nvPr>
            <p:ph idx="1"/>
          </p:nvPr>
        </p:nvSpPr>
        <p:spPr>
          <a:xfrm>
            <a:off x="1313793" y="1350850"/>
            <a:ext cx="8387053" cy="4351338"/>
          </a:xfrm>
        </p:spPr>
        <p:txBody>
          <a:bodyPr>
            <a:normAutofit/>
          </a:bodyPr>
          <a:lstStyle/>
          <a:p>
            <a:r>
              <a:rPr lang="nl-BE" dirty="0"/>
              <a:t> EU </a:t>
            </a:r>
            <a:r>
              <a:rPr lang="nl-BE" dirty="0" err="1"/>
              <a:t>Sharing</a:t>
            </a:r>
            <a:r>
              <a:rPr lang="nl-BE" dirty="0"/>
              <a:t> &amp; ReUse </a:t>
            </a:r>
            <a:r>
              <a:rPr lang="nl-BE" dirty="0" err="1"/>
              <a:t>Awards</a:t>
            </a:r>
            <a:r>
              <a:rPr lang="nl-BE" dirty="0"/>
              <a:t> – 2019</a:t>
            </a:r>
          </a:p>
          <a:p>
            <a:pPr lvl="1"/>
            <a:r>
              <a:rPr lang="en-US" dirty="0" smtClean="0"/>
              <a:t>Shared </a:t>
            </a:r>
            <a:r>
              <a:rPr lang="en-US" dirty="0"/>
              <a:t>IT services (commonly developed or shared)</a:t>
            </a:r>
            <a:br>
              <a:rPr lang="en-US" dirty="0"/>
            </a:br>
            <a:r>
              <a:rPr lang="en-US" dirty="0"/>
              <a:t>with the biggest impact on citizens or businesses</a:t>
            </a:r>
          </a:p>
          <a:p>
            <a:pPr lvl="1"/>
            <a:r>
              <a:rPr lang="nl-BE" dirty="0" smtClean="0"/>
              <a:t>Winner</a:t>
            </a:r>
            <a:r>
              <a:rPr lang="nl-BE" dirty="0"/>
              <a:t>: eHealth-platform &amp; Belgian social security</a:t>
            </a:r>
          </a:p>
          <a:p>
            <a:pPr marL="0" indent="0">
              <a:buNone/>
            </a:pPr>
            <a:endParaRPr lang="nl-BE"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3652" y="3108959"/>
            <a:ext cx="5313502" cy="2988845"/>
          </a:xfrm>
          <a:prstGeom prst="rect">
            <a:avLst/>
          </a:prstGeom>
        </p:spPr>
      </p:pic>
      <p:sp>
        <p:nvSpPr>
          <p:cNvPr id="6" name="Text Placeholder 7"/>
          <p:cNvSpPr>
            <a:spLocks noGrp="1"/>
          </p:cNvSpPr>
          <p:nvPr>
            <p:ph type="body" sz="quarter" idx="10"/>
          </p:nvPr>
        </p:nvSpPr>
        <p:spPr>
          <a:xfrm>
            <a:off x="1166840" y="6349181"/>
            <a:ext cx="9762899" cy="365125"/>
          </a:xfrm>
        </p:spPr>
        <p:txBody>
          <a:bodyPr/>
          <a:lstStyle/>
          <a:p>
            <a:r>
              <a:rPr lang="en-US" dirty="0">
                <a:latin typeface="Fira Sans" panose="020B0503050000020004" pitchFamily="34" charset="0"/>
              </a:rPr>
              <a:t>ReUse and collaboration for better </a:t>
            </a:r>
            <a:r>
              <a:rPr lang="en-US" dirty="0" err="1">
                <a:latin typeface="Fira Sans" panose="020B0503050000020004" pitchFamily="34" charset="0"/>
              </a:rPr>
              <a:t>eGov</a:t>
            </a:r>
            <a:r>
              <a:rPr lang="en-US" dirty="0">
                <a:latin typeface="Fira Sans" panose="020B0503050000020004" pitchFamily="34" charset="0"/>
              </a:rPr>
              <a:t> services</a:t>
            </a:r>
          </a:p>
        </p:txBody>
      </p:sp>
    </p:spTree>
    <p:extLst>
      <p:ext uri="{BB962C8B-B14F-4D97-AF65-F5344CB8AC3E}">
        <p14:creationId xmlns:p14="http://schemas.microsoft.com/office/powerpoint/2010/main" val="5500032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16782" t="17140"/>
          <a:stretch/>
        </p:blipFill>
        <p:spPr>
          <a:xfrm>
            <a:off x="144379" y="0"/>
            <a:ext cx="12047621" cy="6858000"/>
          </a:xfrm>
          <a:prstGeom prst="rect">
            <a:avLst/>
          </a:prstGeom>
        </p:spPr>
      </p:pic>
      <p:sp>
        <p:nvSpPr>
          <p:cNvPr id="8" name="Title 2"/>
          <p:cNvSpPr>
            <a:spLocks noGrp="1"/>
          </p:cNvSpPr>
          <p:nvPr>
            <p:ph type="title"/>
          </p:nvPr>
        </p:nvSpPr>
        <p:spPr>
          <a:xfrm>
            <a:off x="6013563" y="365125"/>
            <a:ext cx="6023811" cy="5838826"/>
          </a:xfrm>
        </p:spPr>
        <p:txBody>
          <a:bodyPr>
            <a:normAutofit/>
          </a:bodyPr>
          <a:lstStyle/>
          <a:p>
            <a:pPr>
              <a:lnSpc>
                <a:spcPct val="150000"/>
              </a:lnSpc>
            </a:pPr>
            <a:r>
              <a:rPr lang="nl-NL" sz="4000" dirty="0" err="1">
                <a:solidFill>
                  <a:schemeClr val="accent2">
                    <a:lumMod val="50000"/>
                  </a:schemeClr>
                </a:solidFill>
                <a:latin typeface="Fira Sans Medium" panose="020B0603050000020004" pitchFamily="34" charset="0"/>
                <a:cs typeface="Arial" panose="020B0604020202020204" pitchFamily="34" charset="0"/>
              </a:rPr>
              <a:t>What’s</a:t>
            </a:r>
            <a:r>
              <a:rPr lang="nl-NL" sz="4000" dirty="0">
                <a:solidFill>
                  <a:schemeClr val="accent2">
                    <a:lumMod val="50000"/>
                  </a:schemeClr>
                </a:solidFill>
                <a:latin typeface="Fira Sans Medium" panose="020B0603050000020004" pitchFamily="34" charset="0"/>
                <a:cs typeface="Arial" panose="020B0604020202020204" pitchFamily="34" charset="0"/>
              </a:rPr>
              <a:t> next?</a:t>
            </a:r>
          </a:p>
        </p:txBody>
      </p:sp>
      <p:sp>
        <p:nvSpPr>
          <p:cNvPr id="9" name="Text Placeholder 8"/>
          <p:cNvSpPr>
            <a:spLocks noGrp="1"/>
          </p:cNvSpPr>
          <p:nvPr>
            <p:ph type="body" sz="quarter" idx="10"/>
          </p:nvPr>
        </p:nvSpPr>
        <p:spPr/>
        <p:txBody>
          <a:bodyPr/>
          <a:lstStyle/>
          <a:p>
            <a:endParaRPr lang="en-US"/>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30300" y="382543"/>
            <a:ext cx="613954" cy="780520"/>
          </a:xfrm>
          <a:prstGeom prst="rect">
            <a:avLst/>
          </a:prstGeom>
        </p:spPr>
      </p:pic>
    </p:spTree>
    <p:extLst>
      <p:ext uri="{BB962C8B-B14F-4D97-AF65-F5344CB8AC3E}">
        <p14:creationId xmlns:p14="http://schemas.microsoft.com/office/powerpoint/2010/main" val="589130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80560" y="365125"/>
            <a:ext cx="6873240" cy="1325563"/>
          </a:xfrm>
        </p:spPr>
        <p:txBody>
          <a:bodyPr/>
          <a:lstStyle/>
          <a:p>
            <a:r>
              <a:rPr lang="nl-BE" dirty="0"/>
              <a:t>European context</a:t>
            </a:r>
          </a:p>
        </p:txBody>
      </p:sp>
      <p:sp>
        <p:nvSpPr>
          <p:cNvPr id="2" name="Content Placeholder 1"/>
          <p:cNvSpPr>
            <a:spLocks noGrp="1"/>
          </p:cNvSpPr>
          <p:nvPr>
            <p:ph idx="1"/>
          </p:nvPr>
        </p:nvSpPr>
        <p:spPr>
          <a:xfrm>
            <a:off x="4480560" y="1825625"/>
            <a:ext cx="6515100" cy="4351338"/>
          </a:xfrm>
        </p:spPr>
        <p:txBody>
          <a:bodyPr>
            <a:normAutofit/>
          </a:bodyPr>
          <a:lstStyle/>
          <a:p>
            <a:r>
              <a:rPr lang="nl-BE" dirty="0" err="1" smtClean="0"/>
              <a:t>Interoperable</a:t>
            </a:r>
            <a:r>
              <a:rPr lang="nl-BE" dirty="0" smtClean="0"/>
              <a:t> </a:t>
            </a:r>
            <a:r>
              <a:rPr lang="nl-BE" dirty="0"/>
              <a:t>Europe Act</a:t>
            </a:r>
          </a:p>
          <a:p>
            <a:pPr lvl="1"/>
            <a:r>
              <a:rPr lang="nl-BE" dirty="0"/>
              <a:t> Secure cross-border exchange &amp; </a:t>
            </a:r>
            <a:r>
              <a:rPr lang="nl-BE" dirty="0" err="1"/>
              <a:t>interoperability</a:t>
            </a:r>
            <a:endParaRPr lang="nl-BE" dirty="0"/>
          </a:p>
          <a:p>
            <a:r>
              <a:rPr lang="nl-BE" dirty="0" smtClean="0"/>
              <a:t>Open </a:t>
            </a:r>
            <a:r>
              <a:rPr lang="nl-BE" dirty="0"/>
              <a:t>Data Directive</a:t>
            </a:r>
          </a:p>
          <a:p>
            <a:pPr lvl="1"/>
            <a:r>
              <a:rPr lang="nl-BE" dirty="0"/>
              <a:t> High </a:t>
            </a:r>
            <a:r>
              <a:rPr lang="nl-BE" dirty="0" err="1"/>
              <a:t>value</a:t>
            </a:r>
            <a:r>
              <a:rPr lang="nl-BE" dirty="0"/>
              <a:t> datasets </a:t>
            </a:r>
            <a:r>
              <a:rPr lang="nl-BE" dirty="0" err="1"/>
              <a:t>to</a:t>
            </a:r>
            <a:r>
              <a:rPr lang="nl-BE" dirty="0"/>
              <a:t> </a:t>
            </a:r>
            <a:r>
              <a:rPr lang="nl-BE" dirty="0" err="1"/>
              <a:t>be</a:t>
            </a:r>
            <a:r>
              <a:rPr lang="nl-BE" dirty="0"/>
              <a:t> made </a:t>
            </a:r>
            <a:r>
              <a:rPr lang="nl-BE" dirty="0" err="1"/>
              <a:t>available</a:t>
            </a:r>
            <a:r>
              <a:rPr lang="nl-BE" dirty="0"/>
              <a:t> </a:t>
            </a:r>
            <a:r>
              <a:rPr lang="nl-BE" dirty="0" err="1"/>
              <a:t>for</a:t>
            </a:r>
            <a:r>
              <a:rPr lang="nl-BE" dirty="0"/>
              <a:t> re-</a:t>
            </a:r>
            <a:r>
              <a:rPr lang="nl-BE" dirty="0" err="1"/>
              <a:t>use</a:t>
            </a:r>
            <a:endParaRPr lang="nl-BE" dirty="0"/>
          </a:p>
          <a:p>
            <a:r>
              <a:rPr lang="nl-BE" dirty="0"/>
              <a:t>EU Health Data Space</a:t>
            </a:r>
          </a:p>
          <a:p>
            <a:pPr lvl="1"/>
            <a:r>
              <a:rPr lang="nl-BE" dirty="0"/>
              <a:t> </a:t>
            </a:r>
            <a:r>
              <a:rPr lang="nl-BE" dirty="0" err="1"/>
              <a:t>Interoperability</a:t>
            </a:r>
            <a:r>
              <a:rPr lang="nl-BE" dirty="0"/>
              <a:t> &amp; security</a:t>
            </a:r>
          </a:p>
          <a:p>
            <a:pPr lvl="1"/>
            <a:r>
              <a:rPr lang="nl-BE" dirty="0"/>
              <a:t> Strong </a:t>
            </a:r>
            <a:r>
              <a:rPr lang="nl-BE" dirty="0" err="1"/>
              <a:t>regulation</a:t>
            </a:r>
            <a:r>
              <a:rPr lang="nl-BE" dirty="0"/>
              <a:t> </a:t>
            </a:r>
            <a:r>
              <a:rPr lang="nl-BE" dirty="0" err="1"/>
              <a:t>needed</a:t>
            </a:r>
            <a:endParaRPr lang="nl-BE" dirty="0"/>
          </a:p>
          <a:p>
            <a:pPr lvl="1"/>
            <a:r>
              <a:rPr lang="nl-BE" dirty="0"/>
              <a:t> Share best </a:t>
            </a:r>
            <a:r>
              <a:rPr lang="nl-BE" dirty="0" err="1"/>
              <a:t>practices</a:t>
            </a:r>
            <a:r>
              <a:rPr lang="nl-BE" dirty="0"/>
              <a:t> – </a:t>
            </a:r>
            <a:r>
              <a:rPr lang="nl-BE" dirty="0" err="1"/>
              <a:t>Sumehr</a:t>
            </a:r>
            <a:r>
              <a:rPr lang="nl-BE" dirty="0"/>
              <a:t>, </a:t>
            </a:r>
            <a:r>
              <a:rPr lang="nl-BE" dirty="0" err="1"/>
              <a:t>ePrecription</a:t>
            </a:r>
            <a:r>
              <a:rPr lang="nl-BE" dirty="0"/>
              <a:t>… </a:t>
            </a:r>
          </a:p>
          <a:p>
            <a:r>
              <a:rPr lang="nl-BE" dirty="0" err="1"/>
              <a:t>JoinUp</a:t>
            </a:r>
            <a:r>
              <a:rPr lang="nl-BE" dirty="0"/>
              <a:t> </a:t>
            </a:r>
            <a:r>
              <a:rPr lang="nl-BE" dirty="0" err="1"/>
              <a:t>initiative</a:t>
            </a:r>
            <a:endParaRPr lang="nl-BE" dirty="0"/>
          </a:p>
          <a:p>
            <a:pPr lvl="1"/>
            <a:r>
              <a:rPr lang="nl-BE" dirty="0"/>
              <a:t> </a:t>
            </a:r>
            <a:r>
              <a:rPr lang="nl-BE" dirty="0">
                <a:hlinkClick r:id="rId3"/>
              </a:rPr>
              <a:t>joinup.ec.europa.eu</a:t>
            </a:r>
            <a:r>
              <a:rPr lang="nl-BE" dirty="0"/>
              <a:t>  </a:t>
            </a:r>
          </a:p>
        </p:txBody>
      </p:sp>
      <p:pic>
        <p:nvPicPr>
          <p:cNvPr id="5" name="Picture 4"/>
          <p:cNvPicPr>
            <a:picLocks noChangeAspect="1"/>
          </p:cNvPicPr>
          <p:nvPr/>
        </p:nvPicPr>
        <p:blipFill rotWithShape="1">
          <a:blip r:embed="rId4"/>
          <a:srcRect l="43388" t="166" r="518" b="-166"/>
          <a:stretch/>
        </p:blipFill>
        <p:spPr>
          <a:xfrm>
            <a:off x="146098" y="-1"/>
            <a:ext cx="3694382" cy="6886395"/>
          </a:xfrm>
          <a:prstGeom prst="rect">
            <a:avLst/>
          </a:prstGeom>
        </p:spPr>
      </p:pic>
      <p:sp>
        <p:nvSpPr>
          <p:cNvPr id="6"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120959900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91990" y="1825625"/>
            <a:ext cx="6861810" cy="4351338"/>
          </a:xfrm>
        </p:spPr>
        <p:txBody>
          <a:bodyPr>
            <a:normAutofit/>
          </a:bodyPr>
          <a:lstStyle/>
          <a:p>
            <a:r>
              <a:rPr lang="nl-BE" b="1" dirty="0" err="1">
                <a:latin typeface="Fira Sans" panose="020B0503050000020004" pitchFamily="34" charset="0"/>
              </a:rPr>
              <a:t>eIDAS</a:t>
            </a:r>
            <a:r>
              <a:rPr lang="nl-BE" b="1" dirty="0">
                <a:latin typeface="Fira Sans" panose="020B0503050000020004" pitchFamily="34" charset="0"/>
              </a:rPr>
              <a:t> – v2</a:t>
            </a:r>
          </a:p>
          <a:p>
            <a:pPr lvl="1"/>
            <a:r>
              <a:rPr lang="nl-BE" dirty="0">
                <a:latin typeface="Fira Sans" panose="020B0503050000020004" pitchFamily="34" charset="0"/>
              </a:rPr>
              <a:t>New: </a:t>
            </a:r>
            <a:r>
              <a:rPr lang="nl-BE" dirty="0" err="1">
                <a:latin typeface="Fira Sans" panose="020B0503050000020004" pitchFamily="34" charset="0"/>
              </a:rPr>
              <a:t>Quality</a:t>
            </a:r>
            <a:r>
              <a:rPr lang="nl-BE" dirty="0">
                <a:latin typeface="Fira Sans" panose="020B0503050000020004" pitchFamily="34" charset="0"/>
              </a:rPr>
              <a:t> </a:t>
            </a:r>
            <a:r>
              <a:rPr lang="nl-BE" dirty="0" err="1">
                <a:latin typeface="Fira Sans" panose="020B0503050000020004" pitchFamily="34" charset="0"/>
              </a:rPr>
              <a:t>Attributes</a:t>
            </a:r>
            <a:endParaRPr lang="nl-BE" dirty="0">
              <a:latin typeface="Fira Sans" panose="020B0503050000020004" pitchFamily="34" charset="0"/>
            </a:endParaRPr>
          </a:p>
          <a:p>
            <a:pPr lvl="1"/>
            <a:r>
              <a:rPr lang="nl-BE" dirty="0" err="1">
                <a:latin typeface="Fira Sans" panose="020B0503050000020004" pitchFamily="34" charset="0"/>
              </a:rPr>
              <a:t>Still</a:t>
            </a:r>
            <a:r>
              <a:rPr lang="nl-BE" dirty="0">
                <a:latin typeface="Fira Sans" panose="020B0503050000020004" pitchFamily="34" charset="0"/>
              </a:rPr>
              <a:t> missing: </a:t>
            </a:r>
            <a:r>
              <a:rPr lang="nl-BE" dirty="0" err="1" smtClean="0">
                <a:latin typeface="Fira Sans" panose="020B0503050000020004" pitchFamily="34" charset="0"/>
              </a:rPr>
              <a:t>Relationships</a:t>
            </a:r>
            <a:r>
              <a:rPr lang="nl-BE" dirty="0" smtClean="0">
                <a:latin typeface="Fira Sans" panose="020B0503050000020004" pitchFamily="34" charset="0"/>
              </a:rPr>
              <a:t> (ex. </a:t>
            </a:r>
            <a:r>
              <a:rPr lang="nl-BE" dirty="0" err="1" smtClean="0">
                <a:latin typeface="Fira Sans" panose="020B0503050000020004" pitchFamily="34" charset="0"/>
              </a:rPr>
              <a:t>Therapeutic</a:t>
            </a:r>
            <a:r>
              <a:rPr lang="nl-BE" dirty="0">
                <a:latin typeface="Fira Sans" panose="020B0503050000020004" pitchFamily="34" charset="0"/>
              </a:rPr>
              <a:t>) </a:t>
            </a:r>
          </a:p>
          <a:p>
            <a:r>
              <a:rPr lang="nl-BE" b="1" dirty="0">
                <a:latin typeface="Fira Sans" panose="020B0503050000020004" pitchFamily="34" charset="0"/>
              </a:rPr>
              <a:t>EU Health Insurance Card </a:t>
            </a:r>
          </a:p>
          <a:p>
            <a:r>
              <a:rPr lang="nl-BE" b="1" dirty="0">
                <a:latin typeface="Fira Sans" panose="020B0503050000020004" pitchFamily="34" charset="0"/>
              </a:rPr>
              <a:t>EU Digital Identity Wallet</a:t>
            </a:r>
          </a:p>
          <a:p>
            <a:pPr lvl="1"/>
            <a:r>
              <a:rPr lang="nl-BE" dirty="0">
                <a:latin typeface="Fira Sans" panose="020B0503050000020004" pitchFamily="34" charset="0"/>
              </a:rPr>
              <a:t>DC4EU Consortium - </a:t>
            </a:r>
            <a:r>
              <a:rPr lang="nl-BE" dirty="0">
                <a:latin typeface="Fira Sans" panose="020B0503050000020004" pitchFamily="34" charset="0"/>
                <a:hlinkClick r:id="rId3"/>
              </a:rPr>
              <a:t>www.dc4eu.eu</a:t>
            </a:r>
            <a:endParaRPr lang="nl-BE" dirty="0">
              <a:latin typeface="Fira Sans" panose="020B0503050000020004" pitchFamily="34" charset="0"/>
            </a:endParaRPr>
          </a:p>
        </p:txBody>
      </p:sp>
      <p:pic>
        <p:nvPicPr>
          <p:cNvPr id="5" name="Picture 4"/>
          <p:cNvPicPr>
            <a:picLocks noChangeAspect="1"/>
          </p:cNvPicPr>
          <p:nvPr/>
        </p:nvPicPr>
        <p:blipFill rotWithShape="1">
          <a:blip r:embed="rId4"/>
          <a:srcRect l="43388" t="166" r="518" b="-166"/>
          <a:stretch/>
        </p:blipFill>
        <p:spPr>
          <a:xfrm>
            <a:off x="146098" y="-1"/>
            <a:ext cx="3694382" cy="6886395"/>
          </a:xfrm>
          <a:prstGeom prst="rect">
            <a:avLst/>
          </a:prstGeom>
        </p:spPr>
      </p:pic>
      <p:sp>
        <p:nvSpPr>
          <p:cNvPr id="7" name="Title 2"/>
          <p:cNvSpPr>
            <a:spLocks noGrp="1"/>
          </p:cNvSpPr>
          <p:nvPr>
            <p:ph type="title"/>
          </p:nvPr>
        </p:nvSpPr>
        <p:spPr>
          <a:xfrm>
            <a:off x="4480560" y="365125"/>
            <a:ext cx="6873240" cy="1325563"/>
          </a:xfrm>
        </p:spPr>
        <p:txBody>
          <a:bodyPr/>
          <a:lstStyle/>
          <a:p>
            <a:r>
              <a:rPr lang="nl-BE" dirty="0"/>
              <a:t>European context</a:t>
            </a:r>
          </a:p>
        </p:txBody>
      </p:sp>
      <p:sp>
        <p:nvSpPr>
          <p:cNvPr id="9"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18640625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047451" y="578224"/>
            <a:ext cx="4964768" cy="33564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smtClean="0">
                <a:latin typeface="Fira Sans SemiBold" panose="020B0603050000020004" pitchFamily="34" charset="0"/>
              </a:rPr>
              <a:t>The ‘government’ is a complex ecosystem </a:t>
            </a:r>
            <a:endParaRPr lang="en-US" sz="3600" dirty="0">
              <a:latin typeface="Fira Sans SemiBold" panose="020B0603050000020004" pitchFamily="34" charset="0"/>
            </a:endParaRPr>
          </a:p>
        </p:txBody>
      </p:sp>
      <p:sp>
        <p:nvSpPr>
          <p:cNvPr id="7" name="Title 2"/>
          <p:cNvSpPr txBox="1">
            <a:spLocks/>
          </p:cNvSpPr>
          <p:nvPr/>
        </p:nvSpPr>
        <p:spPr>
          <a:xfrm>
            <a:off x="5047451" y="1235862"/>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smtClean="0">
                <a:solidFill>
                  <a:srgbClr val="22A4DD"/>
                </a:solidFill>
                <a:latin typeface="Fira Sans" panose="020B0503050000020004" pitchFamily="34" charset="0"/>
              </a:rPr>
              <a:t>Challenges</a:t>
            </a:r>
            <a:endParaRPr lang="en-US" sz="1800" dirty="0">
              <a:solidFill>
                <a:srgbClr val="22A4DD"/>
              </a:solidFill>
              <a:latin typeface="Fira Sans" panose="020B0503050000020004" pitchFamily="34" charset="0"/>
            </a:endParaRPr>
          </a:p>
        </p:txBody>
      </p:sp>
      <p:sp>
        <p:nvSpPr>
          <p:cNvPr id="2" name="Rectangle 1"/>
          <p:cNvSpPr/>
          <p:nvPr/>
        </p:nvSpPr>
        <p:spPr>
          <a:xfrm>
            <a:off x="5180244" y="3787726"/>
            <a:ext cx="5580701" cy="646331"/>
          </a:xfrm>
          <a:prstGeom prst="rect">
            <a:avLst/>
          </a:prstGeom>
        </p:spPr>
        <p:txBody>
          <a:bodyPr wrap="square">
            <a:spAutoFit/>
          </a:bodyPr>
          <a:lstStyle/>
          <a:p>
            <a:pPr marL="228600" lvl="1" indent="-228600">
              <a:lnSpc>
                <a:spcPct val="90000"/>
              </a:lnSpc>
              <a:spcBef>
                <a:spcPts val="1000"/>
              </a:spcBef>
              <a:buSzPct val="97000"/>
              <a:buBlip>
                <a:blip r:embed="rId2">
                  <a:extLst/>
                </a:blip>
              </a:buBlip>
            </a:pPr>
            <a:r>
              <a:rPr lang="en-US" sz="2000" dirty="0">
                <a:latin typeface="Fira Sans" panose="020B0503050000020004" pitchFamily="34" charset="0"/>
              </a:rPr>
              <a:t> </a:t>
            </a:r>
            <a:r>
              <a:rPr lang="en-US" sz="2000" dirty="0" smtClean="0">
                <a:latin typeface="Fira Sans" panose="020B0503050000020004" pitchFamily="34" charset="0"/>
              </a:rPr>
              <a:t>The experience with the government is not always optimal</a:t>
            </a:r>
            <a:endParaRPr lang="nl-NL" sz="2000" dirty="0">
              <a:latin typeface="Fira Sans" panose="020B0503050000020004" pitchFamily="34" charset="0"/>
            </a:endParaRPr>
          </a:p>
        </p:txBody>
      </p:sp>
      <p:sp>
        <p:nvSpPr>
          <p:cNvPr id="8" name="Rectangle 7"/>
          <p:cNvSpPr/>
          <p:nvPr/>
        </p:nvSpPr>
        <p:spPr>
          <a:xfrm>
            <a:off x="177467" y="0"/>
            <a:ext cx="4575858" cy="6858000"/>
          </a:xfrm>
          <a:prstGeom prst="rect">
            <a:avLst/>
          </a:prstGeom>
          <a:solidFill>
            <a:schemeClr val="accent1">
              <a:alpha val="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604386" y="1035965"/>
            <a:ext cx="3781405" cy="3895793"/>
            <a:chOff x="7166577" y="1502128"/>
            <a:chExt cx="3993283" cy="411408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6577" y="1641108"/>
              <a:ext cx="3975100" cy="3975100"/>
            </a:xfrm>
            <a:prstGeom prst="rect">
              <a:avLst/>
            </a:prstGeom>
            <a:effectLst/>
          </p:spPr>
        </p:pic>
        <p:pic>
          <p:nvPicPr>
            <p:cNvPr id="12" name="Picture 2" descr="eGezondheid"/>
            <p:cNvPicPr>
              <a:picLocks noChangeAspect="1" noChangeArrowheads="1"/>
            </p:cNvPicPr>
            <p:nvPr/>
          </p:nvPicPr>
          <p:blipFill rotWithShape="1">
            <a:blip r:embed="rId4">
              <a:extLst>
                <a:ext uri="{28A0092B-C50C-407E-A947-70E740481C1C}">
                  <a14:useLocalDpi xmlns:a14="http://schemas.microsoft.com/office/drawing/2010/main" val="0"/>
                </a:ext>
              </a:extLst>
            </a:blip>
            <a:srcRect r="83546" b="4051"/>
            <a:stretch/>
          </p:blipFill>
          <p:spPr bwMode="auto">
            <a:xfrm>
              <a:off x="10683663" y="1502128"/>
              <a:ext cx="476197" cy="601663"/>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p:cNvGrpSpPr/>
            <p:nvPr/>
          </p:nvGrpSpPr>
          <p:grpSpPr>
            <a:xfrm>
              <a:off x="7945840" y="2389529"/>
              <a:ext cx="461640" cy="461640"/>
              <a:chOff x="7469589" y="2184400"/>
              <a:chExt cx="709211" cy="709211"/>
            </a:xfrm>
          </p:grpSpPr>
          <p:sp>
            <p:nvSpPr>
              <p:cNvPr id="17" name="Oval 16"/>
              <p:cNvSpPr/>
              <p:nvPr/>
            </p:nvSpPr>
            <p:spPr>
              <a:xfrm>
                <a:off x="7469589" y="2184400"/>
                <a:ext cx="709211" cy="7092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09957" y="2245419"/>
                <a:ext cx="577131" cy="577131"/>
              </a:xfrm>
              <a:prstGeom prst="rect">
                <a:avLst/>
              </a:prstGeom>
            </p:spPr>
          </p:pic>
        </p:grpSp>
        <p:sp>
          <p:nvSpPr>
            <p:cNvPr id="14" name="Oval 13"/>
            <p:cNvSpPr/>
            <p:nvPr/>
          </p:nvSpPr>
          <p:spPr>
            <a:xfrm>
              <a:off x="7633945" y="3070555"/>
              <a:ext cx="111125" cy="111125"/>
            </a:xfrm>
            <a:prstGeom prst="ellipse">
              <a:avLst/>
            </a:prstGeom>
            <a:solidFill>
              <a:srgbClr val="01A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0422352" y="4259962"/>
              <a:ext cx="111125" cy="111125"/>
            </a:xfrm>
            <a:prstGeom prst="ellipse">
              <a:avLst/>
            </a:prstGeom>
            <a:solidFill>
              <a:srgbClr val="01A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9757238" y="2749351"/>
              <a:ext cx="111125" cy="111125"/>
            </a:xfrm>
            <a:prstGeom prst="ellipse">
              <a:avLst/>
            </a:prstGeom>
            <a:solidFill>
              <a:srgbClr val="01A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2078885" y="4251616"/>
            <a:ext cx="2929229" cy="2194846"/>
            <a:chOff x="3391382" y="5585290"/>
            <a:chExt cx="1698552" cy="1272710"/>
          </a:xfrm>
        </p:grpSpPr>
        <p:pic>
          <p:nvPicPr>
            <p:cNvPr id="20" name="Picture 19"/>
            <p:cNvPicPr>
              <a:picLocks noChangeAspect="1"/>
            </p:cNvPicPr>
            <p:nvPr/>
          </p:nvPicPr>
          <p:blipFill rotWithShape="1">
            <a:blip r:embed="rId6" cstate="print">
              <a:clrChange>
                <a:clrFrom>
                  <a:srgbClr val="F5F5F5"/>
                </a:clrFrom>
                <a:clrTo>
                  <a:srgbClr val="F5F5F5">
                    <a:alpha val="0"/>
                  </a:srgbClr>
                </a:clrTo>
              </a:clrChange>
              <a:extLst>
                <a:ext uri="{28A0092B-C50C-407E-A947-70E740481C1C}">
                  <a14:useLocalDpi xmlns:a14="http://schemas.microsoft.com/office/drawing/2010/main" val="0"/>
                </a:ext>
              </a:extLst>
            </a:blip>
            <a:srcRect l="15801" t="32995" r="40958"/>
            <a:stretch/>
          </p:blipFill>
          <p:spPr>
            <a:xfrm>
              <a:off x="3391382" y="5741043"/>
              <a:ext cx="1377388" cy="1116957"/>
            </a:xfrm>
            <a:prstGeom prst="rect">
              <a:avLst/>
            </a:prstGeom>
          </p:spPr>
        </p:pic>
        <p:sp>
          <p:nvSpPr>
            <p:cNvPr id="21" name="Rectangle 20"/>
            <p:cNvSpPr/>
            <p:nvPr/>
          </p:nvSpPr>
          <p:spPr>
            <a:xfrm rot="1255230">
              <a:off x="3911422" y="5585290"/>
              <a:ext cx="1178512" cy="481864"/>
            </a:xfrm>
            <a:prstGeom prst="rect">
              <a:avLst/>
            </a:prstGeom>
          </p:spPr>
          <p:txBody>
            <a:bodyPr wrap="square">
              <a:spAutoFit/>
            </a:bodyPr>
            <a:lstStyle/>
            <a:p>
              <a:pPr algn="ctr">
                <a:lnSpc>
                  <a:spcPct val="150000"/>
                </a:lnSpc>
                <a:spcAft>
                  <a:spcPts val="800"/>
                </a:spcAft>
              </a:pPr>
              <a:r>
                <a:rPr lang="nl-NL" sz="3200" b="1" dirty="0" smtClean="0">
                  <a:solidFill>
                    <a:schemeClr val="accent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t>
              </a:r>
              <a:endParaRPr lang="nl-NL" sz="3200" b="1" dirty="0">
                <a:solidFill>
                  <a:schemeClr val="accent2">
                    <a:lumMod val="7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pSp>
      <p:sp>
        <p:nvSpPr>
          <p:cNvPr id="22"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12874292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DAE9F0"/>
        </a:solidFill>
        <a:effectLst/>
      </p:bgPr>
    </p:bg>
    <p:spTree>
      <p:nvGrpSpPr>
        <p:cNvPr id="1" name=""/>
        <p:cNvGrpSpPr/>
        <p:nvPr/>
      </p:nvGrpSpPr>
      <p:grpSpPr>
        <a:xfrm>
          <a:off x="0" y="0"/>
          <a:ext cx="0" cy="0"/>
          <a:chOff x="0" y="0"/>
          <a:chExt cx="0" cy="0"/>
        </a:xfrm>
      </p:grpSpPr>
      <p:sp>
        <p:nvSpPr>
          <p:cNvPr id="21" name="Subtitle 2"/>
          <p:cNvSpPr txBox="1">
            <a:spLocks/>
          </p:cNvSpPr>
          <p:nvPr/>
        </p:nvSpPr>
        <p:spPr>
          <a:xfrm>
            <a:off x="5303520" y="2592369"/>
            <a:ext cx="5246854" cy="106793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nl-NL" sz="3600" b="1" dirty="0" err="1">
                <a:solidFill>
                  <a:schemeClr val="accent2">
                    <a:lumMod val="50000"/>
                  </a:schemeClr>
                </a:solidFill>
                <a:latin typeface="Arial" panose="020B0604020202020204" pitchFamily="34" charset="0"/>
                <a:cs typeface="Arial" panose="020B0604020202020204" pitchFamily="34" charset="0"/>
              </a:rPr>
              <a:t>What’s</a:t>
            </a:r>
            <a:r>
              <a:rPr lang="nl-NL" sz="3600" b="1" dirty="0">
                <a:solidFill>
                  <a:schemeClr val="accent2">
                    <a:lumMod val="50000"/>
                  </a:schemeClr>
                </a:solidFill>
                <a:latin typeface="Arial" panose="020B0604020202020204" pitchFamily="34" charset="0"/>
                <a:cs typeface="Arial" panose="020B0604020202020204" pitchFamily="34" charset="0"/>
              </a:rPr>
              <a:t> in </a:t>
            </a:r>
            <a:r>
              <a:rPr lang="nl-NL" sz="3600" b="1" dirty="0" err="1">
                <a:solidFill>
                  <a:schemeClr val="accent2">
                    <a:lumMod val="50000"/>
                  </a:schemeClr>
                </a:solidFill>
                <a:latin typeface="Arial" panose="020B0604020202020204" pitchFamily="34" charset="0"/>
                <a:cs typeface="Arial" panose="020B0604020202020204" pitchFamily="34" charset="0"/>
              </a:rPr>
              <a:t>it</a:t>
            </a:r>
            <a:r>
              <a:rPr lang="nl-NL" sz="3600" b="1" dirty="0">
                <a:solidFill>
                  <a:schemeClr val="accent2">
                    <a:lumMod val="50000"/>
                  </a:schemeClr>
                </a:solidFill>
                <a:latin typeface="Arial" panose="020B0604020202020204" pitchFamily="34" charset="0"/>
                <a:cs typeface="Arial" panose="020B0604020202020204" pitchFamily="34" charset="0"/>
              </a:rPr>
              <a:t> </a:t>
            </a:r>
            <a:r>
              <a:rPr lang="nl-NL" sz="3600" b="1" dirty="0" err="1">
                <a:solidFill>
                  <a:schemeClr val="accent2">
                    <a:lumMod val="50000"/>
                  </a:schemeClr>
                </a:solidFill>
                <a:latin typeface="Arial" panose="020B0604020202020204" pitchFamily="34" charset="0"/>
                <a:cs typeface="Arial" panose="020B0604020202020204" pitchFamily="34" charset="0"/>
              </a:rPr>
              <a:t>for</a:t>
            </a:r>
            <a:r>
              <a:rPr lang="nl-NL" sz="3600" b="1" dirty="0">
                <a:solidFill>
                  <a:schemeClr val="accent2">
                    <a:lumMod val="50000"/>
                  </a:schemeClr>
                </a:solidFill>
                <a:latin typeface="Arial" panose="020B0604020202020204" pitchFamily="34" charset="0"/>
                <a:cs typeface="Arial" panose="020B0604020202020204" pitchFamily="34" charset="0"/>
              </a:rPr>
              <a:t> </a:t>
            </a:r>
            <a:r>
              <a:rPr lang="nl-NL" sz="3600" b="1" dirty="0" err="1">
                <a:solidFill>
                  <a:schemeClr val="accent2">
                    <a:lumMod val="50000"/>
                  </a:schemeClr>
                </a:solidFill>
                <a:latin typeface="Arial" panose="020B0604020202020204" pitchFamily="34" charset="0"/>
                <a:cs typeface="Arial" panose="020B0604020202020204" pitchFamily="34" charset="0"/>
              </a:rPr>
              <a:t>you</a:t>
            </a:r>
            <a:r>
              <a:rPr lang="nl-NL" sz="3600" b="1" dirty="0">
                <a:solidFill>
                  <a:schemeClr val="accent2">
                    <a:lumMod val="50000"/>
                  </a:schemeClr>
                </a:solidFill>
                <a:latin typeface="Arial" panose="020B0604020202020204" pitchFamily="34" charset="0"/>
                <a:cs typeface="Arial" panose="020B0604020202020204" pitchFamily="34" charset="0"/>
              </a:rPr>
              <a:t>?</a:t>
            </a:r>
            <a:endParaRPr lang="fr-BE" sz="3600" b="1" dirty="0">
              <a:solidFill>
                <a:schemeClr val="accent2">
                  <a:lumMod val="50000"/>
                </a:schemeClr>
              </a:solidFill>
              <a:latin typeface="Arial" panose="020B0604020202020204" pitchFamily="34" charset="0"/>
              <a:cs typeface="Arial" panose="020B0604020202020204" pitchFamily="34" charset="0"/>
            </a:endParaRPr>
          </a:p>
        </p:txBody>
      </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3883943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153890" y="2241113"/>
            <a:ext cx="6131426" cy="3305414"/>
          </a:xfrm>
        </p:spPr>
        <p:txBody>
          <a:bodyPr>
            <a:normAutofit fontScale="92500" lnSpcReduction="20000"/>
          </a:bodyPr>
          <a:lstStyle/>
          <a:p>
            <a:r>
              <a:rPr lang="en-US" dirty="0" smtClean="0"/>
              <a:t>External ICT-people working for the government must align with the government’s strategy </a:t>
            </a:r>
          </a:p>
          <a:p>
            <a:pPr lvl="1"/>
            <a:r>
              <a:rPr lang="en-US" dirty="0" smtClean="0"/>
              <a:t>Software developed with taxpayers’ money should be Re-Usable</a:t>
            </a:r>
          </a:p>
          <a:p>
            <a:pPr lvl="1"/>
            <a:r>
              <a:rPr lang="en-US" dirty="0" smtClean="0"/>
              <a:t>Help us fill the </a:t>
            </a:r>
            <a:r>
              <a:rPr lang="en-US" dirty="0">
                <a:hlinkClick r:id="rId2"/>
              </a:rPr>
              <a:t>ReUse catalog</a:t>
            </a:r>
            <a:endParaRPr lang="en-US" dirty="0" smtClean="0"/>
          </a:p>
          <a:p>
            <a:pPr lvl="1"/>
            <a:r>
              <a:rPr lang="en-US" dirty="0" smtClean="0"/>
              <a:t>ReUse check will be part of recurrent evaluations</a:t>
            </a:r>
          </a:p>
          <a:p>
            <a:r>
              <a:rPr lang="en-US" dirty="0" smtClean="0"/>
              <a:t>Speed </a:t>
            </a:r>
            <a:r>
              <a:rPr lang="en-US" dirty="0"/>
              <a:t>up your e-</a:t>
            </a:r>
            <a:r>
              <a:rPr lang="en-US" dirty="0" err="1"/>
              <a:t>Gov</a:t>
            </a:r>
            <a:r>
              <a:rPr lang="en-US" dirty="0"/>
              <a:t> projects and avoid costly development </a:t>
            </a:r>
          </a:p>
          <a:p>
            <a:pPr lvl="1"/>
            <a:r>
              <a:rPr lang="en-US" dirty="0"/>
              <a:t>Be aware of existing re-usable components, services…</a:t>
            </a:r>
          </a:p>
          <a:p>
            <a:pPr lvl="1"/>
            <a:r>
              <a:rPr lang="en-US" dirty="0"/>
              <a:t>Check out the </a:t>
            </a:r>
            <a:r>
              <a:rPr lang="en-US" dirty="0" err="1">
                <a:hlinkClick r:id="rId2"/>
              </a:rPr>
              <a:t>ReUse</a:t>
            </a:r>
            <a:r>
              <a:rPr lang="en-US" dirty="0">
                <a:hlinkClick r:id="rId2"/>
              </a:rPr>
              <a:t> catalog</a:t>
            </a:r>
            <a:endParaRPr lang="en-US" dirty="0"/>
          </a:p>
          <a:p>
            <a:pPr lvl="1"/>
            <a:r>
              <a:rPr lang="en-US" dirty="0"/>
              <a:t>Use existing API’s, services, components…</a:t>
            </a:r>
          </a:p>
          <a:p>
            <a:endParaRPr lang="en-US" dirty="0"/>
          </a:p>
        </p:txBody>
      </p:sp>
      <p:sp>
        <p:nvSpPr>
          <p:cNvPr id="5"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840" y="1837690"/>
            <a:ext cx="2055143" cy="2056130"/>
          </a:xfrm>
          <a:prstGeom prst="rect">
            <a:avLst/>
          </a:prstGeom>
        </p:spPr>
      </p:pic>
      <p:sp>
        <p:nvSpPr>
          <p:cNvPr id="8" name="Title 2"/>
          <p:cNvSpPr txBox="1">
            <a:spLocks/>
          </p:cNvSpPr>
          <p:nvPr/>
        </p:nvSpPr>
        <p:spPr>
          <a:xfrm>
            <a:off x="4795479" y="1114041"/>
            <a:ext cx="7026773" cy="1325563"/>
          </a:xfrm>
          <a:prstGeom prst="rect">
            <a:avLst/>
          </a:prstGeom>
        </p:spPr>
        <p:txBody>
          <a:bodyPr vert="horz" lIns="91440" tIns="45720" rIns="91440" bIns="45720" rtlCol="0" anchor="ctr">
            <a:normAutofit/>
          </a:bodyPr>
          <a:lstStyle>
            <a:lvl1pPr marL="457200" indent="-457200" algn="l" defTabSz="914400" rtl="0" eaLnBrk="1" latinLnBrk="0" hangingPunct="1">
              <a:lnSpc>
                <a:spcPct val="90000"/>
              </a:lnSpc>
              <a:spcBef>
                <a:spcPct val="0"/>
              </a:spcBef>
              <a:buFontTx/>
              <a:buBlip>
                <a:blip r:embed="rId4"/>
              </a:buBlip>
              <a:defRPr sz="2800" b="1" kern="1200">
                <a:solidFill>
                  <a:srgbClr val="00A7E7"/>
                </a:solidFill>
                <a:latin typeface="Fira Sans" panose="020B0503050000020004" pitchFamily="34" charset="0"/>
                <a:ea typeface="+mj-ea"/>
                <a:cs typeface="+mj-cs"/>
              </a:defRPr>
            </a:lvl1pPr>
          </a:lstStyle>
          <a:p>
            <a:r>
              <a:rPr lang="en-US" dirty="0"/>
              <a:t>Expectations towards suppliers</a:t>
            </a:r>
          </a:p>
        </p:txBody>
      </p:sp>
      <p:sp>
        <p:nvSpPr>
          <p:cNvPr id="10" name="TextBox 9"/>
          <p:cNvSpPr txBox="1"/>
          <p:nvPr/>
        </p:nvSpPr>
        <p:spPr>
          <a:xfrm>
            <a:off x="1033521" y="3932645"/>
            <a:ext cx="2254763" cy="1021556"/>
          </a:xfrm>
          <a:prstGeom prst="roundRect">
            <a:avLst/>
          </a:prstGeom>
          <a:solidFill>
            <a:schemeClr val="bg2">
              <a:lumMod val="95000"/>
            </a:schemeClr>
          </a:solidFill>
          <a:ln w="38100">
            <a:solidFill>
              <a:srgbClr val="22A4DD"/>
            </a:solidFill>
          </a:ln>
        </p:spPr>
        <p:txBody>
          <a:bodyPr wrap="none" rtlCol="0">
            <a:spAutoFit/>
          </a:bodyPr>
          <a:lstStyle/>
          <a:p>
            <a:pPr algn="ctr"/>
            <a:endParaRPr lang="en-US" b="1" dirty="0" smtClean="0">
              <a:solidFill>
                <a:srgbClr val="22A4DD"/>
              </a:solidFill>
            </a:endParaRPr>
          </a:p>
          <a:p>
            <a:pPr algn="ctr"/>
            <a:r>
              <a:rPr lang="en-US" b="1" dirty="0" smtClean="0">
                <a:solidFill>
                  <a:srgbClr val="22A4DD"/>
                </a:solidFill>
              </a:rPr>
              <a:t>Align </a:t>
            </a:r>
            <a:r>
              <a:rPr lang="en-US" b="1" dirty="0">
                <a:solidFill>
                  <a:srgbClr val="22A4DD"/>
                </a:solidFill>
              </a:rPr>
              <a:t>with </a:t>
            </a:r>
            <a:r>
              <a:rPr lang="en-US" b="1" dirty="0" smtClean="0">
                <a:solidFill>
                  <a:srgbClr val="22A4DD"/>
                </a:solidFill>
              </a:rPr>
              <a:t>strategy</a:t>
            </a:r>
          </a:p>
          <a:p>
            <a:pPr algn="ctr"/>
            <a:endParaRPr lang="en-US" b="1" dirty="0">
              <a:solidFill>
                <a:srgbClr val="22A4DD"/>
              </a:solidFill>
            </a:endParaRPr>
          </a:p>
        </p:txBody>
      </p:sp>
    </p:spTree>
    <p:extLst>
      <p:ext uri="{BB962C8B-B14F-4D97-AF65-F5344CB8AC3E}">
        <p14:creationId xmlns:p14="http://schemas.microsoft.com/office/powerpoint/2010/main" val="358145141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95479" y="1114040"/>
            <a:ext cx="7396521" cy="1325563"/>
          </a:xfrm>
        </p:spPr>
        <p:txBody>
          <a:bodyPr/>
          <a:lstStyle/>
          <a:p>
            <a:r>
              <a:rPr lang="en-US" dirty="0"/>
              <a:t>Opportunities for </a:t>
            </a:r>
            <a:r>
              <a:rPr lang="en-US" dirty="0" smtClean="0"/>
              <a:t>suppliers (1/2)</a:t>
            </a:r>
            <a:endParaRPr lang="en-US" dirty="0"/>
          </a:p>
        </p:txBody>
      </p:sp>
      <p:sp>
        <p:nvSpPr>
          <p:cNvPr id="2" name="Content Placeholder 1"/>
          <p:cNvSpPr>
            <a:spLocks noGrp="1"/>
          </p:cNvSpPr>
          <p:nvPr>
            <p:ph idx="1"/>
          </p:nvPr>
        </p:nvSpPr>
        <p:spPr>
          <a:xfrm>
            <a:off x="5142915" y="2230980"/>
            <a:ext cx="5672867" cy="3270668"/>
          </a:xfrm>
        </p:spPr>
        <p:txBody>
          <a:bodyPr>
            <a:normAutofit/>
          </a:bodyPr>
          <a:lstStyle/>
          <a:p>
            <a:r>
              <a:rPr lang="en-US" dirty="0"/>
              <a:t>Use best practices, insights and create higher added value </a:t>
            </a:r>
            <a:r>
              <a:rPr lang="en-US" dirty="0" smtClean="0"/>
              <a:t>to</a:t>
            </a:r>
          </a:p>
          <a:p>
            <a:pPr lvl="1"/>
            <a:r>
              <a:rPr lang="en-US" dirty="0" smtClean="0"/>
              <a:t>society</a:t>
            </a:r>
          </a:p>
          <a:p>
            <a:pPr lvl="1"/>
            <a:r>
              <a:rPr lang="en-US" dirty="0" smtClean="0"/>
              <a:t>other clients</a:t>
            </a:r>
          </a:p>
          <a:p>
            <a:pPr lvl="1"/>
            <a:r>
              <a:rPr lang="en-US" dirty="0" smtClean="0"/>
              <a:t>other countries</a:t>
            </a:r>
            <a:endParaRPr lang="en-US" dirty="0"/>
          </a:p>
          <a:p>
            <a:r>
              <a:rPr lang="en-US" dirty="0"/>
              <a:t>Gain exposure by showing the results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760" y="1826364"/>
            <a:ext cx="2039950" cy="2039950"/>
          </a:xfrm>
          <a:prstGeom prst="rect">
            <a:avLst/>
          </a:prstGeom>
        </p:spPr>
      </p:pic>
      <p:sp>
        <p:nvSpPr>
          <p:cNvPr id="6" name="TextBox 5"/>
          <p:cNvSpPr txBox="1"/>
          <p:nvPr/>
        </p:nvSpPr>
        <p:spPr>
          <a:xfrm>
            <a:off x="1266657" y="3786909"/>
            <a:ext cx="1780326" cy="1328023"/>
          </a:xfrm>
          <a:prstGeom prst="roundRect">
            <a:avLst/>
          </a:prstGeom>
          <a:solidFill>
            <a:schemeClr val="bg2">
              <a:lumMod val="95000"/>
            </a:schemeClr>
          </a:solidFill>
          <a:ln w="38100">
            <a:solidFill>
              <a:srgbClr val="22A4DD"/>
            </a:solidFill>
          </a:ln>
        </p:spPr>
        <p:txBody>
          <a:bodyPr wrap="none" rtlCol="0">
            <a:spAutoFit/>
          </a:bodyPr>
          <a:lstStyle/>
          <a:p>
            <a:pPr algn="ctr"/>
            <a:endParaRPr lang="en-US" dirty="0" smtClean="0">
              <a:solidFill>
                <a:srgbClr val="22A4DD"/>
              </a:solidFill>
              <a:latin typeface="+mj-lt"/>
            </a:endParaRPr>
          </a:p>
          <a:p>
            <a:pPr algn="ctr"/>
            <a:r>
              <a:rPr lang="en-US" dirty="0" smtClean="0">
                <a:solidFill>
                  <a:srgbClr val="22A4DD"/>
                </a:solidFill>
                <a:latin typeface="+mj-lt"/>
              </a:rPr>
              <a:t>Find </a:t>
            </a:r>
            <a:r>
              <a:rPr lang="en-US" dirty="0">
                <a:solidFill>
                  <a:srgbClr val="22A4DD"/>
                </a:solidFill>
                <a:latin typeface="+mj-lt"/>
              </a:rPr>
              <a:t>reusable </a:t>
            </a:r>
            <a:endParaRPr lang="en-US" dirty="0" smtClean="0">
              <a:solidFill>
                <a:srgbClr val="22A4DD"/>
              </a:solidFill>
              <a:latin typeface="+mj-lt"/>
            </a:endParaRPr>
          </a:p>
          <a:p>
            <a:pPr algn="ctr"/>
            <a:r>
              <a:rPr lang="en-US" dirty="0" smtClean="0">
                <a:solidFill>
                  <a:srgbClr val="22A4DD"/>
                </a:solidFill>
                <a:latin typeface="+mj-lt"/>
              </a:rPr>
              <a:t>components</a:t>
            </a:r>
          </a:p>
          <a:p>
            <a:pPr algn="ctr"/>
            <a:endParaRPr lang="en-US" dirty="0">
              <a:solidFill>
                <a:srgbClr val="22A4DD"/>
              </a:solidFill>
              <a:latin typeface="+mj-lt"/>
            </a:endParaRPr>
          </a:p>
        </p:txBody>
      </p:sp>
      <p:sp>
        <p:nvSpPr>
          <p:cNvPr id="7"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242489773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142915" y="2260688"/>
            <a:ext cx="5532342" cy="3381392"/>
          </a:xfrm>
        </p:spPr>
        <p:txBody>
          <a:bodyPr>
            <a:normAutofit/>
          </a:bodyPr>
          <a:lstStyle/>
          <a:p>
            <a:r>
              <a:rPr lang="en-US" dirty="0"/>
              <a:t>Build generic components</a:t>
            </a:r>
          </a:p>
          <a:p>
            <a:r>
              <a:rPr lang="en-US" dirty="0"/>
              <a:t>Offer them to the </a:t>
            </a:r>
            <a:r>
              <a:rPr lang="en-US" dirty="0" err="1"/>
              <a:t>ReUse</a:t>
            </a:r>
            <a:r>
              <a:rPr lang="en-US" dirty="0"/>
              <a:t> community</a:t>
            </a:r>
          </a:p>
          <a:p>
            <a:r>
              <a:rPr lang="en-US" dirty="0"/>
              <a:t>Inspire others to do the same</a:t>
            </a:r>
          </a:p>
          <a:p>
            <a:r>
              <a:rPr lang="en-US" dirty="0"/>
              <a:t>Become a partner of Belgium’s </a:t>
            </a:r>
            <a:r>
              <a:rPr lang="en-US" dirty="0" err="1" smtClean="0"/>
              <a:t>eGovernment</a:t>
            </a:r>
            <a:r>
              <a:rPr lang="en-US" dirty="0" smtClean="0"/>
              <a:t> </a:t>
            </a:r>
            <a:r>
              <a:rPr lang="en-US" dirty="0"/>
              <a:t>ecosystem</a:t>
            </a:r>
          </a:p>
          <a:p>
            <a:r>
              <a:rPr lang="en-US" dirty="0"/>
              <a:t>Help deliver better online services to society!</a:t>
            </a:r>
          </a:p>
        </p:txBody>
      </p:sp>
      <p:sp>
        <p:nvSpPr>
          <p:cNvPr id="12" name="TextBox 11"/>
          <p:cNvSpPr txBox="1"/>
          <p:nvPr/>
        </p:nvSpPr>
        <p:spPr>
          <a:xfrm>
            <a:off x="918950" y="3888509"/>
            <a:ext cx="2475738" cy="1259919"/>
          </a:xfrm>
          <a:prstGeom prst="roundRect">
            <a:avLst/>
          </a:prstGeom>
          <a:solidFill>
            <a:schemeClr val="bg2">
              <a:lumMod val="95000"/>
            </a:schemeClr>
          </a:solidFill>
          <a:ln w="38100">
            <a:solidFill>
              <a:srgbClr val="22A4DD"/>
            </a:solidFill>
          </a:ln>
        </p:spPr>
        <p:txBody>
          <a:bodyPr wrap="square" rtlCol="0">
            <a:spAutoFit/>
          </a:bodyPr>
          <a:lstStyle/>
          <a:p>
            <a:pPr algn="ctr"/>
            <a:endParaRPr lang="en-US" sz="1600" dirty="0" smtClean="0">
              <a:solidFill>
                <a:srgbClr val="22A4DD"/>
              </a:solidFill>
              <a:latin typeface="+mj-lt"/>
            </a:endParaRPr>
          </a:p>
          <a:p>
            <a:pPr algn="ctr"/>
            <a:r>
              <a:rPr lang="en-US" dirty="0" smtClean="0">
                <a:solidFill>
                  <a:srgbClr val="22A4DD"/>
                </a:solidFill>
                <a:latin typeface="+mj-lt"/>
              </a:rPr>
              <a:t>Share your reusable </a:t>
            </a:r>
          </a:p>
          <a:p>
            <a:pPr algn="ctr"/>
            <a:r>
              <a:rPr lang="en-US" dirty="0" smtClean="0">
                <a:solidFill>
                  <a:srgbClr val="22A4DD"/>
                </a:solidFill>
                <a:latin typeface="+mj-lt"/>
              </a:rPr>
              <a:t>components</a:t>
            </a:r>
          </a:p>
          <a:p>
            <a:pPr algn="ctr"/>
            <a:endParaRPr lang="en-US" sz="1400" dirty="0">
              <a:solidFill>
                <a:srgbClr val="22A4DD"/>
              </a:solidFill>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6852" y="1645950"/>
            <a:ext cx="2139933" cy="2140959"/>
          </a:xfrm>
          <a:prstGeom prst="rect">
            <a:avLst/>
          </a:prstGeom>
        </p:spPr>
      </p:pic>
      <p:sp>
        <p:nvSpPr>
          <p:cNvPr id="10" name="Title 2"/>
          <p:cNvSpPr txBox="1">
            <a:spLocks/>
          </p:cNvSpPr>
          <p:nvPr/>
        </p:nvSpPr>
        <p:spPr>
          <a:xfrm>
            <a:off x="4795479" y="1114040"/>
            <a:ext cx="7396521" cy="1325563"/>
          </a:xfrm>
          <a:prstGeom prst="rect">
            <a:avLst/>
          </a:prstGeom>
        </p:spPr>
        <p:txBody>
          <a:bodyPr vert="horz" lIns="91440" tIns="45720" rIns="91440" bIns="45720" rtlCol="0" anchor="ctr">
            <a:normAutofit/>
          </a:bodyPr>
          <a:lstStyle>
            <a:lvl1pPr marL="457200" indent="-457200" algn="l" defTabSz="914400" rtl="0" eaLnBrk="1" latinLnBrk="0" hangingPunct="1">
              <a:lnSpc>
                <a:spcPct val="90000"/>
              </a:lnSpc>
              <a:spcBef>
                <a:spcPct val="0"/>
              </a:spcBef>
              <a:buFontTx/>
              <a:buBlip>
                <a:blip r:embed="rId3"/>
              </a:buBlip>
              <a:defRPr sz="2800" b="1" kern="1200">
                <a:solidFill>
                  <a:srgbClr val="00A7E7"/>
                </a:solidFill>
                <a:latin typeface="Fira Sans" panose="020B0503050000020004" pitchFamily="34" charset="0"/>
                <a:ea typeface="+mj-ea"/>
                <a:cs typeface="+mj-cs"/>
              </a:defRPr>
            </a:lvl1pPr>
          </a:lstStyle>
          <a:p>
            <a:r>
              <a:rPr lang="en-US" dirty="0" smtClean="0"/>
              <a:t>Opportunities for suppliers (2/2)</a:t>
            </a:r>
            <a:endParaRPr lang="en-US" dirty="0"/>
          </a:p>
        </p:txBody>
      </p:sp>
      <p:sp>
        <p:nvSpPr>
          <p:cNvPr id="6"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285566025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ubtitle 2"/>
          <p:cNvSpPr txBox="1">
            <a:spLocks/>
          </p:cNvSpPr>
          <p:nvPr/>
        </p:nvSpPr>
        <p:spPr>
          <a:xfrm>
            <a:off x="1460542" y="520376"/>
            <a:ext cx="9144000" cy="1067937"/>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571500" indent="-571500">
              <a:buBlip>
                <a:blip r:embed="rId2"/>
              </a:buBlip>
            </a:pPr>
            <a:r>
              <a:rPr lang="nl-NL" sz="3600" b="1" dirty="0" err="1">
                <a:solidFill>
                  <a:srgbClr val="EC5062"/>
                </a:solidFill>
                <a:latin typeface="+mj-lt"/>
                <a:cs typeface="Arial" panose="020B0604020202020204" pitchFamily="34" charset="0"/>
              </a:rPr>
              <a:t>Join</a:t>
            </a:r>
            <a:r>
              <a:rPr lang="nl-NL" sz="3600" b="1" dirty="0">
                <a:solidFill>
                  <a:srgbClr val="EC5062"/>
                </a:solidFill>
                <a:latin typeface="+mj-lt"/>
                <a:cs typeface="Arial" panose="020B0604020202020204" pitchFamily="34" charset="0"/>
              </a:rPr>
              <a:t> </a:t>
            </a:r>
            <a:r>
              <a:rPr lang="nl-NL" sz="3600" b="1" dirty="0" err="1">
                <a:solidFill>
                  <a:srgbClr val="EC5062"/>
                </a:solidFill>
                <a:latin typeface="+mj-lt"/>
                <a:cs typeface="Arial" panose="020B0604020202020204" pitchFamily="34" charset="0"/>
              </a:rPr>
              <a:t>the</a:t>
            </a:r>
            <a:r>
              <a:rPr lang="nl-NL" sz="3600" b="1" dirty="0">
                <a:solidFill>
                  <a:srgbClr val="EC5062"/>
                </a:solidFill>
                <a:latin typeface="+mj-lt"/>
                <a:cs typeface="Arial" panose="020B0604020202020204" pitchFamily="34" charset="0"/>
              </a:rPr>
              <a:t> </a:t>
            </a:r>
            <a:r>
              <a:rPr lang="nl-NL" sz="3600" b="1" dirty="0" err="1">
                <a:solidFill>
                  <a:srgbClr val="EC5062"/>
                </a:solidFill>
                <a:latin typeface="+mj-lt"/>
                <a:cs typeface="Arial" panose="020B0604020202020204" pitchFamily="34" charset="0"/>
              </a:rPr>
              <a:t>initiative</a:t>
            </a:r>
            <a:r>
              <a:rPr lang="nl-NL" sz="3600" b="1" dirty="0">
                <a:solidFill>
                  <a:srgbClr val="EC5062"/>
                </a:solidFill>
                <a:latin typeface="+mj-lt"/>
                <a:cs typeface="Arial" panose="020B0604020202020204" pitchFamily="34" charset="0"/>
              </a:rPr>
              <a:t>!</a:t>
            </a:r>
            <a:endParaRPr lang="fr-BE" sz="3600" b="1" dirty="0">
              <a:solidFill>
                <a:srgbClr val="EC5062"/>
              </a:solidFill>
              <a:latin typeface="+mj-lt"/>
              <a:cs typeface="Arial" panose="020B0604020202020204" pitchFamily="34" charset="0"/>
            </a:endParaRPr>
          </a:p>
        </p:txBody>
      </p:sp>
      <p:sp>
        <p:nvSpPr>
          <p:cNvPr id="19" name="TextBox 18"/>
          <p:cNvSpPr txBox="1"/>
          <p:nvPr/>
        </p:nvSpPr>
        <p:spPr>
          <a:xfrm>
            <a:off x="983802" y="2954958"/>
            <a:ext cx="2636044" cy="715089"/>
          </a:xfrm>
          <a:prstGeom prst="roundRect">
            <a:avLst/>
          </a:prstGeom>
          <a:solidFill>
            <a:schemeClr val="bg2">
              <a:lumMod val="95000"/>
            </a:schemeClr>
          </a:solidFill>
          <a:ln w="25400">
            <a:noFill/>
          </a:ln>
        </p:spPr>
        <p:txBody>
          <a:bodyPr wrap="square" rtlCol="0">
            <a:spAutoFit/>
          </a:bodyPr>
          <a:lstStyle/>
          <a:p>
            <a:pPr algn="ctr"/>
            <a:r>
              <a:rPr lang="en-US" dirty="0" smtClean="0">
                <a:solidFill>
                  <a:schemeClr val="tx1">
                    <a:lumMod val="85000"/>
                    <a:lumOff val="15000"/>
                  </a:schemeClr>
                </a:solidFill>
              </a:rPr>
              <a:t>Find reusable components</a:t>
            </a:r>
            <a:endParaRPr lang="en-US" dirty="0">
              <a:solidFill>
                <a:schemeClr val="tx1">
                  <a:lumMod val="85000"/>
                  <a:lumOff val="15000"/>
                </a:schemeClr>
              </a:solidFill>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9613" y="1753483"/>
            <a:ext cx="1104423" cy="1104423"/>
          </a:xfrm>
          <a:prstGeom prst="rect">
            <a:avLst/>
          </a:prstGeom>
        </p:spPr>
      </p:pic>
      <p:sp>
        <p:nvSpPr>
          <p:cNvPr id="23" name="TextBox 22"/>
          <p:cNvSpPr txBox="1"/>
          <p:nvPr/>
        </p:nvSpPr>
        <p:spPr>
          <a:xfrm>
            <a:off x="4754406" y="2954957"/>
            <a:ext cx="2636044" cy="715089"/>
          </a:xfrm>
          <a:prstGeom prst="roundRect">
            <a:avLst/>
          </a:prstGeom>
          <a:solidFill>
            <a:schemeClr val="bg2">
              <a:lumMod val="95000"/>
            </a:schemeClr>
          </a:solidFill>
          <a:ln w="25400">
            <a:noFill/>
          </a:ln>
        </p:spPr>
        <p:txBody>
          <a:bodyPr wrap="square" rtlCol="0">
            <a:spAutoFit/>
          </a:bodyPr>
          <a:lstStyle/>
          <a:p>
            <a:pPr algn="ctr"/>
            <a:r>
              <a:rPr lang="en-US" dirty="0" smtClean="0">
                <a:solidFill>
                  <a:schemeClr val="tx1">
                    <a:lumMod val="85000"/>
                    <a:lumOff val="15000"/>
                  </a:schemeClr>
                </a:solidFill>
              </a:rPr>
              <a:t>Share your reusable components</a:t>
            </a:r>
            <a:endParaRPr lang="en-US" dirty="0">
              <a:solidFill>
                <a:schemeClr val="tx1">
                  <a:lumMod val="85000"/>
                  <a:lumOff val="15000"/>
                </a:schemeClr>
              </a:solidFill>
            </a:endParaRPr>
          </a:p>
        </p:txBody>
      </p:sp>
      <p:sp>
        <p:nvSpPr>
          <p:cNvPr id="24" name="TextBox 23"/>
          <p:cNvSpPr txBox="1"/>
          <p:nvPr/>
        </p:nvSpPr>
        <p:spPr>
          <a:xfrm>
            <a:off x="8450967" y="3008601"/>
            <a:ext cx="2636044" cy="715089"/>
          </a:xfrm>
          <a:prstGeom prst="roundRect">
            <a:avLst/>
          </a:prstGeom>
          <a:solidFill>
            <a:schemeClr val="bg2">
              <a:lumMod val="95000"/>
            </a:schemeClr>
          </a:solidFill>
          <a:ln w="25400">
            <a:noFill/>
          </a:ln>
        </p:spPr>
        <p:txBody>
          <a:bodyPr wrap="square" rtlCol="0">
            <a:spAutoFit/>
          </a:bodyPr>
          <a:lstStyle/>
          <a:p>
            <a:pPr algn="ctr"/>
            <a:r>
              <a:rPr lang="en-US" dirty="0">
                <a:solidFill>
                  <a:schemeClr val="tx1">
                    <a:lumMod val="85000"/>
                    <a:lumOff val="15000"/>
                  </a:schemeClr>
                </a:solidFill>
              </a:rPr>
              <a:t>Share on </a:t>
            </a:r>
            <a:r>
              <a:rPr lang="en-US" dirty="0" err="1">
                <a:solidFill>
                  <a:schemeClr val="tx1">
                    <a:lumMod val="85000"/>
                    <a:lumOff val="15000"/>
                  </a:schemeClr>
                </a:solidFill>
              </a:rPr>
              <a:t>ReUse</a:t>
            </a:r>
            <a:r>
              <a:rPr lang="en-US" dirty="0">
                <a:solidFill>
                  <a:schemeClr val="tx1">
                    <a:lumMod val="85000"/>
                    <a:lumOff val="15000"/>
                  </a:schemeClr>
                </a:solidFill>
              </a:rPr>
              <a:t> on </a:t>
            </a:r>
            <a:r>
              <a:rPr lang="en-US" dirty="0" err="1">
                <a:solidFill>
                  <a:schemeClr val="tx1">
                    <a:lumMod val="85000"/>
                    <a:lumOff val="15000"/>
                  </a:schemeClr>
                </a:solidFill>
              </a:rPr>
              <a:t>evenments</a:t>
            </a:r>
            <a:endParaRPr lang="en-US" dirty="0">
              <a:solidFill>
                <a:schemeClr val="tx1">
                  <a:lumMod val="85000"/>
                  <a:lumOff val="15000"/>
                </a:schemeClr>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9193" y="1860039"/>
            <a:ext cx="1066698" cy="106721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60600" y="1888436"/>
            <a:ext cx="1066698" cy="106721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26714" y="3901411"/>
            <a:ext cx="1066698" cy="1067210"/>
          </a:xfrm>
          <a:prstGeom prst="rect">
            <a:avLst/>
          </a:prstGeom>
        </p:spPr>
      </p:pic>
      <p:sp>
        <p:nvSpPr>
          <p:cNvPr id="26" name="TextBox 25"/>
          <p:cNvSpPr txBox="1"/>
          <p:nvPr/>
        </p:nvSpPr>
        <p:spPr>
          <a:xfrm>
            <a:off x="2942041" y="5047582"/>
            <a:ext cx="2636044" cy="715089"/>
          </a:xfrm>
          <a:prstGeom prst="roundRect">
            <a:avLst/>
          </a:prstGeom>
          <a:solidFill>
            <a:schemeClr val="bg2">
              <a:lumMod val="95000"/>
            </a:schemeClr>
          </a:solidFill>
          <a:ln w="25400">
            <a:noFill/>
          </a:ln>
        </p:spPr>
        <p:txBody>
          <a:bodyPr wrap="square" rtlCol="0">
            <a:spAutoFit/>
          </a:bodyPr>
          <a:lstStyle/>
          <a:p>
            <a:pPr algn="ctr"/>
            <a:r>
              <a:rPr lang="en-US" dirty="0">
                <a:solidFill>
                  <a:schemeClr val="tx1">
                    <a:lumMod val="85000"/>
                    <a:lumOff val="15000"/>
                  </a:schemeClr>
                </a:solidFill>
              </a:rPr>
              <a:t>Stay informed with the newsletter</a:t>
            </a:r>
          </a:p>
        </p:txBody>
      </p:sp>
      <p:pic>
        <p:nvPicPr>
          <p:cNvPr id="25" name="Picture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83755" y="4066393"/>
            <a:ext cx="1066698" cy="1067210"/>
          </a:xfrm>
          <a:prstGeom prst="rect">
            <a:avLst/>
          </a:prstGeom>
        </p:spPr>
      </p:pic>
      <p:sp>
        <p:nvSpPr>
          <p:cNvPr id="27" name="TextBox 26"/>
          <p:cNvSpPr txBox="1"/>
          <p:nvPr/>
        </p:nvSpPr>
        <p:spPr>
          <a:xfrm>
            <a:off x="6699082" y="5204726"/>
            <a:ext cx="2636044" cy="408623"/>
          </a:xfrm>
          <a:prstGeom prst="roundRect">
            <a:avLst/>
          </a:prstGeom>
          <a:solidFill>
            <a:schemeClr val="bg2">
              <a:lumMod val="95000"/>
            </a:schemeClr>
          </a:solidFill>
          <a:ln w="25400">
            <a:noFill/>
          </a:ln>
        </p:spPr>
        <p:txBody>
          <a:bodyPr wrap="square" rtlCol="0">
            <a:spAutoFit/>
          </a:bodyPr>
          <a:lstStyle/>
          <a:p>
            <a:pPr algn="ctr"/>
            <a:r>
              <a:rPr lang="en-US" dirty="0">
                <a:solidFill>
                  <a:schemeClr val="tx1">
                    <a:lumMod val="85000"/>
                    <a:lumOff val="15000"/>
                  </a:schemeClr>
                </a:solidFill>
              </a:rPr>
              <a:t>Share success stories</a:t>
            </a:r>
          </a:p>
        </p:txBody>
      </p:sp>
      <p:sp>
        <p:nvSpPr>
          <p:cNvPr id="14"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14262812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64404" y="875850"/>
            <a:ext cx="2230915" cy="675721"/>
          </a:xfrm>
          <a:prstGeom prst="roundRect">
            <a:avLst/>
          </a:prstGeom>
          <a:solidFill>
            <a:schemeClr val="accent2"/>
          </a:solidFill>
          <a:ln>
            <a:solidFill>
              <a:srgbClr val="22A4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p:txBody>
      </p:sp>
      <p:sp>
        <p:nvSpPr>
          <p:cNvPr id="3" name="Isosceles Triangle 2"/>
          <p:cNvSpPr/>
          <p:nvPr/>
        </p:nvSpPr>
        <p:spPr>
          <a:xfrm rot="954580">
            <a:off x="335861" y="1553329"/>
            <a:ext cx="1238648" cy="163269"/>
          </a:xfrm>
          <a:prstGeom prst="triangle">
            <a:avLst>
              <a:gd name="adj" fmla="val 39167"/>
            </a:avLst>
          </a:prstGeom>
          <a:solidFill>
            <a:schemeClr val="accent2"/>
          </a:solidFill>
          <a:ln>
            <a:solidFill>
              <a:srgbClr val="22A4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2210089" y="852610"/>
            <a:ext cx="8578001" cy="4929491"/>
            <a:chOff x="1419439" y="619014"/>
            <a:chExt cx="9431441" cy="5419935"/>
          </a:xfrm>
        </p:grpSpPr>
        <p:pic>
          <p:nvPicPr>
            <p:cNvPr id="10" name="Picture 9"/>
            <p:cNvPicPr>
              <a:picLocks noChangeAspect="1"/>
            </p:cNvPicPr>
            <p:nvPr/>
          </p:nvPicPr>
          <p:blipFill rotWithShape="1">
            <a:blip r:embed="rId3"/>
            <a:srcRect l="7826" r="3237"/>
            <a:stretch/>
          </p:blipFill>
          <p:spPr>
            <a:xfrm>
              <a:off x="2400815" y="923944"/>
              <a:ext cx="7389362" cy="486315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9439" y="619014"/>
              <a:ext cx="9431441" cy="5419935"/>
            </a:xfrm>
            <a:prstGeom prst="rect">
              <a:avLst/>
            </a:prstGeom>
          </p:spPr>
        </p:pic>
      </p:grpSp>
      <p:sp useBgFill="1">
        <p:nvSpPr>
          <p:cNvPr id="6" name="TextBox 5"/>
          <p:cNvSpPr txBox="1"/>
          <p:nvPr/>
        </p:nvSpPr>
        <p:spPr>
          <a:xfrm>
            <a:off x="3141951" y="6059438"/>
            <a:ext cx="6714276" cy="348172"/>
          </a:xfrm>
          <a:prstGeom prst="rect">
            <a:avLst/>
          </a:prstGeom>
        </p:spPr>
        <p:txBody>
          <a:bodyPr wrap="square" rtlCol="0">
            <a:spAutoFit/>
          </a:bodyPr>
          <a:lstStyle/>
          <a:p>
            <a:pPr algn="ctr">
              <a:lnSpc>
                <a:spcPts val="1600"/>
              </a:lnSpc>
            </a:pPr>
            <a:r>
              <a:rPr lang="en-US" sz="3000" b="1" u="sng" cap="small" dirty="0" smtClean="0">
                <a:latin typeface="Fira Sans" panose="020B0604020202020204" charset="0"/>
              </a:rPr>
              <a:t>www.ict-reuse.be</a:t>
            </a:r>
            <a:endParaRPr lang="en-US" sz="3000" b="1" u="sng" cap="small" dirty="0">
              <a:solidFill>
                <a:srgbClr val="EA4F5F"/>
              </a:solidFill>
              <a:latin typeface="Fira Sans" panose="020B0604020202020204" charset="0"/>
            </a:endParaRPr>
          </a:p>
        </p:txBody>
      </p:sp>
      <p:sp>
        <p:nvSpPr>
          <p:cNvPr id="7" name="TextBox 6"/>
          <p:cNvSpPr txBox="1"/>
          <p:nvPr/>
        </p:nvSpPr>
        <p:spPr>
          <a:xfrm>
            <a:off x="212532" y="988101"/>
            <a:ext cx="2497617" cy="430887"/>
          </a:xfrm>
          <a:prstGeom prst="rect">
            <a:avLst/>
          </a:prstGeom>
          <a:noFill/>
        </p:spPr>
        <p:txBody>
          <a:bodyPr wrap="square" rtlCol="0">
            <a:spAutoFit/>
          </a:bodyPr>
          <a:lstStyle/>
          <a:p>
            <a:r>
              <a:rPr lang="en-US" sz="2200" b="1" cap="small" dirty="0" smtClean="0">
                <a:solidFill>
                  <a:schemeClr val="bg1"/>
                </a:solidFill>
                <a:latin typeface="Fira Sans" panose="020B0604020202020204" charset="0"/>
              </a:rPr>
              <a:t>info@ict-reuse.be</a:t>
            </a:r>
            <a:endParaRPr lang="en-US" sz="2200" dirty="0">
              <a:solidFill>
                <a:schemeClr val="bg1"/>
              </a:solidFill>
            </a:endParaRPr>
          </a:p>
        </p:txBody>
      </p:sp>
      <p:sp>
        <p:nvSpPr>
          <p:cNvPr id="8" name="TextBox 7"/>
          <p:cNvSpPr txBox="1"/>
          <p:nvPr/>
        </p:nvSpPr>
        <p:spPr>
          <a:xfrm>
            <a:off x="337039" y="1883242"/>
            <a:ext cx="2016899" cy="1754326"/>
          </a:xfrm>
          <a:prstGeom prst="rect">
            <a:avLst/>
          </a:prstGeom>
          <a:noFill/>
        </p:spPr>
        <p:txBody>
          <a:bodyPr wrap="none" rtlCol="0">
            <a:spAutoFit/>
          </a:bodyPr>
          <a:lstStyle/>
          <a:p>
            <a:r>
              <a:rPr lang="en-US" b="1" dirty="0" smtClean="0"/>
              <a:t>Questions on?</a:t>
            </a:r>
          </a:p>
          <a:p>
            <a:pPr marL="285750" indent="-285750">
              <a:buFontTx/>
              <a:buChar char="-"/>
            </a:pPr>
            <a:r>
              <a:rPr lang="en-US" dirty="0" smtClean="0"/>
              <a:t>Components</a:t>
            </a:r>
          </a:p>
          <a:p>
            <a:pPr marL="285750" indent="-285750">
              <a:buFontTx/>
              <a:buChar char="-"/>
            </a:pPr>
            <a:r>
              <a:rPr lang="en-US" dirty="0" smtClean="0"/>
              <a:t>New initiatives</a:t>
            </a:r>
          </a:p>
          <a:p>
            <a:pPr marL="285750" indent="-285750">
              <a:buFontTx/>
              <a:buChar char="-"/>
            </a:pPr>
            <a:r>
              <a:rPr lang="en-US" dirty="0" smtClean="0"/>
              <a:t>Webinars</a:t>
            </a:r>
          </a:p>
          <a:p>
            <a:pPr marL="285750" indent="-285750">
              <a:buFontTx/>
              <a:buChar char="-"/>
            </a:pPr>
            <a:r>
              <a:rPr lang="en-US" dirty="0" smtClean="0"/>
              <a:t>Collaboration</a:t>
            </a:r>
          </a:p>
          <a:p>
            <a:pPr marL="285750" indent="-285750">
              <a:buFontTx/>
              <a:buChar char="-"/>
            </a:pPr>
            <a:r>
              <a:rPr lang="en-US" dirty="0" smtClean="0"/>
              <a:t>…</a:t>
            </a:r>
            <a:endParaRPr lang="en-US" dirty="0"/>
          </a:p>
        </p:txBody>
      </p:sp>
      <p:sp>
        <p:nvSpPr>
          <p:cNvPr id="11" name="Rounded Rectangle 10"/>
          <p:cNvSpPr/>
          <p:nvPr/>
        </p:nvSpPr>
        <p:spPr>
          <a:xfrm>
            <a:off x="264404" y="3737905"/>
            <a:ext cx="2230915" cy="675721"/>
          </a:xfrm>
          <a:prstGeom prst="roundRect">
            <a:avLst/>
          </a:prstGeom>
          <a:solidFill>
            <a:srgbClr val="EA4F5F"/>
          </a:solidFill>
          <a:ln>
            <a:solidFill>
              <a:srgbClr val="EA4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1"/>
              </a:solidFill>
            </a:endParaRPr>
          </a:p>
        </p:txBody>
      </p:sp>
      <p:sp>
        <p:nvSpPr>
          <p:cNvPr id="12" name="Isosceles Triangle 11"/>
          <p:cNvSpPr/>
          <p:nvPr/>
        </p:nvSpPr>
        <p:spPr>
          <a:xfrm rot="954580">
            <a:off x="341369" y="4415384"/>
            <a:ext cx="1238648" cy="163269"/>
          </a:xfrm>
          <a:prstGeom prst="triangle">
            <a:avLst>
              <a:gd name="adj" fmla="val 39167"/>
            </a:avLst>
          </a:prstGeom>
          <a:solidFill>
            <a:srgbClr val="EA4F5F"/>
          </a:solidFill>
          <a:ln>
            <a:solidFill>
              <a:srgbClr val="EA4F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385590" y="3853455"/>
            <a:ext cx="2324559" cy="707886"/>
          </a:xfrm>
          <a:prstGeom prst="rect">
            <a:avLst/>
          </a:prstGeom>
          <a:noFill/>
        </p:spPr>
        <p:txBody>
          <a:bodyPr wrap="square" rtlCol="0">
            <a:spAutoFit/>
          </a:bodyPr>
          <a:lstStyle/>
          <a:p>
            <a:r>
              <a:rPr lang="en-US" sz="2200" b="1" cap="small" dirty="0" smtClean="0">
                <a:solidFill>
                  <a:schemeClr val="bg1"/>
                </a:solidFill>
                <a:latin typeface="Fira Sans" panose="020B0604020202020204" charset="0"/>
              </a:rPr>
              <a:t>Ask me…</a:t>
            </a:r>
            <a:endParaRPr lang="en-US" sz="2200" dirty="0">
              <a:solidFill>
                <a:schemeClr val="bg1"/>
              </a:solidFill>
            </a:endParaRPr>
          </a:p>
          <a:p>
            <a:endParaRPr lang="en-US" dirty="0"/>
          </a:p>
        </p:txBody>
      </p:sp>
      <p:sp>
        <p:nvSpPr>
          <p:cNvPr id="14" name="TextBox 13"/>
          <p:cNvSpPr txBox="1"/>
          <p:nvPr/>
        </p:nvSpPr>
        <p:spPr>
          <a:xfrm>
            <a:off x="342714" y="4745844"/>
            <a:ext cx="2109873" cy="646331"/>
          </a:xfrm>
          <a:prstGeom prst="rect">
            <a:avLst/>
          </a:prstGeom>
          <a:noFill/>
        </p:spPr>
        <p:txBody>
          <a:bodyPr wrap="none" rtlCol="0">
            <a:spAutoFit/>
          </a:bodyPr>
          <a:lstStyle/>
          <a:p>
            <a:pPr marL="285750" indent="-285750">
              <a:buFontTx/>
              <a:buChar char="-"/>
            </a:pPr>
            <a:r>
              <a:rPr lang="en-US" dirty="0" smtClean="0"/>
              <a:t>Strategic issues</a:t>
            </a:r>
          </a:p>
          <a:p>
            <a:pPr marL="285750" indent="-285750">
              <a:buFontTx/>
              <a:buChar char="-"/>
            </a:pPr>
            <a:r>
              <a:rPr lang="en-US" dirty="0" smtClean="0"/>
              <a:t>Roadblocks</a:t>
            </a:r>
            <a:endParaRPr lang="en-US" dirty="0"/>
          </a:p>
        </p:txBody>
      </p:sp>
    </p:spTree>
    <p:extLst>
      <p:ext uri="{BB962C8B-B14F-4D97-AF65-F5344CB8AC3E}">
        <p14:creationId xmlns:p14="http://schemas.microsoft.com/office/powerpoint/2010/main" val="383564100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http://fr.hdyo.org/assets/ask-question-2-ce96e3e01c85a38a0d39c61cfae6d42c.jpg"/>
          <p:cNvPicPr>
            <a:picLocks noChangeAspect="1" noChangeArrowheads="1"/>
          </p:cNvPicPr>
          <p:nvPr/>
        </p:nvPicPr>
        <p:blipFill>
          <a:blip r:embed="rId3" cstate="email">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29206" y="1700808"/>
            <a:ext cx="4176464" cy="4176464"/>
          </a:xfrm>
          <a:prstGeom prst="rect">
            <a:avLst/>
          </a:prstGeom>
          <a:noFill/>
          <a:extLst>
            <a:ext uri="{909E8E84-426E-40DD-AFC4-6F175D3DCCD1}">
              <a14:hiddenFill xmlns:a14="http://schemas.microsoft.com/office/drawing/2010/main">
                <a:solidFill>
                  <a:srgbClr val="FFFFFF"/>
                </a:solidFill>
              </a14:hiddenFill>
            </a:ext>
          </a:extLst>
        </p:spPr>
      </p:pic>
      <p:sp>
        <p:nvSpPr>
          <p:cNvPr id="13" name="Text Placeholder 12"/>
          <p:cNvSpPr>
            <a:spLocks noGrp="1"/>
          </p:cNvSpPr>
          <p:nvPr>
            <p:ph type="body" sz="quarter" idx="4294967295"/>
          </p:nvPr>
        </p:nvSpPr>
        <p:spPr>
          <a:xfrm>
            <a:off x="8352137" y="2487006"/>
            <a:ext cx="3661198" cy="3786690"/>
          </a:xfrm>
        </p:spPr>
        <p:txBody>
          <a:bodyPr>
            <a:noAutofit/>
          </a:bodyPr>
          <a:lstStyle/>
          <a:p>
            <a:r>
              <a:rPr lang="en-US" sz="1400" dirty="0" smtClean="0">
                <a:solidFill>
                  <a:srgbClr val="235A97"/>
                </a:solidFill>
                <a:hlinkClick r:id="rId4"/>
              </a:rPr>
              <a:t>Subscribe here</a:t>
            </a:r>
            <a:endParaRPr lang="en-US" sz="1400" dirty="0" smtClean="0">
              <a:solidFill>
                <a:srgbClr val="235A97"/>
              </a:solidFill>
            </a:endParaRPr>
          </a:p>
          <a:p>
            <a:endParaRPr lang="en-US" sz="1400" dirty="0" smtClean="0">
              <a:solidFill>
                <a:srgbClr val="235A97"/>
              </a:solidFill>
              <a:hlinkClick r:id="rId5"/>
            </a:endParaRPr>
          </a:p>
          <a:p>
            <a:r>
              <a:rPr lang="en-US" sz="1400" dirty="0" smtClean="0">
                <a:solidFill>
                  <a:srgbClr val="235A97"/>
                </a:solidFill>
                <a:hlinkClick r:id="rId5"/>
              </a:rPr>
              <a:t>www.ict-reuse.be</a:t>
            </a:r>
            <a:endParaRPr lang="en-US" sz="1400" dirty="0" smtClean="0">
              <a:solidFill>
                <a:srgbClr val="235A97"/>
              </a:solidFill>
            </a:endParaRPr>
          </a:p>
          <a:p>
            <a:endParaRPr lang="en-US" sz="1400" dirty="0" smtClean="0">
              <a:solidFill>
                <a:srgbClr val="235A97"/>
              </a:solidFill>
            </a:endParaRPr>
          </a:p>
          <a:p>
            <a:r>
              <a:rPr lang="en-US" sz="1400" dirty="0" smtClean="0">
                <a:solidFill>
                  <a:srgbClr val="235A97"/>
                </a:solidFill>
                <a:hlinkClick r:id="rId6"/>
              </a:rPr>
              <a:t>info@ict-reuse.be</a:t>
            </a:r>
            <a:endParaRPr lang="en-US" sz="1400" dirty="0" smtClean="0">
              <a:solidFill>
                <a:srgbClr val="235A97"/>
              </a:solidFill>
            </a:endParaRPr>
          </a:p>
          <a:p>
            <a:endParaRPr lang="en-US" sz="1400" dirty="0">
              <a:solidFill>
                <a:srgbClr val="235A97"/>
              </a:solidFill>
            </a:endParaRPr>
          </a:p>
          <a:p>
            <a:r>
              <a:rPr lang="en-US" sz="1400" dirty="0" smtClean="0">
                <a:solidFill>
                  <a:srgbClr val="235A97"/>
                </a:solidFill>
                <a:hlinkClick r:id="rId7"/>
              </a:rPr>
              <a:t>twitter.com/</a:t>
            </a:r>
            <a:r>
              <a:rPr lang="en-US" sz="1400" dirty="0" err="1" smtClean="0">
                <a:solidFill>
                  <a:srgbClr val="235A97"/>
                </a:solidFill>
                <a:hlinkClick r:id="rId7"/>
              </a:rPr>
              <a:t>ictreuse</a:t>
            </a:r>
            <a:endParaRPr lang="en-US" sz="1400" dirty="0" smtClean="0">
              <a:solidFill>
                <a:srgbClr val="235A97"/>
              </a:solidFill>
            </a:endParaRPr>
          </a:p>
          <a:p>
            <a:endParaRPr lang="en-US" sz="1400" dirty="0" smtClean="0">
              <a:solidFill>
                <a:srgbClr val="235A97"/>
              </a:solidFill>
              <a:hlinkClick r:id="rId8"/>
            </a:endParaRPr>
          </a:p>
          <a:p>
            <a:r>
              <a:rPr lang="en-US" sz="1400" dirty="0" smtClean="0">
                <a:solidFill>
                  <a:srgbClr val="235A97"/>
                </a:solidFill>
                <a:hlinkClick r:id="rId8"/>
              </a:rPr>
              <a:t>www.linkedin.com/company/reuse-ict/</a:t>
            </a:r>
            <a:endParaRPr lang="en-US" sz="1400" dirty="0" smtClean="0">
              <a:solidFill>
                <a:srgbClr val="235A97"/>
              </a:solidFill>
            </a:endParaRPr>
          </a:p>
          <a:p>
            <a:endParaRPr lang="en-US" sz="1400" dirty="0"/>
          </a:p>
          <a:p>
            <a:endParaRPr lang="en-US" sz="1400" dirty="0"/>
          </a:p>
          <a:p>
            <a:endParaRPr lang="en-US" sz="1400" dirty="0"/>
          </a:p>
        </p:txBody>
      </p:sp>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710594" y="2342856"/>
            <a:ext cx="581758" cy="577801"/>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720717" y="5031976"/>
            <a:ext cx="602363" cy="604089"/>
          </a:xfrm>
          <a:prstGeom prst="rect">
            <a:avLst/>
          </a:prstGeom>
        </p:spPr>
      </p:pic>
      <p:pic>
        <p:nvPicPr>
          <p:cNvPr id="22" name="Picture 2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86368" y="2867353"/>
            <a:ext cx="813566" cy="813566"/>
          </a:xfrm>
          <a:prstGeom prst="rect">
            <a:avLst/>
          </a:prstGeom>
        </p:spPr>
      </p:pic>
      <p:pic>
        <p:nvPicPr>
          <p:cNvPr id="23" name="Picture 2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6369" y="3615794"/>
            <a:ext cx="665152" cy="665152"/>
          </a:xfrm>
          <a:prstGeom prst="rect">
            <a:avLst/>
          </a:prstGeom>
        </p:spPr>
      </p:pic>
      <p:pic>
        <p:nvPicPr>
          <p:cNvPr id="26" name="Picture 25"/>
          <p:cNvPicPr>
            <a:picLocks noChangeAspect="1"/>
          </p:cNvPicPr>
          <p:nvPr/>
        </p:nvPicPr>
        <p:blipFill>
          <a:blip r:embed="rId13"/>
          <a:stretch>
            <a:fillRect/>
          </a:stretch>
        </p:blipFill>
        <p:spPr>
          <a:xfrm>
            <a:off x="7686810" y="4305840"/>
            <a:ext cx="644269" cy="632400"/>
          </a:xfrm>
          <a:prstGeom prst="rect">
            <a:avLst/>
          </a:prstGeom>
        </p:spPr>
      </p:pic>
      <p:sp>
        <p:nvSpPr>
          <p:cNvPr id="11" name="TextBox 12"/>
          <p:cNvSpPr txBox="1">
            <a:spLocks noChangeArrowheads="1"/>
          </p:cNvSpPr>
          <p:nvPr/>
        </p:nvSpPr>
        <p:spPr bwMode="auto">
          <a:xfrm>
            <a:off x="3970329" y="2302326"/>
            <a:ext cx="3887788" cy="3293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nl-BE" dirty="0">
              <a:solidFill>
                <a:srgbClr val="0D0D0D"/>
              </a:solidFill>
            </a:endParaRPr>
          </a:p>
          <a:p>
            <a:endParaRPr lang="nl-BE" sz="1600" dirty="0">
              <a:solidFill>
                <a:srgbClr val="0D0D0D"/>
              </a:solidFill>
            </a:endParaRPr>
          </a:p>
          <a:p>
            <a:endParaRPr lang="nl-BE" sz="1600" dirty="0">
              <a:solidFill>
                <a:srgbClr val="0D0D0D"/>
              </a:solidFill>
            </a:endParaRPr>
          </a:p>
          <a:p>
            <a:endParaRPr lang="nl-BE" sz="2000" dirty="0">
              <a:solidFill>
                <a:srgbClr val="0D0D0D"/>
              </a:solidFill>
            </a:endParaRPr>
          </a:p>
          <a:p>
            <a:r>
              <a:rPr lang="nl-BE" sz="2000" dirty="0"/>
              <a:t>frank.robben@mail.fgov.be </a:t>
            </a:r>
          </a:p>
          <a:p>
            <a:endParaRPr lang="nl-BE" sz="2000" dirty="0">
              <a:sym typeface="Arial" pitchFamily="34" charset="0"/>
            </a:endParaRPr>
          </a:p>
          <a:p>
            <a:r>
              <a:rPr lang="nl-BE" sz="2000" dirty="0">
                <a:sym typeface="Arial" pitchFamily="34" charset="0"/>
              </a:rPr>
              <a:t>@FrRobben</a:t>
            </a:r>
          </a:p>
          <a:p>
            <a:endParaRPr lang="nl-BE" sz="2000" dirty="0">
              <a:sym typeface="Arial" pitchFamily="34" charset="0"/>
            </a:endParaRPr>
          </a:p>
          <a:p>
            <a:r>
              <a:rPr lang="nl-BE" sz="2000" dirty="0" smtClean="0">
                <a:sym typeface="Arial" pitchFamily="34" charset="0"/>
                <a:hlinkClick r:id="rId14"/>
              </a:rPr>
              <a:t>www.frankrobben.be</a:t>
            </a:r>
            <a:endParaRPr lang="nl-BE" sz="2000" dirty="0">
              <a:sym typeface="Arial" pitchFamily="34" charset="0"/>
            </a:endParaRPr>
          </a:p>
          <a:p>
            <a:r>
              <a:rPr lang="nl-BE" sz="2000" dirty="0" smtClean="0">
                <a:sym typeface="Arial" pitchFamily="34" charset="0"/>
                <a:hlinkClick r:id="rId15"/>
              </a:rPr>
              <a:t>www.gcloud.belgium.be</a:t>
            </a:r>
            <a:endParaRPr lang="nl-BE" sz="2000" dirty="0" smtClean="0">
              <a:sym typeface="Arial" pitchFamily="34" charset="0"/>
            </a:endParaRPr>
          </a:p>
          <a:p>
            <a:r>
              <a:rPr lang="nl-BE" sz="2000" dirty="0" smtClean="0">
                <a:sym typeface="Arial" pitchFamily="34" charset="0"/>
                <a:hlinkClick r:id="rId16"/>
              </a:rPr>
              <a:t>www.smals.be</a:t>
            </a:r>
            <a:endParaRPr lang="nl-BE" sz="2000" dirty="0"/>
          </a:p>
        </p:txBody>
      </p:sp>
    </p:spTree>
    <p:extLst>
      <p:ext uri="{BB962C8B-B14F-4D97-AF65-F5344CB8AC3E}">
        <p14:creationId xmlns:p14="http://schemas.microsoft.com/office/powerpoint/2010/main" val="3465044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047450" y="578224"/>
            <a:ext cx="6590883" cy="335646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smtClean="0">
                <a:latin typeface="Fira Sans SemiBold" panose="020B0603050000020004" pitchFamily="34" charset="0"/>
              </a:rPr>
              <a:t>The </a:t>
            </a:r>
            <a:r>
              <a:rPr lang="en-US" sz="3600" dirty="0">
                <a:latin typeface="Fira Sans SemiBold" panose="020B0603050000020004" pitchFamily="34" charset="0"/>
              </a:rPr>
              <a:t>world is </a:t>
            </a:r>
            <a:endParaRPr lang="en-US" sz="3600" dirty="0" smtClean="0">
              <a:latin typeface="Fira Sans SemiBold" panose="020B0603050000020004" pitchFamily="34" charset="0"/>
            </a:endParaRPr>
          </a:p>
          <a:p>
            <a:pPr>
              <a:lnSpc>
                <a:spcPct val="100000"/>
              </a:lnSpc>
            </a:pPr>
            <a:r>
              <a:rPr lang="en-US" sz="3600" dirty="0" smtClean="0">
                <a:latin typeface="Fira Sans SemiBold" panose="020B0603050000020004" pitchFamily="34" charset="0"/>
              </a:rPr>
              <a:t>changing </a:t>
            </a:r>
            <a:r>
              <a:rPr lang="en-US" sz="3600" dirty="0">
                <a:latin typeface="Fira Sans SemiBold" panose="020B0603050000020004" pitchFamily="34" charset="0"/>
              </a:rPr>
              <a:t>FAST</a:t>
            </a:r>
          </a:p>
        </p:txBody>
      </p:sp>
      <p:sp>
        <p:nvSpPr>
          <p:cNvPr id="7" name="Title 2"/>
          <p:cNvSpPr txBox="1">
            <a:spLocks/>
          </p:cNvSpPr>
          <p:nvPr/>
        </p:nvSpPr>
        <p:spPr>
          <a:xfrm>
            <a:off x="5047451" y="1235862"/>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smtClean="0">
                <a:solidFill>
                  <a:srgbClr val="22A4DD"/>
                </a:solidFill>
                <a:latin typeface="Fira Sans" panose="020B0503050000020004" pitchFamily="34" charset="0"/>
              </a:rPr>
              <a:t>Challenges</a:t>
            </a:r>
            <a:endParaRPr lang="en-US" sz="1800" dirty="0">
              <a:solidFill>
                <a:srgbClr val="22A4DD"/>
              </a:solidFill>
              <a:latin typeface="Fira Sans" panose="020B0503050000020004" pitchFamily="34" charset="0"/>
            </a:endParaRPr>
          </a:p>
        </p:txBody>
      </p:sp>
      <p:sp>
        <p:nvSpPr>
          <p:cNvPr id="2" name="Rectangle 1"/>
          <p:cNvSpPr/>
          <p:nvPr/>
        </p:nvSpPr>
        <p:spPr>
          <a:xfrm>
            <a:off x="5047449" y="3571662"/>
            <a:ext cx="5713496" cy="1179810"/>
          </a:xfrm>
          <a:prstGeom prst="rect">
            <a:avLst/>
          </a:prstGeom>
        </p:spPr>
        <p:txBody>
          <a:bodyPr wrap="square">
            <a:spAutoFit/>
          </a:bodyPr>
          <a:lstStyle/>
          <a:p>
            <a:pPr marL="228600" lvl="1" indent="-228600">
              <a:lnSpc>
                <a:spcPct val="90000"/>
              </a:lnSpc>
              <a:spcBef>
                <a:spcPts val="1000"/>
              </a:spcBef>
              <a:buSzPct val="97000"/>
              <a:buBlip>
                <a:blip r:embed="rId2">
                  <a:extLst/>
                </a:blip>
              </a:buBlip>
            </a:pPr>
            <a:r>
              <a:rPr lang="en-US" sz="2000" dirty="0">
                <a:latin typeface="Fira Sans" panose="020B0503050000020004" pitchFamily="34" charset="0"/>
              </a:rPr>
              <a:t> Societal challenges </a:t>
            </a:r>
          </a:p>
          <a:p>
            <a:pPr marL="228600" lvl="1" indent="-228600">
              <a:lnSpc>
                <a:spcPct val="90000"/>
              </a:lnSpc>
              <a:spcBef>
                <a:spcPts val="1000"/>
              </a:spcBef>
              <a:buSzPct val="97000"/>
              <a:buBlip>
                <a:blip r:embed="rId2">
                  <a:extLst/>
                </a:blip>
              </a:buBlip>
            </a:pPr>
            <a:r>
              <a:rPr lang="en-US" sz="2000" dirty="0">
                <a:latin typeface="Fira Sans" panose="020B0503050000020004" pitchFamily="34" charset="0"/>
              </a:rPr>
              <a:t> Technological challenges </a:t>
            </a:r>
          </a:p>
          <a:p>
            <a:pPr marL="228600" lvl="1" indent="-228600">
              <a:lnSpc>
                <a:spcPct val="90000"/>
              </a:lnSpc>
              <a:spcBef>
                <a:spcPts val="1000"/>
              </a:spcBef>
              <a:buSzPct val="97000"/>
              <a:buBlip>
                <a:blip r:embed="rId2">
                  <a:extLst/>
                </a:blip>
              </a:buBlip>
            </a:pPr>
            <a:r>
              <a:rPr lang="en-US" sz="2000" dirty="0">
                <a:latin typeface="Fira Sans" panose="020B0503050000020004" pitchFamily="34" charset="0"/>
              </a:rPr>
              <a:t> Ecological challenges …</a:t>
            </a:r>
            <a:endParaRPr lang="nl-NL" sz="2000" dirty="0">
              <a:latin typeface="Fira Sans" panose="020B0503050000020004" pitchFamily="34" charset="0"/>
            </a:endParaRPr>
          </a:p>
        </p:txBody>
      </p:sp>
      <p:pic>
        <p:nvPicPr>
          <p:cNvPr id="3076" name="Picture 4" descr="foto a volo d'uccello di grattacieli durante le ore notturne"/>
          <p:cNvPicPr>
            <a:picLocks noChangeAspect="1" noChangeArrowheads="1"/>
          </p:cNvPicPr>
          <p:nvPr/>
        </p:nvPicPr>
        <p:blipFill rotWithShape="1">
          <a:blip r:embed="rId3">
            <a:extLst>
              <a:ext uri="{28A0092B-C50C-407E-A947-70E740481C1C}">
                <a14:useLocalDpi xmlns:a14="http://schemas.microsoft.com/office/drawing/2010/main" val="0"/>
              </a:ext>
            </a:extLst>
          </a:blip>
          <a:srcRect l="28502" t="21874" r="9356" b="105"/>
          <a:stretch/>
        </p:blipFill>
        <p:spPr bwMode="auto">
          <a:xfrm>
            <a:off x="91440" y="-2"/>
            <a:ext cx="3649288" cy="6872811"/>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32616638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p:cNvSpPr txBox="1">
            <a:spLocks/>
          </p:cNvSpPr>
          <p:nvPr/>
        </p:nvSpPr>
        <p:spPr>
          <a:xfrm>
            <a:off x="5047450" y="1462143"/>
            <a:ext cx="6590883" cy="33869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3600" dirty="0" smtClean="0">
                <a:latin typeface="Fira Sans SemiBold" panose="020B0603050000020004" pitchFamily="34" charset="0"/>
              </a:rPr>
              <a:t>Budgets are under </a:t>
            </a:r>
          </a:p>
          <a:p>
            <a:pPr>
              <a:lnSpc>
                <a:spcPct val="100000"/>
              </a:lnSpc>
            </a:pPr>
            <a:r>
              <a:rPr lang="en-US" sz="3600" dirty="0" smtClean="0">
                <a:latin typeface="Fira Sans SemiBold" panose="020B0603050000020004" pitchFamily="34" charset="0"/>
              </a:rPr>
              <a:t>severe </a:t>
            </a:r>
            <a:r>
              <a:rPr lang="en-US" sz="3600" dirty="0">
                <a:latin typeface="Fira Sans SemiBold" panose="020B0603050000020004" pitchFamily="34" charset="0"/>
              </a:rPr>
              <a:t>pressure</a:t>
            </a:r>
          </a:p>
        </p:txBody>
      </p:sp>
      <p:sp>
        <p:nvSpPr>
          <p:cNvPr id="7" name="Title 2"/>
          <p:cNvSpPr txBox="1">
            <a:spLocks/>
          </p:cNvSpPr>
          <p:nvPr/>
        </p:nvSpPr>
        <p:spPr>
          <a:xfrm>
            <a:off x="5047451" y="2119782"/>
            <a:ext cx="1720899" cy="4004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800" dirty="0" smtClean="0">
                <a:solidFill>
                  <a:srgbClr val="22A4DD"/>
                </a:solidFill>
                <a:latin typeface="Fira Sans" panose="020B0503050000020004" pitchFamily="34" charset="0"/>
              </a:rPr>
              <a:t>Challenges</a:t>
            </a:r>
            <a:endParaRPr lang="en-US" sz="1800" dirty="0">
              <a:solidFill>
                <a:srgbClr val="22A4DD"/>
              </a:solidFill>
              <a:latin typeface="Fira Sans" panose="020B0503050000020004" pitchFamily="34" charset="0"/>
            </a:endParaRPr>
          </a:p>
        </p:txBody>
      </p:sp>
      <p:pic>
        <p:nvPicPr>
          <p:cNvPr id="4098" name="Picture 2" descr="Calculatrice noire à côté d'un stylo noir sur du papier d'imprimante blanc"/>
          <p:cNvPicPr>
            <a:picLocks noChangeAspect="1" noChangeArrowheads="1"/>
          </p:cNvPicPr>
          <p:nvPr/>
        </p:nvPicPr>
        <p:blipFill rotWithShape="1">
          <a:blip r:embed="rId2">
            <a:extLst>
              <a:ext uri="{28A0092B-C50C-407E-A947-70E740481C1C}">
                <a14:useLocalDpi xmlns:a14="http://schemas.microsoft.com/office/drawing/2010/main" val="0"/>
              </a:ext>
            </a:extLst>
          </a:blip>
          <a:srcRect l="56439" r="8415"/>
          <a:stretch/>
        </p:blipFill>
        <p:spPr bwMode="auto">
          <a:xfrm>
            <a:off x="81023" y="0"/>
            <a:ext cx="361381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5047451" y="3981160"/>
            <a:ext cx="5713494" cy="774571"/>
          </a:xfrm>
          <a:prstGeom prst="rect">
            <a:avLst/>
          </a:prstGeom>
        </p:spPr>
        <p:txBody>
          <a:bodyPr wrap="square">
            <a:spAutoFit/>
          </a:bodyPr>
          <a:lstStyle/>
          <a:p>
            <a:pPr marL="0" lvl="1">
              <a:lnSpc>
                <a:spcPct val="90000"/>
              </a:lnSpc>
              <a:spcBef>
                <a:spcPts val="1000"/>
              </a:spcBef>
              <a:buSzPct val="97000"/>
            </a:pPr>
            <a:r>
              <a:rPr lang="en-US" sz="2000" dirty="0">
                <a:latin typeface="Fira Sans" panose="020B0503050000020004" pitchFamily="34" charset="0"/>
              </a:rPr>
              <a:t> </a:t>
            </a:r>
            <a:endParaRPr lang="en-US" sz="2000" dirty="0" smtClean="0">
              <a:latin typeface="Fira Sans" panose="020B0503050000020004" pitchFamily="34" charset="0"/>
            </a:endParaRPr>
          </a:p>
          <a:p>
            <a:pPr marL="228600" lvl="1" indent="-228600">
              <a:lnSpc>
                <a:spcPct val="90000"/>
              </a:lnSpc>
              <a:spcBef>
                <a:spcPts val="1000"/>
              </a:spcBef>
              <a:buSzPct val="97000"/>
              <a:buBlip>
                <a:blip r:embed="rId3">
                  <a:extLst/>
                </a:blip>
              </a:buBlip>
            </a:pPr>
            <a:r>
              <a:rPr lang="en-US" sz="2000" dirty="0" smtClean="0">
                <a:latin typeface="Fira Sans" panose="020B0503050000020004" pitchFamily="34" charset="0"/>
              </a:rPr>
              <a:t> and skilled people are hard to find</a:t>
            </a:r>
            <a:endParaRPr lang="nl-NL" sz="2000" dirty="0">
              <a:latin typeface="Fira Sans" panose="020B0503050000020004" pitchFamily="34" charset="0"/>
            </a:endParaRPr>
          </a:p>
        </p:txBody>
      </p:sp>
      <p:sp>
        <p:nvSpPr>
          <p:cNvPr id="10"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Tree>
    <p:extLst>
      <p:ext uri="{BB962C8B-B14F-4D97-AF65-F5344CB8AC3E}">
        <p14:creationId xmlns:p14="http://schemas.microsoft.com/office/powerpoint/2010/main" val="30244046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7"/>
          <p:cNvSpPr>
            <a:spLocks noGrp="1"/>
          </p:cNvSpPr>
          <p:nvPr>
            <p:ph type="body" sz="quarter" idx="10"/>
          </p:nvPr>
        </p:nvSpPr>
        <p:spPr>
          <a:xfrm>
            <a:off x="1166840" y="6349181"/>
            <a:ext cx="9762899" cy="365125"/>
          </a:xfrm>
        </p:spPr>
        <p:txBody>
          <a:bodyPr/>
          <a:lstStyle/>
          <a:p>
            <a:r>
              <a:rPr lang="en-US" dirty="0" smtClean="0"/>
              <a:t>ReUse and collaboration for better </a:t>
            </a:r>
            <a:r>
              <a:rPr lang="en-US" dirty="0" err="1" smtClean="0"/>
              <a:t>eGov</a:t>
            </a:r>
            <a:r>
              <a:rPr lang="en-US" dirty="0" smtClean="0"/>
              <a:t> services</a:t>
            </a:r>
            <a:endParaRPr lang="en-US" dirty="0"/>
          </a:p>
        </p:txBody>
      </p:sp>
      <p:sp>
        <p:nvSpPr>
          <p:cNvPr id="11" name="Title 2"/>
          <p:cNvSpPr txBox="1">
            <a:spLocks/>
          </p:cNvSpPr>
          <p:nvPr/>
        </p:nvSpPr>
        <p:spPr>
          <a:xfrm>
            <a:off x="953948" y="365125"/>
            <a:ext cx="10515600" cy="1325563"/>
          </a:xfrm>
          <a:prstGeom prst="rect">
            <a:avLst/>
          </a:prstGeom>
        </p:spPr>
        <p:txBody>
          <a:bodyPr vert="horz" lIns="91440" tIns="45720" rIns="91440" bIns="45720" rtlCol="0" anchor="ctr">
            <a:normAutofit/>
          </a:bodyPr>
          <a:lstStyle>
            <a:lvl1pPr marL="457200" indent="-457200" algn="l" defTabSz="914400" rtl="0" eaLnBrk="1" latinLnBrk="0" hangingPunct="1">
              <a:lnSpc>
                <a:spcPct val="90000"/>
              </a:lnSpc>
              <a:spcBef>
                <a:spcPct val="0"/>
              </a:spcBef>
              <a:buFontTx/>
              <a:buBlip>
                <a:blip r:embed="rId2"/>
              </a:buBlip>
              <a:defRPr sz="3200" b="0" kern="1200">
                <a:solidFill>
                  <a:srgbClr val="00B0F0"/>
                </a:solidFill>
                <a:latin typeface="Fira Sans SemiBold" panose="020B0603050000020004" pitchFamily="34" charset="0"/>
                <a:ea typeface="+mj-ea"/>
                <a:cs typeface="+mj-cs"/>
              </a:defRPr>
            </a:lvl1pPr>
          </a:lstStyle>
          <a:p>
            <a:r>
              <a:rPr lang="en-GB" dirty="0"/>
              <a:t>Expectations of citizens &amp; enterprises</a:t>
            </a:r>
            <a:endParaRPr lang="en-US"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3044" y="4849144"/>
            <a:ext cx="1036270" cy="1036270"/>
          </a:xfrm>
          <a:prstGeom prst="rect">
            <a:avLst/>
          </a:prstGeom>
        </p:spPr>
      </p:pic>
      <p:grpSp>
        <p:nvGrpSpPr>
          <p:cNvPr id="13" name="Group 12"/>
          <p:cNvGrpSpPr/>
          <p:nvPr/>
        </p:nvGrpSpPr>
        <p:grpSpPr>
          <a:xfrm>
            <a:off x="1071186" y="4832986"/>
            <a:ext cx="5988249" cy="1080870"/>
            <a:chOff x="955438" y="4832986"/>
            <a:chExt cx="5988249" cy="1080870"/>
          </a:xfrm>
        </p:grpSpPr>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9391" y="4860912"/>
              <a:ext cx="1036270" cy="103676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5438" y="4832986"/>
              <a:ext cx="1036270" cy="1036767"/>
            </a:xfrm>
            <a:prstGeom prst="rect">
              <a:avLst/>
            </a:prstGeom>
          </p:spPr>
        </p:pic>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3344" y="4849144"/>
              <a:ext cx="1036270" cy="1036270"/>
            </a:xfrm>
            <a:prstGeom prst="rect">
              <a:avLst/>
            </a:prstGeom>
          </p:spPr>
        </p:pic>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57296" y="4860912"/>
              <a:ext cx="1036270" cy="1036767"/>
            </a:xfrm>
            <a:prstGeom prst="rect">
              <a:avLst/>
            </a:prstGeom>
          </p:spPr>
        </p:pic>
        <p:pic>
          <p:nvPicPr>
            <p:cNvPr id="18" name="Picture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1248" y="4860912"/>
              <a:ext cx="1052439" cy="1052944"/>
            </a:xfrm>
            <a:prstGeom prst="rect">
              <a:avLst/>
            </a:prstGeom>
          </p:spPr>
        </p:pic>
      </p:grpSp>
      <p:sp>
        <p:nvSpPr>
          <p:cNvPr id="20" name="Tijdelijke aanduiding voor inhoud 4"/>
          <p:cNvSpPr>
            <a:spLocks noGrp="1"/>
          </p:cNvSpPr>
          <p:nvPr>
            <p:ph idx="1"/>
          </p:nvPr>
        </p:nvSpPr>
        <p:spPr>
          <a:xfrm>
            <a:off x="953948" y="1825625"/>
            <a:ext cx="10515600" cy="4351338"/>
          </a:xfrm>
        </p:spPr>
        <p:txBody>
          <a:bodyPr/>
          <a:lstStyle/>
          <a:p>
            <a:r>
              <a:rPr lang="en-GB" altLang="fr-FR" dirty="0" smtClean="0"/>
              <a:t> </a:t>
            </a:r>
            <a:r>
              <a:rPr lang="en-GB" altLang="fr-FR" sz="2400" dirty="0">
                <a:latin typeface="Fira Sans SemiBold" panose="020B0603050000020004" pitchFamily="34" charset="0"/>
              </a:rPr>
              <a:t>Effective services</a:t>
            </a:r>
          </a:p>
          <a:p>
            <a:r>
              <a:rPr lang="en-GB" altLang="fr-FR" sz="2400" dirty="0">
                <a:latin typeface="Fira Sans SemiBold" panose="020B0603050000020004" pitchFamily="34" charset="0"/>
              </a:rPr>
              <a:t> Integrated services</a:t>
            </a:r>
          </a:p>
          <a:p>
            <a:r>
              <a:rPr lang="en-GB" altLang="fr-FR" sz="2400" dirty="0">
                <a:latin typeface="Fira Sans SemiBold" panose="020B0603050000020004" pitchFamily="34" charset="0"/>
              </a:rPr>
              <a:t> With a minimum of costs and administrative formalities</a:t>
            </a:r>
          </a:p>
          <a:p>
            <a:r>
              <a:rPr lang="en-GB" altLang="fr-FR" sz="2400" dirty="0">
                <a:latin typeface="Fira Sans SemiBold" panose="020B0603050000020004" pitchFamily="34" charset="0"/>
              </a:rPr>
              <a:t> Provided automatically, if possible</a:t>
            </a:r>
          </a:p>
          <a:p>
            <a:r>
              <a:rPr lang="en-GB" altLang="fr-FR" sz="2400" dirty="0">
                <a:latin typeface="Fira Sans SemiBold" panose="020B0603050000020004" pitchFamily="34" charset="0"/>
              </a:rPr>
              <a:t> Reliable, safe and permanently available </a:t>
            </a:r>
          </a:p>
          <a:p>
            <a:pPr marL="0" indent="0">
              <a:buNone/>
            </a:pPr>
            <a:endParaRPr lang="en-GB" altLang="fr-FR" sz="2400" dirty="0">
              <a:latin typeface="Fira Sans SemiBold" panose="020B0603050000020004" pitchFamily="34" charset="0"/>
            </a:endParaRPr>
          </a:p>
          <a:p>
            <a:endParaRPr lang="nl-BE" dirty="0"/>
          </a:p>
        </p:txBody>
      </p:sp>
    </p:spTree>
    <p:extLst>
      <p:ext uri="{BB962C8B-B14F-4D97-AF65-F5344CB8AC3E}">
        <p14:creationId xmlns:p14="http://schemas.microsoft.com/office/powerpoint/2010/main" val="2351405165"/>
      </p:ext>
    </p:extLst>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9">
      <a:dk1>
        <a:sysClr val="windowText" lastClr="000000"/>
      </a:dk1>
      <a:lt1>
        <a:sysClr val="window" lastClr="FFFFFF"/>
      </a:lt1>
      <a:dk2>
        <a:srgbClr val="EA4F5F"/>
      </a:dk2>
      <a:lt2>
        <a:srgbClr val="FFFFFF"/>
      </a:lt2>
      <a:accent1>
        <a:srgbClr val="00A7E7"/>
      </a:accent1>
      <a:accent2>
        <a:srgbClr val="00A7E7"/>
      </a:accent2>
      <a:accent3>
        <a:srgbClr val="A5A5A5"/>
      </a:accent3>
      <a:accent4>
        <a:srgbClr val="FFC000"/>
      </a:accent4>
      <a:accent5>
        <a:srgbClr val="4472C4"/>
      </a:accent5>
      <a:accent6>
        <a:srgbClr val="70AD47"/>
      </a:accent6>
      <a:hlink>
        <a:srgbClr val="00A7E7"/>
      </a:hlink>
      <a:folHlink>
        <a:srgbClr val="000000"/>
      </a:folHlink>
    </a:clrScheme>
    <a:fontScheme name="ReUse Font">
      <a:majorFont>
        <a:latin typeface="Fira Sans SemiBold"/>
        <a:ea typeface=""/>
        <a:cs typeface=""/>
      </a:majorFont>
      <a:minorFont>
        <a:latin typeface="F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ReUse">
      <a:dk1>
        <a:sysClr val="windowText" lastClr="000000"/>
      </a:dk1>
      <a:lt1>
        <a:sysClr val="window" lastClr="FFFFFF"/>
      </a:lt1>
      <a:dk2>
        <a:srgbClr val="EA4F5F"/>
      </a:dk2>
      <a:lt2>
        <a:srgbClr val="FFFFFF"/>
      </a:lt2>
      <a:accent1>
        <a:srgbClr val="000000"/>
      </a:accent1>
      <a:accent2>
        <a:srgbClr val="00A7E7"/>
      </a:accent2>
      <a:accent3>
        <a:srgbClr val="A5A5A5"/>
      </a:accent3>
      <a:accent4>
        <a:srgbClr val="FFC000"/>
      </a:accent4>
      <a:accent5>
        <a:srgbClr val="4472C4"/>
      </a:accent5>
      <a:accent6>
        <a:srgbClr val="70AD47"/>
      </a:accent6>
      <a:hlink>
        <a:srgbClr val="00A7E7"/>
      </a:hlink>
      <a:folHlink>
        <a:srgbClr val="000000"/>
      </a:folHlink>
    </a:clrScheme>
    <a:fontScheme name="ReUse Font">
      <a:majorFont>
        <a:latin typeface="Fira Sans SemiBold"/>
        <a:ea typeface=""/>
        <a:cs typeface=""/>
      </a:majorFont>
      <a:minorFont>
        <a:latin typeface="Fir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35343C39FA842B41B17BCD9619DC6C91" ma:contentTypeVersion="0" ma:contentTypeDescription="Create a new document." ma:contentTypeScope="" ma:versionID="2c3f840e98522754814b395261ccf4e5">
  <xsd:schema xmlns:xsd="http://www.w3.org/2001/XMLSchema" xmlns:xs="http://www.w3.org/2001/XMLSchema" xmlns:p="http://schemas.microsoft.com/office/2006/metadata/properties" targetNamespace="http://schemas.microsoft.com/office/2006/metadata/properties" ma:root="true" ma:fieldsID="f573df0eeabf3db2078929eed011e841">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2CDCE4-C6C1-4746-BA60-72A62A96EA44}">
  <ds:schemaRef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48BACE54-5534-494B-9032-37C94859C0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BCD4D07-8D1A-4F17-9030-FFB1F972882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30206</TotalTime>
  <Words>3206</Words>
  <Application>Microsoft Office PowerPoint</Application>
  <PresentationFormat>Widescreen</PresentationFormat>
  <Paragraphs>717</Paragraphs>
  <Slides>66</Slides>
  <Notes>28</Notes>
  <HiddenSlides>0</HiddenSlides>
  <MMClips>1</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66</vt:i4>
      </vt:variant>
    </vt:vector>
  </HeadingPairs>
  <TitlesOfParts>
    <vt:vector size="83" baseType="lpstr">
      <vt:lpstr>Montserrat SemiBold</vt:lpstr>
      <vt:lpstr>Wingdings</vt:lpstr>
      <vt:lpstr>Montserrat</vt:lpstr>
      <vt:lpstr>Fira Sans Light</vt:lpstr>
      <vt:lpstr>Open Sans</vt:lpstr>
      <vt:lpstr>Fira Sans</vt:lpstr>
      <vt:lpstr>Calibri Light</vt:lpstr>
      <vt:lpstr>Roboto</vt:lpstr>
      <vt:lpstr>Fira Sans Medium</vt:lpstr>
      <vt:lpstr>Arial</vt:lpstr>
      <vt:lpstr>Source Sans Pro</vt:lpstr>
      <vt:lpstr>Calibri</vt:lpstr>
      <vt:lpstr>Fira Sans SemiBold</vt:lpstr>
      <vt:lpstr>Open Sans Semibold</vt:lpstr>
      <vt:lpstr>Custom Design</vt:lpstr>
      <vt:lpstr>Custom Design</vt:lpstr>
      <vt:lpstr>Custom Design</vt:lpstr>
      <vt:lpstr>ReUse and collaboration for  better eGov services</vt:lpstr>
      <vt:lpstr>The ReUse initiative</vt:lpstr>
      <vt:lpstr>What is it?</vt:lpstr>
      <vt:lpstr>What do we want to achieve?</vt:lpstr>
      <vt:lpstr>PowerPoint Presentation</vt:lpstr>
      <vt:lpstr>PowerPoint Presentation</vt:lpstr>
      <vt:lpstr>PowerPoint Presentation</vt:lpstr>
      <vt:lpstr>PowerPoint Presentation</vt:lpstr>
      <vt:lpstr>PowerPoint Presentation</vt:lpstr>
      <vt:lpstr>PowerPoint Presentation</vt:lpstr>
      <vt:lpstr>Enablers to achieve our goals</vt:lpstr>
      <vt:lpstr>Let’s NOT reinvent the wheel…</vt:lpstr>
      <vt:lpstr>Let’s work together…</vt:lpstr>
      <vt:lpstr>   Who is already involved? </vt:lpstr>
      <vt:lpstr>How does it work?</vt:lpstr>
      <vt:lpstr>Some initiatives</vt:lpstr>
      <vt:lpstr>G-Cloud – Sharing ICT infrastructure</vt:lpstr>
      <vt:lpstr>G-Cloud – Sharing ICT infrastructure</vt:lpstr>
      <vt:lpstr>G-Cloud – Sharing ICT infrastructure</vt:lpstr>
      <vt:lpstr>G-Cloud – Sharing ICT infrastructure</vt:lpstr>
      <vt:lpstr>G-Cloud – Sharing ICT infrastructure</vt:lpstr>
      <vt:lpstr>Sharing infrastructure – software – business components</vt:lpstr>
      <vt:lpstr>Reuse of software &amp; business components</vt:lpstr>
      <vt:lpstr> Software reuse – how does it work?</vt:lpstr>
      <vt:lpstr>Software reuse – how does it work?</vt:lpstr>
      <vt:lpstr>ReUse – Vision</vt:lpstr>
      <vt:lpstr>Software reuse - possible collaboration models</vt:lpstr>
      <vt:lpstr>PowerPoint Presentation</vt:lpstr>
      <vt:lpstr>Example:“Re-usable components for contact tracing”</vt:lpstr>
      <vt:lpstr>The API Economy</vt:lpstr>
      <vt:lpstr>The API economy</vt:lpstr>
      <vt:lpstr>Public &amp; private sector  opportunities</vt:lpstr>
      <vt:lpstr>Public &amp; private sector opportunities</vt:lpstr>
      <vt:lpstr>Enterprise architecture in  the public sector</vt:lpstr>
      <vt:lpstr>PowerPoint Presentation</vt:lpstr>
      <vt:lpstr>PowerPoint Presentation</vt:lpstr>
      <vt:lpstr>PowerPoint Presentation</vt:lpstr>
      <vt:lpstr>PowerPoint Presentation</vt:lpstr>
      <vt:lpstr>Enterprise Architecture : framework</vt:lpstr>
      <vt:lpstr>What are the benefits ?</vt:lpstr>
      <vt:lpstr>What are the benefits of a reuse mindset and more collaboration?</vt:lpstr>
      <vt:lpstr>PowerPoint Presentation</vt:lpstr>
      <vt:lpstr>PowerPoint Presentation</vt:lpstr>
      <vt:lpstr>Examples</vt:lpstr>
      <vt:lpstr>EXAMPLE: the eHealth ecosystem</vt:lpstr>
      <vt:lpstr>EXAMPLE: eHealth basic services &amp; API’s</vt:lpstr>
      <vt:lpstr>EXAMPLE: Intelligent forms &amp; workflows</vt:lpstr>
      <vt:lpstr>EXAMPLE: COVID-19 Vaccination</vt:lpstr>
      <vt:lpstr>EXAMPLE: The Only Once principle</vt:lpstr>
      <vt:lpstr>My Digital inspection assistant</vt:lpstr>
      <vt:lpstr>My Digital inspection assistant</vt:lpstr>
      <vt:lpstr>PowerPoint Presentation</vt:lpstr>
      <vt:lpstr>Some results</vt:lpstr>
      <vt:lpstr>Results</vt:lpstr>
      <vt:lpstr>ReUse is part of project lifecycle</vt:lpstr>
      <vt:lpstr>EU Sharing &amp; ReUse Award</vt:lpstr>
      <vt:lpstr>What’s next?</vt:lpstr>
      <vt:lpstr>European context</vt:lpstr>
      <vt:lpstr>European context</vt:lpstr>
      <vt:lpstr>PowerPoint Presentation</vt:lpstr>
      <vt:lpstr>PowerPoint Presentation</vt:lpstr>
      <vt:lpstr>Opportunities for suppliers (1/2)</vt:lpstr>
      <vt:lpstr>PowerPoint Presentation</vt:lpstr>
      <vt:lpstr>PowerPoint Presentation</vt:lpstr>
      <vt:lpstr>PowerPoint Presentation</vt:lpstr>
      <vt:lpstr>PowerPoint Presentation</vt:lpstr>
    </vt:vector>
  </TitlesOfParts>
  <Company>SMALS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Nicolas Rogge</dc:creator>
  <cp:lastModifiedBy>Jan Frans Lemmens</cp:lastModifiedBy>
  <cp:revision>324</cp:revision>
  <dcterms:created xsi:type="dcterms:W3CDTF">2019-11-27T16:18:35Z</dcterms:created>
  <dcterms:modified xsi:type="dcterms:W3CDTF">2023-03-15T10:57:54Z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0x01010035343C39FA842B41B17BCD9619DC6C91</vt:lpwstr>
  </property>
  <property fmtid="{D5CDD505-2E9C-101B-9397-08002B2CF9AE}" pid="3" name="SmalsDocumentType">
    <vt:lpwstr>2139;#Presentation|0a0ac181-48c8-4811-9601-62e7f758f779</vt:lpwstr>
  </property>
  <property fmtid="{D5CDD505-2E9C-101B-9397-08002B2CF9AE}" pid="4" name="WorkflowChangePath">
    <vt:lpwstr>6f8ecad1-772b-4a15-a136-69e6a3cd445d,6;6f8ecad1-772b-4a15-a136-69e6a3cd445d,9;6f8ecad1-772b-4a15-a136-69e6a3cd445d,12;</vt:lpwstr>
  </property>
  <property fmtid="{D5CDD505-2E9C-101B-9397-08002B2CF9AE}" pid="5" name="fa71e7478954414ca871126ba9568645">
    <vt:lpwstr>Smals|90886bfd-5294-4a5b-a3a5-25c526b4784a</vt:lpwstr>
  </property>
  <property fmtid="{D5CDD505-2E9C-101B-9397-08002B2CF9AE}" pid="6" name="Smals Client">
    <vt:lpwstr>6;#Smals|90886bfd-5294-4a5b-a3a5-25c526b4784a</vt:lpwstr>
  </property>
  <property fmtid="{D5CDD505-2E9C-101B-9397-08002B2CF9AE}" pid="7" name="PrimaryClient">
    <vt:lpwstr/>
  </property>
  <property fmtid="{D5CDD505-2E9C-101B-9397-08002B2CF9AE}" pid="8" name="RelatedProject">
    <vt:lpwstr/>
  </property>
  <property fmtid="{D5CDD505-2E9C-101B-9397-08002B2CF9AE}" pid="9" name="SmalsProjectActivity">
    <vt:lpwstr/>
  </property>
</Properties>
</file>