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657" r:id="rId2"/>
    <p:sldId id="561" r:id="rId3"/>
    <p:sldId id="613" r:id="rId4"/>
    <p:sldId id="563" r:id="rId5"/>
    <p:sldId id="618" r:id="rId6"/>
    <p:sldId id="564" r:id="rId7"/>
    <p:sldId id="614" r:id="rId8"/>
    <p:sldId id="524" r:id="rId9"/>
    <p:sldId id="615" r:id="rId10"/>
    <p:sldId id="575" r:id="rId11"/>
    <p:sldId id="607" r:id="rId12"/>
    <p:sldId id="656" r:id="rId13"/>
    <p:sldId id="658" r:id="rId14"/>
    <p:sldId id="559" r:id="rId15"/>
    <p:sldId id="655" r:id="rId16"/>
    <p:sldId id="619" r:id="rId17"/>
    <p:sldId id="620" r:id="rId18"/>
    <p:sldId id="621" r:id="rId19"/>
    <p:sldId id="622" r:id="rId20"/>
    <p:sldId id="624" r:id="rId21"/>
    <p:sldId id="418" r:id="rId22"/>
    <p:sldId id="631" r:id="rId23"/>
    <p:sldId id="664" r:id="rId24"/>
    <p:sldId id="500" r:id="rId25"/>
    <p:sldId id="616" r:id="rId26"/>
    <p:sldId id="625" r:id="rId27"/>
    <p:sldId id="610" r:id="rId28"/>
    <p:sldId id="634" r:id="rId29"/>
    <p:sldId id="633" r:id="rId30"/>
    <p:sldId id="665" r:id="rId31"/>
    <p:sldId id="649" r:id="rId32"/>
    <p:sldId id="651" r:id="rId33"/>
    <p:sldId id="650" r:id="rId34"/>
    <p:sldId id="531" r:id="rId35"/>
    <p:sldId id="653" r:id="rId36"/>
    <p:sldId id="608" r:id="rId37"/>
    <p:sldId id="667" r:id="rId38"/>
    <p:sldId id="670" r:id="rId39"/>
    <p:sldId id="668" r:id="rId40"/>
    <p:sldId id="669" r:id="rId41"/>
    <p:sldId id="671" r:id="rId42"/>
    <p:sldId id="609" r:id="rId43"/>
    <p:sldId id="626" r:id="rId44"/>
    <p:sldId id="627" r:id="rId45"/>
    <p:sldId id="628" r:id="rId46"/>
    <p:sldId id="629" r:id="rId47"/>
    <p:sldId id="630" r:id="rId48"/>
    <p:sldId id="660" r:id="rId49"/>
    <p:sldId id="642" r:id="rId50"/>
    <p:sldId id="643" r:id="rId51"/>
    <p:sldId id="589" r:id="rId52"/>
    <p:sldId id="644" r:id="rId53"/>
    <p:sldId id="645" r:id="rId54"/>
    <p:sldId id="661" r:id="rId55"/>
    <p:sldId id="663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4664"/>
    <a:srgbClr val="008CB2"/>
    <a:srgbClr val="E2543C"/>
    <a:srgbClr val="24445C"/>
    <a:srgbClr val="384766"/>
    <a:srgbClr val="212A3C"/>
    <a:srgbClr val="2E508E"/>
    <a:srgbClr val="2E3574"/>
    <a:srgbClr val="002B82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31" autoAdjust="0"/>
    <p:restoredTop sz="94226" autoAdjust="0"/>
  </p:normalViewPr>
  <p:slideViewPr>
    <p:cSldViewPr snapToGrid="0">
      <p:cViewPr>
        <p:scale>
          <a:sx n="80" d="100"/>
          <a:sy n="80" d="100"/>
        </p:scale>
        <p:origin x="1013" y="115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29187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ap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374664"/>
            </a:solidFill>
            <a:ln>
              <a:noFill/>
            </a:ln>
            <a:effectLst/>
          </c:spPr>
          <c:invertIfNegative val="0"/>
          <c:cat>
            <c:strRef>
              <c:f>Blad1!$A$4:$A$7</c:f>
              <c:strCache>
                <c:ptCount val="4"/>
                <c:pt idx="0">
                  <c:v>Vlaanderen (35)</c:v>
                </c:pt>
                <c:pt idx="1">
                  <c:v>Waals Gewest (20)</c:v>
                </c:pt>
                <c:pt idx="2">
                  <c:v>Brussel (15)</c:v>
                </c:pt>
                <c:pt idx="3">
                  <c:v>Federaal/OISZ'en (88)</c:v>
                </c:pt>
              </c:strCache>
            </c:strRef>
          </c:cat>
          <c:val>
            <c:numRef>
              <c:f>Blad1!$B$4:$B$7</c:f>
              <c:numCache>
                <c:formatCode>General</c:formatCode>
                <c:ptCount val="4"/>
                <c:pt idx="0">
                  <c:v>35</c:v>
                </c:pt>
                <c:pt idx="1">
                  <c:v>20</c:v>
                </c:pt>
                <c:pt idx="2">
                  <c:v>15</c:v>
                </c:pt>
                <c:pt idx="3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7B-4AD2-90D2-EFB950FD2B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92892120"/>
        <c:axId val="892889168"/>
      </c:barChart>
      <c:catAx>
        <c:axId val="8928921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2889168"/>
        <c:crosses val="autoZero"/>
        <c:auto val="1"/>
        <c:lblAlgn val="ctr"/>
        <c:lblOffset val="100"/>
        <c:noMultiLvlLbl val="0"/>
      </c:catAx>
      <c:valAx>
        <c:axId val="8928891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2892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rgbClr val="E2543C"/>
      </a:solidFill>
      <a:prstDash val="sysDash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C9761-6A6B-4113-B6A3-5DFDF1583423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FECD1E-7D1D-4ACF-96CD-DDE3F312A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94030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1F9FBD-7D44-4C0A-BF12-9667FBED87BB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57600D-736F-4798-A80B-BDFC399B1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3915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57600D-736F-4798-A80B-BDFC399B170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54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57600D-736F-4798-A80B-BDFC399B170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807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046374" y="6768444"/>
            <a:ext cx="10078781" cy="61405"/>
          </a:xfrm>
          <a:prstGeom prst="rect">
            <a:avLst/>
          </a:prstGeom>
          <a:solidFill>
            <a:srgbClr val="008CB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04" y="207844"/>
            <a:ext cx="2540579" cy="122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916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73099-74A1-4CFF-B069-171C23667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654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68760"/>
            <a:ext cx="5384800" cy="48574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68760"/>
            <a:ext cx="5384800" cy="48574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23392" y="188640"/>
            <a:ext cx="10972800" cy="922114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4000" b="0">
                <a:solidFill>
                  <a:srgbClr val="0087B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3B685-A2AB-4518-B31A-1C8B277EB98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1"/>
          </p:nvPr>
        </p:nvSpPr>
        <p:spPr>
          <a:xfrm>
            <a:off x="624417" y="63817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468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7545"/>
            <a:ext cx="10515600" cy="1325563"/>
          </a:xfrm>
        </p:spPr>
        <p:txBody>
          <a:bodyPr>
            <a:normAutofit/>
          </a:bodyPr>
          <a:lstStyle>
            <a:lvl1pPr>
              <a:defRPr sz="3600" baseline="0">
                <a:solidFill>
                  <a:srgbClr val="008CB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18045"/>
            <a:ext cx="10515600" cy="4351338"/>
          </a:xfrm>
        </p:spPr>
        <p:txBody>
          <a:bodyPr/>
          <a:lstStyle>
            <a:lvl1pPr>
              <a:defRPr sz="20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0000" indent="-180000">
              <a:buFont typeface="Calibri" panose="020F0502020204030204" pitchFamily="34" charset="0"/>
              <a:buChar char="-"/>
              <a:defRPr sz="1800">
                <a:solidFill>
                  <a:schemeClr val="tx1"/>
                </a:solidFill>
              </a:defRPr>
            </a:lvl2pPr>
            <a:lvl3pPr marL="720000" indent="-180000">
              <a:defRPr sz="1600"/>
            </a:lvl3pPr>
            <a:lvl4pPr marL="900000" indent="-180000">
              <a:buFontTx/>
              <a:buChar char="-"/>
              <a:defRPr sz="1400"/>
            </a:lvl4pPr>
            <a:lvl5pPr marL="1152000" indent="-180000"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364688" y="6478599"/>
            <a:ext cx="75088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A7F1E79-8225-48A0-95BD-5254C3720E2D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250" y="6491299"/>
            <a:ext cx="371475" cy="352425"/>
          </a:xfrm>
          <a:prstGeom prst="rect">
            <a:avLst/>
          </a:prstGeom>
          <a:ln>
            <a:noFill/>
          </a:ln>
        </p:spPr>
      </p:pic>
      <p:sp>
        <p:nvSpPr>
          <p:cNvPr id="11" name="Rectangle 10"/>
          <p:cNvSpPr/>
          <p:nvPr userDrawn="1"/>
        </p:nvSpPr>
        <p:spPr>
          <a:xfrm>
            <a:off x="1046374" y="6768444"/>
            <a:ext cx="10078781" cy="61405"/>
          </a:xfrm>
          <a:prstGeom prst="rect">
            <a:avLst/>
          </a:prstGeom>
          <a:solidFill>
            <a:srgbClr val="008CB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2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 marL="538163" indent="-179388">
              <a:buFont typeface="Calibri" panose="020F0502020204030204" pitchFamily="34" charset="0"/>
              <a:buChar char="-"/>
              <a:defRPr sz="1800">
                <a:solidFill>
                  <a:schemeClr val="tx1"/>
                </a:solidFill>
              </a:defRPr>
            </a:lvl2pPr>
            <a:lvl3pPr marL="896938" indent="-179388">
              <a:defRPr sz="1600"/>
            </a:lvl3pPr>
            <a:lvl4pPr marL="1255713" indent="-179388">
              <a:buFont typeface="Calibri" panose="020F0502020204030204" pitchFamily="34" charset="0"/>
              <a:buChar char="-"/>
              <a:defRPr sz="1400"/>
            </a:lvl4pPr>
            <a:lvl5pPr marL="1703388" indent="-179388">
              <a:defRPr sz="12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046374" y="6768444"/>
            <a:ext cx="10078781" cy="61405"/>
          </a:xfrm>
          <a:prstGeom prst="rect">
            <a:avLst/>
          </a:prstGeom>
          <a:solidFill>
            <a:srgbClr val="008CB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257545"/>
            <a:ext cx="10515600" cy="1325563"/>
          </a:xfrm>
        </p:spPr>
        <p:txBody>
          <a:bodyPr>
            <a:normAutofit/>
          </a:bodyPr>
          <a:lstStyle>
            <a:lvl1pPr>
              <a:defRPr sz="3600" baseline="0">
                <a:solidFill>
                  <a:srgbClr val="008CB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6163236" y="1834585"/>
            <a:ext cx="5181600" cy="4351338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 marL="538163" indent="-179388">
              <a:buFont typeface="Calibri" panose="020F0502020204030204" pitchFamily="34" charset="0"/>
              <a:buChar char="-"/>
              <a:defRPr sz="1800">
                <a:solidFill>
                  <a:schemeClr val="tx1"/>
                </a:solidFill>
              </a:defRPr>
            </a:lvl2pPr>
            <a:lvl3pPr marL="896938" indent="-179388">
              <a:defRPr sz="1600"/>
            </a:lvl3pPr>
            <a:lvl4pPr marL="1255713" indent="-179388">
              <a:buFont typeface="Calibri" panose="020F0502020204030204" pitchFamily="34" charset="0"/>
              <a:buChar char="-"/>
              <a:defRPr sz="1400"/>
            </a:lvl4pPr>
            <a:lvl5pPr marL="1703388" indent="-179388">
              <a:defRPr sz="12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364688" y="6478599"/>
            <a:ext cx="75088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A7F1E79-8225-48A0-95BD-5254C3720E2D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1364688" y="6478599"/>
            <a:ext cx="75088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A7F1E79-8225-48A0-95BD-5254C3720E2D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250" y="6491299"/>
            <a:ext cx="371475" cy="35242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408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046374" y="6768444"/>
            <a:ext cx="10078781" cy="61405"/>
          </a:xfrm>
          <a:prstGeom prst="rect">
            <a:avLst/>
          </a:prstGeom>
          <a:solidFill>
            <a:srgbClr val="008CB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46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73099-74A1-4CFF-B069-171C23667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91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73099-74A1-4CFF-B069-171C23667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03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73099-74A1-4CFF-B069-171C23667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29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73099-74A1-4CFF-B069-171C23667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61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73099-74A1-4CFF-B069-171C23667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57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F73099-74A1-4CFF-B069-171C23667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19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hyperlink" Target="https://www.ksz-bcss.fgov.be/nl/over-de-ksz/comites/algemeen-coordinatiecomite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settlinginbelgium.be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c4eu.eu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ict-reuse.be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status.ksz-bcss.fgov.be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6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738553" y="2176318"/>
            <a:ext cx="10673861" cy="2387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l-NL" sz="3400" b="1" dirty="0" smtClean="0">
              <a:solidFill>
                <a:schemeClr val="bg1"/>
              </a:solidFill>
              <a:latin typeface="Microsoft JhengHei Light" panose="020B0304030504040204" pitchFamily="34" charset="-120"/>
              <a:ea typeface="Microsoft JhengHei Light" panose="020B0304030504040204" pitchFamily="34" charset="-120"/>
              <a:cs typeface="Malgun Gothic Semilight" panose="020B0502040204020203" pitchFamily="34" charset="-128"/>
            </a:endParaRPr>
          </a:p>
          <a:p>
            <a:pPr algn="ctr"/>
            <a:r>
              <a:rPr lang="nl-NL" sz="3400" b="1" dirty="0" smtClean="0">
                <a:solidFill>
                  <a:schemeClr val="bg1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Malgun Gothic Semilight" panose="020B0502040204020203" pitchFamily="34" charset="-128"/>
              </a:rPr>
              <a:t>Jaarlijkse </a:t>
            </a:r>
            <a:r>
              <a:rPr lang="nl-NL" sz="3400" b="1" dirty="0">
                <a:solidFill>
                  <a:schemeClr val="bg1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Malgun Gothic Semilight" panose="020B0502040204020203" pitchFamily="34" charset="-128"/>
              </a:rPr>
              <a:t>presentatie aan de medewerkers van de KSZ</a:t>
            </a:r>
            <a:br>
              <a:rPr lang="nl-NL" sz="3400" b="1" dirty="0">
                <a:solidFill>
                  <a:schemeClr val="bg1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Malgun Gothic Semilight" panose="020B0502040204020203" pitchFamily="34" charset="-128"/>
              </a:rPr>
            </a:br>
            <a:r>
              <a:rPr lang="nl-NL" sz="3400" b="1" dirty="0">
                <a:solidFill>
                  <a:schemeClr val="bg1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Malgun Gothic Semilight" panose="020B0502040204020203" pitchFamily="34" charset="-128"/>
              </a:rPr>
              <a:t> </a:t>
            </a:r>
            <a:br>
              <a:rPr lang="nl-NL" sz="3400" b="1" dirty="0">
                <a:solidFill>
                  <a:schemeClr val="bg1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Malgun Gothic Semilight" panose="020B0502040204020203" pitchFamily="34" charset="-128"/>
              </a:rPr>
            </a:br>
            <a:r>
              <a:rPr lang="nl-NL" sz="3400" b="1" dirty="0" smtClean="0">
                <a:solidFill>
                  <a:schemeClr val="bg1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Malgun Gothic Semilight" panose="020B0502040204020203" pitchFamily="34" charset="-128"/>
              </a:rPr>
              <a:t>Présentation </a:t>
            </a:r>
            <a:r>
              <a:rPr lang="nl-NL" sz="3400" b="1" dirty="0" err="1">
                <a:solidFill>
                  <a:schemeClr val="bg1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Malgun Gothic Semilight" panose="020B0502040204020203" pitchFamily="34" charset="-128"/>
              </a:rPr>
              <a:t>annuelle</a:t>
            </a:r>
            <a:r>
              <a:rPr lang="nl-NL" sz="3400" b="1" dirty="0">
                <a:solidFill>
                  <a:schemeClr val="bg1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Malgun Gothic Semilight" panose="020B0502040204020203" pitchFamily="34" charset="-128"/>
              </a:rPr>
              <a:t> </a:t>
            </a:r>
            <a:r>
              <a:rPr lang="nl-NL" sz="3400" b="1" dirty="0" err="1">
                <a:solidFill>
                  <a:schemeClr val="bg1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Malgun Gothic Semilight" panose="020B0502040204020203" pitchFamily="34" charset="-128"/>
              </a:rPr>
              <a:t>aux</a:t>
            </a:r>
            <a:r>
              <a:rPr lang="nl-NL" sz="3400" b="1" dirty="0">
                <a:solidFill>
                  <a:schemeClr val="bg1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Malgun Gothic Semilight" panose="020B0502040204020203" pitchFamily="34" charset="-128"/>
              </a:rPr>
              <a:t> collaborateurs de la BCSS</a:t>
            </a:r>
            <a:br>
              <a:rPr lang="nl-NL" sz="3400" b="1" dirty="0">
                <a:solidFill>
                  <a:schemeClr val="bg1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Malgun Gothic Semilight" panose="020B0502040204020203" pitchFamily="34" charset="-128"/>
              </a:rPr>
            </a:br>
            <a:endParaRPr lang="nl-NL" sz="3400" b="1" dirty="0">
              <a:solidFill>
                <a:schemeClr val="bg1"/>
              </a:solidFill>
              <a:latin typeface="Microsoft JhengHei Light" panose="020B0304030504040204" pitchFamily="34" charset="-120"/>
              <a:ea typeface="Microsoft JhengHei Light" panose="020B0304030504040204" pitchFamily="34" charset="-120"/>
              <a:cs typeface="Malgun Gothic Semilight" panose="020B0502040204020203" pitchFamily="34" charset="-128"/>
            </a:endParaRPr>
          </a:p>
        </p:txBody>
      </p:sp>
      <p:sp>
        <p:nvSpPr>
          <p:cNvPr id="7" name="Subtitle 4"/>
          <p:cNvSpPr txBox="1">
            <a:spLocks/>
          </p:cNvSpPr>
          <p:nvPr/>
        </p:nvSpPr>
        <p:spPr>
          <a:xfrm>
            <a:off x="1524000" y="4393344"/>
            <a:ext cx="9144000" cy="1655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27/01/2023</a:t>
            </a:r>
            <a:endParaRPr lang="en-US" sz="2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511" y="354410"/>
            <a:ext cx="3048695" cy="146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0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fr-BE" altLang="en-US" dirty="0" smtClean="0"/>
              <a:t>G-Cloud - ROI</a:t>
            </a:r>
            <a:endParaRPr lang="fr-BE" alt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6193" y="1611684"/>
            <a:ext cx="9339613" cy="460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fr-BE" altLang="en-US" dirty="0" err="1" smtClean="0"/>
              <a:t>Facts</a:t>
            </a:r>
            <a:r>
              <a:rPr lang="fr-BE" altLang="en-US" dirty="0" smtClean="0"/>
              <a:t> &amp; Figures </a:t>
            </a:r>
            <a:r>
              <a:rPr lang="fr-BE" altLang="en-US" dirty="0"/>
              <a:t>2022</a:t>
            </a:r>
            <a:endParaRPr lang="en-US" altLang="en-US" dirty="0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altLang="en-US" dirty="0" smtClean="0"/>
              <a:t>Informatieveiligheidscomité (IVC)</a:t>
            </a:r>
          </a:p>
          <a:p>
            <a:pPr lvl="1"/>
            <a:r>
              <a:rPr lang="nl-BE" altLang="en-US" dirty="0" smtClean="0"/>
              <a:t> </a:t>
            </a:r>
            <a:r>
              <a:rPr lang="nl-BE" altLang="en-US" sz="2000" dirty="0" smtClean="0">
                <a:solidFill>
                  <a:srgbClr val="008CB2"/>
                </a:solidFill>
              </a:rPr>
              <a:t>250</a:t>
            </a:r>
            <a:r>
              <a:rPr lang="nl-BE" altLang="en-US" sz="2000" dirty="0" smtClean="0">
                <a:solidFill>
                  <a:srgbClr val="0070C0"/>
                </a:solidFill>
              </a:rPr>
              <a:t> </a:t>
            </a:r>
            <a:r>
              <a:rPr lang="nl-BE" altLang="en-US" sz="2000" dirty="0" smtClean="0"/>
              <a:t>behandelde dossiers (194 in 2021)</a:t>
            </a:r>
          </a:p>
          <a:p>
            <a:pPr lvl="2"/>
            <a:r>
              <a:rPr lang="nl-NL" altLang="en-US" sz="2000" dirty="0" smtClean="0"/>
              <a:t> </a:t>
            </a:r>
            <a:r>
              <a:rPr lang="nl-NL" altLang="en-US" sz="2000" dirty="0" smtClean="0">
                <a:solidFill>
                  <a:srgbClr val="008CB2"/>
                </a:solidFill>
              </a:rPr>
              <a:t>184</a:t>
            </a:r>
            <a:r>
              <a:rPr lang="nl-NL" altLang="en-US" sz="2000" dirty="0" smtClean="0"/>
              <a:t> </a:t>
            </a:r>
            <a:r>
              <a:rPr lang="nl-NL" altLang="en-US" sz="2000" dirty="0"/>
              <a:t>met  betrekking  tot  de verwerking van persoonsgegevens uit het netwerk van de sociale </a:t>
            </a:r>
            <a:r>
              <a:rPr lang="nl-NL" altLang="en-US" sz="2000" dirty="0" smtClean="0"/>
              <a:t>zekerheid, waarvan </a:t>
            </a:r>
            <a:r>
              <a:rPr lang="nl-NL" altLang="en-US" sz="2000" dirty="0"/>
              <a:t>15 dossiers in verenigde </a:t>
            </a:r>
            <a:r>
              <a:rPr lang="nl-NL" altLang="en-US" sz="2000" dirty="0" smtClean="0"/>
              <a:t>kamers (136 in 2021)</a:t>
            </a:r>
            <a:endParaRPr lang="nl-NL" altLang="en-US" sz="2000" dirty="0"/>
          </a:p>
          <a:p>
            <a:pPr lvl="2"/>
            <a:r>
              <a:rPr lang="nl-NL" altLang="en-US" sz="2000" dirty="0" smtClean="0"/>
              <a:t> </a:t>
            </a:r>
            <a:r>
              <a:rPr lang="nl-NL" altLang="en-US" sz="2000" dirty="0" smtClean="0">
                <a:solidFill>
                  <a:srgbClr val="008CB2"/>
                </a:solidFill>
              </a:rPr>
              <a:t>66</a:t>
            </a:r>
            <a:r>
              <a:rPr lang="nl-NL" altLang="en-US" sz="2000" dirty="0" smtClean="0"/>
              <a:t> </a:t>
            </a:r>
            <a:r>
              <a:rPr lang="nl-NL" altLang="en-US" sz="2000" dirty="0"/>
              <a:t>met betrekking tot de </a:t>
            </a:r>
            <a:r>
              <a:rPr lang="nl-NL" altLang="en-US" sz="2000" dirty="0" smtClean="0"/>
              <a:t>verwerking </a:t>
            </a:r>
            <a:r>
              <a:rPr lang="nl-NL" altLang="en-US" sz="2000" dirty="0"/>
              <a:t>van persoonsgegevens inzake de </a:t>
            </a:r>
            <a:r>
              <a:rPr lang="nl-NL" altLang="en-US" sz="2000" dirty="0" smtClean="0"/>
              <a:t>gezondheid (58 in 2021)</a:t>
            </a:r>
            <a:endParaRPr lang="nl-BE" altLang="en-US" sz="2000" dirty="0" smtClean="0"/>
          </a:p>
          <a:p>
            <a:pPr marL="360000" lvl="1" indent="0">
              <a:buNone/>
            </a:pPr>
            <a:endParaRPr lang="nl-BE" altLang="en-US" sz="600" dirty="0"/>
          </a:p>
          <a:p>
            <a:r>
              <a:rPr lang="nl-NL" altLang="en-US" dirty="0" smtClean="0"/>
              <a:t> </a:t>
            </a:r>
            <a:r>
              <a:rPr lang="nl-NL" altLang="en-US" dirty="0" smtClean="0">
                <a:solidFill>
                  <a:srgbClr val="008CB2"/>
                </a:solidFill>
                <a:latin typeface="+mn-lt"/>
              </a:rPr>
              <a:t>52</a:t>
            </a:r>
            <a:r>
              <a:rPr lang="nl-NL" altLang="en-US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nl-NL" altLang="en-US" dirty="0"/>
              <a:t>vergaderingen van en voor het </a:t>
            </a:r>
            <a:r>
              <a:rPr lang="nl-NL" altLang="en-US" dirty="0" smtClean="0"/>
              <a:t>College</a:t>
            </a:r>
          </a:p>
          <a:p>
            <a:endParaRPr lang="nl-BE" altLang="en-US" sz="600" dirty="0"/>
          </a:p>
          <a:p>
            <a:r>
              <a:rPr lang="nl-BE" altLang="en-US" dirty="0" smtClean="0"/>
              <a:t> </a:t>
            </a:r>
            <a:r>
              <a:rPr lang="nl-BE" altLang="en-US" dirty="0" smtClean="0">
                <a:solidFill>
                  <a:srgbClr val="008CB2"/>
                </a:solidFill>
                <a:latin typeface="+mn-lt"/>
              </a:rPr>
              <a:t>30-tal</a:t>
            </a:r>
            <a:r>
              <a:rPr lang="nl-BE" altLang="en-US" dirty="0" smtClean="0"/>
              <a:t> parlementaire vragen (80 in 2021)</a:t>
            </a:r>
            <a:endParaRPr lang="nl-NL" altLang="en-US" sz="600" dirty="0" smtClean="0"/>
          </a:p>
          <a:p>
            <a:pPr marL="0" indent="0">
              <a:buNone/>
            </a:pPr>
            <a:endParaRPr lang="nl-NL" altLang="en-US" dirty="0"/>
          </a:p>
        </p:txBody>
      </p:sp>
    </p:spTree>
    <p:extLst>
      <p:ext uri="{BB962C8B-B14F-4D97-AF65-F5344CB8AC3E}">
        <p14:creationId xmlns:p14="http://schemas.microsoft.com/office/powerpoint/2010/main" val="195088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bault_Final2_ok_compress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22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7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8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/>
          </p:cNvSpPr>
          <p:nvPr/>
        </p:nvSpPr>
        <p:spPr bwMode="auto">
          <a:xfrm>
            <a:off x="1780161" y="2780928"/>
            <a:ext cx="8638161" cy="1296144"/>
          </a:xfrm>
          <a:prstGeom prst="roundRect">
            <a:avLst/>
          </a:prstGeom>
          <a:solidFill>
            <a:srgbClr val="374664"/>
          </a:solidFill>
          <a:ln/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4000">
                <a:solidFill>
                  <a:srgbClr val="008CB2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fr-BE" altLang="en-US" b="1" dirty="0">
                <a:solidFill>
                  <a:schemeClr val="bg1"/>
                </a:solidFill>
              </a:rPr>
              <a:t>Balans &amp; </a:t>
            </a:r>
            <a:r>
              <a:rPr lang="fr-BE" altLang="en-US" b="1" dirty="0" err="1">
                <a:solidFill>
                  <a:schemeClr val="bg1"/>
                </a:solidFill>
              </a:rPr>
              <a:t>Perspectieven</a:t>
            </a:r>
            <a:r>
              <a:rPr lang="fr-BE" altLang="en-US" b="1" dirty="0">
                <a:solidFill>
                  <a:schemeClr val="bg1"/>
                </a:solidFill>
              </a:rPr>
              <a:t> 2022-2023</a:t>
            </a:r>
          </a:p>
        </p:txBody>
      </p:sp>
    </p:spTree>
    <p:extLst>
      <p:ext uri="{BB962C8B-B14F-4D97-AF65-F5344CB8AC3E}">
        <p14:creationId xmlns:p14="http://schemas.microsoft.com/office/powerpoint/2010/main" val="294795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fr-BE" altLang="en-US" dirty="0" err="1" smtClean="0"/>
              <a:t>Prioriteiten</a:t>
            </a:r>
            <a:r>
              <a:rPr lang="fr-BE" altLang="en-US" dirty="0" smtClean="0"/>
              <a:t> </a:t>
            </a: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&gt; </a:t>
            </a:r>
            <a:r>
              <a:rPr lang="nl-NL" dirty="0" smtClean="0">
                <a:solidFill>
                  <a:srgbClr val="008CB2"/>
                </a:solidFill>
              </a:rPr>
              <a:t>400</a:t>
            </a:r>
            <a:r>
              <a:rPr lang="nl-NL" dirty="0" smtClean="0"/>
              <a:t> </a:t>
            </a:r>
            <a:r>
              <a:rPr lang="nl-NL" dirty="0"/>
              <a:t>prioritaire projectaanvragen en change </a:t>
            </a:r>
            <a:r>
              <a:rPr lang="nl-NL" dirty="0" err="1"/>
              <a:t>requests</a:t>
            </a:r>
            <a:r>
              <a:rPr lang="nl-NL" dirty="0"/>
              <a:t> werden uitgevoerd in 2022</a:t>
            </a:r>
          </a:p>
          <a:p>
            <a:r>
              <a:rPr lang="nl-NL" altLang="en-US" dirty="0"/>
              <a:t>prioriteiten </a:t>
            </a:r>
            <a:r>
              <a:rPr lang="nl-NL" altLang="en-US" dirty="0">
                <a:solidFill>
                  <a:srgbClr val="008CB2"/>
                </a:solidFill>
              </a:rPr>
              <a:t>2023</a:t>
            </a:r>
          </a:p>
          <a:p>
            <a:pPr lvl="1"/>
            <a:r>
              <a:rPr lang="nl-NL" altLang="en-US" dirty="0">
                <a:latin typeface="Calibri" panose="020F0502020204030204" pitchFamily="34" charset="0"/>
                <a:cs typeface="Calibri" panose="020F0502020204030204" pitchFamily="34" charset="0"/>
              </a:rPr>
              <a:t>geconsolideerde portfolio </a:t>
            </a:r>
            <a:br>
              <a:rPr lang="nl-NL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altLang="en-US" dirty="0">
                <a:latin typeface="Calibri" panose="020F0502020204030204" pitchFamily="34" charset="0"/>
                <a:cs typeface="Calibri" panose="020F0502020204030204" pitchFamily="34" charset="0"/>
              </a:rPr>
              <a:t>van </a:t>
            </a:r>
            <a:r>
              <a:rPr lang="nl-NL" altLang="en-US" dirty="0">
                <a:solidFill>
                  <a:srgbClr val="008C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158 </a:t>
            </a:r>
            <a:r>
              <a:rPr lang="nl-NL" altLang="en-US" dirty="0">
                <a:latin typeface="Calibri" panose="020F0502020204030204" pitchFamily="34" charset="0"/>
                <a:cs typeface="Calibri" panose="020F0502020204030204" pitchFamily="34" charset="0"/>
              </a:rPr>
              <a:t>aanvragen</a:t>
            </a:r>
          </a:p>
          <a:p>
            <a:pPr lvl="1"/>
            <a:r>
              <a:rPr lang="nl-NL" altLang="en-US" dirty="0"/>
              <a:t>beschikbaar op de pagina </a:t>
            </a:r>
            <a:br>
              <a:rPr lang="nl-NL" altLang="en-US" dirty="0"/>
            </a:br>
            <a:r>
              <a:rPr lang="nl-NL" altLang="en-US" dirty="0">
                <a:hlinkClick r:id="rId2"/>
              </a:rPr>
              <a:t>Algemeen Coördinatiecomité </a:t>
            </a:r>
            <a:endParaRPr lang="nl-NL" altLang="en-US" dirty="0"/>
          </a:p>
          <a:p>
            <a:endParaRPr lang="en-US" dirty="0"/>
          </a:p>
        </p:txBody>
      </p:sp>
      <p:graphicFrame>
        <p:nvGraphicFramePr>
          <p:cNvPr id="5" name="Grafiek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9594810"/>
              </p:ext>
            </p:extLst>
          </p:nvPr>
        </p:nvGraphicFramePr>
        <p:xfrm>
          <a:off x="4539672" y="2522113"/>
          <a:ext cx="6377709" cy="3407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5335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ies&amp;Marylène_Final_resyncing_compress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22217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1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4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fr-BE" altLang="en-US" dirty="0"/>
              <a:t>Statuts sociaux </a:t>
            </a:r>
            <a:r>
              <a:rPr lang="fr-BE" altLang="en-US" dirty="0" smtClean="0"/>
              <a:t>harmonisés (SSH)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les </a:t>
            </a:r>
            <a:r>
              <a:rPr lang="fr-FR" dirty="0"/>
              <a:t>citoyens ayant un statut social reçoivent des </a:t>
            </a:r>
            <a:r>
              <a:rPr lang="fr-FR" dirty="0" smtClean="0"/>
              <a:t>‘</a:t>
            </a:r>
            <a:r>
              <a:rPr lang="fr-FR" dirty="0"/>
              <a:t>droits </a:t>
            </a:r>
            <a:r>
              <a:rPr lang="fr-FR" dirty="0" smtClean="0"/>
              <a:t>supplémentaires’ dérivés </a:t>
            </a:r>
            <a:r>
              <a:rPr lang="fr-FR" dirty="0"/>
              <a:t>de leur statut </a:t>
            </a:r>
            <a:r>
              <a:rPr lang="fr-FR" dirty="0" smtClean="0"/>
              <a:t>social </a:t>
            </a:r>
            <a:r>
              <a:rPr lang="fr-FR" dirty="0" err="1" smtClean="0"/>
              <a:t>p.e</a:t>
            </a:r>
            <a:r>
              <a:rPr lang="fr-FR" dirty="0" smtClean="0"/>
              <a:t>.</a:t>
            </a:r>
            <a:endParaRPr lang="fr-FR" dirty="0"/>
          </a:p>
          <a:p>
            <a:pPr lvl="1"/>
            <a:r>
              <a:rPr lang="fr-FR" dirty="0"/>
              <a:t>tarif social pour le gaz, l'électricité, l'eau, les télécommunications</a:t>
            </a:r>
          </a:p>
          <a:p>
            <a:pPr lvl="1"/>
            <a:r>
              <a:rPr lang="fr-FR" dirty="0"/>
              <a:t>transports en commun (SNCB, De </a:t>
            </a:r>
            <a:r>
              <a:rPr lang="fr-FR" dirty="0" err="1"/>
              <a:t>Lijn</a:t>
            </a:r>
            <a:r>
              <a:rPr lang="fr-FR" dirty="0"/>
              <a:t>, TEC...)</a:t>
            </a:r>
          </a:p>
          <a:p>
            <a:pPr lvl="1"/>
            <a:r>
              <a:rPr lang="fr-FR" dirty="0" smtClean="0"/>
              <a:t>réduction d'impôts</a:t>
            </a:r>
            <a:endParaRPr lang="fr-FR" strike="sngStrike" dirty="0"/>
          </a:p>
          <a:p>
            <a:pPr lvl="1"/>
            <a:r>
              <a:rPr lang="fr-FR" dirty="0"/>
              <a:t>réduction pour des activités socioculturelles et </a:t>
            </a:r>
            <a:r>
              <a:rPr lang="fr-FR" dirty="0" smtClean="0"/>
              <a:t>sportives</a:t>
            </a:r>
          </a:p>
          <a:p>
            <a:pPr lvl="1"/>
            <a:endParaRPr lang="fr-FR" sz="600" dirty="0"/>
          </a:p>
          <a:p>
            <a:r>
              <a:rPr lang="fr-FR" dirty="0" smtClean="0"/>
              <a:t>l’objectif derrière SSH est de </a:t>
            </a:r>
            <a:r>
              <a:rPr lang="fr-FR" dirty="0"/>
              <a:t>simplifier et </a:t>
            </a:r>
            <a:r>
              <a:rPr lang="fr-FR" dirty="0" smtClean="0"/>
              <a:t>d’étendre </a:t>
            </a:r>
            <a:r>
              <a:rPr lang="fr-FR" dirty="0"/>
              <a:t>l'attribution automatique des </a:t>
            </a:r>
            <a:r>
              <a:rPr lang="fr-FR" dirty="0" smtClean="0"/>
              <a:t>droits</a:t>
            </a:r>
          </a:p>
          <a:p>
            <a:endParaRPr lang="fr-FR" sz="600" dirty="0" smtClean="0"/>
          </a:p>
          <a:p>
            <a:r>
              <a:rPr lang="fr-FR" dirty="0"/>
              <a:t>la BCSS et les sources authentiques travaillent pour mettre à disposition </a:t>
            </a:r>
          </a:p>
          <a:p>
            <a:pPr marL="542925" lvl="1" indent="-231775">
              <a:buFont typeface="+mj-lt"/>
              <a:buAutoNum type="arabicPeriod"/>
            </a:pPr>
            <a:r>
              <a:rPr lang="fr-FR" dirty="0" smtClean="0"/>
              <a:t>une </a:t>
            </a:r>
            <a:r>
              <a:rPr lang="fr-FR" dirty="0"/>
              <a:t>utilisation en mode batch de la banque de données dite ‘tampon</a:t>
            </a:r>
            <a:r>
              <a:rPr lang="fr-FR" dirty="0" smtClean="0"/>
              <a:t>’</a:t>
            </a:r>
          </a:p>
          <a:p>
            <a:pPr marL="542925" lvl="1" indent="-231775">
              <a:buFont typeface="+mj-lt"/>
              <a:buAutoNum type="arabicPeriod"/>
            </a:pPr>
            <a:r>
              <a:rPr lang="fr-FR" dirty="0"/>
              <a:t>une consultation en ligne des sources authentiques par les instances d’octroi</a:t>
            </a:r>
          </a:p>
          <a:p>
            <a:pPr marL="542925" lvl="1" indent="-231775">
              <a:buFont typeface="+mj-lt"/>
              <a:buAutoNum type="arabicPeriod"/>
            </a:pPr>
            <a:r>
              <a:rPr lang="fr-FR" dirty="0"/>
              <a:t>une consultation des statuts sociaux via l’application </a:t>
            </a:r>
            <a:r>
              <a:rPr lang="fr-FR" dirty="0" err="1" smtClean="0"/>
              <a:t>MyBEnefits</a:t>
            </a:r>
            <a:endParaRPr lang="fr-FR" dirty="0"/>
          </a:p>
          <a:p>
            <a:endParaRPr lang="fr-F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13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SSH - </a:t>
            </a:r>
            <a:r>
              <a:rPr lang="en-US" dirty="0" err="1"/>
              <a:t>utilisation</a:t>
            </a:r>
            <a:r>
              <a:rPr lang="en-US" dirty="0"/>
              <a:t> DB / consultation </a:t>
            </a:r>
            <a:r>
              <a:rPr lang="en-US" dirty="0" smtClean="0"/>
              <a:t>online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18044"/>
            <a:ext cx="10801350" cy="4892306"/>
          </a:xfrm>
        </p:spPr>
        <p:txBody>
          <a:bodyPr>
            <a:normAutofit/>
          </a:bodyPr>
          <a:lstStyle/>
          <a:p>
            <a:r>
              <a:rPr lang="fr-FR" dirty="0" smtClean="0"/>
              <a:t>résultats </a:t>
            </a:r>
            <a:r>
              <a:rPr lang="fr-FR" dirty="0"/>
              <a:t>atteints depuis la mise en production de SSH (mi-2016)</a:t>
            </a:r>
          </a:p>
          <a:p>
            <a:pPr lvl="1"/>
            <a:r>
              <a:rPr lang="fr-FR" dirty="0"/>
              <a:t> </a:t>
            </a:r>
            <a:r>
              <a:rPr lang="fr-FR" dirty="0" smtClean="0">
                <a:solidFill>
                  <a:srgbClr val="008CB2"/>
                </a:solidFill>
              </a:rPr>
              <a:t>290</a:t>
            </a:r>
            <a:r>
              <a:rPr lang="fr-FR" dirty="0" smtClean="0"/>
              <a:t> projets </a:t>
            </a:r>
            <a:r>
              <a:rPr lang="fr-FR" dirty="0"/>
              <a:t>opérationnels pour le mode batch</a:t>
            </a:r>
          </a:p>
          <a:p>
            <a:pPr lvl="1"/>
            <a:r>
              <a:rPr lang="fr-FR" dirty="0"/>
              <a:t> </a:t>
            </a:r>
            <a:r>
              <a:rPr lang="fr-FR" dirty="0" smtClean="0">
                <a:solidFill>
                  <a:srgbClr val="008CB2"/>
                </a:solidFill>
              </a:rPr>
              <a:t>27</a:t>
            </a:r>
            <a:r>
              <a:rPr lang="fr-FR" dirty="0" smtClean="0"/>
              <a:t> projets </a:t>
            </a:r>
            <a:r>
              <a:rPr lang="fr-FR" dirty="0"/>
              <a:t>opérationnels pour le mode en ligne</a:t>
            </a:r>
          </a:p>
          <a:p>
            <a:endParaRPr lang="en-US" sz="600" dirty="0" smtClean="0"/>
          </a:p>
          <a:p>
            <a:r>
              <a:rPr lang="en-US" dirty="0" err="1" smtClean="0"/>
              <a:t>quelques</a:t>
            </a:r>
            <a:r>
              <a:rPr lang="en-US" dirty="0" smtClean="0"/>
              <a:t> </a:t>
            </a:r>
            <a:r>
              <a:rPr lang="en-US" dirty="0" err="1" smtClean="0"/>
              <a:t>nouveautés</a:t>
            </a:r>
            <a:r>
              <a:rPr lang="en-US" dirty="0" smtClean="0"/>
              <a:t> de 2022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fr-FR" dirty="0"/>
              <a:t>r</a:t>
            </a:r>
            <a:r>
              <a:rPr lang="fr-FR" dirty="0" smtClean="0"/>
              <a:t>enouvellement de la mesure d’élargissement du </a:t>
            </a:r>
            <a:r>
              <a:rPr lang="fr-FR" dirty="0"/>
              <a:t>tarif </a:t>
            </a:r>
            <a:r>
              <a:rPr lang="fr-FR" dirty="0" smtClean="0"/>
              <a:t>social </a:t>
            </a:r>
            <a:r>
              <a:rPr lang="fr-FR" dirty="0"/>
              <a:t>pour le gaz et l’électricité à la catégorie BIM (bénéficiaire de l’intervention majorée</a:t>
            </a:r>
            <a:r>
              <a:rPr lang="fr-FR" dirty="0" smtClean="0"/>
              <a:t>) </a:t>
            </a:r>
            <a:endParaRPr lang="fr-FR" dirty="0" smtClean="0"/>
          </a:p>
          <a:p>
            <a:pPr lvl="1"/>
            <a:r>
              <a:rPr lang="en-US" dirty="0" smtClean="0"/>
              <a:t> </a:t>
            </a:r>
            <a:r>
              <a:rPr lang="en-US" dirty="0" smtClean="0">
                <a:solidFill>
                  <a:srgbClr val="008CB2"/>
                </a:solidFill>
              </a:rPr>
              <a:t>29 </a:t>
            </a:r>
            <a:r>
              <a:rPr lang="en-US" dirty="0" err="1">
                <a:solidFill>
                  <a:srgbClr val="008CB2"/>
                </a:solidFill>
              </a:rPr>
              <a:t>nouvelles</a:t>
            </a:r>
            <a:r>
              <a:rPr lang="en-US" dirty="0">
                <a:solidFill>
                  <a:srgbClr val="008CB2"/>
                </a:solidFill>
              </a:rPr>
              <a:t> communes </a:t>
            </a:r>
            <a:r>
              <a:rPr lang="en-US" dirty="0" err="1">
                <a:solidFill>
                  <a:srgbClr val="008CB2"/>
                </a:solidFill>
              </a:rPr>
              <a:t>ou</a:t>
            </a:r>
            <a:r>
              <a:rPr lang="en-US" dirty="0">
                <a:solidFill>
                  <a:srgbClr val="008CB2"/>
                </a:solidFill>
              </a:rPr>
              <a:t> CPAS </a:t>
            </a:r>
            <a:r>
              <a:rPr lang="en-US" dirty="0" err="1"/>
              <a:t>ont</a:t>
            </a:r>
            <a:r>
              <a:rPr lang="en-US" dirty="0"/>
              <a:t> </a:t>
            </a:r>
            <a:r>
              <a:rPr lang="en-US" dirty="0" err="1"/>
              <a:t>rejoint</a:t>
            </a:r>
            <a:r>
              <a:rPr lang="en-US" dirty="0"/>
              <a:t> le </a:t>
            </a:r>
            <a:r>
              <a:rPr lang="en-US" dirty="0" err="1"/>
              <a:t>projet</a:t>
            </a:r>
            <a:r>
              <a:rPr lang="en-US" dirty="0"/>
              <a:t> SSH </a:t>
            </a:r>
            <a:r>
              <a:rPr lang="en-US" dirty="0" smtClean="0"/>
              <a:t>(pour des exonerations </a:t>
            </a:r>
            <a:r>
              <a:rPr lang="en-US" dirty="0"/>
              <a:t>de </a:t>
            </a:r>
            <a:r>
              <a:rPr lang="en-US" dirty="0" err="1" smtClean="0"/>
              <a:t>taxe</a:t>
            </a:r>
            <a:r>
              <a:rPr lang="en-US" dirty="0" smtClean="0"/>
              <a:t>, </a:t>
            </a:r>
            <a:r>
              <a:rPr lang="en-US" dirty="0" err="1" smtClean="0"/>
              <a:t>l’octroi</a:t>
            </a:r>
            <a:r>
              <a:rPr lang="en-US" dirty="0" smtClean="0"/>
              <a:t> </a:t>
            </a:r>
            <a:r>
              <a:rPr lang="en-US" dirty="0" err="1" smtClean="0"/>
              <a:t>d’avantages</a:t>
            </a:r>
            <a:r>
              <a:rPr lang="en-US" dirty="0" smtClean="0"/>
              <a:t> divers)</a:t>
            </a:r>
            <a:endParaRPr lang="en-US" dirty="0"/>
          </a:p>
          <a:p>
            <a:pPr lvl="1"/>
            <a:r>
              <a:rPr lang="en-US" dirty="0"/>
              <a:t>prime </a:t>
            </a:r>
            <a:r>
              <a:rPr lang="en-US" dirty="0" err="1" smtClean="0"/>
              <a:t>énergie</a:t>
            </a:r>
            <a:r>
              <a:rPr lang="en-US" dirty="0" smtClean="0"/>
              <a:t>, prime </a:t>
            </a:r>
            <a:r>
              <a:rPr lang="en-US" dirty="0" err="1" smtClean="0"/>
              <a:t>mobilité</a:t>
            </a:r>
            <a:r>
              <a:rPr lang="en-US" dirty="0" smtClean="0"/>
              <a:t> (</a:t>
            </a:r>
            <a:r>
              <a:rPr lang="en-US" dirty="0" err="1" smtClean="0"/>
              <a:t>Région</a:t>
            </a:r>
            <a:r>
              <a:rPr lang="en-US" dirty="0" smtClean="0"/>
              <a:t> </a:t>
            </a:r>
            <a:r>
              <a:rPr lang="en-US" dirty="0" err="1"/>
              <a:t>Bruxelloise</a:t>
            </a:r>
            <a:r>
              <a:rPr lang="en-US" dirty="0"/>
              <a:t>)</a:t>
            </a:r>
          </a:p>
          <a:p>
            <a:pPr lvl="1"/>
            <a:r>
              <a:rPr lang="en-US" dirty="0" err="1" smtClean="0"/>
              <a:t>tarif</a:t>
            </a:r>
            <a:r>
              <a:rPr lang="en-US" dirty="0" smtClean="0"/>
              <a:t> </a:t>
            </a:r>
            <a:r>
              <a:rPr lang="en-US" dirty="0"/>
              <a:t>social pour </a:t>
            </a:r>
            <a:r>
              <a:rPr lang="en-US" dirty="0" err="1"/>
              <a:t>l’eau</a:t>
            </a:r>
            <a:r>
              <a:rPr lang="en-US" dirty="0"/>
              <a:t> (</a:t>
            </a:r>
            <a:r>
              <a:rPr lang="en-US" dirty="0" err="1"/>
              <a:t>Région</a:t>
            </a:r>
            <a:r>
              <a:rPr lang="en-US" dirty="0"/>
              <a:t> </a:t>
            </a:r>
            <a:r>
              <a:rPr lang="en-US" dirty="0" err="1" smtClean="0"/>
              <a:t>Bruxelloise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err="1"/>
              <a:t>quotité</a:t>
            </a:r>
            <a:r>
              <a:rPr lang="en-US" dirty="0"/>
              <a:t> </a:t>
            </a:r>
            <a:r>
              <a:rPr lang="en-US" dirty="0" err="1"/>
              <a:t>exemptée</a:t>
            </a:r>
            <a:r>
              <a:rPr lang="en-US" dirty="0"/>
              <a:t> </a:t>
            </a:r>
            <a:r>
              <a:rPr lang="en-US" dirty="0" err="1"/>
              <a:t>d’impôt</a:t>
            </a:r>
            <a:r>
              <a:rPr lang="en-US" dirty="0"/>
              <a:t> pour </a:t>
            </a:r>
            <a:r>
              <a:rPr lang="en-US" dirty="0" err="1" smtClean="0"/>
              <a:t>soin</a:t>
            </a:r>
            <a:r>
              <a:rPr lang="en-US" dirty="0" smtClean="0"/>
              <a:t> </a:t>
            </a:r>
            <a:r>
              <a:rPr lang="en-US" dirty="0"/>
              <a:t>aux parents </a:t>
            </a:r>
            <a:r>
              <a:rPr lang="en-US" dirty="0" err="1"/>
              <a:t>proches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situation de </a:t>
            </a:r>
            <a:r>
              <a:rPr lang="en-US" dirty="0" err="1"/>
              <a:t>dépendance</a:t>
            </a:r>
            <a:r>
              <a:rPr lang="en-US" dirty="0"/>
              <a:t> (SPF Finances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/>
              <a:t>n</a:t>
            </a:r>
            <a:r>
              <a:rPr lang="en-US" dirty="0" err="1" smtClean="0"/>
              <a:t>ouvelles</a:t>
            </a:r>
            <a:r>
              <a:rPr lang="en-US" dirty="0" smtClean="0"/>
              <a:t> sources </a:t>
            </a:r>
            <a:r>
              <a:rPr lang="en-US" dirty="0" err="1" smtClean="0"/>
              <a:t>authentiques</a:t>
            </a:r>
            <a:r>
              <a:rPr lang="en-US" dirty="0" smtClean="0"/>
              <a:t> : </a:t>
            </a:r>
            <a:r>
              <a:rPr lang="en-US" dirty="0" err="1" smtClean="0"/>
              <a:t>Organismes</a:t>
            </a:r>
            <a:r>
              <a:rPr lang="en-US" dirty="0" smtClean="0"/>
              <a:t> </a:t>
            </a:r>
            <a:r>
              <a:rPr lang="en-US" dirty="0" err="1" smtClean="0"/>
              <a:t>Assureurs</a:t>
            </a:r>
            <a:r>
              <a:rPr lang="en-US" dirty="0" smtClean="0"/>
              <a:t> </a:t>
            </a:r>
            <a:r>
              <a:rPr lang="en-US" dirty="0" err="1" smtClean="0"/>
              <a:t>Wallons</a:t>
            </a:r>
            <a:r>
              <a:rPr lang="en-US" dirty="0" smtClean="0"/>
              <a:t>, AVIQ, </a:t>
            </a:r>
            <a:r>
              <a:rPr lang="de-DE" dirty="0" smtClean="0"/>
              <a:t>Dienststelle </a:t>
            </a:r>
            <a:r>
              <a:rPr lang="de-DE" dirty="0"/>
              <a:t>der Deutschsprachigen Gemeinschaft für Selbstbestimmtes Leben (DSL) 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sz="9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58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SSH - </a:t>
            </a:r>
            <a:r>
              <a:rPr lang="en-US" dirty="0" err="1"/>
              <a:t>utilisation</a:t>
            </a:r>
            <a:r>
              <a:rPr lang="en-US" dirty="0"/>
              <a:t> DB / consultation </a:t>
            </a:r>
            <a:r>
              <a:rPr lang="en-US" dirty="0" smtClean="0"/>
              <a:t>online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quelques</a:t>
            </a:r>
            <a:r>
              <a:rPr lang="en-US" dirty="0" smtClean="0"/>
              <a:t> </a:t>
            </a:r>
            <a:r>
              <a:rPr lang="en-US" dirty="0" err="1" smtClean="0"/>
              <a:t>projets</a:t>
            </a:r>
            <a:r>
              <a:rPr lang="en-US" dirty="0" smtClean="0"/>
              <a:t> </a:t>
            </a:r>
            <a:r>
              <a:rPr lang="en-US" dirty="0" err="1"/>
              <a:t>envisagés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smtClean="0"/>
              <a:t>2023</a:t>
            </a:r>
            <a:endParaRPr lang="en-US" dirty="0"/>
          </a:p>
          <a:p>
            <a:pPr lvl="1"/>
            <a:r>
              <a:rPr lang="en-US" sz="2000" dirty="0" err="1"/>
              <a:t>q</a:t>
            </a:r>
            <a:r>
              <a:rPr lang="en-US" sz="2000" dirty="0" err="1" smtClean="0"/>
              <a:t>uotité</a:t>
            </a:r>
            <a:r>
              <a:rPr lang="en-US" sz="2000" dirty="0" smtClean="0"/>
              <a:t> </a:t>
            </a:r>
            <a:r>
              <a:rPr lang="en-US" sz="2000" dirty="0" err="1" smtClean="0"/>
              <a:t>exemptée</a:t>
            </a:r>
            <a:r>
              <a:rPr lang="en-US" sz="2000" dirty="0" smtClean="0"/>
              <a:t> </a:t>
            </a:r>
            <a:r>
              <a:rPr lang="en-US" sz="2000" dirty="0" err="1" smtClean="0"/>
              <a:t>impôt</a:t>
            </a:r>
            <a:r>
              <a:rPr lang="en-US" sz="2000" dirty="0" smtClean="0"/>
              <a:t> : 1</a:t>
            </a:r>
            <a:r>
              <a:rPr lang="en-US" sz="2000" baseline="30000" dirty="0" smtClean="0"/>
              <a:t>ère</a:t>
            </a:r>
            <a:r>
              <a:rPr lang="en-US" sz="2000" dirty="0" smtClean="0"/>
              <a:t> phase = les </a:t>
            </a:r>
            <a:r>
              <a:rPr lang="en-US" sz="2000" dirty="0" err="1" smtClean="0"/>
              <a:t>enfants</a:t>
            </a:r>
            <a:r>
              <a:rPr lang="en-US" sz="2000" dirty="0" smtClean="0"/>
              <a:t> (SPF Finances)</a:t>
            </a:r>
          </a:p>
          <a:p>
            <a:pPr lvl="1"/>
            <a:r>
              <a:rPr lang="en-US" sz="2000" dirty="0" err="1"/>
              <a:t>r</a:t>
            </a:r>
            <a:r>
              <a:rPr lang="en-US" sz="2000" dirty="0" err="1" smtClean="0"/>
              <a:t>éduction</a:t>
            </a:r>
            <a:r>
              <a:rPr lang="en-US" sz="2000" dirty="0" smtClean="0"/>
              <a:t> de </a:t>
            </a:r>
            <a:r>
              <a:rPr lang="en-US" sz="2000" dirty="0" err="1" smtClean="0"/>
              <a:t>précompte</a:t>
            </a:r>
            <a:r>
              <a:rPr lang="en-US" sz="2000" dirty="0" smtClean="0"/>
              <a:t> </a:t>
            </a:r>
            <a:r>
              <a:rPr lang="en-US" sz="2000" dirty="0" err="1" smtClean="0"/>
              <a:t>immobilier</a:t>
            </a:r>
            <a:r>
              <a:rPr lang="en-US" sz="2000" dirty="0" smtClean="0"/>
              <a:t> (SPW </a:t>
            </a:r>
            <a:r>
              <a:rPr lang="en-US" sz="2000" dirty="0" err="1" smtClean="0"/>
              <a:t>Fiscalité</a:t>
            </a:r>
            <a:r>
              <a:rPr lang="en-US" sz="2000" dirty="0" smtClean="0"/>
              <a:t>, </a:t>
            </a:r>
            <a:r>
              <a:rPr lang="en-US" sz="2000" dirty="0" err="1" smtClean="0"/>
              <a:t>Région</a:t>
            </a:r>
            <a:r>
              <a:rPr lang="en-US" sz="2000" dirty="0" smtClean="0"/>
              <a:t> </a:t>
            </a:r>
            <a:r>
              <a:rPr lang="en-US" sz="2000" dirty="0" err="1" smtClean="0"/>
              <a:t>Bruxelloise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err="1"/>
              <a:t>r</a:t>
            </a:r>
            <a:r>
              <a:rPr lang="en-US" sz="2000" dirty="0" err="1" smtClean="0"/>
              <a:t>éduction</a:t>
            </a:r>
            <a:r>
              <a:rPr lang="en-US" sz="2000" dirty="0" smtClean="0"/>
              <a:t> de TVA sur les </a:t>
            </a:r>
            <a:r>
              <a:rPr lang="en-US" sz="2000" dirty="0" err="1" smtClean="0"/>
              <a:t>véhicules</a:t>
            </a:r>
            <a:r>
              <a:rPr lang="en-US" sz="2000" dirty="0" smtClean="0"/>
              <a:t> pour </a:t>
            </a:r>
            <a:r>
              <a:rPr lang="en-US" sz="2000" dirty="0" err="1" smtClean="0"/>
              <a:t>personnes</a:t>
            </a:r>
            <a:r>
              <a:rPr lang="en-US" sz="2000" dirty="0" smtClean="0"/>
              <a:t> </a:t>
            </a:r>
            <a:r>
              <a:rPr lang="en-US" sz="2000" dirty="0" err="1" smtClean="0"/>
              <a:t>handicapées</a:t>
            </a:r>
            <a:r>
              <a:rPr lang="en-US" sz="2000" dirty="0" smtClean="0"/>
              <a:t> (SPF Finances)</a:t>
            </a:r>
          </a:p>
          <a:p>
            <a:pPr lvl="1"/>
            <a:r>
              <a:rPr lang="en-US" sz="2000" dirty="0"/>
              <a:t>q</a:t>
            </a:r>
            <a:r>
              <a:rPr lang="en-US" sz="2000" dirty="0" smtClean="0"/>
              <a:t>uota </a:t>
            </a:r>
            <a:r>
              <a:rPr lang="en-US" sz="2000" dirty="0" err="1" smtClean="0"/>
              <a:t>supplémentaire</a:t>
            </a:r>
            <a:r>
              <a:rPr lang="en-US" sz="2000" dirty="0" smtClean="0"/>
              <a:t> </a:t>
            </a:r>
            <a:r>
              <a:rPr lang="en-US" sz="2000" dirty="0" err="1" smtClean="0"/>
              <a:t>titres</a:t>
            </a:r>
            <a:r>
              <a:rPr lang="en-US" sz="2000" dirty="0" smtClean="0"/>
              <a:t>-services (</a:t>
            </a:r>
            <a:r>
              <a:rPr lang="en-US" sz="2000" dirty="0" err="1" smtClean="0"/>
              <a:t>Région</a:t>
            </a:r>
            <a:r>
              <a:rPr lang="en-US" sz="2000" dirty="0" smtClean="0"/>
              <a:t> </a:t>
            </a:r>
            <a:r>
              <a:rPr lang="en-US" sz="2000" dirty="0" err="1" smtClean="0"/>
              <a:t>Bruxelloise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err="1"/>
              <a:t>t</a:t>
            </a:r>
            <a:r>
              <a:rPr lang="en-US" sz="2000" dirty="0" err="1" smtClean="0"/>
              <a:t>arif</a:t>
            </a:r>
            <a:r>
              <a:rPr lang="en-US" sz="2000" dirty="0" smtClean="0"/>
              <a:t> </a:t>
            </a:r>
            <a:r>
              <a:rPr lang="en-US" sz="2000" dirty="0"/>
              <a:t>social Telecom (SPF Economie-IBPT) </a:t>
            </a:r>
            <a:r>
              <a:rPr lang="en-US" sz="2000" dirty="0" smtClean="0"/>
              <a:t>- </a:t>
            </a:r>
            <a:r>
              <a:rPr lang="en-US" sz="2000" dirty="0" err="1" smtClean="0"/>
              <a:t>préparation</a:t>
            </a:r>
            <a:r>
              <a:rPr lang="en-US" sz="2000" dirty="0" smtClean="0"/>
              <a:t> pour </a:t>
            </a:r>
            <a:r>
              <a:rPr lang="en-US" sz="2000" dirty="0" err="1" smtClean="0"/>
              <a:t>mise</a:t>
            </a:r>
            <a:r>
              <a:rPr lang="en-US" sz="2000" dirty="0" smtClean="0"/>
              <a:t> </a:t>
            </a:r>
            <a:r>
              <a:rPr lang="en-US" sz="2000" dirty="0" err="1" smtClean="0"/>
              <a:t>en</a:t>
            </a:r>
            <a:r>
              <a:rPr lang="en-US" sz="2000" dirty="0" smtClean="0"/>
              <a:t> production </a:t>
            </a:r>
            <a:r>
              <a:rPr lang="en-US" sz="2000" dirty="0" err="1" smtClean="0"/>
              <a:t>en</a:t>
            </a:r>
            <a:r>
              <a:rPr lang="en-US" sz="2000" dirty="0" smtClean="0"/>
              <a:t> 2024</a:t>
            </a:r>
            <a:endParaRPr lang="en-US" sz="2000" dirty="0"/>
          </a:p>
          <a:p>
            <a:pPr lvl="1"/>
            <a:endParaRPr lang="en-US" sz="600" dirty="0"/>
          </a:p>
          <a:p>
            <a:r>
              <a:rPr lang="en-US" dirty="0" err="1"/>
              <a:t>é</a:t>
            </a:r>
            <a:r>
              <a:rPr lang="en-US" dirty="0" err="1" smtClean="0"/>
              <a:t>volution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/>
              <a:t>a</a:t>
            </a:r>
            <a:r>
              <a:rPr lang="en-US" dirty="0" err="1" smtClean="0"/>
              <a:t>jout</a:t>
            </a:r>
            <a:r>
              <a:rPr lang="en-US" dirty="0" smtClean="0"/>
              <a:t> du </a:t>
            </a:r>
            <a:r>
              <a:rPr lang="en-US" dirty="0" err="1" smtClean="0"/>
              <a:t>Ministère</a:t>
            </a:r>
            <a:r>
              <a:rPr lang="en-US" dirty="0" smtClean="0"/>
              <a:t> de la </a:t>
            </a:r>
            <a:r>
              <a:rPr lang="en-US" dirty="0" err="1" smtClean="0"/>
              <a:t>Communauté</a:t>
            </a:r>
            <a:r>
              <a:rPr lang="en-US" dirty="0" smtClean="0"/>
              <a:t> </a:t>
            </a:r>
            <a:r>
              <a:rPr lang="en-US" dirty="0" err="1" smtClean="0"/>
              <a:t>Germanophone</a:t>
            </a:r>
            <a:r>
              <a:rPr lang="en-US" dirty="0" smtClean="0"/>
              <a:t> </a:t>
            </a:r>
            <a:r>
              <a:rPr lang="en-US" dirty="0" err="1" smtClean="0"/>
              <a:t>comme</a:t>
            </a:r>
            <a:r>
              <a:rPr lang="en-US" dirty="0" smtClean="0"/>
              <a:t> nouvelle source </a:t>
            </a:r>
            <a:r>
              <a:rPr lang="en-US" dirty="0" err="1" smtClean="0"/>
              <a:t>authentique</a:t>
            </a:r>
            <a:endParaRPr lang="en-US" dirty="0" smtClean="0"/>
          </a:p>
          <a:p>
            <a:pPr lvl="1"/>
            <a:r>
              <a:rPr lang="en-US" dirty="0" err="1"/>
              <a:t>f</a:t>
            </a:r>
            <a:r>
              <a:rPr lang="en-US" dirty="0" err="1" smtClean="0"/>
              <a:t>inalisation</a:t>
            </a:r>
            <a:r>
              <a:rPr lang="en-US" dirty="0" smtClean="0"/>
              <a:t> de </a:t>
            </a:r>
            <a:r>
              <a:rPr lang="en-US" dirty="0" err="1" smtClean="0"/>
              <a:t>l’ajout</a:t>
            </a:r>
            <a:r>
              <a:rPr lang="en-US" dirty="0" smtClean="0"/>
              <a:t> de </a:t>
            </a:r>
            <a:r>
              <a:rPr lang="en-US" dirty="0" err="1" smtClean="0"/>
              <a:t>l’invalidité</a:t>
            </a:r>
            <a:r>
              <a:rPr lang="en-US" dirty="0" smtClean="0"/>
              <a:t> </a:t>
            </a:r>
            <a:r>
              <a:rPr lang="en-US" dirty="0" err="1"/>
              <a:t>comme</a:t>
            </a:r>
            <a:r>
              <a:rPr lang="en-US" dirty="0"/>
              <a:t> nouveau </a:t>
            </a:r>
            <a:r>
              <a:rPr lang="en-US" dirty="0" err="1"/>
              <a:t>statut</a:t>
            </a:r>
            <a:r>
              <a:rPr lang="en-US" dirty="0"/>
              <a:t> (</a:t>
            </a:r>
            <a:r>
              <a:rPr lang="en-US" dirty="0" smtClean="0"/>
              <a:t>CIN-INAMI)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95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pplication </a:t>
            </a:r>
            <a:r>
              <a:rPr lang="en-US" dirty="0" err="1"/>
              <a:t>MyBEnefits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fonctionne </a:t>
            </a:r>
            <a:r>
              <a:rPr lang="fr-FR" dirty="0"/>
              <a:t>comme un canal de </a:t>
            </a:r>
            <a:r>
              <a:rPr lang="fr-FR" dirty="0" smtClean="0"/>
              <a:t>communication</a:t>
            </a:r>
          </a:p>
          <a:p>
            <a:r>
              <a:rPr lang="fr-FR" dirty="0" smtClean="0"/>
              <a:t>avec </a:t>
            </a:r>
            <a:r>
              <a:rPr lang="fr-FR" dirty="0"/>
              <a:t>les données mises à la disposition du citoyen via </a:t>
            </a:r>
            <a:r>
              <a:rPr lang="fr-FR" dirty="0" err="1"/>
              <a:t>MyBEnefits</a:t>
            </a:r>
            <a:r>
              <a:rPr lang="fr-FR" dirty="0"/>
              <a:t>, les organismes d’octroi vérifient si les critères sur lesquels ils se basent pour octroyer un droit complémentaire sont </a:t>
            </a:r>
            <a:r>
              <a:rPr lang="fr-FR" dirty="0" smtClean="0"/>
              <a:t>remplis</a:t>
            </a:r>
            <a:endParaRPr lang="fr-FR" dirty="0"/>
          </a:p>
          <a:p>
            <a:r>
              <a:rPr lang="fr-FR" dirty="0" smtClean="0"/>
              <a:t>une </a:t>
            </a:r>
            <a:r>
              <a:rPr lang="fr-FR" dirty="0"/>
              <a:t>partie de ces données concernent les statuts sociaux, elles émanent pour le moment de </a:t>
            </a:r>
            <a:r>
              <a:rPr lang="fr-FR" dirty="0" smtClean="0"/>
              <a:t>9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/>
              <a:t>institutions actives dans le secteur de la sécurité sociale (CIN, SFP, SPP IS, DGPH, VSB, </a:t>
            </a:r>
            <a:r>
              <a:rPr lang="fr-FR" dirty="0" err="1" smtClean="0"/>
              <a:t>Opgroeien</a:t>
            </a:r>
            <a:r>
              <a:rPr lang="fr-FR" dirty="0" smtClean="0"/>
              <a:t>, </a:t>
            </a:r>
            <a:r>
              <a:rPr lang="fr-FR" dirty="0" err="1" smtClean="0"/>
              <a:t>IRIScare</a:t>
            </a:r>
            <a:r>
              <a:rPr lang="fr-FR" dirty="0" smtClean="0"/>
              <a:t>, AVIQ et DSL)</a:t>
            </a:r>
            <a:endParaRPr lang="fr-FR" dirty="0"/>
          </a:p>
          <a:p>
            <a:r>
              <a:rPr lang="fr-FR" dirty="0" smtClean="0"/>
              <a:t>l’autre </a:t>
            </a:r>
            <a:r>
              <a:rPr lang="fr-FR" dirty="0"/>
              <a:t>partie de ces données sont des informations liées à l'âge et au domicile qui sont souvent des critères d’attribution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51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/>
          </p:cNvSpPr>
          <p:nvPr/>
        </p:nvSpPr>
        <p:spPr bwMode="auto">
          <a:xfrm>
            <a:off x="1986372" y="2780928"/>
            <a:ext cx="8219256" cy="1296144"/>
          </a:xfrm>
          <a:prstGeom prst="roundRect">
            <a:avLst/>
          </a:prstGeom>
          <a:solidFill>
            <a:srgbClr val="374664"/>
          </a:solidFill>
          <a:ln/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4000">
                <a:solidFill>
                  <a:srgbClr val="008CB2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fr-BE" altLang="en-US" b="1" dirty="0" smtClean="0">
                <a:solidFill>
                  <a:schemeClr val="bg1"/>
                </a:solidFill>
              </a:rPr>
              <a:t>Quelques chiffres</a:t>
            </a:r>
            <a:endParaRPr lang="fr-BE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01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pplication </a:t>
            </a:r>
            <a:r>
              <a:rPr lang="en-US" dirty="0" err="1"/>
              <a:t>MyBEnefits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2022</a:t>
            </a:r>
          </a:p>
          <a:p>
            <a:pPr lvl="1"/>
            <a:r>
              <a:rPr lang="fr-FR" dirty="0"/>
              <a:t>application </a:t>
            </a:r>
            <a:r>
              <a:rPr lang="fr-FR" dirty="0" err="1"/>
              <a:t>MyBEnefits</a:t>
            </a:r>
            <a:r>
              <a:rPr lang="fr-FR" dirty="0"/>
              <a:t> disponible dans </a:t>
            </a:r>
            <a:r>
              <a:rPr lang="fr-FR" dirty="0" err="1"/>
              <a:t>l’app</a:t>
            </a:r>
            <a:r>
              <a:rPr lang="fr-FR" dirty="0"/>
              <a:t> store d’Apple (effectif depuis fin janvier</a:t>
            </a:r>
            <a:r>
              <a:rPr lang="fr-FR" dirty="0" smtClean="0"/>
              <a:t>)</a:t>
            </a:r>
            <a:endParaRPr lang="fr-FR" dirty="0"/>
          </a:p>
          <a:p>
            <a:pPr lvl="1"/>
            <a:r>
              <a:rPr lang="fr-FR" dirty="0" smtClean="0"/>
              <a:t>validation </a:t>
            </a:r>
            <a:r>
              <a:rPr lang="fr-FR" dirty="0"/>
              <a:t>de tous les avantages et </a:t>
            </a:r>
            <a:r>
              <a:rPr lang="fr-FR" dirty="0" smtClean="0"/>
              <a:t>de tous </a:t>
            </a:r>
            <a:r>
              <a:rPr lang="fr-FR" dirty="0"/>
              <a:t>les sites web référencés</a:t>
            </a:r>
          </a:p>
          <a:p>
            <a:pPr lvl="1"/>
            <a:r>
              <a:rPr lang="fr-FR" dirty="0" smtClean="0"/>
              <a:t>traitement </a:t>
            </a:r>
            <a:r>
              <a:rPr lang="fr-FR" dirty="0"/>
              <a:t>des demandes des citoyens</a:t>
            </a:r>
          </a:p>
          <a:p>
            <a:pPr lvl="1"/>
            <a:endParaRPr lang="fr-FR" sz="600" dirty="0"/>
          </a:p>
          <a:p>
            <a:r>
              <a:rPr lang="fr-FR" dirty="0"/>
              <a:t>2023</a:t>
            </a:r>
          </a:p>
          <a:p>
            <a:pPr lvl="1"/>
            <a:r>
              <a:rPr lang="fr-FR" dirty="0"/>
              <a:t>c</a:t>
            </a:r>
            <a:r>
              <a:rPr lang="fr-FR" dirty="0" smtClean="0"/>
              <a:t>ampagne </a:t>
            </a:r>
            <a:r>
              <a:rPr lang="fr-FR" dirty="0"/>
              <a:t>de communication à </a:t>
            </a:r>
            <a:r>
              <a:rPr lang="fr-FR" dirty="0" smtClean="0"/>
              <a:t>destination </a:t>
            </a:r>
            <a:r>
              <a:rPr lang="fr-FR" dirty="0"/>
              <a:t>des travailleurs sociaux et des professionnels du secteur de la culture et des loisirs</a:t>
            </a:r>
          </a:p>
        </p:txBody>
      </p:sp>
    </p:spTree>
    <p:extLst>
      <p:ext uri="{BB962C8B-B14F-4D97-AF65-F5344CB8AC3E}">
        <p14:creationId xmlns:p14="http://schemas.microsoft.com/office/powerpoint/2010/main" val="181625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fr-BE" altLang="en-US" dirty="0" err="1" smtClean="0"/>
              <a:t>eBox</a:t>
            </a:r>
            <a:r>
              <a:rPr lang="fr-BE" altLang="en-US" dirty="0" smtClean="0"/>
              <a:t> citoyen</a:t>
            </a:r>
            <a:endParaRPr lang="en-US" altLang="en-U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l</a:t>
            </a:r>
            <a:r>
              <a:rPr lang="nl-NL" dirty="0" smtClean="0"/>
              <a:t>a BCSS </a:t>
            </a:r>
            <a:r>
              <a:rPr lang="fr-FR" dirty="0" smtClean="0"/>
              <a:t>agit </a:t>
            </a:r>
            <a:r>
              <a:rPr lang="fr-FR" dirty="0"/>
              <a:t>en tant que Document Provider pour </a:t>
            </a:r>
            <a:r>
              <a:rPr lang="fr-FR" dirty="0" smtClean="0">
                <a:solidFill>
                  <a:srgbClr val="008CB2"/>
                </a:solidFill>
              </a:rPr>
              <a:t>33</a:t>
            </a:r>
            <a:r>
              <a:rPr lang="fr-FR" dirty="0" smtClean="0"/>
              <a:t> </a:t>
            </a:r>
            <a:r>
              <a:rPr lang="fr-FR" dirty="0"/>
              <a:t>institutions dans les domaines de la sécurité sociale et de la </a:t>
            </a:r>
            <a:r>
              <a:rPr lang="fr-FR" dirty="0" smtClean="0"/>
              <a:t>santé</a:t>
            </a:r>
            <a:endParaRPr lang="nl-NL" dirty="0" smtClean="0"/>
          </a:p>
          <a:p>
            <a:endParaRPr lang="nl-NL" sz="600" dirty="0"/>
          </a:p>
          <a:p>
            <a:r>
              <a:rPr lang="nl-NL" dirty="0" smtClean="0"/>
              <a:t>au </a:t>
            </a:r>
            <a:r>
              <a:rPr lang="nl-NL" dirty="0"/>
              <a:t>31/12/2022</a:t>
            </a:r>
          </a:p>
          <a:p>
            <a:pPr lvl="1"/>
            <a:r>
              <a:rPr lang="nl-NL" dirty="0"/>
              <a:t> </a:t>
            </a:r>
            <a:r>
              <a:rPr lang="nl-NL" dirty="0">
                <a:solidFill>
                  <a:srgbClr val="008CB2"/>
                </a:solidFill>
              </a:rPr>
              <a:t>122.439.392</a:t>
            </a:r>
            <a:r>
              <a:rPr lang="nl-NL" dirty="0" smtClean="0"/>
              <a:t> </a:t>
            </a:r>
            <a:r>
              <a:rPr lang="fr-FR" dirty="0"/>
              <a:t>documents publiés via la BCSS</a:t>
            </a:r>
            <a:r>
              <a:rPr lang="nl-NL" dirty="0" smtClean="0"/>
              <a:t> </a:t>
            </a:r>
            <a:r>
              <a:rPr lang="nl-NL" dirty="0"/>
              <a:t>(93.852.482 </a:t>
            </a:r>
            <a:r>
              <a:rPr lang="nl-NL" dirty="0" smtClean="0"/>
              <a:t>au </a:t>
            </a:r>
            <a:r>
              <a:rPr lang="nl-NL" dirty="0"/>
              <a:t>31/12/2021) </a:t>
            </a:r>
          </a:p>
          <a:p>
            <a:pPr lvl="1"/>
            <a:r>
              <a:rPr lang="nl-NL" dirty="0"/>
              <a:t> </a:t>
            </a:r>
            <a:r>
              <a:rPr lang="nl-NL" dirty="0">
                <a:solidFill>
                  <a:srgbClr val="008CB2"/>
                </a:solidFill>
              </a:rPr>
              <a:t>4.507.724</a:t>
            </a:r>
            <a:r>
              <a:rPr lang="nl-NL" dirty="0"/>
              <a:t> </a:t>
            </a:r>
            <a:r>
              <a:rPr lang="fr-FR" dirty="0"/>
              <a:t>consentements digital = +/- </a:t>
            </a:r>
            <a:r>
              <a:rPr lang="fr-FR" dirty="0" err="1"/>
              <a:t>eBox</a:t>
            </a:r>
            <a:r>
              <a:rPr lang="fr-FR" dirty="0"/>
              <a:t> Citoyen </a:t>
            </a:r>
            <a:r>
              <a:rPr lang="fr-FR" dirty="0" smtClean="0"/>
              <a:t>actives</a:t>
            </a:r>
            <a:r>
              <a:rPr lang="nl-NL" dirty="0" smtClean="0"/>
              <a:t> </a:t>
            </a:r>
            <a:r>
              <a:rPr lang="nl-NL" dirty="0"/>
              <a:t>(</a:t>
            </a:r>
            <a:r>
              <a:rPr lang="nl-NL"/>
              <a:t>3.284.665 </a:t>
            </a:r>
            <a:r>
              <a:rPr lang="nl-NL" smtClean="0"/>
              <a:t>au </a:t>
            </a:r>
            <a:r>
              <a:rPr lang="nl-NL" dirty="0"/>
              <a:t>31/12/2021)</a:t>
            </a:r>
          </a:p>
          <a:p>
            <a:pPr lvl="1"/>
            <a:r>
              <a:rPr lang="nl-NL" dirty="0" smtClean="0"/>
              <a:t> </a:t>
            </a:r>
            <a:r>
              <a:rPr lang="nl-NL" dirty="0" smtClean="0">
                <a:solidFill>
                  <a:srgbClr val="008CB2"/>
                </a:solidFill>
              </a:rPr>
              <a:t>3.054.448</a:t>
            </a:r>
            <a:r>
              <a:rPr lang="nl-NL" dirty="0" smtClean="0"/>
              <a:t> </a:t>
            </a:r>
            <a:r>
              <a:rPr lang="nl-NL" dirty="0" err="1" smtClean="0"/>
              <a:t>activations</a:t>
            </a:r>
            <a:r>
              <a:rPr lang="nl-NL" dirty="0" smtClean="0"/>
              <a:t> </a:t>
            </a:r>
            <a:r>
              <a:rPr lang="nl-NL" dirty="0" err="1" smtClean="0"/>
              <a:t>uniques</a:t>
            </a:r>
            <a:r>
              <a:rPr lang="nl-NL" dirty="0" smtClean="0"/>
              <a:t> </a:t>
            </a:r>
            <a:r>
              <a:rPr lang="nl-NL" dirty="0"/>
              <a:t>= 33% </a:t>
            </a:r>
            <a:r>
              <a:rPr lang="nl-NL" dirty="0" smtClean="0"/>
              <a:t>de la </a:t>
            </a:r>
            <a:r>
              <a:rPr lang="nl-NL" dirty="0" err="1" smtClean="0"/>
              <a:t>population</a:t>
            </a:r>
            <a:r>
              <a:rPr lang="nl-NL" dirty="0" smtClean="0"/>
              <a:t> </a:t>
            </a:r>
            <a:r>
              <a:rPr lang="nl-NL" dirty="0" err="1" smtClean="0"/>
              <a:t>cible</a:t>
            </a:r>
            <a:r>
              <a:rPr lang="nl-NL" dirty="0" smtClean="0"/>
              <a:t> </a:t>
            </a:r>
            <a:r>
              <a:rPr lang="nl-NL" dirty="0"/>
              <a:t>(9.265.289 </a:t>
            </a:r>
            <a:r>
              <a:rPr lang="nl-NL" dirty="0" err="1" smtClean="0"/>
              <a:t>belges</a:t>
            </a:r>
            <a:r>
              <a:rPr lang="nl-NL" dirty="0" smtClean="0"/>
              <a:t> de 18 </a:t>
            </a:r>
            <a:r>
              <a:rPr lang="nl-NL" dirty="0" err="1" smtClean="0"/>
              <a:t>ans</a:t>
            </a:r>
            <a:r>
              <a:rPr lang="nl-NL" dirty="0" smtClean="0"/>
              <a:t> et +) </a:t>
            </a:r>
          </a:p>
          <a:p>
            <a:pPr lvl="1"/>
            <a:endParaRPr lang="nl-NL" sz="600" dirty="0"/>
          </a:p>
          <a:p>
            <a:r>
              <a:rPr lang="fr-FR" dirty="0" smtClean="0"/>
              <a:t>migration </a:t>
            </a:r>
            <a:r>
              <a:rPr lang="fr-FR" dirty="0"/>
              <a:t>de services SOAP vers une technologie REST-API</a:t>
            </a:r>
            <a:r>
              <a:rPr lang="nl-NL" dirty="0" smtClean="0"/>
              <a:t> </a:t>
            </a:r>
            <a:r>
              <a:rPr lang="nl-NL" dirty="0" err="1"/>
              <a:t>ongoing</a:t>
            </a:r>
            <a:endParaRPr lang="nl-NL" dirty="0"/>
          </a:p>
          <a:p>
            <a:pPr lvl="1"/>
            <a:r>
              <a:rPr lang="fr-FR" dirty="0"/>
              <a:t>accompagnement par la BCSS des institutions qui migrent vers REST-API</a:t>
            </a:r>
          </a:p>
          <a:p>
            <a:pPr lvl="1"/>
            <a:r>
              <a:rPr lang="nl-NL" dirty="0" smtClean="0"/>
              <a:t> </a:t>
            </a:r>
            <a:r>
              <a:rPr lang="nl-NL" dirty="0" smtClean="0">
                <a:solidFill>
                  <a:srgbClr val="008CB2"/>
                </a:solidFill>
              </a:rPr>
              <a:t>50 </a:t>
            </a:r>
            <a:r>
              <a:rPr lang="nl-NL" dirty="0">
                <a:solidFill>
                  <a:srgbClr val="008CB2"/>
                </a:solidFill>
              </a:rPr>
              <a:t>%</a:t>
            </a:r>
            <a:r>
              <a:rPr lang="nl-NL" dirty="0"/>
              <a:t> </a:t>
            </a:r>
            <a:r>
              <a:rPr lang="nl-NL" dirty="0" smtClean="0"/>
              <a:t>des </a:t>
            </a:r>
            <a:r>
              <a:rPr lang="nl-NL" dirty="0" err="1" smtClean="0"/>
              <a:t>institutions</a:t>
            </a:r>
            <a:r>
              <a:rPr lang="nl-NL" dirty="0" smtClean="0"/>
              <a:t> </a:t>
            </a:r>
            <a:r>
              <a:rPr lang="nl-NL" dirty="0" err="1" smtClean="0"/>
              <a:t>migrées</a:t>
            </a:r>
            <a:r>
              <a:rPr lang="nl-NL" dirty="0" smtClean="0"/>
              <a:t> </a:t>
            </a:r>
            <a:r>
              <a:rPr lang="nl-NL" dirty="0" err="1" smtClean="0"/>
              <a:t>représentent</a:t>
            </a:r>
            <a:r>
              <a:rPr lang="nl-NL" dirty="0" smtClean="0"/>
              <a:t> </a:t>
            </a:r>
            <a:r>
              <a:rPr lang="nl-NL" dirty="0">
                <a:solidFill>
                  <a:srgbClr val="008CB2"/>
                </a:solidFill>
              </a:rPr>
              <a:t>95%</a:t>
            </a:r>
            <a:r>
              <a:rPr lang="nl-NL" dirty="0"/>
              <a:t> </a:t>
            </a:r>
            <a:r>
              <a:rPr lang="nl-NL" dirty="0" smtClean="0"/>
              <a:t>des volumes échangés</a:t>
            </a:r>
            <a:endParaRPr lang="nl-NL" dirty="0"/>
          </a:p>
          <a:p>
            <a:endParaRPr lang="nl-NL" sz="600" dirty="0"/>
          </a:p>
          <a:p>
            <a:r>
              <a:rPr lang="fr-FR" dirty="0" smtClean="0"/>
              <a:t>communication </a:t>
            </a:r>
            <a:r>
              <a:rPr lang="fr-FR" dirty="0"/>
              <a:t>bidirectionnelle avec le citoyen </a:t>
            </a:r>
            <a:r>
              <a:rPr lang="fr-FR" dirty="0" smtClean="0"/>
              <a:t>déployée </a:t>
            </a:r>
            <a:r>
              <a:rPr lang="fr-FR" dirty="0"/>
              <a:t>en production</a:t>
            </a:r>
            <a:endParaRPr lang="nl-NL" dirty="0"/>
          </a:p>
          <a:p>
            <a:pPr lvl="1"/>
            <a:r>
              <a:rPr lang="nl-NL" dirty="0" err="1"/>
              <a:t>accusé</a:t>
            </a:r>
            <a:r>
              <a:rPr lang="nl-NL" dirty="0"/>
              <a:t> de </a:t>
            </a:r>
            <a:r>
              <a:rPr lang="nl-NL" dirty="0" err="1"/>
              <a:t>réception</a:t>
            </a:r>
            <a:r>
              <a:rPr lang="nl-NL" dirty="0"/>
              <a:t> </a:t>
            </a:r>
            <a:r>
              <a:rPr lang="nl-NL" dirty="0" err="1" smtClean="0"/>
              <a:t>explicite</a:t>
            </a:r>
            <a:endParaRPr lang="nl-NL" dirty="0" smtClean="0"/>
          </a:p>
          <a:p>
            <a:pPr lvl="1"/>
            <a:r>
              <a:rPr lang="fr-FR" dirty="0"/>
              <a:t>réponse à la communication reçue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23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fr-BE" altLang="en-US" dirty="0" smtClean="0"/>
              <a:t>Handicap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718044"/>
            <a:ext cx="10636045" cy="4756497"/>
          </a:xfrm>
        </p:spPr>
        <p:txBody>
          <a:bodyPr>
            <a:normAutofit/>
          </a:bodyPr>
          <a:lstStyle/>
          <a:p>
            <a:r>
              <a:rPr lang="fr-FR" dirty="0" err="1" smtClean="0"/>
              <a:t>Handiservice</a:t>
            </a:r>
            <a:r>
              <a:rPr lang="fr-FR" dirty="0" smtClean="0"/>
              <a:t> - données disponibles </a:t>
            </a:r>
            <a:r>
              <a:rPr lang="fr-FR" dirty="0" err="1" smtClean="0"/>
              <a:t>àpd</a:t>
            </a:r>
            <a:r>
              <a:rPr lang="fr-FR" dirty="0" smtClean="0"/>
              <a:t> 2022</a:t>
            </a:r>
            <a:endParaRPr lang="fr-FR" dirty="0"/>
          </a:p>
          <a:p>
            <a:pPr lvl="1"/>
            <a:r>
              <a:rPr lang="fr-FR" dirty="0" smtClean="0"/>
              <a:t>reconnaissance </a:t>
            </a:r>
            <a:r>
              <a:rPr lang="fr-FR" dirty="0"/>
              <a:t>pour l’allocation pour l’aide aux personnes âgées et les enfants handicapés à </a:t>
            </a:r>
            <a:r>
              <a:rPr lang="fr-FR" dirty="0" smtClean="0"/>
              <a:t>Bruxelles</a:t>
            </a:r>
          </a:p>
          <a:p>
            <a:pPr lvl="1"/>
            <a:r>
              <a:rPr lang="fr-FR" dirty="0" smtClean="0"/>
              <a:t>allocation pour l’aide aux personnes âgées en Wallonie (reconnaissance, droits et paiements) </a:t>
            </a:r>
          </a:p>
          <a:p>
            <a:pPr lvl="1"/>
            <a:r>
              <a:rPr lang="fr-FR" dirty="0" smtClean="0"/>
              <a:t>reconnaissance </a:t>
            </a:r>
            <a:r>
              <a:rPr lang="fr-FR" dirty="0"/>
              <a:t>des enfants handicapés par l’</a:t>
            </a:r>
            <a:r>
              <a:rPr lang="fr-FR" dirty="0" err="1"/>
              <a:t>AViQ</a:t>
            </a:r>
            <a:r>
              <a:rPr lang="fr-FR" dirty="0"/>
              <a:t> </a:t>
            </a:r>
            <a:r>
              <a:rPr lang="fr-FR" dirty="0" smtClean="0"/>
              <a:t>(Wallonie) </a:t>
            </a:r>
            <a:r>
              <a:rPr lang="fr-FR" dirty="0"/>
              <a:t>et par la DSL </a:t>
            </a:r>
            <a:r>
              <a:rPr lang="fr-FR" dirty="0" smtClean="0"/>
              <a:t>(Communauté germanophone)</a:t>
            </a:r>
          </a:p>
          <a:p>
            <a:pPr lvl="2"/>
            <a:endParaRPr lang="fr-FR" sz="400" dirty="0"/>
          </a:p>
          <a:p>
            <a:r>
              <a:rPr lang="fr-FR" dirty="0" smtClean="0"/>
              <a:t>flux actifs pour </a:t>
            </a:r>
            <a:r>
              <a:rPr lang="fr-FR" dirty="0"/>
              <a:t>le traitement auprès d’</a:t>
            </a:r>
            <a:r>
              <a:rPr lang="fr-FR" dirty="0" err="1"/>
              <a:t>Iriscare</a:t>
            </a:r>
            <a:r>
              <a:rPr lang="fr-FR" dirty="0"/>
              <a:t> </a:t>
            </a:r>
            <a:r>
              <a:rPr lang="fr-FR" dirty="0" smtClean="0"/>
              <a:t>de toute nouvelle demande </a:t>
            </a:r>
            <a:r>
              <a:rPr lang="fr-FR" dirty="0"/>
              <a:t>d’évaluation </a:t>
            </a:r>
            <a:r>
              <a:rPr lang="fr-FR" dirty="0" smtClean="0"/>
              <a:t>médicale </a:t>
            </a:r>
            <a:endParaRPr lang="fr-FR" sz="400" dirty="0" smtClean="0"/>
          </a:p>
          <a:p>
            <a:endParaRPr lang="fr-FR" sz="400" dirty="0" smtClean="0"/>
          </a:p>
          <a:p>
            <a:r>
              <a:rPr lang="fr-FR" dirty="0" smtClean="0"/>
              <a:t>notifications </a:t>
            </a:r>
            <a:r>
              <a:rPr lang="fr-FR" dirty="0"/>
              <a:t>du handicap </a:t>
            </a:r>
            <a:r>
              <a:rPr lang="fr-FR" dirty="0" smtClean="0">
                <a:sym typeface="Wingdings" panose="05000000000000000000" pitchFamily="2" charset="2"/>
              </a:rPr>
              <a:t> </a:t>
            </a:r>
            <a:r>
              <a:rPr lang="fr-FR" dirty="0" smtClean="0"/>
              <a:t>mise </a:t>
            </a:r>
            <a:r>
              <a:rPr lang="fr-FR" dirty="0"/>
              <a:t>à disposition de données relatives au handicap pour le réseau </a:t>
            </a:r>
            <a:endParaRPr lang="fr-FR" dirty="0" smtClean="0"/>
          </a:p>
          <a:p>
            <a:endParaRPr lang="fr-FR" sz="400" dirty="0" smtClean="0"/>
          </a:p>
          <a:p>
            <a:r>
              <a:rPr lang="fr-FR" dirty="0" smtClean="0"/>
              <a:t>intégration au réseau du </a:t>
            </a:r>
            <a:r>
              <a:rPr lang="fr-FR" dirty="0"/>
              <a:t>‘</a:t>
            </a:r>
            <a:r>
              <a:rPr lang="fr-FR" dirty="0" err="1"/>
              <a:t>Ministerium</a:t>
            </a:r>
            <a:r>
              <a:rPr lang="fr-FR" dirty="0"/>
              <a:t> der </a:t>
            </a:r>
            <a:r>
              <a:rPr lang="fr-FR" dirty="0" err="1"/>
              <a:t>Deutschsprachigen</a:t>
            </a:r>
            <a:r>
              <a:rPr lang="fr-FR" dirty="0"/>
              <a:t> </a:t>
            </a:r>
            <a:r>
              <a:rPr lang="fr-FR" dirty="0" err="1"/>
              <a:t>Gemeinschaft</a:t>
            </a:r>
            <a:r>
              <a:rPr lang="fr-FR" dirty="0"/>
              <a:t>’ </a:t>
            </a:r>
            <a:r>
              <a:rPr lang="fr-FR" dirty="0" smtClean="0"/>
              <a:t> </a:t>
            </a:r>
            <a:endParaRPr lang="fr-FR" dirty="0"/>
          </a:p>
          <a:p>
            <a:pPr lvl="1"/>
            <a:r>
              <a:rPr lang="fr-FR" dirty="0" err="1"/>
              <a:t>à</a:t>
            </a:r>
            <a:r>
              <a:rPr lang="fr-FR" dirty="0" err="1" smtClean="0"/>
              <a:t>pd</a:t>
            </a:r>
            <a:r>
              <a:rPr lang="fr-FR" dirty="0" smtClean="0"/>
              <a:t> 1</a:t>
            </a:r>
            <a:r>
              <a:rPr lang="fr-FR" baseline="30000" dirty="0" smtClean="0"/>
              <a:t>er</a:t>
            </a:r>
            <a:r>
              <a:rPr lang="fr-FR" dirty="0" smtClean="0"/>
              <a:t> avril </a:t>
            </a:r>
            <a:r>
              <a:rPr lang="fr-FR" dirty="0"/>
              <a:t>2023</a:t>
            </a:r>
            <a:r>
              <a:rPr lang="fr-FR" dirty="0" smtClean="0"/>
              <a:t> fournisseur </a:t>
            </a:r>
            <a:r>
              <a:rPr lang="fr-FR" dirty="0"/>
              <a:t>des données </a:t>
            </a:r>
            <a:r>
              <a:rPr lang="fr-FR" dirty="0" smtClean="0"/>
              <a:t>relatives </a:t>
            </a:r>
            <a:r>
              <a:rPr lang="fr-FR" dirty="0"/>
              <a:t>à la reconnaissance pour l‘allocation </a:t>
            </a:r>
            <a:r>
              <a:rPr lang="fr-FR" dirty="0" smtClean="0"/>
              <a:t>d’aide </a:t>
            </a:r>
            <a:r>
              <a:rPr lang="fr-FR" dirty="0"/>
              <a:t>aux personnes </a:t>
            </a:r>
            <a:r>
              <a:rPr lang="fr-FR" dirty="0" smtClean="0"/>
              <a:t>âgées</a:t>
            </a:r>
            <a:endParaRPr lang="fr-FR" dirty="0"/>
          </a:p>
          <a:p>
            <a:endParaRPr lang="nl-NL" sz="400" dirty="0" smtClean="0"/>
          </a:p>
          <a:p>
            <a:r>
              <a:rPr lang="nl-NL" dirty="0" err="1" smtClean="0"/>
              <a:t>défi</a:t>
            </a:r>
            <a:r>
              <a:rPr lang="nl-NL" dirty="0" smtClean="0"/>
              <a:t> </a:t>
            </a:r>
            <a:r>
              <a:rPr lang="nl-NL" dirty="0"/>
              <a:t>2023 </a:t>
            </a:r>
            <a:r>
              <a:rPr lang="nl-NL" dirty="0" smtClean="0"/>
              <a:t>- </a:t>
            </a:r>
            <a:r>
              <a:rPr lang="fr-FR" dirty="0"/>
              <a:t>utilisation de </a:t>
            </a:r>
            <a:r>
              <a:rPr lang="fr-FR" dirty="0" err="1" smtClean="0"/>
              <a:t>BelRai</a:t>
            </a:r>
            <a:r>
              <a:rPr lang="fr-FR" dirty="0" smtClean="0"/>
              <a:t> </a:t>
            </a:r>
            <a:r>
              <a:rPr lang="fr-FR" dirty="0"/>
              <a:t>par les institutions régionales chargées du handicap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1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/>
              <a:t>CPAS</a:t>
            </a:r>
            <a:endParaRPr lang="en-US" strike="sngStrik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sz="1900" dirty="0" err="1" smtClean="0"/>
              <a:t>évolution</a:t>
            </a:r>
            <a:r>
              <a:rPr lang="nl-NL" sz="1900" dirty="0" smtClean="0"/>
              <a:t> </a:t>
            </a:r>
            <a:r>
              <a:rPr lang="nl-NL" sz="1900" dirty="0"/>
              <a:t>NOVA+</a:t>
            </a:r>
            <a:r>
              <a:rPr lang="nl-NL" dirty="0" smtClean="0"/>
              <a:t> </a:t>
            </a:r>
            <a:endParaRPr lang="nl-NL" dirty="0"/>
          </a:p>
          <a:p>
            <a:pPr lvl="1"/>
            <a:r>
              <a:rPr lang="fr-FR" sz="1700" dirty="0" smtClean="0"/>
              <a:t>outre </a:t>
            </a:r>
            <a:r>
              <a:rPr lang="fr-FR" sz="1700" dirty="0"/>
              <a:t>le statut correct du demandeur d’aide CPAS, le montant de l’aide financière doit également être déterminé en vue du remboursement </a:t>
            </a:r>
            <a:r>
              <a:rPr lang="fr-FR" sz="1700" dirty="0" smtClean="0"/>
              <a:t>fédéral</a:t>
            </a:r>
          </a:p>
          <a:p>
            <a:pPr lvl="1"/>
            <a:endParaRPr lang="fr-FR" sz="600" dirty="0" smtClean="0"/>
          </a:p>
          <a:p>
            <a:r>
              <a:rPr lang="fr-FR" sz="1900" dirty="0" err="1"/>
              <a:t>BelRAI</a:t>
            </a:r>
            <a:r>
              <a:rPr lang="fr-FR" dirty="0"/>
              <a:t> </a:t>
            </a:r>
          </a:p>
          <a:p>
            <a:pPr lvl="1"/>
            <a:r>
              <a:rPr lang="fr-FR" sz="1700" dirty="0" smtClean="0"/>
              <a:t>les </a:t>
            </a:r>
            <a:r>
              <a:rPr lang="fr-FR" sz="1700" dirty="0"/>
              <a:t>CPAS flamands et les organisations sociales avaient déjà accès au taux d’autonomie de certains clients via </a:t>
            </a:r>
            <a:r>
              <a:rPr lang="fr-FR" sz="1700" dirty="0" err="1" smtClean="0"/>
              <a:t>BelRAI</a:t>
            </a:r>
            <a:endParaRPr lang="fr-FR" sz="1700" dirty="0" smtClean="0"/>
          </a:p>
          <a:p>
            <a:pPr lvl="1"/>
            <a:r>
              <a:rPr lang="fr-FR" sz="1700" dirty="0" smtClean="0"/>
              <a:t>il </a:t>
            </a:r>
            <a:r>
              <a:rPr lang="fr-FR" sz="1700" dirty="0"/>
              <a:t>est maintenant également possible de connaître toutes les relations de soins (équipe multidisciplinaire) pour un NISS </a:t>
            </a:r>
            <a:r>
              <a:rPr lang="fr-FR" sz="1700" dirty="0" smtClean="0"/>
              <a:t>spécifique</a:t>
            </a:r>
          </a:p>
          <a:p>
            <a:pPr lvl="1"/>
            <a:endParaRPr lang="fr-FR" sz="600" dirty="0"/>
          </a:p>
          <a:p>
            <a:r>
              <a:rPr lang="fr-FR" sz="1900" dirty="0" smtClean="0"/>
              <a:t>mise </a:t>
            </a:r>
            <a:r>
              <a:rPr lang="fr-FR" sz="1900" dirty="0"/>
              <a:t>à disposition de nouvelles sources authentiques (incapacité de travail, pécule de vacances, </a:t>
            </a:r>
            <a:r>
              <a:rPr lang="fr-FR" sz="1900" dirty="0" smtClean="0"/>
              <a:t>...)</a:t>
            </a:r>
            <a:endParaRPr lang="fr-FR" sz="600" dirty="0"/>
          </a:p>
          <a:p>
            <a:r>
              <a:rPr lang="fr-FR" sz="1900" dirty="0" smtClean="0"/>
              <a:t>aide </a:t>
            </a:r>
            <a:r>
              <a:rPr lang="fr-FR" sz="1900" dirty="0"/>
              <a:t>à l’emploi : après ACTIRIS et le FOREM, les échanges entre les CPAS et le VDAB sont maintenant examinés (premiers résultats en 2023</a:t>
            </a:r>
            <a:r>
              <a:rPr lang="fr-FR" sz="1900" dirty="0" smtClean="0"/>
              <a:t>)</a:t>
            </a:r>
            <a:endParaRPr lang="fr-FR" sz="1700" dirty="0" smtClean="0"/>
          </a:p>
          <a:p>
            <a:r>
              <a:rPr lang="fr-FR" sz="1800" dirty="0" smtClean="0"/>
              <a:t>participation </a:t>
            </a:r>
            <a:r>
              <a:rPr lang="fr-FR" sz="1800" dirty="0"/>
              <a:t>à un projet avec la Flandre concernant l’avis automatique revenu d'intégration (en </a:t>
            </a:r>
            <a:r>
              <a:rPr lang="fr-FR" sz="1800" dirty="0" smtClean="0"/>
              <a:t>cours)</a:t>
            </a:r>
            <a:endParaRPr lang="fr-FR" sz="1800" dirty="0"/>
          </a:p>
          <a:p>
            <a:r>
              <a:rPr lang="fr-FR" sz="1800" dirty="0" smtClean="0"/>
              <a:t>certains </a:t>
            </a:r>
            <a:r>
              <a:rPr lang="fr-FR" sz="1800" dirty="0"/>
              <a:t>anciens services ont été arrêtés en 2022 au profit de nouveaux services avec des fonctionnalités identiques ou similaires (migration </a:t>
            </a:r>
            <a:r>
              <a:rPr lang="fr-FR" sz="1800" dirty="0" smtClean="0"/>
              <a:t>technique)</a:t>
            </a:r>
            <a:endParaRPr lang="fr-FR" sz="1800" dirty="0"/>
          </a:p>
          <a:p>
            <a:endParaRPr lang="fr-FR" sz="17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endParaRPr lang="fr-FR" sz="1700" dirty="0"/>
          </a:p>
          <a:p>
            <a:pPr lvl="1"/>
            <a:endParaRPr lang="fr-FR" sz="1700" dirty="0"/>
          </a:p>
        </p:txBody>
      </p:sp>
    </p:spTree>
    <p:extLst>
      <p:ext uri="{BB962C8B-B14F-4D97-AF65-F5344CB8AC3E}">
        <p14:creationId xmlns:p14="http://schemas.microsoft.com/office/powerpoint/2010/main" val="393102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838200" y="257545"/>
            <a:ext cx="10515600" cy="1325563"/>
          </a:xfrm>
          <a:noFill/>
        </p:spPr>
        <p:txBody>
          <a:bodyPr/>
          <a:lstStyle/>
          <a:p>
            <a:r>
              <a:rPr lang="fr-BE" altLang="en-US" dirty="0"/>
              <a:t>Lutte contre la fraude </a:t>
            </a:r>
            <a:endParaRPr lang="en-US" alt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participation active au Collège de lutte contre la fraude fiscale et sociale</a:t>
            </a:r>
          </a:p>
          <a:p>
            <a:pPr lvl="1"/>
            <a:r>
              <a:rPr lang="fr-FR" dirty="0"/>
              <a:t>a</a:t>
            </a:r>
            <a:r>
              <a:rPr lang="fr-FR" dirty="0" smtClean="0"/>
              <a:t>nalyse-gap pour </a:t>
            </a:r>
            <a:r>
              <a:rPr lang="fr-FR" dirty="0"/>
              <a:t>identifier les données </a:t>
            </a:r>
            <a:r>
              <a:rPr lang="fr-FR" dirty="0" smtClean="0"/>
              <a:t>utiles disponibles auprès des SPF </a:t>
            </a:r>
            <a:r>
              <a:rPr lang="fr-FR" dirty="0"/>
              <a:t>et </a:t>
            </a:r>
            <a:r>
              <a:rPr lang="fr-FR" dirty="0" smtClean="0"/>
              <a:t>des IPSS et qui </a:t>
            </a:r>
            <a:r>
              <a:rPr lang="fr-FR" dirty="0"/>
              <a:t>ne sont pas encore accessibles </a:t>
            </a:r>
            <a:r>
              <a:rPr lang="fr-FR" dirty="0" smtClean="0"/>
              <a:t>via </a:t>
            </a:r>
            <a:r>
              <a:rPr lang="fr-FR" dirty="0"/>
              <a:t>des communications de données structurées</a:t>
            </a:r>
            <a:endParaRPr lang="nl-NL" dirty="0" smtClean="0"/>
          </a:p>
          <a:p>
            <a:pPr lvl="1"/>
            <a:r>
              <a:rPr lang="nl-NL" dirty="0"/>
              <a:t>“</a:t>
            </a:r>
            <a:r>
              <a:rPr lang="fr-FR" dirty="0"/>
              <a:t>déchargement</a:t>
            </a:r>
            <a:r>
              <a:rPr lang="nl-NL" dirty="0" smtClean="0"/>
              <a:t>” </a:t>
            </a:r>
            <a:r>
              <a:rPr lang="fr-FR" dirty="0" smtClean="0"/>
              <a:t>du </a:t>
            </a:r>
            <a:r>
              <a:rPr lang="fr-FR" dirty="0"/>
              <a:t>cadastre LIMOSA pour le SPF Finances</a:t>
            </a:r>
            <a:endParaRPr lang="nl-NL" dirty="0" smtClean="0"/>
          </a:p>
          <a:p>
            <a:pPr lvl="1"/>
            <a:r>
              <a:rPr lang="fr-FR" dirty="0" smtClean="0"/>
              <a:t>coopération </a:t>
            </a:r>
            <a:r>
              <a:rPr lang="fr-FR" dirty="0"/>
              <a:t>étroite avec le Service d'Intelligence et d'Investigation Sociales (SIOD) et avec les </a:t>
            </a:r>
            <a:r>
              <a:rPr lang="fr-FR" dirty="0" smtClean="0"/>
              <a:t>services d’inspection sociale</a:t>
            </a:r>
            <a:endParaRPr lang="nl-NL" dirty="0" smtClean="0"/>
          </a:p>
          <a:p>
            <a:pPr lvl="1"/>
            <a:endParaRPr lang="nl-NL" sz="600" dirty="0"/>
          </a:p>
          <a:p>
            <a:r>
              <a:rPr lang="nl-NL" dirty="0" err="1"/>
              <a:t>i</a:t>
            </a:r>
            <a:r>
              <a:rPr lang="nl-NL" dirty="0" err="1" smtClean="0"/>
              <a:t>ntensification</a:t>
            </a:r>
            <a:r>
              <a:rPr lang="nl-NL" dirty="0" smtClean="0"/>
              <a:t> des </a:t>
            </a:r>
            <a:r>
              <a:rPr lang="nl-NL" dirty="0" err="1" smtClean="0"/>
              <a:t>contacts</a:t>
            </a:r>
            <a:r>
              <a:rPr lang="nl-NL" dirty="0" smtClean="0"/>
              <a:t> </a:t>
            </a:r>
            <a:r>
              <a:rPr lang="nl-NL" dirty="0" err="1" smtClean="0"/>
              <a:t>avec</a:t>
            </a:r>
            <a:r>
              <a:rPr lang="nl-NL" dirty="0" smtClean="0"/>
              <a:t> l</a:t>
            </a:r>
            <a:r>
              <a:rPr lang="nl-NL" dirty="0"/>
              <a:t>a</a:t>
            </a:r>
            <a:r>
              <a:rPr lang="nl-NL" dirty="0" smtClean="0"/>
              <a:t> </a:t>
            </a:r>
            <a:r>
              <a:rPr lang="nl-NL" dirty="0"/>
              <a:t>European Labour </a:t>
            </a:r>
            <a:r>
              <a:rPr lang="nl-NL" dirty="0" err="1"/>
              <a:t>Authority</a:t>
            </a:r>
            <a:r>
              <a:rPr lang="nl-NL" dirty="0"/>
              <a:t> (ELA)</a:t>
            </a:r>
          </a:p>
          <a:p>
            <a:pPr lvl="1"/>
            <a:r>
              <a:rPr lang="nl-NL" dirty="0" err="1" smtClean="0"/>
              <a:t>organisation</a:t>
            </a:r>
            <a:r>
              <a:rPr lang="nl-NL" dirty="0" smtClean="0"/>
              <a:t> </a:t>
            </a:r>
            <a:r>
              <a:rPr lang="nl-NL" dirty="0" err="1" smtClean="0"/>
              <a:t>européenne</a:t>
            </a:r>
            <a:r>
              <a:rPr lang="nl-NL" dirty="0" smtClean="0"/>
              <a:t> </a:t>
            </a:r>
            <a:r>
              <a:rPr lang="nl-NL" dirty="0" err="1" smtClean="0"/>
              <a:t>qui</a:t>
            </a:r>
            <a:r>
              <a:rPr lang="nl-NL" dirty="0" smtClean="0"/>
              <a:t> </a:t>
            </a:r>
            <a:r>
              <a:rPr lang="nl-NL" dirty="0" err="1" smtClean="0"/>
              <a:t>lutte</a:t>
            </a:r>
            <a:r>
              <a:rPr lang="nl-NL" dirty="0" smtClean="0"/>
              <a:t> </a:t>
            </a:r>
            <a:r>
              <a:rPr lang="nl-NL" dirty="0" err="1" smtClean="0"/>
              <a:t>contre</a:t>
            </a:r>
            <a:r>
              <a:rPr lang="nl-NL" dirty="0" smtClean="0"/>
              <a:t> la fraude sociale et </a:t>
            </a:r>
            <a:r>
              <a:rPr lang="nl-NL" dirty="0" err="1" smtClean="0"/>
              <a:t>le</a:t>
            </a:r>
            <a:r>
              <a:rPr lang="nl-NL" dirty="0" smtClean="0"/>
              <a:t> dumping </a:t>
            </a:r>
            <a:r>
              <a:rPr lang="nl-NL" dirty="0" err="1" smtClean="0"/>
              <a:t>social</a:t>
            </a:r>
            <a:endParaRPr lang="nl-NL" dirty="0" smtClean="0"/>
          </a:p>
          <a:p>
            <a:pPr lvl="1"/>
            <a:r>
              <a:rPr lang="fr-FR" dirty="0"/>
              <a:t>contrôle, entre autres, l'application correcte des règles relatives à la mobilité du </a:t>
            </a:r>
            <a:r>
              <a:rPr lang="fr-FR" dirty="0" smtClean="0"/>
              <a:t>travail</a:t>
            </a:r>
          </a:p>
        </p:txBody>
      </p:sp>
    </p:spTree>
    <p:extLst>
      <p:ext uri="{BB962C8B-B14F-4D97-AF65-F5344CB8AC3E}">
        <p14:creationId xmlns:p14="http://schemas.microsoft.com/office/powerpoint/2010/main" val="57818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2127"/>
            <a:ext cx="10515600" cy="1325563"/>
          </a:xfrm>
          <a:noFill/>
        </p:spPr>
        <p:txBody>
          <a:bodyPr/>
          <a:lstStyle/>
          <a:p>
            <a:r>
              <a:rPr lang="fr-BE" altLang="en-US" dirty="0" smtClean="0"/>
              <a:t>Registres</a:t>
            </a:r>
            <a:endParaRPr lang="fr-BE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18045"/>
            <a:ext cx="10515600" cy="4643844"/>
          </a:xfrm>
        </p:spPr>
        <p:txBody>
          <a:bodyPr>
            <a:normAutofit/>
          </a:bodyPr>
          <a:lstStyle/>
          <a:p>
            <a:r>
              <a:rPr lang="nl-NL" dirty="0" smtClean="0"/>
              <a:t>2022</a:t>
            </a:r>
          </a:p>
          <a:p>
            <a:pPr lvl="1"/>
            <a:r>
              <a:rPr lang="fr-FR" dirty="0" smtClean="0"/>
              <a:t>mise </a:t>
            </a:r>
            <a:r>
              <a:rPr lang="fr-FR" dirty="0"/>
              <a:t>à disposition de nouveaux </a:t>
            </a:r>
            <a:r>
              <a:rPr lang="fr-FR" dirty="0" smtClean="0"/>
              <a:t>TI (type d’information)</a:t>
            </a:r>
            <a:endParaRPr lang="fr-FR" dirty="0"/>
          </a:p>
          <a:p>
            <a:pPr lvl="1"/>
            <a:r>
              <a:rPr lang="fr-FR" dirty="0" smtClean="0"/>
              <a:t>phase-out </a:t>
            </a:r>
            <a:r>
              <a:rPr lang="fr-FR" dirty="0"/>
              <a:t>de nombreux anciens services (flux A1 – flux SSDN - …) </a:t>
            </a:r>
            <a:endParaRPr lang="fr-FR" dirty="0" smtClean="0"/>
          </a:p>
          <a:p>
            <a:pPr lvl="1"/>
            <a:r>
              <a:rPr lang="fr-FR" dirty="0" smtClean="0"/>
              <a:t>mise </a:t>
            </a:r>
            <a:r>
              <a:rPr lang="fr-FR" dirty="0"/>
              <a:t>en production des premières phases du projet “niveau de confiance</a:t>
            </a:r>
            <a:r>
              <a:rPr lang="fr-FR" dirty="0" smtClean="0"/>
              <a:t>” (</a:t>
            </a:r>
            <a:r>
              <a:rPr lang="fr-FR" dirty="0"/>
              <a:t>LOR</a:t>
            </a:r>
            <a:r>
              <a:rPr lang="fr-FR" dirty="0" smtClean="0"/>
              <a:t>)</a:t>
            </a:r>
          </a:p>
          <a:p>
            <a:pPr lvl="2"/>
            <a:r>
              <a:rPr lang="fr-FR" dirty="0" smtClean="0"/>
              <a:t>au </a:t>
            </a:r>
            <a:r>
              <a:rPr lang="fr-FR" dirty="0"/>
              <a:t>niveau de la BCSS, ce projet va notamment fournir aux utilisateurs des donnée des registres BCSS des renseignements par rapport à la confiance qui peut être attribuée aux données </a:t>
            </a:r>
            <a:r>
              <a:rPr lang="fr-FR" dirty="0" smtClean="0"/>
              <a:t>consultées (par </a:t>
            </a:r>
            <a:r>
              <a:rPr lang="fr-FR" dirty="0"/>
              <a:t>exemple, une donnée fournie par </a:t>
            </a:r>
            <a:r>
              <a:rPr lang="fr-FR" dirty="0" err="1"/>
              <a:t>Sigedis</a:t>
            </a:r>
            <a:r>
              <a:rPr lang="fr-FR" dirty="0"/>
              <a:t> et extraite d’un passeport dont la conformité aura été contrôlée aura un niveau de confiance plus élevé qu’une donnée extraite d’un acte notarié ou introduite par </a:t>
            </a:r>
            <a:r>
              <a:rPr lang="fr-FR" dirty="0" err="1" smtClean="0"/>
              <a:t>Limosa</a:t>
            </a:r>
            <a:r>
              <a:rPr lang="fr-FR" dirty="0" smtClean="0"/>
              <a:t>)</a:t>
            </a:r>
          </a:p>
          <a:p>
            <a:r>
              <a:rPr lang="fr-FR" dirty="0" smtClean="0"/>
              <a:t>2023</a:t>
            </a:r>
            <a:endParaRPr lang="fr-FR" dirty="0"/>
          </a:p>
          <a:p>
            <a:pPr lvl="1"/>
            <a:r>
              <a:rPr lang="fr-FR" dirty="0"/>
              <a:t>mise à disposition de nouveaux TI (type d’information</a:t>
            </a:r>
            <a:r>
              <a:rPr lang="fr-FR" dirty="0" smtClean="0"/>
              <a:t>) - suite</a:t>
            </a:r>
            <a:endParaRPr lang="fr-FR" dirty="0"/>
          </a:p>
          <a:p>
            <a:pPr lvl="1"/>
            <a:r>
              <a:rPr lang="fr-FR" dirty="0" err="1" smtClean="0"/>
              <a:t>eBirth</a:t>
            </a:r>
            <a:r>
              <a:rPr lang="fr-FR" dirty="0" smtClean="0"/>
              <a:t> </a:t>
            </a:r>
            <a:r>
              <a:rPr lang="fr-FR" dirty="0"/>
              <a:t>V2</a:t>
            </a:r>
          </a:p>
          <a:p>
            <a:pPr lvl="1"/>
            <a:r>
              <a:rPr lang="fr-FR" dirty="0" smtClean="0"/>
              <a:t>projet LOR - suite</a:t>
            </a:r>
          </a:p>
          <a:p>
            <a:pPr lvl="1"/>
            <a:r>
              <a:rPr lang="fr-FR" dirty="0" smtClean="0"/>
              <a:t>Best-</a:t>
            </a:r>
            <a:r>
              <a:rPr lang="fr-FR" dirty="0" err="1" smtClean="0"/>
              <a:t>Adres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678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fr-BE" altLang="en-US" dirty="0" smtClean="0"/>
              <a:t>Carte </a:t>
            </a:r>
            <a:r>
              <a:rPr lang="fr-BE" altLang="en-US" dirty="0" err="1"/>
              <a:t>isi</a:t>
            </a:r>
            <a:r>
              <a:rPr lang="fr-BE" altLang="en-US" dirty="0" smtClean="0"/>
              <a:t>+</a:t>
            </a:r>
            <a:endParaRPr lang="fr-BE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2022</a:t>
            </a:r>
          </a:p>
          <a:p>
            <a:pPr lvl="1"/>
            <a:r>
              <a:rPr lang="fr-BE" dirty="0" smtClean="0"/>
              <a:t> </a:t>
            </a:r>
            <a:r>
              <a:rPr lang="fr-BE" dirty="0" smtClean="0">
                <a:solidFill>
                  <a:srgbClr val="008CB2"/>
                </a:solidFill>
              </a:rPr>
              <a:t>160.876</a:t>
            </a:r>
            <a:r>
              <a:rPr lang="fr-BE" dirty="0" smtClean="0"/>
              <a:t> cartes </a:t>
            </a:r>
            <a:r>
              <a:rPr lang="fr-BE" dirty="0" err="1" smtClean="0"/>
              <a:t>isi</a:t>
            </a:r>
            <a:r>
              <a:rPr lang="fr-BE" dirty="0" smtClean="0"/>
              <a:t>+ produites (149.583 en 2021)</a:t>
            </a:r>
          </a:p>
          <a:p>
            <a:pPr lvl="1"/>
            <a:r>
              <a:rPr lang="fr-BE" dirty="0" smtClean="0"/>
              <a:t>suivi des services d’émission des cartes </a:t>
            </a:r>
            <a:r>
              <a:rPr lang="fr-BE" dirty="0" err="1" smtClean="0"/>
              <a:t>isi</a:t>
            </a:r>
            <a:r>
              <a:rPr lang="fr-BE" dirty="0" smtClean="0"/>
              <a:t>+</a:t>
            </a:r>
          </a:p>
          <a:p>
            <a:pPr lvl="1"/>
            <a:r>
              <a:rPr lang="fr-BE" dirty="0" smtClean="0"/>
              <a:t>gestion de la DB des cartes </a:t>
            </a:r>
            <a:r>
              <a:rPr lang="fr-BE" dirty="0" err="1" smtClean="0"/>
              <a:t>isi</a:t>
            </a:r>
            <a:r>
              <a:rPr lang="fr-BE" dirty="0" smtClean="0"/>
              <a:t>+ avec entre autres suivi du cycle de vie des cartes : nettoyage, suppression des cartes perdues, volées, obsolètes, endommagées,…</a:t>
            </a:r>
          </a:p>
          <a:p>
            <a:pPr lvl="1"/>
            <a:r>
              <a:rPr lang="fr-FR" dirty="0" smtClean="0"/>
              <a:t>attribution </a:t>
            </a:r>
            <a:r>
              <a:rPr lang="fr-FR" dirty="0"/>
              <a:t>du marché public relatif à la production de la carte </a:t>
            </a:r>
            <a:r>
              <a:rPr lang="fr-FR" dirty="0" err="1"/>
              <a:t>isi</a:t>
            </a:r>
            <a:r>
              <a:rPr lang="fr-FR" dirty="0"/>
              <a:t>+ </a:t>
            </a:r>
            <a:r>
              <a:rPr lang="fr-FR" dirty="0" smtClean="0"/>
              <a:t>à la firme </a:t>
            </a:r>
            <a:r>
              <a:rPr lang="fr-FR" dirty="0" err="1" smtClean="0"/>
              <a:t>Zetes</a:t>
            </a:r>
            <a:r>
              <a:rPr lang="fr-FR" dirty="0" smtClean="0"/>
              <a:t> </a:t>
            </a:r>
            <a:endParaRPr lang="fr-FR" dirty="0"/>
          </a:p>
          <a:p>
            <a:pPr lvl="1"/>
            <a:r>
              <a:rPr lang="fr-FR" dirty="0"/>
              <a:t>collaboration avec le prestataire retenu en vue de la mise en œuvre de la carte</a:t>
            </a:r>
          </a:p>
          <a:p>
            <a:pPr lvl="1"/>
            <a:r>
              <a:rPr lang="fr-FR" dirty="0"/>
              <a:t>BAT (Bon à Tirer) pour les nouvelles cartes</a:t>
            </a:r>
          </a:p>
          <a:p>
            <a:pPr lvl="1"/>
            <a:endParaRPr lang="fr-BE" sz="600" dirty="0" smtClean="0"/>
          </a:p>
          <a:p>
            <a:pPr lvl="1"/>
            <a:endParaRPr lang="fr-BE" sz="600" dirty="0"/>
          </a:p>
          <a:p>
            <a:r>
              <a:rPr lang="fr-BE" dirty="0" smtClean="0"/>
              <a:t>2023</a:t>
            </a:r>
          </a:p>
          <a:p>
            <a:pPr lvl="1"/>
            <a:r>
              <a:rPr lang="fr-FR" dirty="0" smtClean="0"/>
              <a:t>tâches </a:t>
            </a:r>
            <a:r>
              <a:rPr lang="fr-FR" dirty="0"/>
              <a:t>identiques de suivi des cartes et de gestion de la </a:t>
            </a:r>
            <a:r>
              <a:rPr lang="fr-FR" dirty="0" smtClean="0"/>
              <a:t>DB</a:t>
            </a:r>
          </a:p>
          <a:p>
            <a:pPr lvl="1"/>
            <a:r>
              <a:rPr lang="fr-FR" dirty="0"/>
              <a:t>r</a:t>
            </a:r>
            <a:r>
              <a:rPr lang="fr-FR" dirty="0" smtClean="0"/>
              <a:t>éflexion au sujet de la digitalisation de la carte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659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m_Final_ok_compress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39"/>
            <a:ext cx="12222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3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4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err="1" smtClean="0"/>
              <a:t>Samenwerking</a:t>
            </a:r>
            <a:r>
              <a:rPr lang="en-US" dirty="0" smtClean="0"/>
              <a:t> </a:t>
            </a:r>
            <a:r>
              <a:rPr lang="en-US" dirty="0"/>
              <a:t>met Brussel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2022</a:t>
            </a:r>
            <a:endParaRPr lang="nl-NL" dirty="0" smtClean="0"/>
          </a:p>
          <a:p>
            <a:pPr lvl="1"/>
            <a:r>
              <a:rPr lang="nl-NL" dirty="0" smtClean="0"/>
              <a:t>maatregelen sociale economie </a:t>
            </a:r>
            <a:r>
              <a:rPr lang="nl-NL" dirty="0"/>
              <a:t>(</a:t>
            </a:r>
            <a:r>
              <a:rPr lang="nl-NL" dirty="0" smtClean="0"/>
              <a:t>Brussels Economie en Werkgelegenheid)</a:t>
            </a:r>
          </a:p>
          <a:p>
            <a:pPr lvl="1"/>
            <a:r>
              <a:rPr lang="nl-NL" dirty="0" smtClean="0"/>
              <a:t>verhoogde </a:t>
            </a:r>
            <a:r>
              <a:rPr lang="nl-NL" dirty="0"/>
              <a:t>mobiliteitspremie </a:t>
            </a:r>
            <a:r>
              <a:rPr lang="nl-NL" dirty="0" smtClean="0"/>
              <a:t>“</a:t>
            </a:r>
            <a:r>
              <a:rPr lang="nl-NL" dirty="0" err="1" smtClean="0"/>
              <a:t>Bruxell’air</a:t>
            </a:r>
            <a:r>
              <a:rPr lang="nl-NL" dirty="0" smtClean="0"/>
              <a:t>” (Brussel Leefmilieu en Energie)</a:t>
            </a:r>
          </a:p>
          <a:p>
            <a:pPr lvl="1"/>
            <a:r>
              <a:rPr lang="nl-NL" dirty="0"/>
              <a:t>o</a:t>
            </a:r>
            <a:r>
              <a:rPr lang="nl-NL" dirty="0" smtClean="0"/>
              <a:t>pstart inburgeringstraject in het Brussels Gewest (GGC)</a:t>
            </a:r>
          </a:p>
          <a:p>
            <a:pPr lvl="1"/>
            <a:r>
              <a:rPr lang="nl-NL" dirty="0" smtClean="0"/>
              <a:t>huurtoelage </a:t>
            </a:r>
            <a:r>
              <a:rPr lang="nl-NL" dirty="0"/>
              <a:t>en (her)huisvestingstoelage (Brussel Huisvesting)</a:t>
            </a:r>
          </a:p>
          <a:p>
            <a:pPr lvl="1"/>
            <a:r>
              <a:rPr lang="nl-NL" dirty="0" smtClean="0"/>
              <a:t>uitbouw </a:t>
            </a:r>
            <a:r>
              <a:rPr lang="nl-NL" dirty="0"/>
              <a:t>socialisering huurprijzen (Brusselse Gewestelijke Huisvestingsmaatschappij)</a:t>
            </a:r>
          </a:p>
          <a:p>
            <a:pPr lvl="1"/>
            <a:r>
              <a:rPr lang="nl-NL" dirty="0" smtClean="0"/>
              <a:t>activering </a:t>
            </a:r>
            <a:r>
              <a:rPr lang="nl-NL" dirty="0"/>
              <a:t>structurele gegevensstromen dossierbeheer personenvervoer (Brussel </a:t>
            </a:r>
            <a:r>
              <a:rPr lang="nl-NL" dirty="0" smtClean="0"/>
              <a:t>Mobiliteit)</a:t>
            </a:r>
          </a:p>
          <a:p>
            <a:pPr lvl="1"/>
            <a:endParaRPr lang="nl-NL" sz="600" dirty="0" smtClean="0"/>
          </a:p>
          <a:p>
            <a:r>
              <a:rPr lang="nl-NL" dirty="0" smtClean="0"/>
              <a:t>2023</a:t>
            </a:r>
          </a:p>
          <a:p>
            <a:pPr lvl="1"/>
            <a:r>
              <a:rPr lang="nl-NL" dirty="0"/>
              <a:t>sociale tussenkomst waterfactuur (VIVAQUA)</a:t>
            </a:r>
          </a:p>
          <a:p>
            <a:pPr lvl="1"/>
            <a:r>
              <a:rPr lang="nl-NL" dirty="0"/>
              <a:t>technische migratie doorgave kinderen met handicap vermindering onroerende voorheffing (Brussel Fiscaliteit)</a:t>
            </a:r>
          </a:p>
          <a:p>
            <a:pPr lvl="1"/>
            <a:r>
              <a:rPr lang="nl-NL" dirty="0"/>
              <a:t>steun ontwikkeling ondernemingen, </a:t>
            </a:r>
            <a:r>
              <a:rPr lang="nl-NL" dirty="0" err="1"/>
              <a:t>opleidingsinitatieven</a:t>
            </a:r>
            <a:r>
              <a:rPr lang="nl-NL" dirty="0"/>
              <a:t> en verhoogd aantal dienstenscheques aan verminderd tarief voor personen met handicap (Brussel Economie en Werkgelegenheid</a:t>
            </a:r>
            <a:r>
              <a:rPr lang="nl-NL" dirty="0" smtClean="0"/>
              <a:t>)</a:t>
            </a:r>
            <a:endParaRPr lang="nl-NL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83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err="1" smtClean="0"/>
              <a:t>Samenwerking</a:t>
            </a:r>
            <a:r>
              <a:rPr lang="en-US" dirty="0" smtClean="0"/>
              <a:t> </a:t>
            </a:r>
            <a:r>
              <a:rPr lang="en-US" dirty="0"/>
              <a:t>met </a:t>
            </a:r>
            <a:r>
              <a:rPr lang="en-US" dirty="0" err="1"/>
              <a:t>Vlaanderen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18044"/>
            <a:ext cx="10515600" cy="4780727"/>
          </a:xfrm>
        </p:spPr>
        <p:txBody>
          <a:bodyPr>
            <a:normAutofit/>
          </a:bodyPr>
          <a:lstStyle/>
          <a:p>
            <a:r>
              <a:rPr lang="en-US" dirty="0" smtClean="0"/>
              <a:t>2022</a:t>
            </a:r>
            <a:endParaRPr lang="nl-NL" dirty="0" smtClean="0"/>
          </a:p>
          <a:p>
            <a:pPr lvl="1"/>
            <a:r>
              <a:rPr lang="nl-NL" dirty="0"/>
              <a:t>“Mijn </a:t>
            </a:r>
            <a:r>
              <a:rPr lang="nl-NL" dirty="0" err="1"/>
              <a:t>VerbouwPremie</a:t>
            </a:r>
            <a:r>
              <a:rPr lang="nl-NL" dirty="0"/>
              <a:t>” </a:t>
            </a:r>
            <a:r>
              <a:rPr lang="nl-NL" dirty="0" smtClean="0"/>
              <a:t>vanaf </a:t>
            </a:r>
            <a:r>
              <a:rPr lang="nl-NL" dirty="0"/>
              <a:t>1 september 2022 (Vlaams agentschap </a:t>
            </a:r>
            <a:r>
              <a:rPr lang="nl-NL" dirty="0" smtClean="0"/>
              <a:t>Wonen in Vlaanderen</a:t>
            </a:r>
            <a:r>
              <a:rPr lang="nl-NL" dirty="0"/>
              <a:t>)</a:t>
            </a:r>
          </a:p>
          <a:p>
            <a:pPr lvl="1"/>
            <a:r>
              <a:rPr lang="nl-NL" dirty="0" smtClean="0"/>
              <a:t>herstructurering beleidsveld wonen in het Vlaams Gewest</a:t>
            </a:r>
            <a:endParaRPr lang="nl-NL" dirty="0"/>
          </a:p>
          <a:p>
            <a:pPr lvl="1"/>
            <a:r>
              <a:rPr lang="nl-NL" dirty="0" smtClean="0"/>
              <a:t>toekenning </a:t>
            </a:r>
            <a:r>
              <a:rPr lang="nl-NL" dirty="0"/>
              <a:t>Vlaamse </a:t>
            </a:r>
            <a:r>
              <a:rPr lang="nl-NL" dirty="0" err="1"/>
              <a:t>jobbonus</a:t>
            </a:r>
            <a:r>
              <a:rPr lang="nl-NL" dirty="0"/>
              <a:t> voor loontrekkenden op basis van gegevens uit het netwerk van sociale zekerheid (DWSE en </a:t>
            </a:r>
            <a:r>
              <a:rPr lang="nl-NL" dirty="0" smtClean="0"/>
              <a:t>VLABEL)</a:t>
            </a:r>
          </a:p>
          <a:p>
            <a:pPr lvl="1"/>
            <a:endParaRPr lang="nl-NL" sz="600" dirty="0" smtClean="0"/>
          </a:p>
          <a:p>
            <a:r>
              <a:rPr lang="nl-NL" dirty="0" smtClean="0"/>
              <a:t>2023</a:t>
            </a:r>
          </a:p>
          <a:p>
            <a:pPr lvl="1"/>
            <a:r>
              <a:rPr lang="nl-NL" dirty="0"/>
              <a:t>integratie van het </a:t>
            </a:r>
            <a:r>
              <a:rPr lang="nl-NL" dirty="0" err="1"/>
              <a:t>basisondersteuningsbudget</a:t>
            </a:r>
            <a:r>
              <a:rPr lang="nl-NL" dirty="0"/>
              <a:t> voor minderjarigen in de </a:t>
            </a:r>
            <a:r>
              <a:rPr lang="nl-NL" dirty="0" smtClean="0"/>
              <a:t>3e </a:t>
            </a:r>
            <a:r>
              <a:rPr lang="nl-NL" dirty="0"/>
              <a:t>pijler “andere toelagen” binnen het Groeipakket via de </a:t>
            </a:r>
            <a:r>
              <a:rPr lang="nl-NL" dirty="0" err="1"/>
              <a:t>ondersteuingstoeslag</a:t>
            </a:r>
            <a:r>
              <a:rPr lang="nl-NL" dirty="0"/>
              <a:t> vanaf </a:t>
            </a:r>
            <a:r>
              <a:rPr lang="nl-NL" dirty="0" smtClean="0"/>
              <a:t>01/01/23 </a:t>
            </a:r>
            <a:r>
              <a:rPr lang="nl-NL" dirty="0"/>
              <a:t>(Vlaams Agentschap Opgroeien regie)</a:t>
            </a:r>
          </a:p>
          <a:p>
            <a:pPr lvl="1"/>
            <a:r>
              <a:rPr lang="nl-NL" dirty="0"/>
              <a:t>invoering inschrijvingsverplichting VDAB voor sociale huurders vanaf </a:t>
            </a:r>
            <a:r>
              <a:rPr lang="nl-NL" dirty="0" smtClean="0"/>
              <a:t>01/01/23 </a:t>
            </a:r>
            <a:r>
              <a:rPr lang="nl-NL" dirty="0"/>
              <a:t>(Vlaams agentschap Wonen in Vlaanderen en woonmaatschappijen)</a:t>
            </a:r>
          </a:p>
          <a:p>
            <a:pPr lvl="1"/>
            <a:r>
              <a:rPr lang="nl-NL" dirty="0"/>
              <a:t>toekenning Vlaamse </a:t>
            </a:r>
            <a:r>
              <a:rPr lang="nl-NL" dirty="0" err="1"/>
              <a:t>jobbonus</a:t>
            </a:r>
            <a:r>
              <a:rPr lang="nl-NL" dirty="0"/>
              <a:t> plus voor startende zelfstandigen (DWSE)</a:t>
            </a:r>
          </a:p>
          <a:p>
            <a:pPr lvl="1"/>
            <a:r>
              <a:rPr lang="nl-NL" dirty="0"/>
              <a:t>uitbouw maatregel individueel maatwerk (DWSE)</a:t>
            </a:r>
          </a:p>
          <a:p>
            <a:pPr lvl="1"/>
            <a:r>
              <a:rPr lang="nl-NL" dirty="0"/>
              <a:t>ontwikkeling individuele leer-en loopbaanrekening voor de burger (DWSE</a:t>
            </a:r>
            <a:r>
              <a:rPr lang="nl-NL" dirty="0" smtClean="0"/>
              <a:t>)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1415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fr-BE" altLang="en-US" dirty="0" err="1" smtClean="0">
                <a:solidFill>
                  <a:srgbClr val="0082B8"/>
                </a:solidFill>
              </a:rPr>
              <a:t>Facts</a:t>
            </a:r>
            <a:r>
              <a:rPr lang="fr-BE" altLang="en-US" dirty="0" smtClean="0"/>
              <a:t> &amp; Figures 2022</a:t>
            </a: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disponibilité des services  (norme: </a:t>
            </a:r>
            <a:r>
              <a:rPr lang="fr-BE" dirty="0" smtClean="0">
                <a:solidFill>
                  <a:srgbClr val="008CB2"/>
                </a:solidFill>
              </a:rPr>
              <a:t>99%</a:t>
            </a:r>
            <a:r>
              <a:rPr lang="fr-BE" dirty="0" smtClean="0"/>
              <a:t>)</a:t>
            </a:r>
            <a:endParaRPr lang="fr-FR" dirty="0" smtClean="0"/>
          </a:p>
          <a:p>
            <a:pPr lvl="1"/>
            <a:r>
              <a:rPr lang="fr-FR" dirty="0" smtClean="0"/>
              <a:t> </a:t>
            </a:r>
            <a:r>
              <a:rPr lang="fr-BE" dirty="0" smtClean="0">
                <a:solidFill>
                  <a:srgbClr val="008CB2"/>
                </a:solidFill>
              </a:rPr>
              <a:t>99,99 </a:t>
            </a:r>
            <a:r>
              <a:rPr lang="fr-BE" dirty="0">
                <a:solidFill>
                  <a:srgbClr val="008CB2"/>
                </a:solidFill>
              </a:rPr>
              <a:t>%  </a:t>
            </a:r>
            <a:r>
              <a:rPr lang="fr-BE" dirty="0" smtClean="0"/>
              <a:t>de disponibilité du système informatique de la BCSS </a:t>
            </a:r>
          </a:p>
          <a:p>
            <a:pPr lvl="1"/>
            <a:r>
              <a:rPr lang="fr-BE" dirty="0" smtClean="0"/>
              <a:t> </a:t>
            </a:r>
            <a:r>
              <a:rPr lang="fr-BE" dirty="0" smtClean="0">
                <a:solidFill>
                  <a:srgbClr val="008CB2"/>
                </a:solidFill>
              </a:rPr>
              <a:t>99,91 </a:t>
            </a:r>
            <a:r>
              <a:rPr lang="fr-BE" dirty="0">
                <a:solidFill>
                  <a:srgbClr val="008CB2"/>
                </a:solidFill>
              </a:rPr>
              <a:t>%</a:t>
            </a:r>
            <a:r>
              <a:rPr lang="fr-BE" b="1" dirty="0">
                <a:solidFill>
                  <a:srgbClr val="008CB2"/>
                </a:solidFill>
              </a:rPr>
              <a:t> </a:t>
            </a:r>
            <a:r>
              <a:rPr lang="fr-BE" dirty="0" smtClean="0"/>
              <a:t>de disponibilité pour les services du Registre national </a:t>
            </a:r>
          </a:p>
          <a:p>
            <a:pPr lvl="1"/>
            <a:r>
              <a:rPr lang="fr-BE" dirty="0" smtClean="0"/>
              <a:t> </a:t>
            </a:r>
            <a:r>
              <a:rPr lang="fr-BE" dirty="0" smtClean="0">
                <a:solidFill>
                  <a:srgbClr val="008CB2"/>
                </a:solidFill>
              </a:rPr>
              <a:t>99,98 </a:t>
            </a:r>
            <a:r>
              <a:rPr lang="fr-BE" dirty="0">
                <a:solidFill>
                  <a:srgbClr val="008CB2"/>
                </a:solidFill>
              </a:rPr>
              <a:t>%</a:t>
            </a:r>
            <a:r>
              <a:rPr lang="fr-BE" dirty="0" smtClean="0">
                <a:solidFill>
                  <a:srgbClr val="0082B8"/>
                </a:solidFill>
              </a:rPr>
              <a:t> </a:t>
            </a:r>
            <a:r>
              <a:rPr lang="fr-BE" dirty="0" smtClean="0"/>
              <a:t>de disponibilité pour les services de l’ONSS</a:t>
            </a:r>
          </a:p>
          <a:p>
            <a:pPr lvl="1"/>
            <a:endParaRPr lang="fr-BE" sz="600" dirty="0"/>
          </a:p>
          <a:p>
            <a:r>
              <a:rPr lang="fr-BE" dirty="0" smtClean="0"/>
              <a:t>délais de traitement (normes: </a:t>
            </a:r>
            <a:r>
              <a:rPr lang="fr-BE" dirty="0" smtClean="0">
                <a:solidFill>
                  <a:srgbClr val="008CB2"/>
                </a:solidFill>
              </a:rPr>
              <a:t>99% - 99,5%) </a:t>
            </a:r>
          </a:p>
          <a:p>
            <a:pPr lvl="1"/>
            <a:r>
              <a:rPr lang="fr-BE" dirty="0" smtClean="0"/>
              <a:t>délai maximal de 1 seconde dans </a:t>
            </a:r>
            <a:r>
              <a:rPr lang="fr-BE" dirty="0" smtClean="0">
                <a:solidFill>
                  <a:srgbClr val="008CB2"/>
                </a:solidFill>
              </a:rPr>
              <a:t>99,66 </a:t>
            </a:r>
            <a:r>
              <a:rPr lang="fr-BE" dirty="0">
                <a:solidFill>
                  <a:srgbClr val="008CB2"/>
                </a:solidFill>
              </a:rPr>
              <a:t>%</a:t>
            </a:r>
            <a:r>
              <a:rPr lang="fr-BE" dirty="0" smtClean="0">
                <a:solidFill>
                  <a:srgbClr val="0082B8"/>
                </a:solidFill>
              </a:rPr>
              <a:t> </a:t>
            </a:r>
            <a:r>
              <a:rPr lang="fr-BE" dirty="0" smtClean="0"/>
              <a:t>des cas</a:t>
            </a:r>
          </a:p>
          <a:p>
            <a:pPr lvl="1"/>
            <a:r>
              <a:rPr lang="fr-BE" dirty="0" smtClean="0"/>
              <a:t>délai maximal de 2 secondes dans </a:t>
            </a:r>
            <a:r>
              <a:rPr lang="fr-BE" dirty="0" smtClean="0">
                <a:solidFill>
                  <a:srgbClr val="008CB2"/>
                </a:solidFill>
              </a:rPr>
              <a:t>99,93 </a:t>
            </a:r>
            <a:r>
              <a:rPr lang="fr-BE" dirty="0">
                <a:solidFill>
                  <a:srgbClr val="008CB2"/>
                </a:solidFill>
              </a:rPr>
              <a:t>%</a:t>
            </a:r>
            <a:r>
              <a:rPr lang="fr-BE" dirty="0" smtClean="0">
                <a:solidFill>
                  <a:srgbClr val="0082B8"/>
                </a:solidFill>
              </a:rPr>
              <a:t>  </a:t>
            </a:r>
            <a:r>
              <a:rPr lang="fr-BE" dirty="0" smtClean="0"/>
              <a:t>des cas </a:t>
            </a:r>
          </a:p>
          <a:p>
            <a:pPr lvl="1"/>
            <a:r>
              <a:rPr lang="fr-BE" dirty="0" smtClean="0"/>
              <a:t> </a:t>
            </a:r>
            <a:r>
              <a:rPr lang="fr-BE" dirty="0">
                <a:solidFill>
                  <a:srgbClr val="008CB2"/>
                </a:solidFill>
              </a:rPr>
              <a:t>99,85 %</a:t>
            </a:r>
            <a:r>
              <a:rPr lang="fr-BE" dirty="0" smtClean="0">
                <a:solidFill>
                  <a:srgbClr val="0082B8"/>
                </a:solidFill>
              </a:rPr>
              <a:t> </a:t>
            </a:r>
            <a:r>
              <a:rPr lang="fr-BE" dirty="0" smtClean="0"/>
              <a:t>des services traités en mode batch dans les 4 jours calendrier</a:t>
            </a:r>
          </a:p>
          <a:p>
            <a:pPr lvl="1"/>
            <a:r>
              <a:rPr lang="fr-BE" dirty="0" smtClean="0"/>
              <a:t>travaux batch exceptionnels : </a:t>
            </a:r>
            <a:r>
              <a:rPr lang="fr-BE" dirty="0">
                <a:solidFill>
                  <a:srgbClr val="008CB2"/>
                </a:solidFill>
              </a:rPr>
              <a:t>100</a:t>
            </a:r>
            <a:r>
              <a:rPr lang="fr-BE" b="1" dirty="0" smtClean="0">
                <a:solidFill>
                  <a:srgbClr val="008CB2"/>
                </a:solidFill>
              </a:rPr>
              <a:t> </a:t>
            </a:r>
            <a:r>
              <a:rPr lang="fr-BE" dirty="0">
                <a:solidFill>
                  <a:srgbClr val="008CB2"/>
                </a:solidFill>
              </a:rPr>
              <a:t>%</a:t>
            </a:r>
            <a:r>
              <a:rPr lang="fr-BE" b="1" dirty="0">
                <a:solidFill>
                  <a:srgbClr val="5591C3"/>
                </a:solidFill>
              </a:rPr>
              <a:t> </a:t>
            </a:r>
            <a:r>
              <a:rPr lang="fr-BE" dirty="0" smtClean="0"/>
              <a:t>des services traités dans les délais convenus avec les institutions</a:t>
            </a:r>
          </a:p>
          <a:p>
            <a:pPr lvl="1"/>
            <a:endParaRPr lang="fr-BE" dirty="0" smtClean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4828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dirty="0" err="1" smtClean="0"/>
              <a:t>Samenwerking</a:t>
            </a:r>
            <a:r>
              <a:rPr lang="en-US" dirty="0" smtClean="0"/>
              <a:t> </a:t>
            </a:r>
            <a:r>
              <a:rPr lang="en-US" dirty="0"/>
              <a:t>met </a:t>
            </a:r>
            <a:r>
              <a:rPr lang="nl-NL" dirty="0"/>
              <a:t>de Duitstalige </a:t>
            </a:r>
            <a:r>
              <a:rPr lang="nl-NL" dirty="0" smtClean="0"/>
              <a:t>Gemeenschap, de Franstalige </a:t>
            </a:r>
            <a:r>
              <a:rPr lang="nl-NL" dirty="0"/>
              <a:t>Gemeenschap </a:t>
            </a:r>
            <a:r>
              <a:rPr lang="nl-NL" dirty="0" smtClean="0"/>
              <a:t>en </a:t>
            </a:r>
            <a:r>
              <a:rPr lang="nl-NL" dirty="0"/>
              <a:t>het Waalse Gewest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18044"/>
            <a:ext cx="10515600" cy="4780727"/>
          </a:xfrm>
        </p:spPr>
        <p:txBody>
          <a:bodyPr>
            <a:normAutofit/>
          </a:bodyPr>
          <a:lstStyle/>
          <a:p>
            <a:r>
              <a:rPr lang="en-US" dirty="0" smtClean="0"/>
              <a:t>2022</a:t>
            </a:r>
            <a:endParaRPr lang="nl-NL" dirty="0" smtClean="0"/>
          </a:p>
          <a:p>
            <a:pPr lvl="1"/>
            <a:r>
              <a:rPr lang="nl-NL" dirty="0"/>
              <a:t>aansluiten van instellingen van de Franstalige Gemeenschap en het Waalse Gewest op bestaande gegevensmededelingen, met tussenkomst van de regionale dienstenintegrator BCED </a:t>
            </a:r>
          </a:p>
          <a:p>
            <a:pPr marL="360000" lvl="1" indent="0">
              <a:buNone/>
            </a:pPr>
            <a:endParaRPr lang="nl-NL" sz="600" dirty="0" smtClean="0"/>
          </a:p>
          <a:p>
            <a:r>
              <a:rPr lang="nl-NL" dirty="0" smtClean="0"/>
              <a:t>2023</a:t>
            </a:r>
          </a:p>
          <a:p>
            <a:pPr lvl="1"/>
            <a:r>
              <a:rPr lang="nl-NL" dirty="0"/>
              <a:t>uitbouwen van een repertoriumbeheer voor de Duitstalige Gemeenschap</a:t>
            </a:r>
          </a:p>
          <a:p>
            <a:pPr lvl="1"/>
            <a:r>
              <a:rPr lang="nl-NL" dirty="0"/>
              <a:t>verdere ontsluiting van gegevensbronnen aan instellingen van de Franstalige Gemeenschap en het Waalse Gewest</a:t>
            </a:r>
          </a:p>
        </p:txBody>
      </p:sp>
    </p:spTree>
    <p:extLst>
      <p:ext uri="{BB962C8B-B14F-4D97-AF65-F5344CB8AC3E}">
        <p14:creationId xmlns:p14="http://schemas.microsoft.com/office/powerpoint/2010/main" val="298723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fr-BE" altLang="en-US" dirty="0" smtClean="0"/>
              <a:t>Single Digital Gateway (SDG)</a:t>
            </a:r>
            <a:endParaRPr lang="en-US" dirty="0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oprichting van één digitale toegangspoort </a:t>
            </a:r>
          </a:p>
          <a:p>
            <a:pPr lvl="1"/>
            <a:r>
              <a:rPr lang="nl-NL" dirty="0" smtClean="0"/>
              <a:t>voor </a:t>
            </a:r>
            <a:r>
              <a:rPr lang="nl-NL" dirty="0"/>
              <a:t>burgers en ondernemingen </a:t>
            </a:r>
            <a:endParaRPr lang="nl-NL" dirty="0" smtClean="0"/>
          </a:p>
          <a:p>
            <a:pPr lvl="1"/>
            <a:r>
              <a:rPr lang="nl-NL" dirty="0" smtClean="0"/>
              <a:t>voor </a:t>
            </a:r>
            <a:r>
              <a:rPr lang="nl-NL" dirty="0"/>
              <a:t>informatie, procedures en </a:t>
            </a:r>
            <a:r>
              <a:rPr lang="nl-NL" dirty="0" smtClean="0"/>
              <a:t>assistentiediensten</a:t>
            </a:r>
          </a:p>
          <a:p>
            <a:pPr lvl="1"/>
            <a:endParaRPr lang="nl-NL" sz="600" dirty="0" smtClean="0"/>
          </a:p>
          <a:p>
            <a:r>
              <a:rPr lang="nl-BE" dirty="0" err="1"/>
              <a:t>transactioneel</a:t>
            </a:r>
            <a:r>
              <a:rPr lang="nl-BE" dirty="0"/>
              <a:t> luik</a:t>
            </a:r>
          </a:p>
          <a:p>
            <a:pPr lvl="1"/>
            <a:r>
              <a:rPr lang="nl-NL" dirty="0"/>
              <a:t>procedures worden uitgerold tegen eind </a:t>
            </a:r>
            <a:r>
              <a:rPr lang="nl-NL" dirty="0" smtClean="0"/>
              <a:t>2023</a:t>
            </a:r>
          </a:p>
          <a:p>
            <a:pPr lvl="1"/>
            <a:r>
              <a:rPr lang="nl-NL" dirty="0"/>
              <a:t>KSZ </a:t>
            </a:r>
            <a:r>
              <a:rPr lang="nl-NL" dirty="0" err="1"/>
              <a:t>piloteert</a:t>
            </a:r>
            <a:r>
              <a:rPr lang="nl-NL" dirty="0"/>
              <a:t> een aantal sociale zekerheidsdomeinen waaronder de online aanvraag procedure van een Europese </a:t>
            </a:r>
            <a:r>
              <a:rPr lang="nl-NL" dirty="0" smtClean="0"/>
              <a:t>Ziekteverzekeringskaart</a:t>
            </a:r>
          </a:p>
          <a:p>
            <a:pPr lvl="1"/>
            <a:endParaRPr lang="nl-NL" sz="600" dirty="0" smtClean="0"/>
          </a:p>
          <a:p>
            <a:r>
              <a:rPr lang="nl-NL" dirty="0" smtClean="0"/>
              <a:t>ingebed </a:t>
            </a:r>
            <a:r>
              <a:rPr lang="nl-NL" dirty="0"/>
              <a:t>binnen </a:t>
            </a:r>
            <a:r>
              <a:rPr lang="nl-NL" dirty="0">
                <a:hlinkClick r:id="rId2"/>
              </a:rPr>
              <a:t>het internationale luik van het portaal </a:t>
            </a:r>
            <a:r>
              <a:rPr lang="nl-NL" dirty="0"/>
              <a:t>van de sociale </a:t>
            </a:r>
            <a:r>
              <a:rPr lang="nl-NL" dirty="0" smtClean="0"/>
              <a:t>zekerheid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58" y="257545"/>
            <a:ext cx="1666875" cy="111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70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/>
              <a:t>EESSI/RINA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Electronic Exchange of Social Security Information</a:t>
            </a:r>
          </a:p>
          <a:p>
            <a:endParaRPr lang="en-US" sz="400" dirty="0" smtClean="0"/>
          </a:p>
          <a:p>
            <a:r>
              <a:rPr lang="nl-NL" dirty="0"/>
              <a:t>crossborder elektronische gegevensmededelingen tot overdraagbaarheid van rechten in sociale zekerheidsdomeinen </a:t>
            </a:r>
            <a:endParaRPr lang="nl-NL" dirty="0" smtClean="0"/>
          </a:p>
          <a:p>
            <a:endParaRPr lang="nl-NL" sz="400" dirty="0"/>
          </a:p>
          <a:p>
            <a:r>
              <a:rPr lang="nl-NL" dirty="0" smtClean="0"/>
              <a:t>de KSZ is verantwoordelijk voor het Access Point (uniek toegangspunt voor BE) en de National Gateway (bus naar backoffice applicaties)</a:t>
            </a:r>
          </a:p>
          <a:p>
            <a:endParaRPr lang="nl-NL" sz="400" dirty="0" smtClean="0"/>
          </a:p>
          <a:p>
            <a:r>
              <a:rPr lang="nl-NL" dirty="0"/>
              <a:t>webapplicatie RINA voor de uitwisseling van kleine volumes</a:t>
            </a:r>
          </a:p>
          <a:p>
            <a:pPr lvl="1"/>
            <a:r>
              <a:rPr lang="nl-NL" dirty="0" smtClean="0"/>
              <a:t>in </a:t>
            </a:r>
            <a:r>
              <a:rPr lang="nl-NL" dirty="0"/>
              <a:t>2023 overname door een </a:t>
            </a:r>
            <a:r>
              <a:rPr lang="nl-NL" dirty="0" smtClean="0"/>
              <a:t>“contractor” </a:t>
            </a:r>
            <a:r>
              <a:rPr lang="nl-NL" dirty="0"/>
              <a:t>(particulier softwareontwikkelingsbedrijf) voor meer dan 20 lidstaten die zich hebben verenigd middels een </a:t>
            </a:r>
            <a:r>
              <a:rPr lang="nl-NL" dirty="0" smtClean="0"/>
              <a:t>“Joint </a:t>
            </a:r>
            <a:r>
              <a:rPr lang="nl-NL" dirty="0" err="1"/>
              <a:t>Procurement</a:t>
            </a:r>
            <a:r>
              <a:rPr lang="nl-NL" dirty="0"/>
              <a:t> </a:t>
            </a:r>
            <a:r>
              <a:rPr lang="nl-NL" dirty="0" smtClean="0"/>
              <a:t>Agreement” </a:t>
            </a:r>
            <a:r>
              <a:rPr lang="nl-NL" dirty="0"/>
              <a:t>waaronder </a:t>
            </a:r>
            <a:r>
              <a:rPr lang="nl-NL" dirty="0" smtClean="0"/>
              <a:t>België</a:t>
            </a:r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58" y="257545"/>
            <a:ext cx="1666875" cy="111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7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nl-NL" dirty="0"/>
              <a:t>Europese ziekteverzekeringskaart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18044"/>
            <a:ext cx="10515600" cy="4911355"/>
          </a:xfrm>
        </p:spPr>
        <p:txBody>
          <a:bodyPr>
            <a:normAutofit/>
          </a:bodyPr>
          <a:lstStyle/>
          <a:p>
            <a:r>
              <a:rPr lang="nl-BE" dirty="0"/>
              <a:t>deze kaart </a:t>
            </a:r>
            <a:r>
              <a:rPr lang="nl-NL" dirty="0"/>
              <a:t>geeft toegang tot de medische noodzakelijk zorg binnen het openbare zorgstelsel  gedurende een verblijf in een EU-lidstaat, IJsland, Liechtenstein, Noorwegen en </a:t>
            </a:r>
            <a:r>
              <a:rPr lang="nl-NL" dirty="0" smtClean="0"/>
              <a:t>Zwitserland</a:t>
            </a:r>
          </a:p>
          <a:p>
            <a:r>
              <a:rPr lang="fr-FR" dirty="0" err="1" smtClean="0"/>
              <a:t>oprichting</a:t>
            </a:r>
            <a:r>
              <a:rPr lang="fr-FR" dirty="0" smtClean="0"/>
              <a:t> </a:t>
            </a:r>
            <a:r>
              <a:rPr lang="fr-FR" dirty="0"/>
              <a:t>van </a:t>
            </a:r>
            <a:r>
              <a:rPr lang="fr-FR" dirty="0" err="1"/>
              <a:t>een</a:t>
            </a:r>
            <a:r>
              <a:rPr lang="fr-FR" dirty="0"/>
              <a:t> </a:t>
            </a:r>
            <a:r>
              <a:rPr lang="fr-FR" dirty="0" smtClean="0"/>
              <a:t>ad hoc </a:t>
            </a:r>
            <a:r>
              <a:rPr lang="fr-FR" dirty="0" err="1" smtClean="0"/>
              <a:t>werkgroep</a:t>
            </a:r>
            <a:r>
              <a:rPr lang="fr-FR" dirty="0" smtClean="0"/>
              <a:t> </a:t>
            </a:r>
            <a:r>
              <a:rPr lang="fr-FR" dirty="0" err="1"/>
              <a:t>binnen</a:t>
            </a:r>
            <a:r>
              <a:rPr lang="fr-FR" dirty="0"/>
              <a:t> de </a:t>
            </a:r>
            <a:r>
              <a:rPr lang="fr-FR" dirty="0" err="1"/>
              <a:t>Europese</a:t>
            </a:r>
            <a:r>
              <a:rPr lang="fr-FR" dirty="0"/>
              <a:t> </a:t>
            </a:r>
            <a:r>
              <a:rPr lang="fr-FR" dirty="0" err="1"/>
              <a:t>Commissie</a:t>
            </a:r>
            <a:r>
              <a:rPr lang="fr-FR" dirty="0"/>
              <a:t> – KSZ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 smtClean="0"/>
              <a:t>co</a:t>
            </a:r>
            <a:r>
              <a:rPr lang="fr-FR" dirty="0"/>
              <a:t>-rapporteur </a:t>
            </a:r>
            <a:r>
              <a:rPr lang="fr-FR" dirty="0" smtClean="0"/>
              <a:t>en </a:t>
            </a:r>
            <a:r>
              <a:rPr lang="fr-FR" dirty="0" err="1" smtClean="0"/>
              <a:t>heeft</a:t>
            </a:r>
            <a:r>
              <a:rPr lang="fr-FR" dirty="0" smtClean="0"/>
              <a:t> </a:t>
            </a:r>
            <a:r>
              <a:rPr lang="fr-FR" dirty="0" err="1"/>
              <a:t>voorstel</a:t>
            </a:r>
            <a:r>
              <a:rPr lang="fr-FR" dirty="0"/>
              <a:t> </a:t>
            </a:r>
            <a:r>
              <a:rPr lang="fr-FR" dirty="0" err="1"/>
              <a:t>geformuleerd</a:t>
            </a:r>
            <a:endParaRPr lang="fr-FR" dirty="0"/>
          </a:p>
          <a:p>
            <a:r>
              <a:rPr lang="nl-NL" dirty="0"/>
              <a:t>eerste iteratie in 2023 – </a:t>
            </a:r>
            <a:r>
              <a:rPr lang="nl-NL" dirty="0" err="1"/>
              <a:t>isofunctionele</a:t>
            </a:r>
            <a:r>
              <a:rPr lang="nl-NL" dirty="0"/>
              <a:t> piste</a:t>
            </a:r>
          </a:p>
          <a:p>
            <a:pPr lvl="1"/>
            <a:r>
              <a:rPr lang="nl-NL" dirty="0"/>
              <a:t>digitale kaart bevat gegevens zoals die actueel op papieren dragen aanwezig zijn</a:t>
            </a:r>
          </a:p>
          <a:p>
            <a:pPr lvl="1"/>
            <a:r>
              <a:rPr lang="nl-NL" dirty="0"/>
              <a:t>online aanvraagprocedure cf. single Digital Gateway verordening en erkenning door alle lidstaten van de </a:t>
            </a:r>
            <a:r>
              <a:rPr lang="nl-NL" dirty="0" smtClean="0"/>
              <a:t>“</a:t>
            </a:r>
            <a:r>
              <a:rPr lang="nl-NL" dirty="0" err="1" smtClean="0"/>
              <a:t>electronic</a:t>
            </a:r>
            <a:r>
              <a:rPr lang="nl-NL" dirty="0" smtClean="0"/>
              <a:t> </a:t>
            </a:r>
            <a:r>
              <a:rPr lang="nl-NL" dirty="0"/>
              <a:t>European Health Insurance </a:t>
            </a:r>
            <a:r>
              <a:rPr lang="nl-NL" dirty="0" smtClean="0"/>
              <a:t>Card” </a:t>
            </a:r>
            <a:r>
              <a:rPr lang="nl-NL" dirty="0"/>
              <a:t>(</a:t>
            </a:r>
            <a:r>
              <a:rPr lang="nl-NL" dirty="0" err="1"/>
              <a:t>eEHIC</a:t>
            </a:r>
            <a:r>
              <a:rPr lang="nl-NL" dirty="0"/>
              <a:t>) tegen eind 2023</a:t>
            </a:r>
          </a:p>
          <a:p>
            <a:pPr lvl="1"/>
            <a:r>
              <a:rPr lang="nl-NL" dirty="0"/>
              <a:t>gebaseerd op architectuur COVID19-certificaten </a:t>
            </a:r>
          </a:p>
          <a:p>
            <a:r>
              <a:rPr lang="nl-NL" dirty="0" smtClean="0"/>
              <a:t>volgende </a:t>
            </a:r>
            <a:r>
              <a:rPr lang="nl-NL" dirty="0"/>
              <a:t>iteraties</a:t>
            </a:r>
          </a:p>
          <a:p>
            <a:pPr lvl="1"/>
            <a:r>
              <a:rPr lang="nl-NL" dirty="0"/>
              <a:t>toevoegen van bijkomende gegevens die vandaag nog niet aanwezig zijn op de papieren drager</a:t>
            </a:r>
          </a:p>
          <a:p>
            <a:pPr lvl="1"/>
            <a:r>
              <a:rPr lang="nl-NL" dirty="0"/>
              <a:t>toevoegen van functionaliteiten (bv. online verificatie van de kaart)</a:t>
            </a:r>
          </a:p>
          <a:p>
            <a:pPr lvl="1"/>
            <a:r>
              <a:rPr lang="nl-NL" dirty="0"/>
              <a:t>grondige analyse en wijziging reglementering noodzakelijk</a:t>
            </a:r>
          </a:p>
          <a:p>
            <a:endParaRPr lang="fr-FR" dirty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58" y="257545"/>
            <a:ext cx="1666875" cy="111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15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fr-BE" dirty="0"/>
              <a:t>(</a:t>
            </a:r>
            <a:r>
              <a:rPr lang="fr-BE" dirty="0" err="1"/>
              <a:t>European</a:t>
            </a:r>
            <a:r>
              <a:rPr lang="fr-BE" dirty="0"/>
              <a:t>) Digital </a:t>
            </a:r>
            <a:r>
              <a:rPr lang="fr-BE" dirty="0" err="1"/>
              <a:t>Identity</a:t>
            </a:r>
            <a:r>
              <a:rPr lang="fr-BE" dirty="0"/>
              <a:t> </a:t>
            </a:r>
            <a:r>
              <a:rPr lang="fr-BE" dirty="0" err="1"/>
              <a:t>Wallet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58" y="257545"/>
            <a:ext cx="1666875" cy="111013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vaststellingen</a:t>
            </a:r>
          </a:p>
          <a:p>
            <a:pPr lvl="1"/>
            <a:r>
              <a:rPr lang="nl-NL" dirty="0" smtClean="0"/>
              <a:t>heel </a:t>
            </a:r>
            <a:r>
              <a:rPr lang="nl-NL" dirty="0"/>
              <a:t>veel </a:t>
            </a:r>
            <a:r>
              <a:rPr lang="nl-NL" dirty="0" smtClean="0"/>
              <a:t>“My-”apps voor </a:t>
            </a:r>
            <a:r>
              <a:rPr lang="nl-NL" dirty="0"/>
              <a:t>een specifiek doeleinde i.p.v. een generieke oplossing</a:t>
            </a:r>
          </a:p>
          <a:p>
            <a:pPr lvl="1"/>
            <a:r>
              <a:rPr lang="nl-NL" dirty="0"/>
              <a:t>nood aan verduidelijking van </a:t>
            </a:r>
            <a:r>
              <a:rPr lang="nl-NL" dirty="0" smtClean="0"/>
              <a:t>concepten</a:t>
            </a:r>
            <a:endParaRPr lang="nl-NL" dirty="0"/>
          </a:p>
          <a:p>
            <a:pPr lvl="1"/>
            <a:r>
              <a:rPr lang="nl-NL" dirty="0"/>
              <a:t>gebruik van wederzijds erkende aanmeldmiddelen bij crossborder toegang tot elektronische diensten verre van veralgemeend</a:t>
            </a:r>
          </a:p>
          <a:p>
            <a:r>
              <a:rPr lang="nl-BE" dirty="0"/>
              <a:t>tegen 2024 moeten alle EU-lidstaten een digitale portefeuille </a:t>
            </a:r>
            <a:r>
              <a:rPr lang="nl-BE" dirty="0" smtClean="0"/>
              <a:t>aanbieden</a:t>
            </a:r>
          </a:p>
          <a:p>
            <a:pPr lvl="1"/>
            <a:r>
              <a:rPr lang="en-US" dirty="0" smtClean="0"/>
              <a:t>KSZ </a:t>
            </a:r>
            <a:r>
              <a:rPr lang="en-US" dirty="0" err="1" smtClean="0"/>
              <a:t>en</a:t>
            </a:r>
            <a:r>
              <a:rPr lang="en-US" dirty="0" smtClean="0"/>
              <a:t> eHealth-platform </a:t>
            </a:r>
            <a:r>
              <a:rPr lang="en-US" dirty="0" err="1" smtClean="0"/>
              <a:t>willen</a:t>
            </a:r>
            <a:r>
              <a:rPr lang="en-US" dirty="0" smtClean="0"/>
              <a:t> </a:t>
            </a:r>
            <a:r>
              <a:rPr lang="en-US" dirty="0" err="1"/>
              <a:t>sneller</a:t>
            </a:r>
            <a:r>
              <a:rPr lang="en-US" dirty="0"/>
              <a:t> </a:t>
            </a:r>
            <a:r>
              <a:rPr lang="en-US" dirty="0" err="1" smtClean="0"/>
              <a:t>een</a:t>
            </a:r>
            <a:r>
              <a:rPr lang="en-US" dirty="0"/>
              <a:t> </a:t>
            </a:r>
            <a:r>
              <a:rPr lang="en-US" dirty="0" err="1" smtClean="0"/>
              <a:t>digitale</a:t>
            </a:r>
            <a:r>
              <a:rPr lang="en-US" dirty="0" smtClean="0"/>
              <a:t> </a:t>
            </a:r>
            <a:r>
              <a:rPr lang="en-US" dirty="0" err="1" smtClean="0"/>
              <a:t>portefeuille</a:t>
            </a:r>
            <a:r>
              <a:rPr lang="en-US" dirty="0" smtClean="0"/>
              <a:t> </a:t>
            </a:r>
            <a:r>
              <a:rPr lang="en-US" dirty="0" err="1" smtClean="0"/>
              <a:t>uitrollen</a:t>
            </a:r>
            <a:r>
              <a:rPr lang="en-US" dirty="0" smtClean="0"/>
              <a:t> in </a:t>
            </a:r>
            <a:r>
              <a:rPr lang="en-US" dirty="0" err="1"/>
              <a:t>samenwerking</a:t>
            </a:r>
            <a:r>
              <a:rPr lang="en-US" dirty="0"/>
              <a:t> met FOD BOSA</a:t>
            </a:r>
          </a:p>
          <a:p>
            <a:pPr lvl="1"/>
            <a:r>
              <a:rPr lang="en-US" dirty="0" err="1"/>
              <a:t>f</a:t>
            </a:r>
            <a:r>
              <a:rPr lang="en-US" dirty="0" err="1" smtClean="0"/>
              <a:t>unctionaliteiten</a:t>
            </a:r>
            <a:r>
              <a:rPr lang="en-US" dirty="0" smtClean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eerste</a:t>
            </a:r>
            <a:r>
              <a:rPr lang="en-US" dirty="0"/>
              <a:t> </a:t>
            </a:r>
            <a:r>
              <a:rPr lang="en-US" dirty="0" err="1" smtClean="0"/>
              <a:t>iteratie</a:t>
            </a:r>
            <a:endParaRPr lang="en-US" dirty="0"/>
          </a:p>
          <a:p>
            <a:pPr lvl="2"/>
            <a:r>
              <a:rPr lang="en-US" dirty="0" err="1" smtClean="0"/>
              <a:t>authenticatie</a:t>
            </a:r>
            <a:r>
              <a:rPr lang="en-US" dirty="0" smtClean="0"/>
              <a:t> </a:t>
            </a:r>
            <a:r>
              <a:rPr lang="en-US" dirty="0"/>
              <a:t>van de (</a:t>
            </a:r>
            <a:r>
              <a:rPr lang="en-US" dirty="0" err="1"/>
              <a:t>digitale</a:t>
            </a:r>
            <a:r>
              <a:rPr lang="en-US" dirty="0"/>
              <a:t>) </a:t>
            </a:r>
            <a:r>
              <a:rPr lang="en-US" dirty="0" err="1"/>
              <a:t>identiteit</a:t>
            </a:r>
            <a:r>
              <a:rPr lang="en-US" dirty="0"/>
              <a:t> </a:t>
            </a:r>
            <a:r>
              <a:rPr lang="en-US" dirty="0" err="1"/>
              <a:t>gebaseerd</a:t>
            </a:r>
            <a:r>
              <a:rPr lang="en-US" dirty="0"/>
              <a:t> op </a:t>
            </a:r>
            <a:r>
              <a:rPr lang="en-US" dirty="0" err="1"/>
              <a:t>authentieke</a:t>
            </a:r>
            <a:r>
              <a:rPr lang="en-US" dirty="0"/>
              <a:t> </a:t>
            </a:r>
            <a:r>
              <a:rPr lang="en-US" dirty="0" err="1"/>
              <a:t>bron</a:t>
            </a:r>
            <a:r>
              <a:rPr lang="en-US" dirty="0"/>
              <a:t> </a:t>
            </a:r>
            <a:r>
              <a:rPr lang="en-US" dirty="0" err="1" smtClean="0"/>
              <a:t>Rijksregister</a:t>
            </a:r>
            <a:endParaRPr lang="en-US" dirty="0" smtClean="0"/>
          </a:p>
          <a:p>
            <a:pPr lvl="2"/>
            <a:r>
              <a:rPr lang="en-US" dirty="0" err="1" smtClean="0"/>
              <a:t>mogelijkheid</a:t>
            </a:r>
            <a:r>
              <a:rPr lang="en-US" dirty="0" smtClean="0"/>
              <a:t> </a:t>
            </a:r>
            <a:r>
              <a:rPr lang="en-US" dirty="0"/>
              <a:t>tot </a:t>
            </a:r>
            <a:r>
              <a:rPr lang="en-US" dirty="0" err="1"/>
              <a:t>afladen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opslaan</a:t>
            </a:r>
            <a:r>
              <a:rPr lang="en-US" dirty="0"/>
              <a:t> van </a:t>
            </a:r>
            <a:r>
              <a:rPr lang="en-US" dirty="0" smtClean="0"/>
              <a:t>“digital credentials” </a:t>
            </a:r>
            <a:r>
              <a:rPr lang="en-US" dirty="0" err="1"/>
              <a:t>voor</a:t>
            </a:r>
            <a:r>
              <a:rPr lang="en-US" dirty="0"/>
              <a:t> offline </a:t>
            </a:r>
            <a:r>
              <a:rPr lang="en-US" dirty="0" err="1" smtClean="0"/>
              <a:t>verificatie</a:t>
            </a:r>
            <a:r>
              <a:rPr lang="en-US" dirty="0" smtClean="0"/>
              <a:t>: </a:t>
            </a:r>
            <a:r>
              <a:rPr lang="en-US" dirty="0" err="1" smtClean="0"/>
              <a:t>informatie</a:t>
            </a:r>
            <a:r>
              <a:rPr lang="en-US" dirty="0" smtClean="0"/>
              <a:t> in </a:t>
            </a:r>
            <a:r>
              <a:rPr lang="en-US" dirty="0" err="1" smtClean="0"/>
              <a:t>elektronisch</a:t>
            </a:r>
            <a:r>
              <a:rPr lang="en-US" dirty="0" smtClean="0"/>
              <a:t> </a:t>
            </a:r>
            <a:r>
              <a:rPr lang="en-US" dirty="0" err="1" smtClean="0"/>
              <a:t>ondertekende</a:t>
            </a:r>
            <a:r>
              <a:rPr lang="en-US" dirty="0"/>
              <a:t> </a:t>
            </a:r>
            <a:r>
              <a:rPr lang="en-US" dirty="0" err="1" smtClean="0"/>
              <a:t>uitleesbare</a:t>
            </a:r>
            <a:r>
              <a:rPr lang="en-US" dirty="0" smtClean="0"/>
              <a:t> QR-code, </a:t>
            </a:r>
            <a:r>
              <a:rPr lang="en-US" dirty="0" err="1" smtClean="0"/>
              <a:t>ook</a:t>
            </a:r>
            <a:r>
              <a:rPr lang="en-US" dirty="0" smtClean="0"/>
              <a:t> </a:t>
            </a:r>
            <a:r>
              <a:rPr lang="en-US" dirty="0" err="1"/>
              <a:t>beschikbaar</a:t>
            </a:r>
            <a:r>
              <a:rPr lang="en-US" dirty="0"/>
              <a:t> in PDF-</a:t>
            </a:r>
            <a:r>
              <a:rPr lang="en-US" dirty="0" err="1"/>
              <a:t>formaat</a:t>
            </a:r>
            <a:r>
              <a:rPr lang="en-US" dirty="0"/>
              <a:t> </a:t>
            </a:r>
            <a:endParaRPr lang="en-US" dirty="0" smtClean="0"/>
          </a:p>
          <a:p>
            <a:pPr lvl="3"/>
            <a:r>
              <a:rPr lang="en-US" dirty="0" err="1" smtClean="0"/>
              <a:t>digitale</a:t>
            </a:r>
            <a:r>
              <a:rPr lang="en-US" dirty="0" smtClean="0"/>
              <a:t> COVID-19 </a:t>
            </a:r>
            <a:r>
              <a:rPr lang="en-US" dirty="0" err="1" smtClean="0"/>
              <a:t>certificaten</a:t>
            </a:r>
            <a:endParaRPr lang="en-US" dirty="0" smtClean="0"/>
          </a:p>
          <a:p>
            <a:pPr lvl="3"/>
            <a:r>
              <a:rPr lang="en-US" dirty="0" err="1"/>
              <a:t>d</a:t>
            </a:r>
            <a:r>
              <a:rPr lang="en-US" dirty="0" err="1" smtClean="0"/>
              <a:t>igitale</a:t>
            </a:r>
            <a:r>
              <a:rPr lang="en-US" dirty="0" smtClean="0"/>
              <a:t> </a:t>
            </a:r>
            <a:r>
              <a:rPr lang="en-US" dirty="0" err="1" smtClean="0"/>
              <a:t>isi</a:t>
            </a:r>
            <a:r>
              <a:rPr lang="en-US" dirty="0" smtClean="0"/>
              <a:t>+ </a:t>
            </a:r>
            <a:r>
              <a:rPr lang="en-US" dirty="0" err="1" smtClean="0"/>
              <a:t>kaart</a:t>
            </a:r>
            <a:endParaRPr lang="en-US" dirty="0" smtClean="0"/>
          </a:p>
          <a:p>
            <a:pPr lvl="3"/>
            <a:r>
              <a:rPr lang="en-US" dirty="0" err="1" smtClean="0"/>
              <a:t>sociale</a:t>
            </a:r>
            <a:r>
              <a:rPr lang="en-US" dirty="0" smtClean="0"/>
              <a:t> </a:t>
            </a:r>
            <a:r>
              <a:rPr lang="en-US" dirty="0" err="1"/>
              <a:t>statuten</a:t>
            </a:r>
            <a:r>
              <a:rPr lang="en-US" dirty="0"/>
              <a:t> in </a:t>
            </a:r>
            <a:r>
              <a:rPr lang="en-US" dirty="0" err="1" smtClean="0"/>
              <a:t>digitale</a:t>
            </a:r>
            <a:r>
              <a:rPr lang="en-US" dirty="0" smtClean="0"/>
              <a:t> </a:t>
            </a:r>
            <a:r>
              <a:rPr lang="en-US" dirty="0" err="1"/>
              <a:t>portefeuille</a:t>
            </a:r>
            <a:r>
              <a:rPr lang="en-US" dirty="0"/>
              <a:t> (</a:t>
            </a:r>
            <a:r>
              <a:rPr lang="en-US" dirty="0" err="1"/>
              <a:t>alternatief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MyBEnefits</a:t>
            </a:r>
            <a:r>
              <a:rPr lang="en-US" dirty="0"/>
              <a:t>-app)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26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fr-BE" dirty="0" smtClean="0"/>
              <a:t>En </a:t>
            </a:r>
            <a:r>
              <a:rPr lang="fr-BE" dirty="0" err="1" smtClean="0"/>
              <a:t>verder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58" y="257545"/>
            <a:ext cx="1666875" cy="111013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de Kruispuntbank blijft aandringen op het (gratis) aanbieden door de EC van één geïntegreerde architectuur</a:t>
            </a:r>
            <a:r>
              <a:rPr lang="nl-NL" dirty="0" smtClean="0"/>
              <a:t>/”platform </a:t>
            </a:r>
            <a:r>
              <a:rPr lang="nl-NL" dirty="0"/>
              <a:t>as a </a:t>
            </a:r>
            <a:r>
              <a:rPr lang="nl-NL" dirty="0" smtClean="0"/>
              <a:t>service” </a:t>
            </a:r>
            <a:r>
              <a:rPr lang="nl-NL" dirty="0"/>
              <a:t>met herbruikbare connectoren voor lidstaten </a:t>
            </a:r>
            <a:endParaRPr lang="nl-NL" dirty="0" smtClean="0"/>
          </a:p>
          <a:p>
            <a:r>
              <a:rPr lang="nl-NL" dirty="0"/>
              <a:t>Europees relanceplan : as </a:t>
            </a:r>
            <a:r>
              <a:rPr lang="nl-NL" dirty="0" smtClean="0"/>
              <a:t>“digitale transformatie” </a:t>
            </a:r>
            <a:r>
              <a:rPr lang="nl-NL" dirty="0" smtClean="0">
                <a:sym typeface="Wingdings" panose="05000000000000000000" pitchFamily="2" charset="2"/>
              </a:rPr>
              <a:t></a:t>
            </a:r>
            <a:r>
              <a:rPr lang="nl-NL" dirty="0" smtClean="0"/>
              <a:t>  </a:t>
            </a:r>
            <a:r>
              <a:rPr lang="nl-NL" dirty="0"/>
              <a:t>weerhouden projecten voor de Belgische sociale zekerheid</a:t>
            </a:r>
          </a:p>
          <a:p>
            <a:pPr lvl="1"/>
            <a:r>
              <a:rPr lang="nl-NL" dirty="0"/>
              <a:t>digitaal platform interactie sociale zekerheid burgers en onderneming (RSZ)</a:t>
            </a:r>
          </a:p>
          <a:p>
            <a:pPr lvl="1"/>
            <a:r>
              <a:rPr lang="nl-NL" dirty="0"/>
              <a:t>digitaal rekeningbeheer voor elke onderneming (RSZ)</a:t>
            </a:r>
          </a:p>
          <a:p>
            <a:pPr lvl="1"/>
            <a:r>
              <a:rPr lang="nl-NL" dirty="0"/>
              <a:t>digitalisering OISZ  - verbetering van de gegevenskwaliteit voor geautomatiseerde besluitvorming en ontwikkeling van een onafhankelijk platform voor sociale zekerheid (RSVZ)</a:t>
            </a:r>
          </a:p>
          <a:p>
            <a:pPr lvl="1"/>
            <a:r>
              <a:rPr lang="nl-NL" dirty="0"/>
              <a:t>concretisering vanaf 2023</a:t>
            </a:r>
          </a:p>
          <a:p>
            <a:r>
              <a:rPr lang="nl-NL" dirty="0"/>
              <a:t>voorbereiding Belgisch voorzitterschap van de Raad van de EU </a:t>
            </a:r>
            <a:r>
              <a:rPr lang="nl-NL" dirty="0" smtClean="0">
                <a:sym typeface="Wingdings" panose="05000000000000000000" pitchFamily="2" charset="2"/>
              </a:rPr>
              <a:t></a:t>
            </a:r>
            <a:r>
              <a:rPr lang="nl-NL" dirty="0" smtClean="0"/>
              <a:t> </a:t>
            </a:r>
            <a:r>
              <a:rPr lang="nl-NL" dirty="0"/>
              <a:t>eerste semester van </a:t>
            </a:r>
            <a:r>
              <a:rPr lang="nl-NL" dirty="0" smtClean="0"/>
              <a:t>2024</a:t>
            </a:r>
          </a:p>
          <a:p>
            <a:r>
              <a:rPr lang="nl-NL" dirty="0"/>
              <a:t>deelname </a:t>
            </a:r>
            <a:r>
              <a:rPr lang="nl-NL" dirty="0" smtClean="0"/>
              <a:t>aan </a:t>
            </a:r>
            <a:r>
              <a:rPr lang="nl-NL" dirty="0"/>
              <a:t>het </a:t>
            </a:r>
            <a:r>
              <a:rPr lang="nl-NL" dirty="0" smtClean="0"/>
              <a:t>“Digital </a:t>
            </a:r>
            <a:r>
              <a:rPr lang="nl-NL" dirty="0" err="1"/>
              <a:t>Credentials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smtClean="0"/>
              <a:t>Europe” </a:t>
            </a:r>
            <a:r>
              <a:rPr lang="nl-NL" dirty="0"/>
              <a:t>consortium (</a:t>
            </a:r>
            <a:r>
              <a:rPr lang="nl-NL" dirty="0">
                <a:hlinkClick r:id="rId3"/>
              </a:rPr>
              <a:t>DC4EU</a:t>
            </a:r>
            <a:r>
              <a:rPr lang="nl-NL" dirty="0"/>
              <a:t>) </a:t>
            </a:r>
            <a:endParaRPr lang="nl-NL" dirty="0" smtClean="0"/>
          </a:p>
          <a:p>
            <a:pPr lvl="1"/>
            <a:r>
              <a:rPr lang="nl-NL" dirty="0" smtClean="0"/>
              <a:t>hoe </a:t>
            </a:r>
            <a:r>
              <a:rPr lang="nl-NL" dirty="0"/>
              <a:t>in bepaalde large-</a:t>
            </a:r>
            <a:r>
              <a:rPr lang="nl-NL" dirty="0" err="1"/>
              <a:t>scale</a:t>
            </a:r>
            <a:r>
              <a:rPr lang="nl-NL" dirty="0"/>
              <a:t> </a:t>
            </a:r>
            <a:r>
              <a:rPr lang="nl-NL" dirty="0" err="1"/>
              <a:t>use</a:t>
            </a:r>
            <a:r>
              <a:rPr lang="nl-NL" dirty="0"/>
              <a:t> cases in het domein van de sociale zekerheid de interactie tussen authentieke bronnen en een digitale portefeuille wordt </a:t>
            </a:r>
            <a:r>
              <a:rPr lang="nl-NL" dirty="0" smtClean="0"/>
              <a:t>georganiseerd 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3595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nl-NL" altLang="en-US" dirty="0"/>
              <a:t>Datawarehouse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c</a:t>
            </a:r>
            <a:r>
              <a:rPr lang="nl-NL" dirty="0" smtClean="0"/>
              <a:t>oördinatie van </a:t>
            </a:r>
            <a:r>
              <a:rPr lang="nl-NL" dirty="0" smtClean="0">
                <a:solidFill>
                  <a:srgbClr val="008CB2"/>
                </a:solidFill>
              </a:rPr>
              <a:t>44</a:t>
            </a:r>
            <a:r>
              <a:rPr lang="nl-NL" dirty="0" smtClean="0"/>
              <a:t> gegevensaanvragen in 2022</a:t>
            </a:r>
            <a:r>
              <a:rPr lang="nl-NL" dirty="0"/>
              <a:t>, evenals </a:t>
            </a:r>
            <a:r>
              <a:rPr lang="nl-NL" dirty="0" smtClean="0">
                <a:solidFill>
                  <a:srgbClr val="008CB2"/>
                </a:solidFill>
              </a:rPr>
              <a:t>7</a:t>
            </a:r>
            <a:r>
              <a:rPr lang="nl-NL" dirty="0" smtClean="0"/>
              <a:t> aanvragen </a:t>
            </a:r>
            <a:r>
              <a:rPr lang="nl-NL" dirty="0"/>
              <a:t>vanwege privé-bedrijven </a:t>
            </a:r>
            <a:r>
              <a:rPr lang="nl-NL" dirty="0" smtClean="0"/>
              <a:t>voor diversiteitsmetingen van het eigen personeel </a:t>
            </a:r>
          </a:p>
          <a:p>
            <a:r>
              <a:rPr lang="nl-NL" dirty="0"/>
              <a:t>i</a:t>
            </a:r>
            <a:r>
              <a:rPr lang="nl-NL" dirty="0" smtClean="0"/>
              <a:t>nladen van </a:t>
            </a:r>
            <a:r>
              <a:rPr lang="nl-NL" dirty="0"/>
              <a:t>nieuwe </a:t>
            </a:r>
            <a:r>
              <a:rPr lang="nl-NL" dirty="0" smtClean="0"/>
              <a:t>bestanden m.b.t</a:t>
            </a:r>
            <a:r>
              <a:rPr lang="nl-NL" dirty="0"/>
              <a:t>. opleidingsniveau, </a:t>
            </a:r>
            <a:r>
              <a:rPr lang="nl-NL" dirty="0" smtClean="0"/>
              <a:t>geo-coördinaten evenals </a:t>
            </a:r>
            <a:r>
              <a:rPr lang="nl-NL" dirty="0"/>
              <a:t>in het kader van de </a:t>
            </a:r>
            <a:r>
              <a:rPr lang="nl-NL" dirty="0" smtClean="0"/>
              <a:t>COVID-19-crisis</a:t>
            </a:r>
          </a:p>
          <a:p>
            <a:r>
              <a:rPr lang="nl-NL" dirty="0" err="1" smtClean="0"/>
              <a:t>webinars</a:t>
            </a:r>
            <a:r>
              <a:rPr lang="nl-NL" dirty="0" smtClean="0"/>
              <a:t> met </a:t>
            </a:r>
            <a:r>
              <a:rPr lang="nl-NL" dirty="0"/>
              <a:t>de onderzoekers met het oog op een optimalisering van de </a:t>
            </a:r>
            <a:r>
              <a:rPr lang="nl-NL" dirty="0" smtClean="0"/>
              <a:t>werkprocessen, met redactie van diverse </a:t>
            </a:r>
            <a:r>
              <a:rPr lang="nl-NL" dirty="0"/>
              <a:t>documenten </a:t>
            </a:r>
            <a:endParaRPr lang="nl-NL" dirty="0" smtClean="0"/>
          </a:p>
          <a:p>
            <a:pPr lvl="1"/>
            <a:r>
              <a:rPr lang="nl-NL" dirty="0"/>
              <a:t>a</a:t>
            </a:r>
            <a:r>
              <a:rPr lang="nl-NL" dirty="0" smtClean="0"/>
              <a:t>anpassing basisschema gegevensaanvragen</a:t>
            </a:r>
          </a:p>
          <a:p>
            <a:pPr lvl="1"/>
            <a:r>
              <a:rPr lang="nl-NL" dirty="0" smtClean="0"/>
              <a:t>reglement </a:t>
            </a:r>
            <a:r>
              <a:rPr lang="nl-NL" dirty="0"/>
              <a:t>tot vaststelling van de criteria voor de toepassing van een cirkel </a:t>
            </a:r>
            <a:r>
              <a:rPr lang="nl-NL" dirty="0" smtClean="0"/>
              <a:t>van vertrouwen </a:t>
            </a:r>
          </a:p>
          <a:p>
            <a:pPr lvl="1"/>
            <a:r>
              <a:rPr lang="nl-NL" dirty="0" smtClean="0"/>
              <a:t>methodologie voor een correcte </a:t>
            </a:r>
            <a:r>
              <a:rPr lang="nl-NL" dirty="0" err="1" smtClean="0"/>
              <a:t>pseudonimisering</a:t>
            </a:r>
            <a:r>
              <a:rPr lang="nl-NL" dirty="0" smtClean="0"/>
              <a:t> van gegevens</a:t>
            </a:r>
            <a:endParaRPr lang="fr-FR" dirty="0"/>
          </a:p>
          <a:p>
            <a:r>
              <a:rPr lang="nl-NL" dirty="0"/>
              <a:t>o</a:t>
            </a:r>
            <a:r>
              <a:rPr lang="nl-NL" dirty="0" smtClean="0"/>
              <a:t>plevering van een </a:t>
            </a:r>
            <a:r>
              <a:rPr lang="nl-NL" dirty="0"/>
              <a:t>systeem van remote </a:t>
            </a:r>
            <a:r>
              <a:rPr lang="nl-NL" dirty="0" smtClean="0"/>
              <a:t>access (infrastructuur </a:t>
            </a:r>
            <a:r>
              <a:rPr lang="nl-NL" dirty="0" err="1" smtClean="0"/>
              <a:t>Sciensano</a:t>
            </a:r>
            <a:r>
              <a:rPr lang="nl-NL" dirty="0" smtClean="0"/>
              <a:t>) en geleidelijke ingebruikname  </a:t>
            </a:r>
          </a:p>
          <a:p>
            <a:r>
              <a:rPr lang="nl-NL" dirty="0" smtClean="0"/>
              <a:t>testen m.b.t</a:t>
            </a:r>
            <a:r>
              <a:rPr lang="nl-NL" dirty="0"/>
              <a:t>. de </a:t>
            </a:r>
            <a:r>
              <a:rPr lang="nl-NL" dirty="0" err="1"/>
              <a:t>scrambling</a:t>
            </a:r>
            <a:r>
              <a:rPr lang="nl-NL" dirty="0"/>
              <a:t> van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61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Reuse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18045"/>
            <a:ext cx="10515600" cy="4954604"/>
          </a:xfrm>
        </p:spPr>
        <p:txBody>
          <a:bodyPr>
            <a:normAutofit/>
          </a:bodyPr>
          <a:lstStyle/>
          <a:p>
            <a:r>
              <a:rPr lang="nl-NL" dirty="0" err="1" smtClean="0"/>
              <a:t>reuse</a:t>
            </a:r>
            <a:r>
              <a:rPr lang="nl-NL" dirty="0" smtClean="0"/>
              <a:t> </a:t>
            </a:r>
            <a:r>
              <a:rPr lang="nl-NL" dirty="0"/>
              <a:t>in de praktijk gebracht bij elke OISZ</a:t>
            </a:r>
          </a:p>
          <a:p>
            <a:pPr lvl="1"/>
            <a:r>
              <a:rPr lang="nl-NL" dirty="0" smtClean="0"/>
              <a:t>inbedden </a:t>
            </a:r>
            <a:r>
              <a:rPr lang="nl-NL" dirty="0"/>
              <a:t>van </a:t>
            </a:r>
            <a:r>
              <a:rPr lang="nl-NL" dirty="0" err="1"/>
              <a:t>reuse</a:t>
            </a:r>
            <a:r>
              <a:rPr lang="nl-NL" dirty="0"/>
              <a:t> in de projectwerking</a:t>
            </a:r>
          </a:p>
          <a:p>
            <a:pPr lvl="1"/>
            <a:r>
              <a:rPr lang="nl-NL" dirty="0" smtClean="0"/>
              <a:t>integreren </a:t>
            </a:r>
            <a:r>
              <a:rPr lang="nl-NL" dirty="0"/>
              <a:t>met “evidente” Shared services : AAAS, intelligente formulieren, … (over de instellingen heen) </a:t>
            </a:r>
          </a:p>
          <a:p>
            <a:pPr lvl="1"/>
            <a:r>
              <a:rPr lang="nl-NL" dirty="0" smtClean="0"/>
              <a:t>doorvoeren </a:t>
            </a:r>
            <a:r>
              <a:rPr lang="nl-NL" dirty="0"/>
              <a:t>van interne optimalisaties (binnen de instelling)</a:t>
            </a:r>
          </a:p>
          <a:p>
            <a:r>
              <a:rPr lang="nl-NL" dirty="0" smtClean="0"/>
              <a:t>professionaliseren </a:t>
            </a:r>
            <a:r>
              <a:rPr lang="nl-NL" dirty="0"/>
              <a:t>van de </a:t>
            </a:r>
            <a:r>
              <a:rPr lang="nl-NL" dirty="0" err="1"/>
              <a:t>governance</a:t>
            </a:r>
            <a:r>
              <a:rPr lang="nl-NL" dirty="0"/>
              <a:t> rond herbruikbare diensten</a:t>
            </a:r>
          </a:p>
          <a:p>
            <a:r>
              <a:rPr lang="nl-NL" dirty="0" smtClean="0"/>
              <a:t>verhogen </a:t>
            </a:r>
            <a:r>
              <a:rPr lang="nl-NL" dirty="0"/>
              <a:t>van de gebruiksvriendelijkheid van de </a:t>
            </a:r>
            <a:r>
              <a:rPr lang="nl-NL" dirty="0" err="1"/>
              <a:t>reuse</a:t>
            </a:r>
            <a:r>
              <a:rPr lang="nl-NL" dirty="0"/>
              <a:t> </a:t>
            </a:r>
            <a:r>
              <a:rPr lang="nl-NL" dirty="0" err="1"/>
              <a:t>catalogue</a:t>
            </a:r>
            <a:endParaRPr lang="nl-NL" dirty="0"/>
          </a:p>
          <a:p>
            <a:r>
              <a:rPr lang="nl-NL" dirty="0" smtClean="0"/>
              <a:t>meten </a:t>
            </a:r>
            <a:r>
              <a:rPr lang="nl-NL" dirty="0"/>
              <a:t>van hergebruik binnen de instellingen</a:t>
            </a:r>
          </a:p>
          <a:p>
            <a:r>
              <a:rPr lang="nl-NL" dirty="0" smtClean="0"/>
              <a:t>kennisopbouw </a:t>
            </a:r>
            <a:r>
              <a:rPr lang="nl-NL" dirty="0"/>
              <a:t>voor gezamenlijke LT opportuniteiten</a:t>
            </a:r>
          </a:p>
          <a:p>
            <a:r>
              <a:rPr lang="nl-NL" dirty="0" smtClean="0"/>
              <a:t>periodiek </a:t>
            </a:r>
            <a:r>
              <a:rPr lang="nl-NL" dirty="0"/>
              <a:t>rapporteren aan het College, evalueren, </a:t>
            </a:r>
            <a:r>
              <a:rPr lang="nl-NL" dirty="0" smtClean="0"/>
              <a:t>bijsturen</a:t>
            </a:r>
          </a:p>
        </p:txBody>
      </p:sp>
    </p:spTree>
    <p:extLst>
      <p:ext uri="{BB962C8B-B14F-4D97-AF65-F5344CB8AC3E}">
        <p14:creationId xmlns:p14="http://schemas.microsoft.com/office/powerpoint/2010/main" val="27519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Reuse - </a:t>
            </a:r>
            <a:r>
              <a:rPr lang="nl-NL" dirty="0"/>
              <a:t>verwachte </a:t>
            </a:r>
            <a:r>
              <a:rPr lang="nl-NL" dirty="0" smtClean="0"/>
              <a:t>benefits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productiviteitswinst van 2% in 2023 (alle instellingen samen)</a:t>
            </a:r>
          </a:p>
          <a:p>
            <a:pPr lvl="1"/>
            <a:r>
              <a:rPr lang="nl-NL" dirty="0"/>
              <a:t>raming op basis van ervaringen Smals 2019-2022</a:t>
            </a:r>
          </a:p>
          <a:p>
            <a:pPr lvl="1"/>
            <a:r>
              <a:rPr lang="nl-NL" dirty="0"/>
              <a:t>voor </a:t>
            </a:r>
            <a:r>
              <a:rPr lang="nl-NL" dirty="0" err="1"/>
              <a:t>intramuros</a:t>
            </a:r>
            <a:r>
              <a:rPr lang="nl-NL" dirty="0"/>
              <a:t> Smals levert een productiviteitswinst van 2% in 2022 een besparing op van 3 M € op</a:t>
            </a:r>
          </a:p>
          <a:p>
            <a:pPr lvl="1"/>
            <a:r>
              <a:rPr lang="nl-NL" dirty="0"/>
              <a:t>aandachtspunt : heterogene situatie bij de OISZ (% </a:t>
            </a:r>
            <a:r>
              <a:rPr lang="nl-NL" dirty="0" err="1"/>
              <a:t>legacy</a:t>
            </a:r>
            <a:r>
              <a:rPr lang="nl-NL" dirty="0"/>
              <a:t>, maturiteit, …) zorgt voor verschillende individuele snelheden, evolutiepaden, </a:t>
            </a:r>
            <a:r>
              <a:rPr lang="nl-NL" dirty="0" smtClean="0"/>
              <a:t>... </a:t>
            </a:r>
            <a:r>
              <a:rPr lang="nl-NL" dirty="0" smtClean="0">
                <a:sym typeface="Wingdings" panose="05000000000000000000" pitchFamily="2" charset="2"/>
              </a:rPr>
              <a:t> </a:t>
            </a:r>
            <a:r>
              <a:rPr lang="nl-NL" dirty="0" smtClean="0"/>
              <a:t>géén </a:t>
            </a:r>
            <a:r>
              <a:rPr lang="nl-NL" dirty="0"/>
              <a:t>garanties per instelling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				 </a:t>
            </a:r>
            <a:r>
              <a:rPr lang="en-US" sz="2800" dirty="0" err="1" smtClean="0">
                <a:solidFill>
                  <a:srgbClr val="008CB2"/>
                </a:solidFill>
                <a:latin typeface="+mj-lt"/>
                <a:ea typeface="Verdana" panose="020B0604030504040204" pitchFamily="34" charset="0"/>
              </a:rPr>
              <a:t>cijfers</a:t>
            </a:r>
            <a:r>
              <a:rPr lang="en-US" sz="2800" dirty="0" smtClean="0">
                <a:solidFill>
                  <a:srgbClr val="008CB2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8CB2"/>
                </a:solidFill>
                <a:latin typeface="+mj-lt"/>
                <a:ea typeface="Verdana" panose="020B0604030504040204" pitchFamily="34" charset="0"/>
              </a:rPr>
              <a:t>Smals</a:t>
            </a:r>
            <a:r>
              <a:rPr lang="en-US" sz="2800" dirty="0">
                <a:solidFill>
                  <a:srgbClr val="008CB2"/>
                </a:solidFill>
                <a:latin typeface="+mj-lt"/>
                <a:ea typeface="Verdana" panose="020B0604030504040204" pitchFamily="34" charset="0"/>
              </a:rPr>
              <a:t> 2019-2022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778" y="3531545"/>
            <a:ext cx="4310543" cy="31148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036" y="3893714"/>
            <a:ext cx="5783048" cy="259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5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Reuse - </a:t>
            </a:r>
            <a:r>
              <a:rPr lang="en-US" dirty="0" err="1"/>
              <a:t>a</a:t>
            </a:r>
            <a:r>
              <a:rPr lang="en-US" dirty="0" err="1" smtClean="0"/>
              <a:t>andachtspunten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i</a:t>
            </a:r>
            <a:r>
              <a:rPr lang="en-US" dirty="0" err="1" smtClean="0"/>
              <a:t>nbouwen</a:t>
            </a:r>
            <a:r>
              <a:rPr lang="en-US" dirty="0" smtClean="0"/>
              <a:t> </a:t>
            </a:r>
            <a:r>
              <a:rPr lang="en-US" dirty="0"/>
              <a:t>van reuse in de </a:t>
            </a:r>
            <a:r>
              <a:rPr lang="en-US" dirty="0" err="1"/>
              <a:t>projectwerking</a:t>
            </a:r>
            <a:r>
              <a:rPr lang="en-US" dirty="0"/>
              <a:t> van </a:t>
            </a:r>
            <a:r>
              <a:rPr lang="en-US" dirty="0" err="1"/>
              <a:t>elke</a:t>
            </a:r>
            <a:r>
              <a:rPr lang="en-US" dirty="0"/>
              <a:t> OISZ </a:t>
            </a:r>
          </a:p>
          <a:p>
            <a:pPr lvl="1"/>
            <a:r>
              <a:rPr lang="en-US" sz="1700" dirty="0"/>
              <a:t>r</a:t>
            </a:r>
            <a:r>
              <a:rPr lang="en-US" sz="1700" dirty="0" smtClean="0"/>
              <a:t>euse </a:t>
            </a:r>
            <a:r>
              <a:rPr lang="en-US" sz="1700" dirty="0"/>
              <a:t>in </a:t>
            </a:r>
            <a:r>
              <a:rPr lang="en-US" sz="1700" dirty="0" err="1"/>
              <a:t>projectwerking</a:t>
            </a:r>
            <a:r>
              <a:rPr lang="en-US" sz="1700" dirty="0"/>
              <a:t> </a:t>
            </a:r>
            <a:r>
              <a:rPr lang="en-US" sz="1700" dirty="0" err="1"/>
              <a:t>krijgen</a:t>
            </a:r>
            <a:r>
              <a:rPr lang="en-US" sz="1700" dirty="0"/>
              <a:t> van </a:t>
            </a:r>
            <a:r>
              <a:rPr lang="en-US" sz="1700" dirty="0" err="1"/>
              <a:t>elke</a:t>
            </a:r>
            <a:r>
              <a:rPr lang="en-US" sz="1700" dirty="0"/>
              <a:t> OISZ om </a:t>
            </a:r>
            <a:r>
              <a:rPr lang="en-US" sz="1700" dirty="0" err="1"/>
              <a:t>draagvlak</a:t>
            </a:r>
            <a:r>
              <a:rPr lang="en-US" sz="1700" dirty="0"/>
              <a:t> </a:t>
            </a:r>
            <a:r>
              <a:rPr lang="en-US" sz="1700" dirty="0" err="1"/>
              <a:t>te</a:t>
            </a:r>
            <a:r>
              <a:rPr lang="en-US" sz="1700" dirty="0"/>
              <a:t> </a:t>
            </a:r>
            <a:r>
              <a:rPr lang="en-US" sz="1700" dirty="0" err="1"/>
              <a:t>verhogen</a:t>
            </a:r>
            <a:r>
              <a:rPr lang="en-US" sz="1700" dirty="0"/>
              <a:t> </a:t>
            </a:r>
            <a:r>
              <a:rPr lang="en-US" sz="1700" dirty="0" err="1"/>
              <a:t>voor</a:t>
            </a:r>
            <a:r>
              <a:rPr lang="en-US" sz="1700" dirty="0"/>
              <a:t> </a:t>
            </a:r>
            <a:r>
              <a:rPr lang="en-US" sz="1700" dirty="0" err="1"/>
              <a:t>hergebruik</a:t>
            </a:r>
            <a:endParaRPr lang="en-US" sz="1700" dirty="0"/>
          </a:p>
          <a:p>
            <a:r>
              <a:rPr lang="en-US" dirty="0" err="1" smtClean="0"/>
              <a:t>inbouwen</a:t>
            </a:r>
            <a:r>
              <a:rPr lang="en-US" dirty="0" smtClean="0"/>
              <a:t> </a:t>
            </a:r>
            <a:r>
              <a:rPr lang="en-US" dirty="0"/>
              <a:t>van reuse in de </a:t>
            </a:r>
            <a:r>
              <a:rPr lang="en-US" dirty="0" err="1"/>
              <a:t>projectwerking</a:t>
            </a:r>
            <a:r>
              <a:rPr lang="en-US" dirty="0"/>
              <a:t> (per OISZ &amp; </a:t>
            </a:r>
            <a:r>
              <a:rPr lang="en-US" dirty="0" err="1"/>
              <a:t>overkoepelend</a:t>
            </a:r>
            <a:r>
              <a:rPr lang="en-US" dirty="0"/>
              <a:t>)</a:t>
            </a:r>
          </a:p>
          <a:p>
            <a:pPr lvl="1"/>
            <a:r>
              <a:rPr lang="en-US" sz="1700" dirty="0"/>
              <a:t>r</a:t>
            </a:r>
            <a:r>
              <a:rPr lang="en-US" sz="1700" dirty="0" smtClean="0"/>
              <a:t>euse </a:t>
            </a:r>
            <a:r>
              <a:rPr lang="en-US" sz="1700" dirty="0" err="1"/>
              <a:t>potentieel</a:t>
            </a:r>
            <a:r>
              <a:rPr lang="en-US" sz="1700" dirty="0"/>
              <a:t> </a:t>
            </a:r>
            <a:r>
              <a:rPr lang="en-US" sz="1700" dirty="0" err="1"/>
              <a:t>maximaliseren</a:t>
            </a:r>
            <a:r>
              <a:rPr lang="en-US" sz="1700" dirty="0"/>
              <a:t> door </a:t>
            </a:r>
            <a:r>
              <a:rPr lang="en-US" sz="1700" dirty="0" err="1"/>
              <a:t>ondersteuning</a:t>
            </a:r>
            <a:r>
              <a:rPr lang="en-US" sz="1700" dirty="0"/>
              <a:t> van </a:t>
            </a:r>
            <a:r>
              <a:rPr lang="en-US" sz="1700" dirty="0" err="1"/>
              <a:t>een</a:t>
            </a:r>
            <a:r>
              <a:rPr lang="en-US" sz="1700" dirty="0"/>
              <a:t> </a:t>
            </a:r>
            <a:r>
              <a:rPr lang="en-US" sz="1700" dirty="0" err="1"/>
              <a:t>groep</a:t>
            </a:r>
            <a:r>
              <a:rPr lang="en-US" sz="1700" dirty="0"/>
              <a:t> van Enterprise </a:t>
            </a:r>
            <a:r>
              <a:rPr lang="en-US" sz="1700" dirty="0" err="1"/>
              <a:t>architecten</a:t>
            </a:r>
            <a:r>
              <a:rPr lang="en-US" sz="1700" dirty="0"/>
              <a:t>, business </a:t>
            </a:r>
            <a:r>
              <a:rPr lang="en-US" sz="1700" dirty="0" err="1"/>
              <a:t>analisten</a:t>
            </a:r>
            <a:r>
              <a:rPr lang="en-US" sz="1700" dirty="0"/>
              <a:t>, IT-</a:t>
            </a:r>
            <a:r>
              <a:rPr lang="en-US" sz="1700" dirty="0" err="1"/>
              <a:t>directeurs</a:t>
            </a:r>
            <a:r>
              <a:rPr lang="en-US" sz="1700" dirty="0"/>
              <a:t> </a:t>
            </a:r>
            <a:r>
              <a:rPr lang="en-US" sz="1700" dirty="0" smtClean="0"/>
              <a:t>...</a:t>
            </a:r>
            <a:endParaRPr lang="en-US" sz="1700" dirty="0"/>
          </a:p>
          <a:p>
            <a:r>
              <a:rPr lang="en-US" dirty="0" err="1" smtClean="0"/>
              <a:t>beschrijven</a:t>
            </a:r>
            <a:r>
              <a:rPr lang="en-US" dirty="0" smtClean="0"/>
              <a:t> </a:t>
            </a:r>
            <a:r>
              <a:rPr lang="en-US" dirty="0"/>
              <a:t>governance </a:t>
            </a:r>
            <a:r>
              <a:rPr lang="en-US" dirty="0" err="1"/>
              <a:t>omtrent</a:t>
            </a:r>
            <a:r>
              <a:rPr lang="en-US" dirty="0"/>
              <a:t> reusable components</a:t>
            </a:r>
          </a:p>
          <a:p>
            <a:pPr lvl="1"/>
            <a:r>
              <a:rPr lang="en-US" sz="1700" dirty="0" err="1"/>
              <a:t>d</a:t>
            </a:r>
            <a:r>
              <a:rPr lang="en-US" sz="1700" dirty="0" err="1" smtClean="0"/>
              <a:t>ocumenteren</a:t>
            </a:r>
            <a:r>
              <a:rPr lang="en-US" sz="1700" dirty="0" smtClean="0"/>
              <a:t> </a:t>
            </a:r>
            <a:r>
              <a:rPr lang="en-US" sz="1700" dirty="0" err="1"/>
              <a:t>welke</a:t>
            </a:r>
            <a:r>
              <a:rPr lang="en-US" sz="1700" dirty="0"/>
              <a:t> </a:t>
            </a:r>
            <a:r>
              <a:rPr lang="en-US" sz="1700" dirty="0" err="1"/>
              <a:t>specifieke</a:t>
            </a:r>
            <a:r>
              <a:rPr lang="en-US" sz="1700" dirty="0"/>
              <a:t> governance-</a:t>
            </a:r>
            <a:r>
              <a:rPr lang="en-US" sz="1700" dirty="0" err="1"/>
              <a:t>aspecten</a:t>
            </a:r>
            <a:r>
              <a:rPr lang="en-US" sz="1700" dirty="0"/>
              <a:t> </a:t>
            </a:r>
            <a:r>
              <a:rPr lang="en-US" sz="1700" dirty="0" err="1"/>
              <a:t>nodig</a:t>
            </a:r>
            <a:r>
              <a:rPr lang="en-US" sz="1700" dirty="0"/>
              <a:t> </a:t>
            </a:r>
            <a:r>
              <a:rPr lang="en-US" sz="1700" dirty="0" err="1"/>
              <a:t>zijn</a:t>
            </a:r>
            <a:r>
              <a:rPr lang="en-US" sz="1700" dirty="0"/>
              <a:t> om </a:t>
            </a:r>
            <a:r>
              <a:rPr lang="en-US" sz="1700" dirty="0" err="1"/>
              <a:t>goede</a:t>
            </a:r>
            <a:r>
              <a:rPr lang="en-US" sz="1700" dirty="0"/>
              <a:t> </a:t>
            </a:r>
            <a:r>
              <a:rPr lang="en-US" sz="1700" dirty="0" err="1"/>
              <a:t>herbruikbare</a:t>
            </a:r>
            <a:r>
              <a:rPr lang="en-US" sz="1700" dirty="0"/>
              <a:t> </a:t>
            </a:r>
            <a:r>
              <a:rPr lang="en-US" sz="1700" dirty="0" err="1"/>
              <a:t>componenten</a:t>
            </a:r>
            <a:r>
              <a:rPr lang="en-US" sz="1700" dirty="0"/>
              <a:t> </a:t>
            </a:r>
            <a:r>
              <a:rPr lang="en-US" sz="1700" dirty="0" err="1"/>
              <a:t>aan</a:t>
            </a:r>
            <a:r>
              <a:rPr lang="en-US" sz="1700" dirty="0"/>
              <a:t> </a:t>
            </a:r>
            <a:r>
              <a:rPr lang="en-US" sz="1700" dirty="0" err="1"/>
              <a:t>te</a:t>
            </a:r>
            <a:r>
              <a:rPr lang="en-US" sz="1700" dirty="0"/>
              <a:t> </a:t>
            </a:r>
            <a:r>
              <a:rPr lang="en-US" sz="1700" dirty="0" err="1"/>
              <a:t>bieden</a:t>
            </a:r>
            <a:endParaRPr lang="en-US" sz="1700" dirty="0"/>
          </a:p>
          <a:p>
            <a:r>
              <a:rPr lang="en-US" dirty="0" err="1" smtClean="0"/>
              <a:t>verbeteren</a:t>
            </a:r>
            <a:r>
              <a:rPr lang="en-US" dirty="0" smtClean="0"/>
              <a:t> </a:t>
            </a:r>
            <a:r>
              <a:rPr lang="en-US" dirty="0">
                <a:hlinkClick r:id="rId2"/>
              </a:rPr>
              <a:t>Software Reuse </a:t>
            </a:r>
            <a:r>
              <a:rPr lang="en-US" dirty="0" smtClean="0">
                <a:hlinkClick r:id="rId2"/>
              </a:rPr>
              <a:t>Catalogue</a:t>
            </a:r>
            <a:endParaRPr lang="fr-FR" dirty="0" smtClean="0"/>
          </a:p>
          <a:p>
            <a:pPr lvl="1"/>
            <a:r>
              <a:rPr lang="en-US" sz="1700" dirty="0" err="1" smtClean="0">
                <a:sym typeface="Wingdings" panose="05000000000000000000" pitchFamily="2" charset="2"/>
              </a:rPr>
              <a:t>een</a:t>
            </a:r>
            <a:r>
              <a:rPr lang="en-US" sz="1700" dirty="0" smtClean="0">
                <a:sym typeface="Wingdings" panose="05000000000000000000" pitchFamily="2" charset="2"/>
              </a:rPr>
              <a:t> </a:t>
            </a:r>
            <a:r>
              <a:rPr lang="en-US" sz="1700" dirty="0" err="1">
                <a:sym typeface="Wingdings" panose="05000000000000000000" pitchFamily="2" charset="2"/>
              </a:rPr>
              <a:t>betere</a:t>
            </a:r>
            <a:r>
              <a:rPr lang="en-US" sz="1700" dirty="0">
                <a:sym typeface="Wingdings" panose="05000000000000000000" pitchFamily="2" charset="2"/>
              </a:rPr>
              <a:t> </a:t>
            </a:r>
            <a:r>
              <a:rPr lang="en-US" sz="1700" dirty="0" err="1">
                <a:sym typeface="Wingdings" panose="05000000000000000000" pitchFamily="2" charset="2"/>
              </a:rPr>
              <a:t>versie</a:t>
            </a:r>
            <a:r>
              <a:rPr lang="en-US" sz="1700" dirty="0">
                <a:sym typeface="Wingdings" panose="05000000000000000000" pitchFamily="2" charset="2"/>
              </a:rPr>
              <a:t> van het software reuse platform die </a:t>
            </a:r>
            <a:r>
              <a:rPr lang="en-US" sz="1700" dirty="0" err="1">
                <a:sym typeface="Wingdings" panose="05000000000000000000" pitchFamily="2" charset="2"/>
              </a:rPr>
              <a:t>tegemoet</a:t>
            </a:r>
            <a:r>
              <a:rPr lang="en-US" sz="1700" dirty="0">
                <a:sym typeface="Wingdings" panose="05000000000000000000" pitchFamily="2" charset="2"/>
              </a:rPr>
              <a:t> </a:t>
            </a:r>
            <a:r>
              <a:rPr lang="en-US" sz="1700" dirty="0" err="1">
                <a:sym typeface="Wingdings" panose="05000000000000000000" pitchFamily="2" charset="2"/>
              </a:rPr>
              <a:t>komt</a:t>
            </a:r>
            <a:r>
              <a:rPr lang="en-US" sz="1700" dirty="0">
                <a:sym typeface="Wingdings" panose="05000000000000000000" pitchFamily="2" charset="2"/>
              </a:rPr>
              <a:t> </a:t>
            </a:r>
            <a:r>
              <a:rPr lang="en-US" sz="1700" dirty="0" err="1">
                <a:sym typeface="Wingdings" panose="05000000000000000000" pitchFamily="2" charset="2"/>
              </a:rPr>
              <a:t>aan</a:t>
            </a:r>
            <a:r>
              <a:rPr lang="en-US" sz="1700" dirty="0">
                <a:sym typeface="Wingdings" panose="05000000000000000000" pitchFamily="2" charset="2"/>
              </a:rPr>
              <a:t> de </a:t>
            </a:r>
            <a:r>
              <a:rPr lang="en-US" sz="1700" dirty="0" err="1">
                <a:sym typeface="Wingdings" panose="05000000000000000000" pitchFamily="2" charset="2"/>
              </a:rPr>
              <a:t>behoeften</a:t>
            </a:r>
            <a:r>
              <a:rPr lang="en-US" sz="1700" dirty="0">
                <a:sym typeface="Wingdings" panose="05000000000000000000" pitchFamily="2" charset="2"/>
              </a:rPr>
              <a:t> van de </a:t>
            </a:r>
            <a:r>
              <a:rPr lang="en-US" sz="1700" dirty="0" err="1">
                <a:sym typeface="Wingdings" panose="05000000000000000000" pitchFamily="2" charset="2"/>
              </a:rPr>
              <a:t>eindgebruikers</a:t>
            </a:r>
            <a:endParaRPr lang="en-US" sz="1700" dirty="0">
              <a:sym typeface="Wingdings" panose="05000000000000000000" pitchFamily="2" charset="2"/>
            </a:endParaRPr>
          </a:p>
          <a:p>
            <a:r>
              <a:rPr lang="en-US" dirty="0" err="1" smtClean="0"/>
              <a:t>modelleren</a:t>
            </a:r>
            <a:r>
              <a:rPr lang="en-US" dirty="0" smtClean="0"/>
              <a:t> </a:t>
            </a:r>
            <a:r>
              <a:rPr lang="en-US" dirty="0"/>
              <a:t>van het </a:t>
            </a:r>
            <a:r>
              <a:rPr lang="en-US" dirty="0" err="1"/>
              <a:t>generieke</a:t>
            </a:r>
            <a:r>
              <a:rPr lang="en-US" dirty="0"/>
              <a:t> OISZ landscape</a:t>
            </a:r>
          </a:p>
          <a:p>
            <a:pPr lvl="1"/>
            <a:r>
              <a:rPr lang="en-US" sz="1700" dirty="0" err="1"/>
              <a:t>e</a:t>
            </a:r>
            <a:r>
              <a:rPr lang="en-US" sz="1700" dirty="0" err="1" smtClean="0"/>
              <a:t>en</a:t>
            </a:r>
            <a:r>
              <a:rPr lang="en-US" sz="1700" dirty="0" smtClean="0"/>
              <a:t> </a:t>
            </a:r>
            <a:r>
              <a:rPr lang="en-US" sz="1700" dirty="0" err="1"/>
              <a:t>overzicht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beschrijving</a:t>
            </a:r>
            <a:r>
              <a:rPr lang="en-US" sz="1700" dirty="0"/>
              <a:t> </a:t>
            </a:r>
            <a:r>
              <a:rPr lang="en-US" sz="1700" dirty="0" err="1"/>
              <a:t>bekomen</a:t>
            </a:r>
            <a:r>
              <a:rPr lang="en-US" sz="1700" dirty="0"/>
              <a:t> van de </a:t>
            </a:r>
            <a:r>
              <a:rPr lang="en-US" sz="1700" dirty="0" err="1"/>
              <a:t>generieke</a:t>
            </a:r>
            <a:r>
              <a:rPr lang="en-US" sz="1700" dirty="0"/>
              <a:t> business capabilities &amp; </a:t>
            </a:r>
            <a:r>
              <a:rPr lang="en-US" sz="1700" dirty="0" err="1"/>
              <a:t>bouwstenen</a:t>
            </a:r>
            <a:r>
              <a:rPr lang="en-US" sz="1700" dirty="0"/>
              <a:t> </a:t>
            </a:r>
            <a:r>
              <a:rPr lang="en-US" sz="1700" dirty="0" err="1"/>
              <a:t>binnen</a:t>
            </a:r>
            <a:r>
              <a:rPr lang="en-US" sz="1700" dirty="0"/>
              <a:t> het </a:t>
            </a:r>
            <a:r>
              <a:rPr lang="en-US" sz="1700" dirty="0" err="1"/>
              <a:t>ecosysteem</a:t>
            </a:r>
            <a:r>
              <a:rPr lang="en-US" sz="1700" dirty="0"/>
              <a:t> van de </a:t>
            </a:r>
            <a:r>
              <a:rPr lang="en-US" sz="1700" dirty="0" err="1"/>
              <a:t>sociale</a:t>
            </a:r>
            <a:r>
              <a:rPr lang="en-US" sz="1700" dirty="0"/>
              <a:t> </a:t>
            </a:r>
            <a:r>
              <a:rPr lang="en-US" sz="1700" dirty="0" err="1" smtClean="0"/>
              <a:t>zekerheid</a:t>
            </a:r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64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fr-BE" altLang="en-US" dirty="0" err="1" smtClean="0"/>
              <a:t>Facts</a:t>
            </a:r>
            <a:r>
              <a:rPr lang="fr-BE" altLang="en-US" dirty="0" smtClean="0"/>
              <a:t> &amp; Figures </a:t>
            </a:r>
            <a:r>
              <a:rPr lang="fr-BE" altLang="en-US" dirty="0"/>
              <a:t>2022</a:t>
            </a:r>
            <a:endParaRPr lang="en-US" altLang="en-US" dirty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altLang="en-US" dirty="0"/>
              <a:t>c</a:t>
            </a:r>
            <a:r>
              <a:rPr lang="fr-BE" altLang="en-US" dirty="0" smtClean="0"/>
              <a:t>ellule </a:t>
            </a:r>
            <a:r>
              <a:rPr lang="fr-BE" altLang="en-US" dirty="0"/>
              <a:t>i</a:t>
            </a:r>
            <a:r>
              <a:rPr lang="fr-BE" altLang="en-US" dirty="0" smtClean="0"/>
              <a:t>dentification</a:t>
            </a:r>
          </a:p>
          <a:p>
            <a:pPr lvl="1"/>
            <a:endParaRPr lang="fr-BE" altLang="en-US" sz="600" dirty="0" smtClean="0"/>
          </a:p>
          <a:p>
            <a:pPr lvl="1"/>
            <a:r>
              <a:rPr lang="fr-BE" altLang="en-US" dirty="0" smtClean="0"/>
              <a:t>demandes arrivées par flux</a:t>
            </a:r>
          </a:p>
          <a:p>
            <a:pPr lvl="2"/>
            <a:r>
              <a:rPr lang="fr-FR" altLang="en-US" sz="1800" dirty="0" smtClean="0"/>
              <a:t> </a:t>
            </a:r>
            <a:r>
              <a:rPr lang="fr-FR" altLang="en-US" sz="1800" dirty="0" smtClean="0">
                <a:solidFill>
                  <a:srgbClr val="008CB2"/>
                </a:solidFill>
              </a:rPr>
              <a:t>12.384</a:t>
            </a:r>
            <a:r>
              <a:rPr lang="fr-FR" altLang="en-US" sz="1800" dirty="0" smtClean="0"/>
              <a:t> updates </a:t>
            </a:r>
            <a:r>
              <a:rPr lang="fr-FR" altLang="en-US" sz="1800" dirty="0"/>
              <a:t>validés </a:t>
            </a:r>
            <a:r>
              <a:rPr lang="fr-FR" altLang="en-US" sz="1800" dirty="0" smtClean="0"/>
              <a:t> (</a:t>
            </a:r>
            <a:r>
              <a:rPr lang="fr-FR" altLang="en-US" sz="1800" dirty="0"/>
              <a:t>10.974 en 2021)</a:t>
            </a:r>
          </a:p>
          <a:p>
            <a:pPr lvl="2"/>
            <a:r>
              <a:rPr lang="fr-FR" altLang="en-US" sz="1800" dirty="0" smtClean="0"/>
              <a:t> </a:t>
            </a:r>
            <a:r>
              <a:rPr lang="fr-FR" altLang="en-US" sz="1800" dirty="0" smtClean="0">
                <a:solidFill>
                  <a:srgbClr val="008CB2"/>
                </a:solidFill>
              </a:rPr>
              <a:t>91.871</a:t>
            </a:r>
            <a:r>
              <a:rPr lang="fr-FR" altLang="en-US" sz="1800" dirty="0" smtClean="0"/>
              <a:t> </a:t>
            </a:r>
            <a:r>
              <a:rPr lang="fr-FR" altLang="en-US" sz="1800" dirty="0"/>
              <a:t>demandes de remplacement validées </a:t>
            </a:r>
            <a:r>
              <a:rPr lang="fr-FR" altLang="en-US" sz="1800" dirty="0" smtClean="0"/>
              <a:t>(</a:t>
            </a:r>
            <a:r>
              <a:rPr lang="fr-FR" altLang="en-US" sz="1800" dirty="0"/>
              <a:t>62.380 en 2021) </a:t>
            </a:r>
            <a:endParaRPr lang="fr-FR" altLang="en-US" sz="1800" dirty="0" smtClean="0"/>
          </a:p>
          <a:p>
            <a:pPr lvl="3"/>
            <a:r>
              <a:rPr lang="fr-FR" altLang="en-US" sz="1800" dirty="0"/>
              <a:t>i</a:t>
            </a:r>
            <a:r>
              <a:rPr lang="fr-FR" altLang="en-US" sz="1800" dirty="0" smtClean="0"/>
              <a:t>mpact de la crise Ukrainienne, beaucoup </a:t>
            </a:r>
            <a:r>
              <a:rPr lang="fr-FR" altLang="en-US" sz="1800" dirty="0"/>
              <a:t>de personnes ont eu un BIS avant un RN</a:t>
            </a:r>
          </a:p>
          <a:p>
            <a:pPr lvl="2"/>
            <a:r>
              <a:rPr lang="fr-FR" altLang="en-US" sz="1800" dirty="0" smtClean="0"/>
              <a:t> </a:t>
            </a:r>
            <a:r>
              <a:rPr lang="fr-FR" altLang="en-US" sz="1800" dirty="0" smtClean="0">
                <a:solidFill>
                  <a:srgbClr val="008CB2"/>
                </a:solidFill>
              </a:rPr>
              <a:t>52.742</a:t>
            </a:r>
            <a:r>
              <a:rPr lang="fr-FR" altLang="en-US" sz="1800" dirty="0" smtClean="0"/>
              <a:t> adresses </a:t>
            </a:r>
            <a:r>
              <a:rPr lang="fr-FR" altLang="en-US" sz="1800" dirty="0"/>
              <a:t>provisoires RAD importées </a:t>
            </a:r>
            <a:r>
              <a:rPr lang="fr-FR" altLang="en-US" sz="1800" dirty="0" smtClean="0"/>
              <a:t>(</a:t>
            </a:r>
            <a:r>
              <a:rPr lang="fr-FR" altLang="en-US" sz="1800" dirty="0"/>
              <a:t>53.101 en 2021</a:t>
            </a:r>
            <a:r>
              <a:rPr lang="fr-FR" altLang="en-US" sz="1800" dirty="0" smtClean="0"/>
              <a:t>)</a:t>
            </a:r>
          </a:p>
          <a:p>
            <a:pPr marL="540000" lvl="2" indent="0">
              <a:buNone/>
            </a:pPr>
            <a:endParaRPr lang="fr-BE" altLang="en-US" sz="600" dirty="0" smtClean="0"/>
          </a:p>
          <a:p>
            <a:pPr lvl="1"/>
            <a:r>
              <a:rPr lang="fr-BE" altLang="en-US" dirty="0" smtClean="0"/>
              <a:t>demandes arrivées par email</a:t>
            </a:r>
          </a:p>
          <a:p>
            <a:pPr lvl="2"/>
            <a:r>
              <a:rPr lang="fr-BE" altLang="en-US" sz="1800" dirty="0"/>
              <a:t> </a:t>
            </a:r>
            <a:r>
              <a:rPr lang="fr-FR" altLang="en-US" sz="1800" dirty="0" smtClean="0">
                <a:solidFill>
                  <a:srgbClr val="008CB2"/>
                </a:solidFill>
              </a:rPr>
              <a:t>7.046 </a:t>
            </a:r>
            <a:r>
              <a:rPr lang="fr-FR" altLang="en-US" sz="1800" dirty="0"/>
              <a:t>BIS créés (9.931 en </a:t>
            </a:r>
            <a:r>
              <a:rPr lang="fr-FR" altLang="en-US" sz="1800" dirty="0" smtClean="0"/>
              <a:t>2021)</a:t>
            </a:r>
          </a:p>
          <a:p>
            <a:pPr lvl="2"/>
            <a:r>
              <a:rPr lang="fr-FR" altLang="en-US" sz="1800" dirty="0" smtClean="0"/>
              <a:t>appels </a:t>
            </a:r>
            <a:r>
              <a:rPr lang="fr-FR" altLang="en-US" sz="1800" dirty="0"/>
              <a:t>directs aux flux </a:t>
            </a:r>
            <a:endParaRPr lang="fr-FR" altLang="en-US" sz="1800" dirty="0" smtClean="0"/>
          </a:p>
          <a:p>
            <a:pPr lvl="3"/>
            <a:r>
              <a:rPr lang="fr-FR" altLang="en-US" sz="1800" dirty="0" smtClean="0"/>
              <a:t> </a:t>
            </a:r>
            <a:r>
              <a:rPr lang="fr-FR" altLang="en-US" sz="1800" dirty="0" smtClean="0">
                <a:solidFill>
                  <a:srgbClr val="008CB2"/>
                </a:solidFill>
              </a:rPr>
              <a:t>16.408</a:t>
            </a:r>
            <a:r>
              <a:rPr lang="fr-FR" altLang="en-US" sz="1800" dirty="0" smtClean="0"/>
              <a:t> remplacements (</a:t>
            </a:r>
            <a:r>
              <a:rPr lang="fr-FR" altLang="en-US" sz="1800" dirty="0"/>
              <a:t>9.268 en 2021</a:t>
            </a:r>
            <a:r>
              <a:rPr lang="fr-FR" altLang="en-US" sz="1800" dirty="0" smtClean="0"/>
              <a:t>)</a:t>
            </a:r>
          </a:p>
          <a:p>
            <a:pPr lvl="3"/>
            <a:r>
              <a:rPr lang="fr-FR" altLang="en-US" sz="1800" dirty="0" smtClean="0"/>
              <a:t> </a:t>
            </a:r>
            <a:r>
              <a:rPr lang="fr-FR" altLang="en-US" sz="1800" dirty="0" smtClean="0">
                <a:solidFill>
                  <a:srgbClr val="008CB2"/>
                </a:solidFill>
              </a:rPr>
              <a:t>182.050</a:t>
            </a:r>
            <a:r>
              <a:rPr lang="fr-FR" altLang="en-US" sz="1800" dirty="0" smtClean="0"/>
              <a:t> updates (</a:t>
            </a:r>
            <a:r>
              <a:rPr lang="fr-FR" altLang="en-US" sz="1800" dirty="0"/>
              <a:t>126.042 en 2021</a:t>
            </a:r>
            <a:r>
              <a:rPr lang="fr-FR" altLang="en-US" sz="1800" dirty="0" smtClean="0"/>
              <a:t>)</a:t>
            </a:r>
            <a:endParaRPr lang="fr-F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404379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Reuse - cross institutions 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e</a:t>
            </a:r>
            <a:r>
              <a:rPr lang="en-US" dirty="0" err="1" smtClean="0"/>
              <a:t>lektronische</a:t>
            </a:r>
            <a:r>
              <a:rPr lang="en-US" dirty="0" smtClean="0"/>
              <a:t> </a:t>
            </a:r>
            <a:r>
              <a:rPr lang="en-US" dirty="0" err="1" smtClean="0"/>
              <a:t>handtekening</a:t>
            </a:r>
            <a:r>
              <a:rPr lang="en-US" dirty="0"/>
              <a:t>	</a:t>
            </a:r>
          </a:p>
          <a:p>
            <a:r>
              <a:rPr lang="en-US" dirty="0"/>
              <a:t>e</a:t>
            </a:r>
            <a:r>
              <a:rPr lang="en-US" dirty="0" smtClean="0"/>
              <a:t>lectronic </a:t>
            </a:r>
            <a:r>
              <a:rPr lang="en-US" dirty="0"/>
              <a:t>Forms	</a:t>
            </a:r>
          </a:p>
          <a:p>
            <a:r>
              <a:rPr lang="en-US" dirty="0" err="1"/>
              <a:t>v</a:t>
            </a:r>
            <a:r>
              <a:rPr lang="en-US" dirty="0" err="1" smtClean="0"/>
              <a:t>ertaling</a:t>
            </a:r>
            <a:r>
              <a:rPr lang="en-US" dirty="0" smtClean="0"/>
              <a:t> </a:t>
            </a:r>
            <a:r>
              <a:rPr lang="en-US" dirty="0" smtClean="0"/>
              <a:t>/ </a:t>
            </a:r>
            <a:r>
              <a:rPr lang="en-US" dirty="0" err="1"/>
              <a:t>DeepL</a:t>
            </a:r>
            <a:r>
              <a:rPr lang="en-US" dirty="0"/>
              <a:t> Pro	</a:t>
            </a:r>
          </a:p>
          <a:p>
            <a:r>
              <a:rPr lang="en-US" dirty="0"/>
              <a:t>s</a:t>
            </a:r>
            <a:r>
              <a:rPr lang="en-US" dirty="0" smtClean="0"/>
              <a:t>ecure </a:t>
            </a:r>
            <a:r>
              <a:rPr lang="en-US" dirty="0"/>
              <a:t>coding - </a:t>
            </a:r>
            <a:r>
              <a:rPr lang="en-US" dirty="0" err="1"/>
              <a:t>SonarQube</a:t>
            </a:r>
            <a:r>
              <a:rPr lang="en-US" dirty="0"/>
              <a:t> Reuse guidelines	</a:t>
            </a:r>
          </a:p>
          <a:p>
            <a:r>
              <a:rPr lang="en-US" dirty="0" err="1"/>
              <a:t>p</a:t>
            </a:r>
            <a:r>
              <a:rPr lang="en-US" dirty="0" err="1" smtClean="0"/>
              <a:t>arlementaire</a:t>
            </a:r>
            <a:r>
              <a:rPr lang="en-US" dirty="0" smtClean="0"/>
              <a:t> </a:t>
            </a:r>
            <a:r>
              <a:rPr lang="en-US" dirty="0" err="1" smtClean="0"/>
              <a:t>vragen</a:t>
            </a:r>
            <a:r>
              <a:rPr lang="en-US" dirty="0"/>
              <a:t>	</a:t>
            </a:r>
          </a:p>
          <a:p>
            <a:r>
              <a:rPr lang="en-US" dirty="0" err="1"/>
              <a:t>f</a:t>
            </a:r>
            <a:r>
              <a:rPr lang="en-US" dirty="0" err="1" smtClean="0"/>
              <a:t>ormulier</a:t>
            </a:r>
            <a:r>
              <a:rPr lang="en-US" dirty="0" smtClean="0"/>
              <a:t> </a:t>
            </a:r>
            <a:r>
              <a:rPr lang="en-US" dirty="0"/>
              <a:t>&amp; </a:t>
            </a:r>
            <a:r>
              <a:rPr lang="en-US" dirty="0" err="1" smtClean="0"/>
              <a:t>dossierbeheer</a:t>
            </a:r>
            <a:r>
              <a:rPr lang="en-US" dirty="0"/>
              <a:t>	</a:t>
            </a:r>
          </a:p>
          <a:p>
            <a:r>
              <a:rPr lang="en-US" dirty="0" err="1"/>
              <a:t>b</a:t>
            </a:r>
            <a:r>
              <a:rPr lang="en-US" dirty="0" err="1" smtClean="0"/>
              <a:t>ankrekening</a:t>
            </a:r>
            <a:r>
              <a:rPr lang="en-US" dirty="0" smtClean="0"/>
              <a:t> </a:t>
            </a:r>
            <a:r>
              <a:rPr lang="en-US" dirty="0" err="1" smtClean="0"/>
              <a:t>titularis</a:t>
            </a:r>
            <a:r>
              <a:rPr lang="en-US" dirty="0"/>
              <a:t>	</a:t>
            </a:r>
          </a:p>
          <a:p>
            <a:r>
              <a:rPr lang="en-US" dirty="0" err="1" smtClean="0"/>
              <a:t>beheerscomité</a:t>
            </a:r>
            <a:r>
              <a:rPr lang="en-US" dirty="0" smtClean="0"/>
              <a:t> </a:t>
            </a:r>
            <a:r>
              <a:rPr lang="en-US" dirty="0" smtClean="0"/>
              <a:t>/ </a:t>
            </a:r>
            <a:r>
              <a:rPr lang="en-US" dirty="0" err="1"/>
              <a:t>Comgest</a:t>
            </a:r>
            <a:r>
              <a:rPr lang="en-US" dirty="0"/>
              <a:t> vs Concerto	</a:t>
            </a:r>
          </a:p>
          <a:p>
            <a:r>
              <a:rPr lang="en-US" dirty="0"/>
              <a:t>A</a:t>
            </a:r>
            <a:r>
              <a:rPr lang="en-US" dirty="0" smtClean="0"/>
              <a:t>rchiving-as-a-Service </a:t>
            </a:r>
            <a:r>
              <a:rPr lang="en-US" dirty="0"/>
              <a:t>- </a:t>
            </a:r>
            <a:r>
              <a:rPr lang="en-US" dirty="0" err="1"/>
              <a:t>AaaS</a:t>
            </a:r>
            <a:r>
              <a:rPr lang="en-US" dirty="0"/>
              <a:t>	</a:t>
            </a:r>
          </a:p>
          <a:p>
            <a:r>
              <a:rPr lang="en-US" dirty="0" err="1" smtClean="0"/>
              <a:t>contactgegevens</a:t>
            </a:r>
            <a:r>
              <a:rPr lang="en-US" dirty="0" smtClean="0"/>
              <a:t> </a:t>
            </a:r>
            <a:r>
              <a:rPr lang="en-US" dirty="0" smtClean="0"/>
              <a:t>burger</a:t>
            </a:r>
            <a:r>
              <a:rPr lang="en-US" dirty="0"/>
              <a:t>	</a:t>
            </a:r>
          </a:p>
          <a:p>
            <a:r>
              <a:rPr lang="en-US" dirty="0" smtClean="0"/>
              <a:t>AVG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</a:t>
            </a:r>
            <a:r>
              <a:rPr lang="en-US" dirty="0" err="1" smtClean="0"/>
              <a:t>isicobeheer</a:t>
            </a:r>
            <a:r>
              <a:rPr lang="en-US" dirty="0" smtClean="0"/>
              <a:t> - Risk </a:t>
            </a:r>
            <a:r>
              <a:rPr lang="en-US" dirty="0" err="1"/>
              <a:t>Mgt</a:t>
            </a:r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22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</a:t>
            </a:r>
            <a:r>
              <a:rPr lang="en-US" dirty="0" err="1" smtClean="0"/>
              <a:t>erhoging</a:t>
            </a:r>
            <a:r>
              <a:rPr lang="en-US" dirty="0" smtClean="0"/>
              <a:t> </a:t>
            </a:r>
            <a:r>
              <a:rPr lang="en-US" dirty="0" err="1"/>
              <a:t>productiviteit</a:t>
            </a:r>
            <a:r>
              <a:rPr lang="en-US" dirty="0"/>
              <a:t> </a:t>
            </a:r>
            <a:r>
              <a:rPr lang="en-US" dirty="0" smtClean="0"/>
              <a:t>OISZ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18044"/>
            <a:ext cx="10515600" cy="5006606"/>
          </a:xfrm>
        </p:spPr>
        <p:txBody>
          <a:bodyPr>
            <a:normAutofit/>
          </a:bodyPr>
          <a:lstStyle/>
          <a:p>
            <a:r>
              <a:rPr lang="nl-NL" dirty="0" smtClean="0"/>
              <a:t>verdere </a:t>
            </a:r>
            <a:r>
              <a:rPr lang="nl-NL" dirty="0"/>
              <a:t>integratie met bestaande/nieuwe </a:t>
            </a:r>
            <a:r>
              <a:rPr lang="nl-NL" dirty="0" smtClean="0"/>
              <a:t>bouwstenen</a:t>
            </a:r>
            <a:endParaRPr lang="nl-NL" dirty="0"/>
          </a:p>
          <a:p>
            <a:pPr marL="0" indent="0" algn="ctr">
              <a:buNone/>
            </a:pPr>
            <a:r>
              <a:rPr lang="nl-NL" dirty="0" smtClean="0">
                <a:solidFill>
                  <a:srgbClr val="374664"/>
                </a:solidFill>
              </a:rPr>
              <a:t>realiseren </a:t>
            </a:r>
            <a:r>
              <a:rPr lang="nl-NL" dirty="0">
                <a:solidFill>
                  <a:srgbClr val="374664"/>
                </a:solidFill>
              </a:rPr>
              <a:t>van 3 gemeenschappelijke uitdagingen (projecten</a:t>
            </a:r>
            <a:r>
              <a:rPr lang="nl-NL" dirty="0" smtClean="0">
                <a:solidFill>
                  <a:srgbClr val="374664"/>
                </a:solidFill>
              </a:rPr>
              <a:t>)</a:t>
            </a:r>
          </a:p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endParaRPr lang="nl-NL" dirty="0" smtClean="0"/>
          </a:p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endParaRPr lang="nl-NL" dirty="0" smtClean="0"/>
          </a:p>
          <a:p>
            <a:pPr marL="0" indent="0" algn="ctr">
              <a:buNone/>
            </a:pPr>
            <a:endParaRPr lang="nl-NL" dirty="0" smtClean="0"/>
          </a:p>
          <a:p>
            <a:r>
              <a:rPr lang="nl-NL" dirty="0" err="1" smtClean="0"/>
              <a:t>recurrente</a:t>
            </a:r>
            <a:r>
              <a:rPr lang="nl-NL" dirty="0" smtClean="0"/>
              <a:t> </a:t>
            </a:r>
            <a:r>
              <a:rPr lang="nl-NL" dirty="0"/>
              <a:t>benefits </a:t>
            </a:r>
            <a:r>
              <a:rPr lang="nl-NL" dirty="0" err="1"/>
              <a:t>reuse</a:t>
            </a:r>
            <a:r>
              <a:rPr lang="nl-NL" dirty="0"/>
              <a:t>: (cumulatieve) productiviteitswinst van 1% gedurende 3 jaar (alle instellingen samen)</a:t>
            </a:r>
          </a:p>
          <a:p>
            <a:r>
              <a:rPr lang="nl-NL" dirty="0"/>
              <a:t>a</a:t>
            </a:r>
            <a:r>
              <a:rPr lang="nl-NL" dirty="0" smtClean="0"/>
              <a:t>andachtspunt </a:t>
            </a:r>
            <a:r>
              <a:rPr lang="nl-NL" dirty="0"/>
              <a:t>: de </a:t>
            </a:r>
            <a:r>
              <a:rPr lang="nl-NL" dirty="0" smtClean="0"/>
              <a:t>3 </a:t>
            </a:r>
            <a:r>
              <a:rPr lang="nl-NL" dirty="0"/>
              <a:t>gezamenlijke uitdagingen zullen echter eerst een aanzienlijke investering vergen om een gemeenschappelijk systeem op te zetten; pas daarna, in de daaropvolgende 5 à 8 jaar zullen ze winst opleveren doordat de systemen niet meer door elke instelling apart gebouwd zullen worden en de integraties zijn </a:t>
            </a:r>
            <a:r>
              <a:rPr lang="nl-NL" dirty="0" smtClean="0"/>
              <a:t>uitgevoerd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2076289" y="2528979"/>
            <a:ext cx="7246515" cy="1629493"/>
            <a:chOff x="2076289" y="2938554"/>
            <a:chExt cx="7246515" cy="1629493"/>
          </a:xfrm>
        </p:grpSpPr>
        <p:cxnSp>
          <p:nvCxnSpPr>
            <p:cNvPr id="5" name="Straight Arrow Connector 4"/>
            <p:cNvCxnSpPr/>
            <p:nvPr/>
          </p:nvCxnSpPr>
          <p:spPr>
            <a:xfrm flipH="1">
              <a:off x="3376386" y="2938554"/>
              <a:ext cx="746685" cy="604798"/>
            </a:xfrm>
            <a:prstGeom prst="straightConnector1">
              <a:avLst/>
            </a:prstGeom>
            <a:ln w="31750">
              <a:solidFill>
                <a:srgbClr val="374664"/>
              </a:solidFill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5912580" y="3044125"/>
              <a:ext cx="10160" cy="499227"/>
            </a:xfrm>
            <a:prstGeom prst="straightConnector1">
              <a:avLst/>
            </a:prstGeom>
            <a:ln w="31750">
              <a:solidFill>
                <a:srgbClr val="374664"/>
              </a:solidFill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7575122" y="2980657"/>
              <a:ext cx="773590" cy="606858"/>
            </a:xfrm>
            <a:prstGeom prst="straightConnector1">
              <a:avLst/>
            </a:prstGeom>
            <a:ln w="31750">
              <a:solidFill>
                <a:srgbClr val="374664"/>
              </a:solidFill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076289" y="3576581"/>
              <a:ext cx="2200411" cy="984885"/>
            </a:xfrm>
            <a:prstGeom prst="rect">
              <a:avLst/>
            </a:prstGeom>
            <a:noFill/>
            <a:ln w="12700">
              <a:solidFill>
                <a:srgbClr val="E2543C"/>
              </a:solidFill>
              <a:prstDash val="sysDash"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374664"/>
                  </a:solidFill>
                  <a:latin typeface="+mj-lt"/>
                </a:rPr>
                <a:t>Inbound/outbound</a:t>
              </a:r>
            </a:p>
            <a:p>
              <a:pPr algn="ctr"/>
              <a:r>
                <a:rPr lang="en-US" dirty="0" smtClean="0">
                  <a:solidFill>
                    <a:srgbClr val="374664"/>
                  </a:solidFill>
                  <a:latin typeface="+mj-lt"/>
                </a:rPr>
                <a:t>Communication (IOC)</a:t>
              </a:r>
            </a:p>
            <a:p>
              <a:pPr algn="ctr"/>
              <a:endParaRPr lang="en-US" sz="400" dirty="0">
                <a:solidFill>
                  <a:srgbClr val="374664"/>
                </a:solidFill>
              </a:endParaRPr>
            </a:p>
            <a:p>
              <a:pPr algn="ctr"/>
              <a:r>
                <a:rPr lang="en-US" dirty="0">
                  <a:solidFill>
                    <a:srgbClr val="374664"/>
                  </a:solidFill>
                  <a:latin typeface="+mj-lt"/>
                </a:rPr>
                <a:t>Lead RIZIV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18087" y="3642253"/>
              <a:ext cx="1997791" cy="923330"/>
            </a:xfrm>
            <a:prstGeom prst="rect">
              <a:avLst/>
            </a:prstGeom>
            <a:noFill/>
            <a:ln w="12700">
              <a:solidFill>
                <a:srgbClr val="E2543C"/>
              </a:solidFill>
              <a:prstDash val="sysDash"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>
                  <a:latin typeface="+mj-lt"/>
                </a:defRPr>
              </a:lvl1pPr>
            </a:lstStyle>
            <a:p>
              <a:r>
                <a:rPr lang="en-US" dirty="0" err="1">
                  <a:solidFill>
                    <a:srgbClr val="374664"/>
                  </a:solidFill>
                </a:rPr>
                <a:t>Flexibele</a:t>
              </a:r>
              <a:r>
                <a:rPr lang="en-US" dirty="0">
                  <a:solidFill>
                    <a:srgbClr val="374664"/>
                  </a:solidFill>
                </a:rPr>
                <a:t> </a:t>
              </a:r>
              <a:r>
                <a:rPr lang="en-US" dirty="0" err="1">
                  <a:solidFill>
                    <a:srgbClr val="374664"/>
                  </a:solidFill>
                </a:rPr>
                <a:t>mandaten</a:t>
              </a:r>
              <a:endParaRPr lang="en-US" dirty="0">
                <a:solidFill>
                  <a:srgbClr val="374664"/>
                </a:solidFill>
              </a:endParaRPr>
            </a:p>
            <a:p>
              <a:endParaRPr lang="en-US" dirty="0">
                <a:solidFill>
                  <a:srgbClr val="374664"/>
                </a:solidFill>
              </a:endParaRPr>
            </a:p>
            <a:p>
              <a:r>
                <a:rPr lang="en-US" dirty="0">
                  <a:solidFill>
                    <a:srgbClr val="374664"/>
                  </a:solidFill>
                </a:rPr>
                <a:t>Lead RSVZ / RSZ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664017" y="3644717"/>
              <a:ext cx="1658787" cy="923330"/>
            </a:xfrm>
            <a:prstGeom prst="rect">
              <a:avLst/>
            </a:prstGeom>
            <a:noFill/>
            <a:ln w="12700">
              <a:solidFill>
                <a:srgbClr val="E2543C"/>
              </a:solidFill>
              <a:prstDash val="sysDash"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>
                  <a:latin typeface="+mj-lt"/>
                </a:defRPr>
              </a:lvl1pPr>
            </a:lstStyle>
            <a:p>
              <a:r>
                <a:rPr lang="en-US" dirty="0">
                  <a:solidFill>
                    <a:srgbClr val="374664"/>
                  </a:solidFill>
                </a:rPr>
                <a:t>API Economy</a:t>
              </a:r>
            </a:p>
            <a:p>
              <a:endParaRPr lang="en-US" dirty="0">
                <a:solidFill>
                  <a:srgbClr val="374664"/>
                </a:solidFill>
              </a:endParaRPr>
            </a:p>
            <a:p>
              <a:r>
                <a:rPr lang="en-US" dirty="0">
                  <a:solidFill>
                    <a:srgbClr val="374664"/>
                  </a:solidFill>
                </a:rPr>
                <a:t>Lead KSZ / SFPD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825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err="1" smtClean="0"/>
              <a:t>Evolutie</a:t>
            </a:r>
            <a:r>
              <a:rPr lang="en-US" dirty="0" smtClean="0"/>
              <a:t> </a:t>
            </a:r>
            <a:r>
              <a:rPr lang="en-US" dirty="0"/>
              <a:t>KSZ </a:t>
            </a:r>
            <a:r>
              <a:rPr lang="en-US" dirty="0" smtClean="0"/>
              <a:t>(</a:t>
            </a:r>
            <a:r>
              <a:rPr lang="en-US" dirty="0" err="1" smtClean="0"/>
              <a:t>strategieseminar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reflectie over de rol van de KSZ in een gewijzigd landschap ten gevolge van de staatshervorming, technologische </a:t>
            </a:r>
            <a:r>
              <a:rPr lang="nl-NL" dirty="0" smtClean="0"/>
              <a:t>evoluties en </a:t>
            </a:r>
            <a:r>
              <a:rPr lang="nl-NL" dirty="0"/>
              <a:t>Europese </a:t>
            </a:r>
            <a:r>
              <a:rPr lang="nl-NL" dirty="0" smtClean="0"/>
              <a:t>regelgeving, onder meer inzake</a:t>
            </a:r>
          </a:p>
          <a:p>
            <a:pPr lvl="1">
              <a:lnSpc>
                <a:spcPct val="110000"/>
              </a:lnSpc>
            </a:pPr>
            <a:r>
              <a:rPr lang="nl-NL" dirty="0" smtClean="0"/>
              <a:t>de evolutie van het huidig </a:t>
            </a:r>
            <a:r>
              <a:rPr lang="nl-NL" dirty="0"/>
              <a:t>model en </a:t>
            </a:r>
            <a:r>
              <a:rPr lang="nl-NL" dirty="0" smtClean="0"/>
              <a:t>de technische </a:t>
            </a:r>
            <a:r>
              <a:rPr lang="nl-NL" dirty="0"/>
              <a:t>tussenkomst KSZ </a:t>
            </a:r>
            <a:r>
              <a:rPr lang="nl-NL" dirty="0" smtClean="0">
                <a:sym typeface="Wingdings" panose="05000000000000000000" pitchFamily="2" charset="2"/>
              </a:rPr>
              <a:t></a:t>
            </a:r>
            <a:r>
              <a:rPr lang="nl-NL" dirty="0" smtClean="0"/>
              <a:t> </a:t>
            </a:r>
            <a:r>
              <a:rPr lang="nl-NL" dirty="0"/>
              <a:t>van integrator naar platform met aanbieden van basisdiensten waar instellingen een beroep op doen </a:t>
            </a:r>
            <a:r>
              <a:rPr lang="nl-NL" dirty="0" smtClean="0"/>
              <a:t>(</a:t>
            </a:r>
            <a:r>
              <a:rPr lang="nl-NL" dirty="0" err="1"/>
              <a:t>logging</a:t>
            </a:r>
            <a:r>
              <a:rPr lang="nl-NL" dirty="0"/>
              <a:t>/repertoriumbeheer/filtering/authenticatie &amp; autorisatie</a:t>
            </a:r>
            <a:r>
              <a:rPr lang="nl-NL" dirty="0" smtClean="0"/>
              <a:t>) ?</a:t>
            </a:r>
          </a:p>
          <a:p>
            <a:pPr lvl="1">
              <a:lnSpc>
                <a:spcPct val="110000"/>
              </a:lnSpc>
            </a:pPr>
            <a:r>
              <a:rPr lang="nl-NL" dirty="0"/>
              <a:t>w</a:t>
            </a:r>
            <a:r>
              <a:rPr lang="nl-NL" dirty="0" smtClean="0"/>
              <a:t>enselijkheid tot aanpassing </a:t>
            </a:r>
            <a:r>
              <a:rPr lang="nl-NL" dirty="0"/>
              <a:t>KSZ </a:t>
            </a:r>
            <a:r>
              <a:rPr lang="nl-NL" dirty="0" smtClean="0"/>
              <a:t>wet (dateert van 1990) ?</a:t>
            </a:r>
          </a:p>
          <a:p>
            <a:pPr lvl="1">
              <a:lnSpc>
                <a:spcPct val="110000"/>
              </a:lnSpc>
            </a:pPr>
            <a:r>
              <a:rPr lang="nl-NL" dirty="0"/>
              <a:t>de noodzaak tot duidelijke afspraken met gefedereerde </a:t>
            </a:r>
            <a:r>
              <a:rPr lang="nl-NL" dirty="0" smtClean="0"/>
              <a:t>entiteiten: eventuele redactie van een samenwerkingsakkoord waarbij de principes worden vastgelegd en afspraken gemaakt inzake  medebeheer en financiering</a:t>
            </a:r>
            <a:endParaRPr lang="nl-NL" dirty="0"/>
          </a:p>
          <a:p>
            <a:pPr marL="0" indent="0">
              <a:buNone/>
            </a:pPr>
            <a:r>
              <a:rPr lang="nl-NL" dirty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49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err="1"/>
              <a:t>Uitdagingen</a:t>
            </a:r>
            <a:r>
              <a:rPr lang="en-US" dirty="0"/>
              <a:t> </a:t>
            </a:r>
            <a:r>
              <a:rPr lang="en-US" dirty="0" err="1"/>
              <a:t>inzake</a:t>
            </a:r>
            <a:r>
              <a:rPr lang="en-US" dirty="0"/>
              <a:t> </a:t>
            </a:r>
            <a:r>
              <a:rPr lang="en-US" dirty="0" err="1" smtClean="0"/>
              <a:t>gegevensbescherming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informatieveiligheid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</a:t>
            </a:r>
            <a:r>
              <a:rPr lang="nl-NL" dirty="0" smtClean="0"/>
              <a:t>lle instellingen en bedrijven blijven onder continue dreiging van </a:t>
            </a:r>
            <a:r>
              <a:rPr lang="nl-NL" dirty="0" err="1" smtClean="0"/>
              <a:t>Ransomware</a:t>
            </a:r>
            <a:r>
              <a:rPr lang="nl-NL" dirty="0" smtClean="0"/>
              <a:t> en datalekken</a:t>
            </a:r>
          </a:p>
          <a:p>
            <a:pPr lvl="1"/>
            <a:r>
              <a:rPr lang="nl-NL" dirty="0" smtClean="0"/>
              <a:t>Antwerpen, </a:t>
            </a:r>
            <a:r>
              <a:rPr lang="nl-NL" dirty="0" err="1" smtClean="0"/>
              <a:t>Vivalia</a:t>
            </a:r>
            <a:r>
              <a:rPr lang="nl-NL" dirty="0" smtClean="0"/>
              <a:t>, …..</a:t>
            </a:r>
          </a:p>
          <a:p>
            <a:pPr lvl="1"/>
            <a:r>
              <a:rPr lang="nl-NL" dirty="0"/>
              <a:t>n</a:t>
            </a:r>
            <a:r>
              <a:rPr lang="nl-NL" dirty="0" smtClean="0"/>
              <a:t>iet enkel </a:t>
            </a:r>
            <a:r>
              <a:rPr lang="nl-NL" dirty="0" err="1" smtClean="0"/>
              <a:t>onbeschikbaarheid</a:t>
            </a:r>
            <a:r>
              <a:rPr lang="nl-NL" dirty="0" smtClean="0"/>
              <a:t> van gegevens door encryptie maar ook</a:t>
            </a:r>
          </a:p>
          <a:p>
            <a:pPr lvl="2"/>
            <a:r>
              <a:rPr lang="nl-NL" dirty="0" err="1"/>
              <a:t>e</a:t>
            </a:r>
            <a:r>
              <a:rPr lang="nl-NL" dirty="0" err="1" smtClean="0"/>
              <a:t>xfiltratie</a:t>
            </a:r>
            <a:r>
              <a:rPr lang="nl-NL" dirty="0" smtClean="0"/>
              <a:t> van gegevens – bijkomende druk voor afpersing</a:t>
            </a:r>
          </a:p>
          <a:p>
            <a:pPr lvl="2"/>
            <a:r>
              <a:rPr lang="nl-NL" dirty="0" err="1"/>
              <a:t>w</a:t>
            </a:r>
            <a:r>
              <a:rPr lang="nl-NL" dirty="0" err="1" smtClean="0"/>
              <a:t>iper</a:t>
            </a:r>
            <a:r>
              <a:rPr lang="nl-NL" dirty="0" smtClean="0"/>
              <a:t> malware – enig doel is schade toe te brengen</a:t>
            </a:r>
          </a:p>
          <a:p>
            <a:pPr lvl="2"/>
            <a:endParaRPr lang="nl-NL" sz="600" dirty="0" smtClean="0"/>
          </a:p>
          <a:p>
            <a:r>
              <a:rPr lang="nl-NL" dirty="0"/>
              <a:t>b</a:t>
            </a:r>
            <a:r>
              <a:rPr lang="nl-NL" dirty="0" smtClean="0"/>
              <a:t>ijkomende druk door oorlog Oekraïne</a:t>
            </a:r>
          </a:p>
          <a:p>
            <a:pPr lvl="1"/>
            <a:r>
              <a:rPr lang="nl-NL" dirty="0"/>
              <a:t>v</a:t>
            </a:r>
            <a:r>
              <a:rPr lang="nl-NL" dirty="0" smtClean="0"/>
              <a:t>ooral zichtbaar op energiebedrijven, maar overheidsinstellingen kunnen eveneens in het vizier komen</a:t>
            </a:r>
          </a:p>
          <a:p>
            <a:pPr lvl="1"/>
            <a:endParaRPr lang="nl-NL" sz="600" dirty="0" smtClean="0"/>
          </a:p>
          <a:p>
            <a:r>
              <a:rPr lang="nl-NL" dirty="0" smtClean="0"/>
              <a:t>elke medewerker is een cruciale factor in de bescherming van onze gegevens</a:t>
            </a:r>
          </a:p>
          <a:p>
            <a:pPr lvl="1"/>
            <a:r>
              <a:rPr lang="nl-NL" dirty="0"/>
              <a:t>a</a:t>
            </a:r>
            <a:r>
              <a:rPr lang="nl-NL" dirty="0" smtClean="0"/>
              <a:t>lert blijven voor </a:t>
            </a:r>
            <a:r>
              <a:rPr lang="nl-NL" dirty="0" err="1" smtClean="0"/>
              <a:t>phishing</a:t>
            </a:r>
            <a:r>
              <a:rPr lang="nl-NL" dirty="0" smtClean="0"/>
              <a:t> (één van de belangrijkste middelen)</a:t>
            </a:r>
          </a:p>
          <a:p>
            <a:pPr lvl="1"/>
            <a:r>
              <a:rPr lang="nl-NL" dirty="0"/>
              <a:t>m</a:t>
            </a:r>
            <a:r>
              <a:rPr lang="nl-NL" dirty="0" smtClean="0"/>
              <a:t>aar ook oudere technieken weer in opmars (bv USB sticks)</a:t>
            </a:r>
          </a:p>
        </p:txBody>
      </p:sp>
    </p:spTree>
    <p:extLst>
      <p:ext uri="{BB962C8B-B14F-4D97-AF65-F5344CB8AC3E}">
        <p14:creationId xmlns:p14="http://schemas.microsoft.com/office/powerpoint/2010/main" val="367223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fr-BE" altLang="en-US" dirty="0" err="1" smtClean="0"/>
              <a:t>Veiligheid</a:t>
            </a:r>
            <a:r>
              <a:rPr lang="fr-BE" altLang="en-US" dirty="0" smtClean="0"/>
              <a:t> - DPIA (Data Protection Impact </a:t>
            </a:r>
            <a:r>
              <a:rPr lang="fr-BE" altLang="en-US" dirty="0" err="1" smtClean="0"/>
              <a:t>Assessment</a:t>
            </a:r>
            <a:r>
              <a:rPr lang="fr-BE" altLang="en-US" dirty="0" smtClean="0"/>
              <a:t>)</a:t>
            </a:r>
            <a:endParaRPr lang="fr-BE" alt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AVG </a:t>
            </a:r>
            <a:r>
              <a:rPr lang="en-US" dirty="0" err="1" smtClean="0"/>
              <a:t>vereist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regelmatige</a:t>
            </a:r>
            <a:r>
              <a:rPr lang="en-US" dirty="0" smtClean="0"/>
              <a:t> review van de </a:t>
            </a:r>
            <a:r>
              <a:rPr lang="en-US" dirty="0" err="1" smtClean="0"/>
              <a:t>risico’s</a:t>
            </a:r>
            <a:r>
              <a:rPr lang="en-US" dirty="0" smtClean="0"/>
              <a:t> van de </a:t>
            </a:r>
            <a:r>
              <a:rPr lang="en-US" dirty="0" err="1" smtClean="0"/>
              <a:t>verwerkingen</a:t>
            </a:r>
            <a:endParaRPr lang="en-US" dirty="0" smtClean="0"/>
          </a:p>
          <a:p>
            <a:endParaRPr lang="en-US" sz="600" dirty="0" smtClean="0"/>
          </a:p>
          <a:p>
            <a:r>
              <a:rPr lang="en-US" dirty="0"/>
              <a:t>o</a:t>
            </a:r>
            <a:r>
              <a:rPr lang="en-US" dirty="0" smtClean="0"/>
              <a:t>p basis van </a:t>
            </a:r>
            <a:r>
              <a:rPr lang="en-US" dirty="0" err="1" smtClean="0"/>
              <a:t>verwerkingsregister</a:t>
            </a:r>
            <a:r>
              <a:rPr lang="en-US" dirty="0" smtClean="0"/>
              <a:t> </a:t>
            </a:r>
            <a:r>
              <a:rPr lang="en-US" dirty="0" err="1" smtClean="0"/>
              <a:t>plannen</a:t>
            </a:r>
            <a:r>
              <a:rPr lang="en-US" dirty="0" smtClean="0"/>
              <a:t> we </a:t>
            </a:r>
            <a:r>
              <a:rPr lang="en-US" dirty="0" err="1" smtClean="0"/>
              <a:t>een</a:t>
            </a:r>
            <a:r>
              <a:rPr lang="en-US" dirty="0" smtClean="0"/>
              <a:t> assessment om de 36 </a:t>
            </a:r>
            <a:r>
              <a:rPr lang="en-US" dirty="0" err="1" smtClean="0"/>
              <a:t>maanden</a:t>
            </a:r>
            <a:endParaRPr lang="en-US" dirty="0" smtClean="0"/>
          </a:p>
          <a:p>
            <a:pPr lvl="1"/>
            <a:r>
              <a:rPr lang="en-US" dirty="0"/>
              <a:t>i</a:t>
            </a:r>
            <a:r>
              <a:rPr lang="en-US" dirty="0" smtClean="0"/>
              <a:t>n 2022 </a:t>
            </a:r>
            <a:r>
              <a:rPr lang="en-US" dirty="0" err="1" smtClean="0"/>
              <a:t>werden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8CB2"/>
                </a:solidFill>
              </a:rPr>
              <a:t>8</a:t>
            </a:r>
            <a:r>
              <a:rPr lang="en-US" dirty="0" smtClean="0"/>
              <a:t> DPIA’s </a:t>
            </a:r>
            <a:r>
              <a:rPr lang="en-US" dirty="0" err="1" smtClean="0"/>
              <a:t>voor</a:t>
            </a:r>
            <a:r>
              <a:rPr lang="en-US" dirty="0" smtClean="0"/>
              <a:t> KSZ </a:t>
            </a:r>
            <a:r>
              <a:rPr lang="en-US" dirty="0" err="1" smtClean="0"/>
              <a:t>gerealiseerd</a:t>
            </a:r>
            <a:endParaRPr lang="en-US" dirty="0" smtClean="0"/>
          </a:p>
          <a:p>
            <a:pPr lvl="1"/>
            <a:r>
              <a:rPr lang="en-US" dirty="0" err="1"/>
              <a:t>v</a:t>
            </a:r>
            <a:r>
              <a:rPr lang="en-US" dirty="0" err="1" smtClean="0"/>
              <a:t>oor</a:t>
            </a:r>
            <a:r>
              <a:rPr lang="en-US" dirty="0" smtClean="0"/>
              <a:t> 2023 </a:t>
            </a:r>
            <a:r>
              <a:rPr lang="en-US" dirty="0" err="1" smtClean="0"/>
              <a:t>zijn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8CB2"/>
                </a:solidFill>
              </a:rPr>
              <a:t>6</a:t>
            </a:r>
            <a:r>
              <a:rPr lang="en-US" dirty="0" smtClean="0"/>
              <a:t> DPIA’s of </a:t>
            </a:r>
            <a:r>
              <a:rPr lang="en-US" dirty="0" err="1" smtClean="0"/>
              <a:t>onderdelen</a:t>
            </a:r>
            <a:r>
              <a:rPr lang="en-US" dirty="0" smtClean="0"/>
              <a:t> </a:t>
            </a:r>
            <a:r>
              <a:rPr lang="en-US" dirty="0" err="1" smtClean="0"/>
              <a:t>daarvan</a:t>
            </a:r>
            <a:r>
              <a:rPr lang="en-US" dirty="0" smtClean="0"/>
              <a:t> </a:t>
            </a:r>
            <a:r>
              <a:rPr lang="en-US" dirty="0" err="1" smtClean="0"/>
              <a:t>gepland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60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fr-BE" altLang="en-US" dirty="0" err="1" smtClean="0"/>
              <a:t>Veiligheid</a:t>
            </a:r>
            <a:r>
              <a:rPr lang="fr-BE" altLang="en-US" dirty="0" smtClean="0"/>
              <a:t> - audit</a:t>
            </a:r>
            <a:endParaRPr lang="fr-BE" alt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 audit </a:t>
            </a:r>
            <a:r>
              <a:rPr lang="en-US" dirty="0" err="1" smtClean="0"/>
              <a:t>werd</a:t>
            </a:r>
            <a:r>
              <a:rPr lang="en-US" dirty="0" smtClean="0"/>
              <a:t> </a:t>
            </a:r>
            <a:r>
              <a:rPr lang="en-US" dirty="0" err="1" smtClean="0"/>
              <a:t>gerealiseerd</a:t>
            </a:r>
            <a:r>
              <a:rPr lang="en-US" dirty="0" smtClean="0"/>
              <a:t> in 2022 </a:t>
            </a:r>
            <a:r>
              <a:rPr lang="nl-NL" dirty="0"/>
              <a:t>op het proces “het indienststellen van een nieuwe dienst of een nieuwe versie van een bestaande dienst </a:t>
            </a:r>
            <a:r>
              <a:rPr lang="nl-NL" dirty="0" smtClean="0"/>
              <a:t>”</a:t>
            </a:r>
          </a:p>
          <a:p>
            <a:pPr lvl="1"/>
            <a:r>
              <a:rPr lang="nl-NL" dirty="0"/>
              <a:t>d</a:t>
            </a:r>
            <a:r>
              <a:rPr lang="nl-NL" dirty="0" smtClean="0"/>
              <a:t>e </a:t>
            </a:r>
            <a:r>
              <a:rPr lang="nl-NL" dirty="0"/>
              <a:t>reikwijdte van deze controleopdracht betreft de uitvoering van </a:t>
            </a:r>
          </a:p>
          <a:p>
            <a:pPr lvl="2"/>
            <a:r>
              <a:rPr lang="nl-NL" dirty="0" smtClean="0"/>
              <a:t>nieuwe </a:t>
            </a:r>
            <a:r>
              <a:rPr lang="nl-NL" dirty="0"/>
              <a:t>toepassingen die deel uitmaken van de kernactiviteiten van de KSZ, d.w.z. die door de instellingen worden </a:t>
            </a:r>
            <a:r>
              <a:rPr lang="nl-NL" dirty="0" smtClean="0"/>
              <a:t>gebruikt</a:t>
            </a:r>
            <a:endParaRPr lang="nl-NL" dirty="0"/>
          </a:p>
          <a:p>
            <a:pPr lvl="2"/>
            <a:r>
              <a:rPr lang="nl-NL" dirty="0" smtClean="0"/>
              <a:t>een </a:t>
            </a:r>
            <a:r>
              <a:rPr lang="nl-NL" dirty="0"/>
              <a:t>nieuwe versie van een bestaande dienst</a:t>
            </a:r>
          </a:p>
          <a:p>
            <a:pPr lvl="1"/>
            <a:r>
              <a:rPr lang="nl-NL" dirty="0"/>
              <a:t>t</a:t>
            </a:r>
            <a:r>
              <a:rPr lang="nl-NL" dirty="0" smtClean="0"/>
              <a:t>ijdens </a:t>
            </a:r>
            <a:r>
              <a:rPr lang="nl-NL" dirty="0"/>
              <a:t>deze controle werden </a:t>
            </a:r>
            <a:endParaRPr lang="nl-NL" dirty="0" smtClean="0"/>
          </a:p>
          <a:p>
            <a:pPr lvl="2"/>
            <a:r>
              <a:rPr lang="nl-NL" dirty="0" smtClean="0"/>
              <a:t>geen </a:t>
            </a:r>
            <a:r>
              <a:rPr lang="nl-NL" dirty="0"/>
              <a:t>restrisico's van niveau 4 (significant) of 5 (groot) </a:t>
            </a:r>
            <a:r>
              <a:rPr lang="nl-NL" dirty="0" smtClean="0"/>
              <a:t>ontdekt </a:t>
            </a:r>
          </a:p>
          <a:p>
            <a:pPr lvl="2"/>
            <a:r>
              <a:rPr lang="nl-NL" dirty="0" smtClean="0"/>
              <a:t>vijf </a:t>
            </a:r>
            <a:r>
              <a:rPr lang="nl-NL" dirty="0"/>
              <a:t>risico's van niveau 3 (matig) in de finale tabel </a:t>
            </a:r>
            <a:r>
              <a:rPr lang="nl-NL" dirty="0" smtClean="0"/>
              <a:t>opgenomen</a:t>
            </a:r>
          </a:p>
          <a:p>
            <a:pPr lvl="2"/>
            <a:endParaRPr lang="nl-NL" sz="600" dirty="0" smtClean="0"/>
          </a:p>
          <a:p>
            <a:r>
              <a:rPr lang="nl-NL" dirty="0" smtClean="0"/>
              <a:t>1 audit gepland voor 2023 </a:t>
            </a:r>
            <a:r>
              <a:rPr lang="en-US" dirty="0" err="1" smtClean="0"/>
              <a:t>betreffende</a:t>
            </a:r>
            <a:r>
              <a:rPr lang="en-US" dirty="0" smtClean="0"/>
              <a:t> </a:t>
            </a:r>
            <a:r>
              <a:rPr lang="en-US" dirty="0"/>
              <a:t>“</a:t>
            </a:r>
            <a:r>
              <a:rPr lang="en-US" dirty="0" err="1"/>
              <a:t>Ontwikkeling</a:t>
            </a:r>
            <a:r>
              <a:rPr lang="en-US" dirty="0"/>
              <a:t> </a:t>
            </a:r>
            <a:r>
              <a:rPr lang="en-US" dirty="0" err="1"/>
              <a:t>applicaties-diensten-componenten</a:t>
            </a:r>
            <a:r>
              <a:rPr lang="en-US" dirty="0" smtClean="0"/>
              <a:t>”</a:t>
            </a:r>
          </a:p>
          <a:p>
            <a:pPr lvl="1"/>
            <a:r>
              <a:rPr lang="en-US" dirty="0" err="1"/>
              <a:t>o</a:t>
            </a:r>
            <a:r>
              <a:rPr lang="en-US" dirty="0" err="1" smtClean="0"/>
              <a:t>mvat</a:t>
            </a:r>
            <a:r>
              <a:rPr lang="en-US" dirty="0" smtClean="0"/>
              <a:t> </a:t>
            </a: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fases</a:t>
            </a:r>
            <a:r>
              <a:rPr lang="en-US" dirty="0" smtClean="0"/>
              <a:t> van de </a:t>
            </a:r>
            <a:r>
              <a:rPr lang="en-US" dirty="0" err="1" smtClean="0"/>
              <a:t>ontwikkeling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het </a:t>
            </a:r>
            <a:r>
              <a:rPr lang="en-US" dirty="0" err="1" smtClean="0"/>
              <a:t>beheer</a:t>
            </a:r>
            <a:r>
              <a:rPr lang="en-US" dirty="0" smtClean="0"/>
              <a:t> van de </a:t>
            </a:r>
            <a:r>
              <a:rPr lang="en-US" dirty="0" err="1" smtClean="0"/>
              <a:t>levenscyclus</a:t>
            </a:r>
            <a:r>
              <a:rPr lang="en-US" dirty="0" smtClean="0"/>
              <a:t> van de </a:t>
            </a:r>
            <a:r>
              <a:rPr lang="en-US" dirty="0" err="1" smtClean="0"/>
              <a:t>toepassing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46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nl-NL" dirty="0" smtClean="0"/>
              <a:t>Nieuwe regelgeving aan de horizon : NIS 2</a:t>
            </a:r>
            <a:endParaRPr lang="nl-N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NIS = Network </a:t>
            </a:r>
            <a:r>
              <a:rPr lang="nl-NL" dirty="0" err="1"/>
              <a:t>and</a:t>
            </a:r>
            <a:r>
              <a:rPr lang="nl-NL" dirty="0"/>
              <a:t> Information </a:t>
            </a:r>
            <a:r>
              <a:rPr lang="nl-NL" dirty="0" smtClean="0"/>
              <a:t>Systems</a:t>
            </a:r>
          </a:p>
          <a:p>
            <a:pPr lvl="1"/>
            <a:r>
              <a:rPr lang="nl-NL" dirty="0"/>
              <a:t>nieuwe richtlijn over systeembeveiliging die op </a:t>
            </a:r>
            <a:r>
              <a:rPr lang="nl-NL" dirty="0" smtClean="0"/>
              <a:t>de KSZ moet </a:t>
            </a:r>
            <a:r>
              <a:rPr lang="nl-NL" dirty="0"/>
              <a:t>worden toegepast</a:t>
            </a:r>
            <a:endParaRPr lang="nl-NL" sz="600" dirty="0"/>
          </a:p>
          <a:p>
            <a:r>
              <a:rPr lang="nl-NL" dirty="0" smtClean="0"/>
              <a:t>betreffen </a:t>
            </a:r>
            <a:r>
              <a:rPr lang="nl-NL" dirty="0"/>
              <a:t>maatregelen voor een hoog gezamenlijk niveau van cyberbeveiliging in de </a:t>
            </a:r>
            <a:r>
              <a:rPr lang="nl-NL" dirty="0" smtClean="0"/>
              <a:t>Unie</a:t>
            </a:r>
          </a:p>
          <a:p>
            <a:pPr lvl="1"/>
            <a:r>
              <a:rPr lang="nl-NL" dirty="0"/>
              <a:t>v</a:t>
            </a:r>
            <a:r>
              <a:rPr lang="nl-NL" dirty="0" smtClean="0"/>
              <a:t>an toepassing op kritische sectoren</a:t>
            </a:r>
          </a:p>
          <a:p>
            <a:pPr lvl="2"/>
            <a:r>
              <a:rPr lang="nl-NL" dirty="0" smtClean="0"/>
              <a:t>overheidsbedrijven </a:t>
            </a:r>
          </a:p>
          <a:p>
            <a:pPr lvl="2"/>
            <a:r>
              <a:rPr lang="nl-NL" dirty="0" smtClean="0"/>
              <a:t>gezondheidssector </a:t>
            </a:r>
          </a:p>
          <a:p>
            <a:pPr lvl="2"/>
            <a:r>
              <a:rPr lang="nl-NL" dirty="0"/>
              <a:t>n</a:t>
            </a:r>
            <a:r>
              <a:rPr lang="nl-NL" dirty="0" smtClean="0"/>
              <a:t>utsvoorzieningen</a:t>
            </a:r>
          </a:p>
          <a:p>
            <a:pPr lvl="2"/>
            <a:r>
              <a:rPr lang="nl-NL" dirty="0" smtClean="0"/>
              <a:t>financiële markten</a:t>
            </a:r>
          </a:p>
          <a:p>
            <a:pPr lvl="2"/>
            <a:r>
              <a:rPr lang="nl-NL" dirty="0" smtClean="0"/>
              <a:t>vervoer, ……</a:t>
            </a:r>
          </a:p>
          <a:p>
            <a:pPr lvl="1"/>
            <a:r>
              <a:rPr lang="nl-NL" dirty="0"/>
              <a:t>b</a:t>
            </a:r>
            <a:r>
              <a:rPr lang="nl-NL" dirty="0" smtClean="0"/>
              <a:t>eoogt risicobeheer voor de verwerking van informatie</a:t>
            </a:r>
          </a:p>
        </p:txBody>
      </p:sp>
    </p:spTree>
    <p:extLst>
      <p:ext uri="{BB962C8B-B14F-4D97-AF65-F5344CB8AC3E}">
        <p14:creationId xmlns:p14="http://schemas.microsoft.com/office/powerpoint/2010/main" val="273824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nl-NL" dirty="0" smtClean="0"/>
              <a:t>Nieuwe regelgeving aan de horizon : NIS 2</a:t>
            </a:r>
            <a:endParaRPr lang="nl-N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toepassing van Minimale Normen voor de Informatieveiligheid wordt nog meer een onderwerp van “compliance”</a:t>
            </a:r>
          </a:p>
          <a:p>
            <a:pPr lvl="1"/>
            <a:r>
              <a:rPr lang="nl-NL" dirty="0"/>
              <a:t>e</a:t>
            </a:r>
            <a:r>
              <a:rPr lang="nl-NL" dirty="0" smtClean="0"/>
              <a:t>xterne controle “ex-ante” (dus niet enkel bij een vermoeden van non-compliance of een incident)</a:t>
            </a:r>
          </a:p>
          <a:p>
            <a:pPr lvl="1"/>
            <a:r>
              <a:rPr lang="nl-NL" dirty="0"/>
              <a:t>i</a:t>
            </a:r>
            <a:r>
              <a:rPr lang="nl-NL" dirty="0" smtClean="0"/>
              <a:t>nformatieveiligheid moet aantoonbaar zijn</a:t>
            </a:r>
          </a:p>
          <a:p>
            <a:pPr lvl="1"/>
            <a:r>
              <a:rPr lang="nl-NL" dirty="0"/>
              <a:t>d</a:t>
            </a:r>
            <a:r>
              <a:rPr lang="nl-NL" dirty="0" smtClean="0"/>
              <a:t>iscussies met </a:t>
            </a:r>
            <a:r>
              <a:rPr lang="nl-NL" dirty="0"/>
              <a:t>het CCB (Centrum voor Cybersecurity </a:t>
            </a:r>
            <a:r>
              <a:rPr lang="nl-NL" dirty="0" smtClean="0"/>
              <a:t>België) om Minimale Normen voor informatieveiligheid te laten dienen als basis voor compliance</a:t>
            </a:r>
          </a:p>
          <a:p>
            <a:pPr lvl="1"/>
            <a:endParaRPr lang="nl-NL" sz="600" dirty="0" smtClean="0"/>
          </a:p>
          <a:p>
            <a:r>
              <a:rPr lang="nl-NL" dirty="0"/>
              <a:t>p</a:t>
            </a:r>
            <a:r>
              <a:rPr lang="nl-NL" dirty="0" smtClean="0"/>
              <a:t>arallel met AVG (nood aan </a:t>
            </a:r>
            <a:r>
              <a:rPr lang="nl-NL" dirty="0" err="1" smtClean="0"/>
              <a:t>optimisatie</a:t>
            </a:r>
            <a:r>
              <a:rPr lang="nl-NL" dirty="0" smtClean="0"/>
              <a:t> en integratie van processen voor verschillende regelgeving)</a:t>
            </a:r>
          </a:p>
          <a:p>
            <a:endParaRPr lang="nl-NL" sz="600" dirty="0" smtClean="0"/>
          </a:p>
          <a:p>
            <a:r>
              <a:rPr lang="nl-NL" dirty="0"/>
              <a:t>v</a:t>
            </a:r>
            <a:r>
              <a:rPr lang="nl-NL" dirty="0" smtClean="0"/>
              <a:t>an toepassing vanaf ten laatste oktober 2024, voorbereiding aan de gang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97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ter_Final_compress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728"/>
            <a:ext cx="12222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fr-BE" altLang="en-US" dirty="0"/>
              <a:t>Budget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718044"/>
            <a:ext cx="10619509" cy="4571919"/>
          </a:xfrm>
        </p:spPr>
        <p:txBody>
          <a:bodyPr>
            <a:normAutofit lnSpcReduction="10000"/>
          </a:bodyPr>
          <a:lstStyle/>
          <a:p>
            <a:r>
              <a:rPr lang="fr-FR" dirty="0"/>
              <a:t>économie linéaire &gt; gouvernement : </a:t>
            </a:r>
            <a:r>
              <a:rPr lang="fr-FR" dirty="0">
                <a:solidFill>
                  <a:srgbClr val="008CB2"/>
                </a:solidFill>
              </a:rPr>
              <a:t>-191.000 €</a:t>
            </a:r>
            <a:r>
              <a:rPr lang="fr-FR" dirty="0"/>
              <a:t>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>
                <a:sym typeface="Wingdings" panose="05000000000000000000" pitchFamily="2" charset="2"/>
              </a:rPr>
              <a:t></a:t>
            </a:r>
            <a:r>
              <a:rPr lang="fr-FR" dirty="0" smtClean="0"/>
              <a:t> </a:t>
            </a:r>
            <a:r>
              <a:rPr lang="fr-FR" dirty="0"/>
              <a:t>impact </a:t>
            </a:r>
            <a:r>
              <a:rPr lang="fr-FR" dirty="0" smtClean="0"/>
              <a:t>dépenses informatiques</a:t>
            </a:r>
          </a:p>
          <a:p>
            <a:endParaRPr lang="fr-FR" sz="400" dirty="0" smtClean="0"/>
          </a:p>
          <a:p>
            <a:r>
              <a:rPr lang="fr-FR" dirty="0" smtClean="0"/>
              <a:t>sous-utilisation </a:t>
            </a:r>
            <a:r>
              <a:rPr lang="fr-FR" dirty="0"/>
              <a:t>pour </a:t>
            </a:r>
            <a:r>
              <a:rPr lang="fr-FR" dirty="0" smtClean="0"/>
              <a:t>les </a:t>
            </a:r>
            <a:r>
              <a:rPr lang="fr-FR" dirty="0"/>
              <a:t>IPSS : </a:t>
            </a:r>
            <a:r>
              <a:rPr lang="fr-FR" dirty="0">
                <a:solidFill>
                  <a:srgbClr val="008CB2"/>
                </a:solidFill>
              </a:rPr>
              <a:t>-</a:t>
            </a:r>
            <a:r>
              <a:rPr lang="fr-FR" dirty="0" smtClean="0">
                <a:solidFill>
                  <a:srgbClr val="008CB2"/>
                </a:solidFill>
              </a:rPr>
              <a:t>164.000.000 € </a:t>
            </a:r>
            <a:r>
              <a:rPr lang="fr-FR" dirty="0" smtClean="0">
                <a:solidFill>
                  <a:srgbClr val="008CB2"/>
                </a:solidFill>
              </a:rPr>
              <a:t/>
            </a:r>
            <a:br>
              <a:rPr lang="fr-FR" dirty="0" smtClean="0">
                <a:solidFill>
                  <a:srgbClr val="008CB2"/>
                </a:solidFill>
              </a:rPr>
            </a:br>
            <a:r>
              <a:rPr lang="fr-FR" dirty="0" smtClean="0">
                <a:sym typeface="Wingdings" panose="05000000000000000000" pitchFamily="2" charset="2"/>
              </a:rPr>
              <a:t></a:t>
            </a:r>
            <a:r>
              <a:rPr lang="fr-FR" dirty="0" smtClean="0"/>
              <a:t> </a:t>
            </a:r>
            <a:r>
              <a:rPr lang="fr-FR" dirty="0"/>
              <a:t>impact </a:t>
            </a:r>
            <a:r>
              <a:rPr lang="fr-FR" dirty="0" smtClean="0"/>
              <a:t>ensemble </a:t>
            </a:r>
            <a:r>
              <a:rPr lang="fr-FR" dirty="0"/>
              <a:t>des postes </a:t>
            </a:r>
            <a:r>
              <a:rPr lang="fr-FR" dirty="0" smtClean="0"/>
              <a:t>budgétaires</a:t>
            </a:r>
          </a:p>
          <a:p>
            <a:endParaRPr lang="fr-FR" sz="400" dirty="0" smtClean="0"/>
          </a:p>
          <a:p>
            <a:r>
              <a:rPr lang="fr-FR" dirty="0" smtClean="0"/>
              <a:t>sous-financement </a:t>
            </a:r>
            <a:r>
              <a:rPr lang="fr-FR" dirty="0"/>
              <a:t>des institutions </a:t>
            </a:r>
          </a:p>
          <a:p>
            <a:pPr lvl="1"/>
            <a:r>
              <a:rPr lang="fr-FR" dirty="0" smtClean="0"/>
              <a:t>indexation </a:t>
            </a:r>
            <a:r>
              <a:rPr lang="fr-FR" dirty="0"/>
              <a:t>des salaires de janvier 2023 avec un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coefficient de </a:t>
            </a:r>
            <a:r>
              <a:rPr lang="fr-FR" dirty="0">
                <a:solidFill>
                  <a:srgbClr val="008CB2"/>
                </a:solidFill>
              </a:rPr>
              <a:t>11</a:t>
            </a:r>
            <a:r>
              <a:rPr lang="fr-FR" dirty="0" smtClean="0">
                <a:solidFill>
                  <a:srgbClr val="008CB2"/>
                </a:solidFill>
              </a:rPr>
              <a:t>%</a:t>
            </a:r>
            <a:r>
              <a:rPr lang="fr-FR" dirty="0" smtClean="0"/>
              <a:t>, </a:t>
            </a:r>
            <a:r>
              <a:rPr lang="fr-FR" dirty="0"/>
              <a:t>le SPF BOSA n’octroie que 8,8</a:t>
            </a:r>
            <a:r>
              <a:rPr lang="fr-FR" dirty="0" smtClean="0"/>
              <a:t>% </a:t>
            </a:r>
            <a:br>
              <a:rPr lang="fr-FR" dirty="0" smtClean="0"/>
            </a:br>
            <a:r>
              <a:rPr lang="fr-FR" dirty="0" smtClean="0">
                <a:sym typeface="Wingdings" panose="05000000000000000000" pitchFamily="2" charset="2"/>
              </a:rPr>
              <a:t></a:t>
            </a:r>
            <a:r>
              <a:rPr lang="fr-FR" dirty="0" smtClean="0"/>
              <a:t> impact </a:t>
            </a:r>
            <a:r>
              <a:rPr lang="fr-FR" dirty="0"/>
              <a:t>direct sur le coût des </a:t>
            </a:r>
            <a:r>
              <a:rPr lang="fr-FR" dirty="0" smtClean="0"/>
              <a:t>détachés</a:t>
            </a:r>
          </a:p>
          <a:p>
            <a:pPr lvl="1"/>
            <a:endParaRPr lang="fr-FR" sz="600" dirty="0" smtClean="0"/>
          </a:p>
          <a:p>
            <a:pPr lvl="1"/>
            <a:r>
              <a:rPr lang="fr-FR" dirty="0" smtClean="0"/>
              <a:t>inflation </a:t>
            </a:r>
            <a:r>
              <a:rPr lang="fr-FR" dirty="0"/>
              <a:t>de </a:t>
            </a:r>
            <a:r>
              <a:rPr lang="fr-FR" dirty="0">
                <a:solidFill>
                  <a:srgbClr val="008CB2"/>
                </a:solidFill>
              </a:rPr>
              <a:t>11,08%</a:t>
            </a:r>
            <a:r>
              <a:rPr lang="fr-FR" dirty="0"/>
              <a:t> en 2022 </a:t>
            </a:r>
            <a:r>
              <a:rPr lang="fr-FR" dirty="0" smtClean="0"/>
              <a:t>et </a:t>
            </a:r>
            <a:r>
              <a:rPr lang="fr-FR" dirty="0"/>
              <a:t>estimée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à </a:t>
            </a:r>
            <a:r>
              <a:rPr lang="fr-FR" dirty="0">
                <a:solidFill>
                  <a:srgbClr val="008CB2"/>
                </a:solidFill>
              </a:rPr>
              <a:t>+/- 5,3% </a:t>
            </a:r>
            <a:r>
              <a:rPr lang="fr-FR" dirty="0"/>
              <a:t>en 2023 (Bureau du </a:t>
            </a:r>
            <a:r>
              <a:rPr lang="fr-FR" dirty="0" smtClean="0"/>
              <a:t>Plan) </a:t>
            </a:r>
            <a:br>
              <a:rPr lang="fr-FR" dirty="0" smtClean="0"/>
            </a:br>
            <a:r>
              <a:rPr lang="fr-FR" dirty="0" smtClean="0">
                <a:sym typeface="Wingdings" panose="05000000000000000000" pitchFamily="2" charset="2"/>
              </a:rPr>
              <a:t> i</a:t>
            </a:r>
            <a:r>
              <a:rPr lang="fr-FR" dirty="0" smtClean="0"/>
              <a:t>mpact </a:t>
            </a:r>
            <a:r>
              <a:rPr lang="fr-FR" dirty="0"/>
              <a:t>direct sur les coûts facturés par </a:t>
            </a:r>
            <a:r>
              <a:rPr lang="fr-FR" dirty="0" err="1"/>
              <a:t>Smals</a:t>
            </a:r>
            <a:r>
              <a:rPr lang="fr-FR" dirty="0"/>
              <a:t>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aux </a:t>
            </a:r>
            <a:r>
              <a:rPr lang="fr-FR" dirty="0"/>
              <a:t>institutions </a:t>
            </a:r>
            <a:r>
              <a:rPr lang="fr-FR" dirty="0" smtClean="0"/>
              <a:t>(</a:t>
            </a:r>
            <a:r>
              <a:rPr lang="fr-FR" dirty="0"/>
              <a:t>intra muros, infrastructure, </a:t>
            </a:r>
            <a:r>
              <a:rPr lang="fr-FR" dirty="0" smtClean="0"/>
              <a:t>projets...)</a:t>
            </a:r>
          </a:p>
          <a:p>
            <a:pPr lvl="1"/>
            <a:endParaRPr lang="fr-FR" sz="400" dirty="0"/>
          </a:p>
          <a:p>
            <a:r>
              <a:rPr lang="fr-FR" dirty="0" smtClean="0"/>
              <a:t>implémentation </a:t>
            </a:r>
            <a:r>
              <a:rPr lang="fr-FR" dirty="0"/>
              <a:t>prévue de la nouvelle CCT </a:t>
            </a:r>
            <a:r>
              <a:rPr lang="fr-FR" dirty="0" err="1"/>
              <a:t>Smals</a:t>
            </a:r>
            <a:r>
              <a:rPr lang="fr-FR" dirty="0"/>
              <a:t> en 2023</a:t>
            </a:r>
          </a:p>
          <a:p>
            <a:pPr lvl="1"/>
            <a:r>
              <a:rPr lang="fr-FR" dirty="0" smtClean="0"/>
              <a:t>coût </a:t>
            </a:r>
            <a:r>
              <a:rPr lang="fr-FR" dirty="0"/>
              <a:t>supplémentaire </a:t>
            </a:r>
            <a:r>
              <a:rPr lang="fr-FR" dirty="0" smtClean="0"/>
              <a:t>personnel </a:t>
            </a:r>
            <a:r>
              <a:rPr lang="fr-FR" dirty="0"/>
              <a:t>détaché IT estimé à </a:t>
            </a:r>
            <a:r>
              <a:rPr lang="fr-FR" dirty="0">
                <a:solidFill>
                  <a:srgbClr val="008CB2"/>
                </a:solidFill>
              </a:rPr>
              <a:t>195.000€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282" y="2249322"/>
            <a:ext cx="4450466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fr-BE" altLang="en-US" dirty="0" err="1" smtClean="0"/>
              <a:t>Facts</a:t>
            </a:r>
            <a:r>
              <a:rPr lang="fr-BE" altLang="en-US" dirty="0" smtClean="0"/>
              <a:t> &amp; Figures </a:t>
            </a:r>
            <a:r>
              <a:rPr lang="fr-BE" altLang="en-US" dirty="0"/>
              <a:t>2022</a:t>
            </a:r>
            <a:endParaRPr lang="en-US" altLang="en-US" dirty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altLang="en-US" dirty="0" smtClean="0"/>
              <a:t>gestion des programmes</a:t>
            </a:r>
          </a:p>
          <a:p>
            <a:pPr lvl="1"/>
            <a:r>
              <a:rPr lang="en-US" altLang="en-US" dirty="0" smtClean="0"/>
              <a:t> </a:t>
            </a:r>
            <a:r>
              <a:rPr lang="en-US" dirty="0">
                <a:solidFill>
                  <a:srgbClr val="008CB2"/>
                </a:solidFill>
              </a:rPr>
              <a:t>25.317.378</a:t>
            </a:r>
            <a:r>
              <a:rPr lang="en-US" altLang="en-US" dirty="0" smtClean="0"/>
              <a:t> </a:t>
            </a:r>
            <a:r>
              <a:rPr lang="fr-FR" altLang="en-US" dirty="0" smtClean="0"/>
              <a:t>personnes différentes dans le répertoire des références </a:t>
            </a:r>
            <a:r>
              <a:rPr lang="en-US" altLang="en-US" dirty="0"/>
              <a:t>(24.430.972 </a:t>
            </a:r>
            <a:r>
              <a:rPr lang="en-US" altLang="en-US" dirty="0" err="1" smtClean="0"/>
              <a:t>en</a:t>
            </a:r>
            <a:r>
              <a:rPr lang="en-US" altLang="en-US" dirty="0" smtClean="0"/>
              <a:t> 2021)</a:t>
            </a:r>
            <a:r>
              <a:rPr lang="fr-FR" altLang="en-US" dirty="0" smtClean="0"/>
              <a:t> </a:t>
            </a:r>
          </a:p>
          <a:p>
            <a:pPr lvl="1"/>
            <a:r>
              <a:rPr lang="fr-FR" altLang="en-US" dirty="0" smtClean="0"/>
              <a:t>en moyenne toute personne est connue dans </a:t>
            </a:r>
            <a:r>
              <a:rPr lang="fr-FR" altLang="en-US" dirty="0" smtClean="0">
                <a:solidFill>
                  <a:srgbClr val="008CB2"/>
                </a:solidFill>
              </a:rPr>
              <a:t>14,33</a:t>
            </a:r>
            <a:r>
              <a:rPr lang="fr-FR" altLang="en-US" dirty="0" smtClean="0">
                <a:solidFill>
                  <a:schemeClr val="accent1"/>
                </a:solidFill>
              </a:rPr>
              <a:t> </a:t>
            </a:r>
            <a:r>
              <a:rPr lang="fr-FR" altLang="en-US" dirty="0" smtClean="0"/>
              <a:t>secteurs </a:t>
            </a:r>
            <a:r>
              <a:rPr lang="fr-FR" altLang="en-US" dirty="0"/>
              <a:t>(14,16 </a:t>
            </a:r>
            <a:r>
              <a:rPr lang="fr-FR" altLang="en-US" dirty="0" smtClean="0"/>
              <a:t>en 2021) </a:t>
            </a:r>
          </a:p>
          <a:p>
            <a:pPr lvl="1"/>
            <a:r>
              <a:rPr lang="fr-FR" altLang="en-US" dirty="0" smtClean="0"/>
              <a:t> </a:t>
            </a:r>
            <a:r>
              <a:rPr lang="en-US" altLang="en-US" dirty="0" smtClean="0">
                <a:solidFill>
                  <a:srgbClr val="008CB2"/>
                </a:solidFill>
              </a:rPr>
              <a:t>376.759.413</a:t>
            </a:r>
            <a:r>
              <a:rPr lang="fr-FR" altLang="en-US" dirty="0" smtClean="0">
                <a:solidFill>
                  <a:srgbClr val="0070C0"/>
                </a:solidFill>
              </a:rPr>
              <a:t> </a:t>
            </a:r>
            <a:r>
              <a:rPr lang="fr-FR" altLang="en-US" dirty="0" smtClean="0"/>
              <a:t>"</a:t>
            </a:r>
            <a:r>
              <a:rPr lang="fr-FR" altLang="en-US" dirty="0"/>
              <a:t>dossiers </a:t>
            </a:r>
            <a:r>
              <a:rPr lang="fr-FR" altLang="en-US" dirty="0" smtClean="0"/>
              <a:t>actifs" dans le répertoire des personnes </a:t>
            </a:r>
            <a:r>
              <a:rPr lang="fr-FR" altLang="en-US" dirty="0"/>
              <a:t>(358.756.670 </a:t>
            </a:r>
            <a:r>
              <a:rPr lang="fr-FR" altLang="en-US" dirty="0" smtClean="0"/>
              <a:t>en 2021)</a:t>
            </a:r>
            <a:br>
              <a:rPr lang="fr-FR" altLang="en-US" dirty="0" smtClean="0"/>
            </a:br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360171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fr-BE" altLang="en-US" dirty="0" smtClean="0"/>
              <a:t>Budget 2023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5115"/>
            <a:ext cx="10515600" cy="4728812"/>
          </a:xfrm>
        </p:spPr>
        <p:txBody>
          <a:bodyPr>
            <a:normAutofit/>
          </a:bodyPr>
          <a:lstStyle/>
          <a:p>
            <a:r>
              <a:rPr lang="fr-FR" dirty="0" smtClean="0"/>
              <a:t>budget </a:t>
            </a:r>
            <a:r>
              <a:rPr lang="fr-FR" dirty="0"/>
              <a:t>initial disponible </a:t>
            </a:r>
            <a:r>
              <a:rPr lang="fr-FR" dirty="0" smtClean="0"/>
              <a:t>= </a:t>
            </a:r>
            <a:r>
              <a:rPr lang="fr-FR" dirty="0">
                <a:solidFill>
                  <a:srgbClr val="008CB2"/>
                </a:solidFill>
              </a:rPr>
              <a:t>18.081.349 €</a:t>
            </a:r>
            <a:r>
              <a:rPr lang="fr-FR" dirty="0"/>
              <a:t> soit 533.086 € de plus qu’en </a:t>
            </a:r>
            <a:r>
              <a:rPr lang="fr-FR" dirty="0" smtClean="0"/>
              <a:t>2022</a:t>
            </a:r>
            <a:endParaRPr lang="fr-FR" dirty="0"/>
          </a:p>
          <a:p>
            <a:r>
              <a:rPr lang="fr-FR" dirty="0" smtClean="0"/>
              <a:t>contrôle </a:t>
            </a:r>
            <a:r>
              <a:rPr lang="fr-FR" dirty="0"/>
              <a:t>budgétaire de </a:t>
            </a:r>
            <a:r>
              <a:rPr lang="fr-FR" dirty="0" smtClean="0"/>
              <a:t>février/mars </a:t>
            </a:r>
            <a:r>
              <a:rPr lang="fr-FR" dirty="0" smtClean="0">
                <a:sym typeface="Wingdings" panose="05000000000000000000" pitchFamily="2" charset="2"/>
              </a:rPr>
              <a:t></a:t>
            </a:r>
            <a:r>
              <a:rPr lang="fr-FR" dirty="0" smtClean="0"/>
              <a:t> </a:t>
            </a:r>
            <a:r>
              <a:rPr lang="fr-FR" dirty="0">
                <a:solidFill>
                  <a:srgbClr val="008CB2"/>
                </a:solidFill>
              </a:rPr>
              <a:t>+ 4,9% </a:t>
            </a:r>
            <a:r>
              <a:rPr lang="fr-FR" dirty="0"/>
              <a:t>de budget sur les crédits de personnel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(</a:t>
            </a:r>
            <a:r>
              <a:rPr lang="fr-FR" dirty="0"/>
              <a:t>personnel statutaire/contractuel et personnel détaché </a:t>
            </a:r>
            <a:r>
              <a:rPr lang="fr-FR" dirty="0" err="1"/>
              <a:t>Smals</a:t>
            </a:r>
            <a:r>
              <a:rPr lang="fr-FR" dirty="0" smtClean="0"/>
              <a:t>)</a:t>
            </a:r>
            <a:endParaRPr lang="fr-FR" dirty="0"/>
          </a:p>
          <a:p>
            <a:r>
              <a:rPr lang="fr-FR" dirty="0" smtClean="0"/>
              <a:t>avances </a:t>
            </a:r>
            <a:r>
              <a:rPr lang="fr-FR" dirty="0"/>
              <a:t>sur BSM 2022 pour 2023: </a:t>
            </a:r>
            <a:r>
              <a:rPr lang="fr-FR" dirty="0" smtClean="0"/>
              <a:t>environ </a:t>
            </a:r>
            <a:r>
              <a:rPr lang="fr-FR" dirty="0">
                <a:solidFill>
                  <a:srgbClr val="008CB2"/>
                </a:solidFill>
              </a:rPr>
              <a:t>2.200.000 </a:t>
            </a:r>
            <a:r>
              <a:rPr lang="fr-FR" dirty="0" smtClean="0">
                <a:solidFill>
                  <a:srgbClr val="008CB2"/>
                </a:solidFill>
              </a:rPr>
              <a:t>€</a:t>
            </a:r>
          </a:p>
          <a:p>
            <a:endParaRPr lang="fr-FR" sz="600" dirty="0"/>
          </a:p>
          <a:p>
            <a:pPr marL="0" indent="0">
              <a:buNone/>
            </a:pPr>
            <a:r>
              <a:rPr lang="fr-FR" dirty="0" smtClean="0">
                <a:sym typeface="Wingdings" panose="05000000000000000000" pitchFamily="2" charset="2"/>
              </a:rPr>
              <a:t> </a:t>
            </a:r>
            <a:r>
              <a:rPr lang="fr-FR" dirty="0" smtClean="0"/>
              <a:t>choix </a:t>
            </a:r>
            <a:r>
              <a:rPr lang="fr-FR" dirty="0"/>
              <a:t>de l’administration </a:t>
            </a:r>
            <a:r>
              <a:rPr lang="fr-FR" dirty="0" smtClean="0"/>
              <a:t>générale</a:t>
            </a:r>
          </a:p>
          <a:p>
            <a:pPr lvl="1"/>
            <a:r>
              <a:rPr lang="fr-FR" dirty="0"/>
              <a:t>pas de réduction de personnel</a:t>
            </a:r>
          </a:p>
          <a:p>
            <a:pPr lvl="1"/>
            <a:r>
              <a:rPr lang="fr-FR" dirty="0"/>
              <a:t>relocalisation des équipes du 3</a:t>
            </a:r>
            <a:r>
              <a:rPr lang="fr-FR" baseline="30000" dirty="0"/>
              <a:t>ème</a:t>
            </a:r>
            <a:r>
              <a:rPr lang="fr-FR" dirty="0"/>
              <a:t> étage vers les deux premiers étages </a:t>
            </a:r>
          </a:p>
          <a:p>
            <a:pPr lvl="1"/>
            <a:r>
              <a:rPr lang="fr-FR" dirty="0"/>
              <a:t>adaptation du système de facturation des coûts liés au bâtiment </a:t>
            </a:r>
          </a:p>
          <a:p>
            <a:pPr lvl="2"/>
            <a:r>
              <a:rPr lang="fr-FR" dirty="0"/>
              <a:t>moins de refacturation entre BCSS et Plate-forme eHealth </a:t>
            </a:r>
          </a:p>
          <a:p>
            <a:pPr lvl="2"/>
            <a:r>
              <a:rPr lang="fr-FR" dirty="0"/>
              <a:t>plus de facturation directe par </a:t>
            </a:r>
            <a:r>
              <a:rPr lang="fr-FR" dirty="0" err="1"/>
              <a:t>Smals</a:t>
            </a:r>
            <a:r>
              <a:rPr lang="fr-FR" dirty="0"/>
              <a:t> à la Plate-forme eHealth</a:t>
            </a:r>
          </a:p>
          <a:p>
            <a:pPr lvl="1"/>
            <a:r>
              <a:rPr lang="fr-FR" dirty="0"/>
              <a:t>actualisation des clefs de répartition des frais</a:t>
            </a:r>
          </a:p>
          <a:p>
            <a:pPr lvl="1"/>
            <a:r>
              <a:rPr lang="fr-FR" dirty="0"/>
              <a:t>exercice de </a:t>
            </a:r>
            <a:r>
              <a:rPr lang="fr-FR" dirty="0" err="1"/>
              <a:t>spending</a:t>
            </a:r>
            <a:r>
              <a:rPr lang="fr-FR" dirty="0"/>
              <a:t> </a:t>
            </a:r>
            <a:r>
              <a:rPr lang="fr-FR" dirty="0" err="1"/>
              <a:t>review</a:t>
            </a:r>
            <a:r>
              <a:rPr lang="fr-FR" dirty="0"/>
              <a:t> pour estimer au plus juste les dépenses des </a:t>
            </a:r>
            <a:r>
              <a:rPr lang="fr-FR" dirty="0" smtClean="0"/>
              <a:t>postes </a:t>
            </a:r>
            <a:r>
              <a:rPr lang="fr-FR" dirty="0"/>
              <a:t>budgétaires en 2023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470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fr-BE" altLang="en-US" dirty="0" smtClean="0"/>
              <a:t>Resource management - TPC 2022</a:t>
            </a:r>
            <a:endParaRPr lang="fr-BE" alt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automatisation </a:t>
            </a:r>
            <a:r>
              <a:rPr lang="fr-FR" dirty="0"/>
              <a:t>complète de la </a:t>
            </a:r>
            <a:r>
              <a:rPr lang="fr-FR" dirty="0" smtClean="0"/>
              <a:t>demande des </a:t>
            </a:r>
            <a:r>
              <a:rPr lang="fr-FR" dirty="0"/>
              <a:t>prestations exceptionnelles</a:t>
            </a:r>
          </a:p>
          <a:p>
            <a:pPr lvl="1"/>
            <a:r>
              <a:rPr lang="fr-FR" sz="2000" dirty="0" smtClean="0"/>
              <a:t>prestations </a:t>
            </a:r>
            <a:r>
              <a:rPr lang="fr-FR" sz="2000" dirty="0"/>
              <a:t>réalisées en-dehors des heures (week-end, jours fériés, en soirée/la nuit), à la demande expresse du chef de </a:t>
            </a:r>
            <a:r>
              <a:rPr lang="fr-FR" sz="2000" dirty="0" smtClean="0"/>
              <a:t>service</a:t>
            </a:r>
          </a:p>
          <a:p>
            <a:pPr lvl="1"/>
            <a:endParaRPr lang="fr-FR" sz="600" dirty="0"/>
          </a:p>
          <a:p>
            <a:pPr lvl="1"/>
            <a:r>
              <a:rPr lang="fr-FR" sz="2000" dirty="0" smtClean="0"/>
              <a:t>processus “</a:t>
            </a:r>
            <a:r>
              <a:rPr lang="fr-FR" sz="2000" dirty="0"/>
              <a:t>self </a:t>
            </a:r>
            <a:r>
              <a:rPr lang="fr-FR" sz="2000" dirty="0" err="1"/>
              <a:t>managed</a:t>
            </a:r>
            <a:r>
              <a:rPr lang="fr-FR" sz="2000" dirty="0"/>
              <a:t>”</a:t>
            </a:r>
          </a:p>
          <a:p>
            <a:pPr lvl="2"/>
            <a:r>
              <a:rPr lang="fr-FR" sz="2000" dirty="0" smtClean="0"/>
              <a:t>introduction </a:t>
            </a:r>
            <a:r>
              <a:rPr lang="fr-FR" sz="2000" dirty="0"/>
              <a:t>de la demande et de toutes les infos nécessaires par le </a:t>
            </a:r>
            <a:r>
              <a:rPr lang="fr-FR" sz="2000" dirty="0" smtClean="0"/>
              <a:t>COLLABORATEUR </a:t>
            </a:r>
            <a:endParaRPr lang="fr-FR" sz="2000" dirty="0"/>
          </a:p>
          <a:p>
            <a:pPr lvl="2"/>
            <a:r>
              <a:rPr lang="fr-FR" sz="2000" dirty="0" smtClean="0"/>
              <a:t>validation ou refus</a:t>
            </a:r>
          </a:p>
          <a:p>
            <a:pPr lvl="3"/>
            <a:r>
              <a:rPr lang="fr-FR" sz="2000" dirty="0" smtClean="0"/>
              <a:t>de </a:t>
            </a:r>
            <a:r>
              <a:rPr lang="fr-FR" sz="2000" dirty="0"/>
              <a:t>l’opportunité et de l’exactitude des prestations </a:t>
            </a:r>
            <a:r>
              <a:rPr lang="fr-FR" sz="2000" dirty="0" smtClean="0"/>
              <a:t>exceptionnelles </a:t>
            </a:r>
            <a:r>
              <a:rPr lang="fr-FR" sz="2000" dirty="0"/>
              <a:t>par le CHEF DE </a:t>
            </a:r>
            <a:r>
              <a:rPr lang="fr-FR" sz="2000" dirty="0" smtClean="0"/>
              <a:t>SERVICE</a:t>
            </a:r>
            <a:endParaRPr lang="fr-FR" sz="2000" dirty="0"/>
          </a:p>
          <a:p>
            <a:pPr lvl="3"/>
            <a:r>
              <a:rPr lang="fr-FR" sz="2000" dirty="0"/>
              <a:t>d</a:t>
            </a:r>
            <a:r>
              <a:rPr lang="fr-FR" sz="2000" dirty="0" smtClean="0"/>
              <a:t>u respect </a:t>
            </a:r>
            <a:r>
              <a:rPr lang="fr-FR" sz="2000" dirty="0"/>
              <a:t>du </a:t>
            </a:r>
            <a:r>
              <a:rPr lang="fr-FR" sz="2000" dirty="0" smtClean="0"/>
              <a:t>règlement </a:t>
            </a:r>
            <a:r>
              <a:rPr lang="fr-FR" sz="2000" dirty="0"/>
              <a:t>par le service </a:t>
            </a:r>
            <a:r>
              <a:rPr lang="fr-FR" sz="2000" dirty="0" smtClean="0"/>
              <a:t>RH</a:t>
            </a:r>
          </a:p>
          <a:p>
            <a:pPr lvl="3"/>
            <a:endParaRPr lang="fr-FR" sz="600" dirty="0"/>
          </a:p>
          <a:p>
            <a:pPr lvl="1"/>
            <a:r>
              <a:rPr lang="fr-FR" sz="2000" dirty="0" smtClean="0"/>
              <a:t>validation </a:t>
            </a:r>
            <a:r>
              <a:rPr lang="fr-FR" sz="2000" dirty="0" smtClean="0">
                <a:sym typeface="Wingdings" panose="05000000000000000000" pitchFamily="2" charset="2"/>
              </a:rPr>
              <a:t></a:t>
            </a:r>
            <a:r>
              <a:rPr lang="fr-FR" sz="2000" dirty="0" smtClean="0"/>
              <a:t> </a:t>
            </a:r>
            <a:r>
              <a:rPr lang="fr-FR" sz="2000" dirty="0"/>
              <a:t>le collaborateur reçoit </a:t>
            </a:r>
            <a:r>
              <a:rPr lang="fr-FR" sz="2000" dirty="0" smtClean="0"/>
              <a:t>un </a:t>
            </a:r>
            <a:r>
              <a:rPr lang="fr-FR" sz="2000" dirty="0"/>
              <a:t>mail l’informant que sa </a:t>
            </a:r>
            <a:r>
              <a:rPr lang="fr-FR" sz="2000" dirty="0" smtClean="0"/>
              <a:t>prestation exceptionnelle </a:t>
            </a:r>
            <a:r>
              <a:rPr lang="fr-FR" sz="2000" dirty="0"/>
              <a:t>est approuvée </a:t>
            </a:r>
            <a:r>
              <a:rPr lang="fr-FR" sz="2000" dirty="0" smtClean="0"/>
              <a:t>par le </a:t>
            </a:r>
            <a:r>
              <a:rPr lang="fr-FR" sz="2000" dirty="0"/>
              <a:t>chef de service ou </a:t>
            </a:r>
            <a:r>
              <a:rPr lang="fr-FR" sz="2000" dirty="0" smtClean="0"/>
              <a:t>HR</a:t>
            </a:r>
          </a:p>
          <a:p>
            <a:pPr lvl="1"/>
            <a:endParaRPr lang="fr-FR" sz="600" dirty="0" smtClean="0"/>
          </a:p>
          <a:p>
            <a:pPr lvl="1"/>
            <a:r>
              <a:rPr lang="fr-FR" sz="2000" dirty="0" smtClean="0"/>
              <a:t>refus </a:t>
            </a:r>
            <a:r>
              <a:rPr lang="fr-FR" sz="2000" dirty="0">
                <a:sym typeface="Wingdings" panose="05000000000000000000" pitchFamily="2" charset="2"/>
              </a:rPr>
              <a:t></a:t>
            </a:r>
            <a:r>
              <a:rPr lang="fr-FR" sz="2000" dirty="0"/>
              <a:t> le chef de service ou le service RH indique la raison du </a:t>
            </a:r>
            <a:r>
              <a:rPr lang="fr-FR" sz="2000" dirty="0" smtClean="0"/>
              <a:t>refus</a:t>
            </a:r>
          </a:p>
        </p:txBody>
      </p:sp>
    </p:spTree>
    <p:extLst>
      <p:ext uri="{BB962C8B-B14F-4D97-AF65-F5344CB8AC3E}">
        <p14:creationId xmlns:p14="http://schemas.microsoft.com/office/powerpoint/2010/main" val="137362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fr-BE" altLang="en-US" dirty="0" smtClean="0"/>
              <a:t>Resource management - TPC 2022</a:t>
            </a:r>
            <a:endParaRPr lang="fr-BE" alt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l’application</a:t>
            </a:r>
            <a:r>
              <a:rPr lang="fr-FR" dirty="0" smtClean="0"/>
              <a:t> adapte le </a:t>
            </a:r>
            <a:r>
              <a:rPr lang="fr-FR" dirty="0"/>
              <a:t>compteur individuel </a:t>
            </a:r>
            <a:r>
              <a:rPr lang="fr-FR" dirty="0" smtClean="0"/>
              <a:t>“</a:t>
            </a:r>
            <a:r>
              <a:rPr lang="fr-FR" dirty="0"/>
              <a:t>prestations </a:t>
            </a:r>
            <a:r>
              <a:rPr lang="fr-FR" dirty="0" smtClean="0"/>
              <a:t>exceptionnelles” automatiquement </a:t>
            </a:r>
          </a:p>
          <a:p>
            <a:r>
              <a:rPr lang="fr-FR" dirty="0" smtClean="0"/>
              <a:t>l’application génère les </a:t>
            </a:r>
            <a:r>
              <a:rPr lang="fr-FR" dirty="0"/>
              <a:t>documents administratifs </a:t>
            </a:r>
            <a:r>
              <a:rPr lang="fr-FR" dirty="0" smtClean="0"/>
              <a:t>et, </a:t>
            </a:r>
            <a:r>
              <a:rPr lang="fr-FR" dirty="0"/>
              <a:t>pour les </a:t>
            </a:r>
            <a:r>
              <a:rPr lang="fr-FR" dirty="0" smtClean="0"/>
              <a:t>détachés, les transmet </a:t>
            </a:r>
            <a:r>
              <a:rPr lang="fr-FR" dirty="0"/>
              <a:t>à </a:t>
            </a:r>
            <a:r>
              <a:rPr lang="fr-FR" dirty="0" err="1" smtClean="0"/>
              <a:t>Smals</a:t>
            </a:r>
            <a:endParaRPr lang="fr-FR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003178"/>
            <a:ext cx="10383982" cy="289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80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fr-BE" altLang="en-US" dirty="0"/>
              <a:t>Resource management -</a:t>
            </a:r>
            <a:r>
              <a:rPr lang="fr-BE" altLang="en-US" dirty="0" smtClean="0"/>
              <a:t> TPC 2023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18045"/>
            <a:ext cx="10515600" cy="3812743"/>
          </a:xfrm>
        </p:spPr>
        <p:txBody>
          <a:bodyPr>
            <a:normAutofit lnSpcReduction="10000"/>
          </a:bodyPr>
          <a:lstStyle/>
          <a:p>
            <a:r>
              <a:rPr lang="nl-NL" dirty="0" smtClean="0"/>
              <a:t>permanente </a:t>
            </a:r>
            <a:r>
              <a:rPr lang="nl-NL" dirty="0"/>
              <a:t>evolutie van het timemanagementsysteem TPC</a:t>
            </a:r>
            <a:endParaRPr lang="en-US" dirty="0"/>
          </a:p>
          <a:p>
            <a:pPr lvl="1"/>
            <a:r>
              <a:rPr lang="en-US" sz="2000" dirty="0" err="1" smtClean="0"/>
              <a:t>genereren</a:t>
            </a:r>
            <a:r>
              <a:rPr lang="en-US" sz="2000" dirty="0" smtClean="0"/>
              <a:t> </a:t>
            </a:r>
            <a:r>
              <a:rPr lang="en-US" sz="2000" dirty="0"/>
              <a:t>van de </a:t>
            </a:r>
            <a:r>
              <a:rPr lang="en-US" sz="2000" dirty="0" err="1"/>
              <a:t>automatische</a:t>
            </a:r>
            <a:r>
              <a:rPr lang="en-US" sz="2000" dirty="0"/>
              <a:t> </a:t>
            </a:r>
            <a:r>
              <a:rPr lang="en-US" sz="2000" dirty="0" err="1"/>
              <a:t>bestanden</a:t>
            </a:r>
            <a:r>
              <a:rPr lang="en-US" sz="2000" dirty="0"/>
              <a:t> </a:t>
            </a:r>
            <a:r>
              <a:rPr lang="en-US" sz="2000" dirty="0" err="1"/>
              <a:t>voor</a:t>
            </a:r>
            <a:r>
              <a:rPr lang="en-US" sz="2000" dirty="0"/>
              <a:t> de </a:t>
            </a:r>
            <a:r>
              <a:rPr lang="en-US" sz="2000" dirty="0" err="1"/>
              <a:t>maaltijdcheques</a:t>
            </a:r>
            <a:r>
              <a:rPr lang="en-US" sz="2000" dirty="0"/>
              <a:t> en de </a:t>
            </a:r>
            <a:r>
              <a:rPr lang="en-US" sz="2000" dirty="0" err="1" smtClean="0"/>
              <a:t>telewerkvergoeding</a:t>
            </a:r>
            <a:r>
              <a:rPr lang="en-US" sz="2000" dirty="0" smtClean="0"/>
              <a:t> (</a:t>
            </a:r>
            <a:r>
              <a:rPr lang="en-US" sz="2000" dirty="0" err="1" smtClean="0"/>
              <a:t>voor</a:t>
            </a:r>
            <a:r>
              <a:rPr lang="en-US" sz="2000" dirty="0" smtClean="0"/>
              <a:t> HR admin)</a:t>
            </a:r>
            <a:endParaRPr lang="en-US" sz="2000" dirty="0"/>
          </a:p>
          <a:p>
            <a:pPr lvl="1"/>
            <a:r>
              <a:rPr lang="fr-FR" sz="2000" dirty="0" err="1"/>
              <a:t>b</a:t>
            </a:r>
            <a:r>
              <a:rPr lang="fr-FR" sz="2000" dirty="0" err="1" smtClean="0"/>
              <a:t>evraging</a:t>
            </a:r>
            <a:r>
              <a:rPr lang="fr-FR" sz="2000" dirty="0" smtClean="0"/>
              <a:t> </a:t>
            </a:r>
            <a:r>
              <a:rPr lang="fr-FR" sz="2000" dirty="0" err="1" smtClean="0"/>
              <a:t>begin</a:t>
            </a:r>
            <a:r>
              <a:rPr lang="fr-FR" sz="2000" dirty="0" smtClean="0"/>
              <a:t> 2023 </a:t>
            </a:r>
            <a:r>
              <a:rPr lang="fr-FR" sz="2000" dirty="0" err="1" smtClean="0"/>
              <a:t>voor</a:t>
            </a:r>
            <a:r>
              <a:rPr lang="fr-FR" sz="2000" dirty="0" smtClean="0"/>
              <a:t> de </a:t>
            </a:r>
            <a:r>
              <a:rPr lang="fr-FR" sz="2000" dirty="0" err="1" smtClean="0"/>
              <a:t>gewenste</a:t>
            </a:r>
            <a:r>
              <a:rPr lang="fr-FR" sz="2000" dirty="0" smtClean="0"/>
              <a:t> extra </a:t>
            </a:r>
            <a:r>
              <a:rPr lang="fr-FR" sz="2000" dirty="0" err="1" smtClean="0"/>
              <a:t>functionaliteiten</a:t>
            </a:r>
            <a:r>
              <a:rPr lang="fr-FR" sz="2000" dirty="0" smtClean="0"/>
              <a:t> (via de </a:t>
            </a:r>
            <a:r>
              <a:rPr lang="fr-FR" sz="2000" dirty="0" err="1" smtClean="0"/>
              <a:t>diensthoofden</a:t>
            </a:r>
            <a:r>
              <a:rPr lang="fr-FR" sz="2000" dirty="0" smtClean="0"/>
              <a:t>)</a:t>
            </a:r>
          </a:p>
          <a:p>
            <a:pPr lvl="1"/>
            <a:r>
              <a:rPr lang="fr-FR" sz="2000" dirty="0" err="1"/>
              <a:t>b</a:t>
            </a:r>
            <a:r>
              <a:rPr lang="fr-FR" sz="2000" dirty="0" err="1" smtClean="0"/>
              <a:t>eheer</a:t>
            </a:r>
            <a:r>
              <a:rPr lang="fr-FR" sz="2000" dirty="0" smtClean="0"/>
              <a:t> van </a:t>
            </a:r>
            <a:r>
              <a:rPr lang="fr-FR" sz="2000" dirty="0" err="1" smtClean="0"/>
              <a:t>specifiek</a:t>
            </a:r>
            <a:r>
              <a:rPr lang="fr-FR" sz="2000" dirty="0" smtClean="0"/>
              <a:t> </a:t>
            </a:r>
            <a:r>
              <a:rPr lang="nl-NL" sz="2000" dirty="0" smtClean="0"/>
              <a:t>verlof voor statutaire en contractuele personeelsleden</a:t>
            </a:r>
          </a:p>
          <a:p>
            <a:pPr lvl="1"/>
            <a:r>
              <a:rPr lang="en-US" sz="2000" dirty="0" err="1"/>
              <a:t>i</a:t>
            </a:r>
            <a:r>
              <a:rPr lang="en-US" sz="2000" dirty="0" err="1" smtClean="0"/>
              <a:t>nbrengen</a:t>
            </a:r>
            <a:r>
              <a:rPr lang="en-US" sz="2000" dirty="0" smtClean="0"/>
              <a:t> </a:t>
            </a:r>
            <a:r>
              <a:rPr lang="en-US" sz="2000" dirty="0" err="1" smtClean="0"/>
              <a:t>specifieke</a:t>
            </a:r>
            <a:r>
              <a:rPr lang="en-US" sz="2000" dirty="0" smtClean="0"/>
              <a:t> </a:t>
            </a:r>
            <a:r>
              <a:rPr lang="en-US" sz="2000" dirty="0" err="1" smtClean="0"/>
              <a:t>gemeenschappelijke</a:t>
            </a:r>
            <a:r>
              <a:rPr lang="en-US" sz="2000" dirty="0" smtClean="0"/>
              <a:t> </a:t>
            </a:r>
            <a:r>
              <a:rPr lang="en-US" sz="2000" dirty="0" err="1" smtClean="0"/>
              <a:t>afwezigheden</a:t>
            </a:r>
            <a:r>
              <a:rPr lang="en-US" sz="2000" dirty="0" smtClean="0"/>
              <a:t> en/of </a:t>
            </a:r>
            <a:r>
              <a:rPr lang="en-US" sz="2000" dirty="0" err="1" smtClean="0"/>
              <a:t>deeltijdsregimes</a:t>
            </a:r>
            <a:r>
              <a:rPr lang="en-US" sz="2000" dirty="0" smtClean="0"/>
              <a:t> in </a:t>
            </a:r>
            <a:r>
              <a:rPr lang="en-US" sz="2000" dirty="0" err="1" smtClean="0"/>
              <a:t>één</a:t>
            </a:r>
            <a:r>
              <a:rPr lang="en-US" sz="2000" dirty="0" smtClean="0"/>
              <a:t> </a:t>
            </a:r>
            <a:r>
              <a:rPr lang="en-US" sz="2000" dirty="0" err="1" smtClean="0"/>
              <a:t>beweging</a:t>
            </a:r>
            <a:r>
              <a:rPr lang="en-US" sz="2000" dirty="0" smtClean="0"/>
              <a:t>/per </a:t>
            </a:r>
            <a:r>
              <a:rPr lang="en-US" sz="2000" dirty="0" err="1" smtClean="0"/>
              <a:t>periode</a:t>
            </a:r>
            <a:endParaRPr lang="en-US" sz="2000" dirty="0" smtClean="0"/>
          </a:p>
          <a:p>
            <a:pPr lvl="1"/>
            <a:r>
              <a:rPr lang="nl-NL" sz="2000" dirty="0"/>
              <a:t>l</a:t>
            </a:r>
            <a:r>
              <a:rPr lang="nl-NL" sz="2000" dirty="0" smtClean="0"/>
              <a:t>ink met module vorming van BHDW</a:t>
            </a:r>
          </a:p>
          <a:p>
            <a:pPr lvl="1"/>
            <a:r>
              <a:rPr lang="nl-NL" sz="2000" dirty="0"/>
              <a:t>o</a:t>
            </a:r>
            <a:r>
              <a:rPr lang="nl-NL" sz="2000" dirty="0" smtClean="0"/>
              <a:t>pbouwen van een “Smoelenboek” voor de ganse organisatie?</a:t>
            </a:r>
          </a:p>
          <a:p>
            <a:pPr lvl="1"/>
            <a:r>
              <a:rPr lang="nl-NL" sz="2000" dirty="0" smtClean="0"/>
              <a:t>…</a:t>
            </a:r>
          </a:p>
          <a:p>
            <a:pPr lvl="1"/>
            <a:endParaRPr lang="en-US" sz="2000" dirty="0" smtClean="0"/>
          </a:p>
          <a:p>
            <a:pPr marL="360000" lvl="1" indent="0">
              <a:buNone/>
            </a:pPr>
            <a:r>
              <a:rPr lang="en-US" sz="2400" dirty="0" smtClean="0">
                <a:sym typeface="Wingdings" panose="05000000000000000000" pitchFamily="2" charset="2"/>
              </a:rPr>
              <a:t>  </a:t>
            </a:r>
            <a:r>
              <a:rPr lang="fr-BE" sz="2400" dirty="0" err="1">
                <a:sym typeface="Wingdings" panose="05000000000000000000" pitchFamily="2" charset="2"/>
              </a:rPr>
              <a:t>l</a:t>
            </a:r>
            <a:r>
              <a:rPr lang="fr-BE" sz="2400" dirty="0" err="1" smtClean="0"/>
              <a:t>aat</a:t>
            </a:r>
            <a:r>
              <a:rPr lang="fr-BE" sz="2400" dirty="0" smtClean="0"/>
              <a:t> </a:t>
            </a:r>
            <a:r>
              <a:rPr lang="fr-BE" sz="2400" dirty="0" err="1"/>
              <a:t>ons</a:t>
            </a:r>
            <a:r>
              <a:rPr lang="fr-BE" sz="2400" dirty="0"/>
              <a:t> </a:t>
            </a:r>
            <a:r>
              <a:rPr lang="fr-BE" sz="2400" dirty="0" err="1"/>
              <a:t>weten</a:t>
            </a:r>
            <a:r>
              <a:rPr lang="fr-BE" sz="2400" dirty="0"/>
              <a:t> </a:t>
            </a:r>
            <a:r>
              <a:rPr lang="fr-BE" sz="2400" dirty="0" err="1"/>
              <a:t>wat</a:t>
            </a:r>
            <a:r>
              <a:rPr lang="fr-BE" sz="2400" dirty="0"/>
              <a:t>/</a:t>
            </a:r>
            <a:r>
              <a:rPr lang="fr-BE" sz="2400" dirty="0" err="1"/>
              <a:t>hoe</a:t>
            </a:r>
            <a:r>
              <a:rPr lang="fr-BE" sz="2400" dirty="0"/>
              <a:t> </a:t>
            </a:r>
            <a:r>
              <a:rPr lang="fr-BE" sz="2400" dirty="0" err="1"/>
              <a:t>we</a:t>
            </a:r>
            <a:r>
              <a:rPr lang="fr-BE" sz="2400" dirty="0"/>
              <a:t> </a:t>
            </a:r>
            <a:r>
              <a:rPr lang="fr-BE" sz="2400" dirty="0" err="1"/>
              <a:t>deze</a:t>
            </a:r>
            <a:r>
              <a:rPr lang="fr-BE" sz="2400" dirty="0"/>
              <a:t> </a:t>
            </a:r>
            <a:r>
              <a:rPr lang="fr-BE" sz="2400" dirty="0" err="1"/>
              <a:t>toepassing</a:t>
            </a:r>
            <a:r>
              <a:rPr lang="fr-BE" sz="2400" dirty="0"/>
              <a:t> </a:t>
            </a:r>
            <a:r>
              <a:rPr lang="fr-BE" sz="2400" dirty="0" err="1"/>
              <a:t>kunnen</a:t>
            </a:r>
            <a:r>
              <a:rPr lang="fr-BE" sz="2400" dirty="0"/>
              <a:t> </a:t>
            </a:r>
            <a:r>
              <a:rPr lang="fr-BE" sz="2400" dirty="0" err="1" smtClean="0"/>
              <a:t>verbeteren</a:t>
            </a:r>
            <a:endParaRPr lang="fr-BE" sz="2400" dirty="0"/>
          </a:p>
          <a:p>
            <a:pPr marL="3600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40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gis_Final_compress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9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6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3225014" y="1543263"/>
            <a:ext cx="605773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0" kern="1200">
                <a:solidFill>
                  <a:srgbClr val="0087BE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fr-BE" altLang="en-US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Merci à tous</a:t>
            </a:r>
            <a:br>
              <a:rPr lang="fr-BE" altLang="en-US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fr-BE" altLang="en-US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Meilleurs vœux pour </a:t>
            </a:r>
            <a:r>
              <a:rPr lang="fr-BE" altLang="en-US" sz="34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2023</a:t>
            </a:r>
            <a:endParaRPr lang="en-US" altLang="en-US" sz="3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530773" y="3768637"/>
            <a:ext cx="548339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nl-BE" altLang="fr-FR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Dank u wel aan iedereen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nl-BE" altLang="fr-FR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Beste wensen voor </a:t>
            </a:r>
            <a:r>
              <a:rPr lang="nl-BE" altLang="fr-FR" sz="34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2023</a:t>
            </a:r>
            <a:endParaRPr lang="en-US" altLang="en-US" sz="3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84728" y="6188364"/>
            <a:ext cx="4137890" cy="522110"/>
          </a:xfrm>
          <a:prstGeom prst="roundRect">
            <a:avLst/>
          </a:prstGeom>
          <a:noFill/>
          <a:ln w="25400">
            <a:noFill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000" b="1">
                <a:solidFill>
                  <a:srgbClr val="E2543C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fr-BE" altLang="en-US" sz="1400" dirty="0" err="1">
                <a:solidFill>
                  <a:schemeClr val="bg1"/>
                </a:solidFill>
              </a:rPr>
              <a:t>b</a:t>
            </a:r>
            <a:r>
              <a:rPr lang="fr-BE" altLang="en-US" sz="1400" dirty="0" err="1" smtClean="0">
                <a:solidFill>
                  <a:schemeClr val="bg1"/>
                </a:solidFill>
              </a:rPr>
              <a:t>eschikbaar</a:t>
            </a:r>
            <a:r>
              <a:rPr lang="fr-BE" altLang="en-US" sz="1400" dirty="0" smtClean="0">
                <a:solidFill>
                  <a:schemeClr val="bg1"/>
                </a:solidFill>
              </a:rPr>
              <a:t> </a:t>
            </a:r>
            <a:r>
              <a:rPr lang="fr-BE" altLang="en-US" sz="1400" dirty="0">
                <a:solidFill>
                  <a:schemeClr val="bg1"/>
                </a:solidFill>
              </a:rPr>
              <a:t>op </a:t>
            </a:r>
            <a:r>
              <a:rPr lang="fr-BE" altLang="en-US" sz="1400" dirty="0" smtClean="0">
                <a:solidFill>
                  <a:schemeClr val="bg1"/>
                </a:solidFill>
              </a:rPr>
              <a:t>Intranet - disponible </a:t>
            </a:r>
            <a:r>
              <a:rPr lang="fr-BE" altLang="en-US" sz="1400" dirty="0">
                <a:solidFill>
                  <a:schemeClr val="bg1"/>
                </a:solidFill>
              </a:rPr>
              <a:t>sur </a:t>
            </a:r>
            <a:r>
              <a:rPr lang="fr-BE" altLang="en-US" sz="1400" dirty="0" smtClean="0">
                <a:solidFill>
                  <a:schemeClr val="bg1"/>
                </a:solidFill>
              </a:rPr>
              <a:t>Intranet</a:t>
            </a:r>
            <a:endParaRPr lang="en-US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27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600818" y="1194566"/>
            <a:ext cx="8808354" cy="5449458"/>
            <a:chOff x="1657968" y="1156466"/>
            <a:chExt cx="8808354" cy="544945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57968" y="1156466"/>
              <a:ext cx="8808354" cy="544945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8417790" y="2871354"/>
              <a:ext cx="868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E2543C"/>
                  </a:solidFill>
                </a:rPr>
                <a:t>+28%</a:t>
              </a:r>
              <a:endParaRPr lang="en-US" dirty="0">
                <a:solidFill>
                  <a:srgbClr val="E2543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990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fr-BE" altLang="en-US" dirty="0" err="1"/>
              <a:t>Facts</a:t>
            </a:r>
            <a:r>
              <a:rPr lang="fr-BE" altLang="en-US" dirty="0"/>
              <a:t> &amp; Figures 2022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fr-FR" sz="2200" dirty="0">
                <a:solidFill>
                  <a:prstClr val="black"/>
                </a:solidFill>
              </a:rPr>
              <a:t>Service Desk </a:t>
            </a:r>
          </a:p>
          <a:p>
            <a:pPr lvl="1"/>
            <a:r>
              <a:rPr lang="fr-FR" dirty="0">
                <a:solidFill>
                  <a:prstClr val="black"/>
                </a:solidFill>
              </a:rPr>
              <a:t>nombre total de tickets </a:t>
            </a:r>
            <a:r>
              <a:rPr lang="fr-FR" dirty="0">
                <a:solidFill>
                  <a:srgbClr val="008CB2"/>
                </a:solidFill>
              </a:rPr>
              <a:t>: </a:t>
            </a:r>
            <a:r>
              <a:rPr lang="fr-FR" dirty="0" smtClean="0">
                <a:solidFill>
                  <a:srgbClr val="008CB2"/>
                </a:solidFill>
              </a:rPr>
              <a:t>843 traités en 6 jours en moyenne</a:t>
            </a:r>
            <a:endParaRPr lang="fr-FR" dirty="0">
              <a:solidFill>
                <a:srgbClr val="008CB2"/>
              </a:solidFill>
            </a:endParaRPr>
          </a:p>
          <a:p>
            <a:pPr lvl="2"/>
            <a:r>
              <a:rPr lang="fr-FR" sz="1800" dirty="0" smtClean="0"/>
              <a:t> </a:t>
            </a:r>
            <a:r>
              <a:rPr lang="fr-FR" sz="1800" dirty="0" smtClean="0">
                <a:solidFill>
                  <a:srgbClr val="008CB2"/>
                </a:solidFill>
              </a:rPr>
              <a:t>65%</a:t>
            </a:r>
            <a:r>
              <a:rPr lang="fr-FR" sz="1800" dirty="0" smtClean="0"/>
              <a:t> en 1ere ligne</a:t>
            </a:r>
            <a:endParaRPr lang="fr-FR" sz="1800" dirty="0"/>
          </a:p>
          <a:p>
            <a:pPr lvl="2"/>
            <a:r>
              <a:rPr lang="fr-FR" sz="1800" dirty="0" smtClean="0"/>
              <a:t> </a:t>
            </a:r>
            <a:r>
              <a:rPr lang="fr-FR" sz="1800" dirty="0" smtClean="0">
                <a:solidFill>
                  <a:srgbClr val="008CB2"/>
                </a:solidFill>
              </a:rPr>
              <a:t>35%</a:t>
            </a:r>
            <a:r>
              <a:rPr lang="fr-FR" sz="1800" dirty="0"/>
              <a:t> en 2ème ligne </a:t>
            </a:r>
            <a:endParaRPr lang="fr-FR" sz="1800" dirty="0" smtClean="0"/>
          </a:p>
          <a:p>
            <a:pPr lvl="1"/>
            <a:r>
              <a:rPr lang="fr-FR" dirty="0" smtClean="0">
                <a:solidFill>
                  <a:prstClr val="black"/>
                </a:solidFill>
              </a:rPr>
              <a:t>site </a:t>
            </a:r>
            <a:r>
              <a:rPr lang="fr-FR" dirty="0" smtClean="0">
                <a:solidFill>
                  <a:srgbClr val="008CB2"/>
                </a:solidFill>
                <a:hlinkClick r:id="rId2"/>
              </a:rPr>
              <a:t>status.ksz-bcss.fgov.be</a:t>
            </a:r>
            <a:r>
              <a:rPr lang="fr-FR" dirty="0" smtClean="0">
                <a:solidFill>
                  <a:prstClr val="black"/>
                </a:solidFill>
              </a:rPr>
              <a:t> pour communiquer à nos partenaires les interventions et incidents</a:t>
            </a:r>
          </a:p>
          <a:p>
            <a:pPr lvl="0"/>
            <a:r>
              <a:rPr lang="fr-FR" sz="2200" dirty="0" smtClean="0">
                <a:solidFill>
                  <a:prstClr val="black"/>
                </a:solidFill>
              </a:rPr>
              <a:t>gestion </a:t>
            </a:r>
            <a:r>
              <a:rPr lang="fr-FR" sz="2200" dirty="0">
                <a:solidFill>
                  <a:prstClr val="black"/>
                </a:solidFill>
              </a:rPr>
              <a:t>des projets IT internes</a:t>
            </a:r>
          </a:p>
          <a:p>
            <a:pPr lvl="1"/>
            <a:r>
              <a:rPr lang="fr-FR" dirty="0">
                <a:solidFill>
                  <a:prstClr val="black"/>
                </a:solidFill>
              </a:rPr>
              <a:t>nombre de nouveaux projets créés = </a:t>
            </a:r>
            <a:r>
              <a:rPr lang="fr-FR" dirty="0" smtClean="0">
                <a:solidFill>
                  <a:srgbClr val="008CB2"/>
                </a:solidFill>
              </a:rPr>
              <a:t>41</a:t>
            </a:r>
            <a:endParaRPr lang="fr-FR" dirty="0">
              <a:solidFill>
                <a:srgbClr val="008CB2"/>
              </a:solidFill>
            </a:endParaRPr>
          </a:p>
          <a:p>
            <a:pPr lvl="1">
              <a:lnSpc>
                <a:spcPct val="100000"/>
              </a:lnSpc>
            </a:pPr>
            <a:r>
              <a:rPr lang="fr-FR" dirty="0">
                <a:solidFill>
                  <a:prstClr val="black"/>
                </a:solidFill>
              </a:rPr>
              <a:t>nombre de projets terminés = </a:t>
            </a:r>
            <a:r>
              <a:rPr lang="fr-FR" dirty="0" smtClean="0">
                <a:solidFill>
                  <a:srgbClr val="008CB2"/>
                </a:solidFill>
              </a:rPr>
              <a:t>32</a:t>
            </a:r>
            <a:endParaRPr lang="fr-FR" dirty="0">
              <a:solidFill>
                <a:srgbClr val="008CB2"/>
              </a:solidFill>
            </a:endParaRPr>
          </a:p>
          <a:p>
            <a:pPr lvl="1">
              <a:lnSpc>
                <a:spcPct val="110000"/>
              </a:lnSpc>
            </a:pPr>
            <a:r>
              <a:rPr lang="fr-FR" dirty="0">
                <a:solidFill>
                  <a:prstClr val="black"/>
                </a:solidFill>
              </a:rPr>
              <a:t>nombre de projets en cours = </a:t>
            </a:r>
            <a:r>
              <a:rPr lang="fr-FR" dirty="0" smtClean="0">
                <a:solidFill>
                  <a:srgbClr val="008CB2"/>
                </a:solidFill>
              </a:rPr>
              <a:t>19</a:t>
            </a:r>
            <a:endParaRPr lang="fr-FR" dirty="0">
              <a:solidFill>
                <a:srgbClr val="008CB2"/>
              </a:solidFill>
            </a:endParaRPr>
          </a:p>
          <a:p>
            <a:pPr lvl="0"/>
            <a:r>
              <a:rPr lang="en-US" sz="2200" dirty="0">
                <a:solidFill>
                  <a:prstClr val="black"/>
                </a:solidFill>
              </a:rPr>
              <a:t>release management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srgbClr val="008CB2"/>
                </a:solidFill>
              </a:rPr>
              <a:t>24</a:t>
            </a:r>
            <a:r>
              <a:rPr lang="en-US" dirty="0">
                <a:solidFill>
                  <a:prstClr val="black"/>
                </a:solidFill>
              </a:rPr>
              <a:t> releases (online + batch)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srgbClr val="008CB2"/>
                </a:solidFill>
              </a:rPr>
              <a:t>483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déploiements</a:t>
            </a:r>
            <a:r>
              <a:rPr lang="en-US" dirty="0">
                <a:solidFill>
                  <a:prstClr val="black"/>
                </a:solidFill>
              </a:rPr>
              <a:t> : Shift IBM legacy to G-Cloud</a:t>
            </a:r>
          </a:p>
          <a:p>
            <a:pPr lvl="2"/>
            <a:r>
              <a:rPr lang="en-US" dirty="0" err="1">
                <a:solidFill>
                  <a:prstClr val="black"/>
                </a:solidFill>
              </a:rPr>
              <a:t>DataPower</a:t>
            </a:r>
            <a:r>
              <a:rPr lang="en-US" dirty="0">
                <a:solidFill>
                  <a:prstClr val="black"/>
                </a:solidFill>
              </a:rPr>
              <a:t> + </a:t>
            </a:r>
            <a:r>
              <a:rPr lang="en-US" dirty="0" err="1">
                <a:solidFill>
                  <a:prstClr val="black"/>
                </a:solidFill>
              </a:rPr>
              <a:t>Websphere</a:t>
            </a:r>
            <a:r>
              <a:rPr lang="en-US" dirty="0">
                <a:solidFill>
                  <a:prstClr val="black"/>
                </a:solidFill>
              </a:rPr>
              <a:t>: </a:t>
            </a:r>
            <a:r>
              <a:rPr lang="en-US" dirty="0" smtClean="0">
                <a:solidFill>
                  <a:srgbClr val="008CB2"/>
                </a:solidFill>
              </a:rPr>
              <a:t>202 </a:t>
            </a:r>
            <a:r>
              <a:rPr lang="en-US" dirty="0">
                <a:solidFill>
                  <a:srgbClr val="008CB2"/>
                </a:solidFill>
              </a:rPr>
              <a:t>= </a:t>
            </a:r>
            <a:r>
              <a:rPr lang="en-US" dirty="0" smtClean="0">
                <a:solidFill>
                  <a:srgbClr val="008CB2"/>
                </a:solidFill>
              </a:rPr>
              <a:t>42%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(55% </a:t>
            </a:r>
            <a:r>
              <a:rPr lang="en-US" dirty="0" err="1" smtClean="0"/>
              <a:t>en</a:t>
            </a:r>
            <a:r>
              <a:rPr lang="en-US" dirty="0" smtClean="0"/>
              <a:t> 2021 - 66</a:t>
            </a:r>
            <a:r>
              <a:rPr lang="en-US" dirty="0">
                <a:solidFill>
                  <a:prstClr val="black"/>
                </a:solidFill>
              </a:rPr>
              <a:t>% </a:t>
            </a:r>
            <a:r>
              <a:rPr lang="en-US" dirty="0" err="1">
                <a:solidFill>
                  <a:prstClr val="black"/>
                </a:solidFill>
              </a:rPr>
              <a:t>en</a:t>
            </a:r>
            <a:r>
              <a:rPr lang="en-US" dirty="0">
                <a:solidFill>
                  <a:prstClr val="black"/>
                </a:solidFill>
              </a:rPr>
              <a:t> 2020)</a:t>
            </a:r>
          </a:p>
          <a:p>
            <a:pPr lvl="2"/>
            <a:r>
              <a:rPr lang="en-US" dirty="0" err="1">
                <a:solidFill>
                  <a:prstClr val="black"/>
                </a:solidFill>
              </a:rPr>
              <a:t>Openshift</a:t>
            </a:r>
            <a:r>
              <a:rPr lang="en-US" dirty="0">
                <a:solidFill>
                  <a:prstClr val="black"/>
                </a:solidFill>
              </a:rPr>
              <a:t> + </a:t>
            </a:r>
            <a:r>
              <a:rPr lang="en-US" dirty="0" err="1">
                <a:solidFill>
                  <a:prstClr val="black"/>
                </a:solidFill>
              </a:rPr>
              <a:t>ApiGateway</a:t>
            </a:r>
            <a:r>
              <a:rPr lang="en-US" dirty="0">
                <a:solidFill>
                  <a:prstClr val="black"/>
                </a:solidFill>
              </a:rPr>
              <a:t> : </a:t>
            </a:r>
            <a:r>
              <a:rPr lang="en-US" dirty="0" smtClean="0">
                <a:solidFill>
                  <a:srgbClr val="008CB2"/>
                </a:solidFill>
              </a:rPr>
              <a:t>281 </a:t>
            </a:r>
            <a:r>
              <a:rPr lang="en-US" dirty="0">
                <a:solidFill>
                  <a:srgbClr val="008CB2"/>
                </a:solidFill>
              </a:rPr>
              <a:t>= </a:t>
            </a:r>
            <a:r>
              <a:rPr lang="en-US" dirty="0" smtClean="0">
                <a:solidFill>
                  <a:srgbClr val="008CB2"/>
                </a:solidFill>
              </a:rPr>
              <a:t>58% </a:t>
            </a:r>
            <a:r>
              <a:rPr lang="en-US" dirty="0" smtClean="0"/>
              <a:t>(45% </a:t>
            </a:r>
            <a:r>
              <a:rPr lang="en-US" dirty="0" err="1" smtClean="0"/>
              <a:t>en</a:t>
            </a:r>
            <a:r>
              <a:rPr lang="en-US" dirty="0" smtClean="0"/>
              <a:t> 2021 </a:t>
            </a:r>
            <a:r>
              <a:rPr lang="en-US" dirty="0" smtClean="0">
                <a:solidFill>
                  <a:srgbClr val="FF0000"/>
                </a:solidFill>
              </a:rPr>
              <a:t>- </a:t>
            </a:r>
            <a:r>
              <a:rPr lang="en-US" dirty="0" smtClean="0">
                <a:solidFill>
                  <a:prstClr val="black"/>
                </a:solidFill>
              </a:rPr>
              <a:t>33</a:t>
            </a:r>
            <a:r>
              <a:rPr lang="en-US" dirty="0">
                <a:solidFill>
                  <a:prstClr val="black"/>
                </a:solidFill>
              </a:rPr>
              <a:t>% </a:t>
            </a:r>
            <a:r>
              <a:rPr lang="en-US" dirty="0" err="1" smtClean="0">
                <a:solidFill>
                  <a:prstClr val="black"/>
                </a:solidFill>
              </a:rPr>
              <a:t>en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2020)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90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fr-BE" altLang="en-US" dirty="0" err="1"/>
              <a:t>Facts</a:t>
            </a:r>
            <a:r>
              <a:rPr lang="fr-BE" altLang="en-US" dirty="0"/>
              <a:t> &amp; Figures 2022</a:t>
            </a:r>
            <a:endParaRPr lang="nl-NL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718045"/>
            <a:ext cx="10654862" cy="4351338"/>
          </a:xfrm>
        </p:spPr>
        <p:txBody>
          <a:bodyPr>
            <a:normAutofit/>
          </a:bodyPr>
          <a:lstStyle/>
          <a:p>
            <a:r>
              <a:rPr lang="en-US" dirty="0"/>
              <a:t>IBM </a:t>
            </a:r>
            <a:r>
              <a:rPr lang="en-US" dirty="0" err="1"/>
              <a:t>DataPower</a:t>
            </a:r>
            <a:r>
              <a:rPr lang="en-US" dirty="0"/>
              <a:t>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G-Cloud API Gateway </a:t>
            </a:r>
            <a:r>
              <a:rPr lang="en-US" dirty="0" smtClean="0"/>
              <a:t>: 5 </a:t>
            </a:r>
            <a:r>
              <a:rPr lang="en-US" dirty="0"/>
              <a:t>phases de migrations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/>
              <a:t>2022 </a:t>
            </a:r>
          </a:p>
          <a:p>
            <a:pPr lvl="1"/>
            <a:r>
              <a:rPr lang="en-US" dirty="0" smtClean="0"/>
              <a:t> </a:t>
            </a:r>
            <a:r>
              <a:rPr lang="en-US" dirty="0" smtClean="0">
                <a:solidFill>
                  <a:srgbClr val="008CB2"/>
                </a:solidFill>
              </a:rPr>
              <a:t>99</a:t>
            </a:r>
            <a:r>
              <a:rPr lang="en-US" dirty="0">
                <a:solidFill>
                  <a:srgbClr val="008CB2"/>
                </a:solidFill>
              </a:rPr>
              <a:t>%</a:t>
            </a:r>
            <a:r>
              <a:rPr lang="en-US" dirty="0"/>
              <a:t> du volumes des </a:t>
            </a:r>
            <a:r>
              <a:rPr lang="en-US" dirty="0" err="1" smtClean="0"/>
              <a:t>requêtes</a:t>
            </a:r>
            <a:r>
              <a:rPr lang="en-US" dirty="0" smtClean="0"/>
              <a:t>, </a:t>
            </a:r>
            <a:r>
              <a:rPr lang="en-US" dirty="0" err="1"/>
              <a:t>dont</a:t>
            </a:r>
            <a:r>
              <a:rPr lang="en-US" dirty="0"/>
              <a:t> </a:t>
            </a:r>
            <a:r>
              <a:rPr lang="en-US" dirty="0" err="1"/>
              <a:t>toutes</a:t>
            </a:r>
            <a:r>
              <a:rPr lang="en-US" dirty="0"/>
              <a:t> </a:t>
            </a:r>
            <a:r>
              <a:rPr lang="en-US" dirty="0" smtClean="0"/>
              <a:t>les </a:t>
            </a:r>
            <a:r>
              <a:rPr lang="en-US" dirty="0"/>
              <a:t>plus critiques </a:t>
            </a:r>
            <a:r>
              <a:rPr lang="en-US" dirty="0" smtClean="0"/>
              <a:t>(</a:t>
            </a:r>
            <a:r>
              <a:rPr lang="en-US" dirty="0" err="1" smtClean="0"/>
              <a:t>Registre</a:t>
            </a:r>
            <a:r>
              <a:rPr lang="en-US" dirty="0" smtClean="0"/>
              <a:t> National, ONSS</a:t>
            </a:r>
            <a:r>
              <a:rPr lang="en-US" dirty="0"/>
              <a:t>, </a:t>
            </a:r>
            <a:r>
              <a:rPr lang="en-US" dirty="0" err="1" smtClean="0"/>
              <a:t>répertoire</a:t>
            </a:r>
            <a:r>
              <a:rPr lang="en-US" dirty="0" smtClean="0"/>
              <a:t> </a:t>
            </a:r>
            <a:r>
              <a:rPr lang="en-US" dirty="0"/>
              <a:t>BCSS</a:t>
            </a:r>
            <a:r>
              <a:rPr lang="en-US" dirty="0" smtClean="0"/>
              <a:t>, …)</a:t>
            </a:r>
          </a:p>
          <a:p>
            <a:pPr lvl="1"/>
            <a:r>
              <a:rPr lang="en-US" dirty="0" smtClean="0"/>
              <a:t> </a:t>
            </a:r>
            <a:r>
              <a:rPr lang="en-US" dirty="0" smtClean="0">
                <a:solidFill>
                  <a:srgbClr val="008CB2"/>
                </a:solidFill>
              </a:rPr>
              <a:t>191</a:t>
            </a:r>
            <a:r>
              <a:rPr lang="en-US" dirty="0" smtClean="0"/>
              <a:t> </a:t>
            </a:r>
            <a:r>
              <a:rPr lang="en-US" dirty="0"/>
              <a:t>services </a:t>
            </a:r>
            <a:r>
              <a:rPr lang="en-US" dirty="0" err="1" smtClean="0"/>
              <a:t>migrés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 </a:t>
            </a:r>
            <a:r>
              <a:rPr lang="en-US" dirty="0" smtClean="0">
                <a:solidFill>
                  <a:srgbClr val="008CB2"/>
                </a:solidFill>
              </a:rPr>
              <a:t>5</a:t>
            </a:r>
            <a:r>
              <a:rPr lang="en-US" dirty="0" smtClean="0"/>
              <a:t> millions </a:t>
            </a:r>
            <a:r>
              <a:rPr lang="en-US" dirty="0"/>
              <a:t>de transactions par </a:t>
            </a:r>
            <a:r>
              <a:rPr lang="en-US" dirty="0" smtClean="0"/>
              <a:t>jour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ncore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/>
              <a:t>vingtaine</a:t>
            </a:r>
            <a:r>
              <a:rPr lang="en-US" dirty="0"/>
              <a:t> de services à </a:t>
            </a:r>
            <a:r>
              <a:rPr lang="en-US" dirty="0" err="1" smtClean="0"/>
              <a:t>migrer</a:t>
            </a:r>
            <a:r>
              <a:rPr lang="en-US" dirty="0" smtClean="0"/>
              <a:t>, </a:t>
            </a:r>
            <a:r>
              <a:rPr lang="en-US" dirty="0" err="1" smtClean="0"/>
              <a:t>prévu</a:t>
            </a:r>
            <a:r>
              <a:rPr lang="en-US" dirty="0" smtClean="0"/>
              <a:t> au </a:t>
            </a:r>
            <a:r>
              <a:rPr lang="en-US" dirty="0"/>
              <a:t>Q1 </a:t>
            </a:r>
            <a:r>
              <a:rPr lang="en-US" dirty="0" smtClean="0"/>
              <a:t>de 2023</a:t>
            </a:r>
            <a:endParaRPr lang="en-US" dirty="0"/>
          </a:p>
          <a:p>
            <a:r>
              <a:rPr lang="en-US" dirty="0" smtClean="0"/>
              <a:t>IBM </a:t>
            </a:r>
            <a:r>
              <a:rPr lang="en-US" dirty="0" err="1"/>
              <a:t>Websphere</a:t>
            </a:r>
            <a:r>
              <a:rPr lang="en-US" dirty="0"/>
              <a:t>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G-Cloud </a:t>
            </a:r>
            <a:r>
              <a:rPr lang="en-US" dirty="0" err="1"/>
              <a:t>Openshift</a:t>
            </a:r>
            <a:r>
              <a:rPr lang="en-US" dirty="0"/>
              <a:t> </a:t>
            </a:r>
          </a:p>
          <a:p>
            <a:pPr lvl="1"/>
            <a:r>
              <a:rPr lang="en-US" dirty="0" smtClean="0"/>
              <a:t> </a:t>
            </a:r>
            <a:r>
              <a:rPr lang="en-US" dirty="0" smtClean="0">
                <a:solidFill>
                  <a:srgbClr val="008CB2"/>
                </a:solidFill>
              </a:rPr>
              <a:t>91</a:t>
            </a:r>
            <a:r>
              <a:rPr lang="en-US" dirty="0" smtClean="0"/>
              <a:t> </a:t>
            </a:r>
            <a:r>
              <a:rPr lang="en-US" dirty="0"/>
              <a:t>(52%) des services </a:t>
            </a:r>
            <a:r>
              <a:rPr lang="en-US" dirty="0" smtClean="0"/>
              <a:t>online </a:t>
            </a:r>
          </a:p>
          <a:p>
            <a:r>
              <a:rPr lang="en-US" dirty="0" err="1" smtClean="0"/>
              <a:t>Archivage</a:t>
            </a:r>
            <a:r>
              <a:rPr lang="en-US" dirty="0" smtClean="0"/>
              <a:t> </a:t>
            </a:r>
            <a:r>
              <a:rPr lang="en-US" dirty="0"/>
              <a:t>as a Service </a:t>
            </a:r>
          </a:p>
          <a:p>
            <a:pPr lvl="1"/>
            <a:r>
              <a:rPr lang="en-US" dirty="0" err="1" smtClean="0"/>
              <a:t>transfert</a:t>
            </a:r>
            <a:r>
              <a:rPr lang="en-US" dirty="0" smtClean="0"/>
              <a:t> </a:t>
            </a:r>
            <a:r>
              <a:rPr lang="en-US" dirty="0"/>
              <a:t>des </a:t>
            </a:r>
            <a:r>
              <a:rPr lang="en-US" dirty="0" smtClean="0"/>
              <a:t>10 </a:t>
            </a:r>
            <a:r>
              <a:rPr lang="en-US" dirty="0" err="1"/>
              <a:t>dernières</a:t>
            </a:r>
            <a:r>
              <a:rPr lang="en-US" dirty="0"/>
              <a:t> </a:t>
            </a:r>
            <a:r>
              <a:rPr lang="en-US" dirty="0" err="1"/>
              <a:t>années</a:t>
            </a:r>
            <a:r>
              <a:rPr lang="en-US" dirty="0"/>
              <a:t> de Legal Logging (10 TB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bureautique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G-Cloud </a:t>
            </a:r>
            <a:r>
              <a:rPr lang="en-US" dirty="0" err="1" smtClean="0"/>
              <a:t>HypaaS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tous</a:t>
            </a:r>
            <a:r>
              <a:rPr lang="en-US" dirty="0" smtClean="0"/>
              <a:t> </a:t>
            </a:r>
            <a:r>
              <a:rPr lang="en-US" dirty="0"/>
              <a:t>les </a:t>
            </a:r>
            <a:r>
              <a:rPr lang="en-US" dirty="0" err="1" smtClean="0"/>
              <a:t>serveurs</a:t>
            </a:r>
            <a:r>
              <a:rPr lang="en-US" dirty="0" smtClean="0"/>
              <a:t> </a:t>
            </a:r>
            <a:r>
              <a:rPr lang="en-US" dirty="0" err="1" smtClean="0"/>
              <a:t>migrés</a:t>
            </a:r>
            <a:endParaRPr lang="en-US" dirty="0" smtClean="0"/>
          </a:p>
          <a:p>
            <a:r>
              <a:rPr lang="en-US" dirty="0"/>
              <a:t>Release Management Automation (RM-BOT) for </a:t>
            </a:r>
            <a:r>
              <a:rPr lang="en-US" dirty="0" smtClean="0"/>
              <a:t>Acceptation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88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fr-BE" altLang="en-US" dirty="0" err="1"/>
              <a:t>Facts</a:t>
            </a:r>
            <a:r>
              <a:rPr lang="fr-BE" altLang="en-US" dirty="0"/>
              <a:t> &amp; Figures 2022</a:t>
            </a:r>
            <a:endParaRPr lang="en-US" altLang="en-US" dirty="0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BE" altLang="en-US" sz="2200" dirty="0"/>
              <a:t>G-Cloud</a:t>
            </a:r>
          </a:p>
          <a:p>
            <a:pPr lvl="1"/>
            <a:r>
              <a:rPr lang="fr-BE" altLang="en-US" sz="1700" dirty="0"/>
              <a:t>clients par services </a:t>
            </a:r>
            <a:r>
              <a:rPr lang="fr-BE" altLang="en-US" sz="1700" dirty="0" smtClean="0"/>
              <a:t> </a:t>
            </a:r>
          </a:p>
          <a:p>
            <a:pPr lvl="2"/>
            <a:r>
              <a:rPr lang="fr-BE" altLang="en-US" sz="1700" dirty="0" err="1" smtClean="0"/>
              <a:t>IaaS</a:t>
            </a:r>
            <a:r>
              <a:rPr lang="fr-BE" altLang="en-US" sz="1700" dirty="0" smtClean="0"/>
              <a:t> = </a:t>
            </a:r>
            <a:r>
              <a:rPr lang="fr-BE" altLang="en-US" sz="1700" dirty="0" smtClean="0">
                <a:solidFill>
                  <a:srgbClr val="008CB2"/>
                </a:solidFill>
              </a:rPr>
              <a:t>73</a:t>
            </a:r>
            <a:r>
              <a:rPr lang="fr-BE" altLang="en-US" sz="1700" dirty="0" smtClean="0"/>
              <a:t> </a:t>
            </a:r>
            <a:r>
              <a:rPr lang="fr-BE" altLang="en-US" sz="1700" dirty="0"/>
              <a:t>(55 </a:t>
            </a:r>
            <a:r>
              <a:rPr lang="fr-BE" altLang="en-US" sz="1700" dirty="0" smtClean="0"/>
              <a:t>en 2021)</a:t>
            </a:r>
          </a:p>
          <a:p>
            <a:pPr lvl="2"/>
            <a:r>
              <a:rPr lang="fr-BE" altLang="en-US" sz="1700" dirty="0" err="1"/>
              <a:t>PaaS</a:t>
            </a:r>
            <a:r>
              <a:rPr lang="fr-BE" altLang="en-US" sz="1700" dirty="0"/>
              <a:t> </a:t>
            </a:r>
            <a:r>
              <a:rPr lang="fr-BE" altLang="en-US" sz="1700" dirty="0" smtClean="0"/>
              <a:t>= </a:t>
            </a:r>
            <a:r>
              <a:rPr lang="fr-BE" altLang="en-US" sz="1700" dirty="0" smtClean="0">
                <a:solidFill>
                  <a:srgbClr val="008CB2"/>
                </a:solidFill>
              </a:rPr>
              <a:t>36</a:t>
            </a:r>
            <a:r>
              <a:rPr lang="fr-BE" altLang="en-US" sz="1700" dirty="0" smtClean="0"/>
              <a:t> </a:t>
            </a:r>
            <a:r>
              <a:rPr lang="fr-BE" altLang="en-US" sz="1700" dirty="0"/>
              <a:t>(32 </a:t>
            </a:r>
            <a:r>
              <a:rPr lang="fr-BE" altLang="en-US" sz="1700" dirty="0" smtClean="0"/>
              <a:t>en 2021)</a:t>
            </a:r>
            <a:endParaRPr lang="fr-BE" altLang="en-US" sz="1700" dirty="0"/>
          </a:p>
          <a:p>
            <a:pPr lvl="2"/>
            <a:r>
              <a:rPr lang="fr-BE" altLang="en-US" sz="1700" dirty="0"/>
              <a:t>IAP</a:t>
            </a:r>
            <a:r>
              <a:rPr lang="fr-BE" altLang="en-US" sz="1700" dirty="0" smtClean="0"/>
              <a:t> = </a:t>
            </a:r>
            <a:r>
              <a:rPr lang="fr-BE" altLang="en-US" sz="1700" dirty="0" smtClean="0">
                <a:solidFill>
                  <a:srgbClr val="008CB2"/>
                </a:solidFill>
              </a:rPr>
              <a:t>42</a:t>
            </a:r>
            <a:r>
              <a:rPr lang="fr-BE" altLang="en-US" sz="1700" dirty="0" smtClean="0"/>
              <a:t> </a:t>
            </a:r>
            <a:r>
              <a:rPr lang="fr-BE" altLang="en-US" sz="1700" dirty="0"/>
              <a:t>(38 </a:t>
            </a:r>
            <a:r>
              <a:rPr lang="fr-BE" altLang="en-US" sz="1700" dirty="0" smtClean="0"/>
              <a:t>en 2021)</a:t>
            </a:r>
            <a:endParaRPr lang="fr-BE" altLang="en-US" sz="1700" dirty="0"/>
          </a:p>
          <a:p>
            <a:pPr lvl="2"/>
            <a:r>
              <a:rPr lang="fr-BE" altLang="en-US" sz="1700" dirty="0" err="1"/>
              <a:t>UCCaaS</a:t>
            </a:r>
            <a:r>
              <a:rPr lang="fr-BE" altLang="en-US" sz="1700" dirty="0" smtClean="0"/>
              <a:t> = </a:t>
            </a:r>
            <a:r>
              <a:rPr lang="fr-BE" altLang="en-US" sz="1700" dirty="0" smtClean="0">
                <a:solidFill>
                  <a:srgbClr val="008CB2"/>
                </a:solidFill>
              </a:rPr>
              <a:t>27</a:t>
            </a:r>
            <a:r>
              <a:rPr lang="fr-BE" altLang="en-US" sz="1700" dirty="0" smtClean="0"/>
              <a:t> </a:t>
            </a:r>
            <a:r>
              <a:rPr lang="fr-BE" altLang="en-US" sz="1700" dirty="0"/>
              <a:t>(27 </a:t>
            </a:r>
            <a:r>
              <a:rPr lang="fr-BE" altLang="en-US" sz="1700" dirty="0" smtClean="0"/>
              <a:t>en 2021)</a:t>
            </a:r>
            <a:endParaRPr lang="fr-BE" altLang="en-US" sz="1700" dirty="0"/>
          </a:p>
          <a:p>
            <a:pPr lvl="2"/>
            <a:r>
              <a:rPr lang="fr-BE" altLang="en-US" sz="1700" dirty="0" err="1" smtClean="0"/>
              <a:t>Shad</a:t>
            </a:r>
            <a:r>
              <a:rPr lang="fr-BE" altLang="en-US" sz="1700" dirty="0" smtClean="0"/>
              <a:t> = </a:t>
            </a:r>
            <a:r>
              <a:rPr lang="fr-BE" altLang="en-US" sz="1700" dirty="0" smtClean="0">
                <a:solidFill>
                  <a:srgbClr val="008CB2"/>
                </a:solidFill>
              </a:rPr>
              <a:t>34</a:t>
            </a:r>
            <a:r>
              <a:rPr lang="fr-BE" altLang="en-US" sz="1700" dirty="0" smtClean="0">
                <a:solidFill>
                  <a:srgbClr val="0070C0"/>
                </a:solidFill>
              </a:rPr>
              <a:t> </a:t>
            </a:r>
            <a:r>
              <a:rPr lang="fr-BE" altLang="en-US" sz="1700" dirty="0" smtClean="0"/>
              <a:t>(33 en 2021)</a:t>
            </a:r>
            <a:endParaRPr lang="fr-BE" altLang="en-US" sz="1700" dirty="0"/>
          </a:p>
          <a:p>
            <a:pPr lvl="2"/>
            <a:r>
              <a:rPr lang="fr-BE" altLang="en-US" sz="1700" dirty="0" err="1"/>
              <a:t>BaaS</a:t>
            </a:r>
            <a:r>
              <a:rPr lang="fr-BE" altLang="en-US" sz="1700" dirty="0" smtClean="0"/>
              <a:t> = </a:t>
            </a:r>
            <a:r>
              <a:rPr lang="fr-BE" altLang="en-US" sz="1700" dirty="0" smtClean="0">
                <a:solidFill>
                  <a:srgbClr val="008CB2"/>
                </a:solidFill>
              </a:rPr>
              <a:t>50</a:t>
            </a:r>
            <a:r>
              <a:rPr lang="fr-BE" altLang="en-US" sz="1700" dirty="0" smtClean="0"/>
              <a:t> </a:t>
            </a:r>
            <a:r>
              <a:rPr lang="fr-BE" altLang="en-US" sz="1700" dirty="0"/>
              <a:t>(52 </a:t>
            </a:r>
            <a:r>
              <a:rPr lang="fr-BE" altLang="en-US" sz="1700" dirty="0" smtClean="0"/>
              <a:t>en 2021)</a:t>
            </a:r>
          </a:p>
          <a:p>
            <a:pPr lvl="2"/>
            <a:endParaRPr lang="fr-BE" altLang="en-US" sz="600" dirty="0"/>
          </a:p>
          <a:p>
            <a:pPr lvl="1"/>
            <a:r>
              <a:rPr lang="fr-BE" altLang="en-US" sz="1700" dirty="0" smtClean="0"/>
              <a:t># serveurs / tenants (espace privatif dédié à une ou plusieurs institutions au sein d’un espace global partagé) </a:t>
            </a:r>
            <a:endParaRPr lang="fr-BE" altLang="en-US" sz="1700" dirty="0"/>
          </a:p>
          <a:p>
            <a:pPr lvl="2"/>
            <a:r>
              <a:rPr lang="en-GB" altLang="en-US" sz="1700" dirty="0" err="1" smtClean="0"/>
              <a:t>Openstack</a:t>
            </a:r>
            <a:r>
              <a:rPr lang="en-GB" altLang="en-US" sz="1700" dirty="0"/>
              <a:t> </a:t>
            </a:r>
            <a:r>
              <a:rPr lang="en-GB" altLang="en-US" sz="1700" dirty="0" smtClean="0"/>
              <a:t>= </a:t>
            </a:r>
            <a:r>
              <a:rPr lang="en-GB" altLang="en-US" sz="1700" dirty="0" smtClean="0">
                <a:solidFill>
                  <a:srgbClr val="008CB2"/>
                </a:solidFill>
              </a:rPr>
              <a:t>6.991</a:t>
            </a:r>
            <a:r>
              <a:rPr lang="en-GB" altLang="en-US" sz="1700" dirty="0" smtClean="0"/>
              <a:t> </a:t>
            </a:r>
            <a:r>
              <a:rPr lang="en-GB" altLang="en-US" sz="1700" dirty="0"/>
              <a:t>VMs / </a:t>
            </a:r>
            <a:r>
              <a:rPr lang="en-GB" altLang="en-US" sz="1700" dirty="0" smtClean="0">
                <a:solidFill>
                  <a:srgbClr val="008CB2"/>
                </a:solidFill>
              </a:rPr>
              <a:t>55</a:t>
            </a:r>
            <a:r>
              <a:rPr lang="en-GB" altLang="en-US" sz="1700" dirty="0" smtClean="0"/>
              <a:t> </a:t>
            </a:r>
            <a:r>
              <a:rPr lang="en-GB" altLang="en-US" sz="1700" dirty="0"/>
              <a:t>tenants </a:t>
            </a:r>
            <a:r>
              <a:rPr lang="en-GB" altLang="en-US" sz="1700" dirty="0" smtClean="0"/>
              <a:t>(</a:t>
            </a:r>
            <a:r>
              <a:rPr lang="en-GB" altLang="en-US" sz="1700" dirty="0" err="1" smtClean="0"/>
              <a:t>en</a:t>
            </a:r>
            <a:r>
              <a:rPr lang="en-GB" altLang="en-US" sz="1700" dirty="0" smtClean="0"/>
              <a:t> 2021 : 5117 </a:t>
            </a:r>
            <a:r>
              <a:rPr lang="en-GB" altLang="en-US" sz="1700" dirty="0"/>
              <a:t>VMs / </a:t>
            </a:r>
            <a:r>
              <a:rPr lang="en-GB" altLang="en-US" sz="1700" dirty="0" smtClean="0"/>
              <a:t>51 tenants) </a:t>
            </a:r>
            <a:endParaRPr lang="en-GB" altLang="en-US" sz="1700" dirty="0"/>
          </a:p>
          <a:p>
            <a:pPr lvl="2"/>
            <a:r>
              <a:rPr lang="en-GB" altLang="en-US" sz="1700" dirty="0"/>
              <a:t>VMware </a:t>
            </a:r>
            <a:r>
              <a:rPr lang="en-GB" altLang="en-US" sz="1700" dirty="0" smtClean="0"/>
              <a:t>= </a:t>
            </a:r>
            <a:r>
              <a:rPr lang="en-GB" altLang="en-US" sz="1700" dirty="0" smtClean="0">
                <a:solidFill>
                  <a:srgbClr val="008CB2"/>
                </a:solidFill>
              </a:rPr>
              <a:t>8.146</a:t>
            </a:r>
            <a:r>
              <a:rPr lang="en-GB" altLang="en-US" sz="1700" dirty="0" smtClean="0"/>
              <a:t> </a:t>
            </a:r>
            <a:r>
              <a:rPr lang="en-GB" altLang="en-US" sz="1700" dirty="0"/>
              <a:t>VMs / </a:t>
            </a:r>
            <a:r>
              <a:rPr lang="en-GB" altLang="en-US" sz="1700" dirty="0" smtClean="0">
                <a:solidFill>
                  <a:srgbClr val="008CB2"/>
                </a:solidFill>
              </a:rPr>
              <a:t>99</a:t>
            </a:r>
            <a:r>
              <a:rPr lang="en-GB" altLang="en-US" sz="1700" dirty="0" smtClean="0"/>
              <a:t> clusters (</a:t>
            </a:r>
            <a:r>
              <a:rPr lang="en-GB" altLang="en-US" sz="1700" dirty="0" err="1" smtClean="0"/>
              <a:t>en</a:t>
            </a:r>
            <a:r>
              <a:rPr lang="en-GB" altLang="en-US" sz="1700" dirty="0" smtClean="0"/>
              <a:t> 2021 8172 </a:t>
            </a:r>
            <a:r>
              <a:rPr lang="en-GB" altLang="en-US" sz="1700" dirty="0"/>
              <a:t>VMs / </a:t>
            </a:r>
            <a:r>
              <a:rPr lang="en-GB" altLang="en-US" sz="1700" dirty="0" smtClean="0"/>
              <a:t>59 clusters)</a:t>
            </a:r>
          </a:p>
          <a:p>
            <a:pPr marL="541338" lvl="2" indent="0">
              <a:buNone/>
            </a:pPr>
            <a:endParaRPr lang="fr-BE" altLang="en-US" sz="600" dirty="0"/>
          </a:p>
          <a:p>
            <a:pPr lvl="1"/>
            <a:r>
              <a:rPr lang="fr-BE" altLang="en-US" sz="1700" dirty="0" err="1" smtClean="0"/>
              <a:t>Openshift</a:t>
            </a:r>
            <a:r>
              <a:rPr lang="fr-BE" altLang="en-US" sz="1700" dirty="0" smtClean="0"/>
              <a:t> : </a:t>
            </a:r>
            <a:r>
              <a:rPr lang="fr-BE" altLang="en-US" sz="1700" dirty="0" smtClean="0">
                <a:solidFill>
                  <a:srgbClr val="008CB2"/>
                </a:solidFill>
              </a:rPr>
              <a:t>47.477</a:t>
            </a:r>
            <a:r>
              <a:rPr lang="fr-FR" altLang="en-US" sz="1700" dirty="0" smtClean="0">
                <a:solidFill>
                  <a:srgbClr val="0070C0"/>
                </a:solidFill>
              </a:rPr>
              <a:t> </a:t>
            </a:r>
            <a:r>
              <a:rPr lang="fr-FR" altLang="en-US" sz="1700" dirty="0" err="1"/>
              <a:t>Pods</a:t>
            </a:r>
            <a:r>
              <a:rPr lang="fr-FR" altLang="en-US" sz="1700" dirty="0"/>
              <a:t> (</a:t>
            </a:r>
            <a:r>
              <a:rPr lang="fr-FR" altLang="en-US" sz="1700" dirty="0" err="1"/>
              <a:t>deployment</a:t>
            </a:r>
            <a:r>
              <a:rPr lang="fr-FR" altLang="en-US" sz="1700" dirty="0"/>
              <a:t> </a:t>
            </a:r>
            <a:r>
              <a:rPr lang="fr-FR" altLang="en-US" sz="1700" dirty="0" err="1"/>
              <a:t>units</a:t>
            </a:r>
            <a:r>
              <a:rPr lang="fr-FR" altLang="en-US" sz="1700" dirty="0"/>
              <a:t>) pour </a:t>
            </a:r>
            <a:r>
              <a:rPr lang="fr-FR" altLang="en-US" sz="1700" dirty="0" smtClean="0">
                <a:solidFill>
                  <a:srgbClr val="008CB2"/>
                </a:solidFill>
              </a:rPr>
              <a:t>27</a:t>
            </a:r>
            <a:r>
              <a:rPr lang="fr-FR" altLang="en-US" sz="1700" dirty="0" smtClean="0"/>
              <a:t> tenants (</a:t>
            </a:r>
            <a:r>
              <a:rPr lang="fr-FR" altLang="en-US" sz="1700" dirty="0" err="1" smtClean="0"/>
              <a:t>wait</a:t>
            </a:r>
            <a:r>
              <a:rPr lang="fr-FR" altLang="en-US" sz="1700" dirty="0" smtClean="0"/>
              <a:t> for update)</a:t>
            </a:r>
            <a:br>
              <a:rPr lang="fr-FR" altLang="en-US" sz="1700" dirty="0" smtClean="0"/>
            </a:br>
            <a:r>
              <a:rPr lang="fr-FR" altLang="en-US" sz="1700" dirty="0" smtClean="0"/>
              <a:t>(</a:t>
            </a:r>
            <a:r>
              <a:rPr lang="fr-BE" altLang="en-US" sz="1700" dirty="0" smtClean="0"/>
              <a:t>10.509 </a:t>
            </a:r>
            <a:r>
              <a:rPr lang="fr-BE" altLang="en-US" sz="1700" dirty="0" err="1"/>
              <a:t>Pods</a:t>
            </a:r>
            <a:r>
              <a:rPr lang="fr-BE" altLang="en-US" sz="1700" dirty="0"/>
              <a:t> pour </a:t>
            </a:r>
            <a:r>
              <a:rPr lang="fr-BE" altLang="en-US" sz="1700" dirty="0" smtClean="0"/>
              <a:t>19 </a:t>
            </a:r>
            <a:r>
              <a:rPr lang="fr-BE" altLang="en-US" sz="1700" dirty="0"/>
              <a:t>tenants en </a:t>
            </a:r>
            <a:r>
              <a:rPr lang="fr-BE" altLang="en-US" sz="1700" dirty="0" smtClean="0"/>
              <a:t>2021)</a:t>
            </a:r>
            <a:endParaRPr lang="fr-BE" altLang="en-US" sz="1700" dirty="0"/>
          </a:p>
          <a:p>
            <a:pPr lvl="1"/>
            <a:endParaRPr lang="fr-BE" altLang="en-US" sz="600" dirty="0"/>
          </a:p>
          <a:p>
            <a:pPr lvl="1"/>
            <a:r>
              <a:rPr lang="fr-BE" altLang="en-US" sz="1700" dirty="0" err="1"/>
              <a:t>storage</a:t>
            </a:r>
            <a:r>
              <a:rPr lang="fr-BE" altLang="en-US" sz="1700" dirty="0"/>
              <a:t> : </a:t>
            </a:r>
            <a:r>
              <a:rPr lang="fr-BE" altLang="en-US" sz="1700" dirty="0" smtClean="0">
                <a:solidFill>
                  <a:srgbClr val="008CB2"/>
                </a:solidFill>
              </a:rPr>
              <a:t>17</a:t>
            </a:r>
            <a:r>
              <a:rPr lang="fr-BE" altLang="en-US" sz="1700" dirty="0" smtClean="0"/>
              <a:t> </a:t>
            </a:r>
            <a:r>
              <a:rPr lang="fr-BE" altLang="en-US" sz="1700" dirty="0" err="1" smtClean="0"/>
              <a:t>Peta</a:t>
            </a:r>
            <a:r>
              <a:rPr lang="fr-BE" altLang="en-US" sz="1700" dirty="0" smtClean="0"/>
              <a:t> Bytes </a:t>
            </a:r>
            <a:r>
              <a:rPr lang="fr-BE" altLang="en-US" sz="1700" dirty="0"/>
              <a:t>en </a:t>
            </a:r>
            <a:r>
              <a:rPr lang="fr-BE" altLang="en-US" sz="1700" dirty="0" smtClean="0"/>
              <a:t>2022 </a:t>
            </a:r>
            <a:br>
              <a:rPr lang="fr-BE" altLang="en-US" sz="1700" dirty="0" smtClean="0"/>
            </a:br>
            <a:r>
              <a:rPr lang="fr-BE" altLang="en-US" sz="1700" dirty="0"/>
              <a:t>(</a:t>
            </a:r>
            <a:r>
              <a:rPr lang="fr-BE" altLang="en-US" sz="1700" dirty="0" smtClean="0"/>
              <a:t>de </a:t>
            </a:r>
            <a:r>
              <a:rPr lang="fr-BE" altLang="en-US" sz="1700" dirty="0"/>
              <a:t>500 </a:t>
            </a:r>
            <a:r>
              <a:rPr lang="fr-BE" altLang="en-US" sz="1700" dirty="0" err="1"/>
              <a:t>Tera</a:t>
            </a:r>
            <a:r>
              <a:rPr lang="fr-BE" altLang="en-US" sz="1700" dirty="0"/>
              <a:t> Bytes en 2016 à 2.500 TB en </a:t>
            </a:r>
            <a:r>
              <a:rPr lang="fr-BE" altLang="en-US" sz="1700" dirty="0" smtClean="0"/>
              <a:t>2018, 8,5 </a:t>
            </a:r>
            <a:r>
              <a:rPr lang="fr-BE" altLang="en-US" sz="1700" dirty="0" err="1"/>
              <a:t>Peta</a:t>
            </a:r>
            <a:r>
              <a:rPr lang="fr-BE" altLang="en-US" sz="1700" dirty="0"/>
              <a:t> Bytes en </a:t>
            </a:r>
            <a:r>
              <a:rPr lang="fr-BE" altLang="en-US" sz="1700" dirty="0" smtClean="0"/>
              <a:t>2020, </a:t>
            </a:r>
            <a:r>
              <a:rPr lang="fr-BE" altLang="en-US" sz="1700" dirty="0"/>
              <a:t>12 </a:t>
            </a:r>
            <a:r>
              <a:rPr lang="fr-BE" altLang="en-US" sz="1700" dirty="0" err="1"/>
              <a:t>Peta</a:t>
            </a:r>
            <a:r>
              <a:rPr lang="fr-BE" altLang="en-US" sz="1700" dirty="0"/>
              <a:t> Bytes en </a:t>
            </a:r>
            <a:r>
              <a:rPr lang="fr-BE" altLang="en-US" sz="1700" dirty="0" smtClean="0"/>
              <a:t>2021)</a:t>
            </a:r>
            <a:r>
              <a:rPr lang="fr-FR" altLang="en-US" sz="1700" dirty="0" smtClean="0"/>
              <a:t> </a:t>
            </a:r>
            <a:endParaRPr lang="fr-FR" altLang="en-US" sz="1700" dirty="0"/>
          </a:p>
        </p:txBody>
      </p:sp>
    </p:spTree>
    <p:extLst>
      <p:ext uri="{BB962C8B-B14F-4D97-AF65-F5344CB8AC3E}">
        <p14:creationId xmlns:p14="http://schemas.microsoft.com/office/powerpoint/2010/main" val="240772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18861</TotalTime>
  <Words>4404</Words>
  <Application>Microsoft Office PowerPoint</Application>
  <PresentationFormat>Widescreen</PresentationFormat>
  <Paragraphs>488</Paragraphs>
  <Slides>55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4" baseType="lpstr">
      <vt:lpstr>Malgun Gothic Semilight</vt:lpstr>
      <vt:lpstr>Microsoft JhengHei</vt:lpstr>
      <vt:lpstr>Microsoft JhengHei Light</vt:lpstr>
      <vt:lpstr>Arial</vt:lpstr>
      <vt:lpstr>Calibri</vt:lpstr>
      <vt:lpstr>Calibri Light</vt:lpstr>
      <vt:lpstr>Verdana</vt:lpstr>
      <vt:lpstr>Wingdings</vt:lpstr>
      <vt:lpstr>Office Theme</vt:lpstr>
      <vt:lpstr>PowerPoint Presentation</vt:lpstr>
      <vt:lpstr>PowerPoint Presentation</vt:lpstr>
      <vt:lpstr>Facts &amp; Figures 2022</vt:lpstr>
      <vt:lpstr>Facts &amp; Figures 2022</vt:lpstr>
      <vt:lpstr>Facts &amp; Figures 2022</vt:lpstr>
      <vt:lpstr>PowerPoint Presentation</vt:lpstr>
      <vt:lpstr>Facts &amp; Figures 2022</vt:lpstr>
      <vt:lpstr>Facts &amp; Figures 2022</vt:lpstr>
      <vt:lpstr>Facts &amp; Figures 2022</vt:lpstr>
      <vt:lpstr>G-Cloud - ROI</vt:lpstr>
      <vt:lpstr>Facts &amp; Figures 2022</vt:lpstr>
      <vt:lpstr>PowerPoint Presentation</vt:lpstr>
      <vt:lpstr>PowerPoint Presentation</vt:lpstr>
      <vt:lpstr>Prioriteiten </vt:lpstr>
      <vt:lpstr>PowerPoint Presentation</vt:lpstr>
      <vt:lpstr>Statuts sociaux harmonisés (SSH)</vt:lpstr>
      <vt:lpstr>SSH - utilisation DB / consultation online</vt:lpstr>
      <vt:lpstr>SSH - utilisation DB / consultation online</vt:lpstr>
      <vt:lpstr>Application MyBEnefits</vt:lpstr>
      <vt:lpstr>Application MyBEnefits</vt:lpstr>
      <vt:lpstr>eBox citoyen</vt:lpstr>
      <vt:lpstr>Handicap</vt:lpstr>
      <vt:lpstr>CPAS</vt:lpstr>
      <vt:lpstr>Lutte contre la fraude </vt:lpstr>
      <vt:lpstr>Registres</vt:lpstr>
      <vt:lpstr>Carte isi+</vt:lpstr>
      <vt:lpstr>PowerPoint Presentation</vt:lpstr>
      <vt:lpstr>Samenwerking met Brussel</vt:lpstr>
      <vt:lpstr>Samenwerking met Vlaanderen </vt:lpstr>
      <vt:lpstr>Samenwerking met de Duitstalige Gemeenschap, de Franstalige Gemeenschap en het Waalse Gewest  </vt:lpstr>
      <vt:lpstr>Single Digital Gateway (SDG)</vt:lpstr>
      <vt:lpstr>EESSI/RINA</vt:lpstr>
      <vt:lpstr>Europese ziekteverzekeringskaart</vt:lpstr>
      <vt:lpstr>(European) Digital Identity Wallet</vt:lpstr>
      <vt:lpstr>En verder</vt:lpstr>
      <vt:lpstr>Datawarehouse</vt:lpstr>
      <vt:lpstr>Reuse</vt:lpstr>
      <vt:lpstr>Reuse - verwachte benefits </vt:lpstr>
      <vt:lpstr>Reuse - aandachtspunten</vt:lpstr>
      <vt:lpstr>Reuse - cross institutions opportunities</vt:lpstr>
      <vt:lpstr>Verhoging productiviteit OISZ </vt:lpstr>
      <vt:lpstr>Evolutie KSZ (strategieseminar)</vt:lpstr>
      <vt:lpstr>Uitdagingen inzake gegevensbescherming en informatieveiligheid</vt:lpstr>
      <vt:lpstr>Veiligheid - DPIA (Data Protection Impact Assessment)</vt:lpstr>
      <vt:lpstr>Veiligheid - audit</vt:lpstr>
      <vt:lpstr>Nieuwe regelgeving aan de horizon : NIS 2</vt:lpstr>
      <vt:lpstr>Nieuwe regelgeving aan de horizon : NIS 2</vt:lpstr>
      <vt:lpstr>PowerPoint Presentation</vt:lpstr>
      <vt:lpstr>Budget</vt:lpstr>
      <vt:lpstr>Budget 2023</vt:lpstr>
      <vt:lpstr>Resource management - TPC 2022</vt:lpstr>
      <vt:lpstr>Resource management - TPC 2022</vt:lpstr>
      <vt:lpstr>Resource management - TPC 2023</vt:lpstr>
      <vt:lpstr>PowerPoint Presentation</vt:lpstr>
      <vt:lpstr>PowerPoint Presentation</vt:lpstr>
    </vt:vector>
  </TitlesOfParts>
  <Company>SMALS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Isabelle Leroy (KSZ-BCSS)</dc:creator>
  <cp:lastModifiedBy>Isabelle Leroy (KSZ-BCSS)</cp:lastModifiedBy>
  <cp:revision>734</cp:revision>
  <dcterms:created xsi:type="dcterms:W3CDTF">2021-01-20T07:42:40Z</dcterms:created>
  <dcterms:modified xsi:type="dcterms:W3CDTF">2023-01-24T15:42:33Z</dcterms:modified>
</cp:coreProperties>
</file>