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notesMasterIdLst>
    <p:notesMasterId r:id="rId95"/>
  </p:notesMasterIdLst>
  <p:handoutMasterIdLst>
    <p:handoutMasterId r:id="rId96"/>
  </p:handoutMasterIdLst>
  <p:sldIdLst>
    <p:sldId id="592" r:id="rId2"/>
    <p:sldId id="1401" r:id="rId3"/>
    <p:sldId id="1309" r:id="rId4"/>
    <p:sldId id="1106" r:id="rId5"/>
    <p:sldId id="1310" r:id="rId6"/>
    <p:sldId id="1311" r:id="rId7"/>
    <p:sldId id="1461" r:id="rId8"/>
    <p:sldId id="1313" r:id="rId9"/>
    <p:sldId id="1314" r:id="rId10"/>
    <p:sldId id="1315" r:id="rId11"/>
    <p:sldId id="1316" r:id="rId12"/>
    <p:sldId id="1321" r:id="rId13"/>
    <p:sldId id="1322" r:id="rId14"/>
    <p:sldId id="1317" r:id="rId15"/>
    <p:sldId id="1319" r:id="rId16"/>
    <p:sldId id="1320" r:id="rId17"/>
    <p:sldId id="1323" r:id="rId18"/>
    <p:sldId id="1318" r:id="rId19"/>
    <p:sldId id="1402" r:id="rId20"/>
    <p:sldId id="1324" r:id="rId21"/>
    <p:sldId id="1325" r:id="rId22"/>
    <p:sldId id="1326" r:id="rId23"/>
    <p:sldId id="826" r:id="rId24"/>
    <p:sldId id="941" r:id="rId25"/>
    <p:sldId id="942" r:id="rId26"/>
    <p:sldId id="943" r:id="rId27"/>
    <p:sldId id="944" r:id="rId28"/>
    <p:sldId id="945" r:id="rId29"/>
    <p:sldId id="830" r:id="rId30"/>
    <p:sldId id="1008" r:id="rId31"/>
    <p:sldId id="1348" r:id="rId32"/>
    <p:sldId id="1373" r:id="rId33"/>
    <p:sldId id="1377" r:id="rId34"/>
    <p:sldId id="1378" r:id="rId35"/>
    <p:sldId id="1379" r:id="rId36"/>
    <p:sldId id="858" r:id="rId37"/>
    <p:sldId id="860" r:id="rId38"/>
    <p:sldId id="861" r:id="rId39"/>
    <p:sldId id="1219" r:id="rId40"/>
    <p:sldId id="1427" r:id="rId41"/>
    <p:sldId id="1428" r:id="rId42"/>
    <p:sldId id="1429" r:id="rId43"/>
    <p:sldId id="1430" r:id="rId44"/>
    <p:sldId id="1431" r:id="rId45"/>
    <p:sldId id="1432" r:id="rId46"/>
    <p:sldId id="1433" r:id="rId47"/>
    <p:sldId id="1434" r:id="rId48"/>
    <p:sldId id="1435" r:id="rId49"/>
    <p:sldId id="1436" r:id="rId50"/>
    <p:sldId id="1437" r:id="rId51"/>
    <p:sldId id="1438" r:id="rId52"/>
    <p:sldId id="1439" r:id="rId53"/>
    <p:sldId id="1440" r:id="rId54"/>
    <p:sldId id="1441" r:id="rId55"/>
    <p:sldId id="1442" r:id="rId56"/>
    <p:sldId id="1443" r:id="rId57"/>
    <p:sldId id="1444" r:id="rId58"/>
    <p:sldId id="1446" r:id="rId59"/>
    <p:sldId id="1447" r:id="rId60"/>
    <p:sldId id="1448" r:id="rId61"/>
    <p:sldId id="1449" r:id="rId62"/>
    <p:sldId id="1450" r:id="rId63"/>
    <p:sldId id="1451" r:id="rId64"/>
    <p:sldId id="1452" r:id="rId65"/>
    <p:sldId id="1453" r:id="rId66"/>
    <p:sldId id="1454" r:id="rId67"/>
    <p:sldId id="1455" r:id="rId68"/>
    <p:sldId id="1456" r:id="rId69"/>
    <p:sldId id="1457" r:id="rId70"/>
    <p:sldId id="1458" r:id="rId71"/>
    <p:sldId id="1459" r:id="rId72"/>
    <p:sldId id="1460" r:id="rId73"/>
    <p:sldId id="1403" r:id="rId74"/>
    <p:sldId id="1404" r:id="rId75"/>
    <p:sldId id="1405" r:id="rId76"/>
    <p:sldId id="1406" r:id="rId77"/>
    <p:sldId id="1426" r:id="rId78"/>
    <p:sldId id="1408" r:id="rId79"/>
    <p:sldId id="1409" r:id="rId80"/>
    <p:sldId id="1410" r:id="rId81"/>
    <p:sldId id="1411" r:id="rId82"/>
    <p:sldId id="1413" r:id="rId83"/>
    <p:sldId id="1414" r:id="rId84"/>
    <p:sldId id="1418" r:id="rId85"/>
    <p:sldId id="1419" r:id="rId86"/>
    <p:sldId id="1420" r:id="rId87"/>
    <p:sldId id="1421" r:id="rId88"/>
    <p:sldId id="1422" r:id="rId89"/>
    <p:sldId id="1423" r:id="rId90"/>
    <p:sldId id="1424" r:id="rId91"/>
    <p:sldId id="1425" r:id="rId92"/>
    <p:sldId id="1407" r:id="rId93"/>
    <p:sldId id="669" r:id="rId94"/>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4"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5B85"/>
    <a:srgbClr val="0099D6"/>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2015" autoAdjust="0"/>
  </p:normalViewPr>
  <p:slideViewPr>
    <p:cSldViewPr>
      <p:cViewPr varScale="1">
        <p:scale>
          <a:sx n="85" d="100"/>
          <a:sy n="85" d="100"/>
        </p:scale>
        <p:origin x="570" y="84"/>
      </p:cViewPr>
      <p:guideLst>
        <p:guide orient="horz" pos="2160"/>
        <p:guide pos="3840"/>
      </p:guideLst>
    </p:cSldViewPr>
  </p:slideViewPr>
  <p:outlineViewPr>
    <p:cViewPr>
      <p:scale>
        <a:sx n="33" d="100"/>
        <a:sy n="33" d="100"/>
      </p:scale>
      <p:origin x="0" y="-35107"/>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2" d="100"/>
          <a:sy n="82"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9963A8-760C-486B-97D3-9A1A32343ACB}" type="datetimeFigureOut">
              <a:rPr lang="en-US" smtClean="0"/>
              <a:t>12/1/2022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2455AD-D708-4BED-A8DD-C24DB34DEF03}" type="slidenum">
              <a:rPr lang="en-US" smtClean="0"/>
              <a:t>‹nr.›</a:t>
            </a:fld>
            <a:endParaRPr lang="en-US"/>
          </a:p>
        </p:txBody>
      </p:sp>
    </p:spTree>
    <p:extLst>
      <p:ext uri="{BB962C8B-B14F-4D97-AF65-F5344CB8AC3E}">
        <p14:creationId xmlns:p14="http://schemas.microsoft.com/office/powerpoint/2010/main" val="13607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12/1/2022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‹nr.›</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19</a:t>
            </a:fld>
            <a:endParaRPr lang="en-US"/>
          </a:p>
        </p:txBody>
      </p:sp>
    </p:spTree>
    <p:extLst>
      <p:ext uri="{BB962C8B-B14F-4D97-AF65-F5344CB8AC3E}">
        <p14:creationId xmlns:p14="http://schemas.microsoft.com/office/powerpoint/2010/main" val="389221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53</a:t>
            </a:fld>
            <a:endParaRPr lang="en-GB" altLang="fr-FR" smtClean="0"/>
          </a:p>
        </p:txBody>
      </p:sp>
    </p:spTree>
    <p:extLst>
      <p:ext uri="{BB962C8B-B14F-4D97-AF65-F5344CB8AC3E}">
        <p14:creationId xmlns:p14="http://schemas.microsoft.com/office/powerpoint/2010/main" val="368190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54</a:t>
            </a:fld>
            <a:endParaRPr lang="en-GB" altLang="fr-FR" smtClean="0"/>
          </a:p>
        </p:txBody>
      </p:sp>
    </p:spTree>
    <p:extLst>
      <p:ext uri="{BB962C8B-B14F-4D97-AF65-F5344CB8AC3E}">
        <p14:creationId xmlns:p14="http://schemas.microsoft.com/office/powerpoint/2010/main" val="170419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55</a:t>
            </a:fld>
            <a:endParaRPr lang="en-GB" altLang="fr-FR" smtClean="0"/>
          </a:p>
        </p:txBody>
      </p:sp>
    </p:spTree>
    <p:extLst>
      <p:ext uri="{BB962C8B-B14F-4D97-AF65-F5344CB8AC3E}">
        <p14:creationId xmlns:p14="http://schemas.microsoft.com/office/powerpoint/2010/main" val="363584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56</a:t>
            </a:fld>
            <a:endParaRPr lang="en-GB" altLang="fr-FR" smtClean="0"/>
          </a:p>
        </p:txBody>
      </p:sp>
    </p:spTree>
    <p:extLst>
      <p:ext uri="{BB962C8B-B14F-4D97-AF65-F5344CB8AC3E}">
        <p14:creationId xmlns:p14="http://schemas.microsoft.com/office/powerpoint/2010/main" val="105430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57</a:t>
            </a:fld>
            <a:endParaRPr lang="en-GB" altLang="fr-FR" smtClean="0"/>
          </a:p>
        </p:txBody>
      </p:sp>
    </p:spTree>
    <p:extLst>
      <p:ext uri="{BB962C8B-B14F-4D97-AF65-F5344CB8AC3E}">
        <p14:creationId xmlns:p14="http://schemas.microsoft.com/office/powerpoint/2010/main" val="248997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58</a:t>
            </a:fld>
            <a:endParaRPr lang="en-GB" altLang="fr-FR" smtClean="0"/>
          </a:p>
        </p:txBody>
      </p:sp>
    </p:spTree>
    <p:extLst>
      <p:ext uri="{BB962C8B-B14F-4D97-AF65-F5344CB8AC3E}">
        <p14:creationId xmlns:p14="http://schemas.microsoft.com/office/powerpoint/2010/main" val="77376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59</a:t>
            </a:fld>
            <a:endParaRPr lang="en-GB" altLang="fr-FR" smtClean="0"/>
          </a:p>
        </p:txBody>
      </p:sp>
    </p:spTree>
    <p:extLst>
      <p:ext uri="{BB962C8B-B14F-4D97-AF65-F5344CB8AC3E}">
        <p14:creationId xmlns:p14="http://schemas.microsoft.com/office/powerpoint/2010/main" val="233327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61</a:t>
            </a:fld>
            <a:endParaRPr lang="en-GB" altLang="fr-FR" smtClean="0">
              <a:solidFill>
                <a:srgbClr val="000000"/>
              </a:solidFill>
            </a:endParaRPr>
          </a:p>
        </p:txBody>
      </p:sp>
    </p:spTree>
    <p:extLst>
      <p:ext uri="{BB962C8B-B14F-4D97-AF65-F5344CB8AC3E}">
        <p14:creationId xmlns:p14="http://schemas.microsoft.com/office/powerpoint/2010/main" val="379402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endParaRPr lang="en-GB" altLang="fr-FR"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63</a:t>
            </a:fld>
            <a:endParaRPr lang="en-GB" altLang="fr-FR" smtClean="0"/>
          </a:p>
        </p:txBody>
      </p:sp>
    </p:spTree>
    <p:extLst>
      <p:ext uri="{BB962C8B-B14F-4D97-AF65-F5344CB8AC3E}">
        <p14:creationId xmlns:p14="http://schemas.microsoft.com/office/powerpoint/2010/main" val="42259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64</a:t>
            </a:fld>
            <a:endParaRPr lang="en-GB"/>
          </a:p>
        </p:txBody>
      </p:sp>
    </p:spTree>
    <p:extLst>
      <p:ext uri="{BB962C8B-B14F-4D97-AF65-F5344CB8AC3E}">
        <p14:creationId xmlns:p14="http://schemas.microsoft.com/office/powerpoint/2010/main" val="3526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31</a:t>
            </a:fld>
            <a:endParaRPr lang="fr-FR"/>
          </a:p>
        </p:txBody>
      </p:sp>
    </p:spTree>
    <p:extLst>
      <p:ext uri="{BB962C8B-B14F-4D97-AF65-F5344CB8AC3E}">
        <p14:creationId xmlns:p14="http://schemas.microsoft.com/office/powerpoint/2010/main" val="187993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65</a:t>
            </a:fld>
            <a:endParaRPr lang="en-GB"/>
          </a:p>
        </p:txBody>
      </p:sp>
    </p:spTree>
    <p:extLst>
      <p:ext uri="{BB962C8B-B14F-4D97-AF65-F5344CB8AC3E}">
        <p14:creationId xmlns:p14="http://schemas.microsoft.com/office/powerpoint/2010/main" val="3063178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66</a:t>
            </a:fld>
            <a:endParaRPr lang="en-GB"/>
          </a:p>
        </p:txBody>
      </p:sp>
    </p:spTree>
    <p:extLst>
      <p:ext uri="{BB962C8B-B14F-4D97-AF65-F5344CB8AC3E}">
        <p14:creationId xmlns:p14="http://schemas.microsoft.com/office/powerpoint/2010/main" val="376056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67</a:t>
            </a:fld>
            <a:endParaRPr lang="nl-BE"/>
          </a:p>
        </p:txBody>
      </p:sp>
    </p:spTree>
    <p:extLst>
      <p:ext uri="{BB962C8B-B14F-4D97-AF65-F5344CB8AC3E}">
        <p14:creationId xmlns:p14="http://schemas.microsoft.com/office/powerpoint/2010/main" val="3916980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68</a:t>
            </a:fld>
            <a:endParaRPr lang="en-GB"/>
          </a:p>
        </p:txBody>
      </p:sp>
    </p:spTree>
    <p:extLst>
      <p:ext uri="{BB962C8B-B14F-4D97-AF65-F5344CB8AC3E}">
        <p14:creationId xmlns:p14="http://schemas.microsoft.com/office/powerpoint/2010/main" val="3792364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69</a:t>
            </a:fld>
            <a:endParaRPr lang="en-GB"/>
          </a:p>
        </p:txBody>
      </p:sp>
    </p:spTree>
    <p:extLst>
      <p:ext uri="{BB962C8B-B14F-4D97-AF65-F5344CB8AC3E}">
        <p14:creationId xmlns:p14="http://schemas.microsoft.com/office/powerpoint/2010/main" val="287631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71</a:t>
            </a:fld>
            <a:endParaRPr lang="en-GB"/>
          </a:p>
        </p:txBody>
      </p:sp>
    </p:spTree>
    <p:extLst>
      <p:ext uri="{BB962C8B-B14F-4D97-AF65-F5344CB8AC3E}">
        <p14:creationId xmlns:p14="http://schemas.microsoft.com/office/powerpoint/2010/main" val="222974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32</a:t>
            </a:fld>
            <a:endParaRPr lang="en-US"/>
          </a:p>
        </p:txBody>
      </p:sp>
    </p:spTree>
    <p:extLst>
      <p:ext uri="{BB962C8B-B14F-4D97-AF65-F5344CB8AC3E}">
        <p14:creationId xmlns:p14="http://schemas.microsoft.com/office/powerpoint/2010/main" val="67636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34</a:t>
            </a:fld>
            <a:endParaRPr lang="en-US"/>
          </a:p>
        </p:txBody>
      </p:sp>
    </p:spTree>
    <p:extLst>
      <p:ext uri="{BB962C8B-B14F-4D97-AF65-F5344CB8AC3E}">
        <p14:creationId xmlns:p14="http://schemas.microsoft.com/office/powerpoint/2010/main" val="8801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9588"/>
            <a:ext cx="4527550" cy="2547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35</a:t>
            </a:fld>
            <a:endParaRPr lang="en-US"/>
          </a:p>
        </p:txBody>
      </p:sp>
    </p:spTree>
    <p:extLst>
      <p:ext uri="{BB962C8B-B14F-4D97-AF65-F5344CB8AC3E}">
        <p14:creationId xmlns:p14="http://schemas.microsoft.com/office/powerpoint/2010/main" val="263485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10854-3294-4552-9300-C6E5208EB8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52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37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49</a:t>
            </a:fld>
            <a:endParaRPr lang="en-US"/>
          </a:p>
        </p:txBody>
      </p:sp>
    </p:spTree>
    <p:extLst>
      <p:ext uri="{BB962C8B-B14F-4D97-AF65-F5344CB8AC3E}">
        <p14:creationId xmlns:p14="http://schemas.microsoft.com/office/powerpoint/2010/main" val="171918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52</a:t>
            </a:fld>
            <a:endParaRPr lang="en-GB" altLang="fr-FR" smtClean="0"/>
          </a:p>
        </p:txBody>
      </p:sp>
    </p:spTree>
    <p:extLst>
      <p:ext uri="{BB962C8B-B14F-4D97-AF65-F5344CB8AC3E}">
        <p14:creationId xmlns:p14="http://schemas.microsoft.com/office/powerpoint/2010/main" val="555982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6888085" y="3436545"/>
            <a:ext cx="5571706" cy="2800767"/>
            <a:chOff x="4496908" y="2676525"/>
            <a:chExt cx="4178780"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6909" y="3629091"/>
              <a:ext cx="29093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908" y="4151911"/>
              <a:ext cx="30772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smtClean="0">
                  <a:solidFill>
                    <a:schemeClr val="tx1"/>
                  </a:solidFill>
                  <a:latin typeface="+mn-lt"/>
                  <a:ea typeface="+mn-ea"/>
                  <a:cs typeface="Arial" pitchFamily="34" charset="0"/>
                  <a:sym typeface="Arial" pitchFamily="34" charset="0"/>
                </a:rPr>
                <a:t>https://www.frankrobben.be</a:t>
              </a:r>
              <a:endParaRPr lang="fr-BE" altLang="en-US" sz="1600" kern="1200" dirty="0" smtClean="0">
                <a:solidFill>
                  <a:schemeClr val="tx1"/>
                </a:solidFill>
                <a:latin typeface="+mn-lt"/>
                <a:ea typeface="+mn-ea"/>
                <a:cs typeface="Arial" pitchFamily="34" charset="0"/>
              </a:endParaRPr>
            </a:p>
            <a:p>
              <a:pPr>
                <a:defRPr/>
              </a:pPr>
              <a:r>
                <a:rPr lang="nl-BE" altLang="en-US" sz="1600" dirty="0" smtClean="0">
                  <a:latin typeface="+mn-lt"/>
                  <a:cs typeface="Arial" pitchFamily="34" charset="0"/>
                  <a:sym typeface="Arial" pitchFamily="34" charset="0"/>
                </a:rPr>
                <a:t>https://www.ksz.fgov.be</a:t>
              </a: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267343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dia+grafiek">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5677840" y="6266287"/>
            <a:ext cx="2978827"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‹nr.›</a:t>
            </a:fld>
            <a:endParaRPr lang="nl-NL" dirty="0"/>
          </a:p>
        </p:txBody>
      </p:sp>
      <p:sp>
        <p:nvSpPr>
          <p:cNvPr id="11" name="Tijdelijke aanduiding voor datum 6"/>
          <p:cNvSpPr>
            <a:spLocks noGrp="1"/>
          </p:cNvSpPr>
          <p:nvPr>
            <p:ph type="dt" sz="half" idx="2"/>
          </p:nvPr>
        </p:nvSpPr>
        <p:spPr>
          <a:xfrm>
            <a:off x="806350" y="6266287"/>
            <a:ext cx="4752805" cy="39913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dirty="0"/>
          </a:p>
        </p:txBody>
      </p:sp>
      <p:sp>
        <p:nvSpPr>
          <p:cNvPr id="12" name="Tijdelijke aanduiding voor titel 1"/>
          <p:cNvSpPr>
            <a:spLocks noGrp="1"/>
          </p:cNvSpPr>
          <p:nvPr>
            <p:ph type="title"/>
          </p:nvPr>
        </p:nvSpPr>
        <p:spPr>
          <a:xfrm>
            <a:off x="-1012775" y="302381"/>
            <a:ext cx="10943929"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8" name="Tijdelijke aanduiding voor grafiek 2"/>
          <p:cNvSpPr>
            <a:spLocks noGrp="1"/>
          </p:cNvSpPr>
          <p:nvPr>
            <p:ph type="chart" sz="quarter" idx="12" hasCustomPrompt="1"/>
          </p:nvPr>
        </p:nvSpPr>
        <p:spPr>
          <a:xfrm>
            <a:off x="806451" y="1335088"/>
            <a:ext cx="10598149" cy="4340225"/>
          </a:xfrm>
          <a:prstGeom prst="rect">
            <a:avLst/>
          </a:prstGeom>
        </p:spPr>
        <p:txBody>
          <a:bodyPr vert="horz" anchor="ctr"/>
          <a:lstStyle>
            <a:lvl1pPr marL="0" indent="0" algn="ctr">
              <a:buNone/>
              <a:defRPr/>
            </a:lvl1pPr>
          </a:lstStyle>
          <a:p>
            <a:r>
              <a:rPr lang="nl-NL" dirty="0" smtClean="0"/>
              <a:t>Voeg een grafiek in</a:t>
            </a:r>
            <a:endParaRPr lang="nl-NL" dirty="0"/>
          </a:p>
        </p:txBody>
      </p:sp>
    </p:spTree>
    <p:extLst>
      <p:ext uri="{BB962C8B-B14F-4D97-AF65-F5344CB8AC3E}">
        <p14:creationId xmlns:p14="http://schemas.microsoft.com/office/powerpoint/2010/main" val="378685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4592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4FB23A-EE64-45C6-8B09-666D0E8AFA07}" type="slidenum">
              <a:rPr lang="en-GB" altLang="nl-BE"/>
              <a:pPr/>
              <a:t>‹nr.›</a:t>
            </a:fld>
            <a:endParaRPr lang="en-GB" altLang="nl-BE"/>
          </a:p>
        </p:txBody>
      </p:sp>
    </p:spTree>
    <p:extLst>
      <p:ext uri="{BB962C8B-B14F-4D97-AF65-F5344CB8AC3E}">
        <p14:creationId xmlns:p14="http://schemas.microsoft.com/office/powerpoint/2010/main" val="233540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‹nr.›</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3662946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err="1">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5258304"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‹nr.›</a:t>
            </a:fld>
            <a:endParaRPr lang="en-US" dirty="0"/>
          </a:p>
        </p:txBody>
      </p:sp>
      <p:sp>
        <p:nvSpPr>
          <p:cNvPr id="6" name="Content Placeholder 14">
            <a:extLst>
              <a:ext uri="{FF2B5EF4-FFF2-40B4-BE49-F238E27FC236}">
                <a16:creationId xmlns:a16="http://schemas.microsoft.com/office/drawing/2014/main" id="{5CB5A0A6-E63B-BC41-8540-D1E4EA5237ED}"/>
              </a:ext>
            </a:extLst>
          </p:cNvPr>
          <p:cNvSpPr>
            <a:spLocks noGrp="1"/>
          </p:cNvSpPr>
          <p:nvPr>
            <p:ph sz="quarter" idx="15"/>
          </p:nvPr>
        </p:nvSpPr>
        <p:spPr>
          <a:xfrm>
            <a:off x="6563170" y="1379912"/>
            <a:ext cx="5284703"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8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9193419" y="6511827"/>
            <a:ext cx="2978827"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‹nr.›</a:t>
            </a:fld>
            <a:endParaRPr lang="nl-NL" dirty="0"/>
          </a:p>
        </p:txBody>
      </p:sp>
      <p:sp>
        <p:nvSpPr>
          <p:cNvPr id="11" name="Tijdelijke aanduiding voor datum 6"/>
          <p:cNvSpPr>
            <a:spLocks noGrp="1"/>
          </p:cNvSpPr>
          <p:nvPr>
            <p:ph type="dt" sz="half" idx="2"/>
          </p:nvPr>
        </p:nvSpPr>
        <p:spPr>
          <a:xfrm>
            <a:off x="16130" y="6511827"/>
            <a:ext cx="4752805"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nl-NL" dirty="0"/>
          </a:p>
        </p:txBody>
      </p:sp>
      <p:sp>
        <p:nvSpPr>
          <p:cNvPr id="12" name="Tijdelijke aanduiding voor titel 1"/>
          <p:cNvSpPr>
            <a:spLocks noGrp="1"/>
          </p:cNvSpPr>
          <p:nvPr>
            <p:ph type="title" hasCustomPrompt="1"/>
          </p:nvPr>
        </p:nvSpPr>
        <p:spPr>
          <a:xfrm>
            <a:off x="-1012775" y="302381"/>
            <a:ext cx="12417376"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806452" y="1058334"/>
            <a:ext cx="10598149" cy="5359399"/>
          </a:xfrm>
          <a:prstGeom prst="rect">
            <a:avLst/>
          </a:prstGeom>
        </p:spPr>
        <p:txBody>
          <a:bodyPr vert="horz">
            <a:normAutofit/>
          </a:bodyPr>
          <a:lstStyle>
            <a:lvl1pPr>
              <a:defRPr sz="2400">
                <a:solidFill>
                  <a:schemeClr val="tx1"/>
                </a:solidFill>
              </a:defRPr>
            </a:lvl1pPr>
            <a:lvl2pPr marL="538163" indent="-273050">
              <a:buFont typeface="Arial" panose="020B0604020202020204" pitchFamily="34" charset="0"/>
              <a:buChar char="−"/>
              <a:defRPr sz="2000">
                <a:solidFill>
                  <a:schemeClr val="tx1"/>
                </a:solidFill>
              </a:defRPr>
            </a:lvl2pPr>
            <a:lvl3pPr marL="803275" indent="-265113">
              <a:defRPr sz="1800">
                <a:solidFill>
                  <a:schemeClr val="tx1"/>
                </a:solidFill>
              </a:defRPr>
            </a:lvl3pPr>
            <a:lvl4pPr marL="1076325" indent="-273050">
              <a:buFont typeface="Arial" panose="020B0604020202020204" pitchFamily="34" charset="0"/>
              <a:buChar char="−"/>
              <a:defRPr sz="1800">
                <a:solidFill>
                  <a:schemeClr val="tx1"/>
                </a:solidFill>
              </a:defRPr>
            </a:lvl4pPr>
            <a:lvl5pPr marL="1341438" indent="-265113">
              <a:defRPr sz="1800">
                <a:solidFill>
                  <a:schemeClr val="tx1"/>
                </a:solidFill>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Tree>
    <p:extLst>
      <p:ext uri="{BB962C8B-B14F-4D97-AF65-F5344CB8AC3E}">
        <p14:creationId xmlns:p14="http://schemas.microsoft.com/office/powerpoint/2010/main" val="2628762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11371950" cy="5255487"/>
          </a:xfrm>
        </p:spPr>
        <p:txBody>
          <a:bodyPr>
            <a:normAutofit/>
          </a:bodyPr>
          <a:lstStyle>
            <a:lvl1pPr marL="342900" indent="-342900">
              <a:lnSpc>
                <a:spcPct val="100000"/>
              </a:lnSpc>
              <a:buFont typeface="Arial" panose="020B0604020202020204" pitchFamily="34" charset="0"/>
              <a:buChar char="•"/>
              <a:defRPr sz="2400">
                <a:solidFill>
                  <a:schemeClr val="tx1"/>
                </a:solidFill>
                <a:latin typeface="+mn-lt"/>
                <a:ea typeface="Roboto" panose="02000000000000000000" pitchFamily="2" charset="0"/>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‹nr.›</a:t>
            </a:fld>
            <a:endParaRPr lang="en-US" dirty="0"/>
          </a:p>
        </p:txBody>
      </p:sp>
    </p:spTree>
    <p:extLst>
      <p:ext uri="{BB962C8B-B14F-4D97-AF65-F5344CB8AC3E}">
        <p14:creationId xmlns:p14="http://schemas.microsoft.com/office/powerpoint/2010/main" val="237830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4779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5801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1354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117503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‹nr.›</a:t>
            </a:fld>
            <a:endParaRPr lang="fr-BE" dirty="0"/>
          </a:p>
        </p:txBody>
      </p:sp>
      <p:sp>
        <p:nvSpPr>
          <p:cNvPr id="7"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353201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
        <p:nvSpPr>
          <p:cNvPr id="4"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40548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8" y="1662114"/>
            <a:ext cx="11044767" cy="2308225"/>
          </a:xfrm>
          <a:prstGeom prst="rect">
            <a:avLst/>
          </a:prstGeom>
          <a:noFill/>
          <a:ln w="9525">
            <a:solidFill>
              <a:srgbClr val="0087B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a:xfrm>
            <a:off x="4847852" y="6507414"/>
            <a:ext cx="2586182" cy="293127"/>
          </a:xfrm>
        </p:spPr>
        <p:txBody>
          <a:bodyPr/>
          <a:lstStyle>
            <a:lvl1pPr>
              <a:defRPr/>
            </a:lvl1pPr>
          </a:lstStyle>
          <a:p>
            <a:pPr>
              <a:defRPr/>
            </a:pPr>
            <a:fld id="{EF66DDCB-4F40-4F8C-A2FE-269D135B5A13}" type="slidenum">
              <a:rPr lang="en-GB"/>
              <a:pPr>
                <a:defRPr/>
              </a:pPr>
              <a:t>‹nr.›</a:t>
            </a:fld>
            <a:endParaRPr lang="en-GB" dirty="0"/>
          </a:p>
        </p:txBody>
      </p:sp>
      <p:sp>
        <p:nvSpPr>
          <p:cNvPr id="4" name="Title 1"/>
          <p:cNvSpPr>
            <a:spLocks noGrp="1"/>
          </p:cNvSpPr>
          <p:nvPr>
            <p:ph type="ctrTitle"/>
          </p:nvPr>
        </p:nvSpPr>
        <p:spPr>
          <a:xfrm>
            <a:off x="573618" y="1662115"/>
            <a:ext cx="11044767" cy="2308224"/>
          </a:xfrm>
          <a:prstGeom prst="rect">
            <a:avLst/>
          </a:prstGeom>
        </p:spPr>
        <p:txBody>
          <a:bodyPr>
            <a:normAutofit/>
          </a:bodyPr>
          <a:lstStyle>
            <a:lvl1pPr algn="ctr">
              <a:defRPr lang="fr-BE" sz="3599" kern="1200" dirty="0">
                <a:solidFill>
                  <a:srgbClr val="0087BE"/>
                </a:solidFill>
                <a:latin typeface="+mn-lt"/>
                <a:ea typeface="+mj-ea"/>
                <a:cs typeface="Arial" panose="020B0604020202020204" pitchFamily="34" charset="0"/>
              </a:defRPr>
            </a:lvl1pPr>
          </a:lstStyle>
          <a:p>
            <a:r>
              <a:rPr lang="en-US" dirty="0" smtClean="0"/>
              <a:t>Click to edit Master title style</a:t>
            </a:r>
            <a:endParaRPr lang="fr-BE" dirty="0"/>
          </a:p>
        </p:txBody>
      </p:sp>
    </p:spTree>
    <p:extLst>
      <p:ext uri="{BB962C8B-B14F-4D97-AF65-F5344CB8AC3E}">
        <p14:creationId xmlns:p14="http://schemas.microsoft.com/office/powerpoint/2010/main" val="180537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1464" y="908720"/>
            <a:ext cx="4626790"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‹nr.›</a:t>
            </a:fld>
            <a:endParaRPr lang="en-GB"/>
          </a:p>
        </p:txBody>
      </p:sp>
      <p:grpSp>
        <p:nvGrpSpPr>
          <p:cNvPr id="12" name="Group 11"/>
          <p:cNvGrpSpPr>
            <a:grpSpLocks/>
          </p:cNvGrpSpPr>
          <p:nvPr userDrawn="1"/>
        </p:nvGrpSpPr>
        <p:grpSpPr bwMode="auto">
          <a:xfrm>
            <a:off x="6672064" y="1700808"/>
            <a:ext cx="4624520" cy="2800767"/>
            <a:chOff x="4406900" y="2676525"/>
            <a:chExt cx="4268788" cy="2802021"/>
          </a:xfrm>
        </p:grpSpPr>
        <p:pic>
          <p:nvPicPr>
            <p:cNvPr id="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Tree>
    <p:extLst>
      <p:ext uri="{BB962C8B-B14F-4D97-AF65-F5344CB8AC3E}">
        <p14:creationId xmlns:p14="http://schemas.microsoft.com/office/powerpoint/2010/main" val="14356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‹nr.›</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28446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‹nr.›</a:t>
            </a:fld>
            <a:endParaRPr lang="en-GB"/>
          </a:p>
        </p:txBody>
      </p:sp>
    </p:spTree>
    <p:extLst>
      <p:ext uri="{BB962C8B-B14F-4D97-AF65-F5344CB8AC3E}">
        <p14:creationId xmlns:p14="http://schemas.microsoft.com/office/powerpoint/2010/main" val="119656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8"/>
            <a:ext cx="10972800" cy="54726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46533533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8" r:id="rId3"/>
    <p:sldLayoutId id="2147483911" r:id="rId4"/>
    <p:sldLayoutId id="2147483912" r:id="rId5"/>
    <p:sldLayoutId id="2147483917" r:id="rId6"/>
    <p:sldLayoutId id="2147483902" r:id="rId7"/>
    <p:sldLayoutId id="2147483922" r:id="rId8"/>
    <p:sldLayoutId id="2147483924" r:id="rId9"/>
    <p:sldLayoutId id="2147483926" r:id="rId10"/>
    <p:sldLayoutId id="2147483927" r:id="rId11"/>
    <p:sldLayoutId id="2147483928" r:id="rId12"/>
    <p:sldLayoutId id="2147483929" r:id="rId13"/>
    <p:sldLayoutId id="2147483931" r:id="rId14"/>
    <p:sldLayoutId id="2147483932" r:id="rId15"/>
    <p:sldLayoutId id="2147483933" r:id="rId16"/>
    <p:sldLayoutId id="2147483934" r:id="rId17"/>
    <p:sldLayoutId id="2147483935" r:id="rId18"/>
    <p:sldLayoutId id="2147483936" r:id="rId19"/>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12.png"/><Relationship Id="rId12" Type="http://schemas.openxmlformats.org/officeDocument/2006/relationships/oleObject" Target="../embeddings/oleObject3.bin"/><Relationship Id="rId17"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9.wmf"/><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oleObject" Target="../embeddings/oleObject2.bin"/><Relationship Id="rId4" Type="http://schemas.openxmlformats.org/officeDocument/2006/relationships/image" Target="../media/image8.wmf"/><Relationship Id="rId9" Type="http://schemas.openxmlformats.org/officeDocument/2006/relationships/image" Target="../media/image14.pn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2.wdp"/><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ec.europa.eu/social/main.jsp?catId=1544&amp;langId=en" TargetMode="External"/><Relationship Id="rId3" Type="http://schemas.openxmlformats.org/officeDocument/2006/relationships/hyperlink" Target="https://ec.europa.eu/digital-building-blocks/wikis/display/ebsi" TargetMode="External"/><Relationship Id="rId7" Type="http://schemas.openxmlformats.org/officeDocument/2006/relationships/hyperlink" Target="https://ec.europa.eu/growth/single-market/single-digital-gateway_en" TargetMode="External"/><Relationship Id="rId12" Type="http://schemas.openxmlformats.org/officeDocument/2006/relationships/hyperlink" Target="https://www.ehden.eu/" TargetMode="External"/><Relationship Id="rId2" Type="http://schemas.openxmlformats.org/officeDocument/2006/relationships/hyperlink" Target="https://digital-strategy.ec.europa.eu/en/policies/eidas-regulation" TargetMode="External"/><Relationship Id="rId1" Type="http://schemas.openxmlformats.org/officeDocument/2006/relationships/slideLayout" Target="../slideLayouts/slideLayout2.xml"/><Relationship Id="rId6" Type="http://schemas.openxmlformats.org/officeDocument/2006/relationships/hyperlink" Target="https://ec.europa.eu/digital-building-blocks/wikis/display/EBSIDOC/EBSI+Verifiable+Credentials+Playbook" TargetMode="External"/><Relationship Id="rId11" Type="http://schemas.openxmlformats.org/officeDocument/2006/relationships/hyperlink" Target="https://ec.europa.eu/health/ehealth-digital-health-and-care/european-health-data-space_en" TargetMode="External"/><Relationship Id="rId5" Type="http://schemas.openxmlformats.org/officeDocument/2006/relationships/hyperlink" Target="ec.europa.eu/digital-building-blocks/wikis/display/EBSIDOC/EBSI+Verifiable+Credentials+Playbook" TargetMode="External"/><Relationship Id="rId10" Type="http://schemas.openxmlformats.org/officeDocument/2006/relationships/hyperlink" Target="https://ec.europa.eu/info/live-work-travel-eu/coronavirus-response/safe-covid-19-vaccines-europeans/eu-digital-covid-certificate_en" TargetMode="External"/><Relationship Id="rId4" Type="http://schemas.openxmlformats.org/officeDocument/2006/relationships/hyperlink" Target="https://ec.europa.eu/digital-building-blocks/wikis/display/EBSI/Conformant+wallets" TargetMode="External"/><Relationship Id="rId9" Type="http://schemas.openxmlformats.org/officeDocument/2006/relationships/hyperlink" Target="https://ec.europa.eu/social/main.jsp?catId=1545&amp;langId=en"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health.ec.europa.eu/ehealth-digital-health-and-care/ehealth-and-covid-19_en"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772816"/>
            <a:ext cx="11377264" cy="1470025"/>
          </a:xfrm>
        </p:spPr>
        <p:txBody>
          <a:bodyPr>
            <a:noAutofit/>
          </a:bodyPr>
          <a:lstStyle/>
          <a:p>
            <a:pPr>
              <a:defRPr/>
            </a:pPr>
            <a:r>
              <a:rPr lang="nl-BE" sz="4800" b="1" dirty="0" err="1" smtClean="0">
                <a:cs typeface="Arial" charset="0"/>
              </a:rPr>
              <a:t>Inter-institutional</a:t>
            </a:r>
            <a:r>
              <a:rPr lang="nl-BE" sz="4800" b="1" dirty="0">
                <a:cs typeface="Arial" charset="0"/>
              </a:rPr>
              <a:t/>
            </a:r>
            <a:br>
              <a:rPr lang="nl-BE" sz="4800" b="1" dirty="0">
                <a:cs typeface="Arial" charset="0"/>
              </a:rPr>
            </a:br>
            <a:r>
              <a:rPr lang="nl-BE" sz="4800" b="1" dirty="0" err="1" smtClean="0">
                <a:cs typeface="Arial" charset="0"/>
              </a:rPr>
              <a:t>collaboration</a:t>
            </a:r>
            <a:r>
              <a:rPr lang="nl-BE" sz="4800" b="1" dirty="0">
                <a:cs typeface="Arial" charset="0"/>
              </a:rPr>
              <a:t> </a:t>
            </a:r>
            <a:r>
              <a:rPr lang="nl-BE" sz="4800" b="1" dirty="0" err="1" smtClean="0">
                <a:cs typeface="Arial" charset="0"/>
              </a:rPr>
              <a:t>and</a:t>
            </a:r>
            <a:r>
              <a:rPr lang="nl-BE" sz="4800" b="1" dirty="0" smtClean="0">
                <a:cs typeface="Arial" charset="0"/>
              </a:rPr>
              <a:t> data exchange</a:t>
            </a:r>
            <a:br>
              <a:rPr lang="nl-BE" sz="4800" b="1" dirty="0" smtClean="0">
                <a:cs typeface="Arial" charset="0"/>
              </a:rPr>
            </a:br>
            <a:r>
              <a:rPr lang="nl-BE" sz="4800" b="1" dirty="0" err="1" smtClean="0">
                <a:cs typeface="Arial" charset="0"/>
              </a:rPr>
              <a:t>for</a:t>
            </a:r>
            <a:r>
              <a:rPr lang="nl-BE" sz="4800" b="1" dirty="0" smtClean="0">
                <a:cs typeface="Arial" charset="0"/>
              </a:rPr>
              <a:t> risk management</a:t>
            </a:r>
            <a:endParaRPr lang="nl-BE" sz="4800" b="1" dirty="0">
              <a:solidFill>
                <a:srgbClr val="0087BE"/>
              </a:solidFill>
              <a:cs typeface="Arial" charset="0"/>
            </a:endParaRPr>
          </a:p>
        </p:txBody>
      </p:sp>
    </p:spTree>
    <p:extLst>
      <p:ext uri="{BB962C8B-B14F-4D97-AF65-F5344CB8AC3E}">
        <p14:creationId xmlns:p14="http://schemas.microsoft.com/office/powerpoint/2010/main" val="34493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GB" altLang="en-US" dirty="0" smtClean="0"/>
              <a:t>220 electronic services for mutual information exchange amongst actors in the social sector, defined after process optimization</a:t>
            </a:r>
          </a:p>
          <a:p>
            <a:pPr lvl="1"/>
            <a:r>
              <a:rPr lang="en-GB" altLang="en-US" dirty="0" smtClean="0"/>
              <a:t>nearly all direct or indirect (via citizens or companies) paper-based information exchange by &gt; 800 paper forms between actors in the social sector has been abolished</a:t>
            </a:r>
          </a:p>
          <a:p>
            <a:pPr lvl="1"/>
            <a:r>
              <a:rPr lang="en-GB" altLang="en-US" dirty="0" smtClean="0"/>
              <a:t>in 2021, &gt; 1,5 billion electronic messages were exchanged amongst actors in the social sector, which saved as many paper exchanges</a:t>
            </a:r>
          </a:p>
          <a:p>
            <a:endParaRPr lang="en-GB" altLang="en-US" dirty="0" smtClean="0"/>
          </a:p>
          <a:p>
            <a:r>
              <a:rPr lang="en-GB" altLang="en-US" dirty="0" smtClean="0"/>
              <a:t>electronic services for citizens</a:t>
            </a:r>
          </a:p>
          <a:p>
            <a:pPr lvl="1"/>
            <a:r>
              <a:rPr lang="en-GB" altLang="en-US" dirty="0" smtClean="0"/>
              <a:t>maximal automatic granting of benefits based on electronic information exchange between actors in the social sector</a:t>
            </a:r>
          </a:p>
          <a:p>
            <a:pPr lvl="1"/>
            <a:r>
              <a:rPr lang="en-GB" altLang="en-US" dirty="0" smtClean="0"/>
              <a:t>24 electronic services via an integrated portal and/or mobile applications</a:t>
            </a:r>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62309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GB" altLang="en-US" dirty="0" smtClean="0"/>
              <a:t>more than 50 electronic services for employers, either based on the electronic exchange of structured messages or via an integrated portal site</a:t>
            </a:r>
          </a:p>
          <a:p>
            <a:pPr lvl="1"/>
            <a:r>
              <a:rPr lang="en-GB" altLang="en-US" dirty="0" smtClean="0"/>
              <a:t>50 social security declaration forms for employers have been abolished</a:t>
            </a:r>
          </a:p>
          <a:p>
            <a:pPr lvl="1"/>
            <a:r>
              <a:rPr lang="en-GB" altLang="en-US" dirty="0" smtClean="0"/>
              <a:t>in the remaining 30 (electronic) declaration forms the number of headings has on average been reduced to a third of the previous number</a:t>
            </a:r>
          </a:p>
          <a:p>
            <a:pPr lvl="1"/>
            <a:r>
              <a:rPr lang="en-GB" altLang="en-US" dirty="0" smtClean="0"/>
              <a:t>declarations are limited to 3 events</a:t>
            </a:r>
          </a:p>
          <a:p>
            <a:pPr lvl="2"/>
            <a:r>
              <a:rPr lang="en-GB" altLang="en-US" dirty="0" smtClean="0"/>
              <a:t>immediate declaration of recruitment and discharge (only electronically) (DIMONA)</a:t>
            </a:r>
          </a:p>
          <a:p>
            <a:pPr lvl="2"/>
            <a:r>
              <a:rPr lang="en-GB" altLang="en-US" dirty="0" smtClean="0"/>
              <a:t>quarterly declaration of salary and working time (only electronically) (DMFA)</a:t>
            </a:r>
          </a:p>
          <a:p>
            <a:pPr lvl="2"/>
            <a:r>
              <a:rPr lang="en-GB" altLang="en-US" dirty="0" smtClean="0"/>
              <a:t>occurrence of a social risk (electronically or on paper)</a:t>
            </a:r>
          </a:p>
          <a:p>
            <a:pPr lvl="1"/>
            <a:r>
              <a:rPr lang="en-GB" altLang="en-US" dirty="0" smtClean="0"/>
              <a:t>in 2021, more than 45 million electronic declarations were made by all 230,000 employers, 98 % of which from application to application</a:t>
            </a:r>
            <a:endParaRPr lang="en-US" altLang="en-US" dirty="0"/>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56181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Quartely declaration salary &amp; working time</a:t>
            </a:r>
            <a:endParaRPr lang="en-US" dirty="0"/>
          </a:p>
        </p:txBody>
      </p:sp>
      <p:grpSp>
        <p:nvGrpSpPr>
          <p:cNvPr id="5" name="Group 34"/>
          <p:cNvGrpSpPr>
            <a:grpSpLocks/>
          </p:cNvGrpSpPr>
          <p:nvPr/>
        </p:nvGrpSpPr>
        <p:grpSpPr bwMode="auto">
          <a:xfrm>
            <a:off x="1919289" y="1285875"/>
            <a:ext cx="8351837" cy="5008366"/>
            <a:chOff x="926963" y="1285876"/>
            <a:chExt cx="8350941" cy="5008367"/>
          </a:xfrm>
        </p:grpSpPr>
        <p:grpSp>
          <p:nvGrpSpPr>
            <p:cNvPr id="6" name="Group 21523"/>
            <p:cNvGrpSpPr>
              <a:grpSpLocks/>
            </p:cNvGrpSpPr>
            <p:nvPr/>
          </p:nvGrpSpPr>
          <p:grpSpPr bwMode="auto">
            <a:xfrm>
              <a:off x="926963" y="1285876"/>
              <a:ext cx="8350941" cy="5008367"/>
              <a:chOff x="645249" y="1424312"/>
              <a:chExt cx="8351241" cy="5008493"/>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defRPr/>
                </a:pPr>
                <a:r>
                  <a:rPr lang="fr-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rPr>
                  <a:t>simplification</a:t>
                </a:r>
              </a:p>
              <a:p>
                <a:pPr>
                  <a:defRPr/>
                </a:pPr>
                <a:endParaRPr lang="nl-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2282" name="Clip" r:id="rId3" imgW="5281613" imgH="2430463" progId="MS_ClipArt_Gallery.2">
                        <p:embed/>
                      </p:oleObj>
                    </mc:Choice>
                    <mc:Fallback>
                      <p:oleObj name="Clip" r:id="rId3" imgW="5281613" imgH="2430463" progId="MS_ClipArt_Gallery.2">
                        <p:embed/>
                        <p:pic>
                          <p:nvPicPr>
                            <p:cNvPr id="112" name="Object 155">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992861" cy="46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a:ea typeface="MS PGothic" pitchFamily="34" charset="-128"/>
                    </a:rPr>
                    <a:t>SFP</a:t>
                  </a:r>
                </a:p>
              </p:txBody>
            </p:sp>
          </p:grpSp>
          <p:grpSp>
            <p:nvGrpSpPr>
              <p:cNvPr id="26" name="Group 21504"/>
              <p:cNvGrpSpPr>
                <a:grpSpLocks/>
              </p:cNvGrpSpPr>
              <p:nvPr/>
            </p:nvGrpSpPr>
            <p:grpSpPr bwMode="auto">
              <a:xfrm>
                <a:off x="6851926" y="5812289"/>
                <a:ext cx="614362" cy="620516"/>
                <a:chOff x="7270730" y="5521667"/>
                <a:chExt cx="614362" cy="620516"/>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318692" y="5867742"/>
                  <a:ext cx="553768"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56" name="Oval 5"/>
              <p:cNvSpPr>
                <a:spLocks noChangeArrowheads="1"/>
              </p:cNvSpPr>
              <p:nvPr/>
            </p:nvSpPr>
            <p:spPr bwMode="auto">
              <a:xfrm>
                <a:off x="1338461" y="5102024"/>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pSp>
            <p:nvGrpSpPr>
              <p:cNvPr id="30" name="Group 21510"/>
              <p:cNvGrpSpPr>
                <a:grpSpLocks/>
              </p:cNvGrpSpPr>
              <p:nvPr/>
            </p:nvGrpSpPr>
            <p:grpSpPr bwMode="auto">
              <a:xfrm>
                <a:off x="645249" y="5477174"/>
                <a:ext cx="645988" cy="667062"/>
                <a:chOff x="645249" y="5477174"/>
                <a:chExt cx="645988" cy="667062"/>
              </a:xfrm>
            </p:grpSpPr>
            <p:sp>
              <p:nvSpPr>
                <p:cNvPr id="53" name="Oval 5"/>
                <p:cNvSpPr>
                  <a:spLocks noChangeArrowheads="1"/>
                </p:cNvSpPr>
                <p:nvPr/>
              </p:nvSpPr>
              <p:spPr bwMode="auto">
                <a:xfrm>
                  <a:off x="645249" y="5477174"/>
                  <a:ext cx="642093" cy="66706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 name="Rectangle 99"/>
                <p:cNvSpPr>
                  <a:spLocks noChangeArrowheads="1"/>
                </p:cNvSpPr>
                <p:nvPr/>
              </p:nvSpPr>
              <p:spPr bwMode="auto">
                <a:xfrm>
                  <a:off x="645271" y="5840572"/>
                  <a:ext cx="645966" cy="25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1100" dirty="0" err="1">
                      <a:ea typeface="MS PGothic" pitchFamily="34" charset="-128"/>
                    </a:rPr>
                    <a:t>Famifed</a:t>
                  </a:r>
                  <a:endParaRPr lang="en-US" altLang="en-US" sz="1100" dirty="0">
                    <a:ea typeface="MS PGothic" pitchFamily="34" charset="-128"/>
                  </a:endParaRPr>
                </a:p>
              </p:txBody>
            </p:sp>
          </p:gr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2283" name="Clip" r:id="rId10" imgW="1088136" imgH="1108253" progId="MS_ClipArt_Gallery.2">
                      <p:embed/>
                    </p:oleObj>
                  </mc:Choice>
                  <mc:Fallback>
                    <p:oleObj name="Clip" r:id="rId10" imgW="1088136" imgH="1108253" progId="MS_ClipArt_Gallery.2">
                      <p:embed/>
                      <p:pic>
                        <p:nvPicPr>
                          <p:cNvPr id="34" name="Object 215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2284" name="Clip" r:id="rId12" imgW="1088136" imgH="1108253" progId="MS_ClipArt_Gallery.2">
                      <p:embed/>
                    </p:oleObj>
                  </mc:Choice>
                  <mc:Fallback>
                    <p:oleObj name="Clip" r:id="rId12" imgW="1088136" imgH="1108253" progId="MS_ClipArt_Gallery.2">
                      <p:embed/>
                      <p:pic>
                        <p:nvPicPr>
                          <p:cNvPr id="35" name="Object 215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2285" name="Clip" r:id="rId13" imgW="1088136" imgH="1108253" progId="MS_ClipArt_Gallery.2">
                      <p:embed/>
                    </p:oleObj>
                  </mc:Choice>
                  <mc:Fallback>
                    <p:oleObj name="Clip" r:id="rId13" imgW="1088136" imgH="1108253" progId="MS_ClipArt_Gallery.2">
                      <p:embed/>
                      <p:pic>
                        <p:nvPicPr>
                          <p:cNvPr id="36" name="Object 215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3" name="Content Placeholder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5957889" y="2792414"/>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11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3271" y="5459172"/>
            <a:ext cx="374738" cy="30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814" name="Picture 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3386"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11625" y="5088608"/>
            <a:ext cx="428625" cy="428625"/>
          </a:xfrm>
          <a:prstGeom prst="rect">
            <a:avLst/>
          </a:prstGeom>
        </p:spPr>
      </p:pic>
      <p:sp>
        <p:nvSpPr>
          <p:cNvPr id="11" name="Tijdelijke aanduiding voor dianummer 10"/>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41491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mtClean="0"/>
              <a:t>types of social risks</a:t>
            </a:r>
          </a:p>
          <a:p>
            <a:pPr lvl="1"/>
            <a:r>
              <a:rPr lang="en-GB" smtClean="0"/>
              <a:t>child benefits</a:t>
            </a:r>
          </a:p>
          <a:p>
            <a:pPr lvl="1"/>
            <a:r>
              <a:rPr lang="en-GB" smtClean="0"/>
              <a:t>incapacity for work ((labour) accident, (occupational) disease, …)</a:t>
            </a:r>
          </a:p>
          <a:p>
            <a:pPr lvl="1"/>
            <a:r>
              <a:rPr lang="en-GB" smtClean="0"/>
              <a:t>unemployment</a:t>
            </a:r>
          </a:p>
          <a:p>
            <a:pPr lvl="1"/>
            <a:r>
              <a:rPr lang="en-GB" smtClean="0"/>
              <a:t>old age pension</a:t>
            </a:r>
          </a:p>
          <a:p>
            <a:r>
              <a:rPr lang="en-GB" smtClean="0"/>
              <a:t>3 possible moments of declaration</a:t>
            </a:r>
          </a:p>
          <a:p>
            <a:pPr lvl="1"/>
            <a:r>
              <a:rPr lang="en-GB" smtClean="0"/>
              <a:t>start of the social risk</a:t>
            </a:r>
          </a:p>
          <a:p>
            <a:pPr lvl="1"/>
            <a:r>
              <a:rPr lang="en-GB" smtClean="0"/>
              <a:t>recurrence or continuation of the social risk</a:t>
            </a:r>
          </a:p>
          <a:p>
            <a:pPr lvl="1"/>
            <a:r>
              <a:rPr lang="en-GB" smtClean="0"/>
              <a:t>end of the social risk</a:t>
            </a:r>
          </a:p>
          <a:p>
            <a:r>
              <a:rPr lang="en-GB" smtClean="0"/>
              <a:t>structure of the declaration</a:t>
            </a:r>
          </a:p>
          <a:p>
            <a:pPr lvl="1"/>
            <a:r>
              <a:rPr lang="en-GB" smtClean="0"/>
              <a:t>identification data</a:t>
            </a:r>
          </a:p>
          <a:p>
            <a:pPr lvl="1"/>
            <a:r>
              <a:rPr lang="en-GB" smtClean="0"/>
              <a:t>if necessary, salary and working time data not yet declared via a quarterly declaration (mini-declaration)</a:t>
            </a:r>
          </a:p>
          <a:p>
            <a:pPr lvl="1"/>
            <a:r>
              <a:rPr lang="en-GB" smtClean="0"/>
              <a:t>specific data concerning the social risk</a:t>
            </a:r>
          </a:p>
          <a:p>
            <a:endParaRPr lang="en-US"/>
          </a:p>
        </p:txBody>
      </p:sp>
      <p:sp>
        <p:nvSpPr>
          <p:cNvPr id="47106" name="Title 1"/>
          <p:cNvSpPr>
            <a:spLocks noGrp="1"/>
          </p:cNvSpPr>
          <p:nvPr>
            <p:ph type="title"/>
          </p:nvPr>
        </p:nvSpPr>
        <p:spPr/>
        <p:txBody>
          <a:bodyPr/>
          <a:lstStyle/>
          <a:p>
            <a:r>
              <a:rPr lang="en-GB" altLang="en-US" smtClean="0"/>
              <a:t>Declaration of social risks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427955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GB" altLang="en-US" dirty="0" smtClean="0"/>
              <a:t>an integrated portal site and mobile applications containing</a:t>
            </a:r>
          </a:p>
          <a:p>
            <a:pPr lvl="1"/>
            <a:r>
              <a:rPr lang="en-GB" altLang="en-US" dirty="0" smtClean="0"/>
              <a:t>electronic transactions for citizens, employers and professionals</a:t>
            </a:r>
          </a:p>
          <a:p>
            <a:pPr lvl="1"/>
            <a:r>
              <a:rPr lang="en-GB" altLang="en-US" dirty="0" smtClean="0"/>
              <a:t>simulation environments</a:t>
            </a:r>
          </a:p>
          <a:p>
            <a:pPr lvl="1"/>
            <a:r>
              <a:rPr lang="en-GB" altLang="en-US" dirty="0" smtClean="0"/>
              <a:t>information about the entire social security system</a:t>
            </a:r>
          </a:p>
          <a:p>
            <a:pPr lvl="1"/>
            <a:r>
              <a:rPr lang="en-GB" altLang="en-US" dirty="0" smtClean="0"/>
              <a:t>harmonized instructions and information model relating to all electronic transactions</a:t>
            </a:r>
          </a:p>
          <a:p>
            <a:pPr lvl="1"/>
            <a:r>
              <a:rPr lang="en-GB" altLang="en-US" dirty="0" smtClean="0"/>
              <a:t>a personal page for each citizen, each company and each professional</a:t>
            </a:r>
          </a:p>
          <a:p>
            <a:endParaRPr lang="en-GB" altLang="en-US" dirty="0" smtClean="0"/>
          </a:p>
          <a:p>
            <a:r>
              <a:rPr lang="en-GB" altLang="en-US" dirty="0" smtClean="0"/>
              <a:t>an integrated multimodal contact centre supported by a customer relationship management tool</a:t>
            </a:r>
          </a:p>
          <a:p>
            <a:endParaRPr lang="en-GB" altLang="en-US" dirty="0" smtClean="0"/>
          </a:p>
          <a:p>
            <a:r>
              <a:rPr lang="en-GB" altLang="en-US" dirty="0" smtClean="0"/>
              <a:t>a data warehouse containing statistical information with regard to the labour market and all branches of social security</a:t>
            </a:r>
            <a:endParaRPr lang="en-US" altLang="en-US" dirty="0"/>
          </a:p>
        </p:txBody>
      </p:sp>
      <p:sp>
        <p:nvSpPr>
          <p:cNvPr id="2" name="Title 1"/>
          <p:cNvSpPr>
            <a:spLocks noGrp="1"/>
          </p:cNvSpPr>
          <p:nvPr>
            <p:ph type="title"/>
          </p:nvPr>
        </p:nvSpPr>
        <p:spPr/>
        <p:txBody>
          <a:bodyPr/>
          <a:lstStyle/>
          <a:p>
            <a:r>
              <a:rPr lang="en-GB" smtClean="0"/>
              <a:t>Results</a:t>
            </a:r>
            <a:endParaRPr lang="en-US"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2165904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information servers</a:t>
            </a:r>
          </a:p>
          <a:p>
            <a:pPr lvl="1"/>
            <a:r>
              <a:rPr lang="en-GB" dirty="0" smtClean="0"/>
              <a:t>directory of data subjects at the Crossroads Bank</a:t>
            </a:r>
          </a:p>
          <a:p>
            <a:pPr lvl="1"/>
            <a:r>
              <a:rPr lang="en-GB" dirty="0" smtClean="0"/>
              <a:t>basic identification data of citizens at the National Register and the complementary Crossroads Bank Register</a:t>
            </a:r>
          </a:p>
          <a:p>
            <a:pPr lvl="1"/>
            <a:r>
              <a:rPr lang="en-GB" dirty="0" smtClean="0"/>
              <a:t>basic identification data of companies at the Company Register</a:t>
            </a:r>
          </a:p>
          <a:p>
            <a:pPr lvl="1"/>
            <a:r>
              <a:rPr lang="en-GB" dirty="0" smtClean="0"/>
              <a:t>employers directory (WGR) at the ONSS</a:t>
            </a:r>
          </a:p>
          <a:p>
            <a:pPr lvl="1"/>
            <a:r>
              <a:rPr lang="en-GB" dirty="0" smtClean="0"/>
              <a:t>work force register at the ONSS</a:t>
            </a:r>
          </a:p>
          <a:p>
            <a:pPr lvl="1"/>
            <a:r>
              <a:rPr lang="en-GB" dirty="0" smtClean="0"/>
              <a:t>salary and working time database at the ONSS</a:t>
            </a:r>
          </a:p>
          <a:p>
            <a:pPr lvl="1"/>
            <a:r>
              <a:rPr lang="en-GB" dirty="0" smtClean="0"/>
              <a:t>database of contribution certificates</a:t>
            </a:r>
          </a:p>
          <a:p>
            <a:r>
              <a:rPr lang="en-GB" dirty="0" smtClean="0"/>
              <a:t>services offered</a:t>
            </a:r>
          </a:p>
          <a:p>
            <a:pPr lvl="1"/>
            <a:r>
              <a:rPr lang="en-GB" dirty="0" smtClean="0"/>
              <a:t>interactive consultation</a:t>
            </a:r>
          </a:p>
          <a:p>
            <a:pPr lvl="1"/>
            <a:r>
              <a:rPr lang="en-GB" dirty="0" smtClean="0"/>
              <a:t>batch consultation</a:t>
            </a:r>
          </a:p>
          <a:p>
            <a:pPr lvl="1"/>
            <a:r>
              <a:rPr lang="en-GB" dirty="0" smtClean="0"/>
              <a:t>automatic communication of updates</a:t>
            </a:r>
          </a:p>
          <a:p>
            <a:endParaRPr lang="en-US" dirty="0"/>
          </a:p>
        </p:txBody>
      </p:sp>
      <p:sp>
        <p:nvSpPr>
          <p:cNvPr id="44034" name="Title 1"/>
          <p:cNvSpPr>
            <a:spLocks noGrp="1"/>
          </p:cNvSpPr>
          <p:nvPr>
            <p:ph type="title"/>
          </p:nvPr>
        </p:nvSpPr>
        <p:spPr/>
        <p:txBody>
          <a:bodyPr/>
          <a:lstStyle/>
          <a:p>
            <a:r>
              <a:rPr lang="en-GB" altLang="en-US" smtClean="0"/>
              <a:t>Distributed information servers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01639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smtClean="0"/>
              <a:t>pre-processed messages</a:t>
            </a:r>
          </a:p>
          <a:p>
            <a:pPr lvl="1"/>
            <a:r>
              <a:rPr lang="en-GB" dirty="0" smtClean="0"/>
              <a:t>beginning/end of labour contract, beginning/end of self-employed activity</a:t>
            </a:r>
          </a:p>
          <a:p>
            <a:pPr lvl="1"/>
            <a:r>
              <a:rPr lang="en-GB" dirty="0" smtClean="0"/>
              <a:t>contribution certificates medical care (employees, self-employed, beneficiaries of social security allowances)</a:t>
            </a:r>
          </a:p>
          <a:p>
            <a:pPr lvl="1"/>
            <a:r>
              <a:rPr lang="en-GB" dirty="0" smtClean="0"/>
              <a:t>unemployment benefits</a:t>
            </a:r>
          </a:p>
          <a:p>
            <a:pPr lvl="1"/>
            <a:r>
              <a:rPr lang="en-GB" dirty="0" smtClean="0"/>
              <a:t>benefits in case of career break</a:t>
            </a:r>
          </a:p>
          <a:p>
            <a:pPr lvl="1"/>
            <a:r>
              <a:rPr lang="en-GB" dirty="0" smtClean="0"/>
              <a:t>benefits in case of incapacity for work ((labour) accident, (occupational) disease)</a:t>
            </a:r>
          </a:p>
          <a:p>
            <a:pPr lvl="1"/>
            <a:r>
              <a:rPr lang="en-GB" dirty="0" smtClean="0"/>
              <a:t>reimbursement of health care costs</a:t>
            </a:r>
          </a:p>
          <a:p>
            <a:pPr lvl="1"/>
            <a:r>
              <a:rPr lang="en-GB" dirty="0" smtClean="0"/>
              <a:t>child benefits</a:t>
            </a:r>
          </a:p>
          <a:p>
            <a:pPr lvl="1"/>
            <a:r>
              <a:rPr lang="en-GB" dirty="0" smtClean="0"/>
              <a:t>old age pensions</a:t>
            </a:r>
          </a:p>
          <a:p>
            <a:pPr lvl="1"/>
            <a:r>
              <a:rPr lang="en-GB" dirty="0" smtClean="0"/>
              <a:t>holiday pay</a:t>
            </a:r>
          </a:p>
          <a:p>
            <a:pPr lvl="1"/>
            <a:r>
              <a:rPr lang="en-GB" dirty="0" smtClean="0"/>
              <a:t>benefits for the disabled</a:t>
            </a:r>
          </a:p>
          <a:p>
            <a:pPr lvl="1"/>
            <a:r>
              <a:rPr lang="en-GB" dirty="0" smtClean="0"/>
              <a:t>guaranteed minimum income – social welfare</a:t>
            </a:r>
          </a:p>
          <a:p>
            <a:pPr lvl="1"/>
            <a:r>
              <a:rPr lang="en-GB" dirty="0" smtClean="0"/>
              <a:t>derived rights (e.g. tax reduction/exemption, free public transport, ...)</a:t>
            </a:r>
          </a:p>
          <a:p>
            <a:pPr lvl="1"/>
            <a:r>
              <a:rPr lang="en-GB" dirty="0" smtClean="0"/>
              <a:t>migrant workers</a:t>
            </a:r>
          </a:p>
          <a:p>
            <a:pPr lvl="1"/>
            <a:r>
              <a:rPr lang="en-GB" dirty="0" smtClean="0"/>
              <a:t>…</a:t>
            </a:r>
          </a:p>
          <a:p>
            <a:r>
              <a:rPr lang="en-GB" dirty="0" smtClean="0"/>
              <a:t>services offered</a:t>
            </a:r>
          </a:p>
          <a:p>
            <a:pPr lvl="1"/>
            <a:r>
              <a:rPr lang="en-GB" dirty="0" smtClean="0"/>
              <a:t>interactive consultation</a:t>
            </a:r>
          </a:p>
          <a:p>
            <a:pPr lvl="1"/>
            <a:r>
              <a:rPr lang="en-GB" dirty="0" smtClean="0"/>
              <a:t>batch consultation</a:t>
            </a:r>
          </a:p>
          <a:p>
            <a:pPr lvl="1"/>
            <a:r>
              <a:rPr lang="en-GB" dirty="0" smtClean="0"/>
              <a:t>automatic communication of messages</a:t>
            </a:r>
          </a:p>
          <a:p>
            <a:endParaRPr lang="en-US" dirty="0"/>
          </a:p>
        </p:txBody>
      </p:sp>
      <p:sp>
        <p:nvSpPr>
          <p:cNvPr id="45058" name="Title 1"/>
          <p:cNvSpPr>
            <a:spLocks noGrp="1"/>
          </p:cNvSpPr>
          <p:nvPr>
            <p:ph type="title"/>
          </p:nvPr>
        </p:nvSpPr>
        <p:spPr/>
        <p:txBody>
          <a:bodyPr/>
          <a:lstStyle/>
          <a:p>
            <a:r>
              <a:rPr lang="en-GB" altLang="en-US" smtClean="0"/>
              <a:t>Pre-processed messages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270303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reference directory</a:t>
            </a:r>
          </a:p>
          <a:p>
            <a:pPr lvl="1"/>
            <a:r>
              <a:rPr lang="en-GB" dirty="0" smtClean="0"/>
              <a:t>directory of available services/information</a:t>
            </a:r>
          </a:p>
          <a:p>
            <a:pPr lvl="2"/>
            <a:r>
              <a:rPr lang="en-GB" dirty="0" smtClean="0"/>
              <a:t>which information/services are available at any actor depending on the capacity in which a person/company is registered at each actor</a:t>
            </a:r>
          </a:p>
          <a:p>
            <a:pPr lvl="1"/>
            <a:r>
              <a:rPr lang="en-GB" dirty="0" smtClean="0"/>
              <a:t>directory of authorized users and applications</a:t>
            </a:r>
          </a:p>
          <a:p>
            <a:pPr lvl="2"/>
            <a:r>
              <a:rPr lang="en-GB" dirty="0" smtClean="0"/>
              <a:t>list of users and applications</a:t>
            </a:r>
          </a:p>
          <a:p>
            <a:pPr lvl="2"/>
            <a:r>
              <a:rPr lang="en-GB" dirty="0" smtClean="0"/>
              <a:t>definition of authentication means and rules</a:t>
            </a:r>
          </a:p>
          <a:p>
            <a:pPr lvl="2"/>
            <a:r>
              <a:rPr lang="en-GB" dirty="0" smtClean="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dirty="0" smtClean="0"/>
              <a:t>directory of data subjects</a:t>
            </a:r>
          </a:p>
          <a:p>
            <a:pPr lvl="2"/>
            <a:r>
              <a:rPr lang="en-GB" dirty="0" smtClean="0"/>
              <a:t>which persons/companies have personal files at which actors for which periods of time, and in which capacity they are registered</a:t>
            </a:r>
          </a:p>
          <a:p>
            <a:pPr lvl="1"/>
            <a:r>
              <a:rPr lang="en-GB" dirty="0" smtClean="0"/>
              <a:t>subscription table</a:t>
            </a:r>
          </a:p>
          <a:p>
            <a:pPr lvl="2"/>
            <a:r>
              <a:rPr lang="en-GB" dirty="0" smtClean="0"/>
              <a:t>which users/applications want to automatically receive what information/services in which situations for which persons/companies in which capacity</a:t>
            </a:r>
          </a:p>
          <a:p>
            <a:endParaRPr lang="en-US" dirty="0"/>
          </a:p>
        </p:txBody>
      </p:sp>
      <p:sp>
        <p:nvSpPr>
          <p:cNvPr id="2" name="Title 1"/>
          <p:cNvSpPr>
            <a:spLocks noGrp="1"/>
          </p:cNvSpPr>
          <p:nvPr>
            <p:ph type="title"/>
          </p:nvPr>
        </p:nvSpPr>
        <p:spPr/>
        <p:txBody>
          <a:bodyPr/>
          <a:lstStyle/>
          <a:p>
            <a:r>
              <a:rPr lang="en-GB" altLang="en-US" smtClean="0"/>
              <a:t>Useful tool: the reference directory</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5703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legal translation of</a:t>
            </a:r>
          </a:p>
          <a:p>
            <a:pPr lvl="1"/>
            <a:r>
              <a:rPr lang="en-GB" dirty="0" smtClean="0"/>
              <a:t>the common vision on information management</a:t>
            </a:r>
          </a:p>
          <a:p>
            <a:pPr lvl="1"/>
            <a:r>
              <a:rPr lang="en-GB" dirty="0" smtClean="0"/>
              <a:t>the common vision on information security and privacy protection</a:t>
            </a:r>
          </a:p>
          <a:p>
            <a:pPr lvl="1"/>
            <a:r>
              <a:rPr lang="en-GB" dirty="0" smtClean="0"/>
              <a:t>the obligation to use unique identification keys</a:t>
            </a:r>
          </a:p>
          <a:p>
            <a:r>
              <a:rPr lang="en-GB" dirty="0" smtClean="0"/>
              <a:t>creation of a public institution (CBSS) that acts as a driving force</a:t>
            </a:r>
          </a:p>
          <a:p>
            <a:pPr lvl="1"/>
            <a:r>
              <a:rPr lang="en-GB" dirty="0" smtClean="0"/>
              <a:t>mission and tasks</a:t>
            </a:r>
          </a:p>
          <a:p>
            <a:pPr lvl="1"/>
            <a:r>
              <a:rPr lang="en-GB" dirty="0" smtClean="0"/>
              <a:t>governance</a:t>
            </a:r>
          </a:p>
          <a:p>
            <a:pPr lvl="1"/>
            <a:r>
              <a:rPr lang="en-GB" dirty="0" smtClean="0"/>
              <a:t>financing principles</a:t>
            </a:r>
          </a:p>
          <a:p>
            <a:r>
              <a:rPr lang="en-GB" dirty="0" smtClean="0"/>
              <a:t>creation of a control committee on information security and privacy protection</a:t>
            </a:r>
          </a:p>
          <a:p>
            <a:r>
              <a:rPr lang="en-GB" dirty="0" smtClean="0"/>
              <a:t>probative value of electronic information storage and exchange</a:t>
            </a:r>
          </a:p>
          <a:p>
            <a:r>
              <a:rPr lang="en-GB" dirty="0" smtClean="0"/>
              <a:t>punishment of abuse of the system</a:t>
            </a:r>
          </a:p>
          <a:p>
            <a:r>
              <a:rPr lang="en-GB" dirty="0" smtClean="0"/>
              <a:t>gradually, coordination or harmonisation of basic legal concepts</a:t>
            </a:r>
          </a:p>
          <a:p>
            <a:r>
              <a:rPr lang="en-GB" dirty="0" smtClean="0"/>
              <a:t>gradually, adaptation of business processes set out in the law</a:t>
            </a:r>
          </a:p>
          <a:p>
            <a:endParaRPr lang="en-US" dirty="0"/>
          </a:p>
        </p:txBody>
      </p:sp>
      <p:sp>
        <p:nvSpPr>
          <p:cNvPr id="24578" name="Title 1"/>
          <p:cNvSpPr>
            <a:spLocks noGrp="1"/>
          </p:cNvSpPr>
          <p:nvPr>
            <p:ph type="title"/>
          </p:nvPr>
        </p:nvSpPr>
        <p:spPr/>
        <p:txBody>
          <a:bodyPr/>
          <a:lstStyle/>
          <a:p>
            <a:r>
              <a:rPr lang="en-GB" altLang="en-US" dirty="0"/>
              <a:t>U</a:t>
            </a:r>
            <a:r>
              <a:rPr lang="en-GB" altLang="en-US" dirty="0" smtClean="0"/>
              <a:t>seful legislative changes</a:t>
            </a:r>
            <a:endParaRPr lang="en-US" altLang="en-US" dirty="0"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3714250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Board of Directors</a:t>
            </a:r>
          </a:p>
          <a:p>
            <a:pPr lvl="1"/>
            <a:r>
              <a:rPr lang="en-GB" dirty="0" smtClean="0"/>
              <a:t>consists of representatives of the stakeholders (employers associations, trade unions, social security institutions, …)</a:t>
            </a:r>
          </a:p>
          <a:p>
            <a:pPr lvl="1"/>
            <a:r>
              <a:rPr lang="en-GB" dirty="0" smtClean="0"/>
              <a:t>approves the strategic, operational and financial plans of the CBSS</a:t>
            </a:r>
          </a:p>
          <a:p>
            <a:r>
              <a:rPr lang="en-GB" dirty="0" smtClean="0"/>
              <a:t>General Coordination Committee with representation of all users acts as debating platform for the elaboration and implementation of digitalisation initiatives within the sector</a:t>
            </a:r>
          </a:p>
          <a:p>
            <a:r>
              <a:rPr lang="en-GB" dirty="0" smtClean="0"/>
              <a:t>permanent or ad hoc working groups are instituted within the General Coordination Committee in order to co-ordinate the execution of programs and projects</a:t>
            </a:r>
          </a:p>
          <a:p>
            <a:r>
              <a:rPr lang="en-GB" dirty="0" smtClean="0"/>
              <a:t>the chairmen of the various working groups meet regularly as a Steering Committee</a:t>
            </a:r>
          </a:p>
          <a:p>
            <a:r>
              <a:rPr lang="en-GB" dirty="0" smtClean="0"/>
              <a:t>besides project planning and follow-up, proper measuring facilities are available to assure permanent monitoring and improvement after the implementation of the electronic services</a:t>
            </a:r>
          </a:p>
          <a:p>
            <a:endParaRPr lang="en-GB" dirty="0" smtClean="0"/>
          </a:p>
          <a:p>
            <a:endParaRPr lang="en-US" dirty="0"/>
          </a:p>
        </p:txBody>
      </p:sp>
      <p:sp>
        <p:nvSpPr>
          <p:cNvPr id="51202" name="Title 1"/>
          <p:cNvSpPr>
            <a:spLocks noGrp="1"/>
          </p:cNvSpPr>
          <p:nvPr>
            <p:ph type="title"/>
          </p:nvPr>
        </p:nvSpPr>
        <p:spPr/>
        <p:txBody>
          <a:bodyPr/>
          <a:lstStyle/>
          <a:p>
            <a:r>
              <a:rPr lang="en-GB" altLang="en-US" smtClean="0"/>
              <a:t>Co-operative governance</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10292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BE" dirty="0" err="1" smtClean="0"/>
              <a:t>education</a:t>
            </a:r>
            <a:r>
              <a:rPr lang="nl-BE" dirty="0" smtClean="0"/>
              <a:t>: </a:t>
            </a:r>
            <a:r>
              <a:rPr lang="nl-BE" dirty="0" err="1" smtClean="0"/>
              <a:t>law</a:t>
            </a:r>
            <a:r>
              <a:rPr lang="nl-BE" dirty="0" smtClean="0"/>
              <a:t>, ICT, ICT </a:t>
            </a:r>
            <a:r>
              <a:rPr lang="nl-BE" dirty="0" err="1" smtClean="0"/>
              <a:t>auditing</a:t>
            </a:r>
            <a:r>
              <a:rPr lang="nl-BE" dirty="0" smtClean="0"/>
              <a:t>, management, personal coaching</a:t>
            </a:r>
          </a:p>
          <a:p>
            <a:r>
              <a:rPr lang="nl-BE" dirty="0" smtClean="0"/>
              <a:t>professional </a:t>
            </a:r>
            <a:r>
              <a:rPr lang="nl-BE" dirty="0" err="1" smtClean="0"/>
              <a:t>activities</a:t>
            </a:r>
            <a:endParaRPr lang="nl-BE" dirty="0" smtClean="0"/>
          </a:p>
          <a:p>
            <a:pPr lvl="1"/>
            <a:r>
              <a:rPr lang="nl-BE" dirty="0" smtClean="0"/>
              <a:t>Crossroads Bank </a:t>
            </a:r>
            <a:r>
              <a:rPr lang="nl-BE" dirty="0" err="1" smtClean="0"/>
              <a:t>for</a:t>
            </a:r>
            <a:r>
              <a:rPr lang="nl-BE" dirty="0" smtClean="0"/>
              <a:t> </a:t>
            </a:r>
            <a:r>
              <a:rPr lang="nl-BE" dirty="0" err="1" smtClean="0"/>
              <a:t>Social</a:t>
            </a:r>
            <a:r>
              <a:rPr lang="nl-BE" dirty="0" smtClean="0"/>
              <a:t> Security</a:t>
            </a:r>
          </a:p>
          <a:p>
            <a:pPr lvl="2"/>
            <a:r>
              <a:rPr lang="nl-BE" dirty="0" smtClean="0"/>
              <a:t>1986-1991: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a:t>
            </a:r>
            <a:r>
              <a:rPr lang="nl-BE" dirty="0" err="1" smtClean="0"/>
              <a:t>Social</a:t>
            </a:r>
            <a:r>
              <a:rPr lang="nl-BE" dirty="0" smtClean="0"/>
              <a:t> </a:t>
            </a:r>
            <a:r>
              <a:rPr lang="nl-BE" dirty="0" err="1" smtClean="0"/>
              <a:t>Affairs</a:t>
            </a:r>
            <a:r>
              <a:rPr lang="nl-BE" dirty="0" smtClean="0"/>
              <a:t> </a:t>
            </a:r>
            <a:r>
              <a:rPr lang="nl-BE" dirty="0" err="1" smtClean="0"/>
              <a:t>and</a:t>
            </a:r>
            <a:r>
              <a:rPr lang="nl-BE" dirty="0" smtClean="0"/>
              <a:t> </a:t>
            </a:r>
            <a:r>
              <a:rPr lang="nl-BE" dirty="0" err="1" smtClean="0"/>
              <a:t>the</a:t>
            </a:r>
            <a:r>
              <a:rPr lang="nl-BE" dirty="0" smtClean="0"/>
              <a:t> Prime Minister</a:t>
            </a:r>
          </a:p>
          <a:p>
            <a:pPr lvl="2"/>
            <a:r>
              <a:rPr lang="nl-BE" dirty="0" err="1" smtClean="0"/>
              <a:t>since</a:t>
            </a:r>
            <a:r>
              <a:rPr lang="nl-BE" dirty="0" smtClean="0"/>
              <a:t> 1991: CEO</a:t>
            </a:r>
          </a:p>
          <a:p>
            <a:pPr lvl="1"/>
            <a:r>
              <a:rPr lang="nl-BE" dirty="0" smtClean="0"/>
              <a:t>Data </a:t>
            </a:r>
            <a:r>
              <a:rPr lang="nl-BE" dirty="0" err="1" smtClean="0"/>
              <a:t>Protection</a:t>
            </a:r>
            <a:r>
              <a:rPr lang="nl-BE" dirty="0" smtClean="0"/>
              <a:t> </a:t>
            </a:r>
            <a:r>
              <a:rPr lang="nl-BE" dirty="0" err="1" smtClean="0"/>
              <a:t>Authority</a:t>
            </a:r>
            <a:endParaRPr lang="nl-BE" dirty="0" smtClean="0"/>
          </a:p>
          <a:p>
            <a:pPr lvl="2"/>
            <a:r>
              <a:rPr lang="nl-BE" dirty="0" smtClean="0"/>
              <a:t>1991-2022: </a:t>
            </a:r>
            <a:r>
              <a:rPr lang="nl-BE" dirty="0" err="1" smtClean="0"/>
              <a:t>external</a:t>
            </a:r>
            <a:r>
              <a:rPr lang="nl-BE" dirty="0" smtClean="0"/>
              <a:t> member</a:t>
            </a:r>
          </a:p>
          <a:p>
            <a:pPr lvl="1"/>
            <a:r>
              <a:rPr lang="nl-BE" dirty="0" smtClean="0"/>
              <a:t>Federal </a:t>
            </a:r>
            <a:r>
              <a:rPr lang="nl-BE" dirty="0" err="1" smtClean="0"/>
              <a:t>Ministry</a:t>
            </a:r>
            <a:r>
              <a:rPr lang="nl-BE" dirty="0" smtClean="0"/>
              <a:t> of ICT</a:t>
            </a:r>
          </a:p>
          <a:p>
            <a:pPr lvl="2"/>
            <a:r>
              <a:rPr lang="nl-BE" dirty="0" smtClean="0"/>
              <a:t>2000-2001: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ICT (</a:t>
            </a:r>
            <a:r>
              <a:rPr lang="nl-BE" dirty="0" err="1" smtClean="0"/>
              <a:t>ao</a:t>
            </a:r>
            <a:r>
              <a:rPr lang="nl-BE" dirty="0" smtClean="0"/>
              <a:t> </a:t>
            </a:r>
            <a:r>
              <a:rPr lang="nl-BE" dirty="0" err="1" smtClean="0"/>
              <a:t>conception</a:t>
            </a:r>
            <a:r>
              <a:rPr lang="nl-BE" dirty="0" smtClean="0"/>
              <a:t> of </a:t>
            </a:r>
            <a:r>
              <a:rPr lang="nl-BE" dirty="0" err="1" smtClean="0"/>
              <a:t>electronic</a:t>
            </a:r>
            <a:r>
              <a:rPr lang="nl-BE" dirty="0" smtClean="0"/>
              <a:t> </a:t>
            </a:r>
            <a:r>
              <a:rPr lang="nl-BE" dirty="0" err="1" smtClean="0"/>
              <a:t>identity</a:t>
            </a:r>
            <a:r>
              <a:rPr lang="nl-BE" dirty="0" smtClean="0"/>
              <a:t> card)</a:t>
            </a:r>
          </a:p>
          <a:p>
            <a:pPr lvl="1"/>
            <a:r>
              <a:rPr lang="nl-BE" dirty="0" smtClean="0"/>
              <a:t>Smals (</a:t>
            </a:r>
            <a:r>
              <a:rPr lang="en-US" dirty="0"/>
              <a:t>non for profit operational ICT </a:t>
            </a:r>
            <a:r>
              <a:rPr lang="en-US" dirty="0" smtClean="0"/>
              <a:t>association of public </a:t>
            </a:r>
            <a:r>
              <a:rPr lang="en-US" dirty="0"/>
              <a:t>institutions of social security and </a:t>
            </a:r>
            <a:r>
              <a:rPr lang="en-US" dirty="0" smtClean="0"/>
              <a:t>health)</a:t>
            </a:r>
          </a:p>
          <a:p>
            <a:pPr lvl="2"/>
            <a:r>
              <a:rPr lang="en-US" dirty="0" smtClean="0"/>
              <a:t>since 2004: CEO (</a:t>
            </a:r>
            <a:r>
              <a:rPr lang="en-US" dirty="0" err="1" smtClean="0"/>
              <a:t>ao</a:t>
            </a:r>
            <a:r>
              <a:rPr lang="en-US" dirty="0" smtClean="0"/>
              <a:t> originator of G-Cloud initiative)</a:t>
            </a:r>
            <a:endParaRPr lang="nl-BE" dirty="0" smtClean="0"/>
          </a:p>
          <a:p>
            <a:pPr lvl="1"/>
            <a:r>
              <a:rPr lang="nl-BE" dirty="0" smtClean="0"/>
              <a:t>eHealth platform</a:t>
            </a:r>
          </a:p>
          <a:p>
            <a:pPr lvl="2"/>
            <a:r>
              <a:rPr lang="nl-BE" dirty="0" smtClean="0"/>
              <a:t>2007-2008: </a:t>
            </a:r>
            <a:r>
              <a:rPr lang="nl-BE" dirty="0" err="1" smtClean="0"/>
              <a:t>originator</a:t>
            </a:r>
            <a:r>
              <a:rPr lang="nl-BE" dirty="0" smtClean="0"/>
              <a:t> as </a:t>
            </a:r>
            <a:r>
              <a:rPr lang="nl-BE" dirty="0" err="1" smtClean="0"/>
              <a:t>an</a:t>
            </a:r>
            <a:r>
              <a:rPr lang="nl-BE" dirty="0" smtClean="0"/>
              <a:t> </a:t>
            </a:r>
            <a:r>
              <a:rPr lang="nl-BE" dirty="0" err="1" smtClean="0"/>
              <a:t>advisor</a:t>
            </a:r>
            <a:r>
              <a:rPr lang="nl-BE" dirty="0" smtClean="0"/>
              <a:t> </a:t>
            </a:r>
            <a:r>
              <a:rPr lang="nl-BE" dirty="0" err="1" smtClean="0"/>
              <a:t>to</a:t>
            </a:r>
            <a:r>
              <a:rPr lang="nl-BE" dirty="0" smtClean="0"/>
              <a:t> </a:t>
            </a:r>
            <a:r>
              <a:rPr lang="nl-BE" dirty="0" err="1" smtClean="0"/>
              <a:t>the</a:t>
            </a:r>
            <a:r>
              <a:rPr lang="nl-BE" dirty="0" smtClean="0"/>
              <a:t> Minister of Public Health</a:t>
            </a:r>
          </a:p>
          <a:p>
            <a:pPr lvl="2"/>
            <a:r>
              <a:rPr lang="nl-BE" dirty="0" err="1" smtClean="0"/>
              <a:t>since</a:t>
            </a:r>
            <a:r>
              <a:rPr lang="nl-BE" dirty="0" smtClean="0"/>
              <a:t> 2008: CEO</a:t>
            </a:r>
          </a:p>
          <a:p>
            <a:pPr lvl="2"/>
            <a:r>
              <a:rPr lang="nl-BE" dirty="0" smtClean="0"/>
              <a:t>2020-2021: </a:t>
            </a:r>
            <a:r>
              <a:rPr lang="nl-BE" dirty="0" err="1" smtClean="0"/>
              <a:t>enterprise</a:t>
            </a:r>
            <a:r>
              <a:rPr lang="nl-BE" dirty="0" smtClean="0"/>
              <a:t> architect of </a:t>
            </a:r>
            <a:r>
              <a:rPr lang="nl-BE" dirty="0" err="1" smtClean="0"/>
              <a:t>Belgian</a:t>
            </a:r>
            <a:r>
              <a:rPr lang="nl-BE" dirty="0" smtClean="0"/>
              <a:t> information systems </a:t>
            </a:r>
            <a:r>
              <a:rPr lang="nl-BE" dirty="0" err="1" smtClean="0"/>
              <a:t>to</a:t>
            </a:r>
            <a:r>
              <a:rPr lang="nl-BE" dirty="0" smtClean="0"/>
              <a:t> </a:t>
            </a:r>
            <a:r>
              <a:rPr lang="nl-BE" dirty="0" err="1" smtClean="0"/>
              <a:t>fight</a:t>
            </a:r>
            <a:r>
              <a:rPr lang="nl-BE" dirty="0" smtClean="0"/>
              <a:t> </a:t>
            </a:r>
            <a:r>
              <a:rPr lang="nl-BE" dirty="0" err="1" smtClean="0"/>
              <a:t>the</a:t>
            </a:r>
            <a:r>
              <a:rPr lang="nl-BE" dirty="0" smtClean="0"/>
              <a:t> COVID-19 </a:t>
            </a:r>
            <a:r>
              <a:rPr lang="nl-BE" dirty="0" err="1" smtClean="0"/>
              <a:t>pandemic</a:t>
            </a:r>
            <a:r>
              <a:rPr lang="nl-BE" dirty="0" smtClean="0"/>
              <a:t> (</a:t>
            </a:r>
            <a:r>
              <a:rPr lang="nl-BE" dirty="0" err="1" smtClean="0"/>
              <a:t>testing</a:t>
            </a:r>
            <a:r>
              <a:rPr lang="nl-BE" dirty="0" smtClean="0"/>
              <a:t>, </a:t>
            </a:r>
            <a:r>
              <a:rPr lang="nl-BE" dirty="0" err="1" smtClean="0"/>
              <a:t>tracing</a:t>
            </a:r>
            <a:r>
              <a:rPr lang="nl-BE" dirty="0" smtClean="0"/>
              <a:t>, </a:t>
            </a:r>
            <a:r>
              <a:rPr lang="nl-BE" dirty="0" err="1" smtClean="0"/>
              <a:t>vaccination</a:t>
            </a:r>
            <a:r>
              <a:rPr lang="nl-BE" dirty="0" smtClean="0"/>
              <a:t>) </a:t>
            </a:r>
            <a:r>
              <a:rPr lang="nl-BE" dirty="0" err="1" smtClean="0"/>
              <a:t>and</a:t>
            </a:r>
            <a:r>
              <a:rPr lang="nl-BE" dirty="0" smtClean="0"/>
              <a:t> </a:t>
            </a:r>
            <a:r>
              <a:rPr lang="nl-BE" dirty="0" err="1" smtClean="0"/>
              <a:t>contributor</a:t>
            </a:r>
            <a:r>
              <a:rPr lang="nl-BE" dirty="0" smtClean="0"/>
              <a:t> </a:t>
            </a:r>
            <a:r>
              <a:rPr lang="nl-BE" dirty="0" err="1" smtClean="0"/>
              <a:t>to</a:t>
            </a:r>
            <a:r>
              <a:rPr lang="nl-BE" dirty="0" smtClean="0"/>
              <a:t> development of </a:t>
            </a:r>
            <a:r>
              <a:rPr lang="nl-BE" dirty="0" err="1" smtClean="0"/>
              <a:t>components</a:t>
            </a:r>
            <a:r>
              <a:rPr lang="nl-BE" dirty="0" smtClean="0"/>
              <a:t> on EU </a:t>
            </a:r>
            <a:r>
              <a:rPr lang="nl-BE" dirty="0" err="1" smtClean="0"/>
              <a:t>and</a:t>
            </a:r>
            <a:r>
              <a:rPr lang="nl-BE" dirty="0" smtClean="0"/>
              <a:t> </a:t>
            </a:r>
            <a:r>
              <a:rPr lang="nl-BE" smtClean="0"/>
              <a:t>WHO level</a:t>
            </a:r>
            <a:endParaRPr lang="nl-BE" dirty="0"/>
          </a:p>
        </p:txBody>
      </p:sp>
      <p:sp>
        <p:nvSpPr>
          <p:cNvPr id="4" name="Titel 3"/>
          <p:cNvSpPr>
            <a:spLocks noGrp="1"/>
          </p:cNvSpPr>
          <p:nvPr>
            <p:ph type="title"/>
          </p:nvPr>
        </p:nvSpPr>
        <p:spPr/>
        <p:txBody>
          <a:bodyPr/>
          <a:lstStyle/>
          <a:p>
            <a:r>
              <a:rPr lang="nl-BE" dirty="0" err="1" smtClean="0"/>
              <a:t>About</a:t>
            </a:r>
            <a:r>
              <a:rPr lang="nl-BE" dirty="0" smtClean="0"/>
              <a:t> me (°1961)</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1195958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gains in efficiency</a:t>
            </a:r>
          </a:p>
          <a:p>
            <a:pPr lvl="1"/>
            <a:r>
              <a:rPr lang="en-GB" dirty="0" smtClean="0"/>
              <a:t>in terms of cost: services are delivered at a lower total cost due to</a:t>
            </a:r>
          </a:p>
          <a:p>
            <a:pPr lvl="2"/>
            <a:r>
              <a:rPr lang="en-GB" dirty="0" smtClean="0"/>
              <a:t>a unique information collection using a common information model and administrative instructions</a:t>
            </a:r>
          </a:p>
          <a:p>
            <a:pPr lvl="2"/>
            <a:r>
              <a:rPr lang="en-GB" dirty="0" smtClean="0"/>
              <a:t>a lesser need to re-encoding of information by stimulating electronic information exchange</a:t>
            </a:r>
          </a:p>
          <a:p>
            <a:pPr lvl="2"/>
            <a:r>
              <a:rPr lang="en-GB" dirty="0" smtClean="0"/>
              <a:t>a drastic reduction of the number of contacts between actors in the social sector on the one hand and companies or citizens on the other</a:t>
            </a:r>
          </a:p>
          <a:p>
            <a:pPr lvl="2"/>
            <a:r>
              <a:rPr lang="en-GB" dirty="0" smtClean="0"/>
              <a:t>a functional task sharing concerning information management, information validation and application development</a:t>
            </a:r>
          </a:p>
          <a:p>
            <a:pPr lvl="2"/>
            <a:r>
              <a:rPr lang="en-GB" dirty="0" smtClean="0"/>
              <a:t>a minimal administrative burden</a:t>
            </a:r>
          </a:p>
          <a:p>
            <a:pPr lvl="1"/>
            <a:endParaRPr lang="en-GB" dirty="0" smtClean="0"/>
          </a:p>
          <a:p>
            <a:pPr lvl="1"/>
            <a:r>
              <a:rPr lang="en-GB" dirty="0" smtClean="0"/>
              <a:t>according to a study of the Belgian Planning Bureau, rationalization of the information exchange processes between the employers and the social sector implies an annual saving of administrative costs of about 1.7 billion € a year for the companies</a:t>
            </a:r>
          </a:p>
          <a:p>
            <a:endParaRPr lang="en-US" dirty="0"/>
          </a:p>
        </p:txBody>
      </p:sp>
      <p:sp>
        <p:nvSpPr>
          <p:cNvPr id="30722" name="Title 1"/>
          <p:cNvSpPr>
            <a:spLocks noGrp="1"/>
          </p:cNvSpPr>
          <p:nvPr>
            <p:ph type="title"/>
          </p:nvPr>
        </p:nvSpPr>
        <p:spPr/>
        <p:txBody>
          <a:bodyPr/>
          <a:lstStyle/>
          <a:p>
            <a:r>
              <a:rPr lang="en-GB" altLang="en-US" smtClean="0"/>
              <a:t>Advantages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382789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gains in efficiency</a:t>
            </a:r>
          </a:p>
          <a:p>
            <a:pPr lvl="1"/>
            <a:r>
              <a:rPr lang="en-GB" dirty="0" smtClean="0"/>
              <a:t>in terms of quantity: more services are delivered</a:t>
            </a:r>
          </a:p>
          <a:p>
            <a:pPr lvl="2"/>
            <a:r>
              <a:rPr lang="en-GB" dirty="0" smtClean="0"/>
              <a:t>services are available at any time, from anywhere and from several devices</a:t>
            </a:r>
          </a:p>
          <a:p>
            <a:pPr lvl="2"/>
            <a:r>
              <a:rPr lang="en-GB" dirty="0" smtClean="0"/>
              <a:t>services are delivered in an integrated way according to the logic of the customer</a:t>
            </a:r>
          </a:p>
          <a:p>
            <a:pPr lvl="1"/>
            <a:endParaRPr lang="en-GB" dirty="0" smtClean="0"/>
          </a:p>
          <a:p>
            <a:pPr lvl="1"/>
            <a:r>
              <a:rPr lang="en-GB" dirty="0" smtClean="0"/>
              <a:t>in terms of speed: the services are delivered in less time</a:t>
            </a:r>
          </a:p>
          <a:p>
            <a:pPr lvl="2"/>
            <a:r>
              <a:rPr lang="en-GB" dirty="0" smtClean="0"/>
              <a:t>benefits can be allocated quicker because information is available faster</a:t>
            </a:r>
          </a:p>
          <a:p>
            <a:pPr lvl="2"/>
            <a:r>
              <a:rPr lang="en-GB" dirty="0" smtClean="0"/>
              <a:t>waiting and travel time is reduced</a:t>
            </a:r>
          </a:p>
          <a:p>
            <a:pPr lvl="2"/>
            <a:r>
              <a:rPr lang="en-GB" dirty="0" smtClean="0"/>
              <a:t>companies and citizens can directly interact with the competent actors in the social sector with real time feedback</a:t>
            </a:r>
          </a:p>
          <a:p>
            <a:endParaRPr lang="en-US" dirty="0"/>
          </a:p>
        </p:txBody>
      </p:sp>
      <p:sp>
        <p:nvSpPr>
          <p:cNvPr id="32770" name="Title 1"/>
          <p:cNvSpPr>
            <a:spLocks noGrp="1"/>
          </p:cNvSpPr>
          <p:nvPr>
            <p:ph type="title"/>
          </p:nvPr>
        </p:nvSpPr>
        <p:spPr/>
        <p:txBody>
          <a:bodyPr/>
          <a:lstStyle/>
          <a:p>
            <a:r>
              <a:rPr lang="en-GB" altLang="en-US" smtClean="0"/>
              <a:t>Advantages</a:t>
            </a:r>
            <a:endParaRPr lang="en-US" altLang="en-US"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833000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gains in effectiveness: better social protection</a:t>
            </a:r>
          </a:p>
          <a:p>
            <a:pPr lvl="1"/>
            <a:r>
              <a:rPr lang="en-GB" dirty="0" smtClean="0"/>
              <a:t>in terms of quality: same services at same total cost in same time, but to a higher quality standard</a:t>
            </a:r>
          </a:p>
          <a:p>
            <a:pPr lvl="1"/>
            <a:endParaRPr lang="en-GB" dirty="0" smtClean="0"/>
          </a:p>
          <a:p>
            <a:pPr lvl="1"/>
            <a:r>
              <a:rPr lang="en-GB" dirty="0" smtClean="0"/>
              <a:t>in terms of type of services: new types of services, e.g.</a:t>
            </a:r>
          </a:p>
          <a:p>
            <a:pPr lvl="2"/>
            <a:r>
              <a:rPr lang="en-GB" dirty="0" smtClean="0"/>
              <a:t>push system: automated granting of benefits</a:t>
            </a:r>
          </a:p>
          <a:p>
            <a:pPr lvl="2"/>
            <a:r>
              <a:rPr lang="en-GB" dirty="0" smtClean="0"/>
              <a:t>active search of non-take-up using data warehousing techniques</a:t>
            </a:r>
          </a:p>
          <a:p>
            <a:pPr lvl="2"/>
            <a:r>
              <a:rPr lang="en-GB" dirty="0" smtClean="0"/>
              <a:t>controlled management of own personal information</a:t>
            </a:r>
          </a:p>
          <a:p>
            <a:pPr lvl="2"/>
            <a:r>
              <a:rPr lang="en-GB" dirty="0" smtClean="0"/>
              <a:t>personalized simulation environments</a:t>
            </a:r>
          </a:p>
          <a:p>
            <a:endParaRPr lang="en-GB" dirty="0" smtClean="0"/>
          </a:p>
          <a:p>
            <a:r>
              <a:rPr lang="en-GB" dirty="0" smtClean="0"/>
              <a:t>better support of social policy</a:t>
            </a:r>
          </a:p>
          <a:p>
            <a:endParaRPr lang="en-GB" dirty="0" smtClean="0"/>
          </a:p>
          <a:p>
            <a:r>
              <a:rPr lang="en-GB" dirty="0" smtClean="0"/>
              <a:t>more efficient combating of fraud </a:t>
            </a:r>
            <a:endParaRPr lang="en-GB" dirty="0"/>
          </a:p>
        </p:txBody>
      </p:sp>
      <p:sp>
        <p:nvSpPr>
          <p:cNvPr id="4" name="Titel 3"/>
          <p:cNvSpPr>
            <a:spLocks noGrp="1"/>
          </p:cNvSpPr>
          <p:nvPr>
            <p:ph type="title"/>
          </p:nvPr>
        </p:nvSpPr>
        <p:spPr/>
        <p:txBody>
          <a:bodyPr/>
          <a:lstStyle/>
          <a:p>
            <a:r>
              <a:rPr lang="nl-BE" smtClean="0"/>
              <a:t>Advantages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027870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Common vision &amp; cooperation</a:t>
            </a:r>
            <a:endParaRPr lang="en-US" dirty="0">
              <a:solidFill>
                <a:srgbClr val="0087BE"/>
              </a:solidFill>
            </a:endParaRPr>
          </a:p>
        </p:txBody>
      </p:sp>
      <p:sp>
        <p:nvSpPr>
          <p:cNvPr id="3" name="Tijdelijke aanduiding voor dianummer 2"/>
          <p:cNvSpPr>
            <a:spLocks noGrp="1"/>
          </p:cNvSpPr>
          <p:nvPr>
            <p:ph type="sldNum" sz="quarter" idx="10"/>
          </p:nvPr>
        </p:nvSpPr>
        <p:spPr/>
        <p:txBody>
          <a:bodyPr/>
          <a:lstStyle/>
          <a:p>
            <a:pPr>
              <a:defRPr/>
            </a:pPr>
            <a:fld id="{EF66DDCB-4F40-4F8C-A2FE-269D135B5A13}" type="slidenum">
              <a:rPr lang="en-GB" smtClean="0"/>
              <a:pPr>
                <a:defRPr/>
              </a:pPr>
              <a:t>23</a:t>
            </a:fld>
            <a:endParaRPr lang="en-GB" dirty="0"/>
          </a:p>
        </p:txBody>
      </p:sp>
    </p:spTree>
    <p:extLst>
      <p:ext uri="{BB962C8B-B14F-4D97-AF65-F5344CB8AC3E}">
        <p14:creationId xmlns:p14="http://schemas.microsoft.com/office/powerpoint/2010/main" val="372563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smtClean="0"/>
              <a:t>information is being modelled</a:t>
            </a:r>
          </a:p>
          <a:p>
            <a:pPr lvl="1"/>
            <a:r>
              <a:rPr lang="en-GB" dirty="0" smtClean="0"/>
              <a:t>in such a way that the model fits in as closely as possible with the real world</a:t>
            </a:r>
          </a:p>
          <a:p>
            <a:pPr lvl="1"/>
            <a:r>
              <a:rPr lang="en-GB" dirty="0" smtClean="0"/>
              <a:t>in order to allow multifunctional use of information </a:t>
            </a:r>
          </a:p>
          <a:p>
            <a:pPr lvl="0"/>
            <a:r>
              <a:rPr lang="en-GB" dirty="0" smtClean="0"/>
              <a:t>information is collected from citizens and companies only once by the public sector as a whole</a:t>
            </a:r>
          </a:p>
          <a:p>
            <a:pPr lvl="1"/>
            <a:r>
              <a:rPr lang="en-GB" dirty="0" smtClean="0"/>
              <a:t>via a channel chosen by the citizens and the companies</a:t>
            </a:r>
          </a:p>
          <a:p>
            <a:pPr lvl="1"/>
            <a:r>
              <a:rPr lang="en-GB" dirty="0" smtClean="0"/>
              <a:t>preferably from application to application</a:t>
            </a:r>
          </a:p>
          <a:p>
            <a:pPr lvl="1"/>
            <a:r>
              <a:rPr lang="en-GB" dirty="0" smtClean="0"/>
              <a:t>and with the possibility of quality control by the supplier before the transmission of the information</a:t>
            </a:r>
          </a:p>
          <a:p>
            <a:pPr lvl="0"/>
            <a:r>
              <a:rPr lang="en-GB" dirty="0" smtClean="0"/>
              <a:t>the collected information is validated once</a:t>
            </a:r>
          </a:p>
          <a:p>
            <a:pPr lvl="1"/>
            <a:r>
              <a:rPr lang="en-GB" dirty="0" smtClean="0"/>
              <a:t>according to established task sharing criteria</a:t>
            </a:r>
          </a:p>
          <a:p>
            <a:pPr lvl="1"/>
            <a:r>
              <a:rPr lang="en-GB" dirty="0" smtClean="0"/>
              <a:t>by the actor that is most entitled to it or by the actor which has the greatest interest in correctly validating it</a:t>
            </a:r>
          </a:p>
          <a:p>
            <a:endParaRPr lang="en-US" dirty="0"/>
          </a:p>
        </p:txBody>
      </p:sp>
      <p:sp>
        <p:nvSpPr>
          <p:cNvPr id="2" name="Title 1"/>
          <p:cNvSpPr>
            <a:spLocks noGrp="1"/>
          </p:cNvSpPr>
          <p:nvPr>
            <p:ph type="title"/>
          </p:nvPr>
        </p:nvSpPr>
        <p:spPr/>
        <p:txBody>
          <a:bodyPr/>
          <a:lstStyle/>
          <a:p>
            <a:r>
              <a:rPr lang="en-GB" smtClean="0"/>
              <a:t>Common vision on information management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73928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 task sharing model is established indicating which actor stores which information as an authentic source, manages the information and maintains it at the disposal of the authorized users</a:t>
            </a:r>
          </a:p>
          <a:p>
            <a:pPr lvl="0"/>
            <a:r>
              <a:rPr lang="en-GB" dirty="0" smtClean="0"/>
              <a:t>information can be flexibly assembled according to ever changing legal concepts</a:t>
            </a:r>
          </a:p>
          <a:p>
            <a:pPr lvl="0"/>
            <a:r>
              <a:rPr lang="en-GB" dirty="0" smtClean="0"/>
              <a:t>every actor has to report probable errors of information to the actor that is designated to validate the information</a:t>
            </a:r>
          </a:p>
          <a:p>
            <a:pPr lvl="0"/>
            <a:r>
              <a:rPr lang="en-GB" dirty="0" smtClean="0"/>
              <a:t>every actor that has to validate information according to the agreed task sharing model, has to examine the reported probable errors, to correct them when necessary and to communicate the correct information to every known interested actor</a:t>
            </a:r>
          </a:p>
          <a:p>
            <a:pPr lvl="0"/>
            <a:r>
              <a:rPr lang="en-GB" dirty="0" smtClean="0"/>
              <a:t>once collected and validated, information is stored, managed and exchanged electronically to avoid transcribing and re-entering it manually</a:t>
            </a:r>
          </a:p>
        </p:txBody>
      </p:sp>
      <p:sp>
        <p:nvSpPr>
          <p:cNvPr id="2" name="Title 1"/>
          <p:cNvSpPr>
            <a:spLocks noGrp="1"/>
          </p:cNvSpPr>
          <p:nvPr>
            <p:ph type="title"/>
          </p:nvPr>
        </p:nvSpPr>
        <p:spPr/>
        <p:txBody>
          <a:bodyPr/>
          <a:lstStyle/>
          <a:p>
            <a:r>
              <a:rPr lang="en-GB" smtClean="0"/>
              <a:t>Common vision on information management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2285905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electronic information exchange can be initiated by</a:t>
            </a:r>
          </a:p>
          <a:p>
            <a:pPr lvl="1"/>
            <a:r>
              <a:rPr lang="en-GB" smtClean="0"/>
              <a:t>the actor that disposes of information</a:t>
            </a:r>
          </a:p>
          <a:p>
            <a:pPr lvl="1"/>
            <a:r>
              <a:rPr lang="en-GB" smtClean="0"/>
              <a:t>the actor that needs information</a:t>
            </a:r>
          </a:p>
          <a:p>
            <a:pPr lvl="1"/>
            <a:r>
              <a:rPr lang="en-GB" smtClean="0"/>
              <a:t>the organisation that manages the interoperability framework</a:t>
            </a:r>
          </a:p>
          <a:p>
            <a:pPr lvl="0"/>
            <a:r>
              <a:rPr lang="en-GB" smtClean="0"/>
              <a:t>electronic information exchanges take place on the base of a functional and technical interoperability framework that evolves permanently but gradually according to open market standards, and is independent from the methods of information exchange</a:t>
            </a:r>
          </a:p>
          <a:p>
            <a:pPr lvl="0"/>
            <a:r>
              <a:rPr lang="en-GB" smtClean="0"/>
              <a:t>available information is used for</a:t>
            </a:r>
          </a:p>
          <a:p>
            <a:pPr lvl="1"/>
            <a:r>
              <a:rPr lang="en-GB" smtClean="0"/>
              <a:t>the automatic granting of benefits</a:t>
            </a:r>
          </a:p>
          <a:p>
            <a:pPr lvl="1"/>
            <a:r>
              <a:rPr lang="en-GB" smtClean="0"/>
              <a:t>prefilling when collecting information</a:t>
            </a:r>
          </a:p>
          <a:p>
            <a:endParaRPr lang="en-US" dirty="0"/>
          </a:p>
        </p:txBody>
      </p:sp>
      <p:sp>
        <p:nvSpPr>
          <p:cNvPr id="2" name="Title 1"/>
          <p:cNvSpPr>
            <a:spLocks noGrp="1"/>
          </p:cNvSpPr>
          <p:nvPr>
            <p:ph type="title"/>
          </p:nvPr>
        </p:nvSpPr>
        <p:spPr/>
        <p:txBody>
          <a:bodyPr/>
          <a:lstStyle/>
          <a:p>
            <a:r>
              <a:rPr lang="en-GB" smtClean="0"/>
              <a:t>Common vision on information management</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1026509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security, availability, integrity and confidentiality of information is ensured by integrated structural, institutional, organizational, HR, technical and other security measures according to agreed policies</a:t>
            </a:r>
          </a:p>
          <a:p>
            <a:r>
              <a:rPr lang="en-GB" dirty="0" smtClean="0"/>
              <a:t>personal information is only used for purposes compatible with the purposes of the collection of the information</a:t>
            </a:r>
          </a:p>
          <a:p>
            <a:r>
              <a:rPr lang="en-GB" dirty="0" smtClean="0"/>
              <a:t>personal information is only accessible to authorized actors and users according to business needs, legislative or policy requirements</a:t>
            </a:r>
          </a:p>
          <a:p>
            <a:r>
              <a:rPr lang="en-GB" dirty="0" smtClean="0"/>
              <a:t>the access authorization to personal information is granted by an Information Security Committee, designated by Parliament, after having checked whether the access conditions are met</a:t>
            </a:r>
          </a:p>
          <a:p>
            <a:r>
              <a:rPr lang="en-GB" dirty="0" smtClean="0"/>
              <a:t>the access authorizations are public</a:t>
            </a:r>
          </a:p>
          <a:p>
            <a:endParaRPr lang="en-US" dirty="0"/>
          </a:p>
        </p:txBody>
      </p:sp>
      <p:sp>
        <p:nvSpPr>
          <p:cNvPr id="2" name="Title 1"/>
          <p:cNvSpPr>
            <a:spLocks noGrp="1"/>
          </p:cNvSpPr>
          <p:nvPr>
            <p:ph type="title"/>
          </p:nvPr>
        </p:nvSpPr>
        <p:spPr/>
        <p:txBody>
          <a:bodyPr/>
          <a:lstStyle/>
          <a:p>
            <a:r>
              <a:rPr lang="en-GB" smtClean="0"/>
              <a:t>Common vision on information security</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1970945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GB" altLang="en-US" dirty="0" smtClean="0"/>
              <a:t>every actual electronic exchange of personal information has to pass an independent trusted third party and is preventively checked on compliance with the existing access authorizations by that trusted third party</a:t>
            </a:r>
          </a:p>
          <a:p>
            <a:r>
              <a:rPr lang="en-GB" altLang="en-US" dirty="0" smtClean="0"/>
              <a:t>every actual electronic exchange of personal information is logged, to be able to trace possible abuse afterwards</a:t>
            </a:r>
          </a:p>
          <a:p>
            <a:r>
              <a:rPr lang="en-GB" altLang="en-US" dirty="0" smtClean="0"/>
              <a:t>every time information is used to take a decision, the information used is communicated to the person concerned together with the decision </a:t>
            </a:r>
          </a:p>
          <a:p>
            <a:r>
              <a:rPr lang="en-GB" altLang="en-US" dirty="0" smtClean="0"/>
              <a:t>every person has right to access and correct his/her own personal data</a:t>
            </a:r>
          </a:p>
          <a:p>
            <a:r>
              <a:rPr lang="en-GB" altLang="en-US" dirty="0" smtClean="0"/>
              <a:t>every actor in the social sector disposes of an information security officer with an advisory, stimulating, documentary and control task</a:t>
            </a:r>
          </a:p>
        </p:txBody>
      </p:sp>
      <p:sp>
        <p:nvSpPr>
          <p:cNvPr id="2" name="Title 1"/>
          <p:cNvSpPr>
            <a:spLocks noGrp="1"/>
          </p:cNvSpPr>
          <p:nvPr>
            <p:ph type="title"/>
          </p:nvPr>
        </p:nvSpPr>
        <p:spPr/>
        <p:txBody>
          <a:bodyPr/>
          <a:lstStyle/>
          <a:p>
            <a:r>
              <a:rPr lang="en-GB" smtClean="0"/>
              <a:t>Common vision on information security</a:t>
            </a:r>
            <a:endParaRPr lang="en-US"/>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278079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dirty="0" smtClean="0"/>
              <a:t>Solid </a:t>
            </a:r>
            <a:r>
              <a:rPr lang="nl-BE" dirty="0" err="1" smtClean="0"/>
              <a:t>architecture</a:t>
            </a:r>
            <a:r>
              <a:rPr lang="nl-BE" dirty="0" smtClean="0"/>
              <a:t> – </a:t>
            </a:r>
            <a:r>
              <a:rPr lang="nl-BE" dirty="0" err="1" smtClean="0"/>
              <a:t>Sharing</a:t>
            </a:r>
            <a:r>
              <a:rPr lang="nl-BE" dirty="0" smtClean="0"/>
              <a:t> &amp; </a:t>
            </a:r>
            <a:r>
              <a:rPr lang="nl-BE" dirty="0" err="1" smtClean="0"/>
              <a:t>reuse</a:t>
            </a:r>
            <a:endParaRPr lang="nl-BE" dirty="0"/>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29</a:t>
            </a:fld>
            <a:endParaRPr lang="en-GB" dirty="0"/>
          </a:p>
        </p:txBody>
      </p:sp>
    </p:spTree>
    <p:extLst>
      <p:ext uri="{BB962C8B-B14F-4D97-AF65-F5344CB8AC3E}">
        <p14:creationId xmlns:p14="http://schemas.microsoft.com/office/powerpoint/2010/main" val="327096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solidFill>
                  <a:srgbClr val="0087BE"/>
                </a:solidFill>
              </a:rPr>
              <a:t>Brief presentation of the</a:t>
            </a:r>
            <a:br>
              <a:rPr lang="en-GB" dirty="0" smtClean="0">
                <a:solidFill>
                  <a:srgbClr val="0087BE"/>
                </a:solidFill>
              </a:rPr>
            </a:br>
            <a:r>
              <a:rPr lang="en-GB" dirty="0" smtClean="0">
                <a:solidFill>
                  <a:srgbClr val="0087BE"/>
                </a:solidFill>
              </a:rPr>
              <a:t>Belgian Crossroads Bank for Social Security</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3</a:t>
            </a:fld>
            <a:endParaRPr lang="en-GB" dirty="0"/>
          </a:p>
        </p:txBody>
      </p:sp>
    </p:spTree>
    <p:extLst>
      <p:ext uri="{BB962C8B-B14F-4D97-AF65-F5344CB8AC3E}">
        <p14:creationId xmlns:p14="http://schemas.microsoft.com/office/powerpoint/2010/main" val="1975467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4803" name="Rectangle 3"/>
          <p:cNvSpPr>
            <a:spLocks noGrp="1" noChangeArrowheads="1"/>
          </p:cNvSpPr>
          <p:nvPr>
            <p:ph type="body" idx="1"/>
          </p:nvPr>
        </p:nvSpPr>
        <p:spPr/>
        <p:txBody>
          <a:bodyPr>
            <a:normAutofit lnSpcReduction="10000"/>
          </a:bodyPr>
          <a:lstStyle/>
          <a:p>
            <a:r>
              <a:rPr lang="nl-BE" altLang="fr-FR" dirty="0" err="1" smtClean="0"/>
              <a:t>what</a:t>
            </a:r>
            <a:r>
              <a:rPr lang="nl-BE" altLang="fr-FR" dirty="0" smtClean="0"/>
              <a:t> ?</a:t>
            </a:r>
          </a:p>
          <a:p>
            <a:pPr marL="457191" lvl="1" indent="0">
              <a:buNone/>
            </a:pPr>
            <a:r>
              <a:rPr lang="nl-BE" altLang="fr-FR" dirty="0" smtClean="0"/>
              <a:t>“</a:t>
            </a:r>
            <a:r>
              <a:rPr lang="en-US" altLang="fr-FR" dirty="0" smtClean="0"/>
              <a:t>Service Oriented Architecture (SOA) is a paradigm for organizing and utilizing distributed capabilities that may be under the control of different ownership domains. It provides a uniform means to offer, discover, interact with and use capabilities to produce desired effects consistent with measurable preconditions and expectations. This style of architecture promotes reuse at the macro (service) level rather than micro levels (e.g. objects). It also makes interconnection of existing IT assets trivial” (OASIS Reference Group)</a:t>
            </a:r>
          </a:p>
          <a:p>
            <a:r>
              <a:rPr lang="nl-BE" altLang="fr-FR" dirty="0" err="1" smtClean="0"/>
              <a:t>characteristics</a:t>
            </a:r>
            <a:endParaRPr lang="nl-BE" altLang="fr-FR" dirty="0" smtClean="0"/>
          </a:p>
          <a:p>
            <a:pPr lvl="1"/>
            <a:r>
              <a:rPr lang="en-US" altLang="fr-FR" dirty="0" smtClean="0"/>
              <a:t>service-oriented</a:t>
            </a:r>
          </a:p>
          <a:p>
            <a:pPr lvl="1"/>
            <a:r>
              <a:rPr lang="en-US" altLang="fr-FR" dirty="0" smtClean="0"/>
              <a:t>modular</a:t>
            </a:r>
          </a:p>
          <a:p>
            <a:pPr lvl="1"/>
            <a:r>
              <a:rPr lang="en-US" altLang="fr-FR" dirty="0" smtClean="0"/>
              <a:t>interoperable (based on open standards or open specifications)</a:t>
            </a:r>
          </a:p>
          <a:p>
            <a:pPr lvl="1"/>
            <a:r>
              <a:rPr lang="en-US" altLang="fr-FR" dirty="0" smtClean="0"/>
              <a:t>extensible</a:t>
            </a:r>
          </a:p>
          <a:p>
            <a:pPr lvl="1"/>
            <a:r>
              <a:rPr lang="en-US" altLang="fr-FR" dirty="0" smtClean="0"/>
              <a:t>layered</a:t>
            </a:r>
          </a:p>
          <a:p>
            <a:pPr lvl="1"/>
            <a:r>
              <a:rPr lang="en-US" altLang="fr-FR" dirty="0" smtClean="0"/>
              <a:t>based on reuse of components and data</a:t>
            </a:r>
          </a:p>
        </p:txBody>
      </p:sp>
      <p:sp>
        <p:nvSpPr>
          <p:cNvPr id="844802" name="Rectangle 2"/>
          <p:cNvSpPr>
            <a:spLocks noGrp="1" noChangeArrowheads="1"/>
          </p:cNvSpPr>
          <p:nvPr>
            <p:ph type="title"/>
          </p:nvPr>
        </p:nvSpPr>
        <p:spPr/>
        <p:txBody>
          <a:bodyPr/>
          <a:lstStyle/>
          <a:p>
            <a:r>
              <a:rPr lang="nl-BE" altLang="fr-FR" smtClean="0"/>
              <a:t>Service Oriented Architecture (SOA)</a:t>
            </a:r>
            <a:endParaRPr lang="nl-BE" altLang="fr-FR"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198352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ontent Placeholder 8"/>
          <p:cNvSpPr>
            <a:spLocks noGrp="1"/>
          </p:cNvSpPr>
          <p:nvPr>
            <p:ph idx="1"/>
          </p:nvPr>
        </p:nvSpPr>
        <p:spPr/>
        <p:txBody>
          <a:bodyPr>
            <a:normAutofit/>
          </a:bodyPr>
          <a:lstStyle/>
          <a:p>
            <a:r>
              <a:rPr lang="nl-BE" dirty="0" err="1"/>
              <a:t>infrastructure</a:t>
            </a:r>
            <a:endParaRPr lang="nl-BE" dirty="0"/>
          </a:p>
          <a:p>
            <a:pPr lvl="1"/>
            <a:r>
              <a:rPr lang="nl-BE" dirty="0"/>
              <a:t>hard </a:t>
            </a:r>
            <a:r>
              <a:rPr lang="nl-BE" dirty="0" err="1"/>
              <a:t>infrastructure</a:t>
            </a:r>
            <a:endParaRPr lang="nl-BE" dirty="0"/>
          </a:p>
          <a:p>
            <a:pPr lvl="1"/>
            <a:r>
              <a:rPr lang="nl-BE" dirty="0"/>
              <a:t>soft </a:t>
            </a:r>
            <a:r>
              <a:rPr lang="nl-BE" dirty="0" err="1"/>
              <a:t>infrastructure</a:t>
            </a:r>
            <a:endParaRPr lang="nl-BE" dirty="0"/>
          </a:p>
          <a:p>
            <a:pPr lvl="1"/>
            <a:r>
              <a:rPr lang="nl-BE" dirty="0"/>
              <a:t>platforms</a:t>
            </a:r>
          </a:p>
          <a:p>
            <a:r>
              <a:rPr lang="nl-BE" dirty="0"/>
              <a:t>common </a:t>
            </a:r>
            <a:r>
              <a:rPr lang="nl-BE" dirty="0" err="1"/>
              <a:t>vendor</a:t>
            </a:r>
            <a:r>
              <a:rPr lang="nl-BE" dirty="0"/>
              <a:t> </a:t>
            </a:r>
            <a:r>
              <a:rPr lang="nl-BE" dirty="0" err="1"/>
              <a:t>contracts</a:t>
            </a:r>
            <a:endParaRPr lang="nl-BE" dirty="0"/>
          </a:p>
          <a:p>
            <a:r>
              <a:rPr lang="nl-BE" dirty="0" err="1"/>
              <a:t>federal</a:t>
            </a:r>
            <a:r>
              <a:rPr lang="nl-BE" dirty="0"/>
              <a:t> ICT community</a:t>
            </a:r>
          </a:p>
          <a:p>
            <a:endParaRPr lang="nl-BE" dirty="0"/>
          </a:p>
          <a:p>
            <a:r>
              <a:rPr lang="nl-BE" dirty="0"/>
              <a:t>business</a:t>
            </a:r>
          </a:p>
          <a:p>
            <a:pPr lvl="1"/>
            <a:r>
              <a:rPr lang="nl-BE" dirty="0" err="1"/>
              <a:t>knowledge</a:t>
            </a:r>
            <a:r>
              <a:rPr lang="nl-BE" dirty="0"/>
              <a:t> &amp; </a:t>
            </a:r>
            <a:r>
              <a:rPr lang="nl-BE" dirty="0" err="1"/>
              <a:t>experiences</a:t>
            </a:r>
            <a:endParaRPr lang="nl-BE" dirty="0"/>
          </a:p>
          <a:p>
            <a:pPr lvl="1"/>
            <a:r>
              <a:rPr lang="nl-BE" dirty="0"/>
              <a:t>business </a:t>
            </a:r>
            <a:r>
              <a:rPr lang="nl-BE" dirty="0" err="1"/>
              <a:t>functionality</a:t>
            </a:r>
            <a:endParaRPr lang="nl-BE" dirty="0"/>
          </a:p>
          <a:p>
            <a:pPr lvl="1"/>
            <a:r>
              <a:rPr lang="nl-BE" dirty="0"/>
              <a:t>business data</a:t>
            </a:r>
          </a:p>
          <a:p>
            <a:pPr lvl="1"/>
            <a:r>
              <a:rPr lang="nl-BE" dirty="0"/>
              <a:t>complete business services</a:t>
            </a:r>
          </a:p>
          <a:p>
            <a:pPr lvl="1"/>
            <a:endParaRPr lang="nl-BE" dirty="0"/>
          </a:p>
          <a:p>
            <a:pPr lvl="1"/>
            <a:endParaRPr lang="nl-BE" dirty="0"/>
          </a:p>
          <a:p>
            <a:pPr lvl="1"/>
            <a:endParaRPr lang="nl-BE" dirty="0"/>
          </a:p>
          <a:p>
            <a:pPr lvl="1"/>
            <a:endParaRPr lang="nl-BE" dirty="0"/>
          </a:p>
          <a:p>
            <a:endParaRPr lang="nl-BE" dirty="0"/>
          </a:p>
          <a:p>
            <a:endParaRPr lang="nl-BE" dirty="0"/>
          </a:p>
          <a:p>
            <a:endParaRPr lang="nl-BE" dirty="0"/>
          </a:p>
          <a:p>
            <a:endParaRPr lang="nl-BE" dirty="0"/>
          </a:p>
          <a:p>
            <a:endParaRPr lang="nl-BE" dirty="0"/>
          </a:p>
        </p:txBody>
      </p:sp>
      <p:sp>
        <p:nvSpPr>
          <p:cNvPr id="4" name="Title 3"/>
          <p:cNvSpPr>
            <a:spLocks noGrp="1"/>
          </p:cNvSpPr>
          <p:nvPr>
            <p:ph type="title"/>
          </p:nvPr>
        </p:nvSpPr>
        <p:spPr/>
        <p:txBody>
          <a:bodyPr/>
          <a:lstStyle/>
          <a:p>
            <a:r>
              <a:rPr lang="en-US"/>
              <a:t>Different types of sharing &amp; reuse</a:t>
            </a:r>
            <a:endParaRPr lang="en-US" dirty="0"/>
          </a:p>
        </p:txBody>
      </p:sp>
      <p:pic>
        <p:nvPicPr>
          <p:cNvPr id="5" name="Picture 2" descr="https://www.gcloud.belgium.be/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776321"/>
            <a:ext cx="1986905" cy="1125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5072" y="5609903"/>
            <a:ext cx="637081" cy="703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932" y="4550006"/>
            <a:ext cx="1384992" cy="1747422"/>
          </a:xfrm>
          <a:prstGeom prst="rect">
            <a:avLst/>
          </a:prstGeom>
        </p:spPr>
      </p:pic>
      <p:sp>
        <p:nvSpPr>
          <p:cNvPr id="2" name="TextBox 1"/>
          <p:cNvSpPr txBox="1"/>
          <p:nvPr/>
        </p:nvSpPr>
        <p:spPr>
          <a:xfrm>
            <a:off x="8008764" y="2842397"/>
            <a:ext cx="3926877" cy="1754326"/>
          </a:xfrm>
          <a:prstGeom prst="rect">
            <a:avLst/>
          </a:prstGeom>
          <a:noFill/>
        </p:spPr>
        <p:txBody>
          <a:bodyPr wrap="square" rtlCol="0">
            <a:spAutoFit/>
          </a:bodyPr>
          <a:lstStyle/>
          <a:p>
            <a:pPr algn="ctr"/>
            <a:r>
              <a:rPr lang="en-US" sz="3600" dirty="0"/>
              <a:t>Important to know what already exists </a:t>
            </a:r>
          </a:p>
          <a:p>
            <a:pPr algn="ctr"/>
            <a:r>
              <a:rPr lang="en-US" sz="3600" dirty="0">
                <a:sym typeface="Wingdings" panose="05000000000000000000" pitchFamily="2" charset="2"/>
              </a:rPr>
              <a:t> c</a:t>
            </a:r>
            <a:r>
              <a:rPr lang="en-US" sz="3600" dirty="0"/>
              <a:t>atalogues!</a:t>
            </a:r>
          </a:p>
        </p:txBody>
      </p:sp>
      <p:sp>
        <p:nvSpPr>
          <p:cNvPr id="3" name="Right Brace 2"/>
          <p:cNvSpPr/>
          <p:nvPr/>
        </p:nvSpPr>
        <p:spPr>
          <a:xfrm>
            <a:off x="4935247" y="1052736"/>
            <a:ext cx="589085" cy="257249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938731" y="4437812"/>
            <a:ext cx="589085" cy="207513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5940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 Cloud deployment types</a:t>
            </a:r>
            <a:endParaRPr lang="en-GB" noProof="0" dirty="0"/>
          </a:p>
        </p:txBody>
      </p:sp>
      <p:grpSp>
        <p:nvGrpSpPr>
          <p:cNvPr id="18" name="Group 17"/>
          <p:cNvGrpSpPr/>
          <p:nvPr/>
        </p:nvGrpSpPr>
        <p:grpSpPr>
          <a:xfrm>
            <a:off x="2470200" y="1268760"/>
            <a:ext cx="7380820" cy="4464496"/>
            <a:chOff x="946200" y="1268760"/>
            <a:chExt cx="7380820" cy="4464496"/>
          </a:xfrm>
        </p:grpSpPr>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775519" y="1412776"/>
            <a:ext cx="509984" cy="4680520"/>
            <a:chOff x="251519" y="1412776"/>
            <a:chExt cx="509984" cy="4680520"/>
          </a:xfrm>
        </p:grpSpPr>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5" name="Group 4"/>
          <p:cNvGrpSpPr/>
          <p:nvPr/>
        </p:nvGrpSpPr>
        <p:grpSpPr>
          <a:xfrm>
            <a:off x="2430990" y="5990284"/>
            <a:ext cx="7452344" cy="584189"/>
            <a:chOff x="906990" y="5990283"/>
            <a:chExt cx="7452344" cy="584189"/>
          </a:xfrm>
        </p:grpSpPr>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2" name="Group 11"/>
          <p:cNvGrpSpPr/>
          <p:nvPr/>
        </p:nvGrpSpPr>
        <p:grpSpPr>
          <a:xfrm>
            <a:off x="2499284" y="2668271"/>
            <a:ext cx="3571317" cy="1639357"/>
            <a:chOff x="975283" y="2668270"/>
            <a:chExt cx="3571317" cy="1639357"/>
          </a:xfrm>
        </p:grpSpPr>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36" name="Picture 3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845965" y="3952124"/>
              <a:ext cx="189198" cy="266380"/>
            </a:xfrm>
            <a:prstGeom prst="rect">
              <a:avLst/>
            </a:prstGeom>
          </p:spPr>
        </p:pic>
        <p:pic>
          <p:nvPicPr>
            <p:cNvPr id="43" name="Picture 4" descr="http://icons.iconarchive.com/icons/custom-icon-design/pretty-office-12/512/cloud-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664153" y="3376681"/>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6160610" y="2636913"/>
            <a:ext cx="4756478" cy="1670715"/>
            <a:chOff x="4636610" y="2636912"/>
            <a:chExt cx="4756478" cy="1670715"/>
          </a:xfrm>
        </p:grpSpPr>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5975902" y="4328290"/>
            <a:ext cx="4846246" cy="1469613"/>
            <a:chOff x="4451902" y="4328289"/>
            <a:chExt cx="4846246" cy="1469613"/>
          </a:xfrm>
        </p:grpSpPr>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2499048" y="4365104"/>
            <a:ext cx="3520994" cy="1512168"/>
            <a:chOff x="975048" y="4365104"/>
            <a:chExt cx="3520994" cy="1512168"/>
          </a:xfrm>
        </p:grpSpPr>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44"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20008" y="4840142"/>
              <a:ext cx="189198" cy="266380"/>
            </a:xfrm>
            <a:prstGeom prst="rect">
              <a:avLst/>
            </a:prstGeom>
          </p:spPr>
        </p:pic>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6635806" y="1104514"/>
            <a:ext cx="3393695" cy="1406555"/>
            <a:chOff x="5111805" y="1104513"/>
            <a:chExt cx="3393695" cy="1406555"/>
          </a:xfrm>
        </p:grpSpPr>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42" name="Picture 4" descr="http://icons.iconarchive.com/icons/custom-icon-design/pretty-office-12/512/cloud-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8009870" y="2244688"/>
              <a:ext cx="189198" cy="266380"/>
            </a:xfrm>
            <a:prstGeom prst="rect">
              <a:avLst/>
            </a:prstGeom>
          </p:spPr>
        </p:pic>
      </p:grpSp>
      <p:grpSp>
        <p:nvGrpSpPr>
          <p:cNvPr id="4" name="Group 3"/>
          <p:cNvGrpSpPr/>
          <p:nvPr/>
        </p:nvGrpSpPr>
        <p:grpSpPr>
          <a:xfrm>
            <a:off x="1983813" y="944725"/>
            <a:ext cx="8666167" cy="3456595"/>
            <a:chOff x="459812" y="944724"/>
            <a:chExt cx="8666167" cy="3456595"/>
          </a:xfrm>
        </p:grpSpPr>
        <p:sp>
          <p:nvSpPr>
            <p:cNvPr id="40" name="Rounded Rectangle 39"/>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a:solidFill>
                    <a:schemeClr val="tx1"/>
                  </a:solidFill>
                </a:rPr>
                <a:t>			 </a:t>
              </a:r>
              <a:r>
                <a:rPr lang="nl-BE" sz="2800" dirty="0" err="1">
                  <a:solidFill>
                    <a:schemeClr val="accent6">
                      <a:lumMod val="50000"/>
                    </a:schemeClr>
                  </a:solidFill>
                </a:rPr>
                <a:t>Hybrid</a:t>
              </a:r>
              <a:r>
                <a:rPr lang="nl-BE" sz="2400" dirty="0">
                  <a:solidFill>
                    <a:schemeClr val="accent6">
                      <a:lumMod val="50000"/>
                    </a:schemeClr>
                  </a:solidFill>
                </a:rPr>
                <a:t> </a:t>
              </a:r>
              <a:endParaRPr lang="en-US" sz="2400" dirty="0">
                <a:solidFill>
                  <a:schemeClr val="accent6">
                    <a:lumMod val="50000"/>
                  </a:schemeClr>
                </a:solidFill>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9162120">
              <a:off x="459812" y="1002214"/>
              <a:ext cx="1784640" cy="1008322"/>
            </a:xfrm>
            <a:prstGeom prst="rect">
              <a:avLst/>
            </a:prstGeom>
          </p:spPr>
        </p:pic>
      </p:grpSp>
      <p:sp>
        <p:nvSpPr>
          <p:cNvPr id="19" name="Tijdelijke aanduiding voor dianummer 18"/>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229154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1000"/>
                                        <p:tgtEl>
                                          <p:spTgt spid="7"/>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 name="Group 50"/>
          <p:cNvGrpSpPr/>
          <p:nvPr/>
        </p:nvGrpSpPr>
        <p:grpSpPr>
          <a:xfrm>
            <a:off x="2999656" y="1484314"/>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194896"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dirty="0" err="1">
                  <a:solidFill>
                    <a:schemeClr val="tx2"/>
                  </a:solidFill>
                </a:rPr>
                <a:t>Synergy</a:t>
              </a:r>
              <a:endParaRPr lang="nl-BE" sz="4800" dirty="0"/>
            </a:p>
          </p:txBody>
        </p:sp>
      </p:grpSp>
      <p:sp>
        <p:nvSpPr>
          <p:cNvPr id="37" name="Title 36"/>
          <p:cNvSpPr>
            <a:spLocks noGrp="1"/>
          </p:cNvSpPr>
          <p:nvPr>
            <p:ph type="title"/>
          </p:nvPr>
        </p:nvSpPr>
        <p:spPr/>
        <p:txBody>
          <a:bodyPr/>
          <a:lstStyle/>
          <a:p>
            <a:r>
              <a:rPr lang="en-GB" noProof="0" smtClean="0"/>
              <a:t>G-Cloud ‘products’ </a:t>
            </a:r>
            <a:endParaRPr lang="en-GB" noProof="0" dirty="0"/>
          </a:p>
        </p:txBody>
      </p:sp>
      <p:grpSp>
        <p:nvGrpSpPr>
          <p:cNvPr id="55" name="Group 54"/>
          <p:cNvGrpSpPr/>
          <p:nvPr/>
        </p:nvGrpSpPr>
        <p:grpSpPr>
          <a:xfrm>
            <a:off x="4579440" y="1009862"/>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Procurement</a:t>
              </a:r>
              <a:endParaRPr lang="nl-BE" sz="2800" b="1" dirty="0">
                <a:solidFill>
                  <a:schemeClr val="bg1"/>
                </a:solidFill>
              </a:endParaRPr>
            </a:p>
          </p:txBody>
        </p:sp>
      </p:grpSp>
      <p:grpSp>
        <p:nvGrpSpPr>
          <p:cNvPr id="52" name="Group 51"/>
          <p:cNvGrpSpPr/>
          <p:nvPr/>
        </p:nvGrpSpPr>
        <p:grpSpPr>
          <a:xfrm>
            <a:off x="7312144" y="2993763"/>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a:solidFill>
                    <a:schemeClr val="bg1"/>
                  </a:solidFill>
                </a:rPr>
                <a:t>Services</a:t>
              </a:r>
            </a:p>
          </p:txBody>
        </p:sp>
      </p:grpSp>
      <p:grpSp>
        <p:nvGrpSpPr>
          <p:cNvPr id="54" name="Group 53"/>
          <p:cNvGrpSpPr/>
          <p:nvPr/>
        </p:nvGrpSpPr>
        <p:grpSpPr>
          <a:xfrm>
            <a:off x="1631504" y="2993763"/>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Projects</a:t>
              </a:r>
              <a:endParaRPr lang="nl-BE" sz="2800" b="1" dirty="0">
                <a:solidFill>
                  <a:schemeClr val="bg1"/>
                </a:solidFill>
              </a:endParaRPr>
            </a:p>
          </p:txBody>
        </p:sp>
      </p:grpSp>
      <p:grpSp>
        <p:nvGrpSpPr>
          <p:cNvPr id="53" name="Group 52"/>
          <p:cNvGrpSpPr/>
          <p:nvPr/>
        </p:nvGrpSpPr>
        <p:grpSpPr>
          <a:xfrm>
            <a:off x="4471824" y="5373217"/>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nl-BE" sz="2800" b="1" dirty="0" err="1">
                  <a:solidFill>
                    <a:schemeClr val="bg1"/>
                  </a:solidFill>
                </a:rPr>
                <a:t>Know-how</a:t>
              </a:r>
              <a:r>
                <a:rPr lang="nl-BE" sz="2800" b="1" dirty="0">
                  <a:solidFill>
                    <a:schemeClr val="bg1"/>
                  </a:solidFill>
                </a:rPr>
                <a:t> &amp; Expertise</a:t>
              </a:r>
            </a:p>
          </p:txBody>
        </p:sp>
      </p:grpSp>
      <p:grpSp>
        <p:nvGrpSpPr>
          <p:cNvPr id="39" name="Group 38"/>
          <p:cNvGrpSpPr/>
          <p:nvPr/>
        </p:nvGrpSpPr>
        <p:grpSpPr>
          <a:xfrm>
            <a:off x="2283451"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Cooperation</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7673930"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Efficiency</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7673930"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Quality</a:t>
              </a:r>
              <a:r>
                <a:rPr lang="nl-BE" sz="2000" b="1" dirty="0" err="1">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2283451" y="4440098"/>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a:solidFill>
                    <a:schemeClr val="tx2"/>
                  </a:solidFill>
                  <a:latin typeface="Calibri" panose="020F0502020204030204" pitchFamily="34" charset="0"/>
                </a:rPr>
                <a:t>Costs</a:t>
              </a:r>
              <a:r>
                <a:rPr lang="nl-BE" sz="2000" b="1" dirty="0" err="1">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654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Why G-Cloud?</a:t>
            </a:r>
            <a:endParaRPr lang="en-GB" noProof="0" dirty="0"/>
          </a:p>
        </p:txBody>
      </p:sp>
      <p:sp>
        <p:nvSpPr>
          <p:cNvPr id="3" name="Content Placeholder 2"/>
          <p:cNvSpPr>
            <a:spLocks noGrp="1"/>
          </p:cNvSpPr>
          <p:nvPr>
            <p:ph idx="1"/>
          </p:nvPr>
        </p:nvSpPr>
        <p:spPr>
          <a:xfrm>
            <a:off x="5087888" y="1089660"/>
            <a:ext cx="5122912" cy="5265420"/>
          </a:xfrm>
        </p:spPr>
        <p:txBody>
          <a:bodyPr>
            <a:normAutofit/>
          </a:bodyPr>
          <a:lstStyle/>
          <a:p>
            <a:pPr marL="0" indent="0">
              <a:buNone/>
            </a:pPr>
            <a:r>
              <a:rPr lang="en-GB" noProof="0" smtClean="0"/>
              <a:t>Creation of </a:t>
            </a:r>
            <a:r>
              <a:rPr lang="en-GB" b="1" noProof="0" smtClean="0"/>
              <a:t>economies of scale</a:t>
            </a:r>
            <a:r>
              <a:rPr lang="en-GB" noProof="0" smtClean="0"/>
              <a:t>: efficiency and high quality/availability</a:t>
            </a:r>
          </a:p>
          <a:p>
            <a:pPr marL="0" indent="0">
              <a:buNone/>
            </a:pPr>
            <a:endParaRPr lang="en-GB" noProof="0" smtClean="0"/>
          </a:p>
          <a:p>
            <a:pPr marL="0" indent="0">
              <a:buNone/>
            </a:pPr>
            <a:r>
              <a:rPr lang="en-GB" noProof="0" smtClean="0"/>
              <a:t>Respect of </a:t>
            </a:r>
            <a:r>
              <a:rPr lang="en-GB" b="1" noProof="0" smtClean="0"/>
              <a:t>confidentiality </a:t>
            </a:r>
            <a:r>
              <a:rPr lang="en-GB" noProof="0" smtClean="0"/>
              <a:t>and </a:t>
            </a:r>
            <a:r>
              <a:rPr lang="en-GB" b="1" noProof="0" smtClean="0"/>
              <a:t>data protection</a:t>
            </a:r>
          </a:p>
          <a:p>
            <a:pPr marL="0" indent="0">
              <a:buNone/>
            </a:pPr>
            <a:endParaRPr lang="en-GB" b="1" noProof="0" smtClean="0"/>
          </a:p>
          <a:p>
            <a:pPr marL="0" indent="0">
              <a:buNone/>
            </a:pPr>
            <a:r>
              <a:rPr lang="en-GB" noProof="0" smtClean="0"/>
              <a:t>Bigger </a:t>
            </a:r>
            <a:r>
              <a:rPr lang="en-GB" b="1" noProof="0" smtClean="0"/>
              <a:t>focus</a:t>
            </a:r>
            <a:r>
              <a:rPr lang="en-GB" noProof="0" smtClean="0"/>
              <a:t> </a:t>
            </a:r>
            <a:r>
              <a:rPr lang="en-GB" b="1" noProof="0" smtClean="0"/>
              <a:t>on business applications and flexibility </a:t>
            </a:r>
            <a:r>
              <a:rPr lang="en-GB" noProof="0" smtClean="0"/>
              <a:t>in order to realize them</a:t>
            </a:r>
          </a:p>
          <a:p>
            <a:pPr marL="0" indent="0">
              <a:buNone/>
            </a:pPr>
            <a:endParaRPr lang="en-GB" noProof="0" smtClean="0"/>
          </a:p>
          <a:p>
            <a:pPr marL="0" indent="0">
              <a:buNone/>
            </a:pPr>
            <a:endParaRPr lang="en-GB" noProof="0" dirty="0"/>
          </a:p>
        </p:txBody>
      </p:sp>
      <p:pic>
        <p:nvPicPr>
          <p:cNvPr id="8194" name="Picture 2" descr="C:\Users\JV\Downloads\tipper-4171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1011674"/>
            <a:ext cx="1560460" cy="20806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8838" y="3068961"/>
            <a:ext cx="2325214" cy="1643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3042" y="4712355"/>
            <a:ext cx="2271010" cy="181564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214108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Why G-Cloud?</a:t>
            </a:r>
            <a:endParaRPr lang="en-GB" noProof="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1" y="3717032"/>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1" y="1479501"/>
            <a:ext cx="2905125" cy="1477328"/>
          </a:xfrm>
          <a:prstGeom prst="rect">
            <a:avLst/>
          </a:prstGeom>
          <a:noFill/>
        </p:spPr>
        <p:txBody>
          <a:bodyPr wrap="square" rtlCol="0">
            <a:spAutoFit/>
          </a:bodyPr>
          <a:lstStyle/>
          <a:p>
            <a:pPr algn="ctr"/>
            <a:r>
              <a:rPr lang="fr-BE" sz="2400" b="1" dirty="0" err="1"/>
              <a:t>Greater</a:t>
            </a:r>
            <a:r>
              <a:rPr lang="fr-BE" sz="2400" b="1" dirty="0"/>
              <a:t> </a:t>
            </a:r>
            <a:r>
              <a:rPr lang="fr-BE" sz="2400" b="1" dirty="0" err="1"/>
              <a:t>weight</a:t>
            </a:r>
            <a:endParaRPr lang="fr-BE" sz="2400" b="1" dirty="0"/>
          </a:p>
          <a:p>
            <a:pPr algn="ctr"/>
            <a:r>
              <a:rPr lang="fr-BE" sz="2400" dirty="0" err="1"/>
              <a:t>during</a:t>
            </a:r>
            <a:r>
              <a:rPr lang="fr-BE" sz="2400" dirty="0"/>
              <a:t> </a:t>
            </a:r>
            <a:r>
              <a:rPr lang="fr-BE" sz="2400" dirty="0" err="1"/>
              <a:t>negotiations</a:t>
            </a:r>
            <a:r>
              <a:rPr lang="fr-BE" sz="2400" dirty="0"/>
              <a:t> </a:t>
            </a:r>
            <a:r>
              <a:rPr lang="fr-BE" sz="2400" dirty="0" err="1"/>
              <a:t>with</a:t>
            </a:r>
            <a:r>
              <a:rPr lang="fr-BE" sz="2400" dirty="0"/>
              <a:t> </a:t>
            </a:r>
            <a:r>
              <a:rPr lang="fr-BE" sz="2400" dirty="0" err="1"/>
              <a:t>suppliers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308"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59897" y="1479502"/>
            <a:ext cx="2088232" cy="1200329"/>
          </a:xfrm>
          <a:prstGeom prst="rect">
            <a:avLst/>
          </a:prstGeom>
          <a:noFill/>
        </p:spPr>
        <p:txBody>
          <a:bodyPr wrap="square" rtlCol="0">
            <a:spAutoFit/>
          </a:bodyPr>
          <a:lstStyle/>
          <a:p>
            <a:pPr algn="ctr"/>
            <a:r>
              <a:rPr lang="fr-BE" sz="2400" b="1" dirty="0" err="1"/>
              <a:t>Pooling</a:t>
            </a:r>
            <a:r>
              <a:rPr lang="fr-BE" sz="2400" dirty="0"/>
              <a:t> of </a:t>
            </a:r>
            <a:r>
              <a:rPr lang="fr-BE" sz="2400" dirty="0" err="1"/>
              <a:t>knowledge</a:t>
            </a:r>
            <a:r>
              <a:rPr lang="fr-BE" sz="2400" dirty="0"/>
              <a:t> and </a:t>
            </a:r>
            <a:r>
              <a:rPr lang="fr-BE" sz="2400" dirty="0" err="1"/>
              <a:t>resources</a:t>
            </a:r>
            <a:endParaRPr lang="en-GB" dirty="0"/>
          </a:p>
        </p:txBody>
      </p:sp>
      <p:pic>
        <p:nvPicPr>
          <p:cNvPr id="9222" name="Picture 6" descr="C:\Users\JV\Downloads\light-bulb-9788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8196"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33414" y="1495014"/>
            <a:ext cx="2551008" cy="1569660"/>
          </a:xfrm>
          <a:prstGeom prst="rect">
            <a:avLst/>
          </a:prstGeom>
        </p:spPr>
        <p:txBody>
          <a:bodyPr wrap="square">
            <a:spAutoFit/>
          </a:bodyPr>
          <a:lstStyle/>
          <a:p>
            <a:pPr algn="ctr"/>
            <a:r>
              <a:rPr lang="fr-BE" sz="2400" b="1" dirty="0" err="1"/>
              <a:t>Technological</a:t>
            </a:r>
            <a:r>
              <a:rPr lang="fr-BE" sz="2400" b="1" dirty="0"/>
              <a:t> </a:t>
            </a:r>
            <a:r>
              <a:rPr lang="fr-BE" sz="2400" b="1" dirty="0" err="1"/>
              <a:t>evolution</a:t>
            </a:r>
            <a:r>
              <a:rPr lang="fr-BE" sz="2400" b="1" dirty="0"/>
              <a:t> </a:t>
            </a:r>
            <a:r>
              <a:rPr lang="fr-BE" sz="2400" dirty="0" err="1"/>
              <a:t>faster</a:t>
            </a:r>
            <a:r>
              <a:rPr lang="fr-BE" sz="2400" dirty="0"/>
              <a:t> </a:t>
            </a:r>
            <a:r>
              <a:rPr lang="fr-BE" sz="2400" dirty="0" err="1"/>
              <a:t>available</a:t>
            </a:r>
            <a:r>
              <a:rPr lang="fr-BE" sz="2400" dirty="0"/>
              <a:t> for </a:t>
            </a:r>
            <a:r>
              <a:rPr lang="fr-BE" sz="2400" dirty="0" err="1"/>
              <a:t>everyone</a:t>
            </a:r>
            <a:endParaRPr lang="fr-BE" sz="2400"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59586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507" y="929520"/>
            <a:ext cx="8604448" cy="5928480"/>
          </a:xfrm>
          <a:prstGeom prst="rect">
            <a:avLst/>
          </a:prstGeom>
        </p:spPr>
      </p:pic>
      <p:sp>
        <p:nvSpPr>
          <p:cNvPr id="9" name="Rectangle 8"/>
          <p:cNvSpPr/>
          <p:nvPr/>
        </p:nvSpPr>
        <p:spPr>
          <a:xfrm>
            <a:off x="199154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07166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15178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23190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631202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39214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847226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9552384" y="188640"/>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847528" y="116632"/>
            <a:ext cx="8568952" cy="720080"/>
          </a:xfrm>
          <a:prstGeom prst="rect">
            <a:avLst/>
          </a:prstGeom>
          <a:solidFill>
            <a:srgbClr val="4F81BD">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Business components</a:t>
            </a:r>
          </a:p>
        </p:txBody>
      </p:sp>
      <p:sp>
        <p:nvSpPr>
          <p:cNvPr id="3" name="Rectangle 2"/>
          <p:cNvSpPr/>
          <p:nvPr/>
        </p:nvSpPr>
        <p:spPr>
          <a:xfrm>
            <a:off x="1703512" y="70228"/>
            <a:ext cx="8856984" cy="2560031"/>
          </a:xfrm>
          <a:prstGeom prst="rect">
            <a:avLst/>
          </a:prstGeom>
          <a:solidFill>
            <a:srgbClr val="D17B3B">
              <a:alpha val="49804"/>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Shifting 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towards synergies in the area of business components</a:t>
            </a:r>
          </a:p>
        </p:txBody>
      </p:sp>
      <p:sp>
        <p:nvSpPr>
          <p:cNvPr id="18" name="Rectangle 17"/>
          <p:cNvSpPr/>
          <p:nvPr/>
        </p:nvSpPr>
        <p:spPr>
          <a:xfrm>
            <a:off x="1703512" y="2676663"/>
            <a:ext cx="8856984" cy="4181337"/>
          </a:xfrm>
          <a:prstGeom prst="rect">
            <a:avLst/>
          </a:prstGeom>
          <a:solidFill>
            <a:srgbClr val="4A78C2">
              <a:alpha val="50196"/>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rPr>
              <a:t>Stronger </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centrally coordinated approach to offering </a:t>
            </a:r>
            <a:r>
              <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rPr>
              <a:t>platforms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1368" y="70228"/>
            <a:ext cx="915010" cy="1154453"/>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7368" y="1574504"/>
            <a:ext cx="998308" cy="1102159"/>
          </a:xfrm>
          <a:prstGeom prst="rect">
            <a:avLst/>
          </a:prstGeom>
        </p:spPr>
      </p:pic>
      <p:pic>
        <p:nvPicPr>
          <p:cNvPr id="24" name="Picture 2" descr="https://www.gcloud.belgium.be/images/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49351" y="4842344"/>
            <a:ext cx="10763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8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a:t>
            </a:r>
            <a:r>
              <a:rPr lang="en-US" dirty="0" smtClean="0"/>
              <a:t>nitiative within the public social security institutions &amp; </a:t>
            </a:r>
            <a:r>
              <a:rPr lang="en-US" dirty="0" err="1" smtClean="0"/>
              <a:t>Smals</a:t>
            </a:r>
            <a:endParaRPr lang="en-US" dirty="0" smtClean="0"/>
          </a:p>
          <a:p>
            <a:r>
              <a:rPr lang="en-US" dirty="0"/>
              <a:t>p</a:t>
            </a:r>
            <a:r>
              <a:rPr lang="en-US" dirty="0" smtClean="0"/>
              <a:t>urpose</a:t>
            </a:r>
          </a:p>
          <a:p>
            <a:pPr lvl="1"/>
            <a:r>
              <a:rPr lang="en-US" dirty="0" smtClean="0"/>
              <a:t>synergy </a:t>
            </a:r>
            <a:r>
              <a:rPr lang="en-US" dirty="0"/>
              <a:t>around (technical) business </a:t>
            </a:r>
            <a:r>
              <a:rPr lang="en-US" dirty="0" smtClean="0"/>
              <a:t>components</a:t>
            </a:r>
          </a:p>
          <a:p>
            <a:pPr lvl="1"/>
            <a:r>
              <a:rPr lang="en-US" dirty="0" smtClean="0"/>
              <a:t>and </a:t>
            </a:r>
            <a:r>
              <a:rPr lang="en-US" dirty="0"/>
              <a:t>thus save costs by avoiding multiple development of </a:t>
            </a:r>
            <a:r>
              <a:rPr lang="en-US" dirty="0" smtClean="0"/>
              <a:t>components</a:t>
            </a:r>
          </a:p>
          <a:p>
            <a:r>
              <a:rPr lang="en-US" dirty="0"/>
              <a:t>r</a:t>
            </a:r>
            <a:r>
              <a:rPr lang="en-US" dirty="0" smtClean="0"/>
              <a:t>egardless </a:t>
            </a:r>
            <a:r>
              <a:rPr lang="en-US" dirty="0"/>
              <a:t>of whether development takes place </a:t>
            </a:r>
            <a:r>
              <a:rPr lang="en-US" dirty="0" smtClean="0"/>
              <a:t>by</a:t>
            </a:r>
          </a:p>
          <a:p>
            <a:pPr lvl="1"/>
            <a:r>
              <a:rPr lang="en-US" dirty="0" smtClean="0"/>
              <a:t>the institution's </a:t>
            </a:r>
            <a:r>
              <a:rPr lang="en-US" dirty="0"/>
              <a:t>own ICT </a:t>
            </a:r>
            <a:r>
              <a:rPr lang="en-US" dirty="0" smtClean="0"/>
              <a:t>department</a:t>
            </a:r>
          </a:p>
          <a:p>
            <a:pPr lvl="1"/>
            <a:r>
              <a:rPr lang="en-US" dirty="0" smtClean="0"/>
              <a:t>Smals</a:t>
            </a:r>
          </a:p>
          <a:p>
            <a:pPr lvl="1"/>
            <a:r>
              <a:rPr lang="en-US" dirty="0"/>
              <a:t>s</a:t>
            </a:r>
            <a:r>
              <a:rPr lang="en-US" dirty="0" smtClean="0"/>
              <a:t>ubcontractors</a:t>
            </a:r>
          </a:p>
          <a:p>
            <a:r>
              <a:rPr lang="en-US" dirty="0"/>
              <a:t>a</a:t>
            </a:r>
            <a:r>
              <a:rPr lang="en-US" dirty="0" smtClean="0"/>
              <a:t> competence center </a:t>
            </a:r>
            <a:r>
              <a:rPr lang="en-US" dirty="0"/>
              <a:t>within Smals </a:t>
            </a:r>
            <a:r>
              <a:rPr lang="en-US" dirty="0" smtClean="0"/>
              <a:t>aims to </a:t>
            </a:r>
            <a:r>
              <a:rPr lang="en-US" dirty="0"/>
              <a:t>maximally integrate and support the reuse of business components </a:t>
            </a:r>
            <a:r>
              <a:rPr lang="en-US" dirty="0" smtClean="0"/>
              <a:t>within </a:t>
            </a:r>
            <a:r>
              <a:rPr lang="en-US" dirty="0"/>
              <a:t>Smals, its members, partners and domains in which Smals is </a:t>
            </a:r>
            <a:r>
              <a:rPr lang="en-US" dirty="0" smtClean="0"/>
              <a:t>active</a:t>
            </a:r>
            <a:endParaRPr lang="en-US" dirty="0"/>
          </a:p>
        </p:txBody>
      </p:sp>
      <p:sp>
        <p:nvSpPr>
          <p:cNvPr id="3" name="Title 2"/>
          <p:cNvSpPr>
            <a:spLocks noGrp="1"/>
          </p:cNvSpPr>
          <p:nvPr>
            <p:ph type="title"/>
          </p:nvPr>
        </p:nvSpPr>
        <p:spPr/>
        <p:txBody>
          <a:bodyPr/>
          <a:lstStyle/>
          <a:p>
            <a:r>
              <a:rPr lang="en-US" dirty="0" smtClean="0"/>
              <a:t>About the reuse initiative</a:t>
            </a:r>
            <a:endParaRPr lang="en-US" dirty="0"/>
          </a:p>
        </p:txBody>
      </p:sp>
      <p:sp>
        <p:nvSpPr>
          <p:cNvPr id="4"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68537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ReUse</a:t>
            </a:r>
            <a:r>
              <a:rPr lang="en-GB" dirty="0" smtClean="0"/>
              <a:t> – Vision</a:t>
            </a:r>
            <a:endParaRPr lang="en-US" dirty="0"/>
          </a:p>
        </p:txBody>
      </p:sp>
      <p:sp>
        <p:nvSpPr>
          <p:cNvPr id="9" name="Rectangle 8"/>
          <p:cNvSpPr/>
          <p:nvPr/>
        </p:nvSpPr>
        <p:spPr>
          <a:xfrm>
            <a:off x="1092513" y="1861390"/>
            <a:ext cx="2160000" cy="1323439"/>
          </a:xfrm>
          <a:prstGeom prst="rect">
            <a:avLst/>
          </a:prstGeom>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Every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stakeholder</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can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easily find the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most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common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reusable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elements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in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a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centralized catalogue</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11" name="Rectangle 10"/>
          <p:cNvSpPr/>
          <p:nvPr/>
        </p:nvSpPr>
        <p:spPr>
          <a:xfrm>
            <a:off x="1047094" y="4421151"/>
            <a:ext cx="2160000" cy="1569660"/>
          </a:xfrm>
          <a:prstGeom prst="rect">
            <a:avLst/>
          </a:prstGeom>
        </p:spPr>
        <p:txBody>
          <a:bodyPr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culture</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develops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where </a:t>
            </a:r>
            <a:endPar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reuse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is adopted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and the creation of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reusable products</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 is promoted, </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367" y="1453130"/>
            <a:ext cx="5065328" cy="5076000"/>
          </a:xfrm>
          <a:prstGeom prst="rect">
            <a:avLst/>
          </a:prstGeom>
        </p:spPr>
      </p:pic>
      <p:sp>
        <p:nvSpPr>
          <p:cNvPr id="10" name="Rectangle 9"/>
          <p:cNvSpPr/>
          <p:nvPr/>
        </p:nvSpPr>
        <p:spPr>
          <a:xfrm>
            <a:off x="8480491" y="1773378"/>
            <a:ext cx="2160000" cy="1815882"/>
          </a:xfrm>
          <a:prstGeom prst="rect">
            <a:avLst/>
          </a:prstGeom>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and tools </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are put in place to identify, register, implement, monitor and measure reuse throughout the </a:t>
            </a: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project lifecycle</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12" name="Rectangle 11"/>
          <p:cNvSpPr/>
          <p:nvPr/>
        </p:nvSpPr>
        <p:spPr>
          <a:xfrm>
            <a:off x="8480491" y="3951282"/>
            <a:ext cx="2160000" cy="255454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Human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3B3938"/>
                </a:solidFill>
                <a:effectLst/>
                <a:uLnTx/>
                <a:uFillTx/>
                <a:latin typeface="Calibri" panose="020F0502020204030204"/>
                <a:ea typeface="+mn-ea"/>
                <a:cs typeface="+mn-cs"/>
              </a:rPr>
              <a:t>networks</a:t>
            </a:r>
            <a:r>
              <a:rPr kumimoji="0" lang="en-US" sz="1600" b="0" i="0" u="none" strike="noStrike" kern="1200" cap="none" spc="0" normalizeH="0" baseline="0" noProof="0" dirty="0" smtClean="0">
                <a:ln>
                  <a:noFill/>
                </a:ln>
                <a:solidFill>
                  <a:srgbClr val="3B3938"/>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are maintained and developed on all levels (CEO’s, CIO’s, business owners, business analysts, architects) in order to keep maximum </a:t>
            </a:r>
            <a:r>
              <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rPr>
              <a:t>visibility </a:t>
            </a:r>
            <a:r>
              <a:rPr kumimoji="0" lang="en-US" sz="1600" b="0" i="0" u="none" strike="noStrike" kern="1200" cap="none" spc="0" normalizeH="0" baseline="0" noProof="0" dirty="0">
                <a:ln>
                  <a:noFill/>
                </a:ln>
                <a:solidFill>
                  <a:srgbClr val="3B3938"/>
                </a:solidFill>
                <a:effectLst/>
                <a:uLnTx/>
                <a:uFillTx/>
                <a:latin typeface="Calibri" panose="020F0502020204030204"/>
                <a:ea typeface="+mn-ea"/>
                <a:cs typeface="+mn-cs"/>
              </a:rPr>
              <a:t>on reuse potential</a:t>
            </a:r>
            <a:endParaRPr kumimoji="0" lang="en-US" sz="1600" b="1" i="0" u="none" strike="noStrike" kern="1200" cap="none" spc="0" normalizeH="0" baseline="0" noProof="0" dirty="0">
              <a:ln>
                <a:noFill/>
              </a:ln>
              <a:solidFill>
                <a:srgbClr val="3B3938"/>
              </a:solidFill>
              <a:effectLst/>
              <a:uLnTx/>
              <a:uFillTx/>
              <a:latin typeface="Calibri" panose="020F0502020204030204"/>
              <a:ea typeface="+mn-ea"/>
              <a:cs typeface="+mn-cs"/>
            </a:endParaRPr>
          </a:p>
        </p:txBody>
      </p:sp>
      <p:sp>
        <p:nvSpPr>
          <p:cNvPr id="21" name="Snip Single Corner Rectangle 20"/>
          <p:cNvSpPr/>
          <p:nvPr/>
        </p:nvSpPr>
        <p:spPr>
          <a:xfrm>
            <a:off x="8480491" y="1273768"/>
            <a:ext cx="2160000" cy="2520000"/>
          </a:xfrm>
          <a:prstGeom prst="snip1Rect">
            <a:avLst>
              <a:gd name="adj" fmla="val 41703"/>
            </a:avLst>
          </a:prstGeom>
          <a:noFill/>
          <a:ln w="38100">
            <a:solidFill>
              <a:srgbClr val="D2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nip Single Corner Rectangle 21"/>
          <p:cNvSpPr/>
          <p:nvPr/>
        </p:nvSpPr>
        <p:spPr>
          <a:xfrm>
            <a:off x="8480491" y="3951281"/>
            <a:ext cx="2160000" cy="2520000"/>
          </a:xfrm>
          <a:prstGeom prst="snip1Rect">
            <a:avLst>
              <a:gd name="adj" fmla="val 41703"/>
            </a:avLst>
          </a:prstGeom>
          <a:noFill/>
          <a:ln w="38100">
            <a:solidFill>
              <a:srgbClr val="27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nip Single Corner Rectangle 22"/>
          <p:cNvSpPr/>
          <p:nvPr/>
        </p:nvSpPr>
        <p:spPr>
          <a:xfrm flipH="1">
            <a:off x="1047094" y="1273768"/>
            <a:ext cx="2160000" cy="2520000"/>
          </a:xfrm>
          <a:prstGeom prst="snip1Rect">
            <a:avLst>
              <a:gd name="adj" fmla="val 41703"/>
            </a:avLst>
          </a:prstGeom>
          <a:noFill/>
          <a:ln w="38100">
            <a:solidFill>
              <a:srgbClr val="3B3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nip Single Corner Rectangle 23"/>
          <p:cNvSpPr/>
          <p:nvPr/>
        </p:nvSpPr>
        <p:spPr>
          <a:xfrm flipH="1">
            <a:off x="1047094" y="3951281"/>
            <a:ext cx="2160000" cy="2520000"/>
          </a:xfrm>
          <a:prstGeom prst="snip1Rect">
            <a:avLst>
              <a:gd name="adj" fmla="val 41703"/>
            </a:avLst>
          </a:prstGeom>
          <a:noFill/>
          <a:ln w="38100">
            <a:solidFill>
              <a:srgbClr val="E1D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p:cNvCxnSpPr>
            <a:stCxn id="23" idx="2"/>
          </p:cNvCxnSpPr>
          <p:nvPr/>
        </p:nvCxnSpPr>
        <p:spPr>
          <a:xfrm>
            <a:off x="3207094" y="2533768"/>
            <a:ext cx="2019999" cy="1055492"/>
          </a:xfrm>
          <a:prstGeom prst="line">
            <a:avLst/>
          </a:prstGeom>
          <a:ln w="38100">
            <a:solidFill>
              <a:srgbClr val="3B393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p:cNvCxnSpPr>
          <p:nvPr/>
        </p:nvCxnSpPr>
        <p:spPr>
          <a:xfrm flipV="1">
            <a:off x="3207094" y="5205981"/>
            <a:ext cx="641575" cy="5300"/>
          </a:xfrm>
          <a:prstGeom prst="line">
            <a:avLst/>
          </a:prstGeom>
          <a:ln w="38100">
            <a:solidFill>
              <a:srgbClr val="E1DD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2"/>
          </p:cNvCxnSpPr>
          <p:nvPr/>
        </p:nvCxnSpPr>
        <p:spPr>
          <a:xfrm flipV="1">
            <a:off x="6918846" y="2533768"/>
            <a:ext cx="1561645" cy="1055492"/>
          </a:xfrm>
          <a:prstGeom prst="line">
            <a:avLst/>
          </a:prstGeom>
          <a:ln w="38100">
            <a:solidFill>
              <a:srgbClr val="D23D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2" idx="2"/>
          </p:cNvCxnSpPr>
          <p:nvPr/>
        </p:nvCxnSpPr>
        <p:spPr>
          <a:xfrm>
            <a:off x="6918846" y="5205981"/>
            <a:ext cx="1561645" cy="5300"/>
          </a:xfrm>
          <a:prstGeom prst="line">
            <a:avLst/>
          </a:prstGeom>
          <a:ln w="38100">
            <a:solidFill>
              <a:srgbClr val="2795CB"/>
            </a:solidFill>
          </a:ln>
        </p:spPr>
        <p:style>
          <a:lnRef idx="1">
            <a:schemeClr val="accent1"/>
          </a:lnRef>
          <a:fillRef idx="0">
            <a:schemeClr val="accent1"/>
          </a:fillRef>
          <a:effectRef idx="0">
            <a:schemeClr val="accent1"/>
          </a:effectRef>
          <a:fontRef idx="minor">
            <a:schemeClr val="tx1"/>
          </a:fontRef>
        </p:style>
      </p:cxnSp>
      <p:sp>
        <p:nvSpPr>
          <p:cNvPr id="16"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6222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21"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Combating fraud</a:t>
            </a:r>
            <a:endParaRPr lang="en-US" dirty="0"/>
          </a:p>
        </p:txBody>
      </p:sp>
      <p:sp>
        <p:nvSpPr>
          <p:cNvPr id="3" name="Tijdelijke aanduiding voor dianummer 2"/>
          <p:cNvSpPr>
            <a:spLocks noGrp="1"/>
          </p:cNvSpPr>
          <p:nvPr>
            <p:ph type="sldNum" sz="quarter" idx="10"/>
          </p:nvPr>
        </p:nvSpPr>
        <p:spPr/>
        <p:txBody>
          <a:bodyPr/>
          <a:lstStyle/>
          <a:p>
            <a:pPr>
              <a:defRPr/>
            </a:pPr>
            <a:fld id="{EF66DDCB-4F40-4F8C-A2FE-269D135B5A13}" type="slidenum">
              <a:rPr lang="en-GB" smtClean="0"/>
              <a:pPr>
                <a:defRPr/>
              </a:pPr>
              <a:t>39</a:t>
            </a:fld>
            <a:endParaRPr lang="en-GB" dirty="0"/>
          </a:p>
        </p:txBody>
      </p:sp>
    </p:spTree>
    <p:extLst>
      <p:ext uri="{BB962C8B-B14F-4D97-AF65-F5344CB8AC3E}">
        <p14:creationId xmlns:p14="http://schemas.microsoft.com/office/powerpoint/2010/main" val="2966849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&gt; 11,500,000 citizens</a:t>
            </a:r>
          </a:p>
          <a:p>
            <a:r>
              <a:rPr lang="en-GB" dirty="0" smtClean="0"/>
              <a:t>&gt; 230,000 employers</a:t>
            </a:r>
          </a:p>
          <a:p>
            <a:r>
              <a:rPr lang="en-GB" dirty="0" smtClean="0"/>
              <a:t>about 3,000 public and private institutions (actors) at several levels (federal, regional, local) dealing with</a:t>
            </a:r>
          </a:p>
          <a:p>
            <a:pPr lvl="1"/>
            <a:r>
              <a:rPr lang="en-GB" dirty="0" smtClean="0"/>
              <a:t>collection of social security contributions</a:t>
            </a:r>
          </a:p>
          <a:p>
            <a:pPr lvl="1"/>
            <a:r>
              <a:rPr lang="en-GB" dirty="0" smtClean="0"/>
              <a:t>delivery of social security benefits</a:t>
            </a:r>
          </a:p>
          <a:p>
            <a:pPr lvl="2"/>
            <a:r>
              <a:rPr lang="en-GB" dirty="0" smtClean="0"/>
              <a:t>child benefits</a:t>
            </a:r>
          </a:p>
          <a:p>
            <a:pPr lvl="2"/>
            <a:r>
              <a:rPr lang="en-GB" dirty="0" smtClean="0"/>
              <a:t>unemployment benefits</a:t>
            </a:r>
          </a:p>
          <a:p>
            <a:pPr lvl="2"/>
            <a:r>
              <a:rPr lang="en-GB" dirty="0" smtClean="0"/>
              <a:t>benefits in case of incapacity for work</a:t>
            </a:r>
          </a:p>
          <a:p>
            <a:pPr lvl="2"/>
            <a:r>
              <a:rPr lang="en-GB" dirty="0" smtClean="0"/>
              <a:t>benefits for the disabled</a:t>
            </a:r>
          </a:p>
          <a:p>
            <a:pPr lvl="2"/>
            <a:r>
              <a:rPr lang="en-GB" dirty="0" smtClean="0"/>
              <a:t>re-imbursement of health care costs</a:t>
            </a:r>
          </a:p>
          <a:p>
            <a:pPr lvl="2"/>
            <a:r>
              <a:rPr lang="en-GB" dirty="0" smtClean="0"/>
              <a:t>holiday pay</a:t>
            </a:r>
          </a:p>
          <a:p>
            <a:pPr lvl="2"/>
            <a:r>
              <a:rPr lang="en-GB" dirty="0" smtClean="0"/>
              <a:t>old age pensions</a:t>
            </a:r>
          </a:p>
          <a:p>
            <a:pPr lvl="2"/>
            <a:r>
              <a:rPr lang="en-GB" dirty="0" smtClean="0"/>
              <a:t>guaranteed minimum income</a:t>
            </a:r>
          </a:p>
          <a:p>
            <a:pPr lvl="1"/>
            <a:r>
              <a:rPr lang="en-GB" dirty="0" smtClean="0"/>
              <a:t>delivery of supplementary social benefits</a:t>
            </a:r>
          </a:p>
          <a:p>
            <a:pPr lvl="1"/>
            <a:r>
              <a:rPr lang="en-GB" dirty="0" smtClean="0"/>
              <a:t>delivery of supplementary benefits based on the social security status of a person</a:t>
            </a:r>
          </a:p>
          <a:p>
            <a:endParaRPr lang="en-US" dirty="0"/>
          </a:p>
        </p:txBody>
      </p:sp>
      <p:sp>
        <p:nvSpPr>
          <p:cNvPr id="14338" name="Title 1"/>
          <p:cNvSpPr>
            <a:spLocks noGrp="1"/>
          </p:cNvSpPr>
          <p:nvPr>
            <p:ph type="title"/>
          </p:nvPr>
        </p:nvSpPr>
        <p:spPr/>
        <p:txBody>
          <a:bodyPr/>
          <a:lstStyle/>
          <a:p>
            <a:r>
              <a:rPr lang="en-US" altLang="en-US" smtClean="0"/>
              <a:t>Stakeholders of the Belgian social sector</a:t>
            </a:r>
            <a:endParaRPr lang="en-US" altLang="en-US" dirty="0" smtClean="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947113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effects arising from implemented principles</a:t>
            </a:r>
          </a:p>
          <a:p>
            <a:pPr lvl="1"/>
            <a:r>
              <a:rPr lang="en-US" dirty="0" smtClean="0"/>
              <a:t>unique identification of every citizen and company</a:t>
            </a:r>
          </a:p>
          <a:p>
            <a:pPr lvl="1"/>
            <a:r>
              <a:rPr lang="en-US" dirty="0" smtClean="0"/>
              <a:t>it is impossible to enter in the reference directory one and the same person in the same capacity for the same period with several institutions belonging to the same branch of social security</a:t>
            </a:r>
          </a:p>
          <a:p>
            <a:pPr lvl="1"/>
            <a:r>
              <a:rPr lang="en-US" dirty="0" smtClean="0"/>
              <a:t>immediate, or even prior, declaration of the facts to the actors in the social sector (DIMONA/LIMOSA)</a:t>
            </a:r>
          </a:p>
          <a:p>
            <a:pPr lvl="1"/>
            <a:r>
              <a:rPr lang="en-US" dirty="0" smtClean="0"/>
              <a:t>use of the same information to calculate contributions and benefits</a:t>
            </a:r>
          </a:p>
          <a:p>
            <a:pPr lvl="1"/>
            <a:r>
              <a:rPr lang="en-US" dirty="0" smtClean="0"/>
              <a:t>access by actors granting rights to information on rights in other branches of social security (avoidance of unlawful accumulation of benefits)</a:t>
            </a:r>
          </a:p>
          <a:p>
            <a:pPr lvl="1"/>
            <a:r>
              <a:rPr lang="en-US" dirty="0" smtClean="0"/>
              <a:t>public access to information on companies' social security debts in the construction sector, coupled with joint and several liability for potential clients and a withholding obligation for clients of companies with social security debts</a:t>
            </a:r>
          </a:p>
          <a:p>
            <a:pPr lvl="1"/>
            <a:r>
              <a:rPr lang="en-US" dirty="0" smtClean="0"/>
              <a:t>…</a:t>
            </a:r>
          </a:p>
          <a:p>
            <a:endParaRPr lang="en-US" dirty="0"/>
          </a:p>
        </p:txBody>
      </p:sp>
      <p:sp>
        <p:nvSpPr>
          <p:cNvPr id="2" name="Title 1"/>
          <p:cNvSpPr>
            <a:spLocks noGrp="1"/>
          </p:cNvSpPr>
          <p:nvPr>
            <p:ph type="title"/>
          </p:nvPr>
        </p:nvSpPr>
        <p:spPr/>
        <p:txBody>
          <a:bodyPr/>
          <a:lstStyle/>
          <a:p>
            <a:r>
              <a:rPr lang="en-US" dirty="0" smtClean="0"/>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1357377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DOLSIS </a:t>
            </a:r>
            <a:r>
              <a:rPr lang="en-US" dirty="0"/>
              <a:t>cooperation platform</a:t>
            </a:r>
          </a:p>
          <a:p>
            <a:pPr lvl="1"/>
            <a:r>
              <a:rPr lang="en-US" dirty="0"/>
              <a:t>secure and task-related access to various basic information on companies and </a:t>
            </a:r>
            <a:r>
              <a:rPr lang="en-US" dirty="0" smtClean="0"/>
              <a:t>socially insured people, e.g. </a:t>
            </a:r>
            <a:endParaRPr lang="en-US" dirty="0"/>
          </a:p>
          <a:p>
            <a:pPr lvl="2"/>
            <a:r>
              <a:rPr lang="en-US" dirty="0"/>
              <a:t>determine the list of persons employed by an employer</a:t>
            </a:r>
          </a:p>
          <a:p>
            <a:pPr lvl="2"/>
            <a:r>
              <a:rPr lang="en-US" dirty="0"/>
              <a:t>determine whether the employer employs one or more foreigners</a:t>
            </a:r>
          </a:p>
          <a:p>
            <a:pPr lvl="2"/>
            <a:r>
              <a:rPr lang="en-US" dirty="0"/>
              <a:t>check whether the employer is in compliance (e.g. entry into service of a worker in accordance with the validity period of the work permit)</a:t>
            </a:r>
          </a:p>
          <a:p>
            <a:pPr lvl="1"/>
            <a:r>
              <a:rPr lang="en-US" dirty="0"/>
              <a:t>access strictly limited to certain employees of federal, regional and Community services responsible for various checks to combat fraud</a:t>
            </a:r>
          </a:p>
          <a:p>
            <a:pPr lvl="1"/>
            <a:r>
              <a:rPr lang="en-US" dirty="0" smtClean="0"/>
              <a:t>originally </a:t>
            </a:r>
            <a:r>
              <a:rPr lang="en-US" dirty="0"/>
              <a:t>developed for the traditional inspection services and </a:t>
            </a:r>
            <a:r>
              <a:rPr lang="en-US" dirty="0" smtClean="0"/>
              <a:t>now used </a:t>
            </a:r>
            <a:r>
              <a:rPr lang="en-US" dirty="0"/>
              <a:t>by more than 90 </a:t>
            </a:r>
            <a:r>
              <a:rPr lang="en-US" dirty="0" smtClean="0"/>
              <a:t>institutions</a:t>
            </a:r>
            <a:endParaRPr lang="en-US" dirty="0"/>
          </a:p>
        </p:txBody>
      </p:sp>
      <p:sp>
        <p:nvSpPr>
          <p:cNvPr id="2" name="Title 1"/>
          <p:cNvSpPr>
            <a:spLocks noGrp="1"/>
          </p:cNvSpPr>
          <p:nvPr>
            <p:ph type="title"/>
          </p:nvPr>
        </p:nvSpPr>
        <p:spPr/>
        <p:txBody>
          <a:bodyPr/>
          <a:lstStyle/>
          <a:p>
            <a:r>
              <a:rPr lang="en-US" dirty="0" smtClean="0">
                <a:sym typeface="Arial" charset="0"/>
              </a:rPr>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2808133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My Digital Inspection Assistant (</a:t>
            </a:r>
            <a:r>
              <a:rPr lang="en-US" dirty="0" err="1" smtClean="0"/>
              <a:t>MyDIA</a:t>
            </a:r>
            <a:r>
              <a:rPr lang="en-US" dirty="0" smtClean="0"/>
              <a:t>): mobile </a:t>
            </a:r>
            <a:r>
              <a:rPr lang="en-US" dirty="0"/>
              <a:t>application for inspection services to consult identification data, fed by </a:t>
            </a:r>
          </a:p>
          <a:p>
            <a:pPr lvl="1"/>
            <a:r>
              <a:rPr lang="en-US" dirty="0"/>
              <a:t>the national register and the </a:t>
            </a:r>
            <a:r>
              <a:rPr lang="en-US" dirty="0" smtClean="0"/>
              <a:t>CBSS </a:t>
            </a:r>
            <a:r>
              <a:rPr lang="en-US" dirty="0"/>
              <a:t>registers</a:t>
            </a:r>
          </a:p>
          <a:p>
            <a:pPr lvl="1"/>
            <a:r>
              <a:rPr lang="en-US" dirty="0"/>
              <a:t>the personnel </a:t>
            </a:r>
            <a:r>
              <a:rPr lang="en-US" dirty="0" smtClean="0"/>
              <a:t>register</a:t>
            </a:r>
            <a:endParaRPr lang="en-US" dirty="0"/>
          </a:p>
          <a:p>
            <a:pPr lvl="1"/>
            <a:r>
              <a:rPr lang="en-US" dirty="0"/>
              <a:t>unemployment data</a:t>
            </a:r>
          </a:p>
          <a:p>
            <a:pPr lvl="1"/>
            <a:r>
              <a:rPr lang="en-US" dirty="0"/>
              <a:t>salary data</a:t>
            </a:r>
          </a:p>
          <a:p>
            <a:pPr lvl="1"/>
            <a:r>
              <a:rPr lang="en-US" dirty="0"/>
              <a:t>the database of self-employed persons</a:t>
            </a:r>
          </a:p>
          <a:p>
            <a:pPr lvl="1"/>
            <a:r>
              <a:rPr lang="en-US" dirty="0"/>
              <a:t>attendance registers (</a:t>
            </a:r>
            <a:r>
              <a:rPr lang="en-US" dirty="0" err="1" smtClean="0"/>
              <a:t>Checkin@Work</a:t>
            </a:r>
            <a:r>
              <a:rPr lang="en-US" dirty="0"/>
              <a:t>)</a:t>
            </a:r>
          </a:p>
          <a:p>
            <a:pPr lvl="1"/>
            <a:r>
              <a:rPr lang="en-US" dirty="0"/>
              <a:t>the compulsory and prior declaration of </a:t>
            </a:r>
            <a:r>
              <a:rPr lang="en-US" dirty="0" smtClean="0"/>
              <a:t>works  </a:t>
            </a:r>
            <a:endParaRPr lang="en-US" dirty="0"/>
          </a:p>
          <a:p>
            <a:pPr lvl="1"/>
            <a:r>
              <a:rPr lang="en-US" dirty="0"/>
              <a:t>the LIMOSA register</a:t>
            </a:r>
          </a:p>
          <a:p>
            <a:pPr lvl="1"/>
            <a:r>
              <a:rPr lang="en-US" dirty="0"/>
              <a:t>the directory of employers </a:t>
            </a:r>
          </a:p>
          <a:p>
            <a:pPr lvl="1"/>
            <a:r>
              <a:rPr lang="en-US" dirty="0"/>
              <a:t>the Crossroads Bank of Enterprises (CBE)</a:t>
            </a:r>
          </a:p>
          <a:p>
            <a:pPr lvl="1"/>
            <a:r>
              <a:rPr lang="en-US" dirty="0"/>
              <a:t>FPS Mobility (number plates)</a:t>
            </a:r>
          </a:p>
          <a:p>
            <a:pPr lvl="1"/>
            <a:endParaRPr lang="en-US" dirty="0"/>
          </a:p>
          <a:p>
            <a:endParaRPr lang="en-US" dirty="0"/>
          </a:p>
        </p:txBody>
      </p:sp>
      <p:sp>
        <p:nvSpPr>
          <p:cNvPr id="2" name="Title 1"/>
          <p:cNvSpPr>
            <a:spLocks noGrp="1"/>
          </p:cNvSpPr>
          <p:nvPr>
            <p:ph type="title"/>
          </p:nvPr>
        </p:nvSpPr>
        <p:spPr/>
        <p:txBody>
          <a:bodyPr/>
          <a:lstStyle/>
          <a:p>
            <a:r>
              <a:rPr lang="fr-BE" dirty="0" err="1" smtClean="0"/>
              <a:t>Combating</a:t>
            </a:r>
            <a:r>
              <a:rPr lang="fr-BE" dirty="0" smtClean="0"/>
              <a:t> </a:t>
            </a:r>
            <a:r>
              <a:rPr lang="fr-BE" dirty="0" err="1" smtClean="0"/>
              <a:t>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3475684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a:t>My Digital Inspection Assistant (</a:t>
            </a:r>
            <a:r>
              <a:rPr lang="en-US" dirty="0" err="1" smtClean="0"/>
              <a:t>MyDIA</a:t>
            </a:r>
            <a:r>
              <a:rPr lang="en-US" dirty="0" smtClean="0"/>
              <a:t>)</a:t>
            </a:r>
          </a:p>
          <a:p>
            <a:pPr lvl="1"/>
            <a:r>
              <a:rPr lang="en-US" dirty="0" smtClean="0"/>
              <a:t>offers </a:t>
            </a:r>
            <a:r>
              <a:rPr lang="en-US" dirty="0"/>
              <a:t>a web-based </a:t>
            </a:r>
            <a:r>
              <a:rPr lang="en-US" dirty="0" err="1"/>
              <a:t>FieldInpectionService</a:t>
            </a:r>
            <a:r>
              <a:rPr lang="en-US" dirty="0"/>
              <a:t> to share metadata with other inspectors in relation to an inspection performed </a:t>
            </a:r>
            <a:endParaRPr lang="en-US" dirty="0" smtClean="0"/>
          </a:p>
          <a:p>
            <a:pPr lvl="1"/>
            <a:r>
              <a:rPr lang="en-US" dirty="0" smtClean="0"/>
              <a:t>integration </a:t>
            </a:r>
            <a:r>
              <a:rPr lang="en-US" dirty="0"/>
              <a:t>with the professional </a:t>
            </a:r>
            <a:r>
              <a:rPr lang="en-US" dirty="0" err="1"/>
              <a:t>eBox</a:t>
            </a:r>
            <a:endParaRPr lang="en-US" dirty="0"/>
          </a:p>
          <a:p>
            <a:endParaRPr lang="en-US" dirty="0"/>
          </a:p>
        </p:txBody>
      </p:sp>
      <p:sp>
        <p:nvSpPr>
          <p:cNvPr id="2" name="Title 1"/>
          <p:cNvSpPr>
            <a:spLocks noGrp="1"/>
          </p:cNvSpPr>
          <p:nvPr>
            <p:ph type="title"/>
          </p:nvPr>
        </p:nvSpPr>
        <p:spPr/>
        <p:txBody>
          <a:bodyPr/>
          <a:lstStyle/>
          <a:p>
            <a:r>
              <a:rPr lang="fr-BE" dirty="0" err="1" smtClean="0"/>
              <a:t>Combating</a:t>
            </a:r>
            <a:r>
              <a:rPr lang="fr-BE" dirty="0" smtClean="0"/>
              <a:t> </a:t>
            </a:r>
            <a:r>
              <a:rPr lang="fr-BE" dirty="0" err="1" smtClean="0"/>
              <a:t>fraud</a:t>
            </a:r>
            <a:endParaRPr lang="en-US"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3580452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ePV</a:t>
            </a:r>
            <a:r>
              <a:rPr lang="en-US" dirty="0"/>
              <a:t> cooperation platform</a:t>
            </a:r>
          </a:p>
          <a:p>
            <a:pPr lvl="1"/>
            <a:r>
              <a:rPr lang="en-US" dirty="0"/>
              <a:t>allows you to complete, item by item, </a:t>
            </a:r>
            <a:r>
              <a:rPr lang="en-US" dirty="0" smtClean="0"/>
              <a:t>an official report (PV)</a:t>
            </a:r>
            <a:endParaRPr lang="en-US" dirty="0"/>
          </a:p>
          <a:p>
            <a:pPr lvl="1"/>
            <a:r>
              <a:rPr lang="en-US" dirty="0"/>
              <a:t>offers a series of drop-down lists and references to facilitate the drafting of the PV</a:t>
            </a:r>
          </a:p>
          <a:p>
            <a:pPr lvl="1"/>
            <a:r>
              <a:rPr lang="en-US" dirty="0" smtClean="0"/>
              <a:t>uses </a:t>
            </a:r>
            <a:r>
              <a:rPr lang="en-US" dirty="0"/>
              <a:t>authentic data sources (e.g. national register, company register to guarantee data quality and facilitate the drafting)</a:t>
            </a:r>
          </a:p>
          <a:p>
            <a:pPr lvl="1"/>
            <a:r>
              <a:rPr lang="en-US" dirty="0"/>
              <a:t>performs a check to ensure the completeness of the report</a:t>
            </a:r>
          </a:p>
          <a:p>
            <a:pPr lvl="1"/>
            <a:r>
              <a:rPr lang="en-US" dirty="0"/>
              <a:t>allows the addition of annexes</a:t>
            </a:r>
          </a:p>
          <a:p>
            <a:pPr lvl="1"/>
            <a:r>
              <a:rPr lang="en-US" dirty="0"/>
              <a:t>manages the electronic signature</a:t>
            </a:r>
          </a:p>
          <a:p>
            <a:pPr lvl="1"/>
            <a:r>
              <a:rPr lang="en-US" dirty="0"/>
              <a:t>guarantees the date of signature by means of a timestamp</a:t>
            </a:r>
            <a:endParaRPr lang="nl-BE" dirty="0"/>
          </a:p>
        </p:txBody>
      </p:sp>
      <p:sp>
        <p:nvSpPr>
          <p:cNvPr id="2" name="Title 1"/>
          <p:cNvSpPr>
            <a:spLocks noGrp="1"/>
          </p:cNvSpPr>
          <p:nvPr>
            <p:ph type="title"/>
          </p:nvPr>
        </p:nvSpPr>
        <p:spPr/>
        <p:txBody>
          <a:bodyPr/>
          <a:lstStyle/>
          <a:p>
            <a:r>
              <a:rPr lang="nl-BE" dirty="0" err="1" smtClean="0"/>
              <a:t>Combating</a:t>
            </a:r>
            <a:r>
              <a:rPr lang="nl-BE" dirty="0" smtClean="0"/>
              <a:t> </a:t>
            </a:r>
            <a:r>
              <a:rPr lang="nl-BE" dirty="0" err="1" smtClean="0"/>
              <a:t>fraud</a:t>
            </a:r>
            <a:endParaRPr lang="nl-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866161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pPr algn="ctr"/>
              <a:r>
                <a:rPr lang="fr-BE" sz="1200" dirty="0" smtClean="0"/>
                <a:t>Administrative fines </a:t>
              </a:r>
              <a:r>
                <a:rPr lang="fr-BE" sz="1200" dirty="0" err="1" smtClean="0"/>
                <a:t>officers</a:t>
              </a:r>
              <a:endParaRPr lang="en-GB" sz="1200" dirty="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pPr algn="ctr"/>
              <a:r>
                <a:rPr lang="en-US" sz="1200" dirty="0"/>
                <a:t>Inspection services: inspectors, chief inspectors, secretaries</a:t>
              </a:r>
              <a:endParaRPr lang="en-GB" sz="1200" dirty="0"/>
            </a:p>
          </p:txBody>
        </p:sp>
      </p:grpSp>
      <p:grpSp>
        <p:nvGrpSpPr>
          <p:cNvPr id="22" name="Group 21"/>
          <p:cNvGrpSpPr/>
          <p:nvPr/>
        </p:nvGrpSpPr>
        <p:grpSpPr>
          <a:xfrm>
            <a:off x="9153323" y="764704"/>
            <a:ext cx="1204292" cy="1080120"/>
            <a:chOff x="5925869" y="214604"/>
            <a:chExt cx="1204292" cy="108012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1017725"/>
              <a:ext cx="1204292" cy="276999"/>
            </a:xfrm>
            <a:prstGeom prst="rect">
              <a:avLst/>
            </a:prstGeom>
            <a:noFill/>
          </p:spPr>
          <p:txBody>
            <a:bodyPr wrap="square" rtlCol="0">
              <a:spAutoFit/>
            </a:bodyPr>
            <a:lstStyle/>
            <a:p>
              <a:pPr algn="ctr"/>
              <a:r>
                <a:rPr lang="fr-BE" sz="1200" dirty="0" err="1" smtClean="0"/>
                <a:t>Offender</a:t>
              </a:r>
              <a:endParaRPr lang="en-GB" sz="1200" dirty="0"/>
            </a:p>
          </p:txBody>
        </p:sp>
      </p:grpSp>
      <p:grpSp>
        <p:nvGrpSpPr>
          <p:cNvPr id="25" name="Group 24"/>
          <p:cNvGrpSpPr/>
          <p:nvPr/>
        </p:nvGrpSpPr>
        <p:grpSpPr>
          <a:xfrm>
            <a:off x="7331407" y="764705"/>
            <a:ext cx="1308079" cy="1590669"/>
            <a:chOff x="7547393" y="108524"/>
            <a:chExt cx="1308079" cy="1590669"/>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646331"/>
            </a:xfrm>
            <a:prstGeom prst="rect">
              <a:avLst/>
            </a:prstGeom>
            <a:noFill/>
          </p:spPr>
          <p:txBody>
            <a:bodyPr wrap="square" rtlCol="0">
              <a:spAutoFit/>
            </a:bodyPr>
            <a:lstStyle/>
            <a:p>
              <a:pPr algn="ctr"/>
              <a:r>
                <a:rPr lang="fr-BE" sz="1200" dirty="0" err="1" smtClean="0"/>
                <a:t>Auditors</a:t>
              </a:r>
              <a:r>
                <a:rPr lang="fr-BE" sz="1200" dirty="0"/>
                <a:t>, </a:t>
              </a:r>
              <a:r>
                <a:rPr lang="fr-BE" sz="1200" dirty="0" err="1" smtClean="0"/>
                <a:t>prosecutors</a:t>
              </a:r>
              <a:r>
                <a:rPr lang="fr-BE" sz="1200" dirty="0" smtClean="0"/>
                <a:t>, </a:t>
              </a:r>
              <a:r>
                <a:rPr lang="fr-BE" sz="1200" dirty="0" err="1" smtClean="0"/>
                <a:t>judges</a:t>
              </a:r>
              <a:endParaRPr lang="en-GB" sz="1200" dirty="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284454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BE" altLang="en-US" dirty="0" err="1" smtClean="0"/>
              <a:t>eDossier</a:t>
            </a:r>
            <a:endParaRPr lang="fr-BE" altLang="en-US" dirty="0" smtClean="0"/>
          </a:p>
          <a:p>
            <a:pPr lvl="1"/>
            <a:r>
              <a:rPr lang="en-US" dirty="0" smtClean="0"/>
              <a:t>implementation </a:t>
            </a:r>
            <a:r>
              <a:rPr lang="en-US" dirty="0"/>
              <a:t>of an integrated platform for managing the entire life cycle of an </a:t>
            </a:r>
            <a:r>
              <a:rPr lang="en-US" dirty="0" smtClean="0"/>
              <a:t>electronic official report (</a:t>
            </a:r>
            <a:r>
              <a:rPr lang="en-US" dirty="0" err="1" smtClean="0"/>
              <a:t>ePV</a:t>
            </a:r>
            <a:r>
              <a:rPr lang="en-US" dirty="0" smtClean="0"/>
              <a:t>)</a:t>
            </a:r>
            <a:endParaRPr lang="en-US" dirty="0"/>
          </a:p>
          <a:p>
            <a:pPr lvl="1"/>
            <a:r>
              <a:rPr lang="en-US" dirty="0"/>
              <a:t>actors and processes</a:t>
            </a:r>
          </a:p>
          <a:p>
            <a:pPr lvl="2"/>
            <a:r>
              <a:rPr lang="en-US" dirty="0"/>
              <a:t>i</a:t>
            </a:r>
            <a:r>
              <a:rPr lang="en-US" dirty="0" smtClean="0"/>
              <a:t>nspection </a:t>
            </a:r>
            <a:r>
              <a:rPr lang="en-US" dirty="0"/>
              <a:t>services within and outside the social sector for the introduction of electronic minutes (</a:t>
            </a:r>
            <a:r>
              <a:rPr lang="en-US" dirty="0" err="1"/>
              <a:t>ePV</a:t>
            </a:r>
            <a:r>
              <a:rPr lang="en-US" dirty="0"/>
              <a:t>)</a:t>
            </a:r>
          </a:p>
          <a:p>
            <a:pPr lvl="2"/>
            <a:r>
              <a:rPr lang="en-US" dirty="0"/>
              <a:t>FPS Justice - </a:t>
            </a:r>
            <a:r>
              <a:rPr lang="en-US" dirty="0" err="1" smtClean="0"/>
              <a:t>auditorates</a:t>
            </a:r>
            <a:r>
              <a:rPr lang="en-US" dirty="0" smtClean="0"/>
              <a:t> </a:t>
            </a:r>
            <a:r>
              <a:rPr lang="en-US" dirty="0"/>
              <a:t>regarding the decision whether or not to prosecute on the occasion of an official report (eDecision) </a:t>
            </a:r>
          </a:p>
          <a:p>
            <a:pPr lvl="2"/>
            <a:r>
              <a:rPr lang="en-US" dirty="0"/>
              <a:t>FPS Employment - Administrative fines and regional services regarding the decision whether or not to impose an administrative fine (</a:t>
            </a:r>
            <a:r>
              <a:rPr lang="en-US" dirty="0" err="1"/>
              <a:t>eAvis</a:t>
            </a:r>
            <a:r>
              <a:rPr lang="en-US" dirty="0"/>
              <a:t>)</a:t>
            </a:r>
          </a:p>
          <a:p>
            <a:pPr lvl="2"/>
            <a:r>
              <a:rPr lang="en-US" dirty="0"/>
              <a:t>police for management of the pro </a:t>
            </a:r>
            <a:r>
              <a:rPr lang="en-US" dirty="0" err="1"/>
              <a:t>justitia</a:t>
            </a:r>
            <a:endParaRPr lang="en-US" dirty="0"/>
          </a:p>
          <a:p>
            <a:pPr lvl="2"/>
            <a:r>
              <a:rPr lang="en-US" dirty="0"/>
              <a:t>notifications between actors</a:t>
            </a:r>
          </a:p>
          <a:p>
            <a:pPr lvl="2"/>
            <a:r>
              <a:rPr lang="en-US" dirty="0" err="1"/>
              <a:t>eViewer</a:t>
            </a:r>
            <a:r>
              <a:rPr lang="en-US" dirty="0"/>
              <a:t> allows to consult a file and all its annexes</a:t>
            </a:r>
          </a:p>
          <a:p>
            <a:pPr lvl="2"/>
            <a:r>
              <a:rPr lang="en-US" dirty="0"/>
              <a:t>integration into the </a:t>
            </a:r>
            <a:r>
              <a:rPr lang="en-US" dirty="0" err="1" smtClean="0"/>
              <a:t>eBox</a:t>
            </a:r>
            <a:endParaRPr lang="en-US" dirty="0"/>
          </a:p>
        </p:txBody>
      </p:sp>
      <p:sp>
        <p:nvSpPr>
          <p:cNvPr id="2" name="Title 1"/>
          <p:cNvSpPr>
            <a:spLocks noGrp="1"/>
          </p:cNvSpPr>
          <p:nvPr>
            <p:ph type="title"/>
          </p:nvPr>
        </p:nvSpPr>
        <p:spPr/>
        <p:txBody>
          <a:bodyPr/>
          <a:lstStyle/>
          <a:p>
            <a:r>
              <a:rPr lang="en-US" dirty="0" smtClean="0">
                <a:sym typeface="Arial" charset="0"/>
              </a:rPr>
              <a:t>Combating fraud</a:t>
            </a:r>
            <a:endParaRPr lang="en-US"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27645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3" name="Tijdelijke aanduiding voor dianummer 2"/>
          <p:cNvSpPr>
            <a:spLocks noGrp="1"/>
          </p:cNvSpPr>
          <p:nvPr>
            <p:ph type="sldNum" sz="quarter" idx="10"/>
          </p:nvPr>
        </p:nvSpPr>
        <p:spPr/>
        <p:txBody>
          <a:bodyPr/>
          <a:lstStyle/>
          <a:p>
            <a:pPr>
              <a:defRPr/>
            </a:pPr>
            <a:fld id="{84AEDDD6-2727-439E-A96F-E9FD4CA77376}" type="slidenum">
              <a:rPr lang="en-GB" smtClean="0"/>
              <a:pPr>
                <a:defRPr/>
              </a:pPr>
              <a:t>47</a:t>
            </a:fld>
            <a:endParaRPr lang="en-GB" dirty="0"/>
          </a:p>
        </p:txBody>
      </p:sp>
    </p:spTree>
    <p:extLst>
      <p:ext uri="{BB962C8B-B14F-4D97-AF65-F5344CB8AC3E}">
        <p14:creationId xmlns:p14="http://schemas.microsoft.com/office/powerpoint/2010/main" val="64332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err="1" smtClean="0"/>
              <a:t>collaboration</a:t>
            </a:r>
            <a:r>
              <a:rPr lang="nl-BE" dirty="0" smtClean="0"/>
              <a:t> platform </a:t>
            </a:r>
            <a:r>
              <a:rPr lang="nl-BE" dirty="0" err="1" smtClean="0"/>
              <a:t>for</a:t>
            </a:r>
            <a:r>
              <a:rPr lang="nl-BE" dirty="0" smtClean="0"/>
              <a:t> datamining</a:t>
            </a:r>
            <a:endParaRPr lang="nl-BE" dirty="0"/>
          </a:p>
        </p:txBody>
      </p:sp>
      <p:sp>
        <p:nvSpPr>
          <p:cNvPr id="2" name="Title 1"/>
          <p:cNvSpPr>
            <a:spLocks noGrp="1"/>
          </p:cNvSpPr>
          <p:nvPr>
            <p:ph type="title"/>
          </p:nvPr>
        </p:nvSpPr>
        <p:spPr/>
        <p:txBody>
          <a:bodyPr/>
          <a:lstStyle/>
          <a:p>
            <a:r>
              <a:rPr lang="nl-BE" dirty="0" err="1" smtClean="0"/>
              <a:t>Combating</a:t>
            </a:r>
            <a:r>
              <a:rPr lang="nl-BE" dirty="0" smtClean="0"/>
              <a:t> </a:t>
            </a:r>
            <a:r>
              <a:rPr lang="nl-BE" dirty="0" err="1" smtClean="0"/>
              <a:t>fraud</a:t>
            </a:r>
            <a:endParaRPr lang="nl-BE" dirty="0"/>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15" name="Tijdelijke aanduiding voor dianummer 14"/>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174239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2054795" y="2134497"/>
            <a:ext cx="8141922" cy="4205382"/>
            <a:chOff x="374650" y="2132856"/>
            <a:chExt cx="881982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Management</a:t>
                </a:r>
                <a:endParaRPr lang="en-US" altLang="en-US" sz="1800" dirty="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5189"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immediate instruction</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88697" y="2616689"/>
              <a:ext cx="1973878"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administrative review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89004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communication </a:t>
              </a:r>
              <a:r>
                <a:rPr lang="en-US" altLang="en-US" sz="1400" dirty="0" smtClean="0">
                  <a:latin typeface="Calibri Light" pitchFamily="34" charset="0"/>
                  <a:sym typeface="Times New Roman" pitchFamily="18" charset="0"/>
                </a:rPr>
                <a:t>to regional service</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753563" y="3829040"/>
              <a:ext cx="177099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smtClean="0">
                  <a:latin typeface="Calibri Light" pitchFamily="34" charset="0"/>
                  <a:sym typeface="Times New Roman" pitchFamily="18" charset="0"/>
                </a:rPr>
                <a:t>new </a:t>
              </a:r>
              <a:r>
                <a:rPr lang="fr-BE" altLang="en-US" sz="1400" dirty="0" err="1" smtClean="0">
                  <a:latin typeface="Calibri Light" pitchFamily="34" charset="0"/>
                  <a:sym typeface="Times New Roman" pitchFamily="18" charset="0"/>
                </a:rPr>
                <a:t>periodic</a:t>
              </a:r>
              <a:r>
                <a:rPr lang="fr-BE" altLang="en-US" sz="1400" dirty="0" smtClean="0">
                  <a:latin typeface="Calibri Light" pitchFamily="34" charset="0"/>
                  <a:sym typeface="Times New Roman" pitchFamily="18" charset="0"/>
                </a:rPr>
                <a:t> </a:t>
              </a:r>
              <a:r>
                <a:rPr lang="fr-BE" altLang="en-US" sz="1400" dirty="0" err="1" smtClean="0">
                  <a:latin typeface="Calibri Light" pitchFamily="34" charset="0"/>
                  <a:sym typeface="Times New Roman" pitchFamily="18" charset="0"/>
                </a:rPr>
                <a:t>review</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861815" y="4787254"/>
              <a:ext cx="155448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latin typeface="Calibri Light" pitchFamily="34" charset="0"/>
                  <a:sym typeface="Times New Roman" pitchFamily="18" charset="0"/>
                </a:rPr>
                <a:t>no specific action</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2016866"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fraud hidden</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in mass</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smtClean="0">
                <a:solidFill>
                  <a:srgbClr val="000000"/>
                </a:solidFill>
                <a:latin typeface="Calibri Light" panose="020F0302020204030204" pitchFamily="34" charset="0"/>
                <a:sym typeface="Times New Roman" pitchFamily="18" charset="0"/>
              </a:rPr>
              <a:t>information</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3676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possible fraud</a:t>
            </a:r>
            <a:r>
              <a:rPr lang="en-US" altLang="en-US" dirty="0">
                <a:sym typeface="Times New Roman" pitchFamily="18" charset="0"/>
              </a:rPr>
              <a:t/>
            </a:r>
            <a:br>
              <a:rPr lang="en-US" altLang="en-US" dirty="0">
                <a:sym typeface="Times New Roman" pitchFamily="18" charset="0"/>
              </a:rPr>
            </a:br>
            <a:r>
              <a:rPr lang="en-US" altLang="en-US" dirty="0" smtClean="0">
                <a:sym typeface="Times New Roman" pitchFamily="18" charset="0"/>
              </a:rPr>
              <a:t>highlighted by</a:t>
            </a:r>
            <a:endParaRPr lang="en-US" altLang="en-US" dirty="0">
              <a:sym typeface="Times New Roman" pitchFamily="18" charset="0"/>
            </a:endParaRPr>
          </a:p>
          <a:p>
            <a:r>
              <a:rPr lang="en-US" altLang="en-US" dirty="0" smtClean="0">
                <a:sym typeface="Times New Roman" pitchFamily="18" charset="0"/>
              </a:rPr>
              <a:t>analysis</a:t>
            </a:r>
            <a:endParaRPr lang="en-US" altLang="en-US" dirty="0">
              <a:sym typeface="Times New Roman" pitchFamily="18" charset="0"/>
            </a:endParaRPr>
          </a:p>
        </p:txBody>
      </p:sp>
      <p:sp>
        <p:nvSpPr>
          <p:cNvPr id="74" name="Text Box 54"/>
          <p:cNvSpPr txBox="1">
            <a:spLocks noChangeArrowheads="1"/>
          </p:cNvSpPr>
          <p:nvPr/>
        </p:nvSpPr>
        <p:spPr bwMode="auto">
          <a:xfrm>
            <a:off x="6029482"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cases to be treated and</a:t>
            </a:r>
            <a:endParaRPr lang="en-US" altLang="en-US" dirty="0">
              <a:sym typeface="Times New Roman" pitchFamily="18" charset="0"/>
            </a:endParaRPr>
          </a:p>
          <a:p>
            <a:r>
              <a:rPr lang="en-US" altLang="en-US" dirty="0" smtClean="0">
                <a:sym typeface="Times New Roman" pitchFamily="18" charset="0"/>
              </a:rPr>
              <a:t>explanation</a:t>
            </a:r>
            <a:endParaRPr lang="en-US" altLang="en-US" dirty="0">
              <a:sym typeface="Times New Roman" pitchFamily="18" charset="0"/>
            </a:endParaRPr>
          </a:p>
        </p:txBody>
      </p:sp>
      <p:sp>
        <p:nvSpPr>
          <p:cNvPr id="76" name="Text Box 60"/>
          <p:cNvSpPr txBox="1">
            <a:spLocks noChangeArrowheads="1"/>
          </p:cNvSpPr>
          <p:nvPr/>
        </p:nvSpPr>
        <p:spPr bwMode="auto">
          <a:xfrm>
            <a:off x="7840532" y="1443335"/>
            <a:ext cx="1844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smtClean="0">
                <a:sym typeface="Times New Roman" pitchFamily="18" charset="0"/>
              </a:rPr>
              <a:t>decisions on actions</a:t>
            </a:r>
            <a:endParaRPr lang="en-US" altLang="en-US" dirty="0">
              <a:sym typeface="Times New Roman" pitchFamily="18" charset="0"/>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228703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en-GB" dirty="0" smtClean="0"/>
              <a:t>effective policy execution</a:t>
            </a:r>
          </a:p>
          <a:p>
            <a:pPr lvl="0"/>
            <a:r>
              <a:rPr lang="en-GB" dirty="0" smtClean="0"/>
              <a:t>avoiding and combating fraud</a:t>
            </a:r>
          </a:p>
          <a:p>
            <a:pPr lvl="0"/>
            <a:r>
              <a:rPr lang="en-GB" dirty="0" smtClean="0"/>
              <a:t>appropriate policy support</a:t>
            </a:r>
          </a:p>
          <a:p>
            <a:pPr lvl="0"/>
            <a:r>
              <a:rPr lang="en-GB" dirty="0" smtClean="0"/>
              <a:t>integrated services across government levels and organisations of public interest</a:t>
            </a:r>
          </a:p>
          <a:p>
            <a:pPr lvl="0"/>
            <a:r>
              <a:rPr lang="en-GB" dirty="0" smtClean="0"/>
              <a:t>delivered at key life events (birth, going to school, starting to work, moving, illness, retirement, starting up a company…)</a:t>
            </a:r>
          </a:p>
          <a:p>
            <a:pPr lvl="0"/>
            <a:r>
              <a:rPr lang="en-GB" dirty="0" smtClean="0"/>
              <a:t>addressing citizens’ individual situation, personalized and user oriented</a:t>
            </a:r>
          </a:p>
          <a:p>
            <a:r>
              <a:rPr lang="en-GB" dirty="0" smtClean="0"/>
              <a:t>benefits as much as possible automatically granted according to a ‘happy flow’</a:t>
            </a:r>
          </a:p>
          <a:p>
            <a:pPr lvl="0"/>
            <a:r>
              <a:rPr lang="en-GB" dirty="0" smtClean="0"/>
              <a:t>minimal costs and minimal administrative burden for all parties involved</a:t>
            </a:r>
          </a:p>
          <a:p>
            <a:pPr lvl="0"/>
            <a:r>
              <a:rPr lang="en-GB" dirty="0" smtClean="0"/>
              <a:t>multichannel service delivery</a:t>
            </a:r>
          </a:p>
          <a:p>
            <a:pPr lvl="0"/>
            <a:r>
              <a:rPr lang="en-GB" dirty="0" smtClean="0"/>
              <a:t>self service</a:t>
            </a:r>
          </a:p>
          <a:p>
            <a:r>
              <a:rPr lang="en-GB" dirty="0" smtClean="0"/>
              <a:t>to be helped globally wherever they contact: no wrong door</a:t>
            </a:r>
          </a:p>
          <a:p>
            <a:pPr lvl="0"/>
            <a:endParaRPr lang="en-GB" dirty="0"/>
          </a:p>
        </p:txBody>
      </p:sp>
      <p:sp>
        <p:nvSpPr>
          <p:cNvPr id="4" name="Titel 3"/>
          <p:cNvSpPr>
            <a:spLocks noGrp="1"/>
          </p:cNvSpPr>
          <p:nvPr>
            <p:ph type="title"/>
          </p:nvPr>
        </p:nvSpPr>
        <p:spPr/>
        <p:txBody>
          <a:bodyPr/>
          <a:lstStyle/>
          <a:p>
            <a:r>
              <a:rPr lang="en-GB" smtClean="0"/>
              <a:t>What do citizens, employers and policy makers expect ?</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2085929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examples of OASIS indicators</a:t>
            </a:r>
          </a:p>
          <a:p>
            <a:pPr lvl="1"/>
            <a:r>
              <a:rPr lang="en-US" dirty="0"/>
              <a:t>number of days assimilated due to illness, accident or career break &gt;&gt; sector average</a:t>
            </a:r>
          </a:p>
          <a:p>
            <a:pPr lvl="1"/>
            <a:r>
              <a:rPr lang="en-US" dirty="0"/>
              <a:t>high number of days assimilated due to economic unemployment and unemployment due to bad weather in combination with the hiring of new workers during the same </a:t>
            </a:r>
            <a:r>
              <a:rPr lang="en-US" dirty="0" smtClean="0"/>
              <a:t>period</a:t>
            </a:r>
            <a:endParaRPr lang="en-US" dirty="0"/>
          </a:p>
          <a:p>
            <a:pPr lvl="1"/>
            <a:r>
              <a:rPr lang="en-US" dirty="0"/>
              <a:t>days assimilated due to economic unemployment and bad weather are not the same as the days actually reimbursed by the </a:t>
            </a:r>
            <a:r>
              <a:rPr lang="en-US" dirty="0" err="1" smtClean="0"/>
              <a:t>ONEm</a:t>
            </a:r>
            <a:endParaRPr lang="en-US" dirty="0"/>
          </a:p>
          <a:p>
            <a:pPr lvl="1"/>
            <a:r>
              <a:rPr lang="en-US" dirty="0"/>
              <a:t>number of days assimilated due to economic unemployment or bad weather or compensation days / number of working days &gt;&gt; sector average</a:t>
            </a:r>
          </a:p>
          <a:p>
            <a:pPr lvl="1"/>
            <a:r>
              <a:rPr lang="en-US" dirty="0"/>
              <a:t>massive hiring of workers during a short period</a:t>
            </a:r>
          </a:p>
          <a:p>
            <a:pPr lvl="1"/>
            <a:r>
              <a:rPr lang="en-US" dirty="0"/>
              <a:t>increase in turnover but reduction in the number of workers</a:t>
            </a:r>
          </a:p>
          <a:p>
            <a:pPr lvl="1"/>
            <a:r>
              <a:rPr lang="en-US" dirty="0"/>
              <a:t>number of staff cancellations reported during the quarter above a certain </a:t>
            </a:r>
            <a:r>
              <a:rPr lang="en-US" dirty="0" smtClean="0"/>
              <a:t>threshold</a:t>
            </a:r>
            <a:endParaRPr lang="en-US" dirty="0"/>
          </a:p>
        </p:txBody>
      </p:sp>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124250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lstStyle/>
          <a:p>
            <a:r>
              <a:rPr lang="en-US" dirty="0"/>
              <a:t>examples of OASIS indicators</a:t>
            </a:r>
          </a:p>
          <a:p>
            <a:pPr lvl="1"/>
            <a:r>
              <a:rPr lang="en-US" dirty="0"/>
              <a:t>turnover/number of workers &gt;&gt; sector average over the quarter</a:t>
            </a:r>
          </a:p>
          <a:p>
            <a:pPr lvl="1"/>
            <a:r>
              <a:rPr lang="en-US" dirty="0"/>
              <a:t>turnover (number of new and departing workers) &gt;&gt; sector average</a:t>
            </a:r>
          </a:p>
          <a:p>
            <a:pPr lvl="1"/>
            <a:r>
              <a:rPr lang="en-US" dirty="0"/>
              <a:t>large difference between a quarterly wage and working time declaration and the latest version</a:t>
            </a:r>
          </a:p>
          <a:p>
            <a:pPr lvl="2"/>
            <a:r>
              <a:rPr lang="en-US" dirty="0"/>
              <a:t>variation in total wage bill &gt; ceiling</a:t>
            </a:r>
          </a:p>
          <a:p>
            <a:pPr lvl="2"/>
            <a:r>
              <a:rPr lang="en-US" dirty="0"/>
              <a:t>variation in the number of workers &gt; minimum number</a:t>
            </a:r>
            <a:endParaRPr lang="en-US" altLang="en-US" dirty="0" smtClean="0"/>
          </a:p>
        </p:txBody>
      </p:sp>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192140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3100535"/>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p:txBody>
          <a:bodyPr/>
          <a:lstStyle/>
          <a:p>
            <a:r>
              <a:rPr lang="fr-BE" altLang="fr-FR" dirty="0" smtClean="0"/>
              <a:t>Datamining: </a:t>
            </a:r>
            <a:r>
              <a:rPr lang="fr-BE" altLang="fr-FR" dirty="0" err="1" smtClean="0"/>
              <a:t>process</a:t>
            </a:r>
            <a:r>
              <a:rPr lang="fr-BE" altLang="fr-FR" dirty="0" smtClean="0"/>
              <a:t> </a:t>
            </a:r>
            <a:r>
              <a:rPr lang="fr-BE" altLang="fr-FR" dirty="0" err="1" smtClean="0"/>
              <a:t>analysis</a:t>
            </a:r>
            <a:endParaRPr lang="en-GB" altLang="fr-FR" dirty="0" smtClean="0"/>
          </a:p>
        </p:txBody>
      </p:sp>
      <p:sp>
        <p:nvSpPr>
          <p:cNvPr id="4" name="Rectangle 3"/>
          <p:cNvSpPr/>
          <p:nvPr/>
        </p:nvSpPr>
        <p:spPr>
          <a:xfrm>
            <a:off x="3359150" y="1768623"/>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smtClean="0">
                <a:solidFill>
                  <a:schemeClr val="tx1">
                    <a:lumMod val="85000"/>
                    <a:lumOff val="15000"/>
                  </a:schemeClr>
                </a:solidFill>
              </a:rPr>
              <a:t>of the </a:t>
            </a:r>
            <a:r>
              <a:rPr lang="fr-BE" sz="2000" dirty="0" err="1" smtClean="0">
                <a:solidFill>
                  <a:schemeClr val="tx1">
                    <a:lumMod val="85000"/>
                    <a:lumOff val="15000"/>
                  </a:schemeClr>
                </a:solidFill>
              </a:rPr>
              <a:t>analysis</a:t>
            </a:r>
            <a:endParaRPr lang="fr-BE" sz="2000" dirty="0">
              <a:solidFill>
                <a:schemeClr val="tx1">
                  <a:lumMod val="85000"/>
                  <a:lumOff val="15000"/>
                </a:schemeClr>
              </a:solidFill>
            </a:endParaRPr>
          </a:p>
        </p:txBody>
      </p:sp>
      <p:sp>
        <p:nvSpPr>
          <p:cNvPr id="5" name="Rectangle 4"/>
          <p:cNvSpPr/>
          <p:nvPr/>
        </p:nvSpPr>
        <p:spPr>
          <a:xfrm>
            <a:off x="3359150" y="3064023"/>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err="1" smtClean="0">
                <a:solidFill>
                  <a:schemeClr val="tx1">
                    <a:lumMod val="85000"/>
                    <a:lumOff val="15000"/>
                  </a:schemeClr>
                </a:solidFill>
              </a:rPr>
              <a:t>Analysis</a:t>
            </a:r>
            <a:r>
              <a:rPr lang="fr-BE" sz="2000" dirty="0" smtClean="0">
                <a:solidFill>
                  <a:schemeClr val="tx1">
                    <a:lumMod val="85000"/>
                    <a:lumOff val="15000"/>
                  </a:schemeClr>
                </a:solidFill>
              </a:rPr>
              <a:t> of the </a:t>
            </a:r>
            <a:r>
              <a:rPr lang="fr-BE" sz="2000" b="1" dirty="0" smtClean="0">
                <a:solidFill>
                  <a:schemeClr val="tx1">
                    <a:lumMod val="85000"/>
                    <a:lumOff val="15000"/>
                  </a:schemeClr>
                </a:solidFill>
              </a:rPr>
              <a:t>model</a:t>
            </a:r>
            <a:endParaRPr lang="en-GB" sz="2000" b="1" dirty="0">
              <a:solidFill>
                <a:schemeClr val="tx1">
                  <a:lumMod val="85000"/>
                  <a:lumOff val="15000"/>
                </a:schemeClr>
              </a:solidFill>
            </a:endParaRPr>
          </a:p>
        </p:txBody>
      </p:sp>
      <p:sp>
        <p:nvSpPr>
          <p:cNvPr id="7" name="Rectangle 6"/>
          <p:cNvSpPr/>
          <p:nvPr/>
        </p:nvSpPr>
        <p:spPr>
          <a:xfrm>
            <a:off x="3359150" y="5727849"/>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B</a:t>
            </a:r>
            <a:r>
              <a:rPr lang="fr-BE" sz="2000" b="1" dirty="0" smtClean="0">
                <a:solidFill>
                  <a:schemeClr val="bg1"/>
                </a:solidFill>
              </a:rPr>
              <a:t>usiness </a:t>
            </a:r>
            <a:r>
              <a:rPr lang="fr-BE" sz="2000" b="1" dirty="0" err="1" smtClean="0">
                <a:solidFill>
                  <a:schemeClr val="bg1"/>
                </a:solidFill>
              </a:rPr>
              <a:t>analysis</a:t>
            </a:r>
            <a:r>
              <a:rPr lang="fr-BE" sz="2000" b="1" dirty="0" smtClean="0">
                <a:solidFill>
                  <a:schemeClr val="bg1"/>
                </a:solidFill>
              </a:rPr>
              <a:t> </a:t>
            </a:r>
            <a:r>
              <a:rPr lang="fr-BE" sz="2000" dirty="0" smtClean="0">
                <a:solidFill>
                  <a:schemeClr val="bg1"/>
                </a:solidFill>
              </a:rPr>
              <a:t>(</a:t>
            </a:r>
            <a:r>
              <a:rPr lang="fr-BE" sz="2000" dirty="0" err="1" smtClean="0">
                <a:solidFill>
                  <a:schemeClr val="bg1"/>
                </a:solidFill>
              </a:rPr>
              <a:t>with</a:t>
            </a:r>
            <a:r>
              <a:rPr lang="fr-BE" sz="2000" dirty="0" smtClean="0">
                <a:solidFill>
                  <a:schemeClr val="bg1"/>
                </a:solidFill>
              </a:rPr>
              <a:t> business experts, </a:t>
            </a:r>
            <a:r>
              <a:rPr lang="fr-BE" sz="2000" dirty="0">
                <a:solidFill>
                  <a:schemeClr val="bg1"/>
                </a:solidFill>
              </a:rPr>
              <a:t>collaboration </a:t>
            </a:r>
            <a:r>
              <a:rPr lang="fr-BE" sz="2000" dirty="0" err="1" smtClean="0">
                <a:solidFill>
                  <a:schemeClr val="bg1"/>
                </a:solidFill>
              </a:rPr>
              <a:t>with</a:t>
            </a:r>
            <a:r>
              <a:rPr lang="fr-BE" sz="2000" dirty="0" smtClean="0">
                <a:solidFill>
                  <a:schemeClr val="bg1"/>
                </a:solidFill>
              </a:rPr>
              <a:t> </a:t>
            </a:r>
            <a:r>
              <a:rPr lang="fr-BE" sz="2000" dirty="0" err="1" smtClean="0">
                <a:solidFill>
                  <a:schemeClr val="bg1"/>
                </a:solidFill>
              </a:rPr>
              <a:t>partners</a:t>
            </a:r>
            <a:r>
              <a:rPr lang="fr-BE" sz="2000" dirty="0" smtClean="0">
                <a:solidFill>
                  <a:schemeClr val="bg1"/>
                </a:solidFill>
              </a:rPr>
              <a:t> and data exchange)</a:t>
            </a:r>
            <a:endParaRPr lang="en-GB" sz="2000" dirty="0">
              <a:solidFill>
                <a:schemeClr val="bg1"/>
              </a:solidFill>
            </a:endParaRPr>
          </a:p>
        </p:txBody>
      </p:sp>
      <p:sp>
        <p:nvSpPr>
          <p:cNvPr id="6" name="Rectangle 5"/>
          <p:cNvSpPr/>
          <p:nvPr/>
        </p:nvSpPr>
        <p:spPr>
          <a:xfrm>
            <a:off x="3359150" y="4448324"/>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err="1" smtClean="0">
                <a:solidFill>
                  <a:schemeClr val="tx1">
                    <a:lumMod val="95000"/>
                    <a:lumOff val="5000"/>
                  </a:schemeClr>
                </a:solidFill>
              </a:rPr>
              <a:t>Analysis</a:t>
            </a:r>
            <a:r>
              <a:rPr lang="fr-BE" sz="2000" dirty="0" smtClean="0">
                <a:solidFill>
                  <a:schemeClr val="tx1">
                    <a:lumMod val="95000"/>
                    <a:lumOff val="5000"/>
                  </a:schemeClr>
                </a:solidFill>
              </a:rPr>
              <a:t> of the </a:t>
            </a:r>
            <a:r>
              <a:rPr lang="fr-BE" sz="2000" b="1" dirty="0" err="1" smtClean="0">
                <a:solidFill>
                  <a:schemeClr val="tx1">
                    <a:lumMod val="95000"/>
                    <a:lumOff val="5000"/>
                  </a:schemeClr>
                </a:solidFill>
              </a:rPr>
              <a:t>databases</a:t>
            </a:r>
            <a:endParaRPr lang="fr-BE" sz="2000" b="1" dirty="0">
              <a:solidFill>
                <a:schemeClr val="tx1">
                  <a:lumMod val="95000"/>
                  <a:lumOff val="5000"/>
                </a:schemeClr>
              </a:solidFill>
            </a:endParaRP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935685"/>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935685"/>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935685"/>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761060"/>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22461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480074"/>
            <a:ext cx="829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solidFill>
                  <a:schemeClr val="bg1"/>
                </a:solidFill>
              </a:rPr>
              <a:t>Datasets</a:t>
            </a:r>
            <a:endParaRPr lang="en-GB" altLang="fr-FR" sz="1400" b="1" dirty="0">
              <a:solidFill>
                <a:schemeClr val="bg1"/>
              </a:solidFill>
            </a:endParaRPr>
          </a:p>
        </p:txBody>
      </p:sp>
      <p:grpSp>
        <p:nvGrpSpPr>
          <p:cNvPr id="48" name="Group 47"/>
          <p:cNvGrpSpPr>
            <a:grpSpLocks/>
          </p:cNvGrpSpPr>
          <p:nvPr/>
        </p:nvGrpSpPr>
        <p:grpSpPr bwMode="auto">
          <a:xfrm>
            <a:off x="7248526" y="4792811"/>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864249"/>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495824"/>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568848"/>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smtClean="0"/>
              <a:t>Model</a:t>
            </a:r>
            <a:endParaRPr lang="en-GB" dirty="0"/>
          </a:p>
        </p:txBody>
      </p:sp>
      <p:cxnSp>
        <p:nvCxnSpPr>
          <p:cNvPr id="63" name="Straight Arrow Connector 62"/>
          <p:cNvCxnSpPr/>
          <p:nvPr/>
        </p:nvCxnSpPr>
        <p:spPr>
          <a:xfrm>
            <a:off x="5621339" y="385618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495824"/>
            <a:ext cx="1164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Algorithm</a:t>
            </a:r>
            <a:r>
              <a:rPr lang="fr-BE" altLang="fr-FR" sz="1400" b="1" dirty="0" smtClean="0"/>
              <a:t> </a:t>
            </a:r>
            <a:r>
              <a:rPr lang="fr-BE" altLang="fr-FR" sz="1400" b="1" dirty="0"/>
              <a:t>PA</a:t>
            </a:r>
            <a:endParaRPr lang="en-GB" altLang="fr-FR" sz="1400" b="1" dirty="0"/>
          </a:p>
        </p:txBody>
      </p:sp>
      <p:cxnSp>
        <p:nvCxnSpPr>
          <p:cNvPr id="65" name="Straight Arrow Connector 64"/>
          <p:cNvCxnSpPr/>
          <p:nvPr/>
        </p:nvCxnSpPr>
        <p:spPr>
          <a:xfrm>
            <a:off x="7888289" y="3856185"/>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495824"/>
            <a:ext cx="711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Predict</a:t>
            </a:r>
            <a:endParaRPr lang="en-GB" altLang="fr-FR" sz="1400" b="1" dirty="0"/>
          </a:p>
        </p:txBody>
      </p:sp>
      <p:sp>
        <p:nvSpPr>
          <p:cNvPr id="68" name="Rectangle 67"/>
          <p:cNvSpPr/>
          <p:nvPr/>
        </p:nvSpPr>
        <p:spPr>
          <a:xfrm>
            <a:off x="8616951" y="3568848"/>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err="1" smtClean="0"/>
              <a:t>Prediction</a:t>
            </a:r>
            <a:endParaRPr lang="fr-BE" dirty="0"/>
          </a:p>
        </p:txBody>
      </p:sp>
      <p:sp>
        <p:nvSpPr>
          <p:cNvPr id="69" name="Rectangle 68"/>
          <p:cNvSpPr/>
          <p:nvPr/>
        </p:nvSpPr>
        <p:spPr>
          <a:xfrm>
            <a:off x="3594101" y="2271861"/>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err="1" smtClean="0"/>
              <a:t>Prediction</a:t>
            </a:r>
            <a:r>
              <a:rPr lang="fr-BE" dirty="0" smtClean="0"/>
              <a:t> </a:t>
            </a:r>
            <a:r>
              <a:rPr lang="fr-BE" dirty="0" err="1" smtClean="0"/>
              <a:t>list</a:t>
            </a:r>
            <a:endParaRPr lang="fr-BE" dirty="0"/>
          </a:p>
        </p:txBody>
      </p:sp>
      <p:cxnSp>
        <p:nvCxnSpPr>
          <p:cNvPr id="70" name="Straight Arrow Connector 69"/>
          <p:cNvCxnSpPr/>
          <p:nvPr/>
        </p:nvCxnSpPr>
        <p:spPr>
          <a:xfrm>
            <a:off x="5030789" y="2632223"/>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271861"/>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2127399"/>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249636"/>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321074"/>
            <a:ext cx="234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dirty="0" err="1" smtClean="0"/>
              <a:t>Understanding</a:t>
            </a:r>
            <a:r>
              <a:rPr lang="fr-BE" altLang="fr-FR" sz="1400" b="1" dirty="0" smtClean="0"/>
              <a:t> the </a:t>
            </a:r>
            <a:r>
              <a:rPr lang="fr-BE" altLang="fr-FR" sz="1400" b="1" dirty="0"/>
              <a:t>business !</a:t>
            </a:r>
            <a:endParaRPr lang="en-GB" altLang="fr-FR" sz="1400" b="1" dirty="0"/>
          </a:p>
        </p:txBody>
      </p:sp>
      <p:cxnSp>
        <p:nvCxnSpPr>
          <p:cNvPr id="11" name="Straight Connector 10"/>
          <p:cNvCxnSpPr/>
          <p:nvPr/>
        </p:nvCxnSpPr>
        <p:spPr>
          <a:xfrm>
            <a:off x="1703512" y="6453335"/>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416324"/>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416323"/>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416323"/>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784749"/>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5088085"/>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844699"/>
            <a:ext cx="1503362" cy="923925"/>
          </a:xfrm>
          <a:prstGeom prst="rect">
            <a:avLst/>
          </a:prstGeom>
          <a:noFill/>
        </p:spPr>
        <p:txBody>
          <a:bodyPr>
            <a:spAutoFit/>
          </a:bodyPr>
          <a:lstStyle/>
          <a:p>
            <a:pPr algn="ctr" fontAlgn="auto">
              <a:spcBef>
                <a:spcPts val="0"/>
              </a:spcBef>
              <a:spcAft>
                <a:spcPts val="0"/>
              </a:spcAft>
              <a:defRPr/>
            </a:pPr>
            <a:r>
              <a:rPr lang="fr-BE" b="1" dirty="0" err="1" smtClean="0">
                <a:solidFill>
                  <a:schemeClr val="accent6">
                    <a:lumMod val="75000"/>
                  </a:schemeClr>
                </a:solidFill>
                <a:latin typeface="+mn-lt"/>
              </a:rPr>
              <a:t>Iterative</a:t>
            </a:r>
            <a:r>
              <a:rPr lang="fr-BE" b="1" dirty="0">
                <a:solidFill>
                  <a:schemeClr val="accent6">
                    <a:lumMod val="75000"/>
                  </a:schemeClr>
                </a:solidFill>
                <a:latin typeface="+mn-lt"/>
              </a:rPr>
              <a:t/>
            </a:r>
            <a:br>
              <a:rPr lang="fr-BE" b="1" dirty="0">
                <a:solidFill>
                  <a:schemeClr val="accent6">
                    <a:lumMod val="75000"/>
                  </a:schemeClr>
                </a:solidFill>
                <a:latin typeface="+mn-lt"/>
              </a:rPr>
            </a:br>
            <a:r>
              <a:rPr lang="fr-BE" b="1" dirty="0">
                <a:solidFill>
                  <a:schemeClr val="accent6">
                    <a:lumMod val="75000"/>
                  </a:schemeClr>
                </a:solidFill>
                <a:latin typeface="+mn-lt"/>
              </a:rPr>
              <a:t>« </a:t>
            </a:r>
            <a:r>
              <a:rPr lang="fr-BE" b="1" dirty="0" err="1" smtClean="0">
                <a:solidFill>
                  <a:schemeClr val="accent6">
                    <a:lumMod val="75000"/>
                  </a:schemeClr>
                </a:solidFill>
                <a:latin typeface="+mn-lt"/>
              </a:rPr>
              <a:t>learning</a:t>
            </a:r>
            <a:r>
              <a:rPr lang="fr-BE" b="1" dirty="0" smtClean="0">
                <a:solidFill>
                  <a:schemeClr val="accent6">
                    <a:lumMod val="75000"/>
                  </a:schemeClr>
                </a:solidFill>
                <a:latin typeface="+mn-lt"/>
              </a:rPr>
              <a:t> </a:t>
            </a:r>
            <a:r>
              <a:rPr lang="fr-BE" b="1" dirty="0">
                <a:solidFill>
                  <a:schemeClr val="accent6">
                    <a:lumMod val="75000"/>
                  </a:schemeClr>
                </a:solidFill>
                <a:latin typeface="+mn-lt"/>
              </a:rPr>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1194402"/>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a:t>
            </a:r>
            <a:r>
              <a:rPr lang="fr-BE" b="1" dirty="0" smtClean="0"/>
              <a:t>on the </a:t>
            </a:r>
            <a:r>
              <a:rPr lang="fr-BE" b="1" dirty="0" err="1" smtClean="0"/>
              <a:t>field</a:t>
            </a:r>
            <a:endParaRPr lang="en-GB" b="1" dirty="0"/>
          </a:p>
        </p:txBody>
      </p:sp>
      <p:cxnSp>
        <p:nvCxnSpPr>
          <p:cNvPr id="122" name="Straight Arrow Connector 121"/>
          <p:cNvCxnSpPr>
            <a:endCxn id="120" idx="2"/>
          </p:cNvCxnSpPr>
          <p:nvPr/>
        </p:nvCxnSpPr>
        <p:spPr>
          <a:xfrm flipV="1">
            <a:off x="8853487" y="2108802"/>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433660"/>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433661"/>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433661"/>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234637" y="97294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3187849"/>
            <a:ext cx="659027" cy="307777"/>
          </a:xfrm>
          <a:prstGeom prst="rect">
            <a:avLst/>
          </a:prstGeom>
          <a:noFill/>
        </p:spPr>
        <p:txBody>
          <a:bodyPr wrap="none">
            <a:spAutoFit/>
          </a:bodyPr>
          <a:lstStyle/>
          <a:p>
            <a:pPr fontAlgn="auto">
              <a:spcBef>
                <a:spcPts val="0"/>
              </a:spcBef>
              <a:spcAft>
                <a:spcPts val="0"/>
              </a:spcAft>
              <a:defRPr/>
            </a:pPr>
            <a:r>
              <a:rPr lang="fr-BE" sz="1400" b="1" dirty="0" err="1" smtClean="0">
                <a:solidFill>
                  <a:schemeClr val="accent6">
                    <a:lumMod val="75000"/>
                  </a:schemeClr>
                </a:solidFill>
                <a:latin typeface="+mn-lt"/>
              </a:rPr>
              <a:t>Motor</a:t>
            </a:r>
            <a:endParaRPr lang="fr-BE" sz="1400" b="1" dirty="0">
              <a:solidFill>
                <a:schemeClr val="accent6">
                  <a:lumMod val="75000"/>
                </a:schemeClr>
              </a:solidFill>
              <a:latin typeface="+mn-lt"/>
            </a:endParaRPr>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57932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priority areas</a:t>
            </a:r>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81191" y="3721288"/>
            <a:ext cx="2701923" cy="1692771"/>
          </a:xfrm>
          <a:prstGeom prst="rect">
            <a:avLst/>
          </a:prstGeom>
          <a:noFill/>
        </p:spPr>
        <p:txBody>
          <a:bodyPr wrap="square">
            <a:spAutoFit/>
          </a:bodyPr>
          <a:lstStyle/>
          <a:p>
            <a:pPr fontAlgn="auto">
              <a:spcBef>
                <a:spcPts val="0"/>
              </a:spcBef>
              <a:spcAft>
                <a:spcPts val="0"/>
              </a:spcAft>
              <a:defRPr/>
            </a:pPr>
            <a:r>
              <a:rPr lang="fr-BE" sz="2800" b="1" dirty="0" smtClean="0">
                <a:solidFill>
                  <a:schemeClr val="bg1">
                    <a:lumMod val="50000"/>
                  </a:schemeClr>
                </a:solidFill>
                <a:latin typeface="+mn-lt"/>
              </a:rPr>
              <a:t>Contributions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Fail </a:t>
            </a:r>
            <a:r>
              <a:rPr lang="fr-BE" sz="2400" dirty="0" err="1" smtClean="0">
                <a:solidFill>
                  <a:schemeClr val="bg1">
                    <a:lumMod val="50000"/>
                  </a:schemeClr>
                </a:solidFill>
                <a:latin typeface="+mn-lt"/>
              </a:rPr>
              <a:t>carousels</a:t>
            </a:r>
            <a:endParaRPr lang="fr-BE" sz="2400" dirty="0" smtClean="0">
              <a:solidFill>
                <a:schemeClr val="bg1">
                  <a:lumMod val="50000"/>
                </a:schemeClr>
              </a:solidFill>
              <a:latin typeface="+mn-lt"/>
            </a:endParaRPr>
          </a:p>
          <a:p>
            <a:pPr fontAlgn="auto">
              <a:spcBef>
                <a:spcPts val="0"/>
              </a:spcBef>
              <a:spcAft>
                <a:spcPts val="0"/>
              </a:spcAft>
              <a:defRPr/>
            </a:pPr>
            <a:r>
              <a:rPr lang="fr-BE" sz="2400" dirty="0" err="1" smtClean="0">
                <a:solidFill>
                  <a:schemeClr val="bg1">
                    <a:lumMod val="50000"/>
                  </a:schemeClr>
                </a:solidFill>
                <a:latin typeface="+mn-lt"/>
              </a:rPr>
              <a:t>Legal</a:t>
            </a:r>
            <a:r>
              <a:rPr lang="fr-BE" sz="2400" dirty="0" smtClean="0">
                <a:solidFill>
                  <a:schemeClr val="bg1">
                    <a:lumMod val="50000"/>
                  </a:schemeClr>
                </a:solidFill>
                <a:latin typeface="+mn-lt"/>
              </a:rPr>
              <a:t> infractions</a:t>
            </a:r>
            <a:endParaRPr lang="en-GB" sz="2400" dirty="0">
              <a:solidFill>
                <a:schemeClr val="bg1">
                  <a:lumMod val="50000"/>
                </a:schemeClr>
              </a:solidFill>
              <a:latin typeface="+mn-lt"/>
            </a:endParaRPr>
          </a:p>
        </p:txBody>
      </p:sp>
      <p:sp>
        <p:nvSpPr>
          <p:cNvPr id="12" name="TextBox 11"/>
          <p:cNvSpPr txBox="1"/>
          <p:nvPr/>
        </p:nvSpPr>
        <p:spPr>
          <a:xfrm>
            <a:off x="4721226" y="3716338"/>
            <a:ext cx="2743199" cy="2062103"/>
          </a:xfrm>
          <a:prstGeom prst="rect">
            <a:avLst/>
          </a:prstGeom>
          <a:noFill/>
        </p:spPr>
        <p:txBody>
          <a:bodyPr wrap="square">
            <a:spAutoFit/>
          </a:bodyPr>
          <a:lstStyle/>
          <a:p>
            <a:pPr fontAlgn="auto">
              <a:spcBef>
                <a:spcPts val="0"/>
              </a:spcBef>
              <a:spcAft>
                <a:spcPts val="0"/>
              </a:spcAft>
              <a:defRPr/>
            </a:pPr>
            <a:r>
              <a:rPr lang="fr-BE" sz="2800" b="1" dirty="0" smtClean="0">
                <a:solidFill>
                  <a:schemeClr val="bg1">
                    <a:lumMod val="50000"/>
                  </a:schemeClr>
                </a:solidFill>
                <a:latin typeface="+mn-lt"/>
              </a:rPr>
              <a:t>Social </a:t>
            </a:r>
            <a:r>
              <a:rPr lang="fr-BE" sz="2800" b="1" dirty="0" err="1" smtClean="0">
                <a:solidFill>
                  <a:schemeClr val="bg1">
                    <a:lumMod val="50000"/>
                  </a:schemeClr>
                </a:solidFill>
                <a:latin typeface="+mn-lt"/>
              </a:rPr>
              <a:t>benefits</a:t>
            </a:r>
            <a:r>
              <a:rPr lang="fr-BE" sz="2800" b="1" dirty="0" smtClean="0">
                <a:solidFill>
                  <a:schemeClr val="bg1">
                    <a:lumMod val="50000"/>
                  </a:schemeClr>
                </a:solidFill>
                <a:latin typeface="+mn-lt"/>
              </a:rPr>
              <a:t>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Ex. </a:t>
            </a:r>
            <a:r>
              <a:rPr lang="fr-BE" sz="2400" dirty="0" smtClean="0">
                <a:solidFill>
                  <a:schemeClr val="bg1">
                    <a:lumMod val="50000"/>
                  </a:schemeClr>
                </a:solidFill>
                <a:latin typeface="+mn-lt"/>
              </a:rPr>
              <a:t>social kits</a:t>
            </a:r>
          </a:p>
          <a:p>
            <a:pPr fontAlgn="auto">
              <a:spcBef>
                <a:spcPts val="0"/>
              </a:spcBef>
              <a:spcAft>
                <a:spcPts val="0"/>
              </a:spcAft>
              <a:defRPr/>
            </a:pPr>
            <a:r>
              <a:rPr lang="fr-BE" sz="2400" dirty="0" smtClean="0">
                <a:solidFill>
                  <a:schemeClr val="bg1">
                    <a:lumMod val="50000"/>
                  </a:schemeClr>
                </a:solidFill>
                <a:latin typeface="+mn-lt"/>
              </a:rPr>
              <a:t>(</a:t>
            </a:r>
            <a:r>
              <a:rPr lang="fr-BE" sz="2400" dirty="0" err="1" smtClean="0">
                <a:solidFill>
                  <a:schemeClr val="bg1">
                    <a:lumMod val="50000"/>
                  </a:schemeClr>
                </a:solidFill>
                <a:latin typeface="+mn-lt"/>
              </a:rPr>
              <a:t>ficticious</a:t>
            </a:r>
            <a:r>
              <a:rPr lang="fr-BE" sz="2400" dirty="0" smtClean="0">
                <a:solidFill>
                  <a:schemeClr val="bg1">
                    <a:lumMod val="50000"/>
                  </a:schemeClr>
                </a:solidFill>
                <a:latin typeface="+mn-lt"/>
              </a:rPr>
              <a:t> </a:t>
            </a:r>
            <a:r>
              <a:rPr lang="fr-BE" sz="2400" dirty="0" err="1" smtClean="0">
                <a:solidFill>
                  <a:schemeClr val="bg1">
                    <a:lumMod val="50000"/>
                  </a:schemeClr>
                </a:solidFill>
                <a:latin typeface="+mn-lt"/>
              </a:rPr>
              <a:t>employment</a:t>
            </a:r>
            <a:r>
              <a:rPr lang="fr-BE" sz="2400" dirty="0" smtClean="0">
                <a:solidFill>
                  <a:schemeClr val="bg1">
                    <a:lumMod val="50000"/>
                  </a:schemeClr>
                </a:solidFill>
                <a:latin typeface="+mn-lt"/>
              </a:rPr>
              <a:t>)</a:t>
            </a:r>
            <a:endParaRPr lang="en-GB" sz="2400" dirty="0">
              <a:solidFill>
                <a:schemeClr val="bg1">
                  <a:lumMod val="50000"/>
                </a:schemeClr>
              </a:solidFill>
              <a:latin typeface="+mn-lt"/>
            </a:endParaRPr>
          </a:p>
        </p:txBody>
      </p:sp>
      <p:sp>
        <p:nvSpPr>
          <p:cNvPr id="13" name="TextBox 12"/>
          <p:cNvSpPr txBox="1"/>
          <p:nvPr/>
        </p:nvSpPr>
        <p:spPr>
          <a:xfrm>
            <a:off x="7673976" y="3716338"/>
            <a:ext cx="2670175" cy="1323439"/>
          </a:xfrm>
          <a:prstGeom prst="rect">
            <a:avLst/>
          </a:prstGeom>
          <a:noFill/>
        </p:spPr>
        <p:txBody>
          <a:bodyPr>
            <a:spAutoFit/>
          </a:bodyPr>
          <a:lstStyle/>
          <a:p>
            <a:pPr fontAlgn="auto">
              <a:spcBef>
                <a:spcPts val="0"/>
              </a:spcBef>
              <a:spcAft>
                <a:spcPts val="0"/>
              </a:spcAft>
              <a:defRPr/>
            </a:pPr>
            <a:r>
              <a:rPr lang="fr-BE" sz="2800" b="1" dirty="0" err="1" smtClean="0">
                <a:solidFill>
                  <a:schemeClr val="bg1">
                    <a:lumMod val="50000"/>
                  </a:schemeClr>
                </a:solidFill>
                <a:latin typeface="+mn-lt"/>
              </a:rPr>
              <a:t>Crossborder</a:t>
            </a:r>
            <a:r>
              <a:rPr lang="fr-BE" sz="2800" b="1" dirty="0" smtClean="0">
                <a:solidFill>
                  <a:schemeClr val="bg1">
                    <a:lumMod val="50000"/>
                  </a:schemeClr>
                </a:solidFill>
                <a:latin typeface="+mn-lt"/>
              </a:rPr>
              <a:t> </a:t>
            </a:r>
            <a:r>
              <a:rPr lang="fr-BE" sz="2800" b="1" dirty="0" err="1" smtClean="0">
                <a:solidFill>
                  <a:schemeClr val="bg1">
                    <a:lumMod val="50000"/>
                  </a:schemeClr>
                </a:solidFill>
                <a:latin typeface="+mn-lt"/>
              </a:rPr>
              <a:t>fraud</a:t>
            </a:r>
            <a:endParaRPr lang="fr-BE" sz="2800" b="1" dirty="0">
              <a:solidFill>
                <a:schemeClr val="bg1">
                  <a:lumMod val="50000"/>
                </a:schemeClr>
              </a:solidFill>
              <a:latin typeface="+mn-lt"/>
            </a:endParaRPr>
          </a:p>
          <a:p>
            <a:pPr fontAlgn="auto">
              <a:spcBef>
                <a:spcPts val="0"/>
              </a:spcBef>
              <a:spcAft>
                <a:spcPts val="0"/>
              </a:spcAft>
              <a:defRPr/>
            </a:pPr>
            <a:r>
              <a:rPr lang="fr-BE" sz="2400" dirty="0" smtClean="0">
                <a:solidFill>
                  <a:schemeClr val="bg1">
                    <a:lumMod val="50000"/>
                  </a:schemeClr>
                </a:solidFill>
                <a:latin typeface="+mn-lt"/>
              </a:rPr>
              <a:t>Ex. social dumping</a:t>
            </a:r>
            <a:endParaRPr lang="fr-BE" sz="2400" dirty="0">
              <a:solidFill>
                <a:schemeClr val="bg1">
                  <a:lumMod val="50000"/>
                </a:schemeClr>
              </a:solidFill>
              <a:latin typeface="+mn-lt"/>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258419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9017779" y="5188711"/>
            <a:ext cx="1500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3</a:t>
            </a:r>
            <a:endParaRPr lang="en-US" altLang="en-US" sz="1800" dirty="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850841" y="5119033"/>
            <a:ext cx="15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2</a:t>
            </a:r>
            <a:endParaRPr lang="en-US" altLang="en-US" sz="1800" dirty="0">
              <a:solidFill>
                <a:srgbClr val="333399"/>
              </a:solidFill>
              <a:latin typeface="Verdana" pitchFamily="34" charset="0"/>
            </a:endParaRPr>
          </a:p>
        </p:txBody>
      </p:sp>
      <p:sp>
        <p:nvSpPr>
          <p:cNvPr id="22545" name="Text Box 15"/>
          <p:cNvSpPr txBox="1">
            <a:spLocks noChangeArrowheads="1"/>
          </p:cNvSpPr>
          <p:nvPr/>
        </p:nvSpPr>
        <p:spPr bwMode="auto">
          <a:xfrm>
            <a:off x="4815666" y="3646683"/>
            <a:ext cx="1500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dirty="0" err="1" smtClean="0">
                <a:solidFill>
                  <a:srgbClr val="333399"/>
                </a:solidFill>
                <a:latin typeface="Verdana" pitchFamily="34" charset="0"/>
              </a:rPr>
              <a:t>Employer</a:t>
            </a:r>
            <a:r>
              <a:rPr lang="nl-BE" altLang="en-US" sz="1800" dirty="0" smtClean="0">
                <a:solidFill>
                  <a:srgbClr val="333399"/>
                </a:solidFill>
                <a:latin typeface="Verdana" pitchFamily="34" charset="0"/>
              </a:rPr>
              <a:t> </a:t>
            </a:r>
            <a:r>
              <a:rPr lang="nl-BE" altLang="en-US" sz="1800" dirty="0">
                <a:solidFill>
                  <a:srgbClr val="333399"/>
                </a:solidFill>
                <a:latin typeface="Verdana" pitchFamily="34" charset="0"/>
              </a:rPr>
              <a:t>1</a:t>
            </a:r>
            <a:endParaRPr lang="en-US" altLang="en-US" sz="1800" dirty="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4902202" y="2259112"/>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C00000"/>
                </a:solidFill>
              </a:rPr>
              <a:t>bankruptcy</a:t>
            </a:r>
            <a:endParaRPr lang="en-GB" altLang="fr-FR" sz="1800" b="1" dirty="0">
              <a:solidFill>
                <a:srgbClr val="C00000"/>
              </a:solidFill>
            </a:endParaRPr>
          </a:p>
        </p:txBody>
      </p:sp>
      <p:sp>
        <p:nvSpPr>
          <p:cNvPr id="69" name="TextBox 68"/>
          <p:cNvSpPr txBox="1">
            <a:spLocks noChangeArrowheads="1"/>
          </p:cNvSpPr>
          <p:nvPr/>
        </p:nvSpPr>
        <p:spPr bwMode="auto">
          <a:xfrm>
            <a:off x="7002088" y="5371921"/>
            <a:ext cx="1265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C00000"/>
                </a:solidFill>
              </a:rPr>
              <a:t>bankruptcy</a:t>
            </a:r>
            <a:endParaRPr lang="en-GB" altLang="fr-FR" sz="1800" b="1" dirty="0">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4502019" y="5024072"/>
            <a:ext cx="1846531" cy="523220"/>
          </a:xfrm>
          <a:prstGeom prst="rect">
            <a:avLst/>
          </a:prstGeom>
          <a:noFill/>
        </p:spPr>
        <p:txBody>
          <a:bodyPr wrap="none">
            <a:spAutoFit/>
          </a:bodyPr>
          <a:lstStyle/>
          <a:p>
            <a:pPr fontAlgn="auto">
              <a:spcBef>
                <a:spcPts val="0"/>
              </a:spcBef>
              <a:spcAft>
                <a:spcPts val="0"/>
              </a:spcAft>
              <a:defRPr/>
            </a:pPr>
            <a:r>
              <a:rPr lang="fr-BE" sz="2800" b="1" dirty="0" err="1" smtClean="0">
                <a:solidFill>
                  <a:schemeClr val="accent6">
                    <a:lumMod val="75000"/>
                  </a:schemeClr>
                </a:solidFill>
                <a:latin typeface="+mn-lt"/>
              </a:rPr>
              <a:t>Database</a:t>
            </a:r>
            <a:r>
              <a:rPr lang="fr-BE" sz="2800" b="1" dirty="0" smtClean="0">
                <a:solidFill>
                  <a:schemeClr val="accent6">
                    <a:lumMod val="75000"/>
                  </a:schemeClr>
                </a:solidFill>
                <a:latin typeface="+mn-lt"/>
              </a:rPr>
              <a:t>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3" y="1897162"/>
            <a:ext cx="3174"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636899" y="1318697"/>
            <a:ext cx="1857753" cy="523220"/>
          </a:xfrm>
          <a:prstGeom prst="rect">
            <a:avLst/>
          </a:prstGeom>
          <a:noFill/>
        </p:spPr>
        <p:txBody>
          <a:bodyPr wrap="none">
            <a:spAutoFit/>
          </a:bodyPr>
          <a:lstStyle/>
          <a:p>
            <a:pPr fontAlgn="auto">
              <a:spcBef>
                <a:spcPts val="0"/>
              </a:spcBef>
              <a:spcAft>
                <a:spcPts val="0"/>
              </a:spcAft>
              <a:defRPr/>
            </a:pPr>
            <a:r>
              <a:rPr lang="fr-BE" sz="2800" b="1" dirty="0" err="1" smtClean="0">
                <a:solidFill>
                  <a:schemeClr val="accent6">
                    <a:lumMod val="75000"/>
                  </a:schemeClr>
                </a:solidFill>
                <a:latin typeface="+mn-lt"/>
              </a:rPr>
              <a:t>Database</a:t>
            </a:r>
            <a:r>
              <a:rPr lang="fr-BE" sz="2800" b="1" dirty="0" smtClean="0">
                <a:solidFill>
                  <a:schemeClr val="accent6">
                    <a:lumMod val="75000"/>
                  </a:schemeClr>
                </a:solidFill>
                <a:latin typeface="+mn-lt"/>
              </a:rPr>
              <a:t>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p:txBody>
          <a:bodyPr>
            <a:normAutofit/>
          </a:bodyPr>
          <a:lstStyle/>
          <a:p>
            <a:r>
              <a:rPr lang="fr-BE" altLang="fr-FR" dirty="0" smtClean="0"/>
              <a:t>Spider star constructions</a:t>
            </a:r>
            <a:endParaRPr lang="en-GB" altLang="fr-FR" dirty="0" smtClean="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p:cNvSpPr>
            <a:spLocks noGrp="1"/>
          </p:cNvSpPr>
          <p:nvPr>
            <p:ph type="sldNum" sz="quarter" idx="4"/>
          </p:nvPr>
        </p:nvSpPr>
        <p:spPr/>
        <p:txBody>
          <a:bodyPr/>
          <a:lstStyle/>
          <a:p>
            <a:r>
              <a:rPr lang="fr-BE" dirty="0" smtClean="0"/>
              <a:t> </a:t>
            </a:r>
            <a:fld id="{30A9230E-FFBB-4CCB-ABD7-198084EDE768}" type="slidenum">
              <a:rPr lang="fr-BE" smtClean="0"/>
              <a:pPr/>
              <a:t>54</a:t>
            </a:fld>
            <a:r>
              <a:rPr lang="fr-BE" dirty="0" smtClean="0"/>
              <a:t> </a:t>
            </a:r>
            <a:endParaRPr lang="fr-BE" dirty="0"/>
          </a:p>
        </p:txBody>
      </p:sp>
    </p:spTree>
    <p:extLst>
      <p:ext uri="{BB962C8B-B14F-4D97-AF65-F5344CB8AC3E}">
        <p14:creationId xmlns:p14="http://schemas.microsoft.com/office/powerpoint/2010/main" val="242047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t>Risk</a:t>
            </a:r>
            <a:r>
              <a:rPr lang="fr-BE" b="1" dirty="0"/>
              <a:t> rating</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Local variables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Indirect network </a:t>
            </a:r>
            <a:r>
              <a:rPr lang="fr-BE" b="1" dirty="0" err="1"/>
              <a:t>attributes</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t>Direct </a:t>
            </a:r>
            <a:r>
              <a:rPr lang="fr-BE" b="1" dirty="0"/>
              <a:t>network </a:t>
            </a:r>
            <a:r>
              <a:rPr lang="fr-BE" b="1" dirty="0" err="1"/>
              <a:t>attributes</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err="1" smtClean="0"/>
              <a:t>Databases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63616" y="2364911"/>
            <a:ext cx="1617943" cy="369332"/>
          </a:xfrm>
          <a:prstGeom prst="rect">
            <a:avLst/>
          </a:prstGeom>
          <a:noFill/>
        </p:spPr>
        <p:txBody>
          <a:bodyPr wrap="none">
            <a:spAutoFit/>
          </a:bodyPr>
          <a:lstStyle/>
          <a:p>
            <a:pPr fontAlgn="auto">
              <a:spcBef>
                <a:spcPts val="0"/>
              </a:spcBef>
              <a:spcAft>
                <a:spcPts val="0"/>
              </a:spcAft>
              <a:defRPr/>
            </a:pPr>
            <a:r>
              <a:rPr lang="fr-BE" b="1" dirty="0" err="1" smtClean="0">
                <a:solidFill>
                  <a:schemeClr val="bg1">
                    <a:lumMod val="65000"/>
                  </a:schemeClr>
                </a:solidFill>
                <a:latin typeface="+mn-lt"/>
              </a:rPr>
              <a:t>E.g</a:t>
            </a:r>
            <a:r>
              <a:rPr lang="fr-BE" b="1" dirty="0" smtClean="0">
                <a:solidFill>
                  <a:schemeClr val="bg1">
                    <a:lumMod val="65000"/>
                  </a:schemeClr>
                </a:solidFill>
                <a:latin typeface="+mn-lt"/>
              </a:rPr>
              <a:t>. size, </a:t>
            </a:r>
            <a:r>
              <a:rPr lang="en-US" b="1" dirty="0" smtClean="0">
                <a:solidFill>
                  <a:schemeClr val="bg1">
                    <a:lumMod val="65000"/>
                  </a:schemeClr>
                </a:solidFill>
                <a:latin typeface="+mn-lt"/>
              </a:rPr>
              <a:t>sector</a:t>
            </a:r>
            <a:endParaRPr lang="en-US" b="1"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rPr>
              <a:t>Influence of the whole network</a:t>
            </a:r>
            <a:endParaRPr lang="en-GB" dirty="0">
              <a:solidFill>
                <a:schemeClr val="bg1">
                  <a:lumMod val="65000"/>
                </a:schemeClr>
              </a:solidFill>
              <a:latin typeface="+mn-lt"/>
            </a:endParaRPr>
          </a:p>
        </p:txBody>
      </p:sp>
      <p:sp>
        <p:nvSpPr>
          <p:cNvPr id="43" name="TextBox 42"/>
          <p:cNvSpPr txBox="1"/>
          <p:nvPr/>
        </p:nvSpPr>
        <p:spPr>
          <a:xfrm>
            <a:off x="4243387" y="4391000"/>
            <a:ext cx="1997075" cy="646331"/>
          </a:xfrm>
          <a:prstGeom prst="rect">
            <a:avLst/>
          </a:prstGeom>
          <a:noFill/>
        </p:spPr>
        <p:txBody>
          <a:bodyPr wrap="square">
            <a:spAutoFit/>
          </a:bodyPr>
          <a:lstStyle/>
          <a:p>
            <a:pPr algn="ctr" fontAlgn="auto">
              <a:spcBef>
                <a:spcPts val="0"/>
              </a:spcBef>
              <a:spcAft>
                <a:spcPts val="0"/>
              </a:spcAft>
              <a:defRPr/>
            </a:pPr>
            <a:r>
              <a:rPr lang="fr-BE" b="1" dirty="0">
                <a:solidFill>
                  <a:schemeClr val="bg1">
                    <a:lumMod val="65000"/>
                  </a:schemeClr>
                </a:solidFill>
                <a:latin typeface="+mn-lt"/>
              </a:rPr>
              <a:t>Relations </a:t>
            </a:r>
            <a:r>
              <a:rPr lang="fr-BE" b="1" dirty="0" err="1" smtClean="0">
                <a:solidFill>
                  <a:schemeClr val="bg1">
                    <a:lumMod val="65000"/>
                  </a:schemeClr>
                </a:solidFill>
                <a:latin typeface="+mn-lt"/>
              </a:rPr>
              <a:t>between</a:t>
            </a:r>
            <a:r>
              <a:rPr lang="fr-BE" b="1" dirty="0" smtClean="0">
                <a:solidFill>
                  <a:schemeClr val="bg1">
                    <a:lumMod val="65000"/>
                  </a:schemeClr>
                </a:solidFill>
                <a:latin typeface="+mn-lt"/>
              </a:rPr>
              <a:t> </a:t>
            </a:r>
            <a:r>
              <a:rPr lang="fr-BE" b="1" dirty="0" err="1" smtClean="0">
                <a:solidFill>
                  <a:schemeClr val="bg1">
                    <a:lumMod val="65000"/>
                  </a:schemeClr>
                </a:solidFill>
                <a:latin typeface="+mn-lt"/>
              </a:rPr>
              <a:t>different</a:t>
            </a:r>
            <a:r>
              <a:rPr lang="fr-BE" b="1" dirty="0" smtClean="0">
                <a:solidFill>
                  <a:schemeClr val="bg1">
                    <a:lumMod val="65000"/>
                  </a:schemeClr>
                </a:solidFill>
                <a:latin typeface="+mn-lt"/>
              </a:rPr>
              <a:t> </a:t>
            </a:r>
            <a:r>
              <a:rPr lang="fr-BE" b="1" dirty="0" err="1" smtClean="0">
                <a:solidFill>
                  <a:schemeClr val="bg1">
                    <a:lumMod val="65000"/>
                  </a:schemeClr>
                </a:solidFill>
                <a:latin typeface="+mn-lt"/>
              </a:rPr>
              <a:t>actors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of the </a:t>
            </a:r>
            <a:r>
              <a:rPr lang="fr-BE" sz="1600" dirty="0" err="1">
                <a:solidFill>
                  <a:schemeClr val="bg1">
                    <a:lumMod val="65000"/>
                  </a:schemeClr>
                </a:solidFill>
              </a:rPr>
              <a:t>analysis</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a:t>Analysis</a:t>
            </a:r>
            <a:r>
              <a:rPr lang="fr-BE" sz="1600" dirty="0"/>
              <a:t> of the </a:t>
            </a:r>
            <a:r>
              <a:rPr lang="fr-BE" sz="1600" b="1" dirty="0" err="1"/>
              <a:t>databases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t>Business </a:t>
            </a:r>
            <a:r>
              <a:rPr lang="fr-BE" sz="1600" b="1" dirty="0" err="1"/>
              <a:t>analysis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2971839"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Network </a:t>
            </a:r>
            <a:r>
              <a:rPr lang="fr-BE" sz="2800" dirty="0" err="1" smtClean="0">
                <a:solidFill>
                  <a:schemeClr val="accent6">
                    <a:lumMod val="75000"/>
                  </a:schemeClr>
                </a:solidFill>
                <a:latin typeface="+mn-lt"/>
              </a:rPr>
              <a:t>modelling</a:t>
            </a:r>
            <a:endParaRPr lang="en-GB" sz="2800" b="1" dirty="0">
              <a:solidFill>
                <a:schemeClr val="accent6">
                  <a:lumMod val="75000"/>
                </a:schemeClr>
              </a:solidFill>
              <a:latin typeface="+mn-lt"/>
            </a:endParaRPr>
          </a:p>
        </p:txBody>
      </p:sp>
      <p:sp>
        <p:nvSpPr>
          <p:cNvPr id="12" name="Slide Number Placeholder 11"/>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224757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err="1">
                <a:solidFill>
                  <a:schemeClr val="bg1">
                    <a:lumMod val="50000"/>
                  </a:schemeClr>
                </a:solidFill>
              </a:rPr>
              <a:t>Workers</a:t>
            </a:r>
            <a:endParaRPr lang="fr-BE" sz="2400" b="1" dirty="0">
              <a:solidFill>
                <a:schemeClr val="bg1">
                  <a:lumMod val="50000"/>
                </a:schemeClr>
              </a:solidFill>
            </a:endParaRPr>
          </a:p>
          <a:p>
            <a:pPr algn="ctr" fontAlgn="auto">
              <a:spcBef>
                <a:spcPts val="0"/>
              </a:spcBef>
              <a:spcAft>
                <a:spcPts val="0"/>
              </a:spcAft>
              <a:defRPr/>
            </a:pPr>
            <a:r>
              <a:rPr lang="fr-BE" sz="2400" b="1" dirty="0">
                <a:solidFill>
                  <a:schemeClr val="bg1">
                    <a:lumMod val="50000"/>
                  </a:schemeClr>
                </a:solidFill>
              </a:rPr>
              <a:t>(</a:t>
            </a:r>
            <a:r>
              <a:rPr lang="fr-BE" sz="2400" b="1" dirty="0" err="1">
                <a:solidFill>
                  <a:schemeClr val="bg1">
                    <a:lumMod val="50000"/>
                  </a:schemeClr>
                </a:solidFill>
              </a:rPr>
              <a:t>fictitious</a:t>
            </a:r>
            <a:r>
              <a:rPr lang="fr-BE" sz="2400" b="1" dirty="0">
                <a:solidFill>
                  <a:schemeClr val="bg1">
                    <a:lumMod val="50000"/>
                  </a:schemeClr>
                </a:solidFill>
              </a:rPr>
              <a:t> </a:t>
            </a:r>
            <a:r>
              <a:rPr lang="fr-BE" sz="2400" b="1" dirty="0" err="1">
                <a:solidFill>
                  <a:schemeClr val="bg1">
                    <a:lumMod val="50000"/>
                  </a:schemeClr>
                </a:solidFill>
              </a:rPr>
              <a:t>benefits</a:t>
            </a:r>
            <a:r>
              <a:rPr lang="fr-BE" sz="2400" b="1" dirty="0">
                <a:solidFill>
                  <a:schemeClr val="bg1">
                    <a:lumMod val="50000"/>
                  </a:schemeClr>
                </a:solidFill>
              </a:rPr>
              <a:t>)</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Abusive </a:t>
            </a:r>
            <a:r>
              <a:rPr lang="fr-BE" sz="1600" b="1" dirty="0" err="1">
                <a:solidFill>
                  <a:schemeClr val="bg1">
                    <a:lumMod val="50000"/>
                  </a:schemeClr>
                </a:solidFill>
              </a:rPr>
              <a:t>rights</a:t>
            </a:r>
            <a:r>
              <a:rPr lang="fr-BE" sz="1600" b="1" dirty="0">
                <a:solidFill>
                  <a:schemeClr val="bg1">
                    <a:lumMod val="50000"/>
                  </a:schemeClr>
                </a:solidFill>
              </a:rPr>
              <a:t> (social, </a:t>
            </a:r>
            <a:r>
              <a:rPr lang="fr-BE" sz="1600" b="1" dirty="0" err="1">
                <a:solidFill>
                  <a:schemeClr val="bg1">
                    <a:lumMod val="50000"/>
                  </a:schemeClr>
                </a:solidFill>
              </a:rPr>
              <a:t>economic</a:t>
            </a:r>
            <a:r>
              <a:rPr lang="fr-BE" sz="1600" b="1" dirty="0">
                <a:solidFill>
                  <a:schemeClr val="bg1">
                    <a:lumMod val="50000"/>
                  </a:schemeClr>
                </a:solidFill>
              </a:rPr>
              <a:t>,...)</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bg1">
                    <a:lumMod val="50000"/>
                  </a:schemeClr>
                </a:solidFill>
              </a:rPr>
              <a:t>ONSS</a:t>
            </a:r>
            <a:endParaRPr lang="en-US"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smtClean="0">
                <a:solidFill>
                  <a:schemeClr val="bg1">
                    <a:lumMod val="50000"/>
                  </a:schemeClr>
                </a:solidFill>
              </a:rPr>
              <a:t>(</a:t>
            </a:r>
            <a:r>
              <a:rPr lang="fr-BE" sz="2400" b="1" dirty="0" err="1" smtClean="0">
                <a:solidFill>
                  <a:schemeClr val="bg1">
                    <a:lumMod val="50000"/>
                  </a:schemeClr>
                </a:solidFill>
              </a:rPr>
              <a:t>Fictitious</a:t>
            </a:r>
            <a:r>
              <a:rPr lang="fr-BE" sz="2400" b="1" dirty="0">
                <a:solidFill>
                  <a:schemeClr val="bg1">
                    <a:lumMod val="50000"/>
                  </a:schemeClr>
                </a:solidFill>
              </a:rPr>
              <a:t>) </a:t>
            </a:r>
            <a:r>
              <a:rPr lang="fr-BE" sz="2400" b="1" dirty="0" err="1">
                <a:solidFill>
                  <a:schemeClr val="bg1">
                    <a:lumMod val="50000"/>
                  </a:schemeClr>
                </a:solidFill>
              </a:rPr>
              <a:t>company</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05488" y="2942343"/>
            <a:ext cx="2087563" cy="646331"/>
          </a:xfrm>
          <a:prstGeom prst="rect">
            <a:avLst/>
          </a:prstGeom>
          <a:noFill/>
        </p:spPr>
        <p:txBody>
          <a:bodyPr wrap="square">
            <a:spAutoFit/>
          </a:bodyPr>
          <a:lstStyle/>
          <a:p>
            <a:pPr fontAlgn="auto">
              <a:spcBef>
                <a:spcPts val="0"/>
              </a:spcBef>
              <a:spcAft>
                <a:spcPts val="0"/>
              </a:spcAft>
              <a:defRPr/>
            </a:pPr>
            <a:r>
              <a:rPr lang="en-US" b="1" dirty="0">
                <a:solidFill>
                  <a:schemeClr val="accent6">
                    <a:lumMod val="75000"/>
                  </a:schemeClr>
                </a:solidFill>
                <a:latin typeface="+mn-lt"/>
              </a:rPr>
              <a:t>Payment from 500 to 2000 euros</a:t>
            </a: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p:cNvSpPr>
            <a:spLocks noGrp="1"/>
          </p:cNvSpPr>
          <p:nvPr>
            <p:ph type="title"/>
          </p:nvPr>
        </p:nvSpPr>
        <p:spPr/>
        <p:txBody>
          <a:bodyPr>
            <a:normAutofit/>
          </a:bodyPr>
          <a:lstStyle/>
          <a:p>
            <a:r>
              <a:rPr lang="fr-BE" dirty="0"/>
              <a:t>S</a:t>
            </a:r>
            <a:r>
              <a:rPr lang="fr-BE" dirty="0" smtClean="0"/>
              <a:t>ocial </a:t>
            </a:r>
            <a:r>
              <a:rPr lang="fr-BE" dirty="0"/>
              <a:t>kits</a:t>
            </a:r>
          </a:p>
        </p:txBody>
      </p:sp>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 name="Tijdelijke aanduiding voor dianummer 10"/>
          <p:cNvSpPr>
            <a:spLocks noGrp="1"/>
          </p:cNvSpPr>
          <p:nvPr>
            <p:ph type="sldNum" sz="quarter" idx="4"/>
          </p:nvPr>
        </p:nvSpPr>
        <p:spPr/>
        <p:txBody>
          <a:bodyPr/>
          <a:lstStyle/>
          <a:p>
            <a:r>
              <a:rPr lang="fr-BE" dirty="0" smtClean="0"/>
              <a:t> </a:t>
            </a:r>
            <a:fld id="{30A9230E-FFBB-4CCB-ABD7-198084EDE768}" type="slidenum">
              <a:rPr lang="fr-BE" smtClean="0"/>
              <a:pPr/>
              <a:t>56</a:t>
            </a:fld>
            <a:r>
              <a:rPr lang="fr-BE" dirty="0" smtClean="0"/>
              <a:t> </a:t>
            </a:r>
            <a:endParaRPr lang="fr-BE" dirty="0"/>
          </a:p>
        </p:txBody>
      </p:sp>
      <p:cxnSp>
        <p:nvCxnSpPr>
          <p:cNvPr id="55" name="Straight Connector 54"/>
          <p:cNvCxnSpPr/>
          <p:nvPr/>
        </p:nvCxnSpPr>
        <p:spPr>
          <a:xfrm>
            <a:off x="1343472" y="610393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559372" y="344011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59" name="Rectangle 58"/>
          <p:cNvSpPr/>
          <p:nvPr/>
        </p:nvSpPr>
        <p:spPr>
          <a:xfrm>
            <a:off x="1559372" y="412591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60" name="Rectangle 59"/>
          <p:cNvSpPr/>
          <p:nvPr/>
        </p:nvSpPr>
        <p:spPr>
          <a:xfrm>
            <a:off x="1559372" y="4773614"/>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61" name="Rectangle 60"/>
          <p:cNvSpPr/>
          <p:nvPr/>
        </p:nvSpPr>
        <p:spPr>
          <a:xfrm>
            <a:off x="1559372" y="5421314"/>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62" name="Rectangle 61"/>
          <p:cNvSpPr/>
          <p:nvPr/>
        </p:nvSpPr>
        <p:spPr>
          <a:xfrm>
            <a:off x="1559372" y="342900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3" name="Rectangle 62"/>
          <p:cNvSpPr/>
          <p:nvPr/>
        </p:nvSpPr>
        <p:spPr>
          <a:xfrm>
            <a:off x="1559372" y="542131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145686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047957" y="2760809"/>
            <a:ext cx="265908" cy="1150939"/>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a:t>
            </a:r>
            <a:r>
              <a:rPr lang="fr-BE" sz="2000" b="1" dirty="0"/>
              <a:t>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err="1" smtClean="0"/>
              <a:t>Database</a:t>
            </a:r>
            <a:r>
              <a:rPr lang="fr-BE" sz="2000" b="1" dirty="0" smtClean="0"/>
              <a:t> </a:t>
            </a:r>
            <a:r>
              <a:rPr lang="fr-BE" sz="2000" b="1" dirty="0"/>
              <a:t>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911748"/>
            <a:ext cx="1871662" cy="646331"/>
          </a:xfrm>
          <a:prstGeom prst="rect">
            <a:avLst/>
          </a:prstGeom>
          <a:noFill/>
        </p:spPr>
        <p:txBody>
          <a:bodyPr wrap="square">
            <a:spAutoFit/>
          </a:bodyPr>
          <a:lstStyle/>
          <a:p>
            <a:pPr algn="ctr" fontAlgn="auto">
              <a:spcBef>
                <a:spcPts val="0"/>
              </a:spcBef>
              <a:spcAft>
                <a:spcPts val="0"/>
              </a:spcAft>
              <a:defRPr/>
            </a:pPr>
            <a:r>
              <a:rPr lang="fr-BE" b="1" dirty="0" err="1">
                <a:solidFill>
                  <a:schemeClr val="accent6">
                    <a:lumMod val="75000"/>
                  </a:schemeClr>
                </a:solidFill>
                <a:latin typeface="+mn-lt"/>
              </a:rPr>
              <a:t>Consecutive</a:t>
            </a:r>
            <a:r>
              <a:rPr lang="fr-BE" b="1" dirty="0">
                <a:solidFill>
                  <a:schemeClr val="accent6">
                    <a:lumMod val="75000"/>
                  </a:schemeClr>
                </a:solidFill>
                <a:latin typeface="+mn-lt"/>
              </a:rPr>
              <a:t> </a:t>
            </a:r>
            <a:r>
              <a:rPr lang="fr-BE" b="1" dirty="0" err="1" smtClean="0">
                <a:solidFill>
                  <a:schemeClr val="accent6">
                    <a:lumMod val="75000"/>
                  </a:schemeClr>
                </a:solidFill>
                <a:latin typeface="+mn-lt"/>
              </a:rPr>
              <a:t>events</a:t>
            </a:r>
            <a:endParaRPr lang="fr-BE"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646331"/>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Start of</a:t>
            </a:r>
          </a:p>
          <a:p>
            <a:pPr algn="ctr" fontAlgn="auto">
              <a:spcBef>
                <a:spcPts val="0"/>
              </a:spcBef>
              <a:spcAft>
                <a:spcPts val="0"/>
              </a:spcAft>
              <a:defRPr/>
            </a:pPr>
            <a:r>
              <a:rPr lang="fr-BE" b="1" dirty="0" err="1">
                <a:solidFill>
                  <a:schemeClr val="accent6">
                    <a:lumMod val="75000"/>
                  </a:schemeClr>
                </a:solidFill>
                <a:latin typeface="+mn-lt"/>
              </a:rPr>
              <a:t>lifecycle</a:t>
            </a:r>
            <a:endParaRPr lang="fr-BE"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4494" cy="36830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err="1">
                <a:solidFill>
                  <a:schemeClr val="accent6">
                    <a:lumMod val="75000"/>
                  </a:schemeClr>
                </a:solidFill>
                <a:latin typeface="+mn-lt"/>
              </a:rPr>
              <a:t>Parameter</a:t>
            </a:r>
            <a:endParaRPr lang="fr-BE" b="1" dirty="0">
              <a:solidFill>
                <a:schemeClr val="accent6">
                  <a:lumMod val="75000"/>
                </a:schemeClr>
              </a:solidFill>
              <a:latin typeface="+mn-lt"/>
            </a:endParaRPr>
          </a:p>
          <a:p>
            <a:pPr algn="ctr" fontAlgn="auto">
              <a:spcBef>
                <a:spcPts val="0"/>
              </a:spcBef>
              <a:spcAft>
                <a:spcPts val="0"/>
              </a:spcAft>
              <a:defRPr/>
            </a:pPr>
            <a:r>
              <a:rPr lang="fr-BE" b="1" dirty="0">
                <a:solidFill>
                  <a:schemeClr val="accent6">
                    <a:lumMod val="75000"/>
                  </a:schemeClr>
                </a:solidFill>
                <a:latin typeface="+mn-lt"/>
              </a:rPr>
              <a:t>change</a:t>
            </a:r>
          </a:p>
        </p:txBody>
      </p:sp>
      <p:sp>
        <p:nvSpPr>
          <p:cNvPr id="64" name="TextBox 63"/>
          <p:cNvSpPr txBox="1"/>
          <p:nvPr/>
        </p:nvSpPr>
        <p:spPr>
          <a:xfrm>
            <a:off x="8727281" y="1616225"/>
            <a:ext cx="2225675" cy="646112"/>
          </a:xfrm>
          <a:prstGeom prst="rect">
            <a:avLst/>
          </a:prstGeom>
          <a:noFill/>
        </p:spPr>
        <p:txBody>
          <a:bodyPr>
            <a:spAutoFit/>
          </a:bodyPr>
          <a:lstStyle/>
          <a:p>
            <a:pPr fontAlgn="auto">
              <a:spcBef>
                <a:spcPts val="0"/>
              </a:spcBef>
              <a:spcAft>
                <a:spcPts val="0"/>
              </a:spcAft>
              <a:defRPr/>
            </a:pPr>
            <a:r>
              <a:rPr lang="fr-BE" b="1" dirty="0" err="1">
                <a:solidFill>
                  <a:schemeClr val="accent6">
                    <a:lumMod val="75000"/>
                  </a:schemeClr>
                </a:solidFill>
                <a:latin typeface="+mn-lt"/>
              </a:rPr>
              <a:t>Sudden</a:t>
            </a:r>
            <a:r>
              <a:rPr lang="fr-BE" b="1" dirty="0">
                <a:solidFill>
                  <a:schemeClr val="accent6">
                    <a:lumMod val="75000"/>
                  </a:schemeClr>
                </a:solidFill>
                <a:latin typeface="+mn-lt"/>
              </a:rPr>
              <a:t> change in </a:t>
            </a:r>
            <a:r>
              <a:rPr lang="fr-BE" b="1" dirty="0" err="1">
                <a:solidFill>
                  <a:schemeClr val="accent6">
                    <a:lumMod val="75000"/>
                  </a:schemeClr>
                </a:solidFill>
                <a:latin typeface="+mn-lt"/>
              </a:rPr>
              <a:t>behaviour</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031197" cy="369332"/>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Data-</a:t>
            </a:r>
            <a:r>
              <a:rPr lang="fr-BE" b="1" dirty="0" err="1">
                <a:solidFill>
                  <a:schemeClr val="accent6">
                    <a:lumMod val="75000"/>
                  </a:schemeClr>
                </a:solidFill>
                <a:latin typeface="+mn-lt"/>
              </a:rPr>
              <a:t>preprocessing</a:t>
            </a:r>
            <a:endParaRPr lang="fr-BE"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92789" y="5227269"/>
            <a:ext cx="1149674" cy="369332"/>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Modelling</a:t>
            </a:r>
            <a:endParaRPr lang="en-GB" b="1" dirty="0">
              <a:solidFill>
                <a:schemeClr val="accent6">
                  <a:lumMod val="75000"/>
                </a:schemeClr>
              </a:solidFill>
              <a:latin typeface="+mn-lt"/>
            </a:endParaRPr>
          </a:p>
        </p:txBody>
      </p:sp>
      <p:sp>
        <p:nvSpPr>
          <p:cNvPr id="83" name="TextBox 82"/>
          <p:cNvSpPr txBox="1"/>
          <p:nvPr/>
        </p:nvSpPr>
        <p:spPr>
          <a:xfrm>
            <a:off x="6906086" y="5929759"/>
            <a:ext cx="1518364" cy="461665"/>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err="1">
                <a:solidFill>
                  <a:schemeClr val="bg1"/>
                </a:solidFill>
                <a:latin typeface="+mn-lt"/>
              </a:rPr>
              <a:t>Risk</a:t>
            </a:r>
            <a:r>
              <a:rPr lang="fr-BE" sz="2400" b="1" dirty="0">
                <a:solidFill>
                  <a:schemeClr val="bg1"/>
                </a:solidFill>
                <a:latin typeface="+mn-lt"/>
              </a:rPr>
              <a:t> rating</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120232" y="1455887"/>
            <a:ext cx="2227262" cy="338554"/>
          </a:xfrm>
          <a:prstGeom prst="rect">
            <a:avLst/>
          </a:prstGeom>
          <a:noFill/>
        </p:spPr>
        <p:txBody>
          <a:bodyPr>
            <a:spAutoFit/>
          </a:bodyPr>
          <a:lstStyle/>
          <a:p>
            <a:pPr algn="ctr" fontAlgn="auto">
              <a:spcBef>
                <a:spcPts val="0"/>
              </a:spcBef>
              <a:spcAft>
                <a:spcPts val="0"/>
              </a:spcAft>
              <a:defRPr/>
            </a:pPr>
            <a:r>
              <a:rPr lang="fr-BE" sz="1600" b="1">
                <a:solidFill>
                  <a:schemeClr val="accent6">
                    <a:lumMod val="75000"/>
                  </a:schemeClr>
                </a:solidFill>
                <a:latin typeface="+mn-lt"/>
              </a:rPr>
              <a:t>Payment</a:t>
            </a:r>
            <a:r>
              <a:rPr lang="fr-BE" sz="1600" b="1" dirty="0">
                <a:solidFill>
                  <a:schemeClr val="accent6">
                    <a:lumMod val="75000"/>
                  </a:schemeClr>
                </a:solidFill>
                <a:latin typeface="+mn-lt"/>
              </a:rPr>
              <a:t> </a:t>
            </a:r>
            <a:r>
              <a:rPr lang="fr-BE" sz="1600" b="1" dirty="0" err="1">
                <a:solidFill>
                  <a:schemeClr val="accent6">
                    <a:lumMod val="75000"/>
                  </a:schemeClr>
                </a:solidFill>
                <a:latin typeface="+mn-lt"/>
              </a:rPr>
              <a:t>fraud</a:t>
            </a:r>
            <a:r>
              <a:rPr lang="fr-BE" sz="1600" b="1" dirty="0">
                <a:solidFill>
                  <a:schemeClr val="accent6">
                    <a:lumMod val="75000"/>
                  </a:schemeClr>
                </a:solidFill>
                <a:latin typeface="+mn-lt"/>
              </a:rPr>
              <a:t> model</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646331"/>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Network</a:t>
            </a:r>
          </a:p>
          <a:p>
            <a:pPr fontAlgn="auto">
              <a:spcBef>
                <a:spcPts val="0"/>
              </a:spcBef>
              <a:spcAft>
                <a:spcPts val="0"/>
              </a:spcAft>
              <a:defRPr/>
            </a:pPr>
            <a:r>
              <a:rPr lang="fr-BE" b="1" dirty="0">
                <a:solidFill>
                  <a:schemeClr val="accent6">
                    <a:lumMod val="75000"/>
                  </a:schemeClr>
                </a:solidFill>
                <a:latin typeface="+mn-lt"/>
              </a:rPr>
              <a:t>info</a:t>
            </a:r>
          </a:p>
        </p:txBody>
      </p:sp>
      <p:sp>
        <p:nvSpPr>
          <p:cNvPr id="6" name="Tijdelijke aanduiding voor dianummer 5"/>
          <p:cNvSpPr>
            <a:spLocks noGrp="1"/>
          </p:cNvSpPr>
          <p:nvPr>
            <p:ph type="sldNum" sz="quarter" idx="10"/>
          </p:nvPr>
        </p:nvSpPr>
        <p:spPr/>
        <p:txBody>
          <a:bodyPr/>
          <a:lstStyle/>
          <a:p>
            <a:pPr>
              <a:defRPr/>
            </a:pPr>
            <a:fld id="{84AEDDD6-2727-439E-A96F-E9FD4CA77376}" type="slidenum">
              <a:rPr lang="en-GB" smtClean="0"/>
              <a:pPr>
                <a:defRPr/>
              </a:pPr>
              <a:t>57</a:t>
            </a:fld>
            <a:endParaRPr lang="en-GB" dirty="0"/>
          </a:p>
        </p:txBody>
      </p:sp>
      <p:cxnSp>
        <p:nvCxnSpPr>
          <p:cNvPr id="88" name="Straight Connector 87"/>
          <p:cNvCxnSpPr/>
          <p:nvPr/>
        </p:nvCxnSpPr>
        <p:spPr>
          <a:xfrm>
            <a:off x="1632297" y="6391424"/>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48197" y="3727599"/>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90" name="Rectangle 89"/>
          <p:cNvSpPr/>
          <p:nvPr/>
        </p:nvSpPr>
        <p:spPr>
          <a:xfrm>
            <a:off x="1848197" y="4413400"/>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91" name="Rectangle 90"/>
          <p:cNvSpPr/>
          <p:nvPr/>
        </p:nvSpPr>
        <p:spPr>
          <a:xfrm>
            <a:off x="1848197" y="5061100"/>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92" name="Rectangle 91"/>
          <p:cNvSpPr/>
          <p:nvPr/>
        </p:nvSpPr>
        <p:spPr>
          <a:xfrm>
            <a:off x="1848197" y="5708800"/>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93" name="Rectangle 92"/>
          <p:cNvSpPr/>
          <p:nvPr/>
        </p:nvSpPr>
        <p:spPr>
          <a:xfrm>
            <a:off x="1848197" y="3716486"/>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94" name="Rectangle 93"/>
          <p:cNvSpPr/>
          <p:nvPr/>
        </p:nvSpPr>
        <p:spPr>
          <a:xfrm>
            <a:off x="1848197" y="4428253"/>
            <a:ext cx="1800225" cy="130435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123817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9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dirty="0" smtClean="0"/>
              <a:t>Social dumping – scenario 1</a:t>
            </a:r>
            <a:endParaRPr lang="en-GB" altLang="fr-FR" dirty="0" smtClean="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Ex-employer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smtClean="0">
                <a:solidFill>
                  <a:schemeClr val="accent3">
                    <a:lumMod val="75000"/>
                  </a:schemeClr>
                </a:solidFill>
              </a:rPr>
              <a:t>Employer</a:t>
            </a:r>
            <a:endParaRPr lang="fr-BE" b="1" dirty="0">
              <a:solidFill>
                <a:schemeClr val="accent3">
                  <a:lumMod val="75000"/>
                </a:schemeClr>
              </a:solidFill>
            </a:endParaRP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smtClean="0">
                <a:solidFill>
                  <a:schemeClr val="accent6">
                    <a:lumMod val="75000"/>
                  </a:schemeClr>
                </a:solidFill>
              </a:rPr>
              <a:t>User</a:t>
            </a:r>
            <a:endParaRPr lang="fr-BE" b="1" dirty="0">
              <a:solidFill>
                <a:schemeClr val="accent6">
                  <a:lumMod val="75000"/>
                </a:schemeClr>
              </a:solidFill>
            </a:endParaRP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1909112" cy="369332"/>
          </a:xfrm>
          <a:prstGeom prst="rect">
            <a:avLst/>
          </a:prstGeom>
          <a:noFill/>
        </p:spPr>
        <p:txBody>
          <a:bodyPr wrap="none">
            <a:spAutoFit/>
          </a:bodyPr>
          <a:lstStyle/>
          <a:p>
            <a:pPr fontAlgn="auto">
              <a:spcBef>
                <a:spcPts val="0"/>
              </a:spcBef>
              <a:spcAft>
                <a:spcPts val="0"/>
              </a:spcAft>
              <a:defRPr/>
            </a:pPr>
            <a:r>
              <a:rPr lang="fr-BE" b="1" dirty="0" smtClean="0">
                <a:solidFill>
                  <a:schemeClr val="accent1">
                    <a:lumMod val="75000"/>
                  </a:schemeClr>
                </a:solidFill>
                <a:latin typeface="+mn-lt"/>
              </a:rPr>
              <a:t>(</a:t>
            </a:r>
            <a:r>
              <a:rPr lang="fr-BE" b="1" dirty="0" err="1" smtClean="0">
                <a:solidFill>
                  <a:schemeClr val="accent1">
                    <a:lumMod val="75000"/>
                  </a:schemeClr>
                </a:solidFill>
                <a:latin typeface="+mn-lt"/>
              </a:rPr>
              <a:t>Foreign</a:t>
            </a:r>
            <a:r>
              <a:rPr lang="fr-BE" b="1" dirty="0" smtClean="0">
                <a:solidFill>
                  <a:schemeClr val="accent1">
                    <a:lumMod val="75000"/>
                  </a:schemeClr>
                </a:solidFill>
                <a:latin typeface="+mn-lt"/>
              </a:rPr>
              <a:t>) </a:t>
            </a:r>
            <a:r>
              <a:rPr lang="fr-BE" b="1" dirty="0" err="1" smtClean="0">
                <a:solidFill>
                  <a:schemeClr val="accent1">
                    <a:lumMod val="75000"/>
                  </a:schemeClr>
                </a:solidFill>
                <a:latin typeface="+mn-lt"/>
              </a:rPr>
              <a:t>workers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May </a:t>
            </a:r>
            <a:r>
              <a:rPr lang="fr-BE" sz="1600" b="1" dirty="0" err="1">
                <a:solidFill>
                  <a:schemeClr val="bg1">
                    <a:lumMod val="65000"/>
                  </a:schemeClr>
                </a:solidFill>
                <a:latin typeface="+mn-lt"/>
              </a:rPr>
              <a:t>be</a:t>
            </a:r>
            <a:r>
              <a:rPr lang="fr-BE" sz="1600" b="1" dirty="0">
                <a:solidFill>
                  <a:schemeClr val="bg1">
                    <a:lumMod val="65000"/>
                  </a:schemeClr>
                </a:solidFill>
                <a:latin typeface="+mn-lt"/>
              </a:rPr>
              <a:t> the </a:t>
            </a:r>
            <a:r>
              <a:rPr lang="fr-BE" sz="1600" b="1" dirty="0" err="1">
                <a:solidFill>
                  <a:schemeClr val="bg1">
                    <a:lumMod val="65000"/>
                  </a:schemeClr>
                </a:solidFill>
                <a:latin typeface="+mn-lt"/>
              </a:rPr>
              <a:t>same</a:t>
            </a:r>
            <a:endParaRPr lang="en-GB" sz="1600" b="1" dirty="0">
              <a:solidFill>
                <a:schemeClr val="bg1">
                  <a:lumMod val="65000"/>
                </a:schemeClr>
              </a:solidFill>
              <a:latin typeface="+mn-lt"/>
            </a:endParaRP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cxnSp>
        <p:nvCxnSpPr>
          <p:cNvPr id="61" name="Straight Connector 60"/>
          <p:cNvCxnSpPr/>
          <p:nvPr/>
        </p:nvCxnSpPr>
        <p:spPr>
          <a:xfrm>
            <a:off x="1776313" y="5987777"/>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992213" y="3323952"/>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74" name="Rectangle 73"/>
          <p:cNvSpPr/>
          <p:nvPr/>
        </p:nvSpPr>
        <p:spPr>
          <a:xfrm>
            <a:off x="1992213" y="400975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76" name="Rectangle 75"/>
          <p:cNvSpPr/>
          <p:nvPr/>
        </p:nvSpPr>
        <p:spPr>
          <a:xfrm>
            <a:off x="1992213" y="4657453"/>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78" name="Rectangle 77"/>
          <p:cNvSpPr/>
          <p:nvPr/>
        </p:nvSpPr>
        <p:spPr>
          <a:xfrm>
            <a:off x="1992213" y="5305153"/>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79" name="Rectangle 78"/>
          <p:cNvSpPr/>
          <p:nvPr/>
        </p:nvSpPr>
        <p:spPr>
          <a:xfrm>
            <a:off x="1992213" y="3312839"/>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1" name="Rectangle 80"/>
          <p:cNvSpPr/>
          <p:nvPr/>
        </p:nvSpPr>
        <p:spPr>
          <a:xfrm>
            <a:off x="1992213" y="5305153"/>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42490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81"/>
                                        </p:tgtEl>
                                      </p:cBhvr>
                                    </p:animEffect>
                                    <p:set>
                                      <p:cBhvr>
                                        <p:cTn id="12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P spid="8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dirty="0"/>
              <a:t>Social dumping – scenario 2</a:t>
            </a:r>
            <a:endParaRPr lang="en-GB" altLang="fr-FR" dirty="0" smtClean="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Main </a:t>
            </a:r>
            <a:r>
              <a:rPr lang="fr-BE" b="1" dirty="0" err="1">
                <a:solidFill>
                  <a:schemeClr val="bg1"/>
                </a:solidFill>
              </a:rPr>
              <a:t>contractor</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schemeClr val="accent2">
                    <a:lumMod val="75000"/>
                  </a:schemeClr>
                </a:solidFill>
              </a:rPr>
              <a:t>Subcontractor</a:t>
            </a:r>
            <a:endParaRPr lang="en-GB" b="1" dirty="0">
              <a:solidFill>
                <a:schemeClr val="accent2">
                  <a:lumMod val="75000"/>
                </a:schemeClr>
              </a:solidFill>
            </a:endParaRPr>
          </a:p>
        </p:txBody>
      </p:sp>
      <p:sp>
        <p:nvSpPr>
          <p:cNvPr id="51" name="TextBox 50"/>
          <p:cNvSpPr txBox="1">
            <a:spLocks noChangeArrowheads="1"/>
          </p:cNvSpPr>
          <p:nvPr/>
        </p:nvSpPr>
        <p:spPr bwMode="auto">
          <a:xfrm>
            <a:off x="7202597" y="1160100"/>
            <a:ext cx="3536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a:t>Main </a:t>
            </a:r>
            <a:r>
              <a:rPr lang="fr-BE" altLang="fr-FR" sz="1800" b="1" dirty="0" err="1" smtClean="0"/>
              <a:t>subcontracting</a:t>
            </a:r>
            <a:r>
              <a:rPr lang="fr-BE" altLang="fr-FR" sz="1800" b="1" dirty="0" smtClean="0"/>
              <a:t> </a:t>
            </a:r>
            <a:r>
              <a:rPr lang="fr-BE" altLang="fr-FR" sz="1800" b="1" dirty="0" err="1"/>
              <a:t>chain</a:t>
            </a:r>
            <a:r>
              <a:rPr lang="fr-BE" altLang="fr-FR" sz="1800" b="1" dirty="0"/>
              <a:t> </a:t>
            </a:r>
            <a:r>
              <a:rPr lang="fr-BE" altLang="fr-FR" sz="1800" b="1" dirty="0" err="1"/>
              <a:t>analysis</a:t>
            </a:r>
            <a:endParaRPr lang="en-GB" altLang="fr-FR" sz="1800" b="1" dirty="0"/>
          </a:p>
        </p:txBody>
      </p:sp>
      <p:sp>
        <p:nvSpPr>
          <p:cNvPr id="5" name="TextBox 4"/>
          <p:cNvSpPr txBox="1">
            <a:spLocks noChangeArrowheads="1"/>
          </p:cNvSpPr>
          <p:nvPr/>
        </p:nvSpPr>
        <p:spPr bwMode="auto">
          <a:xfrm>
            <a:off x="2446050" y="4563838"/>
            <a:ext cx="4442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fr-FR" sz="1800" b="1" dirty="0"/>
              <a:t>Subsequent modelling of </a:t>
            </a:r>
          </a:p>
          <a:p>
            <a:pPr algn="r" eaLnBrk="1" hangingPunct="1">
              <a:spcBef>
                <a:spcPct val="0"/>
              </a:spcBef>
              <a:buFontTx/>
              <a:buNone/>
            </a:pPr>
            <a:r>
              <a:rPr lang="en-US" altLang="fr-FR" sz="1800" b="1" dirty="0"/>
              <a:t>risk based on :</a:t>
            </a:r>
          </a:p>
          <a:p>
            <a:pPr algn="r" eaLnBrk="1" hangingPunct="1">
              <a:spcBef>
                <a:spcPct val="0"/>
              </a:spcBef>
              <a:buFontTx/>
              <a:buNone/>
            </a:pPr>
            <a:r>
              <a:rPr lang="en-US" altLang="fr-FR" sz="1800" dirty="0"/>
              <a:t>- Attendance record</a:t>
            </a:r>
          </a:p>
          <a:p>
            <a:pPr algn="r" eaLnBrk="1" hangingPunct="1">
              <a:spcBef>
                <a:spcPct val="0"/>
              </a:spcBef>
              <a:buFontTx/>
              <a:buNone/>
            </a:pPr>
            <a:r>
              <a:rPr lang="en-US" altLang="fr-FR" sz="1800" dirty="0"/>
              <a:t>- Repeat offenders, network</a:t>
            </a:r>
          </a:p>
          <a:p>
            <a:pPr algn="r" eaLnBrk="1" hangingPunct="1">
              <a:spcBef>
                <a:spcPct val="0"/>
              </a:spcBef>
              <a:buFontTx/>
              <a:buNone/>
            </a:pPr>
            <a:r>
              <a:rPr lang="en-US" altLang="fr-FR" sz="1800" dirty="0"/>
              <a:t>- Temporary unemployment</a:t>
            </a:r>
          </a:p>
          <a:p>
            <a:pPr algn="r" eaLnBrk="1" hangingPunct="1">
              <a:spcBef>
                <a:spcPct val="0"/>
              </a:spcBef>
              <a:buFontTx/>
              <a:buNone/>
            </a:pPr>
            <a:r>
              <a:rPr lang="en-US" altLang="fr-FR" sz="1800" dirty="0"/>
              <a:t>- Field feedback, </a:t>
            </a:r>
            <a:r>
              <a:rPr lang="en-US" altLang="fr-FR" sz="1800" dirty="0" smtClean="0"/>
              <a:t>input of sectors </a:t>
            </a:r>
            <a:r>
              <a:rPr lang="en-US" altLang="fr-FR" sz="1800" dirty="0"/>
              <a:t>&amp; </a:t>
            </a:r>
            <a:r>
              <a:rPr lang="en-US" altLang="fr-FR" sz="1800" dirty="0" smtClean="0"/>
              <a:t>specialists</a:t>
            </a:r>
            <a:endParaRPr lang="en-GB" altLang="fr-FR" sz="180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cxnSp>
        <p:nvCxnSpPr>
          <p:cNvPr id="25" name="Straight Connector 24"/>
          <p:cNvCxnSpPr/>
          <p:nvPr/>
        </p:nvCxnSpPr>
        <p:spPr>
          <a:xfrm>
            <a:off x="1776313" y="589337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92213" y="322954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smtClean="0">
                <a:solidFill>
                  <a:schemeClr val="bg1">
                    <a:lumMod val="65000"/>
                  </a:schemeClr>
                </a:solidFill>
              </a:rPr>
              <a:t>of the </a:t>
            </a:r>
            <a:r>
              <a:rPr lang="fr-BE" sz="1600" dirty="0" err="1" smtClean="0">
                <a:solidFill>
                  <a:schemeClr val="bg1">
                    <a:lumMod val="65000"/>
                  </a:schemeClr>
                </a:solidFill>
              </a:rPr>
              <a:t>analysis</a:t>
            </a:r>
            <a:endParaRPr lang="en-GB" sz="1600" dirty="0">
              <a:solidFill>
                <a:schemeClr val="bg1">
                  <a:lumMod val="65000"/>
                </a:schemeClr>
              </a:solidFill>
            </a:endParaRPr>
          </a:p>
        </p:txBody>
      </p:sp>
      <p:sp>
        <p:nvSpPr>
          <p:cNvPr id="27" name="Rectangle 26"/>
          <p:cNvSpPr/>
          <p:nvPr/>
        </p:nvSpPr>
        <p:spPr>
          <a:xfrm>
            <a:off x="1992213" y="391534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solidFill>
                  <a:schemeClr val="bg1">
                    <a:lumMod val="50000"/>
                  </a:schemeClr>
                </a:solidFill>
              </a:rPr>
              <a:t>Analysis</a:t>
            </a:r>
            <a:r>
              <a:rPr lang="fr-BE" sz="1600" dirty="0" smtClean="0">
                <a:solidFill>
                  <a:schemeClr val="bg1">
                    <a:lumMod val="50000"/>
                  </a:schemeClr>
                </a:solidFill>
              </a:rPr>
              <a:t> of the </a:t>
            </a:r>
            <a:r>
              <a:rPr lang="fr-BE" sz="1600" b="1" dirty="0" smtClean="0">
                <a:solidFill>
                  <a:schemeClr val="bg1">
                    <a:lumMod val="50000"/>
                  </a:schemeClr>
                </a:solidFill>
              </a:rPr>
              <a:t>model</a:t>
            </a:r>
            <a:endParaRPr lang="en-GB" sz="1600" b="1" dirty="0">
              <a:solidFill>
                <a:schemeClr val="bg1">
                  <a:lumMod val="50000"/>
                </a:schemeClr>
              </a:solidFill>
            </a:endParaRPr>
          </a:p>
        </p:txBody>
      </p:sp>
      <p:sp>
        <p:nvSpPr>
          <p:cNvPr id="28" name="Rectangle 27"/>
          <p:cNvSpPr/>
          <p:nvPr/>
        </p:nvSpPr>
        <p:spPr>
          <a:xfrm>
            <a:off x="1992213" y="4563047"/>
            <a:ext cx="1800225" cy="682625"/>
          </a:xfrm>
          <a:prstGeom prst="rect">
            <a:avLst/>
          </a:prstGeom>
          <a:solidFill>
            <a:schemeClr val="bg1">
              <a:lumMod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err="1" smtClean="0"/>
              <a:t>Analysis</a:t>
            </a:r>
            <a:r>
              <a:rPr lang="fr-BE" sz="1600" dirty="0" smtClean="0"/>
              <a:t> of the </a:t>
            </a:r>
            <a:r>
              <a:rPr lang="fr-BE" sz="1600" b="1" dirty="0" err="1" smtClean="0"/>
              <a:t>databases</a:t>
            </a:r>
            <a:endParaRPr lang="en-GB" sz="1600" b="1" dirty="0"/>
          </a:p>
        </p:txBody>
      </p:sp>
      <p:sp>
        <p:nvSpPr>
          <p:cNvPr id="29" name="Rectangle 28"/>
          <p:cNvSpPr/>
          <p:nvPr/>
        </p:nvSpPr>
        <p:spPr>
          <a:xfrm>
            <a:off x="1992213" y="5210747"/>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smtClean="0"/>
              <a:t>Business </a:t>
            </a:r>
            <a:r>
              <a:rPr lang="fr-BE" sz="1600" b="1" dirty="0" err="1" smtClean="0"/>
              <a:t>analysis</a:t>
            </a:r>
            <a:endParaRPr lang="en-GB" sz="1600" b="1" dirty="0"/>
          </a:p>
        </p:txBody>
      </p:sp>
      <p:sp>
        <p:nvSpPr>
          <p:cNvPr id="30" name="Rectangle 29"/>
          <p:cNvSpPr/>
          <p:nvPr/>
        </p:nvSpPr>
        <p:spPr>
          <a:xfrm>
            <a:off x="1992213" y="321843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31" name="Rectangle 30"/>
          <p:cNvSpPr/>
          <p:nvPr/>
        </p:nvSpPr>
        <p:spPr>
          <a:xfrm>
            <a:off x="1992213" y="5210747"/>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397576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social inclusion without a digital divide</a:t>
            </a:r>
          </a:p>
          <a:p>
            <a:pPr lvl="0"/>
            <a:r>
              <a:rPr lang="en-GB" dirty="0" smtClean="0"/>
              <a:t>reliable, secure and permanently available services with respect of the user’s privacy</a:t>
            </a:r>
          </a:p>
          <a:p>
            <a:pPr lvl="0"/>
            <a:r>
              <a:rPr lang="en-GB" dirty="0" smtClean="0"/>
              <a:t>transparency on use of personal data</a:t>
            </a:r>
          </a:p>
          <a:p>
            <a:pPr lvl="0"/>
            <a:r>
              <a:rPr lang="en-GB" dirty="0" smtClean="0"/>
              <a:t>legal certainty and legal rules that promote fair competition</a:t>
            </a:r>
          </a:p>
          <a:p>
            <a:pPr lvl="0"/>
            <a:endParaRPr lang="en-GB" dirty="0"/>
          </a:p>
        </p:txBody>
      </p:sp>
      <p:sp>
        <p:nvSpPr>
          <p:cNvPr id="4" name="Titel 3"/>
          <p:cNvSpPr>
            <a:spLocks noGrp="1"/>
          </p:cNvSpPr>
          <p:nvPr>
            <p:ph type="title"/>
          </p:nvPr>
        </p:nvSpPr>
        <p:spPr/>
        <p:txBody>
          <a:bodyPr/>
          <a:lstStyle/>
          <a:p>
            <a:r>
              <a:rPr lang="en-GB" smtClean="0"/>
              <a:t>What do citizens, employers and policy makers expect ?</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88075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en-US" altLang="fr-FR" dirty="0"/>
              <a:t>Scenario 2 - structure of the subcontracting chain</a:t>
            </a:r>
            <a:endParaRPr lang="en-GB" altLang="fr-FR" dirty="0" smtClean="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fr-FR" sz="1800" b="1" dirty="0">
                <a:solidFill>
                  <a:srgbClr val="E46C0A"/>
                </a:solidFill>
              </a:rPr>
              <a:t>Foreign subcontractor clusters deep in the chain </a:t>
            </a:r>
            <a:endParaRPr lang="fr-BE" altLang="fr-FR" sz="1800" b="1" dirty="0">
              <a:solidFill>
                <a:srgbClr val="E46C0A"/>
              </a:solidFill>
            </a:endParaRP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1722587" cy="369332"/>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Main </a:t>
            </a:r>
            <a:r>
              <a:rPr lang="fr-BE" b="1" dirty="0" err="1">
                <a:solidFill>
                  <a:srgbClr val="C0504D">
                    <a:lumMod val="75000"/>
                  </a:srgbClr>
                </a:solidFill>
                <a:latin typeface="+mn-lt"/>
              </a:rPr>
              <a:t>contractor</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40426" y="3268147"/>
            <a:ext cx="1618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smtClean="0">
                <a:solidFill>
                  <a:srgbClr val="953735"/>
                </a:solidFill>
              </a:rPr>
              <a:t>Subcontractors</a:t>
            </a:r>
            <a:endParaRPr lang="en-GB" altLang="fr-FR" sz="1800" b="1" dirty="0">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053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err="1">
                <a:solidFill>
                  <a:srgbClr val="E46C0A"/>
                </a:solidFill>
              </a:rPr>
              <a:t>Depth</a:t>
            </a:r>
            <a:r>
              <a:rPr lang="fr-BE" altLang="fr-FR" sz="1800" b="1" dirty="0">
                <a:solidFill>
                  <a:srgbClr val="E46C0A"/>
                </a:solidFill>
              </a:rPr>
              <a:t> &amp; </a:t>
            </a:r>
            <a:endParaRPr lang="fr-BE" altLang="fr-FR" sz="1800" b="1" dirty="0" smtClean="0">
              <a:solidFill>
                <a:srgbClr val="E46C0A"/>
              </a:solidFill>
            </a:endParaRPr>
          </a:p>
          <a:p>
            <a:pPr eaLnBrk="1" hangingPunct="1">
              <a:spcBef>
                <a:spcPct val="0"/>
              </a:spcBef>
              <a:buFontTx/>
              <a:buNone/>
            </a:pPr>
            <a:r>
              <a:rPr lang="fr-BE" altLang="fr-FR" sz="1800" b="1" dirty="0" smtClean="0">
                <a:solidFill>
                  <a:srgbClr val="E46C0A"/>
                </a:solidFill>
              </a:rPr>
              <a:t>structure</a:t>
            </a:r>
            <a:endParaRPr lang="fr-BE" altLang="fr-FR" sz="1800" b="1" dirty="0">
              <a:solidFill>
                <a:srgbClr val="E46C0A"/>
              </a:solidFill>
            </a:endParaRPr>
          </a:p>
        </p:txBody>
      </p:sp>
      <p:sp>
        <p:nvSpPr>
          <p:cNvPr id="42" name="TextBox 41"/>
          <p:cNvSpPr txBox="1"/>
          <p:nvPr/>
        </p:nvSpPr>
        <p:spPr>
          <a:xfrm>
            <a:off x="3648076" y="5519738"/>
            <a:ext cx="5378524" cy="646331"/>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smtClean="0">
                <a:solidFill>
                  <a:srgbClr val="1F497D"/>
                </a:solidFill>
                <a:latin typeface="+mn-lt"/>
              </a:rPr>
              <a:t>@’Cluster </a:t>
            </a:r>
            <a:r>
              <a:rPr lang="fr-BE" dirty="0">
                <a:solidFill>
                  <a:srgbClr val="1F497D"/>
                </a:solidFill>
                <a:latin typeface="+mn-lt"/>
              </a:rPr>
              <a:t>organiser</a:t>
            </a:r>
            <a:r>
              <a:rPr lang="fr-BE" dirty="0" smtClean="0">
                <a:solidFill>
                  <a:srgbClr val="1F497D"/>
                </a:solidFill>
                <a:latin typeface="+mn-lt"/>
              </a:rPr>
              <a:t>':</a:t>
            </a:r>
          </a:p>
          <a:p>
            <a:pPr fontAlgn="auto">
              <a:spcBef>
                <a:spcPts val="0"/>
              </a:spcBef>
              <a:spcAft>
                <a:spcPts val="0"/>
              </a:spcAft>
              <a:defRPr/>
            </a:pPr>
            <a:r>
              <a:rPr lang="fr-BE" dirty="0" smtClean="0">
                <a:solidFill>
                  <a:srgbClr val="1F497D"/>
                </a:solidFill>
                <a:latin typeface="+mn-lt"/>
              </a:rPr>
              <a:t>+</a:t>
            </a:r>
            <a:r>
              <a:rPr lang="en-US" dirty="0" smtClean="0">
                <a:solidFill>
                  <a:srgbClr val="1F497D"/>
                </a:solidFill>
                <a:latin typeface="+mn-lt"/>
              </a:rPr>
              <a:t>Temporary </a:t>
            </a:r>
            <a:r>
              <a:rPr lang="en-US" dirty="0">
                <a:solidFill>
                  <a:srgbClr val="1F497D"/>
                </a:solidFill>
                <a:latin typeface="+mn-lt"/>
              </a:rPr>
              <a:t>unemployment (1° POC DmfA, 2° </a:t>
            </a:r>
            <a:r>
              <a:rPr lang="en-US" dirty="0" err="1">
                <a:solidFill>
                  <a:srgbClr val="1F497D"/>
                </a:solidFill>
                <a:latin typeface="+mn-lt"/>
              </a:rPr>
              <a:t>ONEm</a:t>
            </a:r>
            <a:r>
              <a:rPr lang="en-US" dirty="0">
                <a:solidFill>
                  <a:srgbClr val="1F497D"/>
                </a:solidFill>
                <a:latin typeface="+mn-lt"/>
              </a:rPr>
              <a:t>...)</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105944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631505" y="764704"/>
            <a:ext cx="3743772"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147666"/>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147666"/>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147666"/>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147666"/>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147666"/>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147666"/>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147666"/>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147666"/>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147666"/>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147666"/>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147666"/>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147666"/>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905992"/>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905992"/>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905992"/>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err="1">
                <a:solidFill>
                  <a:prstClr val="white"/>
                </a:solidFill>
              </a:rPr>
              <a:t>Declarations</a:t>
            </a:r>
            <a:r>
              <a:rPr lang="fr-BE" b="1" dirty="0">
                <a:solidFill>
                  <a:prstClr val="white"/>
                </a:solidFill>
              </a:rPr>
              <a:t> of </a:t>
            </a:r>
            <a:r>
              <a:rPr lang="fr-BE" b="1" dirty="0" err="1">
                <a:solidFill>
                  <a:prstClr val="white"/>
                </a:solidFill>
              </a:rPr>
              <a:t>work</a:t>
            </a:r>
            <a:r>
              <a:rPr lang="fr-BE" b="1" dirty="0">
                <a:solidFill>
                  <a:prstClr val="white"/>
                </a:solidFill>
              </a:rPr>
              <a:t> </a:t>
            </a:r>
            <a:endParaRPr lang="en-GB" b="1" dirty="0">
              <a:solidFill>
                <a:prstClr val="white"/>
              </a:solidFill>
            </a:endParaRPr>
          </a:p>
        </p:txBody>
      </p:sp>
      <p:sp>
        <p:nvSpPr>
          <p:cNvPr id="31762" name="TextBox 24"/>
          <p:cNvSpPr txBox="1">
            <a:spLocks noChangeArrowheads="1"/>
          </p:cNvSpPr>
          <p:nvPr/>
        </p:nvSpPr>
        <p:spPr bwMode="auto">
          <a:xfrm>
            <a:off x="6772275" y="1029817"/>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1029817"/>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853112" y="-2434107"/>
            <a:ext cx="106365" cy="8443911"/>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842617"/>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268066"/>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3066580"/>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solidFill>
              </a:rPr>
              <a:t>Workers, employers, </a:t>
            </a:r>
            <a:endParaRPr lang="en-US" b="1" dirty="0" smtClean="0">
              <a:solidFill>
                <a:schemeClr val="tx2"/>
              </a:solidFill>
            </a:endParaRPr>
          </a:p>
          <a:p>
            <a:pPr algn="ctr" fontAlgn="auto">
              <a:spcBef>
                <a:spcPts val="0"/>
              </a:spcBef>
              <a:spcAft>
                <a:spcPts val="0"/>
              </a:spcAft>
              <a:defRPr/>
            </a:pPr>
            <a:r>
              <a:rPr lang="en-US" b="1" dirty="0" smtClean="0">
                <a:solidFill>
                  <a:schemeClr val="tx2"/>
                </a:solidFill>
              </a:rPr>
              <a:t>active </a:t>
            </a:r>
            <a:r>
              <a:rPr lang="en-US" b="1" dirty="0">
                <a:solidFill>
                  <a:schemeClr val="tx2"/>
                </a:solidFill>
              </a:rPr>
              <a:t>&amp; risky workplaces</a:t>
            </a:r>
            <a:endParaRPr lang="en-GB" b="1" dirty="0">
              <a:solidFill>
                <a:schemeClr val="tx2"/>
              </a:solidFill>
            </a:endParaRPr>
          </a:p>
        </p:txBody>
      </p:sp>
      <p:sp>
        <p:nvSpPr>
          <p:cNvPr id="54" name="TextBox 53"/>
          <p:cNvSpPr txBox="1"/>
          <p:nvPr/>
        </p:nvSpPr>
        <p:spPr>
          <a:xfrm>
            <a:off x="5075239" y="4498504"/>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84159"/>
            <a:ext cx="422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fr-FR" sz="2000" b="1" dirty="0">
                <a:solidFill>
                  <a:srgbClr val="77933C"/>
                </a:solidFill>
              </a:rPr>
              <a:t>List of addresses at risk (by region)</a:t>
            </a:r>
            <a:endParaRPr lang="en-GB" altLang="fr-FR" sz="2400" b="1" dirty="0">
              <a:solidFill>
                <a:srgbClr val="77933C"/>
              </a:solidFill>
            </a:endParaRPr>
          </a:p>
        </p:txBody>
      </p:sp>
      <p:sp>
        <p:nvSpPr>
          <p:cNvPr id="31770" name="TextBox 1"/>
          <p:cNvSpPr txBox="1">
            <a:spLocks noChangeArrowheads="1"/>
          </p:cNvSpPr>
          <p:nvPr/>
        </p:nvSpPr>
        <p:spPr bwMode="auto">
          <a:xfrm>
            <a:off x="7915276" y="2133129"/>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dirty="0">
                <a:solidFill>
                  <a:srgbClr val="E46C0A"/>
                </a:solidFill>
              </a:rPr>
              <a:t>Data </a:t>
            </a:r>
            <a:r>
              <a:rPr lang="fr-BE" altLang="fr-FR" sz="1800" b="1" dirty="0" err="1">
                <a:solidFill>
                  <a:srgbClr val="E46C0A"/>
                </a:solidFill>
              </a:rPr>
              <a:t>quality</a:t>
            </a:r>
            <a:endParaRPr lang="fr-BE" altLang="fr-FR" sz="1800" b="1" dirty="0">
              <a:solidFill>
                <a:srgbClr val="E46C0A"/>
              </a:solidFill>
            </a:endParaRPr>
          </a:p>
          <a:p>
            <a:pPr eaLnBrk="1" hangingPunct="1">
              <a:spcBef>
                <a:spcPct val="0"/>
              </a:spcBef>
              <a:buFontTx/>
              <a:buNone/>
            </a:pPr>
            <a:r>
              <a:rPr lang="fr-BE" altLang="fr-FR" sz="1800" b="1" dirty="0">
                <a:solidFill>
                  <a:srgbClr val="E46C0A"/>
                </a:solidFill>
              </a:rPr>
              <a:t>issues!</a:t>
            </a:r>
            <a:endParaRPr lang="en-GB" altLang="fr-FR" sz="1800" b="1" dirty="0">
              <a:solidFill>
                <a:srgbClr val="E46C0A"/>
              </a:solidFill>
            </a:endParaRPr>
          </a:p>
        </p:txBody>
      </p:sp>
      <p:sp>
        <p:nvSpPr>
          <p:cNvPr id="31771" name="Title 1"/>
          <p:cNvSpPr>
            <a:spLocks noGrp="1"/>
          </p:cNvSpPr>
          <p:nvPr>
            <p:ph type="title"/>
          </p:nvPr>
        </p:nvSpPr>
        <p:spPr/>
        <p:txBody>
          <a:bodyPr>
            <a:normAutofit/>
          </a:bodyPr>
          <a:lstStyle/>
          <a:p>
            <a:r>
              <a:rPr lang="fr-BE" altLang="fr-FR" dirty="0" smtClean="0"/>
              <a:t>Social dumping : scenario 3</a:t>
            </a:r>
            <a:endParaRPr lang="en-GB" altLang="fr-FR" dirty="0" smtClean="0"/>
          </a:p>
        </p:txBody>
      </p:sp>
      <p:sp>
        <p:nvSpPr>
          <p:cNvPr id="101" name="Rectangle 100"/>
          <p:cNvSpPr/>
          <p:nvPr/>
        </p:nvSpPr>
        <p:spPr>
          <a:xfrm>
            <a:off x="3278189" y="907580"/>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Findings</a:t>
            </a:r>
            <a:r>
              <a:rPr lang="fr-BE" sz="2000" b="1" dirty="0">
                <a:solidFill>
                  <a:prstClr val="white"/>
                </a:solidFill>
              </a:rPr>
              <a:t> Social Inspection &amp; CLS</a:t>
            </a:r>
            <a:endParaRPr lang="en-GB" sz="2000" b="1" dirty="0">
              <a:solidFill>
                <a:prstClr val="white"/>
              </a:solidFill>
            </a:endParaRPr>
          </a:p>
        </p:txBody>
      </p:sp>
      <p:sp>
        <p:nvSpPr>
          <p:cNvPr id="31774" name="TextBox 101"/>
          <p:cNvSpPr txBox="1">
            <a:spLocks noChangeArrowheads="1"/>
          </p:cNvSpPr>
          <p:nvPr/>
        </p:nvSpPr>
        <p:spPr bwMode="auto">
          <a:xfrm>
            <a:off x="5178425" y="1052041"/>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1052041"/>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684339" y="907580"/>
            <a:ext cx="1449388"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Complaints</a:t>
            </a:r>
            <a:endParaRPr lang="en-GB" sz="2000" b="1" dirty="0">
              <a:solidFill>
                <a:prstClr val="white"/>
              </a:solidFill>
            </a:endParaRPr>
          </a:p>
        </p:txBody>
      </p:sp>
      <p:sp>
        <p:nvSpPr>
          <p:cNvPr id="57" name="TextBox 56"/>
          <p:cNvSpPr txBox="1"/>
          <p:nvPr/>
        </p:nvSpPr>
        <p:spPr>
          <a:xfrm>
            <a:off x="1919288" y="3212630"/>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en-US" b="1" dirty="0">
                <a:solidFill>
                  <a:srgbClr val="1F497D"/>
                </a:solidFill>
                <a:latin typeface="+mn-lt"/>
              </a:rPr>
              <a:t>Successors of </a:t>
            </a:r>
            <a:r>
              <a:rPr lang="en-US" dirty="0">
                <a:solidFill>
                  <a:srgbClr val="1F497D"/>
                </a:solidFill>
                <a:latin typeface="+mn-lt"/>
              </a:rPr>
              <a:t>known/recidivist </a:t>
            </a:r>
            <a:r>
              <a:rPr lang="en-US" b="1" dirty="0">
                <a:solidFill>
                  <a:srgbClr val="1F497D"/>
                </a:solidFill>
                <a:latin typeface="+mn-lt"/>
              </a:rPr>
              <a:t>fraudsters </a:t>
            </a:r>
            <a:r>
              <a:rPr lang="en-US" dirty="0">
                <a:solidFill>
                  <a:srgbClr val="1F497D"/>
                </a:solidFill>
                <a:latin typeface="+mn-lt"/>
              </a:rPr>
              <a:t>are detected</a:t>
            </a:r>
            <a:endParaRPr lang="fr-BE" dirty="0">
              <a:solidFill>
                <a:srgbClr val="1F497D"/>
              </a:solidFill>
              <a:latin typeface="+mn-lt"/>
            </a:endParaRPr>
          </a:p>
        </p:txBody>
      </p:sp>
      <p:sp>
        <p:nvSpPr>
          <p:cNvPr id="93" name="TextBox 92"/>
          <p:cNvSpPr txBox="1"/>
          <p:nvPr/>
        </p:nvSpPr>
        <p:spPr>
          <a:xfrm>
            <a:off x="1858964" y="2228379"/>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5013176"/>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en-US" b="1" dirty="0">
                <a:solidFill>
                  <a:schemeClr val="accent3">
                    <a:lumMod val="75000"/>
                  </a:schemeClr>
                </a:solidFill>
                <a:latin typeface="+mn-lt"/>
              </a:rPr>
              <a:t>The type of target address can be:</a:t>
            </a:r>
          </a:p>
          <a:p>
            <a:pPr algn="ctr" fontAlgn="auto">
              <a:spcBef>
                <a:spcPts val="0"/>
              </a:spcBef>
              <a:spcAft>
                <a:spcPts val="0"/>
              </a:spcAft>
              <a:defRPr/>
            </a:pPr>
            <a:r>
              <a:rPr lang="en-US" b="1" dirty="0">
                <a:solidFill>
                  <a:schemeClr val="accent3">
                    <a:lumMod val="75000"/>
                  </a:schemeClr>
                </a:solidFill>
                <a:latin typeface="+mn-lt"/>
              </a:rPr>
              <a:t>workplace, home, registered office address </a:t>
            </a:r>
          </a:p>
          <a:p>
            <a:pPr algn="ctr" fontAlgn="auto">
              <a:spcBef>
                <a:spcPts val="0"/>
              </a:spcBef>
              <a:spcAft>
                <a:spcPts val="0"/>
              </a:spcAft>
              <a:defRPr/>
            </a:pPr>
            <a:r>
              <a:rPr lang="en-US" b="1" dirty="0">
                <a:solidFill>
                  <a:schemeClr val="accent3">
                    <a:lumMod val="75000"/>
                  </a:schemeClr>
                </a:solidFill>
                <a:latin typeface="+mn-lt"/>
              </a:rPr>
              <a:t>address (Be, </a:t>
            </a:r>
            <a:r>
              <a:rPr lang="en-US" b="1" dirty="0" err="1">
                <a:solidFill>
                  <a:schemeClr val="accent3">
                    <a:lumMod val="75000"/>
                  </a:schemeClr>
                </a:solidFill>
                <a:latin typeface="+mn-lt"/>
              </a:rPr>
              <a:t>Eu</a:t>
            </a:r>
            <a:r>
              <a:rPr lang="en-US" b="1" dirty="0">
                <a:solidFill>
                  <a:schemeClr val="accent3">
                    <a:lumMod val="75000"/>
                  </a:schemeClr>
                </a:solidFill>
                <a:latin typeface="+mn-lt"/>
              </a:rPr>
              <a:t>)</a:t>
            </a:r>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383995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err="1" smtClean="0">
                <a:solidFill>
                  <a:schemeClr val="accent3">
                    <a:lumMod val="50000"/>
                  </a:schemeClr>
                </a:solidFill>
              </a:rPr>
              <a:t>Analysis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I</a:t>
            </a:r>
            <a:r>
              <a:rPr lang="fr-BE" sz="2500" b="1" dirty="0" smtClean="0">
                <a:solidFill>
                  <a:schemeClr val="accent6">
                    <a:lumMod val="75000"/>
                  </a:schemeClr>
                </a:solidFill>
              </a:rPr>
              <a:t>nspection </a:t>
            </a:r>
            <a:r>
              <a:rPr lang="fr-BE" sz="2500" b="1" dirty="0" err="1" smtClean="0">
                <a:solidFill>
                  <a:schemeClr val="accent6">
                    <a:lumMod val="75000"/>
                  </a:schemeClr>
                </a:solidFill>
              </a:rPr>
              <a:t>platform</a:t>
            </a:r>
            <a:endParaRPr lang="fr-BE" sz="2500" b="1" dirty="0">
              <a:solidFill>
                <a:schemeClr val="accent6">
                  <a:lumMod val="75000"/>
                </a:schemeClr>
              </a:solidFill>
            </a:endParaRP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bg1"/>
                </a:solidFill>
              </a:rPr>
              <a:t>SIRS</a:t>
            </a:r>
          </a:p>
          <a:p>
            <a:pPr algn="ctr" fontAlgn="auto">
              <a:spcBef>
                <a:spcPts val="0"/>
              </a:spcBef>
              <a:spcAft>
                <a:spcPts val="0"/>
              </a:spcAft>
              <a:defRPr/>
            </a:pPr>
            <a:r>
              <a:rPr lang="fr-BE" sz="2000" b="1" dirty="0" smtClean="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Control</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2">
                    <a:lumMod val="50000"/>
                  </a:schemeClr>
                </a:solidFill>
              </a:rPr>
              <a:t>Inspection </a:t>
            </a:r>
            <a:r>
              <a:rPr lang="fr-BE" sz="2800" b="1" dirty="0" err="1" smtClean="0">
                <a:solidFill>
                  <a:schemeClr val="accent2">
                    <a:lumMod val="50000"/>
                  </a:schemeClr>
                </a:solidFill>
              </a:rPr>
              <a:t>cells</a:t>
            </a:r>
            <a:r>
              <a:rPr lang="fr-BE" sz="2800" b="1" dirty="0" smtClean="0">
                <a:solidFill>
                  <a:schemeClr val="accent2">
                    <a:lumMod val="50000"/>
                  </a:schemeClr>
                </a:solidFill>
              </a:rPr>
              <a:t> in the </a:t>
            </a:r>
            <a:r>
              <a:rPr lang="fr-BE" sz="2800" b="1" dirty="0" err="1" smtClean="0">
                <a:solidFill>
                  <a:schemeClr val="accent2">
                    <a:lumMod val="50000"/>
                  </a:schemeClr>
                </a:solidFill>
              </a:rPr>
              <a:t>field</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920445" cy="40011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err="1" smtClean="0">
                <a:solidFill>
                  <a:schemeClr val="accent6">
                    <a:lumMod val="75000"/>
                  </a:schemeClr>
                </a:solidFill>
                <a:latin typeface="+mn-lt"/>
              </a:rPr>
              <a:t>Signals</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099" cy="40011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err="1" smtClean="0">
                <a:solidFill>
                  <a:schemeClr val="accent1">
                    <a:lumMod val="75000"/>
                  </a:schemeClr>
                </a:solidFill>
                <a:latin typeface="+mn-lt"/>
              </a:rPr>
              <a:t>Debriefing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1834156" cy="40011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smtClean="0">
                <a:solidFill>
                  <a:schemeClr val="accent6">
                    <a:lumMod val="75000"/>
                  </a:schemeClr>
                </a:solidFill>
                <a:latin typeface="+mn-lt"/>
              </a:rPr>
              <a:t>Signal </a:t>
            </a:r>
            <a:r>
              <a:rPr lang="fr-BE" sz="2000" b="1" dirty="0" err="1" smtClean="0">
                <a:solidFill>
                  <a:schemeClr val="accent6">
                    <a:lumMod val="75000"/>
                  </a:schemeClr>
                </a:solidFill>
                <a:latin typeface="+mn-lt"/>
              </a:rPr>
              <a:t>selection</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11262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p:txBody>
          <a:bodyPr/>
          <a:lstStyle/>
          <a:p>
            <a:r>
              <a:rPr lang="fr-BE" altLang="fr-FR" dirty="0" smtClean="0"/>
              <a:t>Datamining: </a:t>
            </a:r>
            <a:r>
              <a:rPr lang="fr-BE" altLang="fr-FR" dirty="0" err="1" smtClean="0"/>
              <a:t>results</a:t>
            </a:r>
            <a:endParaRPr lang="en-GB" altLang="fr-FR" dirty="0" smtClean="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703858" y="4130677"/>
            <a:ext cx="771365" cy="369332"/>
          </a:xfrm>
          <a:prstGeom prst="rect">
            <a:avLst/>
          </a:prstGeom>
          <a:noFill/>
        </p:spPr>
        <p:txBody>
          <a:bodyPr wrap="none">
            <a:spAutoFit/>
          </a:bodyPr>
          <a:lstStyle/>
          <a:p>
            <a:pPr fontAlgn="auto">
              <a:spcBef>
                <a:spcPts val="0"/>
              </a:spcBef>
              <a:spcAft>
                <a:spcPts val="0"/>
              </a:spcAft>
              <a:defRPr/>
            </a:pPr>
            <a:r>
              <a:rPr lang="fr-BE" b="1" dirty="0" smtClean="0">
                <a:solidFill>
                  <a:schemeClr val="accent6">
                    <a:lumMod val="75000"/>
                  </a:schemeClr>
                </a:solidFill>
                <a:latin typeface="+mn-lt"/>
              </a:rPr>
              <a:t>Speed</a:t>
            </a:r>
            <a:endParaRPr lang="en-GB" b="1" dirty="0">
              <a:solidFill>
                <a:schemeClr val="accent6">
                  <a:lumMod val="75000"/>
                </a:schemeClr>
              </a:solidFill>
              <a:latin typeface="+mn-lt"/>
            </a:endParaRPr>
          </a:p>
        </p:txBody>
      </p:sp>
      <p:sp>
        <p:nvSpPr>
          <p:cNvPr id="15" name="TextBox 14"/>
          <p:cNvSpPr txBox="1"/>
          <p:nvPr/>
        </p:nvSpPr>
        <p:spPr>
          <a:xfrm>
            <a:off x="5681951" y="4131726"/>
            <a:ext cx="1259897" cy="369332"/>
          </a:xfrm>
          <a:prstGeom prst="rect">
            <a:avLst/>
          </a:prstGeom>
          <a:noFill/>
        </p:spPr>
        <p:txBody>
          <a:bodyPr wrap="none">
            <a:spAutoFit/>
          </a:bodyPr>
          <a:lstStyle/>
          <a:p>
            <a:pPr algn="ctr" fontAlgn="auto">
              <a:spcBef>
                <a:spcPts val="0"/>
              </a:spcBef>
              <a:spcAft>
                <a:spcPts val="0"/>
              </a:spcAft>
              <a:defRPr/>
            </a:pPr>
            <a:r>
              <a:rPr lang="fr-BE" b="1" dirty="0" err="1" smtClean="0">
                <a:solidFill>
                  <a:schemeClr val="accent6">
                    <a:lumMod val="75000"/>
                  </a:schemeClr>
                </a:solidFill>
                <a:latin typeface="+mn-lt"/>
              </a:rPr>
              <a:t>Complexity</a:t>
            </a:r>
            <a:endParaRPr lang="en-GB" b="1" dirty="0">
              <a:solidFill>
                <a:schemeClr val="accent6">
                  <a:lumMod val="75000"/>
                </a:schemeClr>
              </a:solidFill>
              <a:latin typeface="+mn-lt"/>
            </a:endParaRPr>
          </a:p>
        </p:txBody>
      </p:sp>
      <p:sp>
        <p:nvSpPr>
          <p:cNvPr id="16" name="TextBox 15"/>
          <p:cNvSpPr txBox="1"/>
          <p:nvPr/>
        </p:nvSpPr>
        <p:spPr>
          <a:xfrm>
            <a:off x="8646347" y="4130677"/>
            <a:ext cx="1090555" cy="369332"/>
          </a:xfrm>
          <a:prstGeom prst="rect">
            <a:avLst/>
          </a:prstGeom>
          <a:noFill/>
        </p:spPr>
        <p:txBody>
          <a:bodyPr wrap="none">
            <a:spAutoFit/>
          </a:bodyPr>
          <a:lstStyle/>
          <a:p>
            <a:pPr algn="ctr" fontAlgn="auto">
              <a:spcBef>
                <a:spcPts val="0"/>
              </a:spcBef>
              <a:spcAft>
                <a:spcPts val="0"/>
              </a:spcAft>
              <a:defRPr/>
            </a:pPr>
            <a:r>
              <a:rPr lang="fr-BE" b="1" dirty="0" err="1" smtClean="0">
                <a:solidFill>
                  <a:schemeClr val="accent6">
                    <a:lumMod val="75000"/>
                  </a:schemeClr>
                </a:solidFill>
                <a:latin typeface="+mn-lt"/>
              </a:rPr>
              <a:t>Efficiency</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657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320d</a:t>
            </a:r>
            <a:endParaRPr lang="en-GB" altLang="fr-FR" sz="1800" dirty="0"/>
          </a:p>
        </p:txBody>
      </p:sp>
      <p:sp>
        <p:nvSpPr>
          <p:cNvPr id="33812" name="TextBox 24"/>
          <p:cNvSpPr txBox="1">
            <a:spLocks noChangeArrowheads="1"/>
          </p:cNvSpPr>
          <p:nvPr/>
        </p:nvSpPr>
        <p:spPr bwMode="auto">
          <a:xfrm>
            <a:off x="2630488" y="2636839"/>
            <a:ext cx="657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228d</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524553" y="2051051"/>
            <a:ext cx="718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a:t>1Q </a:t>
            </a:r>
          </a:p>
          <a:p>
            <a:pPr algn="ctr" eaLnBrk="1" hangingPunct="1">
              <a:spcBef>
                <a:spcPct val="0"/>
              </a:spcBef>
              <a:buFontTx/>
              <a:buNone/>
            </a:pPr>
            <a:r>
              <a:rPr lang="fr-BE" altLang="fr-FR" sz="1800" dirty="0" err="1" smtClean="0"/>
              <a:t>faster</a:t>
            </a:r>
            <a:endParaRPr lang="en-GB" altLang="fr-FR" sz="1800" dirty="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the analyses, we find the cases </a:t>
            </a:r>
            <a:r>
              <a:rPr lang="en-US" sz="2000" b="1" dirty="0">
                <a:solidFill>
                  <a:schemeClr val="accent6">
                    <a:lumMod val="75000"/>
                  </a:schemeClr>
                </a:solidFill>
                <a:latin typeface="+mn-lt"/>
              </a:rPr>
              <a:t>1 quarter earlier</a:t>
            </a:r>
            <a:r>
              <a:rPr lang="en-US" sz="2000" b="1" dirty="0">
                <a:solidFill>
                  <a:schemeClr val="bg1">
                    <a:lumMod val="65000"/>
                  </a:schemeClr>
                </a:solidFill>
                <a:latin typeface="+mn-lt"/>
              </a:rPr>
              <a:t> compared to manual detection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413282" y="2546997"/>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 </a:t>
            </a:r>
            <a:r>
              <a:rPr lang="fr-BE" altLang="fr-FR" sz="1800" dirty="0" smtClean="0"/>
              <a:t>CC</a:t>
            </a:r>
            <a:endParaRPr lang="en-GB" altLang="fr-FR" sz="1800" dirty="0"/>
          </a:p>
        </p:txBody>
      </p:sp>
      <p:sp>
        <p:nvSpPr>
          <p:cNvPr id="40" name="TextBox 39"/>
          <p:cNvSpPr txBox="1">
            <a:spLocks noChangeArrowheads="1"/>
          </p:cNvSpPr>
          <p:nvPr/>
        </p:nvSpPr>
        <p:spPr bwMode="auto">
          <a:xfrm>
            <a:off x="6024778" y="1414225"/>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6 </a:t>
            </a:r>
            <a:r>
              <a:rPr lang="fr-BE" altLang="fr-FR" sz="1800" dirty="0" smtClean="0"/>
              <a:t>CC</a:t>
            </a:r>
            <a:endParaRPr lang="en-GB" altLang="fr-FR" sz="1800" dirty="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smtClean="0"/>
              <a:t>Double</a:t>
            </a:r>
            <a:endParaRPr lang="fr-BE" altLang="fr-FR" sz="1800" dirty="0"/>
          </a:p>
          <a:p>
            <a:pPr algn="ctr" eaLnBrk="1" hangingPunct="1">
              <a:spcBef>
                <a:spcPct val="0"/>
              </a:spcBef>
              <a:buFontTx/>
              <a:buNone/>
            </a:pPr>
            <a:r>
              <a:rPr lang="fr-BE" altLang="fr-FR" sz="1800" dirty="0" err="1" smtClean="0"/>
              <a:t>complexity</a:t>
            </a:r>
            <a:endParaRPr lang="en-GB" altLang="fr-FR" sz="1800" dirty="0"/>
          </a:p>
        </p:txBody>
      </p:sp>
      <p:sp>
        <p:nvSpPr>
          <p:cNvPr id="46" name="TextBox 45"/>
          <p:cNvSpPr txBox="1"/>
          <p:nvPr/>
        </p:nvSpPr>
        <p:spPr>
          <a:xfrm>
            <a:off x="5159375" y="4508500"/>
            <a:ext cx="2305050" cy="1631216"/>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the analyses, we find </a:t>
            </a:r>
            <a:r>
              <a:rPr lang="en-US" sz="2000" b="1" dirty="0">
                <a:solidFill>
                  <a:schemeClr val="accent6">
                    <a:lumMod val="75000"/>
                  </a:schemeClr>
                </a:solidFill>
                <a:latin typeface="+mn-lt"/>
              </a:rPr>
              <a:t>twice as many complex cases</a:t>
            </a:r>
            <a:r>
              <a:rPr lang="en-US" sz="2000" b="1" dirty="0">
                <a:solidFill>
                  <a:schemeClr val="bg1">
                    <a:lumMod val="65000"/>
                  </a:schemeClr>
                </a:solidFill>
                <a:latin typeface="+mn-lt"/>
              </a:rPr>
              <a:t> with less effort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1d</a:t>
            </a:r>
            <a:endParaRPr lang="en-GB" altLang="fr-FR" sz="1800" dirty="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dirty="0" err="1" smtClean="0"/>
              <a:t>Numerous</a:t>
            </a:r>
            <a:r>
              <a:rPr lang="fr-BE" altLang="fr-FR" sz="1800" dirty="0" smtClean="0"/>
              <a:t> performance gains</a:t>
            </a:r>
            <a:endParaRPr lang="en-GB" altLang="fr-FR" sz="1800" dirty="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a:t>
            </a:r>
            <a:r>
              <a:rPr lang="en-US" sz="2000" b="1" dirty="0">
                <a:solidFill>
                  <a:schemeClr val="bg1">
                    <a:lumMod val="65000"/>
                  </a:schemeClr>
                </a:solidFill>
                <a:latin typeface="+mn-lt"/>
              </a:rPr>
              <a:t> Thanks to analysis and visualization, </a:t>
            </a:r>
            <a:r>
              <a:rPr lang="en-US" sz="2000" b="1" dirty="0">
                <a:solidFill>
                  <a:schemeClr val="accent6">
                    <a:lumMod val="75000"/>
                  </a:schemeClr>
                </a:solidFill>
                <a:latin typeface="+mn-lt"/>
              </a:rPr>
              <a:t>networks can be mapped more quickly </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535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a:t>
            </a:r>
            <a:r>
              <a:rPr lang="fr-BE" altLang="fr-FR" sz="1800" dirty="0" smtClean="0"/>
              <a:t>1d for </a:t>
            </a:r>
            <a:r>
              <a:rPr lang="fr-BE" altLang="fr-FR" sz="1800" dirty="0" err="1" smtClean="0"/>
              <a:t>complex</a:t>
            </a:r>
            <a:r>
              <a:rPr lang="fr-BE" altLang="fr-FR" sz="1800" dirty="0" smtClean="0"/>
              <a:t> network</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376555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Datamining </a:t>
            </a:r>
            <a:r>
              <a:rPr lang="fr-BE" dirty="0" err="1" smtClean="0"/>
              <a:t>tools</a:t>
            </a:r>
            <a:endParaRPr lang="fr-BE" dirty="0"/>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err="1" smtClean="0">
                  <a:solidFill>
                    <a:srgbClr val="BE008C"/>
                  </a:solidFill>
                  <a:latin typeface="Verdana" panose="020B0604030504040204" pitchFamily="34" charset="0"/>
                  <a:ea typeface="Verdana" panose="020B0604030504040204" pitchFamily="34" charset="0"/>
                  <a:cs typeface="Verdana" panose="020B0604030504040204" pitchFamily="34" charset="0"/>
                </a:rPr>
                <a:t>Development</a:t>
              </a:r>
              <a:endPar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3" name="Tijdelijke aanduiding voor dianummer 42"/>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400594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683344" cy="1004902"/>
            <a:chOff x="2101960" y="738756"/>
            <a:chExt cx="2683344"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1990353"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err="1" smtClean="0">
                  <a:solidFill>
                    <a:srgbClr val="000000"/>
                  </a:solidFill>
                </a:rPr>
                <a:t>outlier</a:t>
              </a:r>
              <a:r>
                <a:rPr lang="fr-BE" sz="2000" dirty="0" smtClean="0">
                  <a:solidFill>
                    <a:srgbClr val="000000"/>
                  </a:solidFill>
                </a:rPr>
                <a:t> </a:t>
              </a:r>
              <a:r>
                <a:rPr lang="fr-BE" sz="2000" dirty="0" err="1" smtClean="0">
                  <a:solidFill>
                    <a:srgbClr val="000000"/>
                  </a:solidFill>
                </a:rPr>
                <a:t>detection</a:t>
              </a:r>
              <a:r>
                <a:rPr lang="fr-BE" sz="2000" dirty="0" smtClean="0">
                  <a:solidFill>
                    <a:srgbClr val="000000"/>
                  </a:solidFill>
                </a:rPr>
                <a:t> </a:t>
              </a:r>
              <a:endParaRPr lang="fr-BE" sz="2000" dirty="0">
                <a:solidFill>
                  <a:srgbClr val="000000"/>
                </a:solidFill>
              </a:endParaRP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07190" cy="1486770"/>
            <a:chOff x="2662213" y="2159003"/>
            <a:chExt cx="5307190"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41419"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err="1" smtClean="0">
                  <a:solidFill>
                    <a:srgbClr val="000000"/>
                  </a:solidFill>
                </a:rPr>
                <a:t>detection</a:t>
              </a:r>
              <a:r>
                <a:rPr lang="fr-BE" sz="2000" dirty="0" smtClean="0">
                  <a:solidFill>
                    <a:srgbClr val="000000"/>
                  </a:solidFill>
                </a:rPr>
                <a:t> of </a:t>
              </a:r>
              <a:r>
                <a:rPr lang="fr-BE" sz="2000" dirty="0">
                  <a:solidFill>
                    <a:srgbClr val="000000"/>
                  </a:solidFill>
                </a:rPr>
                <a:t>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15190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with </a:t>
            </a:r>
            <a:r>
              <a:rPr lang="en-US" dirty="0" err="1"/>
              <a:t>TaxShift</a:t>
            </a:r>
            <a:r>
              <a:rPr lang="en-US" dirty="0"/>
              <a:t> (2016), benefits are given to new employers</a:t>
            </a:r>
          </a:p>
          <a:p>
            <a:endParaRPr lang="en-US" dirty="0"/>
          </a:p>
          <a:p>
            <a:r>
              <a:rPr lang="en-US" dirty="0"/>
              <a:t>many existing employers are recreating themselves to take advantage of these benefits</a:t>
            </a:r>
          </a:p>
          <a:p>
            <a:endParaRPr lang="en-US" dirty="0"/>
          </a:p>
          <a:p>
            <a:r>
              <a:rPr lang="en-US" dirty="0" smtClean="0"/>
              <a:t>“network analytics” </a:t>
            </a:r>
            <a:r>
              <a:rPr lang="en-US" dirty="0"/>
              <a:t>can identify most of these cases</a:t>
            </a:r>
            <a:endParaRPr lang="fr-BE" dirty="0"/>
          </a:p>
        </p:txBody>
      </p:sp>
      <p:sp>
        <p:nvSpPr>
          <p:cNvPr id="4" name="Title 3"/>
          <p:cNvSpPr>
            <a:spLocks noGrp="1"/>
          </p:cNvSpPr>
          <p:nvPr>
            <p:ph type="title"/>
          </p:nvPr>
        </p:nvSpPr>
        <p:spPr/>
        <p:txBody>
          <a:bodyPr/>
          <a:lstStyle/>
          <a:p>
            <a:r>
              <a:rPr lang="fr-BE" smtClean="0"/>
              <a:t>Use case: superbonus</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309049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jdelijke aanduiding voor dianummer 9"/>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26636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817168" y="1505556"/>
              <a:ext cx="1820050"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smtClean="0">
                  <a:solidFill>
                    <a:srgbClr val="2C2C86"/>
                  </a:solidFill>
                </a:rPr>
                <a:t>One table </a:t>
              </a:r>
              <a:r>
                <a:rPr lang="fr-BE" sz="2400" dirty="0">
                  <a:solidFill>
                    <a:srgbClr val="2C2C86"/>
                  </a:solidFill>
                </a:rPr>
                <a:t>…</a:t>
              </a:r>
            </a:p>
            <a:p>
              <a:pPr algn="ctr"/>
              <a:r>
                <a:rPr lang="fr-BE" sz="2400" dirty="0" err="1" smtClean="0">
                  <a:solidFill>
                    <a:srgbClr val="2C2C86"/>
                  </a:solidFill>
                </a:rPr>
                <a:t>two</a:t>
              </a:r>
              <a:r>
                <a:rPr lang="fr-BE" sz="2400" dirty="0" smtClean="0">
                  <a:solidFill>
                    <a:srgbClr val="2C2C86"/>
                  </a:solidFill>
                </a:rPr>
                <a:t> </a:t>
              </a:r>
              <a:r>
                <a:rPr lang="fr-BE" sz="2400" dirty="0" err="1" smtClean="0">
                  <a:solidFill>
                    <a:srgbClr val="2C2C86"/>
                  </a:solidFill>
                </a:rPr>
                <a:t>schemes</a:t>
              </a:r>
              <a:endParaRPr lang="fr-BE" sz="2400" dirty="0">
                <a:solidFill>
                  <a:srgbClr val="2C2C86"/>
                </a:solidFill>
              </a:endParaRP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175816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t>graph </a:t>
            </a:r>
            <a:r>
              <a:rPr lang="fr-BE" dirty="0" err="1" smtClean="0"/>
              <a:t>database</a:t>
            </a:r>
            <a:r>
              <a:rPr lang="fr-BE" dirty="0" smtClean="0"/>
              <a:t> visualisation </a:t>
            </a:r>
            <a:r>
              <a:rPr lang="fr-BE" dirty="0" err="1" smtClean="0"/>
              <a:t>tool</a:t>
            </a:r>
            <a:endParaRPr lang="fr-BE" dirty="0" smtClean="0"/>
          </a:p>
          <a:p>
            <a:r>
              <a:rPr lang="fr-BE" dirty="0" smtClean="0"/>
              <a:t>usable by end </a:t>
            </a:r>
            <a:r>
              <a:rPr lang="fr-BE" dirty="0" err="1" smtClean="0"/>
              <a:t>users</a:t>
            </a:r>
            <a:endParaRPr lang="fr-BE" dirty="0" smtClean="0"/>
          </a:p>
        </p:txBody>
      </p:sp>
      <p:sp>
        <p:nvSpPr>
          <p:cNvPr id="3" name="Title 2"/>
          <p:cNvSpPr>
            <a:spLocks noGrp="1"/>
          </p:cNvSpPr>
          <p:nvPr>
            <p:ph type="title"/>
          </p:nvPr>
        </p:nvSpPr>
        <p:spPr/>
        <p:txBody>
          <a:bodyPr/>
          <a:lstStyle/>
          <a:p>
            <a:r>
              <a:rPr lang="fr-BE" smtClean="0"/>
              <a:t>Linkurious</a:t>
            </a:r>
            <a:endParaRPr lang="fr-BE"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428197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Crossroads Bank of Social Security (CBSS)</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grpSp>
        <p:nvGrpSpPr>
          <p:cNvPr id="6" name="Group 5"/>
          <p:cNvGrpSpPr/>
          <p:nvPr/>
        </p:nvGrpSpPr>
        <p:grpSpPr>
          <a:xfrm>
            <a:off x="1910801" y="905816"/>
            <a:ext cx="8179606" cy="5530086"/>
            <a:chOff x="467544" y="1404565"/>
            <a:chExt cx="7560841" cy="5111750"/>
          </a:xfrm>
        </p:grpSpPr>
        <p:grpSp>
          <p:nvGrpSpPr>
            <p:cNvPr id="7" name="Group 30720"/>
            <p:cNvGrpSpPr>
              <a:grpSpLocks/>
            </p:cNvGrpSpPr>
            <p:nvPr/>
          </p:nvGrpSpPr>
          <p:grpSpPr bwMode="auto">
            <a:xfrm>
              <a:off x="467544" y="1404565"/>
              <a:ext cx="7264400" cy="5111750"/>
              <a:chOff x="387375" y="1114698"/>
              <a:chExt cx="7263209" cy="5111774"/>
            </a:xfrm>
          </p:grpSpPr>
          <p:sp>
            <p:nvSpPr>
              <p:cNvPr id="10" name="Freeform 9"/>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11" name="Freeform 10"/>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INASTI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SFP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2"/>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SPP IS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2"/>
              <p:cNvGrpSpPr>
                <a:grpSpLocks/>
              </p:cNvGrpSpPr>
              <p:nvPr/>
            </p:nvGrpSpPr>
            <p:grpSpPr bwMode="auto">
              <a:xfrm>
                <a:off x="2394117" y="2169249"/>
                <a:ext cx="4103785" cy="3201853"/>
                <a:chOff x="2451795" y="2242795"/>
                <a:chExt cx="3683720" cy="2908915"/>
              </a:xfrm>
            </p:grpSpPr>
            <p:sp>
              <p:nvSpPr>
                <p:cNvPr id="23" name="Freeform 22"/>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rPr>
                    <a:t>ORINT</a:t>
                  </a:r>
                </a:p>
              </p:txBody>
            </p:sp>
            <p:sp>
              <p:nvSpPr>
                <p:cNvPr id="24" name="Freeform 23"/>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300" b="0" i="0" u="none" strike="noStrike" kern="1200" cap="none" spc="0" normalizeH="0" baseline="0" noProof="0" dirty="0">
                      <a:ln>
                        <a:noFill/>
                      </a:ln>
                      <a:solidFill>
                        <a:prstClr val="black"/>
                      </a:solidFill>
                      <a:effectLst/>
                      <a:uLnTx/>
                      <a:uFillTx/>
                      <a:latin typeface="Calibri" panose="020F0502020204030204"/>
                      <a:ea typeface="+mn-ea"/>
                      <a:cs typeface="+mn-cs"/>
                    </a:rPr>
                    <a:t>FEDRIS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24"/>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ONVA</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5"/>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SPF SS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6"/>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INAMI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27"/>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CIN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8"/>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ONEM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9"/>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SPF E&amp;TO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0"/>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AIS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Freeform 14"/>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rPr>
                  <a:t>ONSS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30719"/>
              <p:cNvGrpSpPr>
                <a:grpSpLocks/>
              </p:cNvGrpSpPr>
              <p:nvPr/>
            </p:nvGrpSpPr>
            <p:grpSpPr bwMode="auto">
              <a:xfrm>
                <a:off x="839738" y="1379812"/>
                <a:ext cx="1499942" cy="3247357"/>
                <a:chOff x="134159" y="1079090"/>
                <a:chExt cx="1499942" cy="3247357"/>
              </a:xfrm>
            </p:grpSpPr>
            <p:sp>
              <p:nvSpPr>
                <p:cNvPr id="20" name="Freeform 19"/>
                <p:cNvSpPr>
                  <a:spLocks noChangeAspect="1"/>
                </p:cNvSpPr>
                <p:nvPr/>
              </p:nvSpPr>
              <p:spPr bwMode="auto">
                <a:xfrm>
                  <a:off x="272993" y="3036582"/>
                  <a:ext cx="1321457" cy="1289865"/>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Cities</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mn-cs"/>
                    </a:rPr>
                    <a:t>Municipalities</a:t>
                  </a:r>
                  <a:r>
                    <a:rPr kumimoji="0" lang="fr-BE"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 Public </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social </a:t>
                  </a: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welfare</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centres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21" name="Freeform 20"/>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lvl="0" algn="ctr" defTabSz="622300" fontAlgn="auto">
                    <a:lnSpc>
                      <a:spcPct val="90000"/>
                    </a:lnSpc>
                    <a:spcBef>
                      <a:spcPts val="0"/>
                    </a:spcBef>
                    <a:spcAft>
                      <a:spcPct val="35000"/>
                    </a:spcAft>
                    <a:defRPr/>
                  </a:pPr>
                  <a:r>
                    <a:rPr lang="fr-BE" sz="1300" dirty="0">
                      <a:solidFill>
                        <a:prstClr val="black"/>
                      </a:solidFill>
                      <a:latin typeface="Calibri Light" panose="020F0302020204030204" pitchFamily="34" charset="0"/>
                    </a:rPr>
                    <a:t>Public </a:t>
                  </a:r>
                  <a:r>
                    <a:rPr lang="fr-BE" sz="1300" dirty="0" err="1">
                      <a:solidFill>
                        <a:prstClr val="black"/>
                      </a:solidFill>
                      <a:latin typeface="Calibri Light" panose="020F0302020204030204" pitchFamily="34" charset="0"/>
                    </a:rPr>
                    <a:t>Interest</a:t>
                  </a:r>
                  <a:r>
                    <a:rPr lang="fr-BE" sz="1300" dirty="0">
                      <a:solidFill>
                        <a:prstClr val="black"/>
                      </a:solidFill>
                      <a:latin typeface="Calibri Light" panose="020F0302020204030204" pitchFamily="34" charset="0"/>
                    </a:rPr>
                    <a:t> </a:t>
                  </a:r>
                  <a:r>
                    <a:rPr lang="fr-BE" sz="1300" dirty="0" err="1">
                      <a:solidFill>
                        <a:prstClr val="black"/>
                      </a:solidFill>
                      <a:latin typeface="Calibri Light" panose="020F0302020204030204" pitchFamily="34" charset="0"/>
                    </a:rPr>
                    <a:t>Companies</a:t>
                  </a:r>
                  <a:endParaRPr lang="fr-BE" sz="1300" dirty="0">
                    <a:solidFill>
                      <a:prstClr val="black"/>
                    </a:solidFill>
                    <a:latin typeface="Calibri Light" panose="020F0302020204030204" pitchFamily="34" charset="0"/>
                  </a:endParaRPr>
                </a:p>
              </p:txBody>
            </p:sp>
            <p:sp>
              <p:nvSpPr>
                <p:cNvPr id="22" name="Freeform 21"/>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SIGeDIS</a:t>
                  </a:r>
                </a:p>
              </p:txBody>
            </p:sp>
          </p:grpSp>
        </p:grpSp>
        <p:sp>
          <p:nvSpPr>
            <p:cNvPr id="8" name="Flowchart: Connector 7"/>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a:spLocks noChangeAspect="1"/>
            </p:cNvSpPr>
            <p:nvPr/>
          </p:nvSpPr>
          <p:spPr bwMode="auto">
            <a:xfrm>
              <a:off x="6693230" y="2931017"/>
              <a:ext cx="1335155" cy="1300156"/>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Regions</a:t>
              </a:r>
              <a:r>
                <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and </a:t>
              </a:r>
              <a:r>
                <a:rPr kumimoji="0" lang="fr-BE"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mn-cs"/>
                </a:rPr>
                <a:t>Communities</a:t>
              </a:r>
              <a:endParaRPr kumimoji="0" lang="fr-BE"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gr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t="1" b="25854"/>
          <a:stretch/>
        </p:blipFill>
        <p:spPr>
          <a:xfrm>
            <a:off x="5204308" y="3135866"/>
            <a:ext cx="2171777" cy="549647"/>
          </a:xfrm>
          <a:prstGeom prst="rect">
            <a:avLst/>
          </a:prstGeom>
        </p:spPr>
      </p:pic>
    </p:spTree>
    <p:extLst>
      <p:ext uri="{BB962C8B-B14F-4D97-AF65-F5344CB8AC3E}">
        <p14:creationId xmlns:p14="http://schemas.microsoft.com/office/powerpoint/2010/main" val="25551366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5" name="Tijdelijke aanduiding voor dianummer 4"/>
          <p:cNvSpPr>
            <a:spLocks noGrp="1"/>
          </p:cNvSpPr>
          <p:nvPr>
            <p:ph type="sldNum" sz="quarter" idx="10"/>
          </p:nvPr>
        </p:nvSpPr>
        <p:spPr/>
        <p:txBody>
          <a:bodyPr/>
          <a:lstStyle/>
          <a:p>
            <a:pPr>
              <a:defRPr/>
            </a:pPr>
            <a:fld id="{84AEDDD6-2727-439E-A96F-E9FD4CA77376}" type="slidenum">
              <a:rPr lang="en-GB" smtClean="0"/>
              <a:pPr>
                <a:defRPr/>
              </a:pPr>
              <a:t>70</a:t>
            </a:fld>
            <a:endParaRPr lang="en-GB" dirty="0"/>
          </a:p>
        </p:txBody>
      </p:sp>
    </p:spTree>
    <p:extLst>
      <p:ext uri="{BB962C8B-B14F-4D97-AF65-F5344CB8AC3E}">
        <p14:creationId xmlns:p14="http://schemas.microsoft.com/office/powerpoint/2010/main" val="392268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3" name="Tijdelijke aanduiding voor dianummer 2"/>
          <p:cNvSpPr>
            <a:spLocks noGrp="1"/>
          </p:cNvSpPr>
          <p:nvPr>
            <p:ph type="sldNum" sz="quarter" idx="10"/>
          </p:nvPr>
        </p:nvSpPr>
        <p:spPr/>
        <p:txBody>
          <a:bodyPr/>
          <a:lstStyle/>
          <a:p>
            <a:pPr>
              <a:defRPr/>
            </a:pPr>
            <a:fld id="{84AEDDD6-2727-439E-A96F-E9FD4CA77376}" type="slidenum">
              <a:rPr lang="en-GB" smtClean="0"/>
              <a:pPr>
                <a:defRPr/>
              </a:pPr>
              <a:t>71</a:t>
            </a:fld>
            <a:endParaRPr lang="en-GB" dirty="0"/>
          </a:p>
        </p:txBody>
      </p:sp>
    </p:spTree>
    <p:extLst>
      <p:ext uri="{BB962C8B-B14F-4D97-AF65-F5344CB8AC3E}">
        <p14:creationId xmlns:p14="http://schemas.microsoft.com/office/powerpoint/2010/main" val="411998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err="1"/>
              <a:t>webscraping</a:t>
            </a:r>
            <a:r>
              <a:rPr lang="en-US" dirty="0"/>
              <a:t> (proof of concept)</a:t>
            </a:r>
          </a:p>
          <a:p>
            <a:pPr lvl="1"/>
            <a:r>
              <a:rPr lang="en-US" dirty="0"/>
              <a:t>technique of extracting content from websites, by means of scripts/programs, with the aim of using it in another context</a:t>
            </a:r>
          </a:p>
          <a:p>
            <a:pPr lvl="1"/>
            <a:r>
              <a:rPr lang="en-US" dirty="0"/>
              <a:t>web crawling/scraping/harvesting</a:t>
            </a:r>
          </a:p>
          <a:p>
            <a:pPr lvl="1"/>
            <a:r>
              <a:rPr lang="en-US" dirty="0"/>
              <a:t>without access to dedicated APIs (cf. Twitter, Facebook, RSS feeds...)</a:t>
            </a:r>
          </a:p>
          <a:p>
            <a:pPr lvl="1"/>
            <a:r>
              <a:rPr lang="en-US" dirty="0"/>
              <a:t>in order to discover undeclared activities, for which traces could be found on classifieds sites (complementary activity, collaborative economy, ...)</a:t>
            </a:r>
          </a:p>
          <a:p>
            <a:r>
              <a:rPr lang="en-US" dirty="0"/>
              <a:t>non-sensitive</a:t>
            </a:r>
          </a:p>
          <a:p>
            <a:pPr lvl="1"/>
            <a:r>
              <a:rPr lang="en-US" dirty="0"/>
              <a:t>identify the sectors for which there are the most requests/offers for "small jobs</a:t>
            </a:r>
          </a:p>
          <a:p>
            <a:pPr lvl="1"/>
            <a:r>
              <a:rPr lang="en-US" dirty="0"/>
              <a:t>study the "parallel" pharmaceutical market (</a:t>
            </a:r>
            <a:r>
              <a:rPr lang="en-US" dirty="0" err="1"/>
              <a:t>darkweb</a:t>
            </a:r>
            <a:r>
              <a:rPr lang="en-US" dirty="0"/>
              <a:t>)</a:t>
            </a:r>
          </a:p>
          <a:p>
            <a:r>
              <a:rPr lang="en-US" dirty="0"/>
              <a:t>sensitive </a:t>
            </a:r>
          </a:p>
          <a:p>
            <a:pPr lvl="1"/>
            <a:r>
              <a:rPr lang="en-US" dirty="0"/>
              <a:t>on 2ememain.fr, </a:t>
            </a:r>
            <a:r>
              <a:rPr lang="en-US" dirty="0" smtClean="0"/>
              <a:t>eBay... </a:t>
            </a:r>
            <a:r>
              <a:rPr lang="en-US" dirty="0"/>
              <a:t>detect professional sellers</a:t>
            </a:r>
          </a:p>
          <a:p>
            <a:pPr lvl="1"/>
            <a:r>
              <a:rPr lang="en-US" dirty="0"/>
              <a:t>on Airbnb, detect professional hosts</a:t>
            </a:r>
            <a:endParaRPr lang="fr-BE" dirty="0"/>
          </a:p>
        </p:txBody>
      </p:sp>
      <p:sp>
        <p:nvSpPr>
          <p:cNvPr id="5" name="Title 4"/>
          <p:cNvSpPr>
            <a:spLocks noGrp="1"/>
          </p:cNvSpPr>
          <p:nvPr>
            <p:ph type="title"/>
          </p:nvPr>
        </p:nvSpPr>
        <p:spPr/>
        <p:txBody>
          <a:bodyPr/>
          <a:lstStyle/>
          <a:p>
            <a:r>
              <a:rPr lang="en-US" dirty="0" smtClean="0"/>
              <a:t>Combating fraud</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91250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sz="3600" dirty="0" smtClean="0">
                <a:cs typeface="Arial" charset="0"/>
              </a:rPr>
              <a:t>Crossborder </a:t>
            </a:r>
            <a:r>
              <a:rPr lang="nl-BE" sz="3600" dirty="0" err="1" smtClean="0">
                <a:cs typeface="Arial" charset="0"/>
              </a:rPr>
              <a:t>collaboration</a:t>
            </a:r>
            <a:r>
              <a:rPr lang="nl-BE" sz="3600" dirty="0" smtClean="0">
                <a:cs typeface="Arial" charset="0"/>
              </a:rPr>
              <a:t> </a:t>
            </a:r>
            <a:r>
              <a:rPr lang="nl-BE" sz="3600" dirty="0" err="1" smtClean="0">
                <a:cs typeface="Arial" charset="0"/>
              </a:rPr>
              <a:t>and</a:t>
            </a:r>
            <a:r>
              <a:rPr lang="nl-BE" sz="3600" dirty="0" smtClean="0">
                <a:cs typeface="Arial" charset="0"/>
              </a:rPr>
              <a:t> </a:t>
            </a:r>
            <a:r>
              <a:rPr lang="nl-BE" sz="3600" dirty="0">
                <a:cs typeface="Arial" charset="0"/>
              </a:rPr>
              <a:t>data exchange</a:t>
            </a:r>
            <a:br>
              <a:rPr lang="nl-BE" sz="3600" dirty="0">
                <a:cs typeface="Arial" charset="0"/>
              </a:rPr>
            </a:br>
            <a:r>
              <a:rPr lang="nl-BE" sz="3600" dirty="0" err="1">
                <a:cs typeface="Arial" charset="0"/>
              </a:rPr>
              <a:t>for</a:t>
            </a:r>
            <a:r>
              <a:rPr lang="nl-BE" sz="3600" dirty="0">
                <a:cs typeface="Arial" charset="0"/>
              </a:rPr>
              <a:t> risk </a:t>
            </a:r>
            <a:r>
              <a:rPr lang="nl-BE" sz="3600" dirty="0" smtClean="0">
                <a:cs typeface="Arial" charset="0"/>
              </a:rPr>
              <a:t>management</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73</a:t>
            </a:fld>
            <a:endParaRPr lang="en-GB" dirty="0"/>
          </a:p>
        </p:txBody>
      </p:sp>
    </p:spTree>
    <p:extLst>
      <p:ext uri="{BB962C8B-B14F-4D97-AF65-F5344CB8AC3E}">
        <p14:creationId xmlns:p14="http://schemas.microsoft.com/office/powerpoint/2010/main" val="432684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en-US" dirty="0" smtClean="0"/>
              <a:t>what risks ?</a:t>
            </a:r>
          </a:p>
          <a:p>
            <a:pPr lvl="1"/>
            <a:r>
              <a:rPr lang="en-US" dirty="0"/>
              <a:t>people do not get (proper) social rights</a:t>
            </a:r>
          </a:p>
          <a:p>
            <a:pPr lvl="1"/>
            <a:r>
              <a:rPr lang="en-US" dirty="0"/>
              <a:t>people do not pay (correct) </a:t>
            </a:r>
            <a:r>
              <a:rPr lang="en-US" dirty="0" smtClean="0"/>
              <a:t>contributions</a:t>
            </a:r>
          </a:p>
          <a:p>
            <a:endParaRPr lang="en-US" dirty="0" smtClean="0"/>
          </a:p>
          <a:p>
            <a:r>
              <a:rPr lang="en-US" dirty="0" smtClean="0"/>
              <a:t>aspects </a:t>
            </a:r>
            <a:r>
              <a:rPr lang="en-US" dirty="0"/>
              <a:t>of risk </a:t>
            </a:r>
            <a:r>
              <a:rPr lang="en-US" dirty="0" smtClean="0"/>
              <a:t>management</a:t>
            </a:r>
          </a:p>
          <a:p>
            <a:pPr lvl="1"/>
            <a:r>
              <a:rPr lang="en-US" dirty="0" smtClean="0"/>
              <a:t>prevention </a:t>
            </a:r>
            <a:r>
              <a:rPr lang="en-US" dirty="0"/>
              <a:t>of </a:t>
            </a:r>
            <a:r>
              <a:rPr lang="en-US" dirty="0" smtClean="0"/>
              <a:t>risks</a:t>
            </a:r>
          </a:p>
          <a:p>
            <a:pPr lvl="1"/>
            <a:r>
              <a:rPr lang="en-US" dirty="0" smtClean="0"/>
              <a:t>detection (assessment) of risks</a:t>
            </a:r>
          </a:p>
          <a:p>
            <a:pPr lvl="1"/>
            <a:r>
              <a:rPr lang="en-US" dirty="0" err="1" smtClean="0"/>
              <a:t>organising</a:t>
            </a:r>
            <a:r>
              <a:rPr lang="en-US" dirty="0" smtClean="0"/>
              <a:t> </a:t>
            </a:r>
            <a:r>
              <a:rPr lang="en-US" dirty="0"/>
              <a:t>and taking appropriate </a:t>
            </a:r>
            <a:r>
              <a:rPr lang="en-US" dirty="0" smtClean="0"/>
              <a:t>actions</a:t>
            </a:r>
          </a:p>
          <a:p>
            <a:pPr lvl="1"/>
            <a:endParaRPr lang="en-US" dirty="0"/>
          </a:p>
          <a:p>
            <a:r>
              <a:rPr lang="en-US" dirty="0"/>
              <a:t>number of critical success factors for efficient and effective </a:t>
            </a:r>
            <a:r>
              <a:rPr lang="en-US" dirty="0" smtClean="0"/>
              <a:t>risk assessment &amp; risk management</a:t>
            </a:r>
            <a:endParaRPr lang="en-US" dirty="0"/>
          </a:p>
        </p:txBody>
      </p:sp>
      <p:sp>
        <p:nvSpPr>
          <p:cNvPr id="2" name="Titel 1"/>
          <p:cNvSpPr>
            <a:spLocks noGrp="1"/>
          </p:cNvSpPr>
          <p:nvPr>
            <p:ph type="title"/>
          </p:nvPr>
        </p:nvSpPr>
        <p:spPr/>
        <p:txBody>
          <a:bodyPr/>
          <a:lstStyle/>
          <a:p>
            <a:r>
              <a:rPr lang="nl-BE" dirty="0" smtClean="0"/>
              <a:t>Risk management</a:t>
            </a:r>
            <a:endParaRPr lang="nl-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17384879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a:t>unambiguous identification, across all countries, of all entities</a:t>
            </a:r>
          </a:p>
          <a:p>
            <a:pPr lvl="1"/>
            <a:r>
              <a:rPr lang="en-US" dirty="0"/>
              <a:t>natural persons</a:t>
            </a:r>
          </a:p>
          <a:p>
            <a:pPr lvl="1"/>
            <a:r>
              <a:rPr lang="en-US" dirty="0"/>
              <a:t>companies and </a:t>
            </a:r>
            <a:r>
              <a:rPr lang="en-US" dirty="0" err="1"/>
              <a:t>organisations</a:t>
            </a:r>
            <a:endParaRPr lang="en-US" dirty="0"/>
          </a:p>
          <a:p>
            <a:pPr lvl="1"/>
            <a:r>
              <a:rPr lang="en-US" dirty="0"/>
              <a:t>places of </a:t>
            </a:r>
            <a:r>
              <a:rPr lang="en-US" dirty="0" smtClean="0"/>
              <a:t>employment</a:t>
            </a:r>
          </a:p>
          <a:p>
            <a:pPr lvl="1"/>
            <a:r>
              <a:rPr lang="en-US" dirty="0" smtClean="0"/>
              <a:t>…</a:t>
            </a:r>
            <a:endParaRPr lang="en-US" dirty="0"/>
          </a:p>
          <a:p>
            <a:r>
              <a:rPr lang="en-US" dirty="0"/>
              <a:t>availability, across countries, of some factual data</a:t>
            </a:r>
          </a:p>
          <a:p>
            <a:pPr lvl="1"/>
            <a:r>
              <a:rPr lang="en-US" dirty="0"/>
              <a:t>technically and semantically interoperable</a:t>
            </a:r>
          </a:p>
          <a:p>
            <a:pPr lvl="1"/>
            <a:r>
              <a:rPr lang="en-US" dirty="0"/>
              <a:t>respecting basic data protection principles</a:t>
            </a:r>
          </a:p>
          <a:p>
            <a:pPr lvl="2"/>
            <a:r>
              <a:rPr lang="en-US" dirty="0"/>
              <a:t>purpose limitation</a:t>
            </a:r>
          </a:p>
          <a:p>
            <a:pPr lvl="2"/>
            <a:r>
              <a:rPr lang="en-US" dirty="0"/>
              <a:t>proportionality</a:t>
            </a:r>
          </a:p>
          <a:p>
            <a:pPr lvl="1"/>
            <a:r>
              <a:rPr lang="en-US" dirty="0" smtClean="0"/>
              <a:t>type of information</a:t>
            </a:r>
            <a:endParaRPr lang="en-US" dirty="0"/>
          </a:p>
          <a:p>
            <a:pPr lvl="2"/>
            <a:r>
              <a:rPr lang="en-US" dirty="0"/>
              <a:t>characteristics of entities (e.g. date of birth, place of residence, </a:t>
            </a:r>
            <a:r>
              <a:rPr lang="en-US" dirty="0" smtClean="0"/>
              <a:t>…)</a:t>
            </a:r>
            <a:endParaRPr lang="en-US" dirty="0"/>
          </a:p>
          <a:p>
            <a:pPr lvl="2"/>
            <a:r>
              <a:rPr lang="en-US" dirty="0"/>
              <a:t>relationships between entities (e.g. employer, place of </a:t>
            </a:r>
            <a:r>
              <a:rPr lang="en-US" dirty="0" smtClean="0"/>
              <a:t>employment, …) </a:t>
            </a:r>
            <a:r>
              <a:rPr lang="en-US" dirty="0"/>
              <a:t>and characteristics of these relationships (e.g. start &amp;</a:t>
            </a:r>
            <a:r>
              <a:rPr lang="en-US" dirty="0" smtClean="0"/>
              <a:t> </a:t>
            </a:r>
            <a:r>
              <a:rPr lang="en-US" dirty="0"/>
              <a:t>end </a:t>
            </a:r>
            <a:r>
              <a:rPr lang="en-US" dirty="0" smtClean="0"/>
              <a:t>date, …)</a:t>
            </a:r>
            <a:endParaRPr lang="en-US" dirty="0"/>
          </a:p>
          <a:p>
            <a:pPr lvl="2"/>
            <a:r>
              <a:rPr lang="en-US" dirty="0"/>
              <a:t>mandates</a:t>
            </a:r>
            <a:endParaRPr lang="nl-BE" dirty="0"/>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4048258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smtClean="0"/>
              <a:t>possibility to authenticate the several types of information</a:t>
            </a:r>
          </a:p>
          <a:p>
            <a:endParaRPr lang="en-US" dirty="0" smtClean="0"/>
          </a:p>
          <a:p>
            <a:r>
              <a:rPr lang="en-US" dirty="0" smtClean="0"/>
              <a:t>usefulness of a trusted third party (TTP) for </a:t>
            </a:r>
            <a:r>
              <a:rPr lang="en-US" dirty="0" err="1" smtClean="0"/>
              <a:t>organising</a:t>
            </a:r>
            <a:r>
              <a:rPr lang="en-US" dirty="0" smtClean="0"/>
              <a:t> the interconnection of information in compliance with the data protection regulations</a:t>
            </a:r>
            <a:endParaRPr lang="nl-BE" dirty="0" smtClean="0"/>
          </a:p>
          <a:p>
            <a:endParaRPr lang="en-US" dirty="0" smtClean="0"/>
          </a:p>
          <a:p>
            <a:r>
              <a:rPr lang="en-US" dirty="0" smtClean="0"/>
              <a:t>multiple </a:t>
            </a:r>
            <a:r>
              <a:rPr lang="en-US" dirty="0"/>
              <a:t>ways of transporting information</a:t>
            </a:r>
          </a:p>
          <a:p>
            <a:pPr lvl="1"/>
            <a:r>
              <a:rPr lang="en-US" dirty="0"/>
              <a:t>initiative </a:t>
            </a:r>
            <a:r>
              <a:rPr lang="en-US" dirty="0" smtClean="0"/>
              <a:t>of</a:t>
            </a:r>
          </a:p>
          <a:p>
            <a:pPr lvl="2"/>
            <a:r>
              <a:rPr lang="en-US" dirty="0" smtClean="0"/>
              <a:t>the institution that disposes of </a:t>
            </a:r>
            <a:r>
              <a:rPr lang="en-US" dirty="0"/>
              <a:t>information (push) </a:t>
            </a:r>
            <a:r>
              <a:rPr lang="en-US" dirty="0" smtClean="0"/>
              <a:t>or</a:t>
            </a:r>
          </a:p>
          <a:p>
            <a:pPr lvl="2"/>
            <a:r>
              <a:rPr lang="en-US" dirty="0" smtClean="0"/>
              <a:t>the institution that needs </a:t>
            </a:r>
            <a:r>
              <a:rPr lang="en-US" dirty="0"/>
              <a:t>information (pull</a:t>
            </a:r>
            <a:r>
              <a:rPr lang="en-US" dirty="0" smtClean="0"/>
              <a:t>)</a:t>
            </a:r>
          </a:p>
          <a:p>
            <a:pPr lvl="2"/>
            <a:r>
              <a:rPr lang="en-US" dirty="0" smtClean="0"/>
              <a:t>the TTP</a:t>
            </a:r>
          </a:p>
          <a:p>
            <a:pPr lvl="1"/>
            <a:r>
              <a:rPr lang="en-US" dirty="0" smtClean="0"/>
              <a:t>synchronous and/or asynchronous</a:t>
            </a:r>
          </a:p>
          <a:p>
            <a:pPr lvl="1"/>
            <a:r>
              <a:rPr lang="en-US" dirty="0" smtClean="0"/>
              <a:t>on line (e.g. databases) and/or off line (e.g. electronically signed certificates in a digital wallet of the holder (e.g. EU DCC certificates))</a:t>
            </a:r>
          </a:p>
          <a:p>
            <a:pPr lvl="1"/>
            <a:r>
              <a:rPr lang="en-US" dirty="0" smtClean="0"/>
              <a:t>application to application (APIs) or web applications</a:t>
            </a:r>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2658497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US" dirty="0"/>
              <a:t>common architecture and basic components/services on EU level (</a:t>
            </a:r>
            <a:r>
              <a:rPr lang="en-US" dirty="0" smtClean="0"/>
              <a:t>e.g. </a:t>
            </a:r>
            <a:r>
              <a:rPr lang="en-US" dirty="0"/>
              <a:t>user and access management (XACML))</a:t>
            </a:r>
          </a:p>
          <a:p>
            <a:endParaRPr lang="en-US" dirty="0"/>
          </a:p>
          <a:p>
            <a:r>
              <a:rPr lang="en-US" dirty="0" smtClean="0"/>
              <a:t>internal </a:t>
            </a:r>
            <a:r>
              <a:rPr lang="en-US" dirty="0"/>
              <a:t>national </a:t>
            </a:r>
            <a:r>
              <a:rPr lang="en-US" dirty="0" err="1"/>
              <a:t>organisation</a:t>
            </a:r>
            <a:r>
              <a:rPr lang="en-US" dirty="0"/>
              <a:t> of social sector should not be deemed to be known by </a:t>
            </a:r>
            <a:r>
              <a:rPr lang="en-US" dirty="0" smtClean="0"/>
              <a:t>institutions abroad =&gt; </a:t>
            </a:r>
            <a:r>
              <a:rPr lang="en-US" dirty="0"/>
              <a:t>need for </a:t>
            </a:r>
            <a:r>
              <a:rPr lang="en-US" dirty="0" smtClean="0"/>
              <a:t>single point of contact (SPOC) per </a:t>
            </a:r>
            <a:r>
              <a:rPr lang="en-US" dirty="0"/>
              <a:t>country</a:t>
            </a:r>
          </a:p>
          <a:p>
            <a:endParaRPr lang="en-US" dirty="0" smtClean="0"/>
          </a:p>
          <a:p>
            <a:r>
              <a:rPr lang="en-US" dirty="0" smtClean="0"/>
              <a:t>probably </a:t>
            </a:r>
            <a:r>
              <a:rPr lang="en-US" dirty="0"/>
              <a:t>need for certain information available at EU level (</a:t>
            </a:r>
            <a:r>
              <a:rPr lang="en-US" dirty="0" smtClean="0"/>
              <a:t>e.g. </a:t>
            </a:r>
            <a:r>
              <a:rPr lang="en-US" dirty="0"/>
              <a:t>data on transnational corporations)</a:t>
            </a:r>
            <a:endParaRPr lang="nl-BE" dirty="0"/>
          </a:p>
        </p:txBody>
      </p:sp>
      <p:sp>
        <p:nvSpPr>
          <p:cNvPr id="4" name="Titel 3"/>
          <p:cNvSpPr>
            <a:spLocks noGrp="1"/>
          </p:cNvSpPr>
          <p:nvPr>
            <p:ph type="title"/>
          </p:nvPr>
        </p:nvSpPr>
        <p:spPr/>
        <p:txBody>
          <a:bodyPr/>
          <a:lstStyle/>
          <a:p>
            <a:r>
              <a:rPr lang="nl-BE" dirty="0" smtClean="0"/>
              <a:t>Critical </a:t>
            </a:r>
            <a:r>
              <a:rPr lang="nl-BE" dirty="0" err="1" smtClean="0"/>
              <a:t>success</a:t>
            </a:r>
            <a:r>
              <a:rPr lang="nl-BE" dirty="0" smtClean="0"/>
              <a:t> factors</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8182275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GB" altLang="en-US" dirty="0" smtClean="0"/>
              <a:t>avoid duplication</a:t>
            </a:r>
          </a:p>
          <a:p>
            <a:pPr lvl="1"/>
            <a:r>
              <a:rPr lang="en-GB" altLang="en-US" dirty="0" smtClean="0"/>
              <a:t>anything that is duplicated (if not strictly necessary)</a:t>
            </a:r>
          </a:p>
          <a:p>
            <a:pPr lvl="1"/>
            <a:r>
              <a:rPr lang="en-GB" altLang="en-US" dirty="0" smtClean="0"/>
              <a:t>is a waste of time and money</a:t>
            </a:r>
          </a:p>
          <a:p>
            <a:pPr lvl="1"/>
            <a:r>
              <a:rPr lang="en-GB" altLang="en-US" dirty="0" smtClean="0"/>
              <a:t>and will result in a lower quality of service</a:t>
            </a:r>
          </a:p>
          <a:p>
            <a:endParaRPr lang="en-GB" altLang="en-US" dirty="0" smtClean="0"/>
          </a:p>
          <a:p>
            <a:r>
              <a:rPr lang="en-GB" altLang="en-US" dirty="0" smtClean="0"/>
              <a:t>enable the right level of execution</a:t>
            </a:r>
          </a:p>
          <a:p>
            <a:pPr lvl="1"/>
            <a:r>
              <a:rPr lang="en-GB" altLang="en-US" dirty="0" smtClean="0"/>
              <a:t>decisions and actions should be dealt with</a:t>
            </a:r>
          </a:p>
          <a:p>
            <a:pPr lvl="1"/>
            <a:r>
              <a:rPr lang="en-GB" altLang="en-US" dirty="0" smtClean="0"/>
              <a:t>at the most immediate (or local) level that is consistent with their resolution</a:t>
            </a:r>
          </a:p>
          <a:p>
            <a:pPr lvl="1"/>
            <a:r>
              <a:rPr lang="en-GB" altLang="en-US" dirty="0" smtClean="0"/>
              <a:t>to enable lean and cost effective operations</a:t>
            </a:r>
          </a:p>
        </p:txBody>
      </p:sp>
      <p:sp>
        <p:nvSpPr>
          <p:cNvPr id="2" name="Title 1"/>
          <p:cNvSpPr>
            <a:spLocks noGrp="1"/>
          </p:cNvSpPr>
          <p:nvPr>
            <p:ph type="title"/>
          </p:nvPr>
        </p:nvSpPr>
        <p:spPr/>
        <p:txBody>
          <a:bodyPr/>
          <a:lstStyle/>
          <a:p>
            <a:r>
              <a:rPr lang="en-GB" dirty="0"/>
              <a:t>P</a:t>
            </a:r>
            <a:r>
              <a:rPr lang="en-GB" dirty="0" smtClean="0"/>
              <a:t>rinciples for durable and economically viable ICT solutions</a:t>
            </a:r>
            <a:endParaRPr lang="en-US"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19081067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3" name="Rectangle 3"/>
          <p:cNvSpPr>
            <a:spLocks noGrp="1" noChangeArrowheads="1"/>
          </p:cNvSpPr>
          <p:nvPr>
            <p:ph type="body" idx="1"/>
          </p:nvPr>
        </p:nvSpPr>
        <p:spPr/>
        <p:txBody>
          <a:bodyPr>
            <a:normAutofit lnSpcReduction="10000"/>
          </a:bodyPr>
          <a:lstStyle/>
          <a:p>
            <a:r>
              <a:rPr lang="nl-BE" altLang="fr-FR" dirty="0" err="1" smtClean="0"/>
              <a:t>what</a:t>
            </a:r>
            <a:r>
              <a:rPr lang="nl-BE" altLang="fr-FR" dirty="0" smtClean="0"/>
              <a:t> ?</a:t>
            </a:r>
          </a:p>
          <a:p>
            <a:pPr marL="457191" lvl="1" indent="0">
              <a:buNone/>
            </a:pPr>
            <a:r>
              <a:rPr lang="nl-BE" altLang="fr-FR" dirty="0" smtClean="0"/>
              <a:t>“</a:t>
            </a:r>
            <a:r>
              <a:rPr lang="en-US" altLang="fr-FR" dirty="0" smtClean="0"/>
              <a:t>Service Oriented Architecture (SOA) is a paradigm for organizing and utilizing </a:t>
            </a:r>
            <a:r>
              <a:rPr lang="en-US" altLang="fr-FR" dirty="0" smtClean="0">
                <a:solidFill>
                  <a:srgbClr val="0087BE"/>
                </a:solidFill>
              </a:rPr>
              <a:t>distributed</a:t>
            </a:r>
            <a:r>
              <a:rPr lang="en-US" altLang="fr-FR" dirty="0" smtClean="0"/>
              <a:t> capabilities that may be </a:t>
            </a:r>
            <a:r>
              <a:rPr lang="en-US" altLang="fr-FR" dirty="0" smtClean="0">
                <a:solidFill>
                  <a:srgbClr val="0087BE"/>
                </a:solidFill>
              </a:rPr>
              <a:t>under the control of different ownership domains</a:t>
            </a:r>
            <a:r>
              <a:rPr lang="en-US" altLang="fr-FR" dirty="0" smtClean="0"/>
              <a:t>. It provides a uniform means to offer, discover, interact with and use capabilities to produce desired effects consistent with measurable preconditions and expectations. This style of architecture </a:t>
            </a:r>
            <a:r>
              <a:rPr lang="en-US" altLang="fr-FR" dirty="0" smtClean="0">
                <a:solidFill>
                  <a:srgbClr val="0087BE"/>
                </a:solidFill>
              </a:rPr>
              <a:t>promotes reuse</a:t>
            </a:r>
            <a:r>
              <a:rPr lang="en-US" altLang="fr-FR" dirty="0" smtClean="0"/>
              <a:t> at the macro (service) level rather than micro levels (e.g. objects). It also </a:t>
            </a:r>
            <a:r>
              <a:rPr lang="en-US" altLang="fr-FR" dirty="0" smtClean="0">
                <a:solidFill>
                  <a:srgbClr val="0087BE"/>
                </a:solidFill>
              </a:rPr>
              <a:t>makes interconnection</a:t>
            </a:r>
            <a:r>
              <a:rPr lang="en-US" altLang="fr-FR" dirty="0" smtClean="0"/>
              <a:t> of existing ICT assets </a:t>
            </a:r>
            <a:r>
              <a:rPr lang="en-US" altLang="fr-FR" dirty="0" smtClean="0">
                <a:solidFill>
                  <a:srgbClr val="0087BE"/>
                </a:solidFill>
              </a:rPr>
              <a:t>trivial</a:t>
            </a:r>
            <a:r>
              <a:rPr lang="en-US" altLang="fr-FR" dirty="0" smtClean="0"/>
              <a:t>” (OASIS Reference Group)</a:t>
            </a:r>
          </a:p>
          <a:p>
            <a:r>
              <a:rPr lang="nl-BE" altLang="fr-FR" dirty="0" err="1" smtClean="0"/>
              <a:t>characteristics</a:t>
            </a:r>
            <a:endParaRPr lang="nl-BE" altLang="fr-FR" dirty="0" smtClean="0"/>
          </a:p>
          <a:p>
            <a:pPr lvl="1"/>
            <a:r>
              <a:rPr lang="en-US" altLang="fr-FR" dirty="0" smtClean="0"/>
              <a:t>service-oriented</a:t>
            </a:r>
          </a:p>
          <a:p>
            <a:pPr lvl="1"/>
            <a:r>
              <a:rPr lang="en-US" altLang="fr-FR" dirty="0" smtClean="0"/>
              <a:t>modular</a:t>
            </a:r>
          </a:p>
          <a:p>
            <a:pPr lvl="1"/>
            <a:r>
              <a:rPr lang="en-US" altLang="fr-FR" dirty="0" smtClean="0"/>
              <a:t>interoperable (based on open standards or open specifications)</a:t>
            </a:r>
          </a:p>
          <a:p>
            <a:pPr lvl="1"/>
            <a:r>
              <a:rPr lang="en-US" altLang="fr-FR" dirty="0" smtClean="0"/>
              <a:t>extensible</a:t>
            </a:r>
          </a:p>
          <a:p>
            <a:pPr lvl="1"/>
            <a:r>
              <a:rPr lang="en-US" altLang="fr-FR" dirty="0" smtClean="0"/>
              <a:t>layered</a:t>
            </a:r>
          </a:p>
          <a:p>
            <a:pPr lvl="1"/>
            <a:r>
              <a:rPr lang="en-US" altLang="fr-FR" dirty="0" smtClean="0"/>
              <a:t>based on reuse of components and data</a:t>
            </a:r>
          </a:p>
        </p:txBody>
      </p:sp>
      <p:sp>
        <p:nvSpPr>
          <p:cNvPr id="844802" name="Rectangle 2"/>
          <p:cNvSpPr>
            <a:spLocks noGrp="1" noChangeArrowheads="1"/>
          </p:cNvSpPr>
          <p:nvPr>
            <p:ph type="title"/>
          </p:nvPr>
        </p:nvSpPr>
        <p:spPr/>
        <p:txBody>
          <a:bodyPr/>
          <a:lstStyle/>
          <a:p>
            <a:r>
              <a:rPr lang="nl-BE" altLang="fr-FR" smtClean="0"/>
              <a:t>Service Oriented Architecture (SOA)</a:t>
            </a:r>
            <a:endParaRPr lang="nl-BE" altLang="fr-FR"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2103832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BE" dirty="0" smtClean="0"/>
              <a:t>Crossroads Bank of </a:t>
            </a:r>
            <a:r>
              <a:rPr lang="nl-BE" dirty="0" err="1" smtClean="0"/>
              <a:t>Social</a:t>
            </a:r>
            <a:r>
              <a:rPr lang="nl-BE" dirty="0" smtClean="0"/>
              <a:t> Security (CBSS) </a:t>
            </a:r>
            <a:endParaRPr lang="en-US" altLang="en-US" dirty="0" smtClean="0">
              <a:sym typeface="Arial" charset="0"/>
            </a:endParaRPr>
          </a:p>
        </p:txBody>
      </p:sp>
      <p:sp>
        <p:nvSpPr>
          <p:cNvPr id="24580" name="Rectangle 110"/>
          <p:cNvSpPr>
            <a:spLocks noChangeArrowheads="1"/>
          </p:cNvSpPr>
          <p:nvPr/>
        </p:nvSpPr>
        <p:spPr bwMode="auto">
          <a:xfrm>
            <a:off x="9120189"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4017963"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4017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4211639"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7218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3297239" y="5564189"/>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6138864"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8177213" y="2390776"/>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6762751" y="3119439"/>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7292975" y="30289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7292975" y="2906714"/>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7605713" y="2906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5816600"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5816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6440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6003925" y="47307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6003925"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6316663" y="4608514"/>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3727451" y="5146676"/>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3824289"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3824289" y="2055814"/>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3890963" y="2541589"/>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3824289" y="2646364"/>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2322513" y="2065339"/>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a:solidFill>
                  <a:srgbClr val="000000"/>
                </a:solidFill>
                <a:latin typeface="+mn-lt"/>
                <a:sym typeface="Arial" charset="0"/>
              </a:rPr>
              <a:t>Users</a:t>
            </a:r>
            <a:endParaRPr lang="en-US" altLang="en-US" sz="1800" dirty="0">
              <a:solidFill>
                <a:srgbClr val="000000"/>
              </a:solidFill>
              <a:latin typeface="+mn-lt"/>
              <a:sym typeface="Arial" charset="0"/>
            </a:endParaRPr>
          </a:p>
        </p:txBody>
      </p:sp>
      <p:sp>
        <p:nvSpPr>
          <p:cNvPr id="24604" name="Rectangle 32"/>
          <p:cNvSpPr>
            <a:spLocks noChangeArrowheads="1"/>
          </p:cNvSpPr>
          <p:nvPr/>
        </p:nvSpPr>
        <p:spPr bwMode="auto">
          <a:xfrm>
            <a:off x="3654425"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3654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4278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9156701" y="2633664"/>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8812214"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8812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9436101"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8812214"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8812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9436101"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8970964" y="4730751"/>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897096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9283701" y="4608514"/>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3841750"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3841750"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4152900"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6762751" y="1660526"/>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7292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2" name="Freeform 58"/>
          <p:cNvSpPr>
            <a:spLocks/>
          </p:cNvSpPr>
          <p:nvPr/>
        </p:nvSpPr>
        <p:spPr bwMode="auto">
          <a:xfrm>
            <a:off x="7292975" y="1447801"/>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7605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5376864"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6762751" y="2146301"/>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7292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7" name="Freeform 65"/>
          <p:cNvSpPr>
            <a:spLocks/>
          </p:cNvSpPr>
          <p:nvPr/>
        </p:nvSpPr>
        <p:spPr bwMode="auto">
          <a:xfrm>
            <a:off x="7292975" y="1933576"/>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7605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5376864" y="1822451"/>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6762751" y="2633664"/>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7292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7292975" y="2420939"/>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7605713" y="242093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5376864" y="2328864"/>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5376864"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8135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2978150"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3144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2978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2655889"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2655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3279776"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2843213"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284321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3154363"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3144838" y="5065714"/>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2978150" y="5065714"/>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2843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2843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3154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2728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CIN</a:t>
            </a:r>
          </a:p>
        </p:txBody>
      </p:sp>
      <p:sp>
        <p:nvSpPr>
          <p:cNvPr id="24652" name="Rectangle 97"/>
          <p:cNvSpPr>
            <a:spLocks noChangeArrowheads="1"/>
          </p:cNvSpPr>
          <p:nvPr/>
        </p:nvSpPr>
        <p:spPr bwMode="auto">
          <a:xfrm>
            <a:off x="2311401" y="3787776"/>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2455864"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9258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8943975" y="54419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8943975" y="53197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9255125" y="5319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8829676" y="5888039"/>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8107364" y="4105276"/>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8107364"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7013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7816851" y="5159376"/>
            <a:ext cx="665163" cy="487363"/>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7743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7743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8367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7931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7931150" y="4622801"/>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8243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5000625" y="5186364"/>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9120188" y="5084764"/>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347393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yered architecture pattern in software engineering – theCodeRe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720080"/>
            <a:ext cx="6432469"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p:txBody>
          <a:bodyPr>
            <a:normAutofit lnSpcReduction="10000"/>
          </a:bodyPr>
          <a:lstStyle/>
          <a:p>
            <a:r>
              <a:rPr lang="nl-BE" dirty="0" err="1"/>
              <a:t>presentation</a:t>
            </a:r>
            <a:r>
              <a:rPr lang="nl-BE" dirty="0"/>
              <a:t> </a:t>
            </a:r>
            <a:r>
              <a:rPr lang="nl-BE" dirty="0" err="1"/>
              <a:t>layer</a:t>
            </a:r>
            <a:r>
              <a:rPr lang="nl-BE" dirty="0"/>
              <a:t>, </a:t>
            </a:r>
            <a:r>
              <a:rPr lang="nl-BE" dirty="0" smtClean="0"/>
              <a:t>e.g.</a:t>
            </a:r>
            <a:endParaRPr lang="nl-BE" dirty="0"/>
          </a:p>
          <a:p>
            <a:pPr lvl="1"/>
            <a:r>
              <a:rPr lang="nl-BE" dirty="0"/>
              <a:t>web </a:t>
            </a:r>
            <a:r>
              <a:rPr lang="nl-BE" dirty="0" err="1"/>
              <a:t>applications</a:t>
            </a:r>
            <a:endParaRPr lang="nl-BE" dirty="0"/>
          </a:p>
          <a:p>
            <a:pPr lvl="1"/>
            <a:r>
              <a:rPr lang="nl-BE" dirty="0"/>
              <a:t>mobile </a:t>
            </a:r>
            <a:r>
              <a:rPr lang="nl-BE" dirty="0" err="1"/>
              <a:t>applications</a:t>
            </a:r>
            <a:endParaRPr lang="nl-BE" dirty="0"/>
          </a:p>
          <a:p>
            <a:r>
              <a:rPr lang="nl-BE" dirty="0"/>
              <a:t>business logic </a:t>
            </a:r>
            <a:r>
              <a:rPr lang="nl-BE" dirty="0" err="1"/>
              <a:t>layer</a:t>
            </a:r>
            <a:r>
              <a:rPr lang="nl-BE" dirty="0"/>
              <a:t>, e.g.</a:t>
            </a:r>
          </a:p>
          <a:p>
            <a:pPr lvl="1"/>
            <a:r>
              <a:rPr lang="nl-BE" dirty="0" smtClean="0"/>
              <a:t>workflow</a:t>
            </a:r>
            <a:endParaRPr lang="nl-BE" dirty="0"/>
          </a:p>
          <a:p>
            <a:r>
              <a:rPr lang="nl-BE" dirty="0"/>
              <a:t>services </a:t>
            </a:r>
            <a:r>
              <a:rPr lang="nl-BE" dirty="0" err="1"/>
              <a:t>layer</a:t>
            </a:r>
            <a:r>
              <a:rPr lang="nl-BE" dirty="0"/>
              <a:t>, e.g.</a:t>
            </a:r>
          </a:p>
          <a:p>
            <a:pPr lvl="1"/>
            <a:r>
              <a:rPr lang="nl-BE" dirty="0" smtClean="0"/>
              <a:t>user </a:t>
            </a:r>
            <a:r>
              <a:rPr lang="nl-BE" dirty="0"/>
              <a:t>&amp; access management service</a:t>
            </a:r>
          </a:p>
          <a:p>
            <a:pPr lvl="1"/>
            <a:r>
              <a:rPr lang="nl-BE" dirty="0" err="1"/>
              <a:t>communication</a:t>
            </a:r>
            <a:r>
              <a:rPr lang="nl-BE" dirty="0"/>
              <a:t> service</a:t>
            </a:r>
          </a:p>
          <a:p>
            <a:pPr lvl="1"/>
            <a:r>
              <a:rPr lang="nl-BE" dirty="0"/>
              <a:t>blockchain</a:t>
            </a:r>
          </a:p>
          <a:p>
            <a:r>
              <a:rPr lang="nl-BE" dirty="0"/>
              <a:t>data store </a:t>
            </a:r>
            <a:r>
              <a:rPr lang="nl-BE" dirty="0" err="1"/>
              <a:t>layer</a:t>
            </a:r>
            <a:r>
              <a:rPr lang="nl-BE" dirty="0"/>
              <a:t>, e.g.</a:t>
            </a:r>
          </a:p>
          <a:p>
            <a:pPr lvl="1"/>
            <a:r>
              <a:rPr lang="nl-BE" dirty="0" err="1" smtClean="0"/>
              <a:t>authentic</a:t>
            </a:r>
            <a:r>
              <a:rPr lang="nl-BE" dirty="0" smtClean="0"/>
              <a:t> </a:t>
            </a:r>
            <a:r>
              <a:rPr lang="nl-BE" dirty="0"/>
              <a:t>sources</a:t>
            </a:r>
          </a:p>
          <a:p>
            <a:pPr lvl="1"/>
            <a:r>
              <a:rPr lang="nl-BE" dirty="0"/>
              <a:t>personal </a:t>
            </a:r>
            <a:r>
              <a:rPr lang="nl-BE" dirty="0" err="1"/>
              <a:t>vaults</a:t>
            </a:r>
            <a:endParaRPr lang="nl-BE" dirty="0"/>
          </a:p>
          <a:p>
            <a:pPr lvl="1"/>
            <a:r>
              <a:rPr lang="nl-BE" dirty="0" err="1"/>
              <a:t>local</a:t>
            </a:r>
            <a:r>
              <a:rPr lang="nl-BE" dirty="0"/>
              <a:t> storage on mobile device</a:t>
            </a:r>
          </a:p>
        </p:txBody>
      </p:sp>
      <p:sp>
        <p:nvSpPr>
          <p:cNvPr id="4" name="Titel 3"/>
          <p:cNvSpPr>
            <a:spLocks noGrp="1"/>
          </p:cNvSpPr>
          <p:nvPr>
            <p:ph type="title"/>
          </p:nvPr>
        </p:nvSpPr>
        <p:spPr/>
        <p:txBody>
          <a:bodyPr/>
          <a:lstStyle/>
          <a:p>
            <a:r>
              <a:rPr lang="nl-BE" dirty="0"/>
              <a:t>ICT: </a:t>
            </a:r>
            <a:r>
              <a:rPr lang="nl-BE" dirty="0" err="1"/>
              <a:t>layered</a:t>
            </a:r>
            <a:r>
              <a:rPr lang="nl-BE" dirty="0"/>
              <a:t>, service </a:t>
            </a:r>
            <a:r>
              <a:rPr lang="nl-BE" dirty="0" err="1"/>
              <a:t>oriented</a:t>
            </a:r>
            <a:r>
              <a:rPr lang="nl-BE" dirty="0"/>
              <a:t> </a:t>
            </a:r>
            <a:r>
              <a:rPr lang="nl-BE" dirty="0" err="1"/>
              <a:t>architecture</a:t>
            </a:r>
            <a:endParaRPr lang="nl-BE"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6628424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smtClean="0"/>
              <a:t>interoperability standards</a:t>
            </a:r>
          </a:p>
          <a:p>
            <a:pPr lvl="1"/>
            <a:r>
              <a:rPr lang="en-US" dirty="0" smtClean="0"/>
              <a:t>technical: </a:t>
            </a:r>
            <a:r>
              <a:rPr lang="en-US" dirty="0" err="1" smtClean="0"/>
              <a:t>oa</a:t>
            </a:r>
            <a:r>
              <a:rPr lang="en-US" dirty="0" smtClean="0"/>
              <a:t> APIs (Application Programming Interface)</a:t>
            </a:r>
          </a:p>
          <a:p>
            <a:pPr lvl="1"/>
            <a:r>
              <a:rPr lang="en-US" dirty="0" smtClean="0"/>
              <a:t>semantic</a:t>
            </a:r>
          </a:p>
          <a:p>
            <a:pPr marL="457191" lvl="1" indent="0">
              <a:buNone/>
            </a:pPr>
            <a:endParaRPr lang="en-US" dirty="0" smtClean="0"/>
          </a:p>
          <a:p>
            <a:r>
              <a:rPr lang="en-US" dirty="0" smtClean="0"/>
              <a:t>security, </a:t>
            </a:r>
            <a:r>
              <a:rPr lang="nl-BE" dirty="0"/>
              <a:t>e.g.</a:t>
            </a:r>
          </a:p>
          <a:p>
            <a:pPr lvl="1"/>
            <a:r>
              <a:rPr lang="en-US" dirty="0" smtClean="0"/>
              <a:t>access </a:t>
            </a:r>
            <a:r>
              <a:rPr lang="en-US" dirty="0" err="1" smtClean="0"/>
              <a:t>authorisation</a:t>
            </a:r>
            <a:endParaRPr lang="en-US" dirty="0" smtClean="0"/>
          </a:p>
          <a:p>
            <a:pPr lvl="1"/>
            <a:r>
              <a:rPr lang="en-US" dirty="0" smtClean="0"/>
              <a:t>logging</a:t>
            </a:r>
          </a:p>
          <a:p>
            <a:pPr lvl="1"/>
            <a:r>
              <a:rPr lang="en-US" dirty="0" smtClean="0"/>
              <a:t>business continuity</a:t>
            </a:r>
          </a:p>
          <a:p>
            <a:endParaRPr lang="en-US" dirty="0" smtClean="0"/>
          </a:p>
          <a:p>
            <a:r>
              <a:rPr lang="en-US" dirty="0" smtClean="0"/>
              <a:t>configuration, </a:t>
            </a:r>
            <a:r>
              <a:rPr lang="nl-BE" dirty="0"/>
              <a:t>e.g.</a:t>
            </a:r>
          </a:p>
          <a:p>
            <a:pPr lvl="1"/>
            <a:r>
              <a:rPr lang="en-US" dirty="0" smtClean="0"/>
              <a:t>capacity management</a:t>
            </a:r>
          </a:p>
          <a:p>
            <a:pPr lvl="1"/>
            <a:r>
              <a:rPr lang="en-US" dirty="0" smtClean="0"/>
              <a:t>load balancing</a:t>
            </a:r>
          </a:p>
          <a:p>
            <a:endParaRPr lang="nl-BE" dirty="0"/>
          </a:p>
        </p:txBody>
      </p:sp>
      <p:sp>
        <p:nvSpPr>
          <p:cNvPr id="4" name="Titel 3"/>
          <p:cNvSpPr>
            <a:spLocks noGrp="1"/>
          </p:cNvSpPr>
          <p:nvPr>
            <p:ph type="title"/>
          </p:nvPr>
        </p:nvSpPr>
        <p:spPr/>
        <p:txBody>
          <a:bodyPr/>
          <a:lstStyle/>
          <a:p>
            <a:r>
              <a:rPr lang="nl-BE" dirty="0"/>
              <a:t>ICT: </a:t>
            </a:r>
            <a:r>
              <a:rPr lang="nl-BE" dirty="0" err="1"/>
              <a:t>across</a:t>
            </a:r>
            <a:r>
              <a:rPr lang="nl-BE" dirty="0"/>
              <a:t> </a:t>
            </a:r>
            <a:r>
              <a:rPr lang="nl-BE" dirty="0" err="1"/>
              <a:t>layers</a:t>
            </a:r>
            <a:endParaRPr lang="nl-BE"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11173377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dirty="0">
                <a:hlinkClick r:id="rId2"/>
              </a:rPr>
              <a:t>Electronic Identification </a:t>
            </a:r>
            <a:r>
              <a:rPr lang="nl-BE" dirty="0" err="1">
                <a:hlinkClick r:id="rId2"/>
              </a:rPr>
              <a:t>and</a:t>
            </a:r>
            <a:r>
              <a:rPr lang="nl-BE" dirty="0">
                <a:hlinkClick r:id="rId2"/>
              </a:rPr>
              <a:t> Trust Services (</a:t>
            </a:r>
            <a:r>
              <a:rPr lang="nl-BE" dirty="0" err="1">
                <a:hlinkClick r:id="rId2"/>
              </a:rPr>
              <a:t>eIDAS</a:t>
            </a:r>
            <a:r>
              <a:rPr lang="nl-BE" dirty="0">
                <a:hlinkClick r:id="rId2"/>
              </a:rPr>
              <a:t>)</a:t>
            </a:r>
            <a:endParaRPr lang="nl-BE" dirty="0"/>
          </a:p>
          <a:p>
            <a:r>
              <a:rPr lang="nl-BE" dirty="0">
                <a:hlinkClick r:id="rId3"/>
              </a:rPr>
              <a:t>European Blockchain Services </a:t>
            </a:r>
            <a:r>
              <a:rPr lang="nl-BE" dirty="0" err="1">
                <a:hlinkClick r:id="rId3"/>
              </a:rPr>
              <a:t>Infrastructure</a:t>
            </a:r>
            <a:r>
              <a:rPr lang="nl-BE" dirty="0">
                <a:hlinkClick r:id="rId3"/>
              </a:rPr>
              <a:t> (EBSI)</a:t>
            </a:r>
            <a:endParaRPr lang="nl-BE" dirty="0"/>
          </a:p>
          <a:p>
            <a:pPr lvl="1"/>
            <a:r>
              <a:rPr lang="nl-BE" dirty="0" err="1">
                <a:hlinkClick r:id="rId4"/>
              </a:rPr>
              <a:t>Conformant</a:t>
            </a:r>
            <a:r>
              <a:rPr lang="nl-BE" dirty="0">
                <a:hlinkClick r:id="rId4"/>
              </a:rPr>
              <a:t> </a:t>
            </a:r>
            <a:r>
              <a:rPr lang="nl-BE" dirty="0" err="1">
                <a:hlinkClick r:id="rId4"/>
              </a:rPr>
              <a:t>Wallets</a:t>
            </a:r>
            <a:endParaRPr lang="nl-BE" dirty="0">
              <a:hlinkClick r:id="rId5" action="ppaction://hlinkfile"/>
            </a:endParaRPr>
          </a:p>
          <a:p>
            <a:pPr lvl="1"/>
            <a:r>
              <a:rPr lang="nl-BE" dirty="0" err="1">
                <a:hlinkClick r:id="rId6"/>
              </a:rPr>
              <a:t>Verifiable</a:t>
            </a:r>
            <a:r>
              <a:rPr lang="nl-BE" dirty="0">
                <a:hlinkClick r:id="rId6"/>
              </a:rPr>
              <a:t> </a:t>
            </a:r>
            <a:r>
              <a:rPr lang="nl-BE" dirty="0" err="1">
                <a:hlinkClick r:id="rId6"/>
              </a:rPr>
              <a:t>Credentials</a:t>
            </a:r>
            <a:r>
              <a:rPr lang="nl-BE" dirty="0">
                <a:hlinkClick r:id="rId6"/>
              </a:rPr>
              <a:t> </a:t>
            </a:r>
            <a:r>
              <a:rPr lang="nl-BE" dirty="0" err="1">
                <a:hlinkClick r:id="rId6"/>
              </a:rPr>
              <a:t>Playbook</a:t>
            </a:r>
            <a:endParaRPr lang="nl-BE" dirty="0"/>
          </a:p>
          <a:p>
            <a:r>
              <a:rPr lang="nl-BE" dirty="0">
                <a:hlinkClick r:id="rId7"/>
              </a:rPr>
              <a:t>Single Digital Gateway</a:t>
            </a:r>
            <a:r>
              <a:rPr lang="nl-BE" dirty="0"/>
              <a:t> (OOTS)</a:t>
            </a:r>
          </a:p>
          <a:p>
            <a:r>
              <a:rPr lang="en-US" dirty="0">
                <a:hlinkClick r:id="rId8"/>
              </a:rPr>
              <a:t>Electronic Exchange of Social Security Information (EESSI)</a:t>
            </a:r>
            <a:endParaRPr lang="en-US" dirty="0"/>
          </a:p>
          <a:p>
            <a:r>
              <a:rPr lang="en-US" dirty="0">
                <a:hlinkClick r:id="rId9"/>
              </a:rPr>
              <a:t>European Social Security Pass (</a:t>
            </a:r>
            <a:r>
              <a:rPr lang="en-US" dirty="0" err="1">
                <a:hlinkClick r:id="rId9"/>
              </a:rPr>
              <a:t>ESSPass</a:t>
            </a:r>
            <a:r>
              <a:rPr lang="en-US" dirty="0">
                <a:hlinkClick r:id="rId9"/>
              </a:rPr>
              <a:t>)</a:t>
            </a:r>
            <a:endParaRPr lang="en-US" dirty="0"/>
          </a:p>
          <a:p>
            <a:r>
              <a:rPr lang="pt-BR" dirty="0">
                <a:hlinkClick r:id="rId10"/>
              </a:rPr>
              <a:t>EU Digital COVID Certificate (EU DCC)</a:t>
            </a:r>
            <a:endParaRPr lang="pt-BR" dirty="0"/>
          </a:p>
          <a:p>
            <a:r>
              <a:rPr lang="pt-BR" dirty="0">
                <a:hlinkClick r:id="rId11"/>
              </a:rPr>
              <a:t>European Health Data Space (EHDS)</a:t>
            </a:r>
            <a:endParaRPr lang="pt-BR" dirty="0"/>
          </a:p>
          <a:p>
            <a:r>
              <a:rPr lang="en-GB" dirty="0">
                <a:hlinkClick r:id="rId12"/>
              </a:rPr>
              <a:t>European Health Data Evidence Network (EHDEN)</a:t>
            </a:r>
            <a:endParaRPr lang="en-GB" dirty="0"/>
          </a:p>
          <a:p>
            <a:r>
              <a:rPr lang="pt-BR" dirty="0"/>
              <a:t>...</a:t>
            </a:r>
            <a:endParaRPr lang="en-GB" dirty="0"/>
          </a:p>
        </p:txBody>
      </p:sp>
      <p:sp>
        <p:nvSpPr>
          <p:cNvPr id="2" name="Titel 1"/>
          <p:cNvSpPr>
            <a:spLocks noGrp="1"/>
          </p:cNvSpPr>
          <p:nvPr>
            <p:ph type="title"/>
          </p:nvPr>
        </p:nvSpPr>
        <p:spPr/>
        <p:txBody>
          <a:bodyPr/>
          <a:lstStyle/>
          <a:p>
            <a:r>
              <a:rPr lang="en-GB"/>
              <a:t>Several EC digital programs</a:t>
            </a:r>
            <a:endParaRPr lang="en-GB"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82</a:t>
            </a:fld>
            <a:r>
              <a:rPr lang="fr-BE" smtClean="0"/>
              <a:t> </a:t>
            </a:r>
            <a:endParaRPr lang="fr-BE" dirty="0"/>
          </a:p>
        </p:txBody>
      </p:sp>
    </p:spTree>
    <p:extLst>
      <p:ext uri="{BB962C8B-B14F-4D97-AF65-F5344CB8AC3E}">
        <p14:creationId xmlns:p14="http://schemas.microsoft.com/office/powerpoint/2010/main" val="15862630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US" dirty="0" smtClean="0"/>
              <a:t>need for</a:t>
            </a:r>
          </a:p>
          <a:p>
            <a:pPr lvl="1"/>
            <a:r>
              <a:rPr lang="en-US" dirty="0" smtClean="0"/>
              <a:t>global, integrated architecture across DGs of the European Commission</a:t>
            </a:r>
          </a:p>
          <a:p>
            <a:pPr lvl="1"/>
            <a:r>
              <a:rPr lang="en-US" dirty="0" smtClean="0"/>
              <a:t>based on a common conceptual framework</a:t>
            </a:r>
          </a:p>
          <a:p>
            <a:endParaRPr lang="en-US" dirty="0" smtClean="0"/>
          </a:p>
          <a:p>
            <a:r>
              <a:rPr lang="en-US" dirty="0" smtClean="0"/>
              <a:t>need for modular, generic, domain agnostic, interoperable and reusable components/services: develop once, use many</a:t>
            </a:r>
          </a:p>
          <a:p>
            <a:endParaRPr lang="en-US" dirty="0" smtClean="0"/>
          </a:p>
          <a:p>
            <a:r>
              <a:rPr lang="en-US" dirty="0" smtClean="0"/>
              <a:t>no technology driven choice of components and services used, but use of ICT components and services as enabler and means for meeting business requirements</a:t>
            </a:r>
          </a:p>
          <a:p>
            <a:endParaRPr lang="en-US" dirty="0" smtClean="0"/>
          </a:p>
          <a:p>
            <a:r>
              <a:rPr lang="en-US" dirty="0" smtClean="0"/>
              <a:t>need for the </a:t>
            </a:r>
            <a:r>
              <a:rPr lang="en-US" dirty="0" err="1" smtClean="0"/>
              <a:t>organisation</a:t>
            </a:r>
            <a:r>
              <a:rPr lang="en-US" dirty="0" smtClean="0"/>
              <a:t> of a </a:t>
            </a:r>
            <a:r>
              <a:rPr lang="nl-BE" dirty="0" smtClean="0"/>
              <a:t>set of </a:t>
            </a:r>
            <a:r>
              <a:rPr lang="nl-BE" dirty="0" err="1" smtClean="0"/>
              <a:t>integrated</a:t>
            </a:r>
            <a:r>
              <a:rPr lang="nl-BE" dirty="0" smtClean="0"/>
              <a:t> services on a </a:t>
            </a:r>
            <a:r>
              <a:rPr lang="nl-BE" dirty="0" err="1" smtClean="0"/>
              <a:t>paneuropean</a:t>
            </a:r>
            <a:r>
              <a:rPr lang="nl-BE" dirty="0" smtClean="0"/>
              <a:t> level</a:t>
            </a:r>
            <a:endParaRPr lang="nl-BE" dirty="0"/>
          </a:p>
          <a:p>
            <a:endParaRPr lang="nl-BE" dirty="0"/>
          </a:p>
        </p:txBody>
      </p:sp>
      <p:sp>
        <p:nvSpPr>
          <p:cNvPr id="4" name="Titel 3"/>
          <p:cNvSpPr>
            <a:spLocks noGrp="1"/>
          </p:cNvSpPr>
          <p:nvPr>
            <p:ph type="title"/>
          </p:nvPr>
        </p:nvSpPr>
        <p:spPr/>
        <p:txBody>
          <a:bodyPr/>
          <a:lstStyle/>
          <a:p>
            <a:r>
              <a:rPr lang="nl-BE" dirty="0" err="1"/>
              <a:t>Need</a:t>
            </a:r>
            <a:r>
              <a:rPr lang="nl-BE" dirty="0"/>
              <a:t> </a:t>
            </a:r>
            <a:r>
              <a:rPr lang="nl-BE" dirty="0" err="1"/>
              <a:t>for</a:t>
            </a:r>
            <a:r>
              <a:rPr lang="nl-BE" dirty="0"/>
              <a:t> a </a:t>
            </a:r>
            <a:r>
              <a:rPr lang="nl-BE" dirty="0" err="1"/>
              <a:t>global</a:t>
            </a:r>
            <a:r>
              <a:rPr lang="nl-BE" dirty="0"/>
              <a:t>, </a:t>
            </a:r>
            <a:r>
              <a:rPr lang="nl-BE" dirty="0" err="1"/>
              <a:t>integrated</a:t>
            </a:r>
            <a:r>
              <a:rPr lang="nl-BE" dirty="0"/>
              <a:t> </a:t>
            </a:r>
            <a:r>
              <a:rPr lang="nl-BE" dirty="0" err="1"/>
              <a:t>architecture</a:t>
            </a:r>
            <a:r>
              <a:rPr lang="nl-BE" dirty="0"/>
              <a:t> </a:t>
            </a:r>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83</a:t>
            </a:fld>
            <a:r>
              <a:rPr lang="fr-BE" smtClean="0"/>
              <a:t> </a:t>
            </a:r>
            <a:endParaRPr lang="fr-BE" dirty="0"/>
          </a:p>
        </p:txBody>
      </p:sp>
    </p:spTree>
    <p:extLst>
      <p:ext uri="{BB962C8B-B14F-4D97-AF65-F5344CB8AC3E}">
        <p14:creationId xmlns:p14="http://schemas.microsoft.com/office/powerpoint/2010/main" val="580007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Example:</a:t>
            </a:r>
            <a:br>
              <a:rPr lang="en-GB" dirty="0" smtClean="0"/>
            </a:br>
            <a:r>
              <a:rPr lang="en-GB" dirty="0" smtClean="0"/>
              <a:t>identity, user and access management (IUAM)</a:t>
            </a:r>
            <a:br>
              <a:rPr lang="en-GB" dirty="0" smtClean="0"/>
            </a:br>
            <a:r>
              <a:rPr lang="en-GB" dirty="0" smtClean="0"/>
              <a:t>according to the international standard XACML</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84</a:t>
            </a:fld>
            <a:endParaRPr lang="en-GB" dirty="0"/>
          </a:p>
        </p:txBody>
      </p:sp>
    </p:spTree>
    <p:extLst>
      <p:ext uri="{BB962C8B-B14F-4D97-AF65-F5344CB8AC3E}">
        <p14:creationId xmlns:p14="http://schemas.microsoft.com/office/powerpoint/2010/main" val="32153836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9" name="Rectangle 5"/>
          <p:cNvSpPr>
            <a:spLocks noGrp="1" noChangeArrowheads="1"/>
          </p:cNvSpPr>
          <p:nvPr>
            <p:ph idx="1"/>
          </p:nvPr>
        </p:nvSpPr>
        <p:spPr/>
        <p:txBody>
          <a:bodyPr>
            <a:normAutofit/>
          </a:bodyPr>
          <a:lstStyle/>
          <a:p>
            <a:r>
              <a:rPr lang="en-GB" altLang="nl-BE" dirty="0" smtClean="0"/>
              <a:t>be able to (electronically)</a:t>
            </a:r>
          </a:p>
          <a:p>
            <a:pPr lvl="1"/>
            <a:r>
              <a:rPr lang="en-GB" altLang="nl-BE" dirty="0" smtClean="0">
                <a:solidFill>
                  <a:srgbClr val="0087BE"/>
                </a:solidFill>
              </a:rPr>
              <a:t>identify</a:t>
            </a:r>
            <a:r>
              <a:rPr lang="en-GB" altLang="nl-BE" dirty="0" smtClean="0"/>
              <a:t> all relevant entities (physical persons, companies, applications, machines, …)</a:t>
            </a:r>
          </a:p>
          <a:p>
            <a:pPr lvl="1"/>
            <a:r>
              <a:rPr lang="en-GB" altLang="nl-BE" dirty="0" smtClean="0">
                <a:solidFill>
                  <a:srgbClr val="0087BE"/>
                </a:solidFill>
              </a:rPr>
              <a:t>authenticate the identity</a:t>
            </a:r>
            <a:r>
              <a:rPr lang="en-GB" altLang="nl-BE" dirty="0" smtClean="0"/>
              <a:t> of all entities</a:t>
            </a:r>
          </a:p>
          <a:p>
            <a:pPr lvl="1"/>
            <a:r>
              <a:rPr lang="en-GB" altLang="nl-BE" dirty="0" smtClean="0"/>
              <a:t>know the relevant </a:t>
            </a:r>
            <a:r>
              <a:rPr lang="en-GB" altLang="nl-BE" dirty="0" smtClean="0">
                <a:solidFill>
                  <a:srgbClr val="0087BE"/>
                </a:solidFill>
              </a:rPr>
              <a:t>characteristics</a:t>
            </a:r>
            <a:r>
              <a:rPr lang="en-GB" altLang="nl-BE" dirty="0" smtClean="0"/>
              <a:t> of the entities</a:t>
            </a:r>
          </a:p>
          <a:p>
            <a:pPr lvl="1"/>
            <a:r>
              <a:rPr lang="en-GB" altLang="nl-BE" dirty="0" smtClean="0"/>
              <a:t>know the relevant </a:t>
            </a:r>
            <a:r>
              <a:rPr lang="en-GB" altLang="nl-BE" dirty="0" smtClean="0">
                <a:solidFill>
                  <a:srgbClr val="0087BE"/>
                </a:solidFill>
              </a:rPr>
              <a:t>relationships</a:t>
            </a:r>
            <a:r>
              <a:rPr lang="en-GB" altLang="nl-BE" dirty="0" smtClean="0"/>
              <a:t> between entities</a:t>
            </a:r>
          </a:p>
          <a:p>
            <a:pPr lvl="1"/>
            <a:r>
              <a:rPr lang="en-GB" altLang="nl-BE" dirty="0" smtClean="0"/>
              <a:t>know that an entity has been </a:t>
            </a:r>
            <a:r>
              <a:rPr lang="en-GB" altLang="nl-BE" dirty="0" smtClean="0">
                <a:solidFill>
                  <a:srgbClr val="0087BE"/>
                </a:solidFill>
              </a:rPr>
              <a:t>mandated</a:t>
            </a:r>
            <a:r>
              <a:rPr lang="en-GB" altLang="nl-BE" dirty="0" smtClean="0"/>
              <a:t> by another entity to perform a legal action</a:t>
            </a:r>
          </a:p>
          <a:p>
            <a:pPr lvl="1"/>
            <a:r>
              <a:rPr lang="en-GB" altLang="nl-BE" dirty="0" smtClean="0"/>
              <a:t>know the </a:t>
            </a:r>
            <a:r>
              <a:rPr lang="en-GB" altLang="nl-BE" dirty="0" smtClean="0">
                <a:solidFill>
                  <a:srgbClr val="0087BE"/>
                </a:solidFill>
              </a:rPr>
              <a:t>authorizations</a:t>
            </a:r>
            <a:r>
              <a:rPr lang="en-GB" altLang="nl-BE" dirty="0" smtClean="0"/>
              <a:t> of the entities</a:t>
            </a:r>
          </a:p>
          <a:p>
            <a:r>
              <a:rPr lang="en-GB" altLang="nl-BE" dirty="0" smtClean="0"/>
              <a:t>in a sufficiently certain and secure way</a:t>
            </a:r>
          </a:p>
          <a:p>
            <a:r>
              <a:rPr lang="en-GB" altLang="nl-BE" dirty="0" smtClean="0"/>
              <a:t>in as much relations as possible (C2C, C2B, C2G, B2B, B2G, …)</a:t>
            </a:r>
          </a:p>
          <a:p>
            <a:r>
              <a:rPr lang="en-GB" altLang="nl-BE" dirty="0" smtClean="0"/>
              <a:t>multichannel (web application, mobile application, …)</a:t>
            </a:r>
          </a:p>
          <a:p>
            <a:r>
              <a:rPr lang="en-GB" altLang="nl-BE" dirty="0" smtClean="0"/>
              <a:t>using open interoperability standards</a:t>
            </a:r>
            <a:endParaRPr lang="en-GB" altLang="nl-BE" dirty="0"/>
          </a:p>
        </p:txBody>
      </p:sp>
      <p:sp>
        <p:nvSpPr>
          <p:cNvPr id="528388" name="Rectangle 4"/>
          <p:cNvSpPr>
            <a:spLocks noGrp="1" noChangeArrowheads="1"/>
          </p:cNvSpPr>
          <p:nvPr>
            <p:ph type="title"/>
          </p:nvPr>
        </p:nvSpPr>
        <p:spPr/>
        <p:txBody>
          <a:bodyPr/>
          <a:lstStyle/>
          <a:p>
            <a:r>
              <a:rPr lang="en-GB" altLang="nl-BE" dirty="0" smtClean="0"/>
              <a:t>IUAM: objectives to be reached</a:t>
            </a:r>
            <a:endParaRPr lang="en-GB" altLang="nl-BE" dirty="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85</a:t>
            </a:fld>
            <a:r>
              <a:rPr lang="fr-BE" smtClean="0"/>
              <a:t> </a:t>
            </a:r>
            <a:endParaRPr lang="fr-BE" dirty="0"/>
          </a:p>
        </p:txBody>
      </p:sp>
    </p:spTree>
    <p:extLst>
      <p:ext uri="{BB962C8B-B14F-4D97-AF65-F5344CB8AC3E}">
        <p14:creationId xmlns:p14="http://schemas.microsoft.com/office/powerpoint/2010/main" val="405246978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noProof="0" dirty="0" smtClean="0"/>
              <a:t>one-time registration of identity, characteristics, relationships and mandates</a:t>
            </a:r>
          </a:p>
          <a:p>
            <a:r>
              <a:rPr lang="en-GB" dirty="0"/>
              <a:t>possibility of auto registration/bootstrap and auto recovery of credentials once a top level authentication (e.g</a:t>
            </a:r>
            <a:r>
              <a:rPr lang="en-GB" dirty="0" smtClean="0"/>
              <a:t>. </a:t>
            </a:r>
            <a:r>
              <a:rPr lang="en-GB" dirty="0" err="1" smtClean="0"/>
              <a:t>eID</a:t>
            </a:r>
            <a:r>
              <a:rPr lang="en-GB" dirty="0" smtClean="0"/>
              <a:t>) is available</a:t>
            </a:r>
            <a:endParaRPr lang="en-GB" noProof="0" dirty="0" smtClean="0"/>
          </a:p>
          <a:p>
            <a:r>
              <a:rPr lang="en-GB" altLang="fr-FR" noProof="0" dirty="0" smtClean="0"/>
              <a:t>single sign on for as many public and private sector applications as possible </a:t>
            </a:r>
          </a:p>
          <a:p>
            <a:pPr lvl="1"/>
            <a:r>
              <a:rPr lang="en-GB" noProof="0" dirty="0" smtClean="0"/>
              <a:t>authentication of the identity</a:t>
            </a:r>
          </a:p>
          <a:p>
            <a:pPr lvl="1"/>
            <a:r>
              <a:rPr lang="en-GB" noProof="0" dirty="0" smtClean="0"/>
              <a:t>verification of relevant characteristics, relationships and mandates</a:t>
            </a:r>
          </a:p>
          <a:p>
            <a:r>
              <a:rPr lang="en-GB" noProof="0" dirty="0" smtClean="0"/>
              <a:t>electronic means for authentication of identity that can be used on as much devices as possible</a:t>
            </a:r>
          </a:p>
          <a:p>
            <a:r>
              <a:rPr lang="en-GB" noProof="0" dirty="0" smtClean="0"/>
              <a:t>minimal cost of</a:t>
            </a:r>
          </a:p>
          <a:p>
            <a:pPr lvl="1"/>
            <a:r>
              <a:rPr lang="en-GB" noProof="0" dirty="0" smtClean="0"/>
              <a:t>registration procedures</a:t>
            </a:r>
          </a:p>
          <a:p>
            <a:pPr lvl="1"/>
            <a:r>
              <a:rPr lang="en-GB" noProof="0" dirty="0" smtClean="0"/>
              <a:t>electronic means for authentication of identity</a:t>
            </a:r>
          </a:p>
          <a:p>
            <a:pPr lvl="1"/>
            <a:r>
              <a:rPr lang="en-GB" noProof="0" dirty="0" smtClean="0"/>
              <a:t>use of electronic means for authentication of identity</a:t>
            </a:r>
          </a:p>
          <a:p>
            <a:endParaRPr lang="en-GB" noProof="0" dirty="0"/>
          </a:p>
        </p:txBody>
      </p:sp>
      <p:sp>
        <p:nvSpPr>
          <p:cNvPr id="2" name="Title 1"/>
          <p:cNvSpPr>
            <a:spLocks noGrp="1"/>
          </p:cNvSpPr>
          <p:nvPr>
            <p:ph type="title"/>
          </p:nvPr>
        </p:nvSpPr>
        <p:spPr/>
        <p:txBody>
          <a:bodyPr/>
          <a:lstStyle/>
          <a:p>
            <a:r>
              <a:rPr lang="en-GB" noProof="0" dirty="0" smtClean="0"/>
              <a:t>User expectations</a:t>
            </a:r>
            <a:endParaRPr lang="en-GB" noProof="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86</a:t>
            </a:fld>
            <a:r>
              <a:rPr lang="fr-BE" smtClean="0"/>
              <a:t> </a:t>
            </a:r>
            <a:endParaRPr lang="fr-BE" dirty="0"/>
          </a:p>
        </p:txBody>
      </p:sp>
    </p:spTree>
    <p:extLst>
      <p:ext uri="{BB962C8B-B14F-4D97-AF65-F5344CB8AC3E}">
        <p14:creationId xmlns:p14="http://schemas.microsoft.com/office/powerpoint/2010/main" val="13410997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noProof="0" dirty="0" smtClean="0"/>
              <a:t>meeting user expectations</a:t>
            </a:r>
          </a:p>
          <a:p>
            <a:endParaRPr lang="en-GB" noProof="0" dirty="0" smtClean="0"/>
          </a:p>
          <a:p>
            <a:r>
              <a:rPr lang="en-GB" noProof="0" dirty="0" smtClean="0"/>
              <a:t>simplicity in use</a:t>
            </a:r>
          </a:p>
          <a:p>
            <a:endParaRPr lang="en-GB" noProof="0" dirty="0" smtClean="0"/>
          </a:p>
          <a:p>
            <a:r>
              <a:rPr lang="en-GB" noProof="0" dirty="0" smtClean="0"/>
              <a:t>taking advantage of opportunities of technological evolution =&gt; evolutionary, future proof solutions</a:t>
            </a:r>
          </a:p>
          <a:p>
            <a:endParaRPr lang="en-GB" noProof="0" dirty="0" smtClean="0"/>
          </a:p>
          <a:p>
            <a:r>
              <a:rPr lang="en-GB" noProof="0" dirty="0" smtClean="0"/>
              <a:t>accordance with the European regulatory framework</a:t>
            </a:r>
          </a:p>
          <a:p>
            <a:endParaRPr lang="en-GB" noProof="0" dirty="0" smtClean="0"/>
          </a:p>
          <a:p>
            <a:r>
              <a:rPr lang="en-GB" noProof="0" dirty="0" smtClean="0"/>
              <a:t>sufficient applications for which electronic user management can be used</a:t>
            </a:r>
          </a:p>
          <a:p>
            <a:endParaRPr lang="en-GB" noProof="0" dirty="0" smtClean="0"/>
          </a:p>
          <a:p>
            <a:endParaRPr lang="en-GB" noProof="0" dirty="0" smtClean="0"/>
          </a:p>
          <a:p>
            <a:endParaRPr lang="en-GB" noProof="0" dirty="0"/>
          </a:p>
        </p:txBody>
      </p:sp>
      <p:sp>
        <p:nvSpPr>
          <p:cNvPr id="2" name="Title 1"/>
          <p:cNvSpPr>
            <a:spLocks noGrp="1"/>
          </p:cNvSpPr>
          <p:nvPr>
            <p:ph type="title"/>
          </p:nvPr>
        </p:nvSpPr>
        <p:spPr/>
        <p:txBody>
          <a:bodyPr/>
          <a:lstStyle/>
          <a:p>
            <a:r>
              <a:rPr lang="en-GB" noProof="0" dirty="0" smtClean="0"/>
              <a:t>Critical success factors</a:t>
            </a:r>
            <a:endParaRPr lang="en-GB" noProof="0"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87</a:t>
            </a:fld>
            <a:r>
              <a:rPr lang="fr-BE" smtClean="0"/>
              <a:t> </a:t>
            </a:r>
            <a:endParaRPr lang="fr-BE" dirty="0"/>
          </a:p>
        </p:txBody>
      </p:sp>
    </p:spTree>
    <p:extLst>
      <p:ext uri="{BB962C8B-B14F-4D97-AF65-F5344CB8AC3E}">
        <p14:creationId xmlns:p14="http://schemas.microsoft.com/office/powerpoint/2010/main" val="26723480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6" name="Straight Arrow Connector 1995"/>
          <p:cNvCxnSpPr/>
          <p:nvPr/>
        </p:nvCxnSpPr>
        <p:spPr>
          <a:xfrm flipV="1">
            <a:off x="7325172" y="2274094"/>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flipH="1">
            <a:off x="9261922" y="504110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a:off x="7253735" y="5033170"/>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16389" name="Picture 380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5110" y="4342606"/>
            <a:ext cx="4937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0" name="Picture 1919"/>
          <p:cNvPicPr>
            <a:picLocks noChangeAspect="1"/>
          </p:cNvPicPr>
          <p:nvPr/>
        </p:nvPicPr>
        <p:blipFill>
          <a:blip r:embed="rId3">
            <a:lum bright="-12000"/>
            <a:duotone>
              <a:schemeClr val="accent1">
                <a:shade val="45000"/>
                <a:satMod val="135000"/>
              </a:schemeClr>
              <a:prstClr val="white"/>
            </a:duotone>
          </a:blip>
          <a:stretch>
            <a:fillRect/>
          </a:stretch>
        </p:blipFill>
        <p:spPr>
          <a:xfrm>
            <a:off x="3373762" y="1463047"/>
            <a:ext cx="1453320" cy="816134"/>
          </a:xfrm>
          <a:prstGeom prst="rect">
            <a:avLst/>
          </a:prstGeom>
          <a:noFill/>
          <a:ln>
            <a:noFill/>
          </a:ln>
        </p:spPr>
      </p:pic>
      <p:sp>
        <p:nvSpPr>
          <p:cNvPr id="16391" name="TextBox 1920"/>
          <p:cNvSpPr txBox="1">
            <a:spLocks noChangeArrowheads="1"/>
          </p:cNvSpPr>
          <p:nvPr/>
        </p:nvSpPr>
        <p:spPr bwMode="auto">
          <a:xfrm>
            <a:off x="3764411" y="1686720"/>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dirty="0"/>
              <a:t>User</a:t>
            </a:r>
            <a:endParaRPr lang="nl-BE" altLang="fr-FR" dirty="0"/>
          </a:p>
        </p:txBody>
      </p:sp>
      <p:pic>
        <p:nvPicPr>
          <p:cNvPr id="1941" name="Picture 1940"/>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1463047"/>
            <a:ext cx="1453320" cy="816134"/>
          </a:xfrm>
          <a:prstGeom prst="rect">
            <a:avLst/>
          </a:prstGeom>
          <a:noFill/>
          <a:ln>
            <a:noFill/>
          </a:ln>
        </p:spPr>
      </p:pic>
      <p:sp>
        <p:nvSpPr>
          <p:cNvPr id="16393" name="TextBox 1941"/>
          <p:cNvSpPr txBox="1">
            <a:spLocks noChangeArrowheads="1"/>
          </p:cNvSpPr>
          <p:nvPr/>
        </p:nvSpPr>
        <p:spPr bwMode="auto">
          <a:xfrm>
            <a:off x="6090561" y="1440657"/>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a:t>Enforcement</a:t>
            </a:r>
            <a:r>
              <a:rPr lang="nl-BE" altLang="fr-FR" sz="1600" dirty="0"/>
              <a:t/>
            </a:r>
            <a:br>
              <a:rPr lang="nl-BE" altLang="fr-FR" sz="1600" dirty="0"/>
            </a:br>
            <a:r>
              <a:rPr lang="nl-BE" altLang="fr-FR" sz="1600" dirty="0"/>
              <a:t>(PEP)</a:t>
            </a:r>
          </a:p>
        </p:txBody>
      </p:sp>
      <p:pic>
        <p:nvPicPr>
          <p:cNvPr id="1943" name="Picture 1942"/>
          <p:cNvPicPr>
            <a:picLocks noChangeAspect="1"/>
          </p:cNvPicPr>
          <p:nvPr/>
        </p:nvPicPr>
        <p:blipFill>
          <a:blip r:embed="rId3">
            <a:lum bright="-12000"/>
            <a:duotone>
              <a:schemeClr val="accent1">
                <a:shade val="45000"/>
                <a:satMod val="135000"/>
              </a:schemeClr>
              <a:prstClr val="white"/>
            </a:duotone>
          </a:blip>
          <a:stretch>
            <a:fillRect/>
          </a:stretch>
        </p:blipFill>
        <p:spPr>
          <a:xfrm>
            <a:off x="8545837" y="1463047"/>
            <a:ext cx="1453320" cy="816134"/>
          </a:xfrm>
          <a:prstGeom prst="rect">
            <a:avLst/>
          </a:prstGeom>
          <a:noFill/>
          <a:ln>
            <a:noFill/>
          </a:ln>
        </p:spPr>
      </p:pic>
      <p:sp>
        <p:nvSpPr>
          <p:cNvPr id="16395" name="TextBox 1943"/>
          <p:cNvSpPr txBox="1">
            <a:spLocks noChangeArrowheads="1"/>
          </p:cNvSpPr>
          <p:nvPr/>
        </p:nvSpPr>
        <p:spPr bwMode="auto">
          <a:xfrm>
            <a:off x="8711061" y="1670845"/>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1945" name="Picture 1944"/>
          <p:cNvPicPr>
            <a:picLocks noChangeAspect="1"/>
          </p:cNvPicPr>
          <p:nvPr/>
        </p:nvPicPr>
        <p:blipFill>
          <a:blip r:embed="rId3">
            <a:duotone>
              <a:schemeClr val="accent1">
                <a:shade val="45000"/>
                <a:satMod val="135000"/>
              </a:schemeClr>
              <a:prstClr val="white"/>
            </a:duotone>
            <a:lum bright="-12000"/>
          </a:blip>
          <a:stretch>
            <a:fillRect/>
          </a:stretch>
        </p:blipFill>
        <p:spPr>
          <a:xfrm>
            <a:off x="6008022" y="2854642"/>
            <a:ext cx="1453320" cy="816134"/>
          </a:xfrm>
          <a:prstGeom prst="rect">
            <a:avLst/>
          </a:prstGeom>
          <a:noFill/>
          <a:ln>
            <a:noFill/>
          </a:ln>
        </p:spPr>
      </p:pic>
      <p:sp>
        <p:nvSpPr>
          <p:cNvPr id="16397" name="TextBox 1945"/>
          <p:cNvSpPr txBox="1">
            <a:spLocks noChangeArrowheads="1"/>
          </p:cNvSpPr>
          <p:nvPr/>
        </p:nvSpPr>
        <p:spPr bwMode="auto">
          <a:xfrm>
            <a:off x="6232973" y="2844007"/>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1948" name="Picture 1947"/>
          <p:cNvPicPr>
            <a:picLocks noChangeAspect="1"/>
          </p:cNvPicPr>
          <p:nvPr/>
        </p:nvPicPr>
        <p:blipFill>
          <a:blip r:embed="rId3">
            <a:duotone>
              <a:schemeClr val="accent1">
                <a:shade val="45000"/>
                <a:satMod val="135000"/>
              </a:schemeClr>
              <a:prstClr val="white"/>
            </a:duotone>
            <a:lum bright="-12000"/>
          </a:blip>
          <a:stretch>
            <a:fillRect/>
          </a:stretch>
        </p:blipFill>
        <p:spPr>
          <a:xfrm>
            <a:off x="8526907" y="4233218"/>
            <a:ext cx="1472251" cy="826765"/>
          </a:xfrm>
          <a:prstGeom prst="rect">
            <a:avLst/>
          </a:prstGeom>
          <a:noFill/>
          <a:ln>
            <a:noFill/>
          </a:ln>
        </p:spPr>
      </p:pic>
      <p:sp>
        <p:nvSpPr>
          <p:cNvPr id="16399" name="TextBox 1948"/>
          <p:cNvSpPr txBox="1">
            <a:spLocks noChangeArrowheads="1"/>
          </p:cNvSpPr>
          <p:nvPr/>
        </p:nvSpPr>
        <p:spPr bwMode="auto">
          <a:xfrm>
            <a:off x="8647561" y="4225131"/>
            <a:ext cx="1227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0" name="Picture 1949"/>
          <p:cNvPicPr>
            <a:picLocks noChangeAspect="1"/>
          </p:cNvPicPr>
          <p:nvPr/>
        </p:nvPicPr>
        <p:blipFill>
          <a:blip r:embed="rId3">
            <a:lum bright="-12000"/>
            <a:duotone>
              <a:schemeClr val="accent1">
                <a:shade val="45000"/>
                <a:satMod val="135000"/>
              </a:schemeClr>
              <a:prstClr val="white"/>
            </a:duotone>
          </a:blip>
          <a:stretch>
            <a:fillRect/>
          </a:stretch>
        </p:blipFill>
        <p:spPr>
          <a:xfrm>
            <a:off x="6527774" y="4235588"/>
            <a:ext cx="1453320" cy="816134"/>
          </a:xfrm>
          <a:prstGeom prst="rect">
            <a:avLst/>
          </a:prstGeom>
          <a:noFill/>
          <a:ln>
            <a:noFill/>
          </a:ln>
        </p:spPr>
      </p:pic>
      <p:sp>
        <p:nvSpPr>
          <p:cNvPr id="16401" name="TextBox 1950"/>
          <p:cNvSpPr txBox="1">
            <a:spLocks noChangeArrowheads="1"/>
          </p:cNvSpPr>
          <p:nvPr/>
        </p:nvSpPr>
        <p:spPr bwMode="auto">
          <a:xfrm>
            <a:off x="6648898" y="4228307"/>
            <a:ext cx="1211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3" name="Picture 1952"/>
          <p:cNvPicPr>
            <a:picLocks noChangeAspect="1"/>
          </p:cNvPicPr>
          <p:nvPr/>
        </p:nvPicPr>
        <p:blipFill>
          <a:blip r:embed="rId3">
            <a:duotone>
              <a:schemeClr val="accent1">
                <a:shade val="45000"/>
                <a:satMod val="135000"/>
              </a:schemeClr>
              <a:prstClr val="white"/>
            </a:duotone>
            <a:lum bright="-12000"/>
          </a:blip>
          <a:stretch>
            <a:fillRect/>
          </a:stretch>
        </p:blipFill>
        <p:spPr>
          <a:xfrm>
            <a:off x="3406192" y="4235588"/>
            <a:ext cx="1453320" cy="816134"/>
          </a:xfrm>
          <a:prstGeom prst="rect">
            <a:avLst/>
          </a:prstGeom>
          <a:noFill/>
          <a:ln>
            <a:noFill/>
          </a:ln>
        </p:spPr>
      </p:pic>
      <p:sp>
        <p:nvSpPr>
          <p:cNvPr id="16403" name="TextBox 1953"/>
          <p:cNvSpPr txBox="1">
            <a:spLocks noChangeArrowheads="1"/>
          </p:cNvSpPr>
          <p:nvPr/>
        </p:nvSpPr>
        <p:spPr bwMode="auto">
          <a:xfrm>
            <a:off x="3391348" y="4212431"/>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6404" name="Picture 19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4372" y="5333207"/>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3" name="Straight Arrow Connector 1922"/>
          <p:cNvCxnSpPr>
            <a:stCxn id="16389" idx="3"/>
            <a:endCxn id="1953" idx="1"/>
          </p:cNvCxnSpPr>
          <p:nvPr/>
        </p:nvCxnSpPr>
        <p:spPr>
          <a:xfrm flipV="1">
            <a:off x="2238823" y="4644231"/>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6" name="Elbow Connector 1925"/>
          <p:cNvCxnSpPr>
            <a:endCxn id="16403" idx="0"/>
          </p:cNvCxnSpPr>
          <p:nvPr/>
        </p:nvCxnSpPr>
        <p:spPr>
          <a:xfrm rot="10800000" flipV="1">
            <a:off x="4132711" y="3442495"/>
            <a:ext cx="1874837" cy="769937"/>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8" name="Elbow Connector 1927"/>
          <p:cNvCxnSpPr>
            <a:endCxn id="16399" idx="0"/>
          </p:cNvCxnSpPr>
          <p:nvPr/>
        </p:nvCxnSpPr>
        <p:spPr>
          <a:xfrm>
            <a:off x="7461698" y="3456781"/>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8" name="Straight Arrow Connector 1937"/>
          <p:cNvCxnSpPr/>
          <p:nvPr/>
        </p:nvCxnSpPr>
        <p:spPr>
          <a:xfrm>
            <a:off x="7172772" y="365363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a:off x="4132710" y="4998244"/>
            <a:ext cx="0" cy="360362"/>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90" name="Straight Arrow Connector 1989"/>
          <p:cNvCxnSpPr/>
          <p:nvPr/>
        </p:nvCxnSpPr>
        <p:spPr>
          <a:xfrm>
            <a:off x="4826447" y="2070894"/>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a:off x="7452172" y="2024856"/>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000" name="Straight Arrow Connector 1999"/>
          <p:cNvCxnSpPr/>
          <p:nvPr/>
        </p:nvCxnSpPr>
        <p:spPr>
          <a:xfrm>
            <a:off x="6234560" y="2286794"/>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2" name="Elbow Connector 1991"/>
          <p:cNvCxnSpPr/>
          <p:nvPr/>
        </p:nvCxnSpPr>
        <p:spPr>
          <a:xfrm rot="10800000">
            <a:off x="4794698" y="1727994"/>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3" name="Elbow Connector 2002"/>
          <p:cNvCxnSpPr/>
          <p:nvPr/>
        </p:nvCxnSpPr>
        <p:spPr>
          <a:xfrm>
            <a:off x="6039298" y="2069306"/>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7336286" y="2024856"/>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416" name="TextBox 2021"/>
          <p:cNvSpPr txBox="1">
            <a:spLocks noChangeArrowheads="1"/>
          </p:cNvSpPr>
          <p:nvPr/>
        </p:nvSpPr>
        <p:spPr bwMode="auto">
          <a:xfrm>
            <a:off x="6588572" y="6026945"/>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7" name="TextBox 2033"/>
          <p:cNvSpPr txBox="1">
            <a:spLocks noChangeArrowheads="1"/>
          </p:cNvSpPr>
          <p:nvPr/>
        </p:nvSpPr>
        <p:spPr bwMode="auto">
          <a:xfrm>
            <a:off x="8647561" y="6026945"/>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8" name="TextBox 2034"/>
          <p:cNvSpPr txBox="1">
            <a:spLocks noChangeArrowheads="1"/>
          </p:cNvSpPr>
          <p:nvPr/>
        </p:nvSpPr>
        <p:spPr bwMode="auto">
          <a:xfrm>
            <a:off x="3445323" y="6026945"/>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6419" name="TextBox 2035"/>
          <p:cNvSpPr txBox="1">
            <a:spLocks noChangeArrowheads="1"/>
          </p:cNvSpPr>
          <p:nvPr/>
        </p:nvSpPr>
        <p:spPr bwMode="auto">
          <a:xfrm>
            <a:off x="2126111" y="4248944"/>
            <a:ext cx="1311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 management</a:t>
            </a:r>
          </a:p>
        </p:txBody>
      </p:sp>
      <p:sp>
        <p:nvSpPr>
          <p:cNvPr id="16420" name="TextBox 2038"/>
          <p:cNvSpPr txBox="1">
            <a:spLocks noChangeArrowheads="1"/>
          </p:cNvSpPr>
          <p:nvPr/>
        </p:nvSpPr>
        <p:spPr bwMode="auto">
          <a:xfrm>
            <a:off x="4697861" y="2089944"/>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6421" name="TextBox 2039"/>
          <p:cNvSpPr txBox="1">
            <a:spLocks noChangeArrowheads="1"/>
          </p:cNvSpPr>
          <p:nvPr/>
        </p:nvSpPr>
        <p:spPr bwMode="auto">
          <a:xfrm>
            <a:off x="4750248" y="1124745"/>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6422" name="TextBox 2040"/>
          <p:cNvSpPr txBox="1">
            <a:spLocks noChangeArrowheads="1"/>
          </p:cNvSpPr>
          <p:nvPr/>
        </p:nvSpPr>
        <p:spPr bwMode="auto">
          <a:xfrm>
            <a:off x="7325173" y="1345407"/>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6423" name="TextBox 2041"/>
          <p:cNvSpPr txBox="1">
            <a:spLocks noChangeArrowheads="1"/>
          </p:cNvSpPr>
          <p:nvPr/>
        </p:nvSpPr>
        <p:spPr bwMode="auto">
          <a:xfrm>
            <a:off x="8193536" y="2980532"/>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4" name="TextBox 2042"/>
          <p:cNvSpPr txBox="1">
            <a:spLocks noChangeArrowheads="1"/>
          </p:cNvSpPr>
          <p:nvPr/>
        </p:nvSpPr>
        <p:spPr bwMode="auto">
          <a:xfrm>
            <a:off x="6005961" y="374729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request</a:t>
            </a:r>
            <a:r>
              <a:rPr lang="nl-BE" altLang="fr-FR" sz="1100" dirty="0"/>
              <a:t>/reply</a:t>
            </a:r>
          </a:p>
        </p:txBody>
      </p:sp>
      <p:sp>
        <p:nvSpPr>
          <p:cNvPr id="16425" name="TextBox 2043"/>
          <p:cNvSpPr txBox="1">
            <a:spLocks noChangeArrowheads="1"/>
          </p:cNvSpPr>
          <p:nvPr/>
        </p:nvSpPr>
        <p:spPr bwMode="auto">
          <a:xfrm>
            <a:off x="5907536" y="2350294"/>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a:t>request</a:t>
            </a:r>
            <a:endParaRPr lang="nl-BE" altLang="fr-FR" sz="1100" dirty="0"/>
          </a:p>
        </p:txBody>
      </p:sp>
      <p:sp>
        <p:nvSpPr>
          <p:cNvPr id="16426" name="TextBox 2044"/>
          <p:cNvSpPr txBox="1">
            <a:spLocks noChangeArrowheads="1"/>
          </p:cNvSpPr>
          <p:nvPr/>
        </p:nvSpPr>
        <p:spPr bwMode="auto">
          <a:xfrm>
            <a:off x="6980686" y="2328069"/>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reply</a:t>
            </a:r>
          </a:p>
        </p:txBody>
      </p:sp>
      <p:pic>
        <p:nvPicPr>
          <p:cNvPr id="16428" name="Picture 20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5647" y="5333207"/>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0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6347" y="5333207"/>
            <a:ext cx="1354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TextBox 2055"/>
          <p:cNvSpPr txBox="1">
            <a:spLocks noChangeArrowheads="1"/>
          </p:cNvSpPr>
          <p:nvPr/>
        </p:nvSpPr>
        <p:spPr bwMode="auto">
          <a:xfrm>
            <a:off x="3899348" y="2988470"/>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a:t>
            </a:r>
          </a:p>
          <a:p>
            <a:pPr algn="ctr" eaLnBrk="1" hangingPunct="1"/>
            <a:r>
              <a:rPr lang="nl-BE" altLang="fr-FR" sz="1100" dirty="0"/>
              <a:t>retrieval</a:t>
            </a:r>
          </a:p>
        </p:txBody>
      </p:sp>
      <p:sp>
        <p:nvSpPr>
          <p:cNvPr id="16431" name="TextBox 2056"/>
          <p:cNvSpPr txBox="1">
            <a:spLocks noChangeArrowheads="1"/>
          </p:cNvSpPr>
          <p:nvPr/>
        </p:nvSpPr>
        <p:spPr bwMode="auto">
          <a:xfrm>
            <a:off x="1343472" y="4928395"/>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
        <p:nvSpPr>
          <p:cNvPr id="2" name="Title 1"/>
          <p:cNvSpPr>
            <a:spLocks noGrp="1"/>
          </p:cNvSpPr>
          <p:nvPr>
            <p:ph type="title"/>
          </p:nvPr>
        </p:nvSpPr>
        <p:spPr/>
        <p:txBody>
          <a:bodyPr/>
          <a:lstStyle/>
          <a:p>
            <a:r>
              <a:rPr lang="en-GB" dirty="0" smtClean="0"/>
              <a:t>Policy Enforcement Model (XACML)</a:t>
            </a:r>
            <a:endParaRPr lang="en-GB"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88</a:t>
            </a:fld>
            <a:r>
              <a:rPr lang="fr-BE" smtClean="0"/>
              <a:t> </a:t>
            </a:r>
            <a:endParaRPr lang="fr-BE" dirty="0"/>
          </a:p>
        </p:txBody>
      </p:sp>
    </p:spTree>
    <p:extLst>
      <p:ext uri="{BB962C8B-B14F-4D97-AF65-F5344CB8AC3E}">
        <p14:creationId xmlns:p14="http://schemas.microsoft.com/office/powerpoint/2010/main" val="37802488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Example:</a:t>
            </a:r>
            <a:br>
              <a:rPr lang="en-GB" dirty="0" smtClean="0"/>
            </a:br>
            <a:r>
              <a:rPr lang="en-GB" dirty="0" smtClean="0"/>
              <a:t>digital wallet (e.g. for </a:t>
            </a:r>
            <a:r>
              <a:rPr lang="en-GB" dirty="0" err="1" smtClean="0"/>
              <a:t>eEHIC</a:t>
            </a:r>
            <a:r>
              <a:rPr lang="en-GB" dirty="0" smtClean="0"/>
              <a:t>)</a:t>
            </a:r>
            <a:endParaRPr lang="en-GB" dirty="0">
              <a:solidFill>
                <a:srgbClr val="0087BE"/>
              </a:solidFill>
            </a:endParaRPr>
          </a:p>
        </p:txBody>
      </p:sp>
      <p:sp>
        <p:nvSpPr>
          <p:cNvPr id="2" name="Tijdelijke aanduiding voor dianummer 1"/>
          <p:cNvSpPr>
            <a:spLocks noGrp="1"/>
          </p:cNvSpPr>
          <p:nvPr>
            <p:ph type="sldNum" sz="quarter" idx="10"/>
          </p:nvPr>
        </p:nvSpPr>
        <p:spPr/>
        <p:txBody>
          <a:bodyPr/>
          <a:lstStyle/>
          <a:p>
            <a:pPr>
              <a:defRPr/>
            </a:pPr>
            <a:fld id="{EF66DDCB-4F40-4F8C-A2FE-269D135B5A13}" type="slidenum">
              <a:rPr lang="en-GB" smtClean="0"/>
              <a:pPr>
                <a:defRPr/>
              </a:pPr>
              <a:t>89</a:t>
            </a:fld>
            <a:endParaRPr lang="en-GB" dirty="0"/>
          </a:p>
        </p:txBody>
      </p:sp>
    </p:spTree>
    <p:extLst>
      <p:ext uri="{BB962C8B-B14F-4D97-AF65-F5344CB8AC3E}">
        <p14:creationId xmlns:p14="http://schemas.microsoft.com/office/powerpoint/2010/main" val="420868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 network between all 3,000 social sector actors with a secure connection to the internet, the federal MAN, regional extranets, extranets between local authorities and the Belgian </a:t>
            </a:r>
            <a:r>
              <a:rPr lang="en-GB" dirty="0" err="1" smtClean="0"/>
              <a:t>interbanking</a:t>
            </a:r>
            <a:r>
              <a:rPr lang="en-GB" dirty="0" smtClean="0"/>
              <a:t> network</a:t>
            </a:r>
          </a:p>
          <a:p>
            <a:endParaRPr lang="en-GB" dirty="0" smtClean="0"/>
          </a:p>
          <a:p>
            <a:r>
              <a:rPr lang="en-GB" dirty="0" smtClean="0"/>
              <a:t>a unique identification key</a:t>
            </a:r>
          </a:p>
          <a:p>
            <a:pPr lvl="1"/>
            <a:r>
              <a:rPr lang="en-GB" dirty="0" smtClean="0"/>
              <a:t>for every citizen </a:t>
            </a:r>
          </a:p>
          <a:p>
            <a:pPr lvl="1"/>
            <a:r>
              <a:rPr lang="en-GB" dirty="0" smtClean="0"/>
              <a:t>for every company</a:t>
            </a:r>
          </a:p>
          <a:p>
            <a:pPr lvl="1"/>
            <a:r>
              <a:rPr lang="en-GB" dirty="0" smtClean="0"/>
              <a:t>for every establishment of a company</a:t>
            </a:r>
          </a:p>
          <a:p>
            <a:endParaRPr lang="en-GB" dirty="0" smtClean="0"/>
          </a:p>
          <a:p>
            <a:r>
              <a:rPr lang="en-GB" dirty="0" smtClean="0"/>
              <a:t>an agreed division of tasks between the actors within and outside the social sector with regard to collection, validation and management of information and with regard to electronic storage of information in authentic sources =&gt; no central information storage</a:t>
            </a:r>
          </a:p>
          <a:p>
            <a:endParaRPr lang="en-US" dirty="0"/>
          </a:p>
        </p:txBody>
      </p:sp>
      <p:sp>
        <p:nvSpPr>
          <p:cNvPr id="2" name="Title 1"/>
          <p:cNvSpPr>
            <a:spLocks noGrp="1"/>
          </p:cNvSpPr>
          <p:nvPr>
            <p:ph type="title"/>
          </p:nvPr>
        </p:nvSpPr>
        <p:spPr/>
        <p:txBody>
          <a:bodyPr/>
          <a:lstStyle/>
          <a:p>
            <a:r>
              <a:rPr lang="en-GB" smtClean="0"/>
              <a:t>Results</a:t>
            </a:r>
            <a:endParaRPr lang="en-US"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7165907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9" name="Rectangle 5"/>
          <p:cNvSpPr>
            <a:spLocks noGrp="1" noChangeArrowheads="1"/>
          </p:cNvSpPr>
          <p:nvPr>
            <p:ph idx="1"/>
          </p:nvPr>
        </p:nvSpPr>
        <p:spPr>
          <a:xfrm>
            <a:off x="609600" y="1052736"/>
            <a:ext cx="10972800" cy="5400610"/>
          </a:xfrm>
        </p:spPr>
        <p:txBody>
          <a:bodyPr>
            <a:normAutofit lnSpcReduction="10000"/>
          </a:bodyPr>
          <a:lstStyle/>
          <a:p>
            <a:r>
              <a:rPr lang="en-US" dirty="0" smtClean="0"/>
              <a:t>every MS has a responsive web application and/or native mobile app for downloading electronic COVID-19 vaccination, test and recovery certificates according to common EU standards</a:t>
            </a:r>
          </a:p>
          <a:p>
            <a:pPr lvl="1"/>
            <a:r>
              <a:rPr lang="en-US" dirty="0" smtClean="0"/>
              <a:t>see </a:t>
            </a:r>
            <a:r>
              <a:rPr lang="en-US" dirty="0" smtClean="0">
                <a:hlinkClick r:id="rId2"/>
              </a:rPr>
              <a:t>https://health.ec.europa.eu/ehealth-digital-health-and-care/ehealth-and-covid-19_en</a:t>
            </a:r>
            <a:r>
              <a:rPr lang="en-US" dirty="0" smtClean="0"/>
              <a:t> for the detailed specifications and the legal framework)</a:t>
            </a:r>
          </a:p>
          <a:p>
            <a:r>
              <a:rPr lang="en-US" dirty="0" smtClean="0"/>
              <a:t>every electronic certificate is a structured electronic document</a:t>
            </a:r>
          </a:p>
          <a:p>
            <a:pPr lvl="1"/>
            <a:r>
              <a:rPr lang="en-US" dirty="0" smtClean="0"/>
              <a:t>based on a common JSON (JavaScript Object Notation) description</a:t>
            </a:r>
          </a:p>
          <a:p>
            <a:pPr lvl="1"/>
            <a:r>
              <a:rPr lang="en-US" dirty="0" smtClean="0"/>
              <a:t>that contains a QR-code with the content of the electronic certificate</a:t>
            </a:r>
          </a:p>
          <a:p>
            <a:pPr lvl="1"/>
            <a:r>
              <a:rPr lang="en-US" dirty="0" smtClean="0"/>
              <a:t>the QR-code is electronically signed by the issuer</a:t>
            </a:r>
          </a:p>
          <a:p>
            <a:r>
              <a:rPr lang="en-US" dirty="0" smtClean="0"/>
              <a:t>the European Commission manages a database containing the public signature keys of the issuers of the electronic certificates</a:t>
            </a:r>
          </a:p>
          <a:p>
            <a:r>
              <a:rPr lang="en-US" dirty="0" smtClean="0"/>
              <a:t>every MS has a responsive web application and/or native mobile app that is/are able</a:t>
            </a:r>
          </a:p>
          <a:p>
            <a:pPr lvl="2"/>
            <a:r>
              <a:rPr lang="en-US" dirty="0" smtClean="0"/>
              <a:t>to scan the QR-code</a:t>
            </a:r>
          </a:p>
          <a:p>
            <a:pPr lvl="2"/>
            <a:r>
              <a:rPr lang="en-US" dirty="0" smtClean="0"/>
              <a:t>to check the validity of the QR-code</a:t>
            </a:r>
          </a:p>
          <a:p>
            <a:pPr lvl="2"/>
            <a:r>
              <a:rPr lang="en-US" dirty="0" smtClean="0"/>
              <a:t>to send the content of the electronic certificates to other applications via an API  </a:t>
            </a:r>
          </a:p>
          <a:p>
            <a:endParaRPr lang="en-US" dirty="0" smtClean="0"/>
          </a:p>
          <a:p>
            <a:endParaRPr lang="en-US" altLang="nl-BE" dirty="0"/>
          </a:p>
        </p:txBody>
      </p:sp>
      <p:sp>
        <p:nvSpPr>
          <p:cNvPr id="528388" name="Rectangle 4"/>
          <p:cNvSpPr>
            <a:spLocks noGrp="1" noChangeArrowheads="1"/>
          </p:cNvSpPr>
          <p:nvPr>
            <p:ph type="title"/>
          </p:nvPr>
        </p:nvSpPr>
        <p:spPr/>
        <p:txBody>
          <a:bodyPr/>
          <a:lstStyle/>
          <a:p>
            <a:r>
              <a:rPr lang="en-GB" altLang="nl-BE" smtClean="0"/>
              <a:t>Existing components</a:t>
            </a:r>
            <a:endParaRPr lang="en-GB" altLang="nl-BE" dirty="0"/>
          </a:p>
        </p:txBody>
      </p:sp>
      <p:sp>
        <p:nvSpPr>
          <p:cNvPr id="2" name="Tijdelijke aanduiding voor dianummer 1"/>
          <p:cNvSpPr>
            <a:spLocks noGrp="1"/>
          </p:cNvSpPr>
          <p:nvPr>
            <p:ph type="sldNum" sz="quarter" idx="4"/>
          </p:nvPr>
        </p:nvSpPr>
        <p:spPr/>
        <p:txBody>
          <a:bodyPr/>
          <a:lstStyle/>
          <a:p>
            <a:r>
              <a:rPr lang="fr-BE" smtClean="0"/>
              <a:t> </a:t>
            </a:r>
            <a:fld id="{30A9230E-FFBB-4CCB-ABD7-198084EDE768}" type="slidenum">
              <a:rPr lang="fr-BE" smtClean="0"/>
              <a:pPr/>
              <a:t>90</a:t>
            </a:fld>
            <a:r>
              <a:rPr lang="fr-BE" smtClean="0"/>
              <a:t> </a:t>
            </a:r>
            <a:endParaRPr lang="fr-BE" dirty="0"/>
          </a:p>
        </p:txBody>
      </p:sp>
    </p:spTree>
    <p:extLst>
      <p:ext uri="{BB962C8B-B14F-4D97-AF65-F5344CB8AC3E}">
        <p14:creationId xmlns:p14="http://schemas.microsoft.com/office/powerpoint/2010/main" val="1125986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smtClean="0"/>
              <a:t>definition of a common JSON description for the </a:t>
            </a:r>
            <a:r>
              <a:rPr lang="en-US" dirty="0" err="1" smtClean="0"/>
              <a:t>eEHIC</a:t>
            </a:r>
            <a:endParaRPr lang="en-US" dirty="0" smtClean="0"/>
          </a:p>
          <a:p>
            <a:r>
              <a:rPr lang="en-US" dirty="0" smtClean="0"/>
              <a:t>every MS capitalizes on the responsive web application and/or native mobile app used for the COVID-19 certificates, by which a citizen</a:t>
            </a:r>
          </a:p>
          <a:p>
            <a:pPr lvl="1"/>
            <a:r>
              <a:rPr lang="en-US" dirty="0" smtClean="0"/>
              <a:t>can download an </a:t>
            </a:r>
            <a:r>
              <a:rPr lang="en-US" dirty="0" err="1" smtClean="0"/>
              <a:t>eEHIC</a:t>
            </a:r>
            <a:endParaRPr lang="en-US" dirty="0" smtClean="0"/>
          </a:p>
          <a:p>
            <a:pPr lvl="1"/>
            <a:r>
              <a:rPr lang="en-US" dirty="0" smtClean="0"/>
              <a:t>after authentication of its identity based on an electronic authentication means of </a:t>
            </a:r>
            <a:r>
              <a:rPr lang="en-US" dirty="0" err="1" smtClean="0"/>
              <a:t>eIDAS</a:t>
            </a:r>
            <a:r>
              <a:rPr lang="en-US" dirty="0" smtClean="0"/>
              <a:t> level ‘high’ and</a:t>
            </a:r>
          </a:p>
          <a:p>
            <a:pPr lvl="1"/>
            <a:r>
              <a:rPr lang="nl-BE" dirty="0" err="1" smtClean="0"/>
              <a:t>locally</a:t>
            </a:r>
            <a:r>
              <a:rPr lang="nl-BE" dirty="0" smtClean="0"/>
              <a:t> </a:t>
            </a:r>
            <a:r>
              <a:rPr lang="nl-BE" dirty="0"/>
              <a:t>store </a:t>
            </a:r>
            <a:r>
              <a:rPr lang="nl-BE" dirty="0" smtClean="0"/>
              <a:t>and/or print </a:t>
            </a:r>
            <a:r>
              <a:rPr lang="nl-BE" dirty="0" err="1" smtClean="0"/>
              <a:t>the</a:t>
            </a:r>
            <a:r>
              <a:rPr lang="nl-BE" dirty="0" smtClean="0"/>
              <a:t> </a:t>
            </a:r>
            <a:r>
              <a:rPr lang="nl-BE" dirty="0" err="1" smtClean="0"/>
              <a:t>eEHIC</a:t>
            </a:r>
            <a:endParaRPr lang="nl-BE" dirty="0"/>
          </a:p>
          <a:p>
            <a:r>
              <a:rPr lang="en-US" dirty="0" smtClean="0"/>
              <a:t>advantages</a:t>
            </a:r>
          </a:p>
          <a:p>
            <a:pPr lvl="1"/>
            <a:r>
              <a:rPr lang="en-US" dirty="0" smtClean="0"/>
              <a:t>immediate possibility </a:t>
            </a:r>
            <a:r>
              <a:rPr lang="en-US" dirty="0"/>
              <a:t>to obtain an </a:t>
            </a:r>
            <a:r>
              <a:rPr lang="en-US" dirty="0" err="1"/>
              <a:t>eEHIC</a:t>
            </a:r>
            <a:r>
              <a:rPr lang="en-US" dirty="0"/>
              <a:t> online</a:t>
            </a:r>
          </a:p>
          <a:p>
            <a:pPr lvl="1"/>
            <a:r>
              <a:rPr lang="en-US" dirty="0"/>
              <a:t>with the same content as the (actual) EHIC</a:t>
            </a:r>
          </a:p>
          <a:p>
            <a:pPr lvl="1"/>
            <a:r>
              <a:rPr lang="en-US" dirty="0"/>
              <a:t>anywhere and anytime</a:t>
            </a:r>
          </a:p>
          <a:p>
            <a:pPr lvl="1"/>
            <a:r>
              <a:rPr lang="en-US" dirty="0"/>
              <a:t>that can be electronically authenticated and read by</a:t>
            </a:r>
          </a:p>
          <a:p>
            <a:pPr lvl="2"/>
            <a:r>
              <a:rPr lang="en-US" dirty="0"/>
              <a:t>the holder</a:t>
            </a:r>
          </a:p>
          <a:p>
            <a:pPr lvl="2"/>
            <a:r>
              <a:rPr lang="en-US" dirty="0"/>
              <a:t>every health care provider throughout the EU</a:t>
            </a:r>
          </a:p>
          <a:p>
            <a:endParaRPr lang="nl-BE" dirty="0"/>
          </a:p>
        </p:txBody>
      </p:sp>
      <p:sp>
        <p:nvSpPr>
          <p:cNvPr id="4" name="Titel 3"/>
          <p:cNvSpPr>
            <a:spLocks noGrp="1"/>
          </p:cNvSpPr>
          <p:nvPr>
            <p:ph type="title"/>
          </p:nvPr>
        </p:nvSpPr>
        <p:spPr/>
        <p:txBody>
          <a:bodyPr/>
          <a:lstStyle/>
          <a:p>
            <a:r>
              <a:rPr lang="nl-BE" dirty="0" smtClean="0"/>
              <a:t>E.g.: </a:t>
            </a:r>
            <a:r>
              <a:rPr lang="nl-BE" dirty="0" err="1" smtClean="0"/>
              <a:t>possible</a:t>
            </a:r>
            <a:r>
              <a:rPr lang="nl-BE" dirty="0" smtClean="0"/>
              <a:t> </a:t>
            </a:r>
            <a:r>
              <a:rPr lang="nl-BE" dirty="0" err="1" smtClean="0"/>
              <a:t>reuse</a:t>
            </a:r>
            <a:r>
              <a:rPr lang="nl-BE" dirty="0" smtClean="0"/>
              <a:t> </a:t>
            </a:r>
            <a:r>
              <a:rPr lang="nl-BE" dirty="0" err="1" smtClean="0"/>
              <a:t>for</a:t>
            </a:r>
            <a:r>
              <a:rPr lang="nl-BE" dirty="0" smtClean="0"/>
              <a:t> </a:t>
            </a:r>
            <a:r>
              <a:rPr lang="nl-BE" dirty="0" err="1" smtClean="0"/>
              <a:t>eEHIC</a:t>
            </a:r>
            <a:endParaRPr lang="nl-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91</a:t>
            </a:fld>
            <a:r>
              <a:rPr lang="fr-BE" smtClean="0"/>
              <a:t> </a:t>
            </a:r>
            <a:endParaRPr lang="fr-BE" dirty="0"/>
          </a:p>
        </p:txBody>
      </p:sp>
    </p:spTree>
    <p:extLst>
      <p:ext uri="{BB962C8B-B14F-4D97-AF65-F5344CB8AC3E}">
        <p14:creationId xmlns:p14="http://schemas.microsoft.com/office/powerpoint/2010/main" val="11934503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smtClean="0"/>
              <a:t>a form of intergovernmental policy-making that does not result in binding EU legislative measures and it does not require EU countries to introduce or amend their laws</a:t>
            </a:r>
          </a:p>
          <a:p>
            <a:r>
              <a:rPr lang="en-US" dirty="0" smtClean="0"/>
              <a:t>framework for cooperation between the EU countries, whose national policies can thus be directed towards certain common objectives</a:t>
            </a:r>
          </a:p>
          <a:p>
            <a:r>
              <a:rPr lang="en-US" dirty="0"/>
              <a:t>EU countries are evaluated by one another (peer pressure), with the </a:t>
            </a:r>
            <a:r>
              <a:rPr lang="en-US" dirty="0" smtClean="0"/>
              <a:t>EC's </a:t>
            </a:r>
            <a:r>
              <a:rPr lang="en-US" dirty="0"/>
              <a:t>role being limited to </a:t>
            </a:r>
            <a:r>
              <a:rPr lang="en-US" dirty="0" smtClean="0"/>
              <a:t>surveillance; the </a:t>
            </a:r>
            <a:r>
              <a:rPr lang="en-US" dirty="0"/>
              <a:t>European Parliament and the Court of Justice play virtually no part in the OMC </a:t>
            </a:r>
            <a:r>
              <a:rPr lang="en-US" dirty="0" smtClean="0"/>
              <a:t>process</a:t>
            </a:r>
          </a:p>
          <a:p>
            <a:r>
              <a:rPr lang="en-US" dirty="0"/>
              <a:t>OMC is principally based </a:t>
            </a:r>
            <a:r>
              <a:rPr lang="en-US" dirty="0" smtClean="0"/>
              <a:t>on</a:t>
            </a:r>
            <a:endParaRPr lang="en-US" dirty="0"/>
          </a:p>
          <a:p>
            <a:pPr lvl="1"/>
            <a:r>
              <a:rPr lang="en-US" dirty="0"/>
              <a:t>jointly identifying and defining objectives to be achieved (adopted by the Council);</a:t>
            </a:r>
          </a:p>
          <a:p>
            <a:pPr lvl="1"/>
            <a:r>
              <a:rPr lang="en-US" dirty="0"/>
              <a:t>jointly established measuring instruments (statistics, indicators, guidelines</a:t>
            </a:r>
            <a:r>
              <a:rPr lang="en-US" dirty="0" smtClean="0"/>
              <a:t>)</a:t>
            </a:r>
            <a:endParaRPr lang="en-US" dirty="0"/>
          </a:p>
          <a:p>
            <a:pPr lvl="1"/>
            <a:r>
              <a:rPr lang="en-US" dirty="0"/>
              <a:t>benchmarking, i.e. comparison of EU countries' performance and the exchange of best practices (monitored by the </a:t>
            </a:r>
            <a:r>
              <a:rPr lang="en-US" dirty="0" smtClean="0"/>
              <a:t>EC)</a:t>
            </a:r>
            <a:endParaRPr lang="en-US" dirty="0"/>
          </a:p>
          <a:p>
            <a:endParaRPr lang="en-US" dirty="0" smtClean="0"/>
          </a:p>
          <a:p>
            <a:endParaRPr lang="en-US" dirty="0" smtClean="0"/>
          </a:p>
        </p:txBody>
      </p:sp>
      <p:sp>
        <p:nvSpPr>
          <p:cNvPr id="4" name="Titel 3"/>
          <p:cNvSpPr>
            <a:spLocks noGrp="1"/>
          </p:cNvSpPr>
          <p:nvPr>
            <p:ph type="title"/>
          </p:nvPr>
        </p:nvSpPr>
        <p:spPr/>
        <p:txBody>
          <a:bodyPr/>
          <a:lstStyle/>
          <a:p>
            <a:r>
              <a:rPr lang="nl-BE" dirty="0" err="1" smtClean="0"/>
              <a:t>Implementation</a:t>
            </a:r>
            <a:r>
              <a:rPr lang="nl-BE" dirty="0" smtClean="0"/>
              <a:t>: open </a:t>
            </a:r>
            <a:r>
              <a:rPr lang="nl-BE" dirty="0" err="1" smtClean="0"/>
              <a:t>method</a:t>
            </a:r>
            <a:r>
              <a:rPr lang="nl-BE" dirty="0" smtClean="0"/>
              <a:t> of </a:t>
            </a:r>
            <a:r>
              <a:rPr lang="nl-BE" dirty="0" err="1" smtClean="0"/>
              <a:t>coordination</a:t>
            </a:r>
            <a:r>
              <a:rPr lang="nl-BE" dirty="0" smtClean="0"/>
              <a:t> (OMC)</a:t>
            </a:r>
            <a:endParaRPr lang="nl-BE" dirty="0"/>
          </a:p>
        </p:txBody>
      </p:sp>
      <p:sp>
        <p:nvSpPr>
          <p:cNvPr id="5" name="Rechthoek 4"/>
          <p:cNvSpPr/>
          <p:nvPr/>
        </p:nvSpPr>
        <p:spPr>
          <a:xfrm>
            <a:off x="3021106" y="2967335"/>
            <a:ext cx="6149788" cy="369332"/>
          </a:xfrm>
          <a:prstGeom prst="rect">
            <a:avLst/>
          </a:prstGeom>
        </p:spPr>
        <p:txBody>
          <a:bodyPr wrap="square">
            <a:spAutoFit/>
          </a:bodyPr>
          <a:lstStyle/>
          <a:p>
            <a:r>
              <a:rPr lang="en-US" smtClean="0">
                <a:solidFill>
                  <a:srgbClr val="333333"/>
                </a:solidFill>
                <a:latin typeface="Arial" panose="020B0604020202020204" pitchFamily="34" charset="0"/>
              </a:rPr>
              <a:t>.</a:t>
            </a:r>
            <a:endParaRPr lang="nl-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92</a:t>
            </a:fld>
            <a:r>
              <a:rPr lang="fr-BE" smtClean="0"/>
              <a:t> </a:t>
            </a:r>
            <a:endParaRPr lang="fr-BE" dirty="0"/>
          </a:p>
        </p:txBody>
      </p:sp>
    </p:spTree>
    <p:extLst>
      <p:ext uri="{BB962C8B-B14F-4D97-AF65-F5344CB8AC3E}">
        <p14:creationId xmlns:p14="http://schemas.microsoft.com/office/powerpoint/2010/main" val="35282021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586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6110430" y="2132863"/>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93</a:t>
            </a:fld>
            <a:r>
              <a:rPr lang="fr-BE" smtClean="0"/>
              <a:t> </a:t>
            </a:r>
            <a:endParaRPr lang="fr-BE" dirty="0"/>
          </a:p>
        </p:txBody>
      </p:sp>
    </p:spTree>
    <p:extLst>
      <p:ext uri="{BB962C8B-B14F-4D97-AF65-F5344CB8AC3E}">
        <p14:creationId xmlns:p14="http://schemas.microsoft.com/office/powerpoint/2010/main" val="2198900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14303</TotalTime>
  <Words>5969</Words>
  <Application>Microsoft Office PowerPoint</Application>
  <PresentationFormat>Breedbeeld</PresentationFormat>
  <Paragraphs>1150</Paragraphs>
  <Slides>93</Slides>
  <Notes>25</Notes>
  <HiddenSlides>32</HiddenSlides>
  <MMClips>0</MMClips>
  <ScaleCrop>false</ScaleCrop>
  <HeadingPairs>
    <vt:vector size="8" baseType="variant">
      <vt:variant>
        <vt:lpstr>Gebruikte lettertypen</vt:lpstr>
      </vt:variant>
      <vt:variant>
        <vt:i4>11</vt:i4>
      </vt:variant>
      <vt:variant>
        <vt:lpstr>Thema</vt:lpstr>
      </vt:variant>
      <vt:variant>
        <vt:i4>1</vt:i4>
      </vt:variant>
      <vt:variant>
        <vt:lpstr>Ingesloten OLE-bronprogramma's</vt:lpstr>
      </vt:variant>
      <vt:variant>
        <vt:i4>1</vt:i4>
      </vt:variant>
      <vt:variant>
        <vt:lpstr>Diatitels</vt:lpstr>
      </vt:variant>
      <vt:variant>
        <vt:i4>93</vt:i4>
      </vt:variant>
    </vt:vector>
  </HeadingPairs>
  <TitlesOfParts>
    <vt:vector size="106" baseType="lpstr">
      <vt:lpstr>MS PGothic</vt:lpstr>
      <vt:lpstr>Arial</vt:lpstr>
      <vt:lpstr>Calibri</vt:lpstr>
      <vt:lpstr>Calibri Light</vt:lpstr>
      <vt:lpstr>Helvetica Neue Light</vt:lpstr>
      <vt:lpstr>Roboto</vt:lpstr>
      <vt:lpstr>Symbol</vt:lpstr>
      <vt:lpstr>Times New Roman</vt:lpstr>
      <vt:lpstr>Verdana</vt:lpstr>
      <vt:lpstr>Wingdings</vt:lpstr>
      <vt:lpstr>Wingdings 2</vt:lpstr>
      <vt:lpstr>2_Custom Design</vt:lpstr>
      <vt:lpstr>Clip</vt:lpstr>
      <vt:lpstr>Inter-institutional collaboration and data exchange for risk management</vt:lpstr>
      <vt:lpstr>About me (°1961)</vt:lpstr>
      <vt:lpstr>Brief presentation of the Belgian Crossroads Bank for Social Security</vt:lpstr>
      <vt:lpstr>Stakeholders of the Belgian social sector</vt:lpstr>
      <vt:lpstr>What do citizens, employers and policy makers expect ?</vt:lpstr>
      <vt:lpstr>What do citizens, employers and policy makers expect ?</vt:lpstr>
      <vt:lpstr>Crossroads Bank of Social Security (CBSS)</vt:lpstr>
      <vt:lpstr>Crossroads Bank of Social Security (CBSS) </vt:lpstr>
      <vt:lpstr>Results</vt:lpstr>
      <vt:lpstr>Results</vt:lpstr>
      <vt:lpstr>Results</vt:lpstr>
      <vt:lpstr>Quartely declaration salary &amp; working time</vt:lpstr>
      <vt:lpstr>Declaration of social risks</vt:lpstr>
      <vt:lpstr>Results</vt:lpstr>
      <vt:lpstr>Distributed information servers</vt:lpstr>
      <vt:lpstr>Pre-processed messages</vt:lpstr>
      <vt:lpstr>Useful tool: the reference directory</vt:lpstr>
      <vt:lpstr>Useful legislative changes</vt:lpstr>
      <vt:lpstr>Co-operative governance</vt:lpstr>
      <vt:lpstr>Advantages</vt:lpstr>
      <vt:lpstr>Advantages</vt:lpstr>
      <vt:lpstr>Advantages</vt:lpstr>
      <vt:lpstr>Common vision &amp; cooperation</vt:lpstr>
      <vt:lpstr>Common vision on information management</vt:lpstr>
      <vt:lpstr>Common vision on information management</vt:lpstr>
      <vt:lpstr>Common vision on information management</vt:lpstr>
      <vt:lpstr>Common vision on information security</vt:lpstr>
      <vt:lpstr>Common vision on information security</vt:lpstr>
      <vt:lpstr>Solid architecture – Sharing &amp; reuse</vt:lpstr>
      <vt:lpstr>Service Oriented Architecture (SOA)</vt:lpstr>
      <vt:lpstr>Different types of sharing &amp; reuse</vt:lpstr>
      <vt:lpstr> Cloud deployment types</vt:lpstr>
      <vt:lpstr>G-Cloud ‘products’ </vt:lpstr>
      <vt:lpstr>Why G-Cloud?</vt:lpstr>
      <vt:lpstr>Why G-Cloud?</vt:lpstr>
      <vt:lpstr>PowerPoint-presentatie</vt:lpstr>
      <vt:lpstr>About the reuse initiative</vt:lpstr>
      <vt:lpstr>ReUse – Vision</vt:lpstr>
      <vt:lpstr>Combating fraud</vt:lpstr>
      <vt:lpstr>Combating fraud</vt:lpstr>
      <vt:lpstr>Combating fraud</vt:lpstr>
      <vt:lpstr>Combating fraud</vt:lpstr>
      <vt:lpstr>Combating fraud</vt:lpstr>
      <vt:lpstr>Combating fraud</vt:lpstr>
      <vt:lpstr>ePV</vt:lpstr>
      <vt:lpstr>Combating fraud</vt:lpstr>
      <vt:lpstr>PowerPoint-presentatie</vt:lpstr>
      <vt:lpstr>Combating fraud</vt:lpstr>
      <vt:lpstr>Datamining: OASIS</vt:lpstr>
      <vt:lpstr>Datamining: OASIS</vt:lpstr>
      <vt:lpstr>Datamining: OASIS</vt:lpstr>
      <vt:lpstr>Datamining: process analysis</vt:lpstr>
      <vt:lpstr>Datamining: priority areas</vt:lpstr>
      <vt:lpstr>Spider star constructions</vt:lpstr>
      <vt:lpstr>PowerPoint-presentatie</vt:lpstr>
      <vt:lpstr>Social kits</vt:lpstr>
      <vt:lpstr>PowerPoint-presentatie</vt:lpstr>
      <vt:lpstr>Social dumping – scenario 1</vt:lpstr>
      <vt:lpstr>Social dumping – scenario 2</vt:lpstr>
      <vt:lpstr>Scenario 2 - structure of the subcontracting chain</vt:lpstr>
      <vt:lpstr>Social dumping : scenario 3</vt:lpstr>
      <vt:lpstr>Organisation</vt:lpstr>
      <vt:lpstr>Datamining: results</vt:lpstr>
      <vt:lpstr>Datamining tools</vt:lpstr>
      <vt:lpstr>Data analytics &amp; network analytics</vt:lpstr>
      <vt:lpstr>Use case: superbonus</vt:lpstr>
      <vt:lpstr>Use case: superbonus</vt:lpstr>
      <vt:lpstr>Table vs visualisation</vt:lpstr>
      <vt:lpstr>Linkurious</vt:lpstr>
      <vt:lpstr>PowerPoint-presentatie</vt:lpstr>
      <vt:lpstr>PowerPoint-presentatie</vt:lpstr>
      <vt:lpstr>Combating fraud</vt:lpstr>
      <vt:lpstr>Crossborder collaboration and data exchange for risk management</vt:lpstr>
      <vt:lpstr>Risk management</vt:lpstr>
      <vt:lpstr>Critical success factors</vt:lpstr>
      <vt:lpstr>Critical success factors</vt:lpstr>
      <vt:lpstr>Critical success factors</vt:lpstr>
      <vt:lpstr>Principles for durable and economically viable ICT solutions</vt:lpstr>
      <vt:lpstr>Service Oriented Architecture (SOA)</vt:lpstr>
      <vt:lpstr>ICT: layered, service oriented architecture</vt:lpstr>
      <vt:lpstr>ICT: across layers</vt:lpstr>
      <vt:lpstr>Several EC digital programs</vt:lpstr>
      <vt:lpstr>Need for a global, integrated architecture </vt:lpstr>
      <vt:lpstr>Example: identity, user and access management (IUAM) according to the international standard XACML</vt:lpstr>
      <vt:lpstr>IUAM: objectives to be reached</vt:lpstr>
      <vt:lpstr>User expectations</vt:lpstr>
      <vt:lpstr>Critical success factors</vt:lpstr>
      <vt:lpstr>Policy Enforcement Model (XACML)</vt:lpstr>
      <vt:lpstr>Example: digital wallet (e.g. for eEHIC)</vt:lpstr>
      <vt:lpstr>Existing components</vt:lpstr>
      <vt:lpstr>E.g.: possible reuse for eEHIC</vt:lpstr>
      <vt:lpstr>Implementation: open method of coordination (OMC)</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cp:lastModifiedBy>
  <cp:revision>1099</cp:revision>
  <cp:lastPrinted>2017-12-08T10:25:32Z</cp:lastPrinted>
  <dcterms:created xsi:type="dcterms:W3CDTF">2013-03-05T07:37:33Z</dcterms:created>
  <dcterms:modified xsi:type="dcterms:W3CDTF">2022-12-01T14:15:19Z</dcterms:modified>
</cp:coreProperties>
</file>