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76"/>
  </p:notesMasterIdLst>
  <p:handoutMasterIdLst>
    <p:handoutMasterId r:id="rId77"/>
  </p:handoutMasterIdLst>
  <p:sldIdLst>
    <p:sldId id="592" r:id="rId2"/>
    <p:sldId id="1401" r:id="rId3"/>
    <p:sldId id="1402" r:id="rId4"/>
    <p:sldId id="1403" r:id="rId5"/>
    <p:sldId id="1404" r:id="rId6"/>
    <p:sldId id="1405" r:id="rId7"/>
    <p:sldId id="1406" r:id="rId8"/>
    <p:sldId id="1407" r:id="rId9"/>
    <p:sldId id="1408" r:id="rId10"/>
    <p:sldId id="1409" r:id="rId11"/>
    <p:sldId id="1410" r:id="rId12"/>
    <p:sldId id="1411" r:id="rId13"/>
    <p:sldId id="1412" r:id="rId14"/>
    <p:sldId id="804" r:id="rId15"/>
    <p:sldId id="805" r:id="rId16"/>
    <p:sldId id="806" r:id="rId17"/>
    <p:sldId id="807" r:id="rId18"/>
    <p:sldId id="808" r:id="rId19"/>
    <p:sldId id="809" r:id="rId20"/>
    <p:sldId id="810" r:id="rId21"/>
    <p:sldId id="811" r:id="rId22"/>
    <p:sldId id="812" r:id="rId23"/>
    <p:sldId id="813" r:id="rId24"/>
    <p:sldId id="814" r:id="rId25"/>
    <p:sldId id="815" r:id="rId26"/>
    <p:sldId id="816" r:id="rId27"/>
    <p:sldId id="817" r:id="rId28"/>
    <p:sldId id="818" r:id="rId29"/>
    <p:sldId id="819" r:id="rId30"/>
    <p:sldId id="820" r:id="rId31"/>
    <p:sldId id="821" r:id="rId32"/>
    <p:sldId id="822" r:id="rId33"/>
    <p:sldId id="823" r:id="rId34"/>
    <p:sldId id="825" r:id="rId35"/>
    <p:sldId id="830" r:id="rId36"/>
    <p:sldId id="1434" r:id="rId37"/>
    <p:sldId id="1008" r:id="rId38"/>
    <p:sldId id="1413" r:id="rId39"/>
    <p:sldId id="1425" r:id="rId40"/>
    <p:sldId id="1422" r:id="rId41"/>
    <p:sldId id="1423" r:id="rId42"/>
    <p:sldId id="1424" r:id="rId43"/>
    <p:sldId id="1436" r:id="rId44"/>
    <p:sldId id="1438" r:id="rId45"/>
    <p:sldId id="1439" r:id="rId46"/>
    <p:sldId id="1426" r:id="rId47"/>
    <p:sldId id="1428" r:id="rId48"/>
    <p:sldId id="1429" r:id="rId49"/>
    <p:sldId id="1430" r:id="rId50"/>
    <p:sldId id="1431" r:id="rId51"/>
    <p:sldId id="1432" r:id="rId52"/>
    <p:sldId id="1440" r:id="rId53"/>
    <p:sldId id="1441" r:id="rId54"/>
    <p:sldId id="669" r:id="rId55"/>
    <p:sldId id="1448" r:id="rId56"/>
    <p:sldId id="1442" r:id="rId57"/>
    <p:sldId id="1443" r:id="rId58"/>
    <p:sldId id="1444" r:id="rId59"/>
    <p:sldId id="1445" r:id="rId60"/>
    <p:sldId id="1446" r:id="rId61"/>
    <p:sldId id="1447" r:id="rId62"/>
    <p:sldId id="1449" r:id="rId63"/>
    <p:sldId id="1450" r:id="rId64"/>
    <p:sldId id="1451" r:id="rId65"/>
    <p:sldId id="1452" r:id="rId66"/>
    <p:sldId id="1453" r:id="rId67"/>
    <p:sldId id="1454" r:id="rId68"/>
    <p:sldId id="1455" r:id="rId69"/>
    <p:sldId id="1456" r:id="rId70"/>
    <p:sldId id="1457" r:id="rId71"/>
    <p:sldId id="1458" r:id="rId72"/>
    <p:sldId id="1459" r:id="rId73"/>
    <p:sldId id="1460" r:id="rId74"/>
    <p:sldId id="1080" r:id="rId75"/>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2015" autoAdjust="0"/>
  </p:normalViewPr>
  <p:slideViewPr>
    <p:cSldViewPr>
      <p:cViewPr varScale="1">
        <p:scale>
          <a:sx n="118" d="100"/>
          <a:sy n="118" d="100"/>
        </p:scale>
        <p:origin x="576" y="102"/>
      </p:cViewPr>
      <p:guideLst>
        <p:guide orient="horz" pos="2160"/>
        <p:guide pos="3840"/>
      </p:guideLst>
    </p:cSldViewPr>
  </p:slideViewPr>
  <p:outlineViewPr>
    <p:cViewPr>
      <p:scale>
        <a:sx n="33" d="100"/>
        <a:sy n="33" d="100"/>
      </p:scale>
      <p:origin x="0" y="-35107"/>
    </p:cViewPr>
  </p:outlineViewPr>
  <p:notesTextViewPr>
    <p:cViewPr>
      <p:scale>
        <a:sx n="3" d="2"/>
        <a:sy n="3" d="2"/>
      </p:scale>
      <p:origin x="0" y="0"/>
    </p:cViewPr>
  </p:notesTextViewPr>
  <p:sorterViewPr>
    <p:cViewPr varScale="1">
      <p:scale>
        <a:sx n="1" d="1"/>
        <a:sy n="1" d="1"/>
      </p:scale>
      <p:origin x="0" y="-33462"/>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11/18/2022</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‹nr.›</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11/18/2022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err="1" smtClean="0">
                <a:solidFill>
                  <a:schemeClr val="tx1"/>
                </a:solidFill>
                <a:effectLst/>
                <a:latin typeface="+mn-lt"/>
                <a:ea typeface="+mn-ea"/>
                <a:cs typeface="+mn-cs"/>
              </a:rPr>
              <a:t>Hello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every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one</a:t>
            </a:r>
            <a:r>
              <a:rPr lang="nl-BE" sz="1200" kern="1200" dirty="0" smtClean="0">
                <a:solidFill>
                  <a:schemeClr val="tx1"/>
                </a:solidFill>
                <a:effectLst/>
                <a:latin typeface="+mn-lt"/>
                <a:ea typeface="+mn-ea"/>
                <a:cs typeface="+mn-cs"/>
              </a:rPr>
              <a:t> ! Information is </a:t>
            </a:r>
            <a:r>
              <a:rPr lang="nl-BE" sz="1200" kern="1200" dirty="0" err="1" smtClean="0">
                <a:solidFill>
                  <a:schemeClr val="tx1"/>
                </a:solidFill>
                <a:effectLst/>
                <a:latin typeface="+mn-lt"/>
                <a:ea typeface="+mn-ea"/>
                <a:cs typeface="+mn-cs"/>
              </a:rPr>
              <a:t>crucial</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organization</a:t>
            </a:r>
            <a:r>
              <a:rPr lang="nl-BE" sz="1200" kern="1200" dirty="0" smtClean="0">
                <a:solidFill>
                  <a:schemeClr val="tx1"/>
                </a:solidFill>
                <a:effectLst/>
                <a:latin typeface="+mn-lt"/>
                <a:ea typeface="+mn-ea"/>
                <a:cs typeface="+mn-cs"/>
              </a:rPr>
              <a:t> of a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protection</a:t>
            </a:r>
            <a:r>
              <a:rPr lang="nl-BE" sz="1200" kern="1200" dirty="0" smtClean="0">
                <a:solidFill>
                  <a:schemeClr val="tx1"/>
                </a:solidFill>
                <a:effectLst/>
                <a:latin typeface="+mn-lt"/>
                <a:ea typeface="+mn-ea"/>
                <a:cs typeface="+mn-cs"/>
              </a:rPr>
              <a:t> system. </a:t>
            </a:r>
            <a:r>
              <a:rPr lang="nl-BE" sz="1200" kern="1200" dirty="0" err="1" smtClean="0">
                <a:solidFill>
                  <a:schemeClr val="tx1"/>
                </a:solidFill>
                <a:effectLst/>
                <a:latin typeface="+mn-lt"/>
                <a:ea typeface="+mn-ea"/>
                <a:cs typeface="+mn-cs"/>
              </a:rPr>
              <a:t>If</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you</a:t>
            </a:r>
            <a:r>
              <a:rPr lang="nl-BE" sz="1200" kern="1200" dirty="0" smtClean="0">
                <a:solidFill>
                  <a:schemeClr val="tx1"/>
                </a:solidFill>
                <a:effectLst/>
                <a:latin typeface="+mn-lt"/>
                <a:ea typeface="+mn-ea"/>
                <a:cs typeface="+mn-cs"/>
              </a:rPr>
              <a:t> do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know</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family or </a:t>
            </a:r>
            <a:r>
              <a:rPr lang="nl-BE" sz="1200" kern="1200" dirty="0" err="1" smtClean="0">
                <a:solidFill>
                  <a:schemeClr val="tx1"/>
                </a:solidFill>
                <a:effectLst/>
                <a:latin typeface="+mn-lt"/>
                <a:ea typeface="+mn-ea"/>
                <a:cs typeface="+mn-cs"/>
              </a:rPr>
              <a:t>income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situation</a:t>
            </a:r>
            <a:r>
              <a:rPr lang="nl-BE" sz="1200" kern="1200" dirty="0" smtClean="0">
                <a:solidFill>
                  <a:schemeClr val="tx1"/>
                </a:solidFill>
                <a:effectLst/>
                <a:latin typeface="+mn-lt"/>
                <a:ea typeface="+mn-ea"/>
                <a:cs typeface="+mn-cs"/>
              </a:rPr>
              <a:t> of a </a:t>
            </a:r>
            <a:r>
              <a:rPr lang="nl-BE" sz="1200" kern="1200" dirty="0" err="1" smtClean="0">
                <a:solidFill>
                  <a:schemeClr val="tx1"/>
                </a:solidFill>
                <a:effectLst/>
                <a:latin typeface="+mn-lt"/>
                <a:ea typeface="+mn-ea"/>
                <a:cs typeface="+mn-cs"/>
              </a:rPr>
              <a:t>socially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insured</a:t>
            </a:r>
            <a:r>
              <a:rPr lang="nl-BE" sz="1200" kern="1200" dirty="0" smtClean="0">
                <a:solidFill>
                  <a:schemeClr val="tx1"/>
                </a:solidFill>
                <a:effectLst/>
                <a:latin typeface="+mn-lt"/>
                <a:ea typeface="+mn-ea"/>
                <a:cs typeface="+mn-cs"/>
              </a:rPr>
              <a:t> person, </a:t>
            </a:r>
            <a:r>
              <a:rPr lang="nl-BE" sz="1200" kern="1200" dirty="0" err="1" smtClean="0">
                <a:solidFill>
                  <a:schemeClr val="tx1"/>
                </a:solidFill>
                <a:effectLst/>
                <a:latin typeface="+mn-lt"/>
                <a:ea typeface="+mn-ea"/>
                <a:cs typeface="+mn-cs"/>
              </a:rPr>
              <a:t>you</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cannot</a:t>
            </a:r>
            <a:r>
              <a:rPr lang="nl-BE" sz="1200" kern="1200" dirty="0" smtClean="0">
                <a:solidFill>
                  <a:schemeClr val="tx1"/>
                </a:solidFill>
                <a:effectLst/>
                <a:latin typeface="+mn-lt"/>
                <a:ea typeface="+mn-ea"/>
                <a:cs typeface="+mn-cs"/>
              </a:rPr>
              <a:t> design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deliver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protection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effectively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efficiently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why</a:t>
            </a:r>
            <a:r>
              <a:rPr lang="nl-BE" sz="1200" kern="1200" dirty="0" smtClean="0">
                <a:solidFill>
                  <a:schemeClr val="tx1"/>
                </a:solidFill>
                <a:effectLst/>
                <a:latin typeface="+mn-lt"/>
                <a:ea typeface="+mn-ea"/>
                <a:cs typeface="+mn-cs"/>
              </a:rPr>
              <a:t> sound information management is a </a:t>
            </a:r>
            <a:r>
              <a:rPr lang="nl-BE" sz="1200" kern="1200" dirty="0" err="1" smtClean="0">
                <a:solidFill>
                  <a:schemeClr val="tx1"/>
                </a:solidFill>
                <a:effectLst/>
                <a:latin typeface="+mn-lt"/>
                <a:ea typeface="+mn-ea"/>
                <a:cs typeface="+mn-cs"/>
              </a:rPr>
              <a:t>key</a:t>
            </a:r>
            <a:r>
              <a:rPr lang="nl-BE" sz="1200" kern="1200" dirty="0" smtClean="0">
                <a:solidFill>
                  <a:schemeClr val="tx1"/>
                </a:solidFill>
                <a:effectLst/>
                <a:latin typeface="+mn-lt"/>
                <a:ea typeface="+mn-ea"/>
                <a:cs typeface="+mn-cs"/>
              </a:rPr>
              <a:t> factor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 </a:t>
            </a:r>
            <a:r>
              <a:rPr lang="nl-BE" sz="1200" kern="1200" dirty="0" err="1" smtClean="0">
                <a:solidFill>
                  <a:schemeClr val="tx1"/>
                </a:solidFill>
                <a:effectLst/>
                <a:latin typeface="+mn-lt"/>
                <a:ea typeface="+mn-ea"/>
                <a:cs typeface="+mn-cs"/>
              </a:rPr>
              <a:t>frictionless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a:t>
            </a:r>
          </a:p>
        </p:txBody>
      </p:sp>
      <p:sp>
        <p:nvSpPr>
          <p:cNvPr id="4" name="Slide Number Placeholder 3"/>
          <p:cNvSpPr>
            <a:spLocks noGrp="1"/>
          </p:cNvSpPr>
          <p:nvPr>
            <p:ph type="sldNum" sz="quarter" idx="10"/>
          </p:nvPr>
        </p:nvSpPr>
        <p:spPr/>
        <p:txBody>
          <a:bodyPr/>
          <a:lstStyle/>
          <a:p>
            <a:fld id="{5552CB37-1F2D-41FC-B879-2364470ACAA1}" type="slidenum">
              <a:rPr lang="en-GB" smtClean="0"/>
              <a:t>3</a:t>
            </a:fld>
            <a:endParaRPr lang="en-GB"/>
          </a:p>
        </p:txBody>
      </p:sp>
    </p:spTree>
    <p:extLst>
      <p:ext uri="{BB962C8B-B14F-4D97-AF65-F5344CB8AC3E}">
        <p14:creationId xmlns:p14="http://schemas.microsoft.com/office/powerpoint/2010/main" val="3202292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reliable</a:t>
            </a:r>
            <a:r>
              <a:rPr lang="nl-BE" sz="1200" kern="1200" dirty="0" smtClean="0">
                <a:solidFill>
                  <a:schemeClr val="tx1"/>
                </a:solidFill>
                <a:effectLst/>
                <a:latin typeface="+mn-lt"/>
                <a:ea typeface="+mn-ea"/>
                <a:cs typeface="+mn-cs"/>
              </a:rPr>
              <a:t>, secure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permanently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services </a:t>
            </a:r>
            <a:r>
              <a:rPr lang="nl-BE" sz="1200" kern="1200" dirty="0" err="1" smtClean="0">
                <a:solidFill>
                  <a:schemeClr val="tx1"/>
                </a:solidFill>
                <a:effectLst/>
                <a:latin typeface="+mn-lt"/>
                <a:ea typeface="+mn-ea"/>
                <a:cs typeface="+mn-cs"/>
              </a:rPr>
              <a:t>with</a:t>
            </a:r>
            <a:r>
              <a:rPr lang="nl-BE" sz="1200" kern="1200" dirty="0" smtClean="0">
                <a:solidFill>
                  <a:schemeClr val="tx1"/>
                </a:solidFill>
                <a:effectLst/>
                <a:latin typeface="+mn-lt"/>
                <a:ea typeface="+mn-ea"/>
                <a:cs typeface="+mn-cs"/>
              </a:rPr>
              <a:t> respect of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user’s</a:t>
            </a:r>
            <a:r>
              <a:rPr lang="nl-BE" sz="1200" kern="1200" dirty="0" smtClean="0">
                <a:solidFill>
                  <a:schemeClr val="tx1"/>
                </a:solidFill>
                <a:effectLst/>
                <a:latin typeface="+mn-lt"/>
                <a:ea typeface="+mn-ea"/>
                <a:cs typeface="+mn-cs"/>
              </a:rPr>
              <a:t> privacy</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legal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certainty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legal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rules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promote</a:t>
            </a:r>
            <a:r>
              <a:rPr lang="nl-BE" sz="1200" kern="1200" dirty="0" smtClean="0">
                <a:solidFill>
                  <a:schemeClr val="tx1"/>
                </a:solidFill>
                <a:effectLst/>
                <a:latin typeface="+mn-lt"/>
                <a:ea typeface="+mn-ea"/>
                <a:cs typeface="+mn-cs"/>
              </a:rPr>
              <a:t> fair </a:t>
            </a:r>
            <a:r>
              <a:rPr lang="nl-BE" sz="1200" kern="1200" dirty="0" err="1" smtClean="0">
                <a:solidFill>
                  <a:schemeClr val="tx1"/>
                </a:solidFill>
                <a:effectLst/>
                <a:latin typeface="+mn-lt"/>
                <a:ea typeface="+mn-ea"/>
                <a:cs typeface="+mn-cs"/>
              </a:rPr>
              <a:t>competition</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417377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1" kern="1200" dirty="0" smtClean="0">
                <a:solidFill>
                  <a:schemeClr val="tx1"/>
                </a:solidFill>
                <a:effectLst/>
                <a:latin typeface="+mn-lt"/>
                <a:ea typeface="+mn-ea"/>
                <a:cs typeface="+mn-cs"/>
              </a:rPr>
              <a:t>How </a:t>
            </a:r>
            <a:r>
              <a:rPr lang="nl-BE" sz="1200" b="1" kern="1200" dirty="0" err="1" smtClean="0">
                <a:solidFill>
                  <a:schemeClr val="tx1"/>
                </a:solidFill>
                <a:effectLst/>
                <a:latin typeface="+mn-lt"/>
                <a:ea typeface="+mn-ea"/>
                <a:cs typeface="+mn-cs"/>
              </a:rPr>
              <a:t>can</a:t>
            </a:r>
            <a:r>
              <a:rPr lang="nl-BE" sz="1200" b="1" kern="1200" dirty="0" smtClean="0">
                <a:solidFill>
                  <a:schemeClr val="tx1"/>
                </a:solidFill>
                <a:effectLst/>
                <a:latin typeface="+mn-lt"/>
                <a:ea typeface="+mn-ea"/>
                <a:cs typeface="+mn-cs"/>
              </a:rPr>
              <a:t> information management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ICT help </a:t>
            </a:r>
            <a:r>
              <a:rPr lang="nl-BE" sz="1200" b="1" kern="1200" dirty="0" err="1" smtClean="0">
                <a:solidFill>
                  <a:schemeClr val="tx1"/>
                </a:solidFill>
                <a:effectLst/>
                <a:latin typeface="+mn-lt"/>
                <a:ea typeface="+mn-ea"/>
                <a:cs typeface="+mn-cs"/>
              </a:rPr>
              <a:t>us</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to</a:t>
            </a:r>
            <a:r>
              <a:rPr lang="nl-BE" sz="1200" b="1" kern="1200" dirty="0" smtClean="0">
                <a:solidFill>
                  <a:schemeClr val="tx1"/>
                </a:solidFill>
                <a:effectLst/>
                <a:latin typeface="+mn-lt"/>
                <a:ea typeface="+mn-ea"/>
                <a:cs typeface="+mn-cs"/>
              </a:rPr>
              <a:t> meet </a:t>
            </a:r>
            <a:r>
              <a:rPr lang="nl-BE" sz="1200" b="1" kern="1200" dirty="0" err="1" smtClean="0">
                <a:solidFill>
                  <a:schemeClr val="tx1"/>
                </a:solidFill>
                <a:effectLst/>
                <a:latin typeface="+mn-lt"/>
                <a:ea typeface="+mn-ea"/>
                <a:cs typeface="+mn-cs"/>
              </a:rPr>
              <a:t>those</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expectations</a:t>
            </a:r>
            <a:r>
              <a:rPr lang="nl-BE" sz="1200" b="1" kern="1200" dirty="0" smtClean="0">
                <a:solidFill>
                  <a:schemeClr val="tx1"/>
                </a:solidFill>
                <a:effectLst/>
                <a:latin typeface="+mn-lt"/>
                <a:ea typeface="+mn-ea"/>
                <a:cs typeface="+mn-cs"/>
              </a:rPr>
              <a:t> ?</a:t>
            </a:r>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3554224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nl-BE" sz="1200" b="1" kern="1200" dirty="0" smtClean="0">
                <a:solidFill>
                  <a:schemeClr val="tx1"/>
                </a:solidFill>
                <a:effectLst/>
                <a:latin typeface="+mn-lt"/>
                <a:ea typeface="+mn-ea"/>
                <a:cs typeface="+mn-cs"/>
              </a:rPr>
              <a:t>1. Common </a:t>
            </a:r>
            <a:r>
              <a:rPr lang="nl-BE" sz="1200" b="1" kern="1200" dirty="0" err="1" smtClean="0">
                <a:solidFill>
                  <a:schemeClr val="tx1"/>
                </a:solidFill>
                <a:effectLst/>
                <a:latin typeface="+mn-lt"/>
                <a:ea typeface="+mn-ea"/>
                <a:cs typeface="+mn-cs"/>
              </a:rPr>
              <a:t>vision</a:t>
            </a:r>
            <a:r>
              <a:rPr lang="nl-BE" sz="1200" b="1" kern="1200" dirty="0" smtClean="0">
                <a:solidFill>
                  <a:schemeClr val="tx1"/>
                </a:solidFill>
                <a:effectLst/>
                <a:latin typeface="+mn-lt"/>
                <a:ea typeface="+mn-ea"/>
                <a:cs typeface="+mn-cs"/>
              </a:rPr>
              <a:t>, trust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co-operation</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common </a:t>
            </a:r>
            <a:r>
              <a:rPr lang="nl-BE" sz="1200" kern="1200" dirty="0" err="1" smtClean="0">
                <a:solidFill>
                  <a:schemeClr val="tx1"/>
                </a:solidFill>
                <a:effectLst/>
                <a:latin typeface="+mn-lt"/>
                <a:ea typeface="+mn-ea"/>
                <a:cs typeface="+mn-cs"/>
              </a:rPr>
              <a:t>vision</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electronic</a:t>
            </a:r>
            <a:r>
              <a:rPr lang="nl-BE" sz="1200" kern="1200" dirty="0" smtClean="0">
                <a:solidFill>
                  <a:schemeClr val="tx1"/>
                </a:solidFill>
                <a:effectLst/>
                <a:latin typeface="+mn-lt"/>
                <a:ea typeface="+mn-ea"/>
                <a:cs typeface="+mn-cs"/>
              </a:rPr>
              <a:t> service delivery, information management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between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stakeholders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co-operation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based</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task</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sharing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rather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than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centralization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detection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opportunities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synergy</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62431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examples</a:t>
            </a:r>
            <a:r>
              <a:rPr lang="nl-BE" sz="1200" kern="1200" dirty="0" smtClean="0">
                <a:solidFill>
                  <a:schemeClr val="tx1"/>
                </a:solidFill>
                <a:effectLst/>
                <a:latin typeface="+mn-lt"/>
                <a:ea typeface="+mn-ea"/>
                <a:cs typeface="+mn-cs"/>
              </a:rPr>
              <a:t> of common </a:t>
            </a:r>
            <a:r>
              <a:rPr lang="nl-BE" sz="1200" kern="1200" dirty="0" err="1" smtClean="0">
                <a:solidFill>
                  <a:schemeClr val="tx1"/>
                </a:solidFill>
                <a:effectLst/>
                <a:latin typeface="+mn-lt"/>
                <a:ea typeface="+mn-ea"/>
                <a:cs typeface="+mn-cs"/>
              </a:rPr>
              <a:t>principles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regarding</a:t>
            </a:r>
            <a:r>
              <a:rPr lang="nl-BE" sz="1200" kern="1200" dirty="0" smtClean="0">
                <a:solidFill>
                  <a:schemeClr val="tx1"/>
                </a:solidFill>
                <a:effectLst/>
                <a:latin typeface="+mn-lt"/>
                <a:ea typeface="+mn-ea"/>
                <a:cs typeface="+mn-cs"/>
              </a:rPr>
              <a:t> information management</a:t>
            </a:r>
          </a:p>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only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collection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factual</a:t>
            </a:r>
            <a:r>
              <a:rPr lang="nl-BE" sz="1200" kern="1200" dirty="0" smtClean="0">
                <a:solidFill>
                  <a:schemeClr val="tx1"/>
                </a:solidFill>
                <a:effectLst/>
                <a:latin typeface="+mn-lt"/>
                <a:ea typeface="+mn-ea"/>
                <a:cs typeface="+mn-cs"/>
              </a:rPr>
              <a:t> data</a:t>
            </a:r>
          </a:p>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data </a:t>
            </a:r>
            <a:r>
              <a:rPr lang="nl-BE" sz="1200" kern="1200" dirty="0" err="1" smtClean="0">
                <a:solidFill>
                  <a:schemeClr val="tx1"/>
                </a:solidFill>
                <a:effectLst/>
                <a:latin typeface="+mn-lt"/>
                <a:ea typeface="+mn-ea"/>
                <a:cs typeface="+mn-cs"/>
              </a:rPr>
              <a:t>quality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guarantees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40737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multifunctional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use</a:t>
            </a:r>
            <a:r>
              <a:rPr lang="nl-BE" sz="1200" kern="1200" dirty="0" smtClean="0">
                <a:solidFill>
                  <a:schemeClr val="tx1"/>
                </a:solidFill>
                <a:effectLst/>
                <a:latin typeface="+mn-lt"/>
                <a:ea typeface="+mn-ea"/>
                <a:cs typeface="+mn-cs"/>
              </a:rPr>
              <a:t> of data</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2403889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reengineering</a:t>
            </a:r>
            <a:r>
              <a:rPr lang="nl-BE" sz="1200" kern="1200" dirty="0" smtClean="0">
                <a:solidFill>
                  <a:schemeClr val="tx1"/>
                </a:solidFill>
                <a:effectLst/>
                <a:latin typeface="+mn-lt"/>
                <a:ea typeface="+mn-ea"/>
                <a:cs typeface="+mn-cs"/>
              </a:rPr>
              <a:t> of business </a:t>
            </a:r>
            <a:r>
              <a:rPr lang="nl-BE" sz="1200" kern="1200" dirty="0" err="1" smtClean="0">
                <a:solidFill>
                  <a:schemeClr val="tx1"/>
                </a:solidFill>
                <a:effectLst/>
                <a:latin typeface="+mn-lt"/>
                <a:ea typeface="+mn-ea"/>
                <a:cs typeface="+mn-cs"/>
              </a:rPr>
              <a:t>processes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62949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authentic</a:t>
            </a:r>
            <a:r>
              <a:rPr lang="nl-BE" sz="1200" kern="1200" dirty="0" smtClean="0">
                <a:solidFill>
                  <a:schemeClr val="tx1"/>
                </a:solidFill>
                <a:effectLst/>
                <a:latin typeface="+mn-lt"/>
                <a:ea typeface="+mn-ea"/>
                <a:cs typeface="+mn-cs"/>
              </a:rPr>
              <a:t> sources</a:t>
            </a: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1661992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avoiding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loss</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confidence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due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incidents</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security, availability, integrity and confidentiality of information is ensured by integrated structural, institutional, organizational, legal (GDPR), HR, technical and other security measures according to agreed policies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409982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access authorization to personal information is granted by an independent Information Security </a:t>
            </a:r>
            <a:r>
              <a:rPr lang="en-GB" sz="1200" kern="1200" dirty="0" err="1" smtClean="0">
                <a:solidFill>
                  <a:schemeClr val="tx1"/>
                </a:solidFill>
                <a:effectLst/>
                <a:latin typeface="+mn-lt"/>
                <a:ea typeface="+mn-ea"/>
                <a:cs typeface="+mn-cs"/>
              </a:rPr>
              <a:t>Comittee</a:t>
            </a:r>
            <a:r>
              <a:rPr lang="en-GB" sz="1200" kern="1200" dirty="0" smtClean="0">
                <a:solidFill>
                  <a:schemeClr val="tx1"/>
                </a:solidFill>
                <a:effectLst/>
                <a:latin typeface="+mn-lt"/>
                <a:ea typeface="+mn-ea"/>
                <a:cs typeface="+mn-cs"/>
              </a:rPr>
              <a:t>, designated by Parliament, after having checked whether the access conditions are met</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the access authorizations are public</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every actual electronic exchange of personal information has to pass an independent trusted third party (TTP) and is preventively checked on compliance with the existing access authorizations by that TTP</a:t>
            </a:r>
            <a:endParaRPr lang="nl-BE"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very actual electronic exchange of personal information is logged, to be able to trace possible abuse afterwards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long</a:t>
            </a:r>
            <a:r>
              <a:rPr lang="en-GB" sz="1200" kern="1200" dirty="0" smtClean="0">
                <a:solidFill>
                  <a:schemeClr val="tx1"/>
                </a:solidFill>
                <a:effectLst/>
                <a:latin typeface="+mn-lt"/>
                <a:ea typeface="+mn-ea"/>
                <a:cs typeface="+mn-cs"/>
              </a:rPr>
              <a:t> term vision combined with continuous delivery of new services (agile development)</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390167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paying attention to computer literacy of collaborators and users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7383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effective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protection</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avoid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combat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fraud</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appropriate</a:t>
            </a:r>
            <a:r>
              <a:rPr lang="nl-BE" sz="1200" kern="1200" dirty="0" smtClean="0">
                <a:solidFill>
                  <a:schemeClr val="tx1"/>
                </a:solidFill>
                <a:effectLst/>
                <a:latin typeface="+mn-lt"/>
                <a:ea typeface="+mn-ea"/>
                <a:cs typeface="+mn-cs"/>
              </a:rPr>
              <a:t> policy support</a:t>
            </a: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823553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nl-BE" sz="1200" b="1" kern="1200" dirty="0" smtClean="0">
                <a:solidFill>
                  <a:schemeClr val="tx1"/>
                </a:solidFill>
                <a:effectLst/>
                <a:latin typeface="+mn-lt"/>
                <a:ea typeface="+mn-ea"/>
                <a:cs typeface="+mn-cs"/>
              </a:rPr>
              <a:t>2.</a:t>
            </a:r>
            <a:r>
              <a:rPr lang="nl-BE" sz="1200" b="1" kern="1200" baseline="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Appropriate</a:t>
            </a:r>
            <a:r>
              <a:rPr lang="nl-BE" sz="1200" b="1" kern="1200" dirty="0" smtClean="0">
                <a:solidFill>
                  <a:schemeClr val="tx1"/>
                </a:solidFill>
                <a:effectLst/>
                <a:latin typeface="+mn-lt"/>
                <a:ea typeface="+mn-ea"/>
                <a:cs typeface="+mn-cs"/>
              </a:rPr>
              <a:t> corporate culture</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from</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hierarchy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participation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communities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team </a:t>
            </a:r>
            <a:r>
              <a:rPr lang="nl-BE" sz="1200" kern="1200" dirty="0" err="1" smtClean="0">
                <a:solidFill>
                  <a:schemeClr val="tx1"/>
                </a:solidFill>
                <a:effectLst/>
                <a:latin typeface="+mn-lt"/>
                <a:ea typeface="+mn-ea"/>
                <a:cs typeface="+mn-cs"/>
              </a:rPr>
              <a:t>work</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first </a:t>
            </a:r>
            <a:r>
              <a:rPr lang="nl-BE" sz="1200" kern="1200" dirty="0" err="1" smtClean="0">
                <a:solidFill>
                  <a:schemeClr val="tx1"/>
                </a:solidFill>
                <a:effectLst/>
                <a:latin typeface="+mn-lt"/>
                <a:ea typeface="+mn-ea"/>
                <a:cs typeface="+mn-cs"/>
              </a:rPr>
              <a:t>place</a:t>
            </a:r>
            <a:r>
              <a:rPr lang="nl-BE" sz="1200" kern="1200" dirty="0" smtClean="0">
                <a:solidFill>
                  <a:schemeClr val="tx1"/>
                </a:solidFill>
                <a:effectLst/>
                <a:latin typeface="+mn-lt"/>
                <a:ea typeface="+mn-ea"/>
                <a:cs typeface="+mn-cs"/>
              </a:rPr>
              <a:t> meeting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needs</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customer,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a:t>
            </a:r>
            <a:r>
              <a:rPr lang="nl-BE" sz="1200" kern="1200" dirty="0" err="1" smtClean="0">
                <a:solidFill>
                  <a:schemeClr val="tx1"/>
                </a:solidFill>
                <a:effectLst/>
                <a:latin typeface="+mn-lt"/>
                <a:ea typeface="+mn-ea"/>
                <a:cs typeface="+mn-cs"/>
              </a:rPr>
              <a:t>institutions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rewarding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entrepreneurship</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ex post </a:t>
            </a:r>
            <a:r>
              <a:rPr lang="nl-BE" sz="1200" kern="1200" dirty="0" err="1" smtClean="0">
                <a:solidFill>
                  <a:schemeClr val="tx1"/>
                </a:solidFill>
                <a:effectLst/>
                <a:latin typeface="+mn-lt"/>
                <a:ea typeface="+mn-ea"/>
                <a:cs typeface="+mn-cs"/>
              </a:rPr>
              <a:t>evaluation</a:t>
            </a:r>
            <a:r>
              <a:rPr lang="nl-BE" sz="1200" kern="1200" dirty="0" smtClean="0">
                <a:solidFill>
                  <a:schemeClr val="tx1"/>
                </a:solidFill>
                <a:effectLst/>
                <a:latin typeface="+mn-lt"/>
                <a:ea typeface="+mn-ea"/>
                <a:cs typeface="+mn-cs"/>
              </a:rPr>
              <a:t> on output, </a:t>
            </a:r>
            <a:r>
              <a:rPr lang="nl-BE" sz="1200" kern="1200" dirty="0" err="1" smtClean="0">
                <a:solidFill>
                  <a:schemeClr val="tx1"/>
                </a:solidFill>
                <a:effectLst/>
                <a:latin typeface="+mn-lt"/>
                <a:ea typeface="+mn-ea"/>
                <a:cs typeface="+mn-cs"/>
              </a:rPr>
              <a:t>not</a:t>
            </a:r>
            <a:r>
              <a:rPr lang="nl-BE" sz="1200" kern="1200" dirty="0" smtClean="0">
                <a:solidFill>
                  <a:schemeClr val="tx1"/>
                </a:solidFill>
                <a:effectLst/>
                <a:latin typeface="+mn-lt"/>
                <a:ea typeface="+mn-ea"/>
                <a:cs typeface="+mn-cs"/>
              </a:rPr>
              <a:t> ex ante control of </a:t>
            </a:r>
            <a:r>
              <a:rPr lang="nl-BE" sz="1200" kern="1200" dirty="0" err="1" smtClean="0">
                <a:solidFill>
                  <a:schemeClr val="tx1"/>
                </a:solidFill>
                <a:effectLst/>
                <a:latin typeface="+mn-lt"/>
                <a:ea typeface="+mn-ea"/>
                <a:cs typeface="+mn-cs"/>
              </a:rPr>
              <a:t>every</a:t>
            </a:r>
            <a:r>
              <a:rPr lang="nl-BE" sz="1200" kern="1200" dirty="0" smtClean="0">
                <a:solidFill>
                  <a:schemeClr val="tx1"/>
                </a:solidFill>
                <a:effectLst/>
                <a:latin typeface="+mn-lt"/>
                <a:ea typeface="+mn-ea"/>
                <a:cs typeface="+mn-cs"/>
              </a:rPr>
              <a:t> input</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3591776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r</a:t>
            </a:r>
            <a:r>
              <a:rPr lang="en-GB" sz="1200" kern="1200" dirty="0" err="1" smtClean="0">
                <a:solidFill>
                  <a:schemeClr val="tx1"/>
                </a:solidFill>
                <a:effectLst/>
                <a:latin typeface="+mn-lt"/>
                <a:ea typeface="+mn-ea"/>
                <a:cs typeface="+mn-cs"/>
              </a:rPr>
              <a:t>easoning</a:t>
            </a:r>
            <a:r>
              <a:rPr lang="en-GB" sz="1200" kern="1200" dirty="0" smtClean="0">
                <a:solidFill>
                  <a:schemeClr val="tx1"/>
                </a:solidFill>
                <a:effectLst/>
                <a:latin typeface="+mn-lt"/>
                <a:ea typeface="+mn-ea"/>
                <a:cs typeface="+mn-cs"/>
              </a:rPr>
              <a:t> in terms of added value for citizens and companies rather than in terms of legal competences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focus on more efficient and effective service delivery and on cost control</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appropriate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balance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between</a:t>
            </a:r>
            <a:r>
              <a:rPr lang="nl-BE" sz="1200" kern="1200" dirty="0" smtClean="0">
                <a:solidFill>
                  <a:schemeClr val="tx1"/>
                </a:solidFill>
                <a:effectLst/>
                <a:latin typeface="+mn-lt"/>
                <a:ea typeface="+mn-ea"/>
                <a:cs typeface="+mn-cs"/>
              </a:rPr>
              <a:t> efficiency on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one</a:t>
            </a:r>
            <a:r>
              <a:rPr lang="nl-BE" sz="1200" kern="1200" dirty="0" smtClean="0">
                <a:solidFill>
                  <a:schemeClr val="tx1"/>
                </a:solidFill>
                <a:effectLst/>
                <a:latin typeface="+mn-lt"/>
                <a:ea typeface="+mn-ea"/>
                <a:cs typeface="+mn-cs"/>
              </a:rPr>
              <a:t> hand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privacy </a:t>
            </a:r>
            <a:r>
              <a:rPr lang="nl-BE" sz="1200" kern="1200" dirty="0" err="1" smtClean="0">
                <a:solidFill>
                  <a:schemeClr val="tx1"/>
                </a:solidFill>
                <a:effectLst/>
                <a:latin typeface="+mn-lt"/>
                <a:ea typeface="+mn-ea"/>
                <a:cs typeface="+mn-cs"/>
              </a:rPr>
              <a:t>protection</a:t>
            </a:r>
            <a:r>
              <a:rPr lang="nl-BE" sz="1200" kern="1200" dirty="0" smtClean="0">
                <a:solidFill>
                  <a:schemeClr val="tx1"/>
                </a:solidFill>
                <a:effectLst/>
                <a:latin typeface="+mn-lt"/>
                <a:ea typeface="+mn-ea"/>
                <a:cs typeface="+mn-cs"/>
              </a:rPr>
              <a:t> on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other</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172164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sufficient</a:t>
            </a:r>
            <a:r>
              <a:rPr lang="nl-BE" sz="1200" kern="1200" dirty="0" smtClean="0">
                <a:solidFill>
                  <a:schemeClr val="tx1"/>
                </a:solidFill>
                <a:effectLst/>
                <a:latin typeface="+mn-lt"/>
                <a:ea typeface="+mn-ea"/>
                <a:cs typeface="+mn-cs"/>
              </a:rPr>
              <a:t> financial means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permanent change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innovation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agreed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possibility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re-</a:t>
            </a:r>
            <a:r>
              <a:rPr lang="nl-BE" sz="1200" kern="1200" dirty="0" err="1" smtClean="0">
                <a:solidFill>
                  <a:schemeClr val="tx1"/>
                </a:solidFill>
                <a:effectLst/>
                <a:latin typeface="+mn-lt"/>
                <a:ea typeface="+mn-ea"/>
                <a:cs typeface="+mn-cs"/>
              </a:rPr>
              <a:t>invest</a:t>
            </a:r>
            <a:r>
              <a:rPr lang="nl-BE" sz="1200" kern="1200" dirty="0" smtClean="0">
                <a:solidFill>
                  <a:schemeClr val="tx1"/>
                </a:solidFill>
                <a:effectLst/>
                <a:latin typeface="+mn-lt"/>
                <a:ea typeface="+mn-ea"/>
                <a:cs typeface="+mn-cs"/>
              </a:rPr>
              <a:t> efficiency </a:t>
            </a:r>
            <a:r>
              <a:rPr lang="nl-BE" sz="1200" kern="1200" dirty="0" err="1" smtClean="0">
                <a:solidFill>
                  <a:schemeClr val="tx1"/>
                </a:solidFill>
                <a:effectLst/>
                <a:latin typeface="+mn-lt"/>
                <a:ea typeface="+mn-ea"/>
                <a:cs typeface="+mn-cs"/>
              </a:rPr>
              <a:t>gains</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innovation</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2251114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b="1" kern="1200" dirty="0" smtClean="0">
                <a:solidFill>
                  <a:schemeClr val="tx1"/>
                </a:solidFill>
                <a:effectLst/>
                <a:latin typeface="+mn-lt"/>
                <a:ea typeface="+mn-ea"/>
                <a:cs typeface="+mn-cs"/>
              </a:rPr>
              <a:t>3. Solid ICT </a:t>
            </a:r>
            <a:r>
              <a:rPr lang="nl-BE" sz="1200" b="1" kern="1200" dirty="0" err="1" smtClean="0">
                <a:solidFill>
                  <a:schemeClr val="tx1"/>
                </a:solidFill>
                <a:effectLst/>
                <a:latin typeface="+mn-lt"/>
                <a:ea typeface="+mn-ea"/>
                <a:cs typeface="+mn-cs"/>
              </a:rPr>
              <a:t>architecture</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and</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continuous</a:t>
            </a:r>
            <a:r>
              <a:rPr lang="nl-BE" sz="1200" b="1" kern="1200" dirty="0" smtClean="0">
                <a:solidFill>
                  <a:schemeClr val="tx1"/>
                </a:solidFill>
                <a:effectLst/>
                <a:latin typeface="+mn-lt"/>
                <a:ea typeface="+mn-ea"/>
                <a:cs typeface="+mn-cs"/>
              </a:rPr>
              <a:t> </a:t>
            </a:r>
            <a:r>
              <a:rPr lang="nl-BE" sz="1200" b="1" kern="1200" dirty="0" err="1" smtClean="0">
                <a:solidFill>
                  <a:schemeClr val="tx1"/>
                </a:solidFill>
                <a:effectLst/>
                <a:latin typeface="+mn-lt"/>
                <a:ea typeface="+mn-ea"/>
                <a:cs typeface="+mn-cs"/>
              </a:rPr>
              <a:t>innovation</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API-approach (</a:t>
            </a:r>
            <a:r>
              <a:rPr lang="nl-BE" sz="1200" kern="1200" dirty="0" err="1" smtClean="0">
                <a:solidFill>
                  <a:schemeClr val="tx1"/>
                </a:solidFill>
                <a:effectLst/>
                <a:latin typeface="+mn-lt"/>
                <a:ea typeface="+mn-ea"/>
                <a:cs typeface="+mn-cs"/>
              </a:rPr>
              <a:t>application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programming</a:t>
            </a:r>
            <a:r>
              <a:rPr lang="nl-BE" sz="1200" kern="1200" dirty="0" smtClean="0">
                <a:solidFill>
                  <a:schemeClr val="tx1"/>
                </a:solidFill>
                <a:effectLst/>
                <a:latin typeface="+mn-lt"/>
                <a:ea typeface="+mn-ea"/>
                <a:cs typeface="+mn-cs"/>
              </a:rPr>
              <a:t> interface)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(worldwide) </a:t>
            </a:r>
            <a:r>
              <a:rPr lang="nl-BE" sz="1200" kern="1200" dirty="0" err="1" smtClean="0">
                <a:solidFill>
                  <a:schemeClr val="tx1"/>
                </a:solidFill>
                <a:effectLst/>
                <a:latin typeface="+mn-lt"/>
                <a:ea typeface="+mn-ea"/>
                <a:cs typeface="+mn-cs"/>
              </a:rPr>
              <a:t>reuse</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components</a:t>
            </a:r>
            <a:r>
              <a:rPr lang="nl-BE" sz="1200" kern="1200" dirty="0" smtClean="0">
                <a:solidFill>
                  <a:schemeClr val="tx1"/>
                </a:solidFill>
                <a:effectLst/>
                <a:latin typeface="+mn-lt"/>
                <a:ea typeface="+mn-ea"/>
                <a:cs typeface="+mn-cs"/>
              </a:rPr>
              <a:t>, services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best </a:t>
            </a:r>
            <a:r>
              <a:rPr lang="nl-BE" sz="1200" kern="1200" dirty="0" err="1" smtClean="0">
                <a:solidFill>
                  <a:schemeClr val="tx1"/>
                </a:solidFill>
                <a:effectLst/>
                <a:latin typeface="+mn-lt"/>
                <a:ea typeface="+mn-ea"/>
                <a:cs typeface="+mn-cs"/>
              </a:rPr>
              <a:t>practices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272859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sharing</a:t>
            </a:r>
            <a:r>
              <a:rPr lang="nl-BE" sz="1200" kern="1200" dirty="0" smtClean="0">
                <a:solidFill>
                  <a:schemeClr val="tx1"/>
                </a:solidFill>
                <a:effectLst/>
                <a:latin typeface="+mn-lt"/>
                <a:ea typeface="+mn-ea"/>
                <a:cs typeface="+mn-cs"/>
              </a:rPr>
              <a:t> ICT </a:t>
            </a:r>
            <a:r>
              <a:rPr lang="nl-BE" sz="1200" kern="1200" dirty="0" err="1" smtClean="0">
                <a:solidFill>
                  <a:schemeClr val="tx1"/>
                </a:solidFill>
                <a:effectLst/>
                <a:latin typeface="+mn-lt"/>
                <a:ea typeface="+mn-ea"/>
                <a:cs typeface="+mn-cs"/>
              </a:rPr>
              <a:t>infrastructure</a:t>
            </a:r>
            <a:r>
              <a:rPr lang="nl-BE" sz="1200" kern="1200" dirty="0" smtClean="0">
                <a:solidFill>
                  <a:schemeClr val="tx1"/>
                </a:solidFill>
                <a:effectLst/>
                <a:latin typeface="+mn-lt"/>
                <a:ea typeface="+mn-ea"/>
                <a:cs typeface="+mn-cs"/>
              </a:rPr>
              <a:t>, platforms, basic services, </a:t>
            </a:r>
            <a:r>
              <a:rPr lang="nl-BE" sz="1200" kern="1200" dirty="0" err="1" smtClean="0">
                <a:solidFill>
                  <a:schemeClr val="tx1"/>
                </a:solidFill>
                <a:effectLst/>
                <a:latin typeface="+mn-lt"/>
                <a:ea typeface="+mn-ea"/>
                <a:cs typeface="+mn-cs"/>
              </a:rPr>
              <a:t>applications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expertise in order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reduce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costs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increase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reliability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speed up time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market</a:t>
            </a: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3637570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service </a:t>
            </a:r>
            <a:r>
              <a:rPr lang="nl-BE" sz="1200" kern="1200" dirty="0" err="1" smtClean="0">
                <a:solidFill>
                  <a:schemeClr val="tx1"/>
                </a:solidFill>
                <a:effectLst/>
                <a:latin typeface="+mn-lt"/>
                <a:ea typeface="+mn-ea"/>
                <a:cs typeface="+mn-cs"/>
              </a:rPr>
              <a:t>oriented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architecture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based</a:t>
            </a:r>
            <a:r>
              <a:rPr lang="nl-BE" sz="1200" kern="1200" dirty="0" smtClean="0">
                <a:solidFill>
                  <a:schemeClr val="tx1"/>
                </a:solidFill>
                <a:effectLst/>
                <a:latin typeface="+mn-lt"/>
                <a:ea typeface="+mn-ea"/>
                <a:cs typeface="+mn-cs"/>
              </a:rPr>
              <a:t> on REST-full services in a plug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play</a:t>
            </a:r>
            <a:r>
              <a:rPr lang="nl-BE" sz="1200" kern="1200" dirty="0" smtClean="0">
                <a:solidFill>
                  <a:schemeClr val="tx1"/>
                </a:solidFill>
                <a:effectLst/>
                <a:latin typeface="+mn-lt"/>
                <a:ea typeface="+mn-ea"/>
                <a:cs typeface="+mn-cs"/>
              </a:rPr>
              <a:t> mode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589980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technology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a:t>
            </a:r>
            <a:r>
              <a:rPr lang="nl-BE" sz="1200" kern="1200" dirty="0" smtClean="0">
                <a:solidFill>
                  <a:schemeClr val="tx1"/>
                </a:solidFill>
                <a:effectLst/>
                <a:latin typeface="+mn-lt"/>
                <a:ea typeface="+mn-ea"/>
                <a:cs typeface="+mn-cs"/>
              </a:rPr>
              <a:t> policy </a:t>
            </a:r>
            <a:r>
              <a:rPr lang="nl-BE" sz="1200" kern="1200" dirty="0" err="1" smtClean="0">
                <a:solidFill>
                  <a:schemeClr val="tx1"/>
                </a:solidFill>
                <a:effectLst/>
                <a:latin typeface="+mn-lt"/>
                <a:ea typeface="+mn-ea"/>
                <a:cs typeface="+mn-cs"/>
              </a:rPr>
              <a:t>watch</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latest</a:t>
            </a:r>
            <a:r>
              <a:rPr lang="nl-BE" sz="1200" kern="1200" dirty="0" smtClean="0">
                <a:solidFill>
                  <a:schemeClr val="tx1"/>
                </a:solidFill>
                <a:effectLst/>
                <a:latin typeface="+mn-lt"/>
                <a:ea typeface="+mn-ea"/>
                <a:cs typeface="+mn-cs"/>
              </a:rPr>
              <a:t> subjects of </a:t>
            </a:r>
            <a:r>
              <a:rPr lang="nl-BE" sz="1200" kern="1200" dirty="0" err="1" smtClean="0">
                <a:solidFill>
                  <a:schemeClr val="tx1"/>
                </a:solidFill>
                <a:effectLst/>
                <a:latin typeface="+mn-lt"/>
                <a:ea typeface="+mn-ea"/>
                <a:cs typeface="+mn-cs"/>
              </a:rPr>
              <a:t>investigation</a:t>
            </a:r>
            <a:r>
              <a:rPr lang="nl-BE" sz="1200" kern="1200" dirty="0" smtClean="0">
                <a:solidFill>
                  <a:schemeClr val="tx1"/>
                </a:solidFill>
                <a:effectLst/>
                <a:latin typeface="+mn-lt"/>
                <a:ea typeface="+mn-ea"/>
                <a:cs typeface="+mn-cs"/>
              </a:rPr>
              <a:t> are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1731952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smtClean="0">
                <a:solidFill>
                  <a:schemeClr val="tx1"/>
                </a:solidFill>
                <a:effectLst/>
                <a:latin typeface="+mn-lt"/>
                <a:ea typeface="+mn-ea"/>
                <a:cs typeface="+mn-cs"/>
              </a:rPr>
              <a:t>mobile </a:t>
            </a:r>
            <a:r>
              <a:rPr lang="nl-BE" sz="1200" kern="1200" dirty="0" err="1" smtClean="0">
                <a:solidFill>
                  <a:schemeClr val="tx1"/>
                </a:solidFill>
                <a:effectLst/>
                <a:latin typeface="+mn-lt"/>
                <a:ea typeface="+mn-ea"/>
                <a:cs typeface="+mn-cs"/>
              </a:rPr>
              <a:t>applications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877765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computing, </a:t>
            </a:r>
            <a:r>
              <a:rPr lang="nl-BE" sz="1200" kern="1200" dirty="0" err="1" smtClean="0">
                <a:solidFill>
                  <a:schemeClr val="tx1"/>
                </a:solidFill>
                <a:effectLst/>
                <a:latin typeface="+mn-lt"/>
                <a:ea typeface="+mn-ea"/>
                <a:cs typeface="+mn-cs"/>
              </a:rPr>
              <a:t>combining</a:t>
            </a:r>
            <a:r>
              <a:rPr lang="nl-BE" sz="1200" kern="1200" dirty="0" smtClean="0">
                <a:solidFill>
                  <a:schemeClr val="tx1"/>
                </a:solidFill>
                <a:effectLst/>
                <a:latin typeface="+mn-lt"/>
                <a:ea typeface="+mn-ea"/>
                <a:cs typeface="+mn-cs"/>
              </a:rPr>
              <a:t> public </a:t>
            </a: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non </a:t>
            </a:r>
            <a:r>
              <a:rPr lang="nl-BE" sz="1200" kern="1200" dirty="0" err="1" smtClean="0">
                <a:solidFill>
                  <a:schemeClr val="tx1"/>
                </a:solidFill>
                <a:effectLst/>
                <a:latin typeface="+mn-lt"/>
                <a:ea typeface="+mn-ea"/>
                <a:cs typeface="+mn-cs"/>
              </a:rPr>
              <a:t>sensitive</a:t>
            </a:r>
            <a:r>
              <a:rPr lang="nl-BE" sz="1200" kern="1200" dirty="0" smtClean="0">
                <a:solidFill>
                  <a:schemeClr val="tx1"/>
                </a:solidFill>
                <a:effectLst/>
                <a:latin typeface="+mn-lt"/>
                <a:ea typeface="+mn-ea"/>
                <a:cs typeface="+mn-cs"/>
              </a:rPr>
              <a:t> information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applications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with</a:t>
            </a:r>
            <a:r>
              <a:rPr lang="nl-BE" sz="1200" kern="1200" dirty="0" smtClean="0">
                <a:solidFill>
                  <a:schemeClr val="tx1"/>
                </a:solidFill>
                <a:effectLst/>
                <a:latin typeface="+mn-lt"/>
                <a:ea typeface="+mn-ea"/>
                <a:cs typeface="+mn-cs"/>
              </a:rPr>
              <a:t> a community </a:t>
            </a:r>
            <a:r>
              <a:rPr lang="nl-BE" sz="1200" kern="1200" dirty="0" err="1" smtClean="0">
                <a:solidFill>
                  <a:schemeClr val="tx1"/>
                </a:solidFill>
                <a:effectLst/>
                <a:latin typeface="+mn-lt"/>
                <a:ea typeface="+mn-ea"/>
                <a:cs typeface="+mn-cs"/>
              </a:rPr>
              <a:t>cloud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designed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managed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public sector =&gt; </a:t>
            </a:r>
            <a:r>
              <a:rPr lang="nl-BE" sz="1200" kern="1200" dirty="0" err="1" smtClean="0">
                <a:solidFill>
                  <a:schemeClr val="tx1"/>
                </a:solidFill>
                <a:effectLst/>
                <a:latin typeface="+mn-lt"/>
                <a:ea typeface="+mn-ea"/>
                <a:cs typeface="+mn-cs"/>
              </a:rPr>
              <a:t>cost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reduction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faster</a:t>
            </a:r>
            <a:r>
              <a:rPr lang="nl-BE" sz="1200" kern="1200" dirty="0" smtClean="0">
                <a:solidFill>
                  <a:schemeClr val="tx1"/>
                </a:solidFill>
                <a:effectLst/>
                <a:latin typeface="+mn-lt"/>
                <a:ea typeface="+mn-ea"/>
                <a:cs typeface="+mn-cs"/>
              </a:rPr>
              <a:t> time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market</a:t>
            </a: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968255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smtClean="0">
                <a:solidFill>
                  <a:schemeClr val="tx1"/>
                </a:solidFill>
                <a:effectLst/>
                <a:latin typeface="+mn-lt"/>
                <a:ea typeface="+mn-ea"/>
                <a:cs typeface="+mn-cs"/>
              </a:rPr>
              <a:t>big data analysis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fraud</a:t>
            </a:r>
            <a:r>
              <a:rPr lang="nl-BE" sz="1200" kern="1200" dirty="0" smtClean="0">
                <a:solidFill>
                  <a:schemeClr val="tx1"/>
                </a:solidFill>
                <a:effectLst/>
                <a:latin typeface="+mn-lt"/>
                <a:ea typeface="+mn-ea"/>
                <a:cs typeface="+mn-cs"/>
              </a:rPr>
              <a:t> prevention, policy support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detection</a:t>
            </a:r>
            <a:r>
              <a:rPr lang="nl-BE" sz="1200" kern="1200" dirty="0" smtClean="0">
                <a:solidFill>
                  <a:schemeClr val="tx1"/>
                </a:solidFill>
                <a:effectLst/>
                <a:latin typeface="+mn-lt"/>
                <a:ea typeface="+mn-ea"/>
                <a:cs typeface="+mn-cs"/>
              </a:rPr>
              <a:t> of non take up of benefits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319678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benefits as </a:t>
            </a:r>
            <a:r>
              <a:rPr lang="nl-BE" sz="1200" kern="1200" dirty="0" err="1" smtClean="0">
                <a:solidFill>
                  <a:schemeClr val="tx1"/>
                </a:solidFill>
                <a:effectLst/>
                <a:latin typeface="+mn-lt"/>
                <a:ea typeface="+mn-ea"/>
                <a:cs typeface="+mn-cs"/>
              </a:rPr>
              <a:t>much</a:t>
            </a:r>
            <a:r>
              <a:rPr lang="nl-BE" sz="1200" kern="1200" dirty="0" smtClean="0">
                <a:solidFill>
                  <a:schemeClr val="tx1"/>
                </a:solidFill>
                <a:effectLst/>
                <a:latin typeface="+mn-lt"/>
                <a:ea typeface="+mn-ea"/>
                <a:cs typeface="+mn-cs"/>
              </a:rPr>
              <a:t> as </a:t>
            </a:r>
            <a:r>
              <a:rPr lang="nl-BE" sz="1200" kern="1200" dirty="0" err="1" smtClean="0">
                <a:solidFill>
                  <a:schemeClr val="tx1"/>
                </a:solidFill>
                <a:effectLst/>
                <a:latin typeface="+mn-lt"/>
                <a:ea typeface="+mn-ea"/>
                <a:cs typeface="+mn-cs"/>
              </a:rPr>
              <a:t>possible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automatically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granted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according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 ‘happy flow’</a:t>
            </a: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3132258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nl-BE" sz="1200" kern="1200" dirty="0" err="1" smtClean="0">
                <a:solidFill>
                  <a:schemeClr val="tx1"/>
                </a:solidFill>
                <a:effectLst/>
                <a:latin typeface="+mn-lt"/>
                <a:ea typeface="+mn-ea"/>
                <a:cs typeface="+mn-cs"/>
              </a:rPr>
              <a:t>artificial</a:t>
            </a:r>
            <a:r>
              <a:rPr lang="nl-BE" sz="1200" kern="1200" dirty="0" smtClean="0">
                <a:solidFill>
                  <a:schemeClr val="tx1"/>
                </a:solidFill>
                <a:effectLst/>
                <a:latin typeface="+mn-lt"/>
                <a:ea typeface="+mn-ea"/>
                <a:cs typeface="+mn-cs"/>
              </a:rPr>
              <a:t> intelligence in support of big data analysis,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virtual personal </a:t>
            </a:r>
            <a:r>
              <a:rPr lang="nl-BE" sz="1200" kern="1200" dirty="0" err="1" smtClean="0">
                <a:solidFill>
                  <a:schemeClr val="tx1"/>
                </a:solidFill>
                <a:effectLst/>
                <a:latin typeface="+mn-lt"/>
                <a:ea typeface="+mn-ea"/>
                <a:cs typeface="+mn-cs"/>
              </a:rPr>
              <a:t>assistants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machine </a:t>
            </a:r>
            <a:r>
              <a:rPr lang="nl-BE" sz="1200" kern="1200" dirty="0" err="1" smtClean="0">
                <a:solidFill>
                  <a:schemeClr val="tx1"/>
                </a:solidFill>
                <a:effectLst/>
                <a:latin typeface="+mn-lt"/>
                <a:ea typeface="+mn-ea"/>
                <a:cs typeface="+mn-cs"/>
              </a:rPr>
              <a:t>learning</a:t>
            </a:r>
            <a:endParaRPr lang="nl-BE"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attention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evolution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laws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politics in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fields of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new </a:t>
            </a:r>
            <a:r>
              <a:rPr lang="nl-BE" sz="1200" kern="1200" dirty="0" err="1" smtClean="0">
                <a:solidFill>
                  <a:schemeClr val="tx1"/>
                </a:solidFill>
                <a:effectLst/>
                <a:latin typeface="+mn-lt"/>
                <a:ea typeface="+mn-ea"/>
                <a:cs typeface="+mn-cs"/>
              </a:rPr>
              <a:t>technologies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information security</a:t>
            </a: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2739500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l-BE" sz="1200" b="1" kern="1200" dirty="0" smtClean="0">
                <a:solidFill>
                  <a:schemeClr val="tx1"/>
                </a:solidFill>
                <a:effectLst/>
                <a:latin typeface="+mn-lt"/>
                <a:ea typeface="+mn-ea"/>
                <a:cs typeface="+mn-cs"/>
              </a:rPr>
              <a:t>4. D</a:t>
            </a:r>
            <a:r>
              <a:rPr lang="en-GB" sz="1200" b="1" kern="1200" dirty="0" err="1" smtClean="0">
                <a:solidFill>
                  <a:schemeClr val="tx1"/>
                </a:solidFill>
                <a:effectLst/>
                <a:latin typeface="+mn-lt"/>
                <a:ea typeface="+mn-ea"/>
                <a:cs typeface="+mn-cs"/>
              </a:rPr>
              <a:t>esignating</a:t>
            </a:r>
            <a:r>
              <a:rPr lang="en-GB" sz="1200" b="1" kern="1200" dirty="0" smtClean="0">
                <a:solidFill>
                  <a:schemeClr val="tx1"/>
                </a:solidFill>
                <a:effectLst/>
                <a:latin typeface="+mn-lt"/>
                <a:ea typeface="+mn-ea"/>
                <a:cs typeface="+mn-cs"/>
              </a:rPr>
              <a:t> an institution that acts as a driving force is useful</a:t>
            </a:r>
            <a:endParaRPr lang="nl-BE"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business </a:t>
            </a:r>
            <a:r>
              <a:rPr lang="nl-BE" sz="1200" kern="1200" dirty="0" err="1" smtClean="0">
                <a:solidFill>
                  <a:schemeClr val="tx1"/>
                </a:solidFill>
                <a:effectLst/>
                <a:latin typeface="+mn-lt"/>
                <a:ea typeface="+mn-ea"/>
                <a:cs typeface="+mn-cs"/>
              </a:rPr>
              <a:t>process</a:t>
            </a:r>
            <a:r>
              <a:rPr lang="nl-BE" sz="1200" kern="1200" dirty="0" smtClean="0">
                <a:solidFill>
                  <a:schemeClr val="tx1"/>
                </a:solidFill>
                <a:effectLst/>
                <a:latin typeface="+mn-lt"/>
                <a:ea typeface="+mn-ea"/>
                <a:cs typeface="+mn-cs"/>
              </a:rPr>
              <a:t> re-engineering </a:t>
            </a:r>
            <a:r>
              <a:rPr lang="nl-BE" sz="1200" kern="1200" dirty="0" err="1" smtClean="0">
                <a:solidFill>
                  <a:schemeClr val="tx1"/>
                </a:solidFill>
                <a:effectLst/>
                <a:latin typeface="+mn-lt"/>
                <a:ea typeface="+mn-ea"/>
                <a:cs typeface="+mn-cs"/>
              </a:rPr>
              <a:t>within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across</a:t>
            </a:r>
            <a:r>
              <a:rPr lang="nl-BE" sz="1200" kern="1200" dirty="0" smtClean="0">
                <a:solidFill>
                  <a:schemeClr val="tx1"/>
                </a:solidFill>
                <a:effectLst/>
                <a:latin typeface="+mn-lt"/>
                <a:ea typeface="+mn-ea"/>
                <a:cs typeface="+mn-cs"/>
              </a:rPr>
              <a:t> actors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being</a:t>
            </a:r>
            <a:r>
              <a:rPr lang="nl-BE" sz="1200" kern="1200" dirty="0" smtClean="0">
                <a:solidFill>
                  <a:schemeClr val="tx1"/>
                </a:solidFill>
                <a:effectLst/>
                <a:latin typeface="+mn-lt"/>
                <a:ea typeface="+mn-ea"/>
                <a:cs typeface="+mn-cs"/>
              </a:rPr>
              <a:t> a mediator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enabler</a:t>
            </a:r>
            <a:r>
              <a:rPr lang="nl-BE" sz="1200" kern="1200" dirty="0" smtClean="0">
                <a:solidFill>
                  <a:schemeClr val="tx1"/>
                </a:solidFill>
                <a:effectLst/>
                <a:latin typeface="+mn-lt"/>
                <a:ea typeface="+mn-ea"/>
                <a:cs typeface="+mn-cs"/>
              </a:rPr>
              <a:t> setting out a long term </a:t>
            </a:r>
            <a:r>
              <a:rPr lang="nl-BE" sz="1200" kern="1200" dirty="0" err="1" smtClean="0">
                <a:solidFill>
                  <a:schemeClr val="tx1"/>
                </a:solidFill>
                <a:effectLst/>
                <a:latin typeface="+mn-lt"/>
                <a:ea typeface="+mn-ea"/>
                <a:cs typeface="+mn-cs"/>
              </a:rPr>
              <a:t>roadmap</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e-services</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proactively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looking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opportunities</a:t>
            </a:r>
            <a:r>
              <a:rPr lang="nl-BE" sz="1200" kern="1200" dirty="0" smtClean="0">
                <a:solidFill>
                  <a:schemeClr val="tx1"/>
                </a:solidFill>
                <a:effectLst/>
                <a:latin typeface="+mn-lt"/>
                <a:ea typeface="+mn-ea"/>
                <a:cs typeface="+mn-cs"/>
              </a:rPr>
              <a:t> in </a:t>
            </a:r>
            <a:r>
              <a:rPr lang="nl-BE" sz="1200" kern="1200" dirty="0" err="1" smtClean="0">
                <a:solidFill>
                  <a:schemeClr val="tx1"/>
                </a:solidFill>
                <a:effectLst/>
                <a:latin typeface="+mn-lt"/>
                <a:ea typeface="+mn-ea"/>
                <a:cs typeface="+mn-cs"/>
              </a:rPr>
              <a:t>technology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innovation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benefit </a:t>
            </a:r>
            <a:r>
              <a:rPr lang="nl-BE" sz="1200" kern="1200" dirty="0" err="1" smtClean="0">
                <a:solidFill>
                  <a:schemeClr val="tx1"/>
                </a:solidFill>
                <a:effectLst/>
                <a:latin typeface="+mn-lt"/>
                <a:ea typeface="+mn-ea"/>
                <a:cs typeface="+mn-cs"/>
              </a:rPr>
              <a:t>citizens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enterprises</a:t>
            </a:r>
            <a:endParaRPr lang="nl-B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ensuring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continuous</a:t>
            </a:r>
            <a:r>
              <a:rPr lang="nl-BE" sz="1200" kern="1200" dirty="0" smtClean="0">
                <a:solidFill>
                  <a:schemeClr val="tx1"/>
                </a:solidFill>
                <a:effectLst/>
                <a:latin typeface="+mn-lt"/>
                <a:ea typeface="+mn-ea"/>
                <a:cs typeface="+mn-cs"/>
              </a:rPr>
              <a:t> delivery of shared ICT services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retention</a:t>
            </a:r>
            <a:r>
              <a:rPr lang="nl-BE" sz="1200" kern="1200" dirty="0" smtClean="0">
                <a:solidFill>
                  <a:schemeClr val="tx1"/>
                </a:solidFill>
                <a:effectLst/>
                <a:latin typeface="+mn-lt"/>
                <a:ea typeface="+mn-ea"/>
                <a:cs typeface="+mn-cs"/>
              </a:rPr>
              <a:t> of </a:t>
            </a:r>
            <a:r>
              <a:rPr lang="nl-BE" sz="1200" kern="1200" dirty="0" err="1" smtClean="0">
                <a:solidFill>
                  <a:schemeClr val="tx1"/>
                </a:solidFill>
                <a:effectLst/>
                <a:latin typeface="+mn-lt"/>
                <a:ea typeface="+mn-ea"/>
                <a:cs typeface="+mn-cs"/>
              </a:rPr>
              <a:t>crucial</a:t>
            </a:r>
            <a:r>
              <a:rPr lang="nl-BE" sz="1200" kern="1200" dirty="0" smtClean="0">
                <a:solidFill>
                  <a:schemeClr val="tx1"/>
                </a:solidFill>
                <a:effectLst/>
                <a:latin typeface="+mn-lt"/>
                <a:ea typeface="+mn-ea"/>
                <a:cs typeface="+mn-cs"/>
              </a:rPr>
              <a:t> skills</a:t>
            </a: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program, project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service management</a:t>
            </a:r>
          </a:p>
          <a:p>
            <a:pPr marL="171450" lvl="0" indent="-171450">
              <a:buFont typeface="Arial" panose="020B0604020202020204" pitchFamily="34" charset="0"/>
              <a:buChar char="•"/>
            </a:pPr>
            <a:r>
              <a:rPr lang="nl-BE" sz="1200" kern="1200" dirty="0" smtClean="0">
                <a:solidFill>
                  <a:schemeClr val="tx1"/>
                </a:solidFill>
                <a:effectLst/>
                <a:latin typeface="+mn-lt"/>
                <a:ea typeface="+mn-ea"/>
                <a:cs typeface="+mn-cs"/>
              </a:rPr>
              <a:t>co-</a:t>
            </a:r>
            <a:r>
              <a:rPr lang="nl-BE" sz="1200" kern="1200" dirty="0" err="1" smtClean="0">
                <a:solidFill>
                  <a:schemeClr val="tx1"/>
                </a:solidFill>
                <a:effectLst/>
                <a:latin typeface="+mn-lt"/>
                <a:ea typeface="+mn-ea"/>
                <a:cs typeface="+mn-cs"/>
              </a:rPr>
              <a:t>operative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governance</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904499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Let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computer do </a:t>
            </a:r>
            <a:r>
              <a:rPr lang="nl-BE" sz="1200" kern="1200" dirty="0" err="1" smtClean="0">
                <a:solidFill>
                  <a:schemeClr val="tx1"/>
                </a:solidFill>
                <a:effectLst/>
                <a:latin typeface="+mn-lt"/>
                <a:ea typeface="+mn-ea"/>
                <a:cs typeface="+mn-cs"/>
              </a:rPr>
              <a:t>what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good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thereby</a:t>
            </a:r>
            <a:r>
              <a:rPr lang="nl-BE" sz="1200" kern="1200" dirty="0" smtClean="0">
                <a:solidFill>
                  <a:schemeClr val="tx1"/>
                </a:solidFill>
                <a:effectLst/>
                <a:latin typeface="+mn-lt"/>
                <a:ea typeface="+mn-ea"/>
                <a:cs typeface="+mn-cs"/>
              </a:rPr>
              <a:t> make time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human support </a:t>
            </a:r>
            <a:r>
              <a:rPr lang="nl-BE" sz="1200" kern="1200" dirty="0" err="1" smtClean="0">
                <a:solidFill>
                  <a:schemeClr val="tx1"/>
                </a:solidFill>
                <a:effectLst/>
                <a:latin typeface="+mn-lt"/>
                <a:ea typeface="+mn-ea"/>
                <a:cs typeface="+mn-cs"/>
              </a:rPr>
              <a:t>where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necessary</a:t>
            </a:r>
            <a:r>
              <a:rPr lang="en-US" sz="1200" kern="1200" dirty="0" smtClean="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993753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63</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900258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64</a:t>
            </a:fld>
            <a:endParaRPr lang="en-US"/>
          </a:p>
        </p:txBody>
      </p:sp>
    </p:spTree>
    <p:extLst>
      <p:ext uri="{BB962C8B-B14F-4D97-AF65-F5344CB8AC3E}">
        <p14:creationId xmlns:p14="http://schemas.microsoft.com/office/powerpoint/2010/main" val="2614951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D3010DA-62F0-46C0-BFE3-D3424A2F0E3E}" type="slidenum">
              <a:rPr lang="fr-BE" smtClean="0"/>
              <a:t>65</a:t>
            </a:fld>
            <a:endParaRPr lang="fr-BE"/>
          </a:p>
        </p:txBody>
      </p:sp>
    </p:spTree>
    <p:extLst>
      <p:ext uri="{BB962C8B-B14F-4D97-AF65-F5344CB8AC3E}">
        <p14:creationId xmlns:p14="http://schemas.microsoft.com/office/powerpoint/2010/main" val="1910376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l-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66</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4169198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l-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67</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1353499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09588"/>
            <a:ext cx="4527550" cy="2547937"/>
          </a:xfrm>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70</a:t>
            </a:fld>
            <a:endParaRPr lang="nl-BE"/>
          </a:p>
        </p:txBody>
      </p:sp>
    </p:spTree>
    <p:extLst>
      <p:ext uri="{BB962C8B-B14F-4D97-AF65-F5344CB8AC3E}">
        <p14:creationId xmlns:p14="http://schemas.microsoft.com/office/powerpoint/2010/main" val="599459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71</a:t>
            </a:fld>
            <a:endParaRPr lang="en-US"/>
          </a:p>
        </p:txBody>
      </p:sp>
    </p:spTree>
    <p:extLst>
      <p:ext uri="{BB962C8B-B14F-4D97-AF65-F5344CB8AC3E}">
        <p14:creationId xmlns:p14="http://schemas.microsoft.com/office/powerpoint/2010/main" val="412050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inclusion</a:t>
            </a:r>
            <a:r>
              <a:rPr lang="nl-BE" sz="1200" kern="1200" dirty="0" smtClean="0">
                <a:solidFill>
                  <a:schemeClr val="tx1"/>
                </a:solidFill>
                <a:effectLst/>
                <a:latin typeface="+mn-lt"/>
                <a:ea typeface="+mn-ea"/>
                <a:cs typeface="+mn-cs"/>
              </a:rPr>
              <a:t> without a digital </a:t>
            </a:r>
            <a:r>
              <a:rPr lang="nl-BE" sz="1200" kern="1200" dirty="0" err="1" smtClean="0">
                <a:solidFill>
                  <a:schemeClr val="tx1"/>
                </a:solidFill>
                <a:effectLst/>
                <a:latin typeface="+mn-lt"/>
                <a:ea typeface="+mn-ea"/>
                <a:cs typeface="+mn-cs"/>
              </a:rPr>
              <a:t>divide</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15447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integrated</a:t>
            </a:r>
            <a:r>
              <a:rPr lang="nl-BE" sz="1200" kern="1200" dirty="0" smtClean="0">
                <a:solidFill>
                  <a:schemeClr val="tx1"/>
                </a:solidFill>
                <a:effectLst/>
                <a:latin typeface="+mn-lt"/>
                <a:ea typeface="+mn-ea"/>
                <a:cs typeface="+mn-cs"/>
              </a:rPr>
              <a:t> services </a:t>
            </a:r>
            <a:r>
              <a:rPr lang="nl-BE" sz="1200" kern="1200" dirty="0" err="1" smtClean="0">
                <a:solidFill>
                  <a:schemeClr val="tx1"/>
                </a:solidFill>
                <a:effectLst/>
                <a:latin typeface="+mn-lt"/>
                <a:ea typeface="+mn-ea"/>
                <a:cs typeface="+mn-cs"/>
              </a:rPr>
              <a:t>across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government</a:t>
            </a:r>
            <a:r>
              <a:rPr lang="nl-BE" sz="1200" kern="1200" dirty="0" smtClean="0">
                <a:solidFill>
                  <a:schemeClr val="tx1"/>
                </a:solidFill>
                <a:effectLst/>
                <a:latin typeface="+mn-lt"/>
                <a:ea typeface="+mn-ea"/>
                <a:cs typeface="+mn-cs"/>
              </a:rPr>
              <a:t> levels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social</a:t>
            </a:r>
            <a:r>
              <a:rPr lang="nl-BE" sz="1200" kern="1200" dirty="0" smtClean="0">
                <a:solidFill>
                  <a:schemeClr val="tx1"/>
                </a:solidFill>
                <a:effectLst/>
                <a:latin typeface="+mn-lt"/>
                <a:ea typeface="+mn-ea"/>
                <a:cs typeface="+mn-cs"/>
              </a:rPr>
              <a:t> security </a:t>
            </a:r>
            <a:r>
              <a:rPr lang="nl-BE" sz="1200" kern="1200" dirty="0" err="1" smtClean="0">
                <a:solidFill>
                  <a:schemeClr val="tx1"/>
                </a:solidFill>
                <a:effectLst/>
                <a:latin typeface="+mn-lt"/>
                <a:ea typeface="+mn-ea"/>
                <a:cs typeface="+mn-cs"/>
              </a:rPr>
              <a:t>organisations</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37438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delivered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key</a:t>
            </a:r>
            <a:r>
              <a:rPr lang="nl-BE" sz="1200" kern="1200" dirty="0" smtClean="0">
                <a:solidFill>
                  <a:schemeClr val="tx1"/>
                </a:solidFill>
                <a:effectLst/>
                <a:latin typeface="+mn-lt"/>
                <a:ea typeface="+mn-ea"/>
                <a:cs typeface="+mn-cs"/>
              </a:rPr>
              <a:t> life events (</a:t>
            </a:r>
            <a:r>
              <a:rPr lang="nl-BE" sz="1200" kern="1200" dirty="0" err="1" smtClean="0">
                <a:solidFill>
                  <a:schemeClr val="tx1"/>
                </a:solidFill>
                <a:effectLst/>
                <a:latin typeface="+mn-lt"/>
                <a:ea typeface="+mn-ea"/>
                <a:cs typeface="+mn-cs"/>
              </a:rPr>
              <a:t>birth</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going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school, </a:t>
            </a:r>
            <a:r>
              <a:rPr lang="nl-BE" sz="1200" kern="1200" dirty="0" err="1" smtClean="0">
                <a:solidFill>
                  <a:schemeClr val="tx1"/>
                </a:solidFill>
                <a:effectLst/>
                <a:latin typeface="+mn-lt"/>
                <a:ea typeface="+mn-ea"/>
                <a:cs typeface="+mn-cs"/>
              </a:rPr>
              <a:t>starting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work</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moving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illness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retirement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starting</a:t>
            </a:r>
            <a:r>
              <a:rPr lang="nl-BE" sz="1200" kern="1200" dirty="0" smtClean="0">
                <a:solidFill>
                  <a:schemeClr val="tx1"/>
                </a:solidFill>
                <a:effectLst/>
                <a:latin typeface="+mn-lt"/>
                <a:ea typeface="+mn-ea"/>
                <a:cs typeface="+mn-cs"/>
              </a:rPr>
              <a:t> up a company…)</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addressing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citizens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individual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situation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personalized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user </a:t>
            </a:r>
            <a:r>
              <a:rPr lang="nl-BE" sz="1200" kern="1200" dirty="0" err="1" smtClean="0">
                <a:solidFill>
                  <a:schemeClr val="tx1"/>
                </a:solidFill>
                <a:effectLst/>
                <a:latin typeface="+mn-lt"/>
                <a:ea typeface="+mn-ea"/>
                <a:cs typeface="+mn-cs"/>
              </a:rPr>
              <a:t>oriented</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2456965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minimal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costs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minimal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administrative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burden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parties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involved</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245548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self</a:t>
            </a:r>
            <a:r>
              <a:rPr lang="nl-BE" sz="1200" kern="1200" dirty="0" smtClean="0">
                <a:solidFill>
                  <a:schemeClr val="tx1"/>
                </a:solidFill>
                <a:effectLst/>
                <a:latin typeface="+mn-lt"/>
                <a:ea typeface="+mn-ea"/>
                <a:cs typeface="+mn-cs"/>
              </a:rPr>
              <a:t> service</a:t>
            </a:r>
          </a:p>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multichannel</a:t>
            </a:r>
            <a:r>
              <a:rPr lang="nl-BE" sz="1200" kern="1200" dirty="0" smtClean="0">
                <a:solidFill>
                  <a:schemeClr val="tx1"/>
                </a:solidFill>
                <a:effectLst/>
                <a:latin typeface="+mn-lt"/>
                <a:ea typeface="+mn-ea"/>
                <a:cs typeface="+mn-cs"/>
              </a:rPr>
              <a:t> service delivery</a:t>
            </a: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1884083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be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helped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globally</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wherever</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they</a:t>
            </a:r>
            <a:r>
              <a:rPr lang="nl-BE" sz="1200" kern="1200" dirty="0" smtClean="0">
                <a:solidFill>
                  <a:schemeClr val="tx1"/>
                </a:solidFill>
                <a:effectLst/>
                <a:latin typeface="+mn-lt"/>
                <a:ea typeface="+mn-ea"/>
                <a:cs typeface="+mn-cs"/>
              </a:rPr>
              <a:t> contact: </a:t>
            </a:r>
            <a:r>
              <a:rPr lang="en-US" sz="1200" kern="1200" dirty="0" smtClean="0">
                <a:solidFill>
                  <a:schemeClr val="tx1"/>
                </a:solidFill>
                <a:effectLst/>
                <a:latin typeface="+mn-lt"/>
                <a:ea typeface="+mn-ea"/>
                <a:cs typeface="+mn-cs"/>
              </a:rPr>
              <a:t>no wrong door</a:t>
            </a: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892389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frank.robben@mail.fgov.be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smtClean="0">
                  <a:solidFill>
                    <a:schemeClr val="tx1"/>
                  </a:solidFill>
                  <a:latin typeface="+mn-lt"/>
                  <a:ea typeface="+mn-ea"/>
                  <a:cs typeface="Arial" pitchFamily="34" charset="0"/>
                  <a:sym typeface="Arial" pitchFamily="34" charset="0"/>
                </a:rPr>
                <a:t>https://www.frankrobben.be</a:t>
              </a:r>
              <a:endParaRPr lang="fr-BE" altLang="en-US" sz="1600" kern="1200" dirty="0" smtClean="0">
                <a:solidFill>
                  <a:schemeClr val="tx1"/>
                </a:solidFill>
                <a:latin typeface="+mn-lt"/>
                <a:ea typeface="+mn-ea"/>
                <a:cs typeface="Arial" pitchFamily="34" charset="0"/>
              </a:endParaRPr>
            </a:p>
            <a:p>
              <a:pPr>
                <a:defRPr/>
              </a:pPr>
              <a:r>
                <a:rPr lang="nl-BE" altLang="en-US" sz="1600" dirty="0" smtClean="0">
                  <a:latin typeface="+mn-lt"/>
                  <a:cs typeface="Arial" pitchFamily="34" charset="0"/>
                  <a:sym typeface="Arial" pitchFamily="34" charset="0"/>
                </a:rPr>
                <a:t>https://www.ksz.fgov.be</a:t>
              </a: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‹nr.›</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‹nr.›</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662946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‹nr.›</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smtClean="0"/>
              <a:t>11/03/2020</a:t>
            </a:r>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Tree>
    <p:extLst>
      <p:ext uri="{BB962C8B-B14F-4D97-AF65-F5344CB8AC3E}">
        <p14:creationId xmlns:p14="http://schemas.microsoft.com/office/powerpoint/2010/main" val="26287620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‹nr.›</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smtClean="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smtClean="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smtClean="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smtClean="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ec.europa.eu/social/main.jsp?catId=1544&amp;langId=en" TargetMode="External"/><Relationship Id="rId3" Type="http://schemas.openxmlformats.org/officeDocument/2006/relationships/hyperlink" Target="https://ec.europa.eu/digital-building-blocks/wikis/display/ebsi" TargetMode="External"/><Relationship Id="rId7" Type="http://schemas.openxmlformats.org/officeDocument/2006/relationships/hyperlink" Target="https://ec.europa.eu/growth/single-market/single-digital-gateway_en" TargetMode="External"/><Relationship Id="rId12" Type="http://schemas.openxmlformats.org/officeDocument/2006/relationships/hyperlink" Target="https://www.ehden.eu/" TargetMode="External"/><Relationship Id="rId2" Type="http://schemas.openxmlformats.org/officeDocument/2006/relationships/hyperlink" Target="https://digital-strategy.ec.europa.eu/en/policies/eidas-regulation" TargetMode="External"/><Relationship Id="rId1" Type="http://schemas.openxmlformats.org/officeDocument/2006/relationships/slideLayout" Target="../slideLayouts/slideLayout2.xml"/><Relationship Id="rId6" Type="http://schemas.openxmlformats.org/officeDocument/2006/relationships/hyperlink" Target="https://ec.europa.eu/digital-building-blocks/wikis/display/EBSIDOC/EBSI+Verifiable+Credentials+Playbook" TargetMode="External"/><Relationship Id="rId11" Type="http://schemas.openxmlformats.org/officeDocument/2006/relationships/hyperlink" Target="https://ec.europa.eu/health/ehealth-digital-health-and-care/european-health-data-space_en" TargetMode="External"/><Relationship Id="rId5" Type="http://schemas.openxmlformats.org/officeDocument/2006/relationships/hyperlink" Target="ec.europa.eu/digital-building-blocks/wikis/display/EBSIDOC/EBSI+Verifiable+Credentials+Playbook" TargetMode="External"/><Relationship Id="rId10" Type="http://schemas.openxmlformats.org/officeDocument/2006/relationships/hyperlink" Target="https://ec.europa.eu/info/live-work-travel-eu/coronavirus-response/safe-covid-19-vaccines-europeans/eu-digital-covid-certificate_en" TargetMode="External"/><Relationship Id="rId4" Type="http://schemas.openxmlformats.org/officeDocument/2006/relationships/hyperlink" Target="https://ec.europa.eu/digital-building-blocks/wikis/display/EBSI/Conformant+wallets" TargetMode="External"/><Relationship Id="rId9" Type="http://schemas.openxmlformats.org/officeDocument/2006/relationships/hyperlink" Target="https://ec.europa.eu/social/main.jsp?catId=1545&amp;langId=e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health.ec.europa.eu/ehealth-digital-health-and-care/ehealth-and-covid-19_en"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6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0.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6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1484784"/>
            <a:ext cx="11377264" cy="1470025"/>
          </a:xfrm>
        </p:spPr>
        <p:txBody>
          <a:bodyPr>
            <a:noAutofit/>
          </a:bodyPr>
          <a:lstStyle/>
          <a:p>
            <a:pPr>
              <a:defRPr/>
            </a:pPr>
            <a:r>
              <a:rPr lang="nl-BE" sz="4800" b="1" dirty="0" err="1" smtClean="0">
                <a:cs typeface="Arial" charset="0"/>
              </a:rPr>
              <a:t>Digitalisation</a:t>
            </a:r>
            <a:r>
              <a:rPr lang="nl-BE" sz="4800" b="1" dirty="0" smtClean="0">
                <a:cs typeface="Arial" charset="0"/>
              </a:rPr>
              <a:t> of </a:t>
            </a:r>
            <a:r>
              <a:rPr lang="nl-BE" sz="4800" b="1" dirty="0" err="1" smtClean="0">
                <a:cs typeface="Arial" charset="0"/>
              </a:rPr>
              <a:t>social</a:t>
            </a:r>
            <a:r>
              <a:rPr lang="nl-BE" sz="4800" b="1" dirty="0" smtClean="0">
                <a:cs typeface="Arial" charset="0"/>
              </a:rPr>
              <a:t> security:</a:t>
            </a:r>
            <a:br>
              <a:rPr lang="nl-BE" sz="4800" b="1" dirty="0" smtClean="0">
                <a:cs typeface="Arial" charset="0"/>
              </a:rPr>
            </a:br>
            <a:r>
              <a:rPr lang="nl-BE" sz="4800" b="1" dirty="0" err="1">
                <a:cs typeface="Arial" charset="0"/>
              </a:rPr>
              <a:t>c</a:t>
            </a:r>
            <a:r>
              <a:rPr lang="nl-BE" sz="4800" b="1" dirty="0" err="1" smtClean="0">
                <a:cs typeface="Arial" charset="0"/>
              </a:rPr>
              <a:t>ritique</a:t>
            </a:r>
            <a:r>
              <a:rPr lang="nl-BE" sz="4800" b="1" dirty="0" smtClean="0">
                <a:cs typeface="Arial" charset="0"/>
              </a:rPr>
              <a:t> </a:t>
            </a:r>
            <a:r>
              <a:rPr lang="nl-BE" sz="4800" b="1" dirty="0" err="1" smtClean="0">
                <a:cs typeface="Arial" charset="0"/>
              </a:rPr>
              <a:t>and</a:t>
            </a:r>
            <a:r>
              <a:rPr lang="nl-BE" sz="4800" b="1" dirty="0" smtClean="0">
                <a:cs typeface="Arial" charset="0"/>
              </a:rPr>
              <a:t> </a:t>
            </a:r>
            <a:r>
              <a:rPr lang="nl-BE" sz="4800" b="1" dirty="0" err="1" smtClean="0">
                <a:cs typeface="Arial" charset="0"/>
              </a:rPr>
              <a:t>prospects</a:t>
            </a:r>
            <a:r>
              <a:rPr lang="nl-BE" sz="4800" b="1" dirty="0" smtClean="0">
                <a:cs typeface="Arial" charset="0"/>
              </a:rPr>
              <a:t> </a:t>
            </a:r>
            <a:r>
              <a:rPr lang="nl-BE" sz="4800" b="1" dirty="0" err="1" smtClean="0">
                <a:cs typeface="Arial" charset="0"/>
              </a:rPr>
              <a:t>for</a:t>
            </a:r>
            <a:r>
              <a:rPr lang="nl-BE" sz="4800" b="1" dirty="0" smtClean="0">
                <a:cs typeface="Arial" charset="0"/>
              </a:rPr>
              <a:t> EU action</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233959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7884284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769557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260775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549637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644281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172487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779195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722408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29719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smtClean="0"/>
              <a:t>education</a:t>
            </a:r>
            <a:r>
              <a:rPr lang="nl-BE" dirty="0" smtClean="0"/>
              <a:t>: </a:t>
            </a:r>
            <a:r>
              <a:rPr lang="nl-BE" dirty="0" err="1" smtClean="0"/>
              <a:t>law</a:t>
            </a:r>
            <a:r>
              <a:rPr lang="nl-BE" dirty="0" smtClean="0"/>
              <a:t>, ICT, ICT </a:t>
            </a:r>
            <a:r>
              <a:rPr lang="nl-BE" dirty="0" err="1" smtClean="0"/>
              <a:t>auditing</a:t>
            </a:r>
            <a:r>
              <a:rPr lang="nl-BE" dirty="0" smtClean="0"/>
              <a:t>, management, personal coaching</a:t>
            </a:r>
          </a:p>
          <a:p>
            <a:r>
              <a:rPr lang="nl-BE" dirty="0" smtClean="0"/>
              <a:t>professional </a:t>
            </a:r>
            <a:r>
              <a:rPr lang="nl-BE" dirty="0" err="1" smtClean="0"/>
              <a:t>activities</a:t>
            </a:r>
            <a:endParaRPr lang="nl-BE" dirty="0" smtClean="0"/>
          </a:p>
          <a:p>
            <a:pPr lvl="1"/>
            <a:r>
              <a:rPr lang="nl-BE" dirty="0" smtClean="0"/>
              <a:t>Crossroads Bank </a:t>
            </a:r>
            <a:r>
              <a:rPr lang="nl-BE" dirty="0" err="1" smtClean="0"/>
              <a:t>for</a:t>
            </a:r>
            <a:r>
              <a:rPr lang="nl-BE" dirty="0" smtClean="0"/>
              <a:t> </a:t>
            </a:r>
            <a:r>
              <a:rPr lang="nl-BE" dirty="0" err="1" smtClean="0"/>
              <a:t>Social</a:t>
            </a:r>
            <a:r>
              <a:rPr lang="nl-BE" dirty="0" smtClean="0"/>
              <a:t> Security</a:t>
            </a:r>
          </a:p>
          <a:p>
            <a:pPr lvl="2"/>
            <a:r>
              <a:rPr lang="nl-BE" dirty="0" smtClean="0"/>
              <a:t>1986-1991: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a:t>
            </a:r>
            <a:r>
              <a:rPr lang="nl-BE" dirty="0" err="1" smtClean="0"/>
              <a:t>Social</a:t>
            </a:r>
            <a:r>
              <a:rPr lang="nl-BE" dirty="0" smtClean="0"/>
              <a:t> </a:t>
            </a:r>
            <a:r>
              <a:rPr lang="nl-BE" dirty="0" err="1" smtClean="0"/>
              <a:t>Affairs</a:t>
            </a:r>
            <a:r>
              <a:rPr lang="nl-BE" dirty="0" smtClean="0"/>
              <a:t> </a:t>
            </a:r>
            <a:r>
              <a:rPr lang="nl-BE" dirty="0" err="1" smtClean="0"/>
              <a:t>and</a:t>
            </a:r>
            <a:r>
              <a:rPr lang="nl-BE" dirty="0" smtClean="0"/>
              <a:t> </a:t>
            </a:r>
            <a:r>
              <a:rPr lang="nl-BE" dirty="0" err="1" smtClean="0"/>
              <a:t>the</a:t>
            </a:r>
            <a:r>
              <a:rPr lang="nl-BE" dirty="0" smtClean="0"/>
              <a:t> Prime Minister</a:t>
            </a:r>
          </a:p>
          <a:p>
            <a:pPr lvl="2"/>
            <a:r>
              <a:rPr lang="nl-BE" dirty="0" err="1" smtClean="0"/>
              <a:t>since</a:t>
            </a:r>
            <a:r>
              <a:rPr lang="nl-BE" dirty="0" smtClean="0"/>
              <a:t> 1991: CEO</a:t>
            </a:r>
          </a:p>
          <a:p>
            <a:pPr lvl="1"/>
            <a:r>
              <a:rPr lang="nl-BE" dirty="0" smtClean="0"/>
              <a:t>Data </a:t>
            </a:r>
            <a:r>
              <a:rPr lang="nl-BE" dirty="0" err="1" smtClean="0"/>
              <a:t>Protection</a:t>
            </a:r>
            <a:r>
              <a:rPr lang="nl-BE" dirty="0" smtClean="0"/>
              <a:t> </a:t>
            </a:r>
            <a:r>
              <a:rPr lang="nl-BE" dirty="0" err="1" smtClean="0"/>
              <a:t>Authority</a:t>
            </a:r>
            <a:endParaRPr lang="nl-BE" dirty="0" smtClean="0"/>
          </a:p>
          <a:p>
            <a:pPr lvl="2"/>
            <a:r>
              <a:rPr lang="nl-BE" dirty="0" smtClean="0"/>
              <a:t>1991-2022: </a:t>
            </a:r>
            <a:r>
              <a:rPr lang="nl-BE" dirty="0" err="1" smtClean="0"/>
              <a:t>external</a:t>
            </a:r>
            <a:r>
              <a:rPr lang="nl-BE" dirty="0" smtClean="0"/>
              <a:t> member</a:t>
            </a:r>
          </a:p>
          <a:p>
            <a:pPr lvl="1"/>
            <a:r>
              <a:rPr lang="nl-BE" dirty="0" smtClean="0"/>
              <a:t>Federal </a:t>
            </a:r>
            <a:r>
              <a:rPr lang="nl-BE" dirty="0" err="1" smtClean="0"/>
              <a:t>Ministry</a:t>
            </a:r>
            <a:r>
              <a:rPr lang="nl-BE" dirty="0" smtClean="0"/>
              <a:t> of ICT</a:t>
            </a:r>
          </a:p>
          <a:p>
            <a:pPr lvl="2"/>
            <a:r>
              <a:rPr lang="nl-BE" dirty="0" smtClean="0"/>
              <a:t>2000-2001: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ICT (</a:t>
            </a:r>
            <a:r>
              <a:rPr lang="nl-BE" dirty="0" err="1" smtClean="0"/>
              <a:t>ao</a:t>
            </a:r>
            <a:r>
              <a:rPr lang="nl-BE" dirty="0" smtClean="0"/>
              <a:t> </a:t>
            </a:r>
            <a:r>
              <a:rPr lang="nl-BE" dirty="0" err="1" smtClean="0"/>
              <a:t>conception</a:t>
            </a:r>
            <a:r>
              <a:rPr lang="nl-BE" dirty="0" smtClean="0"/>
              <a:t> of </a:t>
            </a:r>
            <a:r>
              <a:rPr lang="nl-BE" dirty="0" err="1" smtClean="0"/>
              <a:t>electronic</a:t>
            </a:r>
            <a:r>
              <a:rPr lang="nl-BE" dirty="0" smtClean="0"/>
              <a:t> </a:t>
            </a:r>
            <a:r>
              <a:rPr lang="nl-BE" dirty="0" err="1" smtClean="0"/>
              <a:t>identity</a:t>
            </a:r>
            <a:r>
              <a:rPr lang="nl-BE" dirty="0" smtClean="0"/>
              <a:t> card)</a:t>
            </a:r>
          </a:p>
          <a:p>
            <a:pPr lvl="1"/>
            <a:r>
              <a:rPr lang="nl-BE" dirty="0" smtClean="0"/>
              <a:t>Smals (</a:t>
            </a:r>
            <a:r>
              <a:rPr lang="en-US" dirty="0"/>
              <a:t>non for profit operational ICT </a:t>
            </a:r>
            <a:r>
              <a:rPr lang="en-US" dirty="0" smtClean="0"/>
              <a:t>association of public </a:t>
            </a:r>
            <a:r>
              <a:rPr lang="en-US" dirty="0"/>
              <a:t>institutions of social security and </a:t>
            </a:r>
            <a:r>
              <a:rPr lang="en-US" dirty="0" smtClean="0"/>
              <a:t>health)</a:t>
            </a:r>
          </a:p>
          <a:p>
            <a:pPr lvl="2"/>
            <a:r>
              <a:rPr lang="en-US" dirty="0" smtClean="0"/>
              <a:t>since 2004: CEO (</a:t>
            </a:r>
            <a:r>
              <a:rPr lang="en-US" dirty="0" err="1" smtClean="0"/>
              <a:t>ao</a:t>
            </a:r>
            <a:r>
              <a:rPr lang="en-US" dirty="0" smtClean="0"/>
              <a:t> originator of G-Cloud initiative)</a:t>
            </a:r>
            <a:endParaRPr lang="nl-BE" dirty="0" smtClean="0"/>
          </a:p>
          <a:p>
            <a:pPr lvl="1"/>
            <a:r>
              <a:rPr lang="nl-BE" dirty="0" smtClean="0"/>
              <a:t>eHealth platform</a:t>
            </a:r>
          </a:p>
          <a:p>
            <a:pPr lvl="2"/>
            <a:r>
              <a:rPr lang="nl-BE" dirty="0" smtClean="0"/>
              <a:t>2007-2008: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Public Health</a:t>
            </a:r>
          </a:p>
          <a:p>
            <a:pPr lvl="2"/>
            <a:r>
              <a:rPr lang="nl-BE" dirty="0" err="1" smtClean="0"/>
              <a:t>since</a:t>
            </a:r>
            <a:r>
              <a:rPr lang="nl-BE" dirty="0" smtClean="0"/>
              <a:t> 2008: CEO</a:t>
            </a:r>
          </a:p>
          <a:p>
            <a:pPr lvl="2"/>
            <a:r>
              <a:rPr lang="nl-BE" dirty="0" smtClean="0"/>
              <a:t>2020-2021: </a:t>
            </a:r>
            <a:r>
              <a:rPr lang="nl-BE" dirty="0" err="1" smtClean="0"/>
              <a:t>enterprise</a:t>
            </a:r>
            <a:r>
              <a:rPr lang="nl-BE" dirty="0" smtClean="0"/>
              <a:t> architect of </a:t>
            </a:r>
            <a:r>
              <a:rPr lang="nl-BE" dirty="0" err="1" smtClean="0"/>
              <a:t>Belgian</a:t>
            </a:r>
            <a:r>
              <a:rPr lang="nl-BE" dirty="0" smtClean="0"/>
              <a:t> information systems </a:t>
            </a:r>
            <a:r>
              <a:rPr lang="nl-BE" dirty="0" err="1" smtClean="0"/>
              <a:t>to</a:t>
            </a:r>
            <a:r>
              <a:rPr lang="nl-BE" dirty="0" smtClean="0"/>
              <a:t> </a:t>
            </a:r>
            <a:r>
              <a:rPr lang="nl-BE" dirty="0" err="1" smtClean="0"/>
              <a:t>fight</a:t>
            </a:r>
            <a:r>
              <a:rPr lang="nl-BE" dirty="0" smtClean="0"/>
              <a:t> </a:t>
            </a:r>
            <a:r>
              <a:rPr lang="nl-BE" dirty="0" err="1" smtClean="0"/>
              <a:t>the</a:t>
            </a:r>
            <a:r>
              <a:rPr lang="nl-BE" dirty="0" smtClean="0"/>
              <a:t> COVID-19 </a:t>
            </a:r>
            <a:r>
              <a:rPr lang="nl-BE" dirty="0" err="1" smtClean="0"/>
              <a:t>pandemic</a:t>
            </a:r>
            <a:r>
              <a:rPr lang="nl-BE" dirty="0" smtClean="0"/>
              <a:t> (</a:t>
            </a:r>
            <a:r>
              <a:rPr lang="nl-BE" dirty="0" err="1" smtClean="0"/>
              <a:t>testing</a:t>
            </a:r>
            <a:r>
              <a:rPr lang="nl-BE" dirty="0" smtClean="0"/>
              <a:t>, </a:t>
            </a:r>
            <a:r>
              <a:rPr lang="nl-BE" dirty="0" err="1" smtClean="0"/>
              <a:t>tracing</a:t>
            </a:r>
            <a:r>
              <a:rPr lang="nl-BE" dirty="0" smtClean="0"/>
              <a:t>, </a:t>
            </a:r>
            <a:r>
              <a:rPr lang="nl-BE" dirty="0" err="1" smtClean="0"/>
              <a:t>vaccination</a:t>
            </a:r>
            <a:r>
              <a:rPr lang="nl-BE" dirty="0" smtClean="0"/>
              <a:t>) </a:t>
            </a:r>
            <a:r>
              <a:rPr lang="nl-BE" dirty="0" err="1" smtClean="0"/>
              <a:t>and</a:t>
            </a:r>
            <a:r>
              <a:rPr lang="nl-BE" dirty="0" smtClean="0"/>
              <a:t> </a:t>
            </a:r>
            <a:r>
              <a:rPr lang="nl-BE" dirty="0" err="1" smtClean="0"/>
              <a:t>contributor</a:t>
            </a:r>
            <a:r>
              <a:rPr lang="nl-BE" dirty="0" smtClean="0"/>
              <a:t> </a:t>
            </a:r>
            <a:r>
              <a:rPr lang="nl-BE" dirty="0" err="1" smtClean="0"/>
              <a:t>to</a:t>
            </a:r>
            <a:r>
              <a:rPr lang="nl-BE" dirty="0" smtClean="0"/>
              <a:t> development of </a:t>
            </a:r>
            <a:r>
              <a:rPr lang="nl-BE" dirty="0" err="1" smtClean="0"/>
              <a:t>components</a:t>
            </a:r>
            <a:r>
              <a:rPr lang="nl-BE" dirty="0" smtClean="0"/>
              <a:t> on EU </a:t>
            </a:r>
            <a:r>
              <a:rPr lang="nl-BE" dirty="0" err="1" smtClean="0"/>
              <a:t>and</a:t>
            </a:r>
            <a:r>
              <a:rPr lang="nl-BE" dirty="0" smtClean="0"/>
              <a:t> </a:t>
            </a:r>
            <a:r>
              <a:rPr lang="nl-BE" smtClean="0"/>
              <a:t>WHO level</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
        <p:nvSpPr>
          <p:cNvPr id="4" name="Titel 3"/>
          <p:cNvSpPr>
            <a:spLocks noGrp="1"/>
          </p:cNvSpPr>
          <p:nvPr>
            <p:ph type="title"/>
          </p:nvPr>
        </p:nvSpPr>
        <p:spPr/>
        <p:txBody>
          <a:bodyPr/>
          <a:lstStyle/>
          <a:p>
            <a:r>
              <a:rPr lang="nl-BE" dirty="0" err="1" smtClean="0"/>
              <a:t>About</a:t>
            </a:r>
            <a:r>
              <a:rPr lang="nl-BE" dirty="0" smtClean="0"/>
              <a:t> me (°1961)</a:t>
            </a:r>
            <a:endParaRPr lang="nl-BE" dirty="0"/>
          </a:p>
        </p:txBody>
      </p:sp>
    </p:spTree>
    <p:extLst>
      <p:ext uri="{BB962C8B-B14F-4D97-AF65-F5344CB8AC3E}">
        <p14:creationId xmlns:p14="http://schemas.microsoft.com/office/powerpoint/2010/main" val="1195958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806112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45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63262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643532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4025560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701727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932747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145328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275092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32580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563024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73304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19669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3282036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30852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3158022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BE" dirty="0" err="1" smtClean="0"/>
              <a:t>Need</a:t>
            </a:r>
            <a:r>
              <a:rPr lang="nl-BE" dirty="0" smtClean="0"/>
              <a:t> </a:t>
            </a:r>
            <a:r>
              <a:rPr lang="nl-BE" dirty="0" err="1" smtClean="0"/>
              <a:t>for</a:t>
            </a:r>
            <a:r>
              <a:rPr lang="nl-BE" dirty="0" smtClean="0"/>
              <a:t> </a:t>
            </a:r>
            <a:r>
              <a:rPr lang="nl-BE" dirty="0" err="1" smtClean="0"/>
              <a:t>solid</a:t>
            </a:r>
            <a:r>
              <a:rPr lang="nl-BE" dirty="0" smtClean="0"/>
              <a:t> </a:t>
            </a:r>
            <a:r>
              <a:rPr lang="nl-BE" dirty="0" err="1" smtClean="0"/>
              <a:t>architecture</a:t>
            </a:r>
            <a:endParaRPr lang="nl-BE" dirty="0"/>
          </a:p>
        </p:txBody>
      </p:sp>
      <p:sp>
        <p:nvSpPr>
          <p:cNvPr id="4" name="Slide Number Placeholder 3"/>
          <p:cNvSpPr>
            <a:spLocks noGrp="1"/>
          </p:cNvSpPr>
          <p:nvPr>
            <p:ph type="sldNum" sz="quarter" idx="10"/>
          </p:nvPr>
        </p:nvSpPr>
        <p:spPr/>
        <p:txBody>
          <a:bodyPr/>
          <a:lstStyle/>
          <a:p>
            <a:pPr>
              <a:defRPr/>
            </a:pPr>
            <a:fld id="{EF66DDCB-4F40-4F8C-A2FE-269D135B5A13}" type="slidenum">
              <a:rPr lang="en-GB" smtClean="0"/>
              <a:pPr>
                <a:defRPr/>
              </a:pPr>
              <a:t>35</a:t>
            </a:fld>
            <a:endParaRPr lang="en-GB" dirty="0"/>
          </a:p>
        </p:txBody>
      </p:sp>
    </p:spTree>
    <p:extLst>
      <p:ext uri="{BB962C8B-B14F-4D97-AF65-F5344CB8AC3E}">
        <p14:creationId xmlns:p14="http://schemas.microsoft.com/office/powerpoint/2010/main" val="3270961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smtClean="0"/>
              <a:t>avoid duplication</a:t>
            </a:r>
          </a:p>
          <a:p>
            <a:pPr lvl="1"/>
            <a:r>
              <a:rPr lang="en-GB" altLang="en-US" dirty="0" smtClean="0"/>
              <a:t>anything that is duplicated (if not strictly necessary)</a:t>
            </a:r>
          </a:p>
          <a:p>
            <a:pPr lvl="1"/>
            <a:r>
              <a:rPr lang="en-GB" altLang="en-US" dirty="0" smtClean="0"/>
              <a:t>is a waste of time and money</a:t>
            </a:r>
          </a:p>
          <a:p>
            <a:pPr lvl="1"/>
            <a:r>
              <a:rPr lang="en-GB" altLang="en-US" dirty="0" smtClean="0"/>
              <a:t>and will result in a lower quality of service</a:t>
            </a:r>
          </a:p>
          <a:p>
            <a:endParaRPr lang="en-GB" altLang="en-US" dirty="0" smtClean="0"/>
          </a:p>
          <a:p>
            <a:r>
              <a:rPr lang="en-GB" altLang="en-US" dirty="0" smtClean="0"/>
              <a:t>enable the right level of execution</a:t>
            </a:r>
          </a:p>
          <a:p>
            <a:pPr lvl="1"/>
            <a:r>
              <a:rPr lang="en-GB" altLang="en-US" dirty="0" smtClean="0"/>
              <a:t>decisions and actions should be dealt with</a:t>
            </a:r>
          </a:p>
          <a:p>
            <a:pPr lvl="1"/>
            <a:r>
              <a:rPr lang="en-GB" altLang="en-US" dirty="0" smtClean="0"/>
              <a:t>at the most immediate (or local) level that is consistent with their resolution</a:t>
            </a:r>
          </a:p>
          <a:p>
            <a:pPr lvl="1"/>
            <a:r>
              <a:rPr lang="en-GB" altLang="en-US" dirty="0" smtClean="0"/>
              <a:t>to enable lean and cost effective operations</a:t>
            </a:r>
          </a:p>
        </p:txBody>
      </p:sp>
      <p:sp>
        <p:nvSpPr>
          <p:cNvPr id="2" name="Title 1"/>
          <p:cNvSpPr>
            <a:spLocks noGrp="1"/>
          </p:cNvSpPr>
          <p:nvPr>
            <p:ph type="title"/>
          </p:nvPr>
        </p:nvSpPr>
        <p:spPr/>
        <p:txBody>
          <a:bodyPr/>
          <a:lstStyle/>
          <a:p>
            <a:r>
              <a:rPr lang="en-GB" dirty="0"/>
              <a:t>P</a:t>
            </a:r>
            <a:r>
              <a:rPr lang="en-GB" dirty="0" smtClean="0"/>
              <a:t>rinciples for durable and economically viable ICT solutions</a:t>
            </a:r>
            <a:endParaRPr lang="en-US"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36</a:t>
            </a:fld>
            <a:r>
              <a:rPr lang="fr-BE" smtClean="0"/>
              <a:t> </a:t>
            </a:r>
            <a:endParaRPr lang="fr-BE" dirty="0"/>
          </a:p>
        </p:txBody>
      </p:sp>
    </p:spTree>
    <p:extLst>
      <p:ext uri="{BB962C8B-B14F-4D97-AF65-F5344CB8AC3E}">
        <p14:creationId xmlns:p14="http://schemas.microsoft.com/office/powerpoint/2010/main" val="3532756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type="body" idx="1"/>
          </p:nvPr>
        </p:nvSpPr>
        <p:spPr/>
        <p:txBody>
          <a:bodyPr>
            <a:normAutofit lnSpcReduction="10000"/>
          </a:bodyPr>
          <a:lstStyle/>
          <a:p>
            <a:r>
              <a:rPr lang="nl-BE" altLang="fr-FR" dirty="0" err="1" smtClean="0"/>
              <a:t>what</a:t>
            </a:r>
            <a:r>
              <a:rPr lang="nl-BE" altLang="fr-FR" dirty="0" smtClean="0"/>
              <a:t> ?</a:t>
            </a:r>
          </a:p>
          <a:p>
            <a:pPr marL="457191" lvl="1" indent="0">
              <a:buNone/>
            </a:pPr>
            <a:r>
              <a:rPr lang="nl-BE" altLang="fr-FR" dirty="0" smtClean="0"/>
              <a:t>“Service </a:t>
            </a:r>
            <a:r>
              <a:rPr lang="nl-BE" altLang="fr-FR" dirty="0" err="1" smtClean="0"/>
              <a:t>Oriented</a:t>
            </a:r>
            <a:r>
              <a:rPr lang="nl-BE" altLang="fr-FR" dirty="0" smtClean="0"/>
              <a:t> Architecture (SOA) is a </a:t>
            </a:r>
            <a:r>
              <a:rPr lang="nl-BE" altLang="fr-FR" dirty="0" err="1" smtClean="0"/>
              <a:t>paradigm</a:t>
            </a:r>
            <a:r>
              <a:rPr lang="nl-BE" altLang="fr-FR" dirty="0" smtClean="0"/>
              <a:t> </a:t>
            </a:r>
            <a:r>
              <a:rPr lang="nl-BE" altLang="fr-FR" dirty="0" err="1" smtClean="0"/>
              <a:t>for</a:t>
            </a:r>
            <a:r>
              <a:rPr lang="nl-BE" altLang="fr-FR" dirty="0" smtClean="0"/>
              <a:t> </a:t>
            </a:r>
            <a:r>
              <a:rPr lang="nl-BE" altLang="fr-FR" dirty="0" err="1" smtClean="0"/>
              <a:t>organizing</a:t>
            </a:r>
            <a:r>
              <a:rPr lang="nl-BE" altLang="fr-FR" dirty="0" smtClean="0"/>
              <a:t> </a:t>
            </a:r>
            <a:r>
              <a:rPr lang="nl-BE" altLang="fr-FR" dirty="0" err="1" smtClean="0"/>
              <a:t>and</a:t>
            </a:r>
            <a:r>
              <a:rPr lang="nl-BE" altLang="fr-FR" dirty="0" smtClean="0"/>
              <a:t> </a:t>
            </a:r>
            <a:r>
              <a:rPr lang="nl-BE" altLang="fr-FR" dirty="0" err="1" smtClean="0"/>
              <a:t>utilizing</a:t>
            </a:r>
            <a:r>
              <a:rPr lang="nl-BE" altLang="fr-FR" dirty="0" smtClean="0"/>
              <a:t> </a:t>
            </a:r>
            <a:r>
              <a:rPr lang="nl-BE" altLang="fr-FR" dirty="0" err="1" smtClean="0">
                <a:solidFill>
                  <a:srgbClr val="0087BE"/>
                </a:solidFill>
              </a:rPr>
              <a:t>distributed</a:t>
            </a:r>
            <a:r>
              <a:rPr lang="nl-BE" altLang="fr-FR" dirty="0" smtClean="0"/>
              <a:t> </a:t>
            </a:r>
            <a:r>
              <a:rPr lang="nl-BE" altLang="fr-FR" dirty="0" err="1" smtClean="0"/>
              <a:t>capabilities</a:t>
            </a:r>
            <a:r>
              <a:rPr lang="nl-BE" altLang="fr-FR" dirty="0" smtClean="0"/>
              <a:t> </a:t>
            </a:r>
            <a:r>
              <a:rPr lang="nl-BE" altLang="fr-FR" dirty="0" err="1" smtClean="0"/>
              <a:t>that</a:t>
            </a:r>
            <a:r>
              <a:rPr lang="nl-BE" altLang="fr-FR" dirty="0" smtClean="0"/>
              <a:t> </a:t>
            </a:r>
            <a:r>
              <a:rPr lang="nl-BE" altLang="fr-FR" dirty="0" err="1" smtClean="0"/>
              <a:t>may</a:t>
            </a:r>
            <a:r>
              <a:rPr lang="nl-BE" altLang="fr-FR" dirty="0" smtClean="0"/>
              <a:t> </a:t>
            </a:r>
            <a:r>
              <a:rPr lang="nl-BE" altLang="fr-FR" dirty="0" err="1" smtClean="0"/>
              <a:t>be</a:t>
            </a:r>
            <a:r>
              <a:rPr lang="nl-BE" altLang="fr-FR" dirty="0" smtClean="0"/>
              <a:t> </a:t>
            </a:r>
            <a:r>
              <a:rPr lang="nl-BE" altLang="fr-FR" dirty="0" err="1" smtClean="0">
                <a:solidFill>
                  <a:srgbClr val="0087BE"/>
                </a:solidFill>
              </a:rPr>
              <a:t>under</a:t>
            </a:r>
            <a:r>
              <a:rPr lang="nl-BE" altLang="fr-FR" dirty="0" smtClean="0">
                <a:solidFill>
                  <a:srgbClr val="0087BE"/>
                </a:solidFill>
              </a:rPr>
              <a:t> </a:t>
            </a:r>
            <a:r>
              <a:rPr lang="nl-BE" altLang="fr-FR" dirty="0" err="1" smtClean="0">
                <a:solidFill>
                  <a:srgbClr val="0087BE"/>
                </a:solidFill>
              </a:rPr>
              <a:t>the</a:t>
            </a:r>
            <a:r>
              <a:rPr lang="nl-BE" altLang="fr-FR" dirty="0" smtClean="0">
                <a:solidFill>
                  <a:srgbClr val="0087BE"/>
                </a:solidFill>
              </a:rPr>
              <a:t> control of different </a:t>
            </a:r>
            <a:r>
              <a:rPr lang="nl-BE" altLang="fr-FR" dirty="0" err="1" smtClean="0">
                <a:solidFill>
                  <a:srgbClr val="0087BE"/>
                </a:solidFill>
              </a:rPr>
              <a:t>ownership</a:t>
            </a:r>
            <a:r>
              <a:rPr lang="nl-BE" altLang="fr-FR" dirty="0" smtClean="0">
                <a:solidFill>
                  <a:srgbClr val="0087BE"/>
                </a:solidFill>
              </a:rPr>
              <a:t> </a:t>
            </a:r>
            <a:r>
              <a:rPr lang="nl-BE" altLang="fr-FR" dirty="0" err="1" smtClean="0">
                <a:solidFill>
                  <a:srgbClr val="0087BE"/>
                </a:solidFill>
              </a:rPr>
              <a:t>domains</a:t>
            </a:r>
            <a:r>
              <a:rPr lang="nl-BE" altLang="fr-FR" dirty="0" smtClean="0"/>
              <a:t>. It </a:t>
            </a:r>
            <a:r>
              <a:rPr lang="nl-BE" altLang="fr-FR" dirty="0" err="1" smtClean="0"/>
              <a:t>provides</a:t>
            </a:r>
            <a:r>
              <a:rPr lang="nl-BE" altLang="fr-FR" dirty="0" smtClean="0"/>
              <a:t> a uniform means </a:t>
            </a:r>
            <a:r>
              <a:rPr lang="nl-BE" altLang="fr-FR" dirty="0" err="1" smtClean="0"/>
              <a:t>to</a:t>
            </a:r>
            <a:r>
              <a:rPr lang="nl-BE" altLang="fr-FR" dirty="0" smtClean="0"/>
              <a:t> offer, discover, </a:t>
            </a:r>
            <a:r>
              <a:rPr lang="nl-BE" altLang="fr-FR" dirty="0" err="1" smtClean="0"/>
              <a:t>interact</a:t>
            </a:r>
            <a:r>
              <a:rPr lang="nl-BE" altLang="fr-FR" dirty="0" smtClean="0"/>
              <a:t> </a:t>
            </a:r>
            <a:r>
              <a:rPr lang="nl-BE" altLang="fr-FR" dirty="0" err="1" smtClean="0"/>
              <a:t>with</a:t>
            </a:r>
            <a:r>
              <a:rPr lang="nl-BE" altLang="fr-FR" dirty="0" smtClean="0"/>
              <a:t> </a:t>
            </a:r>
            <a:r>
              <a:rPr lang="nl-BE" altLang="fr-FR" dirty="0" err="1" smtClean="0"/>
              <a:t>and</a:t>
            </a:r>
            <a:r>
              <a:rPr lang="nl-BE" altLang="fr-FR" dirty="0" smtClean="0"/>
              <a:t> </a:t>
            </a:r>
            <a:r>
              <a:rPr lang="nl-BE" altLang="fr-FR" dirty="0" err="1" smtClean="0"/>
              <a:t>use</a:t>
            </a:r>
            <a:r>
              <a:rPr lang="nl-BE" altLang="fr-FR" dirty="0" smtClean="0"/>
              <a:t> </a:t>
            </a:r>
            <a:r>
              <a:rPr lang="nl-BE" altLang="fr-FR" dirty="0" err="1" smtClean="0"/>
              <a:t>capabilities</a:t>
            </a:r>
            <a:r>
              <a:rPr lang="nl-BE" altLang="fr-FR" dirty="0" smtClean="0"/>
              <a:t> </a:t>
            </a:r>
            <a:r>
              <a:rPr lang="nl-BE" altLang="fr-FR" dirty="0" err="1" smtClean="0"/>
              <a:t>to</a:t>
            </a:r>
            <a:r>
              <a:rPr lang="nl-BE" altLang="fr-FR" dirty="0" smtClean="0"/>
              <a:t> produce </a:t>
            </a:r>
            <a:r>
              <a:rPr lang="nl-BE" altLang="fr-FR" dirty="0" err="1" smtClean="0"/>
              <a:t>desired</a:t>
            </a:r>
            <a:r>
              <a:rPr lang="nl-BE" altLang="fr-FR" dirty="0" smtClean="0"/>
              <a:t> </a:t>
            </a:r>
            <a:r>
              <a:rPr lang="nl-BE" altLang="fr-FR" dirty="0" err="1" smtClean="0"/>
              <a:t>effects</a:t>
            </a:r>
            <a:r>
              <a:rPr lang="nl-BE" altLang="fr-FR" dirty="0" smtClean="0"/>
              <a:t> consistent </a:t>
            </a:r>
            <a:r>
              <a:rPr lang="nl-BE" altLang="fr-FR" dirty="0" err="1" smtClean="0"/>
              <a:t>with</a:t>
            </a:r>
            <a:r>
              <a:rPr lang="nl-BE" altLang="fr-FR" dirty="0" smtClean="0"/>
              <a:t> </a:t>
            </a:r>
            <a:r>
              <a:rPr lang="nl-BE" altLang="fr-FR" dirty="0" err="1" smtClean="0"/>
              <a:t>measurable</a:t>
            </a:r>
            <a:r>
              <a:rPr lang="nl-BE" altLang="fr-FR" dirty="0" smtClean="0"/>
              <a:t> </a:t>
            </a:r>
            <a:r>
              <a:rPr lang="nl-BE" altLang="fr-FR" dirty="0" err="1" smtClean="0"/>
              <a:t>preconditions</a:t>
            </a:r>
            <a:r>
              <a:rPr lang="nl-BE" altLang="fr-FR" dirty="0" smtClean="0"/>
              <a:t> </a:t>
            </a:r>
            <a:r>
              <a:rPr lang="nl-BE" altLang="fr-FR" dirty="0" err="1" smtClean="0"/>
              <a:t>and</a:t>
            </a:r>
            <a:r>
              <a:rPr lang="nl-BE" altLang="fr-FR" dirty="0" smtClean="0"/>
              <a:t> </a:t>
            </a:r>
            <a:r>
              <a:rPr lang="nl-BE" altLang="fr-FR" dirty="0" err="1" smtClean="0"/>
              <a:t>expectations</a:t>
            </a:r>
            <a:r>
              <a:rPr lang="nl-BE" altLang="fr-FR" dirty="0" smtClean="0"/>
              <a:t>. </a:t>
            </a:r>
            <a:r>
              <a:rPr lang="nl-BE" altLang="fr-FR" dirty="0" err="1" smtClean="0"/>
              <a:t>This</a:t>
            </a:r>
            <a:r>
              <a:rPr lang="nl-BE" altLang="fr-FR" dirty="0" smtClean="0"/>
              <a:t> </a:t>
            </a:r>
            <a:r>
              <a:rPr lang="nl-BE" altLang="fr-FR" dirty="0" err="1" smtClean="0"/>
              <a:t>style</a:t>
            </a:r>
            <a:r>
              <a:rPr lang="nl-BE" altLang="fr-FR" dirty="0" smtClean="0"/>
              <a:t> of </a:t>
            </a:r>
            <a:r>
              <a:rPr lang="nl-BE" altLang="fr-FR" dirty="0" err="1" smtClean="0"/>
              <a:t>architecture</a:t>
            </a:r>
            <a:r>
              <a:rPr lang="nl-BE" altLang="fr-FR" dirty="0" smtClean="0"/>
              <a:t> </a:t>
            </a:r>
            <a:r>
              <a:rPr lang="nl-BE" altLang="fr-FR" dirty="0" err="1" smtClean="0">
                <a:solidFill>
                  <a:srgbClr val="0087BE"/>
                </a:solidFill>
              </a:rPr>
              <a:t>promotes</a:t>
            </a:r>
            <a:r>
              <a:rPr lang="nl-BE" altLang="fr-FR" dirty="0" smtClean="0">
                <a:solidFill>
                  <a:srgbClr val="0087BE"/>
                </a:solidFill>
              </a:rPr>
              <a:t> </a:t>
            </a:r>
            <a:r>
              <a:rPr lang="nl-BE" altLang="fr-FR" dirty="0" err="1" smtClean="0">
                <a:solidFill>
                  <a:srgbClr val="0087BE"/>
                </a:solidFill>
              </a:rPr>
              <a:t>reuse</a:t>
            </a:r>
            <a:r>
              <a:rPr lang="nl-BE" altLang="fr-FR" dirty="0" smtClean="0"/>
              <a:t> at </a:t>
            </a:r>
            <a:r>
              <a:rPr lang="nl-BE" altLang="fr-FR" dirty="0" err="1" smtClean="0"/>
              <a:t>the</a:t>
            </a:r>
            <a:r>
              <a:rPr lang="nl-BE" altLang="fr-FR" dirty="0" smtClean="0"/>
              <a:t> macro (service) level </a:t>
            </a:r>
            <a:r>
              <a:rPr lang="nl-BE" altLang="fr-FR" dirty="0" err="1" smtClean="0"/>
              <a:t>rather</a:t>
            </a:r>
            <a:r>
              <a:rPr lang="nl-BE" altLang="fr-FR" dirty="0" smtClean="0"/>
              <a:t> </a:t>
            </a:r>
            <a:r>
              <a:rPr lang="nl-BE" altLang="fr-FR" dirty="0" err="1" smtClean="0"/>
              <a:t>than</a:t>
            </a:r>
            <a:r>
              <a:rPr lang="nl-BE" altLang="fr-FR" dirty="0" smtClean="0"/>
              <a:t> micro levels (eg. </a:t>
            </a:r>
            <a:r>
              <a:rPr lang="nl-BE" altLang="fr-FR" dirty="0" err="1" smtClean="0"/>
              <a:t>objects</a:t>
            </a:r>
            <a:r>
              <a:rPr lang="nl-BE" altLang="fr-FR" dirty="0" smtClean="0"/>
              <a:t>). It </a:t>
            </a:r>
            <a:r>
              <a:rPr lang="nl-BE" altLang="fr-FR" dirty="0" err="1" smtClean="0"/>
              <a:t>also</a:t>
            </a:r>
            <a:r>
              <a:rPr lang="nl-BE" altLang="fr-FR" dirty="0" smtClean="0"/>
              <a:t> </a:t>
            </a:r>
            <a:r>
              <a:rPr lang="nl-BE" altLang="fr-FR" dirty="0" err="1" smtClean="0">
                <a:solidFill>
                  <a:srgbClr val="0087BE"/>
                </a:solidFill>
              </a:rPr>
              <a:t>makes</a:t>
            </a:r>
            <a:r>
              <a:rPr lang="nl-BE" altLang="fr-FR" dirty="0" smtClean="0">
                <a:solidFill>
                  <a:srgbClr val="0087BE"/>
                </a:solidFill>
              </a:rPr>
              <a:t> </a:t>
            </a:r>
            <a:r>
              <a:rPr lang="nl-BE" altLang="fr-FR" dirty="0" err="1" smtClean="0">
                <a:solidFill>
                  <a:srgbClr val="0087BE"/>
                </a:solidFill>
              </a:rPr>
              <a:t>interconnection</a:t>
            </a:r>
            <a:r>
              <a:rPr lang="nl-BE" altLang="fr-FR" dirty="0" smtClean="0"/>
              <a:t> of </a:t>
            </a:r>
            <a:r>
              <a:rPr lang="nl-BE" altLang="fr-FR" dirty="0" err="1" smtClean="0"/>
              <a:t>existing</a:t>
            </a:r>
            <a:r>
              <a:rPr lang="nl-BE" altLang="fr-FR" dirty="0" smtClean="0"/>
              <a:t> ICT assets </a:t>
            </a:r>
            <a:r>
              <a:rPr lang="nl-BE" altLang="fr-FR" dirty="0" err="1" smtClean="0">
                <a:solidFill>
                  <a:srgbClr val="0087BE"/>
                </a:solidFill>
              </a:rPr>
              <a:t>trivial</a:t>
            </a:r>
            <a:r>
              <a:rPr lang="nl-BE" altLang="fr-FR" dirty="0" smtClean="0"/>
              <a:t>” (OASIS Reference Group)</a:t>
            </a:r>
          </a:p>
          <a:p>
            <a:r>
              <a:rPr lang="nl-BE" altLang="fr-FR" dirty="0" err="1" smtClean="0"/>
              <a:t>characteristics</a:t>
            </a:r>
            <a:endParaRPr lang="nl-BE" altLang="fr-FR" dirty="0" smtClean="0"/>
          </a:p>
          <a:p>
            <a:pPr lvl="1"/>
            <a:r>
              <a:rPr lang="en-US" altLang="fr-FR" dirty="0" smtClean="0"/>
              <a:t>service-oriented</a:t>
            </a:r>
          </a:p>
          <a:p>
            <a:pPr lvl="1"/>
            <a:r>
              <a:rPr lang="en-US" altLang="fr-FR" dirty="0" smtClean="0"/>
              <a:t>modular</a:t>
            </a:r>
          </a:p>
          <a:p>
            <a:pPr lvl="1"/>
            <a:r>
              <a:rPr lang="en-US" altLang="fr-FR" dirty="0" smtClean="0"/>
              <a:t>interoperable (based on open standards or open specifications)</a:t>
            </a:r>
          </a:p>
          <a:p>
            <a:pPr lvl="1"/>
            <a:r>
              <a:rPr lang="en-US" altLang="fr-FR" dirty="0" smtClean="0"/>
              <a:t>extensible</a:t>
            </a:r>
          </a:p>
          <a:p>
            <a:pPr lvl="1"/>
            <a:r>
              <a:rPr lang="en-US" altLang="fr-FR" dirty="0" smtClean="0"/>
              <a:t>layered</a:t>
            </a:r>
          </a:p>
          <a:p>
            <a:pPr lvl="1"/>
            <a:r>
              <a:rPr lang="en-US" altLang="fr-FR" dirty="0" smtClean="0"/>
              <a:t>based on reuse of components and data</a:t>
            </a:r>
          </a:p>
        </p:txBody>
      </p:sp>
      <p:sp>
        <p:nvSpPr>
          <p:cNvPr id="844802" name="Rectangle 2"/>
          <p:cNvSpPr>
            <a:spLocks noGrp="1" noChangeArrowheads="1"/>
          </p:cNvSpPr>
          <p:nvPr>
            <p:ph type="title"/>
          </p:nvPr>
        </p:nvSpPr>
        <p:spPr/>
        <p:txBody>
          <a:bodyPr/>
          <a:lstStyle/>
          <a:p>
            <a:r>
              <a:rPr lang="nl-BE" altLang="fr-FR" smtClean="0"/>
              <a:t>Service Oriented Architecture (SOA)</a:t>
            </a:r>
            <a:endParaRPr lang="nl-BE" altLang="fr-FR"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Tree>
    <p:extLst>
      <p:ext uri="{BB962C8B-B14F-4D97-AF65-F5344CB8AC3E}">
        <p14:creationId xmlns:p14="http://schemas.microsoft.com/office/powerpoint/2010/main" val="1983529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yered architecture pattern in software engineering – theCodeRe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720080"/>
            <a:ext cx="6432469" cy="594928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p:cNvSpPr>
            <a:spLocks noGrp="1"/>
          </p:cNvSpPr>
          <p:nvPr>
            <p:ph idx="1"/>
          </p:nvPr>
        </p:nvSpPr>
        <p:spPr/>
        <p:txBody>
          <a:bodyPr>
            <a:normAutofit lnSpcReduction="10000"/>
          </a:bodyPr>
          <a:lstStyle/>
          <a:p>
            <a:r>
              <a:rPr lang="nl-BE" dirty="0" err="1"/>
              <a:t>presentation</a:t>
            </a:r>
            <a:r>
              <a:rPr lang="nl-BE" dirty="0"/>
              <a:t> </a:t>
            </a:r>
            <a:r>
              <a:rPr lang="nl-BE" dirty="0" err="1"/>
              <a:t>layer</a:t>
            </a:r>
            <a:r>
              <a:rPr lang="nl-BE" dirty="0"/>
              <a:t>, eg</a:t>
            </a:r>
          </a:p>
          <a:p>
            <a:pPr lvl="1"/>
            <a:r>
              <a:rPr lang="nl-BE" dirty="0"/>
              <a:t>web </a:t>
            </a:r>
            <a:r>
              <a:rPr lang="nl-BE" dirty="0" err="1"/>
              <a:t>applications</a:t>
            </a:r>
            <a:endParaRPr lang="nl-BE" dirty="0"/>
          </a:p>
          <a:p>
            <a:pPr lvl="1"/>
            <a:r>
              <a:rPr lang="nl-BE" dirty="0"/>
              <a:t>mobile </a:t>
            </a:r>
            <a:r>
              <a:rPr lang="nl-BE" dirty="0" err="1"/>
              <a:t>applications</a:t>
            </a:r>
            <a:endParaRPr lang="nl-BE" dirty="0"/>
          </a:p>
          <a:p>
            <a:r>
              <a:rPr lang="nl-BE" dirty="0"/>
              <a:t>business logic </a:t>
            </a:r>
            <a:r>
              <a:rPr lang="nl-BE" dirty="0" err="1"/>
              <a:t>layer</a:t>
            </a:r>
            <a:r>
              <a:rPr lang="nl-BE" dirty="0"/>
              <a:t>, eg</a:t>
            </a:r>
          </a:p>
          <a:p>
            <a:pPr lvl="1"/>
            <a:r>
              <a:rPr lang="nl-BE" dirty="0"/>
              <a:t>workflow</a:t>
            </a:r>
          </a:p>
          <a:p>
            <a:r>
              <a:rPr lang="nl-BE" dirty="0"/>
              <a:t>services </a:t>
            </a:r>
            <a:r>
              <a:rPr lang="nl-BE" dirty="0" err="1"/>
              <a:t>layer</a:t>
            </a:r>
            <a:r>
              <a:rPr lang="nl-BE" dirty="0"/>
              <a:t>, eg</a:t>
            </a:r>
          </a:p>
          <a:p>
            <a:pPr lvl="1"/>
            <a:r>
              <a:rPr lang="nl-BE" dirty="0"/>
              <a:t>user &amp; access management service</a:t>
            </a:r>
          </a:p>
          <a:p>
            <a:pPr lvl="1"/>
            <a:r>
              <a:rPr lang="nl-BE" dirty="0" err="1"/>
              <a:t>communication</a:t>
            </a:r>
            <a:r>
              <a:rPr lang="nl-BE" dirty="0"/>
              <a:t> service</a:t>
            </a:r>
          </a:p>
          <a:p>
            <a:pPr lvl="1"/>
            <a:r>
              <a:rPr lang="nl-BE" dirty="0"/>
              <a:t>blockchain</a:t>
            </a:r>
          </a:p>
          <a:p>
            <a:r>
              <a:rPr lang="nl-BE" dirty="0"/>
              <a:t>data store </a:t>
            </a:r>
            <a:r>
              <a:rPr lang="nl-BE" dirty="0" err="1"/>
              <a:t>layer</a:t>
            </a:r>
            <a:r>
              <a:rPr lang="nl-BE" dirty="0"/>
              <a:t>, eg</a:t>
            </a:r>
          </a:p>
          <a:p>
            <a:pPr lvl="1"/>
            <a:r>
              <a:rPr lang="nl-BE" dirty="0" err="1"/>
              <a:t>authentic</a:t>
            </a:r>
            <a:r>
              <a:rPr lang="nl-BE" dirty="0"/>
              <a:t> sources</a:t>
            </a:r>
          </a:p>
          <a:p>
            <a:pPr lvl="1"/>
            <a:r>
              <a:rPr lang="nl-BE" dirty="0"/>
              <a:t>personal </a:t>
            </a:r>
            <a:r>
              <a:rPr lang="nl-BE" dirty="0" err="1"/>
              <a:t>vaults</a:t>
            </a:r>
            <a:endParaRPr lang="nl-BE" dirty="0"/>
          </a:p>
          <a:p>
            <a:pPr lvl="1"/>
            <a:r>
              <a:rPr lang="nl-BE" dirty="0" err="1"/>
              <a:t>local</a:t>
            </a:r>
            <a:r>
              <a:rPr lang="nl-BE" dirty="0"/>
              <a:t> storage on mobile device</a:t>
            </a:r>
          </a:p>
        </p:txBody>
      </p:sp>
      <p:sp>
        <p:nvSpPr>
          <p:cNvPr id="4" name="Titel 3"/>
          <p:cNvSpPr>
            <a:spLocks noGrp="1"/>
          </p:cNvSpPr>
          <p:nvPr>
            <p:ph type="title"/>
          </p:nvPr>
        </p:nvSpPr>
        <p:spPr/>
        <p:txBody>
          <a:bodyPr/>
          <a:lstStyle/>
          <a:p>
            <a:r>
              <a:rPr lang="nl-BE" dirty="0"/>
              <a:t>ICT: </a:t>
            </a:r>
            <a:r>
              <a:rPr lang="nl-BE" dirty="0" err="1"/>
              <a:t>layered</a:t>
            </a:r>
            <a:r>
              <a:rPr lang="nl-BE" dirty="0"/>
              <a:t>, service </a:t>
            </a:r>
            <a:r>
              <a:rPr lang="nl-BE" dirty="0" err="1"/>
              <a:t>oriented</a:t>
            </a:r>
            <a:r>
              <a:rPr lang="nl-BE" dirty="0"/>
              <a:t> </a:t>
            </a:r>
            <a:r>
              <a:rPr lang="nl-BE" dirty="0" err="1"/>
              <a:t>architecture</a:t>
            </a:r>
            <a:endParaRPr lang="nl-BE" dirty="0"/>
          </a:p>
        </p:txBody>
      </p:sp>
      <p:sp>
        <p:nvSpPr>
          <p:cNvPr id="7" name="Slide Number Placeholder 6"/>
          <p:cNvSpPr>
            <a:spLocks noGrp="1"/>
          </p:cNvSpPr>
          <p:nvPr>
            <p:ph type="sldNum" sz="quarter" idx="4"/>
          </p:nvPr>
        </p:nvSpPr>
        <p:spPr/>
        <p:txBody>
          <a:bodyPr/>
          <a:lstStyle/>
          <a:p>
            <a:r>
              <a:rPr lang="fr-BE"/>
              <a:t> </a:t>
            </a:r>
            <a:fld id="{30A9230E-FFBB-4CCB-ABD7-198084EDE768}" type="slidenum">
              <a:rPr lang="fr-BE" smtClean="0"/>
              <a:pPr/>
              <a:t>38</a:t>
            </a:fld>
            <a:r>
              <a:rPr lang="fr-BE"/>
              <a:t> </a:t>
            </a:r>
            <a:endParaRPr lang="fr-BE" dirty="0"/>
          </a:p>
        </p:txBody>
      </p:sp>
    </p:spTree>
    <p:extLst>
      <p:ext uri="{BB962C8B-B14F-4D97-AF65-F5344CB8AC3E}">
        <p14:creationId xmlns:p14="http://schemas.microsoft.com/office/powerpoint/2010/main" val="3904546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a:t>interoperability</a:t>
            </a:r>
            <a:r>
              <a:rPr lang="nl-BE" dirty="0"/>
              <a:t> </a:t>
            </a:r>
            <a:r>
              <a:rPr lang="nl-BE" dirty="0" err="1"/>
              <a:t>standards</a:t>
            </a:r>
            <a:endParaRPr lang="nl-BE" dirty="0"/>
          </a:p>
          <a:p>
            <a:pPr lvl="1"/>
            <a:r>
              <a:rPr lang="nl-BE" dirty="0" err="1"/>
              <a:t>technical</a:t>
            </a:r>
            <a:r>
              <a:rPr lang="nl-BE" dirty="0"/>
              <a:t>: </a:t>
            </a:r>
            <a:r>
              <a:rPr lang="nl-BE" dirty="0" err="1"/>
              <a:t>oa</a:t>
            </a:r>
            <a:r>
              <a:rPr lang="nl-BE" dirty="0"/>
              <a:t> </a:t>
            </a:r>
            <a:r>
              <a:rPr lang="nl-BE" dirty="0" err="1"/>
              <a:t>APIs</a:t>
            </a:r>
            <a:r>
              <a:rPr lang="nl-BE" dirty="0"/>
              <a:t> (Application Programming Interface)</a:t>
            </a:r>
          </a:p>
          <a:p>
            <a:pPr lvl="1"/>
            <a:r>
              <a:rPr lang="nl-BE" dirty="0" err="1"/>
              <a:t>semantic</a:t>
            </a:r>
            <a:endParaRPr lang="nl-BE" dirty="0"/>
          </a:p>
          <a:p>
            <a:pPr marL="457191" lvl="1" indent="0">
              <a:buNone/>
            </a:pPr>
            <a:endParaRPr lang="nl-BE" dirty="0"/>
          </a:p>
          <a:p>
            <a:r>
              <a:rPr lang="nl-BE" dirty="0"/>
              <a:t>security, eg</a:t>
            </a:r>
          </a:p>
          <a:p>
            <a:pPr lvl="1"/>
            <a:r>
              <a:rPr lang="nl-BE" dirty="0"/>
              <a:t>access </a:t>
            </a:r>
            <a:r>
              <a:rPr lang="nl-BE" dirty="0" err="1"/>
              <a:t>authorisation</a:t>
            </a:r>
            <a:endParaRPr lang="nl-BE" dirty="0"/>
          </a:p>
          <a:p>
            <a:pPr lvl="1"/>
            <a:r>
              <a:rPr lang="nl-BE" dirty="0" err="1"/>
              <a:t>logging</a:t>
            </a:r>
            <a:endParaRPr lang="nl-BE" dirty="0"/>
          </a:p>
          <a:p>
            <a:pPr lvl="1"/>
            <a:r>
              <a:rPr lang="nl-BE" dirty="0"/>
              <a:t>business </a:t>
            </a:r>
            <a:r>
              <a:rPr lang="nl-BE" dirty="0" err="1"/>
              <a:t>continuity</a:t>
            </a:r>
            <a:endParaRPr lang="nl-BE" dirty="0"/>
          </a:p>
          <a:p>
            <a:endParaRPr lang="nl-BE" dirty="0"/>
          </a:p>
          <a:p>
            <a:r>
              <a:rPr lang="nl-BE" dirty="0" err="1"/>
              <a:t>configuration</a:t>
            </a:r>
            <a:r>
              <a:rPr lang="nl-BE" dirty="0"/>
              <a:t>, eg</a:t>
            </a:r>
          </a:p>
          <a:p>
            <a:pPr lvl="1"/>
            <a:r>
              <a:rPr lang="nl-BE" dirty="0" err="1"/>
              <a:t>capacity</a:t>
            </a:r>
            <a:r>
              <a:rPr lang="nl-BE" dirty="0"/>
              <a:t> management</a:t>
            </a:r>
          </a:p>
          <a:p>
            <a:pPr lvl="1"/>
            <a:r>
              <a:rPr lang="nl-BE" dirty="0"/>
              <a:t>load </a:t>
            </a:r>
            <a:r>
              <a:rPr lang="nl-BE" dirty="0" err="1"/>
              <a:t>balancing</a:t>
            </a:r>
            <a:endParaRPr lang="nl-BE" dirty="0"/>
          </a:p>
          <a:p>
            <a:endParaRPr lang="nl-BE" dirty="0"/>
          </a:p>
        </p:txBody>
      </p:sp>
      <p:sp>
        <p:nvSpPr>
          <p:cNvPr id="4" name="Titel 3"/>
          <p:cNvSpPr>
            <a:spLocks noGrp="1"/>
          </p:cNvSpPr>
          <p:nvPr>
            <p:ph type="title"/>
          </p:nvPr>
        </p:nvSpPr>
        <p:spPr/>
        <p:txBody>
          <a:bodyPr/>
          <a:lstStyle/>
          <a:p>
            <a:r>
              <a:rPr lang="nl-BE" dirty="0"/>
              <a:t>ICT: </a:t>
            </a:r>
            <a:r>
              <a:rPr lang="nl-BE" dirty="0" err="1"/>
              <a:t>across</a:t>
            </a:r>
            <a:r>
              <a:rPr lang="nl-BE" dirty="0"/>
              <a:t> </a:t>
            </a:r>
            <a:r>
              <a:rPr lang="nl-BE" dirty="0" err="1"/>
              <a:t>layers</a:t>
            </a:r>
            <a:endParaRPr lang="nl-BE" dirty="0"/>
          </a:p>
        </p:txBody>
      </p:sp>
      <p:sp>
        <p:nvSpPr>
          <p:cNvPr id="6" name="Slide Number Placeholder 5"/>
          <p:cNvSpPr>
            <a:spLocks noGrp="1"/>
          </p:cNvSpPr>
          <p:nvPr>
            <p:ph type="sldNum" sz="quarter" idx="4"/>
          </p:nvPr>
        </p:nvSpPr>
        <p:spPr/>
        <p:txBody>
          <a:bodyPr/>
          <a:lstStyle/>
          <a:p>
            <a:r>
              <a:rPr lang="fr-BE"/>
              <a:t> </a:t>
            </a:r>
            <a:fld id="{30A9230E-FFBB-4CCB-ABD7-198084EDE768}" type="slidenum">
              <a:rPr lang="fr-BE" smtClean="0"/>
              <a:pPr/>
              <a:t>39</a:t>
            </a:fld>
            <a:r>
              <a:rPr lang="fr-BE"/>
              <a:t> </a:t>
            </a:r>
            <a:endParaRPr lang="fr-BE" dirty="0"/>
          </a:p>
        </p:txBody>
      </p:sp>
    </p:spTree>
    <p:extLst>
      <p:ext uri="{BB962C8B-B14F-4D97-AF65-F5344CB8AC3E}">
        <p14:creationId xmlns:p14="http://schemas.microsoft.com/office/powerpoint/2010/main" val="674462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2591391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BE" dirty="0"/>
              <a:t>c</a:t>
            </a:r>
            <a:r>
              <a:rPr lang="nl-BE" dirty="0" smtClean="0"/>
              <a:t>orrect </a:t>
            </a:r>
            <a:r>
              <a:rPr lang="nl-BE" dirty="0" err="1" smtClean="0"/>
              <a:t>identification</a:t>
            </a:r>
            <a:r>
              <a:rPr lang="nl-BE" dirty="0" smtClean="0"/>
              <a:t> of </a:t>
            </a:r>
            <a:r>
              <a:rPr lang="nl-BE" dirty="0" err="1" smtClean="0"/>
              <a:t>every</a:t>
            </a:r>
            <a:r>
              <a:rPr lang="nl-BE" dirty="0" smtClean="0"/>
              <a:t> </a:t>
            </a:r>
            <a:r>
              <a:rPr lang="nl-BE" dirty="0" err="1" smtClean="0"/>
              <a:t>entity</a:t>
            </a:r>
            <a:r>
              <a:rPr lang="nl-BE" dirty="0" smtClean="0"/>
              <a:t> (</a:t>
            </a:r>
            <a:r>
              <a:rPr lang="nl-BE" dirty="0" err="1" smtClean="0"/>
              <a:t>citizens</a:t>
            </a:r>
            <a:r>
              <a:rPr lang="nl-BE" dirty="0" smtClean="0"/>
              <a:t>, companies, </a:t>
            </a:r>
            <a:r>
              <a:rPr lang="nl-BE" dirty="0" err="1" smtClean="0"/>
              <a:t>organisations</a:t>
            </a:r>
            <a:r>
              <a:rPr lang="nl-BE" dirty="0" smtClean="0"/>
              <a:t>, …)</a:t>
            </a:r>
          </a:p>
          <a:p>
            <a:endParaRPr lang="nl-BE" dirty="0" smtClean="0"/>
          </a:p>
          <a:p>
            <a:r>
              <a:rPr lang="nl-BE" dirty="0"/>
              <a:t>c</a:t>
            </a:r>
            <a:r>
              <a:rPr lang="nl-BE" dirty="0" smtClean="0"/>
              <a:t>orrect routing of information </a:t>
            </a:r>
            <a:r>
              <a:rPr lang="nl-BE" dirty="0" err="1" smtClean="0"/>
              <a:t>request</a:t>
            </a:r>
            <a:r>
              <a:rPr lang="nl-BE" dirty="0" smtClean="0"/>
              <a:t>/</a:t>
            </a:r>
            <a:r>
              <a:rPr lang="nl-BE" dirty="0" err="1" smtClean="0"/>
              <a:t>provision</a:t>
            </a:r>
            <a:endParaRPr lang="nl-BE" dirty="0" smtClean="0"/>
          </a:p>
          <a:p>
            <a:endParaRPr lang="nl-BE" dirty="0" smtClean="0"/>
          </a:p>
          <a:p>
            <a:r>
              <a:rPr lang="nl-BE" dirty="0"/>
              <a:t>p</a:t>
            </a:r>
            <a:r>
              <a:rPr lang="nl-BE" dirty="0" smtClean="0"/>
              <a:t>rivacy </a:t>
            </a:r>
            <a:r>
              <a:rPr lang="nl-BE" dirty="0" err="1" smtClean="0"/>
              <a:t>and</a:t>
            </a:r>
            <a:r>
              <a:rPr lang="nl-BE" dirty="0" smtClean="0"/>
              <a:t> information security management</a:t>
            </a:r>
          </a:p>
          <a:p>
            <a:pPr lvl="1"/>
            <a:r>
              <a:rPr lang="nl-BE" dirty="0" smtClean="0"/>
              <a:t>user </a:t>
            </a:r>
            <a:r>
              <a:rPr lang="nl-BE" dirty="0" err="1" smtClean="0"/>
              <a:t>and</a:t>
            </a:r>
            <a:r>
              <a:rPr lang="nl-BE" dirty="0" smtClean="0"/>
              <a:t> access management</a:t>
            </a:r>
          </a:p>
          <a:p>
            <a:pPr lvl="1"/>
            <a:r>
              <a:rPr lang="nl-BE" dirty="0" smtClean="0"/>
              <a:t>end-</a:t>
            </a:r>
            <a:r>
              <a:rPr lang="nl-BE" dirty="0" err="1" smtClean="0"/>
              <a:t>to</a:t>
            </a:r>
            <a:r>
              <a:rPr lang="nl-BE" dirty="0" smtClean="0"/>
              <a:t>-end </a:t>
            </a:r>
            <a:r>
              <a:rPr lang="nl-BE" dirty="0" err="1" smtClean="0"/>
              <a:t>encryption</a:t>
            </a:r>
            <a:endParaRPr lang="nl-BE" dirty="0" smtClean="0"/>
          </a:p>
          <a:p>
            <a:endParaRPr lang="nl-BE" dirty="0" smtClean="0"/>
          </a:p>
          <a:p>
            <a:r>
              <a:rPr lang="nl-BE" dirty="0" err="1" smtClean="0"/>
              <a:t>interoperability</a:t>
            </a:r>
            <a:r>
              <a:rPr lang="nl-BE" dirty="0" smtClean="0"/>
              <a:t> </a:t>
            </a:r>
            <a:r>
              <a:rPr lang="nl-BE" dirty="0" err="1" smtClean="0"/>
              <a:t>standards</a:t>
            </a:r>
            <a:endParaRPr lang="nl-BE" dirty="0" smtClean="0"/>
          </a:p>
          <a:p>
            <a:pPr lvl="1"/>
            <a:r>
              <a:rPr lang="nl-BE" dirty="0" err="1" smtClean="0"/>
              <a:t>technical</a:t>
            </a:r>
            <a:endParaRPr lang="nl-BE" dirty="0" smtClean="0"/>
          </a:p>
          <a:p>
            <a:pPr lvl="1"/>
            <a:r>
              <a:rPr lang="nl-BE" dirty="0" err="1" smtClean="0"/>
              <a:t>semantic</a:t>
            </a:r>
            <a:endParaRPr lang="nl-BE" dirty="0" smtClean="0"/>
          </a:p>
          <a:p>
            <a:endParaRPr lang="nl-BE" dirty="0" smtClean="0"/>
          </a:p>
          <a:p>
            <a:endParaRPr lang="fr-BE" dirty="0"/>
          </a:p>
        </p:txBody>
      </p:sp>
      <p:sp>
        <p:nvSpPr>
          <p:cNvPr id="5" name="Slide Number Placeholder 4"/>
          <p:cNvSpPr>
            <a:spLocks noGrp="1"/>
          </p:cNvSpPr>
          <p:nvPr>
            <p:ph type="sldNum" sz="quarter" idx="4"/>
          </p:nvPr>
        </p:nvSpPr>
        <p:spPr/>
        <p:txBody>
          <a:bodyPr/>
          <a:lstStyle/>
          <a:p>
            <a:fld id="{ADC1E7FF-7E34-4FE5-A533-04EE46AAAD1B}" type="slidenum">
              <a:rPr lang="en-US" smtClean="0"/>
              <a:pPr/>
              <a:t>40</a:t>
            </a:fld>
            <a:endParaRPr lang="en-US" dirty="0"/>
          </a:p>
        </p:txBody>
      </p:sp>
      <p:sp>
        <p:nvSpPr>
          <p:cNvPr id="2" name="Title 1"/>
          <p:cNvSpPr>
            <a:spLocks noGrp="1"/>
          </p:cNvSpPr>
          <p:nvPr>
            <p:ph type="title"/>
          </p:nvPr>
        </p:nvSpPr>
        <p:spPr/>
        <p:txBody>
          <a:bodyPr/>
          <a:lstStyle/>
          <a:p>
            <a:r>
              <a:rPr lang="nl-BE" dirty="0" err="1" smtClean="0"/>
              <a:t>Some</a:t>
            </a:r>
            <a:r>
              <a:rPr lang="nl-BE" dirty="0" smtClean="0"/>
              <a:t> basic </a:t>
            </a:r>
            <a:r>
              <a:rPr lang="nl-BE" dirty="0" err="1" smtClean="0"/>
              <a:t>paneuropean</a:t>
            </a:r>
            <a:r>
              <a:rPr lang="nl-BE" dirty="0" smtClean="0"/>
              <a:t> </a:t>
            </a:r>
            <a:r>
              <a:rPr lang="nl-BE" dirty="0" err="1" smtClean="0"/>
              <a:t>requirements</a:t>
            </a:r>
            <a:endParaRPr lang="fr-BE" dirty="0"/>
          </a:p>
        </p:txBody>
      </p:sp>
    </p:spTree>
    <p:extLst>
      <p:ext uri="{BB962C8B-B14F-4D97-AF65-F5344CB8AC3E}">
        <p14:creationId xmlns:p14="http://schemas.microsoft.com/office/powerpoint/2010/main" val="1096215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BE" dirty="0">
                <a:hlinkClick r:id="rId2"/>
              </a:rPr>
              <a:t>Electronic Identification </a:t>
            </a:r>
            <a:r>
              <a:rPr lang="nl-BE" dirty="0" err="1">
                <a:hlinkClick r:id="rId2"/>
              </a:rPr>
              <a:t>and</a:t>
            </a:r>
            <a:r>
              <a:rPr lang="nl-BE" dirty="0">
                <a:hlinkClick r:id="rId2"/>
              </a:rPr>
              <a:t> Trust Services (</a:t>
            </a:r>
            <a:r>
              <a:rPr lang="nl-BE" dirty="0" err="1">
                <a:hlinkClick r:id="rId2"/>
              </a:rPr>
              <a:t>eIDAS</a:t>
            </a:r>
            <a:r>
              <a:rPr lang="nl-BE" dirty="0">
                <a:hlinkClick r:id="rId2"/>
              </a:rPr>
              <a:t>)</a:t>
            </a:r>
            <a:endParaRPr lang="nl-BE" dirty="0"/>
          </a:p>
          <a:p>
            <a:r>
              <a:rPr lang="nl-BE" dirty="0">
                <a:hlinkClick r:id="rId3"/>
              </a:rPr>
              <a:t>European Blockchain Services </a:t>
            </a:r>
            <a:r>
              <a:rPr lang="nl-BE" dirty="0" err="1">
                <a:hlinkClick r:id="rId3"/>
              </a:rPr>
              <a:t>Infrastructure</a:t>
            </a:r>
            <a:r>
              <a:rPr lang="nl-BE" dirty="0">
                <a:hlinkClick r:id="rId3"/>
              </a:rPr>
              <a:t> (EBSI)</a:t>
            </a:r>
            <a:endParaRPr lang="nl-BE" dirty="0"/>
          </a:p>
          <a:p>
            <a:pPr lvl="1"/>
            <a:r>
              <a:rPr lang="nl-BE" dirty="0" err="1">
                <a:hlinkClick r:id="rId4"/>
              </a:rPr>
              <a:t>Conformant</a:t>
            </a:r>
            <a:r>
              <a:rPr lang="nl-BE" dirty="0">
                <a:hlinkClick r:id="rId4"/>
              </a:rPr>
              <a:t> </a:t>
            </a:r>
            <a:r>
              <a:rPr lang="nl-BE" dirty="0" err="1">
                <a:hlinkClick r:id="rId4"/>
              </a:rPr>
              <a:t>Wallets</a:t>
            </a:r>
            <a:endParaRPr lang="nl-BE" dirty="0">
              <a:hlinkClick r:id="rId5" action="ppaction://hlinkfile"/>
            </a:endParaRPr>
          </a:p>
          <a:p>
            <a:pPr lvl="1"/>
            <a:r>
              <a:rPr lang="nl-BE" dirty="0" err="1">
                <a:hlinkClick r:id="rId6"/>
              </a:rPr>
              <a:t>Verifiable</a:t>
            </a:r>
            <a:r>
              <a:rPr lang="nl-BE" dirty="0">
                <a:hlinkClick r:id="rId6"/>
              </a:rPr>
              <a:t> </a:t>
            </a:r>
            <a:r>
              <a:rPr lang="nl-BE" dirty="0" err="1">
                <a:hlinkClick r:id="rId6"/>
              </a:rPr>
              <a:t>Credentials</a:t>
            </a:r>
            <a:r>
              <a:rPr lang="nl-BE" dirty="0">
                <a:hlinkClick r:id="rId6"/>
              </a:rPr>
              <a:t> </a:t>
            </a:r>
            <a:r>
              <a:rPr lang="nl-BE" dirty="0" err="1">
                <a:hlinkClick r:id="rId6"/>
              </a:rPr>
              <a:t>Playbook</a:t>
            </a:r>
            <a:endParaRPr lang="nl-BE" dirty="0"/>
          </a:p>
          <a:p>
            <a:r>
              <a:rPr lang="nl-BE" dirty="0">
                <a:hlinkClick r:id="rId7"/>
              </a:rPr>
              <a:t>Single Digital Gateway</a:t>
            </a:r>
            <a:r>
              <a:rPr lang="nl-BE" dirty="0"/>
              <a:t> (OOTS)</a:t>
            </a:r>
          </a:p>
          <a:p>
            <a:r>
              <a:rPr lang="en-US" dirty="0">
                <a:hlinkClick r:id="rId8"/>
              </a:rPr>
              <a:t>Electronic Exchange of Social Security Information (EESSI)</a:t>
            </a:r>
            <a:endParaRPr lang="en-US" dirty="0"/>
          </a:p>
          <a:p>
            <a:r>
              <a:rPr lang="en-US" dirty="0">
                <a:hlinkClick r:id="rId9"/>
              </a:rPr>
              <a:t>European Social Security Pass (</a:t>
            </a:r>
            <a:r>
              <a:rPr lang="en-US" dirty="0" err="1">
                <a:hlinkClick r:id="rId9"/>
              </a:rPr>
              <a:t>ESSPass</a:t>
            </a:r>
            <a:r>
              <a:rPr lang="en-US" dirty="0">
                <a:hlinkClick r:id="rId9"/>
              </a:rPr>
              <a:t>)</a:t>
            </a:r>
            <a:endParaRPr lang="en-US" dirty="0"/>
          </a:p>
          <a:p>
            <a:r>
              <a:rPr lang="pt-BR" dirty="0">
                <a:hlinkClick r:id="rId10"/>
              </a:rPr>
              <a:t>EU Digital COVID Certificate (EU DCC)</a:t>
            </a:r>
            <a:endParaRPr lang="pt-BR" dirty="0"/>
          </a:p>
          <a:p>
            <a:r>
              <a:rPr lang="pt-BR" dirty="0">
                <a:hlinkClick r:id="rId11"/>
              </a:rPr>
              <a:t>European Health Data Space (EHDS)</a:t>
            </a:r>
            <a:endParaRPr lang="pt-BR" dirty="0"/>
          </a:p>
          <a:p>
            <a:r>
              <a:rPr lang="en-GB" dirty="0">
                <a:hlinkClick r:id="rId12"/>
              </a:rPr>
              <a:t>European Health Data Evidence Network (EHDEN)</a:t>
            </a:r>
            <a:endParaRPr lang="en-GB" dirty="0"/>
          </a:p>
          <a:p>
            <a:r>
              <a:rPr lang="pt-BR" dirty="0"/>
              <a:t>...</a:t>
            </a:r>
            <a:endParaRPr lang="en-GB" dirty="0"/>
          </a:p>
        </p:txBody>
      </p:sp>
      <p:sp>
        <p:nvSpPr>
          <p:cNvPr id="2" name="Titel 1"/>
          <p:cNvSpPr>
            <a:spLocks noGrp="1"/>
          </p:cNvSpPr>
          <p:nvPr>
            <p:ph type="title"/>
          </p:nvPr>
        </p:nvSpPr>
        <p:spPr/>
        <p:txBody>
          <a:bodyPr/>
          <a:lstStyle/>
          <a:p>
            <a:r>
              <a:rPr lang="en-GB"/>
              <a:t>Several EC digital programs</a:t>
            </a:r>
            <a:endParaRPr lang="en-GB"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41</a:t>
            </a:fld>
            <a:r>
              <a:rPr lang="fr-BE"/>
              <a:t> </a:t>
            </a:r>
            <a:endParaRPr lang="fr-BE" dirty="0"/>
          </a:p>
        </p:txBody>
      </p:sp>
    </p:spTree>
    <p:extLst>
      <p:ext uri="{BB962C8B-B14F-4D97-AF65-F5344CB8AC3E}">
        <p14:creationId xmlns:p14="http://schemas.microsoft.com/office/powerpoint/2010/main" val="763839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dirty="0" err="1"/>
              <a:t>need</a:t>
            </a:r>
            <a:r>
              <a:rPr lang="nl-BE" dirty="0"/>
              <a:t> </a:t>
            </a:r>
            <a:r>
              <a:rPr lang="nl-BE" dirty="0" err="1"/>
              <a:t>for</a:t>
            </a:r>
            <a:endParaRPr lang="nl-BE" dirty="0"/>
          </a:p>
          <a:p>
            <a:pPr lvl="1"/>
            <a:r>
              <a:rPr lang="nl-BE" dirty="0" err="1"/>
              <a:t>global</a:t>
            </a:r>
            <a:r>
              <a:rPr lang="nl-BE" dirty="0"/>
              <a:t>, </a:t>
            </a:r>
            <a:r>
              <a:rPr lang="nl-BE" dirty="0" err="1"/>
              <a:t>integrated</a:t>
            </a:r>
            <a:r>
              <a:rPr lang="nl-BE" dirty="0"/>
              <a:t> </a:t>
            </a:r>
            <a:r>
              <a:rPr lang="nl-BE" dirty="0" err="1"/>
              <a:t>architecture</a:t>
            </a:r>
            <a:r>
              <a:rPr lang="nl-BE" dirty="0"/>
              <a:t> </a:t>
            </a:r>
            <a:r>
              <a:rPr lang="nl-BE" dirty="0" err="1"/>
              <a:t>across</a:t>
            </a:r>
            <a:r>
              <a:rPr lang="nl-BE" dirty="0"/>
              <a:t> </a:t>
            </a:r>
            <a:r>
              <a:rPr lang="nl-BE" dirty="0" err="1"/>
              <a:t>DGs</a:t>
            </a:r>
            <a:r>
              <a:rPr lang="nl-BE" dirty="0"/>
              <a:t> of </a:t>
            </a:r>
            <a:r>
              <a:rPr lang="nl-BE" dirty="0" err="1"/>
              <a:t>the</a:t>
            </a:r>
            <a:r>
              <a:rPr lang="nl-BE" dirty="0"/>
              <a:t> European </a:t>
            </a:r>
            <a:r>
              <a:rPr lang="nl-BE" dirty="0" err="1"/>
              <a:t>Commission</a:t>
            </a:r>
            <a:endParaRPr lang="nl-BE" dirty="0"/>
          </a:p>
          <a:p>
            <a:pPr lvl="1"/>
            <a:r>
              <a:rPr lang="nl-BE" dirty="0" err="1"/>
              <a:t>based</a:t>
            </a:r>
            <a:r>
              <a:rPr lang="nl-BE" dirty="0"/>
              <a:t> on </a:t>
            </a:r>
            <a:r>
              <a:rPr lang="nl-BE" dirty="0" smtClean="0"/>
              <a:t>a common </a:t>
            </a:r>
            <a:r>
              <a:rPr lang="nl-BE" dirty="0" err="1"/>
              <a:t>conceptual</a:t>
            </a:r>
            <a:r>
              <a:rPr lang="nl-BE" dirty="0"/>
              <a:t> </a:t>
            </a:r>
            <a:r>
              <a:rPr lang="nl-BE" dirty="0" err="1"/>
              <a:t>framework</a:t>
            </a:r>
            <a:endParaRPr lang="nl-BE" dirty="0"/>
          </a:p>
          <a:p>
            <a:endParaRPr lang="nl-BE" dirty="0"/>
          </a:p>
          <a:p>
            <a:r>
              <a:rPr lang="nl-BE" dirty="0" err="1"/>
              <a:t>need</a:t>
            </a:r>
            <a:r>
              <a:rPr lang="nl-BE" dirty="0"/>
              <a:t> </a:t>
            </a:r>
            <a:r>
              <a:rPr lang="nl-BE" dirty="0" err="1"/>
              <a:t>for</a:t>
            </a:r>
            <a:r>
              <a:rPr lang="nl-BE" dirty="0"/>
              <a:t> </a:t>
            </a:r>
            <a:r>
              <a:rPr lang="nl-BE" dirty="0" err="1"/>
              <a:t>modular</a:t>
            </a:r>
            <a:r>
              <a:rPr lang="nl-BE" dirty="0"/>
              <a:t>, </a:t>
            </a:r>
            <a:r>
              <a:rPr lang="nl-BE" dirty="0" err="1"/>
              <a:t>generic</a:t>
            </a:r>
            <a:r>
              <a:rPr lang="nl-BE" dirty="0"/>
              <a:t>, domain </a:t>
            </a:r>
            <a:r>
              <a:rPr lang="nl-BE" dirty="0" err="1"/>
              <a:t>agnostic</a:t>
            </a:r>
            <a:r>
              <a:rPr lang="nl-BE" dirty="0"/>
              <a:t>, </a:t>
            </a:r>
            <a:r>
              <a:rPr lang="nl-BE" dirty="0" err="1"/>
              <a:t>interoperable</a:t>
            </a:r>
            <a:r>
              <a:rPr lang="nl-BE" dirty="0"/>
              <a:t> </a:t>
            </a:r>
            <a:r>
              <a:rPr lang="nl-BE" dirty="0" err="1"/>
              <a:t>and</a:t>
            </a:r>
            <a:r>
              <a:rPr lang="nl-BE" dirty="0"/>
              <a:t> </a:t>
            </a:r>
            <a:r>
              <a:rPr lang="nl-BE" dirty="0" err="1"/>
              <a:t>reusable</a:t>
            </a:r>
            <a:r>
              <a:rPr lang="nl-BE" dirty="0"/>
              <a:t> </a:t>
            </a:r>
            <a:r>
              <a:rPr lang="nl-BE" dirty="0" err="1" smtClean="0"/>
              <a:t>components</a:t>
            </a:r>
            <a:r>
              <a:rPr lang="nl-BE" dirty="0" smtClean="0"/>
              <a:t>/services: </a:t>
            </a:r>
            <a:r>
              <a:rPr lang="nl-BE" dirty="0" err="1"/>
              <a:t>develop</a:t>
            </a:r>
            <a:r>
              <a:rPr lang="nl-BE" dirty="0"/>
              <a:t> </a:t>
            </a:r>
            <a:r>
              <a:rPr lang="nl-BE" dirty="0" err="1"/>
              <a:t>once</a:t>
            </a:r>
            <a:r>
              <a:rPr lang="nl-BE" dirty="0"/>
              <a:t>, </a:t>
            </a:r>
            <a:r>
              <a:rPr lang="nl-BE" dirty="0" err="1"/>
              <a:t>use</a:t>
            </a:r>
            <a:r>
              <a:rPr lang="nl-BE" dirty="0"/>
              <a:t> </a:t>
            </a:r>
            <a:r>
              <a:rPr lang="nl-BE" dirty="0" err="1"/>
              <a:t>many</a:t>
            </a:r>
            <a:endParaRPr lang="nl-BE" dirty="0"/>
          </a:p>
          <a:p>
            <a:endParaRPr lang="nl-BE" dirty="0"/>
          </a:p>
          <a:p>
            <a:r>
              <a:rPr lang="nl-BE" dirty="0"/>
              <a:t>no </a:t>
            </a:r>
            <a:r>
              <a:rPr lang="nl-BE" dirty="0" err="1"/>
              <a:t>technology</a:t>
            </a:r>
            <a:r>
              <a:rPr lang="nl-BE" dirty="0"/>
              <a:t> </a:t>
            </a:r>
            <a:r>
              <a:rPr lang="nl-BE" dirty="0" err="1"/>
              <a:t>driven</a:t>
            </a:r>
            <a:r>
              <a:rPr lang="nl-BE" dirty="0"/>
              <a:t> </a:t>
            </a:r>
            <a:r>
              <a:rPr lang="nl-BE" dirty="0" err="1"/>
              <a:t>choice</a:t>
            </a:r>
            <a:r>
              <a:rPr lang="nl-BE" dirty="0"/>
              <a:t> of </a:t>
            </a:r>
            <a:r>
              <a:rPr lang="nl-BE" dirty="0" err="1"/>
              <a:t>components</a:t>
            </a:r>
            <a:r>
              <a:rPr lang="nl-BE" dirty="0"/>
              <a:t> </a:t>
            </a:r>
            <a:r>
              <a:rPr lang="nl-BE" dirty="0" err="1"/>
              <a:t>and</a:t>
            </a:r>
            <a:r>
              <a:rPr lang="nl-BE" dirty="0"/>
              <a:t> services </a:t>
            </a:r>
            <a:r>
              <a:rPr lang="nl-BE" dirty="0" err="1"/>
              <a:t>used</a:t>
            </a:r>
            <a:r>
              <a:rPr lang="nl-BE" dirty="0"/>
              <a:t>, but </a:t>
            </a:r>
            <a:r>
              <a:rPr lang="nl-BE" dirty="0" err="1"/>
              <a:t>use</a:t>
            </a:r>
            <a:r>
              <a:rPr lang="nl-BE" dirty="0"/>
              <a:t> of ICT </a:t>
            </a:r>
            <a:r>
              <a:rPr lang="nl-BE" dirty="0" err="1"/>
              <a:t>components</a:t>
            </a:r>
            <a:r>
              <a:rPr lang="nl-BE" dirty="0"/>
              <a:t> </a:t>
            </a:r>
            <a:r>
              <a:rPr lang="nl-BE" dirty="0" err="1"/>
              <a:t>and</a:t>
            </a:r>
            <a:r>
              <a:rPr lang="nl-BE" dirty="0"/>
              <a:t> services as </a:t>
            </a:r>
            <a:r>
              <a:rPr lang="nl-BE" dirty="0" err="1"/>
              <a:t>enabler</a:t>
            </a:r>
            <a:r>
              <a:rPr lang="nl-BE" dirty="0"/>
              <a:t> </a:t>
            </a:r>
            <a:r>
              <a:rPr lang="nl-BE" dirty="0" err="1"/>
              <a:t>and</a:t>
            </a:r>
            <a:r>
              <a:rPr lang="nl-BE" dirty="0"/>
              <a:t> means </a:t>
            </a:r>
            <a:r>
              <a:rPr lang="nl-BE" dirty="0" err="1"/>
              <a:t>for</a:t>
            </a:r>
            <a:r>
              <a:rPr lang="nl-BE" dirty="0"/>
              <a:t> meeting business </a:t>
            </a:r>
            <a:r>
              <a:rPr lang="nl-BE" dirty="0" err="1" smtClean="0"/>
              <a:t>requirements</a:t>
            </a:r>
            <a:endParaRPr lang="nl-BE" dirty="0"/>
          </a:p>
          <a:p>
            <a:endParaRPr lang="nl-BE" dirty="0" smtClean="0"/>
          </a:p>
          <a:p>
            <a:r>
              <a:rPr lang="nl-BE" dirty="0" err="1" smtClean="0"/>
              <a:t>need</a:t>
            </a:r>
            <a:r>
              <a:rPr lang="nl-BE" dirty="0" smtClean="0"/>
              <a:t> </a:t>
            </a:r>
            <a:r>
              <a:rPr lang="nl-BE" dirty="0" err="1" smtClean="0"/>
              <a:t>for</a:t>
            </a:r>
            <a:r>
              <a:rPr lang="nl-BE" dirty="0" smtClean="0"/>
              <a:t> </a:t>
            </a:r>
            <a:r>
              <a:rPr lang="nl-BE" dirty="0" err="1" smtClean="0"/>
              <a:t>the</a:t>
            </a:r>
            <a:r>
              <a:rPr lang="nl-BE" dirty="0" smtClean="0"/>
              <a:t> </a:t>
            </a:r>
            <a:r>
              <a:rPr lang="nl-BE" dirty="0" err="1" smtClean="0"/>
              <a:t>organisation</a:t>
            </a:r>
            <a:r>
              <a:rPr lang="nl-BE" dirty="0" smtClean="0"/>
              <a:t> of a set of </a:t>
            </a:r>
            <a:r>
              <a:rPr lang="nl-BE" dirty="0" err="1" smtClean="0"/>
              <a:t>integrated</a:t>
            </a:r>
            <a:r>
              <a:rPr lang="nl-BE" dirty="0" smtClean="0"/>
              <a:t> services on a </a:t>
            </a:r>
            <a:r>
              <a:rPr lang="nl-BE" dirty="0" err="1" smtClean="0"/>
              <a:t>paneuropean</a:t>
            </a:r>
            <a:r>
              <a:rPr lang="nl-BE" dirty="0" smtClean="0"/>
              <a:t> level</a:t>
            </a:r>
            <a:endParaRPr lang="nl-BE" dirty="0"/>
          </a:p>
          <a:p>
            <a:endParaRPr lang="nl-BE" dirty="0"/>
          </a:p>
        </p:txBody>
      </p:sp>
      <p:sp>
        <p:nvSpPr>
          <p:cNvPr id="4" name="Titel 3"/>
          <p:cNvSpPr>
            <a:spLocks noGrp="1"/>
          </p:cNvSpPr>
          <p:nvPr>
            <p:ph type="title"/>
          </p:nvPr>
        </p:nvSpPr>
        <p:spPr/>
        <p:txBody>
          <a:bodyPr/>
          <a:lstStyle/>
          <a:p>
            <a:r>
              <a:rPr lang="nl-BE"/>
              <a:t>Need for a global, integrated architecture </a:t>
            </a:r>
            <a:endParaRPr lang="nl-BE"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42</a:t>
            </a:fld>
            <a:r>
              <a:rPr lang="fr-BE"/>
              <a:t> </a:t>
            </a:r>
            <a:endParaRPr lang="fr-BE" dirty="0"/>
          </a:p>
        </p:txBody>
      </p:sp>
    </p:spTree>
    <p:extLst>
      <p:ext uri="{BB962C8B-B14F-4D97-AF65-F5344CB8AC3E}">
        <p14:creationId xmlns:p14="http://schemas.microsoft.com/office/powerpoint/2010/main" val="3043705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Block Arc 30"/>
          <p:cNvSpPr/>
          <p:nvPr/>
        </p:nvSpPr>
        <p:spPr>
          <a:xfrm flipH="1">
            <a:off x="3150697" y="895374"/>
            <a:ext cx="5395550" cy="5208872"/>
          </a:xfrm>
          <a:prstGeom prst="blockArc">
            <a:avLst>
              <a:gd name="adj1" fmla="val 14722013"/>
              <a:gd name="adj2" fmla="val 17503593"/>
              <a:gd name="adj3" fmla="val 2193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ie"/>
          <p:cNvSpPr/>
          <p:nvPr/>
        </p:nvSpPr>
        <p:spPr>
          <a:xfrm>
            <a:off x="3918746" y="1779386"/>
            <a:ext cx="3938357" cy="3938357"/>
          </a:xfrm>
          <a:prstGeom prst="pie">
            <a:avLst>
              <a:gd name="adj1" fmla="val 5413535"/>
              <a:gd name="adj2" fmla="val 1618678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en-US">
              <a:solidFill>
                <a:schemeClr val="tx1"/>
              </a:solidFill>
            </a:endParaRPr>
          </a:p>
        </p:txBody>
      </p:sp>
      <p:sp>
        <p:nvSpPr>
          <p:cNvPr id="60" name="Pie 4"/>
          <p:cNvSpPr/>
          <p:nvPr/>
        </p:nvSpPr>
        <p:spPr>
          <a:xfrm>
            <a:off x="3910439" y="1779385"/>
            <a:ext cx="3938357" cy="3938357"/>
          </a:xfrm>
          <a:prstGeom prst="pie">
            <a:avLst>
              <a:gd name="adj1" fmla="val 16175616"/>
              <a:gd name="adj2" fmla="val 542568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p:cNvSpPr txBox="1"/>
          <p:nvPr/>
        </p:nvSpPr>
        <p:spPr>
          <a:xfrm>
            <a:off x="1955540" y="98631"/>
            <a:ext cx="8550950" cy="461665"/>
          </a:xfrm>
          <a:prstGeom prst="rect">
            <a:avLst/>
          </a:prstGeom>
          <a:noFill/>
        </p:spPr>
        <p:txBody>
          <a:bodyPr wrap="square" rtlCol="0">
            <a:spAutoFit/>
          </a:bodyPr>
          <a:lstStyle/>
          <a:p>
            <a:pPr algn="ctr"/>
            <a:r>
              <a:rPr lang="nl-BE" sz="2400" dirty="0" smtClean="0"/>
              <a:t>Eg RINA: </a:t>
            </a:r>
            <a:r>
              <a:rPr lang="nl-BE" sz="2400" dirty="0" err="1" smtClean="0"/>
              <a:t>current</a:t>
            </a:r>
            <a:r>
              <a:rPr lang="nl-BE" sz="2400" dirty="0" smtClean="0"/>
              <a:t> </a:t>
            </a:r>
            <a:r>
              <a:rPr lang="nl-BE" sz="2400" dirty="0" err="1" smtClean="0"/>
              <a:t>repartition</a:t>
            </a:r>
            <a:r>
              <a:rPr lang="nl-BE" sz="2400" dirty="0" smtClean="0"/>
              <a:t> of </a:t>
            </a:r>
            <a:r>
              <a:rPr lang="nl-BE" sz="2400" dirty="0" err="1" smtClean="0"/>
              <a:t>responsabilities</a:t>
            </a:r>
            <a:endParaRPr lang="nl-BE" sz="2400" dirty="0">
              <a:solidFill>
                <a:srgbClr val="C00000"/>
              </a:solidFill>
            </a:endParaRPr>
          </a:p>
        </p:txBody>
      </p:sp>
      <p:grpSp>
        <p:nvGrpSpPr>
          <p:cNvPr id="16" name="Groep 15"/>
          <p:cNvGrpSpPr/>
          <p:nvPr/>
        </p:nvGrpSpPr>
        <p:grpSpPr>
          <a:xfrm>
            <a:off x="3863752" y="2330199"/>
            <a:ext cx="4032448" cy="2322937"/>
            <a:chOff x="7669634" y="1861297"/>
            <a:chExt cx="4032448" cy="2322937"/>
          </a:xfrm>
        </p:grpSpPr>
        <p:sp>
          <p:nvSpPr>
            <p:cNvPr id="52" name="TextBox 8"/>
            <p:cNvSpPr txBox="1"/>
            <p:nvPr/>
          </p:nvSpPr>
          <p:spPr>
            <a:xfrm>
              <a:off x="7669634" y="1861297"/>
              <a:ext cx="1820302" cy="1015663"/>
            </a:xfrm>
            <a:prstGeom prst="rect">
              <a:avLst/>
            </a:prstGeom>
            <a:noFill/>
          </p:spPr>
          <p:txBody>
            <a:bodyPr wrap="square" rtlCol="0">
              <a:spAutoFit/>
            </a:bodyPr>
            <a:lstStyle/>
            <a:p>
              <a:pPr algn="r"/>
              <a:r>
                <a:rPr lang="nl-BE" sz="2000" dirty="0"/>
                <a:t>     </a:t>
              </a:r>
              <a:r>
                <a:rPr lang="nl-BE" sz="2000" b="1" u="sng" dirty="0"/>
                <a:t>SD</a:t>
              </a:r>
            </a:p>
            <a:p>
              <a:pPr algn="r"/>
              <a:r>
                <a:rPr lang="nl-BE" sz="2000" dirty="0"/>
                <a:t>Software</a:t>
              </a:r>
            </a:p>
            <a:p>
              <a:pPr algn="r"/>
              <a:r>
                <a:rPr lang="nl-BE" sz="2000" dirty="0"/>
                <a:t>Delivery</a:t>
              </a:r>
              <a:endParaRPr lang="en-US" sz="2000" dirty="0"/>
            </a:p>
          </p:txBody>
        </p:sp>
        <p:sp>
          <p:nvSpPr>
            <p:cNvPr id="53" name="TextBox 11"/>
            <p:cNvSpPr txBox="1"/>
            <p:nvPr/>
          </p:nvSpPr>
          <p:spPr>
            <a:xfrm>
              <a:off x="7741642" y="2860795"/>
              <a:ext cx="1859686" cy="1323439"/>
            </a:xfrm>
            <a:prstGeom prst="rect">
              <a:avLst/>
            </a:prstGeom>
            <a:noFill/>
          </p:spPr>
          <p:txBody>
            <a:bodyPr wrap="square" rtlCol="0">
              <a:spAutoFit/>
            </a:bodyPr>
            <a:lstStyle/>
            <a:p>
              <a:pPr algn="r"/>
              <a:r>
                <a:rPr lang="nl-BE" sz="1600" dirty="0"/>
                <a:t>“</a:t>
              </a:r>
              <a:r>
                <a:rPr lang="nl-BE" sz="1600" dirty="0" err="1"/>
                <a:t>everything</a:t>
              </a:r>
              <a:r>
                <a:rPr lang="nl-BE" sz="1600" dirty="0"/>
                <a:t> </a:t>
              </a:r>
              <a:r>
                <a:rPr lang="nl-BE" sz="1600" dirty="0" err="1"/>
                <a:t>needed</a:t>
              </a:r>
              <a:r>
                <a:rPr lang="nl-BE" sz="1600" dirty="0"/>
                <a:t> </a:t>
              </a:r>
              <a:r>
                <a:rPr lang="nl-BE" sz="1600" dirty="0" err="1"/>
                <a:t>to</a:t>
              </a:r>
              <a:r>
                <a:rPr lang="nl-BE" sz="1600" dirty="0"/>
                <a:t> </a:t>
              </a:r>
              <a:r>
                <a:rPr lang="nl-BE" sz="1600" dirty="0" err="1"/>
                <a:t>deliver</a:t>
              </a:r>
              <a:r>
                <a:rPr lang="nl-BE" sz="1600" dirty="0"/>
                <a:t> a </a:t>
              </a:r>
              <a:r>
                <a:rPr lang="nl-BE" sz="1600" dirty="0" err="1"/>
                <a:t>qualitative</a:t>
              </a:r>
              <a:r>
                <a:rPr lang="nl-BE" sz="1600" dirty="0"/>
                <a:t> </a:t>
              </a:r>
              <a:r>
                <a:rPr lang="nl-BE" sz="1600" dirty="0" err="1"/>
                <a:t>workable</a:t>
              </a:r>
              <a:r>
                <a:rPr lang="nl-BE" sz="1600" dirty="0"/>
                <a:t> Software Product (SP)”   </a:t>
              </a:r>
              <a:endParaRPr lang="en-US" sz="1600" dirty="0"/>
            </a:p>
          </p:txBody>
        </p:sp>
        <p:sp>
          <p:nvSpPr>
            <p:cNvPr id="58" name="TextBox 9"/>
            <p:cNvSpPr txBox="1"/>
            <p:nvPr/>
          </p:nvSpPr>
          <p:spPr>
            <a:xfrm>
              <a:off x="9734905" y="1861297"/>
              <a:ext cx="1823161" cy="1015663"/>
            </a:xfrm>
            <a:prstGeom prst="rect">
              <a:avLst/>
            </a:prstGeom>
            <a:noFill/>
            <a:ln>
              <a:noFill/>
            </a:ln>
          </p:spPr>
          <p:txBody>
            <a:bodyPr wrap="square" rtlCol="0">
              <a:spAutoFit/>
            </a:bodyPr>
            <a:lstStyle/>
            <a:p>
              <a:r>
                <a:rPr lang="nl-BE" sz="2000" b="1" u="sng" dirty="0" err="1"/>
                <a:t>APv</a:t>
              </a:r>
              <a:endParaRPr lang="nl-BE" sz="2000" b="1" u="sng" dirty="0"/>
            </a:p>
            <a:p>
              <a:r>
                <a:rPr lang="nl-BE" sz="2000" dirty="0"/>
                <a:t>Application </a:t>
              </a:r>
              <a:r>
                <a:rPr lang="nl-BE" sz="2000" dirty="0" err="1"/>
                <a:t>Provisioning</a:t>
              </a:r>
              <a:endParaRPr lang="en-US" sz="2000" dirty="0"/>
            </a:p>
          </p:txBody>
        </p:sp>
        <p:sp>
          <p:nvSpPr>
            <p:cNvPr id="59" name="TextBox 12"/>
            <p:cNvSpPr txBox="1"/>
            <p:nvPr/>
          </p:nvSpPr>
          <p:spPr>
            <a:xfrm>
              <a:off x="9732903" y="2858555"/>
              <a:ext cx="1969179" cy="1323439"/>
            </a:xfrm>
            <a:prstGeom prst="rect">
              <a:avLst/>
            </a:prstGeom>
            <a:noFill/>
            <a:ln>
              <a:noFill/>
            </a:ln>
          </p:spPr>
          <p:txBody>
            <a:bodyPr wrap="square" rtlCol="0">
              <a:spAutoFit/>
            </a:bodyPr>
            <a:lstStyle/>
            <a:p>
              <a:r>
                <a:rPr lang="nl-BE" sz="1600" dirty="0"/>
                <a:t>“</a:t>
              </a:r>
              <a:r>
                <a:rPr lang="nl-BE" sz="1600" dirty="0" err="1"/>
                <a:t>everything</a:t>
              </a:r>
              <a:r>
                <a:rPr lang="nl-BE" sz="1600" dirty="0"/>
                <a:t> </a:t>
              </a:r>
              <a:r>
                <a:rPr lang="nl-BE" sz="1600" dirty="0" err="1"/>
                <a:t>needed</a:t>
              </a:r>
              <a:r>
                <a:rPr lang="nl-BE" sz="1600" dirty="0"/>
                <a:t> </a:t>
              </a:r>
              <a:r>
                <a:rPr lang="nl-BE" sz="1600" dirty="0" err="1"/>
                <a:t>to</a:t>
              </a:r>
              <a:r>
                <a:rPr lang="nl-BE" sz="1600" dirty="0"/>
                <a:t> </a:t>
              </a:r>
              <a:r>
                <a:rPr lang="nl-BE" sz="1600" dirty="0" err="1"/>
                <a:t>ensure</a:t>
              </a:r>
              <a:r>
                <a:rPr lang="nl-BE" sz="1600" dirty="0"/>
                <a:t> </a:t>
              </a:r>
              <a:r>
                <a:rPr lang="nl-BE" sz="1600" dirty="0" err="1"/>
                <a:t>the</a:t>
              </a:r>
              <a:r>
                <a:rPr lang="nl-BE" sz="1600" dirty="0"/>
                <a:t> SP </a:t>
              </a:r>
              <a:r>
                <a:rPr lang="nl-BE" sz="1600" dirty="0" err="1"/>
                <a:t>can</a:t>
              </a:r>
              <a:r>
                <a:rPr lang="nl-BE" sz="1600" dirty="0"/>
                <a:t> </a:t>
              </a:r>
              <a:r>
                <a:rPr lang="nl-BE" sz="1600" dirty="0" err="1"/>
                <a:t>be</a:t>
              </a:r>
              <a:r>
                <a:rPr lang="nl-BE" sz="1600" dirty="0"/>
                <a:t> </a:t>
              </a:r>
              <a:r>
                <a:rPr lang="nl-BE" sz="1600" dirty="0" err="1"/>
                <a:t>used</a:t>
              </a:r>
              <a:r>
                <a:rPr lang="nl-BE" sz="1600" dirty="0"/>
                <a:t>, </a:t>
              </a:r>
              <a:r>
                <a:rPr lang="nl-BE" sz="1600" dirty="0" err="1"/>
                <a:t>qualitatively</a:t>
              </a:r>
              <a:r>
                <a:rPr lang="nl-BE" sz="1600" dirty="0"/>
                <a:t>, </a:t>
              </a:r>
              <a:r>
                <a:rPr lang="nl-BE" sz="1600" dirty="0" err="1"/>
                <a:t>by</a:t>
              </a:r>
              <a:r>
                <a:rPr lang="nl-BE" sz="1600" dirty="0"/>
                <a:t> </a:t>
              </a:r>
              <a:r>
                <a:rPr lang="nl-BE" sz="1600" dirty="0" err="1"/>
                <a:t>the</a:t>
              </a:r>
              <a:r>
                <a:rPr lang="nl-BE" sz="1600" dirty="0"/>
                <a:t> target </a:t>
              </a:r>
              <a:r>
                <a:rPr lang="nl-BE" sz="1600" dirty="0" err="1"/>
                <a:t>audience</a:t>
              </a:r>
              <a:r>
                <a:rPr lang="nl-BE" sz="1600" dirty="0"/>
                <a:t>”</a:t>
              </a:r>
              <a:endParaRPr lang="en-US" sz="1600" dirty="0"/>
            </a:p>
          </p:txBody>
        </p:sp>
      </p:grpSp>
      <p:sp>
        <p:nvSpPr>
          <p:cNvPr id="4" name="Block Arc 3"/>
          <p:cNvSpPr/>
          <p:nvPr/>
        </p:nvSpPr>
        <p:spPr>
          <a:xfrm>
            <a:off x="3544535" y="1419675"/>
            <a:ext cx="4607879" cy="4647261"/>
          </a:xfrm>
          <a:prstGeom prst="blockArc">
            <a:avLst>
              <a:gd name="adj1" fmla="val 4409187"/>
              <a:gd name="adj2" fmla="val 17302839"/>
              <a:gd name="adj3" fmla="val 6683"/>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ie"/>
          <p:cNvSpPr/>
          <p:nvPr/>
        </p:nvSpPr>
        <p:spPr>
          <a:xfrm>
            <a:off x="3957843" y="1772816"/>
            <a:ext cx="3938357" cy="3938357"/>
          </a:xfrm>
          <a:prstGeom prst="pie">
            <a:avLst>
              <a:gd name="adj1" fmla="val 5413535"/>
              <a:gd name="adj2" fmla="val 1618678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en-US">
              <a:solidFill>
                <a:schemeClr val="tx1"/>
              </a:solidFill>
            </a:endParaRPr>
          </a:p>
        </p:txBody>
      </p:sp>
      <p:sp>
        <p:nvSpPr>
          <p:cNvPr id="5" name="Pie 4"/>
          <p:cNvSpPr/>
          <p:nvPr/>
        </p:nvSpPr>
        <p:spPr>
          <a:xfrm>
            <a:off x="3956057" y="1776416"/>
            <a:ext cx="3938357" cy="3938357"/>
          </a:xfrm>
          <a:prstGeom prst="pie">
            <a:avLst>
              <a:gd name="adj1" fmla="val 16175616"/>
              <a:gd name="adj2" fmla="val 542568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p:cNvSpPr/>
          <p:nvPr/>
        </p:nvSpPr>
        <p:spPr>
          <a:xfrm flipH="1">
            <a:off x="3150697" y="1133746"/>
            <a:ext cx="5395550" cy="5208872"/>
          </a:xfrm>
          <a:prstGeom prst="blockArc">
            <a:avLst>
              <a:gd name="adj1" fmla="val 4420800"/>
              <a:gd name="adj2" fmla="val 17129560"/>
              <a:gd name="adj3" fmla="val 340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EC as SD"/>
          <p:cNvSpPr/>
          <p:nvPr/>
        </p:nvSpPr>
        <p:spPr>
          <a:xfrm>
            <a:off x="4070775" y="2769080"/>
            <a:ext cx="1676918" cy="165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a:solidFill>
                  <a:schemeClr val="accent1">
                    <a:lumMod val="20000"/>
                    <a:lumOff val="80000"/>
                  </a:schemeClr>
                </a:solidFill>
              </a:rPr>
              <a:t>EC</a:t>
            </a:r>
            <a:endParaRPr lang="en-US" sz="3200">
              <a:solidFill>
                <a:schemeClr val="accent1">
                  <a:lumMod val="20000"/>
                  <a:lumOff val="80000"/>
                </a:schemeClr>
              </a:solidFill>
            </a:endParaRPr>
          </a:p>
        </p:txBody>
      </p:sp>
      <p:sp>
        <p:nvSpPr>
          <p:cNvPr id="79" name="EC as SD text"/>
          <p:cNvSpPr/>
          <p:nvPr/>
        </p:nvSpPr>
        <p:spPr>
          <a:xfrm>
            <a:off x="1595501" y="1156256"/>
            <a:ext cx="2385265" cy="1316850"/>
          </a:xfrm>
          <a:prstGeom prst="accentCallout3">
            <a:avLst>
              <a:gd name="adj1" fmla="val 24139"/>
              <a:gd name="adj2" fmla="val 102081"/>
              <a:gd name="adj3" fmla="val 118025"/>
              <a:gd name="adj4" fmla="val 122402"/>
              <a:gd name="adj5" fmla="val 111943"/>
              <a:gd name="adj6" fmla="val 115590"/>
              <a:gd name="adj7" fmla="val 155795"/>
              <a:gd name="adj8" fmla="val 132796"/>
            </a:avLst>
          </a:prstGeom>
          <a:solidFill>
            <a:schemeClr val="bg1">
              <a:lumMod val="95000"/>
            </a:schemeClr>
          </a:solidFill>
          <a:ln w="9525">
            <a:solidFill>
              <a:srgbClr val="00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sz="1600" b="1" u="sng" dirty="0">
                <a:solidFill>
                  <a:schemeClr val="tx1"/>
                </a:solidFill>
              </a:rPr>
              <a:t>EC does Software Delivery</a:t>
            </a:r>
          </a:p>
          <a:p>
            <a:r>
              <a:rPr lang="nl-BE" sz="1400" dirty="0">
                <a:solidFill>
                  <a:schemeClr val="tx1"/>
                </a:solidFill>
              </a:rPr>
              <a:t>Lot of </a:t>
            </a:r>
            <a:r>
              <a:rPr lang="nl-BE" sz="1400" dirty="0" err="1">
                <a:solidFill>
                  <a:schemeClr val="tx1"/>
                </a:solidFill>
              </a:rPr>
              <a:t>requirements</a:t>
            </a:r>
            <a:r>
              <a:rPr lang="nl-BE" sz="1400" dirty="0">
                <a:solidFill>
                  <a:schemeClr val="tx1"/>
                </a:solidFill>
              </a:rPr>
              <a:t> </a:t>
            </a:r>
            <a:r>
              <a:rPr lang="nl-BE" sz="1400" dirty="0" err="1">
                <a:solidFill>
                  <a:schemeClr val="tx1"/>
                </a:solidFill>
              </a:rPr>
              <a:t>by</a:t>
            </a:r>
            <a:r>
              <a:rPr lang="nl-BE" sz="1400" dirty="0">
                <a:solidFill>
                  <a:schemeClr val="tx1"/>
                </a:solidFill>
              </a:rPr>
              <a:t> different </a:t>
            </a:r>
            <a:r>
              <a:rPr lang="nl-BE" sz="1400" dirty="0" err="1">
                <a:solidFill>
                  <a:schemeClr val="tx1"/>
                </a:solidFill>
              </a:rPr>
              <a:t>APv</a:t>
            </a:r>
            <a:endParaRPr lang="nl-BE" sz="1400" dirty="0">
              <a:solidFill>
                <a:schemeClr val="tx1"/>
              </a:solidFill>
            </a:endParaRPr>
          </a:p>
          <a:p>
            <a:r>
              <a:rPr lang="nl-BE" sz="1400" dirty="0" smtClean="0">
                <a:solidFill>
                  <a:schemeClr val="tx1"/>
                </a:solidFill>
              </a:rPr>
              <a:t>Lot </a:t>
            </a:r>
            <a:r>
              <a:rPr lang="nl-BE" sz="1400" dirty="0">
                <a:solidFill>
                  <a:schemeClr val="tx1"/>
                </a:solidFill>
              </a:rPr>
              <a:t>of support </a:t>
            </a:r>
            <a:r>
              <a:rPr lang="nl-BE" sz="1400" dirty="0" err="1">
                <a:solidFill>
                  <a:schemeClr val="tx1"/>
                </a:solidFill>
              </a:rPr>
              <a:t>to</a:t>
            </a:r>
            <a:r>
              <a:rPr lang="nl-BE" sz="1400" dirty="0">
                <a:solidFill>
                  <a:schemeClr val="tx1"/>
                </a:solidFill>
              </a:rPr>
              <a:t> different </a:t>
            </a:r>
            <a:r>
              <a:rPr lang="nl-BE" sz="1400" dirty="0" err="1">
                <a:solidFill>
                  <a:schemeClr val="tx1"/>
                </a:solidFill>
              </a:rPr>
              <a:t>APv</a:t>
            </a:r>
            <a:endParaRPr lang="nl-BE" sz="1400" dirty="0">
              <a:solidFill>
                <a:schemeClr val="tx1"/>
              </a:solidFill>
            </a:endParaRPr>
          </a:p>
          <a:p>
            <a:pPr marL="92075" indent="-92075">
              <a:buFont typeface="Arial" panose="020B0604020202020204" pitchFamily="34" charset="0"/>
              <a:buChar char="•"/>
            </a:pPr>
            <a:endParaRPr lang="nl-BE" sz="1400" dirty="0">
              <a:solidFill>
                <a:schemeClr val="tx1"/>
              </a:solidFill>
            </a:endParaRPr>
          </a:p>
        </p:txBody>
      </p:sp>
      <p:grpSp>
        <p:nvGrpSpPr>
          <p:cNvPr id="14" name="Member States as AP"/>
          <p:cNvGrpSpPr/>
          <p:nvPr/>
        </p:nvGrpSpPr>
        <p:grpSpPr>
          <a:xfrm>
            <a:off x="5915980" y="618285"/>
            <a:ext cx="4680520" cy="4846076"/>
            <a:chOff x="4391980" y="618285"/>
            <a:chExt cx="4680520" cy="4846076"/>
          </a:xfrm>
        </p:grpSpPr>
        <p:grpSp>
          <p:nvGrpSpPr>
            <p:cNvPr id="7" name="MS as AP"/>
            <p:cNvGrpSpPr/>
            <p:nvPr/>
          </p:nvGrpSpPr>
          <p:grpSpPr>
            <a:xfrm>
              <a:off x="4391980" y="2141827"/>
              <a:ext cx="1799525" cy="3322534"/>
              <a:chOff x="4391980" y="2141827"/>
              <a:chExt cx="1799525" cy="3322534"/>
            </a:xfrm>
          </p:grpSpPr>
          <p:sp>
            <p:nvSpPr>
              <p:cNvPr id="28" name="Oval 27"/>
              <p:cNvSpPr/>
              <p:nvPr/>
            </p:nvSpPr>
            <p:spPr>
              <a:xfrm>
                <a:off x="4829068" y="3616471"/>
                <a:ext cx="558746" cy="556412"/>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mtClean="0">
                    <a:solidFill>
                      <a:schemeClr val="accent3">
                        <a:lumMod val="60000"/>
                        <a:lumOff val="40000"/>
                      </a:schemeClr>
                    </a:solidFill>
                  </a:rPr>
                  <a:t>MS</a:t>
                </a:r>
                <a:endParaRPr lang="en-US">
                  <a:solidFill>
                    <a:schemeClr val="accent3">
                      <a:lumMod val="60000"/>
                      <a:lumOff val="40000"/>
                    </a:schemeClr>
                  </a:solidFill>
                </a:endParaRPr>
              </a:p>
            </p:txBody>
          </p:sp>
          <p:sp>
            <p:nvSpPr>
              <p:cNvPr id="41" name="Oval 40"/>
              <p:cNvSpPr/>
              <p:nvPr/>
            </p:nvSpPr>
            <p:spPr>
              <a:xfrm>
                <a:off x="5149886" y="4723387"/>
                <a:ext cx="523687" cy="521499"/>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mtClean="0">
                    <a:solidFill>
                      <a:schemeClr val="accent3">
                        <a:lumMod val="60000"/>
                        <a:lumOff val="40000"/>
                      </a:schemeClr>
                    </a:solidFill>
                  </a:rPr>
                  <a:t>MS</a:t>
                </a:r>
                <a:endParaRPr lang="en-US">
                  <a:solidFill>
                    <a:schemeClr val="accent3">
                      <a:lumMod val="60000"/>
                      <a:lumOff val="40000"/>
                    </a:schemeClr>
                  </a:solidFill>
                </a:endParaRPr>
              </a:p>
            </p:txBody>
          </p:sp>
          <p:sp>
            <p:nvSpPr>
              <p:cNvPr id="43" name="Oval 42"/>
              <p:cNvSpPr/>
              <p:nvPr/>
            </p:nvSpPr>
            <p:spPr>
              <a:xfrm>
                <a:off x="4391980" y="4943868"/>
                <a:ext cx="522677" cy="520493"/>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mtClean="0">
                    <a:solidFill>
                      <a:schemeClr val="accent3">
                        <a:lumMod val="60000"/>
                        <a:lumOff val="40000"/>
                      </a:schemeClr>
                    </a:solidFill>
                  </a:rPr>
                  <a:t>MS</a:t>
                </a:r>
                <a:endParaRPr lang="en-US">
                  <a:solidFill>
                    <a:schemeClr val="accent3">
                      <a:lumMod val="60000"/>
                      <a:lumOff val="40000"/>
                    </a:schemeClr>
                  </a:solidFill>
                </a:endParaRPr>
              </a:p>
            </p:txBody>
          </p:sp>
          <p:sp>
            <p:nvSpPr>
              <p:cNvPr id="47" name="Oval 46"/>
              <p:cNvSpPr/>
              <p:nvPr/>
            </p:nvSpPr>
            <p:spPr>
              <a:xfrm>
                <a:off x="4753420" y="2141827"/>
                <a:ext cx="558746" cy="556412"/>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mtClean="0">
                    <a:solidFill>
                      <a:schemeClr val="accent3">
                        <a:lumMod val="60000"/>
                        <a:lumOff val="40000"/>
                      </a:schemeClr>
                    </a:solidFill>
                  </a:rPr>
                  <a:t>MS</a:t>
                </a:r>
                <a:endParaRPr lang="en-US">
                  <a:solidFill>
                    <a:schemeClr val="accent3">
                      <a:lumMod val="60000"/>
                      <a:lumOff val="40000"/>
                    </a:schemeClr>
                  </a:solidFill>
                </a:endParaRPr>
              </a:p>
            </p:txBody>
          </p:sp>
          <p:sp>
            <p:nvSpPr>
              <p:cNvPr id="48" name="Oval 47"/>
              <p:cNvSpPr/>
              <p:nvPr/>
            </p:nvSpPr>
            <p:spPr>
              <a:xfrm>
                <a:off x="5477979" y="2772441"/>
                <a:ext cx="558746" cy="556412"/>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mtClean="0">
                    <a:solidFill>
                      <a:schemeClr val="accent3">
                        <a:lumMod val="60000"/>
                        <a:lumOff val="40000"/>
                      </a:schemeClr>
                    </a:solidFill>
                  </a:rPr>
                  <a:t>MS</a:t>
                </a:r>
                <a:endParaRPr lang="en-US">
                  <a:solidFill>
                    <a:schemeClr val="accent3">
                      <a:lumMod val="60000"/>
                      <a:lumOff val="40000"/>
                    </a:schemeClr>
                  </a:solidFill>
                </a:endParaRPr>
              </a:p>
            </p:txBody>
          </p:sp>
          <p:sp>
            <p:nvSpPr>
              <p:cNvPr id="49" name="Oval 48"/>
              <p:cNvSpPr/>
              <p:nvPr/>
            </p:nvSpPr>
            <p:spPr>
              <a:xfrm>
                <a:off x="5632759" y="3601151"/>
                <a:ext cx="558746" cy="556412"/>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mtClean="0">
                    <a:solidFill>
                      <a:schemeClr val="accent3">
                        <a:lumMod val="60000"/>
                        <a:lumOff val="40000"/>
                      </a:schemeClr>
                    </a:solidFill>
                  </a:rPr>
                  <a:t>MS</a:t>
                </a:r>
                <a:endParaRPr lang="en-US">
                  <a:solidFill>
                    <a:schemeClr val="accent3">
                      <a:lumMod val="60000"/>
                      <a:lumOff val="40000"/>
                    </a:schemeClr>
                  </a:solidFill>
                </a:endParaRPr>
              </a:p>
            </p:txBody>
          </p:sp>
          <p:sp>
            <p:nvSpPr>
              <p:cNvPr id="54" name="Oval 53"/>
              <p:cNvSpPr/>
              <p:nvPr/>
            </p:nvSpPr>
            <p:spPr>
              <a:xfrm>
                <a:off x="4431435" y="3107404"/>
                <a:ext cx="558746" cy="556412"/>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mtClean="0">
                    <a:solidFill>
                      <a:schemeClr val="accent3">
                        <a:lumMod val="60000"/>
                        <a:lumOff val="40000"/>
                      </a:schemeClr>
                    </a:solidFill>
                  </a:rPr>
                  <a:t>MS</a:t>
                </a:r>
                <a:endParaRPr lang="en-US">
                  <a:solidFill>
                    <a:schemeClr val="accent3">
                      <a:lumMod val="60000"/>
                      <a:lumOff val="40000"/>
                    </a:schemeClr>
                  </a:solidFill>
                </a:endParaRPr>
              </a:p>
            </p:txBody>
          </p:sp>
        </p:grpSp>
        <p:sp>
          <p:nvSpPr>
            <p:cNvPr id="80" name="Line Callout 3 (Accent Bar) 79"/>
            <p:cNvSpPr/>
            <p:nvPr/>
          </p:nvSpPr>
          <p:spPr>
            <a:xfrm>
              <a:off x="6450702" y="618285"/>
              <a:ext cx="2621798" cy="1523542"/>
            </a:xfrm>
            <a:prstGeom prst="accentCallout3">
              <a:avLst>
                <a:gd name="adj1" fmla="val 32095"/>
                <a:gd name="adj2" fmla="val -2143"/>
                <a:gd name="adj3" fmla="val 52878"/>
                <a:gd name="adj4" fmla="val -26706"/>
                <a:gd name="adj5" fmla="val 72691"/>
                <a:gd name="adj6" fmla="val -7083"/>
                <a:gd name="adj7" fmla="val 106188"/>
                <a:gd name="adj8" fmla="val -52598"/>
              </a:avLst>
            </a:prstGeom>
            <a:solidFill>
              <a:schemeClr val="bg1">
                <a:lumMod val="95000"/>
              </a:schemeClr>
            </a:solidFill>
            <a:ln w="9525">
              <a:solidFill>
                <a:srgbClr val="00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u="sng" dirty="0">
                  <a:solidFill>
                    <a:schemeClr val="tx1"/>
                  </a:solidFill>
                </a:rPr>
                <a:t>MS as </a:t>
              </a:r>
              <a:r>
                <a:rPr lang="nl-BE" sz="1600" b="1" u="sng" dirty="0" err="1">
                  <a:solidFill>
                    <a:schemeClr val="tx1"/>
                  </a:solidFill>
                </a:rPr>
                <a:t>APv</a:t>
              </a:r>
              <a:endParaRPr lang="nl-BE" sz="1600" b="1" u="sng" dirty="0">
                <a:solidFill>
                  <a:schemeClr val="tx1"/>
                </a:solidFill>
              </a:endParaRPr>
            </a:p>
            <a:p>
              <a:r>
                <a:rPr lang="nl-BE" sz="1400" dirty="0" err="1">
                  <a:solidFill>
                    <a:schemeClr val="tx1"/>
                  </a:solidFill>
                </a:rPr>
                <a:t>M</a:t>
              </a:r>
              <a:r>
                <a:rPr lang="nl-BE" sz="1400" dirty="0" err="1" smtClean="0">
                  <a:solidFill>
                    <a:schemeClr val="tx1"/>
                  </a:solidFill>
                </a:rPr>
                <a:t>any</a:t>
              </a:r>
              <a:r>
                <a:rPr lang="nl-BE" sz="1400" dirty="0" smtClean="0">
                  <a:solidFill>
                    <a:schemeClr val="tx1"/>
                  </a:solidFill>
                </a:rPr>
                <a:t> </a:t>
              </a:r>
              <a:r>
                <a:rPr lang="nl-BE" sz="1400" dirty="0">
                  <a:solidFill>
                    <a:schemeClr val="tx1"/>
                  </a:solidFill>
                </a:rPr>
                <a:t>MS do </a:t>
              </a:r>
              <a:r>
                <a:rPr lang="nl-BE" sz="1400" dirty="0" err="1">
                  <a:solidFill>
                    <a:schemeClr val="tx1"/>
                  </a:solidFill>
                </a:rPr>
                <a:t>APv</a:t>
              </a:r>
              <a:r>
                <a:rPr lang="nl-BE" sz="1400" dirty="0">
                  <a:solidFill>
                    <a:schemeClr val="tx1"/>
                  </a:solidFill>
                </a:rPr>
                <a:t> </a:t>
              </a:r>
              <a:r>
                <a:rPr lang="nl-BE" sz="1400" dirty="0" err="1">
                  <a:solidFill>
                    <a:schemeClr val="tx1"/>
                  </a:solidFill>
                </a:rPr>
                <a:t>to</a:t>
              </a:r>
              <a:r>
                <a:rPr lang="nl-BE" sz="1400" dirty="0">
                  <a:solidFill>
                    <a:schemeClr val="tx1"/>
                  </a:solidFill>
                </a:rPr>
                <a:t> </a:t>
              </a:r>
              <a:r>
                <a:rPr lang="nl-BE" sz="1400" dirty="0" err="1">
                  <a:solidFill>
                    <a:schemeClr val="tx1"/>
                  </a:solidFill>
                </a:rPr>
                <a:t>their</a:t>
              </a:r>
              <a:r>
                <a:rPr lang="nl-BE" sz="1400" dirty="0">
                  <a:solidFill>
                    <a:schemeClr val="tx1"/>
                  </a:solidFill>
                </a:rPr>
                <a:t> end-users </a:t>
              </a:r>
              <a:r>
                <a:rPr lang="nl-BE" sz="1400" dirty="0" err="1">
                  <a:solidFill>
                    <a:schemeClr val="tx1"/>
                  </a:solidFill>
                </a:rPr>
                <a:t>with</a:t>
              </a:r>
              <a:r>
                <a:rPr lang="nl-BE" sz="1400" dirty="0">
                  <a:solidFill>
                    <a:schemeClr val="tx1"/>
                  </a:solidFill>
                </a:rPr>
                <a:t> … </a:t>
              </a:r>
            </a:p>
            <a:p>
              <a:pPr marL="92075" indent="-92075">
                <a:buFont typeface="Arial" panose="020B0604020202020204" pitchFamily="34" charset="0"/>
                <a:buChar char="•"/>
              </a:pPr>
              <a:r>
                <a:rPr lang="nl-BE" sz="1400" dirty="0">
                  <a:solidFill>
                    <a:schemeClr val="tx1"/>
                  </a:solidFill>
                </a:rPr>
                <a:t>… different </a:t>
              </a:r>
              <a:r>
                <a:rPr lang="nl-BE" sz="1400" dirty="0" err="1">
                  <a:solidFill>
                    <a:schemeClr val="tx1"/>
                  </a:solidFill>
                </a:rPr>
                <a:t>requirements</a:t>
              </a:r>
              <a:r>
                <a:rPr lang="nl-BE" sz="1400" dirty="0">
                  <a:solidFill>
                    <a:schemeClr val="tx1"/>
                  </a:solidFill>
                </a:rPr>
                <a:t> </a:t>
              </a:r>
              <a:r>
                <a:rPr lang="nl-BE" sz="1400" dirty="0" err="1">
                  <a:solidFill>
                    <a:schemeClr val="tx1"/>
                  </a:solidFill>
                </a:rPr>
                <a:t>for</a:t>
              </a:r>
              <a:r>
                <a:rPr lang="nl-BE" sz="1400" dirty="0">
                  <a:solidFill>
                    <a:schemeClr val="tx1"/>
                  </a:solidFill>
                </a:rPr>
                <a:t> SD</a:t>
              </a:r>
            </a:p>
            <a:p>
              <a:pPr marL="92075" indent="-92075">
                <a:buFont typeface="Arial" panose="020B0604020202020204" pitchFamily="34" charset="0"/>
                <a:buChar char="•"/>
              </a:pPr>
              <a:r>
                <a:rPr lang="nl-BE" sz="1400" dirty="0">
                  <a:solidFill>
                    <a:schemeClr val="tx1"/>
                  </a:solidFill>
                </a:rPr>
                <a:t>… </a:t>
              </a:r>
              <a:r>
                <a:rPr lang="nl-BE" sz="1400" dirty="0" err="1">
                  <a:solidFill>
                    <a:schemeClr val="tx1"/>
                  </a:solidFill>
                </a:rPr>
                <a:t>many</a:t>
              </a:r>
              <a:r>
                <a:rPr lang="nl-BE" sz="1400" dirty="0">
                  <a:solidFill>
                    <a:schemeClr val="tx1"/>
                  </a:solidFill>
                </a:rPr>
                <a:t> </a:t>
              </a:r>
              <a:r>
                <a:rPr lang="nl-BE" sz="1400" dirty="0" err="1">
                  <a:solidFill>
                    <a:schemeClr val="tx1"/>
                  </a:solidFill>
                </a:rPr>
                <a:t>people</a:t>
              </a:r>
              <a:r>
                <a:rPr lang="nl-BE" sz="1400" dirty="0">
                  <a:solidFill>
                    <a:schemeClr val="tx1"/>
                  </a:solidFill>
                </a:rPr>
                <a:t> </a:t>
              </a:r>
              <a:r>
                <a:rPr lang="nl-BE" sz="1400" dirty="0" err="1">
                  <a:solidFill>
                    <a:schemeClr val="tx1"/>
                  </a:solidFill>
                </a:rPr>
                <a:t>to</a:t>
              </a:r>
              <a:r>
                <a:rPr lang="nl-BE" sz="1400" dirty="0">
                  <a:solidFill>
                    <a:schemeClr val="tx1"/>
                  </a:solidFill>
                </a:rPr>
                <a:t> </a:t>
              </a:r>
              <a:r>
                <a:rPr lang="nl-BE" sz="1400" dirty="0" err="1">
                  <a:solidFill>
                    <a:schemeClr val="tx1"/>
                  </a:solidFill>
                </a:rPr>
                <a:t>be</a:t>
              </a:r>
              <a:r>
                <a:rPr lang="nl-BE" sz="1400" dirty="0">
                  <a:solidFill>
                    <a:schemeClr val="tx1"/>
                  </a:solidFill>
                </a:rPr>
                <a:t> </a:t>
              </a:r>
              <a:r>
                <a:rPr lang="nl-BE" sz="1400" dirty="0" err="1">
                  <a:solidFill>
                    <a:schemeClr val="tx1"/>
                  </a:solidFill>
                </a:rPr>
                <a:t>trained</a:t>
              </a:r>
              <a:endParaRPr lang="nl-BE" sz="1400" dirty="0">
                <a:solidFill>
                  <a:schemeClr val="tx1"/>
                </a:solidFill>
              </a:endParaRPr>
            </a:p>
            <a:p>
              <a:pPr marL="92075" indent="-92075">
                <a:buFont typeface="Arial" panose="020B0604020202020204" pitchFamily="34" charset="0"/>
                <a:buChar char="•"/>
              </a:pPr>
              <a:r>
                <a:rPr lang="nl-BE" sz="1400" dirty="0">
                  <a:solidFill>
                    <a:schemeClr val="tx1"/>
                  </a:solidFill>
                </a:rPr>
                <a:t>… big </a:t>
              </a:r>
              <a:r>
                <a:rPr lang="nl-BE" sz="1400" dirty="0" err="1">
                  <a:solidFill>
                    <a:schemeClr val="tx1"/>
                  </a:solidFill>
                </a:rPr>
                <a:t>demand</a:t>
              </a:r>
              <a:r>
                <a:rPr lang="nl-BE" sz="1400" dirty="0">
                  <a:solidFill>
                    <a:schemeClr val="tx1"/>
                  </a:solidFill>
                </a:rPr>
                <a:t> </a:t>
              </a:r>
              <a:r>
                <a:rPr lang="nl-BE" sz="1400" dirty="0" err="1">
                  <a:solidFill>
                    <a:schemeClr val="tx1"/>
                  </a:solidFill>
                </a:rPr>
                <a:t>for</a:t>
              </a:r>
              <a:r>
                <a:rPr lang="nl-BE" sz="1400" dirty="0">
                  <a:solidFill>
                    <a:schemeClr val="tx1"/>
                  </a:solidFill>
                </a:rPr>
                <a:t> support </a:t>
              </a:r>
            </a:p>
          </p:txBody>
        </p:sp>
      </p:grpSp>
      <p:grpSp>
        <p:nvGrpSpPr>
          <p:cNvPr id="15" name="Intitutions as AP"/>
          <p:cNvGrpSpPr/>
          <p:nvPr/>
        </p:nvGrpSpPr>
        <p:grpSpPr>
          <a:xfrm>
            <a:off x="5896031" y="2449820"/>
            <a:ext cx="4743953" cy="3672966"/>
            <a:chOff x="4372030" y="2449820"/>
            <a:chExt cx="4743953" cy="3672966"/>
          </a:xfrm>
        </p:grpSpPr>
        <p:grpSp>
          <p:nvGrpSpPr>
            <p:cNvPr id="11" name="Institutions as AP"/>
            <p:cNvGrpSpPr/>
            <p:nvPr/>
          </p:nvGrpSpPr>
          <p:grpSpPr>
            <a:xfrm>
              <a:off x="4372030" y="2449820"/>
              <a:ext cx="1857093" cy="3051546"/>
              <a:chOff x="4372030" y="2449820"/>
              <a:chExt cx="1857093" cy="3051546"/>
            </a:xfrm>
          </p:grpSpPr>
          <p:sp>
            <p:nvSpPr>
              <p:cNvPr id="46" name="Oval 45"/>
              <p:cNvSpPr/>
              <p:nvPr/>
            </p:nvSpPr>
            <p:spPr>
              <a:xfrm>
                <a:off x="4605083" y="2658035"/>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55" name="Oval 54"/>
              <p:cNvSpPr/>
              <p:nvPr/>
            </p:nvSpPr>
            <p:spPr>
              <a:xfrm>
                <a:off x="5009654" y="2908239"/>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67" name="Oval 66"/>
              <p:cNvSpPr/>
              <p:nvPr/>
            </p:nvSpPr>
            <p:spPr>
              <a:xfrm>
                <a:off x="5309854" y="3278640"/>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68" name="Oval 67"/>
              <p:cNvSpPr/>
              <p:nvPr/>
            </p:nvSpPr>
            <p:spPr>
              <a:xfrm>
                <a:off x="5319590" y="2449820"/>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0" name="Oval 69"/>
              <p:cNvSpPr/>
              <p:nvPr/>
            </p:nvSpPr>
            <p:spPr>
              <a:xfrm>
                <a:off x="5149886" y="4327287"/>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1" name="Oval 70"/>
              <p:cNvSpPr/>
              <p:nvPr/>
            </p:nvSpPr>
            <p:spPr>
              <a:xfrm>
                <a:off x="4700184" y="4143356"/>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2" name="Oval 71"/>
              <p:cNvSpPr/>
              <p:nvPr/>
            </p:nvSpPr>
            <p:spPr>
              <a:xfrm>
                <a:off x="4419756" y="3857428"/>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3" name="Oval 72"/>
              <p:cNvSpPr/>
              <p:nvPr/>
            </p:nvSpPr>
            <p:spPr>
              <a:xfrm>
                <a:off x="4372030" y="4369388"/>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4" name="Oval 73"/>
              <p:cNvSpPr/>
              <p:nvPr/>
            </p:nvSpPr>
            <p:spPr>
              <a:xfrm>
                <a:off x="4763472" y="4577765"/>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5" name="Oval 74"/>
              <p:cNvSpPr/>
              <p:nvPr/>
            </p:nvSpPr>
            <p:spPr>
              <a:xfrm>
                <a:off x="5573937" y="4435372"/>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6" name="Oval 75"/>
              <p:cNvSpPr/>
              <p:nvPr/>
            </p:nvSpPr>
            <p:spPr>
              <a:xfrm>
                <a:off x="5839599" y="4205044"/>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7" name="Oval 76"/>
              <p:cNvSpPr/>
              <p:nvPr/>
            </p:nvSpPr>
            <p:spPr>
              <a:xfrm>
                <a:off x="5912345" y="3294973"/>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78" name="Oval 77"/>
              <p:cNvSpPr/>
              <p:nvPr/>
            </p:nvSpPr>
            <p:spPr>
              <a:xfrm>
                <a:off x="5016962" y="5185911"/>
                <a:ext cx="316778" cy="315455"/>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grpSp>
        <p:sp>
          <p:nvSpPr>
            <p:cNvPr id="82" name="Line Callout 3 (Accent Bar) 81"/>
            <p:cNvSpPr/>
            <p:nvPr/>
          </p:nvSpPr>
          <p:spPr>
            <a:xfrm>
              <a:off x="6730718" y="4805936"/>
              <a:ext cx="2385265" cy="1316850"/>
            </a:xfrm>
            <a:prstGeom prst="accentCallout3">
              <a:avLst>
                <a:gd name="adj1" fmla="val 32095"/>
                <a:gd name="adj2" fmla="val -2143"/>
                <a:gd name="adj3" fmla="val 1185"/>
                <a:gd name="adj4" fmla="val -10094"/>
                <a:gd name="adj5" fmla="val 28714"/>
                <a:gd name="adj6" fmla="val -12620"/>
                <a:gd name="adj7" fmla="val -9307"/>
                <a:gd name="adj8" fmla="val -41002"/>
              </a:avLst>
            </a:prstGeom>
            <a:solidFill>
              <a:schemeClr val="bg1">
                <a:lumMod val="95000"/>
              </a:schemeClr>
            </a:solidFill>
            <a:ln w="9525">
              <a:solidFill>
                <a:srgbClr val="00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u="sng" dirty="0" err="1">
                  <a:solidFill>
                    <a:schemeClr val="tx1"/>
                  </a:solidFill>
                </a:rPr>
                <a:t>Institution</a:t>
              </a:r>
              <a:r>
                <a:rPr lang="nl-BE" sz="1600" b="1" u="sng" dirty="0">
                  <a:solidFill>
                    <a:schemeClr val="tx1"/>
                  </a:solidFill>
                </a:rPr>
                <a:t> as </a:t>
              </a:r>
              <a:r>
                <a:rPr lang="nl-BE" sz="1600" b="1" u="sng" dirty="0" err="1">
                  <a:solidFill>
                    <a:schemeClr val="tx1"/>
                  </a:solidFill>
                </a:rPr>
                <a:t>APv</a:t>
              </a:r>
              <a:endParaRPr lang="nl-BE" sz="1600" b="1" u="sng" dirty="0">
                <a:solidFill>
                  <a:schemeClr val="tx1"/>
                </a:solidFill>
              </a:endParaRPr>
            </a:p>
            <a:p>
              <a:r>
                <a:rPr lang="nl-BE" sz="1400" dirty="0" err="1">
                  <a:solidFill>
                    <a:schemeClr val="tx1"/>
                  </a:solidFill>
                </a:rPr>
                <a:t>Some</a:t>
              </a:r>
              <a:r>
                <a:rPr lang="nl-BE" sz="1400" dirty="0">
                  <a:solidFill>
                    <a:schemeClr val="tx1"/>
                  </a:solidFill>
                </a:rPr>
                <a:t> MS </a:t>
              </a:r>
              <a:r>
                <a:rPr lang="nl-BE" sz="1400" dirty="0" err="1">
                  <a:solidFill>
                    <a:schemeClr val="tx1"/>
                  </a:solidFill>
                </a:rPr>
                <a:t>delegate</a:t>
              </a:r>
              <a:r>
                <a:rPr lang="nl-BE" sz="1400" dirty="0">
                  <a:solidFill>
                    <a:schemeClr val="tx1"/>
                  </a:solidFill>
                </a:rPr>
                <a:t> </a:t>
              </a:r>
              <a:r>
                <a:rPr lang="nl-BE" sz="1400" dirty="0" err="1">
                  <a:solidFill>
                    <a:schemeClr val="tx1"/>
                  </a:solidFill>
                </a:rPr>
                <a:t>APv</a:t>
              </a:r>
              <a:r>
                <a:rPr lang="nl-BE" sz="1400" dirty="0">
                  <a:solidFill>
                    <a:schemeClr val="tx1"/>
                  </a:solidFill>
                </a:rPr>
                <a:t> </a:t>
              </a:r>
              <a:r>
                <a:rPr lang="nl-BE" sz="1400" dirty="0" err="1">
                  <a:solidFill>
                    <a:schemeClr val="tx1"/>
                  </a:solidFill>
                </a:rPr>
                <a:t>to</a:t>
              </a:r>
              <a:r>
                <a:rPr lang="nl-BE" sz="1400" dirty="0">
                  <a:solidFill>
                    <a:schemeClr val="tx1"/>
                  </a:solidFill>
                </a:rPr>
                <a:t> </a:t>
              </a:r>
              <a:r>
                <a:rPr lang="nl-BE" sz="1400" dirty="0" err="1">
                  <a:solidFill>
                    <a:schemeClr val="tx1"/>
                  </a:solidFill>
                </a:rPr>
                <a:t>the</a:t>
              </a:r>
              <a:r>
                <a:rPr lang="nl-BE" sz="1400" dirty="0">
                  <a:solidFill>
                    <a:schemeClr val="tx1"/>
                  </a:solidFill>
                </a:rPr>
                <a:t> </a:t>
              </a:r>
              <a:r>
                <a:rPr lang="nl-BE" sz="1400" dirty="0" err="1">
                  <a:solidFill>
                    <a:schemeClr val="tx1"/>
                  </a:solidFill>
                </a:rPr>
                <a:t>institution</a:t>
              </a:r>
              <a:r>
                <a:rPr lang="nl-BE" sz="1400" dirty="0">
                  <a:solidFill>
                    <a:schemeClr val="tx1"/>
                  </a:solidFill>
                </a:rPr>
                <a:t> </a:t>
              </a:r>
              <a:r>
                <a:rPr lang="nl-BE" sz="1400" dirty="0" smtClean="0">
                  <a:solidFill>
                    <a:schemeClr val="tx1"/>
                  </a:solidFill>
                </a:rPr>
                <a:t>level</a:t>
              </a:r>
              <a:endParaRPr lang="nl-BE" sz="1400" dirty="0">
                <a:solidFill>
                  <a:schemeClr val="tx1"/>
                </a:solidFill>
              </a:endParaRPr>
            </a:p>
          </p:txBody>
        </p:sp>
      </p:grpSp>
      <p:sp>
        <p:nvSpPr>
          <p:cNvPr id="84" name="Raas Requirements for SD"/>
          <p:cNvSpPr/>
          <p:nvPr/>
        </p:nvSpPr>
        <p:spPr>
          <a:xfrm>
            <a:off x="1528976" y="3474006"/>
            <a:ext cx="2961734" cy="1946017"/>
          </a:xfrm>
          <a:prstGeom prst="accentCallout3">
            <a:avLst>
              <a:gd name="adj1" fmla="val 68457"/>
              <a:gd name="adj2" fmla="val 102830"/>
              <a:gd name="adj3" fmla="val 52960"/>
              <a:gd name="adj4" fmla="val 110203"/>
              <a:gd name="adj5" fmla="val 69519"/>
              <a:gd name="adj6" fmla="val 116943"/>
              <a:gd name="adj7" fmla="val 11662"/>
              <a:gd name="adj8" fmla="val 158012"/>
            </a:avLst>
          </a:prstGeom>
          <a:solidFill>
            <a:srgbClr val="FFC000"/>
          </a:solidFill>
          <a:ln w="9525">
            <a:solidFill>
              <a:srgbClr val="00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b="1" dirty="0">
                <a:solidFill>
                  <a:schemeClr val="tx1"/>
                </a:solidFill>
              </a:rPr>
              <a:t>I</a:t>
            </a:r>
            <a:r>
              <a:rPr lang="nl-BE" b="1" dirty="0" smtClean="0">
                <a:solidFill>
                  <a:schemeClr val="tx1"/>
                </a:solidFill>
              </a:rPr>
              <a:t> </a:t>
            </a:r>
            <a:r>
              <a:rPr lang="nl-BE" b="1" dirty="0" err="1" smtClean="0">
                <a:solidFill>
                  <a:schemeClr val="tx1"/>
                </a:solidFill>
              </a:rPr>
              <a:t>believe</a:t>
            </a:r>
            <a:r>
              <a:rPr lang="nl-BE" b="1" dirty="0" smtClean="0">
                <a:solidFill>
                  <a:schemeClr val="tx1"/>
                </a:solidFill>
              </a:rPr>
              <a:t> </a:t>
            </a:r>
            <a:r>
              <a:rPr lang="nl-BE" b="1" dirty="0" err="1" smtClean="0">
                <a:solidFill>
                  <a:schemeClr val="tx1"/>
                </a:solidFill>
              </a:rPr>
              <a:t>that</a:t>
            </a:r>
            <a:r>
              <a:rPr lang="nl-BE" b="1" dirty="0" smtClean="0">
                <a:solidFill>
                  <a:schemeClr val="tx1"/>
                </a:solidFill>
              </a:rPr>
              <a:t> </a:t>
            </a:r>
            <a:r>
              <a:rPr lang="nl-BE" b="1" dirty="0" err="1" smtClean="0">
                <a:solidFill>
                  <a:schemeClr val="tx1"/>
                </a:solidFill>
              </a:rPr>
              <a:t>the</a:t>
            </a:r>
            <a:r>
              <a:rPr lang="nl-BE" b="1" dirty="0" smtClean="0">
                <a:solidFill>
                  <a:schemeClr val="tx1"/>
                </a:solidFill>
              </a:rPr>
              <a:t> nature of </a:t>
            </a:r>
            <a:r>
              <a:rPr lang="nl-BE" b="1" dirty="0" err="1" smtClean="0">
                <a:solidFill>
                  <a:schemeClr val="tx1"/>
                </a:solidFill>
              </a:rPr>
              <a:t>deviation</a:t>
            </a:r>
            <a:r>
              <a:rPr lang="nl-BE" b="1" dirty="0" smtClean="0">
                <a:solidFill>
                  <a:schemeClr val="tx1"/>
                </a:solidFill>
              </a:rPr>
              <a:t> in </a:t>
            </a:r>
            <a:r>
              <a:rPr lang="nl-BE" b="1" dirty="0" err="1" smtClean="0">
                <a:solidFill>
                  <a:schemeClr val="tx1"/>
                </a:solidFill>
              </a:rPr>
              <a:t>requirements</a:t>
            </a:r>
            <a:endParaRPr lang="nl-BE" b="1" dirty="0" smtClean="0">
              <a:solidFill>
                <a:schemeClr val="tx1"/>
              </a:solidFill>
            </a:endParaRPr>
          </a:p>
          <a:p>
            <a:r>
              <a:rPr lang="nl-BE" b="1" dirty="0" err="1" smtClean="0">
                <a:solidFill>
                  <a:schemeClr val="tx1"/>
                </a:solidFill>
              </a:rPr>
              <a:t>between</a:t>
            </a:r>
            <a:r>
              <a:rPr lang="nl-BE" b="1" dirty="0" smtClean="0">
                <a:solidFill>
                  <a:schemeClr val="tx1"/>
                </a:solidFill>
              </a:rPr>
              <a:t> MS </a:t>
            </a:r>
            <a:r>
              <a:rPr lang="nl-BE" b="1" dirty="0" err="1" smtClean="0">
                <a:solidFill>
                  <a:schemeClr val="tx1"/>
                </a:solidFill>
              </a:rPr>
              <a:t>and</a:t>
            </a:r>
            <a:r>
              <a:rPr lang="nl-BE" b="1" dirty="0" smtClean="0">
                <a:solidFill>
                  <a:schemeClr val="tx1"/>
                </a:solidFill>
              </a:rPr>
              <a:t> </a:t>
            </a:r>
            <a:r>
              <a:rPr lang="nl-BE" b="1" dirty="0" err="1">
                <a:solidFill>
                  <a:schemeClr val="tx1"/>
                </a:solidFill>
              </a:rPr>
              <a:t>i</a:t>
            </a:r>
            <a:r>
              <a:rPr lang="nl-BE" b="1" dirty="0" err="1" smtClean="0">
                <a:solidFill>
                  <a:schemeClr val="tx1"/>
                </a:solidFill>
              </a:rPr>
              <a:t>nstitutions</a:t>
            </a:r>
            <a:r>
              <a:rPr lang="nl-BE" b="1" dirty="0" smtClean="0">
                <a:solidFill>
                  <a:schemeClr val="tx1"/>
                </a:solidFill>
              </a:rPr>
              <a:t> does </a:t>
            </a:r>
            <a:r>
              <a:rPr lang="nl-BE" b="1" dirty="0" err="1" smtClean="0">
                <a:solidFill>
                  <a:schemeClr val="tx1"/>
                </a:solidFill>
              </a:rPr>
              <a:t>not</a:t>
            </a:r>
            <a:r>
              <a:rPr lang="nl-BE" b="1" dirty="0" smtClean="0">
                <a:solidFill>
                  <a:schemeClr val="tx1"/>
                </a:solidFill>
              </a:rPr>
              <a:t> </a:t>
            </a:r>
            <a:r>
              <a:rPr lang="nl-BE" b="1" dirty="0" err="1" smtClean="0">
                <a:solidFill>
                  <a:schemeClr val="tx1"/>
                </a:solidFill>
              </a:rPr>
              <a:t>justify</a:t>
            </a:r>
            <a:r>
              <a:rPr lang="nl-BE" b="1" dirty="0" smtClean="0">
                <a:solidFill>
                  <a:schemeClr val="tx1"/>
                </a:solidFill>
              </a:rPr>
              <a:t> </a:t>
            </a:r>
            <a:r>
              <a:rPr lang="nl-BE" b="1" dirty="0" err="1" smtClean="0">
                <a:solidFill>
                  <a:schemeClr val="tx1"/>
                </a:solidFill>
              </a:rPr>
              <a:t>the</a:t>
            </a:r>
            <a:r>
              <a:rPr lang="nl-BE" b="1" dirty="0" smtClean="0">
                <a:solidFill>
                  <a:schemeClr val="tx1"/>
                </a:solidFill>
              </a:rPr>
              <a:t> </a:t>
            </a:r>
            <a:r>
              <a:rPr lang="nl-BE" b="1" dirty="0" err="1" smtClean="0">
                <a:solidFill>
                  <a:schemeClr val="tx1"/>
                </a:solidFill>
              </a:rPr>
              <a:t>current</a:t>
            </a:r>
            <a:r>
              <a:rPr lang="nl-BE" b="1" dirty="0" smtClean="0">
                <a:solidFill>
                  <a:schemeClr val="tx1"/>
                </a:solidFill>
              </a:rPr>
              <a:t> </a:t>
            </a:r>
            <a:r>
              <a:rPr lang="nl-BE" b="1" dirty="0" err="1" smtClean="0">
                <a:solidFill>
                  <a:schemeClr val="tx1"/>
                </a:solidFill>
              </a:rPr>
              <a:t>amount</a:t>
            </a:r>
            <a:r>
              <a:rPr lang="nl-BE" b="1" dirty="0" smtClean="0">
                <a:solidFill>
                  <a:schemeClr val="tx1"/>
                </a:solidFill>
              </a:rPr>
              <a:t> of </a:t>
            </a:r>
            <a:r>
              <a:rPr lang="nl-BE" b="1" dirty="0" err="1" smtClean="0">
                <a:solidFill>
                  <a:schemeClr val="tx1"/>
                </a:solidFill>
              </a:rPr>
              <a:t>duplication</a:t>
            </a:r>
            <a:r>
              <a:rPr lang="nl-BE" b="1" dirty="0" smtClean="0">
                <a:solidFill>
                  <a:schemeClr val="tx1"/>
                </a:solidFill>
              </a:rPr>
              <a:t> of </a:t>
            </a:r>
            <a:r>
              <a:rPr lang="nl-BE" b="1" dirty="0" err="1" smtClean="0">
                <a:solidFill>
                  <a:schemeClr val="tx1"/>
                </a:solidFill>
              </a:rPr>
              <a:t>application</a:t>
            </a:r>
            <a:r>
              <a:rPr lang="nl-BE" b="1" dirty="0" smtClean="0">
                <a:solidFill>
                  <a:schemeClr val="tx1"/>
                </a:solidFill>
              </a:rPr>
              <a:t> </a:t>
            </a:r>
            <a:r>
              <a:rPr lang="nl-BE" b="1" dirty="0" err="1">
                <a:solidFill>
                  <a:schemeClr val="tx1"/>
                </a:solidFill>
              </a:rPr>
              <a:t>p</a:t>
            </a:r>
            <a:r>
              <a:rPr lang="nl-BE" b="1" dirty="0" err="1" smtClean="0">
                <a:solidFill>
                  <a:schemeClr val="tx1"/>
                </a:solidFill>
              </a:rPr>
              <a:t>rovisioning</a:t>
            </a:r>
            <a:r>
              <a:rPr lang="nl-BE" b="1" dirty="0" smtClean="0">
                <a:solidFill>
                  <a:schemeClr val="tx1"/>
                </a:solidFill>
              </a:rPr>
              <a:t> (</a:t>
            </a:r>
            <a:r>
              <a:rPr lang="nl-BE" b="1" dirty="0" err="1" smtClean="0">
                <a:solidFill>
                  <a:schemeClr val="tx1"/>
                </a:solidFill>
              </a:rPr>
              <a:t>APv</a:t>
            </a:r>
            <a:r>
              <a:rPr lang="nl-BE" b="1" dirty="0" smtClean="0">
                <a:solidFill>
                  <a:schemeClr val="tx1"/>
                </a:solidFill>
              </a:rPr>
              <a:t>)</a:t>
            </a:r>
            <a:endParaRPr lang="nl-BE" dirty="0" smtClean="0">
              <a:solidFill>
                <a:schemeClr val="tx1"/>
              </a:solidFill>
            </a:endParaRPr>
          </a:p>
        </p:txBody>
      </p:sp>
      <p:sp>
        <p:nvSpPr>
          <p:cNvPr id="45" name="Raas Requirements for SD"/>
          <p:cNvSpPr/>
          <p:nvPr/>
        </p:nvSpPr>
        <p:spPr>
          <a:xfrm>
            <a:off x="2480325" y="5658751"/>
            <a:ext cx="3120620" cy="1167017"/>
          </a:xfrm>
          <a:prstGeom prst="accentCallout3">
            <a:avLst>
              <a:gd name="adj1" fmla="val 68457"/>
              <a:gd name="adj2" fmla="val 102830"/>
              <a:gd name="adj3" fmla="val 29466"/>
              <a:gd name="adj4" fmla="val 110870"/>
              <a:gd name="adj5" fmla="val 55325"/>
              <a:gd name="adj6" fmla="val 111278"/>
              <a:gd name="adj7" fmla="val -162792"/>
              <a:gd name="adj8" fmla="val 117632"/>
            </a:avLst>
          </a:prstGeom>
          <a:solidFill>
            <a:srgbClr val="FFC000"/>
          </a:solidFill>
          <a:ln w="9525">
            <a:solidFill>
              <a:srgbClr val="000000"/>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b="1" dirty="0" smtClean="0">
                <a:solidFill>
                  <a:schemeClr val="tx1"/>
                </a:solidFill>
              </a:rPr>
              <a:t>Most </a:t>
            </a:r>
            <a:r>
              <a:rPr lang="nl-BE" b="1" dirty="0" err="1" smtClean="0">
                <a:solidFill>
                  <a:schemeClr val="tx1"/>
                </a:solidFill>
              </a:rPr>
              <a:t>disparaties</a:t>
            </a:r>
            <a:r>
              <a:rPr lang="nl-BE" b="1" dirty="0" smtClean="0">
                <a:solidFill>
                  <a:schemeClr val="tx1"/>
                </a:solidFill>
              </a:rPr>
              <a:t> </a:t>
            </a:r>
            <a:r>
              <a:rPr lang="nl-BE" b="1" dirty="0" err="1" smtClean="0">
                <a:solidFill>
                  <a:schemeClr val="tx1"/>
                </a:solidFill>
              </a:rPr>
              <a:t>arise</a:t>
            </a:r>
            <a:r>
              <a:rPr lang="nl-BE" b="1" dirty="0" smtClean="0">
                <a:solidFill>
                  <a:schemeClr val="tx1"/>
                </a:solidFill>
              </a:rPr>
              <a:t> </a:t>
            </a:r>
            <a:r>
              <a:rPr lang="nl-BE" b="1" dirty="0" err="1" smtClean="0">
                <a:solidFill>
                  <a:schemeClr val="tx1"/>
                </a:solidFill>
              </a:rPr>
              <a:t>from</a:t>
            </a:r>
            <a:r>
              <a:rPr lang="nl-BE" b="1" dirty="0" smtClean="0">
                <a:solidFill>
                  <a:schemeClr val="tx1"/>
                </a:solidFill>
              </a:rPr>
              <a:t> </a:t>
            </a:r>
            <a:r>
              <a:rPr lang="nl-BE" b="1" dirty="0" err="1" smtClean="0">
                <a:solidFill>
                  <a:schemeClr val="tx1"/>
                </a:solidFill>
              </a:rPr>
              <a:t>technical</a:t>
            </a:r>
            <a:r>
              <a:rPr lang="nl-BE" b="1" dirty="0" smtClean="0">
                <a:solidFill>
                  <a:schemeClr val="tx1"/>
                </a:solidFill>
              </a:rPr>
              <a:t> </a:t>
            </a:r>
            <a:r>
              <a:rPr lang="nl-BE" b="1" dirty="0" err="1" smtClean="0">
                <a:solidFill>
                  <a:schemeClr val="tx1"/>
                </a:solidFill>
              </a:rPr>
              <a:t>differences</a:t>
            </a:r>
            <a:r>
              <a:rPr lang="nl-BE" b="1" dirty="0" smtClean="0">
                <a:solidFill>
                  <a:schemeClr val="tx1"/>
                </a:solidFill>
              </a:rPr>
              <a:t> in </a:t>
            </a:r>
            <a:r>
              <a:rPr lang="nl-BE" b="1" dirty="0" err="1" smtClean="0">
                <a:solidFill>
                  <a:schemeClr val="tx1"/>
                </a:solidFill>
              </a:rPr>
              <a:t>APv</a:t>
            </a:r>
            <a:r>
              <a:rPr lang="nl-BE" b="1" dirty="0" smtClean="0">
                <a:solidFill>
                  <a:schemeClr val="tx1"/>
                </a:solidFill>
              </a:rPr>
              <a:t> </a:t>
            </a:r>
            <a:r>
              <a:rPr lang="nl-BE" b="1" dirty="0" err="1" smtClean="0">
                <a:solidFill>
                  <a:schemeClr val="tx1"/>
                </a:solidFill>
              </a:rPr>
              <a:t>not</a:t>
            </a:r>
            <a:r>
              <a:rPr lang="nl-BE" b="1" dirty="0" smtClean="0">
                <a:solidFill>
                  <a:schemeClr val="tx1"/>
                </a:solidFill>
              </a:rPr>
              <a:t> </a:t>
            </a:r>
            <a:r>
              <a:rPr lang="nl-BE" b="1" dirty="0" err="1" smtClean="0">
                <a:solidFill>
                  <a:schemeClr val="tx1"/>
                </a:solidFill>
              </a:rPr>
              <a:t>from</a:t>
            </a:r>
            <a:r>
              <a:rPr lang="nl-BE" b="1" dirty="0" smtClean="0">
                <a:solidFill>
                  <a:schemeClr val="tx1"/>
                </a:solidFill>
              </a:rPr>
              <a:t> business </a:t>
            </a:r>
            <a:r>
              <a:rPr lang="nl-BE" b="1" dirty="0" err="1" smtClean="0">
                <a:solidFill>
                  <a:schemeClr val="tx1"/>
                </a:solidFill>
              </a:rPr>
              <a:t>differences</a:t>
            </a:r>
            <a:endParaRPr lang="nl-BE" b="1" dirty="0" smtClean="0">
              <a:solidFill>
                <a:schemeClr val="tx1"/>
              </a:solidFill>
            </a:endParaRPr>
          </a:p>
        </p:txBody>
      </p:sp>
      <p:sp>
        <p:nvSpPr>
          <p:cNvPr id="8" name="Bent Arrow 7"/>
          <p:cNvSpPr/>
          <p:nvPr/>
        </p:nvSpPr>
        <p:spPr>
          <a:xfrm flipV="1">
            <a:off x="1685511" y="5589240"/>
            <a:ext cx="585065" cy="753378"/>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46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animBg="1"/>
      <p:bldP spid="79" grpId="0" animBg="1"/>
      <p:bldP spid="84" grpId="0" animBg="1"/>
      <p:bldP spid="45"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p:nvPr/>
        </p:nvSpPr>
        <p:spPr>
          <a:xfrm>
            <a:off x="1955540" y="98631"/>
            <a:ext cx="8550950" cy="461665"/>
          </a:xfrm>
          <a:prstGeom prst="rect">
            <a:avLst/>
          </a:prstGeom>
          <a:noFill/>
        </p:spPr>
        <p:txBody>
          <a:bodyPr wrap="square" rtlCol="0">
            <a:spAutoFit/>
          </a:bodyPr>
          <a:lstStyle/>
          <a:p>
            <a:pPr algn="ctr"/>
            <a:r>
              <a:rPr lang="nl-BE" sz="2400" dirty="0" smtClean="0"/>
              <a:t>Eg RINA: more </a:t>
            </a:r>
            <a:r>
              <a:rPr lang="nl-BE" sz="2400" dirty="0" err="1" smtClean="0"/>
              <a:t>optimal</a:t>
            </a:r>
            <a:r>
              <a:rPr lang="nl-BE" sz="2400" dirty="0" smtClean="0"/>
              <a:t> </a:t>
            </a:r>
            <a:r>
              <a:rPr lang="nl-BE" sz="2400" dirty="0" err="1" smtClean="0"/>
              <a:t>repartition</a:t>
            </a:r>
            <a:r>
              <a:rPr lang="nl-BE" sz="2400" dirty="0" smtClean="0"/>
              <a:t> of </a:t>
            </a:r>
            <a:r>
              <a:rPr lang="nl-BE" sz="2400" dirty="0" err="1" smtClean="0"/>
              <a:t>responsabilities</a:t>
            </a:r>
            <a:endParaRPr lang="nl-BE" sz="2400" dirty="0">
              <a:solidFill>
                <a:srgbClr val="C00000"/>
              </a:solidFill>
            </a:endParaRPr>
          </a:p>
        </p:txBody>
      </p:sp>
      <p:grpSp>
        <p:nvGrpSpPr>
          <p:cNvPr id="5" name="Group 4"/>
          <p:cNvGrpSpPr/>
          <p:nvPr/>
        </p:nvGrpSpPr>
        <p:grpSpPr>
          <a:xfrm>
            <a:off x="4556650" y="1031187"/>
            <a:ext cx="2720521" cy="552608"/>
            <a:chOff x="51279" y="1031187"/>
            <a:chExt cx="2720521" cy="552608"/>
          </a:xfrm>
        </p:grpSpPr>
        <p:sp>
          <p:nvSpPr>
            <p:cNvPr id="45" name="EC as SD"/>
            <p:cNvSpPr>
              <a:spLocks noChangeAspect="1"/>
            </p:cNvSpPr>
            <p:nvPr/>
          </p:nvSpPr>
          <p:spPr>
            <a:xfrm>
              <a:off x="51279" y="1031187"/>
              <a:ext cx="546573" cy="5378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1">
                      <a:lumMod val="20000"/>
                      <a:lumOff val="80000"/>
                    </a:schemeClr>
                  </a:solidFill>
                </a:rPr>
                <a:t>EC+</a:t>
              </a:r>
              <a:endParaRPr lang="en-US" sz="1200">
                <a:solidFill>
                  <a:schemeClr val="accent1">
                    <a:lumMod val="20000"/>
                    <a:lumOff val="80000"/>
                  </a:schemeClr>
                </a:solidFill>
              </a:endParaRPr>
            </a:p>
          </p:txBody>
        </p:sp>
        <p:sp>
          <p:nvSpPr>
            <p:cNvPr id="41" name="Oval 40"/>
            <p:cNvSpPr>
              <a:spLocks noChangeAspect="1"/>
            </p:cNvSpPr>
            <p:nvPr/>
          </p:nvSpPr>
          <p:spPr>
            <a:xfrm>
              <a:off x="1151620" y="1045991"/>
              <a:ext cx="540060" cy="537804"/>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60000"/>
                      <a:lumOff val="40000"/>
                    </a:schemeClr>
                  </a:solidFill>
                </a:rPr>
                <a:t>MS</a:t>
              </a:r>
              <a:endParaRPr lang="en-US" sz="1200">
                <a:solidFill>
                  <a:schemeClr val="accent3">
                    <a:lumMod val="60000"/>
                    <a:lumOff val="40000"/>
                  </a:schemeClr>
                </a:solidFill>
              </a:endParaRPr>
            </a:p>
          </p:txBody>
        </p:sp>
        <p:sp>
          <p:nvSpPr>
            <p:cNvPr id="48" name="Oval 47"/>
            <p:cNvSpPr>
              <a:spLocks noChangeAspect="1"/>
            </p:cNvSpPr>
            <p:nvPr/>
          </p:nvSpPr>
          <p:spPr>
            <a:xfrm>
              <a:off x="2231740" y="1040306"/>
              <a:ext cx="540060" cy="537804"/>
            </a:xfrm>
            <a:prstGeom prst="ellips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bg1">
                      <a:lumMod val="95000"/>
                    </a:schemeClr>
                  </a:solidFill>
                </a:rPr>
                <a:t>clerks</a:t>
              </a:r>
              <a:endParaRPr lang="en-US" sz="1200">
                <a:solidFill>
                  <a:schemeClr val="bg1">
                    <a:lumMod val="95000"/>
                  </a:schemeClr>
                </a:solidFill>
              </a:endParaRPr>
            </a:p>
          </p:txBody>
        </p:sp>
      </p:grpSp>
      <p:grpSp>
        <p:nvGrpSpPr>
          <p:cNvPr id="3" name="Group 2"/>
          <p:cNvGrpSpPr/>
          <p:nvPr/>
        </p:nvGrpSpPr>
        <p:grpSpPr>
          <a:xfrm>
            <a:off x="1584671" y="1628800"/>
            <a:ext cx="4466324" cy="5175576"/>
            <a:chOff x="194756" y="1585601"/>
            <a:chExt cx="4466324" cy="4051688"/>
          </a:xfrm>
        </p:grpSpPr>
        <p:sp>
          <p:nvSpPr>
            <p:cNvPr id="8" name="Rectangle 7"/>
            <p:cNvSpPr/>
            <p:nvPr/>
          </p:nvSpPr>
          <p:spPr>
            <a:xfrm>
              <a:off x="2411760" y="3484241"/>
              <a:ext cx="2129814" cy="53826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Rina product delivery</a:t>
              </a:r>
              <a:endParaRPr lang="en-US" sz="1600"/>
            </a:p>
          </p:txBody>
        </p:sp>
        <p:sp>
          <p:nvSpPr>
            <p:cNvPr id="36" name="Rectangle 35"/>
            <p:cNvSpPr/>
            <p:nvPr/>
          </p:nvSpPr>
          <p:spPr>
            <a:xfrm>
              <a:off x="2411760" y="4582781"/>
              <a:ext cx="2129814" cy="538261"/>
            </a:xfrm>
            <a:prstGeom prst="rect">
              <a:avLst/>
            </a:prstGeom>
            <a:gradFill>
              <a:gsLst>
                <a:gs pos="69000">
                  <a:schemeClr val="accent3">
                    <a:lumMod val="75000"/>
                  </a:schemeClr>
                </a:gs>
                <a:gs pos="58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Rina deployment</a:t>
              </a:r>
              <a:endParaRPr lang="en-US" sz="1600"/>
            </a:p>
          </p:txBody>
        </p:sp>
        <p:sp>
          <p:nvSpPr>
            <p:cNvPr id="37" name="Rectangle 36"/>
            <p:cNvSpPr/>
            <p:nvPr/>
          </p:nvSpPr>
          <p:spPr>
            <a:xfrm>
              <a:off x="2411760" y="4033511"/>
              <a:ext cx="2129814" cy="538261"/>
            </a:xfrm>
            <a:prstGeom prst="rect">
              <a:avLst/>
            </a:prstGeom>
            <a:gradFill>
              <a:gsLst>
                <a:gs pos="72000">
                  <a:schemeClr val="accent3">
                    <a:lumMod val="75000"/>
                  </a:schemeClr>
                </a:gs>
                <a:gs pos="60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t>Rina </a:t>
              </a:r>
              <a:r>
                <a:rPr lang="nl-BE" sz="1600" dirty="0" smtClean="0"/>
                <a:t>middleware</a:t>
              </a:r>
              <a:endParaRPr lang="en-US" sz="1600" dirty="0"/>
            </a:p>
          </p:txBody>
        </p:sp>
        <p:sp>
          <p:nvSpPr>
            <p:cNvPr id="38" name="Rectangle 37"/>
            <p:cNvSpPr/>
            <p:nvPr/>
          </p:nvSpPr>
          <p:spPr>
            <a:xfrm>
              <a:off x="2411760" y="5099028"/>
              <a:ext cx="2129814"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Rina Infrastructure</a:t>
              </a:r>
              <a:endParaRPr lang="en-US" sz="1600"/>
            </a:p>
          </p:txBody>
        </p:sp>
        <p:sp>
          <p:nvSpPr>
            <p:cNvPr id="39" name="Rectangle 38"/>
            <p:cNvSpPr/>
            <p:nvPr/>
          </p:nvSpPr>
          <p:spPr>
            <a:xfrm>
              <a:off x="2411760" y="2723581"/>
              <a:ext cx="2129814"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60000"/>
                      <a:lumOff val="40000"/>
                    </a:schemeClr>
                  </a:solidFill>
                </a:rPr>
                <a:t>Member State ( or AP )</a:t>
              </a:r>
            </a:p>
            <a:p>
              <a:pPr algn="ctr"/>
              <a:r>
                <a:rPr lang="nl-BE" sz="1600">
                  <a:solidFill>
                    <a:schemeClr val="accent3">
                      <a:lumMod val="60000"/>
                      <a:lumOff val="40000"/>
                    </a:schemeClr>
                  </a:solidFill>
                </a:rPr>
                <a:t> level configurations</a:t>
              </a:r>
              <a:endParaRPr lang="en-US" sz="1600">
                <a:solidFill>
                  <a:schemeClr val="accent3">
                    <a:lumMod val="60000"/>
                    <a:lumOff val="40000"/>
                  </a:schemeClr>
                </a:solidFill>
              </a:endParaRPr>
            </a:p>
          </p:txBody>
        </p:sp>
        <p:sp>
          <p:nvSpPr>
            <p:cNvPr id="40" name="Rectangle 39"/>
            <p:cNvSpPr/>
            <p:nvPr/>
          </p:nvSpPr>
          <p:spPr>
            <a:xfrm>
              <a:off x="2411760" y="2174310"/>
              <a:ext cx="2129814"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60000"/>
                      <a:lumOff val="40000"/>
                    </a:schemeClr>
                  </a:solidFill>
                </a:rPr>
                <a:t>Institution ( = tenant ) </a:t>
              </a:r>
            </a:p>
            <a:p>
              <a:pPr algn="ctr"/>
              <a:r>
                <a:rPr lang="nl-BE" sz="1600">
                  <a:solidFill>
                    <a:schemeClr val="accent3">
                      <a:lumMod val="60000"/>
                      <a:lumOff val="40000"/>
                    </a:schemeClr>
                  </a:solidFill>
                </a:rPr>
                <a:t>level configurations</a:t>
              </a:r>
              <a:endParaRPr lang="en-US" sz="1600">
                <a:solidFill>
                  <a:schemeClr val="accent3">
                    <a:lumMod val="60000"/>
                    <a:lumOff val="40000"/>
                  </a:schemeClr>
                </a:solidFill>
              </a:endParaRPr>
            </a:p>
          </p:txBody>
        </p:sp>
        <p:sp>
          <p:nvSpPr>
            <p:cNvPr id="49" name="Rectangle 48"/>
            <p:cNvSpPr/>
            <p:nvPr/>
          </p:nvSpPr>
          <p:spPr>
            <a:xfrm>
              <a:off x="2411760" y="1867458"/>
              <a:ext cx="2129814"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bg1">
                      <a:lumMod val="95000"/>
                    </a:schemeClr>
                  </a:solidFill>
                </a:rPr>
                <a:t>Case handling </a:t>
              </a:r>
              <a:endParaRPr lang="en-US" sz="1600">
                <a:solidFill>
                  <a:schemeClr val="bg1">
                    <a:lumMod val="95000"/>
                  </a:schemeClr>
                </a:solidFill>
              </a:endParaRPr>
            </a:p>
          </p:txBody>
        </p:sp>
        <p:sp>
          <p:nvSpPr>
            <p:cNvPr id="55" name="Rectangle 54"/>
            <p:cNvSpPr/>
            <p:nvPr/>
          </p:nvSpPr>
          <p:spPr>
            <a:xfrm>
              <a:off x="194756" y="3484241"/>
              <a:ext cx="2237225" cy="538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171450" indent="-171450">
                <a:buFont typeface="Arial" panose="020B0604020202020204" pitchFamily="34" charset="0"/>
                <a:buChar char="•"/>
              </a:pPr>
              <a:r>
                <a:rPr lang="nl-BE" sz="1100" dirty="0">
                  <a:solidFill>
                    <a:schemeClr val="tx1"/>
                  </a:solidFill>
                </a:rPr>
                <a:t>S</a:t>
              </a:r>
              <a:r>
                <a:rPr lang="nl-BE" sz="1100" dirty="0" smtClean="0">
                  <a:solidFill>
                    <a:schemeClr val="tx1"/>
                  </a:solidFill>
                </a:rPr>
                <a:t>oftware </a:t>
              </a:r>
              <a:r>
                <a:rPr lang="nl-BE" sz="1100" dirty="0" err="1">
                  <a:solidFill>
                    <a:schemeClr val="tx1"/>
                  </a:solidFill>
                </a:rPr>
                <a:t>components</a:t>
              </a:r>
              <a:endParaRPr lang="nl-BE" sz="1100" dirty="0">
                <a:solidFill>
                  <a:schemeClr val="tx1"/>
                </a:solidFill>
              </a:endParaRPr>
            </a:p>
            <a:p>
              <a:pPr marL="171450" indent="-171450">
                <a:buFont typeface="Arial" panose="020B0604020202020204" pitchFamily="34" charset="0"/>
                <a:buChar char="•"/>
              </a:pPr>
              <a:r>
                <a:rPr lang="nl-BE" sz="1100" dirty="0">
                  <a:solidFill>
                    <a:schemeClr val="tx1"/>
                  </a:solidFill>
                </a:rPr>
                <a:t>Installation &amp; user guides</a:t>
              </a:r>
            </a:p>
            <a:p>
              <a:pPr marL="171450" indent="-171450">
                <a:buFont typeface="Arial" panose="020B0604020202020204" pitchFamily="34" charset="0"/>
                <a:buChar char="•"/>
              </a:pPr>
              <a:r>
                <a:rPr lang="nl-BE" sz="1100" dirty="0">
                  <a:solidFill>
                    <a:schemeClr val="tx1"/>
                  </a:solidFill>
                </a:rPr>
                <a:t>Support  &amp; </a:t>
              </a:r>
              <a:r>
                <a:rPr lang="nl-BE" sz="1100" dirty="0" err="1">
                  <a:solidFill>
                    <a:schemeClr val="tx1"/>
                  </a:solidFill>
                </a:rPr>
                <a:t>b</a:t>
              </a:r>
              <a:r>
                <a:rPr lang="nl-BE" sz="1100" dirty="0" err="1" smtClean="0">
                  <a:solidFill>
                    <a:schemeClr val="tx1"/>
                  </a:solidFill>
                </a:rPr>
                <a:t>ugfixes</a:t>
              </a:r>
              <a:endParaRPr lang="nl-BE" sz="1100" dirty="0">
                <a:solidFill>
                  <a:schemeClr val="tx1"/>
                </a:solidFill>
              </a:endParaRPr>
            </a:p>
            <a:p>
              <a:pPr marL="171450" indent="-171450">
                <a:buFont typeface="Arial" panose="020B0604020202020204" pitchFamily="34" charset="0"/>
                <a:buChar char="•"/>
              </a:pPr>
              <a:r>
                <a:rPr lang="nl-BE" sz="1100" dirty="0" err="1">
                  <a:solidFill>
                    <a:schemeClr val="tx1"/>
                  </a:solidFill>
                </a:rPr>
                <a:t>Rqrmnts</a:t>
              </a:r>
              <a:r>
                <a:rPr lang="nl-BE" sz="1100" dirty="0">
                  <a:solidFill>
                    <a:schemeClr val="tx1"/>
                  </a:solidFill>
                </a:rPr>
                <a:t>, change, release </a:t>
              </a:r>
              <a:r>
                <a:rPr lang="nl-BE" sz="1100" dirty="0" err="1">
                  <a:solidFill>
                    <a:schemeClr val="tx1"/>
                  </a:solidFill>
                </a:rPr>
                <a:t>mgmt</a:t>
              </a:r>
              <a:endParaRPr lang="nl-BE" sz="1100" dirty="0">
                <a:solidFill>
                  <a:schemeClr val="tx1"/>
                </a:solidFill>
              </a:endParaRPr>
            </a:p>
          </p:txBody>
        </p:sp>
        <p:sp>
          <p:nvSpPr>
            <p:cNvPr id="60" name="Rectangle 59"/>
            <p:cNvSpPr/>
            <p:nvPr/>
          </p:nvSpPr>
          <p:spPr>
            <a:xfrm>
              <a:off x="194756" y="4582781"/>
              <a:ext cx="2237225" cy="538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171450" indent="-171450">
                <a:buFont typeface="Arial" panose="020B0604020202020204" pitchFamily="34" charset="0"/>
                <a:buChar char="•"/>
              </a:pPr>
              <a:r>
                <a:rPr lang="nl-BE" sz="1100">
                  <a:solidFill>
                    <a:schemeClr val="tx1"/>
                  </a:solidFill>
                </a:rPr>
                <a:t>Installation scripts &amp; guides</a:t>
              </a:r>
            </a:p>
            <a:p>
              <a:pPr marL="171450" indent="-171450">
                <a:buFont typeface="Arial" panose="020B0604020202020204" pitchFamily="34" charset="0"/>
                <a:buChar char="•"/>
              </a:pPr>
              <a:r>
                <a:rPr lang="nl-BE" sz="1100">
                  <a:solidFill>
                    <a:schemeClr val="tx1"/>
                  </a:solidFill>
                </a:rPr>
                <a:t>Technical certificates</a:t>
              </a:r>
            </a:p>
            <a:p>
              <a:pPr marL="171450" indent="-171450">
                <a:buFont typeface="Arial" panose="020B0604020202020204" pitchFamily="34" charset="0"/>
                <a:buChar char="•"/>
              </a:pPr>
              <a:r>
                <a:rPr lang="nl-BE" sz="1100">
                  <a:solidFill>
                    <a:schemeClr val="tx1"/>
                  </a:solidFill>
                </a:rPr>
                <a:t>Deployment testing</a:t>
              </a:r>
              <a:endParaRPr lang="en-US" sz="1100">
                <a:solidFill>
                  <a:schemeClr val="tx1"/>
                </a:solidFill>
              </a:endParaRPr>
            </a:p>
          </p:txBody>
        </p:sp>
        <p:sp>
          <p:nvSpPr>
            <p:cNvPr id="61" name="Rectangle 60"/>
            <p:cNvSpPr/>
            <p:nvPr/>
          </p:nvSpPr>
          <p:spPr>
            <a:xfrm>
              <a:off x="194756" y="4033511"/>
              <a:ext cx="2237225" cy="538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171450" indent="-171450">
                <a:buFont typeface="Arial" panose="020B0604020202020204" pitchFamily="34" charset="0"/>
                <a:buChar char="•"/>
              </a:pPr>
              <a:r>
                <a:rPr lang="nl-BE" sz="1100" dirty="0" err="1">
                  <a:solidFill>
                    <a:schemeClr val="tx1"/>
                  </a:solidFill>
                </a:rPr>
                <a:t>Postgress</a:t>
              </a:r>
              <a:r>
                <a:rPr lang="nl-BE" sz="1100" dirty="0">
                  <a:solidFill>
                    <a:schemeClr val="tx1"/>
                  </a:solidFill>
                </a:rPr>
                <a:t>, </a:t>
              </a:r>
              <a:r>
                <a:rPr lang="nl-BE" sz="1100" dirty="0" err="1">
                  <a:solidFill>
                    <a:schemeClr val="tx1"/>
                  </a:solidFill>
                </a:rPr>
                <a:t>H</a:t>
              </a:r>
              <a:r>
                <a:rPr lang="nl-BE" sz="1100" dirty="0" err="1" smtClean="0">
                  <a:solidFill>
                    <a:schemeClr val="tx1"/>
                  </a:solidFill>
                </a:rPr>
                <a:t>olodeck</a:t>
              </a:r>
              <a:r>
                <a:rPr lang="nl-BE" sz="1100" dirty="0">
                  <a:solidFill>
                    <a:schemeClr val="tx1"/>
                  </a:solidFill>
                </a:rPr>
                <a:t>, </a:t>
              </a:r>
              <a:r>
                <a:rPr lang="nl-BE" sz="1100" dirty="0" err="1">
                  <a:solidFill>
                    <a:schemeClr val="tx1"/>
                  </a:solidFill>
                </a:rPr>
                <a:t>B</a:t>
              </a:r>
              <a:r>
                <a:rPr lang="nl-BE" sz="1100" dirty="0" err="1" smtClean="0">
                  <a:solidFill>
                    <a:schemeClr val="tx1"/>
                  </a:solidFill>
                </a:rPr>
                <a:t>onita</a:t>
              </a:r>
              <a:r>
                <a:rPr lang="nl-BE" sz="1100" dirty="0">
                  <a:solidFill>
                    <a:schemeClr val="tx1"/>
                  </a:solidFill>
                </a:rPr>
                <a:t>, </a:t>
              </a:r>
              <a:r>
                <a:rPr lang="nl-BE" sz="1100" dirty="0" err="1">
                  <a:solidFill>
                    <a:schemeClr val="tx1"/>
                  </a:solidFill>
                </a:rPr>
                <a:t>Elastic</a:t>
              </a:r>
              <a:r>
                <a:rPr lang="nl-BE" sz="1100" dirty="0">
                  <a:solidFill>
                    <a:schemeClr val="tx1"/>
                  </a:solidFill>
                </a:rPr>
                <a:t> Search, </a:t>
              </a:r>
              <a:r>
                <a:rPr lang="nl-BE" sz="1100" dirty="0" err="1">
                  <a:solidFill>
                    <a:schemeClr val="tx1"/>
                  </a:solidFill>
                </a:rPr>
                <a:t>Tomcat</a:t>
              </a:r>
              <a:r>
                <a:rPr lang="nl-BE" sz="1100" dirty="0">
                  <a:solidFill>
                    <a:schemeClr val="tx1"/>
                  </a:solidFill>
                </a:rPr>
                <a:t>, </a:t>
              </a:r>
              <a:r>
                <a:rPr lang="nl-BE" sz="1100" dirty="0" err="1">
                  <a:solidFill>
                    <a:schemeClr val="tx1"/>
                  </a:solidFill>
                </a:rPr>
                <a:t>FileShare</a:t>
              </a:r>
              <a:endParaRPr lang="nl-BE" sz="1100" dirty="0">
                <a:solidFill>
                  <a:schemeClr val="tx1"/>
                </a:solidFill>
              </a:endParaRPr>
            </a:p>
            <a:p>
              <a:pPr marL="171450" indent="-171450">
                <a:buFont typeface="Arial" panose="020B0604020202020204" pitchFamily="34" charset="0"/>
                <a:buChar char="•"/>
              </a:pPr>
              <a:r>
                <a:rPr lang="nl-BE" sz="1100" dirty="0" err="1">
                  <a:solidFill>
                    <a:schemeClr val="tx1"/>
                  </a:solidFill>
                </a:rPr>
                <a:t>Logbased</a:t>
              </a:r>
              <a:r>
                <a:rPr lang="nl-BE" sz="1100" dirty="0">
                  <a:solidFill>
                    <a:schemeClr val="tx1"/>
                  </a:solidFill>
                </a:rPr>
                <a:t>  </a:t>
              </a:r>
              <a:r>
                <a:rPr lang="nl-BE" sz="1100" dirty="0" err="1">
                  <a:solidFill>
                    <a:schemeClr val="tx1"/>
                  </a:solidFill>
                </a:rPr>
                <a:t>troubleshooting</a:t>
              </a:r>
              <a:endParaRPr lang="en-US" sz="1100" dirty="0">
                <a:solidFill>
                  <a:schemeClr val="tx1"/>
                </a:solidFill>
              </a:endParaRPr>
            </a:p>
          </p:txBody>
        </p:sp>
        <p:sp>
          <p:nvSpPr>
            <p:cNvPr id="62" name="Rectangle 61"/>
            <p:cNvSpPr/>
            <p:nvPr/>
          </p:nvSpPr>
          <p:spPr>
            <a:xfrm>
              <a:off x="194756" y="5099026"/>
              <a:ext cx="2237225" cy="538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171450" indent="-171450">
                <a:buFont typeface="Arial" panose="020B0604020202020204" pitchFamily="34" charset="0"/>
                <a:buChar char="•"/>
              </a:pPr>
              <a:r>
                <a:rPr lang="nl-BE" sz="1100" dirty="0">
                  <a:solidFill>
                    <a:schemeClr val="tx1"/>
                  </a:solidFill>
                </a:rPr>
                <a:t>Servers</a:t>
              </a:r>
            </a:p>
            <a:p>
              <a:pPr marL="171450" indent="-171450">
                <a:buFont typeface="Arial" panose="020B0604020202020204" pitchFamily="34" charset="0"/>
                <a:buChar char="•"/>
              </a:pPr>
              <a:r>
                <a:rPr lang="nl-BE" sz="1100" dirty="0">
                  <a:solidFill>
                    <a:schemeClr val="tx1"/>
                  </a:solidFill>
                </a:rPr>
                <a:t>N</a:t>
              </a:r>
              <a:r>
                <a:rPr lang="nl-BE" sz="1100" dirty="0" smtClean="0">
                  <a:solidFill>
                    <a:schemeClr val="tx1"/>
                  </a:solidFill>
                </a:rPr>
                <a:t>etwork</a:t>
              </a:r>
              <a:r>
                <a:rPr lang="nl-BE" sz="1100" dirty="0">
                  <a:solidFill>
                    <a:schemeClr val="tx1"/>
                  </a:solidFill>
                </a:rPr>
                <a:t>, </a:t>
              </a:r>
              <a:r>
                <a:rPr lang="nl-BE" sz="1100" dirty="0" smtClean="0">
                  <a:solidFill>
                    <a:schemeClr val="tx1"/>
                  </a:solidFill>
                </a:rPr>
                <a:t>storage</a:t>
              </a:r>
              <a:endParaRPr lang="nl-BE" sz="1100" dirty="0">
                <a:solidFill>
                  <a:schemeClr val="tx1"/>
                </a:solidFill>
              </a:endParaRPr>
            </a:p>
            <a:p>
              <a:pPr marL="171450" indent="-171450">
                <a:buFont typeface="Arial" panose="020B0604020202020204" pitchFamily="34" charset="0"/>
                <a:buChar char="•"/>
              </a:pPr>
              <a:r>
                <a:rPr lang="nl-BE" sz="1100" dirty="0">
                  <a:solidFill>
                    <a:schemeClr val="tx1"/>
                  </a:solidFill>
                </a:rPr>
                <a:t>Monitoring, </a:t>
              </a:r>
              <a:r>
                <a:rPr lang="nl-BE" sz="1100" dirty="0" smtClean="0">
                  <a:solidFill>
                    <a:schemeClr val="tx1"/>
                  </a:solidFill>
                </a:rPr>
                <a:t>back-up</a:t>
              </a:r>
              <a:endParaRPr lang="nl-BE" sz="1100" dirty="0">
                <a:solidFill>
                  <a:schemeClr val="tx1"/>
                </a:solidFill>
              </a:endParaRPr>
            </a:p>
          </p:txBody>
        </p:sp>
        <p:sp>
          <p:nvSpPr>
            <p:cNvPr id="63" name="Rectangle 62"/>
            <p:cNvSpPr/>
            <p:nvPr/>
          </p:nvSpPr>
          <p:spPr>
            <a:xfrm>
              <a:off x="194756" y="2713027"/>
              <a:ext cx="2237225" cy="538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171450" indent="-171450">
                <a:buFont typeface="Arial" panose="020B0604020202020204" pitchFamily="34" charset="0"/>
                <a:buChar char="•"/>
              </a:pPr>
              <a:r>
                <a:rPr lang="nl-BE" sz="1100">
                  <a:solidFill>
                    <a:schemeClr val="tx1"/>
                  </a:solidFill>
                </a:rPr>
                <a:t>Institution mgmnt</a:t>
              </a:r>
            </a:p>
            <a:p>
              <a:pPr marL="171450" indent="-171450">
                <a:buFont typeface="Arial" panose="020B0604020202020204" pitchFamily="34" charset="0"/>
                <a:buChar char="•"/>
              </a:pPr>
              <a:r>
                <a:rPr lang="nl-BE" sz="1100">
                  <a:solidFill>
                    <a:schemeClr val="tx1"/>
                  </a:solidFill>
                </a:rPr>
                <a:t>Related to “IR” mgmt</a:t>
              </a:r>
            </a:p>
            <a:p>
              <a:pPr marL="171450" indent="-171450">
                <a:buFont typeface="Arial" panose="020B0604020202020204" pitchFamily="34" charset="0"/>
                <a:buChar char="•"/>
              </a:pPr>
              <a:r>
                <a:rPr lang="nl-BE" sz="1100">
                  <a:solidFill>
                    <a:schemeClr val="tx1"/>
                  </a:solidFill>
                </a:rPr>
                <a:t>Related to “AP” mgmt</a:t>
              </a:r>
            </a:p>
          </p:txBody>
        </p:sp>
        <p:sp>
          <p:nvSpPr>
            <p:cNvPr id="64" name="Rectangle 63"/>
            <p:cNvSpPr/>
            <p:nvPr/>
          </p:nvSpPr>
          <p:spPr>
            <a:xfrm>
              <a:off x="194756" y="2189209"/>
              <a:ext cx="2237225" cy="538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171450" indent="-171450">
                <a:buFont typeface="Arial" panose="020B0604020202020204" pitchFamily="34" charset="0"/>
                <a:buChar char="•"/>
              </a:pPr>
              <a:r>
                <a:rPr lang="nl-BE" sz="1100" dirty="0">
                  <a:solidFill>
                    <a:schemeClr val="tx1"/>
                  </a:solidFill>
                </a:rPr>
                <a:t>User </a:t>
              </a:r>
              <a:r>
                <a:rPr lang="nl-BE" sz="1100" dirty="0" err="1">
                  <a:solidFill>
                    <a:schemeClr val="tx1"/>
                  </a:solidFill>
                </a:rPr>
                <a:t>mgmt</a:t>
              </a:r>
              <a:endParaRPr lang="nl-BE" sz="1100" dirty="0">
                <a:solidFill>
                  <a:schemeClr val="tx1"/>
                </a:solidFill>
              </a:endParaRPr>
            </a:p>
            <a:p>
              <a:pPr marL="171450" indent="-171450">
                <a:buFont typeface="Arial" panose="020B0604020202020204" pitchFamily="34" charset="0"/>
                <a:buChar char="•"/>
              </a:pPr>
              <a:r>
                <a:rPr lang="nl-BE" sz="1100" dirty="0" err="1">
                  <a:solidFill>
                    <a:schemeClr val="tx1"/>
                  </a:solidFill>
                </a:rPr>
                <a:t>U</a:t>
              </a:r>
              <a:r>
                <a:rPr lang="nl-BE" sz="1100" dirty="0" err="1" smtClean="0">
                  <a:solidFill>
                    <a:schemeClr val="tx1"/>
                  </a:solidFill>
                </a:rPr>
                <a:t>sergroup</a:t>
              </a:r>
              <a:r>
                <a:rPr lang="nl-BE" sz="1100" dirty="0" smtClean="0">
                  <a:solidFill>
                    <a:schemeClr val="tx1"/>
                  </a:solidFill>
                </a:rPr>
                <a:t> </a:t>
              </a:r>
              <a:r>
                <a:rPr lang="nl-BE" sz="1100" dirty="0">
                  <a:solidFill>
                    <a:schemeClr val="tx1"/>
                  </a:solidFill>
                </a:rPr>
                <a:t>&amp; policy </a:t>
              </a:r>
              <a:r>
                <a:rPr lang="nl-BE" sz="1100" dirty="0" err="1">
                  <a:solidFill>
                    <a:schemeClr val="tx1"/>
                  </a:solidFill>
                </a:rPr>
                <a:t>mgmt</a:t>
              </a:r>
              <a:endParaRPr lang="nl-BE" sz="1100" dirty="0">
                <a:solidFill>
                  <a:schemeClr val="tx1"/>
                </a:solidFill>
              </a:endParaRPr>
            </a:p>
          </p:txBody>
        </p:sp>
        <p:sp>
          <p:nvSpPr>
            <p:cNvPr id="47" name="Rectangle 46"/>
            <p:cNvSpPr/>
            <p:nvPr/>
          </p:nvSpPr>
          <p:spPr>
            <a:xfrm>
              <a:off x="2543827" y="1585601"/>
              <a:ext cx="2117253" cy="269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nl-BE" b="1" smtClean="0">
                  <a:solidFill>
                    <a:schemeClr val="tx1"/>
                  </a:solidFill>
                </a:rPr>
                <a:t>Current repartition</a:t>
              </a:r>
              <a:endParaRPr lang="nl-BE" b="1">
                <a:solidFill>
                  <a:schemeClr val="tx1"/>
                </a:solidFill>
              </a:endParaRPr>
            </a:p>
          </p:txBody>
        </p:sp>
        <p:sp>
          <p:nvSpPr>
            <p:cNvPr id="74" name="Rectangle 73"/>
            <p:cNvSpPr/>
            <p:nvPr/>
          </p:nvSpPr>
          <p:spPr>
            <a:xfrm>
              <a:off x="203955" y="3243715"/>
              <a:ext cx="2237225" cy="2212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pPr marL="171450" indent="-171450">
                <a:buFont typeface="Arial" panose="020B0604020202020204" pitchFamily="34" charset="0"/>
                <a:buChar char="•"/>
              </a:pPr>
              <a:r>
                <a:rPr lang="nl-BE" sz="1100" dirty="0" err="1" smtClean="0">
                  <a:solidFill>
                    <a:schemeClr val="tx1"/>
                  </a:solidFill>
                </a:rPr>
                <a:t>All</a:t>
              </a:r>
              <a:r>
                <a:rPr lang="nl-BE" sz="1100" dirty="0" smtClean="0">
                  <a:solidFill>
                    <a:schemeClr val="tx1"/>
                  </a:solidFill>
                </a:rPr>
                <a:t> service </a:t>
              </a:r>
              <a:r>
                <a:rPr lang="nl-BE" sz="1100" dirty="0">
                  <a:solidFill>
                    <a:schemeClr val="tx1"/>
                  </a:solidFill>
                </a:rPr>
                <a:t>delivery </a:t>
              </a:r>
              <a:r>
                <a:rPr lang="nl-BE" sz="1100" dirty="0" err="1" smtClean="0">
                  <a:solidFill>
                    <a:schemeClr val="tx1"/>
                  </a:solidFill>
                </a:rPr>
                <a:t>aspects</a:t>
              </a:r>
              <a:endParaRPr lang="nl-BE" sz="1100" dirty="0">
                <a:solidFill>
                  <a:schemeClr val="tx1"/>
                </a:solidFill>
              </a:endParaRPr>
            </a:p>
          </p:txBody>
        </p:sp>
        <p:sp>
          <p:nvSpPr>
            <p:cNvPr id="77" name="Rectangle 76"/>
            <p:cNvSpPr/>
            <p:nvPr/>
          </p:nvSpPr>
          <p:spPr>
            <a:xfrm>
              <a:off x="2431980" y="3267261"/>
              <a:ext cx="2109593" cy="20519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60000"/>
                      <a:lumOff val="40000"/>
                    </a:schemeClr>
                  </a:solidFill>
                </a:rPr>
                <a:t>RINA service delivery</a:t>
              </a:r>
              <a:endParaRPr lang="en-US" sz="1600">
                <a:solidFill>
                  <a:schemeClr val="accent3">
                    <a:lumMod val="60000"/>
                    <a:lumOff val="40000"/>
                  </a:schemeClr>
                </a:solidFill>
              </a:endParaRPr>
            </a:p>
          </p:txBody>
        </p:sp>
      </p:grpSp>
      <p:grpSp>
        <p:nvGrpSpPr>
          <p:cNvPr id="4" name="Group 3"/>
          <p:cNvGrpSpPr/>
          <p:nvPr/>
        </p:nvGrpSpPr>
        <p:grpSpPr>
          <a:xfrm>
            <a:off x="5919844" y="1628801"/>
            <a:ext cx="2336396" cy="5175575"/>
            <a:chOff x="5022050" y="1448781"/>
            <a:chExt cx="2336396" cy="5175575"/>
          </a:xfrm>
        </p:grpSpPr>
        <p:sp>
          <p:nvSpPr>
            <p:cNvPr id="52" name="Rectangle 51"/>
            <p:cNvSpPr/>
            <p:nvPr/>
          </p:nvSpPr>
          <p:spPr>
            <a:xfrm>
              <a:off x="5022050" y="3874082"/>
              <a:ext cx="2129814" cy="68756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Rina product delivery</a:t>
              </a:r>
              <a:endParaRPr lang="en-US" sz="1600"/>
            </a:p>
          </p:txBody>
        </p:sp>
        <p:sp>
          <p:nvSpPr>
            <p:cNvPr id="53" name="Rectangle 52"/>
            <p:cNvSpPr/>
            <p:nvPr/>
          </p:nvSpPr>
          <p:spPr>
            <a:xfrm>
              <a:off x="5022050" y="5277341"/>
              <a:ext cx="2129814" cy="687568"/>
            </a:xfrm>
            <a:prstGeom prst="rect">
              <a:avLst/>
            </a:prstGeom>
            <a:gradFill>
              <a:gsLst>
                <a:gs pos="27000">
                  <a:srgbClr val="C00000"/>
                </a:gs>
                <a:gs pos="14000">
                  <a:srgbClr val="0070C0"/>
                </a:gs>
                <a:gs pos="0">
                  <a:srgbClr val="0070C0"/>
                </a:gs>
                <a:gs pos="100000">
                  <a:srgbClr val="C0000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Rina deployment</a:t>
              </a:r>
              <a:endParaRPr lang="en-US" sz="1600"/>
            </a:p>
          </p:txBody>
        </p:sp>
        <p:sp>
          <p:nvSpPr>
            <p:cNvPr id="54" name="Rectangle 53"/>
            <p:cNvSpPr/>
            <p:nvPr/>
          </p:nvSpPr>
          <p:spPr>
            <a:xfrm>
              <a:off x="5022050" y="4575710"/>
              <a:ext cx="2129814" cy="687568"/>
            </a:xfrm>
            <a:prstGeom prst="rect">
              <a:avLst/>
            </a:prstGeom>
            <a:gradFill>
              <a:gsLst>
                <a:gs pos="28000">
                  <a:srgbClr val="C00000"/>
                </a:gs>
                <a:gs pos="13000">
                  <a:srgbClr val="0070C0"/>
                </a:gs>
                <a:gs pos="0">
                  <a:srgbClr val="0070C0"/>
                </a:gs>
                <a:gs pos="100000">
                  <a:srgbClr val="C0000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a:t>Rina </a:t>
              </a:r>
              <a:r>
                <a:rPr lang="nl-BE" sz="1600" dirty="0" smtClean="0"/>
                <a:t>middleware</a:t>
              </a:r>
              <a:endParaRPr lang="en-US" sz="1600" dirty="0"/>
            </a:p>
          </p:txBody>
        </p:sp>
        <p:sp>
          <p:nvSpPr>
            <p:cNvPr id="56" name="Rectangle 55"/>
            <p:cNvSpPr/>
            <p:nvPr/>
          </p:nvSpPr>
          <p:spPr>
            <a:xfrm>
              <a:off x="5022050" y="5936788"/>
              <a:ext cx="2129814" cy="68756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Rina Infrastructure</a:t>
              </a:r>
              <a:endParaRPr lang="en-US" sz="1600"/>
            </a:p>
          </p:txBody>
        </p:sp>
        <p:sp>
          <p:nvSpPr>
            <p:cNvPr id="57" name="Rectangle 56"/>
            <p:cNvSpPr/>
            <p:nvPr/>
          </p:nvSpPr>
          <p:spPr>
            <a:xfrm>
              <a:off x="5022050" y="2902421"/>
              <a:ext cx="2129814" cy="687568"/>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60000"/>
                      <a:lumOff val="40000"/>
                    </a:schemeClr>
                  </a:solidFill>
                </a:rPr>
                <a:t>Member State ( or AP )</a:t>
              </a:r>
            </a:p>
            <a:p>
              <a:pPr algn="ctr"/>
              <a:r>
                <a:rPr lang="nl-BE" sz="1600">
                  <a:solidFill>
                    <a:schemeClr val="accent3">
                      <a:lumMod val="60000"/>
                      <a:lumOff val="40000"/>
                    </a:schemeClr>
                  </a:solidFill>
                </a:rPr>
                <a:t> level configurations</a:t>
              </a:r>
              <a:endParaRPr lang="en-US" sz="1600">
                <a:solidFill>
                  <a:schemeClr val="accent3">
                    <a:lumMod val="60000"/>
                    <a:lumOff val="40000"/>
                  </a:schemeClr>
                </a:solidFill>
              </a:endParaRPr>
            </a:p>
          </p:txBody>
        </p:sp>
        <p:sp>
          <p:nvSpPr>
            <p:cNvPr id="58" name="Rectangle 57"/>
            <p:cNvSpPr/>
            <p:nvPr/>
          </p:nvSpPr>
          <p:spPr>
            <a:xfrm>
              <a:off x="5022050" y="2200790"/>
              <a:ext cx="2129814"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50000"/>
                    </a:schemeClr>
                  </a:solidFill>
                </a:rPr>
                <a:t>Institution ( = tenant ) </a:t>
              </a:r>
            </a:p>
            <a:p>
              <a:pPr algn="ctr"/>
              <a:r>
                <a:rPr lang="nl-BE" sz="1600">
                  <a:solidFill>
                    <a:schemeClr val="accent3">
                      <a:lumMod val="50000"/>
                    </a:schemeClr>
                  </a:solidFill>
                </a:rPr>
                <a:t>level configurations</a:t>
              </a:r>
              <a:endParaRPr lang="en-US" sz="1600">
                <a:solidFill>
                  <a:schemeClr val="accent3">
                    <a:lumMod val="50000"/>
                  </a:schemeClr>
                </a:solidFill>
              </a:endParaRPr>
            </a:p>
          </p:txBody>
        </p:sp>
        <p:sp>
          <p:nvSpPr>
            <p:cNvPr id="59" name="Rectangle 58"/>
            <p:cNvSpPr/>
            <p:nvPr/>
          </p:nvSpPr>
          <p:spPr>
            <a:xfrm>
              <a:off x="5022050" y="1808823"/>
              <a:ext cx="2129814"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bg1">
                      <a:lumMod val="95000"/>
                    </a:schemeClr>
                  </a:solidFill>
                </a:rPr>
                <a:t>Case handling </a:t>
              </a:r>
              <a:endParaRPr lang="en-US" sz="1600">
                <a:solidFill>
                  <a:schemeClr val="bg1">
                    <a:lumMod val="95000"/>
                  </a:schemeClr>
                </a:solidFill>
              </a:endParaRPr>
            </a:p>
          </p:txBody>
        </p:sp>
        <p:sp>
          <p:nvSpPr>
            <p:cNvPr id="66" name="Rectangle 65"/>
            <p:cNvSpPr/>
            <p:nvPr/>
          </p:nvSpPr>
          <p:spPr>
            <a:xfrm>
              <a:off x="5241193" y="1448781"/>
              <a:ext cx="2117253" cy="344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nl-BE" b="1" smtClean="0">
                  <a:solidFill>
                    <a:schemeClr val="tx1"/>
                  </a:solidFill>
                </a:rPr>
                <a:t>RaaS repartition</a:t>
              </a:r>
              <a:endParaRPr lang="nl-BE" b="1">
                <a:solidFill>
                  <a:schemeClr val="tx1"/>
                </a:solidFill>
              </a:endParaRPr>
            </a:p>
          </p:txBody>
        </p:sp>
        <p:sp>
          <p:nvSpPr>
            <p:cNvPr id="72" name="Rectangle 71"/>
            <p:cNvSpPr/>
            <p:nvPr/>
          </p:nvSpPr>
          <p:spPr>
            <a:xfrm>
              <a:off x="5022050" y="3605485"/>
              <a:ext cx="2129814" cy="26859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APv Service Delivery</a:t>
              </a:r>
              <a:endParaRPr lang="en-US" sz="1600"/>
            </a:p>
          </p:txBody>
        </p:sp>
      </p:grpSp>
      <p:sp>
        <p:nvSpPr>
          <p:cNvPr id="51" name="Raas Requirements for SD"/>
          <p:cNvSpPr/>
          <p:nvPr/>
        </p:nvSpPr>
        <p:spPr>
          <a:xfrm>
            <a:off x="8147984" y="5004176"/>
            <a:ext cx="2501927" cy="1747111"/>
          </a:xfrm>
          <a:prstGeom prst="accentCallout3">
            <a:avLst>
              <a:gd name="adj1" fmla="val 29275"/>
              <a:gd name="adj2" fmla="val -981"/>
              <a:gd name="adj3" fmla="val 29709"/>
              <a:gd name="adj4" fmla="val -14761"/>
              <a:gd name="adj5" fmla="val 29793"/>
              <a:gd name="adj6" fmla="val -399"/>
              <a:gd name="adj7" fmla="val -12426"/>
              <a:gd name="adj8" fmla="val -18101"/>
            </a:avLst>
          </a:prstGeom>
          <a:solidFill>
            <a:schemeClr val="bg1">
              <a:lumMod val="95000"/>
            </a:schemeClr>
          </a:solidFill>
          <a:ln w="9525">
            <a:solidFill>
              <a:srgbClr val="0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1600" dirty="0" err="1">
                <a:solidFill>
                  <a:schemeClr val="tx1"/>
                </a:solidFill>
              </a:rPr>
              <a:t>Because</a:t>
            </a:r>
            <a:r>
              <a:rPr lang="nl-BE" sz="1600" dirty="0">
                <a:solidFill>
                  <a:schemeClr val="tx1"/>
                </a:solidFill>
              </a:rPr>
              <a:t> of </a:t>
            </a:r>
            <a:r>
              <a:rPr lang="nl-BE" sz="1600" dirty="0" err="1">
                <a:solidFill>
                  <a:schemeClr val="tx1"/>
                </a:solidFill>
              </a:rPr>
              <a:t>highly</a:t>
            </a:r>
            <a:r>
              <a:rPr lang="nl-BE" sz="1600" dirty="0">
                <a:solidFill>
                  <a:schemeClr val="tx1"/>
                </a:solidFill>
              </a:rPr>
              <a:t> </a:t>
            </a:r>
            <a:r>
              <a:rPr lang="nl-BE" sz="1600" dirty="0" err="1">
                <a:solidFill>
                  <a:schemeClr val="tx1"/>
                </a:solidFill>
              </a:rPr>
              <a:t>skilled</a:t>
            </a:r>
            <a:r>
              <a:rPr lang="nl-BE" sz="1600" dirty="0">
                <a:solidFill>
                  <a:schemeClr val="tx1"/>
                </a:solidFill>
              </a:rPr>
              <a:t> </a:t>
            </a:r>
            <a:r>
              <a:rPr lang="nl-BE" sz="1600" dirty="0" err="1">
                <a:solidFill>
                  <a:schemeClr val="tx1"/>
                </a:solidFill>
              </a:rPr>
              <a:t>APv</a:t>
            </a:r>
            <a:r>
              <a:rPr lang="nl-BE" sz="1600" dirty="0">
                <a:solidFill>
                  <a:schemeClr val="tx1"/>
                </a:solidFill>
              </a:rPr>
              <a:t> team</a:t>
            </a:r>
          </a:p>
          <a:p>
            <a:r>
              <a:rPr lang="nl-BE" sz="1600" dirty="0">
                <a:solidFill>
                  <a:schemeClr val="tx1"/>
                </a:solidFill>
              </a:rPr>
              <a:t>The SD team </a:t>
            </a:r>
            <a:r>
              <a:rPr lang="nl-BE" sz="1600" dirty="0" err="1">
                <a:solidFill>
                  <a:schemeClr val="tx1"/>
                </a:solidFill>
              </a:rPr>
              <a:t>should</a:t>
            </a:r>
            <a:r>
              <a:rPr lang="nl-BE" sz="1600" dirty="0">
                <a:solidFill>
                  <a:schemeClr val="tx1"/>
                </a:solidFill>
              </a:rPr>
              <a:t> </a:t>
            </a:r>
            <a:r>
              <a:rPr lang="nl-BE" sz="1600" dirty="0" err="1">
                <a:solidFill>
                  <a:schemeClr val="tx1"/>
                </a:solidFill>
              </a:rPr>
              <a:t>be</a:t>
            </a:r>
            <a:r>
              <a:rPr lang="nl-BE" sz="1600" dirty="0">
                <a:solidFill>
                  <a:schemeClr val="tx1"/>
                </a:solidFill>
              </a:rPr>
              <a:t> </a:t>
            </a:r>
            <a:r>
              <a:rPr lang="nl-BE" sz="1600" dirty="0" err="1">
                <a:solidFill>
                  <a:schemeClr val="tx1"/>
                </a:solidFill>
              </a:rPr>
              <a:t>able</a:t>
            </a:r>
            <a:r>
              <a:rPr lang="nl-BE" sz="1600" dirty="0">
                <a:solidFill>
                  <a:schemeClr val="tx1"/>
                </a:solidFill>
              </a:rPr>
              <a:t> </a:t>
            </a:r>
            <a:r>
              <a:rPr lang="nl-BE" sz="1600" dirty="0" err="1">
                <a:solidFill>
                  <a:schemeClr val="tx1"/>
                </a:solidFill>
              </a:rPr>
              <a:t>to</a:t>
            </a:r>
            <a:r>
              <a:rPr lang="nl-BE" sz="1600" dirty="0">
                <a:solidFill>
                  <a:schemeClr val="tx1"/>
                </a:solidFill>
              </a:rPr>
              <a:t> </a:t>
            </a:r>
            <a:r>
              <a:rPr lang="nl-BE" sz="1600" b="1" dirty="0" err="1">
                <a:solidFill>
                  <a:schemeClr val="tx1"/>
                </a:solidFill>
              </a:rPr>
              <a:t>diminish</a:t>
            </a:r>
            <a:r>
              <a:rPr lang="nl-BE" sz="1600" b="1" dirty="0">
                <a:solidFill>
                  <a:schemeClr val="tx1"/>
                </a:solidFill>
              </a:rPr>
              <a:t> </a:t>
            </a:r>
            <a:r>
              <a:rPr lang="nl-BE" sz="1600" b="1" dirty="0" err="1">
                <a:solidFill>
                  <a:schemeClr val="tx1"/>
                </a:solidFill>
              </a:rPr>
              <a:t>the</a:t>
            </a:r>
            <a:r>
              <a:rPr lang="nl-BE" sz="1600" b="1" dirty="0">
                <a:solidFill>
                  <a:schemeClr val="tx1"/>
                </a:solidFill>
              </a:rPr>
              <a:t> effort </a:t>
            </a:r>
            <a:r>
              <a:rPr lang="nl-BE" sz="1600" dirty="0" err="1">
                <a:solidFill>
                  <a:schemeClr val="tx1"/>
                </a:solidFill>
              </a:rPr>
              <a:t>to</a:t>
            </a:r>
            <a:r>
              <a:rPr lang="nl-BE" sz="1600" dirty="0">
                <a:solidFill>
                  <a:schemeClr val="tx1"/>
                </a:solidFill>
              </a:rPr>
              <a:t> put </a:t>
            </a:r>
            <a:r>
              <a:rPr lang="nl-BE" sz="1600" dirty="0" err="1">
                <a:solidFill>
                  <a:schemeClr val="tx1"/>
                </a:solidFill>
              </a:rPr>
              <a:t>into</a:t>
            </a:r>
            <a:r>
              <a:rPr lang="nl-BE" sz="1600" dirty="0">
                <a:solidFill>
                  <a:schemeClr val="tx1"/>
                </a:solidFill>
              </a:rPr>
              <a:t> “middleware” </a:t>
            </a:r>
            <a:r>
              <a:rPr lang="nl-BE" sz="1600" dirty="0" err="1">
                <a:solidFill>
                  <a:schemeClr val="tx1"/>
                </a:solidFill>
              </a:rPr>
              <a:t>and</a:t>
            </a:r>
            <a:r>
              <a:rPr lang="nl-BE" sz="1600" dirty="0">
                <a:solidFill>
                  <a:schemeClr val="tx1"/>
                </a:solidFill>
              </a:rPr>
              <a:t> “</a:t>
            </a:r>
            <a:r>
              <a:rPr lang="nl-BE" sz="1600" dirty="0" err="1">
                <a:solidFill>
                  <a:schemeClr val="tx1"/>
                </a:solidFill>
              </a:rPr>
              <a:t>deployment</a:t>
            </a:r>
            <a:r>
              <a:rPr lang="nl-BE" sz="1600" dirty="0">
                <a:solidFill>
                  <a:schemeClr val="tx1"/>
                </a:solidFill>
              </a:rPr>
              <a:t>”</a:t>
            </a:r>
            <a:endParaRPr lang="nl-BE" sz="1400" dirty="0">
              <a:solidFill>
                <a:schemeClr val="tx1"/>
              </a:solidFill>
            </a:endParaRPr>
          </a:p>
        </p:txBody>
      </p:sp>
      <p:sp>
        <p:nvSpPr>
          <p:cNvPr id="67" name="Raas Requirements for SD"/>
          <p:cNvSpPr/>
          <p:nvPr/>
        </p:nvSpPr>
        <p:spPr>
          <a:xfrm>
            <a:off x="8166074" y="1178751"/>
            <a:ext cx="2501927" cy="1979636"/>
          </a:xfrm>
          <a:prstGeom prst="accentCallout3">
            <a:avLst>
              <a:gd name="adj1" fmla="val 62585"/>
              <a:gd name="adj2" fmla="val -372"/>
              <a:gd name="adj3" fmla="val 110567"/>
              <a:gd name="adj4" fmla="val -7370"/>
              <a:gd name="adj5" fmla="val 63089"/>
              <a:gd name="adj6" fmla="val -419"/>
              <a:gd name="adj7" fmla="val 67728"/>
              <a:gd name="adj8" fmla="val -9512"/>
            </a:avLst>
          </a:prstGeom>
          <a:solidFill>
            <a:schemeClr val="bg1">
              <a:lumMod val="95000"/>
            </a:schemeClr>
          </a:solidFill>
          <a:ln w="9525">
            <a:solidFill>
              <a:srgbClr val="0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1600">
                <a:solidFill>
                  <a:schemeClr val="tx1"/>
                </a:solidFill>
              </a:rPr>
              <a:t>Multitenancy should be implemented in the product so that administration levels can be divided in:</a:t>
            </a:r>
          </a:p>
          <a:p>
            <a:pPr marL="285750" indent="-285750">
              <a:buFont typeface="Arial" panose="020B0604020202020204" pitchFamily="34" charset="0"/>
              <a:buChar char="•"/>
            </a:pPr>
            <a:r>
              <a:rPr lang="nl-BE" sz="1600">
                <a:solidFill>
                  <a:schemeClr val="tx1"/>
                </a:solidFill>
              </a:rPr>
              <a:t>Institution level admin. </a:t>
            </a:r>
          </a:p>
          <a:p>
            <a:pPr marL="285750" indent="-285750">
              <a:buFont typeface="Arial" panose="020B0604020202020204" pitchFamily="34" charset="0"/>
              <a:buChar char="•"/>
            </a:pPr>
            <a:r>
              <a:rPr lang="nl-BE" sz="1600">
                <a:solidFill>
                  <a:schemeClr val="tx1"/>
                </a:solidFill>
              </a:rPr>
              <a:t>MS(AP) level admin</a:t>
            </a:r>
          </a:p>
          <a:p>
            <a:pPr marL="285750" indent="-285750">
              <a:buFont typeface="Arial" panose="020B0604020202020204" pitchFamily="34" charset="0"/>
              <a:buChar char="•"/>
            </a:pPr>
            <a:r>
              <a:rPr lang="nl-BE" sz="1600">
                <a:solidFill>
                  <a:schemeClr val="tx1"/>
                </a:solidFill>
              </a:rPr>
              <a:t>APv level admin</a:t>
            </a:r>
            <a:endParaRPr lang="nl-BE" sz="1400">
              <a:solidFill>
                <a:schemeClr val="tx1"/>
              </a:solidFill>
            </a:endParaRPr>
          </a:p>
        </p:txBody>
      </p:sp>
      <p:sp>
        <p:nvSpPr>
          <p:cNvPr id="68" name="Raas Requirements for SD"/>
          <p:cNvSpPr/>
          <p:nvPr/>
        </p:nvSpPr>
        <p:spPr>
          <a:xfrm>
            <a:off x="8168979" y="3698445"/>
            <a:ext cx="2501927" cy="1140347"/>
          </a:xfrm>
          <a:prstGeom prst="accentCallout3">
            <a:avLst>
              <a:gd name="adj1" fmla="val 29275"/>
              <a:gd name="adj2" fmla="val -981"/>
              <a:gd name="adj3" fmla="val 113904"/>
              <a:gd name="adj4" fmla="val -6568"/>
              <a:gd name="adj5" fmla="val 29793"/>
              <a:gd name="adj6" fmla="val -399"/>
              <a:gd name="adj7" fmla="val -10938"/>
              <a:gd name="adj8" fmla="val -8766"/>
            </a:avLst>
          </a:prstGeom>
          <a:solidFill>
            <a:schemeClr val="bg1">
              <a:lumMod val="95000"/>
            </a:schemeClr>
          </a:solidFill>
          <a:ln w="9525">
            <a:solidFill>
              <a:srgbClr val="0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1600" dirty="0" err="1">
                <a:solidFill>
                  <a:schemeClr val="tx1"/>
                </a:solidFill>
              </a:rPr>
              <a:t>Q</a:t>
            </a:r>
            <a:r>
              <a:rPr lang="nl-BE" sz="1600" dirty="0" err="1" smtClean="0">
                <a:solidFill>
                  <a:schemeClr val="tx1"/>
                </a:solidFill>
              </a:rPr>
              <a:t>uality</a:t>
            </a:r>
            <a:r>
              <a:rPr lang="nl-BE" sz="1600" dirty="0" smtClean="0">
                <a:solidFill>
                  <a:schemeClr val="tx1"/>
                </a:solidFill>
              </a:rPr>
              <a:t> MS </a:t>
            </a:r>
            <a:r>
              <a:rPr lang="nl-BE" sz="1600" dirty="0">
                <a:solidFill>
                  <a:schemeClr val="tx1"/>
                </a:solidFill>
              </a:rPr>
              <a:t>management tools </a:t>
            </a:r>
            <a:r>
              <a:rPr lang="nl-BE" sz="1600" dirty="0" err="1">
                <a:solidFill>
                  <a:schemeClr val="tx1"/>
                </a:solidFill>
              </a:rPr>
              <a:t>should</a:t>
            </a:r>
            <a:r>
              <a:rPr lang="nl-BE" sz="1600" dirty="0">
                <a:solidFill>
                  <a:schemeClr val="tx1"/>
                </a:solidFill>
              </a:rPr>
              <a:t> </a:t>
            </a:r>
            <a:r>
              <a:rPr lang="nl-BE" sz="1600" dirty="0" err="1">
                <a:solidFill>
                  <a:schemeClr val="tx1"/>
                </a:solidFill>
              </a:rPr>
              <a:t>decouple</a:t>
            </a:r>
            <a:r>
              <a:rPr lang="nl-BE" sz="1600" dirty="0">
                <a:solidFill>
                  <a:schemeClr val="tx1"/>
                </a:solidFill>
              </a:rPr>
              <a:t> </a:t>
            </a:r>
          </a:p>
          <a:p>
            <a:r>
              <a:rPr lang="nl-BE" sz="1600" b="1" dirty="0" smtClean="0">
                <a:solidFill>
                  <a:schemeClr val="tx1"/>
                </a:solidFill>
              </a:rPr>
              <a:t>“software </a:t>
            </a:r>
            <a:r>
              <a:rPr lang="nl-BE" sz="1600" b="1" dirty="0" err="1">
                <a:solidFill>
                  <a:schemeClr val="tx1"/>
                </a:solidFill>
              </a:rPr>
              <a:t>configuration</a:t>
            </a:r>
            <a:r>
              <a:rPr lang="nl-BE" sz="1600" b="1" dirty="0">
                <a:solidFill>
                  <a:schemeClr val="tx1"/>
                </a:solidFill>
              </a:rPr>
              <a:t> </a:t>
            </a:r>
            <a:r>
              <a:rPr lang="nl-BE" sz="1600" b="1" dirty="0" err="1">
                <a:solidFill>
                  <a:schemeClr val="tx1"/>
                </a:solidFill>
              </a:rPr>
              <a:t>mgmt</a:t>
            </a:r>
            <a:r>
              <a:rPr lang="nl-BE" sz="1600" b="1" dirty="0">
                <a:solidFill>
                  <a:schemeClr val="tx1"/>
                </a:solidFill>
              </a:rPr>
              <a:t>”</a:t>
            </a:r>
            <a:r>
              <a:rPr lang="nl-BE" sz="1600" dirty="0">
                <a:solidFill>
                  <a:schemeClr val="tx1"/>
                </a:solidFill>
              </a:rPr>
              <a:t> </a:t>
            </a:r>
            <a:r>
              <a:rPr lang="nl-BE" sz="1600" dirty="0" err="1">
                <a:solidFill>
                  <a:schemeClr val="tx1"/>
                </a:solidFill>
              </a:rPr>
              <a:t>from</a:t>
            </a:r>
            <a:r>
              <a:rPr lang="nl-BE" sz="1600" dirty="0">
                <a:solidFill>
                  <a:schemeClr val="tx1"/>
                </a:solidFill>
              </a:rPr>
              <a:t> </a:t>
            </a:r>
            <a:r>
              <a:rPr lang="nl-BE" sz="1600" b="1" dirty="0">
                <a:solidFill>
                  <a:schemeClr val="tx1"/>
                </a:solidFill>
              </a:rPr>
              <a:t>“platform </a:t>
            </a:r>
            <a:r>
              <a:rPr lang="nl-BE" sz="1600" b="1" dirty="0" err="1">
                <a:solidFill>
                  <a:schemeClr val="tx1"/>
                </a:solidFill>
              </a:rPr>
              <a:t>mgmt</a:t>
            </a:r>
            <a:r>
              <a:rPr lang="nl-BE" sz="1600" b="1" dirty="0">
                <a:solidFill>
                  <a:schemeClr val="tx1"/>
                </a:solidFill>
              </a:rPr>
              <a:t>”</a:t>
            </a:r>
            <a:endParaRPr lang="nl-BE" sz="1400" b="1" dirty="0">
              <a:solidFill>
                <a:schemeClr val="tx1"/>
              </a:solidFill>
            </a:endParaRPr>
          </a:p>
        </p:txBody>
      </p:sp>
      <p:grpSp>
        <p:nvGrpSpPr>
          <p:cNvPr id="6" name="Group 5"/>
          <p:cNvGrpSpPr/>
          <p:nvPr/>
        </p:nvGrpSpPr>
        <p:grpSpPr>
          <a:xfrm>
            <a:off x="5110418" y="1031188"/>
            <a:ext cx="1626693" cy="546923"/>
            <a:chOff x="605047" y="1031187"/>
            <a:chExt cx="1626693" cy="546923"/>
          </a:xfrm>
        </p:grpSpPr>
        <p:sp>
          <p:nvSpPr>
            <p:cNvPr id="69" name="EC as SD"/>
            <p:cNvSpPr>
              <a:spLocks noChangeAspect="1"/>
            </p:cNvSpPr>
            <p:nvPr/>
          </p:nvSpPr>
          <p:spPr>
            <a:xfrm>
              <a:off x="605047" y="1031187"/>
              <a:ext cx="546573" cy="537804"/>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1">
                      <a:lumMod val="20000"/>
                      <a:lumOff val="80000"/>
                    </a:schemeClr>
                  </a:solidFill>
                </a:rPr>
                <a:t>APv</a:t>
              </a:r>
              <a:endParaRPr lang="en-US" sz="1200">
                <a:solidFill>
                  <a:schemeClr val="accent1">
                    <a:lumMod val="20000"/>
                    <a:lumOff val="80000"/>
                  </a:schemeClr>
                </a:solidFill>
              </a:endParaRPr>
            </a:p>
          </p:txBody>
        </p:sp>
        <p:sp>
          <p:nvSpPr>
            <p:cNvPr id="70" name="Oval 69"/>
            <p:cNvSpPr>
              <a:spLocks noChangeAspect="1"/>
            </p:cNvSpPr>
            <p:nvPr/>
          </p:nvSpPr>
          <p:spPr>
            <a:xfrm>
              <a:off x="1691680" y="1040306"/>
              <a:ext cx="540060" cy="537804"/>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grpSp>
      <p:grpSp>
        <p:nvGrpSpPr>
          <p:cNvPr id="10" name="Group 9"/>
          <p:cNvGrpSpPr/>
          <p:nvPr/>
        </p:nvGrpSpPr>
        <p:grpSpPr>
          <a:xfrm>
            <a:off x="1686221" y="816119"/>
            <a:ext cx="4184755" cy="4818126"/>
            <a:chOff x="162220" y="816119"/>
            <a:chExt cx="4184755" cy="4818126"/>
          </a:xfrm>
        </p:grpSpPr>
        <p:sp>
          <p:nvSpPr>
            <p:cNvPr id="42" name="Raas Requirements for SD"/>
            <p:cNvSpPr/>
            <p:nvPr/>
          </p:nvSpPr>
          <p:spPr>
            <a:xfrm>
              <a:off x="162220" y="816119"/>
              <a:ext cx="2501927" cy="533195"/>
            </a:xfrm>
            <a:prstGeom prst="accentCallout3">
              <a:avLst>
                <a:gd name="adj1" fmla="val 96847"/>
                <a:gd name="adj2" fmla="val 101658"/>
                <a:gd name="adj3" fmla="val 691667"/>
                <a:gd name="adj4" fmla="val 165613"/>
                <a:gd name="adj5" fmla="val 692692"/>
                <a:gd name="adj6" fmla="val 165421"/>
                <a:gd name="adj7" fmla="val 891172"/>
                <a:gd name="adj8" fmla="val 165522"/>
              </a:avLst>
            </a:prstGeom>
            <a:solidFill>
              <a:schemeClr val="bg1">
                <a:lumMod val="95000"/>
              </a:schemeClr>
            </a:solidFill>
            <a:ln w="9525">
              <a:solidFill>
                <a:srgbClr val="0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1200">
                  <a:solidFill>
                    <a:schemeClr val="tx1"/>
                  </a:solidFill>
                </a:rPr>
                <a:t>RINA product delivery puts a lot of effort in “middleware” and deployment</a:t>
              </a:r>
              <a:endParaRPr lang="nl-BE" sz="1200" b="1">
                <a:solidFill>
                  <a:schemeClr val="tx1"/>
                </a:solidFill>
              </a:endParaRPr>
            </a:p>
          </p:txBody>
        </p:sp>
        <p:sp>
          <p:nvSpPr>
            <p:cNvPr id="9" name="Oval 8"/>
            <p:cNvSpPr/>
            <p:nvPr/>
          </p:nvSpPr>
          <p:spPr>
            <a:xfrm>
              <a:off x="4261379" y="4468529"/>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261379" y="4889202"/>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261379" y="5548649"/>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550495" y="1485239"/>
            <a:ext cx="2425857" cy="4989413"/>
            <a:chOff x="26494" y="1485238"/>
            <a:chExt cx="2425857" cy="4989413"/>
          </a:xfrm>
        </p:grpSpPr>
        <p:sp>
          <p:nvSpPr>
            <p:cNvPr id="43" name="Raas Requirements for SD"/>
            <p:cNvSpPr/>
            <p:nvPr/>
          </p:nvSpPr>
          <p:spPr>
            <a:xfrm>
              <a:off x="26494" y="1485238"/>
              <a:ext cx="2243985" cy="728627"/>
            </a:xfrm>
            <a:prstGeom prst="accentCallout3">
              <a:avLst>
                <a:gd name="adj1" fmla="val 103570"/>
                <a:gd name="adj2" fmla="val 100134"/>
                <a:gd name="adj3" fmla="val 186392"/>
                <a:gd name="adj4" fmla="val 106334"/>
                <a:gd name="adj5" fmla="val 474606"/>
                <a:gd name="adj6" fmla="val 106217"/>
                <a:gd name="adj7" fmla="val 678933"/>
                <a:gd name="adj8" fmla="val 106385"/>
              </a:avLst>
            </a:prstGeom>
            <a:solidFill>
              <a:schemeClr val="bg1">
                <a:lumMod val="95000"/>
              </a:schemeClr>
            </a:solidFill>
            <a:ln w="9525">
              <a:solidFill>
                <a:srgbClr val="0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1200" dirty="0" err="1">
                  <a:solidFill>
                    <a:schemeClr val="tx1"/>
                  </a:solidFill>
                </a:rPr>
                <a:t>All</a:t>
              </a:r>
              <a:r>
                <a:rPr lang="nl-BE" sz="1200" dirty="0">
                  <a:solidFill>
                    <a:schemeClr val="tx1"/>
                  </a:solidFill>
                </a:rPr>
                <a:t> </a:t>
              </a:r>
              <a:r>
                <a:rPr lang="nl-BE" sz="1200" dirty="0" smtClean="0">
                  <a:solidFill>
                    <a:schemeClr val="tx1"/>
                  </a:solidFill>
                </a:rPr>
                <a:t>MS </a:t>
              </a:r>
              <a:r>
                <a:rPr lang="nl-BE" sz="1200" dirty="0">
                  <a:solidFill>
                    <a:schemeClr val="tx1"/>
                  </a:solidFill>
                </a:rPr>
                <a:t>put a lot of effort in middleware, </a:t>
              </a:r>
              <a:r>
                <a:rPr lang="nl-BE" sz="1200" dirty="0" err="1">
                  <a:solidFill>
                    <a:schemeClr val="tx1"/>
                  </a:solidFill>
                </a:rPr>
                <a:t>deployment</a:t>
              </a:r>
              <a:r>
                <a:rPr lang="nl-BE" sz="1200" dirty="0">
                  <a:solidFill>
                    <a:schemeClr val="tx1"/>
                  </a:solidFill>
                </a:rPr>
                <a:t> &amp; </a:t>
              </a:r>
              <a:r>
                <a:rPr lang="nl-BE" sz="1200" dirty="0" err="1">
                  <a:solidFill>
                    <a:schemeClr val="tx1"/>
                  </a:solidFill>
                </a:rPr>
                <a:t>infrastructure</a:t>
              </a:r>
              <a:r>
                <a:rPr lang="nl-BE" sz="1200" dirty="0">
                  <a:solidFill>
                    <a:schemeClr val="tx1"/>
                  </a:solidFill>
                </a:rPr>
                <a:t>, service delivery</a:t>
              </a:r>
            </a:p>
          </p:txBody>
        </p:sp>
        <p:sp>
          <p:nvSpPr>
            <p:cNvPr id="50" name="Oval 49"/>
            <p:cNvSpPr/>
            <p:nvPr/>
          </p:nvSpPr>
          <p:spPr>
            <a:xfrm>
              <a:off x="2366755" y="5976847"/>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366755" y="5289279"/>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366755" y="2806505"/>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366755" y="3515355"/>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366755" y="3865587"/>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2366755" y="6389055"/>
              <a:ext cx="85596" cy="85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animBg="1"/>
      <p:bldP spid="6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p:nvPr/>
        </p:nvSpPr>
        <p:spPr>
          <a:xfrm>
            <a:off x="1955540" y="98631"/>
            <a:ext cx="8550950" cy="461665"/>
          </a:xfrm>
          <a:prstGeom prst="rect">
            <a:avLst/>
          </a:prstGeom>
          <a:noFill/>
        </p:spPr>
        <p:txBody>
          <a:bodyPr wrap="square" rtlCol="0">
            <a:spAutoFit/>
          </a:bodyPr>
          <a:lstStyle/>
          <a:p>
            <a:pPr algn="ctr"/>
            <a:r>
              <a:rPr lang="nl-BE" sz="2400" dirty="0" smtClean="0"/>
              <a:t>Eg RINA: meeting </a:t>
            </a:r>
            <a:r>
              <a:rPr lang="nl-BE" sz="2400" dirty="0" err="1" smtClean="0"/>
              <a:t>the</a:t>
            </a:r>
            <a:r>
              <a:rPr lang="nl-BE" sz="2400" dirty="0" smtClean="0"/>
              <a:t> </a:t>
            </a:r>
            <a:r>
              <a:rPr lang="nl-BE" sz="2400" dirty="0" err="1" smtClean="0"/>
              <a:t>principles</a:t>
            </a:r>
            <a:endParaRPr lang="nl-BE" sz="2400" dirty="0">
              <a:solidFill>
                <a:srgbClr val="C00000"/>
              </a:solidFill>
            </a:endParaRPr>
          </a:p>
        </p:txBody>
      </p:sp>
      <p:sp>
        <p:nvSpPr>
          <p:cNvPr id="45" name="EC as SD"/>
          <p:cNvSpPr>
            <a:spLocks noChangeAspect="1"/>
          </p:cNvSpPr>
          <p:nvPr/>
        </p:nvSpPr>
        <p:spPr>
          <a:xfrm>
            <a:off x="1827910" y="1076192"/>
            <a:ext cx="546573" cy="5378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1">
                    <a:lumMod val="20000"/>
                    <a:lumOff val="80000"/>
                  </a:schemeClr>
                </a:solidFill>
              </a:rPr>
              <a:t>EC+</a:t>
            </a:r>
            <a:endParaRPr lang="en-US" sz="1200">
              <a:solidFill>
                <a:schemeClr val="accent1">
                  <a:lumMod val="20000"/>
                  <a:lumOff val="80000"/>
                </a:schemeClr>
              </a:solidFill>
            </a:endParaRPr>
          </a:p>
        </p:txBody>
      </p:sp>
      <p:sp>
        <p:nvSpPr>
          <p:cNvPr id="46" name="EC as SD"/>
          <p:cNvSpPr>
            <a:spLocks noChangeAspect="1"/>
          </p:cNvSpPr>
          <p:nvPr/>
        </p:nvSpPr>
        <p:spPr>
          <a:xfrm>
            <a:off x="2301873" y="1076192"/>
            <a:ext cx="546573" cy="537804"/>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1">
                    <a:lumMod val="20000"/>
                    <a:lumOff val="80000"/>
                  </a:schemeClr>
                </a:solidFill>
              </a:rPr>
              <a:t>APv</a:t>
            </a:r>
            <a:endParaRPr lang="en-US" sz="1200">
              <a:solidFill>
                <a:schemeClr val="accent1">
                  <a:lumMod val="20000"/>
                  <a:lumOff val="80000"/>
                </a:schemeClr>
              </a:solidFill>
            </a:endParaRPr>
          </a:p>
        </p:txBody>
      </p:sp>
      <p:sp>
        <p:nvSpPr>
          <p:cNvPr id="41" name="Oval 40"/>
          <p:cNvSpPr>
            <a:spLocks noChangeAspect="1"/>
          </p:cNvSpPr>
          <p:nvPr/>
        </p:nvSpPr>
        <p:spPr>
          <a:xfrm>
            <a:off x="2775835" y="1090996"/>
            <a:ext cx="540060" cy="537804"/>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60000"/>
                    <a:lumOff val="40000"/>
                  </a:schemeClr>
                </a:solidFill>
              </a:rPr>
              <a:t>MS</a:t>
            </a:r>
            <a:endParaRPr lang="en-US" sz="1200">
              <a:solidFill>
                <a:schemeClr val="accent3">
                  <a:lumMod val="60000"/>
                  <a:lumOff val="40000"/>
                </a:schemeClr>
              </a:solidFill>
            </a:endParaRPr>
          </a:p>
        </p:txBody>
      </p:sp>
      <p:sp>
        <p:nvSpPr>
          <p:cNvPr id="43" name="Oval 42"/>
          <p:cNvSpPr>
            <a:spLocks noChangeAspect="1"/>
          </p:cNvSpPr>
          <p:nvPr/>
        </p:nvSpPr>
        <p:spPr>
          <a:xfrm>
            <a:off x="3243285" y="1085311"/>
            <a:ext cx="540060" cy="537804"/>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accent3">
                    <a:lumMod val="50000"/>
                  </a:schemeClr>
                </a:solidFill>
              </a:rPr>
              <a:t>inst</a:t>
            </a:r>
            <a:endParaRPr lang="en-US" sz="1200">
              <a:solidFill>
                <a:schemeClr val="accent3">
                  <a:lumMod val="50000"/>
                </a:schemeClr>
              </a:solidFill>
            </a:endParaRPr>
          </a:p>
        </p:txBody>
      </p:sp>
      <p:sp>
        <p:nvSpPr>
          <p:cNvPr id="48" name="Oval 47"/>
          <p:cNvSpPr>
            <a:spLocks noChangeAspect="1"/>
          </p:cNvSpPr>
          <p:nvPr/>
        </p:nvSpPr>
        <p:spPr>
          <a:xfrm>
            <a:off x="3710735" y="1085311"/>
            <a:ext cx="540060" cy="537804"/>
          </a:xfrm>
          <a:prstGeom prst="ellipse">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a:solidFill>
                  <a:schemeClr val="bg1">
                    <a:lumMod val="95000"/>
                  </a:schemeClr>
                </a:solidFill>
              </a:rPr>
              <a:t>clerks</a:t>
            </a:r>
            <a:endParaRPr lang="en-US" sz="1200">
              <a:solidFill>
                <a:schemeClr val="bg1">
                  <a:lumMod val="95000"/>
                </a:schemeClr>
              </a:solidFill>
            </a:endParaRPr>
          </a:p>
        </p:txBody>
      </p:sp>
      <p:sp>
        <p:nvSpPr>
          <p:cNvPr id="115" name="Rectangle 114"/>
          <p:cNvSpPr/>
          <p:nvPr/>
        </p:nvSpPr>
        <p:spPr>
          <a:xfrm>
            <a:off x="1685510" y="3744035"/>
            <a:ext cx="2289468" cy="565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nl-BE" smtClean="0">
                <a:solidFill>
                  <a:schemeClr val="tx1"/>
                </a:solidFill>
              </a:rPr>
              <a:t>Current deployment </a:t>
            </a:r>
          </a:p>
          <a:p>
            <a:r>
              <a:rPr lang="nl-BE" smtClean="0">
                <a:solidFill>
                  <a:schemeClr val="tx1"/>
                </a:solidFill>
              </a:rPr>
              <a:t>Landscape</a:t>
            </a:r>
            <a:endParaRPr lang="nl-BE">
              <a:solidFill>
                <a:schemeClr val="tx1"/>
              </a:solidFill>
            </a:endParaRPr>
          </a:p>
        </p:txBody>
      </p:sp>
      <p:grpSp>
        <p:nvGrpSpPr>
          <p:cNvPr id="131" name="Group 130"/>
          <p:cNvGrpSpPr/>
          <p:nvPr/>
        </p:nvGrpSpPr>
        <p:grpSpPr>
          <a:xfrm>
            <a:off x="1774106" y="4389945"/>
            <a:ext cx="2135636" cy="2443339"/>
            <a:chOff x="2411761" y="2063169"/>
            <a:chExt cx="2954730" cy="4312008"/>
          </a:xfrm>
        </p:grpSpPr>
        <p:sp>
          <p:nvSpPr>
            <p:cNvPr id="132" name="Rectangle 131"/>
            <p:cNvSpPr/>
            <p:nvPr/>
          </p:nvSpPr>
          <p:spPr>
            <a:xfrm>
              <a:off x="2411761" y="3468560"/>
              <a:ext cx="871725" cy="53826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3" name="Rectangle 132"/>
            <p:cNvSpPr/>
            <p:nvPr/>
          </p:nvSpPr>
          <p:spPr>
            <a:xfrm>
              <a:off x="2411761" y="4567101"/>
              <a:ext cx="871725" cy="538261"/>
            </a:xfrm>
            <a:prstGeom prst="rect">
              <a:avLst/>
            </a:prstGeom>
            <a:gradFill>
              <a:gsLst>
                <a:gs pos="88000">
                  <a:schemeClr val="accent3">
                    <a:lumMod val="75000"/>
                  </a:schemeClr>
                </a:gs>
                <a:gs pos="66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t>
              </a:r>
              <a:endParaRPr lang="en-US" sz="1600"/>
            </a:p>
          </p:txBody>
        </p:sp>
        <p:sp>
          <p:nvSpPr>
            <p:cNvPr id="134" name="Rectangle 133"/>
            <p:cNvSpPr/>
            <p:nvPr/>
          </p:nvSpPr>
          <p:spPr>
            <a:xfrm>
              <a:off x="2411761" y="4017831"/>
              <a:ext cx="871725" cy="538261"/>
            </a:xfrm>
            <a:prstGeom prst="rect">
              <a:avLst/>
            </a:prstGeom>
            <a:gradFill>
              <a:gsLst>
                <a:gs pos="88000">
                  <a:schemeClr val="accent3">
                    <a:lumMod val="75000"/>
                  </a:schemeClr>
                </a:gs>
                <a:gs pos="66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t>
              </a:r>
              <a:endParaRPr lang="en-US" sz="1600"/>
            </a:p>
          </p:txBody>
        </p:sp>
        <p:sp>
          <p:nvSpPr>
            <p:cNvPr id="135" name="Rectangle 134"/>
            <p:cNvSpPr/>
            <p:nvPr/>
          </p:nvSpPr>
          <p:spPr>
            <a:xfrm>
              <a:off x="2411761" y="5099028"/>
              <a:ext cx="871725"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X</a:t>
              </a:r>
              <a:endParaRPr lang="en-US" sz="1600"/>
            </a:p>
          </p:txBody>
        </p:sp>
        <p:sp>
          <p:nvSpPr>
            <p:cNvPr id="136" name="Rectangle 135"/>
            <p:cNvSpPr/>
            <p:nvPr/>
          </p:nvSpPr>
          <p:spPr>
            <a:xfrm>
              <a:off x="2411761" y="2919291"/>
              <a:ext cx="871725"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137" name="Rectangle 136"/>
            <p:cNvSpPr/>
            <p:nvPr/>
          </p:nvSpPr>
          <p:spPr>
            <a:xfrm>
              <a:off x="2411761"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138" name="Rectangle 137"/>
            <p:cNvSpPr/>
            <p:nvPr/>
          </p:nvSpPr>
          <p:spPr>
            <a:xfrm>
              <a:off x="2411761"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139" name="Rectangle 138"/>
            <p:cNvSpPr/>
            <p:nvPr/>
          </p:nvSpPr>
          <p:spPr>
            <a:xfrm>
              <a:off x="2655133"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140" name="Rectangle 139"/>
            <p:cNvSpPr/>
            <p:nvPr/>
          </p:nvSpPr>
          <p:spPr>
            <a:xfrm>
              <a:off x="2655133"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141" name="Rectangle 140"/>
            <p:cNvSpPr/>
            <p:nvPr/>
          </p:nvSpPr>
          <p:spPr>
            <a:xfrm>
              <a:off x="2886521"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142" name="Rectangle 141"/>
            <p:cNvSpPr/>
            <p:nvPr/>
          </p:nvSpPr>
          <p:spPr>
            <a:xfrm>
              <a:off x="2886521"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143" name="Rectangle 142"/>
            <p:cNvSpPr/>
            <p:nvPr/>
          </p:nvSpPr>
          <p:spPr>
            <a:xfrm>
              <a:off x="3110464"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144" name="Rectangle 143"/>
            <p:cNvSpPr/>
            <p:nvPr/>
          </p:nvSpPr>
          <p:spPr>
            <a:xfrm>
              <a:off x="3110464"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63" name="Rectangle 262"/>
            <p:cNvSpPr/>
            <p:nvPr/>
          </p:nvSpPr>
          <p:spPr>
            <a:xfrm>
              <a:off x="2411761" y="5836916"/>
              <a:ext cx="871725" cy="538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solidFill>
                    <a:schemeClr val="tx1"/>
                  </a:solidFill>
                </a:rPr>
                <a:t>MS 1</a:t>
              </a:r>
              <a:endParaRPr lang="en-US" sz="1600">
                <a:solidFill>
                  <a:schemeClr val="tx1"/>
                </a:solidFill>
              </a:endParaRPr>
            </a:p>
          </p:txBody>
        </p:sp>
        <p:sp>
          <p:nvSpPr>
            <p:cNvPr id="264" name="Rectangle 263"/>
            <p:cNvSpPr/>
            <p:nvPr/>
          </p:nvSpPr>
          <p:spPr>
            <a:xfrm>
              <a:off x="3461555" y="5836916"/>
              <a:ext cx="871725" cy="538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solidFill>
                    <a:schemeClr val="tx1"/>
                  </a:solidFill>
                </a:rPr>
                <a:t>MS 2</a:t>
              </a:r>
              <a:endParaRPr lang="en-US" sz="1600">
                <a:solidFill>
                  <a:schemeClr val="tx1"/>
                </a:solidFill>
              </a:endParaRPr>
            </a:p>
          </p:txBody>
        </p:sp>
        <p:sp>
          <p:nvSpPr>
            <p:cNvPr id="265" name="Rectangle 264"/>
            <p:cNvSpPr/>
            <p:nvPr/>
          </p:nvSpPr>
          <p:spPr>
            <a:xfrm>
              <a:off x="4494766" y="5836916"/>
              <a:ext cx="871725" cy="538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solidFill>
                    <a:schemeClr val="tx1"/>
                  </a:solidFill>
                </a:rPr>
                <a:t>MS 3</a:t>
              </a:r>
              <a:endParaRPr lang="en-US" sz="1600">
                <a:solidFill>
                  <a:schemeClr val="tx1"/>
                </a:solidFill>
              </a:endParaRPr>
            </a:p>
          </p:txBody>
        </p:sp>
      </p:grpSp>
      <p:grpSp>
        <p:nvGrpSpPr>
          <p:cNvPr id="262" name="Group 261"/>
          <p:cNvGrpSpPr/>
          <p:nvPr/>
        </p:nvGrpSpPr>
        <p:grpSpPr>
          <a:xfrm>
            <a:off x="5330915" y="2798931"/>
            <a:ext cx="1938290" cy="4062521"/>
            <a:chOff x="3806915" y="2223339"/>
            <a:chExt cx="1938290" cy="4971515"/>
          </a:xfrm>
        </p:grpSpPr>
        <p:sp>
          <p:nvSpPr>
            <p:cNvPr id="116" name="Rectangle 115"/>
            <p:cNvSpPr/>
            <p:nvPr/>
          </p:nvSpPr>
          <p:spPr>
            <a:xfrm>
              <a:off x="3806915" y="2223339"/>
              <a:ext cx="1841213" cy="565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nl-BE" smtClean="0">
                  <a:solidFill>
                    <a:schemeClr val="tx1"/>
                  </a:solidFill>
                </a:rPr>
                <a:t>RaaS deployment</a:t>
              </a:r>
            </a:p>
            <a:p>
              <a:r>
                <a:rPr lang="nl-BE" smtClean="0">
                  <a:solidFill>
                    <a:schemeClr val="tx1"/>
                  </a:solidFill>
                </a:rPr>
                <a:t>Landscape</a:t>
              </a:r>
              <a:endParaRPr lang="nl-BE">
                <a:solidFill>
                  <a:schemeClr val="tx1"/>
                </a:solidFill>
              </a:endParaRPr>
            </a:p>
          </p:txBody>
        </p:sp>
        <p:grpSp>
          <p:nvGrpSpPr>
            <p:cNvPr id="182" name="Group 181"/>
            <p:cNvGrpSpPr/>
            <p:nvPr/>
          </p:nvGrpSpPr>
          <p:grpSpPr>
            <a:xfrm>
              <a:off x="3840269" y="2945962"/>
              <a:ext cx="1904936" cy="3656151"/>
              <a:chOff x="5022050" y="2078851"/>
              <a:chExt cx="2129814" cy="4545505"/>
            </a:xfrm>
          </p:grpSpPr>
          <p:sp>
            <p:nvSpPr>
              <p:cNvPr id="183" name="Rectangle 182"/>
              <p:cNvSpPr/>
              <p:nvPr/>
            </p:nvSpPr>
            <p:spPr>
              <a:xfrm>
                <a:off x="5022050" y="3874080"/>
                <a:ext cx="2129814" cy="68756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4" name="Rectangle 183"/>
              <p:cNvSpPr/>
              <p:nvPr/>
            </p:nvSpPr>
            <p:spPr>
              <a:xfrm>
                <a:off x="5022050" y="5277341"/>
                <a:ext cx="2129814" cy="687568"/>
              </a:xfrm>
              <a:prstGeom prst="rect">
                <a:avLst/>
              </a:prstGeom>
              <a:gradFill>
                <a:gsLst>
                  <a:gs pos="27000">
                    <a:srgbClr val="C00000"/>
                  </a:gs>
                  <a:gs pos="14000">
                    <a:srgbClr val="0070C0"/>
                  </a:gs>
                  <a:gs pos="0">
                    <a:srgbClr val="0070C0"/>
                  </a:gs>
                  <a:gs pos="100000">
                    <a:srgbClr val="C0000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a:t>
                </a:r>
                <a:endParaRPr lang="en-US" sz="1600"/>
              </a:p>
            </p:txBody>
          </p:sp>
          <p:sp>
            <p:nvSpPr>
              <p:cNvPr id="185" name="Rectangle 184"/>
              <p:cNvSpPr/>
              <p:nvPr/>
            </p:nvSpPr>
            <p:spPr>
              <a:xfrm>
                <a:off x="5022050" y="4575710"/>
                <a:ext cx="2129814" cy="687568"/>
              </a:xfrm>
              <a:prstGeom prst="rect">
                <a:avLst/>
              </a:prstGeom>
              <a:gradFill>
                <a:gsLst>
                  <a:gs pos="28000">
                    <a:srgbClr val="C00000"/>
                  </a:gs>
                  <a:gs pos="13000">
                    <a:srgbClr val="0070C0"/>
                  </a:gs>
                  <a:gs pos="0">
                    <a:srgbClr val="0070C0"/>
                  </a:gs>
                  <a:gs pos="100000">
                    <a:srgbClr val="C0000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a:t>
                </a:r>
                <a:endParaRPr lang="en-US" sz="1600"/>
              </a:p>
            </p:txBody>
          </p:sp>
          <p:sp>
            <p:nvSpPr>
              <p:cNvPr id="186" name="Rectangle 185"/>
              <p:cNvSpPr/>
              <p:nvPr/>
            </p:nvSpPr>
            <p:spPr>
              <a:xfrm>
                <a:off x="5022050" y="5936788"/>
                <a:ext cx="2129814" cy="68756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a:t>
                </a:r>
                <a:endParaRPr lang="en-US" sz="1600"/>
              </a:p>
            </p:txBody>
          </p:sp>
          <p:sp>
            <p:nvSpPr>
              <p:cNvPr id="187" name="Rectangle 186"/>
              <p:cNvSpPr/>
              <p:nvPr/>
            </p:nvSpPr>
            <p:spPr>
              <a:xfrm>
                <a:off x="5022050" y="3172449"/>
                <a:ext cx="612250" cy="687568"/>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60000"/>
                        <a:lumOff val="40000"/>
                      </a:schemeClr>
                    </a:solidFill>
                  </a:rPr>
                  <a:t>MS 1</a:t>
                </a:r>
                <a:endParaRPr lang="en-US" sz="1600">
                  <a:solidFill>
                    <a:schemeClr val="accent3">
                      <a:lumMod val="60000"/>
                      <a:lumOff val="40000"/>
                    </a:schemeClr>
                  </a:solidFill>
                </a:endParaRPr>
              </a:p>
            </p:txBody>
          </p:sp>
          <p:sp>
            <p:nvSpPr>
              <p:cNvPr id="188" name="Rectangle 187"/>
              <p:cNvSpPr/>
              <p:nvPr/>
            </p:nvSpPr>
            <p:spPr>
              <a:xfrm>
                <a:off x="5022050"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189" name="Rectangle 188"/>
              <p:cNvSpPr/>
              <p:nvPr/>
            </p:nvSpPr>
            <p:spPr>
              <a:xfrm>
                <a:off x="5022050"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191" name="Rectangle 190"/>
              <p:cNvSpPr/>
              <p:nvPr/>
            </p:nvSpPr>
            <p:spPr>
              <a:xfrm>
                <a:off x="5169127"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192" name="Rectangle 191"/>
              <p:cNvSpPr/>
              <p:nvPr/>
            </p:nvSpPr>
            <p:spPr>
              <a:xfrm>
                <a:off x="5169127"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193" name="Rectangle 192"/>
              <p:cNvSpPr/>
              <p:nvPr/>
            </p:nvSpPr>
            <p:spPr>
              <a:xfrm>
                <a:off x="5313681"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194" name="Rectangle 193"/>
              <p:cNvSpPr/>
              <p:nvPr/>
            </p:nvSpPr>
            <p:spPr>
              <a:xfrm>
                <a:off x="5313681"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195" name="Rectangle 194"/>
              <p:cNvSpPr/>
              <p:nvPr/>
            </p:nvSpPr>
            <p:spPr>
              <a:xfrm>
                <a:off x="5460686"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196" name="Rectangle 195"/>
              <p:cNvSpPr/>
              <p:nvPr/>
            </p:nvSpPr>
            <p:spPr>
              <a:xfrm>
                <a:off x="5460686"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197" name="Rectangle 196"/>
              <p:cNvSpPr/>
              <p:nvPr/>
            </p:nvSpPr>
            <p:spPr>
              <a:xfrm>
                <a:off x="5705452" y="3172449"/>
                <a:ext cx="612250" cy="687568"/>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60000"/>
                        <a:lumOff val="40000"/>
                      </a:schemeClr>
                    </a:solidFill>
                  </a:rPr>
                  <a:t>MS 2</a:t>
                </a:r>
                <a:endParaRPr lang="en-US" sz="1600">
                  <a:solidFill>
                    <a:schemeClr val="accent3">
                      <a:lumMod val="60000"/>
                      <a:lumOff val="40000"/>
                    </a:schemeClr>
                  </a:solidFill>
                </a:endParaRPr>
              </a:p>
            </p:txBody>
          </p:sp>
          <p:sp>
            <p:nvSpPr>
              <p:cNvPr id="198" name="Rectangle 197"/>
              <p:cNvSpPr/>
              <p:nvPr/>
            </p:nvSpPr>
            <p:spPr>
              <a:xfrm>
                <a:off x="5705452"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199" name="Rectangle 198"/>
              <p:cNvSpPr/>
              <p:nvPr/>
            </p:nvSpPr>
            <p:spPr>
              <a:xfrm>
                <a:off x="5705452"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00" name="Rectangle 199"/>
              <p:cNvSpPr/>
              <p:nvPr/>
            </p:nvSpPr>
            <p:spPr>
              <a:xfrm>
                <a:off x="5852529"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201" name="Rectangle 200"/>
              <p:cNvSpPr/>
              <p:nvPr/>
            </p:nvSpPr>
            <p:spPr>
              <a:xfrm>
                <a:off x="5852529"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02" name="Rectangle 201"/>
              <p:cNvSpPr/>
              <p:nvPr/>
            </p:nvSpPr>
            <p:spPr>
              <a:xfrm>
                <a:off x="5997083"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203" name="Rectangle 202"/>
              <p:cNvSpPr/>
              <p:nvPr/>
            </p:nvSpPr>
            <p:spPr>
              <a:xfrm>
                <a:off x="5997083"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04" name="Rectangle 203"/>
              <p:cNvSpPr/>
              <p:nvPr/>
            </p:nvSpPr>
            <p:spPr>
              <a:xfrm>
                <a:off x="6144088"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205" name="Rectangle 204"/>
              <p:cNvSpPr/>
              <p:nvPr/>
            </p:nvSpPr>
            <p:spPr>
              <a:xfrm>
                <a:off x="6144088"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48" name="Rectangle 247"/>
              <p:cNvSpPr/>
              <p:nvPr/>
            </p:nvSpPr>
            <p:spPr>
              <a:xfrm>
                <a:off x="6370372" y="3172449"/>
                <a:ext cx="612250" cy="687568"/>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600">
                    <a:solidFill>
                      <a:schemeClr val="accent3">
                        <a:lumMod val="60000"/>
                        <a:lumOff val="40000"/>
                      </a:schemeClr>
                    </a:solidFill>
                  </a:rPr>
                  <a:t>MS 3</a:t>
                </a:r>
                <a:endParaRPr lang="en-US" sz="1600">
                  <a:solidFill>
                    <a:schemeClr val="accent3">
                      <a:lumMod val="60000"/>
                      <a:lumOff val="40000"/>
                    </a:schemeClr>
                  </a:solidFill>
                </a:endParaRPr>
              </a:p>
            </p:txBody>
          </p:sp>
          <p:sp>
            <p:nvSpPr>
              <p:cNvPr id="249" name="Rectangle 248"/>
              <p:cNvSpPr/>
              <p:nvPr/>
            </p:nvSpPr>
            <p:spPr>
              <a:xfrm>
                <a:off x="6370372"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250" name="Rectangle 249"/>
              <p:cNvSpPr/>
              <p:nvPr/>
            </p:nvSpPr>
            <p:spPr>
              <a:xfrm>
                <a:off x="6370372"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51" name="Rectangle 250"/>
              <p:cNvSpPr/>
              <p:nvPr/>
            </p:nvSpPr>
            <p:spPr>
              <a:xfrm>
                <a:off x="6517449"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252" name="Rectangle 251"/>
              <p:cNvSpPr/>
              <p:nvPr/>
            </p:nvSpPr>
            <p:spPr>
              <a:xfrm>
                <a:off x="6517449"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53" name="Rectangle 252"/>
              <p:cNvSpPr/>
              <p:nvPr/>
            </p:nvSpPr>
            <p:spPr>
              <a:xfrm>
                <a:off x="6662003"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254" name="Rectangle 253"/>
              <p:cNvSpPr/>
              <p:nvPr/>
            </p:nvSpPr>
            <p:spPr>
              <a:xfrm>
                <a:off x="6662003"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55" name="Rectangle 254"/>
              <p:cNvSpPr/>
              <p:nvPr/>
            </p:nvSpPr>
            <p:spPr>
              <a:xfrm>
                <a:off x="6809008" y="2470818"/>
                <a:ext cx="91526" cy="687568"/>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50000"/>
                    </a:schemeClr>
                  </a:solidFill>
                </a:endParaRPr>
              </a:p>
            </p:txBody>
          </p:sp>
          <p:sp>
            <p:nvSpPr>
              <p:cNvPr id="256" name="Rectangle 255"/>
              <p:cNvSpPr/>
              <p:nvPr/>
            </p:nvSpPr>
            <p:spPr>
              <a:xfrm>
                <a:off x="6809008" y="2078851"/>
                <a:ext cx="91526" cy="37305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grpSp>
        <p:sp>
          <p:nvSpPr>
            <p:cNvPr id="269" name="Rectangle 268"/>
            <p:cNvSpPr/>
            <p:nvPr/>
          </p:nvSpPr>
          <p:spPr>
            <a:xfrm>
              <a:off x="3806915" y="6787140"/>
              <a:ext cx="1841213" cy="40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nl-BE" smtClean="0">
                  <a:solidFill>
                    <a:schemeClr val="tx1"/>
                  </a:solidFill>
                </a:rPr>
                <a:t>RaaS platform</a:t>
              </a:r>
            </a:p>
          </p:txBody>
        </p:sp>
      </p:grpSp>
      <p:grpSp>
        <p:nvGrpSpPr>
          <p:cNvPr id="206" name="Group 205"/>
          <p:cNvGrpSpPr/>
          <p:nvPr/>
        </p:nvGrpSpPr>
        <p:grpSpPr>
          <a:xfrm>
            <a:off x="2527732" y="4393188"/>
            <a:ext cx="630070" cy="2025225"/>
            <a:chOff x="2411761" y="2063169"/>
            <a:chExt cx="871725" cy="3574120"/>
          </a:xfrm>
        </p:grpSpPr>
        <p:sp>
          <p:nvSpPr>
            <p:cNvPr id="207" name="Rectangle 206"/>
            <p:cNvSpPr/>
            <p:nvPr/>
          </p:nvSpPr>
          <p:spPr>
            <a:xfrm>
              <a:off x="2411761" y="3468560"/>
              <a:ext cx="871725" cy="53826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8" name="Rectangle 207"/>
            <p:cNvSpPr/>
            <p:nvPr/>
          </p:nvSpPr>
          <p:spPr>
            <a:xfrm>
              <a:off x="2411761" y="4567101"/>
              <a:ext cx="871725" cy="538261"/>
            </a:xfrm>
            <a:prstGeom prst="rect">
              <a:avLst/>
            </a:prstGeom>
            <a:gradFill>
              <a:gsLst>
                <a:gs pos="88000">
                  <a:schemeClr val="accent3">
                    <a:lumMod val="75000"/>
                  </a:schemeClr>
                </a:gs>
                <a:gs pos="66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t>
              </a:r>
              <a:endParaRPr lang="en-US" sz="1600"/>
            </a:p>
          </p:txBody>
        </p:sp>
        <p:sp>
          <p:nvSpPr>
            <p:cNvPr id="209" name="Rectangle 208"/>
            <p:cNvSpPr/>
            <p:nvPr/>
          </p:nvSpPr>
          <p:spPr>
            <a:xfrm>
              <a:off x="2411761" y="4017831"/>
              <a:ext cx="871725" cy="538261"/>
            </a:xfrm>
            <a:prstGeom prst="rect">
              <a:avLst/>
            </a:prstGeom>
            <a:gradFill>
              <a:gsLst>
                <a:gs pos="88000">
                  <a:schemeClr val="accent3">
                    <a:lumMod val="75000"/>
                  </a:schemeClr>
                </a:gs>
                <a:gs pos="66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t>
              </a:r>
              <a:endParaRPr lang="en-US" sz="1600"/>
            </a:p>
          </p:txBody>
        </p:sp>
        <p:sp>
          <p:nvSpPr>
            <p:cNvPr id="210" name="Rectangle 209"/>
            <p:cNvSpPr/>
            <p:nvPr/>
          </p:nvSpPr>
          <p:spPr>
            <a:xfrm>
              <a:off x="2411761" y="5099028"/>
              <a:ext cx="871725"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Y</a:t>
              </a:r>
              <a:endParaRPr lang="en-US" sz="1600"/>
            </a:p>
          </p:txBody>
        </p:sp>
        <p:sp>
          <p:nvSpPr>
            <p:cNvPr id="211" name="Rectangle 210"/>
            <p:cNvSpPr/>
            <p:nvPr/>
          </p:nvSpPr>
          <p:spPr>
            <a:xfrm>
              <a:off x="2411761" y="2919291"/>
              <a:ext cx="871725"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12" name="Rectangle 211"/>
            <p:cNvSpPr/>
            <p:nvPr/>
          </p:nvSpPr>
          <p:spPr>
            <a:xfrm>
              <a:off x="2411761"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13" name="Rectangle 212"/>
            <p:cNvSpPr/>
            <p:nvPr/>
          </p:nvSpPr>
          <p:spPr>
            <a:xfrm>
              <a:off x="2411761"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14" name="Rectangle 213"/>
            <p:cNvSpPr/>
            <p:nvPr/>
          </p:nvSpPr>
          <p:spPr>
            <a:xfrm>
              <a:off x="2655133"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15" name="Rectangle 214"/>
            <p:cNvSpPr/>
            <p:nvPr/>
          </p:nvSpPr>
          <p:spPr>
            <a:xfrm>
              <a:off x="2655133"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16" name="Rectangle 215"/>
            <p:cNvSpPr/>
            <p:nvPr/>
          </p:nvSpPr>
          <p:spPr>
            <a:xfrm>
              <a:off x="2886521"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17" name="Rectangle 216"/>
            <p:cNvSpPr/>
            <p:nvPr/>
          </p:nvSpPr>
          <p:spPr>
            <a:xfrm>
              <a:off x="2886521"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18" name="Rectangle 217"/>
            <p:cNvSpPr/>
            <p:nvPr/>
          </p:nvSpPr>
          <p:spPr>
            <a:xfrm>
              <a:off x="3110464"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19" name="Rectangle 218"/>
            <p:cNvSpPr/>
            <p:nvPr/>
          </p:nvSpPr>
          <p:spPr>
            <a:xfrm>
              <a:off x="3110464"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grpSp>
      <p:grpSp>
        <p:nvGrpSpPr>
          <p:cNvPr id="220" name="Group 219"/>
          <p:cNvGrpSpPr/>
          <p:nvPr/>
        </p:nvGrpSpPr>
        <p:grpSpPr>
          <a:xfrm>
            <a:off x="3277324" y="4393188"/>
            <a:ext cx="630070" cy="2025225"/>
            <a:chOff x="2411761" y="2063169"/>
            <a:chExt cx="871725" cy="3574120"/>
          </a:xfrm>
        </p:grpSpPr>
        <p:sp>
          <p:nvSpPr>
            <p:cNvPr id="221" name="Rectangle 220"/>
            <p:cNvSpPr/>
            <p:nvPr/>
          </p:nvSpPr>
          <p:spPr>
            <a:xfrm>
              <a:off x="2411761" y="3468560"/>
              <a:ext cx="871725" cy="53826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2" name="Rectangle 221"/>
            <p:cNvSpPr/>
            <p:nvPr/>
          </p:nvSpPr>
          <p:spPr>
            <a:xfrm>
              <a:off x="2411761" y="4567101"/>
              <a:ext cx="871725" cy="538261"/>
            </a:xfrm>
            <a:prstGeom prst="rect">
              <a:avLst/>
            </a:prstGeom>
            <a:gradFill>
              <a:gsLst>
                <a:gs pos="88000">
                  <a:schemeClr val="accent3">
                    <a:lumMod val="75000"/>
                  </a:schemeClr>
                </a:gs>
                <a:gs pos="66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t>
              </a:r>
              <a:endParaRPr lang="en-US" sz="1600"/>
            </a:p>
          </p:txBody>
        </p:sp>
        <p:sp>
          <p:nvSpPr>
            <p:cNvPr id="223" name="Rectangle 222"/>
            <p:cNvSpPr/>
            <p:nvPr/>
          </p:nvSpPr>
          <p:spPr>
            <a:xfrm>
              <a:off x="2411761" y="4017831"/>
              <a:ext cx="871725" cy="538261"/>
            </a:xfrm>
            <a:prstGeom prst="rect">
              <a:avLst/>
            </a:prstGeom>
            <a:gradFill>
              <a:gsLst>
                <a:gs pos="88000">
                  <a:schemeClr val="accent3">
                    <a:lumMod val="75000"/>
                  </a:schemeClr>
                </a:gs>
                <a:gs pos="66000">
                  <a:srgbClr val="0070C0"/>
                </a:gs>
                <a:gs pos="0">
                  <a:srgbClr val="0070C0"/>
                </a:gs>
                <a:gs pos="100000">
                  <a:schemeClr val="accent3">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a:t>
              </a:r>
              <a:endParaRPr lang="en-US" sz="1600"/>
            </a:p>
          </p:txBody>
        </p:sp>
        <p:sp>
          <p:nvSpPr>
            <p:cNvPr id="224" name="Rectangle 223"/>
            <p:cNvSpPr/>
            <p:nvPr/>
          </p:nvSpPr>
          <p:spPr>
            <a:xfrm>
              <a:off x="2411761" y="5099028"/>
              <a:ext cx="871725"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a:t>Z</a:t>
              </a:r>
              <a:endParaRPr lang="en-US" sz="1600"/>
            </a:p>
          </p:txBody>
        </p:sp>
        <p:sp>
          <p:nvSpPr>
            <p:cNvPr id="225" name="Rectangle 224"/>
            <p:cNvSpPr/>
            <p:nvPr/>
          </p:nvSpPr>
          <p:spPr>
            <a:xfrm>
              <a:off x="2411761" y="2919291"/>
              <a:ext cx="871725"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26" name="Rectangle 225"/>
            <p:cNvSpPr/>
            <p:nvPr/>
          </p:nvSpPr>
          <p:spPr>
            <a:xfrm>
              <a:off x="2411761"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27" name="Rectangle 226"/>
            <p:cNvSpPr/>
            <p:nvPr/>
          </p:nvSpPr>
          <p:spPr>
            <a:xfrm>
              <a:off x="2411761"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28" name="Rectangle 227"/>
            <p:cNvSpPr/>
            <p:nvPr/>
          </p:nvSpPr>
          <p:spPr>
            <a:xfrm>
              <a:off x="2655133"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29" name="Rectangle 228"/>
            <p:cNvSpPr/>
            <p:nvPr/>
          </p:nvSpPr>
          <p:spPr>
            <a:xfrm>
              <a:off x="2655133"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30" name="Rectangle 229"/>
            <p:cNvSpPr/>
            <p:nvPr/>
          </p:nvSpPr>
          <p:spPr>
            <a:xfrm>
              <a:off x="2886521"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31" name="Rectangle 230"/>
            <p:cNvSpPr/>
            <p:nvPr/>
          </p:nvSpPr>
          <p:spPr>
            <a:xfrm>
              <a:off x="2886521"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sp>
          <p:nvSpPr>
            <p:cNvPr id="232" name="Rectangle 231"/>
            <p:cNvSpPr/>
            <p:nvPr/>
          </p:nvSpPr>
          <p:spPr>
            <a:xfrm>
              <a:off x="3110464" y="2370020"/>
              <a:ext cx="161556" cy="538261"/>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accent3">
                    <a:lumMod val="60000"/>
                    <a:lumOff val="40000"/>
                  </a:schemeClr>
                </a:solidFill>
              </a:endParaRPr>
            </a:p>
          </p:txBody>
        </p:sp>
        <p:sp>
          <p:nvSpPr>
            <p:cNvPr id="233" name="Rectangle 232"/>
            <p:cNvSpPr/>
            <p:nvPr/>
          </p:nvSpPr>
          <p:spPr>
            <a:xfrm>
              <a:off x="3110464" y="2063169"/>
              <a:ext cx="161556" cy="29204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a:solidFill>
                  <a:schemeClr val="bg1">
                    <a:lumMod val="95000"/>
                  </a:schemeClr>
                </a:solidFill>
              </a:endParaRPr>
            </a:p>
          </p:txBody>
        </p:sp>
      </p:grpSp>
      <p:cxnSp>
        <p:nvCxnSpPr>
          <p:cNvPr id="6" name="Straight Connector 5"/>
          <p:cNvCxnSpPr/>
          <p:nvPr/>
        </p:nvCxnSpPr>
        <p:spPr>
          <a:xfrm flipH="1">
            <a:off x="4084772" y="3634631"/>
            <a:ext cx="6622" cy="3177015"/>
          </a:xfrm>
          <a:prstGeom prst="line">
            <a:avLst/>
          </a:prstGeom>
        </p:spPr>
        <p:style>
          <a:lnRef idx="1">
            <a:schemeClr val="accent1"/>
          </a:lnRef>
          <a:fillRef idx="0">
            <a:schemeClr val="accent1"/>
          </a:fillRef>
          <a:effectRef idx="0">
            <a:schemeClr val="accent1"/>
          </a:effectRef>
          <a:fontRef idx="minor">
            <a:schemeClr val="tx1"/>
          </a:fontRef>
        </p:style>
      </p:cxnSp>
      <p:sp>
        <p:nvSpPr>
          <p:cNvPr id="51" name="Raas Requirements for SD"/>
          <p:cNvSpPr/>
          <p:nvPr/>
        </p:nvSpPr>
        <p:spPr>
          <a:xfrm>
            <a:off x="7689266" y="5229201"/>
            <a:ext cx="2978735" cy="1137267"/>
          </a:xfrm>
          <a:prstGeom prst="accentCallout3">
            <a:avLst>
              <a:gd name="adj1" fmla="val 77014"/>
              <a:gd name="adj2" fmla="val -1301"/>
              <a:gd name="adj3" fmla="val 51552"/>
              <a:gd name="adj4" fmla="val -21832"/>
              <a:gd name="adj5" fmla="val 75857"/>
              <a:gd name="adj6" fmla="val -1039"/>
              <a:gd name="adj7" fmla="val 100636"/>
              <a:gd name="adj8" fmla="val -24404"/>
            </a:avLst>
          </a:prstGeom>
          <a:solidFill>
            <a:schemeClr val="bg1">
              <a:lumMod val="95000"/>
            </a:schemeClr>
          </a:solidFill>
          <a:ln w="9525">
            <a:solidFill>
              <a:srgbClr val="0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1600">
                <a:solidFill>
                  <a:schemeClr val="tx1"/>
                </a:solidFill>
              </a:rPr>
              <a:t>Less diversity in technical setup should lead to less - TOTAL -effort in the middleware and deployment layers for SD</a:t>
            </a:r>
            <a:endParaRPr lang="nl-BE" sz="1400">
              <a:solidFill>
                <a:schemeClr val="tx1"/>
              </a:solidFill>
            </a:endParaRPr>
          </a:p>
        </p:txBody>
      </p:sp>
      <p:grpSp>
        <p:nvGrpSpPr>
          <p:cNvPr id="261" name="Group 260"/>
          <p:cNvGrpSpPr/>
          <p:nvPr/>
        </p:nvGrpSpPr>
        <p:grpSpPr>
          <a:xfrm>
            <a:off x="5495817" y="897262"/>
            <a:ext cx="5145688" cy="4820424"/>
            <a:chOff x="3998314" y="699557"/>
            <a:chExt cx="5145688" cy="4820424"/>
          </a:xfrm>
        </p:grpSpPr>
        <p:sp>
          <p:nvSpPr>
            <p:cNvPr id="67" name="Raas Requirements for SD"/>
            <p:cNvSpPr/>
            <p:nvPr/>
          </p:nvSpPr>
          <p:spPr>
            <a:xfrm>
              <a:off x="3998314" y="699557"/>
              <a:ext cx="5145688" cy="1631638"/>
            </a:xfrm>
            <a:prstGeom prst="accentCallout3">
              <a:avLst>
                <a:gd name="adj1" fmla="val 99270"/>
                <a:gd name="adj2" fmla="val -909"/>
                <a:gd name="adj3" fmla="val 97027"/>
                <a:gd name="adj4" fmla="val 99090"/>
                <a:gd name="adj5" fmla="val 99369"/>
                <a:gd name="adj6" fmla="val 43449"/>
                <a:gd name="adj7" fmla="val 182378"/>
                <a:gd name="adj8" fmla="val 25690"/>
              </a:avLst>
            </a:prstGeom>
            <a:solidFill>
              <a:schemeClr val="bg1">
                <a:lumMod val="95000"/>
              </a:schemeClr>
            </a:solidFill>
            <a:ln w="9525">
              <a:solidFill>
                <a:schemeClr val="accent3">
                  <a:lumMod val="75000"/>
                </a:schemeClr>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285750" indent="-285750">
                <a:buFont typeface="Arial" panose="020B0604020202020204" pitchFamily="34" charset="0"/>
                <a:buChar char="•"/>
              </a:pPr>
              <a:r>
                <a:rPr lang="nl-BE" sz="2000" dirty="0" err="1">
                  <a:solidFill>
                    <a:schemeClr val="tx1"/>
                  </a:solidFill>
                </a:rPr>
                <a:t>Clerks</a:t>
              </a:r>
              <a:r>
                <a:rPr lang="nl-BE" sz="2000" dirty="0">
                  <a:solidFill>
                    <a:schemeClr val="tx1"/>
                  </a:solidFill>
                </a:rPr>
                <a:t> manage </a:t>
              </a:r>
              <a:r>
                <a:rPr lang="nl-BE" sz="2000" dirty="0" err="1">
                  <a:solidFill>
                    <a:schemeClr val="tx1"/>
                  </a:solidFill>
                </a:rPr>
                <a:t>their</a:t>
              </a:r>
              <a:r>
                <a:rPr lang="nl-BE" sz="2000" dirty="0">
                  <a:solidFill>
                    <a:schemeClr val="tx1"/>
                  </a:solidFill>
                </a:rPr>
                <a:t> cases</a:t>
              </a:r>
            </a:p>
            <a:p>
              <a:pPr marL="285750" indent="-285750">
                <a:buFont typeface="Arial" panose="020B0604020202020204" pitchFamily="34" charset="0"/>
                <a:buChar char="•"/>
              </a:pPr>
              <a:r>
                <a:rPr lang="nl-BE" sz="2000" dirty="0" err="1" smtClean="0">
                  <a:solidFill>
                    <a:schemeClr val="tx1"/>
                  </a:solidFill>
                </a:rPr>
                <a:t>Institutions</a:t>
              </a:r>
              <a:r>
                <a:rPr lang="nl-BE" sz="2000" dirty="0" smtClean="0">
                  <a:solidFill>
                    <a:schemeClr val="tx1"/>
                  </a:solidFill>
                </a:rPr>
                <a:t> </a:t>
              </a:r>
              <a:r>
                <a:rPr lang="nl-BE" sz="2000" dirty="0">
                  <a:solidFill>
                    <a:schemeClr val="tx1"/>
                  </a:solidFill>
                </a:rPr>
                <a:t>manage </a:t>
              </a:r>
              <a:r>
                <a:rPr lang="nl-BE" sz="2000" dirty="0" err="1">
                  <a:solidFill>
                    <a:schemeClr val="tx1"/>
                  </a:solidFill>
                </a:rPr>
                <a:t>their</a:t>
              </a:r>
              <a:r>
                <a:rPr lang="nl-BE" sz="2000" dirty="0">
                  <a:solidFill>
                    <a:schemeClr val="tx1"/>
                  </a:solidFill>
                </a:rPr>
                <a:t> </a:t>
              </a:r>
              <a:r>
                <a:rPr lang="nl-BE" sz="2000" dirty="0" smtClean="0">
                  <a:solidFill>
                    <a:schemeClr val="tx1"/>
                  </a:solidFill>
                </a:rPr>
                <a:t>users</a:t>
              </a:r>
              <a:endParaRPr lang="nl-BE" sz="2000" dirty="0">
                <a:solidFill>
                  <a:schemeClr val="tx1"/>
                </a:solidFill>
              </a:endParaRPr>
            </a:p>
            <a:p>
              <a:pPr marL="285750" indent="-285750">
                <a:buFont typeface="Arial" panose="020B0604020202020204" pitchFamily="34" charset="0"/>
                <a:buChar char="•"/>
              </a:pPr>
              <a:r>
                <a:rPr lang="nl-BE" sz="2000" dirty="0" smtClean="0">
                  <a:solidFill>
                    <a:schemeClr val="tx1"/>
                  </a:solidFill>
                </a:rPr>
                <a:t>MS </a:t>
              </a:r>
              <a:r>
                <a:rPr lang="nl-BE" sz="2000" dirty="0">
                  <a:solidFill>
                    <a:schemeClr val="tx1"/>
                  </a:solidFill>
                </a:rPr>
                <a:t>manage </a:t>
              </a:r>
              <a:r>
                <a:rPr lang="nl-BE" sz="2000" dirty="0" err="1">
                  <a:solidFill>
                    <a:schemeClr val="tx1"/>
                  </a:solidFill>
                </a:rPr>
                <a:t>their</a:t>
              </a:r>
              <a:r>
                <a:rPr lang="nl-BE" sz="2000" dirty="0">
                  <a:solidFill>
                    <a:schemeClr val="tx1"/>
                  </a:solidFill>
                </a:rPr>
                <a:t> </a:t>
              </a:r>
              <a:r>
                <a:rPr lang="nl-BE" sz="2000" dirty="0" err="1">
                  <a:solidFill>
                    <a:schemeClr val="tx1"/>
                  </a:solidFill>
                </a:rPr>
                <a:t>institutions</a:t>
              </a:r>
              <a:endParaRPr lang="nl-BE" sz="2000" dirty="0">
                <a:solidFill>
                  <a:schemeClr val="tx1"/>
                </a:solidFill>
              </a:endParaRPr>
            </a:p>
            <a:p>
              <a:pPr marL="285750" indent="-285750">
                <a:buFont typeface="Arial" panose="020B0604020202020204" pitchFamily="34" charset="0"/>
                <a:buChar char="•"/>
              </a:pPr>
              <a:r>
                <a:rPr lang="nl-BE" sz="2000" dirty="0">
                  <a:solidFill>
                    <a:schemeClr val="tx1"/>
                  </a:solidFill>
                </a:rPr>
                <a:t>Software Delivery </a:t>
              </a:r>
              <a:r>
                <a:rPr lang="nl-BE" sz="2000" dirty="0" err="1">
                  <a:solidFill>
                    <a:schemeClr val="tx1"/>
                  </a:solidFill>
                </a:rPr>
                <a:t>makes</a:t>
              </a:r>
              <a:r>
                <a:rPr lang="nl-BE" sz="2000" dirty="0">
                  <a:solidFill>
                    <a:schemeClr val="tx1"/>
                  </a:solidFill>
                </a:rPr>
                <a:t> </a:t>
              </a:r>
              <a:r>
                <a:rPr lang="nl-BE" sz="2000" dirty="0" err="1">
                  <a:solidFill>
                    <a:schemeClr val="tx1"/>
                  </a:solidFill>
                </a:rPr>
                <a:t>the</a:t>
              </a:r>
              <a:r>
                <a:rPr lang="nl-BE" sz="2000" dirty="0">
                  <a:solidFill>
                    <a:schemeClr val="tx1"/>
                  </a:solidFill>
                </a:rPr>
                <a:t> software</a:t>
              </a:r>
            </a:p>
            <a:p>
              <a:pPr marL="285750" indent="-285750">
                <a:buFont typeface="Arial" panose="020B0604020202020204" pitchFamily="34" charset="0"/>
                <a:buChar char="•"/>
              </a:pPr>
              <a:r>
                <a:rPr lang="nl-BE" sz="2000" dirty="0" err="1">
                  <a:solidFill>
                    <a:schemeClr val="tx1"/>
                  </a:solidFill>
                </a:rPr>
                <a:t>APv</a:t>
              </a:r>
              <a:r>
                <a:rPr lang="nl-BE" sz="2000" dirty="0">
                  <a:solidFill>
                    <a:schemeClr val="tx1"/>
                  </a:solidFill>
                </a:rPr>
                <a:t> </a:t>
              </a:r>
              <a:r>
                <a:rPr lang="nl-BE" sz="2000" dirty="0" err="1">
                  <a:solidFill>
                    <a:schemeClr val="tx1"/>
                  </a:solidFill>
                </a:rPr>
                <a:t>manages</a:t>
              </a:r>
              <a:r>
                <a:rPr lang="nl-BE" sz="2000" dirty="0">
                  <a:solidFill>
                    <a:schemeClr val="tx1"/>
                  </a:solidFill>
                </a:rPr>
                <a:t> </a:t>
              </a:r>
              <a:r>
                <a:rPr lang="nl-BE" sz="2000" dirty="0" err="1">
                  <a:solidFill>
                    <a:schemeClr val="tx1"/>
                  </a:solidFill>
                </a:rPr>
                <a:t>the</a:t>
              </a:r>
              <a:r>
                <a:rPr lang="nl-BE" sz="2000" dirty="0">
                  <a:solidFill>
                    <a:schemeClr val="tx1"/>
                  </a:solidFill>
                </a:rPr>
                <a:t> </a:t>
              </a:r>
              <a:r>
                <a:rPr lang="nl-BE" sz="2000" dirty="0" err="1">
                  <a:solidFill>
                    <a:schemeClr val="tx1"/>
                  </a:solidFill>
                </a:rPr>
                <a:t>RaaS</a:t>
              </a:r>
              <a:r>
                <a:rPr lang="nl-BE" sz="2000" dirty="0">
                  <a:solidFill>
                    <a:schemeClr val="tx1"/>
                  </a:solidFill>
                </a:rPr>
                <a:t> platform</a:t>
              </a:r>
            </a:p>
          </p:txBody>
        </p:sp>
        <p:cxnSp>
          <p:nvCxnSpPr>
            <p:cNvPr id="10" name="Straight Connector 9"/>
            <p:cNvCxnSpPr>
              <a:endCxn id="255" idx="3"/>
            </p:cNvCxnSpPr>
            <p:nvPr/>
          </p:nvCxnSpPr>
          <p:spPr>
            <a:xfrm flipH="1">
              <a:off x="5546909" y="2204622"/>
              <a:ext cx="870297" cy="147069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a:endCxn id="248" idx="3"/>
            </p:cNvCxnSpPr>
            <p:nvPr/>
          </p:nvCxnSpPr>
          <p:spPr>
            <a:xfrm flipH="1">
              <a:off x="5620329" y="2213865"/>
              <a:ext cx="796877" cy="192261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endCxn id="183" idx="3"/>
            </p:cNvCxnSpPr>
            <p:nvPr/>
          </p:nvCxnSpPr>
          <p:spPr>
            <a:xfrm flipH="1">
              <a:off x="5771702" y="2213865"/>
              <a:ext cx="645503" cy="238378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endCxn id="184" idx="3"/>
            </p:cNvCxnSpPr>
            <p:nvPr/>
          </p:nvCxnSpPr>
          <p:spPr>
            <a:xfrm flipH="1">
              <a:off x="5771702" y="2213865"/>
              <a:ext cx="633216" cy="3306116"/>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9" name="Raas Requirements for SD"/>
          <p:cNvSpPr/>
          <p:nvPr/>
        </p:nvSpPr>
        <p:spPr>
          <a:xfrm>
            <a:off x="7689266" y="3930300"/>
            <a:ext cx="2978735" cy="1137267"/>
          </a:xfrm>
          <a:prstGeom prst="accentCallout3">
            <a:avLst>
              <a:gd name="adj1" fmla="val 77014"/>
              <a:gd name="adj2" fmla="val -1301"/>
              <a:gd name="adj3" fmla="val 60932"/>
              <a:gd name="adj4" fmla="val -21320"/>
              <a:gd name="adj5" fmla="val 75857"/>
              <a:gd name="adj6" fmla="val -1039"/>
              <a:gd name="adj7" fmla="val 116827"/>
              <a:gd name="adj8" fmla="val -23808"/>
            </a:avLst>
          </a:prstGeom>
          <a:solidFill>
            <a:schemeClr val="bg1">
              <a:lumMod val="95000"/>
            </a:schemeClr>
          </a:solidFill>
          <a:ln w="9525">
            <a:solidFill>
              <a:srgbClr val="0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nl-BE" sz="1600">
                <a:solidFill>
                  <a:schemeClr val="tx1"/>
                </a:solidFill>
              </a:rPr>
              <a:t>Close collaboration with SD should lead to a “perfect match” between Software product / middleware and deployment layer </a:t>
            </a:r>
            <a:endParaRPr lang="nl-BE" sz="1400">
              <a:solidFill>
                <a:schemeClr val="tx1"/>
              </a:solidFill>
            </a:endParaRPr>
          </a:p>
        </p:txBody>
      </p:sp>
      <p:cxnSp>
        <p:nvCxnSpPr>
          <p:cNvPr id="117" name="Straight Connector 116"/>
          <p:cNvCxnSpPr/>
          <p:nvPr/>
        </p:nvCxnSpPr>
        <p:spPr>
          <a:xfrm flipV="1">
            <a:off x="1679674" y="3647059"/>
            <a:ext cx="2436107" cy="6966"/>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670847" y="2085155"/>
            <a:ext cx="3570773" cy="4291933"/>
            <a:chOff x="146846" y="2085154"/>
            <a:chExt cx="3570773" cy="4291933"/>
          </a:xfrm>
        </p:grpSpPr>
        <p:sp>
          <p:nvSpPr>
            <p:cNvPr id="15" name="Left Brace 14"/>
            <p:cNvSpPr/>
            <p:nvPr/>
          </p:nvSpPr>
          <p:spPr>
            <a:xfrm>
              <a:off x="3569220" y="3389428"/>
              <a:ext cx="148399" cy="1174389"/>
            </a:xfrm>
            <a:prstGeom prst="leftBrace">
              <a:avLst>
                <a:gd name="adj1" fmla="val 3529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Left Brace 125"/>
            <p:cNvSpPr/>
            <p:nvPr/>
          </p:nvSpPr>
          <p:spPr>
            <a:xfrm>
              <a:off x="3569220" y="4669324"/>
              <a:ext cx="148399" cy="1707763"/>
            </a:xfrm>
            <a:prstGeom prst="leftBrace">
              <a:avLst>
                <a:gd name="adj1" fmla="val 3529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21"/>
            <p:cNvGrpSpPr/>
            <p:nvPr/>
          </p:nvGrpSpPr>
          <p:grpSpPr>
            <a:xfrm>
              <a:off x="146846" y="2085154"/>
              <a:ext cx="3422374" cy="3438052"/>
              <a:chOff x="146846" y="2085154"/>
              <a:chExt cx="3422374" cy="3438052"/>
            </a:xfrm>
          </p:grpSpPr>
          <p:sp>
            <p:nvSpPr>
              <p:cNvPr id="3" name="Rectangle 2"/>
              <p:cNvSpPr/>
              <p:nvPr/>
            </p:nvSpPr>
            <p:spPr>
              <a:xfrm>
                <a:off x="155673" y="2085154"/>
                <a:ext cx="3013325" cy="369332"/>
              </a:xfrm>
              <a:prstGeom prst="rect">
                <a:avLst/>
              </a:prstGeom>
              <a:ln w="38100">
                <a:solidFill>
                  <a:srgbClr val="00B0F0"/>
                </a:solidFill>
              </a:ln>
            </p:spPr>
            <p:txBody>
              <a:bodyPr wrap="none">
                <a:spAutoFit/>
              </a:bodyPr>
              <a:lstStyle/>
              <a:p>
                <a:r>
                  <a:rPr lang="nl-BE" smtClean="0">
                    <a:solidFill>
                      <a:srgbClr val="00B0F0"/>
                    </a:solidFill>
                  </a:rPr>
                  <a:t>Enable right </a:t>
                </a:r>
                <a:r>
                  <a:rPr lang="nl-BE">
                    <a:solidFill>
                      <a:srgbClr val="00B0F0"/>
                    </a:solidFill>
                  </a:rPr>
                  <a:t>level of execution</a:t>
                </a:r>
                <a:endParaRPr lang="en-US">
                  <a:solidFill>
                    <a:srgbClr val="00B0F0"/>
                  </a:solidFill>
                </a:endParaRPr>
              </a:p>
            </p:txBody>
          </p:sp>
          <p:sp>
            <p:nvSpPr>
              <p:cNvPr id="114" name="Rectangle 113"/>
              <p:cNvSpPr/>
              <p:nvPr/>
            </p:nvSpPr>
            <p:spPr>
              <a:xfrm>
                <a:off x="146846" y="2824742"/>
                <a:ext cx="3022152" cy="369332"/>
              </a:xfrm>
              <a:prstGeom prst="rect">
                <a:avLst/>
              </a:prstGeom>
              <a:ln w="38100">
                <a:solidFill>
                  <a:srgbClr val="00B0F0"/>
                </a:solidFill>
              </a:ln>
            </p:spPr>
            <p:txBody>
              <a:bodyPr wrap="square">
                <a:spAutoFit/>
              </a:bodyPr>
              <a:lstStyle/>
              <a:p>
                <a:r>
                  <a:rPr lang="nl-BE">
                    <a:solidFill>
                      <a:srgbClr val="00B0F0"/>
                    </a:solidFill>
                  </a:rPr>
                  <a:t>Avoid Duplication</a:t>
                </a:r>
                <a:endParaRPr lang="en-US">
                  <a:solidFill>
                    <a:srgbClr val="00B0F0"/>
                  </a:solidFill>
                </a:endParaRPr>
              </a:p>
            </p:txBody>
          </p:sp>
          <p:cxnSp>
            <p:nvCxnSpPr>
              <p:cNvPr id="12" name="Straight Arrow Connector 11"/>
              <p:cNvCxnSpPr>
                <a:stCxn id="3" idx="3"/>
                <a:endCxn id="15" idx="1"/>
              </p:cNvCxnSpPr>
              <p:nvPr/>
            </p:nvCxnSpPr>
            <p:spPr>
              <a:xfrm>
                <a:off x="3168998" y="2269820"/>
                <a:ext cx="400222" cy="1706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126" idx="1"/>
              </p:cNvCxnSpPr>
              <p:nvPr/>
            </p:nvCxnSpPr>
            <p:spPr>
              <a:xfrm>
                <a:off x="2642254" y="3194074"/>
                <a:ext cx="926966" cy="2329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58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5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a:t>
            </a:r>
            <a:br>
              <a:rPr lang="en-GB" dirty="0" smtClean="0"/>
            </a:br>
            <a:r>
              <a:rPr lang="en-GB" dirty="0" smtClean="0"/>
              <a:t>identity, user and access management (IUAM)</a:t>
            </a:r>
            <a:br>
              <a:rPr lang="en-GB" dirty="0" smtClean="0"/>
            </a:br>
            <a:r>
              <a:rPr lang="en-GB" dirty="0" smtClean="0"/>
              <a:t>according to the international standard XACML</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46</a:t>
            </a:fld>
            <a:endParaRPr lang="en-GB" dirty="0"/>
          </a:p>
        </p:txBody>
      </p:sp>
    </p:spTree>
    <p:extLst>
      <p:ext uri="{BB962C8B-B14F-4D97-AF65-F5344CB8AC3E}">
        <p14:creationId xmlns:p14="http://schemas.microsoft.com/office/powerpoint/2010/main" val="3853902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p:txBody>
          <a:bodyPr>
            <a:normAutofit/>
          </a:bodyPr>
          <a:lstStyle/>
          <a:p>
            <a:r>
              <a:rPr lang="en-GB" altLang="nl-BE" dirty="0" smtClean="0"/>
              <a:t>be able to (electronically)</a:t>
            </a:r>
          </a:p>
          <a:p>
            <a:pPr lvl="1"/>
            <a:r>
              <a:rPr lang="en-GB" altLang="nl-BE" dirty="0" smtClean="0">
                <a:solidFill>
                  <a:srgbClr val="0087BE"/>
                </a:solidFill>
              </a:rPr>
              <a:t>identify</a:t>
            </a:r>
            <a:r>
              <a:rPr lang="en-GB" altLang="nl-BE" dirty="0" smtClean="0"/>
              <a:t> all relevant entities (physical persons, companies, applications, machines, …)</a:t>
            </a:r>
          </a:p>
          <a:p>
            <a:pPr lvl="1"/>
            <a:r>
              <a:rPr lang="en-GB" altLang="nl-BE" dirty="0" smtClean="0">
                <a:solidFill>
                  <a:srgbClr val="0087BE"/>
                </a:solidFill>
              </a:rPr>
              <a:t>authenticate the identity</a:t>
            </a:r>
            <a:r>
              <a:rPr lang="en-GB" altLang="nl-BE" dirty="0" smtClean="0"/>
              <a:t> of all entities</a:t>
            </a:r>
          </a:p>
          <a:p>
            <a:pPr lvl="1"/>
            <a:r>
              <a:rPr lang="en-GB" altLang="nl-BE" dirty="0" smtClean="0"/>
              <a:t>know the relevant </a:t>
            </a:r>
            <a:r>
              <a:rPr lang="en-GB" altLang="nl-BE" dirty="0" smtClean="0">
                <a:solidFill>
                  <a:srgbClr val="0087BE"/>
                </a:solidFill>
              </a:rPr>
              <a:t>characteristics</a:t>
            </a:r>
            <a:r>
              <a:rPr lang="en-GB" altLang="nl-BE" dirty="0" smtClean="0"/>
              <a:t> of the entities</a:t>
            </a:r>
          </a:p>
          <a:p>
            <a:pPr lvl="1"/>
            <a:r>
              <a:rPr lang="en-GB" altLang="nl-BE" dirty="0" smtClean="0"/>
              <a:t>know the relevant </a:t>
            </a:r>
            <a:r>
              <a:rPr lang="en-GB" altLang="nl-BE" dirty="0" smtClean="0">
                <a:solidFill>
                  <a:srgbClr val="0087BE"/>
                </a:solidFill>
              </a:rPr>
              <a:t>relationships</a:t>
            </a:r>
            <a:r>
              <a:rPr lang="en-GB" altLang="nl-BE" dirty="0" smtClean="0"/>
              <a:t> between entities</a:t>
            </a:r>
          </a:p>
          <a:p>
            <a:pPr lvl="1"/>
            <a:r>
              <a:rPr lang="en-GB" altLang="nl-BE" dirty="0" smtClean="0"/>
              <a:t>know that an entity has been </a:t>
            </a:r>
            <a:r>
              <a:rPr lang="en-GB" altLang="nl-BE" dirty="0" smtClean="0">
                <a:solidFill>
                  <a:srgbClr val="0087BE"/>
                </a:solidFill>
              </a:rPr>
              <a:t>mandated</a:t>
            </a:r>
            <a:r>
              <a:rPr lang="en-GB" altLang="nl-BE" dirty="0" smtClean="0"/>
              <a:t> by another entity to perform a legal action</a:t>
            </a:r>
          </a:p>
          <a:p>
            <a:pPr lvl="1"/>
            <a:r>
              <a:rPr lang="en-GB" altLang="nl-BE" dirty="0" smtClean="0"/>
              <a:t>know the </a:t>
            </a:r>
            <a:r>
              <a:rPr lang="en-GB" altLang="nl-BE" dirty="0" smtClean="0">
                <a:solidFill>
                  <a:srgbClr val="0087BE"/>
                </a:solidFill>
              </a:rPr>
              <a:t>authorizations</a:t>
            </a:r>
            <a:r>
              <a:rPr lang="en-GB" altLang="nl-BE" dirty="0" smtClean="0"/>
              <a:t> of the entities</a:t>
            </a:r>
          </a:p>
          <a:p>
            <a:r>
              <a:rPr lang="en-GB" altLang="nl-BE" dirty="0" smtClean="0"/>
              <a:t>in a sufficiently certain and secure way</a:t>
            </a:r>
          </a:p>
          <a:p>
            <a:r>
              <a:rPr lang="en-GB" altLang="nl-BE" dirty="0" smtClean="0"/>
              <a:t>in as much relations as possible (C2C, C2B, C2G, B2B, B2G, …)</a:t>
            </a:r>
          </a:p>
          <a:p>
            <a:r>
              <a:rPr lang="en-GB" altLang="nl-BE" dirty="0" smtClean="0"/>
              <a:t>multichannel (web application, mobile application, …)</a:t>
            </a:r>
          </a:p>
          <a:p>
            <a:r>
              <a:rPr lang="en-GB" altLang="nl-BE" dirty="0" smtClean="0"/>
              <a:t>using open interoperability standards</a:t>
            </a:r>
            <a:endParaRPr lang="en-GB" altLang="nl-BE" dirty="0"/>
          </a:p>
        </p:txBody>
      </p:sp>
      <p:sp>
        <p:nvSpPr>
          <p:cNvPr id="528388" name="Rectangle 4"/>
          <p:cNvSpPr>
            <a:spLocks noGrp="1" noChangeArrowheads="1"/>
          </p:cNvSpPr>
          <p:nvPr>
            <p:ph type="title"/>
          </p:nvPr>
        </p:nvSpPr>
        <p:spPr/>
        <p:txBody>
          <a:bodyPr/>
          <a:lstStyle/>
          <a:p>
            <a:r>
              <a:rPr lang="en-GB" altLang="nl-BE" dirty="0" smtClean="0"/>
              <a:t>IUAM: objectives to be reached</a:t>
            </a:r>
            <a:endParaRPr lang="en-GB" alt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31269083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smtClean="0"/>
              <a:t>one-time registration of identity, characteristics, relationships and mandates</a:t>
            </a:r>
          </a:p>
          <a:p>
            <a:r>
              <a:rPr lang="en-GB" dirty="0" smtClean="0"/>
              <a:t>possibility of auto registration/bootstrap and auto recovery of credentials once a top level authentication (</a:t>
            </a:r>
            <a:r>
              <a:rPr lang="en-GB" dirty="0" err="1" smtClean="0"/>
              <a:t>eg</a:t>
            </a:r>
            <a:r>
              <a:rPr lang="en-GB" dirty="0" smtClean="0"/>
              <a:t> </a:t>
            </a:r>
            <a:r>
              <a:rPr lang="en-GB" dirty="0" err="1" smtClean="0"/>
              <a:t>eID</a:t>
            </a:r>
            <a:r>
              <a:rPr lang="en-GB" dirty="0" smtClean="0"/>
              <a:t>) </a:t>
            </a:r>
            <a:r>
              <a:rPr lang="en-GB" dirty="0"/>
              <a:t>is </a:t>
            </a:r>
            <a:r>
              <a:rPr lang="en-GB" dirty="0" smtClean="0"/>
              <a:t>available</a:t>
            </a:r>
            <a:endParaRPr lang="en-GB" noProof="0" dirty="0" smtClean="0"/>
          </a:p>
          <a:p>
            <a:r>
              <a:rPr lang="en-GB" altLang="fr-FR" noProof="0" dirty="0" smtClean="0"/>
              <a:t>single sign on for as many public and private sector applications as possible </a:t>
            </a:r>
          </a:p>
          <a:p>
            <a:pPr lvl="1"/>
            <a:r>
              <a:rPr lang="en-GB" noProof="0" dirty="0" smtClean="0"/>
              <a:t>authentication of the identity</a:t>
            </a:r>
          </a:p>
          <a:p>
            <a:pPr lvl="1"/>
            <a:r>
              <a:rPr lang="en-GB" noProof="0" dirty="0" smtClean="0"/>
              <a:t>verification of relevant characteristics, relationships and mandates</a:t>
            </a:r>
          </a:p>
          <a:p>
            <a:r>
              <a:rPr lang="en-GB" noProof="0" dirty="0" smtClean="0"/>
              <a:t>electronic means for authentication of identity that can be used on as much devices as possible</a:t>
            </a:r>
          </a:p>
          <a:p>
            <a:r>
              <a:rPr lang="en-GB" noProof="0" dirty="0" smtClean="0"/>
              <a:t>minimal cost of</a:t>
            </a:r>
          </a:p>
          <a:p>
            <a:pPr lvl="1"/>
            <a:r>
              <a:rPr lang="en-GB" noProof="0" dirty="0" smtClean="0"/>
              <a:t>registration procedures</a:t>
            </a:r>
          </a:p>
          <a:p>
            <a:pPr lvl="1"/>
            <a:r>
              <a:rPr lang="en-GB" noProof="0" dirty="0" smtClean="0"/>
              <a:t>electronic means for authentication of identity</a:t>
            </a:r>
          </a:p>
          <a:p>
            <a:pPr lvl="1"/>
            <a:r>
              <a:rPr lang="en-GB" noProof="0" dirty="0" smtClean="0"/>
              <a:t>use of electronic means for authentication of identity</a:t>
            </a:r>
          </a:p>
          <a:p>
            <a:endParaRPr lang="en-GB" noProof="0" dirty="0"/>
          </a:p>
        </p:txBody>
      </p:sp>
      <p:sp>
        <p:nvSpPr>
          <p:cNvPr id="2" name="Title 1"/>
          <p:cNvSpPr>
            <a:spLocks noGrp="1"/>
          </p:cNvSpPr>
          <p:nvPr>
            <p:ph type="title"/>
          </p:nvPr>
        </p:nvSpPr>
        <p:spPr/>
        <p:txBody>
          <a:bodyPr/>
          <a:lstStyle/>
          <a:p>
            <a:r>
              <a:rPr lang="en-GB" noProof="0" dirty="0" smtClean="0"/>
              <a:t>User expectations</a:t>
            </a:r>
            <a:endParaRPr lang="en-GB" noProof="0"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216442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smtClean="0"/>
              <a:t>meeting user expectations</a:t>
            </a:r>
          </a:p>
          <a:p>
            <a:endParaRPr lang="en-GB" noProof="0" dirty="0" smtClean="0"/>
          </a:p>
          <a:p>
            <a:r>
              <a:rPr lang="en-GB" noProof="0" dirty="0" smtClean="0"/>
              <a:t>simplicity in use</a:t>
            </a:r>
          </a:p>
          <a:p>
            <a:endParaRPr lang="en-GB" noProof="0" dirty="0" smtClean="0"/>
          </a:p>
          <a:p>
            <a:r>
              <a:rPr lang="en-GB" noProof="0" dirty="0" smtClean="0"/>
              <a:t>taking advantage of opportunities of technological evolution =&gt; evolutionary, future proof solutions</a:t>
            </a:r>
          </a:p>
          <a:p>
            <a:endParaRPr lang="en-GB" noProof="0" dirty="0" smtClean="0"/>
          </a:p>
          <a:p>
            <a:r>
              <a:rPr lang="en-GB" noProof="0" dirty="0" smtClean="0"/>
              <a:t>accordance with the European regulatory framework</a:t>
            </a:r>
          </a:p>
          <a:p>
            <a:endParaRPr lang="en-GB" noProof="0" dirty="0" smtClean="0"/>
          </a:p>
          <a:p>
            <a:r>
              <a:rPr lang="en-GB" noProof="0" dirty="0" smtClean="0"/>
              <a:t>sufficient applications for which electronic user management can be used</a:t>
            </a:r>
          </a:p>
          <a:p>
            <a:endParaRPr lang="en-GB" noProof="0" dirty="0" smtClean="0"/>
          </a:p>
          <a:p>
            <a:endParaRPr lang="en-GB" noProof="0" dirty="0" smtClean="0"/>
          </a:p>
          <a:p>
            <a:endParaRPr lang="en-GB" noProof="0" dirty="0"/>
          </a:p>
        </p:txBody>
      </p:sp>
      <p:sp>
        <p:nvSpPr>
          <p:cNvPr id="2" name="Title 1"/>
          <p:cNvSpPr>
            <a:spLocks noGrp="1"/>
          </p:cNvSpPr>
          <p:nvPr>
            <p:ph type="title"/>
          </p:nvPr>
        </p:nvSpPr>
        <p:spPr/>
        <p:txBody>
          <a:bodyPr/>
          <a:lstStyle/>
          <a:p>
            <a:r>
              <a:rPr lang="en-GB" noProof="0" dirty="0" smtClean="0"/>
              <a:t>Critical success factors</a:t>
            </a:r>
            <a:endParaRPr lang="en-GB" noProof="0"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426884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405609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0"/>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1" y="1686720"/>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7"/>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r>
              <a:rPr lang="nl-BE" altLang="fr-FR" sz="1600" dirty="0"/>
              <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1" y="1670845"/>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3" y="2844007"/>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7" y="4233218"/>
            <a:ext cx="1472251" cy="826765"/>
          </a:xfrm>
          <a:prstGeom prst="rect">
            <a:avLst/>
          </a:prstGeom>
          <a:noFill/>
          <a:ln>
            <a:noFill/>
          </a:ln>
        </p:spPr>
      </p:pic>
      <p:sp>
        <p:nvSpPr>
          <p:cNvPr id="16399" name="TextBox 1948"/>
          <p:cNvSpPr txBox="1">
            <a:spLocks noChangeArrowheads="1"/>
          </p:cNvSpPr>
          <p:nvPr/>
        </p:nvSpPr>
        <p:spPr bwMode="auto">
          <a:xfrm>
            <a:off x="8647561"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898" y="4228307"/>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48"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3"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1" y="3442495"/>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698"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698"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298"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6"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1"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3"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1"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1"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48" y="1124745"/>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3" y="1345407"/>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6" y="2980532"/>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1"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6"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6"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7"/>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48" y="2988470"/>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sp>
        <p:nvSpPr>
          <p:cNvPr id="2" name="Title 1"/>
          <p:cNvSpPr>
            <a:spLocks noGrp="1"/>
          </p:cNvSpPr>
          <p:nvPr>
            <p:ph type="title"/>
          </p:nvPr>
        </p:nvSpPr>
        <p:spPr/>
        <p:txBody>
          <a:bodyPr/>
          <a:lstStyle/>
          <a:p>
            <a:r>
              <a:rPr lang="en-GB" dirty="0" smtClean="0"/>
              <a:t>Policy Enforcement Model (XACML)</a:t>
            </a:r>
            <a:endParaRPr lang="en-GB"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28292158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Example:</a:t>
            </a:r>
            <a:br>
              <a:rPr lang="en-GB" dirty="0" smtClean="0"/>
            </a:br>
            <a:r>
              <a:rPr lang="en-GB" dirty="0" smtClean="0"/>
              <a:t>digital wallet (</a:t>
            </a:r>
            <a:r>
              <a:rPr lang="en-GB" dirty="0" err="1" smtClean="0"/>
              <a:t>eg</a:t>
            </a:r>
            <a:r>
              <a:rPr lang="en-GB" dirty="0" smtClean="0"/>
              <a:t> for </a:t>
            </a:r>
            <a:r>
              <a:rPr lang="en-GB" dirty="0" err="1" smtClean="0"/>
              <a:t>eEHIC</a:t>
            </a:r>
            <a:r>
              <a:rPr lang="en-GB" dirty="0" smtClean="0"/>
              <a:t>)</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51</a:t>
            </a:fld>
            <a:endParaRPr lang="en-GB" dirty="0"/>
          </a:p>
        </p:txBody>
      </p:sp>
    </p:spTree>
    <p:extLst>
      <p:ext uri="{BB962C8B-B14F-4D97-AF65-F5344CB8AC3E}">
        <p14:creationId xmlns:p14="http://schemas.microsoft.com/office/powerpoint/2010/main" val="3982886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a:xfrm>
            <a:off x="609600" y="1052736"/>
            <a:ext cx="10972800" cy="5400610"/>
          </a:xfrm>
        </p:spPr>
        <p:txBody>
          <a:bodyPr>
            <a:normAutofit lnSpcReduction="10000"/>
          </a:bodyPr>
          <a:lstStyle/>
          <a:p>
            <a:r>
              <a:rPr lang="nl-BE" dirty="0" err="1" smtClean="0"/>
              <a:t>every</a:t>
            </a:r>
            <a:r>
              <a:rPr lang="nl-BE" dirty="0" smtClean="0"/>
              <a:t> MS has a </a:t>
            </a:r>
            <a:r>
              <a:rPr lang="nl-BE" dirty="0" err="1" smtClean="0"/>
              <a:t>responsive</a:t>
            </a:r>
            <a:r>
              <a:rPr lang="nl-BE" dirty="0" smtClean="0"/>
              <a:t> web </a:t>
            </a:r>
            <a:r>
              <a:rPr lang="nl-BE" dirty="0" err="1" smtClean="0"/>
              <a:t>application</a:t>
            </a:r>
            <a:r>
              <a:rPr lang="nl-BE" dirty="0" smtClean="0"/>
              <a:t> </a:t>
            </a:r>
            <a:r>
              <a:rPr lang="nl-BE" dirty="0" err="1" smtClean="0"/>
              <a:t>and</a:t>
            </a:r>
            <a:r>
              <a:rPr lang="nl-BE" dirty="0" smtClean="0"/>
              <a:t>/or native mobile app </a:t>
            </a:r>
            <a:r>
              <a:rPr lang="nl-BE" dirty="0" err="1" smtClean="0"/>
              <a:t>for</a:t>
            </a:r>
            <a:r>
              <a:rPr lang="nl-BE" dirty="0" smtClean="0"/>
              <a:t> </a:t>
            </a:r>
            <a:r>
              <a:rPr lang="nl-BE" dirty="0" err="1" smtClean="0"/>
              <a:t>downloading</a:t>
            </a:r>
            <a:r>
              <a:rPr lang="nl-BE" dirty="0" smtClean="0"/>
              <a:t> </a:t>
            </a:r>
            <a:r>
              <a:rPr lang="nl-BE" dirty="0" err="1" smtClean="0"/>
              <a:t>electronic</a:t>
            </a:r>
            <a:r>
              <a:rPr lang="nl-BE" dirty="0" smtClean="0"/>
              <a:t> COVID-19 </a:t>
            </a:r>
            <a:r>
              <a:rPr lang="nl-BE" dirty="0" err="1" smtClean="0"/>
              <a:t>vaccination</a:t>
            </a:r>
            <a:r>
              <a:rPr lang="nl-BE" dirty="0" smtClean="0"/>
              <a:t>, test </a:t>
            </a:r>
            <a:r>
              <a:rPr lang="nl-BE" dirty="0" err="1" smtClean="0"/>
              <a:t>and</a:t>
            </a:r>
            <a:r>
              <a:rPr lang="nl-BE" dirty="0" smtClean="0"/>
              <a:t> recovery </a:t>
            </a:r>
            <a:r>
              <a:rPr lang="nl-BE" dirty="0" err="1" smtClean="0"/>
              <a:t>certificates</a:t>
            </a:r>
            <a:r>
              <a:rPr lang="nl-BE" dirty="0" smtClean="0"/>
              <a:t> </a:t>
            </a:r>
            <a:r>
              <a:rPr lang="nl-BE" dirty="0" err="1" smtClean="0"/>
              <a:t>according</a:t>
            </a:r>
            <a:r>
              <a:rPr lang="nl-BE" dirty="0" smtClean="0"/>
              <a:t> </a:t>
            </a:r>
            <a:r>
              <a:rPr lang="nl-BE" dirty="0" err="1" smtClean="0"/>
              <a:t>to</a:t>
            </a:r>
            <a:r>
              <a:rPr lang="nl-BE" dirty="0" smtClean="0"/>
              <a:t> common EU </a:t>
            </a:r>
            <a:r>
              <a:rPr lang="nl-BE" dirty="0" err="1" smtClean="0"/>
              <a:t>standards</a:t>
            </a:r>
            <a:endParaRPr lang="nl-BE" dirty="0" smtClean="0"/>
          </a:p>
          <a:p>
            <a:pPr lvl="1"/>
            <a:r>
              <a:rPr lang="nl-BE" dirty="0" err="1" smtClean="0"/>
              <a:t>see</a:t>
            </a:r>
            <a:r>
              <a:rPr lang="nl-BE" dirty="0" smtClean="0"/>
              <a:t> </a:t>
            </a:r>
            <a:r>
              <a:rPr lang="nl-BE" dirty="0" smtClean="0">
                <a:hlinkClick r:id="rId2"/>
              </a:rPr>
              <a:t>https://health.ec.europa.eu/ehealth-digital-health-and-care/ehealth-and-covid-19_en</a:t>
            </a:r>
            <a:r>
              <a:rPr lang="nl-BE" dirty="0" smtClean="0"/>
              <a:t> </a:t>
            </a:r>
            <a:r>
              <a:rPr lang="nl-BE" dirty="0" err="1" smtClean="0"/>
              <a:t>for</a:t>
            </a:r>
            <a:r>
              <a:rPr lang="nl-BE" dirty="0" smtClean="0"/>
              <a:t> </a:t>
            </a:r>
            <a:r>
              <a:rPr lang="nl-BE" dirty="0" err="1" smtClean="0"/>
              <a:t>the</a:t>
            </a:r>
            <a:r>
              <a:rPr lang="nl-BE" dirty="0" smtClean="0"/>
              <a:t> </a:t>
            </a:r>
            <a:r>
              <a:rPr lang="nl-BE" dirty="0" err="1" smtClean="0"/>
              <a:t>detailed</a:t>
            </a:r>
            <a:r>
              <a:rPr lang="nl-BE" dirty="0" smtClean="0"/>
              <a:t> </a:t>
            </a:r>
            <a:r>
              <a:rPr lang="nl-BE" dirty="0" err="1" smtClean="0"/>
              <a:t>specifications</a:t>
            </a:r>
            <a:r>
              <a:rPr lang="nl-BE" dirty="0" smtClean="0"/>
              <a:t> </a:t>
            </a:r>
            <a:r>
              <a:rPr lang="nl-BE" dirty="0" err="1" smtClean="0"/>
              <a:t>and</a:t>
            </a:r>
            <a:r>
              <a:rPr lang="nl-BE" dirty="0" smtClean="0"/>
              <a:t> </a:t>
            </a:r>
            <a:r>
              <a:rPr lang="nl-BE" dirty="0" err="1" smtClean="0"/>
              <a:t>the</a:t>
            </a:r>
            <a:r>
              <a:rPr lang="nl-BE" dirty="0" smtClean="0"/>
              <a:t> </a:t>
            </a:r>
            <a:r>
              <a:rPr lang="nl-BE" dirty="0" err="1" smtClean="0"/>
              <a:t>legal</a:t>
            </a:r>
            <a:r>
              <a:rPr lang="nl-BE" dirty="0" smtClean="0"/>
              <a:t> </a:t>
            </a:r>
            <a:r>
              <a:rPr lang="nl-BE" dirty="0" err="1" smtClean="0"/>
              <a:t>framework</a:t>
            </a:r>
            <a:r>
              <a:rPr lang="nl-BE" dirty="0" smtClean="0"/>
              <a:t>)</a:t>
            </a:r>
          </a:p>
          <a:p>
            <a:r>
              <a:rPr lang="nl-BE" dirty="0" err="1" smtClean="0"/>
              <a:t>every</a:t>
            </a:r>
            <a:r>
              <a:rPr lang="nl-BE" dirty="0" smtClean="0"/>
              <a:t> </a:t>
            </a:r>
            <a:r>
              <a:rPr lang="nl-BE" dirty="0" err="1" smtClean="0"/>
              <a:t>electronic</a:t>
            </a:r>
            <a:r>
              <a:rPr lang="nl-BE" dirty="0" smtClean="0"/>
              <a:t> </a:t>
            </a:r>
            <a:r>
              <a:rPr lang="nl-BE" dirty="0" err="1" smtClean="0"/>
              <a:t>certificate</a:t>
            </a:r>
            <a:r>
              <a:rPr lang="nl-BE" dirty="0" smtClean="0"/>
              <a:t> is a </a:t>
            </a:r>
            <a:r>
              <a:rPr lang="nl-BE" dirty="0" err="1" smtClean="0"/>
              <a:t>structured</a:t>
            </a:r>
            <a:r>
              <a:rPr lang="nl-BE" dirty="0" smtClean="0"/>
              <a:t> </a:t>
            </a:r>
            <a:r>
              <a:rPr lang="nl-BE" dirty="0" err="1" smtClean="0"/>
              <a:t>electronic</a:t>
            </a:r>
            <a:r>
              <a:rPr lang="nl-BE" dirty="0" smtClean="0"/>
              <a:t> document</a:t>
            </a:r>
          </a:p>
          <a:p>
            <a:pPr lvl="1"/>
            <a:r>
              <a:rPr lang="nl-BE" dirty="0" err="1" smtClean="0"/>
              <a:t>based</a:t>
            </a:r>
            <a:r>
              <a:rPr lang="nl-BE" dirty="0" smtClean="0"/>
              <a:t> on a common JSON (</a:t>
            </a:r>
            <a:r>
              <a:rPr lang="nl-BE" dirty="0" err="1" smtClean="0"/>
              <a:t>JavaScript</a:t>
            </a:r>
            <a:r>
              <a:rPr lang="nl-BE" dirty="0" smtClean="0"/>
              <a:t> Object </a:t>
            </a:r>
            <a:r>
              <a:rPr lang="nl-BE" dirty="0" err="1" smtClean="0"/>
              <a:t>Notation</a:t>
            </a:r>
            <a:r>
              <a:rPr lang="nl-BE" dirty="0" smtClean="0"/>
              <a:t>) </a:t>
            </a:r>
            <a:r>
              <a:rPr lang="nl-BE" dirty="0" err="1" smtClean="0"/>
              <a:t>description</a:t>
            </a:r>
            <a:endParaRPr lang="nl-BE" dirty="0" smtClean="0"/>
          </a:p>
          <a:p>
            <a:pPr lvl="1"/>
            <a:r>
              <a:rPr lang="nl-BE" dirty="0" err="1" smtClean="0"/>
              <a:t>that</a:t>
            </a:r>
            <a:r>
              <a:rPr lang="nl-BE" dirty="0" smtClean="0"/>
              <a:t> </a:t>
            </a:r>
            <a:r>
              <a:rPr lang="nl-BE" dirty="0" err="1" smtClean="0"/>
              <a:t>contains</a:t>
            </a:r>
            <a:r>
              <a:rPr lang="nl-BE" dirty="0" smtClean="0"/>
              <a:t> a QR-code </a:t>
            </a:r>
            <a:r>
              <a:rPr lang="nl-BE" dirty="0" err="1" smtClean="0"/>
              <a:t>with</a:t>
            </a:r>
            <a:r>
              <a:rPr lang="nl-BE" dirty="0" smtClean="0"/>
              <a:t> </a:t>
            </a:r>
            <a:r>
              <a:rPr lang="nl-BE" dirty="0" err="1" smtClean="0"/>
              <a:t>the</a:t>
            </a:r>
            <a:r>
              <a:rPr lang="nl-BE" dirty="0" smtClean="0"/>
              <a:t> content of </a:t>
            </a:r>
            <a:r>
              <a:rPr lang="nl-BE" dirty="0" err="1" smtClean="0"/>
              <a:t>the</a:t>
            </a:r>
            <a:r>
              <a:rPr lang="nl-BE" dirty="0" smtClean="0"/>
              <a:t> </a:t>
            </a:r>
            <a:r>
              <a:rPr lang="nl-BE" dirty="0" err="1" smtClean="0"/>
              <a:t>electronic</a:t>
            </a:r>
            <a:r>
              <a:rPr lang="nl-BE" dirty="0" smtClean="0"/>
              <a:t> </a:t>
            </a:r>
            <a:r>
              <a:rPr lang="nl-BE" dirty="0" err="1" smtClean="0"/>
              <a:t>certificate</a:t>
            </a:r>
            <a:endParaRPr lang="nl-BE" dirty="0" smtClean="0"/>
          </a:p>
          <a:p>
            <a:pPr lvl="1"/>
            <a:r>
              <a:rPr lang="nl-BE" dirty="0" err="1" smtClean="0"/>
              <a:t>the</a:t>
            </a:r>
            <a:r>
              <a:rPr lang="nl-BE" dirty="0" smtClean="0"/>
              <a:t> QR-code is </a:t>
            </a:r>
            <a:r>
              <a:rPr lang="nl-BE" dirty="0" err="1" smtClean="0"/>
              <a:t>electronically</a:t>
            </a:r>
            <a:r>
              <a:rPr lang="nl-BE" dirty="0" smtClean="0"/>
              <a:t> </a:t>
            </a:r>
            <a:r>
              <a:rPr lang="nl-BE" dirty="0" err="1" smtClean="0"/>
              <a:t>signed</a:t>
            </a:r>
            <a:r>
              <a:rPr lang="nl-BE" dirty="0" smtClean="0"/>
              <a:t> </a:t>
            </a:r>
            <a:r>
              <a:rPr lang="nl-BE" dirty="0" err="1" smtClean="0"/>
              <a:t>by</a:t>
            </a:r>
            <a:r>
              <a:rPr lang="nl-BE" dirty="0" smtClean="0"/>
              <a:t> </a:t>
            </a:r>
            <a:r>
              <a:rPr lang="nl-BE" dirty="0" err="1" smtClean="0"/>
              <a:t>the</a:t>
            </a:r>
            <a:r>
              <a:rPr lang="nl-BE" dirty="0" smtClean="0"/>
              <a:t> </a:t>
            </a:r>
            <a:r>
              <a:rPr lang="nl-BE" dirty="0" err="1" smtClean="0"/>
              <a:t>issuer</a:t>
            </a:r>
            <a:endParaRPr lang="nl-BE" dirty="0" smtClean="0"/>
          </a:p>
          <a:p>
            <a:r>
              <a:rPr lang="nl-BE" dirty="0" err="1" smtClean="0"/>
              <a:t>the</a:t>
            </a:r>
            <a:r>
              <a:rPr lang="nl-BE" dirty="0" smtClean="0"/>
              <a:t> European </a:t>
            </a:r>
            <a:r>
              <a:rPr lang="nl-BE" dirty="0" err="1" smtClean="0"/>
              <a:t>Commission</a:t>
            </a:r>
            <a:r>
              <a:rPr lang="nl-BE" dirty="0" smtClean="0"/>
              <a:t> </a:t>
            </a:r>
            <a:r>
              <a:rPr lang="nl-BE" dirty="0" err="1" smtClean="0"/>
              <a:t>manages</a:t>
            </a:r>
            <a:r>
              <a:rPr lang="nl-BE" dirty="0" smtClean="0"/>
              <a:t> a database </a:t>
            </a:r>
            <a:r>
              <a:rPr lang="nl-BE" dirty="0" err="1" smtClean="0"/>
              <a:t>containing</a:t>
            </a:r>
            <a:r>
              <a:rPr lang="nl-BE" dirty="0" smtClean="0"/>
              <a:t> </a:t>
            </a:r>
            <a:r>
              <a:rPr lang="nl-BE" dirty="0" err="1" smtClean="0"/>
              <a:t>the</a:t>
            </a:r>
            <a:r>
              <a:rPr lang="nl-BE" dirty="0" smtClean="0"/>
              <a:t> public </a:t>
            </a:r>
            <a:r>
              <a:rPr lang="nl-BE" dirty="0" err="1" smtClean="0"/>
              <a:t>signature</a:t>
            </a:r>
            <a:r>
              <a:rPr lang="nl-BE" dirty="0" smtClean="0"/>
              <a:t> </a:t>
            </a:r>
            <a:r>
              <a:rPr lang="nl-BE" dirty="0" err="1" smtClean="0"/>
              <a:t>keys</a:t>
            </a:r>
            <a:r>
              <a:rPr lang="nl-BE" dirty="0" smtClean="0"/>
              <a:t> of </a:t>
            </a:r>
            <a:r>
              <a:rPr lang="nl-BE" dirty="0" err="1" smtClean="0"/>
              <a:t>the</a:t>
            </a:r>
            <a:r>
              <a:rPr lang="nl-BE" dirty="0" smtClean="0"/>
              <a:t> </a:t>
            </a:r>
            <a:r>
              <a:rPr lang="nl-BE" dirty="0" err="1" smtClean="0"/>
              <a:t>issuers</a:t>
            </a:r>
            <a:r>
              <a:rPr lang="nl-BE" dirty="0" smtClean="0"/>
              <a:t> of </a:t>
            </a:r>
            <a:r>
              <a:rPr lang="nl-BE" dirty="0" err="1" smtClean="0"/>
              <a:t>the</a:t>
            </a:r>
            <a:r>
              <a:rPr lang="nl-BE" dirty="0" smtClean="0"/>
              <a:t> </a:t>
            </a:r>
            <a:r>
              <a:rPr lang="nl-BE" dirty="0" err="1" smtClean="0"/>
              <a:t>electronic</a:t>
            </a:r>
            <a:r>
              <a:rPr lang="nl-BE" dirty="0" smtClean="0"/>
              <a:t> </a:t>
            </a:r>
            <a:r>
              <a:rPr lang="nl-BE" dirty="0" err="1" smtClean="0"/>
              <a:t>certificates</a:t>
            </a:r>
            <a:endParaRPr lang="nl-BE" dirty="0" smtClean="0"/>
          </a:p>
          <a:p>
            <a:r>
              <a:rPr lang="nl-BE" dirty="0" err="1" smtClean="0"/>
              <a:t>every</a:t>
            </a:r>
            <a:r>
              <a:rPr lang="nl-BE" dirty="0" smtClean="0"/>
              <a:t> MS has a </a:t>
            </a:r>
            <a:r>
              <a:rPr lang="nl-BE" dirty="0" err="1" smtClean="0"/>
              <a:t>responsive</a:t>
            </a:r>
            <a:r>
              <a:rPr lang="nl-BE" dirty="0" smtClean="0"/>
              <a:t> web </a:t>
            </a:r>
            <a:r>
              <a:rPr lang="nl-BE" dirty="0" err="1" smtClean="0"/>
              <a:t>application</a:t>
            </a:r>
            <a:r>
              <a:rPr lang="nl-BE" dirty="0" smtClean="0"/>
              <a:t> </a:t>
            </a:r>
            <a:r>
              <a:rPr lang="nl-BE" dirty="0" err="1" smtClean="0"/>
              <a:t>and</a:t>
            </a:r>
            <a:r>
              <a:rPr lang="nl-BE" dirty="0" smtClean="0"/>
              <a:t>/or native mobile app </a:t>
            </a:r>
            <a:r>
              <a:rPr lang="nl-BE" dirty="0" err="1" smtClean="0"/>
              <a:t>that</a:t>
            </a:r>
            <a:r>
              <a:rPr lang="nl-BE" dirty="0" smtClean="0"/>
              <a:t> is/are </a:t>
            </a:r>
            <a:r>
              <a:rPr lang="nl-BE" dirty="0" err="1" smtClean="0"/>
              <a:t>able</a:t>
            </a:r>
            <a:endParaRPr lang="nl-BE" dirty="0" smtClean="0"/>
          </a:p>
          <a:p>
            <a:pPr lvl="2"/>
            <a:r>
              <a:rPr lang="nl-BE" dirty="0" err="1" smtClean="0"/>
              <a:t>to</a:t>
            </a:r>
            <a:r>
              <a:rPr lang="nl-BE" dirty="0" smtClean="0"/>
              <a:t> scan </a:t>
            </a:r>
            <a:r>
              <a:rPr lang="nl-BE" dirty="0" err="1" smtClean="0"/>
              <a:t>the</a:t>
            </a:r>
            <a:r>
              <a:rPr lang="nl-BE" dirty="0" smtClean="0"/>
              <a:t> QR-code</a:t>
            </a:r>
          </a:p>
          <a:p>
            <a:pPr lvl="2"/>
            <a:r>
              <a:rPr lang="nl-BE" dirty="0" err="1" smtClean="0"/>
              <a:t>to</a:t>
            </a:r>
            <a:r>
              <a:rPr lang="nl-BE" dirty="0" smtClean="0"/>
              <a:t> check </a:t>
            </a:r>
            <a:r>
              <a:rPr lang="nl-BE" dirty="0" err="1" smtClean="0"/>
              <a:t>the</a:t>
            </a:r>
            <a:r>
              <a:rPr lang="nl-BE" dirty="0" smtClean="0"/>
              <a:t> </a:t>
            </a:r>
            <a:r>
              <a:rPr lang="nl-BE" dirty="0" err="1" smtClean="0"/>
              <a:t>validity</a:t>
            </a:r>
            <a:r>
              <a:rPr lang="nl-BE" dirty="0" smtClean="0"/>
              <a:t> of </a:t>
            </a:r>
            <a:r>
              <a:rPr lang="nl-BE" dirty="0" err="1" smtClean="0"/>
              <a:t>the</a:t>
            </a:r>
            <a:r>
              <a:rPr lang="nl-BE" dirty="0" smtClean="0"/>
              <a:t> QR-code</a:t>
            </a:r>
          </a:p>
          <a:p>
            <a:pPr lvl="2"/>
            <a:r>
              <a:rPr lang="nl-BE" dirty="0" err="1" smtClean="0"/>
              <a:t>to</a:t>
            </a:r>
            <a:r>
              <a:rPr lang="nl-BE" dirty="0" smtClean="0"/>
              <a:t> </a:t>
            </a:r>
            <a:r>
              <a:rPr lang="nl-BE" dirty="0" err="1" smtClean="0"/>
              <a:t>send</a:t>
            </a:r>
            <a:r>
              <a:rPr lang="nl-BE" dirty="0" smtClean="0"/>
              <a:t> </a:t>
            </a:r>
            <a:r>
              <a:rPr lang="nl-BE" dirty="0" err="1" smtClean="0"/>
              <a:t>the</a:t>
            </a:r>
            <a:r>
              <a:rPr lang="nl-BE" dirty="0" smtClean="0"/>
              <a:t> content of </a:t>
            </a:r>
            <a:r>
              <a:rPr lang="nl-BE" dirty="0" err="1" smtClean="0"/>
              <a:t>the</a:t>
            </a:r>
            <a:r>
              <a:rPr lang="nl-BE" dirty="0" smtClean="0"/>
              <a:t> </a:t>
            </a:r>
            <a:r>
              <a:rPr lang="nl-BE" dirty="0" err="1" smtClean="0"/>
              <a:t>electronic</a:t>
            </a:r>
            <a:r>
              <a:rPr lang="nl-BE" dirty="0" smtClean="0"/>
              <a:t> </a:t>
            </a:r>
            <a:r>
              <a:rPr lang="nl-BE" dirty="0" err="1" smtClean="0"/>
              <a:t>certificates</a:t>
            </a:r>
            <a:r>
              <a:rPr lang="nl-BE" dirty="0" smtClean="0"/>
              <a:t> </a:t>
            </a:r>
            <a:r>
              <a:rPr lang="nl-BE" dirty="0" err="1" smtClean="0"/>
              <a:t>to</a:t>
            </a:r>
            <a:r>
              <a:rPr lang="nl-BE" dirty="0" smtClean="0"/>
              <a:t> </a:t>
            </a:r>
            <a:r>
              <a:rPr lang="nl-BE" dirty="0" err="1" smtClean="0"/>
              <a:t>other</a:t>
            </a:r>
            <a:r>
              <a:rPr lang="nl-BE" dirty="0" smtClean="0"/>
              <a:t> </a:t>
            </a:r>
            <a:r>
              <a:rPr lang="nl-BE" dirty="0" err="1" smtClean="0"/>
              <a:t>applications</a:t>
            </a:r>
            <a:r>
              <a:rPr lang="nl-BE" dirty="0" smtClean="0"/>
              <a:t> via </a:t>
            </a:r>
            <a:r>
              <a:rPr lang="nl-BE" dirty="0" err="1" smtClean="0"/>
              <a:t>an</a:t>
            </a:r>
            <a:r>
              <a:rPr lang="nl-BE" dirty="0" smtClean="0"/>
              <a:t> API  </a:t>
            </a:r>
          </a:p>
          <a:p>
            <a:endParaRPr lang="nl-BE" dirty="0" smtClean="0"/>
          </a:p>
          <a:p>
            <a:endParaRPr lang="en-GB" alt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
        <p:nvSpPr>
          <p:cNvPr id="528388" name="Rectangle 4"/>
          <p:cNvSpPr>
            <a:spLocks noGrp="1" noChangeArrowheads="1"/>
          </p:cNvSpPr>
          <p:nvPr>
            <p:ph type="title"/>
          </p:nvPr>
        </p:nvSpPr>
        <p:spPr/>
        <p:txBody>
          <a:bodyPr/>
          <a:lstStyle/>
          <a:p>
            <a:r>
              <a:rPr lang="en-GB" altLang="nl-BE" smtClean="0"/>
              <a:t>Existing components</a:t>
            </a:r>
            <a:endParaRPr lang="en-GB" altLang="nl-BE" dirty="0"/>
          </a:p>
        </p:txBody>
      </p:sp>
    </p:spTree>
    <p:extLst>
      <p:ext uri="{BB962C8B-B14F-4D97-AF65-F5344CB8AC3E}">
        <p14:creationId xmlns:p14="http://schemas.microsoft.com/office/powerpoint/2010/main" val="219729830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nl-BE" dirty="0" err="1" smtClean="0"/>
              <a:t>definition</a:t>
            </a:r>
            <a:r>
              <a:rPr lang="nl-BE" dirty="0" smtClean="0"/>
              <a:t> of a </a:t>
            </a:r>
            <a:r>
              <a:rPr lang="nl-BE" dirty="0"/>
              <a:t>common JSON </a:t>
            </a:r>
            <a:r>
              <a:rPr lang="nl-BE" dirty="0" err="1" smtClean="0"/>
              <a:t>description</a:t>
            </a:r>
            <a:r>
              <a:rPr lang="nl-BE" dirty="0" smtClean="0"/>
              <a:t> </a:t>
            </a:r>
            <a:r>
              <a:rPr lang="nl-BE" dirty="0" err="1" smtClean="0"/>
              <a:t>for</a:t>
            </a:r>
            <a:r>
              <a:rPr lang="nl-BE" dirty="0" smtClean="0"/>
              <a:t> </a:t>
            </a:r>
            <a:r>
              <a:rPr lang="nl-BE" dirty="0" err="1" smtClean="0"/>
              <a:t>the</a:t>
            </a:r>
            <a:r>
              <a:rPr lang="nl-BE" dirty="0" smtClean="0"/>
              <a:t> </a:t>
            </a:r>
            <a:r>
              <a:rPr lang="nl-BE" dirty="0" err="1" smtClean="0"/>
              <a:t>eEHIC</a:t>
            </a:r>
            <a:endParaRPr lang="nl-BE" dirty="0"/>
          </a:p>
          <a:p>
            <a:r>
              <a:rPr lang="nl-BE" dirty="0" err="1"/>
              <a:t>every</a:t>
            </a:r>
            <a:r>
              <a:rPr lang="nl-BE" dirty="0"/>
              <a:t> MS </a:t>
            </a:r>
            <a:r>
              <a:rPr lang="nl-BE" dirty="0" err="1" smtClean="0"/>
              <a:t>capitalizes</a:t>
            </a:r>
            <a:r>
              <a:rPr lang="nl-BE" dirty="0" smtClean="0"/>
              <a:t> on </a:t>
            </a:r>
            <a:r>
              <a:rPr lang="nl-BE" dirty="0" err="1" smtClean="0"/>
              <a:t>the</a:t>
            </a:r>
            <a:r>
              <a:rPr lang="nl-BE" dirty="0" smtClean="0"/>
              <a:t> </a:t>
            </a:r>
            <a:r>
              <a:rPr lang="nl-BE" dirty="0" err="1" smtClean="0"/>
              <a:t>responsive</a:t>
            </a:r>
            <a:r>
              <a:rPr lang="nl-BE" dirty="0" smtClean="0"/>
              <a:t> </a:t>
            </a:r>
            <a:r>
              <a:rPr lang="nl-BE" dirty="0"/>
              <a:t>web </a:t>
            </a:r>
            <a:r>
              <a:rPr lang="nl-BE" dirty="0" err="1" smtClean="0"/>
              <a:t>application</a:t>
            </a:r>
            <a:r>
              <a:rPr lang="nl-BE" dirty="0" smtClean="0"/>
              <a:t> </a:t>
            </a:r>
            <a:r>
              <a:rPr lang="nl-BE" dirty="0" err="1" smtClean="0"/>
              <a:t>and</a:t>
            </a:r>
            <a:r>
              <a:rPr lang="nl-BE" dirty="0" smtClean="0"/>
              <a:t>/or </a:t>
            </a:r>
            <a:r>
              <a:rPr lang="nl-BE" dirty="0"/>
              <a:t>native mobile </a:t>
            </a:r>
            <a:r>
              <a:rPr lang="nl-BE" dirty="0" smtClean="0"/>
              <a:t>app </a:t>
            </a:r>
            <a:r>
              <a:rPr lang="nl-BE" dirty="0" err="1" smtClean="0"/>
              <a:t>used</a:t>
            </a:r>
            <a:r>
              <a:rPr lang="nl-BE" dirty="0" smtClean="0"/>
              <a:t> </a:t>
            </a:r>
            <a:r>
              <a:rPr lang="nl-BE" dirty="0" err="1" smtClean="0"/>
              <a:t>for</a:t>
            </a:r>
            <a:r>
              <a:rPr lang="nl-BE" dirty="0" smtClean="0"/>
              <a:t> </a:t>
            </a:r>
            <a:r>
              <a:rPr lang="nl-BE" dirty="0" err="1" smtClean="0"/>
              <a:t>the</a:t>
            </a:r>
            <a:r>
              <a:rPr lang="nl-BE" dirty="0" smtClean="0"/>
              <a:t> COVID-19 </a:t>
            </a:r>
            <a:r>
              <a:rPr lang="nl-BE" dirty="0" err="1" smtClean="0"/>
              <a:t>certificates</a:t>
            </a:r>
            <a:r>
              <a:rPr lang="nl-BE" dirty="0" smtClean="0"/>
              <a:t>, </a:t>
            </a:r>
            <a:r>
              <a:rPr lang="nl-BE" dirty="0" err="1"/>
              <a:t>by</a:t>
            </a:r>
            <a:r>
              <a:rPr lang="nl-BE" dirty="0"/>
              <a:t> </a:t>
            </a:r>
            <a:r>
              <a:rPr lang="nl-BE" dirty="0" err="1"/>
              <a:t>which</a:t>
            </a:r>
            <a:r>
              <a:rPr lang="nl-BE" dirty="0"/>
              <a:t> a </a:t>
            </a:r>
            <a:r>
              <a:rPr lang="nl-BE" dirty="0" err="1"/>
              <a:t>citizen</a:t>
            </a:r>
            <a:endParaRPr lang="nl-BE" dirty="0"/>
          </a:p>
          <a:p>
            <a:pPr lvl="1"/>
            <a:r>
              <a:rPr lang="nl-BE" dirty="0" err="1"/>
              <a:t>can</a:t>
            </a:r>
            <a:r>
              <a:rPr lang="nl-BE" dirty="0"/>
              <a:t> download </a:t>
            </a:r>
            <a:r>
              <a:rPr lang="nl-BE" dirty="0" err="1"/>
              <a:t>an</a:t>
            </a:r>
            <a:r>
              <a:rPr lang="nl-BE" dirty="0"/>
              <a:t> </a:t>
            </a:r>
            <a:r>
              <a:rPr lang="nl-BE" dirty="0" err="1"/>
              <a:t>eEHIC</a:t>
            </a:r>
            <a:endParaRPr lang="nl-BE" dirty="0"/>
          </a:p>
          <a:p>
            <a:pPr lvl="1"/>
            <a:r>
              <a:rPr lang="nl-BE" dirty="0" err="1"/>
              <a:t>after</a:t>
            </a:r>
            <a:r>
              <a:rPr lang="nl-BE" dirty="0"/>
              <a:t> </a:t>
            </a:r>
            <a:r>
              <a:rPr lang="nl-BE" dirty="0" err="1"/>
              <a:t>authentication</a:t>
            </a:r>
            <a:r>
              <a:rPr lang="nl-BE" dirty="0"/>
              <a:t> of </a:t>
            </a:r>
            <a:r>
              <a:rPr lang="nl-BE" dirty="0" err="1"/>
              <a:t>its</a:t>
            </a:r>
            <a:r>
              <a:rPr lang="nl-BE" dirty="0"/>
              <a:t> </a:t>
            </a:r>
            <a:r>
              <a:rPr lang="nl-BE" dirty="0" err="1"/>
              <a:t>identity</a:t>
            </a:r>
            <a:r>
              <a:rPr lang="nl-BE" dirty="0"/>
              <a:t> </a:t>
            </a:r>
            <a:r>
              <a:rPr lang="nl-BE" dirty="0" err="1"/>
              <a:t>based</a:t>
            </a:r>
            <a:r>
              <a:rPr lang="nl-BE" dirty="0"/>
              <a:t> on </a:t>
            </a:r>
            <a:r>
              <a:rPr lang="nl-BE" dirty="0" err="1"/>
              <a:t>an</a:t>
            </a:r>
            <a:r>
              <a:rPr lang="nl-BE" dirty="0"/>
              <a:t> </a:t>
            </a:r>
            <a:r>
              <a:rPr lang="nl-BE" dirty="0" err="1"/>
              <a:t>electronic</a:t>
            </a:r>
            <a:r>
              <a:rPr lang="nl-BE" dirty="0"/>
              <a:t> </a:t>
            </a:r>
            <a:r>
              <a:rPr lang="nl-BE" dirty="0" err="1"/>
              <a:t>authentication</a:t>
            </a:r>
            <a:r>
              <a:rPr lang="nl-BE" dirty="0"/>
              <a:t> means of </a:t>
            </a:r>
            <a:r>
              <a:rPr lang="nl-BE" dirty="0" err="1"/>
              <a:t>eIDAS</a:t>
            </a:r>
            <a:r>
              <a:rPr lang="nl-BE" dirty="0"/>
              <a:t> level ‘high’ </a:t>
            </a:r>
            <a:r>
              <a:rPr lang="nl-BE" dirty="0" err="1"/>
              <a:t>and</a:t>
            </a:r>
            <a:endParaRPr lang="nl-BE" dirty="0"/>
          </a:p>
          <a:p>
            <a:pPr lvl="1"/>
            <a:r>
              <a:rPr lang="nl-BE" dirty="0" err="1"/>
              <a:t>locally</a:t>
            </a:r>
            <a:r>
              <a:rPr lang="nl-BE" dirty="0"/>
              <a:t> store </a:t>
            </a:r>
            <a:r>
              <a:rPr lang="nl-BE" dirty="0" err="1" smtClean="0"/>
              <a:t>and</a:t>
            </a:r>
            <a:r>
              <a:rPr lang="nl-BE" dirty="0" smtClean="0"/>
              <a:t>/or print </a:t>
            </a:r>
            <a:r>
              <a:rPr lang="nl-BE" dirty="0" err="1" smtClean="0"/>
              <a:t>the</a:t>
            </a:r>
            <a:r>
              <a:rPr lang="nl-BE" dirty="0" smtClean="0"/>
              <a:t> </a:t>
            </a:r>
            <a:r>
              <a:rPr lang="nl-BE" dirty="0" err="1" smtClean="0"/>
              <a:t>eEHIC</a:t>
            </a:r>
            <a:endParaRPr lang="nl-BE" dirty="0"/>
          </a:p>
          <a:p>
            <a:r>
              <a:rPr lang="en-US" dirty="0" smtClean="0"/>
              <a:t>advantages</a:t>
            </a:r>
          </a:p>
          <a:p>
            <a:pPr lvl="1"/>
            <a:r>
              <a:rPr lang="en-US" dirty="0" smtClean="0"/>
              <a:t>immediate possibility </a:t>
            </a:r>
            <a:r>
              <a:rPr lang="en-US" dirty="0"/>
              <a:t>to obtain an </a:t>
            </a:r>
            <a:r>
              <a:rPr lang="en-US" dirty="0" err="1"/>
              <a:t>eEHIC</a:t>
            </a:r>
            <a:r>
              <a:rPr lang="en-US" dirty="0"/>
              <a:t> online</a:t>
            </a:r>
          </a:p>
          <a:p>
            <a:pPr lvl="1"/>
            <a:r>
              <a:rPr lang="en-US" dirty="0"/>
              <a:t>with the same content as the (actual) EHIC</a:t>
            </a:r>
          </a:p>
          <a:p>
            <a:pPr lvl="1"/>
            <a:r>
              <a:rPr lang="en-US" dirty="0"/>
              <a:t>anywhere and anytime</a:t>
            </a:r>
          </a:p>
          <a:p>
            <a:pPr lvl="1"/>
            <a:r>
              <a:rPr lang="en-US" dirty="0"/>
              <a:t>that can be electronically authenticated and read by</a:t>
            </a:r>
          </a:p>
          <a:p>
            <a:pPr lvl="2"/>
            <a:r>
              <a:rPr lang="en-US" dirty="0"/>
              <a:t>the holder</a:t>
            </a:r>
          </a:p>
          <a:p>
            <a:pPr lvl="2"/>
            <a:r>
              <a:rPr lang="en-US" dirty="0"/>
              <a:t>every health care provider throughout the EU</a:t>
            </a:r>
          </a:p>
          <a:p>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
        <p:nvSpPr>
          <p:cNvPr id="4" name="Titel 3"/>
          <p:cNvSpPr>
            <a:spLocks noGrp="1"/>
          </p:cNvSpPr>
          <p:nvPr>
            <p:ph type="title"/>
          </p:nvPr>
        </p:nvSpPr>
        <p:spPr/>
        <p:txBody>
          <a:bodyPr/>
          <a:lstStyle/>
          <a:p>
            <a:r>
              <a:rPr lang="nl-BE" dirty="0" smtClean="0"/>
              <a:t>Eg: </a:t>
            </a:r>
            <a:r>
              <a:rPr lang="nl-BE" dirty="0" err="1" smtClean="0"/>
              <a:t>possible</a:t>
            </a:r>
            <a:r>
              <a:rPr lang="nl-BE" dirty="0" smtClean="0"/>
              <a:t> </a:t>
            </a:r>
            <a:r>
              <a:rPr lang="nl-BE" dirty="0" err="1" smtClean="0"/>
              <a:t>reuse</a:t>
            </a:r>
            <a:r>
              <a:rPr lang="nl-BE" dirty="0" smtClean="0"/>
              <a:t> </a:t>
            </a:r>
            <a:r>
              <a:rPr lang="nl-BE" dirty="0" err="1" smtClean="0"/>
              <a:t>for</a:t>
            </a:r>
            <a:r>
              <a:rPr lang="nl-BE" dirty="0" smtClean="0"/>
              <a:t> </a:t>
            </a:r>
            <a:r>
              <a:rPr lang="nl-BE" dirty="0" err="1" smtClean="0"/>
              <a:t>eEHIC</a:t>
            </a:r>
            <a:endParaRPr lang="nl-BE" dirty="0"/>
          </a:p>
        </p:txBody>
      </p:sp>
    </p:spTree>
    <p:extLst>
      <p:ext uri="{BB962C8B-B14F-4D97-AF65-F5344CB8AC3E}">
        <p14:creationId xmlns:p14="http://schemas.microsoft.com/office/powerpoint/2010/main" val="14050319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21989005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smtClean="0"/>
              <a:t>Infotheque</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55</a:t>
            </a:fld>
            <a:endParaRPr lang="en-GB" dirty="0"/>
          </a:p>
        </p:txBody>
      </p:sp>
    </p:spTree>
    <p:extLst>
      <p:ext uri="{BB962C8B-B14F-4D97-AF65-F5344CB8AC3E}">
        <p14:creationId xmlns:p14="http://schemas.microsoft.com/office/powerpoint/2010/main" val="119553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Common vision &amp; cooperation</a:t>
            </a:r>
            <a:endParaRPr lang="en-US" dirty="0">
              <a:solidFill>
                <a:srgbClr val="0087BE"/>
              </a:solidFill>
            </a:endParaRPr>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56</a:t>
            </a:fld>
            <a:endParaRPr lang="en-GB" dirty="0"/>
          </a:p>
        </p:txBody>
      </p:sp>
    </p:spTree>
    <p:extLst>
      <p:ext uri="{BB962C8B-B14F-4D97-AF65-F5344CB8AC3E}">
        <p14:creationId xmlns:p14="http://schemas.microsoft.com/office/powerpoint/2010/main" val="1769723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smtClean="0"/>
              <a:t>information is being modelled</a:t>
            </a:r>
          </a:p>
          <a:p>
            <a:pPr lvl="1"/>
            <a:r>
              <a:rPr lang="en-GB" dirty="0" smtClean="0"/>
              <a:t>in such a way that the model fits in as closely as possible with the real world</a:t>
            </a:r>
          </a:p>
          <a:p>
            <a:pPr lvl="1"/>
            <a:r>
              <a:rPr lang="en-GB" dirty="0" smtClean="0"/>
              <a:t>in order to allow multifunctional use of information </a:t>
            </a:r>
          </a:p>
          <a:p>
            <a:pPr lvl="0"/>
            <a:r>
              <a:rPr lang="en-GB" dirty="0" smtClean="0"/>
              <a:t>information is collected from citizens and companies only once by the social sector as a whole</a:t>
            </a:r>
          </a:p>
          <a:p>
            <a:pPr lvl="1"/>
            <a:r>
              <a:rPr lang="en-GB" dirty="0" smtClean="0"/>
              <a:t>via a channel chosen by the citizens and the companies</a:t>
            </a:r>
          </a:p>
          <a:p>
            <a:pPr lvl="1"/>
            <a:r>
              <a:rPr lang="en-GB" dirty="0" smtClean="0"/>
              <a:t>preferably from application to application</a:t>
            </a:r>
          </a:p>
          <a:p>
            <a:pPr lvl="1"/>
            <a:r>
              <a:rPr lang="en-GB" dirty="0" smtClean="0"/>
              <a:t>and with the possibility of quality control by the supplier before the transmission of the information</a:t>
            </a:r>
          </a:p>
          <a:p>
            <a:pPr lvl="0"/>
            <a:r>
              <a:rPr lang="en-GB" dirty="0" smtClean="0"/>
              <a:t>the collected information is validated once</a:t>
            </a:r>
          </a:p>
          <a:p>
            <a:pPr lvl="1"/>
            <a:r>
              <a:rPr lang="en-GB" dirty="0" smtClean="0"/>
              <a:t>according to established task sharing criteria</a:t>
            </a:r>
          </a:p>
          <a:p>
            <a:pPr lvl="1"/>
            <a:r>
              <a:rPr lang="en-GB" dirty="0" smtClean="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1494529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a task sharing model is established indicating which actor stores which information as an authentic source, manages the information and maintains it at the disposal of the authorized users</a:t>
            </a:r>
          </a:p>
          <a:p>
            <a:pPr lvl="0"/>
            <a:r>
              <a:rPr lang="en-GB" smtClean="0"/>
              <a:t>information can be flexibly assembled according to ever changing legal concepts</a:t>
            </a:r>
          </a:p>
          <a:p>
            <a:pPr lvl="0"/>
            <a:r>
              <a:rPr lang="en-GB" smtClean="0"/>
              <a:t>every actor has to report probable errors of information to the actor that is designated to validate the information</a:t>
            </a:r>
          </a:p>
          <a:p>
            <a:pPr lvl="0"/>
            <a:r>
              <a:rPr lang="en-GB" smtClean="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smtClean="0"/>
              <a:t>once collected and validated, information is stored, managed and exchanged electronically to avoid transcribing and re-entering it manually</a:t>
            </a:r>
            <a:endParaRPr lang="en-GB" dirty="0" smtClean="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Tree>
    <p:extLst>
      <p:ext uri="{BB962C8B-B14F-4D97-AF65-F5344CB8AC3E}">
        <p14:creationId xmlns:p14="http://schemas.microsoft.com/office/powerpoint/2010/main" val="502853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electronic information exchange can be initiated by</a:t>
            </a:r>
          </a:p>
          <a:p>
            <a:pPr lvl="1"/>
            <a:r>
              <a:rPr lang="en-GB" smtClean="0"/>
              <a:t>the actor that disposes of information</a:t>
            </a:r>
          </a:p>
          <a:p>
            <a:pPr lvl="1"/>
            <a:r>
              <a:rPr lang="en-GB" smtClean="0"/>
              <a:t>the actor that needs information</a:t>
            </a:r>
          </a:p>
          <a:p>
            <a:pPr lvl="1"/>
            <a:r>
              <a:rPr lang="en-GB" smtClean="0"/>
              <a:t>the organisation that manages the interoperability framework</a:t>
            </a:r>
          </a:p>
          <a:p>
            <a:pPr lvl="0"/>
            <a:r>
              <a:rPr lang="en-GB" smtClean="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smtClean="0"/>
              <a:t>available information is used for</a:t>
            </a:r>
          </a:p>
          <a:p>
            <a:pPr lvl="1"/>
            <a:r>
              <a:rPr lang="en-GB" smtClean="0"/>
              <a:t>the automatic granting of benefits</a:t>
            </a:r>
          </a:p>
          <a:p>
            <a:pPr lvl="1"/>
            <a:r>
              <a:rPr lang="en-GB" smtClean="0"/>
              <a:t>prefilling when collecting information</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Tree>
    <p:extLst>
      <p:ext uri="{BB962C8B-B14F-4D97-AF65-F5344CB8AC3E}">
        <p14:creationId xmlns:p14="http://schemas.microsoft.com/office/powerpoint/2010/main" val="185417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178922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security, availability, integrity and confidentiality of information is ensured by integrated structural, institutional, organizational, HR, technical and other security measures according to agreed policies</a:t>
            </a:r>
          </a:p>
          <a:p>
            <a:r>
              <a:rPr lang="en-GB" smtClean="0"/>
              <a:t>personal information is only used for purposes compatible with the purposes of the collection of the information</a:t>
            </a:r>
          </a:p>
          <a:p>
            <a:r>
              <a:rPr lang="en-GB" smtClean="0"/>
              <a:t>personal information is only accessible to authorized actors and users according to business needs, legislative or policy requirements</a:t>
            </a:r>
          </a:p>
          <a:p>
            <a:r>
              <a:rPr lang="en-GB" smtClean="0"/>
              <a:t>the access authorization to personal information is granted by an Information Security Committee, designated by Parliament, after having checked whether the access conditions are met</a:t>
            </a:r>
          </a:p>
          <a:p>
            <a:r>
              <a:rPr lang="en-GB" smtClean="0"/>
              <a:t>the access authorizations are public</a:t>
            </a:r>
          </a:p>
          <a:p>
            <a:endParaRPr lang="en-US" dirty="0"/>
          </a:p>
        </p:txBody>
      </p:sp>
      <p:sp>
        <p:nvSpPr>
          <p:cNvPr id="2" name="Title 1"/>
          <p:cNvSpPr>
            <a:spLocks noGrp="1"/>
          </p:cNvSpPr>
          <p:nvPr>
            <p:ph type="title"/>
          </p:nvPr>
        </p:nvSpPr>
        <p:spPr/>
        <p:txBody>
          <a:bodyPr/>
          <a:lstStyle/>
          <a:p>
            <a:r>
              <a:rPr lang="en-GB" smtClean="0"/>
              <a:t>Common vision on information security</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21379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smtClean="0"/>
              <a:t>every actual electronic exchange of personal information has to pass an independent trusted third party and is preventively checked on compliance with the existing access authorizations by that trusted third party</a:t>
            </a:r>
          </a:p>
          <a:p>
            <a:r>
              <a:rPr lang="en-GB" altLang="en-US" dirty="0" smtClean="0"/>
              <a:t>every actual electronic exchange of personal information is logged, to be able to trace possible abuse afterwards</a:t>
            </a:r>
          </a:p>
          <a:p>
            <a:r>
              <a:rPr lang="en-GB" altLang="en-US" dirty="0" smtClean="0"/>
              <a:t>every time information is used to take a decision, the information used is communicated to the person concerned together with the decision </a:t>
            </a:r>
          </a:p>
          <a:p>
            <a:r>
              <a:rPr lang="en-GB" altLang="en-US" dirty="0" smtClean="0"/>
              <a:t>every person has right to access and correct his/her own personal data</a:t>
            </a:r>
          </a:p>
          <a:p>
            <a:r>
              <a:rPr lang="en-GB" altLang="en-US" dirty="0" smtClean="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smtClean="0"/>
              <a:t>Common vision on information security</a:t>
            </a:r>
            <a:endParaRPr lang="en-US"/>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691888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smtClean="0"/>
              <a:t>Blockchain</a:t>
            </a:r>
            <a:endParaRPr lang="en-US" dirty="0"/>
          </a:p>
        </p:txBody>
      </p:sp>
      <p:sp>
        <p:nvSpPr>
          <p:cNvPr id="2" name="Slide Number Placeholder 1"/>
          <p:cNvSpPr>
            <a:spLocks noGrp="1"/>
          </p:cNvSpPr>
          <p:nvPr>
            <p:ph type="sldNum" sz="quarter" idx="10"/>
          </p:nvPr>
        </p:nvSpPr>
        <p:spPr/>
        <p:txBody>
          <a:bodyPr/>
          <a:lstStyle/>
          <a:p>
            <a:pPr>
              <a:defRPr/>
            </a:pPr>
            <a:fld id="{EF66DDCB-4F40-4F8C-A2FE-269D135B5A13}" type="slidenum">
              <a:rPr lang="en-GB" smtClean="0"/>
              <a:pPr>
                <a:defRPr/>
              </a:pPr>
              <a:t>62</a:t>
            </a:fld>
            <a:endParaRPr lang="en-GB" dirty="0"/>
          </a:p>
        </p:txBody>
      </p:sp>
    </p:spTree>
    <p:extLst>
      <p:ext uri="{BB962C8B-B14F-4D97-AF65-F5344CB8AC3E}">
        <p14:creationId xmlns:p14="http://schemas.microsoft.com/office/powerpoint/2010/main" val="2515084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580" y="2973550"/>
            <a:ext cx="4435177" cy="340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762" y="3868756"/>
            <a:ext cx="2924604" cy="239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
          </p:nvPr>
        </p:nvSpPr>
        <p:spPr/>
        <p:txBody>
          <a:bodyPr/>
          <a:lstStyle/>
          <a:p>
            <a:fld id="{13B540AB-6939-4937-A918-1D15FF1C7CE3}" type="slidenum">
              <a:rPr lang="nl-BE" smtClean="0"/>
              <a:pPr/>
              <a:t>63</a:t>
            </a:fld>
            <a:endParaRPr lang="nl-BE" dirty="0"/>
          </a:p>
        </p:txBody>
      </p:sp>
      <p:sp>
        <p:nvSpPr>
          <p:cNvPr id="2" name="Title 1"/>
          <p:cNvSpPr>
            <a:spLocks noGrp="1"/>
          </p:cNvSpPr>
          <p:nvPr>
            <p:ph type="title"/>
          </p:nvPr>
        </p:nvSpPr>
        <p:spPr/>
        <p:txBody>
          <a:bodyPr/>
          <a:lstStyle/>
          <a:p>
            <a:r>
              <a:rPr lang="nl-BE" smtClean="0"/>
              <a:t>Traditional international transaction</a:t>
            </a:r>
            <a:endParaRPr lang="nl-BE" dirty="0"/>
          </a:p>
        </p:txBody>
      </p:sp>
      <p:sp>
        <p:nvSpPr>
          <p:cNvPr id="7" name="TextBox 6"/>
          <p:cNvSpPr txBox="1"/>
          <p:nvPr/>
        </p:nvSpPr>
        <p:spPr>
          <a:xfrm>
            <a:off x="3434966" y="5243108"/>
            <a:ext cx="553357" cy="369332"/>
          </a:xfrm>
          <a:prstGeom prst="rect">
            <a:avLst/>
          </a:prstGeom>
          <a:noFill/>
        </p:spPr>
        <p:txBody>
          <a:bodyPr wrap="none" rtlCol="0">
            <a:spAutoFit/>
          </a:bodyPr>
          <a:lstStyle/>
          <a:p>
            <a:r>
              <a:rPr lang="nl-BE" dirty="0" smtClean="0"/>
              <a:t>Bob</a:t>
            </a:r>
            <a:endParaRPr lang="nl-BE" dirty="0"/>
          </a:p>
        </p:txBody>
      </p:sp>
      <p:grpSp>
        <p:nvGrpSpPr>
          <p:cNvPr id="9" name="Group 8"/>
          <p:cNvGrpSpPr/>
          <p:nvPr/>
        </p:nvGrpSpPr>
        <p:grpSpPr>
          <a:xfrm>
            <a:off x="7824192" y="4305817"/>
            <a:ext cx="1080000" cy="1386588"/>
            <a:chOff x="7884488" y="2565024"/>
            <a:chExt cx="1080000" cy="1386588"/>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488" y="2565024"/>
              <a:ext cx="1080000" cy="1080000"/>
            </a:xfrm>
            <a:prstGeom prst="rect">
              <a:avLst/>
            </a:prstGeom>
          </p:spPr>
        </p:pic>
        <p:sp>
          <p:nvSpPr>
            <p:cNvPr id="8" name="TextBox 7"/>
            <p:cNvSpPr txBox="1"/>
            <p:nvPr/>
          </p:nvSpPr>
          <p:spPr>
            <a:xfrm>
              <a:off x="8147809" y="3582280"/>
              <a:ext cx="636713" cy="369332"/>
            </a:xfrm>
            <a:prstGeom prst="rect">
              <a:avLst/>
            </a:prstGeom>
            <a:noFill/>
          </p:spPr>
          <p:txBody>
            <a:bodyPr wrap="none" rtlCol="0">
              <a:spAutoFit/>
            </a:bodyPr>
            <a:lstStyle/>
            <a:p>
              <a:r>
                <a:rPr lang="nl-BE" dirty="0" smtClean="0"/>
                <a:t>Alice</a:t>
              </a:r>
              <a:endParaRPr lang="nl-BE" dirty="0"/>
            </a:p>
          </p:txBody>
        </p:sp>
      </p:grpSp>
      <p:pic>
        <p:nvPicPr>
          <p:cNvPr id="1030" name="Picture 6" descr="http://icons.iconarchive.com/icons/icons-land/gis-gps-map/256/Bank-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640" y="1034641"/>
            <a:ext cx="1934344" cy="19343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cons.iconarchive.com/icons/icons-land/gis-gps-map/256/Bank-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016" y="1068760"/>
            <a:ext cx="1934344" cy="193434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3647728" y="2776893"/>
            <a:ext cx="0" cy="128406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32" idx="1"/>
          </p:cNvCxnSpPr>
          <p:nvPr/>
        </p:nvCxnSpPr>
        <p:spPr>
          <a:xfrm>
            <a:off x="4817294" y="2001813"/>
            <a:ext cx="2584722"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256240" y="3003106"/>
            <a:ext cx="0" cy="1141939"/>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29"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9025" y="2975292"/>
            <a:ext cx="893465" cy="89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3953" y="1192717"/>
            <a:ext cx="893465" cy="89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Arrow Connector 32"/>
          <p:cNvCxnSpPr/>
          <p:nvPr/>
        </p:nvCxnSpPr>
        <p:spPr>
          <a:xfrm>
            <a:off x="5763270" y="2001813"/>
            <a:ext cx="684162" cy="0"/>
          </a:xfrm>
          <a:prstGeom prst="straightConnector1">
            <a:avLst/>
          </a:prstGeom>
          <a:ln w="63500">
            <a:solidFill>
              <a:schemeClr val="bg1"/>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2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5870" y="2968986"/>
            <a:ext cx="893465" cy="89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descr="http://img.freeflagicons.com/thumb/round_icon/belgium/belgium_64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8322" y="3951063"/>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Round icon. Download flag icon of China at PNG form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9334" y="3951063"/>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Content Placeholder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9812" y="4217052"/>
            <a:ext cx="829091" cy="1080000"/>
          </a:xfrm>
          <a:prstGeom prst="rect">
            <a:avLst/>
          </a:prstGeom>
        </p:spPr>
      </p:pic>
    </p:spTree>
    <p:extLst>
      <p:ext uri="{BB962C8B-B14F-4D97-AF65-F5344CB8AC3E}">
        <p14:creationId xmlns:p14="http://schemas.microsoft.com/office/powerpoint/2010/main" val="255023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a:stCxn id="74" idx="3"/>
          </p:cNvCxnSpPr>
          <p:nvPr/>
        </p:nvCxnSpPr>
        <p:spPr>
          <a:xfrm>
            <a:off x="2428084" y="3862960"/>
            <a:ext cx="3050090" cy="1513578"/>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470799" y="3929921"/>
            <a:ext cx="1627753" cy="1439631"/>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3" idx="2"/>
          </p:cNvCxnSpPr>
          <p:nvPr/>
        </p:nvCxnSpPr>
        <p:spPr>
          <a:xfrm flipV="1">
            <a:off x="5478174" y="2835618"/>
            <a:ext cx="141008" cy="2535008"/>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4" idx="3"/>
          </p:cNvCxnSpPr>
          <p:nvPr/>
        </p:nvCxnSpPr>
        <p:spPr>
          <a:xfrm flipH="1" flipV="1">
            <a:off x="2428084" y="3862960"/>
            <a:ext cx="4667563" cy="63960"/>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4" idx="3"/>
            <a:endCxn id="63" idx="2"/>
          </p:cNvCxnSpPr>
          <p:nvPr/>
        </p:nvCxnSpPr>
        <p:spPr>
          <a:xfrm flipV="1">
            <a:off x="2428084" y="2835618"/>
            <a:ext cx="3191098" cy="1027342"/>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63" idx="2"/>
          </p:cNvCxnSpPr>
          <p:nvPr/>
        </p:nvCxnSpPr>
        <p:spPr>
          <a:xfrm flipH="1" flipV="1">
            <a:off x="5619182" y="2835618"/>
            <a:ext cx="1476465" cy="1087907"/>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p:txBody>
          <a:bodyPr/>
          <a:lstStyle/>
          <a:p>
            <a:fld id="{13B540AB-6939-4937-A918-1D15FF1C7CE3}" type="slidenum">
              <a:rPr lang="nl-BE" smtClean="0"/>
              <a:pPr/>
              <a:t>64</a:t>
            </a:fld>
            <a:endParaRPr lang="nl-BE" dirty="0"/>
          </a:p>
        </p:txBody>
      </p:sp>
      <p:sp>
        <p:nvSpPr>
          <p:cNvPr id="2" name="Title 1"/>
          <p:cNvSpPr>
            <a:spLocks noGrp="1"/>
          </p:cNvSpPr>
          <p:nvPr>
            <p:ph type="title"/>
          </p:nvPr>
        </p:nvSpPr>
        <p:spPr/>
        <p:txBody>
          <a:bodyPr/>
          <a:lstStyle/>
          <a:p>
            <a:r>
              <a:rPr lang="nl-BE" dirty="0" smtClean="0"/>
              <a:t>Idea</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3527660"/>
            <a:ext cx="841050" cy="108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827" y="5430251"/>
            <a:ext cx="1080000" cy="1080000"/>
          </a:xfrm>
          <a:prstGeom prst="rect">
            <a:avLst/>
          </a:prstGeom>
        </p:spPr>
      </p:pic>
      <p:pic>
        <p:nvPicPr>
          <p:cNvPr id="14" name="Picture 2" descr="http://www.clker.com/cliparts/5/z/K/D/E/s/business-person-bla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690" y="1503624"/>
            <a:ext cx="775533" cy="10136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nvPr>
        </p:nvGraphicFramePr>
        <p:xfrm>
          <a:off x="6285530" y="1268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0313" y="1664832"/>
            <a:ext cx="252315" cy="32400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6738" y="1664832"/>
            <a:ext cx="324000" cy="324000"/>
          </a:xfrm>
          <a:prstGeom prst="rect">
            <a:avLst/>
          </a:prstGeom>
        </p:spPr>
      </p:pic>
      <p:graphicFrame>
        <p:nvGraphicFramePr>
          <p:cNvPr id="39" name="Table 38"/>
          <p:cNvGraphicFramePr>
            <a:graphicFrameLocks noGrp="1"/>
          </p:cNvGraphicFramePr>
          <p:nvPr>
            <p:extLst/>
          </p:nvPr>
        </p:nvGraphicFramePr>
        <p:xfrm>
          <a:off x="6272859" y="5195095"/>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642" y="5591167"/>
            <a:ext cx="252315" cy="324000"/>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67" y="5591167"/>
            <a:ext cx="324000" cy="324000"/>
          </a:xfrm>
          <a:prstGeom prst="rect">
            <a:avLst/>
          </a:prstGeom>
        </p:spPr>
      </p:pic>
      <p:graphicFrame>
        <p:nvGraphicFramePr>
          <p:cNvPr id="46" name="Table 45"/>
          <p:cNvGraphicFramePr>
            <a:graphicFrameLocks noGrp="1"/>
          </p:cNvGraphicFramePr>
          <p:nvPr>
            <p:extLst/>
          </p:nvPr>
        </p:nvGraphicFramePr>
        <p:xfrm>
          <a:off x="8047863" y="332598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txBody>
                  <a:tcPr/>
                </a:tc>
                <a:extLst>
                  <a:ext uri="{0D108BD9-81ED-4DB2-BD59-A6C34878D82A}">
                    <a16:rowId xmlns:a16="http://schemas.microsoft.com/office/drawing/2014/main" val="10003"/>
                  </a:ext>
                </a:extLst>
              </a:tr>
            </a:tbl>
          </a:graphicData>
        </a:graphic>
      </p:graphicFrame>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2646" y="3722052"/>
            <a:ext cx="252315" cy="32400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9071" y="3722052"/>
            <a:ext cx="324000" cy="324000"/>
          </a:xfrm>
          <a:prstGeom prst="rect">
            <a:avLst/>
          </a:prstGeom>
        </p:spPr>
      </p:pic>
      <p:graphicFrame>
        <p:nvGraphicFramePr>
          <p:cNvPr id="53" name="Table 52"/>
          <p:cNvGraphicFramePr>
            <a:graphicFrameLocks noGrp="1"/>
          </p:cNvGraphicFramePr>
          <p:nvPr>
            <p:extLst/>
          </p:nvPr>
        </p:nvGraphicFramePr>
        <p:xfrm>
          <a:off x="2747146" y="3025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8329" y="3421832"/>
            <a:ext cx="252315" cy="324000"/>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4754" y="3421832"/>
            <a:ext cx="324000" cy="324000"/>
          </a:xfrm>
          <a:prstGeom prst="rect">
            <a:avLst/>
          </a:prstGeom>
        </p:spPr>
      </p:pic>
      <p:pic>
        <p:nvPicPr>
          <p:cNvPr id="56"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7236" y="3793845"/>
            <a:ext cx="248727" cy="324000"/>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147" y="3793845"/>
            <a:ext cx="252315" cy="324000"/>
          </a:xfrm>
          <a:prstGeom prst="rect">
            <a:avLst/>
          </a:prstGeom>
        </p:spPr>
      </p:pic>
      <p:grpSp>
        <p:nvGrpSpPr>
          <p:cNvPr id="60" name="Group 59"/>
          <p:cNvGrpSpPr/>
          <p:nvPr/>
        </p:nvGrpSpPr>
        <p:grpSpPr>
          <a:xfrm>
            <a:off x="1813346" y="2010440"/>
            <a:ext cx="1963959" cy="796530"/>
            <a:chOff x="289345" y="2010440"/>
            <a:chExt cx="1963959" cy="796530"/>
          </a:xfrm>
        </p:grpSpPr>
        <p:sp>
          <p:nvSpPr>
            <p:cNvPr id="31" name="Rounded Rectangular Callout 30"/>
            <p:cNvSpPr/>
            <p:nvPr/>
          </p:nvSpPr>
          <p:spPr>
            <a:xfrm>
              <a:off x="289345" y="2010440"/>
              <a:ext cx="1963959" cy="796530"/>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I transfer </a:t>
              </a:r>
              <a:r>
                <a:rPr lang="nl-BE" sz="2000" dirty="0">
                  <a:solidFill>
                    <a:schemeClr val="tx1"/>
                  </a:solidFill>
                </a:rPr>
                <a:t/>
              </a:r>
              <a:br>
                <a:rPr lang="nl-BE" sz="2000" dirty="0">
                  <a:solidFill>
                    <a:schemeClr val="tx1"/>
                  </a:solidFill>
                </a:rPr>
              </a:br>
              <a:r>
                <a:rPr lang="nl-BE" sz="2000" dirty="0">
                  <a:solidFill>
                    <a:schemeClr val="tx1"/>
                  </a:solidFill>
                </a:rPr>
                <a:t>0,4 BTC </a:t>
              </a:r>
              <a:r>
                <a:rPr lang="nl-BE" sz="2000" dirty="0" err="1" smtClean="0">
                  <a:solidFill>
                    <a:schemeClr val="tx1"/>
                  </a:solidFill>
                </a:rPr>
                <a:t>to</a:t>
              </a:r>
              <a:r>
                <a:rPr lang="nl-BE" sz="2000" dirty="0" smtClean="0">
                  <a:solidFill>
                    <a:schemeClr val="tx1"/>
                  </a:solidFill>
                </a:rPr>
                <a:t>      </a:t>
              </a:r>
              <a:r>
                <a:rPr lang="nl-BE" sz="2000" dirty="0">
                  <a:solidFill>
                    <a:schemeClr val="tx1"/>
                  </a:solidFill>
                </a:rPr>
                <a:t>.  </a:t>
              </a:r>
            </a:p>
          </p:txBody>
        </p:sp>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8115" y="2406408"/>
              <a:ext cx="360000" cy="360000"/>
            </a:xfrm>
            <a:prstGeom prst="rect">
              <a:avLst/>
            </a:prstGeom>
          </p:spPr>
        </p:pic>
      </p:grpSp>
      <p:sp>
        <p:nvSpPr>
          <p:cNvPr id="62" name="Rounded Rectangular Callout 61"/>
          <p:cNvSpPr/>
          <p:nvPr/>
        </p:nvSpPr>
        <p:spPr>
          <a:xfrm>
            <a:off x="5634682" y="836713"/>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Ok!</a:t>
            </a:r>
          </a:p>
        </p:txBody>
      </p:sp>
      <p:sp>
        <p:nvSpPr>
          <p:cNvPr id="64" name="Rounded Rectangular Callout 63"/>
          <p:cNvSpPr/>
          <p:nvPr/>
        </p:nvSpPr>
        <p:spPr>
          <a:xfrm>
            <a:off x="7508279" y="2924945"/>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Ok!</a:t>
            </a:r>
          </a:p>
        </p:txBody>
      </p:sp>
      <p:sp>
        <p:nvSpPr>
          <p:cNvPr id="65" name="Rounded Rectangular Callout 64"/>
          <p:cNvSpPr/>
          <p:nvPr/>
        </p:nvSpPr>
        <p:spPr>
          <a:xfrm>
            <a:off x="5626557" y="4796388"/>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Ok!</a:t>
            </a:r>
          </a:p>
        </p:txBody>
      </p:sp>
      <p:grpSp>
        <p:nvGrpSpPr>
          <p:cNvPr id="67" name="Group 66"/>
          <p:cNvGrpSpPr/>
          <p:nvPr/>
        </p:nvGrpSpPr>
        <p:grpSpPr>
          <a:xfrm>
            <a:off x="2746397" y="4148169"/>
            <a:ext cx="1707583" cy="369332"/>
            <a:chOff x="1238271" y="4148169"/>
            <a:chExt cx="1707583" cy="369332"/>
          </a:xfrm>
        </p:grpSpPr>
        <p:pic>
          <p:nvPicPr>
            <p:cNvPr id="58"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66" name="Rectangle 65"/>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sp>
        <p:nvSpPr>
          <p:cNvPr id="3" name="TextBox 2"/>
          <p:cNvSpPr txBox="1"/>
          <p:nvPr/>
        </p:nvSpPr>
        <p:spPr>
          <a:xfrm>
            <a:off x="1846944" y="4326044"/>
            <a:ext cx="553357" cy="369332"/>
          </a:xfrm>
          <a:prstGeom prst="rect">
            <a:avLst/>
          </a:prstGeom>
          <a:noFill/>
        </p:spPr>
        <p:txBody>
          <a:bodyPr wrap="none" rtlCol="0">
            <a:spAutoFit/>
          </a:bodyPr>
          <a:lstStyle/>
          <a:p>
            <a:r>
              <a:rPr lang="nl-BE" dirty="0" smtClean="0"/>
              <a:t>Bob</a:t>
            </a:r>
            <a:endParaRPr lang="nl-BE" dirty="0"/>
          </a:p>
        </p:txBody>
      </p:sp>
      <p:sp>
        <p:nvSpPr>
          <p:cNvPr id="51" name="TextBox 50"/>
          <p:cNvSpPr txBox="1"/>
          <p:nvPr/>
        </p:nvSpPr>
        <p:spPr>
          <a:xfrm>
            <a:off x="5159817" y="6420137"/>
            <a:ext cx="636713" cy="369332"/>
          </a:xfrm>
          <a:prstGeom prst="rect">
            <a:avLst/>
          </a:prstGeom>
          <a:noFill/>
        </p:spPr>
        <p:txBody>
          <a:bodyPr wrap="none" rtlCol="0">
            <a:spAutoFit/>
          </a:bodyPr>
          <a:lstStyle/>
          <a:p>
            <a:r>
              <a:rPr lang="nl-BE" dirty="0" smtClean="0"/>
              <a:t>Alice</a:t>
            </a:r>
            <a:endParaRPr lang="nl-BE" dirty="0"/>
          </a:p>
        </p:txBody>
      </p:sp>
      <p:sp>
        <p:nvSpPr>
          <p:cNvPr id="52" name="TextBox 51"/>
          <p:cNvSpPr txBox="1"/>
          <p:nvPr/>
        </p:nvSpPr>
        <p:spPr>
          <a:xfrm>
            <a:off x="7059971" y="4523670"/>
            <a:ext cx="841897" cy="369332"/>
          </a:xfrm>
          <a:prstGeom prst="rect">
            <a:avLst/>
          </a:prstGeom>
          <a:noFill/>
        </p:spPr>
        <p:txBody>
          <a:bodyPr wrap="none" rtlCol="0">
            <a:spAutoFit/>
          </a:bodyPr>
          <a:lstStyle/>
          <a:p>
            <a:r>
              <a:rPr lang="nl-BE" dirty="0" err="1" smtClean="0"/>
              <a:t>Charlie</a:t>
            </a:r>
            <a:endParaRPr lang="nl-BE" dirty="0"/>
          </a:p>
        </p:txBody>
      </p:sp>
      <p:sp>
        <p:nvSpPr>
          <p:cNvPr id="63" name="TextBox 62"/>
          <p:cNvSpPr txBox="1"/>
          <p:nvPr/>
        </p:nvSpPr>
        <p:spPr>
          <a:xfrm>
            <a:off x="5293452" y="2466286"/>
            <a:ext cx="651460" cy="369332"/>
          </a:xfrm>
          <a:prstGeom prst="rect">
            <a:avLst/>
          </a:prstGeom>
          <a:noFill/>
        </p:spPr>
        <p:txBody>
          <a:bodyPr wrap="none" rtlCol="0">
            <a:spAutoFit/>
          </a:bodyPr>
          <a:lstStyle/>
          <a:p>
            <a:r>
              <a:rPr lang="nl-BE" dirty="0" smtClean="0"/>
              <a:t>Dave</a:t>
            </a:r>
            <a:endParaRPr lang="nl-BE" dirty="0"/>
          </a:p>
        </p:txBody>
      </p:sp>
      <p:grpSp>
        <p:nvGrpSpPr>
          <p:cNvPr id="80" name="Group 79"/>
          <p:cNvGrpSpPr/>
          <p:nvPr/>
        </p:nvGrpSpPr>
        <p:grpSpPr>
          <a:xfrm>
            <a:off x="6256555" y="6319272"/>
            <a:ext cx="1707583" cy="369332"/>
            <a:chOff x="1238271" y="4148169"/>
            <a:chExt cx="1707583" cy="369332"/>
          </a:xfrm>
        </p:grpSpPr>
        <p:pic>
          <p:nvPicPr>
            <p:cNvPr id="81"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83" name="Rectangle 82"/>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2" name="Group 91"/>
          <p:cNvGrpSpPr/>
          <p:nvPr/>
        </p:nvGrpSpPr>
        <p:grpSpPr>
          <a:xfrm>
            <a:off x="8050251" y="4449185"/>
            <a:ext cx="1707583" cy="369332"/>
            <a:chOff x="1238271" y="4148169"/>
            <a:chExt cx="1707583" cy="369332"/>
          </a:xfrm>
        </p:grpSpPr>
        <p:pic>
          <p:nvPicPr>
            <p:cNvPr id="93"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5" name="Rectangle 94"/>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6" name="Group 95"/>
          <p:cNvGrpSpPr/>
          <p:nvPr/>
        </p:nvGrpSpPr>
        <p:grpSpPr>
          <a:xfrm>
            <a:off x="6276013" y="2390608"/>
            <a:ext cx="1707583" cy="369332"/>
            <a:chOff x="1238271" y="4148169"/>
            <a:chExt cx="1707583" cy="369332"/>
          </a:xfrm>
        </p:grpSpPr>
        <p:pic>
          <p:nvPicPr>
            <p:cNvPr id="97"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9" name="Rectangle 98"/>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pic>
        <p:nvPicPr>
          <p:cNvPr id="68"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375" y="2037353"/>
            <a:ext cx="248727" cy="324000"/>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286" y="2037353"/>
            <a:ext cx="252315" cy="324000"/>
          </a:xfrm>
          <a:prstGeom prst="rect">
            <a:avLst/>
          </a:prstGeom>
        </p:spPr>
      </p:pic>
      <p:pic>
        <p:nvPicPr>
          <p:cNvPr id="70"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4377" y="4086710"/>
            <a:ext cx="248727" cy="324000"/>
          </a:xfrm>
          <a:prstGeom prst="rect">
            <a:avLst/>
          </a:prstGeom>
        </p:spPr>
      </p:pic>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8288" y="4086710"/>
            <a:ext cx="252315" cy="324000"/>
          </a:xfrm>
          <a:prstGeom prst="rect">
            <a:avLst/>
          </a:prstGeom>
        </p:spPr>
      </p:pic>
      <p:pic>
        <p:nvPicPr>
          <p:cNvPr id="72"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375" y="5963612"/>
            <a:ext cx="248727" cy="324000"/>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286" y="5963612"/>
            <a:ext cx="252315" cy="324000"/>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5747" y="2429785"/>
            <a:ext cx="2637476" cy="20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Content Placeholder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9409" y="3323210"/>
            <a:ext cx="828675" cy="1079500"/>
          </a:xfrm>
          <a:prstGeom prst="rect">
            <a:avLst/>
          </a:prstGeom>
        </p:spPr>
      </p:pic>
    </p:spTree>
    <p:extLst>
      <p:ext uri="{BB962C8B-B14F-4D97-AF65-F5344CB8AC3E}">
        <p14:creationId xmlns:p14="http://schemas.microsoft.com/office/powerpoint/2010/main" val="9607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433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p:txBody>
          <a:bodyPr/>
          <a:lstStyle/>
          <a:p>
            <a:r>
              <a:rPr lang="nl-BE" smtClean="0"/>
              <a:t>A chain of blocks</a:t>
            </a:r>
            <a:endParaRPr lang="nl-BE" dirty="0"/>
          </a:p>
        </p:txBody>
      </p:sp>
      <p:grpSp>
        <p:nvGrpSpPr>
          <p:cNvPr id="68" name="Group 67"/>
          <p:cNvGrpSpPr>
            <a:grpSpLocks noChangeAspect="1"/>
          </p:cNvGrpSpPr>
          <p:nvPr/>
        </p:nvGrpSpPr>
        <p:grpSpPr>
          <a:xfrm>
            <a:off x="-507528" y="959012"/>
            <a:ext cx="12819075" cy="3306248"/>
            <a:chOff x="-1260054" y="915566"/>
            <a:chExt cx="10493714" cy="2706500"/>
          </a:xfrm>
        </p:grpSpPr>
        <p:cxnSp>
          <p:nvCxnSpPr>
            <p:cNvPr id="19" name="Straight Arrow Connector 18"/>
            <p:cNvCxnSpPr/>
            <p:nvPr/>
          </p:nvCxnSpPr>
          <p:spPr>
            <a:xfrm flipH="1" flipV="1">
              <a:off x="499718"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2936600" y="915566"/>
              <a:ext cx="1759772" cy="2706500"/>
              <a:chOff x="3005960" y="1145211"/>
              <a:chExt cx="1759772" cy="2706500"/>
            </a:xfrm>
          </p:grpSpPr>
          <p:sp>
            <p:nvSpPr>
              <p:cNvPr id="8" name="Rounded Rectangle 7"/>
              <p:cNvSpPr/>
              <p:nvPr/>
            </p:nvSpPr>
            <p:spPr>
              <a:xfrm>
                <a:off x="3005960" y="1145211"/>
                <a:ext cx="1759772" cy="2706500"/>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ounded Rectangle 8"/>
              <p:cNvSpPr/>
              <p:nvPr/>
            </p:nvSpPr>
            <p:spPr>
              <a:xfrm>
                <a:off x="3117964" y="2897528"/>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Rounded Rectangle 9"/>
              <p:cNvSpPr/>
              <p:nvPr/>
            </p:nvSpPr>
            <p:spPr>
              <a:xfrm>
                <a:off x="3118038" y="1534383"/>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1" name="TextBox 10"/>
              <p:cNvSpPr txBox="1"/>
              <p:nvPr/>
            </p:nvSpPr>
            <p:spPr>
              <a:xfrm>
                <a:off x="3423775" y="1153861"/>
                <a:ext cx="930627" cy="344274"/>
              </a:xfrm>
              <a:prstGeom prst="rect">
                <a:avLst/>
              </a:prstGeom>
              <a:noFill/>
            </p:spPr>
            <p:txBody>
              <a:bodyPr wrap="none" rtlCol="0">
                <a:spAutoFit/>
              </a:bodyPr>
              <a:lstStyle/>
              <a:p>
                <a:r>
                  <a:rPr lang="nl-BE" sz="2133" b="1" dirty="0">
                    <a:solidFill>
                      <a:schemeClr val="accent1">
                        <a:lumMod val="50000"/>
                      </a:schemeClr>
                    </a:solidFill>
                  </a:rPr>
                  <a:t>Block 52</a:t>
                </a:r>
              </a:p>
            </p:txBody>
          </p:sp>
          <p:sp>
            <p:nvSpPr>
              <p:cNvPr id="21" name="Rounded Rectangle 20"/>
              <p:cNvSpPr/>
              <p:nvPr/>
            </p:nvSpPr>
            <p:spPr>
              <a:xfrm>
                <a:off x="3109900" y="2003076"/>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 name="Rounded Rectangle 21"/>
              <p:cNvSpPr/>
              <p:nvPr/>
            </p:nvSpPr>
            <p:spPr>
              <a:xfrm>
                <a:off x="3109388" y="2450302"/>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Rounded Rectangle 29"/>
              <p:cNvSpPr/>
              <p:nvPr/>
            </p:nvSpPr>
            <p:spPr>
              <a:xfrm>
                <a:off x="310990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grpSp>
        <p:grpSp>
          <p:nvGrpSpPr>
            <p:cNvPr id="54" name="Group 53"/>
            <p:cNvGrpSpPr/>
            <p:nvPr/>
          </p:nvGrpSpPr>
          <p:grpSpPr>
            <a:xfrm>
              <a:off x="838273" y="915566"/>
              <a:ext cx="1759772" cy="2241387"/>
              <a:chOff x="925893" y="1145210"/>
              <a:chExt cx="1759772" cy="2241387"/>
            </a:xfrm>
          </p:grpSpPr>
          <p:sp>
            <p:nvSpPr>
              <p:cNvPr id="4" name="Rounded Rectangle 3"/>
              <p:cNvSpPr/>
              <p:nvPr/>
            </p:nvSpPr>
            <p:spPr>
              <a:xfrm>
                <a:off x="925893" y="1145210"/>
                <a:ext cx="1759772" cy="2241387"/>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Rounded Rectangle 4"/>
              <p:cNvSpPr/>
              <p:nvPr/>
            </p:nvSpPr>
            <p:spPr>
              <a:xfrm>
                <a:off x="1031902" y="2884280"/>
                <a:ext cx="1551110"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ounded Rectangle 5"/>
              <p:cNvSpPr/>
              <p:nvPr/>
            </p:nvSpPr>
            <p:spPr>
              <a:xfrm>
                <a:off x="1030783" y="2001357"/>
                <a:ext cx="1552123" cy="383993"/>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TextBox 6"/>
              <p:cNvSpPr txBox="1"/>
              <p:nvPr/>
            </p:nvSpPr>
            <p:spPr>
              <a:xfrm>
                <a:off x="1355976" y="1153860"/>
                <a:ext cx="930627" cy="344274"/>
              </a:xfrm>
              <a:prstGeom prst="rect">
                <a:avLst/>
              </a:prstGeom>
              <a:noFill/>
            </p:spPr>
            <p:txBody>
              <a:bodyPr wrap="none" rtlCol="0">
                <a:spAutoFit/>
              </a:bodyPr>
              <a:lstStyle/>
              <a:p>
                <a:r>
                  <a:rPr lang="nl-BE" sz="2133" b="1" dirty="0">
                    <a:solidFill>
                      <a:schemeClr val="accent1">
                        <a:lumMod val="50000"/>
                      </a:schemeClr>
                    </a:solidFill>
                  </a:rPr>
                  <a:t>Block 51</a:t>
                </a:r>
              </a:p>
            </p:txBody>
          </p:sp>
          <p:sp>
            <p:nvSpPr>
              <p:cNvPr id="20" name="Rounded Rectangle 19"/>
              <p:cNvSpPr/>
              <p:nvPr/>
            </p:nvSpPr>
            <p:spPr>
              <a:xfrm>
                <a:off x="1031797" y="1534383"/>
                <a:ext cx="1551109"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9" name="Rounded Rectangle 28"/>
              <p:cNvSpPr/>
              <p:nvPr/>
            </p:nvSpPr>
            <p:spPr>
              <a:xfrm>
                <a:off x="1030783" y="2442818"/>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5,10 BTC     →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591" y="2486790"/>
                <a:ext cx="287963" cy="287963"/>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782" y="2486790"/>
                <a:ext cx="224251" cy="287963"/>
              </a:xfrm>
              <a:prstGeom prst="rect">
                <a:avLst/>
              </a:prstGeom>
            </p:spPr>
          </p:pic>
        </p:grpSp>
        <p:grpSp>
          <p:nvGrpSpPr>
            <p:cNvPr id="56" name="Group 55"/>
            <p:cNvGrpSpPr/>
            <p:nvPr/>
          </p:nvGrpSpPr>
          <p:grpSpPr>
            <a:xfrm>
              <a:off x="5034927" y="915566"/>
              <a:ext cx="1759772" cy="2706500"/>
              <a:chOff x="5084785" y="1145210"/>
              <a:chExt cx="1759772" cy="2706500"/>
            </a:xfrm>
          </p:grpSpPr>
          <p:sp>
            <p:nvSpPr>
              <p:cNvPr id="13" name="Rounded Rectangle 12"/>
              <p:cNvSpPr/>
              <p:nvPr/>
            </p:nvSpPr>
            <p:spPr>
              <a:xfrm>
                <a:off x="5084785" y="1145210"/>
                <a:ext cx="1759772" cy="2706500"/>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Rounded Rectangle 13"/>
              <p:cNvSpPr/>
              <p:nvPr/>
            </p:nvSpPr>
            <p:spPr>
              <a:xfrm>
                <a:off x="5211680" y="1534383"/>
                <a:ext cx="153707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5" name="TextBox 14"/>
              <p:cNvSpPr txBox="1"/>
              <p:nvPr/>
            </p:nvSpPr>
            <p:spPr>
              <a:xfrm>
                <a:off x="5522453" y="1157941"/>
                <a:ext cx="930627" cy="344274"/>
              </a:xfrm>
              <a:prstGeom prst="rect">
                <a:avLst/>
              </a:prstGeom>
              <a:noFill/>
            </p:spPr>
            <p:txBody>
              <a:bodyPr wrap="none" rtlCol="0">
                <a:spAutoFit/>
              </a:bodyPr>
              <a:lstStyle/>
              <a:p>
                <a:r>
                  <a:rPr lang="nl-BE" sz="2133" b="1" dirty="0">
                    <a:solidFill>
                      <a:schemeClr val="accent1">
                        <a:lumMod val="50000"/>
                      </a:schemeClr>
                    </a:solidFill>
                  </a:rPr>
                  <a:t>Block 53</a:t>
                </a:r>
              </a:p>
            </p:txBody>
          </p:sp>
          <p:sp>
            <p:nvSpPr>
              <p:cNvPr id="16" name="Rounded Rectangle 15"/>
              <p:cNvSpPr/>
              <p:nvPr/>
            </p:nvSpPr>
            <p:spPr>
              <a:xfrm>
                <a:off x="5188610" y="2900052"/>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 name="Rounded Rectangle 16"/>
              <p:cNvSpPr/>
              <p:nvPr/>
            </p:nvSpPr>
            <p:spPr>
              <a:xfrm>
                <a:off x="5188610" y="2010648"/>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1" name="Rounded Rectangle 30"/>
              <p:cNvSpPr/>
              <p:nvPr/>
            </p:nvSpPr>
            <p:spPr>
              <a:xfrm>
                <a:off x="5188610" y="2455350"/>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sp>
            <p:nvSpPr>
              <p:cNvPr id="32" name="Rounded Rectangle 31"/>
              <p:cNvSpPr/>
              <p:nvPr/>
            </p:nvSpPr>
            <p:spPr>
              <a:xfrm>
                <a:off x="518861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0,70 BTC     →    </a:t>
                </a:r>
              </a:p>
            </p:txBody>
          </p:sp>
          <p:pic>
            <p:nvPicPr>
              <p:cNvPr id="3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751" y="3404595"/>
                <a:ext cx="221062" cy="287963"/>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622" y="3404595"/>
                <a:ext cx="224251" cy="287963"/>
              </a:xfrm>
              <a:prstGeom prst="rect">
                <a:avLst/>
              </a:prstGeom>
            </p:spPr>
          </p:pic>
        </p:grpSp>
        <p:grpSp>
          <p:nvGrpSpPr>
            <p:cNvPr id="57" name="Group 56"/>
            <p:cNvGrpSpPr/>
            <p:nvPr/>
          </p:nvGrpSpPr>
          <p:grpSpPr>
            <a:xfrm>
              <a:off x="7133137" y="915566"/>
              <a:ext cx="1759772" cy="2284613"/>
              <a:chOff x="7133137" y="1145212"/>
              <a:chExt cx="1759772" cy="2284613"/>
            </a:xfrm>
          </p:grpSpPr>
          <p:sp>
            <p:nvSpPr>
              <p:cNvPr id="23" name="Rounded Rectangle 22"/>
              <p:cNvSpPr/>
              <p:nvPr/>
            </p:nvSpPr>
            <p:spPr>
              <a:xfrm>
                <a:off x="7133137" y="1145212"/>
                <a:ext cx="1759772" cy="2284613"/>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4" name="Rounded Rectangle 23"/>
              <p:cNvSpPr/>
              <p:nvPr/>
            </p:nvSpPr>
            <p:spPr>
              <a:xfrm>
                <a:off x="7257334" y="1534383"/>
                <a:ext cx="153163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5" name="Rounded Rectangle 24"/>
              <p:cNvSpPr/>
              <p:nvPr/>
            </p:nvSpPr>
            <p:spPr>
              <a:xfrm>
                <a:off x="7237078" y="246488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6" name="Rounded Rectangle 25"/>
              <p:cNvSpPr/>
              <p:nvPr/>
            </p:nvSpPr>
            <p:spPr>
              <a:xfrm>
                <a:off x="7237078" y="2010648"/>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7" name="TextBox 26"/>
              <p:cNvSpPr txBox="1"/>
              <p:nvPr/>
            </p:nvSpPr>
            <p:spPr>
              <a:xfrm>
                <a:off x="7573348" y="1157943"/>
                <a:ext cx="930627" cy="344274"/>
              </a:xfrm>
              <a:prstGeom prst="rect">
                <a:avLst/>
              </a:prstGeom>
              <a:noFill/>
            </p:spPr>
            <p:txBody>
              <a:bodyPr wrap="none" rtlCol="0">
                <a:spAutoFit/>
              </a:bodyPr>
              <a:lstStyle/>
              <a:p>
                <a:r>
                  <a:rPr lang="nl-BE" sz="2133" b="1" dirty="0">
                    <a:solidFill>
                      <a:schemeClr val="accent1">
                        <a:lumMod val="50000"/>
                      </a:schemeClr>
                    </a:solidFill>
                  </a:rPr>
                  <a:t>Block 54</a:t>
                </a:r>
              </a:p>
            </p:txBody>
          </p:sp>
          <p:grpSp>
            <p:nvGrpSpPr>
              <p:cNvPr id="37" name="Group 36"/>
              <p:cNvGrpSpPr/>
              <p:nvPr/>
            </p:nvGrpSpPr>
            <p:grpSpPr>
              <a:xfrm>
                <a:off x="7237078" y="2919121"/>
                <a:ext cx="1552123" cy="383993"/>
                <a:chOff x="7213694" y="3169955"/>
                <a:chExt cx="1746364" cy="432048"/>
              </a:xfrm>
            </p:grpSpPr>
            <p:sp>
              <p:nvSpPr>
                <p:cNvPr id="38" name="Rounded Rectangle 37"/>
                <p:cNvSpPr/>
                <p:nvPr/>
              </p:nvSpPr>
              <p:spPr>
                <a:xfrm>
                  <a:off x="7213694" y="3169955"/>
                  <a:ext cx="1746364" cy="432048"/>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0,40 BTC     →    </a:t>
                  </a:r>
                </a:p>
              </p:txBody>
            </p:sp>
            <p:pic>
              <p:nvPicPr>
                <p:cNvPr id="39"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522" y="3233187"/>
                  <a:ext cx="248727" cy="323999"/>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233" y="3233187"/>
                  <a:ext cx="324001" cy="323999"/>
                </a:xfrm>
                <a:prstGeom prst="rect">
                  <a:avLst/>
                </a:prstGeom>
              </p:spPr>
            </p:pic>
          </p:grpSp>
        </p:grpSp>
        <p:grpSp>
          <p:nvGrpSpPr>
            <p:cNvPr id="53" name="Group 52"/>
            <p:cNvGrpSpPr/>
            <p:nvPr/>
          </p:nvGrpSpPr>
          <p:grpSpPr>
            <a:xfrm>
              <a:off x="-1260054" y="915566"/>
              <a:ext cx="1759772" cy="1835546"/>
              <a:chOff x="-1292228" y="1131590"/>
              <a:chExt cx="1759772" cy="1835546"/>
            </a:xfrm>
          </p:grpSpPr>
          <p:sp>
            <p:nvSpPr>
              <p:cNvPr id="45" name="Rounded Rectangle 44"/>
              <p:cNvSpPr/>
              <p:nvPr/>
            </p:nvSpPr>
            <p:spPr>
              <a:xfrm>
                <a:off x="-1292228" y="1131590"/>
                <a:ext cx="1759772" cy="1835546"/>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7" name="Rounded Rectangle 46"/>
              <p:cNvSpPr/>
              <p:nvPr/>
            </p:nvSpPr>
            <p:spPr>
              <a:xfrm>
                <a:off x="-1180150" y="1520762"/>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8" name="TextBox 47"/>
              <p:cNvSpPr txBox="1"/>
              <p:nvPr/>
            </p:nvSpPr>
            <p:spPr>
              <a:xfrm>
                <a:off x="-862621" y="1131590"/>
                <a:ext cx="930627" cy="344274"/>
              </a:xfrm>
              <a:prstGeom prst="rect">
                <a:avLst/>
              </a:prstGeom>
              <a:noFill/>
            </p:spPr>
            <p:txBody>
              <a:bodyPr wrap="none" rtlCol="0">
                <a:spAutoFit/>
              </a:bodyPr>
              <a:lstStyle/>
              <a:p>
                <a:r>
                  <a:rPr lang="nl-BE" sz="2133" b="1" dirty="0">
                    <a:solidFill>
                      <a:schemeClr val="accent1">
                        <a:lumMod val="50000"/>
                      </a:schemeClr>
                    </a:solidFill>
                  </a:rPr>
                  <a:t>Block 50</a:t>
                </a:r>
              </a:p>
            </p:txBody>
          </p:sp>
          <p:sp>
            <p:nvSpPr>
              <p:cNvPr id="49" name="Rounded Rectangle 48"/>
              <p:cNvSpPr/>
              <p:nvPr/>
            </p:nvSpPr>
            <p:spPr>
              <a:xfrm>
                <a:off x="-1188288" y="198945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0" name="Rounded Rectangle 49"/>
              <p:cNvSpPr/>
              <p:nvPr/>
            </p:nvSpPr>
            <p:spPr>
              <a:xfrm>
                <a:off x="-1188800" y="2436681"/>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cxnSp>
          <p:nvCxnSpPr>
            <p:cNvPr id="59" name="Straight Arrow Connector 58"/>
            <p:cNvCxnSpPr/>
            <p:nvPr/>
          </p:nvCxnSpPr>
          <p:spPr>
            <a:xfrm flipH="1" flipV="1">
              <a:off x="2604145"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4709606"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812875"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8789201" y="1463228"/>
              <a:ext cx="44445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sp>
        <p:nvSpPr>
          <p:cNvPr id="63" name="Rounded Rectangle 62"/>
          <p:cNvSpPr/>
          <p:nvPr/>
        </p:nvSpPr>
        <p:spPr>
          <a:xfrm>
            <a:off x="5247870" y="4656323"/>
            <a:ext cx="6432417"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rgbClr val="0087BE"/>
                </a:solidFill>
              </a:rPr>
              <a:t>At </a:t>
            </a:r>
            <a:r>
              <a:rPr lang="nl-BE" sz="2133" dirty="0" err="1">
                <a:solidFill>
                  <a:srgbClr val="0087BE"/>
                </a:solidFill>
              </a:rPr>
              <a:t>predetermined</a:t>
            </a:r>
            <a:r>
              <a:rPr lang="nl-BE" sz="2133" dirty="0">
                <a:solidFill>
                  <a:srgbClr val="0087BE"/>
                </a:solidFill>
              </a:rPr>
              <a:t> </a:t>
            </a:r>
            <a:r>
              <a:rPr lang="nl-BE" sz="2133" dirty="0" err="1">
                <a:solidFill>
                  <a:srgbClr val="0087BE"/>
                </a:solidFill>
              </a:rPr>
              <a:t>frequency</a:t>
            </a:r>
            <a:r>
              <a:rPr lang="nl-BE" sz="2133" dirty="0">
                <a:solidFill>
                  <a:srgbClr val="0087BE"/>
                </a:solidFill>
              </a:rPr>
              <a:t>, </a:t>
            </a:r>
            <a:r>
              <a:rPr lang="nl-BE" sz="2133" dirty="0" err="1">
                <a:solidFill>
                  <a:srgbClr val="0087BE"/>
                </a:solidFill>
              </a:rPr>
              <a:t>the</a:t>
            </a:r>
            <a:r>
              <a:rPr lang="nl-BE" sz="2133" dirty="0">
                <a:solidFill>
                  <a:srgbClr val="0087BE"/>
                </a:solidFill>
              </a:rPr>
              <a:t> </a:t>
            </a:r>
            <a:r>
              <a:rPr lang="nl-BE" sz="2133" dirty="0" err="1">
                <a:solidFill>
                  <a:srgbClr val="0087BE"/>
                </a:solidFill>
              </a:rPr>
              <a:t>network</a:t>
            </a:r>
            <a:r>
              <a:rPr lang="nl-BE" sz="2133" dirty="0">
                <a:solidFill>
                  <a:srgbClr val="0087BE"/>
                </a:solidFill>
              </a:rPr>
              <a:t> </a:t>
            </a:r>
            <a:r>
              <a:rPr lang="nl-BE" sz="2133" dirty="0" err="1">
                <a:solidFill>
                  <a:srgbClr val="0087BE"/>
                </a:solidFill>
              </a:rPr>
              <a:t>appends</a:t>
            </a:r>
            <a:r>
              <a:rPr lang="nl-BE" sz="2133" dirty="0">
                <a:solidFill>
                  <a:srgbClr val="0087BE"/>
                </a:solidFill>
              </a:rPr>
              <a:t> new block </a:t>
            </a:r>
            <a:r>
              <a:rPr lang="nl-BE" sz="2133" dirty="0" err="1">
                <a:solidFill>
                  <a:srgbClr val="0087BE"/>
                </a:solidFill>
              </a:rPr>
              <a:t>with</a:t>
            </a:r>
            <a:r>
              <a:rPr lang="nl-BE" sz="2133" dirty="0">
                <a:solidFill>
                  <a:srgbClr val="0087BE"/>
                </a:solidFill>
              </a:rPr>
              <a:t> most recent transactions</a:t>
            </a:r>
          </a:p>
        </p:txBody>
      </p:sp>
      <p:sp>
        <p:nvSpPr>
          <p:cNvPr id="64" name="Rounded Rectangle 63"/>
          <p:cNvSpPr/>
          <p:nvPr/>
        </p:nvSpPr>
        <p:spPr>
          <a:xfrm>
            <a:off x="3808021" y="5609409"/>
            <a:ext cx="3612612"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rgbClr val="0087BE"/>
                </a:solidFill>
              </a:rPr>
              <a:t>Transaction in blockchain </a:t>
            </a:r>
            <a:r>
              <a:rPr lang="nl-BE" sz="2133" dirty="0" err="1">
                <a:solidFill>
                  <a:srgbClr val="0087BE"/>
                </a:solidFill>
              </a:rPr>
              <a:t>cannot</a:t>
            </a:r>
            <a:r>
              <a:rPr lang="nl-BE" sz="2133" dirty="0">
                <a:solidFill>
                  <a:srgbClr val="0087BE"/>
                </a:solidFill>
              </a:rPr>
              <a:t> </a:t>
            </a:r>
            <a:r>
              <a:rPr lang="nl-BE" sz="2133" dirty="0" err="1">
                <a:solidFill>
                  <a:srgbClr val="0087BE"/>
                </a:solidFill>
              </a:rPr>
              <a:t>be</a:t>
            </a:r>
            <a:r>
              <a:rPr lang="nl-BE" sz="2133" dirty="0">
                <a:solidFill>
                  <a:srgbClr val="0087BE"/>
                </a:solidFill>
              </a:rPr>
              <a:t> </a:t>
            </a:r>
            <a:r>
              <a:rPr lang="nl-BE" sz="2133" dirty="0" err="1">
                <a:solidFill>
                  <a:srgbClr val="0087BE"/>
                </a:solidFill>
              </a:rPr>
              <a:t>removed</a:t>
            </a:r>
            <a:endParaRPr lang="nl-BE" sz="2133" dirty="0">
              <a:solidFill>
                <a:srgbClr val="0087BE"/>
              </a:solidFill>
            </a:endParaRPr>
          </a:p>
        </p:txBody>
      </p:sp>
      <p:sp>
        <p:nvSpPr>
          <p:cNvPr id="65" name="Rounded Rectangle 64"/>
          <p:cNvSpPr/>
          <p:nvPr/>
        </p:nvSpPr>
        <p:spPr>
          <a:xfrm>
            <a:off x="431372" y="5609409"/>
            <a:ext cx="2998129"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rgbClr val="0087BE"/>
                </a:solidFill>
              </a:rPr>
              <a:t>Blockchain </a:t>
            </a:r>
            <a:r>
              <a:rPr lang="nl-BE" sz="2133" dirty="0" err="1">
                <a:solidFill>
                  <a:srgbClr val="0087BE"/>
                </a:solidFill>
              </a:rPr>
              <a:t>contains</a:t>
            </a:r>
            <a:r>
              <a:rPr lang="nl-BE" sz="2133" dirty="0">
                <a:solidFill>
                  <a:srgbClr val="0087BE"/>
                </a:solidFill>
              </a:rPr>
              <a:t> ALL transactions</a:t>
            </a:r>
          </a:p>
        </p:txBody>
      </p:sp>
      <p:sp>
        <p:nvSpPr>
          <p:cNvPr id="66" name="Rounded Rectangle 65"/>
          <p:cNvSpPr/>
          <p:nvPr/>
        </p:nvSpPr>
        <p:spPr>
          <a:xfrm>
            <a:off x="431372" y="4656401"/>
            <a:ext cx="4416491"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smtClean="0">
                <a:solidFill>
                  <a:srgbClr val="0087BE"/>
                </a:solidFill>
              </a:rPr>
              <a:t>Concatenation</a:t>
            </a:r>
            <a:r>
              <a:rPr lang="nl-BE" sz="2133" dirty="0" smtClean="0">
                <a:solidFill>
                  <a:srgbClr val="0087BE"/>
                </a:solidFill>
              </a:rPr>
              <a:t> </a:t>
            </a:r>
            <a:r>
              <a:rPr lang="nl-BE" sz="2133" dirty="0">
                <a:solidFill>
                  <a:srgbClr val="0087BE"/>
                </a:solidFill>
              </a:rPr>
              <a:t>of blocks, </a:t>
            </a:r>
            <a:r>
              <a:rPr lang="nl-BE" sz="2133" dirty="0" err="1">
                <a:solidFill>
                  <a:srgbClr val="0087BE"/>
                </a:solidFill>
              </a:rPr>
              <a:t>which</a:t>
            </a:r>
            <a:r>
              <a:rPr lang="nl-BE" sz="2133" dirty="0">
                <a:solidFill>
                  <a:srgbClr val="0087BE"/>
                </a:solidFill>
              </a:rPr>
              <a:t> </a:t>
            </a:r>
            <a:r>
              <a:rPr lang="nl-BE" sz="2133" dirty="0" err="1">
                <a:solidFill>
                  <a:srgbClr val="0087BE"/>
                </a:solidFill>
              </a:rPr>
              <a:t>contain</a:t>
            </a:r>
            <a:r>
              <a:rPr lang="nl-BE" sz="2133" dirty="0">
                <a:solidFill>
                  <a:srgbClr val="0087BE"/>
                </a:solidFill>
              </a:rPr>
              <a:t> </a:t>
            </a:r>
            <a:r>
              <a:rPr lang="en-US" sz="2133" dirty="0" smtClean="0">
                <a:solidFill>
                  <a:srgbClr val="0087BE"/>
                </a:solidFill>
              </a:rPr>
              <a:t>transactions</a:t>
            </a:r>
            <a:endParaRPr lang="en-US" sz="2133" dirty="0">
              <a:solidFill>
                <a:srgbClr val="0087BE"/>
              </a:solidFill>
            </a:endParaRPr>
          </a:p>
        </p:txBody>
      </p:sp>
      <p:sp>
        <p:nvSpPr>
          <p:cNvPr id="67" name="Rounded Rectangle 66"/>
          <p:cNvSpPr/>
          <p:nvPr/>
        </p:nvSpPr>
        <p:spPr>
          <a:xfrm>
            <a:off x="7753616" y="5609409"/>
            <a:ext cx="3920413"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rgbClr val="0087BE"/>
                </a:solidFill>
              </a:rPr>
              <a:t>Many</a:t>
            </a:r>
            <a:r>
              <a:rPr lang="nl-BE" sz="2133" dirty="0">
                <a:solidFill>
                  <a:srgbClr val="0087BE"/>
                </a:solidFill>
              </a:rPr>
              <a:t> </a:t>
            </a:r>
            <a:r>
              <a:rPr lang="nl-BE" sz="2133" dirty="0" err="1">
                <a:solidFill>
                  <a:srgbClr val="0087BE"/>
                </a:solidFill>
              </a:rPr>
              <a:t>entities</a:t>
            </a:r>
            <a:r>
              <a:rPr lang="nl-BE" sz="2133" dirty="0">
                <a:solidFill>
                  <a:srgbClr val="0087BE"/>
                </a:solidFill>
              </a:rPr>
              <a:t> </a:t>
            </a:r>
            <a:r>
              <a:rPr lang="nl-BE" sz="2133" dirty="0" err="1">
                <a:solidFill>
                  <a:srgbClr val="0087BE"/>
                </a:solidFill>
              </a:rPr>
              <a:t>possess</a:t>
            </a:r>
            <a:r>
              <a:rPr lang="nl-BE" sz="2133" dirty="0">
                <a:solidFill>
                  <a:srgbClr val="0087BE"/>
                </a:solidFill>
              </a:rPr>
              <a:t> </a:t>
            </a:r>
            <a:r>
              <a:rPr lang="nl-BE" sz="2133" dirty="0" err="1">
                <a:solidFill>
                  <a:srgbClr val="0087BE"/>
                </a:solidFill>
              </a:rPr>
              <a:t>same</a:t>
            </a:r>
            <a:r>
              <a:rPr lang="nl-BE" sz="2133" dirty="0">
                <a:solidFill>
                  <a:srgbClr val="0087BE"/>
                </a:solidFill>
              </a:rPr>
              <a:t> copy of </a:t>
            </a:r>
            <a:r>
              <a:rPr lang="nl-BE" sz="2133" dirty="0" err="1">
                <a:solidFill>
                  <a:srgbClr val="0087BE"/>
                </a:solidFill>
              </a:rPr>
              <a:t>the</a:t>
            </a:r>
            <a:r>
              <a:rPr lang="nl-BE" sz="2133" dirty="0">
                <a:solidFill>
                  <a:srgbClr val="0087BE"/>
                </a:solidFill>
              </a:rPr>
              <a:t> blockchain</a:t>
            </a:r>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113430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27651" y="1363546"/>
            <a:ext cx="6872119" cy="37477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lide Number Placeholder 3"/>
          <p:cNvSpPr>
            <a:spLocks noGrp="1"/>
          </p:cNvSpPr>
          <p:nvPr>
            <p:ph type="sldNum" sz="quarter" idx="4"/>
          </p:nvPr>
        </p:nvSpPr>
        <p:spPr/>
        <p:txBody>
          <a:bodyPr/>
          <a:lstStyle/>
          <a:p>
            <a:fld id="{13B540AB-6939-4937-A918-1D15FF1C7CE3}" type="slidenum">
              <a:rPr lang="nl-BE" smtClean="0"/>
              <a:pPr/>
              <a:t>66</a:t>
            </a:fld>
            <a:endParaRPr lang="nl-BE" dirty="0"/>
          </a:p>
        </p:txBody>
      </p:sp>
      <p:sp>
        <p:nvSpPr>
          <p:cNvPr id="2" name="Title 1"/>
          <p:cNvSpPr>
            <a:spLocks noGrp="1"/>
          </p:cNvSpPr>
          <p:nvPr>
            <p:ph type="title"/>
          </p:nvPr>
        </p:nvSpPr>
        <p:spPr/>
        <p:txBody>
          <a:bodyPr/>
          <a:lstStyle/>
          <a:p>
            <a:r>
              <a:rPr lang="nl-BE" smtClean="0"/>
              <a:t>Traditional contract</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406" y="2881643"/>
            <a:ext cx="966501" cy="12589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240" y="2879073"/>
            <a:ext cx="1261563" cy="1261563"/>
          </a:xfrm>
          <a:prstGeom prst="rect">
            <a:avLst/>
          </a:prstGeom>
        </p:spPr>
      </p:pic>
      <p:cxnSp>
        <p:nvCxnSpPr>
          <p:cNvPr id="36" name="Elbow Connector 35"/>
          <p:cNvCxnSpPr>
            <a:stCxn id="7" idx="3"/>
          </p:cNvCxnSpPr>
          <p:nvPr/>
        </p:nvCxnSpPr>
        <p:spPr>
          <a:xfrm>
            <a:off x="4465800" y="350985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a:off x="7075755" y="352066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026" idx="2"/>
          </p:cNvCxnSpPr>
          <p:nvPr/>
        </p:nvCxnSpPr>
        <p:spPr>
          <a:xfrm flipH="1">
            <a:off x="6379323" y="2812851"/>
            <a:ext cx="0" cy="376636"/>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3073235" y="6021288"/>
            <a:ext cx="6728103"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Trusted authority may be required</a:t>
            </a:r>
            <a:endParaRPr lang="nl-BE" sz="2400" dirty="0"/>
          </a:p>
        </p:txBody>
      </p:sp>
      <p:sp>
        <p:nvSpPr>
          <p:cNvPr id="3" name="TextBox 2"/>
          <p:cNvSpPr txBox="1"/>
          <p:nvPr/>
        </p:nvSpPr>
        <p:spPr>
          <a:xfrm>
            <a:off x="6149129" y="4741986"/>
            <a:ext cx="576312" cy="369332"/>
          </a:xfrm>
          <a:prstGeom prst="rect">
            <a:avLst/>
          </a:prstGeom>
          <a:noFill/>
        </p:spPr>
        <p:txBody>
          <a:bodyPr wrap="none" rtlCol="0">
            <a:spAutoFit/>
          </a:bodyPr>
          <a:lstStyle/>
          <a:p>
            <a:r>
              <a:rPr lang="nl-BE" b="1" dirty="0" err="1" smtClean="0"/>
              <a:t>Text</a:t>
            </a:r>
            <a:endParaRPr lang="nl-BE" b="1" dirty="0"/>
          </a:p>
        </p:txBody>
      </p:sp>
      <p:pic>
        <p:nvPicPr>
          <p:cNvPr id="1026" name="Picture 2" descr="http://icons.iconarchive.com/icons/aha-soft/large-user/512/Notary-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347" y="1464447"/>
            <a:ext cx="1348409" cy="1348409"/>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3071667" y="5445224"/>
            <a:ext cx="6728103" cy="4320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Contract </a:t>
            </a:r>
            <a:r>
              <a:rPr lang="nl-BE" sz="2400" dirty="0" err="1" smtClean="0"/>
              <a:t>enforced</a:t>
            </a:r>
            <a:r>
              <a:rPr lang="nl-BE" sz="2400" dirty="0" smtClean="0"/>
              <a:t> </a:t>
            </a:r>
            <a:r>
              <a:rPr lang="nl-BE" sz="2400" dirty="0" err="1" smtClean="0"/>
              <a:t>by</a:t>
            </a:r>
            <a:r>
              <a:rPr lang="nl-BE" sz="2400" dirty="0" smtClean="0"/>
              <a:t> </a:t>
            </a:r>
            <a:r>
              <a:rPr lang="nl-BE" sz="2400" dirty="0" err="1" smtClean="0"/>
              <a:t>legislation</a:t>
            </a:r>
            <a:endParaRPr lang="nl-BE" sz="2400" dirty="0"/>
          </a:p>
        </p:txBody>
      </p:sp>
      <p:grpSp>
        <p:nvGrpSpPr>
          <p:cNvPr id="16" name="Group 15"/>
          <p:cNvGrpSpPr/>
          <p:nvPr/>
        </p:nvGrpSpPr>
        <p:grpSpPr>
          <a:xfrm>
            <a:off x="2303489" y="836715"/>
            <a:ext cx="1255459" cy="1255459"/>
            <a:chOff x="4136384" y="1511480"/>
            <a:chExt cx="1255459" cy="1255459"/>
          </a:xfrm>
        </p:grpSpPr>
        <p:pic>
          <p:nvPicPr>
            <p:cNvPr id="17" name="Picture 4"/>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9952" y="1511480"/>
              <a:ext cx="755898" cy="72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icons.iconarchive.com/icons/aha-soft/free-large-boss/512/Judge-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6384" y="1511480"/>
              <a:ext cx="1255459" cy="125545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0275" y="4061780"/>
            <a:ext cx="770880" cy="770880"/>
          </a:xfrm>
          <a:prstGeom prst="rect">
            <a:avLst/>
          </a:prstGeom>
        </p:spPr>
      </p:pic>
      <p:pic>
        <p:nvPicPr>
          <p:cNvPr id="15" name="Picture 2" descr="http://www.immigrationbureau.com/images/icons/widgets/business-employee-visa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2361" y="3063942"/>
            <a:ext cx="1423394" cy="106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3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3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27651" y="1363546"/>
            <a:ext cx="6872119" cy="37477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Slide Number Placeholder 3"/>
          <p:cNvSpPr>
            <a:spLocks noGrp="1"/>
          </p:cNvSpPr>
          <p:nvPr>
            <p:ph type="sldNum" sz="quarter" idx="4"/>
          </p:nvPr>
        </p:nvSpPr>
        <p:spPr/>
        <p:txBody>
          <a:bodyPr/>
          <a:lstStyle/>
          <a:p>
            <a:fld id="{13B540AB-6939-4937-A918-1D15FF1C7CE3}" type="slidenum">
              <a:rPr lang="nl-BE" smtClean="0"/>
              <a:pPr/>
              <a:t>67</a:t>
            </a:fld>
            <a:endParaRPr lang="nl-BE" dirty="0"/>
          </a:p>
        </p:txBody>
      </p:sp>
      <p:sp>
        <p:nvSpPr>
          <p:cNvPr id="2" name="Title 1"/>
          <p:cNvSpPr>
            <a:spLocks noGrp="1"/>
          </p:cNvSpPr>
          <p:nvPr>
            <p:ph type="title"/>
          </p:nvPr>
        </p:nvSpPr>
        <p:spPr/>
        <p:txBody>
          <a:bodyPr/>
          <a:lstStyle/>
          <a:p>
            <a:r>
              <a:rPr lang="nl-BE" smtClean="0"/>
              <a:t>Smart contract</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406" y="2881643"/>
            <a:ext cx="966501" cy="125899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240" y="2879073"/>
            <a:ext cx="1261563" cy="1261563"/>
          </a:xfrm>
          <a:prstGeom prst="rect">
            <a:avLst/>
          </a:prstGeom>
        </p:spPr>
      </p:pic>
      <p:cxnSp>
        <p:nvCxnSpPr>
          <p:cNvPr id="36" name="Elbow Connector 35"/>
          <p:cNvCxnSpPr>
            <a:stCxn id="7" idx="3"/>
          </p:cNvCxnSpPr>
          <p:nvPr/>
        </p:nvCxnSpPr>
        <p:spPr>
          <a:xfrm>
            <a:off x="4465800" y="350985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a:off x="7075755" y="3520662"/>
            <a:ext cx="1194584" cy="0"/>
          </a:xfrm>
          <a:prstGeom prst="bentConnector3">
            <a:avLst/>
          </a:prstGeom>
          <a:ln w="635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026" idx="2"/>
          </p:cNvCxnSpPr>
          <p:nvPr/>
        </p:nvCxnSpPr>
        <p:spPr>
          <a:xfrm flipH="1">
            <a:off x="6379323" y="2812851"/>
            <a:ext cx="0" cy="376636"/>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1775520" y="5998264"/>
            <a:ext cx="6264696"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No </a:t>
            </a:r>
            <a:r>
              <a:rPr lang="nl-BE" sz="2400" dirty="0" err="1" smtClean="0"/>
              <a:t>trusted</a:t>
            </a:r>
            <a:r>
              <a:rPr lang="nl-BE" sz="2400" dirty="0" smtClean="0"/>
              <a:t> </a:t>
            </a:r>
            <a:r>
              <a:rPr lang="nl-BE" sz="2400" dirty="0" err="1" smtClean="0"/>
              <a:t>authority</a:t>
            </a:r>
            <a:r>
              <a:rPr lang="nl-BE" sz="2400" dirty="0" smtClean="0"/>
              <a:t> </a:t>
            </a:r>
            <a:r>
              <a:rPr lang="nl-BE" sz="2400" dirty="0" err="1" smtClean="0"/>
              <a:t>required</a:t>
            </a:r>
            <a:endParaRPr lang="nl-BE" sz="2400" dirty="0"/>
          </a:p>
        </p:txBody>
      </p:sp>
      <p:sp>
        <p:nvSpPr>
          <p:cNvPr id="3" name="TextBox 2"/>
          <p:cNvSpPr txBox="1"/>
          <p:nvPr/>
        </p:nvSpPr>
        <p:spPr>
          <a:xfrm>
            <a:off x="6149129" y="4741986"/>
            <a:ext cx="576312" cy="369332"/>
          </a:xfrm>
          <a:prstGeom prst="rect">
            <a:avLst/>
          </a:prstGeom>
          <a:noFill/>
        </p:spPr>
        <p:txBody>
          <a:bodyPr wrap="none" rtlCol="0">
            <a:spAutoFit/>
          </a:bodyPr>
          <a:lstStyle/>
          <a:p>
            <a:r>
              <a:rPr lang="nl-BE" b="1" dirty="0" err="1" smtClean="0"/>
              <a:t>Text</a:t>
            </a:r>
            <a:endParaRPr lang="nl-BE" b="1" dirty="0"/>
          </a:p>
        </p:txBody>
      </p:sp>
      <p:pic>
        <p:nvPicPr>
          <p:cNvPr id="1026" name="Picture 2" descr="http://icons.iconarchive.com/icons/aha-soft/large-user/512/Notary-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347" y="1464447"/>
            <a:ext cx="1348409" cy="1348409"/>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1775521" y="5406712"/>
            <a:ext cx="6264696" cy="4320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Contract </a:t>
            </a:r>
            <a:r>
              <a:rPr lang="nl-BE" sz="2400" dirty="0" err="1" smtClean="0"/>
              <a:t>enforced</a:t>
            </a:r>
            <a:r>
              <a:rPr lang="nl-BE" sz="2400" dirty="0" smtClean="0"/>
              <a:t> </a:t>
            </a:r>
            <a:r>
              <a:rPr lang="nl-BE" sz="2400" dirty="0" err="1" smtClean="0"/>
              <a:t>by</a:t>
            </a:r>
            <a:r>
              <a:rPr lang="nl-BE" sz="2400" dirty="0" smtClean="0"/>
              <a:t> </a:t>
            </a:r>
            <a:r>
              <a:rPr lang="nl-BE" sz="2400" dirty="0" err="1" smtClean="0"/>
              <a:t>technology</a:t>
            </a:r>
            <a:endParaRPr lang="nl-BE" sz="2400" dirty="0"/>
          </a:p>
        </p:txBody>
      </p:sp>
      <p:grpSp>
        <p:nvGrpSpPr>
          <p:cNvPr id="16" name="Group 15"/>
          <p:cNvGrpSpPr/>
          <p:nvPr/>
        </p:nvGrpSpPr>
        <p:grpSpPr>
          <a:xfrm>
            <a:off x="2303489" y="836715"/>
            <a:ext cx="1255459" cy="1255459"/>
            <a:chOff x="4136384" y="1511480"/>
            <a:chExt cx="1255459" cy="1255459"/>
          </a:xfrm>
        </p:grpSpPr>
        <p:pic>
          <p:nvPicPr>
            <p:cNvPr id="17" name="Picture 4"/>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9952" y="1511480"/>
              <a:ext cx="755898" cy="72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icons.iconarchive.com/icons/aha-soft/free-large-boss/512/Judge-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6384" y="1511480"/>
              <a:ext cx="1255459" cy="125545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0275" y="4061780"/>
            <a:ext cx="770880" cy="770880"/>
          </a:xfrm>
          <a:prstGeom prst="rect">
            <a:avLst/>
          </a:prstGeom>
        </p:spPr>
      </p:pic>
      <p:pic>
        <p:nvPicPr>
          <p:cNvPr id="15" name="Picture 2" descr="http://www.immigrationbureau.com/images/icons/widgets/business-employee-visa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2361" y="3063942"/>
            <a:ext cx="1423394" cy="10675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2096647" y="1036026"/>
            <a:ext cx="1953173" cy="734020"/>
            <a:chOff x="1580004" y="2304504"/>
            <a:chExt cx="1953173" cy="734020"/>
          </a:xfrm>
        </p:grpSpPr>
        <p:grpSp>
          <p:nvGrpSpPr>
            <p:cNvPr id="21" name="Group 20"/>
            <p:cNvGrpSpPr/>
            <p:nvPr/>
          </p:nvGrpSpPr>
          <p:grpSpPr>
            <a:xfrm>
              <a:off x="1580004" y="2304504"/>
              <a:ext cx="513013" cy="734020"/>
              <a:chOff x="611560" y="836712"/>
              <a:chExt cx="1728192" cy="2952328"/>
            </a:xfrm>
          </p:grpSpPr>
          <p:sp>
            <p:nvSpPr>
              <p:cNvPr id="41" name="Rounded Rectangle 40"/>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2" name="Rounded Rectangle 41"/>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3" name="Rounded Rectangle 42"/>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4" name="Rounded Rectangle 43"/>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5" name="Rounded Rectangle 44"/>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8" name="TextBox 47"/>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22" name="Group 21"/>
            <p:cNvGrpSpPr/>
            <p:nvPr/>
          </p:nvGrpSpPr>
          <p:grpSpPr>
            <a:xfrm>
              <a:off x="2300084" y="2304504"/>
              <a:ext cx="513013" cy="734020"/>
              <a:chOff x="611560" y="836712"/>
              <a:chExt cx="1728192" cy="2952328"/>
            </a:xfrm>
          </p:grpSpPr>
          <p:sp>
            <p:nvSpPr>
              <p:cNvPr id="33" name="Rounded Rectangle 32"/>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4" name="Rounded Rectangle 33"/>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5" name="Rounded Rectangle 34"/>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7" name="Rounded Rectangle 3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8" name="Rounded Rectangle 3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0" name="TextBox 39"/>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23" name="Group 22"/>
            <p:cNvGrpSpPr/>
            <p:nvPr/>
          </p:nvGrpSpPr>
          <p:grpSpPr>
            <a:xfrm>
              <a:off x="3020164" y="2304504"/>
              <a:ext cx="513013" cy="734020"/>
              <a:chOff x="611560" y="836712"/>
              <a:chExt cx="1728192" cy="2952328"/>
            </a:xfrm>
          </p:grpSpPr>
          <p:sp>
            <p:nvSpPr>
              <p:cNvPr id="26" name="Rounded Rectangle 25"/>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7" name="Rounded Rectangle 26"/>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8" name="Rounded Rectangle 27"/>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9" name="Rounded Rectangle 2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Rounded Rectangle 2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2" name="TextBox 31"/>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24" name="Elbow Connector 23"/>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6096003" y="4741986"/>
            <a:ext cx="668773" cy="369332"/>
          </a:xfrm>
          <a:prstGeom prst="rect">
            <a:avLst/>
          </a:prstGeom>
          <a:noFill/>
        </p:spPr>
        <p:txBody>
          <a:bodyPr wrap="none" rtlCol="0">
            <a:spAutoFit/>
          </a:bodyPr>
          <a:lstStyle/>
          <a:p>
            <a:r>
              <a:rPr lang="nl-BE" b="1" dirty="0" smtClean="0"/>
              <a:t>Code</a:t>
            </a:r>
            <a:endParaRPr lang="nl-BE" b="1" dirty="0"/>
          </a:p>
        </p:txBody>
      </p:sp>
      <p:sp>
        <p:nvSpPr>
          <p:cNvPr id="8" name="Right Brace 7"/>
          <p:cNvSpPr/>
          <p:nvPr/>
        </p:nvSpPr>
        <p:spPr>
          <a:xfrm>
            <a:off x="8177362" y="5414058"/>
            <a:ext cx="418600" cy="10236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9" name="TextBox 8"/>
          <p:cNvSpPr txBox="1"/>
          <p:nvPr/>
        </p:nvSpPr>
        <p:spPr>
          <a:xfrm>
            <a:off x="8616281" y="5510360"/>
            <a:ext cx="1941750" cy="830997"/>
          </a:xfrm>
          <a:prstGeom prst="rect">
            <a:avLst/>
          </a:prstGeom>
          <a:noFill/>
        </p:spPr>
        <p:txBody>
          <a:bodyPr wrap="none" rtlCol="0">
            <a:spAutoFit/>
          </a:bodyPr>
          <a:lstStyle/>
          <a:p>
            <a:r>
              <a:rPr lang="nl-BE" sz="2400" dirty="0" err="1" smtClean="0"/>
              <a:t>Quicker</a:t>
            </a:r>
            <a:r>
              <a:rPr lang="nl-BE" sz="2400" dirty="0" smtClean="0"/>
              <a:t> &amp; </a:t>
            </a:r>
            <a:r>
              <a:rPr lang="nl-BE" sz="2400" dirty="0"/>
              <a:t/>
            </a:r>
            <a:br>
              <a:rPr lang="nl-BE" sz="2400" dirty="0"/>
            </a:br>
            <a:r>
              <a:rPr lang="nl-BE" sz="2400" dirty="0" smtClean="0"/>
              <a:t>more </a:t>
            </a:r>
            <a:r>
              <a:rPr lang="en-US" sz="2400" dirty="0" smtClean="0"/>
              <a:t>efficient</a:t>
            </a:r>
            <a:endParaRPr lang="en-US" sz="2400" dirty="0"/>
          </a:p>
        </p:txBody>
      </p:sp>
      <p:sp>
        <p:nvSpPr>
          <p:cNvPr id="50" name="Rounded Rectangle 49"/>
          <p:cNvSpPr/>
          <p:nvPr/>
        </p:nvSpPr>
        <p:spPr>
          <a:xfrm>
            <a:off x="7580100" y="1036026"/>
            <a:ext cx="2553135" cy="7791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More complex </a:t>
            </a:r>
            <a:r>
              <a:rPr lang="nl-BE" sz="2400" dirty="0" err="1" smtClean="0"/>
              <a:t>reality</a:t>
            </a:r>
            <a:endParaRPr lang="nl-BE" sz="2400" dirty="0"/>
          </a:p>
        </p:txBody>
      </p:sp>
    </p:spTree>
    <p:extLst>
      <p:ext uri="{BB962C8B-B14F-4D97-AF65-F5344CB8AC3E}">
        <p14:creationId xmlns:p14="http://schemas.microsoft.com/office/powerpoint/2010/main" val="3873105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26"/>
                                        </p:tgtEl>
                                      </p:cBhvr>
                                    </p:animEffect>
                                    <p:set>
                                      <p:cBhvr>
                                        <p:cTn id="28" dur="1" fill="hold">
                                          <p:stCondLst>
                                            <p:cond delay="499"/>
                                          </p:stCondLst>
                                        </p:cTn>
                                        <p:tgtEl>
                                          <p:spTgt spid="102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 grpId="0"/>
      <p:bldP spid="31" grpId="0" animBg="1"/>
      <p:bldP spid="49" grpId="0"/>
      <p:bldP spid="8" grpId="0" animBg="1"/>
      <p:bldP spid="9" grpId="0"/>
      <p:bldP spid="5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74096" y="0"/>
            <a:ext cx="2535941" cy="76240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Slide Number Placeholder 3"/>
          <p:cNvSpPr>
            <a:spLocks noGrp="1"/>
          </p:cNvSpPr>
          <p:nvPr>
            <p:ph type="sldNum" sz="quarter" idx="4"/>
          </p:nvPr>
        </p:nvSpPr>
        <p:spPr/>
        <p:txBody>
          <a:bodyPr/>
          <a:lstStyle/>
          <a:p>
            <a:fld id="{13B540AB-6939-4937-A918-1D15FF1C7CE3}" type="slidenum">
              <a:rPr lang="nl-BE" smtClean="0"/>
              <a:pPr/>
              <a:t>68</a:t>
            </a:fld>
            <a:endParaRPr lang="nl-BE" dirty="0"/>
          </a:p>
        </p:txBody>
      </p:sp>
      <p:sp>
        <p:nvSpPr>
          <p:cNvPr id="5" name="Title 1"/>
          <p:cNvSpPr>
            <a:spLocks noGrp="1"/>
          </p:cNvSpPr>
          <p:nvPr>
            <p:ph type="title"/>
          </p:nvPr>
        </p:nvSpPr>
        <p:spPr/>
        <p:txBody>
          <a:bodyPr/>
          <a:lstStyle/>
          <a:p>
            <a:r>
              <a:rPr lang="nl-BE" dirty="0" smtClean="0"/>
              <a:t>Smart contract</a:t>
            </a:r>
            <a:endParaRPr lang="nl-BE" dirty="0"/>
          </a:p>
        </p:txBody>
      </p:sp>
      <p:sp>
        <p:nvSpPr>
          <p:cNvPr id="10" name="Rectangle 9"/>
          <p:cNvSpPr/>
          <p:nvPr/>
        </p:nvSpPr>
        <p:spPr>
          <a:xfrm>
            <a:off x="4161532" y="1756629"/>
            <a:ext cx="3541637" cy="3145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TextBox 10"/>
          <p:cNvSpPr txBox="1"/>
          <p:nvPr/>
        </p:nvSpPr>
        <p:spPr>
          <a:xfrm>
            <a:off x="4203680" y="1773777"/>
            <a:ext cx="3430298" cy="3129575"/>
          </a:xfrm>
          <a:prstGeom prst="rect">
            <a:avLst/>
          </a:prstGeom>
          <a:noFill/>
        </p:spPr>
        <p:txBody>
          <a:bodyPr wrap="none" rtlCol="0">
            <a:spAutoFit/>
          </a:bodyPr>
          <a:lstStyle/>
          <a:p>
            <a:r>
              <a:rPr lang="nl-BE" sz="2667" dirty="0"/>
              <a:t>Contract </a:t>
            </a:r>
            <a:r>
              <a:rPr lang="nl-BE" sz="2667" dirty="0" err="1"/>
              <a:t>Auction</a:t>
            </a:r>
            <a:r>
              <a:rPr lang="nl-BE" sz="2667" dirty="0"/>
              <a:t>{</a:t>
            </a:r>
          </a:p>
          <a:p>
            <a:r>
              <a:rPr lang="nl-BE" sz="2667" dirty="0"/>
              <a:t>     </a:t>
            </a:r>
            <a:r>
              <a:rPr lang="nl-BE" sz="2667" dirty="0" err="1"/>
              <a:t>function</a:t>
            </a:r>
            <a:r>
              <a:rPr lang="nl-BE" sz="2667" dirty="0"/>
              <a:t> bid()</a:t>
            </a:r>
          </a:p>
          <a:p>
            <a:r>
              <a:rPr lang="nl-BE" sz="2667" dirty="0"/>
              <a:t>     </a:t>
            </a:r>
            <a:r>
              <a:rPr lang="nl-BE" sz="2667" dirty="0" err="1"/>
              <a:t>function</a:t>
            </a:r>
            <a:r>
              <a:rPr lang="nl-BE" sz="2667" dirty="0"/>
              <a:t> </a:t>
            </a:r>
            <a:r>
              <a:rPr lang="nl-BE" sz="2667" dirty="0" err="1"/>
              <a:t>getMoney</a:t>
            </a:r>
            <a:r>
              <a:rPr lang="nl-BE" sz="2667" dirty="0"/>
              <a:t>()</a:t>
            </a:r>
            <a:r>
              <a:rPr lang="nl-BE" sz="3200" dirty="0"/>
              <a:t/>
            </a:r>
            <a:br>
              <a:rPr lang="nl-BE" sz="3200" dirty="0"/>
            </a:br>
            <a:r>
              <a:rPr lang="nl-BE" sz="1067" dirty="0"/>
              <a:t> </a:t>
            </a:r>
          </a:p>
          <a:p>
            <a:r>
              <a:rPr lang="nl-BE" sz="2667" dirty="0"/>
              <a:t>     </a:t>
            </a:r>
            <a:r>
              <a:rPr lang="nl-BE" sz="2667" dirty="0" err="1"/>
              <a:t>HighestBid</a:t>
            </a:r>
            <a:r>
              <a:rPr lang="nl-BE" sz="2667" dirty="0"/>
              <a:t>:       </a:t>
            </a:r>
            <a:r>
              <a:rPr lang="el-GR" sz="2667" b="1" dirty="0"/>
              <a:t>Ξ</a:t>
            </a:r>
            <a:endParaRPr lang="nl-BE" sz="2667" b="1" dirty="0"/>
          </a:p>
          <a:p>
            <a:r>
              <a:rPr lang="nl-BE" sz="2667" dirty="0"/>
              <a:t>     </a:t>
            </a:r>
            <a:r>
              <a:rPr lang="nl-BE" sz="2667" dirty="0" err="1"/>
              <a:t>HighestBidder</a:t>
            </a:r>
            <a:r>
              <a:rPr lang="nl-BE" sz="2667" dirty="0"/>
              <a:t>:</a:t>
            </a:r>
          </a:p>
          <a:p>
            <a:r>
              <a:rPr lang="nl-BE" sz="2667" dirty="0"/>
              <a:t>     </a:t>
            </a:r>
            <a:r>
              <a:rPr lang="nl-BE" sz="2667" dirty="0" err="1"/>
              <a:t>Beneficiary</a:t>
            </a:r>
            <a:r>
              <a:rPr lang="nl-BE" sz="2667" dirty="0"/>
              <a:t>: </a:t>
            </a:r>
            <a:r>
              <a:rPr lang="nl-BE" sz="2667" dirty="0" err="1"/>
              <a:t>Charlie</a:t>
            </a:r>
            <a:endParaRPr lang="nl-BE" sz="2667" dirty="0"/>
          </a:p>
          <a:p>
            <a:r>
              <a:rPr lang="nl-BE" sz="2667" dirty="0"/>
              <a:t>}</a:t>
            </a:r>
          </a:p>
        </p:txBody>
      </p:sp>
      <p:grpSp>
        <p:nvGrpSpPr>
          <p:cNvPr id="12" name="Group 11"/>
          <p:cNvGrpSpPr/>
          <p:nvPr/>
        </p:nvGrpSpPr>
        <p:grpSpPr>
          <a:xfrm>
            <a:off x="1905524" y="3689260"/>
            <a:ext cx="2266920" cy="521248"/>
            <a:chOff x="1429132" y="4787821"/>
            <a:chExt cx="1700190" cy="390936"/>
          </a:xfrm>
        </p:grpSpPr>
        <p:cxnSp>
          <p:nvCxnSpPr>
            <p:cNvPr id="13" name="Elbow Connector 12"/>
            <p:cNvCxnSpPr/>
            <p:nvPr/>
          </p:nvCxnSpPr>
          <p:spPr>
            <a:xfrm>
              <a:off x="1429132" y="5178757"/>
              <a:ext cx="1700190" cy="0"/>
            </a:xfrm>
            <a:prstGeom prst="bentConnector3">
              <a:avLst>
                <a:gd name="adj1" fmla="val 50000"/>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226" y="4787821"/>
              <a:ext cx="1188066" cy="377074"/>
            </a:xfrm>
            <a:prstGeom prst="rect">
              <a:avLst/>
            </a:prstGeom>
            <a:noFill/>
            <a:ln>
              <a:noFill/>
            </a:ln>
          </p:spPr>
          <p:txBody>
            <a:bodyPr wrap="none" rtlCol="0">
              <a:spAutoFit/>
            </a:bodyPr>
            <a:lstStyle/>
            <a:p>
              <a:r>
                <a:rPr lang="nl-BE" sz="2667" dirty="0">
                  <a:solidFill>
                    <a:srgbClr val="0087BE"/>
                  </a:solidFill>
                </a:rPr>
                <a:t>bid(), 20 </a:t>
              </a:r>
              <a:r>
                <a:rPr lang="el-GR" sz="2667" dirty="0">
                  <a:solidFill>
                    <a:srgbClr val="0087BE"/>
                  </a:solidFill>
                </a:rPr>
                <a:t>Ξ</a:t>
              </a:r>
              <a:endParaRPr lang="nl-BE" sz="2667" dirty="0">
                <a:solidFill>
                  <a:srgbClr val="0087BE"/>
                </a:solidFill>
              </a:endParaRPr>
            </a:p>
          </p:txBody>
        </p:sp>
      </p:grpSp>
      <p:grpSp>
        <p:nvGrpSpPr>
          <p:cNvPr id="15" name="Group 14"/>
          <p:cNvGrpSpPr/>
          <p:nvPr/>
        </p:nvGrpSpPr>
        <p:grpSpPr>
          <a:xfrm>
            <a:off x="1914785" y="1720460"/>
            <a:ext cx="2247207" cy="502766"/>
            <a:chOff x="1308554" y="912979"/>
            <a:chExt cx="1685405" cy="377074"/>
          </a:xfrm>
        </p:grpSpPr>
        <p:cxnSp>
          <p:nvCxnSpPr>
            <p:cNvPr id="16" name="Elbow Connector 15"/>
            <p:cNvCxnSpPr/>
            <p:nvPr/>
          </p:nvCxnSpPr>
          <p:spPr>
            <a:xfrm>
              <a:off x="1308554" y="1283496"/>
              <a:ext cx="1685405" cy="633"/>
            </a:xfrm>
            <a:prstGeom prst="bentConnector3">
              <a:avLst>
                <a:gd name="adj1" fmla="val 50000"/>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60871" y="912979"/>
              <a:ext cx="1356044" cy="377074"/>
            </a:xfrm>
            <a:prstGeom prst="rect">
              <a:avLst/>
            </a:prstGeom>
            <a:noFill/>
          </p:spPr>
          <p:txBody>
            <a:bodyPr wrap="none" rtlCol="0">
              <a:spAutoFit/>
            </a:bodyPr>
            <a:lstStyle/>
            <a:p>
              <a:r>
                <a:rPr lang="nl-BE" sz="2667" dirty="0" err="1">
                  <a:solidFill>
                    <a:srgbClr val="0087BE"/>
                  </a:solidFill>
                </a:rPr>
                <a:t>getMoney</a:t>
              </a:r>
              <a:r>
                <a:rPr lang="nl-BE" sz="2667" dirty="0">
                  <a:solidFill>
                    <a:schemeClr val="bg1"/>
                  </a:solidFill>
                </a:rPr>
                <a:t>()</a:t>
              </a:r>
            </a:p>
          </p:txBody>
        </p:sp>
      </p:grpSp>
      <p:grpSp>
        <p:nvGrpSpPr>
          <p:cNvPr id="18" name="Group 17"/>
          <p:cNvGrpSpPr/>
          <p:nvPr/>
        </p:nvGrpSpPr>
        <p:grpSpPr>
          <a:xfrm>
            <a:off x="7728183" y="2640625"/>
            <a:ext cx="2523960" cy="502766"/>
            <a:chOff x="6084128" y="3392444"/>
            <a:chExt cx="1892970" cy="377074"/>
          </a:xfrm>
        </p:grpSpPr>
        <p:cxnSp>
          <p:nvCxnSpPr>
            <p:cNvPr id="19" name="Elbow Connector 18"/>
            <p:cNvCxnSpPr/>
            <p:nvPr/>
          </p:nvCxnSpPr>
          <p:spPr>
            <a:xfrm rot="10800000" flipV="1">
              <a:off x="6084128" y="3752484"/>
              <a:ext cx="1892970" cy="0"/>
            </a:xfrm>
            <a:prstGeom prst="bentConnector3">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32068" y="3392444"/>
              <a:ext cx="1188066" cy="377074"/>
            </a:xfrm>
            <a:prstGeom prst="rect">
              <a:avLst/>
            </a:prstGeom>
            <a:noFill/>
            <a:ln>
              <a:noFill/>
            </a:ln>
          </p:spPr>
          <p:txBody>
            <a:bodyPr wrap="none" rtlCol="0">
              <a:spAutoFit/>
            </a:bodyPr>
            <a:lstStyle/>
            <a:p>
              <a:r>
                <a:rPr lang="nl-BE" sz="2667" dirty="0">
                  <a:solidFill>
                    <a:srgbClr val="0087BE"/>
                  </a:solidFill>
                </a:rPr>
                <a:t>bid(), 10 </a:t>
              </a:r>
              <a:r>
                <a:rPr lang="el-GR" sz="2667" dirty="0">
                  <a:solidFill>
                    <a:srgbClr val="0087BE"/>
                  </a:solidFill>
                </a:rPr>
                <a:t>Ξ</a:t>
              </a:r>
              <a:endParaRPr lang="nl-BE" sz="2667" dirty="0">
                <a:solidFill>
                  <a:srgbClr val="0087BE"/>
                </a:solidFill>
              </a:endParaRPr>
            </a:p>
          </p:txBody>
        </p:sp>
      </p:grpSp>
      <p:grpSp>
        <p:nvGrpSpPr>
          <p:cNvPr id="21" name="Group 20"/>
          <p:cNvGrpSpPr/>
          <p:nvPr/>
        </p:nvGrpSpPr>
        <p:grpSpPr>
          <a:xfrm>
            <a:off x="1853750" y="2501361"/>
            <a:ext cx="2286708" cy="545889"/>
            <a:chOff x="1308554" y="2044702"/>
            <a:chExt cx="1715030" cy="409416"/>
          </a:xfrm>
        </p:grpSpPr>
        <p:cxnSp>
          <p:nvCxnSpPr>
            <p:cNvPr id="22" name="Elbow Connector 21"/>
            <p:cNvCxnSpPr/>
            <p:nvPr/>
          </p:nvCxnSpPr>
          <p:spPr>
            <a:xfrm rot="10800000">
              <a:off x="1308554" y="2044702"/>
              <a:ext cx="1715030" cy="0"/>
            </a:xfrm>
            <a:prstGeom prst="bentConnector3">
              <a:avLst>
                <a:gd name="adj1" fmla="val 50000"/>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752730" y="2077044"/>
              <a:ext cx="582131" cy="377074"/>
            </a:xfrm>
            <a:prstGeom prst="rect">
              <a:avLst/>
            </a:prstGeom>
            <a:noFill/>
            <a:ln>
              <a:solidFill>
                <a:schemeClr val="bg1"/>
              </a:solidFill>
            </a:ln>
          </p:spPr>
          <p:txBody>
            <a:bodyPr wrap="none" rtlCol="0">
              <a:spAutoFit/>
            </a:bodyPr>
            <a:lstStyle/>
            <a:p>
              <a:r>
                <a:rPr lang="nl-BE" sz="2667" dirty="0">
                  <a:solidFill>
                    <a:srgbClr val="0087BE"/>
                  </a:solidFill>
                </a:rPr>
                <a:t>20 </a:t>
              </a:r>
              <a:r>
                <a:rPr lang="el-GR" sz="2667" dirty="0">
                  <a:solidFill>
                    <a:srgbClr val="0087BE"/>
                  </a:solidFill>
                </a:rPr>
                <a:t>Ξ</a:t>
              </a:r>
              <a:endParaRPr lang="nl-BE" sz="2667" dirty="0">
                <a:solidFill>
                  <a:srgbClr val="0087BE"/>
                </a:solidFill>
              </a:endParaRPr>
            </a:p>
          </p:txBody>
        </p:sp>
      </p:grpSp>
      <p:sp>
        <p:nvSpPr>
          <p:cNvPr id="24" name="TextBox 23"/>
          <p:cNvSpPr txBox="1"/>
          <p:nvPr/>
        </p:nvSpPr>
        <p:spPr>
          <a:xfrm>
            <a:off x="6291203" y="3132001"/>
            <a:ext cx="357790" cy="502766"/>
          </a:xfrm>
          <a:prstGeom prst="rect">
            <a:avLst/>
          </a:prstGeom>
          <a:noFill/>
        </p:spPr>
        <p:txBody>
          <a:bodyPr wrap="none" rtlCol="0">
            <a:spAutoFit/>
          </a:bodyPr>
          <a:lstStyle/>
          <a:p>
            <a:r>
              <a:rPr lang="nl-BE" sz="2667" b="1" dirty="0"/>
              <a:t>0</a:t>
            </a:r>
          </a:p>
        </p:txBody>
      </p:sp>
      <p:sp>
        <p:nvSpPr>
          <p:cNvPr id="25" name="TextBox 24"/>
          <p:cNvSpPr txBox="1"/>
          <p:nvPr/>
        </p:nvSpPr>
        <p:spPr>
          <a:xfrm>
            <a:off x="6288022" y="3158848"/>
            <a:ext cx="530915" cy="502766"/>
          </a:xfrm>
          <a:prstGeom prst="rect">
            <a:avLst/>
          </a:prstGeom>
          <a:noFill/>
        </p:spPr>
        <p:txBody>
          <a:bodyPr wrap="none" rtlCol="0">
            <a:spAutoFit/>
          </a:bodyPr>
          <a:lstStyle/>
          <a:p>
            <a:r>
              <a:rPr lang="nl-BE" sz="2667" b="1" dirty="0"/>
              <a:t>20</a:t>
            </a:r>
          </a:p>
        </p:txBody>
      </p:sp>
      <p:sp>
        <p:nvSpPr>
          <p:cNvPr id="26" name="TextBox 25"/>
          <p:cNvSpPr txBox="1"/>
          <p:nvPr/>
        </p:nvSpPr>
        <p:spPr>
          <a:xfrm>
            <a:off x="6306277" y="3141716"/>
            <a:ext cx="530915" cy="502766"/>
          </a:xfrm>
          <a:prstGeom prst="rect">
            <a:avLst/>
          </a:prstGeom>
          <a:noFill/>
        </p:spPr>
        <p:txBody>
          <a:bodyPr wrap="none" rtlCol="0">
            <a:spAutoFit/>
          </a:bodyPr>
          <a:lstStyle/>
          <a:p>
            <a:r>
              <a:rPr lang="nl-BE" sz="2667" b="1" dirty="0"/>
              <a:t>10</a:t>
            </a:r>
          </a:p>
        </p:txBody>
      </p:sp>
      <p:sp>
        <p:nvSpPr>
          <p:cNvPr id="51" name="TextBox 50"/>
          <p:cNvSpPr txBox="1"/>
          <p:nvPr/>
        </p:nvSpPr>
        <p:spPr>
          <a:xfrm>
            <a:off x="1038181" y="4546899"/>
            <a:ext cx="622286" cy="420564"/>
          </a:xfrm>
          <a:prstGeom prst="rect">
            <a:avLst/>
          </a:prstGeom>
          <a:noFill/>
        </p:spPr>
        <p:txBody>
          <a:bodyPr wrap="none" rtlCol="0">
            <a:spAutoFit/>
          </a:bodyPr>
          <a:lstStyle/>
          <a:p>
            <a:r>
              <a:rPr lang="nl-BE" sz="2133" dirty="0"/>
              <a:t>Bob</a:t>
            </a:r>
          </a:p>
        </p:txBody>
      </p:sp>
      <p:sp>
        <p:nvSpPr>
          <p:cNvPr id="52" name="TextBox 51"/>
          <p:cNvSpPr txBox="1"/>
          <p:nvPr/>
        </p:nvSpPr>
        <p:spPr>
          <a:xfrm>
            <a:off x="10495810" y="3682803"/>
            <a:ext cx="720069" cy="420564"/>
          </a:xfrm>
          <a:prstGeom prst="rect">
            <a:avLst/>
          </a:prstGeom>
          <a:noFill/>
        </p:spPr>
        <p:txBody>
          <a:bodyPr wrap="none" rtlCol="0">
            <a:spAutoFit/>
          </a:bodyPr>
          <a:lstStyle/>
          <a:p>
            <a:r>
              <a:rPr lang="nl-BE" sz="2133" dirty="0"/>
              <a:t>Alice</a:t>
            </a:r>
          </a:p>
        </p:txBody>
      </p:sp>
      <p:sp>
        <p:nvSpPr>
          <p:cNvPr id="53" name="TextBox 52"/>
          <p:cNvSpPr txBox="1"/>
          <p:nvPr/>
        </p:nvSpPr>
        <p:spPr>
          <a:xfrm>
            <a:off x="815414" y="2626685"/>
            <a:ext cx="962123" cy="420564"/>
          </a:xfrm>
          <a:prstGeom prst="rect">
            <a:avLst/>
          </a:prstGeom>
          <a:noFill/>
        </p:spPr>
        <p:txBody>
          <a:bodyPr wrap="none" rtlCol="0">
            <a:spAutoFit/>
          </a:bodyPr>
          <a:lstStyle/>
          <a:p>
            <a:r>
              <a:rPr lang="nl-BE" sz="2133" dirty="0"/>
              <a:t>Charlie</a:t>
            </a:r>
          </a:p>
        </p:txBody>
      </p:sp>
      <p:sp>
        <p:nvSpPr>
          <p:cNvPr id="54" name="TextBox 53"/>
          <p:cNvSpPr txBox="1"/>
          <p:nvPr/>
        </p:nvSpPr>
        <p:spPr>
          <a:xfrm>
            <a:off x="6766589" y="3558145"/>
            <a:ext cx="872355" cy="502766"/>
          </a:xfrm>
          <a:prstGeom prst="rect">
            <a:avLst/>
          </a:prstGeom>
          <a:noFill/>
        </p:spPr>
        <p:txBody>
          <a:bodyPr wrap="none" rtlCol="0">
            <a:spAutoFit/>
          </a:bodyPr>
          <a:lstStyle/>
          <a:p>
            <a:r>
              <a:rPr lang="nl-BE" sz="2667" b="1" dirty="0"/>
              <a:t>Alice</a:t>
            </a:r>
          </a:p>
        </p:txBody>
      </p:sp>
      <p:grpSp>
        <p:nvGrpSpPr>
          <p:cNvPr id="55" name="Group 54"/>
          <p:cNvGrpSpPr/>
          <p:nvPr/>
        </p:nvGrpSpPr>
        <p:grpSpPr>
          <a:xfrm>
            <a:off x="7771008" y="3366127"/>
            <a:ext cx="2523960" cy="502766"/>
            <a:chOff x="6116245" y="3603873"/>
            <a:chExt cx="1892969" cy="377074"/>
          </a:xfrm>
        </p:grpSpPr>
        <p:cxnSp>
          <p:nvCxnSpPr>
            <p:cNvPr id="56" name="Elbow Connector 55"/>
            <p:cNvCxnSpPr/>
            <p:nvPr/>
          </p:nvCxnSpPr>
          <p:spPr>
            <a:xfrm rot="10800000" flipV="1">
              <a:off x="6116245" y="3645024"/>
              <a:ext cx="1892969" cy="0"/>
            </a:xfrm>
            <a:prstGeom prst="bentConnector3">
              <a:avLst/>
            </a:prstGeom>
            <a:ln w="25400">
              <a:solidFill>
                <a:srgbClr val="0087BE"/>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748384" y="3603873"/>
              <a:ext cx="582131" cy="377074"/>
            </a:xfrm>
            <a:prstGeom prst="rect">
              <a:avLst/>
            </a:prstGeom>
            <a:ln>
              <a:noFill/>
            </a:ln>
          </p:spPr>
          <p:txBody>
            <a:bodyPr wrap="none">
              <a:spAutoFit/>
            </a:bodyPr>
            <a:lstStyle/>
            <a:p>
              <a:r>
                <a:rPr lang="nl-BE" sz="2667" dirty="0">
                  <a:solidFill>
                    <a:srgbClr val="0087BE"/>
                  </a:solidFill>
                </a:rPr>
                <a:t>10 </a:t>
              </a:r>
              <a:r>
                <a:rPr lang="el-GR" sz="2667" dirty="0">
                  <a:solidFill>
                    <a:srgbClr val="0087BE"/>
                  </a:solidFill>
                </a:rPr>
                <a:t>Ξ</a:t>
              </a:r>
              <a:endParaRPr lang="nl-BE" sz="2667" dirty="0">
                <a:solidFill>
                  <a:srgbClr val="0087BE"/>
                </a:solidFill>
              </a:endParaRPr>
            </a:p>
          </p:txBody>
        </p:sp>
      </p:grpSp>
      <p:sp>
        <p:nvSpPr>
          <p:cNvPr id="58" name="TextBox 57"/>
          <p:cNvSpPr txBox="1"/>
          <p:nvPr/>
        </p:nvSpPr>
        <p:spPr>
          <a:xfrm>
            <a:off x="6766588" y="3558144"/>
            <a:ext cx="744114" cy="502766"/>
          </a:xfrm>
          <a:prstGeom prst="rect">
            <a:avLst/>
          </a:prstGeom>
          <a:noFill/>
        </p:spPr>
        <p:txBody>
          <a:bodyPr wrap="none" rtlCol="0">
            <a:spAutoFit/>
          </a:bodyPr>
          <a:lstStyle/>
          <a:p>
            <a:r>
              <a:rPr lang="nl-BE" sz="2667" b="1" dirty="0"/>
              <a:t>Bob</a:t>
            </a:r>
          </a:p>
        </p:txBody>
      </p:sp>
      <p:sp>
        <p:nvSpPr>
          <p:cNvPr id="63" name="Rectangle 62"/>
          <p:cNvSpPr/>
          <p:nvPr/>
        </p:nvSpPr>
        <p:spPr>
          <a:xfrm>
            <a:off x="9789128" y="64777"/>
            <a:ext cx="2353337" cy="666977"/>
          </a:xfrm>
          <a:prstGeom prst="rect">
            <a:avLst/>
          </a:prstGeom>
        </p:spPr>
        <p:txBody>
          <a:bodyPr wrap="none">
            <a:spAutoFit/>
          </a:bodyPr>
          <a:lstStyle/>
          <a:p>
            <a:pPr algn="r"/>
            <a:r>
              <a:rPr lang="nl-BE" sz="1867" dirty="0"/>
              <a:t>Ether (</a:t>
            </a:r>
            <a:r>
              <a:rPr lang="el-GR" sz="1867" dirty="0"/>
              <a:t>Ξ</a:t>
            </a:r>
            <a:r>
              <a:rPr lang="nl-BE" sz="1867" dirty="0"/>
              <a:t>) is </a:t>
            </a:r>
            <a:r>
              <a:rPr lang="nl-BE" sz="1867" dirty="0" err="1"/>
              <a:t>the</a:t>
            </a:r>
            <a:r>
              <a:rPr lang="nl-BE" sz="1867" dirty="0"/>
              <a:t> crypto-</a:t>
            </a:r>
            <a:br>
              <a:rPr lang="nl-BE" sz="1867" dirty="0"/>
            </a:br>
            <a:r>
              <a:rPr lang="nl-BE" sz="1867" dirty="0" err="1"/>
              <a:t>currency</a:t>
            </a:r>
            <a:r>
              <a:rPr lang="nl-BE" sz="1867" dirty="0"/>
              <a:t> on </a:t>
            </a:r>
            <a:r>
              <a:rPr lang="nl-BE" sz="1867" dirty="0" err="1"/>
              <a:t>Ethereum</a:t>
            </a:r>
            <a:endParaRPr lang="fr-BE" sz="1867" dirty="0"/>
          </a:p>
        </p:txBody>
      </p:sp>
      <p:pic>
        <p:nvPicPr>
          <p:cNvPr id="69"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435" y="3558144"/>
            <a:ext cx="810668" cy="1056000"/>
          </a:xfrm>
          <a:prstGeom prst="rect">
            <a:avLst/>
          </a:prstGeom>
        </p:spPr>
      </p:pic>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088" y="2675028"/>
            <a:ext cx="1056000" cy="1056000"/>
          </a:xfrm>
          <a:prstGeom prst="rect">
            <a:avLst/>
          </a:prstGeom>
        </p:spPr>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44" y="1700808"/>
            <a:ext cx="822360" cy="1056000"/>
          </a:xfrm>
          <a:prstGeom prst="rect">
            <a:avLst/>
          </a:prstGeom>
        </p:spPr>
      </p:pic>
      <p:sp>
        <p:nvSpPr>
          <p:cNvPr id="75" name="Rounded Rectangle 74"/>
          <p:cNvSpPr/>
          <p:nvPr/>
        </p:nvSpPr>
        <p:spPr>
          <a:xfrm>
            <a:off x="453769" y="5517236"/>
            <a:ext cx="2916361"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rgbClr val="0087BE"/>
                </a:solidFill>
              </a:rPr>
              <a:t>Can</a:t>
            </a:r>
            <a:r>
              <a:rPr lang="nl-BE" sz="2133" dirty="0">
                <a:solidFill>
                  <a:srgbClr val="0087BE"/>
                </a:solidFill>
              </a:rPr>
              <a:t> </a:t>
            </a:r>
            <a:r>
              <a:rPr lang="nl-BE" sz="2133" dirty="0" err="1">
                <a:solidFill>
                  <a:srgbClr val="0087BE"/>
                </a:solidFill>
              </a:rPr>
              <a:t>receive</a:t>
            </a:r>
            <a:r>
              <a:rPr lang="nl-BE" sz="2133" dirty="0">
                <a:solidFill>
                  <a:srgbClr val="0087BE"/>
                </a:solidFill>
              </a:rPr>
              <a:t>, block </a:t>
            </a:r>
            <a:r>
              <a:rPr lang="nl-BE" sz="2133" dirty="0" err="1">
                <a:solidFill>
                  <a:srgbClr val="0087BE"/>
                </a:solidFill>
              </a:rPr>
              <a:t>and</a:t>
            </a:r>
            <a:r>
              <a:rPr lang="nl-BE" sz="2133" dirty="0">
                <a:solidFill>
                  <a:srgbClr val="0087BE"/>
                </a:solidFill>
              </a:rPr>
              <a:t> </a:t>
            </a:r>
            <a:r>
              <a:rPr lang="nl-BE" sz="2133" dirty="0" err="1">
                <a:solidFill>
                  <a:srgbClr val="0087BE"/>
                </a:solidFill>
              </a:rPr>
              <a:t>spend</a:t>
            </a:r>
            <a:r>
              <a:rPr lang="nl-BE" sz="2133" dirty="0">
                <a:solidFill>
                  <a:srgbClr val="0087BE"/>
                </a:solidFill>
              </a:rPr>
              <a:t> </a:t>
            </a:r>
            <a:r>
              <a:rPr lang="nl-BE" sz="2133" dirty="0" err="1">
                <a:solidFill>
                  <a:srgbClr val="0087BE"/>
                </a:solidFill>
              </a:rPr>
              <a:t>value</a:t>
            </a:r>
            <a:endParaRPr lang="nl-BE" sz="2133" dirty="0">
              <a:solidFill>
                <a:srgbClr val="0087BE"/>
              </a:solidFill>
            </a:endParaRPr>
          </a:p>
        </p:txBody>
      </p:sp>
      <p:sp>
        <p:nvSpPr>
          <p:cNvPr id="76" name="Rounded Rectangle 75"/>
          <p:cNvSpPr/>
          <p:nvPr/>
        </p:nvSpPr>
        <p:spPr>
          <a:xfrm>
            <a:off x="3672227" y="5517235"/>
            <a:ext cx="3879028"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87BE"/>
                </a:solidFill>
              </a:rPr>
              <a:t>No single entity can influence correct functioning</a:t>
            </a:r>
          </a:p>
        </p:txBody>
      </p:sp>
      <p:sp>
        <p:nvSpPr>
          <p:cNvPr id="77" name="Rounded Rectangle 76"/>
          <p:cNvSpPr/>
          <p:nvPr/>
        </p:nvSpPr>
        <p:spPr>
          <a:xfrm>
            <a:off x="7853352" y="5517233"/>
            <a:ext cx="1813789"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87BE"/>
                </a:solidFill>
              </a:rPr>
              <a:t>Reactive</a:t>
            </a:r>
          </a:p>
        </p:txBody>
      </p:sp>
      <p:sp>
        <p:nvSpPr>
          <p:cNvPr id="78" name="Rounded Rectangle 77"/>
          <p:cNvSpPr/>
          <p:nvPr/>
        </p:nvSpPr>
        <p:spPr>
          <a:xfrm>
            <a:off x="9946840" y="5517232"/>
            <a:ext cx="1813789" cy="771919"/>
          </a:xfrm>
          <a:prstGeom prst="roundRect">
            <a:avLst>
              <a:gd name="adj" fmla="val 0"/>
            </a:avLst>
          </a:prstGeom>
          <a:solidFill>
            <a:schemeClr val="bg1">
              <a:alpha val="50000"/>
            </a:schemeClr>
          </a:solidFill>
          <a:ln>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0087BE"/>
                </a:solidFill>
              </a:rPr>
              <a:t>Deaf and blind</a:t>
            </a:r>
          </a:p>
        </p:txBody>
      </p:sp>
      <p:grpSp>
        <p:nvGrpSpPr>
          <p:cNvPr id="7171" name="Group 7170"/>
          <p:cNvGrpSpPr>
            <a:grpSpLocks noChangeAspect="1"/>
          </p:cNvGrpSpPr>
          <p:nvPr/>
        </p:nvGrpSpPr>
        <p:grpSpPr>
          <a:xfrm>
            <a:off x="6901208" y="1306554"/>
            <a:ext cx="1925067" cy="776196"/>
            <a:chOff x="6011741" y="974622"/>
            <a:chExt cx="1728611" cy="696984"/>
          </a:xfrm>
        </p:grpSpPr>
        <p:sp>
          <p:nvSpPr>
            <p:cNvPr id="80" name="Rounded Rectangle 79"/>
            <p:cNvSpPr/>
            <p:nvPr/>
          </p:nvSpPr>
          <p:spPr>
            <a:xfrm>
              <a:off x="6011741"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1" name="Rounded Rectangle 80"/>
            <p:cNvSpPr/>
            <p:nvPr/>
          </p:nvSpPr>
          <p:spPr>
            <a:xfrm>
              <a:off x="6064875" y="1493848"/>
              <a:ext cx="366925"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2" name="Rounded Rectangle 81"/>
            <p:cNvSpPr/>
            <p:nvPr/>
          </p:nvSpPr>
          <p:spPr>
            <a:xfrm>
              <a:off x="6064894" y="1038633"/>
              <a:ext cx="366908"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84" name="Rounded Rectangle 83"/>
            <p:cNvSpPr/>
            <p:nvPr/>
          </p:nvSpPr>
          <p:spPr>
            <a:xfrm>
              <a:off x="6062726" y="1195151"/>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5" name="Rounded Rectangle 84"/>
            <p:cNvSpPr/>
            <p:nvPr/>
          </p:nvSpPr>
          <p:spPr>
            <a:xfrm>
              <a:off x="6062590" y="1344500"/>
              <a:ext cx="366925"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6" name="Rounded Rectangle 85"/>
            <p:cNvSpPr/>
            <p:nvPr/>
          </p:nvSpPr>
          <p:spPr>
            <a:xfrm>
              <a:off x="6640517"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7" name="Rounded Rectangle 86"/>
            <p:cNvSpPr/>
            <p:nvPr/>
          </p:nvSpPr>
          <p:spPr>
            <a:xfrm>
              <a:off x="6697618" y="1038633"/>
              <a:ext cx="363404"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89" name="Rounded Rectangle 88"/>
            <p:cNvSpPr/>
            <p:nvPr/>
          </p:nvSpPr>
          <p:spPr>
            <a:xfrm>
              <a:off x="6691472" y="1494691"/>
              <a:ext cx="366908"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0" name="Rounded Rectangle 89"/>
            <p:cNvSpPr/>
            <p:nvPr/>
          </p:nvSpPr>
          <p:spPr>
            <a:xfrm>
              <a:off x="6691472" y="1197680"/>
              <a:ext cx="366908"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1" name="Rounded Rectangle 90"/>
            <p:cNvSpPr/>
            <p:nvPr/>
          </p:nvSpPr>
          <p:spPr>
            <a:xfrm>
              <a:off x="6691473" y="1346186"/>
              <a:ext cx="366962"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sp>
          <p:nvSpPr>
            <p:cNvPr id="92" name="Rounded Rectangle 91"/>
            <p:cNvSpPr/>
            <p:nvPr/>
          </p:nvSpPr>
          <p:spPr>
            <a:xfrm>
              <a:off x="7271536"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3" name="Rounded Rectangle 92"/>
            <p:cNvSpPr/>
            <p:nvPr/>
          </p:nvSpPr>
          <p:spPr>
            <a:xfrm>
              <a:off x="7327887" y="1038633"/>
              <a:ext cx="362118"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94" name="Rounded Rectangle 93"/>
            <p:cNvSpPr/>
            <p:nvPr/>
          </p:nvSpPr>
          <p:spPr>
            <a:xfrm>
              <a:off x="7322490" y="1349369"/>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5" name="Rounded Rectangle 94"/>
            <p:cNvSpPr/>
            <p:nvPr/>
          </p:nvSpPr>
          <p:spPr>
            <a:xfrm>
              <a:off x="7322490" y="1197679"/>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7" name="Rounded Rectangle 96"/>
            <p:cNvSpPr/>
            <p:nvPr/>
          </p:nvSpPr>
          <p:spPr>
            <a:xfrm>
              <a:off x="7322491" y="1501059"/>
              <a:ext cx="366962"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cxnSp>
          <p:nvCxnSpPr>
            <p:cNvPr id="98" name="Straight Arrow Connector 97"/>
            <p:cNvCxnSpPr/>
            <p:nvPr/>
          </p:nvCxnSpPr>
          <p:spPr>
            <a:xfrm flipH="1">
              <a:off x="6484084" y="1091560"/>
              <a:ext cx="207388"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7114177" y="1091560"/>
              <a:ext cx="208313"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5706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6" grpId="1"/>
      <p:bldP spid="54" grpId="0"/>
      <p:bldP spid="54" grpId="1"/>
      <p:bldP spid="58" grpId="0"/>
      <p:bldP spid="75" grpId="0" animBg="1"/>
      <p:bldP spid="76" grpId="0" animBg="1"/>
      <p:bldP spid="77" grpId="0" animBg="1"/>
      <p:bldP spid="7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Smart </a:t>
            </a:r>
            <a:r>
              <a:rPr lang="nl-BE" dirty="0" err="1" smtClean="0"/>
              <a:t>Contracts</a:t>
            </a:r>
            <a:endParaRPr lang="fr-BE" dirty="0"/>
          </a:p>
        </p:txBody>
      </p:sp>
      <p:grpSp>
        <p:nvGrpSpPr>
          <p:cNvPr id="37" name="Groep 36"/>
          <p:cNvGrpSpPr/>
          <p:nvPr/>
        </p:nvGrpSpPr>
        <p:grpSpPr>
          <a:xfrm>
            <a:off x="0" y="2060848"/>
            <a:ext cx="17539419" cy="3306249"/>
            <a:chOff x="-528740" y="2060847"/>
            <a:chExt cx="17539419" cy="3306249"/>
          </a:xfrm>
        </p:grpSpPr>
        <p:cxnSp>
          <p:nvCxnSpPr>
            <p:cNvPr id="5" name="Straight Arrow Connector 4"/>
            <p:cNvCxnSpPr/>
            <p:nvPr/>
          </p:nvCxnSpPr>
          <p:spPr>
            <a:xfrm flipH="1" flipV="1">
              <a:off x="1622704"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nvGrpSpPr>
            <p:cNvPr id="3" name="Groep 2"/>
            <p:cNvGrpSpPr/>
            <p:nvPr/>
          </p:nvGrpSpPr>
          <p:grpSpPr>
            <a:xfrm>
              <a:off x="4597876" y="2060849"/>
              <a:ext cx="2149729" cy="3306247"/>
              <a:chOff x="4597876" y="2060849"/>
              <a:chExt cx="2149729" cy="3306247"/>
            </a:xfrm>
          </p:grpSpPr>
          <p:sp>
            <p:nvSpPr>
              <p:cNvPr id="46" name="Rounded Rectangle 45"/>
              <p:cNvSpPr/>
              <p:nvPr/>
            </p:nvSpPr>
            <p:spPr>
              <a:xfrm>
                <a:off x="4597876" y="2060849"/>
                <a:ext cx="2149729" cy="3306247"/>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7" name="Rounded Rectangle 46"/>
              <p:cNvSpPr/>
              <p:nvPr/>
            </p:nvSpPr>
            <p:spPr>
              <a:xfrm>
                <a:off x="4734699" y="4201471"/>
                <a:ext cx="189587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8" name="Rounded Rectangle 47"/>
              <p:cNvSpPr/>
              <p:nvPr/>
            </p:nvSpPr>
            <p:spPr>
              <a:xfrm>
                <a:off x="4734790" y="2536260"/>
                <a:ext cx="1895784"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9" name="TextBox 48"/>
              <p:cNvSpPr txBox="1"/>
              <p:nvPr/>
            </p:nvSpPr>
            <p:spPr>
              <a:xfrm>
                <a:off x="5108277" y="2071416"/>
                <a:ext cx="1136849" cy="420563"/>
              </a:xfrm>
              <a:prstGeom prst="rect">
                <a:avLst/>
              </a:prstGeom>
              <a:noFill/>
            </p:spPr>
            <p:txBody>
              <a:bodyPr wrap="none" rtlCol="0">
                <a:spAutoFit/>
              </a:bodyPr>
              <a:lstStyle/>
              <a:p>
                <a:r>
                  <a:rPr lang="nl-BE" sz="2133" b="1" dirty="0">
                    <a:solidFill>
                      <a:schemeClr val="accent1">
                        <a:lumMod val="50000"/>
                      </a:schemeClr>
                    </a:solidFill>
                  </a:rPr>
                  <a:t>Block 52</a:t>
                </a:r>
              </a:p>
            </p:txBody>
          </p:sp>
          <p:sp>
            <p:nvSpPr>
              <p:cNvPr id="50" name="Rounded Rectangle 49"/>
              <p:cNvSpPr/>
              <p:nvPr/>
            </p:nvSpPr>
            <p:spPr>
              <a:xfrm>
                <a:off x="4724848" y="3108813"/>
                <a:ext cx="1895782"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1" name="Rounded Rectangle 50"/>
              <p:cNvSpPr/>
              <p:nvPr/>
            </p:nvSpPr>
            <p:spPr>
              <a:xfrm>
                <a:off x="4724223" y="3655142"/>
                <a:ext cx="189587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2" name="Rounded Rectangle 51"/>
              <p:cNvSpPr/>
              <p:nvPr/>
            </p:nvSpPr>
            <p:spPr>
              <a:xfrm>
                <a:off x="4724848" y="4747798"/>
                <a:ext cx="1896066"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a:t>Bid Alice</a:t>
                </a:r>
              </a:p>
            </p:txBody>
          </p:sp>
        </p:grpSp>
        <p:grpSp>
          <p:nvGrpSpPr>
            <p:cNvPr id="4" name="Groep 3"/>
            <p:cNvGrpSpPr/>
            <p:nvPr/>
          </p:nvGrpSpPr>
          <p:grpSpPr>
            <a:xfrm>
              <a:off x="2034571" y="2060848"/>
              <a:ext cx="2149730" cy="2738068"/>
              <a:chOff x="2034571" y="2060848"/>
              <a:chExt cx="2149730" cy="2738068"/>
            </a:xfrm>
          </p:grpSpPr>
          <p:sp>
            <p:nvSpPr>
              <p:cNvPr id="38" name="Rounded Rectangle 37"/>
              <p:cNvSpPr/>
              <p:nvPr/>
            </p:nvSpPr>
            <p:spPr>
              <a:xfrm>
                <a:off x="2034571" y="2060848"/>
                <a:ext cx="2149730" cy="2738068"/>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9" name="Rounded Rectangle 38"/>
              <p:cNvSpPr/>
              <p:nvPr/>
            </p:nvSpPr>
            <p:spPr>
              <a:xfrm>
                <a:off x="2164071" y="4185288"/>
                <a:ext cx="1894829"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0" name="Rounded Rectangle 39"/>
              <p:cNvSpPr/>
              <p:nvPr/>
            </p:nvSpPr>
            <p:spPr>
              <a:xfrm>
                <a:off x="2162704" y="3106713"/>
                <a:ext cx="1896067" cy="469084"/>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1" name="TextBox 40"/>
              <p:cNvSpPr txBox="1"/>
              <p:nvPr/>
            </p:nvSpPr>
            <p:spPr>
              <a:xfrm>
                <a:off x="2559959" y="2071415"/>
                <a:ext cx="1136850" cy="420564"/>
              </a:xfrm>
              <a:prstGeom prst="rect">
                <a:avLst/>
              </a:prstGeom>
              <a:noFill/>
            </p:spPr>
            <p:txBody>
              <a:bodyPr wrap="none" rtlCol="0">
                <a:spAutoFit/>
              </a:bodyPr>
              <a:lstStyle/>
              <a:p>
                <a:r>
                  <a:rPr lang="nl-BE" sz="2133" b="1" dirty="0">
                    <a:solidFill>
                      <a:schemeClr val="accent1">
                        <a:lumMod val="50000"/>
                      </a:schemeClr>
                    </a:solidFill>
                  </a:rPr>
                  <a:t>Block 51</a:t>
                </a:r>
              </a:p>
            </p:txBody>
          </p:sp>
          <p:sp>
            <p:nvSpPr>
              <p:cNvPr id="42" name="Rounded Rectangle 41"/>
              <p:cNvSpPr/>
              <p:nvPr/>
            </p:nvSpPr>
            <p:spPr>
              <a:xfrm>
                <a:off x="2163943" y="2536260"/>
                <a:ext cx="1894828"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3" name="Rounded Rectangle 42"/>
              <p:cNvSpPr/>
              <p:nvPr/>
            </p:nvSpPr>
            <p:spPr>
              <a:xfrm>
                <a:off x="2162704" y="3646000"/>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err="1"/>
                  <a:t>Publish</a:t>
                </a:r>
                <a:r>
                  <a:rPr lang="nl-BE" sz="2267" dirty="0"/>
                  <a:t> </a:t>
                </a:r>
                <a:r>
                  <a:rPr lang="nl-BE" sz="2267" dirty="0" err="1"/>
                  <a:t>contr</a:t>
                </a:r>
                <a:r>
                  <a:rPr lang="nl-BE" sz="2267" dirty="0"/>
                  <a:t>.</a:t>
                </a:r>
              </a:p>
            </p:txBody>
          </p:sp>
        </p:grpSp>
        <p:grpSp>
          <p:nvGrpSpPr>
            <p:cNvPr id="14" name="Groep 13"/>
            <p:cNvGrpSpPr/>
            <p:nvPr/>
          </p:nvGrpSpPr>
          <p:grpSpPr>
            <a:xfrm>
              <a:off x="7161186" y="2060848"/>
              <a:ext cx="2149730" cy="3306246"/>
              <a:chOff x="7161186" y="2060848"/>
              <a:chExt cx="2149730" cy="3306246"/>
            </a:xfrm>
          </p:grpSpPr>
          <p:sp>
            <p:nvSpPr>
              <p:cNvPr id="29" name="Rounded Rectangle 28"/>
              <p:cNvSpPr/>
              <p:nvPr/>
            </p:nvSpPr>
            <p:spPr>
              <a:xfrm>
                <a:off x="7161186" y="2060848"/>
                <a:ext cx="2149730" cy="3306246"/>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Rounded Rectangle 29"/>
              <p:cNvSpPr/>
              <p:nvPr/>
            </p:nvSpPr>
            <p:spPr>
              <a:xfrm>
                <a:off x="7316201" y="2536259"/>
                <a:ext cx="1877684"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31" name="TextBox 30"/>
              <p:cNvSpPr txBox="1"/>
              <p:nvPr/>
            </p:nvSpPr>
            <p:spPr>
              <a:xfrm>
                <a:off x="7695840" y="2076400"/>
                <a:ext cx="1136850" cy="420563"/>
              </a:xfrm>
              <a:prstGeom prst="rect">
                <a:avLst/>
              </a:prstGeom>
              <a:noFill/>
            </p:spPr>
            <p:txBody>
              <a:bodyPr wrap="none" rtlCol="0">
                <a:spAutoFit/>
              </a:bodyPr>
              <a:lstStyle/>
              <a:p>
                <a:r>
                  <a:rPr lang="nl-BE" sz="2133" b="1" dirty="0">
                    <a:solidFill>
                      <a:schemeClr val="accent1">
                        <a:lumMod val="50000"/>
                      </a:schemeClr>
                    </a:solidFill>
                  </a:rPr>
                  <a:t>Block 53</a:t>
                </a:r>
              </a:p>
            </p:txBody>
          </p:sp>
          <p:sp>
            <p:nvSpPr>
              <p:cNvPr id="32" name="Rounded Rectangle 31"/>
              <p:cNvSpPr/>
              <p:nvPr/>
            </p:nvSpPr>
            <p:spPr>
              <a:xfrm>
                <a:off x="7288018" y="4204553"/>
                <a:ext cx="1895785"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3" name="Rounded Rectangle 32"/>
              <p:cNvSpPr/>
              <p:nvPr/>
            </p:nvSpPr>
            <p:spPr>
              <a:xfrm>
                <a:off x="7288018" y="3118062"/>
                <a:ext cx="1895785"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4" name="Rounded Rectangle 33"/>
              <p:cNvSpPr/>
              <p:nvPr/>
            </p:nvSpPr>
            <p:spPr>
              <a:xfrm>
                <a:off x="7288018" y="3661308"/>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a:t>Bid Bob</a:t>
                </a:r>
              </a:p>
            </p:txBody>
          </p:sp>
          <p:sp>
            <p:nvSpPr>
              <p:cNvPr id="35" name="Rounded Rectangle 34"/>
              <p:cNvSpPr/>
              <p:nvPr/>
            </p:nvSpPr>
            <p:spPr>
              <a:xfrm>
                <a:off x="7288018" y="4747797"/>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grpSp>
        <p:grpSp>
          <p:nvGrpSpPr>
            <p:cNvPr id="25" name="Groep 24"/>
            <p:cNvGrpSpPr/>
            <p:nvPr/>
          </p:nvGrpSpPr>
          <p:grpSpPr>
            <a:xfrm>
              <a:off x="9724492" y="2060849"/>
              <a:ext cx="2149730" cy="2790873"/>
              <a:chOff x="9724492" y="2060849"/>
              <a:chExt cx="2149730" cy="2790873"/>
            </a:xfrm>
          </p:grpSpPr>
          <p:sp>
            <p:nvSpPr>
              <p:cNvPr id="20" name="Rounded Rectangle 19"/>
              <p:cNvSpPr/>
              <p:nvPr/>
            </p:nvSpPr>
            <p:spPr>
              <a:xfrm>
                <a:off x="9724492" y="2060849"/>
                <a:ext cx="2149730" cy="2790873"/>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 name="Rounded Rectangle 20"/>
              <p:cNvSpPr/>
              <p:nvPr/>
            </p:nvSpPr>
            <p:spPr>
              <a:xfrm>
                <a:off x="9876068" y="2536259"/>
                <a:ext cx="1871039"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2" name="Rounded Rectangle 21"/>
              <p:cNvSpPr/>
              <p:nvPr/>
            </p:nvSpPr>
            <p:spPr>
              <a:xfrm>
                <a:off x="9851323" y="3672956"/>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3" name="Rounded Rectangle 22"/>
              <p:cNvSpPr/>
              <p:nvPr/>
            </p:nvSpPr>
            <p:spPr>
              <a:xfrm>
                <a:off x="9851323" y="3118062"/>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4" name="TextBox 23"/>
              <p:cNvSpPr txBox="1"/>
              <p:nvPr/>
            </p:nvSpPr>
            <p:spPr>
              <a:xfrm>
                <a:off x="10262109" y="2076401"/>
                <a:ext cx="1136850" cy="420564"/>
              </a:xfrm>
              <a:prstGeom prst="rect">
                <a:avLst/>
              </a:prstGeom>
              <a:noFill/>
            </p:spPr>
            <p:txBody>
              <a:bodyPr wrap="none" rtlCol="0">
                <a:spAutoFit/>
              </a:bodyPr>
              <a:lstStyle/>
              <a:p>
                <a:r>
                  <a:rPr lang="nl-BE" sz="2133" b="1" dirty="0">
                    <a:solidFill>
                      <a:schemeClr val="accent1">
                        <a:lumMod val="50000"/>
                      </a:schemeClr>
                    </a:solidFill>
                  </a:rPr>
                  <a:t>Block 54</a:t>
                </a:r>
              </a:p>
            </p:txBody>
          </p:sp>
          <p:sp>
            <p:nvSpPr>
              <p:cNvPr id="26" name="Rounded Rectangle 25"/>
              <p:cNvSpPr/>
              <p:nvPr/>
            </p:nvSpPr>
            <p:spPr>
              <a:xfrm>
                <a:off x="9851323" y="4227848"/>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grpSp>
        <p:grpSp>
          <p:nvGrpSpPr>
            <p:cNvPr id="27" name="Groep 26"/>
            <p:cNvGrpSpPr/>
            <p:nvPr/>
          </p:nvGrpSpPr>
          <p:grpSpPr>
            <a:xfrm>
              <a:off x="-528740" y="2060849"/>
              <a:ext cx="2149730" cy="2242294"/>
              <a:chOff x="-528740" y="2060849"/>
              <a:chExt cx="2149730" cy="2242294"/>
            </a:xfrm>
          </p:grpSpPr>
          <p:sp>
            <p:nvSpPr>
              <p:cNvPr id="15" name="Rounded Rectangle 14"/>
              <p:cNvSpPr/>
              <p:nvPr/>
            </p:nvSpPr>
            <p:spPr>
              <a:xfrm>
                <a:off x="-528740" y="2060849"/>
                <a:ext cx="2149730" cy="2242294"/>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 name="Rounded Rectangle 15"/>
              <p:cNvSpPr/>
              <p:nvPr/>
            </p:nvSpPr>
            <p:spPr>
              <a:xfrm>
                <a:off x="-391822" y="2536261"/>
                <a:ext cx="1895785"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7" name="TextBox 16"/>
              <p:cNvSpPr txBox="1"/>
              <p:nvPr/>
            </p:nvSpPr>
            <p:spPr>
              <a:xfrm>
                <a:off x="-3930" y="2060850"/>
                <a:ext cx="1136850" cy="420563"/>
              </a:xfrm>
              <a:prstGeom prst="rect">
                <a:avLst/>
              </a:prstGeom>
              <a:noFill/>
            </p:spPr>
            <p:txBody>
              <a:bodyPr wrap="none" rtlCol="0">
                <a:spAutoFit/>
              </a:bodyPr>
              <a:lstStyle/>
              <a:p>
                <a:r>
                  <a:rPr lang="nl-BE" sz="2133" b="1" dirty="0">
                    <a:solidFill>
                      <a:schemeClr val="accent1">
                        <a:lumMod val="50000"/>
                      </a:schemeClr>
                    </a:solidFill>
                  </a:rPr>
                  <a:t>Block 50</a:t>
                </a:r>
              </a:p>
            </p:txBody>
          </p:sp>
          <p:sp>
            <p:nvSpPr>
              <p:cNvPr id="18" name="Rounded Rectangle 17"/>
              <p:cNvSpPr/>
              <p:nvPr/>
            </p:nvSpPr>
            <p:spPr>
              <a:xfrm>
                <a:off x="-401763" y="3108814"/>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 name="Rounded Rectangle 18"/>
              <p:cNvSpPr/>
              <p:nvPr/>
            </p:nvSpPr>
            <p:spPr>
              <a:xfrm>
                <a:off x="-402389" y="3655143"/>
                <a:ext cx="1895874"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pSp>
        <p:cxnSp>
          <p:nvCxnSpPr>
            <p:cNvPr id="11" name="Straight Arrow Connector 10"/>
            <p:cNvCxnSpPr/>
            <p:nvPr/>
          </p:nvCxnSpPr>
          <p:spPr>
            <a:xfrm flipH="1" flipV="1">
              <a:off x="4193462"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765485"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9333120" y="2729871"/>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14447374" y="2729869"/>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nvGrpSpPr>
            <p:cNvPr id="28" name="Groep 27"/>
            <p:cNvGrpSpPr/>
            <p:nvPr/>
          </p:nvGrpSpPr>
          <p:grpSpPr>
            <a:xfrm>
              <a:off x="14860949" y="2060847"/>
              <a:ext cx="2149730" cy="2738068"/>
              <a:chOff x="14860949" y="2060847"/>
              <a:chExt cx="2149730" cy="2738068"/>
            </a:xfrm>
          </p:grpSpPr>
          <p:sp>
            <p:nvSpPr>
              <p:cNvPr id="55" name="Rounded Rectangle 54"/>
              <p:cNvSpPr/>
              <p:nvPr/>
            </p:nvSpPr>
            <p:spPr>
              <a:xfrm>
                <a:off x="14860949" y="2060847"/>
                <a:ext cx="2149730" cy="2738068"/>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6" name="Rounded Rectangle 55"/>
              <p:cNvSpPr/>
              <p:nvPr/>
            </p:nvSpPr>
            <p:spPr>
              <a:xfrm>
                <a:off x="14990449" y="4185287"/>
                <a:ext cx="1894829"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7" name="Rounded Rectangle 56"/>
              <p:cNvSpPr/>
              <p:nvPr/>
            </p:nvSpPr>
            <p:spPr>
              <a:xfrm>
                <a:off x="14989082" y="3106712"/>
                <a:ext cx="1896067" cy="469084"/>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8" name="TextBox 57"/>
              <p:cNvSpPr txBox="1"/>
              <p:nvPr/>
            </p:nvSpPr>
            <p:spPr>
              <a:xfrm>
                <a:off x="15386337" y="2071414"/>
                <a:ext cx="1136850" cy="420564"/>
              </a:xfrm>
              <a:prstGeom prst="rect">
                <a:avLst/>
              </a:prstGeom>
              <a:noFill/>
            </p:spPr>
            <p:txBody>
              <a:bodyPr wrap="none" rtlCol="0">
                <a:spAutoFit/>
              </a:bodyPr>
              <a:lstStyle/>
              <a:p>
                <a:r>
                  <a:rPr lang="nl-BE" sz="2133" b="1" dirty="0">
                    <a:solidFill>
                      <a:schemeClr val="accent1">
                        <a:lumMod val="50000"/>
                      </a:schemeClr>
                    </a:solidFill>
                  </a:rPr>
                  <a:t>Block 56</a:t>
                </a:r>
              </a:p>
            </p:txBody>
          </p:sp>
          <p:sp>
            <p:nvSpPr>
              <p:cNvPr id="59" name="Rounded Rectangle 58"/>
              <p:cNvSpPr/>
              <p:nvPr/>
            </p:nvSpPr>
            <p:spPr>
              <a:xfrm>
                <a:off x="14990321" y="2536259"/>
                <a:ext cx="1894828"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60" name="Rounded Rectangle 59"/>
              <p:cNvSpPr/>
              <p:nvPr/>
            </p:nvSpPr>
            <p:spPr>
              <a:xfrm>
                <a:off x="14989082" y="3645999"/>
                <a:ext cx="1896067"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algn="ctr"/>
                <a:r>
                  <a:rPr lang="nl-BE" sz="2267" dirty="0" err="1"/>
                  <a:t>Destroy</a:t>
                </a:r>
                <a:r>
                  <a:rPr lang="nl-BE" sz="2267" dirty="0"/>
                  <a:t> </a:t>
                </a:r>
                <a:r>
                  <a:rPr lang="nl-BE" sz="2267" dirty="0" err="1"/>
                  <a:t>contr</a:t>
                </a:r>
                <a:r>
                  <a:rPr lang="nl-BE" sz="2267" dirty="0"/>
                  <a:t>.</a:t>
                </a:r>
              </a:p>
            </p:txBody>
          </p:sp>
        </p:grpSp>
        <p:grpSp>
          <p:nvGrpSpPr>
            <p:cNvPr id="36" name="Groep 35"/>
            <p:cNvGrpSpPr/>
            <p:nvPr/>
          </p:nvGrpSpPr>
          <p:grpSpPr>
            <a:xfrm>
              <a:off x="12297645" y="2060849"/>
              <a:ext cx="2149730" cy="2242294"/>
              <a:chOff x="12297645" y="2060849"/>
              <a:chExt cx="2149730" cy="2242294"/>
            </a:xfrm>
          </p:grpSpPr>
          <p:sp>
            <p:nvSpPr>
              <p:cNvPr id="62" name="Rounded Rectangle 61"/>
              <p:cNvSpPr/>
              <p:nvPr/>
            </p:nvSpPr>
            <p:spPr>
              <a:xfrm>
                <a:off x="12297645" y="2060849"/>
                <a:ext cx="2149730" cy="2242294"/>
              </a:xfrm>
              <a:prstGeom prst="roundRect">
                <a:avLst>
                  <a:gd name="adj" fmla="val 9664"/>
                </a:avLst>
              </a:prstGeom>
              <a:solidFill>
                <a:schemeClr val="accent5">
                  <a:lumMod val="20000"/>
                  <a:lumOff val="80000"/>
                  <a:alpha val="55000"/>
                </a:schemeClr>
              </a:solidFill>
              <a:ln w="22225">
                <a:solidFill>
                  <a:srgbClr val="0087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3" name="Rounded Rectangle 62"/>
              <p:cNvSpPr/>
              <p:nvPr/>
            </p:nvSpPr>
            <p:spPr>
              <a:xfrm>
                <a:off x="12434559" y="2536260"/>
                <a:ext cx="1895785" cy="371851"/>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64" name="TextBox 63"/>
              <p:cNvSpPr txBox="1"/>
              <p:nvPr/>
            </p:nvSpPr>
            <p:spPr>
              <a:xfrm>
                <a:off x="12822451" y="2060849"/>
                <a:ext cx="1136850" cy="420563"/>
              </a:xfrm>
              <a:prstGeom prst="rect">
                <a:avLst/>
              </a:prstGeom>
              <a:noFill/>
            </p:spPr>
            <p:txBody>
              <a:bodyPr wrap="none" rtlCol="0">
                <a:spAutoFit/>
              </a:bodyPr>
              <a:lstStyle/>
              <a:p>
                <a:r>
                  <a:rPr lang="nl-BE" sz="2133" b="1" dirty="0">
                    <a:solidFill>
                      <a:schemeClr val="accent1">
                        <a:lumMod val="50000"/>
                      </a:schemeClr>
                    </a:solidFill>
                  </a:rPr>
                  <a:t>Block 55</a:t>
                </a:r>
              </a:p>
            </p:txBody>
          </p:sp>
          <p:sp>
            <p:nvSpPr>
              <p:cNvPr id="65" name="Rounded Rectangle 64"/>
              <p:cNvSpPr/>
              <p:nvPr/>
            </p:nvSpPr>
            <p:spPr>
              <a:xfrm>
                <a:off x="12424618" y="3108813"/>
                <a:ext cx="1895783"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6" name="Rounded Rectangle 65"/>
              <p:cNvSpPr/>
              <p:nvPr/>
            </p:nvSpPr>
            <p:spPr>
              <a:xfrm>
                <a:off x="12423992" y="3655142"/>
                <a:ext cx="1895874" cy="469084"/>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getMoney</a:t>
                </a:r>
                <a:endParaRPr lang="nl-BE" dirty="0"/>
              </a:p>
            </p:txBody>
          </p:sp>
        </p:grpSp>
        <p:cxnSp>
          <p:nvCxnSpPr>
            <p:cNvPr id="68" name="Straight Arrow Connector 67"/>
            <p:cNvCxnSpPr/>
            <p:nvPr/>
          </p:nvCxnSpPr>
          <p:spPr>
            <a:xfrm flipH="1" flipV="1">
              <a:off x="11874222" y="2718830"/>
              <a:ext cx="542949" cy="1"/>
            </a:xfrm>
            <a:prstGeom prst="straightConnector1">
              <a:avLst/>
            </a:prstGeom>
            <a:ln w="25400">
              <a:solidFill>
                <a:srgbClr val="0087BE"/>
              </a:solidFill>
              <a:tailEnd type="arrow"/>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369133" y="1112355"/>
            <a:ext cx="11558566" cy="461665"/>
          </a:xfrm>
          <a:prstGeom prst="rect">
            <a:avLst/>
          </a:prstGeom>
          <a:noFill/>
        </p:spPr>
        <p:txBody>
          <a:bodyPr wrap="square" rtlCol="0">
            <a:spAutoFit/>
          </a:bodyPr>
          <a:lstStyle/>
          <a:p>
            <a:r>
              <a:rPr lang="nl-BE" sz="2400" dirty="0" smtClean="0">
                <a:solidFill>
                  <a:srgbClr val="0087BE"/>
                </a:solidFill>
              </a:rPr>
              <a:t>Publishing a contract, </a:t>
            </a:r>
            <a:r>
              <a:rPr lang="nl-BE" sz="2400" dirty="0" err="1" smtClean="0">
                <a:solidFill>
                  <a:srgbClr val="0087BE"/>
                </a:solidFill>
              </a:rPr>
              <a:t>calling</a:t>
            </a:r>
            <a:r>
              <a:rPr lang="nl-BE" sz="2400" dirty="0" smtClean="0">
                <a:solidFill>
                  <a:srgbClr val="0087BE"/>
                </a:solidFill>
              </a:rPr>
              <a:t> </a:t>
            </a:r>
            <a:r>
              <a:rPr lang="nl-BE" sz="2400" dirty="0" err="1" smtClean="0">
                <a:solidFill>
                  <a:srgbClr val="0087BE"/>
                </a:solidFill>
              </a:rPr>
              <a:t>its</a:t>
            </a:r>
            <a:r>
              <a:rPr lang="nl-BE" sz="2400" dirty="0" smtClean="0">
                <a:solidFill>
                  <a:srgbClr val="0087BE"/>
                </a:solidFill>
              </a:rPr>
              <a:t> </a:t>
            </a:r>
            <a:r>
              <a:rPr lang="nl-BE" sz="2400" dirty="0" err="1" smtClean="0">
                <a:solidFill>
                  <a:srgbClr val="0087BE"/>
                </a:solidFill>
              </a:rPr>
              <a:t>functions</a:t>
            </a:r>
            <a:r>
              <a:rPr lang="nl-BE" sz="2400" dirty="0" smtClean="0">
                <a:solidFill>
                  <a:srgbClr val="0087BE"/>
                </a:solidFill>
              </a:rPr>
              <a:t> &amp; </a:t>
            </a:r>
            <a:r>
              <a:rPr lang="nl-BE" sz="2400" dirty="0" err="1" smtClean="0">
                <a:solidFill>
                  <a:srgbClr val="0087BE"/>
                </a:solidFill>
              </a:rPr>
              <a:t>destroying</a:t>
            </a:r>
            <a:r>
              <a:rPr lang="nl-BE" sz="2400" dirty="0" smtClean="0">
                <a:solidFill>
                  <a:srgbClr val="0087BE"/>
                </a:solidFill>
              </a:rPr>
              <a:t> </a:t>
            </a:r>
            <a:r>
              <a:rPr lang="nl-BE" sz="2400" dirty="0" err="1" smtClean="0">
                <a:solidFill>
                  <a:srgbClr val="0087BE"/>
                </a:solidFill>
              </a:rPr>
              <a:t>it</a:t>
            </a:r>
            <a:r>
              <a:rPr lang="nl-BE" sz="2400" dirty="0" smtClean="0">
                <a:solidFill>
                  <a:srgbClr val="0087BE"/>
                </a:solidFill>
              </a:rPr>
              <a:t> </a:t>
            </a:r>
            <a:r>
              <a:rPr lang="nl-BE" sz="2400" dirty="0" err="1" smtClean="0">
                <a:solidFill>
                  <a:srgbClr val="0087BE"/>
                </a:solidFill>
              </a:rPr>
              <a:t>happens</a:t>
            </a:r>
            <a:r>
              <a:rPr lang="nl-BE" sz="2400" dirty="0" smtClean="0">
                <a:solidFill>
                  <a:srgbClr val="0087BE"/>
                </a:solidFill>
              </a:rPr>
              <a:t> </a:t>
            </a:r>
            <a:r>
              <a:rPr lang="nl-BE" sz="2400" dirty="0" err="1" smtClean="0">
                <a:solidFill>
                  <a:srgbClr val="0087BE"/>
                </a:solidFill>
              </a:rPr>
              <a:t>through</a:t>
            </a:r>
            <a:r>
              <a:rPr lang="nl-BE" sz="2400" dirty="0" smtClean="0">
                <a:solidFill>
                  <a:srgbClr val="0087BE"/>
                </a:solidFill>
              </a:rPr>
              <a:t> transactions</a:t>
            </a:r>
            <a:endParaRPr lang="fr-BE" sz="2400" dirty="0">
              <a:solidFill>
                <a:srgbClr val="0087BE"/>
              </a:solidFill>
            </a:endParaRPr>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273219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81481E-6 L -0.42005 0.00393 " pathEditMode="relative" rAng="0" ptsTypes="AA">
                                      <p:cBhvr>
                                        <p:cTn id="6" dur="2000" fill="hold"/>
                                        <p:tgtEl>
                                          <p:spTgt spid="37"/>
                                        </p:tgtEl>
                                        <p:attrNameLst>
                                          <p:attrName>ppt_x</p:attrName>
                                          <p:attrName>ppt_y</p:attrName>
                                        </p:attrNameLst>
                                      </p:cBhvr>
                                      <p:rCtr x="-2100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1312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smtClean="0"/>
              <a:t>Blockchain</a:t>
            </a:r>
            <a:r>
              <a:rPr lang="en-GB" noProof="0" dirty="0" smtClean="0"/>
              <a:t> is about organizing trust </a:t>
            </a:r>
            <a:endParaRPr lang="en-GB" noProof="0" dirty="0"/>
          </a:p>
        </p:txBody>
      </p:sp>
      <p:pic>
        <p:nvPicPr>
          <p:cNvPr id="13" name="Picture 3"/>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5380"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89597" y="348454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85380" y="348454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89597" y="19270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5563" y="133253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5563" y="4273631"/>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060420" y="2608742"/>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2" name="Rectangle 141"/>
          <p:cNvSpPr/>
          <p:nvPr/>
        </p:nvSpPr>
        <p:spPr>
          <a:xfrm>
            <a:off x="1573545" y="5302510"/>
            <a:ext cx="8971280" cy="11596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a:solidFill>
                  <a:schemeClr val="tx1"/>
                </a:solidFill>
              </a:rPr>
              <a:t>Blockchain </a:t>
            </a:r>
            <a:r>
              <a:rPr lang="nl-BE" sz="2400" b="1" dirty="0" err="1" smtClean="0">
                <a:solidFill>
                  <a:schemeClr val="tx1"/>
                </a:solidFill>
              </a:rPr>
              <a:t>network</a:t>
            </a:r>
            <a:r>
              <a:rPr lang="nl-BE" sz="2400" b="1" dirty="0" smtClean="0">
                <a:solidFill>
                  <a:schemeClr val="tx1"/>
                </a:solidFill>
              </a:rPr>
              <a:t> </a:t>
            </a:r>
            <a:r>
              <a:rPr lang="nl-BE" sz="2400" b="1" dirty="0" err="1" smtClean="0">
                <a:solidFill>
                  <a:schemeClr val="tx1"/>
                </a:solidFill>
              </a:rPr>
              <a:t>can</a:t>
            </a:r>
            <a:r>
              <a:rPr lang="nl-BE" sz="2400" b="1" dirty="0" smtClean="0">
                <a:solidFill>
                  <a:schemeClr val="tx1"/>
                </a:solidFill>
              </a:rPr>
              <a:t> help </a:t>
            </a:r>
            <a:r>
              <a:rPr lang="nl-BE" sz="2400" b="1" dirty="0" err="1" smtClean="0">
                <a:solidFill>
                  <a:schemeClr val="tx1"/>
                </a:solidFill>
              </a:rPr>
              <a:t>with</a:t>
            </a:r>
            <a:endParaRPr lang="nl-BE" sz="2400" b="1" dirty="0">
              <a:solidFill>
                <a:schemeClr val="tx1"/>
              </a:solidFill>
            </a:endParaRPr>
          </a:p>
        </p:txBody>
      </p:sp>
      <p:cxnSp>
        <p:nvCxnSpPr>
          <p:cNvPr id="36" name="Straight Connector 35"/>
          <p:cNvCxnSpPr/>
          <p:nvPr/>
        </p:nvCxnSpPr>
        <p:spPr>
          <a:xfrm>
            <a:off x="2647094" y="2588745"/>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58014" y="3551769"/>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647095" y="3498731"/>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186263" y="2569949"/>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636420" y="2026222"/>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36420" y="381540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6317177" y="1166499"/>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46280"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50497" y="351946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50497" y="19619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66463" y="1367455"/>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flipH="1">
            <a:off x="9250498" y="2462515"/>
            <a:ext cx="17133" cy="138776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278208" y="2058847"/>
            <a:ext cx="989422" cy="40366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7301792" y="2058848"/>
            <a:ext cx="977454" cy="372295"/>
          </a:xfrm>
          <a:prstGeom prst="line">
            <a:avLst/>
          </a:prstGeom>
          <a:ln w="508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297322" y="3827828"/>
            <a:ext cx="970308" cy="48072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46281" y="2058848"/>
            <a:ext cx="2604217" cy="2249701"/>
            <a:chOff x="5122280" y="2058847"/>
            <a:chExt cx="2604217" cy="2249701"/>
          </a:xfrm>
        </p:grpSpPr>
        <p:pic>
          <p:nvPicPr>
            <p:cNvPr id="78" name="Picture 3"/>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22280" y="351946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Connector 90"/>
            <p:cNvCxnSpPr>
              <a:endCxn id="81" idx="0"/>
            </p:cNvCxnSpPr>
            <p:nvPr/>
          </p:nvCxnSpPr>
          <p:spPr>
            <a:xfrm>
              <a:off x="5789604" y="3760742"/>
              <a:ext cx="983716" cy="5478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77792" y="2431142"/>
              <a:ext cx="11812"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81041" y="2058847"/>
              <a:ext cx="992279" cy="16907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83994" y="2431142"/>
              <a:ext cx="1942503"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83994" y="3749561"/>
              <a:ext cx="1942503" cy="10075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a:endCxn id="81" idx="0"/>
          </p:cNvCxnSpPr>
          <p:nvPr/>
        </p:nvCxnSpPr>
        <p:spPr>
          <a:xfrm flipH="1">
            <a:off x="8297321" y="2058848"/>
            <a:ext cx="1" cy="224970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8297321" y="2058848"/>
            <a:ext cx="953177" cy="17914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8297321" y="2431142"/>
            <a:ext cx="970309"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7307994" y="2431142"/>
            <a:ext cx="989326"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307994" y="2431143"/>
            <a:ext cx="1959636" cy="313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307995" y="2431142"/>
            <a:ext cx="1942503" cy="141917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1" name="Right Arrow 130"/>
          <p:cNvSpPr/>
          <p:nvPr/>
        </p:nvSpPr>
        <p:spPr>
          <a:xfrm>
            <a:off x="5640984" y="2891417"/>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 name="Picture 4" descr="https://d30y9cdsu7xlg0.cloudfront.net/png/225592-200.png"/>
          <p:cNvPicPr>
            <a:picLocks noChangeAspect="1" noChangeArrowheads="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66463" y="430854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unixstickers.com/image/cache/data/stickers/guyfawkes/guyfawkes.sh-600x600.png"/>
          <p:cNvPicPr>
            <a:picLocks noChangeAspect="1" noChangeArrowheads="1"/>
          </p:cNvPicPr>
          <p:nvPr/>
        </p:nvPicPr>
        <p:blipFill>
          <a:blip r:embed="rId6"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9108771" y="3464536"/>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1730985" y="5807789"/>
            <a:ext cx="2941361"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Registration</a:t>
            </a:r>
            <a:r>
              <a:rPr lang="nl-BE" sz="2400" b="1" dirty="0"/>
              <a:t> of </a:t>
            </a:r>
            <a:r>
              <a:rPr lang="nl-BE" sz="2400" b="1" dirty="0" err="1"/>
              <a:t>facts</a:t>
            </a:r>
            <a:endParaRPr lang="nl-BE" sz="2400" b="1" dirty="0"/>
          </a:p>
        </p:txBody>
      </p:sp>
      <p:sp>
        <p:nvSpPr>
          <p:cNvPr id="53" name="Rounded Rectangle 52"/>
          <p:cNvSpPr/>
          <p:nvPr/>
        </p:nvSpPr>
        <p:spPr>
          <a:xfrm>
            <a:off x="7527306" y="5807789"/>
            <a:ext cx="290241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Enforcement</a:t>
            </a:r>
            <a:r>
              <a:rPr lang="nl-BE" sz="2400" b="1" dirty="0"/>
              <a:t> of </a:t>
            </a:r>
            <a:r>
              <a:rPr lang="nl-BE" sz="2400" b="1" dirty="0" err="1"/>
              <a:t>rules</a:t>
            </a:r>
            <a:endParaRPr lang="nl-BE" sz="2400" b="1" dirty="0"/>
          </a:p>
        </p:txBody>
      </p:sp>
      <p:sp>
        <p:nvSpPr>
          <p:cNvPr id="54" name="Rounded Rectangle 53"/>
          <p:cNvSpPr/>
          <p:nvPr/>
        </p:nvSpPr>
        <p:spPr>
          <a:xfrm>
            <a:off x="4837920" y="5807789"/>
            <a:ext cx="2526675"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Transfer of assets</a:t>
            </a: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Tree>
    <p:extLst>
      <p:ext uri="{BB962C8B-B14F-4D97-AF65-F5344CB8AC3E}">
        <p14:creationId xmlns:p14="http://schemas.microsoft.com/office/powerpoint/2010/main" val="2808765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FC2FE2F-7D45-439B-A76C-7ED3EBF3ADED}" type="slidenum">
              <a:rPr lang="en-GB" smtClean="0"/>
              <a:pPr/>
              <a:t>71</a:t>
            </a:fld>
            <a:endParaRPr lang="en-GB"/>
          </a:p>
        </p:txBody>
      </p:sp>
      <p:sp>
        <p:nvSpPr>
          <p:cNvPr id="5" name="Titel 4"/>
          <p:cNvSpPr>
            <a:spLocks noGrp="1"/>
          </p:cNvSpPr>
          <p:nvPr>
            <p:ph type="title"/>
          </p:nvPr>
        </p:nvSpPr>
        <p:spPr/>
        <p:txBody>
          <a:bodyPr/>
          <a:lstStyle/>
          <a:p>
            <a:r>
              <a:rPr lang="nl-BE" dirty="0" smtClean="0"/>
              <a:t>Blockchain </a:t>
            </a:r>
            <a:r>
              <a:rPr lang="nl-BE" dirty="0" err="1" smtClean="0"/>
              <a:t>network</a:t>
            </a:r>
            <a:endParaRPr lang="nl-BE" dirty="0"/>
          </a:p>
        </p:txBody>
      </p:sp>
      <p:sp>
        <p:nvSpPr>
          <p:cNvPr id="35" name="Rounded Rectangle 34"/>
          <p:cNvSpPr/>
          <p:nvPr/>
        </p:nvSpPr>
        <p:spPr>
          <a:xfrm>
            <a:off x="1933461" y="2687096"/>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ounded Rectangle 35"/>
          <p:cNvSpPr/>
          <p:nvPr/>
        </p:nvSpPr>
        <p:spPr>
          <a:xfrm>
            <a:off x="1933460" y="2687096"/>
            <a:ext cx="1574277" cy="117827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7" name="Straight Arrow Connector 36"/>
          <p:cNvCxnSpPr/>
          <p:nvPr/>
        </p:nvCxnSpPr>
        <p:spPr>
          <a:xfrm flipH="1" flipV="1">
            <a:off x="2691023" y="3835447"/>
            <a:ext cx="632100"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8069028" y="1684333"/>
            <a:ext cx="2453833" cy="447252"/>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smtClean="0"/>
              <a:t>Robust</a:t>
            </a:r>
            <a:endParaRPr lang="nl-BE" sz="2000" b="1" dirty="0"/>
          </a:p>
        </p:txBody>
      </p:sp>
      <p:sp>
        <p:nvSpPr>
          <p:cNvPr id="39" name="Rounded Rectangle 38"/>
          <p:cNvSpPr/>
          <p:nvPr/>
        </p:nvSpPr>
        <p:spPr>
          <a:xfrm>
            <a:off x="8069027" y="2215981"/>
            <a:ext cx="2453833" cy="795286"/>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smtClean="0"/>
              <a:t>Scalable</a:t>
            </a:r>
            <a:r>
              <a:rPr lang="nl-BE" sz="2000" b="1" dirty="0"/>
              <a:t/>
            </a:r>
            <a:br>
              <a:rPr lang="nl-BE" sz="2000" b="1" dirty="0"/>
            </a:br>
            <a:r>
              <a:rPr lang="nl-BE" sz="2000" dirty="0" err="1" smtClean="0"/>
              <a:t>Many</a:t>
            </a:r>
            <a:r>
              <a:rPr lang="nl-BE" sz="2000" dirty="0" smtClean="0"/>
              <a:t> </a:t>
            </a:r>
            <a:r>
              <a:rPr lang="nl-BE" sz="2000" dirty="0" err="1" smtClean="0"/>
              <a:t>nodes</a:t>
            </a:r>
            <a:r>
              <a:rPr lang="nl-BE" sz="2000" dirty="0" smtClean="0"/>
              <a:t> </a:t>
            </a:r>
            <a:r>
              <a:rPr lang="nl-BE" sz="2000" dirty="0" err="1" smtClean="0"/>
              <a:t>possible</a:t>
            </a:r>
            <a:endParaRPr lang="nl-BE" sz="2000" dirty="0"/>
          </a:p>
        </p:txBody>
      </p:sp>
      <p:sp>
        <p:nvSpPr>
          <p:cNvPr id="40" name="Rounded Rectangle 39"/>
          <p:cNvSpPr/>
          <p:nvPr/>
        </p:nvSpPr>
        <p:spPr>
          <a:xfrm>
            <a:off x="8069028" y="1152685"/>
            <a:ext cx="2453833" cy="447252"/>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Distributed</a:t>
            </a:r>
            <a:endParaRPr lang="nl-BE" sz="2000" b="1" dirty="0"/>
          </a:p>
        </p:txBody>
      </p:sp>
      <p:cxnSp>
        <p:nvCxnSpPr>
          <p:cNvPr id="41" name="Straight Arrow Connector 40"/>
          <p:cNvCxnSpPr/>
          <p:nvPr/>
        </p:nvCxnSpPr>
        <p:spPr>
          <a:xfrm flipH="1">
            <a:off x="4110261" y="5588288"/>
            <a:ext cx="1445524"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6342925" y="3835447"/>
            <a:ext cx="533761"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91024" y="1726168"/>
            <a:ext cx="1290485"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555785" y="1726168"/>
            <a:ext cx="1320900"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478162" y="3246311"/>
            <a:ext cx="2611385"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5887804" y="2345725"/>
            <a:ext cx="1789074" cy="1506569"/>
            <a:chOff x="942327" y="4670854"/>
            <a:chExt cx="1789074" cy="1506569"/>
          </a:xfrm>
        </p:grpSpPr>
        <p:sp>
          <p:nvSpPr>
            <p:cNvPr id="47" name="Rounded Rectangle 46"/>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8" name="Picture 4" descr="https://d30y9cdsu7xlg0.cloudfront.net/png/225592-200.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2310133" y="4670855"/>
            <a:ext cx="1789074" cy="1506569"/>
            <a:chOff x="942327" y="4670854"/>
            <a:chExt cx="1789074" cy="1506569"/>
          </a:xfrm>
        </p:grpSpPr>
        <p:sp>
          <p:nvSpPr>
            <p:cNvPr id="51" name="Rounded Rectangle 50"/>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2" name="Picture 4" descr="https://d30y9cdsu7xlg0.cloudfront.net/png/225592-200.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5414660" y="4716963"/>
            <a:ext cx="1745633" cy="1460461"/>
            <a:chOff x="6309523" y="4965623"/>
            <a:chExt cx="1745633" cy="1460461"/>
          </a:xfrm>
        </p:grpSpPr>
        <p:sp>
          <p:nvSpPr>
            <p:cNvPr id="55" name="Rounded Rectangle 54"/>
            <p:cNvSpPr/>
            <p:nvPr/>
          </p:nvSpPr>
          <p:spPr>
            <a:xfrm>
              <a:off x="6480879" y="5247814"/>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6"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7450" y="5360277"/>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9523" y="496562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8"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31" y="2799559"/>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2104" y="240490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 name="Straight Arrow Connector 59"/>
          <p:cNvCxnSpPr>
            <a:stCxn id="47" idx="2"/>
            <a:endCxn id="51" idx="3"/>
          </p:cNvCxnSpPr>
          <p:nvPr/>
        </p:nvCxnSpPr>
        <p:spPr>
          <a:xfrm flipH="1">
            <a:off x="4099208" y="3852294"/>
            <a:ext cx="2790533" cy="173599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61" name="Picture 2" descr="http://www.unixstickers.com/image/cache/data/stickers/guyfawkes/guyfawkes.sh-600x6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7346" y="2280265"/>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8069026" y="3095662"/>
            <a:ext cx="2453833" cy="447252"/>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a:t>Append-only</a:t>
            </a:r>
            <a:endParaRPr lang="nl-BE" sz="2000" b="1" dirty="0"/>
          </a:p>
        </p:txBody>
      </p:sp>
      <p:pic>
        <p:nvPicPr>
          <p:cNvPr id="6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1438" y="3245366"/>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7428" y="5588289"/>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5" name="Group 64"/>
          <p:cNvGrpSpPr/>
          <p:nvPr/>
        </p:nvGrpSpPr>
        <p:grpSpPr>
          <a:xfrm>
            <a:off x="3810153" y="893645"/>
            <a:ext cx="1745633" cy="1460461"/>
            <a:chOff x="2286152" y="893644"/>
            <a:chExt cx="1745633" cy="1460461"/>
          </a:xfrm>
        </p:grpSpPr>
        <p:sp>
          <p:nvSpPr>
            <p:cNvPr id="66" name="Rounded Rectangle 65"/>
            <p:cNvSpPr/>
            <p:nvPr/>
          </p:nvSpPr>
          <p:spPr>
            <a:xfrm>
              <a:off x="2457508" y="1175835"/>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7"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565" y="1288298"/>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152" y="89364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1558" y="1764970"/>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4023" y="3260658"/>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0492" y="5588289"/>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90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xit" presetSubtype="0" fill="hold" nodeType="withEffect">
                                  <p:stCondLst>
                                    <p:cond delay="0"/>
                                  </p:stCondLst>
                                  <p:childTnLst>
                                    <p:animEffect transition="out" filter="fade">
                                      <p:cBhvr>
                                        <p:cTn id="29" dur="500"/>
                                        <p:tgtEl>
                                          <p:spTgt spid="45"/>
                                        </p:tgtEl>
                                      </p:cBhvr>
                                    </p:animEffect>
                                    <p:set>
                                      <p:cBhvr>
                                        <p:cTn id="30" dur="1" fill="hold">
                                          <p:stCondLst>
                                            <p:cond delay="499"/>
                                          </p:stCondLst>
                                        </p:cTn>
                                        <p:tgtEl>
                                          <p:spTgt spid="4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xit" presetSubtype="0" fill="hold" nodeType="withEffect">
                                  <p:stCondLst>
                                    <p:cond delay="0"/>
                                  </p:stCondLst>
                                  <p:childTnLst>
                                    <p:animEffect transition="out" filter="fade">
                                      <p:cBhvr>
                                        <p:cTn id="40" dur="500"/>
                                        <p:tgtEl>
                                          <p:spTgt spid="59"/>
                                        </p:tgtEl>
                                      </p:cBhvr>
                                    </p:animEffect>
                                    <p:set>
                                      <p:cBhvr>
                                        <p:cTn id="41" dur="1" fill="hold">
                                          <p:stCondLst>
                                            <p:cond delay="499"/>
                                          </p:stCondLst>
                                        </p:cTn>
                                        <p:tgtEl>
                                          <p:spTgt spid="5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0" grpId="0" animBg="1"/>
      <p:bldP spid="6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91" y="271394"/>
            <a:ext cx="11809312" cy="908720"/>
          </a:xfrm>
        </p:spPr>
        <p:txBody>
          <a:bodyPr>
            <a:normAutofit fontScale="90000"/>
          </a:bodyPr>
          <a:lstStyle/>
          <a:p>
            <a:r>
              <a:rPr lang="nl-BE" dirty="0" err="1" smtClean="0"/>
              <a:t>Everything</a:t>
            </a:r>
            <a:r>
              <a:rPr lang="nl-BE" dirty="0" smtClean="0"/>
              <a:t> </a:t>
            </a:r>
            <a:r>
              <a:rPr lang="nl-BE" dirty="0" err="1" smtClean="0"/>
              <a:t>that</a:t>
            </a:r>
            <a:r>
              <a:rPr lang="nl-BE" dirty="0" smtClean="0"/>
              <a:t> </a:t>
            </a:r>
            <a:r>
              <a:rPr lang="nl-BE" dirty="0" err="1" smtClean="0"/>
              <a:t>can</a:t>
            </a:r>
            <a:r>
              <a:rPr lang="nl-BE" dirty="0" smtClean="0"/>
              <a:t> </a:t>
            </a:r>
            <a:r>
              <a:rPr lang="nl-BE" dirty="0" err="1" smtClean="0"/>
              <a:t>be</a:t>
            </a:r>
            <a:r>
              <a:rPr lang="nl-BE" dirty="0" smtClean="0"/>
              <a:t> </a:t>
            </a:r>
            <a:r>
              <a:rPr lang="nl-BE" dirty="0" err="1" smtClean="0"/>
              <a:t>done</a:t>
            </a:r>
            <a:r>
              <a:rPr lang="nl-BE" dirty="0" smtClean="0"/>
              <a:t> </a:t>
            </a:r>
            <a:r>
              <a:rPr lang="nl-BE" dirty="0" err="1" smtClean="0"/>
              <a:t>with</a:t>
            </a:r>
            <a:r>
              <a:rPr lang="nl-BE" dirty="0" smtClean="0"/>
              <a:t> a blockchain, </a:t>
            </a:r>
            <a:r>
              <a:rPr lang="nl-BE" dirty="0" err="1" smtClean="0"/>
              <a:t>can</a:t>
            </a:r>
            <a:r>
              <a:rPr lang="nl-BE" dirty="0" smtClean="0"/>
              <a:t> </a:t>
            </a:r>
            <a:r>
              <a:rPr lang="nl-BE" dirty="0" err="1" smtClean="0"/>
              <a:t>be</a:t>
            </a:r>
            <a:r>
              <a:rPr lang="nl-BE" dirty="0" smtClean="0"/>
              <a:t> </a:t>
            </a:r>
            <a:r>
              <a:rPr lang="nl-BE" dirty="0" err="1" smtClean="0"/>
              <a:t>done</a:t>
            </a:r>
            <a:r>
              <a:rPr lang="nl-BE" dirty="0" smtClean="0"/>
              <a:t> </a:t>
            </a:r>
            <a:r>
              <a:rPr lang="nl-BE" dirty="0" err="1" smtClean="0"/>
              <a:t>with</a:t>
            </a:r>
            <a:r>
              <a:rPr lang="nl-BE" dirty="0" smtClean="0"/>
              <a:t> a </a:t>
            </a:r>
            <a:r>
              <a:rPr lang="nl-BE" dirty="0" err="1" smtClean="0"/>
              <a:t>centralized</a:t>
            </a:r>
            <a:r>
              <a:rPr lang="nl-BE" dirty="0" smtClean="0"/>
              <a:t> approach, </a:t>
            </a:r>
            <a:r>
              <a:rPr lang="nl-BE" dirty="0" err="1" smtClean="0"/>
              <a:t>and</a:t>
            </a:r>
            <a:r>
              <a:rPr lang="nl-BE" dirty="0" smtClean="0"/>
              <a:t> even more </a:t>
            </a:r>
            <a:r>
              <a:rPr lang="nl-BE" dirty="0" err="1" smtClean="0"/>
              <a:t>efficiently</a:t>
            </a:r>
            <a:endParaRPr lang="fr-BE" dirty="0"/>
          </a:p>
        </p:txBody>
      </p:sp>
      <p:grpSp>
        <p:nvGrpSpPr>
          <p:cNvPr id="3" name="Group 2"/>
          <p:cNvGrpSpPr/>
          <p:nvPr/>
        </p:nvGrpSpPr>
        <p:grpSpPr>
          <a:xfrm>
            <a:off x="2878346" y="1268760"/>
            <a:ext cx="5922070" cy="1037729"/>
            <a:chOff x="2158759" y="1246892"/>
            <a:chExt cx="4441552" cy="778297"/>
          </a:xfrm>
        </p:grpSpPr>
        <p:sp>
          <p:nvSpPr>
            <p:cNvPr id="25" name="TextBox 24"/>
            <p:cNvSpPr txBox="1"/>
            <p:nvPr/>
          </p:nvSpPr>
          <p:spPr>
            <a:xfrm>
              <a:off x="3334850" y="1246892"/>
              <a:ext cx="2530597" cy="500089"/>
            </a:xfrm>
            <a:prstGeom prst="rect">
              <a:avLst/>
            </a:prstGeom>
            <a:noFill/>
          </p:spPr>
          <p:txBody>
            <a:bodyPr wrap="none" rtlCol="0">
              <a:spAutoFit/>
            </a:bodyPr>
            <a:lstStyle/>
            <a:p>
              <a:pPr defTabSz="1219170" fontAlgn="auto">
                <a:spcBef>
                  <a:spcPts val="0"/>
                </a:spcBef>
                <a:spcAft>
                  <a:spcPts val="0"/>
                </a:spcAft>
              </a:pPr>
              <a:r>
                <a:rPr lang="nl-BE" sz="3733" cap="small" dirty="0" err="1">
                  <a:solidFill>
                    <a:srgbClr val="0087BE"/>
                  </a:solidFill>
                  <a:latin typeface="Calibri"/>
                  <a:cs typeface="+mn-cs"/>
                </a:rPr>
                <a:t>Why</a:t>
              </a:r>
              <a:r>
                <a:rPr lang="nl-BE" sz="3733" cap="small" dirty="0">
                  <a:solidFill>
                    <a:srgbClr val="0087BE"/>
                  </a:solidFill>
                  <a:latin typeface="Calibri"/>
                  <a:cs typeface="+mn-cs"/>
                </a:rPr>
                <a:t> blockchain</a:t>
              </a:r>
              <a:r>
                <a:rPr lang="nl-BE" sz="3733" dirty="0">
                  <a:solidFill>
                    <a:srgbClr val="0087BE"/>
                  </a:solidFill>
                  <a:latin typeface="Calibri"/>
                  <a:cs typeface="+mn-cs"/>
                </a:rPr>
                <a:t>?</a:t>
              </a:r>
              <a:endParaRPr lang="fr-BE" sz="3733" dirty="0">
                <a:solidFill>
                  <a:srgbClr val="0087BE"/>
                </a:solidFill>
                <a:latin typeface="Calibri"/>
                <a:cs typeface="+mn-cs"/>
              </a:endParaRPr>
            </a:p>
          </p:txBody>
        </p:sp>
        <p:sp>
          <p:nvSpPr>
            <p:cNvPr id="26" name="TextBox 25"/>
            <p:cNvSpPr txBox="1"/>
            <p:nvPr/>
          </p:nvSpPr>
          <p:spPr>
            <a:xfrm>
              <a:off x="2158759" y="1678940"/>
              <a:ext cx="4441552" cy="346249"/>
            </a:xfrm>
            <a:prstGeom prst="rect">
              <a:avLst/>
            </a:prstGeom>
            <a:noFill/>
          </p:spPr>
          <p:txBody>
            <a:bodyPr wrap="none" rtlCol="0">
              <a:spAutoFit/>
            </a:bodyPr>
            <a:lstStyle/>
            <a:p>
              <a:pPr defTabSz="1219170" fontAlgn="auto">
                <a:spcBef>
                  <a:spcPts val="0"/>
                </a:spcBef>
                <a:spcAft>
                  <a:spcPts val="0"/>
                </a:spcAft>
              </a:pPr>
              <a:r>
                <a:rPr lang="nl-BE" sz="2400" dirty="0">
                  <a:solidFill>
                    <a:srgbClr val="0087BE"/>
                  </a:solidFill>
                  <a:latin typeface="Calibri"/>
                  <a:cs typeface="+mn-cs"/>
                </a:rPr>
                <a:t>A </a:t>
              </a:r>
              <a:r>
                <a:rPr lang="nl-BE" sz="2400" dirty="0" err="1">
                  <a:solidFill>
                    <a:srgbClr val="0087BE"/>
                  </a:solidFill>
                  <a:latin typeface="Calibri"/>
                  <a:cs typeface="+mn-cs"/>
                </a:rPr>
                <a:t>centralized</a:t>
              </a:r>
              <a:r>
                <a:rPr lang="nl-BE" sz="2400" dirty="0">
                  <a:solidFill>
                    <a:srgbClr val="0087BE"/>
                  </a:solidFill>
                  <a:latin typeface="Calibri"/>
                  <a:cs typeface="+mn-cs"/>
                </a:rPr>
                <a:t> approach </a:t>
              </a:r>
              <a:r>
                <a:rPr lang="nl-BE" sz="2400" dirty="0" err="1">
                  <a:solidFill>
                    <a:srgbClr val="0087BE"/>
                  </a:solidFill>
                  <a:latin typeface="Calibri"/>
                  <a:cs typeface="+mn-cs"/>
                </a:rPr>
                <a:t>might</a:t>
              </a:r>
              <a:r>
                <a:rPr lang="nl-BE" sz="2400" dirty="0">
                  <a:solidFill>
                    <a:srgbClr val="0087BE"/>
                  </a:solidFill>
                  <a:latin typeface="Calibri"/>
                  <a:cs typeface="+mn-cs"/>
                </a:rPr>
                <a:t> </a:t>
              </a:r>
              <a:r>
                <a:rPr lang="nl-BE" sz="2400" dirty="0" err="1">
                  <a:solidFill>
                    <a:srgbClr val="0087BE"/>
                  </a:solidFill>
                  <a:latin typeface="Calibri"/>
                  <a:cs typeface="+mn-cs"/>
                </a:rPr>
                <a:t>not</a:t>
              </a:r>
              <a:r>
                <a:rPr lang="nl-BE" sz="2400" dirty="0">
                  <a:solidFill>
                    <a:srgbClr val="0087BE"/>
                  </a:solidFill>
                  <a:latin typeface="Calibri"/>
                  <a:cs typeface="+mn-cs"/>
                </a:rPr>
                <a:t> </a:t>
              </a:r>
              <a:r>
                <a:rPr lang="nl-BE" sz="2400" dirty="0" err="1">
                  <a:solidFill>
                    <a:srgbClr val="0087BE"/>
                  </a:solidFill>
                  <a:latin typeface="Calibri"/>
                  <a:cs typeface="+mn-cs"/>
                </a:rPr>
                <a:t>be</a:t>
              </a:r>
              <a:r>
                <a:rPr lang="nl-BE" sz="2400" dirty="0">
                  <a:solidFill>
                    <a:srgbClr val="0087BE"/>
                  </a:solidFill>
                  <a:latin typeface="Calibri"/>
                  <a:cs typeface="+mn-cs"/>
                </a:rPr>
                <a:t> </a:t>
              </a:r>
              <a:r>
                <a:rPr lang="nl-BE" sz="2400" dirty="0" err="1">
                  <a:solidFill>
                    <a:srgbClr val="0087BE"/>
                  </a:solidFill>
                  <a:latin typeface="Calibri"/>
                  <a:cs typeface="+mn-cs"/>
                </a:rPr>
                <a:t>desirable</a:t>
              </a:r>
              <a:endParaRPr lang="fr-BE" sz="2400" dirty="0">
                <a:solidFill>
                  <a:srgbClr val="0087BE"/>
                </a:solidFill>
                <a:latin typeface="Calibri"/>
                <a:cs typeface="+mn-cs"/>
              </a:endParaRPr>
            </a:p>
          </p:txBody>
        </p:sp>
      </p:grpSp>
      <p:sp>
        <p:nvSpPr>
          <p:cNvPr id="18" name="TextBox 16"/>
          <p:cNvSpPr txBox="1"/>
          <p:nvPr/>
        </p:nvSpPr>
        <p:spPr>
          <a:xfrm>
            <a:off x="218919" y="5147474"/>
            <a:ext cx="9052606"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fontAlgn="auto">
              <a:spcBef>
                <a:spcPts val="0"/>
              </a:spcBef>
              <a:spcAft>
                <a:spcPts val="0"/>
              </a:spcAft>
            </a:pPr>
            <a:r>
              <a:rPr lang="nl-BE" sz="2400" b="1" cap="small" spc="93" dirty="0" err="1">
                <a:solidFill>
                  <a:srgbClr val="0087BE"/>
                </a:solidFill>
                <a:latin typeface="Calibri"/>
              </a:rPr>
              <a:t>Other</a:t>
            </a:r>
            <a:r>
              <a:rPr lang="nl-BE" sz="2400" b="1" cap="small" spc="93" dirty="0">
                <a:solidFill>
                  <a:srgbClr val="0087BE"/>
                </a:solidFill>
                <a:latin typeface="Calibri"/>
              </a:rPr>
              <a:t> blockchain </a:t>
            </a:r>
            <a:r>
              <a:rPr lang="nl-BE" sz="2400" b="1" cap="small" spc="93" dirty="0" err="1">
                <a:solidFill>
                  <a:srgbClr val="0087BE"/>
                </a:solidFill>
                <a:latin typeface="Calibri"/>
              </a:rPr>
              <a:t>advantages</a:t>
            </a:r>
            <a:r>
              <a:rPr lang="nl-BE" sz="2400" b="1" cap="small" spc="93" dirty="0">
                <a:solidFill>
                  <a:srgbClr val="0087BE"/>
                </a:solidFill>
                <a:latin typeface="Calibri"/>
              </a:rPr>
              <a:t> </a:t>
            </a:r>
            <a:r>
              <a:rPr lang="nl-BE" sz="2400" b="1" cap="small" spc="93" dirty="0" err="1">
                <a:solidFill>
                  <a:srgbClr val="0087BE"/>
                </a:solidFill>
                <a:latin typeface="Calibri"/>
              </a:rPr>
              <a:t>also</a:t>
            </a:r>
            <a:r>
              <a:rPr lang="nl-BE" sz="2400" b="1" cap="small" spc="93" dirty="0">
                <a:solidFill>
                  <a:srgbClr val="0087BE"/>
                </a:solidFill>
                <a:latin typeface="Calibri"/>
              </a:rPr>
              <a:t> </a:t>
            </a:r>
            <a:r>
              <a:rPr lang="nl-BE" sz="2400" b="1" cap="small" spc="93" dirty="0" err="1">
                <a:solidFill>
                  <a:srgbClr val="0087BE"/>
                </a:solidFill>
                <a:latin typeface="Calibri"/>
              </a:rPr>
              <a:t>feasible</a:t>
            </a:r>
            <a:r>
              <a:rPr lang="nl-BE" sz="2400" b="1" cap="small" spc="93" dirty="0">
                <a:solidFill>
                  <a:srgbClr val="0087BE"/>
                </a:solidFill>
                <a:latin typeface="Calibri"/>
              </a:rPr>
              <a:t> </a:t>
            </a:r>
            <a:r>
              <a:rPr lang="nl-BE" sz="2400" b="1" cap="small" spc="93" dirty="0" err="1">
                <a:solidFill>
                  <a:srgbClr val="0087BE"/>
                </a:solidFill>
                <a:latin typeface="Calibri"/>
              </a:rPr>
              <a:t>with</a:t>
            </a:r>
            <a:r>
              <a:rPr lang="nl-BE" sz="2400" b="1" cap="small" spc="93" dirty="0">
                <a:solidFill>
                  <a:srgbClr val="0087BE"/>
                </a:solidFill>
                <a:latin typeface="Calibri"/>
              </a:rPr>
              <a:t> </a:t>
            </a:r>
            <a:r>
              <a:rPr lang="nl-BE" sz="2400" b="1" cap="small" spc="93" dirty="0" err="1">
                <a:solidFill>
                  <a:srgbClr val="0087BE"/>
                </a:solidFill>
                <a:latin typeface="Calibri"/>
              </a:rPr>
              <a:t>other</a:t>
            </a:r>
            <a:r>
              <a:rPr lang="nl-BE" sz="2400" b="1" cap="small" spc="93" dirty="0">
                <a:solidFill>
                  <a:srgbClr val="0087BE"/>
                </a:solidFill>
                <a:latin typeface="Calibri"/>
              </a:rPr>
              <a:t> </a:t>
            </a:r>
            <a:r>
              <a:rPr lang="nl-BE" sz="2400" b="1" cap="small" spc="93" dirty="0" err="1">
                <a:solidFill>
                  <a:srgbClr val="0087BE"/>
                </a:solidFill>
                <a:latin typeface="Calibri"/>
              </a:rPr>
              <a:t>technologies</a:t>
            </a:r>
            <a:endParaRPr lang="fr-BE" sz="2400" b="1" cap="small" spc="93" dirty="0">
              <a:solidFill>
                <a:srgbClr val="0087BE"/>
              </a:solidFill>
              <a:latin typeface="Calibri"/>
            </a:endParaRPr>
          </a:p>
        </p:txBody>
      </p:sp>
      <p:sp>
        <p:nvSpPr>
          <p:cNvPr id="29" name="Rectangle 28"/>
          <p:cNvSpPr/>
          <p:nvPr/>
        </p:nvSpPr>
        <p:spPr>
          <a:xfrm>
            <a:off x="2639617" y="2377894"/>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a:solidFill>
                  <a:schemeClr val="bg1"/>
                </a:solidFill>
                <a:latin typeface="Calibri"/>
              </a:rPr>
              <a:t>Politics</a:t>
            </a:r>
          </a:p>
          <a:p>
            <a:pPr algn="ctr" defTabSz="1219170" fontAlgn="auto">
              <a:spcBef>
                <a:spcPts val="0"/>
              </a:spcBef>
              <a:spcAft>
                <a:spcPts val="0"/>
              </a:spcAft>
            </a:pPr>
            <a:r>
              <a:rPr lang="nl-BE" sz="2133" dirty="0">
                <a:solidFill>
                  <a:schemeClr val="bg1"/>
                </a:solidFill>
                <a:latin typeface="Calibri"/>
              </a:rPr>
              <a:t>(E.g. cross-border exchanges, privacy)</a:t>
            </a:r>
            <a:endParaRPr lang="fr-BE" sz="2133" dirty="0">
              <a:solidFill>
                <a:schemeClr val="bg1"/>
              </a:solidFill>
              <a:latin typeface="Calibri"/>
            </a:endParaRPr>
          </a:p>
        </p:txBody>
      </p:sp>
      <p:sp>
        <p:nvSpPr>
          <p:cNvPr id="30" name="Rectangle 29"/>
          <p:cNvSpPr/>
          <p:nvPr/>
        </p:nvSpPr>
        <p:spPr>
          <a:xfrm>
            <a:off x="6306010" y="2377894"/>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a:solidFill>
                  <a:schemeClr val="bg1"/>
                </a:solidFill>
                <a:latin typeface="Calibri"/>
              </a:rPr>
              <a:t>Absence of </a:t>
            </a:r>
            <a:r>
              <a:rPr lang="nl-BE" sz="2400" dirty="0" err="1">
                <a:solidFill>
                  <a:schemeClr val="bg1"/>
                </a:solidFill>
                <a:latin typeface="Calibri"/>
              </a:rPr>
              <a:t>trusted</a:t>
            </a:r>
            <a:r>
              <a:rPr lang="nl-BE" sz="2400" dirty="0">
                <a:solidFill>
                  <a:schemeClr val="bg1"/>
                </a:solidFill>
                <a:latin typeface="Calibri"/>
              </a:rPr>
              <a:t> </a:t>
            </a:r>
            <a:r>
              <a:rPr lang="nl-BE" sz="2400" dirty="0" err="1">
                <a:solidFill>
                  <a:schemeClr val="bg1"/>
                </a:solidFill>
                <a:latin typeface="Calibri"/>
              </a:rPr>
              <a:t>authorities</a:t>
            </a:r>
            <a:endParaRPr lang="nl-BE" sz="2400" dirty="0">
              <a:solidFill>
                <a:schemeClr val="bg1"/>
              </a:solidFill>
              <a:latin typeface="Calibri"/>
            </a:endParaRPr>
          </a:p>
          <a:p>
            <a:pPr algn="ctr" defTabSz="1219170" fontAlgn="auto">
              <a:spcBef>
                <a:spcPts val="0"/>
              </a:spcBef>
              <a:spcAft>
                <a:spcPts val="0"/>
              </a:spcAft>
            </a:pPr>
            <a:r>
              <a:rPr lang="nl-BE" sz="2133" dirty="0">
                <a:solidFill>
                  <a:schemeClr val="bg1"/>
                </a:solidFill>
                <a:latin typeface="Calibri"/>
              </a:rPr>
              <a:t>(E.g. </a:t>
            </a:r>
            <a:r>
              <a:rPr lang="nl-BE" sz="2133" dirty="0" err="1">
                <a:solidFill>
                  <a:schemeClr val="bg1"/>
                </a:solidFill>
                <a:latin typeface="Calibri"/>
              </a:rPr>
              <a:t>Bitcoin</a:t>
            </a:r>
            <a:r>
              <a:rPr lang="nl-BE" sz="2133" dirty="0">
                <a:solidFill>
                  <a:schemeClr val="bg1"/>
                </a:solidFill>
                <a:latin typeface="Calibri"/>
              </a:rPr>
              <a:t> in 2009)</a:t>
            </a:r>
            <a:endParaRPr lang="fr-BE" sz="2133" dirty="0">
              <a:solidFill>
                <a:schemeClr val="bg1"/>
              </a:solidFill>
              <a:latin typeface="Calibri"/>
            </a:endParaRPr>
          </a:p>
        </p:txBody>
      </p:sp>
      <p:sp>
        <p:nvSpPr>
          <p:cNvPr id="31" name="Rectangle 30"/>
          <p:cNvSpPr/>
          <p:nvPr/>
        </p:nvSpPr>
        <p:spPr>
          <a:xfrm>
            <a:off x="2639617" y="3611303"/>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err="1">
                <a:solidFill>
                  <a:schemeClr val="bg1"/>
                </a:solidFill>
                <a:latin typeface="Calibri"/>
              </a:rPr>
              <a:t>Abuse</a:t>
            </a:r>
            <a:r>
              <a:rPr lang="nl-BE" sz="2400" dirty="0">
                <a:solidFill>
                  <a:schemeClr val="bg1"/>
                </a:solidFill>
                <a:latin typeface="Calibri"/>
              </a:rPr>
              <a:t> (quasi-) monopoly </a:t>
            </a:r>
            <a:r>
              <a:rPr lang="nl-BE" sz="2400" dirty="0" err="1">
                <a:solidFill>
                  <a:schemeClr val="bg1"/>
                </a:solidFill>
                <a:latin typeface="Calibri"/>
              </a:rPr>
              <a:t>positions</a:t>
            </a:r>
            <a:endParaRPr lang="nl-BE" sz="2400" dirty="0">
              <a:solidFill>
                <a:schemeClr val="bg1"/>
              </a:solidFill>
              <a:latin typeface="Calibri"/>
            </a:endParaRPr>
          </a:p>
        </p:txBody>
      </p:sp>
      <p:sp>
        <p:nvSpPr>
          <p:cNvPr id="32" name="Rectangle 31"/>
          <p:cNvSpPr/>
          <p:nvPr/>
        </p:nvSpPr>
        <p:spPr>
          <a:xfrm>
            <a:off x="6306010" y="3611303"/>
            <a:ext cx="3305223" cy="1056117"/>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fontAlgn="auto">
              <a:spcBef>
                <a:spcPts val="0"/>
              </a:spcBef>
              <a:spcAft>
                <a:spcPts val="0"/>
              </a:spcAft>
            </a:pPr>
            <a:r>
              <a:rPr lang="nl-BE" sz="2400" dirty="0" err="1">
                <a:solidFill>
                  <a:schemeClr val="bg1"/>
                </a:solidFill>
                <a:latin typeface="Calibri"/>
              </a:rPr>
              <a:t>Illegal</a:t>
            </a:r>
            <a:r>
              <a:rPr lang="nl-BE" sz="2400" dirty="0">
                <a:solidFill>
                  <a:schemeClr val="bg1"/>
                </a:solidFill>
                <a:latin typeface="Calibri"/>
              </a:rPr>
              <a:t> </a:t>
            </a:r>
            <a:r>
              <a:rPr lang="nl-BE" sz="2400" dirty="0" err="1">
                <a:solidFill>
                  <a:schemeClr val="bg1"/>
                </a:solidFill>
                <a:latin typeface="Calibri"/>
              </a:rPr>
              <a:t>activities</a:t>
            </a:r>
            <a:endParaRPr lang="nl-BE" sz="2400" dirty="0">
              <a:solidFill>
                <a:schemeClr val="bg1"/>
              </a:solidFill>
              <a:latin typeface="Calibri"/>
            </a:endParaRPr>
          </a:p>
          <a:p>
            <a:pPr algn="ctr" defTabSz="1219170" fontAlgn="auto">
              <a:spcBef>
                <a:spcPts val="0"/>
              </a:spcBef>
              <a:spcAft>
                <a:spcPts val="0"/>
              </a:spcAft>
            </a:pPr>
            <a:r>
              <a:rPr lang="nl-BE" sz="2133" dirty="0">
                <a:solidFill>
                  <a:schemeClr val="bg1"/>
                </a:solidFill>
                <a:latin typeface="Calibri"/>
              </a:rPr>
              <a:t>(E.g. Dark Web)</a:t>
            </a:r>
          </a:p>
        </p:txBody>
      </p:sp>
      <p:sp>
        <p:nvSpPr>
          <p:cNvPr id="40" name="Rectangle 39"/>
          <p:cNvSpPr/>
          <p:nvPr/>
        </p:nvSpPr>
        <p:spPr>
          <a:xfrm>
            <a:off x="274068"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Process</a:t>
            </a:r>
            <a:r>
              <a:rPr kumimoji="0" lang="nl-BE" sz="2133" b="0" i="0" u="none" strike="noStrike" kern="1200" cap="none" spc="107" normalizeH="0" baseline="0" noProof="0" dirty="0">
                <a:ln>
                  <a:noFill/>
                </a:ln>
                <a:solidFill>
                  <a:schemeClr val="bg1"/>
                </a:solidFill>
                <a:effectLst/>
                <a:uLnTx/>
                <a:uFillTx/>
                <a:latin typeface="Calibri"/>
                <a:ea typeface="+mn-ea"/>
                <a:cs typeface="+mn-cs"/>
              </a:rPr>
              <a:t> </a:t>
            </a:r>
            <a:r>
              <a:rPr kumimoji="0" lang="nl-BE" sz="2133" b="0" i="0" u="none" strike="noStrike" kern="1200" cap="none" spc="107" normalizeH="0" baseline="0" noProof="0" dirty="0" err="1">
                <a:ln>
                  <a:noFill/>
                </a:ln>
                <a:solidFill>
                  <a:schemeClr val="bg1"/>
                </a:solidFill>
                <a:effectLst/>
                <a:uLnTx/>
                <a:uFillTx/>
                <a:latin typeface="Calibri"/>
                <a:ea typeface="+mn-ea"/>
                <a:cs typeface="+mn-cs"/>
              </a:rPr>
              <a:t>automation</a:t>
            </a:r>
            <a:endParaRPr kumimoji="0" lang="nl-BE" sz="2133" b="0" i="0" u="none" strike="noStrike" kern="1200" cap="none" spc="107" normalizeH="0" baseline="0" noProof="0" dirty="0">
              <a:ln>
                <a:noFill/>
              </a:ln>
              <a:solidFill>
                <a:schemeClr val="bg1"/>
              </a:solidFill>
              <a:effectLst/>
              <a:uLnTx/>
              <a:uFillTx/>
              <a:latin typeface="Calibri"/>
              <a:ea typeface="+mn-ea"/>
              <a:cs typeface="+mn-cs"/>
            </a:endParaRPr>
          </a:p>
        </p:txBody>
      </p:sp>
      <p:sp>
        <p:nvSpPr>
          <p:cNvPr id="41" name="Rectangle 40"/>
          <p:cNvSpPr/>
          <p:nvPr/>
        </p:nvSpPr>
        <p:spPr>
          <a:xfrm>
            <a:off x="2660547"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Consistency</a:t>
            </a:r>
            <a:endParaRPr kumimoji="0" lang="nl-BE" sz="2133" b="0" i="0" u="none" strike="noStrike" kern="1200" cap="none" spc="107" normalizeH="0" baseline="0" noProof="0" dirty="0">
              <a:ln>
                <a:noFill/>
              </a:ln>
              <a:solidFill>
                <a:schemeClr val="bg1"/>
              </a:solidFill>
              <a:effectLst/>
              <a:uLnTx/>
              <a:uFillTx/>
              <a:latin typeface="Calibri"/>
              <a:ea typeface="+mn-ea"/>
              <a:cs typeface="+mn-cs"/>
            </a:endParaRPr>
          </a:p>
        </p:txBody>
      </p:sp>
      <p:sp>
        <p:nvSpPr>
          <p:cNvPr id="42" name="Rectangle 41"/>
          <p:cNvSpPr/>
          <p:nvPr/>
        </p:nvSpPr>
        <p:spPr>
          <a:xfrm>
            <a:off x="5047025"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Streamlined</a:t>
            </a:r>
            <a:r>
              <a:rPr kumimoji="0" lang="nl-BE" sz="2133" b="0" i="0" u="none" strike="noStrike" kern="1200" cap="none" spc="107" normalizeH="0" baseline="0" noProof="0" dirty="0">
                <a:ln>
                  <a:noFill/>
                </a:ln>
                <a:solidFill>
                  <a:schemeClr val="bg1"/>
                </a:solidFill>
                <a:effectLst/>
                <a:uLnTx/>
                <a:uFillTx/>
                <a:latin typeface="Calibri"/>
                <a:ea typeface="+mn-ea"/>
                <a:cs typeface="+mn-cs"/>
              </a:rPr>
              <a:t> </a:t>
            </a:r>
            <a:r>
              <a:rPr kumimoji="0" lang="nl-BE" sz="2133" b="0" i="0" u="none" strike="noStrike" kern="1200" cap="none" spc="107" normalizeH="0" baseline="0" noProof="0" dirty="0" err="1">
                <a:ln>
                  <a:noFill/>
                </a:ln>
                <a:solidFill>
                  <a:schemeClr val="bg1"/>
                </a:solidFill>
                <a:effectLst/>
                <a:uLnTx/>
                <a:uFillTx/>
                <a:latin typeface="Calibri"/>
                <a:ea typeface="+mn-ea"/>
                <a:cs typeface="+mn-cs"/>
              </a:rPr>
              <a:t>processes</a:t>
            </a:r>
            <a:endParaRPr kumimoji="0" lang="nl-BE" sz="2133" b="0" i="0" u="none" strike="noStrike" kern="1200" cap="none" spc="107" normalizeH="0" baseline="0" noProof="0" dirty="0">
              <a:ln>
                <a:noFill/>
              </a:ln>
              <a:solidFill>
                <a:schemeClr val="bg1"/>
              </a:solidFill>
              <a:effectLst/>
              <a:uLnTx/>
              <a:uFillTx/>
              <a:latin typeface="Calibri"/>
              <a:ea typeface="+mn-ea"/>
              <a:cs typeface="+mn-cs"/>
            </a:endParaRPr>
          </a:p>
        </p:txBody>
      </p:sp>
      <p:sp>
        <p:nvSpPr>
          <p:cNvPr id="43" name="Rectangle 42"/>
          <p:cNvSpPr/>
          <p:nvPr/>
        </p:nvSpPr>
        <p:spPr>
          <a:xfrm>
            <a:off x="7433504"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a:ln>
                  <a:noFill/>
                </a:ln>
                <a:solidFill>
                  <a:schemeClr val="bg1"/>
                </a:solidFill>
                <a:effectLst/>
                <a:uLnTx/>
                <a:uFillTx/>
                <a:latin typeface="Calibri"/>
                <a:ea typeface="+mn-ea"/>
                <a:cs typeface="+mn-cs"/>
              </a:rPr>
              <a:t>Real-time updates</a:t>
            </a:r>
          </a:p>
        </p:txBody>
      </p:sp>
      <p:sp>
        <p:nvSpPr>
          <p:cNvPr id="44" name="Rectangle 43"/>
          <p:cNvSpPr/>
          <p:nvPr/>
        </p:nvSpPr>
        <p:spPr>
          <a:xfrm>
            <a:off x="9819985" y="5669060"/>
            <a:ext cx="2153096" cy="630541"/>
          </a:xfrm>
          <a:prstGeom prst="rect">
            <a:avLst/>
          </a:prstGeom>
          <a:solidFill>
            <a:srgbClr val="0087BE">
              <a:alpha val="69804"/>
            </a:srgbClr>
          </a:solidFill>
          <a:ln>
            <a:noFill/>
          </a:ln>
        </p:spPr>
        <p:style>
          <a:lnRef idx="2">
            <a:schemeClr val="accent5"/>
          </a:lnRef>
          <a:fillRef idx="1">
            <a:schemeClr val="lt1"/>
          </a:fillRef>
          <a:effectRef idx="0">
            <a:schemeClr val="accent5"/>
          </a:effectRef>
          <a:fontRef idx="minor">
            <a:schemeClr val="dk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BE" sz="2133" b="0" i="0" u="none" strike="noStrike" kern="1200" cap="none" spc="107" normalizeH="0" baseline="0" noProof="0" dirty="0" err="1">
                <a:ln>
                  <a:noFill/>
                </a:ln>
                <a:solidFill>
                  <a:schemeClr val="bg1"/>
                </a:solidFill>
                <a:effectLst/>
                <a:uLnTx/>
                <a:uFillTx/>
                <a:latin typeface="Calibri"/>
                <a:ea typeface="+mn-ea"/>
                <a:cs typeface="+mn-cs"/>
              </a:rPr>
              <a:t>Insight</a:t>
            </a:r>
            <a:r>
              <a:rPr kumimoji="0" lang="nl-BE" sz="2133" b="0" i="0" u="none" strike="noStrike" kern="1200" cap="none" spc="107" normalizeH="0" baseline="0" noProof="0" dirty="0">
                <a:ln>
                  <a:noFill/>
                </a:ln>
                <a:solidFill>
                  <a:schemeClr val="bg1"/>
                </a:solidFill>
                <a:effectLst/>
                <a:uLnTx/>
                <a:uFillTx/>
                <a:latin typeface="Calibri"/>
                <a:ea typeface="+mn-ea"/>
                <a:cs typeface="+mn-cs"/>
              </a:rPr>
              <a:t> in </a:t>
            </a:r>
            <a:r>
              <a:rPr kumimoji="0" lang="nl-BE" sz="2133" b="0" i="0" u="none" strike="noStrike" kern="1200" cap="none" spc="107" normalizeH="0" baseline="0" noProof="0" dirty="0" err="1">
                <a:ln>
                  <a:noFill/>
                </a:ln>
                <a:solidFill>
                  <a:schemeClr val="bg1"/>
                </a:solidFill>
                <a:effectLst/>
                <a:uLnTx/>
                <a:uFillTx/>
                <a:latin typeface="Calibri"/>
                <a:ea typeface="+mn-ea"/>
                <a:cs typeface="+mn-cs"/>
              </a:rPr>
              <a:t>decision</a:t>
            </a:r>
            <a:r>
              <a:rPr kumimoji="0" lang="nl-BE" sz="2133" b="0" i="0" u="none" strike="noStrike" kern="1200" cap="none" spc="107" normalizeH="0" baseline="0" noProof="0" dirty="0">
                <a:ln>
                  <a:noFill/>
                </a:ln>
                <a:solidFill>
                  <a:schemeClr val="bg1"/>
                </a:solidFill>
                <a:effectLst/>
                <a:uLnTx/>
                <a:uFillTx/>
                <a:latin typeface="Calibri"/>
                <a:ea typeface="+mn-ea"/>
                <a:cs typeface="+mn-cs"/>
              </a:rPr>
              <a:t> proces</a:t>
            </a:r>
          </a:p>
        </p:txBody>
      </p:sp>
      <p:sp>
        <p:nvSpPr>
          <p:cNvPr id="12" name="Slide Number Placeholder 11"/>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spTree>
    <p:extLst>
      <p:ext uri="{BB962C8B-B14F-4D97-AF65-F5344CB8AC3E}">
        <p14:creationId xmlns:p14="http://schemas.microsoft.com/office/powerpoint/2010/main" val="567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0" grpId="0" animBg="1"/>
      <p:bldP spid="31" grpId="0" animBg="1"/>
      <p:bldP spid="3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72816"/>
            <a:ext cx="10972800" cy="4536504"/>
          </a:xfrm>
          <a:ln>
            <a:noFill/>
          </a:ln>
        </p:spPr>
        <p:txBody>
          <a:bodyPr>
            <a:normAutofit/>
          </a:bodyPr>
          <a:lstStyle/>
          <a:p>
            <a:pPr marL="0" indent="0" algn="ctr">
              <a:buNone/>
            </a:pPr>
            <a:r>
              <a:rPr lang="nl-NL" sz="3733" dirty="0">
                <a:solidFill>
                  <a:srgbClr val="0099D6"/>
                </a:solidFill>
              </a:rPr>
              <a:t>In case of a </a:t>
            </a:r>
            <a:r>
              <a:rPr lang="nl-NL" sz="3733" dirty="0" err="1">
                <a:solidFill>
                  <a:srgbClr val="0099D6"/>
                </a:solidFill>
              </a:rPr>
              <a:t>centralized</a:t>
            </a:r>
            <a:r>
              <a:rPr lang="nl-NL" sz="3733" dirty="0">
                <a:solidFill>
                  <a:srgbClr val="0099D6"/>
                </a:solidFill>
              </a:rPr>
              <a:t> approach, </a:t>
            </a:r>
            <a:br>
              <a:rPr lang="nl-NL" sz="3733" dirty="0">
                <a:solidFill>
                  <a:srgbClr val="0099D6"/>
                </a:solidFill>
              </a:rPr>
            </a:br>
            <a:r>
              <a:rPr lang="nl-NL" sz="3733" dirty="0">
                <a:solidFill>
                  <a:srgbClr val="0099D6"/>
                </a:solidFill>
              </a:rPr>
              <a:t>is </a:t>
            </a:r>
            <a:r>
              <a:rPr lang="nl-NL" sz="3733" dirty="0" err="1">
                <a:solidFill>
                  <a:srgbClr val="0099D6"/>
                </a:solidFill>
              </a:rPr>
              <a:t>it</a:t>
            </a:r>
            <a:r>
              <a:rPr lang="nl-NL" sz="3733" dirty="0">
                <a:solidFill>
                  <a:srgbClr val="0099D6"/>
                </a:solidFill>
              </a:rPr>
              <a:t> </a:t>
            </a:r>
            <a:r>
              <a:rPr lang="nl-NL" sz="3733" dirty="0" err="1">
                <a:solidFill>
                  <a:srgbClr val="0099D6"/>
                </a:solidFill>
              </a:rPr>
              <a:t>an</a:t>
            </a:r>
            <a:r>
              <a:rPr lang="nl-NL" sz="3733" dirty="0">
                <a:solidFill>
                  <a:srgbClr val="0099D6"/>
                </a:solidFill>
              </a:rPr>
              <a:t> issue </a:t>
            </a:r>
            <a:r>
              <a:rPr lang="nl-NL" sz="3733" dirty="0" err="1">
                <a:solidFill>
                  <a:srgbClr val="0099D6"/>
                </a:solidFill>
              </a:rPr>
              <a:t>that</a:t>
            </a:r>
            <a:r>
              <a:rPr lang="nl-NL" sz="3733" dirty="0">
                <a:solidFill>
                  <a:srgbClr val="0099D6"/>
                </a:solidFill>
              </a:rPr>
              <a:t> a </a:t>
            </a:r>
            <a:r>
              <a:rPr lang="nl-NL" sz="3733" dirty="0" err="1">
                <a:solidFill>
                  <a:srgbClr val="0099D6"/>
                </a:solidFill>
              </a:rPr>
              <a:t>central</a:t>
            </a:r>
            <a:r>
              <a:rPr lang="nl-NL" sz="3733" dirty="0">
                <a:solidFill>
                  <a:srgbClr val="0099D6"/>
                </a:solidFill>
              </a:rPr>
              <a:t> </a:t>
            </a:r>
            <a:r>
              <a:rPr lang="nl-NL" sz="3733" dirty="0" err="1">
                <a:solidFill>
                  <a:srgbClr val="0099D6"/>
                </a:solidFill>
              </a:rPr>
              <a:t>entity</a:t>
            </a:r>
            <a:r>
              <a:rPr lang="nl-NL" sz="3733" dirty="0">
                <a:solidFill>
                  <a:srgbClr val="0099D6"/>
                </a:solidFill>
              </a:rPr>
              <a:t> </a:t>
            </a:r>
            <a:r>
              <a:rPr lang="nl-NL" sz="3733" dirty="0" err="1">
                <a:solidFill>
                  <a:srgbClr val="0099D6"/>
                </a:solidFill>
              </a:rPr>
              <a:t>needs</a:t>
            </a:r>
            <a:r>
              <a:rPr lang="nl-NL" sz="3733" dirty="0">
                <a:solidFill>
                  <a:srgbClr val="0099D6"/>
                </a:solidFill>
              </a:rPr>
              <a:t> </a:t>
            </a:r>
            <a:r>
              <a:rPr lang="nl-NL" sz="3733" dirty="0" err="1">
                <a:solidFill>
                  <a:srgbClr val="0099D6"/>
                </a:solidFill>
              </a:rPr>
              <a:t>to</a:t>
            </a:r>
            <a:r>
              <a:rPr lang="nl-NL" sz="3733" dirty="0">
                <a:solidFill>
                  <a:srgbClr val="0099D6"/>
                </a:solidFill>
              </a:rPr>
              <a:t> </a:t>
            </a:r>
            <a:r>
              <a:rPr lang="nl-NL" sz="3733" dirty="0" err="1">
                <a:solidFill>
                  <a:srgbClr val="0099D6"/>
                </a:solidFill>
              </a:rPr>
              <a:t>be</a:t>
            </a:r>
            <a:r>
              <a:rPr lang="nl-NL" sz="3733" dirty="0">
                <a:solidFill>
                  <a:srgbClr val="0099D6"/>
                </a:solidFill>
              </a:rPr>
              <a:t> </a:t>
            </a:r>
            <a:r>
              <a:rPr lang="nl-NL" sz="3733" dirty="0" err="1">
                <a:solidFill>
                  <a:srgbClr val="0099D6"/>
                </a:solidFill>
              </a:rPr>
              <a:t>trusted</a:t>
            </a:r>
            <a:r>
              <a:rPr lang="nl-NL" sz="3733" dirty="0">
                <a:solidFill>
                  <a:srgbClr val="0099D6"/>
                </a:solidFill>
              </a:rPr>
              <a:t>?</a:t>
            </a:r>
          </a:p>
          <a:p>
            <a:pPr marL="0" indent="0">
              <a:buNone/>
            </a:pPr>
            <a:endParaRPr lang="fr-BE" dirty="0">
              <a:solidFill>
                <a:srgbClr val="0099D6"/>
              </a:solidFill>
            </a:endParaRPr>
          </a:p>
        </p:txBody>
      </p:sp>
      <p:sp>
        <p:nvSpPr>
          <p:cNvPr id="2" name="Title 1"/>
          <p:cNvSpPr>
            <a:spLocks noGrp="1"/>
          </p:cNvSpPr>
          <p:nvPr>
            <p:ph type="title"/>
          </p:nvPr>
        </p:nvSpPr>
        <p:spPr>
          <a:ln>
            <a:noFill/>
          </a:ln>
        </p:spPr>
        <p:txBody>
          <a:bodyPr/>
          <a:lstStyle/>
          <a:p>
            <a:r>
              <a:rPr lang="nl-BE" dirty="0">
                <a:solidFill>
                  <a:srgbClr val="0099D6"/>
                </a:solidFill>
              </a:rPr>
              <a:t>Blockchain is </a:t>
            </a:r>
            <a:r>
              <a:rPr lang="nl-BE" dirty="0" err="1">
                <a:solidFill>
                  <a:srgbClr val="0099D6"/>
                </a:solidFill>
              </a:rPr>
              <a:t>about</a:t>
            </a:r>
            <a:r>
              <a:rPr lang="nl-BE" dirty="0">
                <a:solidFill>
                  <a:srgbClr val="0099D6"/>
                </a:solidFill>
              </a:rPr>
              <a:t> </a:t>
            </a:r>
            <a:r>
              <a:rPr lang="nl-BE" b="1" dirty="0">
                <a:solidFill>
                  <a:srgbClr val="0099D6"/>
                </a:solidFill>
              </a:rPr>
              <a:t>Trust</a:t>
            </a:r>
            <a:r>
              <a:rPr lang="nl-BE" dirty="0">
                <a:solidFill>
                  <a:srgbClr val="0099D6"/>
                </a:solidFill>
              </a:rPr>
              <a:t> </a:t>
            </a:r>
            <a:endParaRPr lang="fr-BE" dirty="0">
              <a:solidFill>
                <a:srgbClr val="0099D6"/>
              </a:solidFill>
            </a:endParaRPr>
          </a:p>
        </p:txBody>
      </p:sp>
      <p:cxnSp>
        <p:nvCxnSpPr>
          <p:cNvPr id="4" name="Elbow Connector 3"/>
          <p:cNvCxnSpPr/>
          <p:nvPr/>
        </p:nvCxnSpPr>
        <p:spPr>
          <a:xfrm rot="5400000">
            <a:off x="3928430" y="2128708"/>
            <a:ext cx="1056117" cy="3360000"/>
          </a:xfrm>
          <a:prstGeom prst="bentConnector3">
            <a:avLst/>
          </a:prstGeom>
          <a:ln w="25400">
            <a:solidFill>
              <a:srgbClr val="0099D6"/>
            </a:solidFill>
            <a:tailEnd type="arrow"/>
          </a:ln>
        </p:spPr>
        <p:style>
          <a:lnRef idx="1">
            <a:schemeClr val="accent1"/>
          </a:lnRef>
          <a:fillRef idx="0">
            <a:schemeClr val="accent1"/>
          </a:fillRef>
          <a:effectRef idx="0">
            <a:schemeClr val="accent1"/>
          </a:effectRef>
          <a:fontRef idx="minor">
            <a:schemeClr val="tx1"/>
          </a:fontRef>
        </p:style>
      </p:cxnSp>
      <p:cxnSp>
        <p:nvCxnSpPr>
          <p:cNvPr id="5" name="Elbow Connector 4"/>
          <p:cNvCxnSpPr/>
          <p:nvPr/>
        </p:nvCxnSpPr>
        <p:spPr>
          <a:xfrm rot="16200000" flipH="1">
            <a:off x="7528488" y="2416724"/>
            <a:ext cx="576000" cy="3360000"/>
          </a:xfrm>
          <a:prstGeom prst="bentConnector3">
            <a:avLst>
              <a:gd name="adj1" fmla="val 129"/>
            </a:avLst>
          </a:prstGeom>
          <a:ln w="25400">
            <a:solidFill>
              <a:srgbClr val="0099D6"/>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728213" y="3660177"/>
            <a:ext cx="288000" cy="288000"/>
          </a:xfrm>
          <a:prstGeom prst="ellipse">
            <a:avLst/>
          </a:prstGeom>
          <a:solidFill>
            <a:srgbClr val="00B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fr-BE" sz="2400">
              <a:solidFill>
                <a:prstClr val="white"/>
              </a:solidFill>
              <a:latin typeface="Calibri"/>
            </a:endParaRPr>
          </a:p>
        </p:txBody>
      </p:sp>
      <p:sp>
        <p:nvSpPr>
          <p:cNvPr id="7" name="Oval 6"/>
          <p:cNvSpPr/>
          <p:nvPr/>
        </p:nvSpPr>
        <p:spPr>
          <a:xfrm>
            <a:off x="4463851" y="3664724"/>
            <a:ext cx="288000" cy="288000"/>
          </a:xfrm>
          <a:prstGeom prst="ellipse">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fr-BE" sz="2400">
              <a:solidFill>
                <a:prstClr val="white"/>
              </a:solidFill>
              <a:latin typeface="Calibri"/>
            </a:endParaRPr>
          </a:p>
        </p:txBody>
      </p:sp>
      <p:sp>
        <p:nvSpPr>
          <p:cNvPr id="10" name="TextBox 9"/>
          <p:cNvSpPr txBox="1"/>
          <p:nvPr/>
        </p:nvSpPr>
        <p:spPr>
          <a:xfrm>
            <a:off x="1007435" y="4380177"/>
            <a:ext cx="3464410" cy="502766"/>
          </a:xfrm>
          <a:prstGeom prst="rect">
            <a:avLst/>
          </a:prstGeom>
          <a:noFill/>
          <a:ln>
            <a:noFill/>
          </a:ln>
        </p:spPr>
        <p:txBody>
          <a:bodyPr wrap="none" rtlCol="0">
            <a:spAutoFit/>
          </a:bodyPr>
          <a:lstStyle/>
          <a:p>
            <a:pPr defTabSz="1219170" fontAlgn="auto">
              <a:spcBef>
                <a:spcPts val="0"/>
              </a:spcBef>
              <a:spcAft>
                <a:spcPts val="0"/>
              </a:spcAft>
            </a:pPr>
            <a:r>
              <a:rPr lang="nl-BE" sz="2667" dirty="0">
                <a:solidFill>
                  <a:srgbClr val="0099D6"/>
                </a:solidFill>
                <a:latin typeface="Calibri"/>
                <a:cs typeface="+mn-cs"/>
              </a:rPr>
              <a:t>Blockchain is a bad </a:t>
            </a:r>
            <a:r>
              <a:rPr lang="nl-BE" sz="2667" dirty="0" err="1">
                <a:solidFill>
                  <a:srgbClr val="0099D6"/>
                </a:solidFill>
                <a:latin typeface="Calibri"/>
                <a:cs typeface="+mn-cs"/>
              </a:rPr>
              <a:t>idea</a:t>
            </a:r>
            <a:endParaRPr lang="fr-BE" sz="2667" dirty="0">
              <a:solidFill>
                <a:srgbClr val="0099D6"/>
              </a:solidFill>
              <a:latin typeface="Calibri"/>
              <a:cs typeface="+mn-cs"/>
            </a:endParaRPr>
          </a:p>
        </p:txBody>
      </p:sp>
      <p:sp>
        <p:nvSpPr>
          <p:cNvPr id="11" name="TextBox 10"/>
          <p:cNvSpPr txBox="1"/>
          <p:nvPr/>
        </p:nvSpPr>
        <p:spPr>
          <a:xfrm>
            <a:off x="7288233" y="4380177"/>
            <a:ext cx="4381520" cy="502766"/>
          </a:xfrm>
          <a:prstGeom prst="rect">
            <a:avLst/>
          </a:prstGeom>
          <a:noFill/>
          <a:ln>
            <a:noFill/>
          </a:ln>
        </p:spPr>
        <p:txBody>
          <a:bodyPr wrap="none" rtlCol="0">
            <a:spAutoFit/>
          </a:bodyPr>
          <a:lstStyle/>
          <a:p>
            <a:pPr defTabSz="1219170" fontAlgn="auto">
              <a:spcBef>
                <a:spcPts val="0"/>
              </a:spcBef>
              <a:spcAft>
                <a:spcPts val="0"/>
              </a:spcAft>
            </a:pPr>
            <a:r>
              <a:rPr lang="nl-BE" sz="2667" dirty="0">
                <a:solidFill>
                  <a:srgbClr val="0099D6"/>
                </a:solidFill>
                <a:latin typeface="Calibri"/>
                <a:cs typeface="+mn-cs"/>
              </a:rPr>
              <a:t>Blockchain </a:t>
            </a:r>
            <a:r>
              <a:rPr lang="nl-BE" sz="2667" dirty="0" err="1">
                <a:solidFill>
                  <a:srgbClr val="0099D6"/>
                </a:solidFill>
                <a:latin typeface="Calibri"/>
                <a:cs typeface="+mn-cs"/>
              </a:rPr>
              <a:t>might</a:t>
            </a:r>
            <a:r>
              <a:rPr lang="nl-BE" sz="2667" dirty="0">
                <a:solidFill>
                  <a:srgbClr val="0099D6"/>
                </a:solidFill>
                <a:latin typeface="Calibri"/>
                <a:cs typeface="+mn-cs"/>
              </a:rPr>
              <a:t> </a:t>
            </a:r>
            <a:r>
              <a:rPr lang="nl-BE" sz="2667" dirty="0" err="1">
                <a:solidFill>
                  <a:srgbClr val="0099D6"/>
                </a:solidFill>
                <a:latin typeface="Calibri"/>
                <a:cs typeface="+mn-cs"/>
              </a:rPr>
              <a:t>be</a:t>
            </a:r>
            <a:r>
              <a:rPr lang="nl-BE" sz="2667" dirty="0">
                <a:solidFill>
                  <a:srgbClr val="0099D6"/>
                </a:solidFill>
                <a:latin typeface="Calibri"/>
                <a:cs typeface="+mn-cs"/>
              </a:rPr>
              <a:t> </a:t>
            </a:r>
            <a:r>
              <a:rPr lang="nl-BE" sz="2667" dirty="0" err="1">
                <a:solidFill>
                  <a:srgbClr val="0099D6"/>
                </a:solidFill>
                <a:latin typeface="Calibri"/>
                <a:cs typeface="+mn-cs"/>
              </a:rPr>
              <a:t>an</a:t>
            </a:r>
            <a:r>
              <a:rPr lang="nl-BE" sz="2667" dirty="0">
                <a:solidFill>
                  <a:srgbClr val="0099D6"/>
                </a:solidFill>
                <a:latin typeface="Calibri"/>
                <a:cs typeface="+mn-cs"/>
              </a:rPr>
              <a:t> option</a:t>
            </a:r>
            <a:endParaRPr lang="fr-BE" sz="2667" dirty="0">
              <a:solidFill>
                <a:srgbClr val="0099D6"/>
              </a:solidFill>
              <a:latin typeface="Calibri"/>
              <a:cs typeface="+mn-cs"/>
            </a:endParaRPr>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Tree>
    <p:extLst>
      <p:ext uri="{BB962C8B-B14F-4D97-AF65-F5344CB8AC3E}">
        <p14:creationId xmlns:p14="http://schemas.microsoft.com/office/powerpoint/2010/main" val="625690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exu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13575" y="870173"/>
            <a:ext cx="6600370" cy="576573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el 3"/>
          <p:cNvSpPr>
            <a:spLocks noGrp="1"/>
          </p:cNvSpPr>
          <p:nvPr>
            <p:ph type="title"/>
          </p:nvPr>
        </p:nvSpPr>
        <p:spPr/>
        <p:txBody>
          <a:bodyPr/>
          <a:lstStyle/>
          <a:p>
            <a:r>
              <a:rPr lang="nl-BE" dirty="0" smtClean="0"/>
              <a:t>Nexus effect</a:t>
            </a:r>
            <a:endParaRPr lang="nl-BE" dirty="0"/>
          </a:p>
        </p:txBody>
      </p:sp>
      <p:sp>
        <p:nvSpPr>
          <p:cNvPr id="6" name="TextBox 6"/>
          <p:cNvSpPr txBox="1">
            <a:spLocks noChangeArrowheads="1"/>
          </p:cNvSpPr>
          <p:nvPr/>
        </p:nvSpPr>
        <p:spPr bwMode="auto">
          <a:xfrm>
            <a:off x="9954269" y="6145569"/>
            <a:ext cx="20907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400" dirty="0" smtClean="0"/>
              <a:t>Source: MIT </a:t>
            </a:r>
            <a:r>
              <a:rPr lang="nl-BE" altLang="fr-FR" sz="1400" dirty="0" err="1" smtClean="0"/>
              <a:t>Sloan</a:t>
            </a:r>
            <a:endParaRPr lang="en-US" altLang="fr-FR" sz="14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Tree>
    <p:extLst>
      <p:ext uri="{BB962C8B-B14F-4D97-AF65-F5344CB8AC3E}">
        <p14:creationId xmlns:p14="http://schemas.microsoft.com/office/powerpoint/2010/main" val="341011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83373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630994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13807</TotalTime>
  <Words>3495</Words>
  <Application>Microsoft Office PowerPoint</Application>
  <PresentationFormat>Breedbeeld</PresentationFormat>
  <Paragraphs>652</Paragraphs>
  <Slides>74</Slides>
  <Notes>39</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74</vt:i4>
      </vt:variant>
    </vt:vector>
  </HeadingPairs>
  <TitlesOfParts>
    <vt:vector size="80" baseType="lpstr">
      <vt:lpstr>Arial</vt:lpstr>
      <vt:lpstr>Calibri</vt:lpstr>
      <vt:lpstr>Roboto</vt:lpstr>
      <vt:lpstr>STIXGeneral-Regular</vt:lpstr>
      <vt:lpstr>Wingdings</vt:lpstr>
      <vt:lpstr>2_Custom Design</vt:lpstr>
      <vt:lpstr>Digitalisation of social security: critique and prospects for EU action</vt:lpstr>
      <vt:lpstr>About me (°1961)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Need for solid architecture</vt:lpstr>
      <vt:lpstr>Principles for durable and economically viable ICT solutions</vt:lpstr>
      <vt:lpstr>Service Oriented Architecture (SOA)</vt:lpstr>
      <vt:lpstr>ICT: layered, service oriented architecture</vt:lpstr>
      <vt:lpstr>ICT: across layers</vt:lpstr>
      <vt:lpstr>Some basic paneuropean requirements</vt:lpstr>
      <vt:lpstr>Several EC digital programs</vt:lpstr>
      <vt:lpstr>Need for a global, integrated architecture </vt:lpstr>
      <vt:lpstr>PowerPoint-presentatie</vt:lpstr>
      <vt:lpstr>PowerPoint-presentatie</vt:lpstr>
      <vt:lpstr>PowerPoint-presentatie</vt:lpstr>
      <vt:lpstr>Example: identity, user and access management (IUAM) according to the international standard XACML</vt:lpstr>
      <vt:lpstr>IUAM: objectives to be reached</vt:lpstr>
      <vt:lpstr>User expectations</vt:lpstr>
      <vt:lpstr>Critical success factors</vt:lpstr>
      <vt:lpstr>Policy Enforcement Model (XACML)</vt:lpstr>
      <vt:lpstr>Example: digital wallet (eg for eEHIC)</vt:lpstr>
      <vt:lpstr>Existing components</vt:lpstr>
      <vt:lpstr>Eg: possible reuse for eEHIC</vt:lpstr>
      <vt:lpstr>PowerPoint-presentatie</vt:lpstr>
      <vt:lpstr>Infotheque</vt:lpstr>
      <vt:lpstr>Common vision &amp; cooperation</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Blockchain</vt:lpstr>
      <vt:lpstr>Traditional international transaction</vt:lpstr>
      <vt:lpstr>Idea</vt:lpstr>
      <vt:lpstr>A chain of blocks</vt:lpstr>
      <vt:lpstr>Traditional contract</vt:lpstr>
      <vt:lpstr>Smart contract</vt:lpstr>
      <vt:lpstr>Smart contract</vt:lpstr>
      <vt:lpstr>Smart Contracts</vt:lpstr>
      <vt:lpstr>Blockchain is about organizing trust </vt:lpstr>
      <vt:lpstr>Blockchain network</vt:lpstr>
      <vt:lpstr>Everything that can be done with a blockchain, can be done with a centralized approach, and even more efficiently</vt:lpstr>
      <vt:lpstr>Blockchain is about Trust </vt:lpstr>
      <vt:lpstr>Nexus effect</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Auteur</cp:lastModifiedBy>
  <cp:revision>1083</cp:revision>
  <cp:lastPrinted>2017-12-08T10:25:32Z</cp:lastPrinted>
  <dcterms:created xsi:type="dcterms:W3CDTF">2013-03-05T07:37:33Z</dcterms:created>
  <dcterms:modified xsi:type="dcterms:W3CDTF">2022-11-18T04:46:13Z</dcterms:modified>
</cp:coreProperties>
</file>