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07" r:id="rId1"/>
  </p:sldMasterIdLst>
  <p:notesMasterIdLst>
    <p:notesMasterId r:id="rId31"/>
  </p:notesMasterIdLst>
  <p:handoutMasterIdLst>
    <p:handoutMasterId r:id="rId32"/>
  </p:handoutMasterIdLst>
  <p:sldIdLst>
    <p:sldId id="503" r:id="rId2"/>
    <p:sldId id="654" r:id="rId3"/>
    <p:sldId id="741" r:id="rId4"/>
    <p:sldId id="742" r:id="rId5"/>
    <p:sldId id="774" r:id="rId6"/>
    <p:sldId id="653" r:id="rId7"/>
    <p:sldId id="655" r:id="rId8"/>
    <p:sldId id="656" r:id="rId9"/>
    <p:sldId id="657" r:id="rId10"/>
    <p:sldId id="746" r:id="rId11"/>
    <p:sldId id="663" r:id="rId12"/>
    <p:sldId id="664" r:id="rId13"/>
    <p:sldId id="734" r:id="rId14"/>
    <p:sldId id="735" r:id="rId15"/>
    <p:sldId id="736" r:id="rId16"/>
    <p:sldId id="675" r:id="rId17"/>
    <p:sldId id="783" r:id="rId18"/>
    <p:sldId id="784" r:id="rId19"/>
    <p:sldId id="526" r:id="rId20"/>
    <p:sldId id="628" r:id="rId21"/>
    <p:sldId id="782" r:id="rId22"/>
    <p:sldId id="785" r:id="rId23"/>
    <p:sldId id="795" r:id="rId24"/>
    <p:sldId id="796" r:id="rId25"/>
    <p:sldId id="797" r:id="rId26"/>
    <p:sldId id="799" r:id="rId27"/>
    <p:sldId id="798" r:id="rId28"/>
    <p:sldId id="801" r:id="rId29"/>
    <p:sldId id="718" r:id="rId30"/>
  </p:sldIdLst>
  <p:sldSz cx="12192000" cy="6858000"/>
  <p:notesSz cx="7102475" cy="9388475"/>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7670"/>
    <a:srgbClr val="0082BE"/>
    <a:srgbClr val="0087BE"/>
    <a:srgbClr val="0082B8"/>
    <a:srgbClr val="0082B4"/>
    <a:srgbClr val="0082AE"/>
    <a:srgbClr val="0078AE"/>
    <a:srgbClr val="0A78AE"/>
    <a:srgbClr val="0078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69" autoAdjust="0"/>
    <p:restoredTop sz="94105" autoAdjust="0"/>
  </p:normalViewPr>
  <p:slideViewPr>
    <p:cSldViewPr>
      <p:cViewPr varScale="1">
        <p:scale>
          <a:sx n="115" d="100"/>
          <a:sy n="115" d="100"/>
        </p:scale>
        <p:origin x="152" y="109"/>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550"/>
    </p:cViewPr>
  </p:sorterViewPr>
  <p:notesViewPr>
    <p:cSldViewPr>
      <p:cViewPr varScale="1">
        <p:scale>
          <a:sx n="82" d="100"/>
          <a:sy n="82" d="100"/>
        </p:scale>
        <p:origin x="388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image" Target="../media/image66.jpeg"/><Relationship Id="rId7" Type="http://schemas.openxmlformats.org/officeDocument/2006/relationships/image" Target="../media/image70.jpeg"/><Relationship Id="rId2" Type="http://schemas.openxmlformats.org/officeDocument/2006/relationships/image" Target="../media/image65.jpeg"/><Relationship Id="rId1" Type="http://schemas.openxmlformats.org/officeDocument/2006/relationships/image" Target="../media/image64.jpeg"/><Relationship Id="rId6" Type="http://schemas.openxmlformats.org/officeDocument/2006/relationships/image" Target="../media/image69.jpeg"/><Relationship Id="rId5" Type="http://schemas.openxmlformats.org/officeDocument/2006/relationships/image" Target="../media/image68.jpeg"/><Relationship Id="rId10" Type="http://schemas.openxmlformats.org/officeDocument/2006/relationships/image" Target="../media/image73.jpeg"/><Relationship Id="rId4" Type="http://schemas.openxmlformats.org/officeDocument/2006/relationships/image" Target="../media/image67.jpeg"/><Relationship Id="rId9" Type="http://schemas.openxmlformats.org/officeDocument/2006/relationships/image" Target="../media/image72.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image" Target="../media/image66.jpeg"/><Relationship Id="rId7" Type="http://schemas.openxmlformats.org/officeDocument/2006/relationships/image" Target="../media/image70.jpeg"/><Relationship Id="rId2" Type="http://schemas.openxmlformats.org/officeDocument/2006/relationships/image" Target="../media/image65.jpeg"/><Relationship Id="rId1" Type="http://schemas.openxmlformats.org/officeDocument/2006/relationships/image" Target="../media/image64.jpeg"/><Relationship Id="rId6" Type="http://schemas.openxmlformats.org/officeDocument/2006/relationships/image" Target="../media/image69.jpeg"/><Relationship Id="rId5" Type="http://schemas.openxmlformats.org/officeDocument/2006/relationships/image" Target="../media/image68.jpeg"/><Relationship Id="rId10" Type="http://schemas.openxmlformats.org/officeDocument/2006/relationships/image" Target="../media/image73.jpeg"/><Relationship Id="rId4" Type="http://schemas.openxmlformats.org/officeDocument/2006/relationships/image" Target="../media/image67.jpeg"/><Relationship Id="rId9" Type="http://schemas.openxmlformats.org/officeDocument/2006/relationships/image" Target="../media/image7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B0C0D0-7AB7-487B-ADF8-3BB3DD4E9EE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E7919EDD-7680-4985-B198-1CBB0F9E96AC}">
      <dgm:prSet/>
      <dgm:spPr/>
      <dgm:t>
        <a:bodyPr/>
        <a:lstStyle/>
        <a:p>
          <a:pPr rtl="0"/>
          <a:r>
            <a:rPr dirty="0" smtClean="0"/>
            <a:t>Co</a:t>
          </a:r>
          <a:r>
            <a:rPr lang="en-US" dirty="0" smtClean="0"/>
            <a:t>o</a:t>
          </a:r>
          <a:r>
            <a:rPr dirty="0" smtClean="0"/>
            <a:t>rdinati</a:t>
          </a:r>
          <a:r>
            <a:rPr lang="en-US" dirty="0" smtClean="0"/>
            <a:t>on of the electronic processes</a:t>
          </a:r>
          <a:endParaRPr lang="nl-BE" dirty="0"/>
        </a:p>
      </dgm:t>
    </dgm:pt>
    <dgm:pt modelId="{2FC221D4-82FE-4089-96B1-E14722E33943}" type="parTrans" cxnId="{2D283A8C-B4A3-4152-B8A6-4729DCCC852F}">
      <dgm:prSet/>
      <dgm:spPr/>
      <dgm:t>
        <a:bodyPr/>
        <a:lstStyle/>
        <a:p>
          <a:endParaRPr lang="en-US"/>
        </a:p>
      </dgm:t>
    </dgm:pt>
    <dgm:pt modelId="{C698564A-6110-4602-9450-B172C3825847}" type="sibTrans" cxnId="{2D283A8C-B4A3-4152-B8A6-4729DCCC852F}">
      <dgm:prSet/>
      <dgm:spPr/>
      <dgm:t>
        <a:bodyPr/>
        <a:lstStyle/>
        <a:p>
          <a:endParaRPr lang="en-US"/>
        </a:p>
      </dgm:t>
    </dgm:pt>
    <dgm:pt modelId="{426C232F-332D-4FF2-A820-7A068898BF0D}">
      <dgm:prSet/>
      <dgm:spPr/>
      <dgm:t>
        <a:bodyPr/>
        <a:lstStyle/>
        <a:p>
          <a:pPr rtl="0"/>
          <a:r>
            <a:rPr dirty="0" smtClean="0"/>
            <a:t>Portal </a:t>
          </a:r>
          <a:endParaRPr lang="nl-BE" dirty="0"/>
        </a:p>
      </dgm:t>
    </dgm:pt>
    <dgm:pt modelId="{76543072-ED0A-4EFB-9174-9DC2D0CB754B}" type="parTrans" cxnId="{48331867-FF99-498B-92E1-5B05B35773A9}">
      <dgm:prSet/>
      <dgm:spPr/>
      <dgm:t>
        <a:bodyPr/>
        <a:lstStyle/>
        <a:p>
          <a:endParaRPr lang="en-US"/>
        </a:p>
      </dgm:t>
    </dgm:pt>
    <dgm:pt modelId="{0FF22A80-B924-4C97-9785-6DB4BF018886}" type="sibTrans" cxnId="{48331867-FF99-498B-92E1-5B05B35773A9}">
      <dgm:prSet/>
      <dgm:spPr/>
      <dgm:t>
        <a:bodyPr/>
        <a:lstStyle/>
        <a:p>
          <a:endParaRPr lang="en-US"/>
        </a:p>
      </dgm:t>
    </dgm:pt>
    <dgm:pt modelId="{AE2357B3-F8D1-4E13-B807-E393E9FC5539}">
      <dgm:prSet/>
      <dgm:spPr/>
      <dgm:t>
        <a:bodyPr/>
        <a:lstStyle/>
        <a:p>
          <a:pPr rtl="0"/>
          <a:r>
            <a:rPr lang="en-US" dirty="0" smtClean="0"/>
            <a:t>Integrated user and access management system</a:t>
          </a:r>
          <a:endParaRPr lang="nl-BE" dirty="0"/>
        </a:p>
      </dgm:t>
    </dgm:pt>
    <dgm:pt modelId="{DF983F23-5BAE-428F-AFD9-BF0943C63ACC}" type="parTrans" cxnId="{C4084BF0-F635-4676-89A9-D65F024FF168}">
      <dgm:prSet/>
      <dgm:spPr/>
      <dgm:t>
        <a:bodyPr/>
        <a:lstStyle/>
        <a:p>
          <a:endParaRPr lang="en-US"/>
        </a:p>
      </dgm:t>
    </dgm:pt>
    <dgm:pt modelId="{486EB6E6-F0BE-4E7B-A3F0-7DC5C5021754}" type="sibTrans" cxnId="{C4084BF0-F635-4676-89A9-D65F024FF168}">
      <dgm:prSet/>
      <dgm:spPr/>
      <dgm:t>
        <a:bodyPr/>
        <a:lstStyle/>
        <a:p>
          <a:endParaRPr lang="en-US"/>
        </a:p>
      </dgm:t>
    </dgm:pt>
    <dgm:pt modelId="{81FDCA61-7A32-4339-89E8-DD3704FB86F4}">
      <dgm:prSet/>
      <dgm:spPr/>
      <dgm:t>
        <a:bodyPr/>
        <a:lstStyle/>
        <a:p>
          <a:pPr rtl="0"/>
          <a:r>
            <a:rPr lang="en-US" dirty="0" smtClean="0"/>
            <a:t>Management of </a:t>
          </a:r>
          <a:r>
            <a:rPr dirty="0" smtClean="0"/>
            <a:t>loggings</a:t>
          </a:r>
          <a:endParaRPr lang="nl-BE" dirty="0"/>
        </a:p>
      </dgm:t>
    </dgm:pt>
    <dgm:pt modelId="{4F5E6841-070D-4563-B23E-8C64EC2E827B}" type="parTrans" cxnId="{7B7E50D4-65C6-4E3C-995E-1A1ABF6FDBCF}">
      <dgm:prSet/>
      <dgm:spPr/>
      <dgm:t>
        <a:bodyPr/>
        <a:lstStyle/>
        <a:p>
          <a:endParaRPr lang="en-US"/>
        </a:p>
      </dgm:t>
    </dgm:pt>
    <dgm:pt modelId="{4922DE05-E610-4796-BFBC-E068300788D1}" type="sibTrans" cxnId="{7B7E50D4-65C6-4E3C-995E-1A1ABF6FDBCF}">
      <dgm:prSet/>
      <dgm:spPr/>
      <dgm:t>
        <a:bodyPr/>
        <a:lstStyle/>
        <a:p>
          <a:endParaRPr lang="en-US"/>
        </a:p>
      </dgm:t>
    </dgm:pt>
    <dgm:pt modelId="{F9B22A10-E2AD-420E-86FD-C6A619FB34C3}">
      <dgm:prSet/>
      <dgm:spPr/>
      <dgm:t>
        <a:bodyPr/>
        <a:lstStyle/>
        <a:p>
          <a:pPr rtl="0"/>
          <a:r>
            <a:rPr dirty="0" smtClean="0"/>
            <a:t>System </a:t>
          </a:r>
          <a:r>
            <a:rPr lang="en-US" dirty="0" smtClean="0"/>
            <a:t>for</a:t>
          </a:r>
          <a:r>
            <a:rPr dirty="0" smtClean="0"/>
            <a:t> </a:t>
          </a:r>
          <a:r>
            <a:rPr dirty="0"/>
            <a:t>end-to-end </a:t>
          </a:r>
          <a:r>
            <a:rPr lang="en-US" dirty="0" smtClean="0"/>
            <a:t>encryption</a:t>
          </a:r>
          <a:endParaRPr lang="nl-BE" dirty="0"/>
        </a:p>
      </dgm:t>
    </dgm:pt>
    <dgm:pt modelId="{51614E59-5D94-439C-A07A-61525828432A}" type="parTrans" cxnId="{F52E67DC-23C4-4525-AAFE-F3400258F7D3}">
      <dgm:prSet/>
      <dgm:spPr/>
      <dgm:t>
        <a:bodyPr/>
        <a:lstStyle/>
        <a:p>
          <a:endParaRPr lang="en-US"/>
        </a:p>
      </dgm:t>
    </dgm:pt>
    <dgm:pt modelId="{C995947A-877C-455B-BB65-7FBC6937BA2D}" type="sibTrans" cxnId="{F52E67DC-23C4-4525-AAFE-F3400258F7D3}">
      <dgm:prSet/>
      <dgm:spPr/>
      <dgm:t>
        <a:bodyPr/>
        <a:lstStyle/>
        <a:p>
          <a:endParaRPr lang="en-US"/>
        </a:p>
      </dgm:t>
    </dgm:pt>
    <dgm:pt modelId="{DE482DF0-5C86-4767-9CE5-54725DF28573}">
      <dgm:prSet/>
      <dgm:spPr/>
      <dgm:t>
        <a:bodyPr/>
        <a:lstStyle/>
        <a:p>
          <a:pPr rtl="0"/>
          <a:r>
            <a:rPr lang="fr-BE" dirty="0" smtClean="0">
              <a:solidFill>
                <a:srgbClr val="3E6E5A"/>
              </a:solidFill>
            </a:rPr>
            <a:t>eHealth</a:t>
          </a:r>
          <a:r>
            <a:rPr dirty="0"/>
            <a:t>Box</a:t>
          </a:r>
          <a:endParaRPr lang="nl-BE" dirty="0"/>
        </a:p>
      </dgm:t>
    </dgm:pt>
    <dgm:pt modelId="{BF1F2008-AABF-4483-9D7B-58A40034FD6C}" type="parTrans" cxnId="{1310D4E3-793B-4536-BE37-788F54627977}">
      <dgm:prSet/>
      <dgm:spPr/>
      <dgm:t>
        <a:bodyPr/>
        <a:lstStyle/>
        <a:p>
          <a:endParaRPr lang="en-US"/>
        </a:p>
      </dgm:t>
    </dgm:pt>
    <dgm:pt modelId="{4D6A567C-A21A-42BF-9F41-7BF71E18F454}" type="sibTrans" cxnId="{1310D4E3-793B-4536-BE37-788F54627977}">
      <dgm:prSet/>
      <dgm:spPr/>
      <dgm:t>
        <a:bodyPr/>
        <a:lstStyle/>
        <a:p>
          <a:endParaRPr lang="en-US"/>
        </a:p>
      </dgm:t>
    </dgm:pt>
    <dgm:pt modelId="{3069D4A7-A9EB-432B-8415-5BE83922B144}">
      <dgm:prSet/>
      <dgm:spPr/>
      <dgm:t>
        <a:bodyPr/>
        <a:lstStyle/>
        <a:p>
          <a:pPr rtl="0"/>
          <a:r>
            <a:t>Timestamping</a:t>
          </a:r>
          <a:endParaRPr lang="nl-BE"/>
        </a:p>
      </dgm:t>
    </dgm:pt>
    <dgm:pt modelId="{9A7D73A8-C0A9-4B8A-9838-7588537C14AA}" type="parTrans" cxnId="{62233745-3DC7-4513-AFFE-85579EDF5340}">
      <dgm:prSet/>
      <dgm:spPr/>
      <dgm:t>
        <a:bodyPr/>
        <a:lstStyle/>
        <a:p>
          <a:endParaRPr lang="en-US"/>
        </a:p>
      </dgm:t>
    </dgm:pt>
    <dgm:pt modelId="{DFE1D077-B434-438C-B525-DD545C84AAA3}" type="sibTrans" cxnId="{62233745-3DC7-4513-AFFE-85579EDF5340}">
      <dgm:prSet/>
      <dgm:spPr/>
      <dgm:t>
        <a:bodyPr/>
        <a:lstStyle/>
        <a:p>
          <a:endParaRPr lang="en-US"/>
        </a:p>
      </dgm:t>
    </dgm:pt>
    <dgm:pt modelId="{53250AAA-89D6-4377-B3C0-0E5BF972A3C0}">
      <dgm:prSet/>
      <dgm:spPr/>
      <dgm:t>
        <a:bodyPr/>
        <a:lstStyle/>
        <a:p>
          <a:pPr rtl="0"/>
          <a:r>
            <a:rPr lang="en-GB" noProof="0" dirty="0" smtClean="0"/>
            <a:t>Coding and anonymising</a:t>
          </a:r>
          <a:endParaRPr lang="en-GB" noProof="0" dirty="0"/>
        </a:p>
      </dgm:t>
    </dgm:pt>
    <dgm:pt modelId="{470AA8AF-6A66-4DE7-8F3A-D2B315A90BE8}" type="parTrans" cxnId="{3AA5B55E-BAFF-4E59-844F-0B3A890F9AB2}">
      <dgm:prSet/>
      <dgm:spPr/>
      <dgm:t>
        <a:bodyPr/>
        <a:lstStyle/>
        <a:p>
          <a:endParaRPr lang="en-US"/>
        </a:p>
      </dgm:t>
    </dgm:pt>
    <dgm:pt modelId="{4828047A-C139-4049-9231-4057A0E3B9D2}" type="sibTrans" cxnId="{3AA5B55E-BAFF-4E59-844F-0B3A890F9AB2}">
      <dgm:prSet/>
      <dgm:spPr/>
      <dgm:t>
        <a:bodyPr/>
        <a:lstStyle/>
        <a:p>
          <a:endParaRPr lang="en-US"/>
        </a:p>
      </dgm:t>
    </dgm:pt>
    <dgm:pt modelId="{ADE4E262-EB9E-448C-8B46-6B6521E6B92F}">
      <dgm:prSet/>
      <dgm:spPr/>
      <dgm:t>
        <a:bodyPr/>
        <a:lstStyle/>
        <a:p>
          <a:pPr rtl="0"/>
          <a:r>
            <a:rPr lang="en-US" dirty="0" smtClean="0"/>
            <a:t>Consultation of National register and CBSS registers</a:t>
          </a:r>
          <a:endParaRPr lang="nl-BE" dirty="0"/>
        </a:p>
      </dgm:t>
    </dgm:pt>
    <dgm:pt modelId="{28664F9A-4277-4158-A312-1D48A34DD546}" type="parTrans" cxnId="{DB050EC4-F2AC-4ACB-BEFA-69C14AE7D74E}">
      <dgm:prSet/>
      <dgm:spPr/>
      <dgm:t>
        <a:bodyPr/>
        <a:lstStyle/>
        <a:p>
          <a:endParaRPr lang="en-US"/>
        </a:p>
      </dgm:t>
    </dgm:pt>
    <dgm:pt modelId="{DC8C0C9F-FA74-4A97-BA58-15F42B37D9FB}" type="sibTrans" cxnId="{DB050EC4-F2AC-4ACB-BEFA-69C14AE7D74E}">
      <dgm:prSet/>
      <dgm:spPr/>
      <dgm:t>
        <a:bodyPr/>
        <a:lstStyle/>
        <a:p>
          <a:endParaRPr lang="en-US"/>
        </a:p>
      </dgm:t>
    </dgm:pt>
    <dgm:pt modelId="{66800CA2-1263-488B-9901-BF5AA9A26379}">
      <dgm:prSet/>
      <dgm:spPr/>
      <dgm:t>
        <a:bodyPr/>
        <a:lstStyle/>
        <a:p>
          <a:pPr rtl="0"/>
          <a:r>
            <a:rPr lang="en-US" dirty="0" smtClean="0"/>
            <a:t>Reference directories</a:t>
          </a:r>
          <a:r>
            <a:rPr dirty="0" smtClean="0"/>
            <a:t> (</a:t>
          </a:r>
          <a:r>
            <a:rPr lang="nl-BE" dirty="0" smtClean="0"/>
            <a:t>hub-</a:t>
          </a:r>
          <a:r>
            <a:rPr dirty="0" err="1" smtClean="0"/>
            <a:t>metahub</a:t>
          </a:r>
          <a:r>
            <a:rPr lang="nl-BE" dirty="0" smtClean="0"/>
            <a:t> system</a:t>
          </a:r>
          <a:r>
            <a:rPr dirty="0" smtClean="0"/>
            <a:t>)</a:t>
          </a:r>
          <a:endParaRPr lang="nl-BE" dirty="0"/>
        </a:p>
      </dgm:t>
    </dgm:pt>
    <dgm:pt modelId="{FE2E1471-E52D-466A-A76C-4BB5F19A90C2}" type="parTrans" cxnId="{CC959A60-F5E3-4CBA-B49F-D1CC8967392E}">
      <dgm:prSet/>
      <dgm:spPr/>
      <dgm:t>
        <a:bodyPr/>
        <a:lstStyle/>
        <a:p>
          <a:endParaRPr lang="en-US"/>
        </a:p>
      </dgm:t>
    </dgm:pt>
    <dgm:pt modelId="{5B01B5E3-2F09-44F6-BDF4-59AE3DD792F4}" type="sibTrans" cxnId="{CC959A60-F5E3-4CBA-B49F-D1CC8967392E}">
      <dgm:prSet/>
      <dgm:spPr/>
      <dgm:t>
        <a:bodyPr/>
        <a:lstStyle/>
        <a:p>
          <a:endParaRPr lang="en-US"/>
        </a:p>
      </dgm:t>
    </dgm:pt>
    <dgm:pt modelId="{9E029134-162C-442E-A062-F55ADB999C33}" type="pres">
      <dgm:prSet presAssocID="{D1B0C0D0-7AB7-487B-ADF8-3BB3DD4E9EE7}" presName="Name0" presStyleCnt="0">
        <dgm:presLayoutVars>
          <dgm:dir/>
          <dgm:resizeHandles val="exact"/>
        </dgm:presLayoutVars>
      </dgm:prSet>
      <dgm:spPr/>
      <dgm:t>
        <a:bodyPr/>
        <a:lstStyle/>
        <a:p>
          <a:endParaRPr lang="en-US"/>
        </a:p>
      </dgm:t>
    </dgm:pt>
    <dgm:pt modelId="{60E777AF-AE30-4678-946F-1FF94928EBDC}" type="pres">
      <dgm:prSet presAssocID="{E7919EDD-7680-4985-B198-1CBB0F9E96AC}" presName="composite" presStyleCnt="0"/>
      <dgm:spPr/>
    </dgm:pt>
    <dgm:pt modelId="{7A8D609C-F894-4686-8594-F633FD78C201}" type="pres">
      <dgm:prSet presAssocID="{E7919EDD-7680-4985-B198-1CBB0F9E96AC}" presName="rect1" presStyleLbl="trAlignAcc1" presStyleIdx="0" presStyleCnt="10">
        <dgm:presLayoutVars>
          <dgm:bulletEnabled val="1"/>
        </dgm:presLayoutVars>
      </dgm:prSet>
      <dgm:spPr/>
      <dgm:t>
        <a:bodyPr/>
        <a:lstStyle/>
        <a:p>
          <a:endParaRPr lang="en-US"/>
        </a:p>
      </dgm:t>
    </dgm:pt>
    <dgm:pt modelId="{8B00EC11-24E0-4E0C-8101-DB576F31F9D2}" type="pres">
      <dgm:prSet presAssocID="{E7919EDD-7680-4985-B198-1CBB0F9E96AC}" presName="rect2" presStyleLbl="fgImgPlace1" presStyleIdx="0" presStyleCnt="10"/>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t>
        <a:bodyPr/>
        <a:lstStyle/>
        <a:p>
          <a:endParaRPr lang="en-US"/>
        </a:p>
      </dgm:t>
    </dgm:pt>
    <dgm:pt modelId="{7105A6FE-D318-4A98-A922-671C581530DC}" type="pres">
      <dgm:prSet presAssocID="{C698564A-6110-4602-9450-B172C3825847}" presName="sibTrans" presStyleCnt="0"/>
      <dgm:spPr/>
    </dgm:pt>
    <dgm:pt modelId="{85CFEB57-FC52-4321-A97D-3211B5D63D4D}" type="pres">
      <dgm:prSet presAssocID="{426C232F-332D-4FF2-A820-7A068898BF0D}" presName="composite" presStyleCnt="0"/>
      <dgm:spPr/>
    </dgm:pt>
    <dgm:pt modelId="{A9AE0183-4578-4303-9373-BBB0DAF179FE}" type="pres">
      <dgm:prSet presAssocID="{426C232F-332D-4FF2-A820-7A068898BF0D}" presName="rect1" presStyleLbl="trAlignAcc1" presStyleIdx="1" presStyleCnt="10">
        <dgm:presLayoutVars>
          <dgm:bulletEnabled val="1"/>
        </dgm:presLayoutVars>
      </dgm:prSet>
      <dgm:spPr/>
      <dgm:t>
        <a:bodyPr/>
        <a:lstStyle/>
        <a:p>
          <a:endParaRPr lang="en-US"/>
        </a:p>
      </dgm:t>
    </dgm:pt>
    <dgm:pt modelId="{17BB8C5E-ACC5-4AEA-AC3B-15C53CC548C0}" type="pres">
      <dgm:prSet presAssocID="{426C232F-332D-4FF2-A820-7A068898BF0D}" presName="rect2" presStyleLbl="fgImgPlace1" presStyleIdx="1" presStyleCnt="10"/>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t>
        <a:bodyPr/>
        <a:lstStyle/>
        <a:p>
          <a:endParaRPr lang="en-US"/>
        </a:p>
      </dgm:t>
    </dgm:pt>
    <dgm:pt modelId="{3DF2FDF0-8F29-4351-969E-A1025413C53F}" type="pres">
      <dgm:prSet presAssocID="{0FF22A80-B924-4C97-9785-6DB4BF018886}" presName="sibTrans" presStyleCnt="0"/>
      <dgm:spPr/>
    </dgm:pt>
    <dgm:pt modelId="{51949F69-36F9-42ED-A197-4A357D3FCC84}" type="pres">
      <dgm:prSet presAssocID="{AE2357B3-F8D1-4E13-B807-E393E9FC5539}" presName="composite" presStyleCnt="0"/>
      <dgm:spPr/>
    </dgm:pt>
    <dgm:pt modelId="{DC5DD086-89E5-4CD9-B1D2-0E7FF2C522A2}" type="pres">
      <dgm:prSet presAssocID="{AE2357B3-F8D1-4E13-B807-E393E9FC5539}" presName="rect1" presStyleLbl="trAlignAcc1" presStyleIdx="2" presStyleCnt="10">
        <dgm:presLayoutVars>
          <dgm:bulletEnabled val="1"/>
        </dgm:presLayoutVars>
      </dgm:prSet>
      <dgm:spPr/>
      <dgm:t>
        <a:bodyPr/>
        <a:lstStyle/>
        <a:p>
          <a:endParaRPr lang="en-US"/>
        </a:p>
      </dgm:t>
    </dgm:pt>
    <dgm:pt modelId="{DEDE190B-7605-44A7-B19B-482157C4ED09}" type="pres">
      <dgm:prSet presAssocID="{AE2357B3-F8D1-4E13-B807-E393E9FC5539}" presName="rect2" presStyleLbl="fgImgPlace1" presStyleIdx="2" presStyleCnt="10"/>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t>
        <a:bodyPr/>
        <a:lstStyle/>
        <a:p>
          <a:endParaRPr lang="en-US"/>
        </a:p>
      </dgm:t>
    </dgm:pt>
    <dgm:pt modelId="{800A896D-7DD0-4D28-BE08-D3B8F3F2A8C6}" type="pres">
      <dgm:prSet presAssocID="{486EB6E6-F0BE-4E7B-A3F0-7DC5C5021754}" presName="sibTrans" presStyleCnt="0"/>
      <dgm:spPr/>
    </dgm:pt>
    <dgm:pt modelId="{09DCF082-D387-4036-A517-A57508B9F296}" type="pres">
      <dgm:prSet presAssocID="{81FDCA61-7A32-4339-89E8-DD3704FB86F4}" presName="composite" presStyleCnt="0"/>
      <dgm:spPr/>
    </dgm:pt>
    <dgm:pt modelId="{6F6ACCCA-7573-4F27-BB76-D1BFA52EAEE3}" type="pres">
      <dgm:prSet presAssocID="{81FDCA61-7A32-4339-89E8-DD3704FB86F4}" presName="rect1" presStyleLbl="trAlignAcc1" presStyleIdx="3" presStyleCnt="10">
        <dgm:presLayoutVars>
          <dgm:bulletEnabled val="1"/>
        </dgm:presLayoutVars>
      </dgm:prSet>
      <dgm:spPr/>
      <dgm:t>
        <a:bodyPr/>
        <a:lstStyle/>
        <a:p>
          <a:endParaRPr lang="en-US"/>
        </a:p>
      </dgm:t>
    </dgm:pt>
    <dgm:pt modelId="{F94043AE-FBAE-4418-8D10-10B1481C95AF}" type="pres">
      <dgm:prSet presAssocID="{81FDCA61-7A32-4339-89E8-DD3704FB86F4}" presName="rect2" presStyleLbl="fgImgPlace1" presStyleIdx="3" presStyleCnt="10"/>
      <dgm:spPr>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t>
        <a:bodyPr/>
        <a:lstStyle/>
        <a:p>
          <a:endParaRPr lang="en-US"/>
        </a:p>
      </dgm:t>
    </dgm:pt>
    <dgm:pt modelId="{2F838AD4-66C5-4737-8D8D-66F3281C6FE1}" type="pres">
      <dgm:prSet presAssocID="{4922DE05-E610-4796-BFBC-E068300788D1}" presName="sibTrans" presStyleCnt="0"/>
      <dgm:spPr/>
    </dgm:pt>
    <dgm:pt modelId="{0F749A16-F5F6-45E8-9E08-2382EA901724}" type="pres">
      <dgm:prSet presAssocID="{F9B22A10-E2AD-420E-86FD-C6A619FB34C3}" presName="composite" presStyleCnt="0"/>
      <dgm:spPr/>
    </dgm:pt>
    <dgm:pt modelId="{610D24CD-EC64-4585-8806-7B24163BBCA5}" type="pres">
      <dgm:prSet presAssocID="{F9B22A10-E2AD-420E-86FD-C6A619FB34C3}" presName="rect1" presStyleLbl="trAlignAcc1" presStyleIdx="4" presStyleCnt="10">
        <dgm:presLayoutVars>
          <dgm:bulletEnabled val="1"/>
        </dgm:presLayoutVars>
      </dgm:prSet>
      <dgm:spPr/>
      <dgm:t>
        <a:bodyPr/>
        <a:lstStyle/>
        <a:p>
          <a:endParaRPr lang="en-US"/>
        </a:p>
      </dgm:t>
    </dgm:pt>
    <dgm:pt modelId="{1D377189-38FA-44FB-9886-A25D865375A4}" type="pres">
      <dgm:prSet presAssocID="{F9B22A10-E2AD-420E-86FD-C6A619FB34C3}" presName="rect2" presStyleLbl="fgImgPlace1" presStyleIdx="4" presStyleCnt="10"/>
      <dgm:spPr>
        <a:blipFill>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t>
        <a:bodyPr/>
        <a:lstStyle/>
        <a:p>
          <a:endParaRPr lang="en-US"/>
        </a:p>
      </dgm:t>
    </dgm:pt>
    <dgm:pt modelId="{D0690CA7-5AC0-41CF-B946-24781BCFD1A5}" type="pres">
      <dgm:prSet presAssocID="{C995947A-877C-455B-BB65-7FBC6937BA2D}" presName="sibTrans" presStyleCnt="0"/>
      <dgm:spPr/>
    </dgm:pt>
    <dgm:pt modelId="{B7B3EDE5-7630-4030-822E-F5E4C9706E85}" type="pres">
      <dgm:prSet presAssocID="{DE482DF0-5C86-4767-9CE5-54725DF28573}" presName="composite" presStyleCnt="0"/>
      <dgm:spPr/>
    </dgm:pt>
    <dgm:pt modelId="{4F50CB91-2850-4662-936D-F5CF85EB32D2}" type="pres">
      <dgm:prSet presAssocID="{DE482DF0-5C86-4767-9CE5-54725DF28573}" presName="rect1" presStyleLbl="trAlignAcc1" presStyleIdx="5" presStyleCnt="10">
        <dgm:presLayoutVars>
          <dgm:bulletEnabled val="1"/>
        </dgm:presLayoutVars>
      </dgm:prSet>
      <dgm:spPr/>
      <dgm:t>
        <a:bodyPr/>
        <a:lstStyle/>
        <a:p>
          <a:endParaRPr lang="en-US"/>
        </a:p>
      </dgm:t>
    </dgm:pt>
    <dgm:pt modelId="{82E38FB2-A96C-4D7A-A866-6D7BE57189A0}" type="pres">
      <dgm:prSet presAssocID="{DE482DF0-5C86-4767-9CE5-54725DF28573}" presName="rect2" presStyleLbl="fgImgPlace1" presStyleIdx="5" presStyleCnt="10"/>
      <dgm:spPr>
        <a:blipFill>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t>
        <a:bodyPr/>
        <a:lstStyle/>
        <a:p>
          <a:endParaRPr lang="en-US"/>
        </a:p>
      </dgm:t>
    </dgm:pt>
    <dgm:pt modelId="{FFADA039-4E63-4656-B69A-9CDE6DF7D22E}" type="pres">
      <dgm:prSet presAssocID="{4D6A567C-A21A-42BF-9F41-7BF71E18F454}" presName="sibTrans" presStyleCnt="0"/>
      <dgm:spPr/>
    </dgm:pt>
    <dgm:pt modelId="{617E62FE-8B7F-4345-A007-B8285279A613}" type="pres">
      <dgm:prSet presAssocID="{3069D4A7-A9EB-432B-8415-5BE83922B144}" presName="composite" presStyleCnt="0"/>
      <dgm:spPr/>
    </dgm:pt>
    <dgm:pt modelId="{9C5C0C8B-F255-4694-B3C6-8BE7DBC5F7E5}" type="pres">
      <dgm:prSet presAssocID="{3069D4A7-A9EB-432B-8415-5BE83922B144}" presName="rect1" presStyleLbl="trAlignAcc1" presStyleIdx="6" presStyleCnt="10">
        <dgm:presLayoutVars>
          <dgm:bulletEnabled val="1"/>
        </dgm:presLayoutVars>
      </dgm:prSet>
      <dgm:spPr/>
      <dgm:t>
        <a:bodyPr/>
        <a:lstStyle/>
        <a:p>
          <a:endParaRPr lang="en-US"/>
        </a:p>
      </dgm:t>
    </dgm:pt>
    <dgm:pt modelId="{A9E14B50-194E-4A93-B9D9-20BB56D81973}" type="pres">
      <dgm:prSet presAssocID="{3069D4A7-A9EB-432B-8415-5BE83922B144}" presName="rect2" presStyleLbl="fgImgPlace1" presStyleIdx="6" presStyleCnt="10"/>
      <dgm:spPr>
        <a:blipFill>
          <a:blip xmlns:r="http://schemas.openxmlformats.org/officeDocument/2006/relationships" r:embed="rId7" cstate="email">
            <a:extLst>
              <a:ext uri="{28A0092B-C50C-407E-A947-70E740481C1C}">
                <a14:useLocalDpi xmlns:a14="http://schemas.microsoft.com/office/drawing/2010/main"/>
              </a:ext>
            </a:extLst>
          </a:blip>
          <a:srcRect/>
          <a:stretch>
            <a:fillRect/>
          </a:stretch>
        </a:blipFill>
      </dgm:spPr>
      <dgm:t>
        <a:bodyPr/>
        <a:lstStyle/>
        <a:p>
          <a:endParaRPr lang="en-US"/>
        </a:p>
      </dgm:t>
    </dgm:pt>
    <dgm:pt modelId="{CC5C64CB-AB52-41A1-B231-D8699C0C625F}" type="pres">
      <dgm:prSet presAssocID="{DFE1D077-B434-438C-B525-DD545C84AAA3}" presName="sibTrans" presStyleCnt="0"/>
      <dgm:spPr/>
    </dgm:pt>
    <dgm:pt modelId="{F8E94CFA-B945-48E5-BE10-370DD69F16A4}" type="pres">
      <dgm:prSet presAssocID="{53250AAA-89D6-4377-B3C0-0E5BF972A3C0}" presName="composite" presStyleCnt="0"/>
      <dgm:spPr/>
    </dgm:pt>
    <dgm:pt modelId="{411BB13E-A3FD-42F9-8D3A-DD2DDC4A3516}" type="pres">
      <dgm:prSet presAssocID="{53250AAA-89D6-4377-B3C0-0E5BF972A3C0}" presName="rect1" presStyleLbl="trAlignAcc1" presStyleIdx="7" presStyleCnt="10">
        <dgm:presLayoutVars>
          <dgm:bulletEnabled val="1"/>
        </dgm:presLayoutVars>
      </dgm:prSet>
      <dgm:spPr/>
      <dgm:t>
        <a:bodyPr/>
        <a:lstStyle/>
        <a:p>
          <a:endParaRPr lang="en-US"/>
        </a:p>
      </dgm:t>
    </dgm:pt>
    <dgm:pt modelId="{70C2EA1E-D7DB-4E74-806D-4590DBE781A3}" type="pres">
      <dgm:prSet presAssocID="{53250AAA-89D6-4377-B3C0-0E5BF972A3C0}" presName="rect2" presStyleLbl="fgImgPlace1" presStyleIdx="7" presStyleCnt="10"/>
      <dgm:spPr>
        <a:blipFill>
          <a:blip xmlns:r="http://schemas.openxmlformats.org/officeDocument/2006/relationships" r:embed="rId8" cstate="email">
            <a:extLst>
              <a:ext uri="{28A0092B-C50C-407E-A947-70E740481C1C}">
                <a14:useLocalDpi xmlns:a14="http://schemas.microsoft.com/office/drawing/2010/main"/>
              </a:ext>
            </a:extLst>
          </a:blip>
          <a:srcRect/>
          <a:stretch>
            <a:fillRect/>
          </a:stretch>
        </a:blipFill>
      </dgm:spPr>
      <dgm:t>
        <a:bodyPr/>
        <a:lstStyle/>
        <a:p>
          <a:endParaRPr lang="en-US"/>
        </a:p>
      </dgm:t>
    </dgm:pt>
    <dgm:pt modelId="{B6819F3B-727A-4EDF-BC16-FDFFBB563868}" type="pres">
      <dgm:prSet presAssocID="{4828047A-C139-4049-9231-4057A0E3B9D2}" presName="sibTrans" presStyleCnt="0"/>
      <dgm:spPr/>
    </dgm:pt>
    <dgm:pt modelId="{BB272E9F-26C5-4655-93E5-F3616BF119CC}" type="pres">
      <dgm:prSet presAssocID="{ADE4E262-EB9E-448C-8B46-6B6521E6B92F}" presName="composite" presStyleCnt="0"/>
      <dgm:spPr/>
    </dgm:pt>
    <dgm:pt modelId="{E0757731-3698-433B-8E7C-2EB749869931}" type="pres">
      <dgm:prSet presAssocID="{ADE4E262-EB9E-448C-8B46-6B6521E6B92F}" presName="rect1" presStyleLbl="trAlignAcc1" presStyleIdx="8" presStyleCnt="10">
        <dgm:presLayoutVars>
          <dgm:bulletEnabled val="1"/>
        </dgm:presLayoutVars>
      </dgm:prSet>
      <dgm:spPr/>
      <dgm:t>
        <a:bodyPr/>
        <a:lstStyle/>
        <a:p>
          <a:endParaRPr lang="en-US"/>
        </a:p>
      </dgm:t>
    </dgm:pt>
    <dgm:pt modelId="{139FD9EA-3509-4D4C-98D4-BC741BA871D8}" type="pres">
      <dgm:prSet presAssocID="{ADE4E262-EB9E-448C-8B46-6B6521E6B92F}" presName="rect2" presStyleLbl="fgImgPlace1" presStyleIdx="8" presStyleCnt="10"/>
      <dgm:spPr>
        <a:blipFill>
          <a:blip xmlns:r="http://schemas.openxmlformats.org/officeDocument/2006/relationships" r:embed="rId9" cstate="email">
            <a:extLst>
              <a:ext uri="{28A0092B-C50C-407E-A947-70E740481C1C}">
                <a14:useLocalDpi xmlns:a14="http://schemas.microsoft.com/office/drawing/2010/main"/>
              </a:ext>
            </a:extLst>
          </a:blip>
          <a:srcRect/>
          <a:stretch>
            <a:fillRect/>
          </a:stretch>
        </a:blipFill>
      </dgm:spPr>
      <dgm:t>
        <a:bodyPr/>
        <a:lstStyle/>
        <a:p>
          <a:endParaRPr lang="en-US"/>
        </a:p>
      </dgm:t>
    </dgm:pt>
    <dgm:pt modelId="{979B97D2-0F97-437F-8686-ABD1B910F38F}" type="pres">
      <dgm:prSet presAssocID="{DC8C0C9F-FA74-4A97-BA58-15F42B37D9FB}" presName="sibTrans" presStyleCnt="0"/>
      <dgm:spPr/>
    </dgm:pt>
    <dgm:pt modelId="{0216C3D0-FCC6-4B0C-AA10-7E78E85A1DE2}" type="pres">
      <dgm:prSet presAssocID="{66800CA2-1263-488B-9901-BF5AA9A26379}" presName="composite" presStyleCnt="0"/>
      <dgm:spPr/>
    </dgm:pt>
    <dgm:pt modelId="{22C56DC3-2158-416C-A2CA-0A41276F6E72}" type="pres">
      <dgm:prSet presAssocID="{66800CA2-1263-488B-9901-BF5AA9A26379}" presName="rect1" presStyleLbl="trAlignAcc1" presStyleIdx="9" presStyleCnt="10">
        <dgm:presLayoutVars>
          <dgm:bulletEnabled val="1"/>
        </dgm:presLayoutVars>
      </dgm:prSet>
      <dgm:spPr/>
      <dgm:t>
        <a:bodyPr/>
        <a:lstStyle/>
        <a:p>
          <a:endParaRPr lang="en-US"/>
        </a:p>
      </dgm:t>
    </dgm:pt>
    <dgm:pt modelId="{763F0339-AF8A-4C55-81EF-EEBFD25A8379}" type="pres">
      <dgm:prSet presAssocID="{66800CA2-1263-488B-9901-BF5AA9A26379}" presName="rect2" presStyleLbl="fgImgPlace1" presStyleIdx="9" presStyleCnt="10"/>
      <dgm:spPr>
        <a:blipFill>
          <a:blip xmlns:r="http://schemas.openxmlformats.org/officeDocument/2006/relationships" r:embed="rId10" cstate="email">
            <a:extLst>
              <a:ext uri="{28A0092B-C50C-407E-A947-70E740481C1C}">
                <a14:useLocalDpi xmlns:a14="http://schemas.microsoft.com/office/drawing/2010/main"/>
              </a:ext>
            </a:extLst>
          </a:blip>
          <a:srcRect/>
          <a:stretch>
            <a:fillRect/>
          </a:stretch>
        </a:blipFill>
      </dgm:spPr>
      <dgm:t>
        <a:bodyPr/>
        <a:lstStyle/>
        <a:p>
          <a:endParaRPr lang="en-US"/>
        </a:p>
      </dgm:t>
    </dgm:pt>
  </dgm:ptLst>
  <dgm:cxnLst>
    <dgm:cxn modelId="{6F029D55-F3C4-4B55-BA47-2A3855D24838}" type="presOf" srcId="{53250AAA-89D6-4377-B3C0-0E5BF972A3C0}" destId="{411BB13E-A3FD-42F9-8D3A-DD2DDC4A3516}" srcOrd="0" destOrd="0" presId="urn:microsoft.com/office/officeart/2008/layout/PictureStrips"/>
    <dgm:cxn modelId="{607ED0F1-DC27-41FB-A67C-724A8673BB94}" type="presOf" srcId="{ADE4E262-EB9E-448C-8B46-6B6521E6B92F}" destId="{E0757731-3698-433B-8E7C-2EB749869931}" srcOrd="0" destOrd="0" presId="urn:microsoft.com/office/officeart/2008/layout/PictureStrips"/>
    <dgm:cxn modelId="{7B7E50D4-65C6-4E3C-995E-1A1ABF6FDBCF}" srcId="{D1B0C0D0-7AB7-487B-ADF8-3BB3DD4E9EE7}" destId="{81FDCA61-7A32-4339-89E8-DD3704FB86F4}" srcOrd="3" destOrd="0" parTransId="{4F5E6841-070D-4563-B23E-8C64EC2E827B}" sibTransId="{4922DE05-E610-4796-BFBC-E068300788D1}"/>
    <dgm:cxn modelId="{C4084BF0-F635-4676-89A9-D65F024FF168}" srcId="{D1B0C0D0-7AB7-487B-ADF8-3BB3DD4E9EE7}" destId="{AE2357B3-F8D1-4E13-B807-E393E9FC5539}" srcOrd="2" destOrd="0" parTransId="{DF983F23-5BAE-428F-AFD9-BF0943C63ACC}" sibTransId="{486EB6E6-F0BE-4E7B-A3F0-7DC5C5021754}"/>
    <dgm:cxn modelId="{3AA5B55E-BAFF-4E59-844F-0B3A890F9AB2}" srcId="{D1B0C0D0-7AB7-487B-ADF8-3BB3DD4E9EE7}" destId="{53250AAA-89D6-4377-B3C0-0E5BF972A3C0}" srcOrd="7" destOrd="0" parTransId="{470AA8AF-6A66-4DE7-8F3A-D2B315A90BE8}" sibTransId="{4828047A-C139-4049-9231-4057A0E3B9D2}"/>
    <dgm:cxn modelId="{DB050EC4-F2AC-4ACB-BEFA-69C14AE7D74E}" srcId="{D1B0C0D0-7AB7-487B-ADF8-3BB3DD4E9EE7}" destId="{ADE4E262-EB9E-448C-8B46-6B6521E6B92F}" srcOrd="8" destOrd="0" parTransId="{28664F9A-4277-4158-A312-1D48A34DD546}" sibTransId="{DC8C0C9F-FA74-4A97-BA58-15F42B37D9FB}"/>
    <dgm:cxn modelId="{CF7B18B8-D469-4E7A-9426-CD748ACB6A00}" type="presOf" srcId="{E7919EDD-7680-4985-B198-1CBB0F9E96AC}" destId="{7A8D609C-F894-4686-8594-F633FD78C201}" srcOrd="0" destOrd="0" presId="urn:microsoft.com/office/officeart/2008/layout/PictureStrips"/>
    <dgm:cxn modelId="{165201F7-2674-47E8-BAD5-87A1CCA76D37}" type="presOf" srcId="{DE482DF0-5C86-4767-9CE5-54725DF28573}" destId="{4F50CB91-2850-4662-936D-F5CF85EB32D2}" srcOrd="0" destOrd="0" presId="urn:microsoft.com/office/officeart/2008/layout/PictureStrips"/>
    <dgm:cxn modelId="{87241E27-BE41-423C-9850-707F1B7F0681}" type="presOf" srcId="{AE2357B3-F8D1-4E13-B807-E393E9FC5539}" destId="{DC5DD086-89E5-4CD9-B1D2-0E7FF2C522A2}" srcOrd="0" destOrd="0" presId="urn:microsoft.com/office/officeart/2008/layout/PictureStrips"/>
    <dgm:cxn modelId="{2D283A8C-B4A3-4152-B8A6-4729DCCC852F}" srcId="{D1B0C0D0-7AB7-487B-ADF8-3BB3DD4E9EE7}" destId="{E7919EDD-7680-4985-B198-1CBB0F9E96AC}" srcOrd="0" destOrd="0" parTransId="{2FC221D4-82FE-4089-96B1-E14722E33943}" sibTransId="{C698564A-6110-4602-9450-B172C3825847}"/>
    <dgm:cxn modelId="{F52E67DC-23C4-4525-AAFE-F3400258F7D3}" srcId="{D1B0C0D0-7AB7-487B-ADF8-3BB3DD4E9EE7}" destId="{F9B22A10-E2AD-420E-86FD-C6A619FB34C3}" srcOrd="4" destOrd="0" parTransId="{51614E59-5D94-439C-A07A-61525828432A}" sibTransId="{C995947A-877C-455B-BB65-7FBC6937BA2D}"/>
    <dgm:cxn modelId="{CC959A60-F5E3-4CBA-B49F-D1CC8967392E}" srcId="{D1B0C0D0-7AB7-487B-ADF8-3BB3DD4E9EE7}" destId="{66800CA2-1263-488B-9901-BF5AA9A26379}" srcOrd="9" destOrd="0" parTransId="{FE2E1471-E52D-466A-A76C-4BB5F19A90C2}" sibTransId="{5B01B5E3-2F09-44F6-BDF4-59AE3DD792F4}"/>
    <dgm:cxn modelId="{5875A5CC-5403-4E63-9D89-C3B173377555}" type="presOf" srcId="{D1B0C0D0-7AB7-487B-ADF8-3BB3DD4E9EE7}" destId="{9E029134-162C-442E-A062-F55ADB999C33}" srcOrd="0" destOrd="0" presId="urn:microsoft.com/office/officeart/2008/layout/PictureStrips"/>
    <dgm:cxn modelId="{5B6B4003-61BB-47C8-A112-B3134BC120C6}" type="presOf" srcId="{66800CA2-1263-488B-9901-BF5AA9A26379}" destId="{22C56DC3-2158-416C-A2CA-0A41276F6E72}" srcOrd="0" destOrd="0" presId="urn:microsoft.com/office/officeart/2008/layout/PictureStrips"/>
    <dgm:cxn modelId="{CDB7F2D2-0390-44D6-A3CE-1FD1206C9CB4}" type="presOf" srcId="{426C232F-332D-4FF2-A820-7A068898BF0D}" destId="{A9AE0183-4578-4303-9373-BBB0DAF179FE}" srcOrd="0" destOrd="0" presId="urn:microsoft.com/office/officeart/2008/layout/PictureStrips"/>
    <dgm:cxn modelId="{65949B95-8A47-42EB-AA18-13779DD0E687}" type="presOf" srcId="{3069D4A7-A9EB-432B-8415-5BE83922B144}" destId="{9C5C0C8B-F255-4694-B3C6-8BE7DBC5F7E5}" srcOrd="0" destOrd="0" presId="urn:microsoft.com/office/officeart/2008/layout/PictureStrips"/>
    <dgm:cxn modelId="{9B9B85D9-2365-4064-B28B-A316E251AD35}" type="presOf" srcId="{81FDCA61-7A32-4339-89E8-DD3704FB86F4}" destId="{6F6ACCCA-7573-4F27-BB76-D1BFA52EAEE3}" srcOrd="0" destOrd="0" presId="urn:microsoft.com/office/officeart/2008/layout/PictureStrips"/>
    <dgm:cxn modelId="{1310D4E3-793B-4536-BE37-788F54627977}" srcId="{D1B0C0D0-7AB7-487B-ADF8-3BB3DD4E9EE7}" destId="{DE482DF0-5C86-4767-9CE5-54725DF28573}" srcOrd="5" destOrd="0" parTransId="{BF1F2008-AABF-4483-9D7B-58A40034FD6C}" sibTransId="{4D6A567C-A21A-42BF-9F41-7BF71E18F454}"/>
    <dgm:cxn modelId="{62233745-3DC7-4513-AFFE-85579EDF5340}" srcId="{D1B0C0D0-7AB7-487B-ADF8-3BB3DD4E9EE7}" destId="{3069D4A7-A9EB-432B-8415-5BE83922B144}" srcOrd="6" destOrd="0" parTransId="{9A7D73A8-C0A9-4B8A-9838-7588537C14AA}" sibTransId="{DFE1D077-B434-438C-B525-DD545C84AAA3}"/>
    <dgm:cxn modelId="{65F92A1C-CEF7-4C0B-9C30-3EDA2A6E2D55}" type="presOf" srcId="{F9B22A10-E2AD-420E-86FD-C6A619FB34C3}" destId="{610D24CD-EC64-4585-8806-7B24163BBCA5}" srcOrd="0" destOrd="0" presId="urn:microsoft.com/office/officeart/2008/layout/PictureStrips"/>
    <dgm:cxn modelId="{48331867-FF99-498B-92E1-5B05B35773A9}" srcId="{D1B0C0D0-7AB7-487B-ADF8-3BB3DD4E9EE7}" destId="{426C232F-332D-4FF2-A820-7A068898BF0D}" srcOrd="1" destOrd="0" parTransId="{76543072-ED0A-4EFB-9174-9DC2D0CB754B}" sibTransId="{0FF22A80-B924-4C97-9785-6DB4BF018886}"/>
    <dgm:cxn modelId="{1ACE1408-40D5-4E80-88CC-C0F31188DE01}" type="presParOf" srcId="{9E029134-162C-442E-A062-F55ADB999C33}" destId="{60E777AF-AE30-4678-946F-1FF94928EBDC}" srcOrd="0" destOrd="0" presId="urn:microsoft.com/office/officeart/2008/layout/PictureStrips"/>
    <dgm:cxn modelId="{9326DB87-A85A-4956-BB08-E9A657397BDB}" type="presParOf" srcId="{60E777AF-AE30-4678-946F-1FF94928EBDC}" destId="{7A8D609C-F894-4686-8594-F633FD78C201}" srcOrd="0" destOrd="0" presId="urn:microsoft.com/office/officeart/2008/layout/PictureStrips"/>
    <dgm:cxn modelId="{3DAEDD94-5288-470E-869E-D097DAF0F90D}" type="presParOf" srcId="{60E777AF-AE30-4678-946F-1FF94928EBDC}" destId="{8B00EC11-24E0-4E0C-8101-DB576F31F9D2}" srcOrd="1" destOrd="0" presId="urn:microsoft.com/office/officeart/2008/layout/PictureStrips"/>
    <dgm:cxn modelId="{6EAABE1F-AAF8-4C1C-ADB6-E643B6FE72BF}" type="presParOf" srcId="{9E029134-162C-442E-A062-F55ADB999C33}" destId="{7105A6FE-D318-4A98-A922-671C581530DC}" srcOrd="1" destOrd="0" presId="urn:microsoft.com/office/officeart/2008/layout/PictureStrips"/>
    <dgm:cxn modelId="{27E9360F-69D7-45AF-8443-327AACCCAC7C}" type="presParOf" srcId="{9E029134-162C-442E-A062-F55ADB999C33}" destId="{85CFEB57-FC52-4321-A97D-3211B5D63D4D}" srcOrd="2" destOrd="0" presId="urn:microsoft.com/office/officeart/2008/layout/PictureStrips"/>
    <dgm:cxn modelId="{F3B6940C-B5AF-4E6D-9855-36B3FFC571C9}" type="presParOf" srcId="{85CFEB57-FC52-4321-A97D-3211B5D63D4D}" destId="{A9AE0183-4578-4303-9373-BBB0DAF179FE}" srcOrd="0" destOrd="0" presId="urn:microsoft.com/office/officeart/2008/layout/PictureStrips"/>
    <dgm:cxn modelId="{D30F8DFA-93FB-468B-A734-3B39BB4832EC}" type="presParOf" srcId="{85CFEB57-FC52-4321-A97D-3211B5D63D4D}" destId="{17BB8C5E-ACC5-4AEA-AC3B-15C53CC548C0}" srcOrd="1" destOrd="0" presId="urn:microsoft.com/office/officeart/2008/layout/PictureStrips"/>
    <dgm:cxn modelId="{EC5908E6-1232-456B-8578-AD2F6DCA4E67}" type="presParOf" srcId="{9E029134-162C-442E-A062-F55ADB999C33}" destId="{3DF2FDF0-8F29-4351-969E-A1025413C53F}" srcOrd="3" destOrd="0" presId="urn:microsoft.com/office/officeart/2008/layout/PictureStrips"/>
    <dgm:cxn modelId="{7767AE45-B41A-4B70-B583-6E7BE799E883}" type="presParOf" srcId="{9E029134-162C-442E-A062-F55ADB999C33}" destId="{51949F69-36F9-42ED-A197-4A357D3FCC84}" srcOrd="4" destOrd="0" presId="urn:microsoft.com/office/officeart/2008/layout/PictureStrips"/>
    <dgm:cxn modelId="{25ABD5AD-3ADD-482E-8F47-F4C191514935}" type="presParOf" srcId="{51949F69-36F9-42ED-A197-4A357D3FCC84}" destId="{DC5DD086-89E5-4CD9-B1D2-0E7FF2C522A2}" srcOrd="0" destOrd="0" presId="urn:microsoft.com/office/officeart/2008/layout/PictureStrips"/>
    <dgm:cxn modelId="{B6396E52-27AB-496C-BEF2-600AB2462CE6}" type="presParOf" srcId="{51949F69-36F9-42ED-A197-4A357D3FCC84}" destId="{DEDE190B-7605-44A7-B19B-482157C4ED09}" srcOrd="1" destOrd="0" presId="urn:microsoft.com/office/officeart/2008/layout/PictureStrips"/>
    <dgm:cxn modelId="{0E18B71D-3EDC-4133-BE06-8C7D60F89D67}" type="presParOf" srcId="{9E029134-162C-442E-A062-F55ADB999C33}" destId="{800A896D-7DD0-4D28-BE08-D3B8F3F2A8C6}" srcOrd="5" destOrd="0" presId="urn:microsoft.com/office/officeart/2008/layout/PictureStrips"/>
    <dgm:cxn modelId="{D3CF49A8-6963-444A-9FD3-1E23BDB0C3D1}" type="presParOf" srcId="{9E029134-162C-442E-A062-F55ADB999C33}" destId="{09DCF082-D387-4036-A517-A57508B9F296}" srcOrd="6" destOrd="0" presId="urn:microsoft.com/office/officeart/2008/layout/PictureStrips"/>
    <dgm:cxn modelId="{8217DC2B-1DF9-441A-BB0B-DFB301061171}" type="presParOf" srcId="{09DCF082-D387-4036-A517-A57508B9F296}" destId="{6F6ACCCA-7573-4F27-BB76-D1BFA52EAEE3}" srcOrd="0" destOrd="0" presId="urn:microsoft.com/office/officeart/2008/layout/PictureStrips"/>
    <dgm:cxn modelId="{90D6555F-1483-44DF-B84C-7B519FEB44C0}" type="presParOf" srcId="{09DCF082-D387-4036-A517-A57508B9F296}" destId="{F94043AE-FBAE-4418-8D10-10B1481C95AF}" srcOrd="1" destOrd="0" presId="urn:microsoft.com/office/officeart/2008/layout/PictureStrips"/>
    <dgm:cxn modelId="{7D7B4C98-E432-42EE-8D8D-5901C3E6349C}" type="presParOf" srcId="{9E029134-162C-442E-A062-F55ADB999C33}" destId="{2F838AD4-66C5-4737-8D8D-66F3281C6FE1}" srcOrd="7" destOrd="0" presId="urn:microsoft.com/office/officeart/2008/layout/PictureStrips"/>
    <dgm:cxn modelId="{D577C2F9-00F3-478E-B0A1-CBA54BC4D290}" type="presParOf" srcId="{9E029134-162C-442E-A062-F55ADB999C33}" destId="{0F749A16-F5F6-45E8-9E08-2382EA901724}" srcOrd="8" destOrd="0" presId="urn:microsoft.com/office/officeart/2008/layout/PictureStrips"/>
    <dgm:cxn modelId="{A9B2C884-5339-4946-95BE-249CA360D390}" type="presParOf" srcId="{0F749A16-F5F6-45E8-9E08-2382EA901724}" destId="{610D24CD-EC64-4585-8806-7B24163BBCA5}" srcOrd="0" destOrd="0" presId="urn:microsoft.com/office/officeart/2008/layout/PictureStrips"/>
    <dgm:cxn modelId="{13B4B4D4-7882-4FC7-A29A-E7F8E12D0C48}" type="presParOf" srcId="{0F749A16-F5F6-45E8-9E08-2382EA901724}" destId="{1D377189-38FA-44FB-9886-A25D865375A4}" srcOrd="1" destOrd="0" presId="urn:microsoft.com/office/officeart/2008/layout/PictureStrips"/>
    <dgm:cxn modelId="{F06618E3-8ECC-4779-B6CA-54B9A9277F7D}" type="presParOf" srcId="{9E029134-162C-442E-A062-F55ADB999C33}" destId="{D0690CA7-5AC0-41CF-B946-24781BCFD1A5}" srcOrd="9" destOrd="0" presId="urn:microsoft.com/office/officeart/2008/layout/PictureStrips"/>
    <dgm:cxn modelId="{B453920C-E2FE-464B-A417-10E41344B605}" type="presParOf" srcId="{9E029134-162C-442E-A062-F55ADB999C33}" destId="{B7B3EDE5-7630-4030-822E-F5E4C9706E85}" srcOrd="10" destOrd="0" presId="urn:microsoft.com/office/officeart/2008/layout/PictureStrips"/>
    <dgm:cxn modelId="{0BBD2997-A6FE-4747-8A37-A51A8F3A2872}" type="presParOf" srcId="{B7B3EDE5-7630-4030-822E-F5E4C9706E85}" destId="{4F50CB91-2850-4662-936D-F5CF85EB32D2}" srcOrd="0" destOrd="0" presId="urn:microsoft.com/office/officeart/2008/layout/PictureStrips"/>
    <dgm:cxn modelId="{A583ABD6-E8CE-4B69-B8D5-93A61522A1EC}" type="presParOf" srcId="{B7B3EDE5-7630-4030-822E-F5E4C9706E85}" destId="{82E38FB2-A96C-4D7A-A866-6D7BE57189A0}" srcOrd="1" destOrd="0" presId="urn:microsoft.com/office/officeart/2008/layout/PictureStrips"/>
    <dgm:cxn modelId="{D3924F9D-1B2B-468D-9499-0878D7325886}" type="presParOf" srcId="{9E029134-162C-442E-A062-F55ADB999C33}" destId="{FFADA039-4E63-4656-B69A-9CDE6DF7D22E}" srcOrd="11" destOrd="0" presId="urn:microsoft.com/office/officeart/2008/layout/PictureStrips"/>
    <dgm:cxn modelId="{6101DE1E-89A5-4595-9D90-625EB1D5C275}" type="presParOf" srcId="{9E029134-162C-442E-A062-F55ADB999C33}" destId="{617E62FE-8B7F-4345-A007-B8285279A613}" srcOrd="12" destOrd="0" presId="urn:microsoft.com/office/officeart/2008/layout/PictureStrips"/>
    <dgm:cxn modelId="{B127BB00-7723-4861-953C-BF84332918B3}" type="presParOf" srcId="{617E62FE-8B7F-4345-A007-B8285279A613}" destId="{9C5C0C8B-F255-4694-B3C6-8BE7DBC5F7E5}" srcOrd="0" destOrd="0" presId="urn:microsoft.com/office/officeart/2008/layout/PictureStrips"/>
    <dgm:cxn modelId="{9D4DD96D-99B4-4440-8F26-9444DF352788}" type="presParOf" srcId="{617E62FE-8B7F-4345-A007-B8285279A613}" destId="{A9E14B50-194E-4A93-B9D9-20BB56D81973}" srcOrd="1" destOrd="0" presId="urn:microsoft.com/office/officeart/2008/layout/PictureStrips"/>
    <dgm:cxn modelId="{02D072A7-AB83-49BC-AC2B-4BA7080A482D}" type="presParOf" srcId="{9E029134-162C-442E-A062-F55ADB999C33}" destId="{CC5C64CB-AB52-41A1-B231-D8699C0C625F}" srcOrd="13" destOrd="0" presId="urn:microsoft.com/office/officeart/2008/layout/PictureStrips"/>
    <dgm:cxn modelId="{DC2E0DAE-8068-42FB-99A3-9DB7599F7D61}" type="presParOf" srcId="{9E029134-162C-442E-A062-F55ADB999C33}" destId="{F8E94CFA-B945-48E5-BE10-370DD69F16A4}" srcOrd="14" destOrd="0" presId="urn:microsoft.com/office/officeart/2008/layout/PictureStrips"/>
    <dgm:cxn modelId="{6FCAE1ED-A8A6-49EA-9C0A-426C55E7D002}" type="presParOf" srcId="{F8E94CFA-B945-48E5-BE10-370DD69F16A4}" destId="{411BB13E-A3FD-42F9-8D3A-DD2DDC4A3516}" srcOrd="0" destOrd="0" presId="urn:microsoft.com/office/officeart/2008/layout/PictureStrips"/>
    <dgm:cxn modelId="{091AC00F-3782-434D-986B-4E41996B825A}" type="presParOf" srcId="{F8E94CFA-B945-48E5-BE10-370DD69F16A4}" destId="{70C2EA1E-D7DB-4E74-806D-4590DBE781A3}" srcOrd="1" destOrd="0" presId="urn:microsoft.com/office/officeart/2008/layout/PictureStrips"/>
    <dgm:cxn modelId="{8AF17C44-8676-45ED-91B6-69951F228EBB}" type="presParOf" srcId="{9E029134-162C-442E-A062-F55ADB999C33}" destId="{B6819F3B-727A-4EDF-BC16-FDFFBB563868}" srcOrd="15" destOrd="0" presId="urn:microsoft.com/office/officeart/2008/layout/PictureStrips"/>
    <dgm:cxn modelId="{EDF613BE-AF60-4BB9-8B64-1F1E771D1D38}" type="presParOf" srcId="{9E029134-162C-442E-A062-F55ADB999C33}" destId="{BB272E9F-26C5-4655-93E5-F3616BF119CC}" srcOrd="16" destOrd="0" presId="urn:microsoft.com/office/officeart/2008/layout/PictureStrips"/>
    <dgm:cxn modelId="{68FB2285-12B2-4848-8765-8DCEF0538E5F}" type="presParOf" srcId="{BB272E9F-26C5-4655-93E5-F3616BF119CC}" destId="{E0757731-3698-433B-8E7C-2EB749869931}" srcOrd="0" destOrd="0" presId="urn:microsoft.com/office/officeart/2008/layout/PictureStrips"/>
    <dgm:cxn modelId="{63DD4E54-25C9-4B39-827A-CB29D4A660C5}" type="presParOf" srcId="{BB272E9F-26C5-4655-93E5-F3616BF119CC}" destId="{139FD9EA-3509-4D4C-98D4-BC741BA871D8}" srcOrd="1" destOrd="0" presId="urn:microsoft.com/office/officeart/2008/layout/PictureStrips"/>
    <dgm:cxn modelId="{1C3C8A6A-9150-4711-822D-15BAEBC878F1}" type="presParOf" srcId="{9E029134-162C-442E-A062-F55ADB999C33}" destId="{979B97D2-0F97-437F-8686-ABD1B910F38F}" srcOrd="17" destOrd="0" presId="urn:microsoft.com/office/officeart/2008/layout/PictureStrips"/>
    <dgm:cxn modelId="{D900DB38-E777-4174-9FA7-6E86CC01EC2C}" type="presParOf" srcId="{9E029134-162C-442E-A062-F55ADB999C33}" destId="{0216C3D0-FCC6-4B0C-AA10-7E78E85A1DE2}" srcOrd="18" destOrd="0" presId="urn:microsoft.com/office/officeart/2008/layout/PictureStrips"/>
    <dgm:cxn modelId="{FED881BA-5658-4124-A694-8C7AE2AB12E4}" type="presParOf" srcId="{0216C3D0-FCC6-4B0C-AA10-7E78E85A1DE2}" destId="{22C56DC3-2158-416C-A2CA-0A41276F6E72}" srcOrd="0" destOrd="0" presId="urn:microsoft.com/office/officeart/2008/layout/PictureStrips"/>
    <dgm:cxn modelId="{24B244FF-E925-4268-8819-77DA15037FC4}" type="presParOf" srcId="{0216C3D0-FCC6-4B0C-AA10-7E78E85A1DE2}" destId="{763F0339-AF8A-4C55-81EF-EEBFD25A837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991FFF-1DDC-427B-A515-17C7EB6286A1}"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EFD6BA98-5217-48D4-88BB-A0D542BFEA4D}">
      <dgm:prSet phldrT="[Text]"/>
      <dgm:spPr/>
      <dgm:t>
        <a:bodyPr/>
        <a:lstStyle/>
        <a:p>
          <a:r>
            <a:rPr lang="en-GB" dirty="0">
              <a:solidFill>
                <a:sysClr val="window" lastClr="FFFFFF"/>
              </a:solidFill>
              <a:latin typeface="Calibri" panose="020F0502020204030204"/>
              <a:ea typeface="+mn-ea"/>
              <a:cs typeface="+mn-cs"/>
            </a:rPr>
            <a:t>1. Quality, continuity and safety of care</a:t>
          </a:r>
          <a:endParaRPr lang="en-US" dirty="0"/>
        </a:p>
      </dgm:t>
    </dgm:pt>
    <dgm:pt modelId="{745A9686-8770-4254-ADFA-28C04E3B2F27}" type="parTrans" cxnId="{4BAFDB40-FEEE-4C4D-BFAC-859CE21F7B8E}">
      <dgm:prSet/>
      <dgm:spPr/>
      <dgm:t>
        <a:bodyPr/>
        <a:lstStyle/>
        <a:p>
          <a:endParaRPr lang="en-US"/>
        </a:p>
      </dgm:t>
    </dgm:pt>
    <dgm:pt modelId="{1BEF3204-8BC1-4A59-9482-D3EC439BD06C}" type="sibTrans" cxnId="{4BAFDB40-FEEE-4C4D-BFAC-859CE21F7B8E}">
      <dgm:prSet/>
      <dgm:spPr/>
      <dgm:t>
        <a:bodyPr/>
        <a:lstStyle/>
        <a:p>
          <a:endParaRPr lang="en-US"/>
        </a:p>
      </dgm:t>
    </dgm:pt>
    <dgm:pt modelId="{7E62FC3F-941E-4EB9-B32F-657420E60224}">
      <dgm:prSet/>
      <dgm:spPr/>
      <dgm:t>
        <a:bodyPr/>
        <a:lstStyle/>
        <a:p>
          <a:pPr>
            <a:buNone/>
          </a:pPr>
          <a:r>
            <a:rPr lang="en-GB" noProof="0" dirty="0" smtClean="0">
              <a:solidFill>
                <a:sysClr val="window" lastClr="FFFFFF"/>
              </a:solidFill>
              <a:latin typeface="Calibri" panose="020F0502020204030204"/>
              <a:ea typeface="+mn-ea"/>
              <a:cs typeface="+mn-cs"/>
            </a:rPr>
            <a:t>2. Citizen empowerment and access to health data and services</a:t>
          </a:r>
          <a:endParaRPr lang="en-GB" noProof="0" dirty="0">
            <a:solidFill>
              <a:sysClr val="window" lastClr="FFFFFF"/>
            </a:solidFill>
            <a:latin typeface="Calibri" panose="020F0502020204030204"/>
            <a:ea typeface="+mn-ea"/>
            <a:cs typeface="+mn-cs"/>
          </a:endParaRPr>
        </a:p>
      </dgm:t>
    </dgm:pt>
    <dgm:pt modelId="{14C7F072-302E-4C96-A3FA-8EED12F78C50}" type="parTrans" cxnId="{100ADE6C-EF73-44A4-B2C6-3FDB806F5653}">
      <dgm:prSet/>
      <dgm:spPr/>
      <dgm:t>
        <a:bodyPr/>
        <a:lstStyle/>
        <a:p>
          <a:endParaRPr lang="en-GB"/>
        </a:p>
      </dgm:t>
    </dgm:pt>
    <dgm:pt modelId="{DD971F6A-A61B-4668-811D-2E94AFE111B2}" type="sibTrans" cxnId="{100ADE6C-EF73-44A4-B2C6-3FDB806F5653}">
      <dgm:prSet/>
      <dgm:spPr/>
      <dgm:t>
        <a:bodyPr/>
        <a:lstStyle/>
        <a:p>
          <a:endParaRPr lang="en-GB"/>
        </a:p>
      </dgm:t>
    </dgm:pt>
    <dgm:pt modelId="{9A4D000F-6AEE-4F79-9661-CFAE2B307743}">
      <dgm:prSet/>
      <dgm:spPr/>
      <dgm:t>
        <a:bodyPr/>
        <a:lstStyle/>
        <a:p>
          <a:pPr>
            <a:buNone/>
          </a:pPr>
          <a:r>
            <a:rPr lang="en-GB" dirty="0">
              <a:solidFill>
                <a:sysClr val="window" lastClr="FFFFFF"/>
              </a:solidFill>
              <a:latin typeface="Calibri" panose="020F0502020204030204"/>
              <a:ea typeface="+mn-ea"/>
              <a:cs typeface="+mn-cs"/>
            </a:rPr>
            <a:t>3. </a:t>
          </a:r>
          <a:r>
            <a:rPr lang="en-GB" dirty="0" smtClean="0">
              <a:solidFill>
                <a:sysClr val="window" lastClr="FFFFFF"/>
              </a:solidFill>
              <a:latin typeface="Calibri" panose="020F0502020204030204"/>
              <a:ea typeface="+mn-ea"/>
              <a:cs typeface="+mn-cs"/>
            </a:rPr>
            <a:t>Health care provider </a:t>
          </a:r>
          <a:r>
            <a:rPr lang="en-GB" dirty="0">
              <a:solidFill>
                <a:sysClr val="window" lastClr="FFFFFF"/>
              </a:solidFill>
              <a:latin typeface="Calibri" panose="020F0502020204030204"/>
              <a:ea typeface="+mn-ea"/>
              <a:cs typeface="+mn-cs"/>
            </a:rPr>
            <a:t>empowerment and access to health data and services</a:t>
          </a:r>
          <a:endParaRPr lang="nl-BE" dirty="0">
            <a:solidFill>
              <a:sysClr val="window" lastClr="FFFFFF"/>
            </a:solidFill>
            <a:latin typeface="Calibri" panose="020F0502020204030204"/>
            <a:ea typeface="+mn-ea"/>
            <a:cs typeface="+mn-cs"/>
          </a:endParaRPr>
        </a:p>
      </dgm:t>
    </dgm:pt>
    <dgm:pt modelId="{9AF34099-69F2-449B-9FB2-B3529516E1F8}" type="parTrans" cxnId="{B875FDEE-BC16-428B-8389-259A149FDCCD}">
      <dgm:prSet/>
      <dgm:spPr/>
      <dgm:t>
        <a:bodyPr/>
        <a:lstStyle/>
        <a:p>
          <a:endParaRPr lang="en-GB"/>
        </a:p>
      </dgm:t>
    </dgm:pt>
    <dgm:pt modelId="{F4EE39B0-1532-4045-A8AE-589826E7B93E}" type="sibTrans" cxnId="{B875FDEE-BC16-428B-8389-259A149FDCCD}">
      <dgm:prSet/>
      <dgm:spPr/>
      <dgm:t>
        <a:bodyPr/>
        <a:lstStyle/>
        <a:p>
          <a:endParaRPr lang="en-GB"/>
        </a:p>
      </dgm:t>
    </dgm:pt>
    <dgm:pt modelId="{995B450E-382B-4F36-A000-2F95647F3240}">
      <dgm:prSet/>
      <dgm:spPr/>
      <dgm:t>
        <a:bodyPr/>
        <a:lstStyle/>
        <a:p>
          <a:pPr>
            <a:buNone/>
          </a:pPr>
          <a:r>
            <a:rPr lang="en-GB" dirty="0">
              <a:solidFill>
                <a:sysClr val="window" lastClr="FFFFFF"/>
              </a:solidFill>
              <a:latin typeface="Calibri" panose="020F0502020204030204"/>
              <a:ea typeface="+mn-ea"/>
              <a:cs typeface="+mn-cs"/>
            </a:rPr>
            <a:t>4. Facilitate the exchange of data on care and health</a:t>
          </a:r>
          <a:endParaRPr lang="nl-BE" dirty="0">
            <a:solidFill>
              <a:sysClr val="window" lastClr="FFFFFF"/>
            </a:solidFill>
            <a:latin typeface="Calibri" panose="020F0502020204030204"/>
            <a:ea typeface="+mn-ea"/>
            <a:cs typeface="+mn-cs"/>
          </a:endParaRPr>
        </a:p>
      </dgm:t>
    </dgm:pt>
    <dgm:pt modelId="{36B117FC-9DF6-4564-B32C-905547C3F67D}" type="parTrans" cxnId="{D10FD8A9-7198-44C8-9A31-D581174CBB94}">
      <dgm:prSet/>
      <dgm:spPr/>
      <dgm:t>
        <a:bodyPr/>
        <a:lstStyle/>
        <a:p>
          <a:endParaRPr lang="en-GB"/>
        </a:p>
      </dgm:t>
    </dgm:pt>
    <dgm:pt modelId="{444F3B89-E6F5-45C7-B565-069C7E53E919}" type="sibTrans" cxnId="{D10FD8A9-7198-44C8-9A31-D581174CBB94}">
      <dgm:prSet/>
      <dgm:spPr/>
      <dgm:t>
        <a:bodyPr/>
        <a:lstStyle/>
        <a:p>
          <a:endParaRPr lang="en-GB"/>
        </a:p>
      </dgm:t>
    </dgm:pt>
    <dgm:pt modelId="{4930927E-ED4F-4800-BF33-013B15500200}">
      <dgm:prSet/>
      <dgm:spPr/>
      <dgm:t>
        <a:bodyPr/>
        <a:lstStyle/>
        <a:p>
          <a:pPr>
            <a:buNone/>
          </a:pPr>
          <a:r>
            <a:rPr lang="en-GB" dirty="0">
              <a:solidFill>
                <a:sysClr val="window" lastClr="FFFFFF"/>
              </a:solidFill>
              <a:latin typeface="Calibri" panose="020F0502020204030204"/>
              <a:ea typeface="+mn-ea"/>
              <a:cs typeface="+mn-cs"/>
            </a:rPr>
            <a:t>5. Innovation and stimulation of research and development</a:t>
          </a:r>
          <a:endParaRPr lang="nl-BE" dirty="0">
            <a:solidFill>
              <a:sysClr val="window" lastClr="FFFFFF"/>
            </a:solidFill>
            <a:latin typeface="Calibri" panose="020F0502020204030204"/>
            <a:ea typeface="+mn-ea"/>
            <a:cs typeface="+mn-cs"/>
          </a:endParaRPr>
        </a:p>
      </dgm:t>
    </dgm:pt>
    <dgm:pt modelId="{FDBB37E4-9D9B-4FFC-B6A7-E2FF7296D4A5}" type="parTrans" cxnId="{A87F505F-C40B-47C6-87BE-903DC783D098}">
      <dgm:prSet/>
      <dgm:spPr/>
      <dgm:t>
        <a:bodyPr/>
        <a:lstStyle/>
        <a:p>
          <a:endParaRPr lang="en-GB"/>
        </a:p>
      </dgm:t>
    </dgm:pt>
    <dgm:pt modelId="{1B4BF5C0-71D6-46DB-983B-4DE353052D35}" type="sibTrans" cxnId="{A87F505F-C40B-47C6-87BE-903DC783D098}">
      <dgm:prSet/>
      <dgm:spPr/>
      <dgm:t>
        <a:bodyPr/>
        <a:lstStyle/>
        <a:p>
          <a:endParaRPr lang="en-GB"/>
        </a:p>
      </dgm:t>
    </dgm:pt>
    <dgm:pt modelId="{A70D49D9-C608-4192-9F7E-1709FB9EB843}">
      <dgm:prSet/>
      <dgm:spPr/>
      <dgm:t>
        <a:bodyPr/>
        <a:lstStyle/>
        <a:p>
          <a:pPr>
            <a:buNone/>
          </a:pPr>
          <a:r>
            <a:rPr lang="en-GB">
              <a:solidFill>
                <a:sysClr val="window" lastClr="FFFFFF"/>
              </a:solidFill>
              <a:latin typeface="Calibri" panose="020F0502020204030204"/>
              <a:ea typeface="+mn-ea"/>
              <a:cs typeface="+mn-cs"/>
            </a:rPr>
            <a:t>6. Digitizing and optimizing administrative processing</a:t>
          </a:r>
          <a:endParaRPr lang="nl-BE" dirty="0">
            <a:solidFill>
              <a:sysClr val="window" lastClr="FFFFFF"/>
            </a:solidFill>
            <a:latin typeface="Calibri" panose="020F0502020204030204"/>
            <a:ea typeface="+mn-ea"/>
            <a:cs typeface="+mn-cs"/>
          </a:endParaRPr>
        </a:p>
      </dgm:t>
    </dgm:pt>
    <dgm:pt modelId="{2F4962B4-28FD-4BDF-8DCC-0F54960AA2DE}" type="parTrans" cxnId="{6C599293-B260-40E8-B0BD-F4FFA9CEF726}">
      <dgm:prSet/>
      <dgm:spPr/>
      <dgm:t>
        <a:bodyPr/>
        <a:lstStyle/>
        <a:p>
          <a:endParaRPr lang="en-GB"/>
        </a:p>
      </dgm:t>
    </dgm:pt>
    <dgm:pt modelId="{1228F865-6613-4A39-8DED-5161063F4451}" type="sibTrans" cxnId="{6C599293-B260-40E8-B0BD-F4FFA9CEF726}">
      <dgm:prSet/>
      <dgm:spPr/>
      <dgm:t>
        <a:bodyPr/>
        <a:lstStyle/>
        <a:p>
          <a:endParaRPr lang="en-GB"/>
        </a:p>
      </dgm:t>
    </dgm:pt>
    <dgm:pt modelId="{63623393-68A3-4997-A3D2-E2EB62FA45FF}" type="pres">
      <dgm:prSet presAssocID="{0D991FFF-1DDC-427B-A515-17C7EB6286A1}" presName="diagram" presStyleCnt="0">
        <dgm:presLayoutVars>
          <dgm:dir/>
          <dgm:resizeHandles val="exact"/>
        </dgm:presLayoutVars>
      </dgm:prSet>
      <dgm:spPr/>
      <dgm:t>
        <a:bodyPr/>
        <a:lstStyle/>
        <a:p>
          <a:endParaRPr lang="nl-NL"/>
        </a:p>
      </dgm:t>
    </dgm:pt>
    <dgm:pt modelId="{4491C356-D9A4-40C7-A8DC-D10617FB92CF}" type="pres">
      <dgm:prSet presAssocID="{EFD6BA98-5217-48D4-88BB-A0D542BFEA4D}" presName="node" presStyleLbl="node1" presStyleIdx="0" presStyleCnt="6">
        <dgm:presLayoutVars>
          <dgm:bulletEnabled val="1"/>
        </dgm:presLayoutVars>
      </dgm:prSet>
      <dgm:spPr/>
      <dgm:t>
        <a:bodyPr/>
        <a:lstStyle/>
        <a:p>
          <a:endParaRPr lang="nl-NL"/>
        </a:p>
      </dgm:t>
    </dgm:pt>
    <dgm:pt modelId="{1CFFB1BB-BB6C-4726-833D-3A4A3150C92E}" type="pres">
      <dgm:prSet presAssocID="{1BEF3204-8BC1-4A59-9482-D3EC439BD06C}" presName="sibTrans" presStyleCnt="0"/>
      <dgm:spPr/>
    </dgm:pt>
    <dgm:pt modelId="{402ACE5B-C9F8-4642-B660-D21B15128474}" type="pres">
      <dgm:prSet presAssocID="{7E62FC3F-941E-4EB9-B32F-657420E60224}" presName="node" presStyleLbl="node1" presStyleIdx="1" presStyleCnt="6">
        <dgm:presLayoutVars>
          <dgm:bulletEnabled val="1"/>
        </dgm:presLayoutVars>
      </dgm:prSet>
      <dgm:spPr/>
      <dgm:t>
        <a:bodyPr/>
        <a:lstStyle/>
        <a:p>
          <a:endParaRPr lang="nl-NL"/>
        </a:p>
      </dgm:t>
    </dgm:pt>
    <dgm:pt modelId="{B7AFBDA3-7BC9-417B-8267-F68FC096A5DE}" type="pres">
      <dgm:prSet presAssocID="{DD971F6A-A61B-4668-811D-2E94AFE111B2}" presName="sibTrans" presStyleCnt="0"/>
      <dgm:spPr/>
    </dgm:pt>
    <dgm:pt modelId="{95A728B1-AB55-4CE6-A711-44313D7745FE}" type="pres">
      <dgm:prSet presAssocID="{9A4D000F-6AEE-4F79-9661-CFAE2B307743}" presName="node" presStyleLbl="node1" presStyleIdx="2" presStyleCnt="6" custLinFactNeighborY="-8285">
        <dgm:presLayoutVars>
          <dgm:bulletEnabled val="1"/>
        </dgm:presLayoutVars>
      </dgm:prSet>
      <dgm:spPr/>
      <dgm:t>
        <a:bodyPr/>
        <a:lstStyle/>
        <a:p>
          <a:endParaRPr lang="nl-NL"/>
        </a:p>
      </dgm:t>
    </dgm:pt>
    <dgm:pt modelId="{EA44A3A0-E055-4300-AD4A-EDB63BB3C3A4}" type="pres">
      <dgm:prSet presAssocID="{F4EE39B0-1532-4045-A8AE-589826E7B93E}" presName="sibTrans" presStyleCnt="0"/>
      <dgm:spPr/>
    </dgm:pt>
    <dgm:pt modelId="{7A88857C-D842-4FDB-B750-6D988DCE7BBF}" type="pres">
      <dgm:prSet presAssocID="{995B450E-382B-4F36-A000-2F95647F3240}" presName="node" presStyleLbl="node1" presStyleIdx="3" presStyleCnt="6" custLinFactNeighborY="-8285">
        <dgm:presLayoutVars>
          <dgm:bulletEnabled val="1"/>
        </dgm:presLayoutVars>
      </dgm:prSet>
      <dgm:spPr/>
      <dgm:t>
        <a:bodyPr/>
        <a:lstStyle/>
        <a:p>
          <a:endParaRPr lang="nl-NL"/>
        </a:p>
      </dgm:t>
    </dgm:pt>
    <dgm:pt modelId="{6FEA312F-7048-4BD6-8C94-1525F55775BB}" type="pres">
      <dgm:prSet presAssocID="{444F3B89-E6F5-45C7-B565-069C7E53E919}" presName="sibTrans" presStyleCnt="0"/>
      <dgm:spPr/>
    </dgm:pt>
    <dgm:pt modelId="{026742F5-94D7-4505-A0ED-A6BF6C2C93EC}" type="pres">
      <dgm:prSet presAssocID="{4930927E-ED4F-4800-BF33-013B15500200}" presName="node" presStyleLbl="node1" presStyleIdx="4" presStyleCnt="6" custLinFactNeighborY="-16084">
        <dgm:presLayoutVars>
          <dgm:bulletEnabled val="1"/>
        </dgm:presLayoutVars>
      </dgm:prSet>
      <dgm:spPr/>
      <dgm:t>
        <a:bodyPr/>
        <a:lstStyle/>
        <a:p>
          <a:endParaRPr lang="nl-NL"/>
        </a:p>
      </dgm:t>
    </dgm:pt>
    <dgm:pt modelId="{2474CE34-57A1-4889-91B8-A9AB7C0C1028}" type="pres">
      <dgm:prSet presAssocID="{1B4BF5C0-71D6-46DB-983B-4DE353052D35}" presName="sibTrans" presStyleCnt="0"/>
      <dgm:spPr/>
    </dgm:pt>
    <dgm:pt modelId="{3CD09C28-4D32-4D47-AC42-CF51845BCC8F}" type="pres">
      <dgm:prSet presAssocID="{A70D49D9-C608-4192-9F7E-1709FB9EB843}" presName="node" presStyleLbl="node1" presStyleIdx="5" presStyleCnt="6" custLinFactNeighborY="-16084">
        <dgm:presLayoutVars>
          <dgm:bulletEnabled val="1"/>
        </dgm:presLayoutVars>
      </dgm:prSet>
      <dgm:spPr/>
      <dgm:t>
        <a:bodyPr/>
        <a:lstStyle/>
        <a:p>
          <a:endParaRPr lang="nl-NL"/>
        </a:p>
      </dgm:t>
    </dgm:pt>
  </dgm:ptLst>
  <dgm:cxnLst>
    <dgm:cxn modelId="{7B44C29A-2E5C-4D94-B3FC-116122905E3F}" type="presOf" srcId="{9A4D000F-6AEE-4F79-9661-CFAE2B307743}" destId="{95A728B1-AB55-4CE6-A711-44313D7745FE}" srcOrd="0" destOrd="0" presId="urn:microsoft.com/office/officeart/2005/8/layout/default"/>
    <dgm:cxn modelId="{D3D0FA31-B84F-407D-B20B-A859663BBBAA}" type="presOf" srcId="{995B450E-382B-4F36-A000-2F95647F3240}" destId="{7A88857C-D842-4FDB-B750-6D988DCE7BBF}" srcOrd="0" destOrd="0" presId="urn:microsoft.com/office/officeart/2005/8/layout/default"/>
    <dgm:cxn modelId="{A6C55D07-1DE6-4C2E-BB0F-1B0F269FAC77}" type="presOf" srcId="{A70D49D9-C608-4192-9F7E-1709FB9EB843}" destId="{3CD09C28-4D32-4D47-AC42-CF51845BCC8F}" srcOrd="0" destOrd="0" presId="urn:microsoft.com/office/officeart/2005/8/layout/default"/>
    <dgm:cxn modelId="{EABBA3C3-8D09-40EF-A8EA-BF6CF199174F}" type="presOf" srcId="{4930927E-ED4F-4800-BF33-013B15500200}" destId="{026742F5-94D7-4505-A0ED-A6BF6C2C93EC}" srcOrd="0" destOrd="0" presId="urn:microsoft.com/office/officeart/2005/8/layout/default"/>
    <dgm:cxn modelId="{11E04734-A4FF-463C-B41C-FEFC66EF8B58}" type="presOf" srcId="{7E62FC3F-941E-4EB9-B32F-657420E60224}" destId="{402ACE5B-C9F8-4642-B660-D21B15128474}" srcOrd="0" destOrd="0" presId="urn:microsoft.com/office/officeart/2005/8/layout/default"/>
    <dgm:cxn modelId="{185DE935-DD9C-45FF-BE48-85214C1873E1}" type="presOf" srcId="{EFD6BA98-5217-48D4-88BB-A0D542BFEA4D}" destId="{4491C356-D9A4-40C7-A8DC-D10617FB92CF}" srcOrd="0" destOrd="0" presId="urn:microsoft.com/office/officeart/2005/8/layout/default"/>
    <dgm:cxn modelId="{B875FDEE-BC16-428B-8389-259A149FDCCD}" srcId="{0D991FFF-1DDC-427B-A515-17C7EB6286A1}" destId="{9A4D000F-6AEE-4F79-9661-CFAE2B307743}" srcOrd="2" destOrd="0" parTransId="{9AF34099-69F2-449B-9FB2-B3529516E1F8}" sibTransId="{F4EE39B0-1532-4045-A8AE-589826E7B93E}"/>
    <dgm:cxn modelId="{6C599293-B260-40E8-B0BD-F4FFA9CEF726}" srcId="{0D991FFF-1DDC-427B-A515-17C7EB6286A1}" destId="{A70D49D9-C608-4192-9F7E-1709FB9EB843}" srcOrd="5" destOrd="0" parTransId="{2F4962B4-28FD-4BDF-8DCC-0F54960AA2DE}" sibTransId="{1228F865-6613-4A39-8DED-5161063F4451}"/>
    <dgm:cxn modelId="{A87F505F-C40B-47C6-87BE-903DC783D098}" srcId="{0D991FFF-1DDC-427B-A515-17C7EB6286A1}" destId="{4930927E-ED4F-4800-BF33-013B15500200}" srcOrd="4" destOrd="0" parTransId="{FDBB37E4-9D9B-4FFC-B6A7-E2FF7296D4A5}" sibTransId="{1B4BF5C0-71D6-46DB-983B-4DE353052D35}"/>
    <dgm:cxn modelId="{100ADE6C-EF73-44A4-B2C6-3FDB806F5653}" srcId="{0D991FFF-1DDC-427B-A515-17C7EB6286A1}" destId="{7E62FC3F-941E-4EB9-B32F-657420E60224}" srcOrd="1" destOrd="0" parTransId="{14C7F072-302E-4C96-A3FA-8EED12F78C50}" sibTransId="{DD971F6A-A61B-4668-811D-2E94AFE111B2}"/>
    <dgm:cxn modelId="{BCF34E14-0986-4DE3-B1C8-296A2BA9B8C2}" type="presOf" srcId="{0D991FFF-1DDC-427B-A515-17C7EB6286A1}" destId="{63623393-68A3-4997-A3D2-E2EB62FA45FF}" srcOrd="0" destOrd="0" presId="urn:microsoft.com/office/officeart/2005/8/layout/default"/>
    <dgm:cxn modelId="{D10FD8A9-7198-44C8-9A31-D581174CBB94}" srcId="{0D991FFF-1DDC-427B-A515-17C7EB6286A1}" destId="{995B450E-382B-4F36-A000-2F95647F3240}" srcOrd="3" destOrd="0" parTransId="{36B117FC-9DF6-4564-B32C-905547C3F67D}" sibTransId="{444F3B89-E6F5-45C7-B565-069C7E53E919}"/>
    <dgm:cxn modelId="{4BAFDB40-FEEE-4C4D-BFAC-859CE21F7B8E}" srcId="{0D991FFF-1DDC-427B-A515-17C7EB6286A1}" destId="{EFD6BA98-5217-48D4-88BB-A0D542BFEA4D}" srcOrd="0" destOrd="0" parTransId="{745A9686-8770-4254-ADFA-28C04E3B2F27}" sibTransId="{1BEF3204-8BC1-4A59-9482-D3EC439BD06C}"/>
    <dgm:cxn modelId="{2B7E1F3A-050F-426D-AA99-9615F00909D4}" type="presParOf" srcId="{63623393-68A3-4997-A3D2-E2EB62FA45FF}" destId="{4491C356-D9A4-40C7-A8DC-D10617FB92CF}" srcOrd="0" destOrd="0" presId="urn:microsoft.com/office/officeart/2005/8/layout/default"/>
    <dgm:cxn modelId="{BF743F23-88B2-464A-A215-A187D6DD270F}" type="presParOf" srcId="{63623393-68A3-4997-A3D2-E2EB62FA45FF}" destId="{1CFFB1BB-BB6C-4726-833D-3A4A3150C92E}" srcOrd="1" destOrd="0" presId="urn:microsoft.com/office/officeart/2005/8/layout/default"/>
    <dgm:cxn modelId="{FFFFF2B1-F6C4-4930-BCDC-9E7EB442CEB0}" type="presParOf" srcId="{63623393-68A3-4997-A3D2-E2EB62FA45FF}" destId="{402ACE5B-C9F8-4642-B660-D21B15128474}" srcOrd="2" destOrd="0" presId="urn:microsoft.com/office/officeart/2005/8/layout/default"/>
    <dgm:cxn modelId="{585C6B45-8051-4E60-9421-81582F1FBE13}" type="presParOf" srcId="{63623393-68A3-4997-A3D2-E2EB62FA45FF}" destId="{B7AFBDA3-7BC9-417B-8267-F68FC096A5DE}" srcOrd="3" destOrd="0" presId="urn:microsoft.com/office/officeart/2005/8/layout/default"/>
    <dgm:cxn modelId="{F9F36C01-C310-46D9-BC2E-F25E4F256850}" type="presParOf" srcId="{63623393-68A3-4997-A3D2-E2EB62FA45FF}" destId="{95A728B1-AB55-4CE6-A711-44313D7745FE}" srcOrd="4" destOrd="0" presId="urn:microsoft.com/office/officeart/2005/8/layout/default"/>
    <dgm:cxn modelId="{35B0E2C5-8CF7-41CC-988A-54AAA719C7B8}" type="presParOf" srcId="{63623393-68A3-4997-A3D2-E2EB62FA45FF}" destId="{EA44A3A0-E055-4300-AD4A-EDB63BB3C3A4}" srcOrd="5" destOrd="0" presId="urn:microsoft.com/office/officeart/2005/8/layout/default"/>
    <dgm:cxn modelId="{B4F5955F-0944-4DAB-AE79-6B22E94599DA}" type="presParOf" srcId="{63623393-68A3-4997-A3D2-E2EB62FA45FF}" destId="{7A88857C-D842-4FDB-B750-6D988DCE7BBF}" srcOrd="6" destOrd="0" presId="urn:microsoft.com/office/officeart/2005/8/layout/default"/>
    <dgm:cxn modelId="{9544ECBB-1798-4673-884C-59E05A52F823}" type="presParOf" srcId="{63623393-68A3-4997-A3D2-E2EB62FA45FF}" destId="{6FEA312F-7048-4BD6-8C94-1525F55775BB}" srcOrd="7" destOrd="0" presId="urn:microsoft.com/office/officeart/2005/8/layout/default"/>
    <dgm:cxn modelId="{D1AC12C3-0407-426F-8C71-39D5E90ADF2A}" type="presParOf" srcId="{63623393-68A3-4997-A3D2-E2EB62FA45FF}" destId="{026742F5-94D7-4505-A0ED-A6BF6C2C93EC}" srcOrd="8" destOrd="0" presId="urn:microsoft.com/office/officeart/2005/8/layout/default"/>
    <dgm:cxn modelId="{0FE1CE01-6F06-4DF7-97D3-AC35901D1E1A}" type="presParOf" srcId="{63623393-68A3-4997-A3D2-E2EB62FA45FF}" destId="{2474CE34-57A1-4889-91B8-A9AB7C0C1028}" srcOrd="9" destOrd="0" presId="urn:microsoft.com/office/officeart/2005/8/layout/default"/>
    <dgm:cxn modelId="{E970AAE3-4720-49B5-965A-C88DA1AF368B}" type="presParOf" srcId="{63623393-68A3-4997-A3D2-E2EB62FA45FF}" destId="{3CD09C28-4D32-4D47-AC42-CF51845BCC8F}" srcOrd="10"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D609C-F894-4686-8594-F633FD78C201}">
      <dsp:nvSpPr>
        <dsp:cNvPr id="0" name=""/>
        <dsp:cNvSpPr/>
      </dsp:nvSpPr>
      <dsp:spPr>
        <a:xfrm>
          <a:off x="242186" y="226305"/>
          <a:ext cx="3338131" cy="104316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6571" tIns="80010" rIns="80010" bIns="80010" numCol="1" spcCol="1270" anchor="ctr" anchorCtr="0">
          <a:noAutofit/>
        </a:bodyPr>
        <a:lstStyle/>
        <a:p>
          <a:pPr lvl="0" algn="l" defTabSz="933450" rtl="0">
            <a:lnSpc>
              <a:spcPct val="90000"/>
            </a:lnSpc>
            <a:spcBef>
              <a:spcPct val="0"/>
            </a:spcBef>
            <a:spcAft>
              <a:spcPct val="35000"/>
            </a:spcAft>
          </a:pPr>
          <a:r>
            <a:rPr sz="2100" kern="1200" dirty="0" smtClean="0"/>
            <a:t>Co</a:t>
          </a:r>
          <a:r>
            <a:rPr lang="en-US" sz="2100" kern="1200" dirty="0" smtClean="0"/>
            <a:t>o</a:t>
          </a:r>
          <a:r>
            <a:rPr sz="2100" kern="1200" dirty="0" smtClean="0"/>
            <a:t>rdinati</a:t>
          </a:r>
          <a:r>
            <a:rPr lang="en-US" sz="2100" kern="1200" dirty="0" smtClean="0"/>
            <a:t>on of the electronic processes</a:t>
          </a:r>
          <a:endParaRPr lang="nl-BE" sz="2100" kern="1200" dirty="0"/>
        </a:p>
      </dsp:txBody>
      <dsp:txXfrm>
        <a:off x="242186" y="226305"/>
        <a:ext cx="3338131" cy="1043166"/>
      </dsp:txXfrm>
    </dsp:sp>
    <dsp:sp modelId="{8B00EC11-24E0-4E0C-8101-DB576F31F9D2}">
      <dsp:nvSpPr>
        <dsp:cNvPr id="0" name=""/>
        <dsp:cNvSpPr/>
      </dsp:nvSpPr>
      <dsp:spPr>
        <a:xfrm>
          <a:off x="103097" y="75625"/>
          <a:ext cx="730216" cy="1095324"/>
        </a:xfrm>
        <a:prstGeom prst="rect">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AE0183-4578-4303-9373-BBB0DAF179FE}">
      <dsp:nvSpPr>
        <dsp:cNvPr id="0" name=""/>
        <dsp:cNvSpPr/>
      </dsp:nvSpPr>
      <dsp:spPr>
        <a:xfrm>
          <a:off x="3886878" y="226305"/>
          <a:ext cx="3338131" cy="104316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6571" tIns="80010" rIns="80010" bIns="80010" numCol="1" spcCol="1270" anchor="ctr" anchorCtr="0">
          <a:noAutofit/>
        </a:bodyPr>
        <a:lstStyle/>
        <a:p>
          <a:pPr lvl="0" algn="l" defTabSz="933450" rtl="0">
            <a:lnSpc>
              <a:spcPct val="90000"/>
            </a:lnSpc>
            <a:spcBef>
              <a:spcPct val="0"/>
            </a:spcBef>
            <a:spcAft>
              <a:spcPct val="35000"/>
            </a:spcAft>
          </a:pPr>
          <a:r>
            <a:rPr sz="2100" kern="1200" dirty="0" smtClean="0"/>
            <a:t>Portal </a:t>
          </a:r>
          <a:endParaRPr lang="nl-BE" sz="2100" kern="1200" dirty="0"/>
        </a:p>
      </dsp:txBody>
      <dsp:txXfrm>
        <a:off x="3886878" y="226305"/>
        <a:ext cx="3338131" cy="1043166"/>
      </dsp:txXfrm>
    </dsp:sp>
    <dsp:sp modelId="{17BB8C5E-ACC5-4AEA-AC3B-15C53CC548C0}">
      <dsp:nvSpPr>
        <dsp:cNvPr id="0" name=""/>
        <dsp:cNvSpPr/>
      </dsp:nvSpPr>
      <dsp:spPr>
        <a:xfrm>
          <a:off x="3747789" y="75625"/>
          <a:ext cx="730216" cy="1095324"/>
        </a:xfrm>
        <a:prstGeom prst="rect">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5DD086-89E5-4CD9-B1D2-0E7FF2C522A2}">
      <dsp:nvSpPr>
        <dsp:cNvPr id="0" name=""/>
        <dsp:cNvSpPr/>
      </dsp:nvSpPr>
      <dsp:spPr>
        <a:xfrm>
          <a:off x="7531571" y="226305"/>
          <a:ext cx="3338131" cy="104316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6571" tIns="80010" rIns="80010" bIns="80010" numCol="1" spcCol="1270" anchor="ctr" anchorCtr="0">
          <a:noAutofit/>
        </a:bodyPr>
        <a:lstStyle/>
        <a:p>
          <a:pPr lvl="0" algn="l" defTabSz="933450" rtl="0">
            <a:lnSpc>
              <a:spcPct val="90000"/>
            </a:lnSpc>
            <a:spcBef>
              <a:spcPct val="0"/>
            </a:spcBef>
            <a:spcAft>
              <a:spcPct val="35000"/>
            </a:spcAft>
          </a:pPr>
          <a:r>
            <a:rPr lang="en-US" sz="2100" kern="1200" dirty="0" smtClean="0"/>
            <a:t>Integrated user and access management system</a:t>
          </a:r>
          <a:endParaRPr lang="nl-BE" sz="2100" kern="1200" dirty="0"/>
        </a:p>
      </dsp:txBody>
      <dsp:txXfrm>
        <a:off x="7531571" y="226305"/>
        <a:ext cx="3338131" cy="1043166"/>
      </dsp:txXfrm>
    </dsp:sp>
    <dsp:sp modelId="{DEDE190B-7605-44A7-B19B-482157C4ED09}">
      <dsp:nvSpPr>
        <dsp:cNvPr id="0" name=""/>
        <dsp:cNvSpPr/>
      </dsp:nvSpPr>
      <dsp:spPr>
        <a:xfrm>
          <a:off x="7392482" y="75625"/>
          <a:ext cx="730216" cy="1095324"/>
        </a:xfrm>
        <a:prstGeom prst="rect">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6ACCCA-7573-4F27-BB76-D1BFA52EAEE3}">
      <dsp:nvSpPr>
        <dsp:cNvPr id="0" name=""/>
        <dsp:cNvSpPr/>
      </dsp:nvSpPr>
      <dsp:spPr>
        <a:xfrm>
          <a:off x="242186" y="1539535"/>
          <a:ext cx="3338131" cy="104316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6571" tIns="80010" rIns="80010" bIns="80010" numCol="1" spcCol="1270" anchor="ctr" anchorCtr="0">
          <a:noAutofit/>
        </a:bodyPr>
        <a:lstStyle/>
        <a:p>
          <a:pPr lvl="0" algn="l" defTabSz="933450" rtl="0">
            <a:lnSpc>
              <a:spcPct val="90000"/>
            </a:lnSpc>
            <a:spcBef>
              <a:spcPct val="0"/>
            </a:spcBef>
            <a:spcAft>
              <a:spcPct val="35000"/>
            </a:spcAft>
          </a:pPr>
          <a:r>
            <a:rPr lang="en-US" sz="2100" kern="1200" dirty="0" smtClean="0"/>
            <a:t>Management of </a:t>
          </a:r>
          <a:r>
            <a:rPr sz="2100" kern="1200" dirty="0" smtClean="0"/>
            <a:t>loggings</a:t>
          </a:r>
          <a:endParaRPr lang="nl-BE" sz="2100" kern="1200" dirty="0"/>
        </a:p>
      </dsp:txBody>
      <dsp:txXfrm>
        <a:off x="242186" y="1539535"/>
        <a:ext cx="3338131" cy="1043166"/>
      </dsp:txXfrm>
    </dsp:sp>
    <dsp:sp modelId="{F94043AE-FBAE-4418-8D10-10B1481C95AF}">
      <dsp:nvSpPr>
        <dsp:cNvPr id="0" name=""/>
        <dsp:cNvSpPr/>
      </dsp:nvSpPr>
      <dsp:spPr>
        <a:xfrm>
          <a:off x="103097" y="1388856"/>
          <a:ext cx="730216" cy="1095324"/>
        </a:xfrm>
        <a:prstGeom prst="rect">
          <a:avLst/>
        </a:prstGeom>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0D24CD-EC64-4585-8806-7B24163BBCA5}">
      <dsp:nvSpPr>
        <dsp:cNvPr id="0" name=""/>
        <dsp:cNvSpPr/>
      </dsp:nvSpPr>
      <dsp:spPr>
        <a:xfrm>
          <a:off x="3886878" y="1539535"/>
          <a:ext cx="3338131" cy="104316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6571" tIns="80010" rIns="80010" bIns="80010" numCol="1" spcCol="1270" anchor="ctr" anchorCtr="0">
          <a:noAutofit/>
        </a:bodyPr>
        <a:lstStyle/>
        <a:p>
          <a:pPr lvl="0" algn="l" defTabSz="933450" rtl="0">
            <a:lnSpc>
              <a:spcPct val="90000"/>
            </a:lnSpc>
            <a:spcBef>
              <a:spcPct val="0"/>
            </a:spcBef>
            <a:spcAft>
              <a:spcPct val="35000"/>
            </a:spcAft>
          </a:pPr>
          <a:r>
            <a:rPr sz="2100" kern="1200" dirty="0" smtClean="0"/>
            <a:t>System </a:t>
          </a:r>
          <a:r>
            <a:rPr lang="en-US" sz="2100" kern="1200" dirty="0" smtClean="0"/>
            <a:t>for</a:t>
          </a:r>
          <a:r>
            <a:rPr sz="2100" kern="1200" dirty="0" smtClean="0"/>
            <a:t> </a:t>
          </a:r>
          <a:r>
            <a:rPr sz="2100" kern="1200" dirty="0"/>
            <a:t>end-to-end </a:t>
          </a:r>
          <a:r>
            <a:rPr lang="en-US" sz="2100" kern="1200" dirty="0" smtClean="0"/>
            <a:t>encryption</a:t>
          </a:r>
          <a:endParaRPr lang="nl-BE" sz="2100" kern="1200" dirty="0"/>
        </a:p>
      </dsp:txBody>
      <dsp:txXfrm>
        <a:off x="3886878" y="1539535"/>
        <a:ext cx="3338131" cy="1043166"/>
      </dsp:txXfrm>
    </dsp:sp>
    <dsp:sp modelId="{1D377189-38FA-44FB-9886-A25D865375A4}">
      <dsp:nvSpPr>
        <dsp:cNvPr id="0" name=""/>
        <dsp:cNvSpPr/>
      </dsp:nvSpPr>
      <dsp:spPr>
        <a:xfrm>
          <a:off x="3747789" y="1388856"/>
          <a:ext cx="730216" cy="1095324"/>
        </a:xfrm>
        <a:prstGeom prst="rect">
          <a:avLst/>
        </a:prstGeom>
        <a:blipFill>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50CB91-2850-4662-936D-F5CF85EB32D2}">
      <dsp:nvSpPr>
        <dsp:cNvPr id="0" name=""/>
        <dsp:cNvSpPr/>
      </dsp:nvSpPr>
      <dsp:spPr>
        <a:xfrm>
          <a:off x="7531571" y="1539535"/>
          <a:ext cx="3338131" cy="104316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6571" tIns="80010" rIns="80010" bIns="80010" numCol="1" spcCol="1270" anchor="ctr" anchorCtr="0">
          <a:noAutofit/>
        </a:bodyPr>
        <a:lstStyle/>
        <a:p>
          <a:pPr lvl="0" algn="l" defTabSz="933450" rtl="0">
            <a:lnSpc>
              <a:spcPct val="90000"/>
            </a:lnSpc>
            <a:spcBef>
              <a:spcPct val="0"/>
            </a:spcBef>
            <a:spcAft>
              <a:spcPct val="35000"/>
            </a:spcAft>
          </a:pPr>
          <a:r>
            <a:rPr lang="fr-BE" sz="2100" kern="1200" dirty="0" smtClean="0">
              <a:solidFill>
                <a:srgbClr val="3E6E5A"/>
              </a:solidFill>
            </a:rPr>
            <a:t>eHealth</a:t>
          </a:r>
          <a:r>
            <a:rPr sz="2100" kern="1200" dirty="0"/>
            <a:t>Box</a:t>
          </a:r>
          <a:endParaRPr lang="nl-BE" sz="2100" kern="1200" dirty="0"/>
        </a:p>
      </dsp:txBody>
      <dsp:txXfrm>
        <a:off x="7531571" y="1539535"/>
        <a:ext cx="3338131" cy="1043166"/>
      </dsp:txXfrm>
    </dsp:sp>
    <dsp:sp modelId="{82E38FB2-A96C-4D7A-A866-6D7BE57189A0}">
      <dsp:nvSpPr>
        <dsp:cNvPr id="0" name=""/>
        <dsp:cNvSpPr/>
      </dsp:nvSpPr>
      <dsp:spPr>
        <a:xfrm>
          <a:off x="7392482" y="1388856"/>
          <a:ext cx="730216" cy="1095324"/>
        </a:xfrm>
        <a:prstGeom prst="rect">
          <a:avLst/>
        </a:prstGeom>
        <a:blipFill>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5C0C8B-F255-4694-B3C6-8BE7DBC5F7E5}">
      <dsp:nvSpPr>
        <dsp:cNvPr id="0" name=""/>
        <dsp:cNvSpPr/>
      </dsp:nvSpPr>
      <dsp:spPr>
        <a:xfrm>
          <a:off x="242186" y="2852765"/>
          <a:ext cx="3338131" cy="104316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6571" tIns="80010" rIns="80010" bIns="80010" numCol="1" spcCol="1270" anchor="ctr" anchorCtr="0">
          <a:noAutofit/>
        </a:bodyPr>
        <a:lstStyle/>
        <a:p>
          <a:pPr lvl="0" algn="l" defTabSz="933450" rtl="0">
            <a:lnSpc>
              <a:spcPct val="90000"/>
            </a:lnSpc>
            <a:spcBef>
              <a:spcPct val="0"/>
            </a:spcBef>
            <a:spcAft>
              <a:spcPct val="35000"/>
            </a:spcAft>
          </a:pPr>
          <a:r>
            <a:rPr sz="2100" kern="1200"/>
            <a:t>Timestamping</a:t>
          </a:r>
          <a:endParaRPr lang="nl-BE" sz="2100" kern="1200"/>
        </a:p>
      </dsp:txBody>
      <dsp:txXfrm>
        <a:off x="242186" y="2852765"/>
        <a:ext cx="3338131" cy="1043166"/>
      </dsp:txXfrm>
    </dsp:sp>
    <dsp:sp modelId="{A9E14B50-194E-4A93-B9D9-20BB56D81973}">
      <dsp:nvSpPr>
        <dsp:cNvPr id="0" name=""/>
        <dsp:cNvSpPr/>
      </dsp:nvSpPr>
      <dsp:spPr>
        <a:xfrm>
          <a:off x="103097" y="2702086"/>
          <a:ext cx="730216" cy="1095324"/>
        </a:xfrm>
        <a:prstGeom prst="rect">
          <a:avLst/>
        </a:prstGeom>
        <a:blipFill>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1BB13E-A3FD-42F9-8D3A-DD2DDC4A3516}">
      <dsp:nvSpPr>
        <dsp:cNvPr id="0" name=""/>
        <dsp:cNvSpPr/>
      </dsp:nvSpPr>
      <dsp:spPr>
        <a:xfrm>
          <a:off x="3886878" y="2852765"/>
          <a:ext cx="3338131" cy="104316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6571" tIns="80010" rIns="80010" bIns="80010" numCol="1" spcCol="1270" anchor="ctr" anchorCtr="0">
          <a:noAutofit/>
        </a:bodyPr>
        <a:lstStyle/>
        <a:p>
          <a:pPr lvl="0" algn="l" defTabSz="933450" rtl="0">
            <a:lnSpc>
              <a:spcPct val="90000"/>
            </a:lnSpc>
            <a:spcBef>
              <a:spcPct val="0"/>
            </a:spcBef>
            <a:spcAft>
              <a:spcPct val="35000"/>
            </a:spcAft>
          </a:pPr>
          <a:r>
            <a:rPr lang="en-GB" sz="2100" kern="1200" noProof="0" dirty="0" smtClean="0"/>
            <a:t>Coding and anonymising</a:t>
          </a:r>
          <a:endParaRPr lang="en-GB" sz="2100" kern="1200" noProof="0" dirty="0"/>
        </a:p>
      </dsp:txBody>
      <dsp:txXfrm>
        <a:off x="3886878" y="2852765"/>
        <a:ext cx="3338131" cy="1043166"/>
      </dsp:txXfrm>
    </dsp:sp>
    <dsp:sp modelId="{70C2EA1E-D7DB-4E74-806D-4590DBE781A3}">
      <dsp:nvSpPr>
        <dsp:cNvPr id="0" name=""/>
        <dsp:cNvSpPr/>
      </dsp:nvSpPr>
      <dsp:spPr>
        <a:xfrm>
          <a:off x="3747789" y="2702086"/>
          <a:ext cx="730216" cy="1095324"/>
        </a:xfrm>
        <a:prstGeom prst="rect">
          <a:avLst/>
        </a:prstGeom>
        <a:blipFill>
          <a:blip xmlns:r="http://schemas.openxmlformats.org/officeDocument/2006/relationships" r:embed="rId8"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757731-3698-433B-8E7C-2EB749869931}">
      <dsp:nvSpPr>
        <dsp:cNvPr id="0" name=""/>
        <dsp:cNvSpPr/>
      </dsp:nvSpPr>
      <dsp:spPr>
        <a:xfrm>
          <a:off x="7531571" y="2852765"/>
          <a:ext cx="3338131" cy="104316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6571" tIns="80010" rIns="80010" bIns="80010" numCol="1" spcCol="1270" anchor="ctr" anchorCtr="0">
          <a:noAutofit/>
        </a:bodyPr>
        <a:lstStyle/>
        <a:p>
          <a:pPr lvl="0" algn="l" defTabSz="933450" rtl="0">
            <a:lnSpc>
              <a:spcPct val="90000"/>
            </a:lnSpc>
            <a:spcBef>
              <a:spcPct val="0"/>
            </a:spcBef>
            <a:spcAft>
              <a:spcPct val="35000"/>
            </a:spcAft>
          </a:pPr>
          <a:r>
            <a:rPr lang="en-US" sz="2100" kern="1200" dirty="0" smtClean="0"/>
            <a:t>Consultation of National register and CBSS registers</a:t>
          </a:r>
          <a:endParaRPr lang="nl-BE" sz="2100" kern="1200" dirty="0"/>
        </a:p>
      </dsp:txBody>
      <dsp:txXfrm>
        <a:off x="7531571" y="2852765"/>
        <a:ext cx="3338131" cy="1043166"/>
      </dsp:txXfrm>
    </dsp:sp>
    <dsp:sp modelId="{139FD9EA-3509-4D4C-98D4-BC741BA871D8}">
      <dsp:nvSpPr>
        <dsp:cNvPr id="0" name=""/>
        <dsp:cNvSpPr/>
      </dsp:nvSpPr>
      <dsp:spPr>
        <a:xfrm>
          <a:off x="7392482" y="2702086"/>
          <a:ext cx="730216" cy="1095324"/>
        </a:xfrm>
        <a:prstGeom prst="rect">
          <a:avLst/>
        </a:prstGeom>
        <a:blipFill>
          <a:blip xmlns:r="http://schemas.openxmlformats.org/officeDocument/2006/relationships" r:embed="rId9"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C56DC3-2158-416C-A2CA-0A41276F6E72}">
      <dsp:nvSpPr>
        <dsp:cNvPr id="0" name=""/>
        <dsp:cNvSpPr/>
      </dsp:nvSpPr>
      <dsp:spPr>
        <a:xfrm>
          <a:off x="3886878" y="4165996"/>
          <a:ext cx="3338131" cy="104316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6571" tIns="80010" rIns="80010" bIns="80010" numCol="1" spcCol="1270" anchor="ctr" anchorCtr="0">
          <a:noAutofit/>
        </a:bodyPr>
        <a:lstStyle/>
        <a:p>
          <a:pPr lvl="0" algn="l" defTabSz="933450" rtl="0">
            <a:lnSpc>
              <a:spcPct val="90000"/>
            </a:lnSpc>
            <a:spcBef>
              <a:spcPct val="0"/>
            </a:spcBef>
            <a:spcAft>
              <a:spcPct val="35000"/>
            </a:spcAft>
          </a:pPr>
          <a:r>
            <a:rPr lang="en-US" sz="2100" kern="1200" dirty="0" smtClean="0"/>
            <a:t>Reference directories</a:t>
          </a:r>
          <a:r>
            <a:rPr sz="2100" kern="1200" dirty="0" smtClean="0"/>
            <a:t> (</a:t>
          </a:r>
          <a:r>
            <a:rPr lang="nl-BE" sz="2100" kern="1200" dirty="0" smtClean="0"/>
            <a:t>hub-</a:t>
          </a:r>
          <a:r>
            <a:rPr sz="2100" kern="1200" dirty="0" err="1" smtClean="0"/>
            <a:t>metahub</a:t>
          </a:r>
          <a:r>
            <a:rPr lang="nl-BE" sz="2100" kern="1200" dirty="0" smtClean="0"/>
            <a:t> system</a:t>
          </a:r>
          <a:r>
            <a:rPr sz="2100" kern="1200" dirty="0" smtClean="0"/>
            <a:t>)</a:t>
          </a:r>
          <a:endParaRPr lang="nl-BE" sz="2100" kern="1200" dirty="0"/>
        </a:p>
      </dsp:txBody>
      <dsp:txXfrm>
        <a:off x="3886878" y="4165996"/>
        <a:ext cx="3338131" cy="1043166"/>
      </dsp:txXfrm>
    </dsp:sp>
    <dsp:sp modelId="{763F0339-AF8A-4C55-81EF-EEBFD25A8379}">
      <dsp:nvSpPr>
        <dsp:cNvPr id="0" name=""/>
        <dsp:cNvSpPr/>
      </dsp:nvSpPr>
      <dsp:spPr>
        <a:xfrm>
          <a:off x="3747789" y="4015316"/>
          <a:ext cx="730216" cy="1095324"/>
        </a:xfrm>
        <a:prstGeom prst="rect">
          <a:avLst/>
        </a:prstGeom>
        <a:blipFill>
          <a:blip xmlns:r="http://schemas.openxmlformats.org/officeDocument/2006/relationships" r:embed="rId10"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91C356-D9A4-40C7-A8DC-D10617FB92CF}">
      <dsp:nvSpPr>
        <dsp:cNvPr id="0" name=""/>
        <dsp:cNvSpPr/>
      </dsp:nvSpPr>
      <dsp:spPr>
        <a:xfrm>
          <a:off x="1221978" y="2645"/>
          <a:ext cx="2706687" cy="162401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a:solidFill>
                <a:sysClr val="window" lastClr="FFFFFF"/>
              </a:solidFill>
              <a:latin typeface="Calibri" panose="020F0502020204030204"/>
              <a:ea typeface="+mn-ea"/>
              <a:cs typeface="+mn-cs"/>
            </a:rPr>
            <a:t>1. Quality, continuity and safety of care</a:t>
          </a:r>
          <a:endParaRPr lang="en-US" sz="2100" kern="1200" dirty="0"/>
        </a:p>
      </dsp:txBody>
      <dsp:txXfrm>
        <a:off x="1221978" y="2645"/>
        <a:ext cx="2706687" cy="1624012"/>
      </dsp:txXfrm>
    </dsp:sp>
    <dsp:sp modelId="{402ACE5B-C9F8-4642-B660-D21B15128474}">
      <dsp:nvSpPr>
        <dsp:cNvPr id="0" name=""/>
        <dsp:cNvSpPr/>
      </dsp:nvSpPr>
      <dsp:spPr>
        <a:xfrm>
          <a:off x="4199334" y="2645"/>
          <a:ext cx="2706687" cy="1624012"/>
        </a:xfrm>
        <a:prstGeom prst="rect">
          <a:avLst/>
        </a:prstGeom>
        <a:solidFill>
          <a:schemeClr val="accent2">
            <a:hueOff val="936304"/>
            <a:satOff val="-116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buNone/>
          </a:pPr>
          <a:r>
            <a:rPr lang="en-GB" sz="2100" kern="1200" noProof="0" dirty="0" smtClean="0">
              <a:solidFill>
                <a:sysClr val="window" lastClr="FFFFFF"/>
              </a:solidFill>
              <a:latin typeface="Calibri" panose="020F0502020204030204"/>
              <a:ea typeface="+mn-ea"/>
              <a:cs typeface="+mn-cs"/>
            </a:rPr>
            <a:t>2. Citizen empowerment and access to health data and services</a:t>
          </a:r>
          <a:endParaRPr lang="en-GB" sz="2100" kern="1200" noProof="0" dirty="0">
            <a:solidFill>
              <a:sysClr val="window" lastClr="FFFFFF"/>
            </a:solidFill>
            <a:latin typeface="Calibri" panose="020F0502020204030204"/>
            <a:ea typeface="+mn-ea"/>
            <a:cs typeface="+mn-cs"/>
          </a:endParaRPr>
        </a:p>
      </dsp:txBody>
      <dsp:txXfrm>
        <a:off x="4199334" y="2645"/>
        <a:ext cx="2706687" cy="1624012"/>
      </dsp:txXfrm>
    </dsp:sp>
    <dsp:sp modelId="{95A728B1-AB55-4CE6-A711-44313D7745FE}">
      <dsp:nvSpPr>
        <dsp:cNvPr id="0" name=""/>
        <dsp:cNvSpPr/>
      </dsp:nvSpPr>
      <dsp:spPr>
        <a:xfrm>
          <a:off x="1221978" y="1762777"/>
          <a:ext cx="2706687" cy="1624012"/>
        </a:xfrm>
        <a:prstGeom prst="rect">
          <a:avLst/>
        </a:prstGeom>
        <a:solidFill>
          <a:schemeClr val="accent2">
            <a:hueOff val="1872608"/>
            <a:satOff val="-233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buNone/>
          </a:pPr>
          <a:r>
            <a:rPr lang="en-GB" sz="2100" kern="1200" dirty="0">
              <a:solidFill>
                <a:sysClr val="window" lastClr="FFFFFF"/>
              </a:solidFill>
              <a:latin typeface="Calibri" panose="020F0502020204030204"/>
              <a:ea typeface="+mn-ea"/>
              <a:cs typeface="+mn-cs"/>
            </a:rPr>
            <a:t>3. </a:t>
          </a:r>
          <a:r>
            <a:rPr lang="en-GB" sz="2100" kern="1200" dirty="0" smtClean="0">
              <a:solidFill>
                <a:sysClr val="window" lastClr="FFFFFF"/>
              </a:solidFill>
              <a:latin typeface="Calibri" panose="020F0502020204030204"/>
              <a:ea typeface="+mn-ea"/>
              <a:cs typeface="+mn-cs"/>
            </a:rPr>
            <a:t>Health care provider </a:t>
          </a:r>
          <a:r>
            <a:rPr lang="en-GB" sz="2100" kern="1200" dirty="0">
              <a:solidFill>
                <a:sysClr val="window" lastClr="FFFFFF"/>
              </a:solidFill>
              <a:latin typeface="Calibri" panose="020F0502020204030204"/>
              <a:ea typeface="+mn-ea"/>
              <a:cs typeface="+mn-cs"/>
            </a:rPr>
            <a:t>empowerment and access to health data and services</a:t>
          </a:r>
          <a:endParaRPr lang="nl-BE" sz="2100" kern="1200" dirty="0">
            <a:solidFill>
              <a:sysClr val="window" lastClr="FFFFFF"/>
            </a:solidFill>
            <a:latin typeface="Calibri" panose="020F0502020204030204"/>
            <a:ea typeface="+mn-ea"/>
            <a:cs typeface="+mn-cs"/>
          </a:endParaRPr>
        </a:p>
      </dsp:txBody>
      <dsp:txXfrm>
        <a:off x="1221978" y="1762777"/>
        <a:ext cx="2706687" cy="1624012"/>
      </dsp:txXfrm>
    </dsp:sp>
    <dsp:sp modelId="{7A88857C-D842-4FDB-B750-6D988DCE7BBF}">
      <dsp:nvSpPr>
        <dsp:cNvPr id="0" name=""/>
        <dsp:cNvSpPr/>
      </dsp:nvSpPr>
      <dsp:spPr>
        <a:xfrm>
          <a:off x="4199334" y="1762777"/>
          <a:ext cx="2706687" cy="1624012"/>
        </a:xfrm>
        <a:prstGeom prst="rect">
          <a:avLst/>
        </a:prstGeom>
        <a:solidFill>
          <a:schemeClr val="accent2">
            <a:hueOff val="2808911"/>
            <a:satOff val="-3503"/>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buNone/>
          </a:pPr>
          <a:r>
            <a:rPr lang="en-GB" sz="2100" kern="1200" dirty="0">
              <a:solidFill>
                <a:sysClr val="window" lastClr="FFFFFF"/>
              </a:solidFill>
              <a:latin typeface="Calibri" panose="020F0502020204030204"/>
              <a:ea typeface="+mn-ea"/>
              <a:cs typeface="+mn-cs"/>
            </a:rPr>
            <a:t>4. Facilitate the exchange of data on care and health</a:t>
          </a:r>
          <a:endParaRPr lang="nl-BE" sz="2100" kern="1200" dirty="0">
            <a:solidFill>
              <a:sysClr val="window" lastClr="FFFFFF"/>
            </a:solidFill>
            <a:latin typeface="Calibri" panose="020F0502020204030204"/>
            <a:ea typeface="+mn-ea"/>
            <a:cs typeface="+mn-cs"/>
          </a:endParaRPr>
        </a:p>
      </dsp:txBody>
      <dsp:txXfrm>
        <a:off x="4199334" y="1762777"/>
        <a:ext cx="2706687" cy="1624012"/>
      </dsp:txXfrm>
    </dsp:sp>
    <dsp:sp modelId="{026742F5-94D7-4505-A0ED-A6BF6C2C93EC}">
      <dsp:nvSpPr>
        <dsp:cNvPr id="0" name=""/>
        <dsp:cNvSpPr/>
      </dsp:nvSpPr>
      <dsp:spPr>
        <a:xfrm>
          <a:off x="1221978" y="3530802"/>
          <a:ext cx="2706687" cy="1624012"/>
        </a:xfrm>
        <a:prstGeom prst="rect">
          <a:avLst/>
        </a:prstGeom>
        <a:solidFill>
          <a:schemeClr val="accent2">
            <a:hueOff val="3745215"/>
            <a:satOff val="-4671"/>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buNone/>
          </a:pPr>
          <a:r>
            <a:rPr lang="en-GB" sz="2100" kern="1200" dirty="0">
              <a:solidFill>
                <a:sysClr val="window" lastClr="FFFFFF"/>
              </a:solidFill>
              <a:latin typeface="Calibri" panose="020F0502020204030204"/>
              <a:ea typeface="+mn-ea"/>
              <a:cs typeface="+mn-cs"/>
            </a:rPr>
            <a:t>5. Innovation and stimulation of research and development</a:t>
          </a:r>
          <a:endParaRPr lang="nl-BE" sz="2100" kern="1200" dirty="0">
            <a:solidFill>
              <a:sysClr val="window" lastClr="FFFFFF"/>
            </a:solidFill>
            <a:latin typeface="Calibri" panose="020F0502020204030204"/>
            <a:ea typeface="+mn-ea"/>
            <a:cs typeface="+mn-cs"/>
          </a:endParaRPr>
        </a:p>
      </dsp:txBody>
      <dsp:txXfrm>
        <a:off x="1221978" y="3530802"/>
        <a:ext cx="2706687" cy="1624012"/>
      </dsp:txXfrm>
    </dsp:sp>
    <dsp:sp modelId="{3CD09C28-4D32-4D47-AC42-CF51845BCC8F}">
      <dsp:nvSpPr>
        <dsp:cNvPr id="0" name=""/>
        <dsp:cNvSpPr/>
      </dsp:nvSpPr>
      <dsp:spPr>
        <a:xfrm>
          <a:off x="4199334" y="3530802"/>
          <a:ext cx="2706687" cy="1624012"/>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buNone/>
          </a:pPr>
          <a:r>
            <a:rPr lang="en-GB" sz="2100" kern="1200">
              <a:solidFill>
                <a:sysClr val="window" lastClr="FFFFFF"/>
              </a:solidFill>
              <a:latin typeface="Calibri" panose="020F0502020204030204"/>
              <a:ea typeface="+mn-ea"/>
              <a:cs typeface="+mn-cs"/>
            </a:rPr>
            <a:t>6. Digitizing and optimizing administrative processing</a:t>
          </a:r>
          <a:endParaRPr lang="nl-BE" sz="2100" kern="1200" dirty="0">
            <a:solidFill>
              <a:sysClr val="window" lastClr="FFFFFF"/>
            </a:solidFill>
            <a:latin typeface="Calibri" panose="020F0502020204030204"/>
            <a:ea typeface="+mn-ea"/>
            <a:cs typeface="+mn-cs"/>
          </a:endParaRPr>
        </a:p>
      </dsp:txBody>
      <dsp:txXfrm>
        <a:off x="4199334" y="3530802"/>
        <a:ext cx="2706687" cy="1624012"/>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7105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3093" y="0"/>
            <a:ext cx="3077739" cy="471054"/>
          </a:xfrm>
          <a:prstGeom prst="rect">
            <a:avLst/>
          </a:prstGeom>
        </p:spPr>
        <p:txBody>
          <a:bodyPr vert="horz" lIns="91440" tIns="45720" rIns="91440" bIns="45720" rtlCol="0"/>
          <a:lstStyle>
            <a:lvl1pPr algn="r">
              <a:defRPr sz="1200"/>
            </a:lvl1pPr>
          </a:lstStyle>
          <a:p>
            <a:fld id="{103A29A6-86A1-4C77-B3EB-5344DDC64EE2}" type="datetimeFigureOut">
              <a:rPr lang="en-US" smtClean="0"/>
              <a:t>9/22/2022</a:t>
            </a:fld>
            <a:endParaRPr lang="en-US"/>
          </a:p>
        </p:txBody>
      </p:sp>
      <p:sp>
        <p:nvSpPr>
          <p:cNvPr id="4" name="Footer Placeholder 3"/>
          <p:cNvSpPr>
            <a:spLocks noGrp="1"/>
          </p:cNvSpPr>
          <p:nvPr>
            <p:ph type="ftr" sz="quarter" idx="2"/>
          </p:nvPr>
        </p:nvSpPr>
        <p:spPr>
          <a:xfrm>
            <a:off x="1" y="8917423"/>
            <a:ext cx="3077739" cy="47105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3093" y="8917423"/>
            <a:ext cx="3077739" cy="471053"/>
          </a:xfrm>
          <a:prstGeom prst="rect">
            <a:avLst/>
          </a:prstGeom>
        </p:spPr>
        <p:txBody>
          <a:bodyPr vert="horz" lIns="91440" tIns="45720" rIns="91440" bIns="45720" rtlCol="0" anchor="b"/>
          <a:lstStyle>
            <a:lvl1pPr algn="r">
              <a:defRPr sz="1200"/>
            </a:lvl1pPr>
          </a:lstStyle>
          <a:p>
            <a:fld id="{EA468987-2D7B-428C-91AE-04CA5E9407F3}" type="slidenum">
              <a:rPr lang="en-US" smtClean="0"/>
              <a:t>‹#›</a:t>
            </a:fld>
            <a:endParaRPr lang="en-US"/>
          </a:p>
        </p:txBody>
      </p:sp>
    </p:spTree>
    <p:extLst>
      <p:ext uri="{BB962C8B-B14F-4D97-AF65-F5344CB8AC3E}">
        <p14:creationId xmlns:p14="http://schemas.microsoft.com/office/powerpoint/2010/main" val="3871243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69424"/>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4023093" y="0"/>
            <a:ext cx="3077739" cy="469424"/>
          </a:xfrm>
          <a:prstGeom prst="rect">
            <a:avLst/>
          </a:prstGeom>
        </p:spPr>
        <p:txBody>
          <a:bodyPr vert="horz" lIns="91440" tIns="45720" rIns="91440" bIns="45720" rtlCol="0"/>
          <a:lstStyle>
            <a:lvl1pPr algn="r">
              <a:defRPr sz="1200"/>
            </a:lvl1pPr>
          </a:lstStyle>
          <a:p>
            <a:pPr>
              <a:defRPr/>
            </a:pPr>
            <a:fld id="{7472D4DB-24C3-43B8-8E4A-324AA65BA7B2}" type="datetimeFigureOut">
              <a:rPr lang="en-US"/>
              <a:pPr>
                <a:defRPr/>
              </a:pPr>
              <a:t>9/22/2022</a:t>
            </a:fld>
            <a:endParaRPr lang="en-US"/>
          </a:p>
        </p:txBody>
      </p:sp>
      <p:sp>
        <p:nvSpPr>
          <p:cNvPr id="4" name="Slide Image Placeholder 3"/>
          <p:cNvSpPr>
            <a:spLocks noGrp="1" noRot="1" noChangeAspect="1"/>
          </p:cNvSpPr>
          <p:nvPr>
            <p:ph type="sldImg" idx="2"/>
          </p:nvPr>
        </p:nvSpPr>
        <p:spPr>
          <a:xfrm>
            <a:off x="422275" y="704850"/>
            <a:ext cx="6257925" cy="3519488"/>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917421"/>
            <a:ext cx="3077739" cy="469424"/>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4023093" y="8917421"/>
            <a:ext cx="3077739" cy="469424"/>
          </a:xfrm>
          <a:prstGeom prst="rect">
            <a:avLst/>
          </a:prstGeom>
        </p:spPr>
        <p:txBody>
          <a:bodyPr vert="horz" lIns="91440" tIns="45720" rIns="91440" bIns="45720" rtlCol="0" anchor="b"/>
          <a:lstStyle>
            <a:lvl1pPr algn="r">
              <a:defRPr sz="1200"/>
            </a:lvl1pPr>
          </a:lstStyle>
          <a:p>
            <a:pPr>
              <a:defRPr/>
            </a:pPr>
            <a:fld id="{B9A4C6B6-9186-44B6-AEB1-8528D7C6E6ED}" type="slidenum">
              <a:rPr lang="en-US"/>
              <a:pPr>
                <a:defRPr/>
              </a:pPr>
              <a:t>‹#›</a:t>
            </a:fld>
            <a:endParaRPr lang="en-US"/>
          </a:p>
        </p:txBody>
      </p:sp>
    </p:spTree>
    <p:extLst>
      <p:ext uri="{BB962C8B-B14F-4D97-AF65-F5344CB8AC3E}">
        <p14:creationId xmlns:p14="http://schemas.microsoft.com/office/powerpoint/2010/main" val="9608395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NL</a:t>
            </a:r>
          </a:p>
        </p:txBody>
      </p:sp>
      <p:sp>
        <p:nvSpPr>
          <p:cNvPr id="4" name="Slide Number Placeholder 3"/>
          <p:cNvSpPr>
            <a:spLocks noGrp="1"/>
          </p:cNvSpPr>
          <p:nvPr>
            <p:ph type="sldNum" sz="quarter" idx="10"/>
          </p:nvPr>
        </p:nvSpPr>
        <p:spPr/>
        <p:txBody>
          <a:bodyPr/>
          <a:lstStyle/>
          <a:p>
            <a:fld id="{986DAB8C-1B49-4728-8012-01A213B6DF72}" type="slidenum">
              <a:rPr lang="en-US" smtClean="0"/>
              <a:t>1</a:t>
            </a:fld>
            <a:endParaRPr lang="en-US" dirty="0" smtClean="0"/>
          </a:p>
        </p:txBody>
      </p:sp>
    </p:spTree>
    <p:extLst>
      <p:ext uri="{BB962C8B-B14F-4D97-AF65-F5344CB8AC3E}">
        <p14:creationId xmlns:p14="http://schemas.microsoft.com/office/powerpoint/2010/main" val="308713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1252211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2927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Link met Wallet (EU-</a:t>
            </a:r>
            <a:r>
              <a:rPr lang="en-GB" dirty="0" err="1"/>
              <a:t>SocSec</a:t>
            </a:r>
            <a:r>
              <a:rPr lang="en-GB" dirty="0"/>
              <a:t>-Pass, </a:t>
            </a:r>
            <a:r>
              <a:rPr lang="en-GB" dirty="0" err="1"/>
              <a:t>MyBenefits</a:t>
            </a:r>
            <a:r>
              <a:rPr lang="en-GB" dirty="0"/>
              <a:t>, …)</a:t>
            </a:r>
          </a:p>
          <a:p>
            <a:r>
              <a:rPr lang="en-GB" dirty="0"/>
              <a:t>Mult-</a:t>
            </a:r>
            <a:r>
              <a:rPr lang="en-GB" dirty="0" err="1"/>
              <a:t>eMediatt</a:t>
            </a:r>
            <a:r>
              <a:rPr lang="en-GB" dirty="0"/>
              <a:t>, </a:t>
            </a:r>
            <a:r>
              <a:rPr lang="en-GB" dirty="0" err="1"/>
              <a:t>Herintegratie</a:t>
            </a:r>
            <a:r>
              <a:rPr lang="en-GB" dirty="0"/>
              <a:t>, … hoe </a:t>
            </a:r>
            <a:r>
              <a:rPr lang="en-GB" dirty="0" err="1"/>
              <a:t>deze</a:t>
            </a:r>
            <a:r>
              <a:rPr lang="en-GB" dirty="0"/>
              <a:t> </a:t>
            </a:r>
            <a:r>
              <a:rPr lang="en-GB" dirty="0" err="1"/>
              <a:t>projecten</a:t>
            </a:r>
            <a:r>
              <a:rPr lang="en-GB" dirty="0"/>
              <a:t> laten </a:t>
            </a:r>
            <a:r>
              <a:rPr lang="en-GB" dirty="0" err="1"/>
              <a:t>slagen</a:t>
            </a:r>
            <a:r>
              <a:rPr lang="en-GB" dirty="0"/>
              <a:t> …</a:t>
            </a:r>
          </a:p>
          <a:p>
            <a:r>
              <a:rPr lang="en-GB" dirty="0" err="1"/>
              <a:t>Administratieve</a:t>
            </a:r>
            <a:r>
              <a:rPr lang="en-GB" dirty="0"/>
              <a:t> </a:t>
            </a:r>
            <a:r>
              <a:rPr lang="en-GB" dirty="0" err="1"/>
              <a:t>vereenvoudiging</a:t>
            </a:r>
            <a:r>
              <a:rPr lang="en-GB" dirty="0"/>
              <a:t> </a:t>
            </a:r>
          </a:p>
          <a:p>
            <a:r>
              <a:rPr lang="en-GB" dirty="0" err="1"/>
              <a:t>Verdere</a:t>
            </a:r>
            <a:r>
              <a:rPr lang="en-GB" dirty="0"/>
              <a:t> </a:t>
            </a:r>
            <a:r>
              <a:rPr lang="en-GB" dirty="0" err="1"/>
              <a:t>verplichting</a:t>
            </a:r>
            <a:r>
              <a:rPr lang="en-GB" dirty="0"/>
              <a:t> </a:t>
            </a:r>
            <a:r>
              <a:rPr lang="en-GB" dirty="0" err="1"/>
              <a:t>gebruik</a:t>
            </a:r>
            <a:r>
              <a:rPr lang="en-GB" dirty="0"/>
              <a:t> </a:t>
            </a:r>
            <a:r>
              <a:rPr lang="en-GB" dirty="0" err="1"/>
              <a:t>elektronische</a:t>
            </a:r>
            <a:r>
              <a:rPr lang="en-GB" dirty="0"/>
              <a:t> MyCarenet </a:t>
            </a:r>
            <a:r>
              <a:rPr lang="en-GB" dirty="0" err="1"/>
              <a:t>diensten</a:t>
            </a:r>
            <a:r>
              <a:rPr lang="en-GB" dirty="0"/>
              <a:t> ?</a:t>
            </a:r>
          </a:p>
          <a:p>
            <a:endParaRPr lang="en-GB" dirty="0"/>
          </a:p>
        </p:txBody>
      </p:sp>
      <p:sp>
        <p:nvSpPr>
          <p:cNvPr id="4" name="Slide Number Placeholder 3"/>
          <p:cNvSpPr>
            <a:spLocks noGrp="1"/>
          </p:cNvSpPr>
          <p:nvPr>
            <p:ph type="sldNum" sz="quarter" idx="5"/>
          </p:nvPr>
        </p:nvSpPr>
        <p:spPr/>
        <p:txBody>
          <a:bodyPr/>
          <a:lstStyle/>
          <a:p>
            <a:pPr>
              <a:defRPr/>
            </a:pPr>
            <a:fld id="{B9A4C6B6-9186-44B6-AEB1-8528D7C6E6ED}" type="slidenum">
              <a:rPr lang="en-US" smtClean="0"/>
              <a:pPr>
                <a:defRPr/>
              </a:pPr>
              <a:t>25</a:t>
            </a:fld>
            <a:endParaRPr lang="en-US"/>
          </a:p>
        </p:txBody>
      </p:sp>
    </p:spTree>
    <p:extLst>
      <p:ext uri="{BB962C8B-B14F-4D97-AF65-F5344CB8AC3E}">
        <p14:creationId xmlns:p14="http://schemas.microsoft.com/office/powerpoint/2010/main" val="2450446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Andere</a:t>
            </a:r>
            <a:r>
              <a:rPr lang="en-GB" dirty="0"/>
              <a:t> </a:t>
            </a:r>
            <a:r>
              <a:rPr lang="en-GB" dirty="0" err="1"/>
              <a:t>bronnen</a:t>
            </a:r>
            <a:r>
              <a:rPr lang="en-GB" dirty="0"/>
              <a:t>/</a:t>
            </a:r>
            <a:r>
              <a:rPr lang="en-GB" dirty="0" err="1"/>
              <a:t>gebruikers</a:t>
            </a:r>
            <a:r>
              <a:rPr lang="en-GB" dirty="0"/>
              <a:t>: </a:t>
            </a:r>
            <a:r>
              <a:rPr lang="en-GB" dirty="0" err="1"/>
              <a:t>Deelstaten</a:t>
            </a:r>
            <a:r>
              <a:rPr lang="en-GB" dirty="0"/>
              <a:t>, RIZIV</a:t>
            </a:r>
          </a:p>
          <a:p>
            <a:endParaRPr lang="en-GB" dirty="0"/>
          </a:p>
          <a:p>
            <a:r>
              <a:rPr lang="en-GB"/>
              <a:t>Master data management (MDM) is a technology-enabled discipline in which business and information technology work together to ensure the uniformity, accuracy, stewardship, semantic consistency and accountability of the enterprise's official shared master data assets.</a:t>
            </a:r>
            <a:endParaRPr lang="en-GB" dirty="0"/>
          </a:p>
          <a:p>
            <a:endParaRPr lang="en-GB" dirty="0"/>
          </a:p>
          <a:p>
            <a:r>
              <a:rPr lang="en-GB" dirty="0" err="1"/>
              <a:t>Doelstellingen</a:t>
            </a:r>
            <a:r>
              <a:rPr lang="en-GB" dirty="0"/>
              <a:t>:</a:t>
            </a:r>
          </a:p>
          <a:p>
            <a:pPr marL="171450" indent="-171450">
              <a:buFont typeface="Arial" panose="020B0604020202020204" pitchFamily="34" charset="0"/>
              <a:buChar char="•"/>
            </a:pPr>
            <a:r>
              <a:rPr lang="nl-BE" dirty="0"/>
              <a:t>Roadmap</a:t>
            </a:r>
          </a:p>
          <a:p>
            <a:pPr marL="171450" indent="-171450">
              <a:buFont typeface="Arial" panose="020B0604020202020204" pitchFamily="34" charset="0"/>
              <a:buChar char="•"/>
            </a:pPr>
            <a:r>
              <a:rPr lang="nl-BE" dirty="0"/>
              <a:t>Innovatie en stimuleren van onderzoek en ontwikkeling (secundary </a:t>
            </a:r>
            <a:r>
              <a:rPr lang="nl-BE" dirty="0" err="1"/>
              <a:t>use</a:t>
            </a:r>
            <a:r>
              <a:rPr lang="nl-BE" dirty="0"/>
              <a:t>)</a:t>
            </a:r>
          </a:p>
          <a:p>
            <a:pPr marL="628650" lvl="1" indent="-171450">
              <a:buFont typeface="Arial" panose="020B0604020202020204" pitchFamily="34" charset="0"/>
              <a:buChar char="•"/>
            </a:pPr>
            <a:r>
              <a:rPr lang="nl-BE" dirty="0"/>
              <a:t>Toegang tot geanonimiseerde en gepseudonimiseerde gegevens</a:t>
            </a:r>
          </a:p>
          <a:p>
            <a:pPr marL="628650" lvl="1" indent="-171450">
              <a:buFont typeface="Arial" panose="020B0604020202020204" pitchFamily="34" charset="0"/>
              <a:buChar char="•"/>
            </a:pPr>
            <a:r>
              <a:rPr lang="nl-BE" dirty="0"/>
              <a:t>FAIR-principe (</a:t>
            </a:r>
            <a:r>
              <a:rPr lang="nl-BE" dirty="0" err="1"/>
              <a:t>findable</a:t>
            </a:r>
            <a:r>
              <a:rPr lang="nl-BE" dirty="0"/>
              <a:t>, </a:t>
            </a:r>
            <a:r>
              <a:rPr lang="nl-BE" dirty="0" err="1"/>
              <a:t>accessible</a:t>
            </a:r>
            <a:r>
              <a:rPr lang="nl-BE" dirty="0"/>
              <a:t>, </a:t>
            </a:r>
            <a:r>
              <a:rPr lang="nl-BE" dirty="0" err="1"/>
              <a:t>interoperable</a:t>
            </a:r>
            <a:r>
              <a:rPr lang="nl-BE" dirty="0"/>
              <a:t>, </a:t>
            </a:r>
            <a:r>
              <a:rPr lang="nl-BE" dirty="0" err="1"/>
              <a:t>reusable</a:t>
            </a:r>
            <a:r>
              <a:rPr lang="nl-BE" dirty="0"/>
              <a:t>)</a:t>
            </a:r>
          </a:p>
          <a:p>
            <a:pPr marL="628650" lvl="1" indent="-171450">
              <a:buFont typeface="Arial" panose="020B0604020202020204" pitchFamily="34" charset="0"/>
              <a:buChar char="•"/>
            </a:pPr>
            <a:r>
              <a:rPr lang="nl-BE" dirty="0"/>
              <a:t>open data en big data</a:t>
            </a:r>
          </a:p>
          <a:p>
            <a:pPr marL="171450" indent="-171450">
              <a:buFont typeface="Arial" panose="020B0604020202020204" pitchFamily="34" charset="0"/>
              <a:buChar char="•"/>
            </a:pPr>
            <a:r>
              <a:rPr lang="nl-BE" dirty="0"/>
              <a:t>Health Data Authority</a:t>
            </a:r>
          </a:p>
          <a:p>
            <a:pPr marL="628650" lvl="1" indent="-171450">
              <a:buFont typeface="Arial" panose="020B0604020202020204" pitchFamily="34" charset="0"/>
              <a:buChar char="•"/>
            </a:pPr>
            <a:r>
              <a:rPr lang="nl-BE" dirty="0"/>
              <a:t>faciliterende instantie</a:t>
            </a:r>
          </a:p>
          <a:p>
            <a:pPr marL="628650" lvl="1" indent="-171450">
              <a:buFont typeface="Arial" panose="020B0604020202020204" pitchFamily="34" charset="0"/>
              <a:buChar char="•"/>
            </a:pPr>
            <a:r>
              <a:rPr lang="en-US" dirty="0"/>
              <a:t>Master Data Management</a:t>
            </a:r>
          </a:p>
          <a:p>
            <a:pPr marL="628650" lvl="1" indent="-171450">
              <a:buFont typeface="Arial" panose="020B0604020202020204" pitchFamily="34" charset="0"/>
              <a:buChar char="•"/>
            </a:pPr>
            <a:r>
              <a:rPr lang="en-US" dirty="0" err="1"/>
              <a:t>Documentatie</a:t>
            </a:r>
            <a:r>
              <a:rPr lang="en-US" dirty="0"/>
              <a:t> van </a:t>
            </a:r>
            <a:r>
              <a:rPr lang="en-US" dirty="0" err="1"/>
              <a:t>gegevensbronnen</a:t>
            </a:r>
            <a:r>
              <a:rPr lang="en-US" dirty="0"/>
              <a:t>, </a:t>
            </a:r>
            <a:r>
              <a:rPr lang="en-US" dirty="0" err="1"/>
              <a:t>datacataloog</a:t>
            </a:r>
            <a:endParaRPr lang="en-US" dirty="0"/>
          </a:p>
          <a:p>
            <a:pPr marL="628650" lvl="1" indent="-171450">
              <a:buFont typeface="Arial" panose="020B0604020202020204" pitchFamily="34" charset="0"/>
              <a:buChar char="•"/>
            </a:pPr>
            <a:r>
              <a:rPr lang="en-US" dirty="0" err="1"/>
              <a:t>Opleiding</a:t>
            </a:r>
            <a:r>
              <a:rPr lang="en-US" dirty="0"/>
              <a:t> van </a:t>
            </a:r>
            <a:r>
              <a:rPr lang="en-US" dirty="0" err="1"/>
              <a:t>gebruikers</a:t>
            </a:r>
            <a:r>
              <a:rPr lang="en-US" dirty="0"/>
              <a:t> </a:t>
            </a:r>
            <a:r>
              <a:rPr lang="en-US" dirty="0" err="1"/>
              <a:t>en</a:t>
            </a:r>
            <a:r>
              <a:rPr lang="en-US" dirty="0"/>
              <a:t> </a:t>
            </a:r>
            <a:r>
              <a:rPr lang="en-US" dirty="0" err="1"/>
              <a:t>analisten</a:t>
            </a:r>
            <a:endParaRPr lang="en-US" dirty="0"/>
          </a:p>
          <a:p>
            <a:pPr marL="628650" lvl="1" indent="-171450">
              <a:buFont typeface="Arial" panose="020B0604020202020204" pitchFamily="34" charset="0"/>
              <a:buChar char="•"/>
            </a:pPr>
            <a:r>
              <a:rPr lang="en-US" dirty="0" err="1"/>
              <a:t>Waarborgen</a:t>
            </a:r>
            <a:r>
              <a:rPr lang="en-US" dirty="0"/>
              <a:t> </a:t>
            </a:r>
            <a:r>
              <a:rPr lang="en-US" dirty="0" err="1"/>
              <a:t>transparante</a:t>
            </a:r>
            <a:r>
              <a:rPr lang="en-US" dirty="0"/>
              <a:t>, </a:t>
            </a:r>
            <a:r>
              <a:rPr lang="en-US" dirty="0" err="1"/>
              <a:t>vertrouwensvolle</a:t>
            </a:r>
            <a:r>
              <a:rPr lang="en-US" dirty="0"/>
              <a:t>, </a:t>
            </a:r>
            <a:r>
              <a:rPr lang="en-US" dirty="0" err="1"/>
              <a:t>deontologisch</a:t>
            </a:r>
            <a:r>
              <a:rPr lang="en-US" dirty="0"/>
              <a:t> </a:t>
            </a:r>
            <a:r>
              <a:rPr lang="en-US" dirty="0" err="1"/>
              <a:t>en</a:t>
            </a:r>
            <a:r>
              <a:rPr lang="en-US" dirty="0"/>
              <a:t> </a:t>
            </a:r>
            <a:r>
              <a:rPr lang="en-US" dirty="0" err="1"/>
              <a:t>ethisch</a:t>
            </a:r>
            <a:r>
              <a:rPr lang="en-US" dirty="0"/>
              <a:t> </a:t>
            </a:r>
            <a:r>
              <a:rPr lang="en-US" dirty="0" err="1"/>
              <a:t>correcte</a:t>
            </a:r>
            <a:r>
              <a:rPr lang="en-US" dirty="0"/>
              <a:t> </a:t>
            </a:r>
            <a:r>
              <a:rPr lang="en-US" dirty="0" err="1"/>
              <a:t>verwerking</a:t>
            </a:r>
            <a:r>
              <a:rPr lang="en-US" dirty="0"/>
              <a:t> </a:t>
            </a:r>
          </a:p>
          <a:p>
            <a:pPr marL="628650" lvl="1" indent="-171450">
              <a:buFont typeface="Arial" panose="020B0604020202020204" pitchFamily="34" charset="0"/>
              <a:buChar char="•"/>
            </a:pPr>
            <a:r>
              <a:rPr lang="en-US" dirty="0"/>
              <a:t>…</a:t>
            </a:r>
          </a:p>
          <a:p>
            <a:endParaRPr lang="en-GB" dirty="0"/>
          </a:p>
        </p:txBody>
      </p:sp>
      <p:sp>
        <p:nvSpPr>
          <p:cNvPr id="4" name="Slide Number Placeholder 3"/>
          <p:cNvSpPr>
            <a:spLocks noGrp="1"/>
          </p:cNvSpPr>
          <p:nvPr>
            <p:ph type="sldNum" sz="quarter" idx="5"/>
          </p:nvPr>
        </p:nvSpPr>
        <p:spPr/>
        <p:txBody>
          <a:bodyPr/>
          <a:lstStyle/>
          <a:p>
            <a:pPr>
              <a:defRPr/>
            </a:pPr>
            <a:fld id="{C45371BD-9F7F-41D9-93BC-B6BBB2EDDFED}" type="slidenum">
              <a:rPr lang="nl-BE" smtClean="0"/>
              <a:pPr>
                <a:defRPr/>
              </a:pPr>
              <a:t>26</a:t>
            </a:fld>
            <a:endParaRPr lang="nl-BE"/>
          </a:p>
        </p:txBody>
      </p:sp>
    </p:spTree>
    <p:extLst>
      <p:ext uri="{BB962C8B-B14F-4D97-AF65-F5344CB8AC3E}">
        <p14:creationId xmlns:p14="http://schemas.microsoft.com/office/powerpoint/2010/main" val="663311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80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0F14B466-97F6-42AD-BA69-3128B6BE031F}" type="slidenum">
              <a:rPr lang="en-GB" altLang="en-US" smtClean="0">
                <a:latin typeface="Calibri" pitchFamily="34" charset="0"/>
              </a:rPr>
              <a:pPr fontAlgn="base">
                <a:spcBef>
                  <a:spcPct val="0"/>
                </a:spcBef>
                <a:spcAft>
                  <a:spcPct val="0"/>
                </a:spcAft>
                <a:defRPr/>
              </a:pPr>
              <a:t>3</a:t>
            </a:fld>
            <a:endParaRPr lang="fr-BE" altLang="en-US" smtClean="0">
              <a:latin typeface="Calibri" pitchFamily="34" charset="0"/>
            </a:endParaRPr>
          </a:p>
        </p:txBody>
      </p:sp>
    </p:spTree>
    <p:extLst>
      <p:ext uri="{BB962C8B-B14F-4D97-AF65-F5344CB8AC3E}">
        <p14:creationId xmlns:p14="http://schemas.microsoft.com/office/powerpoint/2010/main" val="668294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90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B2D31976-9B74-4DEB-BA7A-338D8B7DCAC4}" type="slidenum">
              <a:rPr lang="en-GB" altLang="en-US" smtClean="0">
                <a:latin typeface="Calibri" pitchFamily="34" charset="0"/>
              </a:rPr>
              <a:pPr fontAlgn="base">
                <a:spcBef>
                  <a:spcPct val="0"/>
                </a:spcBef>
                <a:spcAft>
                  <a:spcPct val="0"/>
                </a:spcAft>
                <a:defRPr/>
              </a:pPr>
              <a:t>4</a:t>
            </a:fld>
            <a:endParaRPr lang="fr-BE" altLang="en-US" smtClean="0">
              <a:latin typeface="Calibri" pitchFamily="34" charset="0"/>
            </a:endParaRPr>
          </a:p>
        </p:txBody>
      </p:sp>
    </p:spTree>
    <p:extLst>
      <p:ext uri="{BB962C8B-B14F-4D97-AF65-F5344CB8AC3E}">
        <p14:creationId xmlns:p14="http://schemas.microsoft.com/office/powerpoint/2010/main" val="3702315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EDF498-6B22-4C23-B9DE-FBD91F7FCCAE}" type="slidenum">
              <a:rPr kumimoji="0" lang="fr-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4079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a:defRPr sz="1200">
                <a:solidFill>
                  <a:schemeClr val="tx1"/>
                </a:solidFill>
                <a:latin typeface="Calibri" pitchFamily="34" charset="0"/>
              </a:defRPr>
            </a:lvl1pPr>
            <a:lvl2pPr marL="742950" indent="-285750" defTabSz="931863">
              <a:defRPr sz="1200">
                <a:solidFill>
                  <a:schemeClr val="tx1"/>
                </a:solidFill>
                <a:latin typeface="Calibri" pitchFamily="34" charset="0"/>
              </a:defRPr>
            </a:lvl2pPr>
            <a:lvl3pPr marL="1143000" indent="-228600" defTabSz="931863">
              <a:defRPr sz="1200">
                <a:solidFill>
                  <a:schemeClr val="tx1"/>
                </a:solidFill>
                <a:latin typeface="Calibri" pitchFamily="34" charset="0"/>
              </a:defRPr>
            </a:lvl3pPr>
            <a:lvl4pPr marL="1600200" indent="-228600" defTabSz="931863">
              <a:defRPr sz="1200">
                <a:solidFill>
                  <a:schemeClr val="tx1"/>
                </a:solidFill>
                <a:latin typeface="Calibri" pitchFamily="34" charset="0"/>
              </a:defRPr>
            </a:lvl4pPr>
            <a:lvl5pPr marL="2057400" indent="-228600" defTabSz="931863">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algn="r"/>
            <a:fld id="{1B907515-5630-4CCA-8FC0-9240982DAEDB}" type="slidenum">
              <a:rPr lang="nl-NL" altLang="en-US">
                <a:solidFill>
                  <a:srgbClr val="000000"/>
                </a:solidFill>
                <a:latin typeface="Arial" charset="0"/>
              </a:rPr>
              <a:pPr algn="r"/>
              <a:t>6</a:t>
            </a:fld>
            <a:endParaRPr lang="nl-NL" altLang="en-US">
              <a:solidFill>
                <a:srgbClr val="000000"/>
              </a:solidFill>
              <a:latin typeface="Arial" charset="0"/>
            </a:endParaRPr>
          </a:p>
        </p:txBody>
      </p:sp>
      <p:sp>
        <p:nvSpPr>
          <p:cNvPr id="134147"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a:defRPr sz="1200">
                <a:solidFill>
                  <a:schemeClr val="tx1"/>
                </a:solidFill>
                <a:latin typeface="Calibri" pitchFamily="34" charset="0"/>
              </a:defRPr>
            </a:lvl1pPr>
            <a:lvl2pPr marL="742950" indent="-285750" defTabSz="931863">
              <a:defRPr sz="1200">
                <a:solidFill>
                  <a:schemeClr val="tx1"/>
                </a:solidFill>
                <a:latin typeface="Calibri" pitchFamily="34" charset="0"/>
              </a:defRPr>
            </a:lvl2pPr>
            <a:lvl3pPr marL="1143000" indent="-228600" defTabSz="931863">
              <a:defRPr sz="1200">
                <a:solidFill>
                  <a:schemeClr val="tx1"/>
                </a:solidFill>
                <a:latin typeface="Calibri" pitchFamily="34" charset="0"/>
              </a:defRPr>
            </a:lvl3pPr>
            <a:lvl4pPr marL="1600200" indent="-228600" defTabSz="931863">
              <a:defRPr sz="1200">
                <a:solidFill>
                  <a:schemeClr val="tx1"/>
                </a:solidFill>
                <a:latin typeface="Calibri" pitchFamily="34" charset="0"/>
              </a:defRPr>
            </a:lvl4pPr>
            <a:lvl5pPr marL="2057400" indent="-228600" defTabSz="931863">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algn="r"/>
            <a:fld id="{58778CF7-6775-48B0-BD2D-D3D6DE5BD562}" type="slidenum">
              <a:rPr lang="nl-NL" altLang="en-US">
                <a:solidFill>
                  <a:srgbClr val="000000"/>
                </a:solidFill>
                <a:latin typeface="Arial" charset="0"/>
              </a:rPr>
              <a:pPr algn="r"/>
              <a:t>6</a:t>
            </a:fld>
            <a:endParaRPr lang="nl-NL" altLang="en-US">
              <a:solidFill>
                <a:srgbClr val="000000"/>
              </a:solidFill>
              <a:latin typeface="Arial" charset="0"/>
            </a:endParaRPr>
          </a:p>
        </p:txBody>
      </p:sp>
      <p:sp>
        <p:nvSpPr>
          <p:cNvPr id="13414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3177776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dirty="0" smtClean="0"/>
          </a:p>
        </p:txBody>
      </p:sp>
    </p:spTree>
    <p:extLst>
      <p:ext uri="{BB962C8B-B14F-4D97-AF65-F5344CB8AC3E}">
        <p14:creationId xmlns:p14="http://schemas.microsoft.com/office/powerpoint/2010/main" val="1794170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44301-3FF7-6B40-A3C4-9CEE3D6B2BC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2133993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CE4DBEC1-93FB-4B91-9E59-62B174088C80}" type="slidenum">
              <a:rPr lang="en-US" smtClean="0"/>
              <a:pPr>
                <a:defRPr/>
              </a:pPr>
              <a:t>12</a:t>
            </a:fld>
            <a:endParaRPr lang="en-US" smtClean="0"/>
          </a:p>
        </p:txBody>
      </p:sp>
    </p:spTree>
    <p:extLst>
      <p:ext uri="{BB962C8B-B14F-4D97-AF65-F5344CB8AC3E}">
        <p14:creationId xmlns:p14="http://schemas.microsoft.com/office/powerpoint/2010/main" val="2672764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41290100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56795"/>
            <a:ext cx="10363200" cy="1470025"/>
          </a:xfrm>
        </p:spPr>
        <p:txBody>
          <a:bodyPr/>
          <a:lstStyle>
            <a:lvl1pPr>
              <a:defRPr sz="4000" b="0"/>
            </a:lvl1pPr>
          </a:lstStyle>
          <a:p>
            <a:r>
              <a:rPr lang="en-US" smtClean="0"/>
              <a:t>Click to edit Master title style</a:t>
            </a:r>
            <a:endParaRPr lang="en-GB"/>
          </a:p>
        </p:txBody>
      </p:sp>
      <p:sp>
        <p:nvSpPr>
          <p:cNvPr id="3" name="Subtitle 2"/>
          <p:cNvSpPr>
            <a:spLocks noGrp="1"/>
          </p:cNvSpPr>
          <p:nvPr>
            <p:ph type="subTitle" idx="1"/>
          </p:nvPr>
        </p:nvSpPr>
        <p:spPr>
          <a:xfrm>
            <a:off x="1828800" y="2996952"/>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6" name="Date Placeholder 3"/>
          <p:cNvSpPr>
            <a:spLocks noGrp="1"/>
          </p:cNvSpPr>
          <p:nvPr>
            <p:ph type="dt" sz="half" idx="10"/>
          </p:nvPr>
        </p:nvSpPr>
        <p:spPr>
          <a:xfrm>
            <a:off x="9215967" y="6453191"/>
            <a:ext cx="2844800" cy="293687"/>
          </a:xfrm>
          <a:prstGeom prst="rect">
            <a:avLst/>
          </a:prstGeom>
        </p:spPr>
        <p:txBody>
          <a:bodyPr/>
          <a:lstStyle>
            <a:lvl1pPr algn="r" fontAlgn="auto">
              <a:spcBef>
                <a:spcPts val="0"/>
              </a:spcBef>
              <a:spcAft>
                <a:spcPts val="0"/>
              </a:spcAft>
              <a:defRPr sz="1000">
                <a:solidFill>
                  <a:schemeClr val="bg1">
                    <a:lumMod val="50000"/>
                  </a:schemeClr>
                </a:solidFill>
                <a:latin typeface="+mn-lt"/>
                <a:cs typeface="+mn-cs"/>
              </a:defRPr>
            </a:lvl1pPr>
          </a:lstStyle>
          <a:p>
            <a:pPr>
              <a:defRPr/>
            </a:pPr>
            <a:endParaRPr lang="en-GB"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789" r="83862" b="92911"/>
          <a:stretch/>
        </p:blipFill>
        <p:spPr>
          <a:xfrm>
            <a:off x="9336360" y="199258"/>
            <a:ext cx="2855640" cy="781469"/>
          </a:xfrm>
          <a:prstGeom prst="rect">
            <a:avLst/>
          </a:prstGeom>
        </p:spPr>
      </p:pic>
    </p:spTree>
    <p:extLst>
      <p:ext uri="{BB962C8B-B14F-4D97-AF65-F5344CB8AC3E}">
        <p14:creationId xmlns:p14="http://schemas.microsoft.com/office/powerpoint/2010/main" val="2041839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nl-BE" dirty="0"/>
          </a:p>
        </p:txBody>
      </p:sp>
      <p:sp>
        <p:nvSpPr>
          <p:cNvPr id="5" name="Footer Placeholder 4"/>
          <p:cNvSpPr>
            <a:spLocks noGrp="1"/>
          </p:cNvSpPr>
          <p:nvPr>
            <p:ph type="ftr" sz="quarter" idx="11"/>
          </p:nvPr>
        </p:nvSpPr>
        <p:spPr/>
        <p:txBody>
          <a:bodyPr/>
          <a:lstStyle/>
          <a:p>
            <a:endParaRPr lang="nl-BE" dirty="0"/>
          </a:p>
        </p:txBody>
      </p:sp>
      <p:sp>
        <p:nvSpPr>
          <p:cNvPr id="8" name="Title 1"/>
          <p:cNvSpPr>
            <a:spLocks noGrp="1"/>
          </p:cNvSpPr>
          <p:nvPr>
            <p:ph type="title"/>
          </p:nvPr>
        </p:nvSpPr>
        <p:spPr>
          <a:xfrm>
            <a:off x="609600" y="216489"/>
            <a:ext cx="11413923" cy="656430"/>
          </a:xfrm>
        </p:spPr>
        <p:txBody>
          <a:bodyPr/>
          <a:lstStyle/>
          <a:p>
            <a:r>
              <a:rPr lang="en-US" dirty="0" smtClean="0"/>
              <a:t>Click to edit Master title style</a:t>
            </a:r>
            <a:endParaRPr lang="en-US" dirty="0"/>
          </a:p>
        </p:txBody>
      </p:sp>
      <p:sp>
        <p:nvSpPr>
          <p:cNvPr id="7" name="Slide Number Placeholder 4"/>
          <p:cNvSpPr>
            <a:spLocks noGrp="1"/>
          </p:cNvSpPr>
          <p:nvPr>
            <p:ph type="sldNum" sz="quarter" idx="12"/>
          </p:nvPr>
        </p:nvSpPr>
        <p:spPr>
          <a:xfrm>
            <a:off x="11668863" y="6500479"/>
            <a:ext cx="583809" cy="353306"/>
          </a:xfrm>
          <a:prstGeom prst="rect">
            <a:avLst/>
          </a:prstGeom>
        </p:spPr>
        <p:txBody>
          <a:bodyPr/>
          <a:lstStyle>
            <a:lvl1pPr algn="ctr">
              <a:defRPr sz="1000"/>
            </a:lvl1pPr>
          </a:lstStyle>
          <a:p>
            <a:fld id="{13B540AB-6939-4937-A918-1D15FF1C7CE3}" type="slidenum">
              <a:rPr lang="nl-BE" smtClean="0"/>
              <a:pPr/>
              <a:t>‹#›</a:t>
            </a:fld>
            <a:endParaRPr lang="nl-BE" dirty="0"/>
          </a:p>
        </p:txBody>
      </p:sp>
    </p:spTree>
    <p:extLst>
      <p:ext uri="{BB962C8B-B14F-4D97-AF65-F5344CB8AC3E}">
        <p14:creationId xmlns:p14="http://schemas.microsoft.com/office/powerpoint/2010/main" val="213036797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052736"/>
            <a:ext cx="10972800" cy="5256584"/>
          </a:xfrm>
          <a:prstGeom prst="rect">
            <a:avLst/>
          </a:prstGeom>
        </p:spPr>
        <p:txBody>
          <a:bodyPr/>
          <a:lstStyle>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8" name="Slide Number Placeholder 5"/>
          <p:cNvSpPr>
            <a:spLocks noGrp="1"/>
          </p:cNvSpPr>
          <p:nvPr>
            <p:ph type="sldNum" sz="quarter" idx="4"/>
          </p:nvPr>
        </p:nvSpPr>
        <p:spPr>
          <a:xfrm>
            <a:off x="4691360" y="6525344"/>
            <a:ext cx="2844800" cy="29312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a:t> </a:t>
            </a:r>
            <a:fld id="{30A9230E-FFBB-4CCB-ABD7-198084EDE768}" type="slidenum">
              <a:rPr lang="fr-BE" smtClean="0"/>
              <a:pPr/>
              <a:t>‹#›</a:t>
            </a:fld>
            <a:r>
              <a:rPr lang="fr-BE" dirty="0"/>
              <a:t> </a:t>
            </a:r>
          </a:p>
        </p:txBody>
      </p:sp>
      <p:sp>
        <p:nvSpPr>
          <p:cNvPr id="5" name="Title Placeholder 1"/>
          <p:cNvSpPr>
            <a:spLocks noGrp="1"/>
          </p:cNvSpPr>
          <p:nvPr>
            <p:ph type="title"/>
          </p:nvPr>
        </p:nvSpPr>
        <p:spPr>
          <a:xfrm>
            <a:off x="191344" y="0"/>
            <a:ext cx="11809312" cy="908720"/>
          </a:xfrm>
          <a:prstGeom prst="rect">
            <a:avLst/>
          </a:prstGeom>
        </p:spPr>
        <p:txBody>
          <a:bodyPr vert="horz" lIns="91440" tIns="45720" rIns="91440" bIns="45720" rtlCol="0" anchor="ctr">
            <a:normAutofit/>
          </a:bodyPr>
          <a:lstStyle/>
          <a:p>
            <a:r>
              <a:rPr lang="en-US" dirty="0"/>
              <a:t>Click to edit Master title style</a:t>
            </a:r>
            <a:endParaRPr lang="fr-BE" dirty="0"/>
          </a:p>
        </p:txBody>
      </p:sp>
    </p:spTree>
    <p:extLst>
      <p:ext uri="{BB962C8B-B14F-4D97-AF65-F5344CB8AC3E}">
        <p14:creationId xmlns:p14="http://schemas.microsoft.com/office/powerpoint/2010/main" val="862867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052736"/>
            <a:ext cx="10972800" cy="5256584"/>
          </a:xfrm>
          <a:prstGeom prst="rect">
            <a:avLst/>
          </a:prstGeom>
        </p:spPr>
        <p:txBody>
          <a:bodyPr/>
          <a:lstStyle>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8" name="Slide Number Placeholder 5"/>
          <p:cNvSpPr>
            <a:spLocks noGrp="1"/>
          </p:cNvSpPr>
          <p:nvPr>
            <p:ph type="sldNum" sz="quarter" idx="4"/>
          </p:nvPr>
        </p:nvSpPr>
        <p:spPr>
          <a:xfrm>
            <a:off x="4691360" y="6525344"/>
            <a:ext cx="2844800" cy="29312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a:t> </a:t>
            </a:r>
            <a:fld id="{30A9230E-FFBB-4CCB-ABD7-198084EDE768}" type="slidenum">
              <a:rPr lang="fr-BE" smtClean="0"/>
              <a:pPr/>
              <a:t>‹#›</a:t>
            </a:fld>
            <a:r>
              <a:rPr lang="fr-BE" dirty="0"/>
              <a:t> </a:t>
            </a:r>
          </a:p>
        </p:txBody>
      </p:sp>
      <p:sp>
        <p:nvSpPr>
          <p:cNvPr id="5" name="Title Placeholder 1"/>
          <p:cNvSpPr>
            <a:spLocks noGrp="1"/>
          </p:cNvSpPr>
          <p:nvPr>
            <p:ph type="title"/>
          </p:nvPr>
        </p:nvSpPr>
        <p:spPr>
          <a:xfrm>
            <a:off x="191344" y="0"/>
            <a:ext cx="11809312" cy="908720"/>
          </a:xfrm>
          <a:prstGeom prst="rect">
            <a:avLst/>
          </a:prstGeom>
        </p:spPr>
        <p:txBody>
          <a:bodyPr vert="horz" lIns="91440" tIns="45720" rIns="91440" bIns="45720" rtlCol="0" anchor="ctr">
            <a:normAutofit/>
          </a:bodyPr>
          <a:lstStyle/>
          <a:p>
            <a:r>
              <a:rPr lang="en-US" dirty="0"/>
              <a:t>Click to edit Master title style</a:t>
            </a:r>
            <a:endParaRPr lang="fr-BE" dirty="0"/>
          </a:p>
        </p:txBody>
      </p:sp>
    </p:spTree>
    <p:extLst>
      <p:ext uri="{BB962C8B-B14F-4D97-AF65-F5344CB8AC3E}">
        <p14:creationId xmlns:p14="http://schemas.microsoft.com/office/powerpoint/2010/main" val="1970230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052736"/>
            <a:ext cx="10972800" cy="5256584"/>
          </a:xfrm>
          <a:prstGeom prst="rect">
            <a:avLst/>
          </a:prstGeom>
        </p:spPr>
        <p:txBody>
          <a:bodyPr/>
          <a:lstStyle>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8" name="Slide Number Placeholder 5"/>
          <p:cNvSpPr>
            <a:spLocks noGrp="1"/>
          </p:cNvSpPr>
          <p:nvPr>
            <p:ph type="sldNum" sz="quarter" idx="4"/>
          </p:nvPr>
        </p:nvSpPr>
        <p:spPr>
          <a:xfrm>
            <a:off x="4691360" y="6525344"/>
            <a:ext cx="2844800" cy="29312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a:t> </a:t>
            </a:r>
            <a:fld id="{30A9230E-FFBB-4CCB-ABD7-198084EDE768}" type="slidenum">
              <a:rPr lang="fr-BE" smtClean="0"/>
              <a:pPr/>
              <a:t>‹#›</a:t>
            </a:fld>
            <a:r>
              <a:rPr lang="fr-BE" dirty="0"/>
              <a:t> </a:t>
            </a:r>
          </a:p>
        </p:txBody>
      </p:sp>
      <p:sp>
        <p:nvSpPr>
          <p:cNvPr id="5" name="Title Placeholder 1"/>
          <p:cNvSpPr>
            <a:spLocks noGrp="1"/>
          </p:cNvSpPr>
          <p:nvPr>
            <p:ph type="title"/>
          </p:nvPr>
        </p:nvSpPr>
        <p:spPr>
          <a:xfrm>
            <a:off x="191344" y="0"/>
            <a:ext cx="11809312" cy="908720"/>
          </a:xfrm>
          <a:prstGeom prst="rect">
            <a:avLst/>
          </a:prstGeom>
        </p:spPr>
        <p:txBody>
          <a:bodyPr vert="horz" lIns="91440" tIns="45720" rIns="91440" bIns="45720" rtlCol="0" anchor="ctr">
            <a:normAutofit/>
          </a:bodyPr>
          <a:lstStyle/>
          <a:p>
            <a:r>
              <a:rPr lang="en-US" dirty="0"/>
              <a:t>Click to edit Master title style</a:t>
            </a:r>
            <a:endParaRPr lang="fr-BE" dirty="0"/>
          </a:p>
        </p:txBody>
      </p:sp>
    </p:spTree>
    <p:extLst>
      <p:ext uri="{BB962C8B-B14F-4D97-AF65-F5344CB8AC3E}">
        <p14:creationId xmlns:p14="http://schemas.microsoft.com/office/powerpoint/2010/main" val="15626844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052736"/>
            <a:ext cx="10972800" cy="5256584"/>
          </a:xfrm>
          <a:prstGeom prst="rect">
            <a:avLst/>
          </a:prstGeom>
        </p:spPr>
        <p:txBody>
          <a:bodyPr/>
          <a:lstStyle>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8" name="Slide Number Placeholder 5"/>
          <p:cNvSpPr>
            <a:spLocks noGrp="1"/>
          </p:cNvSpPr>
          <p:nvPr>
            <p:ph type="sldNum" sz="quarter" idx="4"/>
          </p:nvPr>
        </p:nvSpPr>
        <p:spPr>
          <a:xfrm>
            <a:off x="4691360" y="6525344"/>
            <a:ext cx="2844800" cy="29312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a:t> </a:t>
            </a:r>
            <a:fld id="{30A9230E-FFBB-4CCB-ABD7-198084EDE768}" type="slidenum">
              <a:rPr lang="fr-BE" smtClean="0"/>
              <a:pPr/>
              <a:t>‹#›</a:t>
            </a:fld>
            <a:r>
              <a:rPr lang="fr-BE" dirty="0"/>
              <a:t> </a:t>
            </a:r>
          </a:p>
        </p:txBody>
      </p:sp>
      <p:sp>
        <p:nvSpPr>
          <p:cNvPr id="5" name="Title Placeholder 1"/>
          <p:cNvSpPr>
            <a:spLocks noGrp="1"/>
          </p:cNvSpPr>
          <p:nvPr>
            <p:ph type="title"/>
          </p:nvPr>
        </p:nvSpPr>
        <p:spPr>
          <a:xfrm>
            <a:off x="191344" y="0"/>
            <a:ext cx="11809312" cy="908720"/>
          </a:xfrm>
          <a:prstGeom prst="rect">
            <a:avLst/>
          </a:prstGeom>
        </p:spPr>
        <p:txBody>
          <a:bodyPr vert="horz" lIns="91440" tIns="45720" rIns="91440" bIns="45720" rtlCol="0" anchor="ctr">
            <a:normAutofit/>
          </a:bodyPr>
          <a:lstStyle/>
          <a:p>
            <a:r>
              <a:rPr lang="en-US" dirty="0"/>
              <a:t>Click to edit Master title style</a:t>
            </a:r>
            <a:endParaRPr lang="fr-BE" dirty="0"/>
          </a:p>
        </p:txBody>
      </p:sp>
    </p:spTree>
    <p:extLst>
      <p:ext uri="{BB962C8B-B14F-4D97-AF65-F5344CB8AC3E}">
        <p14:creationId xmlns:p14="http://schemas.microsoft.com/office/powerpoint/2010/main" val="296045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052736"/>
            <a:ext cx="10972800" cy="5256584"/>
          </a:xfrm>
          <a:prstGeom prst="rect">
            <a:avLst/>
          </a:prstGeom>
        </p:spPr>
        <p:txBody>
          <a:bodyPr/>
          <a:lstStyle>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8" name="Slide Number Placeholder 5"/>
          <p:cNvSpPr>
            <a:spLocks noGrp="1"/>
          </p:cNvSpPr>
          <p:nvPr>
            <p:ph type="sldNum" sz="quarter" idx="4"/>
          </p:nvPr>
        </p:nvSpPr>
        <p:spPr>
          <a:xfrm>
            <a:off x="4691360" y="6525344"/>
            <a:ext cx="2844800" cy="29312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a:t> </a:t>
            </a:r>
            <a:fld id="{30A9230E-FFBB-4CCB-ABD7-198084EDE768}" type="slidenum">
              <a:rPr lang="fr-BE" smtClean="0"/>
              <a:pPr/>
              <a:t>‹#›</a:t>
            </a:fld>
            <a:r>
              <a:rPr lang="fr-BE" dirty="0"/>
              <a:t> </a:t>
            </a:r>
          </a:p>
        </p:txBody>
      </p:sp>
      <p:sp>
        <p:nvSpPr>
          <p:cNvPr id="5" name="Title Placeholder 1"/>
          <p:cNvSpPr>
            <a:spLocks noGrp="1"/>
          </p:cNvSpPr>
          <p:nvPr>
            <p:ph type="title"/>
          </p:nvPr>
        </p:nvSpPr>
        <p:spPr>
          <a:xfrm>
            <a:off x="191344" y="0"/>
            <a:ext cx="11809312" cy="908720"/>
          </a:xfrm>
          <a:prstGeom prst="rect">
            <a:avLst/>
          </a:prstGeom>
        </p:spPr>
        <p:txBody>
          <a:bodyPr vert="horz" lIns="91440" tIns="45720" rIns="91440" bIns="45720" rtlCol="0" anchor="ctr">
            <a:normAutofit/>
          </a:bodyPr>
          <a:lstStyle/>
          <a:p>
            <a:r>
              <a:rPr lang="en-US" dirty="0"/>
              <a:t>Click to edit Master title style</a:t>
            </a:r>
            <a:endParaRPr lang="fr-BE" dirty="0"/>
          </a:p>
        </p:txBody>
      </p:sp>
    </p:spTree>
    <p:extLst>
      <p:ext uri="{BB962C8B-B14F-4D97-AF65-F5344CB8AC3E}">
        <p14:creationId xmlns:p14="http://schemas.microsoft.com/office/powerpoint/2010/main" val="865435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052736"/>
            <a:ext cx="10972800" cy="5256584"/>
          </a:xfrm>
          <a:prstGeom prst="rect">
            <a:avLst/>
          </a:prstGeom>
        </p:spPr>
        <p:txBody>
          <a:bodyPr/>
          <a:lstStyle>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8" name="Slide Number Placeholder 5"/>
          <p:cNvSpPr>
            <a:spLocks noGrp="1"/>
          </p:cNvSpPr>
          <p:nvPr>
            <p:ph type="sldNum" sz="quarter" idx="4"/>
          </p:nvPr>
        </p:nvSpPr>
        <p:spPr>
          <a:xfrm>
            <a:off x="4691360" y="6525344"/>
            <a:ext cx="2844800" cy="29312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a:t> </a:t>
            </a:r>
            <a:fld id="{30A9230E-FFBB-4CCB-ABD7-198084EDE768}" type="slidenum">
              <a:rPr lang="fr-BE" smtClean="0"/>
              <a:pPr/>
              <a:t>‹#›</a:t>
            </a:fld>
            <a:r>
              <a:rPr lang="fr-BE" dirty="0"/>
              <a:t> </a:t>
            </a:r>
          </a:p>
        </p:txBody>
      </p:sp>
      <p:sp>
        <p:nvSpPr>
          <p:cNvPr id="5" name="Title Placeholder 1"/>
          <p:cNvSpPr>
            <a:spLocks noGrp="1"/>
          </p:cNvSpPr>
          <p:nvPr>
            <p:ph type="title"/>
          </p:nvPr>
        </p:nvSpPr>
        <p:spPr>
          <a:xfrm>
            <a:off x="191344" y="0"/>
            <a:ext cx="11809312" cy="908720"/>
          </a:xfrm>
          <a:prstGeom prst="rect">
            <a:avLst/>
          </a:prstGeom>
        </p:spPr>
        <p:txBody>
          <a:bodyPr vert="horz" lIns="91440" tIns="45720" rIns="91440" bIns="45720" rtlCol="0" anchor="ctr">
            <a:normAutofit/>
          </a:bodyPr>
          <a:lstStyle/>
          <a:p>
            <a:r>
              <a:rPr lang="en-US" dirty="0"/>
              <a:t>Click to edit Master title style</a:t>
            </a:r>
            <a:endParaRPr lang="fr-BE" dirty="0"/>
          </a:p>
        </p:txBody>
      </p:sp>
    </p:spTree>
    <p:extLst>
      <p:ext uri="{BB962C8B-B14F-4D97-AF65-F5344CB8AC3E}">
        <p14:creationId xmlns:p14="http://schemas.microsoft.com/office/powerpoint/2010/main" val="2472147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052736"/>
            <a:ext cx="10972800" cy="5256584"/>
          </a:xfrm>
          <a:prstGeom prst="rect">
            <a:avLst/>
          </a:prstGeom>
        </p:spPr>
        <p:txBody>
          <a:bodyPr/>
          <a:lstStyle>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8" name="Slide Number Placeholder 5"/>
          <p:cNvSpPr>
            <a:spLocks noGrp="1"/>
          </p:cNvSpPr>
          <p:nvPr>
            <p:ph type="sldNum" sz="quarter" idx="4"/>
          </p:nvPr>
        </p:nvSpPr>
        <p:spPr>
          <a:xfrm>
            <a:off x="4691360" y="6525344"/>
            <a:ext cx="2844800" cy="29312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a:t> </a:t>
            </a:r>
            <a:fld id="{30A9230E-FFBB-4CCB-ABD7-198084EDE768}" type="slidenum">
              <a:rPr lang="fr-BE" smtClean="0"/>
              <a:pPr/>
              <a:t>‹#›</a:t>
            </a:fld>
            <a:r>
              <a:rPr lang="fr-BE" dirty="0"/>
              <a:t> </a:t>
            </a:r>
          </a:p>
        </p:txBody>
      </p:sp>
      <p:sp>
        <p:nvSpPr>
          <p:cNvPr id="5" name="Title Placeholder 1"/>
          <p:cNvSpPr>
            <a:spLocks noGrp="1"/>
          </p:cNvSpPr>
          <p:nvPr>
            <p:ph type="title"/>
          </p:nvPr>
        </p:nvSpPr>
        <p:spPr>
          <a:xfrm>
            <a:off x="191344" y="0"/>
            <a:ext cx="11809312" cy="908720"/>
          </a:xfrm>
          <a:prstGeom prst="rect">
            <a:avLst/>
          </a:prstGeom>
        </p:spPr>
        <p:txBody>
          <a:bodyPr vert="horz" lIns="91440" tIns="45720" rIns="91440" bIns="45720" rtlCol="0" anchor="ctr">
            <a:normAutofit/>
          </a:bodyPr>
          <a:lstStyle/>
          <a:p>
            <a:r>
              <a:rPr lang="en-US" dirty="0"/>
              <a:t>Click to edit Master title style</a:t>
            </a:r>
            <a:endParaRPr lang="fr-BE" dirty="0"/>
          </a:p>
        </p:txBody>
      </p:sp>
    </p:spTree>
    <p:extLst>
      <p:ext uri="{BB962C8B-B14F-4D97-AF65-F5344CB8AC3E}">
        <p14:creationId xmlns:p14="http://schemas.microsoft.com/office/powerpoint/2010/main" val="2664418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06903" y="116632"/>
            <a:ext cx="10975497" cy="922114"/>
          </a:xfrm>
          <a:prstGeom prst="rect">
            <a:avLst/>
          </a:prstGeom>
        </p:spPr>
        <p:txBody>
          <a:bodyPr rtlCol="0">
            <a:normAutofit/>
          </a:bodyPr>
          <a:lstStyle>
            <a:lvl1pPr algn="ctr" defTabSz="914400" rtl="0" eaLnBrk="1" latinLnBrk="0" hangingPunct="1">
              <a:spcBef>
                <a:spcPct val="0"/>
              </a:spcBef>
              <a:buNone/>
              <a:defRPr lang="en-GB" sz="4000" kern="1200" dirty="0">
                <a:solidFill>
                  <a:srgbClr val="C00000"/>
                </a:solidFill>
                <a:latin typeface="+mj-lt"/>
                <a:ea typeface="+mj-ea"/>
                <a:cs typeface="Arial" panose="020B0604020202020204" pitchFamily="34" charset="0"/>
              </a:defRPr>
            </a:lvl1pPr>
          </a:lstStyle>
          <a:p>
            <a:r>
              <a:rPr lang="en-US" dirty="0" smtClean="0"/>
              <a:t>Click to edit Master title style</a:t>
            </a:r>
            <a:endParaRPr lang="en-GB" dirty="0"/>
          </a:p>
        </p:txBody>
      </p:sp>
      <p:sp>
        <p:nvSpPr>
          <p:cNvPr id="8" name="Text Placeholder 2"/>
          <p:cNvSpPr>
            <a:spLocks noGrp="1"/>
          </p:cNvSpPr>
          <p:nvPr>
            <p:ph idx="1" hasCustomPrompt="1"/>
          </p:nvPr>
        </p:nvSpPr>
        <p:spPr>
          <a:xfrm>
            <a:off x="609600" y="1124744"/>
            <a:ext cx="10972800" cy="5184576"/>
          </a:xfrm>
          <a:prstGeom prst="rect">
            <a:avLst/>
          </a:prstGeom>
        </p:spPr>
        <p:txBody>
          <a:bodyPr rtlCol="0">
            <a:normAutofit/>
          </a:bodyPr>
          <a:lstStyle>
            <a:lvl1pPr>
              <a:defRPr sz="2400"/>
            </a:lvl1pPr>
            <a:lvl2pPr>
              <a:defRPr sz="2000"/>
            </a:lvl2pPr>
            <a:lvl3pPr>
              <a:defRPr sz="1800"/>
            </a:lvl3pPr>
            <a:lvl4pPr>
              <a:defRPr sz="1800"/>
            </a:lvl4pPr>
            <a:lvl5pPr>
              <a:defRPr sz="1800"/>
            </a:lvl5p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endParaRPr lang="en-GB" altLang="en-US" dirty="0" smtClean="0"/>
          </a:p>
        </p:txBody>
      </p:sp>
      <p:sp>
        <p:nvSpPr>
          <p:cNvPr id="4" name="Slide Number Placeholder 5"/>
          <p:cNvSpPr>
            <a:spLocks noGrp="1"/>
          </p:cNvSpPr>
          <p:nvPr>
            <p:ph type="sldNum" sz="quarter" idx="10"/>
          </p:nvPr>
        </p:nvSpPr>
        <p:spPr/>
        <p:txBody>
          <a:bodyPr/>
          <a:lstStyle>
            <a:lvl1pPr>
              <a:defRPr/>
            </a:lvl1pPr>
          </a:lstStyle>
          <a:p>
            <a:pPr>
              <a:defRPr/>
            </a:pPr>
            <a:fld id="{84AEDDD6-2727-439E-A96F-E9FD4CA77376}" type="slidenum">
              <a:rPr lang="en-GB"/>
              <a:pPr>
                <a:defRPr/>
              </a:pPr>
              <a:t>‹#›</a:t>
            </a:fld>
            <a:endParaRPr lang="en-GB" dirty="0"/>
          </a:p>
        </p:txBody>
      </p:sp>
    </p:spTree>
    <p:extLst>
      <p:ext uri="{BB962C8B-B14F-4D97-AF65-F5344CB8AC3E}">
        <p14:creationId xmlns:p14="http://schemas.microsoft.com/office/powerpoint/2010/main" val="1180931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99D811F3-C16F-4DB2-A42F-0DEC8D6A8BE4}" type="slidenum">
              <a:rPr lang="en-GB"/>
              <a:pPr>
                <a:defRPr/>
              </a:pPr>
              <a:t>‹#›</a:t>
            </a:fld>
            <a:endParaRPr lang="en-GB"/>
          </a:p>
        </p:txBody>
      </p:sp>
    </p:spTree>
    <p:extLst>
      <p:ext uri="{BB962C8B-B14F-4D97-AF65-F5344CB8AC3E}">
        <p14:creationId xmlns:p14="http://schemas.microsoft.com/office/powerpoint/2010/main" val="2003110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97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itle Placeholder 1"/>
          <p:cNvSpPr>
            <a:spLocks noGrp="1"/>
          </p:cNvSpPr>
          <p:nvPr>
            <p:ph type="title"/>
          </p:nvPr>
        </p:nvSpPr>
        <p:spPr>
          <a:xfrm>
            <a:off x="623392" y="188640"/>
            <a:ext cx="10972800" cy="922114"/>
          </a:xfrm>
          <a:prstGeom prst="rect">
            <a:avLst/>
          </a:prstGeom>
        </p:spPr>
        <p:txBody>
          <a:bodyPr rtlCol="0">
            <a:normAutofit/>
          </a:bodyPr>
          <a:lstStyle>
            <a:lvl1pPr algn="ctr" defTabSz="914400" rtl="0" eaLnBrk="1" fontAlgn="base" latinLnBrk="0" hangingPunct="1">
              <a:spcBef>
                <a:spcPct val="0"/>
              </a:spcBef>
              <a:spcAft>
                <a:spcPct val="0"/>
              </a:spcAft>
              <a:buNone/>
              <a:defRPr lang="en-GB" altLang="en-US" sz="4000" kern="1200" dirty="0">
                <a:solidFill>
                  <a:srgbClr val="C00000"/>
                </a:solidFill>
                <a:latin typeface="+mj-lt"/>
                <a:ea typeface="+mj-ea"/>
                <a:cs typeface="Arial" panose="020B0604020202020204" pitchFamily="34" charset="0"/>
              </a:defRPr>
            </a:lvl1pPr>
          </a:lstStyle>
          <a:p>
            <a:r>
              <a:rPr lang="en-US" dirty="0" smtClean="0"/>
              <a:t>Click to edit Master title style</a:t>
            </a:r>
            <a:endParaRPr lang="en-GB" dirty="0"/>
          </a:p>
        </p:txBody>
      </p:sp>
      <p:sp>
        <p:nvSpPr>
          <p:cNvPr id="5" name="Slide Number Placeholder 6"/>
          <p:cNvSpPr>
            <a:spLocks noGrp="1"/>
          </p:cNvSpPr>
          <p:nvPr>
            <p:ph type="sldNum" sz="quarter" idx="10"/>
          </p:nvPr>
        </p:nvSpPr>
        <p:spPr/>
        <p:txBody>
          <a:bodyPr/>
          <a:lstStyle>
            <a:lvl1pPr>
              <a:defRPr/>
            </a:lvl1pPr>
          </a:lstStyle>
          <a:p>
            <a:pPr>
              <a:defRPr/>
            </a:pPr>
            <a:fld id="{A5F37D79-5435-4A72-95CC-13718149D69C}" type="slidenum">
              <a:rPr lang="en-GB"/>
              <a:pPr>
                <a:defRPr/>
              </a:pPr>
              <a:t>‹#›</a:t>
            </a:fld>
            <a:endParaRPr lang="en-GB"/>
          </a:p>
        </p:txBody>
      </p:sp>
    </p:spTree>
    <p:extLst>
      <p:ext uri="{BB962C8B-B14F-4D97-AF65-F5344CB8AC3E}">
        <p14:creationId xmlns:p14="http://schemas.microsoft.com/office/powerpoint/2010/main" val="202908149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ussentitel">
    <p:spTree>
      <p:nvGrpSpPr>
        <p:cNvPr id="1" name=""/>
        <p:cNvGrpSpPr/>
        <p:nvPr/>
      </p:nvGrpSpPr>
      <p:grpSpPr>
        <a:xfrm>
          <a:off x="0" y="0"/>
          <a:ext cx="0" cy="0"/>
          <a:chOff x="0" y="0"/>
          <a:chExt cx="0" cy="0"/>
        </a:xfrm>
      </p:grpSpPr>
      <p:sp>
        <p:nvSpPr>
          <p:cNvPr id="2" name="Tekstvak 4"/>
          <p:cNvSpPr txBox="1">
            <a:spLocks noChangeArrowheads="1"/>
          </p:cNvSpPr>
          <p:nvPr userDrawn="1"/>
        </p:nvSpPr>
        <p:spPr bwMode="auto">
          <a:xfrm>
            <a:off x="573619" y="1662116"/>
            <a:ext cx="11044767" cy="2308225"/>
          </a:xfrm>
          <a:prstGeom prst="rect">
            <a:avLst/>
          </a:prstGeom>
          <a:noFill/>
          <a:ln w="9525">
            <a:solidFill>
              <a:srgbClr val="08767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endParaRPr lang="nl-BE" altLang="en-US" sz="4800" smtClean="0">
              <a:solidFill>
                <a:srgbClr val="0087BE"/>
              </a:solidFill>
            </a:endParaRPr>
          </a:p>
          <a:p>
            <a:pPr algn="ctr" eaLnBrk="1" hangingPunct="1">
              <a:defRPr/>
            </a:pPr>
            <a:endParaRPr lang="nl-BE" altLang="en-US" sz="4800" smtClean="0">
              <a:solidFill>
                <a:srgbClr val="0087BE"/>
              </a:solidFill>
            </a:endParaRPr>
          </a:p>
          <a:p>
            <a:pPr algn="ctr" eaLnBrk="1" hangingPunct="1">
              <a:defRPr/>
            </a:pPr>
            <a:endParaRPr lang="nl-BE" altLang="en-US" sz="4800" smtClean="0">
              <a:solidFill>
                <a:srgbClr val="0087BE"/>
              </a:solidFill>
            </a:endParaRPr>
          </a:p>
        </p:txBody>
      </p:sp>
      <p:sp>
        <p:nvSpPr>
          <p:cNvPr id="3" name="Slide Number Placeholder 2"/>
          <p:cNvSpPr>
            <a:spLocks noGrp="1"/>
          </p:cNvSpPr>
          <p:nvPr>
            <p:ph type="sldNum" sz="quarter" idx="10"/>
          </p:nvPr>
        </p:nvSpPr>
        <p:spPr/>
        <p:txBody>
          <a:bodyPr/>
          <a:lstStyle>
            <a:lvl1pPr>
              <a:defRPr/>
            </a:lvl1pPr>
          </a:lstStyle>
          <a:p>
            <a:pPr>
              <a:defRPr/>
            </a:pPr>
            <a:fld id="{EF66DDCB-4F40-4F8C-A2FE-269D135B5A13}" type="slidenum">
              <a:rPr lang="en-GB"/>
              <a:pPr>
                <a:defRPr/>
              </a:pPr>
              <a:t>‹#›</a:t>
            </a:fld>
            <a:endParaRPr lang="en-GB" dirty="0"/>
          </a:p>
        </p:txBody>
      </p:sp>
    </p:spTree>
    <p:extLst>
      <p:ext uri="{BB962C8B-B14F-4D97-AF65-F5344CB8AC3E}">
        <p14:creationId xmlns:p14="http://schemas.microsoft.com/office/powerpoint/2010/main" val="23579384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 name="Group 9"/>
          <p:cNvGrpSpPr>
            <a:grpSpLocks/>
          </p:cNvGrpSpPr>
          <p:nvPr userDrawn="1"/>
        </p:nvGrpSpPr>
        <p:grpSpPr bwMode="auto">
          <a:xfrm>
            <a:off x="6500284" y="1988840"/>
            <a:ext cx="5691716" cy="2800767"/>
            <a:chOff x="4407024" y="1916832"/>
            <a:chExt cx="4269432" cy="2801185"/>
          </a:xfrm>
        </p:grpSpPr>
        <p:pic>
          <p:nvPicPr>
            <p:cNvPr id="3"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07024" y="2869540"/>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23817" y="3392438"/>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2"/>
            <p:cNvSpPr txBox="1">
              <a:spLocks noChangeArrowheads="1"/>
            </p:cNvSpPr>
            <p:nvPr userDrawn="1"/>
          </p:nvSpPr>
          <p:spPr bwMode="auto">
            <a:xfrm>
              <a:off x="4788082" y="1916832"/>
              <a:ext cx="3888374" cy="280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r>
                <a:rPr lang="en-US" sz="1600" dirty="0" smtClean="0">
                  <a:solidFill>
                    <a:srgbClr val="0D0D0D"/>
                  </a:solidFill>
                </a:rPr>
                <a:t>frank.robben@mail.fgov.be </a:t>
              </a:r>
            </a:p>
            <a:p>
              <a:pPr>
                <a:defRPr/>
              </a:pPr>
              <a:endParaRPr lang="en-US" sz="1600" dirty="0" smtClean="0">
                <a:solidFill>
                  <a:srgbClr val="0D0D0D"/>
                </a:solidFill>
                <a:sym typeface="Arial" charset="0"/>
              </a:endParaRPr>
            </a:p>
            <a:p>
              <a:pPr>
                <a:defRPr/>
              </a:pPr>
              <a:r>
                <a:rPr lang="fr-BE" sz="1600" dirty="0" smtClean="0">
                  <a:solidFill>
                    <a:srgbClr val="0D0D0D"/>
                  </a:solidFill>
                  <a:sym typeface="Arial" charset="0"/>
                </a:rPr>
                <a:t>@</a:t>
              </a:r>
              <a:r>
                <a:rPr lang="fr-BE" sz="1600" dirty="0" err="1" smtClean="0">
                  <a:solidFill>
                    <a:srgbClr val="0D0D0D"/>
                  </a:solidFill>
                  <a:sym typeface="Arial" charset="0"/>
                </a:rPr>
                <a:t>FrRobben</a:t>
              </a:r>
              <a:endParaRPr lang="fr-BE" sz="1600" dirty="0" smtClean="0">
                <a:solidFill>
                  <a:srgbClr val="0D0D0D"/>
                </a:solidFill>
                <a:sym typeface="Arial" charset="0"/>
              </a:endParaRPr>
            </a:p>
            <a:p>
              <a:pPr>
                <a:defRPr/>
              </a:pPr>
              <a:endParaRPr lang="en-US" sz="1600" dirty="0" smtClean="0">
                <a:solidFill>
                  <a:srgbClr val="0D0D0D"/>
                </a:solidFill>
                <a:sym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600" dirty="0" smtClean="0">
                  <a:solidFill>
                    <a:srgbClr val="7F7F7F"/>
                  </a:solidFill>
                  <a:sym typeface="Arial" charset="0"/>
                </a:rPr>
                <a:t>https://www.frankrobben.be</a:t>
              </a:r>
              <a:endParaRPr lang="en-GB" sz="1600" dirty="0" smtClean="0">
                <a:solidFill>
                  <a:srgbClr val="7F7F7F"/>
                </a:solidFill>
              </a:endParaRPr>
            </a:p>
            <a:p>
              <a:pPr>
                <a:defRPr/>
              </a:pPr>
              <a:r>
                <a:rPr lang="en-US" sz="1600" dirty="0" smtClean="0">
                  <a:solidFill>
                    <a:srgbClr val="7F7F7F"/>
                  </a:solidFill>
                  <a:sym typeface="Arial" charset="0"/>
                </a:rPr>
                <a:t>https://www.ehealth.fgov.be</a:t>
              </a:r>
              <a:endParaRPr lang="fr-BE" sz="1600" dirty="0" smtClean="0">
                <a:solidFill>
                  <a:srgbClr val="7F7F7F"/>
                </a:solidFill>
                <a:sym typeface="Arial" charset="0"/>
              </a:endParaRPr>
            </a:p>
            <a:p>
              <a:pPr>
                <a:defRPr/>
              </a:pPr>
              <a:r>
                <a:rPr lang="en-US" sz="1600" dirty="0" smtClean="0">
                  <a:solidFill>
                    <a:srgbClr val="7F7F7F"/>
                  </a:solidFill>
                  <a:sym typeface="Arial" charset="0"/>
                </a:rPr>
                <a:t>https://www.socialsecurity.be</a:t>
              </a:r>
            </a:p>
          </p:txBody>
        </p:sp>
      </p:grpSp>
      <p:pic>
        <p:nvPicPr>
          <p:cNvPr id="6" name="Picture 2" descr="http://fr.hdyo.org/assets/ask-question-2-ce96e3e01c85a38a0d39c61cfae6d42c.jpg"/>
          <p:cNvPicPr>
            <a:picLocks noChangeAspect="1" noChangeArrowheads="1"/>
          </p:cNvPicPr>
          <p:nvPr userDrawn="1"/>
        </p:nvPicPr>
        <p:blipFill>
          <a:blip r:embed="rId4">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11065" y="1772816"/>
            <a:ext cx="4686374" cy="417646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p:cNvSpPr>
            <a:spLocks noGrp="1"/>
          </p:cNvSpPr>
          <p:nvPr>
            <p:ph type="sldNum" sz="quarter" idx="10"/>
          </p:nvPr>
        </p:nvSpPr>
        <p:spPr/>
        <p:txBody>
          <a:bodyPr/>
          <a:lstStyle>
            <a:lvl1pPr>
              <a:defRPr/>
            </a:lvl1pPr>
          </a:lstStyle>
          <a:p>
            <a:pPr>
              <a:defRPr/>
            </a:pPr>
            <a:fld id="{97CCC5E9-F9D9-46F9-AA92-085E1A182B77}" type="slidenum">
              <a:rPr lang="en-GB"/>
              <a:pPr>
                <a:defRPr/>
              </a:pPr>
              <a:t>‹#›</a:t>
            </a:fld>
            <a:endParaRPr lang="en-GB" dirty="0"/>
          </a:p>
        </p:txBody>
      </p:sp>
    </p:spTree>
    <p:extLst>
      <p:ext uri="{BB962C8B-B14F-4D97-AF65-F5344CB8AC3E}">
        <p14:creationId xmlns:p14="http://schemas.microsoft.com/office/powerpoint/2010/main" val="17292372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5"/>
          <p:cNvSpPr>
            <a:spLocks noGrp="1"/>
          </p:cNvSpPr>
          <p:nvPr>
            <p:ph type="sldNum" sz="quarter" idx="12"/>
          </p:nvPr>
        </p:nvSpPr>
        <p:spPr>
          <a:xfrm>
            <a:off x="11125200" y="6489703"/>
            <a:ext cx="1001184" cy="365125"/>
          </a:xfrm>
        </p:spPr>
        <p:txBody>
          <a:bodyPr/>
          <a:lstStyle>
            <a:lvl1pPr>
              <a:defRPr/>
            </a:lvl1pPr>
          </a:lstStyle>
          <a:p>
            <a:pPr>
              <a:defRPr/>
            </a:pPr>
            <a:fld id="{97CCC5E9-F9D9-46F9-AA92-085E1A182B77}" type="slidenum">
              <a:rPr lang="en-GB"/>
              <a:pPr>
                <a:defRPr/>
              </a:pPr>
              <a:t>‹#›</a:t>
            </a:fld>
            <a:endParaRPr lang="en-GB" dirty="0"/>
          </a:p>
        </p:txBody>
      </p:sp>
    </p:spTree>
    <p:extLst>
      <p:ext uri="{BB962C8B-B14F-4D97-AF65-F5344CB8AC3E}">
        <p14:creationId xmlns:p14="http://schemas.microsoft.com/office/powerpoint/2010/main" val="157629344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1125200" y="6489703"/>
            <a:ext cx="1001184" cy="365125"/>
          </a:xfrm>
        </p:spPr>
        <p:txBody>
          <a:bodyPr/>
          <a:lstStyle>
            <a:lvl1pPr>
              <a:defRPr/>
            </a:lvl1pPr>
          </a:lstStyle>
          <a:p>
            <a:pPr>
              <a:defRPr/>
            </a:pPr>
            <a:fld id="{97CCC5E9-F9D9-46F9-AA92-085E1A182B77}" type="slidenum">
              <a:rPr lang="en-GB"/>
              <a:pPr>
                <a:defRPr/>
              </a:pPr>
              <a:t>‹#›</a:t>
            </a:fld>
            <a:endParaRPr lang="en-GB" dirty="0"/>
          </a:p>
        </p:txBody>
      </p:sp>
    </p:spTree>
    <p:extLst>
      <p:ext uri="{BB962C8B-B14F-4D97-AF65-F5344CB8AC3E}">
        <p14:creationId xmlns:p14="http://schemas.microsoft.com/office/powerpoint/2010/main" val="339582504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grpSp>
        <p:nvGrpSpPr>
          <p:cNvPr id="6" name="Group 11"/>
          <p:cNvGrpSpPr>
            <a:grpSpLocks/>
          </p:cNvGrpSpPr>
          <p:nvPr userDrawn="1"/>
        </p:nvGrpSpPr>
        <p:grpSpPr bwMode="auto">
          <a:xfrm>
            <a:off x="6113760" y="2132862"/>
            <a:ext cx="5691717" cy="2592697"/>
            <a:chOff x="4406900" y="2676525"/>
            <a:chExt cx="4268788" cy="2593858"/>
          </a:xfrm>
        </p:grpSpPr>
        <p:pic>
          <p:nvPicPr>
            <p:cNvPr id="7"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2"/>
            <p:cNvSpPr txBox="1">
              <a:spLocks noChangeArrowheads="1"/>
            </p:cNvSpPr>
            <p:nvPr userDrawn="1"/>
          </p:nvSpPr>
          <p:spPr bwMode="auto">
            <a:xfrm>
              <a:off x="4787900" y="2676525"/>
              <a:ext cx="3887788" cy="2593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477" dirty="0" smtClean="0">
                <a:solidFill>
                  <a:srgbClr val="0D0D0D"/>
                </a:solidFill>
                <a:latin typeface="+mn-lt"/>
                <a:cs typeface="Arial" pitchFamily="34" charset="0"/>
              </a:endParaRPr>
            </a:p>
            <a:p>
              <a:pPr>
                <a:defRPr/>
              </a:pPr>
              <a:endParaRPr lang="fr-BE" altLang="en-US" sz="1477" dirty="0" smtClean="0">
                <a:solidFill>
                  <a:srgbClr val="0D0D0D"/>
                </a:solidFill>
                <a:latin typeface="+mn-lt"/>
                <a:cs typeface="Arial" pitchFamily="34" charset="0"/>
              </a:endParaRPr>
            </a:p>
            <a:p>
              <a:pPr>
                <a:defRPr/>
              </a:pPr>
              <a:endParaRPr lang="fr-BE" altLang="en-US" sz="1477" dirty="0" smtClean="0">
                <a:solidFill>
                  <a:srgbClr val="0D0D0D"/>
                </a:solidFill>
                <a:latin typeface="+mn-lt"/>
                <a:cs typeface="Arial" pitchFamily="34" charset="0"/>
              </a:endParaRPr>
            </a:p>
            <a:p>
              <a:pPr>
                <a:defRPr/>
              </a:pPr>
              <a:endParaRPr lang="fr-BE" altLang="en-US" sz="1477" dirty="0" smtClean="0">
                <a:solidFill>
                  <a:srgbClr val="0D0D0D"/>
                </a:solidFill>
                <a:latin typeface="+mn-lt"/>
                <a:cs typeface="Arial" pitchFamily="34" charset="0"/>
              </a:endParaRPr>
            </a:p>
            <a:p>
              <a:pPr>
                <a:defRPr/>
              </a:pPr>
              <a:r>
                <a:rPr lang="fr-BE" altLang="en-US" sz="1477" dirty="0" smtClean="0">
                  <a:latin typeface="+mn-lt"/>
                  <a:cs typeface="Arial" pitchFamily="34" charset="0"/>
                </a:rPr>
                <a:t>frank.robben@ehealth.fgov.be </a:t>
              </a:r>
            </a:p>
            <a:p>
              <a:pPr>
                <a:defRPr/>
              </a:pPr>
              <a:endParaRPr lang="fr-BE" altLang="en-US" sz="1477" dirty="0" smtClean="0">
                <a:latin typeface="+mn-lt"/>
                <a:cs typeface="Arial" pitchFamily="34" charset="0"/>
                <a:sym typeface="Arial" pitchFamily="34" charset="0"/>
              </a:endParaRPr>
            </a:p>
            <a:p>
              <a:pPr>
                <a:defRPr/>
              </a:pPr>
              <a:r>
                <a:rPr lang="fr-BE" altLang="en-US" sz="1477" dirty="0" smtClean="0">
                  <a:latin typeface="+mn-lt"/>
                  <a:cs typeface="Arial" pitchFamily="34" charset="0"/>
                  <a:sym typeface="Arial" pitchFamily="34" charset="0"/>
                </a:rPr>
                <a:t>@FrRobben</a:t>
              </a:r>
            </a:p>
            <a:p>
              <a:pPr>
                <a:defRPr/>
              </a:pPr>
              <a:endParaRPr lang="fr-BE" altLang="en-US" sz="1477" dirty="0" smtClean="0">
                <a:latin typeface="+mn-lt"/>
                <a:cs typeface="Arial" pitchFamily="34" charset="0"/>
                <a:sym typeface="Arial" pitchFamily="34" charset="0"/>
              </a:endParaRPr>
            </a:p>
            <a:p>
              <a:pPr>
                <a:defRPr/>
              </a:pPr>
              <a:r>
                <a:rPr lang="fr-BE" altLang="en-US" sz="1477" dirty="0" smtClean="0">
                  <a:latin typeface="+mn-lt"/>
                  <a:cs typeface="Arial" pitchFamily="34" charset="0"/>
                  <a:sym typeface="Arial" pitchFamily="34" charset="0"/>
                </a:rPr>
                <a:t>https://www.ehealth.fgov.be</a:t>
              </a:r>
            </a:p>
            <a:p>
              <a:pPr>
                <a:defRPr/>
              </a:pPr>
              <a:r>
                <a:rPr lang="fr-BE" altLang="en-US" sz="1477" dirty="0" smtClean="0">
                  <a:latin typeface="+mn-lt"/>
                  <a:cs typeface="Arial" pitchFamily="34" charset="0"/>
                  <a:sym typeface="Arial" pitchFamily="34" charset="0"/>
                </a:rPr>
                <a:t>https://www.ksz.fgov.be</a:t>
              </a:r>
            </a:p>
            <a:p>
              <a:pPr>
                <a:defRPr/>
              </a:pPr>
              <a:r>
                <a:rPr lang="fr-BE" altLang="en-US" sz="1477" dirty="0" smtClean="0">
                  <a:latin typeface="+mn-lt"/>
                  <a:cs typeface="Arial" pitchFamily="34" charset="0"/>
                  <a:sym typeface="Arial" pitchFamily="34" charset="0"/>
                </a:rPr>
                <a:t>https://www.frankrobben.be</a:t>
              </a:r>
              <a:endParaRPr lang="fr-BE" altLang="en-US" sz="1477" dirty="0" smtClean="0">
                <a:latin typeface="+mn-lt"/>
                <a:cs typeface="Arial" pitchFamily="34" charset="0"/>
              </a:endParaRPr>
            </a:p>
          </p:txBody>
        </p:sp>
      </p:grpSp>
      <p:pic>
        <p:nvPicPr>
          <p:cNvPr id="10" name="Picture 9"/>
          <p:cNvPicPr>
            <a:picLocks noChangeAspect="1"/>
          </p:cNvPicPr>
          <p:nvPr userDrawn="1"/>
        </p:nvPicPr>
        <p:blipFill>
          <a:blip r:embed="rId4">
            <a:duotone>
              <a:schemeClr val="accent5">
                <a:shade val="45000"/>
                <a:satMod val="135000"/>
              </a:schemeClr>
              <a:prstClr val="white"/>
            </a:duotone>
            <a:extLst>
              <a:ext uri="{BEBA8EAE-BF5A-486C-A8C5-ECC9F3942E4B}">
                <a14:imgProps xmlns:a14="http://schemas.microsoft.com/office/drawing/2010/main">
                  <a14:imgLayer r:embed="rId5">
                    <a14:imgEffect>
                      <a14:colorTemperature colorTemp="5900"/>
                    </a14:imgEffect>
                    <a14:imgEffect>
                      <a14:saturation sat="0"/>
                    </a14:imgEffect>
                  </a14:imgLayer>
                </a14:imgProps>
              </a:ext>
            </a:extLst>
          </a:blip>
          <a:stretch>
            <a:fillRect/>
          </a:stretch>
        </p:blipFill>
        <p:spPr>
          <a:xfrm>
            <a:off x="655617" y="1519527"/>
            <a:ext cx="6032176" cy="4176122"/>
          </a:xfrm>
          <a:prstGeom prst="rect">
            <a:avLst/>
          </a:prstGeom>
          <a:solidFill>
            <a:schemeClr val="accent5">
              <a:lumMod val="75000"/>
            </a:schemeClr>
          </a:solidFill>
          <a:ln>
            <a:noFill/>
          </a:ln>
        </p:spPr>
      </p:pic>
    </p:spTree>
    <p:extLst>
      <p:ext uri="{BB962C8B-B14F-4D97-AF65-F5344CB8AC3E}">
        <p14:creationId xmlns:p14="http://schemas.microsoft.com/office/powerpoint/2010/main" val="12898500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188640"/>
            <a:ext cx="10972800" cy="929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endParaRPr lang="en-GB" altLang="en-US" dirty="0" smtClean="0"/>
          </a:p>
        </p:txBody>
      </p:sp>
      <p:sp>
        <p:nvSpPr>
          <p:cNvPr id="1027" name="Text Placeholder 2"/>
          <p:cNvSpPr>
            <a:spLocks noGrp="1"/>
          </p:cNvSpPr>
          <p:nvPr>
            <p:ph type="body" idx="1"/>
          </p:nvPr>
        </p:nvSpPr>
        <p:spPr bwMode="auto">
          <a:xfrm>
            <a:off x="609600" y="1196752"/>
            <a:ext cx="10972800" cy="5285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endParaRPr lang="en-GB" altLang="en-US" dirty="0" smtClean="0"/>
          </a:p>
        </p:txBody>
      </p:sp>
      <p:sp>
        <p:nvSpPr>
          <p:cNvPr id="1029" name="TextBox 7"/>
          <p:cNvSpPr txBox="1">
            <a:spLocks noChangeArrowheads="1"/>
          </p:cNvSpPr>
          <p:nvPr userDrawn="1"/>
        </p:nvSpPr>
        <p:spPr bwMode="auto">
          <a:xfrm>
            <a:off x="609600" y="6488668"/>
            <a:ext cx="10079567" cy="369332"/>
          </a:xfrm>
          <a:prstGeom prst="rect">
            <a:avLst/>
          </a:prstGeom>
          <a:solidFill>
            <a:srgbClr val="C00000"/>
          </a:solid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smtClean="0"/>
          </a:p>
        </p:txBody>
      </p:sp>
      <p:sp>
        <p:nvSpPr>
          <p:cNvPr id="6" name="Slide Number Placeholder 5"/>
          <p:cNvSpPr>
            <a:spLocks noGrp="1"/>
          </p:cNvSpPr>
          <p:nvPr>
            <p:ph type="sldNum" sz="quarter" idx="4"/>
          </p:nvPr>
        </p:nvSpPr>
        <p:spPr>
          <a:xfrm>
            <a:off x="11125200" y="6489703"/>
            <a:ext cx="1001184" cy="365125"/>
          </a:xfrm>
          <a:prstGeom prst="rect">
            <a:avLst/>
          </a:prstGeom>
        </p:spPr>
        <p:txBody>
          <a:bodyPr vert="horz" lIns="91440" tIns="45720" rIns="91440" bIns="45720" rtlCol="0" anchor="ctr"/>
          <a:lstStyle>
            <a:lvl1pPr algn="r" fontAlgn="auto">
              <a:spcBef>
                <a:spcPts val="0"/>
              </a:spcBef>
              <a:spcAft>
                <a:spcPts val="0"/>
              </a:spcAft>
              <a:defRPr sz="1000">
                <a:solidFill>
                  <a:schemeClr val="bg1">
                    <a:lumMod val="50000"/>
                  </a:schemeClr>
                </a:solidFill>
                <a:latin typeface="+mn-lt"/>
                <a:cs typeface="+mn-cs"/>
              </a:defRPr>
            </a:lvl1pPr>
          </a:lstStyle>
          <a:p>
            <a:pPr>
              <a:defRPr/>
            </a:pPr>
            <a:fld id="{21B2A7D7-3B07-4F16-B17F-21A2F67651B8}" type="slidenum">
              <a:rPr lang="en-GB"/>
              <a:pPr>
                <a:defRPr/>
              </a:pPr>
              <a:t>‹#›</a:t>
            </a:fld>
            <a:endParaRPr lang="en-GB" dirty="0"/>
          </a:p>
        </p:txBody>
      </p:sp>
      <p:pic>
        <p:nvPicPr>
          <p:cNvPr id="9" name="Picture 8"/>
          <p:cNvPicPr>
            <a:picLocks noChangeAspect="1"/>
          </p:cNvPicPr>
          <p:nvPr userDrawn="1"/>
        </p:nvPicPr>
        <p:blipFill rotWithShape="1">
          <a:blip r:embed="rId19" cstate="print">
            <a:extLst>
              <a:ext uri="{28A0092B-C50C-407E-A947-70E740481C1C}">
                <a14:useLocalDpi xmlns:a14="http://schemas.microsoft.com/office/drawing/2010/main" val="0"/>
              </a:ext>
            </a:extLst>
          </a:blip>
          <a:srcRect l="1178" t="856" r="84797" b="92911"/>
          <a:stretch/>
        </p:blipFill>
        <p:spPr>
          <a:xfrm>
            <a:off x="10776520" y="6488668"/>
            <a:ext cx="1080120" cy="360040"/>
          </a:xfrm>
          <a:prstGeom prst="rect">
            <a:avLst/>
          </a:prstGeom>
        </p:spPr>
      </p:pic>
    </p:spTree>
    <p:extLst>
      <p:ext uri="{BB962C8B-B14F-4D97-AF65-F5344CB8AC3E}">
        <p14:creationId xmlns:p14="http://schemas.microsoft.com/office/powerpoint/2010/main" val="1919623232"/>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8" r:id="rId10"/>
    <p:sldLayoutId id="2147483919" r:id="rId11"/>
    <p:sldLayoutId id="2147483920" r:id="rId12"/>
    <p:sldLayoutId id="2147483921" r:id="rId13"/>
    <p:sldLayoutId id="2147483931" r:id="rId14"/>
    <p:sldLayoutId id="2147483932" r:id="rId15"/>
    <p:sldLayoutId id="2147483933" r:id="rId16"/>
    <p:sldLayoutId id="2147483934" r:id="rId17"/>
  </p:sldLayoutIdLst>
  <p:timing>
    <p:tnLst>
      <p:par>
        <p:cTn id="1" dur="indefinite" restart="never" nodeType="tmRoot"/>
      </p:par>
    </p:tnLst>
  </p:timing>
  <p:hf hdr="0" ftr="0" dt="0"/>
  <p:txStyles>
    <p:titleStyle>
      <a:lvl1pPr algn="ctr" rtl="0" eaLnBrk="0" fontAlgn="base" hangingPunct="0">
        <a:spcBef>
          <a:spcPct val="0"/>
        </a:spcBef>
        <a:spcAft>
          <a:spcPct val="0"/>
        </a:spcAft>
        <a:defRPr lang="en-GB" altLang="en-US" sz="4000" kern="1200" dirty="0" smtClean="0">
          <a:solidFill>
            <a:srgbClr val="C00000"/>
          </a:solidFill>
          <a:latin typeface="+mj-lt"/>
          <a:ea typeface="+mj-ea"/>
          <a:cs typeface="Arial" panose="020B0604020202020204"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b="1">
          <a:solidFill>
            <a:schemeClr val="tx1"/>
          </a:solidFill>
          <a:latin typeface="Calibri" pitchFamily="34" charset="0"/>
        </a:defRPr>
      </a:lvl6pPr>
      <a:lvl7pPr marL="914400" algn="l" rtl="0" fontAlgn="base">
        <a:spcBef>
          <a:spcPct val="0"/>
        </a:spcBef>
        <a:spcAft>
          <a:spcPct val="0"/>
        </a:spcAft>
        <a:defRPr sz="4400" b="1">
          <a:solidFill>
            <a:schemeClr val="tx1"/>
          </a:solidFill>
          <a:latin typeface="Calibri" pitchFamily="34" charset="0"/>
        </a:defRPr>
      </a:lvl7pPr>
      <a:lvl8pPr marL="1371600" algn="l" rtl="0" fontAlgn="base">
        <a:spcBef>
          <a:spcPct val="0"/>
        </a:spcBef>
        <a:spcAft>
          <a:spcPct val="0"/>
        </a:spcAft>
        <a:defRPr sz="4400" b="1">
          <a:solidFill>
            <a:schemeClr val="tx1"/>
          </a:solidFill>
          <a:latin typeface="Calibri" pitchFamily="34" charset="0"/>
        </a:defRPr>
      </a:lvl8pPr>
      <a:lvl9pPr marL="1828800" algn="l"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15.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81.jpeg"/><Relationship Id="rId7" Type="http://schemas.openxmlformats.org/officeDocument/2006/relationships/image" Target="../media/image7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 Id="rId9" Type="http://schemas.openxmlformats.org/officeDocument/2006/relationships/image" Target="../media/image8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microsoft.com/office/2007/relationships/hdphoto" Target="../media/hdphoto5.wdp"/><Relationship Id="rId18" Type="http://schemas.openxmlformats.org/officeDocument/2006/relationships/image" Target="../media/image19.png"/><Relationship Id="rId3" Type="http://schemas.openxmlformats.org/officeDocument/2006/relationships/image" Target="../media/image9.png"/><Relationship Id="rId21" Type="http://schemas.openxmlformats.org/officeDocument/2006/relationships/image" Target="../media/image22.png"/><Relationship Id="rId7" Type="http://schemas.openxmlformats.org/officeDocument/2006/relationships/image" Target="../media/image12.png"/><Relationship Id="rId12" Type="http://schemas.openxmlformats.org/officeDocument/2006/relationships/image" Target="../media/image15.png"/><Relationship Id="rId17" Type="http://schemas.openxmlformats.org/officeDocument/2006/relationships/image" Target="../media/image18.png"/><Relationship Id="rId2" Type="http://schemas.openxmlformats.org/officeDocument/2006/relationships/image" Target="../media/image8.jpe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1.png"/><Relationship Id="rId11" Type="http://schemas.microsoft.com/office/2007/relationships/hdphoto" Target="../media/hdphoto4.wdp"/><Relationship Id="rId5" Type="http://schemas.openxmlformats.org/officeDocument/2006/relationships/image" Target="../media/image10.jpeg"/><Relationship Id="rId15" Type="http://schemas.microsoft.com/office/2007/relationships/hdphoto" Target="../media/hdphoto6.wdp"/><Relationship Id="rId23" Type="http://schemas.openxmlformats.org/officeDocument/2006/relationships/image" Target="../media/image24.png"/><Relationship Id="rId10" Type="http://schemas.openxmlformats.org/officeDocument/2006/relationships/image" Target="../media/image14.png"/><Relationship Id="rId19" Type="http://schemas.openxmlformats.org/officeDocument/2006/relationships/image" Target="../media/image20.png"/><Relationship Id="rId4" Type="http://schemas.microsoft.com/office/2007/relationships/hdphoto" Target="../media/hdphoto2.wdp"/><Relationship Id="rId9" Type="http://schemas.microsoft.com/office/2007/relationships/hdphoto" Target="../media/hdphoto3.wdp"/><Relationship Id="rId14" Type="http://schemas.openxmlformats.org/officeDocument/2006/relationships/image" Target="../media/image16.png"/><Relationship Id="rId22" Type="http://schemas.openxmlformats.org/officeDocument/2006/relationships/image" Target="../media/image2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9.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2.xml"/><Relationship Id="rId16"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43.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41.png"/><Relationship Id="rId5" Type="http://schemas.openxmlformats.org/officeDocument/2006/relationships/image" Target="../media/image27.png"/><Relationship Id="rId10" Type="http://schemas.openxmlformats.org/officeDocument/2006/relationships/image" Target="../media/image40.png"/><Relationship Id="rId4" Type="http://schemas.openxmlformats.org/officeDocument/2006/relationships/image" Target="../media/image26.png"/><Relationship Id="rId9" Type="http://schemas.openxmlformats.org/officeDocument/2006/relationships/image" Target="../media/image39.png"/></Relationships>
</file>

<file path=ppt/slides/_rels/slide5.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jpeg"/><Relationship Id="rId4" Type="http://schemas.openxmlformats.org/officeDocument/2006/relationships/image" Target="../media/image45.png"/><Relationship Id="rId9" Type="http://schemas.openxmlformats.org/officeDocument/2006/relationships/image" Target="../media/image50.png"/></Relationships>
</file>

<file path=ppt/slides/_rels/slide6.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12.png"/><Relationship Id="rId7" Type="http://schemas.openxmlformats.org/officeDocument/2006/relationships/image" Target="../media/image58.jpeg"/><Relationship Id="rId12" Type="http://schemas.openxmlformats.org/officeDocument/2006/relationships/image" Target="../media/image6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jpeg"/><Relationship Id="rId10" Type="http://schemas.openxmlformats.org/officeDocument/2006/relationships/image" Target="../media/image61.png"/><Relationship Id="rId4" Type="http://schemas.openxmlformats.org/officeDocument/2006/relationships/image" Target="../media/image55.jpeg"/><Relationship Id="rId9" Type="http://schemas.openxmlformats.org/officeDocument/2006/relationships/image" Target="../media/image6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7408" y="980728"/>
            <a:ext cx="10363200" cy="4824533"/>
          </a:xfrm>
        </p:spPr>
        <p:txBody>
          <a:bodyPr/>
          <a:lstStyle/>
          <a:p>
            <a:r>
              <a:rPr lang="en-US" altLang="en-US" dirty="0" smtClean="0">
                <a:solidFill>
                  <a:srgbClr val="087670"/>
                </a:solidFill>
              </a:rPr>
              <a:t>eHealth</a:t>
            </a:r>
            <a:r>
              <a:rPr lang="en-US" altLang="en-US" dirty="0" smtClean="0"/>
              <a:t> </a:t>
            </a:r>
            <a:r>
              <a:rPr lang="en-US" altLang="en-US" dirty="0"/>
              <a:t>network </a:t>
            </a:r>
            <a:r>
              <a:rPr lang="en-US" altLang="en-US" dirty="0" smtClean="0"/>
              <a:t>ICT systems:</a:t>
            </a:r>
            <a:br>
              <a:rPr lang="en-US" altLang="en-US" dirty="0" smtClean="0"/>
            </a:br>
            <a:r>
              <a:rPr lang="en-US" altLang="en-US" dirty="0" smtClean="0"/>
              <a:t>an </a:t>
            </a:r>
            <a:r>
              <a:rPr lang="en-US" altLang="en-US" dirty="0"/>
              <a:t>improvement for endoscopic </a:t>
            </a:r>
            <a:r>
              <a:rPr lang="en-US" altLang="en-US" dirty="0" smtClean="0"/>
              <a:t>management ?</a:t>
            </a:r>
            <a:r>
              <a:rPr lang="en-US" altLang="en-US" dirty="0"/>
              <a:t/>
            </a:r>
            <a:br>
              <a:rPr lang="en-US" altLang="en-US" dirty="0"/>
            </a:br>
            <a:r>
              <a:rPr lang="en-GB" dirty="0" smtClean="0"/>
              <a:t/>
            </a:r>
            <a:br>
              <a:rPr lang="en-GB" dirty="0" smtClean="0"/>
            </a:br>
            <a:endParaRPr lang="en-GB" dirty="0"/>
          </a:p>
        </p:txBody>
      </p:sp>
      <p:pic>
        <p:nvPicPr>
          <p:cNvPr id="5" name="Picture 4"/>
          <p:cNvPicPr>
            <a:picLocks noChangeAspect="1"/>
          </p:cNvPicPr>
          <p:nvPr/>
        </p:nvPicPr>
        <p:blipFill>
          <a:blip r:embed="rId3"/>
          <a:stretch>
            <a:fillRect/>
          </a:stretch>
        </p:blipFill>
        <p:spPr>
          <a:xfrm>
            <a:off x="8040216" y="3573016"/>
            <a:ext cx="4267570" cy="2847079"/>
          </a:xfrm>
          <a:prstGeom prst="rect">
            <a:avLst/>
          </a:prstGeom>
        </p:spPr>
      </p:pic>
    </p:spTree>
    <p:extLst>
      <p:ext uri="{BB962C8B-B14F-4D97-AF65-F5344CB8AC3E}">
        <p14:creationId xmlns:p14="http://schemas.microsoft.com/office/powerpoint/2010/main" val="27943996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dirty="0" smtClean="0"/>
              <a:t>Basic services &amp; </a:t>
            </a:r>
            <a:r>
              <a:rPr lang="en-GB" dirty="0" smtClean="0"/>
              <a:t>API’s</a:t>
            </a:r>
            <a:endParaRPr lang="en-GB" dirty="0"/>
          </a:p>
        </p:txBody>
      </p:sp>
      <p:sp>
        <p:nvSpPr>
          <p:cNvPr id="2" name="Slide Number Placeholder 1"/>
          <p:cNvSpPr>
            <a:spLocks noGrp="1"/>
          </p:cNvSpPr>
          <p:nvPr>
            <p:ph type="sldNum" sz="quarter" idx="12"/>
          </p:nvPr>
        </p:nvSpPr>
        <p:spPr/>
        <p:txBody>
          <a:bodyPr/>
          <a:lstStyle/>
          <a:p>
            <a:fld id="{13B540AB-6939-4937-A918-1D15FF1C7CE3}" type="slidenum">
              <a:rPr lang="nl-BE" smtClean="0"/>
              <a:pPr/>
              <a:t>10</a:t>
            </a:fld>
            <a:endParaRPr lang="nl-BE" dirty="0"/>
          </a:p>
        </p:txBody>
      </p:sp>
      <p:graphicFrame>
        <p:nvGraphicFramePr>
          <p:cNvPr id="57" name="Content Placeholder 5"/>
          <p:cNvGraphicFramePr>
            <a:graphicFrameLocks noGrp="1"/>
          </p:cNvGraphicFramePr>
          <p:nvPr>
            <p:ph idx="4294967295"/>
            <p:extLst>
              <p:ext uri="{D42A27DB-BD31-4B8C-83A1-F6EECF244321}">
                <p14:modId xmlns:p14="http://schemas.microsoft.com/office/powerpoint/2010/main" val="1189823797"/>
              </p:ext>
            </p:extLst>
          </p:nvPr>
        </p:nvGraphicFramePr>
        <p:xfrm>
          <a:off x="623392" y="1124744"/>
          <a:ext cx="10972800" cy="5284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4158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Integrated user and access management</a:t>
            </a:r>
            <a:endParaRPr lang="en-GB"/>
          </a:p>
        </p:txBody>
      </p:sp>
      <p:sp>
        <p:nvSpPr>
          <p:cNvPr id="3" name="Content Placeholder 2"/>
          <p:cNvSpPr>
            <a:spLocks noGrp="1"/>
          </p:cNvSpPr>
          <p:nvPr>
            <p:ph idx="1"/>
          </p:nvPr>
        </p:nvSpPr>
        <p:spPr/>
        <p:txBody>
          <a:bodyPr/>
          <a:lstStyle/>
          <a:p>
            <a:r>
              <a:rPr lang="en-GB" dirty="0" smtClean="0"/>
              <a:t>Ensures that only healthcare providers and institutions have access to</a:t>
            </a:r>
          </a:p>
          <a:p>
            <a:pPr lvl="1"/>
            <a:r>
              <a:rPr lang="en-GB" dirty="0" smtClean="0"/>
              <a:t>the services they may access</a:t>
            </a:r>
          </a:p>
          <a:p>
            <a:pPr lvl="1"/>
            <a:r>
              <a:rPr lang="en-GB" dirty="0" smtClean="0"/>
              <a:t>regarding the people for whom they have been granted access</a:t>
            </a:r>
          </a:p>
          <a:p>
            <a:r>
              <a:rPr lang="en-GB" dirty="0" smtClean="0"/>
              <a:t>Access rules are set by law and by authorisations from the Information Security Committee  </a:t>
            </a:r>
          </a:p>
          <a:p>
            <a:r>
              <a:rPr lang="en-GB" dirty="0" smtClean="0"/>
              <a:t>Steps</a:t>
            </a:r>
          </a:p>
          <a:p>
            <a:pPr lvl="1"/>
            <a:r>
              <a:rPr lang="en-GB" dirty="0" smtClean="0"/>
              <a:t>identification of the user</a:t>
            </a:r>
          </a:p>
          <a:p>
            <a:pPr lvl="1"/>
            <a:r>
              <a:rPr lang="en-GB" dirty="0" smtClean="0"/>
              <a:t>authentication of the user’s identity</a:t>
            </a:r>
          </a:p>
          <a:p>
            <a:pPr lvl="1"/>
            <a:r>
              <a:rPr lang="en-GB" dirty="0" smtClean="0"/>
              <a:t>quality control (e.g. physician, pharmacist)</a:t>
            </a:r>
          </a:p>
          <a:p>
            <a:pPr lvl="1"/>
            <a:r>
              <a:rPr lang="en-GB" dirty="0" smtClean="0"/>
              <a:t>relationship checks (e.g. therapeutic relationship with the patient)</a:t>
            </a:r>
          </a:p>
          <a:p>
            <a:pPr lvl="1"/>
            <a:r>
              <a:rPr lang="en-GB" dirty="0" smtClean="0"/>
              <a:t>authorisation</a:t>
            </a:r>
            <a:endParaRPr lang="en-GB" dirty="0"/>
          </a:p>
        </p:txBody>
      </p:sp>
      <p:sp>
        <p:nvSpPr>
          <p:cNvPr id="4" name="Slide Number Placeholder 3"/>
          <p:cNvSpPr>
            <a:spLocks noGrp="1"/>
          </p:cNvSpPr>
          <p:nvPr>
            <p:ph type="sldNum" sz="quarter" idx="12"/>
          </p:nvPr>
        </p:nvSpPr>
        <p:spPr/>
        <p:txBody>
          <a:bodyPr/>
          <a:lstStyle/>
          <a:p>
            <a:fld id="{97CCC5E9-F9D9-46F9-AA92-085E1A182B77}" type="slidenum">
              <a:rPr lang="en-GB" smtClean="0"/>
              <a:pPr/>
              <a:t>11</a:t>
            </a:fld>
            <a:endParaRPr lang="en-GB" dirty="0"/>
          </a:p>
        </p:txBody>
      </p:sp>
    </p:spTree>
    <p:extLst>
      <p:ext uri="{BB962C8B-B14F-4D97-AF65-F5344CB8AC3E}">
        <p14:creationId xmlns:p14="http://schemas.microsoft.com/office/powerpoint/2010/main" val="40506709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Integrated user and access management</a:t>
            </a:r>
            <a:endParaRPr lang="en-GB"/>
          </a:p>
        </p:txBody>
      </p:sp>
      <p:sp>
        <p:nvSpPr>
          <p:cNvPr id="100355" name="Content Placeholder 2"/>
          <p:cNvSpPr>
            <a:spLocks noGrp="1"/>
          </p:cNvSpPr>
          <p:nvPr>
            <p:ph idx="1"/>
          </p:nvPr>
        </p:nvSpPr>
        <p:spPr/>
        <p:txBody>
          <a:bodyPr/>
          <a:lstStyle/>
          <a:p>
            <a:pPr lvl="1"/>
            <a:endParaRPr lang="fr-BE" altLang="en-US" smtClean="0">
              <a:sym typeface="Arial" charset="0"/>
            </a:endParaRPr>
          </a:p>
          <a:p>
            <a:endParaRPr lang="en-US" altLang="en-US" smtClean="0"/>
          </a:p>
        </p:txBody>
      </p:sp>
      <p:sp>
        <p:nvSpPr>
          <p:cNvPr id="3" name="Slide Number Placeholder 2"/>
          <p:cNvSpPr>
            <a:spLocks noGrp="1"/>
          </p:cNvSpPr>
          <p:nvPr>
            <p:ph type="sldNum" sz="quarter" idx="12"/>
          </p:nvPr>
        </p:nvSpPr>
        <p:spPr/>
        <p:txBody>
          <a:bodyPr/>
          <a:lstStyle/>
          <a:p>
            <a:fld id="{97CCC5E9-F9D9-46F9-AA92-085E1A182B77}" type="slidenum">
              <a:rPr lang="en-GB" smtClean="0"/>
              <a:pPr/>
              <a:t>12</a:t>
            </a:fld>
            <a:endParaRPr lang="en-GB" dirty="0"/>
          </a:p>
        </p:txBody>
      </p:sp>
      <p:pic>
        <p:nvPicPr>
          <p:cNvPr id="100358" name="Picture 23"/>
          <p:cNvPicPr>
            <a:picLocks noChangeAspect="1" noChangeArrowheads="1"/>
          </p:cNvPicPr>
          <p:nvPr/>
        </p:nvPicPr>
        <p:blipFill>
          <a:blip r:embed="rId3">
            <a:duotone>
              <a:prstClr val="black"/>
              <a:srgbClr val="087670">
                <a:tint val="45000"/>
                <a:satMod val="400000"/>
              </a:srgbClr>
            </a:duotone>
            <a:extLst>
              <a:ext uri="{28A0092B-C50C-407E-A947-70E740481C1C}">
                <a14:useLocalDpi xmlns:a14="http://schemas.microsoft.com/office/drawing/2010/main" val="0"/>
              </a:ext>
            </a:extLst>
          </a:blip>
          <a:srcRect/>
          <a:stretch>
            <a:fillRect/>
          </a:stretch>
        </p:blipFill>
        <p:spPr bwMode="auto">
          <a:xfrm>
            <a:off x="1996256" y="1196752"/>
            <a:ext cx="8204200"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61312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Reference directory (hub-metahub)</a:t>
            </a:r>
            <a:endParaRPr lang="fr-BE" dirty="0"/>
          </a:p>
        </p:txBody>
      </p:sp>
      <p:sp>
        <p:nvSpPr>
          <p:cNvPr id="3" name="Content Placeholder 2"/>
          <p:cNvSpPr>
            <a:spLocks noGrp="1"/>
          </p:cNvSpPr>
          <p:nvPr>
            <p:ph idx="1"/>
          </p:nvPr>
        </p:nvSpPr>
        <p:spPr/>
        <p:txBody>
          <a:bodyPr/>
          <a:lstStyle/>
          <a:p>
            <a:r>
              <a:rPr lang="en-GB" dirty="0" smtClean="0"/>
              <a:t>The service “Reference directory” (</a:t>
            </a:r>
            <a:r>
              <a:rPr lang="en-GB" dirty="0" err="1" smtClean="0"/>
              <a:t>Metahub</a:t>
            </a:r>
            <a:r>
              <a:rPr lang="en-GB" dirty="0" smtClean="0"/>
              <a:t>) of the eHealth platform and the complementary services 'Consent', '</a:t>
            </a:r>
            <a:r>
              <a:rPr lang="en-GB" dirty="0" err="1" smtClean="0"/>
              <a:t>Therlink</a:t>
            </a:r>
            <a:r>
              <a:rPr lang="en-GB" dirty="0" smtClean="0"/>
              <a:t>' and 'Exclusions' are a set of services for managing access to a patient's medical data</a:t>
            </a:r>
          </a:p>
          <a:p>
            <a:endParaRPr lang="en-GB" dirty="0" smtClean="0"/>
          </a:p>
          <a:p>
            <a:r>
              <a:rPr lang="en-GB" dirty="0" smtClean="0"/>
              <a:t>Services are accessible, depending on the case, to hubs, individual care providers, some care institutions such as hospitals or pharmacies and finally to patients</a:t>
            </a:r>
          </a:p>
          <a:p>
            <a:endParaRPr lang="en-GB" dirty="0" smtClean="0"/>
          </a:p>
          <a:p>
            <a:r>
              <a:rPr lang="en-GB" dirty="0" smtClean="0"/>
              <a:t>In other words, it is an index of personal health data of patients</a:t>
            </a:r>
          </a:p>
          <a:p>
            <a:endParaRPr lang="en-GB" dirty="0" smtClean="0"/>
          </a:p>
          <a:p>
            <a:r>
              <a:rPr lang="en-GB" dirty="0" smtClean="0"/>
              <a:t>Such an index is the keystone for the implementation of any decentralised system of health data sharing between healthcare providers and organisations</a:t>
            </a:r>
            <a:endParaRPr lang="en-GB" dirty="0"/>
          </a:p>
        </p:txBody>
      </p:sp>
      <p:sp>
        <p:nvSpPr>
          <p:cNvPr id="4" name="Slide Number Placeholder 3"/>
          <p:cNvSpPr>
            <a:spLocks noGrp="1"/>
          </p:cNvSpPr>
          <p:nvPr>
            <p:ph type="sldNum" sz="quarter" idx="12"/>
          </p:nvPr>
        </p:nvSpPr>
        <p:spPr/>
        <p:txBody>
          <a:bodyPr/>
          <a:lstStyle/>
          <a:p>
            <a:fld id="{97CCC5E9-F9D9-46F9-AA92-085E1A182B77}" type="slidenum">
              <a:rPr lang="en-GB" smtClean="0"/>
              <a:pPr/>
              <a:t>13</a:t>
            </a:fld>
            <a:endParaRPr lang="en-GB" dirty="0"/>
          </a:p>
        </p:txBody>
      </p:sp>
    </p:spTree>
    <p:extLst>
      <p:ext uri="{BB962C8B-B14F-4D97-AF65-F5344CB8AC3E}">
        <p14:creationId xmlns:p14="http://schemas.microsoft.com/office/powerpoint/2010/main" val="2103429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Oval 3"/>
          <p:cNvSpPr>
            <a:spLocks noChangeArrowheads="1"/>
          </p:cNvSpPr>
          <p:nvPr/>
        </p:nvSpPr>
        <p:spPr bwMode="auto">
          <a:xfrm>
            <a:off x="8024814" y="1993900"/>
            <a:ext cx="433387"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71" name="Line 4"/>
          <p:cNvSpPr>
            <a:spLocks noChangeShapeType="1"/>
          </p:cNvSpPr>
          <p:nvPr/>
        </p:nvSpPr>
        <p:spPr bwMode="auto">
          <a:xfrm>
            <a:off x="7448551" y="2066926"/>
            <a:ext cx="576263"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2" name="Line 5"/>
          <p:cNvSpPr>
            <a:spLocks noChangeShapeType="1"/>
          </p:cNvSpPr>
          <p:nvPr/>
        </p:nvSpPr>
        <p:spPr bwMode="auto">
          <a:xfrm flipH="1">
            <a:off x="8024813" y="2425701"/>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3" name="Line 6"/>
          <p:cNvSpPr>
            <a:spLocks noChangeShapeType="1"/>
          </p:cNvSpPr>
          <p:nvPr/>
        </p:nvSpPr>
        <p:spPr bwMode="auto">
          <a:xfrm>
            <a:off x="8386763" y="2354264"/>
            <a:ext cx="576262"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4" name="Line 7"/>
          <p:cNvSpPr>
            <a:spLocks noChangeShapeType="1"/>
          </p:cNvSpPr>
          <p:nvPr/>
        </p:nvSpPr>
        <p:spPr bwMode="auto">
          <a:xfrm flipV="1">
            <a:off x="8458200" y="1855789"/>
            <a:ext cx="636588"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5" name="Line 8"/>
          <p:cNvSpPr>
            <a:spLocks noChangeShapeType="1"/>
          </p:cNvSpPr>
          <p:nvPr/>
        </p:nvSpPr>
        <p:spPr bwMode="auto">
          <a:xfrm flipH="1" flipV="1">
            <a:off x="8175626" y="1700214"/>
            <a:ext cx="66675" cy="2936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6" name="Oval 9"/>
          <p:cNvSpPr>
            <a:spLocks noChangeArrowheads="1"/>
          </p:cNvSpPr>
          <p:nvPr/>
        </p:nvSpPr>
        <p:spPr bwMode="auto">
          <a:xfrm>
            <a:off x="8401051" y="4725988"/>
            <a:ext cx="430213"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77" name="Line 10"/>
          <p:cNvSpPr>
            <a:spLocks noChangeShapeType="1"/>
          </p:cNvSpPr>
          <p:nvPr/>
        </p:nvSpPr>
        <p:spPr bwMode="auto">
          <a:xfrm>
            <a:off x="7815264" y="4913314"/>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8" name="Line 11"/>
          <p:cNvSpPr>
            <a:spLocks noChangeShapeType="1"/>
          </p:cNvSpPr>
          <p:nvPr/>
        </p:nvSpPr>
        <p:spPr bwMode="auto">
          <a:xfrm flipH="1">
            <a:off x="8401051"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9" name="Line 12"/>
          <p:cNvSpPr>
            <a:spLocks noChangeShapeType="1"/>
          </p:cNvSpPr>
          <p:nvPr/>
        </p:nvSpPr>
        <p:spPr bwMode="auto">
          <a:xfrm>
            <a:off x="8759826"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0" name="Line 13"/>
          <p:cNvSpPr>
            <a:spLocks noChangeShapeType="1"/>
          </p:cNvSpPr>
          <p:nvPr/>
        </p:nvSpPr>
        <p:spPr bwMode="auto">
          <a:xfrm flipV="1">
            <a:off x="8831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1" name="Line 14"/>
          <p:cNvSpPr>
            <a:spLocks noChangeShapeType="1"/>
          </p:cNvSpPr>
          <p:nvPr/>
        </p:nvSpPr>
        <p:spPr bwMode="auto">
          <a:xfrm flipV="1">
            <a:off x="8615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2" name="Oval 15"/>
          <p:cNvSpPr>
            <a:spLocks noChangeArrowheads="1"/>
          </p:cNvSpPr>
          <p:nvPr/>
        </p:nvSpPr>
        <p:spPr bwMode="auto">
          <a:xfrm>
            <a:off x="3933825" y="4941888"/>
            <a:ext cx="431800"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83" name="Line 16"/>
          <p:cNvSpPr>
            <a:spLocks noChangeShapeType="1"/>
          </p:cNvSpPr>
          <p:nvPr/>
        </p:nvSpPr>
        <p:spPr bwMode="auto">
          <a:xfrm>
            <a:off x="3357563" y="5014914"/>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4" name="Line 17"/>
          <p:cNvSpPr>
            <a:spLocks noChangeShapeType="1"/>
          </p:cNvSpPr>
          <p:nvPr/>
        </p:nvSpPr>
        <p:spPr bwMode="auto">
          <a:xfrm flipH="1">
            <a:off x="3886201" y="5326063"/>
            <a:ext cx="144463"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5" name="Line 18"/>
          <p:cNvSpPr>
            <a:spLocks noChangeShapeType="1"/>
          </p:cNvSpPr>
          <p:nvPr/>
        </p:nvSpPr>
        <p:spPr bwMode="auto">
          <a:xfrm>
            <a:off x="4284664" y="5330826"/>
            <a:ext cx="357187" cy="322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6" name="Line 19"/>
          <p:cNvSpPr>
            <a:spLocks noChangeShapeType="1"/>
          </p:cNvSpPr>
          <p:nvPr/>
        </p:nvSpPr>
        <p:spPr bwMode="auto">
          <a:xfrm flipV="1">
            <a:off x="4384675" y="5060951"/>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7" name="Line 20"/>
          <p:cNvSpPr>
            <a:spLocks noChangeShapeType="1"/>
          </p:cNvSpPr>
          <p:nvPr/>
        </p:nvSpPr>
        <p:spPr bwMode="auto">
          <a:xfrm flipV="1">
            <a:off x="4149725" y="45100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8" name="Line 21"/>
          <p:cNvSpPr>
            <a:spLocks noChangeShapeType="1"/>
          </p:cNvSpPr>
          <p:nvPr/>
        </p:nvSpPr>
        <p:spPr bwMode="auto">
          <a:xfrm flipV="1">
            <a:off x="4297364" y="3649663"/>
            <a:ext cx="1584325" cy="13636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9" name="Line 22"/>
          <p:cNvSpPr>
            <a:spLocks noChangeShapeType="1"/>
          </p:cNvSpPr>
          <p:nvPr/>
        </p:nvSpPr>
        <p:spPr bwMode="auto">
          <a:xfrm flipH="1" flipV="1">
            <a:off x="6515100" y="3649663"/>
            <a:ext cx="1957388" cy="1147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90" name="Line 23"/>
          <p:cNvSpPr>
            <a:spLocks noChangeShapeType="1"/>
          </p:cNvSpPr>
          <p:nvPr/>
        </p:nvSpPr>
        <p:spPr bwMode="auto">
          <a:xfrm flipH="1">
            <a:off x="6323014" y="2322513"/>
            <a:ext cx="1609725" cy="792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91" name="Line 24"/>
          <p:cNvSpPr>
            <a:spLocks noChangeShapeType="1"/>
          </p:cNvSpPr>
          <p:nvPr/>
        </p:nvSpPr>
        <p:spPr bwMode="auto">
          <a:xfrm>
            <a:off x="3821113" y="2557464"/>
            <a:ext cx="1905000" cy="701675"/>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nl-BE"/>
          </a:p>
        </p:txBody>
      </p:sp>
      <p:sp>
        <p:nvSpPr>
          <p:cNvPr id="32792" name="Text Box 25"/>
          <p:cNvSpPr txBox="1">
            <a:spLocks noChangeArrowheads="1"/>
          </p:cNvSpPr>
          <p:nvPr/>
        </p:nvSpPr>
        <p:spPr bwMode="auto">
          <a:xfrm>
            <a:off x="8023226" y="2003425"/>
            <a:ext cx="4302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fr-BE" sz="1800">
                <a:solidFill>
                  <a:srgbClr val="000000"/>
                </a:solidFill>
                <a:sym typeface="Arial" charset="0"/>
              </a:rPr>
              <a:t>A</a:t>
            </a:r>
          </a:p>
        </p:txBody>
      </p:sp>
      <p:sp>
        <p:nvSpPr>
          <p:cNvPr id="32793" name="Text Box 26"/>
          <p:cNvSpPr txBox="1">
            <a:spLocks noChangeArrowheads="1"/>
          </p:cNvSpPr>
          <p:nvPr/>
        </p:nvSpPr>
        <p:spPr bwMode="auto">
          <a:xfrm>
            <a:off x="8443914" y="4752975"/>
            <a:ext cx="2873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sz="1800">
                <a:solidFill>
                  <a:srgbClr val="000000"/>
                </a:solidFill>
                <a:sym typeface="Arial" charset="0"/>
              </a:rPr>
              <a:t>C</a:t>
            </a:r>
          </a:p>
        </p:txBody>
      </p:sp>
      <p:sp>
        <p:nvSpPr>
          <p:cNvPr id="32794" name="Text Box 27"/>
          <p:cNvSpPr txBox="1">
            <a:spLocks noChangeArrowheads="1"/>
          </p:cNvSpPr>
          <p:nvPr/>
        </p:nvSpPr>
        <p:spPr bwMode="auto">
          <a:xfrm>
            <a:off x="3989388" y="4972051"/>
            <a:ext cx="258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sz="1800">
                <a:solidFill>
                  <a:srgbClr val="000000"/>
                </a:solidFill>
                <a:sym typeface="Arial" charset="0"/>
              </a:rPr>
              <a:t>B</a:t>
            </a:r>
          </a:p>
        </p:txBody>
      </p:sp>
      <p:sp>
        <p:nvSpPr>
          <p:cNvPr id="32795" name="Text Box 28"/>
          <p:cNvSpPr txBox="1">
            <a:spLocks noChangeArrowheads="1"/>
          </p:cNvSpPr>
          <p:nvPr/>
        </p:nvSpPr>
        <p:spPr bwMode="auto">
          <a:xfrm rot="1203491">
            <a:off x="3698875" y="2608264"/>
            <a:ext cx="2279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sz="1200" b="1">
                <a:solidFill>
                  <a:srgbClr val="000000"/>
                </a:solidFill>
                <a:sym typeface="Arial" charset="0"/>
              </a:rPr>
              <a:t>1 : Where can we find data?</a:t>
            </a:r>
          </a:p>
        </p:txBody>
      </p:sp>
      <p:sp>
        <p:nvSpPr>
          <p:cNvPr id="32796" name="Line 29"/>
          <p:cNvSpPr>
            <a:spLocks noChangeShapeType="1"/>
          </p:cNvSpPr>
          <p:nvPr/>
        </p:nvSpPr>
        <p:spPr bwMode="auto">
          <a:xfrm flipH="1" flipV="1">
            <a:off x="3730625" y="2649539"/>
            <a:ext cx="1843088" cy="687387"/>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nl-BE"/>
          </a:p>
        </p:txBody>
      </p:sp>
      <p:sp>
        <p:nvSpPr>
          <p:cNvPr id="32797" name="Line 30"/>
          <p:cNvSpPr>
            <a:spLocks noChangeShapeType="1"/>
          </p:cNvSpPr>
          <p:nvPr/>
        </p:nvSpPr>
        <p:spPr bwMode="auto">
          <a:xfrm>
            <a:off x="3632201" y="2254251"/>
            <a:ext cx="4187825" cy="17463"/>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798" name="Line 31"/>
          <p:cNvSpPr>
            <a:spLocks noChangeShapeType="1"/>
          </p:cNvSpPr>
          <p:nvPr/>
        </p:nvSpPr>
        <p:spPr bwMode="auto">
          <a:xfrm>
            <a:off x="3521076" y="2816225"/>
            <a:ext cx="4879975" cy="1981200"/>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799" name="Line 32"/>
          <p:cNvSpPr>
            <a:spLocks noChangeShapeType="1"/>
          </p:cNvSpPr>
          <p:nvPr/>
        </p:nvSpPr>
        <p:spPr bwMode="auto">
          <a:xfrm>
            <a:off x="8847138" y="4979989"/>
            <a:ext cx="538162" cy="47625"/>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800" name="Line 33"/>
          <p:cNvSpPr>
            <a:spLocks noChangeShapeType="1"/>
          </p:cNvSpPr>
          <p:nvPr/>
        </p:nvSpPr>
        <p:spPr bwMode="auto">
          <a:xfrm>
            <a:off x="8445500" y="2225675"/>
            <a:ext cx="977900" cy="96838"/>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801" name="Text Box 35"/>
          <p:cNvSpPr txBox="1">
            <a:spLocks noChangeArrowheads="1"/>
          </p:cNvSpPr>
          <p:nvPr/>
        </p:nvSpPr>
        <p:spPr bwMode="auto">
          <a:xfrm>
            <a:off x="4446588" y="1946275"/>
            <a:ext cx="2520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fr-BE" sz="1200" b="1">
                <a:solidFill>
                  <a:srgbClr val="000000"/>
                </a:solidFill>
                <a:sym typeface="Arial" charset="0"/>
              </a:rPr>
              <a:t>3 Retrieve data from hub A</a:t>
            </a:r>
          </a:p>
        </p:txBody>
      </p:sp>
      <p:sp>
        <p:nvSpPr>
          <p:cNvPr id="32802" name="Text Box 36"/>
          <p:cNvSpPr txBox="1">
            <a:spLocks noChangeArrowheads="1"/>
          </p:cNvSpPr>
          <p:nvPr/>
        </p:nvSpPr>
        <p:spPr bwMode="auto">
          <a:xfrm rot="1389709">
            <a:off x="5541964" y="4187826"/>
            <a:ext cx="2295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sz="1200" b="1">
                <a:solidFill>
                  <a:srgbClr val="000000"/>
                </a:solidFill>
                <a:sym typeface="Arial" charset="0"/>
              </a:rPr>
              <a:t>3 : Retrieve data from hub C</a:t>
            </a:r>
          </a:p>
        </p:txBody>
      </p:sp>
      <p:sp>
        <p:nvSpPr>
          <p:cNvPr id="32803" name="Text Box 39"/>
          <p:cNvSpPr txBox="1">
            <a:spLocks noChangeArrowheads="1"/>
          </p:cNvSpPr>
          <p:nvPr/>
        </p:nvSpPr>
        <p:spPr bwMode="auto">
          <a:xfrm>
            <a:off x="2584450" y="3509963"/>
            <a:ext cx="9540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sz="1200" b="1">
                <a:solidFill>
                  <a:srgbClr val="000000"/>
                </a:solidFill>
                <a:sym typeface="Arial" charset="0"/>
              </a:rPr>
              <a:t>     4 :</a:t>
            </a:r>
            <a:br>
              <a:rPr lang="fr-BE" sz="1200" b="1">
                <a:solidFill>
                  <a:srgbClr val="000000"/>
                </a:solidFill>
                <a:sym typeface="Arial" charset="0"/>
              </a:rPr>
            </a:br>
            <a:r>
              <a:rPr lang="fr-BE" sz="1200" b="1">
                <a:solidFill>
                  <a:srgbClr val="000000"/>
                </a:solidFill>
                <a:sym typeface="Arial" charset="0"/>
              </a:rPr>
              <a:t>All data available</a:t>
            </a:r>
          </a:p>
        </p:txBody>
      </p:sp>
      <p:sp>
        <p:nvSpPr>
          <p:cNvPr id="32804" name="Text Box 42"/>
          <p:cNvSpPr txBox="1">
            <a:spLocks noChangeArrowheads="1"/>
          </p:cNvSpPr>
          <p:nvPr/>
        </p:nvSpPr>
        <p:spPr bwMode="auto">
          <a:xfrm rot="1314741">
            <a:off x="3897313" y="3152775"/>
            <a:ext cx="2089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sz="1200" b="1">
                <a:solidFill>
                  <a:srgbClr val="990033"/>
                </a:solidFill>
                <a:sym typeface="Arial" charset="0"/>
              </a:rPr>
              <a:t>2 : In hub A and C</a:t>
            </a:r>
          </a:p>
        </p:txBody>
      </p:sp>
      <p:sp>
        <p:nvSpPr>
          <p:cNvPr id="32805" name="Line 34"/>
          <p:cNvSpPr>
            <a:spLocks noChangeShapeType="1"/>
          </p:cNvSpPr>
          <p:nvPr/>
        </p:nvSpPr>
        <p:spPr bwMode="auto">
          <a:xfrm flipH="1" flipV="1">
            <a:off x="8313739" y="2432051"/>
            <a:ext cx="327025" cy="836613"/>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pic>
        <p:nvPicPr>
          <p:cNvPr id="32806" name="Picture 5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33675" y="1884363"/>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7"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1864" y="2157413"/>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8" name="Picture 8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385300" y="2141539"/>
            <a:ext cx="80010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9" name="Picture 8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64664" y="4673600"/>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0" name="Picture 8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915276" y="13255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1" name="Picture 8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24714" y="15128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2" name="Picture 8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70801" y="250031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3" name="Picture 8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901114" y="25034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4" name="Picture 8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029701" y="1562101"/>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5" name="Picture 9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405814" y="38147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6" name="Picture 9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015413" y="4156076"/>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7" name="Picture 9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264651" y="5235576"/>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8" name="Picture 9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50213" y="5235576"/>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9" name="Picture 9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23151" y="4676776"/>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0" name="Picture 9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38538" y="541496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1" name="Picture 9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87876" y="5318126"/>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2" name="Picture 9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62501" y="4706939"/>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3" name="Picture 9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43351" y="40306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4" name="Picture 9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90851" y="480853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5" name="Picture 10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12164" y="3151189"/>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6"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881688" y="2820988"/>
            <a:ext cx="63341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fr-BE" smtClean="0"/>
              <a:t>Reference directory (hub-metahub)</a:t>
            </a:r>
            <a:endParaRPr lang="fr-BE" dirty="0"/>
          </a:p>
        </p:txBody>
      </p:sp>
      <p:sp>
        <p:nvSpPr>
          <p:cNvPr id="3" name="Slide Number Placeholder 2"/>
          <p:cNvSpPr>
            <a:spLocks noGrp="1"/>
          </p:cNvSpPr>
          <p:nvPr>
            <p:ph type="sldNum" sz="quarter" idx="12"/>
          </p:nvPr>
        </p:nvSpPr>
        <p:spPr/>
        <p:txBody>
          <a:bodyPr/>
          <a:lstStyle/>
          <a:p>
            <a:fld id="{97CCC5E9-F9D9-46F9-AA92-085E1A182B77}" type="slidenum">
              <a:rPr lang="en-GB" smtClean="0"/>
              <a:pPr/>
              <a:t>14</a:t>
            </a:fld>
            <a:endParaRPr lang="en-GB" dirty="0"/>
          </a:p>
        </p:txBody>
      </p:sp>
    </p:spTree>
    <p:extLst>
      <p:ext uri="{BB962C8B-B14F-4D97-AF65-F5344CB8AC3E}">
        <p14:creationId xmlns:p14="http://schemas.microsoft.com/office/powerpoint/2010/main" val="907490373"/>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2323" y="989799"/>
            <a:ext cx="720080" cy="720080"/>
          </a:xfrm>
          <a:prstGeom prst="rect">
            <a:avLst/>
          </a:prstGeom>
        </p:spPr>
      </p:pic>
      <p:sp>
        <p:nvSpPr>
          <p:cNvPr id="33794" name="Oval 3"/>
          <p:cNvSpPr>
            <a:spLocks noChangeArrowheads="1"/>
          </p:cNvSpPr>
          <p:nvPr/>
        </p:nvSpPr>
        <p:spPr bwMode="auto">
          <a:xfrm>
            <a:off x="8181975" y="2159000"/>
            <a:ext cx="433388"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795" name="Line 4"/>
          <p:cNvSpPr>
            <a:spLocks noChangeShapeType="1"/>
          </p:cNvSpPr>
          <p:nvPr/>
        </p:nvSpPr>
        <p:spPr bwMode="auto">
          <a:xfrm>
            <a:off x="7605713" y="2232026"/>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6" name="Line 5"/>
          <p:cNvSpPr>
            <a:spLocks noChangeShapeType="1"/>
          </p:cNvSpPr>
          <p:nvPr/>
        </p:nvSpPr>
        <p:spPr bwMode="auto">
          <a:xfrm flipH="1">
            <a:off x="8181975" y="2590801"/>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7" name="Line 6"/>
          <p:cNvSpPr>
            <a:spLocks noChangeShapeType="1"/>
          </p:cNvSpPr>
          <p:nvPr/>
        </p:nvSpPr>
        <p:spPr bwMode="auto">
          <a:xfrm>
            <a:off x="8543926" y="2519364"/>
            <a:ext cx="576263"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8" name="Line 7"/>
          <p:cNvSpPr>
            <a:spLocks noChangeShapeType="1"/>
          </p:cNvSpPr>
          <p:nvPr/>
        </p:nvSpPr>
        <p:spPr bwMode="auto">
          <a:xfrm flipV="1">
            <a:off x="8615364" y="2020889"/>
            <a:ext cx="636587"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9" name="Line 8"/>
          <p:cNvSpPr>
            <a:spLocks noChangeShapeType="1"/>
          </p:cNvSpPr>
          <p:nvPr/>
        </p:nvSpPr>
        <p:spPr bwMode="auto">
          <a:xfrm flipH="1" flipV="1">
            <a:off x="8328025" y="1916114"/>
            <a:ext cx="71438" cy="242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0" name="Oval 9"/>
          <p:cNvSpPr>
            <a:spLocks noChangeArrowheads="1"/>
          </p:cNvSpPr>
          <p:nvPr/>
        </p:nvSpPr>
        <p:spPr bwMode="auto">
          <a:xfrm>
            <a:off x="8401051" y="4725988"/>
            <a:ext cx="430213"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801" name="Line 10"/>
          <p:cNvSpPr>
            <a:spLocks noChangeShapeType="1"/>
          </p:cNvSpPr>
          <p:nvPr/>
        </p:nvSpPr>
        <p:spPr bwMode="auto">
          <a:xfrm>
            <a:off x="7815264" y="4913314"/>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2" name="Line 11"/>
          <p:cNvSpPr>
            <a:spLocks noChangeShapeType="1"/>
          </p:cNvSpPr>
          <p:nvPr/>
        </p:nvSpPr>
        <p:spPr bwMode="auto">
          <a:xfrm flipH="1">
            <a:off x="8401051"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3" name="Line 12"/>
          <p:cNvSpPr>
            <a:spLocks noChangeShapeType="1"/>
          </p:cNvSpPr>
          <p:nvPr/>
        </p:nvSpPr>
        <p:spPr bwMode="auto">
          <a:xfrm>
            <a:off x="8759826"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4" name="Line 13"/>
          <p:cNvSpPr>
            <a:spLocks noChangeShapeType="1"/>
          </p:cNvSpPr>
          <p:nvPr/>
        </p:nvSpPr>
        <p:spPr bwMode="auto">
          <a:xfrm flipV="1">
            <a:off x="8831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5" name="Line 14"/>
          <p:cNvSpPr>
            <a:spLocks noChangeShapeType="1"/>
          </p:cNvSpPr>
          <p:nvPr/>
        </p:nvSpPr>
        <p:spPr bwMode="auto">
          <a:xfrm flipV="1">
            <a:off x="8615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6" name="Oval 15"/>
          <p:cNvSpPr>
            <a:spLocks noChangeArrowheads="1"/>
          </p:cNvSpPr>
          <p:nvPr/>
        </p:nvSpPr>
        <p:spPr bwMode="auto">
          <a:xfrm>
            <a:off x="4521200" y="5143500"/>
            <a:ext cx="431800"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807" name="Line 16"/>
          <p:cNvSpPr>
            <a:spLocks noChangeShapeType="1"/>
          </p:cNvSpPr>
          <p:nvPr/>
        </p:nvSpPr>
        <p:spPr bwMode="auto">
          <a:xfrm>
            <a:off x="3944938" y="5216526"/>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8" name="Line 17"/>
          <p:cNvSpPr>
            <a:spLocks noChangeShapeType="1"/>
          </p:cNvSpPr>
          <p:nvPr/>
        </p:nvSpPr>
        <p:spPr bwMode="auto">
          <a:xfrm flipH="1">
            <a:off x="4473576" y="5527676"/>
            <a:ext cx="144463"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9" name="Line 18"/>
          <p:cNvSpPr>
            <a:spLocks noChangeShapeType="1"/>
          </p:cNvSpPr>
          <p:nvPr/>
        </p:nvSpPr>
        <p:spPr bwMode="auto">
          <a:xfrm>
            <a:off x="4872039" y="5532438"/>
            <a:ext cx="357187" cy="322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0" name="Line 19"/>
          <p:cNvSpPr>
            <a:spLocks noChangeShapeType="1"/>
          </p:cNvSpPr>
          <p:nvPr/>
        </p:nvSpPr>
        <p:spPr bwMode="auto">
          <a:xfrm flipV="1">
            <a:off x="4972050" y="5262564"/>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1" name="Line 20"/>
          <p:cNvSpPr>
            <a:spLocks noChangeShapeType="1"/>
          </p:cNvSpPr>
          <p:nvPr/>
        </p:nvSpPr>
        <p:spPr bwMode="auto">
          <a:xfrm flipV="1">
            <a:off x="4737100" y="4711700"/>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2" name="Line 21"/>
          <p:cNvSpPr>
            <a:spLocks noChangeShapeType="1"/>
          </p:cNvSpPr>
          <p:nvPr/>
        </p:nvSpPr>
        <p:spPr bwMode="auto">
          <a:xfrm flipV="1">
            <a:off x="4884738" y="3735388"/>
            <a:ext cx="1200150" cy="1479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3" name="Line 22"/>
          <p:cNvSpPr>
            <a:spLocks noChangeShapeType="1"/>
          </p:cNvSpPr>
          <p:nvPr/>
        </p:nvSpPr>
        <p:spPr bwMode="auto">
          <a:xfrm flipH="1" flipV="1">
            <a:off x="6600826" y="3557589"/>
            <a:ext cx="1871663" cy="12398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4" name="Line 23"/>
          <p:cNvSpPr>
            <a:spLocks noChangeShapeType="1"/>
          </p:cNvSpPr>
          <p:nvPr/>
        </p:nvSpPr>
        <p:spPr bwMode="auto">
          <a:xfrm flipH="1">
            <a:off x="6532564" y="2481263"/>
            <a:ext cx="1658937" cy="698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5" name="Text Box 25"/>
          <p:cNvSpPr txBox="1">
            <a:spLocks noChangeArrowheads="1"/>
          </p:cNvSpPr>
          <p:nvPr/>
        </p:nvSpPr>
        <p:spPr bwMode="auto">
          <a:xfrm>
            <a:off x="8180388" y="2168525"/>
            <a:ext cx="4302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fr-BE" sz="1800">
                <a:solidFill>
                  <a:srgbClr val="000000"/>
                </a:solidFill>
                <a:sym typeface="Arial" charset="0"/>
              </a:rPr>
              <a:t>A</a:t>
            </a:r>
          </a:p>
        </p:txBody>
      </p:sp>
      <p:sp>
        <p:nvSpPr>
          <p:cNvPr id="33816" name="Text Box 26"/>
          <p:cNvSpPr txBox="1">
            <a:spLocks noChangeArrowheads="1"/>
          </p:cNvSpPr>
          <p:nvPr/>
        </p:nvSpPr>
        <p:spPr bwMode="auto">
          <a:xfrm>
            <a:off x="8443914" y="4752975"/>
            <a:ext cx="2873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sz="1800">
                <a:solidFill>
                  <a:srgbClr val="000000"/>
                </a:solidFill>
                <a:sym typeface="Arial" charset="0"/>
              </a:rPr>
              <a:t>C</a:t>
            </a:r>
          </a:p>
        </p:txBody>
      </p:sp>
      <p:sp>
        <p:nvSpPr>
          <p:cNvPr id="33817" name="Text Box 27"/>
          <p:cNvSpPr txBox="1">
            <a:spLocks noChangeArrowheads="1"/>
          </p:cNvSpPr>
          <p:nvPr/>
        </p:nvSpPr>
        <p:spPr bwMode="auto">
          <a:xfrm>
            <a:off x="4576763" y="5173664"/>
            <a:ext cx="258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sz="1800">
                <a:solidFill>
                  <a:srgbClr val="000000"/>
                </a:solidFill>
                <a:sym typeface="Arial" charset="0"/>
              </a:rPr>
              <a:t>B</a:t>
            </a:r>
          </a:p>
        </p:txBody>
      </p:sp>
      <p:cxnSp>
        <p:nvCxnSpPr>
          <p:cNvPr id="33818" name="Straight Connector 2"/>
          <p:cNvCxnSpPr>
            <a:cxnSpLocks noChangeShapeType="1"/>
          </p:cNvCxnSpPr>
          <p:nvPr/>
        </p:nvCxnSpPr>
        <p:spPr bwMode="auto">
          <a:xfrm>
            <a:off x="3944938" y="4113214"/>
            <a:ext cx="665162" cy="11017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33819" name="TextBox 74"/>
          <p:cNvSpPr txBox="1">
            <a:spLocks noChangeArrowheads="1"/>
          </p:cNvSpPr>
          <p:nvPr/>
        </p:nvSpPr>
        <p:spPr bwMode="auto">
          <a:xfrm>
            <a:off x="3321051" y="3362326"/>
            <a:ext cx="13573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buSzPct val="100000"/>
            </a:pPr>
            <a:r>
              <a:rPr lang="fr-BE" sz="2000" b="1">
                <a:solidFill>
                  <a:srgbClr val="00B0F0"/>
                </a:solidFill>
                <a:latin typeface="Consolas" pitchFamily="49" charset="0"/>
              </a:rPr>
              <a:t>InterMed</a:t>
            </a:r>
          </a:p>
          <a:p>
            <a:pPr algn="ctr" eaLnBrk="0" hangingPunct="0">
              <a:buSzPct val="100000"/>
            </a:pPr>
            <a:r>
              <a:rPr lang="fr-BE" sz="2000" b="1">
                <a:solidFill>
                  <a:srgbClr val="00B0F0"/>
                </a:solidFill>
                <a:latin typeface="Consolas" pitchFamily="49" charset="0"/>
              </a:rPr>
              <a:t>BruSafe</a:t>
            </a:r>
          </a:p>
        </p:txBody>
      </p:sp>
      <p:cxnSp>
        <p:nvCxnSpPr>
          <p:cNvPr id="33820" name="Straight Connector 11"/>
          <p:cNvCxnSpPr>
            <a:cxnSpLocks noChangeShapeType="1"/>
          </p:cNvCxnSpPr>
          <p:nvPr/>
        </p:nvCxnSpPr>
        <p:spPr bwMode="auto">
          <a:xfrm>
            <a:off x="2552701" y="2986088"/>
            <a:ext cx="569913" cy="5715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1" name="Straight Connector 13"/>
          <p:cNvCxnSpPr>
            <a:cxnSpLocks noChangeShapeType="1"/>
          </p:cNvCxnSpPr>
          <p:nvPr/>
        </p:nvCxnSpPr>
        <p:spPr bwMode="auto">
          <a:xfrm>
            <a:off x="2514600" y="3689350"/>
            <a:ext cx="4445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2" name="Straight Connector 15"/>
          <p:cNvCxnSpPr>
            <a:cxnSpLocks noChangeShapeType="1"/>
          </p:cNvCxnSpPr>
          <p:nvPr/>
        </p:nvCxnSpPr>
        <p:spPr bwMode="auto">
          <a:xfrm flipV="1">
            <a:off x="2514601" y="3911601"/>
            <a:ext cx="752475" cy="46037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3" name="Straight Connector 17"/>
          <p:cNvCxnSpPr>
            <a:cxnSpLocks noChangeShapeType="1"/>
          </p:cNvCxnSpPr>
          <p:nvPr/>
        </p:nvCxnSpPr>
        <p:spPr bwMode="auto">
          <a:xfrm flipV="1">
            <a:off x="3944939" y="1933575"/>
            <a:ext cx="504329" cy="2619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4" name="Straight Connector 19"/>
          <p:cNvCxnSpPr>
            <a:cxnSpLocks noChangeShapeType="1"/>
            <a:stCxn id="33829" idx="0"/>
          </p:cNvCxnSpPr>
          <p:nvPr/>
        </p:nvCxnSpPr>
        <p:spPr bwMode="auto">
          <a:xfrm flipH="1" flipV="1">
            <a:off x="4576764" y="2037556"/>
            <a:ext cx="263823" cy="610394"/>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5" name="Straight Connector 21"/>
          <p:cNvCxnSpPr>
            <a:cxnSpLocks noChangeShapeType="1"/>
            <a:stCxn id="33828" idx="3"/>
          </p:cNvCxnSpPr>
          <p:nvPr/>
        </p:nvCxnSpPr>
        <p:spPr bwMode="auto">
          <a:xfrm flipV="1">
            <a:off x="3662363" y="1846262"/>
            <a:ext cx="615156" cy="174626"/>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73788" name="Line 60"/>
          <p:cNvSpPr>
            <a:spLocks noChangeShapeType="1"/>
          </p:cNvSpPr>
          <p:nvPr/>
        </p:nvSpPr>
        <p:spPr bwMode="auto">
          <a:xfrm>
            <a:off x="5476876" y="2265363"/>
            <a:ext cx="436563" cy="508000"/>
          </a:xfrm>
          <a:prstGeom prst="line">
            <a:avLst/>
          </a:prstGeom>
          <a:noFill/>
          <a:ln w="12700">
            <a:solidFill>
              <a:schemeClr val="tx1"/>
            </a:solidFill>
            <a:round/>
            <a:headEnd/>
            <a:tailEnd/>
          </a:ln>
          <a:effectLst>
            <a:prstShdw prst="shdw18" dist="17961" dir="13500000">
              <a:schemeClr val="tx1">
                <a:gamma/>
                <a:shade val="60000"/>
                <a:invGamma/>
              </a:schemeClr>
            </a:prstShdw>
          </a:effectLst>
        </p:spPr>
        <p:txBody>
          <a:bodyPr anchor="ctr">
            <a:spAutoFit/>
          </a:bodyPr>
          <a:lstStyle/>
          <a:p>
            <a:pPr fontAlgn="auto">
              <a:spcBef>
                <a:spcPts val="0"/>
              </a:spcBef>
              <a:spcAft>
                <a:spcPts val="0"/>
              </a:spcAft>
              <a:defRPr/>
            </a:pPr>
            <a:endParaRPr lang="nl-BE">
              <a:latin typeface="+mn-lt"/>
              <a:cs typeface="+mn-cs"/>
            </a:endParaRPr>
          </a:p>
        </p:txBody>
      </p:sp>
      <p:pic>
        <p:nvPicPr>
          <p:cNvPr id="3382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86263" y="1603376"/>
            <a:ext cx="1962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8"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32113" y="1655763"/>
            <a:ext cx="7302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9"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49268" y="2647950"/>
            <a:ext cx="78263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0" name="Picture 5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35647" y="2305845"/>
            <a:ext cx="912812"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1" name="Picture 5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06601" y="3990976"/>
            <a:ext cx="91281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2" name="Picture 6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06600" y="3278188"/>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3" name="Picture 6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17713" y="2571751"/>
            <a:ext cx="9144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4" name="Picture 6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492626" y="4181476"/>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5" name="Picture 8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508376" y="50053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6" name="Picture 8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143376" y="5575301"/>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7" name="Picture 8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116513" y="5500688"/>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8" name="Picture 8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376864" y="4908551"/>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9" name="Picture 8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388226" y="16557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0" name="Picture 8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116888" y="1339851"/>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1" name="Picture 8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191626" y="16652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2" name="Picture 9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047163" y="2667001"/>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3" name="Picture 9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762876" y="2673351"/>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4" name="Picture 9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264651" y="5200651"/>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5" name="Picture 9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118601" y="4338639"/>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6" name="Picture 9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408988" y="3829051"/>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7" name="Picture 9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405688" y="4732339"/>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8" name="Picture 9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050213" y="5235576"/>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9" name="Picture 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830888" y="2752725"/>
            <a:ext cx="69215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fr-BE" smtClean="0"/>
              <a:t>Extramural data : health vaults</a:t>
            </a:r>
            <a:endParaRPr lang="fr-BE" dirty="0"/>
          </a:p>
        </p:txBody>
      </p:sp>
      <p:sp>
        <p:nvSpPr>
          <p:cNvPr id="3" name="Slide Number Placeholder 2"/>
          <p:cNvSpPr>
            <a:spLocks noGrp="1"/>
          </p:cNvSpPr>
          <p:nvPr>
            <p:ph type="sldNum" sz="quarter" idx="12"/>
          </p:nvPr>
        </p:nvSpPr>
        <p:spPr/>
        <p:txBody>
          <a:bodyPr/>
          <a:lstStyle/>
          <a:p>
            <a:fld id="{97CCC5E9-F9D9-46F9-AA92-085E1A182B77}" type="slidenum">
              <a:rPr lang="en-GB" smtClean="0"/>
              <a:pPr/>
              <a:t>15</a:t>
            </a:fld>
            <a:endParaRPr lang="en-GB" dirty="0"/>
          </a:p>
        </p:txBody>
      </p:sp>
      <p:cxnSp>
        <p:nvCxnSpPr>
          <p:cNvPr id="67" name="Straight Connector 21"/>
          <p:cNvCxnSpPr>
            <a:cxnSpLocks noChangeShapeType="1"/>
            <a:stCxn id="61" idx="3"/>
          </p:cNvCxnSpPr>
          <p:nvPr/>
        </p:nvCxnSpPr>
        <p:spPr bwMode="auto">
          <a:xfrm>
            <a:off x="4022403" y="1349839"/>
            <a:ext cx="255116" cy="253536"/>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849378229"/>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mtClean="0">
                <a:solidFill>
                  <a:srgbClr val="087670"/>
                </a:solidFill>
              </a:rPr>
              <a:t>eHealth</a:t>
            </a:r>
            <a:r>
              <a:rPr lang="en-GB" smtClean="0"/>
              <a:t>Box</a:t>
            </a:r>
            <a:endParaRPr lang="en-GB" dirty="0"/>
          </a:p>
        </p:txBody>
      </p:sp>
      <p:sp>
        <p:nvSpPr>
          <p:cNvPr id="3" name="Content Placeholder 2"/>
          <p:cNvSpPr>
            <a:spLocks noGrp="1"/>
          </p:cNvSpPr>
          <p:nvPr>
            <p:ph idx="1"/>
          </p:nvPr>
        </p:nvSpPr>
        <p:spPr/>
        <p:txBody>
          <a:bodyPr>
            <a:normAutofit/>
          </a:bodyPr>
          <a:lstStyle/>
          <a:p>
            <a:r>
              <a:rPr lang="en-GB" dirty="0" smtClean="0"/>
              <a:t>Secure electronic mailbox, particularly developed for the healthcare providers and institutions</a:t>
            </a:r>
          </a:p>
          <a:p>
            <a:endParaRPr lang="en-GB" dirty="0" smtClean="0"/>
          </a:p>
          <a:p>
            <a:r>
              <a:rPr lang="en-GB" dirty="0" smtClean="0"/>
              <a:t>Goal: to ensure a secure electronic communication of medical and confidential data between the Belgian healthcare actors</a:t>
            </a:r>
          </a:p>
          <a:p>
            <a:endParaRPr lang="en-GB" dirty="0" smtClean="0"/>
          </a:p>
          <a:p>
            <a:r>
              <a:rPr lang="en-GB" dirty="0" smtClean="0"/>
              <a:t>Available as </a:t>
            </a:r>
          </a:p>
          <a:p>
            <a:pPr lvl="1"/>
            <a:r>
              <a:rPr lang="en-GB" dirty="0" smtClean="0"/>
              <a:t>a web service (accessible through a medical software) </a:t>
            </a:r>
          </a:p>
          <a:p>
            <a:pPr lvl="2"/>
            <a:r>
              <a:rPr lang="en-GB" dirty="0" smtClean="0"/>
              <a:t>for which the </a:t>
            </a:r>
            <a:r>
              <a:rPr lang="en-GB" dirty="0" smtClean="0">
                <a:solidFill>
                  <a:srgbClr val="087670"/>
                </a:solidFill>
              </a:rPr>
              <a:t>eHealth</a:t>
            </a:r>
            <a:r>
              <a:rPr lang="en-GB" dirty="0" smtClean="0"/>
              <a:t> platform has developed a web service allowing to send messages to the </a:t>
            </a:r>
            <a:r>
              <a:rPr lang="en-GB" dirty="0" err="1" smtClean="0"/>
              <a:t>eBox</a:t>
            </a:r>
            <a:r>
              <a:rPr lang="en-GB" dirty="0" smtClean="0"/>
              <a:t> Citizen and the </a:t>
            </a:r>
            <a:r>
              <a:rPr lang="en-GB" dirty="0" err="1" smtClean="0"/>
              <a:t>eBox</a:t>
            </a:r>
            <a:r>
              <a:rPr lang="en-GB" dirty="0" smtClean="0"/>
              <a:t> Enterprise from the software of the healthcare provider</a:t>
            </a:r>
          </a:p>
          <a:p>
            <a:pPr lvl="1"/>
            <a:r>
              <a:rPr lang="en-GB" dirty="0" smtClean="0"/>
              <a:t>a web application (accessible through a computer and an </a:t>
            </a:r>
            <a:r>
              <a:rPr lang="en-GB" dirty="0" err="1" smtClean="0"/>
              <a:t>eID</a:t>
            </a:r>
            <a:r>
              <a:rPr lang="en-GB" dirty="0" smtClean="0"/>
              <a:t>/ITSME or TOTP)</a:t>
            </a:r>
          </a:p>
          <a:p>
            <a:pPr lvl="1"/>
            <a:endParaRPr lang="fr-FR" sz="5000" dirty="0" smtClean="0"/>
          </a:p>
          <a:p>
            <a:pPr marL="457200" lvl="1" indent="0">
              <a:buNone/>
            </a:pPr>
            <a:endParaRPr lang="nl-BE" dirty="0"/>
          </a:p>
        </p:txBody>
      </p:sp>
      <p:sp>
        <p:nvSpPr>
          <p:cNvPr id="4" name="Slide Number Placeholder 3"/>
          <p:cNvSpPr>
            <a:spLocks noGrp="1"/>
          </p:cNvSpPr>
          <p:nvPr>
            <p:ph type="sldNum" sz="quarter" idx="12"/>
          </p:nvPr>
        </p:nvSpPr>
        <p:spPr/>
        <p:txBody>
          <a:bodyPr/>
          <a:lstStyle/>
          <a:p>
            <a:pPr>
              <a:defRPr/>
            </a:pPr>
            <a:fld id="{97CCC5E9-F9D9-46F9-AA92-085E1A182B77}" type="slidenum">
              <a:rPr lang="en-GB" smtClean="0"/>
              <a:pPr>
                <a:defRPr/>
              </a:pPr>
              <a:t>16</a:t>
            </a:fld>
            <a:endParaRPr lang="en-GB" dirty="0"/>
          </a:p>
        </p:txBody>
      </p:sp>
    </p:spTree>
    <p:extLst>
      <p:ext uri="{BB962C8B-B14F-4D97-AF65-F5344CB8AC3E}">
        <p14:creationId xmlns:p14="http://schemas.microsoft.com/office/powerpoint/2010/main" val="16737563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6 Clusters in </a:t>
            </a:r>
            <a:r>
              <a:rPr lang="en-GB" smtClean="0">
                <a:solidFill>
                  <a:srgbClr val="087670"/>
                </a:solidFill>
              </a:rPr>
              <a:t>eHealth</a:t>
            </a:r>
            <a:r>
              <a:rPr lang="nl-BE" smtClean="0"/>
              <a:t> roadmap</a:t>
            </a:r>
            <a:endParaRPr lang="en-US" dirty="0"/>
          </a:p>
        </p:txBody>
      </p:sp>
      <p:sp>
        <p:nvSpPr>
          <p:cNvPr id="3" name="Slide Number Placeholder 2"/>
          <p:cNvSpPr>
            <a:spLocks noGrp="1"/>
          </p:cNvSpPr>
          <p:nvPr>
            <p:ph type="sldNum" sz="quarter" idx="12"/>
          </p:nvPr>
        </p:nvSpPr>
        <p:spPr/>
        <p:txBody>
          <a:bodyPr/>
          <a:lstStyle/>
          <a:p>
            <a:r>
              <a:rPr lang="fr-BE" smtClean="0"/>
              <a:t> </a:t>
            </a:r>
            <a:fld id="{30A9230E-FFBB-4CCB-ABD7-198084EDE768}" type="slidenum">
              <a:rPr lang="fr-BE" smtClean="0"/>
              <a:pPr/>
              <a:t>17</a:t>
            </a:fld>
            <a:r>
              <a:rPr lang="fr-BE" smtClean="0"/>
              <a:t> </a:t>
            </a:r>
            <a:endParaRPr lang="fr-BE" dirty="0"/>
          </a:p>
        </p:txBody>
      </p:sp>
      <p:graphicFrame>
        <p:nvGraphicFramePr>
          <p:cNvPr id="4" name="Diagram 3"/>
          <p:cNvGraphicFramePr/>
          <p:nvPr>
            <p:extLst>
              <p:ext uri="{D42A27DB-BD31-4B8C-83A1-F6EECF244321}">
                <p14:modId xmlns:p14="http://schemas.microsoft.com/office/powerpoint/2010/main" val="2915845473"/>
              </p:ext>
            </p:extLst>
          </p:nvPr>
        </p:nvGraphicFramePr>
        <p:xfrm>
          <a:off x="2032000" y="1143749"/>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6894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Some of the accents</a:t>
            </a:r>
            <a:endParaRPr lang="nl-BE"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Quality, continuity and safety of care</a:t>
            </a:r>
          </a:p>
          <a:p>
            <a:pPr lvl="1"/>
            <a:r>
              <a:rPr lang="en-US" dirty="0" smtClean="0"/>
              <a:t>integrated &amp; multidisciplinary care, </a:t>
            </a:r>
            <a:r>
              <a:rPr lang="en-US" dirty="0" err="1" smtClean="0"/>
              <a:t>BelRAI</a:t>
            </a:r>
            <a:endParaRPr lang="en-US" dirty="0" smtClean="0"/>
          </a:p>
          <a:p>
            <a:pPr lvl="1"/>
            <a:r>
              <a:rPr lang="en-US" dirty="0" smtClean="0"/>
              <a:t>electronic prescription and referrals</a:t>
            </a:r>
          </a:p>
          <a:p>
            <a:pPr lvl="1"/>
            <a:r>
              <a:rPr lang="en-US" dirty="0" smtClean="0"/>
              <a:t>decision support: prescribing antibiotics (AMR), lab tests, medical imaging, …</a:t>
            </a:r>
          </a:p>
          <a:p>
            <a:pPr lvl="1"/>
            <a:r>
              <a:rPr lang="en-US" dirty="0" smtClean="0"/>
              <a:t>VIDIS (shared medication scheme)</a:t>
            </a:r>
          </a:p>
          <a:p>
            <a:pPr lvl="1"/>
            <a:r>
              <a:rPr lang="en-US" dirty="0" smtClean="0"/>
              <a:t>structured exchange of results of examinations</a:t>
            </a:r>
          </a:p>
          <a:p>
            <a:pPr lvl="1"/>
            <a:r>
              <a:rPr lang="en-US" dirty="0" smtClean="0"/>
              <a:t>home care: teleconsultation, </a:t>
            </a:r>
            <a:r>
              <a:rPr lang="en-US" dirty="0" err="1" smtClean="0"/>
              <a:t>mHealth</a:t>
            </a:r>
            <a:r>
              <a:rPr lang="en-US" dirty="0" smtClean="0"/>
              <a:t>, health technology assessment</a:t>
            </a:r>
          </a:p>
          <a:p>
            <a:pPr lvl="1"/>
            <a:r>
              <a:rPr lang="en-US" dirty="0" smtClean="0"/>
              <a:t>regions</a:t>
            </a:r>
          </a:p>
          <a:p>
            <a:pPr lvl="2"/>
            <a:r>
              <a:rPr lang="en-US" dirty="0" smtClean="0"/>
              <a:t>Flanders: DZOP, </a:t>
            </a:r>
            <a:r>
              <a:rPr lang="en-US" dirty="0" err="1" smtClean="0"/>
              <a:t>BelRAI</a:t>
            </a:r>
            <a:r>
              <a:rPr lang="en-US" dirty="0" smtClean="0"/>
              <a:t>, Vitalink, data space</a:t>
            </a:r>
          </a:p>
          <a:p>
            <a:pPr lvl="2"/>
            <a:r>
              <a:rPr lang="en-US" dirty="0" smtClean="0"/>
              <a:t>Wallonia: platform patient/citizen &amp; health care provider, ‘Wall in </a:t>
            </a:r>
            <a:r>
              <a:rPr lang="en-US" dirty="0" err="1" smtClean="0"/>
              <a:t>health’</a:t>
            </a:r>
            <a:r>
              <a:rPr lang="en-US" dirty="0" smtClean="0"/>
              <a:t> </a:t>
            </a:r>
            <a:r>
              <a:rPr lang="en-US" dirty="0" smtClean="0"/>
              <a:t>data space)</a:t>
            </a:r>
          </a:p>
          <a:p>
            <a:pPr lvl="2"/>
            <a:r>
              <a:rPr lang="en-US" dirty="0" smtClean="0"/>
              <a:t>Brussels</a:t>
            </a:r>
            <a:endParaRPr lang="en-US" dirty="0"/>
          </a:p>
        </p:txBody>
      </p:sp>
      <p:sp>
        <p:nvSpPr>
          <p:cNvPr id="4" name="Slide Number Placeholder 3"/>
          <p:cNvSpPr>
            <a:spLocks noGrp="1"/>
          </p:cNvSpPr>
          <p:nvPr>
            <p:ph type="sldNum" sz="quarter" idx="12"/>
          </p:nvPr>
        </p:nvSpPr>
        <p:spPr/>
        <p:txBody>
          <a:bodyPr/>
          <a:lstStyle/>
          <a:p>
            <a:r>
              <a:rPr lang="fr-BE" smtClean="0"/>
              <a:t> </a:t>
            </a:r>
            <a:fld id="{30A9230E-FFBB-4CCB-ABD7-198084EDE768}" type="slidenum">
              <a:rPr lang="fr-BE" smtClean="0"/>
              <a:pPr/>
              <a:t>18</a:t>
            </a:fld>
            <a:r>
              <a:rPr lang="fr-BE" smtClean="0"/>
              <a:t> </a:t>
            </a:r>
            <a:endParaRPr lang="fr-BE" dirty="0"/>
          </a:p>
        </p:txBody>
      </p:sp>
    </p:spTree>
    <p:extLst>
      <p:ext uri="{BB962C8B-B14F-4D97-AF65-F5344CB8AC3E}">
        <p14:creationId xmlns:p14="http://schemas.microsoft.com/office/powerpoint/2010/main" val="39237582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VIDIS (Virtual Integrated Drug Information System)</a:t>
            </a:r>
            <a:endParaRPr lang="en-GB" sz="3600" dirty="0"/>
          </a:p>
        </p:txBody>
      </p:sp>
      <p:sp>
        <p:nvSpPr>
          <p:cNvPr id="11" name="Content Placeholder 10"/>
          <p:cNvSpPr>
            <a:spLocks noGrp="1"/>
          </p:cNvSpPr>
          <p:nvPr>
            <p:ph idx="1"/>
          </p:nvPr>
        </p:nvSpPr>
        <p:spPr/>
        <p:txBody>
          <a:bodyPr/>
          <a:lstStyle/>
          <a:p>
            <a:r>
              <a:rPr lang="en-GB" dirty="0" smtClean="0"/>
              <a:t>Organise and stimulate the sharing of data and information between all parties involved in the medical process</a:t>
            </a:r>
          </a:p>
          <a:p>
            <a:pPr lvl="1"/>
            <a:r>
              <a:rPr lang="en-GB" dirty="0" smtClean="0"/>
              <a:t>the patient and his entourage</a:t>
            </a:r>
          </a:p>
          <a:p>
            <a:pPr lvl="1"/>
            <a:r>
              <a:rPr lang="en-GB" dirty="0" smtClean="0"/>
              <a:t>ambulatory healthcare providers between them (doctors, pharmacists, etc.)</a:t>
            </a:r>
          </a:p>
          <a:p>
            <a:pPr lvl="1"/>
            <a:r>
              <a:rPr lang="en-GB" dirty="0" smtClean="0"/>
              <a:t>the ambulatory care providers and the hospital environment</a:t>
            </a:r>
          </a:p>
          <a:p>
            <a:endParaRPr lang="en-GB" dirty="0" smtClean="0"/>
          </a:p>
          <a:p>
            <a:r>
              <a:rPr lang="en-GB" dirty="0" smtClean="0"/>
              <a:t>Objectives</a:t>
            </a:r>
          </a:p>
          <a:p>
            <a:pPr lvl="1"/>
            <a:r>
              <a:rPr lang="en-GB" dirty="0" smtClean="0"/>
              <a:t>to harmonise all processes associated with medicines</a:t>
            </a:r>
          </a:p>
          <a:p>
            <a:pPr lvl="1"/>
            <a:r>
              <a:rPr lang="en-GB" dirty="0" smtClean="0"/>
              <a:t>prescription and delivery of medicines</a:t>
            </a:r>
          </a:p>
          <a:p>
            <a:pPr lvl="1"/>
            <a:r>
              <a:rPr lang="en-GB" dirty="0" smtClean="0"/>
              <a:t>medication review</a:t>
            </a:r>
          </a:p>
          <a:p>
            <a:pPr lvl="1"/>
            <a:r>
              <a:rPr lang="en-GB" dirty="0" smtClean="0"/>
              <a:t>encourage collaboration between medication data sharing systems</a:t>
            </a:r>
          </a:p>
          <a:p>
            <a:pPr lvl="1"/>
            <a:r>
              <a:rPr lang="en-GB" dirty="0" smtClean="0"/>
              <a:t>optimise the quality of the available medicines</a:t>
            </a:r>
            <a:endParaRPr lang="en-GB" dirty="0"/>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sp>
        <p:nvSpPr>
          <p:cNvPr id="3" name="Slide Number Placeholder 2"/>
          <p:cNvSpPr>
            <a:spLocks noGrp="1"/>
          </p:cNvSpPr>
          <p:nvPr>
            <p:ph type="sldNum" sz="quarter" idx="12"/>
          </p:nvPr>
        </p:nvSpPr>
        <p:spPr/>
        <p:txBody>
          <a:bodyPr/>
          <a:lstStyle/>
          <a:p>
            <a:pPr>
              <a:defRPr/>
            </a:pPr>
            <a:fld id="{97CCC5E9-F9D9-46F9-AA92-085E1A182B77}" type="slidenum">
              <a:rPr lang="en-GB" smtClean="0"/>
              <a:pPr>
                <a:defRPr/>
              </a:pPr>
              <a:t>19</a:t>
            </a:fld>
            <a:endParaRPr lang="en-GB" dirty="0"/>
          </a:p>
        </p:txBody>
      </p:sp>
    </p:spTree>
    <p:extLst>
      <p:ext uri="{BB962C8B-B14F-4D97-AF65-F5344CB8AC3E}">
        <p14:creationId xmlns:p14="http://schemas.microsoft.com/office/powerpoint/2010/main" val="24405932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p:cNvCxnSpPr/>
          <p:nvPr/>
        </p:nvCxnSpPr>
        <p:spPr>
          <a:xfrm flipH="1" flipV="1">
            <a:off x="4140626" y="2446783"/>
            <a:ext cx="733885" cy="1296921"/>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3718627" y="3541938"/>
            <a:ext cx="897653" cy="490668"/>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3838575" y="4381500"/>
            <a:ext cx="757238" cy="526256"/>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4297863" y="4712495"/>
            <a:ext cx="655138" cy="946147"/>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3207549" y="2307799"/>
            <a:ext cx="576079" cy="6310"/>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2693078" y="3562770"/>
            <a:ext cx="455186" cy="0"/>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2800814" y="4830533"/>
            <a:ext cx="603201" cy="110110"/>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3781951" y="5805014"/>
            <a:ext cx="385502" cy="9047"/>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5372100" y="4670477"/>
            <a:ext cx="881462" cy="711009"/>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endCxn id="44" idx="2"/>
          </p:cNvCxnSpPr>
          <p:nvPr/>
        </p:nvCxnSpPr>
        <p:spPr>
          <a:xfrm flipV="1">
            <a:off x="7046188" y="2682443"/>
            <a:ext cx="2410010" cy="1092605"/>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660333" y="4099384"/>
            <a:ext cx="621297" cy="0"/>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endCxn id="14" idx="0"/>
          </p:cNvCxnSpPr>
          <p:nvPr/>
        </p:nvCxnSpPr>
        <p:spPr>
          <a:xfrm flipH="1">
            <a:off x="7012386" y="4670477"/>
            <a:ext cx="5158" cy="711009"/>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6397297" y="3024069"/>
            <a:ext cx="1504" cy="946066"/>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5352231" y="3024069"/>
            <a:ext cx="277036" cy="654962"/>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flipV="1">
            <a:off x="7768356" y="5893595"/>
            <a:ext cx="975595" cy="2380"/>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7700964" y="4099384"/>
            <a:ext cx="906240" cy="6440"/>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pic>
        <p:nvPicPr>
          <p:cNvPr id="83" name="Picture 8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5236" y="4889373"/>
            <a:ext cx="769268" cy="769268"/>
          </a:xfrm>
          <a:prstGeom prst="rect">
            <a:avLst/>
          </a:prstGeom>
        </p:spPr>
      </p:pic>
      <p:pic>
        <p:nvPicPr>
          <p:cNvPr id="85" name="Picture 84"/>
          <p:cNvPicPr>
            <a:picLocks noChangeAspect="1"/>
          </p:cNvPicPr>
          <p:nvPr/>
        </p:nvPicPr>
        <p:blipFill>
          <a:blip r:embed="rId3" cstate="print">
            <a:extLst>
              <a:ext uri="{BEBA8EAE-BF5A-486C-A8C5-ECC9F3942E4B}">
                <a14:imgProps xmlns:a14="http://schemas.microsoft.com/office/drawing/2010/main">
                  <a14:imgLayer r:embed="rId4">
                    <a14:imgEffect>
                      <a14:backgroundRemoval t="9783" b="96739" l="3261" r="100000">
                        <a14:foregroundMark x1="83152" y1="72283" x2="83152" y2="72283"/>
                        <a14:foregroundMark x1="79891" y1="45109" x2="79891" y2="45109"/>
                      </a14:backgroundRemoval>
                    </a14:imgEffect>
                  </a14:imgLayer>
                </a14:imgProps>
              </a:ext>
              <a:ext uri="{28A0092B-C50C-407E-A947-70E740481C1C}">
                <a14:useLocalDpi xmlns:a14="http://schemas.microsoft.com/office/drawing/2010/main" val="0"/>
              </a:ext>
            </a:extLst>
          </a:blip>
          <a:stretch>
            <a:fillRect/>
          </a:stretch>
        </p:blipFill>
        <p:spPr>
          <a:xfrm>
            <a:off x="8639150" y="5538201"/>
            <a:ext cx="764704" cy="764704"/>
          </a:xfrm>
          <a:prstGeom prst="rect">
            <a:avLst/>
          </a:prstGeom>
        </p:spPr>
      </p:pic>
      <p:pic>
        <p:nvPicPr>
          <p:cNvPr id="87" name="Picture 8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71300" y="5681461"/>
            <a:ext cx="548680" cy="548680"/>
          </a:xfrm>
          <a:prstGeom prst="rect">
            <a:avLst/>
          </a:prstGeom>
        </p:spPr>
      </p:pic>
      <p:sp>
        <p:nvSpPr>
          <p:cNvPr id="2" name="Title 1"/>
          <p:cNvSpPr>
            <a:spLocks noGrp="1"/>
          </p:cNvSpPr>
          <p:nvPr>
            <p:ph type="title"/>
          </p:nvPr>
        </p:nvSpPr>
        <p:spPr/>
        <p:txBody>
          <a:bodyPr/>
          <a:lstStyle/>
          <a:p>
            <a:r>
              <a:rPr lang="en-GB" sz="3600" dirty="0" smtClean="0"/>
              <a:t>Overview of the online healthcare landscape in Belgium</a:t>
            </a:r>
            <a:endParaRPr lang="en-GB" sz="3600" dirty="0"/>
          </a:p>
        </p:txBody>
      </p:sp>
      <p:sp>
        <p:nvSpPr>
          <p:cNvPr id="4" name="Slide Number Placeholder 3"/>
          <p:cNvSpPr>
            <a:spLocks noGrp="1"/>
          </p:cNvSpPr>
          <p:nvPr>
            <p:ph type="sldNum" sz="quarter" idx="12"/>
          </p:nvPr>
        </p:nvSpPr>
        <p:spPr/>
        <p:txBody>
          <a:bodyPr/>
          <a:lstStyle/>
          <a:p>
            <a:fld id="{97CCC5E9-F9D9-46F9-AA92-085E1A182B77}" type="slidenum">
              <a:rPr lang="en-GB" smtClean="0"/>
              <a:pPr/>
              <a:t>2</a:t>
            </a:fld>
            <a:endParaRPr lang="en-GB" dirty="0"/>
          </a:p>
        </p:txBody>
      </p:sp>
      <p:pic>
        <p:nvPicPr>
          <p:cNvPr id="1026" name="Picture 2" descr="H:\Communication\Shared\Images Library\eHealth People Icons\electroniqu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67809" y="3429001"/>
            <a:ext cx="1511643" cy="1511643"/>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6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20305" y="2185453"/>
            <a:ext cx="1795699" cy="831831"/>
          </a:xfrm>
          <a:prstGeom prst="rect">
            <a:avLst/>
          </a:prstGeom>
          <a:noFill/>
          <a:ln w="9525">
            <a:solidFill>
              <a:srgbClr val="525252"/>
            </a:solidFill>
            <a:miter lim="800000"/>
            <a:headEnd/>
            <a:tailEnd/>
          </a:ln>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8" cstate="print">
            <a:extLst>
              <a:ext uri="{BEBA8EAE-BF5A-486C-A8C5-ECC9F3942E4B}">
                <a14:imgProps xmlns:a14="http://schemas.microsoft.com/office/drawing/2010/main">
                  <a14:imgLayer r:embed="rId9">
                    <a14:imgEffect>
                      <a14:backgroundRemoval t="9763" b="89941" l="6509" r="89941">
                        <a14:foregroundMark x1="6509" y1="65680" x2="6509" y2="65680"/>
                        <a14:foregroundMark x1="45562" y1="56805" x2="45562" y2="56805"/>
                        <a14:foregroundMark x1="61538" y1="61243" x2="61538" y2="61243"/>
                      </a14:backgroundRemoval>
                    </a14:imgEffect>
                  </a14:imgLayer>
                </a14:imgProps>
              </a:ext>
              <a:ext uri="{28A0092B-C50C-407E-A947-70E740481C1C}">
                <a14:useLocalDpi xmlns:a14="http://schemas.microsoft.com/office/drawing/2010/main" val="0"/>
              </a:ext>
            </a:extLst>
          </a:blip>
          <a:stretch>
            <a:fillRect/>
          </a:stretch>
        </p:blipFill>
        <p:spPr>
          <a:xfrm>
            <a:off x="1919537" y="1504034"/>
            <a:ext cx="1402135" cy="1402135"/>
          </a:xfrm>
          <a:prstGeom prst="rect">
            <a:avLst/>
          </a:prstGeom>
        </p:spPr>
      </p:pic>
      <p:pic>
        <p:nvPicPr>
          <p:cNvPr id="19" name="Picture 18"/>
          <p:cNvPicPr>
            <a:picLocks noChangeAspect="1"/>
          </p:cNvPicPr>
          <p:nvPr/>
        </p:nvPicPr>
        <p:blipFill>
          <a:blip r:embed="rId10" cstate="print">
            <a:extLst>
              <a:ext uri="{BEBA8EAE-BF5A-486C-A8C5-ECC9F3942E4B}">
                <a14:imgProps xmlns:a14="http://schemas.microsoft.com/office/drawing/2010/main">
                  <a14:imgLayer r:embed="rId11">
                    <a14:imgEffect>
                      <a14:backgroundRemoval t="6204" b="93066" l="9489" r="89416">
                        <a14:foregroundMark x1="24453" y1="21533" x2="24453" y2="21533"/>
                        <a14:foregroundMark x1="27007" y1="6569" x2="27007" y2="6569"/>
                        <a14:foregroundMark x1="40511" y1="10584" x2="40511" y2="10584"/>
                        <a14:foregroundMark x1="45620" y1="72263" x2="45620" y2="72263"/>
                        <a14:foregroundMark x1="85766" y1="38686" x2="85766" y2="38686"/>
                        <a14:foregroundMark x1="41606" y1="82117" x2="41606" y2="82117"/>
                        <a14:foregroundMark x1="40511" y1="85766" x2="40511" y2="85766"/>
                        <a14:foregroundMark x1="33577" y1="93066" x2="33577" y2="93066"/>
                      </a14:backgroundRemoval>
                    </a14:imgEffect>
                  </a14:imgLayer>
                </a14:imgProps>
              </a:ext>
              <a:ext uri="{28A0092B-C50C-407E-A947-70E740481C1C}">
                <a14:useLocalDpi xmlns:a14="http://schemas.microsoft.com/office/drawing/2010/main" val="0"/>
              </a:ext>
            </a:extLst>
          </a:blip>
          <a:stretch>
            <a:fillRect/>
          </a:stretch>
        </p:blipFill>
        <p:spPr>
          <a:xfrm>
            <a:off x="2748042" y="5301208"/>
            <a:ext cx="1138974" cy="1138974"/>
          </a:xfrm>
          <a:prstGeom prst="rect">
            <a:avLst/>
          </a:prstGeom>
        </p:spPr>
      </p:pic>
      <p:pic>
        <p:nvPicPr>
          <p:cNvPr id="20" name="Picture 19"/>
          <p:cNvPicPr>
            <a:picLocks noChangeAspect="1"/>
          </p:cNvPicPr>
          <p:nvPr/>
        </p:nvPicPr>
        <p:blipFill>
          <a:blip r:embed="rId12" cstate="print">
            <a:extLst>
              <a:ext uri="{BEBA8EAE-BF5A-486C-A8C5-ECC9F3942E4B}">
                <a14:imgProps xmlns:a14="http://schemas.microsoft.com/office/drawing/2010/main">
                  <a14:imgLayer r:embed="rId13">
                    <a14:imgEffect>
                      <a14:backgroundRemoval t="0" b="98997" l="0" r="100000">
                        <a14:foregroundMark x1="20067" y1="20736" x2="20067" y2="20736"/>
                        <a14:foregroundMark x1="72241" y1="69900" x2="72241" y2="69900"/>
                        <a14:foregroundMark x1="69900" y1="82609" x2="69900" y2="82609"/>
                        <a14:foregroundMark x1="36120" y1="77258" x2="36120" y2="77258"/>
                        <a14:foregroundMark x1="36120" y1="74247" x2="36120" y2="74247"/>
                        <a14:foregroundMark x1="57525" y1="34783" x2="57525" y2="34783"/>
                        <a14:foregroundMark x1="53846" y1="44147" x2="53846" y2="44147"/>
                        <a14:foregroundMark x1="88963" y1="33779" x2="88963" y2="33779"/>
                        <a14:foregroundMark x1="93311" y1="51505" x2="93311" y2="51505"/>
                      </a14:backgroundRemoval>
                    </a14:imgEffect>
                  </a14:imgLayer>
                </a14:imgProps>
              </a:ext>
              <a:ext uri="{28A0092B-C50C-407E-A947-70E740481C1C}">
                <a14:useLocalDpi xmlns:a14="http://schemas.microsoft.com/office/drawing/2010/main" val="0"/>
              </a:ext>
            </a:extLst>
          </a:blip>
          <a:stretch>
            <a:fillRect/>
          </a:stretch>
        </p:blipFill>
        <p:spPr>
          <a:xfrm>
            <a:off x="1689278" y="4292214"/>
            <a:ext cx="1240334" cy="1240334"/>
          </a:xfrm>
          <a:prstGeom prst="rect">
            <a:avLst/>
          </a:prstGeom>
        </p:spPr>
      </p:pic>
      <p:pic>
        <p:nvPicPr>
          <p:cNvPr id="21" name="Picture 20"/>
          <p:cNvPicPr>
            <a:picLocks noChangeAspect="1"/>
          </p:cNvPicPr>
          <p:nvPr/>
        </p:nvPicPr>
        <p:blipFill>
          <a:blip r:embed="rId14" cstate="print">
            <a:extLst>
              <a:ext uri="{BEBA8EAE-BF5A-486C-A8C5-ECC9F3942E4B}">
                <a14:imgProps xmlns:a14="http://schemas.microsoft.com/office/drawing/2010/main">
                  <a14:imgLayer r:embed="rId15">
                    <a14:imgEffect>
                      <a14:backgroundRemoval t="368" b="100000" l="0" r="100000">
                        <a14:foregroundMark x1="22059" y1="16912" x2="22059" y2="16912"/>
                        <a14:foregroundMark x1="56618" y1="54779" x2="56618" y2="54779"/>
                      </a14:backgroundRemoval>
                    </a14:imgEffect>
                  </a14:imgLayer>
                </a14:imgProps>
              </a:ext>
              <a:ext uri="{28A0092B-C50C-407E-A947-70E740481C1C}">
                <a14:useLocalDpi xmlns:a14="http://schemas.microsoft.com/office/drawing/2010/main" val="0"/>
              </a:ext>
            </a:extLst>
          </a:blip>
          <a:stretch>
            <a:fillRect/>
          </a:stretch>
        </p:blipFill>
        <p:spPr>
          <a:xfrm>
            <a:off x="1670097" y="2894432"/>
            <a:ext cx="1130717" cy="1130717"/>
          </a:xfrm>
          <a:prstGeom prst="rect">
            <a:avLst/>
          </a:prstGeom>
        </p:spPr>
      </p:pic>
      <p:pic>
        <p:nvPicPr>
          <p:cNvPr id="33" name="Picture 3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110773" y="3254679"/>
            <a:ext cx="708670" cy="708670"/>
          </a:xfrm>
          <a:prstGeom prst="rect">
            <a:avLst/>
          </a:prstGeom>
        </p:spPr>
      </p:pic>
      <p:pic>
        <p:nvPicPr>
          <p:cNvPr id="67" name="Picture 6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744460" y="1892698"/>
            <a:ext cx="708670" cy="708670"/>
          </a:xfrm>
          <a:prstGeom prst="rect">
            <a:avLst/>
          </a:prstGeom>
        </p:spPr>
      </p:pic>
      <p:pic>
        <p:nvPicPr>
          <p:cNvPr id="68" name="Picture 6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079776" y="5450678"/>
            <a:ext cx="708670" cy="708670"/>
          </a:xfrm>
          <a:prstGeom prst="rect">
            <a:avLst/>
          </a:prstGeom>
        </p:spPr>
      </p:pic>
      <p:pic>
        <p:nvPicPr>
          <p:cNvPr id="69" name="Picture 6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248291" y="4476198"/>
            <a:ext cx="708670" cy="708670"/>
          </a:xfrm>
          <a:prstGeom prst="rect">
            <a:avLst/>
          </a:prstGeom>
        </p:spPr>
      </p:pic>
      <p:pic>
        <p:nvPicPr>
          <p:cNvPr id="70" name="Picture 3" descr="H:\Communication\Shared\Images Library\eHealth People Icons\mutuelle.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899228" y="1070952"/>
            <a:ext cx="936955" cy="93695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070556" y="3785330"/>
            <a:ext cx="1951264" cy="1155313"/>
          </a:xfrm>
          <a:prstGeom prst="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41" name="Picture 4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194744" y="3853796"/>
            <a:ext cx="1702891" cy="504056"/>
          </a:xfrm>
          <a:prstGeom prst="rect">
            <a:avLst/>
          </a:prstGeom>
        </p:spPr>
      </p:pic>
      <p:pic>
        <p:nvPicPr>
          <p:cNvPr id="44" name="Picture 43"/>
          <p:cNvPicPr>
            <a:picLocks noChangeAspect="1"/>
          </p:cNvPicPr>
          <p:nvPr/>
        </p:nvPicPr>
        <p:blipFill>
          <a:blip r:embed="rId19"/>
          <a:stretch>
            <a:fillRect/>
          </a:stretch>
        </p:blipFill>
        <p:spPr>
          <a:xfrm>
            <a:off x="8532925" y="2155889"/>
            <a:ext cx="1846545" cy="526554"/>
          </a:xfrm>
          <a:prstGeom prst="rect">
            <a:avLst/>
          </a:prstGeom>
          <a:ln>
            <a:solidFill>
              <a:srgbClr val="525252"/>
            </a:solidFill>
          </a:ln>
        </p:spPr>
      </p:pic>
      <p:pic>
        <p:nvPicPr>
          <p:cNvPr id="14" name="Picture 13"/>
          <p:cNvPicPr>
            <a:picLocks noChangeAspect="1"/>
          </p:cNvPicPr>
          <p:nvPr/>
        </p:nvPicPr>
        <p:blipFill>
          <a:blip r:embed="rId20"/>
          <a:stretch>
            <a:fillRect/>
          </a:stretch>
        </p:blipFill>
        <p:spPr>
          <a:xfrm>
            <a:off x="6266387" y="5176974"/>
            <a:ext cx="1511939" cy="1274174"/>
          </a:xfrm>
          <a:prstGeom prst="rect">
            <a:avLst/>
          </a:prstGeom>
          <a:ln>
            <a:solidFill>
              <a:srgbClr val="525252"/>
            </a:solidFill>
          </a:ln>
        </p:spPr>
      </p:pic>
      <p:sp>
        <p:nvSpPr>
          <p:cNvPr id="75" name="TextBox 74"/>
          <p:cNvSpPr txBox="1"/>
          <p:nvPr/>
        </p:nvSpPr>
        <p:spPr>
          <a:xfrm>
            <a:off x="8648427" y="3932243"/>
            <a:ext cx="1510855" cy="646331"/>
          </a:xfrm>
          <a:prstGeom prst="rect">
            <a:avLst/>
          </a:prstGeom>
          <a:noFill/>
        </p:spPr>
        <p:txBody>
          <a:bodyPr wrap="square" rtlCol="0">
            <a:spAutoFit/>
          </a:bodyPr>
          <a:lstStyle/>
          <a:p>
            <a:r>
              <a:rPr lang="en-GB" dirty="0"/>
              <a:t>Authentic sources</a:t>
            </a:r>
          </a:p>
        </p:txBody>
      </p:sp>
      <p:pic>
        <p:nvPicPr>
          <p:cNvPr id="77" name="Picture 76"/>
          <p:cNvPicPr>
            <a:picLocks noChangeAspect="1"/>
          </p:cNvPicPr>
          <p:nvPr/>
        </p:nvPicPr>
        <p:blipFill>
          <a:blip r:embed="rId21"/>
          <a:stretch>
            <a:fillRect/>
          </a:stretch>
        </p:blipFill>
        <p:spPr>
          <a:xfrm>
            <a:off x="8869165" y="3472409"/>
            <a:ext cx="621846" cy="542591"/>
          </a:xfrm>
          <a:prstGeom prst="rect">
            <a:avLst/>
          </a:prstGeom>
        </p:spPr>
      </p:pic>
      <p:pic>
        <p:nvPicPr>
          <p:cNvPr id="25" name="Picture 24"/>
          <p:cNvPicPr>
            <a:picLocks noChangeAspect="1"/>
          </p:cNvPicPr>
          <p:nvPr/>
        </p:nvPicPr>
        <p:blipFill>
          <a:blip r:embed="rId22"/>
          <a:stretch>
            <a:fillRect/>
          </a:stretch>
        </p:blipFill>
        <p:spPr>
          <a:xfrm>
            <a:off x="6669145" y="4304982"/>
            <a:ext cx="650398" cy="564687"/>
          </a:xfrm>
          <a:prstGeom prst="rect">
            <a:avLst/>
          </a:prstGeom>
        </p:spPr>
      </p:pic>
      <p:cxnSp>
        <p:nvCxnSpPr>
          <p:cNvPr id="95" name="Straight Connector 94"/>
          <p:cNvCxnSpPr/>
          <p:nvPr/>
        </p:nvCxnSpPr>
        <p:spPr>
          <a:xfrm>
            <a:off x="6227609" y="1854302"/>
            <a:ext cx="561" cy="319441"/>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43" name="Straight Connector 87"/>
          <p:cNvCxnSpPr>
            <a:cxnSpLocks/>
            <a:endCxn id="45" idx="2"/>
          </p:cNvCxnSpPr>
          <p:nvPr/>
        </p:nvCxnSpPr>
        <p:spPr>
          <a:xfrm flipV="1">
            <a:off x="7046188" y="2008799"/>
            <a:ext cx="1007779" cy="1776531"/>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pic>
        <p:nvPicPr>
          <p:cNvPr id="45" name="Picture 43">
            <a:extLst>
              <a:ext uri="{FF2B5EF4-FFF2-40B4-BE49-F238E27FC236}">
                <a16:creationId xmlns:a16="http://schemas.microsoft.com/office/drawing/2014/main" id="{FEB89038-BC63-47CA-B61E-DC0A56CBDFBB}"/>
              </a:ext>
            </a:extLst>
          </p:cNvPr>
          <p:cNvPicPr>
            <a:picLocks noChangeAspect="1"/>
          </p:cNvPicPr>
          <p:nvPr/>
        </p:nvPicPr>
        <p:blipFill>
          <a:blip r:embed="rId23"/>
          <a:srcRect/>
          <a:stretch/>
        </p:blipFill>
        <p:spPr>
          <a:xfrm>
            <a:off x="7185578" y="1285566"/>
            <a:ext cx="1736777" cy="723233"/>
          </a:xfrm>
          <a:prstGeom prst="rect">
            <a:avLst/>
          </a:prstGeom>
          <a:ln>
            <a:solidFill>
              <a:srgbClr val="525252"/>
            </a:solidFill>
          </a:ln>
        </p:spPr>
      </p:pic>
    </p:spTree>
    <p:extLst>
      <p:ext uri="{BB962C8B-B14F-4D97-AF65-F5344CB8AC3E}">
        <p14:creationId xmlns:p14="http://schemas.microsoft.com/office/powerpoint/2010/main" val="34802810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3600" dirty="0" smtClean="0"/>
              <a:t>VIDIS (Virtual Integrated Drug Information System)</a:t>
            </a:r>
            <a:endParaRPr lang="en-GB" sz="3600" dirty="0"/>
          </a:p>
        </p:txBody>
      </p:sp>
      <p:sp>
        <p:nvSpPr>
          <p:cNvPr id="2" name="Content Placeholder 1"/>
          <p:cNvSpPr>
            <a:spLocks noGrp="1"/>
          </p:cNvSpPr>
          <p:nvPr>
            <p:ph idx="1"/>
          </p:nvPr>
        </p:nvSpPr>
        <p:spPr/>
        <p:txBody>
          <a:bodyPr/>
          <a:lstStyle/>
          <a:p>
            <a:endParaRPr lang="fr-FR" dirty="0" smtClean="0"/>
          </a:p>
          <a:p>
            <a:r>
              <a:rPr lang="en-US" dirty="0"/>
              <a:t>For the </a:t>
            </a:r>
            <a:r>
              <a:rPr lang="en-US" dirty="0" smtClean="0"/>
              <a:t>patient</a:t>
            </a:r>
          </a:p>
          <a:p>
            <a:pPr lvl="1"/>
            <a:r>
              <a:rPr lang="en-US" dirty="0" smtClean="0"/>
              <a:t>development </a:t>
            </a:r>
            <a:r>
              <a:rPr lang="en-US" dirty="0"/>
              <a:t>of the web application </a:t>
            </a:r>
            <a:r>
              <a:rPr lang="en-US" dirty="0" smtClean="0"/>
              <a:t>'</a:t>
            </a:r>
            <a:r>
              <a:rPr lang="en-US" dirty="0" err="1" smtClean="0"/>
              <a:t>MyMedication</a:t>
            </a:r>
            <a:r>
              <a:rPr lang="en-US" dirty="0" smtClean="0"/>
              <a:t>‘</a:t>
            </a:r>
          </a:p>
          <a:p>
            <a:pPr lvl="1"/>
            <a:r>
              <a:rPr lang="en-US" dirty="0" smtClean="0"/>
              <a:t>the </a:t>
            </a:r>
            <a:r>
              <a:rPr lang="en-US" dirty="0"/>
              <a:t>medication chart and diary notes are already available for patients in Flanders (if a medication chart and/or diary notes are available for this patient</a:t>
            </a:r>
            <a:r>
              <a:rPr lang="en-US" dirty="0" smtClean="0"/>
              <a:t>)</a:t>
            </a:r>
          </a:p>
          <a:p>
            <a:endParaRPr lang="en-US" dirty="0" smtClean="0"/>
          </a:p>
          <a:p>
            <a:r>
              <a:rPr lang="en-US" dirty="0" smtClean="0"/>
              <a:t>For </a:t>
            </a:r>
            <a:r>
              <a:rPr lang="en-US" dirty="0"/>
              <a:t>the </a:t>
            </a:r>
            <a:r>
              <a:rPr lang="en-US" dirty="0" smtClean="0"/>
              <a:t>healthcare provider</a:t>
            </a:r>
          </a:p>
          <a:p>
            <a:pPr lvl="1"/>
            <a:r>
              <a:rPr lang="en-US" dirty="0" smtClean="0"/>
              <a:t>since </a:t>
            </a:r>
            <a:r>
              <a:rPr lang="en-US" dirty="0"/>
              <a:t>February 2021, </a:t>
            </a:r>
            <a:r>
              <a:rPr lang="en-US" dirty="0" smtClean="0"/>
              <a:t>healthcare </a:t>
            </a:r>
            <a:r>
              <a:rPr lang="en-US" dirty="0"/>
              <a:t>providers can view their patients' data via the </a:t>
            </a:r>
            <a:r>
              <a:rPr lang="en-US" dirty="0" err="1"/>
              <a:t>MyInami</a:t>
            </a:r>
            <a:r>
              <a:rPr lang="en-US" dirty="0"/>
              <a:t> </a:t>
            </a:r>
            <a:r>
              <a:rPr lang="en-US" dirty="0" smtClean="0"/>
              <a:t>portal (</a:t>
            </a:r>
            <a:r>
              <a:rPr lang="en-US" dirty="0" err="1" smtClean="0"/>
              <a:t>ProSanté</a:t>
            </a:r>
            <a:r>
              <a:rPr lang="en-US" dirty="0" smtClean="0"/>
              <a:t>/</a:t>
            </a:r>
            <a:r>
              <a:rPr lang="en-US" dirty="0" err="1" smtClean="0"/>
              <a:t>ProGezondheid</a:t>
            </a:r>
            <a:r>
              <a:rPr lang="en-US" dirty="0" smtClean="0"/>
              <a:t> - to be)</a:t>
            </a:r>
          </a:p>
          <a:p>
            <a:pPr lvl="2"/>
            <a:r>
              <a:rPr lang="en-US" dirty="0" smtClean="0"/>
              <a:t>if </a:t>
            </a:r>
            <a:r>
              <a:rPr lang="en-US" dirty="0"/>
              <a:t>they have the right to view the medication record according to the access matrix of the </a:t>
            </a:r>
            <a:r>
              <a:rPr lang="en-US" dirty="0">
                <a:solidFill>
                  <a:srgbClr val="087670"/>
                </a:solidFill>
              </a:rPr>
              <a:t>eHealth</a:t>
            </a:r>
            <a:r>
              <a:rPr lang="en-US" dirty="0"/>
              <a:t> </a:t>
            </a:r>
            <a:r>
              <a:rPr lang="en-US" dirty="0" smtClean="0"/>
              <a:t>platform</a:t>
            </a:r>
            <a:endParaRPr lang="en-US" dirty="0"/>
          </a:p>
        </p:txBody>
      </p:sp>
      <p:sp>
        <p:nvSpPr>
          <p:cNvPr id="4" name="Slide Number Placeholder 3"/>
          <p:cNvSpPr>
            <a:spLocks noGrp="1"/>
          </p:cNvSpPr>
          <p:nvPr>
            <p:ph type="sldNum" sz="quarter" idx="12"/>
          </p:nvPr>
        </p:nvSpPr>
        <p:spPr/>
        <p:txBody>
          <a:bodyPr/>
          <a:lstStyle/>
          <a:p>
            <a:pPr>
              <a:defRPr/>
            </a:pPr>
            <a:fld id="{97CCC5E9-F9D9-46F9-AA92-085E1A182B77}" type="slidenum">
              <a:rPr lang="en-GB" smtClean="0"/>
              <a:pPr>
                <a:defRPr/>
              </a:pPr>
              <a:t>20</a:t>
            </a:fld>
            <a:endParaRPr lang="en-GB" dirty="0"/>
          </a:p>
        </p:txBody>
      </p:sp>
    </p:spTree>
    <p:extLst>
      <p:ext uri="{BB962C8B-B14F-4D97-AF65-F5344CB8AC3E}">
        <p14:creationId xmlns:p14="http://schemas.microsoft.com/office/powerpoint/2010/main" val="25216496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770A4F-B9EA-4D3E-8BEA-B67A14919023}"/>
              </a:ext>
            </a:extLst>
          </p:cNvPr>
          <p:cNvSpPr>
            <a:spLocks noGrp="1"/>
          </p:cNvSpPr>
          <p:nvPr>
            <p:ph type="title"/>
          </p:nvPr>
        </p:nvSpPr>
        <p:spPr/>
        <p:txBody>
          <a:bodyPr/>
          <a:lstStyle/>
          <a:p>
            <a:r>
              <a:rPr lang="en-US" sz="3600" dirty="0" smtClean="0"/>
              <a:t>Results of examinations: focus on semantic standards</a:t>
            </a:r>
            <a:endParaRPr lang="en-GB" sz="3600" dirty="0"/>
          </a:p>
        </p:txBody>
      </p:sp>
      <p:sp>
        <p:nvSpPr>
          <p:cNvPr id="8" name="Content Placeholder 7"/>
          <p:cNvSpPr>
            <a:spLocks noGrp="1"/>
          </p:cNvSpPr>
          <p:nvPr>
            <p:ph idx="1"/>
          </p:nvPr>
        </p:nvSpPr>
        <p:spPr/>
        <p:txBody>
          <a:bodyPr/>
          <a:lstStyle/>
          <a:p>
            <a:r>
              <a:rPr lang="en-US" dirty="0"/>
              <a:t>Currently, several coding systems </a:t>
            </a:r>
            <a:r>
              <a:rPr lang="en-US" dirty="0" smtClean="0"/>
              <a:t>co-exist</a:t>
            </a:r>
          </a:p>
          <a:p>
            <a:endParaRPr lang="en-US" dirty="0" smtClean="0"/>
          </a:p>
          <a:p>
            <a:r>
              <a:rPr lang="en-US" dirty="0" smtClean="0"/>
              <a:t>Objective</a:t>
            </a:r>
            <a:r>
              <a:rPr lang="en-US" dirty="0"/>
              <a:t>: general </a:t>
            </a:r>
            <a:r>
              <a:rPr lang="en-US" dirty="0" smtClean="0"/>
              <a:t>use of</a:t>
            </a:r>
          </a:p>
          <a:p>
            <a:pPr lvl="1"/>
            <a:r>
              <a:rPr lang="en-US" dirty="0" smtClean="0"/>
              <a:t>results in structured digital format</a:t>
            </a:r>
          </a:p>
          <a:p>
            <a:pPr lvl="1"/>
            <a:r>
              <a:rPr lang="en-US" dirty="0" smtClean="0"/>
              <a:t>LOINC codes</a:t>
            </a:r>
          </a:p>
          <a:p>
            <a:endParaRPr lang="en-US" dirty="0" smtClean="0">
              <a:solidFill>
                <a:srgbClr val="087670"/>
              </a:solidFill>
            </a:endParaRPr>
          </a:p>
          <a:p>
            <a:r>
              <a:rPr lang="en-US" dirty="0" smtClean="0"/>
              <a:t>Planning</a:t>
            </a:r>
          </a:p>
          <a:p>
            <a:pPr lvl="1"/>
            <a:r>
              <a:rPr lang="en-US" dirty="0" smtClean="0"/>
              <a:t>phase </a:t>
            </a:r>
            <a:r>
              <a:rPr lang="en-US" dirty="0"/>
              <a:t>1: exchange of </a:t>
            </a:r>
            <a:r>
              <a:rPr lang="en-US" dirty="0" smtClean="0"/>
              <a:t>structured LOINC lab </a:t>
            </a:r>
            <a:r>
              <a:rPr lang="en-US" dirty="0"/>
              <a:t>results in </a:t>
            </a:r>
            <a:r>
              <a:rPr lang="en-US" dirty="0" smtClean="0"/>
              <a:t>between labs and GPs</a:t>
            </a:r>
          </a:p>
          <a:p>
            <a:pPr lvl="1"/>
            <a:r>
              <a:rPr lang="en-US" dirty="0" smtClean="0"/>
              <a:t>phase </a:t>
            </a:r>
            <a:r>
              <a:rPr lang="en-US" dirty="0"/>
              <a:t>2: exploitation of </a:t>
            </a:r>
            <a:r>
              <a:rPr lang="en-US" dirty="0" smtClean="0"/>
              <a:t>structured LOINC </a:t>
            </a:r>
            <a:r>
              <a:rPr lang="en-US" dirty="0"/>
              <a:t>lab results via the hubs-</a:t>
            </a:r>
            <a:r>
              <a:rPr lang="en-US" dirty="0" err="1"/>
              <a:t>metahub</a:t>
            </a:r>
            <a:r>
              <a:rPr lang="en-US" dirty="0"/>
              <a:t> system by </a:t>
            </a:r>
            <a:r>
              <a:rPr lang="en-US" dirty="0" smtClean="0"/>
              <a:t>all care </a:t>
            </a:r>
            <a:r>
              <a:rPr lang="en-US" dirty="0"/>
              <a:t>providers and </a:t>
            </a:r>
            <a:r>
              <a:rPr lang="en-US" dirty="0" smtClean="0"/>
              <a:t>patients</a:t>
            </a:r>
          </a:p>
          <a:p>
            <a:pPr lvl="1"/>
            <a:r>
              <a:rPr lang="en-US" dirty="0" smtClean="0"/>
              <a:t>phase </a:t>
            </a:r>
            <a:r>
              <a:rPr lang="en-US" dirty="0"/>
              <a:t>3 in progress (not yet </a:t>
            </a:r>
            <a:r>
              <a:rPr lang="en-US" dirty="0" smtClean="0"/>
              <a:t>approved): reflection </a:t>
            </a:r>
            <a:r>
              <a:rPr lang="en-US" dirty="0"/>
              <a:t>on the possibility </a:t>
            </a:r>
            <a:r>
              <a:rPr lang="en-US" dirty="0" smtClean="0"/>
              <a:t>for research purposes</a:t>
            </a:r>
          </a:p>
          <a:p>
            <a:pPr lvl="2"/>
            <a:r>
              <a:rPr lang="en-US" dirty="0" smtClean="0"/>
              <a:t>work volume </a:t>
            </a:r>
            <a:r>
              <a:rPr lang="en-US" dirty="0"/>
              <a:t>of data &gt; introduction of artificial intelligence </a:t>
            </a:r>
            <a:r>
              <a:rPr lang="en-US" dirty="0" smtClean="0"/>
              <a:t>tools</a:t>
            </a:r>
            <a:endParaRPr lang="en-US" dirty="0"/>
          </a:p>
        </p:txBody>
      </p:sp>
      <p:sp>
        <p:nvSpPr>
          <p:cNvPr id="3" name="Slide Number Placeholder 2"/>
          <p:cNvSpPr>
            <a:spLocks noGrp="1"/>
          </p:cNvSpPr>
          <p:nvPr>
            <p:ph type="sldNum" sz="quarter" idx="12"/>
          </p:nvPr>
        </p:nvSpPr>
        <p:spPr/>
        <p:txBody>
          <a:bodyPr/>
          <a:lstStyle/>
          <a:p>
            <a:pPr>
              <a:defRPr/>
            </a:pPr>
            <a:fld id="{97CCC5E9-F9D9-46F9-AA92-085E1A182B77}" type="slidenum">
              <a:rPr lang="en-GB" smtClean="0"/>
              <a:pPr>
                <a:defRPr/>
              </a:pPr>
              <a:t>21</a:t>
            </a:fld>
            <a:endParaRPr lang="en-GB" dirty="0"/>
          </a:p>
        </p:txBody>
      </p:sp>
    </p:spTree>
    <p:extLst>
      <p:ext uri="{BB962C8B-B14F-4D97-AF65-F5344CB8AC3E}">
        <p14:creationId xmlns:p14="http://schemas.microsoft.com/office/powerpoint/2010/main" val="1994583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BE" dirty="0" err="1"/>
              <a:t>Some</a:t>
            </a:r>
            <a:r>
              <a:rPr lang="nl-BE" dirty="0"/>
              <a:t> of </a:t>
            </a:r>
            <a:r>
              <a:rPr lang="nl-BE" dirty="0" err="1"/>
              <a:t>the</a:t>
            </a:r>
            <a:r>
              <a:rPr lang="nl-BE" dirty="0"/>
              <a:t> </a:t>
            </a:r>
            <a:r>
              <a:rPr lang="nl-BE" dirty="0" err="1"/>
              <a:t>accents</a:t>
            </a:r>
            <a:endParaRPr lang="nl-BE" dirty="0"/>
          </a:p>
        </p:txBody>
      </p:sp>
      <p:sp>
        <p:nvSpPr>
          <p:cNvPr id="2" name="Tijdelijke aanduiding voor inhoud 1"/>
          <p:cNvSpPr>
            <a:spLocks noGrp="1"/>
          </p:cNvSpPr>
          <p:nvPr>
            <p:ph idx="1"/>
          </p:nvPr>
        </p:nvSpPr>
        <p:spPr/>
        <p:txBody>
          <a:bodyPr/>
          <a:lstStyle/>
          <a:p>
            <a:pPr marL="514350" indent="-514350">
              <a:buFont typeface="+mj-lt"/>
              <a:buAutoNum type="arabicPeriod" startAt="2"/>
            </a:pPr>
            <a:r>
              <a:rPr lang="en-GB" dirty="0" smtClean="0"/>
              <a:t>Empowerment of citizens and access to health data and services</a:t>
            </a:r>
          </a:p>
          <a:p>
            <a:pPr lvl="1"/>
            <a:r>
              <a:rPr lang="en-GB" dirty="0" smtClean="0"/>
              <a:t>access management: informed consent (IC), therapeutic relationship (TR), health care provider exclusion, mandates, logging</a:t>
            </a:r>
            <a:r>
              <a:rPr lang="en-GB" dirty="0"/>
              <a:t> </a:t>
            </a:r>
            <a:r>
              <a:rPr lang="en-GB" dirty="0" smtClean="0"/>
              <a:t>-&gt; still need for paradigm shift (access by health care providers having TR is default) ?</a:t>
            </a:r>
          </a:p>
          <a:p>
            <a:pPr lvl="1"/>
            <a:r>
              <a:rPr lang="en-GB" dirty="0" smtClean="0"/>
              <a:t>education &amp; literacy</a:t>
            </a:r>
          </a:p>
          <a:p>
            <a:pPr lvl="1"/>
            <a:r>
              <a:rPr lang="en-GB" dirty="0" smtClean="0"/>
              <a:t>Personal Health Viewer (PHV) -&gt; Personal Health Record (PHR)</a:t>
            </a:r>
          </a:p>
          <a:p>
            <a:pPr lvl="2"/>
            <a:r>
              <a:rPr lang="en-GB" dirty="0" smtClean="0"/>
              <a:t>user friendliness</a:t>
            </a:r>
          </a:p>
          <a:p>
            <a:pPr lvl="2"/>
            <a:r>
              <a:rPr lang="en-GB" dirty="0" smtClean="0"/>
              <a:t>direct data access</a:t>
            </a:r>
          </a:p>
          <a:p>
            <a:pPr lvl="2"/>
            <a:r>
              <a:rPr lang="en-GB" dirty="0" smtClean="0"/>
              <a:t>in line with European Health Data Space</a:t>
            </a:r>
          </a:p>
          <a:p>
            <a:pPr lvl="1"/>
            <a:r>
              <a:rPr lang="en-GB" dirty="0" smtClean="0"/>
              <a:t>participative &amp; active citizen/patient</a:t>
            </a:r>
          </a:p>
          <a:p>
            <a:pPr lvl="2"/>
            <a:r>
              <a:rPr lang="en-GB" dirty="0" smtClean="0"/>
              <a:t>journal</a:t>
            </a:r>
          </a:p>
          <a:p>
            <a:pPr lvl="2"/>
            <a:r>
              <a:rPr lang="en-GB" dirty="0" smtClean="0"/>
              <a:t>possibility to suggest improvements</a:t>
            </a:r>
          </a:p>
          <a:p>
            <a:pPr lvl="2"/>
            <a:r>
              <a:rPr lang="en-GB" dirty="0" smtClean="0"/>
              <a:t>Patient Reported Outcome/Experience Measures (PROM/PREM)</a:t>
            </a:r>
            <a:endParaRPr lang="en-GB" dirty="0"/>
          </a:p>
        </p:txBody>
      </p:sp>
      <p:sp>
        <p:nvSpPr>
          <p:cNvPr id="5" name="Slide Number Placeholder 4"/>
          <p:cNvSpPr>
            <a:spLocks noGrp="1"/>
          </p:cNvSpPr>
          <p:nvPr>
            <p:ph type="sldNum" sz="quarter" idx="12"/>
          </p:nvPr>
        </p:nvSpPr>
        <p:spPr/>
        <p:txBody>
          <a:bodyPr/>
          <a:lstStyle/>
          <a:p>
            <a:r>
              <a:rPr lang="fr-BE" smtClean="0"/>
              <a:t> </a:t>
            </a:r>
            <a:fld id="{30A9230E-FFBB-4CCB-ABD7-198084EDE768}" type="slidenum">
              <a:rPr lang="fr-BE" smtClean="0"/>
              <a:pPr/>
              <a:t>22</a:t>
            </a:fld>
            <a:r>
              <a:rPr lang="fr-BE" smtClean="0"/>
              <a:t> </a:t>
            </a:r>
            <a:endParaRPr lang="fr-BE" dirty="0"/>
          </a:p>
        </p:txBody>
      </p:sp>
    </p:spTree>
    <p:extLst>
      <p:ext uri="{BB962C8B-B14F-4D97-AF65-F5344CB8AC3E}">
        <p14:creationId xmlns:p14="http://schemas.microsoft.com/office/powerpoint/2010/main" val="29149045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Some</a:t>
            </a:r>
            <a:r>
              <a:rPr lang="nl-BE" dirty="0" smtClean="0"/>
              <a:t> of </a:t>
            </a:r>
            <a:r>
              <a:rPr lang="nl-BE" dirty="0" err="1" smtClean="0"/>
              <a:t>the</a:t>
            </a:r>
            <a:r>
              <a:rPr lang="nl-BE" dirty="0" smtClean="0"/>
              <a:t> </a:t>
            </a:r>
            <a:r>
              <a:rPr lang="nl-BE" dirty="0" err="1" smtClean="0"/>
              <a:t>accents</a:t>
            </a:r>
            <a:endParaRPr lang="nl-BE" dirty="0"/>
          </a:p>
        </p:txBody>
      </p:sp>
      <p:sp>
        <p:nvSpPr>
          <p:cNvPr id="3" name="Content Placeholder 2"/>
          <p:cNvSpPr>
            <a:spLocks noGrp="1"/>
          </p:cNvSpPr>
          <p:nvPr>
            <p:ph idx="1"/>
          </p:nvPr>
        </p:nvSpPr>
        <p:spPr/>
        <p:txBody>
          <a:bodyPr>
            <a:normAutofit/>
          </a:bodyPr>
          <a:lstStyle/>
          <a:p>
            <a:pPr marL="514350" indent="-514350">
              <a:buFont typeface="+mj-lt"/>
              <a:buAutoNum type="arabicPeriod" startAt="3"/>
            </a:pPr>
            <a:r>
              <a:rPr lang="en-GB" dirty="0" smtClean="0"/>
              <a:t>Empowerment </a:t>
            </a:r>
            <a:r>
              <a:rPr lang="en-GB" dirty="0"/>
              <a:t>of caregivers and access to health data and services</a:t>
            </a:r>
          </a:p>
          <a:p>
            <a:pPr lvl="1"/>
            <a:r>
              <a:rPr lang="en-GB" dirty="0"/>
              <a:t>Electronic </a:t>
            </a:r>
            <a:r>
              <a:rPr lang="en-GB" dirty="0" smtClean="0"/>
              <a:t>Patient </a:t>
            </a:r>
            <a:r>
              <a:rPr lang="en-GB" dirty="0"/>
              <a:t>R</a:t>
            </a:r>
            <a:r>
              <a:rPr lang="en-GB" dirty="0" smtClean="0"/>
              <a:t>ecord (EPR</a:t>
            </a:r>
            <a:r>
              <a:rPr lang="en-GB" dirty="0"/>
              <a:t>) for every healthcare </a:t>
            </a:r>
            <a:r>
              <a:rPr lang="en-GB" dirty="0" smtClean="0"/>
              <a:t>provider</a:t>
            </a:r>
          </a:p>
          <a:p>
            <a:pPr lvl="2"/>
            <a:r>
              <a:rPr lang="en-GB" dirty="0" smtClean="0"/>
              <a:t>Quality-Law</a:t>
            </a:r>
          </a:p>
          <a:p>
            <a:pPr lvl="2"/>
            <a:r>
              <a:rPr lang="en-GB" dirty="0" smtClean="0"/>
              <a:t>registration of software</a:t>
            </a:r>
            <a:endParaRPr lang="en-GB" dirty="0"/>
          </a:p>
          <a:p>
            <a:pPr lvl="1"/>
            <a:r>
              <a:rPr lang="en-GB" dirty="0"/>
              <a:t>EPR in each healthcare </a:t>
            </a:r>
            <a:r>
              <a:rPr lang="en-GB" dirty="0" smtClean="0"/>
              <a:t>institution</a:t>
            </a:r>
          </a:p>
          <a:p>
            <a:pPr lvl="2"/>
            <a:r>
              <a:rPr lang="en-GB" dirty="0" smtClean="0"/>
              <a:t>Belgian Meaningful Use Criteria (BMUC)</a:t>
            </a:r>
          </a:p>
          <a:p>
            <a:pPr lvl="2"/>
            <a:r>
              <a:rPr lang="en-GB" dirty="0" smtClean="0"/>
              <a:t>registration</a:t>
            </a:r>
          </a:p>
          <a:p>
            <a:pPr lvl="2"/>
            <a:r>
              <a:rPr lang="en-GB" dirty="0" smtClean="0"/>
              <a:t>funding </a:t>
            </a:r>
            <a:r>
              <a:rPr lang="en-GB" dirty="0"/>
              <a:t>of specific </a:t>
            </a:r>
            <a:r>
              <a:rPr lang="en-GB" dirty="0" smtClean="0"/>
              <a:t>domains</a:t>
            </a:r>
            <a:endParaRPr lang="en-GB" dirty="0"/>
          </a:p>
          <a:p>
            <a:pPr lvl="1"/>
            <a:r>
              <a:rPr lang="en-GB" dirty="0"/>
              <a:t>t</a:t>
            </a:r>
            <a:r>
              <a:rPr lang="en-GB" dirty="0" smtClean="0"/>
              <a:t>raining </a:t>
            </a:r>
            <a:r>
              <a:rPr lang="en-GB" dirty="0"/>
              <a:t>and literacy </a:t>
            </a:r>
            <a:r>
              <a:rPr lang="en-GB" dirty="0" smtClean="0"/>
              <a:t>health care providers: </a:t>
            </a:r>
            <a:r>
              <a:rPr lang="en-GB" dirty="0"/>
              <a:t>use of standards, application of </a:t>
            </a:r>
            <a:r>
              <a:rPr lang="en-GB" dirty="0" smtClean="0"/>
              <a:t>legislation</a:t>
            </a:r>
            <a:endParaRPr lang="en-GB" dirty="0"/>
          </a:p>
          <a:p>
            <a:pPr lvl="1"/>
            <a:r>
              <a:rPr lang="en-GB" dirty="0"/>
              <a:t>i</a:t>
            </a:r>
            <a:r>
              <a:rPr lang="en-GB" dirty="0" smtClean="0"/>
              <a:t>ntegrated </a:t>
            </a:r>
            <a:r>
              <a:rPr lang="en-GB" dirty="0"/>
              <a:t>care, multidisciplinary cooperation: </a:t>
            </a:r>
            <a:r>
              <a:rPr lang="en-GB" dirty="0" err="1" smtClean="0"/>
              <a:t>BelRAI</a:t>
            </a:r>
            <a:endParaRPr lang="en-GB" dirty="0"/>
          </a:p>
          <a:p>
            <a:pPr lvl="1"/>
            <a:r>
              <a:rPr lang="en-GB" dirty="0"/>
              <a:t>p</a:t>
            </a:r>
            <a:r>
              <a:rPr lang="en-GB" dirty="0" smtClean="0"/>
              <a:t>ortal health care provider</a:t>
            </a:r>
            <a:endParaRPr lang="en-GB" dirty="0"/>
          </a:p>
          <a:p>
            <a:pPr lvl="1"/>
            <a:r>
              <a:rPr lang="en-GB" dirty="0" smtClean="0"/>
              <a:t>incentives</a:t>
            </a:r>
            <a:endParaRPr lang="en-GB" dirty="0"/>
          </a:p>
        </p:txBody>
      </p:sp>
      <p:sp>
        <p:nvSpPr>
          <p:cNvPr id="4" name="Slide Number Placeholder 3"/>
          <p:cNvSpPr>
            <a:spLocks noGrp="1"/>
          </p:cNvSpPr>
          <p:nvPr>
            <p:ph type="sldNum" sz="quarter" idx="12"/>
          </p:nvPr>
        </p:nvSpPr>
        <p:spPr/>
        <p:txBody>
          <a:bodyPr/>
          <a:lstStyle/>
          <a:p>
            <a:r>
              <a:rPr lang="fr-BE" smtClean="0"/>
              <a:t> </a:t>
            </a:r>
            <a:fld id="{30A9230E-FFBB-4CCB-ABD7-198084EDE768}" type="slidenum">
              <a:rPr lang="fr-BE" smtClean="0"/>
              <a:pPr/>
              <a:t>23</a:t>
            </a:fld>
            <a:r>
              <a:rPr lang="fr-BE" smtClean="0"/>
              <a:t> </a:t>
            </a:r>
            <a:endParaRPr lang="fr-BE" dirty="0"/>
          </a:p>
        </p:txBody>
      </p:sp>
    </p:spTree>
    <p:extLst>
      <p:ext uri="{BB962C8B-B14F-4D97-AF65-F5344CB8AC3E}">
        <p14:creationId xmlns:p14="http://schemas.microsoft.com/office/powerpoint/2010/main" val="10847472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BE" dirty="0" err="1" smtClean="0"/>
              <a:t>Some</a:t>
            </a:r>
            <a:r>
              <a:rPr lang="nl-BE" dirty="0" smtClean="0"/>
              <a:t> of </a:t>
            </a:r>
            <a:r>
              <a:rPr lang="nl-BE" dirty="0" err="1" smtClean="0"/>
              <a:t>the</a:t>
            </a:r>
            <a:r>
              <a:rPr lang="nl-BE" dirty="0" smtClean="0"/>
              <a:t> </a:t>
            </a:r>
            <a:r>
              <a:rPr lang="nl-BE" dirty="0" err="1" smtClean="0"/>
              <a:t>accents</a:t>
            </a:r>
            <a:endParaRPr lang="nl-BE" dirty="0"/>
          </a:p>
        </p:txBody>
      </p:sp>
      <p:sp>
        <p:nvSpPr>
          <p:cNvPr id="2" name="Tijdelijke aanduiding voor inhoud 1"/>
          <p:cNvSpPr>
            <a:spLocks noGrp="1"/>
          </p:cNvSpPr>
          <p:nvPr>
            <p:ph idx="1"/>
          </p:nvPr>
        </p:nvSpPr>
        <p:spPr/>
        <p:txBody>
          <a:bodyPr>
            <a:normAutofit/>
          </a:bodyPr>
          <a:lstStyle/>
          <a:p>
            <a:pPr marL="514350" indent="-514350">
              <a:buFont typeface="+mj-lt"/>
              <a:buAutoNum type="arabicPeriod" startAt="4"/>
            </a:pPr>
            <a:r>
              <a:rPr lang="en-GB" dirty="0"/>
              <a:t>Facilitating the exchange of care and health data</a:t>
            </a:r>
          </a:p>
          <a:p>
            <a:pPr lvl="1"/>
            <a:r>
              <a:rPr lang="en-GB" dirty="0" smtClean="0"/>
              <a:t>care sets</a:t>
            </a:r>
          </a:p>
          <a:p>
            <a:pPr lvl="2"/>
            <a:r>
              <a:rPr lang="en-GB" dirty="0" smtClean="0"/>
              <a:t>definition</a:t>
            </a:r>
          </a:p>
          <a:p>
            <a:pPr lvl="2"/>
            <a:r>
              <a:rPr lang="en-GB" dirty="0"/>
              <a:t>g</a:t>
            </a:r>
            <a:r>
              <a:rPr lang="en-GB" dirty="0" smtClean="0"/>
              <a:t>ood governance</a:t>
            </a:r>
            <a:endParaRPr lang="en-GB" dirty="0"/>
          </a:p>
          <a:p>
            <a:pPr lvl="1"/>
            <a:r>
              <a:rPr lang="en-GB" dirty="0" smtClean="0"/>
              <a:t>standards</a:t>
            </a:r>
          </a:p>
          <a:p>
            <a:pPr lvl="2"/>
            <a:r>
              <a:rPr lang="en-GB" dirty="0" smtClean="0"/>
              <a:t>semantic interoperability: </a:t>
            </a:r>
            <a:r>
              <a:rPr lang="en-GB" dirty="0" err="1" smtClean="0"/>
              <a:t>Snomed</a:t>
            </a:r>
            <a:r>
              <a:rPr lang="en-GB" dirty="0" smtClean="0"/>
              <a:t> </a:t>
            </a:r>
            <a:r>
              <a:rPr lang="en-GB" dirty="0"/>
              <a:t>CT, </a:t>
            </a:r>
            <a:r>
              <a:rPr lang="en-GB" dirty="0" smtClean="0"/>
              <a:t>ICD-11</a:t>
            </a:r>
          </a:p>
          <a:p>
            <a:pPr lvl="2"/>
            <a:r>
              <a:rPr lang="en-GB" dirty="0" smtClean="0"/>
              <a:t>technical interoperability: FHIR</a:t>
            </a:r>
          </a:p>
          <a:p>
            <a:pPr lvl="2"/>
            <a:r>
              <a:rPr lang="en-GB" dirty="0" smtClean="0"/>
              <a:t>guidance </a:t>
            </a:r>
            <a:r>
              <a:rPr lang="en-GB" dirty="0"/>
              <a:t>on </a:t>
            </a:r>
            <a:r>
              <a:rPr lang="en-GB" dirty="0" smtClean="0"/>
              <a:t>implementation</a:t>
            </a:r>
            <a:endParaRPr lang="en-GB" dirty="0"/>
          </a:p>
          <a:p>
            <a:pPr lvl="1"/>
            <a:r>
              <a:rPr lang="en-GB" dirty="0" smtClean="0"/>
              <a:t>metadata </a:t>
            </a:r>
            <a:r>
              <a:rPr lang="en-GB" dirty="0"/>
              <a:t>definition and </a:t>
            </a:r>
            <a:r>
              <a:rPr lang="en-GB" dirty="0" smtClean="0"/>
              <a:t>use</a:t>
            </a:r>
            <a:endParaRPr lang="en-GB" dirty="0"/>
          </a:p>
          <a:p>
            <a:pPr lvl="1"/>
            <a:r>
              <a:rPr lang="en-GB" dirty="0" err="1" smtClean="0"/>
              <a:t>MyHealth@EU</a:t>
            </a:r>
            <a:endParaRPr lang="en-GB" dirty="0" smtClean="0"/>
          </a:p>
          <a:p>
            <a:pPr lvl="2"/>
            <a:r>
              <a:rPr lang="en-GB" dirty="0" smtClean="0"/>
              <a:t>cross </a:t>
            </a:r>
            <a:r>
              <a:rPr lang="en-GB" dirty="0"/>
              <a:t>border patient </a:t>
            </a:r>
            <a:r>
              <a:rPr lang="en-GB" dirty="0" smtClean="0"/>
              <a:t>summary &amp; prescription</a:t>
            </a:r>
            <a:endParaRPr lang="en-GB" dirty="0"/>
          </a:p>
          <a:p>
            <a:pPr lvl="1"/>
            <a:r>
              <a:rPr lang="en-GB" dirty="0" smtClean="0"/>
              <a:t>authentic sources</a:t>
            </a:r>
          </a:p>
          <a:p>
            <a:pPr lvl="2"/>
            <a:r>
              <a:rPr lang="en-GB" dirty="0" smtClean="0"/>
              <a:t>COBRHA+</a:t>
            </a:r>
          </a:p>
          <a:p>
            <a:pPr lvl="2"/>
            <a:r>
              <a:rPr lang="en-GB" dirty="0" smtClean="0"/>
              <a:t>SAM</a:t>
            </a:r>
            <a:endParaRPr lang="en-GB" dirty="0"/>
          </a:p>
        </p:txBody>
      </p:sp>
      <p:sp>
        <p:nvSpPr>
          <p:cNvPr id="5" name="Slide Number Placeholder 4"/>
          <p:cNvSpPr>
            <a:spLocks noGrp="1"/>
          </p:cNvSpPr>
          <p:nvPr>
            <p:ph type="sldNum" sz="quarter" idx="12"/>
          </p:nvPr>
        </p:nvSpPr>
        <p:spPr/>
        <p:txBody>
          <a:bodyPr/>
          <a:lstStyle/>
          <a:p>
            <a:r>
              <a:rPr lang="fr-BE" smtClean="0"/>
              <a:t> </a:t>
            </a:r>
            <a:fld id="{30A9230E-FFBB-4CCB-ABD7-198084EDE768}" type="slidenum">
              <a:rPr lang="fr-BE" smtClean="0"/>
              <a:pPr/>
              <a:t>24</a:t>
            </a:fld>
            <a:r>
              <a:rPr lang="fr-BE" smtClean="0"/>
              <a:t> </a:t>
            </a:r>
            <a:endParaRPr lang="fr-BE" dirty="0"/>
          </a:p>
        </p:txBody>
      </p:sp>
    </p:spTree>
    <p:extLst>
      <p:ext uri="{BB962C8B-B14F-4D97-AF65-F5344CB8AC3E}">
        <p14:creationId xmlns:p14="http://schemas.microsoft.com/office/powerpoint/2010/main" val="217269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buFont typeface="+mj-lt"/>
              <a:buAutoNum type="arabicPeriod" startAt="5"/>
            </a:pPr>
            <a:r>
              <a:rPr lang="en-GB" dirty="0" smtClean="0"/>
              <a:t>Innovation and promotion of research and development</a:t>
            </a:r>
          </a:p>
          <a:p>
            <a:pPr lvl="1"/>
            <a:r>
              <a:rPr lang="en-GB" dirty="0" smtClean="0"/>
              <a:t>secondary use of data (Health Data Authority)</a:t>
            </a:r>
          </a:p>
          <a:p>
            <a:pPr lvl="2"/>
            <a:r>
              <a:rPr lang="en-GB" dirty="0" smtClean="0"/>
              <a:t>access to anonymized and </a:t>
            </a:r>
            <a:r>
              <a:rPr lang="en-GB" dirty="0" err="1" smtClean="0"/>
              <a:t>pseudonymised</a:t>
            </a:r>
            <a:r>
              <a:rPr lang="en-GB" dirty="0" smtClean="0"/>
              <a:t> </a:t>
            </a:r>
            <a:r>
              <a:rPr lang="en-GB" dirty="0" smtClean="0"/>
              <a:t>data</a:t>
            </a:r>
          </a:p>
          <a:p>
            <a:pPr lvl="2"/>
            <a:r>
              <a:rPr lang="en-GB" dirty="0" smtClean="0"/>
              <a:t>FAIR-principle (findable, accessible, interoperable, reusable) </a:t>
            </a:r>
          </a:p>
          <a:p>
            <a:pPr lvl="1"/>
            <a:r>
              <a:rPr lang="en-GB" dirty="0" smtClean="0"/>
              <a:t>telecare, homecare</a:t>
            </a:r>
          </a:p>
          <a:p>
            <a:pPr lvl="1"/>
            <a:r>
              <a:rPr lang="en-GB" dirty="0" smtClean="0"/>
              <a:t>artificial intelligence (AI) (AI4Health)</a:t>
            </a:r>
          </a:p>
          <a:p>
            <a:pPr lvl="1"/>
            <a:r>
              <a:rPr lang="en-GB" dirty="0" smtClean="0"/>
              <a:t>health technologies in general (KCE study HTA), </a:t>
            </a:r>
            <a:r>
              <a:rPr lang="en-GB" dirty="0" err="1" smtClean="0"/>
              <a:t>oa</a:t>
            </a:r>
            <a:r>
              <a:rPr lang="en-GB" dirty="0" smtClean="0"/>
              <a:t> </a:t>
            </a:r>
            <a:r>
              <a:rPr lang="en-GB" dirty="0" err="1" smtClean="0"/>
              <a:t>mHealth</a:t>
            </a:r>
            <a:r>
              <a:rPr lang="en-GB" dirty="0" smtClean="0"/>
              <a:t> -&gt; need for review of validation pyramid ? </a:t>
            </a:r>
          </a:p>
          <a:p>
            <a:pPr lvl="1"/>
            <a:endParaRPr lang="en-GB" dirty="0" smtClean="0"/>
          </a:p>
        </p:txBody>
      </p:sp>
      <p:pic>
        <p:nvPicPr>
          <p:cNvPr id="6" name="Afbeelding 5"/>
          <p:cNvPicPr>
            <a:picLocks noChangeAspect="1"/>
          </p:cNvPicPr>
          <p:nvPr/>
        </p:nvPicPr>
        <p:blipFill>
          <a:blip r:embed="rId3"/>
          <a:stretch>
            <a:fillRect/>
          </a:stretch>
        </p:blipFill>
        <p:spPr>
          <a:xfrm>
            <a:off x="2567608" y="3717032"/>
            <a:ext cx="7689977" cy="2499451"/>
          </a:xfrm>
          <a:prstGeom prst="rect">
            <a:avLst/>
          </a:prstGeom>
        </p:spPr>
      </p:pic>
      <p:sp>
        <p:nvSpPr>
          <p:cNvPr id="2" name="Title 1"/>
          <p:cNvSpPr>
            <a:spLocks noGrp="1"/>
          </p:cNvSpPr>
          <p:nvPr>
            <p:ph type="title"/>
          </p:nvPr>
        </p:nvSpPr>
        <p:spPr/>
        <p:txBody>
          <a:bodyPr/>
          <a:lstStyle/>
          <a:p>
            <a:r>
              <a:rPr lang="nl-BE" dirty="0" err="1" smtClean="0"/>
              <a:t>Some</a:t>
            </a:r>
            <a:r>
              <a:rPr lang="nl-BE" dirty="0" smtClean="0"/>
              <a:t> of </a:t>
            </a:r>
            <a:r>
              <a:rPr lang="nl-BE" dirty="0" err="1" smtClean="0"/>
              <a:t>the</a:t>
            </a:r>
            <a:r>
              <a:rPr lang="nl-BE" dirty="0" smtClean="0"/>
              <a:t> </a:t>
            </a:r>
            <a:r>
              <a:rPr lang="nl-BE" dirty="0" err="1" smtClean="0"/>
              <a:t>accents</a:t>
            </a:r>
            <a:endParaRPr lang="nl-BE" dirty="0"/>
          </a:p>
        </p:txBody>
      </p:sp>
      <p:sp>
        <p:nvSpPr>
          <p:cNvPr id="4" name="Slide Number Placeholder 3"/>
          <p:cNvSpPr>
            <a:spLocks noGrp="1"/>
          </p:cNvSpPr>
          <p:nvPr>
            <p:ph type="sldNum" sz="quarter" idx="12"/>
          </p:nvPr>
        </p:nvSpPr>
        <p:spPr/>
        <p:txBody>
          <a:bodyPr/>
          <a:lstStyle/>
          <a:p>
            <a:r>
              <a:rPr lang="fr-BE" smtClean="0"/>
              <a:t> </a:t>
            </a:r>
            <a:fld id="{30A9230E-FFBB-4CCB-ABD7-198084EDE768}" type="slidenum">
              <a:rPr lang="fr-BE" smtClean="0"/>
              <a:pPr/>
              <a:t>25</a:t>
            </a:fld>
            <a:r>
              <a:rPr lang="fr-BE" smtClean="0"/>
              <a:t> </a:t>
            </a:r>
            <a:endParaRPr lang="fr-BE" dirty="0"/>
          </a:p>
        </p:txBody>
      </p:sp>
    </p:spTree>
    <p:extLst>
      <p:ext uri="{BB962C8B-B14F-4D97-AF65-F5344CB8AC3E}">
        <p14:creationId xmlns:p14="http://schemas.microsoft.com/office/powerpoint/2010/main" val="16158848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 name="Groep 11"/>
          <p:cNvGrpSpPr/>
          <p:nvPr/>
        </p:nvGrpSpPr>
        <p:grpSpPr>
          <a:xfrm>
            <a:off x="962999" y="907224"/>
            <a:ext cx="1579418" cy="1484133"/>
            <a:chOff x="962999" y="128966"/>
            <a:chExt cx="1579418" cy="1484133"/>
          </a:xfrm>
        </p:grpSpPr>
        <p:sp>
          <p:nvSpPr>
            <p:cNvPr id="5" name="Rechthoek 4"/>
            <p:cNvSpPr/>
            <p:nvPr/>
          </p:nvSpPr>
          <p:spPr>
            <a:xfrm>
              <a:off x="962999" y="166685"/>
              <a:ext cx="1579418" cy="14464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4" name="Stroomdiagram: Magnetische schijf 3"/>
            <p:cNvSpPr/>
            <p:nvPr/>
          </p:nvSpPr>
          <p:spPr>
            <a:xfrm>
              <a:off x="1334802" y="607257"/>
              <a:ext cx="816631" cy="875266"/>
            </a:xfrm>
            <a:prstGeom prst="flowChartMagneticDisk">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200" dirty="0">
                  <a:ln>
                    <a:solidFill>
                      <a:schemeClr val="tx1"/>
                    </a:solidFill>
                  </a:ln>
                  <a:solidFill>
                    <a:schemeClr val="tx1"/>
                  </a:solidFill>
                </a:rPr>
                <a:t>EPD</a:t>
              </a:r>
            </a:p>
          </p:txBody>
        </p:sp>
        <p:sp>
          <p:nvSpPr>
            <p:cNvPr id="6" name="Tekstvak 5"/>
            <p:cNvSpPr txBox="1"/>
            <p:nvPr/>
          </p:nvSpPr>
          <p:spPr>
            <a:xfrm>
              <a:off x="1083533" y="128966"/>
              <a:ext cx="1319173" cy="276999"/>
            </a:xfrm>
            <a:prstGeom prst="rect">
              <a:avLst/>
            </a:prstGeom>
            <a:noFill/>
          </p:spPr>
          <p:txBody>
            <a:bodyPr wrap="square" rtlCol="0">
              <a:spAutoFit/>
            </a:bodyPr>
            <a:lstStyle/>
            <a:p>
              <a:pPr algn="ctr"/>
              <a:r>
                <a:rPr lang="nl-BE" sz="1200" dirty="0"/>
                <a:t>HCP / HCI</a:t>
              </a:r>
            </a:p>
          </p:txBody>
        </p:sp>
      </p:grpSp>
      <p:grpSp>
        <p:nvGrpSpPr>
          <p:cNvPr id="13" name="Groep 12"/>
          <p:cNvGrpSpPr/>
          <p:nvPr/>
        </p:nvGrpSpPr>
        <p:grpSpPr>
          <a:xfrm>
            <a:off x="962999" y="3517691"/>
            <a:ext cx="1579418" cy="1467507"/>
            <a:chOff x="962999" y="145592"/>
            <a:chExt cx="1579418" cy="1467507"/>
          </a:xfrm>
        </p:grpSpPr>
        <p:sp>
          <p:nvSpPr>
            <p:cNvPr id="14" name="Rechthoek 13"/>
            <p:cNvSpPr/>
            <p:nvPr/>
          </p:nvSpPr>
          <p:spPr>
            <a:xfrm>
              <a:off x="962999" y="166685"/>
              <a:ext cx="1579418" cy="14464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5" name="Stroomdiagram: Magnetische schijf 14"/>
            <p:cNvSpPr/>
            <p:nvPr/>
          </p:nvSpPr>
          <p:spPr>
            <a:xfrm>
              <a:off x="1334802" y="607257"/>
              <a:ext cx="816631" cy="875266"/>
            </a:xfrm>
            <a:prstGeom prst="flowChartMagneticDisk">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200" dirty="0">
                  <a:ln>
                    <a:solidFill>
                      <a:schemeClr val="tx1"/>
                    </a:solidFill>
                  </a:ln>
                  <a:solidFill>
                    <a:schemeClr val="tx1"/>
                  </a:solidFill>
                </a:rPr>
                <a:t>DB</a:t>
              </a:r>
            </a:p>
          </p:txBody>
        </p:sp>
        <p:sp>
          <p:nvSpPr>
            <p:cNvPr id="16" name="Tekstvak 15"/>
            <p:cNvSpPr txBox="1"/>
            <p:nvPr/>
          </p:nvSpPr>
          <p:spPr>
            <a:xfrm>
              <a:off x="1100215" y="145592"/>
              <a:ext cx="1319173" cy="461665"/>
            </a:xfrm>
            <a:prstGeom prst="rect">
              <a:avLst/>
            </a:prstGeom>
            <a:noFill/>
          </p:spPr>
          <p:txBody>
            <a:bodyPr wrap="square" rtlCol="0">
              <a:spAutoFit/>
            </a:bodyPr>
            <a:lstStyle/>
            <a:p>
              <a:pPr algn="ctr"/>
              <a:r>
                <a:rPr lang="nl-BE" sz="1200" dirty="0"/>
                <a:t>Health Insurance Fund </a:t>
              </a:r>
            </a:p>
          </p:txBody>
        </p:sp>
      </p:grpSp>
      <p:grpSp>
        <p:nvGrpSpPr>
          <p:cNvPr id="17" name="Groep 16"/>
          <p:cNvGrpSpPr/>
          <p:nvPr/>
        </p:nvGrpSpPr>
        <p:grpSpPr>
          <a:xfrm>
            <a:off x="953408" y="5111060"/>
            <a:ext cx="1579418" cy="1484133"/>
            <a:chOff x="962999" y="128966"/>
            <a:chExt cx="1579418" cy="1484133"/>
          </a:xfrm>
        </p:grpSpPr>
        <p:sp>
          <p:nvSpPr>
            <p:cNvPr id="18" name="Rechthoek 17"/>
            <p:cNvSpPr/>
            <p:nvPr/>
          </p:nvSpPr>
          <p:spPr>
            <a:xfrm>
              <a:off x="962999" y="166685"/>
              <a:ext cx="1579418" cy="14464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9" name="Stroomdiagram: Magnetische schijf 18"/>
            <p:cNvSpPr/>
            <p:nvPr/>
          </p:nvSpPr>
          <p:spPr>
            <a:xfrm>
              <a:off x="1334802" y="607257"/>
              <a:ext cx="816631" cy="875266"/>
            </a:xfrm>
            <a:prstGeom prst="flowChartMagneticDisk">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200" dirty="0">
                  <a:ln>
                    <a:solidFill>
                      <a:schemeClr val="tx1"/>
                    </a:solidFill>
                  </a:ln>
                  <a:solidFill>
                    <a:schemeClr val="tx1"/>
                  </a:solidFill>
                </a:rPr>
                <a:t>DB</a:t>
              </a:r>
            </a:p>
          </p:txBody>
        </p:sp>
        <p:sp>
          <p:nvSpPr>
            <p:cNvPr id="20" name="Tekstvak 19"/>
            <p:cNvSpPr txBox="1"/>
            <p:nvPr/>
          </p:nvSpPr>
          <p:spPr>
            <a:xfrm>
              <a:off x="1083533" y="128966"/>
              <a:ext cx="1458884" cy="461665"/>
            </a:xfrm>
            <a:prstGeom prst="rect">
              <a:avLst/>
            </a:prstGeom>
            <a:noFill/>
          </p:spPr>
          <p:txBody>
            <a:bodyPr wrap="square" rtlCol="0">
              <a:spAutoFit/>
            </a:bodyPr>
            <a:lstStyle/>
            <a:p>
              <a:pPr algn="ctr"/>
              <a:r>
                <a:rPr lang="nl-BE" sz="1200" dirty="0" err="1" smtClean="0"/>
                <a:t>Socio-economic</a:t>
              </a:r>
              <a:r>
                <a:rPr lang="nl-BE" sz="1200" dirty="0" smtClean="0"/>
                <a:t> </a:t>
              </a:r>
              <a:r>
                <a:rPr lang="nl-BE" sz="1200" dirty="0"/>
                <a:t>actors</a:t>
              </a:r>
            </a:p>
          </p:txBody>
        </p:sp>
      </p:grpSp>
      <p:grpSp>
        <p:nvGrpSpPr>
          <p:cNvPr id="21" name="Groep 20"/>
          <p:cNvGrpSpPr/>
          <p:nvPr/>
        </p:nvGrpSpPr>
        <p:grpSpPr>
          <a:xfrm>
            <a:off x="2774509" y="202876"/>
            <a:ext cx="1579418" cy="1446414"/>
            <a:chOff x="962999" y="166685"/>
            <a:chExt cx="1579418" cy="1446414"/>
          </a:xfrm>
        </p:grpSpPr>
        <p:sp>
          <p:nvSpPr>
            <p:cNvPr id="22" name="Rechthoek 21"/>
            <p:cNvSpPr/>
            <p:nvPr/>
          </p:nvSpPr>
          <p:spPr>
            <a:xfrm>
              <a:off x="962999" y="166685"/>
              <a:ext cx="1579418" cy="14464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3" name="Stroomdiagram: Magnetische schijf 22"/>
            <p:cNvSpPr/>
            <p:nvPr/>
          </p:nvSpPr>
          <p:spPr>
            <a:xfrm>
              <a:off x="1334802" y="607257"/>
              <a:ext cx="816631" cy="875266"/>
            </a:xfrm>
            <a:prstGeom prst="flowChartMagneticDisk">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200" dirty="0">
                  <a:ln>
                    <a:solidFill>
                      <a:schemeClr val="tx1"/>
                    </a:solidFill>
                  </a:ln>
                  <a:solidFill>
                    <a:schemeClr val="tx1"/>
                  </a:solidFill>
                </a:rPr>
                <a:t>DB</a:t>
              </a:r>
            </a:p>
          </p:txBody>
        </p:sp>
        <p:sp>
          <p:nvSpPr>
            <p:cNvPr id="24" name="Tekstvak 23"/>
            <p:cNvSpPr txBox="1"/>
            <p:nvPr/>
          </p:nvSpPr>
          <p:spPr>
            <a:xfrm>
              <a:off x="1083533" y="237035"/>
              <a:ext cx="1319173" cy="276999"/>
            </a:xfrm>
            <a:prstGeom prst="rect">
              <a:avLst/>
            </a:prstGeom>
            <a:noFill/>
          </p:spPr>
          <p:txBody>
            <a:bodyPr wrap="square" rtlCol="0">
              <a:spAutoFit/>
            </a:bodyPr>
            <a:lstStyle/>
            <a:p>
              <a:pPr algn="ctr"/>
              <a:r>
                <a:rPr lang="nl-BE" sz="1200" dirty="0"/>
                <a:t>Healthdata.be</a:t>
              </a:r>
            </a:p>
          </p:txBody>
        </p:sp>
      </p:grpSp>
      <p:grpSp>
        <p:nvGrpSpPr>
          <p:cNvPr id="29" name="Groep 28"/>
          <p:cNvGrpSpPr/>
          <p:nvPr/>
        </p:nvGrpSpPr>
        <p:grpSpPr>
          <a:xfrm>
            <a:off x="2764918" y="1801580"/>
            <a:ext cx="1579418" cy="1484133"/>
            <a:chOff x="962999" y="128966"/>
            <a:chExt cx="1579418" cy="1484133"/>
          </a:xfrm>
        </p:grpSpPr>
        <p:sp>
          <p:nvSpPr>
            <p:cNvPr id="30" name="Rechthoek 29"/>
            <p:cNvSpPr/>
            <p:nvPr/>
          </p:nvSpPr>
          <p:spPr>
            <a:xfrm>
              <a:off x="962999" y="166685"/>
              <a:ext cx="1579418" cy="14464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31" name="Stroomdiagram: Magnetische schijf 30"/>
            <p:cNvSpPr/>
            <p:nvPr/>
          </p:nvSpPr>
          <p:spPr>
            <a:xfrm>
              <a:off x="1334802" y="607257"/>
              <a:ext cx="816631" cy="875266"/>
            </a:xfrm>
            <a:prstGeom prst="flowChartMagneticDisk">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200" dirty="0">
                  <a:ln>
                    <a:solidFill>
                      <a:schemeClr val="tx1"/>
                    </a:solidFill>
                  </a:ln>
                  <a:solidFill>
                    <a:schemeClr val="tx1"/>
                  </a:solidFill>
                </a:rPr>
                <a:t>MCD &amp; MND &amp; MPD</a:t>
              </a:r>
            </a:p>
          </p:txBody>
        </p:sp>
        <p:sp>
          <p:nvSpPr>
            <p:cNvPr id="32" name="Tekstvak 31"/>
            <p:cNvSpPr txBox="1"/>
            <p:nvPr/>
          </p:nvSpPr>
          <p:spPr>
            <a:xfrm>
              <a:off x="1083533" y="128966"/>
              <a:ext cx="1444168" cy="461665"/>
            </a:xfrm>
            <a:prstGeom prst="rect">
              <a:avLst/>
            </a:prstGeom>
            <a:noFill/>
          </p:spPr>
          <p:txBody>
            <a:bodyPr wrap="square" rtlCol="0">
              <a:spAutoFit/>
            </a:bodyPr>
            <a:lstStyle/>
            <a:p>
              <a:pPr algn="ctr"/>
              <a:r>
                <a:rPr lang="nl-BE" sz="1200" dirty="0"/>
                <a:t>FPS PH, Food Chain Safety, Environment</a:t>
              </a:r>
            </a:p>
          </p:txBody>
        </p:sp>
      </p:grpSp>
      <p:grpSp>
        <p:nvGrpSpPr>
          <p:cNvPr id="33" name="Groep 32"/>
          <p:cNvGrpSpPr/>
          <p:nvPr/>
        </p:nvGrpSpPr>
        <p:grpSpPr>
          <a:xfrm>
            <a:off x="2774509" y="3538784"/>
            <a:ext cx="1579418" cy="1446414"/>
            <a:chOff x="962999" y="166685"/>
            <a:chExt cx="1579418" cy="1446414"/>
          </a:xfrm>
        </p:grpSpPr>
        <p:sp>
          <p:nvSpPr>
            <p:cNvPr id="34" name="Rechthoek 33"/>
            <p:cNvSpPr/>
            <p:nvPr/>
          </p:nvSpPr>
          <p:spPr>
            <a:xfrm>
              <a:off x="962999" y="166685"/>
              <a:ext cx="1579418" cy="14464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35" name="Stroomdiagram: Magnetische schijf 34"/>
            <p:cNvSpPr/>
            <p:nvPr/>
          </p:nvSpPr>
          <p:spPr>
            <a:xfrm>
              <a:off x="1334802" y="607257"/>
              <a:ext cx="816631" cy="875266"/>
            </a:xfrm>
            <a:prstGeom prst="flowChartMagneticDisk">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200" dirty="0">
                  <a:ln>
                    <a:solidFill>
                      <a:schemeClr val="tx1"/>
                    </a:solidFill>
                  </a:ln>
                  <a:solidFill>
                    <a:schemeClr val="tx1"/>
                  </a:solidFill>
                </a:rPr>
                <a:t>DB</a:t>
              </a:r>
            </a:p>
          </p:txBody>
        </p:sp>
        <p:sp>
          <p:nvSpPr>
            <p:cNvPr id="36" name="Tekstvak 35"/>
            <p:cNvSpPr txBox="1"/>
            <p:nvPr/>
          </p:nvSpPr>
          <p:spPr>
            <a:xfrm>
              <a:off x="1083533" y="252871"/>
              <a:ext cx="1319173" cy="276999"/>
            </a:xfrm>
            <a:prstGeom prst="rect">
              <a:avLst/>
            </a:prstGeom>
            <a:noFill/>
          </p:spPr>
          <p:txBody>
            <a:bodyPr wrap="square" rtlCol="0">
              <a:spAutoFit/>
            </a:bodyPr>
            <a:lstStyle/>
            <a:p>
              <a:pPr algn="ctr"/>
              <a:r>
                <a:rPr lang="nl-BE" sz="1200" dirty="0"/>
                <a:t>IMA</a:t>
              </a:r>
            </a:p>
          </p:txBody>
        </p:sp>
      </p:grpSp>
      <p:grpSp>
        <p:nvGrpSpPr>
          <p:cNvPr id="37" name="Groep 36"/>
          <p:cNvGrpSpPr/>
          <p:nvPr/>
        </p:nvGrpSpPr>
        <p:grpSpPr>
          <a:xfrm>
            <a:off x="2774509" y="5147876"/>
            <a:ext cx="1579418" cy="1446414"/>
            <a:chOff x="962999" y="166685"/>
            <a:chExt cx="1579418" cy="1446414"/>
          </a:xfrm>
        </p:grpSpPr>
        <p:sp>
          <p:nvSpPr>
            <p:cNvPr id="38" name="Rechthoek 37"/>
            <p:cNvSpPr/>
            <p:nvPr/>
          </p:nvSpPr>
          <p:spPr>
            <a:xfrm>
              <a:off x="962999" y="166685"/>
              <a:ext cx="1579418" cy="14464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39" name="Stroomdiagram: Magnetische schijf 38"/>
            <p:cNvSpPr/>
            <p:nvPr/>
          </p:nvSpPr>
          <p:spPr>
            <a:xfrm>
              <a:off x="1334802" y="607257"/>
              <a:ext cx="816631" cy="875266"/>
            </a:xfrm>
            <a:prstGeom prst="flowChartMagneticDisk">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200" dirty="0">
                  <a:ln>
                    <a:solidFill>
                      <a:schemeClr val="tx1"/>
                    </a:solidFill>
                  </a:ln>
                  <a:solidFill>
                    <a:schemeClr val="tx1"/>
                  </a:solidFill>
                </a:rPr>
                <a:t>DWH</a:t>
              </a:r>
            </a:p>
          </p:txBody>
        </p:sp>
        <p:sp>
          <p:nvSpPr>
            <p:cNvPr id="40" name="Tekstvak 39"/>
            <p:cNvSpPr txBox="1"/>
            <p:nvPr/>
          </p:nvSpPr>
          <p:spPr>
            <a:xfrm>
              <a:off x="1073942" y="248472"/>
              <a:ext cx="1319173" cy="276999"/>
            </a:xfrm>
            <a:prstGeom prst="rect">
              <a:avLst/>
            </a:prstGeom>
            <a:noFill/>
          </p:spPr>
          <p:txBody>
            <a:bodyPr wrap="square" rtlCol="0">
              <a:spAutoFit/>
            </a:bodyPr>
            <a:lstStyle/>
            <a:p>
              <a:pPr algn="ctr"/>
              <a:r>
                <a:rPr lang="nl-BE" sz="1200" dirty="0"/>
                <a:t>CBSS</a:t>
              </a:r>
            </a:p>
          </p:txBody>
        </p:sp>
      </p:grpSp>
      <p:cxnSp>
        <p:nvCxnSpPr>
          <p:cNvPr id="42" name="Gebogen verbindingslijn 41"/>
          <p:cNvCxnSpPr>
            <a:stCxn id="5" idx="3"/>
            <a:endCxn id="22" idx="1"/>
          </p:cNvCxnSpPr>
          <p:nvPr/>
        </p:nvCxnSpPr>
        <p:spPr>
          <a:xfrm flipV="1">
            <a:off x="2542417" y="926083"/>
            <a:ext cx="232092" cy="742067"/>
          </a:xfrm>
          <a:prstGeom prst="bentConnector3">
            <a:avLst/>
          </a:prstGeom>
          <a:ln w="190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Gebogen verbindingslijn 42"/>
          <p:cNvCxnSpPr>
            <a:stCxn id="5" idx="3"/>
            <a:endCxn id="30" idx="1"/>
          </p:cNvCxnSpPr>
          <p:nvPr/>
        </p:nvCxnSpPr>
        <p:spPr>
          <a:xfrm>
            <a:off x="2542417" y="1668150"/>
            <a:ext cx="222501" cy="894356"/>
          </a:xfrm>
          <a:prstGeom prst="bentConnector3">
            <a:avLst>
              <a:gd name="adj1" fmla="val 50000"/>
            </a:avLst>
          </a:prstGeom>
          <a:ln w="190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Rechte verbindingslijn met pijl 46"/>
          <p:cNvCxnSpPr>
            <a:stCxn id="5" idx="2"/>
            <a:endCxn id="14" idx="0"/>
          </p:cNvCxnSpPr>
          <p:nvPr/>
        </p:nvCxnSpPr>
        <p:spPr>
          <a:xfrm>
            <a:off x="1752708" y="2391357"/>
            <a:ext cx="0" cy="1147427"/>
          </a:xfrm>
          <a:prstGeom prst="straightConnector1">
            <a:avLst/>
          </a:prstGeom>
          <a:ln w="190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Rechte verbindingslijn met pijl 48"/>
          <p:cNvCxnSpPr>
            <a:stCxn id="14" idx="3"/>
            <a:endCxn id="34" idx="1"/>
          </p:cNvCxnSpPr>
          <p:nvPr/>
        </p:nvCxnSpPr>
        <p:spPr>
          <a:xfrm>
            <a:off x="2542417" y="4261991"/>
            <a:ext cx="232092" cy="0"/>
          </a:xfrm>
          <a:prstGeom prst="straightConnector1">
            <a:avLst/>
          </a:prstGeom>
          <a:ln w="190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Rechte verbindingslijn met pijl 50"/>
          <p:cNvCxnSpPr>
            <a:stCxn id="18" idx="3"/>
            <a:endCxn id="38" idx="1"/>
          </p:cNvCxnSpPr>
          <p:nvPr/>
        </p:nvCxnSpPr>
        <p:spPr>
          <a:xfrm flipV="1">
            <a:off x="2532826" y="5871083"/>
            <a:ext cx="241683" cy="903"/>
          </a:xfrm>
          <a:prstGeom prst="straightConnector1">
            <a:avLst/>
          </a:prstGeom>
          <a:ln w="190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2" name="Rechthoek 51"/>
          <p:cNvSpPr/>
          <p:nvPr/>
        </p:nvSpPr>
        <p:spPr>
          <a:xfrm>
            <a:off x="182880" y="33251"/>
            <a:ext cx="4405745" cy="6724996"/>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7" name="Rechthoek 56"/>
          <p:cNvSpPr/>
          <p:nvPr/>
        </p:nvSpPr>
        <p:spPr>
          <a:xfrm>
            <a:off x="9800705" y="33252"/>
            <a:ext cx="2313709" cy="6724996"/>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9" name="Rechthoek 78"/>
          <p:cNvSpPr/>
          <p:nvPr/>
        </p:nvSpPr>
        <p:spPr>
          <a:xfrm>
            <a:off x="4734370" y="33251"/>
            <a:ext cx="4927896" cy="6724996"/>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80" name="Groep 79"/>
          <p:cNvGrpSpPr/>
          <p:nvPr/>
        </p:nvGrpSpPr>
        <p:grpSpPr>
          <a:xfrm>
            <a:off x="5299472" y="130962"/>
            <a:ext cx="4258222" cy="3376305"/>
            <a:chOff x="10325901" y="160839"/>
            <a:chExt cx="1579418" cy="828376"/>
          </a:xfrm>
        </p:grpSpPr>
        <p:sp>
          <p:nvSpPr>
            <p:cNvPr id="81" name="Rechthoek 80"/>
            <p:cNvSpPr/>
            <p:nvPr/>
          </p:nvSpPr>
          <p:spPr>
            <a:xfrm>
              <a:off x="10325901" y="160839"/>
              <a:ext cx="1579418" cy="8283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82" name="Tekstvak 81"/>
            <p:cNvSpPr txBox="1"/>
            <p:nvPr/>
          </p:nvSpPr>
          <p:spPr>
            <a:xfrm>
              <a:off x="10441126" y="168445"/>
              <a:ext cx="1319173" cy="792886"/>
            </a:xfrm>
            <a:prstGeom prst="rect">
              <a:avLst/>
            </a:prstGeom>
            <a:noFill/>
          </p:spPr>
          <p:txBody>
            <a:bodyPr wrap="square" rtlCol="0">
              <a:spAutoFit/>
            </a:bodyPr>
            <a:lstStyle/>
            <a:p>
              <a:r>
                <a:rPr lang="en-GB" sz="1200" dirty="0"/>
                <a:t>Role of the Health Data Authority (HDA)</a:t>
              </a:r>
            </a:p>
            <a:p>
              <a:pPr algn="ctr"/>
              <a:endParaRPr lang="en-GB" sz="1200" dirty="0"/>
            </a:p>
            <a:p>
              <a:pPr marL="171450" indent="-171450">
                <a:buFont typeface="Arial" panose="020B0604020202020204" pitchFamily="34" charset="0"/>
                <a:buChar char="•"/>
              </a:pPr>
              <a:r>
                <a:rPr lang="en-GB" sz="1200" dirty="0"/>
                <a:t>Detect secondary use needs</a:t>
              </a:r>
            </a:p>
            <a:p>
              <a:pPr marL="171450" indent="-171450">
                <a:buFont typeface="Arial" panose="020B0604020202020204" pitchFamily="34" charset="0"/>
                <a:buChar char="•"/>
              </a:pPr>
              <a:r>
                <a:rPr lang="en-GB" sz="1200" dirty="0"/>
                <a:t>Determine access strategy</a:t>
              </a:r>
            </a:p>
            <a:p>
              <a:pPr marL="171450" indent="-171450">
                <a:buFont typeface="Arial" panose="020B0604020202020204" pitchFamily="34" charset="0"/>
                <a:buChar char="•"/>
              </a:pPr>
              <a:r>
                <a:rPr lang="en-GB" sz="1200" dirty="0"/>
                <a:t>Master data management</a:t>
              </a:r>
            </a:p>
            <a:p>
              <a:pPr marL="171450" indent="-171450">
                <a:buFont typeface="Arial" panose="020B0604020202020204" pitchFamily="34" charset="0"/>
                <a:buChar char="•"/>
              </a:pPr>
              <a:r>
                <a:rPr lang="en-GB" sz="1200" dirty="0"/>
                <a:t>Document data sources</a:t>
              </a:r>
            </a:p>
            <a:p>
              <a:pPr marL="171450" indent="-171450">
                <a:buFont typeface="Arial" panose="020B0604020202020204" pitchFamily="34" charset="0"/>
                <a:buChar char="•"/>
              </a:pPr>
              <a:r>
                <a:rPr lang="en-GB" sz="1200" dirty="0"/>
                <a:t>Document disclosure processes</a:t>
              </a:r>
            </a:p>
            <a:p>
              <a:pPr marL="171450" indent="-171450">
                <a:buFont typeface="Arial" panose="020B0604020202020204" pitchFamily="34" charset="0"/>
                <a:buChar char="•"/>
              </a:pPr>
              <a:r>
                <a:rPr lang="en-GB" sz="1200" dirty="0"/>
                <a:t>Organization data validation</a:t>
              </a:r>
            </a:p>
            <a:p>
              <a:pPr marL="171450" indent="-171450">
                <a:buFont typeface="Arial" panose="020B0604020202020204" pitchFamily="34" charset="0"/>
                <a:buChar char="•"/>
              </a:pPr>
              <a:r>
                <a:rPr lang="en-GB" sz="1200" dirty="0"/>
                <a:t>Organization of separation of functions</a:t>
              </a:r>
            </a:p>
            <a:p>
              <a:pPr marL="171450" indent="-171450">
                <a:buFont typeface="Arial" panose="020B0604020202020204" pitchFamily="34" charset="0"/>
                <a:buChar char="•"/>
              </a:pPr>
              <a:r>
                <a:rPr lang="en-GB" sz="1200" dirty="0"/>
                <a:t>Training of users and analysts</a:t>
              </a:r>
            </a:p>
            <a:p>
              <a:pPr marL="171450" indent="-171450">
                <a:buFont typeface="Arial" panose="020B0604020202020204" pitchFamily="34" charset="0"/>
                <a:buChar char="•"/>
              </a:pPr>
              <a:r>
                <a:rPr lang="en-GB" sz="1200" dirty="0"/>
                <a:t>Organization small cell risk analysis</a:t>
              </a:r>
            </a:p>
            <a:p>
              <a:pPr marL="171450" indent="-171450">
                <a:buFont typeface="Arial" panose="020B0604020202020204" pitchFamily="34" charset="0"/>
                <a:buChar char="•"/>
              </a:pPr>
              <a:r>
                <a:rPr lang="en-GB" sz="1200" dirty="0"/>
                <a:t>Organization FAIR portal data catalogue</a:t>
              </a:r>
            </a:p>
            <a:p>
              <a:pPr marL="171450" indent="-171450">
                <a:buFont typeface="Arial" panose="020B0604020202020204" pitchFamily="34" charset="0"/>
                <a:buChar char="•"/>
              </a:pPr>
              <a:r>
                <a:rPr lang="en-GB" sz="1200" dirty="0"/>
                <a:t>Advocacy and communication</a:t>
              </a:r>
            </a:p>
            <a:p>
              <a:pPr marL="171450" indent="-171450">
                <a:buFont typeface="Arial" panose="020B0604020202020204" pitchFamily="34" charset="0"/>
                <a:buChar char="•"/>
              </a:pPr>
              <a:r>
                <a:rPr lang="en-GB" sz="1200" dirty="0"/>
                <a:t>Coordination of access infrastructure</a:t>
              </a:r>
            </a:p>
            <a:p>
              <a:pPr marL="171450" indent="-171450">
                <a:buFont typeface="Arial" panose="020B0604020202020204" pitchFamily="34" charset="0"/>
                <a:buChar char="•"/>
              </a:pPr>
              <a:r>
                <a:rPr lang="en-GB" sz="1200" dirty="0"/>
                <a:t>Legal support</a:t>
              </a:r>
              <a:endParaRPr lang="nl-BE" sz="1200" dirty="0"/>
            </a:p>
            <a:p>
              <a:pPr marL="171450" indent="-171450">
                <a:buFont typeface="Arial" panose="020B0604020202020204" pitchFamily="34" charset="0"/>
                <a:buChar char="•"/>
              </a:pPr>
              <a:r>
                <a:rPr lang="en-GB" sz="1200" dirty="0"/>
                <a:t>Assure security &amp; Privacy</a:t>
              </a:r>
            </a:p>
            <a:p>
              <a:pPr marL="171450" indent="-171450">
                <a:buFont typeface="Arial" panose="020B0604020202020204" pitchFamily="34" charset="0"/>
                <a:buChar char="•"/>
              </a:pPr>
              <a:r>
                <a:rPr lang="en-GB" sz="1200" dirty="0"/>
                <a:t>deal with bottlenecks</a:t>
              </a:r>
            </a:p>
          </p:txBody>
        </p:sp>
      </p:grpSp>
      <p:grpSp>
        <p:nvGrpSpPr>
          <p:cNvPr id="83" name="Groep 82"/>
          <p:cNvGrpSpPr/>
          <p:nvPr/>
        </p:nvGrpSpPr>
        <p:grpSpPr>
          <a:xfrm>
            <a:off x="5299472" y="3667647"/>
            <a:ext cx="4258222" cy="1111735"/>
            <a:chOff x="10325901" y="160839"/>
            <a:chExt cx="1579418" cy="828376"/>
          </a:xfrm>
        </p:grpSpPr>
        <p:sp>
          <p:nvSpPr>
            <p:cNvPr id="84" name="Rechthoek 83"/>
            <p:cNvSpPr/>
            <p:nvPr/>
          </p:nvSpPr>
          <p:spPr>
            <a:xfrm>
              <a:off x="10325901" y="160839"/>
              <a:ext cx="1579418" cy="8283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85" name="Tekstvak 84"/>
            <p:cNvSpPr txBox="1"/>
            <p:nvPr/>
          </p:nvSpPr>
          <p:spPr>
            <a:xfrm>
              <a:off x="10441126" y="168445"/>
              <a:ext cx="1319173" cy="801488"/>
            </a:xfrm>
            <a:prstGeom prst="rect">
              <a:avLst/>
            </a:prstGeom>
            <a:noFill/>
          </p:spPr>
          <p:txBody>
            <a:bodyPr wrap="square" rtlCol="0">
              <a:spAutoFit/>
            </a:bodyPr>
            <a:lstStyle/>
            <a:p>
              <a:r>
                <a:rPr lang="en-US" sz="1200" dirty="0"/>
                <a:t>Role of the eHealth</a:t>
              </a:r>
              <a:r>
                <a:rPr lang="nl-BE" sz="1200" dirty="0"/>
                <a:t> platform</a:t>
              </a:r>
            </a:p>
            <a:p>
              <a:endParaRPr lang="nl-BE" sz="1200" dirty="0"/>
            </a:p>
            <a:p>
              <a:pPr marL="171450" indent="-171450">
                <a:buFont typeface="Arial" panose="020B0604020202020204" pitchFamily="34" charset="0"/>
                <a:buChar char="•"/>
              </a:pPr>
              <a:r>
                <a:rPr lang="nl-BE" sz="1200" dirty="0"/>
                <a:t>Availability of basic services</a:t>
              </a:r>
            </a:p>
            <a:p>
              <a:pPr marL="171450" indent="-171450">
                <a:buFont typeface="Arial" panose="020B0604020202020204" pitchFamily="34" charset="0"/>
                <a:buChar char="•"/>
              </a:pPr>
              <a:r>
                <a:rPr lang="nl-BE" sz="1200" dirty="0"/>
                <a:t>Trusted Third Pary</a:t>
              </a:r>
            </a:p>
            <a:p>
              <a:pPr marL="171450" indent="-171450">
                <a:buFont typeface="Arial" panose="020B0604020202020204" pitchFamily="34" charset="0"/>
                <a:buChar char="•"/>
              </a:pPr>
              <a:r>
                <a:rPr lang="nl-BE" sz="1200" dirty="0"/>
                <a:t>…</a:t>
              </a:r>
            </a:p>
            <a:p>
              <a:pPr marL="171450" indent="-171450" algn="ctr">
                <a:buFont typeface="Arial" panose="020B0604020202020204" pitchFamily="34" charset="0"/>
                <a:buChar char="•"/>
              </a:pPr>
              <a:endParaRPr lang="nl-BE" sz="1200" dirty="0"/>
            </a:p>
          </p:txBody>
        </p:sp>
      </p:grpSp>
      <p:grpSp>
        <p:nvGrpSpPr>
          <p:cNvPr id="86" name="Groep 85"/>
          <p:cNvGrpSpPr/>
          <p:nvPr/>
        </p:nvGrpSpPr>
        <p:grpSpPr>
          <a:xfrm>
            <a:off x="5299472" y="4895408"/>
            <a:ext cx="4258222" cy="1580947"/>
            <a:chOff x="10325901" y="160839"/>
            <a:chExt cx="1579418" cy="1065400"/>
          </a:xfrm>
        </p:grpSpPr>
        <p:sp>
          <p:nvSpPr>
            <p:cNvPr id="87" name="Rechthoek 86"/>
            <p:cNvSpPr/>
            <p:nvPr/>
          </p:nvSpPr>
          <p:spPr>
            <a:xfrm>
              <a:off x="10325901" y="160839"/>
              <a:ext cx="1579418" cy="8283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88" name="Tekstvak 87"/>
            <p:cNvSpPr txBox="1"/>
            <p:nvPr/>
          </p:nvSpPr>
          <p:spPr>
            <a:xfrm>
              <a:off x="10441126" y="168445"/>
              <a:ext cx="1319173" cy="1057794"/>
            </a:xfrm>
            <a:prstGeom prst="rect">
              <a:avLst/>
            </a:prstGeom>
            <a:noFill/>
          </p:spPr>
          <p:txBody>
            <a:bodyPr wrap="square" rtlCol="0">
              <a:spAutoFit/>
            </a:bodyPr>
            <a:lstStyle/>
            <a:p>
              <a:r>
                <a:rPr lang="en-US" sz="1200" dirty="0"/>
                <a:t>Role of the</a:t>
              </a:r>
              <a:r>
                <a:rPr lang="nl-BE" sz="1200" dirty="0"/>
                <a:t> Information Safety Comité</a:t>
              </a:r>
            </a:p>
            <a:p>
              <a:pPr algn="ctr"/>
              <a:endParaRPr lang="nl-BE" sz="1200" dirty="0"/>
            </a:p>
            <a:p>
              <a:pPr marL="171450" indent="-171450">
                <a:buFont typeface="Arial" panose="020B0604020202020204" pitchFamily="34" charset="0"/>
                <a:buChar char="•"/>
              </a:pPr>
              <a:r>
                <a:rPr lang="en-GB" sz="1200" dirty="0"/>
                <a:t>generic deliberations to validate standard working practices</a:t>
              </a:r>
            </a:p>
            <a:p>
              <a:pPr marL="171450" indent="-171450">
                <a:buFont typeface="Arial" panose="020B0604020202020204" pitchFamily="34" charset="0"/>
                <a:buChar char="•"/>
              </a:pPr>
              <a:r>
                <a:rPr lang="en-GB" sz="1200" dirty="0"/>
                <a:t>specific deliberations on data exchanges</a:t>
              </a:r>
              <a:endParaRPr lang="nl-BE" sz="1200" dirty="0"/>
            </a:p>
            <a:p>
              <a:pPr marL="171450" indent="-171450" algn="ctr">
                <a:buFont typeface="Arial" panose="020B0604020202020204" pitchFamily="34" charset="0"/>
                <a:buChar char="•"/>
              </a:pPr>
              <a:endParaRPr lang="nl-BE" sz="1200" dirty="0"/>
            </a:p>
            <a:p>
              <a:pPr algn="ctr"/>
              <a:endParaRPr lang="nl-BE" sz="1200" dirty="0"/>
            </a:p>
            <a:p>
              <a:pPr marL="171450" indent="-171450" algn="ctr">
                <a:buFont typeface="Arial" panose="020B0604020202020204" pitchFamily="34" charset="0"/>
                <a:buChar char="•"/>
              </a:pPr>
              <a:endParaRPr lang="nl-BE" sz="1200" dirty="0"/>
            </a:p>
          </p:txBody>
        </p:sp>
      </p:grpSp>
      <p:sp>
        <p:nvSpPr>
          <p:cNvPr id="89" name="Tekstvak 88"/>
          <p:cNvSpPr txBox="1"/>
          <p:nvPr/>
        </p:nvSpPr>
        <p:spPr>
          <a:xfrm>
            <a:off x="282633" y="130962"/>
            <a:ext cx="461665" cy="6463328"/>
          </a:xfrm>
          <a:prstGeom prst="rect">
            <a:avLst/>
          </a:prstGeom>
          <a:noFill/>
        </p:spPr>
        <p:txBody>
          <a:bodyPr vert="vert270" wrap="square" rtlCol="0">
            <a:spAutoFit/>
          </a:bodyPr>
          <a:lstStyle/>
          <a:p>
            <a:pPr algn="ctr"/>
            <a:r>
              <a:rPr lang="nl-BE" dirty="0" smtClean="0"/>
              <a:t>Data sources</a:t>
            </a:r>
            <a:endParaRPr lang="nl-BE" dirty="0"/>
          </a:p>
        </p:txBody>
      </p:sp>
      <p:sp>
        <p:nvSpPr>
          <p:cNvPr id="90" name="Tekstvak 89"/>
          <p:cNvSpPr txBox="1"/>
          <p:nvPr/>
        </p:nvSpPr>
        <p:spPr>
          <a:xfrm>
            <a:off x="4743712" y="130962"/>
            <a:ext cx="461665" cy="6489237"/>
          </a:xfrm>
          <a:prstGeom prst="rect">
            <a:avLst/>
          </a:prstGeom>
          <a:noFill/>
        </p:spPr>
        <p:txBody>
          <a:bodyPr vert="vert270" wrap="square" rtlCol="0">
            <a:spAutoFit/>
          </a:bodyPr>
          <a:lstStyle/>
          <a:p>
            <a:pPr algn="ctr"/>
            <a:r>
              <a:rPr lang="nl-BE" dirty="0" err="1" smtClean="0"/>
              <a:t>Supporting</a:t>
            </a:r>
            <a:r>
              <a:rPr lang="nl-BE" dirty="0" smtClean="0"/>
              <a:t>/</a:t>
            </a:r>
            <a:r>
              <a:rPr lang="nl-BE" dirty="0" err="1" smtClean="0"/>
              <a:t>facilitating</a:t>
            </a:r>
            <a:r>
              <a:rPr lang="nl-BE" dirty="0" smtClean="0"/>
              <a:t> </a:t>
            </a:r>
            <a:r>
              <a:rPr lang="nl-BE" dirty="0" err="1" smtClean="0"/>
              <a:t>secondary</a:t>
            </a:r>
            <a:r>
              <a:rPr lang="nl-BE" dirty="0" smtClean="0"/>
              <a:t> </a:t>
            </a:r>
            <a:r>
              <a:rPr lang="nl-BE" dirty="0" err="1" smtClean="0"/>
              <a:t>use</a:t>
            </a:r>
            <a:endParaRPr lang="nl-BE" dirty="0"/>
          </a:p>
        </p:txBody>
      </p:sp>
      <p:sp>
        <p:nvSpPr>
          <p:cNvPr id="91" name="Tekstvak 90"/>
          <p:cNvSpPr txBox="1"/>
          <p:nvPr/>
        </p:nvSpPr>
        <p:spPr>
          <a:xfrm>
            <a:off x="9764674" y="142209"/>
            <a:ext cx="461665" cy="6489237"/>
          </a:xfrm>
          <a:prstGeom prst="rect">
            <a:avLst/>
          </a:prstGeom>
          <a:noFill/>
        </p:spPr>
        <p:txBody>
          <a:bodyPr vert="vert270" wrap="square" rtlCol="0">
            <a:spAutoFit/>
          </a:bodyPr>
          <a:lstStyle/>
          <a:p>
            <a:pPr algn="ctr"/>
            <a:r>
              <a:rPr lang="nl-BE" dirty="0" err="1"/>
              <a:t>Secondary</a:t>
            </a:r>
            <a:r>
              <a:rPr lang="nl-BE" dirty="0"/>
              <a:t> </a:t>
            </a:r>
            <a:r>
              <a:rPr lang="nl-BE" dirty="0" err="1"/>
              <a:t>use</a:t>
            </a:r>
            <a:endParaRPr lang="nl-BE" dirty="0"/>
          </a:p>
        </p:txBody>
      </p:sp>
      <p:grpSp>
        <p:nvGrpSpPr>
          <p:cNvPr id="114" name="Groep 57">
            <a:extLst>
              <a:ext uri="{FF2B5EF4-FFF2-40B4-BE49-F238E27FC236}">
                <a16:creationId xmlns:a16="http://schemas.microsoft.com/office/drawing/2014/main" id="{A72BB55A-0135-40FE-9F4D-486DF98371E0}"/>
              </a:ext>
            </a:extLst>
          </p:cNvPr>
          <p:cNvGrpSpPr/>
          <p:nvPr/>
        </p:nvGrpSpPr>
        <p:grpSpPr>
          <a:xfrm>
            <a:off x="10325901" y="136037"/>
            <a:ext cx="1579418" cy="828376"/>
            <a:chOff x="10325901" y="160839"/>
            <a:chExt cx="1579418" cy="828376"/>
          </a:xfrm>
        </p:grpSpPr>
        <p:sp>
          <p:nvSpPr>
            <p:cNvPr id="115" name="Rechthoek 53">
              <a:extLst>
                <a:ext uri="{FF2B5EF4-FFF2-40B4-BE49-F238E27FC236}">
                  <a16:creationId xmlns:a16="http://schemas.microsoft.com/office/drawing/2014/main" id="{8660355C-DE05-4EF9-9FEE-98EF49D39694}"/>
                </a:ext>
              </a:extLst>
            </p:cNvPr>
            <p:cNvSpPr/>
            <p:nvPr/>
          </p:nvSpPr>
          <p:spPr>
            <a:xfrm>
              <a:off x="10325901" y="160839"/>
              <a:ext cx="1579418" cy="8283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16" name="Tekstvak 55">
              <a:extLst>
                <a:ext uri="{FF2B5EF4-FFF2-40B4-BE49-F238E27FC236}">
                  <a16:creationId xmlns:a16="http://schemas.microsoft.com/office/drawing/2014/main" id="{1E823831-B252-4613-B08A-3D6A244C219F}"/>
                </a:ext>
              </a:extLst>
            </p:cNvPr>
            <p:cNvSpPr txBox="1"/>
            <p:nvPr/>
          </p:nvSpPr>
          <p:spPr>
            <a:xfrm>
              <a:off x="10456021" y="371138"/>
              <a:ext cx="1319173" cy="276999"/>
            </a:xfrm>
            <a:prstGeom prst="rect">
              <a:avLst/>
            </a:prstGeom>
            <a:noFill/>
          </p:spPr>
          <p:txBody>
            <a:bodyPr wrap="square" rtlCol="0">
              <a:spAutoFit/>
            </a:bodyPr>
            <a:lstStyle/>
            <a:p>
              <a:pPr algn="ctr"/>
              <a:r>
                <a:rPr lang="nl-BE" sz="1200" dirty="0"/>
                <a:t>HCP / HCI</a:t>
              </a:r>
            </a:p>
          </p:txBody>
        </p:sp>
      </p:grpSp>
      <p:grpSp>
        <p:nvGrpSpPr>
          <p:cNvPr id="117" name="Groep 61">
            <a:extLst>
              <a:ext uri="{FF2B5EF4-FFF2-40B4-BE49-F238E27FC236}">
                <a16:creationId xmlns:a16="http://schemas.microsoft.com/office/drawing/2014/main" id="{0FC92AEA-512E-4B25-A75C-070C8C8AD658}"/>
              </a:ext>
            </a:extLst>
          </p:cNvPr>
          <p:cNvGrpSpPr/>
          <p:nvPr/>
        </p:nvGrpSpPr>
        <p:grpSpPr>
          <a:xfrm>
            <a:off x="10325894" y="1039655"/>
            <a:ext cx="1579418" cy="828376"/>
            <a:chOff x="10325901" y="160839"/>
            <a:chExt cx="1579418" cy="828376"/>
          </a:xfrm>
        </p:grpSpPr>
        <p:sp>
          <p:nvSpPr>
            <p:cNvPr id="118" name="Rechthoek 62">
              <a:extLst>
                <a:ext uri="{FF2B5EF4-FFF2-40B4-BE49-F238E27FC236}">
                  <a16:creationId xmlns:a16="http://schemas.microsoft.com/office/drawing/2014/main" id="{641E0637-4678-4C30-A56C-1644226EA078}"/>
                </a:ext>
              </a:extLst>
            </p:cNvPr>
            <p:cNvSpPr/>
            <p:nvPr/>
          </p:nvSpPr>
          <p:spPr>
            <a:xfrm>
              <a:off x="10325901" y="160839"/>
              <a:ext cx="1579418" cy="8283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19" name="Tekstvak 63">
              <a:extLst>
                <a:ext uri="{FF2B5EF4-FFF2-40B4-BE49-F238E27FC236}">
                  <a16:creationId xmlns:a16="http://schemas.microsoft.com/office/drawing/2014/main" id="{1577E3BF-D359-413C-A093-A1130F2EF121}"/>
                </a:ext>
              </a:extLst>
            </p:cNvPr>
            <p:cNvSpPr txBox="1"/>
            <p:nvPr/>
          </p:nvSpPr>
          <p:spPr>
            <a:xfrm>
              <a:off x="10456021" y="371138"/>
              <a:ext cx="1319173" cy="461665"/>
            </a:xfrm>
            <a:prstGeom prst="rect">
              <a:avLst/>
            </a:prstGeom>
            <a:noFill/>
          </p:spPr>
          <p:txBody>
            <a:bodyPr wrap="square" rtlCol="0">
              <a:spAutoFit/>
            </a:bodyPr>
            <a:lstStyle/>
            <a:p>
              <a:pPr algn="ctr"/>
              <a:r>
                <a:rPr lang="nl-BE" sz="1200" dirty="0" smtClean="0"/>
                <a:t>Research </a:t>
              </a:r>
              <a:r>
                <a:rPr lang="nl-BE" sz="1200" dirty="0" err="1" smtClean="0"/>
                <a:t>institutions</a:t>
              </a:r>
              <a:endParaRPr lang="nl-BE" sz="1200" dirty="0"/>
            </a:p>
          </p:txBody>
        </p:sp>
      </p:grpSp>
      <p:grpSp>
        <p:nvGrpSpPr>
          <p:cNvPr id="120" name="Groep 64">
            <a:extLst>
              <a:ext uri="{FF2B5EF4-FFF2-40B4-BE49-F238E27FC236}">
                <a16:creationId xmlns:a16="http://schemas.microsoft.com/office/drawing/2014/main" id="{C796BA3D-C3AA-47AE-AF27-673F49B12806}"/>
              </a:ext>
            </a:extLst>
          </p:cNvPr>
          <p:cNvGrpSpPr/>
          <p:nvPr/>
        </p:nvGrpSpPr>
        <p:grpSpPr>
          <a:xfrm>
            <a:off x="10325894" y="1939382"/>
            <a:ext cx="1579418" cy="828376"/>
            <a:chOff x="10325901" y="160839"/>
            <a:chExt cx="1579418" cy="828376"/>
          </a:xfrm>
        </p:grpSpPr>
        <p:sp>
          <p:nvSpPr>
            <p:cNvPr id="121" name="Rechthoek 65">
              <a:extLst>
                <a:ext uri="{FF2B5EF4-FFF2-40B4-BE49-F238E27FC236}">
                  <a16:creationId xmlns:a16="http://schemas.microsoft.com/office/drawing/2014/main" id="{6F70C6E9-8B3A-4F8F-865D-16E454A78257}"/>
                </a:ext>
              </a:extLst>
            </p:cNvPr>
            <p:cNvSpPr/>
            <p:nvPr/>
          </p:nvSpPr>
          <p:spPr>
            <a:xfrm>
              <a:off x="10325901" y="160839"/>
              <a:ext cx="1579418" cy="8283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22" name="Tekstvak 66">
              <a:extLst>
                <a:ext uri="{FF2B5EF4-FFF2-40B4-BE49-F238E27FC236}">
                  <a16:creationId xmlns:a16="http://schemas.microsoft.com/office/drawing/2014/main" id="{7315FA54-0828-4D0B-A2AD-E74E8B736110}"/>
                </a:ext>
              </a:extLst>
            </p:cNvPr>
            <p:cNvSpPr txBox="1"/>
            <p:nvPr/>
          </p:nvSpPr>
          <p:spPr>
            <a:xfrm>
              <a:off x="10456020" y="402010"/>
              <a:ext cx="1319173" cy="276999"/>
            </a:xfrm>
            <a:prstGeom prst="rect">
              <a:avLst/>
            </a:prstGeom>
            <a:noFill/>
          </p:spPr>
          <p:txBody>
            <a:bodyPr wrap="square" rtlCol="0">
              <a:spAutoFit/>
            </a:bodyPr>
            <a:lstStyle/>
            <a:p>
              <a:pPr algn="ctr"/>
              <a:r>
                <a:rPr lang="nl-BE" sz="1200" dirty="0" err="1"/>
                <a:t>Industry</a:t>
              </a:r>
              <a:endParaRPr lang="nl-BE" sz="1200" dirty="0"/>
            </a:p>
          </p:txBody>
        </p:sp>
      </p:grpSp>
      <p:grpSp>
        <p:nvGrpSpPr>
          <p:cNvPr id="123" name="Groep 67">
            <a:extLst>
              <a:ext uri="{FF2B5EF4-FFF2-40B4-BE49-F238E27FC236}">
                <a16:creationId xmlns:a16="http://schemas.microsoft.com/office/drawing/2014/main" id="{5D176B37-17FC-4DAD-B417-31EB49C38B4B}"/>
              </a:ext>
            </a:extLst>
          </p:cNvPr>
          <p:cNvGrpSpPr/>
          <p:nvPr/>
        </p:nvGrpSpPr>
        <p:grpSpPr>
          <a:xfrm>
            <a:off x="10311292" y="2836649"/>
            <a:ext cx="1594023" cy="830998"/>
            <a:chOff x="10311296" y="158217"/>
            <a:chExt cx="1594023" cy="830998"/>
          </a:xfrm>
        </p:grpSpPr>
        <p:sp>
          <p:nvSpPr>
            <p:cNvPr id="124" name="Rechthoek 68">
              <a:extLst>
                <a:ext uri="{FF2B5EF4-FFF2-40B4-BE49-F238E27FC236}">
                  <a16:creationId xmlns:a16="http://schemas.microsoft.com/office/drawing/2014/main" id="{FAE660B5-67AF-4E8A-878F-EC169BCA8C99}"/>
                </a:ext>
              </a:extLst>
            </p:cNvPr>
            <p:cNvSpPr/>
            <p:nvPr/>
          </p:nvSpPr>
          <p:spPr>
            <a:xfrm>
              <a:off x="10325901" y="160839"/>
              <a:ext cx="1579418" cy="8283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25" name="Tekstvak 69">
              <a:extLst>
                <a:ext uri="{FF2B5EF4-FFF2-40B4-BE49-F238E27FC236}">
                  <a16:creationId xmlns:a16="http://schemas.microsoft.com/office/drawing/2014/main" id="{A8A1A94F-BFAD-4B14-A9F1-DB7E5D4E09E6}"/>
                </a:ext>
              </a:extLst>
            </p:cNvPr>
            <p:cNvSpPr txBox="1"/>
            <p:nvPr/>
          </p:nvSpPr>
          <p:spPr>
            <a:xfrm>
              <a:off x="10311296" y="158217"/>
              <a:ext cx="1579418" cy="830997"/>
            </a:xfrm>
            <a:prstGeom prst="rect">
              <a:avLst/>
            </a:prstGeom>
            <a:noFill/>
          </p:spPr>
          <p:txBody>
            <a:bodyPr wrap="square" rtlCol="0">
              <a:spAutoFit/>
            </a:bodyPr>
            <a:lstStyle/>
            <a:p>
              <a:pPr algn="ctr"/>
              <a:r>
                <a:rPr lang="en-US" sz="1200" dirty="0"/>
                <a:t>Government</a:t>
              </a:r>
            </a:p>
            <a:p>
              <a:pPr algn="ctr"/>
              <a:r>
                <a:rPr lang="en-US" sz="1200" dirty="0"/>
                <a:t>(KCE, NIHDI, Sciensano, Federated Entities</a:t>
              </a:r>
              <a:r>
                <a:rPr lang="nl-BE" sz="1200" dirty="0"/>
                <a:t>)</a:t>
              </a:r>
            </a:p>
          </p:txBody>
        </p:sp>
      </p:grpSp>
      <p:grpSp>
        <p:nvGrpSpPr>
          <p:cNvPr id="126" name="Groep 71">
            <a:extLst>
              <a:ext uri="{FF2B5EF4-FFF2-40B4-BE49-F238E27FC236}">
                <a16:creationId xmlns:a16="http://schemas.microsoft.com/office/drawing/2014/main" id="{7734EC5F-5063-4F22-A8DD-B394B0360430}"/>
              </a:ext>
            </a:extLst>
          </p:cNvPr>
          <p:cNvGrpSpPr/>
          <p:nvPr/>
        </p:nvGrpSpPr>
        <p:grpSpPr>
          <a:xfrm>
            <a:off x="10325894" y="3758669"/>
            <a:ext cx="1579418" cy="828376"/>
            <a:chOff x="10325901" y="160839"/>
            <a:chExt cx="1579418" cy="828376"/>
          </a:xfrm>
        </p:grpSpPr>
        <p:sp>
          <p:nvSpPr>
            <p:cNvPr id="127" name="Rechthoek 72">
              <a:extLst>
                <a:ext uri="{FF2B5EF4-FFF2-40B4-BE49-F238E27FC236}">
                  <a16:creationId xmlns:a16="http://schemas.microsoft.com/office/drawing/2014/main" id="{91FA2EC0-4C82-4E4F-AA05-21BAC0EAF89B}"/>
                </a:ext>
              </a:extLst>
            </p:cNvPr>
            <p:cNvSpPr/>
            <p:nvPr/>
          </p:nvSpPr>
          <p:spPr>
            <a:xfrm>
              <a:off x="10325901" y="160839"/>
              <a:ext cx="1579418" cy="8283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28" name="Tekstvak 73">
              <a:extLst>
                <a:ext uri="{FF2B5EF4-FFF2-40B4-BE49-F238E27FC236}">
                  <a16:creationId xmlns:a16="http://schemas.microsoft.com/office/drawing/2014/main" id="{B154C6F6-3190-44FE-A1AB-8F47964E97C3}"/>
                </a:ext>
              </a:extLst>
            </p:cNvPr>
            <p:cNvSpPr txBox="1"/>
            <p:nvPr/>
          </p:nvSpPr>
          <p:spPr>
            <a:xfrm>
              <a:off x="10456020" y="436527"/>
              <a:ext cx="1319173" cy="461665"/>
            </a:xfrm>
            <a:prstGeom prst="rect">
              <a:avLst/>
            </a:prstGeom>
            <a:noFill/>
          </p:spPr>
          <p:txBody>
            <a:bodyPr wrap="square" rtlCol="0">
              <a:spAutoFit/>
            </a:bodyPr>
            <a:lstStyle/>
            <a:p>
              <a:pPr algn="ctr"/>
              <a:r>
                <a:rPr lang="nl-BE" sz="1200" dirty="0"/>
                <a:t>Health Insurance </a:t>
              </a:r>
              <a:r>
                <a:rPr lang="nl-BE" sz="1200" dirty="0" smtClean="0"/>
                <a:t>Funds </a:t>
              </a:r>
              <a:endParaRPr lang="nl-BE" sz="1200" dirty="0"/>
            </a:p>
          </p:txBody>
        </p:sp>
      </p:grpSp>
      <p:grpSp>
        <p:nvGrpSpPr>
          <p:cNvPr id="129" name="Groep 75">
            <a:extLst>
              <a:ext uri="{FF2B5EF4-FFF2-40B4-BE49-F238E27FC236}">
                <a16:creationId xmlns:a16="http://schemas.microsoft.com/office/drawing/2014/main" id="{86874460-B5F0-4038-B83C-17E1F83C3FE7}"/>
              </a:ext>
            </a:extLst>
          </p:cNvPr>
          <p:cNvGrpSpPr/>
          <p:nvPr/>
        </p:nvGrpSpPr>
        <p:grpSpPr>
          <a:xfrm>
            <a:off x="10325894" y="5580304"/>
            <a:ext cx="1579418" cy="828376"/>
            <a:chOff x="10325901" y="160839"/>
            <a:chExt cx="1579418" cy="828376"/>
          </a:xfrm>
        </p:grpSpPr>
        <p:sp>
          <p:nvSpPr>
            <p:cNvPr id="130" name="Rechthoek 76">
              <a:extLst>
                <a:ext uri="{FF2B5EF4-FFF2-40B4-BE49-F238E27FC236}">
                  <a16:creationId xmlns:a16="http://schemas.microsoft.com/office/drawing/2014/main" id="{F8B8B77E-AC4F-4B00-947C-C6D52713A71D}"/>
                </a:ext>
              </a:extLst>
            </p:cNvPr>
            <p:cNvSpPr/>
            <p:nvPr/>
          </p:nvSpPr>
          <p:spPr>
            <a:xfrm>
              <a:off x="10325901" y="160839"/>
              <a:ext cx="1579418" cy="8283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31" name="Tekstvak 77">
              <a:extLst>
                <a:ext uri="{FF2B5EF4-FFF2-40B4-BE49-F238E27FC236}">
                  <a16:creationId xmlns:a16="http://schemas.microsoft.com/office/drawing/2014/main" id="{70C3C8D1-566D-473C-B87F-5504690F5AA3}"/>
                </a:ext>
              </a:extLst>
            </p:cNvPr>
            <p:cNvSpPr txBox="1"/>
            <p:nvPr/>
          </p:nvSpPr>
          <p:spPr>
            <a:xfrm>
              <a:off x="10456020" y="436527"/>
              <a:ext cx="1319173" cy="276999"/>
            </a:xfrm>
            <a:prstGeom prst="rect">
              <a:avLst/>
            </a:prstGeom>
            <a:noFill/>
          </p:spPr>
          <p:txBody>
            <a:bodyPr wrap="square" rtlCol="0">
              <a:spAutoFit/>
            </a:bodyPr>
            <a:lstStyle/>
            <a:p>
              <a:pPr algn="ctr"/>
              <a:r>
                <a:rPr lang="en-US" sz="1200" dirty="0"/>
                <a:t>EU / International</a:t>
              </a:r>
            </a:p>
          </p:txBody>
        </p:sp>
      </p:grpSp>
      <p:grpSp>
        <p:nvGrpSpPr>
          <p:cNvPr id="132" name="Groep 70">
            <a:extLst>
              <a:ext uri="{FF2B5EF4-FFF2-40B4-BE49-F238E27FC236}">
                <a16:creationId xmlns:a16="http://schemas.microsoft.com/office/drawing/2014/main" id="{9991B39D-0CC6-48A7-ADB5-8C818E3D1791}"/>
              </a:ext>
            </a:extLst>
          </p:cNvPr>
          <p:cNvGrpSpPr/>
          <p:nvPr/>
        </p:nvGrpSpPr>
        <p:grpSpPr>
          <a:xfrm>
            <a:off x="10325894" y="4669264"/>
            <a:ext cx="1579418" cy="828376"/>
            <a:chOff x="10325901" y="160839"/>
            <a:chExt cx="1579418" cy="828376"/>
          </a:xfrm>
        </p:grpSpPr>
        <p:sp>
          <p:nvSpPr>
            <p:cNvPr id="133" name="Rechthoek 74">
              <a:extLst>
                <a:ext uri="{FF2B5EF4-FFF2-40B4-BE49-F238E27FC236}">
                  <a16:creationId xmlns:a16="http://schemas.microsoft.com/office/drawing/2014/main" id="{BBA1464B-77C4-4A30-8A3C-A988622B5924}"/>
                </a:ext>
              </a:extLst>
            </p:cNvPr>
            <p:cNvSpPr/>
            <p:nvPr/>
          </p:nvSpPr>
          <p:spPr>
            <a:xfrm>
              <a:off x="10325901" y="160839"/>
              <a:ext cx="1579418" cy="8283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34" name="Tekstvak 91">
              <a:extLst>
                <a:ext uri="{FF2B5EF4-FFF2-40B4-BE49-F238E27FC236}">
                  <a16:creationId xmlns:a16="http://schemas.microsoft.com/office/drawing/2014/main" id="{17D17942-5A40-40A3-80E1-DDEED7A9C021}"/>
                </a:ext>
              </a:extLst>
            </p:cNvPr>
            <p:cNvSpPr txBox="1"/>
            <p:nvPr/>
          </p:nvSpPr>
          <p:spPr>
            <a:xfrm>
              <a:off x="10456020" y="436527"/>
              <a:ext cx="1319173" cy="276999"/>
            </a:xfrm>
            <a:prstGeom prst="rect">
              <a:avLst/>
            </a:prstGeom>
            <a:noFill/>
          </p:spPr>
          <p:txBody>
            <a:bodyPr wrap="square" rtlCol="0">
              <a:spAutoFit/>
            </a:bodyPr>
            <a:lstStyle/>
            <a:p>
              <a:pPr algn="ctr"/>
              <a:r>
                <a:rPr lang="en-US" sz="1200" dirty="0" smtClean="0"/>
                <a:t>Citizens</a:t>
              </a:r>
              <a:endParaRPr lang="en-US" sz="1200" dirty="0"/>
            </a:p>
          </p:txBody>
        </p:sp>
      </p:grpSp>
    </p:spTree>
    <p:extLst>
      <p:ext uri="{BB962C8B-B14F-4D97-AF65-F5344CB8AC3E}">
        <p14:creationId xmlns:p14="http://schemas.microsoft.com/office/powerpoint/2010/main" val="15103081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BE" dirty="0" err="1" smtClean="0"/>
              <a:t>Some</a:t>
            </a:r>
            <a:r>
              <a:rPr lang="nl-BE" dirty="0" smtClean="0"/>
              <a:t> of </a:t>
            </a:r>
            <a:r>
              <a:rPr lang="nl-BE" dirty="0" err="1" smtClean="0"/>
              <a:t>the</a:t>
            </a:r>
            <a:r>
              <a:rPr lang="nl-BE" dirty="0" smtClean="0"/>
              <a:t> </a:t>
            </a:r>
            <a:r>
              <a:rPr lang="nl-BE" dirty="0" err="1" smtClean="0"/>
              <a:t>accents</a:t>
            </a:r>
            <a:endParaRPr lang="nl-BE" dirty="0"/>
          </a:p>
        </p:txBody>
      </p:sp>
      <p:sp>
        <p:nvSpPr>
          <p:cNvPr id="2" name="Tijdelijke aanduiding voor inhoud 1"/>
          <p:cNvSpPr>
            <a:spLocks noGrp="1"/>
          </p:cNvSpPr>
          <p:nvPr>
            <p:ph idx="1"/>
          </p:nvPr>
        </p:nvSpPr>
        <p:spPr/>
        <p:txBody>
          <a:bodyPr>
            <a:normAutofit/>
          </a:bodyPr>
          <a:lstStyle/>
          <a:p>
            <a:pPr marL="514350" indent="-514350">
              <a:buFont typeface="+mj-lt"/>
              <a:buAutoNum type="arabicPeriod" startAt="6"/>
            </a:pPr>
            <a:r>
              <a:rPr lang="en-GB" dirty="0" smtClean="0"/>
              <a:t>Digitising </a:t>
            </a:r>
            <a:r>
              <a:rPr lang="en-GB" dirty="0"/>
              <a:t>and optimising administrative processing</a:t>
            </a:r>
          </a:p>
          <a:p>
            <a:pPr lvl="1"/>
            <a:r>
              <a:rPr lang="en-GB" dirty="0" err="1" smtClean="0"/>
              <a:t>Mult-eMediatt</a:t>
            </a:r>
            <a:r>
              <a:rPr lang="en-GB" dirty="0" smtClean="0"/>
              <a:t> </a:t>
            </a:r>
            <a:r>
              <a:rPr lang="en-GB" dirty="0"/>
              <a:t>-&gt; </a:t>
            </a:r>
            <a:r>
              <a:rPr lang="en-GB" dirty="0" smtClean="0"/>
              <a:t>overall implementation (private sector – FEB/</a:t>
            </a:r>
            <a:r>
              <a:rPr lang="en-GB" dirty="0" err="1" smtClean="0"/>
              <a:t>Agoria</a:t>
            </a:r>
            <a:r>
              <a:rPr lang="en-GB" dirty="0" smtClean="0"/>
              <a:t>)</a:t>
            </a:r>
          </a:p>
          <a:p>
            <a:pPr lvl="1"/>
            <a:r>
              <a:rPr lang="en-GB" dirty="0" err="1" smtClean="0"/>
              <a:t>Mediprima</a:t>
            </a:r>
            <a:r>
              <a:rPr lang="en-GB" dirty="0" smtClean="0"/>
              <a:t> -&gt; taking charge of medical care costs by OCMW (no priority for software providers)</a:t>
            </a:r>
          </a:p>
          <a:p>
            <a:pPr lvl="1"/>
            <a:r>
              <a:rPr lang="en-GB" dirty="0" err="1" smtClean="0"/>
              <a:t>eBirth</a:t>
            </a:r>
            <a:endParaRPr lang="en-GB" dirty="0"/>
          </a:p>
          <a:p>
            <a:pPr lvl="1"/>
            <a:r>
              <a:rPr lang="en-GB" dirty="0" smtClean="0"/>
              <a:t>continuation </a:t>
            </a:r>
            <a:r>
              <a:rPr lang="en-GB" dirty="0"/>
              <a:t>of </a:t>
            </a:r>
            <a:r>
              <a:rPr lang="en-GB" dirty="0" err="1" smtClean="0"/>
              <a:t>MyCarenet</a:t>
            </a:r>
            <a:r>
              <a:rPr lang="en-GB" dirty="0" smtClean="0"/>
              <a:t> (sickness funds)</a:t>
            </a:r>
            <a:endParaRPr lang="en-GB" dirty="0"/>
          </a:p>
          <a:p>
            <a:pPr lvl="2"/>
            <a:r>
              <a:rPr lang="en-GB" dirty="0" err="1"/>
              <a:t>eFac</a:t>
            </a:r>
            <a:r>
              <a:rPr lang="en-GB" dirty="0"/>
              <a:t>, </a:t>
            </a:r>
            <a:r>
              <a:rPr lang="en-GB" dirty="0" err="1"/>
              <a:t>eAttest</a:t>
            </a:r>
            <a:r>
              <a:rPr lang="en-GB" dirty="0"/>
              <a:t>, </a:t>
            </a:r>
            <a:r>
              <a:rPr lang="en-GB" dirty="0" err="1"/>
              <a:t>eTarif</a:t>
            </a:r>
            <a:r>
              <a:rPr lang="en-GB" dirty="0"/>
              <a:t>, </a:t>
            </a:r>
            <a:r>
              <a:rPr lang="en-GB" dirty="0" err="1"/>
              <a:t>eGMD</a:t>
            </a:r>
            <a:r>
              <a:rPr lang="en-GB" dirty="0"/>
              <a:t>, … </a:t>
            </a:r>
          </a:p>
          <a:p>
            <a:pPr lvl="2"/>
            <a:r>
              <a:rPr lang="en-GB" dirty="0"/>
              <a:t>extension to other sectors and provision of service </a:t>
            </a:r>
            <a:r>
              <a:rPr lang="en-GB" dirty="0" smtClean="0"/>
              <a:t>packages</a:t>
            </a:r>
            <a:endParaRPr lang="en-GB" dirty="0"/>
          </a:p>
          <a:p>
            <a:pPr lvl="2"/>
            <a:r>
              <a:rPr lang="en-GB" dirty="0"/>
              <a:t>implementations for the regionalised </a:t>
            </a:r>
            <a:r>
              <a:rPr lang="en-GB" dirty="0" smtClean="0"/>
              <a:t>sectors</a:t>
            </a:r>
            <a:endParaRPr lang="en-GB" dirty="0"/>
          </a:p>
          <a:p>
            <a:pPr lvl="2"/>
            <a:r>
              <a:rPr lang="en-GB" dirty="0" smtClean="0"/>
              <a:t>integration </a:t>
            </a:r>
            <a:r>
              <a:rPr lang="en-GB" dirty="0"/>
              <a:t>in hospital EPDs mandatory </a:t>
            </a:r>
            <a:r>
              <a:rPr lang="en-GB" dirty="0" smtClean="0"/>
              <a:t>(</a:t>
            </a:r>
            <a:r>
              <a:rPr lang="en-GB" dirty="0" err="1" smtClean="0"/>
              <a:t>eg</a:t>
            </a:r>
            <a:r>
              <a:rPr lang="en-GB" dirty="0" smtClean="0"/>
              <a:t> </a:t>
            </a:r>
            <a:r>
              <a:rPr lang="en-GB" dirty="0" err="1"/>
              <a:t>Hst</a:t>
            </a:r>
            <a:r>
              <a:rPr lang="en-GB" dirty="0"/>
              <a:t> IV / CIVARS)</a:t>
            </a:r>
          </a:p>
          <a:p>
            <a:pPr lvl="1"/>
            <a:r>
              <a:rPr lang="en-GB" dirty="0" smtClean="0"/>
              <a:t>professional reintegration</a:t>
            </a:r>
          </a:p>
          <a:p>
            <a:pPr lvl="1"/>
            <a:r>
              <a:rPr lang="en-GB" dirty="0" smtClean="0"/>
              <a:t>good governance of projects and roadmap</a:t>
            </a:r>
            <a:endParaRPr lang="en-GB" dirty="0"/>
          </a:p>
        </p:txBody>
      </p:sp>
      <p:sp>
        <p:nvSpPr>
          <p:cNvPr id="5" name="Slide Number Placeholder 4"/>
          <p:cNvSpPr>
            <a:spLocks noGrp="1"/>
          </p:cNvSpPr>
          <p:nvPr>
            <p:ph type="sldNum" sz="quarter" idx="12"/>
          </p:nvPr>
        </p:nvSpPr>
        <p:spPr/>
        <p:txBody>
          <a:bodyPr/>
          <a:lstStyle/>
          <a:p>
            <a:r>
              <a:rPr lang="fr-BE" smtClean="0"/>
              <a:t> </a:t>
            </a:r>
            <a:fld id="{30A9230E-FFBB-4CCB-ABD7-198084EDE768}" type="slidenum">
              <a:rPr lang="fr-BE" smtClean="0"/>
              <a:pPr/>
              <a:t>27</a:t>
            </a:fld>
            <a:r>
              <a:rPr lang="fr-BE" smtClean="0"/>
              <a:t> </a:t>
            </a:r>
            <a:endParaRPr lang="fr-BE" dirty="0"/>
          </a:p>
        </p:txBody>
      </p:sp>
    </p:spTree>
    <p:extLst>
      <p:ext uri="{BB962C8B-B14F-4D97-AF65-F5344CB8AC3E}">
        <p14:creationId xmlns:p14="http://schemas.microsoft.com/office/powerpoint/2010/main" val="19161460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exus"/>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529490" y="639354"/>
            <a:ext cx="6600370" cy="5765735"/>
          </a:xfrm>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Box 6"/>
          <p:cNvSpPr txBox="1">
            <a:spLocks noChangeArrowheads="1"/>
          </p:cNvSpPr>
          <p:nvPr/>
        </p:nvSpPr>
        <p:spPr bwMode="auto">
          <a:xfrm>
            <a:off x="9670184" y="5914750"/>
            <a:ext cx="20907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nl-BE" altLang="fr-FR" sz="1400" dirty="0" smtClean="0"/>
              <a:t>Source: MIT </a:t>
            </a:r>
            <a:r>
              <a:rPr lang="nl-BE" altLang="fr-FR" sz="1400" dirty="0" err="1" smtClean="0"/>
              <a:t>Sloan</a:t>
            </a:r>
            <a:endParaRPr lang="en-US" altLang="fr-FR" sz="1400" dirty="0"/>
          </a:p>
        </p:txBody>
      </p:sp>
    </p:spTree>
    <p:extLst>
      <p:ext uri="{BB962C8B-B14F-4D97-AF65-F5344CB8AC3E}">
        <p14:creationId xmlns:p14="http://schemas.microsoft.com/office/powerpoint/2010/main" val="9259472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colorTemperature colorTemp="5900"/>
                    </a14:imgEffect>
                    <a14:imgEffect>
                      <a14:saturation sat="0"/>
                    </a14:imgEffect>
                  </a14:imgLayer>
                </a14:imgProps>
              </a:ext>
            </a:extLst>
          </a:blip>
          <a:stretch>
            <a:fillRect/>
          </a:stretch>
        </p:blipFill>
        <p:spPr>
          <a:xfrm>
            <a:off x="1487488" y="1544294"/>
            <a:ext cx="4176122" cy="3854882"/>
          </a:xfrm>
          <a:prstGeom prst="rect">
            <a:avLst/>
          </a:prstGeom>
          <a:solidFill>
            <a:schemeClr val="accent5">
              <a:lumMod val="75000"/>
            </a:schemeClr>
          </a:solidFill>
          <a:ln>
            <a:noFill/>
          </a:ln>
        </p:spPr>
      </p:pic>
      <p:grpSp>
        <p:nvGrpSpPr>
          <p:cNvPr id="5" name="Group 11"/>
          <p:cNvGrpSpPr>
            <a:grpSpLocks/>
          </p:cNvGrpSpPr>
          <p:nvPr/>
        </p:nvGrpSpPr>
        <p:grpSpPr bwMode="auto">
          <a:xfrm>
            <a:off x="6109321" y="3111465"/>
            <a:ext cx="397733" cy="842657"/>
            <a:chOff x="4406900" y="3629091"/>
            <a:chExt cx="397733" cy="913287"/>
          </a:xfrm>
        </p:grpSpPr>
        <p:pic>
          <p:nvPicPr>
            <p:cNvPr id="6"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825278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92"/>
          <p:cNvGrpSpPr>
            <a:grpSpLocks/>
          </p:cNvGrpSpPr>
          <p:nvPr/>
        </p:nvGrpSpPr>
        <p:grpSpPr bwMode="auto">
          <a:xfrm>
            <a:off x="4263652" y="2522538"/>
            <a:ext cx="3054350" cy="2659062"/>
            <a:chOff x="2955608" y="2523164"/>
            <a:chExt cx="3054830" cy="2657760"/>
          </a:xfrm>
        </p:grpSpPr>
        <p:sp>
          <p:nvSpPr>
            <p:cNvPr id="22" name="Flowchart: Connector 21"/>
            <p:cNvSpPr/>
            <p:nvPr/>
          </p:nvSpPr>
          <p:spPr>
            <a:xfrm>
              <a:off x="3203297" y="2523164"/>
              <a:ext cx="2657893" cy="2657760"/>
            </a:xfrm>
            <a:prstGeom prst="flowChartConnector">
              <a:avLst/>
            </a:prstGeom>
            <a:solidFill>
              <a:schemeClr val="bg1">
                <a:alpha val="67000"/>
              </a:schemeClr>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Flowchart: Connector 20"/>
            <p:cNvSpPr/>
            <p:nvPr/>
          </p:nvSpPr>
          <p:spPr>
            <a:xfrm>
              <a:off x="3839985" y="3178480"/>
              <a:ext cx="1384518" cy="1347128"/>
            </a:xfrm>
            <a:prstGeom prst="flowChartConnector">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200" b="1" dirty="0" err="1" smtClean="0">
                  <a:solidFill>
                    <a:schemeClr val="bg1"/>
                  </a:solidFill>
                </a:rPr>
                <a:t>Medical</a:t>
              </a:r>
              <a:r>
                <a:rPr lang="fr-BE" sz="1200" b="1" dirty="0" smtClean="0">
                  <a:solidFill>
                    <a:schemeClr val="bg1"/>
                  </a:solidFill>
                </a:rPr>
                <a:t> </a:t>
              </a:r>
              <a:r>
                <a:rPr lang="fr-BE" sz="1200" b="1" dirty="0" err="1" smtClean="0">
                  <a:solidFill>
                    <a:schemeClr val="bg1"/>
                  </a:solidFill>
                </a:rPr>
                <a:t>benefits</a:t>
              </a:r>
              <a:endParaRPr lang="fr-BE" sz="1200" b="1" dirty="0">
                <a:solidFill>
                  <a:schemeClr val="bg1"/>
                </a:solidFill>
              </a:endParaRPr>
            </a:p>
          </p:txBody>
        </p:sp>
        <p:cxnSp>
          <p:nvCxnSpPr>
            <p:cNvPr id="24" name="Straight Connector 23"/>
            <p:cNvCxnSpPr/>
            <p:nvPr/>
          </p:nvCxnSpPr>
          <p:spPr>
            <a:xfrm>
              <a:off x="3628814" y="2669142"/>
              <a:ext cx="552537" cy="607714"/>
            </a:xfrm>
            <a:prstGeom prst="line">
              <a:avLst/>
            </a:prstGeom>
            <a:ln w="25400" cmpd="sng">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922830" y="2669142"/>
              <a:ext cx="562063" cy="63468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55" idx="1"/>
            </p:cNvCxnSpPr>
            <p:nvPr/>
          </p:nvCxnSpPr>
          <p:spPr>
            <a:xfrm flipV="1">
              <a:off x="5224503" y="3833797"/>
              <a:ext cx="785935" cy="9520"/>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922830" y="4431991"/>
              <a:ext cx="562063" cy="675944"/>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3563717" y="4425644"/>
              <a:ext cx="611283" cy="641036"/>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21" idx="2"/>
              <a:endCxn id="44" idx="3"/>
            </p:cNvCxnSpPr>
            <p:nvPr/>
          </p:nvCxnSpPr>
          <p:spPr>
            <a:xfrm flipH="1" flipV="1">
              <a:off x="2955608" y="3830623"/>
              <a:ext cx="884377" cy="22214"/>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319" name="Picture 7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3366605" y="4012647"/>
              <a:ext cx="483518" cy="48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0" name="Picture 7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flipV="1">
              <a:off x="4256567" y="4578498"/>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1" name="Picture 7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flipV="1">
              <a:off x="5220318" y="4044588"/>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2" name="Picture 7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flipH="1" flipV="1">
              <a:off x="4276225" y="2669854"/>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3" name="Picture 8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flipH="1" flipV="1">
              <a:off x="5243115" y="3201159"/>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4" name="Picture 8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flipH="1">
              <a:off x="3390861" y="3204316"/>
              <a:ext cx="476625" cy="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nl-BE" smtClean="0"/>
              <a:t>Medical benefits</a:t>
            </a:r>
            <a:endParaRPr lang="fr-BE" dirty="0"/>
          </a:p>
        </p:txBody>
      </p:sp>
      <p:sp>
        <p:nvSpPr>
          <p:cNvPr id="3" name="Slide Number Placeholder 2"/>
          <p:cNvSpPr>
            <a:spLocks noGrp="1"/>
          </p:cNvSpPr>
          <p:nvPr>
            <p:ph type="sldNum" sz="quarter" idx="12"/>
          </p:nvPr>
        </p:nvSpPr>
        <p:spPr/>
        <p:txBody>
          <a:bodyPr/>
          <a:lstStyle/>
          <a:p>
            <a:fld id="{97CCC5E9-F9D9-46F9-AA92-085E1A182B77}" type="slidenum">
              <a:rPr lang="en-GB" smtClean="0"/>
              <a:pPr/>
              <a:t>3</a:t>
            </a:fld>
            <a:endParaRPr lang="en-GB" dirty="0"/>
          </a:p>
        </p:txBody>
      </p:sp>
      <p:grpSp>
        <p:nvGrpSpPr>
          <p:cNvPr id="108" name="Group 107"/>
          <p:cNvGrpSpPr>
            <a:grpSpLocks/>
          </p:cNvGrpSpPr>
          <p:nvPr/>
        </p:nvGrpSpPr>
        <p:grpSpPr bwMode="auto">
          <a:xfrm>
            <a:off x="1790327" y="5135564"/>
            <a:ext cx="3240088" cy="1089025"/>
            <a:chOff x="483110" y="5136172"/>
            <a:chExt cx="3240360" cy="1088504"/>
          </a:xfrm>
        </p:grpSpPr>
        <p:grpSp>
          <p:nvGrpSpPr>
            <p:cNvPr id="11306" name="Group 67"/>
            <p:cNvGrpSpPr>
              <a:grpSpLocks/>
            </p:cNvGrpSpPr>
            <p:nvPr/>
          </p:nvGrpSpPr>
          <p:grpSpPr bwMode="auto">
            <a:xfrm>
              <a:off x="483110" y="5136172"/>
              <a:ext cx="3240360" cy="1088504"/>
              <a:chOff x="398612" y="5107746"/>
              <a:chExt cx="3240360" cy="1088504"/>
            </a:xfrm>
          </p:grpSpPr>
          <p:sp>
            <p:nvSpPr>
              <p:cNvPr id="47" name="Rectangle 46"/>
              <p:cNvSpPr/>
              <p:nvPr/>
            </p:nvSpPr>
            <p:spPr>
              <a:xfrm>
                <a:off x="398612" y="5107746"/>
                <a:ext cx="1152622" cy="108057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Rectangle 47"/>
              <p:cNvSpPr/>
              <p:nvPr/>
            </p:nvSpPr>
            <p:spPr>
              <a:xfrm>
                <a:off x="1551234" y="5107746"/>
                <a:ext cx="2087738" cy="108057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 name="TextBox 48"/>
              <p:cNvSpPr txBox="1"/>
              <p:nvPr/>
            </p:nvSpPr>
            <p:spPr>
              <a:xfrm>
                <a:off x="1521069" y="5137894"/>
                <a:ext cx="2024232" cy="1058356"/>
              </a:xfrm>
              <a:prstGeom prst="rect">
                <a:avLst/>
              </a:prstGeom>
            </p:spPr>
            <p:txBody>
              <a:bodyPr>
                <a:normAutofit/>
              </a:bodyPr>
              <a:lstStyle/>
              <a:p>
                <a:pPr fontAlgn="auto">
                  <a:spcBef>
                    <a:spcPts val="0"/>
                  </a:spcBef>
                  <a:spcAft>
                    <a:spcPts val="0"/>
                  </a:spcAft>
                  <a:defRPr/>
                </a:pPr>
                <a:endParaRPr lang="fr-BE" sz="1000" dirty="0">
                  <a:solidFill>
                    <a:schemeClr val="bg1"/>
                  </a:solidFill>
                  <a:latin typeface="+mn-lt"/>
                  <a:cs typeface="+mn-cs"/>
                </a:endParaRPr>
              </a:p>
              <a:p>
                <a:pPr algn="ctr" fontAlgn="auto">
                  <a:spcBef>
                    <a:spcPts val="0"/>
                  </a:spcBef>
                  <a:spcAft>
                    <a:spcPts val="0"/>
                  </a:spcAft>
                  <a:defRPr/>
                </a:pPr>
                <a:r>
                  <a:rPr lang="fr-BE" dirty="0" err="1" smtClean="0">
                    <a:solidFill>
                      <a:schemeClr val="bg1"/>
                    </a:solidFill>
                    <a:latin typeface="+mn-lt"/>
                  </a:rPr>
                  <a:t>Results</a:t>
                </a:r>
                <a:r>
                  <a:rPr lang="fr-BE" dirty="0" smtClean="0">
                    <a:solidFill>
                      <a:schemeClr val="bg1"/>
                    </a:solidFill>
                    <a:latin typeface="+mn-lt"/>
                  </a:rPr>
                  <a:t> and reports of </a:t>
                </a:r>
                <a:r>
                  <a:rPr lang="fr-BE" dirty="0" err="1" smtClean="0">
                    <a:solidFill>
                      <a:schemeClr val="bg1"/>
                    </a:solidFill>
                    <a:latin typeface="+mn-lt"/>
                  </a:rPr>
                  <a:t>examinations</a:t>
                </a:r>
                <a:endParaRPr lang="fr-BE" dirty="0">
                  <a:solidFill>
                    <a:schemeClr val="bg1"/>
                  </a:solidFill>
                  <a:latin typeface="+mn-lt"/>
                </a:endParaRPr>
              </a:p>
              <a:p>
                <a:pPr fontAlgn="auto">
                  <a:spcBef>
                    <a:spcPts val="0"/>
                  </a:spcBef>
                  <a:spcAft>
                    <a:spcPts val="0"/>
                  </a:spcAft>
                  <a:defRPr/>
                </a:pPr>
                <a:endParaRPr lang="fr-BE" dirty="0">
                  <a:solidFill>
                    <a:schemeClr val="tx1">
                      <a:lumMod val="95000"/>
                      <a:lumOff val="5000"/>
                    </a:schemeClr>
                  </a:solidFill>
                  <a:latin typeface="+mn-lt"/>
                  <a:cs typeface="+mn-cs"/>
                </a:endParaRPr>
              </a:p>
            </p:txBody>
          </p:sp>
        </p:grpSp>
        <p:pic>
          <p:nvPicPr>
            <p:cNvPr id="11307" name="Picture 9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89019" y="5163796"/>
              <a:ext cx="1016496" cy="101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6" name="Group 105"/>
          <p:cNvGrpSpPr>
            <a:grpSpLocks/>
          </p:cNvGrpSpPr>
          <p:nvPr/>
        </p:nvGrpSpPr>
        <p:grpSpPr bwMode="auto">
          <a:xfrm>
            <a:off x="1826841" y="1382714"/>
            <a:ext cx="3260725" cy="1158875"/>
            <a:chOff x="518456" y="1382445"/>
            <a:chExt cx="3261456" cy="1158760"/>
          </a:xfrm>
        </p:grpSpPr>
        <p:grpSp>
          <p:nvGrpSpPr>
            <p:cNvPr id="11300" name="Group 93"/>
            <p:cNvGrpSpPr>
              <a:grpSpLocks/>
            </p:cNvGrpSpPr>
            <p:nvPr/>
          </p:nvGrpSpPr>
          <p:grpSpPr bwMode="auto">
            <a:xfrm>
              <a:off x="546770" y="1394932"/>
              <a:ext cx="3233142" cy="1146273"/>
              <a:chOff x="546770" y="1424385"/>
              <a:chExt cx="3233142" cy="1146273"/>
            </a:xfrm>
          </p:grpSpPr>
          <p:grpSp>
            <p:nvGrpSpPr>
              <p:cNvPr id="11302" name="Group 33"/>
              <p:cNvGrpSpPr>
                <a:grpSpLocks/>
              </p:cNvGrpSpPr>
              <p:nvPr/>
            </p:nvGrpSpPr>
            <p:grpSpPr bwMode="auto">
              <a:xfrm>
                <a:off x="546770" y="1424385"/>
                <a:ext cx="3176700" cy="1080121"/>
                <a:chOff x="747228" y="1772815"/>
                <a:chExt cx="3176700" cy="1080121"/>
              </a:xfrm>
            </p:grpSpPr>
            <p:sp>
              <p:nvSpPr>
                <p:cNvPr id="36" name="Rectangle 35"/>
                <p:cNvSpPr/>
                <p:nvPr/>
              </p:nvSpPr>
              <p:spPr>
                <a:xfrm>
                  <a:off x="747495" y="1773027"/>
                  <a:ext cx="1100384" cy="1079393"/>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36"/>
                <p:cNvSpPr/>
                <p:nvPr/>
              </p:nvSpPr>
              <p:spPr>
                <a:xfrm>
                  <a:off x="1835176" y="1773027"/>
                  <a:ext cx="2088031" cy="1079393"/>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8" name="TextBox 37"/>
              <p:cNvSpPr txBox="1"/>
              <p:nvPr/>
            </p:nvSpPr>
            <p:spPr>
              <a:xfrm>
                <a:off x="1691881" y="1508726"/>
                <a:ext cx="2088031" cy="1061932"/>
              </a:xfrm>
              <a:prstGeom prst="rect">
                <a:avLst/>
              </a:prstGeom>
            </p:spPr>
            <p:txBody>
              <a:bodyPr>
                <a:normAutofit/>
              </a:bodyPr>
              <a:lstStyle/>
              <a:p>
                <a:pPr algn="ctr" fontAlgn="auto">
                  <a:spcBef>
                    <a:spcPts val="0"/>
                  </a:spcBef>
                  <a:spcAft>
                    <a:spcPts val="0"/>
                  </a:spcAft>
                  <a:defRPr/>
                </a:pPr>
                <a:r>
                  <a:rPr lang="en-GB" dirty="0" smtClean="0">
                    <a:solidFill>
                      <a:schemeClr val="bg1"/>
                    </a:solidFill>
                    <a:latin typeface="+mn-lt"/>
                  </a:rPr>
                  <a:t>Consultation of medical history via </a:t>
                </a:r>
                <a:r>
                  <a:rPr lang="en-GB" dirty="0" err="1" smtClean="0">
                    <a:solidFill>
                      <a:schemeClr val="bg1"/>
                    </a:solidFill>
                    <a:latin typeface="+mn-lt"/>
                  </a:rPr>
                  <a:t>SumEHR</a:t>
                </a:r>
                <a:endParaRPr lang="en-GB" dirty="0" smtClean="0">
                  <a:latin typeface="+mn-lt"/>
                  <a:cs typeface="+mn-cs"/>
                </a:endParaRPr>
              </a:p>
              <a:p>
                <a:pPr fontAlgn="auto">
                  <a:spcBef>
                    <a:spcPts val="0"/>
                  </a:spcBef>
                  <a:spcAft>
                    <a:spcPts val="0"/>
                  </a:spcAft>
                  <a:defRPr/>
                </a:pPr>
                <a:endParaRPr lang="fr-BE" dirty="0">
                  <a:solidFill>
                    <a:schemeClr val="tx1">
                      <a:lumMod val="95000"/>
                      <a:lumOff val="5000"/>
                    </a:schemeClr>
                  </a:solidFill>
                  <a:latin typeface="+mn-lt"/>
                  <a:cs typeface="+mn-cs"/>
                </a:endParaRPr>
              </a:p>
            </p:txBody>
          </p:sp>
        </p:grpSp>
        <p:pic>
          <p:nvPicPr>
            <p:cNvPr id="11301" name="Picture 9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18456" y="1382445"/>
              <a:ext cx="1129308" cy="1129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7" name="Group 106"/>
          <p:cNvGrpSpPr>
            <a:grpSpLocks/>
          </p:cNvGrpSpPr>
          <p:nvPr/>
        </p:nvGrpSpPr>
        <p:grpSpPr bwMode="auto">
          <a:xfrm>
            <a:off x="1803028" y="3290888"/>
            <a:ext cx="2460625" cy="1204912"/>
            <a:chOff x="495636" y="3290765"/>
            <a:chExt cx="2459972" cy="1205400"/>
          </a:xfrm>
        </p:grpSpPr>
        <p:grpSp>
          <p:nvGrpSpPr>
            <p:cNvPr id="11295" name="Group 68"/>
            <p:cNvGrpSpPr>
              <a:grpSpLocks/>
            </p:cNvGrpSpPr>
            <p:nvPr/>
          </p:nvGrpSpPr>
          <p:grpSpPr bwMode="auto">
            <a:xfrm>
              <a:off x="495636" y="3290765"/>
              <a:ext cx="2459972" cy="1205400"/>
              <a:chOff x="455844" y="3290765"/>
              <a:chExt cx="2459972" cy="1205400"/>
            </a:xfrm>
          </p:grpSpPr>
          <p:sp>
            <p:nvSpPr>
              <p:cNvPr id="42" name="Rectangle 41"/>
              <p:cNvSpPr/>
              <p:nvPr/>
            </p:nvSpPr>
            <p:spPr>
              <a:xfrm>
                <a:off x="455844" y="3290765"/>
                <a:ext cx="1152219" cy="1079937"/>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 name="Rectangle 43"/>
              <p:cNvSpPr/>
              <p:nvPr/>
            </p:nvSpPr>
            <p:spPr>
              <a:xfrm>
                <a:off x="1608063" y="3290765"/>
                <a:ext cx="1307753" cy="1079937"/>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299" name="TextBox 44"/>
              <p:cNvSpPr txBox="1">
                <a:spLocks noChangeArrowheads="1"/>
              </p:cNvSpPr>
              <p:nvPr/>
            </p:nvSpPr>
            <p:spPr bwMode="auto">
              <a:xfrm>
                <a:off x="1668825" y="3462392"/>
                <a:ext cx="1246991" cy="103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a:r>
                  <a:rPr lang="fr-BE" altLang="en-US" sz="1800" dirty="0" err="1" smtClean="0">
                    <a:solidFill>
                      <a:schemeClr val="bg1"/>
                    </a:solidFill>
                    <a:latin typeface="+mn-lt"/>
                  </a:rPr>
                  <a:t>Medication</a:t>
                </a:r>
                <a:endParaRPr lang="fr-BE" altLang="en-US" sz="1800" dirty="0" smtClean="0">
                  <a:solidFill>
                    <a:schemeClr val="bg1"/>
                  </a:solidFill>
                  <a:latin typeface="+mn-lt"/>
                </a:endParaRPr>
              </a:p>
              <a:p>
                <a:pPr algn="ctr"/>
                <a:r>
                  <a:rPr lang="nl-BE" altLang="en-US" sz="1800" dirty="0" err="1" smtClean="0">
                    <a:solidFill>
                      <a:schemeClr val="bg1"/>
                    </a:solidFill>
                    <a:latin typeface="+mn-lt"/>
                  </a:rPr>
                  <a:t>schedule</a:t>
                </a:r>
                <a:endParaRPr lang="fr-BE" altLang="en-US" sz="1800" dirty="0">
                  <a:solidFill>
                    <a:schemeClr val="bg1"/>
                  </a:solidFill>
                  <a:latin typeface="+mn-lt"/>
                </a:endParaRPr>
              </a:p>
            </p:txBody>
          </p:sp>
        </p:grpSp>
        <p:pic>
          <p:nvPicPr>
            <p:cNvPr id="11296" name="Picture 9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48526" y="3320177"/>
              <a:ext cx="1086712" cy="108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1" name="Group 110"/>
          <p:cNvGrpSpPr>
            <a:grpSpLocks/>
          </p:cNvGrpSpPr>
          <p:nvPr/>
        </p:nvGrpSpPr>
        <p:grpSpPr bwMode="auto">
          <a:xfrm>
            <a:off x="6709990" y="1443038"/>
            <a:ext cx="3257550" cy="1079500"/>
            <a:chOff x="5403035" y="1443044"/>
            <a:chExt cx="3255987" cy="1080120"/>
          </a:xfrm>
        </p:grpSpPr>
        <p:grpSp>
          <p:nvGrpSpPr>
            <p:cNvPr id="11290" name="Group 69"/>
            <p:cNvGrpSpPr>
              <a:grpSpLocks/>
            </p:cNvGrpSpPr>
            <p:nvPr/>
          </p:nvGrpSpPr>
          <p:grpSpPr bwMode="auto">
            <a:xfrm>
              <a:off x="5403035" y="1443044"/>
              <a:ext cx="3255987" cy="1080120"/>
              <a:chOff x="5425798" y="1315063"/>
              <a:chExt cx="3255987" cy="1080120"/>
            </a:xfrm>
          </p:grpSpPr>
          <p:sp>
            <p:nvSpPr>
              <p:cNvPr id="51" name="Rectangle 50"/>
              <p:cNvSpPr/>
              <p:nvPr/>
            </p:nvSpPr>
            <p:spPr>
              <a:xfrm>
                <a:off x="5425798" y="1315063"/>
                <a:ext cx="1151972"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Rectangle 51"/>
              <p:cNvSpPr/>
              <p:nvPr/>
            </p:nvSpPr>
            <p:spPr>
              <a:xfrm>
                <a:off x="6577770" y="1315063"/>
                <a:ext cx="2088148"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 name="TextBox 52"/>
              <p:cNvSpPr txBox="1"/>
              <p:nvPr/>
            </p:nvSpPr>
            <p:spPr>
              <a:xfrm>
                <a:off x="6595224" y="1345242"/>
                <a:ext cx="2086561" cy="1038821"/>
              </a:xfrm>
              <a:prstGeom prst="rect">
                <a:avLst/>
              </a:prstGeom>
            </p:spPr>
            <p:txBody>
              <a:bodyPr>
                <a:normAutofit lnSpcReduction="10000"/>
              </a:bodyPr>
              <a:lstStyle/>
              <a:p>
                <a:pPr fontAlgn="auto">
                  <a:spcBef>
                    <a:spcPts val="0"/>
                  </a:spcBef>
                  <a:spcAft>
                    <a:spcPts val="0"/>
                  </a:spcAft>
                  <a:defRPr/>
                </a:pPr>
                <a:endParaRPr lang="fr-BE" sz="1000" dirty="0">
                  <a:solidFill>
                    <a:schemeClr val="bg1"/>
                  </a:solidFill>
                  <a:latin typeface="+mn-lt"/>
                  <a:cs typeface="+mn-cs"/>
                </a:endParaRPr>
              </a:p>
              <a:p>
                <a:pPr marL="82550" algn="ctr" fontAlgn="auto">
                  <a:spcBef>
                    <a:spcPts val="0"/>
                  </a:spcBef>
                  <a:spcAft>
                    <a:spcPts val="0"/>
                  </a:spcAft>
                  <a:defRPr/>
                </a:pPr>
                <a:r>
                  <a:rPr lang="fr-BE" dirty="0" smtClean="0">
                    <a:solidFill>
                      <a:schemeClr val="bg1"/>
                    </a:solidFill>
                    <a:latin typeface="+mn-lt"/>
                  </a:rPr>
                  <a:t>Online guidelines and </a:t>
                </a:r>
                <a:r>
                  <a:rPr lang="fr-BE" dirty="0" err="1" smtClean="0">
                    <a:solidFill>
                      <a:schemeClr val="bg1"/>
                    </a:solidFill>
                    <a:latin typeface="+mn-lt"/>
                  </a:rPr>
                  <a:t>decision</a:t>
                </a:r>
                <a:r>
                  <a:rPr lang="fr-BE" dirty="0" smtClean="0">
                    <a:solidFill>
                      <a:schemeClr val="bg1"/>
                    </a:solidFill>
                    <a:latin typeface="+mn-lt"/>
                  </a:rPr>
                  <a:t> support</a:t>
                </a:r>
                <a:endParaRPr lang="fr-BE" dirty="0">
                  <a:solidFill>
                    <a:schemeClr val="bg1"/>
                  </a:solidFill>
                  <a:latin typeface="+mn-lt"/>
                </a:endParaRPr>
              </a:p>
            </p:txBody>
          </p:sp>
        </p:grpSp>
        <p:pic>
          <p:nvPicPr>
            <p:cNvPr id="11291" name="Picture 9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464394" y="1478427"/>
              <a:ext cx="985292" cy="98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9" name="Group 108"/>
          <p:cNvGrpSpPr>
            <a:grpSpLocks/>
          </p:cNvGrpSpPr>
          <p:nvPr/>
        </p:nvGrpSpPr>
        <p:grpSpPr bwMode="auto">
          <a:xfrm>
            <a:off x="6697290" y="5106988"/>
            <a:ext cx="3270250" cy="1185862"/>
            <a:chOff x="5389884" y="5107746"/>
            <a:chExt cx="3269138" cy="1184852"/>
          </a:xfrm>
        </p:grpSpPr>
        <p:grpSp>
          <p:nvGrpSpPr>
            <p:cNvPr id="11283" name="Group 70"/>
            <p:cNvGrpSpPr>
              <a:grpSpLocks/>
            </p:cNvGrpSpPr>
            <p:nvPr/>
          </p:nvGrpSpPr>
          <p:grpSpPr bwMode="auto">
            <a:xfrm>
              <a:off x="5403035" y="5149276"/>
              <a:ext cx="3255987" cy="1088504"/>
              <a:chOff x="5508175" y="5117132"/>
              <a:chExt cx="3255987" cy="1088504"/>
            </a:xfrm>
          </p:grpSpPr>
          <p:sp>
            <p:nvSpPr>
              <p:cNvPr id="59" name="Rectangle 58"/>
              <p:cNvSpPr/>
              <p:nvPr/>
            </p:nvSpPr>
            <p:spPr>
              <a:xfrm>
                <a:off x="5507720" y="5116842"/>
                <a:ext cx="1152133" cy="1080166"/>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Rectangle 59"/>
              <p:cNvSpPr/>
              <p:nvPr/>
            </p:nvSpPr>
            <p:spPr>
              <a:xfrm>
                <a:off x="6659853" y="5116842"/>
                <a:ext cx="2088439" cy="1080166"/>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 name="TextBox 60"/>
              <p:cNvSpPr txBox="1"/>
              <p:nvPr/>
            </p:nvSpPr>
            <p:spPr>
              <a:xfrm>
                <a:off x="6677309" y="5146979"/>
                <a:ext cx="2086853" cy="1057961"/>
              </a:xfrm>
              <a:prstGeom prst="rect">
                <a:avLst/>
              </a:prstGeom>
            </p:spPr>
            <p:txBody>
              <a:bodyPr>
                <a:normAutofit/>
              </a:bodyPr>
              <a:lstStyle/>
              <a:p>
                <a:pPr fontAlgn="auto">
                  <a:spcBef>
                    <a:spcPts val="0"/>
                  </a:spcBef>
                  <a:spcAft>
                    <a:spcPts val="0"/>
                  </a:spcAft>
                  <a:defRPr/>
                </a:pPr>
                <a:endParaRPr lang="fr-BE" sz="1000" dirty="0">
                  <a:solidFill>
                    <a:schemeClr val="bg1"/>
                  </a:solidFill>
                  <a:latin typeface="+mn-lt"/>
                  <a:cs typeface="+mn-cs"/>
                </a:endParaRPr>
              </a:p>
              <a:p>
                <a:pPr marL="177800" algn="ctr" fontAlgn="auto">
                  <a:spcBef>
                    <a:spcPts val="0"/>
                  </a:spcBef>
                  <a:spcAft>
                    <a:spcPts val="0"/>
                  </a:spcAft>
                  <a:defRPr/>
                </a:pPr>
                <a:r>
                  <a:rPr lang="fr-BE" dirty="0" err="1" smtClean="0">
                    <a:solidFill>
                      <a:schemeClr val="bg1"/>
                    </a:solidFill>
                    <a:latin typeface="+mn-lt"/>
                  </a:rPr>
                  <a:t>Electronic</a:t>
                </a:r>
                <a:endParaRPr lang="fr-BE" dirty="0">
                  <a:solidFill>
                    <a:schemeClr val="bg1"/>
                  </a:solidFill>
                  <a:latin typeface="+mn-lt"/>
                </a:endParaRPr>
              </a:p>
              <a:p>
                <a:pPr marL="177800" algn="ctr" fontAlgn="auto">
                  <a:spcBef>
                    <a:spcPts val="0"/>
                  </a:spcBef>
                  <a:spcAft>
                    <a:spcPts val="0"/>
                  </a:spcAft>
                  <a:defRPr/>
                </a:pPr>
                <a:r>
                  <a:rPr lang="fr-BE" dirty="0" err="1" smtClean="0">
                    <a:solidFill>
                      <a:schemeClr val="bg1"/>
                    </a:solidFill>
                    <a:latin typeface="+mn-lt"/>
                  </a:rPr>
                  <a:t>referral</a:t>
                </a:r>
                <a:r>
                  <a:rPr lang="fr-BE" dirty="0" smtClean="0">
                    <a:solidFill>
                      <a:schemeClr val="bg1"/>
                    </a:solidFill>
                    <a:latin typeface="+mn-lt"/>
                  </a:rPr>
                  <a:t> </a:t>
                </a:r>
                <a:r>
                  <a:rPr lang="fr-BE" dirty="0" err="1" smtClean="0">
                    <a:solidFill>
                      <a:schemeClr val="bg1"/>
                    </a:solidFill>
                    <a:latin typeface="+mn-lt"/>
                  </a:rPr>
                  <a:t>letters</a:t>
                </a:r>
                <a:endParaRPr lang="fr-BE" dirty="0">
                  <a:latin typeface="+mn-lt"/>
                  <a:cs typeface="+mn-cs"/>
                </a:endParaRPr>
              </a:p>
            </p:txBody>
          </p:sp>
        </p:grpSp>
        <p:grpSp>
          <p:nvGrpSpPr>
            <p:cNvPr id="11284" name="Group 101"/>
            <p:cNvGrpSpPr>
              <a:grpSpLocks/>
            </p:cNvGrpSpPr>
            <p:nvPr/>
          </p:nvGrpSpPr>
          <p:grpSpPr bwMode="auto">
            <a:xfrm>
              <a:off x="5389884" y="5107746"/>
              <a:ext cx="1186811" cy="1184852"/>
              <a:chOff x="5389884" y="5104775"/>
              <a:chExt cx="1241108" cy="1241108"/>
            </a:xfrm>
          </p:grpSpPr>
          <p:pic>
            <p:nvPicPr>
              <p:cNvPr id="11285" name="Picture 9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389884" y="5104775"/>
                <a:ext cx="1241108" cy="124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6" name="Picture 10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362196" y="5445224"/>
                <a:ext cx="174979" cy="174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10" name="Group 109"/>
          <p:cNvGrpSpPr>
            <a:grpSpLocks/>
          </p:cNvGrpSpPr>
          <p:nvPr/>
        </p:nvGrpSpPr>
        <p:grpSpPr bwMode="auto">
          <a:xfrm>
            <a:off x="7318002" y="3294064"/>
            <a:ext cx="2738438" cy="1119187"/>
            <a:chOff x="6010438" y="3294151"/>
            <a:chExt cx="2738025" cy="1118781"/>
          </a:xfrm>
        </p:grpSpPr>
        <p:grpSp>
          <p:nvGrpSpPr>
            <p:cNvPr id="11276" name="Group 40"/>
            <p:cNvGrpSpPr>
              <a:grpSpLocks/>
            </p:cNvGrpSpPr>
            <p:nvPr/>
          </p:nvGrpSpPr>
          <p:grpSpPr bwMode="auto">
            <a:xfrm>
              <a:off x="6010438" y="3294151"/>
              <a:ext cx="2738025" cy="1081997"/>
              <a:chOff x="5926858" y="3418319"/>
              <a:chExt cx="2658929" cy="1081997"/>
            </a:xfrm>
          </p:grpSpPr>
          <p:sp>
            <p:nvSpPr>
              <p:cNvPr id="55" name="Rectangle 54"/>
              <p:cNvSpPr/>
              <p:nvPr/>
            </p:nvSpPr>
            <p:spPr>
              <a:xfrm>
                <a:off x="5926858" y="3418319"/>
                <a:ext cx="1072820" cy="1080694"/>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Rectangle 55"/>
              <p:cNvSpPr/>
              <p:nvPr/>
            </p:nvSpPr>
            <p:spPr>
              <a:xfrm>
                <a:off x="6999678" y="3418319"/>
                <a:ext cx="1461255" cy="1080694"/>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TextBox 56"/>
              <p:cNvSpPr txBox="1"/>
              <p:nvPr/>
            </p:nvSpPr>
            <p:spPr>
              <a:xfrm>
                <a:off x="6907193" y="3419905"/>
                <a:ext cx="1678594" cy="1080695"/>
              </a:xfrm>
              <a:prstGeom prst="rect">
                <a:avLst/>
              </a:prstGeom>
            </p:spPr>
            <p:txBody>
              <a:bodyPr>
                <a:normAutofit/>
              </a:bodyPr>
              <a:lstStyle/>
              <a:p>
                <a:pPr fontAlgn="auto">
                  <a:spcBef>
                    <a:spcPts val="0"/>
                  </a:spcBef>
                  <a:spcAft>
                    <a:spcPts val="0"/>
                  </a:spcAft>
                  <a:defRPr/>
                </a:pPr>
                <a:endParaRPr lang="fr-BE" sz="1000" dirty="0">
                  <a:solidFill>
                    <a:schemeClr val="bg1"/>
                  </a:solidFill>
                  <a:latin typeface="+mn-lt"/>
                  <a:cs typeface="+mn-cs"/>
                </a:endParaRPr>
              </a:p>
              <a:p>
                <a:pPr algn="ctr" fontAlgn="auto">
                  <a:spcBef>
                    <a:spcPts val="0"/>
                  </a:spcBef>
                  <a:spcAft>
                    <a:spcPts val="0"/>
                  </a:spcAft>
                  <a:defRPr/>
                </a:pPr>
                <a:r>
                  <a:rPr lang="fr-BE" dirty="0" err="1" smtClean="0">
                    <a:solidFill>
                      <a:schemeClr val="bg1"/>
                    </a:solidFill>
                    <a:latin typeface="+mn-lt"/>
                  </a:rPr>
                  <a:t>Electronic</a:t>
                </a:r>
                <a:endParaRPr lang="fr-BE" dirty="0" smtClean="0">
                  <a:solidFill>
                    <a:schemeClr val="bg1"/>
                  </a:solidFill>
                  <a:latin typeface="+mn-lt"/>
                </a:endParaRPr>
              </a:p>
              <a:p>
                <a:pPr algn="ctr" fontAlgn="auto">
                  <a:spcBef>
                    <a:spcPts val="0"/>
                  </a:spcBef>
                  <a:spcAft>
                    <a:spcPts val="0"/>
                  </a:spcAft>
                  <a:defRPr/>
                </a:pPr>
                <a:r>
                  <a:rPr lang="nl-BE" dirty="0" err="1" smtClean="0">
                    <a:solidFill>
                      <a:schemeClr val="bg1"/>
                    </a:solidFill>
                    <a:latin typeface="+mn-lt"/>
                    <a:cs typeface="+mn-cs"/>
                  </a:rPr>
                  <a:t>prescriptions</a:t>
                </a:r>
                <a:endParaRPr lang="fr-BE" dirty="0">
                  <a:latin typeface="+mn-lt"/>
                  <a:cs typeface="+mn-cs"/>
                </a:endParaRPr>
              </a:p>
              <a:p>
                <a:pPr fontAlgn="auto">
                  <a:spcBef>
                    <a:spcPts val="0"/>
                  </a:spcBef>
                  <a:spcAft>
                    <a:spcPts val="0"/>
                  </a:spcAft>
                  <a:defRPr/>
                </a:pPr>
                <a:endParaRPr lang="fr-BE" dirty="0">
                  <a:solidFill>
                    <a:schemeClr val="tx1">
                      <a:lumMod val="95000"/>
                      <a:lumOff val="5000"/>
                    </a:schemeClr>
                  </a:solidFill>
                  <a:latin typeface="+mn-lt"/>
                  <a:cs typeface="+mn-cs"/>
                </a:endParaRPr>
              </a:p>
            </p:txBody>
          </p:sp>
        </p:grpSp>
        <p:grpSp>
          <p:nvGrpSpPr>
            <p:cNvPr id="11277" name="Group 102"/>
            <p:cNvGrpSpPr>
              <a:grpSpLocks/>
            </p:cNvGrpSpPr>
            <p:nvPr/>
          </p:nvGrpSpPr>
          <p:grpSpPr bwMode="auto">
            <a:xfrm>
              <a:off x="6036635" y="3332812"/>
              <a:ext cx="1080120" cy="1080120"/>
              <a:chOff x="5005213" y="3401807"/>
              <a:chExt cx="1080120" cy="1080120"/>
            </a:xfrm>
          </p:grpSpPr>
          <p:pic>
            <p:nvPicPr>
              <p:cNvPr id="11278" name="Picture 103"/>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005213" y="3401807"/>
                <a:ext cx="108012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9" name="Picture 104"/>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400944" y="3481442"/>
                <a:ext cx="270030" cy="270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2897898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106"/>
                                        </p:tgtEl>
                                        <p:attrNameLst>
                                          <p:attrName>style.visibility</p:attrName>
                                        </p:attrNameLst>
                                      </p:cBhvr>
                                      <p:to>
                                        <p:strVal val="visible"/>
                                      </p:to>
                                    </p:set>
                                    <p:animEffect transition="in" filter="wipe(up)">
                                      <p:cBhvr>
                                        <p:cTn id="11" dur="500"/>
                                        <p:tgtEl>
                                          <p:spTgt spid="10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107"/>
                                        </p:tgtEl>
                                        <p:attrNameLst>
                                          <p:attrName>style.visibility</p:attrName>
                                        </p:attrNameLst>
                                      </p:cBhvr>
                                      <p:to>
                                        <p:strVal val="visible"/>
                                      </p:to>
                                    </p:set>
                                    <p:animEffect transition="in" filter="wipe(up)">
                                      <p:cBhvr>
                                        <p:cTn id="16" dur="500"/>
                                        <p:tgtEl>
                                          <p:spTgt spid="10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108"/>
                                        </p:tgtEl>
                                        <p:attrNameLst>
                                          <p:attrName>style.visibility</p:attrName>
                                        </p:attrNameLst>
                                      </p:cBhvr>
                                      <p:to>
                                        <p:strVal val="visible"/>
                                      </p:to>
                                    </p:set>
                                    <p:animEffect transition="in" filter="wipe(up)">
                                      <p:cBhvr>
                                        <p:cTn id="21" dur="500"/>
                                        <p:tgtEl>
                                          <p:spTgt spid="10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111"/>
                                        </p:tgtEl>
                                        <p:attrNameLst>
                                          <p:attrName>style.visibility</p:attrName>
                                        </p:attrNameLst>
                                      </p:cBhvr>
                                      <p:to>
                                        <p:strVal val="visible"/>
                                      </p:to>
                                    </p:set>
                                    <p:animEffect transition="in" filter="wipe(up)">
                                      <p:cBhvr>
                                        <p:cTn id="26" dur="500"/>
                                        <p:tgtEl>
                                          <p:spTgt spid="11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110"/>
                                        </p:tgtEl>
                                        <p:attrNameLst>
                                          <p:attrName>style.visibility</p:attrName>
                                        </p:attrNameLst>
                                      </p:cBhvr>
                                      <p:to>
                                        <p:strVal val="visible"/>
                                      </p:to>
                                    </p:set>
                                    <p:animEffect transition="in" filter="wipe(up)">
                                      <p:cBhvr>
                                        <p:cTn id="31" dur="500"/>
                                        <p:tgtEl>
                                          <p:spTgt spid="11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nodeType="click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up)">
                                      <p:cBhvr>
                                        <p:cTn id="3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92"/>
          <p:cNvGrpSpPr>
            <a:grpSpLocks/>
          </p:cNvGrpSpPr>
          <p:nvPr/>
        </p:nvGrpSpPr>
        <p:grpSpPr bwMode="auto">
          <a:xfrm>
            <a:off x="4362201" y="2524125"/>
            <a:ext cx="2959100" cy="2776538"/>
            <a:chOff x="3078646" y="2523164"/>
            <a:chExt cx="2958799" cy="2776730"/>
          </a:xfrm>
        </p:grpSpPr>
        <p:sp>
          <p:nvSpPr>
            <p:cNvPr id="22" name="Flowchart: Connector 21"/>
            <p:cNvSpPr/>
            <p:nvPr/>
          </p:nvSpPr>
          <p:spPr>
            <a:xfrm>
              <a:off x="3204045" y="2523164"/>
              <a:ext cx="2657205" cy="2657659"/>
            </a:xfrm>
            <a:prstGeom prst="flowChartConnector">
              <a:avLst/>
            </a:prstGeom>
            <a:solidFill>
              <a:schemeClr val="bg1">
                <a:alpha val="67000"/>
              </a:schemeClr>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4" name="Straight Connector 23"/>
            <p:cNvCxnSpPr/>
            <p:nvPr/>
          </p:nvCxnSpPr>
          <p:spPr>
            <a:xfrm>
              <a:off x="3564372" y="2548566"/>
              <a:ext cx="617474" cy="728713"/>
            </a:xfrm>
            <a:prstGeom prst="line">
              <a:avLst/>
            </a:prstGeom>
            <a:ln w="25400" cmpd="sng">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951705" y="2613658"/>
              <a:ext cx="582553" cy="663621"/>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165996" y="4164753"/>
              <a:ext cx="871449" cy="198452"/>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518362" y="4533078"/>
              <a:ext cx="0" cy="766816"/>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3078646" y="4177453"/>
              <a:ext cx="803193" cy="15399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331" name="Picture 7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3732318" y="4484927"/>
              <a:ext cx="483518" cy="48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2" name="Picture 7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flipV="1">
              <a:off x="4798838" y="4498483"/>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3" name="Picture 7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flipV="1">
              <a:off x="5373454" y="3766142"/>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4" name="Picture 7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flipH="1" flipV="1">
              <a:off x="4315897" y="2602852"/>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5" name="Picture 8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flipH="1" flipV="1">
              <a:off x="5264307" y="3124036"/>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6" name="Picture 8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flipH="1">
              <a:off x="3256564" y="3386537"/>
              <a:ext cx="476625" cy="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Flowchart: Connector 20"/>
            <p:cNvSpPr/>
            <p:nvPr/>
          </p:nvSpPr>
          <p:spPr>
            <a:xfrm>
              <a:off x="3756439" y="3085178"/>
              <a:ext cx="1552417" cy="1482828"/>
            </a:xfrm>
            <a:prstGeom prst="flowChartConnector">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bg1"/>
                  </a:solidFill>
                </a:rPr>
                <a:t>Benefits at the end of the consultation</a:t>
              </a:r>
              <a:endParaRPr lang="fr-BE" sz="1200" b="1" dirty="0">
                <a:solidFill>
                  <a:schemeClr val="bg1"/>
                </a:solidFill>
              </a:endParaRPr>
            </a:p>
          </p:txBody>
        </p:sp>
      </p:grpSp>
      <p:sp>
        <p:nvSpPr>
          <p:cNvPr id="3" name="Title 2"/>
          <p:cNvSpPr>
            <a:spLocks noGrp="1"/>
          </p:cNvSpPr>
          <p:nvPr>
            <p:ph type="title"/>
          </p:nvPr>
        </p:nvSpPr>
        <p:spPr/>
        <p:txBody>
          <a:bodyPr/>
          <a:lstStyle/>
          <a:p>
            <a:r>
              <a:rPr lang="en-US" smtClean="0"/>
              <a:t>Benefits at the end of the consultation</a:t>
            </a:r>
            <a:endParaRPr lang="fr-BE" dirty="0"/>
          </a:p>
        </p:txBody>
      </p:sp>
      <p:sp>
        <p:nvSpPr>
          <p:cNvPr id="2" name="Slide Number Placeholder 1"/>
          <p:cNvSpPr>
            <a:spLocks noGrp="1"/>
          </p:cNvSpPr>
          <p:nvPr>
            <p:ph type="sldNum" sz="quarter" idx="12"/>
          </p:nvPr>
        </p:nvSpPr>
        <p:spPr/>
        <p:txBody>
          <a:bodyPr/>
          <a:lstStyle/>
          <a:p>
            <a:fld id="{97CCC5E9-F9D9-46F9-AA92-085E1A182B77}" type="slidenum">
              <a:rPr lang="en-GB" smtClean="0"/>
              <a:pPr/>
              <a:t>4</a:t>
            </a:fld>
            <a:endParaRPr lang="en-GB" dirty="0"/>
          </a:p>
        </p:txBody>
      </p:sp>
      <p:grpSp>
        <p:nvGrpSpPr>
          <p:cNvPr id="17" name="Group 16"/>
          <p:cNvGrpSpPr>
            <a:grpSpLocks/>
          </p:cNvGrpSpPr>
          <p:nvPr/>
        </p:nvGrpSpPr>
        <p:grpSpPr bwMode="auto">
          <a:xfrm>
            <a:off x="1782513" y="1395414"/>
            <a:ext cx="3233738" cy="1146175"/>
            <a:chOff x="546770" y="1394932"/>
            <a:chExt cx="3233142" cy="1146273"/>
          </a:xfrm>
        </p:grpSpPr>
        <p:grpSp>
          <p:nvGrpSpPr>
            <p:cNvPr id="12319" name="Group 93"/>
            <p:cNvGrpSpPr>
              <a:grpSpLocks/>
            </p:cNvGrpSpPr>
            <p:nvPr/>
          </p:nvGrpSpPr>
          <p:grpSpPr bwMode="auto">
            <a:xfrm>
              <a:off x="546770" y="1394932"/>
              <a:ext cx="3233142" cy="1146273"/>
              <a:chOff x="546770" y="1424385"/>
              <a:chExt cx="3233142" cy="1146273"/>
            </a:xfrm>
          </p:grpSpPr>
          <p:grpSp>
            <p:nvGrpSpPr>
              <p:cNvPr id="12321" name="Group 33"/>
              <p:cNvGrpSpPr>
                <a:grpSpLocks/>
              </p:cNvGrpSpPr>
              <p:nvPr/>
            </p:nvGrpSpPr>
            <p:grpSpPr bwMode="auto">
              <a:xfrm>
                <a:off x="546770" y="1424385"/>
                <a:ext cx="3176700" cy="1080121"/>
                <a:chOff x="747228" y="1772815"/>
                <a:chExt cx="3176700" cy="1080121"/>
              </a:xfrm>
            </p:grpSpPr>
            <p:sp>
              <p:nvSpPr>
                <p:cNvPr id="36" name="Rectangle 35"/>
                <p:cNvSpPr/>
                <p:nvPr/>
              </p:nvSpPr>
              <p:spPr>
                <a:xfrm>
                  <a:off x="747228" y="1772815"/>
                  <a:ext cx="1101522" cy="1079592"/>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36"/>
                <p:cNvSpPr/>
                <p:nvPr/>
              </p:nvSpPr>
              <p:spPr>
                <a:xfrm>
                  <a:off x="1836052" y="1772815"/>
                  <a:ext cx="2087178" cy="1079592"/>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8" name="TextBox 37"/>
              <p:cNvSpPr txBox="1"/>
              <p:nvPr/>
            </p:nvSpPr>
            <p:spPr>
              <a:xfrm>
                <a:off x="1691147" y="1508529"/>
                <a:ext cx="2088765" cy="1062129"/>
              </a:xfrm>
              <a:prstGeom prst="rect">
                <a:avLst/>
              </a:prstGeom>
            </p:spPr>
            <p:txBody>
              <a:bodyPr>
                <a:normAutofit/>
              </a:bodyPr>
              <a:lstStyle/>
              <a:p>
                <a:pPr marL="177800" fontAlgn="auto">
                  <a:spcBef>
                    <a:spcPts val="0"/>
                  </a:spcBef>
                  <a:spcAft>
                    <a:spcPts val="0"/>
                  </a:spcAft>
                  <a:defRPr/>
                </a:pPr>
                <a:endParaRPr lang="fr-BE" sz="300" dirty="0">
                  <a:solidFill>
                    <a:schemeClr val="bg1"/>
                  </a:solidFill>
                  <a:latin typeface="+mn-lt"/>
                  <a:cs typeface="+mn-cs"/>
                </a:endParaRPr>
              </a:p>
              <a:p>
                <a:pPr algn="ctr" fontAlgn="auto">
                  <a:spcBef>
                    <a:spcPts val="0"/>
                  </a:spcBef>
                  <a:spcAft>
                    <a:spcPts val="0"/>
                  </a:spcAft>
                  <a:defRPr/>
                </a:pPr>
                <a:endParaRPr lang="fr-BE" sz="200" dirty="0">
                  <a:solidFill>
                    <a:schemeClr val="bg1"/>
                  </a:solidFill>
                  <a:latin typeface="+mn-lt"/>
                  <a:cs typeface="+mn-cs"/>
                </a:endParaRPr>
              </a:p>
              <a:p>
                <a:pPr algn="ctr" fontAlgn="auto">
                  <a:spcBef>
                    <a:spcPts val="0"/>
                  </a:spcBef>
                  <a:spcAft>
                    <a:spcPts val="0"/>
                  </a:spcAft>
                  <a:defRPr/>
                </a:pPr>
                <a:r>
                  <a:rPr lang="fr-BE" dirty="0" err="1" smtClean="0">
                    <a:solidFill>
                      <a:schemeClr val="bg1"/>
                    </a:solidFill>
                    <a:latin typeface="+mn-lt"/>
                  </a:rPr>
                  <a:t>Insurance</a:t>
                </a:r>
                <a:r>
                  <a:rPr lang="fr-BE" dirty="0" smtClean="0">
                    <a:solidFill>
                      <a:schemeClr val="bg1"/>
                    </a:solidFill>
                    <a:latin typeface="+mn-lt"/>
                  </a:rPr>
                  <a:t> </a:t>
                </a:r>
                <a:r>
                  <a:rPr lang="fr-BE" dirty="0" err="1" smtClean="0">
                    <a:solidFill>
                      <a:schemeClr val="bg1"/>
                    </a:solidFill>
                    <a:latin typeface="+mn-lt"/>
                  </a:rPr>
                  <a:t>status</a:t>
                </a:r>
                <a:r>
                  <a:rPr lang="fr-BE" dirty="0" smtClean="0">
                    <a:solidFill>
                      <a:schemeClr val="bg1"/>
                    </a:solidFill>
                    <a:latin typeface="+mn-lt"/>
                  </a:rPr>
                  <a:t>, </a:t>
                </a:r>
                <a:r>
                  <a:rPr lang="fr-BE" dirty="0" err="1" smtClean="0">
                    <a:solidFill>
                      <a:schemeClr val="bg1"/>
                    </a:solidFill>
                    <a:latin typeface="+mn-lt"/>
                  </a:rPr>
                  <a:t>pricing</a:t>
                </a:r>
                <a:r>
                  <a:rPr lang="fr-BE" dirty="0" smtClean="0">
                    <a:solidFill>
                      <a:schemeClr val="bg1"/>
                    </a:solidFill>
                    <a:latin typeface="+mn-lt"/>
                  </a:rPr>
                  <a:t>, </a:t>
                </a:r>
                <a:r>
                  <a:rPr lang="fr-BE" dirty="0" err="1" smtClean="0">
                    <a:solidFill>
                      <a:schemeClr val="bg1"/>
                    </a:solidFill>
                    <a:latin typeface="+mn-lt"/>
                  </a:rPr>
                  <a:t>billing</a:t>
                </a:r>
                <a:endParaRPr lang="fr-BE" dirty="0">
                  <a:latin typeface="+mn-lt"/>
                  <a:cs typeface="+mn-cs"/>
                </a:endParaRPr>
              </a:p>
            </p:txBody>
          </p:sp>
        </p:grpSp>
        <p:pic>
          <p:nvPicPr>
            <p:cNvPr id="12320" name="Picture 5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10409" y="1414578"/>
              <a:ext cx="1040828" cy="104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3"/>
          <p:cNvGrpSpPr>
            <a:grpSpLocks/>
          </p:cNvGrpSpPr>
          <p:nvPr/>
        </p:nvGrpSpPr>
        <p:grpSpPr bwMode="auto">
          <a:xfrm>
            <a:off x="1714251" y="3605214"/>
            <a:ext cx="2647950" cy="1101725"/>
            <a:chOff x="477657" y="3605133"/>
            <a:chExt cx="2648583" cy="1101151"/>
          </a:xfrm>
        </p:grpSpPr>
        <p:grpSp>
          <p:nvGrpSpPr>
            <p:cNvPr id="12314" name="Group 40"/>
            <p:cNvGrpSpPr>
              <a:grpSpLocks/>
            </p:cNvGrpSpPr>
            <p:nvPr/>
          </p:nvGrpSpPr>
          <p:grpSpPr bwMode="auto">
            <a:xfrm>
              <a:off x="477657" y="3624287"/>
              <a:ext cx="2648583" cy="1081997"/>
              <a:chOff x="5926858" y="3418319"/>
              <a:chExt cx="2572071" cy="1081997"/>
            </a:xfrm>
          </p:grpSpPr>
          <p:sp>
            <p:nvSpPr>
              <p:cNvPr id="55" name="Rectangle 54"/>
              <p:cNvSpPr/>
              <p:nvPr/>
            </p:nvSpPr>
            <p:spPr>
              <a:xfrm>
                <a:off x="5926858" y="3418205"/>
                <a:ext cx="1073238" cy="1080524"/>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Rectangle 55"/>
              <p:cNvSpPr/>
              <p:nvPr/>
            </p:nvSpPr>
            <p:spPr>
              <a:xfrm>
                <a:off x="7000096" y="3418205"/>
                <a:ext cx="1460282" cy="1080524"/>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TextBox 56"/>
              <p:cNvSpPr txBox="1"/>
              <p:nvPr/>
            </p:nvSpPr>
            <p:spPr>
              <a:xfrm>
                <a:off x="7000096" y="3419791"/>
                <a:ext cx="1498833" cy="1080525"/>
              </a:xfrm>
              <a:prstGeom prst="rect">
                <a:avLst/>
              </a:prstGeom>
            </p:spPr>
            <p:txBody>
              <a:bodyPr>
                <a:normAutofit/>
              </a:bodyPr>
              <a:lstStyle/>
              <a:p>
                <a:pPr algn="ctr" fontAlgn="auto">
                  <a:spcBef>
                    <a:spcPts val="0"/>
                  </a:spcBef>
                  <a:spcAft>
                    <a:spcPts val="0"/>
                  </a:spcAft>
                  <a:defRPr/>
                </a:pPr>
                <a:endParaRPr lang="fr-BE" sz="300" dirty="0">
                  <a:solidFill>
                    <a:schemeClr val="bg1"/>
                  </a:solidFill>
                  <a:latin typeface="+mn-lt"/>
                  <a:cs typeface="+mn-cs"/>
                </a:endParaRPr>
              </a:p>
              <a:p>
                <a:pPr algn="ctr" fontAlgn="auto">
                  <a:spcBef>
                    <a:spcPts val="0"/>
                  </a:spcBef>
                  <a:spcAft>
                    <a:spcPts val="0"/>
                  </a:spcAft>
                  <a:defRPr/>
                </a:pPr>
                <a:r>
                  <a:rPr lang="en-US" dirty="0">
                    <a:solidFill>
                      <a:schemeClr val="bg1"/>
                    </a:solidFill>
                    <a:latin typeface="+mn-lt"/>
                  </a:rPr>
                  <a:t>Creation and sending of certificates</a:t>
                </a:r>
                <a:endParaRPr lang="fr-BE" dirty="0">
                  <a:solidFill>
                    <a:schemeClr val="tx1">
                      <a:lumMod val="95000"/>
                      <a:lumOff val="5000"/>
                    </a:schemeClr>
                  </a:solidFill>
                  <a:latin typeface="+mn-lt"/>
                  <a:cs typeface="+mn-cs"/>
                </a:endParaRPr>
              </a:p>
            </p:txBody>
          </p:sp>
        </p:grpSp>
        <p:pic>
          <p:nvPicPr>
            <p:cNvPr id="12315" name="Picture 6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23316" y="3605133"/>
              <a:ext cx="1082869" cy="1082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14"/>
          <p:cNvGrpSpPr>
            <a:grpSpLocks/>
          </p:cNvGrpSpPr>
          <p:nvPr/>
        </p:nvGrpSpPr>
        <p:grpSpPr bwMode="auto">
          <a:xfrm>
            <a:off x="6491039" y="1452563"/>
            <a:ext cx="3565525" cy="1098550"/>
            <a:chOff x="5254692" y="1452701"/>
            <a:chExt cx="3565782" cy="1097874"/>
          </a:xfrm>
        </p:grpSpPr>
        <p:grpSp>
          <p:nvGrpSpPr>
            <p:cNvPr id="12309" name="Group 67"/>
            <p:cNvGrpSpPr>
              <a:grpSpLocks/>
            </p:cNvGrpSpPr>
            <p:nvPr/>
          </p:nvGrpSpPr>
          <p:grpSpPr bwMode="auto">
            <a:xfrm>
              <a:off x="5254692" y="1452701"/>
              <a:ext cx="3565782" cy="1088504"/>
              <a:chOff x="398612" y="5107746"/>
              <a:chExt cx="3373796" cy="1088504"/>
            </a:xfrm>
          </p:grpSpPr>
          <p:sp>
            <p:nvSpPr>
              <p:cNvPr id="47" name="Rectangle 46"/>
              <p:cNvSpPr/>
              <p:nvPr/>
            </p:nvSpPr>
            <p:spPr>
              <a:xfrm>
                <a:off x="398612" y="5107746"/>
                <a:ext cx="1152138" cy="1080422"/>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Rectangle 47"/>
              <p:cNvSpPr/>
              <p:nvPr/>
            </p:nvSpPr>
            <p:spPr>
              <a:xfrm>
                <a:off x="1477145" y="5107746"/>
                <a:ext cx="2295263" cy="1080422"/>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 name="TextBox 48"/>
              <p:cNvSpPr txBox="1"/>
              <p:nvPr/>
            </p:nvSpPr>
            <p:spPr>
              <a:xfrm>
                <a:off x="1477145" y="5137889"/>
                <a:ext cx="2295263" cy="1058212"/>
              </a:xfrm>
              <a:prstGeom prst="rect">
                <a:avLst/>
              </a:prstGeom>
            </p:spPr>
            <p:txBody>
              <a:bodyPr>
                <a:normAutofit lnSpcReduction="10000"/>
              </a:bodyPr>
              <a:lstStyle/>
              <a:p>
                <a:pPr fontAlgn="auto">
                  <a:spcBef>
                    <a:spcPts val="0"/>
                  </a:spcBef>
                  <a:spcAft>
                    <a:spcPts val="0"/>
                  </a:spcAft>
                  <a:defRPr/>
                </a:pPr>
                <a:endParaRPr lang="fr-BE" sz="1000" dirty="0">
                  <a:solidFill>
                    <a:schemeClr val="bg1"/>
                  </a:solidFill>
                  <a:latin typeface="+mn-lt"/>
                  <a:cs typeface="+mn-cs"/>
                </a:endParaRPr>
              </a:p>
              <a:p>
                <a:pPr algn="ctr" fontAlgn="auto">
                  <a:spcBef>
                    <a:spcPts val="0"/>
                  </a:spcBef>
                  <a:spcAft>
                    <a:spcPts val="0"/>
                  </a:spcAft>
                  <a:defRPr/>
                </a:pPr>
                <a:r>
                  <a:rPr lang="fr-BE" dirty="0" smtClean="0">
                    <a:solidFill>
                      <a:schemeClr val="bg1"/>
                    </a:solidFill>
                    <a:latin typeface="+mn-lt"/>
                  </a:rPr>
                  <a:t>Update of </a:t>
                </a:r>
                <a:r>
                  <a:rPr lang="fr-BE" dirty="0" err="1" smtClean="0">
                    <a:solidFill>
                      <a:schemeClr val="bg1"/>
                    </a:solidFill>
                    <a:latin typeface="+mn-lt"/>
                  </a:rPr>
                  <a:t>SumEHR</a:t>
                </a:r>
                <a:r>
                  <a:rPr lang="fr-BE" dirty="0">
                    <a:solidFill>
                      <a:schemeClr val="bg1"/>
                    </a:solidFill>
                    <a:latin typeface="+mn-lt"/>
                  </a:rPr>
                  <a:t>, </a:t>
                </a:r>
                <a:r>
                  <a:rPr lang="fr-BE" dirty="0" err="1" smtClean="0">
                    <a:solidFill>
                      <a:schemeClr val="bg1"/>
                    </a:solidFill>
                    <a:latin typeface="+mn-lt"/>
                  </a:rPr>
                  <a:t>medication</a:t>
                </a:r>
                <a:r>
                  <a:rPr lang="fr-BE" dirty="0" smtClean="0">
                    <a:solidFill>
                      <a:schemeClr val="bg1"/>
                    </a:solidFill>
                    <a:latin typeface="+mn-lt"/>
                  </a:rPr>
                  <a:t> </a:t>
                </a:r>
                <a:r>
                  <a:rPr lang="fr-BE" dirty="0" err="1" smtClean="0">
                    <a:solidFill>
                      <a:schemeClr val="bg1"/>
                    </a:solidFill>
                    <a:latin typeface="+mn-lt"/>
                  </a:rPr>
                  <a:t>schedule</a:t>
                </a:r>
                <a:r>
                  <a:rPr lang="fr-BE" dirty="0" smtClean="0">
                    <a:solidFill>
                      <a:schemeClr val="bg1"/>
                    </a:solidFill>
                    <a:latin typeface="+mn-lt"/>
                  </a:rPr>
                  <a:t>,</a:t>
                </a:r>
              </a:p>
              <a:p>
                <a:pPr algn="ctr" fontAlgn="auto">
                  <a:spcBef>
                    <a:spcPts val="0"/>
                  </a:spcBef>
                  <a:spcAft>
                    <a:spcPts val="0"/>
                  </a:spcAft>
                  <a:defRPr/>
                </a:pPr>
                <a:r>
                  <a:rPr lang="fr-BE" dirty="0" smtClean="0">
                    <a:solidFill>
                      <a:schemeClr val="bg1"/>
                    </a:solidFill>
                    <a:latin typeface="+mn-lt"/>
                  </a:rPr>
                  <a:t>... </a:t>
                </a:r>
                <a:endParaRPr lang="fr-BE" dirty="0">
                  <a:solidFill>
                    <a:schemeClr val="bg1"/>
                  </a:solidFill>
                  <a:latin typeface="+mn-lt"/>
                </a:endParaRPr>
              </a:p>
              <a:p>
                <a:pPr fontAlgn="auto">
                  <a:spcBef>
                    <a:spcPts val="0"/>
                  </a:spcBef>
                  <a:spcAft>
                    <a:spcPts val="0"/>
                  </a:spcAft>
                  <a:defRPr/>
                </a:pPr>
                <a:endParaRPr lang="fr-BE" dirty="0">
                  <a:solidFill>
                    <a:schemeClr val="tx1">
                      <a:lumMod val="95000"/>
                      <a:lumOff val="5000"/>
                    </a:schemeClr>
                  </a:solidFill>
                  <a:latin typeface="+mn-lt"/>
                  <a:cs typeface="+mn-cs"/>
                </a:endParaRPr>
              </a:p>
            </p:txBody>
          </p:sp>
        </p:grpSp>
        <p:pic>
          <p:nvPicPr>
            <p:cNvPr id="12310" name="Picture 6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317644" y="1473472"/>
              <a:ext cx="1077103" cy="1077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0"/>
          <p:cNvGrpSpPr>
            <a:grpSpLocks/>
          </p:cNvGrpSpPr>
          <p:nvPr/>
        </p:nvGrpSpPr>
        <p:grpSpPr bwMode="auto">
          <a:xfrm>
            <a:off x="4189164" y="5300664"/>
            <a:ext cx="3255963" cy="1089025"/>
            <a:chOff x="2952328" y="5301208"/>
            <a:chExt cx="3255987" cy="1088504"/>
          </a:xfrm>
        </p:grpSpPr>
        <p:grpSp>
          <p:nvGrpSpPr>
            <p:cNvPr id="12304" name="Group 70"/>
            <p:cNvGrpSpPr>
              <a:grpSpLocks/>
            </p:cNvGrpSpPr>
            <p:nvPr/>
          </p:nvGrpSpPr>
          <p:grpSpPr bwMode="auto">
            <a:xfrm>
              <a:off x="2952328" y="5301208"/>
              <a:ext cx="3255987" cy="1088504"/>
              <a:chOff x="5508175" y="5117132"/>
              <a:chExt cx="3255987" cy="1088504"/>
            </a:xfrm>
          </p:grpSpPr>
          <p:sp>
            <p:nvSpPr>
              <p:cNvPr id="59" name="Rectangle 58"/>
              <p:cNvSpPr/>
              <p:nvPr/>
            </p:nvSpPr>
            <p:spPr>
              <a:xfrm>
                <a:off x="5508175" y="5117132"/>
                <a:ext cx="1152533" cy="108057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Rectangle 59"/>
              <p:cNvSpPr/>
              <p:nvPr/>
            </p:nvSpPr>
            <p:spPr>
              <a:xfrm>
                <a:off x="6660708" y="5117132"/>
                <a:ext cx="2087578" cy="108057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 name="TextBox 60"/>
              <p:cNvSpPr txBox="1"/>
              <p:nvPr/>
            </p:nvSpPr>
            <p:spPr>
              <a:xfrm>
                <a:off x="6678172" y="5147280"/>
                <a:ext cx="2085990" cy="1058356"/>
              </a:xfrm>
              <a:prstGeom prst="rect">
                <a:avLst/>
              </a:prstGeom>
            </p:spPr>
            <p:txBody>
              <a:bodyPr>
                <a:normAutofit lnSpcReduction="10000"/>
              </a:bodyPr>
              <a:lstStyle/>
              <a:p>
                <a:pPr fontAlgn="auto">
                  <a:spcBef>
                    <a:spcPts val="0"/>
                  </a:spcBef>
                  <a:spcAft>
                    <a:spcPts val="0"/>
                  </a:spcAft>
                  <a:defRPr/>
                </a:pPr>
                <a:endParaRPr lang="fr-BE" sz="1000" dirty="0">
                  <a:solidFill>
                    <a:schemeClr val="bg1"/>
                  </a:solidFill>
                  <a:latin typeface="+mn-lt"/>
                  <a:cs typeface="+mn-cs"/>
                </a:endParaRPr>
              </a:p>
              <a:p>
                <a:pPr algn="ctr" fontAlgn="auto">
                  <a:spcBef>
                    <a:spcPts val="0"/>
                  </a:spcBef>
                  <a:spcAft>
                    <a:spcPts val="0"/>
                  </a:spcAft>
                  <a:defRPr/>
                </a:pPr>
                <a:r>
                  <a:rPr lang="en-US" dirty="0">
                    <a:solidFill>
                      <a:schemeClr val="bg1"/>
                    </a:solidFill>
                    <a:latin typeface="+mn-lt"/>
                  </a:rPr>
                  <a:t>Sending a</a:t>
                </a:r>
                <a:r>
                  <a:rPr lang="en-US" dirty="0" smtClean="0">
                    <a:solidFill>
                      <a:schemeClr val="bg1"/>
                    </a:solidFill>
                    <a:latin typeface="+mn-lt"/>
                  </a:rPr>
                  <a:t> </a:t>
                </a:r>
                <a:r>
                  <a:rPr lang="en-US" dirty="0">
                    <a:solidFill>
                      <a:schemeClr val="bg1"/>
                    </a:solidFill>
                    <a:latin typeface="+mn-lt"/>
                  </a:rPr>
                  <a:t>report to the holder of the GMF</a:t>
                </a:r>
                <a:endParaRPr lang="fr-BE" dirty="0">
                  <a:solidFill>
                    <a:schemeClr val="bg1"/>
                  </a:solidFill>
                  <a:latin typeface="+mn-lt"/>
                </a:endParaRPr>
              </a:p>
            </p:txBody>
          </p:sp>
        </p:grpSp>
        <p:pic>
          <p:nvPicPr>
            <p:cNvPr id="12305" name="Picture 9"/>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041159" y="5322504"/>
              <a:ext cx="1063297" cy="106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12"/>
          <p:cNvGrpSpPr>
            <a:grpSpLocks/>
          </p:cNvGrpSpPr>
          <p:nvPr/>
        </p:nvGrpSpPr>
        <p:grpSpPr bwMode="auto">
          <a:xfrm>
            <a:off x="7322889" y="3624263"/>
            <a:ext cx="2949575" cy="1090612"/>
            <a:chOff x="6264041" y="3624287"/>
            <a:chExt cx="3169333" cy="1090476"/>
          </a:xfrm>
        </p:grpSpPr>
        <p:grpSp>
          <p:nvGrpSpPr>
            <p:cNvPr id="12299" name="Group 69"/>
            <p:cNvGrpSpPr>
              <a:grpSpLocks/>
            </p:cNvGrpSpPr>
            <p:nvPr/>
          </p:nvGrpSpPr>
          <p:grpSpPr bwMode="auto">
            <a:xfrm>
              <a:off x="6276202" y="3624287"/>
              <a:ext cx="3157172" cy="1090476"/>
              <a:chOff x="5588673" y="1304707"/>
              <a:chExt cx="3702569" cy="1090476"/>
            </a:xfrm>
          </p:grpSpPr>
          <p:sp>
            <p:nvSpPr>
              <p:cNvPr id="51" name="Rectangle 50"/>
              <p:cNvSpPr/>
              <p:nvPr/>
            </p:nvSpPr>
            <p:spPr>
              <a:xfrm>
                <a:off x="5588415" y="1304707"/>
                <a:ext cx="1152258" cy="1079365"/>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Rectangle 51"/>
              <p:cNvSpPr/>
              <p:nvPr/>
            </p:nvSpPr>
            <p:spPr>
              <a:xfrm>
                <a:off x="6750674" y="1315818"/>
                <a:ext cx="2540568" cy="1079365"/>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303" name="TextBox 52"/>
              <p:cNvSpPr txBox="1">
                <a:spLocks noChangeArrowheads="1"/>
              </p:cNvSpPr>
              <p:nvPr/>
            </p:nvSpPr>
            <p:spPr bwMode="auto">
              <a:xfrm>
                <a:off x="6751106" y="1344851"/>
                <a:ext cx="2409466" cy="1038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7800">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endParaRPr lang="fr-BE" altLang="en-US" sz="1800" dirty="0">
                  <a:solidFill>
                    <a:schemeClr val="bg1"/>
                  </a:solidFill>
                  <a:latin typeface="+mn-lt"/>
                </a:endParaRPr>
              </a:p>
              <a:p>
                <a:pPr algn="ctr"/>
                <a:r>
                  <a:rPr lang="fr-BE" altLang="en-US" sz="1800" dirty="0" smtClean="0">
                    <a:solidFill>
                      <a:schemeClr val="bg1"/>
                    </a:solidFill>
                    <a:latin typeface="+mn-lt"/>
                  </a:rPr>
                  <a:t>Registration</a:t>
                </a:r>
                <a:endParaRPr lang="fr-BE" altLang="en-US" sz="1800" dirty="0">
                  <a:solidFill>
                    <a:schemeClr val="bg1"/>
                  </a:solidFill>
                  <a:latin typeface="+mn-lt"/>
                </a:endParaRPr>
              </a:p>
            </p:txBody>
          </p:sp>
        </p:grpSp>
        <p:pic>
          <p:nvPicPr>
            <p:cNvPr id="12300" name="Picture 1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264041" y="3677967"/>
              <a:ext cx="993471" cy="993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91388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500"/>
                                        <p:tgtEl>
                                          <p:spTgt spid="1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up)">
                                      <p:cBhvr>
                                        <p:cTn id="26" dur="500"/>
                                        <p:tgtEl>
                                          <p:spTgt spid="1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Some key figures</a:t>
            </a:r>
            <a:endParaRPr lang="en-GB"/>
          </a:p>
        </p:txBody>
      </p:sp>
      <p:sp>
        <p:nvSpPr>
          <p:cNvPr id="27" name="Slide Number Placeholder 26"/>
          <p:cNvSpPr>
            <a:spLocks noGrp="1"/>
          </p:cNvSpPr>
          <p:nvPr>
            <p:ph type="sldNum" sz="quarter" idx="10"/>
          </p:nvPr>
        </p:nvSpPr>
        <p:spPr/>
        <p:txBody>
          <a:bodyPr/>
          <a:lstStyle/>
          <a:p>
            <a:fld id="{84AEDDD6-2727-439E-A96F-E9FD4CA77376}" type="slidenum">
              <a:rPr lang="en-GB" smtClean="0"/>
              <a:pPr/>
              <a:t>5</a:t>
            </a:fld>
            <a:endParaRPr lang="en-GB" dirty="0"/>
          </a:p>
        </p:txBody>
      </p:sp>
      <p:grpSp>
        <p:nvGrpSpPr>
          <p:cNvPr id="42" name="Group 41"/>
          <p:cNvGrpSpPr/>
          <p:nvPr/>
        </p:nvGrpSpPr>
        <p:grpSpPr>
          <a:xfrm>
            <a:off x="9055764" y="1158647"/>
            <a:ext cx="1418978" cy="1603211"/>
            <a:chOff x="3972230" y="818701"/>
            <a:chExt cx="2522626" cy="2850153"/>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8598" y="818701"/>
              <a:ext cx="1274918" cy="1416202"/>
            </a:xfrm>
            <a:prstGeom prst="rect">
              <a:avLst/>
            </a:prstGeom>
          </p:spPr>
        </p:pic>
        <p:sp>
          <p:nvSpPr>
            <p:cNvPr id="12" name="Rectangle 11"/>
            <p:cNvSpPr/>
            <p:nvPr/>
          </p:nvSpPr>
          <p:spPr>
            <a:xfrm>
              <a:off x="3972230" y="2465106"/>
              <a:ext cx="2522626" cy="120374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4A6C5B"/>
                  </a:solidFill>
                  <a:latin typeface="Arial" panose="020B0604020202020204" pitchFamily="34" charset="0"/>
                  <a:ea typeface="+mn-ea"/>
                  <a:cs typeface="Arial" panose="020B0604020202020204" pitchFamily="34" charset="0"/>
                </a:rPr>
                <a:t>193 million</a:t>
              </a:r>
              <a:r>
                <a:rPr kumimoji="0" lang="en-GB" sz="1600" b="1" i="0" u="none" strike="noStrike" cap="none" normalizeH="0" baseline="0" noProof="0" dirty="0">
                  <a:ln>
                    <a:noFill/>
                  </a:ln>
                  <a:solidFill>
                    <a:srgbClr val="4A6C5B"/>
                  </a:solidFill>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cap="none" normalizeH="0" baseline="0" noProof="0" dirty="0">
                  <a:ln>
                    <a:noFill/>
                  </a:ln>
                  <a:solidFill>
                    <a:srgbClr val="4A6C5B"/>
                  </a:solidFill>
                  <a:uLnTx/>
                  <a:uFillTx/>
                  <a:latin typeface="Arial" panose="020B0604020202020204" pitchFamily="34" charset="0"/>
                  <a:ea typeface="+mn-ea"/>
                  <a:cs typeface="Arial" panose="020B0604020202020204" pitchFamily="34" charset="0"/>
                </a:rPr>
                <a:t>messages/year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cap="none" normalizeH="0" baseline="0" noProof="0" dirty="0">
                  <a:ln>
                    <a:noFill/>
                  </a:ln>
                  <a:solidFill>
                    <a:srgbClr val="4A6C5B"/>
                  </a:solidFill>
                  <a:uLnTx/>
                  <a:uFillTx/>
                  <a:latin typeface="Arial" panose="020B0604020202020204" pitchFamily="34" charset="0"/>
                  <a:ea typeface="+mn-ea"/>
                  <a:cs typeface="Arial" panose="020B0604020202020204" pitchFamily="34" charset="0"/>
                </a:rPr>
                <a:t>using the </a:t>
              </a:r>
              <a:r>
                <a:rPr kumimoji="0" lang="en-GB" sz="1100" b="1" i="0" u="none" strike="noStrike" cap="none" normalizeH="0" baseline="0" noProof="0" dirty="0" err="1">
                  <a:ln>
                    <a:noFill/>
                  </a:ln>
                  <a:solidFill>
                    <a:srgbClr val="4A6C5B"/>
                  </a:solidFill>
                  <a:uLnTx/>
                  <a:uFillTx/>
                  <a:latin typeface="Arial" panose="020B0604020202020204" pitchFamily="34" charset="0"/>
                  <a:ea typeface="+mn-ea"/>
                  <a:cs typeface="Arial" panose="020B0604020202020204" pitchFamily="34" charset="0"/>
                </a:rPr>
                <a:t>eHealthBox</a:t>
              </a:r>
              <a:endParaRPr kumimoji="0" lang="en-GB" sz="1100" b="1" i="0" u="none" strike="noStrike" cap="none" normalizeH="0" baseline="0" noProof="0" dirty="0">
                <a:ln>
                  <a:noFill/>
                </a:ln>
                <a:solidFill>
                  <a:srgbClr val="4A6C5B"/>
                </a:solidFill>
                <a:uLnTx/>
                <a:uFillTx/>
                <a:latin typeface="Arial" panose="020B0604020202020204" pitchFamily="34" charset="0"/>
                <a:ea typeface="+mn-ea"/>
                <a:cs typeface="Arial" panose="020B0604020202020204" pitchFamily="34" charset="0"/>
              </a:endParaRPr>
            </a:p>
          </p:txBody>
        </p:sp>
      </p:grpSp>
      <p:grpSp>
        <p:nvGrpSpPr>
          <p:cNvPr id="3" name="Group 2"/>
          <p:cNvGrpSpPr/>
          <p:nvPr/>
        </p:nvGrpSpPr>
        <p:grpSpPr>
          <a:xfrm>
            <a:off x="8321939" y="3068960"/>
            <a:ext cx="2886629" cy="1647822"/>
            <a:chOff x="4532721" y="4860280"/>
            <a:chExt cx="5131784" cy="2929461"/>
          </a:xfrm>
        </p:grpSpPr>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9206" y="4860280"/>
              <a:ext cx="2323125" cy="1240847"/>
            </a:xfrm>
            <a:prstGeom prst="rect">
              <a:avLst/>
            </a:prstGeom>
          </p:spPr>
        </p:pic>
        <p:sp>
          <p:nvSpPr>
            <p:cNvPr id="26" name="Rectangle 25"/>
            <p:cNvSpPr/>
            <p:nvPr/>
          </p:nvSpPr>
          <p:spPr>
            <a:xfrm>
              <a:off x="4532721" y="6285055"/>
              <a:ext cx="5131784" cy="1504686"/>
            </a:xfrm>
            <a:prstGeom prst="rect">
              <a:avLst/>
            </a:prstGeom>
          </p:spPr>
          <p:txBody>
            <a:bodyPr wrap="square">
              <a:spAutoFit/>
            </a:bodyPr>
            <a:lstStyle/>
            <a:p>
              <a:pPr lvl="0" algn="ctr">
                <a:defRPr/>
              </a:pPr>
              <a:r>
                <a:rPr lang="en-GB" sz="1600" b="1" dirty="0" smtClean="0">
                  <a:solidFill>
                    <a:srgbClr val="4A6C5B"/>
                  </a:solidFill>
                  <a:latin typeface="Arial" panose="020B0604020202020204" pitchFamily="34" charset="0"/>
                  <a:cs typeface="Arial" panose="020B0604020202020204" pitchFamily="34" charset="0"/>
                </a:rPr>
                <a:t>&gt; 5,5 million</a:t>
              </a:r>
              <a:endParaRPr lang="en-GB" sz="1600" b="1" dirty="0">
                <a:solidFill>
                  <a:srgbClr val="4A6C5B"/>
                </a:solidFill>
                <a:latin typeface="Arial" panose="020B0604020202020204" pitchFamily="34" charset="0"/>
                <a:cs typeface="Arial" panose="020B0604020202020204" pitchFamily="34" charset="0"/>
              </a:endParaRPr>
            </a:p>
            <a:p>
              <a:pPr lvl="0" algn="ctr">
                <a:defRPr/>
              </a:pPr>
              <a:r>
                <a:rPr kumimoji="0" lang="en-GB" sz="1100" b="1" i="0" u="none" strike="noStrike" cap="none" normalizeH="0" baseline="0" noProof="0" dirty="0">
                  <a:ln>
                    <a:noFill/>
                  </a:ln>
                  <a:solidFill>
                    <a:srgbClr val="4A6C5B"/>
                  </a:solidFill>
                  <a:uLnTx/>
                  <a:uFillTx/>
                  <a:latin typeface="Arial" panose="020B0604020202020204" pitchFamily="34" charset="0"/>
                  <a:ea typeface="+mn-ea"/>
                  <a:cs typeface="Arial" panose="020B0604020202020204" pitchFamily="34" charset="0"/>
                </a:rPr>
                <a:t>Belgian patients with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cap="none" normalizeH="0" baseline="0" noProof="0" dirty="0">
                  <a:ln>
                    <a:noFill/>
                  </a:ln>
                  <a:solidFill>
                    <a:srgbClr val="4A6C5B"/>
                  </a:solidFill>
                  <a:uLnTx/>
                  <a:uFillTx/>
                  <a:latin typeface="Arial" panose="020B0604020202020204" pitchFamily="34" charset="0"/>
                  <a:ea typeface="+mn-ea"/>
                  <a:cs typeface="Arial" panose="020B0604020202020204" pitchFamily="34" charset="0"/>
                </a:rPr>
                <a:t>Summary Electronic Health </a:t>
              </a:r>
              <a:r>
                <a:rPr kumimoji="0" lang="en-GB" sz="1100" b="1" i="0" u="none" strike="noStrike" cap="none" normalizeH="0" baseline="0" noProof="0" dirty="0" smtClean="0">
                  <a:ln>
                    <a:noFill/>
                  </a:ln>
                  <a:solidFill>
                    <a:srgbClr val="4A6C5B"/>
                  </a:solidFill>
                  <a:uLnTx/>
                  <a:uFillTx/>
                  <a:latin typeface="Arial" panose="020B0604020202020204" pitchFamily="34" charset="0"/>
                  <a:ea typeface="+mn-ea"/>
                  <a:cs typeface="Arial" panose="020B0604020202020204" pitchFamily="34" charset="0"/>
                </a:rPr>
                <a:t>Records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cap="none" normalizeH="0" baseline="0" noProof="0" dirty="0" smtClean="0">
                  <a:ln>
                    <a:noFill/>
                  </a:ln>
                  <a:solidFill>
                    <a:srgbClr val="4A6C5B"/>
                  </a:solidFill>
                  <a:uLnTx/>
                  <a:uFillTx/>
                  <a:latin typeface="Arial" panose="020B0604020202020204" pitchFamily="34" charset="0"/>
                  <a:ea typeface="+mn-ea"/>
                  <a:cs typeface="Arial" panose="020B0604020202020204" pitchFamily="34" charset="0"/>
                </a:rPr>
                <a:t> </a:t>
              </a:r>
              <a:r>
                <a:rPr kumimoji="0" lang="en-GB" sz="1100" b="1" i="0" u="none" strike="noStrike" cap="none" normalizeH="0" baseline="0" noProof="0" dirty="0">
                  <a:ln>
                    <a:noFill/>
                  </a:ln>
                  <a:solidFill>
                    <a:srgbClr val="4A6C5B"/>
                  </a:solidFill>
                  <a:uLnTx/>
                  <a:uFillTx/>
                  <a:latin typeface="Arial" panose="020B0604020202020204" pitchFamily="34" charset="0"/>
                  <a:ea typeface="+mn-ea"/>
                  <a:cs typeface="Arial" panose="020B0604020202020204" pitchFamily="34" charset="0"/>
                </a:rPr>
                <a:t>in health vaults  </a:t>
              </a:r>
            </a:p>
          </p:txBody>
        </p:sp>
      </p:grpSp>
      <p:grpSp>
        <p:nvGrpSpPr>
          <p:cNvPr id="41" name="Group 40"/>
          <p:cNvGrpSpPr/>
          <p:nvPr/>
        </p:nvGrpSpPr>
        <p:grpSpPr>
          <a:xfrm>
            <a:off x="1430407" y="1160696"/>
            <a:ext cx="2517036" cy="1770440"/>
            <a:chOff x="-213538" y="598714"/>
            <a:chExt cx="4474735" cy="3147450"/>
          </a:xfrm>
        </p:grpSpPr>
        <p:grpSp>
          <p:nvGrpSpPr>
            <p:cNvPr id="13" name="Group 12"/>
            <p:cNvGrpSpPr/>
            <p:nvPr/>
          </p:nvGrpSpPr>
          <p:grpSpPr>
            <a:xfrm>
              <a:off x="866130" y="598714"/>
              <a:ext cx="1973439" cy="1614997"/>
              <a:chOff x="660507" y="708577"/>
              <a:chExt cx="1973439" cy="1614997"/>
            </a:xfrm>
          </p:grpSpPr>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0507" y="708577"/>
                <a:ext cx="1973439" cy="1614997"/>
              </a:xfrm>
              <a:prstGeom prst="rect">
                <a:avLst/>
              </a:prstGeo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l="39497" t="36834" r="39089" b="37666"/>
              <a:stretch/>
            </p:blipFill>
            <p:spPr>
              <a:xfrm>
                <a:off x="1322022" y="877528"/>
                <a:ext cx="844551" cy="823033"/>
              </a:xfrm>
              <a:prstGeom prst="rect">
                <a:avLst/>
              </a:prstGeom>
            </p:spPr>
          </p:pic>
        </p:grpSp>
        <p:sp>
          <p:nvSpPr>
            <p:cNvPr id="40" name="Rectangle 39"/>
            <p:cNvSpPr/>
            <p:nvPr/>
          </p:nvSpPr>
          <p:spPr>
            <a:xfrm>
              <a:off x="-213538" y="2241477"/>
              <a:ext cx="4474735" cy="150468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cap="none" normalizeH="0" baseline="0" noProof="0" dirty="0">
                  <a:ln>
                    <a:noFill/>
                  </a:ln>
                  <a:solidFill>
                    <a:srgbClr val="4A6C5B"/>
                  </a:solidFill>
                  <a:uLnTx/>
                  <a:uFillTx/>
                  <a:latin typeface="Arial" panose="020B0604020202020204" pitchFamily="34" charset="0"/>
                  <a:ea typeface="+mn-ea"/>
                  <a:cs typeface="Arial" panose="020B0604020202020204" pitchFamily="34" charset="0"/>
                </a:rPr>
                <a:t>&gt; </a:t>
              </a:r>
              <a:r>
                <a:rPr lang="en-GB" sz="1600" b="1" noProof="0" dirty="0" smtClean="0">
                  <a:solidFill>
                    <a:srgbClr val="4A6C5B"/>
                  </a:solidFill>
                  <a:latin typeface="Arial" panose="020B0604020202020204" pitchFamily="34" charset="0"/>
                  <a:cs typeface="Arial" panose="020B0604020202020204" pitchFamily="34" charset="0"/>
                </a:rPr>
                <a:t>90</a:t>
              </a:r>
              <a:r>
                <a:rPr lang="en-GB" sz="1600" b="1" dirty="0" smtClean="0">
                  <a:solidFill>
                    <a:srgbClr val="4A6C5B"/>
                  </a:solidFill>
                  <a:latin typeface="Arial" panose="020B0604020202020204" pitchFamily="34" charset="0"/>
                  <a:ea typeface="+mn-ea"/>
                  <a:cs typeface="Arial" panose="020B0604020202020204" pitchFamily="34" charset="0"/>
                </a:rPr>
                <a:t> </a:t>
              </a:r>
              <a:r>
                <a:rPr kumimoji="0" lang="en-GB" sz="1600" b="1" i="0" u="none" strike="noStrike" cap="none" normalizeH="0" baseline="0" noProof="0" dirty="0">
                  <a:ln>
                    <a:noFill/>
                  </a:ln>
                  <a:solidFill>
                    <a:srgbClr val="4A6C5B"/>
                  </a:solidFill>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cap="none" normalizeH="0" baseline="0" noProof="0" dirty="0">
                  <a:ln>
                    <a:noFill/>
                  </a:ln>
                  <a:solidFill>
                    <a:srgbClr val="4A6C5B"/>
                  </a:solidFill>
                  <a:uLnTx/>
                  <a:uFillTx/>
                  <a:latin typeface="Arial" panose="020B0604020202020204" pitchFamily="34" charset="0"/>
                  <a:ea typeface="+mn-ea"/>
                  <a:cs typeface="Arial" panose="020B0604020202020204" pitchFamily="34" charset="0"/>
                </a:rPr>
                <a:t>of Belgian citizens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cap="none" normalizeH="0" baseline="0" noProof="0" dirty="0">
                  <a:ln>
                    <a:noFill/>
                  </a:ln>
                  <a:solidFill>
                    <a:srgbClr val="4A6C5B"/>
                  </a:solidFill>
                  <a:uLnTx/>
                  <a:uFillTx/>
                  <a:latin typeface="Arial" panose="020B0604020202020204" pitchFamily="34" charset="0"/>
                  <a:ea typeface="+mn-ea"/>
                  <a:cs typeface="Arial" panose="020B0604020202020204" pitchFamily="34" charset="0"/>
                </a:rPr>
                <a:t>have given their informed consent </a:t>
              </a:r>
              <a:br>
                <a:rPr kumimoji="0" lang="en-GB" sz="1100" b="1" i="0" u="none" strike="noStrike" cap="none" normalizeH="0" baseline="0" noProof="0" dirty="0">
                  <a:ln>
                    <a:noFill/>
                  </a:ln>
                  <a:solidFill>
                    <a:srgbClr val="4A6C5B"/>
                  </a:solidFill>
                  <a:uLnTx/>
                  <a:uFillTx/>
                  <a:latin typeface="Arial" panose="020B0604020202020204" pitchFamily="34" charset="0"/>
                  <a:ea typeface="+mn-ea"/>
                  <a:cs typeface="Arial" panose="020B0604020202020204" pitchFamily="34" charset="0"/>
                </a:rPr>
              </a:br>
              <a:r>
                <a:rPr kumimoji="0" lang="en-GB" sz="1100" b="1" i="0" u="none" strike="noStrike" cap="none" normalizeH="0" baseline="0" noProof="0" dirty="0">
                  <a:ln>
                    <a:noFill/>
                  </a:ln>
                  <a:solidFill>
                    <a:srgbClr val="4A6C5B"/>
                  </a:solidFill>
                  <a:uLnTx/>
                  <a:uFillTx/>
                  <a:latin typeface="Arial" panose="020B0604020202020204" pitchFamily="34" charset="0"/>
                  <a:ea typeface="+mn-ea"/>
                  <a:cs typeface="Arial" panose="020B0604020202020204" pitchFamily="34" charset="0"/>
                </a:rPr>
                <a:t>for the sharing of data</a:t>
              </a:r>
            </a:p>
          </p:txBody>
        </p:sp>
      </p:grpSp>
      <p:grpSp>
        <p:nvGrpSpPr>
          <p:cNvPr id="10" name="Group 9"/>
          <p:cNvGrpSpPr/>
          <p:nvPr/>
        </p:nvGrpSpPr>
        <p:grpSpPr>
          <a:xfrm>
            <a:off x="1430407" y="3132606"/>
            <a:ext cx="2433887" cy="1549810"/>
            <a:chOff x="2637245" y="3371351"/>
            <a:chExt cx="2433887" cy="1549810"/>
          </a:xfrm>
        </p:grpSpPr>
        <p:grpSp>
          <p:nvGrpSpPr>
            <p:cNvPr id="35" name="Group 34"/>
            <p:cNvGrpSpPr/>
            <p:nvPr/>
          </p:nvGrpSpPr>
          <p:grpSpPr>
            <a:xfrm>
              <a:off x="3071367" y="4205657"/>
              <a:ext cx="736099" cy="702051"/>
              <a:chOff x="-253508" y="4873479"/>
              <a:chExt cx="1308619" cy="1248090"/>
            </a:xfrm>
          </p:grpSpPr>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597" y="4873479"/>
                <a:ext cx="932287" cy="932287"/>
              </a:xfrm>
              <a:prstGeom prst="rect">
                <a:avLst/>
              </a:prstGeom>
            </p:spPr>
          </p:pic>
          <p:sp>
            <p:nvSpPr>
              <p:cNvPr id="21" name="Rectangle 20"/>
              <p:cNvSpPr/>
              <p:nvPr/>
            </p:nvSpPr>
            <p:spPr>
              <a:xfrm>
                <a:off x="-253508" y="5656485"/>
                <a:ext cx="1308619" cy="465084"/>
              </a:xfrm>
              <a:prstGeom prst="rect">
                <a:avLst/>
              </a:prstGeom>
            </p:spPr>
            <p:txBody>
              <a:bodyPr wrap="none">
                <a:spAutoFit/>
              </a:bodyPr>
              <a:lstStyle/>
              <a:p>
                <a:pPr lvl="0">
                  <a:defRPr/>
                </a:pPr>
                <a:r>
                  <a:rPr lang="en-GB" sz="1100" b="1">
                    <a:solidFill>
                      <a:srgbClr val="4A6C5B"/>
                    </a:solidFill>
                    <a:latin typeface="Arial" panose="020B0604020202020204" pitchFamily="34" charset="0"/>
                    <a:cs typeface="Arial" panose="020B0604020202020204" pitchFamily="34" charset="0"/>
                  </a:rPr>
                  <a:t>&gt; 29.000</a:t>
                </a:r>
              </a:p>
            </p:txBody>
          </p:sp>
        </p:grpSp>
        <p:grpSp>
          <p:nvGrpSpPr>
            <p:cNvPr id="37" name="Group 36"/>
            <p:cNvGrpSpPr/>
            <p:nvPr/>
          </p:nvGrpSpPr>
          <p:grpSpPr>
            <a:xfrm>
              <a:off x="3856029" y="4205656"/>
              <a:ext cx="619080" cy="715505"/>
              <a:chOff x="2436488" y="4873477"/>
              <a:chExt cx="1100586" cy="1272008"/>
            </a:xfrm>
          </p:grpSpPr>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91629" y="4873477"/>
                <a:ext cx="1015550" cy="1015549"/>
              </a:xfrm>
              <a:prstGeom prst="rect">
                <a:avLst/>
              </a:prstGeom>
            </p:spPr>
          </p:pic>
          <p:sp>
            <p:nvSpPr>
              <p:cNvPr id="22" name="Rectangle 21"/>
              <p:cNvSpPr/>
              <p:nvPr/>
            </p:nvSpPr>
            <p:spPr>
              <a:xfrm>
                <a:off x="2436488" y="5680401"/>
                <a:ext cx="1100586" cy="465084"/>
              </a:xfrm>
              <a:prstGeom prst="rect">
                <a:avLst/>
              </a:prstGeom>
            </p:spPr>
            <p:txBody>
              <a:bodyPr wrap="none">
                <a:spAutoFit/>
              </a:bodyPr>
              <a:lstStyle/>
              <a:p>
                <a:pPr lvl="0">
                  <a:defRPr/>
                </a:pPr>
                <a:r>
                  <a:rPr lang="en-GB" sz="1100" b="1">
                    <a:solidFill>
                      <a:srgbClr val="4A6C5B"/>
                    </a:solidFill>
                    <a:latin typeface="Arial" panose="020B0604020202020204" pitchFamily="34" charset="0"/>
                    <a:cs typeface="Arial" panose="020B0604020202020204" pitchFamily="34" charset="0"/>
                  </a:rPr>
                  <a:t>&gt; 4000</a:t>
                </a:r>
              </a:p>
            </p:txBody>
          </p:sp>
        </p:grpSp>
        <p:grpSp>
          <p:nvGrpSpPr>
            <p:cNvPr id="38" name="Group 37"/>
            <p:cNvGrpSpPr/>
            <p:nvPr/>
          </p:nvGrpSpPr>
          <p:grpSpPr>
            <a:xfrm>
              <a:off x="2860069" y="3563342"/>
              <a:ext cx="2103461" cy="679815"/>
              <a:chOff x="1617638" y="5934586"/>
              <a:chExt cx="2751898" cy="889123"/>
            </a:xfrm>
          </p:grpSpPr>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68714" y="5934586"/>
                <a:ext cx="427673" cy="405050"/>
              </a:xfrm>
              <a:prstGeom prst="rect">
                <a:avLst/>
              </a:prstGeom>
            </p:spPr>
          </p:pic>
          <p:sp>
            <p:nvSpPr>
              <p:cNvPr id="24" name="Rectangle 23"/>
              <p:cNvSpPr/>
              <p:nvPr/>
            </p:nvSpPr>
            <p:spPr>
              <a:xfrm>
                <a:off x="1617638" y="6380918"/>
                <a:ext cx="2751898" cy="44279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4A6C5B"/>
                    </a:solidFill>
                    <a:latin typeface="Arial" panose="020B0604020202020204" pitchFamily="34" charset="0"/>
                    <a:cs typeface="Arial" panose="020B0604020202020204" pitchFamily="34" charset="0"/>
                  </a:rPr>
                  <a:t>13,4 million/month</a:t>
                </a:r>
              </a:p>
            </p:txBody>
          </p:sp>
        </p:grpSp>
        <p:sp>
          <p:nvSpPr>
            <p:cNvPr id="47" name="Rectangle 46"/>
            <p:cNvSpPr/>
            <p:nvPr/>
          </p:nvSpPr>
          <p:spPr>
            <a:xfrm>
              <a:off x="2637245" y="3371351"/>
              <a:ext cx="2433887" cy="523220"/>
            </a:xfrm>
            <a:prstGeom prst="rect">
              <a:avLst/>
            </a:prstGeom>
            <a:solidFill>
              <a:srgbClr val="4A6C5B"/>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cap="none" normalizeH="0" baseline="0" noProof="0" dirty="0">
                  <a:ln>
                    <a:noFill/>
                  </a:ln>
                  <a:solidFill>
                    <a:prstClr val="white"/>
                  </a:solidFill>
                  <a:uLnTx/>
                  <a:uFillTx/>
                  <a:latin typeface="Arial" panose="020B0604020202020204" pitchFamily="34" charset="0"/>
                  <a:ea typeface="+mn-ea"/>
                  <a:cs typeface="Arial" panose="020B0604020202020204" pitchFamily="34" charset="0"/>
                </a:rPr>
                <a:t>Electronic prescriptions</a:t>
              </a:r>
            </a:p>
          </p:txBody>
        </p:sp>
      </p:grpSp>
      <p:grpSp>
        <p:nvGrpSpPr>
          <p:cNvPr id="16" name="Group 15"/>
          <p:cNvGrpSpPr/>
          <p:nvPr/>
        </p:nvGrpSpPr>
        <p:grpSpPr>
          <a:xfrm>
            <a:off x="2279576" y="4708672"/>
            <a:ext cx="3358217" cy="1597681"/>
            <a:chOff x="4042167" y="4113743"/>
            <a:chExt cx="3358217" cy="1597681"/>
          </a:xfrm>
        </p:grpSpPr>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60440" y="4113743"/>
              <a:ext cx="1062151" cy="1088454"/>
            </a:xfrm>
            <a:prstGeom prst="rect">
              <a:avLst/>
            </a:prstGeom>
          </p:spPr>
        </p:pic>
        <p:sp>
          <p:nvSpPr>
            <p:cNvPr id="5" name="Rectangle 4"/>
            <p:cNvSpPr/>
            <p:nvPr/>
          </p:nvSpPr>
          <p:spPr>
            <a:xfrm>
              <a:off x="4042167" y="5034316"/>
              <a:ext cx="3358217" cy="677108"/>
            </a:xfrm>
            <a:prstGeom prst="rect">
              <a:avLst/>
            </a:prstGeom>
          </p:spPr>
          <p:txBody>
            <a:bodyPr wrap="square">
              <a:spAutoFit/>
            </a:bodyPr>
            <a:lstStyle/>
            <a:p>
              <a:pPr marL="457200" marR="0" lvl="1" indent="0" algn="ctr" defTabSz="914400" rtl="0" eaLnBrk="1" fontAlgn="auto" latinLnBrk="0" hangingPunct="1">
                <a:lnSpc>
                  <a:spcPct val="100000"/>
                </a:lnSpc>
                <a:spcBef>
                  <a:spcPts val="0"/>
                </a:spcBef>
                <a:spcAft>
                  <a:spcPts val="0"/>
                </a:spcAft>
                <a:buClrTx/>
                <a:buSzTx/>
                <a:buFontTx/>
                <a:buNone/>
                <a:tabLst/>
                <a:defRPr/>
              </a:pPr>
              <a:r>
                <a:rPr lang="en-GB" sz="1600" b="1" dirty="0" smtClean="0">
                  <a:solidFill>
                    <a:srgbClr val="4A6C5B"/>
                  </a:solidFill>
                  <a:latin typeface="Arial" panose="020B0604020202020204" pitchFamily="34" charset="0"/>
                  <a:cs typeface="Arial" panose="020B0604020202020204" pitchFamily="34" charset="0"/>
                </a:rPr>
                <a:t>+/- 500 </a:t>
              </a:r>
              <a:r>
                <a:rPr lang="en-GB" sz="1600" b="1" dirty="0">
                  <a:solidFill>
                    <a:srgbClr val="4A6C5B"/>
                  </a:solidFill>
                  <a:latin typeface="Arial" panose="020B0604020202020204" pitchFamily="34" charset="0"/>
                  <a:cs typeface="Arial" panose="020B0604020202020204" pitchFamily="34" charset="0"/>
                </a:rPr>
                <a:t>million</a:t>
              </a: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cap="none" normalizeH="0" baseline="0" noProof="0" dirty="0">
                  <a:ln>
                    <a:noFill/>
                  </a:ln>
                  <a:solidFill>
                    <a:srgbClr val="4A6C5B"/>
                  </a:solidFill>
                  <a:uLnTx/>
                  <a:uFillTx/>
                  <a:latin typeface="Arial" panose="020B0604020202020204" pitchFamily="34" charset="0"/>
                  <a:ea typeface="+mn-ea"/>
                  <a:cs typeface="Arial" panose="020B0604020202020204" pitchFamily="34" charset="0"/>
                </a:rPr>
                <a:t>electronic documents available</a:t>
              </a: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cap="none" normalizeH="0" baseline="0" noProof="0" dirty="0">
                  <a:ln>
                    <a:noFill/>
                  </a:ln>
                  <a:solidFill>
                    <a:srgbClr val="4A6C5B"/>
                  </a:solidFill>
                  <a:uLnTx/>
                  <a:uFillTx/>
                  <a:latin typeface="Arial" panose="020B0604020202020204" pitchFamily="34" charset="0"/>
                  <a:ea typeface="+mn-ea"/>
                  <a:cs typeface="Arial" panose="020B0604020202020204" pitchFamily="34" charset="0"/>
                </a:rPr>
                <a:t>in hospitals and clinical laboratories</a:t>
              </a:r>
            </a:p>
          </p:txBody>
        </p:sp>
      </p:grpSp>
      <p:sp>
        <p:nvSpPr>
          <p:cNvPr id="39" name="Slide Number Placeholder 4"/>
          <p:cNvSpPr txBox="1">
            <a:spLocks/>
          </p:cNvSpPr>
          <p:nvPr/>
        </p:nvSpPr>
        <p:spPr>
          <a:xfrm>
            <a:off x="11353799" y="6270274"/>
            <a:ext cx="675331" cy="466702"/>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6A20BCE-BB7B-46B6-B74F-5C461C2FC4D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smtClean="0">
              <a:ln>
                <a:noFill/>
              </a:ln>
              <a:solidFill>
                <a:prstClr val="white"/>
              </a:solidFill>
              <a:effectLst/>
              <a:uLnTx/>
              <a:uFillTx/>
              <a:latin typeface="Calibri"/>
              <a:ea typeface="+mn-ea"/>
              <a:cs typeface="+mn-cs"/>
            </a:endParaRPr>
          </a:p>
        </p:txBody>
      </p:sp>
      <p:grpSp>
        <p:nvGrpSpPr>
          <p:cNvPr id="18" name="Group 17"/>
          <p:cNvGrpSpPr/>
          <p:nvPr/>
        </p:nvGrpSpPr>
        <p:grpSpPr>
          <a:xfrm>
            <a:off x="5195152" y="1232704"/>
            <a:ext cx="1631103" cy="1407199"/>
            <a:chOff x="5257433" y="3199474"/>
            <a:chExt cx="1631103" cy="1407199"/>
          </a:xfrm>
        </p:grpSpPr>
        <p:grpSp>
          <p:nvGrpSpPr>
            <p:cNvPr id="17" name="Group 16"/>
            <p:cNvGrpSpPr/>
            <p:nvPr/>
          </p:nvGrpSpPr>
          <p:grpSpPr>
            <a:xfrm>
              <a:off x="5257433" y="3199474"/>
              <a:ext cx="1631103" cy="1407199"/>
              <a:chOff x="5525372" y="2902310"/>
              <a:chExt cx="1631103" cy="1407199"/>
            </a:xfrm>
          </p:grpSpPr>
          <p:sp>
            <p:nvSpPr>
              <p:cNvPr id="29" name="Rectangle 28"/>
              <p:cNvSpPr/>
              <p:nvPr/>
            </p:nvSpPr>
            <p:spPr>
              <a:xfrm>
                <a:off x="5525372" y="3801678"/>
                <a:ext cx="1631103" cy="5078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4A6C5B"/>
                    </a:solidFill>
                    <a:latin typeface="Arial" panose="020B0604020202020204" pitchFamily="34" charset="0"/>
                    <a:ea typeface="+mn-ea"/>
                    <a:cs typeface="Arial" panose="020B0604020202020204" pitchFamily="34" charset="0"/>
                  </a:rPr>
                  <a:t>19</a:t>
                </a:r>
                <a:r>
                  <a:rPr kumimoji="0" lang="en-GB" sz="1600" b="1" i="0" u="none" strike="noStrike" cap="none" normalizeH="0" baseline="0" noProof="0" dirty="0">
                    <a:ln>
                      <a:noFill/>
                    </a:ln>
                    <a:solidFill>
                      <a:srgbClr val="4A6C5B"/>
                    </a:solidFill>
                    <a:uLnTx/>
                    <a:uFillTx/>
                    <a:latin typeface="Arial" panose="020B0604020202020204" pitchFamily="34" charset="0"/>
                    <a:ea typeface="+mn-ea"/>
                    <a:cs typeface="Arial" panose="020B0604020202020204" pitchFamily="34" charset="0"/>
                  </a:rPr>
                  <a:t>.600.000.000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cap="none" normalizeH="0" baseline="0" noProof="0" dirty="0">
                    <a:ln>
                      <a:noFill/>
                    </a:ln>
                    <a:solidFill>
                      <a:srgbClr val="4A6C5B"/>
                    </a:solidFill>
                    <a:uLnTx/>
                    <a:uFillTx/>
                    <a:latin typeface="Arial" panose="020B0604020202020204" pitchFamily="34" charset="0"/>
                    <a:ea typeface="+mn-ea"/>
                    <a:cs typeface="Arial" panose="020B0604020202020204" pitchFamily="34" charset="0"/>
                  </a:rPr>
                  <a:t>electronic transactions</a:t>
                </a:r>
              </a:p>
            </p:txBody>
          </p:sp>
          <p:pic>
            <p:nvPicPr>
              <p:cNvPr id="8" name="Picture 7"/>
              <p:cNvPicPr>
                <a:picLocks noChangeAspect="1"/>
              </p:cNvPicPr>
              <p:nvPr/>
            </p:nvPicPr>
            <p:blipFill>
              <a:blip r:embed="rId11"/>
              <a:stretch>
                <a:fillRect/>
              </a:stretch>
            </p:blipFill>
            <p:spPr>
              <a:xfrm>
                <a:off x="5847472" y="2902310"/>
                <a:ext cx="986904" cy="637115"/>
              </a:xfrm>
              <a:prstGeom prst="rect">
                <a:avLst/>
              </a:prstGeom>
            </p:spPr>
          </p:pic>
        </p:grpSp>
        <p:sp>
          <p:nvSpPr>
            <p:cNvPr id="4" name="Rectangle 3"/>
            <p:cNvSpPr/>
            <p:nvPr/>
          </p:nvSpPr>
          <p:spPr>
            <a:xfrm>
              <a:off x="5626773" y="3457597"/>
              <a:ext cx="914400" cy="363099"/>
            </a:xfrm>
            <a:prstGeom prst="rect">
              <a:avLst/>
            </a:prstGeom>
            <a:solidFill>
              <a:srgbClr val="90A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49685C"/>
                  </a:solidFill>
                </a:rPr>
                <a:t>2021</a:t>
              </a:r>
            </a:p>
          </p:txBody>
        </p:sp>
      </p:grpSp>
      <p:sp>
        <p:nvSpPr>
          <p:cNvPr id="44" name="Rectangle 14"/>
          <p:cNvSpPr/>
          <p:nvPr/>
        </p:nvSpPr>
        <p:spPr>
          <a:xfrm>
            <a:off x="4802756" y="3690353"/>
            <a:ext cx="2869696" cy="5078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noProof="0" dirty="0" smtClean="0">
                <a:ln>
                  <a:noFill/>
                </a:ln>
                <a:solidFill>
                  <a:srgbClr val="4A6C5B"/>
                </a:solidFill>
                <a:uLnTx/>
                <a:uFillTx/>
                <a:latin typeface="Arial" panose="020B0604020202020204" pitchFamily="34" charset="0"/>
                <a:cs typeface="Arial" panose="020B0604020202020204" pitchFamily="34" charset="0"/>
              </a:rPr>
              <a:t>&gt; 28 million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4A6C5B"/>
                </a:solidFill>
                <a:latin typeface="Arial" panose="020B0604020202020204" pitchFamily="34" charset="0"/>
                <a:cs typeface="Arial" panose="020B0604020202020204" pitchFamily="34" charset="0"/>
              </a:rPr>
              <a:t>consultations of</a:t>
            </a:r>
            <a:r>
              <a:rPr kumimoji="0" lang="en-US" sz="1100" b="1" i="0" u="none" strike="noStrike" cap="none" normalizeH="0" baseline="0" noProof="0" dirty="0" smtClean="0">
                <a:ln>
                  <a:noFill/>
                </a:ln>
                <a:solidFill>
                  <a:srgbClr val="4A6C5B"/>
                </a:solidFill>
                <a:uLnTx/>
                <a:uFillTx/>
                <a:latin typeface="Arial" panose="020B0604020202020204" pitchFamily="34" charset="0"/>
                <a:cs typeface="Arial" panose="020B0604020202020204" pitchFamily="34" charset="0"/>
              </a:rPr>
              <a:t> Personal Health Viewer</a:t>
            </a:r>
            <a:endParaRPr kumimoji="0" lang="en-US" sz="1100" b="1" i="0" u="none" strike="noStrike" cap="none" normalizeH="0" baseline="0" noProof="0" dirty="0">
              <a:ln>
                <a:noFill/>
              </a:ln>
              <a:solidFill>
                <a:srgbClr val="4A6C5B"/>
              </a:solidFill>
              <a:uLnTx/>
              <a:uFillTx/>
              <a:latin typeface="Arial" panose="020B0604020202020204" pitchFamily="34" charset="0"/>
              <a:cs typeface="Arial" panose="020B0604020202020204" pitchFamily="34" charset="0"/>
            </a:endParaRPr>
          </a:p>
        </p:txBody>
      </p:sp>
      <p:pic>
        <p:nvPicPr>
          <p:cNvPr id="45" name="Afbeelding 44"/>
          <p:cNvPicPr>
            <a:picLocks noChangeAspect="1"/>
          </p:cNvPicPr>
          <p:nvPr/>
        </p:nvPicPr>
        <p:blipFill>
          <a:blip r:embed="rId12"/>
          <a:stretch>
            <a:fillRect/>
          </a:stretch>
        </p:blipFill>
        <p:spPr>
          <a:xfrm>
            <a:off x="5136720" y="3068960"/>
            <a:ext cx="2208507" cy="518263"/>
          </a:xfrm>
          <a:prstGeom prst="rect">
            <a:avLst/>
          </a:prstGeom>
        </p:spPr>
      </p:pic>
      <p:pic>
        <p:nvPicPr>
          <p:cNvPr id="46" name="Picture 30"/>
          <p:cNvPicPr>
            <a:picLocks noChangeAspect="1"/>
          </p:cNvPicPr>
          <p:nvPr/>
        </p:nvPicPr>
        <p:blipFill>
          <a:blip r:embed="rId13"/>
          <a:stretch>
            <a:fillRect/>
          </a:stretch>
        </p:blipFill>
        <p:spPr>
          <a:xfrm>
            <a:off x="7442270" y="4708672"/>
            <a:ext cx="892430" cy="1074923"/>
          </a:xfrm>
          <a:prstGeom prst="rect">
            <a:avLst/>
          </a:prstGeom>
        </p:spPr>
        <p:style>
          <a:lnRef idx="1">
            <a:schemeClr val="accent4"/>
          </a:lnRef>
          <a:fillRef idx="3">
            <a:schemeClr val="accent4"/>
          </a:fillRef>
          <a:effectRef idx="2">
            <a:schemeClr val="accent4"/>
          </a:effectRef>
          <a:fontRef idx="minor">
            <a:schemeClr val="lt1"/>
          </a:fontRef>
        </p:style>
      </p:pic>
      <p:sp>
        <p:nvSpPr>
          <p:cNvPr id="48" name="Rectangle 14"/>
          <p:cNvSpPr/>
          <p:nvPr/>
        </p:nvSpPr>
        <p:spPr>
          <a:xfrm>
            <a:off x="7232696" y="5800485"/>
            <a:ext cx="1311576" cy="5078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600" b="1" i="0" u="none" strike="noStrike" cap="none" normalizeH="0" baseline="0" noProof="0" dirty="0" smtClean="0">
                <a:ln>
                  <a:noFill/>
                </a:ln>
                <a:solidFill>
                  <a:srgbClr val="4A6C5B"/>
                </a:solidFill>
                <a:uLnTx/>
                <a:uFillTx/>
                <a:latin typeface="Arial" panose="020B0604020202020204" pitchFamily="34" charset="0"/>
                <a:ea typeface="+mn-ea"/>
                <a:cs typeface="Arial" panose="020B0604020202020204" pitchFamily="34" charset="0"/>
              </a:rPr>
              <a:t>&gt; 12 </a:t>
            </a:r>
            <a:r>
              <a:rPr kumimoji="0" lang="en-GB" sz="1600" b="1" i="0" u="none" strike="noStrike" cap="none" normalizeH="0" baseline="0" dirty="0" smtClean="0">
                <a:ln>
                  <a:noFill/>
                </a:ln>
                <a:solidFill>
                  <a:srgbClr val="4A6C5B"/>
                </a:solidFill>
                <a:uLnTx/>
                <a:uFillTx/>
                <a:latin typeface="Arial" panose="020B0604020202020204" pitchFamily="34" charset="0"/>
                <a:ea typeface="+mn-ea"/>
                <a:cs typeface="Arial" panose="020B0604020202020204" pitchFamily="34" charset="0"/>
              </a:rPr>
              <a:t>million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100" b="1" i="0" u="none" strike="noStrike" cap="none" normalizeH="0" baseline="0" noProof="0" dirty="0" err="1" smtClean="0">
                <a:ln>
                  <a:noFill/>
                </a:ln>
                <a:solidFill>
                  <a:srgbClr val="4A6C5B"/>
                </a:solidFill>
                <a:uLnTx/>
                <a:uFillTx/>
                <a:latin typeface="Arial" panose="020B0604020202020204" pitchFamily="34" charset="0"/>
                <a:ea typeface="+mn-ea"/>
                <a:cs typeface="Arial" panose="020B0604020202020204" pitchFamily="34" charset="0"/>
              </a:rPr>
              <a:t>eAttest</a:t>
            </a:r>
            <a:endParaRPr kumimoji="0" lang="nl-BE" sz="1100" b="1" i="0" u="none" strike="noStrike" cap="none" normalizeH="0" baseline="0" noProof="0" dirty="0">
              <a:ln>
                <a:noFill/>
              </a:ln>
              <a:solidFill>
                <a:srgbClr val="4A6C5B"/>
              </a:solidFill>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57810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Basic architecture</a:t>
            </a:r>
            <a:endParaRPr lang="en-GB"/>
          </a:p>
        </p:txBody>
      </p:sp>
      <p:sp>
        <p:nvSpPr>
          <p:cNvPr id="3" name="Slide Number Placeholder 2"/>
          <p:cNvSpPr>
            <a:spLocks noGrp="1"/>
          </p:cNvSpPr>
          <p:nvPr>
            <p:ph type="sldNum" sz="quarter" idx="12"/>
          </p:nvPr>
        </p:nvSpPr>
        <p:spPr/>
        <p:txBody>
          <a:bodyPr/>
          <a:lstStyle/>
          <a:p>
            <a:fld id="{97CCC5E9-F9D9-46F9-AA92-085E1A182B77}" type="slidenum">
              <a:rPr lang="en-GB" smtClean="0"/>
              <a:pPr/>
              <a:t>6</a:t>
            </a:fld>
            <a:endParaRPr lang="en-GB" dirty="0"/>
          </a:p>
        </p:txBody>
      </p:sp>
      <p:pic>
        <p:nvPicPr>
          <p:cNvPr id="96261" name="Picture 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8813" y="5810251"/>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2" name="Oval 83"/>
          <p:cNvSpPr>
            <a:spLocks noChangeArrowheads="1"/>
          </p:cNvSpPr>
          <p:nvPr/>
        </p:nvSpPr>
        <p:spPr bwMode="auto">
          <a:xfrm>
            <a:off x="1998663" y="3857626"/>
            <a:ext cx="989012"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fr-FR" altLang="en-US" sz="2400" b="1" i="1">
              <a:solidFill>
                <a:srgbClr val="000000"/>
              </a:solidFill>
            </a:endParaRPr>
          </a:p>
        </p:txBody>
      </p:sp>
      <p:sp>
        <p:nvSpPr>
          <p:cNvPr id="96263" name="Oval 84"/>
          <p:cNvSpPr>
            <a:spLocks noChangeArrowheads="1"/>
          </p:cNvSpPr>
          <p:nvPr/>
        </p:nvSpPr>
        <p:spPr bwMode="auto">
          <a:xfrm>
            <a:off x="9359901" y="3851276"/>
            <a:ext cx="989013"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79" name="Rectangle 85"/>
          <p:cNvSpPr>
            <a:spLocks noChangeArrowheads="1"/>
          </p:cNvSpPr>
          <p:nvPr/>
        </p:nvSpPr>
        <p:spPr bwMode="auto">
          <a:xfrm>
            <a:off x="2508251" y="3859214"/>
            <a:ext cx="7364413" cy="1412875"/>
          </a:xfrm>
          <a:prstGeom prst="rect">
            <a:avLst/>
          </a:prstGeom>
          <a:gradFill rotWithShape="1">
            <a:gsLst>
              <a:gs pos="0">
                <a:srgbClr val="99CCFF">
                  <a:gamma/>
                  <a:shade val="46275"/>
                  <a:invGamma/>
                </a:srgbClr>
              </a:gs>
              <a:gs pos="50000">
                <a:srgbClr val="99CCFF"/>
              </a:gs>
              <a:gs pos="100000">
                <a:srgbClr val="99CCFF">
                  <a:gamma/>
                  <a:shade val="46275"/>
                  <a:invGamma/>
                </a:srgbClr>
              </a:gs>
            </a:gsLst>
            <a:lin ang="5400000" scaled="1"/>
          </a:gradFill>
          <a:ln w="9525">
            <a:noFill/>
            <a:miter lim="800000"/>
            <a:headEnd/>
            <a:tailEnd/>
          </a:ln>
          <a:effectLst/>
        </p:spPr>
        <p:txBody>
          <a:bodyPr wrap="none" anchor="ctr"/>
          <a:lstStyle/>
          <a:p>
            <a:pPr algn="ctr" fontAlgn="auto">
              <a:spcBef>
                <a:spcPts val="0"/>
              </a:spcBef>
              <a:spcAft>
                <a:spcPts val="0"/>
              </a:spcAft>
              <a:defRPr/>
            </a:pPr>
            <a:endParaRPr lang="fr-BE" sz="2400" b="1" i="1">
              <a:solidFill>
                <a:srgbClr val="FFFFFF"/>
              </a:solidFill>
              <a:effectLst>
                <a:outerShdw blurRad="38100" dist="38100" dir="2700000" algn="tl">
                  <a:srgbClr val="000000"/>
                </a:outerShdw>
              </a:effectLst>
              <a:latin typeface="+mn-lt"/>
              <a:cs typeface="+mn-cs"/>
            </a:endParaRPr>
          </a:p>
          <a:p>
            <a:pPr algn="ctr" fontAlgn="auto">
              <a:spcBef>
                <a:spcPts val="0"/>
              </a:spcBef>
              <a:spcAft>
                <a:spcPts val="0"/>
              </a:spcAft>
              <a:defRPr/>
            </a:pPr>
            <a:endParaRPr lang="en-GB" sz="2400" b="1" i="1">
              <a:solidFill>
                <a:srgbClr val="FFFFFF"/>
              </a:solidFill>
              <a:effectLst>
                <a:outerShdw blurRad="38100" dist="38100" dir="2700000" algn="tl">
                  <a:srgbClr val="000000"/>
                </a:outerShdw>
              </a:effectLst>
              <a:latin typeface="+mn-lt"/>
              <a:cs typeface="+mn-cs"/>
            </a:endParaRPr>
          </a:p>
        </p:txBody>
      </p:sp>
      <p:sp>
        <p:nvSpPr>
          <p:cNvPr id="96265" name="Oval 86"/>
          <p:cNvSpPr>
            <a:spLocks noChangeArrowheads="1"/>
          </p:cNvSpPr>
          <p:nvPr/>
        </p:nvSpPr>
        <p:spPr bwMode="auto">
          <a:xfrm>
            <a:off x="3278188" y="411480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96266" name="Oval 87"/>
          <p:cNvSpPr>
            <a:spLocks noChangeArrowheads="1"/>
          </p:cNvSpPr>
          <p:nvPr/>
        </p:nvSpPr>
        <p:spPr bwMode="auto">
          <a:xfrm>
            <a:off x="9183688" y="410845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82" name="Rectangle 88"/>
          <p:cNvSpPr>
            <a:spLocks noChangeArrowheads="1"/>
          </p:cNvSpPr>
          <p:nvPr/>
        </p:nvSpPr>
        <p:spPr bwMode="auto">
          <a:xfrm>
            <a:off x="3681414" y="4117976"/>
            <a:ext cx="5832475" cy="906463"/>
          </a:xfrm>
          <a:prstGeom prst="rect">
            <a:avLst/>
          </a:prstGeom>
          <a:gradFill rotWithShape="1">
            <a:gsLst>
              <a:gs pos="0">
                <a:srgbClr val="99CC00">
                  <a:gamma/>
                  <a:shade val="46275"/>
                  <a:invGamma/>
                </a:srgbClr>
              </a:gs>
              <a:gs pos="50000">
                <a:srgbClr val="99CC00"/>
              </a:gs>
              <a:gs pos="100000">
                <a:srgbClr val="99CC00">
                  <a:gamma/>
                  <a:shade val="46275"/>
                  <a:invGamma/>
                </a:srgbClr>
              </a:gs>
            </a:gsLst>
            <a:lin ang="5400000" scaled="1"/>
          </a:gradFill>
          <a:ln w="9525">
            <a:noFill/>
            <a:miter lim="800000"/>
            <a:headEnd/>
            <a:tailEnd/>
          </a:ln>
          <a:effectLst/>
        </p:spPr>
        <p:txBody>
          <a:bodyPr wrap="none" anchor="ctr"/>
          <a:lstStyle/>
          <a:p>
            <a:pPr algn="ctr" fontAlgn="auto">
              <a:spcBef>
                <a:spcPts val="0"/>
              </a:spcBef>
              <a:spcAft>
                <a:spcPts val="0"/>
              </a:spcAft>
              <a:defRPr/>
            </a:pPr>
            <a:r>
              <a:rPr lang="en-GB" sz="2400" b="1" i="1" dirty="0">
                <a:solidFill>
                  <a:srgbClr val="FFFFFF"/>
                </a:solidFill>
                <a:effectLst>
                  <a:outerShdw blurRad="38100" dist="38100" dir="2700000" algn="tl">
                    <a:srgbClr val="000000"/>
                  </a:outerShdw>
                </a:effectLst>
                <a:latin typeface="+mn-lt"/>
                <a:cs typeface="+mn-cs"/>
              </a:rPr>
              <a:t>Basic services</a:t>
            </a:r>
          </a:p>
          <a:p>
            <a:pPr algn="ctr" fontAlgn="auto">
              <a:spcBef>
                <a:spcPts val="0"/>
              </a:spcBef>
              <a:spcAft>
                <a:spcPts val="0"/>
              </a:spcAft>
              <a:defRPr/>
            </a:pPr>
            <a:r>
              <a:rPr lang="en-GB" sz="2400" b="1" i="1" dirty="0">
                <a:solidFill>
                  <a:srgbClr val="3E6E5A"/>
                </a:solidFill>
                <a:effectLst>
                  <a:outerShdw blurRad="38100" dist="38100" dir="2700000" algn="tl">
                    <a:srgbClr val="000000"/>
                  </a:outerShdw>
                </a:effectLst>
                <a:latin typeface="+mn-lt"/>
                <a:cs typeface="+mn-cs"/>
              </a:rPr>
              <a:t>eHealth</a:t>
            </a:r>
            <a:r>
              <a:rPr lang="en-GB" sz="2400" b="1" i="1" dirty="0">
                <a:effectLst>
                  <a:outerShdw blurRad="38100" dist="38100" dir="2700000" algn="tl">
                    <a:srgbClr val="000000"/>
                  </a:outerShdw>
                </a:effectLst>
                <a:latin typeface="+mn-lt"/>
                <a:cs typeface="+mn-cs"/>
              </a:rPr>
              <a:t> </a:t>
            </a:r>
            <a:r>
              <a:rPr lang="en-GB" sz="2400" b="1" i="1" dirty="0">
                <a:solidFill>
                  <a:srgbClr val="FFFFFF"/>
                </a:solidFill>
                <a:effectLst>
                  <a:outerShdw blurRad="38100" dist="38100" dir="2700000" algn="tl">
                    <a:srgbClr val="000000"/>
                  </a:outerShdw>
                </a:effectLst>
                <a:latin typeface="+mn-lt"/>
                <a:cs typeface="+mn-cs"/>
              </a:rPr>
              <a:t>platform</a:t>
            </a:r>
          </a:p>
        </p:txBody>
      </p:sp>
      <p:sp>
        <p:nvSpPr>
          <p:cNvPr id="96268" name="Text Box 89"/>
          <p:cNvSpPr txBox="1">
            <a:spLocks noChangeArrowheads="1"/>
          </p:cNvSpPr>
          <p:nvPr/>
        </p:nvSpPr>
        <p:spPr bwMode="auto">
          <a:xfrm>
            <a:off x="1947863" y="4332289"/>
            <a:ext cx="12811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en-GB" b="1" i="1">
                <a:solidFill>
                  <a:srgbClr val="000000"/>
                </a:solidFill>
              </a:rPr>
              <a:t>Network</a:t>
            </a:r>
          </a:p>
        </p:txBody>
      </p:sp>
      <p:sp>
        <p:nvSpPr>
          <p:cNvPr id="85" name="Oval 5"/>
          <p:cNvSpPr>
            <a:spLocks noChangeArrowheads="1"/>
          </p:cNvSpPr>
          <p:nvPr/>
        </p:nvSpPr>
        <p:spPr bwMode="auto">
          <a:xfrm>
            <a:off x="5000625" y="1289050"/>
            <a:ext cx="2286000" cy="762000"/>
          </a:xfrm>
          <a:prstGeom prst="ellipse">
            <a:avLst/>
          </a:prstGeom>
          <a:noFill/>
          <a:ln w="9525">
            <a:noFill/>
            <a:round/>
            <a:headEnd/>
            <a:tailEnd/>
          </a:ln>
          <a:effectLst/>
        </p:spPr>
        <p:txBody>
          <a:bodyPr wrap="none" anchor="ctr"/>
          <a:lstStyle/>
          <a:p>
            <a:pPr algn="ctr" fontAlgn="auto">
              <a:spcBef>
                <a:spcPts val="0"/>
              </a:spcBef>
              <a:spcAft>
                <a:spcPts val="0"/>
              </a:spcAft>
              <a:defRPr/>
            </a:pPr>
            <a:r>
              <a:rPr lang="en-GB" sz="2000" b="1" i="1" dirty="0">
                <a:solidFill>
                  <a:srgbClr val="000000"/>
                </a:solidFill>
                <a:effectLst>
                  <a:outerShdw blurRad="38100" dist="38100" dir="2700000" algn="tl">
                    <a:srgbClr val="C0C0C0"/>
                  </a:outerShdw>
                </a:effectLst>
                <a:latin typeface="+mn-lt"/>
                <a:cs typeface="+mn-cs"/>
              </a:rPr>
              <a:t>Patients, </a:t>
            </a:r>
            <a:r>
              <a:rPr lang="en-GB" sz="2000" b="1" i="1" dirty="0" smtClean="0">
                <a:solidFill>
                  <a:srgbClr val="000000"/>
                </a:solidFill>
                <a:effectLst>
                  <a:outerShdw blurRad="38100" dist="38100" dir="2700000" algn="tl">
                    <a:srgbClr val="C0C0C0"/>
                  </a:outerShdw>
                </a:effectLst>
                <a:latin typeface="+mn-lt"/>
                <a:cs typeface="+mn-cs"/>
              </a:rPr>
              <a:t>healthcare </a:t>
            </a:r>
            <a:r>
              <a:rPr lang="en-GB" sz="2000" b="1" i="1" dirty="0">
                <a:solidFill>
                  <a:srgbClr val="000000"/>
                </a:solidFill>
                <a:effectLst>
                  <a:outerShdw blurRad="38100" dist="38100" dir="2700000" algn="tl">
                    <a:srgbClr val="C0C0C0"/>
                  </a:outerShdw>
                </a:effectLst>
                <a:latin typeface="+mn-lt"/>
                <a:cs typeface="+mn-cs"/>
              </a:rPr>
              <a:t>providers</a:t>
            </a:r>
          </a:p>
          <a:p>
            <a:pPr algn="ctr" fontAlgn="auto">
              <a:spcBef>
                <a:spcPts val="0"/>
              </a:spcBef>
              <a:spcAft>
                <a:spcPts val="0"/>
              </a:spcAft>
              <a:defRPr/>
            </a:pPr>
            <a:r>
              <a:rPr lang="en-GB" sz="2000" b="1" i="1" dirty="0">
                <a:solidFill>
                  <a:srgbClr val="000000"/>
                </a:solidFill>
                <a:effectLst>
                  <a:outerShdw blurRad="38100" dist="38100" dir="2700000" algn="tl">
                    <a:srgbClr val="C0C0C0"/>
                  </a:outerShdw>
                </a:effectLst>
                <a:latin typeface="+mn-lt"/>
                <a:cs typeface="+mn-cs"/>
              </a:rPr>
              <a:t>and </a:t>
            </a:r>
            <a:r>
              <a:rPr lang="en-GB" sz="2000" b="1" i="1" dirty="0" smtClean="0">
                <a:solidFill>
                  <a:srgbClr val="000000"/>
                </a:solidFill>
                <a:effectLst>
                  <a:outerShdw blurRad="38100" dist="38100" dir="2700000" algn="tl">
                    <a:srgbClr val="C0C0C0"/>
                  </a:outerShdw>
                </a:effectLst>
                <a:latin typeface="+mn-lt"/>
                <a:cs typeface="+mn-cs"/>
              </a:rPr>
              <a:t>healthcare </a:t>
            </a:r>
            <a:r>
              <a:rPr lang="en-GB" sz="2000" b="1" i="1" dirty="0">
                <a:solidFill>
                  <a:srgbClr val="000000"/>
                </a:solidFill>
                <a:effectLst>
                  <a:outerShdw blurRad="38100" dist="38100" dir="2700000" algn="tl">
                    <a:srgbClr val="C0C0C0"/>
                  </a:outerShdw>
                </a:effectLst>
                <a:latin typeface="+mn-lt"/>
                <a:cs typeface="+mn-cs"/>
              </a:rPr>
              <a:t>institutions</a:t>
            </a:r>
          </a:p>
        </p:txBody>
      </p:sp>
      <p:sp>
        <p:nvSpPr>
          <p:cNvPr id="86" name="AutoShape 13"/>
          <p:cNvSpPr>
            <a:spLocks noChangeArrowheads="1"/>
          </p:cNvSpPr>
          <p:nvPr/>
        </p:nvSpPr>
        <p:spPr bwMode="blackWhite">
          <a:xfrm>
            <a:off x="7450138"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en-GB" sz="2000" b="1" i="1">
                <a:solidFill>
                  <a:srgbClr val="FFCC99"/>
                </a:solidFill>
                <a:effectLst>
                  <a:outerShdw blurRad="38100" dist="38100" dir="2700000" algn="tl">
                    <a:srgbClr val="000000"/>
                  </a:outerShdw>
                </a:effectLst>
                <a:latin typeface="+mn-lt"/>
                <a:cs typeface="+mn-cs"/>
              </a:rPr>
              <a:t>VAS</a:t>
            </a:r>
          </a:p>
        </p:txBody>
      </p:sp>
      <p:sp>
        <p:nvSpPr>
          <p:cNvPr id="87" name="AutoShape 14"/>
          <p:cNvSpPr>
            <a:spLocks noChangeArrowheads="1"/>
          </p:cNvSpPr>
          <p:nvPr/>
        </p:nvSpPr>
        <p:spPr bwMode="blackWhite">
          <a:xfrm>
            <a:off x="874871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en-GB" sz="2000" b="1" i="1">
                <a:solidFill>
                  <a:srgbClr val="FFCC99"/>
                </a:solidFill>
                <a:effectLst>
                  <a:outerShdw blurRad="38100" dist="38100" dir="2700000" algn="tl">
                    <a:srgbClr val="000000"/>
                  </a:outerShdw>
                </a:effectLst>
                <a:latin typeface="+mn-lt"/>
                <a:cs typeface="+mn-cs"/>
              </a:rPr>
              <a:t>VAS</a:t>
            </a:r>
          </a:p>
        </p:txBody>
      </p:sp>
      <p:sp>
        <p:nvSpPr>
          <p:cNvPr id="88" name="AutoShape 16"/>
          <p:cNvSpPr>
            <a:spLocks noChangeArrowheads="1"/>
          </p:cNvSpPr>
          <p:nvPr/>
        </p:nvSpPr>
        <p:spPr bwMode="blackWhite">
          <a:xfrm>
            <a:off x="626586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en-GB" sz="2000" b="1" i="1">
                <a:solidFill>
                  <a:srgbClr val="FFCC99"/>
                </a:solidFill>
                <a:effectLst>
                  <a:outerShdw blurRad="38100" dist="38100" dir="2700000" algn="tl">
                    <a:srgbClr val="000000"/>
                  </a:outerShdw>
                </a:effectLst>
                <a:latin typeface="+mn-lt"/>
                <a:cs typeface="+mn-cs"/>
              </a:rPr>
              <a:t>VAS</a:t>
            </a:r>
          </a:p>
        </p:txBody>
      </p:sp>
      <p:pic>
        <p:nvPicPr>
          <p:cNvPr id="96274" name="Picture 20" descr="FOD_tekeni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96175" y="5740400"/>
            <a:ext cx="3921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75" name="Rectangle 21"/>
          <p:cNvSpPr>
            <a:spLocks noChangeArrowheads="1"/>
          </p:cNvSpPr>
          <p:nvPr/>
        </p:nvSpPr>
        <p:spPr bwMode="auto">
          <a:xfrm>
            <a:off x="480302" y="5651470"/>
            <a:ext cx="15080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000" b="1" i="1" dirty="0">
                <a:solidFill>
                  <a:srgbClr val="CC9900"/>
                </a:solidFill>
              </a:rPr>
              <a:t>Suppliers</a:t>
            </a:r>
          </a:p>
        </p:txBody>
      </p:sp>
      <p:sp>
        <p:nvSpPr>
          <p:cNvPr id="96276" name="Rectangle 22"/>
          <p:cNvSpPr>
            <a:spLocks noChangeArrowheads="1"/>
          </p:cNvSpPr>
          <p:nvPr/>
        </p:nvSpPr>
        <p:spPr bwMode="auto">
          <a:xfrm>
            <a:off x="426774" y="1933545"/>
            <a:ext cx="14007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000" b="1" i="1" dirty="0">
                <a:solidFill>
                  <a:srgbClr val="CC9900"/>
                </a:solidFill>
              </a:rPr>
              <a:t>Users</a:t>
            </a:r>
          </a:p>
        </p:txBody>
      </p:sp>
      <p:sp>
        <p:nvSpPr>
          <p:cNvPr id="92" name="AutoShape 23">
            <a:hlinkClick r:id="" action="ppaction://noaction" highlightClick="1"/>
          </p:cNvPr>
          <p:cNvSpPr>
            <a:spLocks noChangeArrowheads="1"/>
          </p:cNvSpPr>
          <p:nvPr/>
        </p:nvSpPr>
        <p:spPr bwMode="blackWhite">
          <a:xfrm>
            <a:off x="5016500" y="2482850"/>
            <a:ext cx="1219200" cy="914400"/>
          </a:xfrm>
          <a:prstGeom prst="actionButtonBlank">
            <a:avLst/>
          </a:prstGeom>
          <a:gradFill rotWithShape="0">
            <a:gsLst>
              <a:gs pos="0">
                <a:srgbClr val="969696">
                  <a:gamma/>
                  <a:tint val="53725"/>
                  <a:invGamma/>
                </a:srgbClr>
              </a:gs>
              <a:gs pos="100000">
                <a:srgbClr val="969696"/>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en-GB" sz="1400" i="1" dirty="0">
                <a:solidFill>
                  <a:srgbClr val="087670"/>
                </a:solidFill>
                <a:effectLst>
                  <a:outerShdw blurRad="38100" dist="38100" dir="2700000" algn="tl">
                    <a:srgbClr val="000000"/>
                  </a:outerShdw>
                </a:effectLst>
              </a:rPr>
              <a:t>eHealth</a:t>
            </a:r>
            <a:r>
              <a:rPr lang="en-GB" sz="1400" i="1" dirty="0">
                <a:effectLst>
                  <a:outerShdw blurRad="38100" dist="38100" dir="2700000" algn="tl">
                    <a:srgbClr val="000000"/>
                  </a:outerShdw>
                </a:effectLst>
              </a:rPr>
              <a:t> </a:t>
            </a:r>
            <a:r>
              <a:rPr lang="en-GB" sz="1400" i="1" dirty="0">
                <a:solidFill>
                  <a:srgbClr val="FFFFFF"/>
                </a:solidFill>
                <a:effectLst>
                  <a:outerShdw blurRad="38100" dist="38100" dir="2700000" algn="tl">
                    <a:srgbClr val="000000"/>
                  </a:outerShdw>
                </a:effectLst>
              </a:rPr>
              <a:t>portal</a:t>
            </a:r>
          </a:p>
        </p:txBody>
      </p:sp>
      <p:grpSp>
        <p:nvGrpSpPr>
          <p:cNvPr id="96278" name="Group 24"/>
          <p:cNvGrpSpPr>
            <a:grpSpLocks/>
          </p:cNvGrpSpPr>
          <p:nvPr/>
        </p:nvGrpSpPr>
        <p:grpSpPr bwMode="auto">
          <a:xfrm>
            <a:off x="2284413" y="1689100"/>
            <a:ext cx="1219200" cy="914400"/>
            <a:chOff x="432" y="1200"/>
            <a:chExt cx="912" cy="672"/>
          </a:xfrm>
        </p:grpSpPr>
        <p:sp>
          <p:nvSpPr>
            <p:cNvPr id="94" name="AutoShape 25">
              <a:hlinkClick r:id="" action="ppaction://noaction" highlightClick="1"/>
            </p:cNvPr>
            <p:cNvSpPr>
              <a:spLocks noChangeArrowheads="1"/>
            </p:cNvSpPr>
            <p:nvPr/>
          </p:nvSpPr>
          <p:spPr bwMode="blackWhite">
            <a:xfrm>
              <a:off x="432" y="1200"/>
              <a:ext cx="912" cy="672"/>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en-GB" sz="1400" i="1">
                  <a:solidFill>
                    <a:srgbClr val="FFFFFF"/>
                  </a:solidFill>
                  <a:effectLst>
                    <a:outerShdw blurRad="38100" dist="38100" dir="2700000" algn="tl">
                      <a:srgbClr val="000000"/>
                    </a:outerShdw>
                  </a:effectLst>
                  <a:latin typeface="+mn-lt"/>
                  <a:cs typeface="+mn-cs"/>
                </a:rPr>
                <a:t>Health portal</a:t>
              </a:r>
            </a:p>
          </p:txBody>
        </p:sp>
        <p:sp>
          <p:nvSpPr>
            <p:cNvPr id="97" name="AutoShape 28">
              <a:hlinkClick r:id="" action="ppaction://noaction" highlightClick="1"/>
            </p:cNvPr>
            <p:cNvSpPr>
              <a:spLocks noChangeArrowheads="1"/>
            </p:cNvSpPr>
            <p:nvPr/>
          </p:nvSpPr>
          <p:spPr bwMode="blackWhite">
            <a:xfrm>
              <a:off x="864" y="1536"/>
              <a:ext cx="384" cy="193"/>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8" name="AutoShape 29">
              <a:hlinkClick r:id="" action="ppaction://noaction" highlightClick="1"/>
            </p:cNvPr>
            <p:cNvSpPr>
              <a:spLocks noChangeArrowheads="1"/>
            </p:cNvSpPr>
            <p:nvPr/>
          </p:nvSpPr>
          <p:spPr bwMode="blackWhite">
            <a:xfrm>
              <a:off x="912" y="1584"/>
              <a:ext cx="385" cy="192"/>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en-GB" sz="1600" b="1" i="1">
                  <a:solidFill>
                    <a:srgbClr val="FFFFFF"/>
                  </a:solidFill>
                  <a:effectLst>
                    <a:outerShdw blurRad="38100" dist="38100" dir="2700000" algn="tl">
                      <a:srgbClr val="000000"/>
                    </a:outerShdw>
                  </a:effectLst>
                  <a:latin typeface="+mn-lt"/>
                  <a:cs typeface="+mn-cs"/>
                </a:rPr>
                <a:t>AVS</a:t>
              </a:r>
            </a:p>
          </p:txBody>
        </p:sp>
        <p:pic>
          <p:nvPicPr>
            <p:cNvPr id="96330" name="Picture 30" descr="FOD_teken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 y="1605"/>
              <a:ext cx="24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 name="AutoShape 31">
            <a:hlinkClick r:id="" action="ppaction://noaction" highlightClick="1"/>
          </p:cNvPr>
          <p:cNvSpPr>
            <a:spLocks noChangeArrowheads="1"/>
          </p:cNvSpPr>
          <p:nvPr/>
        </p:nvSpPr>
        <p:spPr bwMode="blackWhite">
          <a:xfrm>
            <a:off x="7696200" y="2028826"/>
            <a:ext cx="1130300" cy="1039813"/>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en-GB" sz="1400" i="1" dirty="0">
                <a:solidFill>
                  <a:srgbClr val="FFFFFF"/>
                </a:solidFill>
                <a:effectLst>
                  <a:outerShdw blurRad="38100" dist="38100" dir="2700000" algn="tl">
                    <a:srgbClr val="000000"/>
                  </a:outerShdw>
                </a:effectLst>
                <a:latin typeface="+mn-lt"/>
                <a:cs typeface="+mn-cs"/>
              </a:rPr>
              <a:t>Software </a:t>
            </a:r>
            <a:r>
              <a:rPr lang="en-GB" sz="1400" i="1" dirty="0" smtClean="0">
                <a:solidFill>
                  <a:srgbClr val="FFFFFF"/>
                </a:solidFill>
                <a:effectLst>
                  <a:outerShdw blurRad="38100" dist="38100" dir="2700000" algn="tl">
                    <a:srgbClr val="000000"/>
                  </a:outerShdw>
                </a:effectLst>
                <a:latin typeface="+mn-lt"/>
                <a:cs typeface="+mn-cs"/>
              </a:rPr>
              <a:t>healthcare </a:t>
            </a:r>
            <a:r>
              <a:rPr lang="en-GB" sz="1400" i="1" dirty="0">
                <a:solidFill>
                  <a:srgbClr val="FFFFFF"/>
                </a:solidFill>
                <a:effectLst>
                  <a:outerShdw blurRad="38100" dist="38100" dir="2700000" algn="tl">
                    <a:srgbClr val="000000"/>
                  </a:outerShdw>
                </a:effectLst>
                <a:latin typeface="+mn-lt"/>
                <a:cs typeface="+mn-cs"/>
              </a:rPr>
              <a:t>institution</a:t>
            </a:r>
          </a:p>
        </p:txBody>
      </p:sp>
      <p:sp>
        <p:nvSpPr>
          <p:cNvPr id="103" name="AutoShape 34">
            <a:hlinkClick r:id="" action="ppaction://noaction" highlightClick="1"/>
          </p:cNvPr>
          <p:cNvSpPr>
            <a:spLocks noChangeArrowheads="1"/>
          </p:cNvSpPr>
          <p:nvPr/>
        </p:nvSpPr>
        <p:spPr bwMode="blackWhite">
          <a:xfrm>
            <a:off x="8231188" y="2633664"/>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4" name="AutoShape 35">
            <a:hlinkClick r:id="" action="ppaction://noaction" highlightClick="1"/>
          </p:cNvPr>
          <p:cNvSpPr>
            <a:spLocks noChangeArrowheads="1"/>
          </p:cNvSpPr>
          <p:nvPr/>
        </p:nvSpPr>
        <p:spPr bwMode="blackWhite">
          <a:xfrm>
            <a:off x="8294688" y="269875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en-GB" sz="1600" b="1" i="1">
                <a:solidFill>
                  <a:srgbClr val="FFFFFF"/>
                </a:solidFill>
                <a:effectLst>
                  <a:outerShdw blurRad="38100" dist="38100" dir="2700000" algn="tl">
                    <a:srgbClr val="000000"/>
                  </a:outerShdw>
                </a:effectLst>
                <a:latin typeface="+mn-lt"/>
                <a:cs typeface="+mn-cs"/>
              </a:rPr>
              <a:t>AVS</a:t>
            </a:r>
          </a:p>
        </p:txBody>
      </p:sp>
      <p:sp>
        <p:nvSpPr>
          <p:cNvPr id="105" name="AutoShape 36">
            <a:hlinkClick r:id="" action="ppaction://noaction" highlightClick="1"/>
          </p:cNvPr>
          <p:cNvSpPr>
            <a:spLocks noChangeArrowheads="1"/>
          </p:cNvSpPr>
          <p:nvPr/>
        </p:nvSpPr>
        <p:spPr bwMode="blackWhite">
          <a:xfrm>
            <a:off x="6388100" y="24828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en-GB" sz="1400" i="1">
                <a:solidFill>
                  <a:srgbClr val="FFFFFF"/>
                </a:solidFill>
                <a:effectLst>
                  <a:outerShdw blurRad="38100" dist="38100" dir="2700000" algn="tl">
                    <a:srgbClr val="000000"/>
                  </a:outerShdw>
                </a:effectLst>
                <a:latin typeface="+mn-lt"/>
                <a:cs typeface="+mn-cs"/>
              </a:rPr>
              <a:t>MyCareNet</a:t>
            </a:r>
          </a:p>
        </p:txBody>
      </p:sp>
      <p:sp>
        <p:nvSpPr>
          <p:cNvPr id="108" name="AutoShape 39">
            <a:hlinkClick r:id="" action="ppaction://noaction" highlightClick="1"/>
          </p:cNvPr>
          <p:cNvSpPr>
            <a:spLocks noChangeArrowheads="1"/>
          </p:cNvSpPr>
          <p:nvPr/>
        </p:nvSpPr>
        <p:spPr bwMode="blackWhite">
          <a:xfrm>
            <a:off x="6965951" y="29400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9" name="AutoShape 40">
            <a:hlinkClick r:id="" action="ppaction://noaction" highlightClick="1"/>
          </p:cNvPr>
          <p:cNvSpPr>
            <a:spLocks noChangeArrowheads="1"/>
          </p:cNvSpPr>
          <p:nvPr/>
        </p:nvSpPr>
        <p:spPr bwMode="blackWhite">
          <a:xfrm>
            <a:off x="7029450" y="3005139"/>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en-GB" sz="1600" b="1" i="1">
                <a:solidFill>
                  <a:srgbClr val="FFFFFF"/>
                </a:solidFill>
                <a:effectLst>
                  <a:outerShdw blurRad="38100" dist="38100" dir="2700000" algn="tl">
                    <a:srgbClr val="000000"/>
                  </a:outerShdw>
                </a:effectLst>
                <a:latin typeface="+mn-lt"/>
                <a:cs typeface="+mn-cs"/>
              </a:rPr>
              <a:t>AVS</a:t>
            </a:r>
          </a:p>
        </p:txBody>
      </p:sp>
      <p:sp>
        <p:nvSpPr>
          <p:cNvPr id="110" name="AutoShape 41">
            <a:hlinkClick r:id="" action="ppaction://noaction" highlightClick="1"/>
          </p:cNvPr>
          <p:cNvSpPr>
            <a:spLocks noChangeArrowheads="1"/>
          </p:cNvSpPr>
          <p:nvPr/>
        </p:nvSpPr>
        <p:spPr bwMode="blackWhite">
          <a:xfrm>
            <a:off x="8882064" y="1565276"/>
            <a:ext cx="1189037" cy="1063625"/>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en-GB" sz="1400" i="1" dirty="0">
                <a:solidFill>
                  <a:srgbClr val="FFFFFF"/>
                </a:solidFill>
                <a:effectLst>
                  <a:outerShdw blurRad="38100" dist="38100" dir="2700000" algn="tl">
                    <a:srgbClr val="000000"/>
                  </a:outerShdw>
                </a:effectLst>
                <a:latin typeface="+mn-lt"/>
                <a:cs typeface="+mn-cs"/>
              </a:rPr>
              <a:t>Software </a:t>
            </a:r>
            <a:r>
              <a:rPr lang="en-GB" sz="1400" i="1" dirty="0" smtClean="0">
                <a:solidFill>
                  <a:srgbClr val="FFFFFF"/>
                </a:solidFill>
                <a:effectLst>
                  <a:outerShdw blurRad="38100" dist="38100" dir="2700000" algn="tl">
                    <a:srgbClr val="000000"/>
                  </a:outerShdw>
                </a:effectLst>
                <a:latin typeface="+mn-lt"/>
                <a:cs typeface="+mn-cs"/>
              </a:rPr>
              <a:t>healthcare </a:t>
            </a:r>
            <a:r>
              <a:rPr lang="en-GB" sz="1400" i="1" dirty="0">
                <a:solidFill>
                  <a:srgbClr val="FFFFFF"/>
                </a:solidFill>
                <a:effectLst>
                  <a:outerShdw blurRad="38100" dist="38100" dir="2700000" algn="tl">
                    <a:srgbClr val="000000"/>
                  </a:outerShdw>
                </a:effectLst>
                <a:latin typeface="+mn-lt"/>
                <a:cs typeface="+mn-cs"/>
              </a:rPr>
              <a:t>provider</a:t>
            </a:r>
          </a:p>
        </p:txBody>
      </p:sp>
      <p:sp>
        <p:nvSpPr>
          <p:cNvPr id="111" name="AutoShape 46"/>
          <p:cNvSpPr>
            <a:spLocks noChangeArrowheads="1"/>
          </p:cNvSpPr>
          <p:nvPr/>
        </p:nvSpPr>
        <p:spPr bwMode="auto">
          <a:xfrm>
            <a:off x="3122613" y="2538414"/>
            <a:ext cx="381000" cy="1468437"/>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2" name="AutoShape 47"/>
          <p:cNvSpPr>
            <a:spLocks noChangeArrowheads="1"/>
          </p:cNvSpPr>
          <p:nvPr/>
        </p:nvSpPr>
        <p:spPr bwMode="auto">
          <a:xfrm>
            <a:off x="9459913" y="2538413"/>
            <a:ext cx="381000" cy="1503362"/>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3" name="AutoShape 49"/>
          <p:cNvSpPr>
            <a:spLocks noChangeArrowheads="1"/>
          </p:cNvSpPr>
          <p:nvPr/>
        </p:nvSpPr>
        <p:spPr bwMode="auto">
          <a:xfrm>
            <a:off x="84455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4" name="AutoShape 50"/>
          <p:cNvSpPr>
            <a:spLocks noChangeArrowheads="1"/>
          </p:cNvSpPr>
          <p:nvPr/>
        </p:nvSpPr>
        <p:spPr bwMode="auto">
          <a:xfrm>
            <a:off x="5473700" y="3244850"/>
            <a:ext cx="381000" cy="762000"/>
          </a:xfrm>
          <a:prstGeom prst="upDownArrow">
            <a:avLst>
              <a:gd name="adj1" fmla="val 38333"/>
              <a:gd name="adj2" fmla="val 50833"/>
            </a:avLst>
          </a:prstGeom>
          <a:gradFill rotWithShape="0">
            <a:gsLst>
              <a:gs pos="0">
                <a:schemeClr val="bg2"/>
              </a:gs>
              <a:gs pos="50000">
                <a:schemeClr val="bg2">
                  <a:gamma/>
                  <a:tint val="40000"/>
                  <a:invGamma/>
                </a:schemeClr>
              </a:gs>
              <a:gs pos="100000">
                <a:schemeClr val="bg2"/>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5" name="AutoShape 51"/>
          <p:cNvSpPr>
            <a:spLocks noChangeArrowheads="1"/>
          </p:cNvSpPr>
          <p:nvPr/>
        </p:nvSpPr>
        <p:spPr bwMode="auto">
          <a:xfrm>
            <a:off x="6807200" y="3259138"/>
            <a:ext cx="381000" cy="762000"/>
          </a:xfrm>
          <a:prstGeom prst="upDownArrow">
            <a:avLst>
              <a:gd name="adj1" fmla="val 38333"/>
              <a:gd name="adj2" fmla="val 50833"/>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6" name="AutoShape 52"/>
          <p:cNvSpPr>
            <a:spLocks noChangeArrowheads="1"/>
          </p:cNvSpPr>
          <p:nvPr/>
        </p:nvSpPr>
        <p:spPr bwMode="auto">
          <a:xfrm rot="5400000">
            <a:off x="4141788" y="1409700"/>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7" name="AutoShape 53"/>
          <p:cNvSpPr>
            <a:spLocks noChangeArrowheads="1"/>
          </p:cNvSpPr>
          <p:nvPr/>
        </p:nvSpPr>
        <p:spPr bwMode="auto">
          <a:xfrm rot="5400000">
            <a:off x="2763838" y="917575"/>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8" name="AutoShape 54"/>
          <p:cNvSpPr>
            <a:spLocks noChangeArrowheads="1"/>
          </p:cNvSpPr>
          <p:nvPr/>
        </p:nvSpPr>
        <p:spPr bwMode="auto">
          <a:xfrm rot="5400000">
            <a:off x="6870700" y="1709738"/>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9" name="AutoShape 55"/>
          <p:cNvSpPr>
            <a:spLocks noChangeArrowheads="1"/>
          </p:cNvSpPr>
          <p:nvPr/>
        </p:nvSpPr>
        <p:spPr bwMode="auto">
          <a:xfrm rot="5400000">
            <a:off x="9332119" y="710407"/>
            <a:ext cx="228600" cy="1344612"/>
          </a:xfrm>
          <a:prstGeom prst="upDownArrow">
            <a:avLst>
              <a:gd name="adj1" fmla="val 40843"/>
              <a:gd name="adj2" fmla="val 178092"/>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20" name="AutoShape 56"/>
          <p:cNvSpPr>
            <a:spLocks noChangeArrowheads="1"/>
          </p:cNvSpPr>
          <p:nvPr/>
        </p:nvSpPr>
        <p:spPr bwMode="auto">
          <a:xfrm rot="5400000">
            <a:off x="8146257" y="1221582"/>
            <a:ext cx="228600" cy="1306513"/>
          </a:xfrm>
          <a:prstGeom prst="upDownArrow">
            <a:avLst>
              <a:gd name="adj1" fmla="val 40843"/>
              <a:gd name="adj2" fmla="val 173046"/>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21" name="AutoShape 59">
            <a:hlinkClick r:id="" action="ppaction://noaction" highlightClick="1"/>
          </p:cNvPr>
          <p:cNvSpPr>
            <a:spLocks noChangeArrowheads="1"/>
          </p:cNvSpPr>
          <p:nvPr/>
        </p:nvSpPr>
        <p:spPr bwMode="blackWhite">
          <a:xfrm>
            <a:off x="3644900" y="21780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en-GB" sz="1400" i="1">
                <a:solidFill>
                  <a:srgbClr val="FFFFFF"/>
                </a:solidFill>
                <a:effectLst>
                  <a:outerShdw blurRad="38100" dist="38100" dir="2700000" algn="tl">
                    <a:srgbClr val="000000"/>
                  </a:outerShdw>
                </a:effectLst>
                <a:latin typeface="+mn-lt"/>
                <a:cs typeface="+mn-cs"/>
              </a:rPr>
              <a:t>Website NIHDI</a:t>
            </a:r>
          </a:p>
        </p:txBody>
      </p:sp>
      <p:sp>
        <p:nvSpPr>
          <p:cNvPr id="124" name="AutoShape 62">
            <a:hlinkClick r:id="" action="ppaction://noaction" highlightClick="1"/>
          </p:cNvPr>
          <p:cNvSpPr>
            <a:spLocks noChangeArrowheads="1"/>
          </p:cNvSpPr>
          <p:nvPr/>
        </p:nvSpPr>
        <p:spPr bwMode="blackWhite">
          <a:xfrm>
            <a:off x="4222751" y="26352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5" name="AutoShape 63">
            <a:hlinkClick r:id="" action="ppaction://noaction" highlightClick="1"/>
          </p:cNvPr>
          <p:cNvSpPr>
            <a:spLocks noChangeArrowheads="1"/>
          </p:cNvSpPr>
          <p:nvPr/>
        </p:nvSpPr>
        <p:spPr bwMode="blackWhite">
          <a:xfrm>
            <a:off x="4286250" y="2700339"/>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en-GB" sz="1600" b="1" i="1">
                <a:solidFill>
                  <a:srgbClr val="FFFFFF"/>
                </a:solidFill>
                <a:effectLst>
                  <a:outerShdw blurRad="38100" dist="38100" dir="2700000" algn="tl">
                    <a:srgbClr val="000000"/>
                  </a:outerShdw>
                </a:effectLst>
                <a:latin typeface="+mn-lt"/>
                <a:cs typeface="+mn-cs"/>
              </a:rPr>
              <a:t>AVS</a:t>
            </a:r>
          </a:p>
        </p:txBody>
      </p:sp>
      <p:pic>
        <p:nvPicPr>
          <p:cNvPr id="96305"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6363" y="3124201"/>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 name="AutoShape 67"/>
          <p:cNvSpPr>
            <a:spLocks noChangeArrowheads="1"/>
          </p:cNvSpPr>
          <p:nvPr/>
        </p:nvSpPr>
        <p:spPr bwMode="blackWhite">
          <a:xfrm>
            <a:off x="4964113"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en-GB" sz="2000" b="1" i="1">
                <a:solidFill>
                  <a:srgbClr val="FFCC99"/>
                </a:solidFill>
                <a:effectLst>
                  <a:outerShdw blurRad="38100" dist="38100" dir="2700000" algn="tl">
                    <a:srgbClr val="000000"/>
                  </a:outerShdw>
                </a:effectLst>
                <a:latin typeface="+mn-lt"/>
                <a:cs typeface="+mn-cs"/>
              </a:rPr>
              <a:t>VAS</a:t>
            </a:r>
          </a:p>
        </p:txBody>
      </p:sp>
      <p:sp>
        <p:nvSpPr>
          <p:cNvPr id="128" name="AutoShape 69"/>
          <p:cNvSpPr>
            <a:spLocks noChangeArrowheads="1"/>
          </p:cNvSpPr>
          <p:nvPr/>
        </p:nvSpPr>
        <p:spPr bwMode="blackWhite">
          <a:xfrm>
            <a:off x="36004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en-GB" sz="2000" b="1" i="1">
                <a:solidFill>
                  <a:srgbClr val="FFCC99"/>
                </a:solidFill>
                <a:effectLst>
                  <a:outerShdw blurRad="38100" dist="38100" dir="2700000" algn="tl">
                    <a:srgbClr val="000000"/>
                  </a:outerShdw>
                </a:effectLst>
                <a:latin typeface="+mn-lt"/>
                <a:cs typeface="+mn-cs"/>
              </a:rPr>
              <a:t>VAS</a:t>
            </a:r>
          </a:p>
        </p:txBody>
      </p:sp>
      <p:sp>
        <p:nvSpPr>
          <p:cNvPr id="129" name="AutoShape 73"/>
          <p:cNvSpPr>
            <a:spLocks noChangeArrowheads="1"/>
          </p:cNvSpPr>
          <p:nvPr/>
        </p:nvSpPr>
        <p:spPr bwMode="blackWhite">
          <a:xfrm>
            <a:off x="22796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en-GB" sz="2000" b="1" i="1">
                <a:solidFill>
                  <a:srgbClr val="FFCC99"/>
                </a:solidFill>
                <a:effectLst>
                  <a:outerShdw blurRad="38100" dist="38100" dir="2700000" algn="tl">
                    <a:srgbClr val="000000"/>
                  </a:outerShdw>
                </a:effectLst>
                <a:latin typeface="+mn-lt"/>
                <a:cs typeface="+mn-cs"/>
              </a:rPr>
              <a:t>VAS</a:t>
            </a:r>
          </a:p>
        </p:txBody>
      </p:sp>
      <p:sp>
        <p:nvSpPr>
          <p:cNvPr id="130" name="AutoShape 48"/>
          <p:cNvSpPr>
            <a:spLocks noChangeArrowheads="1"/>
          </p:cNvSpPr>
          <p:nvPr/>
        </p:nvSpPr>
        <p:spPr bwMode="auto">
          <a:xfrm>
            <a:off x="43307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96310" name="AutoShape 17"/>
          <p:cNvSpPr>
            <a:spLocks noChangeArrowheads="1"/>
          </p:cNvSpPr>
          <p:nvPr/>
        </p:nvSpPr>
        <p:spPr bwMode="auto">
          <a:xfrm>
            <a:off x="649446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1" name="AutoShape 18"/>
          <p:cNvSpPr>
            <a:spLocks noChangeArrowheads="1"/>
          </p:cNvSpPr>
          <p:nvPr/>
        </p:nvSpPr>
        <p:spPr bwMode="auto">
          <a:xfrm>
            <a:off x="7678738"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2" name="AutoShape 19"/>
          <p:cNvSpPr>
            <a:spLocks noChangeArrowheads="1"/>
          </p:cNvSpPr>
          <p:nvPr/>
        </p:nvSpPr>
        <p:spPr bwMode="auto">
          <a:xfrm>
            <a:off x="897731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3" name="AutoShape 68"/>
          <p:cNvSpPr>
            <a:spLocks noChangeArrowheads="1"/>
          </p:cNvSpPr>
          <p:nvPr/>
        </p:nvSpPr>
        <p:spPr bwMode="auto">
          <a:xfrm>
            <a:off x="5192713"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4" name="AutoShape 70"/>
          <p:cNvSpPr>
            <a:spLocks noChangeArrowheads="1"/>
          </p:cNvSpPr>
          <p:nvPr/>
        </p:nvSpPr>
        <p:spPr bwMode="auto">
          <a:xfrm>
            <a:off x="38290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5" name="AutoShape 74"/>
          <p:cNvSpPr>
            <a:spLocks noChangeArrowheads="1"/>
          </p:cNvSpPr>
          <p:nvPr/>
        </p:nvSpPr>
        <p:spPr bwMode="auto">
          <a:xfrm>
            <a:off x="25082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pic>
        <p:nvPicPr>
          <p:cNvPr id="96316" name="Picture 57"/>
          <p:cNvPicPr>
            <a:picLocks noChangeAspect="1" noChangeArrowheads="1"/>
          </p:cNvPicPr>
          <p:nvPr/>
        </p:nvPicPr>
        <p:blipFill>
          <a:blip r:embed="rId6" cstate="print">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3716339" y="2730500"/>
            <a:ext cx="358775"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6317" name="Picture 69" descr="logo_ziekenhuis_1083990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43826" y="2655095"/>
            <a:ext cx="3413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18" name="Picture 70" descr="Logo huisar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79913" y="5715000"/>
            <a:ext cx="4191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19" name="Picture 71" descr="logo_ziekenhuis_1083990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9588" y="5722938"/>
            <a:ext cx="392112"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20" name="Picture 7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945563" y="2194719"/>
            <a:ext cx="368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 name="AutoShape 34">
            <a:hlinkClick r:id="" action="ppaction://noaction" highlightClick="1"/>
          </p:cNvPr>
          <p:cNvSpPr>
            <a:spLocks noChangeArrowheads="1"/>
          </p:cNvSpPr>
          <p:nvPr/>
        </p:nvSpPr>
        <p:spPr bwMode="blackWhite">
          <a:xfrm>
            <a:off x="9486900" y="2205039"/>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5" name="AutoShape 35">
            <a:hlinkClick r:id="" action="ppaction://noaction" highlightClick="1"/>
          </p:cNvPr>
          <p:cNvSpPr>
            <a:spLocks noChangeArrowheads="1"/>
          </p:cNvSpPr>
          <p:nvPr/>
        </p:nvSpPr>
        <p:spPr bwMode="blackWhite">
          <a:xfrm>
            <a:off x="9550400" y="2270125"/>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en-GB" sz="1600" b="1" i="1">
                <a:solidFill>
                  <a:srgbClr val="FFFFFF"/>
                </a:solidFill>
                <a:effectLst>
                  <a:outerShdw blurRad="38100" dist="38100" dir="2700000" algn="tl">
                    <a:srgbClr val="000000"/>
                  </a:outerShdw>
                </a:effectLst>
                <a:latin typeface="+mn-lt"/>
                <a:cs typeface="+mn-cs"/>
              </a:rPr>
              <a:t>AVS</a:t>
            </a:r>
          </a:p>
        </p:txBody>
      </p:sp>
      <p:pic>
        <p:nvPicPr>
          <p:cNvPr id="75" name="Picture 7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775913" y="5724365"/>
            <a:ext cx="485188" cy="389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 name="Picture 7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37444" y="2755886"/>
            <a:ext cx="615386"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1894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Objectives of the </a:t>
            </a:r>
            <a:r>
              <a:rPr lang="en-GB" dirty="0" smtClean="0">
                <a:solidFill>
                  <a:srgbClr val="087670"/>
                </a:solidFill>
              </a:rPr>
              <a:t>eHealth </a:t>
            </a:r>
            <a:r>
              <a:rPr lang="en-GB" dirty="0" smtClean="0"/>
              <a:t>platform</a:t>
            </a:r>
            <a:endParaRPr lang="en-GB" dirty="0"/>
          </a:p>
        </p:txBody>
      </p:sp>
      <p:sp>
        <p:nvSpPr>
          <p:cNvPr id="92162" name="Rectangle 3"/>
          <p:cNvSpPr>
            <a:spLocks noGrp="1" noChangeArrowheads="1"/>
          </p:cNvSpPr>
          <p:nvPr>
            <p:ph idx="1"/>
          </p:nvPr>
        </p:nvSpPr>
        <p:spPr/>
        <p:txBody>
          <a:bodyPr>
            <a:normAutofit/>
          </a:bodyPr>
          <a:lstStyle/>
          <a:p>
            <a:r>
              <a:rPr lang="en-GB" dirty="0" smtClean="0"/>
              <a:t>How?</a:t>
            </a:r>
          </a:p>
          <a:p>
            <a:pPr lvl="1"/>
            <a:r>
              <a:rPr lang="en-GB" dirty="0" smtClean="0"/>
              <a:t>by means of a well organized, mutual electronic service delivery and information exchange between all healthcare actors</a:t>
            </a:r>
          </a:p>
          <a:p>
            <a:pPr lvl="1"/>
            <a:r>
              <a:rPr lang="en-GB" dirty="0" smtClean="0"/>
              <a:t>with the necessary guarantees with regard to information security, privacy protection and professional secrecy</a:t>
            </a:r>
          </a:p>
          <a:p>
            <a:pPr lvl="1"/>
            <a:endParaRPr lang="nl-BE" altLang="en-US" dirty="0" smtClean="0"/>
          </a:p>
          <a:p>
            <a:r>
              <a:rPr lang="en-GB" dirty="0" smtClean="0"/>
              <a:t>On which purpose?</a:t>
            </a:r>
          </a:p>
          <a:p>
            <a:pPr lvl="1"/>
            <a:r>
              <a:rPr lang="en-GB" dirty="0" smtClean="0"/>
              <a:t>optimization of healthcare quality and continuity </a:t>
            </a:r>
          </a:p>
          <a:p>
            <a:pPr lvl="1"/>
            <a:r>
              <a:rPr lang="en-GB" dirty="0" smtClean="0"/>
              <a:t>optimization of patient safety</a:t>
            </a:r>
          </a:p>
          <a:p>
            <a:pPr lvl="1"/>
            <a:r>
              <a:rPr lang="en-GB" dirty="0" smtClean="0"/>
              <a:t>simplification of paperwork for all healthcare actors</a:t>
            </a:r>
          </a:p>
          <a:p>
            <a:pPr lvl="1"/>
            <a:r>
              <a:rPr lang="en-GB" dirty="0" smtClean="0"/>
              <a:t>offering a thorough support to healthcare policy</a:t>
            </a:r>
          </a:p>
          <a:p>
            <a:pPr lvl="1"/>
            <a:endParaRPr lang="nl-BE" altLang="en-US" dirty="0" smtClean="0"/>
          </a:p>
          <a:p>
            <a:endParaRPr lang="nl-BE" altLang="en-US" dirty="0" smtClean="0"/>
          </a:p>
        </p:txBody>
      </p:sp>
      <p:sp>
        <p:nvSpPr>
          <p:cNvPr id="3" name="Slide Number Placeholder 2"/>
          <p:cNvSpPr>
            <a:spLocks noGrp="1"/>
          </p:cNvSpPr>
          <p:nvPr>
            <p:ph type="sldNum" sz="quarter" idx="12"/>
          </p:nvPr>
        </p:nvSpPr>
        <p:spPr/>
        <p:txBody>
          <a:bodyPr/>
          <a:lstStyle/>
          <a:p>
            <a:pPr>
              <a:defRPr/>
            </a:pPr>
            <a:fld id="{97CCC5E9-F9D9-46F9-AA92-085E1A182B77}" type="slidenum">
              <a:rPr lang="en-GB" smtClean="0"/>
              <a:pPr>
                <a:defRPr/>
              </a:pPr>
              <a:t>7</a:t>
            </a:fld>
            <a:endParaRPr lang="en-GB" dirty="0"/>
          </a:p>
        </p:txBody>
      </p:sp>
    </p:spTree>
    <p:extLst>
      <p:ext uri="{BB962C8B-B14F-4D97-AF65-F5344CB8AC3E}">
        <p14:creationId xmlns:p14="http://schemas.microsoft.com/office/powerpoint/2010/main" val="3217021158"/>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10 missions</a:t>
            </a:r>
            <a:endParaRPr lang="en-GB" dirty="0"/>
          </a:p>
        </p:txBody>
      </p:sp>
      <p:sp>
        <p:nvSpPr>
          <p:cNvPr id="15363" name="Rectangle 3"/>
          <p:cNvSpPr>
            <a:spLocks noGrp="1" noChangeArrowheads="1"/>
          </p:cNvSpPr>
          <p:nvPr>
            <p:ph idx="1"/>
          </p:nvPr>
        </p:nvSpPr>
        <p:spPr/>
        <p:txBody>
          <a:bodyPr/>
          <a:lstStyle/>
          <a:p>
            <a:r>
              <a:rPr lang="en-GB" dirty="0" smtClean="0"/>
              <a:t>To develop a vision and a strategy with regard to online health</a:t>
            </a:r>
          </a:p>
          <a:p>
            <a:r>
              <a:rPr lang="en-GB" dirty="0" smtClean="0"/>
              <a:t>To organize the cooperation with other public authorities in charge of the coordination of electronic services </a:t>
            </a:r>
          </a:p>
          <a:p>
            <a:r>
              <a:rPr lang="en-GB" dirty="0" smtClean="0"/>
              <a:t>To act as a key driver for the necessary changes in order to carry out the vision and strategy with regard to online health</a:t>
            </a:r>
          </a:p>
          <a:p>
            <a:r>
              <a:rPr lang="en-GB" dirty="0" smtClean="0"/>
              <a:t>To establish the functional and technical norms, standards and specifications and the basic ICT architecture  </a:t>
            </a:r>
          </a:p>
          <a:p>
            <a:r>
              <a:rPr lang="en-GB" dirty="0" smtClean="0"/>
              <a:t>To register software for the management of electronic patient files  </a:t>
            </a:r>
          </a:p>
          <a:p>
            <a:r>
              <a:rPr lang="en-GB" dirty="0" smtClean="0"/>
              <a:t>To create, develop and manage a cooperative platform for a secure electronic data exchange, and also the corresponding basic services </a:t>
            </a:r>
          </a:p>
          <a:p>
            <a:endParaRPr lang="fr-BE" dirty="0" smtClean="0"/>
          </a:p>
          <a:p>
            <a:endParaRPr lang="nl-BE" altLang="en-US" dirty="0" smtClean="0">
              <a:sym typeface="Arial" charset="0"/>
            </a:endParaRPr>
          </a:p>
          <a:p>
            <a:endParaRPr lang="nl-BE" altLang="en-US" dirty="0" smtClean="0">
              <a:sym typeface="Arial" charset="0"/>
            </a:endParaRPr>
          </a:p>
        </p:txBody>
      </p:sp>
      <p:sp>
        <p:nvSpPr>
          <p:cNvPr id="2" name="Slide Number Placeholder 1"/>
          <p:cNvSpPr>
            <a:spLocks noGrp="1"/>
          </p:cNvSpPr>
          <p:nvPr>
            <p:ph type="sldNum" sz="quarter" idx="12"/>
          </p:nvPr>
        </p:nvSpPr>
        <p:spPr/>
        <p:txBody>
          <a:bodyPr/>
          <a:lstStyle/>
          <a:p>
            <a:fld id="{97CCC5E9-F9D9-46F9-AA92-085E1A182B77}" type="slidenum">
              <a:rPr lang="en-GB" smtClean="0"/>
              <a:pPr/>
              <a:t>8</a:t>
            </a:fld>
            <a:endParaRPr lang="en-GB" dirty="0"/>
          </a:p>
        </p:txBody>
      </p:sp>
    </p:spTree>
    <p:extLst>
      <p:ext uri="{BB962C8B-B14F-4D97-AF65-F5344CB8AC3E}">
        <p14:creationId xmlns:p14="http://schemas.microsoft.com/office/powerpoint/2010/main" val="3997434526"/>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10 missions</a:t>
            </a:r>
            <a:endParaRPr lang="en-GB" dirty="0"/>
          </a:p>
        </p:txBody>
      </p:sp>
      <p:sp>
        <p:nvSpPr>
          <p:cNvPr id="94211" name="Rectangle 3"/>
          <p:cNvSpPr>
            <a:spLocks noGrp="1" noChangeArrowheads="1"/>
          </p:cNvSpPr>
          <p:nvPr>
            <p:ph idx="1"/>
          </p:nvPr>
        </p:nvSpPr>
        <p:spPr/>
        <p:txBody>
          <a:bodyPr/>
          <a:lstStyle/>
          <a:p>
            <a:r>
              <a:rPr lang="en-GB" dirty="0" smtClean="0"/>
              <a:t>To agree on a division of tasks and quality standards and to verify whether these standards are complied with</a:t>
            </a:r>
          </a:p>
          <a:p>
            <a:r>
              <a:rPr lang="en-GB" dirty="0" smtClean="0"/>
              <a:t>As an independent trusted third party (TTP), being in charge of the coding and anonymization of personal health data for the benefit of specific agencies, as established by law, in order to support scientific research and policy </a:t>
            </a:r>
          </a:p>
          <a:p>
            <a:r>
              <a:rPr lang="en-GB" dirty="0" smtClean="0"/>
              <a:t>To promote and coordinate the development of programmes and projects </a:t>
            </a:r>
          </a:p>
          <a:p>
            <a:r>
              <a:rPr lang="en-GB" dirty="0" smtClean="0"/>
              <a:t>To manage and coordinate the ICT aspects of data exchange within the framework of electronic patient records and electronic medical prescriptions</a:t>
            </a:r>
          </a:p>
          <a:p>
            <a:endParaRPr lang="fr-BE" dirty="0"/>
          </a:p>
        </p:txBody>
      </p:sp>
      <p:sp>
        <p:nvSpPr>
          <p:cNvPr id="3" name="Slide Number Placeholder 2"/>
          <p:cNvSpPr>
            <a:spLocks noGrp="1"/>
          </p:cNvSpPr>
          <p:nvPr>
            <p:ph type="sldNum" sz="quarter" idx="12"/>
          </p:nvPr>
        </p:nvSpPr>
        <p:spPr/>
        <p:txBody>
          <a:bodyPr/>
          <a:lstStyle/>
          <a:p>
            <a:fld id="{97CCC5E9-F9D9-46F9-AA92-085E1A182B77}" type="slidenum">
              <a:rPr lang="en-GB" smtClean="0"/>
              <a:pPr/>
              <a:t>9</a:t>
            </a:fld>
            <a:endParaRPr lang="en-GB" dirty="0"/>
          </a:p>
        </p:txBody>
      </p:sp>
    </p:spTree>
    <p:extLst>
      <p:ext uri="{BB962C8B-B14F-4D97-AF65-F5344CB8AC3E}">
        <p14:creationId xmlns:p14="http://schemas.microsoft.com/office/powerpoint/2010/main" val="2821687186"/>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eHealt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4903</TotalTime>
  <Words>1963</Words>
  <Application>Microsoft Office PowerPoint</Application>
  <PresentationFormat>Widescreen</PresentationFormat>
  <Paragraphs>384</Paragraphs>
  <Slides>29</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Consolas</vt:lpstr>
      <vt:lpstr>eHealth</vt:lpstr>
      <vt:lpstr>eHealth network ICT systems: an improvement for endoscopic management ?  </vt:lpstr>
      <vt:lpstr>Overview of the online healthcare landscape in Belgium</vt:lpstr>
      <vt:lpstr>Medical benefits</vt:lpstr>
      <vt:lpstr>Benefits at the end of the consultation</vt:lpstr>
      <vt:lpstr>Some key figures</vt:lpstr>
      <vt:lpstr>Basic architecture</vt:lpstr>
      <vt:lpstr>Objectives of the eHealth platform</vt:lpstr>
      <vt:lpstr>10 missions</vt:lpstr>
      <vt:lpstr>10 missions</vt:lpstr>
      <vt:lpstr>Basic services &amp; API’s</vt:lpstr>
      <vt:lpstr>Integrated user and access management</vt:lpstr>
      <vt:lpstr>Integrated user and access management</vt:lpstr>
      <vt:lpstr>Reference directory (hub-metahub)</vt:lpstr>
      <vt:lpstr>Reference directory (hub-metahub)</vt:lpstr>
      <vt:lpstr>Extramural data : health vaults</vt:lpstr>
      <vt:lpstr>eHealthBox</vt:lpstr>
      <vt:lpstr>6 Clusters in eHealth roadmap</vt:lpstr>
      <vt:lpstr>Some of the accents</vt:lpstr>
      <vt:lpstr>VIDIS (Virtual Integrated Drug Information System)</vt:lpstr>
      <vt:lpstr>VIDIS (Virtual Integrated Drug Information System)</vt:lpstr>
      <vt:lpstr>Results of examinations: focus on semantic standards</vt:lpstr>
      <vt:lpstr>Some of the accents</vt:lpstr>
      <vt:lpstr>Some of the accents</vt:lpstr>
      <vt:lpstr>Some of the accents</vt:lpstr>
      <vt:lpstr>Some of the accents</vt:lpstr>
      <vt:lpstr>PowerPoint Presentation</vt:lpstr>
      <vt:lpstr>Some of the accents</vt:lpstr>
      <vt:lpstr>PowerPoint Presentation</vt:lpstr>
      <vt:lpstr>PowerPoint Presentation</vt:lpstr>
    </vt:vector>
  </TitlesOfParts>
  <Company>SmalS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Quentin Delsaut</dc:creator>
  <cp:lastModifiedBy>Sanne Miseur</cp:lastModifiedBy>
  <cp:revision>444</cp:revision>
  <cp:lastPrinted>2021-01-19T14:04:10Z</cp:lastPrinted>
  <dcterms:created xsi:type="dcterms:W3CDTF">2013-03-05T07:37:33Z</dcterms:created>
  <dcterms:modified xsi:type="dcterms:W3CDTF">2022-09-22T06:59:57Z</dcterms:modified>
</cp:coreProperties>
</file>