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413" r:id="rId2"/>
    <p:sldId id="414" r:id="rId3"/>
    <p:sldId id="415" r:id="rId4"/>
    <p:sldId id="416" r:id="rId5"/>
    <p:sldId id="421" r:id="rId6"/>
    <p:sldId id="418" r:id="rId7"/>
    <p:sldId id="419" r:id="rId8"/>
    <p:sldId id="422" r:id="rId9"/>
    <p:sldId id="423" r:id="rId10"/>
    <p:sldId id="424" r:id="rId11"/>
    <p:sldId id="411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9BB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5165" autoAdjust="0"/>
  </p:normalViewPr>
  <p:slideViewPr>
    <p:cSldViewPr>
      <p:cViewPr varScale="1">
        <p:scale>
          <a:sx n="91" d="100"/>
          <a:sy n="91" d="100"/>
        </p:scale>
        <p:origin x="56" y="22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26409-BE34-4D03-B678-7264196503FF}" type="datetimeFigureOut">
              <a:rPr lang="fr-BE" smtClean="0"/>
              <a:t>16-09-22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5F56B-2F4D-4EFA-A13F-AAD0EEA2AEF0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37173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EACA-A536-4393-829D-58569732A169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6F63F-3BC7-41D1-AA51-B19C1EE9C9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3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56793"/>
            <a:ext cx="103632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99695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92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09600" y="1196752"/>
            <a:ext cx="109728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47365" y="6496887"/>
            <a:ext cx="341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271464" y="6485494"/>
            <a:ext cx="10079567" cy="369332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526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47365" y="6496887"/>
            <a:ext cx="341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50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68760"/>
            <a:ext cx="53848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68760"/>
            <a:ext cx="53848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624417" y="63817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47365" y="6496887"/>
            <a:ext cx="341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200151" y="1341438"/>
            <a:ext cx="988906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3392" y="2276872"/>
            <a:ext cx="10959008" cy="1296144"/>
          </a:xfrm>
          <a:ln w="19050">
            <a:solidFill>
              <a:srgbClr val="0082B8"/>
            </a:solidFill>
          </a:ln>
        </p:spPr>
        <p:txBody>
          <a:bodyPr/>
          <a:lstStyle>
            <a:lvl1pPr marL="0" indent="0" algn="ctr">
              <a:buNone/>
              <a:defRPr lang="en-US" altLang="en-US" sz="3200" kern="1200" dirty="0" smtClean="0">
                <a:solidFill>
                  <a:srgbClr val="0078B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47365" y="6496887"/>
            <a:ext cx="341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51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03512" y="1387227"/>
            <a:ext cx="4410172" cy="4176122"/>
          </a:xfrm>
          <a:prstGeom prst="rect">
            <a:avLst/>
          </a:prstGeom>
          <a:solidFill>
            <a:srgbClr val="525252"/>
          </a:solidFill>
          <a:ln>
            <a:noFill/>
          </a:ln>
        </p:spPr>
      </p:pic>
      <p:grpSp>
        <p:nvGrpSpPr>
          <p:cNvPr id="6" name="Group 11"/>
          <p:cNvGrpSpPr>
            <a:grpSpLocks/>
          </p:cNvGrpSpPr>
          <p:nvPr userDrawn="1"/>
        </p:nvGrpSpPr>
        <p:grpSpPr bwMode="auto">
          <a:xfrm>
            <a:off x="6240016" y="2132857"/>
            <a:ext cx="5565385" cy="2592697"/>
            <a:chOff x="4501649" y="2676525"/>
            <a:chExt cx="4174039" cy="2593858"/>
          </a:xfrm>
        </p:grpSpPr>
        <p:pic>
          <p:nvPicPr>
            <p:cNvPr id="7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1649" y="3541008"/>
              <a:ext cx="286194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1649" y="4037276"/>
              <a:ext cx="286194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593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477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477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477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477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477" dirty="0">
                  <a:latin typeface="+mn-lt"/>
                  <a:cs typeface="Arial" pitchFamily="34" charset="0"/>
                </a:rPr>
                <a:t>frank.robben@ehealth.fgov.be </a:t>
              </a:r>
            </a:p>
            <a:p>
              <a:pPr>
                <a:defRPr/>
              </a:pPr>
              <a:endParaRPr lang="fr-BE" altLang="en-US" sz="1477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477" dirty="0">
                  <a:latin typeface="+mn-lt"/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477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477" dirty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477" dirty="0">
                  <a:latin typeface="+mn-lt"/>
                  <a:cs typeface="Arial" pitchFamily="34" charset="0"/>
                  <a:sym typeface="Arial" pitchFamily="34" charset="0"/>
                </a:rPr>
                <a:t>https://www.ksz.fgov.be</a:t>
              </a:r>
            </a:p>
            <a:p>
              <a:pPr>
                <a:defRPr/>
              </a:pPr>
              <a:r>
                <a:rPr lang="fr-BE" altLang="en-US" sz="1477" dirty="0">
                  <a:latin typeface="+mn-lt"/>
                  <a:cs typeface="Arial" pitchFamily="34" charset="0"/>
                  <a:sym typeface="Arial" pitchFamily="34" charset="0"/>
                </a:rPr>
                <a:t>https://www.frankrobben.be</a:t>
              </a:r>
              <a:endParaRPr lang="fr-BE" altLang="en-US" sz="1477" dirty="0">
                <a:latin typeface="+mn-lt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917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6DC919E-F458-C846-904D-8DF070ABA2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D8E1D18-AAE1-0245-9AD6-BB1499434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2" y="1078502"/>
            <a:ext cx="9144000" cy="2387600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6F0E829-21E7-864E-9EAE-52E5802B9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2" y="3558177"/>
            <a:ext cx="9144000" cy="165576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8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FF3221-D92A-EE4E-9D2E-FF0030079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86E98E-A5E7-FD49-9397-3E396D8AF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199092"/>
            <a:ext cx="11248923" cy="476990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CF00C0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1pPr>
            <a:lvl2pPr>
              <a:buClr>
                <a:srgbClr val="CF00C0"/>
              </a:buClr>
              <a:defRPr>
                <a:solidFill>
                  <a:schemeClr val="tx2"/>
                </a:solidFill>
              </a:defRPr>
            </a:lvl2pPr>
            <a:lvl3pPr>
              <a:buClr>
                <a:srgbClr val="CF00C0"/>
              </a:buClr>
              <a:defRPr>
                <a:solidFill>
                  <a:schemeClr val="tx2"/>
                </a:solidFill>
              </a:defRPr>
            </a:lvl3pPr>
            <a:lvl4pPr>
              <a:buClr>
                <a:srgbClr val="CF00C0"/>
              </a:buClr>
              <a:defRPr>
                <a:solidFill>
                  <a:schemeClr val="tx2"/>
                </a:solidFill>
              </a:defRPr>
            </a:lvl4pPr>
            <a:lvl5pPr>
              <a:buClr>
                <a:srgbClr val="CF00C0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B5062A7-FDCA-3B43-AFE7-A0624FE02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89647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4B8DE4B-5342-7B42-8B63-154C6BB261CF}"/>
              </a:ext>
            </a:extLst>
          </p:cNvPr>
          <p:cNvSpPr txBox="1">
            <a:spLocks/>
          </p:cNvSpPr>
          <p:nvPr userDrawn="1"/>
        </p:nvSpPr>
        <p:spPr>
          <a:xfrm>
            <a:off x="838800" y="635760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7F0E9-A261-CE4A-909A-89843AD1D2E4}" type="slidenum">
              <a:rPr lang="en-US" sz="1200" kern="1200" noProof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en-US" sz="1200" kern="1200" noProof="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76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88F18F8-5BA6-C540-A175-A685744042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1F6FB06-63D0-7649-A2A3-010A8FC1D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8750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4B8DE4B-5342-7B42-8B63-154C6BB261CF}"/>
              </a:ext>
            </a:extLst>
          </p:cNvPr>
          <p:cNvSpPr txBox="1">
            <a:spLocks/>
          </p:cNvSpPr>
          <p:nvPr userDrawn="1"/>
        </p:nvSpPr>
        <p:spPr>
          <a:xfrm>
            <a:off x="838800" y="635760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7F0E9-A261-CE4A-909A-89843AD1D2E4}" type="slidenum">
              <a:rPr lang="en-US" sz="1200" kern="1200" noProof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en-US" sz="1200" kern="1200" noProof="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8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1271464" y="6485494"/>
            <a:ext cx="10079567" cy="369332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5200" y="6489701"/>
            <a:ext cx="1001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‹nr.›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02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80" r:id="rId6"/>
    <p:sldLayoutId id="2147483681" r:id="rId7"/>
    <p:sldLayoutId id="2147483682" r:id="rId8"/>
    <p:sldLayoutId id="2147483683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loud.belgium.be/nl/services" TargetMode="External"/><Relationship Id="rId2" Type="http://schemas.openxmlformats.org/officeDocument/2006/relationships/hyperlink" Target="https://www.govapp.be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vapp.b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emf"/><Relationship Id="rId7" Type="http://schemas.openxmlformats.org/officeDocument/2006/relationships/image" Target="../media/image15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s://www.gcloud.belgium.be/nl/servic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2996952"/>
            <a:ext cx="10363200" cy="1470025"/>
          </a:xfrm>
        </p:spPr>
        <p:txBody>
          <a:bodyPr>
            <a:normAutofit/>
          </a:bodyPr>
          <a:lstStyle/>
          <a:p>
            <a:r>
              <a:rPr lang="fr-BE" sz="4000" dirty="0"/>
              <a:t>SMIS</a:t>
            </a:r>
            <a:br>
              <a:rPr lang="fr-BE" sz="4000" dirty="0"/>
            </a:br>
            <a:r>
              <a:rPr lang="fr-BE" sz="2000" dirty="0"/>
              <a:t>Short Message </a:t>
            </a:r>
            <a:r>
              <a:rPr lang="fr-BE" sz="2000" dirty="0" err="1"/>
              <a:t>Integration</a:t>
            </a:r>
            <a:r>
              <a:rPr lang="fr-BE" sz="2000" dirty="0"/>
              <a:t> Service</a:t>
            </a:r>
            <a:endParaRPr lang="fr-BE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799" y="1916832"/>
            <a:ext cx="3962450" cy="102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194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Some</a:t>
            </a:r>
            <a:r>
              <a:rPr lang="nl-BE" dirty="0"/>
              <a:t> </a:t>
            </a:r>
            <a:r>
              <a:rPr lang="nl-BE" dirty="0" err="1"/>
              <a:t>figures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600,000 downloads from app stores</a:t>
            </a:r>
          </a:p>
          <a:p>
            <a:r>
              <a:rPr lang="nl-BE" dirty="0"/>
              <a:t>510,000 </a:t>
            </a:r>
            <a:r>
              <a:rPr lang="nl-BE" dirty="0" err="1"/>
              <a:t>unique</a:t>
            </a:r>
            <a:r>
              <a:rPr lang="nl-BE" dirty="0"/>
              <a:t> mobile </a:t>
            </a:r>
            <a:r>
              <a:rPr lang="nl-BE" dirty="0" err="1"/>
              <a:t>phone</a:t>
            </a:r>
            <a:r>
              <a:rPr lang="nl-BE" dirty="0"/>
              <a:t> </a:t>
            </a:r>
            <a:r>
              <a:rPr lang="nl-BE" dirty="0" err="1"/>
              <a:t>numbers</a:t>
            </a:r>
            <a:r>
              <a:rPr lang="nl-BE" dirty="0"/>
              <a:t> </a:t>
            </a:r>
            <a:r>
              <a:rPr lang="nl-BE" dirty="0" err="1"/>
              <a:t>active</a:t>
            </a:r>
            <a:endParaRPr lang="nl-BE" dirty="0"/>
          </a:p>
          <a:p>
            <a:r>
              <a:rPr lang="nl-BE" dirty="0"/>
              <a:t>225,000 </a:t>
            </a:r>
            <a:r>
              <a:rPr lang="nl-BE" dirty="0" err="1"/>
              <a:t>messages</a:t>
            </a:r>
            <a:r>
              <a:rPr lang="nl-BE" dirty="0"/>
              <a:t> sent, </a:t>
            </a:r>
            <a:r>
              <a:rPr lang="en-US" dirty="0"/>
              <a:t>significant recent increase in messages sent</a:t>
            </a:r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r>
              <a:rPr lang="nl-BE" dirty="0"/>
              <a:t>Promotion via CovidSafe.be, Corona Test Prescription Code (CTPC) </a:t>
            </a:r>
            <a:r>
              <a:rPr lang="nl-BE" dirty="0" err="1"/>
              <a:t>and</a:t>
            </a:r>
            <a:r>
              <a:rPr lang="nl-BE" dirty="0"/>
              <a:t> QVAX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676CE1-14E3-46A9-BAE8-13AD1D1AD5EB}" type="slidenum">
              <a:rPr lang="en-GB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10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E1AD331-B28E-44A2-BD78-7484B1E4AB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2780928"/>
            <a:ext cx="5544616" cy="2181607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16DA1E88-7B04-4DDD-83DD-91931CF5D3EE}"/>
              </a:ext>
            </a:extLst>
          </p:cNvPr>
          <p:cNvSpPr txBox="1"/>
          <p:nvPr/>
        </p:nvSpPr>
        <p:spPr>
          <a:xfrm>
            <a:off x="8121057" y="2772362"/>
            <a:ext cx="236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Current</a:t>
            </a:r>
            <a:r>
              <a:rPr lang="nl-NL" dirty="0"/>
              <a:t> Message Types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04293C6-299A-47FE-9473-7648243A10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6240" y="3116240"/>
            <a:ext cx="371475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01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0" y="1772816"/>
            <a:ext cx="42821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More info about GovApp &amp; SMIS on</a:t>
            </a:r>
          </a:p>
          <a:p>
            <a:r>
              <a:rPr lang="en-US" dirty="0">
                <a:hlinkClick r:id="rId2"/>
              </a:rPr>
              <a:t>https://www.govapp.be/</a:t>
            </a:r>
            <a:r>
              <a:rPr lang="en-US" dirty="0"/>
              <a:t> and</a:t>
            </a:r>
          </a:p>
          <a:p>
            <a:r>
              <a:rPr lang="en-US" dirty="0">
                <a:hlinkClick r:id="rId3"/>
              </a:rPr>
              <a:t>https://www.gcloud.belgium.be/nl/services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47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9816" y="2233798"/>
            <a:ext cx="2809875" cy="30384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208" y="2222776"/>
            <a:ext cx="3814592" cy="3754755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Mobile phones are a valuable communication channel to citizens</a:t>
            </a:r>
          </a:p>
          <a:p>
            <a:endParaRPr lang="en-US" dirty="0"/>
          </a:p>
          <a:p>
            <a:r>
              <a:rPr lang="en-US" dirty="0"/>
              <a:t>SMS are</a:t>
            </a:r>
          </a:p>
          <a:p>
            <a:pPr lvl="1"/>
            <a:r>
              <a:rPr lang="en-US" dirty="0"/>
              <a:t>Not user-friendly</a:t>
            </a:r>
          </a:p>
          <a:p>
            <a:pPr lvl="2"/>
            <a:r>
              <a:rPr lang="en-US" dirty="0"/>
              <a:t>(Very) Short</a:t>
            </a:r>
          </a:p>
          <a:p>
            <a:pPr lvl="2"/>
            <a:r>
              <a:rPr lang="en-US" dirty="0"/>
              <a:t>Poor (Text only)</a:t>
            </a:r>
          </a:p>
          <a:p>
            <a:pPr lvl="1"/>
            <a:r>
              <a:rPr lang="en-US" dirty="0"/>
              <a:t>Costly</a:t>
            </a:r>
          </a:p>
          <a:p>
            <a:pPr lvl="1"/>
            <a:r>
              <a:rPr lang="en-US" dirty="0"/>
              <a:t>Potentially not safe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Covid</a:t>
            </a:r>
            <a:r>
              <a:rPr lang="en-US" b="1" dirty="0" err="1"/>
              <a:t>Safe</a:t>
            </a:r>
            <a:r>
              <a:rPr lang="en-US" dirty="0"/>
              <a:t> is hugely installed (~ 8,5 million)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GovApp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676CE1-14E3-46A9-BAE8-13AD1D1AD5EB}" type="slidenum">
              <a:rPr lang="en-GB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2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42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GovApp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GovApp</a:t>
            </a:r>
          </a:p>
          <a:p>
            <a:pPr lvl="1"/>
            <a:r>
              <a:rPr lang="en-US" b="1" dirty="0"/>
              <a:t>Mobile</a:t>
            </a:r>
            <a:r>
              <a:rPr lang="en-US" dirty="0"/>
              <a:t> application</a:t>
            </a:r>
          </a:p>
          <a:p>
            <a:pPr lvl="1"/>
            <a:r>
              <a:rPr lang="en-US" dirty="0"/>
              <a:t>For </a:t>
            </a:r>
            <a:r>
              <a:rPr lang="en-US" b="1" dirty="0"/>
              <a:t>short notifications</a:t>
            </a:r>
          </a:p>
          <a:p>
            <a:pPr lvl="2"/>
            <a:r>
              <a:rPr lang="en-US" dirty="0"/>
              <a:t>Supporting </a:t>
            </a:r>
            <a:r>
              <a:rPr lang="en-US" b="1" dirty="0"/>
              <a:t>html rendering </a:t>
            </a:r>
            <a:r>
              <a:rPr lang="en-US" dirty="0"/>
              <a:t>(images, embedded videos, …)</a:t>
            </a:r>
            <a:endParaRPr lang="en-US" b="1" dirty="0"/>
          </a:p>
          <a:p>
            <a:pPr lvl="1"/>
            <a:r>
              <a:rPr lang="en-US" dirty="0"/>
              <a:t>From the </a:t>
            </a:r>
            <a:r>
              <a:rPr lang="en-US" b="1" dirty="0"/>
              <a:t>authorities (exact scope to be defined)</a:t>
            </a:r>
          </a:p>
          <a:p>
            <a:pPr lvl="2"/>
            <a:r>
              <a:rPr lang="en-US" dirty="0"/>
              <a:t>Integrated with </a:t>
            </a:r>
            <a:r>
              <a:rPr lang="en-US" b="1" dirty="0"/>
              <a:t>SMIS</a:t>
            </a:r>
            <a:r>
              <a:rPr lang="en-US" dirty="0"/>
              <a:t> (Short Message Integration Service)</a:t>
            </a:r>
            <a:endParaRPr lang="en-US" b="1" dirty="0"/>
          </a:p>
          <a:p>
            <a:pPr lvl="1"/>
            <a:r>
              <a:rPr lang="en-US" dirty="0"/>
              <a:t>To the </a:t>
            </a:r>
            <a:r>
              <a:rPr lang="en-US" b="1" dirty="0"/>
              <a:t>citizen</a:t>
            </a:r>
          </a:p>
          <a:p>
            <a:pPr lvl="2"/>
            <a:r>
              <a:rPr lang="en-US" dirty="0"/>
              <a:t>Identified with his </a:t>
            </a:r>
            <a:r>
              <a:rPr lang="en-US" b="1" dirty="0"/>
              <a:t>phone number</a:t>
            </a:r>
          </a:p>
          <a:p>
            <a:pPr lvl="1"/>
            <a:r>
              <a:rPr lang="en-US" dirty="0"/>
              <a:t>In a </a:t>
            </a:r>
            <a:r>
              <a:rPr lang="en-US" b="1" dirty="0"/>
              <a:t>secure</a:t>
            </a:r>
            <a:r>
              <a:rPr lang="en-US" dirty="0"/>
              <a:t> way</a:t>
            </a:r>
          </a:p>
          <a:p>
            <a:pPr lvl="2"/>
            <a:r>
              <a:rPr lang="en-US" dirty="0"/>
              <a:t>Validation of the citizen’s phone number</a:t>
            </a:r>
          </a:p>
          <a:p>
            <a:pPr lvl="2"/>
            <a:r>
              <a:rPr lang="en-US" b="1" dirty="0"/>
              <a:t>End to End Encryption (E2EE) </a:t>
            </a:r>
            <a:r>
              <a:rPr lang="en-US" dirty="0"/>
              <a:t>of the message’s private body</a:t>
            </a:r>
          </a:p>
          <a:p>
            <a:pPr lvl="2"/>
            <a:r>
              <a:rPr lang="en-US" dirty="0"/>
              <a:t>Strong authentication of the authorities</a:t>
            </a:r>
          </a:p>
          <a:p>
            <a:pPr lvl="1"/>
            <a:r>
              <a:rPr lang="en-US" dirty="0"/>
              <a:t>In 4 languages </a:t>
            </a:r>
          </a:p>
          <a:p>
            <a:pPr lvl="1"/>
            <a:r>
              <a:rPr lang="en-US" dirty="0"/>
              <a:t>More information on </a:t>
            </a:r>
            <a:r>
              <a:rPr lang="en-US" dirty="0">
                <a:hlinkClick r:id="rId2"/>
              </a:rPr>
              <a:t>https://www.govapp.be/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pic>
        <p:nvPicPr>
          <p:cNvPr id="1026" name="Picture 2" descr="écran de l'applic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483" y="1371600"/>
            <a:ext cx="2755941" cy="4745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676CE1-14E3-46A9-BAE8-13AD1D1AD5EB}" type="slidenum">
              <a:rPr lang="en-GB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3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57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SMIS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 Message Integration Service (SMIS)</a:t>
            </a:r>
          </a:p>
          <a:p>
            <a:pPr lvl="1"/>
            <a:r>
              <a:rPr lang="en-US" b="1" dirty="0"/>
              <a:t>Synchronous</a:t>
            </a:r>
            <a:r>
              <a:rPr lang="en-US" dirty="0"/>
              <a:t> REST API with added value</a:t>
            </a:r>
          </a:p>
          <a:p>
            <a:pPr lvl="1"/>
            <a:r>
              <a:rPr lang="en-US" dirty="0"/>
              <a:t>For the transmission of short messages</a:t>
            </a:r>
          </a:p>
          <a:p>
            <a:pPr lvl="2"/>
            <a:r>
              <a:rPr lang="en-US" dirty="0"/>
              <a:t>With </a:t>
            </a:r>
            <a:r>
              <a:rPr lang="en-US" b="1" dirty="0"/>
              <a:t>GovApp</a:t>
            </a:r>
            <a:r>
              <a:rPr lang="en-US" dirty="0"/>
              <a:t> via Digitaal Vlaanderen</a:t>
            </a:r>
          </a:p>
          <a:p>
            <a:pPr lvl="2"/>
            <a:r>
              <a:rPr lang="en-US" dirty="0"/>
              <a:t>With SMS via RingRing (</a:t>
            </a:r>
            <a:r>
              <a:rPr lang="en-US" dirty="0" err="1"/>
              <a:t>Proximus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From the integrated authorities</a:t>
            </a:r>
          </a:p>
          <a:p>
            <a:pPr lvl="1"/>
            <a:r>
              <a:rPr lang="en-US" dirty="0"/>
              <a:t>To the citizen</a:t>
            </a:r>
          </a:p>
          <a:p>
            <a:pPr lvl="2"/>
            <a:r>
              <a:rPr lang="en-US" dirty="0"/>
              <a:t>Identified with his phone number</a:t>
            </a:r>
          </a:p>
          <a:p>
            <a:pPr lvl="1"/>
            <a:r>
              <a:rPr lang="en-US" dirty="0"/>
              <a:t>With predefined </a:t>
            </a:r>
            <a:r>
              <a:rPr lang="en-US" b="1" dirty="0"/>
              <a:t>strategies</a:t>
            </a:r>
            <a:r>
              <a:rPr lang="en-US" dirty="0"/>
              <a:t> (GovApp first &amp; SMS fallback, GovApp only, …)</a:t>
            </a:r>
          </a:p>
          <a:p>
            <a:pPr lvl="1"/>
            <a:r>
              <a:rPr lang="en-US" dirty="0"/>
              <a:t>With a </a:t>
            </a:r>
            <a:r>
              <a:rPr lang="en-US" b="1" dirty="0"/>
              <a:t>synchronous</a:t>
            </a:r>
            <a:r>
              <a:rPr lang="en-US" dirty="0"/>
              <a:t> feedback status about the sending</a:t>
            </a:r>
          </a:p>
          <a:p>
            <a:pPr lvl="1"/>
            <a:r>
              <a:rPr lang="en-US" dirty="0"/>
              <a:t>With </a:t>
            </a:r>
            <a:r>
              <a:rPr lang="en-US" b="1" dirty="0"/>
              <a:t>E2EE</a:t>
            </a:r>
            <a:r>
              <a:rPr lang="en-US" dirty="0"/>
              <a:t> manageable by the sending authority or SMIS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676CE1-14E3-46A9-BAE8-13AD1D1AD5EB}" type="slidenum">
              <a:rPr lang="en-GB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4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17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Curved Connector 56"/>
          <p:cNvCxnSpPr>
            <a:stCxn id="72" idx="3"/>
          </p:cNvCxnSpPr>
          <p:nvPr/>
        </p:nvCxnSpPr>
        <p:spPr>
          <a:xfrm>
            <a:off x="4808808" y="2659738"/>
            <a:ext cx="2737650" cy="2644219"/>
          </a:xfrm>
          <a:prstGeom prst="curvedConnector3">
            <a:avLst>
              <a:gd name="adj1" fmla="val 50000"/>
            </a:avLst>
          </a:prstGeom>
          <a:ln w="22225">
            <a:solidFill>
              <a:schemeClr val="accent1">
                <a:lumMod val="60000"/>
                <a:lumOff val="40000"/>
              </a:schemeClr>
            </a:solidFill>
            <a:prstDash val="dash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ounded Rectangle 128"/>
          <p:cNvSpPr/>
          <p:nvPr/>
        </p:nvSpPr>
        <p:spPr>
          <a:xfrm>
            <a:off x="888893" y="1208811"/>
            <a:ext cx="4810966" cy="2584447"/>
          </a:xfrm>
          <a:prstGeom prst="roundRect">
            <a:avLst>
              <a:gd name="adj" fmla="val 9251"/>
            </a:avLst>
          </a:prstGeom>
          <a:solidFill>
            <a:srgbClr val="9B008F">
              <a:alpha val="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888893" y="3943069"/>
            <a:ext cx="2122187" cy="594217"/>
          </a:xfrm>
          <a:prstGeom prst="roundRect">
            <a:avLst>
              <a:gd name="adj" fmla="val 9251"/>
            </a:avLst>
          </a:prstGeom>
          <a:solidFill>
            <a:schemeClr val="accent1"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6564319" y="2283015"/>
            <a:ext cx="4932281" cy="2195695"/>
          </a:xfrm>
          <a:prstGeom prst="roundRect">
            <a:avLst>
              <a:gd name="adj" fmla="val 14154"/>
            </a:avLst>
          </a:prstGeom>
          <a:solidFill>
            <a:srgbClr val="FFE715">
              <a:alpha val="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Architecture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9542571" y="1847076"/>
            <a:ext cx="1820755" cy="1205980"/>
            <a:chOff x="2186550" y="1781793"/>
            <a:chExt cx="2096977" cy="13164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09500" y="1781793"/>
              <a:ext cx="641611" cy="95172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186550" y="2743745"/>
              <a:ext cx="2096977" cy="3544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400" dirty="0" err="1"/>
                <a:t>Citizen’s</a:t>
              </a:r>
              <a:r>
                <a:rPr lang="fr-BE" sz="1400" dirty="0"/>
                <a:t> (smart)phone</a:t>
              </a:r>
            </a:p>
          </p:txBody>
        </p:sp>
      </p:grpSp>
      <p:grpSp>
        <p:nvGrpSpPr>
          <p:cNvPr id="63" name="Group 62"/>
          <p:cNvGrpSpPr>
            <a:grpSpLocks noChangeAspect="1"/>
          </p:cNvGrpSpPr>
          <p:nvPr/>
        </p:nvGrpSpPr>
        <p:grpSpPr>
          <a:xfrm>
            <a:off x="1629624" y="1410081"/>
            <a:ext cx="802940" cy="1207366"/>
            <a:chOff x="5188671" y="2998141"/>
            <a:chExt cx="1276350" cy="2189428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88671" y="2998141"/>
              <a:ext cx="1276350" cy="2019300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5680023" y="4629449"/>
              <a:ext cx="293648" cy="558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1400" dirty="0"/>
            </a:p>
          </p:txBody>
        </p:sp>
      </p:grpSp>
      <p:cxnSp>
        <p:nvCxnSpPr>
          <p:cNvPr id="13" name="Curved Connector 12"/>
          <p:cNvCxnSpPr>
            <a:stCxn id="72" idx="3"/>
            <a:endCxn id="25" idx="1"/>
          </p:cNvCxnSpPr>
          <p:nvPr/>
        </p:nvCxnSpPr>
        <p:spPr>
          <a:xfrm flipV="1">
            <a:off x="4808811" y="1373682"/>
            <a:ext cx="2709294" cy="1286056"/>
          </a:xfrm>
          <a:prstGeom prst="curvedConnector3">
            <a:avLst>
              <a:gd name="adj1" fmla="val 50000"/>
            </a:avLst>
          </a:prstGeom>
          <a:ln w="22225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16" descr="RingRing Portal - Logi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105" y="1124744"/>
            <a:ext cx="549685" cy="49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1354354" y="1520465"/>
            <a:ext cx="1490536" cy="1422809"/>
            <a:chOff x="4642173" y="2998141"/>
            <a:chExt cx="2369348" cy="2580111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88671" y="2998141"/>
              <a:ext cx="1276350" cy="2019300"/>
            </a:xfrm>
            <a:prstGeom prst="rect">
              <a:avLst/>
            </a:prstGeom>
          </p:spPr>
        </p:pic>
        <p:sp>
          <p:nvSpPr>
            <p:cNvPr id="42" name="TextBox 41"/>
            <p:cNvSpPr txBox="1"/>
            <p:nvPr/>
          </p:nvSpPr>
          <p:spPr>
            <a:xfrm>
              <a:off x="4642173" y="4629449"/>
              <a:ext cx="2369348" cy="9488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Smals </a:t>
              </a:r>
              <a:br>
                <a:rPr lang="en-US" sz="1400" dirty="0"/>
              </a:br>
              <a:r>
                <a:rPr lang="en-US" sz="1400" dirty="0" err="1"/>
                <a:t>covid</a:t>
              </a:r>
              <a:r>
                <a:rPr lang="en-US" sz="1400" dirty="0"/>
                <a:t> applications</a:t>
              </a:r>
            </a:p>
          </p:txBody>
        </p:sp>
      </p:grpSp>
      <p:pic>
        <p:nvPicPr>
          <p:cNvPr id="45" name="Picture 4" descr="Rest API icon PNG and SVG Vector Free Download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897" y="2386898"/>
            <a:ext cx="537098" cy="46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8" descr="Sms - Icônes multimédia gratuit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822" y="1124744"/>
            <a:ext cx="447610" cy="46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8" name="Curved Connector 47"/>
          <p:cNvCxnSpPr>
            <a:stCxn id="25" idx="3"/>
            <a:endCxn id="7" idx="1"/>
          </p:cNvCxnSpPr>
          <p:nvPr/>
        </p:nvCxnSpPr>
        <p:spPr>
          <a:xfrm>
            <a:off x="8067790" y="1373682"/>
            <a:ext cx="2102501" cy="909333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3704122" y="2247714"/>
            <a:ext cx="1785040" cy="1409430"/>
            <a:chOff x="2980937" y="2222446"/>
            <a:chExt cx="2170356" cy="1851783"/>
          </a:xfrm>
        </p:grpSpPr>
        <p:grpSp>
          <p:nvGrpSpPr>
            <p:cNvPr id="69" name="Group 4"/>
            <p:cNvGrpSpPr>
              <a:grpSpLocks noChangeAspect="1"/>
            </p:cNvGrpSpPr>
            <p:nvPr/>
          </p:nvGrpSpPr>
          <p:grpSpPr bwMode="auto">
            <a:xfrm>
              <a:off x="3781154" y="2222446"/>
              <a:ext cx="571500" cy="1082675"/>
              <a:chOff x="1416" y="1295"/>
              <a:chExt cx="360" cy="682"/>
            </a:xfrm>
          </p:grpSpPr>
          <p:sp>
            <p:nvSpPr>
              <p:cNvPr id="71" name="Rectangle 5"/>
              <p:cNvSpPr>
                <a:spLocks noChangeArrowheads="1"/>
              </p:cNvSpPr>
              <p:nvPr/>
            </p:nvSpPr>
            <p:spPr bwMode="auto">
              <a:xfrm>
                <a:off x="1416" y="1295"/>
                <a:ext cx="360" cy="68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2" name="Rectangle 6"/>
              <p:cNvSpPr>
                <a:spLocks noChangeArrowheads="1"/>
              </p:cNvSpPr>
              <p:nvPr/>
            </p:nvSpPr>
            <p:spPr bwMode="auto">
              <a:xfrm>
                <a:off x="1433" y="1312"/>
                <a:ext cx="325" cy="64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3" name="Rectangle 7"/>
              <p:cNvSpPr>
                <a:spLocks noChangeArrowheads="1"/>
              </p:cNvSpPr>
              <p:nvPr/>
            </p:nvSpPr>
            <p:spPr bwMode="auto">
              <a:xfrm>
                <a:off x="1451" y="1330"/>
                <a:ext cx="290" cy="1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4" name="Rectangle 8"/>
              <p:cNvSpPr>
                <a:spLocks noChangeArrowheads="1"/>
              </p:cNvSpPr>
              <p:nvPr/>
            </p:nvSpPr>
            <p:spPr bwMode="auto">
              <a:xfrm>
                <a:off x="1451" y="1452"/>
                <a:ext cx="290" cy="7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5" name="Rectangle 9"/>
              <p:cNvSpPr>
                <a:spLocks noChangeArrowheads="1"/>
              </p:cNvSpPr>
              <p:nvPr/>
            </p:nvSpPr>
            <p:spPr bwMode="auto">
              <a:xfrm>
                <a:off x="1451" y="1540"/>
                <a:ext cx="290" cy="6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6" name="Rectangle 10"/>
              <p:cNvSpPr>
                <a:spLocks noChangeArrowheads="1"/>
              </p:cNvSpPr>
              <p:nvPr/>
            </p:nvSpPr>
            <p:spPr bwMode="auto">
              <a:xfrm>
                <a:off x="1451" y="1618"/>
                <a:ext cx="290" cy="32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7" name="Rectangle 11"/>
              <p:cNvSpPr>
                <a:spLocks noChangeArrowheads="1"/>
              </p:cNvSpPr>
              <p:nvPr/>
            </p:nvSpPr>
            <p:spPr bwMode="auto">
              <a:xfrm>
                <a:off x="1521" y="1373"/>
                <a:ext cx="149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78" name="Rectangle 12"/>
              <p:cNvSpPr>
                <a:spLocks noChangeArrowheads="1"/>
              </p:cNvSpPr>
              <p:nvPr/>
            </p:nvSpPr>
            <p:spPr bwMode="auto">
              <a:xfrm>
                <a:off x="1486" y="1829"/>
                <a:ext cx="53" cy="7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</p:grpSp>
        <p:sp>
          <p:nvSpPr>
            <p:cNvPr id="83" name="TextBox 82"/>
            <p:cNvSpPr txBox="1"/>
            <p:nvPr/>
          </p:nvSpPr>
          <p:spPr>
            <a:xfrm>
              <a:off x="2980937" y="3305921"/>
              <a:ext cx="2170356" cy="768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/>
                <a:t>Short Messaging</a:t>
              </a:r>
              <a:br>
                <a:rPr lang="en-US" sz="1600" b="1" dirty="0"/>
              </a:br>
              <a:r>
                <a:rPr lang="en-US" sz="1600" b="1" dirty="0"/>
                <a:t>Integration Service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931824" y="3157352"/>
            <a:ext cx="1515223" cy="1347875"/>
            <a:chOff x="3144971" y="2222446"/>
            <a:chExt cx="1842296" cy="1770911"/>
          </a:xfrm>
        </p:grpSpPr>
        <p:grpSp>
          <p:nvGrpSpPr>
            <p:cNvPr id="86" name="Group 4"/>
            <p:cNvGrpSpPr>
              <a:grpSpLocks noChangeAspect="1"/>
            </p:cNvGrpSpPr>
            <p:nvPr/>
          </p:nvGrpSpPr>
          <p:grpSpPr bwMode="auto">
            <a:xfrm>
              <a:off x="3781154" y="2222446"/>
              <a:ext cx="571500" cy="1082675"/>
              <a:chOff x="1416" y="1295"/>
              <a:chExt cx="360" cy="682"/>
            </a:xfrm>
          </p:grpSpPr>
          <p:sp>
            <p:nvSpPr>
              <p:cNvPr id="88" name="Rectangle 5"/>
              <p:cNvSpPr>
                <a:spLocks noChangeArrowheads="1"/>
              </p:cNvSpPr>
              <p:nvPr/>
            </p:nvSpPr>
            <p:spPr bwMode="auto">
              <a:xfrm>
                <a:off x="1416" y="1295"/>
                <a:ext cx="360" cy="68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89" name="Rectangle 6"/>
              <p:cNvSpPr>
                <a:spLocks noChangeArrowheads="1"/>
              </p:cNvSpPr>
              <p:nvPr/>
            </p:nvSpPr>
            <p:spPr bwMode="auto">
              <a:xfrm>
                <a:off x="1433" y="1312"/>
                <a:ext cx="325" cy="64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0" name="Rectangle 7"/>
              <p:cNvSpPr>
                <a:spLocks noChangeArrowheads="1"/>
              </p:cNvSpPr>
              <p:nvPr/>
            </p:nvSpPr>
            <p:spPr bwMode="auto">
              <a:xfrm>
                <a:off x="1451" y="1330"/>
                <a:ext cx="290" cy="1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1" name="Rectangle 8"/>
              <p:cNvSpPr>
                <a:spLocks noChangeArrowheads="1"/>
              </p:cNvSpPr>
              <p:nvPr/>
            </p:nvSpPr>
            <p:spPr bwMode="auto">
              <a:xfrm>
                <a:off x="1451" y="1452"/>
                <a:ext cx="290" cy="7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2" name="Rectangle 9"/>
              <p:cNvSpPr>
                <a:spLocks noChangeArrowheads="1"/>
              </p:cNvSpPr>
              <p:nvPr/>
            </p:nvSpPr>
            <p:spPr bwMode="auto">
              <a:xfrm>
                <a:off x="1451" y="1540"/>
                <a:ext cx="290" cy="6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3" name="Rectangle 10"/>
              <p:cNvSpPr>
                <a:spLocks noChangeArrowheads="1"/>
              </p:cNvSpPr>
              <p:nvPr/>
            </p:nvSpPr>
            <p:spPr bwMode="auto">
              <a:xfrm>
                <a:off x="1451" y="1618"/>
                <a:ext cx="290" cy="32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4" name="Rectangle 11"/>
              <p:cNvSpPr>
                <a:spLocks noChangeArrowheads="1"/>
              </p:cNvSpPr>
              <p:nvPr/>
            </p:nvSpPr>
            <p:spPr bwMode="auto">
              <a:xfrm>
                <a:off x="1521" y="1373"/>
                <a:ext cx="149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95" name="Rectangle 12"/>
              <p:cNvSpPr>
                <a:spLocks noChangeArrowheads="1"/>
              </p:cNvSpPr>
              <p:nvPr/>
            </p:nvSpPr>
            <p:spPr bwMode="auto">
              <a:xfrm>
                <a:off x="1486" y="1829"/>
                <a:ext cx="53" cy="7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3144971" y="3305922"/>
              <a:ext cx="1842296" cy="687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BE" sz="1400" dirty="0"/>
                <a:t>Mobile App</a:t>
              </a:r>
              <a:br>
                <a:rPr lang="fr-BE" sz="1400" dirty="0"/>
              </a:br>
              <a:r>
                <a:rPr lang="fr-BE" sz="1400" dirty="0"/>
                <a:t>Messaging service</a:t>
              </a:r>
              <a:endParaRPr lang="en-US" sz="1400" dirty="0"/>
            </a:p>
          </p:txBody>
        </p:sp>
      </p:grpSp>
      <p:cxnSp>
        <p:nvCxnSpPr>
          <p:cNvPr id="102" name="Curved Connector 101"/>
          <p:cNvCxnSpPr>
            <a:stCxn id="88" idx="3"/>
            <a:endCxn id="7" idx="1"/>
          </p:cNvCxnSpPr>
          <p:nvPr/>
        </p:nvCxnSpPr>
        <p:spPr>
          <a:xfrm flipV="1">
            <a:off x="7925098" y="2283015"/>
            <a:ext cx="2245193" cy="1286361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8980528" y="3065209"/>
            <a:ext cx="1893324" cy="1077218"/>
            <a:chOff x="8437601" y="4047653"/>
            <a:chExt cx="1528373" cy="1077218"/>
          </a:xfrm>
        </p:grpSpPr>
        <p:pic>
          <p:nvPicPr>
            <p:cNvPr id="105" name="Picture 104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7601" y="4086000"/>
              <a:ext cx="553747" cy="569639"/>
            </a:xfrm>
            <a:prstGeom prst="rect">
              <a:avLst/>
            </a:prstGeom>
          </p:spPr>
        </p:pic>
        <p:sp>
          <p:nvSpPr>
            <p:cNvPr id="106" name="TextBox 105"/>
            <p:cNvSpPr txBox="1"/>
            <p:nvPr/>
          </p:nvSpPr>
          <p:spPr>
            <a:xfrm>
              <a:off x="8916254" y="4047653"/>
              <a:ext cx="104972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1600" dirty="0"/>
                <a:t>Mobile App</a:t>
              </a:r>
              <a:br>
                <a:rPr lang="fr-BE" sz="1600" dirty="0"/>
              </a:br>
              <a:r>
                <a:rPr lang="fr-BE" sz="2400" b="1" dirty="0" err="1"/>
                <a:t>GovApp</a:t>
              </a:r>
              <a:endParaRPr lang="en-US" sz="1600" b="1" dirty="0"/>
            </a:p>
          </p:txBody>
        </p:sp>
      </p:grpSp>
      <p:cxnSp>
        <p:nvCxnSpPr>
          <p:cNvPr id="107" name="Curved Connector 106"/>
          <p:cNvCxnSpPr>
            <a:stCxn id="41" idx="3"/>
            <a:endCxn id="72" idx="1"/>
          </p:cNvCxnSpPr>
          <p:nvPr/>
        </p:nvCxnSpPr>
        <p:spPr>
          <a:xfrm>
            <a:off x="2501092" y="2077239"/>
            <a:ext cx="1883376" cy="582499"/>
          </a:xfrm>
          <a:prstGeom prst="curvedConnector3">
            <a:avLst>
              <a:gd name="adj1" fmla="val 50000"/>
            </a:avLst>
          </a:prstGeom>
          <a:ln w="22225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>
            <a:grpSpLocks noChangeAspect="1"/>
          </p:cNvGrpSpPr>
          <p:nvPr/>
        </p:nvGrpSpPr>
        <p:grpSpPr>
          <a:xfrm>
            <a:off x="165602" y="4661686"/>
            <a:ext cx="3315253" cy="1586145"/>
            <a:chOff x="3191888" y="2998141"/>
            <a:chExt cx="5269914" cy="2516055"/>
          </a:xfrm>
        </p:grpSpPr>
        <p:pic>
          <p:nvPicPr>
            <p:cNvPr id="123" name="Picture 1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88671" y="2998141"/>
              <a:ext cx="1276350" cy="2019300"/>
            </a:xfrm>
            <a:prstGeom prst="rect">
              <a:avLst/>
            </a:prstGeom>
          </p:spPr>
        </p:pic>
        <p:sp>
          <p:nvSpPr>
            <p:cNvPr id="124" name="TextBox 123"/>
            <p:cNvSpPr txBox="1"/>
            <p:nvPr/>
          </p:nvSpPr>
          <p:spPr>
            <a:xfrm>
              <a:off x="3191888" y="4586585"/>
              <a:ext cx="5269914" cy="927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1600" b="1" dirty="0"/>
                <a:t>Application of an</a:t>
              </a:r>
            </a:p>
            <a:p>
              <a:pPr algn="ctr"/>
              <a:r>
                <a:rPr lang="fr-BE" sz="1600" b="1" dirty="0" err="1"/>
                <a:t>health</a:t>
              </a:r>
              <a:r>
                <a:rPr lang="fr-BE" sz="1600" b="1" dirty="0"/>
                <a:t> </a:t>
              </a:r>
              <a:r>
                <a:rPr lang="fr-BE" sz="1600" b="1" dirty="0" err="1"/>
                <a:t>authority</a:t>
              </a:r>
              <a:endParaRPr lang="en-US" sz="1600" b="1" dirty="0"/>
            </a:p>
          </p:txBody>
        </p:sp>
      </p:grpSp>
      <p:pic>
        <p:nvPicPr>
          <p:cNvPr id="128" name="Picture 4" descr="Rest API icon PNG and SVG Vector Free Download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907" y="2084763"/>
            <a:ext cx="537098" cy="46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12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629" b="7461"/>
          <a:stretch/>
        </p:blipFill>
        <p:spPr>
          <a:xfrm>
            <a:off x="5229835" y="1285915"/>
            <a:ext cx="421395" cy="412974"/>
          </a:xfrm>
          <a:prstGeom prst="rect">
            <a:avLst/>
          </a:prstGeom>
        </p:spPr>
      </p:pic>
      <p:pic>
        <p:nvPicPr>
          <p:cNvPr id="131" name="Picture 130"/>
          <p:cNvPicPr>
            <a:picLocks noChangeAspect="1"/>
          </p:cNvPicPr>
          <p:nvPr/>
        </p:nvPicPr>
        <p:blipFill rotWithShape="1">
          <a:blip r:embed="rId9"/>
          <a:srcRect r="70696" b="1098"/>
          <a:stretch/>
        </p:blipFill>
        <p:spPr>
          <a:xfrm>
            <a:off x="2562882" y="3997166"/>
            <a:ext cx="361296" cy="468135"/>
          </a:xfrm>
          <a:prstGeom prst="rect">
            <a:avLst/>
          </a:prstGeom>
        </p:spPr>
      </p:pic>
      <p:pic>
        <p:nvPicPr>
          <p:cNvPr id="134" name="Picture 13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873852" y="3849697"/>
            <a:ext cx="489474" cy="489474"/>
          </a:xfrm>
          <a:prstGeom prst="rect">
            <a:avLst/>
          </a:prstGeom>
        </p:spPr>
      </p:pic>
      <p:cxnSp>
        <p:nvCxnSpPr>
          <p:cNvPr id="141" name="Curved Connector 140"/>
          <p:cNvCxnSpPr>
            <a:stCxn id="123" idx="0"/>
            <a:endCxn id="72" idx="1"/>
          </p:cNvCxnSpPr>
          <p:nvPr/>
        </p:nvCxnSpPr>
        <p:spPr>
          <a:xfrm rot="5400000" flipH="1" flipV="1">
            <a:off x="2102874" y="2380093"/>
            <a:ext cx="2001948" cy="2561239"/>
          </a:xfrm>
          <a:prstGeom prst="curvedConnector2">
            <a:avLst/>
          </a:prstGeom>
          <a:ln w="22225"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72" idx="3"/>
            <a:endCxn id="89" idx="1"/>
          </p:cNvCxnSpPr>
          <p:nvPr/>
        </p:nvCxnSpPr>
        <p:spPr>
          <a:xfrm>
            <a:off x="4808811" y="2659738"/>
            <a:ext cx="2668445" cy="909639"/>
          </a:xfrm>
          <a:prstGeom prst="curvedConnector3">
            <a:avLst>
              <a:gd name="adj1" fmla="val 50000"/>
            </a:avLst>
          </a:prstGeom>
          <a:ln w="22225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006339" y="4078862"/>
            <a:ext cx="1549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eHealth API GW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143033" y="5024629"/>
            <a:ext cx="3315253" cy="946219"/>
            <a:chOff x="5547514" y="5657249"/>
            <a:chExt cx="3315253" cy="946219"/>
          </a:xfrm>
        </p:grpSpPr>
        <p:sp>
          <p:nvSpPr>
            <p:cNvPr id="60" name="Shape 2884"/>
            <p:cNvSpPr>
              <a:spLocks noChangeAspect="1"/>
            </p:cNvSpPr>
            <p:nvPr/>
          </p:nvSpPr>
          <p:spPr>
            <a:xfrm>
              <a:off x="6922586" y="5657249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236" y="10309"/>
                  </a:moveTo>
                  <a:cubicBezTo>
                    <a:pt x="13551" y="10309"/>
                    <a:pt x="12889" y="10401"/>
                    <a:pt x="12252" y="10556"/>
                  </a:cubicBezTo>
                  <a:cubicBezTo>
                    <a:pt x="12104" y="10191"/>
                    <a:pt x="11941" y="9834"/>
                    <a:pt x="11763" y="9484"/>
                  </a:cubicBezTo>
                  <a:cubicBezTo>
                    <a:pt x="12783" y="9001"/>
                    <a:pt x="13728" y="8390"/>
                    <a:pt x="14592" y="7682"/>
                  </a:cubicBezTo>
                  <a:cubicBezTo>
                    <a:pt x="15222" y="8448"/>
                    <a:pt x="15619" y="9407"/>
                    <a:pt x="15692" y="10457"/>
                  </a:cubicBezTo>
                  <a:cubicBezTo>
                    <a:pt x="15218" y="10370"/>
                    <a:pt x="14736" y="10309"/>
                    <a:pt x="14236" y="10309"/>
                  </a:cubicBezTo>
                  <a:moveTo>
                    <a:pt x="13226" y="15065"/>
                  </a:moveTo>
                  <a:cubicBezTo>
                    <a:pt x="13168" y="13821"/>
                    <a:pt x="12957" y="12618"/>
                    <a:pt x="12590" y="11483"/>
                  </a:cubicBezTo>
                  <a:cubicBezTo>
                    <a:pt x="13120" y="11361"/>
                    <a:pt x="13669" y="11291"/>
                    <a:pt x="14236" y="11291"/>
                  </a:cubicBezTo>
                  <a:cubicBezTo>
                    <a:pt x="14726" y="11291"/>
                    <a:pt x="15199" y="11358"/>
                    <a:pt x="15661" y="11451"/>
                  </a:cubicBezTo>
                  <a:cubicBezTo>
                    <a:pt x="15455" y="13001"/>
                    <a:pt x="14528" y="14322"/>
                    <a:pt x="13226" y="15065"/>
                  </a:cubicBezTo>
                  <a:moveTo>
                    <a:pt x="10800" y="15709"/>
                  </a:moveTo>
                  <a:cubicBezTo>
                    <a:pt x="9746" y="15709"/>
                    <a:pt x="8772" y="15374"/>
                    <a:pt x="7971" y="14808"/>
                  </a:cubicBezTo>
                  <a:cubicBezTo>
                    <a:pt x="8822" y="13429"/>
                    <a:pt x="10108" y="12348"/>
                    <a:pt x="11646" y="11768"/>
                  </a:cubicBezTo>
                  <a:cubicBezTo>
                    <a:pt x="12027" y="12943"/>
                    <a:pt x="12241" y="14191"/>
                    <a:pt x="12264" y="15487"/>
                  </a:cubicBezTo>
                  <a:cubicBezTo>
                    <a:pt x="11801" y="15631"/>
                    <a:pt x="11310" y="15709"/>
                    <a:pt x="10800" y="15709"/>
                  </a:cubicBezTo>
                  <a:moveTo>
                    <a:pt x="5891" y="10800"/>
                  </a:moveTo>
                  <a:cubicBezTo>
                    <a:pt x="7640" y="10800"/>
                    <a:pt x="9312" y="10469"/>
                    <a:pt x="10852" y="9873"/>
                  </a:cubicBezTo>
                  <a:cubicBezTo>
                    <a:pt x="11015" y="10192"/>
                    <a:pt x="11171" y="10515"/>
                    <a:pt x="11309" y="10848"/>
                  </a:cubicBezTo>
                  <a:cubicBezTo>
                    <a:pt x="9614" y="11484"/>
                    <a:pt x="8190" y="12658"/>
                    <a:pt x="7225" y="14157"/>
                  </a:cubicBezTo>
                  <a:cubicBezTo>
                    <a:pt x="6400" y="13279"/>
                    <a:pt x="5891" y="12100"/>
                    <a:pt x="5891" y="10800"/>
                  </a:cubicBezTo>
                  <a:moveTo>
                    <a:pt x="8358" y="6546"/>
                  </a:moveTo>
                  <a:cubicBezTo>
                    <a:pt x="9117" y="7279"/>
                    <a:pt x="9793" y="8098"/>
                    <a:pt x="10353" y="9001"/>
                  </a:cubicBezTo>
                  <a:cubicBezTo>
                    <a:pt x="8991" y="9509"/>
                    <a:pt x="7526" y="9801"/>
                    <a:pt x="5990" y="9813"/>
                  </a:cubicBezTo>
                  <a:cubicBezTo>
                    <a:pt x="6276" y="8414"/>
                    <a:pt x="7158" y="7236"/>
                    <a:pt x="8358" y="6546"/>
                  </a:cubicBezTo>
                  <a:moveTo>
                    <a:pt x="10800" y="5891"/>
                  </a:moveTo>
                  <a:cubicBezTo>
                    <a:pt x="11968" y="5891"/>
                    <a:pt x="13040" y="6300"/>
                    <a:pt x="13882" y="6982"/>
                  </a:cubicBezTo>
                  <a:cubicBezTo>
                    <a:pt x="13087" y="7622"/>
                    <a:pt x="12217" y="8174"/>
                    <a:pt x="11282" y="8612"/>
                  </a:cubicBezTo>
                  <a:cubicBezTo>
                    <a:pt x="10732" y="7702"/>
                    <a:pt x="10073" y="6869"/>
                    <a:pt x="9333" y="6114"/>
                  </a:cubicBezTo>
                  <a:cubicBezTo>
                    <a:pt x="9797" y="5970"/>
                    <a:pt x="10289" y="5891"/>
                    <a:pt x="10800" y="5891"/>
                  </a:cubicBezTo>
                  <a:moveTo>
                    <a:pt x="10800" y="4909"/>
                  </a:moveTo>
                  <a:cubicBezTo>
                    <a:pt x="7547" y="4909"/>
                    <a:pt x="4909" y="7547"/>
                    <a:pt x="4909" y="10800"/>
                  </a:cubicBezTo>
                  <a:cubicBezTo>
                    <a:pt x="4909" y="14054"/>
                    <a:pt x="7547" y="16691"/>
                    <a:pt x="10800" y="16691"/>
                  </a:cubicBezTo>
                  <a:cubicBezTo>
                    <a:pt x="14053" y="16691"/>
                    <a:pt x="16691" y="14054"/>
                    <a:pt x="16691" y="10800"/>
                  </a:cubicBezTo>
                  <a:cubicBezTo>
                    <a:pt x="16691" y="7547"/>
                    <a:pt x="14053" y="4909"/>
                    <a:pt x="10800" y="4909"/>
                  </a:cubicBezTo>
                  <a:moveTo>
                    <a:pt x="20618" y="19636"/>
                  </a:moveTo>
                  <a:cubicBezTo>
                    <a:pt x="20618" y="20178"/>
                    <a:pt x="20178" y="20618"/>
                    <a:pt x="19636" y="20618"/>
                  </a:cubicBez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1964"/>
                  </a:lnTo>
                  <a:cubicBezTo>
                    <a:pt x="982" y="1422"/>
                    <a:pt x="1422" y="982"/>
                    <a:pt x="1964" y="982"/>
                  </a:cubicBezTo>
                  <a:lnTo>
                    <a:pt x="19636" y="982"/>
                  </a:lnTo>
                  <a:cubicBezTo>
                    <a:pt x="20178" y="982"/>
                    <a:pt x="20618" y="1422"/>
                    <a:pt x="20618" y="1964"/>
                  </a:cubicBezTo>
                  <a:cubicBezTo>
                    <a:pt x="20618" y="1964"/>
                    <a:pt x="20618" y="19636"/>
                    <a:pt x="20618" y="19636"/>
                  </a:cubicBezTo>
                  <a:close/>
                  <a:moveTo>
                    <a:pt x="19636" y="0"/>
                  </a:moveTo>
                  <a:lnTo>
                    <a:pt x="1964" y="0"/>
                  </a:lnTo>
                  <a:cubicBezTo>
                    <a:pt x="879" y="0"/>
                    <a:pt x="0" y="879"/>
                    <a:pt x="0" y="1964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1964"/>
                  </a:lnTo>
                  <a:cubicBezTo>
                    <a:pt x="21600" y="879"/>
                    <a:pt x="20721" y="0"/>
                    <a:pt x="19636" y="0"/>
                  </a:cubicBez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accent1">
                  <a:lumMod val="60000"/>
                  <a:lumOff val="40000"/>
                </a:schemeClr>
              </a:solidFill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547514" y="6264914"/>
              <a:ext cx="33152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1600" b="1" dirty="0" err="1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Other</a:t>
              </a:r>
              <a:r>
                <a:rPr lang="fr-BE" sz="1600" b="1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 notification application ?</a:t>
              </a:r>
              <a:endPara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61" name="Rounded Rectangle 66"/>
          <p:cNvSpPr/>
          <p:nvPr/>
        </p:nvSpPr>
        <p:spPr>
          <a:xfrm>
            <a:off x="3318007" y="3951030"/>
            <a:ext cx="2381852" cy="594217"/>
          </a:xfrm>
          <a:prstGeom prst="roundRect">
            <a:avLst>
              <a:gd name="adj" fmla="val 9251"/>
            </a:avLst>
          </a:prstGeom>
          <a:solidFill>
            <a:schemeClr val="accent1"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Box 65"/>
          <p:cNvSpPr txBox="1"/>
          <p:nvPr/>
        </p:nvSpPr>
        <p:spPr>
          <a:xfrm>
            <a:off x="3679349" y="4078862"/>
            <a:ext cx="1454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Other API GWs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3215060" y="4601242"/>
            <a:ext cx="27369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US" sz="1600" b="1" dirty="0"/>
              <a:t>Current standards for users are applied in their domain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US" sz="1600" b="1" dirty="0"/>
              <a:t>In-depth knowledge of sector &amp; users by the</a:t>
            </a:r>
          </a:p>
          <a:p>
            <a:pPr marL="176213"/>
            <a:r>
              <a:rPr lang="en-US" sz="1600" b="1" dirty="0"/>
              <a:t>API GW owner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US" sz="1600" b="1" dirty="0"/>
              <a:t>Wider specific domain users recognition </a:t>
            </a:r>
          </a:p>
          <a:p>
            <a:endParaRPr lang="nl-BE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676CE1-14E3-46A9-BAE8-13AD1D1AD5EB}" type="slidenum">
              <a:rPr lang="en-GB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5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345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authorities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simple</a:t>
            </a:r>
            <a:r>
              <a:rPr lang="en-US" dirty="0"/>
              <a:t> and </a:t>
            </a:r>
            <a:r>
              <a:rPr lang="en-US" b="1" dirty="0"/>
              <a:t>unique </a:t>
            </a:r>
            <a:r>
              <a:rPr lang="en-US" dirty="0"/>
              <a:t>way to send short notifications to the citizen</a:t>
            </a:r>
          </a:p>
          <a:p>
            <a:pPr lvl="1"/>
            <a:r>
              <a:rPr lang="en-US" dirty="0"/>
              <a:t>With </a:t>
            </a:r>
            <a:r>
              <a:rPr lang="en-US" b="1" dirty="0"/>
              <a:t>free </a:t>
            </a:r>
            <a:r>
              <a:rPr lang="en-US" dirty="0"/>
              <a:t>transactions (with GovApp)</a:t>
            </a:r>
          </a:p>
          <a:p>
            <a:endParaRPr lang="en-US" dirty="0"/>
          </a:p>
          <a:p>
            <a:r>
              <a:rPr lang="en-US" dirty="0"/>
              <a:t>For the citizen</a:t>
            </a:r>
          </a:p>
          <a:p>
            <a:pPr lvl="1"/>
            <a:r>
              <a:rPr lang="en-US" dirty="0"/>
              <a:t>All short notifications of authorities are available in </a:t>
            </a:r>
            <a:r>
              <a:rPr lang="en-US" b="1" dirty="0"/>
              <a:t>one</a:t>
            </a:r>
            <a:r>
              <a:rPr lang="en-US" dirty="0"/>
              <a:t> mobile application</a:t>
            </a:r>
          </a:p>
          <a:p>
            <a:pPr lvl="1"/>
            <a:r>
              <a:rPr lang="en-US" dirty="0"/>
              <a:t>With the guarantee that the messages are </a:t>
            </a:r>
            <a:r>
              <a:rPr lang="en-US" b="1" dirty="0"/>
              <a:t>genuine</a:t>
            </a:r>
            <a:endParaRPr lang="en-US" dirty="0"/>
          </a:p>
          <a:p>
            <a:pPr lvl="1"/>
            <a:r>
              <a:rPr lang="en-US" dirty="0"/>
              <a:t>With strong </a:t>
            </a:r>
            <a:r>
              <a:rPr lang="en-US" b="1" dirty="0"/>
              <a:t>GDPR</a:t>
            </a:r>
            <a:r>
              <a:rPr lang="en-US" dirty="0"/>
              <a:t> protection</a:t>
            </a:r>
          </a:p>
          <a:p>
            <a:pPr lvl="2"/>
            <a:r>
              <a:rPr lang="en-US" dirty="0"/>
              <a:t>The private body is encrypted</a:t>
            </a:r>
          </a:p>
          <a:p>
            <a:pPr lvl="1"/>
            <a:r>
              <a:rPr lang="en-US" dirty="0"/>
              <a:t>Messages are more </a:t>
            </a:r>
            <a:r>
              <a:rPr lang="en-US" b="1" dirty="0"/>
              <a:t>user-friendly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676CE1-14E3-46A9-BAE8-13AD1D1AD5EB}" type="slidenum">
              <a:rPr lang="en-GB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6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35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GovApp</a:t>
            </a:r>
            <a:r>
              <a:rPr lang="en-US" dirty="0"/>
              <a:t> as a service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Availability as </a:t>
            </a:r>
            <a:r>
              <a:rPr lang="en-US" b="1" dirty="0"/>
              <a:t>G-Cloud </a:t>
            </a:r>
            <a:r>
              <a:rPr lang="en-US" dirty="0"/>
              <a:t>service</a:t>
            </a:r>
          </a:p>
          <a:p>
            <a:endParaRPr lang="en-US" dirty="0"/>
          </a:p>
          <a:p>
            <a:r>
              <a:rPr lang="en-US" dirty="0"/>
              <a:t>Published on </a:t>
            </a:r>
            <a:r>
              <a:rPr lang="en-US" dirty="0">
                <a:hlinkClick r:id="rId2"/>
              </a:rPr>
              <a:t>https://www.gcloud.belgium.be/nl/services</a:t>
            </a:r>
            <a:endParaRPr lang="en-US" dirty="0"/>
          </a:p>
          <a:p>
            <a:endParaRPr lang="en-US" dirty="0"/>
          </a:p>
          <a:p>
            <a:r>
              <a:rPr lang="en-US" dirty="0"/>
              <a:t>Service mode</a:t>
            </a:r>
          </a:p>
          <a:p>
            <a:pPr lvl="1"/>
            <a:r>
              <a:rPr lang="en-US" dirty="0"/>
              <a:t>Joint service owners: Digitaal Vlaanderen (</a:t>
            </a:r>
            <a:r>
              <a:rPr lang="en-US" dirty="0" err="1"/>
              <a:t>GovApp</a:t>
            </a:r>
            <a:r>
              <a:rPr lang="en-US" dirty="0"/>
              <a:t>) &amp; </a:t>
            </a:r>
            <a:r>
              <a:rPr lang="en-US" dirty="0" err="1"/>
              <a:t>Smals</a:t>
            </a:r>
            <a:r>
              <a:rPr lang="en-US" dirty="0"/>
              <a:t> (SMIS)</a:t>
            </a:r>
          </a:p>
          <a:p>
            <a:pPr lvl="1"/>
            <a:r>
              <a:rPr lang="en-US" dirty="0"/>
              <a:t>SLA : 24/7 99%</a:t>
            </a:r>
          </a:p>
          <a:p>
            <a:pPr lvl="1"/>
            <a:r>
              <a:rPr lang="en-US" dirty="0"/>
              <a:t>Active monitoring</a:t>
            </a:r>
          </a:p>
          <a:p>
            <a:pPr lvl="1"/>
            <a:r>
              <a:rPr lang="en-US" dirty="0"/>
              <a:t>Internal support chain between service owners &amp; integrated authorities</a:t>
            </a:r>
          </a:p>
          <a:p>
            <a:pPr lvl="1"/>
            <a:r>
              <a:rPr lang="en-US" dirty="0"/>
              <a:t>Technical &amp; business metrics for internal use</a:t>
            </a:r>
          </a:p>
          <a:p>
            <a:pPr lvl="1"/>
            <a:r>
              <a:rPr lang="en-US" dirty="0"/>
              <a:t>Integration guideline available</a:t>
            </a:r>
          </a:p>
          <a:p>
            <a:endParaRPr lang="en-US" dirty="0"/>
          </a:p>
        </p:txBody>
      </p:sp>
      <p:pic>
        <p:nvPicPr>
          <p:cNvPr id="4" name="Picture 4" descr="https://www.gcloud.belgium.be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1196752"/>
            <a:ext cx="107632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676CE1-14E3-46A9-BAE8-13AD1D1AD5EB}" type="slidenum">
              <a:rPr lang="en-GB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7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77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Accessible for all authorities &amp; relevant business cases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allowed to send messages to </a:t>
            </a:r>
            <a:r>
              <a:rPr lang="en-US" dirty="0" err="1"/>
              <a:t>GovApp</a:t>
            </a:r>
            <a:r>
              <a:rPr lang="en-US" dirty="0"/>
              <a:t> ?</a:t>
            </a:r>
          </a:p>
          <a:p>
            <a:pPr lvl="1"/>
            <a:r>
              <a:rPr lang="en-US" dirty="0"/>
              <a:t>Any public authority and social security institution </a:t>
            </a:r>
          </a:p>
          <a:p>
            <a:pPr lvl="2"/>
            <a:r>
              <a:rPr lang="en-US" dirty="0"/>
              <a:t>At any level (federal, regional, local …)</a:t>
            </a:r>
          </a:p>
          <a:p>
            <a:pPr lvl="2"/>
            <a:r>
              <a:rPr lang="en-US" dirty="0"/>
              <a:t>Including their subcontractors </a:t>
            </a:r>
          </a:p>
          <a:p>
            <a:pPr lvl="2"/>
            <a:r>
              <a:rPr lang="en-US" dirty="0"/>
              <a:t>For public interest business cases</a:t>
            </a:r>
          </a:p>
          <a:p>
            <a:pPr lvl="1"/>
            <a:r>
              <a:rPr lang="en-US" dirty="0"/>
              <a:t>Other recognized field actors with public interest </a:t>
            </a:r>
          </a:p>
          <a:p>
            <a:pPr lvl="2"/>
            <a:r>
              <a:rPr lang="en-US" dirty="0"/>
              <a:t>No commercial purpose</a:t>
            </a:r>
          </a:p>
          <a:p>
            <a:pPr lvl="2"/>
            <a:r>
              <a:rPr lang="en-US" dirty="0"/>
              <a:t>Defined by the G-Cloud Operational Board (unanimity) or G-Cloud Strategic Board (escalation)</a:t>
            </a:r>
          </a:p>
          <a:p>
            <a:pPr lvl="2"/>
            <a:r>
              <a:rPr lang="en-US" dirty="0"/>
              <a:t>Ex : health care providers, …</a:t>
            </a:r>
          </a:p>
          <a:p>
            <a:r>
              <a:rPr lang="en-US" dirty="0"/>
              <a:t>Who controls the access and the business cases ?</a:t>
            </a:r>
          </a:p>
          <a:p>
            <a:pPr lvl="1"/>
            <a:r>
              <a:rPr lang="en-US" dirty="0"/>
              <a:t>For pre-approved actors &amp; public interest business cases : </a:t>
            </a:r>
            <a:r>
              <a:rPr lang="en-US" dirty="0" err="1"/>
              <a:t>Smals</a:t>
            </a:r>
            <a:r>
              <a:rPr lang="en-US" dirty="0"/>
              <a:t> &amp; API GW provider</a:t>
            </a:r>
          </a:p>
          <a:p>
            <a:pPr lvl="1"/>
            <a:r>
              <a:rPr lang="en-US" dirty="0"/>
              <a:t>For new actors or potential non public interest business cases : G-Cloud Operational Board (unanimity) or G-Cloud Strategic Board (escalation)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676CE1-14E3-46A9-BAE8-13AD1D1AD5EB}" type="slidenum">
              <a:rPr lang="en-GB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8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533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onboarding process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Define business case</a:t>
            </a:r>
          </a:p>
          <a:p>
            <a:pPr lvl="1"/>
            <a:r>
              <a:rPr lang="en-US" dirty="0"/>
              <a:t>Validate the access and business case with Smals</a:t>
            </a:r>
          </a:p>
          <a:p>
            <a:r>
              <a:rPr lang="en-US" dirty="0"/>
              <a:t>Consult &amp; follow integration guideline</a:t>
            </a:r>
          </a:p>
          <a:p>
            <a:r>
              <a:rPr lang="en-US" dirty="0"/>
              <a:t>Begin API GW integration process</a:t>
            </a:r>
          </a:p>
          <a:p>
            <a:pPr lvl="1"/>
            <a:r>
              <a:rPr lang="en-US" dirty="0"/>
              <a:t>CAB IAM			(For eHealth or </a:t>
            </a:r>
            <a:r>
              <a:rPr lang="en-US" dirty="0" err="1"/>
              <a:t>SocSec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Unique dossier		(For eHealth or </a:t>
            </a:r>
            <a:r>
              <a:rPr lang="en-US" dirty="0" err="1"/>
              <a:t>SocSec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Access configuration &amp; validation</a:t>
            </a:r>
          </a:p>
          <a:p>
            <a:r>
              <a:rPr lang="en-US" dirty="0"/>
              <a:t>Begin SMIS Integration process</a:t>
            </a:r>
          </a:p>
          <a:p>
            <a:pPr lvl="1"/>
            <a:r>
              <a:rPr lang="en-US" dirty="0"/>
              <a:t>End user support organization</a:t>
            </a:r>
          </a:p>
          <a:p>
            <a:pPr lvl="1"/>
            <a:r>
              <a:rPr lang="en-US" dirty="0"/>
              <a:t>Volumetric estimations</a:t>
            </a:r>
          </a:p>
          <a:p>
            <a:pPr lvl="1"/>
            <a:r>
              <a:rPr lang="en-US" dirty="0"/>
              <a:t>Financial participation organization</a:t>
            </a:r>
          </a:p>
          <a:p>
            <a:pPr lvl="1"/>
            <a:r>
              <a:rPr lang="en-US" dirty="0"/>
              <a:t>Acceptance tests</a:t>
            </a:r>
          </a:p>
          <a:p>
            <a:r>
              <a:rPr lang="en-US" dirty="0"/>
              <a:t>Optional : For SMS, obtain RingRing “invoice” key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676CE1-14E3-46A9-BAE8-13AD1D1AD5EB}" type="slidenum">
              <a:rPr lang="en-GB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9</a:t>
            </a:fld>
            <a:endParaRPr lang="en-GB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0888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668</Words>
  <Application>Microsoft Office PowerPoint</Application>
  <PresentationFormat>Breedbeeld</PresentationFormat>
  <Paragraphs>130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</vt:lpstr>
      <vt:lpstr>1_Office Theme</vt:lpstr>
      <vt:lpstr>SMIS Short Message Integration Service</vt:lpstr>
      <vt:lpstr>Why GovApp</vt:lpstr>
      <vt:lpstr>GovApp</vt:lpstr>
      <vt:lpstr>SMIS</vt:lpstr>
      <vt:lpstr>High Level Architecture</vt:lpstr>
      <vt:lpstr>Benefits</vt:lpstr>
      <vt:lpstr>GovApp as a service</vt:lpstr>
      <vt:lpstr>Accessible for all authorities &amp; relevant business cases</vt:lpstr>
      <vt:lpstr>High level onboarding process</vt:lpstr>
      <vt:lpstr>Some figures</vt:lpstr>
      <vt:lpstr>PowerPoint-presentatie</vt:lpstr>
    </vt:vector>
  </TitlesOfParts>
  <Company>KSZ-BCSS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Statuts sociaux harmonisés - droits dérivés</dc:title>
  <dc:creator>Isabelle Leroy</dc:creator>
  <cp:lastModifiedBy>De Gelder Gert</cp:lastModifiedBy>
  <cp:revision>426</cp:revision>
  <cp:lastPrinted>2019-09-25T11:15:37Z</cp:lastPrinted>
  <dcterms:created xsi:type="dcterms:W3CDTF">2017-01-30T10:21:21Z</dcterms:created>
  <dcterms:modified xsi:type="dcterms:W3CDTF">2022-09-16T08:04:07Z</dcterms:modified>
</cp:coreProperties>
</file>