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mp4" ContentType="video/mp4"/>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210"/>
  </p:notesMasterIdLst>
  <p:handoutMasterIdLst>
    <p:handoutMasterId r:id="rId211"/>
  </p:handoutMasterIdLst>
  <p:sldIdLst>
    <p:sldId id="592" r:id="rId2"/>
    <p:sldId id="1401" r:id="rId3"/>
    <p:sldId id="1309" r:id="rId4"/>
    <p:sldId id="1106" r:id="rId5"/>
    <p:sldId id="1310" r:id="rId6"/>
    <p:sldId id="1311" r:id="rId7"/>
    <p:sldId id="1312" r:id="rId8"/>
    <p:sldId id="1313" r:id="rId9"/>
    <p:sldId id="1314" r:id="rId10"/>
    <p:sldId id="1315" r:id="rId11"/>
    <p:sldId id="1328" r:id="rId12"/>
    <p:sldId id="1329" r:id="rId13"/>
    <p:sldId id="1316" r:id="rId14"/>
    <p:sldId id="1321" r:id="rId15"/>
    <p:sldId id="1322" r:id="rId16"/>
    <p:sldId id="1317" r:id="rId17"/>
    <p:sldId id="1318" r:id="rId18"/>
    <p:sldId id="1319" r:id="rId19"/>
    <p:sldId id="1320" r:id="rId20"/>
    <p:sldId id="1323" r:id="rId21"/>
    <p:sldId id="1338" r:id="rId22"/>
    <p:sldId id="1339" r:id="rId23"/>
    <p:sldId id="1340" r:id="rId24"/>
    <p:sldId id="1341" r:id="rId25"/>
    <p:sldId id="1324" r:id="rId26"/>
    <p:sldId id="1325" r:id="rId27"/>
    <p:sldId id="1326" r:id="rId28"/>
    <p:sldId id="1327" r:id="rId29"/>
    <p:sldId id="1337" r:id="rId30"/>
    <p:sldId id="1330" r:id="rId31"/>
    <p:sldId id="1331" r:id="rId32"/>
    <p:sldId id="1332" r:id="rId33"/>
    <p:sldId id="1333" r:id="rId34"/>
    <p:sldId id="881" r:id="rId35"/>
    <p:sldId id="882" r:id="rId36"/>
    <p:sldId id="948" r:id="rId37"/>
    <p:sldId id="879" r:id="rId38"/>
    <p:sldId id="880" r:id="rId39"/>
    <p:sldId id="1334" r:id="rId40"/>
    <p:sldId id="1335" r:id="rId41"/>
    <p:sldId id="1336" r:id="rId42"/>
    <p:sldId id="1342" r:id="rId43"/>
    <p:sldId id="595" r:id="rId44"/>
    <p:sldId id="804" r:id="rId45"/>
    <p:sldId id="805" r:id="rId46"/>
    <p:sldId id="806" r:id="rId47"/>
    <p:sldId id="807" r:id="rId48"/>
    <p:sldId id="808" r:id="rId49"/>
    <p:sldId id="809" r:id="rId50"/>
    <p:sldId id="810" r:id="rId51"/>
    <p:sldId id="811" r:id="rId52"/>
    <p:sldId id="812" r:id="rId53"/>
    <p:sldId id="813" r:id="rId54"/>
    <p:sldId id="814" r:id="rId55"/>
    <p:sldId id="815" r:id="rId56"/>
    <p:sldId id="816" r:id="rId57"/>
    <p:sldId id="817" r:id="rId58"/>
    <p:sldId id="818" r:id="rId59"/>
    <p:sldId id="819" r:id="rId60"/>
    <p:sldId id="820" r:id="rId61"/>
    <p:sldId id="821" r:id="rId62"/>
    <p:sldId id="822" r:id="rId63"/>
    <p:sldId id="823" r:id="rId64"/>
    <p:sldId id="825" r:id="rId65"/>
    <p:sldId id="826" r:id="rId66"/>
    <p:sldId id="941" r:id="rId67"/>
    <p:sldId id="942" r:id="rId68"/>
    <p:sldId id="943" r:id="rId69"/>
    <p:sldId id="944" r:id="rId70"/>
    <p:sldId id="945" r:id="rId71"/>
    <p:sldId id="1070" r:id="rId72"/>
    <p:sldId id="1071" r:id="rId73"/>
    <p:sldId id="1072" r:id="rId74"/>
    <p:sldId id="1073" r:id="rId75"/>
    <p:sldId id="1074" r:id="rId76"/>
    <p:sldId id="1075" r:id="rId77"/>
    <p:sldId id="1076" r:id="rId78"/>
    <p:sldId id="1077" r:id="rId79"/>
    <p:sldId id="1078" r:id="rId80"/>
    <p:sldId id="1080" r:id="rId81"/>
    <p:sldId id="830" r:id="rId82"/>
    <p:sldId id="1008" r:id="rId83"/>
    <p:sldId id="1009" r:id="rId84"/>
    <p:sldId id="1010" r:id="rId85"/>
    <p:sldId id="1011" r:id="rId86"/>
    <p:sldId id="1012" r:id="rId87"/>
    <p:sldId id="1013" r:id="rId88"/>
    <p:sldId id="833" r:id="rId89"/>
    <p:sldId id="1348" r:id="rId90"/>
    <p:sldId id="1349" r:id="rId91"/>
    <p:sldId id="1368" r:id="rId92"/>
    <p:sldId id="1369" r:id="rId93"/>
    <p:sldId id="1370" r:id="rId94"/>
    <p:sldId id="1371" r:id="rId95"/>
    <p:sldId id="1372" r:id="rId96"/>
    <p:sldId id="1373" r:id="rId97"/>
    <p:sldId id="1374" r:id="rId98"/>
    <p:sldId id="1375" r:id="rId99"/>
    <p:sldId id="1376" r:id="rId100"/>
    <p:sldId id="1377" r:id="rId101"/>
    <p:sldId id="1378" r:id="rId102"/>
    <p:sldId id="1379" r:id="rId103"/>
    <p:sldId id="1380" r:id="rId104"/>
    <p:sldId id="1381" r:id="rId105"/>
    <p:sldId id="1382" r:id="rId106"/>
    <p:sldId id="1383" r:id="rId107"/>
    <p:sldId id="1384" r:id="rId108"/>
    <p:sldId id="1385" r:id="rId109"/>
    <p:sldId id="1386" r:id="rId110"/>
    <p:sldId id="858" r:id="rId111"/>
    <p:sldId id="859" r:id="rId112"/>
    <p:sldId id="860" r:id="rId113"/>
    <p:sldId id="861" r:id="rId114"/>
    <p:sldId id="862" r:id="rId115"/>
    <p:sldId id="949" r:id="rId116"/>
    <p:sldId id="1343" r:id="rId117"/>
    <p:sldId id="1344" r:id="rId118"/>
    <p:sldId id="1345" r:id="rId119"/>
    <p:sldId id="867" r:id="rId120"/>
    <p:sldId id="869" r:id="rId121"/>
    <p:sldId id="1346" r:id="rId122"/>
    <p:sldId id="1394" r:id="rId123"/>
    <p:sldId id="1395" r:id="rId124"/>
    <p:sldId id="1396" r:id="rId125"/>
    <p:sldId id="1397" r:id="rId126"/>
    <p:sldId id="1398" r:id="rId127"/>
    <p:sldId id="1399" r:id="rId128"/>
    <p:sldId id="1400" r:id="rId129"/>
    <p:sldId id="1014" r:id="rId130"/>
    <p:sldId id="1015" r:id="rId131"/>
    <p:sldId id="1160" r:id="rId132"/>
    <p:sldId id="1117" r:id="rId133"/>
    <p:sldId id="1114" r:id="rId134"/>
    <p:sldId id="1110" r:id="rId135"/>
    <p:sldId id="1111" r:id="rId136"/>
    <p:sldId id="1018" r:id="rId137"/>
    <p:sldId id="1020" r:id="rId138"/>
    <p:sldId id="1022" r:id="rId139"/>
    <p:sldId id="1023" r:id="rId140"/>
    <p:sldId id="1055" r:id="rId141"/>
    <p:sldId id="1161" r:id="rId142"/>
    <p:sldId id="1162" r:id="rId143"/>
    <p:sldId id="1163" r:id="rId144"/>
    <p:sldId id="1171" r:id="rId145"/>
    <p:sldId id="1199" r:id="rId146"/>
    <p:sldId id="1201" r:id="rId147"/>
    <p:sldId id="1202" r:id="rId148"/>
    <p:sldId id="1057" r:id="rId149"/>
    <p:sldId id="1219" r:id="rId150"/>
    <p:sldId id="1213" r:id="rId151"/>
    <p:sldId id="1214" r:id="rId152"/>
    <p:sldId id="1215" r:id="rId153"/>
    <p:sldId id="1217" r:id="rId154"/>
    <p:sldId id="1218" r:id="rId155"/>
    <p:sldId id="1220" r:id="rId156"/>
    <p:sldId id="1251" r:id="rId157"/>
    <p:sldId id="1238" r:id="rId158"/>
    <p:sldId id="1266" r:id="rId159"/>
    <p:sldId id="1221" r:id="rId160"/>
    <p:sldId id="1239" r:id="rId161"/>
    <p:sldId id="1225" r:id="rId162"/>
    <p:sldId id="1226" r:id="rId163"/>
    <p:sldId id="1390" r:id="rId164"/>
    <p:sldId id="1391" r:id="rId165"/>
    <p:sldId id="1392" r:id="rId166"/>
    <p:sldId id="1393" r:id="rId167"/>
    <p:sldId id="1228" r:id="rId168"/>
    <p:sldId id="1229" r:id="rId169"/>
    <p:sldId id="1231" r:id="rId170"/>
    <p:sldId id="1232" r:id="rId171"/>
    <p:sldId id="1234" r:id="rId172"/>
    <p:sldId id="1240" r:id="rId173"/>
    <p:sldId id="1241" r:id="rId174"/>
    <p:sldId id="1274" r:id="rId175"/>
    <p:sldId id="1289" r:id="rId176"/>
    <p:sldId id="1290" r:id="rId177"/>
    <p:sldId id="1285" r:id="rId178"/>
    <p:sldId id="1287" r:id="rId179"/>
    <p:sldId id="1288" r:id="rId180"/>
    <p:sldId id="1291" r:id="rId181"/>
    <p:sldId id="1275" r:id="rId182"/>
    <p:sldId id="1276" r:id="rId183"/>
    <p:sldId id="1388" r:id="rId184"/>
    <p:sldId id="1389" r:id="rId185"/>
    <p:sldId id="1267" r:id="rId186"/>
    <p:sldId id="1260" r:id="rId187"/>
    <p:sldId id="1261" r:id="rId188"/>
    <p:sldId id="1269" r:id="rId189"/>
    <p:sldId id="1262" r:id="rId190"/>
    <p:sldId id="1263" r:id="rId191"/>
    <p:sldId id="1270" r:id="rId192"/>
    <p:sldId id="1271" r:id="rId193"/>
    <p:sldId id="1242" r:id="rId194"/>
    <p:sldId id="1265" r:id="rId195"/>
    <p:sldId id="1272" r:id="rId196"/>
    <p:sldId id="1273" r:id="rId197"/>
    <p:sldId id="1243" r:id="rId198"/>
    <p:sldId id="1244" r:id="rId199"/>
    <p:sldId id="1245" r:id="rId200"/>
    <p:sldId id="1249" r:id="rId201"/>
    <p:sldId id="1250" r:id="rId202"/>
    <p:sldId id="1283" r:id="rId203"/>
    <p:sldId id="1294" r:id="rId204"/>
    <p:sldId id="1295" r:id="rId205"/>
    <p:sldId id="1296" r:id="rId206"/>
    <p:sldId id="1298" r:id="rId207"/>
    <p:sldId id="1299" r:id="rId208"/>
    <p:sldId id="669" r:id="rId209"/>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2015" autoAdjust="0"/>
  </p:normalViewPr>
  <p:slideViewPr>
    <p:cSldViewPr>
      <p:cViewPr varScale="1">
        <p:scale>
          <a:sx n="107" d="100"/>
          <a:sy n="107" d="100"/>
        </p:scale>
        <p:origin x="1020" y="114"/>
      </p:cViewPr>
      <p:guideLst>
        <p:guide orient="horz" pos="2160"/>
        <p:guide pos="3840"/>
      </p:guideLst>
    </p:cSldViewPr>
  </p:slideViewPr>
  <p:outlineViewPr>
    <p:cViewPr>
      <p:scale>
        <a:sx n="33" d="100"/>
        <a:sy n="33" d="100"/>
      </p:scale>
      <p:origin x="0" y="-35107"/>
    </p:cViewPr>
  </p:outlineViewPr>
  <p:notesTextViewPr>
    <p:cViewPr>
      <p:scale>
        <a:sx n="3" d="2"/>
        <a:sy n="3" d="2"/>
      </p:scale>
      <p:origin x="0" y="0"/>
    </p:cViewPr>
  </p:notesTextViewPr>
  <p:sorterViewPr>
    <p:cViewPr varScale="1">
      <p:scale>
        <a:sx n="1" d="1"/>
        <a:sy n="1" d="1"/>
      </p:scale>
      <p:origin x="0" y="-33462"/>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commentAuthors" Target="commentAuthor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iagrams/_rels/data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image" Target="../media/image58.jpeg"/><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image" Target="../media/image58.jpeg"/><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smtClean="0"/>
            <a:t>Co</a:t>
          </a:r>
          <a:r>
            <a:rPr lang="en-US" dirty="0" smtClean="0"/>
            <a:t>o</a:t>
          </a:r>
          <a:r>
            <a:rPr dirty="0" smtClean="0"/>
            <a:t>rdinati</a:t>
          </a:r>
          <a:r>
            <a:rPr lang="en-US" dirty="0" smtClean="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smtClean="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smtClean="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smtClean="0"/>
            <a:t>Management of </a:t>
          </a:r>
          <a:r>
            <a:rPr dirty="0" smtClean="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smtClean="0"/>
            <a:t>System </a:t>
          </a:r>
          <a:r>
            <a:rPr lang="en-US" dirty="0" smtClean="0"/>
            <a:t>for</a:t>
          </a:r>
          <a:r>
            <a:rPr dirty="0" smtClean="0"/>
            <a:t> </a:t>
          </a:r>
          <a:r>
            <a:rPr dirty="0"/>
            <a:t>end-to-end </a:t>
          </a:r>
          <a:r>
            <a:rPr lang="en-US" dirty="0"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smtClean="0"/>
            <a:t>Coding </a:t>
          </a:r>
          <a:r>
            <a:rPr lang="en-US" dirty="0" smtClean="0"/>
            <a:t>and</a:t>
          </a:r>
          <a:r>
            <a:rPr dirty="0" smtClean="0"/>
            <a:t> </a:t>
          </a:r>
          <a:r>
            <a:rPr dirty="0" err="1" smtClean="0"/>
            <a:t>anon</a:t>
          </a:r>
          <a:r>
            <a:rPr lang="en-US" dirty="0" err="1" smtClean="0"/>
            <a:t>y</a:t>
          </a:r>
          <a:r>
            <a:rPr dirty="0" err="1" smtClean="0"/>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smtClean="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smtClean="0"/>
            <a:t>Reference directories</a:t>
          </a:r>
          <a:r>
            <a:rPr dirty="0" smtClean="0"/>
            <a:t> (</a:t>
          </a:r>
          <a:r>
            <a:rPr lang="nl-BE" dirty="0" smtClean="0"/>
            <a:t>hub-</a:t>
          </a:r>
          <a:r>
            <a:rPr dirty="0" err="1" smtClean="0"/>
            <a:t>metahub</a:t>
          </a:r>
          <a:r>
            <a:rPr lang="nl-BE" dirty="0" smtClean="0"/>
            <a:t> system</a:t>
          </a:r>
          <a:r>
            <a:rPr dirty="0" smtClean="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CC3B0-B04A-41EF-8877-9F609A6066A8}"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fr-BE"/>
        </a:p>
      </dgm:t>
    </dgm:pt>
    <dgm:pt modelId="{5C20809B-94C1-47AE-9B17-6E73D39DFCDD}" type="pres">
      <dgm:prSet presAssocID="{348CC3B0-B04A-41EF-8877-9F609A6066A8}" presName="cycle" presStyleCnt="0">
        <dgm:presLayoutVars>
          <dgm:dir/>
          <dgm:resizeHandles val="exact"/>
        </dgm:presLayoutVars>
      </dgm:prSet>
      <dgm:spPr/>
      <dgm:t>
        <a:bodyPr/>
        <a:lstStyle/>
        <a:p>
          <a:endParaRPr lang="nl-BE"/>
        </a:p>
      </dgm:t>
    </dgm:pt>
  </dgm:ptLst>
  <dgm:cxnLst>
    <dgm:cxn modelId="{D6512CD4-7EC8-445F-85C0-D17249CAC727}" type="presOf" srcId="{348CC3B0-B04A-41EF-8877-9F609A6066A8}" destId="{5C20809B-94C1-47AE-9B17-6E73D39DFCD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754B41-884F-4B21-8EC7-BF72611255A5}"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l-BE"/>
        </a:p>
      </dgm:t>
    </dgm:pt>
    <dgm:pt modelId="{03F348AF-8B98-43A7-B3AA-63298F02A2B6}">
      <dgm:prSet phldrT="[Tekst]"/>
      <dgm:spPr>
        <a:solidFill>
          <a:srgbClr val="0087BE"/>
        </a:solidFill>
        <a:ln>
          <a:solidFill>
            <a:srgbClr val="0087BE"/>
          </a:solidFill>
        </a:ln>
      </dgm:spPr>
      <dgm:t>
        <a:bodyPr/>
        <a:lstStyle/>
        <a:p>
          <a:r>
            <a:rPr lang="nl-BE" dirty="0" smtClean="0"/>
            <a:t>On </a:t>
          </a:r>
          <a:r>
            <a:rPr lang="nl-BE" dirty="0" err="1" smtClean="0"/>
            <a:t>Demand</a:t>
          </a:r>
          <a:endParaRPr lang="fr-BE" dirty="0" smtClean="0"/>
        </a:p>
      </dgm:t>
    </dgm:pt>
    <dgm:pt modelId="{E3E94D52-923E-4A00-AA18-22EDFFEFA488}" type="parTrans" cxnId="{C3787B0F-B199-4F0E-A587-6465694C04A8}">
      <dgm:prSet/>
      <dgm:spPr/>
      <dgm:t>
        <a:bodyPr/>
        <a:lstStyle/>
        <a:p>
          <a:endParaRPr lang="nl-BE"/>
        </a:p>
      </dgm:t>
    </dgm:pt>
    <dgm:pt modelId="{841096FE-F883-445E-8503-9E78A8084003}" type="sibTrans" cxnId="{C3787B0F-B199-4F0E-A587-6465694C04A8}">
      <dgm:prSet/>
      <dgm:spPr/>
      <dgm:t>
        <a:bodyPr/>
        <a:lstStyle/>
        <a:p>
          <a:endParaRPr lang="nl-BE"/>
        </a:p>
      </dgm:t>
    </dgm:pt>
    <dgm:pt modelId="{3845D050-AD97-44D2-B633-89917E5DB747}">
      <dgm:prSet phldrT="[Tekst]"/>
      <dgm:spPr>
        <a:solidFill>
          <a:srgbClr val="0087BE"/>
        </a:solidFill>
        <a:ln>
          <a:solidFill>
            <a:srgbClr val="0087BE"/>
          </a:solidFill>
        </a:ln>
      </dgm:spPr>
      <dgm:t>
        <a:bodyPr/>
        <a:lstStyle/>
        <a:p>
          <a:r>
            <a:rPr lang="nl-BE" dirty="0" err="1" smtClean="0"/>
            <a:t>Broad</a:t>
          </a:r>
          <a:r>
            <a:rPr lang="nl-BE" dirty="0" smtClean="0"/>
            <a:t> </a:t>
          </a:r>
          <a:r>
            <a:rPr lang="nl-BE" dirty="0" err="1" smtClean="0"/>
            <a:t>network</a:t>
          </a:r>
          <a:r>
            <a:rPr lang="nl-BE" dirty="0" smtClean="0"/>
            <a:t> access</a:t>
          </a:r>
          <a:endParaRPr lang="fr-BE" dirty="0" smtClean="0"/>
        </a:p>
      </dgm:t>
    </dgm:pt>
    <dgm:pt modelId="{F2592685-C8E4-499E-ACF2-A6D71F087E2B}" type="parTrans" cxnId="{5401F110-A47F-46AC-8B60-7374BD00800B}">
      <dgm:prSet/>
      <dgm:spPr/>
      <dgm:t>
        <a:bodyPr/>
        <a:lstStyle/>
        <a:p>
          <a:endParaRPr lang="nl-BE"/>
        </a:p>
      </dgm:t>
    </dgm:pt>
    <dgm:pt modelId="{07400B65-691A-431D-8806-C9FAC27902C8}" type="sibTrans" cxnId="{5401F110-A47F-46AC-8B60-7374BD00800B}">
      <dgm:prSet/>
      <dgm:spPr/>
      <dgm:t>
        <a:bodyPr/>
        <a:lstStyle/>
        <a:p>
          <a:endParaRPr lang="nl-BE"/>
        </a:p>
      </dgm:t>
    </dgm:pt>
    <dgm:pt modelId="{02A6FC1E-6043-401A-B737-FA35515DB084}">
      <dgm:prSet phldrT="[Tekst]"/>
      <dgm:spPr>
        <a:solidFill>
          <a:srgbClr val="0087BE"/>
        </a:solidFill>
        <a:ln>
          <a:solidFill>
            <a:srgbClr val="0087BE"/>
          </a:solidFill>
        </a:ln>
      </dgm:spPr>
      <dgm:t>
        <a:bodyPr/>
        <a:lstStyle/>
        <a:p>
          <a:r>
            <a:rPr lang="nl-BE" dirty="0" smtClean="0"/>
            <a:t>Resource pooling</a:t>
          </a:r>
          <a:endParaRPr lang="fr-BE" dirty="0" smtClean="0"/>
        </a:p>
      </dgm:t>
    </dgm:pt>
    <dgm:pt modelId="{334320AE-010A-4542-8853-476D65586A6C}" type="parTrans" cxnId="{502B0190-35B7-46F5-802A-E56FC08DCE32}">
      <dgm:prSet/>
      <dgm:spPr/>
      <dgm:t>
        <a:bodyPr/>
        <a:lstStyle/>
        <a:p>
          <a:endParaRPr lang="nl-BE"/>
        </a:p>
      </dgm:t>
    </dgm:pt>
    <dgm:pt modelId="{0B13ECA7-9738-404F-BDE7-A24910EC9918}" type="sibTrans" cxnId="{502B0190-35B7-46F5-802A-E56FC08DCE32}">
      <dgm:prSet/>
      <dgm:spPr/>
      <dgm:t>
        <a:bodyPr/>
        <a:lstStyle/>
        <a:p>
          <a:endParaRPr lang="nl-BE"/>
        </a:p>
      </dgm:t>
    </dgm:pt>
    <dgm:pt modelId="{BE136B35-4050-48B9-B3F4-8A1F5D3A5FB7}">
      <dgm:prSet phldrT="[Tekst]"/>
      <dgm:spPr>
        <a:solidFill>
          <a:srgbClr val="0087BE"/>
        </a:solidFill>
        <a:ln>
          <a:solidFill>
            <a:srgbClr val="0087BE"/>
          </a:solidFill>
        </a:ln>
      </dgm:spPr>
      <dgm:t>
        <a:bodyPr/>
        <a:lstStyle/>
        <a:p>
          <a:r>
            <a:rPr lang="nl-BE" dirty="0" err="1" smtClean="0"/>
            <a:t>Measured</a:t>
          </a:r>
          <a:r>
            <a:rPr lang="nl-BE" dirty="0" smtClean="0"/>
            <a:t> service</a:t>
          </a:r>
          <a:endParaRPr lang="nl-BE" dirty="0"/>
        </a:p>
      </dgm:t>
    </dgm:pt>
    <dgm:pt modelId="{2B48B5B1-951B-4956-A80E-8A239E7AB37C}" type="parTrans" cxnId="{85F98513-2B55-4452-8DBD-0E238DFC179D}">
      <dgm:prSet/>
      <dgm:spPr/>
      <dgm:t>
        <a:bodyPr/>
        <a:lstStyle/>
        <a:p>
          <a:endParaRPr lang="nl-BE"/>
        </a:p>
      </dgm:t>
    </dgm:pt>
    <dgm:pt modelId="{073E1A4C-86FB-44A4-B487-224F6FE897D4}" type="sibTrans" cxnId="{85F98513-2B55-4452-8DBD-0E238DFC179D}">
      <dgm:prSet/>
      <dgm:spPr/>
      <dgm:t>
        <a:bodyPr/>
        <a:lstStyle/>
        <a:p>
          <a:endParaRPr lang="nl-BE"/>
        </a:p>
      </dgm:t>
    </dgm:pt>
    <dgm:pt modelId="{49A52144-4E44-448E-9501-0826C6CFCA87}">
      <dgm:prSet phldrT="[Tekst]"/>
      <dgm:spPr>
        <a:solidFill>
          <a:srgbClr val="0087BE"/>
        </a:solidFill>
        <a:ln>
          <a:solidFill>
            <a:srgbClr val="0087BE"/>
          </a:solidFill>
        </a:ln>
      </dgm:spPr>
      <dgm:t>
        <a:bodyPr/>
        <a:lstStyle/>
        <a:p>
          <a:r>
            <a:rPr lang="nl-BE" dirty="0" smtClean="0"/>
            <a:t>Rapid </a:t>
          </a:r>
          <a:r>
            <a:rPr lang="nl-BE" dirty="0" err="1" smtClean="0"/>
            <a:t>elasiticity</a:t>
          </a:r>
          <a:endParaRPr lang="fr-BE" dirty="0" smtClean="0"/>
        </a:p>
      </dgm:t>
    </dgm:pt>
    <dgm:pt modelId="{F7CE22B6-A20C-4BA8-B43B-1B85B6BEBB13}" type="parTrans" cxnId="{31294EA0-C7CD-4B0B-B12D-24DA4637DAD7}">
      <dgm:prSet/>
      <dgm:spPr/>
      <dgm:t>
        <a:bodyPr/>
        <a:lstStyle/>
        <a:p>
          <a:endParaRPr lang="nl-BE"/>
        </a:p>
      </dgm:t>
    </dgm:pt>
    <dgm:pt modelId="{71474B30-25E1-430C-9191-4CE1E93D5530}" type="sibTrans" cxnId="{31294EA0-C7CD-4B0B-B12D-24DA4637DAD7}">
      <dgm:prSet/>
      <dgm:spPr>
        <a:solidFill>
          <a:srgbClr val="3E6E5A"/>
        </a:solidFill>
      </dgm:spPr>
      <dgm:t>
        <a:bodyPr/>
        <a:lstStyle/>
        <a:p>
          <a:endParaRPr lang="nl-BE"/>
        </a:p>
      </dgm:t>
    </dgm:pt>
    <dgm:pt modelId="{BD791BAF-9C9D-4AC4-8A2D-8F64BAF49404}" type="pres">
      <dgm:prSet presAssocID="{84754B41-884F-4B21-8EC7-BF72611255A5}" presName="cycle" presStyleCnt="0">
        <dgm:presLayoutVars>
          <dgm:dir/>
          <dgm:resizeHandles val="exact"/>
        </dgm:presLayoutVars>
      </dgm:prSet>
      <dgm:spPr/>
      <dgm:t>
        <a:bodyPr/>
        <a:lstStyle/>
        <a:p>
          <a:endParaRPr lang="fr-BE"/>
        </a:p>
      </dgm:t>
    </dgm:pt>
    <dgm:pt modelId="{8B853378-2FA7-4F1F-A247-1D67F858DEC5}" type="pres">
      <dgm:prSet presAssocID="{03F348AF-8B98-43A7-B3AA-63298F02A2B6}" presName="node" presStyleLbl="node1" presStyleIdx="0" presStyleCnt="5">
        <dgm:presLayoutVars>
          <dgm:bulletEnabled val="1"/>
        </dgm:presLayoutVars>
      </dgm:prSet>
      <dgm:spPr/>
      <dgm:t>
        <a:bodyPr/>
        <a:lstStyle/>
        <a:p>
          <a:endParaRPr lang="nl-BE"/>
        </a:p>
      </dgm:t>
    </dgm:pt>
    <dgm:pt modelId="{80F9E6AF-7A36-4FE1-9B3A-824C9A4D697B}" type="pres">
      <dgm:prSet presAssocID="{03F348AF-8B98-43A7-B3AA-63298F02A2B6}" presName="spNode" presStyleCnt="0"/>
      <dgm:spPr/>
      <dgm:t>
        <a:bodyPr/>
        <a:lstStyle/>
        <a:p>
          <a:endParaRPr lang="en-US"/>
        </a:p>
      </dgm:t>
    </dgm:pt>
    <dgm:pt modelId="{E0EA8C61-97D1-4992-9F07-AA6EAE05D2CC}" type="pres">
      <dgm:prSet presAssocID="{841096FE-F883-445E-8503-9E78A8084003}" presName="sibTrans" presStyleLbl="sibTrans1D1" presStyleIdx="0" presStyleCnt="5"/>
      <dgm:spPr/>
      <dgm:t>
        <a:bodyPr/>
        <a:lstStyle/>
        <a:p>
          <a:endParaRPr lang="fr-BE"/>
        </a:p>
      </dgm:t>
    </dgm:pt>
    <dgm:pt modelId="{446B5FEE-A1C2-4256-B57E-FEF3020F2C0B}" type="pres">
      <dgm:prSet presAssocID="{3845D050-AD97-44D2-B633-89917E5DB747}" presName="node" presStyleLbl="node1" presStyleIdx="1" presStyleCnt="5">
        <dgm:presLayoutVars>
          <dgm:bulletEnabled val="1"/>
        </dgm:presLayoutVars>
      </dgm:prSet>
      <dgm:spPr/>
      <dgm:t>
        <a:bodyPr/>
        <a:lstStyle/>
        <a:p>
          <a:endParaRPr lang="nl-BE"/>
        </a:p>
      </dgm:t>
    </dgm:pt>
    <dgm:pt modelId="{EDE47432-9955-4A3E-8FD0-4BC0EBD83ADD}" type="pres">
      <dgm:prSet presAssocID="{3845D050-AD97-44D2-B633-89917E5DB747}" presName="spNode" presStyleCnt="0"/>
      <dgm:spPr/>
      <dgm:t>
        <a:bodyPr/>
        <a:lstStyle/>
        <a:p>
          <a:endParaRPr lang="en-US"/>
        </a:p>
      </dgm:t>
    </dgm:pt>
    <dgm:pt modelId="{E7C53F34-3C33-4D93-AB68-7C16E0A75B11}" type="pres">
      <dgm:prSet presAssocID="{07400B65-691A-431D-8806-C9FAC27902C8}" presName="sibTrans" presStyleLbl="sibTrans1D1" presStyleIdx="1" presStyleCnt="5"/>
      <dgm:spPr/>
      <dgm:t>
        <a:bodyPr/>
        <a:lstStyle/>
        <a:p>
          <a:endParaRPr lang="fr-BE"/>
        </a:p>
      </dgm:t>
    </dgm:pt>
    <dgm:pt modelId="{0C9D5275-87D1-4C6B-B05C-AD1B6ECDA94A}" type="pres">
      <dgm:prSet presAssocID="{02A6FC1E-6043-401A-B737-FA35515DB084}" presName="node" presStyleLbl="node1" presStyleIdx="2" presStyleCnt="5">
        <dgm:presLayoutVars>
          <dgm:bulletEnabled val="1"/>
        </dgm:presLayoutVars>
      </dgm:prSet>
      <dgm:spPr/>
      <dgm:t>
        <a:bodyPr/>
        <a:lstStyle/>
        <a:p>
          <a:endParaRPr lang="nl-BE"/>
        </a:p>
      </dgm:t>
    </dgm:pt>
    <dgm:pt modelId="{1033BBC7-6F84-40E8-B793-41BD3E4CF3B2}" type="pres">
      <dgm:prSet presAssocID="{02A6FC1E-6043-401A-B737-FA35515DB084}" presName="spNode" presStyleCnt="0"/>
      <dgm:spPr/>
      <dgm:t>
        <a:bodyPr/>
        <a:lstStyle/>
        <a:p>
          <a:endParaRPr lang="en-US"/>
        </a:p>
      </dgm:t>
    </dgm:pt>
    <dgm:pt modelId="{3AE14693-F1C7-402A-B722-9554EE076C2D}" type="pres">
      <dgm:prSet presAssocID="{0B13ECA7-9738-404F-BDE7-A24910EC9918}" presName="sibTrans" presStyleLbl="sibTrans1D1" presStyleIdx="2" presStyleCnt="5"/>
      <dgm:spPr/>
      <dgm:t>
        <a:bodyPr/>
        <a:lstStyle/>
        <a:p>
          <a:endParaRPr lang="fr-BE"/>
        </a:p>
      </dgm:t>
    </dgm:pt>
    <dgm:pt modelId="{E3FB6E28-BF87-43CA-BFE1-7702D5123D14}" type="pres">
      <dgm:prSet presAssocID="{BE136B35-4050-48B9-B3F4-8A1F5D3A5FB7}" presName="node" presStyleLbl="node1" presStyleIdx="3" presStyleCnt="5">
        <dgm:presLayoutVars>
          <dgm:bulletEnabled val="1"/>
        </dgm:presLayoutVars>
      </dgm:prSet>
      <dgm:spPr/>
      <dgm:t>
        <a:bodyPr/>
        <a:lstStyle/>
        <a:p>
          <a:endParaRPr lang="nl-BE"/>
        </a:p>
      </dgm:t>
    </dgm:pt>
    <dgm:pt modelId="{8C2B9825-DA8D-42F7-A196-B2296895C0D4}" type="pres">
      <dgm:prSet presAssocID="{BE136B35-4050-48B9-B3F4-8A1F5D3A5FB7}" presName="spNode" presStyleCnt="0"/>
      <dgm:spPr/>
      <dgm:t>
        <a:bodyPr/>
        <a:lstStyle/>
        <a:p>
          <a:endParaRPr lang="en-US"/>
        </a:p>
      </dgm:t>
    </dgm:pt>
    <dgm:pt modelId="{35EE7F6B-F498-4C3B-9A5D-DB55B8A35C1B}" type="pres">
      <dgm:prSet presAssocID="{073E1A4C-86FB-44A4-B487-224F6FE897D4}" presName="sibTrans" presStyleLbl="sibTrans1D1" presStyleIdx="3" presStyleCnt="5"/>
      <dgm:spPr/>
      <dgm:t>
        <a:bodyPr/>
        <a:lstStyle/>
        <a:p>
          <a:endParaRPr lang="fr-BE"/>
        </a:p>
      </dgm:t>
    </dgm:pt>
    <dgm:pt modelId="{4767074D-2A38-4E75-A603-BBB71E53D39D}" type="pres">
      <dgm:prSet presAssocID="{49A52144-4E44-448E-9501-0826C6CFCA87}" presName="node" presStyleLbl="node1" presStyleIdx="4" presStyleCnt="5">
        <dgm:presLayoutVars>
          <dgm:bulletEnabled val="1"/>
        </dgm:presLayoutVars>
      </dgm:prSet>
      <dgm:spPr/>
      <dgm:t>
        <a:bodyPr/>
        <a:lstStyle/>
        <a:p>
          <a:endParaRPr lang="nl-BE"/>
        </a:p>
      </dgm:t>
    </dgm:pt>
    <dgm:pt modelId="{63DBF405-259B-47B4-8A11-122A7925F108}" type="pres">
      <dgm:prSet presAssocID="{49A52144-4E44-448E-9501-0826C6CFCA87}" presName="spNode" presStyleCnt="0"/>
      <dgm:spPr/>
      <dgm:t>
        <a:bodyPr/>
        <a:lstStyle/>
        <a:p>
          <a:endParaRPr lang="en-US"/>
        </a:p>
      </dgm:t>
    </dgm:pt>
    <dgm:pt modelId="{B2E27E85-C30E-4874-A475-EFC807A2BC78}" type="pres">
      <dgm:prSet presAssocID="{71474B30-25E1-430C-9191-4CE1E93D5530}" presName="sibTrans" presStyleLbl="sibTrans1D1" presStyleIdx="4" presStyleCnt="5"/>
      <dgm:spPr/>
      <dgm:t>
        <a:bodyPr/>
        <a:lstStyle/>
        <a:p>
          <a:endParaRPr lang="fr-BE"/>
        </a:p>
      </dgm:t>
    </dgm:pt>
  </dgm:ptLst>
  <dgm:cxnLst>
    <dgm:cxn modelId="{50639D30-B504-454E-A3C8-45DE086A4D30}" type="presOf" srcId="{49A52144-4E44-448E-9501-0826C6CFCA87}" destId="{4767074D-2A38-4E75-A603-BBB71E53D39D}" srcOrd="0" destOrd="0" presId="urn:microsoft.com/office/officeart/2005/8/layout/cycle6"/>
    <dgm:cxn modelId="{E46A075E-27F6-4EB2-97DC-09FDDBB1AFA6}" type="presOf" srcId="{0B13ECA7-9738-404F-BDE7-A24910EC9918}" destId="{3AE14693-F1C7-402A-B722-9554EE076C2D}" srcOrd="0" destOrd="0" presId="urn:microsoft.com/office/officeart/2005/8/layout/cycle6"/>
    <dgm:cxn modelId="{FD4CC3EA-DA56-4B79-A9AC-98BE6C74CD00}" type="presOf" srcId="{07400B65-691A-431D-8806-C9FAC27902C8}" destId="{E7C53F34-3C33-4D93-AB68-7C16E0A75B11}" srcOrd="0" destOrd="0" presId="urn:microsoft.com/office/officeart/2005/8/layout/cycle6"/>
    <dgm:cxn modelId="{502B0190-35B7-46F5-802A-E56FC08DCE32}" srcId="{84754B41-884F-4B21-8EC7-BF72611255A5}" destId="{02A6FC1E-6043-401A-B737-FA35515DB084}" srcOrd="2" destOrd="0" parTransId="{334320AE-010A-4542-8853-476D65586A6C}" sibTransId="{0B13ECA7-9738-404F-BDE7-A24910EC9918}"/>
    <dgm:cxn modelId="{621A17BB-E197-4AF7-9233-43A07192EF3D}" type="presOf" srcId="{02A6FC1E-6043-401A-B737-FA35515DB084}" destId="{0C9D5275-87D1-4C6B-B05C-AD1B6ECDA94A}" srcOrd="0" destOrd="0" presId="urn:microsoft.com/office/officeart/2005/8/layout/cycle6"/>
    <dgm:cxn modelId="{C3787B0F-B199-4F0E-A587-6465694C04A8}" srcId="{84754B41-884F-4B21-8EC7-BF72611255A5}" destId="{03F348AF-8B98-43A7-B3AA-63298F02A2B6}" srcOrd="0" destOrd="0" parTransId="{E3E94D52-923E-4A00-AA18-22EDFFEFA488}" sibTransId="{841096FE-F883-445E-8503-9E78A8084003}"/>
    <dgm:cxn modelId="{416C7C39-8F3F-4C7B-B7B5-D37ABEFC2F16}" type="presOf" srcId="{71474B30-25E1-430C-9191-4CE1E93D5530}" destId="{B2E27E85-C30E-4874-A475-EFC807A2BC78}" srcOrd="0" destOrd="0" presId="urn:microsoft.com/office/officeart/2005/8/layout/cycle6"/>
    <dgm:cxn modelId="{5401F110-A47F-46AC-8B60-7374BD00800B}" srcId="{84754B41-884F-4B21-8EC7-BF72611255A5}" destId="{3845D050-AD97-44D2-B633-89917E5DB747}" srcOrd="1" destOrd="0" parTransId="{F2592685-C8E4-499E-ACF2-A6D71F087E2B}" sibTransId="{07400B65-691A-431D-8806-C9FAC27902C8}"/>
    <dgm:cxn modelId="{85F98513-2B55-4452-8DBD-0E238DFC179D}" srcId="{84754B41-884F-4B21-8EC7-BF72611255A5}" destId="{BE136B35-4050-48B9-B3F4-8A1F5D3A5FB7}" srcOrd="3" destOrd="0" parTransId="{2B48B5B1-951B-4956-A80E-8A239E7AB37C}" sibTransId="{073E1A4C-86FB-44A4-B487-224F6FE897D4}"/>
    <dgm:cxn modelId="{868BC5FB-AA13-4B6B-BF11-B6016154594C}" type="presOf" srcId="{3845D050-AD97-44D2-B633-89917E5DB747}" destId="{446B5FEE-A1C2-4256-B57E-FEF3020F2C0B}" srcOrd="0" destOrd="0" presId="urn:microsoft.com/office/officeart/2005/8/layout/cycle6"/>
    <dgm:cxn modelId="{0BB5649C-8C93-45EC-8F64-46F176F96A8D}" type="presOf" srcId="{073E1A4C-86FB-44A4-B487-224F6FE897D4}" destId="{35EE7F6B-F498-4C3B-9A5D-DB55B8A35C1B}" srcOrd="0" destOrd="0" presId="urn:microsoft.com/office/officeart/2005/8/layout/cycle6"/>
    <dgm:cxn modelId="{31294EA0-C7CD-4B0B-B12D-24DA4637DAD7}" srcId="{84754B41-884F-4B21-8EC7-BF72611255A5}" destId="{49A52144-4E44-448E-9501-0826C6CFCA87}" srcOrd="4" destOrd="0" parTransId="{F7CE22B6-A20C-4BA8-B43B-1B85B6BEBB13}" sibTransId="{71474B30-25E1-430C-9191-4CE1E93D5530}"/>
    <dgm:cxn modelId="{345B2520-3558-45BA-A071-4ABA8B048C29}" type="presOf" srcId="{BE136B35-4050-48B9-B3F4-8A1F5D3A5FB7}" destId="{E3FB6E28-BF87-43CA-BFE1-7702D5123D14}" srcOrd="0" destOrd="0" presId="urn:microsoft.com/office/officeart/2005/8/layout/cycle6"/>
    <dgm:cxn modelId="{B4038D6F-DF9E-43FB-BD07-24D5388B1E8A}" type="presOf" srcId="{841096FE-F883-445E-8503-9E78A8084003}" destId="{E0EA8C61-97D1-4992-9F07-AA6EAE05D2CC}" srcOrd="0" destOrd="0" presId="urn:microsoft.com/office/officeart/2005/8/layout/cycle6"/>
    <dgm:cxn modelId="{34128FEE-6401-4F21-9527-6914BED3F9C5}" type="presOf" srcId="{03F348AF-8B98-43A7-B3AA-63298F02A2B6}" destId="{8B853378-2FA7-4F1F-A247-1D67F858DEC5}" srcOrd="0" destOrd="0" presId="urn:microsoft.com/office/officeart/2005/8/layout/cycle6"/>
    <dgm:cxn modelId="{FB62D5BE-A041-46F4-8D9E-88A23C0AD7E7}" type="presOf" srcId="{84754B41-884F-4B21-8EC7-BF72611255A5}" destId="{BD791BAF-9C9D-4AC4-8A2D-8F64BAF49404}" srcOrd="0" destOrd="0" presId="urn:microsoft.com/office/officeart/2005/8/layout/cycle6"/>
    <dgm:cxn modelId="{06E6CB2F-3DAD-423C-AB3B-2D22E2361F25}" type="presParOf" srcId="{BD791BAF-9C9D-4AC4-8A2D-8F64BAF49404}" destId="{8B853378-2FA7-4F1F-A247-1D67F858DEC5}" srcOrd="0" destOrd="0" presId="urn:microsoft.com/office/officeart/2005/8/layout/cycle6"/>
    <dgm:cxn modelId="{02F653CE-32BF-4619-BD95-F4B09BF4E769}" type="presParOf" srcId="{BD791BAF-9C9D-4AC4-8A2D-8F64BAF49404}" destId="{80F9E6AF-7A36-4FE1-9B3A-824C9A4D697B}" srcOrd="1" destOrd="0" presId="urn:microsoft.com/office/officeart/2005/8/layout/cycle6"/>
    <dgm:cxn modelId="{FDA485C2-BB09-48D3-98C4-2E1C7CA8D953}" type="presParOf" srcId="{BD791BAF-9C9D-4AC4-8A2D-8F64BAF49404}" destId="{E0EA8C61-97D1-4992-9F07-AA6EAE05D2CC}" srcOrd="2" destOrd="0" presId="urn:microsoft.com/office/officeart/2005/8/layout/cycle6"/>
    <dgm:cxn modelId="{1E002DE3-61FC-4C05-9AC2-574E91A63290}" type="presParOf" srcId="{BD791BAF-9C9D-4AC4-8A2D-8F64BAF49404}" destId="{446B5FEE-A1C2-4256-B57E-FEF3020F2C0B}" srcOrd="3" destOrd="0" presId="urn:microsoft.com/office/officeart/2005/8/layout/cycle6"/>
    <dgm:cxn modelId="{76660AC4-FE75-4DA3-B29F-69866DE30010}" type="presParOf" srcId="{BD791BAF-9C9D-4AC4-8A2D-8F64BAF49404}" destId="{EDE47432-9955-4A3E-8FD0-4BC0EBD83ADD}" srcOrd="4" destOrd="0" presId="urn:microsoft.com/office/officeart/2005/8/layout/cycle6"/>
    <dgm:cxn modelId="{F0085060-1A60-4BD3-9AF7-1DA17FAC4E3E}" type="presParOf" srcId="{BD791BAF-9C9D-4AC4-8A2D-8F64BAF49404}" destId="{E7C53F34-3C33-4D93-AB68-7C16E0A75B11}" srcOrd="5" destOrd="0" presId="urn:microsoft.com/office/officeart/2005/8/layout/cycle6"/>
    <dgm:cxn modelId="{04BAA45C-DAC6-4570-A3D8-E3C3D613A63B}" type="presParOf" srcId="{BD791BAF-9C9D-4AC4-8A2D-8F64BAF49404}" destId="{0C9D5275-87D1-4C6B-B05C-AD1B6ECDA94A}" srcOrd="6" destOrd="0" presId="urn:microsoft.com/office/officeart/2005/8/layout/cycle6"/>
    <dgm:cxn modelId="{4540DF48-A95E-4F25-9A67-E987171DB18E}" type="presParOf" srcId="{BD791BAF-9C9D-4AC4-8A2D-8F64BAF49404}" destId="{1033BBC7-6F84-40E8-B793-41BD3E4CF3B2}" srcOrd="7" destOrd="0" presId="urn:microsoft.com/office/officeart/2005/8/layout/cycle6"/>
    <dgm:cxn modelId="{C9B598CF-6FE2-4D06-864D-ABE64F331370}" type="presParOf" srcId="{BD791BAF-9C9D-4AC4-8A2D-8F64BAF49404}" destId="{3AE14693-F1C7-402A-B722-9554EE076C2D}" srcOrd="8" destOrd="0" presId="urn:microsoft.com/office/officeart/2005/8/layout/cycle6"/>
    <dgm:cxn modelId="{95EE1876-1BAE-4E67-B4EB-846766A419DB}" type="presParOf" srcId="{BD791BAF-9C9D-4AC4-8A2D-8F64BAF49404}" destId="{E3FB6E28-BF87-43CA-BFE1-7702D5123D14}" srcOrd="9" destOrd="0" presId="urn:microsoft.com/office/officeart/2005/8/layout/cycle6"/>
    <dgm:cxn modelId="{7CE1B049-4C48-4319-BE4C-D24B5CE3CA67}" type="presParOf" srcId="{BD791BAF-9C9D-4AC4-8A2D-8F64BAF49404}" destId="{8C2B9825-DA8D-42F7-A196-B2296895C0D4}" srcOrd="10" destOrd="0" presId="urn:microsoft.com/office/officeart/2005/8/layout/cycle6"/>
    <dgm:cxn modelId="{DC80390F-ED19-4ADD-9BCF-145F4668DC74}" type="presParOf" srcId="{BD791BAF-9C9D-4AC4-8A2D-8F64BAF49404}" destId="{35EE7F6B-F498-4C3B-9A5D-DB55B8A35C1B}" srcOrd="11" destOrd="0" presId="urn:microsoft.com/office/officeart/2005/8/layout/cycle6"/>
    <dgm:cxn modelId="{D7A3186E-986C-4F38-BFBF-A858B7B6FF72}" type="presParOf" srcId="{BD791BAF-9C9D-4AC4-8A2D-8F64BAF49404}" destId="{4767074D-2A38-4E75-A603-BBB71E53D39D}" srcOrd="12" destOrd="0" presId="urn:microsoft.com/office/officeart/2005/8/layout/cycle6"/>
    <dgm:cxn modelId="{754D7C2D-F37B-4650-913D-86FF505C1EA2}" type="presParOf" srcId="{BD791BAF-9C9D-4AC4-8A2D-8F64BAF49404}" destId="{63DBF405-259B-47B4-8A11-122A7925F108}" srcOrd="13" destOrd="0" presId="urn:microsoft.com/office/officeart/2005/8/layout/cycle6"/>
    <dgm:cxn modelId="{CF439F7F-8240-408D-ABEF-53BD72584AF6}" type="presParOf" srcId="{BD791BAF-9C9D-4AC4-8A2D-8F64BAF49404}" destId="{B2E27E85-C30E-4874-A475-EFC807A2BC78}"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err="1" smtClean="0"/>
            <a:t>Government</a:t>
          </a:r>
          <a:endParaRPr lang="nl-BE" sz="1600"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G-Cloud Operations &amp; </a:t>
          </a:r>
          <a:r>
            <a:rPr lang="nl-BE" sz="1600" dirty="0" err="1" smtClean="0"/>
            <a:t>Programme</a:t>
          </a:r>
          <a:r>
            <a:rPr lang="nl-BE" sz="1600" dirty="0" smtClean="0"/>
            <a:t> Board</a:t>
          </a:r>
          <a:endParaRPr lang="nl-BE" sz="1600"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FPS/PPS</a:t>
          </a:r>
          <a:r>
            <a:rPr dirty="0"/>
            <a:t/>
          </a:r>
          <a:br>
            <a:rPr dirty="0"/>
          </a:br>
          <a:r>
            <a:rPr lang="nl-BE" sz="1600" dirty="0" smtClean="0"/>
            <a:t>(</a:t>
          </a:r>
          <a:r>
            <a:rPr lang="nl-BE" sz="1600" dirty="0" err="1" smtClean="0"/>
            <a:t>Horizontal</a:t>
          </a:r>
          <a:r>
            <a:rPr lang="nl-BE" sz="1600" dirty="0" smtClean="0"/>
            <a:t> FPS, FPS FIN, Belnet, …)</a:t>
          </a:r>
          <a:endParaRPr lang="nl-BE" sz="16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PSSI/IPB </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dirty="0" smtClean="0"/>
            <a:t>Association of  FPS/PPSI/IPB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Private ICT companies </a:t>
          </a:r>
          <a:r>
            <a:rPr lang="nl-BE" sz="1600" dirty="0" err="1" smtClean="0"/>
            <a:t>directed</a:t>
          </a:r>
          <a:r>
            <a:rPr lang="nl-BE" sz="1600" dirty="0" smtClean="0"/>
            <a:t> </a:t>
          </a:r>
          <a:r>
            <a:rPr lang="nl-BE" sz="1600" dirty="0" err="1" smtClean="0"/>
            <a:t>by</a:t>
          </a:r>
          <a:r>
            <a:rPr lang="nl-BE" sz="1600" dirty="0" smtClean="0"/>
            <a:t> FPS/PSSI/... </a:t>
          </a:r>
          <a:endParaRPr lang="nl-BE" sz="16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custT="1"/>
      <dgm:spPr/>
      <dgm:t>
        <a:bodyPr/>
        <a:lstStyle/>
        <a:p>
          <a:r>
            <a:rPr lang="en-GB" sz="2000" dirty="0">
              <a:solidFill>
                <a:schemeClr val="tx1"/>
              </a:solidFill>
            </a:rPr>
            <a:t>Offered by</a:t>
          </a:r>
        </a:p>
      </dgm:t>
    </dgm:pt>
    <dgm:pt modelId="{F7C2E3DB-0C1C-4043-AADC-4AA879B0C8E8}">
      <dgm:prSet phldrT="[Text]"/>
      <dgm:spPr/>
      <dgm:t>
        <a:bodyPr/>
        <a:lstStyle/>
        <a:p>
          <a:r>
            <a:rPr lang="en-GB"/>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custT="1"/>
      <dgm:spPr/>
      <dgm:t>
        <a:bodyPr/>
        <a:lstStyle/>
        <a:p>
          <a:r>
            <a:rPr lang="en-GB" sz="2000" dirty="0">
              <a:solidFill>
                <a:schemeClr val="tx1"/>
              </a:solidFill>
            </a:rPr>
            <a:t>Delivered by</a:t>
          </a:r>
        </a:p>
      </dgm:t>
    </dgm:pt>
    <dgm:pt modelId="{EBD4829B-DED3-486E-BCD6-3FBF6989D5E7}">
      <dgm:prSet phldrT="[Text]"/>
      <dgm:spPr/>
      <dgm:t>
        <a:bodyPr/>
        <a:lstStyle/>
        <a:p>
          <a:r>
            <a:rPr lang="en-GB"/>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111241"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5FEDE71E-5A2F-4DE1-A5F2-CC611F8DA7E7}" srcId="{421AC32E-B130-42BA-81F9-AE9E075E1DBC}" destId="{F7C2E3DB-0C1C-4043-AADC-4AA879B0C8E8}" srcOrd="1" destOrd="0" parTransId="{89C9F306-2B1D-4D22-BC49-9C67A90FB523}" sibTransId="{B293C957-C292-4B67-9899-92AE0FB1E7AE}"/>
    <dgm:cxn modelId="{C9AEDB9F-8022-4823-955E-8B6B9B408B5C}" type="presOf" srcId="{BDEC29A4-DFF6-4042-99AA-1720FEAD27D3}" destId="{0C6A2E58-22B6-4B73-AE5B-A10D46C1FF5C}" srcOrd="1"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8BE51D05-2E96-4CC7-A1A4-FA9117B09FE3}" type="presOf" srcId="{EBD4829B-DED3-486E-BCD6-3FBF6989D5E7}" destId="{B198218E-A8DA-4ADB-8F41-DBFFF85C472A}" srcOrd="0"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2609174B-8A51-42ED-AB3D-80801EFF26FC}" type="presOf" srcId="{91F1D4E4-9475-46BC-A25C-1AAEA0621669}" destId="{33A95964-6AB6-439F-B007-AB8C1CC559FB}"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B85B9815-2EF7-43DC-B2EC-9A7F94A84FD0}" type="presOf" srcId="{421AC32E-B130-42BA-81F9-AE9E075E1DBC}" destId="{208DE240-0909-4276-A059-372B7438DED9}" srcOrd="0" destOrd="0" presId="urn:microsoft.com/office/officeart/2005/8/layout/process2"/>
    <dgm:cxn modelId="{F8155E57-2A9B-4EE7-B0C0-66A339429C18}" srcId="{421AC32E-B130-42BA-81F9-AE9E075E1DBC}" destId="{EBD4829B-DED3-486E-BCD6-3FBF6989D5E7}" srcOrd="2" destOrd="0" parTransId="{64DCE39A-464B-49B9-B005-0514C289E856}" sibTransId="{163D2708-F06E-4B49-9EF7-ECD4E69940A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5F3BC5-7BB6-4BFD-8719-5426F8E49BBF}" type="doc">
      <dgm:prSet loTypeId="urn:microsoft.com/office/officeart/2005/8/layout/process1" loCatId="process" qsTypeId="urn:microsoft.com/office/officeart/2005/8/quickstyle/simple1" qsCatId="simple" csTypeId="urn:microsoft.com/office/officeart/2005/8/colors/accent1_2" csCatId="accent1" phldr="1"/>
      <dgm:spPr/>
    </dgm:pt>
    <dgm:pt modelId="{5C25E052-B31E-4B22-9042-A7EB9E73F939}">
      <dgm:prSet phldrT="[Tekst]"/>
      <dgm:spPr/>
      <dgm:t>
        <a:bodyPr/>
        <a:lstStyle/>
        <a:p>
          <a:r>
            <a:rPr lang="nl-BE" dirty="0" smtClean="0"/>
            <a:t>data </a:t>
          </a:r>
          <a:r>
            <a:rPr lang="nl-BE" dirty="0" err="1" smtClean="0"/>
            <a:t>collection</a:t>
          </a:r>
          <a:endParaRPr lang="nl-BE" dirty="0"/>
        </a:p>
      </dgm:t>
    </dgm:pt>
    <dgm:pt modelId="{F729984C-C08F-47E0-BFCB-4D8B166123AF}" type="parTrans" cxnId="{5A752201-CB03-4AFF-8217-E2CCD50EA992}">
      <dgm:prSet/>
      <dgm:spPr/>
      <dgm:t>
        <a:bodyPr/>
        <a:lstStyle/>
        <a:p>
          <a:endParaRPr lang="nl-BE"/>
        </a:p>
      </dgm:t>
    </dgm:pt>
    <dgm:pt modelId="{A21389E4-C69E-4FAB-8627-2B64EB8B42AF}" type="sibTrans" cxnId="{5A752201-CB03-4AFF-8217-E2CCD50EA992}">
      <dgm:prSet/>
      <dgm:spPr/>
      <dgm:t>
        <a:bodyPr/>
        <a:lstStyle/>
        <a:p>
          <a:endParaRPr lang="nl-BE"/>
        </a:p>
      </dgm:t>
    </dgm:pt>
    <dgm:pt modelId="{BC500C74-38A8-4609-BCC6-976CEDF349D5}">
      <dgm:prSet phldrT="[Tekst]"/>
      <dgm:spPr/>
      <dgm:t>
        <a:bodyPr/>
        <a:lstStyle/>
        <a:p>
          <a:r>
            <a:rPr lang="nl-BE" dirty="0" smtClean="0"/>
            <a:t>storage &amp; preprocessing</a:t>
          </a:r>
          <a:endParaRPr lang="nl-BE" dirty="0"/>
        </a:p>
      </dgm:t>
    </dgm:pt>
    <dgm:pt modelId="{B348D1C6-3DE2-4A20-B63B-7817F80CB8E0}" type="parTrans" cxnId="{31CD31F1-6E31-4048-92EF-9738D3C2855D}">
      <dgm:prSet/>
      <dgm:spPr/>
      <dgm:t>
        <a:bodyPr/>
        <a:lstStyle/>
        <a:p>
          <a:endParaRPr lang="nl-BE"/>
        </a:p>
      </dgm:t>
    </dgm:pt>
    <dgm:pt modelId="{F5245FC3-CFC2-4AFC-951B-43877CF4D5C0}" type="sibTrans" cxnId="{31CD31F1-6E31-4048-92EF-9738D3C2855D}">
      <dgm:prSet/>
      <dgm:spPr/>
      <dgm:t>
        <a:bodyPr/>
        <a:lstStyle/>
        <a:p>
          <a:endParaRPr lang="nl-BE"/>
        </a:p>
      </dgm:t>
    </dgm:pt>
    <dgm:pt modelId="{3F765F44-B33E-4795-BB20-3E09F7A2F8D8}">
      <dgm:prSet phldrT="[Tekst]"/>
      <dgm:spPr/>
      <dgm:t>
        <a:bodyPr/>
        <a:lstStyle/>
        <a:p>
          <a:r>
            <a:rPr lang="nl-BE" dirty="0" smtClean="0"/>
            <a:t>analysis</a:t>
          </a:r>
          <a:endParaRPr lang="nl-BE" dirty="0"/>
        </a:p>
      </dgm:t>
    </dgm:pt>
    <dgm:pt modelId="{21075311-EF6A-4AF9-870C-5F2834D378F7}" type="parTrans" cxnId="{5FF9C369-BA5C-433A-916E-B26BB9CDC6E4}">
      <dgm:prSet/>
      <dgm:spPr/>
      <dgm:t>
        <a:bodyPr/>
        <a:lstStyle/>
        <a:p>
          <a:endParaRPr lang="nl-BE"/>
        </a:p>
      </dgm:t>
    </dgm:pt>
    <dgm:pt modelId="{870155E0-5F42-4720-AE5E-A74FF0E330D4}" type="sibTrans" cxnId="{5FF9C369-BA5C-433A-916E-B26BB9CDC6E4}">
      <dgm:prSet/>
      <dgm:spPr/>
      <dgm:t>
        <a:bodyPr/>
        <a:lstStyle/>
        <a:p>
          <a:endParaRPr lang="nl-BE"/>
        </a:p>
      </dgm:t>
    </dgm:pt>
    <dgm:pt modelId="{2BA5BB08-F947-4432-9DD3-58541E78ED8D}">
      <dgm:prSet/>
      <dgm:spPr/>
      <dgm:t>
        <a:bodyPr/>
        <a:lstStyle/>
        <a:p>
          <a:r>
            <a:rPr lang="nl-BE" dirty="0" err="1" smtClean="0"/>
            <a:t>use</a:t>
          </a:r>
          <a:endParaRPr lang="nl-BE" dirty="0"/>
        </a:p>
      </dgm:t>
    </dgm:pt>
    <dgm:pt modelId="{4D6385E7-40D4-41B5-B8EF-77FD3A4178AF}" type="parTrans" cxnId="{808660A7-F82F-4938-B9ED-0684A36B532F}">
      <dgm:prSet/>
      <dgm:spPr/>
      <dgm:t>
        <a:bodyPr/>
        <a:lstStyle/>
        <a:p>
          <a:endParaRPr lang="nl-BE"/>
        </a:p>
      </dgm:t>
    </dgm:pt>
    <dgm:pt modelId="{86782DCE-3645-4B11-AFB0-6AC33F8C3814}" type="sibTrans" cxnId="{808660A7-F82F-4938-B9ED-0684A36B532F}">
      <dgm:prSet/>
      <dgm:spPr/>
      <dgm:t>
        <a:bodyPr/>
        <a:lstStyle/>
        <a:p>
          <a:endParaRPr lang="nl-BE"/>
        </a:p>
      </dgm:t>
    </dgm:pt>
    <dgm:pt modelId="{34FFE3FB-4EC7-4D65-B6F3-A4248223C13A}" type="pres">
      <dgm:prSet presAssocID="{325F3BC5-7BB6-4BFD-8719-5426F8E49BBF}" presName="Name0" presStyleCnt="0">
        <dgm:presLayoutVars>
          <dgm:dir/>
          <dgm:resizeHandles val="exact"/>
        </dgm:presLayoutVars>
      </dgm:prSet>
      <dgm:spPr/>
    </dgm:pt>
    <dgm:pt modelId="{21DC0108-60E3-4B1F-BCA2-CF1175385AE5}" type="pres">
      <dgm:prSet presAssocID="{5C25E052-B31E-4B22-9042-A7EB9E73F939}" presName="node" presStyleLbl="node1" presStyleIdx="0" presStyleCnt="4">
        <dgm:presLayoutVars>
          <dgm:bulletEnabled val="1"/>
        </dgm:presLayoutVars>
      </dgm:prSet>
      <dgm:spPr/>
      <dgm:t>
        <a:bodyPr/>
        <a:lstStyle/>
        <a:p>
          <a:endParaRPr lang="nl-BE"/>
        </a:p>
      </dgm:t>
    </dgm:pt>
    <dgm:pt modelId="{7F96FBE9-7DFF-44ED-8DFA-13B9A8F781B5}" type="pres">
      <dgm:prSet presAssocID="{A21389E4-C69E-4FAB-8627-2B64EB8B42AF}" presName="sibTrans" presStyleLbl="sibTrans2D1" presStyleIdx="0" presStyleCnt="3"/>
      <dgm:spPr/>
      <dgm:t>
        <a:bodyPr/>
        <a:lstStyle/>
        <a:p>
          <a:endParaRPr lang="nl-BE"/>
        </a:p>
      </dgm:t>
    </dgm:pt>
    <dgm:pt modelId="{069BCB6C-0CAF-4CAA-BEE2-0B1B9A4859B5}" type="pres">
      <dgm:prSet presAssocID="{A21389E4-C69E-4FAB-8627-2B64EB8B42AF}" presName="connectorText" presStyleLbl="sibTrans2D1" presStyleIdx="0" presStyleCnt="3"/>
      <dgm:spPr/>
      <dgm:t>
        <a:bodyPr/>
        <a:lstStyle/>
        <a:p>
          <a:endParaRPr lang="nl-BE"/>
        </a:p>
      </dgm:t>
    </dgm:pt>
    <dgm:pt modelId="{B74DB161-FD58-4459-942D-AA9415ED34CC}" type="pres">
      <dgm:prSet presAssocID="{BC500C74-38A8-4609-BCC6-976CEDF349D5}" presName="node" presStyleLbl="node1" presStyleIdx="1" presStyleCnt="4">
        <dgm:presLayoutVars>
          <dgm:bulletEnabled val="1"/>
        </dgm:presLayoutVars>
      </dgm:prSet>
      <dgm:spPr/>
      <dgm:t>
        <a:bodyPr/>
        <a:lstStyle/>
        <a:p>
          <a:endParaRPr lang="nl-BE"/>
        </a:p>
      </dgm:t>
    </dgm:pt>
    <dgm:pt modelId="{93DEFDEC-B46A-41DA-97DA-38E82A8D4071}" type="pres">
      <dgm:prSet presAssocID="{F5245FC3-CFC2-4AFC-951B-43877CF4D5C0}" presName="sibTrans" presStyleLbl="sibTrans2D1" presStyleIdx="1" presStyleCnt="3"/>
      <dgm:spPr/>
      <dgm:t>
        <a:bodyPr/>
        <a:lstStyle/>
        <a:p>
          <a:endParaRPr lang="nl-BE"/>
        </a:p>
      </dgm:t>
    </dgm:pt>
    <dgm:pt modelId="{DA4FAD8F-BC12-4B76-B28A-5B514841EC9A}" type="pres">
      <dgm:prSet presAssocID="{F5245FC3-CFC2-4AFC-951B-43877CF4D5C0}" presName="connectorText" presStyleLbl="sibTrans2D1" presStyleIdx="1" presStyleCnt="3"/>
      <dgm:spPr/>
      <dgm:t>
        <a:bodyPr/>
        <a:lstStyle/>
        <a:p>
          <a:endParaRPr lang="nl-BE"/>
        </a:p>
      </dgm:t>
    </dgm:pt>
    <dgm:pt modelId="{5CDF4373-CEF9-4B56-A98D-005E029C2C39}" type="pres">
      <dgm:prSet presAssocID="{3F765F44-B33E-4795-BB20-3E09F7A2F8D8}" presName="node" presStyleLbl="node1" presStyleIdx="2" presStyleCnt="4">
        <dgm:presLayoutVars>
          <dgm:bulletEnabled val="1"/>
        </dgm:presLayoutVars>
      </dgm:prSet>
      <dgm:spPr/>
      <dgm:t>
        <a:bodyPr/>
        <a:lstStyle/>
        <a:p>
          <a:endParaRPr lang="nl-BE"/>
        </a:p>
      </dgm:t>
    </dgm:pt>
    <dgm:pt modelId="{7326847D-EB21-4B6C-B953-80A9E5EC9D69}" type="pres">
      <dgm:prSet presAssocID="{870155E0-5F42-4720-AE5E-A74FF0E330D4}" presName="sibTrans" presStyleLbl="sibTrans2D1" presStyleIdx="2" presStyleCnt="3"/>
      <dgm:spPr/>
      <dgm:t>
        <a:bodyPr/>
        <a:lstStyle/>
        <a:p>
          <a:endParaRPr lang="nl-BE"/>
        </a:p>
      </dgm:t>
    </dgm:pt>
    <dgm:pt modelId="{391EBD14-7823-4D77-8FAA-3A3FA5D4FDD1}" type="pres">
      <dgm:prSet presAssocID="{870155E0-5F42-4720-AE5E-A74FF0E330D4}" presName="connectorText" presStyleLbl="sibTrans2D1" presStyleIdx="2" presStyleCnt="3"/>
      <dgm:spPr/>
      <dgm:t>
        <a:bodyPr/>
        <a:lstStyle/>
        <a:p>
          <a:endParaRPr lang="nl-BE"/>
        </a:p>
      </dgm:t>
    </dgm:pt>
    <dgm:pt modelId="{711CFF25-7941-4EA9-BE11-F54EE3F932FA}" type="pres">
      <dgm:prSet presAssocID="{2BA5BB08-F947-4432-9DD3-58541E78ED8D}" presName="node" presStyleLbl="node1" presStyleIdx="3" presStyleCnt="4">
        <dgm:presLayoutVars>
          <dgm:bulletEnabled val="1"/>
        </dgm:presLayoutVars>
      </dgm:prSet>
      <dgm:spPr/>
      <dgm:t>
        <a:bodyPr/>
        <a:lstStyle/>
        <a:p>
          <a:endParaRPr lang="nl-BE"/>
        </a:p>
      </dgm:t>
    </dgm:pt>
  </dgm:ptLst>
  <dgm:cxnLst>
    <dgm:cxn modelId="{03DCCC44-2A62-43C6-B6D7-8EADC072E601}" type="presOf" srcId="{F5245FC3-CFC2-4AFC-951B-43877CF4D5C0}" destId="{DA4FAD8F-BC12-4B76-B28A-5B514841EC9A}" srcOrd="1" destOrd="0" presId="urn:microsoft.com/office/officeart/2005/8/layout/process1"/>
    <dgm:cxn modelId="{808660A7-F82F-4938-B9ED-0684A36B532F}" srcId="{325F3BC5-7BB6-4BFD-8719-5426F8E49BBF}" destId="{2BA5BB08-F947-4432-9DD3-58541E78ED8D}" srcOrd="3" destOrd="0" parTransId="{4D6385E7-40D4-41B5-B8EF-77FD3A4178AF}" sibTransId="{86782DCE-3645-4B11-AFB0-6AC33F8C3814}"/>
    <dgm:cxn modelId="{FC4195A5-6671-4B29-BC58-C1ACF906D435}" type="presOf" srcId="{A21389E4-C69E-4FAB-8627-2B64EB8B42AF}" destId="{069BCB6C-0CAF-4CAA-BEE2-0B1B9A4859B5}" srcOrd="1" destOrd="0" presId="urn:microsoft.com/office/officeart/2005/8/layout/process1"/>
    <dgm:cxn modelId="{D2BBA94B-2C40-401A-BE5F-D837F5D280A4}" type="presOf" srcId="{870155E0-5F42-4720-AE5E-A74FF0E330D4}" destId="{391EBD14-7823-4D77-8FAA-3A3FA5D4FDD1}" srcOrd="1" destOrd="0" presId="urn:microsoft.com/office/officeart/2005/8/layout/process1"/>
    <dgm:cxn modelId="{31CD31F1-6E31-4048-92EF-9738D3C2855D}" srcId="{325F3BC5-7BB6-4BFD-8719-5426F8E49BBF}" destId="{BC500C74-38A8-4609-BCC6-976CEDF349D5}" srcOrd="1" destOrd="0" parTransId="{B348D1C6-3DE2-4A20-B63B-7817F80CB8E0}" sibTransId="{F5245FC3-CFC2-4AFC-951B-43877CF4D5C0}"/>
    <dgm:cxn modelId="{171FF5E0-3F85-4197-9994-29910803901F}" type="presOf" srcId="{325F3BC5-7BB6-4BFD-8719-5426F8E49BBF}" destId="{34FFE3FB-4EC7-4D65-B6F3-A4248223C13A}" srcOrd="0" destOrd="0" presId="urn:microsoft.com/office/officeart/2005/8/layout/process1"/>
    <dgm:cxn modelId="{D3A2DAFB-C1A5-41C1-95CF-F467692F7E36}" type="presOf" srcId="{2BA5BB08-F947-4432-9DD3-58541E78ED8D}" destId="{711CFF25-7941-4EA9-BE11-F54EE3F932FA}" srcOrd="0" destOrd="0" presId="urn:microsoft.com/office/officeart/2005/8/layout/process1"/>
    <dgm:cxn modelId="{D0C1968B-9C5A-4E8C-AE35-1EEE2DA091EB}" type="presOf" srcId="{3F765F44-B33E-4795-BB20-3E09F7A2F8D8}" destId="{5CDF4373-CEF9-4B56-A98D-005E029C2C39}" srcOrd="0" destOrd="0" presId="urn:microsoft.com/office/officeart/2005/8/layout/process1"/>
    <dgm:cxn modelId="{5A752201-CB03-4AFF-8217-E2CCD50EA992}" srcId="{325F3BC5-7BB6-4BFD-8719-5426F8E49BBF}" destId="{5C25E052-B31E-4B22-9042-A7EB9E73F939}" srcOrd="0" destOrd="0" parTransId="{F729984C-C08F-47E0-BFCB-4D8B166123AF}" sibTransId="{A21389E4-C69E-4FAB-8627-2B64EB8B42AF}"/>
    <dgm:cxn modelId="{D7A1AE79-3885-4B6B-A177-3D09FAA7E9B4}" type="presOf" srcId="{A21389E4-C69E-4FAB-8627-2B64EB8B42AF}" destId="{7F96FBE9-7DFF-44ED-8DFA-13B9A8F781B5}" srcOrd="0" destOrd="0" presId="urn:microsoft.com/office/officeart/2005/8/layout/process1"/>
    <dgm:cxn modelId="{FC203761-2DA6-4771-B4A4-2F5D08D61032}" type="presOf" srcId="{5C25E052-B31E-4B22-9042-A7EB9E73F939}" destId="{21DC0108-60E3-4B1F-BCA2-CF1175385AE5}" srcOrd="0" destOrd="0" presId="urn:microsoft.com/office/officeart/2005/8/layout/process1"/>
    <dgm:cxn modelId="{5FF9C369-BA5C-433A-916E-B26BB9CDC6E4}" srcId="{325F3BC5-7BB6-4BFD-8719-5426F8E49BBF}" destId="{3F765F44-B33E-4795-BB20-3E09F7A2F8D8}" srcOrd="2" destOrd="0" parTransId="{21075311-EF6A-4AF9-870C-5F2834D378F7}" sibTransId="{870155E0-5F42-4720-AE5E-A74FF0E330D4}"/>
    <dgm:cxn modelId="{BC8B6820-8B5B-4795-90FA-0E8920AD9C7F}" type="presOf" srcId="{870155E0-5F42-4720-AE5E-A74FF0E330D4}" destId="{7326847D-EB21-4B6C-B953-80A9E5EC9D69}" srcOrd="0" destOrd="0" presId="urn:microsoft.com/office/officeart/2005/8/layout/process1"/>
    <dgm:cxn modelId="{F9AAC212-563D-4428-BC91-9D6B7A875194}" type="presOf" srcId="{F5245FC3-CFC2-4AFC-951B-43877CF4D5C0}" destId="{93DEFDEC-B46A-41DA-97DA-38E82A8D4071}" srcOrd="0" destOrd="0" presId="urn:microsoft.com/office/officeart/2005/8/layout/process1"/>
    <dgm:cxn modelId="{DB1F6A75-8BC9-4F95-BECA-2654842570C1}" type="presOf" srcId="{BC500C74-38A8-4609-BCC6-976CEDF349D5}" destId="{B74DB161-FD58-4459-942D-AA9415ED34CC}" srcOrd="0" destOrd="0" presId="urn:microsoft.com/office/officeart/2005/8/layout/process1"/>
    <dgm:cxn modelId="{9BB9E1FE-F125-4641-9A46-59CC0920BD11}" type="presParOf" srcId="{34FFE3FB-4EC7-4D65-B6F3-A4248223C13A}" destId="{21DC0108-60E3-4B1F-BCA2-CF1175385AE5}" srcOrd="0" destOrd="0" presId="urn:microsoft.com/office/officeart/2005/8/layout/process1"/>
    <dgm:cxn modelId="{DC78DB74-D673-456A-9CB5-49466C3D2086}" type="presParOf" srcId="{34FFE3FB-4EC7-4D65-B6F3-A4248223C13A}" destId="{7F96FBE9-7DFF-44ED-8DFA-13B9A8F781B5}" srcOrd="1" destOrd="0" presId="urn:microsoft.com/office/officeart/2005/8/layout/process1"/>
    <dgm:cxn modelId="{84914C1B-6651-47B3-B2DC-86F3D63B2079}" type="presParOf" srcId="{7F96FBE9-7DFF-44ED-8DFA-13B9A8F781B5}" destId="{069BCB6C-0CAF-4CAA-BEE2-0B1B9A4859B5}" srcOrd="0" destOrd="0" presId="urn:microsoft.com/office/officeart/2005/8/layout/process1"/>
    <dgm:cxn modelId="{3B1134B8-39A0-40A1-8F8D-DF6ED802B4B1}" type="presParOf" srcId="{34FFE3FB-4EC7-4D65-B6F3-A4248223C13A}" destId="{B74DB161-FD58-4459-942D-AA9415ED34CC}" srcOrd="2" destOrd="0" presId="urn:microsoft.com/office/officeart/2005/8/layout/process1"/>
    <dgm:cxn modelId="{27FE0208-69A6-4A14-9DB9-5B09C6B6B26E}" type="presParOf" srcId="{34FFE3FB-4EC7-4D65-B6F3-A4248223C13A}" destId="{93DEFDEC-B46A-41DA-97DA-38E82A8D4071}" srcOrd="3" destOrd="0" presId="urn:microsoft.com/office/officeart/2005/8/layout/process1"/>
    <dgm:cxn modelId="{AEAD1FA8-59C6-4418-B8B8-D2F2C5172814}" type="presParOf" srcId="{93DEFDEC-B46A-41DA-97DA-38E82A8D4071}" destId="{DA4FAD8F-BC12-4B76-B28A-5B514841EC9A}" srcOrd="0" destOrd="0" presId="urn:microsoft.com/office/officeart/2005/8/layout/process1"/>
    <dgm:cxn modelId="{353BFE02-4E03-407C-8007-6FFB3C90A5A6}" type="presParOf" srcId="{34FFE3FB-4EC7-4D65-B6F3-A4248223C13A}" destId="{5CDF4373-CEF9-4B56-A98D-005E029C2C39}" srcOrd="4" destOrd="0" presId="urn:microsoft.com/office/officeart/2005/8/layout/process1"/>
    <dgm:cxn modelId="{C08142A7-916D-4EC9-936A-629B94A6763B}" type="presParOf" srcId="{34FFE3FB-4EC7-4D65-B6F3-A4248223C13A}" destId="{7326847D-EB21-4B6C-B953-80A9E5EC9D69}" srcOrd="5" destOrd="0" presId="urn:microsoft.com/office/officeart/2005/8/layout/process1"/>
    <dgm:cxn modelId="{7CF2C866-B454-4C40-90BF-2EFE3A068529}" type="presParOf" srcId="{7326847D-EB21-4B6C-B953-80A9E5EC9D69}" destId="{391EBD14-7823-4D77-8FAA-3A3FA5D4FDD1}" srcOrd="0" destOrd="0" presId="urn:microsoft.com/office/officeart/2005/8/layout/process1"/>
    <dgm:cxn modelId="{3F2F605E-5C70-4FA8-A314-3403FD7DEAAB}" type="presParOf" srcId="{34FFE3FB-4EC7-4D65-B6F3-A4248223C13A}" destId="{711CFF25-7941-4EA9-BE11-F54EE3F932F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fr-BE"/>
        </a:p>
      </dgm:t>
    </dgm:pt>
    <dgm:pt modelId="{6DE9FBBC-173E-4AE4-922A-0ED4089ACA7D}">
      <dgm:prSet phldrT="[Text]"/>
      <dgm:spPr/>
      <dgm:t>
        <a:bodyPr/>
        <a:lstStyle/>
        <a:p>
          <a:r>
            <a:rPr lang="fr-BE" b="1" dirty="0" err="1" smtClean="0"/>
            <a:t>Supervised</a:t>
          </a:r>
          <a:r>
            <a:rPr lang="fr-BE" b="1" dirty="0" smtClean="0"/>
            <a:t> </a:t>
          </a:r>
          <a:r>
            <a:rPr lang="fr-BE" b="1" dirty="0" err="1" smtClean="0"/>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smtClean="0"/>
            <a:t>learns</a:t>
          </a:r>
          <a:r>
            <a:rPr lang="fr-BE" dirty="0" smtClean="0"/>
            <a:t> </a:t>
          </a:r>
          <a:r>
            <a:rPr lang="fr-BE" dirty="0" err="1" smtClean="0"/>
            <a:t>from</a:t>
          </a:r>
          <a:r>
            <a:rPr lang="fr-BE" dirty="0" smtClean="0"/>
            <a:t> </a:t>
          </a:r>
          <a:r>
            <a:rPr lang="fr-BE" dirty="0" err="1" smtClean="0"/>
            <a:t>examples</a:t>
          </a:r>
          <a:r>
            <a:rPr lang="fr-BE" dirty="0" smtClean="0"/>
            <a:t> of pairs of input-output</a:t>
          </a:r>
          <a:endParaRPr lang="fr-BE" dirty="0"/>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smtClean="0"/>
            <a:t>feedback </a:t>
          </a:r>
          <a:r>
            <a:rPr lang="fr-BE" dirty="0" err="1" smtClean="0"/>
            <a:t>from</a:t>
          </a:r>
          <a:r>
            <a:rPr lang="fr-BE" dirty="0" smtClean="0"/>
            <a:t> a ‘</a:t>
          </a:r>
          <a:r>
            <a:rPr lang="fr-BE" dirty="0" err="1" smtClean="0"/>
            <a:t>teacher</a:t>
          </a:r>
          <a:r>
            <a:rPr lang="fr-BE" dirty="0" smtClean="0"/>
            <a:t>’ </a:t>
          </a:r>
          <a:r>
            <a:rPr lang="fr-BE" dirty="0" err="1" smtClean="0"/>
            <a:t>which</a:t>
          </a:r>
          <a:r>
            <a:rPr lang="fr-BE" dirty="0" smtClean="0"/>
            <a:t> </a:t>
          </a:r>
          <a:r>
            <a:rPr lang="fr-BE" dirty="0" err="1" smtClean="0"/>
            <a:t>provides</a:t>
          </a:r>
          <a:r>
            <a:rPr lang="fr-BE" dirty="0" smtClean="0"/>
            <a:t> the correct </a:t>
          </a:r>
          <a:r>
            <a:rPr lang="fr-BE" dirty="0" err="1" smtClean="0"/>
            <a:t>answer</a:t>
          </a:r>
          <a:r>
            <a:rPr lang="fr-BE" dirty="0" smtClean="0"/>
            <a:t> for </a:t>
          </a:r>
          <a:r>
            <a:rPr lang="fr-BE" dirty="0" err="1" smtClean="0"/>
            <a:t>example</a:t>
          </a:r>
          <a:r>
            <a:rPr lang="fr-BE" dirty="0" smtClean="0"/>
            <a:t> inputs</a:t>
          </a:r>
          <a:endParaRPr lang="fr-BE" dirty="0"/>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smtClean="0"/>
            <a:t>Unsupervised</a:t>
          </a:r>
          <a:r>
            <a:rPr lang="fr-BE" b="1" dirty="0" smtClean="0"/>
            <a:t> </a:t>
          </a:r>
          <a:r>
            <a:rPr lang="fr-BE" b="1" dirty="0" err="1" smtClean="0"/>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smtClean="0"/>
            <a:t>learns</a:t>
          </a:r>
          <a:r>
            <a:rPr lang="fr-BE" dirty="0" smtClean="0"/>
            <a:t> patterns in the input</a:t>
          </a:r>
          <a:endParaRPr lang="fr-BE" dirty="0"/>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smtClean="0"/>
            <a:t>Reinforcement</a:t>
          </a:r>
          <a:r>
            <a:rPr lang="fr-BE" b="1" dirty="0" smtClean="0"/>
            <a:t> </a:t>
          </a:r>
          <a:r>
            <a:rPr lang="fr-BE" b="1" dirty="0" err="1" smtClean="0"/>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very</a:t>
          </a:r>
          <a:r>
            <a:rPr lang="fr-BE" dirty="0" smtClean="0"/>
            <a:t> efficient for </a:t>
          </a:r>
          <a:r>
            <a:rPr lang="fr-BE" dirty="0" err="1" smtClean="0"/>
            <a:t>complex</a:t>
          </a:r>
          <a:r>
            <a:rPr lang="fr-BE" dirty="0" smtClean="0"/>
            <a:t> </a:t>
          </a:r>
          <a:r>
            <a:rPr lang="fr-BE" dirty="0" err="1" smtClean="0"/>
            <a:t>problems</a:t>
          </a:r>
          <a:r>
            <a:rPr lang="fr-BE" dirty="0" smtClean="0"/>
            <a:t> in </a:t>
          </a:r>
          <a:r>
            <a:rPr lang="fr-BE" dirty="0" err="1" smtClean="0"/>
            <a:t>unknown</a:t>
          </a:r>
          <a:r>
            <a:rPr lang="fr-BE" dirty="0" smtClean="0"/>
            <a:t> </a:t>
          </a:r>
          <a:r>
            <a:rPr lang="fr-BE" dirty="0" err="1" smtClean="0"/>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smtClean="0"/>
            <a:t>particularly</a:t>
          </a:r>
          <a:r>
            <a:rPr lang="fr-BE" dirty="0" smtClean="0"/>
            <a:t> </a:t>
          </a:r>
          <a:r>
            <a:rPr lang="fr-BE" dirty="0" err="1" smtClean="0"/>
            <a:t>used</a:t>
          </a:r>
          <a:r>
            <a:rPr lang="fr-BE" dirty="0" smtClean="0"/>
            <a:t> in </a:t>
          </a:r>
          <a:r>
            <a:rPr lang="fr-BE" dirty="0" err="1" smtClean="0"/>
            <a:t>Robotics</a:t>
          </a:r>
          <a:r>
            <a:rPr lang="fr-BE" dirty="0" smtClean="0"/>
            <a:t> (film robot)</a:t>
          </a:r>
          <a:endParaRPr lang="fr-BE" dirty="0"/>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smtClean="0"/>
            <a:t>receives</a:t>
          </a:r>
          <a:r>
            <a:rPr lang="fr-BE" dirty="0" smtClean="0"/>
            <a:t> a </a:t>
          </a:r>
          <a:r>
            <a:rPr lang="fr-BE" dirty="0" err="1" smtClean="0"/>
            <a:t>reward</a:t>
          </a:r>
          <a:r>
            <a:rPr lang="fr-BE" dirty="0" smtClean="0"/>
            <a:t> if </a:t>
          </a:r>
          <a:r>
            <a:rPr lang="fr-BE" dirty="0" err="1" smtClean="0"/>
            <a:t>successful</a:t>
          </a:r>
          <a:r>
            <a:rPr lang="fr-BE" dirty="0" smtClean="0"/>
            <a:t> at </a:t>
          </a:r>
          <a:r>
            <a:rPr lang="fr-BE" dirty="0" err="1" smtClean="0"/>
            <a:t>executing</a:t>
          </a:r>
          <a:r>
            <a:rPr lang="fr-BE" dirty="0" smtClean="0"/>
            <a:t> a </a:t>
          </a:r>
          <a:r>
            <a:rPr lang="fr-BE" dirty="0" err="1" smtClean="0"/>
            <a:t>task</a:t>
          </a:r>
          <a:r>
            <a:rPr lang="fr-BE" dirty="0" smtClean="0"/>
            <a:t> or </a:t>
          </a:r>
          <a:r>
            <a:rPr lang="fr-BE" dirty="0" err="1" smtClean="0"/>
            <a:t>punishment</a:t>
          </a:r>
          <a:r>
            <a:rPr lang="fr-BE" dirty="0" smtClean="0"/>
            <a:t> </a:t>
          </a:r>
          <a:r>
            <a:rPr lang="fr-BE" dirty="0" err="1" smtClean="0"/>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smtClean="0"/>
            <a:t>most</a:t>
          </a:r>
          <a:r>
            <a:rPr lang="fr-BE" dirty="0" smtClean="0"/>
            <a:t> </a:t>
          </a:r>
          <a:r>
            <a:rPr lang="fr-BE" dirty="0" err="1" smtClean="0"/>
            <a:t>common</a:t>
          </a:r>
          <a:r>
            <a:rPr lang="fr-BE" dirty="0" smtClean="0"/>
            <a:t> </a:t>
          </a:r>
          <a:r>
            <a:rPr lang="fr-BE" dirty="0" err="1" smtClean="0"/>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smtClean="0"/>
            <a:t>used</a:t>
          </a:r>
          <a:r>
            <a:rPr lang="fr-BE" dirty="0" smtClean="0"/>
            <a:t> </a:t>
          </a:r>
          <a:r>
            <a:rPr lang="fr-BE" dirty="0" err="1" smtClean="0"/>
            <a:t>mainly</a:t>
          </a:r>
          <a:r>
            <a:rPr lang="fr-BE" dirty="0" smtClean="0"/>
            <a:t> for </a:t>
          </a:r>
          <a:r>
            <a:rPr lang="fr-BE" dirty="0" err="1" smtClean="0"/>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smtClean="0"/>
            <a:t>eg</a:t>
          </a:r>
          <a:r>
            <a:rPr lang="fr-BE" dirty="0" smtClean="0"/>
            <a:t> </a:t>
          </a:r>
          <a:r>
            <a:rPr lang="fr-BE" dirty="0" err="1" smtClean="0"/>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fr-BE"/>
        </a:p>
      </dgm:t>
    </dgm:pt>
    <dgm:pt modelId="{BC2CF648-F66A-4A37-8CC4-879CD56AE684}" type="pres">
      <dgm:prSet presAssocID="{6DE9FBBC-173E-4AE4-922A-0ED4089ACA7D}" presName="composite" presStyleCnt="0"/>
      <dgm:spPr/>
      <dgm:t>
        <a:bodyPr/>
        <a:lstStyle/>
        <a:p>
          <a:endParaRPr lang="fr-BE"/>
        </a:p>
      </dgm:t>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fr-BE"/>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fr-BE"/>
        </a:p>
      </dgm:t>
    </dgm:pt>
    <dgm:pt modelId="{FC9D3810-8A9B-4EB2-B5B1-317ACFB5BA60}" type="pres">
      <dgm:prSet presAssocID="{81F11CFE-2F44-4AC4-BB70-B658B4A9B7BE}" presName="space" presStyleCnt="0"/>
      <dgm:spPr/>
      <dgm:t>
        <a:bodyPr/>
        <a:lstStyle/>
        <a:p>
          <a:endParaRPr lang="fr-BE"/>
        </a:p>
      </dgm:t>
    </dgm:pt>
    <dgm:pt modelId="{8D4FDFF9-D76D-4FE6-BF87-C78D43D8DDBB}" type="pres">
      <dgm:prSet presAssocID="{3FA9B19D-E270-41EE-B4AD-F697AB6B318F}" presName="composite" presStyleCnt="0"/>
      <dgm:spPr/>
      <dgm:t>
        <a:bodyPr/>
        <a:lstStyle/>
        <a:p>
          <a:endParaRPr lang="fr-BE"/>
        </a:p>
      </dgm:t>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fr-BE"/>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fr-BE"/>
        </a:p>
      </dgm:t>
    </dgm:pt>
    <dgm:pt modelId="{2641CDE6-3B39-4675-AE0B-A4E7F485CF0B}" type="pres">
      <dgm:prSet presAssocID="{56CC58A9-1E98-4660-9486-AA940EFB4102}" presName="space" presStyleCnt="0"/>
      <dgm:spPr/>
      <dgm:t>
        <a:bodyPr/>
        <a:lstStyle/>
        <a:p>
          <a:endParaRPr lang="fr-BE"/>
        </a:p>
      </dgm:t>
    </dgm:pt>
    <dgm:pt modelId="{8CCFECF5-BAB6-49DB-BBA5-EFDF60B1275F}" type="pres">
      <dgm:prSet presAssocID="{8E96135C-6BEB-43A3-BDCD-3B27AF8531E0}" presName="composite" presStyleCnt="0"/>
      <dgm:spPr/>
      <dgm:t>
        <a:bodyPr/>
        <a:lstStyle/>
        <a:p>
          <a:endParaRPr lang="fr-BE"/>
        </a:p>
      </dgm:t>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fr-BE"/>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fr-BE"/>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D3B8E5BD-EE5E-4350-BD95-95FB4493A9DD}" type="presOf" srcId="{5863230C-7549-43CD-8A15-37CD435FE4D8}" destId="{63AEA9B5-CCB5-4A08-9C82-6914858755BF}"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057AB39E-F6AC-415B-B0D2-F5FC6289597A}" type="presOf" srcId="{8845F426-6338-4287-A775-62A28FD4B0B5}" destId="{7C270DA6-18AC-4A25-BC9A-F25D9F15C8FF}" srcOrd="0" destOrd="3" presId="urn:microsoft.com/office/officeart/2005/8/layout/hList1"/>
    <dgm:cxn modelId="{7A0406BD-6532-4665-AF54-2C11DE634361}" srcId="{3FA9B19D-E270-41EE-B4AD-F697AB6B318F}" destId="{2F00E2E5-A12C-441A-AC01-AF58EC729445}" srcOrd="1" destOrd="0" parTransId="{4F875482-9BDE-4618-BF8A-77B6D54C62A0}" sibTransId="{56C015FC-92A2-4C53-A97F-5EB498AE0063}"/>
    <dgm:cxn modelId="{16D3420E-D435-401B-8B54-1F9BDAD872AD}" srcId="{8E96135C-6BEB-43A3-BDCD-3B27AF8531E0}" destId="{8845F426-6338-4287-A775-62A28FD4B0B5}" srcOrd="3" destOrd="0" parTransId="{362C7113-347D-4BDB-B086-292E02E79880}" sibTransId="{9A01BAED-D23E-4B16-BEC7-9B63DA24D3CD}"/>
    <dgm:cxn modelId="{5E7AE7A0-5ECB-4FA4-87E1-0444B1A4A072}" srcId="{8E96135C-6BEB-43A3-BDCD-3B27AF8531E0}" destId="{7EF26247-894B-4B01-822B-B2F1C8A89FB6}" srcOrd="2" destOrd="0" parTransId="{E226D233-75BB-4F95-A762-418AF7AB96F4}" sibTransId="{87D7395E-19F0-4873-976A-74485C72E380}"/>
    <dgm:cxn modelId="{BB710C48-3668-4039-AAF5-BEFB9475D325}" srcId="{6DE9FBBC-173E-4AE4-922A-0ED4089ACA7D}" destId="{18F8C79D-8880-41AF-ABFA-BD90240EC1BB}" srcOrd="0" destOrd="0" parTransId="{5C70A860-7A38-410F-8198-08F3E548A2E8}" sibTransId="{86DF6D9A-A543-4DB0-B8DB-A9FD6292C633}"/>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267329"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Co</a:t>
          </a:r>
          <a:r>
            <a:rPr lang="en-US" sz="2000" kern="1200" dirty="0" smtClean="0"/>
            <a:t>o</a:t>
          </a:r>
          <a:r>
            <a:rPr sz="2000" kern="1200" dirty="0" smtClean="0"/>
            <a:t>rdinati</a:t>
          </a:r>
          <a:r>
            <a:rPr lang="en-US" sz="2000" kern="1200" dirty="0" smtClean="0"/>
            <a:t>on of the electronic processes</a:t>
          </a:r>
          <a:endParaRPr lang="nl-BE" sz="2000" kern="1200" dirty="0"/>
        </a:p>
      </dsp:txBody>
      <dsp:txXfrm>
        <a:off x="267329" y="223185"/>
        <a:ext cx="3322701" cy="1038344"/>
      </dsp:txXfrm>
    </dsp:sp>
    <dsp:sp modelId="{8B00EC11-24E0-4E0C-8101-DB576F31F9D2}">
      <dsp:nvSpPr>
        <dsp:cNvPr id="0" name=""/>
        <dsp:cNvSpPr/>
      </dsp:nvSpPr>
      <dsp:spPr>
        <a:xfrm>
          <a:off x="128883" y="73202"/>
          <a:ext cx="726840" cy="109026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894272"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Portal </a:t>
          </a:r>
          <a:endParaRPr lang="nl-BE" sz="2000" kern="1200" dirty="0"/>
        </a:p>
      </dsp:txBody>
      <dsp:txXfrm>
        <a:off x="3894272" y="223185"/>
        <a:ext cx="3322701" cy="1038344"/>
      </dsp:txXfrm>
    </dsp:sp>
    <dsp:sp modelId="{17BB8C5E-ACC5-4AEA-AC3B-15C53CC548C0}">
      <dsp:nvSpPr>
        <dsp:cNvPr id="0" name=""/>
        <dsp:cNvSpPr/>
      </dsp:nvSpPr>
      <dsp:spPr>
        <a:xfrm>
          <a:off x="3755826" y="73202"/>
          <a:ext cx="726840" cy="109026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521215"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Integrated user and access management system</a:t>
          </a:r>
          <a:endParaRPr lang="nl-BE" sz="2000" kern="1200" dirty="0"/>
        </a:p>
      </dsp:txBody>
      <dsp:txXfrm>
        <a:off x="7521215" y="223185"/>
        <a:ext cx="3322701" cy="1038344"/>
      </dsp:txXfrm>
    </dsp:sp>
    <dsp:sp modelId="{DEDE190B-7605-44A7-B19B-482157C4ED09}">
      <dsp:nvSpPr>
        <dsp:cNvPr id="0" name=""/>
        <dsp:cNvSpPr/>
      </dsp:nvSpPr>
      <dsp:spPr>
        <a:xfrm>
          <a:off x="7382769" y="73202"/>
          <a:ext cx="726840" cy="109026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267329"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Management of </a:t>
          </a:r>
          <a:r>
            <a:rPr sz="2000" kern="1200" dirty="0" smtClean="0"/>
            <a:t>loggings</a:t>
          </a:r>
          <a:endParaRPr lang="nl-BE" sz="2000" kern="1200" dirty="0"/>
        </a:p>
      </dsp:txBody>
      <dsp:txXfrm>
        <a:off x="267329" y="1530345"/>
        <a:ext cx="3322701" cy="1038344"/>
      </dsp:txXfrm>
    </dsp:sp>
    <dsp:sp modelId="{F94043AE-FBAE-4418-8D10-10B1481C95AF}">
      <dsp:nvSpPr>
        <dsp:cNvPr id="0" name=""/>
        <dsp:cNvSpPr/>
      </dsp:nvSpPr>
      <dsp:spPr>
        <a:xfrm>
          <a:off x="128883" y="1380362"/>
          <a:ext cx="726840" cy="109026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894272"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System </a:t>
          </a:r>
          <a:r>
            <a:rPr lang="en-US" sz="2000" kern="1200" dirty="0" smtClean="0"/>
            <a:t>for</a:t>
          </a:r>
          <a:r>
            <a:rPr sz="2000" kern="1200" dirty="0" smtClean="0"/>
            <a:t> </a:t>
          </a:r>
          <a:r>
            <a:rPr sz="2000" kern="1200" dirty="0"/>
            <a:t>end-to-end </a:t>
          </a:r>
          <a:r>
            <a:rPr lang="en-US" sz="2000" kern="1200" dirty="0" smtClean="0"/>
            <a:t>encryption</a:t>
          </a:r>
          <a:endParaRPr lang="nl-BE" sz="2000" kern="1200" dirty="0"/>
        </a:p>
      </dsp:txBody>
      <dsp:txXfrm>
        <a:off x="3894272" y="1530345"/>
        <a:ext cx="3322701" cy="1038344"/>
      </dsp:txXfrm>
    </dsp:sp>
    <dsp:sp modelId="{1D377189-38FA-44FB-9886-A25D865375A4}">
      <dsp:nvSpPr>
        <dsp:cNvPr id="0" name=""/>
        <dsp:cNvSpPr/>
      </dsp:nvSpPr>
      <dsp:spPr>
        <a:xfrm>
          <a:off x="3755826" y="1380362"/>
          <a:ext cx="726840" cy="1090261"/>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521215"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fr-BE" sz="2000" kern="1200" dirty="0" smtClean="0">
              <a:solidFill>
                <a:srgbClr val="3E6E5A"/>
              </a:solidFill>
            </a:rPr>
            <a:t>eHealth</a:t>
          </a:r>
          <a:r>
            <a:rPr sz="2000" kern="1200" dirty="0"/>
            <a:t>Box</a:t>
          </a:r>
          <a:endParaRPr lang="nl-BE" sz="2000" kern="1200" dirty="0"/>
        </a:p>
      </dsp:txBody>
      <dsp:txXfrm>
        <a:off x="7521215" y="1530345"/>
        <a:ext cx="3322701" cy="1038344"/>
      </dsp:txXfrm>
    </dsp:sp>
    <dsp:sp modelId="{82E38FB2-A96C-4D7A-A866-6D7BE57189A0}">
      <dsp:nvSpPr>
        <dsp:cNvPr id="0" name=""/>
        <dsp:cNvSpPr/>
      </dsp:nvSpPr>
      <dsp:spPr>
        <a:xfrm>
          <a:off x="7382769" y="1380362"/>
          <a:ext cx="726840" cy="1090261"/>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267329"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a:t>Timestamping</a:t>
          </a:r>
          <a:endParaRPr lang="nl-BE" sz="2000" kern="1200"/>
        </a:p>
      </dsp:txBody>
      <dsp:txXfrm>
        <a:off x="267329" y="2837505"/>
        <a:ext cx="3322701" cy="1038344"/>
      </dsp:txXfrm>
    </dsp:sp>
    <dsp:sp modelId="{A9E14B50-194E-4A93-B9D9-20BB56D81973}">
      <dsp:nvSpPr>
        <dsp:cNvPr id="0" name=""/>
        <dsp:cNvSpPr/>
      </dsp:nvSpPr>
      <dsp:spPr>
        <a:xfrm>
          <a:off x="128883" y="2687522"/>
          <a:ext cx="726840" cy="1090261"/>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894272"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Coding </a:t>
          </a:r>
          <a:r>
            <a:rPr lang="en-US" sz="2000" kern="1200" dirty="0" smtClean="0"/>
            <a:t>and</a:t>
          </a:r>
          <a:r>
            <a:rPr sz="2000" kern="1200" dirty="0" smtClean="0"/>
            <a:t> </a:t>
          </a:r>
          <a:r>
            <a:rPr sz="2000" kern="1200" dirty="0" err="1" smtClean="0"/>
            <a:t>anon</a:t>
          </a:r>
          <a:r>
            <a:rPr lang="en-US" sz="2000" kern="1200" dirty="0" err="1" smtClean="0"/>
            <a:t>y</a:t>
          </a:r>
          <a:r>
            <a:rPr sz="2000" kern="1200" dirty="0" err="1" smtClean="0"/>
            <a:t>mising</a:t>
          </a:r>
          <a:endParaRPr lang="nl-BE" sz="2000" kern="1200" dirty="0"/>
        </a:p>
      </dsp:txBody>
      <dsp:txXfrm>
        <a:off x="3894272" y="2837505"/>
        <a:ext cx="3322701" cy="1038344"/>
      </dsp:txXfrm>
    </dsp:sp>
    <dsp:sp modelId="{70C2EA1E-D7DB-4E74-806D-4590DBE781A3}">
      <dsp:nvSpPr>
        <dsp:cNvPr id="0" name=""/>
        <dsp:cNvSpPr/>
      </dsp:nvSpPr>
      <dsp:spPr>
        <a:xfrm>
          <a:off x="3755826" y="2687522"/>
          <a:ext cx="726840" cy="1090261"/>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521215"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Consultation of National register and CBSS registers</a:t>
          </a:r>
          <a:endParaRPr lang="nl-BE" sz="2000" kern="1200" dirty="0"/>
        </a:p>
      </dsp:txBody>
      <dsp:txXfrm>
        <a:off x="7521215" y="2837505"/>
        <a:ext cx="3322701" cy="1038344"/>
      </dsp:txXfrm>
    </dsp:sp>
    <dsp:sp modelId="{139FD9EA-3509-4D4C-98D4-BC741BA871D8}">
      <dsp:nvSpPr>
        <dsp:cNvPr id="0" name=""/>
        <dsp:cNvSpPr/>
      </dsp:nvSpPr>
      <dsp:spPr>
        <a:xfrm>
          <a:off x="7382769" y="2687522"/>
          <a:ext cx="726840" cy="1090261"/>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894272" y="414466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Reference directories</a:t>
          </a:r>
          <a:r>
            <a:rPr sz="2000" kern="1200" dirty="0" smtClean="0"/>
            <a:t> (</a:t>
          </a:r>
          <a:r>
            <a:rPr lang="nl-BE" sz="2000" kern="1200" dirty="0" smtClean="0"/>
            <a:t>hub-</a:t>
          </a:r>
          <a:r>
            <a:rPr sz="2000" kern="1200" dirty="0" err="1" smtClean="0"/>
            <a:t>metahub</a:t>
          </a:r>
          <a:r>
            <a:rPr lang="nl-BE" sz="2000" kern="1200" dirty="0" smtClean="0"/>
            <a:t> system</a:t>
          </a:r>
          <a:r>
            <a:rPr sz="2000" kern="1200" dirty="0" smtClean="0"/>
            <a:t>)</a:t>
          </a:r>
          <a:endParaRPr lang="nl-BE" sz="2000" kern="1200" dirty="0"/>
        </a:p>
      </dsp:txBody>
      <dsp:txXfrm>
        <a:off x="3894272" y="4144665"/>
        <a:ext cx="3322701" cy="1038344"/>
      </dsp:txXfrm>
    </dsp:sp>
    <dsp:sp modelId="{763F0339-AF8A-4C55-81EF-EEBFD25A8379}">
      <dsp:nvSpPr>
        <dsp:cNvPr id="0" name=""/>
        <dsp:cNvSpPr/>
      </dsp:nvSpPr>
      <dsp:spPr>
        <a:xfrm>
          <a:off x="3755826" y="3994682"/>
          <a:ext cx="726840" cy="1090261"/>
        </a:xfrm>
        <a:prstGeom prst="rect">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53378-2FA7-4F1F-A247-1D67F858DEC5}">
      <dsp:nvSpPr>
        <dsp:cNvPr id="0" name=""/>
        <dsp:cNvSpPr/>
      </dsp:nvSpPr>
      <dsp:spPr>
        <a:xfrm>
          <a:off x="2870232" y="2360"/>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On </a:t>
          </a:r>
          <a:r>
            <a:rPr lang="nl-BE" sz="2000" kern="1200" dirty="0" err="1" smtClean="0"/>
            <a:t>Demand</a:t>
          </a:r>
          <a:endParaRPr lang="fr-BE" sz="2000" kern="1200" dirty="0" smtClean="0"/>
        </a:p>
      </dsp:txBody>
      <dsp:txXfrm>
        <a:off x="2924035" y="56163"/>
        <a:ext cx="1588028" cy="994556"/>
      </dsp:txXfrm>
    </dsp:sp>
    <dsp:sp modelId="{E0EA8C61-97D1-4992-9F07-AA6EAE05D2CC}">
      <dsp:nvSpPr>
        <dsp:cNvPr id="0" name=""/>
        <dsp:cNvSpPr/>
      </dsp:nvSpPr>
      <dsp:spPr>
        <a:xfrm>
          <a:off x="1515106" y="553441"/>
          <a:ext cx="4405886" cy="4405886"/>
        </a:xfrm>
        <a:custGeom>
          <a:avLst/>
          <a:gdLst/>
          <a:ahLst/>
          <a:cxnLst/>
          <a:rect l="0" t="0" r="0" b="0"/>
          <a:pathLst>
            <a:path>
              <a:moveTo>
                <a:pt x="3062420" y="174579"/>
              </a:moveTo>
              <a:arcTo wR="2202943" hR="2202943" stAng="17577828"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6B5FEE-A1C2-4256-B57E-FEF3020F2C0B}">
      <dsp:nvSpPr>
        <dsp:cNvPr id="0" name=""/>
        <dsp:cNvSpPr/>
      </dsp:nvSpPr>
      <dsp:spPr>
        <a:xfrm>
          <a:off x="4965356" y="1524557"/>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err="1" smtClean="0"/>
            <a:t>Broad</a:t>
          </a:r>
          <a:r>
            <a:rPr lang="nl-BE" sz="2000" kern="1200" dirty="0" smtClean="0"/>
            <a:t> </a:t>
          </a:r>
          <a:r>
            <a:rPr lang="nl-BE" sz="2000" kern="1200" dirty="0" err="1" smtClean="0"/>
            <a:t>network</a:t>
          </a:r>
          <a:r>
            <a:rPr lang="nl-BE" sz="2000" kern="1200" dirty="0" smtClean="0"/>
            <a:t> access</a:t>
          </a:r>
          <a:endParaRPr lang="fr-BE" sz="2000" kern="1200" dirty="0" smtClean="0"/>
        </a:p>
      </dsp:txBody>
      <dsp:txXfrm>
        <a:off x="5019159" y="1578360"/>
        <a:ext cx="1588028" cy="994556"/>
      </dsp:txXfrm>
    </dsp:sp>
    <dsp:sp modelId="{E7C53F34-3C33-4D93-AB68-7C16E0A75B11}">
      <dsp:nvSpPr>
        <dsp:cNvPr id="0" name=""/>
        <dsp:cNvSpPr/>
      </dsp:nvSpPr>
      <dsp:spPr>
        <a:xfrm>
          <a:off x="1515106" y="553441"/>
          <a:ext cx="4405886" cy="4405886"/>
        </a:xfrm>
        <a:custGeom>
          <a:avLst/>
          <a:gdLst/>
          <a:ahLst/>
          <a:cxnLst/>
          <a:rect l="0" t="0" r="0" b="0"/>
          <a:pathLst>
            <a:path>
              <a:moveTo>
                <a:pt x="4402852" y="2087363"/>
              </a:moveTo>
              <a:arcTo wR="2202943" hR="2202943" stAng="21419552"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9D5275-87D1-4C6B-B05C-AD1B6ECDA94A}">
      <dsp:nvSpPr>
        <dsp:cNvPr id="0" name=""/>
        <dsp:cNvSpPr/>
      </dsp:nvSpPr>
      <dsp:spPr>
        <a:xfrm>
          <a:off x="4165090" y="3987522"/>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Resource pooling</a:t>
          </a:r>
          <a:endParaRPr lang="fr-BE" sz="2000" kern="1200" dirty="0" smtClean="0"/>
        </a:p>
      </dsp:txBody>
      <dsp:txXfrm>
        <a:off x="4218893" y="4041325"/>
        <a:ext cx="1588028" cy="994556"/>
      </dsp:txXfrm>
    </dsp:sp>
    <dsp:sp modelId="{3AE14693-F1C7-402A-B722-9554EE076C2D}">
      <dsp:nvSpPr>
        <dsp:cNvPr id="0" name=""/>
        <dsp:cNvSpPr/>
      </dsp:nvSpPr>
      <dsp:spPr>
        <a:xfrm>
          <a:off x="1515106" y="553441"/>
          <a:ext cx="4405886" cy="4405886"/>
        </a:xfrm>
        <a:custGeom>
          <a:avLst/>
          <a:gdLst/>
          <a:ahLst/>
          <a:cxnLst/>
          <a:rect l="0" t="0" r="0" b="0"/>
          <a:pathLst>
            <a:path>
              <a:moveTo>
                <a:pt x="2641225" y="4361847"/>
              </a:moveTo>
              <a:arcTo wR="2202943" hR="2202943" stAng="4711456" swAng="137708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FB6E28-BF87-43CA-BFE1-7702D5123D14}">
      <dsp:nvSpPr>
        <dsp:cNvPr id="0" name=""/>
        <dsp:cNvSpPr/>
      </dsp:nvSpPr>
      <dsp:spPr>
        <a:xfrm>
          <a:off x="1575375" y="3987522"/>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err="1" smtClean="0"/>
            <a:t>Measured</a:t>
          </a:r>
          <a:r>
            <a:rPr lang="nl-BE" sz="2000" kern="1200" dirty="0" smtClean="0"/>
            <a:t> service</a:t>
          </a:r>
          <a:endParaRPr lang="nl-BE" sz="2000" kern="1200" dirty="0"/>
        </a:p>
      </dsp:txBody>
      <dsp:txXfrm>
        <a:off x="1629178" y="4041325"/>
        <a:ext cx="1588028" cy="994556"/>
      </dsp:txXfrm>
    </dsp:sp>
    <dsp:sp modelId="{35EE7F6B-F498-4C3B-9A5D-DB55B8A35C1B}">
      <dsp:nvSpPr>
        <dsp:cNvPr id="0" name=""/>
        <dsp:cNvSpPr/>
      </dsp:nvSpPr>
      <dsp:spPr>
        <a:xfrm>
          <a:off x="1515106" y="553441"/>
          <a:ext cx="4405886" cy="4405886"/>
        </a:xfrm>
        <a:custGeom>
          <a:avLst/>
          <a:gdLst/>
          <a:ahLst/>
          <a:cxnLst/>
          <a:rect l="0" t="0" r="0" b="0"/>
          <a:pathLst>
            <a:path>
              <a:moveTo>
                <a:pt x="368279" y="3422355"/>
              </a:moveTo>
              <a:arcTo wR="2202943" hR="2202943" stAng="8783395"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67074D-2A38-4E75-A603-BBB71E53D39D}">
      <dsp:nvSpPr>
        <dsp:cNvPr id="0" name=""/>
        <dsp:cNvSpPr/>
      </dsp:nvSpPr>
      <dsp:spPr>
        <a:xfrm>
          <a:off x="775109" y="1524557"/>
          <a:ext cx="1695634" cy="1102162"/>
        </a:xfrm>
        <a:prstGeom prst="roundRect">
          <a:avLst/>
        </a:prstGeom>
        <a:solidFill>
          <a:srgbClr val="0087BE"/>
        </a:solidFill>
        <a:ln w="25400" cap="flat" cmpd="sng" algn="ctr">
          <a:solidFill>
            <a:srgbClr val="0087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Rapid </a:t>
          </a:r>
          <a:r>
            <a:rPr lang="nl-BE" sz="2000" kern="1200" dirty="0" err="1" smtClean="0"/>
            <a:t>elasiticity</a:t>
          </a:r>
          <a:endParaRPr lang="fr-BE" sz="2000" kern="1200" dirty="0" smtClean="0"/>
        </a:p>
      </dsp:txBody>
      <dsp:txXfrm>
        <a:off x="828912" y="1578360"/>
        <a:ext cx="1588028" cy="994556"/>
      </dsp:txXfrm>
    </dsp:sp>
    <dsp:sp modelId="{B2E27E85-C30E-4874-A475-EFC807A2BC78}">
      <dsp:nvSpPr>
        <dsp:cNvPr id="0" name=""/>
        <dsp:cNvSpPr/>
      </dsp:nvSpPr>
      <dsp:spPr>
        <a:xfrm>
          <a:off x="1515106" y="553441"/>
          <a:ext cx="4405886" cy="4405886"/>
        </a:xfrm>
        <a:custGeom>
          <a:avLst/>
          <a:gdLst/>
          <a:ahLst/>
          <a:cxnLst/>
          <a:rect l="0" t="0" r="0" b="0"/>
          <a:pathLst>
            <a:path>
              <a:moveTo>
                <a:pt x="383694" y="960649"/>
              </a:moveTo>
              <a:arcTo wR="2202943" hR="2202943" stAng="12859659"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155690"/>
          <a:ext cx="1536851"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err="1" smtClean="0"/>
            <a:t>Government</a:t>
          </a:r>
          <a:endParaRPr lang="nl-BE" sz="1600" kern="1200" dirty="0"/>
        </a:p>
      </dsp:txBody>
      <dsp:txXfrm>
        <a:off x="2666746" y="182822"/>
        <a:ext cx="1482587" cy="872074"/>
      </dsp:txXfrm>
    </dsp:sp>
    <dsp:sp modelId="{E753885E-5E29-4AA1-97C6-E523B79A20E0}">
      <dsp:nvSpPr>
        <dsp:cNvPr id="0" name=""/>
        <dsp:cNvSpPr/>
      </dsp:nvSpPr>
      <dsp:spPr>
        <a:xfrm>
          <a:off x="3362320" y="1082029"/>
          <a:ext cx="91440" cy="370535"/>
        </a:xfrm>
        <a:custGeom>
          <a:avLst/>
          <a:gdLst/>
          <a:ahLst/>
          <a:cxnLst/>
          <a:rect l="0" t="0" r="0" b="0"/>
          <a:pathLst>
            <a:path>
              <a:moveTo>
                <a:pt x="45720" y="0"/>
              </a:moveTo>
              <a:lnTo>
                <a:pt x="45720" y="3705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452565"/>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kern="1200" dirty="0" smtClean="0"/>
            <a:t>G-Cloud Strategic Board</a:t>
          </a:r>
        </a:p>
      </dsp:txBody>
      <dsp:txXfrm>
        <a:off x="2740417" y="1479697"/>
        <a:ext cx="1335244" cy="872074"/>
      </dsp:txXfrm>
    </dsp:sp>
    <dsp:sp modelId="{2ABDDC3B-0E3F-4094-B2A0-81DDA2235859}">
      <dsp:nvSpPr>
        <dsp:cNvPr id="0" name=""/>
        <dsp:cNvSpPr/>
      </dsp:nvSpPr>
      <dsp:spPr>
        <a:xfrm>
          <a:off x="3362320" y="2378904"/>
          <a:ext cx="91440" cy="304793"/>
        </a:xfrm>
        <a:custGeom>
          <a:avLst/>
          <a:gdLst/>
          <a:ahLst/>
          <a:cxnLst/>
          <a:rect l="0" t="0" r="0" b="0"/>
          <a:pathLst>
            <a:path>
              <a:moveTo>
                <a:pt x="45720" y="0"/>
              </a:moveTo>
              <a:lnTo>
                <a:pt x="45720" y="304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683697"/>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G-Cloud Operations &amp; </a:t>
          </a:r>
          <a:r>
            <a:rPr lang="nl-BE" sz="1600" kern="1200" dirty="0" err="1" smtClean="0"/>
            <a:t>Programme</a:t>
          </a:r>
          <a:r>
            <a:rPr lang="nl-BE" sz="1600" kern="1200" dirty="0" smtClean="0"/>
            <a:t> Board</a:t>
          </a:r>
          <a:endParaRPr lang="nl-BE" sz="1600" kern="1200" dirty="0"/>
        </a:p>
      </dsp:txBody>
      <dsp:txXfrm>
        <a:off x="2740417" y="2710829"/>
        <a:ext cx="1335244" cy="872074"/>
      </dsp:txXfrm>
    </dsp:sp>
    <dsp:sp modelId="{10FA042D-5615-4BF9-958C-81FFB5A6DD35}">
      <dsp:nvSpPr>
        <dsp:cNvPr id="0" name=""/>
        <dsp:cNvSpPr/>
      </dsp:nvSpPr>
      <dsp:spPr>
        <a:xfrm>
          <a:off x="694754" y="3610036"/>
          <a:ext cx="2713285" cy="369803"/>
        </a:xfrm>
        <a:custGeom>
          <a:avLst/>
          <a:gdLst/>
          <a:ahLst/>
          <a:cxnLst/>
          <a:rect l="0" t="0" r="0" b="0"/>
          <a:pathLst>
            <a:path>
              <a:moveTo>
                <a:pt x="2713285" y="0"/>
              </a:moveTo>
              <a:lnTo>
                <a:pt x="2713285"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FPS/PPS</a:t>
          </a:r>
          <a:r>
            <a:rPr kern="1200" dirty="0"/>
            <a:t/>
          </a:r>
          <a:br>
            <a:rPr kern="1200" dirty="0"/>
          </a:br>
          <a:r>
            <a:rPr lang="nl-BE" sz="1600" kern="1200" dirty="0" smtClean="0"/>
            <a:t>(</a:t>
          </a:r>
          <a:r>
            <a:rPr lang="nl-BE" sz="1600" kern="1200" dirty="0" err="1" smtClean="0"/>
            <a:t>Horizontal</a:t>
          </a:r>
          <a:r>
            <a:rPr lang="nl-BE" sz="1600" kern="1200" dirty="0" smtClean="0"/>
            <a:t> FPS, FPS FIN, Belnet, …)</a:t>
          </a:r>
          <a:endParaRPr lang="nl-BE" sz="1600" kern="1200" dirty="0"/>
        </a:p>
      </dsp:txBody>
      <dsp:txXfrm>
        <a:off x="27132" y="4006972"/>
        <a:ext cx="1335244" cy="872074"/>
      </dsp:txXfrm>
    </dsp:sp>
    <dsp:sp modelId="{16DB20CB-D959-404A-86D4-DBD9F03D41C8}">
      <dsp:nvSpPr>
        <dsp:cNvPr id="0" name=""/>
        <dsp:cNvSpPr/>
      </dsp:nvSpPr>
      <dsp:spPr>
        <a:xfrm>
          <a:off x="2456059" y="3610036"/>
          <a:ext cx="951980" cy="369803"/>
        </a:xfrm>
        <a:custGeom>
          <a:avLst/>
          <a:gdLst/>
          <a:ahLst/>
          <a:cxnLst/>
          <a:rect l="0" t="0" r="0" b="0"/>
          <a:pathLst>
            <a:path>
              <a:moveTo>
                <a:pt x="951980" y="0"/>
              </a:moveTo>
              <a:lnTo>
                <a:pt x="951980"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PSSI/IPB </a:t>
          </a:r>
        </a:p>
        <a:p>
          <a:pPr lvl="0" algn="ctr" defTabSz="711200">
            <a:lnSpc>
              <a:spcPct val="90000"/>
            </a:lnSpc>
            <a:spcBef>
              <a:spcPct val="0"/>
            </a:spcBef>
            <a:spcAft>
              <a:spcPct val="35000"/>
            </a:spcAft>
          </a:pPr>
          <a:r>
            <a:rPr lang="nl-BE" sz="1600" kern="1200" dirty="0" smtClean="0"/>
            <a:t>(CBSS, ...)</a:t>
          </a:r>
          <a:endParaRPr lang="nl-BE" sz="1600" kern="1200" dirty="0"/>
        </a:p>
      </dsp:txBody>
      <dsp:txXfrm>
        <a:off x="1788437" y="4006972"/>
        <a:ext cx="1335244" cy="872074"/>
      </dsp:txXfrm>
    </dsp:sp>
    <dsp:sp modelId="{040AE0B6-74FA-4EA9-BB98-39A17B3C414B}">
      <dsp:nvSpPr>
        <dsp:cNvPr id="0" name=""/>
        <dsp:cNvSpPr/>
      </dsp:nvSpPr>
      <dsp:spPr>
        <a:xfrm>
          <a:off x="3408040" y="3610036"/>
          <a:ext cx="854380" cy="369803"/>
        </a:xfrm>
        <a:custGeom>
          <a:avLst/>
          <a:gdLst/>
          <a:ahLst/>
          <a:cxnLst/>
          <a:rect l="0" t="0" r="0" b="0"/>
          <a:pathLst>
            <a:path>
              <a:moveTo>
                <a:pt x="0" y="0"/>
              </a:moveTo>
              <a:lnTo>
                <a:pt x="0" y="184901"/>
              </a:lnTo>
              <a:lnTo>
                <a:pt x="854380" y="184901"/>
              </a:lnTo>
              <a:lnTo>
                <a:pt x="85438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Association of  FPS/PPSI/IPB</a:t>
          </a:r>
          <a:endParaRPr lang="nl-BE" sz="1600" kern="1200" dirty="0"/>
        </a:p>
      </dsp:txBody>
      <dsp:txXfrm>
        <a:off x="3594798" y="4006972"/>
        <a:ext cx="1335244" cy="872074"/>
      </dsp:txXfrm>
    </dsp:sp>
    <dsp:sp modelId="{CB131D3F-5060-48D1-BCD5-E503DCC482AE}">
      <dsp:nvSpPr>
        <dsp:cNvPr id="0" name=""/>
        <dsp:cNvSpPr/>
      </dsp:nvSpPr>
      <dsp:spPr>
        <a:xfrm>
          <a:off x="3408040" y="3610036"/>
          <a:ext cx="2660742" cy="369803"/>
        </a:xfrm>
        <a:custGeom>
          <a:avLst/>
          <a:gdLst/>
          <a:ahLst/>
          <a:cxnLst/>
          <a:rect l="0" t="0" r="0" b="0"/>
          <a:pathLst>
            <a:path>
              <a:moveTo>
                <a:pt x="0" y="0"/>
              </a:moveTo>
              <a:lnTo>
                <a:pt x="0" y="184901"/>
              </a:lnTo>
              <a:lnTo>
                <a:pt x="2660742" y="184901"/>
              </a:lnTo>
              <a:lnTo>
                <a:pt x="2660742"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Private ICT companies </a:t>
          </a:r>
          <a:r>
            <a:rPr lang="nl-BE" sz="1600" kern="1200" dirty="0" err="1" smtClean="0"/>
            <a:t>directed</a:t>
          </a:r>
          <a:r>
            <a:rPr lang="nl-BE" sz="1600" kern="1200" dirty="0" smtClean="0"/>
            <a:t> </a:t>
          </a:r>
          <a:r>
            <a:rPr lang="nl-BE" sz="1600" kern="1200" dirty="0" err="1" smtClean="0"/>
            <a:t>by</a:t>
          </a:r>
          <a:r>
            <a:rPr lang="nl-BE" sz="1600" kern="1200" dirty="0" smtClean="0"/>
            <a:t> FPS/PSSI/... </a:t>
          </a:r>
          <a:endParaRPr lang="nl-BE" sz="1600" kern="1200" dirty="0"/>
        </a:p>
      </dsp:txBody>
      <dsp:txXfrm>
        <a:off x="5401159" y="4006972"/>
        <a:ext cx="1335244" cy="8720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290465" y="0"/>
          <a:ext cx="6563068" cy="10981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a:t>G-Cloud service</a:t>
          </a:r>
        </a:p>
      </dsp:txBody>
      <dsp:txXfrm>
        <a:off x="1322628" y="32163"/>
        <a:ext cx="6498742" cy="1033795"/>
      </dsp:txXfrm>
    </dsp:sp>
    <dsp:sp modelId="{0C7CC63B-3455-4C45-9DA6-782CF23DA0D2}">
      <dsp:nvSpPr>
        <dsp:cNvPr id="0" name=""/>
        <dsp:cNvSpPr/>
      </dsp:nvSpPr>
      <dsp:spPr>
        <a:xfrm rot="5400000">
          <a:off x="4342957" y="5348"/>
          <a:ext cx="458085" cy="2734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a:solidFill>
                <a:schemeClr val="tx1"/>
              </a:solidFill>
            </a:rPr>
            <a:t>Offered by</a:t>
          </a:r>
        </a:p>
      </dsp:txBody>
      <dsp:txXfrm rot="-5400000">
        <a:off x="3751618" y="1143610"/>
        <a:ext cx="1640764" cy="320660"/>
      </dsp:txXfrm>
    </dsp:sp>
    <dsp:sp modelId="{B8224C86-8BDC-451D-8292-48080CD925A0}">
      <dsp:nvSpPr>
        <dsp:cNvPr id="0" name=""/>
        <dsp:cNvSpPr/>
      </dsp:nvSpPr>
      <dsp:spPr>
        <a:xfrm>
          <a:off x="1290465" y="1647183"/>
          <a:ext cx="6563068" cy="10981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900" kern="1200"/>
            <a:t>Service owner</a:t>
          </a:r>
        </a:p>
      </dsp:txBody>
      <dsp:txXfrm>
        <a:off x="1322628" y="1679346"/>
        <a:ext cx="6498742" cy="1033795"/>
      </dsp:txXfrm>
    </dsp:sp>
    <dsp:sp modelId="{AC9D2797-5CBA-4A8C-BED3-A0EE5E799809}">
      <dsp:nvSpPr>
        <dsp:cNvPr id="0" name=""/>
        <dsp:cNvSpPr/>
      </dsp:nvSpPr>
      <dsp:spPr>
        <a:xfrm rot="5400000">
          <a:off x="4342957" y="1652531"/>
          <a:ext cx="458085" cy="2734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a:solidFill>
                <a:schemeClr val="tx1"/>
              </a:solidFill>
            </a:rPr>
            <a:t>Delivered by</a:t>
          </a:r>
        </a:p>
      </dsp:txBody>
      <dsp:txXfrm rot="-5400000">
        <a:off x="3751618" y="2790793"/>
        <a:ext cx="1640764" cy="320660"/>
      </dsp:txXfrm>
    </dsp:sp>
    <dsp:sp modelId="{B198218E-A8DA-4ADB-8F41-DBFFF85C472A}">
      <dsp:nvSpPr>
        <dsp:cNvPr id="0" name=""/>
        <dsp:cNvSpPr/>
      </dsp:nvSpPr>
      <dsp:spPr>
        <a:xfrm>
          <a:off x="1290465" y="3294366"/>
          <a:ext cx="6563068" cy="10981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900" kern="1200"/>
            <a:t>Service provider</a:t>
          </a:r>
        </a:p>
      </dsp:txBody>
      <dsp:txXfrm>
        <a:off x="1322628" y="3326529"/>
        <a:ext cx="6498742" cy="1033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0108-60E3-4B1F-BCA2-CF1175385AE5}">
      <dsp:nvSpPr>
        <dsp:cNvPr id="0" name=""/>
        <dsp:cNvSpPr/>
      </dsp:nvSpPr>
      <dsp:spPr>
        <a:xfrm>
          <a:off x="3176"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data </a:t>
          </a:r>
          <a:r>
            <a:rPr lang="nl-BE" sz="1600" kern="1200" dirty="0" err="1" smtClean="0"/>
            <a:t>collection</a:t>
          </a:r>
          <a:endParaRPr lang="nl-BE" sz="1600" kern="1200" dirty="0"/>
        </a:p>
      </dsp:txBody>
      <dsp:txXfrm>
        <a:off x="27582" y="633276"/>
        <a:ext cx="1339988" cy="784468"/>
      </dsp:txXfrm>
    </dsp:sp>
    <dsp:sp modelId="{7F96FBE9-7DFF-44ED-8DFA-13B9A8F781B5}">
      <dsp:nvSpPr>
        <dsp:cNvPr id="0" name=""/>
        <dsp:cNvSpPr/>
      </dsp:nvSpPr>
      <dsp:spPr>
        <a:xfrm>
          <a:off x="1530856"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nl-BE" sz="1300" kern="1200"/>
        </a:p>
      </dsp:txBody>
      <dsp:txXfrm>
        <a:off x="1530856" y="922183"/>
        <a:ext cx="206098" cy="206654"/>
      </dsp:txXfrm>
    </dsp:sp>
    <dsp:sp modelId="{B74DB161-FD58-4459-942D-AA9415ED34CC}">
      <dsp:nvSpPr>
        <dsp:cNvPr id="0" name=""/>
        <dsp:cNvSpPr/>
      </dsp:nvSpPr>
      <dsp:spPr>
        <a:xfrm>
          <a:off x="1947497"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storage &amp; preprocessing</a:t>
          </a:r>
          <a:endParaRPr lang="nl-BE" sz="1600" kern="1200" dirty="0"/>
        </a:p>
      </dsp:txBody>
      <dsp:txXfrm>
        <a:off x="1971903" y="633276"/>
        <a:ext cx="1339988" cy="784468"/>
      </dsp:txXfrm>
    </dsp:sp>
    <dsp:sp modelId="{93DEFDEC-B46A-41DA-97DA-38E82A8D4071}">
      <dsp:nvSpPr>
        <dsp:cNvPr id="0" name=""/>
        <dsp:cNvSpPr/>
      </dsp:nvSpPr>
      <dsp:spPr>
        <a:xfrm>
          <a:off x="3475177"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nl-BE" sz="1300" kern="1200"/>
        </a:p>
      </dsp:txBody>
      <dsp:txXfrm>
        <a:off x="3475177" y="922183"/>
        <a:ext cx="206098" cy="206654"/>
      </dsp:txXfrm>
    </dsp:sp>
    <dsp:sp modelId="{5CDF4373-CEF9-4B56-A98D-005E029C2C39}">
      <dsp:nvSpPr>
        <dsp:cNvPr id="0" name=""/>
        <dsp:cNvSpPr/>
      </dsp:nvSpPr>
      <dsp:spPr>
        <a:xfrm>
          <a:off x="3891817"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analysis</a:t>
          </a:r>
          <a:endParaRPr lang="nl-BE" sz="1600" kern="1200" dirty="0"/>
        </a:p>
      </dsp:txBody>
      <dsp:txXfrm>
        <a:off x="3916223" y="633276"/>
        <a:ext cx="1339988" cy="784468"/>
      </dsp:txXfrm>
    </dsp:sp>
    <dsp:sp modelId="{7326847D-EB21-4B6C-B953-80A9E5EC9D69}">
      <dsp:nvSpPr>
        <dsp:cNvPr id="0" name=""/>
        <dsp:cNvSpPr/>
      </dsp:nvSpPr>
      <dsp:spPr>
        <a:xfrm>
          <a:off x="5419498"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nl-BE" sz="1300" kern="1200"/>
        </a:p>
      </dsp:txBody>
      <dsp:txXfrm>
        <a:off x="5419498" y="922183"/>
        <a:ext cx="206098" cy="206654"/>
      </dsp:txXfrm>
    </dsp:sp>
    <dsp:sp modelId="{711CFF25-7941-4EA9-BE11-F54EE3F932FA}">
      <dsp:nvSpPr>
        <dsp:cNvPr id="0" name=""/>
        <dsp:cNvSpPr/>
      </dsp:nvSpPr>
      <dsp:spPr>
        <a:xfrm>
          <a:off x="5836138"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err="1" smtClean="0"/>
            <a:t>use</a:t>
          </a:r>
          <a:endParaRPr lang="nl-BE" sz="1600" kern="1200" dirty="0"/>
        </a:p>
      </dsp:txBody>
      <dsp:txXfrm>
        <a:off x="5860544" y="633276"/>
        <a:ext cx="1339988" cy="784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378803"/>
          <a:ext cx="2588912" cy="518400"/>
        </a:xfrm>
        <a:prstGeom prst="rect">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Supervised</a:t>
          </a:r>
          <a:r>
            <a:rPr lang="fr-BE" sz="1800" b="1" kern="1200" dirty="0" smtClean="0"/>
            <a:t> </a:t>
          </a:r>
          <a:r>
            <a:rPr lang="fr-BE" sz="1800" b="1" kern="1200" dirty="0" err="1" smtClean="0"/>
            <a:t>learning</a:t>
          </a:r>
          <a:endParaRPr lang="fr-BE" sz="1800" b="1" kern="1200" dirty="0"/>
        </a:p>
      </dsp:txBody>
      <dsp:txXfrm>
        <a:off x="2655" y="378803"/>
        <a:ext cx="2588912" cy="518400"/>
      </dsp:txXfrm>
    </dsp:sp>
    <dsp:sp modelId="{92D12CF7-0231-4278-9821-2890F766CC8C}">
      <dsp:nvSpPr>
        <dsp:cNvPr id="0" name=""/>
        <dsp:cNvSpPr/>
      </dsp:nvSpPr>
      <dsp:spPr>
        <a:xfrm>
          <a:off x="265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a:t>
          </a:r>
          <a:r>
            <a:rPr lang="fr-BE" sz="1800" kern="1200" dirty="0" err="1" smtClean="0"/>
            <a:t>from</a:t>
          </a:r>
          <a:r>
            <a:rPr lang="fr-BE" sz="1800" kern="1200" dirty="0" smtClean="0"/>
            <a:t> </a:t>
          </a:r>
          <a:r>
            <a:rPr lang="fr-BE" sz="1800" kern="1200" dirty="0" err="1" smtClean="0"/>
            <a:t>examples</a:t>
          </a:r>
          <a:r>
            <a:rPr lang="fr-BE" sz="1800" kern="1200" dirty="0" smtClean="0"/>
            <a:t> of pairs of input-output</a:t>
          </a:r>
          <a:endParaRPr lang="fr-BE" sz="1800" kern="1200" dirty="0"/>
        </a:p>
        <a:p>
          <a:pPr marL="171450" lvl="1" indent="-171450" algn="l" defTabSz="800100">
            <a:lnSpc>
              <a:spcPct val="90000"/>
            </a:lnSpc>
            <a:spcBef>
              <a:spcPct val="0"/>
            </a:spcBef>
            <a:spcAft>
              <a:spcPct val="15000"/>
            </a:spcAft>
            <a:buChar char="••"/>
          </a:pPr>
          <a:r>
            <a:rPr lang="fr-BE" sz="1800" kern="1200" dirty="0" smtClean="0"/>
            <a:t>feedback </a:t>
          </a:r>
          <a:r>
            <a:rPr lang="fr-BE" sz="1800" kern="1200" dirty="0" err="1" smtClean="0"/>
            <a:t>from</a:t>
          </a:r>
          <a:r>
            <a:rPr lang="fr-BE" sz="1800" kern="1200" dirty="0" smtClean="0"/>
            <a:t> a ‘</a:t>
          </a:r>
          <a:r>
            <a:rPr lang="fr-BE" sz="1800" kern="1200" dirty="0" err="1" smtClean="0"/>
            <a:t>teacher</a:t>
          </a:r>
          <a:r>
            <a:rPr lang="fr-BE" sz="1800" kern="1200" dirty="0" smtClean="0"/>
            <a:t>’ </a:t>
          </a:r>
          <a:r>
            <a:rPr lang="fr-BE" sz="1800" kern="1200" dirty="0" err="1" smtClean="0"/>
            <a:t>which</a:t>
          </a:r>
          <a:r>
            <a:rPr lang="fr-BE" sz="1800" kern="1200" dirty="0" smtClean="0"/>
            <a:t> </a:t>
          </a:r>
          <a:r>
            <a:rPr lang="fr-BE" sz="1800" kern="1200" dirty="0" err="1" smtClean="0"/>
            <a:t>provides</a:t>
          </a:r>
          <a:r>
            <a:rPr lang="fr-BE" sz="1800" kern="1200" dirty="0" smtClean="0"/>
            <a:t> the correct </a:t>
          </a:r>
          <a:r>
            <a:rPr lang="fr-BE" sz="1800" kern="1200" dirty="0" err="1" smtClean="0"/>
            <a:t>answer</a:t>
          </a:r>
          <a:r>
            <a:rPr lang="fr-BE" sz="1800" kern="1200" dirty="0" smtClean="0"/>
            <a:t> for </a:t>
          </a:r>
          <a:r>
            <a:rPr lang="fr-BE" sz="1800" kern="1200" dirty="0" err="1" smtClean="0"/>
            <a:t>example</a:t>
          </a:r>
          <a:r>
            <a:rPr lang="fr-BE" sz="1800" kern="1200" dirty="0" smtClean="0"/>
            <a:t> inputs</a:t>
          </a:r>
          <a:endParaRPr lang="fr-BE" sz="1800" kern="1200" dirty="0"/>
        </a:p>
        <a:p>
          <a:pPr marL="171450" lvl="1" indent="-171450" algn="l" defTabSz="800100">
            <a:lnSpc>
              <a:spcPct val="90000"/>
            </a:lnSpc>
            <a:spcBef>
              <a:spcPct val="0"/>
            </a:spcBef>
            <a:spcAft>
              <a:spcPct val="15000"/>
            </a:spcAft>
            <a:buChar char="••"/>
          </a:pPr>
          <a:r>
            <a:rPr lang="fr-BE" sz="1800" kern="1200" dirty="0" err="1" smtClean="0"/>
            <a:t>most</a:t>
          </a:r>
          <a:r>
            <a:rPr lang="fr-BE" sz="1800" kern="1200" dirty="0" smtClean="0"/>
            <a:t> </a:t>
          </a:r>
          <a:r>
            <a:rPr lang="fr-BE" sz="1800" kern="1200" dirty="0" err="1" smtClean="0"/>
            <a:t>common</a:t>
          </a:r>
          <a:r>
            <a:rPr lang="fr-BE" sz="1800" kern="1200" dirty="0" smtClean="0"/>
            <a:t> </a:t>
          </a:r>
          <a:r>
            <a:rPr lang="fr-BE" sz="1800" kern="1200" dirty="0" err="1" smtClean="0"/>
            <a:t>approach</a:t>
          </a:r>
          <a:endParaRPr lang="fr-BE" sz="1800" kern="1200" dirty="0"/>
        </a:p>
        <a:p>
          <a:pPr marL="171450" lvl="1" indent="-171450" algn="l" defTabSz="800100">
            <a:lnSpc>
              <a:spcPct val="90000"/>
            </a:lnSpc>
            <a:spcBef>
              <a:spcPct val="0"/>
            </a:spcBef>
            <a:spcAft>
              <a:spcPct val="15000"/>
            </a:spcAft>
            <a:buChar char="••"/>
          </a:pPr>
          <a:r>
            <a:rPr lang="fr-BE" sz="1800" kern="1200" dirty="0" err="1" smtClean="0"/>
            <a:t>eg</a:t>
          </a:r>
          <a:r>
            <a:rPr lang="fr-BE" sz="1800" kern="1200" dirty="0" smtClean="0"/>
            <a:t> </a:t>
          </a:r>
          <a:r>
            <a:rPr lang="fr-BE" sz="1800" kern="1200" dirty="0" err="1" smtClean="0"/>
            <a:t>chatbot</a:t>
          </a:r>
          <a:endParaRPr lang="fr-BE" sz="1800" kern="1200" dirty="0"/>
        </a:p>
      </dsp:txBody>
      <dsp:txXfrm>
        <a:off x="2655" y="897203"/>
        <a:ext cx="2588912" cy="3188489"/>
      </dsp:txXfrm>
    </dsp:sp>
    <dsp:sp modelId="{E71B7F2B-3990-4416-AAB8-94F2A414FFD8}">
      <dsp:nvSpPr>
        <dsp:cNvPr id="0" name=""/>
        <dsp:cNvSpPr/>
      </dsp:nvSpPr>
      <dsp:spPr>
        <a:xfrm>
          <a:off x="2954015"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Unsupervised</a:t>
          </a:r>
          <a:r>
            <a:rPr lang="fr-BE" sz="1800" b="1" kern="1200" dirty="0" smtClean="0"/>
            <a:t> </a:t>
          </a:r>
          <a:r>
            <a:rPr lang="fr-BE" sz="1800" b="1" kern="1200" dirty="0" err="1" smtClean="0"/>
            <a:t>learning</a:t>
          </a:r>
          <a:endParaRPr lang="fr-BE" sz="1800" b="1" kern="1200" dirty="0"/>
        </a:p>
      </dsp:txBody>
      <dsp:txXfrm>
        <a:off x="2954015" y="378803"/>
        <a:ext cx="2588912" cy="518400"/>
      </dsp:txXfrm>
    </dsp:sp>
    <dsp:sp modelId="{63AEA9B5-CCB5-4A08-9C82-6914858755BF}">
      <dsp:nvSpPr>
        <dsp:cNvPr id="0" name=""/>
        <dsp:cNvSpPr/>
      </dsp:nvSpPr>
      <dsp:spPr>
        <a:xfrm>
          <a:off x="295401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patterns in the input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used</a:t>
          </a:r>
          <a:r>
            <a:rPr lang="fr-BE" sz="1800" kern="1200" dirty="0" smtClean="0"/>
            <a:t> </a:t>
          </a:r>
          <a:r>
            <a:rPr lang="fr-BE" sz="1800" kern="1200" dirty="0" err="1" smtClean="0"/>
            <a:t>mainly</a:t>
          </a:r>
          <a:r>
            <a:rPr lang="fr-BE" sz="1800" kern="1200" dirty="0" smtClean="0"/>
            <a:t> for </a:t>
          </a:r>
          <a:r>
            <a:rPr lang="fr-BE" sz="1800" kern="1200" dirty="0" err="1" smtClean="0"/>
            <a:t>clustering</a:t>
          </a:r>
          <a:endParaRPr lang="fr-BE" sz="1800" kern="1200" dirty="0"/>
        </a:p>
      </dsp:txBody>
      <dsp:txXfrm>
        <a:off x="2954015" y="897203"/>
        <a:ext cx="2588912" cy="3188489"/>
      </dsp:txXfrm>
    </dsp:sp>
    <dsp:sp modelId="{BAB4DD27-3F1A-4BED-ACF4-71538174A367}">
      <dsp:nvSpPr>
        <dsp:cNvPr id="0" name=""/>
        <dsp:cNvSpPr/>
      </dsp:nvSpPr>
      <dsp:spPr>
        <a:xfrm>
          <a:off x="5905376"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Reinforcement</a:t>
          </a:r>
          <a:r>
            <a:rPr lang="fr-BE" sz="1800" b="1" kern="1200" dirty="0" smtClean="0"/>
            <a:t> </a:t>
          </a:r>
          <a:r>
            <a:rPr lang="fr-BE" sz="1800" b="1" kern="1200" dirty="0" err="1" smtClean="0"/>
            <a:t>learning</a:t>
          </a:r>
          <a:endParaRPr lang="fr-BE" sz="1800" b="1" kern="1200" dirty="0"/>
        </a:p>
      </dsp:txBody>
      <dsp:txXfrm>
        <a:off x="5905376" y="378803"/>
        <a:ext cx="2588912" cy="518400"/>
      </dsp:txXfrm>
    </dsp:sp>
    <dsp:sp modelId="{7C270DA6-18AC-4A25-BC9A-F25D9F15C8FF}">
      <dsp:nvSpPr>
        <dsp:cNvPr id="0" name=""/>
        <dsp:cNvSpPr/>
      </dsp:nvSpPr>
      <dsp:spPr>
        <a:xfrm>
          <a:off x="5905376"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receives</a:t>
          </a:r>
          <a:r>
            <a:rPr lang="fr-BE" sz="1800" kern="1200" dirty="0" smtClean="0"/>
            <a:t> a </a:t>
          </a:r>
          <a:r>
            <a:rPr lang="fr-BE" sz="1800" kern="1200" dirty="0" err="1" smtClean="0"/>
            <a:t>reward</a:t>
          </a:r>
          <a:r>
            <a:rPr lang="fr-BE" sz="1800" kern="1200" dirty="0" smtClean="0"/>
            <a:t> if </a:t>
          </a:r>
          <a:r>
            <a:rPr lang="fr-BE" sz="1800" kern="1200" dirty="0" err="1" smtClean="0"/>
            <a:t>successful</a:t>
          </a:r>
          <a:r>
            <a:rPr lang="fr-BE" sz="1800" kern="1200" dirty="0" smtClean="0"/>
            <a:t> at </a:t>
          </a:r>
          <a:r>
            <a:rPr lang="fr-BE" sz="1800" kern="1200" dirty="0" err="1" smtClean="0"/>
            <a:t>executing</a:t>
          </a:r>
          <a:r>
            <a:rPr lang="fr-BE" sz="1800" kern="1200" dirty="0" smtClean="0"/>
            <a:t> a </a:t>
          </a:r>
          <a:r>
            <a:rPr lang="fr-BE" sz="1800" kern="1200" dirty="0" err="1" smtClean="0"/>
            <a:t>task</a:t>
          </a:r>
          <a:r>
            <a:rPr lang="fr-BE" sz="1800" kern="1200" dirty="0" smtClean="0"/>
            <a:t> or </a:t>
          </a:r>
          <a:r>
            <a:rPr lang="fr-BE" sz="1800" kern="1200" dirty="0" err="1" smtClean="0"/>
            <a:t>punishment</a:t>
          </a:r>
          <a:r>
            <a:rPr lang="fr-BE" sz="1800" kern="1200" dirty="0" smtClean="0"/>
            <a:t> </a:t>
          </a:r>
          <a:r>
            <a:rPr lang="fr-BE" sz="1800" kern="1200" dirty="0" err="1" smtClean="0"/>
            <a:t>otherwise</a:t>
          </a:r>
          <a:endParaRPr lang="fr-BE" sz="1800" kern="1200" dirty="0"/>
        </a:p>
        <a:p>
          <a:pPr marL="171450" lvl="1" indent="-171450" algn="l" defTabSz="800100">
            <a:lnSpc>
              <a:spcPct val="90000"/>
            </a:lnSpc>
            <a:spcBef>
              <a:spcPct val="0"/>
            </a:spcBef>
            <a:spcAft>
              <a:spcPct val="15000"/>
            </a:spcAft>
            <a:buChar char="••"/>
          </a:pPr>
          <a:r>
            <a:rPr lang="fr-BE" sz="1800" kern="1200" dirty="0" err="1" smtClean="0"/>
            <a:t>very</a:t>
          </a:r>
          <a:r>
            <a:rPr lang="fr-BE" sz="1800" kern="1200" dirty="0" smtClean="0"/>
            <a:t> efficient for </a:t>
          </a:r>
          <a:r>
            <a:rPr lang="fr-BE" sz="1800" kern="1200" dirty="0" err="1" smtClean="0"/>
            <a:t>complex</a:t>
          </a:r>
          <a:r>
            <a:rPr lang="fr-BE" sz="1800" kern="1200" dirty="0" smtClean="0"/>
            <a:t> </a:t>
          </a:r>
          <a:r>
            <a:rPr lang="fr-BE" sz="1800" kern="1200" dirty="0" err="1" smtClean="0"/>
            <a:t>problems</a:t>
          </a:r>
          <a:r>
            <a:rPr lang="fr-BE" sz="1800" kern="1200" dirty="0" smtClean="0"/>
            <a:t> in </a:t>
          </a:r>
          <a:r>
            <a:rPr lang="fr-BE" sz="1800" kern="1200" dirty="0" err="1" smtClean="0"/>
            <a:t>unknown</a:t>
          </a:r>
          <a:r>
            <a:rPr lang="fr-BE" sz="1800" kern="1200" dirty="0" smtClean="0"/>
            <a:t> </a:t>
          </a:r>
          <a:r>
            <a:rPr lang="fr-BE" sz="1800" kern="1200" dirty="0" err="1" smtClean="0"/>
            <a:t>environment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particularly</a:t>
          </a:r>
          <a:r>
            <a:rPr lang="fr-BE" sz="1800" kern="1200" dirty="0" smtClean="0"/>
            <a:t> </a:t>
          </a:r>
          <a:r>
            <a:rPr lang="fr-BE" sz="1800" kern="1200" dirty="0" err="1" smtClean="0"/>
            <a:t>used</a:t>
          </a:r>
          <a:r>
            <a:rPr lang="fr-BE" sz="1800" kern="1200" dirty="0" smtClean="0"/>
            <a:t> in </a:t>
          </a:r>
          <a:r>
            <a:rPr lang="fr-BE" sz="1800" kern="1200" dirty="0" err="1" smtClean="0"/>
            <a:t>Robotics</a:t>
          </a:r>
          <a:r>
            <a:rPr lang="fr-BE" sz="1800" kern="1200" dirty="0" smtClean="0"/>
            <a:t> (film robot)</a:t>
          </a:r>
          <a:endParaRPr lang="fr-BE" sz="1800" kern="1200" dirty="0"/>
        </a:p>
      </dsp:txBody>
      <dsp:txXfrm>
        <a:off x="5905376" y="897203"/>
        <a:ext cx="2588912" cy="318848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6/23/2022</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‹nr.›</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6/23/2022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extLst>
      <p:ext uri="{BB962C8B-B14F-4D97-AF65-F5344CB8AC3E}">
        <p14:creationId xmlns:p14="http://schemas.microsoft.com/office/powerpoint/2010/main" val="378704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nl-BE" sz="1200" b="1" kern="1200" dirty="0" smtClean="0">
                <a:solidFill>
                  <a:schemeClr val="tx1"/>
                </a:solidFill>
                <a:effectLst/>
                <a:latin typeface="+mn-lt"/>
                <a:ea typeface="+mn-ea"/>
                <a:cs typeface="+mn-cs"/>
              </a:rPr>
              <a:t>1. Common </a:t>
            </a:r>
            <a:r>
              <a:rPr lang="nl-BE" sz="1200" b="1" kern="1200" dirty="0" err="1" smtClean="0">
                <a:solidFill>
                  <a:schemeClr val="tx1"/>
                </a:solidFill>
                <a:effectLst/>
                <a:latin typeface="+mn-lt"/>
                <a:ea typeface="+mn-ea"/>
                <a:cs typeface="+mn-cs"/>
              </a:rPr>
              <a:t>vision</a:t>
            </a:r>
            <a:r>
              <a:rPr lang="nl-BE" sz="1200" b="1" kern="1200" dirty="0" smtClean="0">
                <a:solidFill>
                  <a:schemeClr val="tx1"/>
                </a:solidFill>
                <a:effectLst/>
                <a:latin typeface="+mn-lt"/>
                <a:ea typeface="+mn-ea"/>
                <a:cs typeface="+mn-cs"/>
              </a:rPr>
              <a:t>, trust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co-operation</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common </a:t>
            </a:r>
            <a:r>
              <a:rPr lang="nl-BE" sz="1200" kern="1200" dirty="0" err="1" smtClean="0">
                <a:solidFill>
                  <a:schemeClr val="tx1"/>
                </a:solidFill>
                <a:effectLst/>
                <a:latin typeface="+mn-lt"/>
                <a:ea typeface="+mn-ea"/>
                <a:cs typeface="+mn-cs"/>
              </a:rPr>
              <a:t>vision</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electronic</a:t>
            </a:r>
            <a:r>
              <a:rPr lang="nl-BE" sz="1200" kern="1200" dirty="0" smtClean="0">
                <a:solidFill>
                  <a:schemeClr val="tx1"/>
                </a:solidFill>
                <a:effectLst/>
                <a:latin typeface="+mn-lt"/>
                <a:ea typeface="+mn-ea"/>
                <a:cs typeface="+mn-cs"/>
              </a:rPr>
              <a:t> service delivery, information management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between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stakeholders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co-operation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based</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task</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sharing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rather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centralization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detection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opportunities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synergy</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44</a:t>
            </a:fld>
            <a:endParaRPr lang="en-GB"/>
          </a:p>
        </p:txBody>
      </p:sp>
    </p:spTree>
    <p:extLst>
      <p:ext uri="{BB962C8B-B14F-4D97-AF65-F5344CB8AC3E}">
        <p14:creationId xmlns:p14="http://schemas.microsoft.com/office/powerpoint/2010/main" val="62431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examples</a:t>
            </a:r>
            <a:r>
              <a:rPr lang="nl-BE" sz="1200" kern="1200" dirty="0" smtClean="0">
                <a:solidFill>
                  <a:schemeClr val="tx1"/>
                </a:solidFill>
                <a:effectLst/>
                <a:latin typeface="+mn-lt"/>
                <a:ea typeface="+mn-ea"/>
                <a:cs typeface="+mn-cs"/>
              </a:rPr>
              <a:t> of common </a:t>
            </a:r>
            <a:r>
              <a:rPr lang="nl-BE" sz="1200" kern="1200" dirty="0" err="1" smtClean="0">
                <a:solidFill>
                  <a:schemeClr val="tx1"/>
                </a:solidFill>
                <a:effectLst/>
                <a:latin typeface="+mn-lt"/>
                <a:ea typeface="+mn-ea"/>
                <a:cs typeface="+mn-cs"/>
              </a:rPr>
              <a:t>principles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regarding</a:t>
            </a:r>
            <a:r>
              <a:rPr lang="nl-BE" sz="1200" kern="1200" dirty="0" smtClean="0">
                <a:solidFill>
                  <a:schemeClr val="tx1"/>
                </a:solidFill>
                <a:effectLst/>
                <a:latin typeface="+mn-lt"/>
                <a:ea typeface="+mn-ea"/>
                <a:cs typeface="+mn-cs"/>
              </a:rPr>
              <a:t> information management</a:t>
            </a:r>
          </a:p>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only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collection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factual</a:t>
            </a:r>
            <a:r>
              <a:rPr lang="nl-BE" sz="1200" kern="1200" dirty="0" smtClean="0">
                <a:solidFill>
                  <a:schemeClr val="tx1"/>
                </a:solidFill>
                <a:effectLst/>
                <a:latin typeface="+mn-lt"/>
                <a:ea typeface="+mn-ea"/>
                <a:cs typeface="+mn-cs"/>
              </a:rPr>
              <a:t> data</a:t>
            </a:r>
          </a:p>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data </a:t>
            </a:r>
            <a:r>
              <a:rPr lang="nl-BE" sz="1200" kern="1200" dirty="0" err="1" smtClean="0">
                <a:solidFill>
                  <a:schemeClr val="tx1"/>
                </a:solidFill>
                <a:effectLst/>
                <a:latin typeface="+mn-lt"/>
                <a:ea typeface="+mn-ea"/>
                <a:cs typeface="+mn-cs"/>
              </a:rPr>
              <a:t>quality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guarantees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45</a:t>
            </a:fld>
            <a:endParaRPr lang="en-GB"/>
          </a:p>
        </p:txBody>
      </p:sp>
    </p:spTree>
    <p:extLst>
      <p:ext uri="{BB962C8B-B14F-4D97-AF65-F5344CB8AC3E}">
        <p14:creationId xmlns:p14="http://schemas.microsoft.com/office/powerpoint/2010/main" val="407372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multifunctional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use</a:t>
            </a:r>
            <a:r>
              <a:rPr lang="nl-BE" sz="1200" kern="1200" dirty="0" smtClean="0">
                <a:solidFill>
                  <a:schemeClr val="tx1"/>
                </a:solidFill>
                <a:effectLst/>
                <a:latin typeface="+mn-lt"/>
                <a:ea typeface="+mn-ea"/>
                <a:cs typeface="+mn-cs"/>
              </a:rPr>
              <a:t> of data</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46</a:t>
            </a:fld>
            <a:endParaRPr lang="en-GB"/>
          </a:p>
        </p:txBody>
      </p:sp>
    </p:spTree>
    <p:extLst>
      <p:ext uri="{BB962C8B-B14F-4D97-AF65-F5344CB8AC3E}">
        <p14:creationId xmlns:p14="http://schemas.microsoft.com/office/powerpoint/2010/main" val="240388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reengineering</a:t>
            </a:r>
            <a:r>
              <a:rPr lang="nl-BE" sz="1200" kern="1200" dirty="0" smtClean="0">
                <a:solidFill>
                  <a:schemeClr val="tx1"/>
                </a:solidFill>
                <a:effectLst/>
                <a:latin typeface="+mn-lt"/>
                <a:ea typeface="+mn-ea"/>
                <a:cs typeface="+mn-cs"/>
              </a:rPr>
              <a:t> of business </a:t>
            </a:r>
            <a:r>
              <a:rPr lang="nl-BE" sz="1200" kern="1200" dirty="0" err="1" smtClean="0">
                <a:solidFill>
                  <a:schemeClr val="tx1"/>
                </a:solidFill>
                <a:effectLst/>
                <a:latin typeface="+mn-lt"/>
                <a:ea typeface="+mn-ea"/>
                <a:cs typeface="+mn-cs"/>
              </a:rPr>
              <a:t>processes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47</a:t>
            </a:fld>
            <a:endParaRPr lang="en-GB"/>
          </a:p>
        </p:txBody>
      </p:sp>
    </p:spTree>
    <p:extLst>
      <p:ext uri="{BB962C8B-B14F-4D97-AF65-F5344CB8AC3E}">
        <p14:creationId xmlns:p14="http://schemas.microsoft.com/office/powerpoint/2010/main" val="3629493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authentic</a:t>
            </a:r>
            <a:r>
              <a:rPr lang="nl-BE" sz="1200" kern="1200" dirty="0" smtClean="0">
                <a:solidFill>
                  <a:schemeClr val="tx1"/>
                </a:solidFill>
                <a:effectLst/>
                <a:latin typeface="+mn-lt"/>
                <a:ea typeface="+mn-ea"/>
                <a:cs typeface="+mn-cs"/>
              </a:rPr>
              <a:t> sources</a:t>
            </a:r>
          </a:p>
        </p:txBody>
      </p:sp>
      <p:sp>
        <p:nvSpPr>
          <p:cNvPr id="4" name="Slide Number Placeholder 3"/>
          <p:cNvSpPr>
            <a:spLocks noGrp="1"/>
          </p:cNvSpPr>
          <p:nvPr>
            <p:ph type="sldNum" sz="quarter" idx="10"/>
          </p:nvPr>
        </p:nvSpPr>
        <p:spPr/>
        <p:txBody>
          <a:bodyPr/>
          <a:lstStyle/>
          <a:p>
            <a:fld id="{5552CB37-1F2D-41FC-B879-2364470ACAA1}" type="slidenum">
              <a:rPr lang="en-GB" smtClean="0"/>
              <a:t>48</a:t>
            </a:fld>
            <a:endParaRPr lang="en-GB"/>
          </a:p>
        </p:txBody>
      </p:sp>
    </p:spTree>
    <p:extLst>
      <p:ext uri="{BB962C8B-B14F-4D97-AF65-F5344CB8AC3E}">
        <p14:creationId xmlns:p14="http://schemas.microsoft.com/office/powerpoint/2010/main" val="1661992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avoiding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loss</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confidence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due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incidents</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security, availability, integrity and confidentiality of information is ensured by integrated structural, institutional, organizational, legal (GDPR), HR, technical and other security measures according to agreed policies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49</a:t>
            </a:fld>
            <a:endParaRPr lang="en-GB"/>
          </a:p>
        </p:txBody>
      </p:sp>
    </p:spTree>
    <p:extLst>
      <p:ext uri="{BB962C8B-B14F-4D97-AF65-F5344CB8AC3E}">
        <p14:creationId xmlns:p14="http://schemas.microsoft.com/office/powerpoint/2010/main" val="4099823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access authorization to personal information is granted by an independent Information Security </a:t>
            </a:r>
            <a:r>
              <a:rPr lang="en-GB" sz="1200" kern="1200" dirty="0" err="1" smtClean="0">
                <a:solidFill>
                  <a:schemeClr val="tx1"/>
                </a:solidFill>
                <a:effectLst/>
                <a:latin typeface="+mn-lt"/>
                <a:ea typeface="+mn-ea"/>
                <a:cs typeface="+mn-cs"/>
              </a:rPr>
              <a:t>Comittee</a:t>
            </a:r>
            <a:r>
              <a:rPr lang="en-GB" sz="1200" kern="1200" dirty="0" smtClean="0">
                <a:solidFill>
                  <a:schemeClr val="tx1"/>
                </a:solidFill>
                <a:effectLst/>
                <a:latin typeface="+mn-lt"/>
                <a:ea typeface="+mn-ea"/>
                <a:cs typeface="+mn-cs"/>
              </a:rPr>
              <a:t>, designated by Parliament, after having checked whether the access conditions are met</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the access authorizations are public</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every actual electronic exchange of personal information has to pass an independent trusted third party (TTP) and is preventively checked on compliance with the existing access authorizations by that TTP</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very actual electronic exchange of personal information is logged, to be able to trace possible abuse afterwards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long</a:t>
            </a:r>
            <a:r>
              <a:rPr lang="en-GB" sz="1200" kern="1200" dirty="0" smtClean="0">
                <a:solidFill>
                  <a:schemeClr val="tx1"/>
                </a:solidFill>
                <a:effectLst/>
                <a:latin typeface="+mn-lt"/>
                <a:ea typeface="+mn-ea"/>
                <a:cs typeface="+mn-cs"/>
              </a:rPr>
              <a:t> term vision combined with continuous delivery of new services (agile development)</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50</a:t>
            </a:fld>
            <a:endParaRPr lang="en-GB"/>
          </a:p>
        </p:txBody>
      </p:sp>
    </p:spTree>
    <p:extLst>
      <p:ext uri="{BB962C8B-B14F-4D97-AF65-F5344CB8AC3E}">
        <p14:creationId xmlns:p14="http://schemas.microsoft.com/office/powerpoint/2010/main" val="390167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paying attention to computer literacy of collaborators and users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51</a:t>
            </a:fld>
            <a:endParaRPr lang="en-GB"/>
          </a:p>
        </p:txBody>
      </p:sp>
    </p:spTree>
    <p:extLst>
      <p:ext uri="{BB962C8B-B14F-4D97-AF65-F5344CB8AC3E}">
        <p14:creationId xmlns:p14="http://schemas.microsoft.com/office/powerpoint/2010/main" val="17383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nl-BE" sz="1200" b="1" kern="1200" dirty="0" smtClean="0">
                <a:solidFill>
                  <a:schemeClr val="tx1"/>
                </a:solidFill>
                <a:effectLst/>
                <a:latin typeface="+mn-lt"/>
                <a:ea typeface="+mn-ea"/>
                <a:cs typeface="+mn-cs"/>
              </a:rPr>
              <a:t>2.</a:t>
            </a:r>
            <a:r>
              <a:rPr lang="nl-BE" sz="1200" b="1" kern="1200" baseline="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Appropriate</a:t>
            </a:r>
            <a:r>
              <a:rPr lang="nl-BE" sz="1200" b="1" kern="1200" dirty="0" smtClean="0">
                <a:solidFill>
                  <a:schemeClr val="tx1"/>
                </a:solidFill>
                <a:effectLst/>
                <a:latin typeface="+mn-lt"/>
                <a:ea typeface="+mn-ea"/>
                <a:cs typeface="+mn-cs"/>
              </a:rPr>
              <a:t> corporate culture</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from</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hierarchy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participation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communities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team </a:t>
            </a:r>
            <a:r>
              <a:rPr lang="nl-BE" sz="1200" kern="1200" dirty="0" err="1" smtClean="0">
                <a:solidFill>
                  <a:schemeClr val="tx1"/>
                </a:solidFill>
                <a:effectLst/>
                <a:latin typeface="+mn-lt"/>
                <a:ea typeface="+mn-ea"/>
                <a:cs typeface="+mn-cs"/>
              </a:rPr>
              <a:t>work</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first </a:t>
            </a:r>
            <a:r>
              <a:rPr lang="nl-BE" sz="1200" kern="1200" dirty="0" err="1" smtClean="0">
                <a:solidFill>
                  <a:schemeClr val="tx1"/>
                </a:solidFill>
                <a:effectLst/>
                <a:latin typeface="+mn-lt"/>
                <a:ea typeface="+mn-ea"/>
                <a:cs typeface="+mn-cs"/>
              </a:rPr>
              <a:t>place</a:t>
            </a:r>
            <a:r>
              <a:rPr lang="nl-BE" sz="1200" kern="1200" dirty="0" smtClean="0">
                <a:solidFill>
                  <a:schemeClr val="tx1"/>
                </a:solidFill>
                <a:effectLst/>
                <a:latin typeface="+mn-lt"/>
                <a:ea typeface="+mn-ea"/>
                <a:cs typeface="+mn-cs"/>
              </a:rPr>
              <a:t> meeting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needs</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customer,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a:t>
            </a:r>
            <a:r>
              <a:rPr lang="nl-BE" sz="1200" kern="1200" dirty="0" err="1" smtClean="0">
                <a:solidFill>
                  <a:schemeClr val="tx1"/>
                </a:solidFill>
                <a:effectLst/>
                <a:latin typeface="+mn-lt"/>
                <a:ea typeface="+mn-ea"/>
                <a:cs typeface="+mn-cs"/>
              </a:rPr>
              <a:t>institutions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rewarding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entrepreneurship</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ex post </a:t>
            </a:r>
            <a:r>
              <a:rPr lang="nl-BE" sz="1200" kern="1200" dirty="0" err="1" smtClean="0">
                <a:solidFill>
                  <a:schemeClr val="tx1"/>
                </a:solidFill>
                <a:effectLst/>
                <a:latin typeface="+mn-lt"/>
                <a:ea typeface="+mn-ea"/>
                <a:cs typeface="+mn-cs"/>
              </a:rPr>
              <a:t>evaluation</a:t>
            </a:r>
            <a:r>
              <a:rPr lang="nl-BE" sz="1200" kern="1200" dirty="0" smtClean="0">
                <a:solidFill>
                  <a:schemeClr val="tx1"/>
                </a:solidFill>
                <a:effectLst/>
                <a:latin typeface="+mn-lt"/>
                <a:ea typeface="+mn-ea"/>
                <a:cs typeface="+mn-cs"/>
              </a:rPr>
              <a:t> on output,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ex ante control of </a:t>
            </a:r>
            <a:r>
              <a:rPr lang="nl-BE" sz="1200" kern="1200" dirty="0" err="1" smtClean="0">
                <a:solidFill>
                  <a:schemeClr val="tx1"/>
                </a:solidFill>
                <a:effectLst/>
                <a:latin typeface="+mn-lt"/>
                <a:ea typeface="+mn-ea"/>
                <a:cs typeface="+mn-cs"/>
              </a:rPr>
              <a:t>every</a:t>
            </a:r>
            <a:r>
              <a:rPr lang="nl-BE" sz="1200" kern="1200" dirty="0" smtClean="0">
                <a:solidFill>
                  <a:schemeClr val="tx1"/>
                </a:solidFill>
                <a:effectLst/>
                <a:latin typeface="+mn-lt"/>
                <a:ea typeface="+mn-ea"/>
                <a:cs typeface="+mn-cs"/>
              </a:rPr>
              <a:t> input</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52</a:t>
            </a:fld>
            <a:endParaRPr lang="en-GB"/>
          </a:p>
        </p:txBody>
      </p:sp>
    </p:spTree>
    <p:extLst>
      <p:ext uri="{BB962C8B-B14F-4D97-AF65-F5344CB8AC3E}">
        <p14:creationId xmlns:p14="http://schemas.microsoft.com/office/powerpoint/2010/main" val="359177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r</a:t>
            </a:r>
            <a:r>
              <a:rPr lang="en-GB" sz="1200" kern="1200" dirty="0" err="1" smtClean="0">
                <a:solidFill>
                  <a:schemeClr val="tx1"/>
                </a:solidFill>
                <a:effectLst/>
                <a:latin typeface="+mn-lt"/>
                <a:ea typeface="+mn-ea"/>
                <a:cs typeface="+mn-cs"/>
              </a:rPr>
              <a:t>easoning</a:t>
            </a:r>
            <a:r>
              <a:rPr lang="en-GB" sz="1200" kern="1200" dirty="0" smtClean="0">
                <a:solidFill>
                  <a:schemeClr val="tx1"/>
                </a:solidFill>
                <a:effectLst/>
                <a:latin typeface="+mn-lt"/>
                <a:ea typeface="+mn-ea"/>
                <a:cs typeface="+mn-cs"/>
              </a:rPr>
              <a:t> in terms of added value for citizens and companies rather than in terms of legal competences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focus on more efficient and effective service delivery and on cost control</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appropriate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balance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between</a:t>
            </a:r>
            <a:r>
              <a:rPr lang="nl-BE" sz="1200" kern="1200" dirty="0" smtClean="0">
                <a:solidFill>
                  <a:schemeClr val="tx1"/>
                </a:solidFill>
                <a:effectLst/>
                <a:latin typeface="+mn-lt"/>
                <a:ea typeface="+mn-ea"/>
                <a:cs typeface="+mn-cs"/>
              </a:rPr>
              <a:t> efficiency on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one</a:t>
            </a:r>
            <a:r>
              <a:rPr lang="nl-BE" sz="1200" kern="1200" dirty="0" smtClean="0">
                <a:solidFill>
                  <a:schemeClr val="tx1"/>
                </a:solidFill>
                <a:effectLst/>
                <a:latin typeface="+mn-lt"/>
                <a:ea typeface="+mn-ea"/>
                <a:cs typeface="+mn-cs"/>
              </a:rPr>
              <a:t> hand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privacy </a:t>
            </a:r>
            <a:r>
              <a:rPr lang="nl-BE" sz="1200" kern="1200" dirty="0" err="1" smtClean="0">
                <a:solidFill>
                  <a:schemeClr val="tx1"/>
                </a:solidFill>
                <a:effectLst/>
                <a:latin typeface="+mn-lt"/>
                <a:ea typeface="+mn-ea"/>
                <a:cs typeface="+mn-cs"/>
              </a:rPr>
              <a:t>protection</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other</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53</a:t>
            </a:fld>
            <a:endParaRPr lang="en-GB"/>
          </a:p>
        </p:txBody>
      </p:sp>
    </p:spTree>
    <p:extLst>
      <p:ext uri="{BB962C8B-B14F-4D97-AF65-F5344CB8AC3E}">
        <p14:creationId xmlns:p14="http://schemas.microsoft.com/office/powerpoint/2010/main" val="172164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29361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sufficient</a:t>
            </a:r>
            <a:r>
              <a:rPr lang="nl-BE" sz="1200" kern="1200" dirty="0" smtClean="0">
                <a:solidFill>
                  <a:schemeClr val="tx1"/>
                </a:solidFill>
                <a:effectLst/>
                <a:latin typeface="+mn-lt"/>
                <a:ea typeface="+mn-ea"/>
                <a:cs typeface="+mn-cs"/>
              </a:rPr>
              <a:t> financial means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permanent change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innovation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agreed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possibility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re-</a:t>
            </a:r>
            <a:r>
              <a:rPr lang="nl-BE" sz="1200" kern="1200" dirty="0" err="1" smtClean="0">
                <a:solidFill>
                  <a:schemeClr val="tx1"/>
                </a:solidFill>
                <a:effectLst/>
                <a:latin typeface="+mn-lt"/>
                <a:ea typeface="+mn-ea"/>
                <a:cs typeface="+mn-cs"/>
              </a:rPr>
              <a:t>invest</a:t>
            </a:r>
            <a:r>
              <a:rPr lang="nl-BE" sz="1200" kern="1200" dirty="0" smtClean="0">
                <a:solidFill>
                  <a:schemeClr val="tx1"/>
                </a:solidFill>
                <a:effectLst/>
                <a:latin typeface="+mn-lt"/>
                <a:ea typeface="+mn-ea"/>
                <a:cs typeface="+mn-cs"/>
              </a:rPr>
              <a:t> efficiency </a:t>
            </a:r>
            <a:r>
              <a:rPr lang="nl-BE" sz="1200" kern="1200" dirty="0" err="1" smtClean="0">
                <a:solidFill>
                  <a:schemeClr val="tx1"/>
                </a:solidFill>
                <a:effectLst/>
                <a:latin typeface="+mn-lt"/>
                <a:ea typeface="+mn-ea"/>
                <a:cs typeface="+mn-cs"/>
              </a:rPr>
              <a:t>gains</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innovation</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54</a:t>
            </a:fld>
            <a:endParaRPr lang="en-GB"/>
          </a:p>
        </p:txBody>
      </p:sp>
    </p:spTree>
    <p:extLst>
      <p:ext uri="{BB962C8B-B14F-4D97-AF65-F5344CB8AC3E}">
        <p14:creationId xmlns:p14="http://schemas.microsoft.com/office/powerpoint/2010/main" val="2251114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b="1" kern="1200" dirty="0" smtClean="0">
                <a:solidFill>
                  <a:schemeClr val="tx1"/>
                </a:solidFill>
                <a:effectLst/>
                <a:latin typeface="+mn-lt"/>
                <a:ea typeface="+mn-ea"/>
                <a:cs typeface="+mn-cs"/>
              </a:rPr>
              <a:t>3. Solid ICT </a:t>
            </a:r>
            <a:r>
              <a:rPr lang="nl-BE" sz="1200" b="1" kern="1200" dirty="0" err="1" smtClean="0">
                <a:solidFill>
                  <a:schemeClr val="tx1"/>
                </a:solidFill>
                <a:effectLst/>
                <a:latin typeface="+mn-lt"/>
                <a:ea typeface="+mn-ea"/>
                <a:cs typeface="+mn-cs"/>
              </a:rPr>
              <a:t>architecture</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continuous</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innovation</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API-approach (</a:t>
            </a:r>
            <a:r>
              <a:rPr lang="nl-BE" sz="1200" kern="1200" dirty="0" err="1" smtClean="0">
                <a:solidFill>
                  <a:schemeClr val="tx1"/>
                </a:solidFill>
                <a:effectLst/>
                <a:latin typeface="+mn-lt"/>
                <a:ea typeface="+mn-ea"/>
                <a:cs typeface="+mn-cs"/>
              </a:rPr>
              <a:t>application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programming</a:t>
            </a:r>
            <a:r>
              <a:rPr lang="nl-BE" sz="1200" kern="1200" dirty="0" smtClean="0">
                <a:solidFill>
                  <a:schemeClr val="tx1"/>
                </a:solidFill>
                <a:effectLst/>
                <a:latin typeface="+mn-lt"/>
                <a:ea typeface="+mn-ea"/>
                <a:cs typeface="+mn-cs"/>
              </a:rPr>
              <a:t> interface)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(worldwide) </a:t>
            </a:r>
            <a:r>
              <a:rPr lang="nl-BE" sz="1200" kern="1200" dirty="0" err="1" smtClean="0">
                <a:solidFill>
                  <a:schemeClr val="tx1"/>
                </a:solidFill>
                <a:effectLst/>
                <a:latin typeface="+mn-lt"/>
                <a:ea typeface="+mn-ea"/>
                <a:cs typeface="+mn-cs"/>
              </a:rPr>
              <a:t>reuse</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components</a:t>
            </a:r>
            <a:r>
              <a:rPr lang="nl-BE" sz="1200" kern="1200" dirty="0" smtClean="0">
                <a:solidFill>
                  <a:schemeClr val="tx1"/>
                </a:solidFill>
                <a:effectLst/>
                <a:latin typeface="+mn-lt"/>
                <a:ea typeface="+mn-ea"/>
                <a:cs typeface="+mn-cs"/>
              </a:rPr>
              <a:t>, services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best </a:t>
            </a:r>
            <a:r>
              <a:rPr lang="nl-BE" sz="1200" kern="1200" dirty="0" err="1" smtClean="0">
                <a:solidFill>
                  <a:schemeClr val="tx1"/>
                </a:solidFill>
                <a:effectLst/>
                <a:latin typeface="+mn-lt"/>
                <a:ea typeface="+mn-ea"/>
                <a:cs typeface="+mn-cs"/>
              </a:rPr>
              <a:t>practices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55</a:t>
            </a:fld>
            <a:endParaRPr lang="en-GB"/>
          </a:p>
        </p:txBody>
      </p:sp>
    </p:spTree>
    <p:extLst>
      <p:ext uri="{BB962C8B-B14F-4D97-AF65-F5344CB8AC3E}">
        <p14:creationId xmlns:p14="http://schemas.microsoft.com/office/powerpoint/2010/main" val="272859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sharing</a:t>
            </a:r>
            <a:r>
              <a:rPr lang="nl-BE" sz="1200" kern="1200" dirty="0" smtClean="0">
                <a:solidFill>
                  <a:schemeClr val="tx1"/>
                </a:solidFill>
                <a:effectLst/>
                <a:latin typeface="+mn-lt"/>
                <a:ea typeface="+mn-ea"/>
                <a:cs typeface="+mn-cs"/>
              </a:rPr>
              <a:t> ICT </a:t>
            </a:r>
            <a:r>
              <a:rPr lang="nl-BE" sz="1200" kern="1200" dirty="0" err="1" smtClean="0">
                <a:solidFill>
                  <a:schemeClr val="tx1"/>
                </a:solidFill>
                <a:effectLst/>
                <a:latin typeface="+mn-lt"/>
                <a:ea typeface="+mn-ea"/>
                <a:cs typeface="+mn-cs"/>
              </a:rPr>
              <a:t>infrastructure</a:t>
            </a:r>
            <a:r>
              <a:rPr lang="nl-BE" sz="1200" kern="1200" dirty="0" smtClean="0">
                <a:solidFill>
                  <a:schemeClr val="tx1"/>
                </a:solidFill>
                <a:effectLst/>
                <a:latin typeface="+mn-lt"/>
                <a:ea typeface="+mn-ea"/>
                <a:cs typeface="+mn-cs"/>
              </a:rPr>
              <a:t>, platforms, basic services, </a:t>
            </a:r>
            <a:r>
              <a:rPr lang="nl-BE" sz="1200" kern="1200" dirty="0" err="1" smtClean="0">
                <a:solidFill>
                  <a:schemeClr val="tx1"/>
                </a:solidFill>
                <a:effectLst/>
                <a:latin typeface="+mn-lt"/>
                <a:ea typeface="+mn-ea"/>
                <a:cs typeface="+mn-cs"/>
              </a:rPr>
              <a:t>applications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expertise in order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reduce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costs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increase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reliability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speed up time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market</a:t>
            </a:r>
          </a:p>
        </p:txBody>
      </p:sp>
      <p:sp>
        <p:nvSpPr>
          <p:cNvPr id="4" name="Slide Number Placeholder 3"/>
          <p:cNvSpPr>
            <a:spLocks noGrp="1"/>
          </p:cNvSpPr>
          <p:nvPr>
            <p:ph type="sldNum" sz="quarter" idx="10"/>
          </p:nvPr>
        </p:nvSpPr>
        <p:spPr/>
        <p:txBody>
          <a:bodyPr/>
          <a:lstStyle/>
          <a:p>
            <a:fld id="{5552CB37-1F2D-41FC-B879-2364470ACAA1}" type="slidenum">
              <a:rPr lang="en-GB" smtClean="0"/>
              <a:t>56</a:t>
            </a:fld>
            <a:endParaRPr lang="en-GB"/>
          </a:p>
        </p:txBody>
      </p:sp>
    </p:spTree>
    <p:extLst>
      <p:ext uri="{BB962C8B-B14F-4D97-AF65-F5344CB8AC3E}">
        <p14:creationId xmlns:p14="http://schemas.microsoft.com/office/powerpoint/2010/main" val="363757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service </a:t>
            </a:r>
            <a:r>
              <a:rPr lang="nl-BE" sz="1200" kern="1200" dirty="0" err="1" smtClean="0">
                <a:solidFill>
                  <a:schemeClr val="tx1"/>
                </a:solidFill>
                <a:effectLst/>
                <a:latin typeface="+mn-lt"/>
                <a:ea typeface="+mn-ea"/>
                <a:cs typeface="+mn-cs"/>
              </a:rPr>
              <a:t>oriented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architecture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based</a:t>
            </a:r>
            <a:r>
              <a:rPr lang="nl-BE" sz="1200" kern="1200" dirty="0" smtClean="0">
                <a:solidFill>
                  <a:schemeClr val="tx1"/>
                </a:solidFill>
                <a:effectLst/>
                <a:latin typeface="+mn-lt"/>
                <a:ea typeface="+mn-ea"/>
                <a:cs typeface="+mn-cs"/>
              </a:rPr>
              <a:t> on REST-full services in a plug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play</a:t>
            </a:r>
            <a:r>
              <a:rPr lang="nl-BE" sz="1200" kern="1200" dirty="0" smtClean="0">
                <a:solidFill>
                  <a:schemeClr val="tx1"/>
                </a:solidFill>
                <a:effectLst/>
                <a:latin typeface="+mn-lt"/>
                <a:ea typeface="+mn-ea"/>
                <a:cs typeface="+mn-cs"/>
              </a:rPr>
              <a:t> mode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57</a:t>
            </a:fld>
            <a:endParaRPr lang="en-GB"/>
          </a:p>
        </p:txBody>
      </p:sp>
    </p:spTree>
    <p:extLst>
      <p:ext uri="{BB962C8B-B14F-4D97-AF65-F5344CB8AC3E}">
        <p14:creationId xmlns:p14="http://schemas.microsoft.com/office/powerpoint/2010/main" val="589980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technology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a:t>
            </a:r>
            <a:r>
              <a:rPr lang="nl-BE" sz="1200" kern="1200" dirty="0" smtClean="0">
                <a:solidFill>
                  <a:schemeClr val="tx1"/>
                </a:solidFill>
                <a:effectLst/>
                <a:latin typeface="+mn-lt"/>
                <a:ea typeface="+mn-ea"/>
                <a:cs typeface="+mn-cs"/>
              </a:rPr>
              <a:t> policy </a:t>
            </a:r>
            <a:r>
              <a:rPr lang="nl-BE" sz="1200" kern="1200" dirty="0" err="1" smtClean="0">
                <a:solidFill>
                  <a:schemeClr val="tx1"/>
                </a:solidFill>
                <a:effectLst/>
                <a:latin typeface="+mn-lt"/>
                <a:ea typeface="+mn-ea"/>
                <a:cs typeface="+mn-cs"/>
              </a:rPr>
              <a:t>watch</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latest</a:t>
            </a:r>
            <a:r>
              <a:rPr lang="nl-BE" sz="1200" kern="1200" dirty="0" smtClean="0">
                <a:solidFill>
                  <a:schemeClr val="tx1"/>
                </a:solidFill>
                <a:effectLst/>
                <a:latin typeface="+mn-lt"/>
                <a:ea typeface="+mn-ea"/>
                <a:cs typeface="+mn-cs"/>
              </a:rPr>
              <a:t> subjects of </a:t>
            </a:r>
            <a:r>
              <a:rPr lang="nl-BE" sz="1200" kern="1200" dirty="0" err="1" smtClean="0">
                <a:solidFill>
                  <a:schemeClr val="tx1"/>
                </a:solidFill>
                <a:effectLst/>
                <a:latin typeface="+mn-lt"/>
                <a:ea typeface="+mn-ea"/>
                <a:cs typeface="+mn-cs"/>
              </a:rPr>
              <a:t>investigation</a:t>
            </a:r>
            <a:r>
              <a:rPr lang="nl-BE" sz="1200" kern="1200" dirty="0" smtClean="0">
                <a:solidFill>
                  <a:schemeClr val="tx1"/>
                </a:solidFill>
                <a:effectLst/>
                <a:latin typeface="+mn-lt"/>
                <a:ea typeface="+mn-ea"/>
                <a:cs typeface="+mn-cs"/>
              </a:rPr>
              <a:t> are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58</a:t>
            </a:fld>
            <a:endParaRPr lang="en-GB"/>
          </a:p>
        </p:txBody>
      </p:sp>
    </p:spTree>
    <p:extLst>
      <p:ext uri="{BB962C8B-B14F-4D97-AF65-F5344CB8AC3E}">
        <p14:creationId xmlns:p14="http://schemas.microsoft.com/office/powerpoint/2010/main" val="1731952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smtClean="0">
                <a:solidFill>
                  <a:schemeClr val="tx1"/>
                </a:solidFill>
                <a:effectLst/>
                <a:latin typeface="+mn-lt"/>
                <a:ea typeface="+mn-ea"/>
                <a:cs typeface="+mn-cs"/>
              </a:rPr>
              <a:t>mobile </a:t>
            </a:r>
            <a:r>
              <a:rPr lang="nl-BE" sz="1200" kern="1200" dirty="0" err="1" smtClean="0">
                <a:solidFill>
                  <a:schemeClr val="tx1"/>
                </a:solidFill>
                <a:effectLst/>
                <a:latin typeface="+mn-lt"/>
                <a:ea typeface="+mn-ea"/>
                <a:cs typeface="+mn-cs"/>
              </a:rPr>
              <a:t>applications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59</a:t>
            </a:fld>
            <a:endParaRPr lang="en-GB"/>
          </a:p>
        </p:txBody>
      </p:sp>
    </p:spTree>
    <p:extLst>
      <p:ext uri="{BB962C8B-B14F-4D97-AF65-F5344CB8AC3E}">
        <p14:creationId xmlns:p14="http://schemas.microsoft.com/office/powerpoint/2010/main" val="877765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computing, </a:t>
            </a:r>
            <a:r>
              <a:rPr lang="nl-BE" sz="1200" kern="1200" dirty="0" err="1" smtClean="0">
                <a:solidFill>
                  <a:schemeClr val="tx1"/>
                </a:solidFill>
                <a:effectLst/>
                <a:latin typeface="+mn-lt"/>
                <a:ea typeface="+mn-ea"/>
                <a:cs typeface="+mn-cs"/>
              </a:rPr>
              <a:t>combining</a:t>
            </a:r>
            <a:r>
              <a:rPr lang="nl-BE" sz="1200" kern="1200" dirty="0" smtClean="0">
                <a:solidFill>
                  <a:schemeClr val="tx1"/>
                </a:solidFill>
                <a:effectLst/>
                <a:latin typeface="+mn-lt"/>
                <a:ea typeface="+mn-ea"/>
                <a:cs typeface="+mn-cs"/>
              </a:rPr>
              <a:t> public </a:t>
            </a: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non </a:t>
            </a:r>
            <a:r>
              <a:rPr lang="nl-BE" sz="1200" kern="1200" dirty="0" err="1" smtClean="0">
                <a:solidFill>
                  <a:schemeClr val="tx1"/>
                </a:solidFill>
                <a:effectLst/>
                <a:latin typeface="+mn-lt"/>
                <a:ea typeface="+mn-ea"/>
                <a:cs typeface="+mn-cs"/>
              </a:rPr>
              <a:t>sensitive</a:t>
            </a:r>
            <a:r>
              <a:rPr lang="nl-BE" sz="1200" kern="1200" dirty="0" smtClean="0">
                <a:solidFill>
                  <a:schemeClr val="tx1"/>
                </a:solidFill>
                <a:effectLst/>
                <a:latin typeface="+mn-lt"/>
                <a:ea typeface="+mn-ea"/>
                <a:cs typeface="+mn-cs"/>
              </a:rPr>
              <a:t> information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applications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with</a:t>
            </a:r>
            <a:r>
              <a:rPr lang="nl-BE" sz="1200" kern="1200" dirty="0" smtClean="0">
                <a:solidFill>
                  <a:schemeClr val="tx1"/>
                </a:solidFill>
                <a:effectLst/>
                <a:latin typeface="+mn-lt"/>
                <a:ea typeface="+mn-ea"/>
                <a:cs typeface="+mn-cs"/>
              </a:rPr>
              <a:t> a community </a:t>
            </a: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designed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managed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public sector =&gt; </a:t>
            </a:r>
            <a:r>
              <a:rPr lang="nl-BE" sz="1200" kern="1200" dirty="0" err="1" smtClean="0">
                <a:solidFill>
                  <a:schemeClr val="tx1"/>
                </a:solidFill>
                <a:effectLst/>
                <a:latin typeface="+mn-lt"/>
                <a:ea typeface="+mn-ea"/>
                <a:cs typeface="+mn-cs"/>
              </a:rPr>
              <a:t>cost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reduction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faster</a:t>
            </a:r>
            <a:r>
              <a:rPr lang="nl-BE" sz="1200" kern="1200" dirty="0" smtClean="0">
                <a:solidFill>
                  <a:schemeClr val="tx1"/>
                </a:solidFill>
                <a:effectLst/>
                <a:latin typeface="+mn-lt"/>
                <a:ea typeface="+mn-ea"/>
                <a:cs typeface="+mn-cs"/>
              </a:rPr>
              <a:t> time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market</a:t>
            </a:r>
          </a:p>
        </p:txBody>
      </p:sp>
      <p:sp>
        <p:nvSpPr>
          <p:cNvPr id="4" name="Slide Number Placeholder 3"/>
          <p:cNvSpPr>
            <a:spLocks noGrp="1"/>
          </p:cNvSpPr>
          <p:nvPr>
            <p:ph type="sldNum" sz="quarter" idx="10"/>
          </p:nvPr>
        </p:nvSpPr>
        <p:spPr/>
        <p:txBody>
          <a:bodyPr/>
          <a:lstStyle/>
          <a:p>
            <a:fld id="{5552CB37-1F2D-41FC-B879-2364470ACAA1}" type="slidenum">
              <a:rPr lang="en-GB" smtClean="0"/>
              <a:t>60</a:t>
            </a:fld>
            <a:endParaRPr lang="en-GB"/>
          </a:p>
        </p:txBody>
      </p:sp>
    </p:spTree>
    <p:extLst>
      <p:ext uri="{BB962C8B-B14F-4D97-AF65-F5344CB8AC3E}">
        <p14:creationId xmlns:p14="http://schemas.microsoft.com/office/powerpoint/2010/main" val="968255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big data analysis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fraud</a:t>
            </a:r>
            <a:r>
              <a:rPr lang="nl-BE" sz="1200" kern="1200" dirty="0" smtClean="0">
                <a:solidFill>
                  <a:schemeClr val="tx1"/>
                </a:solidFill>
                <a:effectLst/>
                <a:latin typeface="+mn-lt"/>
                <a:ea typeface="+mn-ea"/>
                <a:cs typeface="+mn-cs"/>
              </a:rPr>
              <a:t> prevention, policy support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detection</a:t>
            </a:r>
            <a:r>
              <a:rPr lang="nl-BE" sz="1200" kern="1200" dirty="0" smtClean="0">
                <a:solidFill>
                  <a:schemeClr val="tx1"/>
                </a:solidFill>
                <a:effectLst/>
                <a:latin typeface="+mn-lt"/>
                <a:ea typeface="+mn-ea"/>
                <a:cs typeface="+mn-cs"/>
              </a:rPr>
              <a:t> of non take up of benefits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61</a:t>
            </a:fld>
            <a:endParaRPr lang="en-GB"/>
          </a:p>
        </p:txBody>
      </p:sp>
    </p:spTree>
    <p:extLst>
      <p:ext uri="{BB962C8B-B14F-4D97-AF65-F5344CB8AC3E}">
        <p14:creationId xmlns:p14="http://schemas.microsoft.com/office/powerpoint/2010/main" val="3196786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artificial</a:t>
            </a:r>
            <a:r>
              <a:rPr lang="nl-BE" sz="1200" kern="1200" dirty="0" smtClean="0">
                <a:solidFill>
                  <a:schemeClr val="tx1"/>
                </a:solidFill>
                <a:effectLst/>
                <a:latin typeface="+mn-lt"/>
                <a:ea typeface="+mn-ea"/>
                <a:cs typeface="+mn-cs"/>
              </a:rPr>
              <a:t> intelligence in support of big data analysis,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virtual personal </a:t>
            </a:r>
            <a:r>
              <a:rPr lang="nl-BE" sz="1200" kern="1200" dirty="0" err="1" smtClean="0">
                <a:solidFill>
                  <a:schemeClr val="tx1"/>
                </a:solidFill>
                <a:effectLst/>
                <a:latin typeface="+mn-lt"/>
                <a:ea typeface="+mn-ea"/>
                <a:cs typeface="+mn-cs"/>
              </a:rPr>
              <a:t>assistants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machine </a:t>
            </a:r>
            <a:r>
              <a:rPr lang="nl-BE" sz="1200" kern="1200" dirty="0" err="1" smtClean="0">
                <a:solidFill>
                  <a:schemeClr val="tx1"/>
                </a:solidFill>
                <a:effectLst/>
                <a:latin typeface="+mn-lt"/>
                <a:ea typeface="+mn-ea"/>
                <a:cs typeface="+mn-cs"/>
              </a:rPr>
              <a:t>learning</a:t>
            </a:r>
            <a:endParaRPr lang="nl-BE"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attention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evolution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laws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politics 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fields of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new </a:t>
            </a:r>
            <a:r>
              <a:rPr lang="nl-BE" sz="1200" kern="1200" dirty="0" err="1" smtClean="0">
                <a:solidFill>
                  <a:schemeClr val="tx1"/>
                </a:solidFill>
                <a:effectLst/>
                <a:latin typeface="+mn-lt"/>
                <a:ea typeface="+mn-ea"/>
                <a:cs typeface="+mn-cs"/>
              </a:rPr>
              <a:t>technologies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a:t>
            </a:r>
          </a:p>
        </p:txBody>
      </p:sp>
      <p:sp>
        <p:nvSpPr>
          <p:cNvPr id="4" name="Slide Number Placeholder 3"/>
          <p:cNvSpPr>
            <a:spLocks noGrp="1"/>
          </p:cNvSpPr>
          <p:nvPr>
            <p:ph type="sldNum" sz="quarter" idx="10"/>
          </p:nvPr>
        </p:nvSpPr>
        <p:spPr/>
        <p:txBody>
          <a:bodyPr/>
          <a:lstStyle/>
          <a:p>
            <a:fld id="{5552CB37-1F2D-41FC-B879-2364470ACAA1}" type="slidenum">
              <a:rPr lang="en-GB" smtClean="0"/>
              <a:t>62</a:t>
            </a:fld>
            <a:endParaRPr lang="en-GB"/>
          </a:p>
        </p:txBody>
      </p:sp>
    </p:spTree>
    <p:extLst>
      <p:ext uri="{BB962C8B-B14F-4D97-AF65-F5344CB8AC3E}">
        <p14:creationId xmlns:p14="http://schemas.microsoft.com/office/powerpoint/2010/main" val="2739500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b="1" kern="1200" dirty="0" smtClean="0">
                <a:solidFill>
                  <a:schemeClr val="tx1"/>
                </a:solidFill>
                <a:effectLst/>
                <a:latin typeface="+mn-lt"/>
                <a:ea typeface="+mn-ea"/>
                <a:cs typeface="+mn-cs"/>
              </a:rPr>
              <a:t>4. D</a:t>
            </a:r>
            <a:r>
              <a:rPr lang="en-GB" sz="1200" b="1" kern="1200" dirty="0" err="1" smtClean="0">
                <a:solidFill>
                  <a:schemeClr val="tx1"/>
                </a:solidFill>
                <a:effectLst/>
                <a:latin typeface="+mn-lt"/>
                <a:ea typeface="+mn-ea"/>
                <a:cs typeface="+mn-cs"/>
              </a:rPr>
              <a:t>esignating</a:t>
            </a:r>
            <a:r>
              <a:rPr lang="en-GB" sz="1200" b="1" kern="1200" dirty="0" smtClean="0">
                <a:solidFill>
                  <a:schemeClr val="tx1"/>
                </a:solidFill>
                <a:effectLst/>
                <a:latin typeface="+mn-lt"/>
                <a:ea typeface="+mn-ea"/>
                <a:cs typeface="+mn-cs"/>
              </a:rPr>
              <a:t> an institution that acts as a driving force is useful</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business </a:t>
            </a:r>
            <a:r>
              <a:rPr lang="nl-BE" sz="1200" kern="1200" dirty="0" err="1" smtClean="0">
                <a:solidFill>
                  <a:schemeClr val="tx1"/>
                </a:solidFill>
                <a:effectLst/>
                <a:latin typeface="+mn-lt"/>
                <a:ea typeface="+mn-ea"/>
                <a:cs typeface="+mn-cs"/>
              </a:rPr>
              <a:t>process</a:t>
            </a:r>
            <a:r>
              <a:rPr lang="nl-BE" sz="1200" kern="1200" dirty="0" smtClean="0">
                <a:solidFill>
                  <a:schemeClr val="tx1"/>
                </a:solidFill>
                <a:effectLst/>
                <a:latin typeface="+mn-lt"/>
                <a:ea typeface="+mn-ea"/>
                <a:cs typeface="+mn-cs"/>
              </a:rPr>
              <a:t> re-engineering </a:t>
            </a:r>
            <a:r>
              <a:rPr lang="nl-BE" sz="1200" kern="1200" dirty="0" err="1" smtClean="0">
                <a:solidFill>
                  <a:schemeClr val="tx1"/>
                </a:solidFill>
                <a:effectLst/>
                <a:latin typeface="+mn-lt"/>
                <a:ea typeface="+mn-ea"/>
                <a:cs typeface="+mn-cs"/>
              </a:rPr>
              <a:t>within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across</a:t>
            </a:r>
            <a:r>
              <a:rPr lang="nl-BE" sz="1200" kern="1200" dirty="0" smtClean="0">
                <a:solidFill>
                  <a:schemeClr val="tx1"/>
                </a:solidFill>
                <a:effectLst/>
                <a:latin typeface="+mn-lt"/>
                <a:ea typeface="+mn-ea"/>
                <a:cs typeface="+mn-cs"/>
              </a:rPr>
              <a:t> actors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being</a:t>
            </a:r>
            <a:r>
              <a:rPr lang="nl-BE" sz="1200" kern="1200" dirty="0" smtClean="0">
                <a:solidFill>
                  <a:schemeClr val="tx1"/>
                </a:solidFill>
                <a:effectLst/>
                <a:latin typeface="+mn-lt"/>
                <a:ea typeface="+mn-ea"/>
                <a:cs typeface="+mn-cs"/>
              </a:rPr>
              <a:t> a mediator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enabler</a:t>
            </a:r>
            <a:r>
              <a:rPr lang="nl-BE" sz="1200" kern="1200" dirty="0" smtClean="0">
                <a:solidFill>
                  <a:schemeClr val="tx1"/>
                </a:solidFill>
                <a:effectLst/>
                <a:latin typeface="+mn-lt"/>
                <a:ea typeface="+mn-ea"/>
                <a:cs typeface="+mn-cs"/>
              </a:rPr>
              <a:t> setting out a long term </a:t>
            </a:r>
            <a:r>
              <a:rPr lang="nl-BE" sz="1200" kern="1200" dirty="0" err="1" smtClean="0">
                <a:solidFill>
                  <a:schemeClr val="tx1"/>
                </a:solidFill>
                <a:effectLst/>
                <a:latin typeface="+mn-lt"/>
                <a:ea typeface="+mn-ea"/>
                <a:cs typeface="+mn-cs"/>
              </a:rPr>
              <a:t>roadmap</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e-services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proactively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looking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opportunities</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technology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innovation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benefit </a:t>
            </a:r>
            <a:r>
              <a:rPr lang="nl-BE" sz="1200" kern="1200" dirty="0" err="1" smtClean="0">
                <a:solidFill>
                  <a:schemeClr val="tx1"/>
                </a:solidFill>
                <a:effectLst/>
                <a:latin typeface="+mn-lt"/>
                <a:ea typeface="+mn-ea"/>
                <a:cs typeface="+mn-cs"/>
              </a:rPr>
              <a:t>citizens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enterprises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ensuring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delivery of shared ICT services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retention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crucial</a:t>
            </a:r>
            <a:r>
              <a:rPr lang="nl-BE" sz="1200" kern="1200" dirty="0" smtClean="0">
                <a:solidFill>
                  <a:schemeClr val="tx1"/>
                </a:solidFill>
                <a:effectLst/>
                <a:latin typeface="+mn-lt"/>
                <a:ea typeface="+mn-ea"/>
                <a:cs typeface="+mn-cs"/>
              </a:rPr>
              <a:t> skills</a:t>
            </a: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program, project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service management</a:t>
            </a: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co-</a:t>
            </a:r>
            <a:r>
              <a:rPr lang="nl-BE" sz="1200" kern="1200" dirty="0" err="1" smtClean="0">
                <a:solidFill>
                  <a:schemeClr val="tx1"/>
                </a:solidFill>
                <a:effectLst/>
                <a:latin typeface="+mn-lt"/>
                <a:ea typeface="+mn-ea"/>
                <a:cs typeface="+mn-cs"/>
              </a:rPr>
              <a:t>operative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governance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63</a:t>
            </a:fld>
            <a:endParaRPr lang="en-GB"/>
          </a:p>
        </p:txBody>
      </p:sp>
    </p:spTree>
    <p:extLst>
      <p:ext uri="{BB962C8B-B14F-4D97-AF65-F5344CB8AC3E}">
        <p14:creationId xmlns:p14="http://schemas.microsoft.com/office/powerpoint/2010/main" val="1904499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5899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Let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computer do </a:t>
            </a:r>
            <a:r>
              <a:rPr lang="nl-BE" sz="1200" kern="1200" dirty="0" err="1" smtClean="0">
                <a:solidFill>
                  <a:schemeClr val="tx1"/>
                </a:solidFill>
                <a:effectLst/>
                <a:latin typeface="+mn-lt"/>
                <a:ea typeface="+mn-ea"/>
                <a:cs typeface="+mn-cs"/>
              </a:rPr>
              <a:t>what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good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thereby</a:t>
            </a:r>
            <a:r>
              <a:rPr lang="nl-BE" sz="1200" kern="1200" dirty="0" smtClean="0">
                <a:solidFill>
                  <a:schemeClr val="tx1"/>
                </a:solidFill>
                <a:effectLst/>
                <a:latin typeface="+mn-lt"/>
                <a:ea typeface="+mn-ea"/>
                <a:cs typeface="+mn-cs"/>
              </a:rPr>
              <a:t> make time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human support </a:t>
            </a:r>
            <a:r>
              <a:rPr lang="nl-BE" sz="1200" kern="1200" dirty="0" err="1" smtClean="0">
                <a:solidFill>
                  <a:schemeClr val="tx1"/>
                </a:solidFill>
                <a:effectLst/>
                <a:latin typeface="+mn-lt"/>
                <a:ea typeface="+mn-ea"/>
                <a:cs typeface="+mn-cs"/>
              </a:rPr>
              <a:t>where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necessary</a:t>
            </a:r>
            <a:r>
              <a:rPr lang="en-US" sz="1200" kern="1200" dirty="0" smtClean="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64</a:t>
            </a:fld>
            <a:endParaRPr lang="en-GB"/>
          </a:p>
        </p:txBody>
      </p:sp>
    </p:spTree>
    <p:extLst>
      <p:ext uri="{BB962C8B-B14F-4D97-AF65-F5344CB8AC3E}">
        <p14:creationId xmlns:p14="http://schemas.microsoft.com/office/powerpoint/2010/main" val="993753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90488" y="742950"/>
            <a:ext cx="6618287" cy="3724275"/>
          </a:xfrm>
          <a:ln/>
        </p:spPr>
      </p:sp>
      <p:sp>
        <p:nvSpPr>
          <p:cNvPr id="22531" name="Rectangle 3"/>
          <p:cNvSpPr>
            <a:spLocks noGrp="1" noChangeArrowheads="1"/>
          </p:cNvSpPr>
          <p:nvPr>
            <p:ph type="body" idx="1"/>
          </p:nvPr>
        </p:nvSpPr>
        <p:spPr>
          <a:xfrm>
            <a:off x="906463" y="4716463"/>
            <a:ext cx="4984750"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smtClean="0">
              <a:latin typeface="Arial" panose="020B0604020202020204" pitchFamily="34" charset="0"/>
            </a:endParaRPr>
          </a:p>
        </p:txBody>
      </p:sp>
    </p:spTree>
    <p:extLst>
      <p:ext uri="{BB962C8B-B14F-4D97-AF65-F5344CB8AC3E}">
        <p14:creationId xmlns:p14="http://schemas.microsoft.com/office/powerpoint/2010/main" val="1944989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89</a:t>
            </a:fld>
            <a:endParaRPr lang="fr-FR"/>
          </a:p>
        </p:txBody>
      </p:sp>
    </p:spTree>
    <p:extLst>
      <p:ext uri="{BB962C8B-B14F-4D97-AF65-F5344CB8AC3E}">
        <p14:creationId xmlns:p14="http://schemas.microsoft.com/office/powerpoint/2010/main" val="1879930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90</a:t>
            </a:fld>
            <a:endParaRPr lang="fr-FR"/>
          </a:p>
        </p:txBody>
      </p:sp>
    </p:spTree>
    <p:extLst>
      <p:ext uri="{BB962C8B-B14F-4D97-AF65-F5344CB8AC3E}">
        <p14:creationId xmlns:p14="http://schemas.microsoft.com/office/powerpoint/2010/main" val="1441287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93</a:t>
            </a:fld>
            <a:endParaRPr lang="en-US"/>
          </a:p>
        </p:txBody>
      </p:sp>
    </p:spTree>
    <p:extLst>
      <p:ext uri="{BB962C8B-B14F-4D97-AF65-F5344CB8AC3E}">
        <p14:creationId xmlns:p14="http://schemas.microsoft.com/office/powerpoint/2010/main" val="2232311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96</a:t>
            </a:fld>
            <a:endParaRPr lang="en-US"/>
          </a:p>
        </p:txBody>
      </p:sp>
    </p:spTree>
    <p:extLst>
      <p:ext uri="{BB962C8B-B14F-4D97-AF65-F5344CB8AC3E}">
        <p14:creationId xmlns:p14="http://schemas.microsoft.com/office/powerpoint/2010/main" val="676367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99</a:t>
            </a:fld>
            <a:endParaRPr lang="nl-BE"/>
          </a:p>
        </p:txBody>
      </p:sp>
    </p:spTree>
    <p:extLst>
      <p:ext uri="{BB962C8B-B14F-4D97-AF65-F5344CB8AC3E}">
        <p14:creationId xmlns:p14="http://schemas.microsoft.com/office/powerpoint/2010/main" val="2254838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101</a:t>
            </a:fld>
            <a:endParaRPr lang="en-US"/>
          </a:p>
        </p:txBody>
      </p:sp>
    </p:spTree>
    <p:extLst>
      <p:ext uri="{BB962C8B-B14F-4D97-AF65-F5344CB8AC3E}">
        <p14:creationId xmlns:p14="http://schemas.microsoft.com/office/powerpoint/2010/main" val="88011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102</a:t>
            </a:fld>
            <a:endParaRPr lang="en-US"/>
          </a:p>
        </p:txBody>
      </p:sp>
    </p:spTree>
    <p:extLst>
      <p:ext uri="{BB962C8B-B14F-4D97-AF65-F5344CB8AC3E}">
        <p14:creationId xmlns:p14="http://schemas.microsoft.com/office/powerpoint/2010/main" val="2634854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104</a:t>
            </a:fld>
            <a:endParaRPr lang="en-US"/>
          </a:p>
        </p:txBody>
      </p:sp>
    </p:spTree>
    <p:extLst>
      <p:ext uri="{BB962C8B-B14F-4D97-AF65-F5344CB8AC3E}">
        <p14:creationId xmlns:p14="http://schemas.microsoft.com/office/powerpoint/2010/main" val="215426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270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10854-3294-4552-9300-C6E5208EB8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28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374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79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111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117</a:t>
            </a:fld>
            <a:endParaRPr lang="fr-FR"/>
          </a:p>
        </p:txBody>
      </p:sp>
    </p:spTree>
    <p:extLst>
      <p:ext uri="{BB962C8B-B14F-4D97-AF65-F5344CB8AC3E}">
        <p14:creationId xmlns:p14="http://schemas.microsoft.com/office/powerpoint/2010/main" val="2334383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118</a:t>
            </a:fld>
            <a:endParaRPr lang="fr-FR"/>
          </a:p>
        </p:txBody>
      </p:sp>
    </p:spTree>
    <p:extLst>
      <p:ext uri="{BB962C8B-B14F-4D97-AF65-F5344CB8AC3E}">
        <p14:creationId xmlns:p14="http://schemas.microsoft.com/office/powerpoint/2010/main" val="1466411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461583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Deel</a:t>
            </a:r>
            <a:r>
              <a:rPr lang="en-US" dirty="0" smtClean="0"/>
              <a:t> van </a:t>
            </a:r>
            <a:r>
              <a:rPr lang="en-US" dirty="0" err="1" smtClean="0"/>
              <a:t>verhaal</a:t>
            </a:r>
            <a:r>
              <a:rPr lang="en-US" baseline="0" dirty="0" smtClean="0"/>
              <a:t> “</a:t>
            </a:r>
            <a:r>
              <a:rPr lang="en-US" dirty="0" smtClean="0"/>
              <a:t>Meer </a:t>
            </a:r>
            <a:r>
              <a:rPr lang="en-US" dirty="0" err="1" smtClean="0"/>
              <a:t>naar</a:t>
            </a:r>
            <a:r>
              <a:rPr lang="en-US" dirty="0" smtClean="0"/>
              <a:t> </a:t>
            </a:r>
            <a:r>
              <a:rPr lang="en-US" dirty="0" err="1" smtClean="0"/>
              <a:t>buiten</a:t>
            </a:r>
            <a:r>
              <a:rPr lang="en-US" dirty="0" smtClean="0"/>
              <a:t> toe </a:t>
            </a:r>
            <a:r>
              <a:rPr lang="en-US" dirty="0" err="1" smtClean="0"/>
              <a:t>openstellen</a:t>
            </a:r>
            <a:r>
              <a:rPr lang="en-US" dirty="0" smtClean="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633128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121</a:t>
            </a:fld>
            <a:endParaRPr lang="fr-FR"/>
          </a:p>
        </p:txBody>
      </p:sp>
    </p:spTree>
    <p:extLst>
      <p:ext uri="{BB962C8B-B14F-4D97-AF65-F5344CB8AC3E}">
        <p14:creationId xmlns:p14="http://schemas.microsoft.com/office/powerpoint/2010/main" val="1406122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F498-6B22-4C23-B9DE-FBD91F7FCCAE}" type="slidenum">
              <a:rPr lang="fr-BE" smtClean="0"/>
              <a:t>123</a:t>
            </a:fld>
            <a:endParaRPr lang="fr-BE"/>
          </a:p>
        </p:txBody>
      </p:sp>
    </p:spTree>
    <p:extLst>
      <p:ext uri="{BB962C8B-B14F-4D97-AF65-F5344CB8AC3E}">
        <p14:creationId xmlns:p14="http://schemas.microsoft.com/office/powerpoint/2010/main" val="352103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26185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128</a:t>
            </a:fld>
            <a:endParaRPr lang="fr-BE"/>
          </a:p>
        </p:txBody>
      </p:sp>
    </p:spTree>
    <p:extLst>
      <p:ext uri="{BB962C8B-B14F-4D97-AF65-F5344CB8AC3E}">
        <p14:creationId xmlns:p14="http://schemas.microsoft.com/office/powerpoint/2010/main" val="556102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130</a:t>
            </a:fld>
            <a:endParaRPr lang="en-US"/>
          </a:p>
        </p:txBody>
      </p:sp>
    </p:spTree>
    <p:extLst>
      <p:ext uri="{BB962C8B-B14F-4D97-AF65-F5344CB8AC3E}">
        <p14:creationId xmlns:p14="http://schemas.microsoft.com/office/powerpoint/2010/main" val="24802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153</a:t>
            </a:fld>
            <a:endParaRPr lang="en-US"/>
          </a:p>
        </p:txBody>
      </p:sp>
    </p:spTree>
    <p:extLst>
      <p:ext uri="{BB962C8B-B14F-4D97-AF65-F5344CB8AC3E}">
        <p14:creationId xmlns:p14="http://schemas.microsoft.com/office/powerpoint/2010/main" val="2111280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nl-BE" dirty="0" smtClean="0"/>
              <a:t>BDAP Foundation: </a:t>
            </a:r>
            <a:r>
              <a:rPr lang="nl-BE" dirty="0" err="1" smtClean="0"/>
              <a:t>sometimes</a:t>
            </a:r>
            <a:r>
              <a:rPr lang="nl-BE" baseline="0" dirty="0" smtClean="0"/>
              <a:t> </a:t>
            </a:r>
            <a:r>
              <a:rPr lang="nl-BE" baseline="0" dirty="0" err="1" smtClean="0"/>
              <a:t>called</a:t>
            </a:r>
            <a:r>
              <a:rPr lang="nl-BE" baseline="0" dirty="0" smtClean="0"/>
              <a:t> “Data Lake”, but in </a:t>
            </a:r>
            <a:r>
              <a:rPr lang="nl-BE" baseline="0" dirty="0" err="1" smtClean="0"/>
              <a:t>this</a:t>
            </a:r>
            <a:r>
              <a:rPr lang="nl-BE" baseline="0" dirty="0" smtClean="0"/>
              <a:t> context </a:t>
            </a:r>
            <a:r>
              <a:rPr lang="nl-BE" baseline="0" dirty="0" err="1" smtClean="0"/>
              <a:t>it’s</a:t>
            </a:r>
            <a:r>
              <a:rPr lang="nl-BE" baseline="0" dirty="0" smtClean="0"/>
              <a:t> a Data Lake++ </a:t>
            </a:r>
            <a:r>
              <a:rPr lang="nl-BE" baseline="0" dirty="0" err="1" smtClean="0"/>
              <a:t>with</a:t>
            </a:r>
            <a:r>
              <a:rPr lang="nl-BE" baseline="0" dirty="0" smtClean="0"/>
              <a:t> </a:t>
            </a:r>
            <a:r>
              <a:rPr lang="nl-BE" baseline="0" dirty="0" err="1" smtClean="0"/>
              <a:t>governance</a:t>
            </a:r>
            <a:endParaRPr lang="nl-BE" baseline="0" dirty="0" smtClean="0"/>
          </a:p>
        </p:txBody>
      </p:sp>
      <p:sp>
        <p:nvSpPr>
          <p:cNvPr id="4" name="Slide Number Placeholder 3"/>
          <p:cNvSpPr>
            <a:spLocks noGrp="1"/>
          </p:cNvSpPr>
          <p:nvPr>
            <p:ph type="sldNum" sz="quarter" idx="10"/>
          </p:nvPr>
        </p:nvSpPr>
        <p:spPr/>
        <p:txBody>
          <a:bodyPr/>
          <a:lstStyle/>
          <a:p>
            <a:fld id="{CB2FC4B6-404A-4009-B52D-B06A8DC8E231}" type="slidenum">
              <a:rPr lang="nl-BE" smtClean="0"/>
              <a:t>154</a:t>
            </a:fld>
            <a:endParaRPr lang="nl-BE"/>
          </a:p>
        </p:txBody>
      </p:sp>
    </p:spTree>
    <p:extLst>
      <p:ext uri="{BB962C8B-B14F-4D97-AF65-F5344CB8AC3E}">
        <p14:creationId xmlns:p14="http://schemas.microsoft.com/office/powerpoint/2010/main" val="2927898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157</a:t>
            </a:fld>
            <a:endParaRPr lang="fr-BE"/>
          </a:p>
        </p:txBody>
      </p:sp>
    </p:spTree>
    <p:extLst>
      <p:ext uri="{BB962C8B-B14F-4D97-AF65-F5344CB8AC3E}">
        <p14:creationId xmlns:p14="http://schemas.microsoft.com/office/powerpoint/2010/main" val="1020445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159</a:t>
            </a:fld>
            <a:endParaRPr lang="fr-BE"/>
          </a:p>
        </p:txBody>
      </p:sp>
    </p:spTree>
    <p:extLst>
      <p:ext uri="{BB962C8B-B14F-4D97-AF65-F5344CB8AC3E}">
        <p14:creationId xmlns:p14="http://schemas.microsoft.com/office/powerpoint/2010/main" val="2621614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161</a:t>
            </a:fld>
            <a:endParaRPr lang="nl-BE"/>
          </a:p>
        </p:txBody>
      </p:sp>
    </p:spTree>
    <p:extLst>
      <p:ext uri="{BB962C8B-B14F-4D97-AF65-F5344CB8AC3E}">
        <p14:creationId xmlns:p14="http://schemas.microsoft.com/office/powerpoint/2010/main" val="4009898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A2EDF498-6B22-4C23-B9DE-FBD91F7FCCAE}" type="slidenum">
              <a:rPr lang="fr-BE" smtClean="0"/>
              <a:t>162</a:t>
            </a:fld>
            <a:endParaRPr lang="fr-BE"/>
          </a:p>
        </p:txBody>
      </p:sp>
    </p:spTree>
    <p:extLst>
      <p:ext uri="{BB962C8B-B14F-4D97-AF65-F5344CB8AC3E}">
        <p14:creationId xmlns:p14="http://schemas.microsoft.com/office/powerpoint/2010/main" val="19943788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Machine Learning</a:t>
            </a:r>
            <a:r>
              <a:rPr lang="en-US" sz="1200" b="0" i="0" kern="1200" dirty="0" smtClean="0">
                <a:solidFill>
                  <a:schemeClr val="tx1"/>
                </a:solidFill>
                <a:effectLst/>
                <a:latin typeface="+mn-lt"/>
                <a:ea typeface="+mn-ea"/>
                <a:cs typeface="+mn-cs"/>
              </a:rPr>
              <a:t> uses </a:t>
            </a:r>
            <a:r>
              <a:rPr lang="en-US" sz="1200" b="1" i="0" kern="1200" dirty="0" smtClean="0">
                <a:solidFill>
                  <a:schemeClr val="tx1"/>
                </a:solidFill>
                <a:effectLst/>
                <a:latin typeface="+mn-lt"/>
                <a:ea typeface="+mn-ea"/>
                <a:cs typeface="+mn-cs"/>
              </a:rPr>
              <a:t>Data Mining</a:t>
            </a:r>
            <a:r>
              <a:rPr lang="en-US" sz="1200" b="0" i="0" kern="1200" dirty="0" smtClean="0">
                <a:solidFill>
                  <a:schemeClr val="tx1"/>
                </a:solidFill>
                <a:effectLst/>
                <a:latin typeface="+mn-lt"/>
                <a:ea typeface="+mn-ea"/>
                <a:cs typeface="+mn-cs"/>
              </a:rPr>
              <a:t> techniques and other learning algorithms to build models of what is happening behind some data so that it can </a:t>
            </a:r>
            <a:r>
              <a:rPr lang="en-US" sz="1200" b="0" i="1" kern="1200" dirty="0" smtClean="0">
                <a:solidFill>
                  <a:schemeClr val="tx1"/>
                </a:solidFill>
                <a:effectLst/>
                <a:latin typeface="+mn-lt"/>
                <a:ea typeface="+mn-ea"/>
                <a:cs typeface="+mn-cs"/>
              </a:rPr>
              <a:t>predict</a:t>
            </a:r>
            <a:r>
              <a:rPr lang="en-US" sz="1200" b="0" i="0" kern="1200" dirty="0" smtClean="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smtClean="0">
                <a:solidFill>
                  <a:schemeClr val="tx1"/>
                </a:solidFill>
                <a:effectLst/>
                <a:latin typeface="+mn-lt"/>
                <a:ea typeface="+mn-ea"/>
                <a:cs typeface="+mn-cs"/>
              </a:rPr>
              <a:t>machine learning</a:t>
            </a:r>
            <a:r>
              <a:rPr lang="en-US" sz="1200" b="0" i="0" kern="1200" baseline="0" dirty="0" smtClean="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167</a:t>
            </a:fld>
            <a:endParaRPr lang="nl-BE"/>
          </a:p>
        </p:txBody>
      </p:sp>
    </p:spTree>
    <p:extLst>
      <p:ext uri="{BB962C8B-B14F-4D97-AF65-F5344CB8AC3E}">
        <p14:creationId xmlns:p14="http://schemas.microsoft.com/office/powerpoint/2010/main" val="6166355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fr-BE" dirty="0" smtClean="0"/>
              <a:t>Source: « </a:t>
            </a:r>
            <a:r>
              <a:rPr lang="fr-BE" dirty="0" err="1" smtClean="0"/>
              <a:t>Artificial</a:t>
            </a:r>
            <a:r>
              <a:rPr lang="fr-BE" baseline="0" dirty="0" smtClean="0"/>
              <a:t> Intelligence: A </a:t>
            </a:r>
            <a:r>
              <a:rPr lang="fr-BE" baseline="0" dirty="0" err="1" smtClean="0"/>
              <a:t>moder</a:t>
            </a:r>
            <a:r>
              <a:rPr lang="fr-BE" baseline="0" dirty="0" smtClean="0"/>
              <a:t> </a:t>
            </a:r>
            <a:r>
              <a:rPr lang="fr-BE" baseline="0" dirty="0" err="1" smtClean="0"/>
              <a:t>approach</a:t>
            </a:r>
            <a:r>
              <a:rPr lang="fr-BE" baseline="0" dirty="0" smtClean="0"/>
              <a:t> » Russel, </a:t>
            </a:r>
            <a:r>
              <a:rPr lang="fr-BE" baseline="0" dirty="0" err="1" smtClean="0"/>
              <a:t>Norvig</a:t>
            </a:r>
            <a:endParaRPr lang="fr-BE" baseline="0"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168</a:t>
            </a:fld>
            <a:endParaRPr lang="fr-BE"/>
          </a:p>
        </p:txBody>
      </p:sp>
    </p:spTree>
    <p:extLst>
      <p:ext uri="{BB962C8B-B14F-4D97-AF65-F5344CB8AC3E}">
        <p14:creationId xmlns:p14="http://schemas.microsoft.com/office/powerpoint/2010/main" val="275114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2109176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169</a:t>
            </a:fld>
            <a:endParaRPr lang="nl-BE"/>
          </a:p>
        </p:txBody>
      </p:sp>
    </p:spTree>
    <p:extLst>
      <p:ext uri="{BB962C8B-B14F-4D97-AF65-F5344CB8AC3E}">
        <p14:creationId xmlns:p14="http://schemas.microsoft.com/office/powerpoint/2010/main" val="2404341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171</a:t>
            </a:fld>
            <a:endParaRPr lang="fr-BE"/>
          </a:p>
        </p:txBody>
      </p:sp>
    </p:spTree>
    <p:extLst>
      <p:ext uri="{BB962C8B-B14F-4D97-AF65-F5344CB8AC3E}">
        <p14:creationId xmlns:p14="http://schemas.microsoft.com/office/powerpoint/2010/main" val="881945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173</a:t>
            </a:fld>
            <a:endParaRPr lang="en-US"/>
          </a:p>
        </p:txBody>
      </p:sp>
    </p:spTree>
    <p:extLst>
      <p:ext uri="{BB962C8B-B14F-4D97-AF65-F5344CB8AC3E}">
        <p14:creationId xmlns:p14="http://schemas.microsoft.com/office/powerpoint/2010/main" val="2183261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 dit </a:t>
            </a:r>
            <a:r>
              <a:rPr lang="fr-BE" dirty="0" err="1"/>
              <a:t>experiment</a:t>
            </a:r>
            <a:r>
              <a:rPr lang="fr-BE" dirty="0"/>
              <a:t> </a:t>
            </a:r>
            <a:r>
              <a:rPr lang="fr-BE" dirty="0" err="1"/>
              <a:t>werd</a:t>
            </a:r>
            <a:r>
              <a:rPr lang="fr-BE" dirty="0"/>
              <a:t> </a:t>
            </a:r>
            <a:r>
              <a:rPr lang="fr-BE" dirty="0" err="1"/>
              <a:t>een</a:t>
            </a:r>
            <a:r>
              <a:rPr lang="fr-BE" dirty="0"/>
              <a:t> scenario </a:t>
            </a:r>
            <a:r>
              <a:rPr lang="fr-BE" dirty="0" err="1"/>
              <a:t>uitgebouwd</a:t>
            </a:r>
            <a:r>
              <a:rPr lang="fr-BE" dirty="0"/>
              <a:t> op basis van </a:t>
            </a:r>
            <a:r>
              <a:rPr lang="fr-BE" dirty="0" err="1"/>
              <a:t>eenvoudige</a:t>
            </a:r>
            <a:r>
              <a:rPr lang="fr-BE" dirty="0"/>
              <a:t> </a:t>
            </a:r>
            <a:r>
              <a:rPr lang="fr-BE" dirty="0" err="1"/>
              <a:t>beacons</a:t>
            </a:r>
            <a:r>
              <a:rPr lang="fr-BE" dirty="0"/>
              <a:t> (</a:t>
            </a:r>
            <a:r>
              <a:rPr lang="fr-BE" dirty="0" err="1"/>
              <a:t>zendertjes</a:t>
            </a:r>
            <a:r>
              <a:rPr lang="fr-BE" dirty="0"/>
              <a:t> die </a:t>
            </a:r>
            <a:r>
              <a:rPr lang="fr-BE" dirty="0" err="1"/>
              <a:t>een</a:t>
            </a:r>
            <a:r>
              <a:rPr lang="fr-BE" dirty="0"/>
              <a:t> </a:t>
            </a:r>
            <a:r>
              <a:rPr lang="fr-BE" dirty="0" err="1"/>
              <a:t>uniek</a:t>
            </a:r>
            <a:r>
              <a:rPr lang="fr-BE" dirty="0"/>
              <a:t> </a:t>
            </a:r>
            <a:r>
              <a:rPr lang="fr-BE" dirty="0" err="1"/>
              <a:t>identificatienummer</a:t>
            </a:r>
            <a:r>
              <a:rPr lang="fr-BE" dirty="0"/>
              <a:t> </a:t>
            </a:r>
            <a:r>
              <a:rPr lang="fr-BE" dirty="0" err="1"/>
              <a:t>hebben</a:t>
            </a:r>
            <a:r>
              <a:rPr lang="fr-BE" dirty="0"/>
              <a:t>).</a:t>
            </a:r>
          </a:p>
          <a:p>
            <a:r>
              <a:rPr lang="fr-BE" dirty="0" err="1"/>
              <a:t>Het</a:t>
            </a:r>
            <a:r>
              <a:rPr lang="fr-BE" dirty="0"/>
              <a:t> scenario </a:t>
            </a:r>
            <a:r>
              <a:rPr lang="fr-BE" dirty="0" err="1"/>
              <a:t>veronderstelt</a:t>
            </a:r>
            <a:r>
              <a:rPr lang="fr-BE" dirty="0"/>
              <a:t> </a:t>
            </a:r>
            <a:r>
              <a:rPr lang="fr-BE" dirty="0" err="1"/>
              <a:t>dat</a:t>
            </a:r>
            <a:r>
              <a:rPr lang="fr-BE" dirty="0"/>
              <a:t> de </a:t>
            </a:r>
            <a:r>
              <a:rPr lang="fr-BE" dirty="0" err="1"/>
              <a:t>betrokken</a:t>
            </a:r>
            <a:r>
              <a:rPr lang="fr-BE" dirty="0"/>
              <a:t> </a:t>
            </a:r>
            <a:r>
              <a:rPr lang="fr-BE" dirty="0" err="1"/>
              <a:t>ondernemer</a:t>
            </a:r>
            <a:r>
              <a:rPr lang="fr-BE" dirty="0"/>
              <a:t> de </a:t>
            </a:r>
            <a:r>
              <a:rPr lang="fr-BE" dirty="0" err="1"/>
              <a:t>beacon</a:t>
            </a:r>
            <a:r>
              <a:rPr lang="fr-BE" dirty="0"/>
              <a:t> </a:t>
            </a:r>
            <a:r>
              <a:rPr lang="fr-BE" dirty="0" err="1"/>
              <a:t>aangemeld</a:t>
            </a:r>
            <a:r>
              <a:rPr lang="fr-BE" dirty="0"/>
              <a:t> </a:t>
            </a:r>
            <a:r>
              <a:rPr lang="fr-BE" dirty="0" err="1"/>
              <a:t>heeft</a:t>
            </a:r>
            <a:r>
              <a:rPr lang="fr-BE" dirty="0"/>
              <a:t> met de </a:t>
            </a:r>
            <a:r>
              <a:rPr lang="fr-BE" dirty="0" err="1"/>
              <a:t>relevante</a:t>
            </a:r>
            <a:r>
              <a:rPr lang="fr-BE" dirty="0"/>
              <a:t> </a:t>
            </a:r>
            <a:r>
              <a:rPr lang="fr-BE" dirty="0" err="1"/>
              <a:t>informatie</a:t>
            </a:r>
            <a:r>
              <a:rPr lang="fr-BE" dirty="0"/>
              <a:t>: </a:t>
            </a:r>
            <a:r>
              <a:rPr lang="fr-BE" dirty="0" err="1"/>
              <a:t>voor</a:t>
            </a:r>
            <a:r>
              <a:rPr lang="fr-BE" dirty="0"/>
              <a:t> </a:t>
            </a:r>
            <a:r>
              <a:rPr lang="fr-BE" dirty="0" err="1"/>
              <a:t>welk</a:t>
            </a:r>
            <a:r>
              <a:rPr lang="fr-BE" dirty="0"/>
              <a:t> </a:t>
            </a:r>
            <a:r>
              <a:rPr lang="fr-BE" dirty="0" err="1"/>
              <a:t>bedrijf</a:t>
            </a:r>
            <a:r>
              <a:rPr lang="fr-BE" dirty="0"/>
              <a:t>? </a:t>
            </a:r>
            <a:r>
              <a:rPr lang="fr-BE" dirty="0" err="1"/>
              <a:t>Voor</a:t>
            </a:r>
            <a:r>
              <a:rPr lang="fr-BE" dirty="0"/>
              <a:t> </a:t>
            </a:r>
            <a:r>
              <a:rPr lang="fr-BE" dirty="0" err="1"/>
              <a:t>welke</a:t>
            </a:r>
            <a:r>
              <a:rPr lang="fr-BE" dirty="0"/>
              <a:t> </a:t>
            </a:r>
            <a:r>
              <a:rPr lang="fr-BE" dirty="0" err="1"/>
              <a:t>werf</a:t>
            </a:r>
            <a:r>
              <a:rPr lang="fr-BE" dirty="0"/>
              <a:t>?</a:t>
            </a:r>
          </a:p>
          <a:p>
            <a:endParaRPr lang="fr-BE" dirty="0"/>
          </a:p>
          <a:p>
            <a:r>
              <a:rPr lang="fr-BE" dirty="0" err="1"/>
              <a:t>Een</a:t>
            </a:r>
            <a:r>
              <a:rPr lang="fr-BE" dirty="0"/>
              <a:t> </a:t>
            </a:r>
            <a:r>
              <a:rPr lang="fr-BE" dirty="0" err="1"/>
              <a:t>werknemer</a:t>
            </a:r>
            <a:r>
              <a:rPr lang="fr-BE" dirty="0"/>
              <a:t> of </a:t>
            </a:r>
            <a:r>
              <a:rPr lang="fr-BE" dirty="0" err="1"/>
              <a:t>een</a:t>
            </a:r>
            <a:r>
              <a:rPr lang="fr-BE" dirty="0"/>
              <a:t> </a:t>
            </a:r>
            <a:r>
              <a:rPr lang="fr-BE" dirty="0" err="1"/>
              <a:t>onderaannemer</a:t>
            </a:r>
            <a:r>
              <a:rPr lang="fr-BE" dirty="0"/>
              <a:t> die de </a:t>
            </a:r>
            <a:r>
              <a:rPr lang="fr-BE" dirty="0" err="1"/>
              <a:t>werf</a:t>
            </a:r>
            <a:r>
              <a:rPr lang="fr-BE" dirty="0"/>
              <a:t> </a:t>
            </a:r>
            <a:r>
              <a:rPr lang="fr-BE" dirty="0" err="1"/>
              <a:t>bezoekt</a:t>
            </a:r>
            <a:r>
              <a:rPr lang="fr-BE" dirty="0"/>
              <a:t> </a:t>
            </a:r>
            <a:r>
              <a:rPr lang="fr-BE" dirty="0" err="1"/>
              <a:t>beschikt</a:t>
            </a:r>
            <a:r>
              <a:rPr lang="fr-BE" dirty="0"/>
              <a:t> over </a:t>
            </a:r>
            <a:r>
              <a:rPr lang="fr-BE" dirty="0" err="1"/>
              <a:t>een</a:t>
            </a:r>
            <a:r>
              <a:rPr lang="fr-BE" dirty="0"/>
              <a:t> </a:t>
            </a:r>
            <a:r>
              <a:rPr lang="fr-BE" dirty="0" err="1"/>
              <a:t>app</a:t>
            </a:r>
            <a:r>
              <a:rPr lang="fr-BE" dirty="0"/>
              <a:t> op </a:t>
            </a:r>
            <a:r>
              <a:rPr lang="fr-BE" dirty="0" err="1"/>
              <a:t>zijn</a:t>
            </a:r>
            <a:r>
              <a:rPr lang="fr-BE" dirty="0"/>
              <a:t> </a:t>
            </a:r>
            <a:r>
              <a:rPr lang="fr-BE" dirty="0" err="1"/>
              <a:t>mobiel</a:t>
            </a:r>
            <a:r>
              <a:rPr lang="fr-BE" dirty="0"/>
              <a:t> </a:t>
            </a:r>
            <a:r>
              <a:rPr lang="fr-BE" dirty="0" err="1"/>
              <a:t>device</a:t>
            </a:r>
            <a:r>
              <a:rPr lang="fr-BE" dirty="0"/>
              <a:t> die de </a:t>
            </a:r>
            <a:r>
              <a:rPr lang="fr-BE" dirty="0" err="1"/>
              <a:t>activiteit</a:t>
            </a:r>
            <a:r>
              <a:rPr lang="fr-BE" dirty="0"/>
              <a:t> van de </a:t>
            </a:r>
            <a:r>
              <a:rPr lang="fr-BE" dirty="0" err="1"/>
              <a:t>beacon</a:t>
            </a:r>
            <a:r>
              <a:rPr lang="fr-BE" dirty="0"/>
              <a:t> kan </a:t>
            </a:r>
            <a:r>
              <a:rPr lang="fr-BE" dirty="0" err="1"/>
              <a:t>oppikken</a:t>
            </a:r>
            <a:r>
              <a:rPr lang="fr-BE" dirty="0"/>
              <a:t>, de </a:t>
            </a:r>
            <a:r>
              <a:rPr lang="fr-BE" dirty="0" err="1"/>
              <a:t>identiteit</a:t>
            </a:r>
            <a:r>
              <a:rPr lang="fr-BE" dirty="0"/>
              <a:t> kan </a:t>
            </a:r>
            <a:r>
              <a:rPr lang="fr-BE" dirty="0" err="1"/>
              <a:t>uitlezen</a:t>
            </a:r>
            <a:r>
              <a:rPr lang="fr-BE" dirty="0"/>
              <a:t> en dan </a:t>
            </a:r>
            <a:r>
              <a:rPr lang="fr-BE" dirty="0" err="1"/>
              <a:t>vervolgens</a:t>
            </a:r>
            <a:r>
              <a:rPr lang="fr-BE" dirty="0"/>
              <a:t> </a:t>
            </a:r>
            <a:r>
              <a:rPr lang="fr-BE" dirty="0" err="1"/>
              <a:t>ia</a:t>
            </a:r>
            <a:r>
              <a:rPr lang="fr-BE" dirty="0"/>
              <a:t> </a:t>
            </a:r>
            <a:r>
              <a:rPr lang="fr-BE" dirty="0" err="1"/>
              <a:t>zijn</a:t>
            </a:r>
            <a:r>
              <a:rPr lang="fr-BE" dirty="0"/>
              <a:t> </a:t>
            </a:r>
            <a:r>
              <a:rPr lang="fr-BE" dirty="0" err="1"/>
              <a:t>app</a:t>
            </a:r>
            <a:r>
              <a:rPr lang="fr-BE" dirty="0"/>
              <a:t> </a:t>
            </a:r>
            <a:r>
              <a:rPr lang="fr-BE" dirty="0" err="1"/>
              <a:t>een</a:t>
            </a:r>
            <a:r>
              <a:rPr lang="fr-BE" dirty="0"/>
              <a:t> </a:t>
            </a:r>
            <a:r>
              <a:rPr lang="fr-BE" dirty="0" err="1"/>
              <a:t>melding</a:t>
            </a:r>
            <a:r>
              <a:rPr lang="fr-BE" dirty="0"/>
              <a:t> </a:t>
            </a:r>
            <a:r>
              <a:rPr lang="fr-BE" dirty="0" err="1"/>
              <a:t>doet</a:t>
            </a:r>
            <a:r>
              <a:rPr lang="fr-BE" dirty="0"/>
              <a:t> </a:t>
            </a:r>
            <a:r>
              <a:rPr lang="fr-BE" dirty="0" err="1"/>
              <a:t>dat</a:t>
            </a:r>
            <a:r>
              <a:rPr lang="fr-BE" dirty="0"/>
              <a:t> </a:t>
            </a:r>
            <a:r>
              <a:rPr lang="fr-BE" dirty="0" err="1"/>
              <a:t>hij</a:t>
            </a:r>
            <a:r>
              <a:rPr lang="fr-BE" dirty="0"/>
              <a:t> op die </a:t>
            </a:r>
            <a:r>
              <a:rPr lang="fr-BE" dirty="0" err="1"/>
              <a:t>bouwwerf</a:t>
            </a:r>
            <a:r>
              <a:rPr lang="fr-BE" dirty="0"/>
              <a:t> </a:t>
            </a:r>
            <a:r>
              <a:rPr lang="fr-BE" dirty="0" err="1"/>
              <a:t>aanwezig</a:t>
            </a:r>
            <a:r>
              <a:rPr lang="fr-BE" dirty="0"/>
              <a:t> </a:t>
            </a:r>
            <a:r>
              <a:rPr lang="fr-BE" dirty="0" err="1"/>
              <a:t>is</a:t>
            </a:r>
            <a:r>
              <a:rPr lang="fr-BE" dirty="0"/>
              <a:t>. Op die manier </a:t>
            </a:r>
            <a:r>
              <a:rPr lang="fr-BE" dirty="0" err="1"/>
              <a:t>krijg</a:t>
            </a:r>
            <a:r>
              <a:rPr lang="fr-BE" dirty="0"/>
              <a:t> je </a:t>
            </a:r>
            <a:r>
              <a:rPr lang="fr-BE" dirty="0" err="1"/>
              <a:t>een</a:t>
            </a:r>
            <a:r>
              <a:rPr lang="fr-BE" dirty="0"/>
              <a:t> </a:t>
            </a:r>
            <a:r>
              <a:rPr lang="fr-BE" dirty="0" err="1"/>
              <a:t>low-cost</a:t>
            </a:r>
            <a:r>
              <a:rPr lang="fr-BE" dirty="0"/>
              <a:t>, </a:t>
            </a:r>
            <a:r>
              <a:rPr lang="fr-BE" dirty="0" err="1"/>
              <a:t>snel</a:t>
            </a:r>
            <a:r>
              <a:rPr lang="fr-BE" dirty="0"/>
              <a:t>  te </a:t>
            </a:r>
            <a:r>
              <a:rPr lang="fr-BE" dirty="0" err="1"/>
              <a:t>implementeren</a:t>
            </a:r>
            <a:r>
              <a:rPr lang="fr-BE" dirty="0"/>
              <a:t> </a:t>
            </a:r>
            <a:r>
              <a:rPr lang="fr-BE" dirty="0" err="1"/>
              <a:t>mogelijkheid</a:t>
            </a:r>
            <a:r>
              <a:rPr lang="fr-BE" dirty="0"/>
              <a:t> om </a:t>
            </a:r>
            <a:r>
              <a:rPr lang="fr-BE" dirty="0" err="1"/>
              <a:t>aanwezigheidsmeldingen</a:t>
            </a:r>
            <a:r>
              <a:rPr lang="fr-BE" dirty="0"/>
              <a:t> te </a:t>
            </a:r>
            <a:r>
              <a:rPr lang="fr-BE" dirty="0" err="1"/>
              <a:t>doen</a:t>
            </a:r>
            <a:r>
              <a:rPr lang="fr-BE" dirty="0"/>
              <a:t>.</a:t>
            </a:r>
          </a:p>
          <a:p>
            <a:endParaRPr lang="fr-BE" dirty="0"/>
          </a:p>
          <a:p>
            <a:r>
              <a:rPr lang="fr-BE" dirty="0"/>
              <a:t>Dit scenario </a:t>
            </a:r>
            <a:r>
              <a:rPr lang="fr-BE" dirty="0" err="1"/>
              <a:t>is</a:t>
            </a:r>
            <a:r>
              <a:rPr lang="fr-BE" dirty="0"/>
              <a:t> </a:t>
            </a:r>
            <a:r>
              <a:rPr lang="fr-BE" dirty="0" err="1"/>
              <a:t>nuttig</a:t>
            </a:r>
            <a:r>
              <a:rPr lang="fr-BE" dirty="0"/>
              <a:t> </a:t>
            </a:r>
            <a:r>
              <a:rPr lang="fr-BE" dirty="0" err="1"/>
              <a:t>voor</a:t>
            </a:r>
            <a:r>
              <a:rPr lang="fr-BE" dirty="0"/>
              <a:t> </a:t>
            </a:r>
            <a:r>
              <a:rPr lang="fr-BE" dirty="0" err="1"/>
              <a:t>veiligheid</a:t>
            </a:r>
            <a:r>
              <a:rPr lang="fr-BE" dirty="0"/>
              <a:t> op </a:t>
            </a:r>
            <a:r>
              <a:rPr lang="fr-BE" dirty="0" err="1"/>
              <a:t>het</a:t>
            </a:r>
            <a:r>
              <a:rPr lang="fr-BE" dirty="0"/>
              <a:t> </a:t>
            </a:r>
            <a:r>
              <a:rPr lang="fr-BE" dirty="0" err="1"/>
              <a:t>werk</a:t>
            </a:r>
            <a:r>
              <a:rPr lang="fr-BE" dirty="0"/>
              <a:t> (</a:t>
            </a:r>
            <a:r>
              <a:rPr lang="fr-BE" dirty="0" err="1"/>
              <a:t>accurate</a:t>
            </a:r>
            <a:r>
              <a:rPr lang="fr-BE" dirty="0"/>
              <a:t> </a:t>
            </a:r>
            <a:r>
              <a:rPr lang="fr-BE" dirty="0" err="1"/>
              <a:t>registratie</a:t>
            </a:r>
            <a:r>
              <a:rPr lang="fr-BE" dirty="0"/>
              <a:t> van </a:t>
            </a:r>
            <a:r>
              <a:rPr lang="fr-BE" dirty="0" err="1"/>
              <a:t>aanwezigheden</a:t>
            </a:r>
            <a:r>
              <a:rPr lang="fr-BE" dirty="0"/>
              <a:t> in </a:t>
            </a:r>
            <a:r>
              <a:rPr lang="fr-BE" dirty="0" err="1"/>
              <a:t>seveso</a:t>
            </a:r>
            <a:r>
              <a:rPr lang="fr-BE" dirty="0"/>
              <a:t> </a:t>
            </a:r>
            <a:r>
              <a:rPr lang="fr-BE" dirty="0" err="1"/>
              <a:t>bedrijven</a:t>
            </a:r>
            <a:r>
              <a:rPr lang="fr-BE" dirty="0"/>
              <a:t> </a:t>
            </a:r>
            <a:r>
              <a:rPr lang="fr-BE" dirty="0" err="1"/>
              <a:t>bvb</a:t>
            </a:r>
            <a:r>
              <a:rPr lang="fr-BE" dirty="0"/>
              <a:t>) of </a:t>
            </a:r>
            <a:r>
              <a:rPr lang="fr-BE" dirty="0" err="1"/>
              <a:t>voor</a:t>
            </a:r>
            <a:r>
              <a:rPr lang="fr-BE" dirty="0"/>
              <a:t> </a:t>
            </a:r>
            <a:r>
              <a:rPr lang="fr-BE" dirty="0" err="1"/>
              <a:t>fraudebestrijding</a:t>
            </a:r>
            <a:r>
              <a:rPr lang="fr-BE" dirty="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180</a:t>
            </a:fld>
            <a:endParaRPr lang="nl-BE"/>
          </a:p>
        </p:txBody>
      </p:sp>
    </p:spTree>
    <p:extLst>
      <p:ext uri="{BB962C8B-B14F-4D97-AF65-F5344CB8AC3E}">
        <p14:creationId xmlns:p14="http://schemas.microsoft.com/office/powerpoint/2010/main" val="3077033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B832987-1ED3-4806-A4EE-BFDA7803EEB1}" type="slidenum">
              <a:rPr lang="nl-BE" smtClean="0"/>
              <a:t>184</a:t>
            </a:fld>
            <a:endParaRPr lang="nl-BE" dirty="0"/>
          </a:p>
        </p:txBody>
      </p:sp>
    </p:spTree>
    <p:extLst>
      <p:ext uri="{BB962C8B-B14F-4D97-AF65-F5344CB8AC3E}">
        <p14:creationId xmlns:p14="http://schemas.microsoft.com/office/powerpoint/2010/main" val="42557830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186</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733203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187</a:t>
            </a:fld>
            <a:endParaRPr lang="en-US"/>
          </a:p>
        </p:txBody>
      </p:sp>
    </p:spTree>
    <p:extLst>
      <p:ext uri="{BB962C8B-B14F-4D97-AF65-F5344CB8AC3E}">
        <p14:creationId xmlns:p14="http://schemas.microsoft.com/office/powerpoint/2010/main" val="23556304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D3010DA-62F0-46C0-BFE3-D3424A2F0E3E}" type="slidenum">
              <a:rPr lang="fr-BE" smtClean="0"/>
              <a:t>188</a:t>
            </a:fld>
            <a:endParaRPr lang="fr-BE"/>
          </a:p>
        </p:txBody>
      </p:sp>
    </p:spTree>
    <p:extLst>
      <p:ext uri="{BB962C8B-B14F-4D97-AF65-F5344CB8AC3E}">
        <p14:creationId xmlns:p14="http://schemas.microsoft.com/office/powerpoint/2010/main" val="11482505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l-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189</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1706490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l-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190</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116145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A62674-ADB2-42D4-B8E9-13688C3B9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7342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193</a:t>
            </a:fld>
            <a:endParaRPr lang="nl-BE"/>
          </a:p>
        </p:txBody>
      </p:sp>
    </p:spTree>
    <p:extLst>
      <p:ext uri="{BB962C8B-B14F-4D97-AF65-F5344CB8AC3E}">
        <p14:creationId xmlns:p14="http://schemas.microsoft.com/office/powerpoint/2010/main" val="511233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194</a:t>
            </a:fld>
            <a:endParaRPr lang="en-US"/>
          </a:p>
        </p:txBody>
      </p:sp>
    </p:spTree>
    <p:extLst>
      <p:ext uri="{BB962C8B-B14F-4D97-AF65-F5344CB8AC3E}">
        <p14:creationId xmlns:p14="http://schemas.microsoft.com/office/powerpoint/2010/main" val="29415026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197</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3601534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198</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5222575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199</a:t>
            </a:fld>
            <a:endParaRPr lang="nl-BE"/>
          </a:p>
        </p:txBody>
      </p:sp>
    </p:spTree>
    <p:extLst>
      <p:ext uri="{BB962C8B-B14F-4D97-AF65-F5344CB8AC3E}">
        <p14:creationId xmlns:p14="http://schemas.microsoft.com/office/powerpoint/2010/main" val="9150548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171450" indent="-171450">
              <a:buFontTx/>
              <a:buChar char="-"/>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200</a:t>
            </a:fld>
            <a:endParaRPr lang="nl-BE"/>
          </a:p>
        </p:txBody>
      </p:sp>
    </p:spTree>
    <p:extLst>
      <p:ext uri="{BB962C8B-B14F-4D97-AF65-F5344CB8AC3E}">
        <p14:creationId xmlns:p14="http://schemas.microsoft.com/office/powerpoint/2010/main" val="1018721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201</a:t>
            </a:fld>
            <a:endParaRPr lang="nl-BE"/>
          </a:p>
        </p:txBody>
      </p:sp>
    </p:spTree>
    <p:extLst>
      <p:ext uri="{BB962C8B-B14F-4D97-AF65-F5344CB8AC3E}">
        <p14:creationId xmlns:p14="http://schemas.microsoft.com/office/powerpoint/2010/main" val="89569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308020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731393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frank.robben@mail.fgov.be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smtClean="0">
                  <a:solidFill>
                    <a:schemeClr val="tx1"/>
                  </a:solidFill>
                  <a:latin typeface="+mn-lt"/>
                  <a:ea typeface="+mn-ea"/>
                  <a:cs typeface="Arial" pitchFamily="34" charset="0"/>
                  <a:sym typeface="Arial" pitchFamily="34" charset="0"/>
                </a:rPr>
                <a:t>https://www.frankrobben.be</a:t>
              </a:r>
              <a:endParaRPr lang="fr-BE" altLang="en-US" sz="1600" kern="1200" dirty="0" smtClean="0">
                <a:solidFill>
                  <a:schemeClr val="tx1"/>
                </a:solidFill>
                <a:latin typeface="+mn-lt"/>
                <a:ea typeface="+mn-ea"/>
                <a:cs typeface="Arial" pitchFamily="34" charset="0"/>
              </a:endParaRPr>
            </a:p>
            <a:p>
              <a:pPr>
                <a:defRPr/>
              </a:pPr>
              <a:r>
                <a:rPr lang="nl-BE" altLang="en-US" sz="1600" dirty="0" smtClean="0">
                  <a:latin typeface="+mn-lt"/>
                  <a:cs typeface="Arial" pitchFamily="34" charset="0"/>
                  <a:sym typeface="Arial" pitchFamily="34" charset="0"/>
                </a:rPr>
                <a:t>https://www.ksz.fgov.be</a:t>
              </a: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‹nr.›</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‹nr.›</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662946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‹nr.›</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smtClean="0"/>
              <a:t>11/03/2020</a:t>
            </a:r>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Tree>
    <p:extLst>
      <p:ext uri="{BB962C8B-B14F-4D97-AF65-F5344CB8AC3E}">
        <p14:creationId xmlns:p14="http://schemas.microsoft.com/office/powerpoint/2010/main" val="26287620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‹nr.›</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smtClean="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smtClean="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smtClean="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smtClean="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hyperlink" Target="http://www.gcloud.belgium.be/"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hyperlink" Target="https://dt.bosa.be/sites/default/files/fisp_-_privacy_vademecum_nl.pdf" TargetMode="External"/><Relationship Id="rId21" Type="http://schemas.openxmlformats.org/officeDocument/2006/relationships/image" Target="../media/image149.png"/><Relationship Id="rId17" Type="http://schemas.openxmlformats.org/officeDocument/2006/relationships/image" Target="NULL"/><Relationship Id="rId2" Type="http://schemas.openxmlformats.org/officeDocument/2006/relationships/hyperlink" Target="https://dt.bosa.be/nl/federaal_beleid_voor_informatiebeveiliging_fisp" TargetMode="External"/><Relationship Id="rId16" Type="http://schemas.openxmlformats.org/officeDocument/2006/relationships/image" Target="../media/image147.png"/><Relationship Id="rId20" Type="http://schemas.openxmlformats.org/officeDocument/2006/relationships/image" Target="../media/image148.png"/><Relationship Id="rId1" Type="http://schemas.openxmlformats.org/officeDocument/2006/relationships/slideLayout" Target="../slideLayouts/slideLayout2.xm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145.png"/><Relationship Id="rId14" Type="http://schemas.openxmlformats.org/officeDocument/2006/relationships/image" Target="../media/image146.png"/><Relationship Id="rId22" Type="http://schemas.openxmlformats.org/officeDocument/2006/relationships/image" Target="NULL"/></Relationships>
</file>

<file path=ppt/slides/_rels/slide10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52.png"/><Relationship Id="rId4" Type="http://schemas.openxmlformats.org/officeDocument/2006/relationships/image" Target="../media/image11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hyperlink" Target="https://www.ict-reuse.be/"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60.emf"/><Relationship Id="rId7" Type="http://schemas.openxmlformats.org/officeDocument/2006/relationships/image" Target="../media/image164.emf"/><Relationship Id="rId12" Type="http://schemas.openxmlformats.org/officeDocument/2006/relationships/image" Target="../media/image169.emf"/><Relationship Id="rId17" Type="http://schemas.openxmlformats.org/officeDocument/2006/relationships/image" Target="../media/image174.png"/><Relationship Id="rId2" Type="http://schemas.openxmlformats.org/officeDocument/2006/relationships/notesSlide" Target="../notesSlides/notesSlide49.xml"/><Relationship Id="rId16" Type="http://schemas.openxmlformats.org/officeDocument/2006/relationships/image" Target="../media/image173.png"/><Relationship Id="rId20" Type="http://schemas.openxmlformats.org/officeDocument/2006/relationships/image" Target="../media/image177.emf"/><Relationship Id="rId1" Type="http://schemas.openxmlformats.org/officeDocument/2006/relationships/slideLayout" Target="../slideLayouts/slideLayout4.xml"/><Relationship Id="rId6" Type="http://schemas.openxmlformats.org/officeDocument/2006/relationships/image" Target="../media/image163.emf"/><Relationship Id="rId11" Type="http://schemas.openxmlformats.org/officeDocument/2006/relationships/image" Target="../media/image168.png"/><Relationship Id="rId5" Type="http://schemas.openxmlformats.org/officeDocument/2006/relationships/image" Target="../media/image162.emf"/><Relationship Id="rId15" Type="http://schemas.openxmlformats.org/officeDocument/2006/relationships/image" Target="../media/image172.png"/><Relationship Id="rId10" Type="http://schemas.openxmlformats.org/officeDocument/2006/relationships/image" Target="../media/image167.emf"/><Relationship Id="rId19" Type="http://schemas.openxmlformats.org/officeDocument/2006/relationships/image" Target="../media/image176.png"/><Relationship Id="rId4" Type="http://schemas.openxmlformats.org/officeDocument/2006/relationships/image" Target="../media/image161.emf"/><Relationship Id="rId9" Type="http://schemas.openxmlformats.org/officeDocument/2006/relationships/image" Target="../media/image166.emf"/><Relationship Id="rId14" Type="http://schemas.openxmlformats.org/officeDocument/2006/relationships/image" Target="../media/image171.png"/></Relationships>
</file>

<file path=ppt/slides/_rels/slide124.xml.rels><?xml version="1.0" encoding="UTF-8" standalone="yes"?>
<Relationships xmlns="http://schemas.openxmlformats.org/package/2006/relationships"><Relationship Id="rId8" Type="http://schemas.openxmlformats.org/officeDocument/2006/relationships/image" Target="../media/image164.emf"/><Relationship Id="rId13" Type="http://schemas.openxmlformats.org/officeDocument/2006/relationships/image" Target="../media/image169.emf"/><Relationship Id="rId3" Type="http://schemas.openxmlformats.org/officeDocument/2006/relationships/image" Target="../media/image161.emf"/><Relationship Id="rId7" Type="http://schemas.openxmlformats.org/officeDocument/2006/relationships/image" Target="../media/image163.emf"/><Relationship Id="rId12" Type="http://schemas.openxmlformats.org/officeDocument/2006/relationships/image" Target="../media/image168.png"/><Relationship Id="rId2" Type="http://schemas.openxmlformats.org/officeDocument/2006/relationships/image" Target="../media/image160.emf"/><Relationship Id="rId16" Type="http://schemas.openxmlformats.org/officeDocument/2006/relationships/image" Target="../media/image181.jpeg"/><Relationship Id="rId1" Type="http://schemas.openxmlformats.org/officeDocument/2006/relationships/slideLayout" Target="../slideLayouts/slideLayout4.xml"/><Relationship Id="rId6" Type="http://schemas.openxmlformats.org/officeDocument/2006/relationships/image" Target="../media/image162.emf"/><Relationship Id="rId11" Type="http://schemas.openxmlformats.org/officeDocument/2006/relationships/image" Target="../media/image167.emf"/><Relationship Id="rId5" Type="http://schemas.openxmlformats.org/officeDocument/2006/relationships/image" Target="../media/image179.jpg"/><Relationship Id="rId15" Type="http://schemas.openxmlformats.org/officeDocument/2006/relationships/image" Target="../media/image177.emf"/><Relationship Id="rId10" Type="http://schemas.openxmlformats.org/officeDocument/2006/relationships/image" Target="../media/image166.emf"/><Relationship Id="rId4" Type="http://schemas.openxmlformats.org/officeDocument/2006/relationships/image" Target="../media/image178.png"/><Relationship Id="rId9" Type="http://schemas.openxmlformats.org/officeDocument/2006/relationships/image" Target="../media/image180.png"/><Relationship Id="rId14" Type="http://schemas.openxmlformats.org/officeDocument/2006/relationships/image" Target="../media/image173.png"/></Relationships>
</file>

<file path=ppt/slides/_rels/slide12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185.emf"/><Relationship Id="rId13" Type="http://schemas.openxmlformats.org/officeDocument/2006/relationships/image" Target="../media/image168.png"/><Relationship Id="rId3" Type="http://schemas.openxmlformats.org/officeDocument/2006/relationships/image" Target="../media/image169.emf"/><Relationship Id="rId7" Type="http://schemas.openxmlformats.org/officeDocument/2006/relationships/image" Target="../media/image177.emf"/><Relationship Id="rId12" Type="http://schemas.openxmlformats.org/officeDocument/2006/relationships/image" Target="../media/image161.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62.emf"/><Relationship Id="rId11" Type="http://schemas.openxmlformats.org/officeDocument/2006/relationships/image" Target="../media/image188.emf"/><Relationship Id="rId5" Type="http://schemas.openxmlformats.org/officeDocument/2006/relationships/image" Target="../media/image167.emf"/><Relationship Id="rId15" Type="http://schemas.openxmlformats.org/officeDocument/2006/relationships/image" Target="../media/image179.jpg"/><Relationship Id="rId10" Type="http://schemas.openxmlformats.org/officeDocument/2006/relationships/image" Target="../media/image187.png"/><Relationship Id="rId4" Type="http://schemas.openxmlformats.org/officeDocument/2006/relationships/image" Target="../media/image166.emf"/><Relationship Id="rId9" Type="http://schemas.openxmlformats.org/officeDocument/2006/relationships/image" Target="../media/image186.png"/><Relationship Id="rId14" Type="http://schemas.openxmlformats.org/officeDocument/2006/relationships/image" Target="../media/image17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s://eur-lex.europa.eu/legal-content/EN/TXT/?uri=celex:32016R0679"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s://en.wikipedia.org/wiki/ISO/IEC_27000-series"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image" Target="../media/image13.png"/><Relationship Id="rId12" Type="http://schemas.openxmlformats.org/officeDocument/2006/relationships/oleObject" Target="../embeddings/oleObject3.bin"/><Relationship Id="rId17" Type="http://schemas.openxmlformats.org/officeDocument/2006/relationships/image" Target="../media/image19.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10.wmf"/><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oleObject" Target="../embeddings/oleObject2.bin"/><Relationship Id="rId4" Type="http://schemas.openxmlformats.org/officeDocument/2006/relationships/image" Target="../media/image9.wmf"/><Relationship Id="rId9" Type="http://schemas.openxmlformats.org/officeDocument/2006/relationships/image" Target="../media/image15.png"/><Relationship Id="rId14" Type="http://schemas.openxmlformats.org/officeDocument/2006/relationships/image" Target="../media/image1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emf"/><Relationship Id="rId1" Type="http://schemas.openxmlformats.org/officeDocument/2006/relationships/slideLayout" Target="../slideLayouts/slideLayout2.xml"/><Relationship Id="rId4" Type="http://schemas.openxmlformats.org/officeDocument/2006/relationships/image" Target="../media/image191.emf"/></Relationships>
</file>

<file path=ppt/slides/_rels/slide14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16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63.xml.rels><?xml version="1.0" encoding="UTF-8" standalone="yes"?>
<Relationships xmlns="http://schemas.openxmlformats.org/package/2006/relationships"><Relationship Id="rId2" Type="http://schemas.openxmlformats.org/officeDocument/2006/relationships/hyperlink" Target="https://www.studentatwork.be/"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0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02.png"/><Relationship Id="rId4" Type="http://schemas.openxmlformats.org/officeDocument/2006/relationships/image" Target="../media/image201.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07.png"/><Relationship Id="rId4" Type="http://schemas.openxmlformats.org/officeDocument/2006/relationships/notesSlide" Target="../notesSlides/notesSlide6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mymotiv.com/" TargetMode="External"/><Relationship Id="rId7" Type="http://schemas.openxmlformats.org/officeDocument/2006/relationships/image" Target="../media/image213.png"/><Relationship Id="rId2" Type="http://schemas.openxmlformats.org/officeDocument/2006/relationships/hyperlink" Target="https://www.vivalink.com/wearable-products" TargetMode="External"/><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png"/></Relationships>
</file>

<file path=ppt/slides/_rels/slide178.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tiff"/><Relationship Id="rId5" Type="http://schemas.openxmlformats.org/officeDocument/2006/relationships/image" Target="../media/image217.png"/><Relationship Id="rId4" Type="http://schemas.openxmlformats.org/officeDocument/2006/relationships/image" Target="../media/image216.tif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225.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hyperlink" Target="https://www.freepik.com/free-photo/robot-working-with-a-computer_990336.htm" TargetMode="External"/><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frankrobben.be/wp-content/uploads/2022/04/RPA-HVW.wmv"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230.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187.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5.png"/><Relationship Id="rId7" Type="http://schemas.openxmlformats.org/officeDocument/2006/relationships/image" Target="../media/image238.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237.png"/><Relationship Id="rId11" Type="http://schemas.openxmlformats.org/officeDocument/2006/relationships/image" Target="../media/image234.png"/><Relationship Id="rId5" Type="http://schemas.openxmlformats.org/officeDocument/2006/relationships/image" Target="../media/image236.png"/><Relationship Id="rId10" Type="http://schemas.openxmlformats.org/officeDocument/2006/relationships/image" Target="../media/image241.png"/><Relationship Id="rId4" Type="http://schemas.openxmlformats.org/officeDocument/2006/relationships/image" Target="../media/image229.png"/><Relationship Id="rId9" Type="http://schemas.openxmlformats.org/officeDocument/2006/relationships/image" Target="../media/image240.png"/></Relationships>
</file>

<file path=ppt/slides/_rels/slide18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239.png"/><Relationship Id="rId4" Type="http://schemas.openxmlformats.org/officeDocument/2006/relationships/image" Target="../media/image237.png"/></Relationships>
</file>

<file path=ppt/slides/_rels/slide189.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png"/></Relationships>
</file>

<file path=ppt/slides/_rels/slide19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4.xml"/><Relationship Id="rId4" Type="http://schemas.openxmlformats.org/officeDocument/2006/relationships/image" Target="../media/image235.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94.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71.png"/><Relationship Id="rId3" Type="http://schemas.openxmlformats.org/officeDocument/2006/relationships/image" Target="../media/image261.png"/><Relationship Id="rId7" Type="http://schemas.openxmlformats.org/officeDocument/2006/relationships/image" Target="../media/image265.png"/><Relationship Id="rId12" Type="http://schemas.openxmlformats.org/officeDocument/2006/relationships/image" Target="../media/image270.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64.png"/><Relationship Id="rId11" Type="http://schemas.openxmlformats.org/officeDocument/2006/relationships/image" Target="../media/image269.png"/><Relationship Id="rId5" Type="http://schemas.openxmlformats.org/officeDocument/2006/relationships/image" Target="../media/image263.png"/><Relationship Id="rId10" Type="http://schemas.openxmlformats.org/officeDocument/2006/relationships/image" Target="../media/image268.png"/><Relationship Id="rId4" Type="http://schemas.openxmlformats.org/officeDocument/2006/relationships/image" Target="../media/image262.png"/><Relationship Id="rId9" Type="http://schemas.openxmlformats.org/officeDocument/2006/relationships/image" Target="../media/image267.png"/></Relationships>
</file>

<file path=ppt/slides/_rels/slide198.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2.png"/><Relationship Id="rId7" Type="http://schemas.openxmlformats.org/officeDocument/2006/relationships/image" Target="../media/image275.png"/><Relationship Id="rId12" Type="http://schemas.openxmlformats.org/officeDocument/2006/relationships/image" Target="../media/image28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0" Type="http://schemas.openxmlformats.org/officeDocument/2006/relationships/image" Target="../media/image278.png"/><Relationship Id="rId4" Type="http://schemas.microsoft.com/office/2007/relationships/hdphoto" Target="../media/hdphoto7.wdp"/><Relationship Id="rId9" Type="http://schemas.openxmlformats.org/officeDocument/2006/relationships/image" Target="../media/image277.png"/></Relationships>
</file>

<file path=ppt/slides/_rels/slide199.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52.png"/><Relationship Id="rId7" Type="http://schemas.openxmlformats.org/officeDocument/2006/relationships/image" Target="../media/image29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 Id="rId9" Type="http://schemas.openxmlformats.org/officeDocument/2006/relationships/image" Target="../media/image296.png"/></Relationships>
</file>

<file path=ppt/slides/_rels/slide201.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305.png"/><Relationship Id="rId3" Type="http://schemas.openxmlformats.org/officeDocument/2006/relationships/image" Target="../media/image297.png"/><Relationship Id="rId7" Type="http://schemas.openxmlformats.org/officeDocument/2006/relationships/image" Target="../media/image301.png"/><Relationship Id="rId1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04.png"/><Relationship Id="rId5" Type="http://schemas.openxmlformats.org/officeDocument/2006/relationships/image" Target="../media/image299.png"/><Relationship Id="rId10" Type="http://schemas.openxmlformats.org/officeDocument/2006/relationships/image" Target="../media/image303.png"/><Relationship Id="rId4" Type="http://schemas.openxmlformats.org/officeDocument/2006/relationships/image" Target="../media/image298.png"/><Relationship Id="rId9" Type="http://schemas.openxmlformats.org/officeDocument/2006/relationships/image" Target="../media/image268.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hyperlink" Target="http://www.coso.org/"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hyperlink" Target="https://www.axelos.com/certifications/itil-service-management"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ec.europa.eu/social/social-security-directory/pai/pai/select-country/language/e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7.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hdphoto" Target="../media/hdphoto2.wdp"/><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microsoft.com/office/2007/relationships/hdphoto" Target="../media/hdphoto1.wdp"/><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jpeg"/><Relationship Id="rId7" Type="http://schemas.openxmlformats.org/officeDocument/2006/relationships/image" Target="../media/image70.png"/><Relationship Id="rId12"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2.png"/><Relationship Id="rId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79.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3.wdp"/></Relationships>
</file>

<file path=ppt/slides/_rels/slide9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microsoft.com/office/2007/relationships/hdphoto" Target="../media/hdphoto5.wdp"/><Relationship Id="rId12"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123.png"/><Relationship Id="rId4" Type="http://schemas.microsoft.com/office/2007/relationships/hdphoto" Target="../media/hdphoto4.wdp"/><Relationship Id="rId9" Type="http://schemas.openxmlformats.org/officeDocument/2006/relationships/image" Target="../media/image12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1484784"/>
            <a:ext cx="11377264" cy="1470025"/>
          </a:xfrm>
        </p:spPr>
        <p:txBody>
          <a:bodyPr>
            <a:noAutofit/>
          </a:bodyPr>
          <a:lstStyle/>
          <a:p>
            <a:pPr>
              <a:defRPr/>
            </a:pPr>
            <a:r>
              <a:rPr lang="nl-BE" sz="4800" b="1" dirty="0" smtClean="0">
                <a:cs typeface="Arial" charset="0"/>
              </a:rPr>
              <a:t>Sound </a:t>
            </a:r>
            <a:r>
              <a:rPr lang="nl-BE" sz="4800" b="1" dirty="0" err="1" smtClean="0">
                <a:cs typeface="Arial" charset="0"/>
              </a:rPr>
              <a:t>electronic</a:t>
            </a:r>
            <a:r>
              <a:rPr lang="nl-BE" sz="4800" b="1" dirty="0" smtClean="0">
                <a:cs typeface="Arial" charset="0"/>
              </a:rPr>
              <a:t> information management as a </a:t>
            </a:r>
            <a:r>
              <a:rPr lang="nl-BE" sz="4800" b="1" dirty="0" err="1" smtClean="0">
                <a:cs typeface="Arial" charset="0"/>
              </a:rPr>
              <a:t>critical</a:t>
            </a:r>
            <a:r>
              <a:rPr lang="nl-BE" sz="4800" b="1" dirty="0" smtClean="0">
                <a:cs typeface="Arial" charset="0"/>
              </a:rPr>
              <a:t> </a:t>
            </a:r>
            <a:r>
              <a:rPr lang="nl-BE" sz="4800" b="1" dirty="0" err="1" smtClean="0">
                <a:cs typeface="Arial" charset="0"/>
              </a:rPr>
              <a:t>success</a:t>
            </a:r>
            <a:r>
              <a:rPr lang="nl-BE" sz="4800" b="1" dirty="0" smtClean="0">
                <a:cs typeface="Arial" charset="0"/>
              </a:rPr>
              <a:t> factor</a:t>
            </a:r>
            <a:br>
              <a:rPr lang="nl-BE" sz="4800" b="1" dirty="0" smtClean="0">
                <a:cs typeface="Arial" charset="0"/>
              </a:rPr>
            </a:br>
            <a:r>
              <a:rPr lang="nl-BE" sz="4800" b="1" dirty="0" err="1" smtClean="0">
                <a:cs typeface="Arial" charset="0"/>
              </a:rPr>
              <a:t>for</a:t>
            </a:r>
            <a:r>
              <a:rPr lang="nl-BE" sz="4800" b="1" dirty="0" smtClean="0">
                <a:cs typeface="Arial" charset="0"/>
              </a:rPr>
              <a:t> </a:t>
            </a:r>
            <a:r>
              <a:rPr lang="nl-BE" sz="4800" b="1" dirty="0" err="1" smtClean="0">
                <a:cs typeface="Arial" charset="0"/>
              </a:rPr>
              <a:t>effective</a:t>
            </a:r>
            <a:r>
              <a:rPr lang="nl-BE" sz="4800" b="1" dirty="0" smtClean="0">
                <a:cs typeface="Arial" charset="0"/>
              </a:rPr>
              <a:t> </a:t>
            </a:r>
            <a:r>
              <a:rPr lang="nl-BE" sz="4800" b="1" dirty="0" err="1" smtClean="0">
                <a:cs typeface="Arial" charset="0"/>
              </a:rPr>
              <a:t>and</a:t>
            </a:r>
            <a:r>
              <a:rPr lang="nl-BE" sz="4800" b="1" dirty="0" smtClean="0">
                <a:cs typeface="Arial" charset="0"/>
              </a:rPr>
              <a:t> </a:t>
            </a:r>
            <a:r>
              <a:rPr lang="nl-BE" sz="4800" b="1" dirty="0" err="1" smtClean="0">
                <a:cs typeface="Arial" charset="0"/>
              </a:rPr>
              <a:t>efficient</a:t>
            </a:r>
            <a:r>
              <a:rPr lang="nl-BE" sz="4800" b="1" dirty="0">
                <a:cs typeface="Arial" charset="0"/>
              </a:rPr>
              <a:t/>
            </a:r>
            <a:br>
              <a:rPr lang="nl-BE" sz="4800" b="1" dirty="0">
                <a:cs typeface="Arial" charset="0"/>
              </a:rPr>
            </a:br>
            <a:r>
              <a:rPr lang="nl-BE" sz="4800" b="1" dirty="0" err="1" smtClean="0">
                <a:cs typeface="Arial" charset="0"/>
              </a:rPr>
              <a:t>social</a:t>
            </a:r>
            <a:r>
              <a:rPr lang="nl-BE" sz="4800" b="1" dirty="0" smtClean="0">
                <a:cs typeface="Arial" charset="0"/>
              </a:rPr>
              <a:t> </a:t>
            </a:r>
            <a:r>
              <a:rPr lang="nl-BE" sz="4800" b="1" dirty="0" err="1" smtClean="0">
                <a:cs typeface="Arial" charset="0"/>
              </a:rPr>
              <a:t>protection</a:t>
            </a:r>
            <a:r>
              <a:rPr lang="nl-BE" sz="4800" b="1" dirty="0" smtClean="0">
                <a:cs typeface="Arial" charset="0"/>
              </a:rPr>
              <a:t> </a:t>
            </a:r>
            <a:r>
              <a:rPr lang="nl-BE" sz="4800" b="1" dirty="0" err="1" smtClean="0">
                <a:cs typeface="Arial" charset="0"/>
              </a:rPr>
              <a:t>and</a:t>
            </a:r>
            <a:r>
              <a:rPr lang="nl-BE" sz="4800" b="1" dirty="0" smtClean="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smtClean="0"/>
              <a:t>220 electronic services for mutual information exchange amongst actors in the social sector, defined after process optimization</a:t>
            </a:r>
          </a:p>
          <a:p>
            <a:pPr lvl="1"/>
            <a:r>
              <a:rPr lang="en-GB" altLang="en-US" smtClean="0"/>
              <a:t>nearly all direct or indirect (via citizens or companies) paper-based information exchange by &gt; 800 paper forms between actors in the social sector has been abolished</a:t>
            </a:r>
          </a:p>
          <a:p>
            <a:pPr lvl="1"/>
            <a:r>
              <a:rPr lang="en-GB" altLang="en-US" smtClean="0"/>
              <a:t>in 2021, &gt; 1,5 billion electronic messages were exchanged amongst actors in the social sector, which saved as many paper exchanges</a:t>
            </a:r>
          </a:p>
          <a:p>
            <a:endParaRPr lang="en-GB" altLang="en-US" smtClean="0"/>
          </a:p>
          <a:p>
            <a:r>
              <a:rPr lang="en-GB" altLang="en-US" smtClean="0"/>
              <a:t>electronic services for citizens</a:t>
            </a:r>
          </a:p>
          <a:p>
            <a:pPr lvl="1"/>
            <a:r>
              <a:rPr lang="en-GB" altLang="en-US" smtClean="0"/>
              <a:t>maximal automatic granting of benefits based on electronic information exchange between actors in the social sector</a:t>
            </a:r>
          </a:p>
          <a:p>
            <a:pPr lvl="1"/>
            <a:r>
              <a:rPr lang="en-GB" altLang="en-US" smtClean="0"/>
              <a:t>24 electronic services via an integrated portal and/or mobile applications</a:t>
            </a:r>
            <a:endParaRPr lang="en-GB"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10</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36230967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999656" y="1484314"/>
            <a:ext cx="6192688" cy="4897015"/>
            <a:chOff x="1475656" y="1484313"/>
            <a:chExt cx="6192688" cy="4897015"/>
          </a:xfrm>
        </p:grpSpPr>
        <p:sp>
          <p:nvSpPr>
            <p:cNvPr id="36" name="Oval 35"/>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a:solidFill>
                    <a:schemeClr val="tx2"/>
                  </a:solidFill>
                </a:rPr>
                <a:t>Synergy</a:t>
              </a:r>
              <a:endParaRPr lang="nl-BE" sz="4800" dirty="0"/>
            </a:p>
          </p:txBody>
        </p:sp>
      </p:grpSp>
      <p:sp>
        <p:nvSpPr>
          <p:cNvPr id="37" name="Title 36"/>
          <p:cNvSpPr>
            <a:spLocks noGrp="1"/>
          </p:cNvSpPr>
          <p:nvPr>
            <p:ph type="title"/>
          </p:nvPr>
        </p:nvSpPr>
        <p:spPr/>
        <p:txBody>
          <a:bodyPr/>
          <a:lstStyle/>
          <a:p>
            <a:r>
              <a:rPr lang="en-GB" noProof="0" smtClean="0"/>
              <a:t>G-Cloud ‘products’ </a:t>
            </a:r>
            <a:endParaRPr lang="en-GB" noProof="0" dirty="0"/>
          </a:p>
        </p:txBody>
      </p:sp>
      <p:grpSp>
        <p:nvGrpSpPr>
          <p:cNvPr id="55" name="Group 54"/>
          <p:cNvGrpSpPr/>
          <p:nvPr/>
        </p:nvGrpSpPr>
        <p:grpSpPr>
          <a:xfrm>
            <a:off x="4579440" y="1009862"/>
            <a:ext cx="3033120" cy="1267011"/>
            <a:chOff x="3055440" y="1009861"/>
            <a:chExt cx="3033120" cy="1267011"/>
          </a:xfrm>
        </p:grpSpPr>
        <p:sp>
          <p:nvSpPr>
            <p:cNvPr id="24" name="Oval 23"/>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Procurement</a:t>
              </a:r>
              <a:endParaRPr lang="nl-BE" sz="2800" b="1" dirty="0">
                <a:solidFill>
                  <a:schemeClr val="bg1"/>
                </a:solidFill>
              </a:endParaRPr>
            </a:p>
          </p:txBody>
        </p:sp>
      </p:grpSp>
      <p:grpSp>
        <p:nvGrpSpPr>
          <p:cNvPr id="52" name="Group 51"/>
          <p:cNvGrpSpPr/>
          <p:nvPr/>
        </p:nvGrpSpPr>
        <p:grpSpPr>
          <a:xfrm>
            <a:off x="7312144" y="2993763"/>
            <a:ext cx="3248352" cy="1356919"/>
            <a:chOff x="5788144" y="2993762"/>
            <a:chExt cx="3248352" cy="1356919"/>
          </a:xfrm>
        </p:grpSpPr>
        <p:sp>
          <p:nvSpPr>
            <p:cNvPr id="27" name="Oval 26"/>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8"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a:solidFill>
                    <a:schemeClr val="bg1"/>
                  </a:solidFill>
                </a:rPr>
                <a:t>Services</a:t>
              </a:r>
            </a:p>
          </p:txBody>
        </p:sp>
      </p:grpSp>
      <p:grpSp>
        <p:nvGrpSpPr>
          <p:cNvPr id="54" name="Group 53"/>
          <p:cNvGrpSpPr/>
          <p:nvPr/>
        </p:nvGrpSpPr>
        <p:grpSpPr>
          <a:xfrm>
            <a:off x="1631504" y="2993763"/>
            <a:ext cx="3033120" cy="1267011"/>
            <a:chOff x="107504" y="2993762"/>
            <a:chExt cx="3033120" cy="1267011"/>
          </a:xfrm>
        </p:grpSpPr>
        <p:sp>
          <p:nvSpPr>
            <p:cNvPr id="30" name="Oval 29"/>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Projects</a:t>
              </a:r>
              <a:endParaRPr lang="nl-BE" sz="2800" b="1" dirty="0">
                <a:solidFill>
                  <a:schemeClr val="bg1"/>
                </a:solidFill>
              </a:endParaRPr>
            </a:p>
          </p:txBody>
        </p:sp>
      </p:grpSp>
      <p:grpSp>
        <p:nvGrpSpPr>
          <p:cNvPr id="53" name="Group 52"/>
          <p:cNvGrpSpPr/>
          <p:nvPr/>
        </p:nvGrpSpPr>
        <p:grpSpPr>
          <a:xfrm>
            <a:off x="4471824" y="5373217"/>
            <a:ext cx="3248352" cy="1356919"/>
            <a:chOff x="2947824" y="5373216"/>
            <a:chExt cx="3248352" cy="1356919"/>
          </a:xfrm>
        </p:grpSpPr>
        <p:sp>
          <p:nvSpPr>
            <p:cNvPr id="33" name="Oval 32"/>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4"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Know-how</a:t>
              </a:r>
              <a:r>
                <a:rPr lang="nl-BE" sz="2800" b="1" dirty="0">
                  <a:solidFill>
                    <a:schemeClr val="bg1"/>
                  </a:solidFill>
                </a:rPr>
                <a:t> &amp; Expertise</a:t>
              </a:r>
            </a:p>
          </p:txBody>
        </p:sp>
      </p:grpSp>
      <p:grpSp>
        <p:nvGrpSpPr>
          <p:cNvPr id="39" name="Group 38"/>
          <p:cNvGrpSpPr/>
          <p:nvPr/>
        </p:nvGrpSpPr>
        <p:grpSpPr>
          <a:xfrm>
            <a:off x="2283451" y="1268760"/>
            <a:ext cx="2081423" cy="1379302"/>
            <a:chOff x="621511" y="2708919"/>
            <a:chExt cx="2081423" cy="1379302"/>
          </a:xfrm>
        </p:grpSpPr>
        <p:sp>
          <p:nvSpPr>
            <p:cNvPr id="40" name="Oval 3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Cooperation</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1" name="Picture 4" descr="https://livebinders.files.wordpress.com/2010/10/collaboration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7673930" y="1394508"/>
            <a:ext cx="2081423" cy="1240754"/>
            <a:chOff x="4120938" y="2856064"/>
            <a:chExt cx="2081423" cy="1240754"/>
          </a:xfrm>
        </p:grpSpPr>
        <p:sp>
          <p:nvSpPr>
            <p:cNvPr id="43" name="Oval 4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Efficiency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4" name="Picture 8" descr="http://www.thinkautomation.com/Sitefinity/WebsiteTemplates/Think/App_Themes/images/auto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673930" y="4440097"/>
            <a:ext cx="2081423" cy="1193972"/>
            <a:chOff x="621511" y="5421585"/>
            <a:chExt cx="2081423" cy="1193972"/>
          </a:xfrm>
        </p:grpSpPr>
        <p:sp>
          <p:nvSpPr>
            <p:cNvPr id="46" name="Oval 4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Quality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7" name="Picture 10" descr="http://www.dcregionrealestate.com/wp-content/uploads/2014/03/top_quality.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2283451" y="4440098"/>
            <a:ext cx="2081423" cy="1293159"/>
            <a:chOff x="4466625" y="5334255"/>
            <a:chExt cx="2081423" cy="1293159"/>
          </a:xfrm>
        </p:grpSpPr>
        <p:sp>
          <p:nvSpPr>
            <p:cNvPr id="49" name="Oval 4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Costs</a:t>
              </a:r>
              <a:r>
                <a:rPr lang="nl-BE" sz="2000" b="1" dirty="0" err="1">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50" name="Picture 6" descr="http://www.addit.pl/new/images/stories/cost%20reduction%20projects.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100</a:t>
            </a:fld>
            <a:r>
              <a:rPr lang="fr-BE" smtClean="0"/>
              <a:t> </a:t>
            </a:r>
            <a:endParaRPr lang="fr-BE" dirty="0"/>
          </a:p>
        </p:txBody>
      </p:sp>
    </p:spTree>
    <p:extLst>
      <p:ext uri="{BB962C8B-B14F-4D97-AF65-F5344CB8AC3E}">
        <p14:creationId xmlns:p14="http://schemas.microsoft.com/office/powerpoint/2010/main" val="4116547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Why G-Cloud?</a:t>
            </a:r>
            <a:endParaRPr lang="en-GB" noProof="0" dirty="0"/>
          </a:p>
        </p:txBody>
      </p:sp>
      <p:sp>
        <p:nvSpPr>
          <p:cNvPr id="3" name="Content Placeholder 2"/>
          <p:cNvSpPr>
            <a:spLocks noGrp="1"/>
          </p:cNvSpPr>
          <p:nvPr>
            <p:ph idx="1"/>
          </p:nvPr>
        </p:nvSpPr>
        <p:spPr>
          <a:xfrm>
            <a:off x="5087888" y="1089660"/>
            <a:ext cx="5122912" cy="5265420"/>
          </a:xfrm>
        </p:spPr>
        <p:txBody>
          <a:bodyPr>
            <a:normAutofit/>
          </a:bodyPr>
          <a:lstStyle/>
          <a:p>
            <a:pPr marL="0" indent="0">
              <a:buNone/>
            </a:pPr>
            <a:r>
              <a:rPr lang="en-GB" noProof="0" smtClean="0"/>
              <a:t>Creation of </a:t>
            </a:r>
            <a:r>
              <a:rPr lang="en-GB" b="1" noProof="0" smtClean="0"/>
              <a:t>economies of scale</a:t>
            </a:r>
            <a:r>
              <a:rPr lang="en-GB" noProof="0" smtClean="0"/>
              <a:t>: efficiency and high quality/availability</a:t>
            </a:r>
          </a:p>
          <a:p>
            <a:pPr marL="0" indent="0">
              <a:buNone/>
            </a:pPr>
            <a:endParaRPr lang="en-GB" noProof="0" smtClean="0"/>
          </a:p>
          <a:p>
            <a:pPr marL="0" indent="0">
              <a:buNone/>
            </a:pPr>
            <a:r>
              <a:rPr lang="en-GB" noProof="0" smtClean="0"/>
              <a:t>Respect of </a:t>
            </a:r>
            <a:r>
              <a:rPr lang="en-GB" b="1" noProof="0" smtClean="0"/>
              <a:t>confidentiality </a:t>
            </a:r>
            <a:r>
              <a:rPr lang="en-GB" noProof="0" smtClean="0"/>
              <a:t>and </a:t>
            </a:r>
            <a:r>
              <a:rPr lang="en-GB" b="1" noProof="0" smtClean="0"/>
              <a:t>data protection</a:t>
            </a:r>
          </a:p>
          <a:p>
            <a:pPr marL="0" indent="0">
              <a:buNone/>
            </a:pPr>
            <a:endParaRPr lang="en-GB" b="1" noProof="0" smtClean="0"/>
          </a:p>
          <a:p>
            <a:pPr marL="0" indent="0">
              <a:buNone/>
            </a:pPr>
            <a:r>
              <a:rPr lang="en-GB" noProof="0" smtClean="0"/>
              <a:t>Bigger </a:t>
            </a:r>
            <a:r>
              <a:rPr lang="en-GB" b="1" noProof="0" smtClean="0"/>
              <a:t>focus</a:t>
            </a:r>
            <a:r>
              <a:rPr lang="en-GB" noProof="0" smtClean="0"/>
              <a:t> </a:t>
            </a:r>
            <a:r>
              <a:rPr lang="en-GB" b="1" noProof="0" smtClean="0"/>
              <a:t>on business applications and flexibility </a:t>
            </a:r>
            <a:r>
              <a:rPr lang="en-GB" noProof="0" smtClean="0"/>
              <a:t>in order to realize them</a:t>
            </a:r>
          </a:p>
          <a:p>
            <a:pPr marL="0" indent="0">
              <a:buNone/>
            </a:pPr>
            <a:endParaRPr lang="en-GB" noProof="0" smtClean="0"/>
          </a:p>
          <a:p>
            <a:pPr marL="0" indent="0">
              <a:buNone/>
            </a:pPr>
            <a:endParaRPr lang="en-GB" noProof="0" dirty="0"/>
          </a:p>
        </p:txBody>
      </p:sp>
      <p:pic>
        <p:nvPicPr>
          <p:cNvPr id="8194" name="Picture 2" descr="C:\Users\JV\Downloads\tipper-4171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552" y="1011674"/>
            <a:ext cx="1560460" cy="208061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V\Downloads\castle-97959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58838" y="3068961"/>
            <a:ext cx="2325214" cy="16433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V\Downloads\ball-56397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13042" y="4712355"/>
            <a:ext cx="2271010" cy="181564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101</a:t>
            </a:fld>
            <a:r>
              <a:rPr lang="fr-BE" smtClean="0"/>
              <a:t> </a:t>
            </a:r>
            <a:endParaRPr lang="fr-BE" dirty="0"/>
          </a:p>
        </p:txBody>
      </p:sp>
    </p:spTree>
    <p:extLst>
      <p:ext uri="{BB962C8B-B14F-4D97-AF65-F5344CB8AC3E}">
        <p14:creationId xmlns:p14="http://schemas.microsoft.com/office/powerpoint/2010/main" val="2141082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3717032"/>
            <a:ext cx="290512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1" y="1479501"/>
            <a:ext cx="2905125" cy="1477328"/>
          </a:xfrm>
          <a:prstGeom prst="rect">
            <a:avLst/>
          </a:prstGeom>
          <a:noFill/>
        </p:spPr>
        <p:txBody>
          <a:bodyPr wrap="square" rtlCol="0">
            <a:spAutoFit/>
          </a:bodyPr>
          <a:lstStyle/>
          <a:p>
            <a:pPr algn="ctr"/>
            <a:r>
              <a:rPr lang="fr-BE" sz="2400" b="1" dirty="0" err="1"/>
              <a:t>Greater</a:t>
            </a:r>
            <a:r>
              <a:rPr lang="fr-BE" sz="2400" b="1" dirty="0"/>
              <a:t> </a:t>
            </a:r>
            <a:r>
              <a:rPr lang="fr-BE" sz="2400" b="1" dirty="0" err="1"/>
              <a:t>weight</a:t>
            </a:r>
            <a:endParaRPr lang="fr-BE" sz="2400" b="1" dirty="0"/>
          </a:p>
          <a:p>
            <a:pPr algn="ctr"/>
            <a:r>
              <a:rPr lang="fr-BE" sz="2400" dirty="0" err="1"/>
              <a:t>during</a:t>
            </a:r>
            <a:r>
              <a:rPr lang="fr-BE" sz="2400" dirty="0"/>
              <a:t> </a:t>
            </a:r>
            <a:r>
              <a:rPr lang="fr-BE" sz="2400" dirty="0" err="1"/>
              <a:t>negotiations</a:t>
            </a:r>
            <a:r>
              <a:rPr lang="fr-BE" sz="2400" dirty="0"/>
              <a:t> </a:t>
            </a:r>
            <a:r>
              <a:rPr lang="fr-BE" sz="2400" dirty="0" err="1"/>
              <a:t>with</a:t>
            </a:r>
            <a:r>
              <a:rPr lang="fr-BE" sz="2400" dirty="0"/>
              <a:t> </a:t>
            </a:r>
            <a:r>
              <a:rPr lang="fr-BE" sz="2400" dirty="0" err="1"/>
              <a:t>suppliers</a:t>
            </a:r>
            <a:endParaRPr lang="fr-BE" sz="2400" dirty="0"/>
          </a:p>
          <a:p>
            <a:pPr algn="ctr"/>
            <a:endParaRPr lang="en-GB" dirty="0"/>
          </a:p>
        </p:txBody>
      </p:sp>
      <p:pic>
        <p:nvPicPr>
          <p:cNvPr id="9221" name="Picture 5" descr="https://upload.wikimedia.org/wikipedia/commons/1/16/VilloStationAlmostFu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9308" y="3717033"/>
            <a:ext cx="2258821" cy="1814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59897" y="1479502"/>
            <a:ext cx="2088232" cy="1200329"/>
          </a:xfrm>
          <a:prstGeom prst="rect">
            <a:avLst/>
          </a:prstGeom>
          <a:noFill/>
        </p:spPr>
        <p:txBody>
          <a:bodyPr wrap="square" rtlCol="0">
            <a:spAutoFit/>
          </a:bodyPr>
          <a:lstStyle/>
          <a:p>
            <a:pPr algn="ctr"/>
            <a:r>
              <a:rPr lang="fr-BE" sz="2400" b="1" dirty="0" err="1"/>
              <a:t>Pooling</a:t>
            </a:r>
            <a:r>
              <a:rPr lang="fr-BE" sz="2400" dirty="0"/>
              <a:t> of </a:t>
            </a:r>
            <a:r>
              <a:rPr lang="fr-BE" sz="2400" dirty="0" err="1"/>
              <a:t>knowledge</a:t>
            </a:r>
            <a:r>
              <a:rPr lang="fr-BE" sz="2400" dirty="0"/>
              <a:t> and </a:t>
            </a:r>
            <a:r>
              <a:rPr lang="fr-BE" sz="2400" dirty="0" err="1"/>
              <a:t>resources</a:t>
            </a:r>
            <a:endParaRPr lang="en-GB" dirty="0"/>
          </a:p>
        </p:txBody>
      </p:sp>
      <p:pic>
        <p:nvPicPr>
          <p:cNvPr id="9222" name="Picture 6" descr="C:\Users\JV\Downloads\light-bulb-97888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18196" y="3717032"/>
            <a:ext cx="2566226" cy="18146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933414" y="1495014"/>
            <a:ext cx="2551008" cy="1569660"/>
          </a:xfrm>
          <a:prstGeom prst="rect">
            <a:avLst/>
          </a:prstGeom>
        </p:spPr>
        <p:txBody>
          <a:bodyPr wrap="square">
            <a:spAutoFit/>
          </a:bodyPr>
          <a:lstStyle/>
          <a:p>
            <a:pPr algn="ctr"/>
            <a:r>
              <a:rPr lang="fr-BE" sz="2400" b="1" dirty="0" err="1"/>
              <a:t>Technological</a:t>
            </a:r>
            <a:r>
              <a:rPr lang="fr-BE" sz="2400" b="1" dirty="0"/>
              <a:t> </a:t>
            </a:r>
            <a:r>
              <a:rPr lang="fr-BE" sz="2400" b="1" dirty="0" err="1"/>
              <a:t>evolution</a:t>
            </a:r>
            <a:r>
              <a:rPr lang="fr-BE" sz="2400" b="1" dirty="0"/>
              <a:t> </a:t>
            </a:r>
            <a:r>
              <a:rPr lang="fr-BE" sz="2400" dirty="0" err="1"/>
              <a:t>faster</a:t>
            </a:r>
            <a:r>
              <a:rPr lang="fr-BE" sz="2400" dirty="0"/>
              <a:t> </a:t>
            </a:r>
            <a:r>
              <a:rPr lang="fr-BE" sz="2400" dirty="0" err="1"/>
              <a:t>available</a:t>
            </a:r>
            <a:r>
              <a:rPr lang="fr-BE" sz="2400" dirty="0"/>
              <a:t> for </a:t>
            </a:r>
            <a:r>
              <a:rPr lang="fr-BE" sz="2400" dirty="0" err="1"/>
              <a:t>everyone</a:t>
            </a:r>
            <a:endParaRPr lang="fr-BE" sz="24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102</a:t>
            </a:fld>
            <a:r>
              <a:rPr lang="fr-BE" smtClean="0"/>
              <a:t> </a:t>
            </a:r>
            <a:endParaRPr lang="fr-BE" dirty="0"/>
          </a:p>
        </p:txBody>
      </p:sp>
    </p:spTree>
    <p:extLst>
      <p:ext uri="{BB962C8B-B14F-4D97-AF65-F5344CB8AC3E}">
        <p14:creationId xmlns:p14="http://schemas.microsoft.com/office/powerpoint/2010/main" val="595863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991544" y="227687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3 Colleges</a:t>
            </a:r>
          </a:p>
          <a:p>
            <a:pPr marL="285750" indent="-285750">
              <a:buFont typeface="Arial" panose="020B0604020202020204" pitchFamily="34" charset="0"/>
              <a:buChar char="•"/>
            </a:pPr>
            <a:r>
              <a:rPr lang="nl-BE" sz="1400" dirty="0">
                <a:solidFill>
                  <a:schemeClr val="tx1">
                    <a:lumMod val="75000"/>
                  </a:schemeClr>
                </a:solidFill>
              </a:rPr>
              <a:t>FPS</a:t>
            </a:r>
          </a:p>
          <a:p>
            <a:pPr marL="285750" indent="-285750">
              <a:buFont typeface="Arial" panose="020B0604020202020204" pitchFamily="34" charset="0"/>
              <a:buChar char="•"/>
            </a:pPr>
            <a:r>
              <a:rPr lang="en-BZ" sz="1400" dirty="0">
                <a:solidFill>
                  <a:schemeClr val="tx1">
                    <a:lumMod val="75000"/>
                  </a:schemeClr>
                </a:solidFill>
              </a:rPr>
              <a:t>Public Institutions of Social Security (PIOSS)</a:t>
            </a:r>
            <a:endParaRPr lang="nl-BE" sz="1400" dirty="0">
              <a:solidFill>
                <a:schemeClr val="tx1">
                  <a:lumMod val="75000"/>
                </a:schemeClr>
              </a:solidFill>
            </a:endParaRPr>
          </a:p>
          <a:p>
            <a:pPr marL="285750" indent="-285750">
              <a:buFont typeface="Arial" panose="020B0604020202020204" pitchFamily="34" charset="0"/>
              <a:buChar char="•"/>
            </a:pPr>
            <a:r>
              <a:rPr lang="fr-BE" sz="1400" dirty="0">
                <a:solidFill>
                  <a:schemeClr val="tx1">
                    <a:lumMod val="75000"/>
                  </a:schemeClr>
                </a:solidFill>
              </a:rPr>
              <a:t>Institutions of Public </a:t>
            </a:r>
            <a:r>
              <a:rPr lang="fr-BE" sz="1400" dirty="0" err="1">
                <a:solidFill>
                  <a:schemeClr val="tx1">
                    <a:lumMod val="75000"/>
                  </a:schemeClr>
                </a:solidFill>
              </a:rPr>
              <a:t>Benefit</a:t>
            </a:r>
            <a:r>
              <a:rPr lang="fr-BE" sz="1400" dirty="0">
                <a:solidFill>
                  <a:schemeClr val="tx1">
                    <a:lumMod val="75000"/>
                  </a:schemeClr>
                </a:solidFill>
              </a:rPr>
              <a:t> (IPB)</a:t>
            </a:r>
            <a:endParaRPr lang="nl-BE" sz="1400" dirty="0">
              <a:solidFill>
                <a:schemeClr val="tx1">
                  <a:lumMod val="75000"/>
                </a:schemeClr>
              </a:solidFill>
            </a:endParaRPr>
          </a:p>
        </p:txBody>
      </p:sp>
      <p:sp>
        <p:nvSpPr>
          <p:cNvPr id="29" name="Rounded Rectangle 28"/>
          <p:cNvSpPr/>
          <p:nvPr/>
        </p:nvSpPr>
        <p:spPr>
          <a:xfrm>
            <a:off x="2021606" y="352550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SIT: ICT managers </a:t>
            </a:r>
            <a:r>
              <a:rPr lang="nl-BE" sz="1600" dirty="0" err="1">
                <a:solidFill>
                  <a:schemeClr val="tx1">
                    <a:lumMod val="75000"/>
                  </a:schemeClr>
                </a:solidFill>
              </a:rPr>
              <a:t>from</a:t>
            </a:r>
            <a:endParaRPr lang="nl-BE" sz="1600" dirty="0">
              <a:solidFill>
                <a:schemeClr val="tx1">
                  <a:lumMod val="75000"/>
                </a:schemeClr>
              </a:solidFill>
            </a:endParaRPr>
          </a:p>
          <a:p>
            <a:pPr marL="285750" indent="-285750">
              <a:buFont typeface="Arial" panose="020B0604020202020204" pitchFamily="34" charset="0"/>
              <a:buChar char="•"/>
            </a:pPr>
            <a:r>
              <a:rPr lang="nl-BE" sz="1400" dirty="0">
                <a:solidFill>
                  <a:schemeClr val="tx1">
                    <a:lumMod val="75000"/>
                  </a:schemeClr>
                </a:solidFill>
              </a:rPr>
              <a:t>FPS</a:t>
            </a:r>
          </a:p>
          <a:p>
            <a:pPr marL="285750" indent="-285750">
              <a:buFont typeface="Arial" panose="020B0604020202020204" pitchFamily="34" charset="0"/>
              <a:buChar char="•"/>
            </a:pPr>
            <a:r>
              <a:rPr lang="en-BZ" sz="1400" dirty="0">
                <a:solidFill>
                  <a:schemeClr val="tx1">
                    <a:lumMod val="75000"/>
                  </a:schemeClr>
                </a:solidFill>
              </a:rPr>
              <a:t>Public Institutions of Social Security</a:t>
            </a:r>
            <a:endParaRPr lang="nl-BE" sz="1400" dirty="0">
              <a:solidFill>
                <a:schemeClr val="tx1">
                  <a:lumMod val="75000"/>
                </a:schemeClr>
              </a:solidFill>
            </a:endParaRPr>
          </a:p>
          <a:p>
            <a:pPr marL="285750" indent="-285750">
              <a:buFont typeface="Arial" panose="020B0604020202020204" pitchFamily="34" charset="0"/>
              <a:buChar char="•"/>
            </a:pPr>
            <a:r>
              <a:rPr lang="fr-BE" sz="1400" dirty="0">
                <a:solidFill>
                  <a:schemeClr val="tx1">
                    <a:lumMod val="75000"/>
                  </a:schemeClr>
                </a:solidFill>
              </a:rPr>
              <a:t>Institutions of Public </a:t>
            </a:r>
            <a:r>
              <a:rPr lang="fr-BE" sz="1400" dirty="0" err="1">
                <a:solidFill>
                  <a:schemeClr val="tx1">
                    <a:lumMod val="75000"/>
                  </a:schemeClr>
                </a:solidFill>
              </a:rPr>
              <a:t>Benefit</a:t>
            </a:r>
            <a:endParaRPr lang="nl-BE" sz="1400" dirty="0">
              <a:solidFill>
                <a:schemeClr val="tx1">
                  <a:lumMod val="75000"/>
                </a:schemeClr>
              </a:solidFill>
            </a:endParaRPr>
          </a:p>
        </p:txBody>
      </p:sp>
      <p:sp>
        <p:nvSpPr>
          <p:cNvPr id="30" name="Rounded Rectangle 29"/>
          <p:cNvSpPr/>
          <p:nvPr/>
        </p:nvSpPr>
        <p:spPr>
          <a:xfrm>
            <a:off x="2021606" y="4821646"/>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Service </a:t>
            </a:r>
          </a:p>
          <a:p>
            <a:pPr lvl="0"/>
            <a:r>
              <a:rPr lang="nl-BE" sz="1600" dirty="0">
                <a:solidFill>
                  <a:schemeClr val="tx1">
                    <a:lumMod val="75000"/>
                  </a:schemeClr>
                </a:solidFill>
              </a:rPr>
              <a:t>owners</a:t>
            </a:r>
            <a:r>
              <a:rPr lang="nl-BE" dirty="0" smtClean="0"/>
              <a:t> </a:t>
            </a:r>
            <a:endParaRPr lang="nl-BE" sz="1600" dirty="0">
              <a:solidFill>
                <a:schemeClr val="tx1">
                  <a:lumMod val="75000"/>
                </a:schemeClr>
              </a:solidFill>
            </a:endParaRPr>
          </a:p>
        </p:txBody>
      </p:sp>
      <p:sp>
        <p:nvSpPr>
          <p:cNvPr id="2" name="Title 1"/>
          <p:cNvSpPr>
            <a:spLocks noGrp="1"/>
          </p:cNvSpPr>
          <p:nvPr>
            <p:ph type="title"/>
          </p:nvPr>
        </p:nvSpPr>
        <p:spPr/>
        <p:txBody>
          <a:bodyPr/>
          <a:lstStyle/>
          <a:p>
            <a:r>
              <a:rPr lang="en-GB" noProof="0" dirty="0" smtClean="0"/>
              <a:t>G-Cloud organization</a:t>
            </a:r>
            <a:endParaRPr lang="en-GB" noProof="0" dirty="0"/>
          </a:p>
        </p:txBody>
      </p:sp>
      <p:graphicFrame>
        <p:nvGraphicFramePr>
          <p:cNvPr id="23" name="Diagram 22"/>
          <p:cNvGraphicFramePr/>
          <p:nvPr>
            <p:extLst/>
          </p:nvPr>
        </p:nvGraphicFramePr>
        <p:xfrm>
          <a:off x="3404753" y="961330"/>
          <a:ext cx="681608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103</a:t>
            </a:fld>
            <a:r>
              <a:rPr lang="fr-BE" smtClean="0"/>
              <a:t> </a:t>
            </a:r>
            <a:endParaRPr lang="fr-BE" dirty="0"/>
          </a:p>
        </p:txBody>
      </p:sp>
    </p:spTree>
    <p:extLst>
      <p:ext uri="{BB962C8B-B14F-4D97-AF65-F5344CB8AC3E}">
        <p14:creationId xmlns:p14="http://schemas.microsoft.com/office/powerpoint/2010/main" val="3731720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organization</a:t>
            </a:r>
            <a:endParaRPr lang="en-GB" noProof="0" dirty="0"/>
          </a:p>
        </p:txBody>
      </p:sp>
      <p:sp>
        <p:nvSpPr>
          <p:cNvPr id="3" name="Content Placeholder 2"/>
          <p:cNvSpPr>
            <a:spLocks noGrp="1"/>
          </p:cNvSpPr>
          <p:nvPr>
            <p:ph idx="1"/>
          </p:nvPr>
        </p:nvSpPr>
        <p:spPr>
          <a:xfrm>
            <a:off x="5375920" y="1089660"/>
            <a:ext cx="4834880" cy="5265420"/>
          </a:xfrm>
        </p:spPr>
        <p:txBody>
          <a:bodyPr>
            <a:normAutofit/>
          </a:bodyPr>
          <a:lstStyle/>
          <a:p>
            <a:pPr marL="0" indent="0">
              <a:buNone/>
            </a:pPr>
            <a:r>
              <a:rPr lang="en-GB" noProof="0" dirty="0" smtClean="0"/>
              <a:t>G-Cloud Strategic Board: strategic direction by senior officials</a:t>
            </a:r>
          </a:p>
          <a:p>
            <a:pPr marL="0" indent="0">
              <a:buNone/>
            </a:pPr>
            <a:endParaRPr lang="en-GB" noProof="0" dirty="0" smtClean="0"/>
          </a:p>
          <a:p>
            <a:pPr marL="0" indent="0">
              <a:buNone/>
            </a:pPr>
            <a:endParaRPr lang="en-GB" noProof="0" dirty="0" smtClean="0"/>
          </a:p>
          <a:p>
            <a:pPr marL="0" indent="0">
              <a:buNone/>
            </a:pPr>
            <a:endParaRPr lang="en-GB" noProof="0" dirty="0" smtClean="0"/>
          </a:p>
          <a:p>
            <a:pPr marL="0" indent="0">
              <a:buNone/>
            </a:pPr>
            <a:endParaRPr lang="en-GB" noProof="0" dirty="0" smtClean="0"/>
          </a:p>
          <a:p>
            <a:pPr marL="0" indent="0">
              <a:buNone/>
            </a:pPr>
            <a:endParaRPr lang="en-GB" dirty="0"/>
          </a:p>
          <a:p>
            <a:pPr marL="0" indent="0">
              <a:buNone/>
            </a:pPr>
            <a:r>
              <a:rPr lang="en-GB" noProof="0" dirty="0" smtClean="0"/>
              <a:t>G-Cloud Operations &amp; Program Board:</a:t>
            </a:r>
          </a:p>
          <a:p>
            <a:pPr marL="0" indent="0">
              <a:buNone/>
            </a:pPr>
            <a:r>
              <a:rPr lang="en-GB" noProof="0" dirty="0" smtClean="0"/>
              <a:t>CIOs for operational direction</a:t>
            </a:r>
          </a:p>
          <a:p>
            <a:endParaRPr lang="en-GB" noProof="0"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9536" y="1196752"/>
            <a:ext cx="288711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hasseurs ardennai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5826" y="3917515"/>
            <a:ext cx="2880829" cy="192055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104</a:t>
            </a:fld>
            <a:r>
              <a:rPr lang="fr-BE" smtClean="0"/>
              <a:t> </a:t>
            </a:r>
            <a:endParaRPr lang="fr-BE" dirty="0"/>
          </a:p>
        </p:txBody>
      </p:sp>
    </p:spTree>
    <p:extLst>
      <p:ext uri="{BB962C8B-B14F-4D97-AF65-F5344CB8AC3E}">
        <p14:creationId xmlns:p14="http://schemas.microsoft.com/office/powerpoint/2010/main" val="2834083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r>
              <a:rPr lang="en-GB" noProof="0" smtClean="0"/>
              <a:t>G-Cloud = coalition</a:t>
            </a:r>
          </a:p>
          <a:p>
            <a:r>
              <a:rPr lang="en-GB" noProof="0" smtClean="0"/>
              <a:t>G-Cloud ≠ central organization</a:t>
            </a:r>
            <a:endParaRPr lang="en-GB" noProof="0" dirty="0"/>
          </a:p>
        </p:txBody>
      </p:sp>
      <p:sp>
        <p:nvSpPr>
          <p:cNvPr id="2" name="Title 1"/>
          <p:cNvSpPr>
            <a:spLocks noGrp="1"/>
          </p:cNvSpPr>
          <p:nvPr>
            <p:ph type="title"/>
          </p:nvPr>
        </p:nvSpPr>
        <p:spPr/>
        <p:txBody>
          <a:bodyPr/>
          <a:lstStyle/>
          <a:p>
            <a:r>
              <a:rPr lang="en-GB" noProof="0" smtClean="0"/>
              <a:t>G-Cloud service model</a:t>
            </a:r>
            <a:endParaRPr lang="en-GB" noProof="0" dirty="0"/>
          </a:p>
        </p:txBody>
      </p:sp>
      <p:graphicFrame>
        <p:nvGraphicFramePr>
          <p:cNvPr id="5" name="Diagram 4"/>
          <p:cNvGraphicFramePr/>
          <p:nvPr>
            <p:extLst/>
          </p:nvPr>
        </p:nvGraphicFramePr>
        <p:xfrm>
          <a:off x="1520840" y="2132856"/>
          <a:ext cx="914400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9234614" y="2132856"/>
            <a:ext cx="1116124" cy="4392488"/>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GB" sz="3200"/>
              <a:t>Governance</a:t>
            </a:r>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105</a:t>
            </a:fld>
            <a:r>
              <a:rPr lang="fr-BE" smtClean="0"/>
              <a:t> </a:t>
            </a:r>
            <a:endParaRPr lang="fr-BE" dirty="0"/>
          </a:p>
        </p:txBody>
      </p:sp>
    </p:spTree>
    <p:extLst>
      <p:ext uri="{BB962C8B-B14F-4D97-AF65-F5344CB8AC3E}">
        <p14:creationId xmlns:p14="http://schemas.microsoft.com/office/powerpoint/2010/main" val="2400456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r>
              <a:rPr lang="en-GB" noProof="0" dirty="0" smtClean="0"/>
              <a:t>Service Owner</a:t>
            </a:r>
          </a:p>
          <a:p>
            <a:pPr lvl="1"/>
            <a:r>
              <a:rPr lang="en-GB" noProof="0" dirty="0" smtClean="0"/>
              <a:t>organization responsible for the service</a:t>
            </a:r>
          </a:p>
          <a:p>
            <a:pPr lvl="1"/>
            <a:r>
              <a:rPr lang="en-GB" noProof="0" dirty="0" smtClean="0"/>
              <a:t>develops the service and its further evolution</a:t>
            </a:r>
          </a:p>
          <a:p>
            <a:pPr lvl="1"/>
            <a:r>
              <a:rPr lang="en-GB" noProof="0" dirty="0" smtClean="0"/>
              <a:t>provides SLA, financial model, support model...</a:t>
            </a:r>
          </a:p>
          <a:p>
            <a:pPr lvl="1"/>
            <a:r>
              <a:rPr lang="en-GB" noProof="0" dirty="0" smtClean="0"/>
              <a:t>“contract” with clients</a:t>
            </a:r>
          </a:p>
          <a:p>
            <a:endParaRPr lang="en-GB" noProof="0" dirty="0" smtClean="0"/>
          </a:p>
          <a:p>
            <a:r>
              <a:rPr lang="en-GB" noProof="0" dirty="0" smtClean="0"/>
              <a:t>Service Provider</a:t>
            </a:r>
          </a:p>
          <a:p>
            <a:pPr lvl="1"/>
            <a:r>
              <a:rPr lang="en-GB" noProof="0" dirty="0" smtClean="0"/>
              <a:t>“contract” with Service Owner</a:t>
            </a:r>
          </a:p>
          <a:p>
            <a:pPr lvl="1"/>
            <a:r>
              <a:rPr lang="en-GB" noProof="0" dirty="0" smtClean="0"/>
              <a:t>provides the service as agreed upon in the specifications/SLA</a:t>
            </a:r>
          </a:p>
          <a:p>
            <a:endParaRPr lang="en-GB" noProof="0" dirty="0" smtClean="0"/>
          </a:p>
          <a:p>
            <a:r>
              <a:rPr lang="en-GB" noProof="0" dirty="0" smtClean="0"/>
              <a:t>Sometimes: Service Owner = Service Provider</a:t>
            </a:r>
            <a:endParaRPr lang="en-GB" noProof="0" dirty="0"/>
          </a:p>
        </p:txBody>
      </p:sp>
      <p:sp>
        <p:nvSpPr>
          <p:cNvPr id="2" name="Title 1"/>
          <p:cNvSpPr>
            <a:spLocks noGrp="1"/>
          </p:cNvSpPr>
          <p:nvPr>
            <p:ph type="title"/>
          </p:nvPr>
        </p:nvSpPr>
        <p:spPr/>
        <p:txBody>
          <a:bodyPr/>
          <a:lstStyle/>
          <a:p>
            <a:r>
              <a:rPr lang="en-GB" noProof="0" smtClean="0"/>
              <a:t>G-Cloud service model</a:t>
            </a:r>
            <a:endParaRPr lang="en-GB" noProof="0"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106</a:t>
            </a:fld>
            <a:r>
              <a:rPr lang="fr-BE" smtClean="0"/>
              <a:t> </a:t>
            </a:r>
            <a:endParaRPr lang="fr-BE" dirty="0"/>
          </a:p>
        </p:txBody>
      </p:sp>
    </p:spTree>
    <p:extLst>
      <p:ext uri="{BB962C8B-B14F-4D97-AF65-F5344CB8AC3E}">
        <p14:creationId xmlns:p14="http://schemas.microsoft.com/office/powerpoint/2010/main" val="3765147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G-Cloud </a:t>
            </a:r>
            <a:r>
              <a:rPr lang="en-GB" smtClean="0"/>
              <a:t>portfolio (</a:t>
            </a:r>
            <a:r>
              <a:rPr lang="en-GB" smtClean="0">
                <a:hlinkClick r:id="rId2"/>
              </a:rPr>
              <a:t>www.gcloud.belgium.be</a:t>
            </a:r>
            <a:r>
              <a:rPr lang="en-GB" smtClean="0"/>
              <a:t>)</a:t>
            </a:r>
            <a:endParaRPr lang="en-GB" noProof="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2228" y="831230"/>
            <a:ext cx="9963063" cy="5699607"/>
          </a:xfrm>
          <a:prstGeom prst="rect">
            <a:avLst/>
          </a:prstGeom>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107</a:t>
            </a:fld>
            <a:r>
              <a:rPr lang="fr-BE" smtClean="0"/>
              <a:t> </a:t>
            </a:r>
            <a:endParaRPr lang="fr-BE" dirty="0"/>
          </a:p>
        </p:txBody>
      </p:sp>
    </p:spTree>
    <p:extLst>
      <p:ext uri="{BB962C8B-B14F-4D97-AF65-F5344CB8AC3E}">
        <p14:creationId xmlns:p14="http://schemas.microsoft.com/office/powerpoint/2010/main" val="305271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Data classification</a:t>
            </a:r>
            <a:endParaRPr lang="fr-BE" dirty="0"/>
          </a:p>
        </p:txBody>
      </p:sp>
      <p:sp>
        <p:nvSpPr>
          <p:cNvPr id="5" name="Content Placeholder 4"/>
          <p:cNvSpPr>
            <a:spLocks noGrp="1"/>
          </p:cNvSpPr>
          <p:nvPr>
            <p:ph sz="half" idx="1"/>
          </p:nvPr>
        </p:nvSpPr>
        <p:spPr/>
        <p:txBody>
          <a:bodyPr>
            <a:normAutofit/>
          </a:bodyPr>
          <a:lstStyle/>
          <a:p>
            <a:r>
              <a:rPr lang="fr-BE" dirty="0"/>
              <a:t>i</a:t>
            </a:r>
            <a:r>
              <a:rPr lang="fr-BE" dirty="0" smtClean="0"/>
              <a:t>nformation classification model </a:t>
            </a:r>
            <a:r>
              <a:rPr lang="fr-BE" dirty="0" err="1" smtClean="0"/>
              <a:t>drafted</a:t>
            </a:r>
            <a:r>
              <a:rPr lang="fr-BE" dirty="0" smtClean="0"/>
              <a:t> </a:t>
            </a:r>
            <a:r>
              <a:rPr lang="fr-BE" dirty="0" err="1" smtClean="0"/>
              <a:t>within</a:t>
            </a:r>
            <a:r>
              <a:rPr lang="fr-BE" dirty="0" smtClean="0"/>
              <a:t> « </a:t>
            </a:r>
            <a:r>
              <a:rPr lang="fr-BE" dirty="0" err="1" smtClean="0"/>
              <a:t>Federal</a:t>
            </a:r>
            <a:r>
              <a:rPr lang="fr-BE" dirty="0" smtClean="0"/>
              <a:t> Information Security Policy » (FISP)</a:t>
            </a:r>
          </a:p>
          <a:p>
            <a:pPr lvl="1"/>
            <a:r>
              <a:rPr lang="fr-BE" dirty="0" smtClean="0">
                <a:hlinkClick r:id="rId2"/>
              </a:rPr>
              <a:t>https://dt.bosa.be/nl/federaal </a:t>
            </a:r>
            <a:r>
              <a:rPr lang="fr-BE" dirty="0" err="1" smtClean="0">
                <a:hlinkClick r:id="rId2"/>
              </a:rPr>
              <a:t>beleid_voor_informatiebeveiliging_fisp</a:t>
            </a:r>
            <a:r>
              <a:rPr lang="fr-BE" dirty="0" smtClean="0"/>
              <a:t> </a:t>
            </a:r>
          </a:p>
          <a:p>
            <a:r>
              <a:rPr lang="fr-BE" dirty="0" err="1"/>
              <a:t>d</a:t>
            </a:r>
            <a:r>
              <a:rPr lang="fr-BE" dirty="0" err="1" smtClean="0"/>
              <a:t>efinition</a:t>
            </a:r>
            <a:r>
              <a:rPr lang="fr-BE" dirty="0" smtClean="0"/>
              <a:t> of </a:t>
            </a:r>
            <a:r>
              <a:rPr lang="fr-BE" dirty="0" err="1" smtClean="0"/>
              <a:t>levels</a:t>
            </a:r>
            <a:endParaRPr lang="fr-BE" dirty="0" smtClean="0"/>
          </a:p>
          <a:p>
            <a:endParaRPr lang="fr-BE" dirty="0" smtClean="0"/>
          </a:p>
          <a:p>
            <a:endParaRPr lang="fr-BE" dirty="0" smtClean="0"/>
          </a:p>
          <a:p>
            <a:endParaRPr lang="fr-BE" dirty="0" smtClean="0"/>
          </a:p>
          <a:p>
            <a:r>
              <a:rPr lang="en-US" dirty="0"/>
              <a:t>c</a:t>
            </a:r>
            <a:r>
              <a:rPr lang="en-US" dirty="0" smtClean="0"/>
              <a:t>lassification based on the impact of the loss or dissemination of information</a:t>
            </a:r>
            <a:endParaRPr lang="nl-BE" dirty="0" smtClean="0"/>
          </a:p>
          <a:p>
            <a:pPr lvl="1"/>
            <a:r>
              <a:rPr lang="fr-BE" dirty="0" smtClean="0"/>
              <a:t>impact for </a:t>
            </a:r>
            <a:r>
              <a:rPr lang="fr-BE" dirty="0" err="1" smtClean="0"/>
              <a:t>government</a:t>
            </a:r>
            <a:r>
              <a:rPr lang="fr-BE" dirty="0" smtClean="0"/>
              <a:t> (</a:t>
            </a:r>
            <a:r>
              <a:rPr lang="fr-BE" dirty="0" err="1" smtClean="0"/>
              <a:t>agencies</a:t>
            </a:r>
            <a:r>
              <a:rPr lang="fr-BE" dirty="0" smtClean="0"/>
              <a:t>)</a:t>
            </a:r>
          </a:p>
          <a:p>
            <a:pPr lvl="1"/>
            <a:r>
              <a:rPr lang="fr-BE" dirty="0" smtClean="0"/>
              <a:t>impact on </a:t>
            </a:r>
            <a:r>
              <a:rPr lang="fr-BE" dirty="0" err="1" smtClean="0"/>
              <a:t>privacy</a:t>
            </a:r>
            <a:r>
              <a:rPr lang="fr-BE" dirty="0" smtClean="0"/>
              <a:t> </a:t>
            </a:r>
            <a:r>
              <a:rPr lang="fr-BE" dirty="0" err="1" smtClean="0"/>
              <a:t>rights</a:t>
            </a:r>
            <a:endParaRPr lang="fr-BE" dirty="0" smtClean="0"/>
          </a:p>
          <a:p>
            <a:r>
              <a:rPr lang="fr-BE" dirty="0" err="1"/>
              <a:t>p</a:t>
            </a:r>
            <a:r>
              <a:rPr lang="fr-BE" dirty="0" err="1" smtClean="0"/>
              <a:t>ractical</a:t>
            </a:r>
            <a:r>
              <a:rPr lang="fr-BE" dirty="0" smtClean="0"/>
              <a:t> classification </a:t>
            </a:r>
            <a:r>
              <a:rPr lang="fr-BE" dirty="0" err="1" smtClean="0"/>
              <a:t>explained</a:t>
            </a:r>
            <a:r>
              <a:rPr lang="fr-BE" dirty="0" smtClean="0"/>
              <a:t> in </a:t>
            </a:r>
            <a:r>
              <a:rPr lang="fr-BE" dirty="0" err="1" smtClean="0"/>
              <a:t>privacy</a:t>
            </a:r>
            <a:r>
              <a:rPr lang="fr-BE" dirty="0" smtClean="0"/>
              <a:t> </a:t>
            </a:r>
            <a:r>
              <a:rPr lang="fr-BE" dirty="0" err="1" smtClean="0"/>
              <a:t>vademecum</a:t>
            </a:r>
            <a:endParaRPr lang="fr-BE" dirty="0" smtClean="0"/>
          </a:p>
          <a:p>
            <a:pPr lvl="1"/>
            <a:r>
              <a:rPr lang="fr-BE" dirty="0" smtClean="0">
                <a:hlinkClick r:id="rId3"/>
              </a:rPr>
              <a:t>https://dt.bosa.be/sites/default/files/fisp_-_privacy_vademecum_nl.pdf</a:t>
            </a:r>
            <a:r>
              <a:rPr lang="fr-BE" dirty="0" smtClean="0"/>
              <a:t>  </a:t>
            </a:r>
            <a:endParaRPr lang="fr-BE" dirty="0"/>
          </a:p>
        </p:txBody>
      </p:sp>
      <p:pic>
        <p:nvPicPr>
          <p:cNvPr id="12" name="Graphique 3"/>
          <p:cNvPicPr/>
          <p:nvPr/>
        </p:nvPicPr>
        <p:blipFill>
          <a:blip r:embed="rId4" cstate="email">
            <a:extLst>
              <a:ext uri="{28A0092B-C50C-407E-A947-70E740481C1C}">
                <a14:useLocalDpi xmlns:a14="http://schemas.microsoft.com/office/drawing/2010/main"/>
              </a:ex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13"/>
              </a:ext>
            </a:extLst>
          </a:blip>
          <a:stretch>
            <a:fillRect/>
          </a:stretch>
        </p:blipFill>
        <p:spPr>
          <a:xfrm>
            <a:off x="1221418" y="2768381"/>
            <a:ext cx="615315" cy="899795"/>
          </a:xfrm>
          <a:prstGeom prst="rect">
            <a:avLst/>
          </a:prstGeom>
          <a:effectLst>
            <a:outerShdw blurRad="50800" dist="38100" dir="5400000" algn="t" rotWithShape="0">
              <a:prstClr val="black">
                <a:alpha val="40000"/>
              </a:prstClr>
            </a:outerShdw>
          </a:effectLst>
        </p:spPr>
      </p:pic>
      <p:pic>
        <p:nvPicPr>
          <p:cNvPr id="13" name="Graphique 11"/>
          <p:cNvPicPr/>
          <p:nvPr/>
        </p:nvPicPr>
        <p:blipFill>
          <a:blip r:embed="rId14"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15"/>
              </a:ext>
            </a:extLst>
          </a:blip>
          <a:stretch>
            <a:fillRect/>
          </a:stretch>
        </p:blipFill>
        <p:spPr>
          <a:xfrm>
            <a:off x="2278139" y="2768381"/>
            <a:ext cx="629920" cy="899795"/>
          </a:xfrm>
          <a:prstGeom prst="rect">
            <a:avLst/>
          </a:prstGeom>
          <a:effectLst>
            <a:outerShdw blurRad="50800" dist="38100" dir="5400000" algn="t" rotWithShape="0">
              <a:prstClr val="black">
                <a:alpha val="40000"/>
              </a:prstClr>
            </a:outerShdw>
          </a:effectLst>
        </p:spPr>
      </p:pic>
      <p:pic>
        <p:nvPicPr>
          <p:cNvPr id="14" name="Graphique 13"/>
          <p:cNvPicPr/>
          <p:nvPr/>
        </p:nvPicPr>
        <p:blipFill>
          <a:blip r:embed="rId16"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19"/>
              </a:ext>
            </a:extLst>
          </a:blip>
          <a:stretch>
            <a:fillRect/>
          </a:stretch>
        </p:blipFill>
        <p:spPr>
          <a:xfrm>
            <a:off x="4448491" y="2768381"/>
            <a:ext cx="615315" cy="899795"/>
          </a:xfrm>
          <a:prstGeom prst="rect">
            <a:avLst/>
          </a:prstGeom>
          <a:effectLst>
            <a:outerShdw blurRad="50800" dist="38100" dir="5400000" algn="t" rotWithShape="0">
              <a:prstClr val="black">
                <a:alpha val="40000"/>
              </a:prstClr>
            </a:outerShdw>
          </a:effectLst>
        </p:spPr>
      </p:pic>
      <p:pic>
        <p:nvPicPr>
          <p:cNvPr id="15" name="Graphique 17"/>
          <p:cNvPicPr/>
          <p:nvPr/>
        </p:nvPicPr>
        <p:blipFill>
          <a:blip r:embed="rId20"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17"/>
              </a:ext>
            </a:extLst>
          </a:blip>
          <a:stretch>
            <a:fillRect/>
          </a:stretch>
        </p:blipFill>
        <p:spPr>
          <a:xfrm>
            <a:off x="3349465" y="2768381"/>
            <a:ext cx="622300" cy="899795"/>
          </a:xfrm>
          <a:prstGeom prst="rect">
            <a:avLst/>
          </a:prstGeom>
          <a:effectLst>
            <a:outerShdw blurRad="50800" dist="38100" dir="5400000" algn="t" rotWithShape="0">
              <a:prstClr val="black">
                <a:alpha val="40000"/>
              </a:prstClr>
            </a:outerShdw>
          </a:effectLst>
        </p:spPr>
      </p:pic>
      <p:pic>
        <p:nvPicPr>
          <p:cNvPr id="16" name="Graphique 18"/>
          <p:cNvPicPr/>
          <p:nvPr/>
        </p:nvPicPr>
        <p:blipFill>
          <a:blip r:embed="rId21" cstate="email">
            <a:extLst>
              <a:ext uri="{28A0092B-C50C-407E-A947-70E740481C1C}">
                <a14:useLocalDpi xmlns:a14="http://schemas.microsoft.com/office/drawing/2010/main"/>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22"/>
              </a:ext>
            </a:extLst>
          </a:blip>
          <a:stretch>
            <a:fillRect/>
          </a:stretch>
        </p:blipFill>
        <p:spPr>
          <a:xfrm>
            <a:off x="5469890" y="2739787"/>
            <a:ext cx="626110" cy="928389"/>
          </a:xfrm>
          <a:prstGeom prst="rect">
            <a:avLst/>
          </a:prstGeom>
          <a:effectLst>
            <a:outerShdw blurRad="50800" dist="38100" dir="5400000" algn="t" rotWithShape="0">
              <a:prstClr val="black">
                <a:alpha val="40000"/>
              </a:prstClr>
            </a:outerShdw>
          </a:effec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108</a:t>
            </a:fld>
            <a:r>
              <a:rPr lang="fr-BE" smtClean="0"/>
              <a:t> </a:t>
            </a:r>
            <a:endParaRPr lang="fr-BE" dirty="0"/>
          </a:p>
        </p:txBody>
      </p:sp>
    </p:spTree>
    <p:extLst>
      <p:ext uri="{BB962C8B-B14F-4D97-AF65-F5344CB8AC3E}">
        <p14:creationId xmlns:p14="http://schemas.microsoft.com/office/powerpoint/2010/main" val="34605022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G-Cloud ROI</a:t>
            </a:r>
            <a:endParaRPr lang="en-US" dirty="0"/>
          </a:p>
        </p:txBody>
      </p:sp>
      <p:pic>
        <p:nvPicPr>
          <p:cNvPr id="3" name="Picture 2"/>
          <p:cNvPicPr>
            <a:picLocks noChangeAspect="1"/>
          </p:cNvPicPr>
          <p:nvPr/>
        </p:nvPicPr>
        <p:blipFill rotWithShape="1">
          <a:blip r:embed="rId2"/>
          <a:srcRect l="7376" t="7548" r="420" b="11320"/>
          <a:stretch/>
        </p:blipFill>
        <p:spPr>
          <a:xfrm>
            <a:off x="479376" y="1628800"/>
            <a:ext cx="11233248" cy="4830296"/>
          </a:xfrm>
          <a:prstGeom prst="rect">
            <a:avLst/>
          </a:prstGeom>
        </p:spPr>
      </p:pic>
      <p:sp>
        <p:nvSpPr>
          <p:cNvPr id="6" name="TextBox 5"/>
          <p:cNvSpPr txBox="1"/>
          <p:nvPr/>
        </p:nvSpPr>
        <p:spPr>
          <a:xfrm>
            <a:off x="5167701" y="1130236"/>
            <a:ext cx="1856598" cy="369332"/>
          </a:xfrm>
          <a:prstGeom prst="rect">
            <a:avLst/>
          </a:prstGeom>
          <a:noFill/>
        </p:spPr>
        <p:txBody>
          <a:bodyPr wrap="none" rtlCol="0">
            <a:spAutoFit/>
          </a:bodyPr>
          <a:lstStyle/>
          <a:p>
            <a:r>
              <a:rPr lang="nl-BE" smtClean="0"/>
              <a:t>Avoided spending</a:t>
            </a:r>
            <a:endParaRPr lang="nl-BE"/>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109</a:t>
            </a:fld>
            <a:r>
              <a:rPr lang="fr-BE" smtClean="0"/>
              <a:t> </a:t>
            </a:r>
            <a:endParaRPr lang="fr-BE" dirty="0"/>
          </a:p>
        </p:txBody>
      </p:sp>
    </p:spTree>
    <p:extLst>
      <p:ext uri="{BB962C8B-B14F-4D97-AF65-F5344CB8AC3E}">
        <p14:creationId xmlns:p14="http://schemas.microsoft.com/office/powerpoint/2010/main" val="1045335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11</a:t>
            </a:fld>
            <a:r>
              <a:rPr lang="fr-BE" smtClean="0"/>
              <a:t> </a:t>
            </a:r>
            <a:endParaRPr lang="fr-BE" dirty="0"/>
          </a:p>
        </p:txBody>
      </p:sp>
      <p:pic>
        <p:nvPicPr>
          <p:cNvPr id="5" name="Wegwijs in mycareer.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83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Business components</a:t>
            </a:r>
          </a:p>
        </p:txBody>
      </p:sp>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Shifting focus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towards synergies in the area of business components</a:t>
            </a: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panose="020F0502020204030204"/>
                <a:ea typeface="+mn-ea"/>
                <a:cs typeface="+mn-cs"/>
              </a:rPr>
              <a:t>Stronger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centrally coordinated approach to offering </a:t>
            </a:r>
            <a:r>
              <a:rPr kumimoji="0" lang="en-US" sz="4400" b="0" i="0" u="none" strike="noStrike" kern="1200" cap="none" spc="0" normalizeH="0" baseline="0" noProof="0" dirty="0" smtClean="0">
                <a:ln>
                  <a:noFill/>
                </a:ln>
                <a:solidFill>
                  <a:prstClr val="white"/>
                </a:solidFill>
                <a:effectLst/>
                <a:uLnTx/>
                <a:uFillTx/>
                <a:latin typeface="Calibri" panose="020F0502020204030204"/>
                <a:ea typeface="+mn-ea"/>
                <a:cs typeface="+mn-cs"/>
              </a:rPr>
              <a:t>platforms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110</a:t>
            </a:fld>
            <a:r>
              <a:rPr lang="fr-BE" smtClean="0"/>
              <a:t> </a:t>
            </a:r>
            <a:endParaRPr lang="fr-BE" dirty="0"/>
          </a:p>
        </p:txBody>
      </p:sp>
    </p:spTree>
    <p:extLst>
      <p:ext uri="{BB962C8B-B14F-4D97-AF65-F5344CB8AC3E}">
        <p14:creationId xmlns:p14="http://schemas.microsoft.com/office/powerpoint/2010/main" val="2192188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Oval 14"/>
          <p:cNvSpPr>
            <a:spLocks noChangeAspect="1"/>
          </p:cNvSpPr>
          <p:nvPr/>
        </p:nvSpPr>
        <p:spPr>
          <a:xfrm>
            <a:off x="2063552" y="-669302"/>
            <a:ext cx="8058742" cy="80587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val 16"/>
          <p:cNvSpPr>
            <a:spLocks noChangeAspect="1"/>
          </p:cNvSpPr>
          <p:nvPr/>
        </p:nvSpPr>
        <p:spPr>
          <a:xfrm>
            <a:off x="3359696" y="620688"/>
            <a:ext cx="5525950" cy="55259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p:cNvGrpSpPr/>
          <p:nvPr/>
        </p:nvGrpSpPr>
        <p:grpSpPr>
          <a:xfrm>
            <a:off x="1524000" y="5794660"/>
            <a:ext cx="9144000" cy="1234740"/>
            <a:chOff x="179512" y="3853780"/>
            <a:chExt cx="8640960" cy="1591442"/>
          </a:xfrm>
        </p:grpSpPr>
        <p:sp>
          <p:nvSpPr>
            <p:cNvPr id="4" name="Isosceles Triangle 3"/>
            <p:cNvSpPr/>
            <p:nvPr/>
          </p:nvSpPr>
          <p:spPr>
            <a:xfrm>
              <a:off x="180859"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Isosceles Triangle 7"/>
            <p:cNvSpPr/>
            <p:nvPr/>
          </p:nvSpPr>
          <p:spPr>
            <a:xfrm>
              <a:off x="1907704"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Isosceles Triangle 8"/>
            <p:cNvSpPr/>
            <p:nvPr/>
          </p:nvSpPr>
          <p:spPr>
            <a:xfrm>
              <a:off x="3635896"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a:off x="5364088"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Isosceles Triangle 10"/>
            <p:cNvSpPr/>
            <p:nvPr/>
          </p:nvSpPr>
          <p:spPr>
            <a:xfrm>
              <a:off x="7092280"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79512" y="4617130"/>
              <a:ext cx="8640960" cy="828092"/>
            </a:xfrm>
            <a:prstGeom prst="rect">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p:cNvSpPr txBox="1"/>
          <p:nvPr/>
        </p:nvSpPr>
        <p:spPr>
          <a:xfrm>
            <a:off x="3940756" y="6341258"/>
            <a:ext cx="43874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Ondersteunende</a:t>
            </a:r>
            <a:r>
              <a:rPr kumimoji="0" lang="fr-BE" sz="2000" b="1" i="0" u="none" strike="noStrike" kern="1200" cap="none" spc="0" normalizeH="0" baseline="0" noProof="0" dirty="0">
                <a:ln>
                  <a:noFill/>
                </a:ln>
                <a:solidFill>
                  <a:prstClr val="white"/>
                </a:solidFill>
                <a:effectLst/>
                <a:uLnTx/>
                <a:uFillTx/>
                <a:latin typeface="Calibri"/>
                <a:ea typeface="+mn-ea"/>
                <a:cs typeface="+mn-cs"/>
              </a:rPr>
              <a:t> </a:t>
            </a: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p:cNvSpPr/>
          <p:nvPr/>
        </p:nvSpPr>
        <p:spPr>
          <a:xfrm>
            <a:off x="1919536" y="2564905"/>
            <a:ext cx="8496944" cy="165444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207568"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Intake</a:t>
            </a:r>
            <a:r>
              <a:rPr kumimoji="0" lang="fr-BE" sz="1600" b="0" i="0" u="none" strike="noStrike" kern="1200" cap="none" spc="0" normalizeH="0" baseline="0" noProof="0" dirty="0">
                <a:ln>
                  <a:noFill/>
                </a:ln>
                <a:solidFill>
                  <a:prstClr val="white"/>
                </a:solidFill>
                <a:effectLst/>
                <a:uLnTx/>
                <a:uFillTx/>
                <a:latin typeface="Calibri"/>
                <a:ea typeface="+mn-ea"/>
                <a:cs typeface="+mn-cs"/>
              </a:rPr>
              <a:t> &amp;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Inform</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8616280" y="2996952"/>
            <a:ext cx="1579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a:ea typeface="+mn-ea"/>
                <a:cs typeface="+mn-cs"/>
              </a:rPr>
              <a:t>Primaire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343472" y="-549442"/>
            <a:ext cx="9793088" cy="108012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Isosceles Triangle 23"/>
          <p:cNvSpPr/>
          <p:nvPr/>
        </p:nvSpPr>
        <p:spPr>
          <a:xfrm rot="10800000">
            <a:off x="1344472" y="530677"/>
            <a:ext cx="9576064" cy="306034"/>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436530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Verwerking</a:t>
            </a: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652554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Leveren</a:t>
            </a:r>
            <a:r>
              <a:rPr kumimoji="0" lang="fr-BE" sz="1600" b="0" i="0" u="none" strike="noStrike" kern="1200" cap="none" spc="0" normalizeH="0" baseline="0" noProof="0" dirty="0">
                <a:ln>
                  <a:noFill/>
                </a:ln>
                <a:solidFill>
                  <a:prstClr val="white"/>
                </a:solidFill>
                <a:effectLst/>
                <a:uLnTx/>
                <a:uFillTx/>
                <a:latin typeface="Calibri"/>
                <a:ea typeface="+mn-ea"/>
                <a:cs typeface="+mn-cs"/>
              </a:rPr>
              <a:t> van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dienst</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583832" y="364594"/>
            <a:ext cx="29809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Besturingprocessen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4943872" y="4653136"/>
            <a:ext cx="2232248" cy="576064"/>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1.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Gebruikers</a:t>
            </a:r>
            <a:r>
              <a:rPr kumimoji="0" lang="fr-BE" sz="1600" b="0" i="0" u="none" strike="noStrike" kern="1200" cap="none" spc="0" normalizeH="0" baseline="0" noProof="0" dirty="0">
                <a:ln>
                  <a:noFill/>
                </a:ln>
                <a:solidFill>
                  <a:prstClr val="black"/>
                </a:solidFill>
                <a:effectLst/>
                <a:uLnTx/>
                <a:uFillTx/>
                <a:latin typeface="Calibri"/>
                <a:ea typeface="+mn-ea"/>
                <a:cs typeface="+mn-cs"/>
              </a:rPr>
              <a:t>- en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toegangsbeheer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8"/>
          <p:cNvSpPr/>
          <p:nvPr/>
        </p:nvSpPr>
        <p:spPr>
          <a:xfrm>
            <a:off x="2351584" y="1628800"/>
            <a:ext cx="1512168" cy="504056"/>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3.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Beveiligings</a:t>
            </a:r>
            <a:r>
              <a:rPr kumimoji="0" lang="fr-BE"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componenten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31"/>
          <p:cNvSpPr/>
          <p:nvPr/>
        </p:nvSpPr>
        <p:spPr>
          <a:xfrm>
            <a:off x="8256240" y="1648545"/>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4.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Authentieke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Bronnen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2731558" y="4869160"/>
            <a:ext cx="1492235"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5. Interfaces</a:t>
            </a:r>
          </a:p>
        </p:txBody>
      </p:sp>
      <p:sp>
        <p:nvSpPr>
          <p:cNvPr id="35" name="TextBox 34"/>
          <p:cNvSpPr txBox="1"/>
          <p:nvPr/>
        </p:nvSpPr>
        <p:spPr>
          <a:xfrm>
            <a:off x="8254418" y="1203554"/>
            <a:ext cx="13356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beheer</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6" name="TextBox 35"/>
          <p:cNvSpPr txBox="1"/>
          <p:nvPr/>
        </p:nvSpPr>
        <p:spPr>
          <a:xfrm>
            <a:off x="9048328" y="2132857"/>
            <a:ext cx="1612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ontsluiting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7" name="TextBox 36"/>
          <p:cNvSpPr txBox="1"/>
          <p:nvPr/>
        </p:nvSpPr>
        <p:spPr>
          <a:xfrm>
            <a:off x="3175816" y="908721"/>
            <a:ext cx="11919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timestamping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8" name="TextBox 37"/>
          <p:cNvSpPr txBox="1"/>
          <p:nvPr/>
        </p:nvSpPr>
        <p:spPr>
          <a:xfrm>
            <a:off x="2174436" y="2267001"/>
            <a:ext cx="11852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handtekening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9" name="TextBox 38"/>
          <p:cNvSpPr txBox="1"/>
          <p:nvPr/>
        </p:nvSpPr>
        <p:spPr>
          <a:xfrm>
            <a:off x="2484008" y="2617168"/>
            <a:ext cx="8756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encryptie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1" name="TextBox 40"/>
          <p:cNvSpPr txBox="1"/>
          <p:nvPr/>
        </p:nvSpPr>
        <p:spPr>
          <a:xfrm>
            <a:off x="2772422" y="1249016"/>
            <a:ext cx="7312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logging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2" name="Rectangle 41"/>
          <p:cNvSpPr/>
          <p:nvPr/>
        </p:nvSpPr>
        <p:spPr>
          <a:xfrm>
            <a:off x="5306414" y="1124745"/>
            <a:ext cx="1725690" cy="340295"/>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2.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Dossierbeheer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6487" y="91390"/>
            <a:ext cx="1596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beheer</a:t>
            </a:r>
            <a:r>
              <a:rPr kumimoji="0" lang="fr-BE" sz="1400" b="0" i="1" u="none" strike="noStrike" kern="1200" cap="none" spc="0" normalizeH="0" baseline="0" noProof="0" dirty="0">
                <a:ln>
                  <a:noFill/>
                </a:ln>
                <a:solidFill>
                  <a:prstClr val="white"/>
                </a:solidFill>
                <a:effectLst/>
                <a:uLnTx/>
                <a:uFillTx/>
                <a:latin typeface="Calibri"/>
                <a:ea typeface="+mn-ea"/>
                <a:cs typeface="+mn-cs"/>
              </a:rPr>
              <a:t> van comités</a:t>
            </a:r>
          </a:p>
        </p:txBody>
      </p:sp>
      <p:sp>
        <p:nvSpPr>
          <p:cNvPr id="44" name="TextBox 43"/>
          <p:cNvSpPr txBox="1"/>
          <p:nvPr/>
        </p:nvSpPr>
        <p:spPr>
          <a:xfrm>
            <a:off x="7790233" y="240904"/>
            <a:ext cx="17610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parlementaire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vragen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p:cNvSpPr txBox="1"/>
          <p:nvPr/>
        </p:nvSpPr>
        <p:spPr>
          <a:xfrm>
            <a:off x="3279634" y="5486720"/>
            <a:ext cx="7129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devices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7" name="TextBox 46"/>
          <p:cNvSpPr txBox="1"/>
          <p:nvPr/>
        </p:nvSpPr>
        <p:spPr>
          <a:xfrm>
            <a:off x="3645742" y="5296828"/>
            <a:ext cx="5148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CMS</a:t>
            </a:r>
          </a:p>
        </p:txBody>
      </p:sp>
      <p:sp>
        <p:nvSpPr>
          <p:cNvPr id="48" name="TextBox 47"/>
          <p:cNvSpPr txBox="1"/>
          <p:nvPr/>
        </p:nvSpPr>
        <p:spPr>
          <a:xfrm>
            <a:off x="2391740" y="4561384"/>
            <a:ext cx="7713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Chatbot</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9" name="TextBox 48"/>
          <p:cNvSpPr txBox="1"/>
          <p:nvPr/>
        </p:nvSpPr>
        <p:spPr>
          <a:xfrm>
            <a:off x="2424108" y="4090791"/>
            <a:ext cx="9430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frontoffice</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0" name="TextBox 49"/>
          <p:cNvSpPr txBox="1"/>
          <p:nvPr/>
        </p:nvSpPr>
        <p:spPr>
          <a:xfrm>
            <a:off x="4380165" y="1528477"/>
            <a:ext cx="11993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dossierbeheer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1" name="TextBox 50"/>
          <p:cNvSpPr txBox="1"/>
          <p:nvPr/>
        </p:nvSpPr>
        <p:spPr>
          <a:xfrm>
            <a:off x="6168009" y="2257128"/>
            <a:ext cx="10021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archivering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2" name="TextBox 51"/>
          <p:cNvSpPr txBox="1"/>
          <p:nvPr/>
        </p:nvSpPr>
        <p:spPr>
          <a:xfrm>
            <a:off x="7868642" y="3769296"/>
            <a:ext cx="13560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attesten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leveren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3" name="TextBox 52"/>
          <p:cNvSpPr txBox="1"/>
          <p:nvPr/>
        </p:nvSpPr>
        <p:spPr>
          <a:xfrm>
            <a:off x="6960097" y="3861049"/>
            <a:ext cx="9439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factureren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4" name="TextBox 53"/>
          <p:cNvSpPr txBox="1"/>
          <p:nvPr/>
        </p:nvSpPr>
        <p:spPr>
          <a:xfrm>
            <a:off x="7075594" y="4139208"/>
            <a:ext cx="964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invorderen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5" name="TextBox 54"/>
          <p:cNvSpPr txBox="1"/>
          <p:nvPr/>
        </p:nvSpPr>
        <p:spPr>
          <a:xfrm>
            <a:off x="4799857" y="3861049"/>
            <a:ext cx="17405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onderzoeken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60" name="TextBox 59"/>
          <p:cNvSpPr txBox="1"/>
          <p:nvPr/>
        </p:nvSpPr>
        <p:spPr>
          <a:xfrm>
            <a:off x="1597545" y="6361584"/>
            <a:ext cx="11336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boekhouding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2821682" y="6577608"/>
            <a:ext cx="7702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intranet</a:t>
            </a:r>
          </a:p>
        </p:txBody>
      </p:sp>
      <p:sp>
        <p:nvSpPr>
          <p:cNvPr id="62" name="TextBox 61"/>
          <p:cNvSpPr txBox="1"/>
          <p:nvPr/>
        </p:nvSpPr>
        <p:spPr>
          <a:xfrm>
            <a:off x="3669542" y="6309321"/>
            <a:ext cx="8899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personeel</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3" name="TextBox 62"/>
          <p:cNvSpPr txBox="1"/>
          <p:nvPr/>
        </p:nvSpPr>
        <p:spPr>
          <a:xfrm>
            <a:off x="7968208" y="6577608"/>
            <a:ext cx="7902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logistiek</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4" name="TextBox 63"/>
          <p:cNvSpPr txBox="1"/>
          <p:nvPr/>
        </p:nvSpPr>
        <p:spPr>
          <a:xfrm>
            <a:off x="7464152" y="6237313"/>
            <a:ext cx="8314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vertaling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Box 64"/>
          <p:cNvSpPr txBox="1"/>
          <p:nvPr/>
        </p:nvSpPr>
        <p:spPr>
          <a:xfrm>
            <a:off x="9264352" y="6577608"/>
            <a:ext cx="1376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kadercontracten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65"/>
          <p:cNvSpPr txBox="1"/>
          <p:nvPr/>
        </p:nvSpPr>
        <p:spPr>
          <a:xfrm>
            <a:off x="3821942" y="6577608"/>
            <a:ext cx="9252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e-learning</a:t>
            </a:r>
          </a:p>
        </p:txBody>
      </p:sp>
      <p:sp>
        <p:nvSpPr>
          <p:cNvPr id="67" name="TextBox 66"/>
          <p:cNvSpPr txBox="1"/>
          <p:nvPr/>
        </p:nvSpPr>
        <p:spPr>
          <a:xfrm>
            <a:off x="8112225" y="2348880"/>
            <a:ext cx="11619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codelijsten</a:t>
            </a:r>
            <a:r>
              <a:rPr kumimoji="0" lang="fr-BE" sz="1400" b="0" i="1" u="none" strike="noStrike" kern="1200" cap="none" spc="0" normalizeH="0" baseline="0" noProof="0" dirty="0">
                <a:ln>
                  <a:noFill/>
                </a:ln>
                <a:solidFill>
                  <a:srgbClr val="1F497D"/>
                </a:solidFill>
                <a:effectLst/>
                <a:uLnTx/>
                <a:uFillTx/>
                <a:latin typeface="Calibri"/>
                <a:ea typeface="+mn-ea"/>
                <a:cs typeface="+mn-cs"/>
              </a:rPr>
              <a: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glossaria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68" name="TextBox 67"/>
          <p:cNvSpPr txBox="1"/>
          <p:nvPr/>
        </p:nvSpPr>
        <p:spPr>
          <a:xfrm>
            <a:off x="5027718" y="6612812"/>
            <a:ext cx="13819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software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factory</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9" name="TextBox 68"/>
          <p:cNvSpPr txBox="1"/>
          <p:nvPr/>
        </p:nvSpPr>
        <p:spPr>
          <a:xfrm>
            <a:off x="4559528" y="2143730"/>
            <a:ext cx="13965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documentopslag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0" name="TextBox 69"/>
          <p:cNvSpPr txBox="1"/>
          <p:nvPr/>
        </p:nvSpPr>
        <p:spPr>
          <a:xfrm>
            <a:off x="5591945" y="2545160"/>
            <a:ext cx="19217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documenttransformatie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1" name="TextBox 70"/>
          <p:cNvSpPr txBox="1"/>
          <p:nvPr/>
        </p:nvSpPr>
        <p:spPr>
          <a:xfrm>
            <a:off x="3974626" y="1847373"/>
            <a:ext cx="1109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rapportering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3" name="TextBox 72"/>
          <p:cNvSpPr txBox="1"/>
          <p:nvPr/>
        </p:nvSpPr>
        <p:spPr>
          <a:xfrm>
            <a:off x="5876544" y="5229200"/>
            <a:ext cx="24445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identificatie</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personen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ondernemingen</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buitenlanders</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p:txBody>
      </p:sp>
      <p:sp>
        <p:nvSpPr>
          <p:cNvPr id="74" name="TextBox 73"/>
          <p:cNvSpPr txBox="1"/>
          <p:nvPr/>
        </p:nvSpPr>
        <p:spPr>
          <a:xfrm>
            <a:off x="2270500" y="5464970"/>
            <a:ext cx="9970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styleguides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7" name="TextBox 76"/>
          <p:cNvSpPr txBox="1"/>
          <p:nvPr/>
        </p:nvSpPr>
        <p:spPr>
          <a:xfrm>
            <a:off x="3855748" y="4230467"/>
            <a:ext cx="16528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activiteiten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traceren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78" name="TextBox 77"/>
          <p:cNvSpPr txBox="1"/>
          <p:nvPr/>
        </p:nvSpPr>
        <p:spPr>
          <a:xfrm>
            <a:off x="4295800" y="5157193"/>
            <a:ext cx="13548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mandaatbeheer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9" name="TextBox 78"/>
          <p:cNvSpPr txBox="1"/>
          <p:nvPr/>
        </p:nvSpPr>
        <p:spPr>
          <a:xfrm>
            <a:off x="2268044" y="222900"/>
            <a:ext cx="17289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activiteitenrapporten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82" name="TextBox 81"/>
          <p:cNvSpPr txBox="1"/>
          <p:nvPr/>
        </p:nvSpPr>
        <p:spPr>
          <a:xfrm>
            <a:off x="9598305" y="1005187"/>
            <a:ext cx="10479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verwijzings</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repertoria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4" name="TextBox 83"/>
          <p:cNvSpPr txBox="1"/>
          <p:nvPr/>
        </p:nvSpPr>
        <p:spPr>
          <a:xfrm>
            <a:off x="3522019" y="1245444"/>
            <a:ext cx="5998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GDPR</a:t>
            </a:r>
          </a:p>
        </p:txBody>
      </p:sp>
      <p:sp>
        <p:nvSpPr>
          <p:cNvPr id="83" name="TextBox 82"/>
          <p:cNvSpPr txBox="1"/>
          <p:nvPr/>
        </p:nvSpPr>
        <p:spPr>
          <a:xfrm>
            <a:off x="3143672" y="3861049"/>
            <a:ext cx="1648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aangiftes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verrichten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5" name="TextBox 84"/>
          <p:cNvSpPr txBox="1"/>
          <p:nvPr/>
        </p:nvSpPr>
        <p:spPr>
          <a:xfrm>
            <a:off x="2056577" y="3789041"/>
            <a:ext cx="7160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portaal</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6" name="TextBox 85"/>
          <p:cNvSpPr txBox="1"/>
          <p:nvPr/>
        </p:nvSpPr>
        <p:spPr>
          <a:xfrm>
            <a:off x="5733084" y="4294639"/>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C00000"/>
                </a:solidFill>
                <a:effectLst/>
                <a:uLnTx/>
                <a:uFillTx/>
                <a:latin typeface="Calibri"/>
                <a:ea typeface="+mn-ea"/>
                <a:cs typeface="+mn-cs"/>
              </a:rPr>
              <a:t>dossiers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7" name="Rectangle 86"/>
          <p:cNvSpPr/>
          <p:nvPr/>
        </p:nvSpPr>
        <p:spPr>
          <a:xfrm>
            <a:off x="8406410" y="4941168"/>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6.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Communicatie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TextBox 87"/>
          <p:cNvSpPr txBox="1"/>
          <p:nvPr/>
        </p:nvSpPr>
        <p:spPr>
          <a:xfrm>
            <a:off x="8511104" y="4585328"/>
            <a:ext cx="5336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eBox</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9" name="TextBox 88"/>
          <p:cNvSpPr txBox="1"/>
          <p:nvPr/>
        </p:nvSpPr>
        <p:spPr>
          <a:xfrm>
            <a:off x="9209917" y="4321410"/>
            <a:ext cx="11989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0" name="TextBox 89"/>
          <p:cNvSpPr txBox="1"/>
          <p:nvPr/>
        </p:nvSpPr>
        <p:spPr>
          <a:xfrm>
            <a:off x="9189151" y="4577360"/>
            <a:ext cx="15330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niet-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1" name="TextBox 90"/>
          <p:cNvSpPr txBox="1"/>
          <p:nvPr/>
        </p:nvSpPr>
        <p:spPr>
          <a:xfrm>
            <a:off x="8529384" y="5425479"/>
            <a:ext cx="198041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burger,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overheden</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interationaal</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2" name="TextBox 91"/>
          <p:cNvSpPr txBox="1"/>
          <p:nvPr/>
        </p:nvSpPr>
        <p:spPr>
          <a:xfrm>
            <a:off x="5489008" y="1795222"/>
            <a:ext cx="11705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processturing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2" name="TextBox 71"/>
          <p:cNvSpPr txBox="1"/>
          <p:nvPr/>
        </p:nvSpPr>
        <p:spPr>
          <a:xfrm>
            <a:off x="3092334" y="612342"/>
            <a:ext cx="7024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sealing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5" name="TextBox 74"/>
          <p:cNvSpPr txBox="1"/>
          <p:nvPr/>
        </p:nvSpPr>
        <p:spPr>
          <a:xfrm>
            <a:off x="6521592" y="1556793"/>
            <a:ext cx="1230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contactbeheer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6" name="TextBox 75"/>
          <p:cNvSpPr txBox="1"/>
          <p:nvPr/>
        </p:nvSpPr>
        <p:spPr>
          <a:xfrm>
            <a:off x="6725623" y="1969096"/>
            <a:ext cx="13760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procesopvolging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0" name="TextBox 79"/>
          <p:cNvSpPr txBox="1"/>
          <p:nvPr/>
        </p:nvSpPr>
        <p:spPr>
          <a:xfrm>
            <a:off x="4549246" y="5445225"/>
            <a:ext cx="1445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gebruikersbeheer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1" name="TextBox 80"/>
          <p:cNvSpPr txBox="1"/>
          <p:nvPr/>
        </p:nvSpPr>
        <p:spPr>
          <a:xfrm>
            <a:off x="6240017" y="5733257"/>
            <a:ext cx="10999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rollenbeheer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3" name="TextBox 92"/>
          <p:cNvSpPr txBox="1"/>
          <p:nvPr/>
        </p:nvSpPr>
        <p:spPr>
          <a:xfrm>
            <a:off x="4439816" y="5713512"/>
            <a:ext cx="13639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toegangsbeheer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4" name="TextBox 93"/>
          <p:cNvSpPr txBox="1"/>
          <p:nvPr/>
        </p:nvSpPr>
        <p:spPr>
          <a:xfrm>
            <a:off x="1775521" y="4921423"/>
            <a:ext cx="10422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Interactieve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formulieren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5" name="TextBox 94"/>
          <p:cNvSpPr txBox="1"/>
          <p:nvPr/>
        </p:nvSpPr>
        <p:spPr>
          <a:xfrm>
            <a:off x="8112225" y="4077073"/>
            <a:ext cx="1784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gegevens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distribueren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96" name="TextBox 95"/>
          <p:cNvSpPr txBox="1"/>
          <p:nvPr/>
        </p:nvSpPr>
        <p:spPr>
          <a:xfrm>
            <a:off x="4573003" y="2473152"/>
            <a:ext cx="4940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OCR</a:t>
            </a: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111</a:t>
            </a:fld>
            <a:r>
              <a:rPr lang="fr-BE" smtClean="0"/>
              <a:t> </a:t>
            </a:r>
            <a:endParaRPr lang="fr-BE" dirty="0"/>
          </a:p>
        </p:txBody>
      </p:sp>
    </p:spTree>
    <p:extLst>
      <p:ext uri="{BB962C8B-B14F-4D97-AF65-F5344CB8AC3E}">
        <p14:creationId xmlns:p14="http://schemas.microsoft.com/office/powerpoint/2010/main" val="282330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a:t>
            </a:r>
            <a:r>
              <a:rPr lang="en-US" dirty="0" smtClean="0"/>
              <a:t>nitiative within the public social security institutions &amp; </a:t>
            </a:r>
            <a:r>
              <a:rPr lang="en-US" dirty="0" err="1" smtClean="0"/>
              <a:t>Smals</a:t>
            </a:r>
            <a:endParaRPr lang="en-US" dirty="0" smtClean="0"/>
          </a:p>
          <a:p>
            <a:r>
              <a:rPr lang="en-US" dirty="0"/>
              <a:t>p</a:t>
            </a:r>
            <a:r>
              <a:rPr lang="en-US" dirty="0" smtClean="0"/>
              <a:t>urpose</a:t>
            </a:r>
          </a:p>
          <a:p>
            <a:pPr lvl="1"/>
            <a:r>
              <a:rPr lang="en-US" dirty="0" smtClean="0"/>
              <a:t>synergy </a:t>
            </a:r>
            <a:r>
              <a:rPr lang="en-US" dirty="0"/>
              <a:t>around (technical) business </a:t>
            </a:r>
            <a:r>
              <a:rPr lang="en-US" dirty="0" smtClean="0"/>
              <a:t>components</a:t>
            </a:r>
          </a:p>
          <a:p>
            <a:pPr lvl="1"/>
            <a:r>
              <a:rPr lang="en-US" dirty="0" smtClean="0"/>
              <a:t>and </a:t>
            </a:r>
            <a:r>
              <a:rPr lang="en-US" dirty="0"/>
              <a:t>thus save costs by avoiding multiple development of </a:t>
            </a:r>
            <a:r>
              <a:rPr lang="en-US" dirty="0" smtClean="0"/>
              <a:t>components</a:t>
            </a:r>
          </a:p>
          <a:p>
            <a:r>
              <a:rPr lang="en-US" dirty="0"/>
              <a:t>r</a:t>
            </a:r>
            <a:r>
              <a:rPr lang="en-US" dirty="0" smtClean="0"/>
              <a:t>egardless </a:t>
            </a:r>
            <a:r>
              <a:rPr lang="en-US" dirty="0"/>
              <a:t>of whether development takes place </a:t>
            </a:r>
            <a:r>
              <a:rPr lang="en-US" dirty="0" smtClean="0"/>
              <a:t>by</a:t>
            </a:r>
          </a:p>
          <a:p>
            <a:pPr lvl="1"/>
            <a:r>
              <a:rPr lang="en-US" dirty="0" smtClean="0"/>
              <a:t>the institution's </a:t>
            </a:r>
            <a:r>
              <a:rPr lang="en-US" dirty="0"/>
              <a:t>own ICT </a:t>
            </a:r>
            <a:r>
              <a:rPr lang="en-US" dirty="0" smtClean="0"/>
              <a:t>department</a:t>
            </a:r>
          </a:p>
          <a:p>
            <a:pPr lvl="1"/>
            <a:r>
              <a:rPr lang="en-US" dirty="0" smtClean="0"/>
              <a:t>Smals</a:t>
            </a:r>
          </a:p>
          <a:p>
            <a:pPr lvl="1"/>
            <a:r>
              <a:rPr lang="en-US" dirty="0"/>
              <a:t>s</a:t>
            </a:r>
            <a:r>
              <a:rPr lang="en-US" dirty="0" smtClean="0"/>
              <a:t>ubcontractors</a:t>
            </a:r>
          </a:p>
          <a:p>
            <a:r>
              <a:rPr lang="en-US" dirty="0"/>
              <a:t>a</a:t>
            </a:r>
            <a:r>
              <a:rPr lang="en-US" dirty="0" smtClean="0"/>
              <a:t> competence center </a:t>
            </a:r>
            <a:r>
              <a:rPr lang="en-US" dirty="0"/>
              <a:t>within Smals </a:t>
            </a:r>
            <a:r>
              <a:rPr lang="en-US" dirty="0" smtClean="0"/>
              <a:t>aims to </a:t>
            </a:r>
            <a:r>
              <a:rPr lang="en-US" dirty="0"/>
              <a:t>maximally integrate and support the reuse of business components </a:t>
            </a:r>
            <a:r>
              <a:rPr lang="en-US" dirty="0" smtClean="0"/>
              <a:t>within </a:t>
            </a:r>
            <a:r>
              <a:rPr lang="en-US" dirty="0"/>
              <a:t>Smals, its members, partners and domains in which Smals is </a:t>
            </a:r>
            <a:r>
              <a:rPr lang="en-US" dirty="0" smtClean="0"/>
              <a:t>active</a:t>
            </a:r>
            <a:endParaRPr lang="en-US" dirty="0"/>
          </a:p>
        </p:txBody>
      </p:sp>
      <p:sp>
        <p:nvSpPr>
          <p:cNvPr id="3" name="Title 2"/>
          <p:cNvSpPr>
            <a:spLocks noGrp="1"/>
          </p:cNvSpPr>
          <p:nvPr>
            <p:ph type="title"/>
          </p:nvPr>
        </p:nvSpPr>
        <p:spPr/>
        <p:txBody>
          <a:bodyPr/>
          <a:lstStyle/>
          <a:p>
            <a:r>
              <a:rPr lang="en-US" dirty="0" smtClean="0"/>
              <a:t>About the reuse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112</a:t>
            </a:fld>
            <a:r>
              <a:rPr lang="fr-BE" smtClean="0"/>
              <a:t> </a:t>
            </a:r>
            <a:endParaRPr lang="fr-BE" dirty="0"/>
          </a:p>
        </p:txBody>
      </p:sp>
    </p:spTree>
    <p:extLst>
      <p:ext uri="{BB962C8B-B14F-4D97-AF65-F5344CB8AC3E}">
        <p14:creationId xmlns:p14="http://schemas.microsoft.com/office/powerpoint/2010/main" val="68537085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can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easily find the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most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common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reusable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centralized catalogue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develops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where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project lifecycle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113</a:t>
            </a:fld>
            <a:r>
              <a:rPr lang="fr-BE" smtClean="0"/>
              <a:t> </a:t>
            </a:r>
            <a:endParaRPr lang="fr-BE" dirty="0"/>
          </a:p>
        </p:txBody>
      </p:sp>
    </p:spTree>
    <p:extLst>
      <p:ext uri="{BB962C8B-B14F-4D97-AF65-F5344CB8AC3E}">
        <p14:creationId xmlns:p14="http://schemas.microsoft.com/office/powerpoint/2010/main" val="622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3174" y="1823977"/>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3469023" y="381205"/>
            <a:ext cx="4899547" cy="7250723"/>
          </a:xfrm>
          <a:prstGeom prst="rect">
            <a:avLst/>
          </a:prstGeom>
        </p:spPr>
      </p:pic>
      <p:sp>
        <p:nvSpPr>
          <p:cNvPr id="7" name="Title 2"/>
          <p:cNvSpPr>
            <a:spLocks noGrp="1"/>
          </p:cNvSpPr>
          <p:nvPr>
            <p:ph type="title"/>
          </p:nvPr>
        </p:nvSpPr>
        <p:spPr>
          <a:xfrm>
            <a:off x="2030888" y="499125"/>
            <a:ext cx="8869906" cy="1325563"/>
          </a:xfrm>
        </p:spPr>
        <p:txBody>
          <a:bodyPr>
            <a:normAutofit fontScale="90000"/>
          </a:bodyPr>
          <a:lstStyle/>
          <a:p>
            <a:pPr algn="ctr"/>
            <a:r>
              <a:rPr lang="en-US" sz="3200" dirty="0" smtClean="0"/>
              <a:t>How? With Software </a:t>
            </a:r>
            <a:r>
              <a:rPr lang="en-US" sz="3200" dirty="0"/>
              <a:t>R</a:t>
            </a:r>
            <a:r>
              <a:rPr lang="en-US" sz="3200" dirty="0" smtClean="0"/>
              <a:t>euse </a:t>
            </a:r>
            <a:r>
              <a:rPr lang="en-US" sz="3200" dirty="0"/>
              <a:t>P</a:t>
            </a:r>
            <a:r>
              <a:rPr lang="en-US" sz="3200" dirty="0" smtClean="0"/>
              <a:t>latform!</a:t>
            </a:r>
            <a:r>
              <a:rPr lang="en-US" sz="2800" dirty="0" smtClean="0"/>
              <a:t/>
            </a:r>
            <a:br>
              <a:rPr lang="en-US" sz="2800" dirty="0" smtClean="0"/>
            </a:br>
            <a:r>
              <a:rPr lang="en-US" sz="2800" dirty="0" smtClean="0">
                <a:hlinkClick r:id="rId4"/>
              </a:rPr>
              <a:t>https://www.ict-reuse.be</a:t>
            </a:r>
            <a:r>
              <a:rPr lang="en-US" sz="2800" dirty="0" smtClean="0"/>
              <a:t/>
            </a:r>
            <a:br>
              <a:rPr lang="en-US" sz="2800" dirty="0" smtClean="0"/>
            </a:br>
            <a:endParaRPr lang="en-US" sz="2800" dirty="0"/>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114</a:t>
            </a:fld>
            <a:r>
              <a:rPr lang="fr-BE" smtClean="0"/>
              <a:t> </a:t>
            </a:r>
            <a:endParaRPr lang="fr-BE" dirty="0"/>
          </a:p>
        </p:txBody>
      </p:sp>
    </p:spTree>
    <p:extLst>
      <p:ext uri="{BB962C8B-B14F-4D97-AF65-F5344CB8AC3E}">
        <p14:creationId xmlns:p14="http://schemas.microsoft.com/office/powerpoint/2010/main" val="12123481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ROI </a:t>
            </a:r>
            <a:r>
              <a:rPr lang="en-US" dirty="0" smtClean="0"/>
              <a:t>2021 </a:t>
            </a:r>
            <a:r>
              <a:rPr lang="en-US" dirty="0"/>
              <a:t>for projects carried out by Smals</a:t>
            </a:r>
            <a:endParaRPr lang="fr-BE" dirty="0"/>
          </a:p>
        </p:txBody>
      </p:sp>
      <p:grpSp>
        <p:nvGrpSpPr>
          <p:cNvPr id="42" name="Group 41"/>
          <p:cNvGrpSpPr>
            <a:grpSpLocks noChangeAspect="1"/>
          </p:cNvGrpSpPr>
          <p:nvPr/>
        </p:nvGrpSpPr>
        <p:grpSpPr>
          <a:xfrm>
            <a:off x="1301178" y="1542378"/>
            <a:ext cx="9682306" cy="3805526"/>
            <a:chOff x="2518837" y="3517106"/>
            <a:chExt cx="20073990" cy="7889866"/>
          </a:xfrm>
        </p:grpSpPr>
        <p:cxnSp>
          <p:nvCxnSpPr>
            <p:cNvPr id="43" name="Straight Connector 42"/>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035761" y="4238909"/>
              <a:ext cx="4954897"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6" name="Oval 45"/>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7" name="Oval 46"/>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8" name="Oval 1"/>
            <p:cNvSpPr>
              <a:spLocks noChangeArrowheads="1"/>
            </p:cNvSpPr>
            <p:nvPr/>
          </p:nvSpPr>
          <p:spPr bwMode="auto">
            <a:xfrm>
              <a:off x="2518837" y="5861568"/>
              <a:ext cx="2080377" cy="2080920"/>
            </a:xfrm>
            <a:prstGeom prst="ellipse">
              <a:avLst/>
            </a:prstGeom>
            <a:solidFill>
              <a:srgbClr val="22A4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49" name="Oval 1"/>
            <p:cNvSpPr>
              <a:spLocks noChangeArrowheads="1"/>
            </p:cNvSpPr>
            <p:nvPr/>
          </p:nvSpPr>
          <p:spPr bwMode="auto">
            <a:xfrm>
              <a:off x="9549486" y="3517106"/>
              <a:ext cx="2080377" cy="2080920"/>
            </a:xfrm>
            <a:prstGeom prst="ellipse">
              <a:avLst/>
            </a:prstGeom>
            <a:solidFill>
              <a:srgbClr val="EC506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0"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1"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2"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3"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4" name="TextBox 53"/>
            <p:cNvSpPr txBox="1"/>
            <p:nvPr/>
          </p:nvSpPr>
          <p:spPr>
            <a:xfrm>
              <a:off x="4558401" y="7249905"/>
              <a:ext cx="2665409"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63%</a:t>
              </a:r>
              <a:endParaRPr kumimoji="0" lang="fr-BE"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5" name="TextBox 54"/>
            <p:cNvSpPr txBox="1"/>
            <p:nvPr/>
          </p:nvSpPr>
          <p:spPr>
            <a:xfrm>
              <a:off x="4710662" y="9635269"/>
              <a:ext cx="2286536"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all" spc="0" normalizeH="0" baseline="0" noProof="0" dirty="0" err="1" smtClean="0">
                  <a:ln>
                    <a:noFill/>
                  </a:ln>
                  <a:solidFill>
                    <a:srgbClr val="000000"/>
                  </a:solidFill>
                  <a:effectLst/>
                  <a:uLnTx/>
                  <a:uFillTx/>
                  <a:latin typeface="Roboto" charset="0"/>
                  <a:ea typeface="Roboto" charset="0"/>
                  <a:cs typeface="Roboto" charset="0"/>
                </a:rPr>
                <a:t>rEUSED</a:t>
              </a:r>
              <a:endParaRPr kumimoji="0" lang="fr-BE" sz="2400" b="1" i="0" u="none" strike="noStrike" kern="1200" cap="all" spc="0" normalizeH="0" baseline="0" noProof="0" dirty="0">
                <a:ln>
                  <a:noFill/>
                </a:ln>
                <a:solidFill>
                  <a:srgbClr val="000000"/>
                </a:solidFill>
                <a:effectLst/>
                <a:uLnTx/>
                <a:uFillTx/>
                <a:latin typeface="Roboto" charset="0"/>
                <a:ea typeface="Roboto" charset="0"/>
                <a:cs typeface="Roboto" charset="0"/>
              </a:endParaRPr>
            </a:p>
          </p:txBody>
        </p:sp>
        <p:sp>
          <p:nvSpPr>
            <p:cNvPr id="56" name="TextBox 55"/>
            <p:cNvSpPr txBox="1"/>
            <p:nvPr/>
          </p:nvSpPr>
          <p:spPr>
            <a:xfrm>
              <a:off x="11581435" y="5165141"/>
              <a:ext cx="1857810"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5400" dirty="0">
                  <a:solidFill>
                    <a:srgbClr val="000000"/>
                  </a:solidFill>
                  <a:latin typeface="Roboto" charset="0"/>
                  <a:ea typeface="Roboto" charset="0"/>
                  <a:cs typeface="Roboto" charset="0"/>
                </a:rPr>
                <a:t>7</a:t>
              </a:r>
              <a:r>
                <a:rPr kumimoji="0" lang="fr-BE"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a:t>
              </a:r>
              <a:endParaRPr kumimoji="0" lang="fr-BE"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7" name="TextBox 56"/>
            <p:cNvSpPr txBox="1"/>
            <p:nvPr/>
          </p:nvSpPr>
          <p:spPr>
            <a:xfrm>
              <a:off x="10969303" y="7550507"/>
              <a:ext cx="3007723"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all" spc="0" normalizeH="0" baseline="0" noProof="0" dirty="0" err="1" smtClean="0">
                  <a:ln>
                    <a:noFill/>
                  </a:ln>
                  <a:solidFill>
                    <a:srgbClr val="000000"/>
                  </a:solidFill>
                  <a:effectLst/>
                  <a:uLnTx/>
                  <a:uFillTx/>
                  <a:latin typeface="Roboto" charset="0"/>
                  <a:ea typeface="Roboto" charset="0"/>
                  <a:cs typeface="Roboto" charset="0"/>
                </a:rPr>
                <a:t>rEUSABLE</a:t>
              </a:r>
              <a:endParaRPr kumimoji="0" lang="fr-BE" sz="2400" b="1" i="0" u="none" strike="noStrike" kern="1200" cap="all" spc="0" normalizeH="0" baseline="0" noProof="0" dirty="0">
                <a:ln>
                  <a:noFill/>
                </a:ln>
                <a:solidFill>
                  <a:srgbClr val="000000"/>
                </a:solidFill>
                <a:effectLst/>
                <a:uLnTx/>
                <a:uFillTx/>
                <a:latin typeface="Roboto" charset="0"/>
                <a:ea typeface="Roboto" charset="0"/>
                <a:cs typeface="Roboto" charset="0"/>
              </a:endParaRPr>
            </a:p>
          </p:txBody>
        </p:sp>
        <p:sp>
          <p:nvSpPr>
            <p:cNvPr id="58" name="TextBox 57"/>
            <p:cNvSpPr txBox="1"/>
            <p:nvPr/>
          </p:nvSpPr>
          <p:spPr>
            <a:xfrm>
              <a:off x="18842124" y="7465197"/>
              <a:ext cx="2665409"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48%</a:t>
              </a:r>
              <a:endParaRPr kumimoji="0" lang="fr-BE"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9" name="TextBox 58"/>
            <p:cNvSpPr txBox="1"/>
            <p:nvPr/>
          </p:nvSpPr>
          <p:spPr>
            <a:xfrm>
              <a:off x="19644125" y="9850563"/>
              <a:ext cx="98706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all" spc="0" normalizeH="0" baseline="0" noProof="0" dirty="0" smtClean="0">
                  <a:ln>
                    <a:noFill/>
                  </a:ln>
                  <a:solidFill>
                    <a:srgbClr val="000000"/>
                  </a:solidFill>
                  <a:effectLst/>
                  <a:uLnTx/>
                  <a:uFillTx/>
                  <a:latin typeface="Roboto" charset="0"/>
                  <a:ea typeface="Roboto" charset="0"/>
                  <a:cs typeface="Roboto" charset="0"/>
                </a:rPr>
                <a:t>ROI</a:t>
              </a:r>
              <a:endParaRPr kumimoji="0" lang="fr-BE" sz="2400" b="1" i="0" u="none" strike="noStrike" kern="1200" cap="all" spc="0" normalizeH="0" baseline="0" noProof="0" dirty="0">
                <a:ln>
                  <a:noFill/>
                </a:ln>
                <a:solidFill>
                  <a:srgbClr val="000000"/>
                </a:solidFill>
                <a:effectLst/>
                <a:uLnTx/>
                <a:uFillTx/>
                <a:latin typeface="Roboto" charset="0"/>
                <a:ea typeface="Roboto" charset="0"/>
                <a:cs typeface="Roboto" charset="0"/>
              </a:endParaRPr>
            </a:p>
          </p:txBody>
        </p:sp>
      </p:grpSp>
      <p:sp>
        <p:nvSpPr>
          <p:cNvPr id="60" name="TextBox 59"/>
          <p:cNvSpPr txBox="1"/>
          <p:nvPr/>
        </p:nvSpPr>
        <p:spPr>
          <a:xfrm>
            <a:off x="6685534" y="5296872"/>
            <a:ext cx="4668266"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6600" dirty="0" smtClean="0">
                <a:solidFill>
                  <a:srgbClr val="70AD47">
                    <a:lumMod val="75000"/>
                  </a:srgbClr>
                </a:solidFill>
                <a:latin typeface="Calibri" panose="020F0502020204030204"/>
                <a:cs typeface="+mn-cs"/>
              </a:rPr>
              <a:t>28</a:t>
            </a:r>
            <a:r>
              <a:rPr kumimoji="0" lang="fr-BE" sz="6600" b="0"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.700.000 </a:t>
            </a:r>
            <a:r>
              <a:rPr kumimoji="0" lang="fr-BE" sz="6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a:t>
            </a: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115</a:t>
            </a:fld>
            <a:r>
              <a:rPr lang="fr-BE" smtClean="0"/>
              <a:t> </a:t>
            </a:r>
            <a:endParaRPr lang="fr-BE" dirty="0"/>
          </a:p>
        </p:txBody>
      </p:sp>
    </p:spTree>
    <p:extLst>
      <p:ext uri="{BB962C8B-B14F-4D97-AF65-F5344CB8AC3E}">
        <p14:creationId xmlns:p14="http://schemas.microsoft.com/office/powerpoint/2010/main" val="25267091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
          </p:nvPr>
        </p:nvSpPr>
        <p:spPr/>
        <p:txBody>
          <a:bodyPr/>
          <a:lstStyle/>
          <a:p>
            <a:endParaRPr lang="en-US" dirty="0" smtClean="0"/>
          </a:p>
          <a:p>
            <a:r>
              <a:rPr lang="en-US" dirty="0" smtClean="0"/>
              <a:t>an </a:t>
            </a:r>
            <a:r>
              <a:rPr lang="en-US" dirty="0"/>
              <a:t>API is a programmatic interface to data or some set of functionality</a:t>
            </a:r>
          </a:p>
          <a:p>
            <a:endParaRPr lang="en-US" dirty="0"/>
          </a:p>
          <a:p>
            <a:r>
              <a:rPr lang="en-US" dirty="0"/>
              <a:t>thanks to API’s it is possible to use the data or functionality behind it and continue to build on it</a:t>
            </a:r>
          </a:p>
          <a:p>
            <a:endParaRPr lang="en-US" dirty="0">
              <a:sym typeface="Wingdings" panose="05000000000000000000" pitchFamily="2" charset="2"/>
            </a:endParaRPr>
          </a:p>
          <a:p>
            <a:r>
              <a:rPr lang="en-US" dirty="0">
                <a:sym typeface="Wingdings" panose="05000000000000000000" pitchFamily="2" charset="2"/>
              </a:rPr>
              <a:t>API = a s</a:t>
            </a:r>
            <a:r>
              <a:rPr lang="en-US" dirty="0"/>
              <a:t>oftware building block</a:t>
            </a:r>
          </a:p>
          <a:p>
            <a:endParaRPr lang="nl-BE" dirty="0"/>
          </a:p>
        </p:txBody>
      </p:sp>
      <p:sp>
        <p:nvSpPr>
          <p:cNvPr id="7" name="Slide Number Placeholder 6"/>
          <p:cNvSpPr>
            <a:spLocks noGrp="1"/>
          </p:cNvSpPr>
          <p:nvPr>
            <p:ph type="sldNum" sz="quarter" idx="4"/>
          </p:nvPr>
        </p:nvSpPr>
        <p:spPr/>
        <p:txBody>
          <a:bodyPr/>
          <a:lstStyle/>
          <a:p>
            <a:fld id="{D45B42A2-12DC-D04A-88D3-A93CC82DF348}" type="slidenum">
              <a:rPr lang="en-US" smtClean="0"/>
              <a:t>116</a:t>
            </a:fld>
            <a:endParaRPr lang="en-US" dirty="0"/>
          </a:p>
        </p:txBody>
      </p:sp>
      <p:sp>
        <p:nvSpPr>
          <p:cNvPr id="4" name="Title 3"/>
          <p:cNvSpPr>
            <a:spLocks noGrp="1"/>
          </p:cNvSpPr>
          <p:nvPr>
            <p:ph type="title"/>
          </p:nvPr>
        </p:nvSpPr>
        <p:spPr/>
        <p:txBody>
          <a:bodyPr/>
          <a:lstStyle/>
          <a:p>
            <a:r>
              <a:rPr lang="en-US"/>
              <a:t>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1318677" y="4549846"/>
            <a:ext cx="9199183" cy="2051779"/>
          </a:xfrm>
          <a:prstGeom prst="rect">
            <a:avLst/>
          </a:prstGeom>
        </p:spPr>
      </p:pic>
    </p:spTree>
    <p:extLst>
      <p:ext uri="{BB962C8B-B14F-4D97-AF65-F5344CB8AC3E}">
        <p14:creationId xmlns:p14="http://schemas.microsoft.com/office/powerpoint/2010/main" val="180518187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
          </p:nvPr>
        </p:nvSpPr>
        <p:spPr/>
        <p:txBody>
          <a:bodyPr>
            <a:normAutofit/>
          </a:bodyPr>
          <a:lstStyle/>
          <a:p>
            <a:r>
              <a:rPr lang="en-US" dirty="0"/>
              <a:t>providers vs consumers</a:t>
            </a:r>
          </a:p>
          <a:p>
            <a:pPr lvl="1"/>
            <a:r>
              <a:rPr lang="en-US" dirty="0"/>
              <a:t>when an API is offered over a network, the service that offers the API is called the “provider”</a:t>
            </a:r>
          </a:p>
          <a:p>
            <a:pPr lvl="1"/>
            <a:r>
              <a:rPr lang="en-US" dirty="0"/>
              <a:t>the “consumer” of the API is often a software application</a:t>
            </a:r>
          </a:p>
          <a:p>
            <a:r>
              <a:rPr lang="en-US" dirty="0"/>
              <a:t>the consumer may outsource the requirement for data or functionality by “calling” API’s</a:t>
            </a:r>
          </a:p>
          <a:p>
            <a:pPr lvl="1"/>
            <a:r>
              <a:rPr lang="en-US" dirty="0"/>
              <a:t>billing</a:t>
            </a:r>
          </a:p>
          <a:p>
            <a:pPr lvl="1"/>
            <a:r>
              <a:rPr lang="en-US" dirty="0"/>
              <a:t>identity</a:t>
            </a:r>
          </a:p>
          <a:p>
            <a:pPr lvl="1"/>
            <a:r>
              <a:rPr lang="en-US" dirty="0"/>
              <a:t>storing</a:t>
            </a:r>
          </a:p>
          <a:p>
            <a:pPr lvl="1"/>
            <a:r>
              <a:rPr lang="en-US" dirty="0"/>
              <a:t>image processing</a:t>
            </a:r>
          </a:p>
          <a:p>
            <a:pPr lvl="1"/>
            <a:r>
              <a:rPr lang="en-US" dirty="0"/>
              <a:t>all sort of (authentic) data sources</a:t>
            </a:r>
          </a:p>
          <a:p>
            <a:pPr lvl="1"/>
            <a:r>
              <a:rPr lang="en-US" dirty="0"/>
              <a:t>…</a:t>
            </a:r>
          </a:p>
          <a:p>
            <a:endParaRPr lang="en-US" dirty="0"/>
          </a:p>
          <a:p>
            <a:endParaRPr lang="en-US" dirty="0"/>
          </a:p>
          <a:p>
            <a:endParaRPr lang="nl-BE" dirty="0"/>
          </a:p>
        </p:txBody>
      </p:sp>
      <p:sp>
        <p:nvSpPr>
          <p:cNvPr id="6" name="Slide Number Placeholder 5"/>
          <p:cNvSpPr>
            <a:spLocks noGrp="1"/>
          </p:cNvSpPr>
          <p:nvPr>
            <p:ph type="sldNum" sz="quarter" idx="4"/>
          </p:nvPr>
        </p:nvSpPr>
        <p:spPr/>
        <p:txBody>
          <a:bodyPr/>
          <a:lstStyle/>
          <a:p>
            <a:fld id="{D45B42A2-12DC-D04A-88D3-A93CC82DF348}" type="slidenum">
              <a:rPr lang="en-US" smtClean="0"/>
              <a:t>117</a:t>
            </a:fld>
            <a:endParaRPr lang="en-US" dirty="0"/>
          </a:p>
        </p:txBody>
      </p:sp>
      <p:sp>
        <p:nvSpPr>
          <p:cNvPr id="4" name="Title 3"/>
          <p:cNvSpPr>
            <a:spLocks noGrp="1"/>
          </p:cNvSpPr>
          <p:nvPr>
            <p:ph type="title"/>
          </p:nvPr>
        </p:nvSpPr>
        <p:spPr/>
        <p:txBody>
          <a:bodyPr/>
          <a:lstStyle/>
          <a:p>
            <a:r>
              <a:rPr lang="en-US" dirty="0"/>
              <a:t>About API - </a:t>
            </a:r>
            <a:r>
              <a:rPr lang="en-GB" dirty="0"/>
              <a:t>Application Programming Interface</a:t>
            </a:r>
            <a:endParaRPr lang="en-US" dirty="0"/>
          </a:p>
        </p:txBody>
      </p:sp>
    </p:spTree>
    <p:extLst>
      <p:ext uri="{BB962C8B-B14F-4D97-AF65-F5344CB8AC3E}">
        <p14:creationId xmlns:p14="http://schemas.microsoft.com/office/powerpoint/2010/main" val="2863071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
          </p:nvPr>
        </p:nvSpPr>
        <p:spPr/>
        <p:txBody>
          <a:bodyPr/>
          <a:lstStyle/>
          <a:p>
            <a:r>
              <a:rPr lang="en-US" dirty="0"/>
              <a:t>consumers can connect to an API of a provider and use its data or functionality as long as the “technical contract” has been respected</a:t>
            </a:r>
          </a:p>
          <a:p>
            <a:endParaRPr lang="en-US" dirty="0"/>
          </a:p>
          <a:p>
            <a:endParaRPr lang="en-US" dirty="0"/>
          </a:p>
          <a:p>
            <a:endParaRPr lang="en-US" dirty="0"/>
          </a:p>
          <a:p>
            <a:endParaRPr lang="en-US" dirty="0"/>
          </a:p>
          <a:p>
            <a:endParaRPr lang="en-US" dirty="0"/>
          </a:p>
          <a:p>
            <a:r>
              <a:rPr lang="en-US" dirty="0"/>
              <a:t>consumers don’t need to know the technical details behind the functionality</a:t>
            </a:r>
          </a:p>
          <a:p>
            <a:r>
              <a:rPr lang="en-US" dirty="0"/>
              <a:t>API’s can be written in any possible programming language</a:t>
            </a:r>
          </a:p>
          <a:p>
            <a:endParaRPr lang="en-US" dirty="0"/>
          </a:p>
          <a:p>
            <a:endParaRPr lang="en-US" dirty="0"/>
          </a:p>
          <a:p>
            <a:endParaRPr lang="en-US" dirty="0"/>
          </a:p>
          <a:p>
            <a:endParaRPr lang="en-US" dirty="0"/>
          </a:p>
          <a:p>
            <a:endParaRPr lang="en-US" dirty="0"/>
          </a:p>
          <a:p>
            <a:endParaRPr lang="en-US" dirty="0"/>
          </a:p>
          <a:p>
            <a:endParaRPr lang="nl-BE" dirty="0"/>
          </a:p>
        </p:txBody>
      </p:sp>
      <p:sp>
        <p:nvSpPr>
          <p:cNvPr id="7" name="Slide Number Placeholder 6"/>
          <p:cNvSpPr>
            <a:spLocks noGrp="1"/>
          </p:cNvSpPr>
          <p:nvPr>
            <p:ph type="sldNum" sz="quarter" idx="4"/>
          </p:nvPr>
        </p:nvSpPr>
        <p:spPr/>
        <p:txBody>
          <a:bodyPr/>
          <a:lstStyle/>
          <a:p>
            <a:fld id="{D45B42A2-12DC-D04A-88D3-A93CC82DF348}" type="slidenum">
              <a:rPr lang="en-US" smtClean="0"/>
              <a:t>118</a:t>
            </a:fld>
            <a:endParaRPr lang="en-US" dirty="0"/>
          </a:p>
        </p:txBody>
      </p:sp>
      <p:sp>
        <p:nvSpPr>
          <p:cNvPr id="4" name="Title 3"/>
          <p:cNvSpPr>
            <a:spLocks noGrp="1"/>
          </p:cNvSpPr>
          <p:nvPr>
            <p:ph type="title"/>
          </p:nvPr>
        </p:nvSpPr>
        <p:spPr/>
        <p:txBody>
          <a:bodyPr/>
          <a:lstStyle/>
          <a:p>
            <a:r>
              <a:rPr lang="en-US"/>
              <a:t>About 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2127737" y="2669061"/>
            <a:ext cx="4627508" cy="1997067"/>
          </a:xfrm>
          <a:prstGeom prst="rect">
            <a:avLst/>
          </a:prstGeom>
        </p:spPr>
      </p:pic>
    </p:spTree>
    <p:extLst>
      <p:ext uri="{BB962C8B-B14F-4D97-AF65-F5344CB8AC3E}">
        <p14:creationId xmlns:p14="http://schemas.microsoft.com/office/powerpoint/2010/main" val="15322796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dirty="0" smtClean="0"/>
              <a:t>cost </a:t>
            </a:r>
            <a:r>
              <a:rPr lang="en-US" dirty="0" smtClean="0"/>
              <a:t>reduction by reusability: consumers don’t need to rewrite what already exists!</a:t>
            </a:r>
          </a:p>
          <a:p>
            <a:endParaRPr lang="en-US" dirty="0" smtClean="0"/>
          </a:p>
          <a:p>
            <a:r>
              <a:rPr lang="en-US" dirty="0" smtClean="0"/>
              <a:t>complexity </a:t>
            </a:r>
            <a:r>
              <a:rPr lang="en-US" dirty="0" smtClean="0"/>
              <a:t>reduction: no more big, monolithic systems</a:t>
            </a:r>
          </a:p>
          <a:p>
            <a:endParaRPr lang="en-US" dirty="0" smtClean="0"/>
          </a:p>
          <a:p>
            <a:r>
              <a:rPr lang="en-US" dirty="0" smtClean="0"/>
              <a:t>decoupling</a:t>
            </a:r>
            <a:r>
              <a:rPr lang="en-US" dirty="0" smtClean="0"/>
              <a:t>:  consumers and providers can continue to connect as long as the technical contract is followed </a:t>
            </a:r>
            <a:r>
              <a:rPr lang="en-US" dirty="0" smtClean="0">
                <a:sym typeface="Wingdings" panose="05000000000000000000" pitchFamily="2" charset="2"/>
              </a:rPr>
              <a:t> ex. less impact in case of migrations</a:t>
            </a:r>
          </a:p>
          <a:p>
            <a:endParaRPr lang="en-US" dirty="0" smtClean="0">
              <a:sym typeface="Wingdings" panose="05000000000000000000" pitchFamily="2" charset="2"/>
            </a:endParaRPr>
          </a:p>
          <a:p>
            <a:r>
              <a:rPr lang="en-US" dirty="0" smtClean="0">
                <a:sym typeface="Wingdings" panose="05000000000000000000" pitchFamily="2" charset="2"/>
              </a:rPr>
              <a:t>driver </a:t>
            </a:r>
            <a:r>
              <a:rPr lang="en-US" dirty="0" smtClean="0">
                <a:sym typeface="Wingdings" panose="05000000000000000000" pitchFamily="2" charset="2"/>
              </a:rPr>
              <a:t>of innovation: new products raise, based on existing API capability</a:t>
            </a:r>
          </a:p>
          <a:p>
            <a:endParaRPr lang="en-US" dirty="0" smtClean="0">
              <a:sym typeface="Wingdings" panose="05000000000000000000" pitchFamily="2" charset="2"/>
            </a:endParaRPr>
          </a:p>
          <a:p>
            <a:r>
              <a:rPr lang="en-US" dirty="0" smtClean="0">
                <a:sym typeface="Wingdings" panose="05000000000000000000" pitchFamily="2" charset="2"/>
              </a:rPr>
              <a:t>stimulation </a:t>
            </a:r>
            <a:r>
              <a:rPr lang="en-US" dirty="0" smtClean="0">
                <a:sym typeface="Wingdings" panose="05000000000000000000" pitchFamily="2" charset="2"/>
              </a:rPr>
              <a:t>of partnerships</a:t>
            </a:r>
          </a:p>
          <a:p>
            <a:endParaRPr lang="en-US" dirty="0" smtClean="0">
              <a:sym typeface="Wingdings" panose="05000000000000000000" pitchFamily="2" charset="2"/>
            </a:endParaRPr>
          </a:p>
          <a:p>
            <a:r>
              <a:rPr lang="en-US" dirty="0" smtClean="0">
                <a:sym typeface="Wingdings" panose="05000000000000000000" pitchFamily="2" charset="2"/>
              </a:rPr>
              <a:t>stimulation </a:t>
            </a:r>
            <a:r>
              <a:rPr lang="en-US" dirty="0" smtClean="0">
                <a:sym typeface="Wingdings" panose="05000000000000000000" pitchFamily="2" charset="2"/>
              </a:rPr>
              <a:t>of standardization</a:t>
            </a:r>
          </a:p>
          <a:p>
            <a:endParaRPr lang="fr-BE" dirty="0"/>
          </a:p>
        </p:txBody>
      </p:sp>
      <p:sp>
        <p:nvSpPr>
          <p:cNvPr id="4" name="Title 3"/>
          <p:cNvSpPr>
            <a:spLocks noGrp="1"/>
          </p:cNvSpPr>
          <p:nvPr>
            <p:ph type="title"/>
          </p:nvPr>
        </p:nvSpPr>
        <p:spPr/>
        <p:txBody>
          <a:bodyPr/>
          <a:lstStyle/>
          <a:p>
            <a:r>
              <a:rPr lang="en-US" smtClean="0"/>
              <a:t>Why are API’s important?</a:t>
            </a:r>
            <a:endParaRPr lang="en-US"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119</a:t>
            </a:fld>
            <a:r>
              <a:rPr lang="fr-BE" smtClean="0"/>
              <a:t> </a:t>
            </a:r>
            <a:endParaRPr lang="fr-BE" dirty="0"/>
          </a:p>
        </p:txBody>
      </p:sp>
    </p:spTree>
    <p:extLst>
      <p:ext uri="{BB962C8B-B14F-4D97-AF65-F5344CB8AC3E}">
        <p14:creationId xmlns:p14="http://schemas.microsoft.com/office/powerpoint/2010/main" val="154574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12</a:t>
            </a:fld>
            <a:r>
              <a:rPr lang="fr-BE" smtClean="0"/>
              <a:t> </a:t>
            </a:r>
            <a:endParaRPr lang="fr-BE" dirty="0"/>
          </a:p>
        </p:txBody>
      </p:sp>
      <p:pic>
        <p:nvPicPr>
          <p:cNvPr id="5" name="MyPension.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74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dirty="0" smtClean="0"/>
              <a:t>APIs drive today's business processes in </a:t>
            </a:r>
            <a:r>
              <a:rPr lang="en-US" dirty="0" err="1" smtClean="0"/>
              <a:t>eGovernment</a:t>
            </a:r>
            <a:r>
              <a:rPr lang="en-US" dirty="0" smtClean="0"/>
              <a:t> and eHealth</a:t>
            </a:r>
          </a:p>
          <a:p>
            <a:r>
              <a:rPr lang="en-US" dirty="0" smtClean="0"/>
              <a:t>APIs are key in real-time information exchange between public - private sector &amp; citizens</a:t>
            </a:r>
          </a:p>
          <a:p>
            <a:endParaRPr lang="fr-BE" dirty="0"/>
          </a:p>
        </p:txBody>
      </p:sp>
      <p:sp>
        <p:nvSpPr>
          <p:cNvPr id="5" name="Title 3"/>
          <p:cNvSpPr>
            <a:spLocks noGrp="1"/>
          </p:cNvSpPr>
          <p:nvPr>
            <p:ph type="title"/>
          </p:nvPr>
        </p:nvSpPr>
        <p:spPr/>
        <p:txBody>
          <a:bodyPr/>
          <a:lstStyle/>
          <a:p>
            <a:r>
              <a:rPr lang="en-US" smtClean="0"/>
              <a:t>Shifting to an API economy: the value chain</a:t>
            </a:r>
            <a:endParaRPr lang="en-US" dirty="0"/>
          </a:p>
        </p:txBody>
      </p:sp>
      <p:cxnSp>
        <p:nvCxnSpPr>
          <p:cNvPr id="6" name="Straight Connector 5"/>
          <p:cNvCxnSpPr/>
          <p:nvPr/>
        </p:nvCxnSpPr>
        <p:spPr>
          <a:xfrm>
            <a:off x="7516305" y="3994291"/>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736" y="3195961"/>
            <a:ext cx="10664654" cy="2542698"/>
          </a:xfrm>
          <a:prstGeom prst="rect">
            <a:avLst/>
          </a:prstGeom>
        </p:spPr>
      </p:pic>
      <p:sp>
        <p:nvSpPr>
          <p:cNvPr id="8" name="TextBox 7"/>
          <p:cNvSpPr txBox="1"/>
          <p:nvPr/>
        </p:nvSpPr>
        <p:spPr>
          <a:xfrm>
            <a:off x="905867" y="3202015"/>
            <a:ext cx="10361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Existing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Systems</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charset="0"/>
            </a:endParaRPr>
          </a:p>
        </p:txBody>
      </p:sp>
      <p:sp>
        <p:nvSpPr>
          <p:cNvPr id="9" name="TextBox 8"/>
          <p:cNvSpPr txBox="1"/>
          <p:nvPr/>
        </p:nvSpPr>
        <p:spPr>
          <a:xfrm>
            <a:off x="3503712" y="3214538"/>
            <a:ext cx="17631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Made available as APIs</a:t>
            </a:r>
          </a:p>
        </p:txBody>
      </p:sp>
      <p:sp>
        <p:nvSpPr>
          <p:cNvPr id="10" name="TextBox 9"/>
          <p:cNvSpPr txBox="1"/>
          <p:nvPr/>
        </p:nvSpPr>
        <p:spPr>
          <a:xfrm>
            <a:off x="5445420" y="3195961"/>
            <a:ext cx="200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Self</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used</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a:t>
            </a: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by</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a:t>
            </a: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developers</a:t>
            </a:r>
            <a:endPar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endParaRPr>
          </a:p>
        </p:txBody>
      </p:sp>
      <p:sp>
        <p:nvSpPr>
          <p:cNvPr id="11" name="TextBox 10"/>
          <p:cNvSpPr txBox="1"/>
          <p:nvPr/>
        </p:nvSpPr>
        <p:spPr>
          <a:xfrm>
            <a:off x="7219321" y="3284984"/>
            <a:ext cx="24285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charset="0"/>
              </a:rPr>
              <a:t>T</a:t>
            </a: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o create new innovative apps and services</a:t>
            </a:r>
          </a:p>
        </p:txBody>
      </p:sp>
      <p:sp>
        <p:nvSpPr>
          <p:cNvPr id="12" name="TextBox 11"/>
          <p:cNvSpPr txBox="1"/>
          <p:nvPr/>
        </p:nvSpPr>
        <p:spPr>
          <a:xfrm>
            <a:off x="9358741" y="4848798"/>
            <a:ext cx="23947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Differentiated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services </a:t>
            </a: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120</a:t>
            </a:fld>
            <a:r>
              <a:rPr lang="fr-BE" smtClean="0"/>
              <a:t> </a:t>
            </a:r>
            <a:endParaRPr lang="fr-BE" dirty="0"/>
          </a:p>
        </p:txBody>
      </p:sp>
    </p:spTree>
    <p:extLst>
      <p:ext uri="{BB962C8B-B14F-4D97-AF65-F5344CB8AC3E}">
        <p14:creationId xmlns:p14="http://schemas.microsoft.com/office/powerpoint/2010/main" val="107588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D45B42A2-12DC-D04A-88D3-A93CC82DF348}" type="slidenum">
              <a:rPr lang="en-US" smtClean="0"/>
              <a:t>121</a:t>
            </a:fld>
            <a:endParaRPr lang="en-US" dirty="0"/>
          </a:p>
        </p:txBody>
      </p:sp>
      <p:sp>
        <p:nvSpPr>
          <p:cNvPr id="4" name="Title 3"/>
          <p:cNvSpPr>
            <a:spLocks noGrp="1"/>
          </p:cNvSpPr>
          <p:nvPr>
            <p:ph type="title"/>
          </p:nvPr>
        </p:nvSpPr>
        <p:spPr/>
        <p:txBody>
          <a:bodyPr/>
          <a:lstStyle/>
          <a:p>
            <a:r>
              <a:rPr lang="en-US"/>
              <a:t>Today the API economy is a becoming a reality</a:t>
            </a:r>
            <a:endParaRPr lang="en-US" dirty="0"/>
          </a:p>
        </p:txBody>
      </p:sp>
      <p:pic>
        <p:nvPicPr>
          <p:cNvPr id="6" name="Picture Placeholder 5"/>
          <p:cNvPicPr>
            <a:picLocks noChangeAspect="1"/>
          </p:cNvPicPr>
          <p:nvPr/>
        </p:nvPicPr>
        <p:blipFill>
          <a:blip r:embed="rId3">
            <a:extLst>
              <a:ext uri="{28A0092B-C50C-407E-A947-70E740481C1C}">
                <a14:useLocalDpi xmlns:a14="http://schemas.microsoft.com/office/drawing/2010/main" val="0"/>
              </a:ext>
            </a:extLst>
          </a:blip>
          <a:srcRect t="1811" b="1811"/>
          <a:stretch>
            <a:fillRect/>
          </a:stretch>
        </p:blipFill>
        <p:spPr>
          <a:xfrm>
            <a:off x="1513159" y="1052736"/>
            <a:ext cx="5740593" cy="5619750"/>
          </a:xfrm>
          <a:prstGeom prst="rect">
            <a:avLst/>
          </a:prstGeom>
        </p:spPr>
      </p:pic>
      <p:sp>
        <p:nvSpPr>
          <p:cNvPr id="2" name="TextBox 1"/>
          <p:cNvSpPr txBox="1"/>
          <p:nvPr/>
        </p:nvSpPr>
        <p:spPr>
          <a:xfrm>
            <a:off x="7253752" y="4288779"/>
            <a:ext cx="4938248" cy="1569660"/>
          </a:xfrm>
          <a:prstGeom prst="rect">
            <a:avLst/>
          </a:prstGeom>
          <a:noFill/>
        </p:spPr>
        <p:txBody>
          <a:bodyPr wrap="square" rtlCol="0">
            <a:spAutoFit/>
          </a:bodyPr>
          <a:lstStyle/>
          <a:p>
            <a:r>
              <a:rPr lang="en-US" sz="3200" dirty="0"/>
              <a:t>Everything connects to everything</a:t>
            </a:r>
          </a:p>
          <a:p>
            <a:endParaRPr lang="nl-BE" sz="3200" dirty="0"/>
          </a:p>
        </p:txBody>
      </p:sp>
    </p:spTree>
    <p:extLst>
      <p:ext uri="{BB962C8B-B14F-4D97-AF65-F5344CB8AC3E}">
        <p14:creationId xmlns:p14="http://schemas.microsoft.com/office/powerpoint/2010/main" val="22818999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happy flow: 5 </a:t>
            </a:r>
            <a:r>
              <a:rPr lang="nl-BE" dirty="0" err="1" smtClean="0"/>
              <a:t>phases</a:t>
            </a:r>
            <a:endParaRPr lang="nl-BE" dirty="0" smtClean="0"/>
          </a:p>
          <a:p>
            <a:pPr lvl="1"/>
            <a:r>
              <a:rPr lang="en-US" dirty="0" smtClean="0"/>
              <a:t>determination of a cause for performing a COVID-19 test on a patient and delivery of a corona test prescription code (CTPC) from a central database CTPC</a:t>
            </a:r>
          </a:p>
          <a:p>
            <a:pPr lvl="1"/>
            <a:r>
              <a:rPr lang="en-US" dirty="0" smtClean="0"/>
              <a:t>reservation of a sampling moment</a:t>
            </a:r>
          </a:p>
          <a:p>
            <a:pPr lvl="1"/>
            <a:r>
              <a:rPr lang="en-US" dirty="0" smtClean="0"/>
              <a:t>sampling</a:t>
            </a:r>
          </a:p>
          <a:p>
            <a:pPr lvl="1"/>
            <a:r>
              <a:rPr lang="en-US" dirty="0" smtClean="0"/>
              <a:t>execution of the test and analysis of the test result</a:t>
            </a:r>
          </a:p>
          <a:p>
            <a:pPr lvl="1"/>
            <a:r>
              <a:rPr lang="en-US" dirty="0" smtClean="0"/>
              <a:t>making the test results available</a:t>
            </a:r>
          </a:p>
          <a:p>
            <a:endParaRPr lang="en-US" dirty="0" smtClean="0"/>
          </a:p>
          <a:p>
            <a:r>
              <a:rPr lang="en-US" dirty="0"/>
              <a:t>v</a:t>
            </a:r>
            <a:r>
              <a:rPr lang="en-US" dirty="0" smtClean="0"/>
              <a:t>ery </a:t>
            </a:r>
            <a:r>
              <a:rPr lang="en-US" dirty="0" smtClean="0"/>
              <a:t>modular, event driven and rule based information system</a:t>
            </a:r>
          </a:p>
        </p:txBody>
      </p:sp>
      <p:sp>
        <p:nvSpPr>
          <p:cNvPr id="2" name="Title 1"/>
          <p:cNvSpPr>
            <a:spLocks noGrp="1"/>
          </p:cNvSpPr>
          <p:nvPr>
            <p:ph type="title"/>
          </p:nvPr>
        </p:nvSpPr>
        <p:spPr/>
        <p:txBody>
          <a:bodyPr/>
          <a:lstStyle/>
          <a:p>
            <a:r>
              <a:rPr lang="nl-BE" dirty="0" err="1" smtClean="0"/>
              <a:t>Example</a:t>
            </a:r>
            <a:r>
              <a:rPr lang="nl-BE" dirty="0" smtClean="0"/>
              <a:t>: COVID </a:t>
            </a:r>
            <a:r>
              <a:rPr lang="nl-BE" dirty="0" err="1" smtClean="0"/>
              <a:t>testing</a:t>
            </a:r>
            <a:endParaRPr lang="fr-BE" dirty="0"/>
          </a:p>
        </p:txBody>
      </p:sp>
    </p:spTree>
    <p:extLst>
      <p:ext uri="{BB962C8B-B14F-4D97-AF65-F5344CB8AC3E}">
        <p14:creationId xmlns:p14="http://schemas.microsoft.com/office/powerpoint/2010/main" val="368951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COVID testing</a:t>
            </a:r>
            <a:endParaRPr lang="en-US" dirty="0"/>
          </a:p>
        </p:txBody>
      </p:sp>
      <p:grpSp>
        <p:nvGrpSpPr>
          <p:cNvPr id="11" name="Group 10"/>
          <p:cNvGrpSpPr>
            <a:grpSpLocks noChangeAspect="1"/>
          </p:cNvGrpSpPr>
          <p:nvPr/>
        </p:nvGrpSpPr>
        <p:grpSpPr>
          <a:xfrm>
            <a:off x="8865385" y="108635"/>
            <a:ext cx="1198919" cy="1331284"/>
            <a:chOff x="2635573" y="1781793"/>
            <a:chExt cx="1198919" cy="1331284"/>
          </a:xfrm>
        </p:grpSpPr>
        <p:pic>
          <p:nvPicPr>
            <p:cNvPr id="5" name="Picture 4"/>
            <p:cNvPicPr>
              <a:picLocks noChangeAspect="1"/>
            </p:cNvPicPr>
            <p:nvPr/>
          </p:nvPicPr>
          <p:blipFill>
            <a:blip r:embed="rId3"/>
            <a:stretch>
              <a:fillRect/>
            </a:stretch>
          </p:blipFill>
          <p:spPr>
            <a:xfrm>
              <a:off x="2909500" y="1781793"/>
              <a:ext cx="641611" cy="951723"/>
            </a:xfrm>
            <a:prstGeom prst="rect">
              <a:avLst/>
            </a:prstGeom>
          </p:spPr>
        </p:pic>
        <p:sp>
          <p:nvSpPr>
            <p:cNvPr id="10" name="TextBox 9"/>
            <p:cNvSpPr txBox="1"/>
            <p:nvPr/>
          </p:nvSpPr>
          <p:spPr>
            <a:xfrm>
              <a:off x="2635573" y="2743745"/>
              <a:ext cx="1198919" cy="369332"/>
            </a:xfrm>
            <a:prstGeom prst="rect">
              <a:avLst/>
            </a:prstGeom>
            <a:noFill/>
          </p:spPr>
          <p:txBody>
            <a:bodyPr wrap="none" rtlCol="0">
              <a:spAutoFit/>
            </a:bodyPr>
            <a:lstStyle/>
            <a:p>
              <a:pPr algn="ctr"/>
              <a:r>
                <a:rPr lang="fr-BE" dirty="0" smtClean="0"/>
                <a:t>CTPC Code</a:t>
              </a:r>
            </a:p>
          </p:txBody>
        </p:sp>
      </p:grpSp>
      <p:pic>
        <p:nvPicPr>
          <p:cNvPr id="20" name="Picture 19"/>
          <p:cNvPicPr>
            <a:picLocks noChangeAspect="1"/>
          </p:cNvPicPr>
          <p:nvPr/>
        </p:nvPicPr>
        <p:blipFill>
          <a:blip r:embed="rId4">
            <a:duotone>
              <a:schemeClr val="accent3">
                <a:shade val="45000"/>
                <a:satMod val="135000"/>
              </a:schemeClr>
              <a:prstClr val="white"/>
            </a:duotone>
          </a:blip>
          <a:stretch>
            <a:fillRect/>
          </a:stretch>
        </p:blipFill>
        <p:spPr>
          <a:xfrm>
            <a:off x="10998391" y="1663394"/>
            <a:ext cx="676275" cy="752475"/>
          </a:xfrm>
          <a:prstGeom prst="rect">
            <a:avLst/>
          </a:prstGeom>
        </p:spPr>
      </p:pic>
      <p:cxnSp>
        <p:nvCxnSpPr>
          <p:cNvPr id="34" name="Curved Connector 33"/>
          <p:cNvCxnSpPr>
            <a:stCxn id="5" idx="3"/>
            <a:endCxn id="20" idx="1"/>
          </p:cNvCxnSpPr>
          <p:nvPr/>
        </p:nvCxnSpPr>
        <p:spPr>
          <a:xfrm>
            <a:off x="9780923" y="584497"/>
            <a:ext cx="1217468" cy="145513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75039" y="3358966"/>
            <a:ext cx="1946129" cy="676612"/>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79300" y="3349297"/>
            <a:ext cx="1046505" cy="686281"/>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Curved Connector 66"/>
          <p:cNvCxnSpPr>
            <a:endCxn id="107" idx="1"/>
          </p:cNvCxnSpPr>
          <p:nvPr/>
        </p:nvCxnSpPr>
        <p:spPr>
          <a:xfrm flipV="1">
            <a:off x="6545920" y="1086149"/>
            <a:ext cx="1123426" cy="2272595"/>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p:cNvCxnSpPr>
          <p:nvPr/>
        </p:nvCxnSpPr>
        <p:spPr>
          <a:xfrm flipV="1">
            <a:off x="1478509" y="1831493"/>
            <a:ext cx="897382" cy="1517804"/>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831493"/>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83134" y="2553959"/>
            <a:ext cx="1095375" cy="1755007"/>
            <a:chOff x="384865" y="2695648"/>
            <a:chExt cx="1095375" cy="1755007"/>
          </a:xfrm>
        </p:grpSpPr>
        <p:pic>
          <p:nvPicPr>
            <p:cNvPr id="12" name="Picture 11"/>
            <p:cNvPicPr>
              <a:picLocks noChangeAspect="1"/>
            </p:cNvPicPr>
            <p:nvPr/>
          </p:nvPicPr>
          <p:blipFill>
            <a:blip r:embed="rId5"/>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en-US" dirty="0" smtClean="0"/>
                <a:t>Doctors</a:t>
              </a:r>
            </a:p>
            <a:p>
              <a:pPr algn="ctr"/>
              <a:r>
                <a:rPr lang="en-US" dirty="0" smtClean="0"/>
                <a:t>Nurses</a:t>
              </a:r>
              <a:endParaRPr lang="en-US" dirty="0"/>
            </a:p>
          </p:txBody>
        </p:sp>
      </p:grpSp>
      <p:grpSp>
        <p:nvGrpSpPr>
          <p:cNvPr id="75" name="Group 74"/>
          <p:cNvGrpSpPr/>
          <p:nvPr/>
        </p:nvGrpSpPr>
        <p:grpSpPr>
          <a:xfrm>
            <a:off x="8745564" y="2828571"/>
            <a:ext cx="1554520" cy="1445004"/>
            <a:chOff x="8870521" y="2906633"/>
            <a:chExt cx="1554520" cy="1445004"/>
          </a:xfrm>
        </p:grpSpPr>
        <p:sp>
          <p:nvSpPr>
            <p:cNvPr id="105" name="TextBox 104"/>
            <p:cNvSpPr txBox="1"/>
            <p:nvPr/>
          </p:nvSpPr>
          <p:spPr>
            <a:xfrm>
              <a:off x="8967087" y="3982305"/>
              <a:ext cx="1361399" cy="369332"/>
            </a:xfrm>
            <a:prstGeom prst="rect">
              <a:avLst/>
            </a:prstGeom>
            <a:noFill/>
          </p:spPr>
          <p:txBody>
            <a:bodyPr wrap="none" rtlCol="0">
              <a:spAutoFit/>
            </a:bodyPr>
            <a:lstStyle/>
            <a:p>
              <a:pPr algn="ctr"/>
              <a:r>
                <a:rPr lang="fr-BE" dirty="0" smtClean="0"/>
                <a:t>Test location</a:t>
              </a:r>
            </a:p>
          </p:txBody>
        </p:sp>
        <p:pic>
          <p:nvPicPr>
            <p:cNvPr id="74" name="Picture 73"/>
            <p:cNvPicPr>
              <a:picLocks noChangeAspect="1"/>
            </p:cNvPicPr>
            <p:nvPr/>
          </p:nvPicPr>
          <p:blipFill>
            <a:blip r:embed="rId6"/>
            <a:stretch>
              <a:fillRect/>
            </a:stretch>
          </p:blipFill>
          <p:spPr>
            <a:xfrm>
              <a:off x="8870521" y="2906633"/>
              <a:ext cx="1554520" cy="1075672"/>
            </a:xfrm>
            <a:prstGeom prst="rect">
              <a:avLst/>
            </a:prstGeom>
          </p:spPr>
        </p:pic>
      </p:grpSp>
      <p:grpSp>
        <p:nvGrpSpPr>
          <p:cNvPr id="77" name="Group 76"/>
          <p:cNvGrpSpPr/>
          <p:nvPr/>
        </p:nvGrpSpPr>
        <p:grpSpPr>
          <a:xfrm>
            <a:off x="8859243" y="4511447"/>
            <a:ext cx="1392851" cy="1683782"/>
            <a:chOff x="8932616" y="4614408"/>
            <a:chExt cx="1392851" cy="1683782"/>
          </a:xfrm>
        </p:grpSpPr>
        <p:pic>
          <p:nvPicPr>
            <p:cNvPr id="76" name="Picture 75"/>
            <p:cNvPicPr>
              <a:picLocks noChangeAspect="1"/>
            </p:cNvPicPr>
            <p:nvPr/>
          </p:nvPicPr>
          <p:blipFill>
            <a:blip r:embed="rId7"/>
            <a:stretch>
              <a:fillRect/>
            </a:stretch>
          </p:blipFill>
          <p:spPr>
            <a:xfrm>
              <a:off x="8932616" y="4614408"/>
              <a:ext cx="1314450" cy="1314450"/>
            </a:xfrm>
            <a:prstGeom prst="rect">
              <a:avLst/>
            </a:prstGeom>
          </p:spPr>
        </p:pic>
        <p:sp>
          <p:nvSpPr>
            <p:cNvPr id="106" name="TextBox 105"/>
            <p:cNvSpPr txBox="1"/>
            <p:nvPr/>
          </p:nvSpPr>
          <p:spPr>
            <a:xfrm>
              <a:off x="8970095" y="5928858"/>
              <a:ext cx="1355372" cy="369332"/>
            </a:xfrm>
            <a:prstGeom prst="rect">
              <a:avLst/>
            </a:prstGeom>
            <a:noFill/>
          </p:spPr>
          <p:txBody>
            <a:bodyPr wrap="none" rtlCol="0">
              <a:spAutoFit/>
            </a:bodyPr>
            <a:lstStyle/>
            <a:p>
              <a:pPr algn="ctr"/>
              <a:r>
                <a:rPr lang="fr-BE" dirty="0" err="1" smtClean="0"/>
                <a:t>Laboratories</a:t>
              </a:r>
              <a:endParaRPr lang="fr-BE" dirty="0" smtClean="0"/>
            </a:p>
          </p:txBody>
        </p:sp>
      </p:grpSp>
      <p:pic>
        <p:nvPicPr>
          <p:cNvPr id="107" name="Picture 16" descr="RingRing Portal - Log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346" y="809178"/>
            <a:ext cx="633076" cy="55394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Curved Connector 107"/>
          <p:cNvCxnSpPr>
            <a:stCxn id="74" idx="3"/>
            <a:endCxn id="20" idx="1"/>
          </p:cNvCxnSpPr>
          <p:nvPr/>
        </p:nvCxnSpPr>
        <p:spPr>
          <a:xfrm flipV="1">
            <a:off x="10300084" y="2039854"/>
            <a:ext cx="698307" cy="1326553"/>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358966"/>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358966"/>
            <a:ext cx="2313323"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74" idx="2"/>
            <a:endCxn id="76" idx="0"/>
          </p:cNvCxnSpPr>
          <p:nvPr/>
        </p:nvCxnSpPr>
        <p:spPr>
          <a:xfrm rot="5400000">
            <a:off x="9216044" y="4204667"/>
            <a:ext cx="607204" cy="6356"/>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endCxn id="1036" idx="1"/>
          </p:cNvCxnSpPr>
          <p:nvPr/>
        </p:nvCxnSpPr>
        <p:spPr>
          <a:xfrm flipV="1">
            <a:off x="6545920" y="2027047"/>
            <a:ext cx="2246852" cy="1331697"/>
          </a:xfrm>
          <a:prstGeom prst="curvedConnector3">
            <a:avLst>
              <a:gd name="adj1" fmla="val 5814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1036" idx="3"/>
            <a:endCxn id="20" idx="1"/>
          </p:cNvCxnSpPr>
          <p:nvPr/>
        </p:nvCxnSpPr>
        <p:spPr>
          <a:xfrm>
            <a:off x="10151459" y="2027047"/>
            <a:ext cx="846932" cy="1258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2411289" y="3524872"/>
            <a:ext cx="1370888" cy="1422586"/>
            <a:chOff x="2404017" y="4107097"/>
            <a:chExt cx="1370888" cy="1422586"/>
          </a:xfrm>
        </p:grpSpPr>
        <p:grpSp>
          <p:nvGrpSpPr>
            <p:cNvPr id="30" name="Group 29"/>
            <p:cNvGrpSpPr/>
            <p:nvPr/>
          </p:nvGrpSpPr>
          <p:grpSpPr>
            <a:xfrm>
              <a:off x="2404017" y="4107097"/>
              <a:ext cx="1370888" cy="1422586"/>
              <a:chOff x="2141855" y="4853618"/>
              <a:chExt cx="1370888" cy="1422586"/>
            </a:xfrm>
          </p:grpSpPr>
          <p:pic>
            <p:nvPicPr>
              <p:cNvPr id="49" name="Picture 48"/>
              <p:cNvPicPr>
                <a:picLocks noChangeAspect="1"/>
              </p:cNvPicPr>
              <p:nvPr/>
            </p:nvPicPr>
            <p:blipFill>
              <a:blip r:embed="rId9"/>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0"/>
              <a:stretch>
                <a:fillRect/>
              </a:stretch>
            </p:blipFill>
            <p:spPr>
              <a:xfrm>
                <a:off x="3052769" y="5447169"/>
                <a:ext cx="400050" cy="485775"/>
              </a:xfrm>
              <a:prstGeom prst="rect">
                <a:avLst/>
              </a:prstGeom>
            </p:spPr>
          </p:pic>
          <p:sp>
            <p:nvSpPr>
              <p:cNvPr id="55" name="TextBox 54"/>
              <p:cNvSpPr txBox="1"/>
              <p:nvPr/>
            </p:nvSpPr>
            <p:spPr>
              <a:xfrm>
                <a:off x="2141855" y="5906872"/>
                <a:ext cx="1370888" cy="369332"/>
              </a:xfrm>
              <a:prstGeom prst="rect">
                <a:avLst/>
              </a:prstGeom>
              <a:noFill/>
            </p:spPr>
            <p:txBody>
              <a:bodyPr wrap="none" rtlCol="0">
                <a:spAutoFit/>
              </a:bodyPr>
              <a:lstStyle/>
              <a:p>
                <a:pPr algn="ctr"/>
                <a:r>
                  <a:rPr lang="en-US" dirty="0" smtClean="0"/>
                  <a:t>Collectivities</a:t>
                </a:r>
                <a:endParaRPr lang="en-US" dirty="0"/>
              </a:p>
            </p:txBody>
          </p:sp>
        </p:grpSp>
        <p:pic>
          <p:nvPicPr>
            <p:cNvPr id="152" name="Picture 151"/>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627446"/>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2"/>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smtClean="0"/>
                  <a:t>CTPC</a:t>
                </a:r>
                <a:endParaRPr lang="en-US" dirty="0"/>
              </a:p>
            </p:txBody>
          </p:sp>
        </p:grpSp>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pic>
        <p:nvPicPr>
          <p:cNvPr id="1026" name="Picture 2" descr="Digital health compliance, made simple"/>
          <p:cNvPicPr>
            <a:picLocks noChangeAspect="1" noChangeArrowheads="1"/>
          </p:cNvPicPr>
          <p:nvPr/>
        </p:nvPicPr>
        <p:blipFill rotWithShape="1">
          <a:blip r:embed="rId13">
            <a:extLst>
              <a:ext uri="{28A0092B-C50C-407E-A947-70E740481C1C}">
                <a14:useLocalDpi xmlns:a14="http://schemas.microsoft.com/office/drawing/2010/main" val="0"/>
              </a:ext>
            </a:extLst>
          </a:blip>
          <a:srcRect l="24963" t="34724" r="30150"/>
          <a:stretch/>
        </p:blipFill>
        <p:spPr bwMode="auto">
          <a:xfrm>
            <a:off x="1856885" y="2977376"/>
            <a:ext cx="598549" cy="603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6026" y="2965396"/>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2843" y="2374114"/>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s - Icônes multimédia gratui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23796" y="0"/>
            <a:ext cx="515516" cy="515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jngezondheid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2772" y="1780013"/>
            <a:ext cx="1358687" cy="494068"/>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Curved Connector 88"/>
          <p:cNvCxnSpPr>
            <a:stCxn id="107" idx="3"/>
            <a:endCxn id="5" idx="1"/>
          </p:cNvCxnSpPr>
          <p:nvPr/>
        </p:nvCxnSpPr>
        <p:spPr>
          <a:xfrm flipV="1">
            <a:off x="8302422" y="584497"/>
            <a:ext cx="836890" cy="50165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0165232" y="4160353"/>
            <a:ext cx="1760129" cy="889383"/>
            <a:chOff x="10252094" y="4117598"/>
            <a:chExt cx="1760129" cy="889383"/>
          </a:xfrm>
        </p:grpSpPr>
        <p:grpSp>
          <p:nvGrpSpPr>
            <p:cNvPr id="17" name="Group 16"/>
            <p:cNvGrpSpPr/>
            <p:nvPr/>
          </p:nvGrpSpPr>
          <p:grpSpPr>
            <a:xfrm>
              <a:off x="10252094" y="4139005"/>
              <a:ext cx="1760129" cy="867976"/>
              <a:chOff x="5519871" y="4863072"/>
              <a:chExt cx="1760129" cy="867976"/>
            </a:xfrm>
          </p:grpSpPr>
          <p:pic>
            <p:nvPicPr>
              <p:cNvPr id="14" name="Picture 13"/>
              <p:cNvPicPr>
                <a:picLocks noChangeAspect="1"/>
              </p:cNvPicPr>
              <p:nvPr/>
            </p:nvPicPr>
            <p:blipFill>
              <a:blip r:embed="rId17"/>
              <a:stretch>
                <a:fillRect/>
              </a:stretch>
            </p:blipFill>
            <p:spPr>
              <a:xfrm>
                <a:off x="6761851" y="5212899"/>
                <a:ext cx="518149" cy="518149"/>
              </a:xfrm>
              <a:prstGeom prst="rect">
                <a:avLst/>
              </a:prstGeom>
            </p:spPr>
          </p:pic>
          <p:pic>
            <p:nvPicPr>
              <p:cNvPr id="1040" name="Picture 16" descr="eGezondhei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19871" y="4863072"/>
                <a:ext cx="1275038" cy="27625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5519871" y="5361494"/>
                <a:ext cx="1342227" cy="369332"/>
              </a:xfrm>
              <a:prstGeom prst="rect">
                <a:avLst/>
              </a:prstGeom>
              <a:noFill/>
            </p:spPr>
            <p:txBody>
              <a:bodyPr wrap="none" rtlCol="0">
                <a:spAutoFit/>
              </a:bodyPr>
              <a:lstStyle/>
              <a:p>
                <a:r>
                  <a:rPr lang="fr-BE" b="1" dirty="0" smtClean="0">
                    <a:solidFill>
                      <a:srgbClr val="555150"/>
                    </a:solidFill>
                  </a:rPr>
                  <a:t>eHealth Box</a:t>
                </a:r>
              </a:p>
            </p:txBody>
          </p:sp>
        </p:grpSp>
        <p:pic>
          <p:nvPicPr>
            <p:cNvPr id="94"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50708" y="4117598"/>
              <a:ext cx="455129" cy="37245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2" name="Curved Connector 111"/>
          <p:cNvCxnSpPr>
            <a:stCxn id="76" idx="1"/>
            <a:endCxn id="99" idx="3"/>
          </p:cNvCxnSpPr>
          <p:nvPr/>
        </p:nvCxnSpPr>
        <p:spPr>
          <a:xfrm rot="10800000" flipV="1">
            <a:off x="6545919" y="5168672"/>
            <a:ext cx="2313325" cy="715174"/>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99" idx="0"/>
            <a:endCxn id="6" idx="1"/>
          </p:cNvCxnSpPr>
          <p:nvPr/>
        </p:nvCxnSpPr>
        <p:spPr>
          <a:xfrm rot="16200000" flipV="1">
            <a:off x="4955675" y="4024459"/>
            <a:ext cx="1793360" cy="462374"/>
          </a:xfrm>
          <a:prstGeom prst="curvedConnector4">
            <a:avLst>
              <a:gd name="adj1" fmla="val 29605"/>
              <a:gd name="adj2" fmla="val 149441"/>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517875" y="5152326"/>
            <a:ext cx="1131334" cy="1463040"/>
            <a:chOff x="5517875" y="5294015"/>
            <a:chExt cx="1131334" cy="1463040"/>
          </a:xfrm>
        </p:grpSpPr>
        <p:pic>
          <p:nvPicPr>
            <p:cNvPr id="99" name="Picture 98"/>
            <p:cNvPicPr>
              <a:picLocks noChangeAspect="1"/>
            </p:cNvPicPr>
            <p:nvPr/>
          </p:nvPicPr>
          <p:blipFill>
            <a:blip r:embed="rId12"/>
            <a:stretch>
              <a:fillRect/>
            </a:stretch>
          </p:blipFill>
          <p:spPr>
            <a:xfrm>
              <a:off x="5621165" y="5294015"/>
              <a:ext cx="924752" cy="1463040"/>
            </a:xfrm>
            <a:prstGeom prst="rect">
              <a:avLst/>
            </a:prstGeom>
          </p:spPr>
        </p:pic>
        <p:pic>
          <p:nvPicPr>
            <p:cNvPr id="51" name="Picture 50"/>
            <p:cNvPicPr>
              <a:picLocks noChangeAspect="1"/>
            </p:cNvPicPr>
            <p:nvPr/>
          </p:nvPicPr>
          <p:blipFill>
            <a:blip r:embed="rId19"/>
            <a:stretch>
              <a:fillRect/>
            </a:stretch>
          </p:blipFill>
          <p:spPr>
            <a:xfrm>
              <a:off x="5517875" y="6372201"/>
              <a:ext cx="1131334" cy="358930"/>
            </a:xfrm>
            <a:prstGeom prst="rect">
              <a:avLst/>
            </a:prstGeom>
          </p:spPr>
        </p:pic>
      </p:grpSp>
      <p:grpSp>
        <p:nvGrpSpPr>
          <p:cNvPr id="122" name="Group 121"/>
          <p:cNvGrpSpPr>
            <a:grpSpLocks noChangeAspect="1"/>
          </p:cNvGrpSpPr>
          <p:nvPr/>
        </p:nvGrpSpPr>
        <p:grpSpPr>
          <a:xfrm>
            <a:off x="1615908" y="5118100"/>
            <a:ext cx="3154710" cy="1551260"/>
            <a:chOff x="3649767" y="2998141"/>
            <a:chExt cx="4354158" cy="2141062"/>
          </a:xfrm>
        </p:grpSpPr>
        <p:pic>
          <p:nvPicPr>
            <p:cNvPr id="124" name="Picture 123"/>
            <p:cNvPicPr>
              <a:picLocks noChangeAspect="1"/>
            </p:cNvPicPr>
            <p:nvPr/>
          </p:nvPicPr>
          <p:blipFill>
            <a:blip r:embed="rId12"/>
            <a:stretch>
              <a:fillRect/>
            </a:stretch>
          </p:blipFill>
          <p:spPr>
            <a:xfrm>
              <a:off x="5188671" y="2998141"/>
              <a:ext cx="1276350" cy="2019300"/>
            </a:xfrm>
            <a:prstGeom prst="rect">
              <a:avLst/>
            </a:prstGeom>
          </p:spPr>
        </p:pic>
        <p:sp>
          <p:nvSpPr>
            <p:cNvPr id="125" name="TextBox 124"/>
            <p:cNvSpPr txBox="1"/>
            <p:nvPr/>
          </p:nvSpPr>
          <p:spPr>
            <a:xfrm>
              <a:off x="3649767" y="4629448"/>
              <a:ext cx="4354158" cy="509755"/>
            </a:xfrm>
            <a:prstGeom prst="rect">
              <a:avLst/>
            </a:prstGeom>
            <a:noFill/>
          </p:spPr>
          <p:txBody>
            <a:bodyPr wrap="none" rtlCol="0">
              <a:spAutoFit/>
            </a:bodyPr>
            <a:lstStyle/>
            <a:p>
              <a:pPr algn="ctr"/>
              <a:r>
                <a:rPr lang="en-US" dirty="0" smtClean="0"/>
                <a:t>Tracing business </a:t>
              </a:r>
              <a:r>
                <a:rPr lang="en-US" dirty="0"/>
                <a:t>p</a:t>
              </a:r>
              <a:r>
                <a:rPr lang="en-US" dirty="0" smtClean="0"/>
                <a:t>rocess </a:t>
              </a:r>
              <a:r>
                <a:rPr lang="en-US" dirty="0"/>
                <a:t>e</a:t>
              </a:r>
              <a:r>
                <a:rPr lang="en-US" dirty="0" smtClean="0"/>
                <a:t>ngine</a:t>
              </a:r>
              <a:endParaRPr lang="en-US" dirty="0"/>
            </a:p>
          </p:txBody>
        </p:sp>
      </p:grpSp>
      <p:cxnSp>
        <p:nvCxnSpPr>
          <p:cNvPr id="127" name="Curved Connector 126"/>
          <p:cNvCxnSpPr>
            <a:stCxn id="124" idx="3"/>
            <a:endCxn id="6" idx="1"/>
          </p:cNvCxnSpPr>
          <p:nvPr/>
        </p:nvCxnSpPr>
        <p:spPr>
          <a:xfrm flipV="1">
            <a:off x="3655639" y="3358966"/>
            <a:ext cx="1965529" cy="249065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99" idx="1"/>
            <a:endCxn id="124" idx="3"/>
          </p:cNvCxnSpPr>
          <p:nvPr/>
        </p:nvCxnSpPr>
        <p:spPr>
          <a:xfrm rot="10800000">
            <a:off x="3655641" y="5849620"/>
            <a:ext cx="1965525" cy="3422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44332" y="1115660"/>
            <a:ext cx="1477520" cy="1595301"/>
            <a:chOff x="2345122" y="1115660"/>
            <a:chExt cx="1477520" cy="1595301"/>
          </a:xfrm>
        </p:grpSpPr>
        <p:pic>
          <p:nvPicPr>
            <p:cNvPr id="31" name="Picture 30"/>
            <p:cNvPicPr>
              <a:picLocks noChangeAspect="1"/>
            </p:cNvPicPr>
            <p:nvPr/>
          </p:nvPicPr>
          <p:blipFill>
            <a:blip r:embed="rId20">
              <a:duotone>
                <a:schemeClr val="accent5">
                  <a:shade val="45000"/>
                  <a:satMod val="135000"/>
                </a:schemeClr>
                <a:prstClr val="white"/>
              </a:duotone>
            </a:blip>
            <a:stretch>
              <a:fillRect/>
            </a:stretch>
          </p:blipFill>
          <p:spPr>
            <a:xfrm>
              <a:off x="2377622" y="1115660"/>
              <a:ext cx="1424247" cy="1431665"/>
            </a:xfrm>
            <a:prstGeom prst="rect">
              <a:avLst/>
            </a:prstGeom>
          </p:spPr>
        </p:pic>
        <p:sp>
          <p:nvSpPr>
            <p:cNvPr id="63" name="TextBox 62"/>
            <p:cNvSpPr txBox="1"/>
            <p:nvPr/>
          </p:nvSpPr>
          <p:spPr>
            <a:xfrm>
              <a:off x="2345122" y="2341629"/>
              <a:ext cx="1477520" cy="369332"/>
            </a:xfrm>
            <a:prstGeom prst="rect">
              <a:avLst/>
            </a:prstGeom>
            <a:noFill/>
          </p:spPr>
          <p:txBody>
            <a:bodyPr wrap="none" rtlCol="0">
              <a:spAutoFit/>
            </a:bodyPr>
            <a:lstStyle/>
            <a:p>
              <a:pPr algn="ctr"/>
              <a:r>
                <a:rPr lang="en-US" dirty="0" smtClean="0"/>
                <a:t>EMF software</a:t>
              </a:r>
              <a:endParaRPr lang="en-US" dirty="0"/>
            </a:p>
          </p:txBody>
        </p:sp>
      </p:grpSp>
    </p:spTree>
    <p:extLst>
      <p:ext uri="{BB962C8B-B14F-4D97-AF65-F5344CB8AC3E}">
        <p14:creationId xmlns:p14="http://schemas.microsoft.com/office/powerpoint/2010/main" val="276390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Curved Connector 122"/>
          <p:cNvCxnSpPr>
            <a:stCxn id="74" idx="2"/>
            <a:endCxn id="76" idx="0"/>
          </p:cNvCxnSpPr>
          <p:nvPr/>
        </p:nvCxnSpPr>
        <p:spPr>
          <a:xfrm rot="5400000">
            <a:off x="9219116" y="4143506"/>
            <a:ext cx="607204" cy="21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smtClean="0"/>
              <a:t>Example: COVID testing</a:t>
            </a:r>
            <a:endParaRPr lang="en-US" dirty="0"/>
          </a:p>
        </p:txBody>
      </p:sp>
      <p:grpSp>
        <p:nvGrpSpPr>
          <p:cNvPr id="11" name="Group 10"/>
          <p:cNvGrpSpPr>
            <a:grpSpLocks noChangeAspect="1"/>
          </p:cNvGrpSpPr>
          <p:nvPr/>
        </p:nvGrpSpPr>
        <p:grpSpPr>
          <a:xfrm>
            <a:off x="8865387" y="44624"/>
            <a:ext cx="1198918" cy="1331284"/>
            <a:chOff x="2635575" y="1781793"/>
            <a:chExt cx="1198918" cy="1331284"/>
          </a:xfrm>
        </p:grpSpPr>
        <p:pic>
          <p:nvPicPr>
            <p:cNvPr id="5" name="Picture 4"/>
            <p:cNvPicPr>
              <a:picLocks noChangeAspect="1"/>
            </p:cNvPicPr>
            <p:nvPr/>
          </p:nvPicPr>
          <p:blipFill>
            <a:blip r:embed="rId2"/>
            <a:stretch>
              <a:fillRect/>
            </a:stretch>
          </p:blipFill>
          <p:spPr>
            <a:xfrm>
              <a:off x="2909500" y="1781793"/>
              <a:ext cx="641611" cy="951723"/>
            </a:xfrm>
            <a:prstGeom prst="rect">
              <a:avLst/>
            </a:prstGeom>
          </p:spPr>
        </p:pic>
        <p:sp>
          <p:nvSpPr>
            <p:cNvPr id="10" name="TextBox 9"/>
            <p:cNvSpPr txBox="1"/>
            <p:nvPr/>
          </p:nvSpPr>
          <p:spPr>
            <a:xfrm>
              <a:off x="2635575" y="2743745"/>
              <a:ext cx="1198918" cy="369332"/>
            </a:xfrm>
            <a:prstGeom prst="rect">
              <a:avLst/>
            </a:prstGeom>
            <a:noFill/>
          </p:spPr>
          <p:txBody>
            <a:bodyPr wrap="none" rtlCol="0">
              <a:spAutoFit/>
            </a:bodyPr>
            <a:lstStyle/>
            <a:p>
              <a:pPr algn="ctr"/>
              <a:r>
                <a:rPr lang="fr-BE" dirty="0" smtClean="0"/>
                <a:t>CTPC Code</a:t>
              </a:r>
            </a:p>
          </p:txBody>
        </p:sp>
      </p:grpSp>
      <p:pic>
        <p:nvPicPr>
          <p:cNvPr id="20" name="Picture 19"/>
          <p:cNvPicPr>
            <a:picLocks noChangeAspect="1"/>
          </p:cNvPicPr>
          <p:nvPr/>
        </p:nvPicPr>
        <p:blipFill>
          <a:blip r:embed="rId3">
            <a:duotone>
              <a:schemeClr val="accent3">
                <a:shade val="45000"/>
                <a:satMod val="135000"/>
              </a:schemeClr>
              <a:prstClr val="white"/>
            </a:duotone>
          </a:blip>
          <a:stretch>
            <a:fillRect/>
          </a:stretch>
        </p:blipFill>
        <p:spPr>
          <a:xfrm>
            <a:off x="10998391" y="1599383"/>
            <a:ext cx="676275" cy="752475"/>
          </a:xfrm>
          <a:prstGeom prst="rect">
            <a:avLst/>
          </a:prstGeom>
        </p:spPr>
      </p:pic>
      <p:cxnSp>
        <p:nvCxnSpPr>
          <p:cNvPr id="34" name="Curved Connector 33"/>
          <p:cNvCxnSpPr>
            <a:stCxn id="5" idx="3"/>
            <a:endCxn id="20" idx="1"/>
          </p:cNvCxnSpPr>
          <p:nvPr/>
        </p:nvCxnSpPr>
        <p:spPr>
          <a:xfrm>
            <a:off x="9780923" y="520486"/>
            <a:ext cx="1217468" cy="145513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66037" y="3294733"/>
            <a:ext cx="1955131" cy="111714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80240" y="3285064"/>
            <a:ext cx="1037503" cy="112681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68003" y="3273651"/>
            <a:ext cx="1357359" cy="369332"/>
          </a:xfrm>
          <a:prstGeom prst="rect">
            <a:avLst/>
          </a:prstGeom>
          <a:noFill/>
        </p:spPr>
        <p:txBody>
          <a:bodyPr wrap="none" rtlCol="0">
            <a:spAutoFit/>
          </a:bodyPr>
          <a:lstStyle/>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p:txBody>
      </p:sp>
      <p:cxnSp>
        <p:nvCxnSpPr>
          <p:cNvPr id="67" name="Curved Connector 66"/>
          <p:cNvCxnSpPr>
            <a:stCxn id="6" idx="3"/>
            <a:endCxn id="5" idx="1"/>
          </p:cNvCxnSpPr>
          <p:nvPr/>
        </p:nvCxnSpPr>
        <p:spPr>
          <a:xfrm flipV="1">
            <a:off x="6545920" y="520486"/>
            <a:ext cx="2593392" cy="2774247"/>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a:endCxn id="31" idx="1"/>
          </p:cNvCxnSpPr>
          <p:nvPr/>
        </p:nvCxnSpPr>
        <p:spPr>
          <a:xfrm flipV="1">
            <a:off x="1480240" y="1767260"/>
            <a:ext cx="897382" cy="151780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767260"/>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97143" y="5357445"/>
            <a:ext cx="1113023" cy="1277912"/>
            <a:chOff x="5883106" y="5007503"/>
            <a:chExt cx="1113023" cy="1277912"/>
          </a:xfrm>
        </p:grpSpPr>
        <p:pic>
          <p:nvPicPr>
            <p:cNvPr id="69" name="Picture 2" descr="SPF Stratégie et Appui B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106" y="5007503"/>
              <a:ext cx="783336" cy="78333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944366" y="5639084"/>
              <a:ext cx="1051763" cy="646331"/>
            </a:xfrm>
            <a:prstGeom prst="rect">
              <a:avLst/>
            </a:prstGeom>
            <a:noFill/>
          </p:spPr>
          <p:txBody>
            <a:bodyPr wrap="none" rtlCol="0">
              <a:spAutoFit/>
            </a:bodyPr>
            <a:lstStyle/>
            <a:p>
              <a:r>
                <a:rPr lang="fr-BE" b="1" dirty="0" smtClean="0">
                  <a:solidFill>
                    <a:srgbClr val="555150"/>
                  </a:solidFill>
                </a:rPr>
                <a:t>Mandate</a:t>
              </a:r>
            </a:p>
            <a:p>
              <a:endParaRPr lang="fr-BE" b="1" dirty="0" smtClean="0">
                <a:solidFill>
                  <a:srgbClr val="555150"/>
                </a:solidFill>
              </a:endParaRPr>
            </a:p>
          </p:txBody>
        </p:sp>
      </p:grpSp>
      <p:sp>
        <p:nvSpPr>
          <p:cNvPr id="81" name="TextBox 80"/>
          <p:cNvSpPr txBox="1"/>
          <p:nvPr/>
        </p:nvSpPr>
        <p:spPr>
          <a:xfrm>
            <a:off x="1819298" y="3229070"/>
            <a:ext cx="731482" cy="369332"/>
          </a:xfrm>
          <a:prstGeom prst="rect">
            <a:avLst/>
          </a:prstGeom>
          <a:noFill/>
        </p:spPr>
        <p:txBody>
          <a:bodyPr wrap="none" rtlCol="0">
            <a:spAutoFit/>
          </a:bodyPr>
          <a:lstStyle/>
          <a:p>
            <a:r>
              <a:rPr lang="fr-BE" b="1" dirty="0" smtClean="0">
                <a:solidFill>
                  <a:srgbClr val="555150"/>
                </a:solidFill>
              </a:rPr>
              <a:t>IUAM</a:t>
            </a:r>
          </a:p>
        </p:txBody>
      </p:sp>
      <p:grpSp>
        <p:nvGrpSpPr>
          <p:cNvPr id="101" name="Group 100"/>
          <p:cNvGrpSpPr/>
          <p:nvPr/>
        </p:nvGrpSpPr>
        <p:grpSpPr>
          <a:xfrm>
            <a:off x="5193842" y="4585097"/>
            <a:ext cx="1489570" cy="369332"/>
            <a:chOff x="4727063" y="6292893"/>
            <a:chExt cx="1489570" cy="369332"/>
          </a:xfrm>
        </p:grpSpPr>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03" name="TextBox 102"/>
            <p:cNvSpPr txBox="1"/>
            <p:nvPr/>
          </p:nvSpPr>
          <p:spPr>
            <a:xfrm>
              <a:off x="5546257" y="6292893"/>
              <a:ext cx="670376" cy="369332"/>
            </a:xfrm>
            <a:prstGeom prst="rect">
              <a:avLst/>
            </a:prstGeom>
            <a:noFill/>
          </p:spPr>
          <p:txBody>
            <a:bodyPr wrap="none" rtlCol="0">
              <a:spAutoFit/>
            </a:bodyPr>
            <a:lstStyle/>
            <a:p>
              <a:r>
                <a:rPr lang="fr-BE" b="1" dirty="0" err="1" smtClean="0">
                  <a:solidFill>
                    <a:schemeClr val="tx2"/>
                  </a:solidFill>
                </a:rPr>
                <a:t>Seals</a:t>
              </a:r>
              <a:endParaRPr lang="en-US" b="1" dirty="0">
                <a:solidFill>
                  <a:schemeClr val="tx2"/>
                </a:solidFill>
              </a:endParaRPr>
            </a:p>
          </p:txBody>
        </p:sp>
      </p:grpSp>
      <p:grpSp>
        <p:nvGrpSpPr>
          <p:cNvPr id="71" name="Group 70"/>
          <p:cNvGrpSpPr/>
          <p:nvPr/>
        </p:nvGrpSpPr>
        <p:grpSpPr>
          <a:xfrm>
            <a:off x="384865" y="2489726"/>
            <a:ext cx="1095375" cy="1755007"/>
            <a:chOff x="384865" y="2695648"/>
            <a:chExt cx="1095375" cy="1755007"/>
          </a:xfrm>
        </p:grpSpPr>
        <p:pic>
          <p:nvPicPr>
            <p:cNvPr id="12" name="Picture 11"/>
            <p:cNvPicPr>
              <a:picLocks noChangeAspect="1"/>
            </p:cNvPicPr>
            <p:nvPr/>
          </p:nvPicPr>
          <p:blipFill>
            <a:blip r:embed="rId6"/>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fr-BE" dirty="0" err="1" smtClean="0"/>
                <a:t>Doctors</a:t>
              </a:r>
              <a:endParaRPr lang="fr-BE" dirty="0" smtClean="0"/>
            </a:p>
            <a:p>
              <a:pPr algn="ctr"/>
              <a:r>
                <a:rPr lang="fr-BE" dirty="0" smtClean="0"/>
                <a:t>Nurses</a:t>
              </a:r>
              <a:endParaRPr lang="fr-BE" dirty="0"/>
            </a:p>
          </p:txBody>
        </p:sp>
      </p:grpSp>
      <p:grpSp>
        <p:nvGrpSpPr>
          <p:cNvPr id="75" name="Group 74"/>
          <p:cNvGrpSpPr/>
          <p:nvPr/>
        </p:nvGrpSpPr>
        <p:grpSpPr>
          <a:xfrm>
            <a:off x="8745564" y="2764338"/>
            <a:ext cx="1554520" cy="1445004"/>
            <a:chOff x="8870521" y="2906633"/>
            <a:chExt cx="1554520" cy="1445004"/>
          </a:xfrm>
        </p:grpSpPr>
        <p:sp>
          <p:nvSpPr>
            <p:cNvPr id="105" name="TextBox 104"/>
            <p:cNvSpPr txBox="1"/>
            <p:nvPr/>
          </p:nvSpPr>
          <p:spPr>
            <a:xfrm>
              <a:off x="8999016" y="3982305"/>
              <a:ext cx="1297535" cy="369332"/>
            </a:xfrm>
            <a:prstGeom prst="rect">
              <a:avLst/>
            </a:prstGeom>
            <a:noFill/>
          </p:spPr>
          <p:txBody>
            <a:bodyPr wrap="none" rtlCol="0">
              <a:spAutoFit/>
            </a:bodyPr>
            <a:lstStyle/>
            <a:p>
              <a:pPr algn="ctr"/>
              <a:r>
                <a:rPr lang="fr-BE" dirty="0" smtClean="0"/>
                <a:t>Test </a:t>
              </a:r>
              <a:r>
                <a:rPr lang="fr-BE" dirty="0" err="1" smtClean="0"/>
                <a:t>centers</a:t>
              </a:r>
              <a:endParaRPr lang="fr-BE" dirty="0" smtClean="0"/>
            </a:p>
          </p:txBody>
        </p:sp>
        <p:pic>
          <p:nvPicPr>
            <p:cNvPr id="74" name="Picture 73"/>
            <p:cNvPicPr>
              <a:picLocks noChangeAspect="1"/>
            </p:cNvPicPr>
            <p:nvPr/>
          </p:nvPicPr>
          <p:blipFill>
            <a:blip r:embed="rId7"/>
            <a:stretch>
              <a:fillRect/>
            </a:stretch>
          </p:blipFill>
          <p:spPr>
            <a:xfrm>
              <a:off x="8870521" y="2906633"/>
              <a:ext cx="1554520" cy="1075672"/>
            </a:xfrm>
            <a:prstGeom prst="rect">
              <a:avLst/>
            </a:prstGeom>
          </p:spPr>
        </p:pic>
      </p:grpSp>
      <p:grpSp>
        <p:nvGrpSpPr>
          <p:cNvPr id="77" name="Group 76"/>
          <p:cNvGrpSpPr/>
          <p:nvPr/>
        </p:nvGrpSpPr>
        <p:grpSpPr>
          <a:xfrm>
            <a:off x="8865386" y="4447214"/>
            <a:ext cx="1392852" cy="1683782"/>
            <a:chOff x="8932616" y="4614408"/>
            <a:chExt cx="1392852" cy="1683782"/>
          </a:xfrm>
        </p:grpSpPr>
        <p:pic>
          <p:nvPicPr>
            <p:cNvPr id="76" name="Picture 75"/>
            <p:cNvPicPr>
              <a:picLocks noChangeAspect="1"/>
            </p:cNvPicPr>
            <p:nvPr/>
          </p:nvPicPr>
          <p:blipFill>
            <a:blip r:embed="rId8"/>
            <a:stretch>
              <a:fillRect/>
            </a:stretch>
          </p:blipFill>
          <p:spPr>
            <a:xfrm>
              <a:off x="8932616" y="4614408"/>
              <a:ext cx="1314450" cy="1314450"/>
            </a:xfrm>
            <a:prstGeom prst="rect">
              <a:avLst/>
            </a:prstGeom>
          </p:spPr>
        </p:pic>
        <p:sp>
          <p:nvSpPr>
            <p:cNvPr id="106" name="TextBox 105"/>
            <p:cNvSpPr txBox="1"/>
            <p:nvPr/>
          </p:nvSpPr>
          <p:spPr>
            <a:xfrm>
              <a:off x="8970097" y="5928858"/>
              <a:ext cx="1355371" cy="369332"/>
            </a:xfrm>
            <a:prstGeom prst="rect">
              <a:avLst/>
            </a:prstGeom>
            <a:noFill/>
          </p:spPr>
          <p:txBody>
            <a:bodyPr wrap="none" rtlCol="0">
              <a:spAutoFit/>
            </a:bodyPr>
            <a:lstStyle/>
            <a:p>
              <a:pPr algn="ctr"/>
              <a:r>
                <a:rPr lang="fr-BE" dirty="0" err="1" smtClean="0"/>
                <a:t>Laboratories</a:t>
              </a:r>
              <a:endParaRPr lang="fr-BE" dirty="0" smtClean="0"/>
            </a:p>
          </p:txBody>
        </p:sp>
      </p:grpSp>
      <p:cxnSp>
        <p:nvCxnSpPr>
          <p:cNvPr id="108" name="Curved Connector 107"/>
          <p:cNvCxnSpPr>
            <a:stCxn id="74" idx="3"/>
            <a:endCxn id="20" idx="1"/>
          </p:cNvCxnSpPr>
          <p:nvPr/>
        </p:nvCxnSpPr>
        <p:spPr>
          <a:xfrm flipV="1">
            <a:off x="10300084" y="1975621"/>
            <a:ext cx="698307" cy="132655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294733"/>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294733"/>
            <a:ext cx="2319466"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10688548" y="2855690"/>
            <a:ext cx="1357359" cy="2036416"/>
            <a:chOff x="4655626" y="6311062"/>
            <a:chExt cx="1357359" cy="2036416"/>
          </a:xfrm>
        </p:grpSpPr>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19" name="TextBox 118"/>
            <p:cNvSpPr txBox="1"/>
            <p:nvPr/>
          </p:nvSpPr>
          <p:spPr>
            <a:xfrm>
              <a:off x="4655626" y="6593152"/>
              <a:ext cx="1357359" cy="1754326"/>
            </a:xfrm>
            <a:prstGeom prst="rect">
              <a:avLst/>
            </a:prstGeom>
            <a:noFill/>
          </p:spPr>
          <p:txBody>
            <a:bodyPr wrap="none" rtlCol="0">
              <a:spAutoFit/>
            </a:bodyPr>
            <a:lstStyle/>
            <a:p>
              <a:r>
                <a:rPr lang="fr-BE" b="1" dirty="0" smtClean="0">
                  <a:solidFill>
                    <a:srgbClr val="555150"/>
                  </a:solidFill>
                </a:rPr>
                <a:t>IUAM</a:t>
              </a:r>
            </a:p>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a:p>
              <a:r>
                <a:rPr lang="fr-BE" b="1" dirty="0" err="1" smtClean="0">
                  <a:solidFill>
                    <a:srgbClr val="555150"/>
                  </a:solidFill>
                </a:rPr>
                <a:t>eHealthBox</a:t>
              </a:r>
              <a:endParaRPr lang="fr-BE" b="1" dirty="0" smtClean="0">
                <a:solidFill>
                  <a:srgbClr val="555150"/>
                </a:solidFill>
              </a:endParaRPr>
            </a:p>
            <a:p>
              <a:r>
                <a:rPr lang="fr-BE" b="1" dirty="0" smtClean="0">
                  <a:solidFill>
                    <a:srgbClr val="555150"/>
                  </a:solidFill>
                </a:rPr>
                <a:t>ETEE</a:t>
              </a:r>
            </a:p>
            <a:p>
              <a:endParaRPr lang="fr-BE" b="1" dirty="0">
                <a:solidFill>
                  <a:srgbClr val="555150"/>
                </a:solidFill>
              </a:endParaRPr>
            </a:p>
            <a:p>
              <a:endParaRPr lang="fr-BE" b="1" dirty="0" smtClean="0">
                <a:solidFill>
                  <a:srgbClr val="555150"/>
                </a:solidFill>
              </a:endParaRPr>
            </a:p>
          </p:txBody>
        </p:sp>
      </p:grpSp>
      <p:cxnSp>
        <p:nvCxnSpPr>
          <p:cNvPr id="133" name="Curved Connector 132"/>
          <p:cNvCxnSpPr>
            <a:stCxn id="6" idx="3"/>
            <a:endCxn id="72" idx="1"/>
          </p:cNvCxnSpPr>
          <p:nvPr/>
        </p:nvCxnSpPr>
        <p:spPr>
          <a:xfrm flipV="1">
            <a:off x="6545920" y="1963036"/>
            <a:ext cx="2246852" cy="1331697"/>
          </a:xfrm>
          <a:prstGeom prst="curvedConnector3">
            <a:avLst>
              <a:gd name="adj1" fmla="val 61395"/>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72" idx="3"/>
            <a:endCxn id="20" idx="1"/>
          </p:cNvCxnSpPr>
          <p:nvPr/>
        </p:nvCxnSpPr>
        <p:spPr>
          <a:xfrm>
            <a:off x="10151459" y="1963036"/>
            <a:ext cx="846932" cy="1258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965144" y="5719881"/>
            <a:ext cx="2747099" cy="923330"/>
          </a:xfrm>
          <a:prstGeom prst="rect">
            <a:avLst/>
          </a:prstGeom>
          <a:noFill/>
        </p:spPr>
        <p:txBody>
          <a:bodyPr wrap="none" rtlCol="0">
            <a:spAutoFit/>
          </a:bodyPr>
          <a:lstStyle/>
          <a:p>
            <a:r>
              <a:rPr lang="fr-BE" b="1" dirty="0" err="1" smtClean="0">
                <a:solidFill>
                  <a:srgbClr val="555150"/>
                </a:solidFill>
              </a:rPr>
              <a:t>Addressbook</a:t>
            </a:r>
            <a:endParaRPr lang="fr-BE" b="1" dirty="0" smtClean="0">
              <a:solidFill>
                <a:srgbClr val="555150"/>
              </a:solidFill>
            </a:endParaRPr>
          </a:p>
          <a:p>
            <a:r>
              <a:rPr lang="fr-BE" b="1" dirty="0" err="1" smtClean="0">
                <a:solidFill>
                  <a:srgbClr val="555150"/>
                </a:solidFill>
              </a:rPr>
              <a:t>ConsultRN</a:t>
            </a:r>
            <a:endParaRPr lang="fr-BE" b="1" dirty="0" smtClean="0">
              <a:solidFill>
                <a:srgbClr val="555150"/>
              </a:solidFill>
            </a:endParaRPr>
          </a:p>
          <a:p>
            <a:r>
              <a:rPr lang="fr-BE" b="1" dirty="0" err="1" smtClean="0">
                <a:solidFill>
                  <a:srgbClr val="555150"/>
                </a:solidFill>
              </a:rPr>
              <a:t>DossierNumberGeneration</a:t>
            </a:r>
            <a:endParaRPr lang="fr-BE" b="1" dirty="0" smtClean="0">
              <a:solidFill>
                <a:srgbClr val="555150"/>
              </a:solidFill>
            </a:endParaRPr>
          </a:p>
        </p:txBody>
      </p:sp>
      <p:grpSp>
        <p:nvGrpSpPr>
          <p:cNvPr id="149" name="Group 148"/>
          <p:cNvGrpSpPr/>
          <p:nvPr/>
        </p:nvGrpSpPr>
        <p:grpSpPr>
          <a:xfrm>
            <a:off x="3736110" y="5369792"/>
            <a:ext cx="2150653" cy="991769"/>
            <a:chOff x="4920737" y="5529683"/>
            <a:chExt cx="2150653" cy="991769"/>
          </a:xfrm>
        </p:grpSpPr>
        <p:sp>
          <p:nvSpPr>
            <p:cNvPr id="93" name="TextBox 92"/>
            <p:cNvSpPr txBox="1"/>
            <p:nvPr/>
          </p:nvSpPr>
          <p:spPr>
            <a:xfrm>
              <a:off x="4920737" y="5875121"/>
              <a:ext cx="2150653" cy="646331"/>
            </a:xfrm>
            <a:prstGeom prst="rect">
              <a:avLst/>
            </a:prstGeom>
            <a:noFill/>
          </p:spPr>
          <p:txBody>
            <a:bodyPr wrap="none" rtlCol="0">
              <a:spAutoFit/>
            </a:bodyPr>
            <a:lstStyle/>
            <a:p>
              <a:r>
                <a:rPr lang="fr-BE" b="1" dirty="0" err="1" smtClean="0">
                  <a:solidFill>
                    <a:srgbClr val="555150"/>
                  </a:solidFill>
                </a:rPr>
                <a:t>CentralPersonnelFile</a:t>
              </a:r>
              <a:endParaRPr lang="fr-BE" b="1" dirty="0" smtClean="0">
                <a:solidFill>
                  <a:srgbClr val="555150"/>
                </a:solidFill>
              </a:endParaRPr>
            </a:p>
            <a:p>
              <a:r>
                <a:rPr lang="fr-BE" b="1" dirty="0" err="1" smtClean="0">
                  <a:solidFill>
                    <a:srgbClr val="555150"/>
                  </a:solidFill>
                </a:rPr>
                <a:t>DmfA</a:t>
              </a:r>
              <a:endParaRPr lang="fr-BE" b="1" dirty="0" smtClean="0">
                <a:solidFill>
                  <a:srgbClr val="555150"/>
                </a:solidFill>
              </a:endParaRPr>
            </a:p>
          </p:txBody>
        </p:sp>
        <p:pic>
          <p:nvPicPr>
            <p:cNvPr id="148" name="Picture 147"/>
            <p:cNvPicPr>
              <a:picLocks noChangeAspect="1"/>
            </p:cNvPicPr>
            <p:nvPr/>
          </p:nvPicPr>
          <p:blipFill>
            <a:blip r:embed="rId9"/>
            <a:stretch>
              <a:fillRect/>
            </a:stretch>
          </p:blipFill>
          <p:spPr>
            <a:xfrm>
              <a:off x="5007873" y="5529683"/>
              <a:ext cx="839409" cy="404160"/>
            </a:xfrm>
            <a:prstGeom prst="rect">
              <a:avLst/>
            </a:prstGeom>
          </p:spPr>
        </p:pic>
      </p:grpSp>
      <p:grpSp>
        <p:nvGrpSpPr>
          <p:cNvPr id="155" name="Group 154"/>
          <p:cNvGrpSpPr/>
          <p:nvPr/>
        </p:nvGrpSpPr>
        <p:grpSpPr>
          <a:xfrm>
            <a:off x="2012758" y="3901175"/>
            <a:ext cx="2153410" cy="1422586"/>
            <a:chOff x="2012758" y="4107097"/>
            <a:chExt cx="2153410" cy="1422586"/>
          </a:xfrm>
        </p:grpSpPr>
        <p:grpSp>
          <p:nvGrpSpPr>
            <p:cNvPr id="30" name="Group 29"/>
            <p:cNvGrpSpPr/>
            <p:nvPr/>
          </p:nvGrpSpPr>
          <p:grpSpPr>
            <a:xfrm>
              <a:off x="2012758" y="4107097"/>
              <a:ext cx="2153410" cy="1422586"/>
              <a:chOff x="1750596" y="4853618"/>
              <a:chExt cx="2153410" cy="1422586"/>
            </a:xfrm>
          </p:grpSpPr>
          <p:pic>
            <p:nvPicPr>
              <p:cNvPr id="49" name="Picture 48"/>
              <p:cNvPicPr>
                <a:picLocks noChangeAspect="1"/>
              </p:cNvPicPr>
              <p:nvPr/>
            </p:nvPicPr>
            <p:blipFill>
              <a:blip r:embed="rId10"/>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1"/>
              <a:stretch>
                <a:fillRect/>
              </a:stretch>
            </p:blipFill>
            <p:spPr>
              <a:xfrm>
                <a:off x="3052769" y="5447169"/>
                <a:ext cx="400050" cy="485775"/>
              </a:xfrm>
              <a:prstGeom prst="rect">
                <a:avLst/>
              </a:prstGeom>
            </p:spPr>
          </p:pic>
          <p:sp>
            <p:nvSpPr>
              <p:cNvPr id="55" name="TextBox 54"/>
              <p:cNvSpPr txBox="1"/>
              <p:nvPr/>
            </p:nvSpPr>
            <p:spPr>
              <a:xfrm>
                <a:off x="1750596" y="5906872"/>
                <a:ext cx="2153410" cy="369332"/>
              </a:xfrm>
              <a:prstGeom prst="rect">
                <a:avLst/>
              </a:prstGeom>
              <a:noFill/>
            </p:spPr>
            <p:txBody>
              <a:bodyPr wrap="none" rtlCol="0">
                <a:spAutoFit/>
              </a:bodyPr>
              <a:lstStyle/>
              <a:p>
                <a:pPr algn="ctr"/>
                <a:r>
                  <a:rPr lang="fr-BE" dirty="0" err="1" smtClean="0"/>
                  <a:t>Entities</a:t>
                </a:r>
                <a:r>
                  <a:rPr lang="fr-BE" dirty="0" smtClean="0"/>
                  <a:t> prescriptions</a:t>
                </a:r>
                <a:endParaRPr lang="fr-BE" dirty="0"/>
              </a:p>
            </p:txBody>
          </p:sp>
        </p:grpSp>
        <p:pic>
          <p:nvPicPr>
            <p:cNvPr id="152" name="Picture 151"/>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563213"/>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3"/>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smtClean="0"/>
                  <a:t>CTPC</a:t>
                </a:r>
                <a:endParaRPr lang="en-US" dirty="0"/>
              </a:p>
            </p:txBody>
          </p:sp>
        </p:grpSp>
        <p:pic>
          <p:nvPicPr>
            <p:cNvPr id="153" name="Picture 152"/>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grpSp>
        <p:nvGrpSpPr>
          <p:cNvPr id="157" name="Group 156"/>
          <p:cNvGrpSpPr/>
          <p:nvPr/>
        </p:nvGrpSpPr>
        <p:grpSpPr>
          <a:xfrm>
            <a:off x="5150116" y="4092826"/>
            <a:ext cx="1950167" cy="412974"/>
            <a:chOff x="5150116" y="4298748"/>
            <a:chExt cx="1950167" cy="412974"/>
          </a:xfrm>
        </p:grpSpPr>
        <p:sp>
          <p:nvSpPr>
            <p:cNvPr id="100" name="TextBox 99"/>
            <p:cNvSpPr txBox="1"/>
            <p:nvPr/>
          </p:nvSpPr>
          <p:spPr>
            <a:xfrm>
              <a:off x="5537098" y="4325989"/>
              <a:ext cx="1563185" cy="369332"/>
            </a:xfrm>
            <a:prstGeom prst="rect">
              <a:avLst/>
            </a:prstGeom>
            <a:noFill/>
          </p:spPr>
          <p:txBody>
            <a:bodyPr wrap="none" rtlCol="0">
              <a:spAutoFit/>
            </a:bodyPr>
            <a:lstStyle/>
            <a:p>
              <a:r>
                <a:rPr lang="en-US" b="1" dirty="0" err="1" smtClean="0"/>
                <a:t>DataEncryptor</a:t>
              </a:r>
              <a:endParaRPr lang="en-US" b="1" dirty="0"/>
            </a:p>
          </p:txBody>
        </p:sp>
        <p:pic>
          <p:nvPicPr>
            <p:cNvPr id="156" name="Picture 155"/>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5150116" y="4298748"/>
              <a:ext cx="421395" cy="412974"/>
            </a:xfrm>
            <a:prstGeom prst="rect">
              <a:avLst/>
            </a:prstGeom>
          </p:spPr>
        </p:pic>
      </p:grpSp>
      <p:pic>
        <p:nvPicPr>
          <p:cNvPr id="72" name="Picture 12" descr="mijngezondheid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2772" y="1716002"/>
            <a:ext cx="1358687" cy="4940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066777" y="1051427"/>
            <a:ext cx="2034211" cy="1659534"/>
            <a:chOff x="2066777" y="1051427"/>
            <a:chExt cx="2034211" cy="1659534"/>
          </a:xfrm>
        </p:grpSpPr>
        <p:pic>
          <p:nvPicPr>
            <p:cNvPr id="31" name="Picture 30"/>
            <p:cNvPicPr>
              <a:picLocks noChangeAspect="1"/>
            </p:cNvPicPr>
            <p:nvPr/>
          </p:nvPicPr>
          <p:blipFill>
            <a:blip r:embed="rId15">
              <a:duotone>
                <a:schemeClr val="accent5">
                  <a:shade val="45000"/>
                  <a:satMod val="135000"/>
                </a:schemeClr>
                <a:prstClr val="white"/>
              </a:duotone>
            </a:blip>
            <a:stretch>
              <a:fillRect/>
            </a:stretch>
          </p:blipFill>
          <p:spPr>
            <a:xfrm>
              <a:off x="2377622" y="1051427"/>
              <a:ext cx="1424247" cy="1431665"/>
            </a:xfrm>
            <a:prstGeom prst="rect">
              <a:avLst/>
            </a:prstGeom>
          </p:spPr>
        </p:pic>
        <p:sp>
          <p:nvSpPr>
            <p:cNvPr id="65" name="TextBox 64"/>
            <p:cNvSpPr txBox="1"/>
            <p:nvPr/>
          </p:nvSpPr>
          <p:spPr>
            <a:xfrm>
              <a:off x="2066777" y="2341629"/>
              <a:ext cx="2034211" cy="369332"/>
            </a:xfrm>
            <a:prstGeom prst="rect">
              <a:avLst/>
            </a:prstGeom>
            <a:noFill/>
          </p:spPr>
          <p:txBody>
            <a:bodyPr wrap="none" rtlCol="0">
              <a:spAutoFit/>
            </a:bodyPr>
            <a:lstStyle/>
            <a:p>
              <a:pPr algn="ctr"/>
              <a:r>
                <a:rPr lang="en-US" dirty="0" smtClean="0"/>
                <a:t>Integrated software</a:t>
              </a:r>
              <a:endParaRPr lang="en-US" dirty="0"/>
            </a:p>
          </p:txBody>
        </p:sp>
      </p:grpSp>
      <p:pic>
        <p:nvPicPr>
          <p:cNvPr id="88" name="Picture 87"/>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1857264" y="2934693"/>
            <a:ext cx="1080120" cy="360040"/>
          </a:xfrm>
          <a:prstGeom prst="rect">
            <a:avLst/>
          </a:prstGeom>
        </p:spPr>
      </p:pic>
      <p:pic>
        <p:nvPicPr>
          <p:cNvPr id="89" name="Picture 88"/>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3492152" y="2929703"/>
            <a:ext cx="1080120" cy="360040"/>
          </a:xfrm>
          <a:prstGeom prst="rect">
            <a:avLst/>
          </a:prstGeom>
        </p:spPr>
      </p:pic>
      <p:pic>
        <p:nvPicPr>
          <p:cNvPr id="90" name="Picture 89"/>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2024667" y="5387656"/>
            <a:ext cx="1080120" cy="360040"/>
          </a:xfrm>
          <a:prstGeom prst="rect">
            <a:avLst/>
          </a:prstGeom>
        </p:spPr>
      </p:pic>
    </p:spTree>
    <p:extLst>
      <p:ext uri="{BB962C8B-B14F-4D97-AF65-F5344CB8AC3E}">
        <p14:creationId xmlns:p14="http://schemas.microsoft.com/office/powerpoint/2010/main" val="380107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ppt_x"/>
                                          </p:val>
                                        </p:tav>
                                        <p:tav tm="100000">
                                          <p:val>
                                            <p:strVal val="#ppt_x"/>
                                          </p:val>
                                        </p:tav>
                                      </p:tavLst>
                                    </p:anim>
                                    <p:anim calcmode="lin" valueType="num">
                                      <p:cBhvr additive="base">
                                        <p:cTn id="27" dur="1000" fill="hold"/>
                                        <p:tgtEl>
                                          <p:spTgt spid="9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anim calcmode="lin" valueType="num">
                                      <p:cBhvr additive="base">
                                        <p:cTn id="30" dur="1000" fill="hold"/>
                                        <p:tgtEl>
                                          <p:spTgt spid="146"/>
                                        </p:tgtEl>
                                        <p:attrNameLst>
                                          <p:attrName>ppt_x</p:attrName>
                                        </p:attrNameLst>
                                      </p:cBhvr>
                                      <p:tavLst>
                                        <p:tav tm="0">
                                          <p:val>
                                            <p:strVal val="#ppt_x"/>
                                          </p:val>
                                        </p:tav>
                                        <p:tav tm="100000">
                                          <p:val>
                                            <p:strVal val="#ppt_x"/>
                                          </p:val>
                                        </p:tav>
                                      </p:tavLst>
                                    </p:anim>
                                    <p:anim calcmode="lin" valueType="num">
                                      <p:cBhvr additive="base">
                                        <p:cTn id="31"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anim calcmode="lin" valueType="num">
                                      <p:cBhvr>
                                        <p:cTn id="37" dur="1000" fill="hold"/>
                                        <p:tgtEl>
                                          <p:spTgt spid="149"/>
                                        </p:tgtEl>
                                        <p:attrNameLst>
                                          <p:attrName>ppt_x</p:attrName>
                                        </p:attrNameLst>
                                      </p:cBhvr>
                                      <p:tavLst>
                                        <p:tav tm="0">
                                          <p:val>
                                            <p:strVal val="#ppt_x"/>
                                          </p:val>
                                        </p:tav>
                                        <p:tav tm="100000">
                                          <p:val>
                                            <p:strVal val="#ppt_x"/>
                                          </p:val>
                                        </p:tav>
                                      </p:tavLst>
                                    </p:anim>
                                    <p:anim calcmode="lin" valueType="num">
                                      <p:cBhvr>
                                        <p:cTn id="38"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anim calcmode="lin" valueType="num">
                                      <p:cBhvr>
                                        <p:cTn id="44" dur="1000" fill="hold"/>
                                        <p:tgtEl>
                                          <p:spTgt spid="101"/>
                                        </p:tgtEl>
                                        <p:attrNameLst>
                                          <p:attrName>ppt_x</p:attrName>
                                        </p:attrNameLst>
                                      </p:cBhvr>
                                      <p:tavLst>
                                        <p:tav tm="0">
                                          <p:val>
                                            <p:strVal val="#ppt_x"/>
                                          </p:val>
                                        </p:tav>
                                        <p:tav tm="100000">
                                          <p:val>
                                            <p:strVal val="#ppt_x"/>
                                          </p:val>
                                        </p:tav>
                                      </p:tavLst>
                                    </p:anim>
                                    <p:anim calcmode="lin" valueType="num">
                                      <p:cBhvr>
                                        <p:cTn id="45" dur="1000" fill="hold"/>
                                        <p:tgtEl>
                                          <p:spTgt spid="10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fade">
                                      <p:cBhvr>
                                        <p:cTn id="48" dur="1000"/>
                                        <p:tgtEl>
                                          <p:spTgt spid="157"/>
                                        </p:tgtEl>
                                      </p:cBhvr>
                                    </p:animEffect>
                                    <p:anim calcmode="lin" valueType="num">
                                      <p:cBhvr>
                                        <p:cTn id="49" dur="1000" fill="hold"/>
                                        <p:tgtEl>
                                          <p:spTgt spid="157"/>
                                        </p:tgtEl>
                                        <p:attrNameLst>
                                          <p:attrName>ppt_x</p:attrName>
                                        </p:attrNameLst>
                                      </p:cBhvr>
                                      <p:tavLst>
                                        <p:tav tm="0">
                                          <p:val>
                                            <p:strVal val="#ppt_x"/>
                                          </p:val>
                                        </p:tav>
                                        <p:tav tm="100000">
                                          <p:val>
                                            <p:strVal val="#ppt_x"/>
                                          </p:val>
                                        </p:tav>
                                      </p:tavLst>
                                    </p:anim>
                                    <p:anim calcmode="lin" valueType="num">
                                      <p:cBhvr>
                                        <p:cTn id="50"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fade">
                                      <p:cBhvr>
                                        <p:cTn id="55" dur="1000"/>
                                        <p:tgtEl>
                                          <p:spTgt spid="117"/>
                                        </p:tgtEl>
                                      </p:cBhvr>
                                    </p:animEffect>
                                    <p:anim calcmode="lin" valueType="num">
                                      <p:cBhvr>
                                        <p:cTn id="56" dur="1000" fill="hold"/>
                                        <p:tgtEl>
                                          <p:spTgt spid="117"/>
                                        </p:tgtEl>
                                        <p:attrNameLst>
                                          <p:attrName>ppt_x</p:attrName>
                                        </p:attrNameLst>
                                      </p:cBhvr>
                                      <p:tavLst>
                                        <p:tav tm="0">
                                          <p:val>
                                            <p:strVal val="#ppt_x"/>
                                          </p:val>
                                        </p:tav>
                                        <p:tav tm="100000">
                                          <p:val>
                                            <p:strVal val="#ppt_x"/>
                                          </p:val>
                                        </p:tav>
                                      </p:tavLst>
                                    </p:anim>
                                    <p:anim calcmode="lin" valueType="num">
                                      <p:cBhvr>
                                        <p:cTn id="57"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1" grpId="0"/>
      <p:bldP spid="14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23" y="980728"/>
            <a:ext cx="10058400" cy="5657850"/>
          </a:xfrm>
          <a:prstGeom prst="rect">
            <a:avLst/>
          </a:prstGeom>
        </p:spPr>
      </p:pic>
      <p:sp>
        <p:nvSpPr>
          <p:cNvPr id="2" name="Title 1"/>
          <p:cNvSpPr>
            <a:spLocks noGrp="1"/>
          </p:cNvSpPr>
          <p:nvPr>
            <p:ph type="title"/>
          </p:nvPr>
        </p:nvSpPr>
        <p:spPr/>
        <p:txBody>
          <a:bodyPr/>
          <a:lstStyle/>
          <a:p>
            <a:r>
              <a:rPr lang="nl-BE" dirty="0" err="1" smtClean="0"/>
              <a:t>Example</a:t>
            </a:r>
            <a:r>
              <a:rPr lang="nl-BE" dirty="0" smtClean="0"/>
              <a:t>: COVID </a:t>
            </a:r>
            <a:r>
              <a:rPr lang="nl-BE" dirty="0" err="1" smtClean="0"/>
              <a:t>v</a:t>
            </a:r>
            <a:r>
              <a:rPr lang="nl-BE" dirty="0" err="1" smtClean="0"/>
              <a:t>accination</a:t>
            </a:r>
            <a:endParaRPr lang="fr-BE" dirty="0"/>
          </a:p>
        </p:txBody>
      </p:sp>
    </p:spTree>
    <p:extLst>
      <p:ext uri="{BB962C8B-B14F-4D97-AF65-F5344CB8AC3E}">
        <p14:creationId xmlns:p14="http://schemas.microsoft.com/office/powerpoint/2010/main" val="403555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Example</a:t>
            </a:r>
            <a:r>
              <a:rPr lang="nl-BE" dirty="0" smtClean="0"/>
              <a:t>: COVID </a:t>
            </a:r>
            <a:r>
              <a:rPr lang="nl-BE" dirty="0" err="1" smtClean="0"/>
              <a:t>v</a:t>
            </a:r>
            <a:r>
              <a:rPr lang="nl-BE" dirty="0" err="1" smtClean="0"/>
              <a:t>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052736"/>
            <a:ext cx="10058400" cy="4934902"/>
          </a:xfrm>
          <a:prstGeom prst="rect">
            <a:avLst/>
          </a:prstGeom>
        </p:spPr>
      </p:pic>
    </p:spTree>
    <p:extLst>
      <p:ext uri="{BB962C8B-B14F-4D97-AF65-F5344CB8AC3E}">
        <p14:creationId xmlns:p14="http://schemas.microsoft.com/office/powerpoint/2010/main" val="4145178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Example</a:t>
            </a:r>
            <a:r>
              <a:rPr lang="nl-BE" dirty="0" smtClean="0"/>
              <a:t>: COVID </a:t>
            </a:r>
            <a:r>
              <a:rPr lang="nl-BE" dirty="0" err="1" smtClean="0"/>
              <a:t>v</a:t>
            </a:r>
            <a:r>
              <a:rPr lang="nl-BE" dirty="0" err="1" smtClean="0"/>
              <a:t>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60" y="1102408"/>
            <a:ext cx="10058400" cy="5147071"/>
          </a:xfrm>
          <a:prstGeom prst="rect">
            <a:avLst/>
          </a:prstGeom>
        </p:spPr>
      </p:pic>
    </p:spTree>
    <p:extLst>
      <p:ext uri="{BB962C8B-B14F-4D97-AF65-F5344CB8AC3E}">
        <p14:creationId xmlns:p14="http://schemas.microsoft.com/office/powerpoint/2010/main" val="205301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Vaccination: (Simplified) </a:t>
            </a:r>
            <a:r>
              <a:rPr lang="en-US" dirty="0" smtClean="0"/>
              <a:t>integration</a:t>
            </a:r>
            <a:endParaRPr lang="en-US" dirty="0"/>
          </a:p>
        </p:txBody>
      </p:sp>
      <p:grpSp>
        <p:nvGrpSpPr>
          <p:cNvPr id="62" name="Group 61"/>
          <p:cNvGrpSpPr>
            <a:grpSpLocks noChangeAspect="1"/>
          </p:cNvGrpSpPr>
          <p:nvPr/>
        </p:nvGrpSpPr>
        <p:grpSpPr>
          <a:xfrm>
            <a:off x="1797533" y="1031773"/>
            <a:ext cx="1787669" cy="1276845"/>
            <a:chOff x="4220140" y="2998141"/>
            <a:chExt cx="3213437" cy="2295203"/>
          </a:xfrm>
        </p:grpSpPr>
        <p:pic>
          <p:nvPicPr>
            <p:cNvPr id="63" name="Picture 62"/>
            <p:cNvPicPr>
              <a:picLocks noChangeAspect="1"/>
            </p:cNvPicPr>
            <p:nvPr/>
          </p:nvPicPr>
          <p:blipFill>
            <a:blip r:embed="rId3"/>
            <a:stretch>
              <a:fillRect/>
            </a:stretch>
          </p:blipFill>
          <p:spPr>
            <a:xfrm>
              <a:off x="5188671" y="2998141"/>
              <a:ext cx="1276350" cy="2019300"/>
            </a:xfrm>
            <a:prstGeom prst="rect">
              <a:avLst/>
            </a:prstGeom>
          </p:spPr>
        </p:pic>
        <p:sp>
          <p:nvSpPr>
            <p:cNvPr id="64" name="TextBox 63"/>
            <p:cNvSpPr txBox="1"/>
            <p:nvPr/>
          </p:nvSpPr>
          <p:spPr>
            <a:xfrm>
              <a:off x="4220140" y="4629448"/>
              <a:ext cx="3213437" cy="663896"/>
            </a:xfrm>
            <a:prstGeom prst="rect">
              <a:avLst/>
            </a:prstGeom>
            <a:noFill/>
          </p:spPr>
          <p:txBody>
            <a:bodyPr wrap="none" rtlCol="0">
              <a:spAutoFit/>
            </a:bodyPr>
            <a:lstStyle/>
            <a:p>
              <a:pPr algn="ctr"/>
              <a:r>
                <a:rPr lang="fr-BE" dirty="0" smtClean="0"/>
                <a:t>National </a:t>
              </a:r>
              <a:r>
                <a:rPr lang="fr-BE" dirty="0" err="1" smtClean="0"/>
                <a:t>Register</a:t>
              </a:r>
              <a:endParaRPr lang="fr-BE" dirty="0"/>
            </a:p>
          </p:txBody>
        </p:sp>
      </p:grpSp>
      <p:grpSp>
        <p:nvGrpSpPr>
          <p:cNvPr id="65" name="Group 64"/>
          <p:cNvGrpSpPr>
            <a:grpSpLocks noChangeAspect="1"/>
          </p:cNvGrpSpPr>
          <p:nvPr/>
        </p:nvGrpSpPr>
        <p:grpSpPr>
          <a:xfrm>
            <a:off x="123286" y="2770450"/>
            <a:ext cx="2889894" cy="2096342"/>
            <a:chOff x="3196143" y="2998141"/>
            <a:chExt cx="5261428" cy="3816660"/>
          </a:xfrm>
        </p:grpSpPr>
        <p:pic>
          <p:nvPicPr>
            <p:cNvPr id="72" name="Picture 71"/>
            <p:cNvPicPr>
              <a:picLocks noChangeAspect="1"/>
            </p:cNvPicPr>
            <p:nvPr/>
          </p:nvPicPr>
          <p:blipFill>
            <a:blip r:embed="rId3"/>
            <a:stretch>
              <a:fillRect/>
            </a:stretch>
          </p:blipFill>
          <p:spPr>
            <a:xfrm>
              <a:off x="5188673" y="2998141"/>
              <a:ext cx="1276351" cy="2019301"/>
            </a:xfrm>
            <a:prstGeom prst="rect">
              <a:avLst/>
            </a:prstGeom>
          </p:spPr>
        </p:pic>
        <p:sp>
          <p:nvSpPr>
            <p:cNvPr id="73" name="TextBox 72"/>
            <p:cNvSpPr txBox="1"/>
            <p:nvPr/>
          </p:nvSpPr>
          <p:spPr>
            <a:xfrm>
              <a:off x="3196143" y="4629448"/>
              <a:ext cx="5261428" cy="2185353"/>
            </a:xfrm>
            <a:prstGeom prst="rect">
              <a:avLst/>
            </a:prstGeom>
            <a:noFill/>
          </p:spPr>
          <p:txBody>
            <a:bodyPr wrap="none" rtlCol="0">
              <a:spAutoFit/>
            </a:bodyPr>
            <a:lstStyle/>
            <a:p>
              <a:pPr algn="ctr"/>
              <a:r>
                <a:rPr lang="fr-BE" dirty="0" smtClean="0"/>
                <a:t>CoBRHA</a:t>
              </a:r>
              <a:br>
                <a:rPr lang="fr-BE" dirty="0" smtClean="0"/>
              </a:br>
              <a:r>
                <a:rPr lang="fr-BE" dirty="0" err="1" smtClean="0"/>
                <a:t>Regions</a:t>
              </a:r>
              <a:endParaRPr lang="fr-BE" dirty="0" smtClean="0"/>
            </a:p>
            <a:p>
              <a:pPr algn="ctr"/>
              <a:r>
                <a:rPr lang="fr-BE" dirty="0"/>
                <a:t>National </a:t>
              </a:r>
              <a:r>
                <a:rPr lang="fr-BE" dirty="0" err="1"/>
                <a:t>Intermutual</a:t>
              </a:r>
              <a:r>
                <a:rPr lang="fr-BE" dirty="0"/>
                <a:t> </a:t>
              </a:r>
              <a:r>
                <a:rPr lang="fr-BE" dirty="0" err="1" smtClean="0"/>
                <a:t>College</a:t>
              </a:r>
              <a:r>
                <a:rPr lang="fr-BE" dirty="0" smtClean="0"/>
                <a:t/>
              </a:r>
              <a:br>
                <a:rPr lang="fr-BE" dirty="0" smtClean="0"/>
              </a:br>
              <a:r>
                <a:rPr lang="fr-BE" dirty="0" smtClean="0"/>
                <a:t> </a:t>
              </a:r>
              <a:r>
                <a:rPr lang="fr-BE" dirty="0" err="1" smtClean="0"/>
                <a:t>Doctors</a:t>
              </a:r>
              <a:endParaRPr lang="fr-BE" dirty="0" smtClean="0"/>
            </a:p>
          </p:txBody>
        </p:sp>
      </p:grpSp>
      <p:grpSp>
        <p:nvGrpSpPr>
          <p:cNvPr id="78" name="Group 77"/>
          <p:cNvGrpSpPr/>
          <p:nvPr/>
        </p:nvGrpSpPr>
        <p:grpSpPr>
          <a:xfrm>
            <a:off x="1925108" y="5091433"/>
            <a:ext cx="1197238" cy="1422586"/>
            <a:chOff x="2255581" y="4853618"/>
            <a:chExt cx="1197238" cy="1422586"/>
          </a:xfrm>
        </p:grpSpPr>
        <p:pic>
          <p:nvPicPr>
            <p:cNvPr id="82" name="Picture 81"/>
            <p:cNvPicPr>
              <a:picLocks noChangeAspect="1"/>
            </p:cNvPicPr>
            <p:nvPr/>
          </p:nvPicPr>
          <p:blipFill>
            <a:blip r:embed="rId4"/>
            <a:stretch>
              <a:fillRect/>
            </a:stretch>
          </p:blipFill>
          <p:spPr>
            <a:xfrm>
              <a:off x="2255581" y="4853618"/>
              <a:ext cx="1148294" cy="1021411"/>
            </a:xfrm>
            <a:prstGeom prst="rect">
              <a:avLst/>
            </a:prstGeom>
          </p:spPr>
        </p:pic>
        <p:pic>
          <p:nvPicPr>
            <p:cNvPr id="83" name="Picture 82"/>
            <p:cNvPicPr>
              <a:picLocks noChangeAspect="1"/>
            </p:cNvPicPr>
            <p:nvPr/>
          </p:nvPicPr>
          <p:blipFill>
            <a:blip r:embed="rId5"/>
            <a:stretch>
              <a:fillRect/>
            </a:stretch>
          </p:blipFill>
          <p:spPr>
            <a:xfrm>
              <a:off x="3052769" y="5447169"/>
              <a:ext cx="400050" cy="485775"/>
            </a:xfrm>
            <a:prstGeom prst="rect">
              <a:avLst/>
            </a:prstGeom>
          </p:spPr>
        </p:pic>
        <p:sp>
          <p:nvSpPr>
            <p:cNvPr id="84" name="TextBox 83"/>
            <p:cNvSpPr txBox="1"/>
            <p:nvPr/>
          </p:nvSpPr>
          <p:spPr>
            <a:xfrm>
              <a:off x="2734932" y="5906872"/>
              <a:ext cx="184730" cy="369332"/>
            </a:xfrm>
            <a:prstGeom prst="rect">
              <a:avLst/>
            </a:prstGeom>
            <a:noFill/>
          </p:spPr>
          <p:txBody>
            <a:bodyPr wrap="none" rtlCol="0">
              <a:spAutoFit/>
            </a:bodyPr>
            <a:lstStyle/>
            <a:p>
              <a:pPr algn="ctr"/>
              <a:endParaRPr lang="fr-BE" dirty="0"/>
            </a:p>
          </p:txBody>
        </p:sp>
      </p:grpSp>
      <p:grpSp>
        <p:nvGrpSpPr>
          <p:cNvPr id="86" name="Group 85"/>
          <p:cNvGrpSpPr/>
          <p:nvPr/>
        </p:nvGrpSpPr>
        <p:grpSpPr>
          <a:xfrm>
            <a:off x="388252" y="4910171"/>
            <a:ext cx="1042658" cy="1376054"/>
            <a:chOff x="307801" y="2695648"/>
            <a:chExt cx="1242355" cy="1590675"/>
          </a:xfrm>
        </p:grpSpPr>
        <p:pic>
          <p:nvPicPr>
            <p:cNvPr id="87" name="Picture 86"/>
            <p:cNvPicPr>
              <a:picLocks noChangeAspect="1"/>
            </p:cNvPicPr>
            <p:nvPr/>
          </p:nvPicPr>
          <p:blipFill>
            <a:blip r:embed="rId6"/>
            <a:stretch>
              <a:fillRect/>
            </a:stretch>
          </p:blipFill>
          <p:spPr>
            <a:xfrm>
              <a:off x="384865" y="2695648"/>
              <a:ext cx="1095375" cy="1590675"/>
            </a:xfrm>
            <a:prstGeom prst="rect">
              <a:avLst/>
            </a:prstGeom>
          </p:spPr>
        </p:pic>
        <p:sp>
          <p:nvSpPr>
            <p:cNvPr id="88" name="TextBox 87"/>
            <p:cNvSpPr txBox="1"/>
            <p:nvPr/>
          </p:nvSpPr>
          <p:spPr>
            <a:xfrm>
              <a:off x="307801" y="3804323"/>
              <a:ext cx="1242355" cy="426936"/>
            </a:xfrm>
            <a:prstGeom prst="rect">
              <a:avLst/>
            </a:prstGeom>
            <a:noFill/>
          </p:spPr>
          <p:txBody>
            <a:bodyPr wrap="none" rtlCol="0">
              <a:spAutoFit/>
            </a:bodyPr>
            <a:lstStyle/>
            <a:p>
              <a:pPr algn="ctr"/>
              <a:r>
                <a:rPr lang="fr-BE" dirty="0" err="1" smtClean="0"/>
                <a:t>Hospitals</a:t>
              </a:r>
              <a:endParaRPr lang="fr-BE" dirty="0"/>
            </a:p>
          </p:txBody>
        </p:sp>
      </p:grpSp>
      <p:grpSp>
        <p:nvGrpSpPr>
          <p:cNvPr id="2" name="Group 1"/>
          <p:cNvGrpSpPr/>
          <p:nvPr/>
        </p:nvGrpSpPr>
        <p:grpSpPr>
          <a:xfrm>
            <a:off x="3943950" y="5077983"/>
            <a:ext cx="1424247" cy="1436580"/>
            <a:chOff x="7665719" y="1357444"/>
            <a:chExt cx="1424247" cy="1436580"/>
          </a:xfrm>
        </p:grpSpPr>
        <p:pic>
          <p:nvPicPr>
            <p:cNvPr id="89" name="Picture 88"/>
            <p:cNvPicPr>
              <a:picLocks noChangeAspect="1"/>
            </p:cNvPicPr>
            <p:nvPr/>
          </p:nvPicPr>
          <p:blipFill rotWithShape="1">
            <a:blip r:embed="rId7">
              <a:duotone>
                <a:schemeClr val="accent5">
                  <a:shade val="45000"/>
                  <a:satMod val="135000"/>
                </a:schemeClr>
                <a:prstClr val="white"/>
              </a:duotone>
            </a:blip>
            <a:srcRect t="13381" b="10437"/>
            <a:stretch/>
          </p:blipFill>
          <p:spPr>
            <a:xfrm>
              <a:off x="7665719" y="1357444"/>
              <a:ext cx="1424247" cy="1090670"/>
            </a:xfrm>
            <a:prstGeom prst="rect">
              <a:avLst/>
            </a:prstGeom>
          </p:spPr>
        </p:pic>
        <p:sp>
          <p:nvSpPr>
            <p:cNvPr id="90" name="TextBox 89"/>
            <p:cNvSpPr txBox="1"/>
            <p:nvPr/>
          </p:nvSpPr>
          <p:spPr>
            <a:xfrm>
              <a:off x="7744500" y="2424692"/>
              <a:ext cx="1266693" cy="369332"/>
            </a:xfrm>
            <a:prstGeom prst="rect">
              <a:avLst/>
            </a:prstGeom>
            <a:noFill/>
          </p:spPr>
          <p:txBody>
            <a:bodyPr wrap="none" rtlCol="0">
              <a:spAutoFit/>
            </a:bodyPr>
            <a:lstStyle/>
            <a:p>
              <a:pPr algn="ctr"/>
              <a:r>
                <a:rPr lang="en-US" dirty="0" smtClean="0"/>
                <a:t>Pharmacies</a:t>
              </a:r>
              <a:endParaRPr lang="en-US" dirty="0"/>
            </a:p>
          </p:txBody>
        </p:sp>
      </p:grpSp>
      <p:grpSp>
        <p:nvGrpSpPr>
          <p:cNvPr id="7" name="Group 6"/>
          <p:cNvGrpSpPr/>
          <p:nvPr/>
        </p:nvGrpSpPr>
        <p:grpSpPr>
          <a:xfrm>
            <a:off x="6988024" y="2784253"/>
            <a:ext cx="2146613" cy="1734558"/>
            <a:chOff x="8129849" y="2553343"/>
            <a:chExt cx="2146613" cy="1734558"/>
          </a:xfrm>
        </p:grpSpPr>
        <p:pic>
          <p:nvPicPr>
            <p:cNvPr id="4" name="Picture 3"/>
            <p:cNvPicPr>
              <a:picLocks noChangeAspect="1"/>
            </p:cNvPicPr>
            <p:nvPr/>
          </p:nvPicPr>
          <p:blipFill>
            <a:blip r:embed="rId8"/>
            <a:stretch>
              <a:fillRect/>
            </a:stretch>
          </p:blipFill>
          <p:spPr>
            <a:xfrm>
              <a:off x="8592843" y="2553343"/>
              <a:ext cx="1220579" cy="1088227"/>
            </a:xfrm>
            <a:prstGeom prst="rect">
              <a:avLst/>
            </a:prstGeom>
          </p:spPr>
        </p:pic>
        <p:sp>
          <p:nvSpPr>
            <p:cNvPr id="91" name="TextBox 90"/>
            <p:cNvSpPr txBox="1"/>
            <p:nvPr/>
          </p:nvSpPr>
          <p:spPr>
            <a:xfrm>
              <a:off x="8129849" y="3641570"/>
              <a:ext cx="2146613" cy="646331"/>
            </a:xfrm>
            <a:prstGeom prst="rect">
              <a:avLst/>
            </a:prstGeom>
            <a:noFill/>
          </p:spPr>
          <p:txBody>
            <a:bodyPr wrap="none" rtlCol="0">
              <a:spAutoFit/>
            </a:bodyPr>
            <a:lstStyle/>
            <a:p>
              <a:pPr algn="ctr"/>
              <a:r>
                <a:rPr lang="fr-BE" dirty="0" err="1" smtClean="0"/>
                <a:t>Inivitation</a:t>
              </a:r>
              <a:r>
                <a:rPr lang="fr-BE" dirty="0" smtClean="0"/>
                <a:t> &amp; </a:t>
              </a:r>
              <a:r>
                <a:rPr lang="fr-BE" dirty="0" err="1" smtClean="0"/>
                <a:t>booking</a:t>
              </a:r>
              <a:r>
                <a:rPr lang="fr-BE" dirty="0"/>
                <a:t/>
              </a:r>
              <a:br>
                <a:rPr lang="fr-BE" dirty="0"/>
              </a:br>
              <a:r>
                <a:rPr lang="fr-BE" dirty="0" smtClean="0"/>
                <a:t>system</a:t>
              </a:r>
              <a:endParaRPr lang="fr-BE" dirty="0"/>
            </a:p>
          </p:txBody>
        </p:sp>
      </p:grpSp>
      <p:grpSp>
        <p:nvGrpSpPr>
          <p:cNvPr id="96" name="Group 95"/>
          <p:cNvGrpSpPr>
            <a:grpSpLocks noChangeAspect="1"/>
          </p:cNvGrpSpPr>
          <p:nvPr/>
        </p:nvGrpSpPr>
        <p:grpSpPr>
          <a:xfrm>
            <a:off x="8450451" y="771236"/>
            <a:ext cx="1097160" cy="1276845"/>
            <a:chOff x="4840753" y="2998141"/>
            <a:chExt cx="1972208" cy="2295203"/>
          </a:xfrm>
        </p:grpSpPr>
        <p:pic>
          <p:nvPicPr>
            <p:cNvPr id="97" name="Picture 96"/>
            <p:cNvPicPr>
              <a:picLocks noChangeAspect="1"/>
            </p:cNvPicPr>
            <p:nvPr/>
          </p:nvPicPr>
          <p:blipFill>
            <a:blip r:embed="rId3"/>
            <a:stretch>
              <a:fillRect/>
            </a:stretch>
          </p:blipFill>
          <p:spPr>
            <a:xfrm>
              <a:off x="5188671" y="2998141"/>
              <a:ext cx="1276350" cy="2019300"/>
            </a:xfrm>
            <a:prstGeom prst="rect">
              <a:avLst/>
            </a:prstGeom>
          </p:spPr>
        </p:pic>
        <p:sp>
          <p:nvSpPr>
            <p:cNvPr id="109" name="TextBox 108"/>
            <p:cNvSpPr txBox="1"/>
            <p:nvPr/>
          </p:nvSpPr>
          <p:spPr>
            <a:xfrm>
              <a:off x="4840753" y="4629448"/>
              <a:ext cx="1972208" cy="663896"/>
            </a:xfrm>
            <a:prstGeom prst="rect">
              <a:avLst/>
            </a:prstGeom>
            <a:noFill/>
          </p:spPr>
          <p:txBody>
            <a:bodyPr wrap="none" rtlCol="0">
              <a:spAutoFit/>
            </a:bodyPr>
            <a:lstStyle/>
            <a:p>
              <a:pPr algn="ctr"/>
              <a:r>
                <a:rPr lang="fr-BE" dirty="0" err="1" smtClean="0"/>
                <a:t>Vaccinnet</a:t>
              </a:r>
              <a:endParaRPr lang="fr-BE" dirty="0"/>
            </a:p>
          </p:txBody>
        </p:sp>
      </p:grpSp>
      <p:grpSp>
        <p:nvGrpSpPr>
          <p:cNvPr id="13" name="Group 12"/>
          <p:cNvGrpSpPr/>
          <p:nvPr/>
        </p:nvGrpSpPr>
        <p:grpSpPr>
          <a:xfrm>
            <a:off x="7175958" y="5035382"/>
            <a:ext cx="1770741" cy="1667754"/>
            <a:chOff x="7859998" y="4622373"/>
            <a:chExt cx="1770741" cy="1667754"/>
          </a:xfrm>
        </p:grpSpPr>
        <p:grpSp>
          <p:nvGrpSpPr>
            <p:cNvPr id="9" name="Group 8"/>
            <p:cNvGrpSpPr/>
            <p:nvPr/>
          </p:nvGrpSpPr>
          <p:grpSpPr>
            <a:xfrm>
              <a:off x="7859998" y="4622373"/>
              <a:ext cx="1770741" cy="1667754"/>
              <a:chOff x="7859998" y="4622373"/>
              <a:chExt cx="1770741" cy="1667754"/>
            </a:xfrm>
          </p:grpSpPr>
          <p:sp>
            <p:nvSpPr>
              <p:cNvPr id="95" name="TextBox 94"/>
              <p:cNvSpPr txBox="1"/>
              <p:nvPr/>
            </p:nvSpPr>
            <p:spPr>
              <a:xfrm>
                <a:off x="7859998" y="5643796"/>
                <a:ext cx="1770741" cy="646331"/>
              </a:xfrm>
              <a:prstGeom prst="rect">
                <a:avLst/>
              </a:prstGeom>
              <a:noFill/>
            </p:spPr>
            <p:txBody>
              <a:bodyPr wrap="none" rtlCol="0">
                <a:spAutoFit/>
              </a:bodyPr>
              <a:lstStyle/>
              <a:p>
                <a:pPr algn="ctr"/>
                <a:r>
                  <a:rPr lang="fr-BE" dirty="0" smtClean="0"/>
                  <a:t>Last minute </a:t>
                </a:r>
                <a:br>
                  <a:rPr lang="fr-BE" dirty="0" smtClean="0"/>
                </a:br>
                <a:r>
                  <a:rPr lang="fr-BE" dirty="0" smtClean="0"/>
                  <a:t>invitation system</a:t>
                </a:r>
                <a:endParaRPr lang="fr-BE" dirty="0"/>
              </a:p>
            </p:txBody>
          </p:sp>
          <p:pic>
            <p:nvPicPr>
              <p:cNvPr id="110" name="Picture 109"/>
              <p:cNvPicPr>
                <a:picLocks noChangeAspect="1"/>
              </p:cNvPicPr>
              <p:nvPr/>
            </p:nvPicPr>
            <p:blipFill>
              <a:blip r:embed="rId4"/>
              <a:stretch>
                <a:fillRect/>
              </a:stretch>
            </p:blipFill>
            <p:spPr>
              <a:xfrm>
                <a:off x="8171218" y="4622373"/>
                <a:ext cx="1148294" cy="1021411"/>
              </a:xfrm>
              <a:prstGeom prst="rect">
                <a:avLst/>
              </a:prstGeom>
            </p:spPr>
          </p:pic>
        </p:grpSp>
        <p:pic>
          <p:nvPicPr>
            <p:cNvPr id="8" name="Picture 7"/>
            <p:cNvPicPr>
              <a:picLocks noChangeAspect="1"/>
            </p:cNvPicPr>
            <p:nvPr/>
          </p:nvPicPr>
          <p:blipFill rotWithShape="1">
            <a:blip r:embed="rId9"/>
            <a:srcRect t="24077" b="10861"/>
            <a:stretch/>
          </p:blipFill>
          <p:spPr>
            <a:xfrm>
              <a:off x="8337393" y="4838802"/>
              <a:ext cx="815944" cy="366961"/>
            </a:xfrm>
            <a:prstGeom prst="rect">
              <a:avLst/>
            </a:prstGeom>
          </p:spPr>
        </p:pic>
      </p:grpSp>
      <p:grpSp>
        <p:nvGrpSpPr>
          <p:cNvPr id="18" name="Group 17"/>
          <p:cNvGrpSpPr/>
          <p:nvPr/>
        </p:nvGrpSpPr>
        <p:grpSpPr>
          <a:xfrm>
            <a:off x="9814424" y="2737733"/>
            <a:ext cx="2007794" cy="1436263"/>
            <a:chOff x="10078082" y="4784585"/>
            <a:chExt cx="2007794" cy="1436263"/>
          </a:xfrm>
        </p:grpSpPr>
        <p:grpSp>
          <p:nvGrpSpPr>
            <p:cNvPr id="17" name="Group 16"/>
            <p:cNvGrpSpPr/>
            <p:nvPr/>
          </p:nvGrpSpPr>
          <p:grpSpPr>
            <a:xfrm>
              <a:off x="10515236" y="4784585"/>
              <a:ext cx="1348229" cy="1066931"/>
              <a:chOff x="9752009" y="5690415"/>
              <a:chExt cx="1348229" cy="1066931"/>
            </a:xfrm>
          </p:grpSpPr>
          <p:pic>
            <p:nvPicPr>
              <p:cNvPr id="7170" name="Picture 2" descr="C:\Users\niro\AppData\Local\Temp\SNAGHTML7c6f839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798142" flipH="1" flipV="1">
                <a:off x="10414043" y="5693143"/>
                <a:ext cx="688923" cy="683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1"/>
              <a:stretch>
                <a:fillRect/>
              </a:stretch>
            </p:blipFill>
            <p:spPr>
              <a:xfrm>
                <a:off x="9752009" y="5804846"/>
                <a:ext cx="1133475" cy="952500"/>
              </a:xfrm>
              <a:prstGeom prst="rect">
                <a:avLst/>
              </a:prstGeom>
            </p:spPr>
          </p:pic>
        </p:grpSp>
        <p:sp>
          <p:nvSpPr>
            <p:cNvPr id="112" name="TextBox 111"/>
            <p:cNvSpPr txBox="1"/>
            <p:nvPr/>
          </p:nvSpPr>
          <p:spPr>
            <a:xfrm>
              <a:off x="10078082" y="5851516"/>
              <a:ext cx="2007794" cy="369332"/>
            </a:xfrm>
            <a:prstGeom prst="rect">
              <a:avLst/>
            </a:prstGeom>
            <a:noFill/>
          </p:spPr>
          <p:txBody>
            <a:bodyPr wrap="none" rtlCol="0">
              <a:spAutoFit/>
            </a:bodyPr>
            <a:lstStyle/>
            <a:p>
              <a:pPr algn="ctr"/>
              <a:r>
                <a:rPr lang="fr-BE" dirty="0" smtClean="0"/>
                <a:t>Vaccination </a:t>
              </a:r>
              <a:r>
                <a:rPr lang="fr-BE" dirty="0" err="1" smtClean="0"/>
                <a:t>centers</a:t>
              </a:r>
              <a:endParaRPr lang="fr-BE" dirty="0"/>
            </a:p>
          </p:txBody>
        </p:sp>
      </p:grpSp>
      <p:cxnSp>
        <p:nvCxnSpPr>
          <p:cNvPr id="113" name="Curved Connector 112"/>
          <p:cNvCxnSpPr>
            <a:stCxn id="63" idx="3"/>
            <a:endCxn id="6" idx="0"/>
          </p:cNvCxnSpPr>
          <p:nvPr/>
        </p:nvCxnSpPr>
        <p:spPr>
          <a:xfrm>
            <a:off x="3046386" y="1593452"/>
            <a:ext cx="1614074" cy="1002218"/>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urved Connector 114"/>
          <p:cNvCxnSpPr>
            <a:stCxn id="72" idx="3"/>
            <a:endCxn id="6" idx="1"/>
          </p:cNvCxnSpPr>
          <p:nvPr/>
        </p:nvCxnSpPr>
        <p:spPr>
          <a:xfrm>
            <a:off x="1918753" y="3325012"/>
            <a:ext cx="2279331" cy="217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87" idx="3"/>
            <a:endCxn id="82" idx="1"/>
          </p:cNvCxnSpPr>
          <p:nvPr/>
        </p:nvCxnSpPr>
        <p:spPr>
          <a:xfrm>
            <a:off x="1372233" y="5598198"/>
            <a:ext cx="552875" cy="3941"/>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0" name="Curved Connector 119"/>
          <p:cNvCxnSpPr>
            <a:stCxn id="82" idx="0"/>
            <a:endCxn id="6" idx="1"/>
          </p:cNvCxnSpPr>
          <p:nvPr/>
        </p:nvCxnSpPr>
        <p:spPr>
          <a:xfrm rot="5400000" flipH="1" flipV="1">
            <a:off x="2466548" y="3359898"/>
            <a:ext cx="1764243" cy="1698829"/>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a:stCxn id="15" idx="2"/>
            <a:endCxn id="89" idx="0"/>
          </p:cNvCxnSpPr>
          <p:nvPr/>
        </p:nvCxnSpPr>
        <p:spPr>
          <a:xfrm rot="5400000">
            <a:off x="4192743" y="4610261"/>
            <a:ext cx="931053" cy="4390"/>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Curved Connector 121"/>
          <p:cNvCxnSpPr>
            <a:stCxn id="67" idx="1"/>
            <a:endCxn id="6" idx="0"/>
          </p:cNvCxnSpPr>
          <p:nvPr/>
        </p:nvCxnSpPr>
        <p:spPr>
          <a:xfrm rot="10800000" flipV="1">
            <a:off x="4660461" y="1326382"/>
            <a:ext cx="1999013" cy="1269287"/>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4" name="Curved Connector 123"/>
          <p:cNvCxnSpPr>
            <a:stCxn id="14" idx="0"/>
            <a:endCxn id="97" idx="3"/>
          </p:cNvCxnSpPr>
          <p:nvPr/>
        </p:nvCxnSpPr>
        <p:spPr>
          <a:xfrm rot="16200000" flipV="1">
            <a:off x="9326558" y="1360406"/>
            <a:ext cx="1519249" cy="1464268"/>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6" idx="3"/>
            <a:endCxn id="4" idx="1"/>
          </p:cNvCxnSpPr>
          <p:nvPr/>
        </p:nvCxnSpPr>
        <p:spPr>
          <a:xfrm>
            <a:off x="5122836" y="3327190"/>
            <a:ext cx="2328182" cy="117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a:stCxn id="6" idx="3"/>
            <a:endCxn id="110" idx="1"/>
          </p:cNvCxnSpPr>
          <p:nvPr/>
        </p:nvCxnSpPr>
        <p:spPr>
          <a:xfrm>
            <a:off x="5122836" y="3327190"/>
            <a:ext cx="2364342" cy="221889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a:stCxn id="91" idx="2"/>
            <a:endCxn id="110" idx="0"/>
          </p:cNvCxnSpPr>
          <p:nvPr/>
        </p:nvCxnSpPr>
        <p:spPr>
          <a:xfrm rot="5400000">
            <a:off x="7803041" y="4777096"/>
            <a:ext cx="516571" cy="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4" idx="3"/>
            <a:endCxn id="14" idx="1"/>
          </p:cNvCxnSpPr>
          <p:nvPr/>
        </p:nvCxnSpPr>
        <p:spPr>
          <a:xfrm>
            <a:off x="8671597" y="3328367"/>
            <a:ext cx="1579981" cy="4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12">
            <a:duotone>
              <a:schemeClr val="accent3">
                <a:shade val="45000"/>
                <a:satMod val="135000"/>
              </a:schemeClr>
              <a:prstClr val="white"/>
            </a:duotone>
          </a:blip>
          <a:stretch>
            <a:fillRect/>
          </a:stretch>
        </p:blipFill>
        <p:spPr>
          <a:xfrm>
            <a:off x="10480179" y="5164251"/>
            <a:ext cx="676275" cy="752475"/>
          </a:xfrm>
          <a:prstGeom prst="rect">
            <a:avLst/>
          </a:prstGeom>
        </p:spPr>
      </p:pic>
      <p:cxnSp>
        <p:nvCxnSpPr>
          <p:cNvPr id="138" name="Curved Connector 137"/>
          <p:cNvCxnSpPr>
            <a:stCxn id="4" idx="3"/>
            <a:endCxn id="137" idx="1"/>
          </p:cNvCxnSpPr>
          <p:nvPr/>
        </p:nvCxnSpPr>
        <p:spPr>
          <a:xfrm>
            <a:off x="8671597" y="3328367"/>
            <a:ext cx="1808582" cy="2212122"/>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140"/>
          <p:cNvCxnSpPr>
            <a:stCxn id="110" idx="3"/>
            <a:endCxn id="137" idx="1"/>
          </p:cNvCxnSpPr>
          <p:nvPr/>
        </p:nvCxnSpPr>
        <p:spPr>
          <a:xfrm flipV="1">
            <a:off x="8635472" y="5540489"/>
            <a:ext cx="1844707" cy="5599"/>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92" name="Group 7191"/>
          <p:cNvGrpSpPr/>
          <p:nvPr/>
        </p:nvGrpSpPr>
        <p:grpSpPr>
          <a:xfrm>
            <a:off x="3251584" y="2583792"/>
            <a:ext cx="2817759" cy="1563138"/>
            <a:chOff x="3251584" y="2727808"/>
            <a:chExt cx="2817759" cy="1563138"/>
          </a:xfrm>
        </p:grpSpPr>
        <p:grpSp>
          <p:nvGrpSpPr>
            <p:cNvPr id="16" name="Group 15"/>
            <p:cNvGrpSpPr>
              <a:grpSpLocks noChangeAspect="1"/>
            </p:cNvGrpSpPr>
            <p:nvPr/>
          </p:nvGrpSpPr>
          <p:grpSpPr>
            <a:xfrm>
              <a:off x="3251584" y="2739686"/>
              <a:ext cx="2817759" cy="1551260"/>
              <a:chOff x="3882304" y="2998141"/>
              <a:chExt cx="3889094" cy="2141062"/>
            </a:xfrm>
          </p:grpSpPr>
          <p:pic>
            <p:nvPicPr>
              <p:cNvPr id="6" name="Picture 5"/>
              <p:cNvPicPr>
                <a:picLocks noChangeAspect="1"/>
              </p:cNvPicPr>
              <p:nvPr/>
            </p:nvPicPr>
            <p:blipFill>
              <a:blip r:embed="rId3"/>
              <a:stretch>
                <a:fillRect/>
              </a:stretch>
            </p:blipFill>
            <p:spPr>
              <a:xfrm>
                <a:off x="5188671" y="2998141"/>
                <a:ext cx="1276350" cy="2019300"/>
              </a:xfrm>
              <a:prstGeom prst="rect">
                <a:avLst/>
              </a:prstGeom>
            </p:spPr>
          </p:pic>
          <p:sp>
            <p:nvSpPr>
              <p:cNvPr id="15" name="TextBox 14"/>
              <p:cNvSpPr txBox="1"/>
              <p:nvPr/>
            </p:nvSpPr>
            <p:spPr>
              <a:xfrm>
                <a:off x="3882304" y="4629448"/>
                <a:ext cx="3889094" cy="509755"/>
              </a:xfrm>
              <a:prstGeom prst="rect">
                <a:avLst/>
              </a:prstGeom>
              <a:noFill/>
            </p:spPr>
            <p:txBody>
              <a:bodyPr wrap="none" rtlCol="0">
                <a:spAutoFit/>
              </a:bodyPr>
              <a:lstStyle/>
              <a:p>
                <a:pPr algn="ctr"/>
                <a:r>
                  <a:rPr lang="en-US" dirty="0" smtClean="0"/>
                  <a:t>Vaccination Codes Database</a:t>
                </a:r>
                <a:endParaRPr lang="en-US" dirty="0"/>
              </a:p>
            </p:txBody>
          </p:sp>
        </p:grpSp>
        <p:pic>
          <p:nvPicPr>
            <p:cNvPr id="152" name="Picture 151"/>
            <p:cNvPicPr>
              <a:picLocks noChangeAspect="1"/>
            </p:cNvPicPr>
            <p:nvPr/>
          </p:nvPicPr>
          <p:blipFill rotWithShape="1">
            <a:blip r:embed="rId13" cstate="print">
              <a:extLst>
                <a:ext uri="{28A0092B-C50C-407E-A947-70E740481C1C}">
                  <a14:useLocalDpi xmlns:a14="http://schemas.microsoft.com/office/drawing/2010/main" val="0"/>
                </a:ext>
              </a:extLst>
            </a:blip>
            <a:srcRect r="65629" b="7461"/>
            <a:stretch/>
          </p:blipFill>
          <p:spPr>
            <a:xfrm>
              <a:off x="4766602" y="2727808"/>
              <a:ext cx="421395" cy="412974"/>
            </a:xfrm>
            <a:prstGeom prst="rect">
              <a:avLst/>
            </a:prstGeom>
          </p:spPr>
        </p:pic>
      </p:grpSp>
      <p:pic>
        <p:nvPicPr>
          <p:cNvPr id="57"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3989" y="2644437"/>
            <a:ext cx="1667147" cy="1364326"/>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a:grpSpLocks noChangeAspect="1"/>
          </p:cNvGrpSpPr>
          <p:nvPr/>
        </p:nvGrpSpPr>
        <p:grpSpPr>
          <a:xfrm>
            <a:off x="6453294" y="764704"/>
            <a:ext cx="1122423" cy="1276845"/>
            <a:chOff x="4818052" y="2998141"/>
            <a:chExt cx="2017620" cy="2295203"/>
          </a:xfrm>
        </p:grpSpPr>
        <p:pic>
          <p:nvPicPr>
            <p:cNvPr id="67" name="Picture 66"/>
            <p:cNvPicPr>
              <a:picLocks noChangeAspect="1"/>
            </p:cNvPicPr>
            <p:nvPr/>
          </p:nvPicPr>
          <p:blipFill>
            <a:blip r:embed="rId3"/>
            <a:stretch>
              <a:fillRect/>
            </a:stretch>
          </p:blipFill>
          <p:spPr>
            <a:xfrm>
              <a:off x="5188671" y="2998141"/>
              <a:ext cx="1276350" cy="2019300"/>
            </a:xfrm>
            <a:prstGeom prst="rect">
              <a:avLst/>
            </a:prstGeom>
          </p:spPr>
        </p:pic>
        <p:sp>
          <p:nvSpPr>
            <p:cNvPr id="68" name="TextBox 67"/>
            <p:cNvSpPr txBox="1"/>
            <p:nvPr/>
          </p:nvSpPr>
          <p:spPr>
            <a:xfrm>
              <a:off x="4818052" y="4629448"/>
              <a:ext cx="2017620" cy="663896"/>
            </a:xfrm>
            <a:prstGeom prst="rect">
              <a:avLst/>
            </a:prstGeom>
            <a:noFill/>
          </p:spPr>
          <p:txBody>
            <a:bodyPr wrap="none" rtlCol="0">
              <a:spAutoFit/>
            </a:bodyPr>
            <a:lstStyle/>
            <a:p>
              <a:pPr algn="ctr"/>
              <a:r>
                <a:rPr lang="fr-BE" dirty="0" err="1" smtClean="0"/>
                <a:t>Sciensano</a:t>
              </a:r>
              <a:endParaRPr lang="fr-BE" dirty="0"/>
            </a:p>
          </p:txBody>
        </p:sp>
      </p:grpSp>
      <p:cxnSp>
        <p:nvCxnSpPr>
          <p:cNvPr id="69" name="Curved Connector 68"/>
          <p:cNvCxnSpPr>
            <a:stCxn id="97" idx="1"/>
            <a:endCxn id="67" idx="3"/>
          </p:cNvCxnSpPr>
          <p:nvPr/>
        </p:nvCxnSpPr>
        <p:spPr>
          <a:xfrm rot="10800000">
            <a:off x="7369521" y="1326383"/>
            <a:ext cx="1274481" cy="653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342911" y="1985438"/>
            <a:ext cx="1357359" cy="1205420"/>
            <a:chOff x="4655626" y="6311062"/>
            <a:chExt cx="1357359" cy="1205420"/>
          </a:xfrm>
        </p:grpSpPr>
        <p:pic>
          <p:nvPicPr>
            <p:cNvPr id="71" name="Picture 7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74" name="TextBox 73"/>
            <p:cNvSpPr txBox="1"/>
            <p:nvPr/>
          </p:nvSpPr>
          <p:spPr>
            <a:xfrm>
              <a:off x="4655626" y="6593152"/>
              <a:ext cx="1357359" cy="923330"/>
            </a:xfrm>
            <a:prstGeom prst="rect">
              <a:avLst/>
            </a:prstGeom>
            <a:noFill/>
          </p:spPr>
          <p:txBody>
            <a:bodyPr wrap="none" rtlCol="0">
              <a:spAutoFit/>
            </a:bodyPr>
            <a:lstStyle/>
            <a:p>
              <a:r>
                <a:rPr lang="fr-BE" b="1" dirty="0" smtClean="0">
                  <a:solidFill>
                    <a:srgbClr val="555150"/>
                  </a:solidFill>
                </a:rPr>
                <a:t>IUAM</a:t>
              </a:r>
            </a:p>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a:p>
              <a:r>
                <a:rPr lang="fr-BE" b="1" dirty="0" err="1" smtClean="0">
                  <a:solidFill>
                    <a:srgbClr val="555150"/>
                  </a:solidFill>
                </a:rPr>
                <a:t>ConsultRN</a:t>
              </a:r>
              <a:endParaRPr lang="fr-BE" b="1" dirty="0" smtClean="0">
                <a:solidFill>
                  <a:srgbClr val="555150"/>
                </a:solidFill>
              </a:endParaRPr>
            </a:p>
          </p:txBody>
        </p:sp>
      </p:grpSp>
    </p:spTree>
    <p:extLst>
      <p:ext uri="{BB962C8B-B14F-4D97-AF65-F5344CB8AC3E}">
        <p14:creationId xmlns:p14="http://schemas.microsoft.com/office/powerpoint/2010/main" val="343468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0" presetClass="entr" presetSubtype="0" fill="hold"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par>
                                <p:cTn id="32" presetID="10"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nodeType="with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par>
                                <p:cTn id="58" presetID="10" presetClass="entr" presetSubtype="0" fill="hold" nodeType="with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fade">
                                      <p:cBhvr>
                                        <p:cTn id="60" dur="500"/>
                                        <p:tgtEl>
                                          <p:spTgt spid="1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fade">
                                      <p:cBhvr>
                                        <p:cTn id="65" dur="500"/>
                                        <p:tgtEl>
                                          <p:spTgt spid="1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fade">
                                      <p:cBhvr>
                                        <p:cTn id="84" dur="500"/>
                                        <p:tgtEl>
                                          <p:spTgt spid="121"/>
                                        </p:tgtEl>
                                      </p:cBhvr>
                                    </p:animEffect>
                                  </p:childTnLst>
                                </p:cTn>
                              </p:par>
                              <p:par>
                                <p:cTn id="85" presetID="10"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fade">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1000"/>
                                        <p:tgtEl>
                                          <p:spTgt spid="70"/>
                                        </p:tgtEl>
                                      </p:cBhvr>
                                    </p:animEffect>
                                    <p:anim calcmode="lin" valueType="num">
                                      <p:cBhvr>
                                        <p:cTn id="98" dur="1000" fill="hold"/>
                                        <p:tgtEl>
                                          <p:spTgt spid="70"/>
                                        </p:tgtEl>
                                        <p:attrNameLst>
                                          <p:attrName>ppt_x</p:attrName>
                                        </p:attrNameLst>
                                      </p:cBhvr>
                                      <p:tavLst>
                                        <p:tav tm="0">
                                          <p:val>
                                            <p:strVal val="#ppt_x"/>
                                          </p:val>
                                        </p:tav>
                                        <p:tav tm="100000">
                                          <p:val>
                                            <p:strVal val="#ppt_x"/>
                                          </p:val>
                                        </p:tav>
                                      </p:tavLst>
                                    </p:anim>
                                    <p:anim calcmode="lin" valueType="num">
                                      <p:cBhvr>
                                        <p:cTn id="9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Security: confidentiality, availability, integrity</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129</a:t>
            </a:fld>
            <a:endParaRPr lang="en-GB" dirty="0"/>
          </a:p>
        </p:txBody>
      </p:sp>
    </p:spTree>
    <p:extLst>
      <p:ext uri="{BB962C8B-B14F-4D97-AF65-F5344CB8AC3E}">
        <p14:creationId xmlns:p14="http://schemas.microsoft.com/office/powerpoint/2010/main" val="525549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smtClean="0"/>
              <a:t>more than 50 electronic services for employers, either based on the electronic exchange of structured messages or via an integrated portal site</a:t>
            </a:r>
          </a:p>
          <a:p>
            <a:pPr lvl="1"/>
            <a:r>
              <a:rPr lang="en-GB" altLang="en-US" smtClean="0"/>
              <a:t>50 social security declaration forms for employers have been abolished</a:t>
            </a:r>
          </a:p>
          <a:p>
            <a:pPr lvl="1"/>
            <a:r>
              <a:rPr lang="en-GB" altLang="en-US" smtClean="0"/>
              <a:t>in the remaining 30 (electronic) declaration forms the number of headings has on average been reduced to a third of the previous number</a:t>
            </a:r>
          </a:p>
          <a:p>
            <a:pPr lvl="1"/>
            <a:r>
              <a:rPr lang="en-GB" altLang="en-US" smtClean="0"/>
              <a:t>declarations are limited to 3 events</a:t>
            </a:r>
          </a:p>
          <a:p>
            <a:pPr lvl="2"/>
            <a:r>
              <a:rPr lang="en-GB" altLang="en-US" smtClean="0"/>
              <a:t>immediate declaration of recruitment and discharge (only electronically)</a:t>
            </a:r>
          </a:p>
          <a:p>
            <a:pPr lvl="2"/>
            <a:r>
              <a:rPr lang="en-GB" altLang="en-US" smtClean="0"/>
              <a:t>quarterly declaration of salary and working time (only electronically)</a:t>
            </a:r>
          </a:p>
          <a:p>
            <a:pPr lvl="2"/>
            <a:r>
              <a:rPr lang="en-GB" altLang="en-US" smtClean="0"/>
              <a:t>occurrence of a social risk (electronically or on paper)</a:t>
            </a:r>
          </a:p>
          <a:p>
            <a:pPr lvl="1"/>
            <a:r>
              <a:rPr lang="en-GB" altLang="en-US" smtClean="0"/>
              <a:t>in 2021, 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56181175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m</a:t>
            </a:r>
            <a:r>
              <a:rPr lang="en-US" dirty="0" smtClean="0"/>
              <a:t>odern technologies can bring enormous benefits and added value, but they must be deployed with the right safeguards for the fundamental right to data protection</a:t>
            </a:r>
          </a:p>
          <a:p>
            <a:r>
              <a:rPr lang="en-US" dirty="0"/>
              <a:t>i</a:t>
            </a:r>
            <a:r>
              <a:rPr lang="en-US" dirty="0" smtClean="0"/>
              <a:t>nternational treaties and national constitutions provide for a whole series of fundamental rights: in addition to the right to data protection, there is also the right to a fair trial, the right to social protection, the right to high-quality healthcare, ...</a:t>
            </a:r>
          </a:p>
          <a:p>
            <a:r>
              <a:rPr lang="en-US" dirty="0"/>
              <a:t>c</a:t>
            </a:r>
            <a:r>
              <a:rPr lang="en-US" dirty="0" smtClean="0"/>
              <a:t>itizens can expect the government to ensure their right to data protection in a way that also respects their other fundamental rights</a:t>
            </a:r>
          </a:p>
          <a:p>
            <a:r>
              <a:rPr lang="en-US" dirty="0"/>
              <a:t>p</a:t>
            </a:r>
            <a:r>
              <a:rPr lang="en-US" dirty="0" smtClean="0"/>
              <a:t>ossible drawbacks should be avoided, but benefits should not be unnecessarily obstructed</a:t>
            </a:r>
          </a:p>
          <a:p>
            <a:r>
              <a:rPr lang="en-US" dirty="0"/>
              <a:t>r</a:t>
            </a:r>
            <a:r>
              <a:rPr lang="en-US" dirty="0" smtClean="0"/>
              <a:t>isk management and data protection-by-design and a multidisciplinary approach are key concepts in this</a:t>
            </a:r>
            <a:endParaRPr lang="nl-NL" dirty="0"/>
          </a:p>
        </p:txBody>
      </p:sp>
      <p:sp>
        <p:nvSpPr>
          <p:cNvPr id="2" name="Title 1"/>
          <p:cNvSpPr>
            <a:spLocks noGrp="1"/>
          </p:cNvSpPr>
          <p:nvPr>
            <p:ph type="title"/>
          </p:nvPr>
        </p:nvSpPr>
        <p:spPr/>
        <p:txBody>
          <a:bodyPr/>
          <a:lstStyle/>
          <a:p>
            <a:r>
              <a:rPr lang="en-GB" smtClean="0"/>
              <a:t>Global vision</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130</a:t>
            </a:fld>
            <a:r>
              <a:rPr lang="fr-BE" smtClean="0"/>
              <a:t> </a:t>
            </a:r>
            <a:endParaRPr lang="fr-BE" dirty="0"/>
          </a:p>
        </p:txBody>
      </p:sp>
    </p:spTree>
    <p:extLst>
      <p:ext uri="{BB962C8B-B14F-4D97-AF65-F5344CB8AC3E}">
        <p14:creationId xmlns:p14="http://schemas.microsoft.com/office/powerpoint/2010/main" val="11116831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err="1" smtClean="0"/>
              <a:t>legal</a:t>
            </a:r>
            <a:r>
              <a:rPr lang="nl-BE" dirty="0" smtClean="0"/>
              <a:t> </a:t>
            </a:r>
            <a:r>
              <a:rPr lang="nl-BE" dirty="0" err="1" smtClean="0"/>
              <a:t>framework</a:t>
            </a:r>
            <a:endParaRPr lang="nl-BE" dirty="0" smtClean="0"/>
          </a:p>
          <a:p>
            <a:endParaRPr lang="nl-BE" dirty="0"/>
          </a:p>
          <a:p>
            <a:r>
              <a:rPr lang="nl-BE" dirty="0" err="1" smtClean="0"/>
              <a:t>minimal</a:t>
            </a:r>
            <a:r>
              <a:rPr lang="nl-BE" dirty="0" smtClean="0"/>
              <a:t> information security </a:t>
            </a:r>
            <a:r>
              <a:rPr lang="nl-BE" dirty="0" err="1" smtClean="0"/>
              <a:t>standards</a:t>
            </a:r>
            <a:endParaRPr lang="nl-BE" dirty="0" smtClean="0"/>
          </a:p>
          <a:p>
            <a:endParaRPr lang="nl-BE" dirty="0"/>
          </a:p>
          <a:p>
            <a:r>
              <a:rPr lang="nl-BE" dirty="0" err="1" smtClean="0"/>
              <a:t>structural</a:t>
            </a:r>
            <a:r>
              <a:rPr lang="nl-BE" dirty="0" smtClean="0"/>
              <a:t> </a:t>
            </a:r>
            <a:r>
              <a:rPr lang="nl-BE" dirty="0" err="1" smtClean="0"/>
              <a:t>and</a:t>
            </a:r>
            <a:r>
              <a:rPr lang="nl-BE" dirty="0" smtClean="0"/>
              <a:t> </a:t>
            </a:r>
            <a:r>
              <a:rPr lang="nl-BE" dirty="0" err="1" smtClean="0"/>
              <a:t>institutional</a:t>
            </a:r>
            <a:r>
              <a:rPr lang="nl-BE" dirty="0" smtClean="0"/>
              <a:t> </a:t>
            </a:r>
            <a:r>
              <a:rPr lang="nl-BE" dirty="0" err="1" smtClean="0"/>
              <a:t>measures</a:t>
            </a:r>
            <a:endParaRPr lang="nl-BE" dirty="0"/>
          </a:p>
          <a:p>
            <a:endParaRPr lang="nl-BE" dirty="0"/>
          </a:p>
          <a:p>
            <a:r>
              <a:rPr lang="nl-BE" dirty="0" err="1" smtClean="0"/>
              <a:t>organisational</a:t>
            </a:r>
            <a:r>
              <a:rPr lang="nl-BE" dirty="0" smtClean="0"/>
              <a:t> </a:t>
            </a:r>
            <a:r>
              <a:rPr lang="nl-BE" dirty="0" err="1" smtClean="0"/>
              <a:t>measures</a:t>
            </a:r>
            <a:endParaRPr lang="nl-BE" dirty="0" smtClean="0"/>
          </a:p>
          <a:p>
            <a:endParaRPr lang="nl-BE" dirty="0"/>
          </a:p>
          <a:p>
            <a:r>
              <a:rPr lang="nl-BE" dirty="0" err="1"/>
              <a:t>technical</a:t>
            </a:r>
            <a:r>
              <a:rPr lang="nl-BE" dirty="0"/>
              <a:t> </a:t>
            </a:r>
            <a:r>
              <a:rPr lang="nl-BE" dirty="0" err="1"/>
              <a:t>measures</a:t>
            </a:r>
            <a:endParaRPr lang="nl-BE" dirty="0"/>
          </a:p>
          <a:p>
            <a:endParaRPr lang="nl-BE" dirty="0"/>
          </a:p>
        </p:txBody>
      </p:sp>
      <p:sp>
        <p:nvSpPr>
          <p:cNvPr id="4" name="Titel 3"/>
          <p:cNvSpPr>
            <a:spLocks noGrp="1"/>
          </p:cNvSpPr>
          <p:nvPr>
            <p:ph type="title"/>
          </p:nvPr>
        </p:nvSpPr>
        <p:spPr/>
        <p:txBody>
          <a:bodyPr/>
          <a:lstStyle/>
          <a:p>
            <a:r>
              <a:rPr lang="nl-BE" dirty="0" err="1" smtClean="0"/>
              <a:t>Holistic</a:t>
            </a:r>
            <a:r>
              <a:rPr lang="nl-BE" dirty="0" smtClean="0"/>
              <a:t> approach</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131</a:t>
            </a:fld>
            <a:r>
              <a:rPr lang="fr-BE" smtClean="0"/>
              <a:t> </a:t>
            </a:r>
            <a:endParaRPr lang="fr-BE" dirty="0"/>
          </a:p>
        </p:txBody>
      </p:sp>
    </p:spTree>
    <p:extLst>
      <p:ext uri="{BB962C8B-B14F-4D97-AF65-F5344CB8AC3E}">
        <p14:creationId xmlns:p14="http://schemas.microsoft.com/office/powerpoint/2010/main" val="12971710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Regulation (EU</a:t>
            </a:r>
            <a:r>
              <a:rPr lang="en-US" dirty="0"/>
              <a:t>) 2016/679 </a:t>
            </a:r>
            <a:r>
              <a:rPr lang="en-US" dirty="0" smtClean="0"/>
              <a:t>of the European Parliament and of the Council </a:t>
            </a:r>
            <a:r>
              <a:rPr lang="en-US" dirty="0"/>
              <a:t>of 27 April 2016 on the protection of natural persons with regard to the processing of personal data and on the free movement of such data, and repealing Directive </a:t>
            </a:r>
            <a:r>
              <a:rPr lang="en-US" dirty="0" smtClean="0"/>
              <a:t>95/46/EC</a:t>
            </a:r>
          </a:p>
          <a:p>
            <a:endParaRPr lang="en-US" dirty="0" smtClean="0"/>
          </a:p>
          <a:p>
            <a:r>
              <a:rPr lang="en-US" dirty="0" smtClean="0"/>
              <a:t>directly </a:t>
            </a:r>
            <a:r>
              <a:rPr lang="en-US" dirty="0"/>
              <a:t>applicable without the need for transposition into national </a:t>
            </a:r>
            <a:r>
              <a:rPr lang="en-US" dirty="0" smtClean="0"/>
              <a:t>law</a:t>
            </a:r>
          </a:p>
          <a:p>
            <a:endParaRPr lang="en-US" dirty="0"/>
          </a:p>
          <a:p>
            <a:r>
              <a:rPr lang="en-US" dirty="0" smtClean="0"/>
              <a:t>applicable as from </a:t>
            </a:r>
            <a:r>
              <a:rPr lang="en-US" dirty="0"/>
              <a:t>25 </a:t>
            </a:r>
            <a:r>
              <a:rPr lang="en-US" dirty="0" smtClean="0"/>
              <a:t>May 2018</a:t>
            </a:r>
          </a:p>
          <a:p>
            <a:endParaRPr lang="en-US" dirty="0"/>
          </a:p>
          <a:p>
            <a:r>
              <a:rPr lang="en-US" dirty="0"/>
              <a:t>see </a:t>
            </a:r>
            <a:r>
              <a:rPr lang="en-US" dirty="0">
                <a:hlinkClick r:id="rId2"/>
              </a:rPr>
              <a:t>https://</a:t>
            </a:r>
            <a:r>
              <a:rPr lang="en-US" dirty="0" smtClean="0">
                <a:hlinkClick r:id="rId2"/>
              </a:rPr>
              <a:t>eur-lex.europa.eu/legal-content/EN/TXT</a:t>
            </a:r>
            <a:r>
              <a:rPr lang="en-US" dirty="0">
                <a:hlinkClick r:id="rId2"/>
              </a:rPr>
              <a:t>/?</a:t>
            </a:r>
            <a:r>
              <a:rPr lang="en-US" dirty="0" smtClean="0">
                <a:hlinkClick r:id="rId2"/>
              </a:rPr>
              <a:t>uri=celex%3A32016R0679</a:t>
            </a:r>
            <a:endParaRPr lang="en-US" dirty="0" smtClean="0"/>
          </a:p>
          <a:p>
            <a:endParaRPr lang="nl-BE" dirty="0"/>
          </a:p>
        </p:txBody>
      </p:sp>
      <p:sp>
        <p:nvSpPr>
          <p:cNvPr id="4" name="Titel 3"/>
          <p:cNvSpPr>
            <a:spLocks noGrp="1"/>
          </p:cNvSpPr>
          <p:nvPr>
            <p:ph type="title"/>
          </p:nvPr>
        </p:nvSpPr>
        <p:spPr/>
        <p:txBody>
          <a:bodyPr/>
          <a:lstStyle/>
          <a:p>
            <a:r>
              <a:rPr lang="nl-BE" dirty="0" smtClean="0"/>
              <a:t>Legal </a:t>
            </a:r>
            <a:r>
              <a:rPr lang="nl-BE" dirty="0" err="1" smtClean="0"/>
              <a:t>framework</a:t>
            </a:r>
            <a:r>
              <a:rPr lang="nl-BE" dirty="0" smtClean="0"/>
              <a:t>: General Data </a:t>
            </a:r>
            <a:r>
              <a:rPr lang="nl-BE" dirty="0" err="1" smtClean="0"/>
              <a:t>Protection</a:t>
            </a:r>
            <a:r>
              <a:rPr lang="nl-BE" dirty="0" smtClean="0"/>
              <a:t> </a:t>
            </a:r>
            <a:r>
              <a:rPr lang="nl-BE" dirty="0" err="1" smtClean="0"/>
              <a:t>Regulation</a:t>
            </a:r>
            <a:r>
              <a:rPr lang="nl-BE" dirty="0" smtClean="0"/>
              <a:t>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132</a:t>
            </a:fld>
            <a:r>
              <a:rPr lang="fr-BE" smtClean="0"/>
              <a:t> </a:t>
            </a:r>
            <a:endParaRPr lang="fr-BE" dirty="0"/>
          </a:p>
        </p:txBody>
      </p:sp>
    </p:spTree>
    <p:extLst>
      <p:ext uri="{BB962C8B-B14F-4D97-AF65-F5344CB8AC3E}">
        <p14:creationId xmlns:p14="http://schemas.microsoft.com/office/powerpoint/2010/main" val="11558444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a:t>
            </a:r>
            <a:r>
              <a:rPr lang="en-US" dirty="0" smtClean="0"/>
              <a:t>eveloped by information security working party composed of Data Protection </a:t>
            </a:r>
            <a:r>
              <a:rPr lang="en-US" dirty="0"/>
              <a:t>O</a:t>
            </a:r>
            <a:r>
              <a:rPr lang="en-US" dirty="0" smtClean="0"/>
              <a:t>fficers (DPOs) of the actors =&gt; buy in !</a:t>
            </a:r>
          </a:p>
          <a:p>
            <a:r>
              <a:rPr lang="en-US" dirty="0"/>
              <a:t>a</a:t>
            </a:r>
            <a:r>
              <a:rPr lang="en-US" dirty="0" smtClean="0"/>
              <a:t>pproved by an independent Information Security Committee designated by Parliament</a:t>
            </a:r>
          </a:p>
          <a:p>
            <a:r>
              <a:rPr lang="en-US" dirty="0"/>
              <a:t>b</a:t>
            </a:r>
            <a:r>
              <a:rPr lang="en-US" dirty="0" smtClean="0"/>
              <a:t>ased on ISO 27000 standards, adapted for social security and health </a:t>
            </a:r>
            <a:r>
              <a:rPr lang="en-US" dirty="0"/>
              <a:t>care (see </a:t>
            </a:r>
            <a:r>
              <a:rPr lang="en-US" dirty="0">
                <a:hlinkClick r:id="rId2"/>
              </a:rPr>
              <a:t>https://</a:t>
            </a:r>
            <a:r>
              <a:rPr lang="en-US" dirty="0" smtClean="0">
                <a:hlinkClick r:id="rId2"/>
              </a:rPr>
              <a:t>en.wikipedia.org/wiki/ISO/IEC_27000-series</a:t>
            </a:r>
            <a:r>
              <a:rPr lang="en-US" dirty="0" smtClean="0"/>
              <a:t>)</a:t>
            </a:r>
          </a:p>
          <a:p>
            <a:r>
              <a:rPr lang="en-US" dirty="0" smtClean="0"/>
              <a:t>defines 15 areas of security</a:t>
            </a:r>
          </a:p>
          <a:p>
            <a:r>
              <a:rPr lang="en-US" dirty="0"/>
              <a:t>e</a:t>
            </a:r>
            <a:r>
              <a:rPr lang="en-US" dirty="0" smtClean="0"/>
              <a:t>nforced for all actors in the social sector</a:t>
            </a:r>
          </a:p>
          <a:p>
            <a:r>
              <a:rPr lang="en-US" dirty="0" smtClean="0"/>
              <a:t>extended with policy guidelines</a:t>
            </a:r>
          </a:p>
          <a:p>
            <a:pPr lvl="1"/>
            <a:r>
              <a:rPr lang="en-US" dirty="0" smtClean="0"/>
              <a:t>minimal </a:t>
            </a:r>
            <a:r>
              <a:rPr lang="en-US" dirty="0"/>
              <a:t>standards refer to policy guidelines for more </a:t>
            </a:r>
            <a:r>
              <a:rPr lang="en-US" dirty="0" smtClean="0"/>
              <a:t>detail</a:t>
            </a:r>
          </a:p>
          <a:p>
            <a:pPr lvl="1"/>
            <a:r>
              <a:rPr lang="en-US" dirty="0" smtClean="0"/>
              <a:t>policy guidelines provide support for concrete implementation</a:t>
            </a:r>
            <a:endParaRPr lang="en-US" dirty="0"/>
          </a:p>
          <a:p>
            <a:pPr lvl="1"/>
            <a:endParaRPr lang="en-US" dirty="0"/>
          </a:p>
        </p:txBody>
      </p:sp>
      <p:sp>
        <p:nvSpPr>
          <p:cNvPr id="2" name="Title 1"/>
          <p:cNvSpPr>
            <a:spLocks noGrp="1"/>
          </p:cNvSpPr>
          <p:nvPr>
            <p:ph type="title"/>
          </p:nvPr>
        </p:nvSpPr>
        <p:spPr/>
        <p:txBody>
          <a:bodyPr>
            <a:normAutofit/>
          </a:bodyPr>
          <a:lstStyle/>
          <a:p>
            <a:r>
              <a:rPr lang="en-US" dirty="0" smtClean="0"/>
              <a:t>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133</a:t>
            </a:fld>
            <a:r>
              <a:rPr lang="fr-BE" smtClean="0"/>
              <a:t> </a:t>
            </a:r>
            <a:endParaRPr lang="fr-BE" dirty="0"/>
          </a:p>
        </p:txBody>
      </p:sp>
    </p:spTree>
    <p:extLst>
      <p:ext uri="{BB962C8B-B14F-4D97-AF65-F5344CB8AC3E}">
        <p14:creationId xmlns:p14="http://schemas.microsoft.com/office/powerpoint/2010/main" val="196011794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NL" dirty="0" smtClean="0"/>
              <a:t>basic </a:t>
            </a:r>
            <a:r>
              <a:rPr lang="nl-NL" dirty="0" err="1" smtClean="0"/>
              <a:t>principles</a:t>
            </a:r>
            <a:endParaRPr lang="nl-NL" dirty="0" smtClean="0"/>
          </a:p>
          <a:p>
            <a:r>
              <a:rPr lang="nl-NL" dirty="0"/>
              <a:t>i</a:t>
            </a:r>
            <a:r>
              <a:rPr lang="nl-NL" dirty="0" smtClean="0"/>
              <a:t>nformation security </a:t>
            </a:r>
            <a:r>
              <a:rPr lang="nl-NL" dirty="0" err="1" smtClean="0"/>
              <a:t>policies</a:t>
            </a:r>
            <a:endParaRPr lang="nl-NL" dirty="0" smtClean="0"/>
          </a:p>
          <a:p>
            <a:r>
              <a:rPr lang="nl-NL" dirty="0" err="1"/>
              <a:t>o</a:t>
            </a:r>
            <a:r>
              <a:rPr lang="nl-NL" dirty="0" err="1" smtClean="0"/>
              <a:t>rganisation</a:t>
            </a:r>
            <a:r>
              <a:rPr lang="nl-NL" dirty="0" smtClean="0"/>
              <a:t> of information security</a:t>
            </a:r>
          </a:p>
          <a:p>
            <a:pPr lvl="1"/>
            <a:r>
              <a:rPr lang="nl-NL" dirty="0" err="1" smtClean="0"/>
              <a:t>internal</a:t>
            </a:r>
            <a:r>
              <a:rPr lang="nl-NL" dirty="0" smtClean="0"/>
              <a:t> </a:t>
            </a:r>
            <a:r>
              <a:rPr lang="nl-NL" dirty="0" err="1" smtClean="0"/>
              <a:t>organisation</a:t>
            </a:r>
            <a:endParaRPr lang="nl-NL" dirty="0" smtClean="0"/>
          </a:p>
          <a:p>
            <a:pPr lvl="1"/>
            <a:r>
              <a:rPr lang="nl-NL" dirty="0" smtClean="0"/>
              <a:t>mobile equipment </a:t>
            </a:r>
            <a:r>
              <a:rPr lang="nl-NL" dirty="0" err="1" smtClean="0"/>
              <a:t>and</a:t>
            </a:r>
            <a:r>
              <a:rPr lang="nl-NL" dirty="0" smtClean="0"/>
              <a:t> remote </a:t>
            </a:r>
            <a:r>
              <a:rPr lang="nl-NL" dirty="0" err="1" smtClean="0"/>
              <a:t>working</a:t>
            </a:r>
            <a:endParaRPr lang="nl-NL" dirty="0" smtClean="0"/>
          </a:p>
          <a:p>
            <a:r>
              <a:rPr lang="nl-NL" dirty="0"/>
              <a:t>s</a:t>
            </a:r>
            <a:r>
              <a:rPr lang="nl-NL" dirty="0" smtClean="0"/>
              <a:t>ecurity </a:t>
            </a:r>
            <a:r>
              <a:rPr lang="nl-NL" dirty="0" err="1" smtClean="0"/>
              <a:t>measures</a:t>
            </a:r>
            <a:r>
              <a:rPr lang="nl-NL" dirty="0" smtClean="0"/>
              <a:t> </a:t>
            </a:r>
            <a:r>
              <a:rPr lang="nl-NL" dirty="0" err="1" smtClean="0"/>
              <a:t>for</a:t>
            </a:r>
            <a:r>
              <a:rPr lang="nl-NL" dirty="0" smtClean="0"/>
              <a:t> employees </a:t>
            </a:r>
            <a:r>
              <a:rPr lang="nl-NL" dirty="0" err="1" smtClean="0"/>
              <a:t>and</a:t>
            </a:r>
            <a:r>
              <a:rPr lang="nl-NL" dirty="0" smtClean="0"/>
              <a:t> co-</a:t>
            </a:r>
            <a:r>
              <a:rPr lang="nl-NL" dirty="0" err="1" smtClean="0"/>
              <a:t>workers</a:t>
            </a:r>
            <a:endParaRPr lang="nl-NL" dirty="0" smtClean="0"/>
          </a:p>
          <a:p>
            <a:r>
              <a:rPr lang="nl-NL" dirty="0"/>
              <a:t>m</a:t>
            </a:r>
            <a:r>
              <a:rPr lang="nl-NL" dirty="0" smtClean="0"/>
              <a:t>anagement of company assets</a:t>
            </a:r>
          </a:p>
          <a:p>
            <a:r>
              <a:rPr lang="nl-NL" dirty="0" err="1" smtClean="0"/>
              <a:t>physical</a:t>
            </a:r>
            <a:r>
              <a:rPr lang="nl-NL" dirty="0" smtClean="0"/>
              <a:t> </a:t>
            </a:r>
            <a:r>
              <a:rPr lang="nl-NL" dirty="0" err="1" smtClean="0"/>
              <a:t>and</a:t>
            </a:r>
            <a:r>
              <a:rPr lang="nl-NL" dirty="0" smtClean="0"/>
              <a:t> </a:t>
            </a:r>
            <a:r>
              <a:rPr lang="nl-NL" dirty="0" err="1" smtClean="0"/>
              <a:t>environmental</a:t>
            </a:r>
            <a:r>
              <a:rPr lang="nl-NL" dirty="0" smtClean="0"/>
              <a:t> security</a:t>
            </a:r>
          </a:p>
          <a:p>
            <a:r>
              <a:rPr lang="nl-NL" dirty="0" smtClean="0"/>
              <a:t>access control (</a:t>
            </a:r>
            <a:r>
              <a:rPr lang="nl-NL" dirty="0" err="1" smtClean="0"/>
              <a:t>physical</a:t>
            </a:r>
            <a:r>
              <a:rPr lang="nl-NL" dirty="0" smtClean="0"/>
              <a:t> </a:t>
            </a:r>
            <a:r>
              <a:rPr lang="nl-NL" dirty="0" err="1" smtClean="0"/>
              <a:t>and</a:t>
            </a:r>
            <a:r>
              <a:rPr lang="nl-NL" dirty="0" smtClean="0"/>
              <a:t> </a:t>
            </a:r>
            <a:r>
              <a:rPr lang="nl-NL" dirty="0" err="1" smtClean="0"/>
              <a:t>logical</a:t>
            </a:r>
            <a:r>
              <a:rPr lang="nl-NL" dirty="0" smtClean="0"/>
              <a:t>)</a:t>
            </a:r>
          </a:p>
          <a:p>
            <a:r>
              <a:rPr lang="nl-NL" dirty="0" err="1" smtClean="0"/>
              <a:t>encryption</a:t>
            </a:r>
            <a:endParaRPr lang="nl-NL" dirty="0" smtClean="0"/>
          </a:p>
        </p:txBody>
      </p:sp>
      <p:sp>
        <p:nvSpPr>
          <p:cNvPr id="2" name="Title 1"/>
          <p:cNvSpPr>
            <a:spLocks noGrp="1"/>
          </p:cNvSpPr>
          <p:nvPr>
            <p:ph type="title"/>
          </p:nvPr>
        </p:nvSpPr>
        <p:spPr/>
        <p:txBody>
          <a:bodyPr>
            <a:normAutofit/>
          </a:bodyPr>
          <a:lstStyle/>
          <a:p>
            <a:r>
              <a:rPr lang="en-US" dirty="0" smtClean="0"/>
              <a:t>Topics covered by 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134</a:t>
            </a:fld>
            <a:r>
              <a:rPr lang="fr-BE" smtClean="0"/>
              <a:t> </a:t>
            </a:r>
            <a:endParaRPr lang="fr-BE" dirty="0"/>
          </a:p>
        </p:txBody>
      </p:sp>
    </p:spTree>
    <p:extLst>
      <p:ext uri="{BB962C8B-B14F-4D97-AF65-F5344CB8AC3E}">
        <p14:creationId xmlns:p14="http://schemas.microsoft.com/office/powerpoint/2010/main" val="246229016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smtClean="0"/>
              <a:t>operations management</a:t>
            </a:r>
          </a:p>
          <a:p>
            <a:r>
              <a:rPr lang="nl-NL" dirty="0" err="1"/>
              <a:t>p</a:t>
            </a:r>
            <a:r>
              <a:rPr lang="nl-NL" dirty="0" err="1" smtClean="0"/>
              <a:t>rotecting</a:t>
            </a:r>
            <a:r>
              <a:rPr lang="nl-NL" dirty="0" smtClean="0"/>
              <a:t> </a:t>
            </a:r>
            <a:r>
              <a:rPr lang="nl-NL" dirty="0" err="1" smtClean="0"/>
              <a:t>communications</a:t>
            </a:r>
            <a:endParaRPr lang="nl-NL" dirty="0" smtClean="0"/>
          </a:p>
          <a:p>
            <a:r>
              <a:rPr lang="nl-NL" dirty="0" err="1"/>
              <a:t>p</a:t>
            </a:r>
            <a:r>
              <a:rPr lang="nl-NL" dirty="0" err="1" smtClean="0"/>
              <a:t>rocurement</a:t>
            </a:r>
            <a:r>
              <a:rPr lang="nl-NL" dirty="0" smtClean="0"/>
              <a:t>, design, development </a:t>
            </a:r>
            <a:r>
              <a:rPr lang="nl-NL" dirty="0" err="1" smtClean="0"/>
              <a:t>and</a:t>
            </a:r>
            <a:r>
              <a:rPr lang="nl-NL" dirty="0" smtClean="0"/>
              <a:t> maintenance of systems</a:t>
            </a:r>
          </a:p>
          <a:p>
            <a:r>
              <a:rPr lang="nl-NL" dirty="0" err="1"/>
              <a:t>s</a:t>
            </a:r>
            <a:r>
              <a:rPr lang="nl-NL" dirty="0" err="1" smtClean="0"/>
              <a:t>upplier</a:t>
            </a:r>
            <a:r>
              <a:rPr lang="nl-NL" dirty="0" smtClean="0"/>
              <a:t> management</a:t>
            </a:r>
          </a:p>
          <a:p>
            <a:r>
              <a:rPr lang="nl-NL" dirty="0"/>
              <a:t>i</a:t>
            </a:r>
            <a:r>
              <a:rPr lang="nl-NL" dirty="0" smtClean="0"/>
              <a:t>ncident management</a:t>
            </a:r>
          </a:p>
          <a:p>
            <a:r>
              <a:rPr lang="nl-NL" dirty="0"/>
              <a:t>b</a:t>
            </a:r>
            <a:r>
              <a:rPr lang="nl-NL" dirty="0" smtClean="0"/>
              <a:t>usiness </a:t>
            </a:r>
            <a:r>
              <a:rPr lang="nl-NL" dirty="0" err="1" smtClean="0"/>
              <a:t>continuity</a:t>
            </a:r>
            <a:endParaRPr lang="nl-NL" dirty="0" smtClean="0"/>
          </a:p>
          <a:p>
            <a:r>
              <a:rPr lang="nl-NL" dirty="0"/>
              <a:t>c</a:t>
            </a:r>
            <a:r>
              <a:rPr lang="nl-NL" dirty="0" smtClean="0"/>
              <a:t>ompliance</a:t>
            </a:r>
            <a:endParaRPr lang="en-US" dirty="0" smtClean="0"/>
          </a:p>
          <a:p>
            <a:endParaRPr lang="nl-BE" dirty="0"/>
          </a:p>
        </p:txBody>
      </p:sp>
      <p:sp>
        <p:nvSpPr>
          <p:cNvPr id="2" name="Titel 1"/>
          <p:cNvSpPr>
            <a:spLocks noGrp="1"/>
          </p:cNvSpPr>
          <p:nvPr>
            <p:ph type="title"/>
          </p:nvPr>
        </p:nvSpPr>
        <p:spPr/>
        <p:txBody>
          <a:bodyPr>
            <a:normAutofit/>
          </a:bodyPr>
          <a:lstStyle/>
          <a:p>
            <a:r>
              <a:rPr lang="en-US" dirty="0" smtClean="0"/>
              <a:t>Topics covered by minimal information security standards</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135</a:t>
            </a:fld>
            <a:r>
              <a:rPr lang="fr-BE" smtClean="0"/>
              <a:t> </a:t>
            </a:r>
            <a:endParaRPr lang="fr-BE" dirty="0"/>
          </a:p>
        </p:txBody>
      </p:sp>
    </p:spTree>
    <p:extLst>
      <p:ext uri="{BB962C8B-B14F-4D97-AF65-F5344CB8AC3E}">
        <p14:creationId xmlns:p14="http://schemas.microsoft.com/office/powerpoint/2010/main" val="126696995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no unnecessary central data storage</a:t>
            </a:r>
          </a:p>
          <a:p>
            <a:r>
              <a:rPr lang="en-GB" smtClean="0"/>
              <a:t>availability of free of charge, basic information security services</a:t>
            </a:r>
          </a:p>
          <a:p>
            <a:pPr lvl="1"/>
            <a:r>
              <a:rPr lang="en-GB" smtClean="0"/>
              <a:t>user- &amp; access management</a:t>
            </a:r>
          </a:p>
          <a:p>
            <a:pPr lvl="1"/>
            <a:r>
              <a:rPr lang="en-GB" smtClean="0"/>
              <a:t>encryption</a:t>
            </a:r>
          </a:p>
          <a:p>
            <a:pPr lvl="1"/>
            <a:r>
              <a:rPr lang="en-GB" smtClean="0"/>
              <a:t>logging</a:t>
            </a:r>
          </a:p>
          <a:p>
            <a:pPr lvl="1"/>
            <a:r>
              <a:rPr lang="en-GB" smtClean="0"/>
              <a:t>reference directories</a:t>
            </a:r>
          </a:p>
          <a:p>
            <a:pPr lvl="1"/>
            <a:r>
              <a:rPr lang="en-GB" smtClean="0"/>
              <a:t>…</a:t>
            </a:r>
          </a:p>
          <a:p>
            <a:r>
              <a:rPr lang="en-GB" smtClean="0"/>
              <a:t>independent Information Security Committee designated by the Parliament that authorizes data exchange</a:t>
            </a:r>
          </a:p>
          <a:p>
            <a:r>
              <a:rPr lang="en-GB" smtClean="0"/>
              <a:t>a preventive control of the legitimacy of personal data exchange by an trusted third party (TTP) according to the authorizations of the independent Information Security Committee</a:t>
            </a:r>
            <a:endParaRPr lang="en-GB" dirty="0" smtClean="0"/>
          </a:p>
        </p:txBody>
      </p:sp>
      <p:sp>
        <p:nvSpPr>
          <p:cNvPr id="2" name="Title 1"/>
          <p:cNvSpPr>
            <a:spLocks noGrp="1"/>
          </p:cNvSpPr>
          <p:nvPr>
            <p:ph type="title"/>
          </p:nvPr>
        </p:nvSpPr>
        <p:spPr/>
        <p:txBody>
          <a:bodyPr/>
          <a:lstStyle/>
          <a:p>
            <a:r>
              <a:rPr lang="en-GB" smtClean="0"/>
              <a:t>Structural and institutional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136</a:t>
            </a:fld>
            <a:r>
              <a:rPr lang="fr-BE" smtClean="0"/>
              <a:t> </a:t>
            </a:r>
            <a:endParaRPr lang="fr-BE" dirty="0"/>
          </a:p>
        </p:txBody>
      </p:sp>
    </p:spTree>
    <p:extLst>
      <p:ext uri="{BB962C8B-B14F-4D97-AF65-F5344CB8AC3E}">
        <p14:creationId xmlns:p14="http://schemas.microsoft.com/office/powerpoint/2010/main" val="27488790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lawfulness and purpose limitation</a:t>
            </a:r>
          </a:p>
          <a:p>
            <a:pPr lvl="1"/>
            <a:r>
              <a:rPr lang="en-US" dirty="0" smtClean="0"/>
              <a:t>is the processing serving a legitimate purpose?</a:t>
            </a:r>
          </a:p>
          <a:p>
            <a:pPr lvl="1"/>
            <a:r>
              <a:rPr lang="en-US" dirty="0" smtClean="0"/>
              <a:t>are the purposes of the processing well defined ?</a:t>
            </a:r>
          </a:p>
          <a:p>
            <a:r>
              <a:rPr lang="en-US" dirty="0" smtClean="0"/>
              <a:t>data minimization</a:t>
            </a:r>
          </a:p>
          <a:p>
            <a:pPr lvl="1"/>
            <a:r>
              <a:rPr lang="en-US" dirty="0" smtClean="0"/>
              <a:t>is the processing using the minimal dataset to achieve the purposes ?</a:t>
            </a:r>
          </a:p>
          <a:p>
            <a:pPr lvl="1"/>
            <a:r>
              <a:rPr lang="en-US" dirty="0" smtClean="0"/>
              <a:t>storage limitation</a:t>
            </a:r>
          </a:p>
          <a:p>
            <a:r>
              <a:rPr lang="en-US" dirty="0" smtClean="0"/>
              <a:t>integrity and confidentiality</a:t>
            </a:r>
          </a:p>
          <a:p>
            <a:pPr lvl="1"/>
            <a:r>
              <a:rPr lang="en-US" dirty="0" smtClean="0"/>
              <a:t>measures on how to guarantee both parameters</a:t>
            </a:r>
          </a:p>
          <a:p>
            <a:r>
              <a:rPr lang="en-US" dirty="0" smtClean="0"/>
              <a:t>transparency for the data subjects</a:t>
            </a:r>
          </a:p>
          <a:p>
            <a:r>
              <a:rPr lang="en-US" dirty="0" smtClean="0"/>
              <a:t>information security standards</a:t>
            </a:r>
          </a:p>
        </p:txBody>
      </p:sp>
      <p:sp>
        <p:nvSpPr>
          <p:cNvPr id="2" name="Title 1"/>
          <p:cNvSpPr>
            <a:spLocks noGrp="1"/>
          </p:cNvSpPr>
          <p:nvPr>
            <p:ph type="title"/>
          </p:nvPr>
        </p:nvSpPr>
        <p:spPr/>
        <p:txBody>
          <a:bodyPr/>
          <a:lstStyle/>
          <a:p>
            <a:r>
              <a:rPr lang="en-US" smtClean="0"/>
              <a:t>Considerations in the deliberations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137</a:t>
            </a:fld>
            <a:r>
              <a:rPr lang="fr-BE" smtClean="0"/>
              <a:t> </a:t>
            </a:r>
            <a:endParaRPr lang="fr-BE" dirty="0"/>
          </a:p>
        </p:txBody>
      </p:sp>
    </p:spTree>
    <p:extLst>
      <p:ext uri="{BB962C8B-B14F-4D97-AF65-F5344CB8AC3E}">
        <p14:creationId xmlns:p14="http://schemas.microsoft.com/office/powerpoint/2010/main" val="305785618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I</a:t>
            </a:r>
            <a:r>
              <a:rPr lang="en-GB" dirty="0" smtClean="0"/>
              <a:t>nformation </a:t>
            </a:r>
            <a:r>
              <a:rPr lang="en-GB" dirty="0"/>
              <a:t>S</a:t>
            </a:r>
            <a:r>
              <a:rPr lang="en-GB" dirty="0" smtClean="0"/>
              <a:t>ecurity </a:t>
            </a:r>
            <a:r>
              <a:rPr lang="en-GB" dirty="0"/>
              <a:t>D</a:t>
            </a:r>
            <a:r>
              <a:rPr lang="en-GB" dirty="0" smtClean="0"/>
              <a:t>epartment headed by Data Protection Officer (DPO) with each actor in the social sector</a:t>
            </a:r>
          </a:p>
          <a:p>
            <a:endParaRPr lang="en-GB" dirty="0" smtClean="0"/>
          </a:p>
          <a:p>
            <a:r>
              <a:rPr lang="en-GB" dirty="0" smtClean="0"/>
              <a:t>specialized information security service providers</a:t>
            </a:r>
          </a:p>
          <a:p>
            <a:endParaRPr lang="en-US" dirty="0" smtClean="0"/>
          </a:p>
          <a:p>
            <a:r>
              <a:rPr lang="en-US" dirty="0" smtClean="0"/>
              <a:t>need for compliance with minimal information security and data protection standards (</a:t>
            </a:r>
            <a:r>
              <a:rPr lang="en-US" dirty="0" err="1" smtClean="0"/>
              <a:t>Minimale</a:t>
            </a:r>
            <a:r>
              <a:rPr lang="en-US" dirty="0" smtClean="0"/>
              <a:t> </a:t>
            </a:r>
            <a:r>
              <a:rPr lang="en-US" dirty="0" err="1" smtClean="0"/>
              <a:t>normen</a:t>
            </a:r>
            <a:r>
              <a:rPr lang="en-US" dirty="0" smtClean="0"/>
              <a:t> / </a:t>
            </a:r>
            <a:r>
              <a:rPr lang="en-US" dirty="0" err="1" smtClean="0"/>
              <a:t>Normes</a:t>
            </a:r>
            <a:r>
              <a:rPr lang="en-US" dirty="0" smtClean="0"/>
              <a:t> </a:t>
            </a:r>
            <a:r>
              <a:rPr lang="en-US" dirty="0" err="1" smtClean="0"/>
              <a:t>minimales</a:t>
            </a:r>
            <a:r>
              <a:rPr lang="en-US" dirty="0" smtClean="0"/>
              <a:t>)</a:t>
            </a:r>
          </a:p>
          <a:p>
            <a:endParaRPr lang="en-GB" dirty="0" smtClean="0"/>
          </a:p>
          <a:p>
            <a:r>
              <a:rPr lang="en-GB" dirty="0" smtClean="0"/>
              <a:t>information security working parties </a:t>
            </a:r>
            <a:r>
              <a:rPr lang="en-US" dirty="0" smtClean="0"/>
              <a:t>developing information security policies</a:t>
            </a:r>
          </a:p>
          <a:p>
            <a:endParaRPr lang="en-US" dirty="0" smtClean="0"/>
          </a:p>
          <a:p>
            <a:r>
              <a:rPr lang="en-US" dirty="0" smtClean="0"/>
              <a:t>Data Protection Impact Assessments (DPIA)</a:t>
            </a:r>
          </a:p>
          <a:p>
            <a:endParaRPr lang="en-US" dirty="0" smtClean="0"/>
          </a:p>
          <a:p>
            <a:r>
              <a:rPr lang="en-US" dirty="0" smtClean="0"/>
              <a:t>unique file</a:t>
            </a:r>
          </a:p>
          <a:p>
            <a:endParaRPr lang="en-US" dirty="0" smtClean="0"/>
          </a:p>
        </p:txBody>
      </p:sp>
      <p:sp>
        <p:nvSpPr>
          <p:cNvPr id="2" name="Title 1"/>
          <p:cNvSpPr>
            <a:spLocks noGrp="1"/>
          </p:cNvSpPr>
          <p:nvPr>
            <p:ph type="title"/>
          </p:nvPr>
        </p:nvSpPr>
        <p:spPr/>
        <p:txBody>
          <a:bodyPr/>
          <a:lstStyle/>
          <a:p>
            <a:r>
              <a:rPr lang="en-GB" dirty="0"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138</a:t>
            </a:fld>
            <a:r>
              <a:rPr lang="fr-BE" smtClean="0"/>
              <a:t> </a:t>
            </a:r>
            <a:endParaRPr lang="fr-BE" dirty="0"/>
          </a:p>
        </p:txBody>
      </p:sp>
    </p:spTree>
    <p:extLst>
      <p:ext uri="{BB962C8B-B14F-4D97-AF65-F5344CB8AC3E}">
        <p14:creationId xmlns:p14="http://schemas.microsoft.com/office/powerpoint/2010/main" val="303614880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a:t>
            </a:r>
            <a:r>
              <a:rPr lang="en-US" dirty="0" smtClean="0"/>
              <a:t>early assessment of compliance with minimal security standards</a:t>
            </a:r>
          </a:p>
          <a:p>
            <a:pPr lvl="1"/>
            <a:r>
              <a:rPr lang="en-US" dirty="0" smtClean="0"/>
              <a:t>questionnaire sent out to all institutions connected to the network</a:t>
            </a:r>
          </a:p>
          <a:p>
            <a:pPr lvl="1"/>
            <a:r>
              <a:rPr lang="en-US" dirty="0" smtClean="0"/>
              <a:t>checked by the security service of the TTP</a:t>
            </a:r>
          </a:p>
          <a:p>
            <a:pPr lvl="1"/>
            <a:r>
              <a:rPr lang="en-US" dirty="0" smtClean="0"/>
              <a:t>reviewed in the Information Security work group </a:t>
            </a:r>
          </a:p>
          <a:p>
            <a:endParaRPr lang="en-US" dirty="0" smtClean="0"/>
          </a:p>
          <a:p>
            <a:r>
              <a:rPr lang="en-US" dirty="0"/>
              <a:t>s</a:t>
            </a:r>
            <a:r>
              <a:rPr lang="en-US" dirty="0" smtClean="0"/>
              <a:t>ecurity requirements reviewed on regular basis</a:t>
            </a:r>
          </a:p>
          <a:p>
            <a:endParaRPr lang="en-US" dirty="0" smtClean="0"/>
          </a:p>
          <a:p>
            <a:r>
              <a:rPr lang="en-US" dirty="0"/>
              <a:t>i</a:t>
            </a:r>
            <a:r>
              <a:rPr lang="en-US" dirty="0" smtClean="0"/>
              <a:t>nternal audits with continuous improvement plans =&gt; independent auditor reporting on findings</a:t>
            </a:r>
          </a:p>
          <a:p>
            <a:pPr marL="457200" lvl="1" indent="0">
              <a:buNone/>
            </a:pPr>
            <a:endParaRPr lang="en-US" dirty="0"/>
          </a:p>
        </p:txBody>
      </p:sp>
      <p:sp>
        <p:nvSpPr>
          <p:cNvPr id="2" name="Title 1"/>
          <p:cNvSpPr>
            <a:spLocks noGrp="1"/>
          </p:cNvSpPr>
          <p:nvPr>
            <p:ph type="title"/>
          </p:nvPr>
        </p:nvSpPr>
        <p:spPr/>
        <p:txBody>
          <a:bodyPr/>
          <a:lstStyle/>
          <a:p>
            <a:r>
              <a:rPr lang="en-US" dirty="0" err="1"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139</a:t>
            </a:fld>
            <a:r>
              <a:rPr lang="fr-BE" smtClean="0"/>
              <a:t> </a:t>
            </a:r>
            <a:endParaRPr lang="fr-BE" dirty="0"/>
          </a:p>
        </p:txBody>
      </p:sp>
    </p:spTree>
    <p:extLst>
      <p:ext uri="{BB962C8B-B14F-4D97-AF65-F5344CB8AC3E}">
        <p14:creationId xmlns:p14="http://schemas.microsoft.com/office/powerpoint/2010/main" val="440380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122"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99286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a:latin typeface="Helvetica Neue Light"/>
                      <a:ea typeface="MS PGothic" pitchFamily="34" charset="-128"/>
                    </a:rPr>
                    <a:t>ONSS</a:t>
                  </a:r>
                  <a:endParaRPr lang="nl-BE" altLang="en-US" sz="240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62"/>
              <p:cNvGrpSpPr>
                <a:grpSpLocks/>
              </p:cNvGrpSpPr>
              <p:nvPr/>
            </p:nvGrpSpPr>
            <p:grpSpPr bwMode="auto">
              <a:xfrm>
                <a:off x="4954786" y="5152427"/>
                <a:ext cx="1152128" cy="1152128"/>
                <a:chOff x="1187624" y="1175248"/>
                <a:chExt cx="3071584" cy="3333872"/>
              </a:xfrm>
            </p:grpSpPr>
            <p:pic>
              <p:nvPicPr>
                <p:cNvPr id="65" name="Picture 58"/>
                <p:cNvPicPr>
                  <a:picLocks noChangeAspect="1"/>
                </p:cNvPicPr>
                <p:nvPr/>
              </p:nvPicPr>
              <p:blipFill>
                <a:blip r:embed="rId6" cstate="print">
                  <a:extLst>
                    <a:ext uri="{28A0092B-C50C-407E-A947-70E740481C1C}">
                      <a14:useLocalDpi xmlns:a14="http://schemas.microsoft.com/office/drawing/2010/main" val="0"/>
                    </a:ext>
                  </a:extLst>
                </a:blip>
                <a:srcRect l="-3282" t="-2052" r="-2003" b="27316"/>
                <a:stretch>
                  <a:fillRect/>
                </a:stretch>
              </p:blipFill>
              <p:spPr bwMode="auto">
                <a:xfrm>
                  <a:off x="1201557" y="2504268"/>
                  <a:ext cx="3057651" cy="7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1187624" y="1175248"/>
                  <a:ext cx="3057651" cy="3333872"/>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gr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24352" y="5215731"/>
                  <a:ext cx="403930"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SFP</a:t>
                  </a: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18692" y="5867742"/>
                  <a:ext cx="55376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ea typeface="MS PGothic" pitchFamily="34" charset="-128"/>
                    </a:rPr>
                    <a:t>ONVA</a:t>
                  </a: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5988" cy="667062"/>
                <a:chOff x="645249" y="5477174"/>
                <a:chExt cx="645988"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645271" y="5840572"/>
                  <a:ext cx="645966"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a:ea typeface="MS PGothic" pitchFamily="34" charset="-128"/>
                    </a:rPr>
                    <a:t>Famifed</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17"/>
                <a:chOff x="2057549" y="4707138"/>
                <a:chExt cx="638174" cy="632917"/>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093312" y="5065621"/>
                  <a:ext cx="59151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ea typeface="MS PGothic" pitchFamily="34" charset="-128"/>
                    </a:rPr>
                    <a:t>ONEM</a:t>
                  </a:r>
                </a:p>
              </p:txBody>
            </p:sp>
            <p:pic>
              <p:nvPicPr>
                <p:cNvPr id="52"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17"/>
                <a:chOff x="3446342" y="3841519"/>
                <a:chExt cx="638174" cy="632917"/>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487715" y="4200002"/>
                  <a:ext cx="5802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ea typeface="MS PGothic" pitchFamily="34" charset="-128"/>
                    </a:rPr>
                    <a:t>INAMI</a:t>
                  </a:r>
                </a:p>
              </p:txBody>
            </p:sp>
            <p:pic>
              <p:nvPicPr>
                <p:cNvPr id="4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123" name="Clip" r:id="rId10" imgW="1088136" imgH="1108253" progId="MS_ClipArt_Gallery.2">
                      <p:embed/>
                    </p:oleObj>
                  </mc:Choice>
                  <mc:Fallback>
                    <p:oleObj name="Clip" r:id="rId10" imgW="1088136" imgH="1108253" progId="MS_ClipArt_Gallery.2">
                      <p:embed/>
                      <p:pic>
                        <p:nvPicPr>
                          <p:cNvPr id="34" name="Object 215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124" name="Clip" r:id="rId12" imgW="1088136" imgH="1108253" progId="MS_ClipArt_Gallery.2">
                      <p:embed/>
                    </p:oleObj>
                  </mc:Choice>
                  <mc:Fallback>
                    <p:oleObj name="Clip" r:id="rId12" imgW="1088136" imgH="1108253" progId="MS_ClipArt_Gallery.2">
                      <p:embed/>
                      <p:pic>
                        <p:nvPicPr>
                          <p:cNvPr id="35" name="Object 215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125" name="Clip" r:id="rId13" imgW="1088136" imgH="1108253" progId="MS_ClipArt_Gallery.2">
                      <p:embed/>
                    </p:oleObj>
                  </mc:Choice>
                  <mc:Fallback>
                    <p:oleObj name="Clip" r:id="rId13" imgW="1088136" imgH="1108253" progId="MS_ClipArt_Gallery.2">
                      <p:embed/>
                      <p:pic>
                        <p:nvPicPr>
                          <p:cNvPr id="36" name="Object 215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115"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3271" y="5459172"/>
            <a:ext cx="374738" cy="30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14" name="Picture 3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a:t>
            </a:fld>
            <a:r>
              <a:rPr lang="fr-BE" smtClean="0"/>
              <a:t> </a:t>
            </a:r>
            <a:endParaRPr lang="fr-BE" dirty="0"/>
          </a:p>
        </p:txBody>
      </p:sp>
    </p:spTree>
    <p:extLst>
      <p:ext uri="{BB962C8B-B14F-4D97-AF65-F5344CB8AC3E}">
        <p14:creationId xmlns:p14="http://schemas.microsoft.com/office/powerpoint/2010/main" val="41491824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err="1"/>
              <a:t>a</a:t>
            </a:r>
            <a:r>
              <a:rPr lang="nl-BE" dirty="0" err="1" smtClean="0"/>
              <a:t>greements</a:t>
            </a:r>
            <a:r>
              <a:rPr lang="nl-BE" dirty="0" smtClean="0"/>
              <a:t> </a:t>
            </a:r>
            <a:r>
              <a:rPr lang="nl-BE" dirty="0" err="1" smtClean="0"/>
              <a:t>between</a:t>
            </a:r>
            <a:r>
              <a:rPr lang="nl-BE" dirty="0" smtClean="0"/>
              <a:t> actors </a:t>
            </a:r>
            <a:r>
              <a:rPr lang="en-US" dirty="0" smtClean="0"/>
              <a:t>about</a:t>
            </a:r>
          </a:p>
          <a:p>
            <a:pPr lvl="1"/>
            <a:r>
              <a:rPr lang="en-US" dirty="0" smtClean="0"/>
              <a:t>who is responsible of carrying out which authentications and verifications on the basis of which means</a:t>
            </a:r>
          </a:p>
          <a:p>
            <a:pPr lvl="1"/>
            <a:r>
              <a:rPr lang="en-US" dirty="0" smtClean="0"/>
              <a:t>how the results of the authentications and verifications are securely stored and exchanged electronically between the actors involved</a:t>
            </a:r>
          </a:p>
          <a:p>
            <a:pPr lvl="1"/>
            <a:r>
              <a:rPr lang="en-US" dirty="0" smtClean="0"/>
              <a:t>who is responsible of logging access (attempts) to the services and applications</a:t>
            </a:r>
          </a:p>
          <a:p>
            <a:pPr lvl="1"/>
            <a:r>
              <a:rPr lang="en-US" dirty="0" smtClean="0"/>
              <a:t>how it is ensured that a complete reconstruction of loggings can take place to determine which natural person has used which service in relation to which person, when and for what purposes</a:t>
            </a:r>
          </a:p>
          <a:p>
            <a:pPr lvl="1"/>
            <a:r>
              <a:rPr lang="en-US" dirty="0" smtClean="0"/>
              <a:t>the retention period of the loggings, as well as the way in which these can be consulted by those who are entitled to do so</a:t>
            </a:r>
            <a:endParaRPr lang="nl-BE" dirty="0" smtClean="0"/>
          </a:p>
        </p:txBody>
      </p:sp>
      <p:sp>
        <p:nvSpPr>
          <p:cNvPr id="2" name="Title 1"/>
          <p:cNvSpPr>
            <a:spLocks noGrp="1"/>
          </p:cNvSpPr>
          <p:nvPr>
            <p:ph type="title"/>
          </p:nvPr>
        </p:nvSpPr>
        <p:spPr/>
        <p:txBody>
          <a:bodyPr/>
          <a:lstStyle/>
          <a:p>
            <a:r>
              <a:rPr lang="nl-BE" smtClean="0"/>
              <a:t>Circles of trust</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140</a:t>
            </a:fld>
            <a:r>
              <a:rPr lang="fr-BE" smtClean="0"/>
              <a:t> </a:t>
            </a:r>
            <a:endParaRPr lang="fr-BE" dirty="0"/>
          </a:p>
        </p:txBody>
      </p:sp>
    </p:spTree>
    <p:extLst>
      <p:ext uri="{BB962C8B-B14F-4D97-AF65-F5344CB8AC3E}">
        <p14:creationId xmlns:p14="http://schemas.microsoft.com/office/powerpoint/2010/main" val="369521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altLang="nl-BE" dirty="0" smtClean="0"/>
              <a:t>objectives</a:t>
            </a:r>
          </a:p>
          <a:p>
            <a:pPr lvl="1"/>
            <a:r>
              <a:rPr lang="en-GB" altLang="nl-BE" dirty="0" smtClean="0"/>
              <a:t>be </a:t>
            </a:r>
            <a:r>
              <a:rPr lang="en-GB" altLang="nl-BE" dirty="0"/>
              <a:t>able to (electronically)</a:t>
            </a:r>
          </a:p>
          <a:p>
            <a:pPr lvl="2"/>
            <a:r>
              <a:rPr lang="en-GB" altLang="nl-BE" dirty="0"/>
              <a:t>identify all relevant entities (physical persons, companies, applications, machines, …)</a:t>
            </a:r>
          </a:p>
          <a:p>
            <a:pPr lvl="2"/>
            <a:r>
              <a:rPr lang="en-GB" altLang="nl-BE" dirty="0"/>
              <a:t>know the relevant characteristics of the entities</a:t>
            </a:r>
          </a:p>
          <a:p>
            <a:pPr lvl="2"/>
            <a:r>
              <a:rPr lang="en-GB" altLang="nl-BE" dirty="0"/>
              <a:t>know the relevant relationships between entities</a:t>
            </a:r>
          </a:p>
          <a:p>
            <a:pPr lvl="2"/>
            <a:r>
              <a:rPr lang="en-GB" altLang="nl-BE" dirty="0"/>
              <a:t>know that an entity has been mandated by another entity to perform a legal action</a:t>
            </a:r>
          </a:p>
          <a:p>
            <a:pPr lvl="2"/>
            <a:r>
              <a:rPr lang="en-GB" altLang="nl-BE" dirty="0"/>
              <a:t>know the authorizations of the entities</a:t>
            </a:r>
          </a:p>
          <a:p>
            <a:pPr lvl="1"/>
            <a:r>
              <a:rPr lang="en-GB" altLang="nl-BE" dirty="0" smtClean="0"/>
              <a:t>in </a:t>
            </a:r>
            <a:r>
              <a:rPr lang="en-GB" altLang="nl-BE" dirty="0"/>
              <a:t>a sufficiently certain and secure way</a:t>
            </a:r>
          </a:p>
          <a:p>
            <a:pPr lvl="1"/>
            <a:r>
              <a:rPr lang="en-GB" altLang="nl-BE" dirty="0" smtClean="0"/>
              <a:t>in </a:t>
            </a:r>
            <a:r>
              <a:rPr lang="en-GB" altLang="nl-BE" dirty="0"/>
              <a:t>as much relations as possible (C2C, C2B, C2G, B2B, B2G, …)</a:t>
            </a:r>
          </a:p>
          <a:p>
            <a:pPr lvl="1"/>
            <a:r>
              <a:rPr lang="en-GB" altLang="nl-BE" dirty="0" smtClean="0"/>
              <a:t>using </a:t>
            </a:r>
            <a:r>
              <a:rPr lang="en-GB" altLang="nl-BE" dirty="0"/>
              <a:t>open interoperability standards</a:t>
            </a:r>
          </a:p>
          <a:p>
            <a:endParaRPr lang="nl-BE" dirty="0"/>
          </a:p>
        </p:txBody>
      </p:sp>
      <p:sp>
        <p:nvSpPr>
          <p:cNvPr id="2" name="Title 1"/>
          <p:cNvSpPr>
            <a:spLocks noGrp="1"/>
          </p:cNvSpPr>
          <p:nvPr>
            <p:ph type="title"/>
          </p:nvPr>
        </p:nvSpPr>
        <p:spPr/>
        <p:txBody>
          <a:bodyPr/>
          <a:lstStyle/>
          <a:p>
            <a:r>
              <a:rPr lang="nl-BE" dirty="0" smtClean="0"/>
              <a:t>Technical </a:t>
            </a:r>
            <a:r>
              <a:rPr lang="nl-BE" dirty="0" err="1" smtClean="0"/>
              <a:t>measures</a:t>
            </a:r>
            <a:r>
              <a:rPr lang="nl-BE" dirty="0" smtClean="0"/>
              <a:t>, eg User &amp; Access </a:t>
            </a:r>
            <a:r>
              <a:rPr lang="nl-BE" dirty="0"/>
              <a:t>M</a:t>
            </a:r>
            <a:r>
              <a:rPr lang="nl-BE" dirty="0" smtClean="0"/>
              <a:t>anagement (UAM)</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141</a:t>
            </a:fld>
            <a:r>
              <a:rPr lang="fr-BE" smtClean="0"/>
              <a:t> </a:t>
            </a:r>
            <a:endParaRPr lang="fr-BE" dirty="0"/>
          </a:p>
        </p:txBody>
      </p:sp>
    </p:spTree>
    <p:extLst>
      <p:ext uri="{BB962C8B-B14F-4D97-AF65-F5344CB8AC3E}">
        <p14:creationId xmlns:p14="http://schemas.microsoft.com/office/powerpoint/2010/main" val="276757699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a:t>o</a:t>
            </a:r>
            <a:r>
              <a:rPr lang="en-GB" noProof="0" dirty="0" smtClean="0"/>
              <a:t>ne-time registration of identity, characteristics, relationships and mandates</a:t>
            </a:r>
          </a:p>
          <a:p>
            <a:r>
              <a:rPr lang="en-GB" altLang="fr-FR" noProof="0" dirty="0"/>
              <a:t>s</a:t>
            </a:r>
            <a:r>
              <a:rPr lang="en-GB" altLang="fr-FR" noProof="0" dirty="0" smtClean="0"/>
              <a:t>ingle sign on for as many public and private sector applications as possible </a:t>
            </a:r>
          </a:p>
          <a:p>
            <a:pPr lvl="1"/>
            <a:r>
              <a:rPr lang="en-GB" noProof="0" dirty="0" smtClean="0"/>
              <a:t>authentication of the identity</a:t>
            </a:r>
          </a:p>
          <a:p>
            <a:pPr lvl="1"/>
            <a:r>
              <a:rPr lang="en-GB" noProof="0" dirty="0" smtClean="0"/>
              <a:t>verification of relevant characteristics, relationships and mandates</a:t>
            </a:r>
          </a:p>
          <a:p>
            <a:r>
              <a:rPr lang="en-GB" noProof="0" dirty="0"/>
              <a:t>e</a:t>
            </a:r>
            <a:r>
              <a:rPr lang="en-GB" noProof="0" dirty="0" smtClean="0"/>
              <a:t>lectronic means for authentication of identity that can be used on as much devices as possible</a:t>
            </a:r>
          </a:p>
          <a:p>
            <a:r>
              <a:rPr lang="en-GB" noProof="0" dirty="0"/>
              <a:t>m</a:t>
            </a:r>
            <a:r>
              <a:rPr lang="en-GB" noProof="0" dirty="0" smtClean="0"/>
              <a:t>inimal cost of</a:t>
            </a:r>
          </a:p>
          <a:p>
            <a:pPr lvl="1"/>
            <a:r>
              <a:rPr lang="en-GB" noProof="0" dirty="0" smtClean="0"/>
              <a:t>registration procedures</a:t>
            </a:r>
          </a:p>
          <a:p>
            <a:pPr lvl="1"/>
            <a:r>
              <a:rPr lang="en-GB" noProof="0" dirty="0" smtClean="0"/>
              <a:t>electronic means for authentication of identity</a:t>
            </a:r>
          </a:p>
          <a:p>
            <a:pPr lvl="1"/>
            <a:r>
              <a:rPr lang="en-GB" noProof="0" dirty="0" smtClean="0"/>
              <a:t>use of electronic means for authentication of identity</a:t>
            </a:r>
          </a:p>
          <a:p>
            <a:endParaRPr lang="en-GB" noProof="0" dirty="0"/>
          </a:p>
        </p:txBody>
      </p:sp>
      <p:sp>
        <p:nvSpPr>
          <p:cNvPr id="2" name="Title 1"/>
          <p:cNvSpPr>
            <a:spLocks noGrp="1"/>
          </p:cNvSpPr>
          <p:nvPr>
            <p:ph type="title"/>
          </p:nvPr>
        </p:nvSpPr>
        <p:spPr/>
        <p:txBody>
          <a:bodyPr>
            <a:normAutofit/>
          </a:bodyPr>
          <a:lstStyle/>
          <a:p>
            <a:r>
              <a:rPr lang="en-GB" dirty="0" smtClean="0"/>
              <a:t>UAM: user expectations</a:t>
            </a:r>
            <a:endParaRPr lang="en-GB" noProof="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142</a:t>
            </a:fld>
            <a:r>
              <a:rPr lang="fr-BE" smtClean="0"/>
              <a:t> </a:t>
            </a:r>
            <a:endParaRPr lang="fr-BE" dirty="0"/>
          </a:p>
        </p:txBody>
      </p:sp>
    </p:spTree>
    <p:extLst>
      <p:ext uri="{BB962C8B-B14F-4D97-AF65-F5344CB8AC3E}">
        <p14:creationId xmlns:p14="http://schemas.microsoft.com/office/powerpoint/2010/main" val="7455996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2"/>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3" y="1686722"/>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9"/>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r>
              <a:rPr lang="nl-BE" altLang="fr-FR" sz="1600" dirty="0"/>
              <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3" y="1670847"/>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5" y="2844009"/>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9" y="4233220"/>
            <a:ext cx="1472251" cy="826765"/>
          </a:xfrm>
          <a:prstGeom prst="rect">
            <a:avLst/>
          </a:prstGeom>
          <a:noFill/>
          <a:ln>
            <a:noFill/>
          </a:ln>
        </p:spPr>
      </p:pic>
      <p:sp>
        <p:nvSpPr>
          <p:cNvPr id="16399" name="TextBox 1948"/>
          <p:cNvSpPr txBox="1">
            <a:spLocks noChangeArrowheads="1"/>
          </p:cNvSpPr>
          <p:nvPr/>
        </p:nvSpPr>
        <p:spPr bwMode="auto">
          <a:xfrm>
            <a:off x="8647563"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900" y="4228309"/>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50"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9"/>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5"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3" y="3442497"/>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700"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700"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300"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8"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7"/>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3" y="6026947"/>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5" y="6026947"/>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3"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3"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50" y="1124747"/>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5" y="1345409"/>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8" y="2980534"/>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3"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8"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8"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9"/>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9"/>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50" y="2988472"/>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7"/>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sp>
        <p:nvSpPr>
          <p:cNvPr id="2" name="Title 1"/>
          <p:cNvSpPr>
            <a:spLocks noGrp="1"/>
          </p:cNvSpPr>
          <p:nvPr>
            <p:ph type="title"/>
          </p:nvPr>
        </p:nvSpPr>
        <p:spPr/>
        <p:txBody>
          <a:bodyPr/>
          <a:lstStyle/>
          <a:p>
            <a:r>
              <a:rPr lang="en-GB" smtClean="0"/>
              <a:t>UAM: Policy Enforcement Model</a:t>
            </a:r>
            <a:endParaRPr lang="en-GB"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143</a:t>
            </a:fld>
            <a:r>
              <a:rPr lang="fr-BE" smtClean="0"/>
              <a:t> </a:t>
            </a:r>
            <a:endParaRPr lang="fr-BE" dirty="0"/>
          </a:p>
        </p:txBody>
      </p:sp>
    </p:spTree>
    <p:extLst>
      <p:ext uri="{BB962C8B-B14F-4D97-AF65-F5344CB8AC3E}">
        <p14:creationId xmlns:p14="http://schemas.microsoft.com/office/powerpoint/2010/main" val="158080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a:t>
            </a:r>
            <a:r>
              <a:rPr lang="en-US" dirty="0" smtClean="0"/>
              <a:t>uthentication of identity: different levels</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162" y="1124744"/>
            <a:ext cx="7674371" cy="519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144</a:t>
            </a:fld>
            <a:r>
              <a:rPr lang="fr-BE" smtClean="0"/>
              <a:t> </a:t>
            </a:r>
            <a:endParaRPr lang="fr-BE" dirty="0"/>
          </a:p>
        </p:txBody>
      </p:sp>
    </p:spTree>
    <p:extLst>
      <p:ext uri="{BB962C8B-B14F-4D97-AF65-F5344CB8AC3E}">
        <p14:creationId xmlns:p14="http://schemas.microsoft.com/office/powerpoint/2010/main" val="275485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Technical </a:t>
            </a:r>
            <a:r>
              <a:rPr lang="nl-BE" dirty="0" err="1" smtClean="0"/>
              <a:t>measures</a:t>
            </a:r>
            <a:r>
              <a:rPr lang="nl-BE" dirty="0" smtClean="0"/>
              <a:t>, eg </a:t>
            </a:r>
            <a:r>
              <a:rPr lang="nl-BE" dirty="0" err="1" smtClean="0"/>
              <a:t>encryption</a:t>
            </a:r>
            <a:r>
              <a:rPr lang="nl-BE" dirty="0" smtClean="0"/>
              <a:t> of health data</a:t>
            </a:r>
            <a:endParaRPr lang="nl-BE" dirty="0"/>
          </a:p>
        </p:txBody>
      </p:sp>
      <p:grpSp>
        <p:nvGrpSpPr>
          <p:cNvPr id="5" name="Group 5"/>
          <p:cNvGrpSpPr/>
          <p:nvPr/>
        </p:nvGrpSpPr>
        <p:grpSpPr>
          <a:xfrm>
            <a:off x="1379476" y="1052741"/>
            <a:ext cx="9433047" cy="5256584"/>
            <a:chOff x="296863" y="1195051"/>
            <a:chExt cx="8675687" cy="4875549"/>
          </a:xfrm>
        </p:grpSpPr>
        <p:sp>
          <p:nvSpPr>
            <p:cNvPr id="6" name="Rectangle 2"/>
            <p:cNvSpPr>
              <a:spLocks noChangeArrowheads="1"/>
            </p:cNvSpPr>
            <p:nvPr/>
          </p:nvSpPr>
          <p:spPr bwMode="auto">
            <a:xfrm>
              <a:off x="6316663" y="3521119"/>
              <a:ext cx="2655887" cy="342811"/>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7" name="Rectangle 3"/>
            <p:cNvSpPr>
              <a:spLocks noChangeArrowheads="1"/>
            </p:cNvSpPr>
            <p:nvPr/>
          </p:nvSpPr>
          <p:spPr bwMode="auto">
            <a:xfrm>
              <a:off x="296863" y="3546520"/>
              <a:ext cx="2655887" cy="342812"/>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8" name="Line 5"/>
            <p:cNvSpPr>
              <a:spLocks noChangeShapeType="1"/>
            </p:cNvSpPr>
            <p:nvPr/>
          </p:nvSpPr>
          <p:spPr bwMode="auto">
            <a:xfrm>
              <a:off x="4868863" y="1277938"/>
              <a:ext cx="0" cy="4792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9" name="Text Box 6"/>
            <p:cNvSpPr txBox="1">
              <a:spLocks noChangeArrowheads="1"/>
            </p:cNvSpPr>
            <p:nvPr/>
          </p:nvSpPr>
          <p:spPr bwMode="auto">
            <a:xfrm>
              <a:off x="6654800" y="1195388"/>
              <a:ext cx="2317750" cy="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dirty="0">
                  <a:solidFill>
                    <a:srgbClr val="087670"/>
                  </a:solidFill>
                  <a:sym typeface="Arial" charset="0"/>
                </a:rPr>
                <a:t>eHealth</a:t>
              </a:r>
              <a:r>
                <a:rPr lang="en-GB" sz="1800" dirty="0">
                  <a:solidFill>
                    <a:srgbClr val="000000"/>
                  </a:solidFill>
                  <a:sym typeface="Arial" charset="0"/>
                </a:rPr>
                <a:t> platform</a:t>
              </a:r>
            </a:p>
          </p:txBody>
        </p:sp>
        <p:sp>
          <p:nvSpPr>
            <p:cNvPr id="10" name="Text Box 7"/>
            <p:cNvSpPr txBox="1">
              <a:spLocks noChangeArrowheads="1"/>
            </p:cNvSpPr>
            <p:nvPr/>
          </p:nvSpPr>
          <p:spPr bwMode="auto">
            <a:xfrm>
              <a:off x="487363" y="1203325"/>
              <a:ext cx="2012968" cy="71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a:solidFill>
                    <a:srgbClr val="000000"/>
                  </a:solidFill>
                  <a:sym typeface="Arial" charset="0"/>
                </a:rPr>
                <a:t>Healthcare actor</a:t>
              </a:r>
            </a:p>
            <a:p>
              <a:pPr eaLnBrk="0" hangingPunct="0">
                <a:buSzPct val="100000"/>
              </a:pPr>
              <a:r>
                <a:rPr lang="en-GB" sz="1800">
                  <a:solidFill>
                    <a:srgbClr val="000000"/>
                  </a:solidFill>
                  <a:sym typeface="Arial" charset="0"/>
                </a:rPr>
                <a:t>Person or entity</a:t>
              </a:r>
            </a:p>
          </p:txBody>
        </p:sp>
        <p:sp>
          <p:nvSpPr>
            <p:cNvPr id="11" name="Line 8"/>
            <p:cNvSpPr>
              <a:spLocks noChangeShapeType="1"/>
            </p:cNvSpPr>
            <p:nvPr/>
          </p:nvSpPr>
          <p:spPr bwMode="auto">
            <a:xfrm>
              <a:off x="4402138" y="1273175"/>
              <a:ext cx="0" cy="47926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12" name="Text Box 9"/>
            <p:cNvSpPr txBox="1">
              <a:spLocks noChangeArrowheads="1"/>
            </p:cNvSpPr>
            <p:nvPr/>
          </p:nvSpPr>
          <p:spPr bwMode="auto">
            <a:xfrm rot="16200000">
              <a:off x="4056521" y="1535553"/>
              <a:ext cx="1076998" cy="39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dirty="0">
                  <a:solidFill>
                    <a:srgbClr val="000000"/>
                  </a:solidFill>
                  <a:sym typeface="Arial" charset="0"/>
                </a:rPr>
                <a:t>Internet</a:t>
              </a:r>
            </a:p>
          </p:txBody>
        </p:sp>
        <p:sp>
          <p:nvSpPr>
            <p:cNvPr id="13" name="Text Box 10"/>
            <p:cNvSpPr txBox="1">
              <a:spLocks noChangeArrowheads="1"/>
            </p:cNvSpPr>
            <p:nvPr/>
          </p:nvSpPr>
          <p:spPr bwMode="auto">
            <a:xfrm>
              <a:off x="590550" y="1935163"/>
              <a:ext cx="198067" cy="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endParaRPr lang="en-US" altLang="en-US" sz="1800"/>
            </a:p>
          </p:txBody>
        </p:sp>
        <p:sp>
          <p:nvSpPr>
            <p:cNvPr id="14" name="Text Box 11"/>
            <p:cNvSpPr txBox="1">
              <a:spLocks noChangeArrowheads="1"/>
            </p:cNvSpPr>
            <p:nvPr/>
          </p:nvSpPr>
          <p:spPr bwMode="auto">
            <a:xfrm rot="-5400000">
              <a:off x="2541588" y="3359150"/>
              <a:ext cx="1479550" cy="64770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a:t>
              </a:r>
            </a:p>
            <a:p>
              <a:pPr eaLnBrk="0" hangingPunct="0">
                <a:buSzPct val="100000"/>
              </a:pPr>
              <a:r>
                <a:rPr lang="en-GB" sz="1600">
                  <a:solidFill>
                    <a:srgbClr val="3E6E5A"/>
                  </a:solidFill>
                  <a:sym typeface="Arial" charset="0"/>
                </a:rPr>
                <a:t>certificate</a:t>
              </a:r>
            </a:p>
          </p:txBody>
        </p:sp>
        <p:sp>
          <p:nvSpPr>
            <p:cNvPr id="15" name="Text Box 12"/>
            <p:cNvSpPr txBox="1">
              <a:spLocks noChangeArrowheads="1"/>
            </p:cNvSpPr>
            <p:nvPr/>
          </p:nvSpPr>
          <p:spPr bwMode="auto">
            <a:xfrm rot="16200000">
              <a:off x="4753415" y="3433241"/>
              <a:ext cx="2466097" cy="362994"/>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Identificationcertificate</a:t>
              </a:r>
            </a:p>
          </p:txBody>
        </p:sp>
        <p:sp>
          <p:nvSpPr>
            <p:cNvPr id="16" name="Line 13"/>
            <p:cNvSpPr>
              <a:spLocks noChangeShapeType="1"/>
            </p:cNvSpPr>
            <p:nvPr/>
          </p:nvSpPr>
          <p:spPr bwMode="auto">
            <a:xfrm>
              <a:off x="3613150" y="3833813"/>
              <a:ext cx="2038350" cy="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7" name="Text Box 14"/>
            <p:cNvSpPr txBox="1">
              <a:spLocks noChangeArrowheads="1"/>
            </p:cNvSpPr>
            <p:nvPr/>
          </p:nvSpPr>
          <p:spPr bwMode="auto">
            <a:xfrm>
              <a:off x="4108450" y="3571874"/>
              <a:ext cx="1265324" cy="582779"/>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400">
                  <a:solidFill>
                    <a:srgbClr val="A50021"/>
                  </a:solidFill>
                  <a:sym typeface="Arial" charset="0"/>
                </a:rPr>
                <a:t>Web service</a:t>
              </a:r>
            </a:p>
            <a:p>
              <a:pPr eaLnBrk="0" hangingPunct="0">
                <a:buSzPct val="100000"/>
              </a:pPr>
              <a:r>
                <a:rPr lang="en-GB" sz="1400">
                  <a:solidFill>
                    <a:srgbClr val="A50021"/>
                  </a:solidFill>
                  <a:sym typeface="Arial" charset="0"/>
                </a:rPr>
                <a:t>Register key</a:t>
              </a:r>
            </a:p>
          </p:txBody>
        </p:sp>
        <p:sp>
          <p:nvSpPr>
            <p:cNvPr id="18" name="Text Box 15"/>
            <p:cNvSpPr txBox="1">
              <a:spLocks noChangeArrowheads="1"/>
            </p:cNvSpPr>
            <p:nvPr/>
          </p:nvSpPr>
          <p:spPr bwMode="auto">
            <a:xfrm>
              <a:off x="598488" y="2039938"/>
              <a:ext cx="1962150" cy="92868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Connector or </a:t>
              </a:r>
            </a:p>
            <a:p>
              <a:pPr eaLnBrk="0" hangingPunct="0">
                <a:buSzPct val="100000"/>
              </a:pPr>
              <a:r>
                <a:rPr lang="en-GB" sz="1600">
                  <a:solidFill>
                    <a:srgbClr val="000000"/>
                  </a:solidFill>
                  <a:sym typeface="Arial" charset="0"/>
                </a:rPr>
                <a:t>other software to</a:t>
              </a:r>
            </a:p>
            <a:p>
              <a:pPr eaLnBrk="0" hangingPunct="0">
                <a:buSzPct val="100000"/>
              </a:pPr>
              <a:r>
                <a:rPr lang="en-GB" sz="1600">
                  <a:solidFill>
                    <a:srgbClr val="000000"/>
                  </a:solidFill>
                  <a:sym typeface="Arial" charset="0"/>
                </a:rPr>
                <a:t>generate key pair</a:t>
              </a:r>
            </a:p>
          </p:txBody>
        </p:sp>
        <p:sp>
          <p:nvSpPr>
            <p:cNvPr id="19" name="Text Box 16"/>
            <p:cNvSpPr txBox="1">
              <a:spLocks noChangeArrowheads="1"/>
            </p:cNvSpPr>
            <p:nvPr/>
          </p:nvSpPr>
          <p:spPr bwMode="auto">
            <a:xfrm>
              <a:off x="1135063" y="3489325"/>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Sends</a:t>
              </a:r>
            </a:p>
            <a:p>
              <a:pPr eaLnBrk="0" hangingPunct="0">
                <a:buSzPct val="100000"/>
              </a:pPr>
              <a:r>
                <a:rPr lang="en-GB" sz="1600">
                  <a:solidFill>
                    <a:srgbClr val="000000"/>
                  </a:solidFill>
                  <a:sym typeface="Arial" charset="0"/>
                </a:rPr>
                <a:t>public key</a:t>
              </a:r>
            </a:p>
          </p:txBody>
        </p:sp>
        <p:sp>
          <p:nvSpPr>
            <p:cNvPr id="20" name="Text Box 17"/>
            <p:cNvSpPr txBox="1">
              <a:spLocks noChangeArrowheads="1"/>
            </p:cNvSpPr>
            <p:nvPr/>
          </p:nvSpPr>
          <p:spPr bwMode="auto">
            <a:xfrm>
              <a:off x="438150" y="4818063"/>
              <a:ext cx="20256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Stores private key</a:t>
              </a:r>
            </a:p>
            <a:p>
              <a:pPr eaLnBrk="0" hangingPunct="0">
                <a:buSzPct val="100000"/>
              </a:pPr>
              <a:r>
                <a:rPr lang="en-GB" sz="1600">
                  <a:solidFill>
                    <a:srgbClr val="000000"/>
                  </a:solidFill>
                  <a:sym typeface="Arial" charset="0"/>
                </a:rPr>
                <a:t>in a secure way</a:t>
              </a:r>
            </a:p>
          </p:txBody>
        </p:sp>
        <p:sp>
          <p:nvSpPr>
            <p:cNvPr id="21" name="Line 18"/>
            <p:cNvSpPr>
              <a:spLocks noChangeShapeType="1"/>
            </p:cNvSpPr>
            <p:nvPr/>
          </p:nvSpPr>
          <p:spPr bwMode="auto">
            <a:xfrm>
              <a:off x="1685925" y="2974975"/>
              <a:ext cx="0" cy="5064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22" name="Line 19"/>
            <p:cNvSpPr>
              <a:spLocks noChangeShapeType="1"/>
            </p:cNvSpPr>
            <p:nvPr/>
          </p:nvSpPr>
          <p:spPr bwMode="auto">
            <a:xfrm>
              <a:off x="800100" y="2981325"/>
              <a:ext cx="0" cy="18399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23" name="Oval 20"/>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en-GB">
                  <a:solidFill>
                    <a:srgbClr val="000000"/>
                  </a:solidFill>
                  <a:sym typeface="Arial" charset="0"/>
                </a:rPr>
                <a:t>Public keys</a:t>
              </a:r>
            </a:p>
            <a:p>
              <a:pPr eaLnBrk="0" hangingPunct="0">
                <a:buSzPct val="100000"/>
              </a:pPr>
              <a:r>
                <a:rPr lang="en-GB">
                  <a:solidFill>
                    <a:srgbClr val="000000"/>
                  </a:solidFill>
                  <a:sym typeface="Arial" charset="0"/>
                </a:rPr>
                <a:t>repository</a:t>
              </a:r>
            </a:p>
          </p:txBody>
        </p:sp>
        <p:sp>
          <p:nvSpPr>
            <p:cNvPr id="24" name="Line 21"/>
            <p:cNvSpPr>
              <a:spLocks noChangeShapeType="1"/>
            </p:cNvSpPr>
            <p:nvPr/>
          </p:nvSpPr>
          <p:spPr bwMode="auto">
            <a:xfrm flipV="1">
              <a:off x="2386013" y="3851275"/>
              <a:ext cx="561975" cy="1588"/>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25" name="Oval 22"/>
            <p:cNvSpPr>
              <a:spLocks noChangeArrowheads="1"/>
            </p:cNvSpPr>
            <p:nvPr/>
          </p:nvSpPr>
          <p:spPr bwMode="auto">
            <a:xfrm>
              <a:off x="320675" y="1825393"/>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1</a:t>
              </a:r>
            </a:p>
          </p:txBody>
        </p:sp>
        <p:sp>
          <p:nvSpPr>
            <p:cNvPr id="26" name="Oval 23"/>
            <p:cNvSpPr>
              <a:spLocks noChangeArrowheads="1"/>
            </p:cNvSpPr>
            <p:nvPr/>
          </p:nvSpPr>
          <p:spPr bwMode="auto">
            <a:xfrm>
              <a:off x="922338" y="3243032"/>
              <a:ext cx="360362"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2</a:t>
              </a:r>
            </a:p>
          </p:txBody>
        </p:sp>
        <p:sp>
          <p:nvSpPr>
            <p:cNvPr id="27" name="Oval 24"/>
            <p:cNvSpPr>
              <a:spLocks noChangeArrowheads="1"/>
            </p:cNvSpPr>
            <p:nvPr/>
          </p:nvSpPr>
          <p:spPr bwMode="auto">
            <a:xfrm>
              <a:off x="311150" y="4538431"/>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2</a:t>
              </a:r>
            </a:p>
          </p:txBody>
        </p:sp>
        <p:sp>
          <p:nvSpPr>
            <p:cNvPr id="28" name="Text Box 25"/>
            <p:cNvSpPr txBox="1">
              <a:spLocks noChangeArrowheads="1"/>
            </p:cNvSpPr>
            <p:nvPr/>
          </p:nvSpPr>
          <p:spPr bwMode="auto">
            <a:xfrm>
              <a:off x="6502400" y="2152650"/>
              <a:ext cx="2343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Authenticates sender</a:t>
              </a:r>
            </a:p>
          </p:txBody>
        </p:sp>
        <p:sp>
          <p:nvSpPr>
            <p:cNvPr id="29" name="Text Box 26"/>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Stores</a:t>
              </a:r>
            </a:p>
            <a:p>
              <a:pPr eaLnBrk="0" hangingPunct="0">
                <a:buSzPct val="100000"/>
              </a:pPr>
              <a:r>
                <a:rPr lang="en-GB" sz="1600">
                  <a:solidFill>
                    <a:srgbClr val="000000"/>
                  </a:solidFill>
                  <a:sym typeface="Arial" charset="0"/>
                </a:rPr>
                <a:t>public key</a:t>
              </a:r>
            </a:p>
          </p:txBody>
        </p:sp>
        <p:sp>
          <p:nvSpPr>
            <p:cNvPr id="30" name="Line 27"/>
            <p:cNvSpPr>
              <a:spLocks noChangeShapeType="1"/>
            </p:cNvSpPr>
            <p:nvPr/>
          </p:nvSpPr>
          <p:spPr bwMode="auto">
            <a:xfrm flipV="1">
              <a:off x="6324600" y="2535238"/>
              <a:ext cx="330200" cy="104775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31" name="Line 28"/>
            <p:cNvSpPr>
              <a:spLocks noChangeShapeType="1"/>
            </p:cNvSpPr>
            <p:nvPr/>
          </p:nvSpPr>
          <p:spPr bwMode="auto">
            <a:xfrm>
              <a:off x="7669213" y="2525713"/>
              <a:ext cx="0" cy="8588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32" name="Line 29"/>
            <p:cNvSpPr>
              <a:spLocks noChangeShapeType="1"/>
            </p:cNvSpPr>
            <p:nvPr/>
          </p:nvSpPr>
          <p:spPr bwMode="auto">
            <a:xfrm>
              <a:off x="7675563" y="4019550"/>
              <a:ext cx="0" cy="62706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33" name="Oval 30"/>
            <p:cNvSpPr>
              <a:spLocks noChangeArrowheads="1"/>
            </p:cNvSpPr>
            <p:nvPr/>
          </p:nvSpPr>
          <p:spPr bwMode="auto">
            <a:xfrm>
              <a:off x="6381750" y="1817456"/>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3</a:t>
              </a:r>
            </a:p>
          </p:txBody>
        </p:sp>
        <p:sp>
          <p:nvSpPr>
            <p:cNvPr id="34" name="Oval 31"/>
            <p:cNvSpPr>
              <a:spLocks noChangeArrowheads="1"/>
            </p:cNvSpPr>
            <p:nvPr/>
          </p:nvSpPr>
          <p:spPr bwMode="auto">
            <a:xfrm>
              <a:off x="6878638" y="3117618"/>
              <a:ext cx="360362"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4</a:t>
              </a: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145</a:t>
            </a:fld>
            <a:r>
              <a:rPr lang="fr-BE" smtClean="0"/>
              <a:t> </a:t>
            </a:r>
            <a:endParaRPr lang="fr-BE" dirty="0"/>
          </a:p>
        </p:txBody>
      </p:sp>
    </p:spTree>
    <p:extLst>
      <p:ext uri="{BB962C8B-B14F-4D97-AF65-F5344CB8AC3E}">
        <p14:creationId xmlns:p14="http://schemas.microsoft.com/office/powerpoint/2010/main" val="286235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BE" dirty="0" smtClean="0"/>
              <a:t>Technical </a:t>
            </a:r>
            <a:r>
              <a:rPr lang="nl-BE" dirty="0" err="1" smtClean="0"/>
              <a:t>measures</a:t>
            </a:r>
            <a:r>
              <a:rPr lang="nl-BE" dirty="0" smtClean="0"/>
              <a:t>, eg </a:t>
            </a:r>
            <a:r>
              <a:rPr lang="nl-BE" dirty="0" err="1" smtClean="0"/>
              <a:t>encryption</a:t>
            </a:r>
            <a:r>
              <a:rPr lang="nl-BE" dirty="0" smtClean="0"/>
              <a:t> of health data</a:t>
            </a:r>
            <a:endParaRPr lang="en-GB" dirty="0"/>
          </a:p>
        </p:txBody>
      </p:sp>
      <p:grpSp>
        <p:nvGrpSpPr>
          <p:cNvPr id="5" name="Group 4"/>
          <p:cNvGrpSpPr/>
          <p:nvPr/>
        </p:nvGrpSpPr>
        <p:grpSpPr>
          <a:xfrm>
            <a:off x="2021361" y="1349483"/>
            <a:ext cx="8136904" cy="4606006"/>
            <a:chOff x="296863" y="1195388"/>
            <a:chExt cx="8675687" cy="5033962"/>
          </a:xfrm>
        </p:grpSpPr>
        <p:sp>
          <p:nvSpPr>
            <p:cNvPr id="103426" name="Text Box 14"/>
            <p:cNvSpPr txBox="1">
              <a:spLocks noChangeArrowheads="1"/>
            </p:cNvSpPr>
            <p:nvPr/>
          </p:nvSpPr>
          <p:spPr bwMode="auto">
            <a:xfrm rot="-5400000">
              <a:off x="2132013" y="1636713"/>
              <a:ext cx="1497012"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 certificate</a:t>
              </a:r>
            </a:p>
          </p:txBody>
        </p:sp>
        <p:sp>
          <p:nvSpPr>
            <p:cNvPr id="103427" name="Text Box 2"/>
            <p:cNvSpPr txBox="1">
              <a:spLocks noChangeArrowheads="1"/>
            </p:cNvSpPr>
            <p:nvPr/>
          </p:nvSpPr>
          <p:spPr bwMode="auto">
            <a:xfrm rot="16200000">
              <a:off x="5248275" y="1836140"/>
              <a:ext cx="1479550" cy="623496"/>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a:t>
              </a:r>
            </a:p>
            <a:p>
              <a:pPr eaLnBrk="0" hangingPunct="0">
                <a:buSzPct val="100000"/>
              </a:pPr>
              <a:r>
                <a:rPr lang="en-GB" sz="1600">
                  <a:solidFill>
                    <a:srgbClr val="3E6E5A"/>
                  </a:solidFill>
                  <a:sym typeface="Arial" charset="0"/>
                </a:rPr>
                <a:t>certificate</a:t>
              </a:r>
            </a:p>
          </p:txBody>
        </p:sp>
        <p:sp>
          <p:nvSpPr>
            <p:cNvPr id="103428" name="Rectangle 4"/>
            <p:cNvSpPr>
              <a:spLocks noChangeArrowheads="1"/>
            </p:cNvSpPr>
            <p:nvPr/>
          </p:nvSpPr>
          <p:spPr bwMode="auto">
            <a:xfrm>
              <a:off x="3449638" y="1433513"/>
              <a:ext cx="1920875" cy="2482850"/>
            </a:xfrm>
            <a:prstGeom prst="rect">
              <a:avLst/>
            </a:prstGeom>
            <a:solidFill>
              <a:schemeClr val="bg1"/>
            </a:solidFill>
            <a:ln w="12700" algn="ctr">
              <a:solidFill>
                <a:schemeClr val="tx1"/>
              </a:solidFill>
              <a:miter lim="800000"/>
              <a:headEnd/>
              <a:tailEnd/>
            </a:ln>
          </p:spPr>
          <p:txBody>
            <a:bodyPr anchor="ctr"/>
            <a:lstStyle/>
            <a:p>
              <a:pPr eaLnBrk="0" hangingPunct="0">
                <a:buSzPct val="100000"/>
              </a:pPr>
              <a:r>
                <a:rPr lang="en-GB">
                  <a:solidFill>
                    <a:srgbClr val="000000"/>
                  </a:solidFill>
                  <a:sym typeface="Arial" charset="0"/>
                </a:rPr>
                <a:t>Internet</a:t>
              </a:r>
            </a:p>
          </p:txBody>
        </p:sp>
        <p:sp>
          <p:nvSpPr>
            <p:cNvPr id="103429" name="Rectangle 5"/>
            <p:cNvSpPr>
              <a:spLocks noChangeArrowheads="1"/>
            </p:cNvSpPr>
            <p:nvPr/>
          </p:nvSpPr>
          <p:spPr bwMode="auto">
            <a:xfrm>
              <a:off x="6316663" y="3524339"/>
              <a:ext cx="2655887" cy="33637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0" name="Text Box 6"/>
            <p:cNvSpPr txBox="1">
              <a:spLocks noChangeArrowheads="1"/>
            </p:cNvSpPr>
            <p:nvPr/>
          </p:nvSpPr>
          <p:spPr bwMode="auto">
            <a:xfrm>
              <a:off x="6748463" y="1195388"/>
              <a:ext cx="2001751" cy="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dirty="0">
                  <a:solidFill>
                    <a:srgbClr val="087670"/>
                  </a:solidFill>
                  <a:sym typeface="Arial" charset="0"/>
                </a:rPr>
                <a:t>eHealth</a:t>
              </a:r>
              <a:r>
                <a:rPr lang="en-GB" sz="1800" dirty="0">
                  <a:solidFill>
                    <a:srgbClr val="000000"/>
                  </a:solidFill>
                  <a:sym typeface="Arial" charset="0"/>
                </a:rPr>
                <a:t> platform</a:t>
              </a:r>
            </a:p>
          </p:txBody>
        </p:sp>
        <p:sp>
          <p:nvSpPr>
            <p:cNvPr id="103431" name="Oval 7"/>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en-GB">
                  <a:solidFill>
                    <a:srgbClr val="000000"/>
                  </a:solidFill>
                  <a:sym typeface="Arial" charset="0"/>
                </a:rPr>
                <a:t>Public keys</a:t>
              </a:r>
            </a:p>
            <a:p>
              <a:pPr eaLnBrk="0" hangingPunct="0">
                <a:buSzPct val="100000"/>
              </a:pPr>
              <a:r>
                <a:rPr lang="en-GB">
                  <a:solidFill>
                    <a:srgbClr val="000000"/>
                  </a:solidFill>
                  <a:sym typeface="Arial" charset="0"/>
                </a:rPr>
                <a:t>repository</a:t>
              </a:r>
            </a:p>
          </p:txBody>
        </p:sp>
        <p:sp>
          <p:nvSpPr>
            <p:cNvPr id="103432" name="Text Box 8"/>
            <p:cNvSpPr txBox="1">
              <a:spLocks noChangeArrowheads="1"/>
            </p:cNvSpPr>
            <p:nvPr/>
          </p:nvSpPr>
          <p:spPr bwMode="auto">
            <a:xfrm>
              <a:off x="6502400" y="2152650"/>
              <a:ext cx="2251286" cy="37001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Authenticates sender</a:t>
              </a:r>
            </a:p>
          </p:txBody>
        </p:sp>
        <p:sp>
          <p:nvSpPr>
            <p:cNvPr id="103433" name="Text Box 9"/>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Sends</a:t>
              </a:r>
            </a:p>
            <a:p>
              <a:pPr eaLnBrk="0" hangingPunct="0">
                <a:buSzPct val="100000"/>
              </a:pPr>
              <a:r>
                <a:rPr lang="en-GB" sz="1600">
                  <a:solidFill>
                    <a:srgbClr val="000000"/>
                  </a:solidFill>
                  <a:sym typeface="Arial" charset="0"/>
                </a:rPr>
                <a:t>public key</a:t>
              </a:r>
            </a:p>
          </p:txBody>
        </p:sp>
        <p:sp>
          <p:nvSpPr>
            <p:cNvPr id="103434" name="Oval 10"/>
            <p:cNvSpPr>
              <a:spLocks noChangeArrowheads="1"/>
            </p:cNvSpPr>
            <p:nvPr/>
          </p:nvSpPr>
          <p:spPr bwMode="auto">
            <a:xfrm>
              <a:off x="6381749" y="1821530"/>
              <a:ext cx="360364"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2</a:t>
              </a:r>
            </a:p>
          </p:txBody>
        </p:sp>
        <p:sp>
          <p:nvSpPr>
            <p:cNvPr id="103435" name="Oval 11"/>
            <p:cNvSpPr>
              <a:spLocks noChangeArrowheads="1"/>
            </p:cNvSpPr>
            <p:nvPr/>
          </p:nvSpPr>
          <p:spPr bwMode="auto">
            <a:xfrm>
              <a:off x="6878638" y="3121692"/>
              <a:ext cx="360362"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3</a:t>
              </a:r>
            </a:p>
          </p:txBody>
        </p:sp>
        <p:sp>
          <p:nvSpPr>
            <p:cNvPr id="103436" name="Rectangle 12"/>
            <p:cNvSpPr>
              <a:spLocks noChangeArrowheads="1"/>
            </p:cNvSpPr>
            <p:nvPr/>
          </p:nvSpPr>
          <p:spPr bwMode="auto">
            <a:xfrm>
              <a:off x="296863" y="2667881"/>
              <a:ext cx="2247899" cy="33637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7" name="Text Box 13"/>
            <p:cNvSpPr txBox="1">
              <a:spLocks noChangeArrowheads="1"/>
            </p:cNvSpPr>
            <p:nvPr/>
          </p:nvSpPr>
          <p:spPr bwMode="auto">
            <a:xfrm>
              <a:off x="331788" y="1258888"/>
              <a:ext cx="2288888" cy="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a:solidFill>
                    <a:srgbClr val="000000"/>
                  </a:solidFill>
                  <a:sym typeface="Arial" charset="0"/>
                </a:rPr>
                <a:t>Message originator</a:t>
              </a:r>
            </a:p>
          </p:txBody>
        </p:sp>
        <p:sp>
          <p:nvSpPr>
            <p:cNvPr id="103438" name="Text Box 15"/>
            <p:cNvSpPr txBox="1">
              <a:spLocks noChangeArrowheads="1"/>
            </p:cNvSpPr>
            <p:nvPr/>
          </p:nvSpPr>
          <p:spPr bwMode="auto">
            <a:xfrm>
              <a:off x="396875" y="2051050"/>
              <a:ext cx="2020553" cy="37001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Asks for public key</a:t>
              </a:r>
            </a:p>
          </p:txBody>
        </p:sp>
        <p:sp>
          <p:nvSpPr>
            <p:cNvPr id="103439" name="Text Box 16"/>
            <p:cNvSpPr txBox="1">
              <a:spLocks noChangeArrowheads="1"/>
            </p:cNvSpPr>
            <p:nvPr/>
          </p:nvSpPr>
          <p:spPr bwMode="auto">
            <a:xfrm>
              <a:off x="1179513" y="3489325"/>
              <a:ext cx="11239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Encrypts</a:t>
              </a:r>
            </a:p>
            <a:p>
              <a:pPr eaLnBrk="0" hangingPunct="0">
                <a:buSzPct val="100000"/>
              </a:pPr>
              <a:r>
                <a:rPr lang="en-GB" sz="1600">
                  <a:solidFill>
                    <a:srgbClr val="000000"/>
                  </a:solidFill>
                  <a:sym typeface="Arial" charset="0"/>
                </a:rPr>
                <a:t>message</a:t>
              </a:r>
            </a:p>
          </p:txBody>
        </p:sp>
        <p:sp>
          <p:nvSpPr>
            <p:cNvPr id="103440" name="Oval 17"/>
            <p:cNvSpPr>
              <a:spLocks noChangeArrowheads="1"/>
            </p:cNvSpPr>
            <p:nvPr/>
          </p:nvSpPr>
          <p:spPr bwMode="auto">
            <a:xfrm>
              <a:off x="922338" y="3247104"/>
              <a:ext cx="360362"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4</a:t>
              </a:r>
            </a:p>
          </p:txBody>
        </p:sp>
        <p:sp>
          <p:nvSpPr>
            <p:cNvPr id="103441" name="Oval 18"/>
            <p:cNvSpPr>
              <a:spLocks noChangeArrowheads="1"/>
            </p:cNvSpPr>
            <p:nvPr/>
          </p:nvSpPr>
          <p:spPr bwMode="auto">
            <a:xfrm>
              <a:off x="341313" y="1751679"/>
              <a:ext cx="360362"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1</a:t>
              </a:r>
            </a:p>
          </p:txBody>
        </p:sp>
        <p:sp>
          <p:nvSpPr>
            <p:cNvPr id="103442" name="Rectangle 19"/>
            <p:cNvSpPr>
              <a:spLocks noChangeArrowheads="1"/>
            </p:cNvSpPr>
            <p:nvPr/>
          </p:nvSpPr>
          <p:spPr bwMode="auto">
            <a:xfrm>
              <a:off x="733425" y="5390445"/>
              <a:ext cx="4703763" cy="33637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43" name="Text Box 20"/>
            <p:cNvSpPr txBox="1">
              <a:spLocks noChangeArrowheads="1"/>
            </p:cNvSpPr>
            <p:nvPr/>
          </p:nvSpPr>
          <p:spPr bwMode="auto">
            <a:xfrm>
              <a:off x="987425" y="4737100"/>
              <a:ext cx="2193175" cy="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a:solidFill>
                    <a:srgbClr val="000000"/>
                  </a:solidFill>
                  <a:sym typeface="Arial" charset="0"/>
                </a:rPr>
                <a:t>Message recipient</a:t>
              </a:r>
            </a:p>
          </p:txBody>
        </p:sp>
        <p:sp>
          <p:nvSpPr>
            <p:cNvPr id="103444" name="Text Box 21"/>
            <p:cNvSpPr txBox="1">
              <a:spLocks noChangeArrowheads="1"/>
            </p:cNvSpPr>
            <p:nvPr/>
          </p:nvSpPr>
          <p:spPr bwMode="auto">
            <a:xfrm>
              <a:off x="915988" y="5353050"/>
              <a:ext cx="2008588" cy="37001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Decrypts message</a:t>
              </a:r>
            </a:p>
          </p:txBody>
        </p:sp>
        <p:sp>
          <p:nvSpPr>
            <p:cNvPr id="103445" name="Oval 22"/>
            <p:cNvSpPr>
              <a:spLocks noChangeArrowheads="1"/>
            </p:cNvSpPr>
            <p:nvPr/>
          </p:nvSpPr>
          <p:spPr bwMode="auto">
            <a:xfrm>
              <a:off x="777875" y="5053680"/>
              <a:ext cx="360364"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5</a:t>
              </a:r>
            </a:p>
          </p:txBody>
        </p:sp>
        <p:sp>
          <p:nvSpPr>
            <p:cNvPr id="103446" name="Oval 23"/>
            <p:cNvSpPr>
              <a:spLocks noChangeArrowheads="1"/>
            </p:cNvSpPr>
            <p:nvPr/>
          </p:nvSpPr>
          <p:spPr bwMode="auto">
            <a:xfrm>
              <a:off x="3497263" y="4957763"/>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Stored</a:t>
              </a:r>
            </a:p>
            <a:p>
              <a:pPr algn="ctr" eaLnBrk="0" hangingPunct="0">
                <a:buSzPct val="100000"/>
              </a:pPr>
              <a:r>
                <a:rPr lang="en-GB" dirty="0">
                  <a:solidFill>
                    <a:srgbClr val="000000"/>
                  </a:solidFill>
                  <a:sym typeface="Arial" charset="0"/>
                </a:rPr>
                <a:t>private</a:t>
              </a:r>
            </a:p>
            <a:p>
              <a:pPr algn="ctr" eaLnBrk="0" hangingPunct="0">
                <a:buSzPct val="100000"/>
              </a:pPr>
              <a:r>
                <a:rPr lang="en-GB" dirty="0">
                  <a:solidFill>
                    <a:srgbClr val="000000"/>
                  </a:solidFill>
                  <a:sym typeface="Arial" charset="0"/>
                </a:rPr>
                <a:t>key</a:t>
              </a:r>
            </a:p>
          </p:txBody>
        </p:sp>
        <p:sp>
          <p:nvSpPr>
            <p:cNvPr id="103447" name="Line 24"/>
            <p:cNvSpPr>
              <a:spLocks noChangeShapeType="1"/>
            </p:cNvSpPr>
            <p:nvPr/>
          </p:nvSpPr>
          <p:spPr bwMode="auto">
            <a:xfrm flipH="1">
              <a:off x="3022003" y="5583237"/>
              <a:ext cx="456210" cy="14288"/>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nl-BE"/>
            </a:p>
          </p:txBody>
        </p:sp>
        <p:sp>
          <p:nvSpPr>
            <p:cNvPr id="103448" name="Text Box 25"/>
            <p:cNvSpPr txBox="1">
              <a:spLocks noChangeArrowheads="1"/>
            </p:cNvSpPr>
            <p:nvPr/>
          </p:nvSpPr>
          <p:spPr bwMode="auto">
            <a:xfrm>
              <a:off x="3644900" y="4056063"/>
              <a:ext cx="1479550"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a:t>
              </a:r>
            </a:p>
            <a:p>
              <a:pPr eaLnBrk="0" hangingPunct="0">
                <a:buSzPct val="100000"/>
              </a:pPr>
              <a:r>
                <a:rPr lang="en-GB" sz="1600">
                  <a:solidFill>
                    <a:srgbClr val="3E6E5A"/>
                  </a:solidFill>
                  <a:sym typeface="Arial" charset="0"/>
                </a:rPr>
                <a:t>certificate</a:t>
              </a:r>
            </a:p>
          </p:txBody>
        </p:sp>
        <p:sp>
          <p:nvSpPr>
            <p:cNvPr id="103449" name="Line 26"/>
            <p:cNvSpPr>
              <a:spLocks noChangeShapeType="1"/>
            </p:cNvSpPr>
            <p:nvPr/>
          </p:nvSpPr>
          <p:spPr bwMode="auto">
            <a:xfrm>
              <a:off x="3227388" y="2016125"/>
              <a:ext cx="2427287" cy="0"/>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0" name="Text Box 28"/>
            <p:cNvSpPr txBox="1">
              <a:spLocks noChangeArrowheads="1"/>
            </p:cNvSpPr>
            <p:nvPr/>
          </p:nvSpPr>
          <p:spPr bwMode="auto">
            <a:xfrm>
              <a:off x="3814763" y="1754188"/>
              <a:ext cx="1418934" cy="571834"/>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400" dirty="0">
                  <a:solidFill>
                    <a:srgbClr val="A50021"/>
                  </a:solidFill>
                  <a:sym typeface="Arial" charset="0"/>
                </a:rPr>
                <a:t>Web service</a:t>
              </a:r>
            </a:p>
            <a:p>
              <a:pPr eaLnBrk="0" hangingPunct="0">
                <a:buSzPct val="100000"/>
              </a:pPr>
              <a:r>
                <a:rPr lang="en-GB" sz="1400" dirty="0">
                  <a:solidFill>
                    <a:srgbClr val="A50021"/>
                  </a:solidFill>
                  <a:sym typeface="Arial" charset="0"/>
                </a:rPr>
                <a:t>Ask public key</a:t>
              </a:r>
            </a:p>
          </p:txBody>
        </p:sp>
        <p:sp>
          <p:nvSpPr>
            <p:cNvPr id="103451" name="Text Box 29"/>
            <p:cNvSpPr txBox="1">
              <a:spLocks noChangeArrowheads="1"/>
            </p:cNvSpPr>
            <p:nvPr/>
          </p:nvSpPr>
          <p:spPr bwMode="auto">
            <a:xfrm rot="3135873">
              <a:off x="3018390" y="3033387"/>
              <a:ext cx="1507022" cy="557865"/>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400">
                  <a:solidFill>
                    <a:srgbClr val="A50021"/>
                  </a:solidFill>
                  <a:sym typeface="Arial" charset="0"/>
                </a:rPr>
                <a:t>Send message</a:t>
              </a:r>
            </a:p>
            <a:p>
              <a:pPr eaLnBrk="0" hangingPunct="0">
                <a:buSzPct val="100000"/>
              </a:pPr>
              <a:r>
                <a:rPr lang="en-GB" sz="1400">
                  <a:solidFill>
                    <a:srgbClr val="A50021"/>
                  </a:solidFill>
                  <a:sym typeface="Arial" charset="0"/>
                </a:rPr>
                <a:t>Any protocol</a:t>
              </a:r>
            </a:p>
          </p:txBody>
        </p:sp>
        <p:sp>
          <p:nvSpPr>
            <p:cNvPr id="103452" name="Line 30"/>
            <p:cNvSpPr>
              <a:spLocks noChangeShapeType="1"/>
            </p:cNvSpPr>
            <p:nvPr/>
          </p:nvSpPr>
          <p:spPr bwMode="auto">
            <a:xfrm flipH="1">
              <a:off x="2271713" y="4719638"/>
              <a:ext cx="2016125" cy="6191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3" name="Line 31"/>
            <p:cNvSpPr>
              <a:spLocks noChangeShapeType="1"/>
            </p:cNvSpPr>
            <p:nvPr/>
          </p:nvSpPr>
          <p:spPr bwMode="auto">
            <a:xfrm flipH="1" flipV="1">
              <a:off x="7726363" y="4005263"/>
              <a:ext cx="0" cy="5937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4" name="Line 32"/>
            <p:cNvSpPr>
              <a:spLocks noChangeShapeType="1"/>
            </p:cNvSpPr>
            <p:nvPr/>
          </p:nvSpPr>
          <p:spPr bwMode="auto">
            <a:xfrm flipH="1" flipV="1">
              <a:off x="6315075" y="2436813"/>
              <a:ext cx="1217613"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5" name="Line 33"/>
            <p:cNvSpPr>
              <a:spLocks noChangeShapeType="1"/>
            </p:cNvSpPr>
            <p:nvPr/>
          </p:nvSpPr>
          <p:spPr bwMode="auto">
            <a:xfrm>
              <a:off x="7712075" y="2532063"/>
              <a:ext cx="7938" cy="849312"/>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6" name="Line 34"/>
            <p:cNvSpPr>
              <a:spLocks noChangeShapeType="1"/>
            </p:cNvSpPr>
            <p:nvPr/>
          </p:nvSpPr>
          <p:spPr bwMode="auto">
            <a:xfrm>
              <a:off x="1703388" y="2432050"/>
              <a:ext cx="7937" cy="10382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7" name="Line 35"/>
            <p:cNvSpPr>
              <a:spLocks noChangeShapeType="1"/>
            </p:cNvSpPr>
            <p:nvPr/>
          </p:nvSpPr>
          <p:spPr bwMode="auto">
            <a:xfrm flipV="1">
              <a:off x="2403475" y="2232025"/>
              <a:ext cx="250825" cy="9525"/>
            </a:xfrm>
            <a:prstGeom prst="line">
              <a:avLst/>
            </a:prstGeom>
            <a:noFill/>
            <a:ln w="28575">
              <a:solidFill>
                <a:srgbClr val="3E6E5A"/>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8" name="Line 36"/>
            <p:cNvSpPr>
              <a:spLocks noChangeShapeType="1"/>
            </p:cNvSpPr>
            <p:nvPr/>
          </p:nvSpPr>
          <p:spPr bwMode="auto">
            <a:xfrm flipV="1">
              <a:off x="2073275" y="2573338"/>
              <a:ext cx="471488"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9" name="Line 37"/>
            <p:cNvSpPr>
              <a:spLocks noChangeShapeType="1"/>
            </p:cNvSpPr>
            <p:nvPr/>
          </p:nvSpPr>
          <p:spPr bwMode="auto">
            <a:xfrm>
              <a:off x="6321425" y="2343150"/>
              <a:ext cx="180975" cy="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63" name="Line 27"/>
            <p:cNvSpPr>
              <a:spLocks noChangeShapeType="1"/>
            </p:cNvSpPr>
            <p:nvPr/>
          </p:nvSpPr>
          <p:spPr bwMode="auto">
            <a:xfrm>
              <a:off x="3211513" y="2606675"/>
              <a:ext cx="1101725" cy="1431925"/>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146</a:t>
            </a:fld>
            <a:r>
              <a:rPr lang="fr-BE" smtClean="0"/>
              <a:t> </a:t>
            </a:r>
            <a:endParaRPr lang="fr-BE" dirty="0"/>
          </a:p>
        </p:txBody>
      </p:sp>
    </p:spTree>
    <p:extLst>
      <p:ext uri="{BB962C8B-B14F-4D97-AF65-F5344CB8AC3E}">
        <p14:creationId xmlns:p14="http://schemas.microsoft.com/office/powerpoint/2010/main" val="48291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2207569" y="1412777"/>
            <a:ext cx="7885509" cy="4706561"/>
            <a:chOff x="142875" y="1049338"/>
            <a:chExt cx="8802688" cy="5364946"/>
          </a:xfrm>
        </p:grpSpPr>
        <p:sp>
          <p:nvSpPr>
            <p:cNvPr id="104450" name="Oval 3"/>
            <p:cNvSpPr>
              <a:spLocks noChangeArrowheads="1"/>
            </p:cNvSpPr>
            <p:nvPr/>
          </p:nvSpPr>
          <p:spPr bwMode="auto">
            <a:xfrm>
              <a:off x="7237413" y="2568575"/>
              <a:ext cx="1708150" cy="1271588"/>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User 2</a:t>
              </a:r>
            </a:p>
            <a:p>
              <a:pPr algn="ctr" eaLnBrk="0" hangingPunct="0">
                <a:buSzPct val="100000"/>
              </a:pPr>
              <a:r>
                <a:rPr lang="en-GB" dirty="0">
                  <a:solidFill>
                    <a:srgbClr val="000000"/>
                  </a:solidFill>
                  <a:sym typeface="Arial" charset="0"/>
                </a:rPr>
                <a:t>Recipient</a:t>
              </a:r>
            </a:p>
          </p:txBody>
        </p:sp>
        <p:sp>
          <p:nvSpPr>
            <p:cNvPr id="104451" name="Oval 4"/>
            <p:cNvSpPr>
              <a:spLocks noChangeArrowheads="1"/>
            </p:cNvSpPr>
            <p:nvPr/>
          </p:nvSpPr>
          <p:spPr bwMode="auto">
            <a:xfrm>
              <a:off x="142875" y="2576513"/>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User 1</a:t>
              </a:r>
            </a:p>
            <a:p>
              <a:pPr algn="ctr" eaLnBrk="0" hangingPunct="0">
                <a:buSzPct val="100000"/>
              </a:pPr>
              <a:r>
                <a:rPr lang="en-GB" dirty="0">
                  <a:solidFill>
                    <a:srgbClr val="000000"/>
                  </a:solidFill>
                  <a:sym typeface="Arial" charset="0"/>
                </a:rPr>
                <a:t>Originator</a:t>
              </a:r>
            </a:p>
          </p:txBody>
        </p:sp>
        <p:sp>
          <p:nvSpPr>
            <p:cNvPr id="104452" name="Oval 5"/>
            <p:cNvSpPr>
              <a:spLocks noChangeArrowheads="1"/>
            </p:cNvSpPr>
            <p:nvPr/>
          </p:nvSpPr>
          <p:spPr bwMode="auto">
            <a:xfrm>
              <a:off x="3489325" y="1049338"/>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Key </a:t>
              </a:r>
            </a:p>
            <a:p>
              <a:pPr algn="ctr" eaLnBrk="0" hangingPunct="0">
                <a:buSzPct val="100000"/>
              </a:pPr>
              <a:r>
                <a:rPr lang="en-GB" dirty="0">
                  <a:solidFill>
                    <a:srgbClr val="000000"/>
                  </a:solidFill>
                  <a:sym typeface="Arial" charset="0"/>
                </a:rPr>
                <a:t>Management</a:t>
              </a:r>
            </a:p>
            <a:p>
              <a:pPr algn="ctr" eaLnBrk="0" hangingPunct="0">
                <a:buSzPct val="100000"/>
              </a:pPr>
              <a:r>
                <a:rPr lang="en-GB" dirty="0">
                  <a:solidFill>
                    <a:srgbClr val="000000"/>
                  </a:solidFill>
                  <a:sym typeface="Arial" charset="0"/>
                </a:rPr>
                <a:t>/ Depot</a:t>
              </a:r>
            </a:p>
          </p:txBody>
        </p:sp>
        <p:sp>
          <p:nvSpPr>
            <p:cNvPr id="104453" name="Oval 6"/>
            <p:cNvSpPr>
              <a:spLocks noChangeArrowheads="1"/>
            </p:cNvSpPr>
            <p:nvPr/>
          </p:nvSpPr>
          <p:spPr bwMode="auto">
            <a:xfrm>
              <a:off x="3497263" y="4603750"/>
              <a:ext cx="1708150" cy="1282700"/>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Messages</a:t>
              </a:r>
            </a:p>
            <a:p>
              <a:pPr algn="ctr" eaLnBrk="0" hangingPunct="0">
                <a:buSzPct val="100000"/>
              </a:pPr>
              <a:r>
                <a:rPr lang="en-GB" dirty="0">
                  <a:solidFill>
                    <a:srgbClr val="000000"/>
                  </a:solidFill>
                  <a:sym typeface="Arial" charset="0"/>
                </a:rPr>
                <a:t>Depot</a:t>
              </a:r>
            </a:p>
          </p:txBody>
        </p:sp>
        <p:sp>
          <p:nvSpPr>
            <p:cNvPr id="104454" name="Line 7"/>
            <p:cNvSpPr>
              <a:spLocks noChangeShapeType="1"/>
            </p:cNvSpPr>
            <p:nvPr/>
          </p:nvSpPr>
          <p:spPr bwMode="auto">
            <a:xfrm flipV="1">
              <a:off x="1754188" y="2044700"/>
              <a:ext cx="1852612" cy="8937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5" name="Text Box 8"/>
            <p:cNvSpPr txBox="1">
              <a:spLocks noChangeArrowheads="1"/>
            </p:cNvSpPr>
            <p:nvPr/>
          </p:nvSpPr>
          <p:spPr bwMode="auto">
            <a:xfrm>
              <a:off x="2554289" y="2566988"/>
              <a:ext cx="1084766"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1</a:t>
              </a:r>
              <a:r>
                <a:rPr lang="en-GB" sz="1000">
                  <a:solidFill>
                    <a:srgbClr val="000000"/>
                  </a:solidFill>
                  <a:sym typeface="Arial" charset="0"/>
                </a:rPr>
                <a:t> asks for key</a:t>
              </a:r>
            </a:p>
          </p:txBody>
        </p:sp>
        <p:sp>
          <p:nvSpPr>
            <p:cNvPr id="104456" name="Line 9"/>
            <p:cNvSpPr>
              <a:spLocks noChangeShapeType="1"/>
            </p:cNvSpPr>
            <p:nvPr/>
          </p:nvSpPr>
          <p:spPr bwMode="auto">
            <a:xfrm flipH="1">
              <a:off x="1636713" y="1906588"/>
              <a:ext cx="1874837" cy="893762"/>
            </a:xfrm>
            <a:prstGeom prst="line">
              <a:avLst/>
            </a:prstGeom>
            <a:noFill/>
            <a:ln w="12700">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7" name="Text Box 10"/>
            <p:cNvSpPr txBox="1">
              <a:spLocks noChangeArrowheads="1"/>
            </p:cNvSpPr>
            <p:nvPr/>
          </p:nvSpPr>
          <p:spPr bwMode="auto">
            <a:xfrm>
              <a:off x="1196975" y="2314574"/>
              <a:ext cx="964872"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2</a:t>
              </a:r>
              <a:r>
                <a:rPr lang="en-GB" sz="1000">
                  <a:solidFill>
                    <a:srgbClr val="000000"/>
                  </a:solidFill>
                  <a:sym typeface="Arial" charset="0"/>
                </a:rPr>
                <a:t> sends key</a:t>
              </a:r>
            </a:p>
          </p:txBody>
        </p:sp>
        <p:grpSp>
          <p:nvGrpSpPr>
            <p:cNvPr id="104458" name="Group 11"/>
            <p:cNvGrpSpPr>
              <a:grpSpLocks/>
            </p:cNvGrpSpPr>
            <p:nvPr/>
          </p:nvGrpSpPr>
          <p:grpSpPr bwMode="auto">
            <a:xfrm rot="-1540434">
              <a:off x="1578112" y="1398137"/>
              <a:ext cx="1833563" cy="865188"/>
              <a:chOff x="1174" y="2469"/>
              <a:chExt cx="1155" cy="545"/>
            </a:xfrm>
          </p:grpSpPr>
          <p:sp>
            <p:nvSpPr>
              <p:cNvPr id="104482" name="Text Box 12"/>
              <p:cNvSpPr txBox="1">
                <a:spLocks noChangeArrowheads="1"/>
              </p:cNvSpPr>
              <p:nvPr/>
            </p:nvSpPr>
            <p:spPr bwMode="auto">
              <a:xfrm>
                <a:off x="1332" y="2815"/>
                <a:ext cx="839" cy="199"/>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dirty="0">
                    <a:solidFill>
                      <a:srgbClr val="990000"/>
                    </a:solidFill>
                    <a:sym typeface="Arial" charset="0"/>
                  </a:rPr>
                  <a:t>Symmetric key</a:t>
                </a:r>
              </a:p>
            </p:txBody>
          </p:sp>
          <p:sp>
            <p:nvSpPr>
              <p:cNvPr id="104484" name="Text Box 14"/>
              <p:cNvSpPr txBox="1">
                <a:spLocks noChangeArrowheads="1"/>
              </p:cNvSpPr>
              <p:nvPr/>
            </p:nvSpPr>
            <p:spPr bwMode="auto">
              <a:xfrm>
                <a:off x="1174" y="2469"/>
                <a:ext cx="1155"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user 1</a:t>
                </a:r>
              </a:p>
            </p:txBody>
          </p:sp>
        </p:grpSp>
        <p:sp>
          <p:nvSpPr>
            <p:cNvPr id="104459" name="Line 15"/>
            <p:cNvSpPr>
              <a:spLocks noChangeShapeType="1"/>
            </p:cNvSpPr>
            <p:nvPr/>
          </p:nvSpPr>
          <p:spPr bwMode="auto">
            <a:xfrm>
              <a:off x="1679575" y="3597275"/>
              <a:ext cx="2084388" cy="1222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0" name="Text Box 16"/>
            <p:cNvSpPr txBox="1">
              <a:spLocks noChangeArrowheads="1"/>
            </p:cNvSpPr>
            <p:nvPr/>
          </p:nvSpPr>
          <p:spPr bwMode="auto">
            <a:xfrm>
              <a:off x="2500313" y="3881437"/>
              <a:ext cx="1984860"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3</a:t>
              </a:r>
              <a:r>
                <a:rPr lang="en-GB" sz="1000">
                  <a:solidFill>
                    <a:srgbClr val="000000"/>
                  </a:solidFill>
                  <a:sym typeface="Arial" charset="0"/>
                </a:rPr>
                <a:t> sends encrypted message</a:t>
              </a:r>
            </a:p>
          </p:txBody>
        </p:sp>
        <p:sp>
          <p:nvSpPr>
            <p:cNvPr id="104461" name="Text Box 17"/>
            <p:cNvSpPr txBox="1">
              <a:spLocks noChangeArrowheads="1"/>
            </p:cNvSpPr>
            <p:nvPr/>
          </p:nvSpPr>
          <p:spPr bwMode="auto">
            <a:xfrm rot="1788510">
              <a:off x="1180148" y="4572536"/>
              <a:ext cx="2052859" cy="526246"/>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dirty="0">
                  <a:solidFill>
                    <a:srgbClr val="990000"/>
                  </a:solidFill>
                  <a:sym typeface="Arial" charset="0"/>
                </a:rPr>
                <a:t>Message encrypted with</a:t>
              </a:r>
            </a:p>
            <a:p>
              <a:pPr eaLnBrk="0" hangingPunct="0">
                <a:buSzPct val="100000"/>
              </a:pPr>
              <a:r>
                <a:rPr lang="en-GB" sz="1200" dirty="0">
                  <a:solidFill>
                    <a:srgbClr val="990000"/>
                  </a:solidFill>
                  <a:sym typeface="Arial" charset="0"/>
                </a:rPr>
                <a:t>symmetric key</a:t>
              </a:r>
            </a:p>
          </p:txBody>
        </p:sp>
        <p:sp>
          <p:nvSpPr>
            <p:cNvPr id="104463" name="Text Box 19"/>
            <p:cNvSpPr txBox="1">
              <a:spLocks noChangeArrowheads="1"/>
            </p:cNvSpPr>
            <p:nvPr/>
          </p:nvSpPr>
          <p:spPr bwMode="auto">
            <a:xfrm rot="1788510">
              <a:off x="1352550" y="4097740"/>
              <a:ext cx="2298700" cy="52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Message depot</a:t>
              </a:r>
            </a:p>
          </p:txBody>
        </p:sp>
        <p:sp>
          <p:nvSpPr>
            <p:cNvPr id="104464" name="Text Box 20"/>
            <p:cNvSpPr txBox="1">
              <a:spLocks noChangeArrowheads="1"/>
            </p:cNvSpPr>
            <p:nvPr/>
          </p:nvSpPr>
          <p:spPr bwMode="auto">
            <a:xfrm>
              <a:off x="3452811" y="5888038"/>
              <a:ext cx="1995366" cy="526246"/>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GB" sz="1200" dirty="0">
                  <a:solidFill>
                    <a:srgbClr val="990000"/>
                  </a:solidFill>
                  <a:sym typeface="Arial" charset="0"/>
                </a:rPr>
                <a:t>Message encrypted </a:t>
              </a:r>
              <a:r>
                <a:rPr lang="en-GB" sz="1200" dirty="0" smtClean="0">
                  <a:solidFill>
                    <a:srgbClr val="990000"/>
                  </a:solidFill>
                  <a:sym typeface="Arial" charset="0"/>
                </a:rPr>
                <a:t>with symmetric </a:t>
              </a:r>
              <a:r>
                <a:rPr lang="en-GB" sz="1200" dirty="0">
                  <a:solidFill>
                    <a:srgbClr val="990000"/>
                  </a:solidFill>
                  <a:sym typeface="Arial" charset="0"/>
                </a:rPr>
                <a:t>key</a:t>
              </a:r>
            </a:p>
          </p:txBody>
        </p:sp>
        <p:sp>
          <p:nvSpPr>
            <p:cNvPr id="104465" name="Line 21"/>
            <p:cNvSpPr>
              <a:spLocks noChangeShapeType="1"/>
            </p:cNvSpPr>
            <p:nvPr/>
          </p:nvSpPr>
          <p:spPr bwMode="auto">
            <a:xfrm flipH="1" flipV="1">
              <a:off x="5076825" y="1970088"/>
              <a:ext cx="2233613" cy="96837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6" name="Text Box 22"/>
            <p:cNvSpPr txBox="1">
              <a:spLocks noChangeArrowheads="1"/>
            </p:cNvSpPr>
            <p:nvPr/>
          </p:nvSpPr>
          <p:spPr bwMode="auto">
            <a:xfrm>
              <a:off x="5965825" y="2792413"/>
              <a:ext cx="1274448"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4</a:t>
              </a:r>
              <a:r>
                <a:rPr lang="en-GB" sz="1000">
                  <a:solidFill>
                    <a:srgbClr val="000000"/>
                  </a:solidFill>
                  <a:sym typeface="Arial" charset="0"/>
                </a:rPr>
                <a:t> justifies right to</a:t>
              </a:r>
            </a:p>
            <a:p>
              <a:pPr eaLnBrk="0" hangingPunct="0">
                <a:buSzPct val="100000"/>
              </a:pPr>
              <a:r>
                <a:rPr lang="en-GB" sz="1000">
                  <a:solidFill>
                    <a:srgbClr val="000000"/>
                  </a:solidFill>
                  <a:sym typeface="Arial" charset="0"/>
                </a:rPr>
                <a:t>obtain key</a:t>
              </a:r>
            </a:p>
          </p:txBody>
        </p:sp>
        <p:sp>
          <p:nvSpPr>
            <p:cNvPr id="104467" name="Line 23"/>
            <p:cNvSpPr>
              <a:spLocks noChangeShapeType="1"/>
            </p:cNvSpPr>
            <p:nvPr/>
          </p:nvSpPr>
          <p:spPr bwMode="auto">
            <a:xfrm flipH="1">
              <a:off x="5053013" y="3673475"/>
              <a:ext cx="2489200" cy="120332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8" name="Text Box 24"/>
            <p:cNvSpPr txBox="1">
              <a:spLocks noChangeArrowheads="1"/>
            </p:cNvSpPr>
            <p:nvPr/>
          </p:nvSpPr>
          <p:spPr bwMode="auto">
            <a:xfrm>
              <a:off x="5899150" y="3573463"/>
              <a:ext cx="1274448"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4</a:t>
              </a:r>
              <a:r>
                <a:rPr lang="en-GB" sz="1000">
                  <a:solidFill>
                    <a:srgbClr val="000000"/>
                  </a:solidFill>
                  <a:sym typeface="Arial" charset="0"/>
                </a:rPr>
                <a:t> justifies right to</a:t>
              </a:r>
            </a:p>
            <a:p>
              <a:pPr eaLnBrk="0" hangingPunct="0">
                <a:buSzPct val="100000"/>
              </a:pPr>
              <a:r>
                <a:rPr lang="en-GB" sz="1000">
                  <a:solidFill>
                    <a:srgbClr val="000000"/>
                  </a:solidFill>
                  <a:sym typeface="Arial" charset="0"/>
                </a:rPr>
                <a:t>obtain message</a:t>
              </a:r>
            </a:p>
          </p:txBody>
        </p:sp>
        <p:sp>
          <p:nvSpPr>
            <p:cNvPr id="104469" name="Text Box 25"/>
            <p:cNvSpPr txBox="1">
              <a:spLocks noChangeArrowheads="1"/>
            </p:cNvSpPr>
            <p:nvPr/>
          </p:nvSpPr>
          <p:spPr bwMode="auto">
            <a:xfrm rot="1408605">
              <a:off x="5627789" y="1920958"/>
              <a:ext cx="1331710" cy="315747"/>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990000"/>
                  </a:solidFill>
                  <a:sym typeface="Arial" charset="0"/>
                </a:rPr>
                <a:t>Symmetric key</a:t>
              </a:r>
            </a:p>
          </p:txBody>
        </p:sp>
        <p:sp>
          <p:nvSpPr>
            <p:cNvPr id="104471" name="Text Box 27"/>
            <p:cNvSpPr txBox="1">
              <a:spLocks noChangeArrowheads="1"/>
            </p:cNvSpPr>
            <p:nvPr/>
          </p:nvSpPr>
          <p:spPr bwMode="auto">
            <a:xfrm rot="1408605">
              <a:off x="5554663" y="1410102"/>
              <a:ext cx="1833562" cy="52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user 2</a:t>
              </a:r>
            </a:p>
          </p:txBody>
        </p:sp>
        <p:sp>
          <p:nvSpPr>
            <p:cNvPr id="104472" name="Line 28"/>
            <p:cNvSpPr>
              <a:spLocks noChangeShapeType="1"/>
            </p:cNvSpPr>
            <p:nvPr/>
          </p:nvSpPr>
          <p:spPr bwMode="auto">
            <a:xfrm>
              <a:off x="5170488" y="1870075"/>
              <a:ext cx="2244725" cy="965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3" name="Text Box 29"/>
            <p:cNvSpPr txBox="1">
              <a:spLocks noChangeArrowheads="1"/>
            </p:cNvSpPr>
            <p:nvPr/>
          </p:nvSpPr>
          <p:spPr bwMode="auto">
            <a:xfrm>
              <a:off x="4652963" y="2303463"/>
              <a:ext cx="1009649"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5 </a:t>
              </a:r>
              <a:r>
                <a:rPr lang="en-GB" sz="1000">
                  <a:solidFill>
                    <a:srgbClr val="000000"/>
                  </a:solidFill>
                  <a:sym typeface="Arial" charset="0"/>
                </a:rPr>
                <a:t>receives key</a:t>
              </a:r>
            </a:p>
          </p:txBody>
        </p:sp>
        <p:sp>
          <p:nvSpPr>
            <p:cNvPr id="104474" name="Text Box 30"/>
            <p:cNvSpPr txBox="1">
              <a:spLocks noChangeArrowheads="1"/>
            </p:cNvSpPr>
            <p:nvPr/>
          </p:nvSpPr>
          <p:spPr bwMode="auto">
            <a:xfrm>
              <a:off x="4545013" y="4316413"/>
              <a:ext cx="1387475"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5 </a:t>
              </a:r>
              <a:r>
                <a:rPr lang="en-GB" sz="1000">
                  <a:solidFill>
                    <a:srgbClr val="000000"/>
                  </a:solidFill>
                  <a:sym typeface="Arial" charset="0"/>
                </a:rPr>
                <a:t>receives message</a:t>
              </a:r>
            </a:p>
          </p:txBody>
        </p:sp>
        <p:sp>
          <p:nvSpPr>
            <p:cNvPr id="104475" name="Line 31"/>
            <p:cNvSpPr>
              <a:spLocks noChangeShapeType="1"/>
            </p:cNvSpPr>
            <p:nvPr/>
          </p:nvSpPr>
          <p:spPr bwMode="auto">
            <a:xfrm flipV="1">
              <a:off x="5126038" y="3771900"/>
              <a:ext cx="2581275" cy="12525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6" name="Text Box 32"/>
            <p:cNvSpPr txBox="1">
              <a:spLocks noChangeArrowheads="1"/>
            </p:cNvSpPr>
            <p:nvPr/>
          </p:nvSpPr>
          <p:spPr bwMode="auto">
            <a:xfrm rot="20031770">
              <a:off x="5817235" y="4828124"/>
              <a:ext cx="2052859" cy="526246"/>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990000"/>
                  </a:solidFill>
                  <a:sym typeface="Arial" charset="0"/>
                </a:rPr>
                <a:t>Message encrypted with</a:t>
              </a:r>
            </a:p>
            <a:p>
              <a:pPr eaLnBrk="0" hangingPunct="0">
                <a:buSzPct val="100000"/>
              </a:pPr>
              <a:r>
                <a:rPr lang="en-GB" sz="1200">
                  <a:solidFill>
                    <a:srgbClr val="990000"/>
                  </a:solidFill>
                  <a:sym typeface="Arial" charset="0"/>
                </a:rPr>
                <a:t>symmetric key</a:t>
              </a:r>
            </a:p>
          </p:txBody>
        </p:sp>
        <p:sp>
          <p:nvSpPr>
            <p:cNvPr id="104478" name="Text Box 34"/>
            <p:cNvSpPr txBox="1">
              <a:spLocks noChangeArrowheads="1"/>
            </p:cNvSpPr>
            <p:nvPr/>
          </p:nvSpPr>
          <p:spPr bwMode="auto">
            <a:xfrm rot="20031770">
              <a:off x="5489575" y="4335866"/>
              <a:ext cx="2298700" cy="52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user 2</a:t>
              </a:r>
            </a:p>
          </p:txBody>
        </p:sp>
      </p:grpSp>
      <p:sp>
        <p:nvSpPr>
          <p:cNvPr id="6" name="Title 5"/>
          <p:cNvSpPr>
            <a:spLocks noGrp="1"/>
          </p:cNvSpPr>
          <p:nvPr>
            <p:ph type="title"/>
          </p:nvPr>
        </p:nvSpPr>
        <p:spPr/>
        <p:txBody>
          <a:bodyPr/>
          <a:lstStyle/>
          <a:p>
            <a:r>
              <a:rPr lang="nl-BE" dirty="0"/>
              <a:t>Technical </a:t>
            </a:r>
            <a:r>
              <a:rPr lang="nl-BE" dirty="0" err="1"/>
              <a:t>measures</a:t>
            </a:r>
            <a:r>
              <a:rPr lang="nl-BE" dirty="0"/>
              <a:t>, eg </a:t>
            </a:r>
            <a:r>
              <a:rPr lang="nl-BE" dirty="0" err="1"/>
              <a:t>encryption</a:t>
            </a:r>
            <a:r>
              <a:rPr lang="nl-BE" dirty="0"/>
              <a:t> of health data</a:t>
            </a:r>
            <a:endParaRPr lang="en-GB"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147</a:t>
            </a:fld>
            <a:r>
              <a:rPr lang="fr-BE" smtClean="0"/>
              <a:t> </a:t>
            </a:r>
            <a:endParaRPr lang="fr-BE" dirty="0"/>
          </a:p>
        </p:txBody>
      </p:sp>
    </p:spTree>
    <p:extLst>
      <p:ext uri="{BB962C8B-B14F-4D97-AF65-F5344CB8AC3E}">
        <p14:creationId xmlns:p14="http://schemas.microsoft.com/office/powerpoint/2010/main" val="322808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f</a:t>
            </a:r>
            <a:r>
              <a:rPr lang="en-US" dirty="0" smtClean="0"/>
              <a:t>ocus has to be put on a good balance between</a:t>
            </a:r>
          </a:p>
          <a:p>
            <a:pPr lvl="1"/>
            <a:r>
              <a:rPr lang="en-US" dirty="0" smtClean="0"/>
              <a:t>effectiveness and efficiency of information systems</a:t>
            </a:r>
          </a:p>
          <a:p>
            <a:pPr lvl="1"/>
            <a:r>
              <a:rPr lang="en-US" dirty="0" smtClean="0"/>
              <a:t>information security and data protection</a:t>
            </a:r>
          </a:p>
          <a:p>
            <a:pPr marL="457200" lvl="1" indent="0">
              <a:buNone/>
            </a:pPr>
            <a:r>
              <a:rPr lang="en-US" dirty="0" smtClean="0"/>
              <a:t>=&gt; based on risk analysis</a:t>
            </a:r>
          </a:p>
          <a:p>
            <a:r>
              <a:rPr lang="en-US" dirty="0"/>
              <a:t>i</a:t>
            </a:r>
            <a:r>
              <a:rPr lang="en-US" dirty="0" smtClean="0"/>
              <a:t>nformation security and data protection need a holistic approach and are translated into a number of measures</a:t>
            </a:r>
          </a:p>
          <a:p>
            <a:pPr lvl="1"/>
            <a:r>
              <a:rPr lang="en-US" dirty="0" smtClean="0"/>
              <a:t>structural measures</a:t>
            </a:r>
          </a:p>
          <a:p>
            <a:pPr lvl="1"/>
            <a:r>
              <a:rPr lang="en-US" dirty="0" smtClean="0"/>
              <a:t>organizational measures</a:t>
            </a:r>
          </a:p>
          <a:p>
            <a:pPr lvl="1"/>
            <a:r>
              <a:rPr lang="en-US" dirty="0" smtClean="0"/>
              <a:t>technical measures</a:t>
            </a:r>
          </a:p>
          <a:p>
            <a:pPr lvl="1"/>
            <a:r>
              <a:rPr lang="en-US" dirty="0" smtClean="0"/>
              <a:t>legal measures</a:t>
            </a:r>
          </a:p>
          <a:p>
            <a:r>
              <a:rPr lang="en-US" dirty="0"/>
              <a:t>p</a:t>
            </a:r>
            <a:r>
              <a:rPr lang="en-US" dirty="0" smtClean="0"/>
              <a:t>romoting information security and data protection by design</a:t>
            </a:r>
          </a:p>
        </p:txBody>
      </p:sp>
      <p:sp>
        <p:nvSpPr>
          <p:cNvPr id="2" name="Title 1"/>
          <p:cNvSpPr>
            <a:spLocks noGrp="1"/>
          </p:cNvSpPr>
          <p:nvPr>
            <p:ph type="title"/>
          </p:nvPr>
        </p:nvSpPr>
        <p:spPr/>
        <p:txBody>
          <a:bodyPr/>
          <a:lstStyle/>
          <a:p>
            <a:r>
              <a:rPr lang="en-US" dirty="0" smtClean="0"/>
              <a:t>Conclusion on information security</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148</a:t>
            </a:fld>
            <a:r>
              <a:rPr lang="fr-BE" smtClean="0"/>
              <a:t> </a:t>
            </a:r>
            <a:endParaRPr lang="fr-BE" dirty="0"/>
          </a:p>
        </p:txBody>
      </p:sp>
    </p:spTree>
    <p:extLst>
      <p:ext uri="{BB962C8B-B14F-4D97-AF65-F5344CB8AC3E}">
        <p14:creationId xmlns:p14="http://schemas.microsoft.com/office/powerpoint/2010/main" val="3883046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Business intelligence and big data analysis</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149</a:t>
            </a:fld>
            <a:endParaRPr lang="en-GB" dirty="0"/>
          </a:p>
        </p:txBody>
      </p:sp>
    </p:spTree>
    <p:extLst>
      <p:ext uri="{BB962C8B-B14F-4D97-AF65-F5344CB8AC3E}">
        <p14:creationId xmlns:p14="http://schemas.microsoft.com/office/powerpoint/2010/main" val="2966849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types of social risks</a:t>
            </a:r>
          </a:p>
          <a:p>
            <a:pPr lvl="1"/>
            <a:r>
              <a:rPr lang="en-GB" smtClean="0"/>
              <a:t>child benefits</a:t>
            </a:r>
          </a:p>
          <a:p>
            <a:pPr lvl="1"/>
            <a:r>
              <a:rPr lang="en-GB" smtClean="0"/>
              <a:t>incapacity for work ((labour) accident, (occupational) disease, …)</a:t>
            </a:r>
          </a:p>
          <a:p>
            <a:pPr lvl="1"/>
            <a:r>
              <a:rPr lang="en-GB" smtClean="0"/>
              <a:t>unemployment</a:t>
            </a:r>
          </a:p>
          <a:p>
            <a:pPr lvl="1"/>
            <a:r>
              <a:rPr lang="en-GB" smtClean="0"/>
              <a:t>old age pension</a:t>
            </a:r>
          </a:p>
          <a:p>
            <a:r>
              <a:rPr lang="en-GB" smtClean="0"/>
              <a:t>3 possible moments of declaration</a:t>
            </a:r>
          </a:p>
          <a:p>
            <a:pPr lvl="1"/>
            <a:r>
              <a:rPr lang="en-GB" smtClean="0"/>
              <a:t>start of the social risk</a:t>
            </a:r>
          </a:p>
          <a:p>
            <a:pPr lvl="1"/>
            <a:r>
              <a:rPr lang="en-GB" smtClean="0"/>
              <a:t>recurrence or continuation of the social risk</a:t>
            </a:r>
          </a:p>
          <a:p>
            <a:pPr lvl="1"/>
            <a:r>
              <a:rPr lang="en-GB" smtClean="0"/>
              <a:t>end of the social risk</a:t>
            </a:r>
          </a:p>
          <a:p>
            <a:r>
              <a:rPr lang="en-GB" smtClean="0"/>
              <a:t>structure of the declaration</a:t>
            </a:r>
          </a:p>
          <a:p>
            <a:pPr lvl="1"/>
            <a:r>
              <a:rPr lang="en-GB" smtClean="0"/>
              <a:t>identification data</a:t>
            </a:r>
          </a:p>
          <a:p>
            <a:pPr lvl="1"/>
            <a:r>
              <a:rPr lang="en-GB" smtClean="0"/>
              <a:t>if necessary, salary and working time data not yet declared via a quarterly declaration (mini-declaration)</a:t>
            </a:r>
          </a:p>
          <a:p>
            <a:pPr lvl="1"/>
            <a:r>
              <a:rPr lang="en-GB" smtClean="0"/>
              <a:t>specific data concerning the social risk</a:t>
            </a:r>
          </a:p>
          <a:p>
            <a:endParaRPr lang="en-US"/>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a:t>
            </a:fld>
            <a:r>
              <a:rPr lang="fr-BE" smtClean="0"/>
              <a:t> </a:t>
            </a:r>
            <a:endParaRPr lang="fr-BE" dirty="0"/>
          </a:p>
        </p:txBody>
      </p:sp>
      <p:sp>
        <p:nvSpPr>
          <p:cNvPr id="47106" name="Title 1"/>
          <p:cNvSpPr>
            <a:spLocks noGrp="1"/>
          </p:cNvSpPr>
          <p:nvPr>
            <p:ph type="title"/>
          </p:nvPr>
        </p:nvSpPr>
        <p:spPr/>
        <p:txBody>
          <a:bodyPr/>
          <a:lstStyle/>
          <a:p>
            <a:r>
              <a:rPr lang="en-GB" altLang="en-US" smtClean="0"/>
              <a:t>Declaration of social risks</a:t>
            </a:r>
            <a:endParaRPr lang="en-US" altLang="en-US" smtClean="0"/>
          </a:p>
        </p:txBody>
      </p:sp>
    </p:spTree>
    <p:extLst>
      <p:ext uri="{BB962C8B-B14F-4D97-AF65-F5344CB8AC3E}">
        <p14:creationId xmlns:p14="http://schemas.microsoft.com/office/powerpoint/2010/main" val="42795580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en-US" dirty="0" smtClean="0"/>
              <a:t>characteristics of the data</a:t>
            </a:r>
          </a:p>
          <a:p>
            <a:pPr lvl="1"/>
            <a:r>
              <a:rPr lang="en-US" dirty="0" smtClean="0"/>
              <a:t>4 v’s</a:t>
            </a:r>
          </a:p>
          <a:p>
            <a:pPr lvl="2"/>
            <a:r>
              <a:rPr lang="en-US" dirty="0" smtClean="0"/>
              <a:t>volume</a:t>
            </a:r>
          </a:p>
          <a:p>
            <a:pPr lvl="2"/>
            <a:r>
              <a:rPr lang="en-US" dirty="0" smtClean="0"/>
              <a:t>variety</a:t>
            </a:r>
          </a:p>
          <a:p>
            <a:pPr lvl="2"/>
            <a:r>
              <a:rPr lang="en-US" dirty="0" smtClean="0"/>
              <a:t>velocity</a:t>
            </a:r>
          </a:p>
          <a:p>
            <a:pPr lvl="2"/>
            <a:r>
              <a:rPr lang="en-US" dirty="0" smtClean="0"/>
              <a:t>veracity</a:t>
            </a:r>
          </a:p>
          <a:p>
            <a:pPr lvl="1"/>
            <a:r>
              <a:rPr lang="en-US" dirty="0" smtClean="0"/>
              <a:t>distributed: multiple data sources</a:t>
            </a:r>
          </a:p>
          <a:p>
            <a:pPr lvl="1"/>
            <a:r>
              <a:rPr lang="en-US" dirty="0"/>
              <a:t>data is too extensive and/or complex to be handled by traditional software</a:t>
            </a:r>
            <a:endParaRPr lang="en-US" dirty="0" smtClean="0"/>
          </a:p>
          <a:p>
            <a:r>
              <a:rPr lang="en-US" dirty="0"/>
              <a:t>characteristics of the analytical methods</a:t>
            </a:r>
          </a:p>
          <a:p>
            <a:pPr lvl="1"/>
            <a:r>
              <a:rPr lang="en-US" dirty="0"/>
              <a:t>"data </a:t>
            </a:r>
            <a:r>
              <a:rPr lang="en-US" dirty="0" smtClean="0"/>
              <a:t>driven</a:t>
            </a:r>
            <a:r>
              <a:rPr lang="en-US" dirty="0"/>
              <a:t> "</a:t>
            </a:r>
            <a:r>
              <a:rPr lang="en-US" dirty="0" smtClean="0"/>
              <a:t>, </a:t>
            </a:r>
            <a:r>
              <a:rPr lang="en-US" dirty="0"/>
              <a:t>looking for patterns and correlations</a:t>
            </a:r>
          </a:p>
          <a:p>
            <a:pPr lvl="1"/>
            <a:r>
              <a:rPr lang="en-US" dirty="0"/>
              <a:t>rather than "hypothesis driven", looking for causes</a:t>
            </a:r>
          </a:p>
        </p:txBody>
      </p:sp>
      <p:sp>
        <p:nvSpPr>
          <p:cNvPr id="2" name="Titel 1"/>
          <p:cNvSpPr>
            <a:spLocks noGrp="1"/>
          </p:cNvSpPr>
          <p:nvPr>
            <p:ph type="title"/>
          </p:nvPr>
        </p:nvSpPr>
        <p:spPr/>
        <p:txBody>
          <a:bodyPr/>
          <a:lstStyle/>
          <a:p>
            <a:r>
              <a:rPr lang="nl-BE" smtClean="0"/>
              <a:t>Business intelligence</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150</a:t>
            </a:fld>
            <a:r>
              <a:rPr lang="fr-BE" smtClean="0"/>
              <a:t> </a:t>
            </a:r>
            <a:endParaRPr lang="fr-BE" dirty="0"/>
          </a:p>
        </p:txBody>
      </p:sp>
    </p:spTree>
    <p:extLst>
      <p:ext uri="{BB962C8B-B14F-4D97-AF65-F5344CB8AC3E}">
        <p14:creationId xmlns:p14="http://schemas.microsoft.com/office/powerpoint/2010/main" val="191683418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value chain</a:t>
            </a:r>
          </a:p>
          <a:p>
            <a:endParaRPr lang="en-US" dirty="0" smtClean="0"/>
          </a:p>
          <a:p>
            <a:endParaRPr lang="en-US" dirty="0" smtClean="0"/>
          </a:p>
          <a:p>
            <a:endParaRPr lang="en-US" dirty="0" smtClean="0"/>
          </a:p>
          <a:p>
            <a:r>
              <a:rPr lang="en-US" dirty="0" smtClean="0"/>
              <a:t>iterative</a:t>
            </a:r>
            <a:r>
              <a:rPr lang="en-US" dirty="0"/>
              <a:t>, rather than sequential process</a:t>
            </a:r>
            <a:endParaRPr lang="en-US" dirty="0" smtClean="0"/>
          </a:p>
          <a:p>
            <a:r>
              <a:rPr lang="en-US" dirty="0"/>
              <a:t>result can be used</a:t>
            </a:r>
          </a:p>
          <a:p>
            <a:pPr lvl="1"/>
            <a:r>
              <a:rPr lang="en-US" dirty="0" smtClean="0"/>
              <a:t>descriptively</a:t>
            </a:r>
            <a:endParaRPr lang="en-US" dirty="0"/>
          </a:p>
          <a:p>
            <a:pPr lvl="1"/>
            <a:r>
              <a:rPr lang="en-US" dirty="0" smtClean="0"/>
              <a:t>predictively</a:t>
            </a:r>
            <a:endParaRPr lang="en-US" dirty="0"/>
          </a:p>
          <a:p>
            <a:pPr lvl="1"/>
            <a:r>
              <a:rPr lang="en-US" dirty="0" smtClean="0"/>
              <a:t>prescriptively </a:t>
            </a:r>
            <a:endParaRPr lang="en-US" dirty="0"/>
          </a:p>
          <a:p>
            <a:r>
              <a:rPr lang="en-US" dirty="0" smtClean="0"/>
              <a:t>need </a:t>
            </a:r>
            <a:r>
              <a:rPr lang="en-US" dirty="0"/>
              <a:t>for appropriate information security measures in each phase</a:t>
            </a:r>
            <a:endParaRPr lang="fr-BE" dirty="0"/>
          </a:p>
        </p:txBody>
      </p:sp>
      <p:sp>
        <p:nvSpPr>
          <p:cNvPr id="2" name="Title 1"/>
          <p:cNvSpPr>
            <a:spLocks noGrp="1"/>
          </p:cNvSpPr>
          <p:nvPr>
            <p:ph type="title"/>
          </p:nvPr>
        </p:nvSpPr>
        <p:spPr/>
        <p:txBody>
          <a:bodyPr/>
          <a:lstStyle/>
          <a:p>
            <a:r>
              <a:rPr lang="nl-BE" smtClean="0"/>
              <a:t>Big data analysis</a:t>
            </a:r>
            <a:endParaRPr lang="fr-BE" dirty="0"/>
          </a:p>
        </p:txBody>
      </p:sp>
      <p:graphicFrame>
        <p:nvGraphicFramePr>
          <p:cNvPr id="6" name="Diagram 5"/>
          <p:cNvGraphicFramePr/>
          <p:nvPr>
            <p:extLst/>
          </p:nvPr>
        </p:nvGraphicFramePr>
        <p:xfrm>
          <a:off x="1055440" y="1233963"/>
          <a:ext cx="7228115" cy="2051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151</a:t>
            </a:fld>
            <a:r>
              <a:rPr lang="fr-BE" smtClean="0"/>
              <a:t> </a:t>
            </a:r>
            <a:endParaRPr lang="fr-BE" dirty="0"/>
          </a:p>
        </p:txBody>
      </p:sp>
    </p:spTree>
    <p:extLst>
      <p:ext uri="{BB962C8B-B14F-4D97-AF65-F5344CB8AC3E}">
        <p14:creationId xmlns:p14="http://schemas.microsoft.com/office/powerpoint/2010/main" val="246874546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Big data analysis </a:t>
            </a:r>
            <a:r>
              <a:rPr lang="nl-BE" dirty="0" err="1" smtClean="0"/>
              <a:t>components</a:t>
            </a:r>
            <a:endParaRPr lang="nl-BE" dirty="0"/>
          </a:p>
        </p:txBody>
      </p:sp>
      <p:sp>
        <p:nvSpPr>
          <p:cNvPr id="6" name="AutoShape 2" descr="An external file that holds a picture, illustration, etc.&#10;Object name is 13755_2013_14_Fig1_HTML.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758" y="1167687"/>
            <a:ext cx="7940483" cy="464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kstvak 10"/>
          <p:cNvSpPr txBox="1"/>
          <p:nvPr/>
        </p:nvSpPr>
        <p:spPr>
          <a:xfrm>
            <a:off x="8206597" y="5948441"/>
            <a:ext cx="3679212" cy="246221"/>
          </a:xfrm>
          <a:prstGeom prst="rect">
            <a:avLst/>
          </a:prstGeom>
          <a:noFill/>
        </p:spPr>
        <p:txBody>
          <a:bodyPr wrap="none" rtlCol="0">
            <a:spAutoFit/>
          </a:bodyPr>
          <a:lstStyle/>
          <a:p>
            <a:r>
              <a:rPr lang="nl-BE" sz="1000" dirty="0"/>
              <a:t>Source: https://</a:t>
            </a:r>
            <a:r>
              <a:rPr lang="nl-BE" sz="1000" dirty="0" smtClean="0"/>
              <a:t>www.ncbi.nlm.nih.gov/pmc/articles/PMC4341817/</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152</a:t>
            </a:fld>
            <a:r>
              <a:rPr lang="fr-BE" smtClean="0"/>
              <a:t> </a:t>
            </a:r>
            <a:endParaRPr lang="fr-BE" dirty="0"/>
          </a:p>
        </p:txBody>
      </p:sp>
    </p:spTree>
    <p:extLst>
      <p:ext uri="{BB962C8B-B14F-4D97-AF65-F5344CB8AC3E}">
        <p14:creationId xmlns:p14="http://schemas.microsoft.com/office/powerpoint/2010/main" val="2483114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Big data </a:t>
            </a:r>
            <a:r>
              <a:rPr lang="en-GB" noProof="0" dirty="0" smtClean="0"/>
              <a:t>analysis</a:t>
            </a:r>
            <a:endParaRPr lang="en-GB" noProof="0" dirty="0"/>
          </a:p>
        </p:txBody>
      </p:sp>
      <p:graphicFrame>
        <p:nvGraphicFramePr>
          <p:cNvPr id="4" name="Table 3"/>
          <p:cNvGraphicFramePr>
            <a:graphicFrameLocks noGrp="1"/>
          </p:cNvGraphicFramePr>
          <p:nvPr>
            <p:extLst>
              <p:ext uri="{D42A27DB-BD31-4B8C-83A1-F6EECF244321}">
                <p14:modId xmlns:p14="http://schemas.microsoft.com/office/powerpoint/2010/main" val="908069640"/>
              </p:ext>
            </p:extLst>
          </p:nvPr>
        </p:nvGraphicFramePr>
        <p:xfrm>
          <a:off x="1991544" y="720860"/>
          <a:ext cx="8640960" cy="5520259"/>
        </p:xfrm>
        <a:graphic>
          <a:graphicData uri="http://schemas.openxmlformats.org/drawingml/2006/table">
            <a:tbl>
              <a:tblPr firstRow="1" bandRow="1">
                <a:tableStyleId>{5C22544A-7EE6-4342-B048-85BDC9FD1C3A}</a:tableStyleId>
              </a:tblPr>
              <a:tblGrid>
                <a:gridCol w="2349735">
                  <a:extLst>
                    <a:ext uri="{9D8B030D-6E8A-4147-A177-3AD203B41FA5}">
                      <a16:colId xmlns:a16="http://schemas.microsoft.com/office/drawing/2014/main" val="20000"/>
                    </a:ext>
                  </a:extLst>
                </a:gridCol>
                <a:gridCol w="6291225">
                  <a:extLst>
                    <a:ext uri="{9D8B030D-6E8A-4147-A177-3AD203B41FA5}">
                      <a16:colId xmlns:a16="http://schemas.microsoft.com/office/drawing/2014/main" val="20001"/>
                    </a:ext>
                  </a:extLst>
                </a:gridCol>
              </a:tblGrid>
              <a:tr h="438347">
                <a:tc>
                  <a:txBody>
                    <a:bodyPr/>
                    <a:lstStyle/>
                    <a:p>
                      <a:pPr algn="ctr" fontAlgn="b"/>
                      <a:r>
                        <a:rPr lang="en-GB" sz="1600" u="none" strike="noStrike" dirty="0"/>
                        <a:t>Domain</a:t>
                      </a:r>
                    </a:p>
                  </a:txBody>
                  <a:tcPr marL="7620" marR="7620" marT="36000" marB="36000" anchor="ctr"/>
                </a:tc>
                <a:tc>
                  <a:txBody>
                    <a:bodyPr/>
                    <a:lstStyle/>
                    <a:p>
                      <a:pPr algn="ctr" fontAlgn="b"/>
                      <a:r>
                        <a:rPr lang="en-GB" sz="1600" u="none" strike="noStrike"/>
                        <a:t>Description</a:t>
                      </a:r>
                    </a:p>
                  </a:txBody>
                  <a:tcPr marL="7620" marR="7620" marT="36000" marB="36000" anchor="ctr"/>
                </a:tc>
                <a:extLst>
                  <a:ext uri="{0D108BD9-81ED-4DB2-BD59-A6C34878D82A}">
                    <a16:rowId xmlns:a16="http://schemas.microsoft.com/office/drawing/2014/main" val="10000"/>
                  </a:ext>
                </a:extLst>
              </a:tr>
              <a:tr h="911015">
                <a:tc>
                  <a:txBody>
                    <a:bodyPr/>
                    <a:lstStyle/>
                    <a:p>
                      <a:pPr algn="ctr" fontAlgn="b"/>
                      <a:r>
                        <a:rPr lang="en-GB" sz="1600" u="none" strike="noStrike" dirty="0"/>
                        <a:t>Research</a:t>
                      </a:r>
                    </a:p>
                  </a:txBody>
                  <a:tcPr marL="7620" marR="7620" marT="36000" marB="36000" anchor="ctr"/>
                </a:tc>
                <a:tc>
                  <a:txBody>
                    <a:bodyPr/>
                    <a:lstStyle/>
                    <a:p>
                      <a:pPr marL="87313" indent="0" algn="l" fontAlgn="b"/>
                      <a:r>
                        <a:rPr lang="en-GB" sz="1600" u="none" strike="noStrike" dirty="0"/>
                        <a:t>- Phenomenon analysis
</a:t>
                      </a:r>
                      <a:r>
                        <a:rPr lang="en-GB" sz="1600" u="none" strike="noStrike" dirty="0" smtClean="0"/>
                        <a:t>- </a:t>
                      </a:r>
                      <a:r>
                        <a:rPr lang="en-GB" sz="1600" u="none" strike="noStrike" dirty="0"/>
                        <a:t>(Big) data exploration
</a:t>
                      </a:r>
                      <a:r>
                        <a:rPr lang="en-GB" sz="1600" u="none" strike="noStrike" dirty="0" smtClean="0"/>
                        <a:t>- </a:t>
                      </a:r>
                      <a:r>
                        <a:rPr lang="en-GB" sz="1600" u="none" strike="noStrike" dirty="0"/>
                        <a:t>Trend analysis</a:t>
                      </a:r>
                    </a:p>
                  </a:txBody>
                  <a:tcPr marL="7620" marR="7620" marT="36000" marB="36000" anchor="ctr"/>
                </a:tc>
                <a:extLst>
                  <a:ext uri="{0D108BD9-81ED-4DB2-BD59-A6C34878D82A}">
                    <a16:rowId xmlns:a16="http://schemas.microsoft.com/office/drawing/2014/main" val="10001"/>
                  </a:ext>
                </a:extLst>
              </a:tr>
              <a:tr h="710706">
                <a:tc>
                  <a:txBody>
                    <a:bodyPr/>
                    <a:lstStyle/>
                    <a:p>
                      <a:pPr algn="ctr" fontAlgn="b"/>
                      <a:r>
                        <a:rPr lang="en-GB" sz="1600" u="none" strike="noStrike" dirty="0"/>
                        <a:t>Fraud detection</a:t>
                      </a:r>
                    </a:p>
                  </a:txBody>
                  <a:tcPr marL="7620" marR="7620" marT="36000" marB="36000" anchor="ctr"/>
                </a:tc>
                <a:tc>
                  <a:txBody>
                    <a:bodyPr/>
                    <a:lstStyle/>
                    <a:p>
                      <a:pPr marL="87313" indent="0" algn="l" defTabSz="914384" rtl="0" eaLnBrk="1" fontAlgn="b" latinLnBrk="0" hangingPunct="1"/>
                      <a:r>
                        <a:rPr lang="en-GB" sz="1600" u="none" strike="noStrike" kern="1200" dirty="0">
                          <a:solidFill>
                            <a:schemeClr val="dk1"/>
                          </a:solidFill>
                          <a:latin typeface="+mn-lt"/>
                          <a:ea typeface="+mn-ea"/>
                          <a:cs typeface="+mn-cs"/>
                        </a:rPr>
                        <a:t>- Data mining, machine learning, AI</a:t>
                      </a:r>
                      <a:br>
                        <a:rPr lang="en-GB" sz="1600" u="none" strike="noStrike" kern="1200" dirty="0">
                          <a:solidFill>
                            <a:schemeClr val="dk1"/>
                          </a:solidFill>
                          <a:latin typeface="+mn-lt"/>
                          <a:ea typeface="+mn-ea"/>
                          <a:cs typeface="+mn-cs"/>
                        </a:rPr>
                      </a:br>
                      <a:r>
                        <a:rPr lang="en-GB" sz="1600" u="none" strike="noStrike" kern="1200" dirty="0">
                          <a:solidFill>
                            <a:schemeClr val="dk1"/>
                          </a:solidFill>
                          <a:latin typeface="+mn-lt"/>
                          <a:ea typeface="+mn-ea"/>
                          <a:cs typeface="+mn-cs"/>
                        </a:rPr>
                        <a:t>- </a:t>
                      </a:r>
                      <a:r>
                        <a:rPr lang="en-GB" sz="1600" u="none" strike="noStrike" kern="1200" dirty="0" smtClean="0">
                          <a:solidFill>
                            <a:schemeClr val="dk1"/>
                          </a:solidFill>
                          <a:latin typeface="+mn-lt"/>
                          <a:ea typeface="+mn-ea"/>
                          <a:cs typeface="+mn-cs"/>
                        </a:rPr>
                        <a:t>Predictive </a:t>
                      </a:r>
                      <a:r>
                        <a:rPr lang="en-GB" sz="1600" u="none" strike="noStrike" kern="1200" dirty="0">
                          <a:solidFill>
                            <a:schemeClr val="dk1"/>
                          </a:solidFill>
                          <a:latin typeface="+mn-lt"/>
                          <a:ea typeface="+mn-ea"/>
                          <a:cs typeface="+mn-cs"/>
                        </a:rPr>
                        <a:t>analytics, predictive modelling</a:t>
                      </a:r>
                    </a:p>
                  </a:txBody>
                  <a:tcPr marL="7620" marR="7620" marT="36000" marB="36000" anchor="ctr"/>
                </a:tc>
                <a:extLst>
                  <a:ext uri="{0D108BD9-81ED-4DB2-BD59-A6C34878D82A}">
                    <a16:rowId xmlns:a16="http://schemas.microsoft.com/office/drawing/2014/main" val="10002"/>
                  </a:ext>
                </a:extLst>
              </a:tr>
              <a:tr h="1200712">
                <a:tc>
                  <a:txBody>
                    <a:bodyPr/>
                    <a:lstStyle/>
                    <a:p>
                      <a:pPr algn="ctr" fontAlgn="b"/>
                      <a:r>
                        <a:rPr lang="en-GB" sz="1600" u="none" strike="noStrike"/>
                        <a:t>Process support</a:t>
                      </a:r>
                    </a:p>
                  </a:txBody>
                  <a:tcPr marL="7620" marR="7620" marT="36000" marB="36000" anchor="ctr"/>
                </a:tc>
                <a:tc>
                  <a:txBody>
                    <a:bodyPr/>
                    <a:lstStyle/>
                    <a:p>
                      <a:pPr marL="87313" indent="0" algn="l" defTabSz="914384" rtl="0" eaLnBrk="1" fontAlgn="b" latinLnBrk="0" hangingPunct="1">
                        <a:buFontTx/>
                        <a:buNone/>
                        <a:tabLst>
                          <a:tab pos="174625" algn="l"/>
                        </a:tabLst>
                      </a:pPr>
                      <a:r>
                        <a:rPr lang="en-GB" sz="1600" u="none" strike="noStrike" kern="1200" dirty="0" smtClean="0">
                          <a:solidFill>
                            <a:schemeClr val="dk1"/>
                          </a:solidFill>
                          <a:latin typeface="+mn-lt"/>
                          <a:ea typeface="+mn-ea"/>
                          <a:cs typeface="+mn-cs"/>
                        </a:rPr>
                        <a:t>- Data </a:t>
                      </a:r>
                      <a:r>
                        <a:rPr lang="en-GB" sz="1600" u="none" strike="noStrike" kern="1200" dirty="0">
                          <a:solidFill>
                            <a:schemeClr val="dk1"/>
                          </a:solidFill>
                          <a:latin typeface="+mn-lt"/>
                          <a:ea typeface="+mn-ea"/>
                          <a:cs typeface="+mn-cs"/>
                        </a:rPr>
                        <a:t>visualization</a:t>
                      </a:r>
                      <a:br>
                        <a:rPr lang="en-GB" sz="1600" u="none" strike="noStrike" kern="1200" dirty="0">
                          <a:solidFill>
                            <a:schemeClr val="dk1"/>
                          </a:solidFill>
                          <a:latin typeface="+mn-lt"/>
                          <a:ea typeface="+mn-ea"/>
                          <a:cs typeface="+mn-cs"/>
                        </a:rPr>
                      </a:br>
                      <a:r>
                        <a:rPr lang="en-GB" sz="1600" u="none" strike="noStrike" kern="1200" dirty="0">
                          <a:solidFill>
                            <a:schemeClr val="dk1"/>
                          </a:solidFill>
                          <a:latin typeface="+mn-lt"/>
                          <a:ea typeface="+mn-ea"/>
                          <a:cs typeface="+mn-cs"/>
                        </a:rPr>
                        <a:t>- Network visualization</a:t>
                      </a:r>
                      <a:br>
                        <a:rPr lang="en-GB" sz="1600" u="none" strike="noStrike" kern="1200" dirty="0">
                          <a:solidFill>
                            <a:schemeClr val="dk1"/>
                          </a:solidFill>
                          <a:latin typeface="+mn-lt"/>
                          <a:ea typeface="+mn-ea"/>
                          <a:cs typeface="+mn-cs"/>
                        </a:rPr>
                      </a:br>
                      <a:r>
                        <a:rPr lang="en-GB" sz="1600" u="none" strike="noStrike" kern="1200" dirty="0">
                          <a:solidFill>
                            <a:schemeClr val="dk1"/>
                          </a:solidFill>
                          <a:latin typeface="+mn-lt"/>
                          <a:ea typeface="+mn-ea"/>
                          <a:cs typeface="+mn-cs"/>
                        </a:rPr>
                        <a:t>- Automated searches, calculations, real-time applications of predictive </a:t>
                      </a:r>
                      <a:r>
                        <a:rPr lang="en-GB" sz="1600" u="none" strike="noStrike" kern="1200" dirty="0" smtClean="0">
                          <a:solidFill>
                            <a:schemeClr val="dk1"/>
                          </a:solidFill>
                          <a:latin typeface="+mn-lt"/>
                          <a:ea typeface="+mn-ea"/>
                          <a:cs typeface="+mn-cs"/>
                        </a:rPr>
                        <a:t>	analytics</a:t>
                      </a:r>
                    </a:p>
                    <a:p>
                      <a:pPr marL="87313" marR="0" lvl="1" indent="0" algn="l" defTabSz="914384" rtl="0" eaLnBrk="1" fontAlgn="b" latinLnBrk="0" hangingPunct="1">
                        <a:lnSpc>
                          <a:spcPct val="100000"/>
                        </a:lnSpc>
                        <a:spcBef>
                          <a:spcPts val="0"/>
                        </a:spcBef>
                        <a:spcAft>
                          <a:spcPts val="0"/>
                        </a:spcAft>
                        <a:buClrTx/>
                        <a:buSzTx/>
                        <a:buFontTx/>
                        <a:buNone/>
                        <a:tabLst/>
                        <a:defRPr/>
                      </a:pPr>
                      <a:r>
                        <a:rPr lang="nl-BE" sz="1600" u="none" strike="noStrike" kern="1200" dirty="0" smtClean="0">
                          <a:solidFill>
                            <a:schemeClr val="dk1"/>
                          </a:solidFill>
                          <a:latin typeface="+mn-lt"/>
                          <a:ea typeface="+mn-ea"/>
                          <a:cs typeface="+mn-cs"/>
                        </a:rPr>
                        <a:t>- </a:t>
                      </a:r>
                      <a:r>
                        <a:rPr lang="nl-BE" sz="1600" u="none" strike="noStrike" kern="1200" dirty="0" err="1" smtClean="0">
                          <a:solidFill>
                            <a:schemeClr val="dk1"/>
                          </a:solidFill>
                          <a:latin typeface="+mn-lt"/>
                          <a:ea typeface="+mn-ea"/>
                          <a:cs typeface="+mn-cs"/>
                        </a:rPr>
                        <a:t>Detection</a:t>
                      </a:r>
                      <a:r>
                        <a:rPr lang="nl-BE" sz="1600" u="none" strike="noStrike" kern="1200" dirty="0" smtClean="0">
                          <a:solidFill>
                            <a:schemeClr val="dk1"/>
                          </a:solidFill>
                          <a:latin typeface="+mn-lt"/>
                          <a:ea typeface="+mn-ea"/>
                          <a:cs typeface="+mn-cs"/>
                        </a:rPr>
                        <a:t> of non take up of benefits</a:t>
                      </a:r>
                    </a:p>
                  </a:txBody>
                  <a:tcPr marL="7620" marR="7620" marT="36000" marB="36000" anchor="ctr"/>
                </a:tc>
                <a:extLst>
                  <a:ext uri="{0D108BD9-81ED-4DB2-BD59-A6C34878D82A}">
                    <a16:rowId xmlns:a16="http://schemas.microsoft.com/office/drawing/2014/main" val="10003"/>
                  </a:ext>
                </a:extLst>
              </a:tr>
              <a:tr h="866953">
                <a:tc>
                  <a:txBody>
                    <a:bodyPr/>
                    <a:lstStyle/>
                    <a:p>
                      <a:pPr algn="ctr" fontAlgn="b"/>
                      <a:r>
                        <a:rPr lang="en-GB" sz="1600" u="none" strike="noStrike"/>
                        <a:t>Policy support</a:t>
                      </a:r>
                    </a:p>
                  </a:txBody>
                  <a:tcPr marL="7620" marR="7620" marT="36000" marB="36000" anchor="ctr"/>
                </a:tc>
                <a:tc>
                  <a:txBody>
                    <a:bodyPr/>
                    <a:lstStyle/>
                    <a:p>
                      <a:pPr marL="87313" indent="0" algn="l" defTabSz="914384" rtl="0" eaLnBrk="1" fontAlgn="b" latinLnBrk="0" hangingPunct="1"/>
                      <a:r>
                        <a:rPr lang="en-GB" sz="1600" u="none" strike="noStrike" kern="1200" dirty="0">
                          <a:solidFill>
                            <a:schemeClr val="dk1"/>
                          </a:solidFill>
                          <a:latin typeface="+mn-lt"/>
                          <a:ea typeface="+mn-ea"/>
                          <a:cs typeface="+mn-cs"/>
                        </a:rPr>
                        <a:t>- Reporting, KPI, balanced scorecard</a:t>
                      </a:r>
                      <a:br>
                        <a:rPr lang="en-GB" sz="1600" u="none" strike="noStrike" kern="1200" dirty="0">
                          <a:solidFill>
                            <a:schemeClr val="dk1"/>
                          </a:solidFill>
                          <a:latin typeface="+mn-lt"/>
                          <a:ea typeface="+mn-ea"/>
                          <a:cs typeface="+mn-cs"/>
                        </a:rPr>
                      </a:br>
                      <a:r>
                        <a:rPr lang="en-GB" sz="1600" u="none" strike="noStrike" kern="1200" dirty="0">
                          <a:solidFill>
                            <a:schemeClr val="dk1"/>
                          </a:solidFill>
                          <a:latin typeface="+mn-lt"/>
                          <a:ea typeface="+mn-ea"/>
                          <a:cs typeface="+mn-cs"/>
                        </a:rPr>
                        <a:t>- Evaluation of the success measures have</a:t>
                      </a:r>
                      <a:br>
                        <a:rPr lang="en-GB" sz="1600" u="none" strike="noStrike" kern="1200" dirty="0">
                          <a:solidFill>
                            <a:schemeClr val="dk1"/>
                          </a:solidFill>
                          <a:latin typeface="+mn-lt"/>
                          <a:ea typeface="+mn-ea"/>
                          <a:cs typeface="+mn-cs"/>
                        </a:rPr>
                      </a:br>
                      <a:r>
                        <a:rPr lang="en-GB" sz="1600" u="none" strike="noStrike" kern="1200" dirty="0">
                          <a:solidFill>
                            <a:schemeClr val="dk1"/>
                          </a:solidFill>
                          <a:latin typeface="+mn-lt"/>
                          <a:ea typeface="+mn-ea"/>
                          <a:cs typeface="+mn-cs"/>
                        </a:rPr>
                        <a:t>- Simulations</a:t>
                      </a:r>
                    </a:p>
                  </a:txBody>
                  <a:tcPr marL="7620" marR="7620" marT="36000" marB="36000" anchor="ctr"/>
                </a:tc>
                <a:extLst>
                  <a:ext uri="{0D108BD9-81ED-4DB2-BD59-A6C34878D82A}">
                    <a16:rowId xmlns:a16="http://schemas.microsoft.com/office/drawing/2014/main" val="10004"/>
                  </a:ext>
                </a:extLst>
              </a:tr>
              <a:tr h="607188">
                <a:tc>
                  <a:txBody>
                    <a:bodyPr/>
                    <a:lstStyle/>
                    <a:p>
                      <a:pPr algn="ctr" fontAlgn="b"/>
                      <a:r>
                        <a:rPr lang="en-GB" sz="1600" u="none" strike="noStrike"/>
                        <a:t>Infrastructure management</a:t>
                      </a:r>
                    </a:p>
                  </a:txBody>
                  <a:tcPr marL="7620" marR="7620" marT="36000" marB="36000" anchor="ctr"/>
                </a:tc>
                <a:tc>
                  <a:txBody>
                    <a:bodyPr/>
                    <a:lstStyle/>
                    <a:p>
                      <a:pPr marL="87313" indent="0" algn="l" defTabSz="914384" rtl="0" eaLnBrk="1" fontAlgn="b" latinLnBrk="0" hangingPunct="1"/>
                      <a:r>
                        <a:rPr lang="en-GB" sz="1600" u="none" strike="noStrike" kern="1200" dirty="0">
                          <a:solidFill>
                            <a:schemeClr val="dk1"/>
                          </a:solidFill>
                          <a:latin typeface="+mn-lt"/>
                          <a:ea typeface="+mn-ea"/>
                          <a:cs typeface="+mn-cs"/>
                        </a:rPr>
                        <a:t>- Capacity planning</a:t>
                      </a:r>
                      <a:br>
                        <a:rPr lang="en-GB" sz="1600" u="none" strike="noStrike" kern="1200" dirty="0">
                          <a:solidFill>
                            <a:schemeClr val="dk1"/>
                          </a:solidFill>
                          <a:latin typeface="+mn-lt"/>
                          <a:ea typeface="+mn-ea"/>
                          <a:cs typeface="+mn-cs"/>
                        </a:rPr>
                      </a:br>
                      <a:r>
                        <a:rPr lang="en-GB" sz="1600" u="none" strike="noStrike" kern="1200" dirty="0">
                          <a:solidFill>
                            <a:schemeClr val="dk1"/>
                          </a:solidFill>
                          <a:latin typeface="+mn-lt"/>
                          <a:ea typeface="+mn-ea"/>
                          <a:cs typeface="+mn-cs"/>
                        </a:rPr>
                        <a:t>- Predictive maintenance</a:t>
                      </a:r>
                    </a:p>
                  </a:txBody>
                  <a:tcPr marL="7620" marR="7620" marT="36000" marB="36000" anchor="ctr"/>
                </a:tc>
                <a:extLst>
                  <a:ext uri="{0D108BD9-81ED-4DB2-BD59-A6C34878D82A}">
                    <a16:rowId xmlns:a16="http://schemas.microsoft.com/office/drawing/2014/main" val="10005"/>
                  </a:ext>
                </a:extLst>
              </a:tr>
              <a:tr h="347425">
                <a:tc>
                  <a:txBody>
                    <a:bodyPr/>
                    <a:lstStyle/>
                    <a:p>
                      <a:pPr algn="ctr" fontAlgn="b"/>
                      <a:r>
                        <a:rPr lang="en-GB" sz="1600" u="none" strike="noStrike"/>
                        <a:t>Data protection</a:t>
                      </a:r>
                    </a:p>
                  </a:txBody>
                  <a:tcPr marL="7620" marR="7620" marT="36000" marB="36000" anchor="ctr"/>
                </a:tc>
                <a:tc>
                  <a:txBody>
                    <a:bodyPr/>
                    <a:lstStyle/>
                    <a:p>
                      <a:pPr marL="87313" indent="0" algn="l" defTabSz="914384" rtl="0" eaLnBrk="1" fontAlgn="b" latinLnBrk="0" hangingPunct="1"/>
                      <a:r>
                        <a:rPr lang="en-GB" sz="1600" u="none" strike="noStrike" kern="1200" dirty="0">
                          <a:solidFill>
                            <a:schemeClr val="dk1"/>
                          </a:solidFill>
                          <a:latin typeface="+mn-lt"/>
                          <a:ea typeface="+mn-ea"/>
                          <a:cs typeface="+mn-cs"/>
                        </a:rPr>
                        <a:t>- Security Information &amp; Event Management (SIEM)</a:t>
                      </a:r>
                    </a:p>
                  </a:txBody>
                  <a:tcPr marL="7620" marR="7620" marT="36000" marB="36000" anchor="ctr"/>
                </a:tc>
                <a:extLst>
                  <a:ext uri="{0D108BD9-81ED-4DB2-BD59-A6C34878D82A}">
                    <a16:rowId xmlns:a16="http://schemas.microsoft.com/office/drawing/2014/main" val="10006"/>
                  </a:ext>
                </a:extLst>
              </a:tr>
              <a:tr h="347425">
                <a:tc>
                  <a:txBody>
                    <a:bodyPr/>
                    <a:lstStyle/>
                    <a:p>
                      <a:pPr algn="ctr" fontAlgn="b"/>
                      <a:r>
                        <a:rPr lang="en-GB" sz="1600" u="none" strike="noStrike" dirty="0"/>
                        <a:t>…</a:t>
                      </a:r>
                    </a:p>
                  </a:txBody>
                  <a:tcPr marL="7620" marR="7620" marT="36000" marB="36000" anchor="ctr"/>
                </a:tc>
                <a:tc>
                  <a:txBody>
                    <a:bodyPr/>
                    <a:lstStyle/>
                    <a:p>
                      <a:pPr algn="l" fontAlgn="b"/>
                      <a:endParaRPr lang="nl-BE" sz="1600" b="0" i="0" u="none" strike="noStrike" dirty="0">
                        <a:solidFill>
                          <a:srgbClr val="000000"/>
                        </a:solidFill>
                        <a:effectLst/>
                        <a:latin typeface="Calibri"/>
                      </a:endParaRPr>
                    </a:p>
                  </a:txBody>
                  <a:tcPr marL="7620" marR="7620" marT="36000" marB="36000" anchor="b"/>
                </a:tc>
                <a:extLst>
                  <a:ext uri="{0D108BD9-81ED-4DB2-BD59-A6C34878D82A}">
                    <a16:rowId xmlns:a16="http://schemas.microsoft.com/office/drawing/2014/main" val="10007"/>
                  </a:ext>
                </a:extLst>
              </a:tr>
            </a:tbl>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153</a:t>
            </a:fld>
            <a:r>
              <a:rPr lang="fr-BE" smtClean="0"/>
              <a:t> </a:t>
            </a:r>
            <a:endParaRPr lang="fr-BE" dirty="0"/>
          </a:p>
        </p:txBody>
      </p:sp>
    </p:spTree>
    <p:extLst>
      <p:ext uri="{BB962C8B-B14F-4D97-AF65-F5344CB8AC3E}">
        <p14:creationId xmlns:p14="http://schemas.microsoft.com/office/powerpoint/2010/main" val="1247479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28416" y="980728"/>
            <a:ext cx="6935168" cy="5087060"/>
          </a:xfrm>
        </p:spPr>
      </p:pic>
      <p:sp>
        <p:nvSpPr>
          <p:cNvPr id="2" name="Title 1"/>
          <p:cNvSpPr>
            <a:spLocks noGrp="1"/>
          </p:cNvSpPr>
          <p:nvPr>
            <p:ph type="title"/>
          </p:nvPr>
        </p:nvSpPr>
        <p:spPr/>
        <p:txBody>
          <a:bodyPr/>
          <a:lstStyle/>
          <a:p>
            <a:r>
              <a:rPr lang="en-GB" dirty="0"/>
              <a:t>Big data </a:t>
            </a:r>
            <a:r>
              <a:rPr lang="en-GB" dirty="0" smtClean="0"/>
              <a:t>analysis </a:t>
            </a:r>
            <a:r>
              <a:rPr lang="en-GB" dirty="0"/>
              <a:t>- architecture</a:t>
            </a:r>
            <a:endParaRPr lang="en-GB" dirty="0">
              <a:solidFill>
                <a:srgbClr val="0087BE"/>
              </a:solidFill>
            </a:endParaRPr>
          </a:p>
        </p:txBody>
      </p:sp>
      <p:sp>
        <p:nvSpPr>
          <p:cNvPr id="5" name="TextBox 4"/>
          <p:cNvSpPr txBox="1"/>
          <p:nvPr/>
        </p:nvSpPr>
        <p:spPr>
          <a:xfrm>
            <a:off x="4511824" y="6183693"/>
            <a:ext cx="2088232" cy="276999"/>
          </a:xfrm>
          <a:prstGeom prst="rect">
            <a:avLst/>
          </a:prstGeom>
          <a:solidFill>
            <a:schemeClr val="bg1"/>
          </a:solidFill>
        </p:spPr>
        <p:txBody>
          <a:bodyPr wrap="square" rtlCol="0">
            <a:spAutoFit/>
          </a:bodyPr>
          <a:lstStyle/>
          <a:p>
            <a:pPr algn="ctr"/>
            <a:r>
              <a:rPr lang="nl-BE" sz="1200" b="1"/>
              <a:t>Structured Sources</a:t>
            </a:r>
          </a:p>
        </p:txBody>
      </p:sp>
      <p:sp>
        <p:nvSpPr>
          <p:cNvPr id="6" name="TextBox 5"/>
          <p:cNvSpPr txBox="1"/>
          <p:nvPr/>
        </p:nvSpPr>
        <p:spPr>
          <a:xfrm>
            <a:off x="7320136" y="6183693"/>
            <a:ext cx="2520280" cy="276999"/>
          </a:xfrm>
          <a:prstGeom prst="rect">
            <a:avLst/>
          </a:prstGeom>
          <a:solidFill>
            <a:schemeClr val="bg1"/>
          </a:solidFill>
        </p:spPr>
        <p:txBody>
          <a:bodyPr wrap="square" rtlCol="0">
            <a:spAutoFit/>
          </a:bodyPr>
          <a:lstStyle/>
          <a:p>
            <a:pPr algn="ctr"/>
            <a:r>
              <a:rPr lang="nl-BE" sz="1200" b="1"/>
              <a:t>Unstructured Sources &amp; Streaming</a:t>
            </a:r>
          </a:p>
        </p:txBody>
      </p:sp>
      <p:sp>
        <p:nvSpPr>
          <p:cNvPr id="7" name="TextBox 6"/>
          <p:cNvSpPr txBox="1"/>
          <p:nvPr/>
        </p:nvSpPr>
        <p:spPr>
          <a:xfrm>
            <a:off x="3287688" y="1051380"/>
            <a:ext cx="5400600" cy="307777"/>
          </a:xfrm>
          <a:prstGeom prst="rect">
            <a:avLst/>
          </a:prstGeom>
          <a:solidFill>
            <a:schemeClr val="bg1"/>
          </a:solidFill>
        </p:spPr>
        <p:txBody>
          <a:bodyPr wrap="square" rtlCol="0">
            <a:spAutoFit/>
          </a:bodyPr>
          <a:lstStyle/>
          <a:p>
            <a:pPr algn="ctr"/>
            <a:r>
              <a:rPr lang="nl-BE" sz="1400" b="1"/>
              <a:t>All forms of analytical and business value generating re-use of data</a:t>
            </a:r>
          </a:p>
        </p:txBody>
      </p:sp>
      <p:sp>
        <p:nvSpPr>
          <p:cNvPr id="8" name="Rectangle 7"/>
          <p:cNvSpPr/>
          <p:nvPr/>
        </p:nvSpPr>
        <p:spPr>
          <a:xfrm>
            <a:off x="2711624" y="2268364"/>
            <a:ext cx="676875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4007769" y="2268364"/>
            <a:ext cx="4077463" cy="369332"/>
          </a:xfrm>
          <a:prstGeom prst="rect">
            <a:avLst/>
          </a:prstGeom>
          <a:noFill/>
        </p:spPr>
        <p:txBody>
          <a:bodyPr wrap="none" rtlCol="0">
            <a:spAutoFit/>
          </a:bodyPr>
          <a:lstStyle/>
          <a:p>
            <a:r>
              <a:rPr lang="nl-BE" b="1" smtClean="0">
                <a:solidFill>
                  <a:schemeClr val="bg1"/>
                </a:solidFill>
              </a:rPr>
              <a:t>Big Data Analytics Platform (Foundation)</a:t>
            </a:r>
            <a:endParaRPr lang="nl-BE" b="1">
              <a:solidFill>
                <a:schemeClr val="bg1"/>
              </a:solidFill>
            </a:endParaRPr>
          </a:p>
        </p:txBody>
      </p:sp>
      <p:sp>
        <p:nvSpPr>
          <p:cNvPr id="11" name="Rectangle 10"/>
          <p:cNvSpPr/>
          <p:nvPr/>
        </p:nvSpPr>
        <p:spPr>
          <a:xfrm>
            <a:off x="2927649" y="4239476"/>
            <a:ext cx="1408421"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Enterprise-ready</a:t>
            </a:r>
          </a:p>
          <a:p>
            <a:pPr algn="ctr" fontAlgn="auto">
              <a:spcBef>
                <a:spcPts val="0"/>
              </a:spcBef>
              <a:spcAft>
                <a:spcPts val="0"/>
              </a:spcAft>
              <a:defRPr/>
            </a:pPr>
            <a:r>
              <a:rPr lang="en-GB" sz="1200" kern="0" dirty="0">
                <a:solidFill>
                  <a:prstClr val="white"/>
                </a:solidFill>
                <a:latin typeface="Calibri"/>
              </a:rPr>
              <a:t>Big Data Management solution</a:t>
            </a:r>
          </a:p>
          <a:p>
            <a:pPr algn="ctr" fontAlgn="auto">
              <a:spcBef>
                <a:spcPts val="0"/>
              </a:spcBef>
              <a:spcAft>
                <a:spcPts val="0"/>
              </a:spcAft>
              <a:defRPr/>
            </a:pPr>
            <a:r>
              <a:rPr lang="en-GB" sz="1200" kern="0" dirty="0">
                <a:solidFill>
                  <a:prstClr val="white"/>
                </a:solidFill>
                <a:latin typeface="Calibri"/>
              </a:rPr>
              <a:t>(Hadoop, NoSQL)</a:t>
            </a:r>
            <a:endParaRPr lang="en-GB" sz="1200" kern="0" dirty="0">
              <a:latin typeface="Calibri"/>
            </a:endParaRPr>
          </a:p>
        </p:txBody>
      </p:sp>
      <p:sp>
        <p:nvSpPr>
          <p:cNvPr id="12" name="Rectangle 11"/>
          <p:cNvSpPr/>
          <p:nvPr/>
        </p:nvSpPr>
        <p:spPr>
          <a:xfrm>
            <a:off x="4007768" y="2655300"/>
            <a:ext cx="4104457" cy="41854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Delivers “Bring compute to the data” paradigm:</a:t>
            </a:r>
          </a:p>
          <a:p>
            <a:pPr algn="ctr" fontAlgn="auto">
              <a:spcBef>
                <a:spcPts val="0"/>
              </a:spcBef>
              <a:spcAft>
                <a:spcPts val="0"/>
              </a:spcAft>
              <a:defRPr/>
            </a:pPr>
            <a:r>
              <a:rPr lang="en-GB" sz="1200" kern="0" dirty="0">
                <a:solidFill>
                  <a:prstClr val="white"/>
                </a:solidFill>
                <a:latin typeface="Calibri"/>
              </a:rPr>
              <a:t>calculations from front-end tools are pushed to the foundation</a:t>
            </a:r>
            <a:endParaRPr lang="en-GB" sz="1200" kern="0" dirty="0">
              <a:latin typeface="Calibri"/>
            </a:endParaRPr>
          </a:p>
        </p:txBody>
      </p:sp>
      <p:sp>
        <p:nvSpPr>
          <p:cNvPr id="13" name="Rectangle 12"/>
          <p:cNvSpPr/>
          <p:nvPr/>
        </p:nvSpPr>
        <p:spPr>
          <a:xfrm>
            <a:off x="7752185" y="4239476"/>
            <a:ext cx="1480429"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Relational</a:t>
            </a:r>
          </a:p>
          <a:p>
            <a:pPr algn="ctr" fontAlgn="auto">
              <a:spcBef>
                <a:spcPts val="0"/>
              </a:spcBef>
              <a:spcAft>
                <a:spcPts val="0"/>
              </a:spcAft>
              <a:defRPr/>
            </a:pPr>
            <a:r>
              <a:rPr lang="en-GB" sz="1200" kern="0" dirty="0">
                <a:solidFill>
                  <a:prstClr val="white"/>
                </a:solidFill>
                <a:latin typeface="Calibri"/>
              </a:rPr>
              <a:t>Analytical Database</a:t>
            </a:r>
          </a:p>
          <a:p>
            <a:pPr algn="ctr" fontAlgn="auto">
              <a:spcBef>
                <a:spcPts val="0"/>
              </a:spcBef>
              <a:spcAft>
                <a:spcPts val="0"/>
              </a:spcAft>
              <a:defRPr/>
            </a:pPr>
            <a:r>
              <a:rPr lang="en-GB" sz="1200" kern="0" dirty="0">
                <a:solidFill>
                  <a:prstClr val="white"/>
                </a:solidFill>
                <a:latin typeface="Calibri"/>
              </a:rPr>
              <a:t>Management System (accelerator)</a:t>
            </a:r>
            <a:endParaRPr lang="en-GB" sz="1200" kern="0" dirty="0">
              <a:latin typeface="Calibri"/>
            </a:endParaRPr>
          </a:p>
        </p:txBody>
      </p:sp>
      <p:sp>
        <p:nvSpPr>
          <p:cNvPr id="14" name="Rectangle 13"/>
          <p:cNvSpPr/>
          <p:nvPr/>
        </p:nvSpPr>
        <p:spPr>
          <a:xfrm>
            <a:off x="3598120" y="3375380"/>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Data Integration</a:t>
            </a:r>
          </a:p>
          <a:p>
            <a:pPr algn="ctr" fontAlgn="auto">
              <a:spcBef>
                <a:spcPts val="0"/>
              </a:spcBef>
              <a:spcAft>
                <a:spcPts val="0"/>
              </a:spcAft>
              <a:defRPr/>
            </a:pPr>
            <a:r>
              <a:rPr lang="en-GB" sz="1200" kern="0" dirty="0">
                <a:solidFill>
                  <a:prstClr val="white"/>
                </a:solidFill>
                <a:latin typeface="Calibri"/>
              </a:rPr>
              <a:t>Data Warehousing</a:t>
            </a:r>
          </a:p>
          <a:p>
            <a:pPr algn="ctr" fontAlgn="auto">
              <a:spcBef>
                <a:spcPts val="0"/>
              </a:spcBef>
              <a:spcAft>
                <a:spcPts val="0"/>
              </a:spcAft>
              <a:defRPr/>
            </a:pPr>
            <a:r>
              <a:rPr lang="en-GB" sz="1200" kern="0" dirty="0">
                <a:solidFill>
                  <a:prstClr val="white"/>
                </a:solidFill>
                <a:latin typeface="Calibri"/>
              </a:rPr>
              <a:t>(ETL—ELT—TEL) </a:t>
            </a:r>
            <a:endParaRPr lang="en-GB" sz="1200" kern="0" dirty="0">
              <a:latin typeface="Calibri"/>
            </a:endParaRPr>
          </a:p>
        </p:txBody>
      </p:sp>
      <p:sp>
        <p:nvSpPr>
          <p:cNvPr id="15" name="Rectangle 14"/>
          <p:cNvSpPr/>
          <p:nvPr/>
        </p:nvSpPr>
        <p:spPr>
          <a:xfrm>
            <a:off x="5159897" y="3375380"/>
            <a:ext cx="1872207" cy="86409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Information Management</a:t>
            </a:r>
          </a:p>
          <a:p>
            <a:pPr algn="ctr" fontAlgn="auto">
              <a:spcBef>
                <a:spcPts val="0"/>
              </a:spcBef>
              <a:spcAft>
                <a:spcPts val="0"/>
              </a:spcAft>
              <a:defRPr/>
            </a:pPr>
            <a:r>
              <a:rPr lang="en-GB" sz="1200" kern="0" dirty="0">
                <a:solidFill>
                  <a:prstClr val="white"/>
                </a:solidFill>
                <a:latin typeface="Calibri"/>
              </a:rPr>
              <a:t>Business Glossary</a:t>
            </a:r>
          </a:p>
          <a:p>
            <a:pPr algn="ctr" fontAlgn="auto">
              <a:spcBef>
                <a:spcPts val="0"/>
              </a:spcBef>
              <a:spcAft>
                <a:spcPts val="0"/>
              </a:spcAft>
              <a:defRPr/>
            </a:pPr>
            <a:r>
              <a:rPr lang="en-GB" sz="1200" kern="0" dirty="0">
                <a:solidFill>
                  <a:prstClr val="white"/>
                </a:solidFill>
                <a:latin typeface="Calibri"/>
              </a:rPr>
              <a:t>Data Management</a:t>
            </a:r>
          </a:p>
          <a:p>
            <a:pPr algn="ctr" fontAlgn="auto">
              <a:spcBef>
                <a:spcPts val="0"/>
              </a:spcBef>
              <a:spcAft>
                <a:spcPts val="0"/>
              </a:spcAft>
              <a:defRPr/>
            </a:pPr>
            <a:r>
              <a:rPr lang="en-GB" sz="1200" kern="0" dirty="0">
                <a:solidFill>
                  <a:prstClr val="white"/>
                </a:solidFill>
                <a:latin typeface="Calibri"/>
              </a:rPr>
              <a:t>Data Quality</a:t>
            </a:r>
            <a:endParaRPr lang="en-GB" sz="1200" kern="0" dirty="0">
              <a:latin typeface="Calibri"/>
            </a:endParaRPr>
          </a:p>
        </p:txBody>
      </p:sp>
      <p:sp>
        <p:nvSpPr>
          <p:cNvPr id="16" name="Rectangle 15"/>
          <p:cNvSpPr/>
          <p:nvPr/>
        </p:nvSpPr>
        <p:spPr>
          <a:xfrm>
            <a:off x="7195825" y="3375380"/>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Data Governance</a:t>
            </a:r>
          </a:p>
          <a:p>
            <a:pPr algn="ctr" fontAlgn="auto">
              <a:spcBef>
                <a:spcPts val="0"/>
              </a:spcBef>
              <a:spcAft>
                <a:spcPts val="0"/>
              </a:spcAft>
              <a:defRPr/>
            </a:pPr>
            <a:r>
              <a:rPr lang="en-GB" sz="1200" kern="0" dirty="0">
                <a:solidFill>
                  <a:prstClr val="white"/>
                </a:solidFill>
                <a:latin typeface="Calibri"/>
              </a:rPr>
              <a:t>Data Protection</a:t>
            </a:r>
            <a:endParaRPr lang="en-GB" sz="1200" kern="0" dirty="0">
              <a:latin typeface="Calibri"/>
            </a:endParaRPr>
          </a:p>
        </p:txBody>
      </p:sp>
      <p:sp>
        <p:nvSpPr>
          <p:cNvPr id="18" name="Rectangle 17"/>
          <p:cNvSpPr/>
          <p:nvPr/>
        </p:nvSpPr>
        <p:spPr>
          <a:xfrm>
            <a:off x="4511824" y="4959556"/>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Connectors</a:t>
            </a:r>
          </a:p>
        </p:txBody>
      </p:sp>
      <p:sp>
        <p:nvSpPr>
          <p:cNvPr id="20" name="Rectangle 19"/>
          <p:cNvSpPr/>
          <p:nvPr/>
        </p:nvSpPr>
        <p:spPr>
          <a:xfrm>
            <a:off x="4511824" y="4599516"/>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Computing Power</a:t>
            </a:r>
          </a:p>
        </p:txBody>
      </p:sp>
      <p:sp>
        <p:nvSpPr>
          <p:cNvPr id="23" name="TextBox 22"/>
          <p:cNvSpPr txBox="1"/>
          <p:nvPr/>
        </p:nvSpPr>
        <p:spPr>
          <a:xfrm>
            <a:off x="6046766" y="1818365"/>
            <a:ext cx="697307" cy="169277"/>
          </a:xfrm>
          <a:prstGeom prst="rect">
            <a:avLst/>
          </a:prstGeom>
          <a:solidFill>
            <a:schemeClr val="bg1"/>
          </a:solidFill>
        </p:spPr>
        <p:txBody>
          <a:bodyPr wrap="none" lIns="0" tIns="0" rIns="0" bIns="0" rtlCol="0">
            <a:spAutoFit/>
          </a:bodyPr>
          <a:lstStyle/>
          <a:p>
            <a:r>
              <a:rPr lang="nl-BE" sz="1100" dirty="0"/>
              <a:t>Data </a:t>
            </a:r>
            <a:r>
              <a:rPr lang="nl-BE" sz="1100" dirty="0" err="1"/>
              <a:t>Mining</a:t>
            </a:r>
            <a:endParaRPr lang="nl-BE" sz="1100" dirty="0"/>
          </a:p>
        </p:txBody>
      </p:sp>
      <p:sp>
        <p:nvSpPr>
          <p:cNvPr id="24" name="TextBox 23"/>
          <p:cNvSpPr txBox="1"/>
          <p:nvPr/>
        </p:nvSpPr>
        <p:spPr>
          <a:xfrm>
            <a:off x="8112224" y="1818364"/>
            <a:ext cx="117020" cy="169277"/>
          </a:xfrm>
          <a:prstGeom prst="rect">
            <a:avLst/>
          </a:prstGeom>
          <a:solidFill>
            <a:schemeClr val="bg1"/>
          </a:solidFill>
        </p:spPr>
        <p:txBody>
          <a:bodyPr wrap="none" lIns="0" tIns="0" rIns="0" bIns="0" rtlCol="0">
            <a:spAutoFit/>
          </a:bodyPr>
          <a:lstStyle/>
          <a:p>
            <a:r>
              <a:rPr lang="nl-BE" sz="1100"/>
              <a:t>AI</a:t>
            </a: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00037" y="1404364"/>
            <a:ext cx="522275" cy="403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1729810" y="1128605"/>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
        <p:nvSpPr>
          <p:cNvPr id="27" name="Rectangle 26"/>
          <p:cNvSpPr/>
          <p:nvPr/>
        </p:nvSpPr>
        <p:spPr>
          <a:xfrm>
            <a:off x="9434666" y="1128605"/>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154</a:t>
            </a:fld>
            <a:r>
              <a:rPr lang="fr-BE" smtClean="0"/>
              <a:t> </a:t>
            </a:r>
            <a:endParaRPr lang="fr-BE" dirty="0"/>
          </a:p>
        </p:txBody>
      </p:sp>
    </p:spTree>
    <p:extLst>
      <p:ext uri="{BB962C8B-B14F-4D97-AF65-F5344CB8AC3E}">
        <p14:creationId xmlns:p14="http://schemas.microsoft.com/office/powerpoint/2010/main" val="2777117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1" grpId="0" animBg="1"/>
      <p:bldP spid="12" grpId="0" animBg="1"/>
      <p:bldP spid="13" grpId="0" animBg="1"/>
      <p:bldP spid="14" grpId="0" animBg="1"/>
      <p:bldP spid="15" grpId="0" animBg="1"/>
      <p:bldP spid="16" grpId="0" animBg="1"/>
      <p:bldP spid="18" grpId="0" animBg="1"/>
      <p:bldP spid="20" grpId="0" animBg="1"/>
      <p:bldP spid="23" grpId="0" animBg="1"/>
      <p:bldP spid="24" grpId="0" animBg="1"/>
      <p:bldP spid="26" grpId="0" animBg="1"/>
      <p:bldP spid="2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Technology watch and continuous innovation</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155</a:t>
            </a:fld>
            <a:endParaRPr lang="en-GB" dirty="0"/>
          </a:p>
        </p:txBody>
      </p:sp>
    </p:spTree>
    <p:extLst>
      <p:ext uri="{BB962C8B-B14F-4D97-AF65-F5344CB8AC3E}">
        <p14:creationId xmlns:p14="http://schemas.microsoft.com/office/powerpoint/2010/main" val="354052387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a:t>actively follow the technological </a:t>
            </a:r>
            <a:r>
              <a:rPr lang="en-US" dirty="0" smtClean="0"/>
              <a:t>evolutions</a:t>
            </a:r>
          </a:p>
          <a:p>
            <a:r>
              <a:rPr lang="en-US" dirty="0" smtClean="0"/>
              <a:t>make </a:t>
            </a:r>
            <a:r>
              <a:rPr lang="en-US" dirty="0"/>
              <a:t>a selection of evolutions with potential for your own </a:t>
            </a:r>
            <a:r>
              <a:rPr lang="en-US" dirty="0" smtClean="0"/>
              <a:t>organization</a:t>
            </a:r>
          </a:p>
          <a:p>
            <a:r>
              <a:rPr lang="en-US" dirty="0" smtClean="0"/>
              <a:t>not </a:t>
            </a:r>
            <a:r>
              <a:rPr lang="en-US" dirty="0"/>
              <a:t>a university: technology must exist and </a:t>
            </a:r>
            <a:r>
              <a:rPr lang="en-US" dirty="0" smtClean="0"/>
              <a:t>work</a:t>
            </a:r>
          </a:p>
          <a:p>
            <a:r>
              <a:rPr lang="en-US" dirty="0" smtClean="0"/>
              <a:t>gradually </a:t>
            </a:r>
            <a:r>
              <a:rPr lang="en-US" dirty="0"/>
              <a:t>build up knowledge and </a:t>
            </a:r>
            <a:r>
              <a:rPr lang="en-US" dirty="0" smtClean="0"/>
              <a:t>insights</a:t>
            </a:r>
          </a:p>
          <a:p>
            <a:r>
              <a:rPr lang="en-US" dirty="0" smtClean="0"/>
              <a:t>quickly </a:t>
            </a:r>
            <a:r>
              <a:rPr lang="en-US" dirty="0"/>
              <a:t>switch from testing to experimentation to first </a:t>
            </a:r>
            <a:r>
              <a:rPr lang="en-US" dirty="0" smtClean="0"/>
              <a:t>application</a:t>
            </a:r>
          </a:p>
          <a:p>
            <a:r>
              <a:rPr lang="en-US" dirty="0"/>
              <a:t>choice is important, but at least as important is acquiring the competences in-house</a:t>
            </a:r>
          </a:p>
          <a:p>
            <a:r>
              <a:rPr lang="en-US" dirty="0"/>
              <a:t>must be tailored to own situation, cannot just be outsourced</a:t>
            </a:r>
          </a:p>
          <a:p>
            <a:r>
              <a:rPr lang="en-US" dirty="0"/>
              <a:t>not all projects succeed, there are better years and worse </a:t>
            </a:r>
            <a:r>
              <a:rPr lang="en-US" dirty="0" smtClean="0"/>
              <a:t>years</a:t>
            </a:r>
          </a:p>
          <a:p>
            <a:r>
              <a:rPr lang="en-US" dirty="0" smtClean="0"/>
              <a:t>R&amp;D staff can also work on other projects, but there must be sufficient time for R&amp;D projects</a:t>
            </a:r>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156</a:t>
            </a:fld>
            <a:r>
              <a:rPr lang="fr-BE" smtClean="0"/>
              <a:t> </a:t>
            </a:r>
            <a:endParaRPr lang="fr-BE" dirty="0"/>
          </a:p>
        </p:txBody>
      </p:sp>
      <p:sp>
        <p:nvSpPr>
          <p:cNvPr id="4" name="Titel 3"/>
          <p:cNvSpPr>
            <a:spLocks noGrp="1"/>
          </p:cNvSpPr>
          <p:nvPr>
            <p:ph type="title"/>
          </p:nvPr>
        </p:nvSpPr>
        <p:spPr/>
        <p:txBody>
          <a:bodyPr/>
          <a:lstStyle/>
          <a:p>
            <a:r>
              <a:rPr lang="nl-BE" dirty="0" err="1" smtClean="0"/>
              <a:t>Innovation</a:t>
            </a:r>
            <a:r>
              <a:rPr lang="nl-BE" dirty="0" smtClean="0"/>
              <a:t> </a:t>
            </a:r>
            <a:r>
              <a:rPr lang="nl-BE" dirty="0" err="1" smtClean="0"/>
              <a:t>watch</a:t>
            </a:r>
            <a:r>
              <a:rPr lang="nl-BE" dirty="0" smtClean="0"/>
              <a:t> </a:t>
            </a:r>
            <a:r>
              <a:rPr lang="nl-BE" dirty="0" err="1" smtClean="0"/>
              <a:t>and</a:t>
            </a:r>
            <a:r>
              <a:rPr lang="nl-BE" dirty="0" smtClean="0"/>
              <a:t> R&amp;D</a:t>
            </a:r>
            <a:endParaRPr lang="nl-BE" dirty="0"/>
          </a:p>
        </p:txBody>
      </p:sp>
    </p:spTree>
    <p:extLst>
      <p:ext uri="{BB962C8B-B14F-4D97-AF65-F5344CB8AC3E}">
        <p14:creationId xmlns:p14="http://schemas.microsoft.com/office/powerpoint/2010/main" val="163972290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a:bodyPr>
          <a:lstStyle/>
          <a:p>
            <a:r>
              <a:rPr lang="en-GB" dirty="0" smtClean="0"/>
              <a:t>artificial intelligence</a:t>
            </a:r>
          </a:p>
          <a:p>
            <a:pPr lvl="1"/>
            <a:r>
              <a:rPr lang="en-GB" dirty="0" smtClean="0"/>
              <a:t>natural language processing</a:t>
            </a:r>
          </a:p>
          <a:p>
            <a:pPr lvl="1"/>
            <a:r>
              <a:rPr lang="en-GB" dirty="0" smtClean="0"/>
              <a:t>conversational interfaces</a:t>
            </a:r>
          </a:p>
          <a:p>
            <a:pPr lvl="1"/>
            <a:r>
              <a:rPr lang="en-GB" dirty="0" smtClean="0"/>
              <a:t>machine learning</a:t>
            </a:r>
          </a:p>
          <a:p>
            <a:endParaRPr lang="en-GB" dirty="0"/>
          </a:p>
          <a:p>
            <a:r>
              <a:rPr lang="en-GB" dirty="0" smtClean="0"/>
              <a:t>mobile applications &amp; internet of things</a:t>
            </a:r>
          </a:p>
          <a:p>
            <a:endParaRPr lang="en-GB" dirty="0"/>
          </a:p>
          <a:p>
            <a:r>
              <a:rPr lang="en-GB" dirty="0" smtClean="0"/>
              <a:t>robotic process automation (RPA)</a:t>
            </a:r>
          </a:p>
          <a:p>
            <a:endParaRPr lang="en-GB" dirty="0" smtClean="0"/>
          </a:p>
          <a:p>
            <a:r>
              <a:rPr lang="en-GB" dirty="0" err="1" smtClean="0"/>
              <a:t>blockchain</a:t>
            </a:r>
            <a:endParaRPr lang="en-GB" dirty="0" smtClean="0"/>
          </a:p>
          <a:p>
            <a:endParaRPr lang="en-GB" dirty="0"/>
          </a:p>
        </p:txBody>
      </p:sp>
      <p:sp>
        <p:nvSpPr>
          <p:cNvPr id="2" name="Title 1"/>
          <p:cNvSpPr>
            <a:spLocks noGrp="1"/>
          </p:cNvSpPr>
          <p:nvPr>
            <p:ph type="title"/>
          </p:nvPr>
        </p:nvSpPr>
        <p:spPr/>
        <p:txBody>
          <a:bodyPr/>
          <a:lstStyle/>
          <a:p>
            <a:r>
              <a:rPr lang="en-GB" noProof="0" dirty="0" smtClean="0"/>
              <a:t>Some promising new technologies</a:t>
            </a:r>
            <a:endParaRPr lang="en-GB" noProof="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157</a:t>
            </a:fld>
            <a:r>
              <a:rPr lang="fr-BE" smtClean="0"/>
              <a:t> </a:t>
            </a:r>
            <a:endParaRPr lang="fr-BE" dirty="0"/>
          </a:p>
        </p:txBody>
      </p:sp>
    </p:spTree>
    <p:extLst>
      <p:ext uri="{BB962C8B-B14F-4D97-AF65-F5344CB8AC3E}">
        <p14:creationId xmlns:p14="http://schemas.microsoft.com/office/powerpoint/2010/main" val="3017348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Artificial intelligence</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158</a:t>
            </a:fld>
            <a:endParaRPr lang="en-GB" dirty="0"/>
          </a:p>
        </p:txBody>
      </p:sp>
    </p:spTree>
    <p:extLst>
      <p:ext uri="{BB962C8B-B14F-4D97-AF65-F5344CB8AC3E}">
        <p14:creationId xmlns:p14="http://schemas.microsoft.com/office/powerpoint/2010/main" val="87243920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a:bodyPr>
          <a:lstStyle/>
          <a:p>
            <a:r>
              <a:rPr lang="en-GB" dirty="0"/>
              <a:t>a</a:t>
            </a:r>
            <a:r>
              <a:rPr lang="en-GB" dirty="0" smtClean="0"/>
              <a:t>n </a:t>
            </a:r>
            <a:r>
              <a:rPr lang="en-GB" dirty="0"/>
              <a:t>area of computer science concerned with the creation of machines that can reproduce human cognitive functions such as reasoning, planning, learning, language understanding, vision,…</a:t>
            </a:r>
          </a:p>
          <a:p>
            <a:r>
              <a:rPr lang="en-GB" dirty="0"/>
              <a:t>w</a:t>
            </a:r>
            <a:r>
              <a:rPr lang="en-GB" dirty="0" smtClean="0"/>
              <a:t>eak </a:t>
            </a:r>
            <a:r>
              <a:rPr lang="en-GB" dirty="0"/>
              <a:t>or narrow AI </a:t>
            </a:r>
          </a:p>
          <a:p>
            <a:pPr lvl="1"/>
            <a:r>
              <a:rPr lang="en-GB" dirty="0"/>
              <a:t>simulates intelligence</a:t>
            </a:r>
          </a:p>
          <a:p>
            <a:pPr lvl="1"/>
            <a:r>
              <a:rPr lang="en-GB" dirty="0"/>
              <a:t>is limited to specific areas </a:t>
            </a:r>
          </a:p>
          <a:p>
            <a:pPr lvl="1"/>
            <a:r>
              <a:rPr lang="en-GB" dirty="0"/>
              <a:t>all current implementations of AI are narrow AI</a:t>
            </a:r>
          </a:p>
          <a:p>
            <a:r>
              <a:rPr lang="en-GB" dirty="0"/>
              <a:t>s</a:t>
            </a:r>
            <a:r>
              <a:rPr lang="en-GB" dirty="0" smtClean="0"/>
              <a:t>trong </a:t>
            </a:r>
            <a:r>
              <a:rPr lang="en-GB" dirty="0"/>
              <a:t>or general AI</a:t>
            </a:r>
          </a:p>
          <a:p>
            <a:pPr lvl="1"/>
            <a:r>
              <a:rPr lang="en-GB" dirty="0"/>
              <a:t>still debated, includes philosophical considerations such as consciousness, intentionality, …</a:t>
            </a:r>
          </a:p>
          <a:p>
            <a:pPr lvl="1"/>
            <a:r>
              <a:rPr lang="en-GB" dirty="0"/>
              <a:t>has real intelligence</a:t>
            </a:r>
          </a:p>
          <a:p>
            <a:pPr lvl="1"/>
            <a:r>
              <a:rPr lang="en-GB" dirty="0"/>
              <a:t>has mental states and beliefs like humans</a:t>
            </a:r>
          </a:p>
          <a:p>
            <a:pPr lvl="1"/>
            <a:r>
              <a:rPr lang="en-GB" dirty="0"/>
              <a:t>holy grail </a:t>
            </a:r>
            <a:r>
              <a:rPr lang="en-GB" dirty="0" smtClean="0"/>
              <a:t>!</a:t>
            </a:r>
            <a:endParaRPr lang="en-GB" dirty="0"/>
          </a:p>
        </p:txBody>
      </p:sp>
      <p:sp>
        <p:nvSpPr>
          <p:cNvPr id="2" name="Title 1"/>
          <p:cNvSpPr>
            <a:spLocks noGrp="1"/>
          </p:cNvSpPr>
          <p:nvPr>
            <p:ph type="title"/>
          </p:nvPr>
        </p:nvSpPr>
        <p:spPr/>
        <p:txBody>
          <a:bodyPr/>
          <a:lstStyle/>
          <a:p>
            <a:r>
              <a:rPr lang="en-GB" noProof="0" dirty="0" smtClean="0"/>
              <a:t>What is Artificial Intelligence (AI) ?</a:t>
            </a:r>
            <a:endParaRPr lang="en-GB" noProof="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159</a:t>
            </a:fld>
            <a:r>
              <a:rPr lang="fr-BE" smtClean="0"/>
              <a:t> </a:t>
            </a:r>
            <a:endParaRPr lang="fr-BE" dirty="0"/>
          </a:p>
        </p:txBody>
      </p:sp>
    </p:spTree>
    <p:extLst>
      <p:ext uri="{BB962C8B-B14F-4D97-AF65-F5344CB8AC3E}">
        <p14:creationId xmlns:p14="http://schemas.microsoft.com/office/powerpoint/2010/main" val="266812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smtClean="0"/>
              <a:t>an integrated portal site and mobile applications containing</a:t>
            </a:r>
          </a:p>
          <a:p>
            <a:pPr lvl="1"/>
            <a:r>
              <a:rPr lang="en-GB" altLang="en-US" dirty="0" smtClean="0"/>
              <a:t>electronic transactions for citizens, employers and professionals</a:t>
            </a:r>
          </a:p>
          <a:p>
            <a:pPr lvl="1"/>
            <a:r>
              <a:rPr lang="en-GB" altLang="en-US" dirty="0" smtClean="0"/>
              <a:t>simulation environments</a:t>
            </a:r>
          </a:p>
          <a:p>
            <a:pPr lvl="1"/>
            <a:r>
              <a:rPr lang="en-GB" altLang="en-US" dirty="0" smtClean="0"/>
              <a:t>information about the entire social security system</a:t>
            </a:r>
          </a:p>
          <a:p>
            <a:pPr lvl="1"/>
            <a:r>
              <a:rPr lang="en-GB" altLang="en-US" dirty="0" smtClean="0"/>
              <a:t>harmonized instructions and information model relating to all electronic transactions</a:t>
            </a:r>
          </a:p>
          <a:p>
            <a:pPr lvl="1"/>
            <a:r>
              <a:rPr lang="en-GB" altLang="en-US" dirty="0" smtClean="0"/>
              <a:t>a personal page for each citizen, each company and each professional</a:t>
            </a:r>
          </a:p>
          <a:p>
            <a:endParaRPr lang="en-GB" altLang="en-US" dirty="0" smtClean="0"/>
          </a:p>
          <a:p>
            <a:r>
              <a:rPr lang="en-GB" altLang="en-US" dirty="0" smtClean="0"/>
              <a:t>an integrated multimodal contact centre supported by a customer relationship management tool</a:t>
            </a:r>
          </a:p>
          <a:p>
            <a:endParaRPr lang="en-GB" altLang="en-US" dirty="0" smtClean="0"/>
          </a:p>
          <a:p>
            <a:r>
              <a:rPr lang="en-GB" altLang="en-US" dirty="0" smtClean="0"/>
              <a:t>a data warehouse containing statistical information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216590428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Some</a:t>
            </a:r>
            <a:r>
              <a:rPr lang="nl-BE" dirty="0" smtClean="0"/>
              <a:t> AI </a:t>
            </a:r>
            <a:r>
              <a:rPr lang="nl-BE" dirty="0" err="1" smtClean="0"/>
              <a:t>subfields</a:t>
            </a:r>
            <a:endParaRPr lang="fr-BE" dirty="0"/>
          </a:p>
        </p:txBody>
      </p:sp>
      <p:sp>
        <p:nvSpPr>
          <p:cNvPr id="7" name="Hexagon 6"/>
          <p:cNvSpPr/>
          <p:nvPr/>
        </p:nvSpPr>
        <p:spPr>
          <a:xfrm>
            <a:off x="6726250" y="3053456"/>
            <a:ext cx="1324597" cy="1153946"/>
          </a:xfrm>
          <a:prstGeom prst="hexagon">
            <a:avLst/>
          </a:prstGeom>
          <a:solidFill>
            <a:srgbClr val="BFBFB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Robotics</a:t>
            </a:r>
            <a:endParaRPr lang="fr-BE" sz="1200" dirty="0">
              <a:solidFill>
                <a:schemeClr val="tx1"/>
              </a:solidFill>
            </a:endParaRPr>
          </a:p>
        </p:txBody>
      </p:sp>
      <p:sp>
        <p:nvSpPr>
          <p:cNvPr id="8" name="Hexagon 7"/>
          <p:cNvSpPr/>
          <p:nvPr/>
        </p:nvSpPr>
        <p:spPr>
          <a:xfrm>
            <a:off x="8964528" y="1817969"/>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Audio/</a:t>
            </a:r>
          </a:p>
          <a:p>
            <a:pPr algn="ctr"/>
            <a:r>
              <a:rPr lang="nl-BE" sz="1200" dirty="0">
                <a:solidFill>
                  <a:schemeClr val="tx1"/>
                </a:solidFill>
              </a:rPr>
              <a:t>speech </a:t>
            </a:r>
            <a:r>
              <a:rPr lang="nl-BE" sz="1200" dirty="0" err="1">
                <a:solidFill>
                  <a:schemeClr val="tx1"/>
                </a:solidFill>
              </a:rPr>
              <a:t>analytics</a:t>
            </a:r>
            <a:endParaRPr lang="fr-BE" sz="1200" dirty="0">
              <a:solidFill>
                <a:schemeClr val="tx1"/>
              </a:solidFill>
            </a:endParaRPr>
          </a:p>
        </p:txBody>
      </p:sp>
      <p:sp>
        <p:nvSpPr>
          <p:cNvPr id="9" name="Hexagon 8"/>
          <p:cNvSpPr/>
          <p:nvPr/>
        </p:nvSpPr>
        <p:spPr>
          <a:xfrm>
            <a:off x="6726249" y="429541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Recommen</a:t>
            </a:r>
            <a:r>
              <a:rPr lang="nl-BE" sz="1200" dirty="0">
                <a:solidFill>
                  <a:schemeClr val="tx1"/>
                </a:solidFill>
              </a:rPr>
              <a:t>-der systems</a:t>
            </a:r>
            <a:endParaRPr lang="fr-BE" sz="1200" dirty="0">
              <a:solidFill>
                <a:schemeClr val="tx1"/>
              </a:solidFill>
            </a:endParaRPr>
          </a:p>
        </p:txBody>
      </p:sp>
      <p:sp>
        <p:nvSpPr>
          <p:cNvPr id="10" name="Hexagon 9"/>
          <p:cNvSpPr/>
          <p:nvPr/>
        </p:nvSpPr>
        <p:spPr>
          <a:xfrm>
            <a:off x="8989460" y="3042053"/>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Image </a:t>
            </a:r>
            <a:r>
              <a:rPr lang="nl-BE" sz="1200" dirty="0" err="1">
                <a:solidFill>
                  <a:schemeClr val="tx1"/>
                </a:solidFill>
              </a:rPr>
              <a:t>analytics</a:t>
            </a:r>
            <a:endParaRPr lang="fr-BE" sz="1200" dirty="0">
              <a:solidFill>
                <a:schemeClr val="tx1"/>
              </a:solidFill>
            </a:endParaRPr>
          </a:p>
        </p:txBody>
      </p:sp>
      <p:sp>
        <p:nvSpPr>
          <p:cNvPr id="11" name="Hexagon 10"/>
          <p:cNvSpPr/>
          <p:nvPr/>
        </p:nvSpPr>
        <p:spPr>
          <a:xfrm>
            <a:off x="7840762" y="367287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Visualisa-tion</a:t>
            </a:r>
            <a:endParaRPr lang="fr-BE" sz="1200" dirty="0">
              <a:solidFill>
                <a:schemeClr val="tx1"/>
              </a:solidFill>
            </a:endParaRPr>
          </a:p>
        </p:txBody>
      </p:sp>
      <p:sp>
        <p:nvSpPr>
          <p:cNvPr id="12" name="Hexagon 11"/>
          <p:cNvSpPr/>
          <p:nvPr/>
        </p:nvSpPr>
        <p:spPr>
          <a:xfrm>
            <a:off x="7853582" y="243091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Simulation</a:t>
            </a:r>
            <a:r>
              <a:rPr lang="nl-BE" sz="1200" dirty="0">
                <a:solidFill>
                  <a:schemeClr val="tx1"/>
                </a:solidFill>
              </a:rPr>
              <a:t> </a:t>
            </a:r>
            <a:r>
              <a:rPr lang="nl-BE" sz="1200" dirty="0" err="1">
                <a:solidFill>
                  <a:schemeClr val="tx1"/>
                </a:solidFill>
              </a:rPr>
              <a:t>modelling</a:t>
            </a:r>
            <a:endParaRPr lang="fr-BE" sz="1200" dirty="0">
              <a:solidFill>
                <a:schemeClr val="tx1"/>
              </a:solidFill>
            </a:endParaRPr>
          </a:p>
        </p:txBody>
      </p:sp>
      <p:sp>
        <p:nvSpPr>
          <p:cNvPr id="13" name="Hexagon 12"/>
          <p:cNvSpPr/>
          <p:nvPr/>
        </p:nvSpPr>
        <p:spPr>
          <a:xfrm>
            <a:off x="6726250" y="1817969"/>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Sensors/</a:t>
            </a:r>
          </a:p>
          <a:p>
            <a:pPr algn="ctr"/>
            <a:r>
              <a:rPr lang="nl-BE" sz="1200" dirty="0"/>
              <a:t>internet of </a:t>
            </a:r>
            <a:r>
              <a:rPr lang="nl-BE" sz="1200" dirty="0" err="1"/>
              <a:t>things</a:t>
            </a:r>
            <a:endParaRPr lang="fr-BE" sz="1200" dirty="0"/>
          </a:p>
        </p:txBody>
      </p:sp>
      <p:sp>
        <p:nvSpPr>
          <p:cNvPr id="14" name="Hexagon 13"/>
          <p:cNvSpPr/>
          <p:nvPr/>
        </p:nvSpPr>
        <p:spPr>
          <a:xfrm>
            <a:off x="5625980" y="365007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Social</a:t>
            </a:r>
            <a:r>
              <a:rPr lang="nl-BE" sz="1200" dirty="0">
                <a:solidFill>
                  <a:srgbClr val="525252"/>
                </a:solidFill>
              </a:rPr>
              <a:t> </a:t>
            </a:r>
            <a:r>
              <a:rPr lang="nl-BE" sz="1200" dirty="0" err="1">
                <a:solidFill>
                  <a:srgbClr val="525252"/>
                </a:solidFill>
              </a:rPr>
              <a:t>network</a:t>
            </a:r>
            <a:r>
              <a:rPr lang="nl-BE" sz="1200" dirty="0">
                <a:solidFill>
                  <a:srgbClr val="525252"/>
                </a:solidFill>
              </a:rPr>
              <a:t> analysis</a:t>
            </a:r>
            <a:endParaRPr lang="fr-BE" sz="1200" dirty="0">
              <a:solidFill>
                <a:srgbClr val="525252"/>
              </a:solidFill>
            </a:endParaRPr>
          </a:p>
        </p:txBody>
      </p:sp>
      <p:sp>
        <p:nvSpPr>
          <p:cNvPr id="15" name="Hexagon 14"/>
          <p:cNvSpPr/>
          <p:nvPr/>
        </p:nvSpPr>
        <p:spPr>
          <a:xfrm>
            <a:off x="5619571" y="241566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Graph</a:t>
            </a:r>
            <a:r>
              <a:rPr lang="nl-BE" sz="1200" dirty="0">
                <a:solidFill>
                  <a:srgbClr val="525252"/>
                </a:solidFill>
              </a:rPr>
              <a:t> analysis</a:t>
            </a:r>
            <a:endParaRPr lang="fr-BE" sz="1200" dirty="0">
              <a:solidFill>
                <a:srgbClr val="525252"/>
              </a:solidFill>
            </a:endParaRPr>
          </a:p>
        </p:txBody>
      </p:sp>
      <p:sp>
        <p:nvSpPr>
          <p:cNvPr id="16" name="Hexagon 15"/>
          <p:cNvSpPr/>
          <p:nvPr/>
        </p:nvSpPr>
        <p:spPr>
          <a:xfrm>
            <a:off x="4505770" y="4299556"/>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Virtual personal </a:t>
            </a:r>
            <a:r>
              <a:rPr lang="nl-BE" sz="1200" dirty="0" err="1"/>
              <a:t>assistants</a:t>
            </a:r>
            <a:endParaRPr lang="fr-BE" sz="1200" dirty="0"/>
          </a:p>
        </p:txBody>
      </p:sp>
      <p:sp>
        <p:nvSpPr>
          <p:cNvPr id="17" name="Hexagon 16"/>
          <p:cNvSpPr/>
          <p:nvPr/>
        </p:nvSpPr>
        <p:spPr>
          <a:xfrm>
            <a:off x="4505770" y="3053456"/>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Q&amp;A systems</a:t>
            </a:r>
          </a:p>
          <a:p>
            <a:pPr algn="ctr"/>
            <a:r>
              <a:rPr lang="nl-BE" sz="1200" dirty="0">
                <a:solidFill>
                  <a:srgbClr val="525252"/>
                </a:solidFill>
              </a:rPr>
              <a:t>(</a:t>
            </a:r>
            <a:r>
              <a:rPr lang="nl-BE" sz="1200" dirty="0" err="1">
                <a:solidFill>
                  <a:srgbClr val="525252"/>
                </a:solidFill>
              </a:rPr>
              <a:t>cognitive</a:t>
            </a:r>
            <a:r>
              <a:rPr lang="nl-BE" sz="1200" dirty="0">
                <a:solidFill>
                  <a:srgbClr val="525252"/>
                </a:solidFill>
              </a:rPr>
              <a:t> computing)</a:t>
            </a:r>
            <a:endParaRPr lang="fr-BE" sz="1200" dirty="0">
              <a:solidFill>
                <a:srgbClr val="525252"/>
              </a:solidFill>
            </a:endParaRPr>
          </a:p>
        </p:txBody>
      </p:sp>
      <p:sp>
        <p:nvSpPr>
          <p:cNvPr id="18" name="Hexagon 17"/>
          <p:cNvSpPr/>
          <p:nvPr/>
        </p:nvSpPr>
        <p:spPr>
          <a:xfrm>
            <a:off x="4505770" y="180023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rgbClr val="525252"/>
                </a:solidFill>
              </a:rPr>
              <a:t>Natural </a:t>
            </a:r>
            <a:r>
              <a:rPr lang="nl-BE" sz="1200" dirty="0" err="1" smtClean="0">
                <a:solidFill>
                  <a:srgbClr val="525252"/>
                </a:solidFill>
              </a:rPr>
              <a:t>language</a:t>
            </a:r>
            <a:r>
              <a:rPr lang="nl-BE" sz="1200" dirty="0" smtClean="0">
                <a:solidFill>
                  <a:srgbClr val="525252"/>
                </a:solidFill>
              </a:rPr>
              <a:t> </a:t>
            </a:r>
            <a:r>
              <a:rPr lang="nl-BE" sz="1200" dirty="0" err="1" smtClean="0">
                <a:solidFill>
                  <a:srgbClr val="525252"/>
                </a:solidFill>
              </a:rPr>
              <a:t>generation</a:t>
            </a:r>
            <a:endParaRPr lang="fr-BE" sz="1200" dirty="0">
              <a:solidFill>
                <a:srgbClr val="525252"/>
              </a:solidFill>
            </a:endParaRPr>
          </a:p>
        </p:txBody>
      </p:sp>
      <p:sp>
        <p:nvSpPr>
          <p:cNvPr id="19" name="Hexagon 18"/>
          <p:cNvSpPr/>
          <p:nvPr/>
        </p:nvSpPr>
        <p:spPr>
          <a:xfrm>
            <a:off x="3385560" y="3672871"/>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Deep</a:t>
            </a:r>
            <a:r>
              <a:rPr lang="nl-BE" sz="1200" dirty="0"/>
              <a:t> </a:t>
            </a:r>
            <a:r>
              <a:rPr lang="nl-BE" sz="1200" dirty="0" err="1"/>
              <a:t>learning</a:t>
            </a:r>
            <a:endParaRPr lang="fr-BE" sz="1200" dirty="0"/>
          </a:p>
        </p:txBody>
      </p:sp>
      <p:sp>
        <p:nvSpPr>
          <p:cNvPr id="20" name="Hexagon 19"/>
          <p:cNvSpPr/>
          <p:nvPr/>
        </p:nvSpPr>
        <p:spPr>
          <a:xfrm>
            <a:off x="3385560" y="2415665"/>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Machine </a:t>
            </a:r>
            <a:r>
              <a:rPr lang="fr-BE" sz="1200" dirty="0" err="1" smtClean="0"/>
              <a:t>learning</a:t>
            </a:r>
            <a:endParaRPr lang="fr-BE" sz="1200" dirty="0"/>
          </a:p>
        </p:txBody>
      </p:sp>
      <p:sp>
        <p:nvSpPr>
          <p:cNvPr id="21" name="Hexagon 20"/>
          <p:cNvSpPr/>
          <p:nvPr/>
        </p:nvSpPr>
        <p:spPr>
          <a:xfrm>
            <a:off x="2265349"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a:t>
            </a:r>
            <a:r>
              <a:rPr lang="nl-BE" sz="1200" dirty="0" err="1">
                <a:solidFill>
                  <a:srgbClr val="525252"/>
                </a:solidFill>
              </a:rPr>
              <a:t>causal</a:t>
            </a:r>
            <a:r>
              <a:rPr lang="nl-BE" sz="1200" dirty="0">
                <a:solidFill>
                  <a:srgbClr val="525252"/>
                </a:solidFill>
              </a:rPr>
              <a:t> </a:t>
            </a:r>
            <a:r>
              <a:rPr lang="nl-BE" sz="1200" dirty="0" err="1">
                <a:solidFill>
                  <a:srgbClr val="525252"/>
                </a:solidFill>
              </a:rPr>
              <a:t>reasoning</a:t>
            </a:r>
            <a:endParaRPr lang="fr-BE" sz="1200" dirty="0">
              <a:solidFill>
                <a:srgbClr val="525252"/>
              </a:solidFill>
            </a:endParaRPr>
          </a:p>
        </p:txBody>
      </p:sp>
      <p:sp>
        <p:nvSpPr>
          <p:cNvPr id="22" name="Hexagon 21"/>
          <p:cNvSpPr/>
          <p:nvPr/>
        </p:nvSpPr>
        <p:spPr>
          <a:xfrm>
            <a:off x="2265350" y="3047473"/>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Natural </a:t>
            </a:r>
            <a:r>
              <a:rPr lang="nl-BE" sz="1200" dirty="0" err="1"/>
              <a:t>language</a:t>
            </a:r>
            <a:r>
              <a:rPr lang="nl-BE" sz="1200" dirty="0"/>
              <a:t> processing</a:t>
            </a:r>
            <a:endParaRPr lang="fr-BE" sz="1200" dirty="0"/>
          </a:p>
        </p:txBody>
      </p:sp>
      <p:sp>
        <p:nvSpPr>
          <p:cNvPr id="23" name="Hexagon 22"/>
          <p:cNvSpPr/>
          <p:nvPr/>
        </p:nvSpPr>
        <p:spPr>
          <a:xfrm>
            <a:off x="2265350" y="181875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rgbClr val="525252"/>
                </a:solidFill>
              </a:rPr>
              <a:t>Knowledge </a:t>
            </a:r>
            <a:r>
              <a:rPr lang="nl-BE" sz="1200" dirty="0" err="1">
                <a:solidFill>
                  <a:srgbClr val="525252"/>
                </a:solidFill>
              </a:rPr>
              <a:t>representa-tion</a:t>
            </a:r>
            <a:endParaRPr lang="fr-BE" sz="1200" dirty="0">
              <a:solidFill>
                <a:srgbClr val="525252"/>
              </a:solidFill>
            </a:endParaRPr>
          </a:p>
        </p:txBody>
      </p:sp>
      <p:sp>
        <p:nvSpPr>
          <p:cNvPr id="24" name="Hexagon 23"/>
          <p:cNvSpPr/>
          <p:nvPr/>
        </p:nvSpPr>
        <p:spPr>
          <a:xfrm>
            <a:off x="8989460"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Machine </a:t>
            </a:r>
            <a:r>
              <a:rPr lang="nl-BE" sz="1200" dirty="0" err="1">
                <a:solidFill>
                  <a:schemeClr val="tx1"/>
                </a:solidFill>
              </a:rPr>
              <a:t>translation</a:t>
            </a:r>
            <a:endParaRPr lang="fr-BE" sz="1200" dirty="0">
              <a:solidFill>
                <a:schemeClr val="tx1"/>
              </a:solidFill>
            </a:endParaRPr>
          </a:p>
        </p:txBody>
      </p:sp>
      <p:sp>
        <p:nvSpPr>
          <p:cNvPr id="25" name="Rectangle 24"/>
          <p:cNvSpPr/>
          <p:nvPr/>
        </p:nvSpPr>
        <p:spPr>
          <a:xfrm>
            <a:off x="8454640" y="6024785"/>
            <a:ext cx="1982625" cy="239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solidFill>
                  <a:schemeClr val="tx1"/>
                </a:solidFill>
              </a:rPr>
              <a:t>Source: PWC via @</a:t>
            </a:r>
            <a:r>
              <a:rPr lang="nl-BE" sz="1000" dirty="0" err="1">
                <a:solidFill>
                  <a:schemeClr val="tx1"/>
                </a:solidFill>
              </a:rPr>
              <a:t>mikeuindazzi</a:t>
            </a:r>
            <a:r>
              <a:rPr lang="nl-BE" sz="1000" dirty="0"/>
              <a:t> </a:t>
            </a:r>
            <a:endParaRPr lang="fr-BE" sz="10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160</a:t>
            </a:fld>
            <a:r>
              <a:rPr lang="fr-BE" smtClean="0"/>
              <a:t> </a:t>
            </a:r>
            <a:endParaRPr lang="fr-BE" dirty="0"/>
          </a:p>
        </p:txBody>
      </p:sp>
    </p:spTree>
    <p:extLst>
      <p:ext uri="{BB962C8B-B14F-4D97-AF65-F5344CB8AC3E}">
        <p14:creationId xmlns:p14="http://schemas.microsoft.com/office/powerpoint/2010/main" val="13343331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en-GB" dirty="0"/>
              <a:t>p</a:t>
            </a:r>
            <a:r>
              <a:rPr lang="en-GB" dirty="0" smtClean="0"/>
              <a:t>rocessing </a:t>
            </a:r>
            <a:r>
              <a:rPr lang="en-GB" dirty="0"/>
              <a:t>of natural language in order to communicate with humans and extract information from written texts</a:t>
            </a:r>
          </a:p>
          <a:p>
            <a:r>
              <a:rPr lang="en-GB" dirty="0"/>
              <a:t>s</a:t>
            </a:r>
            <a:r>
              <a:rPr lang="en-GB" dirty="0" smtClean="0"/>
              <a:t>ome </a:t>
            </a:r>
            <a:r>
              <a:rPr lang="en-GB" dirty="0"/>
              <a:t>applications of NLP are:</a:t>
            </a:r>
          </a:p>
          <a:p>
            <a:pPr lvl="1"/>
            <a:r>
              <a:rPr lang="en-GB" dirty="0"/>
              <a:t>machine translation</a:t>
            </a:r>
          </a:p>
          <a:p>
            <a:pPr lvl="1"/>
            <a:r>
              <a:rPr lang="en-GB" dirty="0"/>
              <a:t>text classification </a:t>
            </a:r>
          </a:p>
          <a:p>
            <a:pPr lvl="1"/>
            <a:r>
              <a:rPr lang="en-GB" dirty="0"/>
              <a:t>information extraction</a:t>
            </a:r>
          </a:p>
          <a:p>
            <a:pPr lvl="1"/>
            <a:r>
              <a:rPr lang="en-GB" dirty="0"/>
              <a:t>speech recognition: </a:t>
            </a:r>
          </a:p>
          <a:p>
            <a:pPr lvl="2"/>
            <a:r>
              <a:rPr lang="en-GB" dirty="0"/>
              <a:t>Google Assistant/Home</a:t>
            </a:r>
          </a:p>
          <a:p>
            <a:pPr lvl="2"/>
            <a:r>
              <a:rPr lang="en-GB" dirty="0"/>
              <a:t>Siri</a:t>
            </a:r>
          </a:p>
          <a:p>
            <a:pPr lvl="2"/>
            <a:r>
              <a:rPr lang="en-GB" dirty="0"/>
              <a:t>Alexa</a:t>
            </a:r>
          </a:p>
          <a:p>
            <a:pPr lvl="2"/>
            <a:r>
              <a:rPr lang="en-GB" dirty="0"/>
              <a:t>Cortana</a:t>
            </a:r>
          </a:p>
          <a:p>
            <a:pPr lvl="2"/>
            <a:r>
              <a:rPr lang="en-GB" dirty="0"/>
              <a:t>….</a:t>
            </a:r>
          </a:p>
          <a:p>
            <a:endParaRPr lang="nl-BE" dirty="0"/>
          </a:p>
        </p:txBody>
      </p:sp>
      <p:sp>
        <p:nvSpPr>
          <p:cNvPr id="2" name="Title 1"/>
          <p:cNvSpPr>
            <a:spLocks noGrp="1"/>
          </p:cNvSpPr>
          <p:nvPr>
            <p:ph type="title"/>
          </p:nvPr>
        </p:nvSpPr>
        <p:spPr/>
        <p:txBody>
          <a:bodyPr/>
          <a:lstStyle/>
          <a:p>
            <a:r>
              <a:rPr lang="en-GB" noProof="0" dirty="0" smtClean="0"/>
              <a:t>Natural Language Processing (NLP)</a:t>
            </a:r>
            <a:endParaRPr lang="en-GB"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2064" y="3429000"/>
            <a:ext cx="2278380" cy="128016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4112" y="5157192"/>
            <a:ext cx="2278380" cy="1280160"/>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161</a:t>
            </a:fld>
            <a:r>
              <a:rPr lang="fr-BE" smtClean="0"/>
              <a:t> </a:t>
            </a:r>
            <a:endParaRPr lang="fr-BE" dirty="0"/>
          </a:p>
        </p:txBody>
      </p:sp>
    </p:spTree>
    <p:extLst>
      <p:ext uri="{BB962C8B-B14F-4D97-AF65-F5344CB8AC3E}">
        <p14:creationId xmlns:p14="http://schemas.microsoft.com/office/powerpoint/2010/main" val="122767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Conversational interfaces</a:t>
            </a:r>
          </a:p>
        </p:txBody>
      </p:sp>
      <p:pic>
        <p:nvPicPr>
          <p:cNvPr id="7" name="Picture 2" descr="FileMatrix (click for larger eye-ble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1504" y="3356993"/>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303913"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t>versus</a:t>
            </a:r>
          </a:p>
        </p:txBody>
      </p:sp>
      <p:sp>
        <p:nvSpPr>
          <p:cNvPr id="9" name="Rounded Rectangle 8"/>
          <p:cNvSpPr/>
          <p:nvPr/>
        </p:nvSpPr>
        <p:spPr>
          <a:xfrm>
            <a:off x="2207568" y="2492896"/>
            <a:ext cx="7776864" cy="6480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Lowers the threshold: users do not have to learn how to work with the (graphical) interface</a:t>
            </a:r>
          </a:p>
        </p:txBody>
      </p:sp>
      <p:sp>
        <p:nvSpPr>
          <p:cNvPr id="11" name="Rounded Rectangle 10"/>
          <p:cNvSpPr/>
          <p:nvPr/>
        </p:nvSpPr>
        <p:spPr>
          <a:xfrm>
            <a:off x="2207568" y="1268760"/>
            <a:ext cx="7776864" cy="100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A conversational interface is a user interface which allows  interacting with the computer based on conversations in natural language (text or speech)</a:t>
            </a:r>
          </a:p>
        </p:txBody>
      </p:sp>
      <p:pic>
        <p:nvPicPr>
          <p:cNvPr id="10" name="Picture 6" descr="Image result for dynatrace davis slack"/>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50878"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162</a:t>
            </a:fld>
            <a:r>
              <a:rPr lang="fr-BE" smtClean="0"/>
              <a:t> </a:t>
            </a:r>
            <a:endParaRPr lang="fr-BE" dirty="0"/>
          </a:p>
        </p:txBody>
      </p:sp>
    </p:spTree>
    <p:extLst>
      <p:ext uri="{BB962C8B-B14F-4D97-AF65-F5344CB8AC3E}">
        <p14:creationId xmlns:p14="http://schemas.microsoft.com/office/powerpoint/2010/main" val="3894469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nl-BE" dirty="0"/>
              <a:t>automatisch antwoord op algemene vragen over studentenarbeid</a:t>
            </a:r>
          </a:p>
          <a:p>
            <a:pPr lvl="1"/>
            <a:r>
              <a:rPr lang="nl-BE" dirty="0"/>
              <a:t>inhoudelijke vragen</a:t>
            </a:r>
          </a:p>
          <a:p>
            <a:pPr lvl="1"/>
            <a:r>
              <a:rPr lang="nl-BE" dirty="0"/>
              <a:t>technische vragen (toegang, foutmeldingen)</a:t>
            </a:r>
          </a:p>
          <a:p>
            <a:endParaRPr lang="nl-BE" dirty="0" smtClean="0"/>
          </a:p>
          <a:p>
            <a:r>
              <a:rPr lang="nl-BE" dirty="0" smtClean="0"/>
              <a:t>beschikbaar </a:t>
            </a:r>
            <a:r>
              <a:rPr lang="nl-BE" dirty="0"/>
              <a:t>via contactpagina </a:t>
            </a:r>
            <a:r>
              <a:rPr lang="nl-BE" dirty="0">
                <a:hlinkClick r:id="rId2"/>
              </a:rPr>
              <a:t>https://www.studentatwork.be</a:t>
            </a:r>
            <a:r>
              <a:rPr lang="nl-BE" dirty="0" smtClean="0">
                <a:hlinkClick r:id="rId2"/>
              </a:rPr>
              <a:t>/</a:t>
            </a:r>
            <a:endParaRPr lang="nl-BE" dirty="0" smtClean="0"/>
          </a:p>
          <a:p>
            <a:endParaRPr lang="nl-BE" dirty="0" smtClean="0"/>
          </a:p>
          <a:p>
            <a:r>
              <a:rPr lang="nl-BE" dirty="0" smtClean="0"/>
              <a:t>24/7 </a:t>
            </a:r>
            <a:r>
              <a:rPr lang="nl-BE" dirty="0"/>
              <a:t>beschikbaar (studenten zijn vaak buiten kantooruren actief)</a:t>
            </a:r>
          </a:p>
          <a:p>
            <a:endParaRPr lang="nl-BE" dirty="0" smtClean="0"/>
          </a:p>
          <a:p>
            <a:r>
              <a:rPr lang="nl-BE" dirty="0" smtClean="0"/>
              <a:t>onmiddellijk </a:t>
            </a:r>
            <a:r>
              <a:rPr lang="nl-BE" dirty="0"/>
              <a:t>antwoord</a:t>
            </a:r>
          </a:p>
          <a:p>
            <a:endParaRPr lang="nl-BE" dirty="0" smtClean="0"/>
          </a:p>
          <a:p>
            <a:r>
              <a:rPr lang="nl-BE" dirty="0" smtClean="0"/>
              <a:t>schaalbaar</a:t>
            </a:r>
            <a:endParaRPr lang="nl-BE" dirty="0"/>
          </a:p>
        </p:txBody>
      </p:sp>
      <p:sp>
        <p:nvSpPr>
          <p:cNvPr id="5" name="Slide Number Placeholder 4"/>
          <p:cNvSpPr>
            <a:spLocks noGrp="1"/>
          </p:cNvSpPr>
          <p:nvPr>
            <p:ph type="sldNum" sz="quarter" idx="4"/>
          </p:nvPr>
        </p:nvSpPr>
        <p:spPr/>
        <p:txBody>
          <a:bodyPr/>
          <a:lstStyle/>
          <a:p>
            <a:pPr>
              <a:defRPr/>
            </a:pPr>
            <a:fld id="{84AEDDD6-2727-439E-A96F-E9FD4CA77376}" type="slidenum">
              <a:rPr lang="en-GB" smtClean="0"/>
              <a:pPr>
                <a:defRPr/>
              </a:pPr>
              <a:t>163</a:t>
            </a:fld>
            <a:endParaRPr lang="en-GB" dirty="0"/>
          </a:p>
        </p:txBody>
      </p:sp>
      <p:sp>
        <p:nvSpPr>
          <p:cNvPr id="2" name="Title 1"/>
          <p:cNvSpPr>
            <a:spLocks noGrp="1"/>
          </p:cNvSpPr>
          <p:nvPr>
            <p:ph type="title"/>
          </p:nvPr>
        </p:nvSpPr>
        <p:spPr/>
        <p:txBody>
          <a:bodyPr/>
          <a:lstStyle/>
          <a:p>
            <a:r>
              <a:rPr lang="fr-BE" dirty="0" err="1" smtClean="0"/>
              <a:t>Voorbeeld</a:t>
            </a:r>
            <a:r>
              <a:rPr lang="fr-BE" dirty="0" smtClean="0"/>
              <a:t>: </a:t>
            </a:r>
            <a:r>
              <a:rPr lang="fr-BE" dirty="0" err="1" smtClean="0"/>
              <a:t>chatbot</a:t>
            </a:r>
            <a:r>
              <a:rPr lang="fr-BE" dirty="0" smtClean="0"/>
              <a:t> </a:t>
            </a:r>
            <a:r>
              <a:rPr lang="fr-BE" dirty="0" err="1" smtClean="0"/>
              <a:t>Student@Work</a:t>
            </a:r>
            <a:endParaRPr lang="nl-BE" dirty="0"/>
          </a:p>
        </p:txBody>
      </p:sp>
    </p:spTree>
    <p:extLst>
      <p:ext uri="{BB962C8B-B14F-4D97-AF65-F5344CB8AC3E}">
        <p14:creationId xmlns:p14="http://schemas.microsoft.com/office/powerpoint/2010/main" val="319344142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demo_saw_chatbo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24388" y="1052513"/>
            <a:ext cx="2943225" cy="5256212"/>
          </a:xfrm>
        </p:spPr>
      </p:pic>
      <p:sp>
        <p:nvSpPr>
          <p:cNvPr id="5" name="Slide Number Placeholder 4"/>
          <p:cNvSpPr>
            <a:spLocks noGrp="1"/>
          </p:cNvSpPr>
          <p:nvPr>
            <p:ph type="sldNum" sz="quarter" idx="4"/>
          </p:nvPr>
        </p:nvSpPr>
        <p:spPr/>
        <p:txBody>
          <a:bodyPr/>
          <a:lstStyle/>
          <a:p>
            <a:pPr>
              <a:defRPr/>
            </a:pPr>
            <a:fld id="{84AEDDD6-2727-439E-A96F-E9FD4CA77376}" type="slidenum">
              <a:rPr lang="en-GB" smtClean="0"/>
              <a:pPr>
                <a:defRPr/>
              </a:pPr>
              <a:t>164</a:t>
            </a:fld>
            <a:endParaRPr lang="en-GB" dirty="0"/>
          </a:p>
        </p:txBody>
      </p:sp>
      <p:sp>
        <p:nvSpPr>
          <p:cNvPr id="2" name="Title 1"/>
          <p:cNvSpPr>
            <a:spLocks noGrp="1"/>
          </p:cNvSpPr>
          <p:nvPr>
            <p:ph type="title"/>
          </p:nvPr>
        </p:nvSpPr>
        <p:spPr/>
        <p:txBody>
          <a:bodyPr/>
          <a:lstStyle/>
          <a:p>
            <a:r>
              <a:rPr lang="fr-BE" dirty="0" err="1" smtClean="0"/>
              <a:t>Voorbeeld</a:t>
            </a:r>
            <a:r>
              <a:rPr lang="fr-BE" dirty="0" smtClean="0"/>
              <a:t>: </a:t>
            </a:r>
            <a:r>
              <a:rPr lang="fr-BE" dirty="0" err="1" smtClean="0"/>
              <a:t>chatbot</a:t>
            </a:r>
            <a:r>
              <a:rPr lang="fr-BE" dirty="0" smtClean="0"/>
              <a:t> </a:t>
            </a:r>
            <a:r>
              <a:rPr lang="fr-BE" dirty="0" err="1" smtClean="0"/>
              <a:t>Student@Work</a:t>
            </a:r>
            <a:endParaRPr lang="nl-BE" dirty="0"/>
          </a:p>
        </p:txBody>
      </p:sp>
      <p:sp>
        <p:nvSpPr>
          <p:cNvPr id="8" name="TextBox 7"/>
          <p:cNvSpPr txBox="1"/>
          <p:nvPr/>
        </p:nvSpPr>
        <p:spPr>
          <a:xfrm>
            <a:off x="2135560" y="3068960"/>
            <a:ext cx="1999265" cy="923330"/>
          </a:xfrm>
          <a:prstGeom prst="rect">
            <a:avLst/>
          </a:prstGeom>
          <a:noFill/>
        </p:spPr>
        <p:txBody>
          <a:bodyPr wrap="none" rtlCol="0">
            <a:spAutoFit/>
          </a:bodyPr>
          <a:lstStyle/>
          <a:p>
            <a:r>
              <a:rPr lang="fr-BE" sz="5400" dirty="0">
                <a:solidFill>
                  <a:srgbClr val="525252"/>
                </a:solidFill>
              </a:rPr>
              <a:t>DEMO</a:t>
            </a:r>
            <a:endParaRPr lang="nl-BE" sz="5400" dirty="0">
              <a:solidFill>
                <a:srgbClr val="525252"/>
              </a:solidFill>
            </a:endParaRPr>
          </a:p>
        </p:txBody>
      </p:sp>
    </p:spTree>
    <p:extLst>
      <p:ext uri="{BB962C8B-B14F-4D97-AF65-F5344CB8AC3E}">
        <p14:creationId xmlns:p14="http://schemas.microsoft.com/office/powerpoint/2010/main" val="3366714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err="1" smtClean="0"/>
              <a:t>Dimona</a:t>
            </a:r>
            <a:r>
              <a:rPr lang="en-US" dirty="0" smtClean="0"/>
              <a:t>: </a:t>
            </a:r>
            <a:r>
              <a:rPr lang="en-US" dirty="0" err="1" smtClean="0"/>
              <a:t>aangifte</a:t>
            </a:r>
            <a:r>
              <a:rPr lang="en-US" dirty="0" smtClean="0"/>
              <a:t> van begin </a:t>
            </a:r>
            <a:r>
              <a:rPr lang="en-US" dirty="0" err="1" smtClean="0"/>
              <a:t>en</a:t>
            </a:r>
            <a:r>
              <a:rPr lang="en-US" dirty="0" smtClean="0"/>
              <a:t> </a:t>
            </a:r>
            <a:r>
              <a:rPr lang="en-US" dirty="0" err="1" smtClean="0"/>
              <a:t>einde</a:t>
            </a:r>
            <a:r>
              <a:rPr lang="en-US" dirty="0" smtClean="0"/>
              <a:t> van </a:t>
            </a:r>
            <a:r>
              <a:rPr lang="en-US" dirty="0" err="1" smtClean="0"/>
              <a:t>een</a:t>
            </a:r>
            <a:r>
              <a:rPr lang="en-US" dirty="0" smtClean="0"/>
              <a:t> </a:t>
            </a:r>
            <a:r>
              <a:rPr lang="en-US" dirty="0" err="1" smtClean="0"/>
              <a:t>arbeidsrelatie</a:t>
            </a:r>
            <a:endParaRPr lang="en-US" dirty="0"/>
          </a:p>
          <a:p>
            <a:pPr lvl="1"/>
            <a:r>
              <a:rPr lang="en-US" dirty="0" err="1"/>
              <a:t>werkgeversnummer</a:t>
            </a:r>
            <a:endParaRPr lang="en-US" dirty="0"/>
          </a:p>
          <a:p>
            <a:pPr lvl="1"/>
            <a:r>
              <a:rPr lang="en-US" dirty="0" err="1"/>
              <a:t>werknemersnummer</a:t>
            </a:r>
            <a:endParaRPr lang="en-US" dirty="0"/>
          </a:p>
          <a:p>
            <a:pPr lvl="1"/>
            <a:r>
              <a:rPr lang="en-US" dirty="0"/>
              <a:t>datum van </a:t>
            </a:r>
            <a:r>
              <a:rPr lang="en-US" dirty="0" smtClean="0"/>
              <a:t>begin/</a:t>
            </a:r>
            <a:r>
              <a:rPr lang="en-US" dirty="0" err="1" smtClean="0"/>
              <a:t>einde</a:t>
            </a:r>
            <a:r>
              <a:rPr lang="en-US" dirty="0" smtClean="0"/>
              <a:t> van </a:t>
            </a:r>
            <a:r>
              <a:rPr lang="en-US" dirty="0" err="1" smtClean="0"/>
              <a:t>tewerkstelling</a:t>
            </a:r>
            <a:endParaRPr lang="en-US" dirty="0"/>
          </a:p>
          <a:p>
            <a:r>
              <a:rPr lang="en-US" dirty="0" err="1"/>
              <a:t>integratie</a:t>
            </a:r>
            <a:r>
              <a:rPr lang="en-US" dirty="0"/>
              <a:t> met Google Assistant, de </a:t>
            </a:r>
            <a:r>
              <a:rPr lang="en-US" dirty="0" err="1"/>
              <a:t>virtuele</a:t>
            </a:r>
            <a:r>
              <a:rPr lang="en-US" dirty="0"/>
              <a:t> </a:t>
            </a:r>
            <a:r>
              <a:rPr lang="en-US" dirty="0" err="1"/>
              <a:t>assistent</a:t>
            </a:r>
            <a:r>
              <a:rPr lang="en-US" dirty="0"/>
              <a:t> van Google</a:t>
            </a:r>
          </a:p>
          <a:p>
            <a:r>
              <a:rPr lang="en-US" dirty="0"/>
              <a:t>via Google Home (</a:t>
            </a:r>
            <a:r>
              <a:rPr lang="en-US" dirty="0" err="1"/>
              <a:t>slimme</a:t>
            </a:r>
            <a:r>
              <a:rPr lang="en-US" dirty="0"/>
              <a:t> </a:t>
            </a:r>
            <a:r>
              <a:rPr lang="en-US" dirty="0" err="1"/>
              <a:t>luidspreker</a:t>
            </a:r>
            <a:r>
              <a:rPr lang="en-US" dirty="0"/>
              <a:t>)</a:t>
            </a:r>
          </a:p>
          <a:p>
            <a:r>
              <a:rPr lang="en-US" dirty="0"/>
              <a:t>via smartphone</a:t>
            </a:r>
          </a:p>
          <a:p>
            <a:r>
              <a:rPr lang="en-US" dirty="0" err="1"/>
              <a:t>spraakinterface</a:t>
            </a:r>
            <a:endParaRPr lang="en-US" dirty="0"/>
          </a:p>
          <a:p>
            <a:r>
              <a:rPr lang="en-US" dirty="0"/>
              <a:t>Engels (</a:t>
            </a:r>
            <a:r>
              <a:rPr lang="en-US" dirty="0" err="1"/>
              <a:t>en</a:t>
            </a:r>
            <a:r>
              <a:rPr lang="en-US" dirty="0"/>
              <a:t> </a:t>
            </a:r>
            <a:r>
              <a:rPr lang="en-US" dirty="0" err="1"/>
              <a:t>Nederlands</a:t>
            </a:r>
            <a:r>
              <a:rPr lang="en-US" dirty="0"/>
              <a:t> prototype)</a:t>
            </a:r>
          </a:p>
        </p:txBody>
      </p:sp>
      <p:sp>
        <p:nvSpPr>
          <p:cNvPr id="5" name="Slide Number Placeholder 4"/>
          <p:cNvSpPr>
            <a:spLocks noGrp="1"/>
          </p:cNvSpPr>
          <p:nvPr>
            <p:ph type="sldNum" sz="quarter" idx="4"/>
          </p:nvPr>
        </p:nvSpPr>
        <p:spPr/>
        <p:txBody>
          <a:bodyPr/>
          <a:lstStyle/>
          <a:p>
            <a:pPr>
              <a:defRPr/>
            </a:pPr>
            <a:fld id="{84AEDDD6-2727-439E-A96F-E9FD4CA77376}" type="slidenum">
              <a:rPr lang="en-GB" smtClean="0"/>
              <a:pPr>
                <a:defRPr/>
              </a:pPr>
              <a:t>165</a:t>
            </a:fld>
            <a:endParaRPr lang="en-GB" dirty="0"/>
          </a:p>
        </p:txBody>
      </p:sp>
      <p:sp>
        <p:nvSpPr>
          <p:cNvPr id="2" name="Title 1"/>
          <p:cNvSpPr>
            <a:spLocks noGrp="1"/>
          </p:cNvSpPr>
          <p:nvPr>
            <p:ph type="title"/>
          </p:nvPr>
        </p:nvSpPr>
        <p:spPr/>
        <p:txBody>
          <a:bodyPr/>
          <a:lstStyle/>
          <a:p>
            <a:r>
              <a:rPr lang="fr-BE" dirty="0" err="1" smtClean="0"/>
              <a:t>Voorbeeld</a:t>
            </a:r>
            <a:r>
              <a:rPr lang="fr-BE" dirty="0" smtClean="0"/>
              <a:t>: Dimona via Google Assistant</a:t>
            </a:r>
            <a:endParaRPr lang="nl-BE" dirty="0"/>
          </a:p>
        </p:txBody>
      </p:sp>
    </p:spTree>
    <p:extLst>
      <p:ext uri="{BB962C8B-B14F-4D97-AF65-F5344CB8AC3E}">
        <p14:creationId xmlns:p14="http://schemas.microsoft.com/office/powerpoint/2010/main" val="118677108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Dimona Assist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0270" y="1905215"/>
            <a:ext cx="2409855" cy="4252684"/>
          </a:xfrm>
          <a:prstGeom prst="rect">
            <a:avLst/>
          </a:prstGeom>
          <a:effectLst>
            <a:outerShdw blurRad="50800" dist="50800" dir="5400000" algn="ctr" rotWithShape="0">
              <a:srgbClr val="000000"/>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840" y="1042411"/>
            <a:ext cx="3086798" cy="5447292"/>
          </a:xfrm>
          <a:prstGeom prst="rect">
            <a:avLst/>
          </a:prstGeom>
        </p:spPr>
      </p:pic>
      <p:sp>
        <p:nvSpPr>
          <p:cNvPr id="8" name="Slide Number Placeholder 7"/>
          <p:cNvSpPr>
            <a:spLocks noGrp="1"/>
          </p:cNvSpPr>
          <p:nvPr>
            <p:ph type="sldNum" sz="quarter" idx="4"/>
          </p:nvPr>
        </p:nvSpPr>
        <p:spPr/>
        <p:txBody>
          <a:bodyPr/>
          <a:lstStyle/>
          <a:p>
            <a:pPr>
              <a:defRPr/>
            </a:pPr>
            <a:fld id="{84AEDDD6-2727-439E-A96F-E9FD4CA77376}" type="slidenum">
              <a:rPr lang="en-GB" smtClean="0"/>
              <a:pPr>
                <a:defRPr/>
              </a:pPr>
              <a:t>166</a:t>
            </a:fld>
            <a:endParaRPr lang="en-GB" dirty="0"/>
          </a:p>
        </p:txBody>
      </p:sp>
      <p:sp>
        <p:nvSpPr>
          <p:cNvPr id="2" name="Title 1"/>
          <p:cNvSpPr>
            <a:spLocks noGrp="1"/>
          </p:cNvSpPr>
          <p:nvPr>
            <p:ph type="title"/>
          </p:nvPr>
        </p:nvSpPr>
        <p:spPr/>
        <p:txBody>
          <a:bodyPr/>
          <a:lstStyle/>
          <a:p>
            <a:r>
              <a:rPr lang="fr-BE" dirty="0" err="1" smtClean="0"/>
              <a:t>Voorbeeld</a:t>
            </a:r>
            <a:r>
              <a:rPr lang="fr-BE" dirty="0" smtClean="0"/>
              <a:t>: Dimona </a:t>
            </a:r>
            <a:r>
              <a:rPr lang="fr-BE" dirty="0"/>
              <a:t>via Google Assistant</a:t>
            </a:r>
            <a:endParaRPr lang="nl-BE" dirty="0"/>
          </a:p>
        </p:txBody>
      </p:sp>
    </p:spTree>
    <p:extLst>
      <p:ext uri="{BB962C8B-B14F-4D97-AF65-F5344CB8AC3E}">
        <p14:creationId xmlns:p14="http://schemas.microsoft.com/office/powerpoint/2010/main" val="249333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dirty="0"/>
              <a:t>d</a:t>
            </a:r>
            <a:r>
              <a:rPr lang="en-GB" dirty="0" smtClean="0"/>
              <a:t>esign </a:t>
            </a:r>
            <a:r>
              <a:rPr lang="en-GB" dirty="0"/>
              <a:t>of algorithms that automatically learn from example data with no or minimal need for human intervention</a:t>
            </a:r>
          </a:p>
          <a:p>
            <a:endParaRPr lang="en-GB" dirty="0" smtClean="0"/>
          </a:p>
          <a:p>
            <a:r>
              <a:rPr lang="en-GB" dirty="0" smtClean="0"/>
              <a:t>at </a:t>
            </a:r>
            <a:r>
              <a:rPr lang="en-GB" dirty="0"/>
              <a:t>the intersection of computer science and statistics</a:t>
            </a:r>
          </a:p>
          <a:p>
            <a:endParaRPr lang="en-GB" dirty="0" smtClean="0"/>
          </a:p>
          <a:p>
            <a:r>
              <a:rPr lang="en-GB" dirty="0" smtClean="0"/>
              <a:t>advantages</a:t>
            </a:r>
            <a:endParaRPr lang="en-GB" dirty="0"/>
          </a:p>
          <a:p>
            <a:pPr lvl="1"/>
            <a:r>
              <a:rPr lang="en-GB" dirty="0"/>
              <a:t>no need to code explicitly all possible situations the machine will have to deal with, the machine adapts to change in conditions or unseen situations</a:t>
            </a:r>
          </a:p>
          <a:p>
            <a:pPr lvl="1"/>
            <a:r>
              <a:rPr lang="en-GB" dirty="0"/>
              <a:t>can learn a solution to a problem by itself where it would be hard for a human to explicitly instruct the machine</a:t>
            </a:r>
            <a:endParaRPr lang="nl-BE" dirty="0"/>
          </a:p>
        </p:txBody>
      </p:sp>
      <p:sp>
        <p:nvSpPr>
          <p:cNvPr id="2" name="Title 1"/>
          <p:cNvSpPr>
            <a:spLocks noGrp="1"/>
          </p:cNvSpPr>
          <p:nvPr>
            <p:ph type="title"/>
          </p:nvPr>
        </p:nvSpPr>
        <p:spPr/>
        <p:txBody>
          <a:bodyPr/>
          <a:lstStyle/>
          <a:p>
            <a:r>
              <a:rPr lang="en-GB" noProof="0" dirty="0" smtClean="0"/>
              <a:t>Machine learning</a:t>
            </a:r>
            <a:endParaRPr lang="en-GB" noProof="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167</a:t>
            </a:fld>
            <a:r>
              <a:rPr lang="fr-BE" smtClean="0"/>
              <a:t> </a:t>
            </a:r>
            <a:endParaRPr lang="fr-BE" dirty="0"/>
          </a:p>
        </p:txBody>
      </p:sp>
    </p:spTree>
    <p:extLst>
      <p:ext uri="{BB962C8B-B14F-4D97-AF65-F5344CB8AC3E}">
        <p14:creationId xmlns:p14="http://schemas.microsoft.com/office/powerpoint/2010/main" val="2944256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Machine learning approaches</a:t>
            </a:r>
            <a:endParaRPr lang="en-GB" noProof="0" dirty="0"/>
          </a:p>
        </p:txBody>
      </p:sp>
      <p:graphicFrame>
        <p:nvGraphicFramePr>
          <p:cNvPr id="4" name="Diagram 3"/>
          <p:cNvGraphicFramePr/>
          <p:nvPr>
            <p:extLst/>
          </p:nvPr>
        </p:nvGraphicFramePr>
        <p:xfrm>
          <a:off x="1811524" y="1340768"/>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168</a:t>
            </a:fld>
            <a:r>
              <a:rPr lang="fr-BE" smtClean="0"/>
              <a:t> </a:t>
            </a:r>
            <a:endParaRPr lang="fr-BE" dirty="0"/>
          </a:p>
        </p:txBody>
      </p:sp>
    </p:spTree>
    <p:extLst>
      <p:ext uri="{BB962C8B-B14F-4D97-AF65-F5344CB8AC3E}">
        <p14:creationId xmlns:p14="http://schemas.microsoft.com/office/powerpoint/2010/main" val="2347469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dirty="0"/>
              <a:t>= deep neural network </a:t>
            </a:r>
          </a:p>
          <a:p>
            <a:pPr lvl="1"/>
            <a:r>
              <a:rPr lang="en-GB" dirty="0"/>
              <a:t> neurons or units are organised on more than one layer hence the word « deep»</a:t>
            </a:r>
          </a:p>
          <a:p>
            <a:r>
              <a:rPr lang="en-GB" dirty="0"/>
              <a:t>s</a:t>
            </a:r>
            <a:r>
              <a:rPr lang="en-GB" dirty="0" smtClean="0"/>
              <a:t>tate </a:t>
            </a:r>
            <a:r>
              <a:rPr lang="en-GB" dirty="0"/>
              <a:t>of the art: achieves outstanding performance in areas such as speech recognition</a:t>
            </a:r>
          </a:p>
          <a:p>
            <a:r>
              <a:rPr lang="en-GB" dirty="0"/>
              <a:t>l</a:t>
            </a:r>
            <a:r>
              <a:rPr lang="en-GB" dirty="0" smtClean="0"/>
              <a:t>earn </a:t>
            </a:r>
            <a:r>
              <a:rPr lang="en-GB" dirty="0"/>
              <a:t>hierarchical </a:t>
            </a:r>
            <a:r>
              <a:rPr lang="en-GB" dirty="0" smtClean="0"/>
              <a:t>representations</a:t>
            </a:r>
            <a:endParaRPr lang="en-GB" dirty="0"/>
          </a:p>
        </p:txBody>
      </p:sp>
      <p:sp>
        <p:nvSpPr>
          <p:cNvPr id="2" name="Title 1"/>
          <p:cNvSpPr>
            <a:spLocks noGrp="1"/>
          </p:cNvSpPr>
          <p:nvPr>
            <p:ph type="title"/>
          </p:nvPr>
        </p:nvSpPr>
        <p:spPr/>
        <p:txBody>
          <a:bodyPr/>
          <a:lstStyle/>
          <a:p>
            <a:r>
              <a:rPr lang="en-GB" noProof="0" dirty="0" smtClean="0"/>
              <a:t>Deep learning</a:t>
            </a:r>
            <a:endParaRPr lang="en-GB" noProof="0" dirty="0"/>
          </a:p>
        </p:txBody>
      </p:sp>
      <p:grpSp>
        <p:nvGrpSpPr>
          <p:cNvPr id="5" name="Group 4"/>
          <p:cNvGrpSpPr/>
          <p:nvPr/>
        </p:nvGrpSpPr>
        <p:grpSpPr>
          <a:xfrm>
            <a:off x="2808319" y="4005064"/>
            <a:ext cx="7080250" cy="2206427"/>
            <a:chOff x="1331640" y="3978622"/>
            <a:chExt cx="7080250" cy="2206427"/>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640" y="3978622"/>
              <a:ext cx="70802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877272"/>
              <a:ext cx="6936234" cy="307777"/>
            </a:xfrm>
            <a:prstGeom prst="rect">
              <a:avLst/>
            </a:prstGeom>
            <a:noFill/>
          </p:spPr>
          <p:txBody>
            <a:bodyPr wrap="square" rtlCol="0">
              <a:spAutoFit/>
            </a:bodyPr>
            <a:lstStyle/>
            <a:p>
              <a:pPr algn="r"/>
              <a:r>
                <a:rPr lang="fr-BE" sz="1400" dirty="0"/>
                <a:t>Leçon inaugurale au Collège de France, Yann </a:t>
              </a:r>
              <a:r>
                <a:rPr lang="fr-BE" sz="1400" dirty="0" err="1"/>
                <a:t>LeCun</a:t>
              </a:r>
              <a:r>
                <a:rPr lang="fr-BE" sz="1400" dirty="0"/>
                <a:t>, 04 avril 2016</a:t>
              </a:r>
            </a:p>
          </p:txBody>
        </p:sp>
      </p:gr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169</a:t>
            </a:fld>
            <a:r>
              <a:rPr lang="fr-BE" smtClean="0"/>
              <a:t> </a:t>
            </a:r>
            <a:endParaRPr lang="fr-BE" dirty="0"/>
          </a:p>
        </p:txBody>
      </p:sp>
    </p:spTree>
    <p:extLst>
      <p:ext uri="{BB962C8B-B14F-4D97-AF65-F5344CB8AC3E}">
        <p14:creationId xmlns:p14="http://schemas.microsoft.com/office/powerpoint/2010/main" val="1073046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t>legal translation of</a:t>
            </a:r>
          </a:p>
          <a:p>
            <a:pPr lvl="1"/>
            <a:r>
              <a:rPr lang="en-GB" dirty="0" smtClean="0"/>
              <a:t>the common vision on information management</a:t>
            </a:r>
          </a:p>
          <a:p>
            <a:pPr lvl="1"/>
            <a:r>
              <a:rPr lang="en-GB" dirty="0" smtClean="0"/>
              <a:t>the common vision on information security and privacy protection</a:t>
            </a:r>
          </a:p>
          <a:p>
            <a:pPr lvl="1"/>
            <a:r>
              <a:rPr lang="en-GB" dirty="0" smtClean="0"/>
              <a:t>the obligation to use unique identification keys</a:t>
            </a:r>
          </a:p>
          <a:p>
            <a:r>
              <a:rPr lang="en-GB" dirty="0" smtClean="0"/>
              <a:t>creation of a public institution (CBSS) that acts as a driving force</a:t>
            </a:r>
          </a:p>
          <a:p>
            <a:pPr lvl="1"/>
            <a:r>
              <a:rPr lang="en-GB" dirty="0" smtClean="0"/>
              <a:t>mission and tasks</a:t>
            </a:r>
          </a:p>
          <a:p>
            <a:pPr lvl="1"/>
            <a:r>
              <a:rPr lang="en-GB" dirty="0" smtClean="0"/>
              <a:t>governance</a:t>
            </a:r>
          </a:p>
          <a:p>
            <a:pPr lvl="1"/>
            <a:r>
              <a:rPr lang="en-GB" dirty="0" smtClean="0"/>
              <a:t>financing principles</a:t>
            </a:r>
          </a:p>
          <a:p>
            <a:r>
              <a:rPr lang="en-GB" dirty="0" smtClean="0"/>
              <a:t>creation of a control committee on information security and privacy protection</a:t>
            </a:r>
          </a:p>
          <a:p>
            <a:r>
              <a:rPr lang="en-GB" dirty="0" smtClean="0"/>
              <a:t>probative value of electronic information storage and exchange</a:t>
            </a:r>
          </a:p>
          <a:p>
            <a:r>
              <a:rPr lang="en-GB" dirty="0" smtClean="0"/>
              <a:t>punishment of abuse of the system</a:t>
            </a:r>
          </a:p>
          <a:p>
            <a:r>
              <a:rPr lang="en-GB" dirty="0" smtClean="0"/>
              <a:t>gradually, coordination or harmonisation of basic legal concepts</a:t>
            </a:r>
          </a:p>
          <a:p>
            <a:r>
              <a:rPr lang="en-GB" dirty="0" smtClean="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a:t>
            </a:r>
            <a:r>
              <a:rPr lang="en-GB" altLang="en-US" dirty="0" smtClean="0"/>
              <a:t>seful legislative changes</a:t>
            </a:r>
            <a:endParaRPr lang="en-US"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17</a:t>
            </a:fld>
            <a:r>
              <a:rPr lang="fr-BE" smtClean="0"/>
              <a:t> </a:t>
            </a:r>
            <a:endParaRPr lang="fr-BE" dirty="0"/>
          </a:p>
        </p:txBody>
      </p:sp>
    </p:spTree>
    <p:extLst>
      <p:ext uri="{BB962C8B-B14F-4D97-AF65-F5344CB8AC3E}">
        <p14:creationId xmlns:p14="http://schemas.microsoft.com/office/powerpoint/2010/main" val="37142509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fontScale="92500" lnSpcReduction="20000"/>
          </a:bodyPr>
          <a:lstStyle/>
          <a:p>
            <a:r>
              <a:rPr lang="en-GB" dirty="0"/>
              <a:t>a</a:t>
            </a:r>
            <a:r>
              <a:rPr lang="en-GB" dirty="0" smtClean="0"/>
              <a:t>utomotive</a:t>
            </a:r>
            <a:r>
              <a:rPr lang="en-GB" dirty="0"/>
              <a:t>:</a:t>
            </a:r>
          </a:p>
          <a:p>
            <a:pPr lvl="1"/>
            <a:r>
              <a:rPr lang="en-GB" dirty="0"/>
              <a:t>self-driving/-flying robots</a:t>
            </a:r>
          </a:p>
          <a:p>
            <a:r>
              <a:rPr lang="en-GB" dirty="0"/>
              <a:t>f</a:t>
            </a:r>
            <a:r>
              <a:rPr lang="en-GB" dirty="0" smtClean="0"/>
              <a:t>inance </a:t>
            </a:r>
            <a:r>
              <a:rPr lang="en-GB" dirty="0"/>
              <a:t>and economics:</a:t>
            </a:r>
          </a:p>
          <a:p>
            <a:pPr lvl="1"/>
            <a:r>
              <a:rPr lang="en-GB" dirty="0"/>
              <a:t>automatic trading</a:t>
            </a:r>
          </a:p>
          <a:p>
            <a:pPr lvl="1"/>
            <a:r>
              <a:rPr lang="en-GB" dirty="0"/>
              <a:t>fraud detection</a:t>
            </a:r>
          </a:p>
          <a:p>
            <a:r>
              <a:rPr lang="en-GB" dirty="0"/>
              <a:t>v</a:t>
            </a:r>
            <a:r>
              <a:rPr lang="en-GB" dirty="0" smtClean="0"/>
              <a:t>ideo </a:t>
            </a:r>
            <a:r>
              <a:rPr lang="en-GB" dirty="0"/>
              <a:t>games</a:t>
            </a:r>
          </a:p>
          <a:p>
            <a:pPr lvl="1"/>
            <a:r>
              <a:rPr lang="en-GB" dirty="0"/>
              <a:t>non-playable characters</a:t>
            </a:r>
          </a:p>
          <a:p>
            <a:pPr lvl="1"/>
            <a:r>
              <a:rPr lang="en-GB" dirty="0"/>
              <a:t>VR world generation</a:t>
            </a:r>
          </a:p>
          <a:p>
            <a:r>
              <a:rPr lang="en-GB" dirty="0"/>
              <a:t>c</a:t>
            </a:r>
            <a:r>
              <a:rPr lang="en-GB" dirty="0" smtClean="0"/>
              <a:t>ommunication </a:t>
            </a:r>
            <a:r>
              <a:rPr lang="en-GB" dirty="0"/>
              <a:t>&amp; social media</a:t>
            </a:r>
          </a:p>
          <a:p>
            <a:pPr lvl="1"/>
            <a:r>
              <a:rPr lang="en-GB" dirty="0"/>
              <a:t>spam filters</a:t>
            </a:r>
          </a:p>
          <a:p>
            <a:pPr lvl="1"/>
            <a:r>
              <a:rPr lang="en-GB" dirty="0"/>
              <a:t>smart email categorization</a:t>
            </a:r>
          </a:p>
          <a:p>
            <a:pPr lvl="1"/>
            <a:r>
              <a:rPr lang="en-GB" dirty="0"/>
              <a:t>face recognition</a:t>
            </a:r>
          </a:p>
          <a:p>
            <a:pPr lvl="1"/>
            <a:r>
              <a:rPr lang="en-GB" dirty="0"/>
              <a:t>speech recognition</a:t>
            </a:r>
          </a:p>
          <a:p>
            <a:r>
              <a:rPr lang="en-GB" dirty="0"/>
              <a:t>h</a:t>
            </a:r>
            <a:r>
              <a:rPr lang="en-GB" dirty="0" smtClean="0"/>
              <a:t>uman </a:t>
            </a:r>
            <a:r>
              <a:rPr lang="en-GB" dirty="0"/>
              <a:t>resources</a:t>
            </a:r>
          </a:p>
          <a:p>
            <a:pPr lvl="1"/>
            <a:r>
              <a:rPr lang="en-GB" dirty="0"/>
              <a:t>resume screening </a:t>
            </a:r>
          </a:p>
          <a:p>
            <a:pPr lvl="1"/>
            <a:r>
              <a:rPr lang="en-GB" dirty="0"/>
              <a:t>recruiting </a:t>
            </a:r>
            <a:r>
              <a:rPr lang="en-GB" dirty="0" err="1" smtClean="0"/>
              <a:t>chatbots</a:t>
            </a:r>
            <a:endParaRPr lang="en-GB" dirty="0"/>
          </a:p>
        </p:txBody>
      </p:sp>
      <p:sp>
        <p:nvSpPr>
          <p:cNvPr id="2" name="Title 1"/>
          <p:cNvSpPr>
            <a:spLocks noGrp="1"/>
          </p:cNvSpPr>
          <p:nvPr>
            <p:ph type="title"/>
          </p:nvPr>
        </p:nvSpPr>
        <p:spPr/>
        <p:txBody>
          <a:bodyPr/>
          <a:lstStyle/>
          <a:p>
            <a:r>
              <a:rPr lang="en-GB" noProof="0" dirty="0" smtClean="0"/>
              <a:t>AI applications</a:t>
            </a:r>
            <a:endParaRPr lang="en-GB" noProof="0" dirty="0"/>
          </a:p>
        </p:txBody>
      </p:sp>
      <p:pic>
        <p:nvPicPr>
          <p:cNvPr id="1026" name="Picture 2" descr="Image result for self driving car lan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0016" y="1164813"/>
            <a:ext cx="393900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motion dete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8024" y="4073699"/>
            <a:ext cx="3102983" cy="22532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170</a:t>
            </a:fld>
            <a:r>
              <a:rPr lang="fr-BE" smtClean="0"/>
              <a:t> </a:t>
            </a:r>
            <a:endParaRPr lang="fr-BE" dirty="0"/>
          </a:p>
        </p:txBody>
      </p:sp>
    </p:spTree>
    <p:extLst>
      <p:ext uri="{BB962C8B-B14F-4D97-AF65-F5344CB8AC3E}">
        <p14:creationId xmlns:p14="http://schemas.microsoft.com/office/powerpoint/2010/main" val="185968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lnSpcReduction="10000"/>
          </a:bodyPr>
          <a:lstStyle/>
          <a:p>
            <a:r>
              <a:rPr lang="en-GB" dirty="0"/>
              <a:t>w</a:t>
            </a:r>
            <a:r>
              <a:rPr lang="en-GB" dirty="0" smtClean="0"/>
              <a:t>here </a:t>
            </a:r>
            <a:r>
              <a:rPr lang="en-GB" dirty="0"/>
              <a:t>does it apply?</a:t>
            </a:r>
          </a:p>
          <a:p>
            <a:pPr lvl="1"/>
            <a:r>
              <a:rPr lang="en-GB" dirty="0"/>
              <a:t>when there are lot of administrative and repetitive tasks</a:t>
            </a:r>
          </a:p>
          <a:p>
            <a:pPr lvl="1"/>
            <a:r>
              <a:rPr lang="en-GB" dirty="0"/>
              <a:t>where the workload is too important for the available resources</a:t>
            </a:r>
          </a:p>
          <a:p>
            <a:pPr lvl="1"/>
            <a:r>
              <a:rPr lang="en-GB" dirty="0"/>
              <a:t>for large and complex datasets to analyse</a:t>
            </a:r>
          </a:p>
          <a:p>
            <a:r>
              <a:rPr lang="en-GB" dirty="0"/>
              <a:t>p</a:t>
            </a:r>
            <a:r>
              <a:rPr lang="en-GB" dirty="0" smtClean="0"/>
              <a:t>otential </a:t>
            </a:r>
            <a:r>
              <a:rPr lang="en-GB" dirty="0"/>
              <a:t>use cases</a:t>
            </a:r>
          </a:p>
          <a:p>
            <a:pPr lvl="1"/>
            <a:r>
              <a:rPr lang="en-GB" dirty="0"/>
              <a:t>understanding and answering citizen questions </a:t>
            </a:r>
          </a:p>
          <a:p>
            <a:pPr lvl="1"/>
            <a:r>
              <a:rPr lang="en-GB" dirty="0"/>
              <a:t>search documents</a:t>
            </a:r>
          </a:p>
          <a:p>
            <a:pPr lvl="1"/>
            <a:r>
              <a:rPr lang="en-GB" dirty="0"/>
              <a:t>document classification</a:t>
            </a:r>
          </a:p>
          <a:p>
            <a:pPr lvl="1"/>
            <a:r>
              <a:rPr lang="en-GB" dirty="0"/>
              <a:t>translation</a:t>
            </a:r>
          </a:p>
          <a:p>
            <a:pPr lvl="1"/>
            <a:r>
              <a:rPr lang="en-GB" dirty="0"/>
              <a:t>legal service: find related case laws</a:t>
            </a:r>
          </a:p>
          <a:p>
            <a:pPr lvl="1"/>
            <a:r>
              <a:rPr lang="en-GB" dirty="0"/>
              <a:t>fraud detection / anomaly detection</a:t>
            </a:r>
          </a:p>
          <a:p>
            <a:pPr lvl="1"/>
            <a:r>
              <a:rPr lang="en-GB" dirty="0"/>
              <a:t>case management / process management</a:t>
            </a:r>
          </a:p>
          <a:p>
            <a:pPr lvl="1"/>
            <a:r>
              <a:rPr lang="en-GB" dirty="0"/>
              <a:t>next best action</a:t>
            </a:r>
          </a:p>
          <a:p>
            <a:pPr lvl="1"/>
            <a:r>
              <a:rPr lang="en-GB" dirty="0"/>
              <a:t>decision </a:t>
            </a:r>
            <a:r>
              <a:rPr lang="en-GB" dirty="0" smtClean="0"/>
              <a:t>support</a:t>
            </a:r>
            <a:endParaRPr lang="en-GB" dirty="0"/>
          </a:p>
        </p:txBody>
      </p:sp>
      <p:sp>
        <p:nvSpPr>
          <p:cNvPr id="2" name="Title 1"/>
          <p:cNvSpPr>
            <a:spLocks noGrp="1"/>
          </p:cNvSpPr>
          <p:nvPr>
            <p:ph type="title"/>
          </p:nvPr>
        </p:nvSpPr>
        <p:spPr/>
        <p:txBody>
          <a:bodyPr/>
          <a:lstStyle/>
          <a:p>
            <a:r>
              <a:rPr lang="en-GB" noProof="0" dirty="0" smtClean="0"/>
              <a:t>AI applications - social sector</a:t>
            </a:r>
            <a:endParaRPr lang="en-GB" noProof="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171</a:t>
            </a:fld>
            <a:r>
              <a:rPr lang="fr-BE" smtClean="0"/>
              <a:t> </a:t>
            </a:r>
            <a:endParaRPr lang="fr-BE" dirty="0"/>
          </a:p>
        </p:txBody>
      </p:sp>
    </p:spTree>
    <p:extLst>
      <p:ext uri="{BB962C8B-B14F-4D97-AF65-F5344CB8AC3E}">
        <p14:creationId xmlns:p14="http://schemas.microsoft.com/office/powerpoint/2010/main" val="3619457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Elbow Connector 61"/>
          <p:cNvCxnSpPr>
            <a:stCxn id="21" idx="2"/>
            <a:endCxn id="56" idx="2"/>
          </p:cNvCxnSpPr>
          <p:nvPr/>
        </p:nvCxnSpPr>
        <p:spPr>
          <a:xfrm rot="5400000" flipH="1" flipV="1">
            <a:off x="7199139" y="3668430"/>
            <a:ext cx="804862" cy="3612825"/>
          </a:xfrm>
          <a:prstGeom prst="bentConnector5">
            <a:avLst>
              <a:gd name="adj1" fmla="val -47695"/>
              <a:gd name="adj2" fmla="val 38036"/>
              <a:gd name="adj3" fmla="val -49514"/>
            </a:avLst>
          </a:prstGeom>
          <a:ln w="1905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5839196" y="4005064"/>
            <a:ext cx="814786" cy="10708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649286" y="3933056"/>
            <a:ext cx="202718" cy="1164322"/>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20" idx="0"/>
          </p:cNvCxnSpPr>
          <p:nvPr/>
        </p:nvCxnSpPr>
        <p:spPr>
          <a:xfrm flipH="1">
            <a:off x="7126935" y="3861048"/>
            <a:ext cx="98496" cy="11521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680096" y="3933056"/>
            <a:ext cx="288032" cy="1142836"/>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8245875" y="1335420"/>
            <a:ext cx="2163337" cy="1661532"/>
          </a:xfrm>
          <a:custGeom>
            <a:avLst/>
            <a:gdLst>
              <a:gd name="connsiteX0" fmla="*/ 2152185 w 2163337"/>
              <a:gd name="connsiteY0" fmla="*/ 1550020 h 1661532"/>
              <a:gd name="connsiteX1" fmla="*/ 2141034 w 2163337"/>
              <a:gd name="connsiteY1" fmla="*/ 1103971 h 1661532"/>
              <a:gd name="connsiteX2" fmla="*/ 1471961 w 2163337"/>
              <a:gd name="connsiteY2" fmla="*/ 1103971 h 1661532"/>
              <a:gd name="connsiteX3" fmla="*/ 1438507 w 2163337"/>
              <a:gd name="connsiteY3" fmla="*/ 223025 h 1661532"/>
              <a:gd name="connsiteX4" fmla="*/ 1293542 w 2163337"/>
              <a:gd name="connsiteY4" fmla="*/ 44605 h 1661532"/>
              <a:gd name="connsiteX5" fmla="*/ 1025912 w 2163337"/>
              <a:gd name="connsiteY5" fmla="*/ 0 h 1661532"/>
              <a:gd name="connsiteX6" fmla="*/ 479502 w 2163337"/>
              <a:gd name="connsiteY6" fmla="*/ 189571 h 1661532"/>
              <a:gd name="connsiteX7" fmla="*/ 379142 w 2163337"/>
              <a:gd name="connsiteY7" fmla="*/ 457200 h 1661532"/>
              <a:gd name="connsiteX8" fmla="*/ 423746 w 2163337"/>
              <a:gd name="connsiteY8" fmla="*/ 1170878 h 1661532"/>
              <a:gd name="connsiteX9" fmla="*/ 0 w 2163337"/>
              <a:gd name="connsiteY9" fmla="*/ 1215483 h 1661532"/>
              <a:gd name="connsiteX10" fmla="*/ 0 w 2163337"/>
              <a:gd name="connsiteY10" fmla="*/ 1661532 h 1661532"/>
              <a:gd name="connsiteX11" fmla="*/ 2163337 w 2163337"/>
              <a:gd name="connsiteY11" fmla="*/ 1661532 h 1661532"/>
              <a:gd name="connsiteX12" fmla="*/ 2152185 w 2163337"/>
              <a:gd name="connsiteY12" fmla="*/ 1483113 h 16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337" h="1661532">
                <a:moveTo>
                  <a:pt x="2152185" y="1550020"/>
                </a:moveTo>
                <a:lnTo>
                  <a:pt x="2141034" y="1103971"/>
                </a:lnTo>
                <a:lnTo>
                  <a:pt x="1471961" y="1103971"/>
                </a:lnTo>
                <a:lnTo>
                  <a:pt x="1438507" y="223025"/>
                </a:lnTo>
                <a:lnTo>
                  <a:pt x="1293542" y="44605"/>
                </a:lnTo>
                <a:lnTo>
                  <a:pt x="1025912" y="0"/>
                </a:lnTo>
                <a:lnTo>
                  <a:pt x="479502" y="189571"/>
                </a:lnTo>
                <a:lnTo>
                  <a:pt x="379142" y="457200"/>
                </a:lnTo>
                <a:lnTo>
                  <a:pt x="423746" y="1170878"/>
                </a:lnTo>
                <a:lnTo>
                  <a:pt x="0" y="1215483"/>
                </a:lnTo>
                <a:lnTo>
                  <a:pt x="0" y="1661532"/>
                </a:lnTo>
                <a:lnTo>
                  <a:pt x="2163337" y="1661532"/>
                </a:lnTo>
                <a:lnTo>
                  <a:pt x="2152185" y="1483113"/>
                </a:lnTo>
              </a:path>
            </a:pathLst>
          </a:custGeom>
          <a:solidFill>
            <a:schemeClr val="bg1">
              <a:lumMod val="95000"/>
            </a:schemeClr>
          </a:solidFill>
          <a:ln>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689296" y="2807454"/>
            <a:ext cx="2162708" cy="1041400"/>
          </a:xfrm>
          <a:custGeom>
            <a:avLst/>
            <a:gdLst>
              <a:gd name="connsiteX0" fmla="*/ 0 w 1816100"/>
              <a:gd name="connsiteY0" fmla="*/ 1016000 h 1041400"/>
              <a:gd name="connsiteX1" fmla="*/ 736600 w 1816100"/>
              <a:gd name="connsiteY1" fmla="*/ 990600 h 1041400"/>
              <a:gd name="connsiteX2" fmla="*/ 1409700 w 1816100"/>
              <a:gd name="connsiteY2" fmla="*/ 0 h 1041400"/>
              <a:gd name="connsiteX3" fmla="*/ 1460500 w 1816100"/>
              <a:gd name="connsiteY3" fmla="*/ 304800 h 1041400"/>
              <a:gd name="connsiteX4" fmla="*/ 1816100 w 1816100"/>
              <a:gd name="connsiteY4" fmla="*/ 1028700 h 1041400"/>
              <a:gd name="connsiteX5" fmla="*/ 50800 w 1816100"/>
              <a:gd name="connsiteY5" fmla="*/ 1016000 h 1041400"/>
              <a:gd name="connsiteX6" fmla="*/ 50800 w 1816100"/>
              <a:gd name="connsiteY6" fmla="*/ 1041400 h 1041400"/>
              <a:gd name="connsiteX7" fmla="*/ 76200 w 1816100"/>
              <a:gd name="connsiteY7" fmla="*/ 1016000 h 1041400"/>
              <a:gd name="connsiteX8" fmla="*/ 63500 w 1816100"/>
              <a:gd name="connsiteY8" fmla="*/ 1028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100" h="1041400">
                <a:moveTo>
                  <a:pt x="0" y="1016000"/>
                </a:moveTo>
                <a:lnTo>
                  <a:pt x="736600" y="990600"/>
                </a:lnTo>
                <a:lnTo>
                  <a:pt x="1409700" y="0"/>
                </a:lnTo>
                <a:lnTo>
                  <a:pt x="1460500" y="304800"/>
                </a:lnTo>
                <a:lnTo>
                  <a:pt x="1816100" y="1028700"/>
                </a:lnTo>
                <a:lnTo>
                  <a:pt x="50800" y="1016000"/>
                </a:lnTo>
                <a:lnTo>
                  <a:pt x="50800" y="1041400"/>
                </a:lnTo>
                <a:lnTo>
                  <a:pt x="76200" y="1016000"/>
                </a:lnTo>
                <a:lnTo>
                  <a:pt x="63500" y="1028700"/>
                </a:lnTo>
              </a:path>
            </a:pathLst>
          </a:custGeom>
          <a:solidFill>
            <a:srgbClr val="0087BE">
              <a:alpha val="69020"/>
            </a:srgb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46168" y="1412776"/>
            <a:ext cx="1521560" cy="663054"/>
          </a:xfrm>
          <a:prstGeom prst="rect">
            <a:avLst/>
          </a:prstGeom>
          <a:solidFill>
            <a:srgbClr val="0087BE"/>
          </a:solidFill>
          <a:ln>
            <a:solidFill>
              <a:srgbClr val="0087B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X</a:t>
            </a:r>
            <a:endParaRPr lang="en-GB" sz="2000" b="1" dirty="0"/>
          </a:p>
        </p:txBody>
      </p:sp>
      <p:sp>
        <p:nvSpPr>
          <p:cNvPr id="11" name="Rectangle 10"/>
          <p:cNvSpPr/>
          <p:nvPr/>
        </p:nvSpPr>
        <p:spPr>
          <a:xfrm>
            <a:off x="4444432" y="1412776"/>
            <a:ext cx="1944216" cy="663054"/>
          </a:xfrm>
          <a:prstGeom prst="rect">
            <a:avLst/>
          </a:prstGeom>
          <a:solidFill>
            <a:srgbClr val="0087BE"/>
          </a:solidFill>
          <a:ln>
            <a:solidFill>
              <a:srgbClr val="0087B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Y</a:t>
            </a:r>
            <a:endParaRPr lang="en-GB" sz="2000" b="1" dirty="0"/>
          </a:p>
        </p:txBody>
      </p:sp>
      <p:sp>
        <p:nvSpPr>
          <p:cNvPr id="12" name="Rectangle 11"/>
          <p:cNvSpPr/>
          <p:nvPr/>
        </p:nvSpPr>
        <p:spPr>
          <a:xfrm>
            <a:off x="6455960" y="1412776"/>
            <a:ext cx="1944216" cy="663054"/>
          </a:xfrm>
          <a:prstGeom prst="rect">
            <a:avLst/>
          </a:prstGeom>
          <a:solidFill>
            <a:srgbClr val="0087BE"/>
          </a:solidFill>
          <a:ln>
            <a:solidFill>
              <a:srgbClr val="0087B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Z</a:t>
            </a:r>
            <a:endParaRPr lang="en-GB" sz="2000" b="1" dirty="0"/>
          </a:p>
        </p:txBody>
      </p:sp>
      <p:cxnSp>
        <p:nvCxnSpPr>
          <p:cNvPr id="13" name="Straight Arrow Connector 12"/>
          <p:cNvCxnSpPr/>
          <p:nvPr/>
        </p:nvCxnSpPr>
        <p:spPr>
          <a:xfrm>
            <a:off x="2567528" y="3861048"/>
            <a:ext cx="7560920" cy="0"/>
          </a:xfrm>
          <a:prstGeom prst="straightConnector1">
            <a:avLst/>
          </a:prstGeom>
          <a:ln w="381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7568" y="3645024"/>
            <a:ext cx="0" cy="432048"/>
          </a:xfrm>
          <a:prstGeom prst="line">
            <a:avLst/>
          </a:prstGeom>
          <a:ln w="38100">
            <a:solidFill>
              <a:srgbClr val="0087BE"/>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99876" y="3789040"/>
            <a:ext cx="180020" cy="216024"/>
          </a:xfrm>
          <a:prstGeom prst="ellipse">
            <a:avLst/>
          </a:prstGeom>
          <a:solidFill>
            <a:schemeClr val="bg1"/>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63972" y="3789040"/>
            <a:ext cx="180020" cy="216024"/>
          </a:xfrm>
          <a:prstGeom prst="ellipse">
            <a:avLst/>
          </a:prstGeom>
          <a:solidFill>
            <a:schemeClr val="bg1"/>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176040" y="3789040"/>
            <a:ext cx="180020" cy="216024"/>
          </a:xfrm>
          <a:prstGeom prst="ellipse">
            <a:avLst/>
          </a:prstGeom>
          <a:solidFill>
            <a:schemeClr val="bg1"/>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24112" y="3789040"/>
            <a:ext cx="180020" cy="216024"/>
          </a:xfrm>
          <a:prstGeom prst="ellipse">
            <a:avLst/>
          </a:prstGeom>
          <a:solidFill>
            <a:schemeClr val="bg1"/>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023993" y="5013177"/>
            <a:ext cx="2205885" cy="646331"/>
          </a:xfrm>
          <a:prstGeom prst="rect">
            <a:avLst/>
          </a:prstGeom>
          <a:noFill/>
        </p:spPr>
        <p:txBody>
          <a:bodyPr wrap="square" rtlCol="0">
            <a:spAutoFit/>
          </a:bodyPr>
          <a:lstStyle/>
          <a:p>
            <a:pPr algn="ctr"/>
            <a:r>
              <a:rPr lang="fr-BE" b="1" dirty="0" err="1">
                <a:solidFill>
                  <a:srgbClr val="0099D6"/>
                </a:solidFill>
              </a:rPr>
              <a:t>Consecutive</a:t>
            </a:r>
            <a:r>
              <a:rPr lang="fr-BE" b="1" dirty="0">
                <a:solidFill>
                  <a:srgbClr val="0099D6"/>
                </a:solidFill>
              </a:rPr>
              <a:t> or </a:t>
            </a:r>
            <a:r>
              <a:rPr lang="fr-BE" b="1" dirty="0" err="1">
                <a:solidFill>
                  <a:srgbClr val="0099D6"/>
                </a:solidFill>
              </a:rPr>
              <a:t>c</a:t>
            </a:r>
            <a:r>
              <a:rPr lang="fr-BE" b="1" dirty="0" err="1" smtClean="0">
                <a:solidFill>
                  <a:srgbClr val="0099D6"/>
                </a:solidFill>
              </a:rPr>
              <a:t>omplex</a:t>
            </a:r>
            <a:r>
              <a:rPr lang="fr-BE" b="1" dirty="0" smtClean="0">
                <a:solidFill>
                  <a:srgbClr val="0099D6"/>
                </a:solidFill>
              </a:rPr>
              <a:t> </a:t>
            </a:r>
            <a:r>
              <a:rPr lang="fr-BE" b="1" dirty="0" err="1">
                <a:solidFill>
                  <a:srgbClr val="0099D6"/>
                </a:solidFill>
              </a:rPr>
              <a:t>e</a:t>
            </a:r>
            <a:r>
              <a:rPr lang="fr-BE" b="1" dirty="0" err="1" smtClean="0">
                <a:solidFill>
                  <a:srgbClr val="0099D6"/>
                </a:solidFill>
              </a:rPr>
              <a:t>vents</a:t>
            </a:r>
            <a:endParaRPr lang="en-GB" b="1" dirty="0">
              <a:solidFill>
                <a:srgbClr val="0099D6"/>
              </a:solidFill>
            </a:endParaRPr>
          </a:p>
        </p:txBody>
      </p:sp>
      <p:sp>
        <p:nvSpPr>
          <p:cNvPr id="21" name="Right Bracket 20"/>
          <p:cNvSpPr/>
          <p:nvPr/>
        </p:nvSpPr>
        <p:spPr>
          <a:xfrm rot="5400000">
            <a:off x="5651142" y="2721730"/>
            <a:ext cx="288032" cy="6023053"/>
          </a:xfrm>
          <a:prstGeom prst="rightBracket">
            <a:avLst>
              <a:gd name="adj" fmla="val 47267"/>
            </a:avLst>
          </a:prstGeom>
          <a:solidFill>
            <a:srgbClr val="0087BE"/>
          </a:solidFill>
          <a:ln w="19050">
            <a:solidFill>
              <a:srgbClr val="0087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p:cNvSpPr txBox="1"/>
          <p:nvPr/>
        </p:nvSpPr>
        <p:spPr>
          <a:xfrm>
            <a:off x="2423592" y="5003885"/>
            <a:ext cx="1516864" cy="646331"/>
          </a:xfrm>
          <a:prstGeom prst="rect">
            <a:avLst/>
          </a:prstGeom>
          <a:noFill/>
        </p:spPr>
        <p:txBody>
          <a:bodyPr wrap="square" rtlCol="0">
            <a:spAutoFit/>
          </a:bodyPr>
          <a:lstStyle/>
          <a:p>
            <a:pPr algn="ctr"/>
            <a:r>
              <a:rPr lang="fr-BE" b="1" dirty="0">
                <a:solidFill>
                  <a:srgbClr val="0099D6"/>
                </a:solidFill>
              </a:rPr>
              <a:t>Start of</a:t>
            </a:r>
          </a:p>
          <a:p>
            <a:pPr algn="ctr"/>
            <a:r>
              <a:rPr lang="fr-BE" b="1" dirty="0" err="1">
                <a:solidFill>
                  <a:srgbClr val="0099D6"/>
                </a:solidFill>
              </a:rPr>
              <a:t>l</a:t>
            </a:r>
            <a:r>
              <a:rPr lang="fr-BE" b="1" dirty="0" err="1" smtClean="0">
                <a:solidFill>
                  <a:srgbClr val="0099D6"/>
                </a:solidFill>
              </a:rPr>
              <a:t>ifecycle</a:t>
            </a:r>
            <a:endParaRPr lang="en-GB" b="1" dirty="0">
              <a:solidFill>
                <a:srgbClr val="0099D6"/>
              </a:solidFill>
            </a:endParaRPr>
          </a:p>
        </p:txBody>
      </p:sp>
      <p:sp>
        <p:nvSpPr>
          <p:cNvPr id="23" name="Isosceles Triangle 22"/>
          <p:cNvSpPr/>
          <p:nvPr/>
        </p:nvSpPr>
        <p:spPr>
          <a:xfrm>
            <a:off x="4943792" y="3645024"/>
            <a:ext cx="288032" cy="432048"/>
          </a:xfrm>
          <a:prstGeom prst="triangle">
            <a:avLst/>
          </a:prstGeom>
          <a:solidFill>
            <a:srgbClr val="0087BE"/>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cxnSp>
        <p:nvCxnSpPr>
          <p:cNvPr id="24" name="Straight Arrow Connector 23"/>
          <p:cNvCxnSpPr/>
          <p:nvPr/>
        </p:nvCxnSpPr>
        <p:spPr>
          <a:xfrm>
            <a:off x="5087808" y="4258270"/>
            <a:ext cx="328732" cy="682972"/>
          </a:xfrm>
          <a:prstGeom prst="straightConnector1">
            <a:avLst/>
          </a:prstGeom>
          <a:ln w="1905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0"/>
          </p:cNvCxnSpPr>
          <p:nvPr/>
        </p:nvCxnSpPr>
        <p:spPr>
          <a:xfrm>
            <a:off x="2927134" y="4221088"/>
            <a:ext cx="254890" cy="782796"/>
          </a:xfrm>
          <a:prstGeom prst="straightConnector1">
            <a:avLst/>
          </a:prstGeom>
          <a:ln w="19050">
            <a:solidFill>
              <a:srgbClr val="0087BE"/>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51064" y="5013177"/>
            <a:ext cx="1516864" cy="646331"/>
          </a:xfrm>
          <a:prstGeom prst="rect">
            <a:avLst/>
          </a:prstGeom>
          <a:noFill/>
        </p:spPr>
        <p:txBody>
          <a:bodyPr wrap="square" rtlCol="0">
            <a:spAutoFit/>
          </a:bodyPr>
          <a:lstStyle/>
          <a:p>
            <a:pPr algn="ctr"/>
            <a:r>
              <a:rPr lang="fr-BE" b="1" dirty="0" err="1">
                <a:solidFill>
                  <a:srgbClr val="0099D6"/>
                </a:solidFill>
              </a:rPr>
              <a:t>Parameter</a:t>
            </a:r>
            <a:endParaRPr lang="fr-BE" b="1" dirty="0">
              <a:solidFill>
                <a:srgbClr val="0099D6"/>
              </a:solidFill>
            </a:endParaRPr>
          </a:p>
          <a:p>
            <a:pPr algn="ctr"/>
            <a:r>
              <a:rPr lang="fr-BE" b="1" dirty="0">
                <a:solidFill>
                  <a:srgbClr val="0099D6"/>
                </a:solidFill>
              </a:rPr>
              <a:t>c</a:t>
            </a:r>
            <a:r>
              <a:rPr lang="fr-BE" b="1" dirty="0" smtClean="0">
                <a:solidFill>
                  <a:srgbClr val="0099D6"/>
                </a:solidFill>
              </a:rPr>
              <a:t>hange</a:t>
            </a:r>
            <a:endParaRPr lang="en-GB" b="1" dirty="0">
              <a:solidFill>
                <a:srgbClr val="0099D6"/>
              </a:solidFill>
            </a:endParaRPr>
          </a:p>
        </p:txBody>
      </p:sp>
      <p:sp>
        <p:nvSpPr>
          <p:cNvPr id="27" name="TextBox 26"/>
          <p:cNvSpPr txBox="1"/>
          <p:nvPr/>
        </p:nvSpPr>
        <p:spPr>
          <a:xfrm>
            <a:off x="6455961" y="2710662"/>
            <a:ext cx="1845845" cy="646331"/>
          </a:xfrm>
          <a:prstGeom prst="rect">
            <a:avLst/>
          </a:prstGeom>
          <a:noFill/>
        </p:spPr>
        <p:txBody>
          <a:bodyPr wrap="square" rtlCol="0">
            <a:spAutoFit/>
          </a:bodyPr>
          <a:lstStyle/>
          <a:p>
            <a:r>
              <a:rPr lang="fr-BE" b="1" dirty="0" err="1">
                <a:solidFill>
                  <a:srgbClr val="0099D6"/>
                </a:solidFill>
              </a:rPr>
              <a:t>Sudden</a:t>
            </a:r>
            <a:r>
              <a:rPr lang="fr-BE" b="1" dirty="0">
                <a:solidFill>
                  <a:srgbClr val="0099D6"/>
                </a:solidFill>
              </a:rPr>
              <a:t> </a:t>
            </a:r>
            <a:r>
              <a:rPr lang="fr-BE" b="1" dirty="0" smtClean="0">
                <a:solidFill>
                  <a:srgbClr val="0099D6"/>
                </a:solidFill>
              </a:rPr>
              <a:t>change </a:t>
            </a:r>
            <a:r>
              <a:rPr lang="fr-BE" b="1" dirty="0">
                <a:solidFill>
                  <a:srgbClr val="0099D6"/>
                </a:solidFill>
              </a:rPr>
              <a:t>in </a:t>
            </a:r>
            <a:r>
              <a:rPr lang="fr-BE" b="1" dirty="0" err="1">
                <a:solidFill>
                  <a:srgbClr val="0099D6"/>
                </a:solidFill>
              </a:rPr>
              <a:t>b</a:t>
            </a:r>
            <a:r>
              <a:rPr lang="fr-BE" b="1" dirty="0" err="1" smtClean="0">
                <a:solidFill>
                  <a:srgbClr val="0099D6"/>
                </a:solidFill>
              </a:rPr>
              <a:t>ehaviour</a:t>
            </a:r>
            <a:endParaRPr lang="en-GB" b="1" dirty="0">
              <a:solidFill>
                <a:srgbClr val="0099D6"/>
              </a:solidFill>
            </a:endParaRPr>
          </a:p>
        </p:txBody>
      </p:sp>
      <p:sp>
        <p:nvSpPr>
          <p:cNvPr id="28" name="Right Bracket 27"/>
          <p:cNvSpPr/>
          <p:nvPr/>
        </p:nvSpPr>
        <p:spPr>
          <a:xfrm rot="5400000">
            <a:off x="5569166" y="-698154"/>
            <a:ext cx="108012" cy="5698024"/>
          </a:xfrm>
          <a:prstGeom prst="rightBracket">
            <a:avLst/>
          </a:prstGeom>
          <a:solidFill>
            <a:srgbClr val="0087BE"/>
          </a:solidFill>
          <a:ln w="28575">
            <a:solidFill>
              <a:srgbClr val="0087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 name="Straight Arrow Connector 28"/>
          <p:cNvCxnSpPr/>
          <p:nvPr/>
        </p:nvCxnSpPr>
        <p:spPr>
          <a:xfrm>
            <a:off x="5651689" y="2204864"/>
            <a:ext cx="9392" cy="720080"/>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40788" y="2339588"/>
            <a:ext cx="2031197" cy="369332"/>
          </a:xfrm>
          <a:prstGeom prst="rect">
            <a:avLst/>
          </a:prstGeom>
          <a:solidFill>
            <a:schemeClr val="bg1"/>
          </a:solidFill>
          <a:ln>
            <a:solidFill>
              <a:srgbClr val="0087BE"/>
            </a:solidFill>
          </a:ln>
        </p:spPr>
        <p:txBody>
          <a:bodyPr wrap="none" rtlCol="0">
            <a:spAutoFit/>
          </a:bodyPr>
          <a:lstStyle/>
          <a:p>
            <a:r>
              <a:rPr lang="fr-BE" b="1" dirty="0">
                <a:solidFill>
                  <a:srgbClr val="0099D6"/>
                </a:solidFill>
              </a:rPr>
              <a:t>Data-</a:t>
            </a:r>
            <a:r>
              <a:rPr lang="fr-BE" b="1" dirty="0" err="1">
                <a:solidFill>
                  <a:srgbClr val="0099D6"/>
                </a:solidFill>
              </a:rPr>
              <a:t>preprocessing</a:t>
            </a:r>
            <a:endParaRPr lang="en-GB" b="1" dirty="0">
              <a:solidFill>
                <a:srgbClr val="0099D6"/>
              </a:solidFill>
            </a:endParaRPr>
          </a:p>
        </p:txBody>
      </p:sp>
      <p:grpSp>
        <p:nvGrpSpPr>
          <p:cNvPr id="35" name="Group 34"/>
          <p:cNvGrpSpPr/>
          <p:nvPr/>
        </p:nvGrpSpPr>
        <p:grpSpPr>
          <a:xfrm>
            <a:off x="8781185" y="1426817"/>
            <a:ext cx="828092" cy="1110456"/>
            <a:chOff x="1284133" y="-130739"/>
            <a:chExt cx="1712292" cy="2196244"/>
          </a:xfrm>
        </p:grpSpPr>
        <p:sp>
          <p:nvSpPr>
            <p:cNvPr id="36" name="Oval 35"/>
            <p:cNvSpPr/>
            <p:nvPr/>
          </p:nvSpPr>
          <p:spPr>
            <a:xfrm>
              <a:off x="1284133" y="26530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77325" y="-130739"/>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636385" y="148414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284133" y="1705465"/>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932205" y="979717"/>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7" idx="4"/>
              <a:endCxn id="38" idx="0"/>
            </p:cNvCxnSpPr>
            <p:nvPr/>
          </p:nvCxnSpPr>
          <p:spPr>
            <a:xfrm>
              <a:off x="2557345" y="229301"/>
              <a:ext cx="259060" cy="1254844"/>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7" idx="3"/>
              <a:endCxn id="40" idx="0"/>
            </p:cNvCxnSpPr>
            <p:nvPr/>
          </p:nvCxnSpPr>
          <p:spPr>
            <a:xfrm flipH="1">
              <a:off x="2112225" y="176574"/>
              <a:ext cx="317827" cy="803143"/>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8" idx="2"/>
            </p:cNvCxnSpPr>
            <p:nvPr/>
          </p:nvCxnSpPr>
          <p:spPr>
            <a:xfrm>
              <a:off x="2239518" y="1287030"/>
              <a:ext cx="396867" cy="377135"/>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3"/>
              <a:endCxn id="39" idx="7"/>
            </p:cNvCxnSpPr>
            <p:nvPr/>
          </p:nvCxnSpPr>
          <p:spPr>
            <a:xfrm flipH="1">
              <a:off x="1591446" y="1287030"/>
              <a:ext cx="393486" cy="4711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0" idx="1"/>
              <a:endCxn id="36" idx="5"/>
            </p:cNvCxnSpPr>
            <p:nvPr/>
          </p:nvCxnSpPr>
          <p:spPr>
            <a:xfrm flipH="1" flipV="1">
              <a:off x="1591446" y="572618"/>
              <a:ext cx="393486" cy="459826"/>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6" idx="3"/>
              <a:endCxn id="39" idx="0"/>
            </p:cNvCxnSpPr>
            <p:nvPr/>
          </p:nvCxnSpPr>
          <p:spPr>
            <a:xfrm>
              <a:off x="1336860" y="572618"/>
              <a:ext cx="127293" cy="1132847"/>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4232" y="2604952"/>
            <a:ext cx="2227552" cy="338554"/>
          </a:xfrm>
          <a:prstGeom prst="rect">
            <a:avLst/>
          </a:prstGeom>
          <a:noFill/>
        </p:spPr>
        <p:txBody>
          <a:bodyPr wrap="square" rtlCol="0">
            <a:spAutoFit/>
          </a:bodyPr>
          <a:lstStyle/>
          <a:p>
            <a:pPr algn="ctr"/>
            <a:r>
              <a:rPr lang="fr-BE" sz="1600" b="1" dirty="0">
                <a:solidFill>
                  <a:srgbClr val="0099D6"/>
                </a:solidFill>
              </a:rPr>
              <a:t>(type 1 </a:t>
            </a:r>
            <a:r>
              <a:rPr lang="fr-BE" sz="1600" b="1" dirty="0" err="1">
                <a:solidFill>
                  <a:srgbClr val="0099D6"/>
                </a:solidFill>
              </a:rPr>
              <a:t>fraud</a:t>
            </a:r>
            <a:r>
              <a:rPr lang="fr-BE" sz="1600" b="1" dirty="0">
                <a:solidFill>
                  <a:srgbClr val="0099D6"/>
                </a:solidFill>
              </a:rPr>
              <a:t>) network</a:t>
            </a:r>
            <a:endParaRPr lang="en-GB" sz="1600" b="1" dirty="0">
              <a:solidFill>
                <a:srgbClr val="0099D6"/>
              </a:solidFill>
            </a:endParaRPr>
          </a:p>
        </p:txBody>
      </p:sp>
      <p:cxnSp>
        <p:nvCxnSpPr>
          <p:cNvPr id="48" name="Straight Arrow Connector 47"/>
          <p:cNvCxnSpPr/>
          <p:nvPr/>
        </p:nvCxnSpPr>
        <p:spPr>
          <a:xfrm>
            <a:off x="8400256" y="3001915"/>
            <a:ext cx="0" cy="2013002"/>
          </a:xfrm>
          <a:prstGeom prst="straightConnector1">
            <a:avLst/>
          </a:prstGeom>
          <a:ln w="1905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60196" y="5013177"/>
            <a:ext cx="1116124" cy="646331"/>
          </a:xfrm>
          <a:prstGeom prst="rect">
            <a:avLst/>
          </a:prstGeom>
          <a:noFill/>
        </p:spPr>
        <p:txBody>
          <a:bodyPr wrap="square" rtlCol="0">
            <a:spAutoFit/>
          </a:bodyPr>
          <a:lstStyle/>
          <a:p>
            <a:pPr algn="ctr"/>
            <a:r>
              <a:rPr lang="fr-BE" b="1" dirty="0">
                <a:solidFill>
                  <a:srgbClr val="0099D6"/>
                </a:solidFill>
              </a:rPr>
              <a:t>Network</a:t>
            </a:r>
          </a:p>
          <a:p>
            <a:pPr algn="ctr"/>
            <a:r>
              <a:rPr lang="fr-BE" b="1" dirty="0">
                <a:solidFill>
                  <a:srgbClr val="0099D6"/>
                </a:solidFill>
              </a:rPr>
              <a:t>i</a:t>
            </a:r>
            <a:r>
              <a:rPr lang="fr-BE" b="1" dirty="0" smtClean="0">
                <a:solidFill>
                  <a:srgbClr val="0099D6"/>
                </a:solidFill>
              </a:rPr>
              <a:t>nfo</a:t>
            </a:r>
            <a:endParaRPr lang="en-GB" b="1" dirty="0">
              <a:solidFill>
                <a:srgbClr val="0099D6"/>
              </a:solidFill>
            </a:endParaRPr>
          </a:p>
        </p:txBody>
      </p:sp>
      <p:pic>
        <p:nvPicPr>
          <p:cNvPr id="52" name="Picture 2" descr="http://files.softicons.com/download/business-icons/desktop-business-icons-by-aha-soft/png/256x256/compa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501088"/>
            <a:ext cx="720000" cy="720000"/>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9408368" y="3632830"/>
            <a:ext cx="0" cy="432048"/>
          </a:xfrm>
          <a:prstGeom prst="line">
            <a:avLst/>
          </a:prstGeom>
          <a:ln w="38100">
            <a:solidFill>
              <a:srgbClr val="0087BE"/>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99486" y="4149080"/>
            <a:ext cx="2016995" cy="923330"/>
          </a:xfrm>
          <a:prstGeom prst="rect">
            <a:avLst/>
          </a:prstGeom>
          <a:noFill/>
        </p:spPr>
        <p:txBody>
          <a:bodyPr wrap="square" rtlCol="0">
            <a:spAutoFit/>
          </a:bodyPr>
          <a:lstStyle/>
          <a:p>
            <a:pPr algn="ctr"/>
            <a:r>
              <a:rPr lang="fr-BE" b="1">
                <a:solidFill>
                  <a:srgbClr val="0099D6"/>
                </a:solidFill>
              </a:rPr>
              <a:t>Fraud type 2 symptoms</a:t>
            </a:r>
          </a:p>
          <a:p>
            <a:pPr algn="ctr"/>
            <a:r>
              <a:rPr lang="fr-BE" b="1">
                <a:solidFill>
                  <a:srgbClr val="0099D6"/>
                </a:solidFill>
              </a:rPr>
              <a:t>&amp; profit</a:t>
            </a:r>
            <a:endParaRPr lang="en-GB" b="1" dirty="0">
              <a:solidFill>
                <a:srgbClr val="0099D6"/>
              </a:solidFill>
            </a:endParaRPr>
          </a:p>
        </p:txBody>
      </p:sp>
      <p:sp>
        <p:nvSpPr>
          <p:cNvPr id="58" name="TextBox 57"/>
          <p:cNvSpPr txBox="1"/>
          <p:nvPr/>
        </p:nvSpPr>
        <p:spPr>
          <a:xfrm>
            <a:off x="10146428" y="3672000"/>
            <a:ext cx="270053" cy="369332"/>
          </a:xfrm>
          <a:prstGeom prst="rect">
            <a:avLst/>
          </a:prstGeom>
          <a:noFill/>
        </p:spPr>
        <p:txBody>
          <a:bodyPr wrap="square" rtlCol="0">
            <a:spAutoFit/>
          </a:bodyPr>
          <a:lstStyle/>
          <a:p>
            <a:pPr algn="ctr"/>
            <a:r>
              <a:rPr lang="fr-BE" b="1">
                <a:solidFill>
                  <a:srgbClr val="0099D6"/>
                </a:solidFill>
              </a:rPr>
              <a:t>t</a:t>
            </a:r>
            <a:endParaRPr lang="en-GB" b="1" dirty="0">
              <a:solidFill>
                <a:srgbClr val="0099D6"/>
              </a:solidFill>
            </a:endParaRPr>
          </a:p>
        </p:txBody>
      </p:sp>
      <p:sp>
        <p:nvSpPr>
          <p:cNvPr id="60" name="TextBox 59"/>
          <p:cNvSpPr txBox="1"/>
          <p:nvPr/>
        </p:nvSpPr>
        <p:spPr>
          <a:xfrm>
            <a:off x="6816081" y="6053226"/>
            <a:ext cx="1981183" cy="400110"/>
          </a:xfrm>
          <a:prstGeom prst="rect">
            <a:avLst/>
          </a:prstGeom>
          <a:solidFill>
            <a:srgbClr val="0087BE"/>
          </a:solidFill>
          <a:ln>
            <a:solidFill>
              <a:srgbClr val="0087BE"/>
            </a:solidFill>
          </a:ln>
        </p:spPr>
        <p:txBody>
          <a:bodyPr wrap="none" rtlCol="0">
            <a:spAutoFit/>
          </a:bodyPr>
          <a:lstStyle/>
          <a:p>
            <a:r>
              <a:rPr lang="fr-BE" sz="2000" b="1" dirty="0" err="1">
                <a:solidFill>
                  <a:schemeClr val="bg1"/>
                </a:solidFill>
              </a:rPr>
              <a:t>Predictive</a:t>
            </a:r>
            <a:r>
              <a:rPr lang="fr-BE" sz="2000" b="1" dirty="0">
                <a:solidFill>
                  <a:schemeClr val="bg1"/>
                </a:solidFill>
              </a:rPr>
              <a:t> model</a:t>
            </a:r>
            <a:endParaRPr lang="en-GB" sz="2000" b="1" dirty="0">
              <a:solidFill>
                <a:schemeClr val="bg1"/>
              </a:solidFill>
            </a:endParaRPr>
          </a:p>
        </p:txBody>
      </p:sp>
      <p:sp>
        <p:nvSpPr>
          <p:cNvPr id="15" name="Slide Number Placeholder 14"/>
          <p:cNvSpPr>
            <a:spLocks noGrp="1"/>
          </p:cNvSpPr>
          <p:nvPr>
            <p:ph type="sldNum" sz="quarter" idx="4"/>
          </p:nvPr>
        </p:nvSpPr>
        <p:spPr/>
        <p:txBody>
          <a:bodyPr/>
          <a:lstStyle/>
          <a:p>
            <a:fld id="{84AEDDD6-2727-439E-A96F-E9FD4CA77376}" type="slidenum">
              <a:rPr lang="en-GB" smtClean="0"/>
              <a:pPr/>
              <a:t>172</a:t>
            </a:fld>
            <a:endParaRPr lang="en-GB" dirty="0"/>
          </a:p>
        </p:txBody>
      </p:sp>
      <p:sp>
        <p:nvSpPr>
          <p:cNvPr id="32" name="Title 31"/>
          <p:cNvSpPr>
            <a:spLocks noGrp="1"/>
          </p:cNvSpPr>
          <p:nvPr>
            <p:ph type="title"/>
          </p:nvPr>
        </p:nvSpPr>
        <p:spPr/>
        <p:txBody>
          <a:bodyPr/>
          <a:lstStyle/>
          <a:p>
            <a:r>
              <a:rPr lang="nl-BE" smtClean="0"/>
              <a:t>Example: fraud detection</a:t>
            </a:r>
            <a:endParaRPr lang="en-US" dirty="0"/>
          </a:p>
        </p:txBody>
      </p:sp>
    </p:spTree>
    <p:extLst>
      <p:ext uri="{BB962C8B-B14F-4D97-AF65-F5344CB8AC3E}">
        <p14:creationId xmlns:p14="http://schemas.microsoft.com/office/powerpoint/2010/main" val="123703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4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vendwergen spincon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8931" y="764704"/>
            <a:ext cx="7441722" cy="5581291"/>
          </a:xfrm>
          <a:prstGeom prst="rect">
            <a:avLst/>
          </a:prstGeom>
        </p:spPr>
      </p:pic>
      <p:sp>
        <p:nvSpPr>
          <p:cNvPr id="5" name="Slide Number Placeholder 4"/>
          <p:cNvSpPr>
            <a:spLocks noGrp="1"/>
          </p:cNvSpPr>
          <p:nvPr>
            <p:ph type="sldNum" sz="quarter" idx="4"/>
          </p:nvPr>
        </p:nvSpPr>
        <p:spPr/>
        <p:txBody>
          <a:bodyPr/>
          <a:lstStyle/>
          <a:p>
            <a:fld id="{84AEDDD6-2727-439E-A96F-E9FD4CA77376}" type="slidenum">
              <a:rPr lang="en-GB" smtClean="0"/>
              <a:pPr/>
              <a:t>173</a:t>
            </a:fld>
            <a:endParaRPr lang="en-GB" dirty="0"/>
          </a:p>
        </p:txBody>
      </p:sp>
      <p:sp>
        <p:nvSpPr>
          <p:cNvPr id="9" name="Title 8"/>
          <p:cNvSpPr>
            <a:spLocks noGrp="1"/>
          </p:cNvSpPr>
          <p:nvPr>
            <p:ph type="title"/>
          </p:nvPr>
        </p:nvSpPr>
        <p:spPr/>
        <p:txBody>
          <a:bodyPr/>
          <a:lstStyle/>
          <a:p>
            <a:r>
              <a:rPr lang="en-US" smtClean="0"/>
              <a:t>Example: fraud detection</a:t>
            </a:r>
            <a:endParaRPr lang="en-US" dirty="0"/>
          </a:p>
        </p:txBody>
      </p:sp>
    </p:spTree>
    <p:extLst>
      <p:ext uri="{BB962C8B-B14F-4D97-AF65-F5344CB8AC3E}">
        <p14:creationId xmlns:p14="http://schemas.microsoft.com/office/powerpoint/2010/main" val="23505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Mobile </a:t>
            </a:r>
            <a:r>
              <a:rPr lang="en-US" dirty="0" smtClean="0"/>
              <a:t>applications and internet of things</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174</a:t>
            </a:fld>
            <a:endParaRPr lang="en-GB" dirty="0"/>
          </a:p>
        </p:txBody>
      </p:sp>
    </p:spTree>
    <p:extLst>
      <p:ext uri="{BB962C8B-B14F-4D97-AF65-F5344CB8AC3E}">
        <p14:creationId xmlns:p14="http://schemas.microsoft.com/office/powerpoint/2010/main" val="356551079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growth of mobile user interfaces</a:t>
            </a:r>
          </a:p>
          <a:p>
            <a:r>
              <a:rPr lang="en-US" dirty="0"/>
              <a:t>mobile applications with added value, not "mobile for mobile"</a:t>
            </a:r>
          </a:p>
          <a:p>
            <a:r>
              <a:rPr lang="en-US" dirty="0"/>
              <a:t>how do we ensure user-friendly, maintainable and secure applications ?</a:t>
            </a:r>
          </a:p>
          <a:p>
            <a:r>
              <a:rPr lang="en-US" dirty="0"/>
              <a:t>what is acceptable to the target audience?</a:t>
            </a:r>
            <a:endParaRPr lang="nl-BE" dirty="0"/>
          </a:p>
          <a:p>
            <a:endParaRPr lang="nl-BE" dirty="0"/>
          </a:p>
          <a:p>
            <a:endParaRPr lang="en-US" dirty="0"/>
          </a:p>
        </p:txBody>
      </p:sp>
      <p:sp>
        <p:nvSpPr>
          <p:cNvPr id="8" name="Slide Number Placeholder 7"/>
          <p:cNvSpPr>
            <a:spLocks noGrp="1"/>
          </p:cNvSpPr>
          <p:nvPr>
            <p:ph type="sldNum" sz="quarter" idx="4"/>
          </p:nvPr>
        </p:nvSpPr>
        <p:spPr/>
        <p:txBody>
          <a:bodyPr/>
          <a:lstStyle/>
          <a:p>
            <a:fld id="{D45B42A2-12DC-D04A-88D3-A93CC82DF348}" type="slidenum">
              <a:rPr lang="en-US" smtClean="0"/>
              <a:t>175</a:t>
            </a:fld>
            <a:endParaRPr lang="en-US" dirty="0"/>
          </a:p>
        </p:txBody>
      </p:sp>
      <p:sp>
        <p:nvSpPr>
          <p:cNvPr id="2" name="Title 1"/>
          <p:cNvSpPr>
            <a:spLocks noGrp="1"/>
          </p:cNvSpPr>
          <p:nvPr>
            <p:ph type="title"/>
          </p:nvPr>
        </p:nvSpPr>
        <p:spPr/>
        <p:txBody>
          <a:bodyPr/>
          <a:lstStyle/>
          <a:p>
            <a:r>
              <a:rPr lang="en-US" dirty="0"/>
              <a:t>Present and future interfaces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6160" y="2924944"/>
            <a:ext cx="4414560" cy="3795302"/>
          </a:xfrm>
          <a:prstGeom prst="rect">
            <a:avLst/>
          </a:prstGeom>
        </p:spPr>
      </p:pic>
    </p:spTree>
    <p:extLst>
      <p:ext uri="{BB962C8B-B14F-4D97-AF65-F5344CB8AC3E}">
        <p14:creationId xmlns:p14="http://schemas.microsoft.com/office/powerpoint/2010/main" val="123729797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correct registration procedure to establish identity, qualities and relationships</a:t>
            </a:r>
          </a:p>
          <a:p>
            <a:r>
              <a:rPr lang="en-US" dirty="0" smtClean="0"/>
              <a:t>as simple as possible for end users</a:t>
            </a:r>
          </a:p>
          <a:p>
            <a:r>
              <a:rPr lang="en-US" dirty="0" smtClean="0"/>
              <a:t>tiered levels of authentication</a:t>
            </a:r>
          </a:p>
          <a:p>
            <a:pPr lvl="1"/>
            <a:r>
              <a:rPr lang="en-US" dirty="0" smtClean="0"/>
              <a:t>according to level of registration: how certain are we of identity?</a:t>
            </a:r>
          </a:p>
          <a:p>
            <a:pPr lvl="1"/>
            <a:r>
              <a:rPr lang="en-US" dirty="0" smtClean="0"/>
              <a:t>according to application needs: what are the risks in case of abuse?</a:t>
            </a:r>
          </a:p>
          <a:p>
            <a:r>
              <a:rPr lang="en-US" dirty="0" smtClean="0"/>
              <a:t>protection of data / functionality according to entitlements</a:t>
            </a:r>
          </a:p>
          <a:p>
            <a:r>
              <a:rPr lang="en-US" dirty="0" smtClean="0"/>
              <a:t>take into account technological evolution</a:t>
            </a:r>
          </a:p>
          <a:p>
            <a:pPr lvl="1"/>
            <a:r>
              <a:rPr lang="en-US" dirty="0" err="1" smtClean="0"/>
              <a:t>eg</a:t>
            </a:r>
            <a:r>
              <a:rPr lang="en-US" dirty="0" smtClean="0"/>
              <a:t> </a:t>
            </a:r>
            <a:r>
              <a:rPr lang="en-US" dirty="0" err="1" smtClean="0"/>
              <a:t>eID</a:t>
            </a:r>
            <a:r>
              <a:rPr lang="en-US" dirty="0" smtClean="0"/>
              <a:t> -&gt; security code (mobile / SMS) -&gt; </a:t>
            </a:r>
            <a:r>
              <a:rPr lang="en-US" dirty="0" err="1" smtClean="0"/>
              <a:t>Itsme</a:t>
            </a:r>
            <a:endParaRPr lang="en-US" dirty="0" smtClean="0"/>
          </a:p>
          <a:p>
            <a:r>
              <a:rPr lang="en-US" dirty="0" smtClean="0"/>
              <a:t>cooperation initiative between government and private sector</a:t>
            </a:r>
            <a:endParaRPr lang="en-US" dirty="0"/>
          </a:p>
        </p:txBody>
      </p:sp>
      <p:sp>
        <p:nvSpPr>
          <p:cNvPr id="8" name="Slide Number Placeholder 7"/>
          <p:cNvSpPr>
            <a:spLocks noGrp="1"/>
          </p:cNvSpPr>
          <p:nvPr>
            <p:ph type="sldNum" sz="quarter" idx="4"/>
          </p:nvPr>
        </p:nvSpPr>
        <p:spPr/>
        <p:txBody>
          <a:bodyPr/>
          <a:lstStyle/>
          <a:p>
            <a:fld id="{D45B42A2-12DC-D04A-88D3-A93CC82DF348}" type="slidenum">
              <a:rPr lang="en-US" smtClean="0"/>
              <a:pPr/>
              <a:t>176</a:t>
            </a:fld>
            <a:endParaRPr lang="en-US" dirty="0"/>
          </a:p>
        </p:txBody>
      </p:sp>
      <p:sp>
        <p:nvSpPr>
          <p:cNvPr id="2" name="Title 1"/>
          <p:cNvSpPr>
            <a:spLocks noGrp="1"/>
          </p:cNvSpPr>
          <p:nvPr>
            <p:ph type="title"/>
          </p:nvPr>
        </p:nvSpPr>
        <p:spPr/>
        <p:txBody>
          <a:bodyPr/>
          <a:lstStyle/>
          <a:p>
            <a:r>
              <a:rPr lang="en-US" smtClean="0"/>
              <a:t>Importance of means of authentication</a:t>
            </a:r>
            <a:endParaRPr lang="en-US" dirty="0"/>
          </a:p>
        </p:txBody>
      </p:sp>
      <p:pic>
        <p:nvPicPr>
          <p:cNvPr id="6" name="Picture 5"/>
          <p:cNvPicPr>
            <a:picLocks noChangeAspect="1"/>
          </p:cNvPicPr>
          <p:nvPr/>
        </p:nvPicPr>
        <p:blipFill>
          <a:blip r:embed="rId2"/>
          <a:stretch>
            <a:fillRect/>
          </a:stretch>
        </p:blipFill>
        <p:spPr>
          <a:xfrm>
            <a:off x="10200456" y="2636912"/>
            <a:ext cx="1901062" cy="2286655"/>
          </a:xfrm>
          <a:prstGeom prst="rect">
            <a:avLst/>
          </a:prstGeom>
        </p:spPr>
      </p:pic>
    </p:spTree>
    <p:extLst>
      <p:ext uri="{BB962C8B-B14F-4D97-AF65-F5344CB8AC3E}">
        <p14:creationId xmlns:p14="http://schemas.microsoft.com/office/powerpoint/2010/main" val="181818570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p:txBody>
          <a:bodyPr>
            <a:normAutofit/>
          </a:bodyPr>
          <a:lstStyle/>
          <a:p>
            <a:r>
              <a:rPr lang="en-US" dirty="0"/>
              <a:t>abundance of new </a:t>
            </a:r>
            <a:r>
              <a:rPr lang="en-US" dirty="0" smtClean="0"/>
              <a:t>mobile devices &amp; wearables</a:t>
            </a:r>
          </a:p>
          <a:p>
            <a:pPr lvl="1"/>
            <a:r>
              <a:rPr lang="fr-BE" dirty="0" smtClean="0"/>
              <a:t>smart phone</a:t>
            </a:r>
          </a:p>
          <a:p>
            <a:pPr lvl="1"/>
            <a:r>
              <a:rPr lang="fr-BE" dirty="0" smtClean="0"/>
              <a:t>smart </a:t>
            </a:r>
            <a:r>
              <a:rPr lang="fr-BE" dirty="0" err="1" smtClean="0"/>
              <a:t>watch</a:t>
            </a:r>
            <a:endParaRPr lang="fr-BE" dirty="0" smtClean="0"/>
          </a:p>
          <a:p>
            <a:pPr lvl="1"/>
            <a:r>
              <a:rPr lang="fr-BE" dirty="0" err="1" smtClean="0"/>
              <a:t>bodycam</a:t>
            </a:r>
            <a:endParaRPr lang="fr-BE" dirty="0" smtClean="0"/>
          </a:p>
          <a:p>
            <a:pPr lvl="1"/>
            <a:r>
              <a:rPr lang="fr-BE" dirty="0" err="1" smtClean="0"/>
              <a:t>sensor</a:t>
            </a:r>
            <a:r>
              <a:rPr lang="fr-BE" dirty="0" smtClean="0"/>
              <a:t> </a:t>
            </a:r>
            <a:r>
              <a:rPr lang="fr-BE" dirty="0" err="1" smtClean="0"/>
              <a:t>that</a:t>
            </a:r>
            <a:r>
              <a:rPr lang="fr-BE" dirty="0" smtClean="0"/>
              <a:t> captures </a:t>
            </a:r>
            <a:r>
              <a:rPr lang="fr-BE" dirty="0" err="1" smtClean="0"/>
              <a:t>health</a:t>
            </a:r>
            <a:r>
              <a:rPr lang="fr-BE" dirty="0" smtClean="0"/>
              <a:t> data (</a:t>
            </a:r>
            <a:r>
              <a:rPr lang="fr-BE" dirty="0" err="1" smtClean="0"/>
              <a:t>vb</a:t>
            </a:r>
            <a:r>
              <a:rPr lang="fr-BE" dirty="0" smtClean="0"/>
              <a:t> </a:t>
            </a:r>
            <a:r>
              <a:rPr lang="fr-BE" dirty="0" err="1" smtClean="0">
                <a:hlinkClick r:id="rId2"/>
              </a:rPr>
              <a:t>Vivalink</a:t>
            </a:r>
            <a:r>
              <a:rPr lang="fr-BE" dirty="0" smtClean="0">
                <a:hlinkClick r:id="rId2"/>
              </a:rPr>
              <a:t> </a:t>
            </a:r>
            <a:br>
              <a:rPr lang="fr-BE" dirty="0" smtClean="0">
                <a:hlinkClick r:id="rId2"/>
              </a:rPr>
            </a:br>
            <a:r>
              <a:rPr lang="fr-BE" dirty="0" smtClean="0">
                <a:hlinkClick r:id="rId2"/>
              </a:rPr>
              <a:t>monitors</a:t>
            </a:r>
            <a:r>
              <a:rPr lang="fr-BE" dirty="0" smtClean="0"/>
              <a:t>)</a:t>
            </a:r>
          </a:p>
          <a:p>
            <a:pPr lvl="1"/>
            <a:r>
              <a:rPr lang="fr-BE" dirty="0" smtClean="0"/>
              <a:t>smart glasses (= </a:t>
            </a:r>
            <a:r>
              <a:rPr lang="fr-BE" dirty="0" err="1" smtClean="0"/>
              <a:t>augmented</a:t>
            </a:r>
            <a:r>
              <a:rPr lang="fr-BE" dirty="0" smtClean="0"/>
              <a:t> </a:t>
            </a:r>
            <a:br>
              <a:rPr lang="fr-BE" dirty="0" smtClean="0"/>
            </a:br>
            <a:r>
              <a:rPr lang="fr-BE" dirty="0" smtClean="0"/>
              <a:t>reality, </a:t>
            </a:r>
            <a:r>
              <a:rPr lang="fr-BE" dirty="0" err="1" smtClean="0"/>
              <a:t>adds</a:t>
            </a:r>
            <a:r>
              <a:rPr lang="fr-BE" dirty="0" smtClean="0"/>
              <a:t> info to observable reality)</a:t>
            </a:r>
          </a:p>
          <a:p>
            <a:pPr lvl="1"/>
            <a:r>
              <a:rPr lang="fr-BE" dirty="0" smtClean="0"/>
              <a:t>smart ring (</a:t>
            </a:r>
            <a:r>
              <a:rPr lang="fr-BE" dirty="0" err="1" smtClean="0"/>
              <a:t>eg</a:t>
            </a:r>
            <a:r>
              <a:rPr lang="fr-BE" dirty="0" smtClean="0"/>
              <a:t> </a:t>
            </a:r>
            <a:r>
              <a:rPr lang="fr-BE" dirty="0" err="1" smtClean="0">
                <a:hlinkClick r:id="rId3"/>
              </a:rPr>
              <a:t>Motiv</a:t>
            </a:r>
            <a:r>
              <a:rPr lang="fr-BE" dirty="0" smtClean="0">
                <a:hlinkClick r:id="rId3"/>
              </a:rPr>
              <a:t> ring fitness </a:t>
            </a:r>
            <a:r>
              <a:rPr lang="fr-BE" dirty="0" err="1" smtClean="0">
                <a:hlinkClick r:id="rId3"/>
              </a:rPr>
              <a:t>tracker</a:t>
            </a:r>
            <a:r>
              <a:rPr lang="fr-BE" dirty="0" smtClean="0"/>
              <a:t>)</a:t>
            </a:r>
          </a:p>
          <a:p>
            <a:pPr lvl="1"/>
            <a:r>
              <a:rPr lang="fr-BE" dirty="0" err="1" smtClean="0"/>
              <a:t>clothing</a:t>
            </a:r>
            <a:r>
              <a:rPr lang="fr-BE" dirty="0" smtClean="0"/>
              <a:t> (</a:t>
            </a:r>
            <a:r>
              <a:rPr lang="fr-BE" dirty="0" err="1" smtClean="0"/>
              <a:t>eg</a:t>
            </a:r>
            <a:r>
              <a:rPr lang="fr-BE" dirty="0" smtClean="0"/>
              <a:t> </a:t>
            </a:r>
            <a:r>
              <a:rPr lang="fr-BE" dirty="0" err="1" smtClean="0"/>
              <a:t>Vitali</a:t>
            </a:r>
            <a:r>
              <a:rPr lang="fr-BE" dirty="0" smtClean="0"/>
              <a:t> Sport BH)</a:t>
            </a:r>
          </a:p>
          <a:p>
            <a:endParaRPr lang="fr-BE" dirty="0" smtClean="0"/>
          </a:p>
          <a:p>
            <a:r>
              <a:rPr lang="fr-BE" dirty="0" smtClean="0"/>
              <a:t>GPS </a:t>
            </a:r>
            <a:r>
              <a:rPr lang="fr-BE" dirty="0" err="1" smtClean="0"/>
              <a:t>based</a:t>
            </a:r>
            <a:endParaRPr lang="fr-BE" dirty="0"/>
          </a:p>
        </p:txBody>
      </p:sp>
      <p:sp>
        <p:nvSpPr>
          <p:cNvPr id="2" name="Slide Number Placeholder 1"/>
          <p:cNvSpPr>
            <a:spLocks noGrp="1"/>
          </p:cNvSpPr>
          <p:nvPr>
            <p:ph type="sldNum" sz="quarter" idx="4"/>
          </p:nvPr>
        </p:nvSpPr>
        <p:spPr/>
        <p:txBody>
          <a:bodyPr/>
          <a:lstStyle/>
          <a:p>
            <a:fld id="{A7CC3638-A99D-674C-A789-FA84B7E5EA16}" type="slidenum">
              <a:rPr lang="nl-NL" smtClean="0"/>
              <a:t>177</a:t>
            </a:fld>
            <a:endParaRPr lang="nl-NL" dirty="0"/>
          </a:p>
        </p:txBody>
      </p:sp>
      <p:sp>
        <p:nvSpPr>
          <p:cNvPr id="4" name="Title 3"/>
          <p:cNvSpPr>
            <a:spLocks noGrp="1"/>
          </p:cNvSpPr>
          <p:nvPr>
            <p:ph type="title"/>
          </p:nvPr>
        </p:nvSpPr>
        <p:spPr/>
        <p:txBody>
          <a:bodyPr/>
          <a:lstStyle/>
          <a:p>
            <a:r>
              <a:rPr lang="nl-BE" smtClean="0"/>
              <a:t>Mobile devices &amp; wearables</a:t>
            </a:r>
            <a:endParaRPr lang="fr-BE" dirty="0"/>
          </a:p>
        </p:txBody>
      </p:sp>
      <p:sp>
        <p:nvSpPr>
          <p:cNvPr id="6" name="AutoShape 2" descr="Afbeeldingsresultaat voor mobile devices and wearabl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367" y="1196753"/>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Afbeeldingsresultaat voor moti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4366" y="2882677"/>
            <a:ext cx="1230598" cy="112484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VivaLnk's eSkin wearable goes on sa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91017" y="2882677"/>
            <a:ext cx="1489559" cy="1124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9327" y="4007522"/>
            <a:ext cx="2709665" cy="152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13570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Internet of </a:t>
            </a:r>
            <a:r>
              <a:rPr lang="fr-BE" dirty="0" err="1" smtClean="0"/>
              <a:t>Things</a:t>
            </a:r>
            <a:r>
              <a:rPr lang="fr-BE" dirty="0" smtClean="0"/>
              <a:t> (</a:t>
            </a:r>
            <a:r>
              <a:rPr lang="fr-BE" dirty="0" err="1" smtClean="0"/>
              <a:t>IoT</a:t>
            </a:r>
            <a:r>
              <a:rPr lang="fr-BE" dirty="0" smtClean="0"/>
              <a:t>)</a:t>
            </a:r>
            <a:endParaRPr lang="nl-BE" dirty="0"/>
          </a:p>
        </p:txBody>
      </p:sp>
      <p:sp>
        <p:nvSpPr>
          <p:cNvPr id="5" name="Round Single Corner Rectangle 4"/>
          <p:cNvSpPr/>
          <p:nvPr/>
        </p:nvSpPr>
        <p:spPr>
          <a:xfrm rot="5400000">
            <a:off x="2718279" y="1217928"/>
            <a:ext cx="797328" cy="2265344"/>
          </a:xfrm>
          <a:prstGeom prst="round1Rect">
            <a:avLst>
              <a:gd name="adj" fmla="val 20512"/>
            </a:avLst>
          </a:prstGeom>
          <a:solidFill>
            <a:srgbClr val="66D2CC"/>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AutoNum type="arabicPeriod"/>
            </a:pPr>
            <a:r>
              <a:rPr lang="en-US" b="1" dirty="0" smtClean="0">
                <a:cs typeface="Proximus"/>
              </a:rPr>
              <a:t>The “things"</a:t>
            </a:r>
          </a:p>
          <a:p>
            <a:pPr>
              <a:spcAft>
                <a:spcPts val="600"/>
              </a:spcAft>
            </a:pPr>
            <a:r>
              <a:rPr lang="en-US" sz="1200" dirty="0">
                <a:cs typeface="Proximus"/>
              </a:rPr>
              <a:t>Objects and sensors that send/receive data</a:t>
            </a:r>
            <a:endParaRPr lang="en-US" sz="1200" dirty="0">
              <a:cs typeface="Proximus Regular Italic"/>
            </a:endParaRPr>
          </a:p>
        </p:txBody>
      </p:sp>
      <p:sp>
        <p:nvSpPr>
          <p:cNvPr id="6" name="Round Single Corner Rectangle 5"/>
          <p:cNvSpPr/>
          <p:nvPr/>
        </p:nvSpPr>
        <p:spPr>
          <a:xfrm rot="5400000">
            <a:off x="2718279" y="2166465"/>
            <a:ext cx="797328" cy="2265344"/>
          </a:xfrm>
          <a:prstGeom prst="round1Rect">
            <a:avLst>
              <a:gd name="adj" fmla="val 20512"/>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Font typeface="+mj-lt"/>
              <a:buAutoNum type="arabicPeriod" startAt="2"/>
            </a:pPr>
            <a:r>
              <a:rPr lang="en-US" b="1" dirty="0" smtClean="0">
                <a:cs typeface="Proximus"/>
              </a:rPr>
              <a:t>The connectivity</a:t>
            </a:r>
          </a:p>
          <a:p>
            <a:pPr>
              <a:spcAft>
                <a:spcPts val="600"/>
              </a:spcAft>
            </a:pPr>
            <a:r>
              <a:rPr lang="en-US" sz="1200" dirty="0" smtClean="0">
                <a:cs typeface="Proximus Regular Italic"/>
              </a:rPr>
              <a:t>Data transport</a:t>
            </a:r>
            <a:endParaRPr lang="en-US" sz="1200" dirty="0">
              <a:cs typeface="Proximus Regular Italic"/>
            </a:endParaRPr>
          </a:p>
        </p:txBody>
      </p:sp>
      <p:sp>
        <p:nvSpPr>
          <p:cNvPr id="7" name="Round Single Corner Rectangle 6"/>
          <p:cNvSpPr/>
          <p:nvPr/>
        </p:nvSpPr>
        <p:spPr>
          <a:xfrm rot="5400000">
            <a:off x="2581130" y="3252151"/>
            <a:ext cx="1071626" cy="2265344"/>
          </a:xfrm>
          <a:prstGeom prst="round1Rect">
            <a:avLst>
              <a:gd name="adj" fmla="val 20512"/>
            </a:avLst>
          </a:prstGeom>
          <a:solidFill>
            <a:srgbClr val="00BCEE"/>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Font typeface="+mj-lt"/>
              <a:buAutoNum type="arabicPeriod" startAt="3"/>
            </a:pPr>
            <a:r>
              <a:rPr lang="en-US" b="1" dirty="0" smtClean="0">
                <a:cs typeface="Proximus"/>
              </a:rPr>
              <a:t>The application</a:t>
            </a:r>
          </a:p>
          <a:p>
            <a:pPr>
              <a:spcAft>
                <a:spcPts val="600"/>
              </a:spcAft>
            </a:pPr>
            <a:r>
              <a:rPr lang="en-US" sz="1200" dirty="0">
                <a:cs typeface="Proximus"/>
              </a:rPr>
              <a:t>Combining data, adding logic</a:t>
            </a:r>
            <a:endParaRPr lang="en-US" sz="1200" dirty="0">
              <a:cs typeface="Proximus Regular Italic"/>
            </a:endParaRPr>
          </a:p>
        </p:txBody>
      </p:sp>
      <p:grpSp>
        <p:nvGrpSpPr>
          <p:cNvPr id="8" name="Group 7"/>
          <p:cNvGrpSpPr/>
          <p:nvPr/>
        </p:nvGrpSpPr>
        <p:grpSpPr>
          <a:xfrm>
            <a:off x="4725184" y="1358792"/>
            <a:ext cx="4703454" cy="4590488"/>
            <a:chOff x="3201184" y="424509"/>
            <a:chExt cx="4703454" cy="4590488"/>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184" y="424509"/>
              <a:ext cx="4703454" cy="4590488"/>
            </a:xfrm>
            <a:prstGeom prst="rect">
              <a:avLst/>
            </a:prstGeom>
          </p:spPr>
        </p:pic>
        <p:pic>
          <p:nvPicPr>
            <p:cNvPr id="10" name="Content Placeholder 6"/>
            <p:cNvPicPr>
              <a:picLocks noChangeAspect="1"/>
            </p:cNvPicPr>
            <p:nvPr/>
          </p:nvPicPr>
          <p:blipFill rotWithShape="1">
            <a:blip r:embed="rId3"/>
            <a:srcRect l="13932" t="7139" r="7801" b="7550"/>
            <a:stretch/>
          </p:blipFill>
          <p:spPr>
            <a:xfrm>
              <a:off x="4318962" y="2863781"/>
              <a:ext cx="446730" cy="311498"/>
            </a:xfrm>
            <a:prstGeom prst="rect">
              <a:avLst/>
            </a:prstGeom>
            <a:ln w="12700">
              <a:solidFill>
                <a:schemeClr val="bg2"/>
              </a:solidFill>
            </a:ln>
          </p:spPr>
        </p:pic>
        <p:sp>
          <p:nvSpPr>
            <p:cNvPr id="11" name="Rectangle 10"/>
            <p:cNvSpPr/>
            <p:nvPr/>
          </p:nvSpPr>
          <p:spPr>
            <a:xfrm>
              <a:off x="4337843" y="2807073"/>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sp>
          <p:nvSpPr>
            <p:cNvPr id="12" name="Rectangle 11"/>
            <p:cNvSpPr/>
            <p:nvPr/>
          </p:nvSpPr>
          <p:spPr>
            <a:xfrm>
              <a:off x="4337843" y="3181315"/>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grpSp>
      <p:sp>
        <p:nvSpPr>
          <p:cNvPr id="13" name="Rectangle 12"/>
          <p:cNvSpPr/>
          <p:nvPr/>
        </p:nvSpPr>
        <p:spPr>
          <a:xfrm>
            <a:off x="5853483" y="4100884"/>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5743" y="1358793"/>
            <a:ext cx="890210" cy="667657"/>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3343" y="4274756"/>
            <a:ext cx="720739" cy="562528"/>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9856" y="5264030"/>
            <a:ext cx="720344" cy="685250"/>
          </a:xfrm>
          <a:prstGeom prst="rect">
            <a:avLst/>
          </a:prstGeom>
        </p:spPr>
      </p:pic>
      <p:pic>
        <p:nvPicPr>
          <p:cNvPr id="1026" name="Picture 2" descr="http://static0.fitbit.com/simple.b-cssdisabled-png.hade2b47202092896236267eb7e16347a.pack?items=%2Fcontent%2Fassets%2Fonezip%2Fimages%2Ffeatures-content%2Fforce%2Fpp_Carousel_ForceProductBla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2754" y="1045524"/>
            <a:ext cx="557119" cy="5871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178</a:t>
            </a:fld>
            <a:r>
              <a:rPr lang="fr-BE" smtClean="0"/>
              <a:t> </a:t>
            </a:r>
            <a:endParaRPr lang="fr-BE" dirty="0"/>
          </a:p>
        </p:txBody>
      </p:sp>
    </p:spTree>
    <p:extLst>
      <p:ext uri="{BB962C8B-B14F-4D97-AF65-F5344CB8AC3E}">
        <p14:creationId xmlns:p14="http://schemas.microsoft.com/office/powerpoint/2010/main" val="2132878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a:t>
            </a:r>
            <a:r>
              <a:rPr lang="en-US" dirty="0" err="1"/>
              <a:t>IoT</a:t>
            </a:r>
            <a:r>
              <a:rPr lang="en-US" dirty="0"/>
              <a:t> stand today ?</a:t>
            </a:r>
            <a:endParaRPr lang="nl-BE" dirty="0"/>
          </a:p>
        </p:txBody>
      </p:sp>
      <p:sp>
        <p:nvSpPr>
          <p:cNvPr id="5" name="Round Single Corner Rectangle 4"/>
          <p:cNvSpPr/>
          <p:nvPr/>
        </p:nvSpPr>
        <p:spPr>
          <a:xfrm>
            <a:off x="1975538" y="1268760"/>
            <a:ext cx="4048454" cy="1512168"/>
          </a:xfrm>
          <a:prstGeom prst="round1Rect">
            <a:avLst>
              <a:gd name="adj" fmla="val 20512"/>
            </a:avLst>
          </a:prstGeom>
          <a:solidFill>
            <a:srgbClr val="66D2CC"/>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AutoNum type="arabicPeriod"/>
            </a:pPr>
            <a:r>
              <a:rPr lang="en-US" b="1" dirty="0">
                <a:cs typeface="Proximus Regular Italic"/>
              </a:rPr>
              <a:t>Doing the same thing, better/faster/cheaper</a:t>
            </a:r>
            <a:endParaRPr lang="en-US" sz="1200" b="1" dirty="0">
              <a:cs typeface="Proximus Regular Italic"/>
            </a:endParaRPr>
          </a:p>
          <a:p>
            <a:pPr>
              <a:spcAft>
                <a:spcPts val="600"/>
              </a:spcAft>
            </a:pPr>
            <a:endParaRPr lang="en-US" sz="1200" b="1" dirty="0">
              <a:cs typeface="Proximus Regular Italic"/>
            </a:endParaRPr>
          </a:p>
        </p:txBody>
      </p:sp>
      <p:sp>
        <p:nvSpPr>
          <p:cNvPr id="6" name="Round Single Corner Rectangle 5"/>
          <p:cNvSpPr/>
          <p:nvPr/>
        </p:nvSpPr>
        <p:spPr>
          <a:xfrm>
            <a:off x="1975538" y="3068960"/>
            <a:ext cx="4048454" cy="1440160"/>
          </a:xfrm>
          <a:prstGeom prst="round1Rect">
            <a:avLst>
              <a:gd name="adj" fmla="val 20512"/>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Font typeface="+mj-lt"/>
              <a:buAutoNum type="arabicPeriod" startAt="2"/>
            </a:pPr>
            <a:r>
              <a:rPr lang="en-US" b="1" dirty="0">
                <a:cs typeface="Proximus Regular Italic"/>
              </a:rPr>
              <a:t>Doing something that cannot be done without a new technology</a:t>
            </a:r>
            <a:endParaRPr lang="en-US" sz="1200" b="1" dirty="0">
              <a:cs typeface="Proximus Regular Italic"/>
            </a:endParaRPr>
          </a:p>
          <a:p>
            <a:pPr>
              <a:spcAft>
                <a:spcPts val="600"/>
              </a:spcAft>
            </a:pPr>
            <a:endParaRPr lang="en-US" sz="1200" b="1" dirty="0">
              <a:cs typeface="Proximus Regular Italic"/>
            </a:endParaRPr>
          </a:p>
          <a:p>
            <a:pPr>
              <a:spcAft>
                <a:spcPts val="600"/>
              </a:spcAft>
            </a:pPr>
            <a:r>
              <a:rPr lang="en-US" sz="1200" b="1" dirty="0" err="1" smtClean="0">
                <a:cs typeface="Proximus Regular Italic"/>
              </a:rPr>
              <a:t>eg</a:t>
            </a:r>
            <a:r>
              <a:rPr lang="en-US" sz="1200" b="1" dirty="0" smtClean="0">
                <a:cs typeface="Proximus Regular Italic"/>
              </a:rPr>
              <a:t> introduction </a:t>
            </a:r>
            <a:r>
              <a:rPr lang="en-US" sz="1200" b="1" dirty="0">
                <a:cs typeface="Proximus Regular Italic"/>
              </a:rPr>
              <a:t>GPS </a:t>
            </a:r>
            <a:r>
              <a:rPr lang="en-US" sz="1200" b="1" dirty="0">
                <a:cs typeface="Proximus Regular Italic"/>
                <a:sym typeface="Wingdings" panose="05000000000000000000" pitchFamily="2" charset="2"/>
              </a:rPr>
              <a:t> </a:t>
            </a:r>
            <a:r>
              <a:rPr lang="en-US" sz="1200" b="1" dirty="0" smtClean="0">
                <a:cs typeface="Proximus Regular Italic"/>
                <a:sym typeface="Wingdings" panose="05000000000000000000" pitchFamily="2" charset="2"/>
              </a:rPr>
              <a:t>navigation</a:t>
            </a:r>
            <a:endParaRPr lang="en-US" sz="1200" b="1" dirty="0">
              <a:cs typeface="Proximus Regular Italic"/>
            </a:endParaRPr>
          </a:p>
        </p:txBody>
      </p:sp>
      <p:sp>
        <p:nvSpPr>
          <p:cNvPr id="7" name="Round Single Corner Rectangle 6"/>
          <p:cNvSpPr/>
          <p:nvPr/>
        </p:nvSpPr>
        <p:spPr>
          <a:xfrm>
            <a:off x="1975538" y="4725144"/>
            <a:ext cx="4048454" cy="1440160"/>
          </a:xfrm>
          <a:prstGeom prst="round1Rect">
            <a:avLst>
              <a:gd name="adj" fmla="val 20512"/>
            </a:avLst>
          </a:prstGeom>
          <a:solidFill>
            <a:srgbClr val="00BCEE"/>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Font typeface="+mj-lt"/>
              <a:buAutoNum type="arabicPeriod" startAt="3"/>
            </a:pPr>
            <a:r>
              <a:rPr lang="en-US" b="1" dirty="0">
                <a:cs typeface="Proximus Regular Italic"/>
              </a:rPr>
              <a:t>Surprising innovation thanks to widespread adoption of technology</a:t>
            </a:r>
            <a:endParaRPr lang="en-US" sz="1200" b="1" dirty="0">
              <a:cs typeface="Proximus Regular Italic"/>
            </a:endParaRPr>
          </a:p>
          <a:p>
            <a:pPr>
              <a:spcAft>
                <a:spcPts val="600"/>
              </a:spcAft>
            </a:pPr>
            <a:r>
              <a:rPr lang="en-US" sz="1200" b="1" dirty="0" err="1">
                <a:cs typeface="Proximus Regular Italic"/>
              </a:rPr>
              <a:t>vb</a:t>
            </a:r>
            <a:r>
              <a:rPr lang="en-US" sz="1200" b="1" dirty="0">
                <a:cs typeface="Proximus Regular Italic"/>
              </a:rPr>
              <a:t> internet + smartphones </a:t>
            </a:r>
            <a:r>
              <a:rPr lang="en-US" sz="1200" b="1" dirty="0">
                <a:cs typeface="Proximus Regular Italic"/>
                <a:sym typeface="Wingdings" panose="05000000000000000000" pitchFamily="2" charset="2"/>
              </a:rPr>
              <a:t> </a:t>
            </a:r>
            <a:r>
              <a:rPr lang="en-US" sz="1200" b="1" dirty="0" smtClean="0">
                <a:cs typeface="Proximus Regular Italic"/>
                <a:sym typeface="Wingdings" panose="05000000000000000000" pitchFamily="2" charset="2"/>
              </a:rPr>
              <a:t>mobile apps</a:t>
            </a:r>
            <a:endParaRPr lang="en-US" sz="1200" b="1" dirty="0">
              <a:cs typeface="Proximus Regular Italic"/>
            </a:endParaRPr>
          </a:p>
        </p:txBody>
      </p:sp>
      <p:sp>
        <p:nvSpPr>
          <p:cNvPr id="18" name="TextBox 17"/>
          <p:cNvSpPr txBox="1"/>
          <p:nvPr/>
        </p:nvSpPr>
        <p:spPr>
          <a:xfrm>
            <a:off x="6384032" y="1547791"/>
            <a:ext cx="3597918" cy="677108"/>
          </a:xfrm>
          <a:prstGeom prst="rect">
            <a:avLst/>
          </a:prstGeom>
          <a:noFill/>
        </p:spPr>
        <p:txBody>
          <a:bodyPr wrap="square" rtlCol="0">
            <a:spAutoFit/>
          </a:bodyPr>
          <a:lstStyle/>
          <a:p>
            <a:r>
              <a:rPr lang="nl-BE" sz="2000" b="1" dirty="0" err="1"/>
              <a:t>IoT</a:t>
            </a:r>
            <a:r>
              <a:rPr lang="nl-BE" dirty="0" smtClean="0"/>
              <a:t>: </a:t>
            </a:r>
            <a:r>
              <a:rPr lang="en-US" dirty="0" err="1" smtClean="0"/>
              <a:t>eg</a:t>
            </a:r>
            <a:r>
              <a:rPr lang="en-US" dirty="0" smtClean="0"/>
              <a:t> </a:t>
            </a:r>
            <a:r>
              <a:rPr lang="en-US" dirty="0"/>
              <a:t>sensor network instead of human </a:t>
            </a:r>
            <a:r>
              <a:rPr lang="en-US" dirty="0" smtClean="0"/>
              <a:t>intervention</a:t>
            </a:r>
            <a:endParaRPr lang="fr-BE" dirty="0"/>
          </a:p>
        </p:txBody>
      </p:sp>
      <p:sp>
        <p:nvSpPr>
          <p:cNvPr id="20" name="TextBox 19"/>
          <p:cNvSpPr txBox="1"/>
          <p:nvPr/>
        </p:nvSpPr>
        <p:spPr>
          <a:xfrm>
            <a:off x="6384032" y="3137483"/>
            <a:ext cx="3597918" cy="1231106"/>
          </a:xfrm>
          <a:prstGeom prst="rect">
            <a:avLst/>
          </a:prstGeom>
          <a:noFill/>
        </p:spPr>
        <p:txBody>
          <a:bodyPr wrap="square" rtlCol="0">
            <a:spAutoFit/>
          </a:bodyPr>
          <a:lstStyle/>
          <a:p>
            <a:r>
              <a:rPr lang="nl-BE" sz="2000" b="1" dirty="0" err="1"/>
              <a:t>IoT</a:t>
            </a:r>
            <a:r>
              <a:rPr lang="nl-BE" dirty="0" smtClean="0"/>
              <a:t>: </a:t>
            </a:r>
            <a:r>
              <a:rPr lang="en-US" dirty="0" err="1" smtClean="0"/>
              <a:t>eg</a:t>
            </a:r>
            <a:r>
              <a:rPr lang="en-US" dirty="0" smtClean="0"/>
              <a:t> </a:t>
            </a:r>
            <a:r>
              <a:rPr lang="en-US" dirty="0"/>
              <a:t>wearable monitors constantly measure your heart rate</a:t>
            </a:r>
          </a:p>
          <a:p>
            <a:r>
              <a:rPr lang="en-US" dirty="0" err="1" smtClean="0"/>
              <a:t>eg</a:t>
            </a:r>
            <a:r>
              <a:rPr lang="en-US" dirty="0" smtClean="0"/>
              <a:t> </a:t>
            </a:r>
            <a:r>
              <a:rPr lang="en-US" dirty="0"/>
              <a:t>smart tags continuously know where package is</a:t>
            </a:r>
            <a:endParaRPr lang="fr-BE" dirty="0"/>
          </a:p>
        </p:txBody>
      </p:sp>
      <p:sp>
        <p:nvSpPr>
          <p:cNvPr id="21" name="TextBox 20"/>
          <p:cNvSpPr txBox="1"/>
          <p:nvPr/>
        </p:nvSpPr>
        <p:spPr>
          <a:xfrm>
            <a:off x="6381725" y="4829671"/>
            <a:ext cx="3597918" cy="1231106"/>
          </a:xfrm>
          <a:prstGeom prst="rect">
            <a:avLst/>
          </a:prstGeom>
          <a:noFill/>
        </p:spPr>
        <p:txBody>
          <a:bodyPr wrap="square" rtlCol="0">
            <a:spAutoFit/>
          </a:bodyPr>
          <a:lstStyle/>
          <a:p>
            <a:r>
              <a:rPr lang="nl-BE" sz="2000" b="1" dirty="0" err="1"/>
              <a:t>IoT</a:t>
            </a:r>
            <a:r>
              <a:rPr lang="nl-BE" dirty="0" smtClean="0"/>
              <a:t>: ???</a:t>
            </a:r>
          </a:p>
          <a:p>
            <a:r>
              <a:rPr lang="en-US" dirty="0"/>
              <a:t>What if all devices are on the Internet? What if there were sensors everywhere?</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179</a:t>
            </a:fld>
            <a:r>
              <a:rPr lang="fr-BE" smtClean="0"/>
              <a:t> </a:t>
            </a:r>
            <a:endParaRPr lang="fr-BE" dirty="0"/>
          </a:p>
        </p:txBody>
      </p:sp>
    </p:spTree>
    <p:extLst>
      <p:ext uri="{BB962C8B-B14F-4D97-AF65-F5344CB8AC3E}">
        <p14:creationId xmlns:p14="http://schemas.microsoft.com/office/powerpoint/2010/main" val="237979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information servers</a:t>
            </a:r>
          </a:p>
          <a:p>
            <a:pPr lvl="1"/>
            <a:r>
              <a:rPr lang="en-GB" smtClean="0"/>
              <a:t>directory of data subjects at the Crossroads Bank</a:t>
            </a:r>
          </a:p>
          <a:p>
            <a:pPr lvl="1"/>
            <a:r>
              <a:rPr lang="en-GB" smtClean="0"/>
              <a:t>basic identification data of citizens at the National Register and the complementary Crossroads Bank Register</a:t>
            </a:r>
          </a:p>
          <a:p>
            <a:pPr lvl="1"/>
            <a:r>
              <a:rPr lang="en-GB" smtClean="0"/>
              <a:t>basic identification data of companies at the Company Register</a:t>
            </a:r>
          </a:p>
          <a:p>
            <a:pPr lvl="1"/>
            <a:r>
              <a:rPr lang="en-GB" smtClean="0"/>
              <a:t>employers directory (WGR) at the ONSS</a:t>
            </a:r>
          </a:p>
          <a:p>
            <a:pPr lvl="1"/>
            <a:r>
              <a:rPr lang="en-GB" smtClean="0"/>
              <a:t>work force register at the ONSS</a:t>
            </a:r>
          </a:p>
          <a:p>
            <a:pPr lvl="1"/>
            <a:r>
              <a:rPr lang="en-GB" smtClean="0"/>
              <a:t>salary and working time database at the ONSS and the ONSSAPL</a:t>
            </a:r>
          </a:p>
          <a:p>
            <a:pPr lvl="1"/>
            <a:r>
              <a:rPr lang="en-GB" smtClean="0"/>
              <a:t>database of contribution certificates</a:t>
            </a:r>
          </a:p>
          <a:p>
            <a:r>
              <a:rPr lang="en-GB" smtClean="0"/>
              <a:t>services offered</a:t>
            </a:r>
          </a:p>
          <a:p>
            <a:pPr lvl="1"/>
            <a:r>
              <a:rPr lang="en-GB" smtClean="0"/>
              <a:t>interactive consultation</a:t>
            </a:r>
          </a:p>
          <a:p>
            <a:pPr lvl="1"/>
            <a:r>
              <a:rPr lang="en-GB" smtClean="0"/>
              <a:t>batch consultation</a:t>
            </a:r>
          </a:p>
          <a:p>
            <a:pPr lvl="1"/>
            <a:r>
              <a:rPr lang="en-GB" smtClean="0"/>
              <a:t>automatic communication of updates</a:t>
            </a:r>
          </a:p>
          <a:p>
            <a:endParaRPr lang="en-US" dirty="0"/>
          </a:p>
        </p:txBody>
      </p:sp>
      <p:sp>
        <p:nvSpPr>
          <p:cNvPr id="44034" name="Title 1"/>
          <p:cNvSpPr>
            <a:spLocks noGrp="1"/>
          </p:cNvSpPr>
          <p:nvPr>
            <p:ph type="title"/>
          </p:nvPr>
        </p:nvSpPr>
        <p:spPr/>
        <p:txBody>
          <a:bodyPr/>
          <a:lstStyle/>
          <a:p>
            <a:r>
              <a:rPr lang="en-GB" altLang="en-US" smtClean="0"/>
              <a:t>Distributed information servers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18</a:t>
            </a:fld>
            <a:r>
              <a:rPr lang="fr-BE" smtClean="0"/>
              <a:t> </a:t>
            </a:r>
            <a:endParaRPr lang="fr-BE" dirty="0"/>
          </a:p>
        </p:txBody>
      </p:sp>
    </p:spTree>
    <p:extLst>
      <p:ext uri="{BB962C8B-B14F-4D97-AF65-F5344CB8AC3E}">
        <p14:creationId xmlns:p14="http://schemas.microsoft.com/office/powerpoint/2010/main" val="301639960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p:txBody>
          <a:bodyPr/>
          <a:lstStyle/>
          <a:p>
            <a:fld id="{D45B42A2-12DC-D04A-88D3-A93CC82DF348}" type="slidenum">
              <a:rPr lang="en-US" smtClean="0"/>
              <a:pPr/>
              <a:t>180</a:t>
            </a:fld>
            <a:endParaRPr lang="en-US" dirty="0"/>
          </a:p>
        </p:txBody>
      </p:sp>
      <p:sp>
        <p:nvSpPr>
          <p:cNvPr id="16386" name="Rectangle 2"/>
          <p:cNvSpPr>
            <a:spLocks noGrp="1"/>
          </p:cNvSpPr>
          <p:nvPr>
            <p:ph type="title"/>
          </p:nvPr>
        </p:nvSpPr>
        <p:spPr/>
        <p:txBody>
          <a:bodyPr/>
          <a:lstStyle/>
          <a:p>
            <a:r>
              <a:rPr lang="fr-FR" altLang="en-US" dirty="0" smtClean="0">
                <a:sym typeface="Times New Roman" pitchFamily="18" charset="0"/>
              </a:rPr>
              <a:t>Internet of </a:t>
            </a:r>
            <a:r>
              <a:rPr lang="fr-FR" altLang="en-US" dirty="0" err="1">
                <a:sym typeface="Times New Roman" pitchFamily="18" charset="0"/>
              </a:rPr>
              <a:t>T</a:t>
            </a:r>
            <a:r>
              <a:rPr lang="fr-FR" altLang="en-US" dirty="0" err="1" smtClean="0">
                <a:sym typeface="Times New Roman" pitchFamily="18" charset="0"/>
              </a:rPr>
              <a:t>hings</a:t>
            </a:r>
            <a:r>
              <a:rPr lang="fr-FR" altLang="en-US" dirty="0" smtClean="0">
                <a:sym typeface="Times New Roman" pitchFamily="18" charset="0"/>
              </a:rPr>
              <a:t>: </a:t>
            </a:r>
            <a:r>
              <a:rPr lang="fr-FR" altLang="en-US" dirty="0" err="1" smtClean="0">
                <a:sym typeface="Times New Roman" pitchFamily="18" charset="0"/>
              </a:rPr>
              <a:t>experiment</a:t>
            </a:r>
            <a:r>
              <a:rPr lang="fr-FR" altLang="en-US" dirty="0" smtClean="0">
                <a:sym typeface="Times New Roman" pitchFamily="18" charset="0"/>
              </a:rPr>
              <a:t> </a:t>
            </a:r>
            <a:r>
              <a:rPr lang="fr-FR" altLang="en-US" dirty="0" err="1" smtClean="0">
                <a:sym typeface="Times New Roman" pitchFamily="18" charset="0"/>
              </a:rPr>
              <a:t>with</a:t>
            </a:r>
            <a:r>
              <a:rPr lang="fr-FR" altLang="en-US" dirty="0" smtClean="0">
                <a:sym typeface="Times New Roman" pitchFamily="18" charset="0"/>
              </a:rPr>
              <a:t> </a:t>
            </a:r>
            <a:r>
              <a:rPr lang="fr-FR" altLang="en-US" dirty="0" err="1" smtClean="0">
                <a:sym typeface="Times New Roman" pitchFamily="18" charset="0"/>
              </a:rPr>
              <a:t>beacons</a:t>
            </a:r>
            <a:endParaRPr lang="fr-FR" altLang="en-US" dirty="0">
              <a:sym typeface="Times New Roman" pitchFamily="18" charset="0"/>
            </a:endParaRPr>
          </a:p>
        </p:txBody>
      </p:sp>
      <p:sp>
        <p:nvSpPr>
          <p:cNvPr id="5" name="Content Placeholder 4"/>
          <p:cNvSpPr>
            <a:spLocks noGrp="1"/>
          </p:cNvSpPr>
          <p:nvPr>
            <p:ph idx="4294967295"/>
          </p:nvPr>
        </p:nvSpPr>
        <p:spPr>
          <a:xfrm>
            <a:off x="0" y="1343025"/>
            <a:ext cx="11431588" cy="4351338"/>
          </a:xfrm>
        </p:spPr>
        <p:txBody>
          <a:bodyPr/>
          <a:lstStyle/>
          <a:p>
            <a:endParaRPr lang="fr-BE"/>
          </a:p>
          <a:p>
            <a:pPr lvl="1"/>
            <a:endParaRPr lang="nl-B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32544" y="2961768"/>
            <a:ext cx="2438400" cy="2438400"/>
          </a:xfrm>
          <a:prstGeom prst="rect">
            <a:avLst/>
          </a:prstGeom>
        </p:spPr>
      </p:pic>
      <p:sp>
        <p:nvSpPr>
          <p:cNvPr id="7" name="Oval 6"/>
          <p:cNvSpPr/>
          <p:nvPr/>
        </p:nvSpPr>
        <p:spPr>
          <a:xfrm>
            <a:off x="7284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6024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80" y="1246144"/>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4799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7880"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47529" y="1619508"/>
            <a:ext cx="1220975" cy="369332"/>
          </a:xfrm>
          <a:prstGeom prst="rect">
            <a:avLst/>
          </a:prstGeom>
          <a:noFill/>
        </p:spPr>
        <p:txBody>
          <a:bodyPr wrap="none" rtlCol="0">
            <a:spAutoFit/>
          </a:bodyPr>
          <a:lstStyle/>
          <a:p>
            <a:r>
              <a:rPr lang="fr-BE"/>
              <a:t>Notificatie:</a:t>
            </a:r>
            <a:endParaRPr lang="nl-BE"/>
          </a:p>
        </p:txBody>
      </p:sp>
      <p:sp>
        <p:nvSpPr>
          <p:cNvPr id="15" name="TextBox 14"/>
          <p:cNvSpPr txBox="1"/>
          <p:nvPr/>
        </p:nvSpPr>
        <p:spPr>
          <a:xfrm>
            <a:off x="7496954" y="4896692"/>
            <a:ext cx="3270382" cy="369332"/>
          </a:xfrm>
          <a:prstGeom prst="rect">
            <a:avLst/>
          </a:prstGeom>
          <a:noFill/>
        </p:spPr>
        <p:txBody>
          <a:bodyPr wrap="none" rtlCol="0">
            <a:spAutoFit/>
          </a:bodyPr>
          <a:lstStyle/>
          <a:p>
            <a:r>
              <a:rPr lang="en-US" dirty="0"/>
              <a:t>Beacon present at the workplace</a:t>
            </a:r>
            <a:endParaRPr lang="nl-BE" dirty="0"/>
          </a:p>
        </p:txBody>
      </p:sp>
      <p:sp>
        <p:nvSpPr>
          <p:cNvPr id="2" name="TextBox 1"/>
          <p:cNvSpPr txBox="1"/>
          <p:nvPr/>
        </p:nvSpPr>
        <p:spPr>
          <a:xfrm>
            <a:off x="1752643" y="5423140"/>
            <a:ext cx="5649426" cy="923330"/>
          </a:xfrm>
          <a:prstGeom prst="rect">
            <a:avLst/>
          </a:prstGeom>
          <a:noFill/>
        </p:spPr>
        <p:txBody>
          <a:bodyPr wrap="square" rtlCol="0">
            <a:spAutoFit/>
          </a:bodyPr>
          <a:lstStyle/>
          <a:p>
            <a:r>
              <a:rPr lang="en-US" dirty="0"/>
              <a:t>Beacons are easy, inexpensive and quick to integrate with mobile applications and can help to provide context-specific information to the application</a:t>
            </a:r>
            <a:endParaRPr lang="nl-BE" dirty="0"/>
          </a:p>
        </p:txBody>
      </p:sp>
    </p:spTree>
    <p:extLst>
      <p:ext uri="{BB962C8B-B14F-4D97-AF65-F5344CB8AC3E}">
        <p14:creationId xmlns:p14="http://schemas.microsoft.com/office/powerpoint/2010/main" val="2095122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Robotic Process Automation (RPA)</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181</a:t>
            </a:fld>
            <a:endParaRPr lang="en-GB" dirty="0"/>
          </a:p>
        </p:txBody>
      </p:sp>
    </p:spTree>
    <p:extLst>
      <p:ext uri="{BB962C8B-B14F-4D97-AF65-F5344CB8AC3E}">
        <p14:creationId xmlns:p14="http://schemas.microsoft.com/office/powerpoint/2010/main" val="52649292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82381" y="2924944"/>
            <a:ext cx="5427237" cy="3184244"/>
            <a:chOff x="4516341" y="2590800"/>
            <a:chExt cx="4343400" cy="241275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341" y="2590800"/>
              <a:ext cx="4343400" cy="2412758"/>
            </a:xfrm>
            <a:prstGeom prst="rect">
              <a:avLst/>
            </a:prstGeom>
          </p:spPr>
        </p:pic>
        <p:sp>
          <p:nvSpPr>
            <p:cNvPr id="3" name="TextBox 2"/>
            <p:cNvSpPr txBox="1"/>
            <p:nvPr/>
          </p:nvSpPr>
          <p:spPr>
            <a:xfrm>
              <a:off x="8077200" y="4800600"/>
              <a:ext cx="772270" cy="169277"/>
            </a:xfrm>
            <a:prstGeom prst="rect">
              <a:avLst/>
            </a:prstGeom>
            <a:noFill/>
          </p:spPr>
          <p:txBody>
            <a:bodyPr wrap="square" rtlCol="0">
              <a:spAutoFit/>
            </a:bodyPr>
            <a:lstStyle/>
            <a:p>
              <a:r>
                <a:rPr lang="en-US" sz="500" dirty="0">
                  <a:hlinkClick r:id="rId3"/>
                </a:rPr>
                <a:t>Designed by </a:t>
              </a:r>
              <a:r>
                <a:rPr lang="en-US" sz="500" dirty="0" err="1">
                  <a:hlinkClick r:id="rId3"/>
                </a:rPr>
                <a:t>Freepik</a:t>
              </a:r>
              <a:endParaRPr lang="fr-BE" sz="500" dirty="0"/>
            </a:p>
          </p:txBody>
        </p:sp>
      </p:grpSp>
      <p:sp>
        <p:nvSpPr>
          <p:cNvPr id="13" name="Content Placeholder 9"/>
          <p:cNvSpPr>
            <a:spLocks noGrp="1"/>
          </p:cNvSpPr>
          <p:nvPr>
            <p:ph idx="1"/>
          </p:nvPr>
        </p:nvSpPr>
        <p:spPr/>
        <p:txBody>
          <a:bodyPr/>
          <a:lstStyle/>
          <a:p>
            <a:r>
              <a:rPr lang="en-US" smtClean="0"/>
              <a:t>automation technology based on software robots</a:t>
            </a:r>
          </a:p>
          <a:p>
            <a:r>
              <a:rPr lang="en-US" smtClean="0"/>
              <a:t>mimicking the work of humans across applications</a:t>
            </a:r>
          </a:p>
          <a:p>
            <a:r>
              <a:rPr lang="en-US" smtClean="0"/>
              <a:t>using the app’s UI, and not requiring deeper (more costly) integration</a:t>
            </a:r>
            <a:endParaRPr lang="en-US" dirty="0"/>
          </a:p>
        </p:txBody>
      </p:sp>
      <p:sp>
        <p:nvSpPr>
          <p:cNvPr id="9" name="Slide Number Placeholder 8"/>
          <p:cNvSpPr>
            <a:spLocks noGrp="1"/>
          </p:cNvSpPr>
          <p:nvPr>
            <p:ph type="sldNum" sz="quarter" idx="4"/>
          </p:nvPr>
        </p:nvSpPr>
        <p:spPr/>
        <p:txBody>
          <a:bodyPr/>
          <a:lstStyle/>
          <a:p>
            <a:fld id="{D45B42A2-12DC-D04A-88D3-A93CC82DF348}" type="slidenum">
              <a:rPr lang="en-US" smtClean="0"/>
              <a:pPr/>
              <a:t>182</a:t>
            </a:fld>
            <a:endParaRPr lang="en-US" dirty="0"/>
          </a:p>
        </p:txBody>
      </p:sp>
      <p:sp>
        <p:nvSpPr>
          <p:cNvPr id="4" name="Title 3"/>
          <p:cNvSpPr>
            <a:spLocks noGrp="1"/>
          </p:cNvSpPr>
          <p:nvPr>
            <p:ph type="title"/>
          </p:nvPr>
        </p:nvSpPr>
        <p:spPr/>
        <p:txBody>
          <a:bodyPr/>
          <a:lstStyle/>
          <a:p>
            <a:r>
              <a:rPr lang="en-US" smtClean="0"/>
              <a:t>Robotic Process Automation (RPA)</a:t>
            </a:r>
            <a:endParaRPr lang="en-US" dirty="0"/>
          </a:p>
        </p:txBody>
      </p:sp>
    </p:spTree>
    <p:extLst>
      <p:ext uri="{BB962C8B-B14F-4D97-AF65-F5344CB8AC3E}">
        <p14:creationId xmlns:p14="http://schemas.microsoft.com/office/powerpoint/2010/main" val="267415344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4"/>
          <p:cNvSpPr>
            <a:spLocks noGrp="1"/>
          </p:cNvSpPr>
          <p:nvPr>
            <p:ph idx="1"/>
          </p:nvPr>
        </p:nvSpPr>
        <p:spPr/>
        <p:txBody>
          <a:bodyPr/>
          <a:lstStyle/>
          <a:p>
            <a:r>
              <a:rPr lang="en-US" dirty="0"/>
              <a:t>s</a:t>
            </a:r>
            <a:r>
              <a:rPr lang="en-US" sz="2400" dirty="0" smtClean="0"/>
              <a:t>oftware </a:t>
            </a:r>
            <a:r>
              <a:rPr lang="en-US" sz="2400" dirty="0"/>
              <a:t>robots simulate manual clicks and keystrokes, performing actions and business </a:t>
            </a:r>
            <a:r>
              <a:rPr lang="en-US" sz="2400" dirty="0" smtClean="0"/>
              <a:t>logic on existing software</a:t>
            </a:r>
            <a:endParaRPr lang="en-US" sz="2400" dirty="0"/>
          </a:p>
          <a:p>
            <a:r>
              <a:rPr lang="en-US" sz="2400" dirty="0" err="1" smtClean="0"/>
              <a:t>ormal</a:t>
            </a:r>
            <a:r>
              <a:rPr lang="en-US" sz="2400" dirty="0" smtClean="0"/>
              <a:t> </a:t>
            </a:r>
            <a:r>
              <a:rPr lang="en-US" sz="2400" dirty="0"/>
              <a:t>automation requires new systems to be built and integrated =&gt; normal automation is usually costly and time consuming</a:t>
            </a:r>
          </a:p>
          <a:p>
            <a:endParaRPr lang="en-US" dirty="0"/>
          </a:p>
        </p:txBody>
      </p:sp>
      <p:sp>
        <p:nvSpPr>
          <p:cNvPr id="7" name="Slide Number Placeholder 6"/>
          <p:cNvSpPr>
            <a:spLocks noGrp="1"/>
          </p:cNvSpPr>
          <p:nvPr>
            <p:ph type="sldNum" sz="quarter" idx="4"/>
          </p:nvPr>
        </p:nvSpPr>
        <p:spPr/>
        <p:txBody>
          <a:bodyPr/>
          <a:lstStyle/>
          <a:p>
            <a:fld id="{D45B42A2-12DC-D04A-88D3-A93CC82DF348}" type="slidenum">
              <a:rPr lang="en-US" smtClean="0"/>
              <a:t>183</a:t>
            </a:fld>
            <a:endParaRPr lang="en-US" dirty="0"/>
          </a:p>
        </p:txBody>
      </p:sp>
      <p:sp>
        <p:nvSpPr>
          <p:cNvPr id="2" name="Title 1"/>
          <p:cNvSpPr>
            <a:spLocks noGrp="1"/>
          </p:cNvSpPr>
          <p:nvPr>
            <p:ph type="title"/>
          </p:nvPr>
        </p:nvSpPr>
        <p:spPr/>
        <p:txBody>
          <a:bodyPr/>
          <a:lstStyle/>
          <a:p>
            <a:r>
              <a:rPr lang="en-US" dirty="0" smtClean="0"/>
              <a:t>Comparison with other automation options</a:t>
            </a:r>
            <a:endParaRPr lang="fr-BE" dirty="0"/>
          </a:p>
        </p:txBody>
      </p:sp>
      <p:grpSp>
        <p:nvGrpSpPr>
          <p:cNvPr id="3" name="Group 2"/>
          <p:cNvGrpSpPr/>
          <p:nvPr/>
        </p:nvGrpSpPr>
        <p:grpSpPr>
          <a:xfrm>
            <a:off x="1445534" y="2852936"/>
            <a:ext cx="8322874" cy="3830790"/>
            <a:chOff x="1905404" y="3437446"/>
            <a:chExt cx="6969439" cy="3207842"/>
          </a:xfrm>
        </p:grpSpPr>
        <p:sp>
          <p:nvSpPr>
            <p:cNvPr id="16" name="Rectangle 15"/>
            <p:cNvSpPr/>
            <p:nvPr/>
          </p:nvSpPr>
          <p:spPr>
            <a:xfrm>
              <a:off x="4266330" y="4640096"/>
              <a:ext cx="3528392" cy="16561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69875" indent="88900" algn="r"/>
              <a:r>
                <a:rPr lang="nl-BE" b="1" dirty="0">
                  <a:solidFill>
                    <a:srgbClr val="FFC000"/>
                  </a:solidFill>
                </a:rPr>
                <a:t>Traditional</a:t>
              </a:r>
            </a:p>
            <a:p>
              <a:pPr marL="269875" indent="88900" algn="r"/>
              <a:r>
                <a:rPr lang="nl-BE" b="1" dirty="0">
                  <a:solidFill>
                    <a:srgbClr val="FFC000"/>
                  </a:solidFill>
                </a:rPr>
                <a:t>Applications</a:t>
              </a:r>
            </a:p>
            <a:p>
              <a:pPr marL="269875" indent="88900" algn="r"/>
              <a:r>
                <a:rPr lang="nl-BE" b="1" dirty="0">
                  <a:solidFill>
                    <a:srgbClr val="FFC000"/>
                  </a:solidFill>
                </a:rPr>
                <a:t>or Services</a:t>
              </a:r>
              <a:endParaRPr lang="fr-BE" b="1" dirty="0">
                <a:solidFill>
                  <a:srgbClr val="FFC000"/>
                </a:solidFill>
              </a:endParaRPr>
            </a:p>
          </p:txBody>
        </p:sp>
        <p:grpSp>
          <p:nvGrpSpPr>
            <p:cNvPr id="22" name="Group 21"/>
            <p:cNvGrpSpPr/>
            <p:nvPr/>
          </p:nvGrpSpPr>
          <p:grpSpPr>
            <a:xfrm>
              <a:off x="3394931" y="3631984"/>
              <a:ext cx="5112568" cy="2736304"/>
              <a:chOff x="1900401" y="3573016"/>
              <a:chExt cx="5112568" cy="2736304"/>
            </a:xfrm>
          </p:grpSpPr>
          <p:cxnSp>
            <p:nvCxnSpPr>
              <p:cNvPr id="6" name="Straight Arrow Connector 5"/>
              <p:cNvCxnSpPr/>
              <p:nvPr/>
            </p:nvCxnSpPr>
            <p:spPr>
              <a:xfrm flipV="1">
                <a:off x="1900401" y="3573016"/>
                <a:ext cx="0" cy="2736304"/>
              </a:xfrm>
              <a:prstGeom prst="straightConnector1">
                <a:avLst/>
              </a:prstGeom>
              <a:ln w="19050" cap="sq">
                <a:solidFill>
                  <a:schemeClr val="tx1">
                    <a:lumMod val="65000"/>
                    <a:lumOff val="3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00401" y="6309320"/>
                <a:ext cx="5112568"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5075198" y="3437446"/>
              <a:ext cx="1797647" cy="283500"/>
            </a:xfrm>
            <a:prstGeom prst="rect">
              <a:avLst/>
            </a:prstGeom>
            <a:noFill/>
          </p:spPr>
          <p:txBody>
            <a:bodyPr wrap="none" rtlCol="0">
              <a:spAutoFit/>
            </a:bodyPr>
            <a:lstStyle/>
            <a:p>
              <a:pPr algn="ctr" fontAlgn="base"/>
              <a:r>
                <a:rPr lang="en-US" sz="1600" b="1" dirty="0">
                  <a:solidFill>
                    <a:srgbClr val="308AC1"/>
                  </a:solidFill>
                  <a:latin typeface="Arial" panose="020B0604020202020204" pitchFamily="34" charset="0"/>
                  <a:cs typeface="Arial" panose="020B0604020202020204" pitchFamily="34" charset="0"/>
                </a:rPr>
                <a:t>Automation</a:t>
              </a:r>
              <a:r>
                <a:rPr lang="en-US" sz="1600" b="1" dirty="0">
                  <a:solidFill>
                    <a:srgbClr val="308AC1"/>
                  </a:solidFill>
                </a:rPr>
                <a:t> </a:t>
              </a:r>
              <a:r>
                <a:rPr lang="en-US" sz="1600" b="1" dirty="0">
                  <a:solidFill>
                    <a:srgbClr val="308AC1"/>
                  </a:solidFill>
                  <a:latin typeface="Arial" panose="020B0604020202020204" pitchFamily="34" charset="0"/>
                  <a:cs typeface="Arial" panose="020B0604020202020204" pitchFamily="34" charset="0"/>
                </a:rPr>
                <a:t>Options</a:t>
              </a:r>
              <a:endParaRPr lang="fr-BE" sz="1600" b="1" dirty="0">
                <a:solidFill>
                  <a:srgbClr val="308AC1"/>
                </a:solidFill>
                <a:latin typeface="Arial" panose="020B0604020202020204" pitchFamily="34" charset="0"/>
                <a:cs typeface="Arial" panose="020B0604020202020204" pitchFamily="34" charset="0"/>
              </a:endParaRPr>
            </a:p>
          </p:txBody>
        </p:sp>
        <p:sp>
          <p:nvSpPr>
            <p:cNvPr id="12" name="TextBox 11"/>
            <p:cNvSpPr txBox="1"/>
            <p:nvPr/>
          </p:nvSpPr>
          <p:spPr>
            <a:xfrm>
              <a:off x="8070392" y="6368289"/>
              <a:ext cx="804451" cy="276999"/>
            </a:xfrm>
            <a:prstGeom prst="rect">
              <a:avLst/>
            </a:prstGeom>
            <a:noFill/>
            <a:ln>
              <a:noFill/>
            </a:ln>
          </p:spPr>
          <p:txBody>
            <a:bodyPr wrap="none" rtlCol="0">
              <a:spAutoFit/>
            </a:bodyPr>
            <a:lstStyle/>
            <a:p>
              <a:r>
                <a:rPr lang="nl-BE" sz="1200" dirty="0">
                  <a:solidFill>
                    <a:schemeClr val="tx1">
                      <a:lumMod val="65000"/>
                      <a:lumOff val="35000"/>
                    </a:schemeClr>
                  </a:solidFill>
                </a:rPr>
                <a:t>expensive</a:t>
              </a:r>
              <a:endParaRPr lang="fr-BE" sz="1200" dirty="0">
                <a:solidFill>
                  <a:schemeClr val="tx1">
                    <a:lumMod val="65000"/>
                    <a:lumOff val="35000"/>
                  </a:schemeClr>
                </a:solidFill>
              </a:endParaRPr>
            </a:p>
          </p:txBody>
        </p:sp>
        <p:sp>
          <p:nvSpPr>
            <p:cNvPr id="13" name="TextBox 12"/>
            <p:cNvSpPr txBox="1"/>
            <p:nvPr/>
          </p:nvSpPr>
          <p:spPr>
            <a:xfrm>
              <a:off x="2992705" y="6368289"/>
              <a:ext cx="561372" cy="276999"/>
            </a:xfrm>
            <a:prstGeom prst="rect">
              <a:avLst/>
            </a:prstGeom>
            <a:noFill/>
            <a:ln>
              <a:noFill/>
            </a:ln>
          </p:spPr>
          <p:txBody>
            <a:bodyPr wrap="none" rtlCol="0">
              <a:spAutoFit/>
            </a:bodyPr>
            <a:lstStyle/>
            <a:p>
              <a:r>
                <a:rPr lang="nl-BE" sz="1200" dirty="0">
                  <a:solidFill>
                    <a:schemeClr val="tx1">
                      <a:lumMod val="65000"/>
                      <a:lumOff val="35000"/>
                    </a:schemeClr>
                  </a:solidFill>
                </a:rPr>
                <a:t>cheap</a:t>
              </a:r>
              <a:endParaRPr lang="fr-BE" sz="1200" dirty="0">
                <a:solidFill>
                  <a:schemeClr val="tx1">
                    <a:lumMod val="65000"/>
                    <a:lumOff val="35000"/>
                  </a:schemeClr>
                </a:solidFill>
              </a:endParaRPr>
            </a:p>
          </p:txBody>
        </p:sp>
        <p:sp>
          <p:nvSpPr>
            <p:cNvPr id="14" name="TextBox 13"/>
            <p:cNvSpPr txBox="1"/>
            <p:nvPr/>
          </p:nvSpPr>
          <p:spPr>
            <a:xfrm>
              <a:off x="1905404" y="6108959"/>
              <a:ext cx="1568839" cy="276999"/>
            </a:xfrm>
            <a:prstGeom prst="rect">
              <a:avLst/>
            </a:prstGeom>
            <a:noFill/>
            <a:ln>
              <a:noFill/>
            </a:ln>
          </p:spPr>
          <p:txBody>
            <a:bodyPr wrap="square" rtlCol="0">
              <a:spAutoFit/>
            </a:bodyPr>
            <a:lstStyle/>
            <a:p>
              <a:r>
                <a:rPr lang="nl-BE" sz="1200" dirty="0">
                  <a:solidFill>
                    <a:schemeClr val="tx1">
                      <a:lumMod val="65000"/>
                      <a:lumOff val="35000"/>
                    </a:schemeClr>
                  </a:solidFill>
                </a:rPr>
                <a:t>deterministic process</a:t>
              </a:r>
              <a:endParaRPr lang="fr-BE" sz="1200" dirty="0">
                <a:solidFill>
                  <a:schemeClr val="tx1">
                    <a:lumMod val="65000"/>
                    <a:lumOff val="35000"/>
                  </a:schemeClr>
                </a:solidFill>
              </a:endParaRPr>
            </a:p>
          </p:txBody>
        </p:sp>
        <p:sp>
          <p:nvSpPr>
            <p:cNvPr id="15" name="TextBox 14"/>
            <p:cNvSpPr txBox="1"/>
            <p:nvPr/>
          </p:nvSpPr>
          <p:spPr>
            <a:xfrm>
              <a:off x="1905404" y="3703993"/>
              <a:ext cx="1568839" cy="461665"/>
            </a:xfrm>
            <a:prstGeom prst="rect">
              <a:avLst/>
            </a:prstGeom>
            <a:noFill/>
            <a:ln>
              <a:noFill/>
            </a:ln>
          </p:spPr>
          <p:txBody>
            <a:bodyPr wrap="square" rtlCol="0">
              <a:spAutoFit/>
            </a:bodyPr>
            <a:lstStyle/>
            <a:p>
              <a:r>
                <a:rPr lang="nl-BE" sz="1200" dirty="0">
                  <a:solidFill>
                    <a:schemeClr val="tx1">
                      <a:lumMod val="65000"/>
                      <a:lumOff val="35000"/>
                    </a:schemeClr>
                  </a:solidFill>
                </a:rPr>
                <a:t>process requiring intelligence</a:t>
              </a:r>
              <a:endParaRPr lang="fr-BE" sz="1200" dirty="0">
                <a:solidFill>
                  <a:schemeClr val="tx1">
                    <a:lumMod val="65000"/>
                    <a:lumOff val="35000"/>
                  </a:schemeClr>
                </a:solidFill>
              </a:endParaRPr>
            </a:p>
          </p:txBody>
        </p:sp>
        <p:sp>
          <p:nvSpPr>
            <p:cNvPr id="20" name="Rectangle 19"/>
            <p:cNvSpPr/>
            <p:nvPr/>
          </p:nvSpPr>
          <p:spPr>
            <a:xfrm>
              <a:off x="5380731" y="3848008"/>
              <a:ext cx="3091885" cy="1019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nl-BE" b="1" dirty="0">
                  <a:solidFill>
                    <a:schemeClr val="accent1"/>
                  </a:solidFill>
                </a:rPr>
                <a:t>AI based solutions</a:t>
              </a:r>
              <a:endParaRPr lang="fr-BE" b="1" dirty="0">
                <a:solidFill>
                  <a:schemeClr val="accent1"/>
                </a:solidFill>
              </a:endParaRPr>
            </a:p>
          </p:txBody>
        </p:sp>
        <p:sp>
          <p:nvSpPr>
            <p:cNvPr id="23" name="Rectangle 22"/>
            <p:cNvSpPr/>
            <p:nvPr/>
          </p:nvSpPr>
          <p:spPr>
            <a:xfrm>
              <a:off x="3564260" y="5234328"/>
              <a:ext cx="2409761" cy="10619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rgbClr val="FF0000"/>
                  </a:solidFill>
                </a:rPr>
                <a:t>RPA</a:t>
              </a:r>
              <a:endParaRPr lang="fr-BE" b="1" dirty="0">
                <a:solidFill>
                  <a:srgbClr val="FF0000"/>
                </a:solidFill>
              </a:endParaRPr>
            </a:p>
          </p:txBody>
        </p:sp>
        <p:sp>
          <p:nvSpPr>
            <p:cNvPr id="17" name="Rectangle 16"/>
            <p:cNvSpPr/>
            <p:nvPr/>
          </p:nvSpPr>
          <p:spPr>
            <a:xfrm>
              <a:off x="4842394" y="4208048"/>
              <a:ext cx="1607036" cy="19393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accent3"/>
                  </a:solidFill>
                </a:rPr>
                <a:t>BPM based</a:t>
              </a:r>
            </a:p>
            <a:p>
              <a:pPr>
                <a:lnSpc>
                  <a:spcPct val="150000"/>
                </a:lnSpc>
              </a:pPr>
              <a:r>
                <a:rPr lang="nl-BE" b="1" dirty="0">
                  <a:solidFill>
                    <a:schemeClr val="accent3"/>
                  </a:solidFill>
                </a:rPr>
                <a:t>solutions</a:t>
              </a:r>
              <a:endParaRPr lang="fr-BE" b="1" dirty="0">
                <a:solidFill>
                  <a:schemeClr val="accent3"/>
                </a:solidFill>
              </a:endParaRPr>
            </a:p>
          </p:txBody>
        </p:sp>
      </p:grpSp>
    </p:spTree>
    <p:extLst>
      <p:ext uri="{BB962C8B-B14F-4D97-AF65-F5344CB8AC3E}">
        <p14:creationId xmlns:p14="http://schemas.microsoft.com/office/powerpoint/2010/main" val="175561332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r</a:t>
            </a:r>
            <a:r>
              <a:rPr lang="en-US" dirty="0" smtClean="0"/>
              <a:t>esults</a:t>
            </a:r>
          </a:p>
          <a:p>
            <a:pPr lvl="1"/>
            <a:r>
              <a:rPr lang="en-US" dirty="0" smtClean="0"/>
              <a:t>actual development effort 10 days; 5 more days in maintenance during the first 3 months; project entourage cost another 5 days.</a:t>
            </a:r>
          </a:p>
          <a:p>
            <a:pPr lvl="1"/>
            <a:r>
              <a:rPr lang="en-US" dirty="0" smtClean="0"/>
              <a:t>surprisingly stable since</a:t>
            </a:r>
          </a:p>
          <a:p>
            <a:pPr lvl="1"/>
            <a:r>
              <a:rPr lang="en-US" dirty="0" smtClean="0"/>
              <a:t>first 4 months (peak period): 668,000 payments automated, saving 222 days of manual </a:t>
            </a:r>
            <a:r>
              <a:rPr lang="en-GB" dirty="0" smtClean="0"/>
              <a:t>labour</a:t>
            </a:r>
            <a:endParaRPr lang="en-US" dirty="0" smtClean="0"/>
          </a:p>
          <a:p>
            <a:pPr lvl="1"/>
            <a:r>
              <a:rPr lang="en-US" dirty="0" smtClean="0"/>
              <a:t>business (and employees) saved, while a more profound solution can be worked on in the background</a:t>
            </a:r>
          </a:p>
          <a:p>
            <a:pPr lvl="1"/>
            <a:r>
              <a:rPr lang="en-US" dirty="0" smtClean="0"/>
              <a:t>quicker payout for the socially ensured</a:t>
            </a:r>
          </a:p>
          <a:p>
            <a:pPr lvl="1"/>
            <a:r>
              <a:rPr lang="en-US" dirty="0" smtClean="0"/>
              <a:t>still 2 robots in use today (using regular license)</a:t>
            </a:r>
          </a:p>
          <a:p>
            <a:pPr lvl="1"/>
            <a:r>
              <a:rPr lang="en-US" dirty="0" smtClean="0"/>
              <a:t>movie on </a:t>
            </a:r>
            <a:r>
              <a:rPr lang="en-US" dirty="0" smtClean="0">
                <a:hlinkClick r:id="rId3"/>
              </a:rPr>
              <a:t>https://www.frankrobben.be/wp-content/uploads/2022/04/RPA-HVW.wmv</a:t>
            </a:r>
            <a:r>
              <a:rPr lang="en-US" dirty="0" smtClean="0"/>
              <a:t> </a:t>
            </a:r>
            <a:endParaRPr lang="nl-BE" dirty="0" smtClean="0"/>
          </a:p>
          <a:p>
            <a:endParaRPr lang="en-US" dirty="0" smtClean="0"/>
          </a:p>
          <a:p>
            <a:endParaRPr lang="en-US" dirty="0"/>
          </a:p>
        </p:txBody>
      </p:sp>
      <p:sp>
        <p:nvSpPr>
          <p:cNvPr id="7" name="Slide Number Placeholder 6"/>
          <p:cNvSpPr>
            <a:spLocks noGrp="1"/>
          </p:cNvSpPr>
          <p:nvPr>
            <p:ph type="sldNum" sz="quarter" idx="4"/>
          </p:nvPr>
        </p:nvSpPr>
        <p:spPr/>
        <p:txBody>
          <a:bodyPr/>
          <a:lstStyle/>
          <a:p>
            <a:fld id="{D45B42A2-12DC-D04A-88D3-A93CC82DF348}" type="slidenum">
              <a:rPr lang="en-US" smtClean="0"/>
              <a:pPr/>
              <a:t>184</a:t>
            </a:fld>
            <a:endParaRPr lang="en-US" dirty="0"/>
          </a:p>
        </p:txBody>
      </p:sp>
      <p:sp>
        <p:nvSpPr>
          <p:cNvPr id="2" name="Title 1"/>
          <p:cNvSpPr>
            <a:spLocks noGrp="1"/>
          </p:cNvSpPr>
          <p:nvPr>
            <p:ph type="title"/>
          </p:nvPr>
        </p:nvSpPr>
        <p:spPr/>
        <p:txBody>
          <a:bodyPr/>
          <a:lstStyle/>
          <a:p>
            <a:r>
              <a:rPr lang="en-US" smtClean="0"/>
              <a:t>Use Case: Covid-19-related temporary unemployment benefits</a:t>
            </a:r>
            <a:endParaRPr lang="fr-BE" dirty="0"/>
          </a:p>
        </p:txBody>
      </p:sp>
    </p:spTree>
    <p:extLst>
      <p:ext uri="{BB962C8B-B14F-4D97-AF65-F5344CB8AC3E}">
        <p14:creationId xmlns:p14="http://schemas.microsoft.com/office/powerpoint/2010/main" val="113741234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smtClean="0"/>
              <a:t>Blockchain</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185</a:t>
            </a:fld>
            <a:endParaRPr lang="en-GB" dirty="0"/>
          </a:p>
        </p:txBody>
      </p:sp>
    </p:spTree>
    <p:extLst>
      <p:ext uri="{BB962C8B-B14F-4D97-AF65-F5344CB8AC3E}">
        <p14:creationId xmlns:p14="http://schemas.microsoft.com/office/powerpoint/2010/main" val="114719296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580" y="2973550"/>
            <a:ext cx="4435177" cy="340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762" y="3868756"/>
            <a:ext cx="2924604" cy="239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
          </p:nvPr>
        </p:nvSpPr>
        <p:spPr/>
        <p:txBody>
          <a:bodyPr/>
          <a:lstStyle/>
          <a:p>
            <a:fld id="{13B540AB-6939-4937-A918-1D15FF1C7CE3}" type="slidenum">
              <a:rPr lang="nl-BE" smtClean="0"/>
              <a:pPr/>
              <a:t>186</a:t>
            </a:fld>
            <a:endParaRPr lang="nl-BE" dirty="0"/>
          </a:p>
        </p:txBody>
      </p:sp>
      <p:sp>
        <p:nvSpPr>
          <p:cNvPr id="2" name="Title 1"/>
          <p:cNvSpPr>
            <a:spLocks noGrp="1"/>
          </p:cNvSpPr>
          <p:nvPr>
            <p:ph type="title"/>
          </p:nvPr>
        </p:nvSpPr>
        <p:spPr/>
        <p:txBody>
          <a:bodyPr/>
          <a:lstStyle/>
          <a:p>
            <a:r>
              <a:rPr lang="nl-BE" smtClean="0"/>
              <a:t>Traditional international transaction</a:t>
            </a:r>
            <a:endParaRPr lang="nl-BE" dirty="0"/>
          </a:p>
        </p:txBody>
      </p:sp>
      <p:sp>
        <p:nvSpPr>
          <p:cNvPr id="7" name="TextBox 6"/>
          <p:cNvSpPr txBox="1"/>
          <p:nvPr/>
        </p:nvSpPr>
        <p:spPr>
          <a:xfrm>
            <a:off x="3434966" y="5243108"/>
            <a:ext cx="553357" cy="369332"/>
          </a:xfrm>
          <a:prstGeom prst="rect">
            <a:avLst/>
          </a:prstGeom>
          <a:noFill/>
        </p:spPr>
        <p:txBody>
          <a:bodyPr wrap="none" rtlCol="0">
            <a:spAutoFit/>
          </a:bodyPr>
          <a:lstStyle/>
          <a:p>
            <a:r>
              <a:rPr lang="nl-BE" dirty="0" smtClean="0"/>
              <a:t>Bob</a:t>
            </a:r>
            <a:endParaRPr lang="nl-BE" dirty="0"/>
          </a:p>
        </p:txBody>
      </p:sp>
      <p:grpSp>
        <p:nvGrpSpPr>
          <p:cNvPr id="9" name="Group 8"/>
          <p:cNvGrpSpPr/>
          <p:nvPr/>
        </p:nvGrpSpPr>
        <p:grpSpPr>
          <a:xfrm>
            <a:off x="7824192" y="4305817"/>
            <a:ext cx="1080000" cy="1386588"/>
            <a:chOff x="7884488" y="2565024"/>
            <a:chExt cx="1080000" cy="1386588"/>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488" y="2565024"/>
              <a:ext cx="1080000" cy="1080000"/>
            </a:xfrm>
            <a:prstGeom prst="rect">
              <a:avLst/>
            </a:prstGeom>
          </p:spPr>
        </p:pic>
        <p:sp>
          <p:nvSpPr>
            <p:cNvPr id="8" name="TextBox 7"/>
            <p:cNvSpPr txBox="1"/>
            <p:nvPr/>
          </p:nvSpPr>
          <p:spPr>
            <a:xfrm>
              <a:off x="8147809" y="3582280"/>
              <a:ext cx="636713" cy="369332"/>
            </a:xfrm>
            <a:prstGeom prst="rect">
              <a:avLst/>
            </a:prstGeom>
            <a:noFill/>
          </p:spPr>
          <p:txBody>
            <a:bodyPr wrap="none" rtlCol="0">
              <a:spAutoFit/>
            </a:bodyPr>
            <a:lstStyle/>
            <a:p>
              <a:r>
                <a:rPr lang="nl-BE" dirty="0" smtClean="0"/>
                <a:t>Alice</a:t>
              </a:r>
              <a:endParaRPr lang="nl-BE" dirty="0"/>
            </a:p>
          </p:txBody>
        </p:sp>
      </p:grpSp>
      <p:pic>
        <p:nvPicPr>
          <p:cNvPr id="1030" name="Picture 6" descr="http://icons.iconarchive.com/icons/icons-land/gis-gps-map/256/Bank-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640" y="1034641"/>
            <a:ext cx="1934344" cy="19343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cons.iconarchive.com/icons/icons-land/gis-gps-map/256/Bank-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016" y="1068760"/>
            <a:ext cx="1934344" cy="193434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3647728" y="2776893"/>
            <a:ext cx="0" cy="128406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32" idx="1"/>
          </p:cNvCxnSpPr>
          <p:nvPr/>
        </p:nvCxnSpPr>
        <p:spPr>
          <a:xfrm>
            <a:off x="4817294" y="2001813"/>
            <a:ext cx="2584722"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256240" y="3003106"/>
            <a:ext cx="0" cy="1141939"/>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29"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9025" y="2975292"/>
            <a:ext cx="893465" cy="89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3953" y="1192717"/>
            <a:ext cx="893465" cy="89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Arrow Connector 32"/>
          <p:cNvCxnSpPr/>
          <p:nvPr/>
        </p:nvCxnSpPr>
        <p:spPr>
          <a:xfrm>
            <a:off x="5763270" y="2001813"/>
            <a:ext cx="684162" cy="0"/>
          </a:xfrm>
          <a:prstGeom prst="straightConnector1">
            <a:avLst/>
          </a:prstGeom>
          <a:ln w="63500">
            <a:solidFill>
              <a:schemeClr val="bg1"/>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5870" y="2968986"/>
            <a:ext cx="893465" cy="89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descr="http://img.freeflagicons.com/thumb/round_icon/belgium/belgium_64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8322" y="3951063"/>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Round icon. Download flag icon of China at PNG form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9334" y="3951063"/>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Content Placeholder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9812" y="4217052"/>
            <a:ext cx="829091" cy="1080000"/>
          </a:xfrm>
          <a:prstGeom prst="rect">
            <a:avLst/>
          </a:prstGeom>
        </p:spPr>
      </p:pic>
    </p:spTree>
    <p:extLst>
      <p:ext uri="{BB962C8B-B14F-4D97-AF65-F5344CB8AC3E}">
        <p14:creationId xmlns:p14="http://schemas.microsoft.com/office/powerpoint/2010/main" val="10289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a:stCxn id="74" idx="3"/>
          </p:cNvCxnSpPr>
          <p:nvPr/>
        </p:nvCxnSpPr>
        <p:spPr>
          <a:xfrm>
            <a:off x="2428084" y="3862960"/>
            <a:ext cx="3050090" cy="1513578"/>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470799" y="3929921"/>
            <a:ext cx="1627753" cy="1439631"/>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3" idx="2"/>
          </p:cNvCxnSpPr>
          <p:nvPr/>
        </p:nvCxnSpPr>
        <p:spPr>
          <a:xfrm flipV="1">
            <a:off x="5478174" y="2835618"/>
            <a:ext cx="141008" cy="2535008"/>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4" idx="3"/>
          </p:cNvCxnSpPr>
          <p:nvPr/>
        </p:nvCxnSpPr>
        <p:spPr>
          <a:xfrm flipH="1" flipV="1">
            <a:off x="2428084" y="3862960"/>
            <a:ext cx="4667563" cy="63960"/>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4" idx="3"/>
            <a:endCxn id="63" idx="2"/>
          </p:cNvCxnSpPr>
          <p:nvPr/>
        </p:nvCxnSpPr>
        <p:spPr>
          <a:xfrm flipV="1">
            <a:off x="2428084" y="2835618"/>
            <a:ext cx="3191098" cy="1027342"/>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63" idx="2"/>
          </p:cNvCxnSpPr>
          <p:nvPr/>
        </p:nvCxnSpPr>
        <p:spPr>
          <a:xfrm flipH="1" flipV="1">
            <a:off x="5619182" y="2835618"/>
            <a:ext cx="1476465" cy="1087907"/>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p:txBody>
          <a:bodyPr/>
          <a:lstStyle/>
          <a:p>
            <a:fld id="{13B540AB-6939-4937-A918-1D15FF1C7CE3}" type="slidenum">
              <a:rPr lang="nl-BE" smtClean="0"/>
              <a:pPr/>
              <a:t>187</a:t>
            </a:fld>
            <a:endParaRPr lang="nl-BE" dirty="0"/>
          </a:p>
        </p:txBody>
      </p:sp>
      <p:sp>
        <p:nvSpPr>
          <p:cNvPr id="2" name="Title 1"/>
          <p:cNvSpPr>
            <a:spLocks noGrp="1"/>
          </p:cNvSpPr>
          <p:nvPr>
            <p:ph type="title"/>
          </p:nvPr>
        </p:nvSpPr>
        <p:spPr/>
        <p:txBody>
          <a:bodyPr/>
          <a:lstStyle/>
          <a:p>
            <a:r>
              <a:rPr lang="nl-BE" dirty="0" smtClean="0"/>
              <a:t>Idea</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3527660"/>
            <a:ext cx="841050" cy="10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827" y="5430251"/>
            <a:ext cx="1080000" cy="1080000"/>
          </a:xfrm>
          <a:prstGeom prst="rect">
            <a:avLst/>
          </a:prstGeom>
        </p:spPr>
      </p:pic>
      <p:pic>
        <p:nvPicPr>
          <p:cNvPr id="14" name="Picture 2" descr="http://www.clker.com/cliparts/5/z/K/D/E/s/business-person-bla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690" y="1503624"/>
            <a:ext cx="775533" cy="10136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nvPr>
        </p:nvGraphicFramePr>
        <p:xfrm>
          <a:off x="6285530" y="1268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0313" y="1664832"/>
            <a:ext cx="252315" cy="32400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6738" y="1664832"/>
            <a:ext cx="324000" cy="324000"/>
          </a:xfrm>
          <a:prstGeom prst="rect">
            <a:avLst/>
          </a:prstGeom>
        </p:spPr>
      </p:pic>
      <p:graphicFrame>
        <p:nvGraphicFramePr>
          <p:cNvPr id="39" name="Table 38"/>
          <p:cNvGraphicFramePr>
            <a:graphicFrameLocks noGrp="1"/>
          </p:cNvGraphicFramePr>
          <p:nvPr>
            <p:extLst/>
          </p:nvPr>
        </p:nvGraphicFramePr>
        <p:xfrm>
          <a:off x="6272859" y="5195095"/>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642" y="5591167"/>
            <a:ext cx="252315" cy="324000"/>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67" y="5591167"/>
            <a:ext cx="324000" cy="324000"/>
          </a:xfrm>
          <a:prstGeom prst="rect">
            <a:avLst/>
          </a:prstGeom>
        </p:spPr>
      </p:pic>
      <p:graphicFrame>
        <p:nvGraphicFramePr>
          <p:cNvPr id="46" name="Table 45"/>
          <p:cNvGraphicFramePr>
            <a:graphicFrameLocks noGrp="1"/>
          </p:cNvGraphicFramePr>
          <p:nvPr>
            <p:extLst/>
          </p:nvPr>
        </p:nvGraphicFramePr>
        <p:xfrm>
          <a:off x="8047863" y="332598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txBody>
                  <a:tcPr/>
                </a:tc>
                <a:extLst>
                  <a:ext uri="{0D108BD9-81ED-4DB2-BD59-A6C34878D82A}">
                    <a16:rowId xmlns:a16="http://schemas.microsoft.com/office/drawing/2014/main" val="10003"/>
                  </a:ext>
                </a:extLst>
              </a:tr>
            </a:tbl>
          </a:graphicData>
        </a:graphic>
      </p:graphicFrame>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2646" y="3722052"/>
            <a:ext cx="252315" cy="32400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9071" y="3722052"/>
            <a:ext cx="324000" cy="324000"/>
          </a:xfrm>
          <a:prstGeom prst="rect">
            <a:avLst/>
          </a:prstGeom>
        </p:spPr>
      </p:pic>
      <p:graphicFrame>
        <p:nvGraphicFramePr>
          <p:cNvPr id="53" name="Table 52"/>
          <p:cNvGraphicFramePr>
            <a:graphicFrameLocks noGrp="1"/>
          </p:cNvGraphicFramePr>
          <p:nvPr>
            <p:extLst/>
          </p:nvPr>
        </p:nvGraphicFramePr>
        <p:xfrm>
          <a:off x="2747146" y="3025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8329" y="3421832"/>
            <a:ext cx="252315" cy="324000"/>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4754" y="3421832"/>
            <a:ext cx="324000" cy="324000"/>
          </a:xfrm>
          <a:prstGeom prst="rect">
            <a:avLst/>
          </a:prstGeom>
        </p:spPr>
      </p:pic>
      <p:pic>
        <p:nvPicPr>
          <p:cNvPr id="56"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7236" y="3793845"/>
            <a:ext cx="248727" cy="324000"/>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147" y="3793845"/>
            <a:ext cx="252315" cy="324000"/>
          </a:xfrm>
          <a:prstGeom prst="rect">
            <a:avLst/>
          </a:prstGeom>
        </p:spPr>
      </p:pic>
      <p:grpSp>
        <p:nvGrpSpPr>
          <p:cNvPr id="60" name="Group 59"/>
          <p:cNvGrpSpPr/>
          <p:nvPr/>
        </p:nvGrpSpPr>
        <p:grpSpPr>
          <a:xfrm>
            <a:off x="1813346" y="2010440"/>
            <a:ext cx="1963959" cy="796530"/>
            <a:chOff x="289345" y="2010440"/>
            <a:chExt cx="1963959" cy="796530"/>
          </a:xfrm>
        </p:grpSpPr>
        <p:sp>
          <p:nvSpPr>
            <p:cNvPr id="31" name="Rounded Rectangular Callout 30"/>
            <p:cNvSpPr/>
            <p:nvPr/>
          </p:nvSpPr>
          <p:spPr>
            <a:xfrm>
              <a:off x="289345" y="2010440"/>
              <a:ext cx="1963959" cy="796530"/>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I transfer </a:t>
              </a:r>
              <a:r>
                <a:rPr lang="nl-BE" sz="2000" dirty="0">
                  <a:solidFill>
                    <a:schemeClr val="tx1"/>
                  </a:solidFill>
                </a:rPr>
                <a:t/>
              </a:r>
              <a:br>
                <a:rPr lang="nl-BE" sz="2000" dirty="0">
                  <a:solidFill>
                    <a:schemeClr val="tx1"/>
                  </a:solidFill>
                </a:rPr>
              </a:br>
              <a:r>
                <a:rPr lang="nl-BE" sz="2000" dirty="0">
                  <a:solidFill>
                    <a:schemeClr val="tx1"/>
                  </a:solidFill>
                </a:rPr>
                <a:t>0,4 BTC </a:t>
              </a:r>
              <a:r>
                <a:rPr lang="nl-BE" sz="2000" dirty="0" err="1" smtClean="0">
                  <a:solidFill>
                    <a:schemeClr val="tx1"/>
                  </a:solidFill>
                </a:rPr>
                <a:t>to</a:t>
              </a:r>
              <a:r>
                <a:rPr lang="nl-BE" sz="2000" dirty="0" smtClean="0">
                  <a:solidFill>
                    <a:schemeClr val="tx1"/>
                  </a:solidFill>
                </a:rPr>
                <a:t>      </a:t>
              </a:r>
              <a:r>
                <a:rPr lang="nl-BE" sz="2000" dirty="0">
                  <a:solidFill>
                    <a:schemeClr val="tx1"/>
                  </a:solidFill>
                </a:rPr>
                <a:t>.  </a:t>
              </a:r>
            </a:p>
          </p:txBody>
        </p:sp>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8115" y="2406408"/>
              <a:ext cx="360000" cy="360000"/>
            </a:xfrm>
            <a:prstGeom prst="rect">
              <a:avLst/>
            </a:prstGeom>
          </p:spPr>
        </p:pic>
      </p:grpSp>
      <p:sp>
        <p:nvSpPr>
          <p:cNvPr id="62" name="Rounded Rectangular Callout 61"/>
          <p:cNvSpPr/>
          <p:nvPr/>
        </p:nvSpPr>
        <p:spPr>
          <a:xfrm>
            <a:off x="5634682" y="836713"/>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Ok!</a:t>
            </a:r>
          </a:p>
        </p:txBody>
      </p:sp>
      <p:sp>
        <p:nvSpPr>
          <p:cNvPr id="64" name="Rounded Rectangular Callout 63"/>
          <p:cNvSpPr/>
          <p:nvPr/>
        </p:nvSpPr>
        <p:spPr>
          <a:xfrm>
            <a:off x="7508279" y="2924945"/>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Ok!</a:t>
            </a:r>
          </a:p>
        </p:txBody>
      </p:sp>
      <p:sp>
        <p:nvSpPr>
          <p:cNvPr id="65" name="Rounded Rectangular Callout 64"/>
          <p:cNvSpPr/>
          <p:nvPr/>
        </p:nvSpPr>
        <p:spPr>
          <a:xfrm>
            <a:off x="5626557" y="4796388"/>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Ok!</a:t>
            </a:r>
          </a:p>
        </p:txBody>
      </p:sp>
      <p:grpSp>
        <p:nvGrpSpPr>
          <p:cNvPr id="67" name="Group 66"/>
          <p:cNvGrpSpPr/>
          <p:nvPr/>
        </p:nvGrpSpPr>
        <p:grpSpPr>
          <a:xfrm>
            <a:off x="2746397" y="4148169"/>
            <a:ext cx="1707583" cy="369332"/>
            <a:chOff x="1238271" y="4148169"/>
            <a:chExt cx="1707583" cy="369332"/>
          </a:xfrm>
        </p:grpSpPr>
        <p:pic>
          <p:nvPicPr>
            <p:cNvPr id="58"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66" name="Rectangle 65"/>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sp>
        <p:nvSpPr>
          <p:cNvPr id="3" name="TextBox 2"/>
          <p:cNvSpPr txBox="1"/>
          <p:nvPr/>
        </p:nvSpPr>
        <p:spPr>
          <a:xfrm>
            <a:off x="1846944" y="4326044"/>
            <a:ext cx="553357" cy="369332"/>
          </a:xfrm>
          <a:prstGeom prst="rect">
            <a:avLst/>
          </a:prstGeom>
          <a:noFill/>
        </p:spPr>
        <p:txBody>
          <a:bodyPr wrap="none" rtlCol="0">
            <a:spAutoFit/>
          </a:bodyPr>
          <a:lstStyle/>
          <a:p>
            <a:r>
              <a:rPr lang="nl-BE" dirty="0" smtClean="0"/>
              <a:t>Bob</a:t>
            </a:r>
            <a:endParaRPr lang="nl-BE" dirty="0"/>
          </a:p>
        </p:txBody>
      </p:sp>
      <p:sp>
        <p:nvSpPr>
          <p:cNvPr id="51" name="TextBox 50"/>
          <p:cNvSpPr txBox="1"/>
          <p:nvPr/>
        </p:nvSpPr>
        <p:spPr>
          <a:xfrm>
            <a:off x="5159817" y="6420137"/>
            <a:ext cx="636713" cy="369332"/>
          </a:xfrm>
          <a:prstGeom prst="rect">
            <a:avLst/>
          </a:prstGeom>
          <a:noFill/>
        </p:spPr>
        <p:txBody>
          <a:bodyPr wrap="none" rtlCol="0">
            <a:spAutoFit/>
          </a:bodyPr>
          <a:lstStyle/>
          <a:p>
            <a:r>
              <a:rPr lang="nl-BE" dirty="0" smtClean="0"/>
              <a:t>Alice</a:t>
            </a:r>
            <a:endParaRPr lang="nl-BE" dirty="0"/>
          </a:p>
        </p:txBody>
      </p:sp>
      <p:sp>
        <p:nvSpPr>
          <p:cNvPr id="52" name="TextBox 51"/>
          <p:cNvSpPr txBox="1"/>
          <p:nvPr/>
        </p:nvSpPr>
        <p:spPr>
          <a:xfrm>
            <a:off x="7059971" y="4523670"/>
            <a:ext cx="841897" cy="369332"/>
          </a:xfrm>
          <a:prstGeom prst="rect">
            <a:avLst/>
          </a:prstGeom>
          <a:noFill/>
        </p:spPr>
        <p:txBody>
          <a:bodyPr wrap="none" rtlCol="0">
            <a:spAutoFit/>
          </a:bodyPr>
          <a:lstStyle/>
          <a:p>
            <a:r>
              <a:rPr lang="nl-BE" dirty="0" err="1" smtClean="0"/>
              <a:t>Charlie</a:t>
            </a:r>
            <a:endParaRPr lang="nl-BE" dirty="0"/>
          </a:p>
        </p:txBody>
      </p:sp>
      <p:sp>
        <p:nvSpPr>
          <p:cNvPr id="63" name="TextBox 62"/>
          <p:cNvSpPr txBox="1"/>
          <p:nvPr/>
        </p:nvSpPr>
        <p:spPr>
          <a:xfrm>
            <a:off x="5293452" y="2466286"/>
            <a:ext cx="651460" cy="369332"/>
          </a:xfrm>
          <a:prstGeom prst="rect">
            <a:avLst/>
          </a:prstGeom>
          <a:noFill/>
        </p:spPr>
        <p:txBody>
          <a:bodyPr wrap="none" rtlCol="0">
            <a:spAutoFit/>
          </a:bodyPr>
          <a:lstStyle/>
          <a:p>
            <a:r>
              <a:rPr lang="nl-BE" dirty="0" smtClean="0"/>
              <a:t>Dave</a:t>
            </a:r>
            <a:endParaRPr lang="nl-BE" dirty="0"/>
          </a:p>
        </p:txBody>
      </p:sp>
      <p:grpSp>
        <p:nvGrpSpPr>
          <p:cNvPr id="80" name="Group 79"/>
          <p:cNvGrpSpPr/>
          <p:nvPr/>
        </p:nvGrpSpPr>
        <p:grpSpPr>
          <a:xfrm>
            <a:off x="6256555" y="6319272"/>
            <a:ext cx="1707583" cy="369332"/>
            <a:chOff x="1238271" y="4148169"/>
            <a:chExt cx="1707583" cy="369332"/>
          </a:xfrm>
        </p:grpSpPr>
        <p:pic>
          <p:nvPicPr>
            <p:cNvPr id="81"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83" name="Rectangle 82"/>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2" name="Group 91"/>
          <p:cNvGrpSpPr/>
          <p:nvPr/>
        </p:nvGrpSpPr>
        <p:grpSpPr>
          <a:xfrm>
            <a:off x="8050251" y="4449185"/>
            <a:ext cx="1707583" cy="369332"/>
            <a:chOff x="1238271" y="4148169"/>
            <a:chExt cx="1707583" cy="369332"/>
          </a:xfrm>
        </p:grpSpPr>
        <p:pic>
          <p:nvPicPr>
            <p:cNvPr id="93"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5" name="Rectangle 94"/>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6" name="Group 95"/>
          <p:cNvGrpSpPr/>
          <p:nvPr/>
        </p:nvGrpSpPr>
        <p:grpSpPr>
          <a:xfrm>
            <a:off x="6276013" y="2390608"/>
            <a:ext cx="1707583" cy="369332"/>
            <a:chOff x="1238271" y="4148169"/>
            <a:chExt cx="1707583" cy="369332"/>
          </a:xfrm>
        </p:grpSpPr>
        <p:pic>
          <p:nvPicPr>
            <p:cNvPr id="97"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9" name="Rectangle 98"/>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pic>
        <p:nvPicPr>
          <p:cNvPr id="68"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375" y="2037353"/>
            <a:ext cx="248727" cy="324000"/>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286" y="2037353"/>
            <a:ext cx="252315" cy="324000"/>
          </a:xfrm>
          <a:prstGeom prst="rect">
            <a:avLst/>
          </a:prstGeom>
        </p:spPr>
      </p:pic>
      <p:pic>
        <p:nvPicPr>
          <p:cNvPr id="70"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4377" y="4086710"/>
            <a:ext cx="248727" cy="324000"/>
          </a:xfrm>
          <a:prstGeom prst="rect">
            <a:avLst/>
          </a:prstGeom>
        </p:spPr>
      </p:pic>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8288" y="4086710"/>
            <a:ext cx="252315" cy="324000"/>
          </a:xfrm>
          <a:prstGeom prst="rect">
            <a:avLst/>
          </a:prstGeom>
        </p:spPr>
      </p:pic>
      <p:pic>
        <p:nvPicPr>
          <p:cNvPr id="72"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375" y="5963612"/>
            <a:ext cx="248727" cy="324000"/>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286" y="5963612"/>
            <a:ext cx="252315" cy="324000"/>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5747" y="2429785"/>
            <a:ext cx="2637476" cy="20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Content Placeholder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9409" y="3323210"/>
            <a:ext cx="828675" cy="1079500"/>
          </a:xfrm>
          <a:prstGeom prst="rect">
            <a:avLst/>
          </a:prstGeom>
        </p:spPr>
      </p:pic>
    </p:spTree>
    <p:extLst>
      <p:ext uri="{BB962C8B-B14F-4D97-AF65-F5344CB8AC3E}">
        <p14:creationId xmlns:p14="http://schemas.microsoft.com/office/powerpoint/2010/main" val="834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433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p:txBody>
          <a:bodyPr/>
          <a:lstStyle/>
          <a:p>
            <a:r>
              <a:rPr lang="nl-BE" smtClean="0"/>
              <a:t>A chain of blocks</a:t>
            </a:r>
            <a:endParaRPr lang="nl-BE" dirty="0"/>
          </a:p>
        </p:txBody>
      </p:sp>
      <p:grpSp>
        <p:nvGrpSpPr>
          <p:cNvPr id="68" name="Group 67"/>
          <p:cNvGrpSpPr>
            <a:grpSpLocks noChangeAspect="1"/>
          </p:cNvGrpSpPr>
          <p:nvPr/>
        </p:nvGrpSpPr>
        <p:grpSpPr>
          <a:xfrm>
            <a:off x="-507528" y="959012"/>
            <a:ext cx="12819075" cy="3306248"/>
            <a:chOff x="-1260054" y="915566"/>
            <a:chExt cx="10493714" cy="2706500"/>
          </a:xfrm>
        </p:grpSpPr>
        <p:cxnSp>
          <p:nvCxnSpPr>
            <p:cNvPr id="19" name="Straight Arrow Connector 18"/>
            <p:cNvCxnSpPr/>
            <p:nvPr/>
          </p:nvCxnSpPr>
          <p:spPr>
            <a:xfrm flipH="1" flipV="1">
              <a:off x="499718"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2936600" y="915566"/>
              <a:ext cx="1759772" cy="2706500"/>
              <a:chOff x="3005960" y="1145211"/>
              <a:chExt cx="1759772" cy="2706500"/>
            </a:xfrm>
          </p:grpSpPr>
          <p:sp>
            <p:nvSpPr>
              <p:cNvPr id="8" name="Rounded Rectangle 7"/>
              <p:cNvSpPr/>
              <p:nvPr/>
            </p:nvSpPr>
            <p:spPr>
              <a:xfrm>
                <a:off x="3005960" y="1145211"/>
                <a:ext cx="1759772" cy="2706500"/>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ounded Rectangle 8"/>
              <p:cNvSpPr/>
              <p:nvPr/>
            </p:nvSpPr>
            <p:spPr>
              <a:xfrm>
                <a:off x="3117964" y="2897528"/>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Rounded Rectangle 9"/>
              <p:cNvSpPr/>
              <p:nvPr/>
            </p:nvSpPr>
            <p:spPr>
              <a:xfrm>
                <a:off x="3118038" y="1534383"/>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1" name="TextBox 10"/>
              <p:cNvSpPr txBox="1"/>
              <p:nvPr/>
            </p:nvSpPr>
            <p:spPr>
              <a:xfrm>
                <a:off x="3423775" y="1153861"/>
                <a:ext cx="930627" cy="344274"/>
              </a:xfrm>
              <a:prstGeom prst="rect">
                <a:avLst/>
              </a:prstGeom>
              <a:noFill/>
            </p:spPr>
            <p:txBody>
              <a:bodyPr wrap="none" rtlCol="0">
                <a:spAutoFit/>
              </a:bodyPr>
              <a:lstStyle/>
              <a:p>
                <a:r>
                  <a:rPr lang="nl-BE" sz="2133" b="1" dirty="0">
                    <a:solidFill>
                      <a:schemeClr val="accent1">
                        <a:lumMod val="50000"/>
                      </a:schemeClr>
                    </a:solidFill>
                  </a:rPr>
                  <a:t>Block 52</a:t>
                </a:r>
              </a:p>
            </p:txBody>
          </p:sp>
          <p:sp>
            <p:nvSpPr>
              <p:cNvPr id="21" name="Rounded Rectangle 20"/>
              <p:cNvSpPr/>
              <p:nvPr/>
            </p:nvSpPr>
            <p:spPr>
              <a:xfrm>
                <a:off x="3109900" y="2003076"/>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 name="Rounded Rectangle 21"/>
              <p:cNvSpPr/>
              <p:nvPr/>
            </p:nvSpPr>
            <p:spPr>
              <a:xfrm>
                <a:off x="3109388" y="2450302"/>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Rounded Rectangle 29"/>
              <p:cNvSpPr/>
              <p:nvPr/>
            </p:nvSpPr>
            <p:spPr>
              <a:xfrm>
                <a:off x="310990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grpSp>
        <p:grpSp>
          <p:nvGrpSpPr>
            <p:cNvPr id="54" name="Group 53"/>
            <p:cNvGrpSpPr/>
            <p:nvPr/>
          </p:nvGrpSpPr>
          <p:grpSpPr>
            <a:xfrm>
              <a:off x="838273" y="915566"/>
              <a:ext cx="1759772" cy="2241387"/>
              <a:chOff x="925893" y="1145210"/>
              <a:chExt cx="1759772" cy="2241387"/>
            </a:xfrm>
          </p:grpSpPr>
          <p:sp>
            <p:nvSpPr>
              <p:cNvPr id="4" name="Rounded Rectangle 3"/>
              <p:cNvSpPr/>
              <p:nvPr/>
            </p:nvSpPr>
            <p:spPr>
              <a:xfrm>
                <a:off x="925893" y="1145210"/>
                <a:ext cx="1759772" cy="2241387"/>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Rounded Rectangle 4"/>
              <p:cNvSpPr/>
              <p:nvPr/>
            </p:nvSpPr>
            <p:spPr>
              <a:xfrm>
                <a:off x="1031902" y="2884280"/>
                <a:ext cx="1551110"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ounded Rectangle 5"/>
              <p:cNvSpPr/>
              <p:nvPr/>
            </p:nvSpPr>
            <p:spPr>
              <a:xfrm>
                <a:off x="1030783" y="2001357"/>
                <a:ext cx="1552123" cy="383993"/>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TextBox 6"/>
              <p:cNvSpPr txBox="1"/>
              <p:nvPr/>
            </p:nvSpPr>
            <p:spPr>
              <a:xfrm>
                <a:off x="1355976" y="1153860"/>
                <a:ext cx="930627" cy="344274"/>
              </a:xfrm>
              <a:prstGeom prst="rect">
                <a:avLst/>
              </a:prstGeom>
              <a:noFill/>
            </p:spPr>
            <p:txBody>
              <a:bodyPr wrap="none" rtlCol="0">
                <a:spAutoFit/>
              </a:bodyPr>
              <a:lstStyle/>
              <a:p>
                <a:r>
                  <a:rPr lang="nl-BE" sz="2133" b="1" dirty="0">
                    <a:solidFill>
                      <a:schemeClr val="accent1">
                        <a:lumMod val="50000"/>
                      </a:schemeClr>
                    </a:solidFill>
                  </a:rPr>
                  <a:t>Block 51</a:t>
                </a:r>
              </a:p>
            </p:txBody>
          </p:sp>
          <p:sp>
            <p:nvSpPr>
              <p:cNvPr id="20" name="Rounded Rectangle 19"/>
              <p:cNvSpPr/>
              <p:nvPr/>
            </p:nvSpPr>
            <p:spPr>
              <a:xfrm>
                <a:off x="1031797" y="1534383"/>
                <a:ext cx="1551109"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9" name="Rounded Rectangle 28"/>
              <p:cNvSpPr/>
              <p:nvPr/>
            </p:nvSpPr>
            <p:spPr>
              <a:xfrm>
                <a:off x="1030783" y="2442818"/>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5,10 BTC     →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591" y="2486790"/>
                <a:ext cx="287963" cy="287963"/>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782" y="2486790"/>
                <a:ext cx="224251" cy="287963"/>
              </a:xfrm>
              <a:prstGeom prst="rect">
                <a:avLst/>
              </a:prstGeom>
            </p:spPr>
          </p:pic>
        </p:grpSp>
        <p:grpSp>
          <p:nvGrpSpPr>
            <p:cNvPr id="56" name="Group 55"/>
            <p:cNvGrpSpPr/>
            <p:nvPr/>
          </p:nvGrpSpPr>
          <p:grpSpPr>
            <a:xfrm>
              <a:off x="5034927" y="915566"/>
              <a:ext cx="1759772" cy="2706500"/>
              <a:chOff x="5084785" y="1145210"/>
              <a:chExt cx="1759772" cy="2706500"/>
            </a:xfrm>
          </p:grpSpPr>
          <p:sp>
            <p:nvSpPr>
              <p:cNvPr id="13" name="Rounded Rectangle 12"/>
              <p:cNvSpPr/>
              <p:nvPr/>
            </p:nvSpPr>
            <p:spPr>
              <a:xfrm>
                <a:off x="5084785" y="1145210"/>
                <a:ext cx="1759772" cy="2706500"/>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Rounded Rectangle 13"/>
              <p:cNvSpPr/>
              <p:nvPr/>
            </p:nvSpPr>
            <p:spPr>
              <a:xfrm>
                <a:off x="5211680" y="1534383"/>
                <a:ext cx="153707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5" name="TextBox 14"/>
              <p:cNvSpPr txBox="1"/>
              <p:nvPr/>
            </p:nvSpPr>
            <p:spPr>
              <a:xfrm>
                <a:off x="5522453" y="1157941"/>
                <a:ext cx="930627" cy="344274"/>
              </a:xfrm>
              <a:prstGeom prst="rect">
                <a:avLst/>
              </a:prstGeom>
              <a:noFill/>
            </p:spPr>
            <p:txBody>
              <a:bodyPr wrap="none" rtlCol="0">
                <a:spAutoFit/>
              </a:bodyPr>
              <a:lstStyle/>
              <a:p>
                <a:r>
                  <a:rPr lang="nl-BE" sz="2133" b="1" dirty="0">
                    <a:solidFill>
                      <a:schemeClr val="accent1">
                        <a:lumMod val="50000"/>
                      </a:schemeClr>
                    </a:solidFill>
                  </a:rPr>
                  <a:t>Block 53</a:t>
                </a:r>
              </a:p>
            </p:txBody>
          </p:sp>
          <p:sp>
            <p:nvSpPr>
              <p:cNvPr id="16" name="Rounded Rectangle 15"/>
              <p:cNvSpPr/>
              <p:nvPr/>
            </p:nvSpPr>
            <p:spPr>
              <a:xfrm>
                <a:off x="5188610" y="2900052"/>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 name="Rounded Rectangle 16"/>
              <p:cNvSpPr/>
              <p:nvPr/>
            </p:nvSpPr>
            <p:spPr>
              <a:xfrm>
                <a:off x="5188610" y="2010648"/>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1" name="Rounded Rectangle 30"/>
              <p:cNvSpPr/>
              <p:nvPr/>
            </p:nvSpPr>
            <p:spPr>
              <a:xfrm>
                <a:off x="5188610" y="2455350"/>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sp>
            <p:nvSpPr>
              <p:cNvPr id="32" name="Rounded Rectangle 31"/>
              <p:cNvSpPr/>
              <p:nvPr/>
            </p:nvSpPr>
            <p:spPr>
              <a:xfrm>
                <a:off x="518861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0,70 BTC     →    </a:t>
                </a:r>
              </a:p>
            </p:txBody>
          </p:sp>
          <p:pic>
            <p:nvPicPr>
              <p:cNvPr id="3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751" y="3404595"/>
                <a:ext cx="221062" cy="287963"/>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622" y="3404595"/>
                <a:ext cx="224251" cy="287963"/>
              </a:xfrm>
              <a:prstGeom prst="rect">
                <a:avLst/>
              </a:prstGeom>
            </p:spPr>
          </p:pic>
        </p:grpSp>
        <p:grpSp>
          <p:nvGrpSpPr>
            <p:cNvPr id="57" name="Group 56"/>
            <p:cNvGrpSpPr/>
            <p:nvPr/>
          </p:nvGrpSpPr>
          <p:grpSpPr>
            <a:xfrm>
              <a:off x="7133137" y="915566"/>
              <a:ext cx="1759772" cy="2284613"/>
              <a:chOff x="7133137" y="1145212"/>
              <a:chExt cx="1759772" cy="2284613"/>
            </a:xfrm>
          </p:grpSpPr>
          <p:sp>
            <p:nvSpPr>
              <p:cNvPr id="23" name="Rounded Rectangle 22"/>
              <p:cNvSpPr/>
              <p:nvPr/>
            </p:nvSpPr>
            <p:spPr>
              <a:xfrm>
                <a:off x="7133137" y="1145212"/>
                <a:ext cx="1759772" cy="2284613"/>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4" name="Rounded Rectangle 23"/>
              <p:cNvSpPr/>
              <p:nvPr/>
            </p:nvSpPr>
            <p:spPr>
              <a:xfrm>
                <a:off x="7257334" y="1534383"/>
                <a:ext cx="153163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5" name="Rounded Rectangle 24"/>
              <p:cNvSpPr/>
              <p:nvPr/>
            </p:nvSpPr>
            <p:spPr>
              <a:xfrm>
                <a:off x="7237078" y="246488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6" name="Rounded Rectangle 25"/>
              <p:cNvSpPr/>
              <p:nvPr/>
            </p:nvSpPr>
            <p:spPr>
              <a:xfrm>
                <a:off x="7237078" y="2010648"/>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7" name="TextBox 26"/>
              <p:cNvSpPr txBox="1"/>
              <p:nvPr/>
            </p:nvSpPr>
            <p:spPr>
              <a:xfrm>
                <a:off x="7573348" y="1157943"/>
                <a:ext cx="930627" cy="344274"/>
              </a:xfrm>
              <a:prstGeom prst="rect">
                <a:avLst/>
              </a:prstGeom>
              <a:noFill/>
            </p:spPr>
            <p:txBody>
              <a:bodyPr wrap="none" rtlCol="0">
                <a:spAutoFit/>
              </a:bodyPr>
              <a:lstStyle/>
              <a:p>
                <a:r>
                  <a:rPr lang="nl-BE" sz="2133" b="1" dirty="0">
                    <a:solidFill>
                      <a:schemeClr val="accent1">
                        <a:lumMod val="50000"/>
                      </a:schemeClr>
                    </a:solidFill>
                  </a:rPr>
                  <a:t>Block 54</a:t>
                </a:r>
              </a:p>
            </p:txBody>
          </p:sp>
          <p:grpSp>
            <p:nvGrpSpPr>
              <p:cNvPr id="37" name="Group 36"/>
              <p:cNvGrpSpPr/>
              <p:nvPr/>
            </p:nvGrpSpPr>
            <p:grpSpPr>
              <a:xfrm>
                <a:off x="7237078" y="2919121"/>
                <a:ext cx="1552123" cy="383993"/>
                <a:chOff x="7213694" y="3169955"/>
                <a:chExt cx="1746364" cy="432048"/>
              </a:xfrm>
            </p:grpSpPr>
            <p:sp>
              <p:nvSpPr>
                <p:cNvPr id="38" name="Rounded Rectangle 37"/>
                <p:cNvSpPr/>
                <p:nvPr/>
              </p:nvSpPr>
              <p:spPr>
                <a:xfrm>
                  <a:off x="7213694" y="3169955"/>
                  <a:ext cx="1746364" cy="432048"/>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0,40 BTC     →    </a:t>
                  </a:r>
                </a:p>
              </p:txBody>
            </p:sp>
            <p:pic>
              <p:nvPicPr>
                <p:cNvPr id="39"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522" y="3233187"/>
                  <a:ext cx="248727" cy="323999"/>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233" y="3233187"/>
                  <a:ext cx="324001" cy="323999"/>
                </a:xfrm>
                <a:prstGeom prst="rect">
                  <a:avLst/>
                </a:prstGeom>
              </p:spPr>
            </p:pic>
          </p:grpSp>
        </p:grpSp>
        <p:grpSp>
          <p:nvGrpSpPr>
            <p:cNvPr id="53" name="Group 52"/>
            <p:cNvGrpSpPr/>
            <p:nvPr/>
          </p:nvGrpSpPr>
          <p:grpSpPr>
            <a:xfrm>
              <a:off x="-1260054" y="915566"/>
              <a:ext cx="1759772" cy="1835546"/>
              <a:chOff x="-1292228" y="1131590"/>
              <a:chExt cx="1759772" cy="1835546"/>
            </a:xfrm>
          </p:grpSpPr>
          <p:sp>
            <p:nvSpPr>
              <p:cNvPr id="45" name="Rounded Rectangle 44"/>
              <p:cNvSpPr/>
              <p:nvPr/>
            </p:nvSpPr>
            <p:spPr>
              <a:xfrm>
                <a:off x="-1292228" y="1131590"/>
                <a:ext cx="1759772" cy="1835546"/>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7" name="Rounded Rectangle 46"/>
              <p:cNvSpPr/>
              <p:nvPr/>
            </p:nvSpPr>
            <p:spPr>
              <a:xfrm>
                <a:off x="-1180150" y="1520762"/>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8" name="TextBox 47"/>
              <p:cNvSpPr txBox="1"/>
              <p:nvPr/>
            </p:nvSpPr>
            <p:spPr>
              <a:xfrm>
                <a:off x="-862621" y="1131590"/>
                <a:ext cx="930627" cy="344274"/>
              </a:xfrm>
              <a:prstGeom prst="rect">
                <a:avLst/>
              </a:prstGeom>
              <a:noFill/>
            </p:spPr>
            <p:txBody>
              <a:bodyPr wrap="none" rtlCol="0">
                <a:spAutoFit/>
              </a:bodyPr>
              <a:lstStyle/>
              <a:p>
                <a:r>
                  <a:rPr lang="nl-BE" sz="2133" b="1" dirty="0">
                    <a:solidFill>
                      <a:schemeClr val="accent1">
                        <a:lumMod val="50000"/>
                      </a:schemeClr>
                    </a:solidFill>
                  </a:rPr>
                  <a:t>Block 50</a:t>
                </a:r>
              </a:p>
            </p:txBody>
          </p:sp>
          <p:sp>
            <p:nvSpPr>
              <p:cNvPr id="49" name="Rounded Rectangle 48"/>
              <p:cNvSpPr/>
              <p:nvPr/>
            </p:nvSpPr>
            <p:spPr>
              <a:xfrm>
                <a:off x="-1188288" y="198945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0" name="Rounded Rectangle 49"/>
              <p:cNvSpPr/>
              <p:nvPr/>
            </p:nvSpPr>
            <p:spPr>
              <a:xfrm>
                <a:off x="-1188800" y="2436681"/>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cxnSp>
          <p:nvCxnSpPr>
            <p:cNvPr id="59" name="Straight Arrow Connector 58"/>
            <p:cNvCxnSpPr/>
            <p:nvPr/>
          </p:nvCxnSpPr>
          <p:spPr>
            <a:xfrm flipH="1" flipV="1">
              <a:off x="2604145"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4709606"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812875"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8789201"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sp>
        <p:nvSpPr>
          <p:cNvPr id="63" name="Rounded Rectangle 62"/>
          <p:cNvSpPr/>
          <p:nvPr/>
        </p:nvSpPr>
        <p:spPr>
          <a:xfrm>
            <a:off x="5247870" y="4656323"/>
            <a:ext cx="6432417"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rgbClr val="0087BE"/>
                </a:solidFill>
              </a:rPr>
              <a:t>At </a:t>
            </a:r>
            <a:r>
              <a:rPr lang="nl-BE" sz="2133" dirty="0" err="1">
                <a:solidFill>
                  <a:srgbClr val="0087BE"/>
                </a:solidFill>
              </a:rPr>
              <a:t>predetermined</a:t>
            </a:r>
            <a:r>
              <a:rPr lang="nl-BE" sz="2133" dirty="0">
                <a:solidFill>
                  <a:srgbClr val="0087BE"/>
                </a:solidFill>
              </a:rPr>
              <a:t> </a:t>
            </a:r>
            <a:r>
              <a:rPr lang="nl-BE" sz="2133" dirty="0" err="1">
                <a:solidFill>
                  <a:srgbClr val="0087BE"/>
                </a:solidFill>
              </a:rPr>
              <a:t>frequency</a:t>
            </a:r>
            <a:r>
              <a:rPr lang="nl-BE" sz="2133" dirty="0">
                <a:solidFill>
                  <a:srgbClr val="0087BE"/>
                </a:solidFill>
              </a:rPr>
              <a:t>, </a:t>
            </a:r>
            <a:r>
              <a:rPr lang="nl-BE" sz="2133" dirty="0" err="1">
                <a:solidFill>
                  <a:srgbClr val="0087BE"/>
                </a:solidFill>
              </a:rPr>
              <a:t>the</a:t>
            </a:r>
            <a:r>
              <a:rPr lang="nl-BE" sz="2133" dirty="0">
                <a:solidFill>
                  <a:srgbClr val="0087BE"/>
                </a:solidFill>
              </a:rPr>
              <a:t> </a:t>
            </a:r>
            <a:r>
              <a:rPr lang="nl-BE" sz="2133" dirty="0" err="1">
                <a:solidFill>
                  <a:srgbClr val="0087BE"/>
                </a:solidFill>
              </a:rPr>
              <a:t>network</a:t>
            </a:r>
            <a:r>
              <a:rPr lang="nl-BE" sz="2133" dirty="0">
                <a:solidFill>
                  <a:srgbClr val="0087BE"/>
                </a:solidFill>
              </a:rPr>
              <a:t> </a:t>
            </a:r>
            <a:r>
              <a:rPr lang="nl-BE" sz="2133" dirty="0" err="1">
                <a:solidFill>
                  <a:srgbClr val="0087BE"/>
                </a:solidFill>
              </a:rPr>
              <a:t>appends</a:t>
            </a:r>
            <a:r>
              <a:rPr lang="nl-BE" sz="2133" dirty="0">
                <a:solidFill>
                  <a:srgbClr val="0087BE"/>
                </a:solidFill>
              </a:rPr>
              <a:t> new block </a:t>
            </a:r>
            <a:r>
              <a:rPr lang="nl-BE" sz="2133" dirty="0" err="1">
                <a:solidFill>
                  <a:srgbClr val="0087BE"/>
                </a:solidFill>
              </a:rPr>
              <a:t>with</a:t>
            </a:r>
            <a:r>
              <a:rPr lang="nl-BE" sz="2133" dirty="0">
                <a:solidFill>
                  <a:srgbClr val="0087BE"/>
                </a:solidFill>
              </a:rPr>
              <a:t> most recent transactions</a:t>
            </a:r>
          </a:p>
        </p:txBody>
      </p:sp>
      <p:sp>
        <p:nvSpPr>
          <p:cNvPr id="64" name="Rounded Rectangle 63"/>
          <p:cNvSpPr/>
          <p:nvPr/>
        </p:nvSpPr>
        <p:spPr>
          <a:xfrm>
            <a:off x="3808021" y="5609409"/>
            <a:ext cx="3612612"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rgbClr val="0087BE"/>
                </a:solidFill>
              </a:rPr>
              <a:t>Transaction in blockchain </a:t>
            </a:r>
            <a:r>
              <a:rPr lang="nl-BE" sz="2133" dirty="0" err="1">
                <a:solidFill>
                  <a:srgbClr val="0087BE"/>
                </a:solidFill>
              </a:rPr>
              <a:t>cannot</a:t>
            </a:r>
            <a:r>
              <a:rPr lang="nl-BE" sz="2133" dirty="0">
                <a:solidFill>
                  <a:srgbClr val="0087BE"/>
                </a:solidFill>
              </a:rPr>
              <a:t> </a:t>
            </a:r>
            <a:r>
              <a:rPr lang="nl-BE" sz="2133" dirty="0" err="1">
                <a:solidFill>
                  <a:srgbClr val="0087BE"/>
                </a:solidFill>
              </a:rPr>
              <a:t>be</a:t>
            </a:r>
            <a:r>
              <a:rPr lang="nl-BE" sz="2133" dirty="0">
                <a:solidFill>
                  <a:srgbClr val="0087BE"/>
                </a:solidFill>
              </a:rPr>
              <a:t> </a:t>
            </a:r>
            <a:r>
              <a:rPr lang="nl-BE" sz="2133" dirty="0" err="1">
                <a:solidFill>
                  <a:srgbClr val="0087BE"/>
                </a:solidFill>
              </a:rPr>
              <a:t>removed</a:t>
            </a:r>
            <a:endParaRPr lang="nl-BE" sz="2133" dirty="0">
              <a:solidFill>
                <a:srgbClr val="0087BE"/>
              </a:solidFill>
            </a:endParaRPr>
          </a:p>
        </p:txBody>
      </p:sp>
      <p:sp>
        <p:nvSpPr>
          <p:cNvPr id="65" name="Rounded Rectangle 64"/>
          <p:cNvSpPr/>
          <p:nvPr/>
        </p:nvSpPr>
        <p:spPr>
          <a:xfrm>
            <a:off x="431372" y="5609409"/>
            <a:ext cx="2998129"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rgbClr val="0087BE"/>
                </a:solidFill>
              </a:rPr>
              <a:t>Blockchain </a:t>
            </a:r>
            <a:r>
              <a:rPr lang="nl-BE" sz="2133" dirty="0" err="1">
                <a:solidFill>
                  <a:srgbClr val="0087BE"/>
                </a:solidFill>
              </a:rPr>
              <a:t>contains</a:t>
            </a:r>
            <a:r>
              <a:rPr lang="nl-BE" sz="2133" dirty="0">
                <a:solidFill>
                  <a:srgbClr val="0087BE"/>
                </a:solidFill>
              </a:rPr>
              <a:t> ALL transactions</a:t>
            </a:r>
          </a:p>
        </p:txBody>
      </p:sp>
      <p:sp>
        <p:nvSpPr>
          <p:cNvPr id="66" name="Rounded Rectangle 65"/>
          <p:cNvSpPr/>
          <p:nvPr/>
        </p:nvSpPr>
        <p:spPr>
          <a:xfrm>
            <a:off x="431372" y="4656401"/>
            <a:ext cx="4416491"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smtClean="0">
                <a:solidFill>
                  <a:srgbClr val="0087BE"/>
                </a:solidFill>
              </a:rPr>
              <a:t>Concatenation</a:t>
            </a:r>
            <a:r>
              <a:rPr lang="nl-BE" sz="2133" dirty="0" smtClean="0">
                <a:solidFill>
                  <a:srgbClr val="0087BE"/>
                </a:solidFill>
              </a:rPr>
              <a:t> </a:t>
            </a:r>
            <a:r>
              <a:rPr lang="nl-BE" sz="2133" dirty="0">
                <a:solidFill>
                  <a:srgbClr val="0087BE"/>
                </a:solidFill>
              </a:rPr>
              <a:t>of blocks, </a:t>
            </a:r>
            <a:r>
              <a:rPr lang="nl-BE" sz="2133" dirty="0" err="1">
                <a:solidFill>
                  <a:srgbClr val="0087BE"/>
                </a:solidFill>
              </a:rPr>
              <a:t>which</a:t>
            </a:r>
            <a:r>
              <a:rPr lang="nl-BE" sz="2133" dirty="0">
                <a:solidFill>
                  <a:srgbClr val="0087BE"/>
                </a:solidFill>
              </a:rPr>
              <a:t> </a:t>
            </a:r>
            <a:r>
              <a:rPr lang="nl-BE" sz="2133" dirty="0" err="1">
                <a:solidFill>
                  <a:srgbClr val="0087BE"/>
                </a:solidFill>
              </a:rPr>
              <a:t>contain</a:t>
            </a:r>
            <a:r>
              <a:rPr lang="nl-BE" sz="2133" dirty="0">
                <a:solidFill>
                  <a:srgbClr val="0087BE"/>
                </a:solidFill>
              </a:rPr>
              <a:t> </a:t>
            </a:r>
            <a:r>
              <a:rPr lang="en-US" sz="2133" dirty="0" smtClean="0">
                <a:solidFill>
                  <a:srgbClr val="0087BE"/>
                </a:solidFill>
              </a:rPr>
              <a:t>transactions</a:t>
            </a:r>
            <a:endParaRPr lang="en-US" sz="2133" dirty="0">
              <a:solidFill>
                <a:srgbClr val="0087BE"/>
              </a:solidFill>
            </a:endParaRPr>
          </a:p>
        </p:txBody>
      </p:sp>
      <p:sp>
        <p:nvSpPr>
          <p:cNvPr id="67" name="Rounded Rectangle 66"/>
          <p:cNvSpPr/>
          <p:nvPr/>
        </p:nvSpPr>
        <p:spPr>
          <a:xfrm>
            <a:off x="7753616" y="5609409"/>
            <a:ext cx="3920413"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rgbClr val="0087BE"/>
                </a:solidFill>
              </a:rPr>
              <a:t>Many</a:t>
            </a:r>
            <a:r>
              <a:rPr lang="nl-BE" sz="2133" dirty="0">
                <a:solidFill>
                  <a:srgbClr val="0087BE"/>
                </a:solidFill>
              </a:rPr>
              <a:t> </a:t>
            </a:r>
            <a:r>
              <a:rPr lang="nl-BE" sz="2133" dirty="0" err="1">
                <a:solidFill>
                  <a:srgbClr val="0087BE"/>
                </a:solidFill>
              </a:rPr>
              <a:t>entities</a:t>
            </a:r>
            <a:r>
              <a:rPr lang="nl-BE" sz="2133" dirty="0">
                <a:solidFill>
                  <a:srgbClr val="0087BE"/>
                </a:solidFill>
              </a:rPr>
              <a:t> </a:t>
            </a:r>
            <a:r>
              <a:rPr lang="nl-BE" sz="2133" dirty="0" err="1">
                <a:solidFill>
                  <a:srgbClr val="0087BE"/>
                </a:solidFill>
              </a:rPr>
              <a:t>possess</a:t>
            </a:r>
            <a:r>
              <a:rPr lang="nl-BE" sz="2133" dirty="0">
                <a:solidFill>
                  <a:srgbClr val="0087BE"/>
                </a:solidFill>
              </a:rPr>
              <a:t> </a:t>
            </a:r>
            <a:r>
              <a:rPr lang="nl-BE" sz="2133" dirty="0" err="1">
                <a:solidFill>
                  <a:srgbClr val="0087BE"/>
                </a:solidFill>
              </a:rPr>
              <a:t>same</a:t>
            </a:r>
            <a:r>
              <a:rPr lang="nl-BE" sz="2133" dirty="0">
                <a:solidFill>
                  <a:srgbClr val="0087BE"/>
                </a:solidFill>
              </a:rPr>
              <a:t> copy of </a:t>
            </a:r>
            <a:r>
              <a:rPr lang="nl-BE" sz="2133" dirty="0" err="1">
                <a:solidFill>
                  <a:srgbClr val="0087BE"/>
                </a:solidFill>
              </a:rPr>
              <a:t>the</a:t>
            </a:r>
            <a:r>
              <a:rPr lang="nl-BE" sz="2133" dirty="0">
                <a:solidFill>
                  <a:srgbClr val="0087BE"/>
                </a:solidFill>
              </a:rPr>
              <a:t> blockchain</a:t>
            </a:r>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188</a:t>
            </a:fld>
            <a:r>
              <a:rPr lang="fr-BE" smtClean="0"/>
              <a:t> </a:t>
            </a:r>
            <a:endParaRPr lang="fr-BE" dirty="0"/>
          </a:p>
        </p:txBody>
      </p:sp>
    </p:spTree>
    <p:extLst>
      <p:ext uri="{BB962C8B-B14F-4D97-AF65-F5344CB8AC3E}">
        <p14:creationId xmlns:p14="http://schemas.microsoft.com/office/powerpoint/2010/main" val="1630661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27651" y="1363546"/>
            <a:ext cx="6872119" cy="37477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lide Number Placeholder 3"/>
          <p:cNvSpPr>
            <a:spLocks noGrp="1"/>
          </p:cNvSpPr>
          <p:nvPr>
            <p:ph type="sldNum" sz="quarter" idx="4"/>
          </p:nvPr>
        </p:nvSpPr>
        <p:spPr/>
        <p:txBody>
          <a:bodyPr/>
          <a:lstStyle/>
          <a:p>
            <a:fld id="{13B540AB-6939-4937-A918-1D15FF1C7CE3}" type="slidenum">
              <a:rPr lang="nl-BE" smtClean="0"/>
              <a:pPr/>
              <a:t>189</a:t>
            </a:fld>
            <a:endParaRPr lang="nl-BE" dirty="0"/>
          </a:p>
        </p:txBody>
      </p:sp>
      <p:sp>
        <p:nvSpPr>
          <p:cNvPr id="2" name="Title 1"/>
          <p:cNvSpPr>
            <a:spLocks noGrp="1"/>
          </p:cNvSpPr>
          <p:nvPr>
            <p:ph type="title"/>
          </p:nvPr>
        </p:nvSpPr>
        <p:spPr/>
        <p:txBody>
          <a:bodyPr/>
          <a:lstStyle/>
          <a:p>
            <a:r>
              <a:rPr lang="nl-BE" smtClean="0"/>
              <a:t>Traditional contract</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406" y="2881643"/>
            <a:ext cx="966501" cy="12589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240" y="2879073"/>
            <a:ext cx="1261563" cy="1261563"/>
          </a:xfrm>
          <a:prstGeom prst="rect">
            <a:avLst/>
          </a:prstGeom>
        </p:spPr>
      </p:pic>
      <p:cxnSp>
        <p:nvCxnSpPr>
          <p:cNvPr id="36" name="Elbow Connector 35"/>
          <p:cNvCxnSpPr>
            <a:stCxn id="7" idx="3"/>
          </p:cNvCxnSpPr>
          <p:nvPr/>
        </p:nvCxnSpPr>
        <p:spPr>
          <a:xfrm>
            <a:off x="4465800" y="350985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a:off x="7075755" y="352066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026" idx="2"/>
          </p:cNvCxnSpPr>
          <p:nvPr/>
        </p:nvCxnSpPr>
        <p:spPr>
          <a:xfrm flipH="1">
            <a:off x="6379323" y="2812851"/>
            <a:ext cx="0" cy="376636"/>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3073235" y="6021288"/>
            <a:ext cx="6728103"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Trusted authority may be required</a:t>
            </a:r>
            <a:endParaRPr lang="nl-BE" sz="2400" dirty="0"/>
          </a:p>
        </p:txBody>
      </p:sp>
      <p:sp>
        <p:nvSpPr>
          <p:cNvPr id="3" name="TextBox 2"/>
          <p:cNvSpPr txBox="1"/>
          <p:nvPr/>
        </p:nvSpPr>
        <p:spPr>
          <a:xfrm>
            <a:off x="6149129" y="4741986"/>
            <a:ext cx="576312" cy="369332"/>
          </a:xfrm>
          <a:prstGeom prst="rect">
            <a:avLst/>
          </a:prstGeom>
          <a:noFill/>
        </p:spPr>
        <p:txBody>
          <a:bodyPr wrap="none" rtlCol="0">
            <a:spAutoFit/>
          </a:bodyPr>
          <a:lstStyle/>
          <a:p>
            <a:r>
              <a:rPr lang="nl-BE" b="1" dirty="0" err="1" smtClean="0"/>
              <a:t>Text</a:t>
            </a:r>
            <a:endParaRPr lang="nl-BE" b="1" dirty="0"/>
          </a:p>
        </p:txBody>
      </p:sp>
      <p:pic>
        <p:nvPicPr>
          <p:cNvPr id="1026" name="Picture 2" descr="http://icons.iconarchive.com/icons/aha-soft/large-user/512/Notary-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347" y="1464447"/>
            <a:ext cx="1348409" cy="1348409"/>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3071667" y="5445224"/>
            <a:ext cx="6728103" cy="4320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Contract </a:t>
            </a:r>
            <a:r>
              <a:rPr lang="nl-BE" sz="2400" dirty="0" err="1" smtClean="0"/>
              <a:t>enforced</a:t>
            </a:r>
            <a:r>
              <a:rPr lang="nl-BE" sz="2400" dirty="0" smtClean="0"/>
              <a:t> </a:t>
            </a:r>
            <a:r>
              <a:rPr lang="nl-BE" sz="2400" dirty="0" err="1" smtClean="0"/>
              <a:t>by</a:t>
            </a:r>
            <a:r>
              <a:rPr lang="nl-BE" sz="2400" dirty="0" smtClean="0"/>
              <a:t> </a:t>
            </a:r>
            <a:r>
              <a:rPr lang="nl-BE" sz="2400" dirty="0" err="1" smtClean="0"/>
              <a:t>legislation</a:t>
            </a:r>
            <a:endParaRPr lang="nl-BE" sz="2400" dirty="0"/>
          </a:p>
        </p:txBody>
      </p:sp>
      <p:grpSp>
        <p:nvGrpSpPr>
          <p:cNvPr id="16" name="Group 15"/>
          <p:cNvGrpSpPr/>
          <p:nvPr/>
        </p:nvGrpSpPr>
        <p:grpSpPr>
          <a:xfrm>
            <a:off x="2303489" y="836715"/>
            <a:ext cx="1255459" cy="1255459"/>
            <a:chOff x="4136384" y="1511480"/>
            <a:chExt cx="1255459" cy="1255459"/>
          </a:xfrm>
        </p:grpSpPr>
        <p:pic>
          <p:nvPicPr>
            <p:cNvPr id="17" name="Picture 4"/>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9952" y="1511480"/>
              <a:ext cx="755898" cy="72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icons.iconarchive.com/icons/aha-soft/free-large-boss/512/Judge-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6384" y="1511480"/>
              <a:ext cx="1255459" cy="125545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0275" y="4061780"/>
            <a:ext cx="770880" cy="770880"/>
          </a:xfrm>
          <a:prstGeom prst="rect">
            <a:avLst/>
          </a:prstGeom>
        </p:spPr>
      </p:pic>
      <p:pic>
        <p:nvPicPr>
          <p:cNvPr id="15" name="Picture 2" descr="http://www.immigrationbureau.com/images/icons/widgets/business-employee-visa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2361" y="3063942"/>
            <a:ext cx="1423394" cy="106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05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smtClean="0"/>
              <a:t>pre-processed messages</a:t>
            </a:r>
          </a:p>
          <a:p>
            <a:pPr lvl="1"/>
            <a:r>
              <a:rPr lang="en-GB" smtClean="0"/>
              <a:t>beginning/end of labour contract, beginning/end of self-employed activity</a:t>
            </a:r>
          </a:p>
          <a:p>
            <a:pPr lvl="1"/>
            <a:r>
              <a:rPr lang="en-GB" smtClean="0"/>
              <a:t>contribution certificates medical care (employees, self-employed, beneficiaries of social security allowances)</a:t>
            </a:r>
          </a:p>
          <a:p>
            <a:pPr lvl="1"/>
            <a:r>
              <a:rPr lang="en-GB" smtClean="0"/>
              <a:t>unemployment benefits</a:t>
            </a:r>
          </a:p>
          <a:p>
            <a:pPr lvl="1"/>
            <a:r>
              <a:rPr lang="en-GB" smtClean="0"/>
              <a:t>benefits in case of career break</a:t>
            </a:r>
          </a:p>
          <a:p>
            <a:pPr lvl="1"/>
            <a:r>
              <a:rPr lang="en-GB" smtClean="0"/>
              <a:t>benefits in case of incapacity for work ((labour) accident, (occupational) disease)</a:t>
            </a:r>
          </a:p>
          <a:p>
            <a:pPr lvl="1"/>
            <a:r>
              <a:rPr lang="en-GB" smtClean="0"/>
              <a:t>reimbursement of health care costs</a:t>
            </a:r>
          </a:p>
          <a:p>
            <a:pPr lvl="1"/>
            <a:r>
              <a:rPr lang="en-GB" smtClean="0"/>
              <a:t>child benefits</a:t>
            </a:r>
          </a:p>
          <a:p>
            <a:pPr lvl="1"/>
            <a:r>
              <a:rPr lang="en-GB" smtClean="0"/>
              <a:t>old age pensions</a:t>
            </a:r>
          </a:p>
          <a:p>
            <a:pPr lvl="1"/>
            <a:r>
              <a:rPr lang="en-GB" smtClean="0"/>
              <a:t>holiday pay</a:t>
            </a:r>
          </a:p>
          <a:p>
            <a:pPr lvl="1"/>
            <a:r>
              <a:rPr lang="en-GB" smtClean="0"/>
              <a:t>benefits for the disabled</a:t>
            </a:r>
          </a:p>
          <a:p>
            <a:pPr lvl="1"/>
            <a:r>
              <a:rPr lang="en-GB" smtClean="0"/>
              <a:t>guaranteed minimum income – social welfare</a:t>
            </a:r>
          </a:p>
          <a:p>
            <a:pPr lvl="1"/>
            <a:r>
              <a:rPr lang="en-GB" smtClean="0"/>
              <a:t>derived rights (e.g. tax reduction/exemption, free public transport, ...)</a:t>
            </a:r>
          </a:p>
          <a:p>
            <a:pPr lvl="1"/>
            <a:r>
              <a:rPr lang="en-GB" smtClean="0"/>
              <a:t>migrant workers</a:t>
            </a:r>
          </a:p>
          <a:p>
            <a:pPr lvl="1"/>
            <a:r>
              <a:rPr lang="en-GB" smtClean="0"/>
              <a:t>…</a:t>
            </a:r>
          </a:p>
          <a:p>
            <a:r>
              <a:rPr lang="en-GB" smtClean="0"/>
              <a:t>services offered</a:t>
            </a:r>
          </a:p>
          <a:p>
            <a:pPr lvl="1"/>
            <a:r>
              <a:rPr lang="en-GB" smtClean="0"/>
              <a:t>interactive consultation</a:t>
            </a:r>
          </a:p>
          <a:p>
            <a:pPr lvl="1"/>
            <a:r>
              <a:rPr lang="en-GB" smtClean="0"/>
              <a:t>batch consultation</a:t>
            </a:r>
          </a:p>
          <a:p>
            <a:pPr lvl="1"/>
            <a:r>
              <a:rPr lang="en-GB" smtClean="0"/>
              <a:t>automatic communication of messages</a:t>
            </a:r>
          </a:p>
          <a:p>
            <a:endParaRPr lang="en-US" dirty="0"/>
          </a:p>
        </p:txBody>
      </p:sp>
      <p:sp>
        <p:nvSpPr>
          <p:cNvPr id="45058" name="Title 1"/>
          <p:cNvSpPr>
            <a:spLocks noGrp="1"/>
          </p:cNvSpPr>
          <p:nvPr>
            <p:ph type="title"/>
          </p:nvPr>
        </p:nvSpPr>
        <p:spPr/>
        <p:txBody>
          <a:bodyPr/>
          <a:lstStyle/>
          <a:p>
            <a:r>
              <a:rPr lang="en-GB" altLang="en-US" smtClean="0"/>
              <a:t>Pre-processed messages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19</a:t>
            </a:fld>
            <a:r>
              <a:rPr lang="fr-BE" smtClean="0"/>
              <a:t> </a:t>
            </a:r>
            <a:endParaRPr lang="fr-BE" dirty="0"/>
          </a:p>
        </p:txBody>
      </p:sp>
    </p:spTree>
    <p:extLst>
      <p:ext uri="{BB962C8B-B14F-4D97-AF65-F5344CB8AC3E}">
        <p14:creationId xmlns:p14="http://schemas.microsoft.com/office/powerpoint/2010/main" val="270303504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27651" y="1363546"/>
            <a:ext cx="6872119" cy="37477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Slide Number Placeholder 3"/>
          <p:cNvSpPr>
            <a:spLocks noGrp="1"/>
          </p:cNvSpPr>
          <p:nvPr>
            <p:ph type="sldNum" sz="quarter" idx="4"/>
          </p:nvPr>
        </p:nvSpPr>
        <p:spPr/>
        <p:txBody>
          <a:bodyPr/>
          <a:lstStyle/>
          <a:p>
            <a:fld id="{13B540AB-6939-4937-A918-1D15FF1C7CE3}" type="slidenum">
              <a:rPr lang="nl-BE" smtClean="0"/>
              <a:pPr/>
              <a:t>190</a:t>
            </a:fld>
            <a:endParaRPr lang="nl-BE" dirty="0"/>
          </a:p>
        </p:txBody>
      </p:sp>
      <p:sp>
        <p:nvSpPr>
          <p:cNvPr id="2" name="Title 1"/>
          <p:cNvSpPr>
            <a:spLocks noGrp="1"/>
          </p:cNvSpPr>
          <p:nvPr>
            <p:ph type="title"/>
          </p:nvPr>
        </p:nvSpPr>
        <p:spPr/>
        <p:txBody>
          <a:bodyPr/>
          <a:lstStyle/>
          <a:p>
            <a:r>
              <a:rPr lang="nl-BE" smtClean="0"/>
              <a:t>Smart contract</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406" y="2881643"/>
            <a:ext cx="966501" cy="12589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240" y="2879073"/>
            <a:ext cx="1261563" cy="1261563"/>
          </a:xfrm>
          <a:prstGeom prst="rect">
            <a:avLst/>
          </a:prstGeom>
        </p:spPr>
      </p:pic>
      <p:cxnSp>
        <p:nvCxnSpPr>
          <p:cNvPr id="36" name="Elbow Connector 35"/>
          <p:cNvCxnSpPr>
            <a:stCxn id="7" idx="3"/>
          </p:cNvCxnSpPr>
          <p:nvPr/>
        </p:nvCxnSpPr>
        <p:spPr>
          <a:xfrm>
            <a:off x="4465800" y="350985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a:off x="7075755" y="352066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026" idx="2"/>
          </p:cNvCxnSpPr>
          <p:nvPr/>
        </p:nvCxnSpPr>
        <p:spPr>
          <a:xfrm flipH="1">
            <a:off x="6379323" y="2812851"/>
            <a:ext cx="0" cy="376636"/>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1775520" y="5998264"/>
            <a:ext cx="6264696"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No </a:t>
            </a:r>
            <a:r>
              <a:rPr lang="nl-BE" sz="2400" dirty="0" err="1" smtClean="0"/>
              <a:t>trusted</a:t>
            </a:r>
            <a:r>
              <a:rPr lang="nl-BE" sz="2400" dirty="0" smtClean="0"/>
              <a:t> </a:t>
            </a:r>
            <a:r>
              <a:rPr lang="nl-BE" sz="2400" dirty="0" err="1" smtClean="0"/>
              <a:t>authority</a:t>
            </a:r>
            <a:r>
              <a:rPr lang="nl-BE" sz="2400" dirty="0" smtClean="0"/>
              <a:t> </a:t>
            </a:r>
            <a:r>
              <a:rPr lang="nl-BE" sz="2400" dirty="0" err="1" smtClean="0"/>
              <a:t>required</a:t>
            </a:r>
            <a:endParaRPr lang="nl-BE" sz="2400" dirty="0"/>
          </a:p>
        </p:txBody>
      </p:sp>
      <p:sp>
        <p:nvSpPr>
          <p:cNvPr id="3" name="TextBox 2"/>
          <p:cNvSpPr txBox="1"/>
          <p:nvPr/>
        </p:nvSpPr>
        <p:spPr>
          <a:xfrm>
            <a:off x="6149129" y="4741986"/>
            <a:ext cx="576312" cy="369332"/>
          </a:xfrm>
          <a:prstGeom prst="rect">
            <a:avLst/>
          </a:prstGeom>
          <a:noFill/>
        </p:spPr>
        <p:txBody>
          <a:bodyPr wrap="none" rtlCol="0">
            <a:spAutoFit/>
          </a:bodyPr>
          <a:lstStyle/>
          <a:p>
            <a:r>
              <a:rPr lang="nl-BE" b="1" dirty="0" err="1" smtClean="0"/>
              <a:t>Text</a:t>
            </a:r>
            <a:endParaRPr lang="nl-BE" b="1" dirty="0"/>
          </a:p>
        </p:txBody>
      </p:sp>
      <p:pic>
        <p:nvPicPr>
          <p:cNvPr id="1026" name="Picture 2" descr="http://icons.iconarchive.com/icons/aha-soft/large-user/512/Notary-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347" y="1464447"/>
            <a:ext cx="1348409" cy="1348409"/>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1775521" y="5406712"/>
            <a:ext cx="6264696" cy="4320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Contract </a:t>
            </a:r>
            <a:r>
              <a:rPr lang="nl-BE" sz="2400" dirty="0" err="1" smtClean="0"/>
              <a:t>enforced</a:t>
            </a:r>
            <a:r>
              <a:rPr lang="nl-BE" sz="2400" dirty="0" smtClean="0"/>
              <a:t> </a:t>
            </a:r>
            <a:r>
              <a:rPr lang="nl-BE" sz="2400" dirty="0" err="1" smtClean="0"/>
              <a:t>by</a:t>
            </a:r>
            <a:r>
              <a:rPr lang="nl-BE" sz="2400" dirty="0" smtClean="0"/>
              <a:t> </a:t>
            </a:r>
            <a:r>
              <a:rPr lang="nl-BE" sz="2400" dirty="0" err="1" smtClean="0"/>
              <a:t>technology</a:t>
            </a:r>
            <a:endParaRPr lang="nl-BE" sz="2400" dirty="0"/>
          </a:p>
        </p:txBody>
      </p:sp>
      <p:grpSp>
        <p:nvGrpSpPr>
          <p:cNvPr id="16" name="Group 15"/>
          <p:cNvGrpSpPr/>
          <p:nvPr/>
        </p:nvGrpSpPr>
        <p:grpSpPr>
          <a:xfrm>
            <a:off x="2303489" y="836715"/>
            <a:ext cx="1255459" cy="1255459"/>
            <a:chOff x="4136384" y="1511480"/>
            <a:chExt cx="1255459" cy="1255459"/>
          </a:xfrm>
        </p:grpSpPr>
        <p:pic>
          <p:nvPicPr>
            <p:cNvPr id="17" name="Picture 4"/>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9952" y="1511480"/>
              <a:ext cx="755898" cy="72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icons.iconarchive.com/icons/aha-soft/free-large-boss/512/Judge-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6384" y="1511480"/>
              <a:ext cx="1255459" cy="125545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0275" y="4061780"/>
            <a:ext cx="770880" cy="770880"/>
          </a:xfrm>
          <a:prstGeom prst="rect">
            <a:avLst/>
          </a:prstGeom>
        </p:spPr>
      </p:pic>
      <p:pic>
        <p:nvPicPr>
          <p:cNvPr id="15" name="Picture 2" descr="http://www.immigrationbureau.com/images/icons/widgets/business-employee-visa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2361" y="3063942"/>
            <a:ext cx="1423394" cy="10675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2096647" y="1036026"/>
            <a:ext cx="1953173" cy="734020"/>
            <a:chOff x="1580004" y="2304504"/>
            <a:chExt cx="1953173" cy="734020"/>
          </a:xfrm>
        </p:grpSpPr>
        <p:grpSp>
          <p:nvGrpSpPr>
            <p:cNvPr id="21" name="Group 20"/>
            <p:cNvGrpSpPr/>
            <p:nvPr/>
          </p:nvGrpSpPr>
          <p:grpSpPr>
            <a:xfrm>
              <a:off x="1580004" y="2304504"/>
              <a:ext cx="513013" cy="734020"/>
              <a:chOff x="611560" y="836712"/>
              <a:chExt cx="1728192" cy="2952328"/>
            </a:xfrm>
          </p:grpSpPr>
          <p:sp>
            <p:nvSpPr>
              <p:cNvPr id="41" name="Rounded Rectangle 40"/>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2" name="Rounded Rectangle 41"/>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3" name="Rounded Rectangle 42"/>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4" name="Rounded Rectangle 43"/>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5" name="Rounded Rectangle 44"/>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8" name="TextBox 47"/>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22" name="Group 21"/>
            <p:cNvGrpSpPr/>
            <p:nvPr/>
          </p:nvGrpSpPr>
          <p:grpSpPr>
            <a:xfrm>
              <a:off x="2300084" y="2304504"/>
              <a:ext cx="513013" cy="734020"/>
              <a:chOff x="611560" y="836712"/>
              <a:chExt cx="1728192" cy="2952328"/>
            </a:xfrm>
          </p:grpSpPr>
          <p:sp>
            <p:nvSpPr>
              <p:cNvPr id="33" name="Rounded Rectangle 32"/>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4" name="Rounded Rectangle 33"/>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5" name="Rounded Rectangle 34"/>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7" name="Rounded Rectangle 3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8" name="Rounded Rectangle 3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0" name="TextBox 39"/>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23" name="Group 22"/>
            <p:cNvGrpSpPr/>
            <p:nvPr/>
          </p:nvGrpSpPr>
          <p:grpSpPr>
            <a:xfrm>
              <a:off x="3020164" y="2304504"/>
              <a:ext cx="513013" cy="734020"/>
              <a:chOff x="611560" y="836712"/>
              <a:chExt cx="1728192" cy="2952328"/>
            </a:xfrm>
          </p:grpSpPr>
          <p:sp>
            <p:nvSpPr>
              <p:cNvPr id="26" name="Rounded Rectangle 25"/>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7" name="Rounded Rectangle 26"/>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8" name="Rounded Rectangle 27"/>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9" name="Rounded Rectangle 2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Rounded Rectangle 2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2" name="TextBox 31"/>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24" name="Elbow Connector 23"/>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6096003" y="4741986"/>
            <a:ext cx="668773" cy="369332"/>
          </a:xfrm>
          <a:prstGeom prst="rect">
            <a:avLst/>
          </a:prstGeom>
          <a:noFill/>
        </p:spPr>
        <p:txBody>
          <a:bodyPr wrap="none" rtlCol="0">
            <a:spAutoFit/>
          </a:bodyPr>
          <a:lstStyle/>
          <a:p>
            <a:r>
              <a:rPr lang="nl-BE" b="1" dirty="0" smtClean="0"/>
              <a:t>Code</a:t>
            </a:r>
            <a:endParaRPr lang="nl-BE" b="1" dirty="0"/>
          </a:p>
        </p:txBody>
      </p:sp>
      <p:sp>
        <p:nvSpPr>
          <p:cNvPr id="8" name="Right Brace 7"/>
          <p:cNvSpPr/>
          <p:nvPr/>
        </p:nvSpPr>
        <p:spPr>
          <a:xfrm>
            <a:off x="8177362" y="5414058"/>
            <a:ext cx="418600" cy="10236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9" name="TextBox 8"/>
          <p:cNvSpPr txBox="1"/>
          <p:nvPr/>
        </p:nvSpPr>
        <p:spPr>
          <a:xfrm>
            <a:off x="8616281" y="5510360"/>
            <a:ext cx="1941750" cy="830997"/>
          </a:xfrm>
          <a:prstGeom prst="rect">
            <a:avLst/>
          </a:prstGeom>
          <a:noFill/>
        </p:spPr>
        <p:txBody>
          <a:bodyPr wrap="none" rtlCol="0">
            <a:spAutoFit/>
          </a:bodyPr>
          <a:lstStyle/>
          <a:p>
            <a:r>
              <a:rPr lang="nl-BE" sz="2400" dirty="0" err="1" smtClean="0"/>
              <a:t>Quicker</a:t>
            </a:r>
            <a:r>
              <a:rPr lang="nl-BE" sz="2400" dirty="0" smtClean="0"/>
              <a:t> &amp; </a:t>
            </a:r>
            <a:r>
              <a:rPr lang="nl-BE" sz="2400" dirty="0"/>
              <a:t/>
            </a:r>
            <a:br>
              <a:rPr lang="nl-BE" sz="2400" dirty="0"/>
            </a:br>
            <a:r>
              <a:rPr lang="nl-BE" sz="2400" dirty="0" smtClean="0"/>
              <a:t>more </a:t>
            </a:r>
            <a:r>
              <a:rPr lang="en-US" sz="2400" dirty="0" smtClean="0"/>
              <a:t>efficient</a:t>
            </a:r>
            <a:endParaRPr lang="en-US" sz="2400" dirty="0"/>
          </a:p>
        </p:txBody>
      </p:sp>
      <p:sp>
        <p:nvSpPr>
          <p:cNvPr id="50" name="Rounded Rectangle 49"/>
          <p:cNvSpPr/>
          <p:nvPr/>
        </p:nvSpPr>
        <p:spPr>
          <a:xfrm>
            <a:off x="7580100" y="1036026"/>
            <a:ext cx="2553135" cy="7791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More complex </a:t>
            </a:r>
            <a:r>
              <a:rPr lang="nl-BE" sz="2400" dirty="0" err="1" smtClean="0"/>
              <a:t>reality</a:t>
            </a:r>
            <a:endParaRPr lang="nl-BE" sz="2400" dirty="0"/>
          </a:p>
        </p:txBody>
      </p:sp>
    </p:spTree>
    <p:extLst>
      <p:ext uri="{BB962C8B-B14F-4D97-AF65-F5344CB8AC3E}">
        <p14:creationId xmlns:p14="http://schemas.microsoft.com/office/powerpoint/2010/main" val="58755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26"/>
                                        </p:tgtEl>
                                      </p:cBhvr>
                                    </p:animEffect>
                                    <p:set>
                                      <p:cBhvr>
                                        <p:cTn id="28" dur="1" fill="hold">
                                          <p:stCondLst>
                                            <p:cond delay="499"/>
                                          </p:stCondLst>
                                        </p:cTn>
                                        <p:tgtEl>
                                          <p:spTgt spid="102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 grpId="0"/>
      <p:bldP spid="31" grpId="0" animBg="1"/>
      <p:bldP spid="49" grpId="0"/>
      <p:bldP spid="8" grpId="0" animBg="1"/>
      <p:bldP spid="9" grpId="0"/>
      <p:bldP spid="50"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74096" y="0"/>
            <a:ext cx="2535941" cy="76240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Slide Number Placeholder 3"/>
          <p:cNvSpPr>
            <a:spLocks noGrp="1"/>
          </p:cNvSpPr>
          <p:nvPr>
            <p:ph type="sldNum" sz="quarter" idx="4"/>
          </p:nvPr>
        </p:nvSpPr>
        <p:spPr/>
        <p:txBody>
          <a:bodyPr/>
          <a:lstStyle/>
          <a:p>
            <a:fld id="{13B540AB-6939-4937-A918-1D15FF1C7CE3}" type="slidenum">
              <a:rPr lang="nl-BE" smtClean="0"/>
              <a:pPr/>
              <a:t>191</a:t>
            </a:fld>
            <a:endParaRPr lang="nl-BE" dirty="0"/>
          </a:p>
        </p:txBody>
      </p:sp>
      <p:sp>
        <p:nvSpPr>
          <p:cNvPr id="5" name="Title 1"/>
          <p:cNvSpPr>
            <a:spLocks noGrp="1"/>
          </p:cNvSpPr>
          <p:nvPr>
            <p:ph type="title"/>
          </p:nvPr>
        </p:nvSpPr>
        <p:spPr/>
        <p:txBody>
          <a:bodyPr/>
          <a:lstStyle/>
          <a:p>
            <a:r>
              <a:rPr lang="nl-BE" dirty="0" smtClean="0"/>
              <a:t>Smart contract</a:t>
            </a:r>
            <a:endParaRPr lang="nl-BE" dirty="0"/>
          </a:p>
        </p:txBody>
      </p:sp>
      <p:sp>
        <p:nvSpPr>
          <p:cNvPr id="10" name="Rectangle 9"/>
          <p:cNvSpPr/>
          <p:nvPr/>
        </p:nvSpPr>
        <p:spPr>
          <a:xfrm>
            <a:off x="4161532" y="1756629"/>
            <a:ext cx="3541637" cy="3145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TextBox 10"/>
          <p:cNvSpPr txBox="1"/>
          <p:nvPr/>
        </p:nvSpPr>
        <p:spPr>
          <a:xfrm>
            <a:off x="4203680" y="1773777"/>
            <a:ext cx="3430298" cy="3129575"/>
          </a:xfrm>
          <a:prstGeom prst="rect">
            <a:avLst/>
          </a:prstGeom>
          <a:noFill/>
        </p:spPr>
        <p:txBody>
          <a:bodyPr wrap="none" rtlCol="0">
            <a:spAutoFit/>
          </a:bodyPr>
          <a:lstStyle/>
          <a:p>
            <a:r>
              <a:rPr lang="nl-BE" sz="2667" dirty="0"/>
              <a:t>Contract </a:t>
            </a:r>
            <a:r>
              <a:rPr lang="nl-BE" sz="2667" dirty="0" err="1"/>
              <a:t>Auction</a:t>
            </a:r>
            <a:r>
              <a:rPr lang="nl-BE" sz="2667" dirty="0"/>
              <a:t>{</a:t>
            </a:r>
          </a:p>
          <a:p>
            <a:r>
              <a:rPr lang="nl-BE" sz="2667" dirty="0"/>
              <a:t>     </a:t>
            </a:r>
            <a:r>
              <a:rPr lang="nl-BE" sz="2667" dirty="0" err="1"/>
              <a:t>function</a:t>
            </a:r>
            <a:r>
              <a:rPr lang="nl-BE" sz="2667" dirty="0"/>
              <a:t> bid()</a:t>
            </a:r>
          </a:p>
          <a:p>
            <a:r>
              <a:rPr lang="nl-BE" sz="2667" dirty="0"/>
              <a:t>     </a:t>
            </a:r>
            <a:r>
              <a:rPr lang="nl-BE" sz="2667" dirty="0" err="1"/>
              <a:t>function</a:t>
            </a:r>
            <a:r>
              <a:rPr lang="nl-BE" sz="2667" dirty="0"/>
              <a:t> </a:t>
            </a:r>
            <a:r>
              <a:rPr lang="nl-BE" sz="2667" dirty="0" err="1"/>
              <a:t>getMoney</a:t>
            </a:r>
            <a:r>
              <a:rPr lang="nl-BE" sz="2667" dirty="0"/>
              <a:t>()</a:t>
            </a:r>
            <a:r>
              <a:rPr lang="nl-BE" sz="3200" dirty="0"/>
              <a:t/>
            </a:r>
            <a:br>
              <a:rPr lang="nl-BE" sz="3200" dirty="0"/>
            </a:br>
            <a:r>
              <a:rPr lang="nl-BE" sz="1067" dirty="0"/>
              <a:t> </a:t>
            </a:r>
          </a:p>
          <a:p>
            <a:r>
              <a:rPr lang="nl-BE" sz="2667" dirty="0"/>
              <a:t>     </a:t>
            </a:r>
            <a:r>
              <a:rPr lang="nl-BE" sz="2667" dirty="0" err="1"/>
              <a:t>HighestBid</a:t>
            </a:r>
            <a:r>
              <a:rPr lang="nl-BE" sz="2667" dirty="0"/>
              <a:t>:       </a:t>
            </a:r>
            <a:r>
              <a:rPr lang="el-GR" sz="2667" b="1" dirty="0"/>
              <a:t>Ξ</a:t>
            </a:r>
            <a:endParaRPr lang="nl-BE" sz="2667" b="1" dirty="0"/>
          </a:p>
          <a:p>
            <a:r>
              <a:rPr lang="nl-BE" sz="2667" dirty="0"/>
              <a:t>     </a:t>
            </a:r>
            <a:r>
              <a:rPr lang="nl-BE" sz="2667" dirty="0" err="1"/>
              <a:t>HighestBidder</a:t>
            </a:r>
            <a:r>
              <a:rPr lang="nl-BE" sz="2667" dirty="0"/>
              <a:t>:</a:t>
            </a:r>
          </a:p>
          <a:p>
            <a:r>
              <a:rPr lang="nl-BE" sz="2667" dirty="0"/>
              <a:t>     </a:t>
            </a:r>
            <a:r>
              <a:rPr lang="nl-BE" sz="2667" dirty="0" err="1"/>
              <a:t>Beneficiary</a:t>
            </a:r>
            <a:r>
              <a:rPr lang="nl-BE" sz="2667" dirty="0"/>
              <a:t>: </a:t>
            </a:r>
            <a:r>
              <a:rPr lang="nl-BE" sz="2667" dirty="0" err="1"/>
              <a:t>Charlie</a:t>
            </a:r>
            <a:endParaRPr lang="nl-BE" sz="2667" dirty="0"/>
          </a:p>
          <a:p>
            <a:r>
              <a:rPr lang="nl-BE" sz="2667" dirty="0"/>
              <a:t>}</a:t>
            </a:r>
          </a:p>
        </p:txBody>
      </p:sp>
      <p:grpSp>
        <p:nvGrpSpPr>
          <p:cNvPr id="12" name="Group 11"/>
          <p:cNvGrpSpPr/>
          <p:nvPr/>
        </p:nvGrpSpPr>
        <p:grpSpPr>
          <a:xfrm>
            <a:off x="1905524" y="3689260"/>
            <a:ext cx="2266920" cy="521248"/>
            <a:chOff x="1429132" y="4787821"/>
            <a:chExt cx="1700190" cy="390936"/>
          </a:xfrm>
        </p:grpSpPr>
        <p:cxnSp>
          <p:nvCxnSpPr>
            <p:cNvPr id="13" name="Elbow Connector 12"/>
            <p:cNvCxnSpPr/>
            <p:nvPr/>
          </p:nvCxnSpPr>
          <p:spPr>
            <a:xfrm>
              <a:off x="1429132" y="5178757"/>
              <a:ext cx="1700190" cy="0"/>
            </a:xfrm>
            <a:prstGeom prst="bentConnector3">
              <a:avLst>
                <a:gd name="adj1" fmla="val 50000"/>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226" y="4787821"/>
              <a:ext cx="1188066" cy="377074"/>
            </a:xfrm>
            <a:prstGeom prst="rect">
              <a:avLst/>
            </a:prstGeom>
            <a:noFill/>
            <a:ln>
              <a:noFill/>
            </a:ln>
          </p:spPr>
          <p:txBody>
            <a:bodyPr wrap="none" rtlCol="0">
              <a:spAutoFit/>
            </a:bodyPr>
            <a:lstStyle/>
            <a:p>
              <a:r>
                <a:rPr lang="nl-BE" sz="2667" dirty="0">
                  <a:solidFill>
                    <a:srgbClr val="0087BE"/>
                  </a:solidFill>
                </a:rPr>
                <a:t>bid(), 20 </a:t>
              </a:r>
              <a:r>
                <a:rPr lang="el-GR" sz="2667" dirty="0">
                  <a:solidFill>
                    <a:srgbClr val="0087BE"/>
                  </a:solidFill>
                </a:rPr>
                <a:t>Ξ</a:t>
              </a:r>
              <a:endParaRPr lang="nl-BE" sz="2667" dirty="0">
                <a:solidFill>
                  <a:srgbClr val="0087BE"/>
                </a:solidFill>
              </a:endParaRPr>
            </a:p>
          </p:txBody>
        </p:sp>
      </p:grpSp>
      <p:grpSp>
        <p:nvGrpSpPr>
          <p:cNvPr id="15" name="Group 14"/>
          <p:cNvGrpSpPr/>
          <p:nvPr/>
        </p:nvGrpSpPr>
        <p:grpSpPr>
          <a:xfrm>
            <a:off x="1914785" y="1720460"/>
            <a:ext cx="2247207" cy="502766"/>
            <a:chOff x="1308554" y="912979"/>
            <a:chExt cx="1685405" cy="377074"/>
          </a:xfrm>
        </p:grpSpPr>
        <p:cxnSp>
          <p:nvCxnSpPr>
            <p:cNvPr id="16" name="Elbow Connector 15"/>
            <p:cNvCxnSpPr/>
            <p:nvPr/>
          </p:nvCxnSpPr>
          <p:spPr>
            <a:xfrm>
              <a:off x="1308554" y="1283496"/>
              <a:ext cx="1685405" cy="633"/>
            </a:xfrm>
            <a:prstGeom prst="bentConnector3">
              <a:avLst>
                <a:gd name="adj1" fmla="val 50000"/>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60871" y="912979"/>
              <a:ext cx="1356044" cy="377074"/>
            </a:xfrm>
            <a:prstGeom prst="rect">
              <a:avLst/>
            </a:prstGeom>
            <a:noFill/>
          </p:spPr>
          <p:txBody>
            <a:bodyPr wrap="none" rtlCol="0">
              <a:spAutoFit/>
            </a:bodyPr>
            <a:lstStyle/>
            <a:p>
              <a:r>
                <a:rPr lang="nl-BE" sz="2667" dirty="0" err="1">
                  <a:solidFill>
                    <a:srgbClr val="0087BE"/>
                  </a:solidFill>
                </a:rPr>
                <a:t>getMoney</a:t>
              </a:r>
              <a:r>
                <a:rPr lang="nl-BE" sz="2667" dirty="0">
                  <a:solidFill>
                    <a:schemeClr val="bg1"/>
                  </a:solidFill>
                </a:rPr>
                <a:t>()</a:t>
              </a:r>
            </a:p>
          </p:txBody>
        </p:sp>
      </p:grpSp>
      <p:grpSp>
        <p:nvGrpSpPr>
          <p:cNvPr id="18" name="Group 17"/>
          <p:cNvGrpSpPr/>
          <p:nvPr/>
        </p:nvGrpSpPr>
        <p:grpSpPr>
          <a:xfrm>
            <a:off x="7728183" y="2640625"/>
            <a:ext cx="2523960" cy="502766"/>
            <a:chOff x="6084128" y="3392444"/>
            <a:chExt cx="1892970" cy="377074"/>
          </a:xfrm>
        </p:grpSpPr>
        <p:cxnSp>
          <p:nvCxnSpPr>
            <p:cNvPr id="19" name="Elbow Connector 18"/>
            <p:cNvCxnSpPr/>
            <p:nvPr/>
          </p:nvCxnSpPr>
          <p:spPr>
            <a:xfrm rot="10800000" flipV="1">
              <a:off x="6084128" y="3752484"/>
              <a:ext cx="1892970" cy="0"/>
            </a:xfrm>
            <a:prstGeom prst="bentConnector3">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32068" y="3392444"/>
              <a:ext cx="1188066" cy="377074"/>
            </a:xfrm>
            <a:prstGeom prst="rect">
              <a:avLst/>
            </a:prstGeom>
            <a:noFill/>
            <a:ln>
              <a:noFill/>
            </a:ln>
          </p:spPr>
          <p:txBody>
            <a:bodyPr wrap="none" rtlCol="0">
              <a:spAutoFit/>
            </a:bodyPr>
            <a:lstStyle/>
            <a:p>
              <a:r>
                <a:rPr lang="nl-BE" sz="2667" dirty="0">
                  <a:solidFill>
                    <a:srgbClr val="0087BE"/>
                  </a:solidFill>
                </a:rPr>
                <a:t>bid(), 10 </a:t>
              </a:r>
              <a:r>
                <a:rPr lang="el-GR" sz="2667" dirty="0">
                  <a:solidFill>
                    <a:srgbClr val="0087BE"/>
                  </a:solidFill>
                </a:rPr>
                <a:t>Ξ</a:t>
              </a:r>
              <a:endParaRPr lang="nl-BE" sz="2667" dirty="0">
                <a:solidFill>
                  <a:srgbClr val="0087BE"/>
                </a:solidFill>
              </a:endParaRPr>
            </a:p>
          </p:txBody>
        </p:sp>
      </p:grpSp>
      <p:grpSp>
        <p:nvGrpSpPr>
          <p:cNvPr id="21" name="Group 20"/>
          <p:cNvGrpSpPr/>
          <p:nvPr/>
        </p:nvGrpSpPr>
        <p:grpSpPr>
          <a:xfrm>
            <a:off x="1853750" y="2501361"/>
            <a:ext cx="2286708" cy="545889"/>
            <a:chOff x="1308554" y="2044702"/>
            <a:chExt cx="1715030" cy="409416"/>
          </a:xfrm>
        </p:grpSpPr>
        <p:cxnSp>
          <p:nvCxnSpPr>
            <p:cNvPr id="22" name="Elbow Connector 21"/>
            <p:cNvCxnSpPr/>
            <p:nvPr/>
          </p:nvCxnSpPr>
          <p:spPr>
            <a:xfrm rot="10800000">
              <a:off x="1308554" y="2044702"/>
              <a:ext cx="1715030" cy="0"/>
            </a:xfrm>
            <a:prstGeom prst="bentConnector3">
              <a:avLst>
                <a:gd name="adj1" fmla="val 50000"/>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752730" y="2077044"/>
              <a:ext cx="582131" cy="377074"/>
            </a:xfrm>
            <a:prstGeom prst="rect">
              <a:avLst/>
            </a:prstGeom>
            <a:noFill/>
            <a:ln>
              <a:solidFill>
                <a:schemeClr val="bg1"/>
              </a:solidFill>
            </a:ln>
          </p:spPr>
          <p:txBody>
            <a:bodyPr wrap="none" rtlCol="0">
              <a:spAutoFit/>
            </a:bodyPr>
            <a:lstStyle/>
            <a:p>
              <a:r>
                <a:rPr lang="nl-BE" sz="2667" dirty="0">
                  <a:solidFill>
                    <a:srgbClr val="0087BE"/>
                  </a:solidFill>
                </a:rPr>
                <a:t>20 </a:t>
              </a:r>
              <a:r>
                <a:rPr lang="el-GR" sz="2667" dirty="0">
                  <a:solidFill>
                    <a:srgbClr val="0087BE"/>
                  </a:solidFill>
                </a:rPr>
                <a:t>Ξ</a:t>
              </a:r>
              <a:endParaRPr lang="nl-BE" sz="2667" dirty="0">
                <a:solidFill>
                  <a:srgbClr val="0087BE"/>
                </a:solidFill>
              </a:endParaRPr>
            </a:p>
          </p:txBody>
        </p:sp>
      </p:grpSp>
      <p:sp>
        <p:nvSpPr>
          <p:cNvPr id="24" name="TextBox 23"/>
          <p:cNvSpPr txBox="1"/>
          <p:nvPr/>
        </p:nvSpPr>
        <p:spPr>
          <a:xfrm>
            <a:off x="6291203" y="3132001"/>
            <a:ext cx="357790" cy="502766"/>
          </a:xfrm>
          <a:prstGeom prst="rect">
            <a:avLst/>
          </a:prstGeom>
          <a:noFill/>
        </p:spPr>
        <p:txBody>
          <a:bodyPr wrap="none" rtlCol="0">
            <a:spAutoFit/>
          </a:bodyPr>
          <a:lstStyle/>
          <a:p>
            <a:r>
              <a:rPr lang="nl-BE" sz="2667" b="1" dirty="0"/>
              <a:t>0</a:t>
            </a:r>
          </a:p>
        </p:txBody>
      </p:sp>
      <p:sp>
        <p:nvSpPr>
          <p:cNvPr id="25" name="TextBox 24"/>
          <p:cNvSpPr txBox="1"/>
          <p:nvPr/>
        </p:nvSpPr>
        <p:spPr>
          <a:xfrm>
            <a:off x="6288022" y="3158848"/>
            <a:ext cx="530915" cy="502766"/>
          </a:xfrm>
          <a:prstGeom prst="rect">
            <a:avLst/>
          </a:prstGeom>
          <a:noFill/>
        </p:spPr>
        <p:txBody>
          <a:bodyPr wrap="none" rtlCol="0">
            <a:spAutoFit/>
          </a:bodyPr>
          <a:lstStyle/>
          <a:p>
            <a:r>
              <a:rPr lang="nl-BE" sz="2667" b="1" dirty="0"/>
              <a:t>20</a:t>
            </a:r>
          </a:p>
        </p:txBody>
      </p:sp>
      <p:sp>
        <p:nvSpPr>
          <p:cNvPr id="26" name="TextBox 25"/>
          <p:cNvSpPr txBox="1"/>
          <p:nvPr/>
        </p:nvSpPr>
        <p:spPr>
          <a:xfrm>
            <a:off x="6306277" y="3141716"/>
            <a:ext cx="530915" cy="502766"/>
          </a:xfrm>
          <a:prstGeom prst="rect">
            <a:avLst/>
          </a:prstGeom>
          <a:noFill/>
        </p:spPr>
        <p:txBody>
          <a:bodyPr wrap="none" rtlCol="0">
            <a:spAutoFit/>
          </a:bodyPr>
          <a:lstStyle/>
          <a:p>
            <a:r>
              <a:rPr lang="nl-BE" sz="2667" b="1" dirty="0"/>
              <a:t>10</a:t>
            </a:r>
          </a:p>
        </p:txBody>
      </p:sp>
      <p:sp>
        <p:nvSpPr>
          <p:cNvPr id="51" name="TextBox 50"/>
          <p:cNvSpPr txBox="1"/>
          <p:nvPr/>
        </p:nvSpPr>
        <p:spPr>
          <a:xfrm>
            <a:off x="1038181" y="4546899"/>
            <a:ext cx="622286" cy="420564"/>
          </a:xfrm>
          <a:prstGeom prst="rect">
            <a:avLst/>
          </a:prstGeom>
          <a:noFill/>
        </p:spPr>
        <p:txBody>
          <a:bodyPr wrap="none" rtlCol="0">
            <a:spAutoFit/>
          </a:bodyPr>
          <a:lstStyle/>
          <a:p>
            <a:r>
              <a:rPr lang="nl-BE" sz="2133" dirty="0"/>
              <a:t>Bob</a:t>
            </a:r>
          </a:p>
        </p:txBody>
      </p:sp>
      <p:sp>
        <p:nvSpPr>
          <p:cNvPr id="52" name="TextBox 51"/>
          <p:cNvSpPr txBox="1"/>
          <p:nvPr/>
        </p:nvSpPr>
        <p:spPr>
          <a:xfrm>
            <a:off x="10495810" y="3682803"/>
            <a:ext cx="720069" cy="420564"/>
          </a:xfrm>
          <a:prstGeom prst="rect">
            <a:avLst/>
          </a:prstGeom>
          <a:noFill/>
        </p:spPr>
        <p:txBody>
          <a:bodyPr wrap="none" rtlCol="0">
            <a:spAutoFit/>
          </a:bodyPr>
          <a:lstStyle/>
          <a:p>
            <a:r>
              <a:rPr lang="nl-BE" sz="2133" dirty="0"/>
              <a:t>Alice</a:t>
            </a:r>
          </a:p>
        </p:txBody>
      </p:sp>
      <p:sp>
        <p:nvSpPr>
          <p:cNvPr id="53" name="TextBox 52"/>
          <p:cNvSpPr txBox="1"/>
          <p:nvPr/>
        </p:nvSpPr>
        <p:spPr>
          <a:xfrm>
            <a:off x="815414" y="2626685"/>
            <a:ext cx="962123" cy="420564"/>
          </a:xfrm>
          <a:prstGeom prst="rect">
            <a:avLst/>
          </a:prstGeom>
          <a:noFill/>
        </p:spPr>
        <p:txBody>
          <a:bodyPr wrap="none" rtlCol="0">
            <a:spAutoFit/>
          </a:bodyPr>
          <a:lstStyle/>
          <a:p>
            <a:r>
              <a:rPr lang="nl-BE" sz="2133" dirty="0"/>
              <a:t>Charlie</a:t>
            </a:r>
          </a:p>
        </p:txBody>
      </p:sp>
      <p:sp>
        <p:nvSpPr>
          <p:cNvPr id="54" name="TextBox 53"/>
          <p:cNvSpPr txBox="1"/>
          <p:nvPr/>
        </p:nvSpPr>
        <p:spPr>
          <a:xfrm>
            <a:off x="6766589" y="3558145"/>
            <a:ext cx="872355" cy="502766"/>
          </a:xfrm>
          <a:prstGeom prst="rect">
            <a:avLst/>
          </a:prstGeom>
          <a:noFill/>
        </p:spPr>
        <p:txBody>
          <a:bodyPr wrap="none" rtlCol="0">
            <a:spAutoFit/>
          </a:bodyPr>
          <a:lstStyle/>
          <a:p>
            <a:r>
              <a:rPr lang="nl-BE" sz="2667" b="1" dirty="0"/>
              <a:t>Alice</a:t>
            </a:r>
          </a:p>
        </p:txBody>
      </p:sp>
      <p:grpSp>
        <p:nvGrpSpPr>
          <p:cNvPr id="55" name="Group 54"/>
          <p:cNvGrpSpPr/>
          <p:nvPr/>
        </p:nvGrpSpPr>
        <p:grpSpPr>
          <a:xfrm>
            <a:off x="7771008" y="3366127"/>
            <a:ext cx="2523960" cy="502766"/>
            <a:chOff x="6116245" y="3603873"/>
            <a:chExt cx="1892969" cy="377074"/>
          </a:xfrm>
        </p:grpSpPr>
        <p:cxnSp>
          <p:nvCxnSpPr>
            <p:cNvPr id="56" name="Elbow Connector 55"/>
            <p:cNvCxnSpPr/>
            <p:nvPr/>
          </p:nvCxnSpPr>
          <p:spPr>
            <a:xfrm rot="10800000" flipV="1">
              <a:off x="6116245" y="3645024"/>
              <a:ext cx="1892969" cy="0"/>
            </a:xfrm>
            <a:prstGeom prst="bentConnector3">
              <a:avLst/>
            </a:prstGeom>
            <a:ln w="25400">
              <a:solidFill>
                <a:srgbClr val="0087BE"/>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748384" y="3603873"/>
              <a:ext cx="582131" cy="377074"/>
            </a:xfrm>
            <a:prstGeom prst="rect">
              <a:avLst/>
            </a:prstGeom>
            <a:ln>
              <a:noFill/>
            </a:ln>
          </p:spPr>
          <p:txBody>
            <a:bodyPr wrap="none">
              <a:spAutoFit/>
            </a:bodyPr>
            <a:lstStyle/>
            <a:p>
              <a:r>
                <a:rPr lang="nl-BE" sz="2667" dirty="0">
                  <a:solidFill>
                    <a:srgbClr val="0087BE"/>
                  </a:solidFill>
                </a:rPr>
                <a:t>10 </a:t>
              </a:r>
              <a:r>
                <a:rPr lang="el-GR" sz="2667" dirty="0">
                  <a:solidFill>
                    <a:srgbClr val="0087BE"/>
                  </a:solidFill>
                </a:rPr>
                <a:t>Ξ</a:t>
              </a:r>
              <a:endParaRPr lang="nl-BE" sz="2667" dirty="0">
                <a:solidFill>
                  <a:srgbClr val="0087BE"/>
                </a:solidFill>
              </a:endParaRPr>
            </a:p>
          </p:txBody>
        </p:sp>
      </p:grpSp>
      <p:sp>
        <p:nvSpPr>
          <p:cNvPr id="58" name="TextBox 57"/>
          <p:cNvSpPr txBox="1"/>
          <p:nvPr/>
        </p:nvSpPr>
        <p:spPr>
          <a:xfrm>
            <a:off x="6766588" y="3558144"/>
            <a:ext cx="744114" cy="502766"/>
          </a:xfrm>
          <a:prstGeom prst="rect">
            <a:avLst/>
          </a:prstGeom>
          <a:noFill/>
        </p:spPr>
        <p:txBody>
          <a:bodyPr wrap="none" rtlCol="0">
            <a:spAutoFit/>
          </a:bodyPr>
          <a:lstStyle/>
          <a:p>
            <a:r>
              <a:rPr lang="nl-BE" sz="2667" b="1" dirty="0"/>
              <a:t>Bob</a:t>
            </a:r>
          </a:p>
        </p:txBody>
      </p:sp>
      <p:sp>
        <p:nvSpPr>
          <p:cNvPr id="63" name="Rectangle 62"/>
          <p:cNvSpPr/>
          <p:nvPr/>
        </p:nvSpPr>
        <p:spPr>
          <a:xfrm>
            <a:off x="9789128" y="64777"/>
            <a:ext cx="2353337" cy="666977"/>
          </a:xfrm>
          <a:prstGeom prst="rect">
            <a:avLst/>
          </a:prstGeom>
        </p:spPr>
        <p:txBody>
          <a:bodyPr wrap="none">
            <a:spAutoFit/>
          </a:bodyPr>
          <a:lstStyle/>
          <a:p>
            <a:pPr algn="r"/>
            <a:r>
              <a:rPr lang="nl-BE" sz="1867" dirty="0"/>
              <a:t>Ether (</a:t>
            </a:r>
            <a:r>
              <a:rPr lang="el-GR" sz="1867" dirty="0"/>
              <a:t>Ξ</a:t>
            </a:r>
            <a:r>
              <a:rPr lang="nl-BE" sz="1867" dirty="0"/>
              <a:t>) is </a:t>
            </a:r>
            <a:r>
              <a:rPr lang="nl-BE" sz="1867" dirty="0" err="1"/>
              <a:t>the</a:t>
            </a:r>
            <a:r>
              <a:rPr lang="nl-BE" sz="1867" dirty="0"/>
              <a:t> crypto-</a:t>
            </a:r>
            <a:br>
              <a:rPr lang="nl-BE" sz="1867" dirty="0"/>
            </a:br>
            <a:r>
              <a:rPr lang="nl-BE" sz="1867" dirty="0" err="1"/>
              <a:t>currency</a:t>
            </a:r>
            <a:r>
              <a:rPr lang="nl-BE" sz="1867" dirty="0"/>
              <a:t> on </a:t>
            </a:r>
            <a:r>
              <a:rPr lang="nl-BE" sz="1867" dirty="0" err="1"/>
              <a:t>Ethereum</a:t>
            </a:r>
            <a:endParaRPr lang="fr-BE" sz="1867" dirty="0"/>
          </a:p>
        </p:txBody>
      </p:sp>
      <p:pic>
        <p:nvPicPr>
          <p:cNvPr id="69"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435" y="3558144"/>
            <a:ext cx="810668" cy="1056000"/>
          </a:xfrm>
          <a:prstGeom prst="rect">
            <a:avLst/>
          </a:prstGeom>
        </p:spPr>
      </p:pic>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088" y="2675028"/>
            <a:ext cx="1056000" cy="1056000"/>
          </a:xfrm>
          <a:prstGeom prst="rect">
            <a:avLst/>
          </a:prstGeom>
        </p:spPr>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44" y="1700808"/>
            <a:ext cx="822360" cy="1056000"/>
          </a:xfrm>
          <a:prstGeom prst="rect">
            <a:avLst/>
          </a:prstGeom>
        </p:spPr>
      </p:pic>
      <p:sp>
        <p:nvSpPr>
          <p:cNvPr id="75" name="Rounded Rectangle 74"/>
          <p:cNvSpPr/>
          <p:nvPr/>
        </p:nvSpPr>
        <p:spPr>
          <a:xfrm>
            <a:off x="453769" y="5517236"/>
            <a:ext cx="2916361"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rgbClr val="0087BE"/>
                </a:solidFill>
              </a:rPr>
              <a:t>Can</a:t>
            </a:r>
            <a:r>
              <a:rPr lang="nl-BE" sz="2133" dirty="0">
                <a:solidFill>
                  <a:srgbClr val="0087BE"/>
                </a:solidFill>
              </a:rPr>
              <a:t> </a:t>
            </a:r>
            <a:r>
              <a:rPr lang="nl-BE" sz="2133" dirty="0" err="1">
                <a:solidFill>
                  <a:srgbClr val="0087BE"/>
                </a:solidFill>
              </a:rPr>
              <a:t>receive</a:t>
            </a:r>
            <a:r>
              <a:rPr lang="nl-BE" sz="2133" dirty="0">
                <a:solidFill>
                  <a:srgbClr val="0087BE"/>
                </a:solidFill>
              </a:rPr>
              <a:t>, block </a:t>
            </a:r>
            <a:r>
              <a:rPr lang="nl-BE" sz="2133" dirty="0" err="1">
                <a:solidFill>
                  <a:srgbClr val="0087BE"/>
                </a:solidFill>
              </a:rPr>
              <a:t>and</a:t>
            </a:r>
            <a:r>
              <a:rPr lang="nl-BE" sz="2133" dirty="0">
                <a:solidFill>
                  <a:srgbClr val="0087BE"/>
                </a:solidFill>
              </a:rPr>
              <a:t> </a:t>
            </a:r>
            <a:r>
              <a:rPr lang="nl-BE" sz="2133" dirty="0" err="1">
                <a:solidFill>
                  <a:srgbClr val="0087BE"/>
                </a:solidFill>
              </a:rPr>
              <a:t>spend</a:t>
            </a:r>
            <a:r>
              <a:rPr lang="nl-BE" sz="2133" dirty="0">
                <a:solidFill>
                  <a:srgbClr val="0087BE"/>
                </a:solidFill>
              </a:rPr>
              <a:t> </a:t>
            </a:r>
            <a:r>
              <a:rPr lang="nl-BE" sz="2133" dirty="0" err="1">
                <a:solidFill>
                  <a:srgbClr val="0087BE"/>
                </a:solidFill>
              </a:rPr>
              <a:t>value</a:t>
            </a:r>
            <a:endParaRPr lang="nl-BE" sz="2133" dirty="0">
              <a:solidFill>
                <a:srgbClr val="0087BE"/>
              </a:solidFill>
            </a:endParaRPr>
          </a:p>
        </p:txBody>
      </p:sp>
      <p:sp>
        <p:nvSpPr>
          <p:cNvPr id="76" name="Rounded Rectangle 75"/>
          <p:cNvSpPr/>
          <p:nvPr/>
        </p:nvSpPr>
        <p:spPr>
          <a:xfrm>
            <a:off x="3672227" y="5517235"/>
            <a:ext cx="3879028"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87BE"/>
                </a:solidFill>
              </a:rPr>
              <a:t>No single entity can influence correct functioning</a:t>
            </a:r>
          </a:p>
        </p:txBody>
      </p:sp>
      <p:sp>
        <p:nvSpPr>
          <p:cNvPr id="77" name="Rounded Rectangle 76"/>
          <p:cNvSpPr/>
          <p:nvPr/>
        </p:nvSpPr>
        <p:spPr>
          <a:xfrm>
            <a:off x="7853352" y="5517233"/>
            <a:ext cx="1813789"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87BE"/>
                </a:solidFill>
              </a:rPr>
              <a:t>Reactive</a:t>
            </a:r>
          </a:p>
        </p:txBody>
      </p:sp>
      <p:sp>
        <p:nvSpPr>
          <p:cNvPr id="78" name="Rounded Rectangle 77"/>
          <p:cNvSpPr/>
          <p:nvPr/>
        </p:nvSpPr>
        <p:spPr>
          <a:xfrm>
            <a:off x="9946840" y="5517232"/>
            <a:ext cx="1813789"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87BE"/>
                </a:solidFill>
              </a:rPr>
              <a:t>Deaf and blind</a:t>
            </a:r>
          </a:p>
        </p:txBody>
      </p:sp>
      <p:grpSp>
        <p:nvGrpSpPr>
          <p:cNvPr id="7171" name="Group 7170"/>
          <p:cNvGrpSpPr>
            <a:grpSpLocks noChangeAspect="1"/>
          </p:cNvGrpSpPr>
          <p:nvPr/>
        </p:nvGrpSpPr>
        <p:grpSpPr>
          <a:xfrm>
            <a:off x="6901208" y="1306554"/>
            <a:ext cx="1925067" cy="776196"/>
            <a:chOff x="6011741" y="974622"/>
            <a:chExt cx="1728611" cy="696984"/>
          </a:xfrm>
        </p:grpSpPr>
        <p:sp>
          <p:nvSpPr>
            <p:cNvPr id="80" name="Rounded Rectangle 79"/>
            <p:cNvSpPr/>
            <p:nvPr/>
          </p:nvSpPr>
          <p:spPr>
            <a:xfrm>
              <a:off x="6011741"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1" name="Rounded Rectangle 80"/>
            <p:cNvSpPr/>
            <p:nvPr/>
          </p:nvSpPr>
          <p:spPr>
            <a:xfrm>
              <a:off x="6064875" y="1493848"/>
              <a:ext cx="366925"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2" name="Rounded Rectangle 81"/>
            <p:cNvSpPr/>
            <p:nvPr/>
          </p:nvSpPr>
          <p:spPr>
            <a:xfrm>
              <a:off x="6064894" y="1038633"/>
              <a:ext cx="366908"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84" name="Rounded Rectangle 83"/>
            <p:cNvSpPr/>
            <p:nvPr/>
          </p:nvSpPr>
          <p:spPr>
            <a:xfrm>
              <a:off x="6062726" y="1195151"/>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5" name="Rounded Rectangle 84"/>
            <p:cNvSpPr/>
            <p:nvPr/>
          </p:nvSpPr>
          <p:spPr>
            <a:xfrm>
              <a:off x="6062590" y="1344500"/>
              <a:ext cx="366925"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6" name="Rounded Rectangle 85"/>
            <p:cNvSpPr/>
            <p:nvPr/>
          </p:nvSpPr>
          <p:spPr>
            <a:xfrm>
              <a:off x="6640517"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7" name="Rounded Rectangle 86"/>
            <p:cNvSpPr/>
            <p:nvPr/>
          </p:nvSpPr>
          <p:spPr>
            <a:xfrm>
              <a:off x="6697618" y="1038633"/>
              <a:ext cx="363404"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89" name="Rounded Rectangle 88"/>
            <p:cNvSpPr/>
            <p:nvPr/>
          </p:nvSpPr>
          <p:spPr>
            <a:xfrm>
              <a:off x="6691472" y="1494691"/>
              <a:ext cx="366908"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0" name="Rounded Rectangle 89"/>
            <p:cNvSpPr/>
            <p:nvPr/>
          </p:nvSpPr>
          <p:spPr>
            <a:xfrm>
              <a:off x="6691472" y="1197680"/>
              <a:ext cx="366908"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1" name="Rounded Rectangle 90"/>
            <p:cNvSpPr/>
            <p:nvPr/>
          </p:nvSpPr>
          <p:spPr>
            <a:xfrm>
              <a:off x="6691473" y="1346186"/>
              <a:ext cx="366962"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sp>
          <p:nvSpPr>
            <p:cNvPr id="92" name="Rounded Rectangle 91"/>
            <p:cNvSpPr/>
            <p:nvPr/>
          </p:nvSpPr>
          <p:spPr>
            <a:xfrm>
              <a:off x="7271536"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3" name="Rounded Rectangle 92"/>
            <p:cNvSpPr/>
            <p:nvPr/>
          </p:nvSpPr>
          <p:spPr>
            <a:xfrm>
              <a:off x="7327887" y="1038633"/>
              <a:ext cx="362118"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94" name="Rounded Rectangle 93"/>
            <p:cNvSpPr/>
            <p:nvPr/>
          </p:nvSpPr>
          <p:spPr>
            <a:xfrm>
              <a:off x="7322490" y="1349369"/>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5" name="Rounded Rectangle 94"/>
            <p:cNvSpPr/>
            <p:nvPr/>
          </p:nvSpPr>
          <p:spPr>
            <a:xfrm>
              <a:off x="7322490" y="1197679"/>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7" name="Rounded Rectangle 96"/>
            <p:cNvSpPr/>
            <p:nvPr/>
          </p:nvSpPr>
          <p:spPr>
            <a:xfrm>
              <a:off x="7322491" y="1501059"/>
              <a:ext cx="366962"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cxnSp>
          <p:nvCxnSpPr>
            <p:cNvPr id="98" name="Straight Arrow Connector 97"/>
            <p:cNvCxnSpPr/>
            <p:nvPr/>
          </p:nvCxnSpPr>
          <p:spPr>
            <a:xfrm flipH="1">
              <a:off x="6484084" y="1091560"/>
              <a:ext cx="207388"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7114177" y="1091560"/>
              <a:ext cx="208313"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939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6" grpId="1"/>
      <p:bldP spid="54" grpId="0"/>
      <p:bldP spid="54" grpId="1"/>
      <p:bldP spid="58" grpId="0"/>
      <p:bldP spid="75" grpId="0" animBg="1"/>
      <p:bldP spid="76" grpId="0" animBg="1"/>
      <p:bldP spid="77" grpId="0" animBg="1"/>
      <p:bldP spid="7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Smart </a:t>
            </a:r>
            <a:r>
              <a:rPr lang="nl-BE" dirty="0" err="1" smtClean="0"/>
              <a:t>Contracts</a:t>
            </a:r>
            <a:endParaRPr lang="fr-BE" dirty="0"/>
          </a:p>
        </p:txBody>
      </p:sp>
      <p:grpSp>
        <p:nvGrpSpPr>
          <p:cNvPr id="37" name="Groep 36"/>
          <p:cNvGrpSpPr/>
          <p:nvPr/>
        </p:nvGrpSpPr>
        <p:grpSpPr>
          <a:xfrm>
            <a:off x="0" y="2060848"/>
            <a:ext cx="17539419" cy="3306249"/>
            <a:chOff x="-528740" y="2060847"/>
            <a:chExt cx="17539419" cy="3306249"/>
          </a:xfrm>
        </p:grpSpPr>
        <p:cxnSp>
          <p:nvCxnSpPr>
            <p:cNvPr id="5" name="Straight Arrow Connector 4"/>
            <p:cNvCxnSpPr/>
            <p:nvPr/>
          </p:nvCxnSpPr>
          <p:spPr>
            <a:xfrm flipH="1" flipV="1">
              <a:off x="1622704"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nvGrpSpPr>
            <p:cNvPr id="3" name="Groep 2"/>
            <p:cNvGrpSpPr/>
            <p:nvPr/>
          </p:nvGrpSpPr>
          <p:grpSpPr>
            <a:xfrm>
              <a:off x="4597876" y="2060849"/>
              <a:ext cx="2149729" cy="3306247"/>
              <a:chOff x="4597876" y="2060849"/>
              <a:chExt cx="2149729" cy="3306247"/>
            </a:xfrm>
          </p:grpSpPr>
          <p:sp>
            <p:nvSpPr>
              <p:cNvPr id="46" name="Rounded Rectangle 45"/>
              <p:cNvSpPr/>
              <p:nvPr/>
            </p:nvSpPr>
            <p:spPr>
              <a:xfrm>
                <a:off x="4597876" y="2060849"/>
                <a:ext cx="2149729" cy="3306247"/>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7" name="Rounded Rectangle 46"/>
              <p:cNvSpPr/>
              <p:nvPr/>
            </p:nvSpPr>
            <p:spPr>
              <a:xfrm>
                <a:off x="4734699" y="4201471"/>
                <a:ext cx="189587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8" name="Rounded Rectangle 47"/>
              <p:cNvSpPr/>
              <p:nvPr/>
            </p:nvSpPr>
            <p:spPr>
              <a:xfrm>
                <a:off x="4734790" y="2536260"/>
                <a:ext cx="1895784"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9" name="TextBox 48"/>
              <p:cNvSpPr txBox="1"/>
              <p:nvPr/>
            </p:nvSpPr>
            <p:spPr>
              <a:xfrm>
                <a:off x="5108277" y="2071416"/>
                <a:ext cx="1136849" cy="420563"/>
              </a:xfrm>
              <a:prstGeom prst="rect">
                <a:avLst/>
              </a:prstGeom>
              <a:noFill/>
            </p:spPr>
            <p:txBody>
              <a:bodyPr wrap="none" rtlCol="0">
                <a:spAutoFit/>
              </a:bodyPr>
              <a:lstStyle/>
              <a:p>
                <a:r>
                  <a:rPr lang="nl-BE" sz="2133" b="1" dirty="0">
                    <a:solidFill>
                      <a:schemeClr val="accent1">
                        <a:lumMod val="50000"/>
                      </a:schemeClr>
                    </a:solidFill>
                  </a:rPr>
                  <a:t>Block 52</a:t>
                </a:r>
              </a:p>
            </p:txBody>
          </p:sp>
          <p:sp>
            <p:nvSpPr>
              <p:cNvPr id="50" name="Rounded Rectangle 49"/>
              <p:cNvSpPr/>
              <p:nvPr/>
            </p:nvSpPr>
            <p:spPr>
              <a:xfrm>
                <a:off x="4724848" y="3108813"/>
                <a:ext cx="1895782"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1" name="Rounded Rectangle 50"/>
              <p:cNvSpPr/>
              <p:nvPr/>
            </p:nvSpPr>
            <p:spPr>
              <a:xfrm>
                <a:off x="4724223" y="3655142"/>
                <a:ext cx="189587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2" name="Rounded Rectangle 51"/>
              <p:cNvSpPr/>
              <p:nvPr/>
            </p:nvSpPr>
            <p:spPr>
              <a:xfrm>
                <a:off x="4724848" y="4747798"/>
                <a:ext cx="1896066"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a:t>Bid Alice</a:t>
                </a:r>
              </a:p>
            </p:txBody>
          </p:sp>
        </p:grpSp>
        <p:grpSp>
          <p:nvGrpSpPr>
            <p:cNvPr id="4" name="Groep 3"/>
            <p:cNvGrpSpPr/>
            <p:nvPr/>
          </p:nvGrpSpPr>
          <p:grpSpPr>
            <a:xfrm>
              <a:off x="2034571" y="2060848"/>
              <a:ext cx="2149730" cy="2738068"/>
              <a:chOff x="2034571" y="2060848"/>
              <a:chExt cx="2149730" cy="2738068"/>
            </a:xfrm>
          </p:grpSpPr>
          <p:sp>
            <p:nvSpPr>
              <p:cNvPr id="38" name="Rounded Rectangle 37"/>
              <p:cNvSpPr/>
              <p:nvPr/>
            </p:nvSpPr>
            <p:spPr>
              <a:xfrm>
                <a:off x="2034571" y="2060848"/>
                <a:ext cx="2149730" cy="2738068"/>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9" name="Rounded Rectangle 38"/>
              <p:cNvSpPr/>
              <p:nvPr/>
            </p:nvSpPr>
            <p:spPr>
              <a:xfrm>
                <a:off x="2164071" y="4185288"/>
                <a:ext cx="1894829"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0" name="Rounded Rectangle 39"/>
              <p:cNvSpPr/>
              <p:nvPr/>
            </p:nvSpPr>
            <p:spPr>
              <a:xfrm>
                <a:off x="2162704" y="3106713"/>
                <a:ext cx="1896067" cy="469084"/>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1" name="TextBox 40"/>
              <p:cNvSpPr txBox="1"/>
              <p:nvPr/>
            </p:nvSpPr>
            <p:spPr>
              <a:xfrm>
                <a:off x="2559959" y="2071415"/>
                <a:ext cx="1136850" cy="420564"/>
              </a:xfrm>
              <a:prstGeom prst="rect">
                <a:avLst/>
              </a:prstGeom>
              <a:noFill/>
            </p:spPr>
            <p:txBody>
              <a:bodyPr wrap="none" rtlCol="0">
                <a:spAutoFit/>
              </a:bodyPr>
              <a:lstStyle/>
              <a:p>
                <a:r>
                  <a:rPr lang="nl-BE" sz="2133" b="1" dirty="0">
                    <a:solidFill>
                      <a:schemeClr val="accent1">
                        <a:lumMod val="50000"/>
                      </a:schemeClr>
                    </a:solidFill>
                  </a:rPr>
                  <a:t>Block 51</a:t>
                </a:r>
              </a:p>
            </p:txBody>
          </p:sp>
          <p:sp>
            <p:nvSpPr>
              <p:cNvPr id="42" name="Rounded Rectangle 41"/>
              <p:cNvSpPr/>
              <p:nvPr/>
            </p:nvSpPr>
            <p:spPr>
              <a:xfrm>
                <a:off x="2163943" y="2536260"/>
                <a:ext cx="1894828"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3" name="Rounded Rectangle 42"/>
              <p:cNvSpPr/>
              <p:nvPr/>
            </p:nvSpPr>
            <p:spPr>
              <a:xfrm>
                <a:off x="2162704" y="3646000"/>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err="1"/>
                  <a:t>Publish</a:t>
                </a:r>
                <a:r>
                  <a:rPr lang="nl-BE" sz="2267" dirty="0"/>
                  <a:t> </a:t>
                </a:r>
                <a:r>
                  <a:rPr lang="nl-BE" sz="2267" dirty="0" err="1"/>
                  <a:t>contr</a:t>
                </a:r>
                <a:r>
                  <a:rPr lang="nl-BE" sz="2267" dirty="0"/>
                  <a:t>.</a:t>
                </a:r>
              </a:p>
            </p:txBody>
          </p:sp>
        </p:grpSp>
        <p:grpSp>
          <p:nvGrpSpPr>
            <p:cNvPr id="14" name="Groep 13"/>
            <p:cNvGrpSpPr/>
            <p:nvPr/>
          </p:nvGrpSpPr>
          <p:grpSpPr>
            <a:xfrm>
              <a:off x="7161186" y="2060848"/>
              <a:ext cx="2149730" cy="3306246"/>
              <a:chOff x="7161186" y="2060848"/>
              <a:chExt cx="2149730" cy="3306246"/>
            </a:xfrm>
          </p:grpSpPr>
          <p:sp>
            <p:nvSpPr>
              <p:cNvPr id="29" name="Rounded Rectangle 28"/>
              <p:cNvSpPr/>
              <p:nvPr/>
            </p:nvSpPr>
            <p:spPr>
              <a:xfrm>
                <a:off x="7161186" y="2060848"/>
                <a:ext cx="2149730" cy="3306246"/>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Rounded Rectangle 29"/>
              <p:cNvSpPr/>
              <p:nvPr/>
            </p:nvSpPr>
            <p:spPr>
              <a:xfrm>
                <a:off x="7316201" y="2536259"/>
                <a:ext cx="1877684"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31" name="TextBox 30"/>
              <p:cNvSpPr txBox="1"/>
              <p:nvPr/>
            </p:nvSpPr>
            <p:spPr>
              <a:xfrm>
                <a:off x="7695840" y="2076400"/>
                <a:ext cx="1136850" cy="420563"/>
              </a:xfrm>
              <a:prstGeom prst="rect">
                <a:avLst/>
              </a:prstGeom>
              <a:noFill/>
            </p:spPr>
            <p:txBody>
              <a:bodyPr wrap="none" rtlCol="0">
                <a:spAutoFit/>
              </a:bodyPr>
              <a:lstStyle/>
              <a:p>
                <a:r>
                  <a:rPr lang="nl-BE" sz="2133" b="1" dirty="0">
                    <a:solidFill>
                      <a:schemeClr val="accent1">
                        <a:lumMod val="50000"/>
                      </a:schemeClr>
                    </a:solidFill>
                  </a:rPr>
                  <a:t>Block 53</a:t>
                </a:r>
              </a:p>
            </p:txBody>
          </p:sp>
          <p:sp>
            <p:nvSpPr>
              <p:cNvPr id="32" name="Rounded Rectangle 31"/>
              <p:cNvSpPr/>
              <p:nvPr/>
            </p:nvSpPr>
            <p:spPr>
              <a:xfrm>
                <a:off x="7288018" y="4204553"/>
                <a:ext cx="1895785"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3" name="Rounded Rectangle 32"/>
              <p:cNvSpPr/>
              <p:nvPr/>
            </p:nvSpPr>
            <p:spPr>
              <a:xfrm>
                <a:off x="7288018" y="3118062"/>
                <a:ext cx="1895785"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4" name="Rounded Rectangle 33"/>
              <p:cNvSpPr/>
              <p:nvPr/>
            </p:nvSpPr>
            <p:spPr>
              <a:xfrm>
                <a:off x="7288018" y="3661308"/>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a:t>Bid Bob</a:t>
                </a:r>
              </a:p>
            </p:txBody>
          </p:sp>
          <p:sp>
            <p:nvSpPr>
              <p:cNvPr id="35" name="Rounded Rectangle 34"/>
              <p:cNvSpPr/>
              <p:nvPr/>
            </p:nvSpPr>
            <p:spPr>
              <a:xfrm>
                <a:off x="7288018" y="4747797"/>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grpSp>
        <p:grpSp>
          <p:nvGrpSpPr>
            <p:cNvPr id="25" name="Groep 24"/>
            <p:cNvGrpSpPr/>
            <p:nvPr/>
          </p:nvGrpSpPr>
          <p:grpSpPr>
            <a:xfrm>
              <a:off x="9724492" y="2060849"/>
              <a:ext cx="2149730" cy="2790873"/>
              <a:chOff x="9724492" y="2060849"/>
              <a:chExt cx="2149730" cy="2790873"/>
            </a:xfrm>
          </p:grpSpPr>
          <p:sp>
            <p:nvSpPr>
              <p:cNvPr id="20" name="Rounded Rectangle 19"/>
              <p:cNvSpPr/>
              <p:nvPr/>
            </p:nvSpPr>
            <p:spPr>
              <a:xfrm>
                <a:off x="9724492" y="2060849"/>
                <a:ext cx="2149730" cy="2790873"/>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 name="Rounded Rectangle 20"/>
              <p:cNvSpPr/>
              <p:nvPr/>
            </p:nvSpPr>
            <p:spPr>
              <a:xfrm>
                <a:off x="9876068" y="2536259"/>
                <a:ext cx="1871039"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2" name="Rounded Rectangle 21"/>
              <p:cNvSpPr/>
              <p:nvPr/>
            </p:nvSpPr>
            <p:spPr>
              <a:xfrm>
                <a:off x="9851323" y="3672956"/>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3" name="Rounded Rectangle 22"/>
              <p:cNvSpPr/>
              <p:nvPr/>
            </p:nvSpPr>
            <p:spPr>
              <a:xfrm>
                <a:off x="9851323" y="3118062"/>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4" name="TextBox 23"/>
              <p:cNvSpPr txBox="1"/>
              <p:nvPr/>
            </p:nvSpPr>
            <p:spPr>
              <a:xfrm>
                <a:off x="10262109" y="2076401"/>
                <a:ext cx="1136850" cy="420564"/>
              </a:xfrm>
              <a:prstGeom prst="rect">
                <a:avLst/>
              </a:prstGeom>
              <a:noFill/>
            </p:spPr>
            <p:txBody>
              <a:bodyPr wrap="none" rtlCol="0">
                <a:spAutoFit/>
              </a:bodyPr>
              <a:lstStyle/>
              <a:p>
                <a:r>
                  <a:rPr lang="nl-BE" sz="2133" b="1" dirty="0">
                    <a:solidFill>
                      <a:schemeClr val="accent1">
                        <a:lumMod val="50000"/>
                      </a:schemeClr>
                    </a:solidFill>
                  </a:rPr>
                  <a:t>Block 54</a:t>
                </a:r>
              </a:p>
            </p:txBody>
          </p:sp>
          <p:sp>
            <p:nvSpPr>
              <p:cNvPr id="26" name="Rounded Rectangle 25"/>
              <p:cNvSpPr/>
              <p:nvPr/>
            </p:nvSpPr>
            <p:spPr>
              <a:xfrm>
                <a:off x="9851323" y="4227848"/>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grpSp>
        <p:grpSp>
          <p:nvGrpSpPr>
            <p:cNvPr id="27" name="Groep 26"/>
            <p:cNvGrpSpPr/>
            <p:nvPr/>
          </p:nvGrpSpPr>
          <p:grpSpPr>
            <a:xfrm>
              <a:off x="-528740" y="2060849"/>
              <a:ext cx="2149730" cy="2242294"/>
              <a:chOff x="-528740" y="2060849"/>
              <a:chExt cx="2149730" cy="2242294"/>
            </a:xfrm>
          </p:grpSpPr>
          <p:sp>
            <p:nvSpPr>
              <p:cNvPr id="15" name="Rounded Rectangle 14"/>
              <p:cNvSpPr/>
              <p:nvPr/>
            </p:nvSpPr>
            <p:spPr>
              <a:xfrm>
                <a:off x="-528740" y="2060849"/>
                <a:ext cx="2149730" cy="2242294"/>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 name="Rounded Rectangle 15"/>
              <p:cNvSpPr/>
              <p:nvPr/>
            </p:nvSpPr>
            <p:spPr>
              <a:xfrm>
                <a:off x="-391822" y="2536261"/>
                <a:ext cx="1895785"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7" name="TextBox 16"/>
              <p:cNvSpPr txBox="1"/>
              <p:nvPr/>
            </p:nvSpPr>
            <p:spPr>
              <a:xfrm>
                <a:off x="-3930" y="2060850"/>
                <a:ext cx="1136850" cy="420563"/>
              </a:xfrm>
              <a:prstGeom prst="rect">
                <a:avLst/>
              </a:prstGeom>
              <a:noFill/>
            </p:spPr>
            <p:txBody>
              <a:bodyPr wrap="none" rtlCol="0">
                <a:spAutoFit/>
              </a:bodyPr>
              <a:lstStyle/>
              <a:p>
                <a:r>
                  <a:rPr lang="nl-BE" sz="2133" b="1" dirty="0">
                    <a:solidFill>
                      <a:schemeClr val="accent1">
                        <a:lumMod val="50000"/>
                      </a:schemeClr>
                    </a:solidFill>
                  </a:rPr>
                  <a:t>Block 50</a:t>
                </a:r>
              </a:p>
            </p:txBody>
          </p:sp>
          <p:sp>
            <p:nvSpPr>
              <p:cNvPr id="18" name="Rounded Rectangle 17"/>
              <p:cNvSpPr/>
              <p:nvPr/>
            </p:nvSpPr>
            <p:spPr>
              <a:xfrm>
                <a:off x="-401763" y="3108814"/>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 name="Rounded Rectangle 18"/>
              <p:cNvSpPr/>
              <p:nvPr/>
            </p:nvSpPr>
            <p:spPr>
              <a:xfrm>
                <a:off x="-402389" y="3655143"/>
                <a:ext cx="1895874"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cxnSp>
          <p:nvCxnSpPr>
            <p:cNvPr id="11" name="Straight Arrow Connector 10"/>
            <p:cNvCxnSpPr/>
            <p:nvPr/>
          </p:nvCxnSpPr>
          <p:spPr>
            <a:xfrm flipH="1" flipV="1">
              <a:off x="4193462"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765485"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9333120"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14447374" y="2729869"/>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nvGrpSpPr>
            <p:cNvPr id="28" name="Groep 27"/>
            <p:cNvGrpSpPr/>
            <p:nvPr/>
          </p:nvGrpSpPr>
          <p:grpSpPr>
            <a:xfrm>
              <a:off x="14860949" y="2060847"/>
              <a:ext cx="2149730" cy="2738068"/>
              <a:chOff x="14860949" y="2060847"/>
              <a:chExt cx="2149730" cy="2738068"/>
            </a:xfrm>
          </p:grpSpPr>
          <p:sp>
            <p:nvSpPr>
              <p:cNvPr id="55" name="Rounded Rectangle 54"/>
              <p:cNvSpPr/>
              <p:nvPr/>
            </p:nvSpPr>
            <p:spPr>
              <a:xfrm>
                <a:off x="14860949" y="2060847"/>
                <a:ext cx="2149730" cy="2738068"/>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6" name="Rounded Rectangle 55"/>
              <p:cNvSpPr/>
              <p:nvPr/>
            </p:nvSpPr>
            <p:spPr>
              <a:xfrm>
                <a:off x="14990449" y="4185287"/>
                <a:ext cx="1894829"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7" name="Rounded Rectangle 56"/>
              <p:cNvSpPr/>
              <p:nvPr/>
            </p:nvSpPr>
            <p:spPr>
              <a:xfrm>
                <a:off x="14989082" y="3106712"/>
                <a:ext cx="1896067" cy="469084"/>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8" name="TextBox 57"/>
              <p:cNvSpPr txBox="1"/>
              <p:nvPr/>
            </p:nvSpPr>
            <p:spPr>
              <a:xfrm>
                <a:off x="15386337" y="2071414"/>
                <a:ext cx="1136850" cy="420564"/>
              </a:xfrm>
              <a:prstGeom prst="rect">
                <a:avLst/>
              </a:prstGeom>
              <a:noFill/>
            </p:spPr>
            <p:txBody>
              <a:bodyPr wrap="none" rtlCol="0">
                <a:spAutoFit/>
              </a:bodyPr>
              <a:lstStyle/>
              <a:p>
                <a:r>
                  <a:rPr lang="nl-BE" sz="2133" b="1" dirty="0">
                    <a:solidFill>
                      <a:schemeClr val="accent1">
                        <a:lumMod val="50000"/>
                      </a:schemeClr>
                    </a:solidFill>
                  </a:rPr>
                  <a:t>Block 56</a:t>
                </a:r>
              </a:p>
            </p:txBody>
          </p:sp>
          <p:sp>
            <p:nvSpPr>
              <p:cNvPr id="59" name="Rounded Rectangle 58"/>
              <p:cNvSpPr/>
              <p:nvPr/>
            </p:nvSpPr>
            <p:spPr>
              <a:xfrm>
                <a:off x="14990321" y="2536259"/>
                <a:ext cx="1894828"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60" name="Rounded Rectangle 59"/>
              <p:cNvSpPr/>
              <p:nvPr/>
            </p:nvSpPr>
            <p:spPr>
              <a:xfrm>
                <a:off x="14989082" y="3645999"/>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algn="ctr"/>
                <a:r>
                  <a:rPr lang="nl-BE" sz="2267" dirty="0" err="1"/>
                  <a:t>Destroy</a:t>
                </a:r>
                <a:r>
                  <a:rPr lang="nl-BE" sz="2267" dirty="0"/>
                  <a:t> </a:t>
                </a:r>
                <a:r>
                  <a:rPr lang="nl-BE" sz="2267" dirty="0" err="1"/>
                  <a:t>contr</a:t>
                </a:r>
                <a:r>
                  <a:rPr lang="nl-BE" sz="2267" dirty="0"/>
                  <a:t>.</a:t>
                </a:r>
              </a:p>
            </p:txBody>
          </p:sp>
        </p:grpSp>
        <p:grpSp>
          <p:nvGrpSpPr>
            <p:cNvPr id="36" name="Groep 35"/>
            <p:cNvGrpSpPr/>
            <p:nvPr/>
          </p:nvGrpSpPr>
          <p:grpSpPr>
            <a:xfrm>
              <a:off x="12297645" y="2060849"/>
              <a:ext cx="2149730" cy="2242294"/>
              <a:chOff x="12297645" y="2060849"/>
              <a:chExt cx="2149730" cy="2242294"/>
            </a:xfrm>
          </p:grpSpPr>
          <p:sp>
            <p:nvSpPr>
              <p:cNvPr id="62" name="Rounded Rectangle 61"/>
              <p:cNvSpPr/>
              <p:nvPr/>
            </p:nvSpPr>
            <p:spPr>
              <a:xfrm>
                <a:off x="12297645" y="2060849"/>
                <a:ext cx="2149730" cy="2242294"/>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3" name="Rounded Rectangle 62"/>
              <p:cNvSpPr/>
              <p:nvPr/>
            </p:nvSpPr>
            <p:spPr>
              <a:xfrm>
                <a:off x="12434559" y="2536260"/>
                <a:ext cx="1895785"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64" name="TextBox 63"/>
              <p:cNvSpPr txBox="1"/>
              <p:nvPr/>
            </p:nvSpPr>
            <p:spPr>
              <a:xfrm>
                <a:off x="12822451" y="2060849"/>
                <a:ext cx="1136850" cy="420563"/>
              </a:xfrm>
              <a:prstGeom prst="rect">
                <a:avLst/>
              </a:prstGeom>
              <a:noFill/>
            </p:spPr>
            <p:txBody>
              <a:bodyPr wrap="none" rtlCol="0">
                <a:spAutoFit/>
              </a:bodyPr>
              <a:lstStyle/>
              <a:p>
                <a:r>
                  <a:rPr lang="nl-BE" sz="2133" b="1" dirty="0">
                    <a:solidFill>
                      <a:schemeClr val="accent1">
                        <a:lumMod val="50000"/>
                      </a:schemeClr>
                    </a:solidFill>
                  </a:rPr>
                  <a:t>Block 55</a:t>
                </a:r>
              </a:p>
            </p:txBody>
          </p:sp>
          <p:sp>
            <p:nvSpPr>
              <p:cNvPr id="65" name="Rounded Rectangle 64"/>
              <p:cNvSpPr/>
              <p:nvPr/>
            </p:nvSpPr>
            <p:spPr>
              <a:xfrm>
                <a:off x="12424618" y="3108813"/>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6" name="Rounded Rectangle 65"/>
              <p:cNvSpPr/>
              <p:nvPr/>
            </p:nvSpPr>
            <p:spPr>
              <a:xfrm>
                <a:off x="12423992" y="3655142"/>
                <a:ext cx="1895874"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getMoney</a:t>
                </a:r>
                <a:endParaRPr lang="nl-BE" dirty="0"/>
              </a:p>
            </p:txBody>
          </p:sp>
        </p:grpSp>
        <p:cxnSp>
          <p:nvCxnSpPr>
            <p:cNvPr id="68" name="Straight Arrow Connector 67"/>
            <p:cNvCxnSpPr/>
            <p:nvPr/>
          </p:nvCxnSpPr>
          <p:spPr>
            <a:xfrm flipH="1" flipV="1">
              <a:off x="11874222" y="2718830"/>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369133" y="1112355"/>
            <a:ext cx="11558566" cy="461665"/>
          </a:xfrm>
          <a:prstGeom prst="rect">
            <a:avLst/>
          </a:prstGeom>
          <a:noFill/>
        </p:spPr>
        <p:txBody>
          <a:bodyPr wrap="square" rtlCol="0">
            <a:spAutoFit/>
          </a:bodyPr>
          <a:lstStyle/>
          <a:p>
            <a:r>
              <a:rPr lang="nl-BE" sz="2400" dirty="0" smtClean="0">
                <a:solidFill>
                  <a:srgbClr val="0087BE"/>
                </a:solidFill>
              </a:rPr>
              <a:t>Publishing a contract, </a:t>
            </a:r>
            <a:r>
              <a:rPr lang="nl-BE" sz="2400" dirty="0" err="1" smtClean="0">
                <a:solidFill>
                  <a:srgbClr val="0087BE"/>
                </a:solidFill>
              </a:rPr>
              <a:t>calling</a:t>
            </a:r>
            <a:r>
              <a:rPr lang="nl-BE" sz="2400" dirty="0" smtClean="0">
                <a:solidFill>
                  <a:srgbClr val="0087BE"/>
                </a:solidFill>
              </a:rPr>
              <a:t> </a:t>
            </a:r>
            <a:r>
              <a:rPr lang="nl-BE" sz="2400" dirty="0" err="1" smtClean="0">
                <a:solidFill>
                  <a:srgbClr val="0087BE"/>
                </a:solidFill>
              </a:rPr>
              <a:t>its</a:t>
            </a:r>
            <a:r>
              <a:rPr lang="nl-BE" sz="2400" dirty="0" smtClean="0">
                <a:solidFill>
                  <a:srgbClr val="0087BE"/>
                </a:solidFill>
              </a:rPr>
              <a:t> </a:t>
            </a:r>
            <a:r>
              <a:rPr lang="nl-BE" sz="2400" dirty="0" err="1" smtClean="0">
                <a:solidFill>
                  <a:srgbClr val="0087BE"/>
                </a:solidFill>
              </a:rPr>
              <a:t>functions</a:t>
            </a:r>
            <a:r>
              <a:rPr lang="nl-BE" sz="2400" dirty="0" smtClean="0">
                <a:solidFill>
                  <a:srgbClr val="0087BE"/>
                </a:solidFill>
              </a:rPr>
              <a:t> &amp; </a:t>
            </a:r>
            <a:r>
              <a:rPr lang="nl-BE" sz="2400" dirty="0" err="1" smtClean="0">
                <a:solidFill>
                  <a:srgbClr val="0087BE"/>
                </a:solidFill>
              </a:rPr>
              <a:t>destroying</a:t>
            </a:r>
            <a:r>
              <a:rPr lang="nl-BE" sz="2400" dirty="0" smtClean="0">
                <a:solidFill>
                  <a:srgbClr val="0087BE"/>
                </a:solidFill>
              </a:rPr>
              <a:t> </a:t>
            </a:r>
            <a:r>
              <a:rPr lang="nl-BE" sz="2400" dirty="0" err="1" smtClean="0">
                <a:solidFill>
                  <a:srgbClr val="0087BE"/>
                </a:solidFill>
              </a:rPr>
              <a:t>it</a:t>
            </a:r>
            <a:r>
              <a:rPr lang="nl-BE" sz="2400" dirty="0" smtClean="0">
                <a:solidFill>
                  <a:srgbClr val="0087BE"/>
                </a:solidFill>
              </a:rPr>
              <a:t> </a:t>
            </a:r>
            <a:r>
              <a:rPr lang="nl-BE" sz="2400" dirty="0" err="1" smtClean="0">
                <a:solidFill>
                  <a:srgbClr val="0087BE"/>
                </a:solidFill>
              </a:rPr>
              <a:t>happens</a:t>
            </a:r>
            <a:r>
              <a:rPr lang="nl-BE" sz="2400" dirty="0" smtClean="0">
                <a:solidFill>
                  <a:srgbClr val="0087BE"/>
                </a:solidFill>
              </a:rPr>
              <a:t> </a:t>
            </a:r>
            <a:r>
              <a:rPr lang="nl-BE" sz="2400" dirty="0" err="1" smtClean="0">
                <a:solidFill>
                  <a:srgbClr val="0087BE"/>
                </a:solidFill>
              </a:rPr>
              <a:t>through</a:t>
            </a:r>
            <a:r>
              <a:rPr lang="nl-BE" sz="2400" dirty="0" smtClean="0">
                <a:solidFill>
                  <a:srgbClr val="0087BE"/>
                </a:solidFill>
              </a:rPr>
              <a:t> transactions</a:t>
            </a:r>
            <a:endParaRPr lang="fr-BE" sz="2400" dirty="0">
              <a:solidFill>
                <a:srgbClr val="0087BE"/>
              </a:solidFill>
            </a:endParaRPr>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192</a:t>
            </a:fld>
            <a:r>
              <a:rPr lang="fr-BE" smtClean="0"/>
              <a:t> </a:t>
            </a:r>
            <a:endParaRPr lang="fr-BE" dirty="0"/>
          </a:p>
        </p:txBody>
      </p:sp>
    </p:spTree>
    <p:extLst>
      <p:ext uri="{BB962C8B-B14F-4D97-AF65-F5344CB8AC3E}">
        <p14:creationId xmlns:p14="http://schemas.microsoft.com/office/powerpoint/2010/main" val="3423732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81481E-6 L -0.42005 0.00393 " pathEditMode="relative" rAng="0" ptsTypes="AA">
                                      <p:cBhvr>
                                        <p:cTn id="6" dur="2000" fill="hold"/>
                                        <p:tgtEl>
                                          <p:spTgt spid="37"/>
                                        </p:tgtEl>
                                        <p:attrNameLst>
                                          <p:attrName>ppt_x</p:attrName>
                                          <p:attrName>ppt_y</p:attrName>
                                        </p:attrNameLst>
                                      </p:cBhvr>
                                      <p:rCtr x="-2100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smtClean="0"/>
              <a:t>Blockchain</a:t>
            </a:r>
            <a:r>
              <a:rPr lang="en-GB" noProof="0" dirty="0" smtClean="0"/>
              <a:t> is about organizing trust </a:t>
            </a:r>
            <a:endParaRPr lang="en-GB" noProof="0" dirty="0"/>
          </a:p>
        </p:txBody>
      </p:sp>
      <p:pic>
        <p:nvPicPr>
          <p:cNvPr id="13" name="Picture 3"/>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5380"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89597" y="348454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5380" y="348454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89597"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5563" y="133253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5563" y="4273631"/>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060420" y="2608742"/>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2" name="Rectangle 141"/>
          <p:cNvSpPr/>
          <p:nvPr/>
        </p:nvSpPr>
        <p:spPr>
          <a:xfrm>
            <a:off x="1573545" y="5302510"/>
            <a:ext cx="8971280" cy="11596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a:solidFill>
                  <a:schemeClr val="tx1"/>
                </a:solidFill>
              </a:rPr>
              <a:t>Blockchain </a:t>
            </a:r>
            <a:r>
              <a:rPr lang="nl-BE" sz="2400" b="1" dirty="0" err="1" smtClean="0">
                <a:solidFill>
                  <a:schemeClr val="tx1"/>
                </a:solidFill>
              </a:rPr>
              <a:t>network</a:t>
            </a:r>
            <a:r>
              <a:rPr lang="nl-BE" sz="2400" b="1" dirty="0" smtClean="0">
                <a:solidFill>
                  <a:schemeClr val="tx1"/>
                </a:solidFill>
              </a:rPr>
              <a:t> </a:t>
            </a:r>
            <a:r>
              <a:rPr lang="nl-BE" sz="2400" b="1" dirty="0" err="1" smtClean="0">
                <a:solidFill>
                  <a:schemeClr val="tx1"/>
                </a:solidFill>
              </a:rPr>
              <a:t>can</a:t>
            </a:r>
            <a:r>
              <a:rPr lang="nl-BE" sz="2400" b="1" dirty="0" smtClean="0">
                <a:solidFill>
                  <a:schemeClr val="tx1"/>
                </a:solidFill>
              </a:rPr>
              <a:t> help </a:t>
            </a:r>
            <a:r>
              <a:rPr lang="nl-BE" sz="2400" b="1" dirty="0" err="1" smtClean="0">
                <a:solidFill>
                  <a:schemeClr val="tx1"/>
                </a:solidFill>
              </a:rPr>
              <a:t>with</a:t>
            </a:r>
            <a:endParaRPr lang="nl-BE" sz="2400" b="1" dirty="0">
              <a:solidFill>
                <a:schemeClr val="tx1"/>
              </a:solidFill>
            </a:endParaRPr>
          </a:p>
        </p:txBody>
      </p:sp>
      <p:cxnSp>
        <p:nvCxnSpPr>
          <p:cNvPr id="36" name="Straight Connector 35"/>
          <p:cNvCxnSpPr/>
          <p:nvPr/>
        </p:nvCxnSpPr>
        <p:spPr>
          <a:xfrm>
            <a:off x="2647094" y="2588745"/>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58014" y="3551769"/>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647095" y="3498731"/>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186263" y="2569949"/>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636420" y="2026222"/>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36420" y="381540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6317177" y="1166499"/>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46280"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50497" y="351946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50497"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66463" y="1367455"/>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flipH="1">
            <a:off x="9250498" y="2462515"/>
            <a:ext cx="17133" cy="138776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278208" y="2058847"/>
            <a:ext cx="989422" cy="40366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7301792" y="2058848"/>
            <a:ext cx="977454" cy="372295"/>
          </a:xfrm>
          <a:prstGeom prst="line">
            <a:avLst/>
          </a:prstGeom>
          <a:ln w="508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297322" y="3827828"/>
            <a:ext cx="970308" cy="48072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46281" y="2058848"/>
            <a:ext cx="2604217" cy="2249701"/>
            <a:chOff x="5122280" y="2058847"/>
            <a:chExt cx="2604217" cy="2249701"/>
          </a:xfrm>
        </p:grpSpPr>
        <p:pic>
          <p:nvPicPr>
            <p:cNvPr id="78" name="Picture 3"/>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22280" y="351946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Connector 90"/>
            <p:cNvCxnSpPr>
              <a:endCxn id="81" idx="0"/>
            </p:cNvCxnSpPr>
            <p:nvPr/>
          </p:nvCxnSpPr>
          <p:spPr>
            <a:xfrm>
              <a:off x="5789604" y="3760742"/>
              <a:ext cx="983716" cy="5478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77792" y="2431142"/>
              <a:ext cx="11812"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81041" y="2058847"/>
              <a:ext cx="992279" cy="16907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83994" y="2431142"/>
              <a:ext cx="1942503"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83994" y="3749561"/>
              <a:ext cx="1942503" cy="10075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a:endCxn id="81" idx="0"/>
          </p:cNvCxnSpPr>
          <p:nvPr/>
        </p:nvCxnSpPr>
        <p:spPr>
          <a:xfrm flipH="1">
            <a:off x="8297321" y="2058848"/>
            <a:ext cx="1" cy="224970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8297321" y="2058848"/>
            <a:ext cx="953177" cy="17914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8297321" y="2431142"/>
            <a:ext cx="970309"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7307994" y="2431142"/>
            <a:ext cx="989326"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307994" y="2431143"/>
            <a:ext cx="1959636" cy="313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307995" y="2431142"/>
            <a:ext cx="1942503" cy="141917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1" name="Right Arrow 130"/>
          <p:cNvSpPr/>
          <p:nvPr/>
        </p:nvSpPr>
        <p:spPr>
          <a:xfrm>
            <a:off x="5640984" y="2891417"/>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 name="Picture 4" descr="https://d30y9cdsu7xlg0.cloudfront.net/png/225592-200.png"/>
          <p:cNvPicPr>
            <a:picLocks noChangeAspect="1" noChangeArrowheads="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66463" y="430854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unixstickers.com/image/cache/data/stickers/guyfawkes/guyfawkes.sh-600x600.png"/>
          <p:cNvPicPr>
            <a:picLocks noChangeAspect="1" noChangeArrowheads="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108771" y="3464536"/>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1730985" y="5807789"/>
            <a:ext cx="2941361"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Registration</a:t>
            </a:r>
            <a:r>
              <a:rPr lang="nl-BE" sz="2400" b="1" dirty="0"/>
              <a:t> of </a:t>
            </a:r>
            <a:r>
              <a:rPr lang="nl-BE" sz="2400" b="1" dirty="0" err="1"/>
              <a:t>facts</a:t>
            </a:r>
            <a:endParaRPr lang="nl-BE" sz="2400" b="1" dirty="0"/>
          </a:p>
        </p:txBody>
      </p:sp>
      <p:sp>
        <p:nvSpPr>
          <p:cNvPr id="53" name="Rounded Rectangle 52"/>
          <p:cNvSpPr/>
          <p:nvPr/>
        </p:nvSpPr>
        <p:spPr>
          <a:xfrm>
            <a:off x="7527306" y="5807789"/>
            <a:ext cx="290241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Enforcement</a:t>
            </a:r>
            <a:r>
              <a:rPr lang="nl-BE" sz="2400" b="1" dirty="0"/>
              <a:t> of </a:t>
            </a:r>
            <a:r>
              <a:rPr lang="nl-BE" sz="2400" b="1" dirty="0" err="1"/>
              <a:t>rules</a:t>
            </a:r>
            <a:endParaRPr lang="nl-BE" sz="2400" b="1" dirty="0"/>
          </a:p>
        </p:txBody>
      </p:sp>
      <p:sp>
        <p:nvSpPr>
          <p:cNvPr id="54" name="Rounded Rectangle 53"/>
          <p:cNvSpPr/>
          <p:nvPr/>
        </p:nvSpPr>
        <p:spPr>
          <a:xfrm>
            <a:off x="4837920" y="5807789"/>
            <a:ext cx="252667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Transfer of assets</a:t>
            </a: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193</a:t>
            </a:fld>
            <a:r>
              <a:rPr lang="fr-BE" smtClean="0"/>
              <a:t> </a:t>
            </a:r>
            <a:endParaRPr lang="fr-BE" dirty="0"/>
          </a:p>
        </p:txBody>
      </p:sp>
    </p:spTree>
    <p:extLst>
      <p:ext uri="{BB962C8B-B14F-4D97-AF65-F5344CB8AC3E}">
        <p14:creationId xmlns:p14="http://schemas.microsoft.com/office/powerpoint/2010/main" val="28321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FC2FE2F-7D45-439B-A76C-7ED3EBF3ADED}" type="slidenum">
              <a:rPr lang="en-GB" smtClean="0"/>
              <a:pPr/>
              <a:t>194</a:t>
            </a:fld>
            <a:endParaRPr lang="en-GB"/>
          </a:p>
        </p:txBody>
      </p:sp>
      <p:sp>
        <p:nvSpPr>
          <p:cNvPr id="5" name="Titel 4"/>
          <p:cNvSpPr>
            <a:spLocks noGrp="1"/>
          </p:cNvSpPr>
          <p:nvPr>
            <p:ph type="title"/>
          </p:nvPr>
        </p:nvSpPr>
        <p:spPr/>
        <p:txBody>
          <a:bodyPr/>
          <a:lstStyle/>
          <a:p>
            <a:r>
              <a:rPr lang="nl-BE" dirty="0" smtClean="0"/>
              <a:t>Blockchain </a:t>
            </a:r>
            <a:r>
              <a:rPr lang="nl-BE" dirty="0" err="1" smtClean="0"/>
              <a:t>network</a:t>
            </a:r>
            <a:endParaRPr lang="nl-BE" dirty="0"/>
          </a:p>
        </p:txBody>
      </p:sp>
      <p:sp>
        <p:nvSpPr>
          <p:cNvPr id="35" name="Rounded Rectangle 34"/>
          <p:cNvSpPr/>
          <p:nvPr/>
        </p:nvSpPr>
        <p:spPr>
          <a:xfrm>
            <a:off x="1933461" y="2687096"/>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ounded Rectangle 35"/>
          <p:cNvSpPr/>
          <p:nvPr/>
        </p:nvSpPr>
        <p:spPr>
          <a:xfrm>
            <a:off x="1933460" y="2687096"/>
            <a:ext cx="1574277" cy="117827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7" name="Straight Arrow Connector 36"/>
          <p:cNvCxnSpPr/>
          <p:nvPr/>
        </p:nvCxnSpPr>
        <p:spPr>
          <a:xfrm flipH="1" flipV="1">
            <a:off x="2691023" y="3835447"/>
            <a:ext cx="632100"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8069028" y="1684333"/>
            <a:ext cx="2453833" cy="447252"/>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smtClean="0"/>
              <a:t>Robust</a:t>
            </a:r>
            <a:endParaRPr lang="nl-BE" sz="2000" b="1" dirty="0"/>
          </a:p>
        </p:txBody>
      </p:sp>
      <p:sp>
        <p:nvSpPr>
          <p:cNvPr id="39" name="Rounded Rectangle 38"/>
          <p:cNvSpPr/>
          <p:nvPr/>
        </p:nvSpPr>
        <p:spPr>
          <a:xfrm>
            <a:off x="8069027" y="2215981"/>
            <a:ext cx="2453833" cy="79528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smtClean="0"/>
              <a:t>Scalable</a:t>
            </a:r>
            <a:r>
              <a:rPr lang="nl-BE" sz="2000" b="1" dirty="0"/>
              <a:t/>
            </a:r>
            <a:br>
              <a:rPr lang="nl-BE" sz="2000" b="1" dirty="0"/>
            </a:br>
            <a:r>
              <a:rPr lang="nl-BE" sz="2000" dirty="0" err="1" smtClean="0"/>
              <a:t>Many</a:t>
            </a:r>
            <a:r>
              <a:rPr lang="nl-BE" sz="2000" dirty="0" smtClean="0"/>
              <a:t> </a:t>
            </a:r>
            <a:r>
              <a:rPr lang="nl-BE" sz="2000" dirty="0" err="1" smtClean="0"/>
              <a:t>nodes</a:t>
            </a:r>
            <a:r>
              <a:rPr lang="nl-BE" sz="2000" dirty="0" smtClean="0"/>
              <a:t> </a:t>
            </a:r>
            <a:r>
              <a:rPr lang="nl-BE" sz="2000" dirty="0" err="1" smtClean="0"/>
              <a:t>possible</a:t>
            </a:r>
            <a:endParaRPr lang="nl-BE" sz="2000" dirty="0"/>
          </a:p>
        </p:txBody>
      </p:sp>
      <p:sp>
        <p:nvSpPr>
          <p:cNvPr id="40" name="Rounded Rectangle 39"/>
          <p:cNvSpPr/>
          <p:nvPr/>
        </p:nvSpPr>
        <p:spPr>
          <a:xfrm>
            <a:off x="8069028" y="1152685"/>
            <a:ext cx="2453833" cy="447252"/>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Distributed</a:t>
            </a:r>
            <a:endParaRPr lang="nl-BE" sz="2000" b="1" dirty="0"/>
          </a:p>
        </p:txBody>
      </p:sp>
      <p:cxnSp>
        <p:nvCxnSpPr>
          <p:cNvPr id="41" name="Straight Arrow Connector 40"/>
          <p:cNvCxnSpPr/>
          <p:nvPr/>
        </p:nvCxnSpPr>
        <p:spPr>
          <a:xfrm flipH="1">
            <a:off x="4110261" y="5588288"/>
            <a:ext cx="1445524"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6342925" y="3835447"/>
            <a:ext cx="533761"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91024" y="1726168"/>
            <a:ext cx="1290485"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555785" y="1726168"/>
            <a:ext cx="1320900"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478162" y="3246311"/>
            <a:ext cx="2611385"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5887804" y="2345725"/>
            <a:ext cx="1789074" cy="1506569"/>
            <a:chOff x="942327" y="4670854"/>
            <a:chExt cx="1789074" cy="1506569"/>
          </a:xfrm>
        </p:grpSpPr>
        <p:sp>
          <p:nvSpPr>
            <p:cNvPr id="47" name="Rounded Rectangle 46"/>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8" name="Picture 4" descr="https://d30y9cdsu7xlg0.cloudfront.net/png/225592-200.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2310133" y="4670855"/>
            <a:ext cx="1789074" cy="1506569"/>
            <a:chOff x="942327" y="4670854"/>
            <a:chExt cx="1789074" cy="1506569"/>
          </a:xfrm>
        </p:grpSpPr>
        <p:sp>
          <p:nvSpPr>
            <p:cNvPr id="51" name="Rounded Rectangle 50"/>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2" name="Picture 4" descr="https://d30y9cdsu7xlg0.cloudfront.net/png/225592-200.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5414660" y="4716963"/>
            <a:ext cx="1745633" cy="1460461"/>
            <a:chOff x="6309523" y="4965623"/>
            <a:chExt cx="1745633" cy="1460461"/>
          </a:xfrm>
        </p:grpSpPr>
        <p:sp>
          <p:nvSpPr>
            <p:cNvPr id="55" name="Rounded Rectangle 54"/>
            <p:cNvSpPr/>
            <p:nvPr/>
          </p:nvSpPr>
          <p:spPr>
            <a:xfrm>
              <a:off x="6480879" y="5247814"/>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6"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7450" y="5360277"/>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9523" y="496562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8"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31" y="2799559"/>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2104" y="240490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 name="Straight Arrow Connector 59"/>
          <p:cNvCxnSpPr>
            <a:stCxn id="47" idx="2"/>
            <a:endCxn id="51" idx="3"/>
          </p:cNvCxnSpPr>
          <p:nvPr/>
        </p:nvCxnSpPr>
        <p:spPr>
          <a:xfrm flipH="1">
            <a:off x="4099208" y="3852294"/>
            <a:ext cx="2790533" cy="173599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61" name="Picture 2" descr="http://www.unixstickers.com/image/cache/data/stickers/guyfawkes/guyfawkes.sh-600x6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7346" y="2280265"/>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8069026" y="3095662"/>
            <a:ext cx="2453833" cy="447252"/>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a:t>Append-only</a:t>
            </a:r>
            <a:endParaRPr lang="nl-BE" sz="2000" b="1" dirty="0"/>
          </a:p>
        </p:txBody>
      </p:sp>
      <p:pic>
        <p:nvPicPr>
          <p:cNvPr id="6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1438" y="3245366"/>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7428" y="5588289"/>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5" name="Group 64"/>
          <p:cNvGrpSpPr/>
          <p:nvPr/>
        </p:nvGrpSpPr>
        <p:grpSpPr>
          <a:xfrm>
            <a:off x="3810153" y="893645"/>
            <a:ext cx="1745633" cy="1460461"/>
            <a:chOff x="2286152" y="893644"/>
            <a:chExt cx="1745633" cy="1460461"/>
          </a:xfrm>
        </p:grpSpPr>
        <p:sp>
          <p:nvSpPr>
            <p:cNvPr id="66" name="Rounded Rectangle 65"/>
            <p:cNvSpPr/>
            <p:nvPr/>
          </p:nvSpPr>
          <p:spPr>
            <a:xfrm>
              <a:off x="2457508" y="1175835"/>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7"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565" y="1288298"/>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152" y="89364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1558" y="1764970"/>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4023" y="3260658"/>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0492" y="5588289"/>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73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xit" presetSubtype="0" fill="hold" nodeType="withEffect">
                                  <p:stCondLst>
                                    <p:cond delay="0"/>
                                  </p:stCondLst>
                                  <p:childTnLst>
                                    <p:animEffect transition="out" filter="fade">
                                      <p:cBhvr>
                                        <p:cTn id="29" dur="500"/>
                                        <p:tgtEl>
                                          <p:spTgt spid="45"/>
                                        </p:tgtEl>
                                      </p:cBhvr>
                                    </p:animEffect>
                                    <p:set>
                                      <p:cBhvr>
                                        <p:cTn id="30" dur="1" fill="hold">
                                          <p:stCondLst>
                                            <p:cond delay="499"/>
                                          </p:stCondLst>
                                        </p:cTn>
                                        <p:tgtEl>
                                          <p:spTgt spid="4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xit" presetSubtype="0" fill="hold" nodeType="withEffect">
                                  <p:stCondLst>
                                    <p:cond delay="0"/>
                                  </p:stCondLst>
                                  <p:childTnLst>
                                    <p:animEffect transition="out" filter="fade">
                                      <p:cBhvr>
                                        <p:cTn id="40" dur="500"/>
                                        <p:tgtEl>
                                          <p:spTgt spid="59"/>
                                        </p:tgtEl>
                                      </p:cBhvr>
                                    </p:animEffect>
                                    <p:set>
                                      <p:cBhvr>
                                        <p:cTn id="41" dur="1" fill="hold">
                                          <p:stCondLst>
                                            <p:cond delay="499"/>
                                          </p:stCondLst>
                                        </p:cTn>
                                        <p:tgtEl>
                                          <p:spTgt spid="5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0" grpId="0" animBg="1"/>
      <p:bldP spid="6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91" y="271394"/>
            <a:ext cx="11809312" cy="908720"/>
          </a:xfrm>
        </p:spPr>
        <p:txBody>
          <a:bodyPr>
            <a:normAutofit fontScale="90000"/>
          </a:bodyPr>
          <a:lstStyle/>
          <a:p>
            <a:r>
              <a:rPr lang="nl-BE" dirty="0" err="1" smtClean="0"/>
              <a:t>Everything</a:t>
            </a:r>
            <a:r>
              <a:rPr lang="nl-BE" dirty="0" smtClean="0"/>
              <a:t> </a:t>
            </a:r>
            <a:r>
              <a:rPr lang="nl-BE" dirty="0" err="1" smtClean="0"/>
              <a:t>that</a:t>
            </a:r>
            <a:r>
              <a:rPr lang="nl-BE" dirty="0" smtClean="0"/>
              <a:t> </a:t>
            </a:r>
            <a:r>
              <a:rPr lang="nl-BE" dirty="0" err="1" smtClean="0"/>
              <a:t>can</a:t>
            </a:r>
            <a:r>
              <a:rPr lang="nl-BE" dirty="0" smtClean="0"/>
              <a:t> </a:t>
            </a:r>
            <a:r>
              <a:rPr lang="nl-BE" dirty="0" err="1" smtClean="0"/>
              <a:t>be</a:t>
            </a:r>
            <a:r>
              <a:rPr lang="nl-BE" dirty="0" smtClean="0"/>
              <a:t> </a:t>
            </a:r>
            <a:r>
              <a:rPr lang="nl-BE" dirty="0" err="1" smtClean="0"/>
              <a:t>done</a:t>
            </a:r>
            <a:r>
              <a:rPr lang="nl-BE" dirty="0" smtClean="0"/>
              <a:t> </a:t>
            </a:r>
            <a:r>
              <a:rPr lang="nl-BE" dirty="0" err="1" smtClean="0"/>
              <a:t>with</a:t>
            </a:r>
            <a:r>
              <a:rPr lang="nl-BE" dirty="0" smtClean="0"/>
              <a:t> a blockchain, </a:t>
            </a:r>
            <a:r>
              <a:rPr lang="nl-BE" dirty="0" err="1" smtClean="0"/>
              <a:t>can</a:t>
            </a:r>
            <a:r>
              <a:rPr lang="nl-BE" dirty="0" smtClean="0"/>
              <a:t> </a:t>
            </a:r>
            <a:r>
              <a:rPr lang="nl-BE" dirty="0" err="1" smtClean="0"/>
              <a:t>be</a:t>
            </a:r>
            <a:r>
              <a:rPr lang="nl-BE" dirty="0" smtClean="0"/>
              <a:t> </a:t>
            </a:r>
            <a:r>
              <a:rPr lang="nl-BE" dirty="0" err="1" smtClean="0"/>
              <a:t>done</a:t>
            </a:r>
            <a:r>
              <a:rPr lang="nl-BE" dirty="0" smtClean="0"/>
              <a:t> </a:t>
            </a:r>
            <a:r>
              <a:rPr lang="nl-BE" dirty="0" err="1" smtClean="0"/>
              <a:t>with</a:t>
            </a:r>
            <a:r>
              <a:rPr lang="nl-BE" dirty="0" smtClean="0"/>
              <a:t> a </a:t>
            </a:r>
            <a:r>
              <a:rPr lang="nl-BE" dirty="0" err="1" smtClean="0"/>
              <a:t>centralized</a:t>
            </a:r>
            <a:r>
              <a:rPr lang="nl-BE" dirty="0" smtClean="0"/>
              <a:t> approach, </a:t>
            </a:r>
            <a:r>
              <a:rPr lang="nl-BE" dirty="0" err="1" smtClean="0"/>
              <a:t>and</a:t>
            </a:r>
            <a:r>
              <a:rPr lang="nl-BE" dirty="0" smtClean="0"/>
              <a:t> even more </a:t>
            </a:r>
            <a:r>
              <a:rPr lang="nl-BE" dirty="0" err="1" smtClean="0"/>
              <a:t>efficiently</a:t>
            </a:r>
            <a:endParaRPr lang="fr-BE" dirty="0"/>
          </a:p>
        </p:txBody>
      </p:sp>
      <p:grpSp>
        <p:nvGrpSpPr>
          <p:cNvPr id="3" name="Group 2"/>
          <p:cNvGrpSpPr/>
          <p:nvPr/>
        </p:nvGrpSpPr>
        <p:grpSpPr>
          <a:xfrm>
            <a:off x="2878346" y="1268760"/>
            <a:ext cx="5922070" cy="1037729"/>
            <a:chOff x="2158759" y="1246892"/>
            <a:chExt cx="4441552" cy="778297"/>
          </a:xfrm>
        </p:grpSpPr>
        <p:sp>
          <p:nvSpPr>
            <p:cNvPr id="25" name="TextBox 24"/>
            <p:cNvSpPr txBox="1"/>
            <p:nvPr/>
          </p:nvSpPr>
          <p:spPr>
            <a:xfrm>
              <a:off x="3334850" y="1246892"/>
              <a:ext cx="2530597" cy="500089"/>
            </a:xfrm>
            <a:prstGeom prst="rect">
              <a:avLst/>
            </a:prstGeom>
            <a:noFill/>
          </p:spPr>
          <p:txBody>
            <a:bodyPr wrap="none" rtlCol="0">
              <a:spAutoFit/>
            </a:bodyPr>
            <a:lstStyle/>
            <a:p>
              <a:pPr defTabSz="1219170" fontAlgn="auto">
                <a:spcBef>
                  <a:spcPts val="0"/>
                </a:spcBef>
                <a:spcAft>
                  <a:spcPts val="0"/>
                </a:spcAft>
              </a:pPr>
              <a:r>
                <a:rPr lang="nl-BE" sz="3733" cap="small" dirty="0" err="1">
                  <a:solidFill>
                    <a:srgbClr val="0087BE"/>
                  </a:solidFill>
                  <a:latin typeface="Calibri"/>
                  <a:cs typeface="+mn-cs"/>
                </a:rPr>
                <a:t>Why</a:t>
              </a:r>
              <a:r>
                <a:rPr lang="nl-BE" sz="3733" cap="small" dirty="0">
                  <a:solidFill>
                    <a:srgbClr val="0087BE"/>
                  </a:solidFill>
                  <a:latin typeface="Calibri"/>
                  <a:cs typeface="+mn-cs"/>
                </a:rPr>
                <a:t> blockchain</a:t>
              </a:r>
              <a:r>
                <a:rPr lang="nl-BE" sz="3733" dirty="0">
                  <a:solidFill>
                    <a:srgbClr val="0087BE"/>
                  </a:solidFill>
                  <a:latin typeface="Calibri"/>
                  <a:cs typeface="+mn-cs"/>
                </a:rPr>
                <a:t>?</a:t>
              </a:r>
              <a:endParaRPr lang="fr-BE" sz="3733" dirty="0">
                <a:solidFill>
                  <a:srgbClr val="0087BE"/>
                </a:solidFill>
                <a:latin typeface="Calibri"/>
                <a:cs typeface="+mn-cs"/>
              </a:endParaRPr>
            </a:p>
          </p:txBody>
        </p:sp>
        <p:sp>
          <p:nvSpPr>
            <p:cNvPr id="26" name="TextBox 25"/>
            <p:cNvSpPr txBox="1"/>
            <p:nvPr/>
          </p:nvSpPr>
          <p:spPr>
            <a:xfrm>
              <a:off x="2158759" y="1678940"/>
              <a:ext cx="4441552" cy="346249"/>
            </a:xfrm>
            <a:prstGeom prst="rect">
              <a:avLst/>
            </a:prstGeom>
            <a:noFill/>
          </p:spPr>
          <p:txBody>
            <a:bodyPr wrap="none" rtlCol="0">
              <a:spAutoFit/>
            </a:bodyPr>
            <a:lstStyle/>
            <a:p>
              <a:pPr defTabSz="1219170" fontAlgn="auto">
                <a:spcBef>
                  <a:spcPts val="0"/>
                </a:spcBef>
                <a:spcAft>
                  <a:spcPts val="0"/>
                </a:spcAft>
              </a:pPr>
              <a:r>
                <a:rPr lang="nl-BE" sz="2400" dirty="0">
                  <a:solidFill>
                    <a:srgbClr val="0087BE"/>
                  </a:solidFill>
                  <a:latin typeface="Calibri"/>
                  <a:cs typeface="+mn-cs"/>
                </a:rPr>
                <a:t>A </a:t>
              </a:r>
              <a:r>
                <a:rPr lang="nl-BE" sz="2400" dirty="0" err="1">
                  <a:solidFill>
                    <a:srgbClr val="0087BE"/>
                  </a:solidFill>
                  <a:latin typeface="Calibri"/>
                  <a:cs typeface="+mn-cs"/>
                </a:rPr>
                <a:t>centralized</a:t>
              </a:r>
              <a:r>
                <a:rPr lang="nl-BE" sz="2400" dirty="0">
                  <a:solidFill>
                    <a:srgbClr val="0087BE"/>
                  </a:solidFill>
                  <a:latin typeface="Calibri"/>
                  <a:cs typeface="+mn-cs"/>
                </a:rPr>
                <a:t> approach </a:t>
              </a:r>
              <a:r>
                <a:rPr lang="nl-BE" sz="2400" dirty="0" err="1">
                  <a:solidFill>
                    <a:srgbClr val="0087BE"/>
                  </a:solidFill>
                  <a:latin typeface="Calibri"/>
                  <a:cs typeface="+mn-cs"/>
                </a:rPr>
                <a:t>might</a:t>
              </a:r>
              <a:r>
                <a:rPr lang="nl-BE" sz="2400" dirty="0">
                  <a:solidFill>
                    <a:srgbClr val="0087BE"/>
                  </a:solidFill>
                  <a:latin typeface="Calibri"/>
                  <a:cs typeface="+mn-cs"/>
                </a:rPr>
                <a:t> </a:t>
              </a:r>
              <a:r>
                <a:rPr lang="nl-BE" sz="2400" dirty="0" err="1">
                  <a:solidFill>
                    <a:srgbClr val="0087BE"/>
                  </a:solidFill>
                  <a:latin typeface="Calibri"/>
                  <a:cs typeface="+mn-cs"/>
                </a:rPr>
                <a:t>not</a:t>
              </a:r>
              <a:r>
                <a:rPr lang="nl-BE" sz="2400" dirty="0">
                  <a:solidFill>
                    <a:srgbClr val="0087BE"/>
                  </a:solidFill>
                  <a:latin typeface="Calibri"/>
                  <a:cs typeface="+mn-cs"/>
                </a:rPr>
                <a:t> </a:t>
              </a:r>
              <a:r>
                <a:rPr lang="nl-BE" sz="2400" dirty="0" err="1">
                  <a:solidFill>
                    <a:srgbClr val="0087BE"/>
                  </a:solidFill>
                  <a:latin typeface="Calibri"/>
                  <a:cs typeface="+mn-cs"/>
                </a:rPr>
                <a:t>be</a:t>
              </a:r>
              <a:r>
                <a:rPr lang="nl-BE" sz="2400" dirty="0">
                  <a:solidFill>
                    <a:srgbClr val="0087BE"/>
                  </a:solidFill>
                  <a:latin typeface="Calibri"/>
                  <a:cs typeface="+mn-cs"/>
                </a:rPr>
                <a:t> </a:t>
              </a:r>
              <a:r>
                <a:rPr lang="nl-BE" sz="2400" dirty="0" err="1">
                  <a:solidFill>
                    <a:srgbClr val="0087BE"/>
                  </a:solidFill>
                  <a:latin typeface="Calibri"/>
                  <a:cs typeface="+mn-cs"/>
                </a:rPr>
                <a:t>desirable</a:t>
              </a:r>
              <a:endParaRPr lang="fr-BE" sz="2400" dirty="0">
                <a:solidFill>
                  <a:srgbClr val="0087BE"/>
                </a:solidFill>
                <a:latin typeface="Calibri"/>
                <a:cs typeface="+mn-cs"/>
              </a:endParaRPr>
            </a:p>
          </p:txBody>
        </p:sp>
      </p:grpSp>
      <p:sp>
        <p:nvSpPr>
          <p:cNvPr id="18" name="TextBox 16"/>
          <p:cNvSpPr txBox="1"/>
          <p:nvPr/>
        </p:nvSpPr>
        <p:spPr>
          <a:xfrm>
            <a:off x="218919" y="5147474"/>
            <a:ext cx="9052606"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nl-BE" sz="2400" b="1" cap="small" spc="93" dirty="0" err="1">
                <a:solidFill>
                  <a:srgbClr val="0087BE"/>
                </a:solidFill>
                <a:latin typeface="Calibri"/>
              </a:rPr>
              <a:t>Other</a:t>
            </a:r>
            <a:r>
              <a:rPr lang="nl-BE" sz="2400" b="1" cap="small" spc="93" dirty="0">
                <a:solidFill>
                  <a:srgbClr val="0087BE"/>
                </a:solidFill>
                <a:latin typeface="Calibri"/>
              </a:rPr>
              <a:t> blockchain </a:t>
            </a:r>
            <a:r>
              <a:rPr lang="nl-BE" sz="2400" b="1" cap="small" spc="93" dirty="0" err="1">
                <a:solidFill>
                  <a:srgbClr val="0087BE"/>
                </a:solidFill>
                <a:latin typeface="Calibri"/>
              </a:rPr>
              <a:t>advantages</a:t>
            </a:r>
            <a:r>
              <a:rPr lang="nl-BE" sz="2400" b="1" cap="small" spc="93" dirty="0">
                <a:solidFill>
                  <a:srgbClr val="0087BE"/>
                </a:solidFill>
                <a:latin typeface="Calibri"/>
              </a:rPr>
              <a:t> </a:t>
            </a:r>
            <a:r>
              <a:rPr lang="nl-BE" sz="2400" b="1" cap="small" spc="93" dirty="0" err="1">
                <a:solidFill>
                  <a:srgbClr val="0087BE"/>
                </a:solidFill>
                <a:latin typeface="Calibri"/>
              </a:rPr>
              <a:t>also</a:t>
            </a:r>
            <a:r>
              <a:rPr lang="nl-BE" sz="2400" b="1" cap="small" spc="93" dirty="0">
                <a:solidFill>
                  <a:srgbClr val="0087BE"/>
                </a:solidFill>
                <a:latin typeface="Calibri"/>
              </a:rPr>
              <a:t> </a:t>
            </a:r>
            <a:r>
              <a:rPr lang="nl-BE" sz="2400" b="1" cap="small" spc="93" dirty="0" err="1">
                <a:solidFill>
                  <a:srgbClr val="0087BE"/>
                </a:solidFill>
                <a:latin typeface="Calibri"/>
              </a:rPr>
              <a:t>feasible</a:t>
            </a:r>
            <a:r>
              <a:rPr lang="nl-BE" sz="2400" b="1" cap="small" spc="93" dirty="0">
                <a:solidFill>
                  <a:srgbClr val="0087BE"/>
                </a:solidFill>
                <a:latin typeface="Calibri"/>
              </a:rPr>
              <a:t> </a:t>
            </a:r>
            <a:r>
              <a:rPr lang="nl-BE" sz="2400" b="1" cap="small" spc="93" dirty="0" err="1">
                <a:solidFill>
                  <a:srgbClr val="0087BE"/>
                </a:solidFill>
                <a:latin typeface="Calibri"/>
              </a:rPr>
              <a:t>with</a:t>
            </a:r>
            <a:r>
              <a:rPr lang="nl-BE" sz="2400" b="1" cap="small" spc="93" dirty="0">
                <a:solidFill>
                  <a:srgbClr val="0087BE"/>
                </a:solidFill>
                <a:latin typeface="Calibri"/>
              </a:rPr>
              <a:t> </a:t>
            </a:r>
            <a:r>
              <a:rPr lang="nl-BE" sz="2400" b="1" cap="small" spc="93" dirty="0" err="1">
                <a:solidFill>
                  <a:srgbClr val="0087BE"/>
                </a:solidFill>
                <a:latin typeface="Calibri"/>
              </a:rPr>
              <a:t>other</a:t>
            </a:r>
            <a:r>
              <a:rPr lang="nl-BE" sz="2400" b="1" cap="small" spc="93" dirty="0">
                <a:solidFill>
                  <a:srgbClr val="0087BE"/>
                </a:solidFill>
                <a:latin typeface="Calibri"/>
              </a:rPr>
              <a:t> </a:t>
            </a:r>
            <a:r>
              <a:rPr lang="nl-BE" sz="2400" b="1" cap="small" spc="93" dirty="0" err="1">
                <a:solidFill>
                  <a:srgbClr val="0087BE"/>
                </a:solidFill>
                <a:latin typeface="Calibri"/>
              </a:rPr>
              <a:t>technologies</a:t>
            </a:r>
            <a:endParaRPr lang="fr-BE" sz="2400" b="1" cap="small" spc="93" dirty="0">
              <a:solidFill>
                <a:srgbClr val="0087BE"/>
              </a:solidFill>
              <a:latin typeface="Calibri"/>
            </a:endParaRPr>
          </a:p>
        </p:txBody>
      </p:sp>
      <p:sp>
        <p:nvSpPr>
          <p:cNvPr id="29" name="Rectangle 28"/>
          <p:cNvSpPr/>
          <p:nvPr/>
        </p:nvSpPr>
        <p:spPr>
          <a:xfrm>
            <a:off x="2639617" y="2377894"/>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a:solidFill>
                  <a:schemeClr val="bg1"/>
                </a:solidFill>
                <a:latin typeface="Calibri"/>
              </a:rPr>
              <a:t>Politics</a:t>
            </a:r>
          </a:p>
          <a:p>
            <a:pPr algn="ctr" defTabSz="1219170" fontAlgn="auto">
              <a:spcBef>
                <a:spcPts val="0"/>
              </a:spcBef>
              <a:spcAft>
                <a:spcPts val="0"/>
              </a:spcAft>
            </a:pPr>
            <a:r>
              <a:rPr lang="nl-BE" sz="2133" dirty="0">
                <a:solidFill>
                  <a:schemeClr val="bg1"/>
                </a:solidFill>
                <a:latin typeface="Calibri"/>
              </a:rPr>
              <a:t>(E.g. cross-border exchanges, privacy)</a:t>
            </a:r>
            <a:endParaRPr lang="fr-BE" sz="2133" dirty="0">
              <a:solidFill>
                <a:schemeClr val="bg1"/>
              </a:solidFill>
              <a:latin typeface="Calibri"/>
            </a:endParaRPr>
          </a:p>
        </p:txBody>
      </p:sp>
      <p:sp>
        <p:nvSpPr>
          <p:cNvPr id="30" name="Rectangle 29"/>
          <p:cNvSpPr/>
          <p:nvPr/>
        </p:nvSpPr>
        <p:spPr>
          <a:xfrm>
            <a:off x="6306010" y="2377894"/>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a:solidFill>
                  <a:schemeClr val="bg1"/>
                </a:solidFill>
                <a:latin typeface="Calibri"/>
              </a:rPr>
              <a:t>Absence of </a:t>
            </a:r>
            <a:r>
              <a:rPr lang="nl-BE" sz="2400" dirty="0" err="1">
                <a:solidFill>
                  <a:schemeClr val="bg1"/>
                </a:solidFill>
                <a:latin typeface="Calibri"/>
              </a:rPr>
              <a:t>trusted</a:t>
            </a:r>
            <a:r>
              <a:rPr lang="nl-BE" sz="2400" dirty="0">
                <a:solidFill>
                  <a:schemeClr val="bg1"/>
                </a:solidFill>
                <a:latin typeface="Calibri"/>
              </a:rPr>
              <a:t> </a:t>
            </a:r>
            <a:r>
              <a:rPr lang="nl-BE" sz="2400" dirty="0" err="1">
                <a:solidFill>
                  <a:schemeClr val="bg1"/>
                </a:solidFill>
                <a:latin typeface="Calibri"/>
              </a:rPr>
              <a:t>authorities</a:t>
            </a:r>
            <a:endParaRPr lang="nl-BE" sz="2400" dirty="0">
              <a:solidFill>
                <a:schemeClr val="bg1"/>
              </a:solidFill>
              <a:latin typeface="Calibri"/>
            </a:endParaRPr>
          </a:p>
          <a:p>
            <a:pPr algn="ctr" defTabSz="1219170" fontAlgn="auto">
              <a:spcBef>
                <a:spcPts val="0"/>
              </a:spcBef>
              <a:spcAft>
                <a:spcPts val="0"/>
              </a:spcAft>
            </a:pPr>
            <a:r>
              <a:rPr lang="nl-BE" sz="2133" dirty="0">
                <a:solidFill>
                  <a:schemeClr val="bg1"/>
                </a:solidFill>
                <a:latin typeface="Calibri"/>
              </a:rPr>
              <a:t>(E.g. </a:t>
            </a:r>
            <a:r>
              <a:rPr lang="nl-BE" sz="2133" dirty="0" err="1">
                <a:solidFill>
                  <a:schemeClr val="bg1"/>
                </a:solidFill>
                <a:latin typeface="Calibri"/>
              </a:rPr>
              <a:t>Bitcoin</a:t>
            </a:r>
            <a:r>
              <a:rPr lang="nl-BE" sz="2133" dirty="0">
                <a:solidFill>
                  <a:schemeClr val="bg1"/>
                </a:solidFill>
                <a:latin typeface="Calibri"/>
              </a:rPr>
              <a:t> in 2009)</a:t>
            </a:r>
            <a:endParaRPr lang="fr-BE" sz="2133" dirty="0">
              <a:solidFill>
                <a:schemeClr val="bg1"/>
              </a:solidFill>
              <a:latin typeface="Calibri"/>
            </a:endParaRPr>
          </a:p>
        </p:txBody>
      </p:sp>
      <p:sp>
        <p:nvSpPr>
          <p:cNvPr id="31" name="Rectangle 30"/>
          <p:cNvSpPr/>
          <p:nvPr/>
        </p:nvSpPr>
        <p:spPr>
          <a:xfrm>
            <a:off x="2639617" y="3611303"/>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err="1">
                <a:solidFill>
                  <a:schemeClr val="bg1"/>
                </a:solidFill>
                <a:latin typeface="Calibri"/>
              </a:rPr>
              <a:t>Abuse</a:t>
            </a:r>
            <a:r>
              <a:rPr lang="nl-BE" sz="2400" dirty="0">
                <a:solidFill>
                  <a:schemeClr val="bg1"/>
                </a:solidFill>
                <a:latin typeface="Calibri"/>
              </a:rPr>
              <a:t> (quasi-) monopoly </a:t>
            </a:r>
            <a:r>
              <a:rPr lang="nl-BE" sz="2400" dirty="0" err="1">
                <a:solidFill>
                  <a:schemeClr val="bg1"/>
                </a:solidFill>
                <a:latin typeface="Calibri"/>
              </a:rPr>
              <a:t>positions</a:t>
            </a:r>
            <a:endParaRPr lang="nl-BE" sz="2400" dirty="0">
              <a:solidFill>
                <a:schemeClr val="bg1"/>
              </a:solidFill>
              <a:latin typeface="Calibri"/>
            </a:endParaRPr>
          </a:p>
        </p:txBody>
      </p:sp>
      <p:sp>
        <p:nvSpPr>
          <p:cNvPr id="32" name="Rectangle 31"/>
          <p:cNvSpPr/>
          <p:nvPr/>
        </p:nvSpPr>
        <p:spPr>
          <a:xfrm>
            <a:off x="6306010" y="3611303"/>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err="1">
                <a:solidFill>
                  <a:schemeClr val="bg1"/>
                </a:solidFill>
                <a:latin typeface="Calibri"/>
              </a:rPr>
              <a:t>Illegal</a:t>
            </a:r>
            <a:r>
              <a:rPr lang="nl-BE" sz="2400" dirty="0">
                <a:solidFill>
                  <a:schemeClr val="bg1"/>
                </a:solidFill>
                <a:latin typeface="Calibri"/>
              </a:rPr>
              <a:t> </a:t>
            </a:r>
            <a:r>
              <a:rPr lang="nl-BE" sz="2400" dirty="0" err="1">
                <a:solidFill>
                  <a:schemeClr val="bg1"/>
                </a:solidFill>
                <a:latin typeface="Calibri"/>
              </a:rPr>
              <a:t>activities</a:t>
            </a:r>
            <a:endParaRPr lang="nl-BE" sz="2400" dirty="0">
              <a:solidFill>
                <a:schemeClr val="bg1"/>
              </a:solidFill>
              <a:latin typeface="Calibri"/>
            </a:endParaRPr>
          </a:p>
          <a:p>
            <a:pPr algn="ctr" defTabSz="1219170" fontAlgn="auto">
              <a:spcBef>
                <a:spcPts val="0"/>
              </a:spcBef>
              <a:spcAft>
                <a:spcPts val="0"/>
              </a:spcAft>
            </a:pPr>
            <a:r>
              <a:rPr lang="nl-BE" sz="2133" dirty="0">
                <a:solidFill>
                  <a:schemeClr val="bg1"/>
                </a:solidFill>
                <a:latin typeface="Calibri"/>
              </a:rPr>
              <a:t>(E.g. Dark Web)</a:t>
            </a:r>
          </a:p>
        </p:txBody>
      </p:sp>
      <p:sp>
        <p:nvSpPr>
          <p:cNvPr id="40" name="Rectangle 39"/>
          <p:cNvSpPr/>
          <p:nvPr/>
        </p:nvSpPr>
        <p:spPr>
          <a:xfrm>
            <a:off x="274068"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Process</a:t>
            </a:r>
            <a:r>
              <a:rPr kumimoji="0" lang="nl-BE" sz="2133" b="0" i="0" u="none" strike="noStrike" kern="1200" cap="none" spc="107" normalizeH="0" baseline="0" noProof="0" dirty="0">
                <a:ln>
                  <a:noFill/>
                </a:ln>
                <a:solidFill>
                  <a:schemeClr val="bg1"/>
                </a:solidFill>
                <a:effectLst/>
                <a:uLnTx/>
                <a:uFillTx/>
                <a:latin typeface="Calibri"/>
                <a:ea typeface="+mn-ea"/>
                <a:cs typeface="+mn-cs"/>
              </a:rPr>
              <a:t> </a:t>
            </a:r>
            <a:r>
              <a:rPr kumimoji="0" lang="nl-BE" sz="2133" b="0" i="0" u="none" strike="noStrike" kern="1200" cap="none" spc="107" normalizeH="0" baseline="0" noProof="0" dirty="0" err="1">
                <a:ln>
                  <a:noFill/>
                </a:ln>
                <a:solidFill>
                  <a:schemeClr val="bg1"/>
                </a:solidFill>
                <a:effectLst/>
                <a:uLnTx/>
                <a:uFillTx/>
                <a:latin typeface="Calibri"/>
                <a:ea typeface="+mn-ea"/>
                <a:cs typeface="+mn-cs"/>
              </a:rPr>
              <a:t>automation</a:t>
            </a:r>
            <a:endParaRPr kumimoji="0" lang="nl-BE" sz="2133" b="0" i="0" u="none" strike="noStrike" kern="1200" cap="none" spc="107" normalizeH="0" baseline="0" noProof="0" dirty="0">
              <a:ln>
                <a:noFill/>
              </a:ln>
              <a:solidFill>
                <a:schemeClr val="bg1"/>
              </a:solidFill>
              <a:effectLst/>
              <a:uLnTx/>
              <a:uFillTx/>
              <a:latin typeface="Calibri"/>
              <a:ea typeface="+mn-ea"/>
              <a:cs typeface="+mn-cs"/>
            </a:endParaRPr>
          </a:p>
        </p:txBody>
      </p:sp>
      <p:sp>
        <p:nvSpPr>
          <p:cNvPr id="41" name="Rectangle 40"/>
          <p:cNvSpPr/>
          <p:nvPr/>
        </p:nvSpPr>
        <p:spPr>
          <a:xfrm>
            <a:off x="2660547"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Consistency</a:t>
            </a:r>
            <a:endParaRPr kumimoji="0" lang="nl-BE" sz="2133" b="0" i="0" u="none" strike="noStrike" kern="1200" cap="none" spc="107" normalizeH="0" baseline="0" noProof="0" dirty="0">
              <a:ln>
                <a:noFill/>
              </a:ln>
              <a:solidFill>
                <a:schemeClr val="bg1"/>
              </a:solidFill>
              <a:effectLst/>
              <a:uLnTx/>
              <a:uFillTx/>
              <a:latin typeface="Calibri"/>
              <a:ea typeface="+mn-ea"/>
              <a:cs typeface="+mn-cs"/>
            </a:endParaRPr>
          </a:p>
        </p:txBody>
      </p:sp>
      <p:sp>
        <p:nvSpPr>
          <p:cNvPr id="42" name="Rectangle 41"/>
          <p:cNvSpPr/>
          <p:nvPr/>
        </p:nvSpPr>
        <p:spPr>
          <a:xfrm>
            <a:off x="5047025"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Streamlined</a:t>
            </a:r>
            <a:r>
              <a:rPr kumimoji="0" lang="nl-BE" sz="2133" b="0" i="0" u="none" strike="noStrike" kern="1200" cap="none" spc="107" normalizeH="0" baseline="0" noProof="0" dirty="0">
                <a:ln>
                  <a:noFill/>
                </a:ln>
                <a:solidFill>
                  <a:schemeClr val="bg1"/>
                </a:solidFill>
                <a:effectLst/>
                <a:uLnTx/>
                <a:uFillTx/>
                <a:latin typeface="Calibri"/>
                <a:ea typeface="+mn-ea"/>
                <a:cs typeface="+mn-cs"/>
              </a:rPr>
              <a:t> </a:t>
            </a:r>
            <a:r>
              <a:rPr kumimoji="0" lang="nl-BE" sz="2133" b="0" i="0" u="none" strike="noStrike" kern="1200" cap="none" spc="107" normalizeH="0" baseline="0" noProof="0" dirty="0" err="1">
                <a:ln>
                  <a:noFill/>
                </a:ln>
                <a:solidFill>
                  <a:schemeClr val="bg1"/>
                </a:solidFill>
                <a:effectLst/>
                <a:uLnTx/>
                <a:uFillTx/>
                <a:latin typeface="Calibri"/>
                <a:ea typeface="+mn-ea"/>
                <a:cs typeface="+mn-cs"/>
              </a:rPr>
              <a:t>processes</a:t>
            </a:r>
            <a:endParaRPr kumimoji="0" lang="nl-BE" sz="2133" b="0" i="0" u="none" strike="noStrike" kern="1200" cap="none" spc="107" normalizeH="0" baseline="0" noProof="0" dirty="0">
              <a:ln>
                <a:noFill/>
              </a:ln>
              <a:solidFill>
                <a:schemeClr val="bg1"/>
              </a:solidFill>
              <a:effectLst/>
              <a:uLnTx/>
              <a:uFillTx/>
              <a:latin typeface="Calibri"/>
              <a:ea typeface="+mn-ea"/>
              <a:cs typeface="+mn-cs"/>
            </a:endParaRPr>
          </a:p>
        </p:txBody>
      </p:sp>
      <p:sp>
        <p:nvSpPr>
          <p:cNvPr id="43" name="Rectangle 42"/>
          <p:cNvSpPr/>
          <p:nvPr/>
        </p:nvSpPr>
        <p:spPr>
          <a:xfrm>
            <a:off x="7433504"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a:ln>
                  <a:noFill/>
                </a:ln>
                <a:solidFill>
                  <a:schemeClr val="bg1"/>
                </a:solidFill>
                <a:effectLst/>
                <a:uLnTx/>
                <a:uFillTx/>
                <a:latin typeface="Calibri"/>
                <a:ea typeface="+mn-ea"/>
                <a:cs typeface="+mn-cs"/>
              </a:rPr>
              <a:t>Real-time updates</a:t>
            </a:r>
          </a:p>
        </p:txBody>
      </p:sp>
      <p:sp>
        <p:nvSpPr>
          <p:cNvPr id="44" name="Rectangle 43"/>
          <p:cNvSpPr/>
          <p:nvPr/>
        </p:nvSpPr>
        <p:spPr>
          <a:xfrm>
            <a:off x="9819985"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Insight</a:t>
            </a:r>
            <a:r>
              <a:rPr kumimoji="0" lang="nl-BE" sz="2133" b="0" i="0" u="none" strike="noStrike" kern="1200" cap="none" spc="107" normalizeH="0" baseline="0" noProof="0" dirty="0">
                <a:ln>
                  <a:noFill/>
                </a:ln>
                <a:solidFill>
                  <a:schemeClr val="bg1"/>
                </a:solidFill>
                <a:effectLst/>
                <a:uLnTx/>
                <a:uFillTx/>
                <a:latin typeface="Calibri"/>
                <a:ea typeface="+mn-ea"/>
                <a:cs typeface="+mn-cs"/>
              </a:rPr>
              <a:t> in </a:t>
            </a:r>
            <a:r>
              <a:rPr kumimoji="0" lang="nl-BE" sz="2133" b="0" i="0" u="none" strike="noStrike" kern="1200" cap="none" spc="107" normalizeH="0" baseline="0" noProof="0" dirty="0" err="1">
                <a:ln>
                  <a:noFill/>
                </a:ln>
                <a:solidFill>
                  <a:schemeClr val="bg1"/>
                </a:solidFill>
                <a:effectLst/>
                <a:uLnTx/>
                <a:uFillTx/>
                <a:latin typeface="Calibri"/>
                <a:ea typeface="+mn-ea"/>
                <a:cs typeface="+mn-cs"/>
              </a:rPr>
              <a:t>decision</a:t>
            </a:r>
            <a:r>
              <a:rPr kumimoji="0" lang="nl-BE" sz="2133" b="0" i="0" u="none" strike="noStrike" kern="1200" cap="none" spc="107" normalizeH="0" baseline="0" noProof="0" dirty="0">
                <a:ln>
                  <a:noFill/>
                </a:ln>
                <a:solidFill>
                  <a:schemeClr val="bg1"/>
                </a:solidFill>
                <a:effectLst/>
                <a:uLnTx/>
                <a:uFillTx/>
                <a:latin typeface="Calibri"/>
                <a:ea typeface="+mn-ea"/>
                <a:cs typeface="+mn-cs"/>
              </a:rPr>
              <a:t> proces</a:t>
            </a:r>
          </a:p>
        </p:txBody>
      </p:sp>
      <p:sp>
        <p:nvSpPr>
          <p:cNvPr id="12" name="Slide Number Placeholder 11"/>
          <p:cNvSpPr>
            <a:spLocks noGrp="1"/>
          </p:cNvSpPr>
          <p:nvPr>
            <p:ph type="sldNum" sz="quarter" idx="4"/>
          </p:nvPr>
        </p:nvSpPr>
        <p:spPr/>
        <p:txBody>
          <a:bodyPr/>
          <a:lstStyle/>
          <a:p>
            <a:r>
              <a:rPr lang="fr-BE" smtClean="0"/>
              <a:t> </a:t>
            </a:r>
            <a:fld id="{30A9230E-FFBB-4CCB-ABD7-198084EDE768}" type="slidenum">
              <a:rPr lang="fr-BE" smtClean="0"/>
              <a:pPr/>
              <a:t>195</a:t>
            </a:fld>
            <a:r>
              <a:rPr lang="fr-BE" smtClean="0"/>
              <a:t> </a:t>
            </a:r>
            <a:endParaRPr lang="fr-BE" dirty="0"/>
          </a:p>
        </p:txBody>
      </p:sp>
    </p:spTree>
    <p:extLst>
      <p:ext uri="{BB962C8B-B14F-4D97-AF65-F5344CB8AC3E}">
        <p14:creationId xmlns:p14="http://schemas.microsoft.com/office/powerpoint/2010/main" val="35259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0" grpId="0" animBg="1"/>
      <p:bldP spid="31" grpId="0" animBg="1"/>
      <p:bldP spid="3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72816"/>
            <a:ext cx="10972800" cy="4536504"/>
          </a:xfrm>
          <a:ln>
            <a:noFill/>
          </a:ln>
        </p:spPr>
        <p:txBody>
          <a:bodyPr>
            <a:normAutofit/>
          </a:bodyPr>
          <a:lstStyle/>
          <a:p>
            <a:pPr marL="0" indent="0" algn="ctr">
              <a:buNone/>
            </a:pPr>
            <a:r>
              <a:rPr lang="nl-NL" sz="3733" dirty="0">
                <a:solidFill>
                  <a:srgbClr val="0099D6"/>
                </a:solidFill>
              </a:rPr>
              <a:t>In case of a </a:t>
            </a:r>
            <a:r>
              <a:rPr lang="nl-NL" sz="3733" dirty="0" err="1">
                <a:solidFill>
                  <a:srgbClr val="0099D6"/>
                </a:solidFill>
              </a:rPr>
              <a:t>centralized</a:t>
            </a:r>
            <a:r>
              <a:rPr lang="nl-NL" sz="3733" dirty="0">
                <a:solidFill>
                  <a:srgbClr val="0099D6"/>
                </a:solidFill>
              </a:rPr>
              <a:t> approach, </a:t>
            </a:r>
            <a:br>
              <a:rPr lang="nl-NL" sz="3733" dirty="0">
                <a:solidFill>
                  <a:srgbClr val="0099D6"/>
                </a:solidFill>
              </a:rPr>
            </a:br>
            <a:r>
              <a:rPr lang="nl-NL" sz="3733" dirty="0">
                <a:solidFill>
                  <a:srgbClr val="0099D6"/>
                </a:solidFill>
              </a:rPr>
              <a:t>is </a:t>
            </a:r>
            <a:r>
              <a:rPr lang="nl-NL" sz="3733" dirty="0" err="1">
                <a:solidFill>
                  <a:srgbClr val="0099D6"/>
                </a:solidFill>
              </a:rPr>
              <a:t>it</a:t>
            </a:r>
            <a:r>
              <a:rPr lang="nl-NL" sz="3733" dirty="0">
                <a:solidFill>
                  <a:srgbClr val="0099D6"/>
                </a:solidFill>
              </a:rPr>
              <a:t> </a:t>
            </a:r>
            <a:r>
              <a:rPr lang="nl-NL" sz="3733" dirty="0" err="1">
                <a:solidFill>
                  <a:srgbClr val="0099D6"/>
                </a:solidFill>
              </a:rPr>
              <a:t>an</a:t>
            </a:r>
            <a:r>
              <a:rPr lang="nl-NL" sz="3733" dirty="0">
                <a:solidFill>
                  <a:srgbClr val="0099D6"/>
                </a:solidFill>
              </a:rPr>
              <a:t> issue </a:t>
            </a:r>
            <a:r>
              <a:rPr lang="nl-NL" sz="3733" dirty="0" err="1">
                <a:solidFill>
                  <a:srgbClr val="0099D6"/>
                </a:solidFill>
              </a:rPr>
              <a:t>that</a:t>
            </a:r>
            <a:r>
              <a:rPr lang="nl-NL" sz="3733" dirty="0">
                <a:solidFill>
                  <a:srgbClr val="0099D6"/>
                </a:solidFill>
              </a:rPr>
              <a:t> a </a:t>
            </a:r>
            <a:r>
              <a:rPr lang="nl-NL" sz="3733" dirty="0" err="1">
                <a:solidFill>
                  <a:srgbClr val="0099D6"/>
                </a:solidFill>
              </a:rPr>
              <a:t>central</a:t>
            </a:r>
            <a:r>
              <a:rPr lang="nl-NL" sz="3733" dirty="0">
                <a:solidFill>
                  <a:srgbClr val="0099D6"/>
                </a:solidFill>
              </a:rPr>
              <a:t> </a:t>
            </a:r>
            <a:r>
              <a:rPr lang="nl-NL" sz="3733" dirty="0" err="1">
                <a:solidFill>
                  <a:srgbClr val="0099D6"/>
                </a:solidFill>
              </a:rPr>
              <a:t>entity</a:t>
            </a:r>
            <a:r>
              <a:rPr lang="nl-NL" sz="3733" dirty="0">
                <a:solidFill>
                  <a:srgbClr val="0099D6"/>
                </a:solidFill>
              </a:rPr>
              <a:t> </a:t>
            </a:r>
            <a:r>
              <a:rPr lang="nl-NL" sz="3733" dirty="0" err="1">
                <a:solidFill>
                  <a:srgbClr val="0099D6"/>
                </a:solidFill>
              </a:rPr>
              <a:t>needs</a:t>
            </a:r>
            <a:r>
              <a:rPr lang="nl-NL" sz="3733" dirty="0">
                <a:solidFill>
                  <a:srgbClr val="0099D6"/>
                </a:solidFill>
              </a:rPr>
              <a:t> </a:t>
            </a:r>
            <a:r>
              <a:rPr lang="nl-NL" sz="3733" dirty="0" err="1">
                <a:solidFill>
                  <a:srgbClr val="0099D6"/>
                </a:solidFill>
              </a:rPr>
              <a:t>to</a:t>
            </a:r>
            <a:r>
              <a:rPr lang="nl-NL" sz="3733" dirty="0">
                <a:solidFill>
                  <a:srgbClr val="0099D6"/>
                </a:solidFill>
              </a:rPr>
              <a:t> </a:t>
            </a:r>
            <a:r>
              <a:rPr lang="nl-NL" sz="3733" dirty="0" err="1">
                <a:solidFill>
                  <a:srgbClr val="0099D6"/>
                </a:solidFill>
              </a:rPr>
              <a:t>be</a:t>
            </a:r>
            <a:r>
              <a:rPr lang="nl-NL" sz="3733" dirty="0">
                <a:solidFill>
                  <a:srgbClr val="0099D6"/>
                </a:solidFill>
              </a:rPr>
              <a:t> </a:t>
            </a:r>
            <a:r>
              <a:rPr lang="nl-NL" sz="3733" dirty="0" err="1">
                <a:solidFill>
                  <a:srgbClr val="0099D6"/>
                </a:solidFill>
              </a:rPr>
              <a:t>trusted</a:t>
            </a:r>
            <a:r>
              <a:rPr lang="nl-NL" sz="3733" dirty="0">
                <a:solidFill>
                  <a:srgbClr val="0099D6"/>
                </a:solidFill>
              </a:rPr>
              <a:t>?</a:t>
            </a:r>
          </a:p>
          <a:p>
            <a:pPr marL="0" indent="0">
              <a:buNone/>
            </a:pPr>
            <a:endParaRPr lang="fr-BE" dirty="0">
              <a:solidFill>
                <a:srgbClr val="0099D6"/>
              </a:solidFill>
            </a:endParaRPr>
          </a:p>
        </p:txBody>
      </p:sp>
      <p:sp>
        <p:nvSpPr>
          <p:cNvPr id="2" name="Title 1"/>
          <p:cNvSpPr>
            <a:spLocks noGrp="1"/>
          </p:cNvSpPr>
          <p:nvPr>
            <p:ph type="title"/>
          </p:nvPr>
        </p:nvSpPr>
        <p:spPr>
          <a:ln>
            <a:noFill/>
          </a:ln>
        </p:spPr>
        <p:txBody>
          <a:bodyPr/>
          <a:lstStyle/>
          <a:p>
            <a:r>
              <a:rPr lang="nl-BE" dirty="0">
                <a:solidFill>
                  <a:srgbClr val="0099D6"/>
                </a:solidFill>
              </a:rPr>
              <a:t>Blockchain is </a:t>
            </a:r>
            <a:r>
              <a:rPr lang="nl-BE" dirty="0" err="1">
                <a:solidFill>
                  <a:srgbClr val="0099D6"/>
                </a:solidFill>
              </a:rPr>
              <a:t>about</a:t>
            </a:r>
            <a:r>
              <a:rPr lang="nl-BE" dirty="0">
                <a:solidFill>
                  <a:srgbClr val="0099D6"/>
                </a:solidFill>
              </a:rPr>
              <a:t> </a:t>
            </a:r>
            <a:r>
              <a:rPr lang="nl-BE" b="1" dirty="0">
                <a:solidFill>
                  <a:srgbClr val="0099D6"/>
                </a:solidFill>
              </a:rPr>
              <a:t>Trust</a:t>
            </a:r>
            <a:r>
              <a:rPr lang="nl-BE" dirty="0">
                <a:solidFill>
                  <a:srgbClr val="0099D6"/>
                </a:solidFill>
              </a:rPr>
              <a:t> </a:t>
            </a:r>
            <a:endParaRPr lang="fr-BE" dirty="0">
              <a:solidFill>
                <a:srgbClr val="0099D6"/>
              </a:solidFill>
            </a:endParaRPr>
          </a:p>
        </p:txBody>
      </p:sp>
      <p:cxnSp>
        <p:nvCxnSpPr>
          <p:cNvPr id="4" name="Elbow Connector 3"/>
          <p:cNvCxnSpPr/>
          <p:nvPr/>
        </p:nvCxnSpPr>
        <p:spPr>
          <a:xfrm rot="5400000">
            <a:off x="3928430" y="2128708"/>
            <a:ext cx="1056117" cy="3360000"/>
          </a:xfrm>
          <a:prstGeom prst="bentConnector3">
            <a:avLst/>
          </a:prstGeom>
          <a:ln w="25400">
            <a:solidFill>
              <a:srgbClr val="0099D6"/>
            </a:solidFill>
            <a:tailEnd type="arrow"/>
          </a:ln>
        </p:spPr>
        <p:style>
          <a:lnRef idx="1">
            <a:schemeClr val="accent1"/>
          </a:lnRef>
          <a:fillRef idx="0">
            <a:schemeClr val="accent1"/>
          </a:fillRef>
          <a:effectRef idx="0">
            <a:schemeClr val="accent1"/>
          </a:effectRef>
          <a:fontRef idx="minor">
            <a:schemeClr val="tx1"/>
          </a:fontRef>
        </p:style>
      </p:cxnSp>
      <p:cxnSp>
        <p:nvCxnSpPr>
          <p:cNvPr id="5" name="Elbow Connector 4"/>
          <p:cNvCxnSpPr/>
          <p:nvPr/>
        </p:nvCxnSpPr>
        <p:spPr>
          <a:xfrm rot="16200000" flipH="1">
            <a:off x="7528488" y="2416724"/>
            <a:ext cx="576000" cy="3360000"/>
          </a:xfrm>
          <a:prstGeom prst="bentConnector3">
            <a:avLst>
              <a:gd name="adj1" fmla="val 129"/>
            </a:avLst>
          </a:prstGeom>
          <a:ln w="25400">
            <a:solidFill>
              <a:srgbClr val="0099D6"/>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728213" y="3660177"/>
            <a:ext cx="288000" cy="288000"/>
          </a:xfrm>
          <a:prstGeom prst="ellipse">
            <a:avLst/>
          </a:prstGeom>
          <a:solidFill>
            <a:srgbClr val="00B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fr-BE" sz="2400">
              <a:solidFill>
                <a:prstClr val="white"/>
              </a:solidFill>
              <a:latin typeface="Calibri"/>
            </a:endParaRPr>
          </a:p>
        </p:txBody>
      </p:sp>
      <p:sp>
        <p:nvSpPr>
          <p:cNvPr id="7" name="Oval 6"/>
          <p:cNvSpPr/>
          <p:nvPr/>
        </p:nvSpPr>
        <p:spPr>
          <a:xfrm>
            <a:off x="4463851" y="3664724"/>
            <a:ext cx="288000" cy="288000"/>
          </a:xfrm>
          <a:prstGeom prst="ellipse">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fr-BE" sz="2400">
              <a:solidFill>
                <a:prstClr val="white"/>
              </a:solidFill>
              <a:latin typeface="Calibri"/>
            </a:endParaRPr>
          </a:p>
        </p:txBody>
      </p:sp>
      <p:sp>
        <p:nvSpPr>
          <p:cNvPr id="10" name="TextBox 9"/>
          <p:cNvSpPr txBox="1"/>
          <p:nvPr/>
        </p:nvSpPr>
        <p:spPr>
          <a:xfrm>
            <a:off x="1007435" y="4380177"/>
            <a:ext cx="3464410" cy="502766"/>
          </a:xfrm>
          <a:prstGeom prst="rect">
            <a:avLst/>
          </a:prstGeom>
          <a:noFill/>
          <a:ln>
            <a:noFill/>
          </a:ln>
        </p:spPr>
        <p:txBody>
          <a:bodyPr wrap="none" rtlCol="0">
            <a:spAutoFit/>
          </a:bodyPr>
          <a:lstStyle/>
          <a:p>
            <a:pPr defTabSz="1219170" fontAlgn="auto">
              <a:spcBef>
                <a:spcPts val="0"/>
              </a:spcBef>
              <a:spcAft>
                <a:spcPts val="0"/>
              </a:spcAft>
            </a:pPr>
            <a:r>
              <a:rPr lang="nl-BE" sz="2667" dirty="0">
                <a:solidFill>
                  <a:srgbClr val="0099D6"/>
                </a:solidFill>
                <a:latin typeface="Calibri"/>
                <a:cs typeface="+mn-cs"/>
              </a:rPr>
              <a:t>Blockchain is a bad </a:t>
            </a:r>
            <a:r>
              <a:rPr lang="nl-BE" sz="2667" dirty="0" err="1">
                <a:solidFill>
                  <a:srgbClr val="0099D6"/>
                </a:solidFill>
                <a:latin typeface="Calibri"/>
                <a:cs typeface="+mn-cs"/>
              </a:rPr>
              <a:t>idea</a:t>
            </a:r>
            <a:endParaRPr lang="fr-BE" sz="2667" dirty="0">
              <a:solidFill>
                <a:srgbClr val="0099D6"/>
              </a:solidFill>
              <a:latin typeface="Calibri"/>
              <a:cs typeface="+mn-cs"/>
            </a:endParaRPr>
          </a:p>
        </p:txBody>
      </p:sp>
      <p:sp>
        <p:nvSpPr>
          <p:cNvPr id="11" name="TextBox 10"/>
          <p:cNvSpPr txBox="1"/>
          <p:nvPr/>
        </p:nvSpPr>
        <p:spPr>
          <a:xfrm>
            <a:off x="7288233" y="4380177"/>
            <a:ext cx="4381520" cy="502766"/>
          </a:xfrm>
          <a:prstGeom prst="rect">
            <a:avLst/>
          </a:prstGeom>
          <a:noFill/>
          <a:ln>
            <a:noFill/>
          </a:ln>
        </p:spPr>
        <p:txBody>
          <a:bodyPr wrap="none" rtlCol="0">
            <a:spAutoFit/>
          </a:bodyPr>
          <a:lstStyle/>
          <a:p>
            <a:pPr defTabSz="1219170" fontAlgn="auto">
              <a:spcBef>
                <a:spcPts val="0"/>
              </a:spcBef>
              <a:spcAft>
                <a:spcPts val="0"/>
              </a:spcAft>
            </a:pPr>
            <a:r>
              <a:rPr lang="nl-BE" sz="2667" dirty="0">
                <a:solidFill>
                  <a:srgbClr val="0099D6"/>
                </a:solidFill>
                <a:latin typeface="Calibri"/>
                <a:cs typeface="+mn-cs"/>
              </a:rPr>
              <a:t>Blockchain </a:t>
            </a:r>
            <a:r>
              <a:rPr lang="nl-BE" sz="2667" dirty="0" err="1">
                <a:solidFill>
                  <a:srgbClr val="0099D6"/>
                </a:solidFill>
                <a:latin typeface="Calibri"/>
                <a:cs typeface="+mn-cs"/>
              </a:rPr>
              <a:t>might</a:t>
            </a:r>
            <a:r>
              <a:rPr lang="nl-BE" sz="2667" dirty="0">
                <a:solidFill>
                  <a:srgbClr val="0099D6"/>
                </a:solidFill>
                <a:latin typeface="Calibri"/>
                <a:cs typeface="+mn-cs"/>
              </a:rPr>
              <a:t> </a:t>
            </a:r>
            <a:r>
              <a:rPr lang="nl-BE" sz="2667" dirty="0" err="1">
                <a:solidFill>
                  <a:srgbClr val="0099D6"/>
                </a:solidFill>
                <a:latin typeface="Calibri"/>
                <a:cs typeface="+mn-cs"/>
              </a:rPr>
              <a:t>be</a:t>
            </a:r>
            <a:r>
              <a:rPr lang="nl-BE" sz="2667" dirty="0">
                <a:solidFill>
                  <a:srgbClr val="0099D6"/>
                </a:solidFill>
                <a:latin typeface="Calibri"/>
                <a:cs typeface="+mn-cs"/>
              </a:rPr>
              <a:t> </a:t>
            </a:r>
            <a:r>
              <a:rPr lang="nl-BE" sz="2667" dirty="0" err="1">
                <a:solidFill>
                  <a:srgbClr val="0099D6"/>
                </a:solidFill>
                <a:latin typeface="Calibri"/>
                <a:cs typeface="+mn-cs"/>
              </a:rPr>
              <a:t>an</a:t>
            </a:r>
            <a:r>
              <a:rPr lang="nl-BE" sz="2667" dirty="0">
                <a:solidFill>
                  <a:srgbClr val="0099D6"/>
                </a:solidFill>
                <a:latin typeface="Calibri"/>
                <a:cs typeface="+mn-cs"/>
              </a:rPr>
              <a:t> option</a:t>
            </a:r>
            <a:endParaRPr lang="fr-BE" sz="2667" dirty="0">
              <a:solidFill>
                <a:srgbClr val="0099D6"/>
              </a:solidFill>
              <a:latin typeface="Calibri"/>
              <a:cs typeface="+mn-cs"/>
            </a:endParaRPr>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196</a:t>
            </a:fld>
            <a:r>
              <a:rPr lang="fr-BE" smtClean="0"/>
              <a:t> </a:t>
            </a:r>
            <a:endParaRPr lang="fr-BE" dirty="0"/>
          </a:p>
        </p:txBody>
      </p:sp>
    </p:spTree>
    <p:extLst>
      <p:ext uri="{BB962C8B-B14F-4D97-AF65-F5344CB8AC3E}">
        <p14:creationId xmlns:p14="http://schemas.microsoft.com/office/powerpoint/2010/main" val="254451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Registration of facts</a:t>
            </a:r>
            <a:endParaRPr lang="en-GB" noProof="0" dirty="0"/>
          </a:p>
        </p:txBody>
      </p:sp>
      <p:grpSp>
        <p:nvGrpSpPr>
          <p:cNvPr id="6" name="Group 5"/>
          <p:cNvGrpSpPr/>
          <p:nvPr/>
        </p:nvGrpSpPr>
        <p:grpSpPr>
          <a:xfrm>
            <a:off x="4603510" y="3026575"/>
            <a:ext cx="1288686" cy="1459274"/>
            <a:chOff x="487707" y="2765109"/>
            <a:chExt cx="1288686" cy="1459274"/>
          </a:xfrm>
        </p:grpSpPr>
        <p:pic>
          <p:nvPicPr>
            <p:cNvPr id="14338" name="Picture 2"/>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5852" y="2765109"/>
              <a:ext cx="1120950" cy="11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707" y="3855051"/>
              <a:ext cx="1288686" cy="369332"/>
            </a:xfrm>
            <a:prstGeom prst="rect">
              <a:avLst/>
            </a:prstGeom>
            <a:noFill/>
          </p:spPr>
          <p:txBody>
            <a:bodyPr wrap="none" rtlCol="0">
              <a:spAutoFit/>
            </a:bodyPr>
            <a:lstStyle/>
            <a:p>
              <a:r>
                <a:rPr lang="nl-BE" b="1" dirty="0" err="1" smtClean="0">
                  <a:solidFill>
                    <a:schemeClr val="tx1">
                      <a:lumMod val="50000"/>
                      <a:lumOff val="50000"/>
                    </a:schemeClr>
                  </a:solidFill>
                </a:rPr>
                <a:t>Vaccination</a:t>
              </a:r>
              <a:endParaRPr lang="nl-BE" b="1" dirty="0">
                <a:solidFill>
                  <a:schemeClr val="tx1">
                    <a:lumMod val="50000"/>
                    <a:lumOff val="50000"/>
                  </a:schemeClr>
                </a:solidFill>
              </a:endParaRPr>
            </a:p>
          </p:txBody>
        </p:sp>
      </p:grpSp>
      <p:grpSp>
        <p:nvGrpSpPr>
          <p:cNvPr id="14341" name="Group 14340"/>
          <p:cNvGrpSpPr/>
          <p:nvPr/>
        </p:nvGrpSpPr>
        <p:grpSpPr>
          <a:xfrm>
            <a:off x="7606399" y="1406925"/>
            <a:ext cx="1155263" cy="1259366"/>
            <a:chOff x="3034475" y="4294350"/>
            <a:chExt cx="1155263" cy="1259366"/>
          </a:xfrm>
        </p:grpSpPr>
        <p:pic>
          <p:nvPicPr>
            <p:cNvPr id="22" name="Picture 42" descr="Image result for personal information icon"/>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34475" y="4294350"/>
              <a:ext cx="1155263" cy="8672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146535" y="5184384"/>
              <a:ext cx="931152" cy="369332"/>
            </a:xfrm>
            <a:prstGeom prst="rect">
              <a:avLst/>
            </a:prstGeom>
            <a:noFill/>
          </p:spPr>
          <p:txBody>
            <a:bodyPr wrap="none" rtlCol="0">
              <a:spAutoFit/>
            </a:bodyPr>
            <a:lstStyle/>
            <a:p>
              <a:pPr algn="ctr"/>
              <a:r>
                <a:rPr lang="nl-BE" b="1" dirty="0" smtClean="0">
                  <a:solidFill>
                    <a:schemeClr val="tx1">
                      <a:lumMod val="50000"/>
                      <a:lumOff val="50000"/>
                    </a:schemeClr>
                  </a:solidFill>
                </a:rPr>
                <a:t>Identity</a:t>
              </a:r>
              <a:endParaRPr lang="nl-BE" b="1" dirty="0">
                <a:solidFill>
                  <a:schemeClr val="tx1">
                    <a:lumMod val="50000"/>
                    <a:lumOff val="50000"/>
                  </a:schemeClr>
                </a:solidFill>
              </a:endParaRPr>
            </a:p>
          </p:txBody>
        </p:sp>
      </p:grpSp>
      <p:grpSp>
        <p:nvGrpSpPr>
          <p:cNvPr id="14" name="Group 13"/>
          <p:cNvGrpSpPr/>
          <p:nvPr/>
        </p:nvGrpSpPr>
        <p:grpSpPr>
          <a:xfrm>
            <a:off x="6305808" y="1407042"/>
            <a:ext cx="1018386" cy="1300636"/>
            <a:chOff x="6575378" y="1121119"/>
            <a:chExt cx="1018386" cy="1300636"/>
          </a:xfrm>
        </p:grpSpPr>
        <p:pic>
          <p:nvPicPr>
            <p:cNvPr id="19" name="Picture 36" descr="Diploma Icon Conclusion, diploma icon"/>
            <p:cNvPicPr>
              <a:picLocks noChangeAspect="1" noChangeArrowheads="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75378" y="1121119"/>
              <a:ext cx="1018386" cy="10183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589083" y="2052423"/>
              <a:ext cx="990977" cy="369332"/>
            </a:xfrm>
            <a:prstGeom prst="rect">
              <a:avLst/>
            </a:prstGeom>
            <a:noFill/>
          </p:spPr>
          <p:txBody>
            <a:bodyPr wrap="none" rtlCol="0">
              <a:spAutoFit/>
            </a:bodyPr>
            <a:lstStyle/>
            <a:p>
              <a:r>
                <a:rPr lang="nl-BE" b="1" dirty="0" smtClean="0">
                  <a:solidFill>
                    <a:schemeClr val="tx1">
                      <a:lumMod val="50000"/>
                      <a:lumOff val="50000"/>
                    </a:schemeClr>
                  </a:solidFill>
                </a:rPr>
                <a:t>Diploma</a:t>
              </a:r>
              <a:endParaRPr lang="nl-BE" b="1" dirty="0">
                <a:solidFill>
                  <a:schemeClr val="tx1">
                    <a:lumMod val="50000"/>
                    <a:lumOff val="50000"/>
                  </a:schemeClr>
                </a:solidFill>
              </a:endParaRPr>
            </a:p>
          </p:txBody>
        </p:sp>
      </p:grpSp>
      <p:grpSp>
        <p:nvGrpSpPr>
          <p:cNvPr id="12" name="Group 11"/>
          <p:cNvGrpSpPr/>
          <p:nvPr/>
        </p:nvGrpSpPr>
        <p:grpSpPr>
          <a:xfrm>
            <a:off x="4891390" y="1270564"/>
            <a:ext cx="1132214" cy="1449342"/>
            <a:chOff x="3597305" y="1360580"/>
            <a:chExt cx="1132214" cy="1449342"/>
          </a:xfrm>
        </p:grpSpPr>
        <p:pic>
          <p:nvPicPr>
            <p:cNvPr id="20" name="Picture 38" descr="Image result for marriage icon"/>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97305" y="1360580"/>
              <a:ext cx="1132214" cy="113221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635517" y="2440590"/>
              <a:ext cx="1055802" cy="369332"/>
            </a:xfrm>
            <a:prstGeom prst="rect">
              <a:avLst/>
            </a:prstGeom>
            <a:noFill/>
          </p:spPr>
          <p:txBody>
            <a:bodyPr wrap="none" rtlCol="0">
              <a:spAutoFit/>
            </a:bodyPr>
            <a:lstStyle/>
            <a:p>
              <a:pPr algn="ctr"/>
              <a:r>
                <a:rPr lang="nl-BE" b="1" dirty="0" smtClean="0">
                  <a:solidFill>
                    <a:schemeClr val="tx1">
                      <a:lumMod val="50000"/>
                      <a:lumOff val="50000"/>
                    </a:schemeClr>
                  </a:solidFill>
                </a:rPr>
                <a:t>Marriage</a:t>
              </a:r>
              <a:endParaRPr lang="nl-BE" b="1" dirty="0">
                <a:solidFill>
                  <a:schemeClr val="tx1">
                    <a:lumMod val="50000"/>
                    <a:lumOff val="50000"/>
                  </a:schemeClr>
                </a:solidFill>
              </a:endParaRPr>
            </a:p>
          </p:txBody>
        </p:sp>
      </p:grpSp>
      <p:grpSp>
        <p:nvGrpSpPr>
          <p:cNvPr id="7" name="Group 6"/>
          <p:cNvGrpSpPr/>
          <p:nvPr/>
        </p:nvGrpSpPr>
        <p:grpSpPr>
          <a:xfrm>
            <a:off x="3358653" y="3314136"/>
            <a:ext cx="946349" cy="1428719"/>
            <a:chOff x="921815" y="1175769"/>
            <a:chExt cx="946349" cy="1428719"/>
          </a:xfrm>
        </p:grpSpPr>
        <p:pic>
          <p:nvPicPr>
            <p:cNvPr id="48" name="Picture 4"/>
            <p:cNvPicPr>
              <a:picLocks noChangeAspect="1" noChangeArrowheads="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0515" y="1175769"/>
              <a:ext cx="928952" cy="92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921815" y="1958157"/>
              <a:ext cx="946349" cy="646331"/>
            </a:xfrm>
            <a:prstGeom prst="rect">
              <a:avLst/>
            </a:prstGeom>
            <a:noFill/>
          </p:spPr>
          <p:txBody>
            <a:bodyPr wrap="none" rtlCol="0">
              <a:spAutoFit/>
            </a:bodyPr>
            <a:lstStyle/>
            <a:p>
              <a:pPr algn="ctr"/>
              <a:r>
                <a:rPr lang="nl-BE" b="1" dirty="0" err="1" smtClean="0">
                  <a:solidFill>
                    <a:schemeClr val="tx1">
                      <a:lumMod val="50000"/>
                      <a:lumOff val="50000"/>
                    </a:schemeClr>
                  </a:solidFill>
                </a:rPr>
                <a:t>Medical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records</a:t>
              </a:r>
              <a:endParaRPr lang="nl-BE" b="1" dirty="0">
                <a:solidFill>
                  <a:schemeClr val="tx1">
                    <a:lumMod val="50000"/>
                    <a:lumOff val="50000"/>
                  </a:schemeClr>
                </a:solidFill>
              </a:endParaRPr>
            </a:p>
          </p:txBody>
        </p:sp>
      </p:grpSp>
      <p:grpSp>
        <p:nvGrpSpPr>
          <p:cNvPr id="14340" name="Group 14339"/>
          <p:cNvGrpSpPr/>
          <p:nvPr/>
        </p:nvGrpSpPr>
        <p:grpSpPr>
          <a:xfrm>
            <a:off x="7884143" y="3322540"/>
            <a:ext cx="1098658" cy="1141234"/>
            <a:chOff x="2395221" y="3068768"/>
            <a:chExt cx="1098658" cy="1141234"/>
          </a:xfrm>
        </p:grpSpPr>
        <p:pic>
          <p:nvPicPr>
            <p:cNvPr id="3" name="Picture 2"/>
            <p:cNvPicPr>
              <a:picLocks noChangeAspect="1" noChangeArrowheads="1"/>
            </p:cNvPicPr>
            <p:nvPr/>
          </p:nvPicPr>
          <p:blipFill>
            <a:blip r:embed="rId8"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395221" y="3068768"/>
              <a:ext cx="1098658" cy="8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555464" y="3840670"/>
              <a:ext cx="699807" cy="369332"/>
            </a:xfrm>
            <a:prstGeom prst="rect">
              <a:avLst/>
            </a:prstGeom>
            <a:noFill/>
          </p:spPr>
          <p:txBody>
            <a:bodyPr wrap="none" rtlCol="0">
              <a:spAutoFit/>
            </a:bodyPr>
            <a:lstStyle/>
            <a:p>
              <a:r>
                <a:rPr lang="nl-BE" b="1" dirty="0" err="1" smtClean="0">
                  <a:solidFill>
                    <a:schemeClr val="tx1">
                      <a:lumMod val="50000"/>
                      <a:lumOff val="50000"/>
                    </a:schemeClr>
                  </a:solidFill>
                </a:rPr>
                <a:t>Taxes</a:t>
              </a:r>
              <a:endParaRPr lang="nl-BE" b="1" dirty="0">
                <a:solidFill>
                  <a:schemeClr val="tx1">
                    <a:lumMod val="50000"/>
                    <a:lumOff val="50000"/>
                  </a:schemeClr>
                </a:solidFill>
              </a:endParaRPr>
            </a:p>
          </p:txBody>
        </p:sp>
      </p:grpSp>
      <p:grpSp>
        <p:nvGrpSpPr>
          <p:cNvPr id="14342" name="Group 14341"/>
          <p:cNvGrpSpPr/>
          <p:nvPr/>
        </p:nvGrpSpPr>
        <p:grpSpPr>
          <a:xfrm>
            <a:off x="6164257" y="3682094"/>
            <a:ext cx="1447832" cy="1052713"/>
            <a:chOff x="5436394" y="4602669"/>
            <a:chExt cx="1447832" cy="1052713"/>
          </a:xfrm>
        </p:grpSpPr>
        <p:sp>
          <p:nvSpPr>
            <p:cNvPr id="41" name="TextBox 40"/>
            <p:cNvSpPr txBox="1"/>
            <p:nvPr/>
          </p:nvSpPr>
          <p:spPr>
            <a:xfrm>
              <a:off x="5436394" y="5009051"/>
              <a:ext cx="1447832" cy="646331"/>
            </a:xfrm>
            <a:prstGeom prst="rect">
              <a:avLst/>
            </a:prstGeom>
            <a:noFill/>
          </p:spPr>
          <p:txBody>
            <a:bodyPr wrap="none" rtlCol="0">
              <a:spAutoFit/>
            </a:bodyPr>
            <a:lstStyle/>
            <a:p>
              <a:pPr algn="ctr"/>
              <a:r>
                <a:rPr lang="nl-BE" b="1" dirty="0">
                  <a:solidFill>
                    <a:schemeClr val="tx1">
                      <a:lumMod val="50000"/>
                      <a:lumOff val="50000"/>
                    </a:schemeClr>
                  </a:solidFill>
                </a:rPr>
                <a:t>Supply chain </a:t>
              </a:r>
              <a:br>
                <a:rPr lang="nl-BE" b="1" dirty="0">
                  <a:solidFill>
                    <a:schemeClr val="tx1">
                      <a:lumMod val="50000"/>
                      <a:lumOff val="50000"/>
                    </a:schemeClr>
                  </a:solidFill>
                </a:rPr>
              </a:br>
              <a:r>
                <a:rPr lang="nl-BE" b="1" dirty="0">
                  <a:solidFill>
                    <a:schemeClr val="tx1">
                      <a:lumMod val="50000"/>
                      <a:lumOff val="50000"/>
                    </a:schemeClr>
                  </a:solidFill>
                </a:rPr>
                <a:t>Tracking</a:t>
              </a:r>
            </a:p>
          </p:txBody>
        </p:sp>
        <p:grpSp>
          <p:nvGrpSpPr>
            <p:cNvPr id="10" name="Group 9"/>
            <p:cNvGrpSpPr/>
            <p:nvPr/>
          </p:nvGrpSpPr>
          <p:grpSpPr>
            <a:xfrm>
              <a:off x="5675293" y="4602669"/>
              <a:ext cx="970026" cy="422128"/>
              <a:chOff x="2911658" y="5270661"/>
              <a:chExt cx="1077019" cy="438619"/>
            </a:xfrm>
          </p:grpSpPr>
          <p:sp>
            <p:nvSpPr>
              <p:cNvPr id="8" name="Chevron 7"/>
              <p:cNvSpPr/>
              <p:nvPr/>
            </p:nvSpPr>
            <p:spPr>
              <a:xfrm>
                <a:off x="3287135"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53" name="Chevron 52"/>
              <p:cNvSpPr/>
              <p:nvPr/>
            </p:nvSpPr>
            <p:spPr>
              <a:xfrm>
                <a:off x="3569167"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Pentagon 8"/>
              <p:cNvSpPr/>
              <p:nvPr/>
            </p:nvSpPr>
            <p:spPr>
              <a:xfrm>
                <a:off x="2911658" y="5284391"/>
                <a:ext cx="524337" cy="42488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15" name="Group 14"/>
          <p:cNvGrpSpPr/>
          <p:nvPr/>
        </p:nvGrpSpPr>
        <p:grpSpPr>
          <a:xfrm>
            <a:off x="3036325" y="1541712"/>
            <a:ext cx="1572866" cy="1165966"/>
            <a:chOff x="2454016" y="1386305"/>
            <a:chExt cx="1572866" cy="1165966"/>
          </a:xfrm>
        </p:grpSpPr>
        <p:pic>
          <p:nvPicPr>
            <p:cNvPr id="5" name="Picture 2"/>
            <p:cNvPicPr>
              <a:picLocks noChangeAspect="1" noChangeArrowheads="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59305" y="1386305"/>
              <a:ext cx="1126961" cy="82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454016" y="2182939"/>
              <a:ext cx="1572866" cy="369332"/>
            </a:xfrm>
            <a:prstGeom prst="rect">
              <a:avLst/>
            </a:prstGeom>
            <a:noFill/>
          </p:spPr>
          <p:txBody>
            <a:bodyPr wrap="none" rtlCol="0">
              <a:spAutoFit/>
            </a:bodyPr>
            <a:lstStyle/>
            <a:p>
              <a:pPr algn="ctr"/>
              <a:r>
                <a:rPr lang="nl-BE" b="1" dirty="0" err="1" smtClean="0">
                  <a:solidFill>
                    <a:schemeClr val="tx1">
                      <a:lumMod val="50000"/>
                      <a:lumOff val="50000"/>
                    </a:schemeClr>
                  </a:solidFill>
                </a:rPr>
                <a:t>Driving</a:t>
              </a:r>
              <a:r>
                <a:rPr lang="nl-BE" b="1" dirty="0" smtClean="0">
                  <a:solidFill>
                    <a:schemeClr val="tx1">
                      <a:lumMod val="50000"/>
                      <a:lumOff val="50000"/>
                    </a:schemeClr>
                  </a:solidFill>
                </a:rPr>
                <a:t> </a:t>
              </a:r>
              <a:r>
                <a:rPr lang="nl-BE" b="1" dirty="0" err="1" smtClean="0">
                  <a:solidFill>
                    <a:schemeClr val="tx1">
                      <a:lumMod val="50000"/>
                      <a:lumOff val="50000"/>
                    </a:schemeClr>
                  </a:solidFill>
                </a:rPr>
                <a:t>license</a:t>
              </a:r>
              <a:endParaRPr lang="nl-BE" b="1" dirty="0">
                <a:solidFill>
                  <a:schemeClr val="tx1">
                    <a:lumMod val="50000"/>
                    <a:lumOff val="50000"/>
                  </a:schemeClr>
                </a:solidFill>
              </a:endParaRPr>
            </a:p>
          </p:txBody>
        </p:sp>
      </p:grpSp>
      <p:grpSp>
        <p:nvGrpSpPr>
          <p:cNvPr id="17" name="Group 16"/>
          <p:cNvGrpSpPr/>
          <p:nvPr/>
        </p:nvGrpSpPr>
        <p:grpSpPr>
          <a:xfrm>
            <a:off x="9254863" y="3039380"/>
            <a:ext cx="1128707" cy="1700962"/>
            <a:chOff x="3836270" y="5434037"/>
            <a:chExt cx="1128707" cy="1700962"/>
          </a:xfrm>
        </p:grpSpPr>
        <p:pic>
          <p:nvPicPr>
            <p:cNvPr id="16" name="Picture 2" descr="https://image.flaticon.com/icons/png/128/115/115902.png"/>
            <p:cNvPicPr>
              <a:picLocks noChangeAspect="1" noChangeArrowheads="1"/>
            </p:cNvPicPr>
            <p:nvPr/>
          </p:nvPicPr>
          <p:blipFill>
            <a:blip r:embed="rId10"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60993" y="5434037"/>
              <a:ext cx="1036854" cy="10368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6270" y="6488668"/>
              <a:ext cx="1128707" cy="646331"/>
            </a:xfrm>
            <a:prstGeom prst="rect">
              <a:avLst/>
            </a:prstGeom>
            <a:noFill/>
          </p:spPr>
          <p:txBody>
            <a:bodyPr wrap="none" rtlCol="0">
              <a:spAutoFit/>
            </a:bodyPr>
            <a:lstStyle/>
            <a:p>
              <a:pPr algn="ctr"/>
              <a:r>
                <a:rPr lang="nl-BE" b="1" dirty="0" err="1" smtClean="0">
                  <a:solidFill>
                    <a:schemeClr val="tx1">
                      <a:lumMod val="50000"/>
                      <a:lumOff val="50000"/>
                    </a:schemeClr>
                  </a:solidFill>
                </a:rPr>
                <a:t>Political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mandates</a:t>
              </a:r>
              <a:endParaRPr lang="nl-BE" b="1" dirty="0">
                <a:solidFill>
                  <a:schemeClr val="tx1">
                    <a:lumMod val="50000"/>
                    <a:lumOff val="50000"/>
                  </a:schemeClr>
                </a:solidFill>
              </a:endParaRPr>
            </a:p>
          </p:txBody>
        </p:sp>
      </p:grpSp>
      <p:sp>
        <p:nvSpPr>
          <p:cNvPr id="35" name="Rectangle 34"/>
          <p:cNvSpPr/>
          <p:nvPr/>
        </p:nvSpPr>
        <p:spPr>
          <a:xfrm>
            <a:off x="1583978" y="1682665"/>
            <a:ext cx="1370119" cy="707886"/>
          </a:xfrm>
          <a:prstGeom prst="rect">
            <a:avLst/>
          </a:prstGeom>
        </p:spPr>
        <p:txBody>
          <a:bodyPr wrap="none">
            <a:spAutoFit/>
          </a:bodyPr>
          <a:lstStyle/>
          <a:p>
            <a:r>
              <a:rPr lang="nl-BE" sz="2000" b="1" dirty="0"/>
              <a:t>(Official)</a:t>
            </a:r>
            <a:br>
              <a:rPr lang="nl-BE" sz="2000" b="1" dirty="0"/>
            </a:br>
            <a:r>
              <a:rPr lang="nl-BE" sz="2000" b="1" dirty="0" err="1"/>
              <a:t>documents</a:t>
            </a:r>
            <a:endParaRPr lang="nl-BE" sz="2000" b="1" dirty="0"/>
          </a:p>
        </p:txBody>
      </p:sp>
      <p:sp>
        <p:nvSpPr>
          <p:cNvPr id="36" name="Rectangle 35"/>
          <p:cNvSpPr/>
          <p:nvPr/>
        </p:nvSpPr>
        <p:spPr>
          <a:xfrm>
            <a:off x="1598492" y="3694895"/>
            <a:ext cx="1262077" cy="707886"/>
          </a:xfrm>
          <a:prstGeom prst="rect">
            <a:avLst/>
          </a:prstGeom>
        </p:spPr>
        <p:txBody>
          <a:bodyPr wrap="none">
            <a:spAutoFit/>
          </a:bodyPr>
          <a:lstStyle/>
          <a:p>
            <a:r>
              <a:rPr lang="nl-BE" sz="2000" b="1" dirty="0" err="1"/>
              <a:t>History</a:t>
            </a:r>
            <a:r>
              <a:rPr lang="nl-BE" sz="2000" b="1" dirty="0"/>
              <a:t>/</a:t>
            </a:r>
          </a:p>
          <a:p>
            <a:r>
              <a:rPr lang="nl-BE" sz="2000" b="1" dirty="0" err="1"/>
              <a:t>Overview</a:t>
            </a:r>
            <a:r>
              <a:rPr lang="nl-BE" sz="2000" b="1" dirty="0"/>
              <a:t> </a:t>
            </a:r>
          </a:p>
        </p:txBody>
      </p:sp>
      <p:grpSp>
        <p:nvGrpSpPr>
          <p:cNvPr id="21" name="Group 20"/>
          <p:cNvGrpSpPr/>
          <p:nvPr/>
        </p:nvGrpSpPr>
        <p:grpSpPr>
          <a:xfrm>
            <a:off x="9043867" y="1564472"/>
            <a:ext cx="1499889" cy="1126966"/>
            <a:chOff x="4763132" y="2968380"/>
            <a:chExt cx="1499889" cy="1126966"/>
          </a:xfrm>
        </p:grpSpPr>
        <p:pic>
          <p:nvPicPr>
            <p:cNvPr id="18" name="Picture 17"/>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63132" y="2968380"/>
              <a:ext cx="1499889" cy="756000"/>
            </a:xfrm>
            <a:prstGeom prst="rect">
              <a:avLst/>
            </a:prstGeom>
          </p:spPr>
        </p:pic>
        <p:sp>
          <p:nvSpPr>
            <p:cNvPr id="39" name="TextBox 38"/>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
        <p:nvSpPr>
          <p:cNvPr id="40" name="Rectangle 39"/>
          <p:cNvSpPr/>
          <p:nvPr/>
        </p:nvSpPr>
        <p:spPr>
          <a:xfrm>
            <a:off x="1620408" y="4766446"/>
            <a:ext cx="8940800" cy="1697742"/>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3"/>
          <p:cNvSpPr>
            <a:spLocks noChangeArrowheads="1"/>
          </p:cNvSpPr>
          <p:nvPr/>
        </p:nvSpPr>
        <p:spPr bwMode="auto">
          <a:xfrm>
            <a:off x="4734259" y="5285394"/>
            <a:ext cx="595547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it-IT" sz="1700" dirty="0">
                <a:latin typeface="Consolas" panose="020B0609020204030204" pitchFamily="49" charset="0"/>
                <a:cs typeface="Consolas" panose="020B0609020204030204" pitchFamily="49" charset="0"/>
              </a:rPr>
              <a:t>5f 3b fa 41 9c 63 be 2a 3a 09 ad bd 06 30 c5 1f</a:t>
            </a:r>
          </a:p>
          <a:p>
            <a:pPr lvl="0" fontAlgn="base">
              <a:spcBef>
                <a:spcPct val="0"/>
              </a:spcBef>
              <a:spcAft>
                <a:spcPct val="0"/>
              </a:spcAft>
            </a:pPr>
            <a:r>
              <a:rPr lang="it-IT" sz="1700" dirty="0">
                <a:latin typeface="Consolas" panose="020B0609020204030204" pitchFamily="49" charset="0"/>
                <a:cs typeface="Consolas" panose="020B0609020204030204" pitchFamily="49" charset="0"/>
              </a:rPr>
              <a:t>64 5e b0 3a ba fc d5 f2 ad 39 63 7a 30 6b 41 77 </a:t>
            </a:r>
            <a:endParaRPr lang="nl-BE" altLang="nl-BE" sz="1700" dirty="0">
              <a:latin typeface="Consolas" panose="020B0609020204030204" pitchFamily="49" charset="0"/>
              <a:cs typeface="Consolas" panose="020B0609020204030204" pitchFamily="49" charset="0"/>
            </a:endParaRPr>
          </a:p>
        </p:txBody>
      </p:sp>
      <p:pic>
        <p:nvPicPr>
          <p:cNvPr id="43" name="Picture 2" descr="http://www.clipartkid.com/images/212/simple-funnel-clip-art-at-clker-com-vector-clip-art-online-royalty-3MVbXB-clipart.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16200000">
            <a:off x="3387944" y="5062132"/>
            <a:ext cx="1347860" cy="11034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freepngimg.com/download/fingerprint/1-2-fingerprint-free-download-png.png"/>
          <p:cNvPicPr>
            <a:picLocks noChangeAspect="1" noChangeArrowheads="1"/>
          </p:cNvPicPr>
          <p:nvPr/>
        </p:nvPicPr>
        <p:blipFill>
          <a:blip r:embed="rId1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18235" y="5162142"/>
            <a:ext cx="1149406" cy="86205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1713316" y="5266102"/>
            <a:ext cx="1499889" cy="1126966"/>
            <a:chOff x="4763132" y="2968380"/>
            <a:chExt cx="1499889" cy="1126966"/>
          </a:xfrm>
        </p:grpSpPr>
        <p:pic>
          <p:nvPicPr>
            <p:cNvPr id="46" name="Picture 45"/>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63132" y="2968380"/>
              <a:ext cx="1499889" cy="756000"/>
            </a:xfrm>
            <a:prstGeom prst="rect">
              <a:avLst/>
            </a:prstGeom>
          </p:spPr>
        </p:pic>
        <p:sp>
          <p:nvSpPr>
            <p:cNvPr id="47" name="TextBox 46"/>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197</a:t>
            </a:fld>
            <a:r>
              <a:rPr lang="fr-BE" smtClean="0"/>
              <a:t> </a:t>
            </a:r>
            <a:endParaRPr lang="fr-BE" dirty="0"/>
          </a:p>
        </p:txBody>
      </p:sp>
    </p:spTree>
    <p:extLst>
      <p:ext uri="{BB962C8B-B14F-4D97-AF65-F5344CB8AC3E}">
        <p14:creationId xmlns:p14="http://schemas.microsoft.com/office/powerpoint/2010/main" val="341975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2" grpId="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Transfer of assets</a:t>
            </a:r>
            <a:endParaRPr lang="en-GB" noProof="0" dirty="0"/>
          </a:p>
        </p:txBody>
      </p:sp>
      <p:grpSp>
        <p:nvGrpSpPr>
          <p:cNvPr id="12" name="Group 11"/>
          <p:cNvGrpSpPr/>
          <p:nvPr/>
        </p:nvGrpSpPr>
        <p:grpSpPr>
          <a:xfrm>
            <a:off x="5445952" y="3445411"/>
            <a:ext cx="1661701" cy="1196929"/>
            <a:chOff x="4883372" y="3779353"/>
            <a:chExt cx="1661701" cy="1196929"/>
          </a:xfrm>
        </p:grpSpPr>
        <p:pic>
          <p:nvPicPr>
            <p:cNvPr id="3075" name="Picture 3"/>
            <p:cNvPicPr>
              <a:picLocks noChangeAspect="1" noChangeArrowheads="1"/>
            </p:cNvPicPr>
            <p:nvPr/>
          </p:nvPicPr>
          <p:blipFill>
            <a:blip r:embed="rId3" cstate="email">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883372" y="3779353"/>
              <a:ext cx="1661701" cy="91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16476" y="4606950"/>
              <a:ext cx="840423" cy="369332"/>
            </a:xfrm>
            <a:prstGeom prst="rect">
              <a:avLst/>
            </a:prstGeom>
            <a:noFill/>
          </p:spPr>
          <p:txBody>
            <a:bodyPr wrap="none" rtlCol="0">
              <a:spAutoFit/>
            </a:bodyPr>
            <a:lstStyle/>
            <a:p>
              <a:r>
                <a:rPr lang="nl-BE" b="1" dirty="0" smtClean="0">
                  <a:solidFill>
                    <a:schemeClr val="tx1">
                      <a:lumMod val="50000"/>
                      <a:lumOff val="50000"/>
                    </a:schemeClr>
                  </a:solidFill>
                </a:rPr>
                <a:t>Tickets</a:t>
              </a:r>
              <a:endParaRPr lang="nl-BE" b="1" dirty="0">
                <a:solidFill>
                  <a:schemeClr val="tx1">
                    <a:lumMod val="50000"/>
                    <a:lumOff val="50000"/>
                  </a:schemeClr>
                </a:solidFill>
              </a:endParaRPr>
            </a:p>
          </p:txBody>
        </p:sp>
      </p:grpSp>
      <p:grpSp>
        <p:nvGrpSpPr>
          <p:cNvPr id="14" name="Group 13"/>
          <p:cNvGrpSpPr/>
          <p:nvPr/>
        </p:nvGrpSpPr>
        <p:grpSpPr>
          <a:xfrm>
            <a:off x="7371114" y="3359866"/>
            <a:ext cx="1629514" cy="1243870"/>
            <a:chOff x="5417477" y="3644771"/>
            <a:chExt cx="1629514" cy="1243870"/>
          </a:xfrm>
        </p:grpSpPr>
        <p:sp>
          <p:nvSpPr>
            <p:cNvPr id="24" name="TextBox 23"/>
            <p:cNvSpPr txBox="1"/>
            <p:nvPr/>
          </p:nvSpPr>
          <p:spPr>
            <a:xfrm>
              <a:off x="5417477" y="3644771"/>
              <a:ext cx="1473480" cy="1200329"/>
            </a:xfrm>
            <a:prstGeom prst="rect">
              <a:avLst/>
            </a:prstGeom>
            <a:noFill/>
          </p:spPr>
          <p:txBody>
            <a:bodyPr wrap="none" rtlCol="0">
              <a:spAutoFit/>
            </a:bodyPr>
            <a:lstStyle/>
            <a:p>
              <a:r>
                <a:rPr lang="nl-BE" sz="7200" b="1" dirty="0">
                  <a:solidFill>
                    <a:schemeClr val="accent1"/>
                  </a:solidFill>
                </a:rPr>
                <a:t>.bit</a:t>
              </a:r>
            </a:p>
          </p:txBody>
        </p:sp>
        <p:sp>
          <p:nvSpPr>
            <p:cNvPr id="34" name="TextBox 33"/>
            <p:cNvSpPr txBox="1"/>
            <p:nvPr/>
          </p:nvSpPr>
          <p:spPr>
            <a:xfrm>
              <a:off x="5427637" y="4519309"/>
              <a:ext cx="1619354" cy="369332"/>
            </a:xfrm>
            <a:prstGeom prst="rect">
              <a:avLst/>
            </a:prstGeom>
            <a:noFill/>
          </p:spPr>
          <p:txBody>
            <a:bodyPr wrap="none" rtlCol="0">
              <a:spAutoFit/>
            </a:bodyPr>
            <a:lstStyle/>
            <a:p>
              <a:r>
                <a:rPr lang="nl-BE" b="1" dirty="0" smtClean="0">
                  <a:solidFill>
                    <a:schemeClr val="tx1">
                      <a:lumMod val="50000"/>
                      <a:lumOff val="50000"/>
                    </a:schemeClr>
                  </a:solidFill>
                </a:rPr>
                <a:t>Domain </a:t>
              </a:r>
              <a:r>
                <a:rPr lang="nl-BE" b="1" dirty="0" err="1" smtClean="0">
                  <a:solidFill>
                    <a:schemeClr val="tx1">
                      <a:lumMod val="50000"/>
                      <a:lumOff val="50000"/>
                    </a:schemeClr>
                  </a:solidFill>
                </a:rPr>
                <a:t>names</a:t>
              </a:r>
              <a:endParaRPr lang="nl-BE" b="1" dirty="0">
                <a:solidFill>
                  <a:schemeClr val="tx1">
                    <a:lumMod val="50000"/>
                    <a:lumOff val="50000"/>
                  </a:schemeClr>
                </a:solidFill>
              </a:endParaRPr>
            </a:p>
          </p:txBody>
        </p:sp>
      </p:grpSp>
      <p:grpSp>
        <p:nvGrpSpPr>
          <p:cNvPr id="10" name="Group 9"/>
          <p:cNvGrpSpPr/>
          <p:nvPr/>
        </p:nvGrpSpPr>
        <p:grpSpPr>
          <a:xfrm>
            <a:off x="3821973" y="3309396"/>
            <a:ext cx="1115656" cy="1442373"/>
            <a:chOff x="6001423" y="2126225"/>
            <a:chExt cx="1115656" cy="1442373"/>
          </a:xfrm>
        </p:grpSpPr>
        <p:pic>
          <p:nvPicPr>
            <p:cNvPr id="15" name="Picture 28" descr="https://upload.wikimedia.org/wikipedia/commons/thumb/b/b0/Copyright.svg/500px-Copyright.svg.png"/>
            <p:cNvPicPr>
              <a:picLocks noChangeAspect="1" noChangeArrowheads="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01423" y="2126225"/>
              <a:ext cx="1106875" cy="11068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007608" y="3199266"/>
              <a:ext cx="1109471" cy="369332"/>
            </a:xfrm>
            <a:prstGeom prst="rect">
              <a:avLst/>
            </a:prstGeom>
            <a:noFill/>
          </p:spPr>
          <p:txBody>
            <a:bodyPr wrap="none" rtlCol="0">
              <a:spAutoFit/>
            </a:bodyPr>
            <a:lstStyle/>
            <a:p>
              <a:r>
                <a:rPr lang="nl-BE" b="1" dirty="0" smtClean="0">
                  <a:solidFill>
                    <a:schemeClr val="tx1">
                      <a:lumMod val="50000"/>
                      <a:lumOff val="50000"/>
                    </a:schemeClr>
                  </a:solidFill>
                </a:rPr>
                <a:t>Copyright</a:t>
              </a:r>
              <a:endParaRPr lang="nl-BE" b="1" dirty="0">
                <a:solidFill>
                  <a:schemeClr val="tx1">
                    <a:lumMod val="50000"/>
                    <a:lumOff val="50000"/>
                  </a:schemeClr>
                </a:solidFill>
              </a:endParaRPr>
            </a:p>
          </p:txBody>
        </p:sp>
      </p:grpSp>
      <p:grpSp>
        <p:nvGrpSpPr>
          <p:cNvPr id="2" name="Group 1"/>
          <p:cNvGrpSpPr/>
          <p:nvPr/>
        </p:nvGrpSpPr>
        <p:grpSpPr>
          <a:xfrm>
            <a:off x="3901056" y="1225533"/>
            <a:ext cx="1291613" cy="1641529"/>
            <a:chOff x="1696226" y="1222510"/>
            <a:chExt cx="1291613" cy="1641529"/>
          </a:xfrm>
        </p:grpSpPr>
        <p:pic>
          <p:nvPicPr>
            <p:cNvPr id="25"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96226" y="1222510"/>
              <a:ext cx="1291613" cy="129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919163" y="2494707"/>
              <a:ext cx="845745" cy="369332"/>
            </a:xfrm>
            <a:prstGeom prst="rect">
              <a:avLst/>
            </a:prstGeom>
            <a:noFill/>
          </p:spPr>
          <p:txBody>
            <a:bodyPr wrap="none" rtlCol="0">
              <a:spAutoFit/>
            </a:bodyPr>
            <a:lstStyle/>
            <a:p>
              <a:pPr algn="ctr"/>
              <a:r>
                <a:rPr lang="nl-BE" b="1" dirty="0" smtClean="0">
                  <a:solidFill>
                    <a:schemeClr val="tx1">
                      <a:lumMod val="50000"/>
                      <a:lumOff val="50000"/>
                    </a:schemeClr>
                  </a:solidFill>
                </a:rPr>
                <a:t>Bitcoin</a:t>
              </a:r>
              <a:endParaRPr lang="nl-BE" b="1" dirty="0">
                <a:solidFill>
                  <a:schemeClr val="tx1">
                    <a:lumMod val="50000"/>
                    <a:lumOff val="50000"/>
                  </a:schemeClr>
                </a:solidFill>
              </a:endParaRPr>
            </a:p>
          </p:txBody>
        </p:sp>
      </p:grpSp>
      <p:grpSp>
        <p:nvGrpSpPr>
          <p:cNvPr id="3" name="Group 2"/>
          <p:cNvGrpSpPr/>
          <p:nvPr/>
        </p:nvGrpSpPr>
        <p:grpSpPr>
          <a:xfrm>
            <a:off x="6391103" y="1250401"/>
            <a:ext cx="1264295" cy="1616661"/>
            <a:chOff x="4186273" y="1247378"/>
            <a:chExt cx="1264295" cy="1616661"/>
          </a:xfrm>
        </p:grpSpPr>
        <p:pic>
          <p:nvPicPr>
            <p:cNvPr id="23" name="Picture 14" descr="https://pbs.twimg.com/profile_images/473825289630257152/PzHu2yli.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86273" y="1247378"/>
              <a:ext cx="1264295" cy="12642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61030" y="2494707"/>
              <a:ext cx="951286" cy="369332"/>
            </a:xfrm>
            <a:prstGeom prst="rect">
              <a:avLst/>
            </a:prstGeom>
            <a:noFill/>
          </p:spPr>
          <p:txBody>
            <a:bodyPr wrap="none" rtlCol="0">
              <a:spAutoFit/>
            </a:bodyPr>
            <a:lstStyle/>
            <a:p>
              <a:pPr algn="ctr"/>
              <a:r>
                <a:rPr lang="nl-BE" b="1" dirty="0" err="1" smtClean="0">
                  <a:solidFill>
                    <a:schemeClr val="tx1">
                      <a:lumMod val="50000"/>
                      <a:lumOff val="50000"/>
                    </a:schemeClr>
                  </a:solidFill>
                </a:rPr>
                <a:t>Monero</a:t>
              </a:r>
              <a:endParaRPr lang="nl-BE" b="1" dirty="0">
                <a:solidFill>
                  <a:schemeClr val="tx1">
                    <a:lumMod val="50000"/>
                    <a:lumOff val="50000"/>
                  </a:schemeClr>
                </a:solidFill>
              </a:endParaRPr>
            </a:p>
          </p:txBody>
        </p:sp>
      </p:grpSp>
      <p:grpSp>
        <p:nvGrpSpPr>
          <p:cNvPr id="5" name="Group 4"/>
          <p:cNvGrpSpPr/>
          <p:nvPr/>
        </p:nvGrpSpPr>
        <p:grpSpPr>
          <a:xfrm>
            <a:off x="8693668" y="1309107"/>
            <a:ext cx="1118063" cy="1557955"/>
            <a:chOff x="6488838" y="1306084"/>
            <a:chExt cx="1118063" cy="1557955"/>
          </a:xfrm>
        </p:grpSpPr>
        <p:pic>
          <p:nvPicPr>
            <p:cNvPr id="22" name="Picture 30" descr="http://www.helenabitcoinmining.com/wp-content/uploads/2015/10/www.cryptocoinsnews.comwp-contentuploads20150411-ethereum-da39a3ee5e6b4b0d3255bfef95601890afd80709.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13698" y="1306084"/>
              <a:ext cx="817617" cy="13439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488838" y="2494707"/>
              <a:ext cx="1118063" cy="369332"/>
            </a:xfrm>
            <a:prstGeom prst="rect">
              <a:avLst/>
            </a:prstGeom>
            <a:noFill/>
          </p:spPr>
          <p:txBody>
            <a:bodyPr wrap="none" rtlCol="0">
              <a:spAutoFit/>
            </a:bodyPr>
            <a:lstStyle/>
            <a:p>
              <a:pPr algn="ctr"/>
              <a:r>
                <a:rPr lang="nl-BE" b="1" dirty="0" err="1" smtClean="0">
                  <a:solidFill>
                    <a:schemeClr val="tx1">
                      <a:lumMod val="50000"/>
                      <a:lumOff val="50000"/>
                    </a:schemeClr>
                  </a:solidFill>
                </a:rPr>
                <a:t>Ethereum</a:t>
              </a:r>
              <a:endParaRPr lang="nl-BE" b="1" dirty="0">
                <a:solidFill>
                  <a:schemeClr val="tx1">
                    <a:lumMod val="50000"/>
                    <a:lumOff val="50000"/>
                  </a:schemeClr>
                </a:solidFill>
              </a:endParaRPr>
            </a:p>
          </p:txBody>
        </p:sp>
      </p:grpSp>
      <p:sp>
        <p:nvSpPr>
          <p:cNvPr id="6" name="TextBox 5"/>
          <p:cNvSpPr txBox="1"/>
          <p:nvPr/>
        </p:nvSpPr>
        <p:spPr>
          <a:xfrm>
            <a:off x="1837870" y="1624120"/>
            <a:ext cx="2048510" cy="707886"/>
          </a:xfrm>
          <a:prstGeom prst="rect">
            <a:avLst/>
          </a:prstGeom>
          <a:noFill/>
        </p:spPr>
        <p:txBody>
          <a:bodyPr wrap="none" rtlCol="0">
            <a:spAutoFit/>
          </a:bodyPr>
          <a:lstStyle/>
          <a:p>
            <a:r>
              <a:rPr lang="nl-BE" sz="2000" b="1" dirty="0"/>
              <a:t>Crypto </a:t>
            </a:r>
            <a:r>
              <a:rPr lang="nl-BE" sz="2000" b="1" dirty="0" err="1"/>
              <a:t>currencies</a:t>
            </a:r>
            <a:endParaRPr lang="nl-BE" sz="2000" b="1" dirty="0"/>
          </a:p>
          <a:p>
            <a:r>
              <a:rPr lang="nl-BE" sz="2000" b="1" dirty="0"/>
              <a:t>(Virtuele assets)</a:t>
            </a:r>
          </a:p>
        </p:txBody>
      </p:sp>
      <p:sp>
        <p:nvSpPr>
          <p:cNvPr id="39" name="Rectangle 38"/>
          <p:cNvSpPr/>
          <p:nvPr/>
        </p:nvSpPr>
        <p:spPr>
          <a:xfrm>
            <a:off x="1837870" y="3505867"/>
            <a:ext cx="1351588" cy="707886"/>
          </a:xfrm>
          <a:prstGeom prst="rect">
            <a:avLst/>
          </a:prstGeom>
        </p:spPr>
        <p:txBody>
          <a:bodyPr wrap="none">
            <a:spAutoFit/>
          </a:bodyPr>
          <a:lstStyle/>
          <a:p>
            <a:r>
              <a:rPr lang="nl-BE" sz="2000" b="1" dirty="0" err="1"/>
              <a:t>Untangible</a:t>
            </a:r>
            <a:r>
              <a:rPr lang="nl-BE" sz="2000" b="1" dirty="0"/>
              <a:t/>
            </a:r>
            <a:br>
              <a:rPr lang="nl-BE" sz="2000" b="1" dirty="0"/>
            </a:br>
            <a:r>
              <a:rPr lang="nl-BE" sz="2000" b="1" dirty="0"/>
              <a:t>assets</a:t>
            </a:r>
          </a:p>
        </p:txBody>
      </p:sp>
      <p:grpSp>
        <p:nvGrpSpPr>
          <p:cNvPr id="40" name="Group 39"/>
          <p:cNvGrpSpPr/>
          <p:nvPr/>
        </p:nvGrpSpPr>
        <p:grpSpPr>
          <a:xfrm>
            <a:off x="8686219" y="5155710"/>
            <a:ext cx="1190109" cy="1405552"/>
            <a:chOff x="6637928" y="4218086"/>
            <a:chExt cx="1190109" cy="1405552"/>
          </a:xfrm>
        </p:grpSpPr>
        <p:pic>
          <p:nvPicPr>
            <p:cNvPr id="41" name="Picture 34" descr="https://d30y9cdsu7xlg0.cloudfront.net/png/315-200.png"/>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37928" y="4218086"/>
              <a:ext cx="1190109" cy="119010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664576" y="5254306"/>
              <a:ext cx="1149674" cy="369332"/>
            </a:xfrm>
            <a:prstGeom prst="rect">
              <a:avLst/>
            </a:prstGeom>
            <a:noFill/>
          </p:spPr>
          <p:txBody>
            <a:bodyPr wrap="none" rtlCol="0">
              <a:spAutoFit/>
            </a:bodyPr>
            <a:lstStyle/>
            <a:p>
              <a:r>
                <a:rPr lang="nl-BE" b="1" dirty="0" err="1" smtClean="0">
                  <a:solidFill>
                    <a:schemeClr val="tx1">
                      <a:lumMod val="50000"/>
                      <a:lumOff val="50000"/>
                    </a:schemeClr>
                  </a:solidFill>
                </a:rPr>
                <a:t>Diamonds</a:t>
              </a:r>
              <a:endParaRPr lang="nl-BE" b="1" dirty="0">
                <a:solidFill>
                  <a:schemeClr val="tx1">
                    <a:lumMod val="50000"/>
                    <a:lumOff val="50000"/>
                  </a:schemeClr>
                </a:solidFill>
              </a:endParaRPr>
            </a:p>
          </p:txBody>
        </p:sp>
      </p:grpSp>
      <p:grpSp>
        <p:nvGrpSpPr>
          <p:cNvPr id="43" name="Group 42"/>
          <p:cNvGrpSpPr/>
          <p:nvPr/>
        </p:nvGrpSpPr>
        <p:grpSpPr>
          <a:xfrm>
            <a:off x="6048390" y="4720544"/>
            <a:ext cx="2059772" cy="2059772"/>
            <a:chOff x="6402098" y="912198"/>
            <a:chExt cx="2059772" cy="2059772"/>
          </a:xfrm>
        </p:grpSpPr>
        <p:pic>
          <p:nvPicPr>
            <p:cNvPr id="44" name="Picture 32" descr="http://image.flaticon.com/icons/png/512/66/66906.png"/>
            <p:cNvPicPr>
              <a:picLocks noChangeAspect="1" noChangeArrowheads="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02098" y="912198"/>
              <a:ext cx="2059772" cy="205977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106154" y="2352807"/>
              <a:ext cx="590611" cy="369332"/>
            </a:xfrm>
            <a:prstGeom prst="rect">
              <a:avLst/>
            </a:prstGeom>
            <a:noFill/>
          </p:spPr>
          <p:txBody>
            <a:bodyPr wrap="none" rtlCol="0">
              <a:spAutoFit/>
            </a:bodyPr>
            <a:lstStyle/>
            <a:p>
              <a:r>
                <a:rPr lang="nl-BE" b="1" dirty="0" err="1" smtClean="0">
                  <a:solidFill>
                    <a:schemeClr val="tx1">
                      <a:lumMod val="50000"/>
                      <a:lumOff val="50000"/>
                    </a:schemeClr>
                  </a:solidFill>
                </a:rPr>
                <a:t>Cars</a:t>
              </a:r>
              <a:endParaRPr lang="nl-BE" b="1" dirty="0">
                <a:solidFill>
                  <a:schemeClr val="tx1">
                    <a:lumMod val="50000"/>
                    <a:lumOff val="50000"/>
                  </a:schemeClr>
                </a:solidFill>
              </a:endParaRPr>
            </a:p>
          </p:txBody>
        </p:sp>
      </p:grpSp>
      <p:grpSp>
        <p:nvGrpSpPr>
          <p:cNvPr id="46" name="Group 45"/>
          <p:cNvGrpSpPr/>
          <p:nvPr/>
        </p:nvGrpSpPr>
        <p:grpSpPr>
          <a:xfrm>
            <a:off x="3893653" y="5218035"/>
            <a:ext cx="1416478" cy="1285282"/>
            <a:chOff x="4822548" y="1638597"/>
            <a:chExt cx="1416478" cy="1285282"/>
          </a:xfrm>
        </p:grpSpPr>
        <p:pic>
          <p:nvPicPr>
            <p:cNvPr id="47" name="Picture 30" descr="https://openclipart.org/image/2400px/svg_to_png/217511/1429747035.png"/>
            <p:cNvPicPr>
              <a:picLocks noChangeAspect="1" noChangeArrowheads="1"/>
            </p:cNvPicPr>
            <p:nvPr/>
          </p:nvPicPr>
          <p:blipFill>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33677" y="1638597"/>
              <a:ext cx="994206" cy="99420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822548" y="2554547"/>
              <a:ext cx="1416478" cy="369332"/>
            </a:xfrm>
            <a:prstGeom prst="rect">
              <a:avLst/>
            </a:prstGeom>
            <a:noFill/>
          </p:spPr>
          <p:txBody>
            <a:bodyPr wrap="none" rtlCol="0">
              <a:spAutoFit/>
            </a:bodyPr>
            <a:lstStyle/>
            <a:p>
              <a:pPr algn="ctr"/>
              <a:r>
                <a:rPr lang="nl-BE" b="1" dirty="0" smtClean="0">
                  <a:solidFill>
                    <a:schemeClr val="tx1">
                      <a:lumMod val="50000"/>
                      <a:lumOff val="50000"/>
                    </a:schemeClr>
                  </a:solidFill>
                </a:rPr>
                <a:t>Land </a:t>
              </a:r>
              <a:r>
                <a:rPr lang="nl-BE" b="1" dirty="0" err="1" smtClean="0">
                  <a:solidFill>
                    <a:schemeClr val="tx1">
                      <a:lumMod val="50000"/>
                      <a:lumOff val="50000"/>
                    </a:schemeClr>
                  </a:solidFill>
                </a:rPr>
                <a:t>registry</a:t>
              </a:r>
              <a:endParaRPr lang="nl-BE" b="1" dirty="0">
                <a:solidFill>
                  <a:schemeClr val="tx1">
                    <a:lumMod val="50000"/>
                    <a:lumOff val="50000"/>
                  </a:schemeClr>
                </a:solidFill>
              </a:endParaRPr>
            </a:p>
          </p:txBody>
        </p:sp>
      </p:grpSp>
      <p:sp>
        <p:nvSpPr>
          <p:cNvPr id="49" name="Rectangle 48"/>
          <p:cNvSpPr/>
          <p:nvPr/>
        </p:nvSpPr>
        <p:spPr>
          <a:xfrm>
            <a:off x="1846069" y="5532799"/>
            <a:ext cx="1070934" cy="707886"/>
          </a:xfrm>
          <a:prstGeom prst="rect">
            <a:avLst/>
          </a:prstGeom>
        </p:spPr>
        <p:txBody>
          <a:bodyPr wrap="none">
            <a:spAutoFit/>
          </a:bodyPr>
          <a:lstStyle/>
          <a:p>
            <a:r>
              <a:rPr lang="nl-BE" sz="2000" b="1" dirty="0" err="1"/>
              <a:t>Tangible</a:t>
            </a:r>
            <a:r>
              <a:rPr lang="nl-BE" sz="2000" b="1" dirty="0"/>
              <a:t/>
            </a:r>
            <a:br>
              <a:rPr lang="nl-BE" sz="2000" b="1" dirty="0"/>
            </a:br>
            <a:r>
              <a:rPr lang="nl-BE" sz="2000" b="1" dirty="0"/>
              <a:t>assets</a:t>
            </a:r>
          </a:p>
        </p:txBody>
      </p:sp>
      <p:grpSp>
        <p:nvGrpSpPr>
          <p:cNvPr id="7" name="Group 6"/>
          <p:cNvGrpSpPr/>
          <p:nvPr/>
        </p:nvGrpSpPr>
        <p:grpSpPr>
          <a:xfrm>
            <a:off x="9263064" y="3187668"/>
            <a:ext cx="1139389" cy="1454307"/>
            <a:chOff x="8643938" y="3324570"/>
            <a:chExt cx="1139389" cy="1454307"/>
          </a:xfrm>
        </p:grpSpPr>
        <p:pic>
          <p:nvPicPr>
            <p:cNvPr id="26626" name="Picture 2"/>
            <p:cNvPicPr>
              <a:picLocks noChangeAspect="1" noChangeArrowheads="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643938" y="3324570"/>
              <a:ext cx="1139389"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8656340" y="4409545"/>
              <a:ext cx="1124026" cy="369332"/>
            </a:xfrm>
            <a:prstGeom prst="rect">
              <a:avLst/>
            </a:prstGeom>
            <a:noFill/>
          </p:spPr>
          <p:txBody>
            <a:bodyPr wrap="none" rtlCol="0">
              <a:spAutoFit/>
            </a:bodyPr>
            <a:lstStyle/>
            <a:p>
              <a:r>
                <a:rPr lang="nl-BE" b="1" dirty="0" smtClean="0">
                  <a:solidFill>
                    <a:schemeClr val="tx1">
                      <a:lumMod val="50000"/>
                      <a:lumOff val="50000"/>
                    </a:schemeClr>
                  </a:solidFill>
                </a:rPr>
                <a:t>Electricity</a:t>
              </a:r>
              <a:endParaRPr lang="nl-BE" b="1" dirty="0">
                <a:solidFill>
                  <a:schemeClr val="tx1">
                    <a:lumMod val="50000"/>
                    <a:lumOff val="50000"/>
                  </a:schemeClr>
                </a:solidFill>
              </a:endParaRPr>
            </a:p>
          </p:txBody>
        </p:sp>
      </p:gr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198</a:t>
            </a:fld>
            <a:r>
              <a:rPr lang="fr-BE" smtClean="0"/>
              <a:t> </a:t>
            </a:r>
            <a:endParaRPr lang="fr-BE" dirty="0"/>
          </a:p>
        </p:txBody>
      </p:sp>
    </p:spTree>
    <p:extLst>
      <p:ext uri="{BB962C8B-B14F-4D97-AF65-F5344CB8AC3E}">
        <p14:creationId xmlns:p14="http://schemas.microsoft.com/office/powerpoint/2010/main" val="229010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Enforcements of agreements</a:t>
            </a:r>
            <a:endParaRPr lang="en-GB" noProof="0" dirty="0"/>
          </a:p>
        </p:txBody>
      </p:sp>
      <p:grpSp>
        <p:nvGrpSpPr>
          <p:cNvPr id="22" name="Group 21"/>
          <p:cNvGrpSpPr/>
          <p:nvPr/>
        </p:nvGrpSpPr>
        <p:grpSpPr>
          <a:xfrm>
            <a:off x="6426525" y="2328592"/>
            <a:ext cx="2225289" cy="1514417"/>
            <a:chOff x="5782329" y="1808133"/>
            <a:chExt cx="2225289" cy="1514417"/>
          </a:xfrm>
        </p:grpSpPr>
        <p:sp>
          <p:nvSpPr>
            <p:cNvPr id="6" name="TextBox 5"/>
            <p:cNvSpPr txBox="1"/>
            <p:nvPr/>
          </p:nvSpPr>
          <p:spPr>
            <a:xfrm>
              <a:off x="5782329" y="2676219"/>
              <a:ext cx="2225289" cy="646331"/>
            </a:xfrm>
            <a:prstGeom prst="rect">
              <a:avLst/>
            </a:prstGeom>
            <a:noFill/>
          </p:spPr>
          <p:txBody>
            <a:bodyPr wrap="none" rtlCol="0">
              <a:spAutoFit/>
            </a:bodyPr>
            <a:lstStyle/>
            <a:p>
              <a:pPr algn="ctr"/>
              <a:r>
                <a:rPr lang="nl-BE" b="1" dirty="0" smtClean="0"/>
                <a:t>Processing</a:t>
              </a:r>
              <a:br>
                <a:rPr lang="nl-BE" b="1" dirty="0" smtClean="0"/>
              </a:br>
              <a:r>
                <a:rPr lang="nl-BE" b="1" dirty="0" smtClean="0"/>
                <a:t>medical prescriptions</a:t>
              </a:r>
              <a:endParaRPr lang="nl-BE" b="1" dirty="0"/>
            </a:p>
          </p:txBody>
        </p:sp>
        <p:grpSp>
          <p:nvGrpSpPr>
            <p:cNvPr id="7" name="Group 6"/>
            <p:cNvGrpSpPr>
              <a:grpSpLocks noChangeAspect="1"/>
            </p:cNvGrpSpPr>
            <p:nvPr/>
          </p:nvGrpSpPr>
          <p:grpSpPr>
            <a:xfrm>
              <a:off x="6434092" y="1808133"/>
              <a:ext cx="911159" cy="972000"/>
              <a:chOff x="2339751" y="3212976"/>
              <a:chExt cx="500269" cy="533673"/>
            </a:xfrm>
          </p:grpSpPr>
          <p:pic>
            <p:nvPicPr>
              <p:cNvPr id="8" name="Picture 7"/>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339751" y="3212976"/>
                <a:ext cx="432049" cy="451017"/>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7097" y="3433726"/>
                <a:ext cx="312923" cy="312923"/>
              </a:xfrm>
              <a:prstGeom prst="rect">
                <a:avLst/>
              </a:prstGeom>
            </p:spPr>
          </p:pic>
        </p:grpSp>
      </p:grpSp>
      <p:grpSp>
        <p:nvGrpSpPr>
          <p:cNvPr id="10" name="Group 9"/>
          <p:cNvGrpSpPr>
            <a:grpSpLocks noChangeAspect="1"/>
          </p:cNvGrpSpPr>
          <p:nvPr/>
        </p:nvGrpSpPr>
        <p:grpSpPr>
          <a:xfrm>
            <a:off x="8815618" y="2179765"/>
            <a:ext cx="1147886" cy="1479415"/>
            <a:chOff x="6017263" y="2071405"/>
            <a:chExt cx="1116000" cy="1367894"/>
          </a:xfrm>
        </p:grpSpPr>
        <p:sp>
          <p:nvSpPr>
            <p:cNvPr id="11" name="TextBox 10"/>
            <p:cNvSpPr txBox="1"/>
            <p:nvPr/>
          </p:nvSpPr>
          <p:spPr>
            <a:xfrm>
              <a:off x="6093685" y="3097808"/>
              <a:ext cx="1010204" cy="341491"/>
            </a:xfrm>
            <a:prstGeom prst="rect">
              <a:avLst/>
            </a:prstGeom>
            <a:noFill/>
          </p:spPr>
          <p:txBody>
            <a:bodyPr wrap="none" rtlCol="0">
              <a:spAutoFit/>
            </a:bodyPr>
            <a:lstStyle/>
            <a:p>
              <a:pPr algn="ctr"/>
              <a:r>
                <a:rPr lang="nl-BE" b="1" dirty="0" smtClean="0"/>
                <a:t>Elections</a:t>
              </a:r>
              <a:endParaRPr lang="nl-BE" b="1" dirty="0"/>
            </a:p>
          </p:txBody>
        </p:sp>
        <p:pic>
          <p:nvPicPr>
            <p:cNvPr id="12" name="Picture 11" descr="https://d30y9cdsu7xlg0.cloudfront.net/png/84860-200.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17263" y="2071405"/>
              <a:ext cx="1116000" cy="111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682794" y="4046287"/>
            <a:ext cx="1599861" cy="1599352"/>
            <a:chOff x="3397066" y="5179597"/>
            <a:chExt cx="1599861" cy="1599352"/>
          </a:xfrm>
        </p:grpSpPr>
        <p:pic>
          <p:nvPicPr>
            <p:cNvPr id="27650" name="Picture 2" descr="Afbeeldingsresultaat voor rent icon"/>
            <p:cNvPicPr>
              <a:picLocks noChangeAspect="1" noChangeArrowheads="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22364" y="5179597"/>
              <a:ext cx="1149263" cy="100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97066" y="6132618"/>
              <a:ext cx="1599861" cy="646331"/>
            </a:xfrm>
            <a:prstGeom prst="rect">
              <a:avLst/>
            </a:prstGeom>
            <a:noFill/>
          </p:spPr>
          <p:txBody>
            <a:bodyPr wrap="none" rtlCol="0">
              <a:spAutoFit/>
            </a:bodyPr>
            <a:lstStyle/>
            <a:p>
              <a:pPr algn="ctr"/>
              <a:r>
                <a:rPr lang="nl-BE" b="1" dirty="0" smtClean="0"/>
                <a:t>Blocking</a:t>
              </a:r>
              <a:br>
                <a:rPr lang="nl-BE" b="1" dirty="0" smtClean="0"/>
              </a:br>
              <a:r>
                <a:rPr lang="nl-BE" b="1" dirty="0" smtClean="0"/>
                <a:t>rent guarantee</a:t>
              </a:r>
              <a:endParaRPr lang="nl-BE" b="1" dirty="0"/>
            </a:p>
          </p:txBody>
        </p:sp>
      </p:grpSp>
      <p:grpSp>
        <p:nvGrpSpPr>
          <p:cNvPr id="29" name="Group 28"/>
          <p:cNvGrpSpPr/>
          <p:nvPr/>
        </p:nvGrpSpPr>
        <p:grpSpPr>
          <a:xfrm>
            <a:off x="5754584" y="4117332"/>
            <a:ext cx="1534266" cy="1457265"/>
            <a:chOff x="1815380" y="4969490"/>
            <a:chExt cx="1534266" cy="1457265"/>
          </a:xfrm>
        </p:grpSpPr>
        <p:pic>
          <p:nvPicPr>
            <p:cNvPr id="27652" name="Picture 4" descr="Afbeeldingsresultaat voor crowdfunding icon"/>
            <p:cNvPicPr>
              <a:picLocks noChangeAspect="1" noChangeArrowheads="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6398" y="4969490"/>
              <a:ext cx="1192230" cy="11922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15380" y="6057423"/>
              <a:ext cx="1534266" cy="369332"/>
            </a:xfrm>
            <a:prstGeom prst="rect">
              <a:avLst/>
            </a:prstGeom>
          </p:spPr>
          <p:txBody>
            <a:bodyPr wrap="none">
              <a:spAutoFit/>
            </a:bodyPr>
            <a:lstStyle/>
            <a:p>
              <a:r>
                <a:rPr lang="nl-BE" b="1" dirty="0"/>
                <a:t>Crowdfunding</a:t>
              </a:r>
            </a:p>
          </p:txBody>
        </p:sp>
      </p:grpSp>
      <p:grpSp>
        <p:nvGrpSpPr>
          <p:cNvPr id="19" name="Group 18"/>
          <p:cNvGrpSpPr/>
          <p:nvPr/>
        </p:nvGrpSpPr>
        <p:grpSpPr>
          <a:xfrm>
            <a:off x="2925166" y="3916222"/>
            <a:ext cx="2435475" cy="1859482"/>
            <a:chOff x="-328429" y="5141816"/>
            <a:chExt cx="2435475" cy="1859482"/>
          </a:xfrm>
        </p:grpSpPr>
        <p:pic>
          <p:nvPicPr>
            <p:cNvPr id="27654" name="Picture 6" descr="Gerelateerde afbeelding"/>
            <p:cNvPicPr>
              <a:picLocks noChangeAspect="1" noChangeArrowheads="1"/>
            </p:cNvPicPr>
            <p:nvPr/>
          </p:nvPicPr>
          <p:blipFill>
            <a:blip r:embed="rId8"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8793" y="5141816"/>
              <a:ext cx="1002218" cy="11687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28429" y="6354967"/>
              <a:ext cx="2435475" cy="646331"/>
            </a:xfrm>
            <a:prstGeom prst="rect">
              <a:avLst/>
            </a:prstGeom>
          </p:spPr>
          <p:txBody>
            <a:bodyPr wrap="none">
              <a:spAutoFit/>
            </a:bodyPr>
            <a:lstStyle/>
            <a:p>
              <a:pPr algn="ctr"/>
              <a:r>
                <a:rPr lang="nl-BE" b="1" dirty="0"/>
                <a:t>Application &amp; Payment </a:t>
              </a:r>
              <a:r>
                <a:rPr lang="nl-BE" b="1" dirty="0" smtClean="0"/>
                <a:t/>
              </a:r>
              <a:br>
                <a:rPr lang="nl-BE" b="1" dirty="0" smtClean="0"/>
              </a:br>
              <a:r>
                <a:rPr lang="nl-BE" b="1" dirty="0" smtClean="0"/>
                <a:t>of </a:t>
              </a:r>
              <a:r>
                <a:rPr lang="nl-BE" b="1" dirty="0"/>
                <a:t>subsidies / benefits</a:t>
              </a:r>
            </a:p>
          </p:txBody>
        </p:sp>
      </p:grpSp>
      <p:grpSp>
        <p:nvGrpSpPr>
          <p:cNvPr id="21" name="Group 20"/>
          <p:cNvGrpSpPr/>
          <p:nvPr/>
        </p:nvGrpSpPr>
        <p:grpSpPr>
          <a:xfrm>
            <a:off x="2632021" y="2460225"/>
            <a:ext cx="1285608" cy="1379643"/>
            <a:chOff x="4634174" y="2721931"/>
            <a:chExt cx="1285608" cy="1379643"/>
          </a:xfrm>
        </p:grpSpPr>
        <p:pic>
          <p:nvPicPr>
            <p:cNvPr id="27656" name="Picture 8" descr="Afbeeldingsresultaat voor lock icon"/>
            <p:cNvPicPr>
              <a:picLocks noChangeAspect="1" noChangeArrowheads="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771627" y="2721931"/>
              <a:ext cx="1010702" cy="10107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34174" y="3732242"/>
              <a:ext cx="1285608" cy="369332"/>
            </a:xfrm>
            <a:prstGeom prst="rect">
              <a:avLst/>
            </a:prstGeom>
          </p:spPr>
          <p:txBody>
            <a:bodyPr wrap="none">
              <a:spAutoFit/>
            </a:bodyPr>
            <a:lstStyle/>
            <a:p>
              <a:r>
                <a:rPr lang="nl-BE" b="1" dirty="0"/>
                <a:t>Smart locks</a:t>
              </a:r>
            </a:p>
          </p:txBody>
        </p:sp>
      </p:grpSp>
      <p:grpSp>
        <p:nvGrpSpPr>
          <p:cNvPr id="25" name="Group 24"/>
          <p:cNvGrpSpPr/>
          <p:nvPr/>
        </p:nvGrpSpPr>
        <p:grpSpPr>
          <a:xfrm>
            <a:off x="4732999" y="2275586"/>
            <a:ext cx="1255283" cy="1620429"/>
            <a:chOff x="3114613" y="1655954"/>
            <a:chExt cx="1255283" cy="1620429"/>
          </a:xfrm>
        </p:grpSpPr>
        <p:pic>
          <p:nvPicPr>
            <p:cNvPr id="27661" name="Picture 13"/>
            <p:cNvPicPr>
              <a:picLocks noChangeAspect="1" noChangeArrowheads="1"/>
            </p:cNvPicPr>
            <p:nvPr/>
          </p:nvPicPr>
          <p:blipFill>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14613" y="1655954"/>
              <a:ext cx="1255283" cy="125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3114613" y="2630052"/>
              <a:ext cx="1180580" cy="646331"/>
            </a:xfrm>
            <a:prstGeom prst="rect">
              <a:avLst/>
            </a:prstGeom>
          </p:spPr>
          <p:txBody>
            <a:bodyPr wrap="none">
              <a:spAutoFit/>
            </a:bodyPr>
            <a:lstStyle/>
            <a:p>
              <a:pPr algn="ctr"/>
              <a:r>
                <a:rPr lang="nl-BE" b="1" dirty="0" smtClean="0"/>
                <a:t>Transport</a:t>
              </a:r>
              <a:br>
                <a:rPr lang="nl-BE" b="1" dirty="0" smtClean="0"/>
              </a:br>
              <a:r>
                <a:rPr lang="nl-BE" b="1" dirty="0" smtClean="0"/>
                <a:t>conditions</a:t>
              </a:r>
              <a:endParaRPr lang="nl-BE" b="1" dirty="0"/>
            </a:p>
          </p:txBody>
        </p:sp>
      </p:grpSp>
      <p:grpSp>
        <p:nvGrpSpPr>
          <p:cNvPr id="38" name="Group 37"/>
          <p:cNvGrpSpPr/>
          <p:nvPr/>
        </p:nvGrpSpPr>
        <p:grpSpPr>
          <a:xfrm>
            <a:off x="7667518" y="836712"/>
            <a:ext cx="1354986" cy="1623512"/>
            <a:chOff x="6844114" y="2094476"/>
            <a:chExt cx="1354986" cy="1623512"/>
          </a:xfrm>
        </p:grpSpPr>
        <p:sp>
          <p:nvSpPr>
            <p:cNvPr id="39" name="TextBox 38"/>
            <p:cNvSpPr txBox="1"/>
            <p:nvPr/>
          </p:nvSpPr>
          <p:spPr>
            <a:xfrm>
              <a:off x="6844114" y="3071657"/>
              <a:ext cx="1354986" cy="646331"/>
            </a:xfrm>
            <a:prstGeom prst="rect">
              <a:avLst/>
            </a:prstGeom>
            <a:noFill/>
          </p:spPr>
          <p:txBody>
            <a:bodyPr wrap="none" rtlCol="0">
              <a:spAutoFit/>
            </a:bodyPr>
            <a:lstStyle/>
            <a:p>
              <a:pPr algn="ctr"/>
              <a:r>
                <a:rPr lang="nl-BE" b="1" dirty="0" smtClean="0"/>
                <a:t>Flight Delay </a:t>
              </a:r>
            </a:p>
            <a:p>
              <a:pPr algn="ctr"/>
              <a:r>
                <a:rPr lang="nl-BE" b="1" dirty="0"/>
                <a:t>I</a:t>
              </a:r>
              <a:r>
                <a:rPr lang="nl-BE" b="1" dirty="0" smtClean="0"/>
                <a:t>nsurance</a:t>
              </a:r>
              <a:endParaRPr lang="nl-BE" b="1" dirty="0"/>
            </a:p>
          </p:txBody>
        </p:sp>
        <p:pic>
          <p:nvPicPr>
            <p:cNvPr id="40" name="Picture 2" descr="http://simpleicon.com/wp-content/uploads/umbrella.png"/>
            <p:cNvPicPr>
              <a:picLocks noChangeAspect="1" noChangeArrowheads="1"/>
            </p:cNvPicPr>
            <p:nvPr/>
          </p:nvPicPr>
          <p:blipFill>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10630" y="2094476"/>
              <a:ext cx="1080000" cy="10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5638688" y="884461"/>
            <a:ext cx="1375185" cy="1553482"/>
            <a:chOff x="2459227" y="3413314"/>
            <a:chExt cx="1375185" cy="1553482"/>
          </a:xfrm>
        </p:grpSpPr>
        <p:pic>
          <p:nvPicPr>
            <p:cNvPr id="42" name="Picture 12" descr="Permissions"/>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71276" y="3413314"/>
              <a:ext cx="951088" cy="95302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459227" y="4320465"/>
              <a:ext cx="1375185" cy="646331"/>
            </a:xfrm>
            <a:prstGeom prst="rect">
              <a:avLst/>
            </a:prstGeom>
          </p:spPr>
          <p:txBody>
            <a:bodyPr wrap="none">
              <a:spAutoFit/>
            </a:bodyPr>
            <a:lstStyle/>
            <a:p>
              <a:pPr algn="ctr"/>
              <a:r>
                <a:rPr lang="nl-BE" b="1" dirty="0"/>
                <a:t>Permissions </a:t>
              </a:r>
              <a:r>
                <a:rPr lang="nl-BE" b="1" dirty="0" smtClean="0"/>
                <a:t/>
              </a:r>
              <a:br>
                <a:rPr lang="nl-BE" b="1" dirty="0" smtClean="0"/>
              </a:br>
              <a:r>
                <a:rPr lang="nl-BE" b="1" dirty="0" smtClean="0"/>
                <a:t>access </a:t>
              </a:r>
              <a:r>
                <a:rPr lang="nl-BE" b="1" dirty="0"/>
                <a:t>PII</a:t>
              </a:r>
            </a:p>
          </p:txBody>
        </p:sp>
      </p:grpSp>
      <p:grpSp>
        <p:nvGrpSpPr>
          <p:cNvPr id="44" name="Group 43"/>
          <p:cNvGrpSpPr/>
          <p:nvPr/>
        </p:nvGrpSpPr>
        <p:grpSpPr>
          <a:xfrm>
            <a:off x="3672844" y="938726"/>
            <a:ext cx="1240722" cy="1444952"/>
            <a:chOff x="425880" y="3106057"/>
            <a:chExt cx="1240722" cy="1444952"/>
          </a:xfrm>
        </p:grpSpPr>
        <p:pic>
          <p:nvPicPr>
            <p:cNvPr id="45" name="Picture 15" descr="Auction"/>
            <p:cNvPicPr>
              <a:picLocks noChangeAspect="1" noChangeArrowheads="1"/>
            </p:cNvPicPr>
            <p:nvPr/>
          </p:nvPicPr>
          <p:blipFill>
            <a:blip r:embed="rId1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8800" y="3106057"/>
              <a:ext cx="1157802" cy="1037296"/>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425880" y="4181677"/>
              <a:ext cx="926856" cy="369332"/>
            </a:xfrm>
            <a:prstGeom prst="rect">
              <a:avLst/>
            </a:prstGeom>
          </p:spPr>
          <p:txBody>
            <a:bodyPr wrap="none">
              <a:spAutoFit/>
            </a:bodyPr>
            <a:lstStyle/>
            <a:p>
              <a:pPr algn="ctr"/>
              <a:r>
                <a:rPr lang="nl-BE" b="1" dirty="0" smtClean="0"/>
                <a:t>Auction</a:t>
              </a:r>
              <a:endParaRPr lang="nl-BE" b="1" dirty="0"/>
            </a:p>
          </p:txBody>
        </p:sp>
      </p:grpSp>
      <p:sp>
        <p:nvSpPr>
          <p:cNvPr id="36" name="TextBox 35"/>
          <p:cNvSpPr txBox="1"/>
          <p:nvPr/>
        </p:nvSpPr>
        <p:spPr>
          <a:xfrm>
            <a:off x="2116782" y="5711619"/>
            <a:ext cx="8418994" cy="769441"/>
          </a:xfrm>
          <a:prstGeom prst="rect">
            <a:avLst/>
          </a:prstGeom>
          <a:solidFill>
            <a:schemeClr val="bg2">
              <a:lumMod val="50000"/>
            </a:schemeClr>
          </a:solidFill>
          <a:ln>
            <a:solidFill>
              <a:schemeClr val="bg2">
                <a:lumMod val="50000"/>
              </a:schemeClr>
            </a:solidFill>
          </a:ln>
        </p:spPr>
        <p:txBody>
          <a:bodyPr wrap="square" rtlCol="0">
            <a:spAutoFit/>
          </a:bodyPr>
          <a:lstStyle/>
          <a:p>
            <a:pPr algn="ctr"/>
            <a:r>
              <a:rPr lang="nl-BE" sz="2200" spc="200" dirty="0">
                <a:solidFill>
                  <a:schemeClr val="bg2"/>
                </a:solidFill>
              </a:rPr>
              <a:t>Agreements between parties that do not trust </a:t>
            </a:r>
            <a:r>
              <a:rPr lang="nl-BE" sz="2200" spc="200" dirty="0" err="1">
                <a:solidFill>
                  <a:schemeClr val="bg2"/>
                </a:solidFill>
              </a:rPr>
              <a:t>each</a:t>
            </a:r>
            <a:r>
              <a:rPr lang="nl-BE" sz="2200" spc="200" dirty="0">
                <a:solidFill>
                  <a:schemeClr val="bg2"/>
                </a:solidFill>
              </a:rPr>
              <a:t> </a:t>
            </a:r>
            <a:r>
              <a:rPr lang="nl-BE" sz="2200" spc="200" dirty="0" err="1">
                <a:solidFill>
                  <a:schemeClr val="bg2"/>
                </a:solidFill>
              </a:rPr>
              <a:t>other</a:t>
            </a:r>
            <a:r>
              <a:rPr lang="nl-BE" sz="2200" spc="200" dirty="0">
                <a:solidFill>
                  <a:schemeClr val="bg2"/>
                </a:solidFill>
              </a:rPr>
              <a:t>,</a:t>
            </a:r>
          </a:p>
          <a:p>
            <a:pPr algn="ctr"/>
            <a:r>
              <a:rPr lang="nl-BE" sz="2200" spc="200" dirty="0">
                <a:solidFill>
                  <a:schemeClr val="bg2"/>
                </a:solidFill>
              </a:rPr>
              <a:t>without trusted intermediary</a:t>
            </a: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199</a:t>
            </a:fld>
            <a:r>
              <a:rPr lang="fr-BE" smtClean="0"/>
              <a:t> </a:t>
            </a:r>
            <a:endParaRPr lang="fr-BE" dirty="0"/>
          </a:p>
        </p:txBody>
      </p:sp>
    </p:spTree>
    <p:extLst>
      <p:ext uri="{BB962C8B-B14F-4D97-AF65-F5344CB8AC3E}">
        <p14:creationId xmlns:p14="http://schemas.microsoft.com/office/powerpoint/2010/main" val="181053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smtClean="0"/>
              <a:t>education</a:t>
            </a:r>
            <a:r>
              <a:rPr lang="nl-BE" dirty="0" smtClean="0"/>
              <a:t>: </a:t>
            </a:r>
            <a:r>
              <a:rPr lang="nl-BE" dirty="0" err="1" smtClean="0"/>
              <a:t>law</a:t>
            </a:r>
            <a:r>
              <a:rPr lang="nl-BE" dirty="0" smtClean="0"/>
              <a:t>, ICT, ICT </a:t>
            </a:r>
            <a:r>
              <a:rPr lang="nl-BE" dirty="0" err="1" smtClean="0"/>
              <a:t>auditing</a:t>
            </a:r>
            <a:r>
              <a:rPr lang="nl-BE" dirty="0" smtClean="0"/>
              <a:t>, management, personal coaching</a:t>
            </a:r>
          </a:p>
          <a:p>
            <a:r>
              <a:rPr lang="nl-BE" dirty="0" smtClean="0"/>
              <a:t>professional </a:t>
            </a:r>
            <a:r>
              <a:rPr lang="nl-BE" dirty="0" err="1" smtClean="0"/>
              <a:t>activities</a:t>
            </a:r>
            <a:endParaRPr lang="nl-BE" dirty="0" smtClean="0"/>
          </a:p>
          <a:p>
            <a:pPr lvl="1"/>
            <a:r>
              <a:rPr lang="nl-BE" dirty="0" smtClean="0"/>
              <a:t>Crossroads Bank </a:t>
            </a:r>
            <a:r>
              <a:rPr lang="nl-BE" dirty="0" err="1" smtClean="0"/>
              <a:t>for</a:t>
            </a:r>
            <a:r>
              <a:rPr lang="nl-BE" dirty="0" smtClean="0"/>
              <a:t> </a:t>
            </a:r>
            <a:r>
              <a:rPr lang="nl-BE" dirty="0" err="1" smtClean="0"/>
              <a:t>Social</a:t>
            </a:r>
            <a:r>
              <a:rPr lang="nl-BE" dirty="0" smtClean="0"/>
              <a:t> Security</a:t>
            </a:r>
          </a:p>
          <a:p>
            <a:pPr lvl="2"/>
            <a:r>
              <a:rPr lang="nl-BE" dirty="0" smtClean="0"/>
              <a:t>1986-1991: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a:t>
            </a:r>
            <a:r>
              <a:rPr lang="nl-BE" dirty="0" err="1" smtClean="0"/>
              <a:t>Social</a:t>
            </a:r>
            <a:r>
              <a:rPr lang="nl-BE" dirty="0" smtClean="0"/>
              <a:t> </a:t>
            </a:r>
            <a:r>
              <a:rPr lang="nl-BE" dirty="0" err="1" smtClean="0"/>
              <a:t>Affairs</a:t>
            </a:r>
            <a:r>
              <a:rPr lang="nl-BE" dirty="0" smtClean="0"/>
              <a:t> </a:t>
            </a:r>
            <a:r>
              <a:rPr lang="nl-BE" dirty="0" err="1" smtClean="0"/>
              <a:t>and</a:t>
            </a:r>
            <a:r>
              <a:rPr lang="nl-BE" dirty="0" smtClean="0"/>
              <a:t> </a:t>
            </a:r>
            <a:r>
              <a:rPr lang="nl-BE" dirty="0" err="1" smtClean="0"/>
              <a:t>the</a:t>
            </a:r>
            <a:r>
              <a:rPr lang="nl-BE" dirty="0" smtClean="0"/>
              <a:t> Prime Minister</a:t>
            </a:r>
          </a:p>
          <a:p>
            <a:pPr lvl="2"/>
            <a:r>
              <a:rPr lang="nl-BE" dirty="0" err="1" smtClean="0"/>
              <a:t>since</a:t>
            </a:r>
            <a:r>
              <a:rPr lang="nl-BE" dirty="0" smtClean="0"/>
              <a:t> 1991: CEO</a:t>
            </a:r>
          </a:p>
          <a:p>
            <a:pPr lvl="1"/>
            <a:r>
              <a:rPr lang="nl-BE" dirty="0" smtClean="0"/>
              <a:t>Data </a:t>
            </a:r>
            <a:r>
              <a:rPr lang="nl-BE" dirty="0" err="1" smtClean="0"/>
              <a:t>Protection</a:t>
            </a:r>
            <a:r>
              <a:rPr lang="nl-BE" dirty="0" smtClean="0"/>
              <a:t> </a:t>
            </a:r>
            <a:r>
              <a:rPr lang="nl-BE" dirty="0" err="1" smtClean="0"/>
              <a:t>Authority</a:t>
            </a:r>
            <a:endParaRPr lang="nl-BE" dirty="0" smtClean="0"/>
          </a:p>
          <a:p>
            <a:pPr lvl="2"/>
            <a:r>
              <a:rPr lang="nl-BE" dirty="0" smtClean="0"/>
              <a:t>1991-2022: </a:t>
            </a:r>
            <a:r>
              <a:rPr lang="nl-BE" dirty="0" err="1" smtClean="0"/>
              <a:t>external</a:t>
            </a:r>
            <a:r>
              <a:rPr lang="nl-BE" dirty="0" smtClean="0"/>
              <a:t> member</a:t>
            </a:r>
          </a:p>
          <a:p>
            <a:pPr lvl="1"/>
            <a:r>
              <a:rPr lang="nl-BE" dirty="0" smtClean="0"/>
              <a:t>Federal </a:t>
            </a:r>
            <a:r>
              <a:rPr lang="nl-BE" dirty="0" err="1" smtClean="0"/>
              <a:t>Ministry</a:t>
            </a:r>
            <a:r>
              <a:rPr lang="nl-BE" dirty="0" smtClean="0"/>
              <a:t> of ICT</a:t>
            </a:r>
          </a:p>
          <a:p>
            <a:pPr lvl="2"/>
            <a:r>
              <a:rPr lang="nl-BE" dirty="0" smtClean="0"/>
              <a:t>2000-2001: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ICT (</a:t>
            </a:r>
            <a:r>
              <a:rPr lang="nl-BE" dirty="0" err="1" smtClean="0"/>
              <a:t>ao</a:t>
            </a:r>
            <a:r>
              <a:rPr lang="nl-BE" dirty="0" smtClean="0"/>
              <a:t> </a:t>
            </a:r>
            <a:r>
              <a:rPr lang="nl-BE" dirty="0" err="1" smtClean="0"/>
              <a:t>conception</a:t>
            </a:r>
            <a:r>
              <a:rPr lang="nl-BE" dirty="0" smtClean="0"/>
              <a:t> of </a:t>
            </a:r>
            <a:r>
              <a:rPr lang="nl-BE" dirty="0" err="1" smtClean="0"/>
              <a:t>electronic</a:t>
            </a:r>
            <a:r>
              <a:rPr lang="nl-BE" dirty="0" smtClean="0"/>
              <a:t> </a:t>
            </a:r>
            <a:r>
              <a:rPr lang="nl-BE" dirty="0" err="1" smtClean="0"/>
              <a:t>identity</a:t>
            </a:r>
            <a:r>
              <a:rPr lang="nl-BE" dirty="0" smtClean="0"/>
              <a:t> card)</a:t>
            </a:r>
          </a:p>
          <a:p>
            <a:pPr lvl="1"/>
            <a:r>
              <a:rPr lang="nl-BE" dirty="0" smtClean="0"/>
              <a:t>Smals (</a:t>
            </a:r>
            <a:r>
              <a:rPr lang="en-US" dirty="0"/>
              <a:t>non for profit operational ICT </a:t>
            </a:r>
            <a:r>
              <a:rPr lang="en-US" dirty="0" smtClean="0"/>
              <a:t>association of public </a:t>
            </a:r>
            <a:r>
              <a:rPr lang="en-US" dirty="0"/>
              <a:t>institutions of social security and </a:t>
            </a:r>
            <a:r>
              <a:rPr lang="en-US" dirty="0" smtClean="0"/>
              <a:t>health)</a:t>
            </a:r>
          </a:p>
          <a:p>
            <a:pPr lvl="2"/>
            <a:r>
              <a:rPr lang="en-US" dirty="0" smtClean="0"/>
              <a:t>since 2004: CEO (</a:t>
            </a:r>
            <a:r>
              <a:rPr lang="en-US" dirty="0" err="1" smtClean="0"/>
              <a:t>ao</a:t>
            </a:r>
            <a:r>
              <a:rPr lang="en-US" dirty="0" smtClean="0"/>
              <a:t> originator of G-Cloud initiative)</a:t>
            </a:r>
            <a:endParaRPr lang="nl-BE" dirty="0" smtClean="0"/>
          </a:p>
          <a:p>
            <a:pPr lvl="1"/>
            <a:r>
              <a:rPr lang="nl-BE" dirty="0" smtClean="0"/>
              <a:t>eHealth platform</a:t>
            </a:r>
          </a:p>
          <a:p>
            <a:pPr lvl="2"/>
            <a:r>
              <a:rPr lang="nl-BE" dirty="0" smtClean="0"/>
              <a:t>2007-2008: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Public Health</a:t>
            </a:r>
          </a:p>
          <a:p>
            <a:pPr lvl="2"/>
            <a:r>
              <a:rPr lang="nl-BE" dirty="0" err="1" smtClean="0"/>
              <a:t>since</a:t>
            </a:r>
            <a:r>
              <a:rPr lang="nl-BE" dirty="0" smtClean="0"/>
              <a:t> 2008: CEO</a:t>
            </a:r>
          </a:p>
          <a:p>
            <a:pPr lvl="2"/>
            <a:r>
              <a:rPr lang="nl-BE" dirty="0" smtClean="0"/>
              <a:t>2020-2021: </a:t>
            </a:r>
            <a:r>
              <a:rPr lang="nl-BE" dirty="0" err="1" smtClean="0"/>
              <a:t>enterprise</a:t>
            </a:r>
            <a:r>
              <a:rPr lang="nl-BE" dirty="0" smtClean="0"/>
              <a:t> architect of </a:t>
            </a:r>
            <a:r>
              <a:rPr lang="nl-BE" dirty="0" err="1" smtClean="0"/>
              <a:t>Belgian</a:t>
            </a:r>
            <a:r>
              <a:rPr lang="nl-BE" dirty="0" smtClean="0"/>
              <a:t> information systems </a:t>
            </a:r>
            <a:r>
              <a:rPr lang="nl-BE" dirty="0" err="1" smtClean="0"/>
              <a:t>to</a:t>
            </a:r>
            <a:r>
              <a:rPr lang="nl-BE" dirty="0" smtClean="0"/>
              <a:t> </a:t>
            </a:r>
            <a:r>
              <a:rPr lang="nl-BE" dirty="0" err="1" smtClean="0"/>
              <a:t>fight</a:t>
            </a:r>
            <a:r>
              <a:rPr lang="nl-BE" dirty="0" smtClean="0"/>
              <a:t> </a:t>
            </a:r>
            <a:r>
              <a:rPr lang="nl-BE" dirty="0" err="1" smtClean="0"/>
              <a:t>the</a:t>
            </a:r>
            <a:r>
              <a:rPr lang="nl-BE" dirty="0" smtClean="0"/>
              <a:t> COVID-19 </a:t>
            </a:r>
            <a:r>
              <a:rPr lang="nl-BE" dirty="0" err="1" smtClean="0"/>
              <a:t>pandemic</a:t>
            </a:r>
            <a:r>
              <a:rPr lang="nl-BE" dirty="0" smtClean="0"/>
              <a:t> (</a:t>
            </a:r>
            <a:r>
              <a:rPr lang="nl-BE" dirty="0" err="1" smtClean="0"/>
              <a:t>testing</a:t>
            </a:r>
            <a:r>
              <a:rPr lang="nl-BE" dirty="0" smtClean="0"/>
              <a:t>, </a:t>
            </a:r>
            <a:r>
              <a:rPr lang="nl-BE" dirty="0" err="1" smtClean="0"/>
              <a:t>tracing</a:t>
            </a:r>
            <a:r>
              <a:rPr lang="nl-BE" dirty="0" smtClean="0"/>
              <a:t>, </a:t>
            </a:r>
            <a:r>
              <a:rPr lang="nl-BE" dirty="0" err="1" smtClean="0"/>
              <a:t>vaccination</a:t>
            </a:r>
            <a:r>
              <a:rPr lang="nl-BE" dirty="0" smtClean="0"/>
              <a:t>) </a:t>
            </a:r>
            <a:r>
              <a:rPr lang="nl-BE" dirty="0" err="1" smtClean="0"/>
              <a:t>and</a:t>
            </a:r>
            <a:r>
              <a:rPr lang="nl-BE" dirty="0" smtClean="0"/>
              <a:t> </a:t>
            </a:r>
            <a:r>
              <a:rPr lang="nl-BE" dirty="0" err="1" smtClean="0"/>
              <a:t>contributor</a:t>
            </a:r>
            <a:r>
              <a:rPr lang="nl-BE" dirty="0" smtClean="0"/>
              <a:t> </a:t>
            </a:r>
            <a:r>
              <a:rPr lang="nl-BE" dirty="0" err="1" smtClean="0"/>
              <a:t>to</a:t>
            </a:r>
            <a:r>
              <a:rPr lang="nl-BE" dirty="0" smtClean="0"/>
              <a:t> development of </a:t>
            </a:r>
            <a:r>
              <a:rPr lang="nl-BE" dirty="0" err="1" smtClean="0"/>
              <a:t>components</a:t>
            </a:r>
            <a:r>
              <a:rPr lang="nl-BE" dirty="0" smtClean="0"/>
              <a:t> on EU </a:t>
            </a:r>
            <a:r>
              <a:rPr lang="nl-BE" dirty="0" err="1" smtClean="0"/>
              <a:t>and</a:t>
            </a:r>
            <a:r>
              <a:rPr lang="nl-BE" dirty="0" smtClean="0"/>
              <a:t> </a:t>
            </a:r>
            <a:r>
              <a:rPr lang="nl-BE" smtClean="0"/>
              <a:t>WHO level</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
        <p:nvSpPr>
          <p:cNvPr id="4" name="Titel 3"/>
          <p:cNvSpPr>
            <a:spLocks noGrp="1"/>
          </p:cNvSpPr>
          <p:nvPr>
            <p:ph type="title"/>
          </p:nvPr>
        </p:nvSpPr>
        <p:spPr/>
        <p:txBody>
          <a:bodyPr/>
          <a:lstStyle/>
          <a:p>
            <a:r>
              <a:rPr lang="nl-BE" dirty="0" err="1" smtClean="0"/>
              <a:t>About</a:t>
            </a:r>
            <a:r>
              <a:rPr lang="nl-BE" dirty="0" smtClean="0"/>
              <a:t> me (°1961)</a:t>
            </a:r>
            <a:endParaRPr lang="nl-BE" dirty="0"/>
          </a:p>
        </p:txBody>
      </p:sp>
    </p:spTree>
    <p:extLst>
      <p:ext uri="{BB962C8B-B14F-4D97-AF65-F5344CB8AC3E}">
        <p14:creationId xmlns:p14="http://schemas.microsoft.com/office/powerpoint/2010/main" val="119595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reference directory</a:t>
            </a:r>
          </a:p>
          <a:p>
            <a:pPr lvl="1"/>
            <a:r>
              <a:rPr lang="en-GB" smtClean="0"/>
              <a:t>directory of available services/information</a:t>
            </a:r>
          </a:p>
          <a:p>
            <a:pPr lvl="2"/>
            <a:r>
              <a:rPr lang="en-GB" smtClean="0"/>
              <a:t>which information/services are available at any actor depending on the capacity in which a person/company is registered at each actor</a:t>
            </a:r>
          </a:p>
          <a:p>
            <a:pPr lvl="1"/>
            <a:r>
              <a:rPr lang="en-GB" smtClean="0"/>
              <a:t>directory of authorized users and applications</a:t>
            </a:r>
          </a:p>
          <a:p>
            <a:pPr lvl="2"/>
            <a:r>
              <a:rPr lang="en-GB" smtClean="0"/>
              <a:t>list of users and applications</a:t>
            </a:r>
          </a:p>
          <a:p>
            <a:pPr lvl="2"/>
            <a:r>
              <a:rPr lang="en-GB" smtClean="0"/>
              <a:t>definition of authentication means and rules</a:t>
            </a:r>
          </a:p>
          <a:p>
            <a:pPr lvl="2"/>
            <a:r>
              <a:rPr lang="en-GB" smtClean="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smtClean="0"/>
              <a:t>directory of data subjects</a:t>
            </a:r>
          </a:p>
          <a:p>
            <a:pPr lvl="2"/>
            <a:r>
              <a:rPr lang="en-GB" smtClean="0"/>
              <a:t>which persons/companies have personal files at which actors for which periods of time, and in which capacity they are registered</a:t>
            </a:r>
          </a:p>
          <a:p>
            <a:pPr lvl="1"/>
            <a:r>
              <a:rPr lang="en-GB" smtClean="0"/>
              <a:t>subscription table</a:t>
            </a:r>
          </a:p>
          <a:p>
            <a:pPr lvl="2"/>
            <a:r>
              <a:rPr lang="en-GB" smtClean="0"/>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20</a:t>
            </a:fld>
            <a:r>
              <a:rPr lang="fr-BE" smtClean="0"/>
              <a:t> </a:t>
            </a:r>
            <a:endParaRPr lang="fr-BE" dirty="0"/>
          </a:p>
        </p:txBody>
      </p:sp>
      <p:sp>
        <p:nvSpPr>
          <p:cNvPr id="2" name="Title 1"/>
          <p:cNvSpPr>
            <a:spLocks noGrp="1"/>
          </p:cNvSpPr>
          <p:nvPr>
            <p:ph type="title"/>
          </p:nvPr>
        </p:nvSpPr>
        <p:spPr/>
        <p:txBody>
          <a:bodyPr/>
          <a:lstStyle/>
          <a:p>
            <a:r>
              <a:rPr lang="en-GB" altLang="en-US" smtClean="0"/>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6383892" y="3837100"/>
            <a:ext cx="3937064" cy="2061157"/>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ounded Rectangle 26"/>
          <p:cNvSpPr/>
          <p:nvPr/>
        </p:nvSpPr>
        <p:spPr>
          <a:xfrm>
            <a:off x="6614161" y="1337717"/>
            <a:ext cx="3312159" cy="1794273"/>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ounded Rectangle 21"/>
          <p:cNvSpPr/>
          <p:nvPr/>
        </p:nvSpPr>
        <p:spPr>
          <a:xfrm>
            <a:off x="1872260" y="1546336"/>
            <a:ext cx="4145280" cy="3400555"/>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en-GB" noProof="0" dirty="0"/>
              <a:t>Future </a:t>
            </a:r>
            <a:r>
              <a:rPr lang="en-GB" noProof="0" dirty="0" err="1"/>
              <a:t>blockchain</a:t>
            </a:r>
            <a:r>
              <a:rPr lang="en-GB" noProof="0" dirty="0"/>
              <a:t> landscape</a:t>
            </a:r>
          </a:p>
        </p:txBody>
      </p:sp>
      <p:pic>
        <p:nvPicPr>
          <p:cNvPr id="5" name="Picture 3"/>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45653" y="486367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5"/>
          <p:cNvSpPr/>
          <p:nvPr/>
        </p:nvSpPr>
        <p:spPr>
          <a:xfrm>
            <a:off x="2324954" y="3599273"/>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C</a:t>
            </a:r>
          </a:p>
        </p:txBody>
      </p:sp>
      <p:pic>
        <p:nvPicPr>
          <p:cNvPr id="14" name="Picture 3"/>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61858" y="448722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949220" y="1546334"/>
            <a:ext cx="1896673" cy="523220"/>
          </a:xfrm>
          <a:prstGeom prst="rect">
            <a:avLst/>
          </a:prstGeom>
          <a:noFill/>
        </p:spPr>
        <p:txBody>
          <a:bodyPr wrap="none" rtlCol="0">
            <a:spAutoFit/>
          </a:bodyPr>
          <a:lstStyle/>
          <a:p>
            <a:r>
              <a:rPr lang="en-GB" sz="2800" b="1"/>
              <a:t>Public BaaS</a:t>
            </a:r>
          </a:p>
        </p:txBody>
      </p:sp>
      <p:sp>
        <p:nvSpPr>
          <p:cNvPr id="16" name="TextBox 15"/>
          <p:cNvSpPr txBox="1"/>
          <p:nvPr/>
        </p:nvSpPr>
        <p:spPr>
          <a:xfrm>
            <a:off x="6905923" y="1373615"/>
            <a:ext cx="2728632" cy="523220"/>
          </a:xfrm>
          <a:prstGeom prst="rect">
            <a:avLst/>
          </a:prstGeom>
          <a:noFill/>
        </p:spPr>
        <p:txBody>
          <a:bodyPr wrap="none" rtlCol="0">
            <a:spAutoFit/>
          </a:bodyPr>
          <a:lstStyle/>
          <a:p>
            <a:r>
              <a:rPr lang="en-GB" sz="2800" b="1"/>
              <a:t>Community BaaS</a:t>
            </a:r>
          </a:p>
        </p:txBody>
      </p:sp>
      <p:sp>
        <p:nvSpPr>
          <p:cNvPr id="18" name="TextBox 17"/>
          <p:cNvSpPr txBox="1"/>
          <p:nvPr/>
        </p:nvSpPr>
        <p:spPr>
          <a:xfrm>
            <a:off x="6793795" y="3855601"/>
            <a:ext cx="3132524" cy="523220"/>
          </a:xfrm>
          <a:prstGeom prst="rect">
            <a:avLst/>
          </a:prstGeom>
          <a:noFill/>
        </p:spPr>
        <p:txBody>
          <a:bodyPr wrap="none" rtlCol="0">
            <a:spAutoFit/>
          </a:bodyPr>
          <a:lstStyle/>
          <a:p>
            <a:r>
              <a:rPr lang="en-GB" sz="2800" b="1"/>
              <a:t>Own infrastructure</a:t>
            </a:r>
          </a:p>
        </p:txBody>
      </p:sp>
      <p:sp>
        <p:nvSpPr>
          <p:cNvPr id="19" name="Cloud 18"/>
          <p:cNvSpPr/>
          <p:nvPr/>
        </p:nvSpPr>
        <p:spPr>
          <a:xfrm>
            <a:off x="2012534" y="2343595"/>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A</a:t>
            </a:r>
          </a:p>
        </p:txBody>
      </p:sp>
      <p:sp>
        <p:nvSpPr>
          <p:cNvPr id="20" name="Cloud 19"/>
          <p:cNvSpPr/>
          <p:nvPr/>
        </p:nvSpPr>
        <p:spPr>
          <a:xfrm>
            <a:off x="4175049" y="2842859"/>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B</a:t>
            </a:r>
          </a:p>
        </p:txBody>
      </p:sp>
      <p:sp>
        <p:nvSpPr>
          <p:cNvPr id="21" name="Cloud 20"/>
          <p:cNvSpPr/>
          <p:nvPr/>
        </p:nvSpPr>
        <p:spPr>
          <a:xfrm>
            <a:off x="7455225" y="1947355"/>
            <a:ext cx="1660866" cy="998528"/>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p>
        </p:txBody>
      </p:sp>
      <p:pic>
        <p:nvPicPr>
          <p:cNvPr id="15362" name="Picture 2" descr="Image result for ser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2674" y="5203308"/>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er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15514" y="4837236"/>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8357" y="338367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05695" y="4209103"/>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descr="Image result for belgium fla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11265" y="2879989"/>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d30y9cdsu7xlg0.cloudfront.net/png/225592-200.png"/>
          <p:cNvPicPr>
            <a:picLocks noChangeAspect="1" noChangeArrowheads="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62157" y="4706207"/>
            <a:ext cx="661714" cy="661714"/>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31"/>
          <p:cNvSpPr/>
          <p:nvPr/>
        </p:nvSpPr>
        <p:spPr>
          <a:xfrm>
            <a:off x="8819246" y="5074208"/>
            <a:ext cx="1337178" cy="728166"/>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Private</a:t>
            </a:r>
            <a:br>
              <a:rPr lang="en-GB">
                <a:solidFill>
                  <a:schemeClr val="tx1"/>
                </a:solidFill>
              </a:rPr>
            </a:br>
            <a:r>
              <a:rPr lang="en-GB">
                <a:solidFill>
                  <a:schemeClr val="tx1"/>
                </a:solidFill>
              </a:rPr>
              <a:t>BaaS</a:t>
            </a:r>
          </a:p>
        </p:txBody>
      </p:sp>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8921911">
            <a:off x="6199867" y="1390701"/>
            <a:ext cx="956137" cy="53869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200</a:t>
            </a:fld>
            <a:r>
              <a:rPr lang="fr-BE" smtClean="0"/>
              <a:t> </a:t>
            </a:r>
            <a:endParaRPr lang="fr-BE" dirty="0"/>
          </a:p>
        </p:txBody>
      </p:sp>
    </p:spTree>
    <p:extLst>
      <p:ext uri="{BB962C8B-B14F-4D97-AF65-F5344CB8AC3E}">
        <p14:creationId xmlns:p14="http://schemas.microsoft.com/office/powerpoint/2010/main" val="3076736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Concrete </a:t>
            </a:r>
            <a:r>
              <a:rPr lang="en-GB" noProof="0" dirty="0" smtClean="0"/>
              <a:t>ideas government</a:t>
            </a:r>
            <a:endParaRPr lang="en-GB" noProof="0" dirty="0"/>
          </a:p>
        </p:txBody>
      </p:sp>
      <p:grpSp>
        <p:nvGrpSpPr>
          <p:cNvPr id="19" name="Group 18"/>
          <p:cNvGrpSpPr/>
          <p:nvPr/>
        </p:nvGrpSpPr>
        <p:grpSpPr>
          <a:xfrm>
            <a:off x="2078544" y="1222980"/>
            <a:ext cx="1894596" cy="1303920"/>
            <a:chOff x="328829" y="1483202"/>
            <a:chExt cx="1894596" cy="1303920"/>
          </a:xfrm>
        </p:grpSpPr>
        <p:pic>
          <p:nvPicPr>
            <p:cNvPr id="14346" name="Picture 10"/>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4239" y="1483202"/>
              <a:ext cx="581114" cy="61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8829" y="2079236"/>
              <a:ext cx="1894596" cy="707886"/>
            </a:xfrm>
            <a:prstGeom prst="rect">
              <a:avLst/>
            </a:prstGeom>
          </p:spPr>
          <p:txBody>
            <a:bodyPr wrap="square">
              <a:spAutoFit/>
            </a:bodyPr>
            <a:lstStyle/>
            <a:p>
              <a:pPr algn="ctr"/>
              <a:r>
                <a:rPr lang="en-GB" sz="2000" b="1">
                  <a:solidFill>
                    <a:schemeClr val="tx1">
                      <a:lumMod val="50000"/>
                      <a:lumOff val="50000"/>
                    </a:schemeClr>
                  </a:solidFill>
                </a:rPr>
                <a:t>Therapeutic relations</a:t>
              </a:r>
            </a:p>
          </p:txBody>
        </p:sp>
      </p:grpSp>
      <p:grpSp>
        <p:nvGrpSpPr>
          <p:cNvPr id="28" name="Group 27"/>
          <p:cNvGrpSpPr/>
          <p:nvPr/>
        </p:nvGrpSpPr>
        <p:grpSpPr>
          <a:xfrm>
            <a:off x="3856991" y="1222980"/>
            <a:ext cx="2256913" cy="1287812"/>
            <a:chOff x="2057655" y="1572464"/>
            <a:chExt cx="2256913" cy="1287812"/>
          </a:xfrm>
        </p:grpSpPr>
        <p:pic>
          <p:nvPicPr>
            <p:cNvPr id="14339" name="Picture 3"/>
            <p:cNvPicPr>
              <a:picLocks noChangeAspect="1" noChangeArrowheads="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81730" y="1572464"/>
              <a:ext cx="71715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057655" y="2152390"/>
              <a:ext cx="2256913" cy="707886"/>
            </a:xfrm>
            <a:prstGeom prst="rect">
              <a:avLst/>
            </a:prstGeom>
          </p:spPr>
          <p:txBody>
            <a:bodyPr wrap="square">
              <a:spAutoFit/>
            </a:bodyPr>
            <a:lstStyle/>
            <a:p>
              <a:pPr algn="ctr"/>
              <a:r>
                <a:rPr lang="en-GB" sz="2000" b="1">
                  <a:solidFill>
                    <a:schemeClr val="tx1">
                      <a:lumMod val="50000"/>
                      <a:lumOff val="50000"/>
                    </a:schemeClr>
                  </a:solidFill>
                </a:rPr>
                <a:t>Generic traceability service</a:t>
              </a:r>
            </a:p>
          </p:txBody>
        </p:sp>
      </p:grpSp>
      <p:grpSp>
        <p:nvGrpSpPr>
          <p:cNvPr id="17" name="Group 16"/>
          <p:cNvGrpSpPr/>
          <p:nvPr/>
        </p:nvGrpSpPr>
        <p:grpSpPr>
          <a:xfrm>
            <a:off x="6113903" y="1222981"/>
            <a:ext cx="2006608" cy="1592741"/>
            <a:chOff x="4314568" y="1586952"/>
            <a:chExt cx="2006608" cy="1592741"/>
          </a:xfrm>
        </p:grpSpPr>
        <p:pic>
          <p:nvPicPr>
            <p:cNvPr id="14338" name="Picture 2"/>
            <p:cNvPicPr>
              <a:picLocks noChangeAspect="1" noChangeArrowheads="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60623" y="1586952"/>
              <a:ext cx="714498" cy="62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314568" y="2164030"/>
              <a:ext cx="2006608" cy="1015663"/>
            </a:xfrm>
            <a:prstGeom prst="rect">
              <a:avLst/>
            </a:prstGeom>
          </p:spPr>
          <p:txBody>
            <a:bodyPr wrap="square">
              <a:spAutoFit/>
            </a:bodyPr>
            <a:lstStyle/>
            <a:p>
              <a:pPr algn="ctr"/>
              <a:r>
                <a:rPr lang="en-GB" sz="2000" b="1">
                  <a:solidFill>
                    <a:schemeClr val="tx1">
                      <a:lumMod val="50000"/>
                      <a:lumOff val="50000"/>
                    </a:schemeClr>
                  </a:solidFill>
                </a:rPr>
                <a:t>History cadastre &amp; major works to the home</a:t>
              </a:r>
            </a:p>
          </p:txBody>
        </p:sp>
      </p:grpSp>
      <p:grpSp>
        <p:nvGrpSpPr>
          <p:cNvPr id="16" name="Group 15"/>
          <p:cNvGrpSpPr/>
          <p:nvPr/>
        </p:nvGrpSpPr>
        <p:grpSpPr>
          <a:xfrm>
            <a:off x="8389429" y="1269870"/>
            <a:ext cx="1619103" cy="1205106"/>
            <a:chOff x="6590093" y="1666810"/>
            <a:chExt cx="1619103" cy="1205106"/>
          </a:xfrm>
        </p:grpSpPr>
        <p:pic>
          <p:nvPicPr>
            <p:cNvPr id="14340" name="Picture 4"/>
            <p:cNvPicPr>
              <a:picLocks noChangeAspect="1" noChangeArrowheads="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81613" y="1666810"/>
              <a:ext cx="636061" cy="50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590093" y="2164030"/>
              <a:ext cx="1619103" cy="707886"/>
            </a:xfrm>
            <a:prstGeom prst="rect">
              <a:avLst/>
            </a:prstGeom>
          </p:spPr>
          <p:txBody>
            <a:bodyPr wrap="square">
              <a:spAutoFit/>
            </a:bodyPr>
            <a:lstStyle/>
            <a:p>
              <a:pPr algn="ctr"/>
              <a:r>
                <a:rPr lang="en-GB" sz="2000" b="1">
                  <a:solidFill>
                    <a:schemeClr val="tx1">
                      <a:lumMod val="50000"/>
                      <a:lumOff val="50000"/>
                    </a:schemeClr>
                  </a:solidFill>
                </a:rPr>
                <a:t>Identity management</a:t>
              </a:r>
            </a:p>
          </p:txBody>
        </p:sp>
      </p:grpSp>
      <p:grpSp>
        <p:nvGrpSpPr>
          <p:cNvPr id="15" name="Group 14"/>
          <p:cNvGrpSpPr/>
          <p:nvPr/>
        </p:nvGrpSpPr>
        <p:grpSpPr>
          <a:xfrm>
            <a:off x="2197050" y="3055829"/>
            <a:ext cx="2348853" cy="1558411"/>
            <a:chOff x="365221" y="3254690"/>
            <a:chExt cx="2348853" cy="1558411"/>
          </a:xfrm>
        </p:grpSpPr>
        <p:pic>
          <p:nvPicPr>
            <p:cNvPr id="11" name="Picture 4"/>
            <p:cNvPicPr>
              <a:picLocks noChangeAspect="1" noChangeArrowheads="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39294" y="3254690"/>
              <a:ext cx="600706" cy="60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65221" y="3797438"/>
              <a:ext cx="2348853" cy="1015663"/>
            </a:xfrm>
            <a:prstGeom prst="rect">
              <a:avLst/>
            </a:prstGeom>
          </p:spPr>
          <p:txBody>
            <a:bodyPr wrap="square">
              <a:spAutoFit/>
            </a:bodyPr>
            <a:lstStyle/>
            <a:p>
              <a:pPr algn="ctr"/>
              <a:r>
                <a:rPr lang="en-GB" sz="2000" b="1">
                  <a:solidFill>
                    <a:schemeClr val="tx1">
                      <a:lumMod val="50000"/>
                      <a:lumOff val="50000"/>
                    </a:schemeClr>
                  </a:solidFill>
                </a:rPr>
                <a:t>Registration &amp; access management medical data</a:t>
              </a:r>
            </a:p>
          </p:txBody>
        </p:sp>
      </p:grpSp>
      <p:grpSp>
        <p:nvGrpSpPr>
          <p:cNvPr id="13" name="Group 12"/>
          <p:cNvGrpSpPr/>
          <p:nvPr/>
        </p:nvGrpSpPr>
        <p:grpSpPr>
          <a:xfrm>
            <a:off x="4795256" y="3055828"/>
            <a:ext cx="2725743" cy="1250634"/>
            <a:chOff x="2951697" y="3254690"/>
            <a:chExt cx="2725743" cy="1250634"/>
          </a:xfrm>
        </p:grpSpPr>
        <p:pic>
          <p:nvPicPr>
            <p:cNvPr id="14343" name="Picture 7"/>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31065" y="3254690"/>
              <a:ext cx="475602"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951697" y="3797438"/>
              <a:ext cx="2725743" cy="707886"/>
            </a:xfrm>
            <a:prstGeom prst="rect">
              <a:avLst/>
            </a:prstGeom>
          </p:spPr>
          <p:txBody>
            <a:bodyPr wrap="square">
              <a:spAutoFit/>
            </a:bodyPr>
            <a:lstStyle/>
            <a:p>
              <a:pPr algn="ctr"/>
              <a:r>
                <a:rPr lang="en-GB" sz="2000" b="1">
                  <a:solidFill>
                    <a:schemeClr val="tx1">
                      <a:lumMod val="50000"/>
                      <a:lumOff val="50000"/>
                    </a:schemeClr>
                  </a:solidFill>
                </a:rPr>
                <a:t>Tracing food for food safety &amp; sustainability</a:t>
              </a:r>
            </a:p>
          </p:txBody>
        </p:sp>
      </p:grpSp>
      <p:grpSp>
        <p:nvGrpSpPr>
          <p:cNvPr id="14" name="Group 13"/>
          <p:cNvGrpSpPr/>
          <p:nvPr/>
        </p:nvGrpSpPr>
        <p:grpSpPr>
          <a:xfrm>
            <a:off x="7790430" y="3096063"/>
            <a:ext cx="1805355" cy="1223072"/>
            <a:chOff x="6510214" y="3348475"/>
            <a:chExt cx="1805355" cy="1223072"/>
          </a:xfrm>
        </p:grpSpPr>
        <p:pic>
          <p:nvPicPr>
            <p:cNvPr id="12" name="Picture 2" descr="https://image.flaticon.com/icons/png/128/115/115902.png"/>
            <p:cNvPicPr>
              <a:picLocks noChangeAspect="1" noChangeArrowheads="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06891" y="3348475"/>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510214" y="3863661"/>
              <a:ext cx="1805355" cy="707886"/>
            </a:xfrm>
            <a:prstGeom prst="rect">
              <a:avLst/>
            </a:prstGeom>
          </p:spPr>
          <p:txBody>
            <a:bodyPr wrap="square">
              <a:spAutoFit/>
            </a:bodyPr>
            <a:lstStyle/>
            <a:p>
              <a:pPr algn="ctr"/>
              <a:r>
                <a:rPr lang="en-GB" sz="2000" b="1">
                  <a:solidFill>
                    <a:schemeClr val="tx1">
                      <a:lumMod val="50000"/>
                      <a:lumOff val="50000"/>
                    </a:schemeClr>
                  </a:solidFill>
                </a:rPr>
                <a:t>Government transparency</a:t>
              </a:r>
            </a:p>
          </p:txBody>
        </p:sp>
      </p:grpSp>
      <p:grpSp>
        <p:nvGrpSpPr>
          <p:cNvPr id="9" name="Group 8"/>
          <p:cNvGrpSpPr/>
          <p:nvPr/>
        </p:nvGrpSpPr>
        <p:grpSpPr>
          <a:xfrm>
            <a:off x="1563075" y="4798980"/>
            <a:ext cx="4118630" cy="1586575"/>
            <a:chOff x="362925" y="5059201"/>
            <a:chExt cx="4118630" cy="1586575"/>
          </a:xfrm>
        </p:grpSpPr>
        <p:pic>
          <p:nvPicPr>
            <p:cNvPr id="14344" name="Picture 8"/>
            <p:cNvPicPr>
              <a:picLocks noChangeAspect="1" noChangeArrowheads="1"/>
            </p:cNvPicPr>
            <p:nvPr/>
          </p:nvPicPr>
          <p:blipFill>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10996" y="5059201"/>
              <a:ext cx="60193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62925" y="5630113"/>
              <a:ext cx="4118630" cy="1015663"/>
            </a:xfrm>
            <a:prstGeom prst="rect">
              <a:avLst/>
            </a:prstGeom>
          </p:spPr>
          <p:txBody>
            <a:bodyPr wrap="square">
              <a:spAutoFit/>
            </a:bodyPr>
            <a:lstStyle/>
            <a:p>
              <a:pPr algn="ctr"/>
              <a:r>
                <a:rPr lang="en-GB" sz="2000" b="1">
                  <a:solidFill>
                    <a:schemeClr val="tx1">
                      <a:lumMod val="50000"/>
                      <a:lumOff val="50000"/>
                    </a:schemeClr>
                  </a:solidFill>
                </a:rPr>
                <a:t>Cross-border data exchange: who pays social security contributions where?</a:t>
              </a:r>
            </a:p>
          </p:txBody>
        </p:sp>
      </p:grpSp>
      <p:grpSp>
        <p:nvGrpSpPr>
          <p:cNvPr id="10" name="Group 9"/>
          <p:cNvGrpSpPr/>
          <p:nvPr/>
        </p:nvGrpSpPr>
        <p:grpSpPr>
          <a:xfrm>
            <a:off x="5361156" y="4910099"/>
            <a:ext cx="3400490" cy="1482978"/>
            <a:chOff x="4915079" y="4712500"/>
            <a:chExt cx="3400490" cy="1482978"/>
          </a:xfrm>
        </p:grpSpPr>
        <p:pic>
          <p:nvPicPr>
            <p:cNvPr id="14345" name="Picture 9"/>
            <p:cNvPicPr>
              <a:picLocks noChangeAspect="1" noChangeArrowheads="1"/>
            </p:cNvPicPr>
            <p:nvPr/>
          </p:nvPicPr>
          <p:blipFill>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265803" y="4712500"/>
              <a:ext cx="699041" cy="46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915079" y="5179815"/>
              <a:ext cx="3400490" cy="1015663"/>
            </a:xfrm>
            <a:prstGeom prst="rect">
              <a:avLst/>
            </a:prstGeom>
          </p:spPr>
          <p:txBody>
            <a:bodyPr wrap="square">
              <a:spAutoFit/>
            </a:bodyPr>
            <a:lstStyle/>
            <a:p>
              <a:pPr algn="ctr"/>
              <a:r>
                <a:rPr lang="en-GB" sz="2000" b="1">
                  <a:solidFill>
                    <a:schemeClr val="tx1">
                      <a:lumMod val="50000"/>
                      <a:lumOff val="50000"/>
                    </a:schemeClr>
                  </a:solidFill>
                </a:rPr>
                <a:t>Prevention/Detection of double or unjustified payments</a:t>
              </a:r>
            </a:p>
          </p:txBody>
        </p:sp>
      </p:grpSp>
      <p:grpSp>
        <p:nvGrpSpPr>
          <p:cNvPr id="30" name="Group 29"/>
          <p:cNvGrpSpPr/>
          <p:nvPr/>
        </p:nvGrpSpPr>
        <p:grpSpPr>
          <a:xfrm>
            <a:off x="8482618" y="4857479"/>
            <a:ext cx="2188181" cy="1233268"/>
            <a:chOff x="6987192" y="5025631"/>
            <a:chExt cx="2188181" cy="1233268"/>
          </a:xfrm>
        </p:grpSpPr>
        <p:sp>
          <p:nvSpPr>
            <p:cNvPr id="40" name="Rectangle 39"/>
            <p:cNvSpPr/>
            <p:nvPr/>
          </p:nvSpPr>
          <p:spPr>
            <a:xfrm>
              <a:off x="6987192" y="5551013"/>
              <a:ext cx="2188181" cy="707886"/>
            </a:xfrm>
            <a:prstGeom prst="rect">
              <a:avLst/>
            </a:prstGeom>
          </p:spPr>
          <p:txBody>
            <a:bodyPr wrap="square">
              <a:spAutoFit/>
            </a:bodyPr>
            <a:lstStyle/>
            <a:p>
              <a:pPr algn="ctr"/>
              <a:r>
                <a:rPr lang="en-GB" sz="2000" b="1">
                  <a:solidFill>
                    <a:schemeClr val="tx1">
                      <a:lumMod val="50000"/>
                      <a:lumOff val="50000"/>
                    </a:schemeClr>
                  </a:solidFill>
                </a:rPr>
                <a:t>Tender-calling procedure</a:t>
              </a:r>
            </a:p>
          </p:txBody>
        </p:sp>
        <p:pic>
          <p:nvPicPr>
            <p:cNvPr id="14349" name="Picture 13" descr="Related image">
              <a:hlinkClick r:id="rId12"/>
            </p:cNvPr>
            <p:cNvPicPr>
              <a:picLocks noChangeAspect="1" noChangeArrowheads="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75282" y="5025631"/>
              <a:ext cx="612000" cy="612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201</a:t>
            </a:fld>
            <a:r>
              <a:rPr lang="fr-BE" smtClean="0"/>
              <a:t> </a:t>
            </a:r>
            <a:endParaRPr lang="fr-BE" dirty="0"/>
          </a:p>
        </p:txBody>
      </p:sp>
    </p:spTree>
    <p:extLst>
      <p:ext uri="{BB962C8B-B14F-4D97-AF65-F5344CB8AC3E}">
        <p14:creationId xmlns:p14="http://schemas.microsoft.com/office/powerpoint/2010/main" val="1318607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Designate an institution as a driving force</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202</a:t>
            </a:fld>
            <a:endParaRPr lang="en-GB" dirty="0"/>
          </a:p>
        </p:txBody>
      </p:sp>
    </p:spTree>
    <p:extLst>
      <p:ext uri="{BB962C8B-B14F-4D97-AF65-F5344CB8AC3E}">
        <p14:creationId xmlns:p14="http://schemas.microsoft.com/office/powerpoint/2010/main" val="396970398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definition of the vision and the strategy on information management in the social sector</a:t>
            </a:r>
          </a:p>
          <a:p>
            <a:endParaRPr lang="en-GB" dirty="0" smtClean="0"/>
          </a:p>
          <a:p>
            <a:r>
              <a:rPr lang="en-GB" dirty="0" smtClean="0"/>
              <a:t>definition of the common principles related to information management,  information security and privacy protection</a:t>
            </a:r>
          </a:p>
          <a:p>
            <a:endParaRPr lang="en-GB" dirty="0" smtClean="0"/>
          </a:p>
          <a:p>
            <a:r>
              <a:rPr lang="en-GB" dirty="0" smtClean="0"/>
              <a:t>definition, implementation and management of an interoperability framework</a:t>
            </a:r>
          </a:p>
          <a:p>
            <a:pPr lvl="1"/>
            <a:r>
              <a:rPr lang="en-GB" dirty="0" smtClean="0"/>
              <a:t>technical: secure messaging of several types of information (structured data, documents, images, metadata, …)</a:t>
            </a:r>
          </a:p>
          <a:p>
            <a:pPr lvl="1"/>
            <a:r>
              <a:rPr lang="en-GB" dirty="0" smtClean="0"/>
              <a:t>semantic: harmonization of concepts and co-ordination of necessary legal changes</a:t>
            </a:r>
          </a:p>
          <a:p>
            <a:pPr lvl="1"/>
            <a:r>
              <a:rPr lang="en-GB" dirty="0" smtClean="0"/>
              <a:t>business logic and orchestration support</a:t>
            </a:r>
          </a:p>
          <a:p>
            <a:endParaRPr lang="en-US" dirty="0"/>
          </a:p>
        </p:txBody>
      </p:sp>
      <p:sp>
        <p:nvSpPr>
          <p:cNvPr id="4" name="Slide Number Placeholder 3"/>
          <p:cNvSpPr>
            <a:spLocks noGrp="1"/>
          </p:cNvSpPr>
          <p:nvPr>
            <p:ph type="sldNum" sz="quarter" idx="4"/>
          </p:nvPr>
        </p:nvSpPr>
        <p:spPr/>
        <p:txBody>
          <a:bodyPr/>
          <a:lstStyle/>
          <a:p>
            <a:fld id="{1443EFCE-E153-44CA-A0D9-B576BCFC045D}" type="slidenum">
              <a:rPr lang="en-US" smtClean="0"/>
              <a:pPr/>
              <a:t>203</a:t>
            </a:fld>
            <a:endParaRPr lang="en-US"/>
          </a:p>
        </p:txBody>
      </p:sp>
      <p:sp>
        <p:nvSpPr>
          <p:cNvPr id="50178" name="Title 1"/>
          <p:cNvSpPr>
            <a:spLocks noGrp="1"/>
          </p:cNvSpPr>
          <p:nvPr>
            <p:ph type="title"/>
          </p:nvPr>
        </p:nvSpPr>
        <p:spPr/>
        <p:txBody>
          <a:bodyPr/>
          <a:lstStyle/>
          <a:p>
            <a:r>
              <a:rPr lang="en-GB" altLang="en-US" smtClean="0"/>
              <a:t>Mission of institution acting as driving force</a:t>
            </a:r>
            <a:endParaRPr lang="en-US" altLang="en-US" dirty="0" smtClean="0"/>
          </a:p>
        </p:txBody>
      </p:sp>
    </p:spTree>
    <p:extLst>
      <p:ext uri="{BB962C8B-B14F-4D97-AF65-F5344CB8AC3E}">
        <p14:creationId xmlns:p14="http://schemas.microsoft.com/office/powerpoint/2010/main" val="178263444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coordination of business process reengineering</a:t>
            </a:r>
          </a:p>
          <a:p>
            <a:endParaRPr lang="en-GB" smtClean="0"/>
          </a:p>
          <a:p>
            <a:r>
              <a:rPr lang="en-GB" smtClean="0"/>
              <a:t>stimulation of service oriented applications</a:t>
            </a:r>
          </a:p>
          <a:p>
            <a:endParaRPr lang="en-GB" smtClean="0"/>
          </a:p>
          <a:p>
            <a:r>
              <a:rPr lang="en-GB" smtClean="0"/>
              <a:t>driving force of the necessary innovation and change</a:t>
            </a:r>
          </a:p>
          <a:p>
            <a:endParaRPr lang="en-GB" smtClean="0"/>
          </a:p>
          <a:p>
            <a:r>
              <a:rPr lang="en-GB" smtClean="0"/>
              <a:t>program and project management</a:t>
            </a:r>
          </a:p>
          <a:p>
            <a:endParaRPr lang="en-GB" smtClean="0"/>
          </a:p>
          <a:p>
            <a:r>
              <a:rPr lang="en-GB" smtClean="0"/>
              <a:t>consultancy and coaching</a:t>
            </a:r>
          </a:p>
          <a:p>
            <a:endParaRPr lang="en-US" dirty="0"/>
          </a:p>
        </p:txBody>
      </p:sp>
      <p:sp>
        <p:nvSpPr>
          <p:cNvPr id="4" name="Slide Number Placeholder 3"/>
          <p:cNvSpPr>
            <a:spLocks noGrp="1"/>
          </p:cNvSpPr>
          <p:nvPr>
            <p:ph type="sldNum" sz="quarter" idx="4"/>
          </p:nvPr>
        </p:nvSpPr>
        <p:spPr/>
        <p:txBody>
          <a:bodyPr/>
          <a:lstStyle/>
          <a:p>
            <a:fld id="{1443EFCE-E153-44CA-A0D9-B576BCFC045D}" type="slidenum">
              <a:rPr lang="en-US" smtClean="0"/>
              <a:pPr/>
              <a:t>204</a:t>
            </a:fld>
            <a:endParaRPr lang="en-US"/>
          </a:p>
        </p:txBody>
      </p:sp>
      <p:sp>
        <p:nvSpPr>
          <p:cNvPr id="50178" name="Title 1"/>
          <p:cNvSpPr>
            <a:spLocks noGrp="1"/>
          </p:cNvSpPr>
          <p:nvPr>
            <p:ph type="title"/>
          </p:nvPr>
        </p:nvSpPr>
        <p:spPr/>
        <p:txBody>
          <a:bodyPr/>
          <a:lstStyle/>
          <a:p>
            <a:r>
              <a:rPr lang="en-GB" altLang="en-US" smtClean="0"/>
              <a:t>Mission of institution acting as driving force</a:t>
            </a:r>
            <a:endParaRPr lang="en-US" altLang="en-US" dirty="0" smtClean="0"/>
          </a:p>
        </p:txBody>
      </p:sp>
    </p:spTree>
    <p:extLst>
      <p:ext uri="{BB962C8B-B14F-4D97-AF65-F5344CB8AC3E}">
        <p14:creationId xmlns:p14="http://schemas.microsoft.com/office/powerpoint/2010/main" val="188858142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Board of Directors</a:t>
            </a:r>
          </a:p>
          <a:p>
            <a:pPr lvl="1"/>
            <a:r>
              <a:rPr lang="en-GB" dirty="0" smtClean="0"/>
              <a:t>consists of representatives of the stakeholders (employers associations, trade unions, social security institutions, …)</a:t>
            </a:r>
          </a:p>
          <a:p>
            <a:pPr lvl="1"/>
            <a:r>
              <a:rPr lang="en-GB" dirty="0" smtClean="0"/>
              <a:t>approves the strategic, operational and financial plans of the CBSS</a:t>
            </a:r>
          </a:p>
          <a:p>
            <a:r>
              <a:rPr lang="en-GB" dirty="0" smtClean="0"/>
              <a:t>General Coordination Committee with representation of all users acts as debating platform for the elaboration and implementation of digitalisation initiatives within the sector</a:t>
            </a:r>
          </a:p>
          <a:p>
            <a:r>
              <a:rPr lang="en-GB" dirty="0" smtClean="0"/>
              <a:t>permanent or ad hoc working groups are instituted within the General Coordination Committee in order to co-ordinate the execution of programs and projects</a:t>
            </a:r>
          </a:p>
          <a:p>
            <a:r>
              <a:rPr lang="en-GB" dirty="0" smtClean="0"/>
              <a:t>the chairmen of the various working groups meet regularly as a Steering Committee</a:t>
            </a:r>
          </a:p>
          <a:p>
            <a:r>
              <a:rPr lang="en-GB" dirty="0" smtClean="0"/>
              <a:t>besides project planning and follow-up, proper measuring facilities are available to assure permanent monitoring and improvement after the implementation of the electronic services</a:t>
            </a:r>
          </a:p>
          <a:p>
            <a:endParaRPr lang="en-GB" dirty="0" smtClean="0"/>
          </a:p>
          <a:p>
            <a:endParaRPr lang="en-US" dirty="0"/>
          </a:p>
        </p:txBody>
      </p:sp>
      <p:sp>
        <p:nvSpPr>
          <p:cNvPr id="4" name="Slide Number Placeholder 3"/>
          <p:cNvSpPr>
            <a:spLocks noGrp="1"/>
          </p:cNvSpPr>
          <p:nvPr>
            <p:ph type="sldNum" sz="quarter" idx="4"/>
          </p:nvPr>
        </p:nvSpPr>
        <p:spPr/>
        <p:txBody>
          <a:bodyPr/>
          <a:lstStyle/>
          <a:p>
            <a:fld id="{888926F6-6177-4E36-901A-EBD5D9E54358}" type="slidenum">
              <a:rPr lang="en-US" smtClean="0"/>
              <a:pPr/>
              <a:t>205</a:t>
            </a:fld>
            <a:endParaRPr lang="en-US"/>
          </a:p>
        </p:txBody>
      </p:sp>
      <p:sp>
        <p:nvSpPr>
          <p:cNvPr id="51202" name="Title 1"/>
          <p:cNvSpPr>
            <a:spLocks noGrp="1"/>
          </p:cNvSpPr>
          <p:nvPr>
            <p:ph type="title"/>
          </p:nvPr>
        </p:nvSpPr>
        <p:spPr/>
        <p:txBody>
          <a:bodyPr/>
          <a:lstStyle/>
          <a:p>
            <a:r>
              <a:rPr lang="en-GB" altLang="en-US" smtClean="0"/>
              <a:t>Co-operative governance</a:t>
            </a:r>
            <a:endParaRPr lang="en-US" altLang="en-US" smtClean="0"/>
          </a:p>
        </p:txBody>
      </p:sp>
    </p:spTree>
    <p:extLst>
      <p:ext uri="{BB962C8B-B14F-4D97-AF65-F5344CB8AC3E}">
        <p14:creationId xmlns:p14="http://schemas.microsoft.com/office/powerpoint/2010/main" val="279537004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annual priority plan debated with all users within the General Coordination Committee</a:t>
            </a:r>
          </a:p>
          <a:p>
            <a:r>
              <a:rPr lang="en-GB" dirty="0" smtClean="0"/>
              <a:t>cost accounting and zero-based budgeting resulting in financial transparency, an informed budget and a good evaluation of the management contract with the government</a:t>
            </a:r>
          </a:p>
          <a:p>
            <a:r>
              <a:rPr lang="en-GB" dirty="0" smtClean="0"/>
              <a:t>internal control based on the COSO-methodology (see </a:t>
            </a:r>
            <a:r>
              <a:rPr lang="en-GB" dirty="0" smtClean="0">
                <a:hlinkClick r:id="rId2"/>
              </a:rPr>
              <a:t>www.coso.org</a:t>
            </a:r>
            <a:r>
              <a:rPr lang="en-GB" dirty="0" smtClean="0"/>
              <a:t>) in order to provide reasonable assurance regarding the achievement of objectives with regard to </a:t>
            </a:r>
          </a:p>
          <a:p>
            <a:pPr lvl="1"/>
            <a:r>
              <a:rPr lang="en-GB" dirty="0" smtClean="0"/>
              <a:t>effectiveness and efficiency of operations </a:t>
            </a:r>
          </a:p>
          <a:p>
            <a:pPr lvl="1"/>
            <a:r>
              <a:rPr lang="en-GB" dirty="0" smtClean="0"/>
              <a:t>reliability of financial reporting </a:t>
            </a:r>
          </a:p>
          <a:p>
            <a:pPr lvl="1"/>
            <a:r>
              <a:rPr lang="en-GB" dirty="0" smtClean="0"/>
              <a:t>compliance with applicable laws and regulations </a:t>
            </a:r>
          </a:p>
          <a:p>
            <a:r>
              <a:rPr lang="en-GB" dirty="0" smtClean="0"/>
              <a:t>external audit with regard to the correct functioning of the internal control system</a:t>
            </a:r>
          </a:p>
          <a:p>
            <a:endParaRPr lang="en-US" dirty="0"/>
          </a:p>
        </p:txBody>
      </p:sp>
      <p:sp>
        <p:nvSpPr>
          <p:cNvPr id="4" name="Slide Number Placeholder 3"/>
          <p:cNvSpPr>
            <a:spLocks noGrp="1"/>
          </p:cNvSpPr>
          <p:nvPr>
            <p:ph type="sldNum" sz="quarter" idx="4"/>
          </p:nvPr>
        </p:nvSpPr>
        <p:spPr/>
        <p:txBody>
          <a:bodyPr/>
          <a:lstStyle/>
          <a:p>
            <a:fld id="{4533FF58-99D5-4692-9CA0-A54DEBECAD54}" type="slidenum">
              <a:rPr lang="en-US" smtClean="0"/>
              <a:pPr/>
              <a:t>206</a:t>
            </a:fld>
            <a:endParaRPr lang="en-US"/>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100302332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p:txBody>
          <a:bodyPr>
            <a:normAutofit/>
          </a:bodyPr>
          <a:lstStyle/>
          <a:p>
            <a:r>
              <a:rPr lang="en-GB" altLang="en-US" dirty="0" smtClean="0"/>
              <a:t>program management through the whole sector</a:t>
            </a:r>
          </a:p>
          <a:p>
            <a:r>
              <a:rPr lang="en-GB" altLang="en-US" dirty="0" smtClean="0"/>
              <a:t>issue management during the management of each program</a:t>
            </a:r>
          </a:p>
          <a:p>
            <a:r>
              <a:rPr lang="en-GB" altLang="en-US" dirty="0" smtClean="0"/>
              <a:t>use of a system of project management combined with a time keeping system to follow up projects that are realized by all partners</a:t>
            </a:r>
          </a:p>
          <a:p>
            <a:r>
              <a:rPr lang="en-GB" altLang="en-US" dirty="0" smtClean="0"/>
              <a:t>frequent reports to all users which describe the progress of the various projects and eventual adjustment measures</a:t>
            </a:r>
          </a:p>
          <a:p>
            <a:r>
              <a:rPr lang="en-GB" altLang="en-US" dirty="0" smtClean="0"/>
              <a:t>use of balanced scorecards and a dashboard to measure, follow-up and evaluate the performance of the electronic services</a:t>
            </a:r>
          </a:p>
          <a:p>
            <a:r>
              <a:rPr lang="en-GB" altLang="en-US" dirty="0" smtClean="0"/>
              <a:t>use of ITIL (</a:t>
            </a:r>
            <a:r>
              <a:rPr lang="en-GB" altLang="en-US" dirty="0"/>
              <a:t>see </a:t>
            </a:r>
            <a:r>
              <a:rPr lang="en-GB" altLang="en-US" dirty="0">
                <a:hlinkClick r:id="rId2"/>
              </a:rPr>
              <a:t>https://</a:t>
            </a:r>
            <a:r>
              <a:rPr lang="en-GB" altLang="en-US" dirty="0" smtClean="0">
                <a:hlinkClick r:id="rId2"/>
              </a:rPr>
              <a:t>www.axelos.com/certifications/itil-service-management</a:t>
            </a:r>
            <a:r>
              <a:rPr lang="en-GB" altLang="en-US" dirty="0" smtClean="0"/>
              <a:t>) for ICT-service delivery</a:t>
            </a:r>
          </a:p>
          <a:p>
            <a:r>
              <a:rPr lang="en-GB" altLang="en-US" dirty="0" smtClean="0"/>
              <a:t>use of a coherent set of monitoring techniques to guarantee an optimal control and transparency of the electronic services</a:t>
            </a:r>
            <a:endParaRPr lang="en-US" altLang="en-US" dirty="0"/>
          </a:p>
        </p:txBody>
      </p:sp>
      <p:sp>
        <p:nvSpPr>
          <p:cNvPr id="4" name="Slide Number Placeholder 3"/>
          <p:cNvSpPr>
            <a:spLocks noGrp="1"/>
          </p:cNvSpPr>
          <p:nvPr>
            <p:ph type="sldNum" sz="quarter" idx="4"/>
          </p:nvPr>
        </p:nvSpPr>
        <p:spPr/>
        <p:txBody>
          <a:bodyPr/>
          <a:lstStyle/>
          <a:p>
            <a:fld id="{1DA5FF30-BAB0-43D9-9C18-9B682CF96CCE}" type="slidenum">
              <a:rPr lang="en-US" smtClean="0"/>
              <a:pPr/>
              <a:t>207</a:t>
            </a:fld>
            <a:endParaRPr lang="en-US"/>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413419419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208</a:t>
            </a:fld>
            <a:r>
              <a:rPr lang="fr-BE" smtClean="0"/>
              <a:t> </a:t>
            </a:r>
            <a:endParaRPr lang="fr-BE" dirty="0"/>
          </a:p>
        </p:txBody>
      </p:sp>
    </p:spTree>
    <p:extLst>
      <p:ext uri="{BB962C8B-B14F-4D97-AF65-F5344CB8AC3E}">
        <p14:creationId xmlns:p14="http://schemas.microsoft.com/office/powerpoint/2010/main" val="2198900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IT system that helps social security institutions across the EU exchange information related to different branches like</a:t>
            </a:r>
          </a:p>
          <a:p>
            <a:pPr lvl="1"/>
            <a:r>
              <a:rPr lang="en-US" smtClean="0"/>
              <a:t>sickness, maternity and equivalent paternity benefits</a:t>
            </a:r>
          </a:p>
          <a:p>
            <a:pPr lvl="1"/>
            <a:r>
              <a:rPr lang="en-US" smtClean="0"/>
              <a:t>family benefits</a:t>
            </a:r>
          </a:p>
          <a:p>
            <a:pPr lvl="1"/>
            <a:r>
              <a:rPr lang="en-US" smtClean="0"/>
              <a:t>benefits in respect of accidents at work and occupational diseases</a:t>
            </a:r>
          </a:p>
          <a:p>
            <a:pPr lvl="1"/>
            <a:r>
              <a:rPr lang="en-US" smtClean="0"/>
              <a:t>unemployment benefits</a:t>
            </a:r>
          </a:p>
          <a:p>
            <a:pPr lvl="1"/>
            <a:r>
              <a:rPr lang="en-US" smtClean="0"/>
              <a:t>old-age pensions, pre-retirement and invalidity benefits</a:t>
            </a:r>
          </a:p>
          <a:p>
            <a:pPr lvl="1"/>
            <a:r>
              <a:rPr lang="en-US" smtClean="0"/>
              <a:t>survivor’s benefits and death grants</a:t>
            </a:r>
          </a:p>
          <a:p>
            <a:pPr lvl="1"/>
            <a:r>
              <a:rPr lang="en-US" smtClean="0"/>
              <a:t>applicable legislation</a:t>
            </a:r>
          </a:p>
          <a:p>
            <a:r>
              <a:rPr lang="en-US" smtClean="0"/>
              <a:t>more rapidly and securely</a:t>
            </a:r>
          </a:p>
          <a:p>
            <a:r>
              <a:rPr lang="en-US" smtClean="0"/>
              <a:t>as required by the EU rules on social security coordination</a:t>
            </a:r>
            <a:endParaRPr 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21</a:t>
            </a:fld>
            <a:r>
              <a:rPr lang="fr-BE" smtClean="0"/>
              <a:t> </a:t>
            </a:r>
            <a:endParaRPr lang="fr-BE" dirty="0"/>
          </a:p>
        </p:txBody>
      </p:sp>
      <p:sp>
        <p:nvSpPr>
          <p:cNvPr id="2" name="Title 1"/>
          <p:cNvSpPr>
            <a:spLocks noGrp="1"/>
          </p:cNvSpPr>
          <p:nvPr>
            <p:ph type="title"/>
          </p:nvPr>
        </p:nvSpPr>
        <p:spPr/>
        <p:txBody>
          <a:bodyPr/>
          <a:lstStyle/>
          <a:p>
            <a:r>
              <a:rPr lang="en-US" smtClean="0"/>
              <a:t>EESSI</a:t>
            </a:r>
            <a:endParaRPr lang="en-US" dirty="0"/>
          </a:p>
        </p:txBody>
      </p:sp>
    </p:spTree>
    <p:extLst>
      <p:ext uri="{BB962C8B-B14F-4D97-AF65-F5344CB8AC3E}">
        <p14:creationId xmlns:p14="http://schemas.microsoft.com/office/powerpoint/2010/main" val="243664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all communication between national institutions on social security files are to take place through EESSI</a:t>
            </a:r>
          </a:p>
          <a:p>
            <a:r>
              <a:rPr lang="en-US" dirty="0" smtClean="0"/>
              <a:t>social security institutions exchange structured electronic documents and follow commonly agreed procedures to process them</a:t>
            </a:r>
          </a:p>
          <a:p>
            <a:r>
              <a:rPr lang="en-US" dirty="0" smtClean="0"/>
              <a:t>these documents are routed through EESSI to the correct destination in the right institutions in another Member State</a:t>
            </a:r>
          </a:p>
          <a:p>
            <a:r>
              <a:rPr lang="en-US" dirty="0" smtClean="0"/>
              <a:t>staff </a:t>
            </a:r>
            <a:r>
              <a:rPr lang="en-US" dirty="0"/>
              <a:t>in social security institutions are able to find the correct destination in participating countries by consulting a repository of national institutions (see </a:t>
            </a:r>
            <a:r>
              <a:rPr lang="en-US" dirty="0">
                <a:hlinkClick r:id="rId2"/>
              </a:rPr>
              <a:t>https://</a:t>
            </a:r>
            <a:r>
              <a:rPr lang="en-US" dirty="0" smtClean="0">
                <a:hlinkClick r:id="rId2"/>
              </a:rPr>
              <a:t>ec.europa.eu/social/social-security-directory/pai/pai/select-country/language/en</a:t>
            </a:r>
            <a:r>
              <a:rPr lang="en-US" dirty="0" smtClean="0"/>
              <a:t>)</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22</a:t>
            </a:fld>
            <a:r>
              <a:rPr lang="fr-BE" smtClean="0"/>
              <a:t> </a:t>
            </a:r>
            <a:endParaRPr lang="fr-BE" dirty="0"/>
          </a:p>
        </p:txBody>
      </p:sp>
      <p:sp>
        <p:nvSpPr>
          <p:cNvPr id="7" name="Titel 6"/>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291732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32 </a:t>
            </a:r>
            <a:r>
              <a:rPr lang="nl-BE" dirty="0" err="1" smtClean="0"/>
              <a:t>participating</a:t>
            </a:r>
            <a:r>
              <a:rPr lang="nl-BE" dirty="0" smtClean="0"/>
              <a:t> </a:t>
            </a:r>
            <a:r>
              <a:rPr lang="nl-BE" dirty="0" err="1" smtClean="0"/>
              <a:t>countries</a:t>
            </a:r>
            <a:endParaRPr lang="nl-BE" dirty="0" smtClean="0"/>
          </a:p>
          <a:p>
            <a:pPr lvl="1"/>
            <a:r>
              <a:rPr lang="nl-BE" dirty="0" smtClean="0"/>
              <a:t>27 EU Member </a:t>
            </a:r>
            <a:r>
              <a:rPr lang="nl-BE" dirty="0" err="1" smtClean="0"/>
              <a:t>States</a:t>
            </a:r>
            <a:endParaRPr lang="nl-BE" dirty="0" smtClean="0"/>
          </a:p>
          <a:p>
            <a:pPr lvl="1"/>
            <a:r>
              <a:rPr lang="nl-BE" dirty="0" smtClean="0"/>
              <a:t>Iceland</a:t>
            </a:r>
          </a:p>
          <a:p>
            <a:pPr lvl="1"/>
            <a:r>
              <a:rPr lang="nl-BE" dirty="0" smtClean="0"/>
              <a:t>Liechtenstein</a:t>
            </a:r>
          </a:p>
          <a:p>
            <a:pPr lvl="1"/>
            <a:r>
              <a:rPr lang="nl-BE" dirty="0" smtClean="0"/>
              <a:t>Norway</a:t>
            </a:r>
          </a:p>
          <a:p>
            <a:pPr lvl="1"/>
            <a:r>
              <a:rPr lang="nl-BE" dirty="0" smtClean="0"/>
              <a:t>United </a:t>
            </a:r>
            <a:r>
              <a:rPr lang="nl-BE" dirty="0" err="1" smtClean="0"/>
              <a:t>Kingdom</a:t>
            </a:r>
            <a:endParaRPr lang="nl-BE" dirty="0" smtClean="0"/>
          </a:p>
          <a:p>
            <a:pPr lvl="1"/>
            <a:r>
              <a:rPr lang="nl-BE" dirty="0" smtClean="0"/>
              <a:t>Switzerland</a:t>
            </a:r>
          </a:p>
          <a:p>
            <a:pPr lvl="1"/>
            <a:endParaRPr lang="nl-BE" dirty="0"/>
          </a:p>
          <a:p>
            <a:r>
              <a:rPr lang="nl-BE" dirty="0" smtClean="0"/>
              <a:t>&gt; 5.000 </a:t>
            </a:r>
            <a:r>
              <a:rPr lang="nl-BE" dirty="0" err="1" smtClean="0"/>
              <a:t>participating</a:t>
            </a:r>
            <a:r>
              <a:rPr lang="nl-BE" dirty="0" smtClean="0"/>
              <a:t> </a:t>
            </a:r>
            <a:r>
              <a:rPr lang="nl-BE" dirty="0" err="1" smtClean="0"/>
              <a:t>institutions</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23</a:t>
            </a:fld>
            <a:r>
              <a:rPr lang="fr-BE" smtClean="0"/>
              <a:t> </a:t>
            </a:r>
            <a:endParaRPr lang="fr-BE" dirty="0"/>
          </a:p>
        </p:txBody>
      </p:sp>
      <p:sp>
        <p:nvSpPr>
          <p:cNvPr id="4" name="Titel 3"/>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761026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24</a:t>
            </a:fld>
            <a:r>
              <a:rPr lang="fr-BE" smtClean="0"/>
              <a:t> </a:t>
            </a:r>
            <a:endParaRPr lang="fr-BE" dirty="0"/>
          </a:p>
        </p:txBody>
      </p:sp>
      <p:sp>
        <p:nvSpPr>
          <p:cNvPr id="4" name="Titel 3"/>
          <p:cNvSpPr>
            <a:spLocks noGrp="1"/>
          </p:cNvSpPr>
          <p:nvPr>
            <p:ph type="title"/>
          </p:nvPr>
        </p:nvSpPr>
        <p:spPr/>
        <p:txBody>
          <a:bodyPr/>
          <a:lstStyle/>
          <a:p>
            <a:r>
              <a:rPr lang="nl-BE" dirty="0" smtClean="0"/>
              <a:t>EESSI </a:t>
            </a:r>
            <a:r>
              <a:rPr lang="nl-BE" dirty="0" err="1" smtClean="0"/>
              <a:t>architecture</a:t>
            </a:r>
            <a:endParaRPr lang="nl-BE" dirty="0"/>
          </a:p>
        </p:txBody>
      </p:sp>
      <p:pic>
        <p:nvPicPr>
          <p:cNvPr id="2050" name="Picture 2" descr="https://www.noraonline.nl/images/noraonline/thumb/9/9d/Eessi_schema.png/800px-Eessi_sche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80" y="908720"/>
            <a:ext cx="10441160" cy="557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627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cost: services are delivered at a lower total cost due to</a:t>
            </a:r>
          </a:p>
          <a:p>
            <a:pPr lvl="2"/>
            <a:r>
              <a:rPr lang="en-GB" dirty="0" smtClean="0"/>
              <a:t>a unique information collection using a common information model and administrative instructions</a:t>
            </a:r>
          </a:p>
          <a:p>
            <a:pPr lvl="2"/>
            <a:r>
              <a:rPr lang="en-GB" dirty="0" smtClean="0"/>
              <a:t>a lesser need to re-encoding of information by stimulating electronic information exchange</a:t>
            </a:r>
          </a:p>
          <a:p>
            <a:pPr lvl="2"/>
            <a:r>
              <a:rPr lang="en-GB" dirty="0" smtClean="0"/>
              <a:t>a drastic reduction of the number of contacts between actors in the social sector on the one hand and companies or citizens on the other</a:t>
            </a:r>
          </a:p>
          <a:p>
            <a:pPr lvl="2"/>
            <a:r>
              <a:rPr lang="en-GB" dirty="0" smtClean="0"/>
              <a:t>a functional task sharing concerning information management, information validation and application development</a:t>
            </a:r>
          </a:p>
          <a:p>
            <a:pPr lvl="2"/>
            <a:r>
              <a:rPr lang="en-GB" dirty="0" smtClean="0"/>
              <a:t>a minimal administrative burden</a:t>
            </a:r>
          </a:p>
          <a:p>
            <a:pPr lvl="1"/>
            <a:endParaRPr lang="en-GB" dirty="0" smtClean="0"/>
          </a:p>
          <a:p>
            <a:pPr lvl="1"/>
            <a:r>
              <a:rPr lang="en-GB" dirty="0" smtClean="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25</a:t>
            </a:fld>
            <a:r>
              <a:rPr lang="fr-BE" smtClean="0"/>
              <a:t> </a:t>
            </a:r>
            <a:endParaRPr lang="fr-BE" dirty="0"/>
          </a:p>
        </p:txBody>
      </p:sp>
      <p:sp>
        <p:nvSpPr>
          <p:cNvPr id="30722"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382789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quantity: more services are delivered</a:t>
            </a:r>
          </a:p>
          <a:p>
            <a:pPr lvl="2"/>
            <a:r>
              <a:rPr lang="en-GB" dirty="0" smtClean="0"/>
              <a:t>services are available at any time, from anywhere and from several devices</a:t>
            </a:r>
          </a:p>
          <a:p>
            <a:pPr lvl="2"/>
            <a:r>
              <a:rPr lang="en-GB" dirty="0" smtClean="0"/>
              <a:t>services are delivered in an integrated way according to the logic of the customer</a:t>
            </a:r>
          </a:p>
          <a:p>
            <a:pPr lvl="1"/>
            <a:endParaRPr lang="en-GB" dirty="0" smtClean="0"/>
          </a:p>
          <a:p>
            <a:pPr lvl="1"/>
            <a:r>
              <a:rPr lang="en-GB" dirty="0" smtClean="0"/>
              <a:t>in terms of speed: the services are delivered in less time</a:t>
            </a:r>
          </a:p>
          <a:p>
            <a:pPr lvl="2"/>
            <a:r>
              <a:rPr lang="en-GB" dirty="0" smtClean="0"/>
              <a:t>benefits can be allocated quicker because information is available faster</a:t>
            </a:r>
          </a:p>
          <a:p>
            <a:pPr lvl="2"/>
            <a:r>
              <a:rPr lang="en-GB" dirty="0" smtClean="0"/>
              <a:t>waiting and travel time is reduced</a:t>
            </a:r>
          </a:p>
          <a:p>
            <a:pPr lvl="2"/>
            <a:r>
              <a:rPr lang="en-GB" dirty="0" smtClean="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26</a:t>
            </a:fld>
            <a:r>
              <a:rPr lang="fr-BE" smtClean="0"/>
              <a:t> </a:t>
            </a:r>
            <a:endParaRPr lang="fr-BE" dirty="0"/>
          </a:p>
        </p:txBody>
      </p:sp>
      <p:sp>
        <p:nvSpPr>
          <p:cNvPr id="32770"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1833000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smtClean="0"/>
              <a:t>gains in effectiveness: better social protection</a:t>
            </a:r>
          </a:p>
          <a:p>
            <a:pPr lvl="1"/>
            <a:r>
              <a:rPr lang="en-GB" dirty="0" smtClean="0"/>
              <a:t>in terms of quality: same services at same total cost in same time, but to a higher quality standard</a:t>
            </a:r>
          </a:p>
          <a:p>
            <a:pPr lvl="1"/>
            <a:endParaRPr lang="en-GB" dirty="0" smtClean="0"/>
          </a:p>
          <a:p>
            <a:pPr lvl="1"/>
            <a:r>
              <a:rPr lang="en-GB" dirty="0" smtClean="0"/>
              <a:t>in terms of type of services: new types of services, e.g.</a:t>
            </a:r>
          </a:p>
          <a:p>
            <a:pPr lvl="2"/>
            <a:r>
              <a:rPr lang="en-GB" dirty="0" smtClean="0"/>
              <a:t>push system: automated granting of benefits</a:t>
            </a:r>
          </a:p>
          <a:p>
            <a:pPr lvl="2"/>
            <a:r>
              <a:rPr lang="en-GB" dirty="0" smtClean="0"/>
              <a:t>active search of non-take-up using data warehousing techniques</a:t>
            </a:r>
          </a:p>
          <a:p>
            <a:pPr lvl="2"/>
            <a:r>
              <a:rPr lang="en-GB" dirty="0" smtClean="0"/>
              <a:t>controlled management of own personal information</a:t>
            </a:r>
          </a:p>
          <a:p>
            <a:pPr lvl="2"/>
            <a:r>
              <a:rPr lang="en-GB" dirty="0" smtClean="0"/>
              <a:t>personalized simulation environments</a:t>
            </a:r>
          </a:p>
          <a:p>
            <a:endParaRPr lang="en-GB" dirty="0" smtClean="0"/>
          </a:p>
          <a:p>
            <a:r>
              <a:rPr lang="en-GB" dirty="0" smtClean="0"/>
              <a:t>better support of social policy</a:t>
            </a:r>
          </a:p>
          <a:p>
            <a:endParaRPr lang="en-GB" dirty="0" smtClean="0"/>
          </a:p>
          <a:p>
            <a:r>
              <a:rPr lang="en-GB" dirty="0" smtClean="0"/>
              <a:t>more efficient combating of fraud </a:t>
            </a:r>
            <a:endParaRPr lang="en-GB"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27</a:t>
            </a:fld>
            <a:r>
              <a:rPr lang="fr-BE" smtClean="0"/>
              <a:t> </a:t>
            </a:r>
            <a:endParaRPr lang="fr-BE" dirty="0"/>
          </a:p>
        </p:txBody>
      </p:sp>
      <p:sp>
        <p:nvSpPr>
          <p:cNvPr id="4" name="Titel 3"/>
          <p:cNvSpPr>
            <a:spLocks noGrp="1"/>
          </p:cNvSpPr>
          <p:nvPr>
            <p:ph type="title"/>
          </p:nvPr>
        </p:nvSpPr>
        <p:spPr/>
        <p:txBody>
          <a:bodyPr/>
          <a:lstStyle/>
          <a:p>
            <a:r>
              <a:rPr lang="nl-BE" smtClean="0"/>
              <a:t>Advantages</a:t>
            </a:r>
            <a:endParaRPr lang="nl-BE" dirty="0"/>
          </a:p>
        </p:txBody>
      </p:sp>
    </p:spTree>
    <p:extLst>
      <p:ext uri="{BB962C8B-B14F-4D97-AF65-F5344CB8AC3E}">
        <p14:creationId xmlns:p14="http://schemas.microsoft.com/office/powerpoint/2010/main" val="2027870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Health care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28</a:t>
            </a:fld>
            <a:endParaRPr lang="en-GB" dirty="0"/>
          </a:p>
        </p:txBody>
      </p:sp>
    </p:spTree>
    <p:extLst>
      <p:ext uri="{BB962C8B-B14F-4D97-AF65-F5344CB8AC3E}">
        <p14:creationId xmlns:p14="http://schemas.microsoft.com/office/powerpoint/2010/main" val="1566061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a:bodyPr>
          <a:lstStyle/>
          <a:p>
            <a:r>
              <a:rPr lang="nl-BE" dirty="0" smtClean="0"/>
              <a:t>11,500,000 </a:t>
            </a:r>
            <a:r>
              <a:rPr lang="nl-BE" dirty="0" err="1" smtClean="0"/>
              <a:t>citizens</a:t>
            </a:r>
            <a:endParaRPr lang="nl-BE" dirty="0" smtClean="0"/>
          </a:p>
          <a:p>
            <a:r>
              <a:rPr lang="nl-BE" dirty="0" smtClean="0"/>
              <a:t>health care providers</a:t>
            </a:r>
          </a:p>
          <a:p>
            <a:pPr lvl="1"/>
            <a:r>
              <a:rPr lang="nl-BE" dirty="0" smtClean="0"/>
              <a:t>21,600 </a:t>
            </a:r>
            <a:r>
              <a:rPr lang="nl-BE" dirty="0" err="1" smtClean="0"/>
              <a:t>general</a:t>
            </a:r>
            <a:r>
              <a:rPr lang="nl-BE" dirty="0" smtClean="0"/>
              <a:t> </a:t>
            </a:r>
            <a:r>
              <a:rPr lang="nl-BE" dirty="0" err="1" smtClean="0"/>
              <a:t>practicioners</a:t>
            </a:r>
            <a:endParaRPr lang="nl-BE" dirty="0" smtClean="0"/>
          </a:p>
          <a:p>
            <a:pPr lvl="1"/>
            <a:r>
              <a:rPr lang="nl-BE" dirty="0" smtClean="0"/>
              <a:t>28,000 specialist </a:t>
            </a:r>
            <a:r>
              <a:rPr lang="nl-BE" dirty="0" err="1" smtClean="0"/>
              <a:t>doctorsArtsen</a:t>
            </a:r>
            <a:r>
              <a:rPr lang="nl-BE" dirty="0" smtClean="0"/>
              <a:t>-specialisten</a:t>
            </a:r>
          </a:p>
          <a:p>
            <a:pPr lvl="1"/>
            <a:r>
              <a:rPr lang="nl-BE" dirty="0" smtClean="0"/>
              <a:t>9,000 </a:t>
            </a:r>
            <a:r>
              <a:rPr lang="nl-BE" dirty="0" err="1" smtClean="0"/>
              <a:t>dentists</a:t>
            </a:r>
            <a:endParaRPr lang="nl-BE" dirty="0" smtClean="0"/>
          </a:p>
          <a:p>
            <a:pPr lvl="1"/>
            <a:r>
              <a:rPr lang="nl-BE" dirty="0" smtClean="0"/>
              <a:t>4,900 </a:t>
            </a:r>
            <a:r>
              <a:rPr lang="nl-BE" dirty="0" err="1" smtClean="0"/>
              <a:t>pharmacies</a:t>
            </a:r>
            <a:endParaRPr lang="nl-BE" dirty="0" smtClean="0"/>
          </a:p>
          <a:p>
            <a:pPr lvl="1"/>
            <a:r>
              <a:rPr lang="nl-BE" dirty="0" smtClean="0"/>
              <a:t>31,000 </a:t>
            </a:r>
            <a:r>
              <a:rPr lang="nl-BE" dirty="0" err="1" smtClean="0"/>
              <a:t>physiotherapists</a:t>
            </a:r>
            <a:endParaRPr lang="nl-BE" dirty="0" smtClean="0"/>
          </a:p>
          <a:p>
            <a:pPr lvl="1"/>
            <a:r>
              <a:rPr lang="nl-BE" dirty="0" smtClean="0"/>
              <a:t>186,000 </a:t>
            </a:r>
            <a:r>
              <a:rPr lang="nl-BE" dirty="0" err="1" smtClean="0"/>
              <a:t>nursing</a:t>
            </a:r>
            <a:r>
              <a:rPr lang="nl-BE" dirty="0" smtClean="0"/>
              <a:t> </a:t>
            </a:r>
            <a:r>
              <a:rPr lang="nl-BE" dirty="0" err="1" smtClean="0"/>
              <a:t>practicioners</a:t>
            </a:r>
            <a:endParaRPr lang="nl-BE" dirty="0" smtClean="0"/>
          </a:p>
          <a:p>
            <a:pPr lvl="1"/>
            <a:r>
              <a:rPr lang="nl-BE" dirty="0" smtClean="0"/>
              <a:t>11,000 </a:t>
            </a:r>
            <a:r>
              <a:rPr lang="nl-BE" dirty="0" err="1" smtClean="0"/>
              <a:t>midwives</a:t>
            </a:r>
            <a:endParaRPr lang="nl-BE" dirty="0" smtClean="0"/>
          </a:p>
          <a:p>
            <a:pPr lvl="1"/>
            <a:r>
              <a:rPr lang="nl-BE" dirty="0" smtClean="0"/>
              <a:t>55,900 </a:t>
            </a:r>
            <a:r>
              <a:rPr lang="en-US" dirty="0" smtClean="0"/>
              <a:t>paramedics (dietitians, </a:t>
            </a:r>
            <a:r>
              <a:rPr lang="en-US" dirty="0" err="1" smtClean="0"/>
              <a:t>ergotherapists</a:t>
            </a:r>
            <a:r>
              <a:rPr lang="en-US" dirty="0" smtClean="0"/>
              <a:t>, speech therapists, …)</a:t>
            </a:r>
            <a:endParaRPr lang="nl-BE" dirty="0" smtClean="0"/>
          </a:p>
          <a:p>
            <a:r>
              <a:rPr lang="nl-BE" dirty="0" smtClean="0"/>
              <a:t>health care </a:t>
            </a:r>
            <a:r>
              <a:rPr lang="nl-BE" dirty="0" err="1" smtClean="0"/>
              <a:t>institutions</a:t>
            </a:r>
            <a:endParaRPr lang="nl-BE" dirty="0" smtClean="0"/>
          </a:p>
          <a:p>
            <a:pPr lvl="1"/>
            <a:r>
              <a:rPr lang="nl-BE" dirty="0" smtClean="0"/>
              <a:t>120 </a:t>
            </a:r>
            <a:r>
              <a:rPr lang="nl-BE" dirty="0" err="1" smtClean="0"/>
              <a:t>hospitals</a:t>
            </a:r>
            <a:endParaRPr lang="nl-BE" dirty="0" smtClean="0"/>
          </a:p>
          <a:p>
            <a:pPr lvl="1"/>
            <a:r>
              <a:rPr lang="nl-BE" dirty="0" smtClean="0"/>
              <a:t>60 </a:t>
            </a:r>
            <a:r>
              <a:rPr lang="nl-BE" dirty="0" err="1" smtClean="0"/>
              <a:t>psychiatric</a:t>
            </a:r>
            <a:r>
              <a:rPr lang="nl-BE" dirty="0" smtClean="0"/>
              <a:t> </a:t>
            </a:r>
            <a:r>
              <a:rPr lang="nl-BE" dirty="0" err="1" smtClean="0"/>
              <a:t>hospitals</a:t>
            </a:r>
            <a:endParaRPr lang="nl-BE" dirty="0" smtClean="0"/>
          </a:p>
          <a:p>
            <a:pPr lvl="1"/>
            <a:r>
              <a:rPr lang="nl-BE" dirty="0" smtClean="0"/>
              <a:t>1,400 </a:t>
            </a:r>
            <a:r>
              <a:rPr lang="nl-BE" dirty="0" err="1" smtClean="0"/>
              <a:t>residential</a:t>
            </a:r>
            <a:r>
              <a:rPr lang="nl-BE" dirty="0" smtClean="0"/>
              <a:t> care centers</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29</a:t>
            </a:fld>
            <a:r>
              <a:rPr lang="fr-BE" smtClean="0"/>
              <a:t> </a:t>
            </a:r>
            <a:endParaRPr lang="fr-BE" dirty="0"/>
          </a:p>
        </p:txBody>
      </p:sp>
      <p:sp>
        <p:nvSpPr>
          <p:cNvPr id="4" name="Titel 3"/>
          <p:cNvSpPr>
            <a:spLocks noGrp="1"/>
          </p:cNvSpPr>
          <p:nvPr>
            <p:ph type="title"/>
          </p:nvPr>
        </p:nvSpPr>
        <p:spPr/>
        <p:txBody>
          <a:bodyPr/>
          <a:lstStyle/>
          <a:p>
            <a:r>
              <a:rPr lang="nl-BE" smtClean="0"/>
              <a:t>Stakeholders of the Belgian health care sector</a:t>
            </a:r>
            <a:endParaRPr lang="nl-BE" dirty="0"/>
          </a:p>
        </p:txBody>
      </p:sp>
    </p:spTree>
    <p:extLst>
      <p:ext uri="{BB962C8B-B14F-4D97-AF65-F5344CB8AC3E}">
        <p14:creationId xmlns:p14="http://schemas.microsoft.com/office/powerpoint/2010/main" val="1350728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Social protection</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1975467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idx="1"/>
          </p:nvPr>
        </p:nvSpPr>
        <p:spPr/>
        <p:txBody>
          <a:bodyPr>
            <a:normAutofit/>
          </a:bodyPr>
          <a:lstStyle/>
          <a:p>
            <a:r>
              <a:rPr lang="en-US" dirty="0"/>
              <a:t>m</a:t>
            </a:r>
            <a:r>
              <a:rPr lang="en-US" dirty="0" smtClean="0"/>
              <a:t>ore chronic care instead of merely acute care</a:t>
            </a:r>
          </a:p>
          <a:p>
            <a:r>
              <a:rPr lang="en-US" dirty="0"/>
              <a:t>r</a:t>
            </a:r>
            <a:r>
              <a:rPr lang="en-US" dirty="0" smtClean="0"/>
              <a:t>emote care (monitoring, assistance, consultation, diagnosis, operation, ...), and home care</a:t>
            </a:r>
          </a:p>
          <a:p>
            <a:r>
              <a:rPr lang="en-US" dirty="0"/>
              <a:t>m</a:t>
            </a:r>
            <a:r>
              <a:rPr lang="en-US" dirty="0" smtClean="0"/>
              <a:t>ultidisciplinary, transmural and integrated care</a:t>
            </a:r>
          </a:p>
          <a:p>
            <a:r>
              <a:rPr lang="en-US" dirty="0"/>
              <a:t>p</a:t>
            </a:r>
            <a:r>
              <a:rPr lang="en-US" dirty="0" smtClean="0"/>
              <a:t>atient-centric care and patient empowerment</a:t>
            </a:r>
          </a:p>
          <a:p>
            <a:r>
              <a:rPr lang="en-US" dirty="0"/>
              <a:t>r</a:t>
            </a:r>
            <a:r>
              <a:rPr lang="en-US" dirty="0" smtClean="0"/>
              <a:t>apidly evolving knowledge =&gt; </a:t>
            </a:r>
            <a:r>
              <a:rPr lang="en-GB" dirty="0" smtClean="0"/>
              <a:t>need for reliable and coordinated management and access to knowledge</a:t>
            </a:r>
          </a:p>
          <a:p>
            <a:r>
              <a:rPr lang="en-US" dirty="0"/>
              <a:t>t</a:t>
            </a:r>
            <a:r>
              <a:rPr lang="en-US" dirty="0" smtClean="0"/>
              <a:t>hreat of excessively time-consuming administrative processes</a:t>
            </a:r>
          </a:p>
          <a:p>
            <a:r>
              <a:rPr lang="en-US" dirty="0"/>
              <a:t>t</a:t>
            </a:r>
            <a:r>
              <a:rPr lang="en-US" dirty="0" smtClean="0"/>
              <a:t>horough support of health care policy and research requires thorough, integrated and anonymized information</a:t>
            </a:r>
          </a:p>
          <a:p>
            <a:r>
              <a:rPr lang="en-US" dirty="0"/>
              <a:t>c</a:t>
            </a:r>
            <a:r>
              <a:rPr lang="en-US" dirty="0" smtClean="0"/>
              <a:t>ross-border mobility</a:t>
            </a:r>
          </a:p>
          <a:p>
            <a:r>
              <a:rPr lang="en-US" dirty="0"/>
              <a:t>n</a:t>
            </a:r>
            <a:r>
              <a:rPr lang="en-US" dirty="0" smtClean="0"/>
              <a:t>eed for cost control</a:t>
            </a:r>
            <a:endParaRPr lang="en-US" dirty="0"/>
          </a:p>
        </p:txBody>
      </p:sp>
      <p:sp>
        <p:nvSpPr>
          <p:cNvPr id="3" name="Slide Number Placeholder 2"/>
          <p:cNvSpPr>
            <a:spLocks noGrp="1"/>
          </p:cNvSpPr>
          <p:nvPr>
            <p:ph type="sldNum" sz="quarter" idx="4"/>
          </p:nvPr>
        </p:nvSpPr>
        <p:spPr/>
        <p:txBody>
          <a:bodyPr/>
          <a:lstStyle/>
          <a:p>
            <a:fld id="{A7CC3638-A99D-674C-A789-FA84B7E5EA16}" type="slidenum">
              <a:rPr lang="nl-NL" smtClean="0"/>
              <a:pPr/>
              <a:t>30</a:t>
            </a:fld>
            <a:endParaRPr lang="nl-NL" dirty="0"/>
          </a:p>
        </p:txBody>
      </p:sp>
      <p:sp>
        <p:nvSpPr>
          <p:cNvPr id="2" name="Title 1"/>
          <p:cNvSpPr>
            <a:spLocks noGrp="1"/>
          </p:cNvSpPr>
          <p:nvPr>
            <p:ph type="title"/>
          </p:nvPr>
        </p:nvSpPr>
        <p:spPr/>
        <p:txBody>
          <a:bodyPr/>
          <a:lstStyle/>
          <a:p>
            <a:r>
              <a:rPr lang="nl-BE" altLang="en-US" smtClean="0"/>
              <a:t>Some evolutions in health care</a:t>
            </a:r>
            <a:endParaRPr lang="en-GB" dirty="0"/>
          </a:p>
        </p:txBody>
      </p:sp>
    </p:spTree>
    <p:extLst>
      <p:ext uri="{BB962C8B-B14F-4D97-AF65-F5344CB8AC3E}">
        <p14:creationId xmlns:p14="http://schemas.microsoft.com/office/powerpoint/2010/main" val="373495623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normAutofit/>
          </a:bodyPr>
          <a:lstStyle/>
          <a:p>
            <a:r>
              <a:rPr lang="en-US" altLang="en-US" dirty="0"/>
              <a:t>c</a:t>
            </a:r>
            <a:r>
              <a:rPr lang="en-US" altLang="en-US" dirty="0" smtClean="0"/>
              <a:t>ooperation between all actors in health care</a:t>
            </a:r>
          </a:p>
          <a:p>
            <a:r>
              <a:rPr lang="en-US" altLang="en-US" dirty="0"/>
              <a:t>e</a:t>
            </a:r>
            <a:r>
              <a:rPr lang="en-US" altLang="en-US" dirty="0" smtClean="0"/>
              <a:t>fficient and secure electronic communication amongst all actors in health care</a:t>
            </a:r>
          </a:p>
          <a:p>
            <a:r>
              <a:rPr lang="en-US" altLang="en-US" dirty="0"/>
              <a:t>h</a:t>
            </a:r>
            <a:r>
              <a:rPr lang="en-US" altLang="en-US" dirty="0" smtClean="0"/>
              <a:t>igh quality, multidisciplinary electronic health records</a:t>
            </a:r>
          </a:p>
          <a:p>
            <a:r>
              <a:rPr lang="en-US" altLang="en-US" dirty="0"/>
              <a:t>c</a:t>
            </a:r>
            <a:r>
              <a:rPr lang="en-US" altLang="en-US" dirty="0" smtClean="0"/>
              <a:t>are pathways</a:t>
            </a:r>
          </a:p>
          <a:p>
            <a:r>
              <a:rPr lang="en-US" altLang="en-US" dirty="0" err="1"/>
              <a:t>p</a:t>
            </a:r>
            <a:r>
              <a:rPr lang="en-US" altLang="en-US" dirty="0" err="1" smtClean="0"/>
              <a:t>ptimized</a:t>
            </a:r>
            <a:r>
              <a:rPr lang="en-US" altLang="en-US" dirty="0" smtClean="0"/>
              <a:t> administrative processes</a:t>
            </a:r>
          </a:p>
          <a:p>
            <a:r>
              <a:rPr lang="en-US" altLang="en-US" dirty="0"/>
              <a:t>t</a:t>
            </a:r>
            <a:r>
              <a:rPr lang="en-US" altLang="en-US" dirty="0" smtClean="0"/>
              <a:t>echnical and semantic interoperability</a:t>
            </a:r>
          </a:p>
          <a:p>
            <a:r>
              <a:rPr lang="en-US" altLang="en-US" dirty="0"/>
              <a:t>g</a:t>
            </a:r>
            <a:r>
              <a:rPr lang="en-US" altLang="en-US" dirty="0" smtClean="0"/>
              <a:t>uarantees with regard to</a:t>
            </a:r>
          </a:p>
          <a:p>
            <a:pPr lvl="1"/>
            <a:r>
              <a:rPr lang="en-US" altLang="en-US" dirty="0" smtClean="0"/>
              <a:t>information security</a:t>
            </a:r>
          </a:p>
          <a:p>
            <a:pPr lvl="1"/>
            <a:r>
              <a:rPr lang="en-US" altLang="en-US" dirty="0" smtClean="0"/>
              <a:t>privacy protection</a:t>
            </a:r>
          </a:p>
          <a:p>
            <a:pPr lvl="1"/>
            <a:r>
              <a:rPr lang="en-US" altLang="en-US" dirty="0" smtClean="0"/>
              <a:t>respect for the professional secrecy of health care providers</a:t>
            </a:r>
            <a:endParaRPr lang="en-US" altLang="en-US" dirty="0"/>
          </a:p>
        </p:txBody>
      </p:sp>
      <p:sp>
        <p:nvSpPr>
          <p:cNvPr id="4" name="Slide Number Placeholder 3"/>
          <p:cNvSpPr>
            <a:spLocks noGrp="1"/>
          </p:cNvSpPr>
          <p:nvPr>
            <p:ph type="sldNum" sz="quarter" idx="4"/>
          </p:nvPr>
        </p:nvSpPr>
        <p:spPr/>
        <p:txBody>
          <a:bodyPr/>
          <a:lstStyle/>
          <a:p>
            <a:fld id="{A7CC3638-A99D-674C-A789-FA84B7E5EA16}" type="slidenum">
              <a:rPr lang="nl-NL" smtClean="0"/>
              <a:pPr/>
              <a:t>31</a:t>
            </a:fld>
            <a:endParaRPr lang="nl-NL" dirty="0"/>
          </a:p>
        </p:txBody>
      </p:sp>
      <p:sp>
        <p:nvSpPr>
          <p:cNvPr id="3" name="Title 2"/>
          <p:cNvSpPr>
            <a:spLocks noGrp="1"/>
          </p:cNvSpPr>
          <p:nvPr>
            <p:ph type="title"/>
          </p:nvPr>
        </p:nvSpPr>
        <p:spPr/>
        <p:txBody>
          <a:bodyPr/>
          <a:lstStyle/>
          <a:p>
            <a:r>
              <a:rPr lang="nl-BE" altLang="en-US" smtClean="0"/>
              <a:t>The reported evolutions require...</a:t>
            </a:r>
            <a:endParaRPr lang="en-GB" dirty="0"/>
          </a:p>
        </p:txBody>
      </p:sp>
    </p:spTree>
    <p:extLst>
      <p:ext uri="{BB962C8B-B14F-4D97-AF65-F5344CB8AC3E}">
        <p14:creationId xmlns:p14="http://schemas.microsoft.com/office/powerpoint/2010/main" val="102743206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normAutofit/>
          </a:bodyPr>
          <a:lstStyle/>
          <a:p>
            <a:r>
              <a:rPr lang="nl-BE" dirty="0" err="1"/>
              <a:t>q</a:t>
            </a:r>
            <a:r>
              <a:rPr lang="nl-BE" dirty="0" err="1" smtClean="0"/>
              <a:t>uality</a:t>
            </a:r>
            <a:r>
              <a:rPr lang="nl-BE" dirty="0" smtClean="0"/>
              <a:t> of care </a:t>
            </a:r>
            <a:r>
              <a:rPr lang="nl-BE" dirty="0" err="1" smtClean="0"/>
              <a:t>and</a:t>
            </a:r>
            <a:r>
              <a:rPr lang="nl-BE" dirty="0" smtClean="0"/>
              <a:t> </a:t>
            </a:r>
            <a:r>
              <a:rPr lang="nl-BE" dirty="0" err="1" smtClean="0"/>
              <a:t>patient</a:t>
            </a:r>
            <a:r>
              <a:rPr lang="nl-BE" dirty="0" smtClean="0"/>
              <a:t> </a:t>
            </a:r>
            <a:r>
              <a:rPr lang="nl-BE" dirty="0" err="1" smtClean="0"/>
              <a:t>safety</a:t>
            </a:r>
            <a:endParaRPr lang="nl-BE" dirty="0" smtClean="0"/>
          </a:p>
          <a:p>
            <a:pPr lvl="1"/>
            <a:r>
              <a:rPr lang="nl-BE" dirty="0" err="1" smtClean="0"/>
              <a:t>avoidance</a:t>
            </a:r>
            <a:r>
              <a:rPr lang="nl-BE" dirty="0" smtClean="0"/>
              <a:t> of wrong care </a:t>
            </a:r>
            <a:r>
              <a:rPr lang="nl-BE" dirty="0" err="1" smtClean="0"/>
              <a:t>and</a:t>
            </a:r>
            <a:r>
              <a:rPr lang="nl-BE" dirty="0" smtClean="0"/>
              <a:t> </a:t>
            </a:r>
            <a:r>
              <a:rPr lang="nl-BE" dirty="0" err="1" smtClean="0"/>
              <a:t>medication</a:t>
            </a:r>
            <a:endParaRPr lang="nl-BE" dirty="0" smtClean="0"/>
          </a:p>
          <a:p>
            <a:pPr lvl="2"/>
            <a:r>
              <a:rPr lang="nl-BE" dirty="0" err="1" smtClean="0"/>
              <a:t>incompatibility</a:t>
            </a:r>
            <a:r>
              <a:rPr lang="nl-BE" dirty="0" smtClean="0"/>
              <a:t> </a:t>
            </a:r>
            <a:r>
              <a:rPr lang="nl-BE" dirty="0" err="1" smtClean="0"/>
              <a:t>between</a:t>
            </a:r>
            <a:r>
              <a:rPr lang="nl-BE" dirty="0" smtClean="0"/>
              <a:t> </a:t>
            </a:r>
            <a:r>
              <a:rPr lang="nl-BE" dirty="0" err="1" smtClean="0"/>
              <a:t>medicines</a:t>
            </a:r>
            <a:endParaRPr lang="nl-BE" dirty="0" smtClean="0"/>
          </a:p>
          <a:p>
            <a:pPr lvl="2"/>
            <a:r>
              <a:rPr lang="nl-BE" dirty="0" smtClean="0"/>
              <a:t>contra-</a:t>
            </a:r>
            <a:r>
              <a:rPr lang="nl-BE" dirty="0" err="1" smtClean="0"/>
              <a:t>indications</a:t>
            </a:r>
            <a:r>
              <a:rPr lang="nl-BE" dirty="0" smtClean="0"/>
              <a:t> </a:t>
            </a:r>
            <a:r>
              <a:rPr lang="nl-BE" dirty="0" err="1" smtClean="0"/>
              <a:t>against</a:t>
            </a:r>
            <a:r>
              <a:rPr lang="nl-BE" dirty="0" smtClean="0"/>
              <a:t> </a:t>
            </a:r>
            <a:r>
              <a:rPr lang="nl-BE" dirty="0" err="1" smtClean="0"/>
              <a:t>certain</a:t>
            </a:r>
            <a:r>
              <a:rPr lang="nl-BE" dirty="0" smtClean="0"/>
              <a:t> </a:t>
            </a:r>
            <a:r>
              <a:rPr lang="nl-BE" dirty="0" err="1" smtClean="0"/>
              <a:t>medicines</a:t>
            </a:r>
            <a:r>
              <a:rPr lang="nl-BE" dirty="0" smtClean="0"/>
              <a:t> or </a:t>
            </a:r>
            <a:r>
              <a:rPr lang="nl-BE" dirty="0" err="1" smtClean="0"/>
              <a:t>treatments</a:t>
            </a:r>
            <a:r>
              <a:rPr lang="nl-BE" dirty="0" smtClean="0"/>
              <a:t> </a:t>
            </a:r>
            <a:r>
              <a:rPr lang="nl-BE" dirty="0" err="1" smtClean="0"/>
              <a:t>for</a:t>
            </a:r>
            <a:r>
              <a:rPr lang="nl-BE" dirty="0" smtClean="0"/>
              <a:t> a </a:t>
            </a:r>
            <a:r>
              <a:rPr lang="nl-BE" dirty="0" err="1" smtClean="0"/>
              <a:t>specific</a:t>
            </a:r>
            <a:r>
              <a:rPr lang="nl-BE" dirty="0" smtClean="0"/>
              <a:t> </a:t>
            </a:r>
            <a:r>
              <a:rPr lang="nl-BE" dirty="0" err="1" smtClean="0"/>
              <a:t>patient</a:t>
            </a:r>
            <a:r>
              <a:rPr lang="nl-BE" dirty="0" smtClean="0"/>
              <a:t> (eg </a:t>
            </a:r>
            <a:r>
              <a:rPr lang="nl-BE" dirty="0" err="1" smtClean="0"/>
              <a:t>allergies</a:t>
            </a:r>
            <a:r>
              <a:rPr lang="nl-BE" dirty="0" smtClean="0"/>
              <a:t>, </a:t>
            </a:r>
            <a:r>
              <a:rPr lang="nl-BE" dirty="0" err="1" smtClean="0"/>
              <a:t>diseases</a:t>
            </a:r>
            <a:r>
              <a:rPr lang="nl-BE" dirty="0" smtClean="0"/>
              <a:t>, …)</a:t>
            </a:r>
          </a:p>
          <a:p>
            <a:pPr lvl="1"/>
            <a:r>
              <a:rPr lang="nl-BE" dirty="0" err="1" smtClean="0"/>
              <a:t>avoidance</a:t>
            </a:r>
            <a:r>
              <a:rPr lang="nl-BE" dirty="0" smtClean="0"/>
              <a:t> of </a:t>
            </a:r>
            <a:r>
              <a:rPr lang="nl-BE" dirty="0" err="1" smtClean="0"/>
              <a:t>errors</a:t>
            </a:r>
            <a:r>
              <a:rPr lang="nl-BE" dirty="0" smtClean="0"/>
              <a:t> in concrete care </a:t>
            </a:r>
            <a:r>
              <a:rPr lang="nl-BE" dirty="0" err="1" smtClean="0"/>
              <a:t>provision</a:t>
            </a:r>
            <a:r>
              <a:rPr lang="nl-BE" dirty="0" smtClean="0"/>
              <a:t> </a:t>
            </a:r>
            <a:r>
              <a:rPr lang="nl-BE" dirty="0" err="1" smtClean="0"/>
              <a:t>and</a:t>
            </a:r>
            <a:r>
              <a:rPr lang="nl-BE" dirty="0" smtClean="0"/>
              <a:t> </a:t>
            </a:r>
            <a:r>
              <a:rPr lang="nl-BE" dirty="0" err="1" smtClean="0"/>
              <a:t>administration</a:t>
            </a:r>
            <a:r>
              <a:rPr lang="nl-BE" dirty="0" smtClean="0"/>
              <a:t> of </a:t>
            </a:r>
            <a:r>
              <a:rPr lang="nl-BE" dirty="0" err="1" smtClean="0"/>
              <a:t>medicines</a:t>
            </a:r>
            <a:endParaRPr lang="nl-BE" dirty="0" smtClean="0"/>
          </a:p>
          <a:p>
            <a:pPr lvl="1"/>
            <a:r>
              <a:rPr lang="en-US" dirty="0" smtClean="0"/>
              <a:t>availability of reliable databases on good treatment practices and decision support scripts</a:t>
            </a:r>
          </a:p>
          <a:p>
            <a:pPr lvl="1"/>
            <a:r>
              <a:rPr lang="nl-BE" dirty="0" smtClean="0"/>
              <a:t>more opportunity </a:t>
            </a:r>
            <a:r>
              <a:rPr lang="nl-BE" dirty="0" err="1" smtClean="0"/>
              <a:t>for</a:t>
            </a:r>
            <a:r>
              <a:rPr lang="nl-BE" dirty="0" smtClean="0"/>
              <a:t> </a:t>
            </a:r>
            <a:r>
              <a:rPr lang="nl-BE" dirty="0" err="1" smtClean="0"/>
              <a:t>multidisciplinary</a:t>
            </a:r>
            <a:r>
              <a:rPr lang="nl-BE" dirty="0" smtClean="0"/>
              <a:t> </a:t>
            </a:r>
            <a:r>
              <a:rPr lang="nl-BE" dirty="0" err="1" smtClean="0"/>
              <a:t>consultations</a:t>
            </a:r>
            <a:r>
              <a:rPr lang="nl-BE" dirty="0" smtClean="0"/>
              <a:t> </a:t>
            </a:r>
            <a:r>
              <a:rPr lang="nl-BE" dirty="0" err="1" smtClean="0"/>
              <a:t>and</a:t>
            </a:r>
            <a:r>
              <a:rPr lang="nl-BE" dirty="0" smtClean="0"/>
              <a:t> second </a:t>
            </a:r>
            <a:r>
              <a:rPr lang="nl-BE" dirty="0" err="1" smtClean="0"/>
              <a:t>opinions</a:t>
            </a:r>
            <a:endParaRPr lang="nl-BE" dirty="0" smtClean="0"/>
          </a:p>
          <a:p>
            <a:pPr lvl="1"/>
            <a:endParaRPr lang="nl-BE" dirty="0" smtClean="0"/>
          </a:p>
          <a:p>
            <a:r>
              <a:rPr lang="en-US" dirty="0" smtClean="0"/>
              <a:t>avoidance of unnecessary multiple examinations =&gt; less stress for the patient and avoidance of unnecessary additional costs</a:t>
            </a:r>
            <a:endParaRPr lang="en-US" dirty="0"/>
          </a:p>
        </p:txBody>
      </p:sp>
      <p:sp>
        <p:nvSpPr>
          <p:cNvPr id="4" name="Slide Number Placeholder 3"/>
          <p:cNvSpPr>
            <a:spLocks noGrp="1"/>
          </p:cNvSpPr>
          <p:nvPr>
            <p:ph type="sldNum" sz="quarter" idx="4"/>
          </p:nvPr>
        </p:nvSpPr>
        <p:spPr/>
        <p:txBody>
          <a:bodyPr/>
          <a:lstStyle/>
          <a:p>
            <a:fld id="{A7CC3638-A99D-674C-A789-FA84B7E5EA16}" type="slidenum">
              <a:rPr lang="nl-NL" smtClean="0"/>
              <a:pPr/>
              <a:t>32</a:t>
            </a:fld>
            <a:endParaRPr lang="nl-NL" dirty="0"/>
          </a:p>
        </p:txBody>
      </p:sp>
      <p:sp>
        <p:nvSpPr>
          <p:cNvPr id="2" name="Title 1"/>
          <p:cNvSpPr>
            <a:spLocks noGrp="1"/>
          </p:cNvSpPr>
          <p:nvPr>
            <p:ph type="title"/>
          </p:nvPr>
        </p:nvSpPr>
        <p:spPr/>
        <p:txBody>
          <a:bodyPr/>
          <a:lstStyle/>
          <a:p>
            <a:r>
              <a:rPr lang="nl-BE" smtClean="0"/>
              <a:t>Electronic communication also stimulates …</a:t>
            </a:r>
            <a:endParaRPr lang="en-US" dirty="0"/>
          </a:p>
        </p:txBody>
      </p:sp>
    </p:spTree>
    <p:extLst>
      <p:ext uri="{BB962C8B-B14F-4D97-AF65-F5344CB8AC3E}">
        <p14:creationId xmlns:p14="http://schemas.microsoft.com/office/powerpoint/2010/main" val="2058066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normAutofit/>
          </a:bodyPr>
          <a:lstStyle/>
          <a:p>
            <a:r>
              <a:rPr lang="nl-BE" altLang="en-US" dirty="0" err="1"/>
              <a:t>h</a:t>
            </a:r>
            <a:r>
              <a:rPr lang="nl-BE" altLang="en-US" dirty="0" err="1" smtClean="0"/>
              <a:t>ow</a:t>
            </a:r>
            <a:r>
              <a:rPr lang="nl-BE" altLang="en-US" dirty="0" smtClean="0"/>
              <a:t>?</a:t>
            </a:r>
          </a:p>
          <a:p>
            <a:pPr lvl="1"/>
            <a:r>
              <a:rPr lang="nl-BE" altLang="en-US" dirty="0" err="1" smtClean="0"/>
              <a:t>through</a:t>
            </a:r>
            <a:r>
              <a:rPr lang="nl-BE" altLang="en-US" dirty="0" smtClean="0"/>
              <a:t> a well </a:t>
            </a:r>
            <a:r>
              <a:rPr lang="nl-BE" altLang="en-US" dirty="0" err="1" smtClean="0"/>
              <a:t>organized</a:t>
            </a:r>
            <a:r>
              <a:rPr lang="nl-BE" altLang="en-US" dirty="0" smtClean="0"/>
              <a:t>, </a:t>
            </a:r>
            <a:r>
              <a:rPr lang="nl-BE" altLang="en-US" dirty="0" err="1" smtClean="0"/>
              <a:t>mutual</a:t>
            </a:r>
            <a:r>
              <a:rPr lang="nl-BE" altLang="en-US" dirty="0" smtClean="0"/>
              <a:t> </a:t>
            </a:r>
            <a:r>
              <a:rPr lang="nl-BE" altLang="en-US" dirty="0" err="1" smtClean="0"/>
              <a:t>electronic</a:t>
            </a:r>
            <a:r>
              <a:rPr lang="nl-BE" altLang="en-US" dirty="0" smtClean="0"/>
              <a:t> service </a:t>
            </a:r>
            <a:r>
              <a:rPr lang="nl-BE" altLang="en-US" dirty="0" err="1" smtClean="0"/>
              <a:t>provision</a:t>
            </a:r>
            <a:r>
              <a:rPr lang="nl-BE" altLang="en-US" dirty="0" smtClean="0"/>
              <a:t> </a:t>
            </a:r>
            <a:r>
              <a:rPr lang="nl-BE" altLang="en-US" dirty="0" err="1" smtClean="0"/>
              <a:t>and</a:t>
            </a:r>
            <a:r>
              <a:rPr lang="nl-BE" altLang="en-US" dirty="0" smtClean="0"/>
              <a:t> information exchange </a:t>
            </a:r>
            <a:r>
              <a:rPr lang="nl-BE" altLang="en-US" dirty="0" err="1" smtClean="0"/>
              <a:t>amongst</a:t>
            </a:r>
            <a:r>
              <a:rPr lang="nl-BE" altLang="en-US" dirty="0" smtClean="0"/>
              <a:t> </a:t>
            </a:r>
            <a:r>
              <a:rPr lang="nl-BE" altLang="en-US" dirty="0" err="1" smtClean="0"/>
              <a:t>all</a:t>
            </a:r>
            <a:r>
              <a:rPr lang="nl-BE" altLang="en-US" dirty="0" smtClean="0"/>
              <a:t> actors in health care</a:t>
            </a:r>
          </a:p>
          <a:p>
            <a:pPr lvl="1"/>
            <a:r>
              <a:rPr lang="nl-BE" altLang="en-US" dirty="0" err="1" smtClean="0"/>
              <a:t>with</a:t>
            </a:r>
            <a:r>
              <a:rPr lang="nl-BE" altLang="en-US" dirty="0" smtClean="0"/>
              <a:t> </a:t>
            </a:r>
            <a:r>
              <a:rPr lang="nl-BE" altLang="en-US" dirty="0" err="1" smtClean="0"/>
              <a:t>the</a:t>
            </a:r>
            <a:r>
              <a:rPr lang="nl-BE" altLang="en-US" dirty="0" smtClean="0"/>
              <a:t> </a:t>
            </a:r>
            <a:r>
              <a:rPr lang="nl-BE" altLang="en-US" dirty="0" err="1" smtClean="0"/>
              <a:t>necessary</a:t>
            </a:r>
            <a:r>
              <a:rPr lang="nl-BE" altLang="en-US" dirty="0" smtClean="0"/>
              <a:t> </a:t>
            </a:r>
            <a:r>
              <a:rPr lang="nl-BE" altLang="en-US" dirty="0" err="1" smtClean="0"/>
              <a:t>guarantees</a:t>
            </a:r>
            <a:r>
              <a:rPr lang="nl-BE" altLang="en-US" dirty="0" smtClean="0"/>
              <a:t> on </a:t>
            </a:r>
            <a:r>
              <a:rPr lang="nl-BE" altLang="en-US" dirty="0" err="1" smtClean="0"/>
              <a:t>the</a:t>
            </a:r>
            <a:r>
              <a:rPr lang="nl-BE" altLang="en-US" dirty="0" smtClean="0"/>
              <a:t> level of information security, privacy </a:t>
            </a:r>
            <a:r>
              <a:rPr lang="nl-BE" altLang="en-US" dirty="0" err="1" smtClean="0"/>
              <a:t>protection</a:t>
            </a:r>
            <a:r>
              <a:rPr lang="nl-BE" altLang="en-US" dirty="0" smtClean="0"/>
              <a:t> </a:t>
            </a:r>
            <a:r>
              <a:rPr lang="nl-BE" altLang="en-US" dirty="0" err="1" smtClean="0"/>
              <a:t>and</a:t>
            </a:r>
            <a:r>
              <a:rPr lang="nl-BE" altLang="en-US" dirty="0" smtClean="0"/>
              <a:t> professional </a:t>
            </a:r>
            <a:r>
              <a:rPr lang="nl-BE" altLang="en-US" dirty="0" err="1" smtClean="0"/>
              <a:t>secrecy</a:t>
            </a:r>
            <a:endParaRPr lang="nl-BE" altLang="en-US" dirty="0" smtClean="0"/>
          </a:p>
          <a:p>
            <a:endParaRPr lang="nl-BE" altLang="en-US" dirty="0" smtClean="0"/>
          </a:p>
          <a:p>
            <a:r>
              <a:rPr lang="nl-BE" altLang="en-US" dirty="0" err="1"/>
              <a:t>w</a:t>
            </a:r>
            <a:r>
              <a:rPr lang="nl-BE" altLang="en-US" dirty="0" err="1" smtClean="0"/>
              <a:t>hat</a:t>
            </a:r>
            <a:r>
              <a:rPr lang="nl-BE" altLang="en-US" dirty="0" smtClean="0"/>
              <a:t>?</a:t>
            </a:r>
          </a:p>
          <a:p>
            <a:pPr lvl="1"/>
            <a:r>
              <a:rPr lang="nl-BE" altLang="en-US" dirty="0" err="1" smtClean="0"/>
              <a:t>optimization</a:t>
            </a:r>
            <a:r>
              <a:rPr lang="nl-BE" altLang="en-US" dirty="0" smtClean="0"/>
              <a:t> of </a:t>
            </a:r>
            <a:r>
              <a:rPr lang="nl-BE" altLang="en-US" dirty="0" err="1" smtClean="0"/>
              <a:t>the</a:t>
            </a:r>
            <a:r>
              <a:rPr lang="nl-BE" altLang="en-US" dirty="0" smtClean="0"/>
              <a:t> </a:t>
            </a:r>
            <a:r>
              <a:rPr lang="nl-BE" altLang="en-US" dirty="0" err="1" smtClean="0"/>
              <a:t>quality</a:t>
            </a:r>
            <a:r>
              <a:rPr lang="nl-BE" altLang="en-US" dirty="0" smtClean="0"/>
              <a:t> </a:t>
            </a:r>
            <a:r>
              <a:rPr lang="nl-BE" altLang="en-US" dirty="0" err="1" smtClean="0"/>
              <a:t>and</a:t>
            </a:r>
            <a:r>
              <a:rPr lang="nl-BE" altLang="en-US" dirty="0" smtClean="0"/>
              <a:t> </a:t>
            </a:r>
            <a:r>
              <a:rPr lang="nl-BE" altLang="en-US" dirty="0" err="1" smtClean="0"/>
              <a:t>continuity</a:t>
            </a:r>
            <a:r>
              <a:rPr lang="nl-BE" altLang="en-US" dirty="0" smtClean="0"/>
              <a:t> of </a:t>
            </a:r>
            <a:r>
              <a:rPr lang="nl-BE" altLang="en-US" dirty="0" err="1" smtClean="0"/>
              <a:t>the</a:t>
            </a:r>
            <a:r>
              <a:rPr lang="nl-BE" altLang="en-US" dirty="0" smtClean="0"/>
              <a:t> </a:t>
            </a:r>
            <a:r>
              <a:rPr lang="nl-BE" altLang="en-US" dirty="0" err="1" smtClean="0"/>
              <a:t>provision</a:t>
            </a:r>
            <a:r>
              <a:rPr lang="nl-BE" altLang="en-US" dirty="0" smtClean="0"/>
              <a:t> of health care </a:t>
            </a:r>
          </a:p>
          <a:p>
            <a:pPr lvl="1"/>
            <a:r>
              <a:rPr lang="nl-BE" altLang="en-US" dirty="0" err="1" smtClean="0"/>
              <a:t>optimization</a:t>
            </a:r>
            <a:r>
              <a:rPr lang="nl-BE" altLang="en-US" dirty="0" smtClean="0"/>
              <a:t> of </a:t>
            </a:r>
            <a:r>
              <a:rPr lang="nl-BE" altLang="en-US" dirty="0" err="1" smtClean="0"/>
              <a:t>the</a:t>
            </a:r>
            <a:r>
              <a:rPr lang="nl-BE" altLang="en-US" dirty="0" smtClean="0"/>
              <a:t> </a:t>
            </a:r>
            <a:r>
              <a:rPr lang="nl-BE" altLang="en-US" dirty="0" err="1" smtClean="0"/>
              <a:t>patient</a:t>
            </a:r>
            <a:r>
              <a:rPr lang="nl-BE" altLang="en-US" dirty="0" smtClean="0"/>
              <a:t> </a:t>
            </a:r>
            <a:r>
              <a:rPr lang="nl-BE" altLang="en-US" dirty="0" err="1" smtClean="0"/>
              <a:t>safety</a:t>
            </a:r>
            <a:endParaRPr lang="nl-BE" altLang="en-US" dirty="0" smtClean="0"/>
          </a:p>
          <a:p>
            <a:pPr lvl="1"/>
            <a:r>
              <a:rPr lang="nl-BE" altLang="en-US" dirty="0" err="1" smtClean="0"/>
              <a:t>simplification</a:t>
            </a:r>
            <a:r>
              <a:rPr lang="nl-BE" altLang="en-US" dirty="0" smtClean="0"/>
              <a:t> of </a:t>
            </a:r>
            <a:r>
              <a:rPr lang="nl-BE" altLang="en-US" dirty="0" err="1" smtClean="0"/>
              <a:t>the</a:t>
            </a:r>
            <a:r>
              <a:rPr lang="nl-BE" altLang="en-US" dirty="0" smtClean="0"/>
              <a:t> </a:t>
            </a:r>
            <a:r>
              <a:rPr lang="nl-BE" altLang="en-US" dirty="0" err="1" smtClean="0"/>
              <a:t>administrative</a:t>
            </a:r>
            <a:r>
              <a:rPr lang="nl-BE" altLang="en-US" dirty="0" smtClean="0"/>
              <a:t> </a:t>
            </a:r>
            <a:r>
              <a:rPr lang="nl-BE" altLang="en-US" dirty="0" err="1" smtClean="0"/>
              <a:t>formalities</a:t>
            </a:r>
            <a:r>
              <a:rPr lang="nl-BE" altLang="en-US" dirty="0" smtClean="0"/>
              <a:t> </a:t>
            </a:r>
            <a:r>
              <a:rPr lang="nl-BE" altLang="en-US" dirty="0" err="1" smtClean="0"/>
              <a:t>for</a:t>
            </a:r>
            <a:r>
              <a:rPr lang="nl-BE" altLang="en-US" dirty="0" smtClean="0"/>
              <a:t> </a:t>
            </a:r>
            <a:r>
              <a:rPr lang="nl-BE" altLang="en-US" dirty="0" err="1" smtClean="0"/>
              <a:t>all</a:t>
            </a:r>
            <a:r>
              <a:rPr lang="nl-BE" altLang="en-US" dirty="0" smtClean="0"/>
              <a:t> actors in health care</a:t>
            </a:r>
          </a:p>
          <a:p>
            <a:pPr lvl="1"/>
            <a:r>
              <a:rPr lang="nl-BE" altLang="en-US" dirty="0" smtClean="0"/>
              <a:t>proper support of health care policy </a:t>
            </a:r>
            <a:r>
              <a:rPr lang="nl-BE" altLang="en-US" dirty="0" err="1" smtClean="0"/>
              <a:t>and</a:t>
            </a:r>
            <a:r>
              <a:rPr lang="nl-BE" altLang="en-US" dirty="0" smtClean="0"/>
              <a:t> research</a:t>
            </a:r>
          </a:p>
        </p:txBody>
      </p:sp>
      <p:sp>
        <p:nvSpPr>
          <p:cNvPr id="4" name="Slide Number Placeholder 3"/>
          <p:cNvSpPr>
            <a:spLocks noGrp="1"/>
          </p:cNvSpPr>
          <p:nvPr>
            <p:ph type="sldNum" sz="quarter" idx="4"/>
          </p:nvPr>
        </p:nvSpPr>
        <p:spPr/>
        <p:txBody>
          <a:bodyPr/>
          <a:lstStyle/>
          <a:p>
            <a:fld id="{A7CC3638-A99D-674C-A789-FA84B7E5EA16}" type="slidenum">
              <a:rPr lang="nl-NL" smtClean="0"/>
              <a:pPr/>
              <a:t>33</a:t>
            </a:fld>
            <a:endParaRPr lang="nl-NL" dirty="0"/>
          </a:p>
        </p:txBody>
      </p:sp>
      <p:sp>
        <p:nvSpPr>
          <p:cNvPr id="2" name="Title 1"/>
          <p:cNvSpPr>
            <a:spLocks noGrp="1"/>
          </p:cNvSpPr>
          <p:nvPr>
            <p:ph type="title"/>
          </p:nvPr>
        </p:nvSpPr>
        <p:spPr/>
        <p:txBody>
          <a:bodyPr/>
          <a:lstStyle/>
          <a:p>
            <a:r>
              <a:rPr lang="nl-BE" altLang="en-US" smtClean="0"/>
              <a:t>Objectives of the eHealth-platform</a:t>
            </a:r>
            <a:endParaRPr lang="en-GB" dirty="0"/>
          </a:p>
        </p:txBody>
      </p:sp>
    </p:spTree>
    <p:extLst>
      <p:ext uri="{BB962C8B-B14F-4D97-AF65-F5344CB8AC3E}">
        <p14:creationId xmlns:p14="http://schemas.microsoft.com/office/powerpoint/2010/main" val="88593911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35661" y="2336576"/>
            <a:ext cx="3126357" cy="2659062"/>
            <a:chOff x="2955609" y="2523164"/>
            <a:chExt cx="3126848"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300" i="0" u="none" strike="noStrike" kern="1200" cap="none" spc="0" normalizeH="0" baseline="0" noProof="0" dirty="0" err="1" smtClean="0">
                  <a:ln>
                    <a:noFill/>
                  </a:ln>
                  <a:solidFill>
                    <a:srgbClr val="FFFFFF"/>
                  </a:solidFill>
                  <a:effectLst/>
                  <a:uLnTx/>
                  <a:uFillTx/>
                  <a:latin typeface="Calibri" panose="020F0502020204030204"/>
                </a:rPr>
                <a:t>Health</a:t>
              </a:r>
              <a:endParaRPr kumimoji="0" lang="fr-BE" sz="1300" i="0" u="none" strike="noStrike" kern="1200" cap="none" spc="0" normalizeH="0" baseline="0" noProof="0" dirty="0" smtClean="0">
                <a:ln>
                  <a:noFill/>
                </a:ln>
                <a:solidFill>
                  <a:srgbClr val="FFFFFF"/>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300" dirty="0" err="1" smtClean="0">
                  <a:solidFill>
                    <a:srgbClr val="FFFFFF"/>
                  </a:solidFill>
                  <a:latin typeface="Calibri" panose="020F0502020204030204"/>
                </a:rPr>
                <a:t>advantages</a:t>
              </a:r>
              <a:endParaRPr kumimoji="0" lang="fr-BE" sz="1300" i="0" u="none" strike="noStrike" kern="1200" cap="none" spc="0" normalizeH="0" baseline="0" noProof="0" dirty="0">
                <a:ln>
                  <a:noFill/>
                </a:ln>
                <a:solidFill>
                  <a:srgbClr val="FFFFFF"/>
                </a:solidFill>
                <a:effectLst/>
                <a:uLnTx/>
                <a:uFillTx/>
                <a:latin typeface="Calibri" panose="020F0502020204030204"/>
              </a:endParaRP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96522" y="3647926"/>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9" y="3830623"/>
              <a:ext cx="884376"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nl-BE" dirty="0" smtClean="0"/>
              <a:t>eHealth: </a:t>
            </a:r>
            <a:r>
              <a:rPr lang="nl-BE" dirty="0" err="1" smtClean="0"/>
              <a:t>some</a:t>
            </a:r>
            <a:r>
              <a:rPr lang="nl-BE" dirty="0" smtClean="0"/>
              <a:t> </a:t>
            </a:r>
            <a:r>
              <a:rPr lang="nl-BE" dirty="0" err="1" smtClean="0"/>
              <a:t>results</a:t>
            </a:r>
            <a:endParaRPr lang="fr-BE" dirty="0"/>
          </a:p>
        </p:txBody>
      </p:sp>
      <p:grpSp>
        <p:nvGrpSpPr>
          <p:cNvPr id="108" name="Group 107"/>
          <p:cNvGrpSpPr>
            <a:grpSpLocks/>
          </p:cNvGrpSpPr>
          <p:nvPr/>
        </p:nvGrpSpPr>
        <p:grpSpPr bwMode="auto">
          <a:xfrm>
            <a:off x="1862335" y="4949602"/>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551234" y="5107746"/>
                <a:ext cx="2087738" cy="1080570"/>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521069" y="5137894"/>
                <a:ext cx="2024232" cy="1058356"/>
              </a:xfrm>
              <a:prstGeom prst="rect">
                <a:avLst/>
              </a:prstGeom>
              <a:ln>
                <a:noFill/>
              </a:ln>
            </p:spPr>
            <p:txBody>
              <a:bodyPr anchor="ctr">
                <a:normAutofit/>
              </a:bodyPr>
              <a:lstStyle/>
              <a:p>
                <a:pPr lvl="0" algn="ctr" fontAlgn="auto">
                  <a:spcBef>
                    <a:spcPts val="0"/>
                  </a:spcBef>
                  <a:spcAft>
                    <a:spcPts val="0"/>
                  </a:spcAft>
                  <a:defRPr/>
                </a:pPr>
                <a:r>
                  <a:rPr lang="fr-BE" dirty="0" smtClean="0">
                    <a:solidFill>
                      <a:srgbClr val="FFFFFF"/>
                    </a:solidFill>
                    <a:latin typeface="Calibri" panose="020F0502020204030204"/>
                  </a:rPr>
                  <a:t>Consultation of </a:t>
                </a:r>
                <a:r>
                  <a:rPr lang="fr-BE" dirty="0" err="1" smtClean="0">
                    <a:solidFill>
                      <a:srgbClr val="FFFFFF"/>
                    </a:solidFill>
                    <a:latin typeface="Calibri" panose="020F0502020204030204"/>
                  </a:rPr>
                  <a:t>laboratory</a:t>
                </a:r>
                <a:r>
                  <a:rPr lang="fr-BE" dirty="0" smtClean="0">
                    <a:solidFill>
                      <a:srgbClr val="FFFFFF"/>
                    </a:solidFill>
                    <a:latin typeface="Calibri" panose="020F0502020204030204"/>
                  </a:rPr>
                  <a:t> </a:t>
                </a:r>
                <a:r>
                  <a:rPr lang="fr-BE" dirty="0" err="1" smtClean="0">
                    <a:solidFill>
                      <a:srgbClr val="FFFFFF"/>
                    </a:solidFill>
                    <a:latin typeface="Calibri" panose="020F0502020204030204"/>
                  </a:rPr>
                  <a:t>results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7" name="Picture 9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019" y="5163796"/>
              <a:ext cx="1016496" cy="1016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06" name="Group 105"/>
          <p:cNvGrpSpPr>
            <a:grpSpLocks/>
          </p:cNvGrpSpPr>
          <p:nvPr/>
        </p:nvGrpSpPr>
        <p:grpSpPr bwMode="auto">
          <a:xfrm>
            <a:off x="1898849" y="1196752"/>
            <a:ext cx="3204296" cy="1129420"/>
            <a:chOff x="518456" y="1382445"/>
            <a:chExt cx="3205014" cy="1129308"/>
          </a:xfrm>
        </p:grpSpPr>
        <p:grpSp>
          <p:nvGrpSpPr>
            <p:cNvPr id="11300" name="Group 93"/>
            <p:cNvGrpSpPr>
              <a:grpSpLocks/>
            </p:cNvGrpSpPr>
            <p:nvPr/>
          </p:nvGrpSpPr>
          <p:grpSpPr bwMode="auto">
            <a:xfrm>
              <a:off x="546770" y="1394932"/>
              <a:ext cx="3176700" cy="1080121"/>
              <a:chOff x="546770" y="1424385"/>
              <a:chExt cx="3176700" cy="1080121"/>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17252" y="1490470"/>
                <a:ext cx="2088031" cy="947645"/>
              </a:xfrm>
              <a:prstGeom prst="rect">
                <a:avLst/>
              </a:prstGeom>
            </p:spPr>
            <p:txBody>
              <a:bodyPr anchor="ctr">
                <a:normAutofit/>
              </a:bodyPr>
              <a:lstStyle/>
              <a:p>
                <a:pPr lvl="0" algn="ctr" fontAlgn="auto">
                  <a:spcBef>
                    <a:spcPts val="0"/>
                  </a:spcBef>
                  <a:spcAft>
                    <a:spcPts val="0"/>
                  </a:spcAft>
                  <a:defRPr/>
                </a:pPr>
                <a:r>
                  <a:rPr lang="en-US" dirty="0">
                    <a:solidFill>
                      <a:srgbClr val="FFFFFF"/>
                    </a:solidFill>
                    <a:latin typeface="Calibri" panose="020F0502020204030204"/>
                  </a:rPr>
                  <a:t>Medical history search via </a:t>
                </a:r>
                <a:r>
                  <a:rPr lang="en-US" dirty="0" err="1">
                    <a:solidFill>
                      <a:srgbClr val="FFFFFF"/>
                    </a:solidFill>
                    <a:latin typeface="Calibri" panose="020F0502020204030204"/>
                  </a:rPr>
                  <a:t>SumEHR</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1" name="Picture 9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75036" y="3104926"/>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lvl="0" algn="ctr" fontAlgn="auto">
                  <a:spcBef>
                    <a:spcPts val="0"/>
                  </a:spcBef>
                  <a:spcAft>
                    <a:spcPts val="0"/>
                  </a:spcAft>
                  <a:defRPr/>
                </a:pPr>
                <a:r>
                  <a:rPr lang="fr-BE" altLang="en-US" sz="1800" dirty="0" err="1" smtClean="0">
                    <a:solidFill>
                      <a:srgbClr val="FFFFFF"/>
                    </a:solidFill>
                    <a:latin typeface="Calibri" panose="020F0502020204030204"/>
                  </a:rPr>
                  <a:t>Medication</a:t>
                </a:r>
                <a:r>
                  <a:rPr lang="fr-BE" altLang="en-US" sz="1800" dirty="0" smtClean="0">
                    <a:solidFill>
                      <a:srgbClr val="FFFFFF"/>
                    </a:solidFill>
                    <a:latin typeface="Calibri" panose="020F0502020204030204"/>
                  </a:rPr>
                  <a:t> </a:t>
                </a:r>
                <a:r>
                  <a:rPr lang="fr-BE" altLang="en-US" sz="1800" dirty="0" err="1">
                    <a:solidFill>
                      <a:srgbClr val="FFFFFF"/>
                    </a:solidFill>
                    <a:latin typeface="Calibri" panose="020F0502020204030204"/>
                  </a:rPr>
                  <a:t>schedule</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1296" name="Picture 9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81998" y="1257076"/>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p:cNvSpPr txBox="1"/>
              <p:nvPr/>
            </p:nvSpPr>
            <p:spPr>
              <a:xfrm>
                <a:off x="6595224" y="1345242"/>
                <a:ext cx="2086561" cy="1038821"/>
              </a:xfrm>
              <a:prstGeom prst="rect">
                <a:avLst/>
              </a:prstGeom>
            </p:spPr>
            <p:txBody>
              <a:bodyPr anchor="ctr">
                <a:normAutofit/>
              </a:bodyPr>
              <a:lstStyle/>
              <a:p>
                <a:pPr marL="8255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Guidelines and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advice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available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online</a:t>
                </a:r>
              </a:p>
            </p:txBody>
          </p:sp>
        </p:grpSp>
        <p:pic>
          <p:nvPicPr>
            <p:cNvPr id="11291" name="Picture 98"/>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ep 5"/>
          <p:cNvGrpSpPr/>
          <p:nvPr/>
        </p:nvGrpSpPr>
        <p:grpSpPr>
          <a:xfrm>
            <a:off x="6769299" y="4921026"/>
            <a:ext cx="3254375" cy="1185862"/>
            <a:chOff x="6697291" y="5308156"/>
            <a:chExt cx="3254375" cy="1185862"/>
          </a:xfrm>
        </p:grpSpPr>
        <p:grpSp>
          <p:nvGrpSpPr>
            <p:cNvPr id="11283" name="Group 70"/>
            <p:cNvGrpSpPr>
              <a:grpSpLocks/>
            </p:cNvGrpSpPr>
            <p:nvPr/>
          </p:nvGrpSpPr>
          <p:grpSpPr bwMode="auto">
            <a:xfrm>
              <a:off x="6709991" y="5349431"/>
              <a:ext cx="3241675" cy="1095741"/>
              <a:chOff x="5507720" y="5116842"/>
              <a:chExt cx="3240572" cy="1094808"/>
            </a:xfrm>
          </p:grpSpPr>
          <p:sp>
            <p:nvSpPr>
              <p:cNvPr id="59" name="Rectangle 58"/>
              <p:cNvSpPr/>
              <p:nvPr/>
            </p:nvSpPr>
            <p:spPr>
              <a:xfrm>
                <a:off x="5507720" y="5116842"/>
                <a:ext cx="1152133" cy="10801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a:xfrm>
                <a:off x="6659853" y="5116842"/>
                <a:ext cx="2088439" cy="1080166"/>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a:xfrm>
                <a:off x="6584360" y="5153689"/>
                <a:ext cx="2086853" cy="1057961"/>
              </a:xfrm>
              <a:prstGeom prst="rect">
                <a:avLst/>
              </a:prstGeom>
            </p:spPr>
            <p:txBody>
              <a:bodyPr anchor="ctr">
                <a:normAutofit/>
              </a:bodyPr>
              <a:lstStyle/>
              <a:p>
                <a:pPr marL="177800" lvl="0" algn="ctr" fontAlgn="auto">
                  <a:spcBef>
                    <a:spcPts val="0"/>
                  </a:spcBef>
                  <a:spcAft>
                    <a:spcPts val="0"/>
                  </a:spcAft>
                  <a:defRPr/>
                </a:pPr>
                <a:r>
                  <a:rPr lang="fr-BE" dirty="0" err="1">
                    <a:solidFill>
                      <a:srgbClr val="FFFFFF"/>
                    </a:solidFill>
                    <a:latin typeface="Calibri" panose="020F0502020204030204"/>
                  </a:rPr>
                  <a:t>Electronic</a:t>
                </a:r>
                <a:r>
                  <a:rPr lang="fr-BE" dirty="0">
                    <a:solidFill>
                      <a:srgbClr val="FFFFFF"/>
                    </a:solidFill>
                    <a:latin typeface="Calibri" panose="020F0502020204030204"/>
                  </a:rPr>
                  <a:t> </a:t>
                </a:r>
                <a:r>
                  <a:rPr lang="fr-BE" dirty="0" err="1">
                    <a:solidFill>
                      <a:srgbClr val="FFFFFF"/>
                    </a:solidFill>
                    <a:latin typeface="Calibri" panose="020F0502020204030204"/>
                  </a:rPr>
                  <a:t>referral</a:t>
                </a:r>
                <a:r>
                  <a:rPr lang="fr-BE" dirty="0">
                    <a:solidFill>
                      <a:srgbClr val="FFFFFF"/>
                    </a:solidFill>
                    <a:latin typeface="Calibri" panose="020F0502020204030204"/>
                  </a:rPr>
                  <a:t> </a:t>
                </a:r>
                <a:r>
                  <a:rPr lang="fr-BE" dirty="0" err="1">
                    <a:solidFill>
                      <a:srgbClr val="FFFFFF"/>
                    </a:solidFill>
                    <a:latin typeface="Calibri" panose="020F0502020204030204"/>
                  </a:rPr>
                  <a:t>letters</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grpSp>
          <p:nvGrpSpPr>
            <p:cNvPr id="5" name="Groep 4"/>
            <p:cNvGrpSpPr/>
            <p:nvPr/>
          </p:nvGrpSpPr>
          <p:grpSpPr>
            <a:xfrm>
              <a:off x="6697291" y="5308156"/>
              <a:ext cx="1187215" cy="1185862"/>
              <a:chOff x="6697291" y="5308156"/>
              <a:chExt cx="1187215" cy="1185862"/>
            </a:xfrm>
          </p:grpSpPr>
          <p:pic>
            <p:nvPicPr>
              <p:cNvPr id="11285" name="Picture 99"/>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97291" y="5308156"/>
                <a:ext cx="1187215" cy="1185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100"/>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627382" y="5633450"/>
                <a:ext cx="167381" cy="1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90010" y="3108102"/>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6907193" y="3419905"/>
                <a:ext cx="1678594" cy="1080695"/>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Electronic</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prescriptions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34</a:t>
            </a:fld>
            <a:r>
              <a:rPr lang="fr-BE" smtClean="0"/>
              <a:t> </a:t>
            </a:r>
            <a:endParaRPr lang="fr-BE" dirty="0"/>
          </a:p>
        </p:txBody>
      </p:sp>
    </p:spTree>
    <p:extLst>
      <p:ext uri="{BB962C8B-B14F-4D97-AF65-F5344CB8AC3E}">
        <p14:creationId xmlns:p14="http://schemas.microsoft.com/office/powerpoint/2010/main" val="326422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325463"/>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Adminis</a:t>
              </a:r>
              <a:r>
                <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rPr>
                <a:t>- </a:t>
              </a: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trative</a:t>
              </a:r>
              <a:endPar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b="1" dirty="0" err="1" smtClean="0">
                  <a:solidFill>
                    <a:srgbClr val="FFFFFF"/>
                  </a:solidFill>
                  <a:latin typeface="Calibri" panose="020F0502020204030204"/>
                </a:rPr>
                <a:t>advantages</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Title 2"/>
          <p:cNvSpPr>
            <a:spLocks noGrp="1"/>
          </p:cNvSpPr>
          <p:nvPr>
            <p:ph type="title"/>
          </p:nvPr>
        </p:nvSpPr>
        <p:spPr/>
        <p:txBody>
          <a:bodyPr/>
          <a:lstStyle/>
          <a:p>
            <a:r>
              <a:rPr lang="nl-BE" smtClean="0"/>
              <a:t>eHealth: some results</a:t>
            </a:r>
            <a:endParaRPr lang="fr-BE" dirty="0"/>
          </a:p>
        </p:txBody>
      </p:sp>
      <p:grpSp>
        <p:nvGrpSpPr>
          <p:cNvPr id="17" name="Group 16"/>
          <p:cNvGrpSpPr>
            <a:grpSpLocks/>
          </p:cNvGrpSpPr>
          <p:nvPr/>
        </p:nvGrpSpPr>
        <p:grpSpPr bwMode="auto">
          <a:xfrm>
            <a:off x="1782513" y="1196752"/>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91147" y="1508529"/>
                <a:ext cx="2088765" cy="1062129"/>
              </a:xfrm>
              <a:prstGeom prst="rect">
                <a:avLst/>
              </a:prstGeom>
            </p:spPr>
            <p:txBody>
              <a:bodyPr>
                <a:norm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smtClean="0">
                    <a:solidFill>
                      <a:srgbClr val="FFFFFF"/>
                    </a:solidFill>
                    <a:latin typeface="Calibri" panose="020F0502020204030204"/>
                  </a:rPr>
                  <a:t>Pricing,</a:t>
                </a:r>
              </a:p>
              <a:p>
                <a:pPr lvl="0" algn="ctr" fontAlgn="auto">
                  <a:spcBef>
                    <a:spcPts val="0"/>
                  </a:spcBef>
                  <a:spcAft>
                    <a:spcPts val="0"/>
                  </a:spcAft>
                  <a:defRPr/>
                </a:pPr>
                <a:r>
                  <a:rPr lang="fr-BE" dirty="0" err="1" smtClean="0">
                    <a:solidFill>
                      <a:srgbClr val="FFFFFF"/>
                    </a:solidFill>
                    <a:latin typeface="Calibri" panose="020F0502020204030204"/>
                  </a:rPr>
                  <a:t>billing</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pic>
          <p:nvPicPr>
            <p:cNvPr id="12320" name="Picture 5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406552"/>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7000096" y="3419791"/>
                <a:ext cx="1498833" cy="1080525"/>
              </a:xfrm>
              <a:prstGeom prst="rect">
                <a:avLst/>
              </a:prstGeo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err="1">
                    <a:solidFill>
                      <a:srgbClr val="FFFFFF"/>
                    </a:solidFill>
                    <a:latin typeface="Calibri" panose="020F0502020204030204"/>
                  </a:rPr>
                  <a:t>Creating</a:t>
                </a:r>
                <a:r>
                  <a:rPr lang="fr-BE" dirty="0">
                    <a:solidFill>
                      <a:srgbClr val="FFFFFF"/>
                    </a:solidFill>
                    <a:latin typeface="Calibri" panose="020F0502020204030204"/>
                  </a:rPr>
                  <a:t> and </a:t>
                </a:r>
                <a:r>
                  <a:rPr lang="fr-BE" dirty="0" err="1">
                    <a:solidFill>
                      <a:srgbClr val="FFFFFF"/>
                    </a:solidFill>
                    <a:latin typeface="Calibri" panose="020F0502020204030204"/>
                  </a:rPr>
                  <a:t>sending</a:t>
                </a:r>
                <a:r>
                  <a:rPr lang="fr-BE" dirty="0">
                    <a:solidFill>
                      <a:srgbClr val="FFFFFF"/>
                    </a:solidFill>
                    <a:latin typeface="Calibri" panose="020F0502020204030204"/>
                  </a:rPr>
                  <a:t> </a:t>
                </a:r>
                <a:r>
                  <a:rPr lang="fr-BE" dirty="0" err="1">
                    <a:solidFill>
                      <a:srgbClr val="FFFFFF"/>
                    </a:solidFill>
                    <a:latin typeface="Calibri" panose="020F0502020204030204"/>
                  </a:rPr>
                  <a:t>certificates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5" name="Picture 6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253901"/>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477145" y="5137889"/>
                <a:ext cx="2295263" cy="1058212"/>
              </a:xfrm>
              <a:prstGeom prst="rect">
                <a:avLst/>
              </a:prstGeo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Updating the </a:t>
                </a:r>
                <a:r>
                  <a:rPr lang="en-US" dirty="0" err="1">
                    <a:solidFill>
                      <a:srgbClr val="FFFFFF"/>
                    </a:solidFill>
                    <a:latin typeface="Calibri" panose="020F0502020204030204"/>
                  </a:rPr>
                  <a:t>SumEHR</a:t>
                </a:r>
                <a:r>
                  <a:rPr lang="en-US" dirty="0">
                    <a:solidFill>
                      <a:srgbClr val="FFFFFF"/>
                    </a:solidFill>
                    <a:latin typeface="Calibri" panose="020F0502020204030204"/>
                  </a:rPr>
                  <a:t>, the medication schedule, ... </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0" name="Picture 6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ep 1"/>
          <p:cNvGrpSpPr/>
          <p:nvPr/>
        </p:nvGrpSpPr>
        <p:grpSpPr>
          <a:xfrm>
            <a:off x="4189164" y="5102002"/>
            <a:ext cx="3255963" cy="1089025"/>
            <a:chOff x="4189164" y="5456112"/>
            <a:chExt cx="3255963" cy="1089025"/>
          </a:xfrm>
        </p:grpSpPr>
        <p:sp>
          <p:nvSpPr>
            <p:cNvPr id="59" name="Rectangle 58"/>
            <p:cNvSpPr/>
            <p:nvPr/>
          </p:nvSpPr>
          <p:spPr bwMode="auto">
            <a:xfrm>
              <a:off x="4189164" y="5456112"/>
              <a:ext cx="1152525" cy="10810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bwMode="auto">
            <a:xfrm>
              <a:off x="5341689" y="5456112"/>
              <a:ext cx="2087563" cy="1081087"/>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bwMode="auto">
            <a:xfrm>
              <a:off x="5359152" y="5486274"/>
              <a:ext cx="2085975" cy="1058863"/>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Sending a</a:t>
              </a:r>
              <a:r>
                <a:rPr lang="en-US" dirty="0" smtClean="0">
                  <a:solidFill>
                    <a:srgbClr val="FFFFFF"/>
                  </a:solidFill>
                  <a:latin typeface="Calibri" panose="020F0502020204030204"/>
                </a:rPr>
                <a:t> </a:t>
              </a:r>
              <a:r>
                <a:rPr lang="en-US" dirty="0">
                  <a:solidFill>
                    <a:srgbClr val="FFFFFF"/>
                  </a:solidFill>
                  <a:latin typeface="Calibri" panose="020F0502020204030204"/>
                </a:rPr>
                <a:t>report to the GMF holder</a:t>
              </a:r>
              <a:endPar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2305" name="Picture 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77994" y="5477418"/>
              <a:ext cx="1063289" cy="106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425601"/>
            <a:ext cx="2949575" cy="1090612"/>
            <a:chOff x="6264041" y="3624287"/>
            <a:chExt cx="3169333" cy="1090476"/>
          </a:xfrm>
        </p:grpSpPr>
        <p:grpSp>
          <p:nvGrpSpPr>
            <p:cNvPr id="12299" name="Group 69"/>
            <p:cNvGrpSpPr>
              <a:grpSpLocks/>
            </p:cNvGrpSpPr>
            <p:nvPr/>
          </p:nvGrpSpPr>
          <p:grpSpPr bwMode="auto">
            <a:xfrm>
              <a:off x="6275982" y="3624287"/>
              <a:ext cx="3157392" cy="1090476"/>
              <a:chOff x="5588415" y="1304707"/>
              <a:chExt cx="3702827"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03" name="TextBox 52"/>
              <p:cNvSpPr txBox="1">
                <a:spLocks noChangeArrowheads="1"/>
              </p:cNvSpPr>
              <p:nvPr/>
            </p:nvSpPr>
            <p:spPr bwMode="auto">
              <a:xfrm>
                <a:off x="6751106" y="1344851"/>
                <a:ext cx="254013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altLang="en-US" sz="1600" b="0" i="0" u="none" strike="noStrike" kern="1200" cap="none" spc="0" normalizeH="0" baseline="0" noProof="0" dirty="0">
                  <a:ln>
                    <a:noFill/>
                  </a:ln>
                  <a:solidFill>
                    <a:srgbClr val="FFFFFF"/>
                  </a:solidFill>
                  <a:effectLst/>
                  <a:uLnTx/>
                  <a:uFillTx/>
                  <a:latin typeface="Arial" charset="0"/>
                  <a:ea typeface="+mn-ea"/>
                  <a:cs typeface="Arial" charset="0"/>
                </a:endParaRPr>
              </a:p>
              <a:p>
                <a:pPr marL="177800" marR="0" lvl="0" indent="0" algn="ctr" defTabSz="914400" rtl="0" eaLnBrk="1" fontAlgn="auto" latinLnBrk="0" hangingPunct="1">
                  <a:lnSpc>
                    <a:spcPct val="100000"/>
                  </a:lnSpc>
                  <a:spcBef>
                    <a:spcPts val="0"/>
                  </a:spcBef>
                  <a:spcAft>
                    <a:spcPts val="0"/>
                  </a:spcAft>
                  <a:buClrTx/>
                  <a:buSzTx/>
                  <a:buFontTx/>
                  <a:buNone/>
                  <a:tabLst/>
                  <a:defRPr/>
                </a:pPr>
                <a:r>
                  <a:rPr lang="fr-BE" altLang="en-US" sz="1800" noProof="0" dirty="0" smtClean="0">
                    <a:solidFill>
                      <a:srgbClr val="FFFFFF"/>
                    </a:solidFill>
                    <a:latin typeface="Calibri" panose="020F0502020204030204"/>
                  </a:rPr>
                  <a:t>Registrations</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2300"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35</a:t>
            </a:fld>
            <a:r>
              <a:rPr lang="fr-BE" smtClean="0"/>
              <a:t> </a:t>
            </a:r>
            <a:endParaRPr lang="fr-BE" dirty="0"/>
          </a:p>
        </p:txBody>
      </p:sp>
    </p:spTree>
    <p:extLst>
      <p:ext uri="{BB962C8B-B14F-4D97-AF65-F5344CB8AC3E}">
        <p14:creationId xmlns:p14="http://schemas.microsoft.com/office/powerpoint/2010/main" val="86728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7"/>
          <p:cNvSpPr>
            <a:spLocks noGrp="1"/>
          </p:cNvSpPr>
          <p:nvPr>
            <p:ph type="sldNum" sz="quarter" idx="4"/>
          </p:nvPr>
        </p:nvSpPr>
        <p:spPr/>
        <p:txBody>
          <a:bodyPr/>
          <a:lstStyle/>
          <a:p>
            <a:pPr>
              <a:defRPr/>
            </a:pPr>
            <a:fld id="{84AEDDD6-2727-439E-A96F-E9FD4CA77376}" type="slidenum">
              <a:rPr lang="en-GB" smtClean="0"/>
              <a:pPr>
                <a:defRPr/>
              </a:pPr>
              <a:t>36</a:t>
            </a:fld>
            <a:endParaRPr lang="en-GB" dirty="0"/>
          </a:p>
        </p:txBody>
      </p:sp>
      <p:sp>
        <p:nvSpPr>
          <p:cNvPr id="2" name="Title 1"/>
          <p:cNvSpPr>
            <a:spLocks noGrp="1"/>
          </p:cNvSpPr>
          <p:nvPr>
            <p:ph type="title"/>
          </p:nvPr>
        </p:nvSpPr>
        <p:spPr/>
        <p:txBody>
          <a:bodyPr/>
          <a:lstStyle/>
          <a:p>
            <a:r>
              <a:rPr lang="nl-BE" smtClean="0"/>
              <a:t>eHealth: some results</a:t>
            </a:r>
            <a:endParaRPr lang="fr-BE" dirty="0"/>
          </a:p>
        </p:txBody>
      </p:sp>
      <p:grpSp>
        <p:nvGrpSpPr>
          <p:cNvPr id="42" name="Group 41"/>
          <p:cNvGrpSpPr/>
          <p:nvPr/>
        </p:nvGrpSpPr>
        <p:grpSpPr>
          <a:xfrm>
            <a:off x="7903637" y="1369010"/>
            <a:ext cx="1418978" cy="1531404"/>
            <a:chOff x="3972232" y="818701"/>
            <a:chExt cx="2522626" cy="272249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598" y="818701"/>
              <a:ext cx="1274918" cy="1416202"/>
            </a:xfrm>
            <a:prstGeom prst="rect">
              <a:avLst/>
            </a:prstGeom>
          </p:spPr>
        </p:pic>
        <p:sp>
          <p:nvSpPr>
            <p:cNvPr id="12" name="Rectangle 11"/>
            <p:cNvSpPr/>
            <p:nvPr/>
          </p:nvSpPr>
          <p:spPr>
            <a:xfrm>
              <a:off x="3972232" y="2337449"/>
              <a:ext cx="2522626"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smtClean="0">
                  <a:solidFill>
                    <a:srgbClr val="4A6C5B"/>
                  </a:solidFill>
                  <a:latin typeface="Arial" panose="020B0604020202020204" pitchFamily="34" charset="0"/>
                  <a:cs typeface="Arial" panose="020B0604020202020204" pitchFamily="34" charset="0"/>
                </a:rPr>
                <a:t>193</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millions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messages/</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year</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via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eHealthBox</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43" name="Group 42"/>
          <p:cNvGrpSpPr/>
          <p:nvPr/>
        </p:nvGrpSpPr>
        <p:grpSpPr>
          <a:xfrm>
            <a:off x="5424685" y="1351684"/>
            <a:ext cx="1468671" cy="1652206"/>
            <a:chOff x="7395613" y="814615"/>
            <a:chExt cx="2610968" cy="2937251"/>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586" y="814615"/>
              <a:ext cx="1829571" cy="1829570"/>
            </a:xfrm>
            <a:prstGeom prst="rect">
              <a:avLst/>
            </a:prstGeom>
          </p:spPr>
        </p:pic>
        <p:sp>
          <p:nvSpPr>
            <p:cNvPr id="15" name="Rectangle 14"/>
            <p:cNvSpPr/>
            <p:nvPr/>
          </p:nvSpPr>
          <p:spPr>
            <a:xfrm>
              <a:off x="7395613" y="2548120"/>
              <a:ext cx="2610968" cy="120374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+97</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t>
              </a:r>
              <a:endParaRPr kumimoji="0" lang="fr-BE" sz="20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GPs</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make</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eHealth services</a:t>
              </a:r>
            </a:p>
          </p:txBody>
        </p:sp>
      </p:grpSp>
      <p:grpSp>
        <p:nvGrpSpPr>
          <p:cNvPr id="3" name="Group 2"/>
          <p:cNvGrpSpPr/>
          <p:nvPr/>
        </p:nvGrpSpPr>
        <p:grpSpPr>
          <a:xfrm>
            <a:off x="7169811" y="3299093"/>
            <a:ext cx="2886629" cy="1647822"/>
            <a:chOff x="4532721" y="4860280"/>
            <a:chExt cx="5131784" cy="2929461"/>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206" y="4860280"/>
              <a:ext cx="2323125" cy="1240847"/>
            </a:xfrm>
            <a:prstGeom prst="rect">
              <a:avLst/>
            </a:prstGeom>
          </p:spPr>
        </p:pic>
        <p:sp>
          <p:nvSpPr>
            <p:cNvPr id="26" name="Rectangle 25"/>
            <p:cNvSpPr/>
            <p:nvPr/>
          </p:nvSpPr>
          <p:spPr>
            <a:xfrm>
              <a:off x="4532721" y="6285055"/>
              <a:ext cx="5131784" cy="1504686"/>
            </a:xfrm>
            <a:prstGeom prst="rect">
              <a:avLst/>
            </a:prstGeom>
          </p:spPr>
          <p:txBody>
            <a:bodyPr wrap="square">
              <a:spAutoFit/>
            </a:bodyPr>
            <a:lstStyle/>
            <a:p>
              <a:pPr lvl="0" algn="ctr">
                <a:defRPr/>
              </a:pPr>
              <a:r>
                <a:rPr lang="fr-BE" sz="1600" b="1" dirty="0">
                  <a:solidFill>
                    <a:srgbClr val="4A6C5B"/>
                  </a:solidFill>
                  <a:latin typeface="Arial" panose="020B0604020202020204" pitchFamily="34" charset="0"/>
                  <a:cs typeface="Arial" panose="020B0604020202020204" pitchFamily="34" charset="0"/>
                </a:rPr>
                <a:t>4.346.796</a:t>
              </a:r>
            </a:p>
            <a:p>
              <a:pPr lvl="0" algn="ctr">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Belgian patients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Summary </a:t>
              </a: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Electronic Health Records in health vaults  </a:t>
              </a:r>
            </a:p>
          </p:txBody>
        </p:sp>
      </p:grpSp>
      <p:grpSp>
        <p:nvGrpSpPr>
          <p:cNvPr id="41" name="Group 40"/>
          <p:cNvGrpSpPr/>
          <p:nvPr/>
        </p:nvGrpSpPr>
        <p:grpSpPr>
          <a:xfrm>
            <a:off x="1827700" y="1268760"/>
            <a:ext cx="2674130" cy="1663122"/>
            <a:chOff x="-373947" y="598714"/>
            <a:chExt cx="4754013" cy="2956662"/>
          </a:xfrm>
        </p:grpSpPr>
        <p:grpSp>
          <p:nvGrpSpPr>
            <p:cNvPr id="13" name="Group 12"/>
            <p:cNvGrpSpPr/>
            <p:nvPr/>
          </p:nvGrpSpPr>
          <p:grpSpPr>
            <a:xfrm>
              <a:off x="866130" y="598714"/>
              <a:ext cx="1973439" cy="1614997"/>
              <a:chOff x="660507" y="708577"/>
              <a:chExt cx="1973439" cy="161499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07" y="708577"/>
                <a:ext cx="1973439" cy="161499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9497" t="36834" r="39089" b="37666"/>
              <a:stretch/>
            </p:blipFill>
            <p:spPr>
              <a:xfrm>
                <a:off x="1322022" y="877528"/>
                <a:ext cx="844551" cy="823033"/>
              </a:xfrm>
              <a:prstGeom prst="rect">
                <a:avLst/>
              </a:prstGeom>
            </p:spPr>
          </p:pic>
        </p:grpSp>
        <p:sp>
          <p:nvSpPr>
            <p:cNvPr id="40" name="Rectangle 39"/>
            <p:cNvSpPr/>
            <p:nvPr/>
          </p:nvSpPr>
          <p:spPr>
            <a:xfrm>
              <a:off x="-373947" y="2351628"/>
              <a:ext cx="4754013"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&gt; </a:t>
              </a:r>
              <a:r>
                <a:rPr lang="fr-BE" sz="1600" b="1" dirty="0" smtClean="0">
                  <a:solidFill>
                    <a:srgbClr val="4A6C5B"/>
                  </a:solidFill>
                  <a:latin typeface="Arial" panose="020B0604020202020204" pitchFamily="34" charset="0"/>
                  <a:cs typeface="Arial" panose="020B0604020202020204" pitchFamily="34" charset="0"/>
                </a:rPr>
                <a:t>88,5 </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Belgian</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citizens</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have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given</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an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informed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consent for data sharing</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048111" y="3299093"/>
            <a:ext cx="2233304" cy="1610201"/>
            <a:chOff x="2795148" y="3310960"/>
            <a:chExt cx="2233304" cy="1610201"/>
          </a:xfrm>
        </p:grpSpPr>
        <p:grpSp>
          <p:nvGrpSpPr>
            <p:cNvPr id="35" name="Group 34"/>
            <p:cNvGrpSpPr/>
            <p:nvPr/>
          </p:nvGrpSpPr>
          <p:grpSpPr>
            <a:xfrm>
              <a:off x="3071367" y="4205657"/>
              <a:ext cx="736099" cy="702051"/>
              <a:chOff x="-253508" y="4873479"/>
              <a:chExt cx="1308619" cy="1248090"/>
            </a:xfrm>
          </p:grpSpPr>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25597" y="4873479"/>
                <a:ext cx="932287" cy="932287"/>
              </a:xfrm>
              <a:prstGeom prst="rect">
                <a:avLst/>
              </a:prstGeom>
            </p:spPr>
          </p:pic>
          <p:sp>
            <p:nvSpPr>
              <p:cNvPr id="21" name="Rectangle 20"/>
              <p:cNvSpPr/>
              <p:nvPr/>
            </p:nvSpPr>
            <p:spPr>
              <a:xfrm>
                <a:off x="-253508" y="5656485"/>
                <a:ext cx="1308619" cy="465084"/>
              </a:xfrm>
              <a:prstGeom prst="rect">
                <a:avLst/>
              </a:prstGeom>
            </p:spPr>
            <p:txBody>
              <a:bodyPr wrap="none">
                <a:spAutoFit/>
              </a:bodyPr>
              <a:lstStyle/>
              <a:p>
                <a:pPr lvl="0">
                  <a:defRPr/>
                </a:pPr>
                <a:r>
                  <a:rPr lang="fr-BE" sz="1100" b="1" dirty="0" smtClean="0">
                    <a:solidFill>
                      <a:srgbClr val="4A6C5B"/>
                    </a:solidFill>
                    <a:latin typeface="Arial" panose="020B0604020202020204" pitchFamily="34" charset="0"/>
                    <a:cs typeface="Arial" panose="020B0604020202020204" pitchFamily="34" charset="0"/>
                  </a:rPr>
                  <a:t>&gt; </a:t>
                </a:r>
                <a:r>
                  <a:rPr lang="fr-BE" sz="1100" b="1" dirty="0">
                    <a:solidFill>
                      <a:srgbClr val="4A6C5B"/>
                    </a:solidFill>
                    <a:latin typeface="Arial" panose="020B0604020202020204" pitchFamily="34" charset="0"/>
                    <a:cs typeface="Arial" panose="020B0604020202020204" pitchFamily="34" charset="0"/>
                  </a:rPr>
                  <a:t>29.000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7" name="Group 36"/>
            <p:cNvGrpSpPr/>
            <p:nvPr/>
          </p:nvGrpSpPr>
          <p:grpSpPr>
            <a:xfrm>
              <a:off x="3856029" y="4205656"/>
              <a:ext cx="619080" cy="715505"/>
              <a:chOff x="2436488" y="4873477"/>
              <a:chExt cx="1100586" cy="1272008"/>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491629" y="4873477"/>
                <a:ext cx="1015550" cy="1015549"/>
              </a:xfrm>
              <a:prstGeom prst="rect">
                <a:avLst/>
              </a:prstGeom>
            </p:spPr>
          </p:pic>
          <p:sp>
            <p:nvSpPr>
              <p:cNvPr id="22" name="Rectangle 21"/>
              <p:cNvSpPr/>
              <p:nvPr/>
            </p:nvSpPr>
            <p:spPr>
              <a:xfrm>
                <a:off x="2436488" y="5680401"/>
                <a:ext cx="1100586" cy="465084"/>
              </a:xfrm>
              <a:prstGeom prst="rect">
                <a:avLst/>
              </a:prstGeom>
            </p:spPr>
            <p:txBody>
              <a:bodyPr wrap="none">
                <a:spAutoFit/>
              </a:bodyPr>
              <a:lstStyle/>
              <a:p>
                <a:pPr lvl="0">
                  <a:defRPr/>
                </a:pPr>
                <a:r>
                  <a:rPr lang="fr-BE" sz="1100" b="1" dirty="0">
                    <a:solidFill>
                      <a:srgbClr val="4A6C5B"/>
                    </a:solidFill>
                    <a:latin typeface="Arial" panose="020B0604020202020204" pitchFamily="34" charset="0"/>
                    <a:cs typeface="Arial" panose="020B0604020202020204" pitchFamily="34" charset="0"/>
                  </a:rPr>
                  <a:t>&gt; 4000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8" name="Group 37"/>
            <p:cNvGrpSpPr/>
            <p:nvPr/>
          </p:nvGrpSpPr>
          <p:grpSpPr>
            <a:xfrm>
              <a:off x="2860069" y="3563342"/>
              <a:ext cx="2103461" cy="679815"/>
              <a:chOff x="1617638" y="5934586"/>
              <a:chExt cx="2751898" cy="889123"/>
            </a:xfrm>
          </p:grpSpPr>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24" name="Rectangle 23"/>
              <p:cNvSpPr/>
              <p:nvPr/>
            </p:nvSpPr>
            <p:spPr>
              <a:xfrm>
                <a:off x="1617638" y="6380918"/>
                <a:ext cx="2751898" cy="4427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13,4 millions/</a:t>
                </a:r>
                <a:r>
                  <a:rPr lang="fr-BE" sz="1600" b="1" dirty="0" err="1">
                    <a:solidFill>
                      <a:srgbClr val="4A6C5B"/>
                    </a:solidFill>
                    <a:latin typeface="Arial" panose="020B0604020202020204" pitchFamily="34" charset="0"/>
                    <a:cs typeface="Arial" panose="020B0604020202020204" pitchFamily="34" charset="0"/>
                  </a:rPr>
                  <a:t>month</a:t>
                </a:r>
                <a:endParaRPr lang="fr-BE" sz="16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2795148" y="3310960"/>
              <a:ext cx="2233304" cy="307777"/>
            </a:xfrm>
            <a:prstGeom prst="rect">
              <a:avLst/>
            </a:prstGeom>
            <a:solidFill>
              <a:srgbClr val="4A6C5B"/>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Electronic</a:t>
              </a:r>
              <a:r>
                <a:rPr kumimoji="0" lang="fr-BE"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prescriptions</a:t>
              </a:r>
              <a:endParaRPr kumimoji="0" lang="fr-BE"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243642" y="4732082"/>
            <a:ext cx="3358217" cy="1597681"/>
            <a:chOff x="4042167" y="4113743"/>
            <a:chExt cx="3358217" cy="1597681"/>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0440" y="4113743"/>
              <a:ext cx="1062151" cy="1088454"/>
            </a:xfrm>
            <a:prstGeom prst="rect">
              <a:avLst/>
            </a:prstGeom>
          </p:spPr>
        </p:pic>
        <p:sp>
          <p:nvSpPr>
            <p:cNvPr id="5" name="Rectangle 4"/>
            <p:cNvSpPr/>
            <p:nvPr/>
          </p:nvSpPr>
          <p:spPr>
            <a:xfrm>
              <a:off x="4042167" y="5034316"/>
              <a:ext cx="3358217" cy="677108"/>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215 millions</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electronic</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documents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available</a:t>
              </a:r>
              <a:endPar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hospitals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and</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clinical</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labs</a:t>
              </a:r>
            </a:p>
          </p:txBody>
        </p:sp>
      </p:grpSp>
      <p:sp>
        <p:nvSpPr>
          <p:cNvPr id="3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grpSp>
        <p:nvGrpSpPr>
          <p:cNvPr id="18" name="Group 17"/>
          <p:cNvGrpSpPr/>
          <p:nvPr/>
        </p:nvGrpSpPr>
        <p:grpSpPr>
          <a:xfrm>
            <a:off x="5260559" y="3244081"/>
            <a:ext cx="1631103" cy="1168862"/>
            <a:chOff x="5222177" y="3199474"/>
            <a:chExt cx="1631103" cy="1168862"/>
          </a:xfrm>
        </p:grpSpPr>
        <p:grpSp>
          <p:nvGrpSpPr>
            <p:cNvPr id="17" name="Group 16"/>
            <p:cNvGrpSpPr/>
            <p:nvPr/>
          </p:nvGrpSpPr>
          <p:grpSpPr>
            <a:xfrm>
              <a:off x="5222177" y="3199474"/>
              <a:ext cx="1631103" cy="1168862"/>
              <a:chOff x="5490116" y="2902310"/>
              <a:chExt cx="1631103" cy="1168862"/>
            </a:xfrm>
          </p:grpSpPr>
          <p:sp>
            <p:nvSpPr>
              <p:cNvPr id="29" name="Rectangle 28"/>
              <p:cNvSpPr/>
              <p:nvPr/>
            </p:nvSpPr>
            <p:spPr>
              <a:xfrm>
                <a:off x="5490116" y="3563341"/>
                <a:ext cx="163110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smtClean="0">
                    <a:solidFill>
                      <a:srgbClr val="4A6C5B"/>
                    </a:solidFill>
                    <a:latin typeface="Arial" panose="020B0604020202020204" pitchFamily="34" charset="0"/>
                    <a:cs typeface="Arial" panose="020B0604020202020204" pitchFamily="34" charset="0"/>
                  </a:rPr>
                  <a:t>19</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.600.000.000</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igital transactions</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14"/>
              <a:stretch>
                <a:fillRect/>
              </a:stretch>
            </p:blipFill>
            <p:spPr>
              <a:xfrm>
                <a:off x="5847472" y="2902310"/>
                <a:ext cx="986904" cy="637115"/>
              </a:xfrm>
              <a:prstGeom prst="rect">
                <a:avLst/>
              </a:prstGeom>
            </p:spPr>
          </p:pic>
        </p:grpSp>
        <p:sp>
          <p:nvSpPr>
            <p:cNvPr id="4" name="Rectangle 3"/>
            <p:cNvSpPr/>
            <p:nvPr/>
          </p:nvSpPr>
          <p:spPr>
            <a:xfrm>
              <a:off x="5626773" y="3457597"/>
              <a:ext cx="914400" cy="363099"/>
            </a:xfrm>
            <a:prstGeom prst="rect">
              <a:avLst/>
            </a:prstGeom>
            <a:solidFill>
              <a:srgbClr val="90A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smtClean="0">
                  <a:solidFill>
                    <a:srgbClr val="49685C"/>
                  </a:solidFill>
                </a:rPr>
                <a:t>2021</a:t>
              </a:r>
              <a:endParaRPr lang="fr-BE" sz="2400" b="1" dirty="0">
                <a:solidFill>
                  <a:srgbClr val="49685C"/>
                </a:solidFill>
              </a:endParaRPr>
            </a:p>
          </p:txBody>
        </p:sp>
      </p:grpSp>
    </p:spTree>
    <p:extLst>
      <p:ext uri="{BB962C8B-B14F-4D97-AF65-F5344CB8AC3E}">
        <p14:creationId xmlns:p14="http://schemas.microsoft.com/office/powerpoint/2010/main" val="3489247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
        <p:nvSpPr>
          <p:cNvPr id="3" name="Title 2"/>
          <p:cNvSpPr>
            <a:spLocks noGrp="1"/>
          </p:cNvSpPr>
          <p:nvPr>
            <p:ph type="title"/>
          </p:nvPr>
        </p:nvSpPr>
        <p:spPr/>
        <p:txBody>
          <a:bodyPr/>
          <a:lstStyle/>
          <a:p>
            <a:r>
              <a:rPr lang="nl-BE" smtClean="0"/>
              <a:t>eHealth: architecture</a:t>
            </a:r>
            <a:endParaRPr lang="en-US" dirty="0"/>
          </a:p>
        </p:txBody>
      </p:sp>
      <p:pic>
        <p:nvPicPr>
          <p:cNvPr id="56" name="Picture 7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378" y="580834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066228" y="3855717"/>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400" b="1" i="1"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Oval 84"/>
          <p:cNvSpPr>
            <a:spLocks noChangeArrowheads="1"/>
          </p:cNvSpPr>
          <p:nvPr/>
        </p:nvSpPr>
        <p:spPr bwMode="auto">
          <a:xfrm>
            <a:off x="9427467" y="3849367"/>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Rectangle 85"/>
          <p:cNvSpPr>
            <a:spLocks noChangeArrowheads="1"/>
          </p:cNvSpPr>
          <p:nvPr/>
        </p:nvSpPr>
        <p:spPr bwMode="auto">
          <a:xfrm>
            <a:off x="2575817" y="3857305"/>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60" name="Oval 86"/>
          <p:cNvSpPr>
            <a:spLocks noChangeArrowheads="1"/>
          </p:cNvSpPr>
          <p:nvPr/>
        </p:nvSpPr>
        <p:spPr bwMode="auto">
          <a:xfrm>
            <a:off x="3345753" y="411289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Oval 87"/>
          <p:cNvSpPr>
            <a:spLocks noChangeArrowheads="1"/>
          </p:cNvSpPr>
          <p:nvPr/>
        </p:nvSpPr>
        <p:spPr bwMode="auto">
          <a:xfrm>
            <a:off x="9251253" y="410654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Rectangle 88"/>
          <p:cNvSpPr>
            <a:spLocks noChangeArrowheads="1"/>
          </p:cNvSpPr>
          <p:nvPr/>
        </p:nvSpPr>
        <p:spPr bwMode="auto">
          <a:xfrm>
            <a:off x="3748980" y="4116067"/>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Basic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07766F"/>
                </a:solidFill>
                <a:effectLst>
                  <a:outerShdw blurRad="38100" dist="38100" dir="2700000" algn="tl">
                    <a:srgbClr val="000000"/>
                  </a:outerShdw>
                </a:effectLst>
                <a:uLnTx/>
                <a:uFillTx/>
                <a:latin typeface="Calibri" panose="020F0502020204030204"/>
                <a:ea typeface="+mn-ea"/>
                <a:cs typeface="Arial" charset="0"/>
              </a:rPr>
              <a:t>eHealth-</a:t>
            </a:r>
            <a:r>
              <a:rPr kumimoji="0" lang="nl-BE" sz="2400" b="1" i="1" u="none" strike="noStrike" kern="1200" cap="none" spc="0" normalizeH="0" baseline="0" noProof="0" dirty="0">
                <a:ln>
                  <a:noFill/>
                </a:ln>
                <a:solidFill>
                  <a:srgbClr val="C00000"/>
                </a:solidFill>
                <a:effectLst>
                  <a:outerShdw blurRad="38100" dist="38100" dir="2700000" algn="tl">
                    <a:srgbClr val="000000"/>
                  </a:outerShdw>
                </a:effectLst>
                <a:uLnTx/>
                <a:uFillTx/>
                <a:latin typeface="Calibri" panose="020F0502020204030204"/>
                <a:ea typeface="+mn-ea"/>
                <a:cs typeface="Arial" charset="0"/>
              </a:rPr>
              <a:t>platform</a:t>
            </a:r>
          </a:p>
        </p:txBody>
      </p:sp>
      <p:sp>
        <p:nvSpPr>
          <p:cNvPr id="63" name="Text Box 89"/>
          <p:cNvSpPr txBox="1">
            <a:spLocks noChangeArrowheads="1"/>
          </p:cNvSpPr>
          <p:nvPr/>
        </p:nvSpPr>
        <p:spPr bwMode="auto">
          <a:xfrm>
            <a:off x="2015428" y="4330380"/>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alt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Network</a:t>
            </a:r>
          </a:p>
        </p:txBody>
      </p:sp>
      <p:pic>
        <p:nvPicPr>
          <p:cNvPr id="64" name="Picture 3"/>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866705" y="571150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08171" y="1052736"/>
            <a:ext cx="2286000" cy="762000"/>
          </a:xfrm>
          <a:prstGeom prst="ellipse">
            <a:avLst/>
          </a:prstGeom>
          <a:noFill/>
          <a:ln w="9525">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Patients</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providers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and</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a:t>
            </a: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institutions</a:t>
            </a:r>
            <a:endParaRPr kumimoji="0" lang="nl-BE" sz="20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Calibri" panose="020F0502020204030204"/>
              <a:ea typeface="+mn-ea"/>
              <a:cs typeface="Arial" charset="0"/>
            </a:endParaRPr>
          </a:p>
        </p:txBody>
      </p:sp>
      <p:sp>
        <p:nvSpPr>
          <p:cNvPr id="66" name="AutoShape 13"/>
          <p:cNvSpPr>
            <a:spLocks noChangeArrowheads="1"/>
          </p:cNvSpPr>
          <p:nvPr/>
        </p:nvSpPr>
        <p:spPr bwMode="blackWhite">
          <a:xfrm>
            <a:off x="7517703"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7" name="AutoShape 14"/>
          <p:cNvSpPr>
            <a:spLocks noChangeArrowheads="1"/>
          </p:cNvSpPr>
          <p:nvPr/>
        </p:nvSpPr>
        <p:spPr bwMode="blackWhite">
          <a:xfrm>
            <a:off x="8816278"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8" name="AutoShape 16"/>
          <p:cNvSpPr>
            <a:spLocks noChangeArrowheads="1"/>
          </p:cNvSpPr>
          <p:nvPr/>
        </p:nvSpPr>
        <p:spPr bwMode="blackWhite">
          <a:xfrm>
            <a:off x="6333428"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pic>
        <p:nvPicPr>
          <p:cNvPr id="69" name="Picture 20" descr="FOD_tekenin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09867" y="573849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08150" y="6089328"/>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Suppliers</a:t>
            </a:r>
          </a:p>
        </p:txBody>
      </p:sp>
      <p:sp>
        <p:nvSpPr>
          <p:cNvPr id="71" name="Rectangle 22"/>
          <p:cNvSpPr>
            <a:spLocks noChangeArrowheads="1"/>
          </p:cNvSpPr>
          <p:nvPr/>
        </p:nvSpPr>
        <p:spPr bwMode="auto">
          <a:xfrm>
            <a:off x="2267135" y="3466778"/>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U</a:t>
            </a:r>
            <a:r>
              <a:rPr kumimoji="0" lang="nl-BE" altLang="en-US" sz="2000" b="1" i="1" u="none" strike="noStrike" kern="1200" cap="none" spc="0" normalizeH="0" baseline="0" noProof="0" dirty="0" smtClean="0">
                <a:ln>
                  <a:noFill/>
                </a:ln>
                <a:solidFill>
                  <a:srgbClr val="CC9900"/>
                </a:solidFill>
                <a:effectLst/>
                <a:uLnTx/>
                <a:uFillTx/>
                <a:latin typeface="Calibri" pitchFamily="34" charset="0"/>
                <a:ea typeface="+mn-ea"/>
                <a:cs typeface="Arial" pitchFamily="34" charset="0"/>
              </a:rPr>
              <a:t>sers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72" name="AutoShape 23">
            <a:hlinkClick r:id="" action="ppaction://noaction" highlightClick="1"/>
          </p:cNvPr>
          <p:cNvSpPr>
            <a:spLocks noChangeArrowheads="1"/>
          </p:cNvSpPr>
          <p:nvPr/>
        </p:nvSpPr>
        <p:spPr bwMode="blackWhite">
          <a:xfrm>
            <a:off x="5084065" y="248094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3E6E5A"/>
                </a:solidFill>
                <a:effectLst>
                  <a:outerShdw blurRad="38100" dist="38100" dir="2700000" algn="tl">
                    <a:srgbClr val="000000"/>
                  </a:outerShdw>
                </a:effectLst>
                <a:uLnTx/>
                <a:uFillTx/>
                <a:latin typeface="Calibri" panose="020F0502020204030204"/>
                <a:ea typeface="+mn-ea"/>
                <a:cs typeface="Arial" charset="0"/>
              </a:rPr>
              <a:t>eHealth</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-portal</a:t>
            </a:r>
          </a:p>
        </p:txBody>
      </p:sp>
      <p:grpSp>
        <p:nvGrpSpPr>
          <p:cNvPr id="73" name="Group 24"/>
          <p:cNvGrpSpPr>
            <a:grpSpLocks/>
          </p:cNvGrpSpPr>
          <p:nvPr/>
        </p:nvGrpSpPr>
        <p:grpSpPr bwMode="auto">
          <a:xfrm>
            <a:off x="2351978" y="1687190"/>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a:t>
              </a:r>
              <a:r>
                <a:rPr kumimoji="0" lang="nl-BE" sz="1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Ministry</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 </a:t>
              </a:r>
              <a:endParaRPr kumimoji="0" lang="nl-BE" sz="10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79" name="Picture 30" descr="FOD_tekeni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763765" y="2026917"/>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a:t>
            </a:r>
            <a:r>
              <a:rPr kumimoji="0" lang="nl-BE" sz="1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institution</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81" name="AutoShape 32">
            <a:hlinkClick r:id="" action="ppaction://noaction" highlightClick="1"/>
          </p:cNvPr>
          <p:cNvSpPr>
            <a:spLocks noChangeArrowheads="1"/>
          </p:cNvSpPr>
          <p:nvPr/>
        </p:nvSpPr>
        <p:spPr bwMode="blackWhite">
          <a:xfrm>
            <a:off x="8171753" y="250157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2" name="AutoShape 33">
            <a:hlinkClick r:id="" action="ppaction://noaction" highlightClick="1"/>
          </p:cNvPr>
          <p:cNvSpPr>
            <a:spLocks noChangeArrowheads="1"/>
          </p:cNvSpPr>
          <p:nvPr/>
        </p:nvSpPr>
        <p:spPr bwMode="blackWhite">
          <a:xfrm>
            <a:off x="8235253" y="25666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3" name="AutoShape 34">
            <a:hlinkClick r:id="" action="ppaction://noaction" highlightClick="1"/>
          </p:cNvPr>
          <p:cNvSpPr>
            <a:spLocks noChangeArrowheads="1"/>
          </p:cNvSpPr>
          <p:nvPr/>
        </p:nvSpPr>
        <p:spPr bwMode="blackWhite">
          <a:xfrm>
            <a:off x="8298753" y="2631755"/>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4" name="AutoShape 35">
            <a:hlinkClick r:id="" action="ppaction://noaction" highlightClick="1"/>
          </p:cNvPr>
          <p:cNvSpPr>
            <a:spLocks noChangeArrowheads="1"/>
          </p:cNvSpPr>
          <p:nvPr/>
        </p:nvSpPr>
        <p:spPr bwMode="blackWhite">
          <a:xfrm>
            <a:off x="8362253" y="269684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85" name="AutoShape 36">
            <a:hlinkClick r:id="" action="ppaction://noaction" highlightClick="1"/>
          </p:cNvPr>
          <p:cNvSpPr>
            <a:spLocks noChangeArrowheads="1"/>
          </p:cNvSpPr>
          <p:nvPr/>
        </p:nvSpPr>
        <p:spPr bwMode="blackWhite">
          <a:xfrm>
            <a:off x="6455665" y="248094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MyCareNet</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86" name="AutoShape 37">
            <a:hlinkClick r:id="" action="ppaction://noaction" highlightClick="1"/>
          </p:cNvPr>
          <p:cNvSpPr>
            <a:spLocks noChangeArrowheads="1"/>
          </p:cNvSpPr>
          <p:nvPr/>
        </p:nvSpPr>
        <p:spPr bwMode="blackWhite">
          <a:xfrm>
            <a:off x="6904928" y="28079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7" name="AutoShape 38">
            <a:hlinkClick r:id="" action="ppaction://noaction" highlightClick="1"/>
          </p:cNvPr>
          <p:cNvSpPr>
            <a:spLocks noChangeArrowheads="1"/>
          </p:cNvSpPr>
          <p:nvPr/>
        </p:nvSpPr>
        <p:spPr bwMode="blackWhite">
          <a:xfrm>
            <a:off x="6968428" y="28730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8" name="AutoShape 39">
            <a:hlinkClick r:id="" action="ppaction://noaction" highlightClick="1"/>
          </p:cNvPr>
          <p:cNvSpPr>
            <a:spLocks noChangeArrowheads="1"/>
          </p:cNvSpPr>
          <p:nvPr/>
        </p:nvSpPr>
        <p:spPr bwMode="blackWhite">
          <a:xfrm>
            <a:off x="7033517" y="293814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9" name="AutoShape 40">
            <a:hlinkClick r:id="" action="ppaction://noaction" highlightClick="1"/>
          </p:cNvPr>
          <p:cNvSpPr>
            <a:spLocks noChangeArrowheads="1"/>
          </p:cNvSpPr>
          <p:nvPr/>
        </p:nvSpPr>
        <p:spPr bwMode="blackWhite">
          <a:xfrm>
            <a:off x="7097015" y="30032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90" name="AutoShape 41">
            <a:hlinkClick r:id="" action="ppaction://noaction" highlightClick="1"/>
          </p:cNvPr>
          <p:cNvSpPr>
            <a:spLocks noChangeArrowheads="1"/>
          </p:cNvSpPr>
          <p:nvPr/>
        </p:nvSpPr>
        <p:spPr bwMode="blackWhite">
          <a:xfrm>
            <a:off x="8949630" y="1563367"/>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professional</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91" name="AutoShape 46"/>
          <p:cNvSpPr>
            <a:spLocks noChangeArrowheads="1"/>
          </p:cNvSpPr>
          <p:nvPr/>
        </p:nvSpPr>
        <p:spPr bwMode="auto">
          <a:xfrm>
            <a:off x="3190178" y="2536505"/>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2" name="AutoShape 47"/>
          <p:cNvSpPr>
            <a:spLocks noChangeArrowheads="1"/>
          </p:cNvSpPr>
          <p:nvPr/>
        </p:nvSpPr>
        <p:spPr bwMode="auto">
          <a:xfrm>
            <a:off x="9527478" y="253650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3" name="AutoShape 49"/>
          <p:cNvSpPr>
            <a:spLocks noChangeArrowheads="1"/>
          </p:cNvSpPr>
          <p:nvPr/>
        </p:nvSpPr>
        <p:spPr bwMode="auto">
          <a:xfrm>
            <a:off x="8513065" y="301434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4" name="AutoShape 50"/>
          <p:cNvSpPr>
            <a:spLocks noChangeArrowheads="1"/>
          </p:cNvSpPr>
          <p:nvPr/>
        </p:nvSpPr>
        <p:spPr bwMode="auto">
          <a:xfrm>
            <a:off x="5541265" y="324294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5" name="AutoShape 51"/>
          <p:cNvSpPr>
            <a:spLocks noChangeArrowheads="1"/>
          </p:cNvSpPr>
          <p:nvPr/>
        </p:nvSpPr>
        <p:spPr bwMode="auto">
          <a:xfrm>
            <a:off x="6874765" y="325722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6" name="AutoShape 52"/>
          <p:cNvSpPr>
            <a:spLocks noChangeArrowheads="1"/>
          </p:cNvSpPr>
          <p:nvPr/>
        </p:nvSpPr>
        <p:spPr bwMode="auto">
          <a:xfrm rot="5400000">
            <a:off x="4209353" y="140779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7" name="AutoShape 53"/>
          <p:cNvSpPr>
            <a:spLocks noChangeArrowheads="1"/>
          </p:cNvSpPr>
          <p:nvPr/>
        </p:nvSpPr>
        <p:spPr bwMode="auto">
          <a:xfrm rot="5400000">
            <a:off x="2831403" y="91566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8" name="AutoShape 54"/>
          <p:cNvSpPr>
            <a:spLocks noChangeArrowheads="1"/>
          </p:cNvSpPr>
          <p:nvPr/>
        </p:nvSpPr>
        <p:spPr bwMode="auto">
          <a:xfrm rot="5400000">
            <a:off x="6938265" y="170782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9" name="AutoShape 55"/>
          <p:cNvSpPr>
            <a:spLocks noChangeArrowheads="1"/>
          </p:cNvSpPr>
          <p:nvPr/>
        </p:nvSpPr>
        <p:spPr bwMode="auto">
          <a:xfrm rot="5400000">
            <a:off x="9399684" y="70849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0" name="AutoShape 56"/>
          <p:cNvSpPr>
            <a:spLocks noChangeArrowheads="1"/>
          </p:cNvSpPr>
          <p:nvPr/>
        </p:nvSpPr>
        <p:spPr bwMode="auto">
          <a:xfrm rot="5400000">
            <a:off x="8213822" y="1219673"/>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1" name="AutoShape 59">
            <a:hlinkClick r:id="" action="ppaction://noaction" highlightClick="1"/>
          </p:cNvPr>
          <p:cNvSpPr>
            <a:spLocks noChangeArrowheads="1"/>
          </p:cNvSpPr>
          <p:nvPr/>
        </p:nvSpPr>
        <p:spPr bwMode="blackWhite">
          <a:xfrm>
            <a:off x="3712465" y="217614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RIZIV</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102" name="AutoShape 60">
            <a:hlinkClick r:id="" action="ppaction://noaction" highlightClick="1"/>
          </p:cNvPr>
          <p:cNvSpPr>
            <a:spLocks noChangeArrowheads="1"/>
          </p:cNvSpPr>
          <p:nvPr/>
        </p:nvSpPr>
        <p:spPr bwMode="blackWhite">
          <a:xfrm>
            <a:off x="4161728" y="25031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3" name="AutoShape 61">
            <a:hlinkClick r:id="" action="ppaction://noaction" highlightClick="1"/>
          </p:cNvPr>
          <p:cNvSpPr>
            <a:spLocks noChangeArrowheads="1"/>
          </p:cNvSpPr>
          <p:nvPr/>
        </p:nvSpPr>
        <p:spPr bwMode="blackWhite">
          <a:xfrm>
            <a:off x="4225228" y="25682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4" name="AutoShape 62">
            <a:hlinkClick r:id="" action="ppaction://noaction" highlightClick="1"/>
          </p:cNvPr>
          <p:cNvSpPr>
            <a:spLocks noChangeArrowheads="1"/>
          </p:cNvSpPr>
          <p:nvPr/>
        </p:nvSpPr>
        <p:spPr bwMode="blackWhite">
          <a:xfrm>
            <a:off x="4290317" y="263334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5" name="AutoShape 63">
            <a:hlinkClick r:id="" action="ppaction://noaction" highlightClick="1"/>
          </p:cNvPr>
          <p:cNvSpPr>
            <a:spLocks noChangeArrowheads="1"/>
          </p:cNvSpPr>
          <p:nvPr/>
        </p:nvSpPr>
        <p:spPr bwMode="blackWhite">
          <a:xfrm>
            <a:off x="4353815" y="26984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106" name="Picture 6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928" y="312229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31678"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8" name="AutoShape 69"/>
          <p:cNvSpPr>
            <a:spLocks noChangeArrowheads="1"/>
          </p:cNvSpPr>
          <p:nvPr/>
        </p:nvSpPr>
        <p:spPr bwMode="blackWhite">
          <a:xfrm>
            <a:off x="3668015"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9" name="AutoShape 73"/>
          <p:cNvSpPr>
            <a:spLocks noChangeArrowheads="1"/>
          </p:cNvSpPr>
          <p:nvPr/>
        </p:nvSpPr>
        <p:spPr bwMode="blackWhite">
          <a:xfrm>
            <a:off x="2347215"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10" name="AutoShape 48"/>
          <p:cNvSpPr>
            <a:spLocks noChangeArrowheads="1"/>
          </p:cNvSpPr>
          <p:nvPr/>
        </p:nvSpPr>
        <p:spPr bwMode="auto">
          <a:xfrm>
            <a:off x="4398265" y="301434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11" name="AutoShape 17"/>
          <p:cNvSpPr>
            <a:spLocks noChangeArrowheads="1"/>
          </p:cNvSpPr>
          <p:nvPr/>
        </p:nvSpPr>
        <p:spPr bwMode="auto">
          <a:xfrm>
            <a:off x="6562028"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2" name="AutoShape 18"/>
          <p:cNvSpPr>
            <a:spLocks noChangeArrowheads="1"/>
          </p:cNvSpPr>
          <p:nvPr/>
        </p:nvSpPr>
        <p:spPr bwMode="auto">
          <a:xfrm>
            <a:off x="7746303"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3" name="AutoShape 19"/>
          <p:cNvSpPr>
            <a:spLocks noChangeArrowheads="1"/>
          </p:cNvSpPr>
          <p:nvPr/>
        </p:nvSpPr>
        <p:spPr bwMode="auto">
          <a:xfrm>
            <a:off x="9044878"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4" name="AutoShape 68"/>
          <p:cNvSpPr>
            <a:spLocks noChangeArrowheads="1"/>
          </p:cNvSpPr>
          <p:nvPr/>
        </p:nvSpPr>
        <p:spPr bwMode="auto">
          <a:xfrm>
            <a:off x="5260278"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5" name="AutoShape 70"/>
          <p:cNvSpPr>
            <a:spLocks noChangeArrowheads="1"/>
          </p:cNvSpPr>
          <p:nvPr/>
        </p:nvSpPr>
        <p:spPr bwMode="auto">
          <a:xfrm>
            <a:off x="3896615"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6" name="AutoShape 74"/>
          <p:cNvSpPr>
            <a:spLocks noChangeArrowheads="1"/>
          </p:cNvSpPr>
          <p:nvPr/>
        </p:nvSpPr>
        <p:spPr bwMode="auto">
          <a:xfrm>
            <a:off x="2575815"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117" name="Picture 57"/>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783905" y="272859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93928" y="256825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47478" y="571309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17153" y="572102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013128" y="211264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27465" y="20729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3" name="AutoShape 33">
            <a:hlinkClick r:id="" action="ppaction://noaction" highlightClick="1"/>
          </p:cNvPr>
          <p:cNvSpPr>
            <a:spLocks noChangeArrowheads="1"/>
          </p:cNvSpPr>
          <p:nvPr/>
        </p:nvSpPr>
        <p:spPr bwMode="blackWhite">
          <a:xfrm>
            <a:off x="9490965" y="213804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4" name="AutoShape 34">
            <a:hlinkClick r:id="" action="ppaction://noaction" highlightClick="1"/>
          </p:cNvPr>
          <p:cNvSpPr>
            <a:spLocks noChangeArrowheads="1"/>
          </p:cNvSpPr>
          <p:nvPr/>
        </p:nvSpPr>
        <p:spPr bwMode="blackWhite">
          <a:xfrm>
            <a:off x="9554465" y="22031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5" name="AutoShape 35">
            <a:hlinkClick r:id="" action="ppaction://noaction" highlightClick="1"/>
          </p:cNvPr>
          <p:cNvSpPr>
            <a:spLocks noChangeArrowheads="1"/>
          </p:cNvSpPr>
          <p:nvPr/>
        </p:nvSpPr>
        <p:spPr bwMode="blackWhite">
          <a:xfrm>
            <a:off x="9617965" y="226821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Tree>
    <p:extLst>
      <p:ext uri="{BB962C8B-B14F-4D97-AF65-F5344CB8AC3E}">
        <p14:creationId xmlns:p14="http://schemas.microsoft.com/office/powerpoint/2010/main" val="86828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idx="1"/>
            <p:extLst/>
          </p:nvPr>
        </p:nvGraphicFramePr>
        <p:xfrm>
          <a:off x="609600" y="1052513"/>
          <a:ext cx="10972800"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sp>
        <p:nvSpPr>
          <p:cNvPr id="3" name="Title 2"/>
          <p:cNvSpPr>
            <a:spLocks noGrp="1"/>
          </p:cNvSpPr>
          <p:nvPr>
            <p:ph type="title"/>
          </p:nvPr>
        </p:nvSpPr>
        <p:spPr/>
        <p:txBody>
          <a:bodyPr/>
          <a:lstStyle/>
          <a:p>
            <a:r>
              <a:rPr lang="nl-BE" smtClean="0"/>
              <a:t>eHealth-platform: basic services &amp; API’s</a:t>
            </a:r>
            <a:endParaRPr lang="en-US" dirty="0"/>
          </a:p>
        </p:txBody>
      </p:sp>
    </p:spTree>
    <p:extLst>
      <p:ext uri="{BB962C8B-B14F-4D97-AF65-F5344CB8AC3E}">
        <p14:creationId xmlns:p14="http://schemas.microsoft.com/office/powerpoint/2010/main" val="3702883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06085" y="1169058"/>
            <a:ext cx="6779830" cy="4914173"/>
            <a:chOff x="899592" y="980727"/>
            <a:chExt cx="7344816" cy="5323687"/>
          </a:xfrm>
        </p:grpSpPr>
        <p:pic>
          <p:nvPicPr>
            <p:cNvPr id="14" name="Content Placeholder 2"/>
            <p:cNvPicPr>
              <a:picLocks noChangeAspect="1"/>
            </p:cNvPicPr>
            <p:nvPr/>
          </p:nvPicPr>
          <p:blipFill>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2"/>
            <p:cNvPicPr>
              <a:picLocks noChangeAspect="1"/>
            </p:cNvPicPr>
            <p:nvPr/>
          </p:nvPicPr>
          <p:blipFill rotWithShape="1">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l="82362" t="87945" r="17015" b="11196"/>
            <a:stretch/>
          </p:blipFill>
          <p:spPr bwMode="auto">
            <a:xfrm>
              <a:off x="6669756" y="3429000"/>
              <a:ext cx="54000" cy="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p:cNvSpPr>
            <a:spLocks noGrp="1"/>
          </p:cNvSpPr>
          <p:nvPr>
            <p:ph type="sldNum" sz="quarter" idx="4"/>
          </p:nvPr>
        </p:nvSpPr>
        <p:spPr/>
        <p:txBody>
          <a:bodyPr/>
          <a:lstStyle/>
          <a:p>
            <a:fld id="{A7CC3638-A99D-674C-A789-FA84B7E5EA16}" type="slidenum">
              <a:rPr lang="nl-NL" smtClean="0"/>
              <a:pPr/>
              <a:t>39</a:t>
            </a:fld>
            <a:endParaRPr lang="nl-NL" dirty="0"/>
          </a:p>
        </p:txBody>
      </p:sp>
      <p:sp>
        <p:nvSpPr>
          <p:cNvPr id="9" name="Title 8"/>
          <p:cNvSpPr>
            <a:spLocks noGrp="1"/>
          </p:cNvSpPr>
          <p:nvPr>
            <p:ph type="title"/>
          </p:nvPr>
        </p:nvSpPr>
        <p:spPr/>
        <p:txBody>
          <a:bodyPr/>
          <a:lstStyle/>
          <a:p>
            <a:r>
              <a:rPr lang="nl-BE" smtClean="0"/>
              <a:t>Hubs &amp; metahub</a:t>
            </a:r>
            <a:endParaRPr lang="fr-BE" dirty="0"/>
          </a:p>
        </p:txBody>
      </p:sp>
      <p:sp>
        <p:nvSpPr>
          <p:cNvPr id="30726" name="Rectangle 6"/>
          <p:cNvSpPr>
            <a:spLocks noChangeArrowheads="1"/>
          </p:cNvSpPr>
          <p:nvPr/>
        </p:nvSpPr>
        <p:spPr bwMode="auto">
          <a:xfrm>
            <a:off x="2307983" y="3960936"/>
            <a:ext cx="4053254" cy="1499000"/>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738572" lvl="4" indent="-263776" defTabSz="457200" fontAlgn="auto">
              <a:spcBef>
                <a:spcPts val="0"/>
              </a:spcBef>
              <a:spcAft>
                <a:spcPts val="0"/>
              </a:spcAft>
              <a:defRPr/>
            </a:pPr>
            <a:r>
              <a:rPr lang="nl-BE" altLang="en-US" sz="1108" b="1" dirty="0">
                <a:solidFill>
                  <a:prstClr val="black"/>
                </a:solidFill>
                <a:latin typeface="Calibri"/>
                <a:cs typeface="+mn-cs"/>
              </a:rPr>
              <a:t>5 hubs</a:t>
            </a:r>
          </a:p>
          <a:p>
            <a:pPr marL="738572" lvl="4" indent="-263776" defTabSz="457200" fontAlgn="auto">
              <a:spcBef>
                <a:spcPts val="0"/>
              </a:spcBef>
              <a:spcAft>
                <a:spcPts val="0"/>
              </a:spcAft>
              <a:defRPr/>
            </a:pPr>
            <a:r>
              <a:rPr lang="nl-BE" altLang="en-US" sz="1108" dirty="0">
                <a:solidFill>
                  <a:prstClr val="black"/>
                </a:solidFill>
                <a:latin typeface="Calibri"/>
                <a:cs typeface="+mn-cs"/>
              </a:rPr>
              <a:t>Collaboratief Zorgplatform (Cozo)</a:t>
            </a:r>
          </a:p>
          <a:p>
            <a:pPr marL="738572" lvl="4" indent="-263776" defTabSz="457200" fontAlgn="auto">
              <a:spcBef>
                <a:spcPts val="0"/>
              </a:spcBef>
              <a:spcAft>
                <a:spcPts val="0"/>
              </a:spcAft>
              <a:defRPr/>
            </a:pPr>
            <a:r>
              <a:rPr lang="nl-BE" altLang="en-US" sz="1108" dirty="0">
                <a:solidFill>
                  <a:prstClr val="black"/>
                </a:solidFill>
                <a:latin typeface="Calibri"/>
                <a:cs typeface="+mn-cs"/>
              </a:rPr>
              <a:t>Antwerpse Regionale Hub (ARH)</a:t>
            </a:r>
          </a:p>
          <a:p>
            <a:pPr marL="738572" lvl="4" indent="-263776" defTabSz="457200" fontAlgn="auto">
              <a:spcBef>
                <a:spcPts val="0"/>
              </a:spcBef>
              <a:spcAft>
                <a:spcPts val="0"/>
              </a:spcAft>
              <a:defRPr/>
            </a:pPr>
            <a:r>
              <a:rPr lang="nl-BE" altLang="en-US" sz="1108" dirty="0">
                <a:solidFill>
                  <a:prstClr val="black"/>
                </a:solidFill>
                <a:latin typeface="Calibri"/>
                <a:cs typeface="+mn-cs"/>
              </a:rPr>
              <a:t>Vlaams Ziekenhuisnetwerk KU Leuven (VZN)</a:t>
            </a:r>
          </a:p>
          <a:p>
            <a:pPr marL="738572" lvl="4" indent="-263776" defTabSz="457200" fontAlgn="auto">
              <a:spcBef>
                <a:spcPts val="0"/>
              </a:spcBef>
              <a:spcAft>
                <a:spcPts val="0"/>
              </a:spcAft>
              <a:defRPr/>
            </a:pPr>
            <a:r>
              <a:rPr lang="nl-BE" altLang="en-US" sz="1108" dirty="0">
                <a:solidFill>
                  <a:prstClr val="black"/>
                </a:solidFill>
                <a:latin typeface="Calibri"/>
                <a:cs typeface="+mn-cs"/>
              </a:rPr>
              <a:t>Réseau Santé Wallon (RSW)</a:t>
            </a:r>
          </a:p>
          <a:p>
            <a:pPr marL="738572" lvl="4" indent="-263776" defTabSz="457200" fontAlgn="auto">
              <a:spcBef>
                <a:spcPts val="0"/>
              </a:spcBef>
              <a:spcAft>
                <a:spcPts val="0"/>
              </a:spcAft>
              <a:defRPr/>
            </a:pPr>
            <a:r>
              <a:rPr lang="nl-BE" altLang="en-US" sz="1108" dirty="0">
                <a:solidFill>
                  <a:prstClr val="black"/>
                </a:solidFill>
                <a:latin typeface="Calibri"/>
                <a:cs typeface="+mn-cs"/>
              </a:rPr>
              <a:t>Réseau Santé Bruxellois (RSB)</a:t>
            </a:r>
          </a:p>
          <a:p>
            <a:pPr marL="93787" indent="-93787" algn="ctr" defTabSz="457200" fontAlgn="auto">
              <a:spcBef>
                <a:spcPct val="50000"/>
              </a:spcBef>
              <a:spcAft>
                <a:spcPts val="0"/>
              </a:spcAft>
              <a:buSzPct val="100000"/>
              <a:defRPr/>
            </a:pPr>
            <a:endParaRPr lang="nl-BE" altLang="en-US" sz="1662" b="1" dirty="0">
              <a:solidFill>
                <a:srgbClr val="000000"/>
              </a:solidFill>
              <a:latin typeface="Calibri"/>
              <a:cs typeface="+mn-cs"/>
            </a:endParaRPr>
          </a:p>
        </p:txBody>
      </p:sp>
      <p:cxnSp>
        <p:nvCxnSpPr>
          <p:cNvPr id="4" name="Straight Connector 3"/>
          <p:cNvCxnSpPr/>
          <p:nvPr/>
        </p:nvCxnSpPr>
        <p:spPr>
          <a:xfrm flipH="1">
            <a:off x="6950356" y="3856178"/>
            <a:ext cx="1667537" cy="39115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8590396" y="3799854"/>
            <a:ext cx="54990" cy="56324"/>
          </a:xfrm>
          <a:prstGeom prst="rect">
            <a:avLst/>
          </a:prstGeom>
        </p:spPr>
      </p:pic>
    </p:spTree>
    <p:extLst>
      <p:ext uri="{BB962C8B-B14F-4D97-AF65-F5344CB8AC3E}">
        <p14:creationId xmlns:p14="http://schemas.microsoft.com/office/powerpoint/2010/main" val="347553496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&gt; 11,500,000 citizens</a:t>
            </a:r>
          </a:p>
          <a:p>
            <a:r>
              <a:rPr lang="en-GB" smtClean="0"/>
              <a:t>&gt; 230,000 employers</a:t>
            </a:r>
          </a:p>
          <a:p>
            <a:r>
              <a:rPr lang="en-GB" smtClean="0"/>
              <a:t>about 3,000 public and private institutions (actors) at several levels (federal, regional, local) dealing with</a:t>
            </a:r>
          </a:p>
          <a:p>
            <a:pPr lvl="1"/>
            <a:r>
              <a:rPr lang="en-GB" smtClean="0"/>
              <a:t>collection of social security contributions</a:t>
            </a:r>
          </a:p>
          <a:p>
            <a:pPr lvl="1"/>
            <a:r>
              <a:rPr lang="en-GB" smtClean="0"/>
              <a:t>delivery of social security benefits</a:t>
            </a:r>
          </a:p>
          <a:p>
            <a:pPr lvl="2"/>
            <a:r>
              <a:rPr lang="en-GB" smtClean="0"/>
              <a:t>child benefits</a:t>
            </a:r>
          </a:p>
          <a:p>
            <a:pPr lvl="2"/>
            <a:r>
              <a:rPr lang="en-GB" smtClean="0"/>
              <a:t>unemployment benefits</a:t>
            </a:r>
          </a:p>
          <a:p>
            <a:pPr lvl="2"/>
            <a:r>
              <a:rPr lang="en-GB" smtClean="0"/>
              <a:t>benefits in case of incapacity for work</a:t>
            </a:r>
          </a:p>
          <a:p>
            <a:pPr lvl="2"/>
            <a:r>
              <a:rPr lang="en-GB" smtClean="0"/>
              <a:t>benefits for the disabled</a:t>
            </a:r>
          </a:p>
          <a:p>
            <a:pPr lvl="2"/>
            <a:r>
              <a:rPr lang="en-GB" smtClean="0"/>
              <a:t>re-imbursement of health care costs</a:t>
            </a:r>
          </a:p>
          <a:p>
            <a:pPr lvl="2"/>
            <a:r>
              <a:rPr lang="en-GB" smtClean="0"/>
              <a:t>holiday pay</a:t>
            </a:r>
          </a:p>
          <a:p>
            <a:pPr lvl="2"/>
            <a:r>
              <a:rPr lang="en-GB" smtClean="0"/>
              <a:t>old age pensions</a:t>
            </a:r>
          </a:p>
          <a:p>
            <a:pPr lvl="2"/>
            <a:r>
              <a:rPr lang="en-GB" smtClean="0"/>
              <a:t>guaranteed minimum income</a:t>
            </a:r>
          </a:p>
          <a:p>
            <a:pPr lvl="1"/>
            <a:r>
              <a:rPr lang="en-GB" smtClean="0"/>
              <a:t>delivery of supplementary social benefits</a:t>
            </a:r>
          </a:p>
          <a:p>
            <a:pPr lvl="1"/>
            <a:r>
              <a:rPr lang="en-GB" smtClean="0"/>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a:t>
            </a:fld>
            <a:r>
              <a:rPr lang="fr-BE" smtClean="0"/>
              <a:t> </a:t>
            </a:r>
            <a:endParaRPr lang="fr-BE" dirty="0"/>
          </a:p>
        </p:txBody>
      </p:sp>
      <p:sp>
        <p:nvSpPr>
          <p:cNvPr id="14338" name="Title 1"/>
          <p:cNvSpPr>
            <a:spLocks noGrp="1"/>
          </p:cNvSpPr>
          <p:nvPr>
            <p:ph type="title"/>
          </p:nvPr>
        </p:nvSpPr>
        <p:spPr/>
        <p:txBody>
          <a:bodyPr/>
          <a:lstStyle/>
          <a:p>
            <a:r>
              <a:rPr lang="en-US" altLang="en-US" smtClean="0"/>
              <a:t>Stakeholders of the Belgian social sector</a:t>
            </a:r>
            <a:endParaRPr lang="en-US" altLang="en-US" dirty="0" smtClean="0"/>
          </a:p>
        </p:txBody>
      </p:sp>
    </p:spTree>
    <p:extLst>
      <p:ext uri="{BB962C8B-B14F-4D97-AF65-F5344CB8AC3E}">
        <p14:creationId xmlns:p14="http://schemas.microsoft.com/office/powerpoint/2010/main" val="2947113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7582598" y="2064342"/>
            <a:ext cx="40005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71" name="Line 4"/>
          <p:cNvSpPr>
            <a:spLocks noChangeShapeType="1"/>
          </p:cNvSpPr>
          <p:nvPr/>
        </p:nvSpPr>
        <p:spPr bwMode="auto">
          <a:xfrm>
            <a:off x="7050664" y="2131751"/>
            <a:ext cx="531935"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2" name="Line 5"/>
          <p:cNvSpPr>
            <a:spLocks noChangeShapeType="1"/>
          </p:cNvSpPr>
          <p:nvPr/>
        </p:nvSpPr>
        <p:spPr bwMode="auto">
          <a:xfrm flipH="1">
            <a:off x="7582598" y="2462928"/>
            <a:ext cx="134815"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3" name="Line 6"/>
          <p:cNvSpPr>
            <a:spLocks noChangeShapeType="1"/>
          </p:cNvSpPr>
          <p:nvPr/>
        </p:nvSpPr>
        <p:spPr bwMode="auto">
          <a:xfrm>
            <a:off x="7916705" y="2396986"/>
            <a:ext cx="531934" cy="464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4" name="Line 7"/>
          <p:cNvSpPr>
            <a:spLocks noChangeShapeType="1"/>
          </p:cNvSpPr>
          <p:nvPr/>
        </p:nvSpPr>
        <p:spPr bwMode="auto">
          <a:xfrm flipV="1">
            <a:off x="7982646" y="1936855"/>
            <a:ext cx="587620" cy="260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5" name="Line 8"/>
          <p:cNvSpPr>
            <a:spLocks noChangeShapeType="1"/>
          </p:cNvSpPr>
          <p:nvPr/>
        </p:nvSpPr>
        <p:spPr bwMode="auto">
          <a:xfrm flipH="1" flipV="1">
            <a:off x="7721809" y="1793247"/>
            <a:ext cx="61546" cy="271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6" name="Oval 9"/>
          <p:cNvSpPr>
            <a:spLocks noChangeArrowheads="1"/>
          </p:cNvSpPr>
          <p:nvPr/>
        </p:nvSpPr>
        <p:spPr bwMode="auto">
          <a:xfrm>
            <a:off x="7929894" y="4586270"/>
            <a:ext cx="39712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77" name="Line 10"/>
          <p:cNvSpPr>
            <a:spLocks noChangeShapeType="1"/>
          </p:cNvSpPr>
          <p:nvPr/>
        </p:nvSpPr>
        <p:spPr bwMode="auto">
          <a:xfrm>
            <a:off x="7389168" y="4759186"/>
            <a:ext cx="540726" cy="26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8" name="Line 11"/>
          <p:cNvSpPr>
            <a:spLocks noChangeShapeType="1"/>
          </p:cNvSpPr>
          <p:nvPr/>
        </p:nvSpPr>
        <p:spPr bwMode="auto">
          <a:xfrm flipH="1">
            <a:off x="7929895" y="4984853"/>
            <a:ext cx="131885"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9" name="Line 12"/>
          <p:cNvSpPr>
            <a:spLocks noChangeShapeType="1"/>
          </p:cNvSpPr>
          <p:nvPr/>
        </p:nvSpPr>
        <p:spPr bwMode="auto">
          <a:xfrm>
            <a:off x="8261072" y="4918912"/>
            <a:ext cx="531935" cy="464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0" name="Line 13"/>
          <p:cNvSpPr>
            <a:spLocks noChangeShapeType="1"/>
          </p:cNvSpPr>
          <p:nvPr/>
        </p:nvSpPr>
        <p:spPr bwMode="auto">
          <a:xfrm flipV="1">
            <a:off x="8327012" y="4520326"/>
            <a:ext cx="332642" cy="1992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1" name="Line 14"/>
          <p:cNvSpPr>
            <a:spLocks noChangeShapeType="1"/>
          </p:cNvSpPr>
          <p:nvPr/>
        </p:nvSpPr>
        <p:spPr bwMode="auto">
          <a:xfrm flipV="1">
            <a:off x="8127720" y="4187685"/>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2" name="Oval 15"/>
          <p:cNvSpPr>
            <a:spLocks noChangeArrowheads="1"/>
          </p:cNvSpPr>
          <p:nvPr/>
        </p:nvSpPr>
        <p:spPr bwMode="auto">
          <a:xfrm>
            <a:off x="3806301" y="4785562"/>
            <a:ext cx="398585"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83" name="Line 16"/>
          <p:cNvSpPr>
            <a:spLocks noChangeShapeType="1"/>
          </p:cNvSpPr>
          <p:nvPr/>
        </p:nvSpPr>
        <p:spPr bwMode="auto">
          <a:xfrm>
            <a:off x="3274366" y="4852971"/>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4" name="Line 17"/>
          <p:cNvSpPr>
            <a:spLocks noChangeShapeType="1"/>
          </p:cNvSpPr>
          <p:nvPr/>
        </p:nvSpPr>
        <p:spPr bwMode="auto">
          <a:xfrm flipH="1">
            <a:off x="3762340" y="5140184"/>
            <a:ext cx="133350"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5" name="Line 18"/>
          <p:cNvSpPr>
            <a:spLocks noChangeShapeType="1"/>
          </p:cNvSpPr>
          <p:nvPr/>
        </p:nvSpPr>
        <p:spPr bwMode="auto">
          <a:xfrm>
            <a:off x="4130153" y="5144581"/>
            <a:ext cx="329711" cy="2974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6" name="Line 19"/>
          <p:cNvSpPr>
            <a:spLocks noChangeShapeType="1"/>
          </p:cNvSpPr>
          <p:nvPr/>
        </p:nvSpPr>
        <p:spPr bwMode="auto">
          <a:xfrm flipV="1">
            <a:off x="4222470" y="4895466"/>
            <a:ext cx="394189" cy="67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7" name="Line 20"/>
          <p:cNvSpPr>
            <a:spLocks noChangeShapeType="1"/>
          </p:cNvSpPr>
          <p:nvPr/>
        </p:nvSpPr>
        <p:spPr bwMode="auto">
          <a:xfrm flipV="1">
            <a:off x="4005592" y="4386977"/>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8" name="Line 21"/>
          <p:cNvSpPr>
            <a:spLocks noChangeShapeType="1"/>
          </p:cNvSpPr>
          <p:nvPr/>
        </p:nvSpPr>
        <p:spPr bwMode="auto">
          <a:xfrm flipV="1">
            <a:off x="4141875" y="3592739"/>
            <a:ext cx="1462454" cy="1258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9" name="Line 22"/>
          <p:cNvSpPr>
            <a:spLocks noChangeShapeType="1"/>
          </p:cNvSpPr>
          <p:nvPr/>
        </p:nvSpPr>
        <p:spPr bwMode="auto">
          <a:xfrm flipH="1" flipV="1">
            <a:off x="6189015" y="3592739"/>
            <a:ext cx="1806820" cy="10594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0" name="Line 23"/>
          <p:cNvSpPr>
            <a:spLocks noChangeShapeType="1"/>
          </p:cNvSpPr>
          <p:nvPr/>
        </p:nvSpPr>
        <p:spPr bwMode="auto">
          <a:xfrm flipH="1">
            <a:off x="6011706" y="2367677"/>
            <a:ext cx="1485900" cy="7312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1" name="Line 24"/>
          <p:cNvSpPr>
            <a:spLocks noChangeShapeType="1"/>
          </p:cNvSpPr>
          <p:nvPr/>
        </p:nvSpPr>
        <p:spPr bwMode="auto">
          <a:xfrm>
            <a:off x="3702258" y="2584555"/>
            <a:ext cx="1758462" cy="647700"/>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2" name="Text Box 25"/>
          <p:cNvSpPr txBox="1">
            <a:spLocks noChangeArrowheads="1"/>
          </p:cNvSpPr>
          <p:nvPr/>
        </p:nvSpPr>
        <p:spPr bwMode="auto">
          <a:xfrm>
            <a:off x="7581132" y="2073135"/>
            <a:ext cx="397120"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662">
                <a:solidFill>
                  <a:srgbClr val="000000"/>
                </a:solidFill>
                <a:cs typeface="+mn-cs"/>
                <a:sym typeface="Arial" charset="0"/>
              </a:rPr>
              <a:t>A</a:t>
            </a:r>
          </a:p>
        </p:txBody>
      </p:sp>
      <p:sp>
        <p:nvSpPr>
          <p:cNvPr id="32793" name="Text Box 26"/>
          <p:cNvSpPr txBox="1">
            <a:spLocks noChangeArrowheads="1"/>
          </p:cNvSpPr>
          <p:nvPr/>
        </p:nvSpPr>
        <p:spPr bwMode="auto">
          <a:xfrm>
            <a:off x="7969460" y="4611181"/>
            <a:ext cx="265234"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C</a:t>
            </a:r>
          </a:p>
        </p:txBody>
      </p:sp>
      <p:sp>
        <p:nvSpPr>
          <p:cNvPr id="32794" name="Text Box 27"/>
          <p:cNvSpPr txBox="1">
            <a:spLocks noChangeArrowheads="1"/>
          </p:cNvSpPr>
          <p:nvPr/>
        </p:nvSpPr>
        <p:spPr bwMode="auto">
          <a:xfrm>
            <a:off x="3857590" y="4813405"/>
            <a:ext cx="238857"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B</a:t>
            </a:r>
          </a:p>
        </p:txBody>
      </p:sp>
      <p:sp>
        <p:nvSpPr>
          <p:cNvPr id="32795" name="Text Box 28"/>
          <p:cNvSpPr txBox="1">
            <a:spLocks noChangeArrowheads="1"/>
          </p:cNvSpPr>
          <p:nvPr/>
        </p:nvSpPr>
        <p:spPr bwMode="auto">
          <a:xfrm rot="1203491">
            <a:off x="3589423" y="2626789"/>
            <a:ext cx="210429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000000"/>
                </a:solidFill>
                <a:cs typeface="+mn-cs"/>
                <a:sym typeface="Arial" charset="0"/>
              </a:rPr>
              <a:t>1: Where can we find data?</a:t>
            </a:r>
          </a:p>
        </p:txBody>
      </p:sp>
      <p:sp>
        <p:nvSpPr>
          <p:cNvPr id="32796" name="Line 29"/>
          <p:cNvSpPr>
            <a:spLocks noChangeShapeType="1"/>
          </p:cNvSpPr>
          <p:nvPr/>
        </p:nvSpPr>
        <p:spPr bwMode="auto">
          <a:xfrm flipH="1" flipV="1">
            <a:off x="3618731" y="2669548"/>
            <a:ext cx="1701312" cy="634511"/>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7" name="Line 30"/>
          <p:cNvSpPr>
            <a:spLocks noChangeShapeType="1"/>
          </p:cNvSpPr>
          <p:nvPr/>
        </p:nvSpPr>
        <p:spPr bwMode="auto">
          <a:xfrm>
            <a:off x="3527879" y="2304666"/>
            <a:ext cx="3865685" cy="1612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8" name="Line 31"/>
          <p:cNvSpPr>
            <a:spLocks noChangeShapeType="1"/>
          </p:cNvSpPr>
          <p:nvPr/>
        </p:nvSpPr>
        <p:spPr bwMode="auto">
          <a:xfrm>
            <a:off x="3425302" y="2823411"/>
            <a:ext cx="4504592" cy="18288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9" name="Line 32"/>
          <p:cNvSpPr>
            <a:spLocks noChangeShapeType="1"/>
          </p:cNvSpPr>
          <p:nvPr/>
        </p:nvSpPr>
        <p:spPr bwMode="auto">
          <a:xfrm>
            <a:off x="8341667" y="4820731"/>
            <a:ext cx="496765" cy="43962"/>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800" name="Line 33"/>
          <p:cNvSpPr>
            <a:spLocks noChangeShapeType="1"/>
          </p:cNvSpPr>
          <p:nvPr/>
        </p:nvSpPr>
        <p:spPr bwMode="auto">
          <a:xfrm>
            <a:off x="7970924" y="2278288"/>
            <a:ext cx="902677" cy="89389"/>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801" name="Text Box 35"/>
          <p:cNvSpPr txBox="1">
            <a:spLocks noChangeArrowheads="1"/>
          </p:cNvSpPr>
          <p:nvPr/>
        </p:nvSpPr>
        <p:spPr bwMode="auto">
          <a:xfrm>
            <a:off x="4279621" y="2020381"/>
            <a:ext cx="232703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108" b="1">
                <a:solidFill>
                  <a:srgbClr val="000000"/>
                </a:solidFill>
                <a:cs typeface="+mn-cs"/>
                <a:sym typeface="Arial" charset="0"/>
              </a:rPr>
              <a:t>3. Retrieve data from hub A</a:t>
            </a:r>
          </a:p>
        </p:txBody>
      </p:sp>
      <p:sp>
        <p:nvSpPr>
          <p:cNvPr id="32802" name="Text Box 36"/>
          <p:cNvSpPr txBox="1">
            <a:spLocks noChangeArrowheads="1"/>
          </p:cNvSpPr>
          <p:nvPr/>
        </p:nvSpPr>
        <p:spPr bwMode="auto">
          <a:xfrm rot="1389709">
            <a:off x="5290737" y="4085579"/>
            <a:ext cx="211894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000000"/>
                </a:solidFill>
                <a:cs typeface="+mn-cs"/>
                <a:sym typeface="Arial" charset="0"/>
              </a:rPr>
              <a:t>3: Retrieve data from hub C</a:t>
            </a:r>
          </a:p>
        </p:txBody>
      </p:sp>
      <p:sp>
        <p:nvSpPr>
          <p:cNvPr id="32803" name="Text Box 39"/>
          <p:cNvSpPr txBox="1">
            <a:spLocks noChangeArrowheads="1"/>
          </p:cNvSpPr>
          <p:nvPr/>
        </p:nvSpPr>
        <p:spPr bwMode="auto">
          <a:xfrm>
            <a:off x="2453749" y="2922454"/>
            <a:ext cx="880697" cy="6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dirty="0">
                <a:solidFill>
                  <a:srgbClr val="000000"/>
                </a:solidFill>
                <a:cs typeface="+mn-cs"/>
                <a:sym typeface="Arial" charset="0"/>
              </a:rPr>
              <a:t>     4:</a:t>
            </a:r>
            <a:br>
              <a:rPr lang="en-US" altLang="en-US" sz="1108" b="1" dirty="0">
                <a:solidFill>
                  <a:srgbClr val="000000"/>
                </a:solidFill>
                <a:cs typeface="+mn-cs"/>
                <a:sym typeface="Arial" charset="0"/>
              </a:rPr>
            </a:br>
            <a:r>
              <a:rPr lang="en-US" altLang="en-US" sz="1108" b="1" dirty="0">
                <a:solidFill>
                  <a:srgbClr val="000000"/>
                </a:solidFill>
                <a:cs typeface="+mn-cs"/>
                <a:sym typeface="Arial" charset="0"/>
              </a:rPr>
              <a:t>All data available</a:t>
            </a:r>
          </a:p>
        </p:txBody>
      </p:sp>
      <p:sp>
        <p:nvSpPr>
          <p:cNvPr id="32804" name="Text Box 42"/>
          <p:cNvSpPr txBox="1">
            <a:spLocks noChangeArrowheads="1"/>
          </p:cNvSpPr>
          <p:nvPr/>
        </p:nvSpPr>
        <p:spPr bwMode="auto">
          <a:xfrm rot="1314741">
            <a:off x="3772597" y="3129415"/>
            <a:ext cx="192844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990033"/>
                </a:solidFill>
                <a:cs typeface="+mn-cs"/>
                <a:sym typeface="Arial" charset="0"/>
              </a:rPr>
              <a:t>2: In hub A and C</a:t>
            </a:r>
          </a:p>
        </p:txBody>
      </p:sp>
      <p:sp>
        <p:nvSpPr>
          <p:cNvPr id="32805" name="Line 34"/>
          <p:cNvSpPr>
            <a:spLocks noChangeShapeType="1"/>
          </p:cNvSpPr>
          <p:nvPr/>
        </p:nvSpPr>
        <p:spPr bwMode="auto">
          <a:xfrm flipH="1" flipV="1">
            <a:off x="7849299" y="2468789"/>
            <a:ext cx="301869" cy="77225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pic>
        <p:nvPicPr>
          <p:cNvPr id="32806" name="Picture 5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469" y="1963230"/>
            <a:ext cx="844062" cy="8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2215276"/>
            <a:ext cx="740019" cy="7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8431" y="2200625"/>
            <a:ext cx="738554" cy="7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9384" y="4537910"/>
            <a:ext cx="740019" cy="7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1487" y="1447415"/>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4044" y="16203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818" y="2531800"/>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1490" y="25347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0187" y="1665759"/>
            <a:ext cx="655027"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4290" y="3745138"/>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6997" y="4060196"/>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7064" y="5056658"/>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6043" y="5056658"/>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7218" y="4540842"/>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1420" y="5222246"/>
            <a:ext cx="655026"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0040" y="5132859"/>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1234" y="4568685"/>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5094" y="39444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864" y="4662469"/>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0153" y="3132609"/>
            <a:ext cx="740019" cy="7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04328" y="2827807"/>
            <a:ext cx="584688" cy="80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fld id="{A7CC3638-A99D-674C-A789-FA84B7E5EA16}" type="slidenum">
              <a:rPr lang="nl-NL" smtClean="0"/>
              <a:pPr/>
              <a:t>40</a:t>
            </a:fld>
            <a:endParaRPr lang="nl-NL" dirty="0"/>
          </a:p>
        </p:txBody>
      </p:sp>
      <p:sp>
        <p:nvSpPr>
          <p:cNvPr id="2" name="Title 1"/>
          <p:cNvSpPr>
            <a:spLocks noGrp="1"/>
          </p:cNvSpPr>
          <p:nvPr>
            <p:ph type="title"/>
          </p:nvPr>
        </p:nvSpPr>
        <p:spPr/>
        <p:txBody>
          <a:bodyPr/>
          <a:lstStyle/>
          <a:p>
            <a:r>
              <a:rPr lang="nl-BE" smtClean="0"/>
              <a:t>Hubs &amp; metahub</a:t>
            </a:r>
            <a:endParaRPr lang="fr-BE" dirty="0"/>
          </a:p>
        </p:txBody>
      </p:sp>
    </p:spTree>
    <p:extLst>
      <p:ext uri="{BB962C8B-B14F-4D97-AF65-F5344CB8AC3E}">
        <p14:creationId xmlns:p14="http://schemas.microsoft.com/office/powerpoint/2010/main" val="114013241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222" y="1177431"/>
            <a:ext cx="664689" cy="664689"/>
          </a:xfrm>
          <a:prstGeom prst="rect">
            <a:avLst/>
          </a:prstGeom>
        </p:spPr>
      </p:pic>
      <p:sp>
        <p:nvSpPr>
          <p:cNvPr id="33794" name="Oval 3"/>
          <p:cNvSpPr>
            <a:spLocks noChangeArrowheads="1"/>
          </p:cNvSpPr>
          <p:nvPr/>
        </p:nvSpPr>
        <p:spPr bwMode="auto">
          <a:xfrm>
            <a:off x="8021516" y="2256693"/>
            <a:ext cx="40005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795" name="Line 4"/>
          <p:cNvSpPr>
            <a:spLocks noChangeShapeType="1"/>
          </p:cNvSpPr>
          <p:nvPr/>
        </p:nvSpPr>
        <p:spPr bwMode="auto">
          <a:xfrm>
            <a:off x="7489581" y="2324102"/>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6" name="Line 5"/>
          <p:cNvSpPr>
            <a:spLocks noChangeShapeType="1"/>
          </p:cNvSpPr>
          <p:nvPr/>
        </p:nvSpPr>
        <p:spPr bwMode="auto">
          <a:xfrm flipH="1">
            <a:off x="8021517" y="2655279"/>
            <a:ext cx="134815"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7" name="Line 6"/>
          <p:cNvSpPr>
            <a:spLocks noChangeShapeType="1"/>
          </p:cNvSpPr>
          <p:nvPr/>
        </p:nvSpPr>
        <p:spPr bwMode="auto">
          <a:xfrm>
            <a:off x="8355626" y="2589337"/>
            <a:ext cx="531935" cy="464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8" name="Line 7"/>
          <p:cNvSpPr>
            <a:spLocks noChangeShapeType="1"/>
          </p:cNvSpPr>
          <p:nvPr/>
        </p:nvSpPr>
        <p:spPr bwMode="auto">
          <a:xfrm flipV="1">
            <a:off x="8421568" y="2129206"/>
            <a:ext cx="587619" cy="260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9" name="Line 8"/>
          <p:cNvSpPr>
            <a:spLocks noChangeShapeType="1"/>
          </p:cNvSpPr>
          <p:nvPr/>
        </p:nvSpPr>
        <p:spPr bwMode="auto">
          <a:xfrm flipH="1" flipV="1">
            <a:off x="8156332" y="2032492"/>
            <a:ext cx="65943" cy="224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0" name="Oval 9"/>
          <p:cNvSpPr>
            <a:spLocks noChangeArrowheads="1"/>
          </p:cNvSpPr>
          <p:nvPr/>
        </p:nvSpPr>
        <p:spPr bwMode="auto">
          <a:xfrm>
            <a:off x="8223740" y="4626221"/>
            <a:ext cx="39712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801" name="Line 10"/>
          <p:cNvSpPr>
            <a:spLocks noChangeShapeType="1"/>
          </p:cNvSpPr>
          <p:nvPr/>
        </p:nvSpPr>
        <p:spPr bwMode="auto">
          <a:xfrm>
            <a:off x="7683014" y="4799137"/>
            <a:ext cx="540726" cy="26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2" name="Line 11"/>
          <p:cNvSpPr>
            <a:spLocks noChangeShapeType="1"/>
          </p:cNvSpPr>
          <p:nvPr/>
        </p:nvSpPr>
        <p:spPr bwMode="auto">
          <a:xfrm flipH="1">
            <a:off x="8223741" y="5024804"/>
            <a:ext cx="131885"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3" name="Line 12"/>
          <p:cNvSpPr>
            <a:spLocks noChangeShapeType="1"/>
          </p:cNvSpPr>
          <p:nvPr/>
        </p:nvSpPr>
        <p:spPr bwMode="auto">
          <a:xfrm>
            <a:off x="8554918" y="4958863"/>
            <a:ext cx="531935" cy="464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4" name="Line 13"/>
          <p:cNvSpPr>
            <a:spLocks noChangeShapeType="1"/>
          </p:cNvSpPr>
          <p:nvPr/>
        </p:nvSpPr>
        <p:spPr bwMode="auto">
          <a:xfrm flipV="1">
            <a:off x="8620858" y="4560277"/>
            <a:ext cx="332642" cy="1992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5" name="Line 14"/>
          <p:cNvSpPr>
            <a:spLocks noChangeShapeType="1"/>
          </p:cNvSpPr>
          <p:nvPr/>
        </p:nvSpPr>
        <p:spPr bwMode="auto">
          <a:xfrm flipV="1">
            <a:off x="8421566" y="4227636"/>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6" name="Oval 15"/>
          <p:cNvSpPr>
            <a:spLocks noChangeArrowheads="1"/>
          </p:cNvSpPr>
          <p:nvPr/>
        </p:nvSpPr>
        <p:spPr bwMode="auto">
          <a:xfrm>
            <a:off x="4642339" y="5011616"/>
            <a:ext cx="398585"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807" name="Line 16"/>
          <p:cNvSpPr>
            <a:spLocks noChangeShapeType="1"/>
          </p:cNvSpPr>
          <p:nvPr/>
        </p:nvSpPr>
        <p:spPr bwMode="auto">
          <a:xfrm>
            <a:off x="4110404" y="5079025"/>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8" name="Line 17"/>
          <p:cNvSpPr>
            <a:spLocks noChangeShapeType="1"/>
          </p:cNvSpPr>
          <p:nvPr/>
        </p:nvSpPr>
        <p:spPr bwMode="auto">
          <a:xfrm flipH="1">
            <a:off x="4598379" y="5366241"/>
            <a:ext cx="133350"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9" name="Line 18"/>
          <p:cNvSpPr>
            <a:spLocks noChangeShapeType="1"/>
          </p:cNvSpPr>
          <p:nvPr/>
        </p:nvSpPr>
        <p:spPr bwMode="auto">
          <a:xfrm>
            <a:off x="4966191" y="5370636"/>
            <a:ext cx="329711" cy="2974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0" name="Line 19"/>
          <p:cNvSpPr>
            <a:spLocks noChangeShapeType="1"/>
          </p:cNvSpPr>
          <p:nvPr/>
        </p:nvSpPr>
        <p:spPr bwMode="auto">
          <a:xfrm flipV="1">
            <a:off x="5058509" y="5121521"/>
            <a:ext cx="394189" cy="67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1" name="Line 20"/>
          <p:cNvSpPr>
            <a:spLocks noChangeShapeType="1"/>
          </p:cNvSpPr>
          <p:nvPr/>
        </p:nvSpPr>
        <p:spPr bwMode="auto">
          <a:xfrm flipV="1">
            <a:off x="4841631" y="4613032"/>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2" name="Line 21"/>
          <p:cNvSpPr>
            <a:spLocks noChangeShapeType="1"/>
          </p:cNvSpPr>
          <p:nvPr/>
        </p:nvSpPr>
        <p:spPr bwMode="auto">
          <a:xfrm flipV="1">
            <a:off x="4977913" y="3711820"/>
            <a:ext cx="1107831" cy="1365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3" name="Line 22"/>
          <p:cNvSpPr>
            <a:spLocks noChangeShapeType="1"/>
          </p:cNvSpPr>
          <p:nvPr/>
        </p:nvSpPr>
        <p:spPr bwMode="auto">
          <a:xfrm flipH="1" flipV="1">
            <a:off x="6561995" y="3547699"/>
            <a:ext cx="1727689" cy="11444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4" name="Line 23"/>
          <p:cNvSpPr>
            <a:spLocks noChangeShapeType="1"/>
          </p:cNvSpPr>
          <p:nvPr/>
        </p:nvSpPr>
        <p:spPr bwMode="auto">
          <a:xfrm flipH="1">
            <a:off x="6498983" y="2554167"/>
            <a:ext cx="1531326" cy="6447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5" name="Text Box 25"/>
          <p:cNvSpPr txBox="1">
            <a:spLocks noChangeArrowheads="1"/>
          </p:cNvSpPr>
          <p:nvPr/>
        </p:nvSpPr>
        <p:spPr bwMode="auto">
          <a:xfrm>
            <a:off x="8020051" y="2265486"/>
            <a:ext cx="397119"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662">
                <a:solidFill>
                  <a:srgbClr val="000000"/>
                </a:solidFill>
                <a:cs typeface="+mn-cs"/>
                <a:sym typeface="Arial" charset="0"/>
              </a:rPr>
              <a:t>A</a:t>
            </a:r>
          </a:p>
        </p:txBody>
      </p:sp>
      <p:sp>
        <p:nvSpPr>
          <p:cNvPr id="33816" name="Text Box 26"/>
          <p:cNvSpPr txBox="1">
            <a:spLocks noChangeArrowheads="1"/>
          </p:cNvSpPr>
          <p:nvPr/>
        </p:nvSpPr>
        <p:spPr bwMode="auto">
          <a:xfrm>
            <a:off x="8263306" y="4651132"/>
            <a:ext cx="265234"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C</a:t>
            </a:r>
          </a:p>
        </p:txBody>
      </p:sp>
      <p:sp>
        <p:nvSpPr>
          <p:cNvPr id="33817" name="Text Box 27"/>
          <p:cNvSpPr txBox="1">
            <a:spLocks noChangeArrowheads="1"/>
          </p:cNvSpPr>
          <p:nvPr/>
        </p:nvSpPr>
        <p:spPr bwMode="auto">
          <a:xfrm>
            <a:off x="4693629" y="5039461"/>
            <a:ext cx="238857"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B</a:t>
            </a:r>
          </a:p>
        </p:txBody>
      </p:sp>
      <p:cxnSp>
        <p:nvCxnSpPr>
          <p:cNvPr id="33818" name="Straight Connector 2"/>
          <p:cNvCxnSpPr>
            <a:cxnSpLocks noChangeShapeType="1"/>
          </p:cNvCxnSpPr>
          <p:nvPr/>
        </p:nvCxnSpPr>
        <p:spPr bwMode="auto">
          <a:xfrm>
            <a:off x="4110404" y="4060584"/>
            <a:ext cx="613996" cy="101697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3534509" y="3367456"/>
            <a:ext cx="1252904"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ts val="0"/>
              </a:spcBef>
              <a:spcAft>
                <a:spcPts val="0"/>
              </a:spcAft>
              <a:buSzPct val="100000"/>
              <a:defRPr/>
            </a:pPr>
            <a:r>
              <a:rPr lang="en-US" altLang="en-US" sz="1846" b="1">
                <a:solidFill>
                  <a:srgbClr val="00B0F0"/>
                </a:solidFill>
                <a:latin typeface="Consolas" pitchFamily="49" charset="0"/>
                <a:cs typeface="+mn-cs"/>
              </a:rPr>
              <a:t>InterMed</a:t>
            </a:r>
          </a:p>
          <a:p>
            <a:pPr algn="ctr" defTabSz="457200" eaLnBrk="0" fontAlgn="auto" hangingPunct="0">
              <a:spcBef>
                <a:spcPts val="0"/>
              </a:spcBef>
              <a:spcAft>
                <a:spcPts val="0"/>
              </a:spcAft>
              <a:buSzPct val="100000"/>
              <a:defRPr/>
            </a:pPr>
            <a:r>
              <a:rPr lang="en-US" altLang="en-US" sz="1846" b="1">
                <a:solidFill>
                  <a:srgbClr val="00B0F0"/>
                </a:solidFill>
                <a:latin typeface="Consolas" pitchFamily="49" charset="0"/>
                <a:cs typeface="+mn-cs"/>
              </a:rPr>
              <a:t>BruSafe</a:t>
            </a:r>
          </a:p>
        </p:txBody>
      </p:sp>
      <p:cxnSp>
        <p:nvCxnSpPr>
          <p:cNvPr id="33820" name="Straight Connector 11"/>
          <p:cNvCxnSpPr>
            <a:cxnSpLocks noChangeShapeType="1"/>
          </p:cNvCxnSpPr>
          <p:nvPr/>
        </p:nvCxnSpPr>
        <p:spPr bwMode="auto">
          <a:xfrm>
            <a:off x="2825263" y="3020158"/>
            <a:ext cx="526074" cy="5275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2790092" y="3669323"/>
            <a:ext cx="410308"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2790094" y="3874478"/>
            <a:ext cx="694592" cy="424962"/>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4110406" y="2048609"/>
            <a:ext cx="465534" cy="241789"/>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4693630" y="2144591"/>
            <a:ext cx="243529" cy="56344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3849566" y="1968012"/>
            <a:ext cx="567836" cy="161193"/>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5524503" y="2354875"/>
            <a:ext cx="402981" cy="468923"/>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defTabSz="457200" fontAlgn="auto">
              <a:spcBef>
                <a:spcPts val="0"/>
              </a:spcBef>
              <a:spcAft>
                <a:spcPts val="0"/>
              </a:spcAft>
              <a:defRPr/>
            </a:pPr>
            <a:endParaRPr lang="nl-BE" sz="1662">
              <a:solidFill>
                <a:prstClr val="black"/>
              </a:solidFill>
              <a:latin typeface="Calibri"/>
              <a:cs typeface="+mn-cs"/>
            </a:endParaRPr>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7782" y="1743809"/>
            <a:ext cx="1811215" cy="44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490" y="1792167"/>
            <a:ext cx="674077" cy="6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5940" y="2708032"/>
            <a:ext cx="722434" cy="72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0289" y="2392243"/>
            <a:ext cx="842596" cy="83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171" y="3947748"/>
            <a:ext cx="842597" cy="8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169" y="3289789"/>
            <a:ext cx="844062" cy="8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1427" y="2637695"/>
            <a:ext cx="844062" cy="8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5963" y="4123595"/>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7426" y="4884128"/>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3580" y="5410203"/>
            <a:ext cx="655027"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1858" y="5341328"/>
            <a:ext cx="655026"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2182" y="4794741"/>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8826" y="1792166"/>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1435" y="1500555"/>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53503" y="1800958"/>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20151" y="2725617"/>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4655" y="2731480"/>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0910" y="5064370"/>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86093" y="4268667"/>
            <a:ext cx="653562"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1066" y="3798278"/>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4943" y="4632082"/>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99889" y="5096609"/>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51281" y="2804746"/>
            <a:ext cx="638908" cy="88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fld id="{A7CC3638-A99D-674C-A789-FA84B7E5EA16}" type="slidenum">
              <a:rPr lang="nl-NL" smtClean="0"/>
              <a:pPr/>
              <a:t>41</a:t>
            </a:fld>
            <a:endParaRPr lang="nl-NL" dirty="0"/>
          </a:p>
        </p:txBody>
      </p:sp>
      <p:sp>
        <p:nvSpPr>
          <p:cNvPr id="2" name="Title 1"/>
          <p:cNvSpPr>
            <a:spLocks noGrp="1"/>
          </p:cNvSpPr>
          <p:nvPr>
            <p:ph type="title"/>
          </p:nvPr>
        </p:nvSpPr>
        <p:spPr/>
        <p:txBody>
          <a:bodyPr/>
          <a:lstStyle/>
          <a:p>
            <a:r>
              <a:rPr lang="nl-BE" smtClean="0"/>
              <a:t>Health vaults</a:t>
            </a:r>
            <a:endParaRPr lang="fr-BE" dirty="0"/>
          </a:p>
        </p:txBody>
      </p:sp>
      <p:cxnSp>
        <p:nvCxnSpPr>
          <p:cNvPr id="67" name="Straight Connector 21"/>
          <p:cNvCxnSpPr>
            <a:cxnSpLocks noChangeShapeType="1"/>
            <a:stCxn id="61" idx="3"/>
          </p:cNvCxnSpPr>
          <p:nvPr/>
        </p:nvCxnSpPr>
        <p:spPr bwMode="auto">
          <a:xfrm>
            <a:off x="4181910" y="1509776"/>
            <a:ext cx="235492" cy="234033"/>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03309843"/>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pic>
        <p:nvPicPr>
          <p:cNvPr id="5" name="MijnGezondheid.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615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rgbClr val="0087BE"/>
                </a:solidFill>
              </a:rPr>
              <a:t>How to meet the expectations by using ICT ?</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43</a:t>
            </a:fld>
            <a:endParaRPr lang="en-GB" dirty="0"/>
          </a:p>
        </p:txBody>
      </p:sp>
    </p:spTree>
    <p:extLst>
      <p:ext uri="{BB962C8B-B14F-4D97-AF65-F5344CB8AC3E}">
        <p14:creationId xmlns:p14="http://schemas.microsoft.com/office/powerpoint/2010/main" val="38963289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549637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644281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172487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779195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722408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29719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0"/>
            <a:r>
              <a:rPr lang="en-GB" dirty="0" smtClean="0"/>
              <a:t>effective policy execution</a:t>
            </a:r>
          </a:p>
          <a:p>
            <a:pPr lvl="0"/>
            <a:r>
              <a:rPr lang="en-GB" dirty="0" smtClean="0"/>
              <a:t>avoiding and combating fraud</a:t>
            </a:r>
          </a:p>
          <a:p>
            <a:pPr lvl="0"/>
            <a:r>
              <a:rPr lang="en-GB" dirty="0" smtClean="0"/>
              <a:t>appropriate policy support</a:t>
            </a:r>
          </a:p>
          <a:p>
            <a:pPr lvl="0"/>
            <a:r>
              <a:rPr lang="en-GB" dirty="0" smtClean="0"/>
              <a:t>integrated services across government levels and organisations of public </a:t>
            </a:r>
            <a:r>
              <a:rPr lang="en-GB" dirty="0" err="1" smtClean="0"/>
              <a:t>intrest</a:t>
            </a:r>
            <a:endParaRPr lang="en-GB" dirty="0" smtClean="0"/>
          </a:p>
          <a:p>
            <a:pPr lvl="0"/>
            <a:r>
              <a:rPr lang="en-GB" dirty="0" smtClean="0"/>
              <a:t>delivered at key life events (birth, going to school, starting to work, moving, illness, retirement, starting up a company…)</a:t>
            </a:r>
          </a:p>
          <a:p>
            <a:pPr lvl="0"/>
            <a:r>
              <a:rPr lang="en-GB" dirty="0" smtClean="0"/>
              <a:t>addressing citizens’ individual situation, personalized and user oriented</a:t>
            </a:r>
          </a:p>
          <a:p>
            <a:r>
              <a:rPr lang="en-GB" dirty="0" smtClean="0"/>
              <a:t>benefits as much as possible automatically granted according to a ‘happy flow’</a:t>
            </a:r>
          </a:p>
          <a:p>
            <a:pPr lvl="0"/>
            <a:r>
              <a:rPr lang="en-GB" dirty="0" smtClean="0"/>
              <a:t>minimal costs and minimal administrative burden for all parties involved</a:t>
            </a:r>
          </a:p>
          <a:p>
            <a:pPr lvl="0"/>
            <a:r>
              <a:rPr lang="en-GB" dirty="0" smtClean="0"/>
              <a:t>multichannel service delivery</a:t>
            </a:r>
          </a:p>
          <a:p>
            <a:pPr lvl="0"/>
            <a:r>
              <a:rPr lang="en-GB" dirty="0" smtClean="0"/>
              <a:t>self service</a:t>
            </a:r>
          </a:p>
          <a:p>
            <a:r>
              <a:rPr lang="en-GB" dirty="0" smtClean="0"/>
              <a:t>to be helped globally wherever they contact: no wrong door</a:t>
            </a:r>
          </a:p>
          <a:p>
            <a:pPr lvl="0"/>
            <a:endParaRPr lang="en-GB" dirty="0"/>
          </a:p>
        </p:txBody>
      </p:sp>
      <p:sp>
        <p:nvSpPr>
          <p:cNvPr id="7" name="Tijdelijke aanduiding voor dianummer 6"/>
          <p:cNvSpPr>
            <a:spLocks noGrp="1"/>
          </p:cNvSpPr>
          <p:nvPr>
            <p:ph type="sldNum" sz="quarter" idx="4"/>
          </p:nvPr>
        </p:nvSpPr>
        <p:spPr/>
        <p:txBody>
          <a:bodyPr/>
          <a:lstStyle/>
          <a:p>
            <a:r>
              <a:rPr lang="fr-BE" smtClean="0"/>
              <a:t> </a:t>
            </a:r>
            <a:fld id="{30A9230E-FFBB-4CCB-ABD7-198084EDE768}" type="slidenum">
              <a:rPr lang="fr-BE" smtClean="0"/>
              <a:pPr/>
              <a:t>5</a:t>
            </a:fld>
            <a:r>
              <a:rPr lang="fr-BE" smtClean="0"/>
              <a:t> </a:t>
            </a:r>
            <a:endParaRPr lang="fr-BE" dirty="0"/>
          </a:p>
        </p:txBody>
      </p:sp>
      <p:sp>
        <p:nvSpPr>
          <p:cNvPr id="4" name="Titel 3"/>
          <p:cNvSpPr>
            <a:spLocks noGrp="1"/>
          </p:cNvSpPr>
          <p:nvPr>
            <p:ph type="title"/>
          </p:nvPr>
        </p:nvSpPr>
        <p:spPr/>
        <p:txBody>
          <a:bodyPr/>
          <a:lstStyle/>
          <a:p>
            <a:r>
              <a:rPr lang="en-GB" smtClean="0"/>
              <a:t>What do citizens, employers and policy makers expect ?</a:t>
            </a:r>
            <a:endParaRPr lang="en-GB" dirty="0"/>
          </a:p>
        </p:txBody>
      </p:sp>
    </p:spTree>
    <p:extLst>
      <p:ext uri="{BB962C8B-B14F-4D97-AF65-F5344CB8AC3E}">
        <p14:creationId xmlns:p14="http://schemas.microsoft.com/office/powerpoint/2010/main" val="20859294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806112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45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63262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643532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4025560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701727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932747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145328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275092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32580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smtClean="0"/>
              <a:t>social inclusion without a digital divide</a:t>
            </a:r>
          </a:p>
          <a:p>
            <a:pPr lvl="0"/>
            <a:r>
              <a:rPr lang="en-GB" dirty="0" smtClean="0"/>
              <a:t>reliable, secure and permanently available services with respect of the user’s privacy</a:t>
            </a:r>
          </a:p>
          <a:p>
            <a:pPr lvl="0"/>
            <a:r>
              <a:rPr lang="en-GB" dirty="0" smtClean="0"/>
              <a:t>transparency on use of personal data</a:t>
            </a:r>
          </a:p>
          <a:p>
            <a:pPr lvl="0"/>
            <a:r>
              <a:rPr lang="en-GB" dirty="0" smtClean="0"/>
              <a:t>legal certainty and legal rules that promote fair competition</a:t>
            </a:r>
          </a:p>
          <a:p>
            <a:pPr lvl="0"/>
            <a:endParaRPr lang="en-GB" dirty="0"/>
          </a:p>
        </p:txBody>
      </p:sp>
      <p:sp>
        <p:nvSpPr>
          <p:cNvPr id="7" name="Tijdelijke aanduiding voor dianummer 6"/>
          <p:cNvSpPr>
            <a:spLocks noGrp="1"/>
          </p:cNvSpPr>
          <p:nvPr>
            <p:ph type="sldNum" sz="quarter" idx="4"/>
          </p:nvPr>
        </p:nvSpPr>
        <p:spPr/>
        <p:txBody>
          <a:bodyPr/>
          <a:lstStyle/>
          <a:p>
            <a:r>
              <a:rPr lang="fr-BE" smtClean="0"/>
              <a:t> </a:t>
            </a:r>
            <a:fld id="{30A9230E-FFBB-4CCB-ABD7-198084EDE768}" type="slidenum">
              <a:rPr lang="fr-BE" smtClean="0"/>
              <a:pPr/>
              <a:t>6</a:t>
            </a:fld>
            <a:r>
              <a:rPr lang="fr-BE" smtClean="0"/>
              <a:t> </a:t>
            </a:r>
            <a:endParaRPr lang="fr-BE" dirty="0"/>
          </a:p>
        </p:txBody>
      </p:sp>
      <p:sp>
        <p:nvSpPr>
          <p:cNvPr id="4" name="Titel 3"/>
          <p:cNvSpPr>
            <a:spLocks noGrp="1"/>
          </p:cNvSpPr>
          <p:nvPr>
            <p:ph type="title"/>
          </p:nvPr>
        </p:nvSpPr>
        <p:spPr/>
        <p:txBody>
          <a:bodyPr/>
          <a:lstStyle/>
          <a:p>
            <a:r>
              <a:rPr lang="en-GB" smtClean="0"/>
              <a:t>What do citizens, employers and policy makers expect ?</a:t>
            </a:r>
            <a:endParaRPr lang="en-GB" dirty="0"/>
          </a:p>
        </p:txBody>
      </p:sp>
    </p:spTree>
    <p:extLst>
      <p:ext uri="{BB962C8B-B14F-4D97-AF65-F5344CB8AC3E}">
        <p14:creationId xmlns:p14="http://schemas.microsoft.com/office/powerpoint/2010/main" val="8807588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73304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19669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3282036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30852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3158022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Common vision &amp; cooperation</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65</a:t>
            </a:fld>
            <a:endParaRPr lang="en-GB" dirty="0"/>
          </a:p>
        </p:txBody>
      </p:sp>
    </p:spTree>
    <p:extLst>
      <p:ext uri="{BB962C8B-B14F-4D97-AF65-F5344CB8AC3E}">
        <p14:creationId xmlns:p14="http://schemas.microsoft.com/office/powerpoint/2010/main" val="37256370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smtClean="0"/>
              <a:t>information is being modelled</a:t>
            </a:r>
          </a:p>
          <a:p>
            <a:pPr lvl="1"/>
            <a:r>
              <a:rPr lang="en-GB" dirty="0" smtClean="0"/>
              <a:t>in such a way that the model fits in as closely as possible with the real world</a:t>
            </a:r>
          </a:p>
          <a:p>
            <a:pPr lvl="1"/>
            <a:r>
              <a:rPr lang="en-GB" dirty="0" smtClean="0"/>
              <a:t>in order to allow multifunctional use of information </a:t>
            </a:r>
          </a:p>
          <a:p>
            <a:pPr lvl="0"/>
            <a:r>
              <a:rPr lang="en-GB" dirty="0" smtClean="0"/>
              <a:t>information is collected from citizens and companies only once by the public sector as a whole</a:t>
            </a:r>
          </a:p>
          <a:p>
            <a:pPr lvl="1"/>
            <a:r>
              <a:rPr lang="en-GB" dirty="0" smtClean="0"/>
              <a:t>via a channel chosen by the citizens and the companies</a:t>
            </a:r>
          </a:p>
          <a:p>
            <a:pPr lvl="1"/>
            <a:r>
              <a:rPr lang="en-GB" dirty="0" smtClean="0"/>
              <a:t>preferably from application to application</a:t>
            </a:r>
          </a:p>
          <a:p>
            <a:pPr lvl="1"/>
            <a:r>
              <a:rPr lang="en-GB" dirty="0" smtClean="0"/>
              <a:t>and with the possibility of quality control by the supplier before the transmission of the information</a:t>
            </a:r>
          </a:p>
          <a:p>
            <a:pPr lvl="0"/>
            <a:r>
              <a:rPr lang="en-GB" dirty="0" smtClean="0"/>
              <a:t>the collected information is validated once</a:t>
            </a:r>
          </a:p>
          <a:p>
            <a:pPr lvl="1"/>
            <a:r>
              <a:rPr lang="en-GB" dirty="0" smtClean="0"/>
              <a:t>according to established task sharing criteria</a:t>
            </a:r>
          </a:p>
          <a:p>
            <a:pPr lvl="1"/>
            <a:r>
              <a:rPr lang="en-GB" dirty="0" smtClean="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7392811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a task sharing model is established indicating which actor stores which information as an authentic source, manages the information and maintains it at the disposal of the authorized users</a:t>
            </a:r>
          </a:p>
          <a:p>
            <a:pPr lvl="0"/>
            <a:r>
              <a:rPr lang="en-GB" smtClean="0"/>
              <a:t>information can be flexibly assembled according to ever changing legal concepts</a:t>
            </a:r>
          </a:p>
          <a:p>
            <a:pPr lvl="0"/>
            <a:r>
              <a:rPr lang="en-GB" smtClean="0"/>
              <a:t>every actor has to report probable errors of information to the actor that is designated to validate the information</a:t>
            </a:r>
          </a:p>
          <a:p>
            <a:pPr lvl="0"/>
            <a:r>
              <a:rPr lang="en-GB" smtClean="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smtClean="0"/>
              <a:t>once collected and validated, information is stored, managed and exchanged electronically to avoid transcribing and re-entering it manually</a:t>
            </a:r>
            <a:endParaRPr lang="en-GB" dirty="0" smtClean="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22859056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electronic information exchange can be initiated by</a:t>
            </a:r>
          </a:p>
          <a:p>
            <a:pPr lvl="1"/>
            <a:r>
              <a:rPr lang="en-GB" smtClean="0"/>
              <a:t>the actor that disposes of information</a:t>
            </a:r>
          </a:p>
          <a:p>
            <a:pPr lvl="1"/>
            <a:r>
              <a:rPr lang="en-GB" smtClean="0"/>
              <a:t>the actor that needs information</a:t>
            </a:r>
          </a:p>
          <a:p>
            <a:pPr lvl="1"/>
            <a:r>
              <a:rPr lang="en-GB" smtClean="0"/>
              <a:t>the organisation that manages the interoperability framework</a:t>
            </a:r>
          </a:p>
          <a:p>
            <a:pPr lvl="0"/>
            <a:r>
              <a:rPr lang="en-GB" smtClean="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smtClean="0"/>
              <a:t>available information is used for</a:t>
            </a:r>
          </a:p>
          <a:p>
            <a:pPr lvl="1"/>
            <a:r>
              <a:rPr lang="en-GB" smtClean="0"/>
              <a:t>the automatic granting of benefits</a:t>
            </a:r>
          </a:p>
          <a:p>
            <a:pPr lvl="1"/>
            <a:r>
              <a:rPr lang="en-GB" smtClean="0"/>
              <a:t>prefilling when collecting information</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10265091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security, availability, integrity and confidentiality of information is ensured by integrated structural, institutional, organizational, HR, technical and other security measures according to agreed policies</a:t>
            </a:r>
          </a:p>
          <a:p>
            <a:r>
              <a:rPr lang="en-GB" smtClean="0"/>
              <a:t>personal information is only used for purposes compatible with the purposes of the collection of the information</a:t>
            </a:r>
          </a:p>
          <a:p>
            <a:r>
              <a:rPr lang="en-GB" smtClean="0"/>
              <a:t>personal information is only accessible to authorized actors and users according to business needs, legislative or policy requirements</a:t>
            </a:r>
          </a:p>
          <a:p>
            <a:r>
              <a:rPr lang="en-GB" smtClean="0"/>
              <a:t>the access authorization to personal information is granted by an Information Security Committee, designated by Parliament, after having checked whether the access conditions are met</a:t>
            </a:r>
          </a:p>
          <a:p>
            <a:r>
              <a:rPr lang="en-GB" smtClean="0"/>
              <a:t>the access authorizations are public</a:t>
            </a:r>
          </a:p>
          <a:p>
            <a:endParaRPr lang="en-US" dirty="0"/>
          </a:p>
        </p:txBody>
      </p:sp>
      <p:sp>
        <p:nvSpPr>
          <p:cNvPr id="2" name="Title 1"/>
          <p:cNvSpPr>
            <a:spLocks noGrp="1"/>
          </p:cNvSpPr>
          <p:nvPr>
            <p:ph type="title"/>
          </p:nvPr>
        </p:nvSpPr>
        <p:spPr/>
        <p:txBody>
          <a:bodyPr/>
          <a:lstStyle/>
          <a:p>
            <a:r>
              <a:rPr lang="en-GB" smtClean="0"/>
              <a:t>Common vision on information security</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1970945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Crossroads Bank of </a:t>
            </a:r>
            <a:r>
              <a:rPr lang="nl-BE" dirty="0" err="1" smtClean="0"/>
              <a:t>Social</a:t>
            </a:r>
            <a:r>
              <a:rPr lang="nl-BE" dirty="0" smtClean="0"/>
              <a:t> Security (CBSS)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5" y="1209652"/>
            <a:ext cx="7468643" cy="5315692"/>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a:t>
            </a:fld>
            <a:r>
              <a:rPr lang="fr-BE" smtClean="0"/>
              <a:t> </a:t>
            </a:r>
            <a:endParaRPr lang="fr-BE" dirty="0"/>
          </a:p>
        </p:txBody>
      </p:sp>
    </p:spTree>
    <p:extLst>
      <p:ext uri="{BB962C8B-B14F-4D97-AF65-F5344CB8AC3E}">
        <p14:creationId xmlns:p14="http://schemas.microsoft.com/office/powerpoint/2010/main" val="5927787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smtClean="0"/>
              <a:t>every actual electronic exchange of personal information has to pass an independent trusted third party and is preventively checked on compliance with the existing access authorizations by that trusted third party</a:t>
            </a:r>
          </a:p>
          <a:p>
            <a:r>
              <a:rPr lang="en-GB" altLang="en-US" dirty="0" smtClean="0"/>
              <a:t>every actual electronic exchange of personal information is logged, to be able to trace possible abuse afterwards</a:t>
            </a:r>
          </a:p>
          <a:p>
            <a:r>
              <a:rPr lang="en-GB" altLang="en-US" dirty="0" smtClean="0"/>
              <a:t>every time information is used to take a decision, the information used is communicated to the person concerned together with the decision </a:t>
            </a:r>
          </a:p>
          <a:p>
            <a:r>
              <a:rPr lang="en-GB" altLang="en-US" dirty="0" smtClean="0"/>
              <a:t>every person has right to access and correct his/her own personal data</a:t>
            </a:r>
          </a:p>
          <a:p>
            <a:r>
              <a:rPr lang="en-GB" altLang="en-US" dirty="0" smtClean="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smtClean="0"/>
              <a:t>Common vision on information security</a:t>
            </a:r>
            <a:endParaRPr lang="en-US"/>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Tree>
    <p:extLst>
      <p:ext uri="{BB962C8B-B14F-4D97-AF65-F5344CB8AC3E}">
        <p14:creationId xmlns:p14="http://schemas.microsoft.com/office/powerpoint/2010/main" val="2780791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err="1" smtClean="0"/>
              <a:t>Entrepreneurship</a:t>
            </a:r>
            <a:r>
              <a:rPr lang="nl-BE" dirty="0" smtClean="0"/>
              <a:t>, corporate culture </a:t>
            </a:r>
            <a:r>
              <a:rPr lang="nl-BE" dirty="0"/>
              <a:t>&amp;</a:t>
            </a:r>
            <a:r>
              <a:rPr lang="nl-BE" dirty="0" smtClean="0"/>
              <a:t> teamwork </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71</a:t>
            </a:fld>
            <a:endParaRPr lang="en-GB" dirty="0"/>
          </a:p>
        </p:txBody>
      </p:sp>
    </p:spTree>
    <p:extLst>
      <p:ext uri="{BB962C8B-B14F-4D97-AF65-F5344CB8AC3E}">
        <p14:creationId xmlns:p14="http://schemas.microsoft.com/office/powerpoint/2010/main" val="11876556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half" idx="2"/>
          </p:nvPr>
        </p:nvSpPr>
        <p:spPr/>
        <p:txBody>
          <a:bodyPr/>
          <a:lstStyle/>
          <a:p>
            <a:pPr marL="0" indent="0" algn="ctr">
              <a:buNone/>
            </a:pPr>
            <a:r>
              <a:rPr lang="nl-BE" sz="3200" dirty="0" err="1" smtClean="0"/>
              <a:t>Entrepreneurship</a:t>
            </a:r>
            <a:endParaRPr lang="nl-BE" sz="3200" dirty="0" smtClean="0"/>
          </a:p>
          <a:p>
            <a:pPr algn="ctr"/>
            <a:endParaRPr lang="nl-BE" dirty="0" smtClean="0"/>
          </a:p>
          <a:p>
            <a:pPr algn="ctr"/>
            <a:r>
              <a:rPr lang="en-US" sz="2400" dirty="0" smtClean="0"/>
              <a:t>adaptations, change</a:t>
            </a:r>
          </a:p>
          <a:p>
            <a:pPr algn="ctr"/>
            <a:r>
              <a:rPr lang="en-US" sz="2400" dirty="0" smtClean="0"/>
              <a:t>"fuzzy" challenges</a:t>
            </a:r>
          </a:p>
          <a:p>
            <a:pPr algn="ctr"/>
            <a:r>
              <a:rPr lang="en-US" sz="2400" dirty="0" smtClean="0"/>
              <a:t>solutions not known</a:t>
            </a:r>
          </a:p>
          <a:p>
            <a:pPr algn="ctr"/>
            <a:r>
              <a:rPr lang="en-US" sz="2400" dirty="0" smtClean="0"/>
              <a:t>adjusting habits</a:t>
            </a:r>
          </a:p>
          <a:p>
            <a:pPr algn="ctr"/>
            <a:r>
              <a:rPr lang="en-US" sz="2400" dirty="0" smtClean="0"/>
              <a:t>changing value system</a:t>
            </a:r>
          </a:p>
          <a:p>
            <a:pPr algn="ctr"/>
            <a:r>
              <a:rPr lang="en-US" sz="2400" dirty="0" smtClean="0"/>
              <a:t>taking responsibility, going beyond formal competences</a:t>
            </a:r>
            <a:endParaRPr lang="nl-BE" sz="2400" dirty="0"/>
          </a:p>
        </p:txBody>
      </p:sp>
      <p:sp>
        <p:nvSpPr>
          <p:cNvPr id="6" name="Tijdelijke aanduiding voor inhoud 5"/>
          <p:cNvSpPr>
            <a:spLocks noGrp="1"/>
          </p:cNvSpPr>
          <p:nvPr>
            <p:ph sz="quarter" idx="4"/>
          </p:nvPr>
        </p:nvSpPr>
        <p:spPr/>
        <p:txBody>
          <a:bodyPr/>
          <a:lstStyle/>
          <a:p>
            <a:pPr marL="0" indent="0" algn="ctr">
              <a:buNone/>
            </a:pPr>
            <a:r>
              <a:rPr lang="nl-BE" sz="3200" dirty="0" smtClean="0"/>
              <a:t>Management</a:t>
            </a:r>
            <a:endParaRPr lang="nl-BE" sz="3200" dirty="0"/>
          </a:p>
          <a:p>
            <a:pPr marL="0" indent="0" algn="ctr">
              <a:buNone/>
            </a:pPr>
            <a:endParaRPr lang="en-US" dirty="0" smtClean="0"/>
          </a:p>
          <a:p>
            <a:pPr algn="ctr"/>
            <a:r>
              <a:rPr lang="en-US" sz="2400" dirty="0" smtClean="0"/>
              <a:t>stability</a:t>
            </a:r>
            <a:r>
              <a:rPr lang="en-US" sz="2400" dirty="0"/>
              <a:t>, order, security</a:t>
            </a:r>
          </a:p>
          <a:p>
            <a:pPr algn="ctr"/>
            <a:endParaRPr lang="en-US" sz="2400" dirty="0" smtClean="0"/>
          </a:p>
          <a:p>
            <a:pPr algn="ctr"/>
            <a:r>
              <a:rPr lang="en-US" sz="2400" dirty="0" smtClean="0"/>
              <a:t>technical </a:t>
            </a:r>
            <a:r>
              <a:rPr lang="en-US" sz="2400" dirty="0"/>
              <a:t>challenges: problems &amp; solutions known</a:t>
            </a:r>
          </a:p>
          <a:p>
            <a:pPr algn="ctr"/>
            <a:endParaRPr lang="en-US" sz="2400" dirty="0" smtClean="0"/>
          </a:p>
          <a:p>
            <a:pPr algn="ctr"/>
            <a:r>
              <a:rPr lang="en-US" sz="2400" dirty="0" smtClean="0"/>
              <a:t>within </a:t>
            </a:r>
            <a:r>
              <a:rPr lang="en-US" sz="2400" dirty="0"/>
              <a:t>own competence</a:t>
            </a:r>
            <a:endParaRPr lang="nl-BE" sz="2400" dirty="0"/>
          </a:p>
        </p:txBody>
      </p:sp>
      <p:sp>
        <p:nvSpPr>
          <p:cNvPr id="3" name="Slide Number Placeholder 2"/>
          <p:cNvSpPr>
            <a:spLocks noGrp="1"/>
          </p:cNvSpPr>
          <p:nvPr>
            <p:ph type="sldNum" sz="quarter" idx="11"/>
          </p:nvPr>
        </p:nvSpPr>
        <p:spPr/>
        <p:txBody>
          <a:bodyPr/>
          <a:lstStyle/>
          <a:p>
            <a:fld id="{30A9230E-FFBB-4CCB-ABD7-198084EDE768}" type="slidenum">
              <a:rPr lang="fr-BE" smtClean="0"/>
              <a:pPr/>
              <a:t>72</a:t>
            </a:fld>
            <a:endParaRPr lang="fr-BE" dirty="0"/>
          </a:p>
        </p:txBody>
      </p:sp>
      <p:sp>
        <p:nvSpPr>
          <p:cNvPr id="4" name="Titel 3"/>
          <p:cNvSpPr>
            <a:spLocks noGrp="1"/>
          </p:cNvSpPr>
          <p:nvPr>
            <p:ph type="title"/>
          </p:nvPr>
        </p:nvSpPr>
        <p:spPr/>
        <p:txBody>
          <a:bodyPr/>
          <a:lstStyle/>
          <a:p>
            <a:r>
              <a:rPr lang="nl-BE" smtClean="0"/>
              <a:t>Entrepeneurship vs management</a:t>
            </a:r>
            <a:endParaRPr lang="nl-BE" dirty="0"/>
          </a:p>
        </p:txBody>
      </p:sp>
    </p:spTree>
    <p:extLst>
      <p:ext uri="{BB962C8B-B14F-4D97-AF65-F5344CB8AC3E}">
        <p14:creationId xmlns:p14="http://schemas.microsoft.com/office/powerpoint/2010/main" val="36640603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46011" y="908720"/>
            <a:ext cx="7899978" cy="5678343"/>
          </a:xfrm>
        </p:spPr>
      </p:pic>
      <p:sp>
        <p:nvSpPr>
          <p:cNvPr id="8194" name="Rectangle 2"/>
          <p:cNvSpPr>
            <a:spLocks noGrp="1" noChangeArrowheads="1"/>
          </p:cNvSpPr>
          <p:nvPr>
            <p:ph type="title"/>
          </p:nvPr>
        </p:nvSpPr>
        <p:spPr/>
        <p:txBody>
          <a:bodyPr/>
          <a:lstStyle/>
          <a:p>
            <a:r>
              <a:rPr lang="nl-BE" altLang="nl-BE" dirty="0" err="1" smtClean="0"/>
              <a:t>Entrepreneurship</a:t>
            </a:r>
            <a:r>
              <a:rPr lang="nl-BE" altLang="nl-BE" dirty="0" smtClean="0"/>
              <a:t> </a:t>
            </a:r>
            <a:r>
              <a:rPr lang="nl-BE" altLang="nl-BE" dirty="0" err="1" smtClean="0"/>
              <a:t>by</a:t>
            </a:r>
            <a:r>
              <a:rPr lang="nl-BE" altLang="nl-BE" dirty="0" smtClean="0"/>
              <a:t> </a:t>
            </a:r>
            <a:r>
              <a:rPr lang="nl-BE" altLang="nl-BE" dirty="0" err="1" smtClean="0"/>
              <a:t>leadership</a:t>
            </a:r>
            <a:endParaRPr lang="nl-BE" altLang="nl-BE" dirty="0"/>
          </a:p>
        </p:txBody>
      </p:sp>
      <p:sp>
        <p:nvSpPr>
          <p:cNvPr id="7174" name="Text Box 4"/>
          <p:cNvSpPr txBox="1">
            <a:spLocks noChangeArrowheads="1"/>
          </p:cNvSpPr>
          <p:nvPr/>
        </p:nvSpPr>
        <p:spPr bwMode="auto">
          <a:xfrm>
            <a:off x="9290875" y="6330806"/>
            <a:ext cx="27097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fr-BE" sz="1600" dirty="0">
                <a:latin typeface="+mn-lt"/>
              </a:rPr>
              <a:t>Model: MIT Leadership Center</a:t>
            </a:r>
            <a:endParaRPr lang="en-US" sz="1600" dirty="0">
              <a:latin typeface="+mn-lt"/>
            </a:endParaRP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Tree>
    <p:extLst>
      <p:ext uri="{BB962C8B-B14F-4D97-AF65-F5344CB8AC3E}">
        <p14:creationId xmlns:p14="http://schemas.microsoft.com/office/powerpoint/2010/main" val="198345977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en-US" dirty="0" smtClean="0"/>
              <a:t>why ?</a:t>
            </a:r>
          </a:p>
          <a:p>
            <a:pPr lvl="1"/>
            <a:r>
              <a:rPr lang="en-US" dirty="0" smtClean="0"/>
              <a:t>creating </a:t>
            </a:r>
            <a:r>
              <a:rPr lang="en-US" dirty="0"/>
              <a:t>an attractive image of the eventual new situation promotes commitment by </a:t>
            </a:r>
            <a:r>
              <a:rPr lang="en-US" dirty="0" smtClean="0"/>
              <a:t>others</a:t>
            </a:r>
          </a:p>
          <a:p>
            <a:pPr lvl="1"/>
            <a:r>
              <a:rPr lang="en-US" dirty="0" smtClean="0"/>
              <a:t>the vision </a:t>
            </a:r>
            <a:r>
              <a:rPr lang="en-US" dirty="0"/>
              <a:t>keeps </a:t>
            </a:r>
            <a:r>
              <a:rPr lang="en-US" dirty="0" smtClean="0"/>
              <a:t>moving</a:t>
            </a:r>
            <a:r>
              <a:rPr lang="en-US" dirty="0"/>
              <a:t>, even in the face of resistance, setbacks, fear or </a:t>
            </a:r>
            <a:r>
              <a:rPr lang="en-US" dirty="0" smtClean="0"/>
              <a:t>uncertainty</a:t>
            </a:r>
          </a:p>
          <a:p>
            <a:pPr lvl="1"/>
            <a:r>
              <a:rPr lang="en-US" dirty="0" smtClean="0"/>
              <a:t>is </a:t>
            </a:r>
            <a:r>
              <a:rPr lang="en-US" dirty="0"/>
              <a:t>the emotional side of </a:t>
            </a:r>
            <a:r>
              <a:rPr lang="en-US" dirty="0" smtClean="0"/>
              <a:t>leadership</a:t>
            </a:r>
          </a:p>
          <a:p>
            <a:r>
              <a:rPr lang="en-US" dirty="0" smtClean="0"/>
              <a:t>how ?</a:t>
            </a:r>
          </a:p>
          <a:p>
            <a:pPr lvl="1"/>
            <a:r>
              <a:rPr lang="en-US" dirty="0" smtClean="0"/>
              <a:t>clear </a:t>
            </a:r>
            <a:r>
              <a:rPr lang="en-US" dirty="0"/>
              <a:t>goal and </a:t>
            </a:r>
            <a:r>
              <a:rPr lang="en-US" dirty="0" smtClean="0"/>
              <a:t>direction</a:t>
            </a:r>
          </a:p>
          <a:p>
            <a:pPr lvl="1"/>
            <a:r>
              <a:rPr lang="en-US" dirty="0" smtClean="0"/>
              <a:t>radiating </a:t>
            </a:r>
            <a:r>
              <a:rPr lang="en-US" dirty="0"/>
              <a:t>enthusiasm, commitment, faith and </a:t>
            </a:r>
            <a:r>
              <a:rPr lang="en-US" dirty="0" smtClean="0"/>
              <a:t>support</a:t>
            </a:r>
          </a:p>
          <a:p>
            <a:pPr lvl="1"/>
            <a:r>
              <a:rPr lang="en-US" dirty="0" smtClean="0"/>
              <a:t>encourage staff </a:t>
            </a:r>
            <a:r>
              <a:rPr lang="en-US" dirty="0"/>
              <a:t>to be involved and </a:t>
            </a:r>
            <a:r>
              <a:rPr lang="en-US" dirty="0" smtClean="0"/>
              <a:t>loyal</a:t>
            </a:r>
          </a:p>
          <a:p>
            <a:pPr lvl="1"/>
            <a:r>
              <a:rPr lang="en-US" dirty="0" smtClean="0"/>
              <a:t>challenge staff </a:t>
            </a:r>
            <a:r>
              <a:rPr lang="en-US" dirty="0"/>
              <a:t>to do and achieve things </a:t>
            </a:r>
            <a:r>
              <a:rPr lang="en-US" dirty="0" smtClean="0"/>
              <a:t>themselves</a:t>
            </a:r>
          </a:p>
          <a:p>
            <a:pPr lvl="1"/>
            <a:r>
              <a:rPr lang="en-US" dirty="0" smtClean="0"/>
              <a:t>highlighting </a:t>
            </a:r>
            <a:r>
              <a:rPr lang="en-US" dirty="0"/>
              <a:t>the unique strengths, values and culture of the </a:t>
            </a:r>
            <a:r>
              <a:rPr lang="en-US" dirty="0" smtClean="0"/>
              <a:t>organization</a:t>
            </a:r>
          </a:p>
          <a:p>
            <a:pPr lvl="1"/>
            <a:r>
              <a:rPr lang="en-US" dirty="0" smtClean="0"/>
              <a:t>help staff </a:t>
            </a:r>
            <a:r>
              <a:rPr lang="en-US" dirty="0"/>
              <a:t>to believe that they are part of something bigger than their daily </a:t>
            </a:r>
            <a:r>
              <a:rPr lang="en-US" dirty="0" smtClean="0"/>
              <a:t>work</a:t>
            </a:r>
          </a:p>
          <a:p>
            <a:pPr lvl="1"/>
            <a:r>
              <a:rPr lang="en-US" dirty="0" smtClean="0"/>
              <a:t>stimulate </a:t>
            </a:r>
            <a:r>
              <a:rPr lang="en-US" dirty="0"/>
              <a:t>a feeling of belonging to a </a:t>
            </a:r>
            <a:r>
              <a:rPr lang="en-US" dirty="0" smtClean="0"/>
              <a:t>group</a:t>
            </a:r>
          </a:p>
          <a:p>
            <a:pPr lvl="1"/>
            <a:r>
              <a:rPr lang="en-US" dirty="0" smtClean="0"/>
              <a:t>communicate </a:t>
            </a:r>
            <a:r>
              <a:rPr lang="en-US" dirty="0"/>
              <a:t>a </a:t>
            </a:r>
            <a:r>
              <a:rPr lang="en-US" dirty="0" smtClean="0"/>
              <a:t>lot</a:t>
            </a:r>
            <a:endParaRPr lang="nl-BE" dirty="0"/>
          </a:p>
        </p:txBody>
      </p:sp>
      <p:sp>
        <p:nvSpPr>
          <p:cNvPr id="4" name="Titel 3"/>
          <p:cNvSpPr>
            <a:spLocks noGrp="1"/>
          </p:cNvSpPr>
          <p:nvPr>
            <p:ph type="title"/>
          </p:nvPr>
        </p:nvSpPr>
        <p:spPr/>
        <p:txBody>
          <a:bodyPr/>
          <a:lstStyle/>
          <a:p>
            <a:r>
              <a:rPr lang="nl-BE" dirty="0" err="1" smtClean="0"/>
              <a:t>Visioning</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Tree>
    <p:extLst>
      <p:ext uri="{BB962C8B-B14F-4D97-AF65-F5344CB8AC3E}">
        <p14:creationId xmlns:p14="http://schemas.microsoft.com/office/powerpoint/2010/main" val="14906841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7" name="Rectangle 3"/>
          <p:cNvSpPr>
            <a:spLocks noGrp="1" noChangeArrowheads="1"/>
          </p:cNvSpPr>
          <p:nvPr>
            <p:ph idx="1"/>
          </p:nvPr>
        </p:nvSpPr>
        <p:spPr/>
        <p:txBody>
          <a:bodyPr>
            <a:normAutofit/>
          </a:bodyPr>
          <a:lstStyle/>
          <a:p>
            <a:r>
              <a:rPr lang="en-GB" altLang="nl-BE" dirty="0" smtClean="0"/>
              <a:t>define a long term vision on</a:t>
            </a:r>
          </a:p>
          <a:p>
            <a:pPr lvl="1"/>
            <a:r>
              <a:rPr lang="en-GB" altLang="nl-BE" dirty="0" smtClean="0"/>
              <a:t>integrated, customer-oriented service delivery</a:t>
            </a:r>
          </a:p>
          <a:p>
            <a:pPr lvl="1"/>
            <a:r>
              <a:rPr lang="en-GB" altLang="nl-BE" dirty="0" smtClean="0"/>
              <a:t>management of information as a strategic resource for all activity</a:t>
            </a:r>
          </a:p>
          <a:p>
            <a:pPr lvl="1"/>
            <a:r>
              <a:rPr lang="en-GB" altLang="nl-BE" dirty="0" smtClean="0"/>
              <a:t>interoperability</a:t>
            </a:r>
          </a:p>
          <a:p>
            <a:r>
              <a:rPr lang="en-US" altLang="nl-BE" dirty="0" smtClean="0"/>
              <a:t>make the vision enforceable by citizens and companies, and amongst government institutions and health care providers/institutions, by formalizing it in regulations</a:t>
            </a:r>
            <a:endParaRPr lang="en-GB" altLang="nl-BE" dirty="0" smtClean="0"/>
          </a:p>
          <a:p>
            <a:r>
              <a:rPr lang="en-GB" altLang="nl-BE" dirty="0" smtClean="0"/>
              <a:t>combine long term vision, profound process optimization and quick wins</a:t>
            </a:r>
          </a:p>
          <a:p>
            <a:r>
              <a:rPr lang="en-GB" altLang="nl-BE" dirty="0" smtClean="0"/>
              <a:t>do not look at it as a pure ICT event, but put the emphasis on an improvement of services and use a multidisciplinary approach</a:t>
            </a:r>
          </a:p>
          <a:p>
            <a:r>
              <a:rPr lang="en-GB" altLang="nl-BE" dirty="0" smtClean="0"/>
              <a:t>optimize processes within each social actor, at each government level and across government levels before their </a:t>
            </a:r>
            <a:r>
              <a:rPr lang="en-GB" altLang="nl-BE" dirty="0" err="1" smtClean="0"/>
              <a:t>automatization</a:t>
            </a:r>
            <a:endParaRPr lang="en-GB" altLang="nl-BE" dirty="0"/>
          </a:p>
        </p:txBody>
      </p:sp>
      <p:sp>
        <p:nvSpPr>
          <p:cNvPr id="395266"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75</a:t>
            </a:fld>
            <a:r>
              <a:rPr lang="fr-BE" smtClean="0"/>
              <a:t> </a:t>
            </a:r>
            <a:endParaRPr lang="fr-BE" dirty="0"/>
          </a:p>
        </p:txBody>
      </p:sp>
    </p:spTree>
    <p:extLst>
      <p:ext uri="{BB962C8B-B14F-4D97-AF65-F5344CB8AC3E}">
        <p14:creationId xmlns:p14="http://schemas.microsoft.com/office/powerpoint/2010/main" val="174191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Grp="1" noChangeArrowheads="1"/>
          </p:cNvSpPr>
          <p:nvPr>
            <p:ph idx="1"/>
          </p:nvPr>
        </p:nvSpPr>
        <p:spPr/>
        <p:txBody>
          <a:bodyPr>
            <a:normAutofit/>
          </a:bodyPr>
          <a:lstStyle/>
          <a:p>
            <a:r>
              <a:rPr lang="en-GB" altLang="nl-BE" smtClean="0"/>
              <a:t>standardize concepts and, where necessary, adapt regulations in order </a:t>
            </a:r>
            <a:r>
              <a:rPr lang="en-US" altLang="nl-BE" smtClean="0"/>
              <a:t>to introduce those concepts</a:t>
            </a:r>
          </a:p>
          <a:p>
            <a:r>
              <a:rPr lang="en-US" altLang="nl-BE" smtClean="0"/>
              <a:t>also regulate aspects such as privacy protection, information security, the protection against ICT crime, unique identification keys, the probative value of electronic information, the electronic signature, the equal access to public services, the transparency of administrations, …</a:t>
            </a:r>
            <a:endParaRPr lang="en-GB" altLang="nl-BE" smtClean="0"/>
          </a:p>
          <a:p>
            <a:r>
              <a:rPr lang="en-GB" altLang="nl-BE" smtClean="0"/>
              <a:t>see to a close cooperation with policymakers, other government departments, other governmental levels, users, mandated intermediaries and interest groups</a:t>
            </a:r>
          </a:p>
          <a:p>
            <a:r>
              <a:rPr lang="en-GB" altLang="nl-BE" smtClean="0"/>
              <a:t>attune the service offer maximally to the needs and the logic of the users and involve them actively in the development of the services</a:t>
            </a:r>
          </a:p>
          <a:p>
            <a:r>
              <a:rPr lang="en-GB" altLang="nl-BE" smtClean="0"/>
              <a:t>match the governmental processes with the own processes of the users and assure user-friendliness</a:t>
            </a:r>
            <a:endParaRPr lang="en-GB" altLang="nl-BE" dirty="0"/>
          </a:p>
        </p:txBody>
      </p:sp>
      <p:sp>
        <p:nvSpPr>
          <p:cNvPr id="396290"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spTree>
    <p:extLst>
      <p:ext uri="{BB962C8B-B14F-4D97-AF65-F5344CB8AC3E}">
        <p14:creationId xmlns:p14="http://schemas.microsoft.com/office/powerpoint/2010/main" val="39693365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3"/>
          <p:cNvSpPr>
            <a:spLocks noGrp="1" noChangeArrowheads="1"/>
          </p:cNvSpPr>
          <p:nvPr>
            <p:ph idx="1"/>
          </p:nvPr>
        </p:nvSpPr>
        <p:spPr/>
        <p:txBody>
          <a:bodyPr>
            <a:normAutofit/>
          </a:bodyPr>
          <a:lstStyle/>
          <a:p>
            <a:r>
              <a:rPr lang="en-GB" altLang="nl-BE" smtClean="0"/>
              <a:t>concentrate on a qualitative and interactive service offering, instead of a mere presence on the web</a:t>
            </a:r>
          </a:p>
          <a:p>
            <a:r>
              <a:rPr lang="en-GB" altLang="nl-BE" smtClean="0"/>
              <a:t>support users by the implementation of data quality controls, before these are transmitted to the government authorities, and use the available data proactively for an automatic granting of rights, prefilling of information in forms during data collection and a targeted provision of information to the users</a:t>
            </a:r>
          </a:p>
          <a:p>
            <a:r>
              <a:rPr lang="en-GB" altLang="nl-BE" smtClean="0"/>
              <a:t>make sure that available ICT components and information (networks, data bases, …) are re-used to a maximum; through this, the efforts can be directed towards developing added value services</a:t>
            </a:r>
          </a:p>
          <a:p>
            <a:r>
              <a:rPr lang="en-GB" altLang="nl-BE" smtClean="0"/>
              <a:t>also develop multifunctional components yourself, conform open standards, and based on a flexible, modular, expandable and service-oriented architecture, so that other developers of services can re-use your components</a:t>
            </a:r>
          </a:p>
          <a:p>
            <a:endParaRPr lang="en-GB" altLang="nl-BE" dirty="0"/>
          </a:p>
        </p:txBody>
      </p:sp>
      <p:sp>
        <p:nvSpPr>
          <p:cNvPr id="397314"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77</a:t>
            </a:fld>
            <a:r>
              <a:rPr lang="fr-BE" smtClean="0"/>
              <a:t> </a:t>
            </a:r>
            <a:endParaRPr lang="fr-BE" dirty="0"/>
          </a:p>
        </p:txBody>
      </p:sp>
    </p:spTree>
    <p:extLst>
      <p:ext uri="{BB962C8B-B14F-4D97-AF65-F5344CB8AC3E}">
        <p14:creationId xmlns:p14="http://schemas.microsoft.com/office/powerpoint/2010/main" val="13331846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p:cNvSpPr>
            <a:spLocks noGrp="1" noChangeArrowheads="1"/>
          </p:cNvSpPr>
          <p:nvPr>
            <p:ph idx="1"/>
          </p:nvPr>
        </p:nvSpPr>
        <p:spPr/>
        <p:txBody>
          <a:bodyPr>
            <a:normAutofit/>
          </a:bodyPr>
          <a:lstStyle/>
          <a:p>
            <a:r>
              <a:rPr lang="en-GB" altLang="nl-BE" smtClean="0"/>
              <a:t>pay attention to change management, communications and training</a:t>
            </a:r>
            <a:endParaRPr lang="en-US" altLang="nl-BE" smtClean="0"/>
          </a:p>
          <a:p>
            <a:r>
              <a:rPr lang="en-GB" altLang="nl-BE" smtClean="0"/>
              <a:t>see to a good project management</a:t>
            </a:r>
          </a:p>
          <a:p>
            <a:r>
              <a:rPr lang="en-GB" altLang="nl-BE" smtClean="0"/>
              <a:t>work incrementally and with prototyping, and give special attention to the roll-out by providing test and simulation environments, training and coaching for the users, and a multimodal contact centre for the personal support of end-users</a:t>
            </a:r>
          </a:p>
          <a:p>
            <a:r>
              <a:rPr lang="en-GB" altLang="nl-BE" smtClean="0"/>
              <a:t>see to it that proper measuring facilities are available, so as to assure permanent monitoring and improvement</a:t>
            </a:r>
          </a:p>
          <a:p>
            <a:r>
              <a:rPr lang="en-GB" altLang="nl-BE" smtClean="0"/>
              <a:t>make sure that the users have confidence in the electronic services that are provided; develop an information security policy, which is designed to guarantee the availability, confidentiality, integrity, authenticity and auditability of the information systems</a:t>
            </a:r>
          </a:p>
          <a:p>
            <a:r>
              <a:rPr lang="fr-BE" altLang="nl-BE" smtClean="0"/>
              <a:t>create an institution that stimulates and coordinates</a:t>
            </a:r>
          </a:p>
          <a:p>
            <a:endParaRPr lang="nl-NL" altLang="nl-BE"/>
          </a:p>
        </p:txBody>
      </p:sp>
      <p:sp>
        <p:nvSpPr>
          <p:cNvPr id="398338"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78</a:t>
            </a:fld>
            <a:r>
              <a:rPr lang="fr-BE" smtClean="0"/>
              <a:t> </a:t>
            </a:r>
            <a:endParaRPr lang="fr-BE" dirty="0"/>
          </a:p>
        </p:txBody>
      </p:sp>
    </p:spTree>
    <p:extLst>
      <p:ext uri="{BB962C8B-B14F-4D97-AF65-F5344CB8AC3E}">
        <p14:creationId xmlns:p14="http://schemas.microsoft.com/office/powerpoint/2010/main" val="9703409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US" dirty="0" smtClean="0"/>
              <a:t>strive for an appropriate corporate culture</a:t>
            </a:r>
            <a:endParaRPr lang="en-US" dirty="0"/>
          </a:p>
          <a:p>
            <a:pPr lvl="1"/>
            <a:r>
              <a:rPr lang="en-US" dirty="0" smtClean="0"/>
              <a:t>networks rather than hierarchy</a:t>
            </a:r>
            <a:endParaRPr lang="en-US" dirty="0"/>
          </a:p>
          <a:p>
            <a:pPr lvl="1"/>
            <a:r>
              <a:rPr lang="en-US" dirty="0"/>
              <a:t>services should be geared to the needs of the users and not to </a:t>
            </a:r>
            <a:r>
              <a:rPr lang="en-US" dirty="0" smtClean="0"/>
              <a:t>the internal </a:t>
            </a:r>
            <a:r>
              <a:rPr lang="en-US" dirty="0"/>
              <a:t>organizational structure of the government or of the organizations providing the </a:t>
            </a:r>
            <a:r>
              <a:rPr lang="en-US" dirty="0" err="1"/>
              <a:t>servicesempowerment</a:t>
            </a:r>
            <a:r>
              <a:rPr lang="en-US" dirty="0"/>
              <a:t> instead of mere service</a:t>
            </a:r>
          </a:p>
          <a:p>
            <a:pPr lvl="1"/>
            <a:r>
              <a:rPr lang="en-US" dirty="0"/>
              <a:t>rewarding </a:t>
            </a:r>
            <a:r>
              <a:rPr lang="en-US" dirty="0" smtClean="0"/>
              <a:t>entrepreneurship</a:t>
            </a:r>
            <a:endParaRPr lang="en-US" dirty="0"/>
          </a:p>
          <a:p>
            <a:pPr lvl="1"/>
            <a:r>
              <a:rPr lang="en-US" dirty="0"/>
              <a:t>ex post evaluation of the output, rather than ex ante control of the input</a:t>
            </a:r>
            <a:endParaRPr lang="nl-BE" dirty="0"/>
          </a:p>
        </p:txBody>
      </p:sp>
      <p:sp>
        <p:nvSpPr>
          <p:cNvPr id="2" name="Titel 1"/>
          <p:cNvSpPr>
            <a:spLocks noGrp="1"/>
          </p:cNvSpPr>
          <p:nvPr>
            <p:ph type="title"/>
          </p:nvPr>
        </p:nvSpPr>
        <p:spPr/>
        <p:txBody>
          <a:bodyPr/>
          <a:lstStyle/>
          <a:p>
            <a:r>
              <a:rPr lang="nl-BE" dirty="0" err="1" smtClean="0"/>
              <a:t>Methodology</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79</a:t>
            </a:fld>
            <a:r>
              <a:rPr lang="fr-BE" smtClean="0"/>
              <a:t> </a:t>
            </a:r>
            <a:endParaRPr lang="fr-BE" dirty="0"/>
          </a:p>
        </p:txBody>
      </p:sp>
    </p:spTree>
    <p:extLst>
      <p:ext uri="{BB962C8B-B14F-4D97-AF65-F5344CB8AC3E}">
        <p14:creationId xmlns:p14="http://schemas.microsoft.com/office/powerpoint/2010/main" val="3878890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smtClean="0"/>
              <a:t>Crossroads Bank of </a:t>
            </a:r>
            <a:r>
              <a:rPr lang="nl-BE" dirty="0" err="1" smtClean="0"/>
              <a:t>Social</a:t>
            </a:r>
            <a:r>
              <a:rPr lang="nl-BE" dirty="0" smtClean="0"/>
              <a:t> Security (CBSS) </a:t>
            </a:r>
            <a:endParaRPr lang="en-US" altLang="en-US" dirty="0" smtClean="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ONEM</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a:solidFill>
                  <a:schemeClr val="tx1">
                    <a:lumMod val="75000"/>
                    <a:lumOff val="25000"/>
                  </a:schemeClr>
                </a:solidFill>
                <a:sym typeface="Arial" charset="0"/>
              </a:rPr>
              <a:t>CIN</a:t>
            </a: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a:ex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ONSS</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CBSS</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a:t>
            </a:fld>
            <a:r>
              <a:rPr lang="fr-BE" smtClean="0"/>
              <a:t> </a:t>
            </a:r>
            <a:endParaRPr lang="fr-BE" dirty="0"/>
          </a:p>
        </p:txBody>
      </p:sp>
    </p:spTree>
    <p:extLst>
      <p:ext uri="{BB962C8B-B14F-4D97-AF65-F5344CB8AC3E}">
        <p14:creationId xmlns:p14="http://schemas.microsoft.com/office/powerpoint/2010/main" val="13473938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exu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13575" y="870173"/>
            <a:ext cx="6600370" cy="576573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el 3"/>
          <p:cNvSpPr>
            <a:spLocks noGrp="1"/>
          </p:cNvSpPr>
          <p:nvPr>
            <p:ph type="title"/>
          </p:nvPr>
        </p:nvSpPr>
        <p:spPr/>
        <p:txBody>
          <a:bodyPr/>
          <a:lstStyle/>
          <a:p>
            <a:r>
              <a:rPr lang="nl-BE" dirty="0" smtClean="0"/>
              <a:t>Nexus effect</a:t>
            </a:r>
            <a:endParaRPr lang="nl-BE" dirty="0"/>
          </a:p>
        </p:txBody>
      </p:sp>
      <p:sp>
        <p:nvSpPr>
          <p:cNvPr id="6" name="TextBox 6"/>
          <p:cNvSpPr txBox="1">
            <a:spLocks noChangeArrowheads="1"/>
          </p:cNvSpPr>
          <p:nvPr/>
        </p:nvSpPr>
        <p:spPr bwMode="auto">
          <a:xfrm>
            <a:off x="9954269" y="6145569"/>
            <a:ext cx="2090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400" dirty="0" smtClean="0"/>
              <a:t>Source: MIT </a:t>
            </a:r>
            <a:r>
              <a:rPr lang="nl-BE" altLang="fr-FR" sz="1400" dirty="0" err="1" smtClean="0"/>
              <a:t>Sloan</a:t>
            </a:r>
            <a:endParaRPr lang="en-US" altLang="fr-FR" sz="14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80</a:t>
            </a:fld>
            <a:r>
              <a:rPr lang="fr-BE" smtClean="0"/>
              <a:t> </a:t>
            </a:r>
            <a:endParaRPr lang="fr-BE" dirty="0"/>
          </a:p>
        </p:txBody>
      </p:sp>
    </p:spTree>
    <p:extLst>
      <p:ext uri="{BB962C8B-B14F-4D97-AF65-F5344CB8AC3E}">
        <p14:creationId xmlns:p14="http://schemas.microsoft.com/office/powerpoint/2010/main" val="3410119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smtClean="0"/>
              <a:t>Solid </a:t>
            </a:r>
            <a:r>
              <a:rPr lang="nl-BE" dirty="0" err="1" smtClean="0"/>
              <a:t>architecture</a:t>
            </a:r>
            <a:r>
              <a:rPr lang="nl-BE" dirty="0" smtClean="0"/>
              <a:t> &amp; agile development</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81</a:t>
            </a:fld>
            <a:endParaRPr lang="en-GB" dirty="0"/>
          </a:p>
        </p:txBody>
      </p:sp>
    </p:spTree>
    <p:extLst>
      <p:ext uri="{BB962C8B-B14F-4D97-AF65-F5344CB8AC3E}">
        <p14:creationId xmlns:p14="http://schemas.microsoft.com/office/powerpoint/2010/main" val="32709612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type="body" idx="1"/>
          </p:nvPr>
        </p:nvSpPr>
        <p:spPr/>
        <p:txBody>
          <a:bodyPr>
            <a:normAutofit lnSpcReduction="10000"/>
          </a:bodyPr>
          <a:lstStyle/>
          <a:p>
            <a:r>
              <a:rPr lang="nl-BE" altLang="fr-FR" dirty="0" err="1" smtClean="0"/>
              <a:t>what</a:t>
            </a:r>
            <a:r>
              <a:rPr lang="nl-BE" altLang="fr-FR" dirty="0" smtClean="0"/>
              <a:t> ?</a:t>
            </a:r>
          </a:p>
          <a:p>
            <a:pPr marL="457191" lvl="1" indent="0">
              <a:buNone/>
            </a:pPr>
            <a:r>
              <a:rPr lang="nl-BE" altLang="fr-FR" dirty="0" smtClean="0"/>
              <a:t>“Service </a:t>
            </a:r>
            <a:r>
              <a:rPr lang="nl-BE" altLang="fr-FR" dirty="0" err="1" smtClean="0"/>
              <a:t>Oriented</a:t>
            </a:r>
            <a:r>
              <a:rPr lang="nl-BE" altLang="fr-FR" dirty="0" smtClean="0"/>
              <a:t> Architecture (SOA) is a </a:t>
            </a:r>
            <a:r>
              <a:rPr lang="nl-BE" altLang="fr-FR" dirty="0" err="1" smtClean="0"/>
              <a:t>paradigm</a:t>
            </a:r>
            <a:r>
              <a:rPr lang="nl-BE" altLang="fr-FR" dirty="0" smtClean="0"/>
              <a:t> </a:t>
            </a:r>
            <a:r>
              <a:rPr lang="nl-BE" altLang="fr-FR" dirty="0" err="1" smtClean="0"/>
              <a:t>for</a:t>
            </a:r>
            <a:r>
              <a:rPr lang="nl-BE" altLang="fr-FR" dirty="0" smtClean="0"/>
              <a:t> </a:t>
            </a:r>
            <a:r>
              <a:rPr lang="nl-BE" altLang="fr-FR" dirty="0" err="1" smtClean="0"/>
              <a:t>organizing</a:t>
            </a:r>
            <a:r>
              <a:rPr lang="nl-BE" altLang="fr-FR" dirty="0" smtClean="0"/>
              <a:t> </a:t>
            </a:r>
            <a:r>
              <a:rPr lang="nl-BE" altLang="fr-FR" dirty="0" err="1" smtClean="0"/>
              <a:t>and</a:t>
            </a:r>
            <a:r>
              <a:rPr lang="nl-BE" altLang="fr-FR" dirty="0" smtClean="0"/>
              <a:t> </a:t>
            </a:r>
            <a:r>
              <a:rPr lang="nl-BE" altLang="fr-FR" dirty="0" err="1" smtClean="0"/>
              <a:t>utilizing</a:t>
            </a:r>
            <a:r>
              <a:rPr lang="nl-BE" altLang="fr-FR" dirty="0" smtClean="0"/>
              <a:t> </a:t>
            </a:r>
            <a:r>
              <a:rPr lang="nl-BE" altLang="fr-FR" dirty="0" err="1" smtClean="0"/>
              <a:t>distributed</a:t>
            </a:r>
            <a:r>
              <a:rPr lang="nl-BE" altLang="fr-FR" dirty="0" smtClean="0"/>
              <a:t> </a:t>
            </a:r>
            <a:r>
              <a:rPr lang="nl-BE" altLang="fr-FR" dirty="0" err="1" smtClean="0"/>
              <a:t>capabilities</a:t>
            </a:r>
            <a:r>
              <a:rPr lang="nl-BE" altLang="fr-FR" dirty="0" smtClean="0"/>
              <a:t> </a:t>
            </a:r>
            <a:r>
              <a:rPr lang="nl-BE" altLang="fr-FR" dirty="0" err="1" smtClean="0"/>
              <a:t>that</a:t>
            </a:r>
            <a:r>
              <a:rPr lang="nl-BE" altLang="fr-FR" dirty="0" smtClean="0"/>
              <a:t> </a:t>
            </a:r>
            <a:r>
              <a:rPr lang="nl-BE" altLang="fr-FR" dirty="0" err="1" smtClean="0"/>
              <a:t>may</a:t>
            </a:r>
            <a:r>
              <a:rPr lang="nl-BE" altLang="fr-FR" dirty="0" smtClean="0"/>
              <a:t> </a:t>
            </a:r>
            <a:r>
              <a:rPr lang="nl-BE" altLang="fr-FR" dirty="0" err="1" smtClean="0"/>
              <a:t>be</a:t>
            </a:r>
            <a:r>
              <a:rPr lang="nl-BE" altLang="fr-FR" dirty="0" smtClean="0"/>
              <a:t> </a:t>
            </a:r>
            <a:r>
              <a:rPr lang="nl-BE" altLang="fr-FR" dirty="0" err="1" smtClean="0"/>
              <a:t>under</a:t>
            </a:r>
            <a:r>
              <a:rPr lang="nl-BE" altLang="fr-FR" dirty="0" smtClean="0"/>
              <a:t> </a:t>
            </a:r>
            <a:r>
              <a:rPr lang="nl-BE" altLang="fr-FR" dirty="0" err="1" smtClean="0"/>
              <a:t>the</a:t>
            </a:r>
            <a:r>
              <a:rPr lang="nl-BE" altLang="fr-FR" dirty="0" smtClean="0"/>
              <a:t> control of different </a:t>
            </a:r>
            <a:r>
              <a:rPr lang="nl-BE" altLang="fr-FR" dirty="0" err="1" smtClean="0"/>
              <a:t>ownership</a:t>
            </a:r>
            <a:r>
              <a:rPr lang="nl-BE" altLang="fr-FR" dirty="0" smtClean="0"/>
              <a:t> </a:t>
            </a:r>
            <a:r>
              <a:rPr lang="nl-BE" altLang="fr-FR" dirty="0" err="1" smtClean="0"/>
              <a:t>domains</a:t>
            </a:r>
            <a:r>
              <a:rPr lang="nl-BE" altLang="fr-FR" dirty="0" smtClean="0"/>
              <a:t>. It </a:t>
            </a:r>
            <a:r>
              <a:rPr lang="nl-BE" altLang="fr-FR" dirty="0" err="1" smtClean="0"/>
              <a:t>provides</a:t>
            </a:r>
            <a:r>
              <a:rPr lang="nl-BE" altLang="fr-FR" dirty="0" smtClean="0"/>
              <a:t> a uniform means </a:t>
            </a:r>
            <a:r>
              <a:rPr lang="nl-BE" altLang="fr-FR" dirty="0" err="1" smtClean="0"/>
              <a:t>to</a:t>
            </a:r>
            <a:r>
              <a:rPr lang="nl-BE" altLang="fr-FR" dirty="0" smtClean="0"/>
              <a:t> offer, discover, </a:t>
            </a:r>
            <a:r>
              <a:rPr lang="nl-BE" altLang="fr-FR" dirty="0" err="1" smtClean="0"/>
              <a:t>interact</a:t>
            </a:r>
            <a:r>
              <a:rPr lang="nl-BE" altLang="fr-FR" dirty="0" smtClean="0"/>
              <a:t> </a:t>
            </a:r>
            <a:r>
              <a:rPr lang="nl-BE" altLang="fr-FR" dirty="0" err="1" smtClean="0"/>
              <a:t>with</a:t>
            </a:r>
            <a:r>
              <a:rPr lang="nl-BE" altLang="fr-FR" dirty="0" smtClean="0"/>
              <a:t> </a:t>
            </a:r>
            <a:r>
              <a:rPr lang="nl-BE" altLang="fr-FR" dirty="0" err="1" smtClean="0"/>
              <a:t>and</a:t>
            </a:r>
            <a:r>
              <a:rPr lang="nl-BE" altLang="fr-FR" dirty="0" smtClean="0"/>
              <a:t> </a:t>
            </a:r>
            <a:r>
              <a:rPr lang="nl-BE" altLang="fr-FR" dirty="0" err="1" smtClean="0"/>
              <a:t>use</a:t>
            </a:r>
            <a:r>
              <a:rPr lang="nl-BE" altLang="fr-FR" dirty="0" smtClean="0"/>
              <a:t> </a:t>
            </a:r>
            <a:r>
              <a:rPr lang="nl-BE" altLang="fr-FR" dirty="0" err="1" smtClean="0"/>
              <a:t>capabilities</a:t>
            </a:r>
            <a:r>
              <a:rPr lang="nl-BE" altLang="fr-FR" dirty="0" smtClean="0"/>
              <a:t> </a:t>
            </a:r>
            <a:r>
              <a:rPr lang="nl-BE" altLang="fr-FR" dirty="0" err="1" smtClean="0"/>
              <a:t>to</a:t>
            </a:r>
            <a:r>
              <a:rPr lang="nl-BE" altLang="fr-FR" dirty="0" smtClean="0"/>
              <a:t> produce </a:t>
            </a:r>
            <a:r>
              <a:rPr lang="nl-BE" altLang="fr-FR" dirty="0" err="1" smtClean="0"/>
              <a:t>desired</a:t>
            </a:r>
            <a:r>
              <a:rPr lang="nl-BE" altLang="fr-FR" dirty="0" smtClean="0"/>
              <a:t> </a:t>
            </a:r>
            <a:r>
              <a:rPr lang="nl-BE" altLang="fr-FR" dirty="0" err="1" smtClean="0"/>
              <a:t>effects</a:t>
            </a:r>
            <a:r>
              <a:rPr lang="nl-BE" altLang="fr-FR" dirty="0" smtClean="0"/>
              <a:t> consistent </a:t>
            </a:r>
            <a:r>
              <a:rPr lang="nl-BE" altLang="fr-FR" dirty="0" err="1" smtClean="0"/>
              <a:t>with</a:t>
            </a:r>
            <a:r>
              <a:rPr lang="nl-BE" altLang="fr-FR" dirty="0" smtClean="0"/>
              <a:t> </a:t>
            </a:r>
            <a:r>
              <a:rPr lang="nl-BE" altLang="fr-FR" dirty="0" err="1" smtClean="0"/>
              <a:t>measurable</a:t>
            </a:r>
            <a:r>
              <a:rPr lang="nl-BE" altLang="fr-FR" dirty="0" smtClean="0"/>
              <a:t> </a:t>
            </a:r>
            <a:r>
              <a:rPr lang="nl-BE" altLang="fr-FR" dirty="0" err="1" smtClean="0"/>
              <a:t>preconditions</a:t>
            </a:r>
            <a:r>
              <a:rPr lang="nl-BE" altLang="fr-FR" dirty="0" smtClean="0"/>
              <a:t> </a:t>
            </a:r>
            <a:r>
              <a:rPr lang="nl-BE" altLang="fr-FR" dirty="0" err="1" smtClean="0"/>
              <a:t>and</a:t>
            </a:r>
            <a:r>
              <a:rPr lang="nl-BE" altLang="fr-FR" dirty="0" smtClean="0"/>
              <a:t> </a:t>
            </a:r>
            <a:r>
              <a:rPr lang="nl-BE" altLang="fr-FR" dirty="0" err="1" smtClean="0"/>
              <a:t>expectations</a:t>
            </a:r>
            <a:r>
              <a:rPr lang="nl-BE" altLang="fr-FR" dirty="0" smtClean="0"/>
              <a:t>. </a:t>
            </a:r>
            <a:r>
              <a:rPr lang="nl-BE" altLang="fr-FR" dirty="0" err="1" smtClean="0"/>
              <a:t>This</a:t>
            </a:r>
            <a:r>
              <a:rPr lang="nl-BE" altLang="fr-FR" dirty="0" smtClean="0"/>
              <a:t> </a:t>
            </a:r>
            <a:r>
              <a:rPr lang="nl-BE" altLang="fr-FR" dirty="0" err="1" smtClean="0"/>
              <a:t>style</a:t>
            </a:r>
            <a:r>
              <a:rPr lang="nl-BE" altLang="fr-FR" dirty="0" smtClean="0"/>
              <a:t> of </a:t>
            </a:r>
            <a:r>
              <a:rPr lang="nl-BE" altLang="fr-FR" dirty="0" err="1" smtClean="0"/>
              <a:t>architecture</a:t>
            </a:r>
            <a:r>
              <a:rPr lang="nl-BE" altLang="fr-FR" dirty="0" smtClean="0"/>
              <a:t> </a:t>
            </a:r>
            <a:r>
              <a:rPr lang="nl-BE" altLang="fr-FR" dirty="0" err="1" smtClean="0"/>
              <a:t>promotes</a:t>
            </a:r>
            <a:r>
              <a:rPr lang="nl-BE" altLang="fr-FR" dirty="0" smtClean="0"/>
              <a:t> </a:t>
            </a:r>
            <a:r>
              <a:rPr lang="nl-BE" altLang="fr-FR" dirty="0" err="1" smtClean="0"/>
              <a:t>reuse</a:t>
            </a:r>
            <a:r>
              <a:rPr lang="nl-BE" altLang="fr-FR" dirty="0" smtClean="0"/>
              <a:t> at </a:t>
            </a:r>
            <a:r>
              <a:rPr lang="nl-BE" altLang="fr-FR" dirty="0" err="1" smtClean="0"/>
              <a:t>the</a:t>
            </a:r>
            <a:r>
              <a:rPr lang="nl-BE" altLang="fr-FR" dirty="0" smtClean="0"/>
              <a:t> macro (service) level </a:t>
            </a:r>
            <a:r>
              <a:rPr lang="nl-BE" altLang="fr-FR" dirty="0" err="1" smtClean="0"/>
              <a:t>rather</a:t>
            </a:r>
            <a:r>
              <a:rPr lang="nl-BE" altLang="fr-FR" dirty="0" smtClean="0"/>
              <a:t> </a:t>
            </a:r>
            <a:r>
              <a:rPr lang="nl-BE" altLang="fr-FR" dirty="0" err="1" smtClean="0"/>
              <a:t>than</a:t>
            </a:r>
            <a:r>
              <a:rPr lang="nl-BE" altLang="fr-FR" dirty="0" smtClean="0"/>
              <a:t> micro levels (eg. </a:t>
            </a:r>
            <a:r>
              <a:rPr lang="nl-BE" altLang="fr-FR" dirty="0" err="1" smtClean="0"/>
              <a:t>objects</a:t>
            </a:r>
            <a:r>
              <a:rPr lang="nl-BE" altLang="fr-FR" dirty="0" smtClean="0"/>
              <a:t>). It </a:t>
            </a:r>
            <a:r>
              <a:rPr lang="nl-BE" altLang="fr-FR" dirty="0" err="1" smtClean="0"/>
              <a:t>also</a:t>
            </a:r>
            <a:r>
              <a:rPr lang="nl-BE" altLang="fr-FR" dirty="0" smtClean="0"/>
              <a:t> </a:t>
            </a:r>
            <a:r>
              <a:rPr lang="nl-BE" altLang="fr-FR" dirty="0" err="1" smtClean="0"/>
              <a:t>makes</a:t>
            </a:r>
            <a:r>
              <a:rPr lang="nl-BE" altLang="fr-FR" dirty="0" smtClean="0"/>
              <a:t> </a:t>
            </a:r>
            <a:r>
              <a:rPr lang="nl-BE" altLang="fr-FR" dirty="0" err="1" smtClean="0"/>
              <a:t>interconnection</a:t>
            </a:r>
            <a:r>
              <a:rPr lang="nl-BE" altLang="fr-FR" dirty="0" smtClean="0"/>
              <a:t> of </a:t>
            </a:r>
            <a:r>
              <a:rPr lang="nl-BE" altLang="fr-FR" dirty="0" err="1" smtClean="0"/>
              <a:t>existing</a:t>
            </a:r>
            <a:r>
              <a:rPr lang="nl-BE" altLang="fr-FR" dirty="0" smtClean="0"/>
              <a:t> IT assets </a:t>
            </a:r>
            <a:r>
              <a:rPr lang="nl-BE" altLang="fr-FR" dirty="0" err="1" smtClean="0"/>
              <a:t>trivial</a:t>
            </a:r>
            <a:r>
              <a:rPr lang="nl-BE" altLang="fr-FR" dirty="0" smtClean="0"/>
              <a:t>” (OASIS Reference Group)</a:t>
            </a:r>
          </a:p>
          <a:p>
            <a:r>
              <a:rPr lang="nl-BE" altLang="fr-FR" dirty="0" err="1" smtClean="0"/>
              <a:t>characteristics</a:t>
            </a:r>
            <a:endParaRPr lang="nl-BE" altLang="fr-FR" dirty="0" smtClean="0"/>
          </a:p>
          <a:p>
            <a:pPr lvl="1"/>
            <a:r>
              <a:rPr lang="en-US" altLang="fr-FR" dirty="0" smtClean="0"/>
              <a:t>service-oriented</a:t>
            </a:r>
          </a:p>
          <a:p>
            <a:pPr lvl="1"/>
            <a:r>
              <a:rPr lang="en-US" altLang="fr-FR" dirty="0" smtClean="0"/>
              <a:t>modular</a:t>
            </a:r>
          </a:p>
          <a:p>
            <a:pPr lvl="1"/>
            <a:r>
              <a:rPr lang="en-US" altLang="fr-FR" dirty="0" smtClean="0"/>
              <a:t>interoperable (based on open standards or open specifications)</a:t>
            </a:r>
          </a:p>
          <a:p>
            <a:pPr lvl="1"/>
            <a:r>
              <a:rPr lang="en-US" altLang="fr-FR" dirty="0" smtClean="0"/>
              <a:t>extensible</a:t>
            </a:r>
          </a:p>
          <a:p>
            <a:pPr lvl="1"/>
            <a:r>
              <a:rPr lang="en-US" altLang="fr-FR" dirty="0" smtClean="0"/>
              <a:t>layered</a:t>
            </a:r>
          </a:p>
          <a:p>
            <a:pPr lvl="1"/>
            <a:r>
              <a:rPr lang="en-US" altLang="fr-FR" dirty="0" smtClean="0"/>
              <a:t>based on reuse of components and data</a:t>
            </a:r>
          </a:p>
        </p:txBody>
      </p:sp>
      <p:sp>
        <p:nvSpPr>
          <p:cNvPr id="844802" name="Rectangle 2"/>
          <p:cNvSpPr>
            <a:spLocks noGrp="1" noChangeArrowheads="1"/>
          </p:cNvSpPr>
          <p:nvPr>
            <p:ph type="title"/>
          </p:nvPr>
        </p:nvSpPr>
        <p:spPr/>
        <p:txBody>
          <a:bodyPr/>
          <a:lstStyle/>
          <a:p>
            <a:r>
              <a:rPr lang="nl-BE" altLang="fr-FR" smtClean="0"/>
              <a:t>Service Oriented Architecture (SOA)</a:t>
            </a:r>
            <a:endParaRPr lang="nl-BE" altLang="fr-FR"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82</a:t>
            </a:fld>
            <a:r>
              <a:rPr lang="fr-BE" smtClean="0"/>
              <a:t> </a:t>
            </a:r>
            <a:endParaRPr lang="fr-BE" dirty="0"/>
          </a:p>
        </p:txBody>
      </p:sp>
    </p:spTree>
    <p:extLst>
      <p:ext uri="{BB962C8B-B14F-4D97-AF65-F5344CB8AC3E}">
        <p14:creationId xmlns:p14="http://schemas.microsoft.com/office/powerpoint/2010/main" val="19835292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altLang="fr-FR" smtClean="0"/>
              <a:t>Service Oriented Architecture (SOA)</a:t>
            </a:r>
            <a:endParaRPr lang="fr-B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224" y="908720"/>
            <a:ext cx="9649071" cy="5540011"/>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83</a:t>
            </a:fld>
            <a:r>
              <a:rPr lang="fr-BE" smtClean="0"/>
              <a:t> </a:t>
            </a:r>
            <a:endParaRPr lang="fr-BE" dirty="0"/>
          </a:p>
        </p:txBody>
      </p:sp>
    </p:spTree>
    <p:extLst>
      <p:ext uri="{BB962C8B-B14F-4D97-AF65-F5344CB8AC3E}">
        <p14:creationId xmlns:p14="http://schemas.microsoft.com/office/powerpoint/2010/main" val="7504490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altLang="fr-FR" smtClean="0"/>
              <a:t>Service Oriented Architecture (SOA)</a:t>
            </a:r>
            <a:endParaRPr lang="fr-B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890" y="998773"/>
            <a:ext cx="8414219" cy="5388754"/>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84</a:t>
            </a:fld>
            <a:r>
              <a:rPr lang="fr-BE" smtClean="0"/>
              <a:t> </a:t>
            </a:r>
            <a:endParaRPr lang="fr-BE" dirty="0"/>
          </a:p>
        </p:txBody>
      </p:sp>
    </p:spTree>
    <p:extLst>
      <p:ext uri="{BB962C8B-B14F-4D97-AF65-F5344CB8AC3E}">
        <p14:creationId xmlns:p14="http://schemas.microsoft.com/office/powerpoint/2010/main" val="11213649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A</a:t>
            </a:r>
            <a:r>
              <a:rPr lang="nl-BE" dirty="0" smtClean="0"/>
              <a:t>gile development</a:t>
            </a:r>
            <a:endParaRPr lang="fr-B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85" y="1184724"/>
            <a:ext cx="8238477" cy="4943086"/>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85</a:t>
            </a:fld>
            <a:r>
              <a:rPr lang="fr-BE" smtClean="0"/>
              <a:t> </a:t>
            </a:r>
            <a:endParaRPr lang="fr-BE" dirty="0"/>
          </a:p>
        </p:txBody>
      </p:sp>
    </p:spTree>
    <p:extLst>
      <p:ext uri="{BB962C8B-B14F-4D97-AF65-F5344CB8AC3E}">
        <p14:creationId xmlns:p14="http://schemas.microsoft.com/office/powerpoint/2010/main" val="13013592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A</a:t>
            </a:r>
            <a:r>
              <a:rPr lang="nl-BE" dirty="0" smtClean="0"/>
              <a:t>gile development</a:t>
            </a:r>
            <a:endParaRPr lang="fr-BE" dirty="0"/>
          </a:p>
        </p:txBody>
      </p:sp>
      <p:pic>
        <p:nvPicPr>
          <p:cNvPr id="7"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644" y="1008059"/>
            <a:ext cx="7348891" cy="51990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86</a:t>
            </a:fld>
            <a:r>
              <a:rPr lang="fr-BE" smtClean="0"/>
              <a:t> </a:t>
            </a:r>
            <a:endParaRPr lang="fr-BE" dirty="0"/>
          </a:p>
        </p:txBody>
      </p:sp>
    </p:spTree>
    <p:extLst>
      <p:ext uri="{BB962C8B-B14F-4D97-AF65-F5344CB8AC3E}">
        <p14:creationId xmlns:p14="http://schemas.microsoft.com/office/powerpoint/2010/main" val="39268551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Traditional vs agile development</a:t>
            </a:r>
            <a:endParaRPr lang="fr-BE"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451"/>
          <a:stretch/>
        </p:blipFill>
        <p:spPr>
          <a:xfrm>
            <a:off x="1609818" y="1124744"/>
            <a:ext cx="9007884" cy="544004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87</a:t>
            </a:fld>
            <a:r>
              <a:rPr lang="fr-BE" smtClean="0"/>
              <a:t> </a:t>
            </a:r>
            <a:endParaRPr lang="fr-BE" dirty="0"/>
          </a:p>
        </p:txBody>
      </p:sp>
    </p:spTree>
    <p:extLst>
      <p:ext uri="{BB962C8B-B14F-4D97-AF65-F5344CB8AC3E}">
        <p14:creationId xmlns:p14="http://schemas.microsoft.com/office/powerpoint/2010/main" val="28843000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err="1" smtClean="0"/>
              <a:t>Sharing</a:t>
            </a:r>
            <a:r>
              <a:rPr lang="nl-BE" dirty="0" smtClean="0"/>
              <a:t> </a:t>
            </a:r>
            <a:r>
              <a:rPr lang="nl-BE" dirty="0" err="1" smtClean="0"/>
              <a:t>an</a:t>
            </a:r>
            <a:r>
              <a:rPr lang="nl-BE" dirty="0" err="1" smtClean="0"/>
              <a:t>d</a:t>
            </a:r>
            <a:r>
              <a:rPr lang="nl-BE" dirty="0" smtClean="0"/>
              <a:t> </a:t>
            </a:r>
            <a:r>
              <a:rPr lang="nl-BE" dirty="0" err="1" smtClean="0"/>
              <a:t>r</a:t>
            </a:r>
            <a:r>
              <a:rPr lang="nl-BE" dirty="0" err="1" smtClean="0"/>
              <a:t>euse</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88</a:t>
            </a:fld>
            <a:endParaRPr lang="en-GB" dirty="0"/>
          </a:p>
        </p:txBody>
      </p:sp>
    </p:spTree>
    <p:extLst>
      <p:ext uri="{BB962C8B-B14F-4D97-AF65-F5344CB8AC3E}">
        <p14:creationId xmlns:p14="http://schemas.microsoft.com/office/powerpoint/2010/main" val="1606484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
          </p:nvPr>
        </p:nvSpPr>
        <p:spPr/>
        <p:txBody>
          <a:bodyPr>
            <a:normAutofit/>
          </a:bodyPr>
          <a:lstStyle/>
          <a:p>
            <a:r>
              <a:rPr lang="nl-BE" dirty="0" err="1"/>
              <a:t>infrastructure</a:t>
            </a:r>
            <a:endParaRPr lang="nl-BE" dirty="0"/>
          </a:p>
          <a:p>
            <a:pPr lvl="1"/>
            <a:r>
              <a:rPr lang="nl-BE" dirty="0"/>
              <a:t>hard </a:t>
            </a:r>
            <a:r>
              <a:rPr lang="nl-BE" dirty="0" err="1"/>
              <a:t>infrastructure</a:t>
            </a:r>
            <a:endParaRPr lang="nl-BE" dirty="0"/>
          </a:p>
          <a:p>
            <a:pPr lvl="1"/>
            <a:r>
              <a:rPr lang="nl-BE" dirty="0"/>
              <a:t>soft </a:t>
            </a:r>
            <a:r>
              <a:rPr lang="nl-BE" dirty="0" err="1"/>
              <a:t>infrastructure</a:t>
            </a:r>
            <a:endParaRPr lang="nl-BE" dirty="0"/>
          </a:p>
          <a:p>
            <a:pPr lvl="1"/>
            <a:r>
              <a:rPr lang="nl-BE" dirty="0"/>
              <a:t>platforms</a:t>
            </a:r>
          </a:p>
          <a:p>
            <a:r>
              <a:rPr lang="nl-BE" dirty="0"/>
              <a:t>common </a:t>
            </a:r>
            <a:r>
              <a:rPr lang="nl-BE" dirty="0" err="1"/>
              <a:t>vendor</a:t>
            </a:r>
            <a:r>
              <a:rPr lang="nl-BE" dirty="0"/>
              <a:t> </a:t>
            </a:r>
            <a:r>
              <a:rPr lang="nl-BE" dirty="0" err="1"/>
              <a:t>contracts</a:t>
            </a:r>
            <a:endParaRPr lang="nl-BE" dirty="0"/>
          </a:p>
          <a:p>
            <a:r>
              <a:rPr lang="nl-BE" dirty="0" err="1"/>
              <a:t>federal</a:t>
            </a:r>
            <a:r>
              <a:rPr lang="nl-BE" dirty="0"/>
              <a:t> ICT community</a:t>
            </a:r>
          </a:p>
          <a:p>
            <a:endParaRPr lang="nl-BE" dirty="0"/>
          </a:p>
          <a:p>
            <a:r>
              <a:rPr lang="nl-BE" dirty="0"/>
              <a:t>business</a:t>
            </a:r>
          </a:p>
          <a:p>
            <a:pPr lvl="1"/>
            <a:r>
              <a:rPr lang="nl-BE" dirty="0" err="1"/>
              <a:t>knowledge</a:t>
            </a:r>
            <a:r>
              <a:rPr lang="nl-BE" dirty="0"/>
              <a:t> &amp; </a:t>
            </a:r>
            <a:r>
              <a:rPr lang="nl-BE" dirty="0" err="1"/>
              <a:t>experiences</a:t>
            </a:r>
            <a:endParaRPr lang="nl-BE" dirty="0"/>
          </a:p>
          <a:p>
            <a:pPr lvl="1"/>
            <a:r>
              <a:rPr lang="nl-BE" dirty="0"/>
              <a:t>business </a:t>
            </a:r>
            <a:r>
              <a:rPr lang="nl-BE" dirty="0" err="1"/>
              <a:t>functionality</a:t>
            </a:r>
            <a:endParaRPr lang="nl-BE" dirty="0"/>
          </a:p>
          <a:p>
            <a:pPr lvl="1"/>
            <a:r>
              <a:rPr lang="nl-BE" dirty="0"/>
              <a:t>business data</a:t>
            </a:r>
          </a:p>
          <a:p>
            <a:pPr lvl="1"/>
            <a:r>
              <a:rPr lang="nl-BE" dirty="0"/>
              <a:t>complete business services</a:t>
            </a:r>
          </a:p>
          <a:p>
            <a:pPr lvl="1"/>
            <a:endParaRPr lang="nl-BE" dirty="0"/>
          </a:p>
          <a:p>
            <a:pPr lvl="1"/>
            <a:endParaRPr lang="nl-BE" dirty="0"/>
          </a:p>
          <a:p>
            <a:pPr lvl="1"/>
            <a:endParaRPr lang="nl-BE" dirty="0"/>
          </a:p>
          <a:p>
            <a:pPr lvl="1"/>
            <a:endParaRPr lang="nl-BE" dirty="0"/>
          </a:p>
          <a:p>
            <a:endParaRPr lang="nl-BE" dirty="0"/>
          </a:p>
          <a:p>
            <a:endParaRPr lang="nl-BE" dirty="0"/>
          </a:p>
          <a:p>
            <a:endParaRPr lang="nl-BE" dirty="0"/>
          </a:p>
          <a:p>
            <a:endParaRPr lang="nl-BE" dirty="0"/>
          </a:p>
          <a:p>
            <a:endParaRPr lang="nl-BE" dirty="0"/>
          </a:p>
        </p:txBody>
      </p:sp>
      <p:sp>
        <p:nvSpPr>
          <p:cNvPr id="12" name="Slide Number Placeholder 11"/>
          <p:cNvSpPr>
            <a:spLocks noGrp="1"/>
          </p:cNvSpPr>
          <p:nvPr>
            <p:ph type="sldNum" sz="quarter" idx="4"/>
          </p:nvPr>
        </p:nvSpPr>
        <p:spPr/>
        <p:txBody>
          <a:bodyPr/>
          <a:lstStyle/>
          <a:p>
            <a:fld id="{D45B42A2-12DC-D04A-88D3-A93CC82DF348}" type="slidenum">
              <a:rPr lang="en-US" smtClean="0"/>
              <a:t>89</a:t>
            </a:fld>
            <a:endParaRPr lang="en-US" dirty="0"/>
          </a:p>
        </p:txBody>
      </p:sp>
      <p:sp>
        <p:nvSpPr>
          <p:cNvPr id="4" name="Title 3"/>
          <p:cNvSpPr>
            <a:spLocks noGrp="1"/>
          </p:cNvSpPr>
          <p:nvPr>
            <p:ph type="title"/>
          </p:nvPr>
        </p:nvSpPr>
        <p:spPr/>
        <p:txBody>
          <a:bodyPr/>
          <a:lstStyle/>
          <a:p>
            <a:r>
              <a:rPr lang="en-US"/>
              <a:t>Different types of sharing &amp; reuse</a:t>
            </a:r>
            <a:endParaRPr lang="en-US" dirty="0"/>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1776321"/>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072" y="5609903"/>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932" y="4550006"/>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en-US" sz="3600" dirty="0"/>
              <a:t>Important to know what already exists </a:t>
            </a:r>
          </a:p>
          <a:p>
            <a:pPr algn="ctr"/>
            <a:r>
              <a:rPr lang="en-US" sz="3600" dirty="0">
                <a:sym typeface="Wingdings" panose="05000000000000000000" pitchFamily="2" charset="2"/>
              </a:rPr>
              <a:t> c</a:t>
            </a:r>
            <a:r>
              <a:rPr lang="en-US" sz="3600" dirty="0"/>
              <a:t>atalogues!</a:t>
            </a:r>
          </a:p>
        </p:txBody>
      </p:sp>
      <p:sp>
        <p:nvSpPr>
          <p:cNvPr id="3" name="Right Brace 2"/>
          <p:cNvSpPr/>
          <p:nvPr/>
        </p:nvSpPr>
        <p:spPr>
          <a:xfrm>
            <a:off x="4935247" y="1052736"/>
            <a:ext cx="589085" cy="257249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4437812"/>
            <a:ext cx="589085" cy="207513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404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a network between all 3,000 social sector actors with a secure connection to the internet, the federal MAN, regional extranets, extranets between local authorities and the Belgian interbanking network</a:t>
            </a:r>
          </a:p>
          <a:p>
            <a:endParaRPr lang="en-GB" smtClean="0"/>
          </a:p>
          <a:p>
            <a:r>
              <a:rPr lang="en-GB" smtClean="0"/>
              <a:t>a unique identification key</a:t>
            </a:r>
          </a:p>
          <a:p>
            <a:pPr lvl="1"/>
            <a:r>
              <a:rPr lang="en-GB" smtClean="0"/>
              <a:t>for every citizen </a:t>
            </a:r>
          </a:p>
          <a:p>
            <a:pPr lvl="1"/>
            <a:r>
              <a:rPr lang="en-GB" smtClean="0"/>
              <a:t>for every company</a:t>
            </a:r>
          </a:p>
          <a:p>
            <a:pPr lvl="1"/>
            <a:r>
              <a:rPr lang="en-GB" smtClean="0"/>
              <a:t>for every establishment of a company</a:t>
            </a:r>
          </a:p>
          <a:p>
            <a:endParaRPr lang="en-GB" smtClean="0"/>
          </a:p>
          <a:p>
            <a:r>
              <a:rPr lang="en-GB" smtClean="0"/>
              <a:t>an agreed division of tasks between the actors within and outside the social sector with regard to collection, validation and management of information and with regard to electronic storage of information in authentic sources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7165907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D45B42A2-12DC-D04A-88D3-A93CC82DF348}" type="slidenum">
              <a:rPr lang="en-US" smtClean="0"/>
              <a:t>90</a:t>
            </a:fld>
            <a:endParaRPr lang="en-US" dirty="0"/>
          </a:p>
        </p:txBody>
      </p:sp>
      <p:sp>
        <p:nvSpPr>
          <p:cNvPr id="4" name="Title 3"/>
          <p:cNvSpPr>
            <a:spLocks noGrp="1"/>
          </p:cNvSpPr>
          <p:nvPr>
            <p:ph type="title"/>
          </p:nvPr>
        </p:nvSpPr>
        <p:spPr/>
        <p:txBody>
          <a:bodyPr/>
          <a:lstStyle/>
          <a:p>
            <a:r>
              <a:rPr lang="en-GB" altLang="fr-FR" dirty="0"/>
              <a:t>Synergies - transformations</a:t>
            </a:r>
            <a:endParaRPr lang="en-US" dirty="0"/>
          </a:p>
        </p:txBody>
      </p:sp>
      <p:pic>
        <p:nvPicPr>
          <p:cNvPr id="5"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1883942" y="1232327"/>
            <a:ext cx="8342511" cy="5248559"/>
          </a:xfrm>
          <a:prstGeom prst="rect">
            <a:avLst/>
          </a:prstGeom>
          <a:solidFill>
            <a:srgbClr val="0070C0"/>
          </a:solidFill>
          <a:ln w="9525">
            <a:solidFill>
              <a:schemeClr val="tx1"/>
            </a:solidFill>
            <a:miter lim="800000"/>
            <a:headEnd/>
            <a:tailEnd/>
          </a:ln>
          <a:effectLst/>
        </p:spPr>
      </p:pic>
    </p:spTree>
    <p:extLst>
      <p:ext uri="{BB962C8B-B14F-4D97-AF65-F5344CB8AC3E}">
        <p14:creationId xmlns:p14="http://schemas.microsoft.com/office/powerpoint/2010/main" val="40601708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What</a:t>
            </a:r>
            <a:r>
              <a:rPr lang="nl-BE" dirty="0" smtClean="0"/>
              <a:t> is “</a:t>
            </a:r>
            <a:r>
              <a:rPr lang="nl-BE" dirty="0" err="1" smtClean="0"/>
              <a:t>cloud</a:t>
            </a:r>
            <a:r>
              <a:rPr lang="nl-BE" dirty="0" smtClean="0"/>
              <a:t>” ?</a:t>
            </a:r>
            <a:endParaRPr lang="fr-BE" dirty="0"/>
          </a:p>
        </p:txBody>
      </p:sp>
      <p:graphicFrame>
        <p:nvGraphicFramePr>
          <p:cNvPr id="11" name="Diagram 10"/>
          <p:cNvGraphicFramePr/>
          <p:nvPr>
            <p:extLst/>
          </p:nvPr>
        </p:nvGraphicFramePr>
        <p:xfrm>
          <a:off x="2729219" y="1068656"/>
          <a:ext cx="7091494" cy="5087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nvPr>
        </p:nvGraphicFramePr>
        <p:xfrm>
          <a:off x="2330825" y="1144156"/>
          <a:ext cx="7436100" cy="51651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8280409" y="5991672"/>
            <a:ext cx="2387596" cy="461665"/>
          </a:xfrm>
          <a:prstGeom prst="rect">
            <a:avLst/>
          </a:prstGeom>
          <a:noFill/>
        </p:spPr>
        <p:txBody>
          <a:bodyPr wrap="square" rtlCol="0">
            <a:spAutoFit/>
          </a:bodyPr>
          <a:lstStyle/>
          <a:p>
            <a:r>
              <a:rPr lang="nl-BE" sz="1200" dirty="0"/>
              <a:t>Source: National </a:t>
            </a:r>
            <a:r>
              <a:rPr lang="nl-BE" sz="1200" dirty="0" err="1"/>
              <a:t>Institute</a:t>
            </a:r>
            <a:r>
              <a:rPr lang="nl-BE" sz="1200" dirty="0"/>
              <a:t> </a:t>
            </a:r>
            <a:r>
              <a:rPr lang="nl-BE" sz="1200" dirty="0" err="1"/>
              <a:t>for</a:t>
            </a:r>
            <a:r>
              <a:rPr lang="nl-BE" sz="1200" dirty="0"/>
              <a:t> Standards </a:t>
            </a:r>
            <a:r>
              <a:rPr lang="nl-BE" sz="1200" dirty="0" err="1"/>
              <a:t>and</a:t>
            </a:r>
            <a:r>
              <a:rPr lang="nl-BE" sz="1200" dirty="0"/>
              <a:t> Technology, USA</a:t>
            </a:r>
            <a:endParaRPr lang="fr-BE" sz="1200"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91</a:t>
            </a:fld>
            <a:r>
              <a:rPr lang="fr-BE" smtClean="0"/>
              <a:t> </a:t>
            </a:r>
            <a:endParaRPr lang="fr-BE" dirty="0"/>
          </a:p>
        </p:txBody>
      </p:sp>
    </p:spTree>
    <p:extLst>
      <p:ext uri="{BB962C8B-B14F-4D97-AF65-F5344CB8AC3E}">
        <p14:creationId xmlns:p14="http://schemas.microsoft.com/office/powerpoint/2010/main" val="23741792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ar as a service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9536" y="0"/>
            <a:ext cx="9180512" cy="688538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92</a:t>
            </a:fld>
            <a:r>
              <a:rPr lang="fr-BE" smtClean="0"/>
              <a:t> </a:t>
            </a:r>
            <a:endParaRPr lang="fr-BE" dirty="0"/>
          </a:p>
        </p:txBody>
      </p:sp>
    </p:spTree>
    <p:extLst>
      <p:ext uri="{BB962C8B-B14F-4D97-AF65-F5344CB8AC3E}">
        <p14:creationId xmlns:p14="http://schemas.microsoft.com/office/powerpoint/2010/main" val="33573735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9" name="Rectangle 3"/>
          <p:cNvSpPr>
            <a:spLocks noGrp="1" noChangeArrowheads="1"/>
          </p:cNvSpPr>
          <p:nvPr>
            <p:ph idx="1"/>
          </p:nvPr>
        </p:nvSpPr>
        <p:spPr/>
        <p:txBody>
          <a:bodyPr>
            <a:normAutofit lnSpcReduction="10000"/>
          </a:bodyPr>
          <a:lstStyle/>
          <a:p>
            <a:r>
              <a:rPr lang="en-US" altLang="en-US" dirty="0"/>
              <a:t>s</a:t>
            </a:r>
            <a:r>
              <a:rPr lang="en-US" altLang="en-US" dirty="0" smtClean="0"/>
              <a:t>elf service: </a:t>
            </a:r>
            <a:r>
              <a:rPr lang="en-US" altLang="en-US" dirty="0" err="1" smtClean="0"/>
              <a:t>industrialised</a:t>
            </a:r>
            <a:r>
              <a:rPr lang="en-US" altLang="en-US" dirty="0" smtClean="0"/>
              <a:t> &amp; automated</a:t>
            </a:r>
          </a:p>
          <a:p>
            <a:endParaRPr lang="en-US" altLang="en-US" dirty="0" smtClean="0"/>
          </a:p>
          <a:p>
            <a:r>
              <a:rPr lang="en-US" altLang="en-US" dirty="0" smtClean="0"/>
              <a:t>available: immediate availability</a:t>
            </a:r>
          </a:p>
          <a:p>
            <a:endParaRPr lang="en-US" altLang="en-US" dirty="0" smtClean="0"/>
          </a:p>
          <a:p>
            <a:r>
              <a:rPr lang="en-US" altLang="en-US" dirty="0" smtClean="0"/>
              <a:t>extensible/elastic: scale up or down</a:t>
            </a:r>
          </a:p>
          <a:p>
            <a:endParaRPr lang="en-US" altLang="en-US" dirty="0" smtClean="0"/>
          </a:p>
          <a:p>
            <a:r>
              <a:rPr lang="en-US" altLang="en-US" dirty="0" smtClean="0"/>
              <a:t>shared: multiple users for scale effects</a:t>
            </a:r>
          </a:p>
          <a:p>
            <a:endParaRPr lang="en-US" altLang="en-US" dirty="0" smtClean="0"/>
          </a:p>
          <a:p>
            <a:r>
              <a:rPr lang="en-US" altLang="en-US" dirty="0" smtClean="0"/>
              <a:t>use based invoicing: based on real use of resources</a:t>
            </a:r>
          </a:p>
          <a:p>
            <a:endParaRPr lang="en-US" altLang="en-US" dirty="0" smtClean="0"/>
          </a:p>
          <a:p>
            <a:r>
              <a:rPr lang="en-US" altLang="en-US" dirty="0" smtClean="0"/>
              <a:t>low entry barrier: complexity is hidden for user</a:t>
            </a:r>
          </a:p>
          <a:p>
            <a:endParaRPr lang="en-US" altLang="en-US" dirty="0" smtClean="0"/>
          </a:p>
          <a:p>
            <a:r>
              <a:rPr lang="en-US" altLang="en-US" dirty="0" smtClean="0"/>
              <a:t>incremental service changes</a:t>
            </a:r>
          </a:p>
          <a:p>
            <a:endParaRPr lang="en-US" altLang="en-US" dirty="0"/>
          </a:p>
        </p:txBody>
      </p:sp>
      <p:sp>
        <p:nvSpPr>
          <p:cNvPr id="1125378" name="Rectangle 2"/>
          <p:cNvSpPr>
            <a:spLocks noGrp="1" noChangeArrowheads="1"/>
          </p:cNvSpPr>
          <p:nvPr>
            <p:ph type="title"/>
          </p:nvPr>
        </p:nvSpPr>
        <p:spPr/>
        <p:txBody>
          <a:bodyPr/>
          <a:lstStyle/>
          <a:p>
            <a:r>
              <a:rPr lang="fr-FR" altLang="en-US" smtClean="0"/>
              <a:t>As a service : major characteristics</a:t>
            </a:r>
            <a:endParaRPr lang="nl-BE" altLang="en-US"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93</a:t>
            </a:fld>
            <a:r>
              <a:rPr lang="fr-BE" smtClean="0"/>
              <a:t> </a:t>
            </a:r>
            <a:endParaRPr lang="fr-BE" dirty="0"/>
          </a:p>
        </p:txBody>
      </p:sp>
    </p:spTree>
    <p:extLst>
      <p:ext uri="{BB962C8B-B14F-4D97-AF65-F5344CB8AC3E}">
        <p14:creationId xmlns:p14="http://schemas.microsoft.com/office/powerpoint/2010/main" val="90499596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3061539"/>
            <a:ext cx="809625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 name="Content Placeholder 133"/>
          <p:cNvSpPr>
            <a:spLocks noGrp="1"/>
          </p:cNvSpPr>
          <p:nvPr>
            <p:ph idx="1"/>
          </p:nvPr>
        </p:nvSpPr>
        <p:spPr/>
        <p:txBody>
          <a:bodyPr/>
          <a:lstStyle/>
          <a:p>
            <a:r>
              <a:rPr lang="fr-BE" altLang="en-US" dirty="0"/>
              <a:t>c</a:t>
            </a:r>
            <a:r>
              <a:rPr lang="fr-BE" altLang="en-US" dirty="0" smtClean="0"/>
              <a:t>onsolidation of </a:t>
            </a:r>
            <a:r>
              <a:rPr lang="fr-BE" altLang="en-US" dirty="0" err="1" smtClean="0"/>
              <a:t>physical</a:t>
            </a:r>
            <a:r>
              <a:rPr lang="fr-BE" altLang="en-US" dirty="0" smtClean="0"/>
              <a:t> </a:t>
            </a:r>
            <a:r>
              <a:rPr lang="fr-BE" altLang="en-US" dirty="0" err="1" smtClean="0"/>
              <a:t>resources</a:t>
            </a:r>
            <a:endParaRPr lang="fr-BE" altLang="en-US" dirty="0" smtClean="0"/>
          </a:p>
          <a:p>
            <a:r>
              <a:rPr lang="fr-BE" altLang="en-US" dirty="0" smtClean="0"/>
              <a:t>&gt; 70% </a:t>
            </a:r>
            <a:r>
              <a:rPr lang="nl-BE" altLang="en-US" dirty="0" smtClean="0"/>
              <a:t>“</a:t>
            </a:r>
            <a:r>
              <a:rPr lang="fr-BE" altLang="en-US" dirty="0" err="1" smtClean="0"/>
              <a:t>easy</a:t>
            </a:r>
            <a:r>
              <a:rPr lang="fr-BE" altLang="en-US" dirty="0" smtClean="0"/>
              <a:t> consolidation</a:t>
            </a:r>
            <a:r>
              <a:rPr lang="nl-BE" altLang="en-US" dirty="0" smtClean="0"/>
              <a:t>”</a:t>
            </a:r>
            <a:endParaRPr lang="fr-BE" altLang="en-US" dirty="0" smtClean="0"/>
          </a:p>
          <a:p>
            <a:r>
              <a:rPr lang="nl-BE" altLang="en-US" dirty="0"/>
              <a:t>f</a:t>
            </a:r>
            <a:r>
              <a:rPr lang="nl-BE" altLang="en-US" dirty="0" smtClean="0"/>
              <a:t>irst step </a:t>
            </a:r>
            <a:r>
              <a:rPr lang="nl-BE" altLang="en-US" dirty="0" err="1" smtClean="0"/>
              <a:t>to</a:t>
            </a:r>
            <a:r>
              <a:rPr lang="nl-BE" altLang="en-US" dirty="0" smtClean="0"/>
              <a:t> </a:t>
            </a:r>
            <a:r>
              <a:rPr lang="nl-BE" altLang="en-US" dirty="0" err="1" smtClean="0"/>
              <a:t>cloud</a:t>
            </a:r>
            <a:r>
              <a:rPr lang="nl-BE" altLang="en-US" dirty="0" smtClean="0"/>
              <a:t> (“</a:t>
            </a:r>
            <a:r>
              <a:rPr lang="nl-BE" altLang="en-US" dirty="0" err="1" smtClean="0"/>
              <a:t>dematerialisation</a:t>
            </a:r>
            <a:r>
              <a:rPr lang="nl-BE" altLang="en-US" dirty="0" smtClean="0"/>
              <a:t>”)</a:t>
            </a:r>
            <a:endParaRPr lang="fr-BE" altLang="en-US" dirty="0" smtClean="0"/>
          </a:p>
          <a:p>
            <a:endParaRPr lang="fr-BE" dirty="0"/>
          </a:p>
        </p:txBody>
      </p:sp>
      <p:sp>
        <p:nvSpPr>
          <p:cNvPr id="2" name="Title 1"/>
          <p:cNvSpPr>
            <a:spLocks noGrp="1"/>
          </p:cNvSpPr>
          <p:nvPr>
            <p:ph type="title"/>
          </p:nvPr>
        </p:nvSpPr>
        <p:spPr/>
        <p:txBody>
          <a:bodyPr/>
          <a:lstStyle/>
          <a:p>
            <a:r>
              <a:rPr lang="nl-BE" smtClean="0"/>
              <a:t>Virtualisation</a:t>
            </a:r>
            <a:endParaRPr lang="fr-BE" dirty="0"/>
          </a:p>
        </p:txBody>
      </p:sp>
      <p:sp>
        <p:nvSpPr>
          <p:cNvPr id="8" name="Right Arrow 7"/>
          <p:cNvSpPr/>
          <p:nvPr/>
        </p:nvSpPr>
        <p:spPr>
          <a:xfrm>
            <a:off x="5591937" y="4326920"/>
            <a:ext cx="1080120" cy="47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BE"/>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94</a:t>
            </a:fld>
            <a:r>
              <a:rPr lang="fr-BE" smtClean="0"/>
              <a:t> </a:t>
            </a:r>
            <a:endParaRPr lang="fr-BE" dirty="0"/>
          </a:p>
        </p:txBody>
      </p:sp>
    </p:spTree>
    <p:extLst>
      <p:ext uri="{BB962C8B-B14F-4D97-AF65-F5344CB8AC3E}">
        <p14:creationId xmlns:p14="http://schemas.microsoft.com/office/powerpoint/2010/main" val="8913116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smtClean="0"/>
              <a:t>any place, any time, anywhere : mobile</a:t>
            </a:r>
          </a:p>
          <a:p>
            <a:r>
              <a:rPr lang="nl-BE" smtClean="0"/>
              <a:t>safeguarded with backups</a:t>
            </a:r>
          </a:p>
          <a:p>
            <a:r>
              <a:rPr lang="nl-BE" smtClean="0"/>
              <a:t>high level of security if well implemented</a:t>
            </a:r>
          </a:p>
          <a:p>
            <a:r>
              <a:rPr lang="nl-BE" smtClean="0"/>
              <a:t>lower Total Cost of Ownership (TCO)</a:t>
            </a:r>
          </a:p>
          <a:p>
            <a:r>
              <a:rPr lang="nl-BE" smtClean="0"/>
              <a:t>stability &amp; incremental updates</a:t>
            </a:r>
          </a:p>
          <a:p>
            <a:r>
              <a:rPr lang="nl-BE" smtClean="0"/>
              <a:t>collaboration</a:t>
            </a:r>
          </a:p>
          <a:p>
            <a:r>
              <a:rPr lang="nl-BE" smtClean="0"/>
              <a:t>should provide portability</a:t>
            </a:r>
          </a:p>
          <a:p>
            <a:r>
              <a:rPr lang="nl-BE" smtClean="0"/>
              <a:t>community cloud solutions</a:t>
            </a:r>
          </a:p>
          <a:p>
            <a:pPr lvl="1"/>
            <a:r>
              <a:rPr lang="nl-BE" smtClean="0"/>
              <a:t>can be open for integration with other services</a:t>
            </a:r>
          </a:p>
          <a:p>
            <a:pPr lvl="1"/>
            <a:r>
              <a:rPr lang="nl-BE" smtClean="0"/>
              <a:t>trust relationship / data protection (e.g. Vitalink)</a:t>
            </a:r>
          </a:p>
          <a:p>
            <a:endParaRPr lang="nl-BE" smtClean="0"/>
          </a:p>
          <a:p>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95</a:t>
            </a:fld>
            <a:r>
              <a:rPr lang="fr-BE" smtClean="0"/>
              <a:t> </a:t>
            </a:r>
            <a:endParaRPr lang="fr-BE" dirty="0"/>
          </a:p>
        </p:txBody>
      </p:sp>
      <p:sp>
        <p:nvSpPr>
          <p:cNvPr id="2" name="Title 1"/>
          <p:cNvSpPr>
            <a:spLocks noGrp="1"/>
          </p:cNvSpPr>
          <p:nvPr>
            <p:ph type="title"/>
          </p:nvPr>
        </p:nvSpPr>
        <p:spPr/>
        <p:txBody>
          <a:bodyPr/>
          <a:lstStyle/>
          <a:p>
            <a:r>
              <a:rPr lang="nl-BE" smtClean="0"/>
              <a:t>Cloud advantages</a:t>
            </a:r>
            <a:endParaRPr lang="fr-BE" dirty="0"/>
          </a:p>
        </p:txBody>
      </p:sp>
    </p:spTree>
    <p:extLst>
      <p:ext uri="{BB962C8B-B14F-4D97-AF65-F5344CB8AC3E}">
        <p14:creationId xmlns:p14="http://schemas.microsoft.com/office/powerpoint/2010/main" val="16239712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 Cloud deployment types</a:t>
            </a:r>
            <a:endParaRPr lang="en-GB" noProof="0" dirty="0"/>
          </a:p>
        </p:txBody>
      </p:sp>
      <p:grpSp>
        <p:nvGrpSpPr>
          <p:cNvPr id="18" name="Group 17"/>
          <p:cNvGrpSpPr/>
          <p:nvPr/>
        </p:nvGrpSpPr>
        <p:grpSpPr>
          <a:xfrm>
            <a:off x="2470200" y="1268760"/>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775519" y="1412776"/>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smtClean="0"/>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smtClean="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a:t>
              </a:r>
              <a:r>
                <a:rPr lang="nl-BE" dirty="0" smtClean="0"/>
                <a:t>hared</a:t>
              </a:r>
              <a:endParaRPr lang="en-US" dirty="0"/>
            </a:p>
          </p:txBody>
        </p:sp>
      </p:grpSp>
      <p:grpSp>
        <p:nvGrpSpPr>
          <p:cNvPr id="5" name="Group 4"/>
          <p:cNvGrpSpPr/>
          <p:nvPr/>
        </p:nvGrpSpPr>
        <p:grpSpPr>
          <a:xfrm>
            <a:off x="2430990" y="5990284"/>
            <a:ext cx="7452344" cy="584189"/>
            <a:chOff x="906990" y="5990283"/>
            <a:chExt cx="7452344" cy="584189"/>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205140"/>
              <a:ext cx="1296144" cy="369332"/>
            </a:xfrm>
            <a:prstGeom prst="rect">
              <a:avLst/>
            </a:prstGeom>
            <a:noFill/>
          </p:spPr>
          <p:txBody>
            <a:bodyPr wrap="square" rtlCol="0">
              <a:spAutoFit/>
            </a:bodyPr>
            <a:lstStyle/>
            <a:p>
              <a:pPr algn="ctr"/>
              <a:r>
                <a:rPr lang="nl-BE" dirty="0" smtClean="0"/>
                <a:t>Customer</a:t>
              </a:r>
              <a:endParaRPr lang="en-US" dirty="0"/>
            </a:p>
          </p:txBody>
        </p:sp>
        <p:sp>
          <p:nvSpPr>
            <p:cNvPr id="23" name="TextBox 22"/>
            <p:cNvSpPr txBox="1"/>
            <p:nvPr/>
          </p:nvSpPr>
          <p:spPr>
            <a:xfrm>
              <a:off x="3574492" y="6061484"/>
              <a:ext cx="1944216" cy="369332"/>
            </a:xfrm>
            <a:prstGeom prst="rect">
              <a:avLst/>
            </a:prstGeom>
            <a:noFill/>
          </p:spPr>
          <p:txBody>
            <a:bodyPr wrap="square" rtlCol="0">
              <a:spAutoFit/>
            </a:bodyPr>
            <a:lstStyle/>
            <a:p>
              <a:pPr algn="ctr"/>
              <a:r>
                <a:rPr lang="nl-BE" dirty="0" err="1"/>
                <a:t>L</a:t>
              </a:r>
              <a:r>
                <a:rPr lang="nl-BE" dirty="0" err="1" smtClean="0"/>
                <a:t>ocation</a:t>
              </a:r>
              <a:endParaRPr lang="en-US" dirty="0"/>
            </a:p>
          </p:txBody>
        </p:sp>
        <p:sp>
          <p:nvSpPr>
            <p:cNvPr id="24" name="TextBox 23"/>
            <p:cNvSpPr txBox="1"/>
            <p:nvPr/>
          </p:nvSpPr>
          <p:spPr>
            <a:xfrm>
              <a:off x="6272088" y="6205140"/>
              <a:ext cx="2087246" cy="369332"/>
            </a:xfrm>
            <a:prstGeom prst="rect">
              <a:avLst/>
            </a:prstGeom>
            <a:noFill/>
          </p:spPr>
          <p:txBody>
            <a:bodyPr wrap="square" rtlCol="0">
              <a:spAutoFit/>
            </a:bodyPr>
            <a:lstStyle/>
            <a:p>
              <a:r>
                <a:rPr lang="nl-BE" dirty="0" smtClean="0"/>
                <a:t>Service Provider</a:t>
              </a:r>
              <a:endParaRPr lang="en-US" dirty="0"/>
            </a:p>
          </p:txBody>
        </p:sp>
      </p:grpSp>
      <p:grpSp>
        <p:nvGrpSpPr>
          <p:cNvPr id="12" name="Group 11"/>
          <p:cNvGrpSpPr/>
          <p:nvPr/>
        </p:nvGrpSpPr>
        <p:grpSpPr>
          <a:xfrm>
            <a:off x="2499284" y="2668271"/>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smtClean="0"/>
                <a:t>Community Cloud on-</a:t>
              </a:r>
              <a:r>
                <a:rPr lang="nl-BE" dirty="0" err="1" smtClean="0"/>
                <a:t>premise</a:t>
              </a:r>
              <a:endParaRPr lang="en-US" dirty="0"/>
            </a:p>
          </p:txBody>
        </p:sp>
        <p:pic>
          <p:nvPicPr>
            <p:cNvPr id="36" name="Picture 35"/>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160610" y="2636913"/>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smtClean="0"/>
                <a:t>Outsourced</a:t>
              </a:r>
              <a:r>
                <a:rPr lang="nl-BE" dirty="0" smtClean="0"/>
                <a:t> Community Cloud (= off-</a:t>
              </a:r>
              <a:r>
                <a:rPr lang="nl-BE" dirty="0" err="1" smtClean="0"/>
                <a:t>premise</a:t>
              </a:r>
              <a:r>
                <a:rPr lang="nl-BE" dirty="0" smtClean="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975902" y="4328290"/>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smtClean="0"/>
                <a:t>Outsourced</a:t>
              </a:r>
              <a:r>
                <a:rPr lang="nl-BE" dirty="0" smtClean="0"/>
                <a:t> Private Cloud (= off-</a:t>
              </a:r>
              <a:r>
                <a:rPr lang="nl-BE" dirty="0" err="1" smtClean="0"/>
                <a:t>premise</a:t>
              </a:r>
              <a:r>
                <a:rPr lang="nl-BE" dirty="0" smtClean="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99048" y="4365104"/>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smtClean="0"/>
                <a:t>Private Cloud on-</a:t>
              </a:r>
              <a:r>
                <a:rPr lang="nl-BE" dirty="0" err="1" smtClean="0"/>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635806" y="1104514"/>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smtClean="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8009870" y="2244688"/>
              <a:ext cx="189198" cy="266380"/>
            </a:xfrm>
            <a:prstGeom prst="rect">
              <a:avLst/>
            </a:prstGeom>
          </p:spPr>
        </p:pic>
      </p:grpSp>
      <p:grpSp>
        <p:nvGrpSpPr>
          <p:cNvPr id="4" name="Group 3"/>
          <p:cNvGrpSpPr/>
          <p:nvPr/>
        </p:nvGrpSpPr>
        <p:grpSpPr>
          <a:xfrm>
            <a:off x="1983813" y="944725"/>
            <a:ext cx="8666167" cy="3456595"/>
            <a:chOff x="459812" y="944724"/>
            <a:chExt cx="8666167"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a:solidFill>
                    <a:schemeClr val="tx1"/>
                  </a:solidFill>
                </a:rPr>
                <a:t>			 </a:t>
              </a:r>
              <a:r>
                <a:rPr lang="nl-BE" sz="2800" dirty="0" err="1">
                  <a:solidFill>
                    <a:schemeClr val="accent6">
                      <a:lumMod val="50000"/>
                    </a:schemeClr>
                  </a:solidFill>
                </a:rPr>
                <a:t>Hybrid</a:t>
              </a:r>
              <a:r>
                <a:rPr lang="nl-BE" sz="2400" dirty="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162120">
              <a:off x="459812" y="1002214"/>
              <a:ext cx="1784640" cy="1008322"/>
            </a:xfrm>
            <a:prstGeom prst="rect">
              <a:avLst/>
            </a:prstGeom>
          </p:spPr>
        </p:pic>
      </p:grpSp>
      <p:sp>
        <p:nvSpPr>
          <p:cNvPr id="25" name="Slide Number Placeholder 24"/>
          <p:cNvSpPr>
            <a:spLocks noGrp="1"/>
          </p:cNvSpPr>
          <p:nvPr>
            <p:ph type="sldNum" sz="quarter" idx="4"/>
          </p:nvPr>
        </p:nvSpPr>
        <p:spPr/>
        <p:txBody>
          <a:bodyPr/>
          <a:lstStyle/>
          <a:p>
            <a:r>
              <a:rPr lang="fr-BE" smtClean="0"/>
              <a:t> </a:t>
            </a:r>
            <a:fld id="{30A9230E-FFBB-4CCB-ABD7-198084EDE768}" type="slidenum">
              <a:rPr lang="fr-BE" smtClean="0"/>
              <a:pPr/>
              <a:t>96</a:t>
            </a:fld>
            <a:r>
              <a:rPr lang="fr-BE" smtClean="0"/>
              <a:t> </a:t>
            </a:r>
            <a:endParaRPr lang="fr-BE" dirty="0"/>
          </a:p>
        </p:txBody>
      </p:sp>
    </p:spTree>
    <p:extLst>
      <p:ext uri="{BB962C8B-B14F-4D97-AF65-F5344CB8AC3E}">
        <p14:creationId xmlns:p14="http://schemas.microsoft.com/office/powerpoint/2010/main" val="229154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r>
              <a:rPr lang="en-GB" dirty="0"/>
              <a:t>l</a:t>
            </a:r>
            <a:r>
              <a:rPr lang="en-GB" dirty="0" smtClean="0"/>
              <a:t>ongitudinal </a:t>
            </a:r>
            <a:r>
              <a:rPr lang="en-GB" dirty="0"/>
              <a:t>confidentiality of personal data</a:t>
            </a:r>
          </a:p>
          <a:p>
            <a:pPr lvl="1"/>
            <a:r>
              <a:rPr lang="en-GB" dirty="0"/>
              <a:t>need for comprehensive longitudinal encryption of personal data</a:t>
            </a:r>
          </a:p>
          <a:p>
            <a:pPr lvl="1"/>
            <a:r>
              <a:rPr lang="en-GB" dirty="0"/>
              <a:t>in motion, at rest and in use</a:t>
            </a:r>
          </a:p>
          <a:p>
            <a:endParaRPr lang="en-GB" dirty="0" smtClean="0"/>
          </a:p>
          <a:p>
            <a:r>
              <a:rPr lang="en-GB" dirty="0"/>
              <a:t>p</a:t>
            </a:r>
            <a:r>
              <a:rPr lang="en-GB" dirty="0" smtClean="0"/>
              <a:t>erformant </a:t>
            </a:r>
            <a:r>
              <a:rPr lang="en-GB" dirty="0"/>
              <a:t>continuous availability of </a:t>
            </a:r>
            <a:r>
              <a:rPr lang="en-GB" dirty="0" smtClean="0"/>
              <a:t>applications </a:t>
            </a:r>
            <a:r>
              <a:rPr lang="en-GB" dirty="0"/>
              <a:t>and data</a:t>
            </a:r>
          </a:p>
          <a:p>
            <a:endParaRPr lang="en-GB" dirty="0" smtClean="0"/>
          </a:p>
          <a:p>
            <a:r>
              <a:rPr lang="en-GB" dirty="0"/>
              <a:t>e</a:t>
            </a:r>
            <a:r>
              <a:rPr lang="en-GB" dirty="0" smtClean="0"/>
              <a:t>asy </a:t>
            </a:r>
            <a:r>
              <a:rPr lang="en-GB" dirty="0"/>
              <a:t>migration of applications and data</a:t>
            </a:r>
          </a:p>
          <a:p>
            <a:endParaRPr lang="en-GB" dirty="0" smtClean="0"/>
          </a:p>
          <a:p>
            <a:r>
              <a:rPr lang="en-GB" dirty="0"/>
              <a:t>c</a:t>
            </a:r>
            <a:r>
              <a:rPr lang="en-GB" dirty="0" smtClean="0"/>
              <a:t>ompliance </a:t>
            </a:r>
            <a:r>
              <a:rPr lang="en-GB" dirty="0"/>
              <a:t>with GDPR / </a:t>
            </a:r>
            <a:r>
              <a:rPr lang="en-GB" dirty="0" err="1"/>
              <a:t>Schrems</a:t>
            </a:r>
            <a:r>
              <a:rPr lang="en-GB" dirty="0"/>
              <a:t> II</a:t>
            </a:r>
          </a:p>
          <a:p>
            <a:endParaRPr lang="nl-BE" dirty="0"/>
          </a:p>
        </p:txBody>
      </p:sp>
      <p:sp>
        <p:nvSpPr>
          <p:cNvPr id="2" name="Titel 1"/>
          <p:cNvSpPr>
            <a:spLocks noGrp="1"/>
          </p:cNvSpPr>
          <p:nvPr>
            <p:ph type="title"/>
          </p:nvPr>
        </p:nvSpPr>
        <p:spPr/>
        <p:txBody>
          <a:bodyPr/>
          <a:lstStyle/>
          <a:p>
            <a:r>
              <a:rPr lang="en-GB" noProof="0" dirty="0" smtClean="0"/>
              <a:t>Public cloud - main issues</a:t>
            </a:r>
            <a:endParaRPr lang="en-GB" noProof="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97</a:t>
            </a:fld>
            <a:r>
              <a:rPr lang="fr-BE" smtClean="0"/>
              <a:t> </a:t>
            </a:r>
            <a:endParaRPr lang="fr-BE" dirty="0"/>
          </a:p>
        </p:txBody>
      </p:sp>
    </p:spTree>
    <p:extLst>
      <p:ext uri="{BB962C8B-B14F-4D97-AF65-F5344CB8AC3E}">
        <p14:creationId xmlns:p14="http://schemas.microsoft.com/office/powerpoint/2010/main" val="32730891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a:bodyPr>
          <a:lstStyle/>
          <a:p>
            <a:r>
              <a:rPr lang="en-GB" dirty="0"/>
              <a:t>n</a:t>
            </a:r>
            <a:r>
              <a:rPr lang="en-GB" dirty="0" smtClean="0"/>
              <a:t>eed </a:t>
            </a:r>
            <a:r>
              <a:rPr lang="en-GB" dirty="0"/>
              <a:t>for overall government positioning</a:t>
            </a:r>
          </a:p>
          <a:p>
            <a:pPr lvl="1"/>
            <a:r>
              <a:rPr lang="en-GB" dirty="0" err="1"/>
              <a:t>eGov</a:t>
            </a:r>
            <a:r>
              <a:rPr lang="en-GB" dirty="0"/>
              <a:t> public cloud policy</a:t>
            </a:r>
          </a:p>
          <a:p>
            <a:pPr lvl="1"/>
            <a:r>
              <a:rPr lang="en-GB" dirty="0"/>
              <a:t>based on information classification</a:t>
            </a:r>
          </a:p>
          <a:p>
            <a:pPr lvl="1"/>
            <a:r>
              <a:rPr lang="en-GB" dirty="0"/>
              <a:t>appropriate organizational, technical &amp; contractual measures</a:t>
            </a:r>
          </a:p>
          <a:p>
            <a:pPr lvl="1"/>
            <a:r>
              <a:rPr lang="en-GB" dirty="0"/>
              <a:t>hybrid </a:t>
            </a:r>
            <a:r>
              <a:rPr lang="en-GB" dirty="0" smtClean="0"/>
              <a:t>approach</a:t>
            </a:r>
          </a:p>
          <a:p>
            <a:pPr lvl="2"/>
            <a:r>
              <a:rPr lang="en-GB" dirty="0"/>
              <a:t>p</a:t>
            </a:r>
            <a:r>
              <a:rPr lang="fr-BE" dirty="0" smtClean="0"/>
              <a:t>ure </a:t>
            </a:r>
            <a:r>
              <a:rPr lang="fr-BE" dirty="0"/>
              <a:t>public cloud not </a:t>
            </a:r>
            <a:r>
              <a:rPr lang="fr-BE" dirty="0" err="1"/>
              <a:t>suited</a:t>
            </a:r>
            <a:r>
              <a:rPr lang="fr-BE" dirty="0"/>
              <a:t> for sensitive use </a:t>
            </a:r>
            <a:r>
              <a:rPr lang="fr-BE" dirty="0" smtClean="0"/>
              <a:t>cases</a:t>
            </a:r>
          </a:p>
          <a:p>
            <a:pPr lvl="2"/>
            <a:r>
              <a:rPr lang="fr-BE" dirty="0" err="1"/>
              <a:t>s</a:t>
            </a:r>
            <a:r>
              <a:rPr lang="fr-BE" dirty="0" err="1" smtClean="0"/>
              <a:t>ecure</a:t>
            </a:r>
            <a:r>
              <a:rPr lang="fr-BE" dirty="0" smtClean="0"/>
              <a:t> </a:t>
            </a:r>
            <a:r>
              <a:rPr lang="fr-BE" dirty="0" err="1"/>
              <a:t>private</a:t>
            </a:r>
            <a:r>
              <a:rPr lang="fr-BE" dirty="0"/>
              <a:t> cloud on-</a:t>
            </a:r>
            <a:r>
              <a:rPr lang="fr-BE" dirty="0" err="1"/>
              <a:t>premise</a:t>
            </a:r>
            <a:r>
              <a:rPr lang="fr-BE" dirty="0"/>
              <a:t> for secret and top </a:t>
            </a:r>
            <a:r>
              <a:rPr lang="fr-BE" dirty="0" smtClean="0"/>
              <a:t>secret</a:t>
            </a:r>
          </a:p>
          <a:p>
            <a:pPr lvl="2"/>
            <a:r>
              <a:rPr lang="fr-BE" dirty="0"/>
              <a:t>h</a:t>
            </a:r>
            <a:r>
              <a:rPr lang="fr-BE" dirty="0" smtClean="0"/>
              <a:t>ybride </a:t>
            </a:r>
            <a:r>
              <a:rPr lang="fr-BE" dirty="0"/>
              <a:t>(</a:t>
            </a:r>
            <a:r>
              <a:rPr lang="fr-BE" dirty="0" err="1"/>
              <a:t>community</a:t>
            </a:r>
            <a:r>
              <a:rPr lang="fr-BE" dirty="0"/>
              <a:t> on-</a:t>
            </a:r>
            <a:r>
              <a:rPr lang="fr-BE" dirty="0" err="1"/>
              <a:t>premise</a:t>
            </a:r>
            <a:r>
              <a:rPr lang="fr-BE" dirty="0"/>
              <a:t> and public) cloud for </a:t>
            </a:r>
            <a:r>
              <a:rPr lang="fr-BE" dirty="0" err="1"/>
              <a:t>other</a:t>
            </a:r>
            <a:r>
              <a:rPr lang="fr-BE" dirty="0"/>
              <a:t> </a:t>
            </a:r>
            <a:r>
              <a:rPr lang="fr-BE" dirty="0" err="1"/>
              <a:t>levels</a:t>
            </a:r>
            <a:endParaRPr lang="fr-BE" dirty="0"/>
          </a:p>
          <a:p>
            <a:pPr marL="1371577" lvl="3" indent="0">
              <a:buNone/>
            </a:pPr>
            <a:r>
              <a:rPr lang="en-GB" dirty="0" smtClean="0"/>
              <a:t>Belgian example</a:t>
            </a:r>
            <a:endParaRPr lang="en-GB" dirty="0"/>
          </a:p>
        </p:txBody>
      </p:sp>
      <p:sp>
        <p:nvSpPr>
          <p:cNvPr id="2" name="Title 1"/>
          <p:cNvSpPr>
            <a:spLocks noGrp="1"/>
          </p:cNvSpPr>
          <p:nvPr>
            <p:ph type="title"/>
          </p:nvPr>
        </p:nvSpPr>
        <p:spPr/>
        <p:txBody>
          <a:bodyPr/>
          <a:lstStyle/>
          <a:p>
            <a:r>
              <a:rPr lang="en-GB" noProof="0" dirty="0" smtClean="0"/>
              <a:t>Intermediate solution</a:t>
            </a:r>
            <a:endParaRPr lang="en-GB" noProof="0" dirty="0"/>
          </a:p>
        </p:txBody>
      </p:sp>
      <p:pic>
        <p:nvPicPr>
          <p:cNvPr id="5"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1824" y="4858125"/>
            <a:ext cx="2575756" cy="1451195"/>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98</a:t>
            </a:fld>
            <a:r>
              <a:rPr lang="fr-BE" smtClean="0"/>
              <a:t> </a:t>
            </a:r>
            <a:endParaRPr lang="fr-BE" dirty="0"/>
          </a:p>
        </p:txBody>
      </p:sp>
    </p:spTree>
    <p:extLst>
      <p:ext uri="{BB962C8B-B14F-4D97-AF65-F5344CB8AC3E}">
        <p14:creationId xmlns:p14="http://schemas.microsoft.com/office/powerpoint/2010/main" val="113664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What is G-Cloud ?</a:t>
            </a:r>
            <a:endParaRPr lang="en-GB" noProof="0" dirty="0"/>
          </a:p>
        </p:txBody>
      </p:sp>
      <p:pic>
        <p:nvPicPr>
          <p:cNvPr id="1026" name="Picture 2" descr="C:\Users\JV\Downloads\drink-2056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4186" y="2252529"/>
            <a:ext cx="2010011" cy="1506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7758" y="1089029"/>
            <a:ext cx="2442059" cy="1107996"/>
          </a:xfrm>
          <a:prstGeom prst="rect">
            <a:avLst/>
          </a:prstGeom>
          <a:noFill/>
        </p:spPr>
        <p:txBody>
          <a:bodyPr wrap="square" rtlCol="0">
            <a:spAutoFit/>
          </a:bodyPr>
          <a:lstStyle/>
          <a:p>
            <a:pPr algn="ctr"/>
            <a:r>
              <a:rPr lang="fr-BE" sz="2200" dirty="0"/>
              <a:t>A program </a:t>
            </a:r>
            <a:r>
              <a:rPr lang="fr-BE" sz="2200" dirty="0" err="1"/>
              <a:t>including</a:t>
            </a:r>
            <a:r>
              <a:rPr lang="fr-BE" sz="2200" dirty="0"/>
              <a:t> </a:t>
            </a:r>
            <a:r>
              <a:rPr lang="fr-BE" sz="2200" dirty="0" err="1"/>
              <a:t>synergy</a:t>
            </a:r>
            <a:r>
              <a:rPr lang="fr-BE" sz="2200" dirty="0"/>
              <a:t> </a:t>
            </a:r>
            <a:r>
              <a:rPr lang="fr-BE" sz="2200" dirty="0" err="1"/>
              <a:t>projects</a:t>
            </a:r>
            <a:endParaRPr lang="fr-BE" sz="2200" b="1" dirty="0"/>
          </a:p>
        </p:txBody>
      </p:sp>
      <p:pic>
        <p:nvPicPr>
          <p:cNvPr id="1027" name="Picture 3" descr="C:\Users\JV\Downloads\monitor-8621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6127" y="2252530"/>
            <a:ext cx="2253687" cy="1490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66126" y="1089029"/>
            <a:ext cx="2457098" cy="1107996"/>
          </a:xfrm>
          <a:prstGeom prst="rect">
            <a:avLst/>
          </a:prstGeom>
        </p:spPr>
        <p:txBody>
          <a:bodyPr wrap="square">
            <a:spAutoFit/>
          </a:bodyPr>
          <a:lstStyle/>
          <a:p>
            <a:pPr algn="ctr"/>
            <a:r>
              <a:rPr lang="fr-BE" sz="2200" dirty="0" err="1"/>
              <a:t>Synergy</a:t>
            </a:r>
            <a:r>
              <a:rPr lang="fr-BE" sz="2200" dirty="0"/>
              <a:t> for </a:t>
            </a:r>
            <a:r>
              <a:rPr lang="fr-BE" sz="2200" dirty="0" err="1"/>
              <a:t>existing</a:t>
            </a:r>
            <a:r>
              <a:rPr lang="fr-BE" sz="2200" dirty="0"/>
              <a:t> as </a:t>
            </a:r>
            <a:r>
              <a:rPr lang="fr-BE" sz="2200" dirty="0" err="1"/>
              <a:t>well</a:t>
            </a:r>
            <a:r>
              <a:rPr lang="fr-BE" sz="2200" dirty="0"/>
              <a:t> as new services</a:t>
            </a:r>
          </a:p>
        </p:txBody>
      </p:sp>
      <p:sp>
        <p:nvSpPr>
          <p:cNvPr id="8" name="Rectangle 7"/>
          <p:cNvSpPr/>
          <p:nvPr/>
        </p:nvSpPr>
        <p:spPr>
          <a:xfrm>
            <a:off x="7864768" y="1406379"/>
            <a:ext cx="2294987" cy="430887"/>
          </a:xfrm>
          <a:prstGeom prst="rect">
            <a:avLst/>
          </a:prstGeom>
        </p:spPr>
        <p:txBody>
          <a:bodyPr wrap="none">
            <a:spAutoFit/>
          </a:bodyPr>
          <a:lstStyle/>
          <a:p>
            <a:r>
              <a:rPr lang="fr-BE" sz="2200" b="1" dirty="0"/>
              <a:t>For </a:t>
            </a:r>
            <a:r>
              <a:rPr lang="fr-BE" sz="2200" dirty="0"/>
              <a:t>public services</a:t>
            </a:r>
          </a:p>
        </p:txBody>
      </p:sp>
      <p:sp>
        <p:nvSpPr>
          <p:cNvPr id="9" name="Rectangle 8"/>
          <p:cNvSpPr/>
          <p:nvPr/>
        </p:nvSpPr>
        <p:spPr>
          <a:xfrm>
            <a:off x="2108370" y="4274563"/>
            <a:ext cx="3361498" cy="430887"/>
          </a:xfrm>
          <a:prstGeom prst="rect">
            <a:avLst/>
          </a:prstGeom>
        </p:spPr>
        <p:txBody>
          <a:bodyPr wrap="none">
            <a:spAutoFit/>
          </a:bodyPr>
          <a:lstStyle/>
          <a:p>
            <a:r>
              <a:rPr lang="fr-BE" sz="2200" b="1" dirty="0" err="1"/>
              <a:t>Managed</a:t>
            </a:r>
            <a:r>
              <a:rPr lang="fr-BE" sz="2200" b="1" dirty="0"/>
              <a:t> by </a:t>
            </a:r>
            <a:r>
              <a:rPr lang="fr-BE" sz="2200" dirty="0"/>
              <a:t>public services</a:t>
            </a:r>
          </a:p>
        </p:txBody>
      </p:sp>
      <p:sp>
        <p:nvSpPr>
          <p:cNvPr id="10" name="Rectangle 9"/>
          <p:cNvSpPr/>
          <p:nvPr/>
        </p:nvSpPr>
        <p:spPr>
          <a:xfrm>
            <a:off x="5939637" y="4274563"/>
            <a:ext cx="4541949" cy="430887"/>
          </a:xfrm>
          <a:prstGeom prst="rect">
            <a:avLst/>
          </a:prstGeom>
        </p:spPr>
        <p:txBody>
          <a:bodyPr wrap="none">
            <a:spAutoFit/>
          </a:bodyPr>
          <a:lstStyle/>
          <a:p>
            <a:r>
              <a:rPr lang="fr-BE" sz="2200" dirty="0"/>
              <a:t>In </a:t>
            </a:r>
            <a:r>
              <a:rPr lang="fr-BE" sz="2200" dirty="0" err="1"/>
              <a:t>cooperation</a:t>
            </a:r>
            <a:r>
              <a:rPr lang="fr-BE" sz="2200" dirty="0"/>
              <a:t> </a:t>
            </a:r>
            <a:r>
              <a:rPr lang="fr-BE" sz="2200" dirty="0" err="1"/>
              <a:t>with</a:t>
            </a:r>
            <a:r>
              <a:rPr lang="fr-BE" sz="2200" dirty="0"/>
              <a:t> the </a:t>
            </a:r>
            <a:r>
              <a:rPr lang="fr-BE" sz="2200" b="1" dirty="0" err="1"/>
              <a:t>private</a:t>
            </a:r>
            <a:r>
              <a:rPr lang="fr-BE" sz="2200" b="1" dirty="0"/>
              <a:t> </a:t>
            </a:r>
            <a:r>
              <a:rPr lang="fr-BE" sz="2200" b="1" dirty="0" err="1"/>
              <a:t>sector</a:t>
            </a:r>
            <a:endParaRPr lang="fr-BE" sz="2200" dirty="0"/>
          </a:p>
        </p:txBody>
      </p:sp>
      <p:pic>
        <p:nvPicPr>
          <p:cNvPr id="1028" name="Picture 4" descr="C:\Users\JV\Downloads\belgium-43692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24193" y="2263883"/>
            <a:ext cx="2237191" cy="14955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V\Downloads\belgium-9904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9190" y="4932056"/>
            <a:ext cx="1098054"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V\Downloads\globalisation-101452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0504" y="5013176"/>
            <a:ext cx="4211960" cy="13225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99</a:t>
            </a:fld>
            <a:r>
              <a:rPr lang="fr-BE" smtClean="0"/>
              <a:t> </a:t>
            </a:r>
            <a:endParaRPr lang="fr-BE" dirty="0"/>
          </a:p>
        </p:txBody>
      </p:sp>
    </p:spTree>
    <p:extLst>
      <p:ext uri="{BB962C8B-B14F-4D97-AF65-F5344CB8AC3E}">
        <p14:creationId xmlns:p14="http://schemas.microsoft.com/office/powerpoint/2010/main" val="2216871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13536</TotalTime>
  <Words>10089</Words>
  <Application>Microsoft Office PowerPoint</Application>
  <PresentationFormat>Breedbeeld</PresentationFormat>
  <Paragraphs>2124</Paragraphs>
  <Slides>208</Slides>
  <Notes>76</Notes>
  <HiddenSlides>10</HiddenSlides>
  <MMClips>6</MMClips>
  <ScaleCrop>false</ScaleCrop>
  <HeadingPairs>
    <vt:vector size="8" baseType="variant">
      <vt:variant>
        <vt:lpstr>Gebruikte lettertypen</vt:lpstr>
      </vt:variant>
      <vt:variant>
        <vt:i4>13</vt:i4>
      </vt:variant>
      <vt:variant>
        <vt:lpstr>Thema</vt:lpstr>
      </vt:variant>
      <vt:variant>
        <vt:i4>1</vt:i4>
      </vt:variant>
      <vt:variant>
        <vt:lpstr>Ingesloten OLE-bronprogramma's</vt:lpstr>
      </vt:variant>
      <vt:variant>
        <vt:i4>1</vt:i4>
      </vt:variant>
      <vt:variant>
        <vt:lpstr>Diatitels</vt:lpstr>
      </vt:variant>
      <vt:variant>
        <vt:i4>208</vt:i4>
      </vt:variant>
    </vt:vector>
  </HeadingPairs>
  <TitlesOfParts>
    <vt:vector size="223" baseType="lpstr">
      <vt:lpstr>MS PGothic</vt:lpstr>
      <vt:lpstr>Arial</vt:lpstr>
      <vt:lpstr>Calibri</vt:lpstr>
      <vt:lpstr>Consolas</vt:lpstr>
      <vt:lpstr>Helvetica Neue Light</vt:lpstr>
      <vt:lpstr>Proximus</vt:lpstr>
      <vt:lpstr>Proximus Regular Italic</vt:lpstr>
      <vt:lpstr>Roboto</vt:lpstr>
      <vt:lpstr>STIXGeneral-Regular</vt:lpstr>
      <vt:lpstr>Symbol</vt:lpstr>
      <vt:lpstr>Times New Roman</vt:lpstr>
      <vt:lpstr>Verdana</vt:lpstr>
      <vt:lpstr>Wingdings</vt:lpstr>
      <vt:lpstr>2_Custom Design</vt:lpstr>
      <vt:lpstr>Clip</vt:lpstr>
      <vt:lpstr>Sound electronic information management as a critical success factor for effective and efficient social protection and health care</vt:lpstr>
      <vt:lpstr>About me (°1961)</vt:lpstr>
      <vt:lpstr>Social protection</vt:lpstr>
      <vt:lpstr>Stakeholders of the Belgian social sector</vt:lpstr>
      <vt:lpstr>What do citizens, employers and policy makers expect ?</vt:lpstr>
      <vt:lpstr>What do citizens, employers and policy makers expect ?</vt:lpstr>
      <vt:lpstr>Crossroads Bank of Social Security (CBSS)</vt:lpstr>
      <vt:lpstr>Crossroads Bank of Social Security (CBSS) </vt:lpstr>
      <vt:lpstr>Results</vt:lpstr>
      <vt:lpstr>Results</vt:lpstr>
      <vt:lpstr>PowerPoint-presentatie</vt:lpstr>
      <vt:lpstr>PowerPoint-presentatie</vt:lpstr>
      <vt:lpstr>Results</vt:lpstr>
      <vt:lpstr>Quartely declaration salary &amp; working time</vt:lpstr>
      <vt:lpstr>Declaration of social risks</vt:lpstr>
      <vt:lpstr>Results</vt:lpstr>
      <vt:lpstr>Useful legislative changes</vt:lpstr>
      <vt:lpstr>Distributed information servers</vt:lpstr>
      <vt:lpstr>Pre-processed messages</vt:lpstr>
      <vt:lpstr>Useful tool: the reference directory</vt:lpstr>
      <vt:lpstr>EESSI</vt:lpstr>
      <vt:lpstr>EESSI</vt:lpstr>
      <vt:lpstr>EESSI</vt:lpstr>
      <vt:lpstr>EESSI architecture</vt:lpstr>
      <vt:lpstr>Advantages</vt:lpstr>
      <vt:lpstr>Advantages</vt:lpstr>
      <vt:lpstr>Advantages</vt:lpstr>
      <vt:lpstr>Health care</vt:lpstr>
      <vt:lpstr>Stakeholders of the Belgian health care sector</vt:lpstr>
      <vt:lpstr>Some evolutions in health care</vt:lpstr>
      <vt:lpstr>The reported evolutions require...</vt:lpstr>
      <vt:lpstr>Electronic communication also stimulates …</vt:lpstr>
      <vt:lpstr>Objectives of the eHealth-platform</vt:lpstr>
      <vt:lpstr>eHealth: some results</vt:lpstr>
      <vt:lpstr>eHealth: some results</vt:lpstr>
      <vt:lpstr>eHealth: some results</vt:lpstr>
      <vt:lpstr>eHealth: architecture</vt:lpstr>
      <vt:lpstr>eHealth-platform: basic services &amp; API’s</vt:lpstr>
      <vt:lpstr>Hubs &amp; metahub</vt:lpstr>
      <vt:lpstr>Hubs &amp; metahub</vt:lpstr>
      <vt:lpstr>Health vaults</vt:lpstr>
      <vt:lpstr>PowerPoint-presentatie</vt:lpstr>
      <vt:lpstr>How to meet the expectations by using ICT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Common vision &amp; cooperation</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Entrepreneurship, corporate culture &amp; teamwork </vt:lpstr>
      <vt:lpstr>Entrepeneurship vs management</vt:lpstr>
      <vt:lpstr>Entrepreneurship by leadership</vt:lpstr>
      <vt:lpstr>Visioning</vt:lpstr>
      <vt:lpstr>Methodology</vt:lpstr>
      <vt:lpstr>Methodology</vt:lpstr>
      <vt:lpstr>Methodology</vt:lpstr>
      <vt:lpstr>Methodology</vt:lpstr>
      <vt:lpstr>Methodology</vt:lpstr>
      <vt:lpstr>Nexus effect</vt:lpstr>
      <vt:lpstr>Solid architecture &amp; agile development</vt:lpstr>
      <vt:lpstr>Service Oriented Architecture (SOA)</vt:lpstr>
      <vt:lpstr>Service Oriented Architecture (SOA)</vt:lpstr>
      <vt:lpstr>Service Oriented Architecture (SOA)</vt:lpstr>
      <vt:lpstr>Agile development</vt:lpstr>
      <vt:lpstr>Agile development</vt:lpstr>
      <vt:lpstr>Traditional vs agile development</vt:lpstr>
      <vt:lpstr>Sharing and reuse</vt:lpstr>
      <vt:lpstr>Different types of sharing &amp; reuse</vt:lpstr>
      <vt:lpstr>Synergies - transformations</vt:lpstr>
      <vt:lpstr>What is “cloud” ?</vt:lpstr>
      <vt:lpstr>PowerPoint-presentatie</vt:lpstr>
      <vt:lpstr>As a service : major characteristics</vt:lpstr>
      <vt:lpstr>Virtualisation</vt:lpstr>
      <vt:lpstr>Cloud advantages</vt:lpstr>
      <vt:lpstr> Cloud deployment types</vt:lpstr>
      <vt:lpstr>Public cloud - main issues</vt:lpstr>
      <vt:lpstr>Intermediate solution</vt:lpstr>
      <vt:lpstr>What is G-Cloud ?</vt:lpstr>
      <vt:lpstr>G-Cloud ‘products’ </vt:lpstr>
      <vt:lpstr>Why G-Cloud?</vt:lpstr>
      <vt:lpstr>Why G-Cloud?</vt:lpstr>
      <vt:lpstr>G-Cloud organization</vt:lpstr>
      <vt:lpstr>G-Cloud organization</vt:lpstr>
      <vt:lpstr>G-Cloud service model</vt:lpstr>
      <vt:lpstr>G-Cloud service model</vt:lpstr>
      <vt:lpstr>G-Cloud portfolio (www.gcloud.belgium.be)</vt:lpstr>
      <vt:lpstr>Data classification</vt:lpstr>
      <vt:lpstr>G-Cloud ROI</vt:lpstr>
      <vt:lpstr>PowerPoint-presentatie</vt:lpstr>
      <vt:lpstr>PowerPoint-presentatie</vt:lpstr>
      <vt:lpstr>About the reuse initiative</vt:lpstr>
      <vt:lpstr>ReUse – Vision</vt:lpstr>
      <vt:lpstr>How? With Software Reuse Platform! https://www.ict-reuse.be </vt:lpstr>
      <vt:lpstr>ROI 2021 for projects carried out by Smals</vt:lpstr>
      <vt:lpstr>API - Application Programming Interface</vt:lpstr>
      <vt:lpstr>About API - Application Programming Interface</vt:lpstr>
      <vt:lpstr>About API - Application Programming Interface</vt:lpstr>
      <vt:lpstr>Why are API’s important?</vt:lpstr>
      <vt:lpstr>Shifting to an API economy: the value chain</vt:lpstr>
      <vt:lpstr>Today the API economy is a becoming a reality</vt:lpstr>
      <vt:lpstr>Example: COVID testing</vt:lpstr>
      <vt:lpstr>Example: COVID testing</vt:lpstr>
      <vt:lpstr>Example: COVID testing</vt:lpstr>
      <vt:lpstr>Example: COVID vaccination</vt:lpstr>
      <vt:lpstr>Example: COVID vaccination</vt:lpstr>
      <vt:lpstr>Example: COVID vaccination</vt:lpstr>
      <vt:lpstr>Vaccination: (Simplified) integration</vt:lpstr>
      <vt:lpstr>Security: confidentiality, availability, integrity</vt:lpstr>
      <vt:lpstr>Global vision</vt:lpstr>
      <vt:lpstr>Holistic approach</vt:lpstr>
      <vt:lpstr>Legal framework: General Data Protection Regulation (GDPR)</vt:lpstr>
      <vt:lpstr>Minimal information security standards</vt:lpstr>
      <vt:lpstr>Topics covered by minimal information security standards</vt:lpstr>
      <vt:lpstr>Topics covered by minimal information security standards</vt:lpstr>
      <vt:lpstr>Structural and institutional measures</vt:lpstr>
      <vt:lpstr>Considerations in the deliberations</vt:lpstr>
      <vt:lpstr>Organisational measures</vt:lpstr>
      <vt:lpstr>Organisational measures</vt:lpstr>
      <vt:lpstr>Circles of trust</vt:lpstr>
      <vt:lpstr>Technical measures, eg User &amp; Access Management (UAM)</vt:lpstr>
      <vt:lpstr>UAM: user expectations</vt:lpstr>
      <vt:lpstr>UAM: Policy Enforcement Model</vt:lpstr>
      <vt:lpstr>Authentication of identity: different levels</vt:lpstr>
      <vt:lpstr>Technical measures, eg encryption of health data</vt:lpstr>
      <vt:lpstr>Technical measures, eg encryption of health data</vt:lpstr>
      <vt:lpstr>Technical measures, eg encryption of health data</vt:lpstr>
      <vt:lpstr>Conclusion on information security</vt:lpstr>
      <vt:lpstr>Business intelligence and big data analysis</vt:lpstr>
      <vt:lpstr>Business intelligence</vt:lpstr>
      <vt:lpstr>Big data analysis</vt:lpstr>
      <vt:lpstr>Big data analysis components</vt:lpstr>
      <vt:lpstr>Big data analysis</vt:lpstr>
      <vt:lpstr>Big data analysis - architecture</vt:lpstr>
      <vt:lpstr>Technology watch and continuous innovation</vt:lpstr>
      <vt:lpstr>Innovation watch and R&amp;D</vt:lpstr>
      <vt:lpstr>Some promising new technologies</vt:lpstr>
      <vt:lpstr>Artificial intelligence</vt:lpstr>
      <vt:lpstr>What is Artificial Intelligence (AI) ?</vt:lpstr>
      <vt:lpstr>Some AI subfields</vt:lpstr>
      <vt:lpstr>Natural Language Processing (NLP)</vt:lpstr>
      <vt:lpstr>Conversational interfaces</vt:lpstr>
      <vt:lpstr>Voorbeeld: chatbot Student@Work</vt:lpstr>
      <vt:lpstr>Voorbeeld: chatbot Student@Work</vt:lpstr>
      <vt:lpstr>Voorbeeld: Dimona via Google Assistant</vt:lpstr>
      <vt:lpstr>Voorbeeld: Dimona via Google Assistant</vt:lpstr>
      <vt:lpstr>Machine learning</vt:lpstr>
      <vt:lpstr>Machine learning approaches</vt:lpstr>
      <vt:lpstr>Deep learning</vt:lpstr>
      <vt:lpstr>AI applications</vt:lpstr>
      <vt:lpstr>AI applications - social sector</vt:lpstr>
      <vt:lpstr>Example: fraud detection</vt:lpstr>
      <vt:lpstr>Example: fraud detection</vt:lpstr>
      <vt:lpstr>Mobile applications and internet of things</vt:lpstr>
      <vt:lpstr>Present and future interfaces</vt:lpstr>
      <vt:lpstr>Importance of means of authentication</vt:lpstr>
      <vt:lpstr>Mobile devices &amp; wearables</vt:lpstr>
      <vt:lpstr>Internet of Things (IoT)</vt:lpstr>
      <vt:lpstr>Where does IoT stand today ?</vt:lpstr>
      <vt:lpstr>Internet of Things: experiment with beacons</vt:lpstr>
      <vt:lpstr>Robotic Process Automation (RPA)</vt:lpstr>
      <vt:lpstr>Robotic Process Automation (RPA)</vt:lpstr>
      <vt:lpstr>Comparison with other automation options</vt:lpstr>
      <vt:lpstr>Use Case: Covid-19-related temporary unemployment benefits</vt:lpstr>
      <vt:lpstr>Blockchain</vt:lpstr>
      <vt:lpstr>Traditional international transaction</vt:lpstr>
      <vt:lpstr>Idea</vt:lpstr>
      <vt:lpstr>A chain of blocks</vt:lpstr>
      <vt:lpstr>Traditional contract</vt:lpstr>
      <vt:lpstr>Smart contract</vt:lpstr>
      <vt:lpstr>Smart contract</vt:lpstr>
      <vt:lpstr>Smart Contracts</vt:lpstr>
      <vt:lpstr>Blockchain is about organizing trust </vt:lpstr>
      <vt:lpstr>Blockchain network</vt:lpstr>
      <vt:lpstr>Everything that can be done with a blockchain, can be done with a centralized approach, and even more efficiently</vt:lpstr>
      <vt:lpstr>Blockchain is about Trust </vt:lpstr>
      <vt:lpstr>Registration of facts</vt:lpstr>
      <vt:lpstr>Transfer of assets</vt:lpstr>
      <vt:lpstr>Enforcements of agreements</vt:lpstr>
      <vt:lpstr>Future blockchain landscape</vt:lpstr>
      <vt:lpstr>Concrete ideas government</vt:lpstr>
      <vt:lpstr>Designate an institution as a driving force</vt:lpstr>
      <vt:lpstr>Mission of institution acting as driving force</vt:lpstr>
      <vt:lpstr>Mission of institution acting as driving force</vt:lpstr>
      <vt:lpstr>Co-operative governance</vt:lpstr>
      <vt:lpstr>Management and control techniques</vt:lpstr>
      <vt:lpstr>Management and control techniques</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FRRO</cp:lastModifiedBy>
  <cp:revision>1050</cp:revision>
  <cp:lastPrinted>2017-12-08T10:25:32Z</cp:lastPrinted>
  <dcterms:created xsi:type="dcterms:W3CDTF">2013-03-05T07:37:33Z</dcterms:created>
  <dcterms:modified xsi:type="dcterms:W3CDTF">2022-06-22T23:16:26Z</dcterms:modified>
</cp:coreProperties>
</file>