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46" r:id="rId2"/>
    <p:sldId id="387" r:id="rId3"/>
    <p:sldId id="402" r:id="rId4"/>
    <p:sldId id="404" r:id="rId5"/>
    <p:sldId id="403" r:id="rId6"/>
    <p:sldId id="386" r:id="rId7"/>
    <p:sldId id="391" r:id="rId8"/>
    <p:sldId id="409" r:id="rId9"/>
    <p:sldId id="408" r:id="rId10"/>
    <p:sldId id="405" r:id="rId11"/>
    <p:sldId id="393" r:id="rId12"/>
    <p:sldId id="395" r:id="rId13"/>
    <p:sldId id="394" r:id="rId14"/>
    <p:sldId id="407" r:id="rId15"/>
    <p:sldId id="350" r:id="rId16"/>
    <p:sldId id="422" r:id="rId17"/>
    <p:sldId id="423" r:id="rId18"/>
    <p:sldId id="368" r:id="rId19"/>
    <p:sldId id="356" r:id="rId20"/>
    <p:sldId id="362" r:id="rId21"/>
    <p:sldId id="371" r:id="rId22"/>
    <p:sldId id="364" r:id="rId23"/>
    <p:sldId id="412" r:id="rId24"/>
    <p:sldId id="413" r:id="rId25"/>
    <p:sldId id="418" r:id="rId26"/>
    <p:sldId id="397" r:id="rId27"/>
    <p:sldId id="421" r:id="rId28"/>
    <p:sldId id="375" r:id="rId29"/>
    <p:sldId id="376" r:id="rId30"/>
    <p:sldId id="377" r:id="rId31"/>
    <p:sldId id="382" r:id="rId32"/>
    <p:sldId id="381" r:id="rId33"/>
    <p:sldId id="415" r:id="rId34"/>
    <p:sldId id="417" r:id="rId35"/>
    <p:sldId id="419" r:id="rId36"/>
    <p:sldId id="383" r:id="rId37"/>
    <p:sldId id="411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B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09" autoAdjust="0"/>
    <p:restoredTop sz="95165" autoAdjust="0"/>
  </p:normalViewPr>
  <p:slideViewPr>
    <p:cSldViewPr>
      <p:cViewPr varScale="1">
        <p:scale>
          <a:sx n="84" d="100"/>
          <a:sy n="84" d="100"/>
        </p:scale>
        <p:origin x="1157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24DEA-7694-4418-BE1B-99FEF9E60F5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6CFDA-41D5-45F6-91D3-6C8D62C84F6B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pPr algn="ctr"/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</a:p>
        <a:p>
          <a:pPr algn="ctr"/>
          <a:endParaRPr lang="en-US" sz="3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BDC5C70-B285-430B-981D-4CA13079FF1B}" type="parTrans" cxnId="{8D952673-6B61-40BE-BFBC-5F5821C004E1}">
      <dgm:prSet/>
      <dgm:spPr/>
      <dgm:t>
        <a:bodyPr/>
        <a:lstStyle/>
        <a:p>
          <a:endParaRPr lang="en-US"/>
        </a:p>
      </dgm:t>
    </dgm:pt>
    <dgm:pt modelId="{22A8114F-C087-4EB6-8511-5B4D80C9D3EC}" type="sibTrans" cxnId="{8D952673-6B61-40BE-BFBC-5F5821C004E1}">
      <dgm:prSet/>
      <dgm:spPr/>
      <dgm:t>
        <a:bodyPr/>
        <a:lstStyle/>
        <a:p>
          <a:endParaRPr lang="en-US"/>
        </a:p>
      </dgm:t>
    </dgm:pt>
    <dgm:pt modelId="{8EC62C1D-5F2C-486B-A5C0-237194F187B4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nl-BE" sz="2400">
              <a:latin typeface="Century Gothic" panose="020B0502020202020204" pitchFamily="34" charset="0"/>
            </a:rPr>
            <a:t>WEBAPP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20A5FC53-13FF-4BCB-B2B6-47F7B21D7792}" type="parTrans" cxnId="{81E322DA-BFB0-408D-B18B-CAA4D5CFF7EF}">
      <dgm:prSet/>
      <dgm:spPr/>
      <dgm:t>
        <a:bodyPr/>
        <a:lstStyle/>
        <a:p>
          <a:endParaRPr lang="en-US"/>
        </a:p>
      </dgm:t>
    </dgm:pt>
    <dgm:pt modelId="{5B3763A4-36FC-47E5-B1A6-D0C514044F34}" type="sibTrans" cxnId="{81E322DA-BFB0-408D-B18B-CAA4D5CFF7EF}">
      <dgm:prSet/>
      <dgm:spPr/>
      <dgm:t>
        <a:bodyPr/>
        <a:lstStyle/>
        <a:p>
          <a:endParaRPr lang="en-US"/>
        </a:p>
      </dgm:t>
    </dgm:pt>
    <dgm:pt modelId="{0C518350-4B97-41D9-AF92-759B8D54D390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nl-BE" sz="2400">
              <a:latin typeface="Century Gothic" panose="020B0502020202020204" pitchFamily="34" charset="0"/>
            </a:rPr>
            <a:t>APP MOBILE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51E84FF2-F9B2-47DB-8252-8EBA0CA1DB28}" type="parTrans" cxnId="{4820D6A1-0E13-49C1-A16C-C60229752EFD}">
      <dgm:prSet/>
      <dgm:spPr/>
      <dgm:t>
        <a:bodyPr/>
        <a:lstStyle/>
        <a:p>
          <a:endParaRPr lang="en-US"/>
        </a:p>
      </dgm:t>
    </dgm:pt>
    <dgm:pt modelId="{A40D4131-8CBA-493C-8B81-226F532175E8}" type="sibTrans" cxnId="{4820D6A1-0E13-49C1-A16C-C60229752EFD}">
      <dgm:prSet/>
      <dgm:spPr/>
      <dgm:t>
        <a:bodyPr/>
        <a:lstStyle/>
        <a:p>
          <a:endParaRPr lang="en-US"/>
        </a:p>
      </dgm:t>
    </dgm:pt>
    <dgm:pt modelId="{CA1160CD-AB1E-4647-AB71-B48FFC496DA3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nl-BE" sz="240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endParaRPr lang="en-US" sz="2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989C4A0-E5C3-457D-8C66-1972378F8D3F}" type="parTrans" cxnId="{08F34850-DDB9-4D26-8F62-4F6F776DD1B8}">
      <dgm:prSet/>
      <dgm:spPr/>
      <dgm:t>
        <a:bodyPr/>
        <a:lstStyle/>
        <a:p>
          <a:endParaRPr lang="en-US"/>
        </a:p>
      </dgm:t>
    </dgm:pt>
    <dgm:pt modelId="{024E3B7D-4DAE-44A9-8377-622DCDE1D8A8}" type="sibTrans" cxnId="{08F34850-DDB9-4D26-8F62-4F6F776DD1B8}">
      <dgm:prSet/>
      <dgm:spPr/>
      <dgm:t>
        <a:bodyPr/>
        <a:lstStyle/>
        <a:p>
          <a:endParaRPr lang="en-US"/>
        </a:p>
      </dgm:t>
    </dgm:pt>
    <dgm:pt modelId="{9064394B-803B-4254-A940-2816CD2943B4}" type="pres">
      <dgm:prSet presAssocID="{75A24DEA-7694-4418-BE1B-99FEF9E60F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46C4F-5B3A-49A3-AA83-C7CA863D6BCC}" type="pres">
      <dgm:prSet presAssocID="{F4F6CFDA-41D5-45F6-91D3-6C8D62C84F6B}" presName="node" presStyleLbl="node1" presStyleIdx="0" presStyleCnt="4" custScaleY="61768" custLinFactNeighborX="-901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E3DD3-4D69-43A0-BE45-E54451A4ACEA}" type="pres">
      <dgm:prSet presAssocID="{22A8114F-C087-4EB6-8511-5B4D80C9D3EC}" presName="sibTrans" presStyleCnt="0"/>
      <dgm:spPr/>
    </dgm:pt>
    <dgm:pt modelId="{BC5256F1-E1AE-4491-B461-328A7044E9A5}" type="pres">
      <dgm:prSet presAssocID="{8EC62C1D-5F2C-486B-A5C0-237194F187B4}" presName="node" presStyleLbl="node1" presStyleIdx="1" presStyleCnt="4" custLinFactY="17526" custLinFactNeighborX="26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5B92-35D1-48D9-9902-0C255014BD81}" type="pres">
      <dgm:prSet presAssocID="{5B3763A4-36FC-47E5-B1A6-D0C514044F34}" presName="sibTrans" presStyleCnt="0"/>
      <dgm:spPr/>
    </dgm:pt>
    <dgm:pt modelId="{13AF67CF-C893-4EA0-8620-ABE7535BDC72}" type="pres">
      <dgm:prSet presAssocID="{0C518350-4B97-41D9-AF92-759B8D54D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6275-D89C-422D-AC20-6FB8FB975D0F}" type="pres">
      <dgm:prSet presAssocID="{A40D4131-8CBA-493C-8B81-226F532175E8}" presName="sibTrans" presStyleCnt="0"/>
      <dgm:spPr/>
    </dgm:pt>
    <dgm:pt modelId="{7DA1E5E3-4DE8-4799-B8A5-657EA96D1363}" type="pres">
      <dgm:prSet presAssocID="{CA1160CD-AB1E-4647-AB71-B48FFC496DA3}" presName="node" presStyleLbl="node1" presStyleIdx="3" presStyleCnt="4" custScaleY="61791" custLinFactY="-20484" custLinFactNeighborX="2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7D4E6-545C-4A49-BC82-22BCE2BBE8C3}" type="presOf" srcId="{F4F6CFDA-41D5-45F6-91D3-6C8D62C84F6B}" destId="{B3446C4F-5B3A-49A3-AA83-C7CA863D6BCC}" srcOrd="0" destOrd="0" presId="urn:microsoft.com/office/officeart/2005/8/layout/default"/>
    <dgm:cxn modelId="{8D952673-6B61-40BE-BFBC-5F5821C004E1}" srcId="{75A24DEA-7694-4418-BE1B-99FEF9E60F5E}" destId="{F4F6CFDA-41D5-45F6-91D3-6C8D62C84F6B}" srcOrd="0" destOrd="0" parTransId="{0BDC5C70-B285-430B-981D-4CA13079FF1B}" sibTransId="{22A8114F-C087-4EB6-8511-5B4D80C9D3EC}"/>
    <dgm:cxn modelId="{1FDBC0EE-7FE7-43E1-99D0-1D36E7FE8484}" type="presOf" srcId="{CA1160CD-AB1E-4647-AB71-B48FFC496DA3}" destId="{7DA1E5E3-4DE8-4799-B8A5-657EA96D1363}" srcOrd="0" destOrd="0" presId="urn:microsoft.com/office/officeart/2005/8/layout/default"/>
    <dgm:cxn modelId="{81E322DA-BFB0-408D-B18B-CAA4D5CFF7EF}" srcId="{75A24DEA-7694-4418-BE1B-99FEF9E60F5E}" destId="{8EC62C1D-5F2C-486B-A5C0-237194F187B4}" srcOrd="1" destOrd="0" parTransId="{20A5FC53-13FF-4BCB-B2B6-47F7B21D7792}" sibTransId="{5B3763A4-36FC-47E5-B1A6-D0C514044F34}"/>
    <dgm:cxn modelId="{08F34850-DDB9-4D26-8F62-4F6F776DD1B8}" srcId="{75A24DEA-7694-4418-BE1B-99FEF9E60F5E}" destId="{CA1160CD-AB1E-4647-AB71-B48FFC496DA3}" srcOrd="3" destOrd="0" parTransId="{4989C4A0-E5C3-457D-8C66-1972378F8D3F}" sibTransId="{024E3B7D-4DAE-44A9-8377-622DCDE1D8A8}"/>
    <dgm:cxn modelId="{B1F8C1E7-A26C-4EDF-99F8-7ED05BFD0C22}" type="presOf" srcId="{75A24DEA-7694-4418-BE1B-99FEF9E60F5E}" destId="{9064394B-803B-4254-A940-2816CD2943B4}" srcOrd="0" destOrd="0" presId="urn:microsoft.com/office/officeart/2005/8/layout/default"/>
    <dgm:cxn modelId="{1EC11CBA-1F10-4470-BB15-22A86560C97E}" type="presOf" srcId="{0C518350-4B97-41D9-AF92-759B8D54D390}" destId="{13AF67CF-C893-4EA0-8620-ABE7535BDC72}" srcOrd="0" destOrd="0" presId="urn:microsoft.com/office/officeart/2005/8/layout/default"/>
    <dgm:cxn modelId="{4820D6A1-0E13-49C1-A16C-C60229752EFD}" srcId="{75A24DEA-7694-4418-BE1B-99FEF9E60F5E}" destId="{0C518350-4B97-41D9-AF92-759B8D54D390}" srcOrd="2" destOrd="0" parTransId="{51E84FF2-F9B2-47DB-8252-8EBA0CA1DB28}" sibTransId="{A40D4131-8CBA-493C-8B81-226F532175E8}"/>
    <dgm:cxn modelId="{2F466A47-F8B1-4EC4-9DF2-A4805021F9CA}" type="presOf" srcId="{8EC62C1D-5F2C-486B-A5C0-237194F187B4}" destId="{BC5256F1-E1AE-4491-B461-328A7044E9A5}" srcOrd="0" destOrd="0" presId="urn:microsoft.com/office/officeart/2005/8/layout/default"/>
    <dgm:cxn modelId="{253B79F4-2B2C-47F7-B99D-B3216042DBE8}" type="presParOf" srcId="{9064394B-803B-4254-A940-2816CD2943B4}" destId="{B3446C4F-5B3A-49A3-AA83-C7CA863D6BCC}" srcOrd="0" destOrd="0" presId="urn:microsoft.com/office/officeart/2005/8/layout/default"/>
    <dgm:cxn modelId="{5AADC153-E829-4852-95CA-9C6124A7CD94}" type="presParOf" srcId="{9064394B-803B-4254-A940-2816CD2943B4}" destId="{A97E3DD3-4D69-43A0-BE45-E54451A4ACEA}" srcOrd="1" destOrd="0" presId="urn:microsoft.com/office/officeart/2005/8/layout/default"/>
    <dgm:cxn modelId="{C418FDD3-6C0A-494B-A608-C0FAB1A197B7}" type="presParOf" srcId="{9064394B-803B-4254-A940-2816CD2943B4}" destId="{BC5256F1-E1AE-4491-B461-328A7044E9A5}" srcOrd="2" destOrd="0" presId="urn:microsoft.com/office/officeart/2005/8/layout/default"/>
    <dgm:cxn modelId="{714ADEEF-0C8E-43CB-87AA-DA6B3276426E}" type="presParOf" srcId="{9064394B-803B-4254-A940-2816CD2943B4}" destId="{15945B92-35D1-48D9-9902-0C255014BD81}" srcOrd="3" destOrd="0" presId="urn:microsoft.com/office/officeart/2005/8/layout/default"/>
    <dgm:cxn modelId="{370F884B-5AB8-4D78-A34B-FBB530117C11}" type="presParOf" srcId="{9064394B-803B-4254-A940-2816CD2943B4}" destId="{13AF67CF-C893-4EA0-8620-ABE7535BDC72}" srcOrd="4" destOrd="0" presId="urn:microsoft.com/office/officeart/2005/8/layout/default"/>
    <dgm:cxn modelId="{0EEBB31B-6458-4F3A-9964-E8BF2ADAC083}" type="presParOf" srcId="{9064394B-803B-4254-A940-2816CD2943B4}" destId="{622C6275-D89C-422D-AC20-6FB8FB975D0F}" srcOrd="5" destOrd="0" presId="urn:microsoft.com/office/officeart/2005/8/layout/default"/>
    <dgm:cxn modelId="{337FF822-87BC-4309-A856-5806316C54F0}" type="presParOf" srcId="{9064394B-803B-4254-A940-2816CD2943B4}" destId="{7DA1E5E3-4DE8-4799-B8A5-657EA96D1363}" srcOrd="6" destOrd="0" presId="urn:microsoft.com/office/officeart/2005/8/layout/default"/>
  </dgm:cxnLst>
  <dgm:bg>
    <a:solidFill>
      <a:srgbClr val="0066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6C4F-5B3A-49A3-AA83-C7CA863D6BCC}">
      <dsp:nvSpPr>
        <dsp:cNvPr id="0" name=""/>
        <dsp:cNvSpPr/>
      </dsp:nvSpPr>
      <dsp:spPr>
        <a:xfrm>
          <a:off x="1115602" y="302343"/>
          <a:ext cx="3263800" cy="120959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15602" y="302343"/>
        <a:ext cx="3263800" cy="1209590"/>
      </dsp:txXfrm>
    </dsp:sp>
    <dsp:sp modelId="{BC5256F1-E1AE-4491-B461-328A7044E9A5}">
      <dsp:nvSpPr>
        <dsp:cNvPr id="0" name=""/>
        <dsp:cNvSpPr/>
      </dsp:nvSpPr>
      <dsp:spPr>
        <a:xfrm>
          <a:off x="4821550" y="2290191"/>
          <a:ext cx="3263800" cy="195828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latin typeface="Century Gothic" panose="020B0502020202020204" pitchFamily="34" charset="0"/>
            </a:rPr>
            <a:t>WEBAPP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4821550" y="2290191"/>
        <a:ext cx="3263800" cy="1958280"/>
      </dsp:txXfrm>
    </dsp:sp>
    <dsp:sp modelId="{13AF67CF-C893-4EA0-8620-ABE7535BDC72}">
      <dsp:nvSpPr>
        <dsp:cNvPr id="0" name=""/>
        <dsp:cNvSpPr/>
      </dsp:nvSpPr>
      <dsp:spPr>
        <a:xfrm>
          <a:off x="1145009" y="2287426"/>
          <a:ext cx="3263800" cy="195828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latin typeface="Century Gothic" panose="020B0502020202020204" pitchFamily="34" charset="0"/>
            </a:rPr>
            <a:t>APP MOBILE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145009" y="2287426"/>
        <a:ext cx="3263800" cy="1958280"/>
      </dsp:txXfrm>
    </dsp:sp>
    <dsp:sp modelId="{7DA1E5E3-4DE8-4799-B8A5-657EA96D1363}">
      <dsp:nvSpPr>
        <dsp:cNvPr id="0" name=""/>
        <dsp:cNvSpPr/>
      </dsp:nvSpPr>
      <dsp:spPr>
        <a:xfrm>
          <a:off x="4821550" y="302131"/>
          <a:ext cx="3263800" cy="1210041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821550" y="302131"/>
        <a:ext cx="3263800" cy="121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409-BE34-4D03-B678-7264196503FF}" type="datetimeFigureOut">
              <a:rPr lang="fr-BE" smtClean="0"/>
              <a:t>17-06-22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56B-2F4D-4EFA-A13F-AAD0EEA2AEF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717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EACA-A536-4393-829D-58569732A16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F63F-3BC7-41D1-AA51-B19C1EE9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88913"/>
            <a:ext cx="2593214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3"/>
            <a:ext cx="103632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15967" y="6453189"/>
            <a:ext cx="28448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25200" y="6489701"/>
            <a:ext cx="10011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25200" y="6489701"/>
            <a:ext cx="10011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200151" y="1341438"/>
            <a:ext cx="98890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3392" y="2276872"/>
            <a:ext cx="10959008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3215681" y="476673"/>
            <a:ext cx="62398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000" dirty="0" smtClean="0">
                <a:solidFill>
                  <a:srgbClr val="0070C0"/>
                </a:solidFill>
                <a:cs typeface="Arial" charset="0"/>
                <a:sym typeface="Arial" charset="0"/>
                <a:hlinkClick r:id="rId2"/>
              </a:rPr>
              <a:t>www.mybenefits.fgov.be</a:t>
            </a:r>
            <a:endParaRPr lang="fr-BE" sz="3000" dirty="0" smtClean="0">
              <a:solidFill>
                <a:srgbClr val="0070C0"/>
              </a:solidFill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600" dirty="0" smtClean="0">
              <a:solidFill>
                <a:srgbClr val="0D0D0D"/>
              </a:solidFill>
              <a:cs typeface="Arial" charset="0"/>
              <a:sym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456" y="1387227"/>
            <a:ext cx="4914228" cy="4176122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240016" y="2132857"/>
            <a:ext cx="5565385" cy="2592697"/>
            <a:chOff x="4501649" y="2676525"/>
            <a:chExt cx="4174039" cy="2593858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649" y="3541008"/>
              <a:ext cx="28619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649" y="4037276"/>
              <a:ext cx="28619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59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477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3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1012605" y="6489701"/>
            <a:ext cx="10079567" cy="369332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1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" y="226451"/>
            <a:ext cx="1032107" cy="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be/app/mybenefits/id1447094117?l=nl#?platform=iphone" TargetMode="External"/><Relationship Id="rId2" Type="http://schemas.openxmlformats.org/officeDocument/2006/relationships/hyperlink" Target="https://play.google.com/store/apps/details?id=be.kszbcss.mybenefits&amp;hl=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mybenefits.fgov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enefits.fgov.b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sz-bcss.fgov.be/sites/default/files/assets/images/mybenefits-nl.mp4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s://mybenefits.fgov.be/professional/home" TargetMode="External"/><Relationship Id="rId3" Type="http://schemas.openxmlformats.org/officeDocument/2006/relationships/diagramLayout" Target="../diagrams/layout1.xml"/><Relationship Id="rId21" Type="http://schemas.openxmlformats.org/officeDocument/2006/relationships/hyperlink" Target="https://www.ksz-bcss.fgov.be/nl/diensten-en-support/diensten/gss-mybenefits" TargetMode="External"/><Relationship Id="rId7" Type="http://schemas.openxmlformats.org/officeDocument/2006/relationships/image" Target="../media/image27.jpeg"/><Relationship Id="rId12" Type="http://schemas.openxmlformats.org/officeDocument/2006/relationships/hyperlink" Target="https://mybenefits.fgov.be/citoyen/home" TargetMode="External"/><Relationship Id="rId17" Type="http://schemas.openxmlformats.org/officeDocument/2006/relationships/image" Target="../media/image32.png"/><Relationship Id="rId25" Type="http://schemas.openxmlformats.org/officeDocument/2006/relationships/image" Target="../media/image35.png"/><Relationship Id="rId2" Type="http://schemas.openxmlformats.org/officeDocument/2006/relationships/diagramData" Target="../diagrams/data1.xml"/><Relationship Id="rId16" Type="http://schemas.openxmlformats.org/officeDocument/2006/relationships/hyperlink" Target="https://mybenefits.fgov.be/professionnel/home" TargetMode="External"/><Relationship Id="rId20" Type="http://schemas.openxmlformats.org/officeDocument/2006/relationships/hyperlink" Target="https://www.ksz-bcss.fgov.be/fr/services-et-support/services/ssh-mybenefits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9.png"/><Relationship Id="rId24" Type="http://schemas.openxmlformats.org/officeDocument/2006/relationships/hyperlink" Target="https://apps.apple.com/be/app/mybenefits/id1447094117?l=nl" TargetMode="Externa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1.png"/><Relationship Id="rId23" Type="http://schemas.openxmlformats.org/officeDocument/2006/relationships/image" Target="../media/image34.png"/><Relationship Id="rId10" Type="http://schemas.openxmlformats.org/officeDocument/2006/relationships/hyperlink" Target="https://www.ksz-bcss.fgov.be/sites/default/files/assets/images/mybenefits-fr.mp4" TargetMode="External"/><Relationship Id="rId19" Type="http://schemas.openxmlformats.org/officeDocument/2006/relationships/image" Target="../media/image3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Relationship Id="rId14" Type="http://schemas.openxmlformats.org/officeDocument/2006/relationships/hyperlink" Target="https://mybenefits.fgov.be/burger/home" TargetMode="External"/><Relationship Id="rId22" Type="http://schemas.openxmlformats.org/officeDocument/2006/relationships/hyperlink" Target="https://play.google.com/store/apps/details?id=be.kszbcss.mybenefits&amp;hl=n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z-bcss.fgov.be/nl/diensten-en-support/diensten/gss-gemeenten-en-provincies" TargetMode="External"/><Relationship Id="rId7" Type="http://schemas.openxmlformats.org/officeDocument/2006/relationships/hyperlink" Target="mailto:contact@mybenefits.fgov.be" TargetMode="External"/><Relationship Id="rId2" Type="http://schemas.openxmlformats.org/officeDocument/2006/relationships/hyperlink" Target="https://www.ksz-bcss.fgov.be/nl/diensten-en-support/diensten/g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sz-bcss.fgov.be/nl/diensten-en-support/diensten/gss-mybenefits" TargetMode="External"/><Relationship Id="rId5" Type="http://schemas.openxmlformats.org/officeDocument/2006/relationships/hyperlink" Target="mailto:external@ksz-bcss.fgov.be" TargetMode="External"/><Relationship Id="rId4" Type="http://schemas.openxmlformats.org/officeDocument/2006/relationships/hyperlink" Target="https://www.ksz-bcss.fgov.be/nl/diensten-en-support/diensten/gss-ocmw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2044390"/>
            <a:ext cx="10873208" cy="2350581"/>
          </a:xfrm>
        </p:spPr>
        <p:txBody>
          <a:bodyPr>
            <a:noAutofit/>
          </a:bodyPr>
          <a:lstStyle/>
          <a:p>
            <a:r>
              <a:rPr lang="nl-BE" dirty="0"/>
              <a:t>Automatische toekenning </a:t>
            </a:r>
            <a:r>
              <a:rPr lang="nl-BE" dirty="0" smtClean="0"/>
              <a:t>van aanvullende </a:t>
            </a:r>
            <a:r>
              <a:rPr lang="nl-BE" dirty="0"/>
              <a:t>rechten</a:t>
            </a:r>
            <a:br>
              <a:rPr lang="nl-BE" dirty="0"/>
            </a:br>
            <a:r>
              <a:rPr lang="nl-BE" dirty="0"/>
              <a:t>Geharmoniseerde Sociale Statuten (GSS) </a:t>
            </a:r>
            <a:br>
              <a:rPr lang="nl-BE" dirty="0"/>
            </a:br>
            <a:r>
              <a:rPr lang="nl-BE" dirty="0" err="1"/>
              <a:t>MyBEnefits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21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Bufferdatabank - voordelen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gebruikers van gegevens</a:t>
            </a:r>
          </a:p>
          <a:p>
            <a:pPr lvl="1"/>
            <a:r>
              <a:rPr lang="nl-BE" dirty="0" smtClean="0"/>
              <a:t>geheel van informatie is op gecoördineerde en gevalideerde wijze beschikbaar</a:t>
            </a:r>
          </a:p>
          <a:p>
            <a:pPr lvl="1"/>
            <a:r>
              <a:rPr lang="nl-BE" dirty="0" smtClean="0"/>
              <a:t>mogelijkheid tot toepassing van beslissingsregels door de KSZ in functie van de concrete behoeften van elke gebruiker (waarborg proportionaliteitsbeginsel)</a:t>
            </a:r>
          </a:p>
          <a:p>
            <a:r>
              <a:rPr lang="nl-BE" dirty="0" smtClean="0"/>
              <a:t>voor de beheerders van authentieke bronnen</a:t>
            </a:r>
          </a:p>
          <a:p>
            <a:pPr lvl="1"/>
            <a:r>
              <a:rPr lang="nl-BE" dirty="0" smtClean="0"/>
              <a:t>vermijden van ad hoc ontwikkelingen voor elke gegevensaanvraag</a:t>
            </a:r>
          </a:p>
          <a:p>
            <a:pPr lvl="1"/>
            <a:r>
              <a:rPr lang="nl-BE" dirty="0" smtClean="0"/>
              <a:t>vermijden van terbeschikkingstelling van gegevens  volgens behoeften van elke gebruiker</a:t>
            </a:r>
          </a:p>
          <a:p>
            <a:r>
              <a:rPr lang="nl-BE" dirty="0" smtClean="0"/>
              <a:t>voor het systeem</a:t>
            </a:r>
          </a:p>
          <a:p>
            <a:pPr lvl="1"/>
            <a:r>
              <a:rPr lang="nl-BE" dirty="0" smtClean="0"/>
              <a:t>aanzet tot standaardisatie van de statuten waarmee rekening wordt gehouden bij de vaststelling van aanvullende rechten en het tijdstip of periode waarover ze beschikbaar moeten zijn (‘legoblokjesfilosofie’)</a:t>
            </a:r>
          </a:p>
          <a:p>
            <a:pPr lvl="1"/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Juridische aspecten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algemene </a:t>
            </a:r>
            <a:r>
              <a:rPr lang="nl-BE" dirty="0">
                <a:solidFill>
                  <a:srgbClr val="0070C0"/>
                </a:solidFill>
              </a:rPr>
              <a:t>beraadslaging nr. 16/008 </a:t>
            </a:r>
            <a:r>
              <a:rPr lang="nl-BE" dirty="0"/>
              <a:t>van 2 februari 2016 over de oprichting van de buffer-gegevensbank bij de Kruispuntbank van de Sociale Zekerheid voor de automatische toekenning van aanvullende rechten</a:t>
            </a:r>
          </a:p>
          <a:p>
            <a:endParaRPr lang="nl-NL" sz="700" dirty="0"/>
          </a:p>
          <a:p>
            <a:r>
              <a:rPr lang="nl-BE" dirty="0"/>
              <a:t>dit project is nauw verbonden met de </a:t>
            </a:r>
            <a:r>
              <a:rPr lang="nl-BE" dirty="0">
                <a:solidFill>
                  <a:srgbClr val="0070C0"/>
                </a:solidFill>
              </a:rPr>
              <a:t>harmonisatie van de statuten </a:t>
            </a:r>
            <a:r>
              <a:rPr lang="nl-BE" dirty="0"/>
              <a:t>die gebruikt worden voor de toekenning van aanvullende </a:t>
            </a:r>
            <a:r>
              <a:rPr lang="nl-BE" dirty="0" smtClean="0"/>
              <a:t>rechten; </a:t>
            </a:r>
            <a:r>
              <a:rPr lang="nl-BE" dirty="0"/>
              <a:t>dit essentiële aspect van het project zal onder meer in overleg met de sociale partners worden gerealiseerd</a:t>
            </a:r>
          </a:p>
          <a:p>
            <a:endParaRPr lang="nl-NL" sz="700" dirty="0"/>
          </a:p>
          <a:p>
            <a:r>
              <a:rPr lang="nl-BE" dirty="0"/>
              <a:t>noodzakelijke </a:t>
            </a:r>
            <a:r>
              <a:rPr lang="nl-BE" dirty="0">
                <a:solidFill>
                  <a:srgbClr val="0070C0"/>
                </a:solidFill>
              </a:rPr>
              <a:t>vereenvoudiging </a:t>
            </a:r>
            <a:r>
              <a:rPr lang="nl-BE" dirty="0"/>
              <a:t>van de wetgevingen om </a:t>
            </a:r>
            <a:r>
              <a:rPr lang="nl-BE" dirty="0" smtClean="0"/>
              <a:t>‘</a:t>
            </a:r>
            <a:r>
              <a:rPr lang="nl-BE" dirty="0" smtClean="0">
                <a:solidFill>
                  <a:srgbClr val="0070C0"/>
                </a:solidFill>
              </a:rPr>
              <a:t>legoblokjesfilosofie’</a:t>
            </a:r>
            <a:r>
              <a:rPr lang="nl-BE" dirty="0" smtClean="0"/>
              <a:t> </a:t>
            </a:r>
            <a:r>
              <a:rPr lang="nl-BE" dirty="0"/>
              <a:t>te volgen</a:t>
            </a:r>
          </a:p>
          <a:p>
            <a:endParaRPr lang="nl-NL" sz="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11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solidFill>
                  <a:srgbClr val="0070C0"/>
                </a:solidFill>
              </a:rPr>
              <a:t>Vereenvoudiging van de reglementering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5520" y="2348881"/>
            <a:ext cx="417646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1113"/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referentiepersoon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het gezin ingeschreven in de gemeente waarvan ten minste 1 of meerdere gezinsleden op 1 januari van het betreffende dienstjaar genieten van de</a:t>
            </a:r>
          </a:p>
          <a:p>
            <a:pPr marL="180975" indent="-11113"/>
            <a:endParaRPr lang="fr-BE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Voorkeurtarieven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inzake</a:t>
            </a:r>
            <a:b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gezondheidszorgen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Inkomensgarantie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ouderen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IGO)</a:t>
            </a: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Tegemoetkoming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gehandicapten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kinderbijslag (regeling</a:t>
            </a:r>
            <a:b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loonarbeiders </a:t>
            </a:r>
            <a:r>
              <a:rPr lang="nl-B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zelfstandigen)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0016" y="2348881"/>
            <a:ext cx="42484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1113"/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referentiepersoon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het gezin ingeschreven in de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waarvan ten minste 1 of meerdere gezinsleden op 1 januari van het betreffende dienstjaar genieten van de </a:t>
            </a:r>
            <a:r>
              <a:rPr lang="nl-BE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tegemoetkoming van de zorgverzekering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(bedoeld in artikel 37, §19, van de wet betreffende de verplichte verzekering voor geneeskundige verzorging en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uitkeringen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gecoördineerd op 14 juli 1994)</a:t>
            </a:r>
          </a:p>
          <a:p>
            <a:pPr marL="250984" indent="-80963"/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0984" indent="-80963"/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7568" y="1484784"/>
            <a:ext cx="2592288" cy="64807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rgbClr val="FF0000"/>
                </a:solidFill>
              </a:rPr>
              <a:t>vb. Don’t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16080" y="1477289"/>
            <a:ext cx="2592288" cy="64807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rgbClr val="00B050"/>
                </a:solidFill>
              </a:rPr>
              <a:t>vb. 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Legoblokjesfilosofie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9128" y="548681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Geboorte-datum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Gezins-samenstelling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FOD of OISZ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GRAPA  - IGO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RG - GI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ATP - THVD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OCMW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RIS - LL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AF - EQ 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DGPH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P1-4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>
                    <a:solidFill>
                      <a:sysClr val="windowText" lastClr="000000"/>
                    </a:solidFill>
                  </a:rPr>
                  <a:t>Ziekenfondsen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BIM - BVT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43871" y="2591401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Vermindering provinciebelasting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/>
                <a:t>Aanvullend recht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02393" y="2416925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Provincie Oost-Vlaanderen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/>
                <a:t>Toekennende </a:t>
              </a:r>
              <a:r>
                <a:rPr lang="nl-BE" sz="1600" dirty="0" smtClean="0"/>
                <a:t>instantie</a:t>
              </a:r>
              <a:endParaRPr lang="nl-BE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3805486" y="1119819"/>
            <a:ext cx="1066378" cy="2325864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794056" y="3590506"/>
            <a:ext cx="1077808" cy="187323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72064" y="3406096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Legoblokjesfilosofie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9128" y="548681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Geboorte-datum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Gezins-samenstelling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FOD of OISZ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GRAPA  - IGO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RG - GI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ATP - THVD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OCMW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RIS - LL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AF - EQ 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DGPH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P1-4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>
                    <a:solidFill>
                      <a:sysClr val="windowText" lastClr="000000"/>
                    </a:solidFill>
                  </a:rPr>
                  <a:t>Ziekenfondsen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>
                    <a:solidFill>
                      <a:sysClr val="windowText" lastClr="000000"/>
                    </a:solidFill>
                  </a:rPr>
                  <a:t>BIM - BVT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43871" y="2591401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Sociaal tarief gas &amp; elektriciteit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/>
                <a:t>Aanvullend recht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02393" y="2416925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ysClr val="windowText" lastClr="000000"/>
                  </a:solidFill>
                </a:rPr>
                <a:t>FOD Economie &amp; </a:t>
              </a:r>
              <a:r>
                <a:rPr lang="nl-BE" sz="1400">
                  <a:solidFill>
                    <a:schemeClr val="tx1"/>
                  </a:solidFill>
                </a:rPr>
                <a:t>nutsbedrijven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/>
                <a:t>Toekennende </a:t>
              </a:r>
              <a:r>
                <a:rPr lang="nl-BE" sz="1600" dirty="0" smtClean="0"/>
                <a:t>instantie</a:t>
              </a:r>
              <a:endParaRPr lang="nl-BE" sz="1600" dirty="0"/>
            </a:p>
          </p:txBody>
        </p:sp>
      </p:grpSp>
      <p:cxnSp>
        <p:nvCxnSpPr>
          <p:cNvPr id="34" name="Straight Arrow Connector 33"/>
          <p:cNvCxnSpPr>
            <a:stCxn id="8" idx="3"/>
          </p:cNvCxnSpPr>
          <p:nvPr/>
        </p:nvCxnSpPr>
        <p:spPr>
          <a:xfrm>
            <a:off x="3791745" y="1538743"/>
            <a:ext cx="1152127" cy="157932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</p:cNvCxnSpPr>
          <p:nvPr/>
        </p:nvCxnSpPr>
        <p:spPr>
          <a:xfrm flipV="1">
            <a:off x="3791745" y="3550112"/>
            <a:ext cx="1152127" cy="18095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72064" y="3406096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</p:cNvCxnSpPr>
          <p:nvPr/>
        </p:nvCxnSpPr>
        <p:spPr>
          <a:xfrm>
            <a:off x="3791745" y="2290975"/>
            <a:ext cx="1152127" cy="899097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</p:cNvCxnSpPr>
          <p:nvPr/>
        </p:nvCxnSpPr>
        <p:spPr>
          <a:xfrm>
            <a:off x="3791745" y="2578681"/>
            <a:ext cx="1152127" cy="71957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28" idx="1"/>
          </p:cNvCxnSpPr>
          <p:nvPr/>
        </p:nvCxnSpPr>
        <p:spPr>
          <a:xfrm>
            <a:off x="3791744" y="2868330"/>
            <a:ext cx="1152128" cy="55518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3"/>
          </p:cNvCxnSpPr>
          <p:nvPr/>
        </p:nvCxnSpPr>
        <p:spPr>
          <a:xfrm flipV="1">
            <a:off x="3791745" y="3622120"/>
            <a:ext cx="1152127" cy="39859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</p:cNvCxnSpPr>
          <p:nvPr/>
        </p:nvCxnSpPr>
        <p:spPr>
          <a:xfrm flipV="1">
            <a:off x="3791745" y="3731066"/>
            <a:ext cx="1152127" cy="867002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14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1524001" y="1111251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fr-BE" altLang="fr-FR" sz="180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Huidige aanpak – GSS-project</a:t>
            </a:r>
            <a:endParaRPr lang="nl-B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online raadpleging </a:t>
            </a:r>
            <a:r>
              <a:rPr lang="nl-BE" dirty="0" smtClean="0"/>
              <a:t>van 7 authentieke bronnen door </a:t>
            </a:r>
            <a:r>
              <a:rPr lang="nl-BE" dirty="0" smtClean="0"/>
              <a:t>de </a:t>
            </a:r>
            <a:r>
              <a:rPr lang="nl-BE" dirty="0" smtClean="0"/>
              <a:t>toekennende instanties (3 </a:t>
            </a:r>
            <a:r>
              <a:rPr lang="nl-BE" dirty="0" smtClean="0">
                <a:sym typeface="Arial" charset="0"/>
              </a:rPr>
              <a:t>authentieke bronnen momenteel in voorbereiding)</a:t>
            </a:r>
          </a:p>
          <a:p>
            <a:pPr lvl="1"/>
            <a:r>
              <a:rPr lang="nl-BE" dirty="0" smtClean="0"/>
              <a:t>online en interactief voor specifieke dossiers</a:t>
            </a:r>
          </a:p>
          <a:p>
            <a:pPr lvl="1"/>
            <a:r>
              <a:rPr lang="nl-BE" dirty="0" smtClean="0"/>
              <a:t>mogelijkheid om na te gaan of potentiële rechthebbende voldoet aan criteria op een bepaalde datum </a:t>
            </a:r>
          </a:p>
          <a:p>
            <a:pPr lvl="1"/>
            <a:r>
              <a:rPr lang="nl-BE" dirty="0" smtClean="0"/>
              <a:t>mogelijkheid om recht toe te kennen aan elke potentiële rechthebbende die niet op voorhand gekend is</a:t>
            </a:r>
          </a:p>
          <a:p>
            <a:pPr lvl="2"/>
            <a:r>
              <a:rPr lang="nl-BE" dirty="0" smtClean="0"/>
              <a:t>gebruiker van het openbaar vervoer </a:t>
            </a:r>
          </a:p>
          <a:p>
            <a:pPr lvl="1"/>
            <a:r>
              <a:rPr lang="nl-BE" dirty="0"/>
              <a:t>mogelijkheid om na te gaan of een persoon voldoet aan een geheel van criteria die in de beraadslaging van het IVC zijn vastgelegd (voorbeeld: woonplaats, statuut op een bepaalde datum, …)</a:t>
            </a:r>
          </a:p>
          <a:p>
            <a:pPr lvl="1"/>
            <a:r>
              <a:rPr lang="nl-BE" dirty="0" smtClean="0"/>
              <a:t>enkele voorbeelden </a:t>
            </a:r>
          </a:p>
          <a:p>
            <a:pPr lvl="2"/>
            <a:r>
              <a:rPr lang="nl-BE" dirty="0" smtClean="0"/>
              <a:t>aanvullende gezinsbijslag in de Duitstalige Gemeenschap en in het Waals Gewest</a:t>
            </a:r>
          </a:p>
          <a:p>
            <a:pPr lvl="2"/>
            <a:r>
              <a:rPr lang="nl-BE" dirty="0" smtClean="0">
                <a:sym typeface="Arial" charset="0"/>
              </a:rPr>
              <a:t>bijkomende dienstencheques (WSE)</a:t>
            </a:r>
          </a:p>
          <a:p>
            <a:pPr lvl="2"/>
            <a:r>
              <a:rPr lang="nl-BE" dirty="0" smtClean="0">
                <a:sym typeface="Arial" charset="0"/>
              </a:rPr>
              <a:t>kaart verhoogde tegemoetkoming en kaart kosteloze begeleider (NMBS) </a:t>
            </a:r>
          </a:p>
          <a:p>
            <a:pPr lvl="2"/>
            <a:r>
              <a:rPr lang="nl-BE" dirty="0" err="1" smtClean="0">
                <a:sym typeface="Arial" charset="0"/>
              </a:rPr>
              <a:t>brussel’Air</a:t>
            </a:r>
            <a:r>
              <a:rPr lang="nl-BE" dirty="0" smtClean="0">
                <a:sym typeface="Arial" charset="0"/>
              </a:rPr>
              <a:t> premie (Brussel Mobiliteit)</a:t>
            </a:r>
          </a:p>
          <a:p>
            <a:pPr lvl="2"/>
            <a:endParaRPr lang="fr-FR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pPr lvl="1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1752" y="1268760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0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Huidige aanpak – GSS-project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indien een toekennende instantie voor eenzelfde project zowel de batch- als de online dienst gebruikt, zijn de uitgevoerde controles (datum/woonplaats/leeftijd/statuut/gezinssamenstelling) dezelfde voor beide methodes.</a:t>
            </a:r>
            <a:endParaRPr lang="nl-NL" dirty="0" smtClean="0"/>
          </a:p>
          <a:p>
            <a:r>
              <a:rPr lang="nl-BE" dirty="0" smtClean="0"/>
              <a:t>voorbeeld: een toekennende instantie mag het RVV-statuut op 01/01 krijgen voor het toekennen van een voordeel aan haar inwoners </a:t>
            </a:r>
          </a:p>
          <a:p>
            <a:pPr lvl="1"/>
            <a:r>
              <a:rPr lang="nl-BE" dirty="0" smtClean="0"/>
              <a:t>de toekennende instantie raadpleegt in het begin van het jaar de buffer-DB om het voordeel automatisch toe te kennen aan haar inwoners met het RVV-statuut op 01/01</a:t>
            </a:r>
            <a:endParaRPr lang="nl-NL" dirty="0" smtClean="0"/>
          </a:p>
          <a:p>
            <a:pPr lvl="1"/>
            <a:r>
              <a:rPr lang="nl-BE" dirty="0" smtClean="0"/>
              <a:t>Indien een inwoner zich doorheen het jaar aanbiedt om zijn voordeel te krijgen, kan de toekennende instantie de online gegevens raadplegen bij de authentieke </a:t>
            </a:r>
            <a:r>
              <a:rPr lang="nl-BE" dirty="0" smtClean="0"/>
              <a:t>bronnen, </a:t>
            </a:r>
            <a:r>
              <a:rPr lang="nl-BE" dirty="0" smtClean="0"/>
              <a:t>maar wel steeds voor het RVV-statuut op 01/01 </a:t>
            </a:r>
          </a:p>
          <a:p>
            <a:endParaRPr lang="nl-NL" dirty="0" smtClean="0"/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0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Bijkomende aanpak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sinds februari 2019 </a:t>
            </a:r>
            <a:r>
              <a:rPr lang="nl-BE" dirty="0" err="1">
                <a:solidFill>
                  <a:srgbClr val="0070C0"/>
                </a:solidFill>
              </a:rPr>
              <a:t>MyBEnefits.fgov</a:t>
            </a:r>
            <a:r>
              <a:rPr lang="nl-BE" dirty="0">
                <a:solidFill>
                  <a:srgbClr val="0070C0"/>
                </a:solidFill>
              </a:rPr>
              <a:t> </a:t>
            </a:r>
            <a:endParaRPr lang="nl-NL" dirty="0">
              <a:solidFill>
                <a:srgbClr val="0070C0"/>
              </a:solidFill>
            </a:endParaRPr>
          </a:p>
          <a:p>
            <a:pPr lvl="1"/>
            <a:r>
              <a:rPr lang="nl-BE" dirty="0" smtClean="0"/>
              <a:t>bijkomende tool via een </a:t>
            </a:r>
            <a:r>
              <a:rPr lang="nl-BE" dirty="0">
                <a:solidFill>
                  <a:srgbClr val="0070C0"/>
                </a:solidFill>
              </a:rPr>
              <a:t>mobiele app &amp; </a:t>
            </a:r>
            <a:r>
              <a:rPr lang="nl-BE" dirty="0" err="1">
                <a:solidFill>
                  <a:srgbClr val="0070C0"/>
                </a:solidFill>
              </a:rPr>
              <a:t>webtoepassing</a:t>
            </a:r>
            <a:endParaRPr lang="nl-NL" dirty="0">
              <a:solidFill>
                <a:srgbClr val="0070C0"/>
              </a:solidFill>
            </a:endParaRPr>
          </a:p>
          <a:p>
            <a:pPr lvl="1"/>
            <a:r>
              <a:rPr lang="nl-BE" dirty="0" smtClean="0"/>
              <a:t>waarmee de </a:t>
            </a:r>
            <a:r>
              <a:rPr lang="nl-BE" dirty="0">
                <a:solidFill>
                  <a:srgbClr val="0070C0"/>
                </a:solidFill>
              </a:rPr>
              <a:t>burger zijn sociale statuten </a:t>
            </a:r>
            <a:r>
              <a:rPr lang="nl-BE" dirty="0" smtClean="0"/>
              <a:t>op de datum van de dag </a:t>
            </a:r>
            <a:r>
              <a:rPr lang="nl-BE" dirty="0">
                <a:solidFill>
                  <a:srgbClr val="0070C0"/>
                </a:solidFill>
              </a:rPr>
              <a:t>zelf kan raadplegen </a:t>
            </a:r>
            <a:r>
              <a:rPr lang="nl-BE" dirty="0" smtClean="0"/>
              <a:t>en aantonen om zijn rechten te laten gelden bij de verschillende toekennende instanties</a:t>
            </a:r>
            <a:endParaRPr lang="nl-NL" dirty="0" smtClean="0"/>
          </a:p>
          <a:p>
            <a:pPr lvl="1"/>
            <a:r>
              <a:rPr lang="nl-BE" dirty="0" smtClean="0"/>
              <a:t>waarmee de </a:t>
            </a:r>
            <a:r>
              <a:rPr lang="nl-BE" dirty="0">
                <a:solidFill>
                  <a:srgbClr val="0070C0"/>
                </a:solidFill>
              </a:rPr>
              <a:t>professionele gebruiker</a:t>
            </a:r>
            <a:r>
              <a:rPr lang="nl-BE" dirty="0" smtClean="0"/>
              <a:t>, voornamelijk de toekennende instanties die geen klassieke partners van de KSZ zijn, </a:t>
            </a:r>
            <a:r>
              <a:rPr lang="nl-BE" dirty="0" smtClean="0">
                <a:solidFill>
                  <a:srgbClr val="0070C0"/>
                </a:solidFill>
              </a:rPr>
              <a:t>de gegevens </a:t>
            </a:r>
            <a:r>
              <a:rPr lang="nl-BE" dirty="0">
                <a:solidFill>
                  <a:srgbClr val="0070C0"/>
                </a:solidFill>
              </a:rPr>
              <a:t>kan controleren</a:t>
            </a:r>
          </a:p>
          <a:p>
            <a:pPr lvl="2"/>
            <a:r>
              <a:rPr lang="nl-BE" sz="2000" dirty="0" smtClean="0"/>
              <a:t>actoren die typisch niet rechtstreeks met de KSZ samenwerken (bv. : sport, kinderopvang, musea, vrijetijdscentra, pretparken, …)</a:t>
            </a:r>
          </a:p>
          <a:p>
            <a:pPr lvl="2"/>
            <a:r>
              <a:rPr lang="nl-BE" sz="2000" dirty="0" smtClean="0"/>
              <a:t>actoren die (nog) niet over een automatische gegevensstroom beschikken (bv: pro deo rechtsbijstand, korting gemeentebelasting, …) </a:t>
            </a:r>
          </a:p>
          <a:p>
            <a:pPr lvl="1"/>
            <a:r>
              <a:rPr lang="nl-BE" dirty="0" smtClean="0">
                <a:sym typeface="Arial" charset="0"/>
              </a:rPr>
              <a:t>waarmee de burger en de professional voordelen in de sector van </a:t>
            </a:r>
            <a:r>
              <a:rPr lang="nl-BE" dirty="0" smtClean="0">
                <a:sym typeface="Arial" charset="0"/>
              </a:rPr>
              <a:t>cultuur, </a:t>
            </a:r>
            <a:r>
              <a:rPr lang="nl-BE" dirty="0" smtClean="0">
                <a:sym typeface="Arial" charset="0"/>
              </a:rPr>
              <a:t>sport en ontspanning kunnen raadplegen/melden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88400" y="1268760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87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Veilig aanmelden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>
                <a:solidFill>
                  <a:srgbClr val="0070C0"/>
                </a:solidFill>
              </a:rPr>
              <a:t>burger : identificatie nodig</a:t>
            </a:r>
          </a:p>
          <a:p>
            <a:pPr lvl="1"/>
            <a:r>
              <a:rPr lang="nl-BE" dirty="0" smtClean="0"/>
              <a:t>statuut raadplegen </a:t>
            </a:r>
          </a:p>
          <a:p>
            <a:pPr marL="457200" lvl="1" indent="0">
              <a:buNone/>
            </a:pPr>
            <a:r>
              <a:rPr lang="nl-BE" sz="1800" dirty="0" smtClean="0">
                <a:solidFill>
                  <a:srgbClr val="0070C0"/>
                </a:solidFill>
              </a:rPr>
              <a:t>	privacygevoelige </a:t>
            </a:r>
            <a:r>
              <a:rPr lang="nl-BE" sz="1800" dirty="0">
                <a:solidFill>
                  <a:srgbClr val="0070C0"/>
                </a:solidFill>
              </a:rPr>
              <a:t>informatie: voldoende hoog veiligheidsniveau</a:t>
            </a:r>
          </a:p>
          <a:p>
            <a:pPr lvl="2"/>
            <a:r>
              <a:rPr lang="nl-BE" sz="1800" dirty="0" smtClean="0"/>
              <a:t>e-ID</a:t>
            </a:r>
          </a:p>
          <a:p>
            <a:pPr lvl="2"/>
            <a:r>
              <a:rPr lang="nl-BE" sz="1800" dirty="0" smtClean="0"/>
              <a:t>ITSME </a:t>
            </a:r>
          </a:p>
          <a:p>
            <a:pPr lvl="2"/>
            <a:r>
              <a:rPr lang="nl-BE" sz="1800" dirty="0" smtClean="0"/>
              <a:t>Time-</a:t>
            </a:r>
            <a:r>
              <a:rPr lang="nl-BE" sz="1800" dirty="0" err="1" smtClean="0"/>
              <a:t>based</a:t>
            </a:r>
            <a:r>
              <a:rPr lang="nl-BE" sz="1800" dirty="0" smtClean="0"/>
              <a:t> </a:t>
            </a:r>
            <a:r>
              <a:rPr lang="nl-BE" sz="1800" dirty="0" err="1" smtClean="0"/>
              <a:t>One</a:t>
            </a:r>
            <a:r>
              <a:rPr lang="nl-BE" sz="1800" dirty="0" smtClean="0"/>
              <a:t>-Time Password </a:t>
            </a:r>
          </a:p>
          <a:p>
            <a:pPr lvl="2"/>
            <a:r>
              <a:rPr lang="nl-BE" sz="1800" dirty="0" smtClean="0"/>
              <a:t>Token </a:t>
            </a:r>
          </a:p>
          <a:p>
            <a:pPr lvl="1"/>
            <a:r>
              <a:rPr lang="nl-BE" dirty="0" smtClean="0"/>
              <a:t>QR-code aanmaken / evt. afdrukken (enkel via website)</a:t>
            </a:r>
          </a:p>
          <a:p>
            <a:endParaRPr lang="nl-BE" dirty="0" smtClean="0"/>
          </a:p>
          <a:p>
            <a:r>
              <a:rPr lang="nl-BE" dirty="0" smtClean="0"/>
              <a:t> </a:t>
            </a:r>
            <a:r>
              <a:rPr lang="nl-BE" dirty="0">
                <a:solidFill>
                  <a:srgbClr val="0070C0"/>
                </a:solidFill>
              </a:rPr>
              <a:t>professional : geen identificatie nodig</a:t>
            </a:r>
          </a:p>
          <a:p>
            <a:pPr lvl="1"/>
            <a:r>
              <a:rPr lang="nl-BE" dirty="0" smtClean="0"/>
              <a:t>QR-code / unieke code, aangeboden door burger, uitlezen</a:t>
            </a:r>
          </a:p>
          <a:p>
            <a:pPr lvl="1"/>
            <a:r>
              <a:rPr lang="nl-BE" dirty="0" smtClean="0"/>
              <a:t>minimale informatie: statuut, postcode, controlegetal RRN-nummer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9048328" y="1916832"/>
            <a:ext cx="1321705" cy="1624149"/>
            <a:chOff x="7446398" y="1871748"/>
            <a:chExt cx="1321705" cy="16241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336" y="2609999"/>
              <a:ext cx="1021829" cy="8858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398" y="1871748"/>
              <a:ext cx="1321705" cy="538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Mobiele </a:t>
            </a:r>
            <a:r>
              <a:rPr lang="nl-BE" dirty="0" smtClean="0">
                <a:solidFill>
                  <a:srgbClr val="0070C0"/>
                </a:solidFill>
              </a:rPr>
              <a:t>app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006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711624" y="5517233"/>
            <a:ext cx="6913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1600"/>
              <a:t>De toepassing MyBEnefits is beschikbaar in mobiele en in webversie.</a:t>
            </a:r>
          </a:p>
          <a:p>
            <a:pPr lvl="1"/>
            <a:r>
              <a:rPr lang="nl-BE" sz="1600"/>
              <a:t>beschikbaar voor Android vanuit </a:t>
            </a:r>
            <a:r>
              <a:rPr lang="nl-BE" sz="1600" u="sng">
                <a:hlinkClick r:id="rId2"/>
              </a:rPr>
              <a:t>Google Play.</a:t>
            </a:r>
          </a:p>
          <a:p>
            <a:pPr lvl="1"/>
            <a:r>
              <a:rPr lang="nl-BE" sz="1600"/>
              <a:t>beschikbaar voor Apple vanuit </a:t>
            </a:r>
            <a:r>
              <a:rPr lang="nl-BE" sz="1600" u="sng">
                <a:hlinkClick r:id="rId3"/>
              </a:rPr>
              <a:t>App store</a:t>
            </a:r>
            <a:r>
              <a:rPr lang="nl-BE" sz="1600"/>
              <a:t>.</a:t>
            </a:r>
          </a:p>
          <a:p>
            <a:pPr lvl="1"/>
            <a:r>
              <a:rPr lang="nl-BE" sz="1600"/>
              <a:t>beschikbaar via de website </a:t>
            </a:r>
            <a:r>
              <a:rPr lang="nl-BE" sz="1600" u="sng">
                <a:hlinkClick r:id="rId4"/>
              </a:rPr>
              <a:t>mybenefits.fgov.be</a:t>
            </a:r>
            <a:r>
              <a:rPr lang="nl-BE" sz="1600"/>
              <a:t> </a:t>
            </a:r>
          </a:p>
          <a:p>
            <a:pPr marL="685800" lvl="1" indent="-285750">
              <a:buFont typeface="Wingdings" panose="05000000000000000000" pitchFamily="2" charset="2"/>
              <a:buChar char="à"/>
              <a:defRPr/>
            </a:pPr>
            <a:endParaRPr lang="fr-B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866725"/>
            <a:ext cx="2808312" cy="4650507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820728">
            <a:off x="7641867" y="280582"/>
            <a:ext cx="1060838" cy="1021245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.fgov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19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solidFill>
                  <a:srgbClr val="0070C0"/>
                </a:solidFill>
              </a:rPr>
              <a:t>Aanvullende rechten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 </a:t>
            </a:r>
            <a:r>
              <a:rPr lang="nl-BE" dirty="0">
                <a:solidFill>
                  <a:srgbClr val="0070C0"/>
                </a:solidFill>
              </a:rPr>
              <a:t>‘sociaal statuut’ </a:t>
            </a:r>
            <a:r>
              <a:rPr lang="nl-BE" dirty="0"/>
              <a:t>voor ca. 2 miljoen burgers in België </a:t>
            </a:r>
          </a:p>
          <a:p>
            <a:pPr lvl="1"/>
            <a:r>
              <a:rPr lang="nl-BE" dirty="0"/>
              <a:t>beperkt inkomen </a:t>
            </a:r>
          </a:p>
          <a:p>
            <a:pPr lvl="1"/>
            <a:r>
              <a:rPr lang="nl-BE" dirty="0"/>
              <a:t>handicap, fysieke of mentale beperking</a:t>
            </a:r>
          </a:p>
          <a:p>
            <a:pPr lvl="1"/>
            <a:r>
              <a:rPr lang="nl-BE" dirty="0"/>
              <a:t>kind met bijzondere </a:t>
            </a:r>
            <a:r>
              <a:rPr lang="nl-BE" dirty="0" smtClean="0"/>
              <a:t>noden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  <a:p>
            <a:endParaRPr lang="nl-NL" sz="600" dirty="0"/>
          </a:p>
          <a:p>
            <a:endParaRPr lang="nl-BE" dirty="0" smtClean="0"/>
          </a:p>
          <a:p>
            <a:r>
              <a:rPr lang="nl-BE" dirty="0" smtClean="0"/>
              <a:t>burgers </a:t>
            </a:r>
            <a:r>
              <a:rPr lang="nl-BE" dirty="0"/>
              <a:t>met sociaal statuut krijgen </a:t>
            </a:r>
            <a:r>
              <a:rPr lang="nl-BE" dirty="0">
                <a:solidFill>
                  <a:srgbClr val="0070C0"/>
                </a:solidFill>
              </a:rPr>
              <a:t>‘aanvullende rechten’</a:t>
            </a:r>
          </a:p>
          <a:p>
            <a:pPr lvl="1"/>
            <a:r>
              <a:rPr lang="nl-BE" dirty="0"/>
              <a:t>sociaal tarief voor gas, elektriciteit, water, telecom</a:t>
            </a:r>
          </a:p>
          <a:p>
            <a:pPr lvl="1"/>
            <a:r>
              <a:rPr lang="nl-BE" dirty="0"/>
              <a:t>openbaar vervoer (NMBS, De Lijn, TEC…)</a:t>
            </a:r>
          </a:p>
          <a:p>
            <a:pPr lvl="1"/>
            <a:r>
              <a:rPr lang="nl-BE" dirty="0"/>
              <a:t>huisvesting</a:t>
            </a:r>
          </a:p>
          <a:p>
            <a:pPr lvl="1"/>
            <a:r>
              <a:rPr lang="nl-BE" dirty="0" smtClean="0"/>
              <a:t>belastingvermindering</a:t>
            </a:r>
            <a:r>
              <a:rPr lang="nl-BE" dirty="0"/>
              <a:t>, gratis huisvuilophaling</a:t>
            </a:r>
          </a:p>
          <a:p>
            <a:pPr lvl="1"/>
            <a:r>
              <a:rPr lang="nl-BE" dirty="0"/>
              <a:t>korting voor socioculturele activiteiten, sport</a:t>
            </a:r>
          </a:p>
          <a:p>
            <a:pPr lvl="1"/>
            <a:r>
              <a:rPr lang="nl-BE" dirty="0"/>
              <a:t>…</a:t>
            </a:r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Burger - raadplegen &amp; code creëren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1340768"/>
            <a:ext cx="3029069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376079"/>
            <a:ext cx="4181282" cy="4847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Professional - raadplegen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032" y="1268761"/>
            <a:ext cx="3367088" cy="4968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11569"/>
          <a:stretch/>
        </p:blipFill>
        <p:spPr>
          <a:xfrm>
            <a:off x="2855641" y="1356270"/>
            <a:ext cx="3190875" cy="48810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21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Professional - resultaat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196752"/>
            <a:ext cx="3384376" cy="51845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De voordelen raadplegen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2" y="1196975"/>
            <a:ext cx="2486797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De voordelen filteren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2" y="1196975"/>
            <a:ext cx="2486797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24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Een voordeel melden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2" y="1196975"/>
            <a:ext cx="2486797" cy="5111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8" t="1023" r="6141" b="20218"/>
          <a:stretch/>
        </p:blipFill>
        <p:spPr>
          <a:xfrm>
            <a:off x="1487488" y="1340768"/>
            <a:ext cx="9217024" cy="5544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7768" y="90872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0070C0"/>
                </a:solidFill>
                <a:hlinkClick r:id="rId3"/>
              </a:rPr>
              <a:t>www.mybenefits.fgov.be</a:t>
            </a:r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922114"/>
          </a:xfrm>
        </p:spPr>
        <p:txBody>
          <a:bodyPr/>
          <a:lstStyle/>
          <a:p>
            <a:r>
              <a:rPr lang="nl-BE" dirty="0" err="1" smtClean="0">
                <a:solidFill>
                  <a:srgbClr val="0070C0"/>
                </a:solidFill>
              </a:rPr>
              <a:t>Webtoepassing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9867900" y="6489701"/>
            <a:ext cx="7508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0B4676-8C04-4206-9414-9A1C50CFA6F9}" type="slidenum">
              <a:rPr lang="en-US" sz="1400">
                <a:solidFill>
                  <a:srgbClr val="0070C0"/>
                </a:solidFill>
              </a:rPr>
              <a:pPr algn="r"/>
              <a:t>26</a:t>
            </a:fld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8" name="Wave 7"/>
          <p:cNvSpPr>
            <a:spLocks noChangeAspect="1"/>
          </p:cNvSpPr>
          <p:nvPr/>
        </p:nvSpPr>
        <p:spPr>
          <a:xfrm rot="820728">
            <a:off x="8761316" y="206785"/>
            <a:ext cx="954754" cy="919121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.fgov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26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423828" y="1124744"/>
            <a:ext cx="6005338" cy="5592122"/>
            <a:chOff x="1899828" y="511564"/>
            <a:chExt cx="6005338" cy="55921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9828" y="511564"/>
              <a:ext cx="4809911" cy="55921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20072" y="4303486"/>
              <a:ext cx="2685094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  <a:defRPr/>
              </a:pPr>
              <a:r>
                <a:rPr lang="nl-BE" sz="1400">
                  <a:solidFill>
                    <a:prstClr val="black"/>
                  </a:solidFill>
                  <a:latin typeface="Calibri"/>
                </a:rPr>
                <a:t>Voor PC, tablet of smartphone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nl-BE" sz="1400">
                  <a:solidFill>
                    <a:prstClr val="black"/>
                  </a:solidFill>
                  <a:latin typeface="Calibri"/>
                </a:rPr>
                <a:t>Kan attest afdrukken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27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Burger </a:t>
            </a:r>
            <a:r>
              <a:rPr lang="nl-BE" dirty="0" smtClean="0">
                <a:solidFill>
                  <a:srgbClr val="0070C0"/>
                </a:solidFill>
              </a:rPr>
              <a:t>- raadplegen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4608" y="1171935"/>
            <a:ext cx="9900592" cy="5256584"/>
            <a:chOff x="0" y="1340768"/>
            <a:chExt cx="9144000" cy="5256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2"/>
            <a:stretch/>
          </p:blipFill>
          <p:spPr>
            <a:xfrm>
              <a:off x="0" y="1340768"/>
              <a:ext cx="9144000" cy="52565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75856" y="328498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83968" y="400506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28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Burger - code creëren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3472" y="1052736"/>
            <a:ext cx="9701810" cy="5330285"/>
            <a:chOff x="107504" y="1196752"/>
            <a:chExt cx="8837714" cy="53302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96752"/>
              <a:ext cx="8837714" cy="533028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03648" y="2996952"/>
              <a:ext cx="1152000" cy="18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768" y="3681028"/>
              <a:ext cx="79208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29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Aanvullende rechten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 vaststelling van</a:t>
            </a:r>
            <a:r>
              <a:rPr lang="nl-BE" dirty="0">
                <a:solidFill>
                  <a:srgbClr val="0070C0"/>
                </a:solidFill>
              </a:rPr>
              <a:t> non-take up </a:t>
            </a:r>
          </a:p>
          <a:p>
            <a:pPr lvl="1"/>
            <a:r>
              <a:rPr lang="nl-BE" dirty="0" err="1"/>
              <a:t>intransparantie</a:t>
            </a:r>
            <a:r>
              <a:rPr lang="nl-BE" dirty="0"/>
              <a:t>: mensen zijn weinig of niet op de hoogte van hun rechten </a:t>
            </a:r>
          </a:p>
          <a:p>
            <a:pPr lvl="1"/>
            <a:r>
              <a:rPr lang="nl-BE" dirty="0"/>
              <a:t>Mattheüseffect: rechten komen niet bij de beoogde (kwetsbare) doelgroep terecht</a:t>
            </a:r>
          </a:p>
          <a:p>
            <a:pPr lvl="1"/>
            <a:r>
              <a:rPr lang="nl-BE" dirty="0"/>
              <a:t>drempel: de aanvraag- en toekenningsprocedure voor sociale rechten is vaak omslachtig en tijdsintensief</a:t>
            </a:r>
          </a:p>
          <a:p>
            <a:pPr lvl="1"/>
            <a:r>
              <a:rPr lang="nl-BE" dirty="0"/>
              <a:t>ineffectiviteit: sociale maatregelen bereiken hun doel niet</a:t>
            </a:r>
          </a:p>
          <a:p>
            <a:pPr lvl="1"/>
            <a:r>
              <a:rPr lang="nl-BE" dirty="0"/>
              <a:t>status quo van de armoederatio i.p.v. sociale inclusie: het aantal armen daalt verhoudingsgewijs niet</a:t>
            </a:r>
          </a:p>
          <a:p>
            <a:pPr lvl="1"/>
            <a:endParaRPr lang="fr-BE" altLang="en-US" sz="600" dirty="0"/>
          </a:p>
          <a:p>
            <a:endParaRPr lang="nl-BE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 - attest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63753" y="1052736"/>
            <a:ext cx="4942667" cy="5390000"/>
            <a:chOff x="2339752" y="1135344"/>
            <a:chExt cx="4942667" cy="539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135344"/>
              <a:ext cx="4942667" cy="539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3491880" y="4941168"/>
              <a:ext cx="1980128" cy="720064"/>
              <a:chOff x="3491880" y="4941168"/>
              <a:chExt cx="1980128" cy="7200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91880" y="4941168"/>
                <a:ext cx="1404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44008" y="5517232"/>
                <a:ext cx="828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30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Professional - </a:t>
            </a:r>
            <a:r>
              <a:rPr lang="nl-BE" dirty="0" smtClean="0">
                <a:solidFill>
                  <a:srgbClr val="0070C0"/>
                </a:solidFill>
              </a:rPr>
              <a:t>raadplegen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28" y="1417076"/>
            <a:ext cx="8691233" cy="47024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31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Professional - resultaat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471" y="1412776"/>
            <a:ext cx="8879746" cy="48965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32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De voordelen raadplegen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32280"/>
            <a:ext cx="8229600" cy="46411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33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Een voordeel melden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27388"/>
            <a:ext cx="8229600" cy="4250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34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916832"/>
            <a:ext cx="9144000" cy="4941168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524000" y="1916832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88640"/>
            <a:ext cx="1543050" cy="1543050"/>
          </a:xfrm>
          <a:prstGeom prst="rect">
            <a:avLst/>
          </a:prstGeom>
        </p:spPr>
      </p:pic>
      <p:pic>
        <p:nvPicPr>
          <p:cNvPr id="25" name="Picture 24">
            <a:hlinkClick r:id="rId8" tooltip="Link naar de video MyBEnefits in NL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780929"/>
            <a:ext cx="477968" cy="482845"/>
          </a:xfrm>
          <a:prstGeom prst="rect">
            <a:avLst/>
          </a:prstGeom>
        </p:spPr>
      </p:pic>
      <p:pic>
        <p:nvPicPr>
          <p:cNvPr id="27" name="Picture 26">
            <a:hlinkClick r:id="rId10" tooltip="Lien vers la vidéo MyBEnefits en français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08" y="2780928"/>
            <a:ext cx="477968" cy="477968"/>
          </a:xfrm>
          <a:prstGeom prst="rect">
            <a:avLst/>
          </a:prstGeom>
        </p:spPr>
      </p:pic>
      <p:pic>
        <p:nvPicPr>
          <p:cNvPr id="2" name="Picture 1">
            <a:hlinkClick r:id="rId12" tooltip="Lien vers le site web MyBEnefits / citoye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0" y="5064844"/>
            <a:ext cx="643980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hlinkClick r:id="rId14" tooltip="Link naar de website MyBEnefits / burger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48" y="5064844"/>
            <a:ext cx="632548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hlinkClick r:id="rId16" tooltip="Lien vers le site web MyBEnefits / professionnel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94" y="5064845"/>
            <a:ext cx="644150" cy="952885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hlinkClick r:id="rId18" tooltip="Link naar de website MyBEnefits / professional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18" y="5064844"/>
            <a:ext cx="636359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hlinkClick r:id="rId2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16" y="2780928"/>
            <a:ext cx="477968" cy="477968"/>
          </a:xfrm>
          <a:prstGeom prst="rect">
            <a:avLst/>
          </a:prstGeom>
        </p:spPr>
      </p:pic>
      <p:pic>
        <p:nvPicPr>
          <p:cNvPr id="13" name="Picture 12">
            <a:hlinkClick r:id="rId21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780929"/>
            <a:ext cx="477968" cy="4828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52840" y="4929998"/>
            <a:ext cx="1463040" cy="515227"/>
            <a:chOff x="7837714" y="3342670"/>
            <a:chExt cx="1463040" cy="515227"/>
          </a:xfrm>
        </p:grpSpPr>
        <p:sp>
          <p:nvSpPr>
            <p:cNvPr id="16" name="Rounded Rectangle 15"/>
            <p:cNvSpPr/>
            <p:nvPr/>
          </p:nvSpPr>
          <p:spPr>
            <a:xfrm>
              <a:off x="7837714" y="3342670"/>
              <a:ext cx="1463040" cy="515227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484" y="3394309"/>
              <a:ext cx="1333500" cy="400050"/>
            </a:xfrm>
            <a:prstGeom prst="rect">
              <a:avLst/>
            </a:prstGeom>
          </p:spPr>
        </p:pic>
      </p:grpSp>
      <p:pic>
        <p:nvPicPr>
          <p:cNvPr id="7" name="Picture 6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40520" y="5517233"/>
            <a:ext cx="1475360" cy="524301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35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>
                <a:solidFill>
                  <a:srgbClr val="0070C0"/>
                </a:solidFill>
              </a:rPr>
              <a:t>Geharmoniseerde Sociale Statuten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Buffer-databank</a:t>
            </a:r>
          </a:p>
          <a:p>
            <a:pPr marL="0" indent="0">
              <a:buNone/>
            </a:pPr>
            <a:r>
              <a:rPr lang="nl-BE" sz="1800" dirty="0"/>
              <a:t>meer info : </a:t>
            </a:r>
            <a:r>
              <a:rPr lang="nl-BE" sz="1800" dirty="0">
                <a:hlinkClick r:id="rId2"/>
              </a:rPr>
              <a:t>https://www.ksz-bcss.fgov.be/nl/diensten-en-support/diensten/gss</a:t>
            </a:r>
          </a:p>
          <a:p>
            <a:pPr marL="0" indent="0">
              <a:buNone/>
            </a:pPr>
            <a:endParaRPr lang="nl-BE" sz="600" dirty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</a:t>
            </a:r>
            <a:r>
              <a:rPr lang="nl-BE" sz="1800" dirty="0" smtClean="0"/>
              <a:t>gemeente </a:t>
            </a:r>
            <a:r>
              <a:rPr lang="nl-BE" sz="1800" dirty="0"/>
              <a:t>: </a:t>
            </a:r>
            <a:r>
              <a:rPr lang="nl-BE" sz="1800" dirty="0">
                <a:hlinkClick r:id="rId3"/>
              </a:rPr>
              <a:t>https://www.ksz-bcss.fgov.be/nl/diensten-en-support/diensten/gss-gemeenten-en-provincies</a:t>
            </a:r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OCMW: </a:t>
            </a:r>
            <a:r>
              <a:rPr lang="nl-BE" sz="1800" dirty="0">
                <a:hlinkClick r:id="rId4"/>
              </a:rPr>
              <a:t>https://www.ksz-bcss.fgov.be/nl/diensten-en-support/diensten/gss-ocmws</a:t>
            </a:r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contact : </a:t>
            </a:r>
            <a:r>
              <a:rPr lang="nl-BE" sz="1800" dirty="0">
                <a:hlinkClick r:id="rId5"/>
              </a:rPr>
              <a:t>external@ksz-bcss.fgov.be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nl-BE" dirty="0" err="1"/>
              <a:t>MyBEnefits.fgov</a:t>
            </a:r>
            <a:endParaRPr lang="nl-BE" dirty="0"/>
          </a:p>
          <a:p>
            <a:pPr marL="0" indent="0">
              <a:buNone/>
            </a:pPr>
            <a:endParaRPr lang="fr-BE" sz="600" dirty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media Kit : </a:t>
            </a:r>
            <a:r>
              <a:rPr lang="nl-BE" sz="1800" dirty="0">
                <a:hlinkClick r:id="rId6"/>
              </a:rPr>
              <a:t>https://www.ksz-bcss.fgov.be/nl/diensten-en-support/diensten/gss-mybenefits</a:t>
            </a:r>
          </a:p>
          <a:p>
            <a:pPr marL="0" indent="0">
              <a:buNone/>
            </a:pPr>
            <a:r>
              <a:rPr lang="nl-BE" sz="1800" dirty="0">
                <a:sym typeface="Wingdings" panose="05000000000000000000" pitchFamily="2" charset="2"/>
              </a:rPr>
              <a:t></a:t>
            </a:r>
            <a:r>
              <a:rPr lang="nl-BE" sz="1800" dirty="0"/>
              <a:t> contact : </a:t>
            </a:r>
            <a:r>
              <a:rPr lang="nl-BE" sz="1800" dirty="0">
                <a:hlinkClick r:id="rId7"/>
              </a:rPr>
              <a:t>contact@mybenefits.fgov.be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36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Geharmoniseerde Sociale Statuten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515600" cy="5112568"/>
          </a:xfrm>
        </p:spPr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 context</a:t>
            </a:r>
          </a:p>
          <a:p>
            <a:pPr lvl="1"/>
            <a:r>
              <a:rPr lang="nl-BE" dirty="0" smtClean="0"/>
              <a:t>sociale statuten zijn vaak complex en worden niet altijd begrepen door de verschillende betrokken partijen</a:t>
            </a:r>
          </a:p>
          <a:p>
            <a:pPr lvl="1"/>
            <a:r>
              <a:rPr lang="nl-BE" dirty="0" smtClean="0"/>
              <a:t>regionalisering van de sociale statuten</a:t>
            </a:r>
          </a:p>
          <a:p>
            <a:pPr lvl="1"/>
            <a:r>
              <a:rPr lang="nl-BE" dirty="0" smtClean="0"/>
              <a:t>reglementering inzake toekenning van ‘sociale’ rechten is ook complex (voordelen/voorwaarden/referteperiodes)</a:t>
            </a:r>
          </a:p>
          <a:p>
            <a:pPr lvl="1"/>
            <a:r>
              <a:rPr lang="nl-BE" dirty="0" smtClean="0"/>
              <a:t>geen eenduidig begrippenapparaat</a:t>
            </a:r>
          </a:p>
          <a:p>
            <a:pPr lvl="1"/>
            <a:r>
              <a:rPr lang="nl-BE" dirty="0" smtClean="0"/>
              <a:t>er bestaat reeds een groot aantal gegevensuitwisselingen (voorkeurtarief, vrijstelling van taksen …)</a:t>
            </a:r>
          </a:p>
          <a:p>
            <a:pPr lvl="1"/>
            <a:r>
              <a:rPr lang="nl-BE" dirty="0" smtClean="0"/>
              <a:t>regelmatig nieuwe aanvragen bij gegevensleveranciers leiden tot ad hoc ontwikkelingen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</a:rPr>
              <a:t>Geharmoniseerde Sociale Statuten (GSS)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indien mogelijk, vermindering van het aantal gebruikte statuten en van de complexiteit ervan</a:t>
            </a:r>
          </a:p>
          <a:p>
            <a:r>
              <a:rPr lang="nl-BE" dirty="0" smtClean="0"/>
              <a:t>minimalisatie van het aantal administratieve formaliteiten en papieren attesten die aan deze (kwetsbare) bevolkingsgroep wordt gevraagd</a:t>
            </a:r>
          </a:p>
          <a:p>
            <a:r>
              <a:rPr lang="nl-BE" dirty="0" smtClean="0"/>
              <a:t>informatie over GSS beschikbaar </a:t>
            </a:r>
            <a:r>
              <a:rPr lang="nl-BE" dirty="0"/>
              <a:t>bij één of meerdere actor(en) wordt ter beschikking gesteld van andere actoren die op basis daarvan automatisch rechten toekennen aan de burger zonder dat hij/zij daartoe een aanvraag moet doen</a:t>
            </a:r>
          </a:p>
          <a:p>
            <a:r>
              <a:rPr lang="nl-BE" dirty="0"/>
              <a:t>gestandaardiseerde diensten </a:t>
            </a:r>
            <a:r>
              <a:rPr lang="nl-BE" dirty="0" smtClean="0"/>
              <a:t>om</a:t>
            </a:r>
          </a:p>
          <a:p>
            <a:pPr lvl="1"/>
            <a:r>
              <a:rPr lang="nl-BE" dirty="0" smtClean="0"/>
              <a:t>zoveel </a:t>
            </a:r>
            <a:r>
              <a:rPr lang="nl-BE" dirty="0"/>
              <a:t>mogelijk te antwoorden op </a:t>
            </a:r>
            <a:r>
              <a:rPr lang="nl-BE" dirty="0" smtClean="0"/>
              <a:t>informatieaanvragen</a:t>
            </a:r>
          </a:p>
          <a:p>
            <a:pPr lvl="1"/>
            <a:r>
              <a:rPr lang="nl-BE" dirty="0" smtClean="0"/>
              <a:t>meervoudige </a:t>
            </a:r>
            <a:r>
              <a:rPr lang="nl-BE" dirty="0"/>
              <a:t>ontwikkelingen te </a:t>
            </a:r>
            <a:r>
              <a:rPr lang="nl-BE" dirty="0" smtClean="0"/>
              <a:t>vermijden/beperken zowel </a:t>
            </a:r>
            <a:r>
              <a:rPr lang="nl-BE" dirty="0"/>
              <a:t>voor de gegevensleveranciers (authentieke bronnen) </a:t>
            </a:r>
            <a:r>
              <a:rPr lang="nl-BE" dirty="0" smtClean="0"/>
              <a:t>als voor </a:t>
            </a:r>
            <a:r>
              <a:rPr lang="nl-BE" dirty="0"/>
              <a:t>de instanties die voordelen </a:t>
            </a:r>
            <a:r>
              <a:rPr lang="nl-BE" dirty="0" smtClean="0"/>
              <a:t>toekennen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ym typeface="Arial" charset="0"/>
              </a:rPr>
              <a:t>Voordelen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de sociaal verzekerden</a:t>
            </a:r>
          </a:p>
          <a:p>
            <a:pPr lvl="1"/>
            <a:r>
              <a:rPr lang="nl-BE" dirty="0" smtClean="0"/>
              <a:t>burgers maximaal laten genieten van de aanvullende rechten waar ze recht op hebben</a:t>
            </a:r>
          </a:p>
          <a:p>
            <a:pPr lvl="1"/>
            <a:r>
              <a:rPr lang="nl-BE" dirty="0" smtClean="0"/>
              <a:t>administratieve formaliteiten tot een minimum beperken &amp; rekening houden met de realiteit op het terrein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voor de instellingen / actoren die het voordeel toekennen</a:t>
            </a:r>
          </a:p>
          <a:p>
            <a:pPr lvl="1"/>
            <a:r>
              <a:rPr lang="nl-BE" dirty="0" smtClean="0"/>
              <a:t>vlot alle nodige informatie ter beschikking krijgen voor de toekenning (sociaal statuut, domicilieadres…)</a:t>
            </a:r>
          </a:p>
          <a:p>
            <a:pPr lvl="1"/>
            <a:r>
              <a:rPr lang="nl-BE" dirty="0" smtClean="0"/>
              <a:t>vermijden van eventueel misbruik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703512" y="5233639"/>
            <a:ext cx="8856984" cy="680507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3512" y="536196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automatische toekenning </a:t>
            </a:r>
            <a:r>
              <a:rPr lang="nl-BE" sz="24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van rechten verder </a:t>
            </a:r>
            <a:r>
              <a:rPr lang="nl-BE" sz="2400" b="1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verbeteren</a:t>
            </a:r>
          </a:p>
        </p:txBody>
      </p:sp>
    </p:spTree>
    <p:extLst>
      <p:ext uri="{BB962C8B-B14F-4D97-AF65-F5344CB8AC3E}">
        <p14:creationId xmlns:p14="http://schemas.microsoft.com/office/powerpoint/2010/main" val="935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Huidige aanpak – GSS-project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batch-raadpleging </a:t>
            </a:r>
            <a:r>
              <a:rPr lang="nl-BE" dirty="0" smtClean="0"/>
              <a:t>van de gegevensbank GSS (</a:t>
            </a:r>
            <a:r>
              <a:rPr lang="nl-BE" dirty="0">
                <a:solidFill>
                  <a:srgbClr val="0070C0"/>
                </a:solidFill>
              </a:rPr>
              <a:t>bufferdatabank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wordt driemaandelijks gevoed door de 10 authentieke bronnen : FPD, DGPH, POD MI, ziekenfondsen, VSB, Kind &amp; Gezin, IRISCARE, OAW, AVIQ en DSL</a:t>
            </a:r>
            <a:r>
              <a:rPr lang="nl-BE" dirty="0" smtClean="0">
                <a:sym typeface="Arial" charset="0"/>
              </a:rPr>
              <a:t> </a:t>
            </a:r>
            <a:r>
              <a:rPr lang="nl-BE" dirty="0" smtClean="0">
                <a:sym typeface="Arial" charset="0"/>
              </a:rPr>
              <a:t>+ 1 </a:t>
            </a:r>
            <a:r>
              <a:rPr lang="nl-BE" dirty="0" smtClean="0">
                <a:sym typeface="Arial" charset="0"/>
              </a:rPr>
              <a:t>authentieke bron momenteel in voorbereiding (MDG : 2023)</a:t>
            </a:r>
            <a:endParaRPr lang="nl-NL" dirty="0" smtClean="0"/>
          </a:p>
          <a:p>
            <a:pPr lvl="1"/>
            <a:r>
              <a:rPr lang="nl-BE" dirty="0" smtClean="0"/>
              <a:t>mogelijkheid tot automatische toekenning van aanvullende rechten aan een categorie van personen (die op voorhand is gekend bij de toekennende instantie)</a:t>
            </a:r>
          </a:p>
          <a:p>
            <a:pPr lvl="2"/>
            <a:r>
              <a:rPr lang="nl-BE" dirty="0" smtClean="0"/>
              <a:t>vb. alle inwoners van een gemeente, alle gezinnen aangesloten op gas</a:t>
            </a:r>
            <a:endParaRPr lang="nl-NL" dirty="0" smtClean="0"/>
          </a:p>
          <a:p>
            <a:pPr lvl="1"/>
            <a:r>
              <a:rPr lang="nl-BE" dirty="0" smtClean="0"/>
              <a:t>mogelijkheid tot verwerking van grote volumes</a:t>
            </a:r>
          </a:p>
          <a:p>
            <a:pPr lvl="1"/>
            <a:r>
              <a:rPr lang="nl-BE" dirty="0" smtClean="0"/>
              <a:t>mogelijkheid om na te gaan of een persoon voldoet aan een geheel van criteria die in de beraadslaging van het IVC zijn vastgelegd (voorbeeld: woonplaats, statuut op een bepaalde datum, …)</a:t>
            </a:r>
          </a:p>
          <a:p>
            <a:pPr lvl="1"/>
            <a:r>
              <a:rPr lang="nl-BE" dirty="0" smtClean="0"/>
              <a:t>enkele voorbeelden </a:t>
            </a:r>
            <a:endParaRPr lang="en-US" dirty="0" smtClean="0"/>
          </a:p>
          <a:p>
            <a:pPr lvl="2"/>
            <a:r>
              <a:rPr lang="nl-BE" dirty="0" smtClean="0"/>
              <a:t>sociaal tarief gas / elektriciteit in België</a:t>
            </a:r>
          </a:p>
          <a:p>
            <a:pPr lvl="2"/>
            <a:r>
              <a:rPr lang="nl-BE" dirty="0" smtClean="0"/>
              <a:t>sociaal tarief water in Vlaanderen</a:t>
            </a:r>
          </a:p>
          <a:p>
            <a:pPr lvl="2"/>
            <a:r>
              <a:rPr lang="nl-BE" dirty="0" smtClean="0"/>
              <a:t>vrijstelling verkeersbelasting in Brussels Gewest</a:t>
            </a:r>
          </a:p>
          <a:p>
            <a:pPr lvl="2"/>
            <a:r>
              <a:rPr lang="nl-BE" dirty="0" smtClean="0"/>
              <a:t>gemeenten en provincies (bv. verminderd tarief buitenschoolse kinderopvang, verminderde heffing voor huisvuilophaling, korting belasting)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10040" y="1203640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5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70C0"/>
                </a:solidFill>
              </a:rPr>
              <a:t>Bufferdatabank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02" y="1344368"/>
            <a:ext cx="7272808" cy="49065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3B685-A2AB-4518-B31A-1C8B277EB988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Authentieke bronnen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9878888" cy="5112568"/>
          </a:xfrm>
        </p:spPr>
        <p:txBody>
          <a:bodyPr/>
          <a:lstStyle/>
          <a:p>
            <a:r>
              <a:rPr lang="nl-BE" dirty="0" smtClean="0"/>
              <a:t>de 10 huidige authentieke bronnen </a:t>
            </a:r>
          </a:p>
          <a:p>
            <a:pPr lvl="1"/>
            <a:r>
              <a:rPr lang="nl-BE" dirty="0" smtClean="0"/>
              <a:t>Federale Pensioendienst (vb. Inkomensgarantie voor ouderen - IGO)</a:t>
            </a:r>
          </a:p>
          <a:p>
            <a:pPr lvl="1"/>
            <a:r>
              <a:rPr lang="nl-BE" dirty="0" smtClean="0"/>
              <a:t>OCMW (vb. Leefloon - (e)LL)</a:t>
            </a:r>
          </a:p>
          <a:p>
            <a:pPr lvl="1"/>
            <a:r>
              <a:rPr lang="nl-BE" dirty="0" smtClean="0"/>
              <a:t>DG Personen met een Handicap (vb. Erkende handicap, </a:t>
            </a:r>
            <a:r>
              <a:rPr lang="nl-BE" dirty="0" err="1" smtClean="0"/>
              <a:t>Inkomensvervangende</a:t>
            </a:r>
            <a:r>
              <a:rPr lang="nl-BE" dirty="0" smtClean="0"/>
              <a:t> tegemoetkoming - IVT)</a:t>
            </a:r>
          </a:p>
          <a:p>
            <a:pPr lvl="1"/>
            <a:r>
              <a:rPr lang="nl-BE" dirty="0" smtClean="0"/>
              <a:t>ziekenfondsen (vb. Verhoogde Tegemoetkoming - VT)</a:t>
            </a:r>
          </a:p>
          <a:p>
            <a:pPr lvl="1"/>
            <a:r>
              <a:rPr lang="nl-BE" dirty="0" smtClean="0"/>
              <a:t>Vlaamse sociale bescherming (vb. Tegemoetkoming voor hulp aan bejaarden - THAB)</a:t>
            </a:r>
          </a:p>
          <a:p>
            <a:pPr lvl="1"/>
            <a:r>
              <a:rPr lang="nl-BE" dirty="0" smtClean="0"/>
              <a:t>Opgroeien(bv. Kinderen met een specifieke ondersteuningsbehoefte - P1-4)</a:t>
            </a:r>
          </a:p>
          <a:p>
            <a:pPr lvl="1"/>
            <a:r>
              <a:rPr lang="nl-BE" dirty="0" smtClean="0"/>
              <a:t>IRISCARE (vb. Tegemoetkoming voor hulp aan bejaarden - THAB)</a:t>
            </a:r>
          </a:p>
          <a:p>
            <a:pPr lvl="1"/>
            <a:r>
              <a:rPr lang="nl-BE" dirty="0" smtClean="0"/>
              <a:t>Organisme </a:t>
            </a:r>
            <a:r>
              <a:rPr lang="nl-BE" dirty="0" err="1" smtClean="0"/>
              <a:t>Assureur</a:t>
            </a:r>
            <a:r>
              <a:rPr lang="nl-BE" dirty="0" smtClean="0"/>
              <a:t> Wallon (vb. Vermindering zelfredzaamheid)</a:t>
            </a:r>
          </a:p>
          <a:p>
            <a:pPr lvl="1"/>
            <a:r>
              <a:rPr lang="nl-BE" dirty="0" smtClean="0"/>
              <a:t>AVIQ (vb. Erkende handicap - kinderen)</a:t>
            </a:r>
          </a:p>
          <a:p>
            <a:pPr lvl="1"/>
            <a:r>
              <a:rPr lang="nl-BE" dirty="0" smtClean="0"/>
              <a:t>DSL (vb. Erkende handicap - kinderen)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3B685-A2AB-4518-B31A-1C8B277EB98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8033</TotalTime>
  <Words>1698</Words>
  <Application>Microsoft Office PowerPoint</Application>
  <PresentationFormat>Widescreen</PresentationFormat>
  <Paragraphs>289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Verdana</vt:lpstr>
      <vt:lpstr>Wingdings</vt:lpstr>
      <vt:lpstr>1_Office Theme</vt:lpstr>
      <vt:lpstr>Automatische toekenning van aanvullende rechten Geharmoniseerde Sociale Statuten (GSS)  MyBEnefits</vt:lpstr>
      <vt:lpstr>Aanvullende rechten</vt:lpstr>
      <vt:lpstr>Aanvullende rechten</vt:lpstr>
      <vt:lpstr>Geharmoniseerde Sociale Statuten </vt:lpstr>
      <vt:lpstr>Geharmoniseerde Sociale Statuten (GSS)</vt:lpstr>
      <vt:lpstr>Voordelen</vt:lpstr>
      <vt:lpstr>Huidige aanpak – GSS-project</vt:lpstr>
      <vt:lpstr>Bufferdatabank</vt:lpstr>
      <vt:lpstr>Authentieke bronnen</vt:lpstr>
      <vt:lpstr>Bufferdatabank - voordelen</vt:lpstr>
      <vt:lpstr>Juridische aspecten</vt:lpstr>
      <vt:lpstr>Vereenvoudiging van de reglementering</vt:lpstr>
      <vt:lpstr>Legoblokjesfilosofie</vt:lpstr>
      <vt:lpstr>Legoblokjesfilosofie</vt:lpstr>
      <vt:lpstr>Huidige aanpak – GSS-project</vt:lpstr>
      <vt:lpstr>Huidige aanpak – GSS-project</vt:lpstr>
      <vt:lpstr>Bijkomende aanpak</vt:lpstr>
      <vt:lpstr>Veilig aanmelden</vt:lpstr>
      <vt:lpstr>Mobiele app</vt:lpstr>
      <vt:lpstr>Burger - raadplegen &amp; code creëren</vt:lpstr>
      <vt:lpstr>Professional - raadplegen</vt:lpstr>
      <vt:lpstr>Professional - resultaat</vt:lpstr>
      <vt:lpstr>De voordelen raadplegen</vt:lpstr>
      <vt:lpstr>De voordelen filteren</vt:lpstr>
      <vt:lpstr>Een voordeel melden</vt:lpstr>
      <vt:lpstr>Webtoepassing</vt:lpstr>
      <vt:lpstr>Burger</vt:lpstr>
      <vt:lpstr>Burger - raadplegen</vt:lpstr>
      <vt:lpstr>Burger - code creëren</vt:lpstr>
      <vt:lpstr>Burger - attest</vt:lpstr>
      <vt:lpstr>Professional - raadplegen</vt:lpstr>
      <vt:lpstr>Professional - resultaat </vt:lpstr>
      <vt:lpstr>De voordelen raadplegen</vt:lpstr>
      <vt:lpstr>Een voordeel melden</vt:lpstr>
      <vt:lpstr>PowerPoint Presentation</vt:lpstr>
      <vt:lpstr>Geharmoniseerde Sociale Statuten</vt:lpstr>
      <vt:lpstr>PowerPoint Presentation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Statuts sociaux harmonisés - droits dérivés</dc:title>
  <dc:creator>Isabelle Leroy</dc:creator>
  <cp:lastModifiedBy>Sanne Miseur (KSZ-BCSS)</cp:lastModifiedBy>
  <cp:revision>425</cp:revision>
  <cp:lastPrinted>2019-09-25T11:15:37Z</cp:lastPrinted>
  <dcterms:created xsi:type="dcterms:W3CDTF">2017-01-30T10:21:21Z</dcterms:created>
  <dcterms:modified xsi:type="dcterms:W3CDTF">2022-06-17T13:04:36Z</dcterms:modified>
</cp:coreProperties>
</file>