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67" r:id="rId2"/>
  </p:sldMasterIdLst>
  <p:notesMasterIdLst>
    <p:notesMasterId r:id="rId39"/>
  </p:notesMasterIdLst>
  <p:handoutMasterIdLst>
    <p:handoutMasterId r:id="rId40"/>
  </p:handoutMasterIdLst>
  <p:sldIdLst>
    <p:sldId id="346" r:id="rId3"/>
    <p:sldId id="387" r:id="rId4"/>
    <p:sldId id="402" r:id="rId5"/>
    <p:sldId id="404" r:id="rId6"/>
    <p:sldId id="403" r:id="rId7"/>
    <p:sldId id="386" r:id="rId8"/>
    <p:sldId id="391" r:id="rId9"/>
    <p:sldId id="409" r:id="rId10"/>
    <p:sldId id="408" r:id="rId11"/>
    <p:sldId id="405" r:id="rId12"/>
    <p:sldId id="393" r:id="rId13"/>
    <p:sldId id="395" r:id="rId14"/>
    <p:sldId id="394" r:id="rId15"/>
    <p:sldId id="407" r:id="rId16"/>
    <p:sldId id="350" r:id="rId17"/>
    <p:sldId id="392" r:id="rId18"/>
    <p:sldId id="368" r:id="rId19"/>
    <p:sldId id="356" r:id="rId20"/>
    <p:sldId id="362" r:id="rId21"/>
    <p:sldId id="371" r:id="rId22"/>
    <p:sldId id="364" r:id="rId23"/>
    <p:sldId id="412" r:id="rId24"/>
    <p:sldId id="413" r:id="rId25"/>
    <p:sldId id="418" r:id="rId26"/>
    <p:sldId id="397" r:id="rId27"/>
    <p:sldId id="421" r:id="rId28"/>
    <p:sldId id="375" r:id="rId29"/>
    <p:sldId id="376" r:id="rId30"/>
    <p:sldId id="377" r:id="rId31"/>
    <p:sldId id="382" r:id="rId32"/>
    <p:sldId id="381" r:id="rId33"/>
    <p:sldId id="415" r:id="rId34"/>
    <p:sldId id="417" r:id="rId35"/>
    <p:sldId id="419" r:id="rId36"/>
    <p:sldId id="383" r:id="rId37"/>
    <p:sldId id="411" r:id="rId38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9BB2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5165" autoAdjust="0"/>
  </p:normalViewPr>
  <p:slideViewPr>
    <p:cSldViewPr>
      <p:cViewPr varScale="1">
        <p:scale>
          <a:sx n="84" d="100"/>
          <a:sy n="84" d="100"/>
        </p:scale>
        <p:origin x="1152" y="8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ksz-bcss.fgov.be/sites/default/files/assets/images/mybenefits-nl.mp4" TargetMode="Externa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hyperlink" Target="https://www.ksz-bcss.fgov.be/sites/default/files/assets/images/mybenefits-nl.mp4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5A24DEA-7694-4418-BE1B-99FEF9E60F5E}" type="doc">
      <dgm:prSet loTypeId="urn:microsoft.com/office/officeart/2005/8/layout/defaul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F4F6CFDA-41D5-45F6-91D3-6C8D62C84F6B}">
      <dgm:prSet phldrT="[Text]" custT="1"/>
      <dgm:spPr>
        <a:solidFill>
          <a:srgbClr val="BD2D2D"/>
        </a:solidFill>
        <a:ln>
          <a:noFill/>
        </a:ln>
      </dgm:spPr>
      <dgm:t>
        <a:bodyPr/>
        <a:lstStyle/>
        <a:p>
          <a:pPr algn="ctr"/>
          <a:r>
            <a:rPr lang="fr-BE" sz="2400" dirty="0" smtClean="0">
              <a:solidFill>
                <a:schemeClr val="bg1"/>
              </a:solidFill>
              <a:latin typeface="Century Gothic" panose="020B0502020202020204" pitchFamily="34" charset="0"/>
            </a:rPr>
            <a:t>VIDEO</a:t>
          </a:r>
          <a:r>
            <a:rPr lang="fr-BE" sz="2400" dirty="0" smtClean="0">
              <a:solidFill>
                <a:schemeClr val="bg1"/>
              </a:solidFill>
              <a:latin typeface="Century Gothic" panose="020B0502020202020204" pitchFamily="34" charset="0"/>
              <a:hlinkClick xmlns:r="http://schemas.openxmlformats.org/officeDocument/2006/relationships" r:id="rId1"/>
            </a:rPr>
            <a:t> </a:t>
          </a:r>
          <a:endParaRPr lang="fr-BE" sz="2400" dirty="0" smtClean="0">
            <a:solidFill>
              <a:schemeClr val="bg1"/>
            </a:solidFill>
            <a:latin typeface="Century Gothic" panose="020B0502020202020204" pitchFamily="34" charset="0"/>
          </a:endParaRPr>
        </a:p>
        <a:p>
          <a:pPr algn="ctr"/>
          <a:endParaRPr lang="en-US" sz="3200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0BDC5C70-B285-430B-981D-4CA13079FF1B}" type="parTrans" cxnId="{8D952673-6B61-40BE-BFBC-5F5821C004E1}">
      <dgm:prSet/>
      <dgm:spPr/>
      <dgm:t>
        <a:bodyPr/>
        <a:lstStyle/>
        <a:p>
          <a:endParaRPr lang="en-US"/>
        </a:p>
      </dgm:t>
    </dgm:pt>
    <dgm:pt modelId="{22A8114F-C087-4EB6-8511-5B4D80C9D3EC}" type="sibTrans" cxnId="{8D952673-6B61-40BE-BFBC-5F5821C004E1}">
      <dgm:prSet/>
      <dgm:spPr/>
      <dgm:t>
        <a:bodyPr/>
        <a:lstStyle/>
        <a:p>
          <a:endParaRPr lang="en-US"/>
        </a:p>
      </dgm:t>
    </dgm:pt>
    <dgm:pt modelId="{8EC62C1D-5F2C-486B-A5C0-237194F187B4}">
      <dgm:prSet phldrT="[Text]" custT="1"/>
      <dgm:spPr>
        <a:solidFill>
          <a:srgbClr val="BD2D2D"/>
        </a:solidFill>
        <a:ln>
          <a:noFill/>
        </a:ln>
      </dgm:spPr>
      <dgm:t>
        <a:bodyPr/>
        <a:lstStyle/>
        <a:p>
          <a:r>
            <a:rPr lang="fr-BE" sz="2400" dirty="0" smtClean="0">
              <a:latin typeface="Century Gothic" panose="020B0502020202020204" pitchFamily="34" charset="0"/>
            </a:rPr>
            <a:t>WEBAPP</a:t>
          </a:r>
        </a:p>
        <a:p>
          <a:endParaRPr lang="fr-BE" sz="2400" dirty="0" smtClean="0">
            <a:latin typeface="Century Gothic" panose="020B0502020202020204" pitchFamily="34" charset="0"/>
          </a:endParaRPr>
        </a:p>
        <a:p>
          <a:endParaRPr lang="en-US" sz="3200" dirty="0">
            <a:latin typeface="Century Gothic" panose="020B0502020202020204" pitchFamily="34" charset="0"/>
          </a:endParaRPr>
        </a:p>
      </dgm:t>
    </dgm:pt>
    <dgm:pt modelId="{20A5FC53-13FF-4BCB-B2B6-47F7B21D7792}" type="parTrans" cxnId="{81E322DA-BFB0-408D-B18B-CAA4D5CFF7EF}">
      <dgm:prSet/>
      <dgm:spPr/>
      <dgm:t>
        <a:bodyPr/>
        <a:lstStyle/>
        <a:p>
          <a:endParaRPr lang="en-US"/>
        </a:p>
      </dgm:t>
    </dgm:pt>
    <dgm:pt modelId="{5B3763A4-36FC-47E5-B1A6-D0C514044F34}" type="sibTrans" cxnId="{81E322DA-BFB0-408D-B18B-CAA4D5CFF7EF}">
      <dgm:prSet/>
      <dgm:spPr/>
      <dgm:t>
        <a:bodyPr/>
        <a:lstStyle/>
        <a:p>
          <a:endParaRPr lang="en-US"/>
        </a:p>
      </dgm:t>
    </dgm:pt>
    <dgm:pt modelId="{0C518350-4B97-41D9-AF92-759B8D54D390}">
      <dgm:prSet phldrT="[Text]" custT="1"/>
      <dgm:spPr>
        <a:solidFill>
          <a:srgbClr val="BD2D2D"/>
        </a:solidFill>
        <a:ln>
          <a:noFill/>
        </a:ln>
      </dgm:spPr>
      <dgm:t>
        <a:bodyPr/>
        <a:lstStyle/>
        <a:p>
          <a:r>
            <a:rPr lang="fr-BE" sz="2400" dirty="0" smtClean="0">
              <a:latin typeface="Century Gothic" panose="020B0502020202020204" pitchFamily="34" charset="0"/>
            </a:rPr>
            <a:t>APP MOBILE</a:t>
          </a:r>
        </a:p>
        <a:p>
          <a:endParaRPr lang="fr-BE" sz="2400" dirty="0" smtClean="0">
            <a:latin typeface="Century Gothic" panose="020B0502020202020204" pitchFamily="34" charset="0"/>
          </a:endParaRPr>
        </a:p>
        <a:p>
          <a:endParaRPr lang="en-US" sz="3200" dirty="0">
            <a:latin typeface="Century Gothic" panose="020B0502020202020204" pitchFamily="34" charset="0"/>
          </a:endParaRPr>
        </a:p>
      </dgm:t>
    </dgm:pt>
    <dgm:pt modelId="{51E84FF2-F9B2-47DB-8252-8EBA0CA1DB28}" type="parTrans" cxnId="{4820D6A1-0E13-49C1-A16C-C60229752EFD}">
      <dgm:prSet/>
      <dgm:spPr/>
      <dgm:t>
        <a:bodyPr/>
        <a:lstStyle/>
        <a:p>
          <a:endParaRPr lang="en-US"/>
        </a:p>
      </dgm:t>
    </dgm:pt>
    <dgm:pt modelId="{A40D4131-8CBA-493C-8B81-226F532175E8}" type="sibTrans" cxnId="{4820D6A1-0E13-49C1-A16C-C60229752EFD}">
      <dgm:prSet/>
      <dgm:spPr/>
      <dgm:t>
        <a:bodyPr/>
        <a:lstStyle/>
        <a:p>
          <a:endParaRPr lang="en-US"/>
        </a:p>
      </dgm:t>
    </dgm:pt>
    <dgm:pt modelId="{CA1160CD-AB1E-4647-AB71-B48FFC496DA3}">
      <dgm:prSet phldrT="[Text]" custT="1"/>
      <dgm:spPr>
        <a:solidFill>
          <a:srgbClr val="BD2D2D"/>
        </a:solidFill>
        <a:ln>
          <a:noFill/>
        </a:ln>
      </dgm:spPr>
      <dgm:t>
        <a:bodyPr/>
        <a:lstStyle/>
        <a:p>
          <a:r>
            <a:rPr lang="fr-BE" sz="2400" dirty="0" smtClean="0">
              <a:solidFill>
                <a:schemeClr val="bg1"/>
              </a:solidFill>
              <a:latin typeface="Century Gothic" panose="020B0502020202020204" pitchFamily="34" charset="0"/>
            </a:rPr>
            <a:t>MEDIA KIT </a:t>
          </a:r>
        </a:p>
        <a:p>
          <a:endParaRPr lang="en-US" sz="2400" dirty="0">
            <a:solidFill>
              <a:schemeClr val="bg1"/>
            </a:solidFill>
            <a:latin typeface="Century Gothic" panose="020B0502020202020204" pitchFamily="34" charset="0"/>
          </a:endParaRPr>
        </a:p>
      </dgm:t>
    </dgm:pt>
    <dgm:pt modelId="{4989C4A0-E5C3-457D-8C66-1972378F8D3F}" type="parTrans" cxnId="{08F34850-DDB9-4D26-8F62-4F6F776DD1B8}">
      <dgm:prSet/>
      <dgm:spPr/>
      <dgm:t>
        <a:bodyPr/>
        <a:lstStyle/>
        <a:p>
          <a:endParaRPr lang="en-US"/>
        </a:p>
      </dgm:t>
    </dgm:pt>
    <dgm:pt modelId="{024E3B7D-4DAE-44A9-8377-622DCDE1D8A8}" type="sibTrans" cxnId="{08F34850-DDB9-4D26-8F62-4F6F776DD1B8}">
      <dgm:prSet/>
      <dgm:spPr/>
      <dgm:t>
        <a:bodyPr/>
        <a:lstStyle/>
        <a:p>
          <a:endParaRPr lang="en-US"/>
        </a:p>
      </dgm:t>
    </dgm:pt>
    <dgm:pt modelId="{9064394B-803B-4254-A940-2816CD2943B4}" type="pres">
      <dgm:prSet presAssocID="{75A24DEA-7694-4418-BE1B-99FEF9E60F5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446C4F-5B3A-49A3-AA83-C7CA863D6BCC}" type="pres">
      <dgm:prSet presAssocID="{F4F6CFDA-41D5-45F6-91D3-6C8D62C84F6B}" presName="node" presStyleLbl="node1" presStyleIdx="0" presStyleCnt="4" custScaleY="61768" custLinFactNeighborX="-901" custLinFactNeighborY="-38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7E3DD3-4D69-43A0-BE45-E54451A4ACEA}" type="pres">
      <dgm:prSet presAssocID="{22A8114F-C087-4EB6-8511-5B4D80C9D3EC}" presName="sibTrans" presStyleCnt="0"/>
      <dgm:spPr/>
    </dgm:pt>
    <dgm:pt modelId="{BC5256F1-E1AE-4491-B461-328A7044E9A5}" type="pres">
      <dgm:prSet presAssocID="{8EC62C1D-5F2C-486B-A5C0-237194F187B4}" presName="node" presStyleLbl="node1" presStyleIdx="1" presStyleCnt="4" custLinFactY="17526" custLinFactNeighborX="2646" custLinFactNeighborY="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5945B92-35D1-48D9-9902-0C255014BD81}" type="pres">
      <dgm:prSet presAssocID="{5B3763A4-36FC-47E5-B1A6-D0C514044F34}" presName="sibTrans" presStyleCnt="0"/>
      <dgm:spPr/>
    </dgm:pt>
    <dgm:pt modelId="{13AF67CF-C893-4EA0-8620-ABE7535BDC72}" type="pres">
      <dgm:prSet presAssocID="{0C518350-4B97-41D9-AF92-759B8D54D390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22C6275-D89C-422D-AC20-6FB8FB975D0F}" type="pres">
      <dgm:prSet presAssocID="{A40D4131-8CBA-493C-8B81-226F532175E8}" presName="sibTrans" presStyleCnt="0"/>
      <dgm:spPr/>
    </dgm:pt>
    <dgm:pt modelId="{7DA1E5E3-4DE8-4799-B8A5-657EA96D1363}" type="pres">
      <dgm:prSet presAssocID="{CA1160CD-AB1E-4647-AB71-B48FFC496DA3}" presName="node" presStyleLbl="node1" presStyleIdx="3" presStyleCnt="4" custScaleY="61791" custLinFactY="-20484" custLinFactNeighborX="2646" custLinFactNeighborY="-1000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2A7D4E6-545C-4A49-BC82-22BCE2BBE8C3}" type="presOf" srcId="{F4F6CFDA-41D5-45F6-91D3-6C8D62C84F6B}" destId="{B3446C4F-5B3A-49A3-AA83-C7CA863D6BCC}" srcOrd="0" destOrd="0" presId="urn:microsoft.com/office/officeart/2005/8/layout/default"/>
    <dgm:cxn modelId="{8D952673-6B61-40BE-BFBC-5F5821C004E1}" srcId="{75A24DEA-7694-4418-BE1B-99FEF9E60F5E}" destId="{F4F6CFDA-41D5-45F6-91D3-6C8D62C84F6B}" srcOrd="0" destOrd="0" parTransId="{0BDC5C70-B285-430B-981D-4CA13079FF1B}" sibTransId="{22A8114F-C087-4EB6-8511-5B4D80C9D3EC}"/>
    <dgm:cxn modelId="{1FDBC0EE-7FE7-43E1-99D0-1D36E7FE8484}" type="presOf" srcId="{CA1160CD-AB1E-4647-AB71-B48FFC496DA3}" destId="{7DA1E5E3-4DE8-4799-B8A5-657EA96D1363}" srcOrd="0" destOrd="0" presId="urn:microsoft.com/office/officeart/2005/8/layout/default"/>
    <dgm:cxn modelId="{81E322DA-BFB0-408D-B18B-CAA4D5CFF7EF}" srcId="{75A24DEA-7694-4418-BE1B-99FEF9E60F5E}" destId="{8EC62C1D-5F2C-486B-A5C0-237194F187B4}" srcOrd="1" destOrd="0" parTransId="{20A5FC53-13FF-4BCB-B2B6-47F7B21D7792}" sibTransId="{5B3763A4-36FC-47E5-B1A6-D0C514044F34}"/>
    <dgm:cxn modelId="{08F34850-DDB9-4D26-8F62-4F6F776DD1B8}" srcId="{75A24DEA-7694-4418-BE1B-99FEF9E60F5E}" destId="{CA1160CD-AB1E-4647-AB71-B48FFC496DA3}" srcOrd="3" destOrd="0" parTransId="{4989C4A0-E5C3-457D-8C66-1972378F8D3F}" sibTransId="{024E3B7D-4DAE-44A9-8377-622DCDE1D8A8}"/>
    <dgm:cxn modelId="{B1F8C1E7-A26C-4EDF-99F8-7ED05BFD0C22}" type="presOf" srcId="{75A24DEA-7694-4418-BE1B-99FEF9E60F5E}" destId="{9064394B-803B-4254-A940-2816CD2943B4}" srcOrd="0" destOrd="0" presId="urn:microsoft.com/office/officeart/2005/8/layout/default"/>
    <dgm:cxn modelId="{1EC11CBA-1F10-4470-BB15-22A86560C97E}" type="presOf" srcId="{0C518350-4B97-41D9-AF92-759B8D54D390}" destId="{13AF67CF-C893-4EA0-8620-ABE7535BDC72}" srcOrd="0" destOrd="0" presId="urn:microsoft.com/office/officeart/2005/8/layout/default"/>
    <dgm:cxn modelId="{4820D6A1-0E13-49C1-A16C-C60229752EFD}" srcId="{75A24DEA-7694-4418-BE1B-99FEF9E60F5E}" destId="{0C518350-4B97-41D9-AF92-759B8D54D390}" srcOrd="2" destOrd="0" parTransId="{51E84FF2-F9B2-47DB-8252-8EBA0CA1DB28}" sibTransId="{A40D4131-8CBA-493C-8B81-226F532175E8}"/>
    <dgm:cxn modelId="{2F466A47-F8B1-4EC4-9DF2-A4805021F9CA}" type="presOf" srcId="{8EC62C1D-5F2C-486B-A5C0-237194F187B4}" destId="{BC5256F1-E1AE-4491-B461-328A7044E9A5}" srcOrd="0" destOrd="0" presId="urn:microsoft.com/office/officeart/2005/8/layout/default"/>
    <dgm:cxn modelId="{253B79F4-2B2C-47F7-B99D-B3216042DBE8}" type="presParOf" srcId="{9064394B-803B-4254-A940-2816CD2943B4}" destId="{B3446C4F-5B3A-49A3-AA83-C7CA863D6BCC}" srcOrd="0" destOrd="0" presId="urn:microsoft.com/office/officeart/2005/8/layout/default"/>
    <dgm:cxn modelId="{5AADC153-E829-4852-95CA-9C6124A7CD94}" type="presParOf" srcId="{9064394B-803B-4254-A940-2816CD2943B4}" destId="{A97E3DD3-4D69-43A0-BE45-E54451A4ACEA}" srcOrd="1" destOrd="0" presId="urn:microsoft.com/office/officeart/2005/8/layout/default"/>
    <dgm:cxn modelId="{C418FDD3-6C0A-494B-A608-C0FAB1A197B7}" type="presParOf" srcId="{9064394B-803B-4254-A940-2816CD2943B4}" destId="{BC5256F1-E1AE-4491-B461-328A7044E9A5}" srcOrd="2" destOrd="0" presId="urn:microsoft.com/office/officeart/2005/8/layout/default"/>
    <dgm:cxn modelId="{714ADEEF-0C8E-43CB-87AA-DA6B3276426E}" type="presParOf" srcId="{9064394B-803B-4254-A940-2816CD2943B4}" destId="{15945B92-35D1-48D9-9902-0C255014BD81}" srcOrd="3" destOrd="0" presId="urn:microsoft.com/office/officeart/2005/8/layout/default"/>
    <dgm:cxn modelId="{370F884B-5AB8-4D78-A34B-FBB530117C11}" type="presParOf" srcId="{9064394B-803B-4254-A940-2816CD2943B4}" destId="{13AF67CF-C893-4EA0-8620-ABE7535BDC72}" srcOrd="4" destOrd="0" presId="urn:microsoft.com/office/officeart/2005/8/layout/default"/>
    <dgm:cxn modelId="{0EEBB31B-6458-4F3A-9964-E8BF2ADAC083}" type="presParOf" srcId="{9064394B-803B-4254-A940-2816CD2943B4}" destId="{622C6275-D89C-422D-AC20-6FB8FB975D0F}" srcOrd="5" destOrd="0" presId="urn:microsoft.com/office/officeart/2005/8/layout/default"/>
    <dgm:cxn modelId="{337FF822-87BC-4309-A856-5806316C54F0}" type="presParOf" srcId="{9064394B-803B-4254-A940-2816CD2943B4}" destId="{7DA1E5E3-4DE8-4799-B8A5-657EA96D1363}" srcOrd="6" destOrd="0" presId="urn:microsoft.com/office/officeart/2005/8/layout/default"/>
  </dgm:cxnLst>
  <dgm:bg>
    <a:solidFill>
      <a:srgbClr val="006699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446C4F-5B3A-49A3-AA83-C7CA863D6BCC}">
      <dsp:nvSpPr>
        <dsp:cNvPr id="0" name=""/>
        <dsp:cNvSpPr/>
      </dsp:nvSpPr>
      <dsp:spPr>
        <a:xfrm>
          <a:off x="1115602" y="302343"/>
          <a:ext cx="3263800" cy="1209590"/>
        </a:xfrm>
        <a:prstGeom prst="rect">
          <a:avLst/>
        </a:prstGeom>
        <a:solidFill>
          <a:srgbClr val="BD2D2D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400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VIDEO</a:t>
          </a:r>
          <a:r>
            <a:rPr lang="fr-BE" sz="2400" kern="1200" dirty="0" smtClean="0">
              <a:solidFill>
                <a:schemeClr val="bg1"/>
              </a:solidFill>
              <a:latin typeface="Century Gothic" panose="020B0502020202020204" pitchFamily="34" charset="0"/>
              <a:hlinkClick xmlns:r="http://schemas.openxmlformats.org/officeDocument/2006/relationships" r:id="rId1"/>
            </a:rPr>
            <a:t> </a:t>
          </a:r>
          <a:endParaRPr lang="fr-BE" sz="2400" kern="1200" dirty="0" smtClean="0">
            <a:solidFill>
              <a:schemeClr val="bg1"/>
            </a:solidFill>
            <a:latin typeface="Century Gothic" panose="020B050202020202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>
        <a:off x="1115602" y="302343"/>
        <a:ext cx="3263800" cy="1209590"/>
      </dsp:txXfrm>
    </dsp:sp>
    <dsp:sp modelId="{BC5256F1-E1AE-4491-B461-328A7044E9A5}">
      <dsp:nvSpPr>
        <dsp:cNvPr id="0" name=""/>
        <dsp:cNvSpPr/>
      </dsp:nvSpPr>
      <dsp:spPr>
        <a:xfrm>
          <a:off x="4821550" y="2290191"/>
          <a:ext cx="3263800" cy="1958280"/>
        </a:xfrm>
        <a:prstGeom prst="rect">
          <a:avLst/>
        </a:prstGeom>
        <a:solidFill>
          <a:srgbClr val="BD2D2D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400" kern="1200" dirty="0" smtClean="0">
              <a:latin typeface="Century Gothic" panose="020B0502020202020204" pitchFamily="34" charset="0"/>
            </a:rPr>
            <a:t>WEBAPP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2400" kern="1200" dirty="0" smtClean="0">
            <a:latin typeface="Century Gothic" panose="020B050202020202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>
            <a:latin typeface="Century Gothic" panose="020B0502020202020204" pitchFamily="34" charset="0"/>
          </a:endParaRPr>
        </a:p>
      </dsp:txBody>
      <dsp:txXfrm>
        <a:off x="4821550" y="2290191"/>
        <a:ext cx="3263800" cy="1958280"/>
      </dsp:txXfrm>
    </dsp:sp>
    <dsp:sp modelId="{13AF67CF-C893-4EA0-8620-ABE7535BDC72}">
      <dsp:nvSpPr>
        <dsp:cNvPr id="0" name=""/>
        <dsp:cNvSpPr/>
      </dsp:nvSpPr>
      <dsp:spPr>
        <a:xfrm>
          <a:off x="1145009" y="2287426"/>
          <a:ext cx="3263800" cy="1958280"/>
        </a:xfrm>
        <a:prstGeom prst="rect">
          <a:avLst/>
        </a:prstGeom>
        <a:solidFill>
          <a:srgbClr val="BD2D2D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400" kern="1200" dirty="0" smtClean="0">
              <a:latin typeface="Century Gothic" panose="020B0502020202020204" pitchFamily="34" charset="0"/>
            </a:rPr>
            <a:t>APP MOBILE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BE" sz="2400" kern="1200" dirty="0" smtClean="0">
            <a:latin typeface="Century Gothic" panose="020B0502020202020204" pitchFamily="34" charset="0"/>
          </a:endParaRP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200" kern="1200" dirty="0">
            <a:latin typeface="Century Gothic" panose="020B0502020202020204" pitchFamily="34" charset="0"/>
          </a:endParaRPr>
        </a:p>
      </dsp:txBody>
      <dsp:txXfrm>
        <a:off x="1145009" y="2287426"/>
        <a:ext cx="3263800" cy="1958280"/>
      </dsp:txXfrm>
    </dsp:sp>
    <dsp:sp modelId="{7DA1E5E3-4DE8-4799-B8A5-657EA96D1363}">
      <dsp:nvSpPr>
        <dsp:cNvPr id="0" name=""/>
        <dsp:cNvSpPr/>
      </dsp:nvSpPr>
      <dsp:spPr>
        <a:xfrm>
          <a:off x="4821550" y="302131"/>
          <a:ext cx="3263800" cy="1210041"/>
        </a:xfrm>
        <a:prstGeom prst="rect">
          <a:avLst/>
        </a:prstGeom>
        <a:solidFill>
          <a:srgbClr val="BD2D2D"/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BE" sz="2400" kern="1200" dirty="0" smtClean="0">
              <a:solidFill>
                <a:schemeClr val="bg1"/>
              </a:solidFill>
              <a:latin typeface="Century Gothic" panose="020B0502020202020204" pitchFamily="34" charset="0"/>
            </a:rPr>
            <a:t>MEDIA KIT 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>
            <a:solidFill>
              <a:schemeClr val="bg1"/>
            </a:solidFill>
            <a:latin typeface="Century Gothic" panose="020B0502020202020204" pitchFamily="34" charset="0"/>
          </a:endParaRPr>
        </a:p>
      </dsp:txBody>
      <dsp:txXfrm>
        <a:off x="4821550" y="302131"/>
        <a:ext cx="3263800" cy="12100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326409-BE34-4D03-B678-7264196503FF}" type="datetimeFigureOut">
              <a:rPr lang="fr-BE" smtClean="0"/>
              <a:t>16-03-22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35F56B-2F4D-4EFA-A13F-AAD0EEA2AEF0}" type="slidenum">
              <a:rPr lang="fr-BE" smtClean="0"/>
              <a:t>‹#›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371734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18EACA-A536-4393-829D-58569732A169}" type="datetimeFigureOut">
              <a:rPr lang="en-US" smtClean="0"/>
              <a:t>3/16/2022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36F63F-3BC7-41D1-AA51-B19C1EE9C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237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ybenefits.fgov.be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logo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663825" cy="106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56792"/>
            <a:ext cx="7772400" cy="1470025"/>
          </a:xfrm>
        </p:spPr>
        <p:txBody>
          <a:bodyPr/>
          <a:lstStyle>
            <a:lvl1pPr>
              <a:defRPr sz="4000" b="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9695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911975" y="6453188"/>
            <a:ext cx="2133600" cy="293687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white">
                    <a:lumMod val="50000"/>
                  </a:prstClr>
                </a:solidFill>
              </a:rPr>
              <a:t>03/2022</a:t>
            </a:r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9289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03/2022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DCBA-51D0-433E-B3B5-B62CDE02C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824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03/2022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DCBA-51D0-433E-B3B5-B62CDE02C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3837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03/2022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DCBA-51D0-433E-B3B5-B62CDE02C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140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03/2022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DCBA-51D0-433E-B3B5-B62CDE02C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7242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03/2022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DCBA-51D0-433E-B3B5-B62CDE02C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8856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03/2022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DCBA-51D0-433E-B3B5-B62CDE02C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505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DCBA-51D0-433E-B3B5-B62CDE02C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7870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DCBA-51D0-433E-B3B5-B62CDE02C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36239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9141" y="1387227"/>
            <a:ext cx="4176122" cy="4176122"/>
          </a:xfrm>
          <a:prstGeom prst="rect">
            <a:avLst/>
          </a:prstGeom>
          <a:solidFill>
            <a:srgbClr val="525252"/>
          </a:solidFill>
          <a:ln>
            <a:noFill/>
          </a:ln>
        </p:spPr>
      </p:pic>
      <p:grpSp>
        <p:nvGrpSpPr>
          <p:cNvPr id="6" name="Group 11"/>
          <p:cNvGrpSpPr>
            <a:grpSpLocks/>
          </p:cNvGrpSpPr>
          <p:nvPr userDrawn="1"/>
        </p:nvGrpSpPr>
        <p:grpSpPr bwMode="auto">
          <a:xfrm>
            <a:off x="4585263" y="2132856"/>
            <a:ext cx="4268788" cy="2592697"/>
            <a:chOff x="4406900" y="2676525"/>
            <a:chExt cx="4268788" cy="2593858"/>
          </a:xfrm>
        </p:grpSpPr>
        <p:pic>
          <p:nvPicPr>
            <p:cNvPr id="7" name="Picture 10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6900" y="3541008"/>
              <a:ext cx="380943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06900" y="4037276"/>
              <a:ext cx="380943" cy="390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12"/>
            <p:cNvSpPr txBox="1">
              <a:spLocks noChangeArrowheads="1"/>
            </p:cNvSpPr>
            <p:nvPr userDrawn="1"/>
          </p:nvSpPr>
          <p:spPr bwMode="auto">
            <a:xfrm>
              <a:off x="4787900" y="2676525"/>
              <a:ext cx="3887788" cy="2593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>
                <a:defRPr/>
              </a:pPr>
              <a:endParaRPr lang="fr-BE" altLang="en-US" sz="1477" dirty="0" smtClean="0">
                <a:solidFill>
                  <a:srgbClr val="0D0D0D"/>
                </a:solidFill>
                <a:latin typeface="+mn-lt"/>
                <a:cs typeface="Arial" pitchFamily="34" charset="0"/>
              </a:endParaRPr>
            </a:p>
            <a:p>
              <a:pPr>
                <a:defRPr/>
              </a:pPr>
              <a:endParaRPr lang="fr-BE" altLang="en-US" sz="1477" dirty="0" smtClean="0">
                <a:solidFill>
                  <a:srgbClr val="0D0D0D"/>
                </a:solidFill>
                <a:latin typeface="+mn-lt"/>
                <a:cs typeface="Arial" pitchFamily="34" charset="0"/>
              </a:endParaRPr>
            </a:p>
            <a:p>
              <a:pPr>
                <a:defRPr/>
              </a:pPr>
              <a:endParaRPr lang="fr-BE" altLang="en-US" sz="1477" dirty="0" smtClean="0">
                <a:solidFill>
                  <a:srgbClr val="0D0D0D"/>
                </a:solidFill>
                <a:latin typeface="+mn-lt"/>
                <a:cs typeface="Arial" pitchFamily="34" charset="0"/>
              </a:endParaRPr>
            </a:p>
            <a:p>
              <a:pPr>
                <a:defRPr/>
              </a:pPr>
              <a:endParaRPr lang="fr-BE" altLang="en-US" sz="1477" dirty="0" smtClean="0">
                <a:solidFill>
                  <a:srgbClr val="0D0D0D"/>
                </a:solidFill>
                <a:latin typeface="+mn-lt"/>
                <a:cs typeface="Arial" pitchFamily="34" charset="0"/>
              </a:endParaRPr>
            </a:p>
            <a:p>
              <a:pPr>
                <a:defRPr/>
              </a:pPr>
              <a:r>
                <a:rPr lang="fr-BE" altLang="en-US" sz="1477" dirty="0" smtClean="0">
                  <a:latin typeface="+mn-lt"/>
                  <a:cs typeface="Arial" pitchFamily="34" charset="0"/>
                </a:rPr>
                <a:t>frank.robben@ehealth.fgov.be </a:t>
              </a:r>
            </a:p>
            <a:p>
              <a:pPr>
                <a:defRPr/>
              </a:pPr>
              <a:endParaRPr lang="fr-BE" altLang="en-US" sz="1477" dirty="0" smtClean="0">
                <a:latin typeface="+mn-lt"/>
                <a:cs typeface="Arial" pitchFamily="34" charset="0"/>
                <a:sym typeface="Arial" pitchFamily="34" charset="0"/>
              </a:endParaRPr>
            </a:p>
            <a:p>
              <a:pPr>
                <a:defRPr/>
              </a:pPr>
              <a:r>
                <a:rPr lang="fr-BE" altLang="en-US" sz="1477" dirty="0" smtClean="0">
                  <a:latin typeface="+mn-lt"/>
                  <a:cs typeface="Arial" pitchFamily="34" charset="0"/>
                  <a:sym typeface="Arial" pitchFamily="34" charset="0"/>
                </a:rPr>
                <a:t>@FrRobben</a:t>
              </a:r>
            </a:p>
            <a:p>
              <a:pPr>
                <a:defRPr/>
              </a:pPr>
              <a:endParaRPr lang="fr-BE" altLang="en-US" sz="1477" dirty="0" smtClean="0">
                <a:latin typeface="+mn-lt"/>
                <a:cs typeface="Arial" pitchFamily="34" charset="0"/>
                <a:sym typeface="Arial" pitchFamily="34" charset="0"/>
              </a:endParaRPr>
            </a:p>
            <a:p>
              <a:pPr>
                <a:defRPr/>
              </a:pPr>
              <a:r>
                <a:rPr lang="fr-BE" altLang="en-US" sz="1477" dirty="0" smtClean="0">
                  <a:latin typeface="+mn-lt"/>
                  <a:cs typeface="Arial" pitchFamily="34" charset="0"/>
                  <a:sym typeface="Arial" pitchFamily="34" charset="0"/>
                </a:rPr>
                <a:t>https://www.ehealth.fgov.be</a:t>
              </a:r>
            </a:p>
            <a:p>
              <a:pPr>
                <a:defRPr/>
              </a:pPr>
              <a:r>
                <a:rPr lang="fr-BE" altLang="en-US" sz="1477" dirty="0" smtClean="0">
                  <a:latin typeface="+mn-lt"/>
                  <a:cs typeface="Arial" pitchFamily="34" charset="0"/>
                  <a:sym typeface="Arial" pitchFamily="34" charset="0"/>
                </a:rPr>
                <a:t>https://www.ksz.fgov.be</a:t>
              </a:r>
            </a:p>
            <a:p>
              <a:pPr>
                <a:defRPr/>
              </a:pPr>
              <a:r>
                <a:rPr lang="fr-BE" altLang="en-US" sz="1477" dirty="0" smtClean="0">
                  <a:latin typeface="+mn-lt"/>
                  <a:cs typeface="Arial" pitchFamily="34" charset="0"/>
                  <a:sym typeface="Arial" pitchFamily="34" charset="0"/>
                </a:rPr>
                <a:t>https://www.frankrobben.be</a:t>
              </a:r>
              <a:endParaRPr lang="fr-BE" altLang="en-US" sz="1477" dirty="0" smtClean="0">
                <a:latin typeface="+mn-lt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2953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114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4000" b="0">
                <a:solidFill>
                  <a:srgbClr val="0087B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568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2400"/>
            </a:lvl1pPr>
            <a:lvl2pPr marL="742950" indent="-285750">
              <a:buFont typeface="Calibri" panose="020F0502020204030204" pitchFamily="34" charset="0"/>
              <a:buChar char="-"/>
              <a:defRPr sz="2000"/>
            </a:lvl2pPr>
            <a:lvl3pPr>
              <a:defRPr sz="1600"/>
            </a:lvl3pPr>
            <a:lvl4pPr marL="1600200" indent="-228600">
              <a:buFont typeface="Calibri" panose="020F0502020204030204" pitchFamily="34" charset="0"/>
              <a:buChar char="-"/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GB" noProof="0" dirty="0" smtClean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1"/>
          </p:nvPr>
        </p:nvSpPr>
        <p:spPr>
          <a:xfrm>
            <a:off x="468313" y="63817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03/2022</a:t>
            </a:r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52621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1"/>
          <p:cNvSpPr>
            <a:spLocks noGrp="1"/>
          </p:cNvSpPr>
          <p:nvPr>
            <p:ph type="dt" sz="half" idx="11"/>
          </p:nvPr>
        </p:nvSpPr>
        <p:spPr>
          <a:xfrm>
            <a:off x="468313" y="63817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03/2022</a:t>
            </a:r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5049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68760"/>
            <a:ext cx="40386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68760"/>
            <a:ext cx="4038600" cy="48574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114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4000" b="0">
                <a:solidFill>
                  <a:srgbClr val="0087BE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5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3B685-A2AB-4518-B31A-1C8B277EB988}" type="slidenum">
              <a:rPr lang="en-GB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1"/>
          </p:nvPr>
        </p:nvSpPr>
        <p:spPr>
          <a:xfrm>
            <a:off x="468313" y="63817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black"/>
                </a:solidFill>
              </a:rPr>
              <a:t>03/2022</a:t>
            </a:r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32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ssen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900113" y="1341438"/>
            <a:ext cx="7416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lang="en-US" altLang="en-US" smtClean="0">
              <a:solidFill>
                <a:prstClr val="black"/>
              </a:solidFill>
            </a:endParaRP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7544" y="2276872"/>
            <a:ext cx="8219256" cy="1296144"/>
          </a:xfrm>
          <a:ln w="19050">
            <a:solidFill>
              <a:srgbClr val="0082B8"/>
            </a:solidFill>
          </a:ln>
        </p:spPr>
        <p:txBody>
          <a:bodyPr/>
          <a:lstStyle>
            <a:lvl1pPr marL="0" indent="0" algn="ctr">
              <a:buNone/>
              <a:defRPr lang="en-US" altLang="en-US" sz="3200" kern="1200" dirty="0" smtClean="0">
                <a:solidFill>
                  <a:srgbClr val="0078B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endParaRPr lang="en-US" altLang="en-US" dirty="0" smtClean="0"/>
          </a:p>
        </p:txBody>
      </p:sp>
      <p:sp>
        <p:nvSpPr>
          <p:cNvPr id="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81544-C7E5-4496-85B9-B0A4BDFE3E45}" type="slidenum">
              <a:rPr lang="en-GB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516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2"/>
          <p:cNvSpPr txBox="1">
            <a:spLocks noChangeArrowheads="1"/>
          </p:cNvSpPr>
          <p:nvPr userDrawn="1"/>
        </p:nvSpPr>
        <p:spPr bwMode="auto">
          <a:xfrm>
            <a:off x="2411760" y="476672"/>
            <a:ext cx="4679875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fr-BE" sz="3000" dirty="0" smtClean="0">
                <a:solidFill>
                  <a:srgbClr val="0070C0"/>
                </a:solidFill>
                <a:cs typeface="Arial" charset="0"/>
                <a:sym typeface="Arial" charset="0"/>
                <a:hlinkClick r:id="rId2"/>
              </a:rPr>
              <a:t>www.mybenefits.fgov.be</a:t>
            </a:r>
            <a:endParaRPr lang="fr-BE" sz="3000" dirty="0" smtClean="0">
              <a:solidFill>
                <a:srgbClr val="0070C0"/>
              </a:solidFill>
              <a:cs typeface="Arial" charset="0"/>
              <a:sym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fr-BE" sz="1600" dirty="0" smtClean="0">
              <a:solidFill>
                <a:srgbClr val="0D0D0D"/>
              </a:solidFill>
              <a:cs typeface="Arial" charset="0"/>
              <a:sym typeface="Arial" charset="0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0997E-C732-4EF4-9679-8436FE3692AD}" type="slidenum">
              <a:rPr lang="en-GB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GB">
              <a:solidFill>
                <a:prstClr val="white">
                  <a:lumMod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812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DCBA-51D0-433E-B3B5-B62CDE02C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168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DCBA-51D0-433E-B3B5-B62CDE02C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208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03/2022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4DCBA-51D0-433E-B3B5-B62CDE02C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084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8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  <a:endParaRPr lang="en-GB" alt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  <a:endParaRPr lang="en-GB" altLang="en-US" dirty="0" smtClean="0"/>
          </a:p>
        </p:txBody>
      </p:sp>
      <p:sp>
        <p:nvSpPr>
          <p:cNvPr id="1029" name="TextBox 7"/>
          <p:cNvSpPr txBox="1">
            <a:spLocks noChangeArrowheads="1"/>
          </p:cNvSpPr>
          <p:nvPr userDrawn="1"/>
        </p:nvSpPr>
        <p:spPr bwMode="auto">
          <a:xfrm>
            <a:off x="468313" y="6678613"/>
            <a:ext cx="7559675" cy="179387"/>
          </a:xfrm>
          <a:prstGeom prst="rect">
            <a:avLst/>
          </a:prstGeom>
          <a:solidFill>
            <a:srgbClr val="0080B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mtClean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43900" y="6489700"/>
            <a:ext cx="7508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4676CE1-14E3-46A9-BAE8-13AD1D1AD5EB}" type="slidenum">
              <a:rPr lang="en-GB">
                <a:solidFill>
                  <a:prstClr val="white">
                    <a:lumMod val="50000"/>
                  </a:prstClr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prstClr val="white">
                  <a:lumMod val="50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7" y="226450"/>
            <a:ext cx="932733" cy="932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020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03/2022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4DCBA-51D0-433E-B3B5-B62CDE02C5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593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apple.com/be/app/mybenefits/id1447094117?l=nl#?platform=iphone" TargetMode="External"/><Relationship Id="rId2" Type="http://schemas.openxmlformats.org/officeDocument/2006/relationships/hyperlink" Target="https://play.google.com/store/apps/details?id=be.kszbcss.mybenefits&amp;hl=n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hyperlink" Target="https://www.mybenefits.fgov.be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ybenefits.fgov.be/" TargetMode="External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ksz-bcss.fgov.be/sites/default/files/assets/images/mybenefits-nl.mp4" TargetMode="External"/><Relationship Id="rId13" Type="http://schemas.openxmlformats.org/officeDocument/2006/relationships/image" Target="../media/image30.png"/><Relationship Id="rId18" Type="http://schemas.openxmlformats.org/officeDocument/2006/relationships/hyperlink" Target="https://mybenefits.fgov.be/professional/home" TargetMode="External"/><Relationship Id="rId3" Type="http://schemas.openxmlformats.org/officeDocument/2006/relationships/diagramLayout" Target="../diagrams/layout1.xml"/><Relationship Id="rId21" Type="http://schemas.openxmlformats.org/officeDocument/2006/relationships/hyperlink" Target="https://www.ksz-bcss.fgov.be/nl/diensten-en-support/diensten/gss-mybenefits" TargetMode="External"/><Relationship Id="rId7" Type="http://schemas.openxmlformats.org/officeDocument/2006/relationships/image" Target="../media/image27.jpeg"/><Relationship Id="rId12" Type="http://schemas.openxmlformats.org/officeDocument/2006/relationships/hyperlink" Target="https://mybenefits.fgov.be/citoyen/home" TargetMode="External"/><Relationship Id="rId17" Type="http://schemas.openxmlformats.org/officeDocument/2006/relationships/image" Target="../media/image32.png"/><Relationship Id="rId25" Type="http://schemas.openxmlformats.org/officeDocument/2006/relationships/image" Target="../media/image35.png"/><Relationship Id="rId2" Type="http://schemas.openxmlformats.org/officeDocument/2006/relationships/diagramData" Target="../diagrams/data1.xml"/><Relationship Id="rId16" Type="http://schemas.openxmlformats.org/officeDocument/2006/relationships/hyperlink" Target="https://mybenefits.fgov.be/professionnel/home" TargetMode="External"/><Relationship Id="rId20" Type="http://schemas.openxmlformats.org/officeDocument/2006/relationships/hyperlink" Target="https://www.ksz-bcss.fgov.be/fr/services-et-support/services/ssh-mybenefits" TargetMode="Externa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11" Type="http://schemas.openxmlformats.org/officeDocument/2006/relationships/image" Target="../media/image29.png"/><Relationship Id="rId24" Type="http://schemas.openxmlformats.org/officeDocument/2006/relationships/hyperlink" Target="https://apps.apple.com/be/app/mybenefits/id1447094117?l=nl" TargetMode="External"/><Relationship Id="rId5" Type="http://schemas.openxmlformats.org/officeDocument/2006/relationships/diagramColors" Target="../diagrams/colors1.xml"/><Relationship Id="rId15" Type="http://schemas.openxmlformats.org/officeDocument/2006/relationships/image" Target="../media/image31.png"/><Relationship Id="rId23" Type="http://schemas.openxmlformats.org/officeDocument/2006/relationships/image" Target="../media/image34.png"/><Relationship Id="rId10" Type="http://schemas.openxmlformats.org/officeDocument/2006/relationships/hyperlink" Target="https://www.ksz-bcss.fgov.be/sites/default/files/assets/images/mybenefits-fr.mp4" TargetMode="External"/><Relationship Id="rId19" Type="http://schemas.openxmlformats.org/officeDocument/2006/relationships/image" Target="../media/image33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8.png"/><Relationship Id="rId14" Type="http://schemas.openxmlformats.org/officeDocument/2006/relationships/hyperlink" Target="https://mybenefits.fgov.be/burger/home" TargetMode="External"/><Relationship Id="rId22" Type="http://schemas.openxmlformats.org/officeDocument/2006/relationships/hyperlink" Target="https://play.google.com/store/apps/details?id=be.kszbcss.mybenefits&amp;hl=nl" TargetMode="Externa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sz-bcss.fgov.be/nl/diensten-en-support/diensten/gss-gemeenten-en-provincies" TargetMode="External"/><Relationship Id="rId7" Type="http://schemas.openxmlformats.org/officeDocument/2006/relationships/hyperlink" Target="mailto:contact@mybenefits.fgov.be" TargetMode="External"/><Relationship Id="rId2" Type="http://schemas.openxmlformats.org/officeDocument/2006/relationships/hyperlink" Target="https://www.ksz-bcss.fgov.be/nl/diensten-en-support/diensten/gss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ksz-bcss.fgov.be/nl/diensten-en-support/diensten/gss-mybenefits" TargetMode="External"/><Relationship Id="rId5" Type="http://schemas.openxmlformats.org/officeDocument/2006/relationships/hyperlink" Target="mailto:external@ksz-bcss.fgov.be" TargetMode="External"/><Relationship Id="rId4" Type="http://schemas.openxmlformats.org/officeDocument/2006/relationships/hyperlink" Target="https://www.ksz-bcss.fgov.be/nl/diensten-en-support/diensten/gss-ocmws" TargetMode="Externa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3429000"/>
            <a:ext cx="7772400" cy="1470025"/>
          </a:xfrm>
        </p:spPr>
        <p:txBody>
          <a:bodyPr>
            <a:noAutofit/>
          </a:bodyPr>
          <a:lstStyle/>
          <a:p>
            <a:r>
              <a:rPr lang="nl-BE" sz="3600" dirty="0" smtClean="0"/>
              <a:t>Aanvullende rechten</a:t>
            </a:r>
            <a:br>
              <a:rPr lang="nl-BE" sz="3600" dirty="0" smtClean="0"/>
            </a:br>
            <a:r>
              <a:rPr lang="nl-BE" sz="3600" dirty="0" smtClean="0"/>
              <a:t>Geharmoniseerde Sociale Statuten (GSS) </a:t>
            </a:r>
            <a:br>
              <a:rPr lang="nl-BE" sz="3600" dirty="0" smtClean="0"/>
            </a:br>
            <a:r>
              <a:rPr lang="nl-BE" sz="3600" dirty="0" err="1" smtClean="0"/>
              <a:t>MyBEnefits</a:t>
            </a:r>
            <a:r>
              <a:rPr lang="nl-BE" sz="3600" dirty="0"/>
              <a:t/>
            </a:r>
            <a:br>
              <a:rPr lang="nl-BE" sz="3600" dirty="0"/>
            </a:br>
            <a:r>
              <a:rPr lang="nl-BE" sz="3600" dirty="0" smtClean="0"/>
              <a:t/>
            </a:r>
            <a:br>
              <a:rPr lang="nl-BE" sz="3600" dirty="0" smtClean="0"/>
            </a:br>
            <a:r>
              <a:rPr lang="fr-BE" sz="3600" dirty="0" smtClean="0"/>
              <a:t>Droits supplémentaires</a:t>
            </a:r>
            <a:br>
              <a:rPr lang="fr-BE" sz="3600" dirty="0" smtClean="0"/>
            </a:br>
            <a:r>
              <a:rPr lang="fr-BE" sz="3600" dirty="0" smtClean="0"/>
              <a:t>Statuts </a:t>
            </a:r>
            <a:r>
              <a:rPr lang="fr-BE" sz="3600" dirty="0"/>
              <a:t>S</a:t>
            </a:r>
            <a:r>
              <a:rPr lang="fr-BE" sz="3600" dirty="0" smtClean="0"/>
              <a:t>ociaux </a:t>
            </a:r>
            <a:r>
              <a:rPr lang="fr-BE" sz="3600" dirty="0"/>
              <a:t>H</a:t>
            </a:r>
            <a:r>
              <a:rPr lang="fr-BE" sz="3600" dirty="0" smtClean="0"/>
              <a:t>armonisés </a:t>
            </a:r>
            <a:r>
              <a:rPr lang="fr-BE" sz="3600" dirty="0"/>
              <a:t>(SSH) </a:t>
            </a:r>
            <a:r>
              <a:rPr lang="fr-BE" sz="3600" dirty="0" err="1" smtClean="0"/>
              <a:t>MyBEnefits</a:t>
            </a:r>
            <a:r>
              <a:rPr lang="fr-BE" sz="3600" dirty="0" smtClean="0"/>
              <a:t> </a:t>
            </a:r>
            <a:endParaRPr lang="nl-BE" sz="3600" dirty="0"/>
          </a:p>
        </p:txBody>
      </p:sp>
      <p:sp>
        <p:nvSpPr>
          <p:cNvPr id="4" name="Rectangle 3"/>
          <p:cNvSpPr/>
          <p:nvPr/>
        </p:nvSpPr>
        <p:spPr>
          <a:xfrm>
            <a:off x="5724128" y="404664"/>
            <a:ext cx="309020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dirty="0"/>
              <a:t>Doc </a:t>
            </a:r>
            <a:r>
              <a:rPr lang="fr-BE" dirty="0" smtClean="0"/>
              <a:t>KSZ/BC/2022/189/1/16</a:t>
            </a:r>
          </a:p>
          <a:p>
            <a:r>
              <a:rPr lang="fr-BE" dirty="0"/>
              <a:t>Doc BCSS/CG/2022/189/1/16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622190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0070C0"/>
                </a:solidFill>
              </a:rPr>
              <a:t>Bufferdatabank - voordelen</a:t>
            </a:r>
            <a:endParaRPr lang="fr-BE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/>
              <a:t>v</a:t>
            </a:r>
            <a:r>
              <a:rPr lang="nl-BE" dirty="0" smtClean="0"/>
              <a:t>oor gebruikers van gegevens</a:t>
            </a:r>
          </a:p>
          <a:p>
            <a:pPr lvl="1"/>
            <a:r>
              <a:rPr lang="nl-BE" dirty="0" smtClean="0"/>
              <a:t>geheel van informatie is op gecoördineerde en gevalideerde wijze beschikbaar</a:t>
            </a:r>
          </a:p>
          <a:p>
            <a:pPr lvl="1"/>
            <a:r>
              <a:rPr lang="nl-BE" dirty="0" smtClean="0"/>
              <a:t>mogelijkheid tot toepassing van beslissingsregels door de KSZ in functie van de concrete behoeften van elke gebruiker (waarborg proportionaliteitsbeginsel)</a:t>
            </a:r>
            <a:endParaRPr lang="fr-BE" dirty="0" smtClean="0"/>
          </a:p>
          <a:p>
            <a:r>
              <a:rPr lang="nl-BE" dirty="0"/>
              <a:t>v</a:t>
            </a:r>
            <a:r>
              <a:rPr lang="nl-BE" dirty="0" smtClean="0"/>
              <a:t>oor de beheerders van authentieke bronnen</a:t>
            </a:r>
          </a:p>
          <a:p>
            <a:pPr lvl="1"/>
            <a:r>
              <a:rPr lang="nl-BE" dirty="0" smtClean="0"/>
              <a:t>vermijden van ad hoc ontwikkelingen voor elke gegevensaanvraag</a:t>
            </a:r>
          </a:p>
          <a:p>
            <a:pPr lvl="1"/>
            <a:r>
              <a:rPr lang="nl-BE" dirty="0" smtClean="0"/>
              <a:t>vermijden van terbeschikkingstelling van gegevens  volgens behoeften van elke gebruiker</a:t>
            </a:r>
          </a:p>
          <a:p>
            <a:r>
              <a:rPr lang="nl-BE" dirty="0"/>
              <a:t>v</a:t>
            </a:r>
            <a:r>
              <a:rPr lang="nl-BE" dirty="0" smtClean="0"/>
              <a:t>oor het systeem</a:t>
            </a:r>
          </a:p>
          <a:p>
            <a:pPr lvl="1"/>
            <a:r>
              <a:rPr lang="nl-NL" dirty="0" smtClean="0"/>
              <a:t>aanzet tot standaardisatie </a:t>
            </a:r>
            <a:r>
              <a:rPr lang="nl-NL" dirty="0"/>
              <a:t>van de feitelijke gegevens waarmee rekening wordt gehouden </a:t>
            </a:r>
            <a:r>
              <a:rPr lang="nl-NL" dirty="0" smtClean="0"/>
              <a:t>bij de vaststelling van aanvullende rechten en </a:t>
            </a:r>
            <a:r>
              <a:rPr lang="nl-NL" dirty="0"/>
              <a:t>het tijdstip of periode waarover ze beschikbaar moeten </a:t>
            </a:r>
            <a:r>
              <a:rPr lang="nl-NL" dirty="0" smtClean="0"/>
              <a:t>zijn (‘legoblokjesfilosofie’)</a:t>
            </a:r>
            <a:endParaRPr lang="nl-NL" dirty="0"/>
          </a:p>
          <a:p>
            <a:pPr lvl="1"/>
            <a:endParaRPr lang="nl-BE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8604448" y="6425813"/>
            <a:ext cx="370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/>
              <a:t>10</a:t>
            </a:r>
            <a:endParaRPr lang="fr-BE" sz="1200" dirty="0"/>
          </a:p>
        </p:txBody>
      </p:sp>
    </p:spTree>
    <p:extLst>
      <p:ext uri="{BB962C8B-B14F-4D97-AF65-F5344CB8AC3E}">
        <p14:creationId xmlns:p14="http://schemas.microsoft.com/office/powerpoint/2010/main" val="3388292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fr-FR" dirty="0">
                <a:solidFill>
                  <a:srgbClr val="0070C0"/>
                </a:solidFill>
              </a:rPr>
              <a:t>Juridische </a:t>
            </a:r>
            <a:r>
              <a:rPr lang="nl-BE" altLang="fr-FR" dirty="0" smtClean="0">
                <a:solidFill>
                  <a:srgbClr val="0070C0"/>
                </a:solidFill>
              </a:rPr>
              <a:t>aspecten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algemene </a:t>
            </a:r>
            <a:r>
              <a:rPr lang="nl-NL" dirty="0">
                <a:solidFill>
                  <a:srgbClr val="0070C0"/>
                </a:solidFill>
              </a:rPr>
              <a:t>beraadslaging nr. </a:t>
            </a:r>
            <a:r>
              <a:rPr lang="nl-NL" dirty="0" smtClean="0">
                <a:solidFill>
                  <a:srgbClr val="0070C0"/>
                </a:solidFill>
              </a:rPr>
              <a:t>16/008 </a:t>
            </a:r>
            <a:r>
              <a:rPr lang="nl-NL" dirty="0"/>
              <a:t>van 2 februari 2016 </a:t>
            </a:r>
            <a:r>
              <a:rPr lang="nl-NL" dirty="0" smtClean="0"/>
              <a:t>over </a:t>
            </a:r>
            <a:r>
              <a:rPr lang="nl-NL" dirty="0"/>
              <a:t>de oprichting van de buffer-gegevensbank bij de Kruispuntbank van de Sociale Zekerheid voor de automatische toekenning van aanvullende rechten</a:t>
            </a:r>
          </a:p>
          <a:p>
            <a:endParaRPr lang="nl-NL" sz="700" dirty="0"/>
          </a:p>
          <a:p>
            <a:r>
              <a:rPr lang="nl-NL" dirty="0" smtClean="0"/>
              <a:t>dit </a:t>
            </a:r>
            <a:r>
              <a:rPr lang="nl-NL" dirty="0"/>
              <a:t>project is nauw verbonden met de </a:t>
            </a:r>
            <a:r>
              <a:rPr lang="nl-NL" dirty="0">
                <a:solidFill>
                  <a:srgbClr val="0070C0"/>
                </a:solidFill>
              </a:rPr>
              <a:t>harmonisatie van de statuten </a:t>
            </a:r>
            <a:r>
              <a:rPr lang="nl-NL" dirty="0"/>
              <a:t>die gebruikt worden voor de toekenning van aanvullende </a:t>
            </a:r>
            <a:r>
              <a:rPr lang="nl-NL" dirty="0" smtClean="0"/>
              <a:t>rechten ; dit </a:t>
            </a:r>
            <a:r>
              <a:rPr lang="nl-NL" dirty="0"/>
              <a:t>essentiële aspect van het project zal onder meer in overleg met de sociale partners worden </a:t>
            </a:r>
            <a:r>
              <a:rPr lang="nl-NL" dirty="0" smtClean="0"/>
              <a:t>gerealiseerd</a:t>
            </a:r>
            <a:endParaRPr lang="nl-NL" dirty="0"/>
          </a:p>
          <a:p>
            <a:endParaRPr lang="nl-NL" sz="700" dirty="0"/>
          </a:p>
          <a:p>
            <a:r>
              <a:rPr lang="nl-NL" dirty="0" smtClean="0"/>
              <a:t>noodzakelijke </a:t>
            </a:r>
            <a:r>
              <a:rPr lang="nl-NL" dirty="0" smtClean="0">
                <a:solidFill>
                  <a:srgbClr val="0070C0"/>
                </a:solidFill>
              </a:rPr>
              <a:t>vereenvoudiging </a:t>
            </a:r>
            <a:r>
              <a:rPr lang="nl-NL" dirty="0"/>
              <a:t>van de wetgevingen om </a:t>
            </a:r>
            <a:r>
              <a:rPr lang="nl-NL" dirty="0">
                <a:solidFill>
                  <a:srgbClr val="0070C0"/>
                </a:solidFill>
              </a:rPr>
              <a:t>legoblok filosofie</a:t>
            </a:r>
            <a:r>
              <a:rPr lang="nl-NL" dirty="0"/>
              <a:t> te </a:t>
            </a:r>
            <a:r>
              <a:rPr lang="nl-NL" dirty="0" smtClean="0"/>
              <a:t>volgen</a:t>
            </a:r>
            <a:endParaRPr lang="nl-NL" dirty="0"/>
          </a:p>
          <a:p>
            <a:endParaRPr lang="nl-NL" sz="6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604448" y="6425813"/>
            <a:ext cx="370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/>
              <a:t>11</a:t>
            </a:r>
            <a:endParaRPr lang="fr-BE" sz="1200" dirty="0"/>
          </a:p>
        </p:txBody>
      </p:sp>
    </p:spTree>
    <p:extLst>
      <p:ext uri="{BB962C8B-B14F-4D97-AF65-F5344CB8AC3E}">
        <p14:creationId xmlns:p14="http://schemas.microsoft.com/office/powerpoint/2010/main" val="3261510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>
                <a:solidFill>
                  <a:srgbClr val="0070C0"/>
                </a:solidFill>
              </a:rPr>
              <a:t>Vereenvoudiging van de </a:t>
            </a:r>
            <a:r>
              <a:rPr lang="nl-BE" dirty="0" smtClean="0">
                <a:solidFill>
                  <a:srgbClr val="0070C0"/>
                </a:solidFill>
              </a:rPr>
              <a:t>reglementering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2348880"/>
            <a:ext cx="3960440" cy="31008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0984" indent="-80963"/>
            <a:endParaRPr lang="nl-BE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975" indent="-11113"/>
            <a:r>
              <a:rPr lang="nl-BE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Een </a:t>
            </a:r>
            <a:r>
              <a:rPr lang="nl-B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premie is toegekend aan de </a:t>
            </a:r>
            <a:r>
              <a:rPr lang="nl-BE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referentie- </a:t>
            </a:r>
            <a:r>
              <a:rPr lang="nl-B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persoon van het gezin ingeschreven in de gemeente waarvan ten minste 1 of meerdere gezinsleden op 1 januari van het betreffende dienstjaar genieten van </a:t>
            </a:r>
            <a:r>
              <a:rPr lang="nl-BE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</a:t>
            </a:r>
          </a:p>
          <a:p>
            <a:pPr marL="180975" indent="-11113"/>
            <a:endParaRPr lang="fr-BE" sz="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363" indent="-179388">
              <a:buFont typeface="Arial" panose="020B0604020202020204" pitchFamily="34" charset="0"/>
              <a:buChar char="•"/>
            </a:pPr>
            <a:r>
              <a:rPr lang="nl-BE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Voorkeurtarieven inzake</a:t>
            </a:r>
            <a:br>
              <a:rPr lang="nl-BE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BE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gezondheidszorgen</a:t>
            </a:r>
            <a:endParaRPr lang="fr-B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104775">
              <a:buFont typeface="Arial" panose="020B0604020202020204" pitchFamily="34" charset="0"/>
              <a:buChar char="•"/>
            </a:pPr>
            <a:r>
              <a:rPr lang="nl-BE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Inkomensgarantie </a:t>
            </a:r>
            <a:r>
              <a:rPr lang="nl-B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voor ouderen (IGO)</a:t>
            </a:r>
            <a:endParaRPr lang="fr-B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104775">
              <a:buFont typeface="Arial" panose="020B0604020202020204" pitchFamily="34" charset="0"/>
              <a:buChar char="•"/>
            </a:pPr>
            <a:r>
              <a:rPr lang="nl-BE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Tegemoetkoming </a:t>
            </a:r>
            <a:r>
              <a:rPr lang="nl-B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aan gehandicapten</a:t>
            </a:r>
            <a:endParaRPr lang="fr-B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60363" indent="-179388">
              <a:buFont typeface="Arial" panose="020B0604020202020204" pitchFamily="34" charset="0"/>
              <a:buChar char="•"/>
            </a:pPr>
            <a:r>
              <a:rPr lang="nl-BE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nl-BE" sz="16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Verhoogde </a:t>
            </a:r>
            <a:r>
              <a:rPr lang="nl-BE" sz="1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kinderbijslag (</a:t>
            </a:r>
            <a:r>
              <a:rPr lang="nl-BE" sz="16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regeling</a:t>
            </a:r>
            <a:br>
              <a:rPr lang="nl-BE" sz="16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nl-BE" sz="16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loonarbeiders </a:t>
            </a:r>
            <a:r>
              <a:rPr lang="nl-BE" sz="1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zelfstandigen)</a:t>
            </a:r>
            <a:endParaRPr lang="fr-BE" sz="1600" b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16016" y="2348880"/>
            <a:ext cx="4067944" cy="3516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0984" indent="-80963"/>
            <a:endParaRPr lang="nl-BE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975" indent="-11113"/>
            <a:r>
              <a:rPr lang="nl-BE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Een </a:t>
            </a:r>
            <a:r>
              <a:rPr lang="nl-B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premie is toegekend aan de </a:t>
            </a:r>
            <a:r>
              <a:rPr lang="nl-BE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referentie-</a:t>
            </a:r>
          </a:p>
          <a:p>
            <a:pPr marL="180975" indent="-11113"/>
            <a:r>
              <a:rPr lang="nl-BE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persoon </a:t>
            </a:r>
            <a:r>
              <a:rPr lang="nl-B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van het gezin ingeschreven in de </a:t>
            </a:r>
            <a:endParaRPr lang="nl-BE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975" indent="-11113"/>
            <a:r>
              <a:rPr lang="nl-BE" sz="16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gemeente </a:t>
            </a:r>
            <a:r>
              <a:rPr lang="nl-B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waarvan ten minste 1 of meerdere gezinsleden op 1 januari van het betreffende dienstjaar genieten van de </a:t>
            </a:r>
            <a:r>
              <a:rPr lang="nl-BE" sz="135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nl-BE" sz="135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nl-BE" sz="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80975" indent="-11113"/>
            <a:r>
              <a:rPr lang="nl-BE" sz="1600" b="1" dirty="0" smtClean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verhoogde </a:t>
            </a:r>
            <a:r>
              <a:rPr lang="nl-BE" sz="16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tegemoetkoming van de zorgverzekering </a:t>
            </a:r>
            <a:r>
              <a:rPr lang="nl-BE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(bedoeld in artikel 37, §19, van de wet betreffende de verplichte verzekering voor geneeskundige verzorging en uitkeringen, gecoördineerd op 14 juli 1994)</a:t>
            </a:r>
            <a:endParaRPr lang="fr-BE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0984" indent="-80963"/>
            <a:r>
              <a:rPr lang="nl-BE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BE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0984" indent="-80963"/>
            <a:r>
              <a:rPr lang="nl-BE" sz="135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fr-BE" sz="13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83568" y="1484784"/>
            <a:ext cx="2592288" cy="648072"/>
          </a:xfrm>
          <a:prstGeom prst="roundRect">
            <a:avLst/>
          </a:prstGeom>
          <a:ln w="28575"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b="1" dirty="0" err="1">
                <a:solidFill>
                  <a:srgbClr val="FF0000"/>
                </a:solidFill>
              </a:rPr>
              <a:t>v</a:t>
            </a:r>
            <a:r>
              <a:rPr lang="fr-BE" b="1" dirty="0" err="1" smtClean="0">
                <a:solidFill>
                  <a:srgbClr val="FF0000"/>
                </a:solidFill>
              </a:rPr>
              <a:t>b</a:t>
            </a:r>
            <a:r>
              <a:rPr lang="fr-BE" b="1" dirty="0" smtClean="0">
                <a:solidFill>
                  <a:srgbClr val="FF0000"/>
                </a:solidFill>
              </a:rPr>
              <a:t>. </a:t>
            </a:r>
            <a:r>
              <a:rPr lang="fr-BE" b="1" dirty="0" err="1" smtClean="0">
                <a:solidFill>
                  <a:srgbClr val="FF0000"/>
                </a:solidFill>
              </a:rPr>
              <a:t>Don’t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292080" y="1477289"/>
            <a:ext cx="2592288" cy="648072"/>
          </a:xfrm>
          <a:prstGeom prst="roundRect">
            <a:avLst/>
          </a:prstGeom>
          <a:ln w="28575">
            <a:solidFill>
              <a:srgbClr val="00B05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b="1" dirty="0" err="1">
                <a:solidFill>
                  <a:srgbClr val="00B050"/>
                </a:solidFill>
              </a:rPr>
              <a:t>v</a:t>
            </a:r>
            <a:r>
              <a:rPr lang="fr-BE" b="1" dirty="0" err="1" smtClean="0">
                <a:solidFill>
                  <a:srgbClr val="00B050"/>
                </a:solidFill>
              </a:rPr>
              <a:t>b</a:t>
            </a:r>
            <a:r>
              <a:rPr lang="fr-BE" b="1" dirty="0" smtClean="0">
                <a:solidFill>
                  <a:srgbClr val="00B050"/>
                </a:solidFill>
              </a:rPr>
              <a:t>. Do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04448" y="6425813"/>
            <a:ext cx="370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/>
              <a:t>12</a:t>
            </a:r>
            <a:endParaRPr lang="fr-BE" sz="1200" dirty="0"/>
          </a:p>
        </p:txBody>
      </p:sp>
    </p:spTree>
    <p:extLst>
      <p:ext uri="{BB962C8B-B14F-4D97-AF65-F5344CB8AC3E}">
        <p14:creationId xmlns:p14="http://schemas.microsoft.com/office/powerpoint/2010/main" val="380654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>
                <a:solidFill>
                  <a:srgbClr val="0070C0"/>
                </a:solidFill>
              </a:rPr>
              <a:t>Legoblok-filosofie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75128" y="548680"/>
            <a:ext cx="1692616" cy="5737735"/>
            <a:chOff x="575128" y="823206"/>
            <a:chExt cx="1692616" cy="5737735"/>
          </a:xfrm>
        </p:grpSpPr>
        <p:grpSp>
          <p:nvGrpSpPr>
            <p:cNvPr id="25" name="Group 24"/>
            <p:cNvGrpSpPr/>
            <p:nvPr/>
          </p:nvGrpSpPr>
          <p:grpSpPr>
            <a:xfrm>
              <a:off x="575128" y="823206"/>
              <a:ext cx="1692616" cy="1186001"/>
              <a:chOff x="538696" y="823206"/>
              <a:chExt cx="1692616" cy="1186001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1092874" y="1222729"/>
                <a:ext cx="1138438" cy="391876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BE" sz="1200" dirty="0">
                    <a:solidFill>
                      <a:sysClr val="windowText" lastClr="000000"/>
                    </a:solidFill>
                  </a:rPr>
                  <a:t>Verblijfplaats</a:t>
                </a:r>
              </a:p>
            </p:txBody>
          </p:sp>
          <p:sp>
            <p:nvSpPr>
              <p:cNvPr id="6" name="Rounded Rectangle 5"/>
              <p:cNvSpPr/>
              <p:nvPr/>
            </p:nvSpPr>
            <p:spPr>
              <a:xfrm>
                <a:off x="538696" y="823206"/>
                <a:ext cx="539652" cy="118600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nl-BE" sz="1250" dirty="0" smtClean="0">
                    <a:ea typeface="Verdana" panose="020B0604030504040204" pitchFamily="34" charset="0"/>
                    <a:cs typeface="Verdana" panose="020B0604030504040204" pitchFamily="34" charset="0"/>
                  </a:rPr>
                  <a:t>Authentieke bron (RR &amp; KSZ)</a:t>
                </a:r>
                <a:endParaRPr lang="nl-BE" sz="1250" dirty="0"/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1092874" y="823206"/>
                <a:ext cx="1138438" cy="391876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BE" sz="1200" dirty="0" err="1">
                    <a:solidFill>
                      <a:sysClr val="windowText" lastClr="000000"/>
                    </a:solidFill>
                  </a:rPr>
                  <a:t>Geboorte-datum</a:t>
                </a:r>
                <a:endParaRPr lang="nl-BE" sz="12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1092874" y="1617331"/>
                <a:ext cx="1138438" cy="391876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BE" sz="1200" dirty="0" err="1">
                    <a:solidFill>
                      <a:sysClr val="windowText" lastClr="000000"/>
                    </a:solidFill>
                  </a:rPr>
                  <a:t>Gezins-samenstelling</a:t>
                </a:r>
                <a:endParaRPr lang="nl-BE" sz="1200" dirty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575128" y="2132856"/>
              <a:ext cx="1692616" cy="3762850"/>
              <a:chOff x="3239424" y="2132856"/>
              <a:chExt cx="1692616" cy="3762850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3239424" y="2132856"/>
                <a:ext cx="584936" cy="3762849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nl-BE" sz="1600" dirty="0"/>
                  <a:t>Sociale statuten</a:t>
                </a:r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3823804" y="2132857"/>
                <a:ext cx="1108236" cy="28964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BE" sz="1200" dirty="0" smtClean="0">
                    <a:solidFill>
                      <a:sysClr val="windowText" lastClr="000000"/>
                    </a:solidFill>
                  </a:rPr>
                  <a:t>FOD of OISZ</a:t>
                </a:r>
                <a:endParaRPr lang="nl-BE" sz="12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3823804" y="2420676"/>
                <a:ext cx="1108236" cy="28964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BE" sz="1200" dirty="0">
                    <a:solidFill>
                      <a:sysClr val="windowText" lastClr="000000"/>
                    </a:solidFill>
                  </a:rPr>
                  <a:t>GRAPA  - IGO</a:t>
                </a:r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3823804" y="2708382"/>
                <a:ext cx="1108236" cy="28964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BE" sz="1200" dirty="0">
                    <a:solidFill>
                      <a:sysClr val="windowText" lastClr="000000"/>
                    </a:solidFill>
                  </a:rPr>
                  <a:t>RG - GI</a:t>
                </a:r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3823804" y="2998031"/>
                <a:ext cx="1108236" cy="28964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BE" sz="1200" dirty="0">
                    <a:solidFill>
                      <a:sysClr val="windowText" lastClr="000000"/>
                    </a:solidFill>
                  </a:rPr>
                  <a:t>ATP - THVD</a:t>
                </a:r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3823803" y="3283133"/>
                <a:ext cx="1108237" cy="28964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BE" sz="1200" dirty="0">
                    <a:solidFill>
                      <a:sysClr val="windowText" lastClr="000000"/>
                    </a:solidFill>
                  </a:rPr>
                  <a:t>…</a:t>
                </a:r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3823803" y="3575385"/>
                <a:ext cx="1108237" cy="28964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BE" sz="1200" dirty="0" smtClean="0">
                    <a:solidFill>
                      <a:sysClr val="windowText" lastClr="000000"/>
                    </a:solidFill>
                  </a:rPr>
                  <a:t>OCMW</a:t>
                </a:r>
                <a:endParaRPr lang="nl-BE" sz="12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3823803" y="3860768"/>
                <a:ext cx="1108237" cy="28964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BE" sz="1200" dirty="0">
                    <a:solidFill>
                      <a:sysClr val="windowText" lastClr="000000"/>
                    </a:solidFill>
                  </a:rPr>
                  <a:t>RIS - LL</a:t>
                </a:r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3823803" y="4150416"/>
                <a:ext cx="1108237" cy="28964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BE" sz="1200" dirty="0">
                    <a:solidFill>
                      <a:sysClr val="windowText" lastClr="000000"/>
                    </a:solidFill>
                  </a:rPr>
                  <a:t>AF - EQ - LL </a:t>
                </a:r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3823802" y="4440557"/>
                <a:ext cx="1108238" cy="28964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BE" sz="1200" dirty="0" smtClean="0">
                    <a:solidFill>
                      <a:sysClr val="windowText" lastClr="000000"/>
                    </a:solidFill>
                  </a:rPr>
                  <a:t>DGPH</a:t>
                </a:r>
                <a:endParaRPr lang="nl-BE" sz="12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3823802" y="4727770"/>
                <a:ext cx="1108238" cy="28964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BE" sz="1200" dirty="0" smtClean="0">
                    <a:solidFill>
                      <a:sysClr val="windowText" lastClr="000000"/>
                    </a:solidFill>
                  </a:rPr>
                  <a:t>P1-4</a:t>
                </a:r>
                <a:endParaRPr lang="nl-BE" sz="12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3823802" y="5017419"/>
                <a:ext cx="1108238" cy="28964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BE" sz="1200" dirty="0" smtClean="0">
                    <a:solidFill>
                      <a:sysClr val="windowText" lastClr="000000"/>
                    </a:solidFill>
                  </a:rPr>
                  <a:t>…</a:t>
                </a:r>
                <a:endParaRPr lang="nl-BE" sz="12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3823802" y="5314052"/>
                <a:ext cx="1108238" cy="28964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BE" sz="1100" dirty="0" smtClean="0">
                    <a:solidFill>
                      <a:sysClr val="windowText" lastClr="000000"/>
                    </a:solidFill>
                  </a:rPr>
                  <a:t>Ziekenfondsen</a:t>
                </a:r>
                <a:endParaRPr lang="nl-BE" sz="12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>
                <a:off x="3823802" y="5606058"/>
                <a:ext cx="1108238" cy="28964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BE" sz="1200" dirty="0" smtClean="0">
                    <a:solidFill>
                      <a:sysClr val="windowText" lastClr="000000"/>
                    </a:solidFill>
                  </a:rPr>
                  <a:t>BIM - BVT</a:t>
                </a:r>
                <a:endParaRPr lang="nl-BE" sz="1200" dirty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26" name="Rounded Rectangle 25"/>
            <p:cNvSpPr/>
            <p:nvPr/>
          </p:nvSpPr>
          <p:spPr>
            <a:xfrm rot="5400000">
              <a:off x="1152889" y="5446086"/>
              <a:ext cx="539652" cy="169005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nl-BE" sz="1600" dirty="0" smtClean="0">
                  <a:ea typeface="Verdana" panose="020B0604030504040204" pitchFamily="34" charset="0"/>
                  <a:cs typeface="Verdana" panose="020B0604030504040204" pitchFamily="34" charset="0"/>
                </a:rPr>
                <a:t>Inkomsten</a:t>
              </a:r>
              <a:endParaRPr lang="nl-BE" sz="16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419871" y="2591401"/>
            <a:ext cx="1706396" cy="1318750"/>
            <a:chOff x="3851919" y="2626397"/>
            <a:chExt cx="1706396" cy="1318750"/>
          </a:xfrm>
        </p:grpSpPr>
        <p:sp>
          <p:nvSpPr>
            <p:cNvPr id="28" name="Rounded Rectangle 27"/>
            <p:cNvSpPr/>
            <p:nvPr/>
          </p:nvSpPr>
          <p:spPr>
            <a:xfrm>
              <a:off x="3851920" y="2971872"/>
              <a:ext cx="1706395" cy="9732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BE" sz="1400" dirty="0">
                  <a:solidFill>
                    <a:sysClr val="windowText" lastClr="000000"/>
                  </a:solidFill>
                </a:rPr>
                <a:t>Vermindering </a:t>
              </a:r>
              <a:r>
                <a:rPr lang="nl-BE" sz="1400" dirty="0" smtClean="0">
                  <a:solidFill>
                    <a:sysClr val="windowText" lastClr="000000"/>
                  </a:solidFill>
                </a:rPr>
                <a:t>provinciebelasting</a:t>
              </a:r>
              <a:endParaRPr lang="nl-BE" sz="140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Rounded Rectangle 28"/>
            <p:cNvSpPr/>
            <p:nvPr/>
          </p:nvSpPr>
          <p:spPr>
            <a:xfrm rot="5400000">
              <a:off x="4532378" y="1945938"/>
              <a:ext cx="345478" cy="170639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fr-BE" sz="1600" dirty="0" err="1" smtClean="0"/>
                <a:t>Aanvullend</a:t>
              </a:r>
              <a:r>
                <a:rPr lang="fr-BE" sz="1600" dirty="0" smtClean="0"/>
                <a:t> </a:t>
              </a:r>
              <a:r>
                <a:rPr lang="fr-BE" sz="1600" dirty="0" err="1" smtClean="0"/>
                <a:t>recht</a:t>
              </a:r>
              <a:endParaRPr lang="en-US" sz="16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278393" y="2416925"/>
            <a:ext cx="1706396" cy="1493226"/>
            <a:chOff x="3851919" y="2451921"/>
            <a:chExt cx="1706396" cy="1493226"/>
          </a:xfrm>
        </p:grpSpPr>
        <p:sp>
          <p:nvSpPr>
            <p:cNvPr id="32" name="Rounded Rectangle 31"/>
            <p:cNvSpPr/>
            <p:nvPr/>
          </p:nvSpPr>
          <p:spPr>
            <a:xfrm>
              <a:off x="3851920" y="2971872"/>
              <a:ext cx="1706395" cy="9732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BE" sz="1400" dirty="0">
                  <a:solidFill>
                    <a:sysClr val="windowText" lastClr="000000"/>
                  </a:solidFill>
                </a:rPr>
                <a:t>Provincie Oost-Vlaanderen</a:t>
              </a:r>
            </a:p>
          </p:txBody>
        </p:sp>
        <p:sp>
          <p:nvSpPr>
            <p:cNvPr id="33" name="Rounded Rectangle 32"/>
            <p:cNvSpPr/>
            <p:nvPr/>
          </p:nvSpPr>
          <p:spPr>
            <a:xfrm rot="5400000">
              <a:off x="4435291" y="1868549"/>
              <a:ext cx="539652" cy="170639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nl-NL" sz="1600" dirty="0" smtClean="0"/>
                <a:t>Toekennende </a:t>
              </a:r>
              <a:r>
                <a:rPr lang="nl-NL" sz="1600" dirty="0"/>
                <a:t>instanties</a:t>
              </a:r>
              <a:endParaRPr lang="en-US" sz="1600" dirty="0"/>
            </a:p>
          </p:txBody>
        </p:sp>
      </p:grpSp>
      <p:cxnSp>
        <p:nvCxnSpPr>
          <p:cNvPr id="34" name="Straight Arrow Connector 33"/>
          <p:cNvCxnSpPr/>
          <p:nvPr/>
        </p:nvCxnSpPr>
        <p:spPr>
          <a:xfrm>
            <a:off x="2281486" y="1119819"/>
            <a:ext cx="1066378" cy="2325864"/>
          </a:xfrm>
          <a:prstGeom prst="straightConnector1">
            <a:avLst/>
          </a:prstGeom>
          <a:ln w="34925" cap="rnd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2270056" y="3590506"/>
            <a:ext cx="1077808" cy="1873230"/>
          </a:xfrm>
          <a:prstGeom prst="straightConnector1">
            <a:avLst/>
          </a:prstGeom>
          <a:ln w="34925" cap="rnd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5148064" y="3406095"/>
            <a:ext cx="1080000" cy="6335"/>
          </a:xfrm>
          <a:prstGeom prst="straightConnector1">
            <a:avLst/>
          </a:prstGeom>
          <a:ln w="34925" cap="rnd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8604448" y="6425813"/>
            <a:ext cx="370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/>
              <a:t>13</a:t>
            </a:r>
            <a:endParaRPr lang="fr-BE" sz="1200" dirty="0"/>
          </a:p>
        </p:txBody>
      </p:sp>
    </p:spTree>
    <p:extLst>
      <p:ext uri="{BB962C8B-B14F-4D97-AF65-F5344CB8AC3E}">
        <p14:creationId xmlns:p14="http://schemas.microsoft.com/office/powerpoint/2010/main" val="328033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err="1" smtClean="0">
                <a:solidFill>
                  <a:srgbClr val="0070C0"/>
                </a:solidFill>
              </a:rPr>
              <a:t>Legoblok</a:t>
            </a:r>
            <a:r>
              <a:rPr lang="fr-BE" dirty="0" smtClean="0">
                <a:solidFill>
                  <a:srgbClr val="0070C0"/>
                </a:solidFill>
              </a:rPr>
              <a:t> </a:t>
            </a:r>
            <a:r>
              <a:rPr lang="fr-BE" dirty="0" err="1" smtClean="0">
                <a:solidFill>
                  <a:srgbClr val="0070C0"/>
                </a:solidFill>
              </a:rPr>
              <a:t>filosofie</a:t>
            </a:r>
            <a:endParaRPr lang="en-US" dirty="0">
              <a:solidFill>
                <a:srgbClr val="0070C0"/>
              </a:solidFill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75128" y="548680"/>
            <a:ext cx="1692616" cy="5737735"/>
            <a:chOff x="575128" y="823206"/>
            <a:chExt cx="1692616" cy="5737735"/>
          </a:xfrm>
        </p:grpSpPr>
        <p:grpSp>
          <p:nvGrpSpPr>
            <p:cNvPr id="25" name="Group 24"/>
            <p:cNvGrpSpPr/>
            <p:nvPr/>
          </p:nvGrpSpPr>
          <p:grpSpPr>
            <a:xfrm>
              <a:off x="575128" y="823206"/>
              <a:ext cx="1692616" cy="1186001"/>
              <a:chOff x="538696" y="823206"/>
              <a:chExt cx="1692616" cy="1186001"/>
            </a:xfrm>
          </p:grpSpPr>
          <p:sp>
            <p:nvSpPr>
              <p:cNvPr id="5" name="Rounded Rectangle 4"/>
              <p:cNvSpPr/>
              <p:nvPr/>
            </p:nvSpPr>
            <p:spPr>
              <a:xfrm>
                <a:off x="1092874" y="1222729"/>
                <a:ext cx="1138438" cy="391876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BE" sz="1200" dirty="0">
                    <a:solidFill>
                      <a:sysClr val="windowText" lastClr="000000"/>
                    </a:solidFill>
                  </a:rPr>
                  <a:t>Verblijfplaats</a:t>
                </a:r>
              </a:p>
            </p:txBody>
          </p:sp>
          <p:sp>
            <p:nvSpPr>
              <p:cNvPr id="6" name="Rounded Rectangle 5"/>
              <p:cNvSpPr/>
              <p:nvPr/>
            </p:nvSpPr>
            <p:spPr>
              <a:xfrm>
                <a:off x="538696" y="823206"/>
                <a:ext cx="539652" cy="1186001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nl-BE" sz="1250" dirty="0">
                    <a:ea typeface="Verdana" panose="020B0604030504040204" pitchFamily="34" charset="0"/>
                    <a:cs typeface="Verdana" panose="020B0604030504040204" pitchFamily="34" charset="0"/>
                  </a:rPr>
                  <a:t>Authentieke bron (RR &amp; KSZ)</a:t>
                </a:r>
                <a:endParaRPr lang="en-US" sz="1250" dirty="0"/>
              </a:p>
            </p:txBody>
          </p:sp>
          <p:sp>
            <p:nvSpPr>
              <p:cNvPr id="7" name="Rounded Rectangle 6"/>
              <p:cNvSpPr/>
              <p:nvPr/>
            </p:nvSpPr>
            <p:spPr>
              <a:xfrm>
                <a:off x="1092874" y="823206"/>
                <a:ext cx="1138438" cy="391876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BE" sz="1200" dirty="0" err="1">
                    <a:solidFill>
                      <a:sysClr val="windowText" lastClr="000000"/>
                    </a:solidFill>
                  </a:rPr>
                  <a:t>Geboorte-datum</a:t>
                </a:r>
                <a:endParaRPr lang="nl-BE" sz="12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" name="Rounded Rectangle 7"/>
              <p:cNvSpPr/>
              <p:nvPr/>
            </p:nvSpPr>
            <p:spPr>
              <a:xfrm>
                <a:off x="1092874" y="1617331"/>
                <a:ext cx="1138438" cy="391876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BE" sz="1200" dirty="0" err="1">
                    <a:solidFill>
                      <a:sysClr val="windowText" lastClr="000000"/>
                    </a:solidFill>
                  </a:rPr>
                  <a:t>Gezins-samenstelling</a:t>
                </a:r>
                <a:endParaRPr lang="nl-BE" sz="1200" dirty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575128" y="2132856"/>
              <a:ext cx="1692616" cy="3762850"/>
              <a:chOff x="3239424" y="2132856"/>
              <a:chExt cx="1692616" cy="3762850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3239424" y="2132856"/>
                <a:ext cx="584936" cy="3762849"/>
              </a:xfrm>
              <a:prstGeom prst="roundRect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r>
                  <a:rPr lang="nl-BE" sz="1600" dirty="0"/>
                  <a:t>Sociale statuten</a:t>
                </a:r>
              </a:p>
            </p:txBody>
          </p:sp>
          <p:sp>
            <p:nvSpPr>
              <p:cNvPr id="11" name="Rounded Rectangle 10"/>
              <p:cNvSpPr/>
              <p:nvPr/>
            </p:nvSpPr>
            <p:spPr>
              <a:xfrm>
                <a:off x="3823804" y="2132857"/>
                <a:ext cx="1108236" cy="28964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BE" sz="1200" dirty="0" smtClean="0">
                    <a:solidFill>
                      <a:sysClr val="windowText" lastClr="000000"/>
                    </a:solidFill>
                  </a:rPr>
                  <a:t>FOD of OISZ</a:t>
                </a:r>
                <a:endParaRPr lang="nl-BE" sz="12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" name="Rounded Rectangle 11"/>
              <p:cNvSpPr/>
              <p:nvPr/>
            </p:nvSpPr>
            <p:spPr>
              <a:xfrm>
                <a:off x="3823804" y="2420676"/>
                <a:ext cx="1108236" cy="28964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BE" sz="1200" dirty="0">
                    <a:solidFill>
                      <a:sysClr val="windowText" lastClr="000000"/>
                    </a:solidFill>
                  </a:rPr>
                  <a:t>GRAPA  - IGO</a:t>
                </a:r>
              </a:p>
            </p:txBody>
          </p:sp>
          <p:sp>
            <p:nvSpPr>
              <p:cNvPr id="13" name="Rounded Rectangle 12"/>
              <p:cNvSpPr/>
              <p:nvPr/>
            </p:nvSpPr>
            <p:spPr>
              <a:xfrm>
                <a:off x="3823804" y="2708382"/>
                <a:ext cx="1108236" cy="28964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BE" sz="1200" dirty="0">
                    <a:solidFill>
                      <a:sysClr val="windowText" lastClr="000000"/>
                    </a:solidFill>
                  </a:rPr>
                  <a:t>RG - GI</a:t>
                </a:r>
              </a:p>
            </p:txBody>
          </p:sp>
          <p:sp>
            <p:nvSpPr>
              <p:cNvPr id="14" name="Rounded Rectangle 13"/>
              <p:cNvSpPr/>
              <p:nvPr/>
            </p:nvSpPr>
            <p:spPr>
              <a:xfrm>
                <a:off x="3823804" y="2998031"/>
                <a:ext cx="1108236" cy="28964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BE" sz="1200" dirty="0">
                    <a:solidFill>
                      <a:sysClr val="windowText" lastClr="000000"/>
                    </a:solidFill>
                  </a:rPr>
                  <a:t>ATP - THVD</a:t>
                </a:r>
              </a:p>
            </p:txBody>
          </p:sp>
          <p:sp>
            <p:nvSpPr>
              <p:cNvPr id="15" name="Rounded Rectangle 14"/>
              <p:cNvSpPr/>
              <p:nvPr/>
            </p:nvSpPr>
            <p:spPr>
              <a:xfrm>
                <a:off x="3823803" y="3283133"/>
                <a:ext cx="1108237" cy="28964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BE" sz="1200" dirty="0">
                    <a:solidFill>
                      <a:sysClr val="windowText" lastClr="000000"/>
                    </a:solidFill>
                  </a:rPr>
                  <a:t>…</a:t>
                </a:r>
              </a:p>
            </p:txBody>
          </p:sp>
          <p:sp>
            <p:nvSpPr>
              <p:cNvPr id="16" name="Rounded Rectangle 15"/>
              <p:cNvSpPr/>
              <p:nvPr/>
            </p:nvSpPr>
            <p:spPr>
              <a:xfrm>
                <a:off x="3823803" y="3575385"/>
                <a:ext cx="1108237" cy="28964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BE" sz="1200" dirty="0" smtClean="0">
                    <a:solidFill>
                      <a:sysClr val="windowText" lastClr="000000"/>
                    </a:solidFill>
                  </a:rPr>
                  <a:t>OCMW</a:t>
                </a:r>
                <a:endParaRPr lang="nl-BE" sz="12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" name="Rounded Rectangle 16"/>
              <p:cNvSpPr/>
              <p:nvPr/>
            </p:nvSpPr>
            <p:spPr>
              <a:xfrm>
                <a:off x="3823803" y="3860768"/>
                <a:ext cx="1108237" cy="28964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BE" sz="1200" dirty="0">
                    <a:solidFill>
                      <a:sysClr val="windowText" lastClr="000000"/>
                    </a:solidFill>
                  </a:rPr>
                  <a:t>RIS - LL</a:t>
                </a:r>
              </a:p>
            </p:txBody>
          </p:sp>
          <p:sp>
            <p:nvSpPr>
              <p:cNvPr id="18" name="Rounded Rectangle 17"/>
              <p:cNvSpPr/>
              <p:nvPr/>
            </p:nvSpPr>
            <p:spPr>
              <a:xfrm>
                <a:off x="3823803" y="4150416"/>
                <a:ext cx="1108237" cy="28964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BE" sz="1200" dirty="0">
                    <a:solidFill>
                      <a:sysClr val="windowText" lastClr="000000"/>
                    </a:solidFill>
                  </a:rPr>
                  <a:t>AF - EQ - LL </a:t>
                </a:r>
              </a:p>
            </p:txBody>
          </p:sp>
          <p:sp>
            <p:nvSpPr>
              <p:cNvPr id="19" name="Rounded Rectangle 18"/>
              <p:cNvSpPr/>
              <p:nvPr/>
            </p:nvSpPr>
            <p:spPr>
              <a:xfrm>
                <a:off x="3823802" y="4440557"/>
                <a:ext cx="1108238" cy="28964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BE" sz="1200" dirty="0" smtClean="0">
                    <a:solidFill>
                      <a:sysClr val="windowText" lastClr="000000"/>
                    </a:solidFill>
                  </a:rPr>
                  <a:t>DGPH</a:t>
                </a:r>
                <a:endParaRPr lang="nl-BE" sz="12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0" name="Rounded Rectangle 19"/>
              <p:cNvSpPr/>
              <p:nvPr/>
            </p:nvSpPr>
            <p:spPr>
              <a:xfrm>
                <a:off x="3823802" y="4727770"/>
                <a:ext cx="1108238" cy="28964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BE" sz="1200" dirty="0" smtClean="0">
                    <a:solidFill>
                      <a:sysClr val="windowText" lastClr="000000"/>
                    </a:solidFill>
                  </a:rPr>
                  <a:t>P1-4</a:t>
                </a:r>
                <a:endParaRPr lang="nl-BE" sz="12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1" name="Rounded Rectangle 20"/>
              <p:cNvSpPr/>
              <p:nvPr/>
            </p:nvSpPr>
            <p:spPr>
              <a:xfrm>
                <a:off x="3823802" y="5017419"/>
                <a:ext cx="1108238" cy="28964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BE" sz="1200" dirty="0" smtClean="0">
                    <a:solidFill>
                      <a:sysClr val="windowText" lastClr="000000"/>
                    </a:solidFill>
                  </a:rPr>
                  <a:t>…</a:t>
                </a:r>
                <a:endParaRPr lang="nl-BE" sz="12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2" name="Rounded Rectangle 21"/>
              <p:cNvSpPr/>
              <p:nvPr/>
            </p:nvSpPr>
            <p:spPr>
              <a:xfrm>
                <a:off x="3823802" y="5314052"/>
                <a:ext cx="1108238" cy="28964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BE" sz="1100" dirty="0" smtClean="0">
                    <a:solidFill>
                      <a:sysClr val="windowText" lastClr="000000"/>
                    </a:solidFill>
                  </a:rPr>
                  <a:t>Ziekenfondsen</a:t>
                </a:r>
                <a:endParaRPr lang="nl-BE" sz="120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3" name="Rounded Rectangle 22"/>
              <p:cNvSpPr/>
              <p:nvPr/>
            </p:nvSpPr>
            <p:spPr>
              <a:xfrm>
                <a:off x="3823802" y="5606058"/>
                <a:ext cx="1108238" cy="289648"/>
              </a:xfrm>
              <a:prstGeom prst="round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nl-BE" sz="1200" dirty="0" smtClean="0">
                    <a:solidFill>
                      <a:sysClr val="windowText" lastClr="000000"/>
                    </a:solidFill>
                  </a:rPr>
                  <a:t>BIM - BVT</a:t>
                </a:r>
                <a:endParaRPr lang="nl-BE" sz="1200" dirty="0">
                  <a:solidFill>
                    <a:sysClr val="windowText" lastClr="000000"/>
                  </a:solidFill>
                </a:endParaRPr>
              </a:p>
            </p:txBody>
          </p:sp>
        </p:grpSp>
        <p:sp>
          <p:nvSpPr>
            <p:cNvPr id="26" name="Rounded Rectangle 25"/>
            <p:cNvSpPr/>
            <p:nvPr/>
          </p:nvSpPr>
          <p:spPr>
            <a:xfrm rot="5400000">
              <a:off x="1152889" y="5446086"/>
              <a:ext cx="539652" cy="1690057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nl-BE" sz="1600" dirty="0" smtClean="0">
                  <a:ea typeface="Verdana" panose="020B0604030504040204" pitchFamily="34" charset="0"/>
                  <a:cs typeface="Verdana" panose="020B0604030504040204" pitchFamily="34" charset="0"/>
                </a:rPr>
                <a:t>Inkomsten</a:t>
              </a:r>
              <a:endParaRPr lang="en-US" sz="1600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419871" y="2591401"/>
            <a:ext cx="1706396" cy="1318750"/>
            <a:chOff x="3851919" y="2626397"/>
            <a:chExt cx="1706396" cy="1318750"/>
          </a:xfrm>
        </p:grpSpPr>
        <p:sp>
          <p:nvSpPr>
            <p:cNvPr id="28" name="Rounded Rectangle 27"/>
            <p:cNvSpPr/>
            <p:nvPr/>
          </p:nvSpPr>
          <p:spPr>
            <a:xfrm>
              <a:off x="3851920" y="2971872"/>
              <a:ext cx="1706395" cy="9732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BE" sz="1400" dirty="0">
                  <a:solidFill>
                    <a:sysClr val="windowText" lastClr="000000"/>
                  </a:solidFill>
                </a:rPr>
                <a:t>Sociaal tarief gas &amp; elektriciteit</a:t>
              </a:r>
            </a:p>
          </p:txBody>
        </p:sp>
        <p:sp>
          <p:nvSpPr>
            <p:cNvPr id="29" name="Rounded Rectangle 28"/>
            <p:cNvSpPr/>
            <p:nvPr/>
          </p:nvSpPr>
          <p:spPr>
            <a:xfrm rot="5400000">
              <a:off x="4532378" y="1945938"/>
              <a:ext cx="345478" cy="170639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fr-BE" sz="1600" dirty="0" err="1" smtClean="0"/>
                <a:t>Aanvullend</a:t>
              </a:r>
              <a:r>
                <a:rPr lang="fr-BE" sz="1600" dirty="0" smtClean="0"/>
                <a:t> </a:t>
              </a:r>
              <a:r>
                <a:rPr lang="fr-BE" sz="1600" dirty="0" err="1" smtClean="0"/>
                <a:t>recht</a:t>
              </a:r>
              <a:endParaRPr lang="en-US" sz="16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278393" y="2416925"/>
            <a:ext cx="1706396" cy="1493226"/>
            <a:chOff x="3851919" y="2451921"/>
            <a:chExt cx="1706396" cy="1493226"/>
          </a:xfrm>
        </p:grpSpPr>
        <p:sp>
          <p:nvSpPr>
            <p:cNvPr id="32" name="Rounded Rectangle 31"/>
            <p:cNvSpPr/>
            <p:nvPr/>
          </p:nvSpPr>
          <p:spPr>
            <a:xfrm>
              <a:off x="3851920" y="2971872"/>
              <a:ext cx="1706395" cy="973275"/>
            </a:xfrm>
            <a:prstGeom prst="round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nl-BE" sz="1400" dirty="0">
                  <a:solidFill>
                    <a:sysClr val="windowText" lastClr="000000"/>
                  </a:solidFill>
                </a:rPr>
                <a:t>FOD Economie &amp; </a:t>
              </a:r>
              <a:r>
                <a:rPr lang="nl-BE" sz="1400" dirty="0" smtClean="0">
                  <a:solidFill>
                    <a:schemeClr val="tx1"/>
                  </a:solidFill>
                </a:rPr>
                <a:t>nutsbedrijven</a:t>
              </a:r>
              <a:endParaRPr lang="nl-BE" sz="1400" dirty="0">
                <a:solidFill>
                  <a:schemeClr val="tx1"/>
                </a:solidFill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 rot="5400000">
              <a:off x="4435291" y="1868549"/>
              <a:ext cx="539652" cy="1706395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nl-NL" sz="1600" dirty="0" smtClean="0"/>
                <a:t>Toekennende </a:t>
              </a:r>
              <a:r>
                <a:rPr lang="nl-NL" sz="1600" dirty="0"/>
                <a:t>instanties</a:t>
              </a:r>
              <a:endParaRPr lang="en-US" sz="1600" dirty="0"/>
            </a:p>
          </p:txBody>
        </p:sp>
      </p:grpSp>
      <p:cxnSp>
        <p:nvCxnSpPr>
          <p:cNvPr id="34" name="Straight Arrow Connector 33"/>
          <p:cNvCxnSpPr>
            <a:stCxn id="8" idx="3"/>
          </p:cNvCxnSpPr>
          <p:nvPr/>
        </p:nvCxnSpPr>
        <p:spPr>
          <a:xfrm>
            <a:off x="2267744" y="1538743"/>
            <a:ext cx="1152127" cy="1579320"/>
          </a:xfrm>
          <a:prstGeom prst="straightConnector1">
            <a:avLst/>
          </a:prstGeom>
          <a:ln w="34925" cap="rnd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7" idx="3"/>
          </p:cNvCxnSpPr>
          <p:nvPr/>
        </p:nvCxnSpPr>
        <p:spPr>
          <a:xfrm flipV="1">
            <a:off x="2267744" y="3550111"/>
            <a:ext cx="1152127" cy="180955"/>
          </a:xfrm>
          <a:prstGeom prst="straightConnector1">
            <a:avLst/>
          </a:prstGeom>
          <a:ln w="34925" cap="rnd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5148064" y="3406095"/>
            <a:ext cx="1080000" cy="6335"/>
          </a:xfrm>
          <a:prstGeom prst="straightConnector1">
            <a:avLst/>
          </a:prstGeom>
          <a:ln w="34925" cap="rnd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2" idx="3"/>
          </p:cNvCxnSpPr>
          <p:nvPr/>
        </p:nvCxnSpPr>
        <p:spPr>
          <a:xfrm>
            <a:off x="2267744" y="2290974"/>
            <a:ext cx="1152127" cy="899097"/>
          </a:xfrm>
          <a:prstGeom prst="straightConnector1">
            <a:avLst/>
          </a:prstGeom>
          <a:ln w="34925" cap="rnd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stCxn id="13" idx="3"/>
          </p:cNvCxnSpPr>
          <p:nvPr/>
        </p:nvCxnSpPr>
        <p:spPr>
          <a:xfrm>
            <a:off x="2267744" y="2578680"/>
            <a:ext cx="1152127" cy="719575"/>
          </a:xfrm>
          <a:prstGeom prst="straightConnector1">
            <a:avLst/>
          </a:prstGeom>
          <a:ln w="34925" cap="rnd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14" idx="3"/>
            <a:endCxn id="28" idx="1"/>
          </p:cNvCxnSpPr>
          <p:nvPr/>
        </p:nvCxnSpPr>
        <p:spPr>
          <a:xfrm>
            <a:off x="2267744" y="2868329"/>
            <a:ext cx="1152128" cy="555185"/>
          </a:xfrm>
          <a:prstGeom prst="straightConnector1">
            <a:avLst/>
          </a:prstGeom>
          <a:ln w="34925" cap="rnd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18" idx="3"/>
          </p:cNvCxnSpPr>
          <p:nvPr/>
        </p:nvCxnSpPr>
        <p:spPr>
          <a:xfrm flipV="1">
            <a:off x="2267744" y="3622119"/>
            <a:ext cx="1152127" cy="398595"/>
          </a:xfrm>
          <a:prstGeom prst="straightConnector1">
            <a:avLst/>
          </a:prstGeom>
          <a:ln w="34925" cap="rnd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20" idx="3"/>
          </p:cNvCxnSpPr>
          <p:nvPr/>
        </p:nvCxnSpPr>
        <p:spPr>
          <a:xfrm flipV="1">
            <a:off x="2267744" y="3731066"/>
            <a:ext cx="1152127" cy="867002"/>
          </a:xfrm>
          <a:prstGeom prst="straightConnector1">
            <a:avLst/>
          </a:prstGeom>
          <a:ln w="34925" cap="rnd">
            <a:solidFill>
              <a:schemeClr val="tx1">
                <a:lumMod val="50000"/>
                <a:lumOff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8604448" y="6425813"/>
            <a:ext cx="370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/>
              <a:t>14</a:t>
            </a:r>
            <a:endParaRPr lang="fr-BE" sz="1200" dirty="0"/>
          </a:p>
        </p:txBody>
      </p:sp>
    </p:spTree>
    <p:extLst>
      <p:ext uri="{BB962C8B-B14F-4D97-AF65-F5344CB8AC3E}">
        <p14:creationId xmlns:p14="http://schemas.microsoft.com/office/powerpoint/2010/main" val="120508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1" name="AutoShape 5"/>
          <p:cNvSpPr>
            <a:spLocks noChangeAspect="1" noChangeArrowheads="1"/>
          </p:cNvSpPr>
          <p:nvPr/>
        </p:nvSpPr>
        <p:spPr bwMode="auto">
          <a:xfrm>
            <a:off x="0" y="1111250"/>
            <a:ext cx="7705725" cy="4751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BE" altLang="fr-FR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+mn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110754"/>
            <a:ext cx="8229600" cy="5198566"/>
          </a:xfrm>
        </p:spPr>
        <p:txBody>
          <a:bodyPr>
            <a:normAutofit/>
          </a:bodyPr>
          <a:lstStyle/>
          <a:p>
            <a:pPr marL="87313" indent="-87313">
              <a:buNone/>
            </a:pPr>
            <a:r>
              <a:rPr lang="nl-NL" dirty="0" smtClean="0"/>
              <a:t> </a:t>
            </a:r>
            <a:r>
              <a:rPr lang="nl-NL" sz="2200" dirty="0" smtClean="0">
                <a:solidFill>
                  <a:srgbClr val="0070C0"/>
                </a:solidFill>
              </a:rPr>
              <a:t>online </a:t>
            </a:r>
            <a:r>
              <a:rPr lang="nl-NL" sz="2200" dirty="0">
                <a:solidFill>
                  <a:srgbClr val="0070C0"/>
                </a:solidFill>
              </a:rPr>
              <a:t>raadpleging </a:t>
            </a:r>
            <a:r>
              <a:rPr lang="nl-NL" sz="2200" dirty="0"/>
              <a:t>van </a:t>
            </a:r>
            <a:r>
              <a:rPr lang="nl-NL" sz="2200" dirty="0" smtClean="0"/>
              <a:t>7 authentieke </a:t>
            </a:r>
            <a:r>
              <a:rPr lang="nl-NL" sz="2200" dirty="0"/>
              <a:t>bronnen door de </a:t>
            </a:r>
            <a:r>
              <a:rPr lang="nl-NL" sz="2200" dirty="0" smtClean="0"/>
              <a:t> toekennende </a:t>
            </a:r>
            <a:r>
              <a:rPr lang="nl-NL" sz="2200" dirty="0"/>
              <a:t>instanties </a:t>
            </a:r>
            <a:r>
              <a:rPr lang="nl-NL" sz="2200" dirty="0" smtClean="0"/>
              <a:t>(2 </a:t>
            </a:r>
            <a:r>
              <a:rPr lang="nl-BE" altLang="en-US" sz="2000" smtClean="0">
                <a:sym typeface="Arial" charset="0"/>
              </a:rPr>
              <a:t>authentieke bronnen </a:t>
            </a:r>
            <a:r>
              <a:rPr lang="nl-BE" altLang="en-US" sz="2000" dirty="0">
                <a:sym typeface="Arial" charset="0"/>
              </a:rPr>
              <a:t>momenteel </a:t>
            </a:r>
            <a:r>
              <a:rPr lang="nl-BE" altLang="en-US" sz="2000">
                <a:sym typeface="Arial" charset="0"/>
              </a:rPr>
              <a:t>in </a:t>
            </a:r>
            <a:r>
              <a:rPr lang="nl-BE" altLang="en-US" sz="2000" smtClean="0">
                <a:sym typeface="Arial" charset="0"/>
              </a:rPr>
              <a:t>voorbereiding)</a:t>
            </a:r>
            <a:endParaRPr lang="nl-NL" sz="2200" dirty="0"/>
          </a:p>
          <a:p>
            <a:pPr lvl="1"/>
            <a:r>
              <a:rPr lang="nl-NL" dirty="0"/>
              <a:t>aan het loket voor specifieke dossiers</a:t>
            </a:r>
          </a:p>
          <a:p>
            <a:pPr lvl="1"/>
            <a:r>
              <a:rPr lang="nl-NL" dirty="0" smtClean="0"/>
              <a:t>hierdoor </a:t>
            </a:r>
            <a:r>
              <a:rPr lang="nl-NL" dirty="0"/>
              <a:t>kan een recht worden toegekend aan elke potentiële </a:t>
            </a:r>
            <a:r>
              <a:rPr lang="nl-NL" dirty="0" smtClean="0"/>
              <a:t>rechthebbende die </a:t>
            </a:r>
            <a:r>
              <a:rPr lang="nl-NL" dirty="0"/>
              <a:t>niet op voorhand gekend </a:t>
            </a:r>
            <a:r>
              <a:rPr lang="nl-NL" dirty="0" smtClean="0"/>
              <a:t>is</a:t>
            </a:r>
            <a:endParaRPr lang="nl-NL" dirty="0"/>
          </a:p>
          <a:p>
            <a:pPr lvl="2"/>
            <a:r>
              <a:rPr lang="nl-NL" sz="1700" dirty="0"/>
              <a:t>gebruiker van het openbaar vervoer </a:t>
            </a:r>
            <a:endParaRPr lang="nl-NL" sz="1700" dirty="0" smtClean="0"/>
          </a:p>
          <a:p>
            <a:pPr lvl="2"/>
            <a:endParaRPr lang="nl-NL" sz="600" dirty="0" smtClean="0"/>
          </a:p>
          <a:p>
            <a:pPr lvl="1"/>
            <a:r>
              <a:rPr lang="nl-BE" dirty="0" smtClean="0"/>
              <a:t>enkele voorbeelden</a:t>
            </a:r>
            <a:r>
              <a:rPr lang="en-US" dirty="0" smtClean="0"/>
              <a:t> </a:t>
            </a:r>
          </a:p>
          <a:p>
            <a:pPr lvl="2"/>
            <a:endParaRPr lang="nl-BE" sz="600" dirty="0" smtClean="0"/>
          </a:p>
          <a:p>
            <a:pPr lvl="2"/>
            <a:r>
              <a:rPr lang="nl-BE" sz="1700" dirty="0" smtClean="0"/>
              <a:t>aanvullende gezinsbijslag in de Duitstalige Gemeenschap en in het Waals Gewest</a:t>
            </a:r>
          </a:p>
          <a:p>
            <a:pPr lvl="2">
              <a:lnSpc>
                <a:spcPct val="90000"/>
              </a:lnSpc>
              <a:defRPr/>
            </a:pPr>
            <a:r>
              <a:rPr lang="nl-BE" altLang="en-US" sz="1700" dirty="0" smtClean="0">
                <a:sym typeface="Arial" charset="0"/>
              </a:rPr>
              <a:t>bijkomende dienstencheques (WSE)</a:t>
            </a:r>
          </a:p>
          <a:p>
            <a:pPr lvl="2">
              <a:lnSpc>
                <a:spcPct val="90000"/>
              </a:lnSpc>
              <a:defRPr/>
            </a:pPr>
            <a:r>
              <a:rPr lang="nl-BE" altLang="en-US" sz="1700" dirty="0" smtClean="0">
                <a:sym typeface="Arial" charset="0"/>
              </a:rPr>
              <a:t>kaart verhoogde tegemoetkoming en kaart kosteloze begeleider (NMBS) </a:t>
            </a:r>
          </a:p>
          <a:p>
            <a:pPr lvl="2">
              <a:lnSpc>
                <a:spcPct val="90000"/>
              </a:lnSpc>
              <a:defRPr/>
            </a:pPr>
            <a:r>
              <a:rPr lang="nl-BE" altLang="en-US" sz="1700" dirty="0" err="1">
                <a:sym typeface="Arial" charset="0"/>
              </a:rPr>
              <a:t>b</a:t>
            </a:r>
            <a:r>
              <a:rPr lang="nl-BE" altLang="en-US" sz="1700" dirty="0" err="1" smtClean="0">
                <a:sym typeface="Arial" charset="0"/>
              </a:rPr>
              <a:t>russel’Air</a:t>
            </a:r>
            <a:r>
              <a:rPr lang="nl-BE" altLang="en-US" sz="1700" dirty="0" smtClean="0">
                <a:sym typeface="Arial" charset="0"/>
              </a:rPr>
              <a:t> premie (Brussel Mobiliteit)</a:t>
            </a:r>
          </a:p>
          <a:p>
            <a:pPr lvl="2"/>
            <a:endParaRPr lang="fr-FR" i="1" dirty="0"/>
          </a:p>
          <a:p>
            <a:pPr marL="457200" lvl="1" indent="0">
              <a:buNone/>
            </a:pPr>
            <a:endParaRPr lang="fr-BE" dirty="0" smtClean="0"/>
          </a:p>
          <a:p>
            <a:endParaRPr lang="fr-BE" sz="1800" dirty="0" smtClean="0"/>
          </a:p>
          <a:p>
            <a:pPr marL="457200" lvl="1" indent="0">
              <a:buNone/>
            </a:pPr>
            <a:endParaRPr lang="fr-BE" sz="1400" dirty="0"/>
          </a:p>
          <a:p>
            <a:pPr marL="971550" lvl="2" indent="-171450">
              <a:buFont typeface="Arial" panose="020B0604020202020204" pitchFamily="34" charset="0"/>
              <a:buChar char="•"/>
            </a:pPr>
            <a:endParaRPr lang="fr-BE" sz="1200" dirty="0"/>
          </a:p>
          <a:p>
            <a:pPr marL="971550" lvl="2" indent="-171450">
              <a:buFont typeface="Arial" panose="020B0604020202020204" pitchFamily="34" charset="0"/>
              <a:buChar char="•"/>
            </a:pPr>
            <a:endParaRPr lang="fr-BE" sz="1200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114"/>
          </a:xfrm>
        </p:spPr>
        <p:txBody>
          <a:bodyPr/>
          <a:lstStyle/>
          <a:p>
            <a:r>
              <a:rPr lang="nl-BE" dirty="0" smtClean="0">
                <a:solidFill>
                  <a:srgbClr val="0070C0"/>
                </a:solidFill>
              </a:rPr>
              <a:t>Huidige aanpak – GSS-project</a:t>
            </a:r>
            <a:endParaRPr lang="nl-BE" dirty="0">
              <a:solidFill>
                <a:srgbClr val="0070C0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51520" y="1196752"/>
            <a:ext cx="287867" cy="2794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350" dirty="0" smtClean="0"/>
              <a:t>2</a:t>
            </a:r>
            <a:endParaRPr lang="en-US" sz="1350" dirty="0"/>
          </a:p>
        </p:txBody>
      </p:sp>
      <p:sp>
        <p:nvSpPr>
          <p:cNvPr id="9" name="TextBox 8"/>
          <p:cNvSpPr txBox="1"/>
          <p:nvPr/>
        </p:nvSpPr>
        <p:spPr>
          <a:xfrm>
            <a:off x="8604448" y="6425813"/>
            <a:ext cx="370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/>
              <a:t>15</a:t>
            </a:r>
            <a:endParaRPr lang="fr-BE" sz="1200" dirty="0"/>
          </a:p>
        </p:txBody>
      </p:sp>
    </p:spTree>
    <p:extLst>
      <p:ext uri="{BB962C8B-B14F-4D97-AF65-F5344CB8AC3E}">
        <p14:creationId xmlns:p14="http://schemas.microsoft.com/office/powerpoint/2010/main" val="3700107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0070C0"/>
                </a:solidFill>
              </a:rPr>
              <a:t>Bijkomende aanpak</a:t>
            </a:r>
            <a:endParaRPr lang="nl-BE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147248" cy="51125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 smtClean="0"/>
              <a:t>sinds februari 2019 </a:t>
            </a:r>
            <a:r>
              <a:rPr lang="nl-BE" dirty="0" err="1" smtClean="0">
                <a:solidFill>
                  <a:srgbClr val="0070C0"/>
                </a:solidFill>
              </a:rPr>
              <a:t>MyBEnefits.fgov</a:t>
            </a:r>
            <a:r>
              <a:rPr lang="nl-BE" dirty="0" smtClean="0">
                <a:solidFill>
                  <a:srgbClr val="0070C0"/>
                </a:solidFill>
              </a:rPr>
              <a:t> </a:t>
            </a:r>
          </a:p>
          <a:p>
            <a:endParaRPr lang="nl-NL" sz="600" dirty="0" smtClean="0"/>
          </a:p>
          <a:p>
            <a:pPr lvl="1"/>
            <a:r>
              <a:rPr lang="nl-NL" dirty="0" smtClean="0"/>
              <a:t>bijkomende </a:t>
            </a:r>
            <a:r>
              <a:rPr lang="nl-NL" dirty="0"/>
              <a:t>tool </a:t>
            </a:r>
            <a:r>
              <a:rPr lang="nl-BE" dirty="0"/>
              <a:t>via een </a:t>
            </a:r>
            <a:r>
              <a:rPr lang="nl-BE" dirty="0">
                <a:solidFill>
                  <a:srgbClr val="0070C0"/>
                </a:solidFill>
              </a:rPr>
              <a:t>mobiele app &amp; </a:t>
            </a:r>
            <a:r>
              <a:rPr lang="nl-BE" dirty="0" smtClean="0">
                <a:solidFill>
                  <a:srgbClr val="0070C0"/>
                </a:solidFill>
              </a:rPr>
              <a:t>webtoepassing</a:t>
            </a:r>
          </a:p>
          <a:p>
            <a:pPr lvl="1"/>
            <a:endParaRPr lang="nl-NL" sz="600" dirty="0" smtClean="0"/>
          </a:p>
          <a:p>
            <a:pPr lvl="1"/>
            <a:r>
              <a:rPr lang="nl-NL" dirty="0" smtClean="0"/>
              <a:t>waarmee </a:t>
            </a:r>
            <a:r>
              <a:rPr lang="nl-NL" dirty="0"/>
              <a:t>de </a:t>
            </a:r>
            <a:r>
              <a:rPr lang="nl-NL" dirty="0">
                <a:solidFill>
                  <a:srgbClr val="0070C0"/>
                </a:solidFill>
              </a:rPr>
              <a:t>burger zijn sociale </a:t>
            </a:r>
            <a:r>
              <a:rPr lang="nl-NL" dirty="0" smtClean="0">
                <a:solidFill>
                  <a:srgbClr val="0070C0"/>
                </a:solidFill>
              </a:rPr>
              <a:t>statuten </a:t>
            </a:r>
            <a:r>
              <a:rPr lang="nl-NL" dirty="0"/>
              <a:t>op de datum van de dag</a:t>
            </a:r>
            <a:r>
              <a:rPr lang="nl-NL" dirty="0" smtClean="0"/>
              <a:t> </a:t>
            </a:r>
            <a:r>
              <a:rPr lang="nl-NL" dirty="0">
                <a:solidFill>
                  <a:srgbClr val="0070C0"/>
                </a:solidFill>
              </a:rPr>
              <a:t>zelf kan</a:t>
            </a:r>
            <a:r>
              <a:rPr lang="nl-NL" dirty="0" smtClean="0"/>
              <a:t> </a:t>
            </a:r>
            <a:r>
              <a:rPr lang="nl-NL" dirty="0" smtClean="0">
                <a:solidFill>
                  <a:srgbClr val="0070C0"/>
                </a:solidFill>
              </a:rPr>
              <a:t>raadplegen</a:t>
            </a:r>
            <a:r>
              <a:rPr lang="nl-NL" dirty="0" smtClean="0"/>
              <a:t> en aantonen om </a:t>
            </a:r>
            <a:r>
              <a:rPr lang="nl-NL" dirty="0"/>
              <a:t>zijn rechten beter te laten gelden bij de </a:t>
            </a:r>
            <a:r>
              <a:rPr lang="nl-NL" dirty="0" smtClean="0"/>
              <a:t>verschillende </a:t>
            </a:r>
            <a:r>
              <a:rPr lang="nl-NL" dirty="0"/>
              <a:t>toekennende </a:t>
            </a:r>
            <a:r>
              <a:rPr lang="nl-NL" dirty="0" smtClean="0"/>
              <a:t>instanties</a:t>
            </a:r>
          </a:p>
          <a:p>
            <a:pPr lvl="1"/>
            <a:endParaRPr lang="nl-NL" sz="600" dirty="0" smtClean="0"/>
          </a:p>
          <a:p>
            <a:pPr lvl="1"/>
            <a:r>
              <a:rPr lang="nl-NL" dirty="0"/>
              <a:t>w</a:t>
            </a:r>
            <a:r>
              <a:rPr lang="nl-NL" dirty="0" smtClean="0"/>
              <a:t>aarmee de </a:t>
            </a:r>
            <a:r>
              <a:rPr lang="nl-NL" dirty="0">
                <a:solidFill>
                  <a:srgbClr val="0070C0"/>
                </a:solidFill>
              </a:rPr>
              <a:t>professionele </a:t>
            </a:r>
            <a:r>
              <a:rPr lang="nl-NL" dirty="0" smtClean="0">
                <a:solidFill>
                  <a:srgbClr val="0070C0"/>
                </a:solidFill>
              </a:rPr>
              <a:t>gebruiker</a:t>
            </a:r>
            <a:r>
              <a:rPr lang="nl-NL" dirty="0" smtClean="0"/>
              <a:t>, </a:t>
            </a:r>
            <a:r>
              <a:rPr lang="nl-NL" dirty="0"/>
              <a:t>voornamelijk de toekennende instanties die geen klassieke partners van de KSZ </a:t>
            </a:r>
            <a:r>
              <a:rPr lang="nl-NL" dirty="0" smtClean="0"/>
              <a:t>zijn, </a:t>
            </a:r>
            <a:r>
              <a:rPr lang="nl-NL" dirty="0" smtClean="0">
                <a:solidFill>
                  <a:srgbClr val="0070C0"/>
                </a:solidFill>
              </a:rPr>
              <a:t>de </a:t>
            </a:r>
            <a:r>
              <a:rPr lang="nl-NL" dirty="0">
                <a:solidFill>
                  <a:srgbClr val="0070C0"/>
                </a:solidFill>
              </a:rPr>
              <a:t>huidige gegevens kan controleren</a:t>
            </a:r>
          </a:p>
          <a:p>
            <a:pPr lvl="2"/>
            <a:r>
              <a:rPr lang="nl-NL" sz="1800" dirty="0"/>
              <a:t>actoren die typisch niet rechtstreeks met de KSZ samenwerken (bv. : sport, kinderopvang, musea, vrijetijdscentra, </a:t>
            </a:r>
            <a:r>
              <a:rPr lang="nl-NL" sz="1800" dirty="0" smtClean="0"/>
              <a:t>pretparken, …)</a:t>
            </a:r>
            <a:endParaRPr lang="nl-NL" sz="1800" dirty="0"/>
          </a:p>
          <a:p>
            <a:pPr lvl="2"/>
            <a:r>
              <a:rPr lang="nl-NL" sz="1800" dirty="0"/>
              <a:t>actoren die (nog) niet over een automatische gegevensstroom </a:t>
            </a:r>
            <a:r>
              <a:rPr lang="nl-NL" sz="1800" dirty="0" smtClean="0"/>
              <a:t>beschikken (bv: </a:t>
            </a:r>
            <a:r>
              <a:rPr lang="nl-NL" sz="1800" dirty="0"/>
              <a:t>pro deo rechtsbijstand, korting </a:t>
            </a:r>
            <a:r>
              <a:rPr lang="nl-NL" sz="1800" dirty="0" smtClean="0"/>
              <a:t>gemeentebelasting, …) </a:t>
            </a:r>
          </a:p>
          <a:p>
            <a:pPr lvl="1"/>
            <a:r>
              <a:rPr lang="nl-BE" altLang="en-US" sz="1900" dirty="0" smtClean="0">
                <a:sym typeface="Arial" charset="0"/>
              </a:rPr>
              <a:t>waarmee de burger en de professional voordelen in de sector van cultuur sport en ontspanning kunnen raadplegen/melden</a:t>
            </a:r>
          </a:p>
          <a:p>
            <a:pPr lvl="1"/>
            <a:endParaRPr lang="nl-NL" sz="2400" dirty="0"/>
          </a:p>
          <a:p>
            <a:pPr lvl="1"/>
            <a:endParaRPr lang="nl-NL" sz="2200" dirty="0" smtClean="0"/>
          </a:p>
        </p:txBody>
      </p:sp>
      <p:sp>
        <p:nvSpPr>
          <p:cNvPr id="5" name="Oval 4"/>
          <p:cNvSpPr/>
          <p:nvPr/>
        </p:nvSpPr>
        <p:spPr>
          <a:xfrm>
            <a:off x="216000" y="1412776"/>
            <a:ext cx="287867" cy="2794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350" dirty="0" smtClean="0"/>
              <a:t>3</a:t>
            </a:r>
            <a:endParaRPr lang="en-US" sz="1350" dirty="0"/>
          </a:p>
        </p:txBody>
      </p:sp>
      <p:sp>
        <p:nvSpPr>
          <p:cNvPr id="7" name="TextBox 6"/>
          <p:cNvSpPr txBox="1"/>
          <p:nvPr/>
        </p:nvSpPr>
        <p:spPr>
          <a:xfrm>
            <a:off x="8604448" y="6425813"/>
            <a:ext cx="370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/>
              <a:t>16</a:t>
            </a:r>
            <a:endParaRPr lang="fr-BE" sz="1200" dirty="0"/>
          </a:p>
        </p:txBody>
      </p:sp>
    </p:spTree>
    <p:extLst>
      <p:ext uri="{BB962C8B-B14F-4D97-AF65-F5344CB8AC3E}">
        <p14:creationId xmlns:p14="http://schemas.microsoft.com/office/powerpoint/2010/main" val="123487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922337"/>
          </a:xfrm>
        </p:spPr>
        <p:txBody>
          <a:bodyPr/>
          <a:lstStyle/>
          <a:p>
            <a:r>
              <a:rPr lang="nl-BE" dirty="0" smtClean="0">
                <a:solidFill>
                  <a:srgbClr val="0070C0"/>
                </a:solidFill>
              </a:rPr>
              <a:t>Veilig aanmelden</a:t>
            </a:r>
            <a:endParaRPr lang="nl-BE" altLang="fr-FR" dirty="0" smtClean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8925" y="1340768"/>
            <a:ext cx="7307412" cy="517592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  <a:defRPr/>
            </a:pPr>
            <a:r>
              <a:rPr lang="nl-BE" dirty="0" smtClean="0"/>
              <a:t> </a:t>
            </a:r>
            <a:r>
              <a:rPr lang="nl-BE" dirty="0" smtClean="0">
                <a:solidFill>
                  <a:srgbClr val="0070C0"/>
                </a:solidFill>
              </a:rPr>
              <a:t>burger : identificatie nodig</a:t>
            </a:r>
          </a:p>
          <a:p>
            <a:pPr lvl="1">
              <a:defRPr/>
            </a:pPr>
            <a:r>
              <a:rPr lang="nl-BE" dirty="0" smtClean="0"/>
              <a:t>statuut raadplegen </a:t>
            </a:r>
          </a:p>
          <a:p>
            <a:pPr marL="857250" lvl="2" indent="0">
              <a:buNone/>
              <a:defRPr/>
            </a:pPr>
            <a:r>
              <a:rPr lang="nl-BE" dirty="0" err="1" smtClean="0">
                <a:solidFill>
                  <a:srgbClr val="0070C0"/>
                </a:solidFill>
              </a:rPr>
              <a:t>Privacy-gevoelige</a:t>
            </a:r>
            <a:r>
              <a:rPr lang="nl-BE" dirty="0" smtClean="0">
                <a:solidFill>
                  <a:srgbClr val="0070C0"/>
                </a:solidFill>
              </a:rPr>
              <a:t> informatie: voldoende hoog veiligheidsniveau</a:t>
            </a:r>
          </a:p>
          <a:p>
            <a:pPr lvl="2">
              <a:defRPr/>
            </a:pPr>
            <a:r>
              <a:rPr lang="nl-BE" dirty="0" err="1" smtClean="0"/>
              <a:t>e-ID</a:t>
            </a:r>
            <a:endParaRPr lang="nl-BE" dirty="0" smtClean="0"/>
          </a:p>
          <a:p>
            <a:pPr lvl="2">
              <a:defRPr/>
            </a:pPr>
            <a:r>
              <a:rPr lang="nl-BE" dirty="0" smtClean="0"/>
              <a:t>ITSME </a:t>
            </a:r>
          </a:p>
          <a:p>
            <a:pPr lvl="2">
              <a:defRPr/>
            </a:pPr>
            <a:r>
              <a:rPr lang="nl-BE" dirty="0" smtClean="0"/>
              <a:t>Time-</a:t>
            </a:r>
            <a:r>
              <a:rPr lang="nl-BE" dirty="0" err="1" smtClean="0"/>
              <a:t>based</a:t>
            </a:r>
            <a:r>
              <a:rPr lang="nl-BE" dirty="0" smtClean="0"/>
              <a:t> </a:t>
            </a:r>
            <a:r>
              <a:rPr lang="nl-BE" dirty="0" err="1" smtClean="0"/>
              <a:t>One</a:t>
            </a:r>
            <a:r>
              <a:rPr lang="nl-BE" dirty="0" smtClean="0"/>
              <a:t>-Time Password </a:t>
            </a:r>
          </a:p>
          <a:p>
            <a:pPr lvl="2">
              <a:defRPr/>
            </a:pPr>
            <a:r>
              <a:rPr lang="nl-BE" dirty="0" smtClean="0"/>
              <a:t>Token </a:t>
            </a:r>
          </a:p>
          <a:p>
            <a:pPr lvl="1">
              <a:defRPr/>
            </a:pPr>
            <a:r>
              <a:rPr lang="nl-BE" dirty="0" smtClean="0"/>
              <a:t>QR-code aanmaken / evt. afdrukken (enkel via website)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nl-BE" dirty="0" smtClean="0">
              <a:solidFill>
                <a:srgbClr val="0070C0"/>
              </a:solidFill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nl-BE" dirty="0" smtClean="0"/>
              <a:t> </a:t>
            </a:r>
            <a:r>
              <a:rPr lang="nl-BE" dirty="0" smtClean="0">
                <a:solidFill>
                  <a:srgbClr val="0070C0"/>
                </a:solidFill>
              </a:rPr>
              <a:t>professional : geen identificatie nodig</a:t>
            </a:r>
          </a:p>
          <a:p>
            <a:pPr lvl="1">
              <a:defRPr/>
            </a:pPr>
            <a:r>
              <a:rPr lang="nl-BE" dirty="0" smtClean="0"/>
              <a:t>QR-code / unieke code, aangeboden door burger, uitlezen</a:t>
            </a:r>
          </a:p>
          <a:p>
            <a:pPr lvl="1">
              <a:defRPr/>
            </a:pPr>
            <a:r>
              <a:rPr lang="nl-BE" dirty="0" smtClean="0"/>
              <a:t>minimale informatie: statuut, postcode, controlegetal RRN-nummer</a:t>
            </a:r>
            <a:endParaRPr lang="nl-BE" dirty="0"/>
          </a:p>
        </p:txBody>
      </p:sp>
      <p:grpSp>
        <p:nvGrpSpPr>
          <p:cNvPr id="2" name="Group 1"/>
          <p:cNvGrpSpPr/>
          <p:nvPr/>
        </p:nvGrpSpPr>
        <p:grpSpPr>
          <a:xfrm>
            <a:off x="7092280" y="1732843"/>
            <a:ext cx="1321705" cy="1624149"/>
            <a:chOff x="7446398" y="1871748"/>
            <a:chExt cx="1321705" cy="1624149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596336" y="2609999"/>
              <a:ext cx="1021829" cy="88589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446398" y="1871748"/>
              <a:ext cx="1321705" cy="538473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8604448" y="6425813"/>
            <a:ext cx="370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/>
              <a:t>17</a:t>
            </a:r>
            <a:endParaRPr lang="fr-BE" sz="1200" dirty="0"/>
          </a:p>
        </p:txBody>
      </p:sp>
    </p:spTree>
    <p:extLst>
      <p:ext uri="{BB962C8B-B14F-4D97-AF65-F5344CB8AC3E}">
        <p14:creationId xmlns:p14="http://schemas.microsoft.com/office/powerpoint/2010/main" val="1249831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0070C0"/>
                </a:solidFill>
              </a:rPr>
              <a:t>Mobiele App</a:t>
            </a:r>
            <a:endParaRPr lang="nl-BE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/>
          </a:bodyPr>
          <a:lstStyle/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pPr marL="0" indent="0">
              <a:buNone/>
            </a:pPr>
            <a:endParaRPr lang="fr-BE" dirty="0"/>
          </a:p>
        </p:txBody>
      </p:sp>
      <p:sp>
        <p:nvSpPr>
          <p:cNvPr id="5" name="Rectangle 4"/>
          <p:cNvSpPr/>
          <p:nvPr/>
        </p:nvSpPr>
        <p:spPr>
          <a:xfrm>
            <a:off x="1187624" y="5517232"/>
            <a:ext cx="6913984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fr-BE" sz="1600" dirty="0"/>
              <a:t>De </a:t>
            </a:r>
            <a:r>
              <a:rPr lang="fr-BE" sz="1600" dirty="0" err="1"/>
              <a:t>toepassing</a:t>
            </a:r>
            <a:r>
              <a:rPr lang="fr-BE" sz="1600" dirty="0"/>
              <a:t> </a:t>
            </a:r>
            <a:r>
              <a:rPr lang="fr-BE" sz="1600" dirty="0" err="1"/>
              <a:t>MyBEnefits</a:t>
            </a:r>
            <a:r>
              <a:rPr lang="fr-BE" sz="1600" dirty="0"/>
              <a:t> </a:t>
            </a:r>
            <a:r>
              <a:rPr lang="fr-BE" sz="1600" dirty="0" err="1"/>
              <a:t>is</a:t>
            </a:r>
            <a:r>
              <a:rPr lang="fr-BE" sz="1600" dirty="0"/>
              <a:t> </a:t>
            </a:r>
            <a:r>
              <a:rPr lang="fr-BE" sz="1600" dirty="0" err="1"/>
              <a:t>beschikbaar</a:t>
            </a:r>
            <a:r>
              <a:rPr lang="fr-BE" sz="1600" dirty="0"/>
              <a:t> in </a:t>
            </a:r>
            <a:r>
              <a:rPr lang="fr-BE" sz="1600" dirty="0" err="1"/>
              <a:t>mobiele</a:t>
            </a:r>
            <a:r>
              <a:rPr lang="fr-BE" sz="1600" dirty="0"/>
              <a:t> en in </a:t>
            </a:r>
            <a:r>
              <a:rPr lang="fr-BE" sz="1600" dirty="0" err="1"/>
              <a:t>webversie</a:t>
            </a:r>
            <a:r>
              <a:rPr lang="fr-BE" sz="1600" dirty="0"/>
              <a:t>.</a:t>
            </a:r>
          </a:p>
          <a:p>
            <a:pPr lvl="1"/>
            <a:r>
              <a:rPr lang="fr-BE" sz="1600" dirty="0" err="1"/>
              <a:t>beschikbaar</a:t>
            </a:r>
            <a:r>
              <a:rPr lang="fr-BE" sz="1600" dirty="0"/>
              <a:t> </a:t>
            </a:r>
            <a:r>
              <a:rPr lang="fr-BE" sz="1600" dirty="0" err="1"/>
              <a:t>voor</a:t>
            </a:r>
            <a:r>
              <a:rPr lang="fr-BE" sz="1600" dirty="0"/>
              <a:t> Android </a:t>
            </a:r>
            <a:r>
              <a:rPr lang="fr-BE" sz="1600" dirty="0" err="1" smtClean="0"/>
              <a:t>vanuit</a:t>
            </a:r>
            <a:r>
              <a:rPr lang="fr-BE" sz="1600" dirty="0"/>
              <a:t> </a:t>
            </a:r>
            <a:r>
              <a:rPr lang="fr-BE" sz="1600" u="sng" dirty="0">
                <a:hlinkClick r:id="rId2"/>
              </a:rPr>
              <a:t>Google Play.</a:t>
            </a:r>
            <a:endParaRPr lang="fr-BE" sz="1600" dirty="0"/>
          </a:p>
          <a:p>
            <a:pPr lvl="1"/>
            <a:r>
              <a:rPr lang="fr-BE" sz="1600" dirty="0" err="1"/>
              <a:t>beschikbaar</a:t>
            </a:r>
            <a:r>
              <a:rPr lang="fr-BE" sz="1600" dirty="0"/>
              <a:t> </a:t>
            </a:r>
            <a:r>
              <a:rPr lang="fr-BE" sz="1600" dirty="0" err="1"/>
              <a:t>voor</a:t>
            </a:r>
            <a:r>
              <a:rPr lang="fr-BE" sz="1600" dirty="0"/>
              <a:t> Apple </a:t>
            </a:r>
            <a:r>
              <a:rPr lang="fr-BE" sz="1600" dirty="0" err="1" smtClean="0"/>
              <a:t>vanuit</a:t>
            </a:r>
            <a:r>
              <a:rPr lang="fr-BE" sz="1600" dirty="0"/>
              <a:t> </a:t>
            </a:r>
            <a:r>
              <a:rPr lang="fr-BE" sz="1600" u="sng" dirty="0">
                <a:hlinkClick r:id="rId3"/>
              </a:rPr>
              <a:t>App store</a:t>
            </a:r>
            <a:r>
              <a:rPr lang="fr-BE" sz="1600" dirty="0"/>
              <a:t>.</a:t>
            </a:r>
          </a:p>
          <a:p>
            <a:pPr lvl="1"/>
            <a:r>
              <a:rPr lang="fr-BE" sz="1600" dirty="0" err="1"/>
              <a:t>beschikbaar</a:t>
            </a:r>
            <a:r>
              <a:rPr lang="fr-BE" sz="1600" dirty="0"/>
              <a:t> via de </a:t>
            </a:r>
            <a:r>
              <a:rPr lang="fr-BE" sz="1600" dirty="0" err="1"/>
              <a:t>website</a:t>
            </a:r>
            <a:r>
              <a:rPr lang="fr-BE" sz="1600" dirty="0"/>
              <a:t> </a:t>
            </a:r>
            <a:r>
              <a:rPr lang="fr-BE" sz="1600" u="sng" dirty="0">
                <a:hlinkClick r:id="rId4"/>
              </a:rPr>
              <a:t>mybenefits.fgov.be</a:t>
            </a:r>
            <a:r>
              <a:rPr lang="fr-BE" sz="1600" dirty="0"/>
              <a:t> </a:t>
            </a:r>
          </a:p>
          <a:p>
            <a:pPr marL="685800" lvl="1" indent="-285750">
              <a:buFont typeface="Wingdings" panose="05000000000000000000" pitchFamily="2" charset="2"/>
              <a:buChar char="à"/>
              <a:defRPr/>
            </a:pPr>
            <a:endParaRPr kumimoji="0" lang="fr-B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59832" y="866724"/>
            <a:ext cx="2808312" cy="4650507"/>
          </a:xfrm>
          <a:prstGeom prst="rect">
            <a:avLst/>
          </a:prstGeom>
        </p:spPr>
      </p:pic>
      <p:sp>
        <p:nvSpPr>
          <p:cNvPr id="8" name="Wave 7"/>
          <p:cNvSpPr/>
          <p:nvPr/>
        </p:nvSpPr>
        <p:spPr>
          <a:xfrm rot="820728">
            <a:off x="6117867" y="280581"/>
            <a:ext cx="1060838" cy="1021245"/>
          </a:xfrm>
          <a:prstGeom prst="wav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.</a:t>
            </a:r>
            <a:r>
              <a:rPr lang="fr-BE" dirty="0" err="1" smtClean="0"/>
              <a:t>fgov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604448" y="6425813"/>
            <a:ext cx="370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/>
              <a:t>18</a:t>
            </a:r>
            <a:endParaRPr lang="fr-BE" sz="1200" dirty="0"/>
          </a:p>
        </p:txBody>
      </p:sp>
    </p:spTree>
    <p:extLst>
      <p:ext uri="{BB962C8B-B14F-4D97-AF65-F5344CB8AC3E}">
        <p14:creationId xmlns:p14="http://schemas.microsoft.com/office/powerpoint/2010/main" val="2975815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0070C0"/>
                </a:solidFill>
              </a:rPr>
              <a:t>Burger - raadplegen &amp; code creëren</a:t>
            </a:r>
            <a:endParaRPr lang="nl-BE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1340768"/>
            <a:ext cx="3029069" cy="50405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5976" y="1376079"/>
            <a:ext cx="4181282" cy="484748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604448" y="6425813"/>
            <a:ext cx="370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/>
              <a:t>19</a:t>
            </a:r>
            <a:endParaRPr lang="fr-BE" sz="1200" dirty="0"/>
          </a:p>
        </p:txBody>
      </p:sp>
    </p:spTree>
    <p:extLst>
      <p:ext uri="{BB962C8B-B14F-4D97-AF65-F5344CB8AC3E}">
        <p14:creationId xmlns:p14="http://schemas.microsoft.com/office/powerpoint/2010/main" val="1493864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>
                <a:solidFill>
                  <a:srgbClr val="0070C0"/>
                </a:solidFill>
              </a:rPr>
              <a:t>Aanvullende rechten</a:t>
            </a:r>
            <a:endParaRPr lang="en-US" strike="sngStrike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 </a:t>
            </a:r>
            <a:r>
              <a:rPr lang="nl-NL" dirty="0" smtClean="0">
                <a:solidFill>
                  <a:srgbClr val="0070C0"/>
                </a:solidFill>
              </a:rPr>
              <a:t>‘sociaal statuut’ </a:t>
            </a:r>
            <a:r>
              <a:rPr lang="nl-NL" dirty="0" smtClean="0"/>
              <a:t>voor ca. 2 miljoen burgers in België </a:t>
            </a:r>
          </a:p>
          <a:p>
            <a:pPr lvl="1"/>
            <a:r>
              <a:rPr lang="nl-NL" dirty="0" smtClean="0"/>
              <a:t>beperkt inkomen </a:t>
            </a:r>
          </a:p>
          <a:p>
            <a:pPr lvl="1"/>
            <a:r>
              <a:rPr lang="nl-NL" dirty="0" smtClean="0"/>
              <a:t>handicap, fysieke of mentale beperking</a:t>
            </a:r>
          </a:p>
          <a:p>
            <a:pPr lvl="1"/>
            <a:r>
              <a:rPr lang="nl-NL" dirty="0" smtClean="0"/>
              <a:t>kind met bijzondere noden</a:t>
            </a:r>
          </a:p>
          <a:p>
            <a:endParaRPr lang="nl-NL" sz="600" dirty="0" smtClean="0"/>
          </a:p>
          <a:p>
            <a:r>
              <a:rPr lang="nl-NL" dirty="0" smtClean="0"/>
              <a:t>burgers met sociaal statuut krijgen </a:t>
            </a:r>
            <a:r>
              <a:rPr lang="nl-NL" dirty="0" smtClean="0">
                <a:solidFill>
                  <a:srgbClr val="0070C0"/>
                </a:solidFill>
              </a:rPr>
              <a:t>‘aanvullende rechten’</a:t>
            </a:r>
          </a:p>
          <a:p>
            <a:pPr lvl="1"/>
            <a:r>
              <a:rPr lang="nl-NL" dirty="0" smtClean="0"/>
              <a:t>sociaal tarief voor gas, elektriciteit, water, telecom</a:t>
            </a:r>
          </a:p>
          <a:p>
            <a:pPr lvl="1"/>
            <a:r>
              <a:rPr lang="nl-NL" dirty="0" smtClean="0"/>
              <a:t>openbaar vervoer (NMBS, De Lijn, TEC…)</a:t>
            </a:r>
          </a:p>
          <a:p>
            <a:pPr lvl="1"/>
            <a:r>
              <a:rPr lang="nl-NL" dirty="0" smtClean="0"/>
              <a:t>huisvesting</a:t>
            </a:r>
          </a:p>
          <a:p>
            <a:pPr lvl="1"/>
            <a:r>
              <a:rPr lang="nl-NL" dirty="0" err="1" smtClean="0"/>
              <a:t>belastingsvermindering</a:t>
            </a:r>
            <a:r>
              <a:rPr lang="nl-NL" dirty="0" smtClean="0"/>
              <a:t>, gratis huisvuilophaling</a:t>
            </a:r>
          </a:p>
          <a:p>
            <a:pPr lvl="1"/>
            <a:r>
              <a:rPr lang="nl-NL" dirty="0" smtClean="0"/>
              <a:t>korting voor socioculturele activiteiten, sport</a:t>
            </a:r>
          </a:p>
          <a:p>
            <a:pPr lvl="1"/>
            <a:r>
              <a:rPr lang="nl-NL" dirty="0" smtClean="0"/>
              <a:t>…</a:t>
            </a:r>
          </a:p>
          <a:p>
            <a:pPr lvl="1"/>
            <a:endParaRPr lang="nl-BE" dirty="0" smtClean="0"/>
          </a:p>
          <a:p>
            <a:pPr lvl="1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686800" y="6464369"/>
            <a:ext cx="28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/>
              <a:t>2</a:t>
            </a:r>
            <a:endParaRPr lang="fr-BE" sz="1200" dirty="0"/>
          </a:p>
        </p:txBody>
      </p:sp>
    </p:spTree>
    <p:extLst>
      <p:ext uri="{BB962C8B-B14F-4D97-AF65-F5344CB8AC3E}">
        <p14:creationId xmlns:p14="http://schemas.microsoft.com/office/powerpoint/2010/main" val="2602399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0070C0"/>
                </a:solidFill>
              </a:rPr>
              <a:t>Professional - raadplegen</a:t>
            </a:r>
            <a:endParaRPr lang="nl-BE" dirty="0">
              <a:solidFill>
                <a:srgbClr val="0070C0"/>
              </a:solidFill>
            </a:endParaRP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60032" y="1268761"/>
            <a:ext cx="3367088" cy="49682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04448" y="6425813"/>
            <a:ext cx="370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/>
              <a:t>2</a:t>
            </a:r>
            <a:r>
              <a:rPr lang="nl-BE" sz="1200" dirty="0" smtClean="0"/>
              <a:t>0</a:t>
            </a:r>
            <a:endParaRPr lang="fr-BE" sz="1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29" b="11569"/>
          <a:stretch/>
        </p:blipFill>
        <p:spPr>
          <a:xfrm>
            <a:off x="1331640" y="1356269"/>
            <a:ext cx="3190875" cy="488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36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0070C0"/>
                </a:solidFill>
              </a:rPr>
              <a:t>Professional - resultaat</a:t>
            </a:r>
            <a:endParaRPr lang="nl-BE" dirty="0">
              <a:solidFill>
                <a:srgbClr val="0070C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1196752"/>
            <a:ext cx="3384376" cy="51845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604448" y="6425813"/>
            <a:ext cx="370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/>
              <a:t>21</a:t>
            </a:r>
            <a:endParaRPr lang="fr-BE" sz="1200" dirty="0"/>
          </a:p>
        </p:txBody>
      </p:sp>
    </p:spTree>
    <p:extLst>
      <p:ext uri="{BB962C8B-B14F-4D97-AF65-F5344CB8AC3E}">
        <p14:creationId xmlns:p14="http://schemas.microsoft.com/office/powerpoint/2010/main" val="27638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0070C0"/>
                </a:solidFill>
              </a:rPr>
              <a:t>De voordelen raadplegen</a:t>
            </a:r>
            <a:endParaRPr lang="nl-BE" dirty="0">
              <a:solidFill>
                <a:srgbClr val="0070C0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601" y="1196975"/>
            <a:ext cx="2486797" cy="5111750"/>
          </a:xfrm>
        </p:spPr>
      </p:pic>
    </p:spTree>
    <p:extLst>
      <p:ext uri="{BB962C8B-B14F-4D97-AF65-F5344CB8AC3E}">
        <p14:creationId xmlns:p14="http://schemas.microsoft.com/office/powerpoint/2010/main" val="1939754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0070C0"/>
                </a:solidFill>
              </a:rPr>
              <a:t>De voordelen filteren</a:t>
            </a:r>
            <a:endParaRPr lang="nl-BE" dirty="0">
              <a:solidFill>
                <a:srgbClr val="0070C0"/>
              </a:solidFill>
            </a:endParaRP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601" y="1196975"/>
            <a:ext cx="2486797" cy="5111750"/>
          </a:xfrm>
        </p:spPr>
      </p:pic>
    </p:spTree>
    <p:extLst>
      <p:ext uri="{BB962C8B-B14F-4D97-AF65-F5344CB8AC3E}">
        <p14:creationId xmlns:p14="http://schemas.microsoft.com/office/powerpoint/2010/main" val="88161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0070C0"/>
                </a:solidFill>
              </a:rPr>
              <a:t>Een voordeel melden</a:t>
            </a:r>
            <a:endParaRPr lang="nl-BE" dirty="0">
              <a:solidFill>
                <a:srgbClr val="0070C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8601" y="1196975"/>
            <a:ext cx="2486797" cy="5111750"/>
          </a:xfrm>
        </p:spPr>
      </p:pic>
    </p:spTree>
    <p:extLst>
      <p:ext uri="{BB962C8B-B14F-4D97-AF65-F5344CB8AC3E}">
        <p14:creationId xmlns:p14="http://schemas.microsoft.com/office/powerpoint/2010/main" val="199528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48" t="1023" r="6141" b="20218"/>
          <a:stretch/>
        </p:blipFill>
        <p:spPr>
          <a:xfrm>
            <a:off x="-36512" y="1340767"/>
            <a:ext cx="9217024" cy="55446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83768" y="908720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solidFill>
                  <a:srgbClr val="0070C0"/>
                </a:solidFill>
                <a:hlinkClick r:id="rId3"/>
              </a:rPr>
              <a:t>www.mybenefits.fgov.be</a:t>
            </a:r>
            <a:endParaRPr lang="fr-BE" dirty="0" smtClean="0">
              <a:solidFill>
                <a:srgbClr val="0070C0"/>
              </a:solidFill>
            </a:endParaRPr>
          </a:p>
          <a:p>
            <a:pPr algn="ctr"/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922114"/>
          </a:xfrm>
        </p:spPr>
        <p:txBody>
          <a:bodyPr/>
          <a:lstStyle/>
          <a:p>
            <a:r>
              <a:rPr lang="fr-BE" dirty="0" err="1">
                <a:solidFill>
                  <a:srgbClr val="0070C0"/>
                </a:solidFill>
              </a:rPr>
              <a:t>W</a:t>
            </a:r>
            <a:r>
              <a:rPr lang="fr-BE" dirty="0" err="1" smtClean="0">
                <a:solidFill>
                  <a:srgbClr val="0070C0"/>
                </a:solidFill>
              </a:rPr>
              <a:t>ebapp</a:t>
            </a:r>
            <a:endParaRPr lang="fr-BE" dirty="0">
              <a:solidFill>
                <a:srgbClr val="0070C0"/>
              </a:solidFill>
            </a:endParaRPr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>
          <a:xfrm>
            <a:off x="8343900" y="6489700"/>
            <a:ext cx="750888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3B0B4676-8C04-4206-9414-9A1C50CFA6F9}" type="slidenum">
              <a:rPr lang="en-US" sz="1400" smtClean="0">
                <a:solidFill>
                  <a:srgbClr val="0070C0"/>
                </a:solidFill>
              </a:rPr>
              <a:pPr algn="r"/>
              <a:t>25</a:t>
            </a:fld>
            <a:endParaRPr lang="en-US" sz="1400" dirty="0">
              <a:solidFill>
                <a:srgbClr val="0070C0"/>
              </a:solidFill>
            </a:endParaRPr>
          </a:p>
        </p:txBody>
      </p:sp>
      <p:sp>
        <p:nvSpPr>
          <p:cNvPr id="8" name="Wave 7"/>
          <p:cNvSpPr>
            <a:spLocks noChangeAspect="1"/>
          </p:cNvSpPr>
          <p:nvPr/>
        </p:nvSpPr>
        <p:spPr>
          <a:xfrm rot="820728">
            <a:off x="5925601" y="127979"/>
            <a:ext cx="954754" cy="919121"/>
          </a:xfrm>
          <a:prstGeom prst="wav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BE" dirty="0" smtClean="0"/>
              <a:t>.</a:t>
            </a:r>
            <a:r>
              <a:rPr lang="fr-BE" dirty="0" err="1" smtClean="0"/>
              <a:t>fgov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604448" y="6425813"/>
            <a:ext cx="370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/>
              <a:t>22</a:t>
            </a:r>
            <a:endParaRPr lang="fr-BE" sz="1200" dirty="0"/>
          </a:p>
        </p:txBody>
      </p:sp>
    </p:spTree>
    <p:extLst>
      <p:ext uri="{BB962C8B-B14F-4D97-AF65-F5344CB8AC3E}">
        <p14:creationId xmlns:p14="http://schemas.microsoft.com/office/powerpoint/2010/main" val="109168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0070C0"/>
                </a:solidFill>
              </a:rPr>
              <a:t>Burger : website &amp; online toepassing</a:t>
            </a:r>
            <a:endParaRPr lang="nl-BE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  <a:p>
            <a:endParaRPr lang="fr-BE" dirty="0"/>
          </a:p>
          <a:p>
            <a:endParaRPr lang="fr-BE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8604448" y="6425813"/>
            <a:ext cx="370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/>
              <a:t>23</a:t>
            </a:r>
            <a:endParaRPr lang="fr-BE" sz="1200" dirty="0"/>
          </a:p>
        </p:txBody>
      </p:sp>
      <p:grpSp>
        <p:nvGrpSpPr>
          <p:cNvPr id="8" name="Group 7"/>
          <p:cNvGrpSpPr/>
          <p:nvPr/>
        </p:nvGrpSpPr>
        <p:grpSpPr>
          <a:xfrm>
            <a:off x="1899828" y="1124744"/>
            <a:ext cx="6005338" cy="5592122"/>
            <a:chOff x="1899828" y="511564"/>
            <a:chExt cx="6005338" cy="559212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99828" y="511564"/>
              <a:ext cx="4809911" cy="5592122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5220072" y="4303486"/>
              <a:ext cx="2685094" cy="523220"/>
            </a:xfrm>
            <a:prstGeom prst="rect">
              <a:avLst/>
            </a:prstGeom>
            <a:noFill/>
            <a:ln>
              <a:solidFill>
                <a:srgbClr val="0070C0"/>
              </a:solidFill>
            </a:ln>
          </p:spPr>
          <p:txBody>
            <a:bodyPr wrap="none" rtlCol="0">
              <a:spAutoFit/>
            </a:bodyPr>
            <a:lstStyle/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nl-BE" sz="1400" b="0" i="0" u="none" strike="noStrike" kern="1200" cap="none" spc="0" normalizeH="0" baseline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Voor PC, tablet of smartphone</a:t>
              </a:r>
            </a:p>
            <a:p>
              <a:pPr marL="285750" marR="0" lvl="0" indent="-2857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nl-BE" sz="1400" b="0" i="0" u="none" strike="noStrike" kern="1200" cap="none" spc="0" normalizeH="0" baseline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Kan attest afdrukken</a:t>
              </a:r>
              <a:endParaRPr kumimoji="0" lang="nl-BE" sz="1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467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0070C0"/>
                </a:solidFill>
              </a:rPr>
              <a:t>Burger - sociale statuten raadplegen</a:t>
            </a:r>
            <a:endParaRPr lang="nl-BE" dirty="0">
              <a:solidFill>
                <a:srgbClr val="0070C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1124744"/>
            <a:ext cx="9144000" cy="5256584"/>
            <a:chOff x="0" y="1340768"/>
            <a:chExt cx="9144000" cy="5256584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082"/>
            <a:stretch/>
          </p:blipFill>
          <p:spPr>
            <a:xfrm>
              <a:off x="0" y="1340768"/>
              <a:ext cx="9144000" cy="5256584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3275856" y="3284984"/>
              <a:ext cx="1152128" cy="144016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283968" y="4005064"/>
              <a:ext cx="1152128" cy="144016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8604448" y="6425813"/>
            <a:ext cx="370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/>
              <a:t>24</a:t>
            </a:r>
            <a:endParaRPr lang="fr-BE" sz="1200" dirty="0"/>
          </a:p>
        </p:txBody>
      </p:sp>
    </p:spTree>
    <p:extLst>
      <p:ext uri="{BB962C8B-B14F-4D97-AF65-F5344CB8AC3E}">
        <p14:creationId xmlns:p14="http://schemas.microsoft.com/office/powerpoint/2010/main" val="417680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0070C0"/>
                </a:solidFill>
              </a:rPr>
              <a:t>Burger - code creëren</a:t>
            </a:r>
            <a:endParaRPr lang="nl-BE" dirty="0">
              <a:solidFill>
                <a:srgbClr val="0070C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07504" y="980728"/>
            <a:ext cx="8837714" cy="5330285"/>
            <a:chOff x="107504" y="1196752"/>
            <a:chExt cx="8837714" cy="533028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1196752"/>
              <a:ext cx="8837714" cy="5330285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1403648" y="2996952"/>
              <a:ext cx="1152000" cy="18000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483768" y="3681028"/>
              <a:ext cx="792088" cy="144016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8604448" y="6425813"/>
            <a:ext cx="370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/>
              <a:t>25</a:t>
            </a:r>
            <a:endParaRPr lang="fr-BE" sz="1200" dirty="0"/>
          </a:p>
        </p:txBody>
      </p:sp>
    </p:spTree>
    <p:extLst>
      <p:ext uri="{BB962C8B-B14F-4D97-AF65-F5344CB8AC3E}">
        <p14:creationId xmlns:p14="http://schemas.microsoft.com/office/powerpoint/2010/main" val="307453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0070C0"/>
                </a:solidFill>
              </a:rPr>
              <a:t>Attest</a:t>
            </a:r>
            <a:endParaRPr lang="nl-BE" dirty="0">
              <a:solidFill>
                <a:srgbClr val="0070C0"/>
              </a:solidFill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339752" y="1052736"/>
            <a:ext cx="4942667" cy="5390000"/>
            <a:chOff x="2339752" y="1135344"/>
            <a:chExt cx="4942667" cy="53900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39752" y="1135344"/>
              <a:ext cx="4942667" cy="539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grpSp>
          <p:nvGrpSpPr>
            <p:cNvPr id="3" name="Group 2"/>
            <p:cNvGrpSpPr/>
            <p:nvPr/>
          </p:nvGrpSpPr>
          <p:grpSpPr>
            <a:xfrm>
              <a:off x="3491880" y="4941168"/>
              <a:ext cx="1980128" cy="720064"/>
              <a:chOff x="3491880" y="4941168"/>
              <a:chExt cx="1980128" cy="720064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3491880" y="4941168"/>
                <a:ext cx="1404000" cy="144000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4644008" y="5517232"/>
                <a:ext cx="828000" cy="144000"/>
              </a:xfrm>
              <a:prstGeom prst="rect">
                <a:avLst/>
              </a:prstGeom>
              <a:solidFill>
                <a:srgbClr val="002060"/>
              </a:solidFill>
              <a:ln>
                <a:noFill/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8604448" y="6425813"/>
            <a:ext cx="370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/>
              <a:t>26</a:t>
            </a:r>
            <a:endParaRPr lang="fr-BE" sz="1200" dirty="0"/>
          </a:p>
        </p:txBody>
      </p:sp>
    </p:spTree>
    <p:extLst>
      <p:ext uri="{BB962C8B-B14F-4D97-AF65-F5344CB8AC3E}">
        <p14:creationId xmlns:p14="http://schemas.microsoft.com/office/powerpoint/2010/main" val="129215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0070C0"/>
                </a:solidFill>
              </a:rPr>
              <a:t>Aanvullende rechten</a:t>
            </a:r>
            <a:endParaRPr lang="nl-BE" altLang="en-US" dirty="0" smtClean="0"/>
          </a:p>
        </p:txBody>
      </p:sp>
      <p:sp>
        <p:nvSpPr>
          <p:cNvPr id="5939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altLang="en-US" dirty="0" smtClean="0"/>
              <a:t> </a:t>
            </a:r>
            <a:r>
              <a:rPr lang="nl-BE" dirty="0" smtClean="0"/>
              <a:t>vaststelling</a:t>
            </a:r>
            <a:r>
              <a:rPr lang="en-US" dirty="0" smtClean="0"/>
              <a:t> van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nl-BE" altLang="en-US" dirty="0" smtClean="0">
                <a:solidFill>
                  <a:srgbClr val="0070C0"/>
                </a:solidFill>
              </a:rPr>
              <a:t>non-take up </a:t>
            </a:r>
          </a:p>
          <a:p>
            <a:pPr lvl="1"/>
            <a:r>
              <a:rPr lang="nl-BE" altLang="en-US" dirty="0" err="1" smtClean="0"/>
              <a:t>intransparantie</a:t>
            </a:r>
            <a:r>
              <a:rPr lang="nl-BE" altLang="en-US" dirty="0" smtClean="0"/>
              <a:t>: mensen zijn weinig of niet op de hoogte van hun rechten </a:t>
            </a:r>
          </a:p>
          <a:p>
            <a:pPr lvl="1"/>
            <a:r>
              <a:rPr lang="nl-BE" altLang="en-US" dirty="0" smtClean="0"/>
              <a:t>Mattheüseffect: rechten komen niet bij de beoogde (kwetsbare) doelgroep terecht</a:t>
            </a:r>
          </a:p>
          <a:p>
            <a:pPr lvl="1"/>
            <a:r>
              <a:rPr lang="nl-BE" altLang="en-US" dirty="0" smtClean="0"/>
              <a:t>drempel: de aanvraag- en toekenningsprocedure voor sociale rechten is vaak omslachtig en tijdsintensief</a:t>
            </a:r>
          </a:p>
          <a:p>
            <a:pPr lvl="1"/>
            <a:r>
              <a:rPr lang="nl-BE" altLang="en-US" dirty="0" smtClean="0"/>
              <a:t>ineffectiviteit: sociale maatregelen bereiken hun doel niet</a:t>
            </a:r>
          </a:p>
          <a:p>
            <a:pPr lvl="1"/>
            <a:r>
              <a:rPr lang="nl-BE" altLang="en-US" dirty="0" smtClean="0"/>
              <a:t>status quo van de armoederatio i.p.v. sociale inclusie: het aantal armen daalt verhoudingsgewijs niet</a:t>
            </a:r>
          </a:p>
          <a:p>
            <a:pPr lvl="1"/>
            <a:endParaRPr lang="fr-BE" altLang="en-US" sz="600" dirty="0" smtClean="0"/>
          </a:p>
          <a:p>
            <a:endParaRPr lang="nl-BE" altLang="en-US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8686800" y="6425813"/>
            <a:ext cx="28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/>
              <a:t>3</a:t>
            </a:r>
            <a:endParaRPr lang="fr-BE" sz="1200" dirty="0"/>
          </a:p>
        </p:txBody>
      </p:sp>
    </p:spTree>
    <p:extLst>
      <p:ext uri="{BB962C8B-B14F-4D97-AF65-F5344CB8AC3E}">
        <p14:creationId xmlns:p14="http://schemas.microsoft.com/office/powerpoint/2010/main" val="1544964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0070C0"/>
                </a:solidFill>
              </a:rPr>
              <a:t>Professional - raadpleging</a:t>
            </a:r>
            <a:endParaRPr lang="nl-BE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604448" y="6425813"/>
            <a:ext cx="370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/>
              <a:t>27</a:t>
            </a:r>
            <a:endParaRPr lang="fr-BE" sz="1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27" y="1417076"/>
            <a:ext cx="8691233" cy="4702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832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0070C0"/>
                </a:solidFill>
              </a:rPr>
              <a:t>Professional - resultaat </a:t>
            </a:r>
            <a:endParaRPr lang="nl-BE" dirty="0">
              <a:solidFill>
                <a:srgbClr val="0070C0"/>
              </a:solidFill>
            </a:endParaRP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471" y="1412776"/>
            <a:ext cx="8879746" cy="489654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04448" y="6425813"/>
            <a:ext cx="370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/>
              <a:t>28</a:t>
            </a:r>
            <a:endParaRPr lang="fr-BE" sz="1200" dirty="0"/>
          </a:p>
        </p:txBody>
      </p:sp>
    </p:spTree>
    <p:extLst>
      <p:ext uri="{BB962C8B-B14F-4D97-AF65-F5344CB8AC3E}">
        <p14:creationId xmlns:p14="http://schemas.microsoft.com/office/powerpoint/2010/main" val="1721551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0070C0"/>
                </a:solidFill>
              </a:rPr>
              <a:t>De voordelen raadplegen</a:t>
            </a:r>
            <a:endParaRPr lang="nl-BE" dirty="0">
              <a:solidFill>
                <a:srgbClr val="0070C0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432279"/>
            <a:ext cx="8229600" cy="464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134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0070C0"/>
                </a:solidFill>
              </a:rPr>
              <a:t>Een voordeel melden</a:t>
            </a:r>
            <a:endParaRPr lang="nl-BE" dirty="0">
              <a:solidFill>
                <a:srgbClr val="0070C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27387"/>
            <a:ext cx="8229600" cy="4250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09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916832"/>
            <a:ext cx="9144000" cy="4941168"/>
          </a:xfrm>
          <a:prstGeom prst="rect">
            <a:avLst/>
          </a:prstGeom>
          <a:solidFill>
            <a:srgbClr val="0066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8" name="Diagram 7"/>
          <p:cNvGraphicFramePr/>
          <p:nvPr>
            <p:extLst/>
          </p:nvPr>
        </p:nvGraphicFramePr>
        <p:xfrm>
          <a:off x="0" y="1916832"/>
          <a:ext cx="9144000" cy="4248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475" y="188640"/>
            <a:ext cx="1543050" cy="1543050"/>
          </a:xfrm>
          <a:prstGeom prst="rect">
            <a:avLst/>
          </a:prstGeom>
        </p:spPr>
      </p:pic>
      <p:pic>
        <p:nvPicPr>
          <p:cNvPr id="25" name="Picture 24">
            <a:hlinkClick r:id="rId8" tooltip="Link naar de video MyBEnefits in NL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824" y="2780928"/>
            <a:ext cx="477968" cy="482845"/>
          </a:xfrm>
          <a:prstGeom prst="rect">
            <a:avLst/>
          </a:prstGeom>
        </p:spPr>
      </p:pic>
      <p:pic>
        <p:nvPicPr>
          <p:cNvPr id="27" name="Picture 26">
            <a:hlinkClick r:id="rId10" tooltip="Lien vers la vidéo MyBEnefits en français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7808" y="2780928"/>
            <a:ext cx="477968" cy="477968"/>
          </a:xfrm>
          <a:prstGeom prst="rect">
            <a:avLst/>
          </a:prstGeom>
        </p:spPr>
      </p:pic>
      <p:pic>
        <p:nvPicPr>
          <p:cNvPr id="2" name="Picture 1">
            <a:hlinkClick r:id="rId12" tooltip="Lien vers le site web MyBEnefits / citoyen"/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920" y="5064844"/>
            <a:ext cx="643980" cy="956444"/>
          </a:xfrm>
          <a:prstGeom prst="roundRect">
            <a:avLst/>
          </a:prstGeom>
          <a:ln>
            <a:solidFill>
              <a:schemeClr val="bg1"/>
            </a:solidFill>
          </a:ln>
        </p:spPr>
      </p:pic>
      <p:pic>
        <p:nvPicPr>
          <p:cNvPr id="3" name="Picture 2">
            <a:hlinkClick r:id="rId14" tooltip="Link naar de website MyBEnefits / burger"/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3748" y="5064844"/>
            <a:ext cx="632548" cy="956444"/>
          </a:xfrm>
          <a:prstGeom prst="roundRect">
            <a:avLst/>
          </a:prstGeom>
          <a:ln>
            <a:solidFill>
              <a:schemeClr val="bg1"/>
            </a:solidFill>
          </a:ln>
        </p:spPr>
      </p:pic>
      <p:pic>
        <p:nvPicPr>
          <p:cNvPr id="4" name="Picture 3">
            <a:hlinkClick r:id="rId16" tooltip="Lien vers le site web MyBEnefits / professionnel"/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994" y="5064844"/>
            <a:ext cx="644150" cy="952885"/>
          </a:xfrm>
          <a:prstGeom prst="roundRect">
            <a:avLst/>
          </a:prstGeom>
          <a:ln>
            <a:solidFill>
              <a:schemeClr val="bg1"/>
            </a:solidFill>
          </a:ln>
        </p:spPr>
      </p:pic>
      <p:pic>
        <p:nvPicPr>
          <p:cNvPr id="5" name="Picture 4">
            <a:hlinkClick r:id="rId18" tooltip="Link naar de website MyBEnefits / professional"/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017" y="5064844"/>
            <a:ext cx="636359" cy="956444"/>
          </a:xfrm>
          <a:prstGeom prst="roundRect">
            <a:avLst/>
          </a:prstGeom>
          <a:ln>
            <a:solidFill>
              <a:schemeClr val="bg1"/>
            </a:solidFill>
          </a:ln>
        </p:spPr>
      </p:pic>
      <p:pic>
        <p:nvPicPr>
          <p:cNvPr id="12" name="Picture 11">
            <a:hlinkClick r:id="rId20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216" y="2780928"/>
            <a:ext cx="477968" cy="477968"/>
          </a:xfrm>
          <a:prstGeom prst="rect">
            <a:avLst/>
          </a:prstGeom>
        </p:spPr>
      </p:pic>
      <p:pic>
        <p:nvPicPr>
          <p:cNvPr id="13" name="Picture 12">
            <a:hlinkClick r:id="rId21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780928"/>
            <a:ext cx="477968" cy="482845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8604448" y="6425813"/>
            <a:ext cx="370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/>
              <a:t>29</a:t>
            </a:r>
            <a:endParaRPr lang="fr-BE" sz="12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2028840" y="4929997"/>
            <a:ext cx="1463040" cy="515227"/>
            <a:chOff x="7837714" y="3342670"/>
            <a:chExt cx="1463040" cy="515227"/>
          </a:xfrm>
        </p:grpSpPr>
        <p:sp>
          <p:nvSpPr>
            <p:cNvPr id="16" name="Rounded Rectangle 15"/>
            <p:cNvSpPr/>
            <p:nvPr/>
          </p:nvSpPr>
          <p:spPr>
            <a:xfrm>
              <a:off x="7837714" y="3342670"/>
              <a:ext cx="1463040" cy="515227"/>
            </a:xfrm>
            <a:prstGeom prst="roundRect">
              <a:avLst/>
            </a:prstGeom>
            <a:ln>
              <a:solidFill>
                <a:srgbClr val="C0000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>
              <a:hlinkClick r:id="rId22"/>
            </p:cNvPr>
            <p:cNvPicPr>
              <a:picLocks noChangeAspect="1"/>
            </p:cNvPicPr>
            <p:nvPr/>
          </p:nvPicPr>
          <p:blipFill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02484" y="3394309"/>
              <a:ext cx="1333500" cy="400050"/>
            </a:xfrm>
            <a:prstGeom prst="rect">
              <a:avLst/>
            </a:prstGeom>
          </p:spPr>
        </p:pic>
      </p:grpSp>
      <p:pic>
        <p:nvPicPr>
          <p:cNvPr id="7" name="Picture 6">
            <a:hlinkClick r:id="rId24"/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2016520" y="5517232"/>
            <a:ext cx="1475360" cy="524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125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>
                <a:solidFill>
                  <a:srgbClr val="0070C0"/>
                </a:solidFill>
              </a:rPr>
              <a:t>Geharmoniseerde Sociale Statuten</a:t>
            </a:r>
            <a:endParaRPr lang="nl-BE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dirty="0" smtClean="0">
                <a:sym typeface="Wingdings" panose="05000000000000000000" pitchFamily="2" charset="2"/>
              </a:rPr>
              <a:t>Buffer-databank</a:t>
            </a:r>
          </a:p>
          <a:p>
            <a:pPr marL="0" indent="0">
              <a:buNone/>
            </a:pPr>
            <a:r>
              <a:rPr lang="nl-BE" sz="1800" dirty="0" smtClean="0">
                <a:sym typeface="Wingdings" panose="05000000000000000000" pitchFamily="2" charset="2"/>
              </a:rPr>
              <a:t>meer info : </a:t>
            </a:r>
            <a:r>
              <a:rPr lang="nl-BE" sz="1800" dirty="0" smtClean="0">
                <a:hlinkClick r:id="rId2"/>
              </a:rPr>
              <a:t>https://www.ksz-bcss.fgov.be/nl/diensten-en-support/diensten/gss</a:t>
            </a:r>
            <a:endParaRPr lang="nl-BE" sz="1800" dirty="0" smtClean="0"/>
          </a:p>
          <a:p>
            <a:pPr marL="0" indent="0">
              <a:buNone/>
            </a:pPr>
            <a:endParaRPr lang="nl-BE" sz="600" dirty="0" smtClean="0">
              <a:sym typeface="Wingdings" panose="05000000000000000000" pitchFamily="2" charset="2"/>
            </a:endParaRPr>
          </a:p>
          <a:p>
            <a:pPr marL="266700" indent="-266700">
              <a:buNone/>
            </a:pPr>
            <a:r>
              <a:rPr lang="nl-BE" sz="1800" dirty="0" smtClean="0">
                <a:sym typeface="Wingdings" panose="05000000000000000000" pitchFamily="2" charset="2"/>
              </a:rPr>
              <a:t> Gemeente : </a:t>
            </a:r>
            <a:r>
              <a:rPr lang="nl-BE" sz="1800" dirty="0" smtClean="0">
                <a:hlinkClick r:id="rId3"/>
              </a:rPr>
              <a:t>https://www.ksz-bcss.fgov.be/nl/diensten-en-support/diensten/gss-gemeenten-en-provincies</a:t>
            </a:r>
            <a:endParaRPr lang="nl-BE" sz="18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BE" sz="1800" dirty="0" smtClean="0">
                <a:sym typeface="Wingdings" panose="05000000000000000000" pitchFamily="2" charset="2"/>
              </a:rPr>
              <a:t> OCMW: </a:t>
            </a:r>
            <a:r>
              <a:rPr lang="nl-BE" sz="1800" dirty="0" smtClean="0">
                <a:hlinkClick r:id="rId4"/>
              </a:rPr>
              <a:t>https://www.ksz-bcss.fgov.be/nl/diensten-en-support/diensten/gss-ocmws</a:t>
            </a:r>
            <a:endParaRPr lang="nl-BE" sz="1800" dirty="0" smtClean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nl-BE" sz="1800" dirty="0" smtClean="0">
                <a:sym typeface="Wingdings" panose="05000000000000000000" pitchFamily="2" charset="2"/>
              </a:rPr>
              <a:t></a:t>
            </a:r>
            <a:r>
              <a:rPr lang="nl-BE" sz="1800" dirty="0" smtClean="0"/>
              <a:t> contact : </a:t>
            </a:r>
            <a:r>
              <a:rPr lang="nl-BE" sz="1800" dirty="0" smtClean="0">
                <a:hlinkClick r:id="rId5"/>
              </a:rPr>
              <a:t>external@ksz-bcss.fgov.be</a:t>
            </a:r>
            <a:endParaRPr lang="nl-BE" sz="1800" dirty="0" smtClean="0"/>
          </a:p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r>
              <a:rPr lang="fr-BE" dirty="0" err="1" smtClean="0"/>
              <a:t>MyBEnefits.fgov</a:t>
            </a:r>
            <a:endParaRPr lang="fr-BE" dirty="0"/>
          </a:p>
          <a:p>
            <a:pPr marL="0" indent="0">
              <a:buNone/>
            </a:pPr>
            <a:endParaRPr lang="fr-BE" sz="600" dirty="0" smtClean="0">
              <a:sym typeface="Wingdings" panose="05000000000000000000" pitchFamily="2" charset="2"/>
            </a:endParaRPr>
          </a:p>
          <a:p>
            <a:pPr marL="266700" indent="-266700">
              <a:buNone/>
            </a:pPr>
            <a:r>
              <a:rPr lang="fr-BE" sz="1800" dirty="0" smtClean="0">
                <a:sym typeface="Wingdings" panose="05000000000000000000" pitchFamily="2" charset="2"/>
              </a:rPr>
              <a:t> media </a:t>
            </a:r>
            <a:r>
              <a:rPr lang="fr-BE" sz="1800" dirty="0">
                <a:sym typeface="Wingdings" panose="05000000000000000000" pitchFamily="2" charset="2"/>
              </a:rPr>
              <a:t>Kit </a:t>
            </a:r>
            <a:r>
              <a:rPr lang="fr-BE" sz="1800" dirty="0" smtClean="0">
                <a:sym typeface="Wingdings" panose="05000000000000000000" pitchFamily="2" charset="2"/>
              </a:rPr>
              <a:t>: </a:t>
            </a:r>
            <a:r>
              <a:rPr lang="en-US" sz="1800" dirty="0">
                <a:hlinkClick r:id="rId6"/>
              </a:rPr>
              <a:t>https://</a:t>
            </a:r>
            <a:r>
              <a:rPr lang="en-US" sz="1800" dirty="0" smtClean="0">
                <a:hlinkClick r:id="rId6"/>
              </a:rPr>
              <a:t>www.ksz-bcss.fgov.be/nl/diensten-en-support/diensten/gss-mybenefits</a:t>
            </a:r>
            <a:endParaRPr lang="fr-BE" sz="18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fr-BE" sz="1800" dirty="0" smtClean="0">
                <a:sym typeface="Wingdings" panose="05000000000000000000" pitchFamily="2" charset="2"/>
              </a:rPr>
              <a:t> </a:t>
            </a:r>
            <a:r>
              <a:rPr lang="fr-BE" sz="1800" dirty="0" smtClean="0"/>
              <a:t>contact : </a:t>
            </a:r>
            <a:r>
              <a:rPr lang="fr-BE" sz="1800" dirty="0" smtClean="0">
                <a:hlinkClick r:id="rId7"/>
              </a:rPr>
              <a:t>contact@mybenefits.fgov.be</a:t>
            </a:r>
            <a:endParaRPr lang="fr-BE" sz="1800" dirty="0"/>
          </a:p>
          <a:p>
            <a:endParaRPr lang="fr-BE" dirty="0"/>
          </a:p>
        </p:txBody>
      </p:sp>
      <p:sp>
        <p:nvSpPr>
          <p:cNvPr id="6" name="TextBox 5"/>
          <p:cNvSpPr txBox="1"/>
          <p:nvPr/>
        </p:nvSpPr>
        <p:spPr>
          <a:xfrm>
            <a:off x="8604448" y="6425813"/>
            <a:ext cx="3704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/>
              <a:t>30</a:t>
            </a:r>
            <a:endParaRPr lang="fr-BE" sz="1200" dirty="0"/>
          </a:p>
        </p:txBody>
      </p:sp>
    </p:spTree>
    <p:extLst>
      <p:ext uri="{BB962C8B-B14F-4D97-AF65-F5344CB8AC3E}">
        <p14:creationId xmlns:p14="http://schemas.microsoft.com/office/powerpoint/2010/main" val="2996232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1473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altLang="en-US" dirty="0">
                <a:solidFill>
                  <a:srgbClr val="0070C0"/>
                </a:solidFill>
              </a:rPr>
              <a:t>Geharmoniseerde Sociale Statuten 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 </a:t>
            </a:r>
            <a:r>
              <a:rPr lang="nl-NL" dirty="0" smtClean="0">
                <a:solidFill>
                  <a:srgbClr val="0070C0"/>
                </a:solidFill>
              </a:rPr>
              <a:t>context</a:t>
            </a:r>
          </a:p>
          <a:p>
            <a:pPr lvl="1"/>
            <a:r>
              <a:rPr lang="nl-NL" dirty="0"/>
              <a:t>e</a:t>
            </a:r>
            <a:r>
              <a:rPr lang="nl-NL" dirty="0" smtClean="0"/>
              <a:t>r bestaat reeds een groot aantal gegevensuitwisselingen (voorkeurtarief, vrijstelling van taksen …)</a:t>
            </a:r>
          </a:p>
          <a:p>
            <a:pPr lvl="1"/>
            <a:r>
              <a:rPr lang="nl-NL" dirty="0"/>
              <a:t>r</a:t>
            </a:r>
            <a:r>
              <a:rPr lang="nl-NL" dirty="0" smtClean="0"/>
              <a:t>egelmatig nieuwe aanvragen bij gegevensleveranciers leiden tot ad hoc ontwikkelingen</a:t>
            </a:r>
          </a:p>
          <a:p>
            <a:pPr lvl="1"/>
            <a:r>
              <a:rPr lang="nl-NL" dirty="0"/>
              <a:t>s</a:t>
            </a:r>
            <a:r>
              <a:rPr lang="nl-NL" dirty="0" smtClean="0"/>
              <a:t>ociale statuten zijn vaak complex en worden niet altijd begrepen door de verschillende betrokken partijen</a:t>
            </a:r>
          </a:p>
          <a:p>
            <a:pPr lvl="1"/>
            <a:r>
              <a:rPr lang="nl-NL" dirty="0" smtClean="0"/>
              <a:t>regionalisering van de sociale statuten</a:t>
            </a:r>
          </a:p>
          <a:p>
            <a:pPr lvl="1"/>
            <a:r>
              <a:rPr lang="nl-NL" dirty="0"/>
              <a:t>r</a:t>
            </a:r>
            <a:r>
              <a:rPr lang="nl-NL" dirty="0" smtClean="0"/>
              <a:t>eglementering inzake toekenning van ‘sociale’ rechten is ook complex (voordelen/voorwaarden/referteperiodes)</a:t>
            </a:r>
          </a:p>
          <a:p>
            <a:pPr lvl="1"/>
            <a:r>
              <a:rPr lang="nl-NL" dirty="0"/>
              <a:t>g</a:t>
            </a:r>
            <a:r>
              <a:rPr lang="nl-NL" dirty="0" smtClean="0"/>
              <a:t>een eenduidig begrippenapparaat</a:t>
            </a:r>
          </a:p>
          <a:p>
            <a:endParaRPr lang="fr-BE" dirty="0"/>
          </a:p>
        </p:txBody>
      </p:sp>
      <p:sp>
        <p:nvSpPr>
          <p:cNvPr id="6" name="TextBox 5"/>
          <p:cNvSpPr txBox="1"/>
          <p:nvPr/>
        </p:nvSpPr>
        <p:spPr>
          <a:xfrm>
            <a:off x="8686800" y="6425813"/>
            <a:ext cx="28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/>
              <a:t>4</a:t>
            </a:r>
            <a:endParaRPr lang="fr-BE" sz="1200" dirty="0"/>
          </a:p>
        </p:txBody>
      </p:sp>
    </p:spTree>
    <p:extLst>
      <p:ext uri="{BB962C8B-B14F-4D97-AF65-F5344CB8AC3E}">
        <p14:creationId xmlns:p14="http://schemas.microsoft.com/office/powerpoint/2010/main" val="3426601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altLang="en-US" dirty="0">
                <a:solidFill>
                  <a:srgbClr val="0070C0"/>
                </a:solidFill>
              </a:rPr>
              <a:t>Principes</a:t>
            </a:r>
          </a:p>
        </p:txBody>
      </p:sp>
      <p:sp>
        <p:nvSpPr>
          <p:cNvPr id="60419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altLang="en-US" dirty="0" smtClean="0"/>
              <a:t>feitelijke informatie beschikbaar bij één of meerdere actor(en) wordt ter beschikking gesteld van andere actoren die op basis daarvan automatisch rechten toekennen aan de burger zonder dat hij/zij daartoe een aanvraag moet doen</a:t>
            </a:r>
          </a:p>
          <a:p>
            <a:r>
              <a:rPr lang="nl-NL" altLang="en-US" dirty="0" smtClean="0"/>
              <a:t>gestandaardiseerde diensten om zoveel mogelijk te antwoorden op informatieaanvragen en meervoudige ontwikkelingen te vermijden/beperken, zowel voor de gegevensleveranciers (authentieke bronnen) als voor de instanties die voordelen toekennen</a:t>
            </a:r>
            <a:endParaRPr lang="nl-BE" altLang="en-US" dirty="0" smtClean="0"/>
          </a:p>
          <a:p>
            <a:r>
              <a:rPr lang="nl-NL" dirty="0" smtClean="0"/>
              <a:t>vermindering van het aantal gebruikte statuten en van de complexiteit ervan, een vermindering van de gegevensuitwisselingen</a:t>
            </a:r>
          </a:p>
          <a:p>
            <a:r>
              <a:rPr lang="nl-NL" dirty="0" smtClean="0"/>
              <a:t>vermindering van het aantal administratieve formaliteiten en papieren attesten die aan deze kwetsbare bevolkingsgroep wordt gevraagd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686800" y="6425813"/>
            <a:ext cx="28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/>
              <a:t>5</a:t>
            </a:r>
            <a:endParaRPr lang="fr-BE" sz="1200" dirty="0"/>
          </a:p>
        </p:txBody>
      </p:sp>
    </p:spTree>
    <p:extLst>
      <p:ext uri="{BB962C8B-B14F-4D97-AF65-F5344CB8AC3E}">
        <p14:creationId xmlns:p14="http://schemas.microsoft.com/office/powerpoint/2010/main" val="990852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altLang="en-US" dirty="0" smtClean="0">
                <a:solidFill>
                  <a:srgbClr val="0070C0"/>
                </a:solidFill>
                <a:sym typeface="Arial" charset="0"/>
              </a:rPr>
              <a:t>Doelstellingen</a:t>
            </a:r>
            <a:r>
              <a:rPr lang="fr-BE" altLang="en-US" dirty="0" smtClean="0">
                <a:sym typeface="Arial" charset="0"/>
              </a:rPr>
              <a:t> </a:t>
            </a:r>
            <a:endParaRPr lang="fr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7931224" cy="5112568"/>
          </a:xfrm>
        </p:spPr>
        <p:txBody>
          <a:bodyPr/>
          <a:lstStyle/>
          <a:p>
            <a:r>
              <a:rPr lang="nl-BE" dirty="0" smtClean="0"/>
              <a:t>voor de sociaal verzekerden</a:t>
            </a:r>
          </a:p>
          <a:p>
            <a:pPr lvl="1"/>
            <a:r>
              <a:rPr lang="nl-BE" dirty="0" smtClean="0"/>
              <a:t>burgers maximaal laten genieten van de aanvullende sociale rechten waar ze al recht op hebben</a:t>
            </a:r>
          </a:p>
          <a:p>
            <a:pPr lvl="1"/>
            <a:r>
              <a:rPr lang="nl-BE" dirty="0" smtClean="0"/>
              <a:t>administratieve formaliteiten tot een minimum beperken &amp; rekening houden met de realiteit op het terrein</a:t>
            </a:r>
          </a:p>
          <a:p>
            <a:pPr lvl="1"/>
            <a:endParaRPr lang="nl-BE" dirty="0" smtClean="0"/>
          </a:p>
          <a:p>
            <a:r>
              <a:rPr lang="nl-BE" dirty="0" smtClean="0"/>
              <a:t>voor de instellingen / actoren die het voordeel toekennen</a:t>
            </a:r>
          </a:p>
          <a:p>
            <a:pPr lvl="1"/>
            <a:r>
              <a:rPr lang="nl-BE" dirty="0" smtClean="0"/>
              <a:t>vlot alle nodige informatie ter beschikking stellen voor de toekenning (sociaal statuut, domicilieadres…)</a:t>
            </a:r>
          </a:p>
          <a:p>
            <a:pPr lvl="1"/>
            <a:r>
              <a:rPr lang="nl-BE" dirty="0" smtClean="0"/>
              <a:t>vermijden van eventueel misbruik</a:t>
            </a:r>
          </a:p>
          <a:p>
            <a:endParaRPr lang="nl-BE" dirty="0" smtClean="0"/>
          </a:p>
        </p:txBody>
      </p:sp>
      <p:sp>
        <p:nvSpPr>
          <p:cNvPr id="6" name="Rounded Rectangle 5"/>
          <p:cNvSpPr/>
          <p:nvPr/>
        </p:nvSpPr>
        <p:spPr>
          <a:xfrm>
            <a:off x="1259632" y="5301208"/>
            <a:ext cx="6696744" cy="612938"/>
          </a:xfrm>
          <a:prstGeom prst="roundRect">
            <a:avLst/>
          </a:prstGeom>
          <a:ln w="28575">
            <a:solidFill>
              <a:srgbClr val="0070C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73696" y="5361967"/>
            <a:ext cx="58786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lvl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nl-BE" sz="2400" dirty="0" smtClean="0">
                <a:solidFill>
                  <a:srgbClr val="0070C0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toekenning van rechten verder </a:t>
            </a:r>
            <a:r>
              <a:rPr lang="nl-BE" sz="24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  <a:sym typeface="Wingdings" panose="05000000000000000000" pitchFamily="2" charset="2"/>
              </a:rPr>
              <a:t>verbeteren</a:t>
            </a:r>
            <a:endParaRPr lang="nl-BE" sz="2400" b="1" dirty="0">
              <a:solidFill>
                <a:srgbClr val="0070C0"/>
              </a:solidFill>
              <a:latin typeface="+mj-lt"/>
              <a:ea typeface="+mj-ea"/>
              <a:cs typeface="+mj-cs"/>
              <a:sym typeface="Wingdings" panose="05000000000000000000" pitchFamily="2" charset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686800" y="6425813"/>
            <a:ext cx="28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/>
              <a:t>6</a:t>
            </a:r>
            <a:endParaRPr lang="fr-BE" sz="1200" dirty="0"/>
          </a:p>
        </p:txBody>
      </p:sp>
    </p:spTree>
    <p:extLst>
      <p:ext uri="{BB962C8B-B14F-4D97-AF65-F5344CB8AC3E}">
        <p14:creationId xmlns:p14="http://schemas.microsoft.com/office/powerpoint/2010/main" val="935667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0070C0"/>
                </a:solidFill>
              </a:rPr>
              <a:t>Huidige aanpak – GSS-project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544616"/>
          </a:xfrm>
        </p:spPr>
        <p:txBody>
          <a:bodyPr>
            <a:normAutofit fontScale="77500" lnSpcReduction="20000"/>
          </a:bodyPr>
          <a:lstStyle/>
          <a:p>
            <a:pPr marL="92075" indent="0">
              <a:buNone/>
            </a:pPr>
            <a:r>
              <a:rPr lang="nl-NL" sz="3200" dirty="0" smtClean="0"/>
              <a:t>sinds </a:t>
            </a:r>
            <a:r>
              <a:rPr lang="nl-NL" sz="3200" dirty="0"/>
              <a:t>2016 </a:t>
            </a:r>
            <a:r>
              <a:rPr lang="nl-BE" sz="3200" dirty="0" smtClean="0">
                <a:solidFill>
                  <a:srgbClr val="0070C0"/>
                </a:solidFill>
              </a:rPr>
              <a:t>batch-raadpleging</a:t>
            </a:r>
            <a:r>
              <a:rPr lang="nl-BE" sz="3200" dirty="0" smtClean="0"/>
              <a:t> </a:t>
            </a:r>
            <a:r>
              <a:rPr lang="nl-BE" sz="3200" dirty="0"/>
              <a:t>van de gegevensbank </a:t>
            </a:r>
            <a:r>
              <a:rPr lang="nl-BE" sz="3200" dirty="0" smtClean="0"/>
              <a:t>GSS (</a:t>
            </a:r>
            <a:r>
              <a:rPr lang="nl-BE" sz="3200" dirty="0" smtClean="0">
                <a:solidFill>
                  <a:srgbClr val="0070C0"/>
                </a:solidFill>
              </a:rPr>
              <a:t>bufferdatabank</a:t>
            </a:r>
            <a:r>
              <a:rPr lang="nl-BE" sz="3200" dirty="0" smtClean="0"/>
              <a:t>)</a:t>
            </a:r>
            <a:endParaRPr lang="nl-BE" sz="3200" dirty="0"/>
          </a:p>
          <a:p>
            <a:pPr marL="719138" lvl="1" indent="-261938"/>
            <a:r>
              <a:rPr lang="nl-NL" sz="2500" dirty="0" smtClean="0"/>
              <a:t>wordt </a:t>
            </a:r>
            <a:r>
              <a:rPr lang="nl-NL" sz="2500" dirty="0"/>
              <a:t>driemaandelijks gevoed door </a:t>
            </a:r>
            <a:r>
              <a:rPr lang="nl-NL" sz="2500" dirty="0" smtClean="0"/>
              <a:t>de 9 authentieke bronnen : </a:t>
            </a:r>
            <a:r>
              <a:rPr lang="nl-NL" sz="2300" dirty="0" smtClean="0"/>
              <a:t>FPD</a:t>
            </a:r>
            <a:r>
              <a:rPr lang="nl-NL" sz="2300" dirty="0"/>
              <a:t>, DGPH, POD MI, ziekenfondsen, </a:t>
            </a:r>
            <a:r>
              <a:rPr lang="nl-NL" sz="2300" dirty="0" smtClean="0"/>
              <a:t>VSB, </a:t>
            </a:r>
            <a:r>
              <a:rPr lang="nl-NL" sz="2300" dirty="0"/>
              <a:t>Kind &amp; </a:t>
            </a:r>
            <a:r>
              <a:rPr lang="nl-NL" sz="2300" dirty="0" smtClean="0"/>
              <a:t>Gezin, IRISCARE, OAW en AVIQ. </a:t>
            </a:r>
          </a:p>
          <a:p>
            <a:pPr marL="457200" lvl="1" indent="0">
              <a:buNone/>
            </a:pPr>
            <a:r>
              <a:rPr lang="nl-NL" altLang="en-US" sz="2300" dirty="0" smtClean="0">
                <a:sym typeface="Arial" charset="0"/>
              </a:rPr>
              <a:t>      +1</a:t>
            </a:r>
            <a:r>
              <a:rPr lang="nl-BE" altLang="en-US" sz="2400" dirty="0" smtClean="0">
                <a:sym typeface="Arial" charset="0"/>
              </a:rPr>
              <a:t> authentieke bron momenteel in voorbereiding (DSL : 04/2022)</a:t>
            </a:r>
          </a:p>
          <a:p>
            <a:pPr lvl="2"/>
            <a:endParaRPr lang="nl-NL" sz="900" dirty="0"/>
          </a:p>
          <a:p>
            <a:pPr lvl="1"/>
            <a:r>
              <a:rPr lang="nl-NL" sz="2500" dirty="0" smtClean="0"/>
              <a:t>hierdoor </a:t>
            </a:r>
            <a:r>
              <a:rPr lang="nl-NL" sz="2500" dirty="0"/>
              <a:t>kunnen de rechten van een categorie van personen (die op voorhand is gekend bij de toekennende instantie) worden </a:t>
            </a:r>
            <a:r>
              <a:rPr lang="nl-NL" sz="2500" dirty="0" smtClean="0"/>
              <a:t>geautomatiseerd</a:t>
            </a:r>
            <a:endParaRPr lang="nl-NL" sz="2500" dirty="0"/>
          </a:p>
          <a:p>
            <a:pPr lvl="2"/>
            <a:endParaRPr lang="nl-NL" sz="800" dirty="0" smtClean="0"/>
          </a:p>
          <a:p>
            <a:pPr lvl="2"/>
            <a:r>
              <a:rPr lang="nl-NL" sz="2200" dirty="0" smtClean="0"/>
              <a:t>vb. alle </a:t>
            </a:r>
            <a:r>
              <a:rPr lang="nl-NL" sz="2200" dirty="0"/>
              <a:t>inwoners van een </a:t>
            </a:r>
            <a:r>
              <a:rPr lang="nl-NL" sz="2200" dirty="0" smtClean="0"/>
              <a:t>gemeente</a:t>
            </a:r>
            <a:r>
              <a:rPr lang="nl-NL" sz="2200" dirty="0"/>
              <a:t>, een provincie</a:t>
            </a:r>
          </a:p>
          <a:p>
            <a:pPr lvl="2"/>
            <a:r>
              <a:rPr lang="nl-NL" sz="2200" dirty="0"/>
              <a:t>v</a:t>
            </a:r>
            <a:r>
              <a:rPr lang="nl-NL" sz="2200" dirty="0" smtClean="0"/>
              <a:t>b. alle </a:t>
            </a:r>
            <a:r>
              <a:rPr lang="nl-NL" sz="2200" dirty="0"/>
              <a:t>gezinnen aangesloten op </a:t>
            </a:r>
            <a:r>
              <a:rPr lang="nl-NL" sz="2200" dirty="0" smtClean="0"/>
              <a:t>gas</a:t>
            </a:r>
          </a:p>
          <a:p>
            <a:pPr lvl="2"/>
            <a:endParaRPr lang="nl-NL" sz="900" dirty="0"/>
          </a:p>
          <a:p>
            <a:pPr lvl="1"/>
            <a:r>
              <a:rPr lang="nl-BE" sz="2600" dirty="0" smtClean="0"/>
              <a:t>enkele voorbeelden </a:t>
            </a:r>
            <a:endParaRPr lang="nl-BE" sz="2600" b="1" dirty="0" smtClean="0"/>
          </a:p>
          <a:p>
            <a:pPr lvl="2"/>
            <a:endParaRPr lang="en-US" sz="800" dirty="0" smtClean="0"/>
          </a:p>
          <a:p>
            <a:pPr lvl="2"/>
            <a:r>
              <a:rPr lang="nl-BE" sz="2200" dirty="0" smtClean="0"/>
              <a:t>sociaal tarief gas / elektriciteit in België</a:t>
            </a:r>
          </a:p>
          <a:p>
            <a:pPr lvl="2"/>
            <a:r>
              <a:rPr lang="nl-BE" sz="2200" dirty="0" smtClean="0"/>
              <a:t>sociaal tarief water in Vlaanderen</a:t>
            </a:r>
          </a:p>
          <a:p>
            <a:pPr lvl="2"/>
            <a:r>
              <a:rPr lang="nl-BE" sz="2200" dirty="0" smtClean="0"/>
              <a:t>vrijstelling verkeersbelasting in Brussels Gewest</a:t>
            </a:r>
          </a:p>
          <a:p>
            <a:pPr lvl="2"/>
            <a:r>
              <a:rPr lang="nl-BE" sz="2200" dirty="0" smtClean="0"/>
              <a:t>gemeenten en provincies (bv. verminderd tarief buitenschoolse kinderopvang, verminderde heffing voor huisvuilophaling, korting belasting)</a:t>
            </a:r>
          </a:p>
          <a:p>
            <a:pPr lvl="2"/>
            <a:r>
              <a:rPr lang="nl-BE" sz="2200" dirty="0" smtClean="0"/>
              <a:t>OCMW (Covid-bonnen)</a:t>
            </a:r>
          </a:p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251520" y="1219681"/>
            <a:ext cx="287867" cy="279400"/>
          </a:xfrm>
          <a:prstGeom prst="ellipse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BE" sz="1350" dirty="0" smtClean="0"/>
              <a:t>1</a:t>
            </a:r>
            <a:endParaRPr lang="en-US" sz="1350" dirty="0"/>
          </a:p>
        </p:txBody>
      </p:sp>
      <p:sp>
        <p:nvSpPr>
          <p:cNvPr id="7" name="TextBox 6"/>
          <p:cNvSpPr txBox="1"/>
          <p:nvPr/>
        </p:nvSpPr>
        <p:spPr>
          <a:xfrm>
            <a:off x="8686800" y="6425813"/>
            <a:ext cx="28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/>
              <a:t>7</a:t>
            </a:r>
            <a:endParaRPr lang="fr-BE" sz="1200" dirty="0"/>
          </a:p>
        </p:txBody>
      </p:sp>
    </p:spTree>
    <p:extLst>
      <p:ext uri="{BB962C8B-B14F-4D97-AF65-F5344CB8AC3E}">
        <p14:creationId xmlns:p14="http://schemas.microsoft.com/office/powerpoint/2010/main" val="37228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>
                <a:solidFill>
                  <a:srgbClr val="0070C0"/>
                </a:solidFill>
              </a:rPr>
              <a:t>Bufferdatabank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902" y="1344368"/>
            <a:ext cx="7272808" cy="490653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86800" y="6425813"/>
            <a:ext cx="28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/>
              <a:t>8</a:t>
            </a:r>
            <a:endParaRPr lang="fr-BE" sz="1200" dirty="0"/>
          </a:p>
        </p:txBody>
      </p:sp>
    </p:spTree>
    <p:extLst>
      <p:ext uri="{BB962C8B-B14F-4D97-AF65-F5344CB8AC3E}">
        <p14:creationId xmlns:p14="http://schemas.microsoft.com/office/powerpoint/2010/main" val="1385231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>
                <a:solidFill>
                  <a:srgbClr val="0070C0"/>
                </a:solidFill>
              </a:rPr>
              <a:t>Authentieke bronnen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de 9 huidige authentieke bronnen </a:t>
            </a:r>
          </a:p>
          <a:p>
            <a:pPr lvl="1"/>
            <a:r>
              <a:rPr lang="nl-BE" dirty="0" smtClean="0"/>
              <a:t>Federale Pensioendienst (vb. Inkomensgarantie voor ouderen - IGO)</a:t>
            </a:r>
          </a:p>
          <a:p>
            <a:pPr lvl="1"/>
            <a:r>
              <a:rPr lang="nl-BE" dirty="0" smtClean="0"/>
              <a:t>OCMW (vb. Leefloon - (e)LL)</a:t>
            </a:r>
          </a:p>
          <a:p>
            <a:pPr lvl="1"/>
            <a:r>
              <a:rPr lang="nl-BE" dirty="0" smtClean="0"/>
              <a:t>DG Personen met een Handicap (vb. Erkende handicap, Inkomensvervangende tegemoetkoming - IVT)</a:t>
            </a:r>
          </a:p>
          <a:p>
            <a:pPr lvl="1"/>
            <a:r>
              <a:rPr lang="nl-BE" dirty="0" smtClean="0"/>
              <a:t>ziekenfondsen (vb. Verhoogde Tegemoetkoming - VT)</a:t>
            </a:r>
          </a:p>
          <a:p>
            <a:pPr lvl="1"/>
            <a:r>
              <a:rPr lang="nl-BE" dirty="0" smtClean="0"/>
              <a:t>Vlaamse sociale bescherming (vb. Tegemoetkoming voor hulp aan bejaarden - THAB)</a:t>
            </a:r>
          </a:p>
          <a:p>
            <a:pPr lvl="1"/>
            <a:r>
              <a:rPr lang="nl-BE" dirty="0" smtClean="0"/>
              <a:t>Opgroeien(bv. Kinderen met een specifieke ondersteuningsbehoefte - P1-4)</a:t>
            </a:r>
          </a:p>
          <a:p>
            <a:pPr lvl="1"/>
            <a:r>
              <a:rPr lang="nl-BE" dirty="0" smtClean="0"/>
              <a:t>IRISCARE (vb. Tegemoetkoming voor hulp aan bejaarden - THAB)</a:t>
            </a:r>
          </a:p>
          <a:p>
            <a:pPr lvl="1"/>
            <a:r>
              <a:rPr lang="nl-BE" dirty="0" smtClean="0"/>
              <a:t>Organisme </a:t>
            </a:r>
            <a:r>
              <a:rPr lang="nl-BE" dirty="0" err="1" smtClean="0"/>
              <a:t>Assureur</a:t>
            </a:r>
            <a:r>
              <a:rPr lang="nl-BE" dirty="0" smtClean="0"/>
              <a:t> Wallon (vb. </a:t>
            </a:r>
            <a:r>
              <a:rPr lang="fr-BE" dirty="0" err="1"/>
              <a:t>Vermindering</a:t>
            </a:r>
            <a:r>
              <a:rPr lang="fr-BE" dirty="0"/>
              <a:t> </a:t>
            </a:r>
            <a:r>
              <a:rPr lang="fr-BE" dirty="0" err="1" smtClean="0"/>
              <a:t>zelfredzaamheid</a:t>
            </a:r>
            <a:r>
              <a:rPr lang="fr-BE" dirty="0" smtClean="0"/>
              <a:t>)</a:t>
            </a:r>
          </a:p>
          <a:p>
            <a:pPr lvl="1"/>
            <a:r>
              <a:rPr lang="en-US" dirty="0" smtClean="0"/>
              <a:t>AVIQ (vb. </a:t>
            </a:r>
            <a:r>
              <a:rPr lang="en-US" dirty="0" err="1" smtClean="0"/>
              <a:t>Erkende</a:t>
            </a:r>
            <a:r>
              <a:rPr lang="en-US" dirty="0" smtClean="0"/>
              <a:t> handicap - </a:t>
            </a:r>
            <a:r>
              <a:rPr lang="en-US" dirty="0" err="1" smtClean="0"/>
              <a:t>kinderen</a:t>
            </a:r>
            <a:r>
              <a:rPr lang="en-US" dirty="0" smtClean="0"/>
              <a:t>)</a:t>
            </a:r>
            <a:endParaRPr lang="nl-BE" dirty="0" smtClean="0"/>
          </a:p>
          <a:p>
            <a:pPr marL="457200" lvl="1" indent="0">
              <a:buNone/>
            </a:pPr>
            <a:endParaRPr lang="nl-BE" dirty="0" smtClean="0"/>
          </a:p>
          <a:p>
            <a:endParaRPr lang="nl-BE" dirty="0"/>
          </a:p>
        </p:txBody>
      </p:sp>
      <p:sp>
        <p:nvSpPr>
          <p:cNvPr id="5" name="TextBox 4"/>
          <p:cNvSpPr txBox="1"/>
          <p:nvPr/>
        </p:nvSpPr>
        <p:spPr>
          <a:xfrm>
            <a:off x="8686800" y="6425813"/>
            <a:ext cx="28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200" dirty="0" smtClean="0"/>
              <a:t>9</a:t>
            </a:r>
            <a:endParaRPr lang="fr-BE" sz="1200" dirty="0"/>
          </a:p>
        </p:txBody>
      </p:sp>
    </p:spTree>
    <p:extLst>
      <p:ext uri="{BB962C8B-B14F-4D97-AF65-F5344CB8AC3E}">
        <p14:creationId xmlns:p14="http://schemas.microsoft.com/office/powerpoint/2010/main" val="337184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7860</TotalTime>
  <Words>1512</Words>
  <Application>Microsoft Office PowerPoint</Application>
  <PresentationFormat>On-screen Show (4:3)</PresentationFormat>
  <Paragraphs>288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Calibri</vt:lpstr>
      <vt:lpstr>Century Gothic</vt:lpstr>
      <vt:lpstr>Times New Roman</vt:lpstr>
      <vt:lpstr>Verdana</vt:lpstr>
      <vt:lpstr>Wingdings</vt:lpstr>
      <vt:lpstr>1_Office Theme</vt:lpstr>
      <vt:lpstr>Office Theme</vt:lpstr>
      <vt:lpstr>Aanvullende rechten Geharmoniseerde Sociale Statuten (GSS)  MyBEnefits  Droits supplémentaires Statuts Sociaux Harmonisés (SSH) MyBEnefits </vt:lpstr>
      <vt:lpstr>Aanvullende rechten</vt:lpstr>
      <vt:lpstr>Aanvullende rechten</vt:lpstr>
      <vt:lpstr>Geharmoniseerde Sociale Statuten </vt:lpstr>
      <vt:lpstr>Principes</vt:lpstr>
      <vt:lpstr>Doelstellingen </vt:lpstr>
      <vt:lpstr>Huidige aanpak – GSS-project</vt:lpstr>
      <vt:lpstr>Bufferdatabank</vt:lpstr>
      <vt:lpstr>Authentieke bronnen</vt:lpstr>
      <vt:lpstr>Bufferdatabank - voordelen</vt:lpstr>
      <vt:lpstr>Juridische aspecten</vt:lpstr>
      <vt:lpstr>Vereenvoudiging van de reglementering</vt:lpstr>
      <vt:lpstr>Legoblok-filosofie</vt:lpstr>
      <vt:lpstr>Legoblok filosofie</vt:lpstr>
      <vt:lpstr>Huidige aanpak – GSS-project</vt:lpstr>
      <vt:lpstr>Bijkomende aanpak</vt:lpstr>
      <vt:lpstr>Veilig aanmelden</vt:lpstr>
      <vt:lpstr>Mobiele App</vt:lpstr>
      <vt:lpstr>Burger - raadplegen &amp; code creëren</vt:lpstr>
      <vt:lpstr>Professional - raadplegen</vt:lpstr>
      <vt:lpstr>Professional - resultaat</vt:lpstr>
      <vt:lpstr>De voordelen raadplegen</vt:lpstr>
      <vt:lpstr>De voordelen filteren</vt:lpstr>
      <vt:lpstr>Een voordeel melden</vt:lpstr>
      <vt:lpstr>Webapp</vt:lpstr>
      <vt:lpstr>Burger : website &amp; online toepassing</vt:lpstr>
      <vt:lpstr>Burger - sociale statuten raadplegen</vt:lpstr>
      <vt:lpstr>Burger - code creëren</vt:lpstr>
      <vt:lpstr>Attest</vt:lpstr>
      <vt:lpstr>Professional - raadpleging</vt:lpstr>
      <vt:lpstr>Professional - resultaat </vt:lpstr>
      <vt:lpstr>De voordelen raadplegen</vt:lpstr>
      <vt:lpstr>Een voordeel melden</vt:lpstr>
      <vt:lpstr>PowerPoint Presentation</vt:lpstr>
      <vt:lpstr>Geharmoniseerde Sociale Statuten</vt:lpstr>
      <vt:lpstr>PowerPoint Presentation</vt:lpstr>
    </vt:vector>
  </TitlesOfParts>
  <Company>KSZ-BCSS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Statuts sociaux harmonisés - droits dérivés</dc:title>
  <dc:creator>Isabelle Leroy</dc:creator>
  <cp:lastModifiedBy>Sanne Miseur (KSZ-BCSS)</cp:lastModifiedBy>
  <cp:revision>398</cp:revision>
  <cp:lastPrinted>2019-09-25T11:15:37Z</cp:lastPrinted>
  <dcterms:created xsi:type="dcterms:W3CDTF">2017-01-30T10:21:21Z</dcterms:created>
  <dcterms:modified xsi:type="dcterms:W3CDTF">2022-03-16T12:49:43Z</dcterms:modified>
</cp:coreProperties>
</file>