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13" r:id="rId2"/>
    <p:sldId id="414" r:id="rId3"/>
    <p:sldId id="415" r:id="rId4"/>
    <p:sldId id="416" r:id="rId5"/>
    <p:sldId id="417" r:id="rId6"/>
    <p:sldId id="418" r:id="rId7"/>
    <p:sldId id="419" r:id="rId8"/>
    <p:sldId id="420" r:id="rId9"/>
    <p:sldId id="41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B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5165" autoAdjust="0"/>
  </p:normalViewPr>
  <p:slideViewPr>
    <p:cSldViewPr>
      <p:cViewPr varScale="1">
        <p:scale>
          <a:sx n="112" d="100"/>
          <a:sy n="112" d="100"/>
        </p:scale>
        <p:origin x="186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26409-BE34-4D03-B678-7264196503FF}" type="datetimeFigureOut">
              <a:rPr lang="fr-BE" smtClean="0"/>
              <a:t>25-05-22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5F56B-2F4D-4EFA-A13F-AAD0EEA2AEF0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7173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EACA-A536-4393-829D-58569732A169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6F63F-3BC7-41D1-AA51-B19C1EE9C9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5" y="188913"/>
            <a:ext cx="2881246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56793"/>
            <a:ext cx="103632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99695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28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1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271464" y="6485494"/>
            <a:ext cx="10079567" cy="369332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526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1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0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685-A2AB-4518-B31A-1C8B277EB988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624417" y="63817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03/2022</a:t>
            </a:r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200151" y="1341438"/>
            <a:ext cx="988906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3392" y="2276872"/>
            <a:ext cx="10959008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16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03512" y="1387227"/>
            <a:ext cx="4410172" cy="4176122"/>
          </a:xfrm>
          <a:prstGeom prst="rect">
            <a:avLst/>
          </a:prstGeom>
          <a:solidFill>
            <a:srgbClr val="525252"/>
          </a:solidFill>
          <a:ln>
            <a:noFill/>
          </a:ln>
        </p:spPr>
      </p:pic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6240016" y="2132857"/>
            <a:ext cx="5565385" cy="2592697"/>
            <a:chOff x="4501649" y="2676525"/>
            <a:chExt cx="4174039" cy="2593858"/>
          </a:xfrm>
        </p:grpSpPr>
        <p:pic>
          <p:nvPicPr>
            <p:cNvPr id="7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649" y="3541008"/>
              <a:ext cx="28619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649" y="4037276"/>
              <a:ext cx="28619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593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477" dirty="0" smtClean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 smtClean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 smtClean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 smtClean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 smtClean="0">
                  <a:latin typeface="+mn-lt"/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477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 smtClean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477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 smtClean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477" dirty="0" smtClean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477" dirty="0" smtClean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477" dirty="0" smtClean="0">
                <a:latin typeface="+mn-l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917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6DC919E-F458-C846-904D-8DF070ABA2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D8E1D18-AAE1-0245-9AD6-BB149943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078502"/>
            <a:ext cx="9144000" cy="2387600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6F0E829-21E7-864E-9EAE-52E5802B9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558177"/>
            <a:ext cx="9144000" cy="165576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FF3221-D92A-EE4E-9D2E-FF0030079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86E98E-A5E7-FD49-9397-3E396D8AF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199092"/>
            <a:ext cx="11248923" cy="476990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CF00C0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>
              <a:buClr>
                <a:srgbClr val="CF00C0"/>
              </a:buClr>
              <a:defRPr>
                <a:solidFill>
                  <a:schemeClr val="tx2"/>
                </a:solidFill>
              </a:defRPr>
            </a:lvl2pPr>
            <a:lvl3pPr>
              <a:buClr>
                <a:srgbClr val="CF00C0"/>
              </a:buClr>
              <a:defRPr>
                <a:solidFill>
                  <a:schemeClr val="tx2"/>
                </a:solidFill>
              </a:defRPr>
            </a:lvl3pPr>
            <a:lvl4pPr>
              <a:buClr>
                <a:srgbClr val="CF00C0"/>
              </a:buClr>
              <a:defRPr>
                <a:solidFill>
                  <a:schemeClr val="tx2"/>
                </a:solidFill>
              </a:defRPr>
            </a:lvl4pPr>
            <a:lvl5pPr>
              <a:buClr>
                <a:srgbClr val="CF00C0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B5062A7-FDCA-3B43-AFE7-A0624FE02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89647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4B8DE4B-5342-7B42-8B63-154C6BB261CF}"/>
              </a:ext>
            </a:extLst>
          </p:cNvPr>
          <p:cNvSpPr txBox="1">
            <a:spLocks/>
          </p:cNvSpPr>
          <p:nvPr userDrawn="1"/>
        </p:nvSpPr>
        <p:spPr>
          <a:xfrm>
            <a:off x="838800" y="635760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7F0E9-A261-CE4A-909A-89843AD1D2E4}" type="slidenum">
              <a:rPr lang="en-US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200" kern="1200" noProof="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76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8F18F8-5BA6-C540-A175-A685744042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1F6FB06-63D0-7649-A2A3-010A8FC1D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8750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4B8DE4B-5342-7B42-8B63-154C6BB261CF}"/>
              </a:ext>
            </a:extLst>
          </p:cNvPr>
          <p:cNvSpPr txBox="1">
            <a:spLocks/>
          </p:cNvSpPr>
          <p:nvPr userDrawn="1"/>
        </p:nvSpPr>
        <p:spPr>
          <a:xfrm>
            <a:off x="838800" y="635760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7F0E9-A261-CE4A-909A-89843AD1D2E4}" type="slidenum">
              <a:rPr lang="en-US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200" kern="1200" noProof="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8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1271464" y="6485494"/>
            <a:ext cx="10079567" cy="369332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1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2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vapp.b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emf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t-reuse.be/fr/service/govapp-et-son-service-dintegration-de-messages-smi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t-reuse.be/fr/service/govapp-et-son-service-dintegration-de-messages-smis" TargetMode="External"/><Relationship Id="rId2" Type="http://schemas.openxmlformats.org/officeDocument/2006/relationships/hyperlink" Target="https://www.govapp.b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2996952"/>
            <a:ext cx="10363200" cy="1470025"/>
          </a:xfrm>
        </p:spPr>
        <p:txBody>
          <a:bodyPr>
            <a:normAutofit/>
          </a:bodyPr>
          <a:lstStyle/>
          <a:p>
            <a:r>
              <a:rPr lang="fr-BE" sz="4000" dirty="0" smtClean="0"/>
              <a:t>SMIS</a:t>
            </a:r>
            <a:br>
              <a:rPr lang="fr-BE" sz="4000" dirty="0" smtClean="0"/>
            </a:br>
            <a:r>
              <a:rPr lang="fr-BE" sz="2000" dirty="0" smtClean="0"/>
              <a:t>Short Message </a:t>
            </a:r>
            <a:r>
              <a:rPr lang="fr-BE" sz="2000" dirty="0" err="1" smtClean="0"/>
              <a:t>Integration</a:t>
            </a:r>
            <a:r>
              <a:rPr lang="fr-BE" sz="2000" dirty="0" smtClean="0"/>
              <a:t> Service</a:t>
            </a:r>
            <a:endParaRPr lang="fr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824" y="4437111"/>
            <a:ext cx="8534400" cy="1752600"/>
          </a:xfrm>
        </p:spPr>
        <p:txBody>
          <a:bodyPr/>
          <a:lstStyle/>
          <a:p>
            <a:r>
              <a:rPr lang="fr-BE" dirty="0" smtClean="0"/>
              <a:t>General information</a:t>
            </a:r>
          </a:p>
          <a:p>
            <a:r>
              <a:rPr lang="en-US" dirty="0" smtClean="0"/>
              <a:t>25/05/2022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799" y="1916832"/>
            <a:ext cx="3962450" cy="102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816" y="2233798"/>
            <a:ext cx="2809875" cy="3038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208" y="2222776"/>
            <a:ext cx="3814592" cy="375475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phones are a valuable communication channel to citizens</a:t>
            </a:r>
          </a:p>
          <a:p>
            <a:endParaRPr lang="en-US" dirty="0" smtClean="0"/>
          </a:p>
          <a:p>
            <a:r>
              <a:rPr lang="en-US" dirty="0" smtClean="0"/>
              <a:t>SMS are</a:t>
            </a:r>
          </a:p>
          <a:p>
            <a:pPr lvl="1"/>
            <a:r>
              <a:rPr lang="en-US" dirty="0" smtClean="0"/>
              <a:t>Not user-friendly</a:t>
            </a:r>
          </a:p>
          <a:p>
            <a:pPr lvl="2"/>
            <a:r>
              <a:rPr lang="en-US" dirty="0" smtClean="0"/>
              <a:t>(Very) Short</a:t>
            </a:r>
          </a:p>
          <a:p>
            <a:pPr lvl="2"/>
            <a:r>
              <a:rPr lang="en-US" dirty="0" smtClean="0"/>
              <a:t>Poor (Text only)</a:t>
            </a:r>
          </a:p>
          <a:p>
            <a:pPr lvl="1"/>
            <a:r>
              <a:rPr lang="en-US" dirty="0" smtClean="0"/>
              <a:t>Costly</a:t>
            </a:r>
          </a:p>
          <a:p>
            <a:pPr lvl="1"/>
            <a:r>
              <a:rPr lang="en-US" dirty="0" smtClean="0"/>
              <a:t>Potentially not safe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Covid</a:t>
            </a:r>
            <a:r>
              <a:rPr lang="en-US" b="1" dirty="0" err="1" smtClean="0"/>
              <a:t>Safe</a:t>
            </a:r>
            <a:r>
              <a:rPr lang="en-US" dirty="0" smtClean="0"/>
              <a:t> is hugely installed (~ 8,5 million)</a:t>
            </a:r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GovApp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GovApp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GovApp</a:t>
            </a:r>
          </a:p>
          <a:p>
            <a:pPr lvl="1"/>
            <a:r>
              <a:rPr lang="en-US" b="1" dirty="0" smtClean="0"/>
              <a:t>Mobile</a:t>
            </a:r>
            <a:r>
              <a:rPr lang="en-US" dirty="0" smtClean="0"/>
              <a:t> application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/>
              <a:t>short notifications</a:t>
            </a:r>
          </a:p>
          <a:p>
            <a:pPr lvl="2"/>
            <a:r>
              <a:rPr lang="en-US" dirty="0" smtClean="0"/>
              <a:t>Supporting </a:t>
            </a:r>
            <a:r>
              <a:rPr lang="en-US" b="1" dirty="0" smtClean="0"/>
              <a:t>html rendering </a:t>
            </a:r>
            <a:r>
              <a:rPr lang="en-US" dirty="0" smtClean="0"/>
              <a:t>(images, embedded videos, …)</a:t>
            </a:r>
            <a:endParaRPr lang="en-US" b="1" dirty="0" smtClean="0"/>
          </a:p>
          <a:p>
            <a:pPr lvl="1"/>
            <a:r>
              <a:rPr lang="en-US" dirty="0" smtClean="0"/>
              <a:t>From the </a:t>
            </a:r>
            <a:r>
              <a:rPr lang="en-US" b="1" dirty="0" smtClean="0"/>
              <a:t>authorities (exact scope to be defined)</a:t>
            </a:r>
          </a:p>
          <a:p>
            <a:pPr lvl="2"/>
            <a:r>
              <a:rPr lang="en-US" dirty="0" smtClean="0"/>
              <a:t>Integrated with </a:t>
            </a:r>
            <a:r>
              <a:rPr lang="en-US" b="1" dirty="0" smtClean="0"/>
              <a:t>SMIS</a:t>
            </a:r>
            <a:r>
              <a:rPr lang="en-US" dirty="0" smtClean="0"/>
              <a:t> (Short Message Integration Service)</a:t>
            </a:r>
            <a:endParaRPr lang="en-US" b="1" dirty="0" smtClean="0"/>
          </a:p>
          <a:p>
            <a:pPr lvl="1"/>
            <a:r>
              <a:rPr lang="en-US" dirty="0" smtClean="0"/>
              <a:t>To the </a:t>
            </a:r>
            <a:r>
              <a:rPr lang="en-US" b="1" dirty="0" smtClean="0"/>
              <a:t>citizen</a:t>
            </a:r>
          </a:p>
          <a:p>
            <a:pPr lvl="2"/>
            <a:r>
              <a:rPr lang="en-US" dirty="0" smtClean="0"/>
              <a:t>Identified with his </a:t>
            </a:r>
            <a:r>
              <a:rPr lang="en-US" b="1" dirty="0" smtClean="0"/>
              <a:t>phone number</a:t>
            </a:r>
          </a:p>
          <a:p>
            <a:pPr lvl="1"/>
            <a:r>
              <a:rPr lang="en-US" dirty="0" smtClean="0"/>
              <a:t>In a </a:t>
            </a:r>
            <a:r>
              <a:rPr lang="en-US" b="1" dirty="0" smtClean="0"/>
              <a:t>secure</a:t>
            </a:r>
            <a:r>
              <a:rPr lang="en-US" dirty="0" smtClean="0"/>
              <a:t> way</a:t>
            </a:r>
          </a:p>
          <a:p>
            <a:pPr lvl="2"/>
            <a:r>
              <a:rPr lang="en-US" dirty="0" smtClean="0"/>
              <a:t>Validation of the citizen’s phone number</a:t>
            </a:r>
          </a:p>
          <a:p>
            <a:pPr lvl="2"/>
            <a:r>
              <a:rPr lang="en-US" b="1" dirty="0" smtClean="0"/>
              <a:t>End to End Encryption (E2EE) </a:t>
            </a:r>
            <a:r>
              <a:rPr lang="en-US" dirty="0" smtClean="0"/>
              <a:t>of the message’s private body</a:t>
            </a:r>
          </a:p>
          <a:p>
            <a:pPr lvl="2"/>
            <a:r>
              <a:rPr lang="en-US" dirty="0" smtClean="0"/>
              <a:t>Strong authentication of the authorities</a:t>
            </a:r>
          </a:p>
          <a:p>
            <a:pPr lvl="1"/>
            <a:r>
              <a:rPr lang="en-US" dirty="0" smtClean="0"/>
              <a:t>In 4 languages </a:t>
            </a:r>
            <a:endParaRPr lang="en-US" dirty="0" smtClean="0"/>
          </a:p>
          <a:p>
            <a:pPr lvl="1"/>
            <a:r>
              <a:rPr lang="en-US" dirty="0" smtClean="0"/>
              <a:t>More information on </a:t>
            </a:r>
            <a:r>
              <a:rPr lang="en-US" dirty="0">
                <a:hlinkClick r:id="rId2"/>
              </a:rPr>
              <a:t>https://www.govapp.be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 descr="écran de l'applic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83" y="1371600"/>
            <a:ext cx="2755941" cy="47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5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SMIS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Message Integration Service (SMIS)</a:t>
            </a:r>
          </a:p>
          <a:p>
            <a:pPr lvl="1"/>
            <a:r>
              <a:rPr lang="en-US" b="1" dirty="0" smtClean="0"/>
              <a:t>Synchronous</a:t>
            </a:r>
            <a:r>
              <a:rPr lang="en-US" dirty="0" smtClean="0"/>
              <a:t> REST API with added value</a:t>
            </a:r>
          </a:p>
          <a:p>
            <a:pPr lvl="1"/>
            <a:r>
              <a:rPr lang="en-US" dirty="0" smtClean="0"/>
              <a:t>For the transmission of short messages</a:t>
            </a:r>
          </a:p>
          <a:p>
            <a:pPr lvl="2"/>
            <a:r>
              <a:rPr lang="en-US" dirty="0" smtClean="0"/>
              <a:t>With </a:t>
            </a:r>
            <a:r>
              <a:rPr lang="en-US" b="1" dirty="0" smtClean="0"/>
              <a:t>GovApp</a:t>
            </a:r>
            <a:r>
              <a:rPr lang="en-US" dirty="0" smtClean="0"/>
              <a:t> via Digitaal Vlaanderen</a:t>
            </a:r>
          </a:p>
          <a:p>
            <a:pPr lvl="2"/>
            <a:r>
              <a:rPr lang="en-US" dirty="0" smtClean="0"/>
              <a:t>With SMS via RingRing (</a:t>
            </a:r>
            <a:r>
              <a:rPr lang="en-US" dirty="0" err="1" smtClean="0"/>
              <a:t>Proximus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From the integrated authorities</a:t>
            </a:r>
          </a:p>
          <a:p>
            <a:pPr lvl="1"/>
            <a:r>
              <a:rPr lang="en-US" dirty="0" smtClean="0"/>
              <a:t>To the citizen</a:t>
            </a:r>
          </a:p>
          <a:p>
            <a:pPr lvl="2"/>
            <a:r>
              <a:rPr lang="en-US" dirty="0" smtClean="0"/>
              <a:t>Identified with his phone number</a:t>
            </a:r>
          </a:p>
          <a:p>
            <a:pPr lvl="1"/>
            <a:r>
              <a:rPr lang="en-US" dirty="0" smtClean="0"/>
              <a:t>With predefined </a:t>
            </a:r>
            <a:r>
              <a:rPr lang="en-US" b="1" dirty="0" smtClean="0"/>
              <a:t>strategies</a:t>
            </a:r>
            <a:r>
              <a:rPr lang="en-US" dirty="0" smtClean="0"/>
              <a:t> (GovApp first &amp; SMS fallback, GovApp only, …)</a:t>
            </a:r>
          </a:p>
          <a:p>
            <a:pPr lvl="1"/>
            <a:r>
              <a:rPr lang="en-US" dirty="0" smtClean="0"/>
              <a:t>With a </a:t>
            </a:r>
            <a:r>
              <a:rPr lang="en-US" b="1" dirty="0" smtClean="0"/>
              <a:t>synchronous</a:t>
            </a:r>
            <a:r>
              <a:rPr lang="en-US" dirty="0" smtClean="0"/>
              <a:t> feedback status about the sending</a:t>
            </a:r>
          </a:p>
          <a:p>
            <a:pPr lvl="1"/>
            <a:r>
              <a:rPr lang="en-US" dirty="0" smtClean="0"/>
              <a:t>With </a:t>
            </a:r>
            <a:r>
              <a:rPr lang="en-US" b="1" dirty="0" smtClean="0"/>
              <a:t>E2EE</a:t>
            </a:r>
            <a:r>
              <a:rPr lang="en-US" dirty="0" smtClean="0"/>
              <a:t> manageable by the sending authority or SMIS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41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ounded Rectangle 131"/>
          <p:cNvSpPr/>
          <p:nvPr/>
        </p:nvSpPr>
        <p:spPr>
          <a:xfrm>
            <a:off x="5968800" y="2915635"/>
            <a:ext cx="4932281" cy="2195695"/>
          </a:xfrm>
          <a:prstGeom prst="roundRect">
            <a:avLst>
              <a:gd name="adj" fmla="val 14154"/>
            </a:avLst>
          </a:prstGeom>
          <a:solidFill>
            <a:srgbClr val="FFE715">
              <a:alpha val="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388620" y="1236212"/>
            <a:ext cx="4810966" cy="4283449"/>
          </a:xfrm>
          <a:prstGeom prst="roundRect">
            <a:avLst>
              <a:gd name="adj" fmla="val 9251"/>
            </a:avLst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Architecture</a:t>
            </a:r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8947052" y="2479696"/>
            <a:ext cx="1820755" cy="1205980"/>
            <a:chOff x="2186550" y="1781793"/>
            <a:chExt cx="2096977" cy="13164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9500" y="1781793"/>
              <a:ext cx="641611" cy="9517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186550" y="2743745"/>
              <a:ext cx="2096977" cy="354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dirty="0" err="1" smtClean="0"/>
                <a:t>Citizen’s</a:t>
              </a:r>
              <a:r>
                <a:rPr lang="fr-BE" sz="1400" dirty="0" smtClean="0"/>
                <a:t> (smart)phone</a:t>
              </a:r>
            </a:p>
          </p:txBody>
        </p:sp>
      </p:grpSp>
      <p:cxnSp>
        <p:nvCxnSpPr>
          <p:cNvPr id="13" name="Curved Connector 12"/>
          <p:cNvCxnSpPr>
            <a:stCxn id="72" idx="3"/>
            <a:endCxn id="25" idx="1"/>
          </p:cNvCxnSpPr>
          <p:nvPr/>
        </p:nvCxnSpPr>
        <p:spPr>
          <a:xfrm flipV="1">
            <a:off x="4213292" y="2006302"/>
            <a:ext cx="2709294" cy="1286056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6" descr="RingRing Portal - Log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586" y="1757364"/>
            <a:ext cx="549685" cy="49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174533" y="2735280"/>
            <a:ext cx="802940" cy="1169382"/>
            <a:chOff x="5188671" y="2998141"/>
            <a:chExt cx="1276350" cy="2120548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5382502" y="4629448"/>
              <a:ext cx="888686" cy="4892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CTPC</a:t>
              </a:r>
              <a:endParaRPr lang="en-US" sz="1400" dirty="0"/>
            </a:p>
          </p:txBody>
        </p:sp>
      </p:grpSp>
      <p:pic>
        <p:nvPicPr>
          <p:cNvPr id="45" name="Picture 4" descr="Rest API icon PNG and SVG Vector Free Download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378" y="3019518"/>
            <a:ext cx="537098" cy="4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Sms - Icônes multimédia gratuit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303" y="1757364"/>
            <a:ext cx="447610" cy="4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Curved Connector 47"/>
          <p:cNvCxnSpPr>
            <a:stCxn id="25" idx="3"/>
            <a:endCxn id="7" idx="1"/>
          </p:cNvCxnSpPr>
          <p:nvPr/>
        </p:nvCxnSpPr>
        <p:spPr>
          <a:xfrm>
            <a:off x="7472271" y="2006302"/>
            <a:ext cx="2102501" cy="909333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>
            <a:grpSpLocks noChangeAspect="1"/>
          </p:cNvGrpSpPr>
          <p:nvPr/>
        </p:nvGrpSpPr>
        <p:grpSpPr>
          <a:xfrm>
            <a:off x="867918" y="4096852"/>
            <a:ext cx="1370503" cy="1422809"/>
            <a:chOff x="4737573" y="2998141"/>
            <a:chExt cx="2178547" cy="2580111"/>
          </a:xfrm>
        </p:grpSpPr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4737573" y="4629449"/>
              <a:ext cx="2178547" cy="948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Tracing business</a:t>
              </a:r>
              <a:br>
                <a:rPr lang="en-US" sz="1400" dirty="0" smtClean="0"/>
              </a:br>
              <a:r>
                <a:rPr lang="en-US" sz="1400" dirty="0" smtClean="0"/>
                <a:t>process </a:t>
              </a:r>
              <a:r>
                <a:rPr lang="en-US" sz="1400" dirty="0"/>
                <a:t>e</a:t>
              </a:r>
              <a:r>
                <a:rPr lang="en-US" sz="1400" dirty="0" smtClean="0"/>
                <a:t>ngine</a:t>
              </a:r>
              <a:endParaRPr lang="en-US" sz="1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108603" y="2880334"/>
            <a:ext cx="1785040" cy="1409430"/>
            <a:chOff x="2980937" y="2222446"/>
            <a:chExt cx="2170356" cy="1851783"/>
          </a:xfrm>
        </p:grpSpPr>
        <p:grpSp>
          <p:nvGrpSpPr>
            <p:cNvPr id="69" name="Group 4"/>
            <p:cNvGrpSpPr>
              <a:grpSpLocks noChangeAspect="1"/>
            </p:cNvGrpSpPr>
            <p:nvPr/>
          </p:nvGrpSpPr>
          <p:grpSpPr bwMode="auto">
            <a:xfrm>
              <a:off x="3781154" y="2222446"/>
              <a:ext cx="571500" cy="1082675"/>
              <a:chOff x="1416" y="1295"/>
              <a:chExt cx="360" cy="682"/>
            </a:xfrm>
          </p:grpSpPr>
          <p:sp>
            <p:nvSpPr>
              <p:cNvPr id="71" name="Rectangle 5"/>
              <p:cNvSpPr>
                <a:spLocks noChangeArrowheads="1"/>
              </p:cNvSpPr>
              <p:nvPr/>
            </p:nvSpPr>
            <p:spPr bwMode="auto">
              <a:xfrm>
                <a:off x="1416" y="1295"/>
                <a:ext cx="360" cy="6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2" name="Rectangle 6"/>
              <p:cNvSpPr>
                <a:spLocks noChangeArrowheads="1"/>
              </p:cNvSpPr>
              <p:nvPr/>
            </p:nvSpPr>
            <p:spPr bwMode="auto">
              <a:xfrm>
                <a:off x="1433" y="1312"/>
                <a:ext cx="325" cy="64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1451" y="1330"/>
                <a:ext cx="290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1451" y="1452"/>
                <a:ext cx="290" cy="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5" name="Rectangle 9"/>
              <p:cNvSpPr>
                <a:spLocks noChangeArrowheads="1"/>
              </p:cNvSpPr>
              <p:nvPr/>
            </p:nvSpPr>
            <p:spPr bwMode="auto">
              <a:xfrm>
                <a:off x="1451" y="1540"/>
                <a:ext cx="290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6" name="Rectangle 10"/>
              <p:cNvSpPr>
                <a:spLocks noChangeArrowheads="1"/>
              </p:cNvSpPr>
              <p:nvPr/>
            </p:nvSpPr>
            <p:spPr bwMode="auto">
              <a:xfrm>
                <a:off x="1451" y="1618"/>
                <a:ext cx="290" cy="3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7" name="Rectangle 11"/>
              <p:cNvSpPr>
                <a:spLocks noChangeArrowheads="1"/>
              </p:cNvSpPr>
              <p:nvPr/>
            </p:nvSpPr>
            <p:spPr bwMode="auto">
              <a:xfrm>
                <a:off x="1521" y="1373"/>
                <a:ext cx="149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8" name="Rectangle 12"/>
              <p:cNvSpPr>
                <a:spLocks noChangeArrowheads="1"/>
              </p:cNvSpPr>
              <p:nvPr/>
            </p:nvSpPr>
            <p:spPr bwMode="auto">
              <a:xfrm>
                <a:off x="1486" y="1829"/>
                <a:ext cx="53" cy="7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2980937" y="3305921"/>
              <a:ext cx="2170356" cy="768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Short Messaging</a:t>
              </a:r>
              <a:br>
                <a:rPr lang="en-US" sz="1600" b="1" dirty="0" smtClean="0"/>
              </a:br>
              <a:r>
                <a:rPr lang="en-US" sz="1600" b="1" dirty="0" smtClean="0"/>
                <a:t>Integration Service</a:t>
              </a:r>
              <a:endParaRPr lang="en-US" sz="1600" b="1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336305" y="3789972"/>
            <a:ext cx="1515223" cy="1347875"/>
            <a:chOff x="3144971" y="2222446"/>
            <a:chExt cx="1842296" cy="1770911"/>
          </a:xfrm>
        </p:grpSpPr>
        <p:grpSp>
          <p:nvGrpSpPr>
            <p:cNvPr id="86" name="Group 4"/>
            <p:cNvGrpSpPr>
              <a:grpSpLocks noChangeAspect="1"/>
            </p:cNvGrpSpPr>
            <p:nvPr/>
          </p:nvGrpSpPr>
          <p:grpSpPr bwMode="auto">
            <a:xfrm>
              <a:off x="3781154" y="2222446"/>
              <a:ext cx="571500" cy="1082675"/>
              <a:chOff x="1416" y="1295"/>
              <a:chExt cx="360" cy="682"/>
            </a:xfrm>
          </p:grpSpPr>
          <p:sp>
            <p:nvSpPr>
              <p:cNvPr id="88" name="Rectangle 5"/>
              <p:cNvSpPr>
                <a:spLocks noChangeArrowheads="1"/>
              </p:cNvSpPr>
              <p:nvPr/>
            </p:nvSpPr>
            <p:spPr bwMode="auto">
              <a:xfrm>
                <a:off x="1416" y="1295"/>
                <a:ext cx="360" cy="6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1433" y="1312"/>
                <a:ext cx="325" cy="64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0" name="Rectangle 7"/>
              <p:cNvSpPr>
                <a:spLocks noChangeArrowheads="1"/>
              </p:cNvSpPr>
              <p:nvPr/>
            </p:nvSpPr>
            <p:spPr bwMode="auto">
              <a:xfrm>
                <a:off x="1451" y="1330"/>
                <a:ext cx="290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1" name="Rectangle 8"/>
              <p:cNvSpPr>
                <a:spLocks noChangeArrowheads="1"/>
              </p:cNvSpPr>
              <p:nvPr/>
            </p:nvSpPr>
            <p:spPr bwMode="auto">
              <a:xfrm>
                <a:off x="1451" y="1452"/>
                <a:ext cx="290" cy="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2" name="Rectangle 9"/>
              <p:cNvSpPr>
                <a:spLocks noChangeArrowheads="1"/>
              </p:cNvSpPr>
              <p:nvPr/>
            </p:nvSpPr>
            <p:spPr bwMode="auto">
              <a:xfrm>
                <a:off x="1451" y="1540"/>
                <a:ext cx="290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3" name="Rectangle 10"/>
              <p:cNvSpPr>
                <a:spLocks noChangeArrowheads="1"/>
              </p:cNvSpPr>
              <p:nvPr/>
            </p:nvSpPr>
            <p:spPr bwMode="auto">
              <a:xfrm>
                <a:off x="1451" y="1618"/>
                <a:ext cx="290" cy="3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4" name="Rectangle 11"/>
              <p:cNvSpPr>
                <a:spLocks noChangeArrowheads="1"/>
              </p:cNvSpPr>
              <p:nvPr/>
            </p:nvSpPr>
            <p:spPr bwMode="auto">
              <a:xfrm>
                <a:off x="1521" y="1373"/>
                <a:ext cx="149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5" name="Rectangle 12"/>
              <p:cNvSpPr>
                <a:spLocks noChangeArrowheads="1"/>
              </p:cNvSpPr>
              <p:nvPr/>
            </p:nvSpPr>
            <p:spPr bwMode="auto">
              <a:xfrm>
                <a:off x="1486" y="1829"/>
                <a:ext cx="53" cy="7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3144971" y="3305922"/>
              <a:ext cx="1842296" cy="687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dirty="0" smtClean="0"/>
                <a:t>Mobile App</a:t>
              </a:r>
              <a:br>
                <a:rPr lang="fr-BE" sz="1400" dirty="0" smtClean="0"/>
              </a:br>
              <a:r>
                <a:rPr lang="fr-BE" sz="1400" dirty="0" smtClean="0"/>
                <a:t>Messaging service</a:t>
              </a:r>
              <a:endParaRPr lang="en-US" sz="1400" dirty="0"/>
            </a:p>
          </p:txBody>
        </p:sp>
      </p:grpSp>
      <p:cxnSp>
        <p:nvCxnSpPr>
          <p:cNvPr id="102" name="Curved Connector 101"/>
          <p:cNvCxnSpPr>
            <a:stCxn id="88" idx="3"/>
            <a:endCxn id="7" idx="1"/>
          </p:cNvCxnSpPr>
          <p:nvPr/>
        </p:nvCxnSpPr>
        <p:spPr>
          <a:xfrm flipV="1">
            <a:off x="7329579" y="2915635"/>
            <a:ext cx="2245193" cy="1286361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8385009" y="3697829"/>
            <a:ext cx="1893324" cy="1077218"/>
            <a:chOff x="8437601" y="4047653"/>
            <a:chExt cx="1528373" cy="1077218"/>
          </a:xfrm>
        </p:grpSpPr>
        <p:pic>
          <p:nvPicPr>
            <p:cNvPr id="105" name="Picture 104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7601" y="4086000"/>
              <a:ext cx="553747" cy="569639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8916254" y="4047653"/>
              <a:ext cx="10497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dirty="0" smtClean="0"/>
                <a:t>Mobile App</a:t>
              </a:r>
              <a:br>
                <a:rPr lang="fr-BE" sz="1600" dirty="0" smtClean="0"/>
              </a:br>
              <a:r>
                <a:rPr lang="fr-BE" sz="2400" b="1" dirty="0" err="1" smtClean="0"/>
                <a:t>GovApp</a:t>
              </a:r>
              <a:endParaRPr lang="en-US" sz="1600" b="1" dirty="0"/>
            </a:p>
          </p:txBody>
        </p:sp>
      </p:grpSp>
      <p:cxnSp>
        <p:nvCxnSpPr>
          <p:cNvPr id="107" name="Curved Connector 106"/>
          <p:cNvCxnSpPr>
            <a:stCxn id="41" idx="3"/>
            <a:endCxn id="72" idx="1"/>
          </p:cNvCxnSpPr>
          <p:nvPr/>
        </p:nvCxnSpPr>
        <p:spPr>
          <a:xfrm>
            <a:off x="1977473" y="3292055"/>
            <a:ext cx="1811476" cy="303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urved Connector 109"/>
          <p:cNvCxnSpPr>
            <a:stCxn id="61" idx="3"/>
            <a:endCxn id="72" idx="1"/>
          </p:cNvCxnSpPr>
          <p:nvPr/>
        </p:nvCxnSpPr>
        <p:spPr>
          <a:xfrm flipV="1">
            <a:off x="1954639" y="3292358"/>
            <a:ext cx="1834310" cy="1361268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1174534" y="1343566"/>
            <a:ext cx="802940" cy="1169382"/>
            <a:chOff x="5188671" y="2998141"/>
            <a:chExt cx="1276350" cy="2120548"/>
          </a:xfrm>
        </p:grpSpPr>
        <p:pic>
          <p:nvPicPr>
            <p:cNvPr id="114" name="Picture 1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115" name="TextBox 114"/>
            <p:cNvSpPr txBox="1"/>
            <p:nvPr/>
          </p:nvSpPr>
          <p:spPr>
            <a:xfrm>
              <a:off x="5481320" y="4629448"/>
              <a:ext cx="691051" cy="4892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dirty="0" smtClean="0"/>
                <a:t>PLF</a:t>
              </a:r>
              <a:endParaRPr lang="en-US" sz="1400" dirty="0"/>
            </a:p>
          </p:txBody>
        </p:sp>
      </p:grpSp>
      <p:cxnSp>
        <p:nvCxnSpPr>
          <p:cNvPr id="116" name="Curved Connector 115"/>
          <p:cNvCxnSpPr>
            <a:stCxn id="114" idx="3"/>
            <a:endCxn id="72" idx="1"/>
          </p:cNvCxnSpPr>
          <p:nvPr/>
        </p:nvCxnSpPr>
        <p:spPr>
          <a:xfrm>
            <a:off x="1977474" y="1900341"/>
            <a:ext cx="1811475" cy="1392017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>
            <a:grpSpLocks noChangeAspect="1"/>
          </p:cNvGrpSpPr>
          <p:nvPr/>
        </p:nvGrpSpPr>
        <p:grpSpPr>
          <a:xfrm>
            <a:off x="1447256" y="5244785"/>
            <a:ext cx="2871909" cy="1214243"/>
            <a:chOff x="3314314" y="2998140"/>
            <a:chExt cx="4565176" cy="2201898"/>
          </a:xfrm>
        </p:grpSpPr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88671" y="2998140"/>
              <a:ext cx="1276350" cy="2019300"/>
            </a:xfrm>
            <a:prstGeom prst="rect">
              <a:avLst/>
            </a:prstGeom>
          </p:spPr>
        </p:pic>
        <p:sp>
          <p:nvSpPr>
            <p:cNvPr id="124" name="TextBox 123"/>
            <p:cNvSpPr txBox="1"/>
            <p:nvPr/>
          </p:nvSpPr>
          <p:spPr>
            <a:xfrm>
              <a:off x="3314314" y="4586107"/>
              <a:ext cx="4565176" cy="6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b="1" dirty="0" smtClean="0"/>
                <a:t>Application of an </a:t>
              </a:r>
              <a:r>
                <a:rPr lang="fr-BE" sz="1600" b="1" dirty="0" err="1" smtClean="0"/>
                <a:t>authority</a:t>
              </a:r>
              <a:endParaRPr lang="en-US" sz="1600" b="1" dirty="0"/>
            </a:p>
          </p:txBody>
        </p:sp>
      </p:grpSp>
      <p:pic>
        <p:nvPicPr>
          <p:cNvPr id="128" name="Picture 4" descr="Rest API icon PNG and SVG Vector Free Download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607" y="3389252"/>
            <a:ext cx="537098" cy="4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629" b="7461"/>
          <a:stretch/>
        </p:blipFill>
        <p:spPr>
          <a:xfrm>
            <a:off x="4568427" y="1304021"/>
            <a:ext cx="421395" cy="412974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 rotWithShape="1">
          <a:blip r:embed="rId9"/>
          <a:srcRect r="70696" b="1098"/>
          <a:stretch/>
        </p:blipFill>
        <p:spPr>
          <a:xfrm>
            <a:off x="3405458" y="2748432"/>
            <a:ext cx="361296" cy="468135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78333" y="4482317"/>
            <a:ext cx="489474" cy="489474"/>
          </a:xfrm>
          <a:prstGeom prst="rect">
            <a:avLst/>
          </a:prstGeom>
        </p:spPr>
      </p:pic>
      <p:cxnSp>
        <p:nvCxnSpPr>
          <p:cNvPr id="141" name="Curved Connector 140"/>
          <p:cNvCxnSpPr>
            <a:stCxn id="123" idx="0"/>
            <a:endCxn id="72" idx="1"/>
          </p:cNvCxnSpPr>
          <p:nvPr/>
        </p:nvCxnSpPr>
        <p:spPr>
          <a:xfrm rot="5400000" flipH="1" flipV="1">
            <a:off x="2432194" y="3888031"/>
            <a:ext cx="1952427" cy="761083"/>
          </a:xfrm>
          <a:prstGeom prst="curvedConnector2">
            <a:avLst/>
          </a:prstGeom>
          <a:ln w="2222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72" idx="3"/>
            <a:endCxn id="89" idx="1"/>
          </p:cNvCxnSpPr>
          <p:nvPr/>
        </p:nvCxnSpPr>
        <p:spPr>
          <a:xfrm>
            <a:off x="4213292" y="3292358"/>
            <a:ext cx="2668445" cy="909639"/>
          </a:xfrm>
          <a:prstGeom prst="curvedConnector3">
            <a:avLst>
              <a:gd name="adj1" fmla="val 50000"/>
            </a:avLst>
          </a:prstGeom>
          <a:ln w="22225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50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authorities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simple</a:t>
            </a:r>
            <a:r>
              <a:rPr lang="en-US" dirty="0" smtClean="0"/>
              <a:t> and </a:t>
            </a:r>
            <a:r>
              <a:rPr lang="en-US" b="1" dirty="0" smtClean="0"/>
              <a:t>unique </a:t>
            </a:r>
            <a:r>
              <a:rPr lang="en-US" dirty="0" smtClean="0"/>
              <a:t>way to send short notifications to the citizen</a:t>
            </a:r>
          </a:p>
          <a:p>
            <a:pPr lvl="1"/>
            <a:r>
              <a:rPr lang="en-US" dirty="0" smtClean="0"/>
              <a:t>With </a:t>
            </a:r>
            <a:r>
              <a:rPr lang="en-US" b="1" dirty="0" smtClean="0"/>
              <a:t>free </a:t>
            </a:r>
            <a:r>
              <a:rPr lang="en-US" dirty="0" smtClean="0"/>
              <a:t>transactions (with GovApp)</a:t>
            </a:r>
          </a:p>
          <a:p>
            <a:endParaRPr lang="en-US" dirty="0" smtClean="0"/>
          </a:p>
          <a:p>
            <a:r>
              <a:rPr lang="en-US" dirty="0" smtClean="0"/>
              <a:t>For the citizen</a:t>
            </a:r>
          </a:p>
          <a:p>
            <a:pPr lvl="1"/>
            <a:r>
              <a:rPr lang="en-US" dirty="0" smtClean="0"/>
              <a:t>All authorities short notifications in </a:t>
            </a:r>
            <a:r>
              <a:rPr lang="en-US" b="1" dirty="0" smtClean="0"/>
              <a:t>one</a:t>
            </a:r>
            <a:r>
              <a:rPr lang="en-US" dirty="0" smtClean="0"/>
              <a:t> mobile application</a:t>
            </a:r>
          </a:p>
          <a:p>
            <a:pPr lvl="1"/>
            <a:r>
              <a:rPr lang="en-US" dirty="0" smtClean="0"/>
              <a:t>With the </a:t>
            </a:r>
            <a:r>
              <a:rPr lang="en-US" dirty="0"/>
              <a:t>guarantee </a:t>
            </a:r>
            <a:r>
              <a:rPr lang="en-US" dirty="0" smtClean="0"/>
              <a:t>that the messages are </a:t>
            </a:r>
            <a:r>
              <a:rPr lang="en-US" b="1" dirty="0" smtClean="0"/>
              <a:t>genuine</a:t>
            </a:r>
            <a:endParaRPr lang="en-US" dirty="0" smtClean="0"/>
          </a:p>
          <a:p>
            <a:pPr lvl="1"/>
            <a:r>
              <a:rPr lang="en-US" dirty="0" smtClean="0"/>
              <a:t>With strong </a:t>
            </a:r>
            <a:r>
              <a:rPr lang="en-US" b="1" dirty="0" smtClean="0"/>
              <a:t>GDPR</a:t>
            </a:r>
            <a:r>
              <a:rPr lang="en-US" dirty="0" smtClean="0"/>
              <a:t> protection</a:t>
            </a:r>
          </a:p>
          <a:p>
            <a:pPr lvl="2"/>
            <a:r>
              <a:rPr lang="en-US" dirty="0" smtClean="0"/>
              <a:t>The private body is encrypted</a:t>
            </a:r>
          </a:p>
          <a:p>
            <a:pPr lvl="1"/>
            <a:r>
              <a:rPr lang="en-US" dirty="0" smtClean="0"/>
              <a:t>Messages are more </a:t>
            </a:r>
            <a:r>
              <a:rPr lang="en-US" b="1" dirty="0" smtClean="0"/>
              <a:t>user-friendly</a:t>
            </a:r>
          </a:p>
        </p:txBody>
      </p:sp>
    </p:spTree>
    <p:extLst>
      <p:ext uri="{BB962C8B-B14F-4D97-AF65-F5344CB8AC3E}">
        <p14:creationId xmlns:p14="http://schemas.microsoft.com/office/powerpoint/2010/main" val="364035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Hosted by Smals</a:t>
            </a:r>
          </a:p>
          <a:p>
            <a:pPr lvl="1"/>
            <a:r>
              <a:rPr lang="en-US" dirty="0" smtClean="0"/>
              <a:t>Accessible from eHealth’s API GW for health organizations</a:t>
            </a:r>
          </a:p>
          <a:p>
            <a:endParaRPr lang="en-US" dirty="0" smtClean="0"/>
          </a:p>
          <a:p>
            <a:r>
              <a:rPr lang="en-US" dirty="0" smtClean="0"/>
              <a:t>Service mode</a:t>
            </a:r>
          </a:p>
          <a:p>
            <a:pPr lvl="1"/>
            <a:r>
              <a:rPr lang="en-US" dirty="0" smtClean="0"/>
              <a:t>Owner : Smals</a:t>
            </a:r>
          </a:p>
          <a:p>
            <a:pPr lvl="1"/>
            <a:r>
              <a:rPr lang="en-US" dirty="0" smtClean="0"/>
              <a:t>SLA : 24/7 99%</a:t>
            </a:r>
          </a:p>
          <a:p>
            <a:pPr lvl="1"/>
            <a:r>
              <a:rPr lang="en-US" dirty="0" smtClean="0"/>
              <a:t>Active monitoring</a:t>
            </a:r>
          </a:p>
          <a:p>
            <a:pPr lvl="1"/>
            <a:r>
              <a:rPr lang="en-US" dirty="0" smtClean="0"/>
              <a:t>Technical &amp; business metrics for internal use</a:t>
            </a:r>
          </a:p>
          <a:p>
            <a:pPr lvl="1"/>
            <a:r>
              <a:rPr lang="en-US" dirty="0" smtClean="0"/>
              <a:t>Integration Guideline available</a:t>
            </a:r>
          </a:p>
          <a:p>
            <a:endParaRPr lang="en-US" dirty="0" smtClean="0"/>
          </a:p>
          <a:p>
            <a:r>
              <a:rPr lang="en-US" dirty="0" smtClean="0"/>
              <a:t>Published on </a:t>
            </a:r>
            <a:r>
              <a:rPr lang="en-US" dirty="0" smtClean="0">
                <a:hlinkClick r:id="rId2"/>
              </a:rPr>
              <a:t>ICT-</a:t>
            </a:r>
            <a:r>
              <a:rPr lang="en-US" dirty="0" err="1" smtClean="0">
                <a:hlinkClick r:id="rId2"/>
              </a:rPr>
              <a:t>ReUse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007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(on-going)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by Smals as </a:t>
            </a:r>
            <a:r>
              <a:rPr lang="en-US" b="1" dirty="0" smtClean="0"/>
              <a:t>G-Cloud </a:t>
            </a:r>
            <a:r>
              <a:rPr lang="en-US" dirty="0" smtClean="0"/>
              <a:t>service</a:t>
            </a:r>
          </a:p>
          <a:p>
            <a:endParaRPr lang="en-US" dirty="0" smtClean="0"/>
          </a:p>
          <a:p>
            <a:r>
              <a:rPr lang="en-US" dirty="0" smtClean="0"/>
              <a:t>Accessible for </a:t>
            </a:r>
            <a:r>
              <a:rPr lang="en-US" b="1" dirty="0" smtClean="0"/>
              <a:t>all authorities</a:t>
            </a:r>
          </a:p>
          <a:p>
            <a:pPr lvl="1"/>
            <a:r>
              <a:rPr lang="en-US" dirty="0" smtClean="0"/>
              <a:t>Access for non-health organizations still must be defined</a:t>
            </a:r>
          </a:p>
          <a:p>
            <a:r>
              <a:rPr lang="en-US" dirty="0" smtClean="0"/>
              <a:t>Definition of the cost model</a:t>
            </a:r>
          </a:p>
          <a:p>
            <a:pPr lvl="1"/>
            <a:r>
              <a:rPr lang="en-US" dirty="0" smtClean="0"/>
              <a:t>Onboarding costs</a:t>
            </a:r>
          </a:p>
          <a:p>
            <a:pPr lvl="1"/>
            <a:r>
              <a:rPr lang="en-US" dirty="0" smtClean="0"/>
              <a:t>Recurrent costs</a:t>
            </a:r>
          </a:p>
          <a:p>
            <a:r>
              <a:rPr lang="en-US" dirty="0" smtClean="0"/>
              <a:t>Formal definition of “full” service mode </a:t>
            </a:r>
          </a:p>
          <a:p>
            <a:pPr lvl="1"/>
            <a:r>
              <a:rPr lang="en-US" dirty="0" smtClean="0"/>
              <a:t>Internal support chain with Digitaal Vlaanderen &amp; integrated authorities</a:t>
            </a:r>
          </a:p>
          <a:p>
            <a:pPr lvl="1"/>
            <a:r>
              <a:rPr lang="en-US" dirty="0" smtClean="0"/>
              <a:t>…</a:t>
            </a:r>
          </a:p>
        </p:txBody>
      </p:sp>
      <p:pic>
        <p:nvPicPr>
          <p:cNvPr id="4100" name="Picture 4" descr="https://www.gcloud.belgium.be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1196752"/>
            <a:ext cx="10763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0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0" y="1772816"/>
            <a:ext cx="3932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More info about GovApp &amp; SMIS </a:t>
            </a:r>
            <a:r>
              <a:rPr lang="en-US" dirty="0" smtClean="0"/>
              <a:t>on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://www.govapp.be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ICT-</a:t>
            </a:r>
            <a:r>
              <a:rPr lang="en-US" dirty="0" err="1" smtClean="0">
                <a:hlinkClick r:id="rId3"/>
              </a:rPr>
              <a:t>ReUse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7903</TotalTime>
  <Words>373</Words>
  <Application>Microsoft Office PowerPoint</Application>
  <PresentationFormat>Breedbeeld</PresentationFormat>
  <Paragraphs>88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SMIS Short Message Integration Service</vt:lpstr>
      <vt:lpstr>Why GovApp</vt:lpstr>
      <vt:lpstr>GovApp</vt:lpstr>
      <vt:lpstr>SMIS</vt:lpstr>
      <vt:lpstr>High Level Architecture</vt:lpstr>
      <vt:lpstr>Benefits</vt:lpstr>
      <vt:lpstr>Current situation</vt:lpstr>
      <vt:lpstr>Next steps (on-going)</vt:lpstr>
      <vt:lpstr>PowerPoint-presentatie</vt:lpstr>
    </vt:vector>
  </TitlesOfParts>
  <Company>KSZ-BCSS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Statuts sociaux harmonisés - droits dérivés</dc:title>
  <dc:creator>Isabelle Leroy</dc:creator>
  <cp:lastModifiedBy>FRRO</cp:lastModifiedBy>
  <cp:revision>405</cp:revision>
  <cp:lastPrinted>2019-09-25T11:15:37Z</cp:lastPrinted>
  <dcterms:created xsi:type="dcterms:W3CDTF">2017-01-30T10:21:21Z</dcterms:created>
  <dcterms:modified xsi:type="dcterms:W3CDTF">2022-05-25T12:23:43Z</dcterms:modified>
</cp:coreProperties>
</file>