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 id="2147483683" r:id="rId5"/>
  </p:sldMasterIdLst>
  <p:notesMasterIdLst>
    <p:notesMasterId r:id="rId47"/>
  </p:notesMasterIdLst>
  <p:sldIdLst>
    <p:sldId id="256" r:id="rId6"/>
    <p:sldId id="449" r:id="rId7"/>
    <p:sldId id="463" r:id="rId8"/>
    <p:sldId id="464" r:id="rId9"/>
    <p:sldId id="465" r:id="rId10"/>
    <p:sldId id="466" r:id="rId11"/>
    <p:sldId id="467" r:id="rId12"/>
    <p:sldId id="468" r:id="rId13"/>
    <p:sldId id="469" r:id="rId14"/>
    <p:sldId id="470" r:id="rId15"/>
    <p:sldId id="471" r:id="rId16"/>
    <p:sldId id="490" r:id="rId17"/>
    <p:sldId id="491" r:id="rId18"/>
    <p:sldId id="472" r:id="rId19"/>
    <p:sldId id="473" r:id="rId20"/>
    <p:sldId id="492" r:id="rId21"/>
    <p:sldId id="474" r:id="rId22"/>
    <p:sldId id="475" r:id="rId23"/>
    <p:sldId id="476" r:id="rId24"/>
    <p:sldId id="477" r:id="rId25"/>
    <p:sldId id="478" r:id="rId26"/>
    <p:sldId id="493" r:id="rId27"/>
    <p:sldId id="494" r:id="rId28"/>
    <p:sldId id="495" r:id="rId29"/>
    <p:sldId id="479" r:id="rId30"/>
    <p:sldId id="496" r:id="rId31"/>
    <p:sldId id="498" r:id="rId32"/>
    <p:sldId id="497" r:id="rId33"/>
    <p:sldId id="481" r:id="rId34"/>
    <p:sldId id="450" r:id="rId35"/>
    <p:sldId id="448" r:id="rId36"/>
    <p:sldId id="451" r:id="rId37"/>
    <p:sldId id="460" r:id="rId38"/>
    <p:sldId id="452" r:id="rId39"/>
    <p:sldId id="453" r:id="rId40"/>
    <p:sldId id="459" r:id="rId41"/>
    <p:sldId id="499" r:id="rId42"/>
    <p:sldId id="500" r:id="rId43"/>
    <p:sldId id="501" r:id="rId44"/>
    <p:sldId id="502" r:id="rId45"/>
    <p:sldId id="489"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C9CE4"/>
    <a:srgbClr val="77C9F2"/>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5332" autoAdjust="0"/>
  </p:normalViewPr>
  <p:slideViewPr>
    <p:cSldViewPr>
      <p:cViewPr varScale="1">
        <p:scale>
          <a:sx n="115" d="100"/>
          <a:sy n="115" d="100"/>
        </p:scale>
        <p:origin x="264" y="102"/>
      </p:cViewPr>
      <p:guideLst>
        <p:guide orient="horz" pos="2160"/>
        <p:guide pos="3840"/>
      </p:guideLst>
    </p:cSldViewPr>
  </p:slideViewPr>
  <p:notesTextViewPr>
    <p:cViewPr>
      <p:scale>
        <a:sx n="3" d="2"/>
        <a:sy n="3" d="2"/>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91FFF-1DDC-427B-A515-17C7EB6286A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FD6BA98-5217-48D4-88BB-A0D542BFEA4D}">
      <dgm:prSet phldrT="[Text]"/>
      <dgm:spPr/>
      <dgm:t>
        <a:bodyPr/>
        <a:lstStyle/>
        <a:p>
          <a:r>
            <a:rPr lang="nl-BE" dirty="0"/>
            <a:t>Kwaliteit, continuïteit en veiligheid van de zorg</a:t>
          </a:r>
          <a:endParaRPr lang="en-US" dirty="0"/>
        </a:p>
      </dgm:t>
    </dgm:pt>
    <dgm:pt modelId="{745A9686-8770-4254-ADFA-28C04E3B2F27}" type="parTrans" cxnId="{4BAFDB40-FEEE-4C4D-BFAC-859CE21F7B8E}">
      <dgm:prSet/>
      <dgm:spPr/>
      <dgm:t>
        <a:bodyPr/>
        <a:lstStyle/>
        <a:p>
          <a:endParaRPr lang="en-US"/>
        </a:p>
      </dgm:t>
    </dgm:pt>
    <dgm:pt modelId="{1BEF3204-8BC1-4A59-9482-D3EC439BD06C}" type="sibTrans" cxnId="{4BAFDB40-FEEE-4C4D-BFAC-859CE21F7B8E}">
      <dgm:prSet/>
      <dgm:spPr/>
      <dgm:t>
        <a:bodyPr/>
        <a:lstStyle/>
        <a:p>
          <a:endParaRPr lang="en-US"/>
        </a:p>
      </dgm:t>
    </dgm:pt>
    <dgm:pt modelId="{30E67998-088B-4731-B73C-D7D36A0ABDEA}">
      <dgm:prSet/>
      <dgm:spPr/>
      <dgm:t>
        <a:bodyPr/>
        <a:lstStyle/>
        <a:p>
          <a:r>
            <a:rPr lang="nl-BE" dirty="0" smtClean="0"/>
            <a:t>Faciliteren van de uitwisseling van gegevens over zorg en gezondheid</a:t>
          </a:r>
          <a:endParaRPr lang="en-US" dirty="0"/>
        </a:p>
      </dgm:t>
    </dgm:pt>
    <dgm:pt modelId="{AF9C8133-17B1-45F2-9970-83492C7C8F5A}" type="parTrans" cxnId="{05F2B2D0-76C6-4584-94C7-A8EEA3182FF9}">
      <dgm:prSet/>
      <dgm:spPr/>
      <dgm:t>
        <a:bodyPr/>
        <a:lstStyle/>
        <a:p>
          <a:endParaRPr lang="en-US"/>
        </a:p>
      </dgm:t>
    </dgm:pt>
    <dgm:pt modelId="{B497B4F5-33FC-4E16-A21B-87326C2CCD40}" type="sibTrans" cxnId="{05F2B2D0-76C6-4584-94C7-A8EEA3182FF9}">
      <dgm:prSet/>
      <dgm:spPr/>
      <dgm:t>
        <a:bodyPr/>
        <a:lstStyle/>
        <a:p>
          <a:endParaRPr lang="en-US"/>
        </a:p>
      </dgm:t>
    </dgm:pt>
    <dgm:pt modelId="{47D9EE55-2639-4E7E-86E9-C977B481B8DF}">
      <dgm:prSet/>
      <dgm:spPr/>
      <dgm:t>
        <a:bodyPr/>
        <a:lstStyle/>
        <a:p>
          <a:r>
            <a:rPr lang="nl-BE" dirty="0" smtClean="0"/>
            <a:t>Toegang tot gezondheidsgegevens voor zorgverleners</a:t>
          </a:r>
          <a:endParaRPr lang="en-US" dirty="0"/>
        </a:p>
      </dgm:t>
    </dgm:pt>
    <dgm:pt modelId="{79B4E13A-1E65-4606-90AF-DBFD9530FB05}" type="parTrans" cxnId="{0AA3B7B9-5864-4E8D-9B8C-C1F4505EF0C5}">
      <dgm:prSet/>
      <dgm:spPr/>
      <dgm:t>
        <a:bodyPr/>
        <a:lstStyle/>
        <a:p>
          <a:endParaRPr lang="en-US"/>
        </a:p>
      </dgm:t>
    </dgm:pt>
    <dgm:pt modelId="{BECC484F-0801-4C8A-BA17-CD8EC47A69B8}" type="sibTrans" cxnId="{0AA3B7B9-5864-4E8D-9B8C-C1F4505EF0C5}">
      <dgm:prSet/>
      <dgm:spPr/>
      <dgm:t>
        <a:bodyPr/>
        <a:lstStyle/>
        <a:p>
          <a:endParaRPr lang="en-US"/>
        </a:p>
      </dgm:t>
    </dgm:pt>
    <dgm:pt modelId="{B9C507D1-299F-4ADF-980A-39D4444BF554}">
      <dgm:prSet/>
      <dgm:spPr/>
      <dgm:t>
        <a:bodyPr/>
        <a:lstStyle/>
        <a:p>
          <a:r>
            <a:rPr lang="nl-BE" dirty="0" smtClean="0"/>
            <a:t>Optimaliseren en digitaliseren van administratieve verwerkingen</a:t>
          </a:r>
          <a:endParaRPr lang="nl-BE" dirty="0"/>
        </a:p>
      </dgm:t>
    </dgm:pt>
    <dgm:pt modelId="{EC012E1D-5174-47DA-82F1-30337BD3AB45}" type="parTrans" cxnId="{8A403ABB-BA84-4681-B142-F56018C28127}">
      <dgm:prSet/>
      <dgm:spPr/>
      <dgm:t>
        <a:bodyPr/>
        <a:lstStyle/>
        <a:p>
          <a:endParaRPr lang="en-US"/>
        </a:p>
      </dgm:t>
    </dgm:pt>
    <dgm:pt modelId="{D6DFFE04-A713-4473-BE1D-9A1A13E3434A}" type="sibTrans" cxnId="{8A403ABB-BA84-4681-B142-F56018C28127}">
      <dgm:prSet/>
      <dgm:spPr/>
      <dgm:t>
        <a:bodyPr/>
        <a:lstStyle/>
        <a:p>
          <a:endParaRPr lang="en-US"/>
        </a:p>
      </dgm:t>
    </dgm:pt>
    <dgm:pt modelId="{89612E72-8D45-46F7-B817-47AA6C994ED7}">
      <dgm:prSet/>
      <dgm:spPr/>
      <dgm:t>
        <a:bodyPr/>
        <a:lstStyle/>
        <a:p>
          <a:r>
            <a:rPr lang="nl-BE" dirty="0" smtClean="0"/>
            <a:t>Innovatie en stimuleren van onderzoek en ontwikkeling </a:t>
          </a:r>
          <a:endParaRPr lang="nl-BE" dirty="0"/>
        </a:p>
      </dgm:t>
    </dgm:pt>
    <dgm:pt modelId="{BAB1A6D1-23E9-4CFC-B0C2-872367DB0B02}" type="parTrans" cxnId="{379C1683-8950-47C1-9CCD-0941B8906737}">
      <dgm:prSet/>
      <dgm:spPr/>
      <dgm:t>
        <a:bodyPr/>
        <a:lstStyle/>
        <a:p>
          <a:endParaRPr lang="nl-BE"/>
        </a:p>
      </dgm:t>
    </dgm:pt>
    <dgm:pt modelId="{7AF5852E-7E6D-42CA-9218-433CAB190AC1}" type="sibTrans" cxnId="{379C1683-8950-47C1-9CCD-0941B8906737}">
      <dgm:prSet/>
      <dgm:spPr/>
      <dgm:t>
        <a:bodyPr/>
        <a:lstStyle/>
        <a:p>
          <a:endParaRPr lang="nl-BE"/>
        </a:p>
      </dgm:t>
    </dgm:pt>
    <dgm:pt modelId="{F65F7413-050B-4BD3-A9AD-A03946AF1CAB}">
      <dgm:prSet/>
      <dgm:spPr/>
      <dgm:t>
        <a:bodyPr/>
        <a:lstStyle/>
        <a:p>
          <a:r>
            <a:rPr lang="nl-BE" dirty="0" smtClean="0"/>
            <a:t>Empowerment van de burger over zijn/haar gezondheid</a:t>
          </a:r>
          <a:endParaRPr lang="en-US" dirty="0"/>
        </a:p>
      </dgm:t>
    </dgm:pt>
    <dgm:pt modelId="{789A3AA1-B57E-4DF8-A9CB-8C8407547C53}" type="parTrans" cxnId="{BD30BDEA-1487-456B-BD9F-13F651DE6771}">
      <dgm:prSet/>
      <dgm:spPr/>
      <dgm:t>
        <a:bodyPr/>
        <a:lstStyle/>
        <a:p>
          <a:endParaRPr lang="nl-BE"/>
        </a:p>
      </dgm:t>
    </dgm:pt>
    <dgm:pt modelId="{9065878C-8914-435A-987E-E99EF99E9878}" type="sibTrans" cxnId="{BD30BDEA-1487-456B-BD9F-13F651DE6771}">
      <dgm:prSet/>
      <dgm:spPr/>
      <dgm:t>
        <a:bodyPr/>
        <a:lstStyle/>
        <a:p>
          <a:endParaRPr lang="nl-BE"/>
        </a:p>
      </dgm:t>
    </dgm:pt>
    <dgm:pt modelId="{63623393-68A3-4997-A3D2-E2EB62FA45FF}" type="pres">
      <dgm:prSet presAssocID="{0D991FFF-1DDC-427B-A515-17C7EB6286A1}" presName="diagram" presStyleCnt="0">
        <dgm:presLayoutVars>
          <dgm:dir/>
          <dgm:resizeHandles val="exact"/>
        </dgm:presLayoutVars>
      </dgm:prSet>
      <dgm:spPr/>
      <dgm:t>
        <a:bodyPr/>
        <a:lstStyle/>
        <a:p>
          <a:endParaRPr lang="en-US"/>
        </a:p>
      </dgm:t>
    </dgm:pt>
    <dgm:pt modelId="{4491C356-D9A4-40C7-A8DC-D10617FB92CF}" type="pres">
      <dgm:prSet presAssocID="{EFD6BA98-5217-48D4-88BB-A0D542BFEA4D}" presName="node" presStyleLbl="node1" presStyleIdx="0" presStyleCnt="6">
        <dgm:presLayoutVars>
          <dgm:bulletEnabled val="1"/>
        </dgm:presLayoutVars>
      </dgm:prSet>
      <dgm:spPr/>
      <dgm:t>
        <a:bodyPr/>
        <a:lstStyle/>
        <a:p>
          <a:endParaRPr lang="en-US"/>
        </a:p>
      </dgm:t>
    </dgm:pt>
    <dgm:pt modelId="{1CFFB1BB-BB6C-4726-833D-3A4A3150C92E}" type="pres">
      <dgm:prSet presAssocID="{1BEF3204-8BC1-4A59-9482-D3EC439BD06C}" presName="sibTrans" presStyleCnt="0"/>
      <dgm:spPr/>
    </dgm:pt>
    <dgm:pt modelId="{D0263203-9ABB-46BA-842D-0C65C20F08E9}" type="pres">
      <dgm:prSet presAssocID="{30E67998-088B-4731-B73C-D7D36A0ABDEA}" presName="node" presStyleLbl="node1" presStyleIdx="1" presStyleCnt="6">
        <dgm:presLayoutVars>
          <dgm:bulletEnabled val="1"/>
        </dgm:presLayoutVars>
      </dgm:prSet>
      <dgm:spPr/>
      <dgm:t>
        <a:bodyPr/>
        <a:lstStyle/>
        <a:p>
          <a:endParaRPr lang="en-US"/>
        </a:p>
      </dgm:t>
    </dgm:pt>
    <dgm:pt modelId="{EFFF6FCE-DF6C-4AD5-B681-97A225ABB3DB}" type="pres">
      <dgm:prSet presAssocID="{B497B4F5-33FC-4E16-A21B-87326C2CCD40}" presName="sibTrans" presStyleCnt="0"/>
      <dgm:spPr/>
    </dgm:pt>
    <dgm:pt modelId="{134577B0-DE68-401B-BE01-0D7264CFA6CF}" type="pres">
      <dgm:prSet presAssocID="{47D9EE55-2639-4E7E-86E9-C977B481B8DF}" presName="node" presStyleLbl="node1" presStyleIdx="2" presStyleCnt="6">
        <dgm:presLayoutVars>
          <dgm:bulletEnabled val="1"/>
        </dgm:presLayoutVars>
      </dgm:prSet>
      <dgm:spPr/>
      <dgm:t>
        <a:bodyPr/>
        <a:lstStyle/>
        <a:p>
          <a:endParaRPr lang="en-US"/>
        </a:p>
      </dgm:t>
    </dgm:pt>
    <dgm:pt modelId="{AF957F7D-8AED-4D98-86AF-0CB7F958E085}" type="pres">
      <dgm:prSet presAssocID="{BECC484F-0801-4C8A-BA17-CD8EC47A69B8}" presName="sibTrans" presStyleCnt="0"/>
      <dgm:spPr/>
    </dgm:pt>
    <dgm:pt modelId="{C6650018-356A-4E89-8638-615E22B98F65}" type="pres">
      <dgm:prSet presAssocID="{F65F7413-050B-4BD3-A9AD-A03946AF1CAB}" presName="node" presStyleLbl="node1" presStyleIdx="3" presStyleCnt="6">
        <dgm:presLayoutVars>
          <dgm:bulletEnabled val="1"/>
        </dgm:presLayoutVars>
      </dgm:prSet>
      <dgm:spPr/>
      <dgm:t>
        <a:bodyPr/>
        <a:lstStyle/>
        <a:p>
          <a:endParaRPr lang="en-US"/>
        </a:p>
      </dgm:t>
    </dgm:pt>
    <dgm:pt modelId="{22A2C336-F351-49E9-AA3D-0757C7AB6C2A}" type="pres">
      <dgm:prSet presAssocID="{9065878C-8914-435A-987E-E99EF99E9878}" presName="sibTrans" presStyleCnt="0"/>
      <dgm:spPr/>
    </dgm:pt>
    <dgm:pt modelId="{19EE4313-4375-43BD-980C-398B84F9E809}" type="pres">
      <dgm:prSet presAssocID="{B9C507D1-299F-4ADF-980A-39D4444BF554}" presName="node" presStyleLbl="node1" presStyleIdx="4" presStyleCnt="6">
        <dgm:presLayoutVars>
          <dgm:bulletEnabled val="1"/>
        </dgm:presLayoutVars>
      </dgm:prSet>
      <dgm:spPr/>
      <dgm:t>
        <a:bodyPr/>
        <a:lstStyle/>
        <a:p>
          <a:endParaRPr lang="en-US"/>
        </a:p>
      </dgm:t>
    </dgm:pt>
    <dgm:pt modelId="{F4F79E13-B5A1-46B8-B50B-F3F651E051BF}" type="pres">
      <dgm:prSet presAssocID="{D6DFFE04-A713-4473-BE1D-9A1A13E3434A}" presName="sibTrans" presStyleCnt="0"/>
      <dgm:spPr/>
    </dgm:pt>
    <dgm:pt modelId="{8FEF8D2D-14B2-4D29-A973-DFB0F2D2D54C}" type="pres">
      <dgm:prSet presAssocID="{89612E72-8D45-46F7-B817-47AA6C994ED7}" presName="node" presStyleLbl="node1" presStyleIdx="5" presStyleCnt="6">
        <dgm:presLayoutVars>
          <dgm:bulletEnabled val="1"/>
        </dgm:presLayoutVars>
      </dgm:prSet>
      <dgm:spPr/>
      <dgm:t>
        <a:bodyPr/>
        <a:lstStyle/>
        <a:p>
          <a:endParaRPr lang="en-US"/>
        </a:p>
      </dgm:t>
    </dgm:pt>
  </dgm:ptLst>
  <dgm:cxnLst>
    <dgm:cxn modelId="{42F97AD1-2A9A-40E2-9E5A-75EDBF8AA7A9}" type="presOf" srcId="{F65F7413-050B-4BD3-A9AD-A03946AF1CAB}" destId="{C6650018-356A-4E89-8638-615E22B98F65}" srcOrd="0" destOrd="0" presId="urn:microsoft.com/office/officeart/2005/8/layout/default"/>
    <dgm:cxn modelId="{0AA3B7B9-5864-4E8D-9B8C-C1F4505EF0C5}" srcId="{0D991FFF-1DDC-427B-A515-17C7EB6286A1}" destId="{47D9EE55-2639-4E7E-86E9-C977B481B8DF}" srcOrd="2" destOrd="0" parTransId="{79B4E13A-1E65-4606-90AF-DBFD9530FB05}" sibTransId="{BECC484F-0801-4C8A-BA17-CD8EC47A69B8}"/>
    <dgm:cxn modelId="{05F2B2D0-76C6-4584-94C7-A8EEA3182FF9}" srcId="{0D991FFF-1DDC-427B-A515-17C7EB6286A1}" destId="{30E67998-088B-4731-B73C-D7D36A0ABDEA}" srcOrd="1" destOrd="0" parTransId="{AF9C8133-17B1-45F2-9970-83492C7C8F5A}" sibTransId="{B497B4F5-33FC-4E16-A21B-87326C2CCD40}"/>
    <dgm:cxn modelId="{379C1683-8950-47C1-9CCD-0941B8906737}" srcId="{0D991FFF-1DDC-427B-A515-17C7EB6286A1}" destId="{89612E72-8D45-46F7-B817-47AA6C994ED7}" srcOrd="5" destOrd="0" parTransId="{BAB1A6D1-23E9-4CFC-B0C2-872367DB0B02}" sibTransId="{7AF5852E-7E6D-42CA-9218-433CAB190AC1}"/>
    <dgm:cxn modelId="{5DAC691B-4366-4868-92EB-9E59C3199873}" type="presOf" srcId="{B9C507D1-299F-4ADF-980A-39D4444BF554}" destId="{19EE4313-4375-43BD-980C-398B84F9E809}" srcOrd="0" destOrd="0" presId="urn:microsoft.com/office/officeart/2005/8/layout/default"/>
    <dgm:cxn modelId="{BCF34E14-0986-4DE3-B1C8-296A2BA9B8C2}" type="presOf" srcId="{0D991FFF-1DDC-427B-A515-17C7EB6286A1}" destId="{63623393-68A3-4997-A3D2-E2EB62FA45FF}" srcOrd="0" destOrd="0" presId="urn:microsoft.com/office/officeart/2005/8/layout/default"/>
    <dgm:cxn modelId="{185DE935-DD9C-45FF-BE48-85214C1873E1}" type="presOf" srcId="{EFD6BA98-5217-48D4-88BB-A0D542BFEA4D}" destId="{4491C356-D9A4-40C7-A8DC-D10617FB92CF}" srcOrd="0" destOrd="0" presId="urn:microsoft.com/office/officeart/2005/8/layout/default"/>
    <dgm:cxn modelId="{4BAFDB40-FEEE-4C4D-BFAC-859CE21F7B8E}" srcId="{0D991FFF-1DDC-427B-A515-17C7EB6286A1}" destId="{EFD6BA98-5217-48D4-88BB-A0D542BFEA4D}" srcOrd="0" destOrd="0" parTransId="{745A9686-8770-4254-ADFA-28C04E3B2F27}" sibTransId="{1BEF3204-8BC1-4A59-9482-D3EC439BD06C}"/>
    <dgm:cxn modelId="{59481DDA-9D5E-4B56-958F-002EEF472E09}" type="presOf" srcId="{89612E72-8D45-46F7-B817-47AA6C994ED7}" destId="{8FEF8D2D-14B2-4D29-A973-DFB0F2D2D54C}" srcOrd="0" destOrd="0" presId="urn:microsoft.com/office/officeart/2005/8/layout/default"/>
    <dgm:cxn modelId="{6404D9B6-7174-4D25-88AF-36719024A290}" type="presOf" srcId="{47D9EE55-2639-4E7E-86E9-C977B481B8DF}" destId="{134577B0-DE68-401B-BE01-0D7264CFA6CF}" srcOrd="0" destOrd="0" presId="urn:microsoft.com/office/officeart/2005/8/layout/default"/>
    <dgm:cxn modelId="{8A403ABB-BA84-4681-B142-F56018C28127}" srcId="{0D991FFF-1DDC-427B-A515-17C7EB6286A1}" destId="{B9C507D1-299F-4ADF-980A-39D4444BF554}" srcOrd="4" destOrd="0" parTransId="{EC012E1D-5174-47DA-82F1-30337BD3AB45}" sibTransId="{D6DFFE04-A713-4473-BE1D-9A1A13E3434A}"/>
    <dgm:cxn modelId="{BD30BDEA-1487-456B-BD9F-13F651DE6771}" srcId="{0D991FFF-1DDC-427B-A515-17C7EB6286A1}" destId="{F65F7413-050B-4BD3-A9AD-A03946AF1CAB}" srcOrd="3" destOrd="0" parTransId="{789A3AA1-B57E-4DF8-A9CB-8C8407547C53}" sibTransId="{9065878C-8914-435A-987E-E99EF99E9878}"/>
    <dgm:cxn modelId="{AFBD63EE-002F-42B3-84AA-E8B2D2A93B29}" type="presOf" srcId="{30E67998-088B-4731-B73C-D7D36A0ABDEA}" destId="{D0263203-9ABB-46BA-842D-0C65C20F08E9}" srcOrd="0" destOrd="0" presId="urn:microsoft.com/office/officeart/2005/8/layout/default"/>
    <dgm:cxn modelId="{2B7E1F3A-050F-426D-AA99-9615F00909D4}" type="presParOf" srcId="{63623393-68A3-4997-A3D2-E2EB62FA45FF}" destId="{4491C356-D9A4-40C7-A8DC-D10617FB92CF}" srcOrd="0" destOrd="0" presId="urn:microsoft.com/office/officeart/2005/8/layout/default"/>
    <dgm:cxn modelId="{BF743F23-88B2-464A-A215-A187D6DD270F}" type="presParOf" srcId="{63623393-68A3-4997-A3D2-E2EB62FA45FF}" destId="{1CFFB1BB-BB6C-4726-833D-3A4A3150C92E}" srcOrd="1" destOrd="0" presId="urn:microsoft.com/office/officeart/2005/8/layout/default"/>
    <dgm:cxn modelId="{439F5FF9-503E-4548-AA32-1BD7C8371F38}" type="presParOf" srcId="{63623393-68A3-4997-A3D2-E2EB62FA45FF}" destId="{D0263203-9ABB-46BA-842D-0C65C20F08E9}" srcOrd="2" destOrd="0" presId="urn:microsoft.com/office/officeart/2005/8/layout/default"/>
    <dgm:cxn modelId="{9B79F53A-B3B2-436C-9346-506232AC858B}" type="presParOf" srcId="{63623393-68A3-4997-A3D2-E2EB62FA45FF}" destId="{EFFF6FCE-DF6C-4AD5-B681-97A225ABB3DB}" srcOrd="3" destOrd="0" presId="urn:microsoft.com/office/officeart/2005/8/layout/default"/>
    <dgm:cxn modelId="{9881BE66-25C0-4869-B63D-7B6C093F4F9C}" type="presParOf" srcId="{63623393-68A3-4997-A3D2-E2EB62FA45FF}" destId="{134577B0-DE68-401B-BE01-0D7264CFA6CF}" srcOrd="4" destOrd="0" presId="urn:microsoft.com/office/officeart/2005/8/layout/default"/>
    <dgm:cxn modelId="{482FBECC-9B52-4408-B14C-5D16995BEBD4}" type="presParOf" srcId="{63623393-68A3-4997-A3D2-E2EB62FA45FF}" destId="{AF957F7D-8AED-4D98-86AF-0CB7F958E085}" srcOrd="5" destOrd="0" presId="urn:microsoft.com/office/officeart/2005/8/layout/default"/>
    <dgm:cxn modelId="{2B808BB3-2016-402F-A1EC-E7522DF8B649}" type="presParOf" srcId="{63623393-68A3-4997-A3D2-E2EB62FA45FF}" destId="{C6650018-356A-4E89-8638-615E22B98F65}" srcOrd="6" destOrd="0" presId="urn:microsoft.com/office/officeart/2005/8/layout/default"/>
    <dgm:cxn modelId="{0A219169-7EFD-439F-835D-D00D8AF2055C}" type="presParOf" srcId="{63623393-68A3-4997-A3D2-E2EB62FA45FF}" destId="{22A2C336-F351-49E9-AA3D-0757C7AB6C2A}" srcOrd="7" destOrd="0" presId="urn:microsoft.com/office/officeart/2005/8/layout/default"/>
    <dgm:cxn modelId="{0BD837E7-062B-4A12-B871-3EAC551A00A2}" type="presParOf" srcId="{63623393-68A3-4997-A3D2-E2EB62FA45FF}" destId="{19EE4313-4375-43BD-980C-398B84F9E809}" srcOrd="8" destOrd="0" presId="urn:microsoft.com/office/officeart/2005/8/layout/default"/>
    <dgm:cxn modelId="{E5D50738-9CC4-4E29-A6F8-1879384A6345}" type="presParOf" srcId="{63623393-68A3-4997-A3D2-E2EB62FA45FF}" destId="{F4F79E13-B5A1-46B8-B50B-F3F651E051BF}" srcOrd="9" destOrd="0" presId="urn:microsoft.com/office/officeart/2005/8/layout/default"/>
    <dgm:cxn modelId="{6980D046-6A48-4A8E-A49B-EDE97D6C4AA2}" type="presParOf" srcId="{63623393-68A3-4997-A3D2-E2EB62FA45FF}" destId="{8FEF8D2D-14B2-4D29-A973-DFB0F2D2D54C}"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1C356-D9A4-40C7-A8DC-D10617FB92CF}">
      <dsp:nvSpPr>
        <dsp:cNvPr id="0" name=""/>
        <dsp:cNvSpPr/>
      </dsp:nvSpPr>
      <dsp:spPr>
        <a:xfrm>
          <a:off x="1221978" y="2645"/>
          <a:ext cx="2706687" cy="16240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a:t>Kwaliteit, continuïteit en veiligheid van de zorg</a:t>
          </a:r>
          <a:endParaRPr lang="en-US" sz="2200" kern="1200" dirty="0"/>
        </a:p>
      </dsp:txBody>
      <dsp:txXfrm>
        <a:off x="1221978" y="2645"/>
        <a:ext cx="2706687" cy="1624012"/>
      </dsp:txXfrm>
    </dsp:sp>
    <dsp:sp modelId="{D0263203-9ABB-46BA-842D-0C65C20F08E9}">
      <dsp:nvSpPr>
        <dsp:cNvPr id="0" name=""/>
        <dsp:cNvSpPr/>
      </dsp:nvSpPr>
      <dsp:spPr>
        <a:xfrm>
          <a:off x="4199334" y="2645"/>
          <a:ext cx="2706687" cy="1624012"/>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Faciliteren van de uitwisseling van gegevens over zorg en gezondheid</a:t>
          </a:r>
          <a:endParaRPr lang="en-US" sz="2200" kern="1200" dirty="0"/>
        </a:p>
      </dsp:txBody>
      <dsp:txXfrm>
        <a:off x="4199334" y="2645"/>
        <a:ext cx="2706687" cy="1624012"/>
      </dsp:txXfrm>
    </dsp:sp>
    <dsp:sp modelId="{134577B0-DE68-401B-BE01-0D7264CFA6CF}">
      <dsp:nvSpPr>
        <dsp:cNvPr id="0" name=""/>
        <dsp:cNvSpPr/>
      </dsp:nvSpPr>
      <dsp:spPr>
        <a:xfrm>
          <a:off x="1221978" y="1897327"/>
          <a:ext cx="2706687" cy="1624012"/>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Toegang tot gezondheidsgegevens voor zorgverleners</a:t>
          </a:r>
          <a:endParaRPr lang="en-US" sz="2200" kern="1200" dirty="0"/>
        </a:p>
      </dsp:txBody>
      <dsp:txXfrm>
        <a:off x="1221978" y="1897327"/>
        <a:ext cx="2706687" cy="1624012"/>
      </dsp:txXfrm>
    </dsp:sp>
    <dsp:sp modelId="{C6650018-356A-4E89-8638-615E22B98F65}">
      <dsp:nvSpPr>
        <dsp:cNvPr id="0" name=""/>
        <dsp:cNvSpPr/>
      </dsp:nvSpPr>
      <dsp:spPr>
        <a:xfrm>
          <a:off x="4199334" y="1897327"/>
          <a:ext cx="2706687" cy="1624012"/>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Empowerment van de burger over zijn/haar gezondheid</a:t>
          </a:r>
          <a:endParaRPr lang="en-US" sz="2200" kern="1200" dirty="0"/>
        </a:p>
      </dsp:txBody>
      <dsp:txXfrm>
        <a:off x="4199334" y="1897327"/>
        <a:ext cx="2706687" cy="1624012"/>
      </dsp:txXfrm>
    </dsp:sp>
    <dsp:sp modelId="{19EE4313-4375-43BD-980C-398B84F9E809}">
      <dsp:nvSpPr>
        <dsp:cNvPr id="0" name=""/>
        <dsp:cNvSpPr/>
      </dsp:nvSpPr>
      <dsp:spPr>
        <a:xfrm>
          <a:off x="1221978" y="3792008"/>
          <a:ext cx="2706687" cy="1624012"/>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Optimaliseren en digitaliseren van administratieve verwerkingen</a:t>
          </a:r>
          <a:endParaRPr lang="nl-BE" sz="2200" kern="1200" dirty="0"/>
        </a:p>
      </dsp:txBody>
      <dsp:txXfrm>
        <a:off x="1221978" y="3792008"/>
        <a:ext cx="2706687" cy="1624012"/>
      </dsp:txXfrm>
    </dsp:sp>
    <dsp:sp modelId="{8FEF8D2D-14B2-4D29-A973-DFB0F2D2D54C}">
      <dsp:nvSpPr>
        <dsp:cNvPr id="0" name=""/>
        <dsp:cNvSpPr/>
      </dsp:nvSpPr>
      <dsp:spPr>
        <a:xfrm>
          <a:off x="4199334" y="3792008"/>
          <a:ext cx="2706687" cy="1624012"/>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nl-BE" sz="2200" kern="1200" dirty="0" smtClean="0"/>
            <a:t>Innovatie en stimuleren van onderzoek en ontwikkeling </a:t>
          </a:r>
          <a:endParaRPr lang="nl-BE" sz="2200" kern="1200" dirty="0"/>
        </a:p>
      </dsp:txBody>
      <dsp:txXfrm>
        <a:off x="4199334"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17-05-22</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44301-3FF7-6B40-A3C4-9CEE3D6B2BC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91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19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12</a:t>
            </a:fld>
            <a:endParaRPr lang="fr-BE"/>
          </a:p>
        </p:txBody>
      </p:sp>
    </p:spTree>
    <p:extLst>
      <p:ext uri="{BB962C8B-B14F-4D97-AF65-F5344CB8AC3E}">
        <p14:creationId xmlns:p14="http://schemas.microsoft.com/office/powerpoint/2010/main" val="151495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39CBA-0F14-4912-A4A3-E531654827E5}" type="slidenum">
              <a:rPr lang="fr-BE" smtClean="0"/>
              <a:t>24</a:t>
            </a:fld>
            <a:endParaRPr lang="fr-BE"/>
          </a:p>
        </p:txBody>
      </p:sp>
    </p:spTree>
    <p:extLst>
      <p:ext uri="{BB962C8B-B14F-4D97-AF65-F5344CB8AC3E}">
        <p14:creationId xmlns:p14="http://schemas.microsoft.com/office/powerpoint/2010/main" val="1969478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8"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grpSp>
        <p:nvGrpSpPr>
          <p:cNvPr id="6" name="Group 11"/>
          <p:cNvGrpSpPr>
            <a:grpSpLocks/>
          </p:cNvGrpSpPr>
          <p:nvPr userDrawn="1"/>
        </p:nvGrpSpPr>
        <p:grpSpPr bwMode="auto">
          <a:xfrm>
            <a:off x="5999990" y="3140968"/>
            <a:ext cx="5691717" cy="2800350"/>
            <a:chOff x="4406900" y="2676525"/>
            <a:chExt cx="4268788" cy="2801603"/>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288032"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271242"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304165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fr-BE" smtClean="0"/>
              <a:t>- </a:t>
            </a:r>
            <a:fld id="{30A9230E-FFBB-4CCB-ABD7-198084EDE768}" type="slidenum">
              <a:rPr lang="fr-BE" smtClean="0"/>
              <a:pPr/>
              <a:t>‹nr.›</a:t>
            </a:fld>
            <a:r>
              <a:rPr lang="fr-BE" smtClean="0"/>
              <a:t> -</a:t>
            </a:r>
            <a:endParaRPr lang="fr-BE" dirty="0"/>
          </a:p>
        </p:txBody>
      </p:sp>
      <p:sp>
        <p:nvSpPr>
          <p:cNvPr id="6" name="Title 10"/>
          <p:cNvSpPr txBox="1">
            <a:spLocks/>
          </p:cNvSpPr>
          <p:nvPr userDrawn="1"/>
        </p:nvSpPr>
        <p:spPr>
          <a:xfrm>
            <a:off x="884051" y="1150432"/>
            <a:ext cx="5376597" cy="29873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nl-BE" sz="3600" dirty="0" smtClean="0">
                <a:solidFill>
                  <a:srgbClr val="C00000"/>
                </a:solidFill>
              </a:rPr>
              <a:t>BEDANKT! </a:t>
            </a:r>
            <a:br>
              <a:rPr lang="nl-BE" sz="3600" dirty="0" smtClean="0">
                <a:solidFill>
                  <a:srgbClr val="C00000"/>
                </a:solidFill>
              </a:rPr>
            </a:br>
            <a:r>
              <a:rPr lang="nl-BE" sz="3600" dirty="0" smtClean="0">
                <a:solidFill>
                  <a:srgbClr val="C00000"/>
                </a:solidFill>
              </a:rPr>
              <a:t>Vragen ?</a:t>
            </a:r>
            <a:endParaRPr lang="nl-BE" sz="3600" dirty="0">
              <a:solidFill>
                <a:srgbClr val="C00000"/>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77950" b="92280"/>
          <a:stretch/>
        </p:blipFill>
        <p:spPr>
          <a:xfrm>
            <a:off x="9336360" y="6309321"/>
            <a:ext cx="2232248" cy="526690"/>
          </a:xfrm>
          <a:prstGeom prst="rect">
            <a:avLst/>
          </a:prstGeom>
        </p:spPr>
      </p:pic>
    </p:spTree>
    <p:extLst>
      <p:ext uri="{BB962C8B-B14F-4D97-AF65-F5344CB8AC3E}">
        <p14:creationId xmlns:p14="http://schemas.microsoft.com/office/powerpoint/2010/main" val="23559280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316446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hasCustomPrompt="1"/>
          </p:nvPr>
        </p:nvSpPr>
        <p:spPr>
          <a:xfrm>
            <a:off x="609600" y="1196752"/>
            <a:ext cx="10972800" cy="5112568"/>
          </a:xfrm>
          <a:prstGeom prst="rect">
            <a:avLst/>
          </a:prstGeom>
        </p:spPr>
        <p:txBody>
          <a:bodyPr rtlCol="0">
            <a:normAutofit/>
          </a:bodyPr>
          <a:lstStyle>
            <a:lvl1pPr>
              <a:defRPr sz="2400"/>
            </a:lvl1pPr>
            <a:lvl2pPr marL="742950" indent="-285750">
              <a:buFont typeface="Calibri" panose="020F0502020204030204" pitchFamily="34" charset="0"/>
              <a:buChar char="-"/>
              <a:defRPr sz="2000"/>
            </a:lvl2pPr>
            <a:lvl3pPr>
              <a:defRPr sz="1800"/>
            </a:lvl3pPr>
            <a:lvl4pPr marL="1600200" indent="-228600">
              <a:buFont typeface="Calibri" panose="020F0502020204030204" pitchFamily="34" charset="0"/>
              <a:buChar char="-"/>
              <a:defRPr sz="1800"/>
            </a:lvl4pPr>
            <a:lvl5pPr>
              <a:defRPr sz="1800"/>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Tree>
    <p:extLst>
      <p:ext uri="{BB962C8B-B14F-4D97-AF65-F5344CB8AC3E}">
        <p14:creationId xmlns:p14="http://schemas.microsoft.com/office/powerpoint/2010/main" val="368203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278123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1272"/>
            <a:ext cx="5384800" cy="49248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01272"/>
            <a:ext cx="5384800" cy="49248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fontAlgn="base" latinLnBrk="0" hangingPunct="1">
              <a:spcBef>
                <a:spcPct val="0"/>
              </a:spcBef>
              <a:spcAft>
                <a:spcPct val="0"/>
              </a:spcAft>
              <a:buNone/>
              <a:defRPr lang="en-GB" altLang="en-US"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3740405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5" name="Content Placeholder 4"/>
          <p:cNvSpPr txBox="1">
            <a:spLocks/>
          </p:cNvSpPr>
          <p:nvPr userDrawn="1"/>
        </p:nvSpPr>
        <p:spPr bwMode="auto">
          <a:xfrm>
            <a:off x="1977408" y="2471645"/>
            <a:ext cx="8219256" cy="1296144"/>
          </a:xfrm>
          <a:prstGeom prst="rect">
            <a:avLst/>
          </a:prstGeom>
          <a:noFill/>
          <a:ln w="19050">
            <a:solidFill>
              <a:schemeClr val="accent3">
                <a:lumMod val="5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lang="en-US" altLang="en-US" sz="3200" kern="1200" dirty="0" smtClean="0">
                <a:solidFill>
                  <a:srgbClr val="0078B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BE" altLang="en-US" sz="1200" b="0" i="0" u="none" strike="noStrike" kern="1200" cap="none" spc="0" normalizeH="0" baseline="0" noProof="0" dirty="0" smtClean="0">
              <a:ln>
                <a:noFill/>
              </a:ln>
              <a:solidFill>
                <a:srgbClr val="008CB2"/>
              </a:solidFill>
              <a:effectLst/>
              <a:uLnTx/>
              <a:uFillTx/>
              <a:latin typeface="Calibri"/>
              <a:ea typeface="+mn-ea"/>
              <a:cs typeface="+mn-cs"/>
            </a:endParaRPr>
          </a:p>
        </p:txBody>
      </p:sp>
    </p:spTree>
    <p:extLst>
      <p:ext uri="{BB962C8B-B14F-4D97-AF65-F5344CB8AC3E}">
        <p14:creationId xmlns:p14="http://schemas.microsoft.com/office/powerpoint/2010/main" val="33418987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11"/>
          <p:cNvGrpSpPr>
            <a:grpSpLocks/>
          </p:cNvGrpSpPr>
          <p:nvPr userDrawn="1"/>
        </p:nvGrpSpPr>
        <p:grpSpPr bwMode="auto">
          <a:xfrm>
            <a:off x="6113760" y="2132862"/>
            <a:ext cx="5691717" cy="2592697"/>
            <a:chOff x="4406900" y="2676525"/>
            <a:chExt cx="4268788" cy="2593858"/>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295962"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279172"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frank.robben@mail.fgov.be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https://www.ksz.fgov.be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pic>
        <p:nvPicPr>
          <p:cNvPr id="11"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0102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BE" dirty="0"/>
          </a:p>
        </p:txBody>
      </p:sp>
      <p:sp>
        <p:nvSpPr>
          <p:cNvPr id="3" name="Footer Placeholder 2"/>
          <p:cNvSpPr>
            <a:spLocks noGrp="1"/>
          </p:cNvSpPr>
          <p:nvPr>
            <p:ph type="ftr" sz="quarter" idx="11"/>
          </p:nvPr>
        </p:nvSpPr>
        <p:spPr/>
        <p:txBody>
          <a:bodyPr/>
          <a:lstStyle/>
          <a:p>
            <a:endParaRPr lang="nl-BE" dirty="0"/>
          </a:p>
        </p:txBody>
      </p:sp>
      <p:sp>
        <p:nvSpPr>
          <p:cNvPr id="4" name="Slide Number Placeholder 3"/>
          <p:cNvSpPr>
            <a:spLocks noGrp="1"/>
          </p:cNvSpPr>
          <p:nvPr>
            <p:ph type="sldNum" sz="quarter" idx="12"/>
          </p:nvPr>
        </p:nvSpPr>
        <p:spPr>
          <a:xfrm>
            <a:off x="11152759" y="6536343"/>
            <a:ext cx="642189" cy="216000"/>
          </a:xfrm>
          <a:prstGeom prst="rect">
            <a:avLst/>
          </a:prstGeom>
        </p:spPr>
        <p:txBody>
          <a:bodyPr/>
          <a:lstStyle/>
          <a:p>
            <a:pPr>
              <a:defRPr/>
            </a:pPr>
            <a:endParaRPr lang="en-GB" dirty="0"/>
          </a:p>
        </p:txBody>
      </p:sp>
      <p:sp>
        <p:nvSpPr>
          <p:cNvPr id="5" name="Rectangle 4"/>
          <p:cNvSpPr/>
          <p:nvPr/>
        </p:nvSpPr>
        <p:spPr>
          <a:xfrm>
            <a:off x="0" y="5085184"/>
            <a:ext cx="12192000" cy="1772816"/>
          </a:xfrm>
          <a:prstGeom prst="rect">
            <a:avLst/>
          </a:prstGeom>
          <a:gradFill flip="none" rotWithShape="1">
            <a:gsLst>
              <a:gs pos="0">
                <a:schemeClr val="accent1">
                  <a:lumMod val="40000"/>
                  <a:lumOff val="60000"/>
                </a:schemeClr>
              </a:gs>
              <a:gs pos="15000">
                <a:schemeClr val="accent1">
                  <a:tint val="44500"/>
                  <a:satMod val="16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313733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a:xfrm>
            <a:off x="1" y="6536343"/>
            <a:ext cx="1115415" cy="216000"/>
          </a:xfrm>
          <a:prstGeom prst="rect">
            <a:avLst/>
          </a:prstGeom>
        </p:spPr>
        <p:txBody>
          <a:bodyPr/>
          <a:lstStyle/>
          <a:p>
            <a:endParaRPr lang="nl-BE" dirty="0"/>
          </a:p>
        </p:txBody>
      </p:sp>
      <p:sp>
        <p:nvSpPr>
          <p:cNvPr id="4" name="Footer Placeholder 3"/>
          <p:cNvSpPr>
            <a:spLocks noGrp="1"/>
          </p:cNvSpPr>
          <p:nvPr>
            <p:ph type="ftr" sz="quarter" idx="11"/>
          </p:nvPr>
        </p:nvSpPr>
        <p:spPr>
          <a:xfrm>
            <a:off x="1212454" y="6536343"/>
            <a:ext cx="9876100"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fld id="{13B540AB-6939-4937-A918-1D15FF1C7CE3}" type="slidenum">
              <a:rPr lang="nl-BE" smtClean="0"/>
              <a:pPr/>
              <a:t>‹nr.›</a:t>
            </a:fld>
            <a:endParaRPr lang="nl-BE" dirty="0"/>
          </a:p>
        </p:txBody>
      </p:sp>
      <p:sp>
        <p:nvSpPr>
          <p:cNvPr id="12" name="Text Placeholder 11"/>
          <p:cNvSpPr>
            <a:spLocks noGrp="1"/>
          </p:cNvSpPr>
          <p:nvPr>
            <p:ph type="body" sz="quarter" idx="13"/>
          </p:nvPr>
        </p:nvSpPr>
        <p:spPr>
          <a:xfrm>
            <a:off x="527381" y="1052736"/>
            <a:ext cx="11664619"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28317618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5" name="Slide Number Placeholder 4"/>
          <p:cNvSpPr>
            <a:spLocks noGrp="1"/>
          </p:cNvSpPr>
          <p:nvPr>
            <p:ph type="sldNum" sz="quarter" idx="12"/>
          </p:nvPr>
        </p:nvSpPr>
        <p:spPr>
          <a:xfrm>
            <a:off x="11152759" y="6536343"/>
            <a:ext cx="642189" cy="216000"/>
          </a:xfrm>
          <a:prstGeom prst="rect">
            <a:avLst/>
          </a:prstGeom>
        </p:spPr>
        <p:txBody>
          <a:bodyPr/>
          <a:lstStyle/>
          <a:p>
            <a:fld id="{13B540AB-6939-4937-A918-1D15FF1C7CE3}" type="slidenum">
              <a:rPr lang="nl-BE" smtClean="0"/>
              <a:pPr/>
              <a:t>‹nr.›</a:t>
            </a:fld>
            <a:endParaRPr lang="nl-BE" dirty="0"/>
          </a:p>
        </p:txBody>
      </p:sp>
    </p:spTree>
    <p:extLst>
      <p:ext uri="{BB962C8B-B14F-4D97-AF65-F5344CB8AC3E}">
        <p14:creationId xmlns:p14="http://schemas.microsoft.com/office/powerpoint/2010/main" val="1370651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609600" y="1052736"/>
            <a:ext cx="109728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18431" y="1370549"/>
            <a:ext cx="4649168"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endParaRPr lang="en-GB" altLang="en-US" dirty="0"/>
          </a:p>
        </p:txBody>
      </p:sp>
      <p:grpSp>
        <p:nvGrpSpPr>
          <p:cNvPr id="8" name="Group 11"/>
          <p:cNvGrpSpPr>
            <a:grpSpLocks/>
          </p:cNvGrpSpPr>
          <p:nvPr userDrawn="1"/>
        </p:nvGrpSpPr>
        <p:grpSpPr bwMode="auto">
          <a:xfrm>
            <a:off x="6500283" y="1196752"/>
            <a:ext cx="5691717" cy="2800350"/>
            <a:chOff x="4406900" y="2676525"/>
            <a:chExt cx="4268788" cy="2801603"/>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288475"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1" y="4151911"/>
              <a:ext cx="271685"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1449789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8"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609600" y="1052736"/>
            <a:ext cx="53848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97600" y="1052736"/>
            <a:ext cx="53848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609600" y="1051646"/>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834334"/>
            <a:ext cx="5386917"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6193368" y="1051646"/>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834334"/>
            <a:ext cx="5389033"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11"/>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7"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6"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9"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12192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609600" y="1052737"/>
            <a:ext cx="109728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609600" y="64482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dirty="0"/>
          </a:p>
        </p:txBody>
      </p:sp>
      <p:sp>
        <p:nvSpPr>
          <p:cNvPr id="11" name="Slide Number Placeholder 5"/>
          <p:cNvSpPr>
            <a:spLocks noGrp="1"/>
          </p:cNvSpPr>
          <p:nvPr>
            <p:ph type="sldNum" sz="quarter" idx="4"/>
          </p:nvPr>
        </p:nvSpPr>
        <p:spPr>
          <a:xfrm>
            <a:off x="4691360" y="6453337"/>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‹nr.›</a:t>
            </a:fld>
            <a:r>
              <a:rPr lang="fr-BE" dirty="0" smtClean="0"/>
              <a:t> -</a:t>
            </a:r>
            <a:endParaRPr lang="fr-BE" dirty="0"/>
          </a:p>
        </p:txBody>
      </p:sp>
      <p:cxnSp>
        <p:nvCxnSpPr>
          <p:cNvPr id="7" name="Straight Connector 6"/>
          <p:cNvCxnSpPr/>
          <p:nvPr userDrawn="1"/>
        </p:nvCxnSpPr>
        <p:spPr>
          <a:xfrm>
            <a:off x="0" y="908720"/>
            <a:ext cx="12192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12"/>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9336360" y="6302188"/>
            <a:ext cx="2232248" cy="533823"/>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2" r:id="rId10"/>
  </p:sldLayoutIdLst>
  <p:hf hdr="0" ftr="0" dt="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9" name="TextBox 7"/>
          <p:cNvSpPr txBox="1">
            <a:spLocks noChangeArrowheads="1"/>
          </p:cNvSpPr>
          <p:nvPr userDrawn="1"/>
        </p:nvSpPr>
        <p:spPr bwMode="auto">
          <a:xfrm>
            <a:off x="609600" y="6632708"/>
            <a:ext cx="10079567" cy="216000"/>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pic>
        <p:nvPicPr>
          <p:cNvPr id="9" name="Picture 8"/>
          <p:cNvPicPr>
            <a:picLocks noChangeAspect="1"/>
          </p:cNvPicPr>
          <p:nvPr userDrawn="1"/>
        </p:nvPicPr>
        <p:blipFill rotWithShape="1">
          <a:blip r:embed="rId12"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
        <p:nvSpPr>
          <p:cNvPr id="8" name="Slide Number Placeholder 5"/>
          <p:cNvSpPr txBox="1">
            <a:spLocks/>
          </p:cNvSpPr>
          <p:nvPr userDrawn="1"/>
        </p:nvSpPr>
        <p:spPr>
          <a:xfrm>
            <a:off x="11364688" y="6478599"/>
            <a:ext cx="750888"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F1E79-8225-48A0-95BD-5254C3720E2D}" type="slidenum">
              <a:rPr lang="en-GB" smtClean="0"/>
              <a:pPr>
                <a:defRPr/>
              </a:pPr>
              <a:t>‹nr.›</a:t>
            </a:fld>
            <a:endParaRPr lang="en-GB" dirty="0"/>
          </a:p>
        </p:txBody>
      </p:sp>
    </p:spTree>
    <p:extLst>
      <p:ext uri="{BB962C8B-B14F-4D97-AF65-F5344CB8AC3E}">
        <p14:creationId xmlns:p14="http://schemas.microsoft.com/office/powerpoint/2010/main" val="37453634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31.emf"/><Relationship Id="rId17" Type="http://schemas.openxmlformats.org/officeDocument/2006/relationships/image" Target="../media/image36.png"/><Relationship Id="rId2" Type="http://schemas.openxmlformats.org/officeDocument/2006/relationships/notesSlide" Target="../notesSlides/notesSlide3.xml"/><Relationship Id="rId16" Type="http://schemas.openxmlformats.org/officeDocument/2006/relationships/image" Target="../media/image35.png"/><Relationship Id="rId20" Type="http://schemas.openxmlformats.org/officeDocument/2006/relationships/image" Target="../media/image39.emf"/><Relationship Id="rId1" Type="http://schemas.openxmlformats.org/officeDocument/2006/relationships/slideLayout" Target="../slideLayouts/slideLayout13.xml"/><Relationship Id="rId6" Type="http://schemas.openxmlformats.org/officeDocument/2006/relationships/image" Target="../media/image25.emf"/><Relationship Id="rId11" Type="http://schemas.openxmlformats.org/officeDocument/2006/relationships/image" Target="../media/image30.png"/><Relationship Id="rId5" Type="http://schemas.openxmlformats.org/officeDocument/2006/relationships/image" Target="../media/image24.emf"/><Relationship Id="rId15" Type="http://schemas.openxmlformats.org/officeDocument/2006/relationships/image" Target="../media/image34.png"/><Relationship Id="rId10" Type="http://schemas.openxmlformats.org/officeDocument/2006/relationships/image" Target="../media/image29.emf"/><Relationship Id="rId19" Type="http://schemas.openxmlformats.org/officeDocument/2006/relationships/image" Target="../media/image38.png"/><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3.emf"/><Relationship Id="rId7" Type="http://schemas.openxmlformats.org/officeDocument/2006/relationships/image" Target="../media/image25.emf"/><Relationship Id="rId12" Type="http://schemas.openxmlformats.org/officeDocument/2006/relationships/image" Target="../media/image30.png"/><Relationship Id="rId2" Type="http://schemas.openxmlformats.org/officeDocument/2006/relationships/image" Target="../media/image22.emf"/><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41.jpg"/><Relationship Id="rId15" Type="http://schemas.openxmlformats.org/officeDocument/2006/relationships/image" Target="../media/image39.emf"/><Relationship Id="rId10" Type="http://schemas.openxmlformats.org/officeDocument/2006/relationships/image" Target="../media/image28.emf"/><Relationship Id="rId4" Type="http://schemas.openxmlformats.org/officeDocument/2006/relationships/image" Target="../media/image40.png"/><Relationship Id="rId9" Type="http://schemas.openxmlformats.org/officeDocument/2006/relationships/image" Target="../media/image42.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co-prev.be/nl/covid-19-informatie/" TargetMode="External"/><Relationship Id="rId2" Type="http://schemas.openxmlformats.org/officeDocument/2006/relationships/hyperlink" Target="https://www.corona-tracking.info/" TargetMode="External"/><Relationship Id="rId1" Type="http://schemas.openxmlformats.org/officeDocument/2006/relationships/slideLayout" Target="../slideLayouts/slideLayout12.xml"/><Relationship Id="rId5" Type="http://schemas.openxmlformats.org/officeDocument/2006/relationships/hyperlink" Target="https://coronalert.be/" TargetMode="External"/><Relationship Id="rId4" Type="http://schemas.openxmlformats.org/officeDocument/2006/relationships/hyperlink" Target="https://co-prev.be/fr/covid-19-informat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47.jpeg"/><Relationship Id="rId18" Type="http://schemas.openxmlformats.org/officeDocument/2006/relationships/image" Target="../media/image50.png"/><Relationship Id="rId3" Type="http://schemas.openxmlformats.org/officeDocument/2006/relationships/image" Target="../media/image22.emf"/><Relationship Id="rId21" Type="http://schemas.openxmlformats.org/officeDocument/2006/relationships/image" Target="../media/image26.emf"/><Relationship Id="rId7" Type="http://schemas.openxmlformats.org/officeDocument/2006/relationships/image" Target="../media/image44.emf"/><Relationship Id="rId12" Type="http://schemas.openxmlformats.org/officeDocument/2006/relationships/image" Target="../media/image41.jpg"/><Relationship Id="rId17" Type="http://schemas.openxmlformats.org/officeDocument/2006/relationships/image" Target="../media/image27.png"/><Relationship Id="rId2" Type="http://schemas.openxmlformats.org/officeDocument/2006/relationships/image" Target="../media/image28.emf"/><Relationship Id="rId16" Type="http://schemas.openxmlformats.org/officeDocument/2006/relationships/image" Target="../media/image49.png"/><Relationship Id="rId20"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31.emf"/><Relationship Id="rId11" Type="http://schemas.openxmlformats.org/officeDocument/2006/relationships/image" Target="../media/image46.emf"/><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3.emf"/><Relationship Id="rId10" Type="http://schemas.openxmlformats.org/officeDocument/2006/relationships/image" Target="../media/image45.emf"/><Relationship Id="rId19" Type="http://schemas.openxmlformats.org/officeDocument/2006/relationships/image" Target="../media/image51.png"/><Relationship Id="rId4" Type="http://schemas.openxmlformats.org/officeDocument/2006/relationships/image" Target="../media/image43.emf"/><Relationship Id="rId9" Type="http://schemas.openxmlformats.org/officeDocument/2006/relationships/image" Target="../media/image29.emf"/><Relationship Id="rId14" Type="http://schemas.openxmlformats.org/officeDocument/2006/relationships/image" Target="../media/image40.png"/><Relationship Id="rId22"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coronalert.be/en/"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30.png"/><Relationship Id="rId3" Type="http://schemas.openxmlformats.org/officeDocument/2006/relationships/image" Target="../media/image31.emf"/><Relationship Id="rId7" Type="http://schemas.openxmlformats.org/officeDocument/2006/relationships/image" Target="../media/image39.emf"/><Relationship Id="rId12"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4.emf"/><Relationship Id="rId11" Type="http://schemas.openxmlformats.org/officeDocument/2006/relationships/image" Target="../media/image64.emf"/><Relationship Id="rId5" Type="http://schemas.openxmlformats.org/officeDocument/2006/relationships/image" Target="../media/image29.emf"/><Relationship Id="rId15" Type="http://schemas.openxmlformats.org/officeDocument/2006/relationships/image" Target="../media/image41.jpg"/><Relationship Id="rId10" Type="http://schemas.openxmlformats.org/officeDocument/2006/relationships/image" Target="../media/image63.png"/><Relationship Id="rId4" Type="http://schemas.openxmlformats.org/officeDocument/2006/relationships/image" Target="../media/image28.emf"/><Relationship Id="rId9" Type="http://schemas.openxmlformats.org/officeDocument/2006/relationships/image" Target="../media/image62.pn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reuse.smals.be/" TargetMode="External"/><Relationship Id="rId2" Type="http://schemas.openxmlformats.org/officeDocument/2006/relationships/hyperlink" Target="https://www.gcloud.belgium.be/"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err="1" smtClean="0"/>
              <a:t>eGezondheid</a:t>
            </a:r>
            <a:r>
              <a:rPr lang="nl-NL" dirty="0" smtClean="0"/>
              <a:t/>
            </a:r>
            <a:br>
              <a:rPr lang="nl-NL" dirty="0" smtClean="0"/>
            </a:br>
            <a:r>
              <a:rPr lang="nl-NL" sz="3200" dirty="0" smtClean="0"/>
              <a:t>Wat is er gerealiseerd tijdens en geleerd uit de </a:t>
            </a:r>
            <a:r>
              <a:rPr lang="nl-NL" sz="3200" dirty="0" err="1" smtClean="0"/>
              <a:t>Covidcrisis</a:t>
            </a:r>
            <a:r>
              <a:rPr lang="nl-NL" sz="3200" dirty="0" smtClean="0"/>
              <a:t> ? </a:t>
            </a:r>
            <a:br>
              <a:rPr lang="nl-NL" sz="3200" dirty="0" smtClean="0"/>
            </a:br>
            <a:r>
              <a:rPr lang="nl-NL" sz="3200" dirty="0" smtClean="0"/>
              <a:t>Welke accenten krijgt het nieuwe actieplan 2022-2024 ?</a:t>
            </a:r>
            <a:endParaRPr lang="fr-BE" sz="3200" dirty="0"/>
          </a:p>
        </p:txBody>
      </p:sp>
      <p:sp>
        <p:nvSpPr>
          <p:cNvPr id="3" name="Subtitle 2"/>
          <p:cNvSpPr>
            <a:spLocks noGrp="1"/>
          </p:cNvSpPr>
          <p:nvPr>
            <p:ph type="subTitle" idx="1"/>
          </p:nvPr>
        </p:nvSpPr>
        <p:spPr>
          <a:xfrm>
            <a:off x="1828800" y="3933056"/>
            <a:ext cx="8534400" cy="1752600"/>
          </a:xfrm>
        </p:spPr>
        <p:txBody>
          <a:bodyPr/>
          <a:lstStyle/>
          <a:p>
            <a:r>
              <a:rPr lang="fr-BE" dirty="0" smtClean="0"/>
              <a:t>ICT4Care</a:t>
            </a:r>
          </a:p>
          <a:p>
            <a:r>
              <a:rPr lang="nl-NL" dirty="0" smtClean="0"/>
              <a:t>25e colloquium ICT &amp; gezondheidszorg – dinsdag 17 mei 2022</a:t>
            </a:r>
            <a:endParaRPr lang="fr-BE" dirty="0"/>
          </a:p>
        </p:txBody>
      </p:sp>
    </p:spTree>
    <p:extLst>
      <p:ext uri="{BB962C8B-B14F-4D97-AF65-F5344CB8AC3E}">
        <p14:creationId xmlns:p14="http://schemas.microsoft.com/office/powerpoint/2010/main" val="36487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Testen</a:t>
            </a:r>
            <a:endParaRPr lang="nl-BE" dirty="0"/>
          </a:p>
        </p:txBody>
      </p:sp>
      <p:sp>
        <p:nvSpPr>
          <p:cNvPr id="3" name="Content Placeholder 2"/>
          <p:cNvSpPr>
            <a:spLocks noGrp="1"/>
          </p:cNvSpPr>
          <p:nvPr>
            <p:ph idx="1"/>
          </p:nvPr>
        </p:nvSpPr>
        <p:spPr/>
        <p:txBody>
          <a:bodyPr>
            <a:normAutofit/>
          </a:bodyPr>
          <a:lstStyle/>
          <a:p>
            <a:r>
              <a:rPr lang="nl-BE" dirty="0" smtClean="0"/>
              <a:t>Permanente evolutie van de teststrategie in functie van</a:t>
            </a:r>
          </a:p>
          <a:p>
            <a:pPr lvl="1"/>
            <a:r>
              <a:rPr lang="nl-BE" dirty="0" smtClean="0"/>
              <a:t>evolutie van wetenschappelijke inzichten</a:t>
            </a:r>
          </a:p>
          <a:p>
            <a:pPr lvl="1"/>
            <a:r>
              <a:rPr lang="nl-BE" dirty="0" smtClean="0"/>
              <a:t>beschikbare types van testen</a:t>
            </a:r>
          </a:p>
          <a:p>
            <a:pPr lvl="1"/>
            <a:r>
              <a:rPr lang="nl-BE" dirty="0" smtClean="0"/>
              <a:t>capaciteit</a:t>
            </a:r>
          </a:p>
          <a:p>
            <a:pPr lvl="2"/>
            <a:r>
              <a:rPr lang="nl-BE" dirty="0" smtClean="0"/>
              <a:t>materiaal voor staalafname</a:t>
            </a:r>
          </a:p>
          <a:p>
            <a:pPr lvl="2"/>
            <a:r>
              <a:rPr lang="nl-BE" dirty="0" smtClean="0"/>
              <a:t>analysemateriaal</a:t>
            </a:r>
          </a:p>
          <a:p>
            <a:pPr lvl="2"/>
            <a:r>
              <a:rPr lang="nl-BE" dirty="0" smtClean="0"/>
              <a:t>personeel</a:t>
            </a:r>
          </a:p>
          <a:p>
            <a:r>
              <a:rPr lang="nl-BE" dirty="0" smtClean="0"/>
              <a:t>Veel betrokken actoren</a:t>
            </a:r>
          </a:p>
          <a:p>
            <a:pPr lvl="1"/>
            <a:r>
              <a:rPr lang="nl-BE" dirty="0" smtClean="0"/>
              <a:t>huisartsen, artsen in collectiviteiten, bedrijfsartsen, …</a:t>
            </a:r>
          </a:p>
          <a:p>
            <a:pPr lvl="1"/>
            <a:r>
              <a:rPr lang="nl-BE" dirty="0" smtClean="0"/>
              <a:t>testcentra</a:t>
            </a:r>
          </a:p>
          <a:p>
            <a:pPr lvl="1"/>
            <a:r>
              <a:rPr lang="nl-BE" dirty="0" smtClean="0"/>
              <a:t>ziekenhuizen</a:t>
            </a:r>
          </a:p>
          <a:p>
            <a:pPr lvl="1"/>
            <a:r>
              <a:rPr lang="nl-BE" dirty="0" smtClean="0"/>
              <a:t>laboratoria</a:t>
            </a:r>
          </a:p>
          <a:p>
            <a:pPr lvl="1"/>
            <a:r>
              <a:rPr lang="nl-BE" dirty="0" smtClean="0"/>
              <a:t>…</a:t>
            </a:r>
          </a:p>
          <a:p>
            <a:endParaRPr lang="fr-BE" dirty="0"/>
          </a:p>
        </p:txBody>
      </p:sp>
    </p:spTree>
    <p:extLst>
      <p:ext uri="{BB962C8B-B14F-4D97-AF65-F5344CB8AC3E}">
        <p14:creationId xmlns:p14="http://schemas.microsoft.com/office/powerpoint/2010/main" val="419649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Testen: happy flow</a:t>
            </a:r>
            <a:endParaRPr lang="nl-BE" dirty="0"/>
          </a:p>
        </p:txBody>
      </p:sp>
      <p:sp>
        <p:nvSpPr>
          <p:cNvPr id="3" name="Content Placeholder 2"/>
          <p:cNvSpPr>
            <a:spLocks noGrp="1"/>
          </p:cNvSpPr>
          <p:nvPr>
            <p:ph idx="1"/>
          </p:nvPr>
        </p:nvSpPr>
        <p:spPr/>
        <p:txBody>
          <a:bodyPr/>
          <a:lstStyle/>
          <a:p>
            <a:r>
              <a:rPr lang="nl-BE" dirty="0" smtClean="0"/>
              <a:t>5 stappen</a:t>
            </a:r>
          </a:p>
          <a:p>
            <a:pPr lvl="1"/>
            <a:r>
              <a:rPr lang="nl-BE" dirty="0" smtClean="0"/>
              <a:t>bepalen van reden om COVID-19-test af te nemen bij een patiënt en toekennen van een “Corona </a:t>
            </a:r>
            <a:r>
              <a:rPr lang="nl-BE" dirty="0"/>
              <a:t>T</a:t>
            </a:r>
            <a:r>
              <a:rPr lang="nl-BE" dirty="0" smtClean="0"/>
              <a:t>est </a:t>
            </a:r>
            <a:r>
              <a:rPr lang="nl-BE" dirty="0" err="1"/>
              <a:t>P</a:t>
            </a:r>
            <a:r>
              <a:rPr lang="nl-BE" dirty="0" err="1" smtClean="0"/>
              <a:t>rescription</a:t>
            </a:r>
            <a:r>
              <a:rPr lang="nl-BE" dirty="0" smtClean="0"/>
              <a:t> </a:t>
            </a:r>
            <a:r>
              <a:rPr lang="nl-BE" dirty="0"/>
              <a:t>C</a:t>
            </a:r>
            <a:r>
              <a:rPr lang="nl-BE" dirty="0" smtClean="0"/>
              <a:t>ode” (CTPC) vanuit centrale CTPC-database</a:t>
            </a:r>
          </a:p>
          <a:p>
            <a:pPr lvl="1"/>
            <a:r>
              <a:rPr lang="nl-BE" dirty="0" smtClean="0"/>
              <a:t>reserveren van tijdstip voor staalafname</a:t>
            </a:r>
          </a:p>
          <a:p>
            <a:pPr lvl="1"/>
            <a:r>
              <a:rPr lang="nl-BE" dirty="0" smtClean="0"/>
              <a:t>staalafname</a:t>
            </a:r>
          </a:p>
          <a:p>
            <a:pPr lvl="1"/>
            <a:r>
              <a:rPr lang="nl-BE" dirty="0" smtClean="0"/>
              <a:t>uitvoeren van test en analyse van testresultaat</a:t>
            </a:r>
          </a:p>
          <a:p>
            <a:pPr lvl="1"/>
            <a:r>
              <a:rPr lang="nl-BE" dirty="0" smtClean="0"/>
              <a:t>beschikbaar stellen van testresultaten</a:t>
            </a:r>
          </a:p>
          <a:p>
            <a:endParaRPr lang="en-US" dirty="0" smtClean="0"/>
          </a:p>
          <a:p>
            <a:r>
              <a:rPr lang="nl-BE" dirty="0" smtClean="0"/>
              <a:t>Uiterst modulair, event </a:t>
            </a:r>
            <a:r>
              <a:rPr lang="nl-BE" dirty="0" err="1" smtClean="0"/>
              <a:t>driven</a:t>
            </a:r>
            <a:r>
              <a:rPr lang="nl-BE" dirty="0" smtClean="0"/>
              <a:t> en </a:t>
            </a:r>
            <a:r>
              <a:rPr lang="nl-BE" dirty="0" err="1" smtClean="0"/>
              <a:t>regelgebaseerd</a:t>
            </a:r>
            <a:r>
              <a:rPr lang="nl-BE" dirty="0" smtClean="0"/>
              <a:t> informatiesysteem</a:t>
            </a:r>
            <a:endParaRPr lang="nl-BE" dirty="0"/>
          </a:p>
        </p:txBody>
      </p:sp>
    </p:spTree>
    <p:extLst>
      <p:ext uri="{BB962C8B-B14F-4D97-AF65-F5344CB8AC3E}">
        <p14:creationId xmlns:p14="http://schemas.microsoft.com/office/powerpoint/2010/main" val="328966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392" y="188640"/>
            <a:ext cx="7456972" cy="922114"/>
          </a:xfrm>
        </p:spPr>
        <p:txBody>
          <a:bodyPr/>
          <a:lstStyle/>
          <a:p>
            <a:r>
              <a:rPr lang="en-US" dirty="0" err="1" smtClean="0"/>
              <a:t>Testen</a:t>
            </a:r>
            <a:r>
              <a:rPr lang="en-US" dirty="0" smtClean="0"/>
              <a:t>: </a:t>
            </a:r>
            <a:r>
              <a:rPr lang="en-US" dirty="0" err="1" smtClean="0"/>
              <a:t>proces</a:t>
            </a:r>
            <a:endParaRPr lang="en-US" dirty="0"/>
          </a:p>
        </p:txBody>
      </p:sp>
      <p:grpSp>
        <p:nvGrpSpPr>
          <p:cNvPr id="11" name="Group 10"/>
          <p:cNvGrpSpPr>
            <a:grpSpLocks noChangeAspect="1"/>
          </p:cNvGrpSpPr>
          <p:nvPr/>
        </p:nvGrpSpPr>
        <p:grpSpPr>
          <a:xfrm>
            <a:off x="8865385" y="108635"/>
            <a:ext cx="1198919" cy="1331284"/>
            <a:chOff x="2635573" y="1781793"/>
            <a:chExt cx="1198919" cy="1331284"/>
          </a:xfrm>
        </p:grpSpPr>
        <p:pic>
          <p:nvPicPr>
            <p:cNvPr id="5" name="Picture 4"/>
            <p:cNvPicPr>
              <a:picLocks noChangeAspect="1"/>
            </p:cNvPicPr>
            <p:nvPr/>
          </p:nvPicPr>
          <p:blipFill>
            <a:blip r:embed="rId3"/>
            <a:stretch>
              <a:fillRect/>
            </a:stretch>
          </p:blipFill>
          <p:spPr>
            <a:xfrm>
              <a:off x="2909500" y="1781793"/>
              <a:ext cx="641611" cy="951723"/>
            </a:xfrm>
            <a:prstGeom prst="rect">
              <a:avLst/>
            </a:prstGeom>
          </p:spPr>
        </p:pic>
        <p:sp>
          <p:nvSpPr>
            <p:cNvPr id="10" name="TextBox 9"/>
            <p:cNvSpPr txBox="1"/>
            <p:nvPr/>
          </p:nvSpPr>
          <p:spPr>
            <a:xfrm>
              <a:off x="2635573" y="2743745"/>
              <a:ext cx="1198919" cy="369332"/>
            </a:xfrm>
            <a:prstGeom prst="rect">
              <a:avLst/>
            </a:prstGeom>
            <a:noFill/>
          </p:spPr>
          <p:txBody>
            <a:bodyPr wrap="none" rtlCol="0">
              <a:spAutoFit/>
            </a:bodyPr>
            <a:lstStyle/>
            <a:p>
              <a:pPr algn="ctr"/>
              <a:r>
                <a:rPr lang="fr-BE" dirty="0" smtClean="0"/>
                <a:t>CTPC Code</a:t>
              </a:r>
            </a:p>
          </p:txBody>
        </p:sp>
      </p:grpSp>
      <p:pic>
        <p:nvPicPr>
          <p:cNvPr id="20" name="Picture 19"/>
          <p:cNvPicPr>
            <a:picLocks noChangeAspect="1"/>
          </p:cNvPicPr>
          <p:nvPr/>
        </p:nvPicPr>
        <p:blipFill>
          <a:blip r:embed="rId4">
            <a:duotone>
              <a:schemeClr val="accent3">
                <a:shade val="45000"/>
                <a:satMod val="135000"/>
              </a:schemeClr>
              <a:prstClr val="white"/>
            </a:duotone>
          </a:blip>
          <a:stretch>
            <a:fillRect/>
          </a:stretch>
        </p:blipFill>
        <p:spPr>
          <a:xfrm>
            <a:off x="10998391" y="1663394"/>
            <a:ext cx="676275" cy="752475"/>
          </a:xfrm>
          <a:prstGeom prst="rect">
            <a:avLst/>
          </a:prstGeom>
        </p:spPr>
      </p:pic>
      <p:cxnSp>
        <p:nvCxnSpPr>
          <p:cNvPr id="34" name="Curved Connector 33"/>
          <p:cNvCxnSpPr>
            <a:stCxn id="5" idx="3"/>
            <a:endCxn id="20" idx="1"/>
          </p:cNvCxnSpPr>
          <p:nvPr/>
        </p:nvCxnSpPr>
        <p:spPr>
          <a:xfrm>
            <a:off x="9780923" y="584497"/>
            <a:ext cx="1217468" cy="1455135"/>
          </a:xfrm>
          <a:prstGeom prst="curvedConnector3">
            <a:avLst>
              <a:gd name="adj1" fmla="val 50000"/>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49" idx="3"/>
            <a:endCxn id="6" idx="1"/>
          </p:cNvCxnSpPr>
          <p:nvPr/>
        </p:nvCxnSpPr>
        <p:spPr>
          <a:xfrm flipV="1">
            <a:off x="3675039" y="3358966"/>
            <a:ext cx="1946129" cy="676612"/>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2" idx="3"/>
            <a:endCxn id="49" idx="1"/>
          </p:cNvCxnSpPr>
          <p:nvPr/>
        </p:nvCxnSpPr>
        <p:spPr>
          <a:xfrm>
            <a:off x="1479300" y="3349297"/>
            <a:ext cx="1046505" cy="686281"/>
          </a:xfrm>
          <a:prstGeom prst="curvedConnector3">
            <a:avLst>
              <a:gd name="adj1" fmla="val 50000"/>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endCxn id="107" idx="1"/>
          </p:cNvCxnSpPr>
          <p:nvPr/>
        </p:nvCxnSpPr>
        <p:spPr>
          <a:xfrm flipV="1">
            <a:off x="6545920" y="1086149"/>
            <a:ext cx="1123426" cy="2272595"/>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12" idx="3"/>
          </p:cNvCxnSpPr>
          <p:nvPr/>
        </p:nvCxnSpPr>
        <p:spPr>
          <a:xfrm flipV="1">
            <a:off x="1478509" y="1831493"/>
            <a:ext cx="897382" cy="1517804"/>
          </a:xfrm>
          <a:prstGeom prst="curvedConnector3">
            <a:avLst>
              <a:gd name="adj1" fmla="val 50000"/>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31" idx="3"/>
            <a:endCxn id="6" idx="1"/>
          </p:cNvCxnSpPr>
          <p:nvPr/>
        </p:nvCxnSpPr>
        <p:spPr>
          <a:xfrm>
            <a:off x="3801869" y="1831493"/>
            <a:ext cx="1819299" cy="1527473"/>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83134" y="2553959"/>
            <a:ext cx="1095375" cy="1755007"/>
            <a:chOff x="384865" y="2695648"/>
            <a:chExt cx="1095375" cy="1755007"/>
          </a:xfrm>
        </p:grpSpPr>
        <p:pic>
          <p:nvPicPr>
            <p:cNvPr id="12" name="Picture 11"/>
            <p:cNvPicPr>
              <a:picLocks noChangeAspect="1"/>
            </p:cNvPicPr>
            <p:nvPr/>
          </p:nvPicPr>
          <p:blipFill>
            <a:blip r:embed="rId5"/>
            <a:stretch>
              <a:fillRect/>
            </a:stretch>
          </p:blipFill>
          <p:spPr>
            <a:xfrm>
              <a:off x="384865" y="2695648"/>
              <a:ext cx="1095375" cy="1590675"/>
            </a:xfrm>
            <a:prstGeom prst="rect">
              <a:avLst/>
            </a:prstGeom>
          </p:spPr>
        </p:pic>
        <p:sp>
          <p:nvSpPr>
            <p:cNvPr id="104" name="TextBox 103"/>
            <p:cNvSpPr txBox="1"/>
            <p:nvPr/>
          </p:nvSpPr>
          <p:spPr>
            <a:xfrm>
              <a:off x="474268" y="3804324"/>
              <a:ext cx="909415" cy="646331"/>
            </a:xfrm>
            <a:prstGeom prst="rect">
              <a:avLst/>
            </a:prstGeom>
            <a:noFill/>
          </p:spPr>
          <p:txBody>
            <a:bodyPr wrap="none" rtlCol="0">
              <a:spAutoFit/>
            </a:bodyPr>
            <a:lstStyle/>
            <a:p>
              <a:pPr algn="ctr"/>
              <a:r>
                <a:rPr lang="en-US" dirty="0" smtClean="0"/>
                <a:t>Doctors</a:t>
              </a:r>
            </a:p>
            <a:p>
              <a:pPr algn="ctr"/>
              <a:r>
                <a:rPr lang="en-US" dirty="0" smtClean="0"/>
                <a:t>Nurses</a:t>
              </a:r>
              <a:endParaRPr lang="en-US" dirty="0"/>
            </a:p>
          </p:txBody>
        </p:sp>
      </p:grpSp>
      <p:grpSp>
        <p:nvGrpSpPr>
          <p:cNvPr id="75" name="Group 74"/>
          <p:cNvGrpSpPr/>
          <p:nvPr/>
        </p:nvGrpSpPr>
        <p:grpSpPr>
          <a:xfrm>
            <a:off x="8745564" y="2828571"/>
            <a:ext cx="1554520" cy="1445004"/>
            <a:chOff x="8870521" y="2906633"/>
            <a:chExt cx="1554520" cy="1445004"/>
          </a:xfrm>
        </p:grpSpPr>
        <p:sp>
          <p:nvSpPr>
            <p:cNvPr id="105" name="TextBox 104"/>
            <p:cNvSpPr txBox="1"/>
            <p:nvPr/>
          </p:nvSpPr>
          <p:spPr>
            <a:xfrm>
              <a:off x="8967087" y="3982305"/>
              <a:ext cx="1361399" cy="369332"/>
            </a:xfrm>
            <a:prstGeom prst="rect">
              <a:avLst/>
            </a:prstGeom>
            <a:noFill/>
          </p:spPr>
          <p:txBody>
            <a:bodyPr wrap="none" rtlCol="0">
              <a:spAutoFit/>
            </a:bodyPr>
            <a:lstStyle/>
            <a:p>
              <a:pPr algn="ctr"/>
              <a:r>
                <a:rPr lang="fr-BE" dirty="0" smtClean="0"/>
                <a:t>Test location</a:t>
              </a:r>
            </a:p>
          </p:txBody>
        </p:sp>
        <p:pic>
          <p:nvPicPr>
            <p:cNvPr id="74" name="Picture 73"/>
            <p:cNvPicPr>
              <a:picLocks noChangeAspect="1"/>
            </p:cNvPicPr>
            <p:nvPr/>
          </p:nvPicPr>
          <p:blipFill>
            <a:blip r:embed="rId6"/>
            <a:stretch>
              <a:fillRect/>
            </a:stretch>
          </p:blipFill>
          <p:spPr>
            <a:xfrm>
              <a:off x="8870521" y="2906633"/>
              <a:ext cx="1554520" cy="1075672"/>
            </a:xfrm>
            <a:prstGeom prst="rect">
              <a:avLst/>
            </a:prstGeom>
          </p:spPr>
        </p:pic>
      </p:grpSp>
      <p:grpSp>
        <p:nvGrpSpPr>
          <p:cNvPr id="77" name="Group 76"/>
          <p:cNvGrpSpPr/>
          <p:nvPr/>
        </p:nvGrpSpPr>
        <p:grpSpPr>
          <a:xfrm>
            <a:off x="8859243" y="4511447"/>
            <a:ext cx="1392851" cy="1683782"/>
            <a:chOff x="8932616" y="4614408"/>
            <a:chExt cx="1392851" cy="1683782"/>
          </a:xfrm>
        </p:grpSpPr>
        <p:pic>
          <p:nvPicPr>
            <p:cNvPr id="76" name="Picture 75"/>
            <p:cNvPicPr>
              <a:picLocks noChangeAspect="1"/>
            </p:cNvPicPr>
            <p:nvPr/>
          </p:nvPicPr>
          <p:blipFill>
            <a:blip r:embed="rId7"/>
            <a:stretch>
              <a:fillRect/>
            </a:stretch>
          </p:blipFill>
          <p:spPr>
            <a:xfrm>
              <a:off x="8932616" y="4614408"/>
              <a:ext cx="1314450" cy="1314450"/>
            </a:xfrm>
            <a:prstGeom prst="rect">
              <a:avLst/>
            </a:prstGeom>
          </p:spPr>
        </p:pic>
        <p:sp>
          <p:nvSpPr>
            <p:cNvPr id="106" name="TextBox 105"/>
            <p:cNvSpPr txBox="1"/>
            <p:nvPr/>
          </p:nvSpPr>
          <p:spPr>
            <a:xfrm>
              <a:off x="8970095" y="5928858"/>
              <a:ext cx="1355372" cy="369332"/>
            </a:xfrm>
            <a:prstGeom prst="rect">
              <a:avLst/>
            </a:prstGeom>
            <a:noFill/>
          </p:spPr>
          <p:txBody>
            <a:bodyPr wrap="none" rtlCol="0">
              <a:spAutoFit/>
            </a:bodyPr>
            <a:lstStyle/>
            <a:p>
              <a:pPr algn="ctr"/>
              <a:r>
                <a:rPr lang="fr-BE" dirty="0" err="1" smtClean="0"/>
                <a:t>Laboratories</a:t>
              </a:r>
              <a:endParaRPr lang="fr-BE" dirty="0" smtClean="0"/>
            </a:p>
          </p:txBody>
        </p:sp>
      </p:grpSp>
      <p:pic>
        <p:nvPicPr>
          <p:cNvPr id="107" name="Picture 16" descr="RingRing Portal - Log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9346" y="809178"/>
            <a:ext cx="633076" cy="553942"/>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Curved Connector 107"/>
          <p:cNvCxnSpPr>
            <a:stCxn id="74" idx="3"/>
            <a:endCxn id="20" idx="1"/>
          </p:cNvCxnSpPr>
          <p:nvPr/>
        </p:nvCxnSpPr>
        <p:spPr>
          <a:xfrm flipV="1">
            <a:off x="10300084" y="2039854"/>
            <a:ext cx="698307" cy="1326553"/>
          </a:xfrm>
          <a:prstGeom prst="curvedConnector3">
            <a:avLst>
              <a:gd name="adj1" fmla="val 50000"/>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Curved Connector 110"/>
          <p:cNvCxnSpPr>
            <a:stCxn id="6" idx="3"/>
            <a:endCxn id="74" idx="1"/>
          </p:cNvCxnSpPr>
          <p:nvPr/>
        </p:nvCxnSpPr>
        <p:spPr>
          <a:xfrm>
            <a:off x="6545920" y="3358966"/>
            <a:ext cx="2199644" cy="7441"/>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stCxn id="6" idx="3"/>
            <a:endCxn id="76" idx="1"/>
          </p:cNvCxnSpPr>
          <p:nvPr/>
        </p:nvCxnSpPr>
        <p:spPr>
          <a:xfrm>
            <a:off x="6545920" y="3358966"/>
            <a:ext cx="2313323" cy="1809706"/>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3" name="Curved Connector 122"/>
          <p:cNvCxnSpPr>
            <a:stCxn id="74" idx="2"/>
            <a:endCxn id="76" idx="0"/>
          </p:cNvCxnSpPr>
          <p:nvPr/>
        </p:nvCxnSpPr>
        <p:spPr>
          <a:xfrm rot="5400000">
            <a:off x="9216044" y="4204667"/>
            <a:ext cx="607204" cy="6356"/>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3" name="Curved Connector 132"/>
          <p:cNvCxnSpPr>
            <a:endCxn id="1036" idx="1"/>
          </p:cNvCxnSpPr>
          <p:nvPr/>
        </p:nvCxnSpPr>
        <p:spPr>
          <a:xfrm flipV="1">
            <a:off x="6545920" y="2027047"/>
            <a:ext cx="2246852" cy="1331697"/>
          </a:xfrm>
          <a:prstGeom prst="curvedConnector3">
            <a:avLst>
              <a:gd name="adj1" fmla="val 5814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9" name="Curved Connector 138"/>
          <p:cNvCxnSpPr>
            <a:stCxn id="1036" idx="3"/>
            <a:endCxn id="20" idx="1"/>
          </p:cNvCxnSpPr>
          <p:nvPr/>
        </p:nvCxnSpPr>
        <p:spPr>
          <a:xfrm>
            <a:off x="10151459" y="2027047"/>
            <a:ext cx="846932" cy="12585"/>
          </a:xfrm>
          <a:prstGeom prst="curvedConnector3">
            <a:avLst>
              <a:gd name="adj1" fmla="val 50000"/>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2411289" y="3524872"/>
            <a:ext cx="1370888" cy="1422586"/>
            <a:chOff x="2404017" y="4107097"/>
            <a:chExt cx="1370888" cy="1422586"/>
          </a:xfrm>
        </p:grpSpPr>
        <p:grpSp>
          <p:nvGrpSpPr>
            <p:cNvPr id="30" name="Group 29"/>
            <p:cNvGrpSpPr/>
            <p:nvPr/>
          </p:nvGrpSpPr>
          <p:grpSpPr>
            <a:xfrm>
              <a:off x="2404017" y="4107097"/>
              <a:ext cx="1370888" cy="1422586"/>
              <a:chOff x="2141855" y="4853618"/>
              <a:chExt cx="1370888" cy="1422586"/>
            </a:xfrm>
          </p:grpSpPr>
          <p:pic>
            <p:nvPicPr>
              <p:cNvPr id="49" name="Picture 48"/>
              <p:cNvPicPr>
                <a:picLocks noChangeAspect="1"/>
              </p:cNvPicPr>
              <p:nvPr/>
            </p:nvPicPr>
            <p:blipFill>
              <a:blip r:embed="rId9"/>
              <a:stretch>
                <a:fillRect/>
              </a:stretch>
            </p:blipFill>
            <p:spPr>
              <a:xfrm>
                <a:off x="2255581" y="4853618"/>
                <a:ext cx="1148294" cy="1021411"/>
              </a:xfrm>
              <a:prstGeom prst="rect">
                <a:avLst/>
              </a:prstGeom>
            </p:spPr>
          </p:pic>
          <p:pic>
            <p:nvPicPr>
              <p:cNvPr id="50" name="Picture 49"/>
              <p:cNvPicPr>
                <a:picLocks noChangeAspect="1"/>
              </p:cNvPicPr>
              <p:nvPr/>
            </p:nvPicPr>
            <p:blipFill>
              <a:blip r:embed="rId10"/>
              <a:stretch>
                <a:fillRect/>
              </a:stretch>
            </p:blipFill>
            <p:spPr>
              <a:xfrm>
                <a:off x="3052769" y="5447169"/>
                <a:ext cx="400050" cy="485775"/>
              </a:xfrm>
              <a:prstGeom prst="rect">
                <a:avLst/>
              </a:prstGeom>
            </p:spPr>
          </p:pic>
          <p:sp>
            <p:nvSpPr>
              <p:cNvPr id="55" name="TextBox 54"/>
              <p:cNvSpPr txBox="1"/>
              <p:nvPr/>
            </p:nvSpPr>
            <p:spPr>
              <a:xfrm>
                <a:off x="2141855" y="5906872"/>
                <a:ext cx="1370888" cy="369332"/>
              </a:xfrm>
              <a:prstGeom prst="rect">
                <a:avLst/>
              </a:prstGeom>
              <a:noFill/>
            </p:spPr>
            <p:txBody>
              <a:bodyPr wrap="none" rtlCol="0">
                <a:spAutoFit/>
              </a:bodyPr>
              <a:lstStyle/>
              <a:p>
                <a:pPr algn="ctr"/>
                <a:r>
                  <a:rPr lang="en-US" dirty="0" smtClean="0"/>
                  <a:t>Collectivities</a:t>
                </a:r>
                <a:endParaRPr lang="en-US" dirty="0"/>
              </a:p>
            </p:txBody>
          </p:sp>
        </p:grpSp>
        <p:pic>
          <p:nvPicPr>
            <p:cNvPr id="152" name="Picture 151"/>
            <p:cNvPicPr>
              <a:picLocks noChangeAspect="1"/>
            </p:cNvPicPr>
            <p:nvPr/>
          </p:nvPicPr>
          <p:blipFill rotWithShape="1">
            <a:blip r:embed="rId11" cstate="print">
              <a:extLst>
                <a:ext uri="{28A0092B-C50C-407E-A947-70E740481C1C}">
                  <a14:useLocalDpi xmlns:a14="http://schemas.microsoft.com/office/drawing/2010/main" val="0"/>
                </a:ext>
              </a:extLst>
            </a:blip>
            <a:srcRect r="65629" b="7461"/>
            <a:stretch/>
          </p:blipFill>
          <p:spPr>
            <a:xfrm>
              <a:off x="3059868" y="4269616"/>
              <a:ext cx="421395" cy="412974"/>
            </a:xfrm>
            <a:prstGeom prst="rect">
              <a:avLst/>
            </a:prstGeom>
          </p:spPr>
        </p:pic>
      </p:grpSp>
      <p:grpSp>
        <p:nvGrpSpPr>
          <p:cNvPr id="154" name="Group 153"/>
          <p:cNvGrpSpPr/>
          <p:nvPr/>
        </p:nvGrpSpPr>
        <p:grpSpPr>
          <a:xfrm>
            <a:off x="5621168" y="2627446"/>
            <a:ext cx="996189" cy="1551260"/>
            <a:chOff x="5621168" y="2769135"/>
            <a:chExt cx="996189" cy="1551260"/>
          </a:xfrm>
        </p:grpSpPr>
        <p:grpSp>
          <p:nvGrpSpPr>
            <p:cNvPr id="16" name="Group 15"/>
            <p:cNvGrpSpPr>
              <a:grpSpLocks noChangeAspect="1"/>
            </p:cNvGrpSpPr>
            <p:nvPr/>
          </p:nvGrpSpPr>
          <p:grpSpPr>
            <a:xfrm>
              <a:off x="5621168" y="2769135"/>
              <a:ext cx="924752" cy="1551260"/>
              <a:chOff x="5188671" y="2998141"/>
              <a:chExt cx="1276350" cy="2141062"/>
            </a:xfrm>
          </p:grpSpPr>
          <p:pic>
            <p:nvPicPr>
              <p:cNvPr id="6" name="Picture 5"/>
              <p:cNvPicPr>
                <a:picLocks noChangeAspect="1"/>
              </p:cNvPicPr>
              <p:nvPr/>
            </p:nvPicPr>
            <p:blipFill>
              <a:blip r:embed="rId12"/>
              <a:stretch>
                <a:fillRect/>
              </a:stretch>
            </p:blipFill>
            <p:spPr>
              <a:xfrm>
                <a:off x="5188671" y="2998141"/>
                <a:ext cx="1276350" cy="2019300"/>
              </a:xfrm>
              <a:prstGeom prst="rect">
                <a:avLst/>
              </a:prstGeom>
            </p:spPr>
          </p:pic>
          <p:sp>
            <p:nvSpPr>
              <p:cNvPr id="15" name="TextBox 14"/>
              <p:cNvSpPr txBox="1"/>
              <p:nvPr/>
            </p:nvSpPr>
            <p:spPr>
              <a:xfrm>
                <a:off x="5368951" y="4629448"/>
                <a:ext cx="915790" cy="509755"/>
              </a:xfrm>
              <a:prstGeom prst="rect">
                <a:avLst/>
              </a:prstGeom>
              <a:noFill/>
            </p:spPr>
            <p:txBody>
              <a:bodyPr wrap="none" rtlCol="0">
                <a:spAutoFit/>
              </a:bodyPr>
              <a:lstStyle/>
              <a:p>
                <a:pPr algn="ctr"/>
                <a:r>
                  <a:rPr lang="en-US" dirty="0" smtClean="0"/>
                  <a:t>CTPC</a:t>
                </a:r>
                <a:endParaRPr lang="en-US" dirty="0"/>
              </a:p>
            </p:txBody>
          </p:sp>
        </p:grpSp>
        <p:pic>
          <p:nvPicPr>
            <p:cNvPr id="153" name="Picture 152"/>
            <p:cNvPicPr>
              <a:picLocks noChangeAspect="1"/>
            </p:cNvPicPr>
            <p:nvPr/>
          </p:nvPicPr>
          <p:blipFill rotWithShape="1">
            <a:blip r:embed="rId11" cstate="print">
              <a:extLst>
                <a:ext uri="{28A0092B-C50C-407E-A947-70E740481C1C}">
                  <a14:useLocalDpi xmlns:a14="http://schemas.microsoft.com/office/drawing/2010/main" val="0"/>
                </a:ext>
              </a:extLst>
            </a:blip>
            <a:srcRect r="65629" b="7461"/>
            <a:stretch/>
          </p:blipFill>
          <p:spPr>
            <a:xfrm>
              <a:off x="6195962" y="2778805"/>
              <a:ext cx="421395" cy="412974"/>
            </a:xfrm>
            <a:prstGeom prst="rect">
              <a:avLst/>
            </a:prstGeom>
          </p:spPr>
        </p:pic>
      </p:grpSp>
      <p:pic>
        <p:nvPicPr>
          <p:cNvPr id="1026" name="Picture 2" descr="Digital health compliance, made simple"/>
          <p:cNvPicPr>
            <a:picLocks noChangeAspect="1" noChangeArrowheads="1"/>
          </p:cNvPicPr>
          <p:nvPr/>
        </p:nvPicPr>
        <p:blipFill rotWithShape="1">
          <a:blip r:embed="rId13">
            <a:extLst>
              <a:ext uri="{28A0092B-C50C-407E-A947-70E740481C1C}">
                <a14:useLocalDpi xmlns:a14="http://schemas.microsoft.com/office/drawing/2010/main" val="0"/>
              </a:ext>
            </a:extLst>
          </a:blip>
          <a:srcRect l="24963" t="34724" r="30150"/>
          <a:stretch/>
        </p:blipFill>
        <p:spPr bwMode="auto">
          <a:xfrm>
            <a:off x="1856885" y="2977376"/>
            <a:ext cx="598549" cy="603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t API icon PNG and SVG Vector Free Download"/>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6026" y="2965396"/>
            <a:ext cx="618579" cy="50622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Rest API icon PNG and SVG Vector Free Download"/>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843" y="2374114"/>
            <a:ext cx="618579" cy="5062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ms - Icônes multimédia gratuit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01738" y="61901"/>
            <a:ext cx="515516" cy="5155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ijngezondheid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92772" y="1780013"/>
            <a:ext cx="1358687" cy="494068"/>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Curved Connector 88"/>
          <p:cNvCxnSpPr>
            <a:stCxn id="107" idx="3"/>
            <a:endCxn id="5" idx="1"/>
          </p:cNvCxnSpPr>
          <p:nvPr/>
        </p:nvCxnSpPr>
        <p:spPr>
          <a:xfrm flipV="1">
            <a:off x="8302422" y="584497"/>
            <a:ext cx="836890" cy="501652"/>
          </a:xfrm>
          <a:prstGeom prst="curvedConnector3">
            <a:avLst>
              <a:gd name="adj1" fmla="val 50000"/>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0165232" y="4160353"/>
            <a:ext cx="1760129" cy="889383"/>
            <a:chOff x="10252094" y="4117598"/>
            <a:chExt cx="1760129" cy="889383"/>
          </a:xfrm>
        </p:grpSpPr>
        <p:grpSp>
          <p:nvGrpSpPr>
            <p:cNvPr id="17" name="Group 16"/>
            <p:cNvGrpSpPr/>
            <p:nvPr/>
          </p:nvGrpSpPr>
          <p:grpSpPr>
            <a:xfrm>
              <a:off x="10252094" y="4139005"/>
              <a:ext cx="1760129" cy="867976"/>
              <a:chOff x="5519871" y="4863072"/>
              <a:chExt cx="1760129" cy="867976"/>
            </a:xfrm>
          </p:grpSpPr>
          <p:pic>
            <p:nvPicPr>
              <p:cNvPr id="14" name="Picture 13"/>
              <p:cNvPicPr>
                <a:picLocks noChangeAspect="1"/>
              </p:cNvPicPr>
              <p:nvPr/>
            </p:nvPicPr>
            <p:blipFill>
              <a:blip r:embed="rId17"/>
              <a:stretch>
                <a:fillRect/>
              </a:stretch>
            </p:blipFill>
            <p:spPr>
              <a:xfrm>
                <a:off x="6761851" y="5212899"/>
                <a:ext cx="518149" cy="518149"/>
              </a:xfrm>
              <a:prstGeom prst="rect">
                <a:avLst/>
              </a:prstGeom>
            </p:spPr>
          </p:pic>
          <p:pic>
            <p:nvPicPr>
              <p:cNvPr id="1040" name="Picture 16" descr="eGezondhei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19871" y="4863072"/>
                <a:ext cx="1275038" cy="276259"/>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5519871" y="5361494"/>
                <a:ext cx="1342227" cy="369332"/>
              </a:xfrm>
              <a:prstGeom prst="rect">
                <a:avLst/>
              </a:prstGeom>
              <a:noFill/>
            </p:spPr>
            <p:txBody>
              <a:bodyPr wrap="none" rtlCol="0">
                <a:spAutoFit/>
              </a:bodyPr>
              <a:lstStyle/>
              <a:p>
                <a:r>
                  <a:rPr lang="fr-BE" b="1" dirty="0" smtClean="0">
                    <a:solidFill>
                      <a:srgbClr val="555150"/>
                    </a:solidFill>
                  </a:rPr>
                  <a:t>eHealth Box</a:t>
                </a:r>
              </a:p>
            </p:txBody>
          </p:sp>
        </p:grpSp>
        <p:pic>
          <p:nvPicPr>
            <p:cNvPr id="94" name="Picture 4" descr="Rest API icon PNG and SVG Vector Free Download"/>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50708" y="4117598"/>
              <a:ext cx="455129" cy="37245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2" name="Curved Connector 111"/>
          <p:cNvCxnSpPr>
            <a:stCxn id="76" idx="1"/>
            <a:endCxn id="99" idx="3"/>
          </p:cNvCxnSpPr>
          <p:nvPr/>
        </p:nvCxnSpPr>
        <p:spPr>
          <a:xfrm rot="10800000" flipV="1">
            <a:off x="6545919" y="5168672"/>
            <a:ext cx="2313325" cy="715174"/>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Curved Connector 112"/>
          <p:cNvCxnSpPr>
            <a:stCxn id="99" idx="0"/>
            <a:endCxn id="6" idx="1"/>
          </p:cNvCxnSpPr>
          <p:nvPr/>
        </p:nvCxnSpPr>
        <p:spPr>
          <a:xfrm rot="16200000" flipV="1">
            <a:off x="4955675" y="4024459"/>
            <a:ext cx="1793360" cy="462374"/>
          </a:xfrm>
          <a:prstGeom prst="curvedConnector4">
            <a:avLst>
              <a:gd name="adj1" fmla="val 29605"/>
              <a:gd name="adj2" fmla="val 149441"/>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5517875" y="5152326"/>
            <a:ext cx="1131334" cy="1463040"/>
            <a:chOff x="5517875" y="5294015"/>
            <a:chExt cx="1131334" cy="1463040"/>
          </a:xfrm>
        </p:grpSpPr>
        <p:pic>
          <p:nvPicPr>
            <p:cNvPr id="99" name="Picture 98"/>
            <p:cNvPicPr>
              <a:picLocks noChangeAspect="1"/>
            </p:cNvPicPr>
            <p:nvPr/>
          </p:nvPicPr>
          <p:blipFill>
            <a:blip r:embed="rId12"/>
            <a:stretch>
              <a:fillRect/>
            </a:stretch>
          </p:blipFill>
          <p:spPr>
            <a:xfrm>
              <a:off x="5621165" y="5294015"/>
              <a:ext cx="924752" cy="1463040"/>
            </a:xfrm>
            <a:prstGeom prst="rect">
              <a:avLst/>
            </a:prstGeom>
          </p:spPr>
        </p:pic>
        <p:pic>
          <p:nvPicPr>
            <p:cNvPr id="51" name="Picture 50"/>
            <p:cNvPicPr>
              <a:picLocks noChangeAspect="1"/>
            </p:cNvPicPr>
            <p:nvPr/>
          </p:nvPicPr>
          <p:blipFill>
            <a:blip r:embed="rId19"/>
            <a:stretch>
              <a:fillRect/>
            </a:stretch>
          </p:blipFill>
          <p:spPr>
            <a:xfrm>
              <a:off x="5517875" y="6372201"/>
              <a:ext cx="1131334" cy="358930"/>
            </a:xfrm>
            <a:prstGeom prst="rect">
              <a:avLst/>
            </a:prstGeom>
          </p:spPr>
        </p:pic>
      </p:grpSp>
      <p:grpSp>
        <p:nvGrpSpPr>
          <p:cNvPr id="122" name="Group 121"/>
          <p:cNvGrpSpPr>
            <a:grpSpLocks noChangeAspect="1"/>
          </p:cNvGrpSpPr>
          <p:nvPr/>
        </p:nvGrpSpPr>
        <p:grpSpPr>
          <a:xfrm>
            <a:off x="1615908" y="5118100"/>
            <a:ext cx="3154710" cy="1551260"/>
            <a:chOff x="3649767" y="2998141"/>
            <a:chExt cx="4354158" cy="2141062"/>
          </a:xfrm>
        </p:grpSpPr>
        <p:pic>
          <p:nvPicPr>
            <p:cNvPr id="124" name="Picture 123"/>
            <p:cNvPicPr>
              <a:picLocks noChangeAspect="1"/>
            </p:cNvPicPr>
            <p:nvPr/>
          </p:nvPicPr>
          <p:blipFill>
            <a:blip r:embed="rId12"/>
            <a:stretch>
              <a:fillRect/>
            </a:stretch>
          </p:blipFill>
          <p:spPr>
            <a:xfrm>
              <a:off x="5188671" y="2998141"/>
              <a:ext cx="1276350" cy="2019300"/>
            </a:xfrm>
            <a:prstGeom prst="rect">
              <a:avLst/>
            </a:prstGeom>
          </p:spPr>
        </p:pic>
        <p:sp>
          <p:nvSpPr>
            <p:cNvPr id="125" name="TextBox 124"/>
            <p:cNvSpPr txBox="1"/>
            <p:nvPr/>
          </p:nvSpPr>
          <p:spPr>
            <a:xfrm>
              <a:off x="3649767" y="4629448"/>
              <a:ext cx="4354158" cy="509755"/>
            </a:xfrm>
            <a:prstGeom prst="rect">
              <a:avLst/>
            </a:prstGeom>
            <a:noFill/>
          </p:spPr>
          <p:txBody>
            <a:bodyPr wrap="none" rtlCol="0">
              <a:spAutoFit/>
            </a:bodyPr>
            <a:lstStyle/>
            <a:p>
              <a:pPr algn="ctr"/>
              <a:r>
                <a:rPr lang="en-US" dirty="0" smtClean="0"/>
                <a:t>Tracing business </a:t>
              </a:r>
              <a:r>
                <a:rPr lang="en-US" dirty="0"/>
                <a:t>p</a:t>
              </a:r>
              <a:r>
                <a:rPr lang="en-US" dirty="0" smtClean="0"/>
                <a:t>rocess </a:t>
              </a:r>
              <a:r>
                <a:rPr lang="en-US" dirty="0"/>
                <a:t>e</a:t>
              </a:r>
              <a:r>
                <a:rPr lang="en-US" dirty="0" smtClean="0"/>
                <a:t>ngine</a:t>
              </a:r>
              <a:endParaRPr lang="en-US" dirty="0"/>
            </a:p>
          </p:txBody>
        </p:sp>
      </p:grpSp>
      <p:cxnSp>
        <p:nvCxnSpPr>
          <p:cNvPr id="127" name="Curved Connector 126"/>
          <p:cNvCxnSpPr>
            <a:stCxn id="124" idx="3"/>
            <a:endCxn id="6" idx="1"/>
          </p:cNvCxnSpPr>
          <p:nvPr/>
        </p:nvCxnSpPr>
        <p:spPr>
          <a:xfrm flipV="1">
            <a:off x="3655639" y="3358966"/>
            <a:ext cx="1965529" cy="2490654"/>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99" idx="1"/>
            <a:endCxn id="124" idx="3"/>
          </p:cNvCxnSpPr>
          <p:nvPr/>
        </p:nvCxnSpPr>
        <p:spPr>
          <a:xfrm rot="10800000">
            <a:off x="3655641" y="5849620"/>
            <a:ext cx="1965525" cy="34226"/>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344332" y="1115660"/>
            <a:ext cx="1477520" cy="1595301"/>
            <a:chOff x="2345122" y="1115660"/>
            <a:chExt cx="1477520" cy="1595301"/>
          </a:xfrm>
        </p:grpSpPr>
        <p:pic>
          <p:nvPicPr>
            <p:cNvPr id="31" name="Picture 30"/>
            <p:cNvPicPr>
              <a:picLocks noChangeAspect="1"/>
            </p:cNvPicPr>
            <p:nvPr/>
          </p:nvPicPr>
          <p:blipFill>
            <a:blip r:embed="rId20">
              <a:duotone>
                <a:schemeClr val="accent5">
                  <a:shade val="45000"/>
                  <a:satMod val="135000"/>
                </a:schemeClr>
                <a:prstClr val="white"/>
              </a:duotone>
            </a:blip>
            <a:stretch>
              <a:fillRect/>
            </a:stretch>
          </p:blipFill>
          <p:spPr>
            <a:xfrm>
              <a:off x="2377622" y="1115660"/>
              <a:ext cx="1424247" cy="1431665"/>
            </a:xfrm>
            <a:prstGeom prst="rect">
              <a:avLst/>
            </a:prstGeom>
          </p:spPr>
        </p:pic>
        <p:sp>
          <p:nvSpPr>
            <p:cNvPr id="63" name="TextBox 62"/>
            <p:cNvSpPr txBox="1"/>
            <p:nvPr/>
          </p:nvSpPr>
          <p:spPr>
            <a:xfrm>
              <a:off x="2345122" y="2341629"/>
              <a:ext cx="1477520" cy="369332"/>
            </a:xfrm>
            <a:prstGeom prst="rect">
              <a:avLst/>
            </a:prstGeom>
            <a:noFill/>
          </p:spPr>
          <p:txBody>
            <a:bodyPr wrap="none" rtlCol="0">
              <a:spAutoFit/>
            </a:bodyPr>
            <a:lstStyle/>
            <a:p>
              <a:pPr algn="ctr"/>
              <a:r>
                <a:rPr lang="en-US" dirty="0" smtClean="0"/>
                <a:t>EMF software</a:t>
              </a:r>
              <a:endParaRPr lang="en-US" dirty="0"/>
            </a:p>
          </p:txBody>
        </p:sp>
      </p:grpSp>
    </p:spTree>
    <p:extLst>
      <p:ext uri="{BB962C8B-B14F-4D97-AF65-F5344CB8AC3E}">
        <p14:creationId xmlns:p14="http://schemas.microsoft.com/office/powerpoint/2010/main" val="250845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Curved Connector 122"/>
          <p:cNvCxnSpPr>
            <a:stCxn id="74" idx="2"/>
            <a:endCxn id="76" idx="0"/>
          </p:cNvCxnSpPr>
          <p:nvPr/>
        </p:nvCxnSpPr>
        <p:spPr>
          <a:xfrm rot="5400000">
            <a:off x="9219116" y="4143506"/>
            <a:ext cx="607204" cy="213"/>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623392" y="188640"/>
            <a:ext cx="7776864" cy="922114"/>
          </a:xfrm>
        </p:spPr>
        <p:txBody>
          <a:bodyPr/>
          <a:lstStyle/>
          <a:p>
            <a:r>
              <a:rPr lang="en-US" dirty="0" err="1" smtClean="0"/>
              <a:t>Testen</a:t>
            </a:r>
            <a:r>
              <a:rPr lang="en-US" dirty="0" smtClean="0"/>
              <a:t>: </a:t>
            </a:r>
            <a:r>
              <a:rPr lang="en-US" dirty="0" err="1" smtClean="0"/>
              <a:t>hergebruik</a:t>
            </a:r>
            <a:endParaRPr lang="en-US" dirty="0"/>
          </a:p>
        </p:txBody>
      </p:sp>
      <p:grpSp>
        <p:nvGrpSpPr>
          <p:cNvPr id="11" name="Group 10"/>
          <p:cNvGrpSpPr>
            <a:grpSpLocks noChangeAspect="1"/>
          </p:cNvGrpSpPr>
          <p:nvPr/>
        </p:nvGrpSpPr>
        <p:grpSpPr>
          <a:xfrm>
            <a:off x="8865387" y="44624"/>
            <a:ext cx="1198918" cy="1331284"/>
            <a:chOff x="2635575" y="1781793"/>
            <a:chExt cx="1198918" cy="1331284"/>
          </a:xfrm>
        </p:grpSpPr>
        <p:pic>
          <p:nvPicPr>
            <p:cNvPr id="5" name="Picture 4"/>
            <p:cNvPicPr>
              <a:picLocks noChangeAspect="1"/>
            </p:cNvPicPr>
            <p:nvPr/>
          </p:nvPicPr>
          <p:blipFill>
            <a:blip r:embed="rId2"/>
            <a:stretch>
              <a:fillRect/>
            </a:stretch>
          </p:blipFill>
          <p:spPr>
            <a:xfrm>
              <a:off x="2909500" y="1781793"/>
              <a:ext cx="641611" cy="951723"/>
            </a:xfrm>
            <a:prstGeom prst="rect">
              <a:avLst/>
            </a:prstGeom>
          </p:spPr>
        </p:pic>
        <p:sp>
          <p:nvSpPr>
            <p:cNvPr id="10" name="TextBox 9"/>
            <p:cNvSpPr txBox="1"/>
            <p:nvPr/>
          </p:nvSpPr>
          <p:spPr>
            <a:xfrm>
              <a:off x="2635575" y="2743745"/>
              <a:ext cx="1198918" cy="369332"/>
            </a:xfrm>
            <a:prstGeom prst="rect">
              <a:avLst/>
            </a:prstGeom>
            <a:noFill/>
          </p:spPr>
          <p:txBody>
            <a:bodyPr wrap="none" rtlCol="0">
              <a:spAutoFit/>
            </a:bodyPr>
            <a:lstStyle/>
            <a:p>
              <a:pPr algn="ctr"/>
              <a:r>
                <a:rPr lang="fr-BE" dirty="0" smtClean="0"/>
                <a:t>CTPC Code</a:t>
              </a:r>
            </a:p>
          </p:txBody>
        </p:sp>
      </p:grpSp>
      <p:pic>
        <p:nvPicPr>
          <p:cNvPr id="20" name="Picture 19"/>
          <p:cNvPicPr>
            <a:picLocks noChangeAspect="1"/>
          </p:cNvPicPr>
          <p:nvPr/>
        </p:nvPicPr>
        <p:blipFill>
          <a:blip r:embed="rId3">
            <a:duotone>
              <a:schemeClr val="accent3">
                <a:shade val="45000"/>
                <a:satMod val="135000"/>
              </a:schemeClr>
              <a:prstClr val="white"/>
            </a:duotone>
          </a:blip>
          <a:stretch>
            <a:fillRect/>
          </a:stretch>
        </p:blipFill>
        <p:spPr>
          <a:xfrm>
            <a:off x="10998391" y="1599383"/>
            <a:ext cx="676275" cy="752475"/>
          </a:xfrm>
          <a:prstGeom prst="rect">
            <a:avLst/>
          </a:prstGeom>
        </p:spPr>
      </p:pic>
      <p:cxnSp>
        <p:nvCxnSpPr>
          <p:cNvPr id="34" name="Curved Connector 33"/>
          <p:cNvCxnSpPr>
            <a:stCxn id="5" idx="3"/>
            <a:endCxn id="20" idx="1"/>
          </p:cNvCxnSpPr>
          <p:nvPr/>
        </p:nvCxnSpPr>
        <p:spPr>
          <a:xfrm>
            <a:off x="9780923" y="520486"/>
            <a:ext cx="1217468" cy="1455135"/>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49" idx="3"/>
            <a:endCxn id="6" idx="1"/>
          </p:cNvCxnSpPr>
          <p:nvPr/>
        </p:nvCxnSpPr>
        <p:spPr>
          <a:xfrm flipV="1">
            <a:off x="3666037" y="3294733"/>
            <a:ext cx="1955131" cy="1117148"/>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2" idx="3"/>
            <a:endCxn id="49" idx="1"/>
          </p:cNvCxnSpPr>
          <p:nvPr/>
        </p:nvCxnSpPr>
        <p:spPr>
          <a:xfrm>
            <a:off x="1480240" y="3285064"/>
            <a:ext cx="1037503" cy="1126817"/>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68003" y="3273651"/>
            <a:ext cx="1357359" cy="369332"/>
          </a:xfrm>
          <a:prstGeom prst="rect">
            <a:avLst/>
          </a:prstGeom>
          <a:noFill/>
        </p:spPr>
        <p:txBody>
          <a:bodyPr wrap="none" rtlCol="0">
            <a:spAutoFit/>
          </a:bodyPr>
          <a:lstStyle/>
          <a:p>
            <a:r>
              <a:rPr lang="fr-BE" b="1" dirty="0" smtClean="0">
                <a:solidFill>
                  <a:srgbClr val="555150"/>
                </a:solidFill>
              </a:rPr>
              <a:t>API </a:t>
            </a:r>
            <a:r>
              <a:rPr lang="fr-BE" b="1" dirty="0" err="1" smtClean="0">
                <a:solidFill>
                  <a:srgbClr val="555150"/>
                </a:solidFill>
              </a:rPr>
              <a:t>gateway</a:t>
            </a:r>
            <a:endParaRPr lang="fr-BE" b="1" dirty="0" smtClean="0">
              <a:solidFill>
                <a:srgbClr val="555150"/>
              </a:solidFill>
            </a:endParaRPr>
          </a:p>
        </p:txBody>
      </p:sp>
      <p:cxnSp>
        <p:nvCxnSpPr>
          <p:cNvPr id="67" name="Curved Connector 66"/>
          <p:cNvCxnSpPr>
            <a:stCxn id="6" idx="3"/>
            <a:endCxn id="5" idx="1"/>
          </p:cNvCxnSpPr>
          <p:nvPr/>
        </p:nvCxnSpPr>
        <p:spPr>
          <a:xfrm flipV="1">
            <a:off x="6545920" y="520486"/>
            <a:ext cx="2593392" cy="2774247"/>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12" idx="3"/>
            <a:endCxn id="31" idx="1"/>
          </p:cNvCxnSpPr>
          <p:nvPr/>
        </p:nvCxnSpPr>
        <p:spPr>
          <a:xfrm flipV="1">
            <a:off x="1480240" y="1767260"/>
            <a:ext cx="897382" cy="1517804"/>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31" idx="3"/>
            <a:endCxn id="6" idx="1"/>
          </p:cNvCxnSpPr>
          <p:nvPr/>
        </p:nvCxnSpPr>
        <p:spPr>
          <a:xfrm>
            <a:off x="3801869" y="1767260"/>
            <a:ext cx="1819299" cy="1527473"/>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97143" y="5357445"/>
            <a:ext cx="1113023" cy="1277912"/>
            <a:chOff x="5883106" y="5007503"/>
            <a:chExt cx="1113023" cy="1277912"/>
          </a:xfrm>
        </p:grpSpPr>
        <p:pic>
          <p:nvPicPr>
            <p:cNvPr id="69" name="Picture 2" descr="SPF Stratégie et Appui BO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3106" y="5007503"/>
              <a:ext cx="783336" cy="783336"/>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5944366" y="5639084"/>
              <a:ext cx="1051763" cy="646331"/>
            </a:xfrm>
            <a:prstGeom prst="rect">
              <a:avLst/>
            </a:prstGeom>
            <a:noFill/>
          </p:spPr>
          <p:txBody>
            <a:bodyPr wrap="none" rtlCol="0">
              <a:spAutoFit/>
            </a:bodyPr>
            <a:lstStyle/>
            <a:p>
              <a:r>
                <a:rPr lang="fr-BE" b="1" dirty="0" smtClean="0">
                  <a:solidFill>
                    <a:srgbClr val="555150"/>
                  </a:solidFill>
                </a:rPr>
                <a:t>Mandate</a:t>
              </a:r>
            </a:p>
            <a:p>
              <a:endParaRPr lang="fr-BE" b="1" dirty="0" smtClean="0">
                <a:solidFill>
                  <a:srgbClr val="555150"/>
                </a:solidFill>
              </a:endParaRPr>
            </a:p>
          </p:txBody>
        </p:sp>
      </p:grpSp>
      <p:sp>
        <p:nvSpPr>
          <p:cNvPr id="81" name="TextBox 80"/>
          <p:cNvSpPr txBox="1"/>
          <p:nvPr/>
        </p:nvSpPr>
        <p:spPr>
          <a:xfrm>
            <a:off x="1819298" y="3229070"/>
            <a:ext cx="731482" cy="369332"/>
          </a:xfrm>
          <a:prstGeom prst="rect">
            <a:avLst/>
          </a:prstGeom>
          <a:noFill/>
        </p:spPr>
        <p:txBody>
          <a:bodyPr wrap="none" rtlCol="0">
            <a:spAutoFit/>
          </a:bodyPr>
          <a:lstStyle/>
          <a:p>
            <a:r>
              <a:rPr lang="fr-BE" b="1" dirty="0" smtClean="0">
                <a:solidFill>
                  <a:srgbClr val="555150"/>
                </a:solidFill>
              </a:rPr>
              <a:t>IUAM</a:t>
            </a:r>
          </a:p>
        </p:txBody>
      </p:sp>
      <p:grpSp>
        <p:nvGrpSpPr>
          <p:cNvPr id="101" name="Group 100"/>
          <p:cNvGrpSpPr/>
          <p:nvPr/>
        </p:nvGrpSpPr>
        <p:grpSpPr>
          <a:xfrm>
            <a:off x="5193842" y="4585097"/>
            <a:ext cx="1489570" cy="369332"/>
            <a:chOff x="4727063" y="6292893"/>
            <a:chExt cx="1489570" cy="369332"/>
          </a:xfrm>
        </p:grpSpPr>
        <p:pic>
          <p:nvPicPr>
            <p:cNvPr id="102" name="Picture 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063" y="6311062"/>
              <a:ext cx="881982" cy="293994"/>
            </a:xfrm>
            <a:prstGeom prst="rect">
              <a:avLst/>
            </a:prstGeom>
          </p:spPr>
        </p:pic>
        <p:sp>
          <p:nvSpPr>
            <p:cNvPr id="103" name="TextBox 102"/>
            <p:cNvSpPr txBox="1"/>
            <p:nvPr/>
          </p:nvSpPr>
          <p:spPr>
            <a:xfrm>
              <a:off x="5546257" y="6292893"/>
              <a:ext cx="670376" cy="369332"/>
            </a:xfrm>
            <a:prstGeom prst="rect">
              <a:avLst/>
            </a:prstGeom>
            <a:noFill/>
          </p:spPr>
          <p:txBody>
            <a:bodyPr wrap="none" rtlCol="0">
              <a:spAutoFit/>
            </a:bodyPr>
            <a:lstStyle/>
            <a:p>
              <a:r>
                <a:rPr lang="fr-BE" b="1" dirty="0" err="1" smtClean="0">
                  <a:solidFill>
                    <a:schemeClr val="tx2"/>
                  </a:solidFill>
                </a:rPr>
                <a:t>Seals</a:t>
              </a:r>
              <a:endParaRPr lang="en-US" b="1" dirty="0">
                <a:solidFill>
                  <a:schemeClr val="tx2"/>
                </a:solidFill>
              </a:endParaRPr>
            </a:p>
          </p:txBody>
        </p:sp>
      </p:grpSp>
      <p:grpSp>
        <p:nvGrpSpPr>
          <p:cNvPr id="71" name="Group 70"/>
          <p:cNvGrpSpPr/>
          <p:nvPr/>
        </p:nvGrpSpPr>
        <p:grpSpPr>
          <a:xfrm>
            <a:off x="384865" y="2489726"/>
            <a:ext cx="1095375" cy="1755007"/>
            <a:chOff x="384865" y="2695648"/>
            <a:chExt cx="1095375" cy="1755007"/>
          </a:xfrm>
        </p:grpSpPr>
        <p:pic>
          <p:nvPicPr>
            <p:cNvPr id="12" name="Picture 11"/>
            <p:cNvPicPr>
              <a:picLocks noChangeAspect="1"/>
            </p:cNvPicPr>
            <p:nvPr/>
          </p:nvPicPr>
          <p:blipFill>
            <a:blip r:embed="rId6"/>
            <a:stretch>
              <a:fillRect/>
            </a:stretch>
          </p:blipFill>
          <p:spPr>
            <a:xfrm>
              <a:off x="384865" y="2695648"/>
              <a:ext cx="1095375" cy="1590675"/>
            </a:xfrm>
            <a:prstGeom prst="rect">
              <a:avLst/>
            </a:prstGeom>
          </p:spPr>
        </p:pic>
        <p:sp>
          <p:nvSpPr>
            <p:cNvPr id="104" name="TextBox 103"/>
            <p:cNvSpPr txBox="1"/>
            <p:nvPr/>
          </p:nvSpPr>
          <p:spPr>
            <a:xfrm>
              <a:off x="474268" y="3804324"/>
              <a:ext cx="909415" cy="646331"/>
            </a:xfrm>
            <a:prstGeom prst="rect">
              <a:avLst/>
            </a:prstGeom>
            <a:noFill/>
          </p:spPr>
          <p:txBody>
            <a:bodyPr wrap="none" rtlCol="0">
              <a:spAutoFit/>
            </a:bodyPr>
            <a:lstStyle/>
            <a:p>
              <a:pPr algn="ctr"/>
              <a:r>
                <a:rPr lang="fr-BE" dirty="0" err="1" smtClean="0"/>
                <a:t>Doctors</a:t>
              </a:r>
              <a:endParaRPr lang="fr-BE" dirty="0" smtClean="0"/>
            </a:p>
            <a:p>
              <a:pPr algn="ctr"/>
              <a:r>
                <a:rPr lang="fr-BE" dirty="0" smtClean="0"/>
                <a:t>Nurses</a:t>
              </a:r>
              <a:endParaRPr lang="fr-BE" dirty="0"/>
            </a:p>
          </p:txBody>
        </p:sp>
      </p:grpSp>
      <p:grpSp>
        <p:nvGrpSpPr>
          <p:cNvPr id="75" name="Group 74"/>
          <p:cNvGrpSpPr/>
          <p:nvPr/>
        </p:nvGrpSpPr>
        <p:grpSpPr>
          <a:xfrm>
            <a:off x="8745564" y="2764338"/>
            <a:ext cx="1554520" cy="1445004"/>
            <a:chOff x="8870521" y="2906633"/>
            <a:chExt cx="1554520" cy="1445004"/>
          </a:xfrm>
        </p:grpSpPr>
        <p:sp>
          <p:nvSpPr>
            <p:cNvPr id="105" name="TextBox 104"/>
            <p:cNvSpPr txBox="1"/>
            <p:nvPr/>
          </p:nvSpPr>
          <p:spPr>
            <a:xfrm>
              <a:off x="8999016" y="3982305"/>
              <a:ext cx="1297535" cy="369332"/>
            </a:xfrm>
            <a:prstGeom prst="rect">
              <a:avLst/>
            </a:prstGeom>
            <a:noFill/>
          </p:spPr>
          <p:txBody>
            <a:bodyPr wrap="none" rtlCol="0">
              <a:spAutoFit/>
            </a:bodyPr>
            <a:lstStyle/>
            <a:p>
              <a:pPr algn="ctr"/>
              <a:r>
                <a:rPr lang="fr-BE" dirty="0" smtClean="0"/>
                <a:t>Test </a:t>
              </a:r>
              <a:r>
                <a:rPr lang="fr-BE" dirty="0" err="1" smtClean="0"/>
                <a:t>centers</a:t>
              </a:r>
              <a:endParaRPr lang="fr-BE" dirty="0" smtClean="0"/>
            </a:p>
          </p:txBody>
        </p:sp>
        <p:pic>
          <p:nvPicPr>
            <p:cNvPr id="74" name="Picture 73"/>
            <p:cNvPicPr>
              <a:picLocks noChangeAspect="1"/>
            </p:cNvPicPr>
            <p:nvPr/>
          </p:nvPicPr>
          <p:blipFill>
            <a:blip r:embed="rId7"/>
            <a:stretch>
              <a:fillRect/>
            </a:stretch>
          </p:blipFill>
          <p:spPr>
            <a:xfrm>
              <a:off x="8870521" y="2906633"/>
              <a:ext cx="1554520" cy="1075672"/>
            </a:xfrm>
            <a:prstGeom prst="rect">
              <a:avLst/>
            </a:prstGeom>
          </p:spPr>
        </p:pic>
      </p:grpSp>
      <p:grpSp>
        <p:nvGrpSpPr>
          <p:cNvPr id="77" name="Group 76"/>
          <p:cNvGrpSpPr/>
          <p:nvPr/>
        </p:nvGrpSpPr>
        <p:grpSpPr>
          <a:xfrm>
            <a:off x="8865386" y="4447214"/>
            <a:ext cx="1392852" cy="1683782"/>
            <a:chOff x="8932616" y="4614408"/>
            <a:chExt cx="1392852" cy="1683782"/>
          </a:xfrm>
        </p:grpSpPr>
        <p:pic>
          <p:nvPicPr>
            <p:cNvPr id="76" name="Picture 75"/>
            <p:cNvPicPr>
              <a:picLocks noChangeAspect="1"/>
            </p:cNvPicPr>
            <p:nvPr/>
          </p:nvPicPr>
          <p:blipFill>
            <a:blip r:embed="rId8"/>
            <a:stretch>
              <a:fillRect/>
            </a:stretch>
          </p:blipFill>
          <p:spPr>
            <a:xfrm>
              <a:off x="8932616" y="4614408"/>
              <a:ext cx="1314450" cy="1314450"/>
            </a:xfrm>
            <a:prstGeom prst="rect">
              <a:avLst/>
            </a:prstGeom>
          </p:spPr>
        </p:pic>
        <p:sp>
          <p:nvSpPr>
            <p:cNvPr id="106" name="TextBox 105"/>
            <p:cNvSpPr txBox="1"/>
            <p:nvPr/>
          </p:nvSpPr>
          <p:spPr>
            <a:xfrm>
              <a:off x="8970097" y="5928858"/>
              <a:ext cx="1355371" cy="369332"/>
            </a:xfrm>
            <a:prstGeom prst="rect">
              <a:avLst/>
            </a:prstGeom>
            <a:noFill/>
          </p:spPr>
          <p:txBody>
            <a:bodyPr wrap="none" rtlCol="0">
              <a:spAutoFit/>
            </a:bodyPr>
            <a:lstStyle/>
            <a:p>
              <a:pPr algn="ctr"/>
              <a:r>
                <a:rPr lang="fr-BE" dirty="0" err="1" smtClean="0"/>
                <a:t>Laboratories</a:t>
              </a:r>
              <a:endParaRPr lang="fr-BE" dirty="0" smtClean="0"/>
            </a:p>
          </p:txBody>
        </p:sp>
      </p:grpSp>
      <p:cxnSp>
        <p:nvCxnSpPr>
          <p:cNvPr id="108" name="Curved Connector 107"/>
          <p:cNvCxnSpPr>
            <a:stCxn id="74" idx="3"/>
            <a:endCxn id="20" idx="1"/>
          </p:cNvCxnSpPr>
          <p:nvPr/>
        </p:nvCxnSpPr>
        <p:spPr>
          <a:xfrm flipV="1">
            <a:off x="10300084" y="1975621"/>
            <a:ext cx="698307" cy="1326553"/>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Curved Connector 110"/>
          <p:cNvCxnSpPr>
            <a:stCxn id="6" idx="3"/>
            <a:endCxn id="74" idx="1"/>
          </p:cNvCxnSpPr>
          <p:nvPr/>
        </p:nvCxnSpPr>
        <p:spPr>
          <a:xfrm>
            <a:off x="6545920" y="3294733"/>
            <a:ext cx="2199644" cy="7441"/>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stCxn id="6" idx="3"/>
            <a:endCxn id="76" idx="1"/>
          </p:cNvCxnSpPr>
          <p:nvPr/>
        </p:nvCxnSpPr>
        <p:spPr>
          <a:xfrm>
            <a:off x="6545920" y="3294733"/>
            <a:ext cx="2319466" cy="1809706"/>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0688548" y="2855690"/>
            <a:ext cx="1357359" cy="2036416"/>
            <a:chOff x="4655626" y="6311062"/>
            <a:chExt cx="1357359" cy="2036416"/>
          </a:xfrm>
        </p:grpSpPr>
        <p:pic>
          <p:nvPicPr>
            <p:cNvPr id="118" name="Picture 1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063" y="6311062"/>
              <a:ext cx="881982" cy="293994"/>
            </a:xfrm>
            <a:prstGeom prst="rect">
              <a:avLst/>
            </a:prstGeom>
          </p:spPr>
        </p:pic>
        <p:sp>
          <p:nvSpPr>
            <p:cNvPr id="119" name="TextBox 118"/>
            <p:cNvSpPr txBox="1"/>
            <p:nvPr/>
          </p:nvSpPr>
          <p:spPr>
            <a:xfrm>
              <a:off x="4655626" y="6593152"/>
              <a:ext cx="1357359" cy="1754326"/>
            </a:xfrm>
            <a:prstGeom prst="rect">
              <a:avLst/>
            </a:prstGeom>
            <a:noFill/>
          </p:spPr>
          <p:txBody>
            <a:bodyPr wrap="none" rtlCol="0">
              <a:spAutoFit/>
            </a:bodyPr>
            <a:lstStyle/>
            <a:p>
              <a:r>
                <a:rPr lang="fr-BE" b="1" dirty="0" smtClean="0">
                  <a:solidFill>
                    <a:srgbClr val="555150"/>
                  </a:solidFill>
                </a:rPr>
                <a:t>IUAM</a:t>
              </a:r>
            </a:p>
            <a:p>
              <a:r>
                <a:rPr lang="fr-BE" b="1" dirty="0" smtClean="0">
                  <a:solidFill>
                    <a:srgbClr val="555150"/>
                  </a:solidFill>
                </a:rPr>
                <a:t>API </a:t>
              </a:r>
              <a:r>
                <a:rPr lang="fr-BE" b="1" dirty="0" err="1" smtClean="0">
                  <a:solidFill>
                    <a:srgbClr val="555150"/>
                  </a:solidFill>
                </a:rPr>
                <a:t>gateway</a:t>
              </a:r>
              <a:endParaRPr lang="fr-BE" b="1" dirty="0" smtClean="0">
                <a:solidFill>
                  <a:srgbClr val="555150"/>
                </a:solidFill>
              </a:endParaRPr>
            </a:p>
            <a:p>
              <a:r>
                <a:rPr lang="fr-BE" b="1" dirty="0" err="1" smtClean="0">
                  <a:solidFill>
                    <a:srgbClr val="555150"/>
                  </a:solidFill>
                </a:rPr>
                <a:t>eHealthBox</a:t>
              </a:r>
              <a:endParaRPr lang="fr-BE" b="1" dirty="0" smtClean="0">
                <a:solidFill>
                  <a:srgbClr val="555150"/>
                </a:solidFill>
              </a:endParaRPr>
            </a:p>
            <a:p>
              <a:r>
                <a:rPr lang="fr-BE" b="1" dirty="0" smtClean="0">
                  <a:solidFill>
                    <a:srgbClr val="555150"/>
                  </a:solidFill>
                </a:rPr>
                <a:t>ETEE</a:t>
              </a:r>
            </a:p>
            <a:p>
              <a:endParaRPr lang="fr-BE" b="1" dirty="0">
                <a:solidFill>
                  <a:srgbClr val="555150"/>
                </a:solidFill>
              </a:endParaRPr>
            </a:p>
            <a:p>
              <a:endParaRPr lang="fr-BE" b="1" dirty="0" smtClean="0">
                <a:solidFill>
                  <a:srgbClr val="555150"/>
                </a:solidFill>
              </a:endParaRPr>
            </a:p>
          </p:txBody>
        </p:sp>
      </p:grpSp>
      <p:cxnSp>
        <p:nvCxnSpPr>
          <p:cNvPr id="133" name="Curved Connector 132"/>
          <p:cNvCxnSpPr>
            <a:stCxn id="6" idx="3"/>
            <a:endCxn id="72" idx="1"/>
          </p:cNvCxnSpPr>
          <p:nvPr/>
        </p:nvCxnSpPr>
        <p:spPr>
          <a:xfrm flipV="1">
            <a:off x="6545920" y="1963036"/>
            <a:ext cx="2246852" cy="1331697"/>
          </a:xfrm>
          <a:prstGeom prst="curvedConnector3">
            <a:avLst>
              <a:gd name="adj1" fmla="val 61395"/>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9" name="Curved Connector 138"/>
          <p:cNvCxnSpPr>
            <a:stCxn id="72" idx="3"/>
            <a:endCxn id="20" idx="1"/>
          </p:cNvCxnSpPr>
          <p:nvPr/>
        </p:nvCxnSpPr>
        <p:spPr>
          <a:xfrm>
            <a:off x="10151459" y="1963036"/>
            <a:ext cx="846932" cy="12585"/>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965144" y="5719881"/>
            <a:ext cx="2747099" cy="923330"/>
          </a:xfrm>
          <a:prstGeom prst="rect">
            <a:avLst/>
          </a:prstGeom>
          <a:noFill/>
        </p:spPr>
        <p:txBody>
          <a:bodyPr wrap="none" rtlCol="0">
            <a:spAutoFit/>
          </a:bodyPr>
          <a:lstStyle/>
          <a:p>
            <a:r>
              <a:rPr lang="fr-BE" b="1" dirty="0" err="1" smtClean="0">
                <a:solidFill>
                  <a:srgbClr val="555150"/>
                </a:solidFill>
              </a:rPr>
              <a:t>Addressbook</a:t>
            </a:r>
            <a:endParaRPr lang="fr-BE" b="1" dirty="0" smtClean="0">
              <a:solidFill>
                <a:srgbClr val="555150"/>
              </a:solidFill>
            </a:endParaRPr>
          </a:p>
          <a:p>
            <a:r>
              <a:rPr lang="fr-BE" b="1" dirty="0" err="1" smtClean="0">
                <a:solidFill>
                  <a:srgbClr val="555150"/>
                </a:solidFill>
              </a:rPr>
              <a:t>ConsultRN</a:t>
            </a:r>
            <a:endParaRPr lang="fr-BE" b="1" dirty="0" smtClean="0">
              <a:solidFill>
                <a:srgbClr val="555150"/>
              </a:solidFill>
            </a:endParaRPr>
          </a:p>
          <a:p>
            <a:r>
              <a:rPr lang="fr-BE" b="1" dirty="0" err="1" smtClean="0">
                <a:solidFill>
                  <a:srgbClr val="555150"/>
                </a:solidFill>
              </a:rPr>
              <a:t>DossierNumberGeneration</a:t>
            </a:r>
            <a:endParaRPr lang="fr-BE" b="1" dirty="0" smtClean="0">
              <a:solidFill>
                <a:srgbClr val="555150"/>
              </a:solidFill>
            </a:endParaRPr>
          </a:p>
        </p:txBody>
      </p:sp>
      <p:grpSp>
        <p:nvGrpSpPr>
          <p:cNvPr id="149" name="Group 148"/>
          <p:cNvGrpSpPr/>
          <p:nvPr/>
        </p:nvGrpSpPr>
        <p:grpSpPr>
          <a:xfrm>
            <a:off x="3736110" y="5369792"/>
            <a:ext cx="2150653" cy="991769"/>
            <a:chOff x="4920737" y="5529683"/>
            <a:chExt cx="2150653" cy="991769"/>
          </a:xfrm>
        </p:grpSpPr>
        <p:sp>
          <p:nvSpPr>
            <p:cNvPr id="93" name="TextBox 92"/>
            <p:cNvSpPr txBox="1"/>
            <p:nvPr/>
          </p:nvSpPr>
          <p:spPr>
            <a:xfrm>
              <a:off x="4920737" y="5875121"/>
              <a:ext cx="2150653" cy="646331"/>
            </a:xfrm>
            <a:prstGeom prst="rect">
              <a:avLst/>
            </a:prstGeom>
            <a:noFill/>
          </p:spPr>
          <p:txBody>
            <a:bodyPr wrap="none" rtlCol="0">
              <a:spAutoFit/>
            </a:bodyPr>
            <a:lstStyle/>
            <a:p>
              <a:r>
                <a:rPr lang="fr-BE" b="1" dirty="0" err="1" smtClean="0">
                  <a:solidFill>
                    <a:srgbClr val="555150"/>
                  </a:solidFill>
                </a:rPr>
                <a:t>CentralPersonnelFile</a:t>
              </a:r>
              <a:endParaRPr lang="fr-BE" b="1" dirty="0" smtClean="0">
                <a:solidFill>
                  <a:srgbClr val="555150"/>
                </a:solidFill>
              </a:endParaRPr>
            </a:p>
            <a:p>
              <a:r>
                <a:rPr lang="fr-BE" b="1" dirty="0" err="1" smtClean="0">
                  <a:solidFill>
                    <a:srgbClr val="555150"/>
                  </a:solidFill>
                </a:rPr>
                <a:t>DmfA</a:t>
              </a:r>
              <a:endParaRPr lang="fr-BE" b="1" dirty="0" smtClean="0">
                <a:solidFill>
                  <a:srgbClr val="555150"/>
                </a:solidFill>
              </a:endParaRPr>
            </a:p>
          </p:txBody>
        </p:sp>
        <p:pic>
          <p:nvPicPr>
            <p:cNvPr id="148" name="Picture 147"/>
            <p:cNvPicPr>
              <a:picLocks noChangeAspect="1"/>
            </p:cNvPicPr>
            <p:nvPr/>
          </p:nvPicPr>
          <p:blipFill>
            <a:blip r:embed="rId9"/>
            <a:stretch>
              <a:fillRect/>
            </a:stretch>
          </p:blipFill>
          <p:spPr>
            <a:xfrm>
              <a:off x="5007873" y="5529683"/>
              <a:ext cx="839409" cy="404160"/>
            </a:xfrm>
            <a:prstGeom prst="rect">
              <a:avLst/>
            </a:prstGeom>
          </p:spPr>
        </p:pic>
      </p:grpSp>
      <p:grpSp>
        <p:nvGrpSpPr>
          <p:cNvPr id="155" name="Group 154"/>
          <p:cNvGrpSpPr/>
          <p:nvPr/>
        </p:nvGrpSpPr>
        <p:grpSpPr>
          <a:xfrm>
            <a:off x="2012758" y="3901175"/>
            <a:ext cx="2153410" cy="1422586"/>
            <a:chOff x="2012758" y="4107097"/>
            <a:chExt cx="2153410" cy="1422586"/>
          </a:xfrm>
        </p:grpSpPr>
        <p:grpSp>
          <p:nvGrpSpPr>
            <p:cNvPr id="30" name="Group 29"/>
            <p:cNvGrpSpPr/>
            <p:nvPr/>
          </p:nvGrpSpPr>
          <p:grpSpPr>
            <a:xfrm>
              <a:off x="2012758" y="4107097"/>
              <a:ext cx="2153410" cy="1422586"/>
              <a:chOff x="1750596" y="4853618"/>
              <a:chExt cx="2153410" cy="1422586"/>
            </a:xfrm>
          </p:grpSpPr>
          <p:pic>
            <p:nvPicPr>
              <p:cNvPr id="49" name="Picture 48"/>
              <p:cNvPicPr>
                <a:picLocks noChangeAspect="1"/>
              </p:cNvPicPr>
              <p:nvPr/>
            </p:nvPicPr>
            <p:blipFill>
              <a:blip r:embed="rId10"/>
              <a:stretch>
                <a:fillRect/>
              </a:stretch>
            </p:blipFill>
            <p:spPr>
              <a:xfrm>
                <a:off x="2255581" y="4853618"/>
                <a:ext cx="1148294" cy="1021411"/>
              </a:xfrm>
              <a:prstGeom prst="rect">
                <a:avLst/>
              </a:prstGeom>
            </p:spPr>
          </p:pic>
          <p:pic>
            <p:nvPicPr>
              <p:cNvPr id="50" name="Picture 49"/>
              <p:cNvPicPr>
                <a:picLocks noChangeAspect="1"/>
              </p:cNvPicPr>
              <p:nvPr/>
            </p:nvPicPr>
            <p:blipFill>
              <a:blip r:embed="rId11"/>
              <a:stretch>
                <a:fillRect/>
              </a:stretch>
            </p:blipFill>
            <p:spPr>
              <a:xfrm>
                <a:off x="3052769" y="5447169"/>
                <a:ext cx="400050" cy="485775"/>
              </a:xfrm>
              <a:prstGeom prst="rect">
                <a:avLst/>
              </a:prstGeom>
            </p:spPr>
          </p:pic>
          <p:sp>
            <p:nvSpPr>
              <p:cNvPr id="55" name="TextBox 54"/>
              <p:cNvSpPr txBox="1"/>
              <p:nvPr/>
            </p:nvSpPr>
            <p:spPr>
              <a:xfrm>
                <a:off x="1750596" y="5906872"/>
                <a:ext cx="2153410" cy="369332"/>
              </a:xfrm>
              <a:prstGeom prst="rect">
                <a:avLst/>
              </a:prstGeom>
              <a:noFill/>
            </p:spPr>
            <p:txBody>
              <a:bodyPr wrap="none" rtlCol="0">
                <a:spAutoFit/>
              </a:bodyPr>
              <a:lstStyle/>
              <a:p>
                <a:pPr algn="ctr"/>
                <a:r>
                  <a:rPr lang="fr-BE" dirty="0" err="1" smtClean="0"/>
                  <a:t>Entities</a:t>
                </a:r>
                <a:r>
                  <a:rPr lang="fr-BE" dirty="0" smtClean="0"/>
                  <a:t> prescriptions</a:t>
                </a:r>
                <a:endParaRPr lang="fr-BE" dirty="0"/>
              </a:p>
            </p:txBody>
          </p:sp>
        </p:grpSp>
        <p:pic>
          <p:nvPicPr>
            <p:cNvPr id="152" name="Picture 151"/>
            <p:cNvPicPr>
              <a:picLocks noChangeAspect="1"/>
            </p:cNvPicPr>
            <p:nvPr/>
          </p:nvPicPr>
          <p:blipFill rotWithShape="1">
            <a:blip r:embed="rId12" cstate="print">
              <a:extLst>
                <a:ext uri="{28A0092B-C50C-407E-A947-70E740481C1C}">
                  <a14:useLocalDpi xmlns:a14="http://schemas.microsoft.com/office/drawing/2010/main" val="0"/>
                </a:ext>
              </a:extLst>
            </a:blip>
            <a:srcRect r="65629" b="7461"/>
            <a:stretch/>
          </p:blipFill>
          <p:spPr>
            <a:xfrm>
              <a:off x="3059868" y="4269616"/>
              <a:ext cx="421395" cy="412974"/>
            </a:xfrm>
            <a:prstGeom prst="rect">
              <a:avLst/>
            </a:prstGeom>
          </p:spPr>
        </p:pic>
      </p:grpSp>
      <p:grpSp>
        <p:nvGrpSpPr>
          <p:cNvPr id="154" name="Group 153"/>
          <p:cNvGrpSpPr/>
          <p:nvPr/>
        </p:nvGrpSpPr>
        <p:grpSpPr>
          <a:xfrm>
            <a:off x="5621168" y="2563213"/>
            <a:ext cx="996189" cy="1551260"/>
            <a:chOff x="5621168" y="2769135"/>
            <a:chExt cx="996189" cy="1551260"/>
          </a:xfrm>
        </p:grpSpPr>
        <p:grpSp>
          <p:nvGrpSpPr>
            <p:cNvPr id="16" name="Group 15"/>
            <p:cNvGrpSpPr>
              <a:grpSpLocks noChangeAspect="1"/>
            </p:cNvGrpSpPr>
            <p:nvPr/>
          </p:nvGrpSpPr>
          <p:grpSpPr>
            <a:xfrm>
              <a:off x="5621168" y="2769135"/>
              <a:ext cx="924752" cy="1551260"/>
              <a:chOff x="5188671" y="2998141"/>
              <a:chExt cx="1276350" cy="2141062"/>
            </a:xfrm>
          </p:grpSpPr>
          <p:pic>
            <p:nvPicPr>
              <p:cNvPr id="6" name="Picture 5"/>
              <p:cNvPicPr>
                <a:picLocks noChangeAspect="1"/>
              </p:cNvPicPr>
              <p:nvPr/>
            </p:nvPicPr>
            <p:blipFill>
              <a:blip r:embed="rId13"/>
              <a:stretch>
                <a:fillRect/>
              </a:stretch>
            </p:blipFill>
            <p:spPr>
              <a:xfrm>
                <a:off x="5188671" y="2998141"/>
                <a:ext cx="1276350" cy="2019300"/>
              </a:xfrm>
              <a:prstGeom prst="rect">
                <a:avLst/>
              </a:prstGeom>
            </p:spPr>
          </p:pic>
          <p:sp>
            <p:nvSpPr>
              <p:cNvPr id="15" name="TextBox 14"/>
              <p:cNvSpPr txBox="1"/>
              <p:nvPr/>
            </p:nvSpPr>
            <p:spPr>
              <a:xfrm>
                <a:off x="5368951" y="4629448"/>
                <a:ext cx="915790" cy="509755"/>
              </a:xfrm>
              <a:prstGeom prst="rect">
                <a:avLst/>
              </a:prstGeom>
              <a:noFill/>
            </p:spPr>
            <p:txBody>
              <a:bodyPr wrap="none" rtlCol="0">
                <a:spAutoFit/>
              </a:bodyPr>
              <a:lstStyle/>
              <a:p>
                <a:pPr algn="ctr"/>
                <a:r>
                  <a:rPr lang="en-US" dirty="0" smtClean="0"/>
                  <a:t>CTPC</a:t>
                </a:r>
                <a:endParaRPr lang="en-US" dirty="0"/>
              </a:p>
            </p:txBody>
          </p:sp>
        </p:grpSp>
        <p:pic>
          <p:nvPicPr>
            <p:cNvPr id="153" name="Picture 152"/>
            <p:cNvPicPr>
              <a:picLocks noChangeAspect="1"/>
            </p:cNvPicPr>
            <p:nvPr/>
          </p:nvPicPr>
          <p:blipFill rotWithShape="1">
            <a:blip r:embed="rId12" cstate="print">
              <a:extLst>
                <a:ext uri="{28A0092B-C50C-407E-A947-70E740481C1C}">
                  <a14:useLocalDpi xmlns:a14="http://schemas.microsoft.com/office/drawing/2010/main" val="0"/>
                </a:ext>
              </a:extLst>
            </a:blip>
            <a:srcRect r="65629" b="7461"/>
            <a:stretch/>
          </p:blipFill>
          <p:spPr>
            <a:xfrm>
              <a:off x="6195962" y="2778805"/>
              <a:ext cx="421395" cy="412974"/>
            </a:xfrm>
            <a:prstGeom prst="rect">
              <a:avLst/>
            </a:prstGeom>
          </p:spPr>
        </p:pic>
      </p:grpSp>
      <p:grpSp>
        <p:nvGrpSpPr>
          <p:cNvPr id="157" name="Group 156"/>
          <p:cNvGrpSpPr/>
          <p:nvPr/>
        </p:nvGrpSpPr>
        <p:grpSpPr>
          <a:xfrm>
            <a:off x="5150116" y="4092826"/>
            <a:ext cx="1950167" cy="412974"/>
            <a:chOff x="5150116" y="4298748"/>
            <a:chExt cx="1950167" cy="412974"/>
          </a:xfrm>
        </p:grpSpPr>
        <p:sp>
          <p:nvSpPr>
            <p:cNvPr id="100" name="TextBox 99"/>
            <p:cNvSpPr txBox="1"/>
            <p:nvPr/>
          </p:nvSpPr>
          <p:spPr>
            <a:xfrm>
              <a:off x="5537098" y="4325989"/>
              <a:ext cx="1563185" cy="369332"/>
            </a:xfrm>
            <a:prstGeom prst="rect">
              <a:avLst/>
            </a:prstGeom>
            <a:noFill/>
          </p:spPr>
          <p:txBody>
            <a:bodyPr wrap="none" rtlCol="0">
              <a:spAutoFit/>
            </a:bodyPr>
            <a:lstStyle/>
            <a:p>
              <a:r>
                <a:rPr lang="en-US" b="1" dirty="0" err="1" smtClean="0"/>
                <a:t>DataEncryptor</a:t>
              </a:r>
              <a:endParaRPr lang="en-US" b="1" dirty="0"/>
            </a:p>
          </p:txBody>
        </p:sp>
        <p:pic>
          <p:nvPicPr>
            <p:cNvPr id="156" name="Picture 155"/>
            <p:cNvPicPr>
              <a:picLocks noChangeAspect="1"/>
            </p:cNvPicPr>
            <p:nvPr/>
          </p:nvPicPr>
          <p:blipFill rotWithShape="1">
            <a:blip r:embed="rId12" cstate="print">
              <a:extLst>
                <a:ext uri="{28A0092B-C50C-407E-A947-70E740481C1C}">
                  <a14:useLocalDpi xmlns:a14="http://schemas.microsoft.com/office/drawing/2010/main" val="0"/>
                </a:ext>
              </a:extLst>
            </a:blip>
            <a:srcRect r="65629" b="7461"/>
            <a:stretch/>
          </p:blipFill>
          <p:spPr>
            <a:xfrm>
              <a:off x="5150116" y="4298748"/>
              <a:ext cx="421395" cy="412974"/>
            </a:xfrm>
            <a:prstGeom prst="rect">
              <a:avLst/>
            </a:prstGeom>
          </p:spPr>
        </p:pic>
      </p:grpSp>
      <p:pic>
        <p:nvPicPr>
          <p:cNvPr id="72" name="Picture 12" descr="mijngezondheid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92772" y="1716002"/>
            <a:ext cx="1358687" cy="49406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066777" y="1051427"/>
            <a:ext cx="2034211" cy="1659534"/>
            <a:chOff x="2066777" y="1051427"/>
            <a:chExt cx="2034211" cy="1659534"/>
          </a:xfrm>
        </p:grpSpPr>
        <p:pic>
          <p:nvPicPr>
            <p:cNvPr id="31" name="Picture 30"/>
            <p:cNvPicPr>
              <a:picLocks noChangeAspect="1"/>
            </p:cNvPicPr>
            <p:nvPr/>
          </p:nvPicPr>
          <p:blipFill>
            <a:blip r:embed="rId15">
              <a:duotone>
                <a:schemeClr val="accent5">
                  <a:shade val="45000"/>
                  <a:satMod val="135000"/>
                </a:schemeClr>
                <a:prstClr val="white"/>
              </a:duotone>
            </a:blip>
            <a:stretch>
              <a:fillRect/>
            </a:stretch>
          </p:blipFill>
          <p:spPr>
            <a:xfrm>
              <a:off x="2377622" y="1051427"/>
              <a:ext cx="1424247" cy="1431665"/>
            </a:xfrm>
            <a:prstGeom prst="rect">
              <a:avLst/>
            </a:prstGeom>
          </p:spPr>
        </p:pic>
        <p:sp>
          <p:nvSpPr>
            <p:cNvPr id="65" name="TextBox 64"/>
            <p:cNvSpPr txBox="1"/>
            <p:nvPr/>
          </p:nvSpPr>
          <p:spPr>
            <a:xfrm>
              <a:off x="2066777" y="2341629"/>
              <a:ext cx="2034211" cy="369332"/>
            </a:xfrm>
            <a:prstGeom prst="rect">
              <a:avLst/>
            </a:prstGeom>
            <a:noFill/>
          </p:spPr>
          <p:txBody>
            <a:bodyPr wrap="none" rtlCol="0">
              <a:spAutoFit/>
            </a:bodyPr>
            <a:lstStyle/>
            <a:p>
              <a:pPr algn="ctr"/>
              <a:r>
                <a:rPr lang="en-US" dirty="0" smtClean="0"/>
                <a:t>Integrated software</a:t>
              </a:r>
              <a:endParaRPr lang="en-US" dirty="0"/>
            </a:p>
          </p:txBody>
        </p:sp>
      </p:grpSp>
      <p:pic>
        <p:nvPicPr>
          <p:cNvPr id="88" name="Picture 87"/>
          <p:cNvPicPr>
            <a:picLocks noChangeAspect="1"/>
          </p:cNvPicPr>
          <p:nvPr/>
        </p:nvPicPr>
        <p:blipFill rotWithShape="1">
          <a:blip r:embed="rId16" cstate="print">
            <a:extLst>
              <a:ext uri="{28A0092B-C50C-407E-A947-70E740481C1C}">
                <a14:useLocalDpi xmlns:a14="http://schemas.microsoft.com/office/drawing/2010/main" val="0"/>
              </a:ext>
            </a:extLst>
          </a:blip>
          <a:srcRect l="1178" t="856" r="84797" b="92911"/>
          <a:stretch/>
        </p:blipFill>
        <p:spPr>
          <a:xfrm>
            <a:off x="1857264" y="2934693"/>
            <a:ext cx="1080120" cy="360040"/>
          </a:xfrm>
          <a:prstGeom prst="rect">
            <a:avLst/>
          </a:prstGeom>
        </p:spPr>
      </p:pic>
      <p:pic>
        <p:nvPicPr>
          <p:cNvPr id="89" name="Picture 88"/>
          <p:cNvPicPr>
            <a:picLocks noChangeAspect="1"/>
          </p:cNvPicPr>
          <p:nvPr/>
        </p:nvPicPr>
        <p:blipFill rotWithShape="1">
          <a:blip r:embed="rId16" cstate="print">
            <a:extLst>
              <a:ext uri="{28A0092B-C50C-407E-A947-70E740481C1C}">
                <a14:useLocalDpi xmlns:a14="http://schemas.microsoft.com/office/drawing/2010/main" val="0"/>
              </a:ext>
            </a:extLst>
          </a:blip>
          <a:srcRect l="1178" t="856" r="84797" b="92911"/>
          <a:stretch/>
        </p:blipFill>
        <p:spPr>
          <a:xfrm>
            <a:off x="3492152" y="2929703"/>
            <a:ext cx="1080120" cy="360040"/>
          </a:xfrm>
          <a:prstGeom prst="rect">
            <a:avLst/>
          </a:prstGeom>
        </p:spPr>
      </p:pic>
      <p:pic>
        <p:nvPicPr>
          <p:cNvPr id="90" name="Picture 89"/>
          <p:cNvPicPr>
            <a:picLocks noChangeAspect="1"/>
          </p:cNvPicPr>
          <p:nvPr/>
        </p:nvPicPr>
        <p:blipFill rotWithShape="1">
          <a:blip r:embed="rId16" cstate="print">
            <a:extLst>
              <a:ext uri="{28A0092B-C50C-407E-A947-70E740481C1C}">
                <a14:useLocalDpi xmlns:a14="http://schemas.microsoft.com/office/drawing/2010/main" val="0"/>
              </a:ext>
            </a:extLst>
          </a:blip>
          <a:srcRect l="1178" t="856" r="84797" b="92911"/>
          <a:stretch/>
        </p:blipFill>
        <p:spPr>
          <a:xfrm>
            <a:off x="2024667" y="5387656"/>
            <a:ext cx="1080120" cy="360040"/>
          </a:xfrm>
          <a:prstGeom prst="rect">
            <a:avLst/>
          </a:prstGeom>
        </p:spPr>
      </p:pic>
    </p:spTree>
    <p:extLst>
      <p:ext uri="{BB962C8B-B14F-4D97-AF65-F5344CB8AC3E}">
        <p14:creationId xmlns:p14="http://schemas.microsoft.com/office/powerpoint/2010/main" val="365105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0" presetClass="entr" presetSubtype="0" fill="hold" nodeType="with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0"/>
                                        </p:tgtEl>
                                        <p:attrNameLst>
                                          <p:attrName>style.visibility</p:attrName>
                                        </p:attrNameLst>
                                      </p:cBhvr>
                                      <p:to>
                                        <p:strVal val="visible"/>
                                      </p:to>
                                    </p:set>
                                    <p:anim calcmode="lin" valueType="num">
                                      <p:cBhvr additive="base">
                                        <p:cTn id="26" dur="1000" fill="hold"/>
                                        <p:tgtEl>
                                          <p:spTgt spid="90"/>
                                        </p:tgtEl>
                                        <p:attrNameLst>
                                          <p:attrName>ppt_x</p:attrName>
                                        </p:attrNameLst>
                                      </p:cBhvr>
                                      <p:tavLst>
                                        <p:tav tm="0">
                                          <p:val>
                                            <p:strVal val="#ppt_x"/>
                                          </p:val>
                                        </p:tav>
                                        <p:tav tm="100000">
                                          <p:val>
                                            <p:strVal val="#ppt_x"/>
                                          </p:val>
                                        </p:tav>
                                      </p:tavLst>
                                    </p:anim>
                                    <p:anim calcmode="lin" valueType="num">
                                      <p:cBhvr additive="base">
                                        <p:cTn id="27" dur="1000" fill="hold"/>
                                        <p:tgtEl>
                                          <p:spTgt spid="9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6"/>
                                        </p:tgtEl>
                                        <p:attrNameLst>
                                          <p:attrName>style.visibility</p:attrName>
                                        </p:attrNameLst>
                                      </p:cBhvr>
                                      <p:to>
                                        <p:strVal val="visible"/>
                                      </p:to>
                                    </p:set>
                                    <p:anim calcmode="lin" valueType="num">
                                      <p:cBhvr additive="base">
                                        <p:cTn id="30" dur="1000" fill="hold"/>
                                        <p:tgtEl>
                                          <p:spTgt spid="146"/>
                                        </p:tgtEl>
                                        <p:attrNameLst>
                                          <p:attrName>ppt_x</p:attrName>
                                        </p:attrNameLst>
                                      </p:cBhvr>
                                      <p:tavLst>
                                        <p:tav tm="0">
                                          <p:val>
                                            <p:strVal val="#ppt_x"/>
                                          </p:val>
                                        </p:tav>
                                        <p:tav tm="100000">
                                          <p:val>
                                            <p:strVal val="#ppt_x"/>
                                          </p:val>
                                        </p:tav>
                                      </p:tavLst>
                                    </p:anim>
                                    <p:anim calcmode="lin" valueType="num">
                                      <p:cBhvr additive="base">
                                        <p:cTn id="31" dur="10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1000"/>
                                        <p:tgtEl>
                                          <p:spTgt spid="149"/>
                                        </p:tgtEl>
                                      </p:cBhvr>
                                    </p:animEffect>
                                    <p:anim calcmode="lin" valueType="num">
                                      <p:cBhvr>
                                        <p:cTn id="37" dur="1000" fill="hold"/>
                                        <p:tgtEl>
                                          <p:spTgt spid="149"/>
                                        </p:tgtEl>
                                        <p:attrNameLst>
                                          <p:attrName>ppt_x</p:attrName>
                                        </p:attrNameLst>
                                      </p:cBhvr>
                                      <p:tavLst>
                                        <p:tav tm="0">
                                          <p:val>
                                            <p:strVal val="#ppt_x"/>
                                          </p:val>
                                        </p:tav>
                                        <p:tav tm="100000">
                                          <p:val>
                                            <p:strVal val="#ppt_x"/>
                                          </p:val>
                                        </p:tav>
                                      </p:tavLst>
                                    </p:anim>
                                    <p:anim calcmode="lin" valueType="num">
                                      <p:cBhvr>
                                        <p:cTn id="38"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1000"/>
                                        <p:tgtEl>
                                          <p:spTgt spid="101"/>
                                        </p:tgtEl>
                                      </p:cBhvr>
                                    </p:animEffect>
                                    <p:anim calcmode="lin" valueType="num">
                                      <p:cBhvr>
                                        <p:cTn id="44" dur="1000" fill="hold"/>
                                        <p:tgtEl>
                                          <p:spTgt spid="101"/>
                                        </p:tgtEl>
                                        <p:attrNameLst>
                                          <p:attrName>ppt_x</p:attrName>
                                        </p:attrNameLst>
                                      </p:cBhvr>
                                      <p:tavLst>
                                        <p:tav tm="0">
                                          <p:val>
                                            <p:strVal val="#ppt_x"/>
                                          </p:val>
                                        </p:tav>
                                        <p:tav tm="100000">
                                          <p:val>
                                            <p:strVal val="#ppt_x"/>
                                          </p:val>
                                        </p:tav>
                                      </p:tavLst>
                                    </p:anim>
                                    <p:anim calcmode="lin" valueType="num">
                                      <p:cBhvr>
                                        <p:cTn id="45" dur="1000" fill="hold"/>
                                        <p:tgtEl>
                                          <p:spTgt spid="10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57"/>
                                        </p:tgtEl>
                                        <p:attrNameLst>
                                          <p:attrName>style.visibility</p:attrName>
                                        </p:attrNameLst>
                                      </p:cBhvr>
                                      <p:to>
                                        <p:strVal val="visible"/>
                                      </p:to>
                                    </p:set>
                                    <p:animEffect transition="in" filter="fade">
                                      <p:cBhvr>
                                        <p:cTn id="48" dur="1000"/>
                                        <p:tgtEl>
                                          <p:spTgt spid="157"/>
                                        </p:tgtEl>
                                      </p:cBhvr>
                                    </p:animEffect>
                                    <p:anim calcmode="lin" valueType="num">
                                      <p:cBhvr>
                                        <p:cTn id="49" dur="1000" fill="hold"/>
                                        <p:tgtEl>
                                          <p:spTgt spid="157"/>
                                        </p:tgtEl>
                                        <p:attrNameLst>
                                          <p:attrName>ppt_x</p:attrName>
                                        </p:attrNameLst>
                                      </p:cBhvr>
                                      <p:tavLst>
                                        <p:tav tm="0">
                                          <p:val>
                                            <p:strVal val="#ppt_x"/>
                                          </p:val>
                                        </p:tav>
                                        <p:tav tm="100000">
                                          <p:val>
                                            <p:strVal val="#ppt_x"/>
                                          </p:val>
                                        </p:tav>
                                      </p:tavLst>
                                    </p:anim>
                                    <p:anim calcmode="lin" valueType="num">
                                      <p:cBhvr>
                                        <p:cTn id="50"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1" grpId="0"/>
      <p:bldP spid="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Testen: enkele cijfers</a:t>
            </a:r>
            <a:endParaRPr lang="nl-BE" dirty="0"/>
          </a:p>
        </p:txBody>
      </p:sp>
      <p:sp>
        <p:nvSpPr>
          <p:cNvPr id="3" name="Content Placeholder 2"/>
          <p:cNvSpPr>
            <a:spLocks noGrp="1"/>
          </p:cNvSpPr>
          <p:nvPr>
            <p:ph idx="1"/>
          </p:nvPr>
        </p:nvSpPr>
        <p:spPr/>
        <p:txBody>
          <a:bodyPr/>
          <a:lstStyle/>
          <a:p>
            <a:r>
              <a:rPr lang="nl-BE" dirty="0" smtClean="0"/>
              <a:t>Sedert 06/2021 </a:t>
            </a:r>
          </a:p>
          <a:p>
            <a:pPr lvl="1"/>
            <a:r>
              <a:rPr lang="nl-BE" dirty="0" smtClean="0"/>
              <a:t>16,9 </a:t>
            </a:r>
            <a:r>
              <a:rPr lang="nl-BE" dirty="0"/>
              <a:t>M</a:t>
            </a:r>
            <a:r>
              <a:rPr lang="nl-BE" dirty="0" smtClean="0"/>
              <a:t> </a:t>
            </a:r>
            <a:r>
              <a:rPr lang="nl-BE" dirty="0" err="1" smtClean="0"/>
              <a:t>CTPCs</a:t>
            </a:r>
            <a:r>
              <a:rPr lang="nl-BE" dirty="0" smtClean="0"/>
              <a:t> aangevraagd</a:t>
            </a:r>
          </a:p>
          <a:p>
            <a:pPr lvl="2"/>
            <a:r>
              <a:rPr lang="nl-BE" dirty="0" smtClean="0"/>
              <a:t>13,6 M door contactopsporing of gezondheidsprofessionals</a:t>
            </a:r>
          </a:p>
          <a:p>
            <a:pPr lvl="2"/>
            <a:r>
              <a:rPr lang="nl-BE" dirty="0" smtClean="0"/>
              <a:t>3,3 M door burgers</a:t>
            </a:r>
          </a:p>
          <a:p>
            <a:pPr lvl="3"/>
            <a:r>
              <a:rPr lang="nl-BE" dirty="0" smtClean="0"/>
              <a:t>1.130.000 na het doorlopen van een zelfevaluatie</a:t>
            </a:r>
          </a:p>
          <a:p>
            <a:pPr lvl="3"/>
            <a:r>
              <a:rPr lang="nl-BE" dirty="0" smtClean="0"/>
              <a:t>230.000 na een positieve zelftest</a:t>
            </a:r>
          </a:p>
          <a:p>
            <a:pPr lvl="3"/>
            <a:r>
              <a:rPr lang="nl-BE" dirty="0" smtClean="0"/>
              <a:t>1.250.000 gratis testen vakantie</a:t>
            </a:r>
          </a:p>
          <a:p>
            <a:pPr lvl="3"/>
            <a:r>
              <a:rPr lang="nl-BE" dirty="0" smtClean="0"/>
              <a:t>700.000 betalende testen</a:t>
            </a:r>
          </a:p>
          <a:p>
            <a:endParaRPr lang="en-US" dirty="0" smtClean="0"/>
          </a:p>
          <a:p>
            <a:r>
              <a:rPr lang="nl-BE" dirty="0" smtClean="0"/>
              <a:t>API oproepen: ~600.000 per dag tijdens werkdagen</a:t>
            </a:r>
            <a:endParaRPr lang="nl-BE" dirty="0"/>
          </a:p>
        </p:txBody>
      </p:sp>
    </p:spTree>
    <p:extLst>
      <p:ext uri="{BB962C8B-B14F-4D97-AF65-F5344CB8AC3E}">
        <p14:creationId xmlns:p14="http://schemas.microsoft.com/office/powerpoint/2010/main" val="340596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Hoe verloopt contactopsporing?</a:t>
            </a:r>
            <a:endParaRPr lang="nl-BE" dirty="0"/>
          </a:p>
        </p:txBody>
      </p:sp>
      <p:sp>
        <p:nvSpPr>
          <p:cNvPr id="3" name="Content Placeholder 2"/>
          <p:cNvSpPr>
            <a:spLocks noGrp="1"/>
          </p:cNvSpPr>
          <p:nvPr>
            <p:ph idx="1"/>
          </p:nvPr>
        </p:nvSpPr>
        <p:spPr/>
        <p:txBody>
          <a:bodyPr>
            <a:normAutofit/>
          </a:bodyPr>
          <a:lstStyle/>
          <a:p>
            <a:r>
              <a:rPr lang="nl-BE" dirty="0" smtClean="0"/>
              <a:t>Contactopsporing door zorgverleners</a:t>
            </a:r>
          </a:p>
          <a:p>
            <a:endParaRPr lang="en-US" dirty="0" smtClean="0"/>
          </a:p>
          <a:p>
            <a:r>
              <a:rPr lang="nl-BE" dirty="0" smtClean="0"/>
              <a:t>Contactopsporing door contact centers</a:t>
            </a:r>
          </a:p>
          <a:p>
            <a:pPr lvl="1"/>
            <a:r>
              <a:rPr lang="nl-BE" dirty="0" smtClean="0"/>
              <a:t>zie </a:t>
            </a:r>
            <a:r>
              <a:rPr lang="nl-BE" dirty="0" smtClean="0">
                <a:hlinkClick r:id="rId2"/>
              </a:rPr>
              <a:t>https://www.corona-tracking.info/</a:t>
            </a:r>
          </a:p>
          <a:p>
            <a:endParaRPr lang="en-US" dirty="0" smtClean="0"/>
          </a:p>
          <a:p>
            <a:r>
              <a:rPr lang="nl-BE" dirty="0" smtClean="0"/>
              <a:t>Contactopsporing binnen bedrijven en collectiviteiten</a:t>
            </a:r>
          </a:p>
          <a:p>
            <a:pPr lvl="1"/>
            <a:r>
              <a:rPr lang="nl-BE" dirty="0" smtClean="0"/>
              <a:t>zie </a:t>
            </a:r>
            <a:r>
              <a:rPr lang="nl-BE" dirty="0" smtClean="0">
                <a:hlinkClick r:id="rId3"/>
              </a:rPr>
              <a:t>https://co-prev.be/nl/covid-19-informatie/</a:t>
            </a:r>
            <a:r>
              <a:rPr lang="nl-BE" dirty="0" smtClean="0"/>
              <a:t> of </a:t>
            </a:r>
            <a:r>
              <a:rPr lang="nl-BE" dirty="0" smtClean="0">
                <a:hlinkClick r:id="rId4"/>
              </a:rPr>
              <a:t>https://co-prev.be/fr/covid-19-information/</a:t>
            </a:r>
          </a:p>
          <a:p>
            <a:pPr lvl="1"/>
            <a:endParaRPr lang="en-US" dirty="0" smtClean="0"/>
          </a:p>
          <a:p>
            <a:r>
              <a:rPr lang="nl-BE" dirty="0" smtClean="0"/>
              <a:t>Contactopsporing via app </a:t>
            </a:r>
            <a:r>
              <a:rPr lang="nl-BE" dirty="0" err="1" smtClean="0"/>
              <a:t>Coronalert</a:t>
            </a:r>
            <a:endParaRPr lang="nl-BE" dirty="0" smtClean="0"/>
          </a:p>
          <a:p>
            <a:pPr lvl="1"/>
            <a:r>
              <a:rPr lang="nl-BE" dirty="0" smtClean="0"/>
              <a:t>zie </a:t>
            </a:r>
            <a:r>
              <a:rPr lang="nl-BE" dirty="0" smtClean="0">
                <a:hlinkClick r:id="rId5"/>
              </a:rPr>
              <a:t>https://coronalert.be/</a:t>
            </a:r>
            <a:endParaRPr lang="nl-BE" dirty="0">
              <a:hlinkClick r:id="rId5"/>
            </a:endParaRPr>
          </a:p>
        </p:txBody>
      </p:sp>
    </p:spTree>
    <p:extLst>
      <p:ext uri="{BB962C8B-B14F-4D97-AF65-F5344CB8AC3E}">
        <p14:creationId xmlns:p14="http://schemas.microsoft.com/office/powerpoint/2010/main" val="362164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278" y="188640"/>
            <a:ext cx="11974386" cy="922114"/>
          </a:xfrm>
        </p:spPr>
        <p:txBody>
          <a:bodyPr>
            <a:normAutofit fontScale="90000"/>
          </a:bodyPr>
          <a:lstStyle/>
          <a:p>
            <a:r>
              <a:rPr lang="en-US" dirty="0" err="1" smtClean="0"/>
              <a:t>Contactopsporing</a:t>
            </a:r>
            <a:r>
              <a:rPr lang="en-US" dirty="0" smtClean="0"/>
              <a:t> door contact centers: </a:t>
            </a:r>
            <a:r>
              <a:rPr lang="en-US" dirty="0" err="1" smtClean="0"/>
              <a:t>proces</a:t>
            </a:r>
            <a:r>
              <a:rPr lang="en-US" dirty="0" smtClean="0"/>
              <a:t> </a:t>
            </a:r>
            <a:r>
              <a:rPr lang="en-US" dirty="0" err="1" smtClean="0"/>
              <a:t>en</a:t>
            </a:r>
            <a:r>
              <a:rPr lang="en-US" dirty="0" smtClean="0"/>
              <a:t> </a:t>
            </a:r>
            <a:r>
              <a:rPr lang="en-US" dirty="0" err="1" smtClean="0"/>
              <a:t>hergebruik</a:t>
            </a:r>
            <a:endParaRPr lang="en-US" dirty="0"/>
          </a:p>
        </p:txBody>
      </p:sp>
      <p:pic>
        <p:nvPicPr>
          <p:cNvPr id="4" name="Picture 3"/>
          <p:cNvPicPr>
            <a:picLocks noChangeAspect="1"/>
          </p:cNvPicPr>
          <p:nvPr/>
        </p:nvPicPr>
        <p:blipFill>
          <a:blip r:embed="rId2"/>
          <a:stretch>
            <a:fillRect/>
          </a:stretch>
        </p:blipFill>
        <p:spPr>
          <a:xfrm>
            <a:off x="9144829" y="1957547"/>
            <a:ext cx="1148294" cy="1021411"/>
          </a:xfrm>
          <a:prstGeom prst="rect">
            <a:avLst/>
          </a:prstGeom>
        </p:spPr>
      </p:pic>
      <p:grpSp>
        <p:nvGrpSpPr>
          <p:cNvPr id="11" name="Group 10"/>
          <p:cNvGrpSpPr>
            <a:grpSpLocks noChangeAspect="1"/>
          </p:cNvGrpSpPr>
          <p:nvPr/>
        </p:nvGrpSpPr>
        <p:grpSpPr>
          <a:xfrm>
            <a:off x="1906928" y="1832267"/>
            <a:ext cx="2423805" cy="1596082"/>
            <a:chOff x="2022125" y="1781793"/>
            <a:chExt cx="2423805" cy="1596082"/>
          </a:xfrm>
        </p:grpSpPr>
        <p:pic>
          <p:nvPicPr>
            <p:cNvPr id="5" name="Picture 4"/>
            <p:cNvPicPr>
              <a:picLocks noChangeAspect="1"/>
            </p:cNvPicPr>
            <p:nvPr/>
          </p:nvPicPr>
          <p:blipFill>
            <a:blip r:embed="rId3"/>
            <a:stretch>
              <a:fillRect/>
            </a:stretch>
          </p:blipFill>
          <p:spPr>
            <a:xfrm>
              <a:off x="2909500" y="1781793"/>
              <a:ext cx="641611" cy="951723"/>
            </a:xfrm>
            <a:prstGeom prst="rect">
              <a:avLst/>
            </a:prstGeom>
          </p:spPr>
        </p:pic>
        <p:sp>
          <p:nvSpPr>
            <p:cNvPr id="10" name="TextBox 9"/>
            <p:cNvSpPr txBox="1"/>
            <p:nvPr/>
          </p:nvSpPr>
          <p:spPr>
            <a:xfrm>
              <a:off x="2022125" y="2731544"/>
              <a:ext cx="2423805" cy="646331"/>
            </a:xfrm>
            <a:prstGeom prst="rect">
              <a:avLst/>
            </a:prstGeom>
            <a:noFill/>
          </p:spPr>
          <p:txBody>
            <a:bodyPr wrap="none" rtlCol="0">
              <a:spAutoFit/>
            </a:bodyPr>
            <a:lstStyle/>
            <a:p>
              <a:r>
                <a:rPr lang="en-US" dirty="0" smtClean="0"/>
                <a:t>Passenger Locator Form</a:t>
              </a:r>
            </a:p>
            <a:p>
              <a:r>
                <a:rPr lang="en-US" dirty="0" err="1" smtClean="0"/>
                <a:t>Coronalert</a:t>
              </a:r>
              <a:r>
                <a:rPr lang="en-US" dirty="0" smtClean="0"/>
                <a:t> Form</a:t>
              </a:r>
              <a:endParaRPr lang="en-US" dirty="0"/>
            </a:p>
          </p:txBody>
        </p:sp>
      </p:grpSp>
      <p:grpSp>
        <p:nvGrpSpPr>
          <p:cNvPr id="17" name="Group 16"/>
          <p:cNvGrpSpPr>
            <a:grpSpLocks noChangeAspect="1"/>
          </p:cNvGrpSpPr>
          <p:nvPr/>
        </p:nvGrpSpPr>
        <p:grpSpPr>
          <a:xfrm>
            <a:off x="2324284" y="4359303"/>
            <a:ext cx="1121344" cy="1463040"/>
            <a:chOff x="2332636" y="4326391"/>
            <a:chExt cx="1547688" cy="2019300"/>
          </a:xfrm>
        </p:grpSpPr>
        <p:pic>
          <p:nvPicPr>
            <p:cNvPr id="9" name="Picture 8"/>
            <p:cNvPicPr>
              <a:picLocks noChangeAspect="1"/>
            </p:cNvPicPr>
            <p:nvPr/>
          </p:nvPicPr>
          <p:blipFill>
            <a:blip r:embed="rId4"/>
            <a:stretch>
              <a:fillRect/>
            </a:stretch>
          </p:blipFill>
          <p:spPr>
            <a:xfrm>
              <a:off x="2468305" y="4326391"/>
              <a:ext cx="1276350" cy="2019300"/>
            </a:xfrm>
            <a:prstGeom prst="rect">
              <a:avLst/>
            </a:prstGeom>
          </p:spPr>
        </p:pic>
        <p:pic>
          <p:nvPicPr>
            <p:cNvPr id="14" name="Picture 13"/>
            <p:cNvPicPr>
              <a:picLocks noChangeAspect="1"/>
            </p:cNvPicPr>
            <p:nvPr/>
          </p:nvPicPr>
          <p:blipFill>
            <a:blip r:embed="rId5"/>
            <a:stretch>
              <a:fillRect/>
            </a:stretch>
          </p:blipFill>
          <p:spPr>
            <a:xfrm>
              <a:off x="2332636" y="5854667"/>
              <a:ext cx="1547688" cy="491024"/>
            </a:xfrm>
            <a:prstGeom prst="rect">
              <a:avLst/>
            </a:prstGeom>
          </p:spPr>
        </p:pic>
      </p:grpSp>
      <p:grpSp>
        <p:nvGrpSpPr>
          <p:cNvPr id="16" name="Group 15"/>
          <p:cNvGrpSpPr>
            <a:grpSpLocks noChangeAspect="1"/>
          </p:cNvGrpSpPr>
          <p:nvPr/>
        </p:nvGrpSpPr>
        <p:grpSpPr>
          <a:xfrm>
            <a:off x="3712520" y="3093484"/>
            <a:ext cx="3154710" cy="1551260"/>
            <a:chOff x="3649767" y="2998141"/>
            <a:chExt cx="4354158" cy="2141062"/>
          </a:xfrm>
        </p:grpSpPr>
        <p:pic>
          <p:nvPicPr>
            <p:cNvPr id="6" name="Picture 5"/>
            <p:cNvPicPr>
              <a:picLocks noChangeAspect="1"/>
            </p:cNvPicPr>
            <p:nvPr/>
          </p:nvPicPr>
          <p:blipFill>
            <a:blip r:embed="rId6"/>
            <a:stretch>
              <a:fillRect/>
            </a:stretch>
          </p:blipFill>
          <p:spPr>
            <a:xfrm>
              <a:off x="5188671" y="2998141"/>
              <a:ext cx="1276350" cy="2019300"/>
            </a:xfrm>
            <a:prstGeom prst="rect">
              <a:avLst/>
            </a:prstGeom>
          </p:spPr>
        </p:pic>
        <p:sp>
          <p:nvSpPr>
            <p:cNvPr id="15" name="TextBox 14"/>
            <p:cNvSpPr txBox="1"/>
            <p:nvPr/>
          </p:nvSpPr>
          <p:spPr>
            <a:xfrm>
              <a:off x="3649767" y="4629448"/>
              <a:ext cx="4354158" cy="509755"/>
            </a:xfrm>
            <a:prstGeom prst="rect">
              <a:avLst/>
            </a:prstGeom>
            <a:noFill/>
          </p:spPr>
          <p:txBody>
            <a:bodyPr wrap="none" rtlCol="0">
              <a:spAutoFit/>
            </a:bodyPr>
            <a:lstStyle/>
            <a:p>
              <a:pPr algn="ctr"/>
              <a:r>
                <a:rPr lang="en-US" dirty="0" smtClean="0"/>
                <a:t>Tracing business </a:t>
              </a:r>
              <a:r>
                <a:rPr lang="en-US" dirty="0"/>
                <a:t>p</a:t>
              </a:r>
              <a:r>
                <a:rPr lang="en-US" dirty="0" smtClean="0"/>
                <a:t>rocess </a:t>
              </a:r>
              <a:r>
                <a:rPr lang="en-US" dirty="0"/>
                <a:t>e</a:t>
              </a:r>
              <a:r>
                <a:rPr lang="en-US" dirty="0" smtClean="0"/>
                <a:t>ngine</a:t>
              </a:r>
              <a:endParaRPr lang="en-US" dirty="0"/>
            </a:p>
          </p:txBody>
        </p:sp>
      </p:grpSp>
      <p:pic>
        <p:nvPicPr>
          <p:cNvPr id="18" name="Picture 17"/>
          <p:cNvPicPr>
            <a:picLocks noChangeAspect="1"/>
          </p:cNvPicPr>
          <p:nvPr/>
        </p:nvPicPr>
        <p:blipFill>
          <a:blip r:embed="rId7"/>
          <a:stretch>
            <a:fillRect/>
          </a:stretch>
        </p:blipFill>
        <p:spPr>
          <a:xfrm>
            <a:off x="9154477" y="4323142"/>
            <a:ext cx="1128997" cy="822356"/>
          </a:xfrm>
          <a:prstGeom prst="rect">
            <a:avLst/>
          </a:prstGeom>
        </p:spPr>
      </p:pic>
      <p:pic>
        <p:nvPicPr>
          <p:cNvPr id="20" name="Picture 19"/>
          <p:cNvPicPr>
            <a:picLocks noChangeAspect="1"/>
          </p:cNvPicPr>
          <p:nvPr/>
        </p:nvPicPr>
        <p:blipFill>
          <a:blip r:embed="rId8">
            <a:duotone>
              <a:schemeClr val="accent3">
                <a:shade val="45000"/>
                <a:satMod val="135000"/>
              </a:schemeClr>
              <a:prstClr val="white"/>
            </a:duotone>
          </a:blip>
          <a:stretch>
            <a:fillRect/>
          </a:stretch>
        </p:blipFill>
        <p:spPr>
          <a:xfrm>
            <a:off x="753020" y="1929630"/>
            <a:ext cx="676275" cy="752475"/>
          </a:xfrm>
          <a:prstGeom prst="rect">
            <a:avLst/>
          </a:prstGeom>
        </p:spPr>
      </p:pic>
      <p:pic>
        <p:nvPicPr>
          <p:cNvPr id="21" name="Picture 20"/>
          <p:cNvPicPr>
            <a:picLocks noChangeAspect="1"/>
          </p:cNvPicPr>
          <p:nvPr/>
        </p:nvPicPr>
        <p:blipFill>
          <a:blip r:embed="rId9"/>
          <a:stretch>
            <a:fillRect/>
          </a:stretch>
        </p:blipFill>
        <p:spPr>
          <a:xfrm>
            <a:off x="9893073" y="2468252"/>
            <a:ext cx="400050" cy="485775"/>
          </a:xfrm>
          <a:prstGeom prst="rect">
            <a:avLst/>
          </a:prstGeom>
        </p:spPr>
      </p:pic>
      <p:pic>
        <p:nvPicPr>
          <p:cNvPr id="22" name="Picture 21"/>
          <p:cNvPicPr>
            <a:picLocks noChangeAspect="1"/>
          </p:cNvPicPr>
          <p:nvPr/>
        </p:nvPicPr>
        <p:blipFill>
          <a:blip r:embed="rId9"/>
          <a:stretch>
            <a:fillRect/>
          </a:stretch>
        </p:blipFill>
        <p:spPr>
          <a:xfrm>
            <a:off x="9893073" y="4618125"/>
            <a:ext cx="400050" cy="485775"/>
          </a:xfrm>
          <a:prstGeom prst="rect">
            <a:avLst/>
          </a:prstGeom>
        </p:spPr>
      </p:pic>
      <p:pic>
        <p:nvPicPr>
          <p:cNvPr id="7" name="Picture 6"/>
          <p:cNvPicPr>
            <a:picLocks noChangeAspect="1"/>
          </p:cNvPicPr>
          <p:nvPr/>
        </p:nvPicPr>
        <p:blipFill>
          <a:blip r:embed="rId10"/>
          <a:stretch>
            <a:fillRect/>
          </a:stretch>
        </p:blipFill>
        <p:spPr>
          <a:xfrm>
            <a:off x="10191655" y="2342786"/>
            <a:ext cx="676275" cy="800100"/>
          </a:xfrm>
          <a:prstGeom prst="rect">
            <a:avLst/>
          </a:prstGeom>
        </p:spPr>
      </p:pic>
      <p:cxnSp>
        <p:nvCxnSpPr>
          <p:cNvPr id="34" name="Curved Connector 33"/>
          <p:cNvCxnSpPr>
            <a:stCxn id="5" idx="3"/>
            <a:endCxn id="6" idx="1"/>
          </p:cNvCxnSpPr>
          <p:nvPr/>
        </p:nvCxnSpPr>
        <p:spPr>
          <a:xfrm>
            <a:off x="3435914" y="2308129"/>
            <a:ext cx="1391586" cy="1516875"/>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11"/>
          <a:stretch>
            <a:fillRect/>
          </a:stretch>
        </p:blipFill>
        <p:spPr>
          <a:xfrm>
            <a:off x="10168889" y="4684508"/>
            <a:ext cx="752475" cy="714375"/>
          </a:xfrm>
          <a:prstGeom prst="rect">
            <a:avLst/>
          </a:prstGeom>
        </p:spPr>
      </p:pic>
      <p:cxnSp>
        <p:nvCxnSpPr>
          <p:cNvPr id="39" name="Curved Connector 38"/>
          <p:cNvCxnSpPr>
            <a:stCxn id="9" idx="3"/>
            <a:endCxn id="6" idx="1"/>
          </p:cNvCxnSpPr>
          <p:nvPr/>
        </p:nvCxnSpPr>
        <p:spPr>
          <a:xfrm flipV="1">
            <a:off x="3347332" y="3825004"/>
            <a:ext cx="1480168" cy="1265819"/>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94" idx="3"/>
            <a:endCxn id="9" idx="1"/>
          </p:cNvCxnSpPr>
          <p:nvPr/>
        </p:nvCxnSpPr>
        <p:spPr>
          <a:xfrm>
            <a:off x="1412728" y="5082766"/>
            <a:ext cx="1009852" cy="8057"/>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6" idx="3"/>
            <a:endCxn id="26" idx="1"/>
          </p:cNvCxnSpPr>
          <p:nvPr/>
        </p:nvCxnSpPr>
        <p:spPr>
          <a:xfrm>
            <a:off x="5752252" y="3825004"/>
            <a:ext cx="1435993" cy="2163"/>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26" idx="3"/>
            <a:endCxn id="4" idx="1"/>
          </p:cNvCxnSpPr>
          <p:nvPr/>
        </p:nvCxnSpPr>
        <p:spPr>
          <a:xfrm flipV="1">
            <a:off x="8186866" y="2468253"/>
            <a:ext cx="957963" cy="1358914"/>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Curved Connector 53"/>
          <p:cNvCxnSpPr>
            <a:stCxn id="26" idx="3"/>
            <a:endCxn id="18" idx="1"/>
          </p:cNvCxnSpPr>
          <p:nvPr/>
        </p:nvCxnSpPr>
        <p:spPr>
          <a:xfrm>
            <a:off x="8186866" y="3827167"/>
            <a:ext cx="967611" cy="907153"/>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363809" y="5421186"/>
            <a:ext cx="1289327" cy="1205420"/>
            <a:chOff x="4655626" y="6311062"/>
            <a:chExt cx="1289327" cy="1205420"/>
          </a:xfrm>
        </p:grpSpPr>
        <p:pic>
          <p:nvPicPr>
            <p:cNvPr id="58" name="Picture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27063" y="6311062"/>
              <a:ext cx="881982" cy="293994"/>
            </a:xfrm>
            <a:prstGeom prst="rect">
              <a:avLst/>
            </a:prstGeom>
          </p:spPr>
        </p:pic>
        <p:sp>
          <p:nvSpPr>
            <p:cNvPr id="59" name="TextBox 58"/>
            <p:cNvSpPr txBox="1"/>
            <p:nvPr/>
          </p:nvSpPr>
          <p:spPr>
            <a:xfrm>
              <a:off x="4655626" y="6593152"/>
              <a:ext cx="1289327" cy="923330"/>
            </a:xfrm>
            <a:prstGeom prst="rect">
              <a:avLst/>
            </a:prstGeom>
            <a:noFill/>
          </p:spPr>
          <p:txBody>
            <a:bodyPr wrap="none" rtlCol="0">
              <a:spAutoFit/>
            </a:bodyPr>
            <a:lstStyle/>
            <a:p>
              <a:r>
                <a:rPr lang="fr-BE" b="1" dirty="0" smtClean="0">
                  <a:solidFill>
                    <a:srgbClr val="555150"/>
                  </a:solidFill>
                </a:rPr>
                <a:t>IUAM</a:t>
              </a:r>
            </a:p>
            <a:p>
              <a:r>
                <a:rPr lang="fr-BE" b="1" dirty="0" err="1" smtClean="0">
                  <a:solidFill>
                    <a:srgbClr val="555150"/>
                  </a:solidFill>
                </a:rPr>
                <a:t>eHealthBox</a:t>
              </a:r>
              <a:endParaRPr lang="fr-BE" b="1" dirty="0" smtClean="0">
                <a:solidFill>
                  <a:srgbClr val="555150"/>
                </a:solidFill>
              </a:endParaRPr>
            </a:p>
            <a:p>
              <a:r>
                <a:rPr lang="fr-BE" b="1" dirty="0" smtClean="0">
                  <a:solidFill>
                    <a:srgbClr val="555150"/>
                  </a:solidFill>
                </a:rPr>
                <a:t>ETEE</a:t>
              </a:r>
            </a:p>
          </p:txBody>
        </p:sp>
      </p:grpSp>
      <p:pic>
        <p:nvPicPr>
          <p:cNvPr id="63" name="Picture 8" descr="Workflow and Decision Automation Platform | Camund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09137" y="4702147"/>
            <a:ext cx="1098202" cy="576556"/>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Group 87"/>
          <p:cNvGrpSpPr/>
          <p:nvPr/>
        </p:nvGrpSpPr>
        <p:grpSpPr>
          <a:xfrm>
            <a:off x="9509787" y="3307383"/>
            <a:ext cx="1658429" cy="783336"/>
            <a:chOff x="9509787" y="3580566"/>
            <a:chExt cx="1658429" cy="783336"/>
          </a:xfrm>
        </p:grpSpPr>
        <p:pic>
          <p:nvPicPr>
            <p:cNvPr id="64" name="Picture 2" descr="SPF Stratégie et Appui BOS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09787" y="3580566"/>
              <a:ext cx="783336" cy="78333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Inforius - CSAM"/>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26968" y="3814500"/>
              <a:ext cx="841248" cy="31546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7" name="Curved Connector 66"/>
          <p:cNvCxnSpPr>
            <a:stCxn id="20" idx="3"/>
            <a:endCxn id="5" idx="1"/>
          </p:cNvCxnSpPr>
          <p:nvPr/>
        </p:nvCxnSpPr>
        <p:spPr>
          <a:xfrm>
            <a:off x="1429295" y="2305868"/>
            <a:ext cx="1365008" cy="2261"/>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84" name="Picture 6" descr="Accueil | eBox"/>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62734" y="1358378"/>
            <a:ext cx="1014105" cy="32958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RingRing Portal - Logi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91225" y="1268760"/>
            <a:ext cx="633076" cy="553942"/>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p:cNvGrpSpPr/>
          <p:nvPr/>
        </p:nvGrpSpPr>
        <p:grpSpPr>
          <a:xfrm>
            <a:off x="343110" y="2723328"/>
            <a:ext cx="1477771" cy="640045"/>
            <a:chOff x="343110" y="2996511"/>
            <a:chExt cx="1477771" cy="640045"/>
          </a:xfrm>
        </p:grpSpPr>
        <p:sp>
          <p:nvSpPr>
            <p:cNvPr id="61" name="TextBox 60"/>
            <p:cNvSpPr txBox="1"/>
            <p:nvPr/>
          </p:nvSpPr>
          <p:spPr>
            <a:xfrm>
              <a:off x="750716" y="2996511"/>
              <a:ext cx="1070165" cy="369332"/>
            </a:xfrm>
            <a:prstGeom prst="rect">
              <a:avLst/>
            </a:prstGeom>
            <a:noFill/>
          </p:spPr>
          <p:txBody>
            <a:bodyPr wrap="none" rtlCol="0">
              <a:spAutoFit/>
            </a:bodyPr>
            <a:lstStyle/>
            <a:p>
              <a:r>
                <a:rPr lang="fr-BE" b="1" dirty="0" err="1" smtClean="0">
                  <a:solidFill>
                    <a:schemeClr val="tx2"/>
                  </a:solidFill>
                </a:rPr>
                <a:t>elasticms</a:t>
              </a:r>
              <a:endParaRPr lang="en-US" b="1" dirty="0">
                <a:solidFill>
                  <a:schemeClr val="tx2"/>
                </a:solidFill>
              </a:endParaRPr>
            </a:p>
          </p:txBody>
        </p:sp>
        <p:pic>
          <p:nvPicPr>
            <p:cNvPr id="62" name="Picture 4" descr="RGPD : un gestionnaire de cookies accessible avec Orejime - Empreinte  Digitale, le blo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6868" t="19309" r="6914" b="17325"/>
            <a:stretch/>
          </p:blipFill>
          <p:spPr bwMode="auto">
            <a:xfrm>
              <a:off x="837980" y="3318881"/>
              <a:ext cx="917284" cy="31767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p:cNvPicPr>
              <a:picLocks noChangeAspect="1"/>
            </p:cNvPicPr>
            <p:nvPr/>
          </p:nvPicPr>
          <p:blipFill>
            <a:blip r:embed="rId19"/>
            <a:stretch>
              <a:fillRect/>
            </a:stretch>
          </p:blipFill>
          <p:spPr>
            <a:xfrm>
              <a:off x="343110" y="3119029"/>
              <a:ext cx="391735" cy="497906"/>
            </a:xfrm>
            <a:prstGeom prst="rect">
              <a:avLst/>
            </a:prstGeom>
          </p:spPr>
        </p:pic>
      </p:grpSp>
      <p:pic>
        <p:nvPicPr>
          <p:cNvPr id="92" name="Picture 91"/>
          <p:cNvPicPr>
            <a:picLocks noChangeAspect="1"/>
          </p:cNvPicPr>
          <p:nvPr/>
        </p:nvPicPr>
        <p:blipFill>
          <a:blip r:embed="rId20"/>
          <a:stretch>
            <a:fillRect/>
          </a:stretch>
        </p:blipFill>
        <p:spPr>
          <a:xfrm>
            <a:off x="10834174" y="2036205"/>
            <a:ext cx="1039249" cy="1039249"/>
          </a:xfrm>
          <a:prstGeom prst="rect">
            <a:avLst/>
          </a:prstGeom>
        </p:spPr>
      </p:pic>
      <p:grpSp>
        <p:nvGrpSpPr>
          <p:cNvPr id="93" name="Group 92"/>
          <p:cNvGrpSpPr/>
          <p:nvPr/>
        </p:nvGrpSpPr>
        <p:grpSpPr>
          <a:xfrm>
            <a:off x="98278" y="4425541"/>
            <a:ext cx="1314450" cy="1683782"/>
            <a:chOff x="8932616" y="4614408"/>
            <a:chExt cx="1314450" cy="1683782"/>
          </a:xfrm>
        </p:grpSpPr>
        <p:pic>
          <p:nvPicPr>
            <p:cNvPr id="94" name="Picture 93"/>
            <p:cNvPicPr>
              <a:picLocks noChangeAspect="1"/>
            </p:cNvPicPr>
            <p:nvPr/>
          </p:nvPicPr>
          <p:blipFill>
            <a:blip r:embed="rId21"/>
            <a:stretch>
              <a:fillRect/>
            </a:stretch>
          </p:blipFill>
          <p:spPr>
            <a:xfrm>
              <a:off x="8932616" y="4614408"/>
              <a:ext cx="1314450" cy="1314450"/>
            </a:xfrm>
            <a:prstGeom prst="rect">
              <a:avLst/>
            </a:prstGeom>
          </p:spPr>
        </p:pic>
        <p:sp>
          <p:nvSpPr>
            <p:cNvPr id="95" name="TextBox 94"/>
            <p:cNvSpPr txBox="1"/>
            <p:nvPr/>
          </p:nvSpPr>
          <p:spPr>
            <a:xfrm>
              <a:off x="9555415" y="5928858"/>
              <a:ext cx="184731" cy="369332"/>
            </a:xfrm>
            <a:prstGeom prst="rect">
              <a:avLst/>
            </a:prstGeom>
            <a:noFill/>
          </p:spPr>
          <p:txBody>
            <a:bodyPr wrap="none" rtlCol="0">
              <a:spAutoFit/>
            </a:bodyPr>
            <a:lstStyle/>
            <a:p>
              <a:pPr algn="ctr"/>
              <a:endParaRPr lang="fr-BE" dirty="0" smtClean="0"/>
            </a:p>
          </p:txBody>
        </p:sp>
      </p:grpSp>
      <p:pic>
        <p:nvPicPr>
          <p:cNvPr id="98" name="Picture 97"/>
          <p:cNvPicPr>
            <a:picLocks noChangeAspect="1"/>
          </p:cNvPicPr>
          <p:nvPr/>
        </p:nvPicPr>
        <p:blipFill rotWithShape="1">
          <a:blip r:embed="rId22" cstate="print">
            <a:extLst>
              <a:ext uri="{28A0092B-C50C-407E-A947-70E740481C1C}">
                <a14:useLocalDpi xmlns:a14="http://schemas.microsoft.com/office/drawing/2010/main" val="0"/>
              </a:ext>
            </a:extLst>
          </a:blip>
          <a:srcRect r="65629" b="7461"/>
          <a:stretch/>
        </p:blipFill>
        <p:spPr>
          <a:xfrm>
            <a:off x="3435914" y="1857721"/>
            <a:ext cx="421395" cy="412974"/>
          </a:xfrm>
          <a:prstGeom prst="rect">
            <a:avLst/>
          </a:prstGeom>
        </p:spPr>
      </p:pic>
      <p:pic>
        <p:nvPicPr>
          <p:cNvPr id="99" name="Picture 98"/>
          <p:cNvPicPr>
            <a:picLocks noChangeAspect="1"/>
          </p:cNvPicPr>
          <p:nvPr/>
        </p:nvPicPr>
        <p:blipFill rotWithShape="1">
          <a:blip r:embed="rId22" cstate="print">
            <a:extLst>
              <a:ext uri="{28A0092B-C50C-407E-A947-70E740481C1C}">
                <a14:useLocalDpi xmlns:a14="http://schemas.microsoft.com/office/drawing/2010/main" val="0"/>
              </a:ext>
            </a:extLst>
          </a:blip>
          <a:srcRect r="65629" b="7461"/>
          <a:stretch/>
        </p:blipFill>
        <p:spPr>
          <a:xfrm>
            <a:off x="5422812" y="3100896"/>
            <a:ext cx="421395" cy="412974"/>
          </a:xfrm>
          <a:prstGeom prst="rect">
            <a:avLst/>
          </a:prstGeom>
        </p:spPr>
      </p:pic>
      <p:grpSp>
        <p:nvGrpSpPr>
          <p:cNvPr id="101" name="Group 100"/>
          <p:cNvGrpSpPr/>
          <p:nvPr/>
        </p:nvGrpSpPr>
        <p:grpSpPr>
          <a:xfrm>
            <a:off x="6960114" y="3289261"/>
            <a:ext cx="1529856" cy="1374020"/>
            <a:chOff x="6960114" y="3562444"/>
            <a:chExt cx="1529856" cy="1374020"/>
          </a:xfrm>
        </p:grpSpPr>
        <p:grpSp>
          <p:nvGrpSpPr>
            <p:cNvPr id="28" name="Group 27"/>
            <p:cNvGrpSpPr/>
            <p:nvPr/>
          </p:nvGrpSpPr>
          <p:grpSpPr>
            <a:xfrm>
              <a:off x="6960114" y="3643150"/>
              <a:ext cx="1454885" cy="1293314"/>
              <a:chOff x="7409493" y="3122552"/>
              <a:chExt cx="1454885" cy="1293314"/>
            </a:xfrm>
          </p:grpSpPr>
          <p:pic>
            <p:nvPicPr>
              <p:cNvPr id="26" name="Picture 25"/>
              <p:cNvPicPr>
                <a:picLocks noChangeAspect="1"/>
              </p:cNvPicPr>
              <p:nvPr/>
            </p:nvPicPr>
            <p:blipFill>
              <a:blip r:embed="rId23"/>
              <a:stretch>
                <a:fillRect/>
              </a:stretch>
            </p:blipFill>
            <p:spPr>
              <a:xfrm>
                <a:off x="7637624" y="3122552"/>
                <a:ext cx="998621" cy="914400"/>
              </a:xfrm>
              <a:prstGeom prst="rect">
                <a:avLst/>
              </a:prstGeom>
            </p:spPr>
          </p:pic>
          <p:sp>
            <p:nvSpPr>
              <p:cNvPr id="27" name="TextBox 26"/>
              <p:cNvSpPr txBox="1"/>
              <p:nvPr/>
            </p:nvSpPr>
            <p:spPr>
              <a:xfrm>
                <a:off x="7409493" y="4046534"/>
                <a:ext cx="1454885" cy="369332"/>
              </a:xfrm>
              <a:prstGeom prst="rect">
                <a:avLst/>
              </a:prstGeom>
              <a:noFill/>
            </p:spPr>
            <p:txBody>
              <a:bodyPr wrap="none" rtlCol="0">
                <a:spAutoFit/>
              </a:bodyPr>
              <a:lstStyle/>
              <a:p>
                <a:r>
                  <a:rPr lang="en-US" dirty="0" err="1" smtClean="0"/>
                  <a:t>Script&amp;Forms</a:t>
                </a:r>
                <a:endParaRPr lang="en-US" dirty="0"/>
              </a:p>
            </p:txBody>
          </p:sp>
        </p:grpSp>
        <p:pic>
          <p:nvPicPr>
            <p:cNvPr id="100" name="Picture 99"/>
            <p:cNvPicPr>
              <a:picLocks noChangeAspect="1"/>
            </p:cNvPicPr>
            <p:nvPr/>
          </p:nvPicPr>
          <p:blipFill rotWithShape="1">
            <a:blip r:embed="rId22" cstate="print">
              <a:extLst>
                <a:ext uri="{28A0092B-C50C-407E-A947-70E740481C1C}">
                  <a14:useLocalDpi xmlns:a14="http://schemas.microsoft.com/office/drawing/2010/main" val="0"/>
                </a:ext>
              </a:extLst>
            </a:blip>
            <a:srcRect r="65629" b="7461"/>
            <a:stretch/>
          </p:blipFill>
          <p:spPr>
            <a:xfrm>
              <a:off x="8068575" y="3562444"/>
              <a:ext cx="421395" cy="412974"/>
            </a:xfrm>
            <a:prstGeom prst="rect">
              <a:avLst/>
            </a:prstGeom>
          </p:spPr>
        </p:pic>
      </p:grpSp>
      <p:grpSp>
        <p:nvGrpSpPr>
          <p:cNvPr id="103" name="Group 102"/>
          <p:cNvGrpSpPr/>
          <p:nvPr/>
        </p:nvGrpSpPr>
        <p:grpSpPr>
          <a:xfrm>
            <a:off x="6967096" y="2704701"/>
            <a:ext cx="1464869" cy="461665"/>
            <a:chOff x="6967096" y="2977884"/>
            <a:chExt cx="1464869" cy="461665"/>
          </a:xfrm>
        </p:grpSpPr>
        <p:sp>
          <p:nvSpPr>
            <p:cNvPr id="90" name="TextBox 89"/>
            <p:cNvSpPr txBox="1"/>
            <p:nvPr/>
          </p:nvSpPr>
          <p:spPr>
            <a:xfrm>
              <a:off x="7311787" y="2977884"/>
              <a:ext cx="1120178" cy="461665"/>
            </a:xfrm>
            <a:prstGeom prst="rect">
              <a:avLst/>
            </a:prstGeom>
            <a:noFill/>
          </p:spPr>
          <p:txBody>
            <a:bodyPr wrap="none" rtlCol="0">
              <a:spAutoFit/>
            </a:bodyPr>
            <a:lstStyle/>
            <a:p>
              <a:r>
                <a:rPr lang="en-US" sz="2400" b="1" dirty="0" smtClean="0"/>
                <a:t>FORMS</a:t>
              </a:r>
              <a:endParaRPr lang="en-US" sz="2400" b="1" dirty="0"/>
            </a:p>
          </p:txBody>
        </p:sp>
        <p:pic>
          <p:nvPicPr>
            <p:cNvPr id="102" name="Picture 101"/>
            <p:cNvPicPr>
              <a:picLocks noChangeAspect="1"/>
            </p:cNvPicPr>
            <p:nvPr/>
          </p:nvPicPr>
          <p:blipFill rotWithShape="1">
            <a:blip r:embed="rId22" cstate="print">
              <a:extLst>
                <a:ext uri="{28A0092B-C50C-407E-A947-70E740481C1C}">
                  <a14:useLocalDpi xmlns:a14="http://schemas.microsoft.com/office/drawing/2010/main" val="0"/>
                </a:ext>
              </a:extLst>
            </a:blip>
            <a:srcRect r="65629" b="7461"/>
            <a:stretch/>
          </p:blipFill>
          <p:spPr>
            <a:xfrm>
              <a:off x="6967096" y="2996785"/>
              <a:ext cx="421395" cy="412974"/>
            </a:xfrm>
            <a:prstGeom prst="rect">
              <a:avLst/>
            </a:prstGeom>
          </p:spPr>
        </p:pic>
      </p:grpSp>
    </p:spTree>
    <p:extLst>
      <p:ext uri="{BB962C8B-B14F-4D97-AF65-F5344CB8AC3E}">
        <p14:creationId xmlns:p14="http://schemas.microsoft.com/office/powerpoint/2010/main" val="422494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0"/>
                                        <p:tgtEl>
                                          <p:spTgt spid="57"/>
                                        </p:tgtEl>
                                      </p:cBhvr>
                                    </p:animEffect>
                                    <p:anim calcmode="lin" valueType="num">
                                      <p:cBhvr>
                                        <p:cTn id="15" dur="1000" fill="hold"/>
                                        <p:tgtEl>
                                          <p:spTgt spid="57"/>
                                        </p:tgtEl>
                                        <p:attrNameLst>
                                          <p:attrName>ppt_x</p:attrName>
                                        </p:attrNameLst>
                                      </p:cBhvr>
                                      <p:tavLst>
                                        <p:tav tm="0">
                                          <p:val>
                                            <p:strVal val="#ppt_x"/>
                                          </p:val>
                                        </p:tav>
                                        <p:tav tm="100000">
                                          <p:val>
                                            <p:strVal val="#ppt_x"/>
                                          </p:val>
                                        </p:tav>
                                      </p:tavLst>
                                    </p:anim>
                                    <p:anim calcmode="lin" valueType="num">
                                      <p:cBhvr>
                                        <p:cTn id="1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1000"/>
                                        <p:tgtEl>
                                          <p:spTgt spid="85"/>
                                        </p:tgtEl>
                                      </p:cBhvr>
                                    </p:animEffect>
                                    <p:anim calcmode="lin" valueType="num">
                                      <p:cBhvr>
                                        <p:cTn id="34" dur="1000" fill="hold"/>
                                        <p:tgtEl>
                                          <p:spTgt spid="85"/>
                                        </p:tgtEl>
                                        <p:attrNameLst>
                                          <p:attrName>ppt_x</p:attrName>
                                        </p:attrNameLst>
                                      </p:cBhvr>
                                      <p:tavLst>
                                        <p:tav tm="0">
                                          <p:val>
                                            <p:strVal val="#ppt_x"/>
                                          </p:val>
                                        </p:tav>
                                        <p:tav tm="100000">
                                          <p:val>
                                            <p:strVal val="#ppt_x"/>
                                          </p:val>
                                        </p:tav>
                                      </p:tavLst>
                                    </p:anim>
                                    <p:anim calcmode="lin" valueType="num">
                                      <p:cBhvr>
                                        <p:cTn id="3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10" presetClass="entr" presetSubtype="0" fill="hold" nodeType="with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03"/>
                                        </p:tgtEl>
                                        <p:attrNameLst>
                                          <p:attrName>style.visibility</p:attrName>
                                        </p:attrNameLst>
                                      </p:cBhvr>
                                      <p:to>
                                        <p:strVal val="visible"/>
                                      </p:to>
                                    </p:set>
                                    <p:animEffect transition="in" filter="fade">
                                      <p:cBhvr>
                                        <p:cTn id="72" dur="1000"/>
                                        <p:tgtEl>
                                          <p:spTgt spid="103"/>
                                        </p:tgtEl>
                                      </p:cBhvr>
                                    </p:animEffect>
                                    <p:anim calcmode="lin" valueType="num">
                                      <p:cBhvr>
                                        <p:cTn id="73" dur="1000" fill="hold"/>
                                        <p:tgtEl>
                                          <p:spTgt spid="103"/>
                                        </p:tgtEl>
                                        <p:attrNameLst>
                                          <p:attrName>ppt_x</p:attrName>
                                        </p:attrNameLst>
                                      </p:cBhvr>
                                      <p:tavLst>
                                        <p:tav tm="0">
                                          <p:val>
                                            <p:strVal val="#ppt_x"/>
                                          </p:val>
                                        </p:tav>
                                        <p:tav tm="100000">
                                          <p:val>
                                            <p:strVal val="#ppt_x"/>
                                          </p:val>
                                        </p:tav>
                                      </p:tavLst>
                                    </p:anim>
                                    <p:anim calcmode="lin" valueType="num">
                                      <p:cBhvr>
                                        <p:cTn id="7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anim calcmode="lin" valueType="num">
                                      <p:cBhvr>
                                        <p:cTn id="80" dur="1000" fill="hold"/>
                                        <p:tgtEl>
                                          <p:spTgt spid="88"/>
                                        </p:tgtEl>
                                        <p:attrNameLst>
                                          <p:attrName>ppt_x</p:attrName>
                                        </p:attrNameLst>
                                      </p:cBhvr>
                                      <p:tavLst>
                                        <p:tav tm="0">
                                          <p:val>
                                            <p:strVal val="#ppt_x"/>
                                          </p:val>
                                        </p:tav>
                                        <p:tav tm="100000">
                                          <p:val>
                                            <p:strVal val="#ppt_x"/>
                                          </p:val>
                                        </p:tav>
                                      </p:tavLst>
                                    </p:anim>
                                    <p:anim calcmode="lin" valueType="num">
                                      <p:cBhvr>
                                        <p:cTn id="8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1000"/>
                                        <p:tgtEl>
                                          <p:spTgt spid="92"/>
                                        </p:tgtEl>
                                      </p:cBhvr>
                                    </p:animEffect>
                                    <p:anim calcmode="lin" valueType="num">
                                      <p:cBhvr>
                                        <p:cTn id="87" dur="1000" fill="hold"/>
                                        <p:tgtEl>
                                          <p:spTgt spid="92"/>
                                        </p:tgtEl>
                                        <p:attrNameLst>
                                          <p:attrName>ppt_x</p:attrName>
                                        </p:attrNameLst>
                                      </p:cBhvr>
                                      <p:tavLst>
                                        <p:tav tm="0">
                                          <p:val>
                                            <p:strVal val="#ppt_x"/>
                                          </p:val>
                                        </p:tav>
                                        <p:tav tm="100000">
                                          <p:val>
                                            <p:strVal val="#ppt_x"/>
                                          </p:val>
                                        </p:tav>
                                      </p:tavLst>
                                    </p:anim>
                                    <p:anim calcmode="lin" valueType="num">
                                      <p:cBhvr>
                                        <p:cTn id="88"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App Coronalert</a:t>
            </a:r>
            <a:endParaRPr lang="nl-BE"/>
          </a:p>
        </p:txBody>
      </p:sp>
      <p:pic>
        <p:nvPicPr>
          <p:cNvPr id="6" name="Content Placeholder 5">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533966" y="1196975"/>
            <a:ext cx="7124067" cy="5111750"/>
          </a:xfrm>
        </p:spPr>
      </p:pic>
    </p:spTree>
    <p:extLst>
      <p:ext uri="{BB962C8B-B14F-4D97-AF65-F5344CB8AC3E}">
        <p14:creationId xmlns:p14="http://schemas.microsoft.com/office/powerpoint/2010/main" val="82190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14297" y="908720"/>
            <a:ext cx="11990990" cy="23106126"/>
          </a:xfrm>
          <a:prstGeom prst="rect">
            <a:avLst/>
          </a:prstGeom>
        </p:spPr>
      </p:pic>
      <p:sp>
        <p:nvSpPr>
          <p:cNvPr id="13" name="Title 12"/>
          <p:cNvSpPr>
            <a:spLocks noGrp="1"/>
          </p:cNvSpPr>
          <p:nvPr>
            <p:ph type="title"/>
          </p:nvPr>
        </p:nvSpPr>
        <p:spPr/>
        <p:txBody>
          <a:bodyPr/>
          <a:lstStyle/>
          <a:p>
            <a:r>
              <a:rPr lang="nl-BE" smtClean="0"/>
              <a:t>Passenger Locator Form</a:t>
            </a:r>
            <a:endParaRPr lang="nl-BE"/>
          </a:p>
        </p:txBody>
      </p:sp>
    </p:spTree>
    <p:extLst>
      <p:ext uri="{BB962C8B-B14F-4D97-AF65-F5344CB8AC3E}">
        <p14:creationId xmlns:p14="http://schemas.microsoft.com/office/powerpoint/2010/main" val="50709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96296E-6 L 0.00247 -2.61065 " pathEditMode="relative" rAng="0" ptsTypes="AA">
                                      <p:cBhvr>
                                        <p:cTn id="6" dur="10000" fill="hold"/>
                                        <p:tgtEl>
                                          <p:spTgt spid="3"/>
                                        </p:tgtEl>
                                        <p:attrNameLst>
                                          <p:attrName>ppt_x</p:attrName>
                                          <p:attrName>ppt_y</p:attrName>
                                        </p:attrNameLst>
                                      </p:cBhvr>
                                      <p:rCtr x="117" y="-130532"/>
                                    </p:animMotion>
                                  </p:childTnLst>
                                </p:cTn>
                              </p:par>
                              <p:par>
                                <p:cTn id="7" presetID="10" presetClass="exit" presetSubtype="0" fill="hold" grpId="0" nodeType="withEffect">
                                  <p:stCondLst>
                                    <p:cond delay="25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Geïntegreerd burgerportaal</a:t>
            </a:r>
            <a:endParaRPr lang="nl-B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948259"/>
            <a:ext cx="10313504" cy="5909741"/>
          </a:xfrm>
          <a:prstGeom prst="rect">
            <a:avLst/>
          </a:prstGeom>
        </p:spPr>
      </p:pic>
    </p:spTree>
    <p:extLst>
      <p:ext uri="{BB962C8B-B14F-4D97-AF65-F5344CB8AC3E}">
        <p14:creationId xmlns:p14="http://schemas.microsoft.com/office/powerpoint/2010/main" val="3878429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51063"/>
            <a:ext cx="10363200" cy="1470025"/>
          </a:xfrm>
          <a:ln>
            <a:solidFill>
              <a:srgbClr val="C00000"/>
            </a:solidFill>
          </a:ln>
        </p:spPr>
        <p:txBody>
          <a:bodyPr/>
          <a:lstStyle/>
          <a:p>
            <a:r>
              <a:rPr lang="nl-NL" sz="3200" dirty="0" smtClean="0"/>
              <a:t>Wat is er gerealiseerd tijdens en geleerd uit de </a:t>
            </a:r>
            <a:r>
              <a:rPr lang="nl-NL" sz="3200" dirty="0" err="1" smtClean="0"/>
              <a:t>Covidcrisis</a:t>
            </a:r>
            <a:r>
              <a:rPr lang="nl-NL" sz="3200" dirty="0" smtClean="0"/>
              <a:t> ?</a:t>
            </a:r>
            <a:endParaRPr lang="fr-BE" sz="3200" dirty="0"/>
          </a:p>
        </p:txBody>
      </p:sp>
    </p:spTree>
    <p:extLst>
      <p:ext uri="{BB962C8B-B14F-4D97-AF65-F5344CB8AC3E}">
        <p14:creationId xmlns:p14="http://schemas.microsoft.com/office/powerpoint/2010/main" val="405663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Geïntegreerd burgerportaal</a:t>
            </a:r>
            <a:endParaRPr lang="nl-BE"/>
          </a:p>
        </p:txBody>
      </p:sp>
      <p:pic>
        <p:nvPicPr>
          <p:cNvPr id="4" name="Picture 3"/>
          <p:cNvPicPr>
            <a:picLocks noChangeAspect="1"/>
          </p:cNvPicPr>
          <p:nvPr/>
        </p:nvPicPr>
        <p:blipFill>
          <a:blip r:embed="rId2"/>
          <a:stretch>
            <a:fillRect/>
          </a:stretch>
        </p:blipFill>
        <p:spPr>
          <a:xfrm>
            <a:off x="3070675" y="1007061"/>
            <a:ext cx="6078233" cy="5734307"/>
          </a:xfrm>
          <a:prstGeom prst="rect">
            <a:avLst/>
          </a:prstGeom>
        </p:spPr>
      </p:pic>
    </p:spTree>
    <p:extLst>
      <p:ext uri="{BB962C8B-B14F-4D97-AF65-F5344CB8AC3E}">
        <p14:creationId xmlns:p14="http://schemas.microsoft.com/office/powerpoint/2010/main" val="49404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23" y="980728"/>
            <a:ext cx="10058400" cy="5657850"/>
          </a:xfrm>
          <a:prstGeom prst="rect">
            <a:avLst/>
          </a:prstGeom>
        </p:spPr>
      </p:pic>
      <p:sp>
        <p:nvSpPr>
          <p:cNvPr id="2" name="Title 1"/>
          <p:cNvSpPr>
            <a:spLocks noGrp="1"/>
          </p:cNvSpPr>
          <p:nvPr>
            <p:ph type="title"/>
          </p:nvPr>
        </p:nvSpPr>
        <p:spPr/>
        <p:txBody>
          <a:bodyPr/>
          <a:lstStyle/>
          <a:p>
            <a:r>
              <a:rPr lang="nl-BE" smtClean="0"/>
              <a:t>Vaccinatie</a:t>
            </a:r>
            <a:endParaRPr lang="nl-BE"/>
          </a:p>
        </p:txBody>
      </p:sp>
    </p:spTree>
    <p:extLst>
      <p:ext uri="{BB962C8B-B14F-4D97-AF65-F5344CB8AC3E}">
        <p14:creationId xmlns:p14="http://schemas.microsoft.com/office/powerpoint/2010/main" val="411398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Vaccinatie</a:t>
            </a:r>
            <a:endParaRPr lang="nl-BE"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52736"/>
            <a:ext cx="10058400" cy="4934902"/>
          </a:xfrm>
          <a:prstGeom prst="rect">
            <a:avLst/>
          </a:prstGeom>
        </p:spPr>
      </p:pic>
    </p:spTree>
    <p:extLst>
      <p:ext uri="{BB962C8B-B14F-4D97-AF65-F5344CB8AC3E}">
        <p14:creationId xmlns:p14="http://schemas.microsoft.com/office/powerpoint/2010/main" val="156172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Vaccinatie</a:t>
            </a:r>
            <a:endParaRPr lang="nl-BE"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560" y="1102408"/>
            <a:ext cx="10058400" cy="5147071"/>
          </a:xfrm>
          <a:prstGeom prst="rect">
            <a:avLst/>
          </a:prstGeom>
        </p:spPr>
      </p:pic>
    </p:spTree>
    <p:extLst>
      <p:ext uri="{BB962C8B-B14F-4D97-AF65-F5344CB8AC3E}">
        <p14:creationId xmlns:p14="http://schemas.microsoft.com/office/powerpoint/2010/main" val="408004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392" y="-99392"/>
            <a:ext cx="10972800" cy="922114"/>
          </a:xfrm>
        </p:spPr>
        <p:txBody>
          <a:bodyPr>
            <a:normAutofit/>
          </a:bodyPr>
          <a:lstStyle/>
          <a:p>
            <a:r>
              <a:rPr lang="en-US" dirty="0" err="1" smtClean="0"/>
              <a:t>Vaccinatie</a:t>
            </a:r>
            <a:r>
              <a:rPr lang="en-US" dirty="0" smtClean="0"/>
              <a:t>: process </a:t>
            </a:r>
            <a:r>
              <a:rPr lang="en-US" dirty="0" err="1" smtClean="0"/>
              <a:t>en</a:t>
            </a:r>
            <a:r>
              <a:rPr lang="en-US" dirty="0" smtClean="0"/>
              <a:t> </a:t>
            </a:r>
            <a:r>
              <a:rPr lang="en-US" dirty="0" err="1" smtClean="0"/>
              <a:t>hergebruik</a:t>
            </a:r>
            <a:endParaRPr lang="en-US" dirty="0"/>
          </a:p>
        </p:txBody>
      </p:sp>
      <p:grpSp>
        <p:nvGrpSpPr>
          <p:cNvPr id="62" name="Group 61"/>
          <p:cNvGrpSpPr>
            <a:grpSpLocks noChangeAspect="1"/>
          </p:cNvGrpSpPr>
          <p:nvPr/>
        </p:nvGrpSpPr>
        <p:grpSpPr>
          <a:xfrm>
            <a:off x="1797533" y="1031773"/>
            <a:ext cx="1787669" cy="1276845"/>
            <a:chOff x="4220140" y="2998141"/>
            <a:chExt cx="3213437" cy="2295203"/>
          </a:xfrm>
        </p:grpSpPr>
        <p:pic>
          <p:nvPicPr>
            <p:cNvPr id="63" name="Picture 62"/>
            <p:cNvPicPr>
              <a:picLocks noChangeAspect="1"/>
            </p:cNvPicPr>
            <p:nvPr/>
          </p:nvPicPr>
          <p:blipFill>
            <a:blip r:embed="rId3"/>
            <a:stretch>
              <a:fillRect/>
            </a:stretch>
          </p:blipFill>
          <p:spPr>
            <a:xfrm>
              <a:off x="5188671" y="2998141"/>
              <a:ext cx="1276350" cy="2019300"/>
            </a:xfrm>
            <a:prstGeom prst="rect">
              <a:avLst/>
            </a:prstGeom>
          </p:spPr>
        </p:pic>
        <p:sp>
          <p:nvSpPr>
            <p:cNvPr id="64" name="TextBox 63"/>
            <p:cNvSpPr txBox="1"/>
            <p:nvPr/>
          </p:nvSpPr>
          <p:spPr>
            <a:xfrm>
              <a:off x="4220140" y="4629448"/>
              <a:ext cx="3213437" cy="663896"/>
            </a:xfrm>
            <a:prstGeom prst="rect">
              <a:avLst/>
            </a:prstGeom>
            <a:noFill/>
          </p:spPr>
          <p:txBody>
            <a:bodyPr wrap="none" rtlCol="0">
              <a:spAutoFit/>
            </a:bodyPr>
            <a:lstStyle/>
            <a:p>
              <a:pPr algn="ctr"/>
              <a:r>
                <a:rPr lang="fr-BE" dirty="0" smtClean="0"/>
                <a:t>National </a:t>
              </a:r>
              <a:r>
                <a:rPr lang="fr-BE" dirty="0" err="1" smtClean="0"/>
                <a:t>Register</a:t>
              </a:r>
              <a:endParaRPr lang="fr-BE" dirty="0"/>
            </a:p>
          </p:txBody>
        </p:sp>
      </p:grpSp>
      <p:grpSp>
        <p:nvGrpSpPr>
          <p:cNvPr id="65" name="Group 64"/>
          <p:cNvGrpSpPr>
            <a:grpSpLocks noChangeAspect="1"/>
          </p:cNvGrpSpPr>
          <p:nvPr/>
        </p:nvGrpSpPr>
        <p:grpSpPr>
          <a:xfrm>
            <a:off x="123286" y="2770450"/>
            <a:ext cx="2889894" cy="2096342"/>
            <a:chOff x="3196143" y="2998141"/>
            <a:chExt cx="5261428" cy="3816660"/>
          </a:xfrm>
        </p:grpSpPr>
        <p:pic>
          <p:nvPicPr>
            <p:cNvPr id="72" name="Picture 71"/>
            <p:cNvPicPr>
              <a:picLocks noChangeAspect="1"/>
            </p:cNvPicPr>
            <p:nvPr/>
          </p:nvPicPr>
          <p:blipFill>
            <a:blip r:embed="rId3"/>
            <a:stretch>
              <a:fillRect/>
            </a:stretch>
          </p:blipFill>
          <p:spPr>
            <a:xfrm>
              <a:off x="5188673" y="2998141"/>
              <a:ext cx="1276351" cy="2019301"/>
            </a:xfrm>
            <a:prstGeom prst="rect">
              <a:avLst/>
            </a:prstGeom>
          </p:spPr>
        </p:pic>
        <p:sp>
          <p:nvSpPr>
            <p:cNvPr id="73" name="TextBox 72"/>
            <p:cNvSpPr txBox="1"/>
            <p:nvPr/>
          </p:nvSpPr>
          <p:spPr>
            <a:xfrm>
              <a:off x="3196143" y="4629448"/>
              <a:ext cx="5261428" cy="2185353"/>
            </a:xfrm>
            <a:prstGeom prst="rect">
              <a:avLst/>
            </a:prstGeom>
            <a:noFill/>
          </p:spPr>
          <p:txBody>
            <a:bodyPr wrap="none" rtlCol="0">
              <a:spAutoFit/>
            </a:bodyPr>
            <a:lstStyle/>
            <a:p>
              <a:pPr algn="ctr"/>
              <a:r>
                <a:rPr lang="fr-BE" dirty="0" smtClean="0"/>
                <a:t>CoBRHA</a:t>
              </a:r>
              <a:br>
                <a:rPr lang="fr-BE" dirty="0" smtClean="0"/>
              </a:br>
              <a:r>
                <a:rPr lang="fr-BE" dirty="0" err="1" smtClean="0"/>
                <a:t>Regions</a:t>
              </a:r>
              <a:endParaRPr lang="fr-BE" dirty="0" smtClean="0"/>
            </a:p>
            <a:p>
              <a:pPr algn="ctr"/>
              <a:r>
                <a:rPr lang="fr-BE" dirty="0"/>
                <a:t>National </a:t>
              </a:r>
              <a:r>
                <a:rPr lang="fr-BE" dirty="0" err="1"/>
                <a:t>Intermutual</a:t>
              </a:r>
              <a:r>
                <a:rPr lang="fr-BE" dirty="0"/>
                <a:t> </a:t>
              </a:r>
              <a:r>
                <a:rPr lang="fr-BE" dirty="0" err="1" smtClean="0"/>
                <a:t>College</a:t>
              </a:r>
              <a:r>
                <a:rPr lang="fr-BE" dirty="0" smtClean="0"/>
                <a:t/>
              </a:r>
              <a:br>
                <a:rPr lang="fr-BE" dirty="0" smtClean="0"/>
              </a:br>
              <a:r>
                <a:rPr lang="fr-BE" dirty="0" smtClean="0"/>
                <a:t> </a:t>
              </a:r>
              <a:r>
                <a:rPr lang="fr-BE" dirty="0" err="1" smtClean="0"/>
                <a:t>Doctors</a:t>
              </a:r>
              <a:endParaRPr lang="fr-BE" dirty="0" smtClean="0"/>
            </a:p>
          </p:txBody>
        </p:sp>
      </p:grpSp>
      <p:grpSp>
        <p:nvGrpSpPr>
          <p:cNvPr id="78" name="Group 77"/>
          <p:cNvGrpSpPr/>
          <p:nvPr/>
        </p:nvGrpSpPr>
        <p:grpSpPr>
          <a:xfrm>
            <a:off x="1925108" y="5091433"/>
            <a:ext cx="1197238" cy="1422586"/>
            <a:chOff x="2255581" y="4853618"/>
            <a:chExt cx="1197238" cy="1422586"/>
          </a:xfrm>
        </p:grpSpPr>
        <p:pic>
          <p:nvPicPr>
            <p:cNvPr id="82" name="Picture 81"/>
            <p:cNvPicPr>
              <a:picLocks noChangeAspect="1"/>
            </p:cNvPicPr>
            <p:nvPr/>
          </p:nvPicPr>
          <p:blipFill>
            <a:blip r:embed="rId4"/>
            <a:stretch>
              <a:fillRect/>
            </a:stretch>
          </p:blipFill>
          <p:spPr>
            <a:xfrm>
              <a:off x="2255581" y="4853618"/>
              <a:ext cx="1148294" cy="1021411"/>
            </a:xfrm>
            <a:prstGeom prst="rect">
              <a:avLst/>
            </a:prstGeom>
          </p:spPr>
        </p:pic>
        <p:pic>
          <p:nvPicPr>
            <p:cNvPr id="83" name="Picture 82"/>
            <p:cNvPicPr>
              <a:picLocks noChangeAspect="1"/>
            </p:cNvPicPr>
            <p:nvPr/>
          </p:nvPicPr>
          <p:blipFill>
            <a:blip r:embed="rId5"/>
            <a:stretch>
              <a:fillRect/>
            </a:stretch>
          </p:blipFill>
          <p:spPr>
            <a:xfrm>
              <a:off x="3052769" y="5447169"/>
              <a:ext cx="400050" cy="485775"/>
            </a:xfrm>
            <a:prstGeom prst="rect">
              <a:avLst/>
            </a:prstGeom>
          </p:spPr>
        </p:pic>
        <p:sp>
          <p:nvSpPr>
            <p:cNvPr id="84" name="TextBox 83"/>
            <p:cNvSpPr txBox="1"/>
            <p:nvPr/>
          </p:nvSpPr>
          <p:spPr>
            <a:xfrm>
              <a:off x="2734932" y="5906872"/>
              <a:ext cx="184730" cy="369332"/>
            </a:xfrm>
            <a:prstGeom prst="rect">
              <a:avLst/>
            </a:prstGeom>
            <a:noFill/>
          </p:spPr>
          <p:txBody>
            <a:bodyPr wrap="none" rtlCol="0">
              <a:spAutoFit/>
            </a:bodyPr>
            <a:lstStyle/>
            <a:p>
              <a:pPr algn="ctr"/>
              <a:endParaRPr lang="fr-BE" dirty="0"/>
            </a:p>
          </p:txBody>
        </p:sp>
      </p:grpSp>
      <p:grpSp>
        <p:nvGrpSpPr>
          <p:cNvPr id="86" name="Group 85"/>
          <p:cNvGrpSpPr/>
          <p:nvPr/>
        </p:nvGrpSpPr>
        <p:grpSpPr>
          <a:xfrm>
            <a:off x="388252" y="4910171"/>
            <a:ext cx="1042658" cy="1376054"/>
            <a:chOff x="307801" y="2695648"/>
            <a:chExt cx="1242355" cy="1590675"/>
          </a:xfrm>
        </p:grpSpPr>
        <p:pic>
          <p:nvPicPr>
            <p:cNvPr id="87" name="Picture 86"/>
            <p:cNvPicPr>
              <a:picLocks noChangeAspect="1"/>
            </p:cNvPicPr>
            <p:nvPr/>
          </p:nvPicPr>
          <p:blipFill>
            <a:blip r:embed="rId6"/>
            <a:stretch>
              <a:fillRect/>
            </a:stretch>
          </p:blipFill>
          <p:spPr>
            <a:xfrm>
              <a:off x="384865" y="2695648"/>
              <a:ext cx="1095375" cy="1590675"/>
            </a:xfrm>
            <a:prstGeom prst="rect">
              <a:avLst/>
            </a:prstGeom>
          </p:spPr>
        </p:pic>
        <p:sp>
          <p:nvSpPr>
            <p:cNvPr id="88" name="TextBox 87"/>
            <p:cNvSpPr txBox="1"/>
            <p:nvPr/>
          </p:nvSpPr>
          <p:spPr>
            <a:xfrm>
              <a:off x="307801" y="3804323"/>
              <a:ext cx="1242355" cy="426936"/>
            </a:xfrm>
            <a:prstGeom prst="rect">
              <a:avLst/>
            </a:prstGeom>
            <a:noFill/>
          </p:spPr>
          <p:txBody>
            <a:bodyPr wrap="none" rtlCol="0">
              <a:spAutoFit/>
            </a:bodyPr>
            <a:lstStyle/>
            <a:p>
              <a:pPr algn="ctr"/>
              <a:r>
                <a:rPr lang="fr-BE" dirty="0" err="1" smtClean="0"/>
                <a:t>Hospitals</a:t>
              </a:r>
              <a:endParaRPr lang="fr-BE" dirty="0"/>
            </a:p>
          </p:txBody>
        </p:sp>
      </p:grpSp>
      <p:grpSp>
        <p:nvGrpSpPr>
          <p:cNvPr id="2" name="Group 1"/>
          <p:cNvGrpSpPr/>
          <p:nvPr/>
        </p:nvGrpSpPr>
        <p:grpSpPr>
          <a:xfrm>
            <a:off x="3943950" y="5077983"/>
            <a:ext cx="1424247" cy="1436580"/>
            <a:chOff x="7665719" y="1357444"/>
            <a:chExt cx="1424247" cy="1436580"/>
          </a:xfrm>
        </p:grpSpPr>
        <p:pic>
          <p:nvPicPr>
            <p:cNvPr id="89" name="Picture 88"/>
            <p:cNvPicPr>
              <a:picLocks noChangeAspect="1"/>
            </p:cNvPicPr>
            <p:nvPr/>
          </p:nvPicPr>
          <p:blipFill rotWithShape="1">
            <a:blip r:embed="rId7">
              <a:duotone>
                <a:schemeClr val="accent5">
                  <a:shade val="45000"/>
                  <a:satMod val="135000"/>
                </a:schemeClr>
                <a:prstClr val="white"/>
              </a:duotone>
            </a:blip>
            <a:srcRect t="13381" b="10437"/>
            <a:stretch/>
          </p:blipFill>
          <p:spPr>
            <a:xfrm>
              <a:off x="7665719" y="1357444"/>
              <a:ext cx="1424247" cy="1090670"/>
            </a:xfrm>
            <a:prstGeom prst="rect">
              <a:avLst/>
            </a:prstGeom>
          </p:spPr>
        </p:pic>
        <p:sp>
          <p:nvSpPr>
            <p:cNvPr id="90" name="TextBox 89"/>
            <p:cNvSpPr txBox="1"/>
            <p:nvPr/>
          </p:nvSpPr>
          <p:spPr>
            <a:xfrm>
              <a:off x="7744500" y="2424692"/>
              <a:ext cx="1266693" cy="369332"/>
            </a:xfrm>
            <a:prstGeom prst="rect">
              <a:avLst/>
            </a:prstGeom>
            <a:noFill/>
          </p:spPr>
          <p:txBody>
            <a:bodyPr wrap="none" rtlCol="0">
              <a:spAutoFit/>
            </a:bodyPr>
            <a:lstStyle/>
            <a:p>
              <a:pPr algn="ctr"/>
              <a:r>
                <a:rPr lang="en-US" dirty="0" smtClean="0"/>
                <a:t>Pharmacies</a:t>
              </a:r>
              <a:endParaRPr lang="en-US" dirty="0"/>
            </a:p>
          </p:txBody>
        </p:sp>
      </p:grpSp>
      <p:grpSp>
        <p:nvGrpSpPr>
          <p:cNvPr id="7" name="Group 6"/>
          <p:cNvGrpSpPr/>
          <p:nvPr/>
        </p:nvGrpSpPr>
        <p:grpSpPr>
          <a:xfrm>
            <a:off x="6988024" y="2784253"/>
            <a:ext cx="2146613" cy="1734558"/>
            <a:chOff x="8129849" y="2553343"/>
            <a:chExt cx="2146613" cy="1734558"/>
          </a:xfrm>
        </p:grpSpPr>
        <p:pic>
          <p:nvPicPr>
            <p:cNvPr id="4" name="Picture 3"/>
            <p:cNvPicPr>
              <a:picLocks noChangeAspect="1"/>
            </p:cNvPicPr>
            <p:nvPr/>
          </p:nvPicPr>
          <p:blipFill>
            <a:blip r:embed="rId8"/>
            <a:stretch>
              <a:fillRect/>
            </a:stretch>
          </p:blipFill>
          <p:spPr>
            <a:xfrm>
              <a:off x="8592843" y="2553343"/>
              <a:ext cx="1220579" cy="1088227"/>
            </a:xfrm>
            <a:prstGeom prst="rect">
              <a:avLst/>
            </a:prstGeom>
          </p:spPr>
        </p:pic>
        <p:sp>
          <p:nvSpPr>
            <p:cNvPr id="91" name="TextBox 90"/>
            <p:cNvSpPr txBox="1"/>
            <p:nvPr/>
          </p:nvSpPr>
          <p:spPr>
            <a:xfrm>
              <a:off x="8129849" y="3641570"/>
              <a:ext cx="2146613" cy="646331"/>
            </a:xfrm>
            <a:prstGeom prst="rect">
              <a:avLst/>
            </a:prstGeom>
            <a:noFill/>
          </p:spPr>
          <p:txBody>
            <a:bodyPr wrap="none" rtlCol="0">
              <a:spAutoFit/>
            </a:bodyPr>
            <a:lstStyle/>
            <a:p>
              <a:pPr algn="ctr"/>
              <a:r>
                <a:rPr lang="fr-BE" dirty="0" err="1" smtClean="0"/>
                <a:t>Inivitation</a:t>
              </a:r>
              <a:r>
                <a:rPr lang="fr-BE" dirty="0" smtClean="0"/>
                <a:t> &amp; </a:t>
              </a:r>
              <a:r>
                <a:rPr lang="fr-BE" dirty="0" err="1" smtClean="0"/>
                <a:t>booking</a:t>
              </a:r>
              <a:r>
                <a:rPr lang="fr-BE" dirty="0"/>
                <a:t/>
              </a:r>
              <a:br>
                <a:rPr lang="fr-BE" dirty="0"/>
              </a:br>
              <a:r>
                <a:rPr lang="fr-BE" dirty="0" smtClean="0"/>
                <a:t>system</a:t>
              </a:r>
              <a:endParaRPr lang="fr-BE" dirty="0"/>
            </a:p>
          </p:txBody>
        </p:sp>
      </p:grpSp>
      <p:grpSp>
        <p:nvGrpSpPr>
          <p:cNvPr id="96" name="Group 95"/>
          <p:cNvGrpSpPr>
            <a:grpSpLocks noChangeAspect="1"/>
          </p:cNvGrpSpPr>
          <p:nvPr/>
        </p:nvGrpSpPr>
        <p:grpSpPr>
          <a:xfrm>
            <a:off x="8450451" y="771236"/>
            <a:ext cx="1097160" cy="1276845"/>
            <a:chOff x="4840753" y="2998141"/>
            <a:chExt cx="1972208" cy="2295203"/>
          </a:xfrm>
        </p:grpSpPr>
        <p:pic>
          <p:nvPicPr>
            <p:cNvPr id="97" name="Picture 96"/>
            <p:cNvPicPr>
              <a:picLocks noChangeAspect="1"/>
            </p:cNvPicPr>
            <p:nvPr/>
          </p:nvPicPr>
          <p:blipFill>
            <a:blip r:embed="rId3"/>
            <a:stretch>
              <a:fillRect/>
            </a:stretch>
          </p:blipFill>
          <p:spPr>
            <a:xfrm>
              <a:off x="5188671" y="2998141"/>
              <a:ext cx="1276350" cy="2019300"/>
            </a:xfrm>
            <a:prstGeom prst="rect">
              <a:avLst/>
            </a:prstGeom>
          </p:spPr>
        </p:pic>
        <p:sp>
          <p:nvSpPr>
            <p:cNvPr id="109" name="TextBox 108"/>
            <p:cNvSpPr txBox="1"/>
            <p:nvPr/>
          </p:nvSpPr>
          <p:spPr>
            <a:xfrm>
              <a:off x="4840753" y="4629448"/>
              <a:ext cx="1972208" cy="663896"/>
            </a:xfrm>
            <a:prstGeom prst="rect">
              <a:avLst/>
            </a:prstGeom>
            <a:noFill/>
          </p:spPr>
          <p:txBody>
            <a:bodyPr wrap="none" rtlCol="0">
              <a:spAutoFit/>
            </a:bodyPr>
            <a:lstStyle/>
            <a:p>
              <a:pPr algn="ctr"/>
              <a:r>
                <a:rPr lang="fr-BE" dirty="0" err="1" smtClean="0"/>
                <a:t>Vaccinnet</a:t>
              </a:r>
              <a:endParaRPr lang="fr-BE" dirty="0"/>
            </a:p>
          </p:txBody>
        </p:sp>
      </p:grpSp>
      <p:grpSp>
        <p:nvGrpSpPr>
          <p:cNvPr id="13" name="Group 12"/>
          <p:cNvGrpSpPr/>
          <p:nvPr/>
        </p:nvGrpSpPr>
        <p:grpSpPr>
          <a:xfrm>
            <a:off x="7175958" y="5035382"/>
            <a:ext cx="1770741" cy="1667754"/>
            <a:chOff x="7859998" y="4622373"/>
            <a:chExt cx="1770741" cy="1667754"/>
          </a:xfrm>
        </p:grpSpPr>
        <p:grpSp>
          <p:nvGrpSpPr>
            <p:cNvPr id="9" name="Group 8"/>
            <p:cNvGrpSpPr/>
            <p:nvPr/>
          </p:nvGrpSpPr>
          <p:grpSpPr>
            <a:xfrm>
              <a:off x="7859998" y="4622373"/>
              <a:ext cx="1770741" cy="1667754"/>
              <a:chOff x="7859998" y="4622373"/>
              <a:chExt cx="1770741" cy="1667754"/>
            </a:xfrm>
          </p:grpSpPr>
          <p:sp>
            <p:nvSpPr>
              <p:cNvPr id="95" name="TextBox 94"/>
              <p:cNvSpPr txBox="1"/>
              <p:nvPr/>
            </p:nvSpPr>
            <p:spPr>
              <a:xfrm>
                <a:off x="7859998" y="5643796"/>
                <a:ext cx="1770741" cy="646331"/>
              </a:xfrm>
              <a:prstGeom prst="rect">
                <a:avLst/>
              </a:prstGeom>
              <a:noFill/>
            </p:spPr>
            <p:txBody>
              <a:bodyPr wrap="none" rtlCol="0">
                <a:spAutoFit/>
              </a:bodyPr>
              <a:lstStyle/>
              <a:p>
                <a:pPr algn="ctr"/>
                <a:r>
                  <a:rPr lang="fr-BE" dirty="0" smtClean="0"/>
                  <a:t>Last minute </a:t>
                </a:r>
                <a:br>
                  <a:rPr lang="fr-BE" dirty="0" smtClean="0"/>
                </a:br>
                <a:r>
                  <a:rPr lang="fr-BE" dirty="0" smtClean="0"/>
                  <a:t>invitation system</a:t>
                </a:r>
                <a:endParaRPr lang="fr-BE" dirty="0"/>
              </a:p>
            </p:txBody>
          </p:sp>
          <p:pic>
            <p:nvPicPr>
              <p:cNvPr id="110" name="Picture 109"/>
              <p:cNvPicPr>
                <a:picLocks noChangeAspect="1"/>
              </p:cNvPicPr>
              <p:nvPr/>
            </p:nvPicPr>
            <p:blipFill>
              <a:blip r:embed="rId4"/>
              <a:stretch>
                <a:fillRect/>
              </a:stretch>
            </p:blipFill>
            <p:spPr>
              <a:xfrm>
                <a:off x="8171218" y="4622373"/>
                <a:ext cx="1148294" cy="1021411"/>
              </a:xfrm>
              <a:prstGeom prst="rect">
                <a:avLst/>
              </a:prstGeom>
            </p:spPr>
          </p:pic>
        </p:grpSp>
        <p:pic>
          <p:nvPicPr>
            <p:cNvPr id="8" name="Picture 7"/>
            <p:cNvPicPr>
              <a:picLocks noChangeAspect="1"/>
            </p:cNvPicPr>
            <p:nvPr/>
          </p:nvPicPr>
          <p:blipFill rotWithShape="1">
            <a:blip r:embed="rId9"/>
            <a:srcRect t="24077" b="10861"/>
            <a:stretch/>
          </p:blipFill>
          <p:spPr>
            <a:xfrm>
              <a:off x="8337393" y="4838802"/>
              <a:ext cx="815944" cy="366961"/>
            </a:xfrm>
            <a:prstGeom prst="rect">
              <a:avLst/>
            </a:prstGeom>
          </p:spPr>
        </p:pic>
      </p:grpSp>
      <p:grpSp>
        <p:nvGrpSpPr>
          <p:cNvPr id="18" name="Group 17"/>
          <p:cNvGrpSpPr/>
          <p:nvPr/>
        </p:nvGrpSpPr>
        <p:grpSpPr>
          <a:xfrm>
            <a:off x="9814424" y="2737733"/>
            <a:ext cx="2007794" cy="1436263"/>
            <a:chOff x="10078082" y="4784585"/>
            <a:chExt cx="2007794" cy="1436263"/>
          </a:xfrm>
        </p:grpSpPr>
        <p:grpSp>
          <p:nvGrpSpPr>
            <p:cNvPr id="17" name="Group 16"/>
            <p:cNvGrpSpPr/>
            <p:nvPr/>
          </p:nvGrpSpPr>
          <p:grpSpPr>
            <a:xfrm>
              <a:off x="10515236" y="4784585"/>
              <a:ext cx="1348229" cy="1066931"/>
              <a:chOff x="9752009" y="5690415"/>
              <a:chExt cx="1348229" cy="1066931"/>
            </a:xfrm>
          </p:grpSpPr>
          <p:pic>
            <p:nvPicPr>
              <p:cNvPr id="7170" name="Picture 2" descr="C:\Users\niro\AppData\Local\Temp\SNAGHTML7c6f839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798142" flipH="1" flipV="1">
                <a:off x="10414043" y="5693143"/>
                <a:ext cx="688923" cy="6834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a:stretch>
                <a:fillRect/>
              </a:stretch>
            </p:blipFill>
            <p:spPr>
              <a:xfrm>
                <a:off x="9752009" y="5804846"/>
                <a:ext cx="1133475" cy="952500"/>
              </a:xfrm>
              <a:prstGeom prst="rect">
                <a:avLst/>
              </a:prstGeom>
            </p:spPr>
          </p:pic>
        </p:grpSp>
        <p:sp>
          <p:nvSpPr>
            <p:cNvPr id="112" name="TextBox 111"/>
            <p:cNvSpPr txBox="1"/>
            <p:nvPr/>
          </p:nvSpPr>
          <p:spPr>
            <a:xfrm>
              <a:off x="10078082" y="5851516"/>
              <a:ext cx="2007794" cy="369332"/>
            </a:xfrm>
            <a:prstGeom prst="rect">
              <a:avLst/>
            </a:prstGeom>
            <a:noFill/>
          </p:spPr>
          <p:txBody>
            <a:bodyPr wrap="none" rtlCol="0">
              <a:spAutoFit/>
            </a:bodyPr>
            <a:lstStyle/>
            <a:p>
              <a:pPr algn="ctr"/>
              <a:r>
                <a:rPr lang="fr-BE" dirty="0" smtClean="0"/>
                <a:t>Vaccination </a:t>
              </a:r>
              <a:r>
                <a:rPr lang="fr-BE" dirty="0" err="1" smtClean="0"/>
                <a:t>centers</a:t>
              </a:r>
              <a:endParaRPr lang="fr-BE" dirty="0"/>
            </a:p>
          </p:txBody>
        </p:sp>
      </p:grpSp>
      <p:cxnSp>
        <p:nvCxnSpPr>
          <p:cNvPr id="113" name="Curved Connector 112"/>
          <p:cNvCxnSpPr>
            <a:stCxn id="63" idx="3"/>
            <a:endCxn id="6" idx="0"/>
          </p:cNvCxnSpPr>
          <p:nvPr/>
        </p:nvCxnSpPr>
        <p:spPr>
          <a:xfrm>
            <a:off x="3046386" y="1593452"/>
            <a:ext cx="1614074" cy="1002218"/>
          </a:xfrm>
          <a:prstGeom prst="curvedConnector2">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Curved Connector 114"/>
          <p:cNvCxnSpPr>
            <a:stCxn id="72" idx="3"/>
            <a:endCxn id="6" idx="1"/>
          </p:cNvCxnSpPr>
          <p:nvPr/>
        </p:nvCxnSpPr>
        <p:spPr>
          <a:xfrm>
            <a:off x="1918753" y="3325012"/>
            <a:ext cx="2279331" cy="2178"/>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Curved Connector 115"/>
          <p:cNvCxnSpPr>
            <a:stCxn id="87" idx="3"/>
            <a:endCxn id="82" idx="1"/>
          </p:cNvCxnSpPr>
          <p:nvPr/>
        </p:nvCxnSpPr>
        <p:spPr>
          <a:xfrm>
            <a:off x="1372233" y="5598198"/>
            <a:ext cx="552875" cy="3941"/>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stCxn id="82" idx="0"/>
            <a:endCxn id="6" idx="1"/>
          </p:cNvCxnSpPr>
          <p:nvPr/>
        </p:nvCxnSpPr>
        <p:spPr>
          <a:xfrm rot="5400000" flipH="1" flipV="1">
            <a:off x="2466548" y="3359898"/>
            <a:ext cx="1764243" cy="1698829"/>
          </a:xfrm>
          <a:prstGeom prst="curvedConnector2">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1" name="Curved Connector 120"/>
          <p:cNvCxnSpPr>
            <a:stCxn id="15" idx="2"/>
            <a:endCxn id="89" idx="0"/>
          </p:cNvCxnSpPr>
          <p:nvPr/>
        </p:nvCxnSpPr>
        <p:spPr>
          <a:xfrm rot="5400000">
            <a:off x="4192743" y="4610261"/>
            <a:ext cx="931053" cy="4390"/>
          </a:xfrm>
          <a:prstGeom prst="curvedConnector3">
            <a:avLst>
              <a:gd name="adj1" fmla="val 50000"/>
            </a:avLst>
          </a:prstGeom>
          <a:ln w="22225">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2" name="Curved Connector 121"/>
          <p:cNvCxnSpPr>
            <a:stCxn id="67" idx="1"/>
            <a:endCxn id="6" idx="0"/>
          </p:cNvCxnSpPr>
          <p:nvPr/>
        </p:nvCxnSpPr>
        <p:spPr>
          <a:xfrm rot="10800000" flipV="1">
            <a:off x="4660461" y="1326382"/>
            <a:ext cx="1999013" cy="1269287"/>
          </a:xfrm>
          <a:prstGeom prst="curvedConnector2">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4" name="Curved Connector 123"/>
          <p:cNvCxnSpPr>
            <a:stCxn id="14" idx="0"/>
            <a:endCxn id="97" idx="3"/>
          </p:cNvCxnSpPr>
          <p:nvPr/>
        </p:nvCxnSpPr>
        <p:spPr>
          <a:xfrm rot="16200000" flipV="1">
            <a:off x="9326558" y="1360406"/>
            <a:ext cx="1519249" cy="1464268"/>
          </a:xfrm>
          <a:prstGeom prst="curvedConnector2">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a:stCxn id="6" idx="3"/>
            <a:endCxn id="4" idx="1"/>
          </p:cNvCxnSpPr>
          <p:nvPr/>
        </p:nvCxnSpPr>
        <p:spPr>
          <a:xfrm>
            <a:off x="5122836" y="3327190"/>
            <a:ext cx="2328182" cy="1177"/>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stCxn id="6" idx="3"/>
            <a:endCxn id="110" idx="1"/>
          </p:cNvCxnSpPr>
          <p:nvPr/>
        </p:nvCxnSpPr>
        <p:spPr>
          <a:xfrm>
            <a:off x="5122836" y="3327190"/>
            <a:ext cx="2364342" cy="2218898"/>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91" idx="2"/>
            <a:endCxn id="110" idx="0"/>
          </p:cNvCxnSpPr>
          <p:nvPr/>
        </p:nvCxnSpPr>
        <p:spPr>
          <a:xfrm rot="5400000">
            <a:off x="7803041" y="4777096"/>
            <a:ext cx="516571" cy="1"/>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stCxn id="4" idx="3"/>
            <a:endCxn id="14" idx="1"/>
          </p:cNvCxnSpPr>
          <p:nvPr/>
        </p:nvCxnSpPr>
        <p:spPr>
          <a:xfrm>
            <a:off x="8671597" y="3328367"/>
            <a:ext cx="1579981" cy="47"/>
          </a:xfrm>
          <a:prstGeom prst="curvedConnector3">
            <a:avLst>
              <a:gd name="adj1" fmla="val 50000"/>
            </a:avLst>
          </a:prstGeom>
          <a:ln w="22225">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37" name="Picture 136"/>
          <p:cNvPicPr>
            <a:picLocks noChangeAspect="1"/>
          </p:cNvPicPr>
          <p:nvPr/>
        </p:nvPicPr>
        <p:blipFill>
          <a:blip r:embed="rId12">
            <a:duotone>
              <a:schemeClr val="accent3">
                <a:shade val="45000"/>
                <a:satMod val="135000"/>
              </a:schemeClr>
              <a:prstClr val="white"/>
            </a:duotone>
          </a:blip>
          <a:stretch>
            <a:fillRect/>
          </a:stretch>
        </p:blipFill>
        <p:spPr>
          <a:xfrm>
            <a:off x="10480179" y="5164251"/>
            <a:ext cx="676275" cy="752475"/>
          </a:xfrm>
          <a:prstGeom prst="rect">
            <a:avLst/>
          </a:prstGeom>
        </p:spPr>
      </p:pic>
      <p:cxnSp>
        <p:nvCxnSpPr>
          <p:cNvPr id="138" name="Curved Connector 137"/>
          <p:cNvCxnSpPr>
            <a:stCxn id="4" idx="3"/>
            <a:endCxn id="137" idx="1"/>
          </p:cNvCxnSpPr>
          <p:nvPr/>
        </p:nvCxnSpPr>
        <p:spPr>
          <a:xfrm>
            <a:off x="8671597" y="3328367"/>
            <a:ext cx="1808582" cy="2212122"/>
          </a:xfrm>
          <a:prstGeom prst="curvedConnector3">
            <a:avLst>
              <a:gd name="adj1" fmla="val 50000"/>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a:stCxn id="110" idx="3"/>
            <a:endCxn id="137" idx="1"/>
          </p:cNvCxnSpPr>
          <p:nvPr/>
        </p:nvCxnSpPr>
        <p:spPr>
          <a:xfrm flipV="1">
            <a:off x="8635472" y="5540489"/>
            <a:ext cx="1844707" cy="5599"/>
          </a:xfrm>
          <a:prstGeom prst="curvedConnector3">
            <a:avLst>
              <a:gd name="adj1" fmla="val 50000"/>
            </a:avLst>
          </a:prstGeom>
          <a:ln w="2222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7192" name="Group 7191"/>
          <p:cNvGrpSpPr/>
          <p:nvPr/>
        </p:nvGrpSpPr>
        <p:grpSpPr>
          <a:xfrm>
            <a:off x="3251584" y="2583792"/>
            <a:ext cx="2817759" cy="1563138"/>
            <a:chOff x="3251584" y="2727808"/>
            <a:chExt cx="2817759" cy="1563138"/>
          </a:xfrm>
        </p:grpSpPr>
        <p:grpSp>
          <p:nvGrpSpPr>
            <p:cNvPr id="16" name="Group 15"/>
            <p:cNvGrpSpPr>
              <a:grpSpLocks noChangeAspect="1"/>
            </p:cNvGrpSpPr>
            <p:nvPr/>
          </p:nvGrpSpPr>
          <p:grpSpPr>
            <a:xfrm>
              <a:off x="3251584" y="2739686"/>
              <a:ext cx="2817759" cy="1551260"/>
              <a:chOff x="3882304" y="2998141"/>
              <a:chExt cx="3889094" cy="2141062"/>
            </a:xfrm>
          </p:grpSpPr>
          <p:pic>
            <p:nvPicPr>
              <p:cNvPr id="6" name="Picture 5"/>
              <p:cNvPicPr>
                <a:picLocks noChangeAspect="1"/>
              </p:cNvPicPr>
              <p:nvPr/>
            </p:nvPicPr>
            <p:blipFill>
              <a:blip r:embed="rId3"/>
              <a:stretch>
                <a:fillRect/>
              </a:stretch>
            </p:blipFill>
            <p:spPr>
              <a:xfrm>
                <a:off x="5188671" y="2998141"/>
                <a:ext cx="1276350" cy="2019300"/>
              </a:xfrm>
              <a:prstGeom prst="rect">
                <a:avLst/>
              </a:prstGeom>
            </p:spPr>
          </p:pic>
          <p:sp>
            <p:nvSpPr>
              <p:cNvPr id="15" name="TextBox 14"/>
              <p:cNvSpPr txBox="1"/>
              <p:nvPr/>
            </p:nvSpPr>
            <p:spPr>
              <a:xfrm>
                <a:off x="3882304" y="4629448"/>
                <a:ext cx="3889094" cy="509755"/>
              </a:xfrm>
              <a:prstGeom prst="rect">
                <a:avLst/>
              </a:prstGeom>
              <a:noFill/>
            </p:spPr>
            <p:txBody>
              <a:bodyPr wrap="none" rtlCol="0">
                <a:spAutoFit/>
              </a:bodyPr>
              <a:lstStyle/>
              <a:p>
                <a:pPr algn="ctr"/>
                <a:r>
                  <a:rPr lang="en-US" dirty="0" smtClean="0"/>
                  <a:t>Vaccination Codes Database</a:t>
                </a:r>
                <a:endParaRPr lang="en-US" dirty="0"/>
              </a:p>
            </p:txBody>
          </p:sp>
        </p:grpSp>
        <p:pic>
          <p:nvPicPr>
            <p:cNvPr id="152" name="Picture 151"/>
            <p:cNvPicPr>
              <a:picLocks noChangeAspect="1"/>
            </p:cNvPicPr>
            <p:nvPr/>
          </p:nvPicPr>
          <p:blipFill rotWithShape="1">
            <a:blip r:embed="rId13" cstate="print">
              <a:extLst>
                <a:ext uri="{28A0092B-C50C-407E-A947-70E740481C1C}">
                  <a14:useLocalDpi xmlns:a14="http://schemas.microsoft.com/office/drawing/2010/main" val="0"/>
                </a:ext>
              </a:extLst>
            </a:blip>
            <a:srcRect r="65629" b="7461"/>
            <a:stretch/>
          </p:blipFill>
          <p:spPr>
            <a:xfrm>
              <a:off x="4766602" y="2727808"/>
              <a:ext cx="421395" cy="412974"/>
            </a:xfrm>
            <a:prstGeom prst="rect">
              <a:avLst/>
            </a:prstGeom>
          </p:spPr>
        </p:pic>
      </p:grpSp>
      <p:pic>
        <p:nvPicPr>
          <p:cNvPr id="57" name="Picture 4" descr="Rest API icon PNG and SVG Vector Free Download"/>
          <p:cNvPicPr>
            <a:picLocks noChangeAspect="1" noChangeArrowheads="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33989" y="2644437"/>
            <a:ext cx="1667147" cy="1364326"/>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a:grpSpLocks noChangeAspect="1"/>
          </p:cNvGrpSpPr>
          <p:nvPr/>
        </p:nvGrpSpPr>
        <p:grpSpPr>
          <a:xfrm>
            <a:off x="6453294" y="764704"/>
            <a:ext cx="1122423" cy="1276845"/>
            <a:chOff x="4818052" y="2998141"/>
            <a:chExt cx="2017620" cy="2295203"/>
          </a:xfrm>
        </p:grpSpPr>
        <p:pic>
          <p:nvPicPr>
            <p:cNvPr id="67" name="Picture 66"/>
            <p:cNvPicPr>
              <a:picLocks noChangeAspect="1"/>
            </p:cNvPicPr>
            <p:nvPr/>
          </p:nvPicPr>
          <p:blipFill>
            <a:blip r:embed="rId3"/>
            <a:stretch>
              <a:fillRect/>
            </a:stretch>
          </p:blipFill>
          <p:spPr>
            <a:xfrm>
              <a:off x="5188671" y="2998141"/>
              <a:ext cx="1276350" cy="2019300"/>
            </a:xfrm>
            <a:prstGeom prst="rect">
              <a:avLst/>
            </a:prstGeom>
          </p:spPr>
        </p:pic>
        <p:sp>
          <p:nvSpPr>
            <p:cNvPr id="68" name="TextBox 67"/>
            <p:cNvSpPr txBox="1"/>
            <p:nvPr/>
          </p:nvSpPr>
          <p:spPr>
            <a:xfrm>
              <a:off x="4818052" y="4629448"/>
              <a:ext cx="2017620" cy="663896"/>
            </a:xfrm>
            <a:prstGeom prst="rect">
              <a:avLst/>
            </a:prstGeom>
            <a:noFill/>
          </p:spPr>
          <p:txBody>
            <a:bodyPr wrap="none" rtlCol="0">
              <a:spAutoFit/>
            </a:bodyPr>
            <a:lstStyle/>
            <a:p>
              <a:pPr algn="ctr"/>
              <a:r>
                <a:rPr lang="fr-BE" dirty="0" err="1" smtClean="0"/>
                <a:t>Sciensano</a:t>
              </a:r>
              <a:endParaRPr lang="fr-BE" dirty="0"/>
            </a:p>
          </p:txBody>
        </p:sp>
      </p:grpSp>
      <p:cxnSp>
        <p:nvCxnSpPr>
          <p:cNvPr id="69" name="Curved Connector 68"/>
          <p:cNvCxnSpPr>
            <a:stCxn id="97" idx="1"/>
            <a:endCxn id="67" idx="3"/>
          </p:cNvCxnSpPr>
          <p:nvPr/>
        </p:nvCxnSpPr>
        <p:spPr>
          <a:xfrm rot="10800000">
            <a:off x="7369521" y="1326383"/>
            <a:ext cx="1274481" cy="6532"/>
          </a:xfrm>
          <a:prstGeom prst="curvedConnector3">
            <a:avLst>
              <a:gd name="adj1" fmla="val 50000"/>
            </a:avLst>
          </a:prstGeom>
          <a:ln w="22225">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5342911" y="1985438"/>
            <a:ext cx="1357359" cy="1205420"/>
            <a:chOff x="4655626" y="6311062"/>
            <a:chExt cx="1357359" cy="1205420"/>
          </a:xfrm>
        </p:grpSpPr>
        <p:pic>
          <p:nvPicPr>
            <p:cNvPr id="71" name="Picture 7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27063" y="6311062"/>
              <a:ext cx="881982" cy="293994"/>
            </a:xfrm>
            <a:prstGeom prst="rect">
              <a:avLst/>
            </a:prstGeom>
          </p:spPr>
        </p:pic>
        <p:sp>
          <p:nvSpPr>
            <p:cNvPr id="74" name="TextBox 73"/>
            <p:cNvSpPr txBox="1"/>
            <p:nvPr/>
          </p:nvSpPr>
          <p:spPr>
            <a:xfrm>
              <a:off x="4655626" y="6593152"/>
              <a:ext cx="1357359" cy="923330"/>
            </a:xfrm>
            <a:prstGeom prst="rect">
              <a:avLst/>
            </a:prstGeom>
            <a:noFill/>
          </p:spPr>
          <p:txBody>
            <a:bodyPr wrap="none" rtlCol="0">
              <a:spAutoFit/>
            </a:bodyPr>
            <a:lstStyle/>
            <a:p>
              <a:r>
                <a:rPr lang="fr-BE" b="1" dirty="0" smtClean="0">
                  <a:solidFill>
                    <a:srgbClr val="555150"/>
                  </a:solidFill>
                </a:rPr>
                <a:t>IUAM</a:t>
              </a:r>
            </a:p>
            <a:p>
              <a:r>
                <a:rPr lang="fr-BE" b="1" dirty="0" smtClean="0">
                  <a:solidFill>
                    <a:srgbClr val="555150"/>
                  </a:solidFill>
                </a:rPr>
                <a:t>API </a:t>
              </a:r>
              <a:r>
                <a:rPr lang="fr-BE" b="1" dirty="0" err="1" smtClean="0">
                  <a:solidFill>
                    <a:srgbClr val="555150"/>
                  </a:solidFill>
                </a:rPr>
                <a:t>gateway</a:t>
              </a:r>
              <a:endParaRPr lang="fr-BE" b="1" dirty="0" smtClean="0">
                <a:solidFill>
                  <a:srgbClr val="555150"/>
                </a:solidFill>
              </a:endParaRPr>
            </a:p>
            <a:p>
              <a:r>
                <a:rPr lang="fr-BE" b="1" dirty="0" err="1" smtClean="0">
                  <a:solidFill>
                    <a:srgbClr val="555150"/>
                  </a:solidFill>
                </a:rPr>
                <a:t>ConsultRN</a:t>
              </a:r>
              <a:endParaRPr lang="fr-BE" b="1" dirty="0" smtClean="0">
                <a:solidFill>
                  <a:srgbClr val="555150"/>
                </a:solidFill>
              </a:endParaRPr>
            </a:p>
          </p:txBody>
        </p:sp>
      </p:grpSp>
    </p:spTree>
    <p:extLst>
      <p:ext uri="{BB962C8B-B14F-4D97-AF65-F5344CB8AC3E}">
        <p14:creationId xmlns:p14="http://schemas.microsoft.com/office/powerpoint/2010/main" val="389921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par>
                                <p:cTn id="11" presetID="10"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par>
                                <p:cTn id="23" presetID="10" presetClass="entr" presetSubtype="0" fill="hold" nodeType="with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500"/>
                                        <p:tgtEl>
                                          <p:spTgt spid="120"/>
                                        </p:tgtEl>
                                      </p:cBhvr>
                                    </p:animEffect>
                                  </p:childTnLst>
                                </p:cTn>
                              </p:par>
                              <p:par>
                                <p:cTn id="26" presetID="10" presetClass="entr" presetSubtype="0"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animEffect transition="in" filter="fade">
                                      <p:cBhvr>
                                        <p:cTn id="31" dur="500"/>
                                        <p:tgtEl>
                                          <p:spTgt spid="86"/>
                                        </p:tgtEl>
                                      </p:cBhvr>
                                    </p:animEffect>
                                  </p:childTnLst>
                                </p:cTn>
                              </p:par>
                              <p:par>
                                <p:cTn id="32" presetID="10"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par>
                                <p:cTn id="35" presetID="10" presetClass="entr" presetSubtype="0"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par>
                                <p:cTn id="38" presetID="10" presetClass="entr" presetSubtype="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fade">
                                      <p:cBhvr>
                                        <p:cTn id="45" dur="500"/>
                                        <p:tgtEl>
                                          <p:spTgt spid="125"/>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500"/>
                                        <p:tgtEl>
                                          <p:spTgt spid="134"/>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par>
                                <p:cTn id="58" presetID="10" presetClass="entr" presetSubtype="0" fill="hold"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500"/>
                                        <p:tgtEl>
                                          <p:spTgt spid="1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4"/>
                                        </p:tgtEl>
                                        <p:attrNameLst>
                                          <p:attrName>style.visibility</p:attrName>
                                        </p:attrNameLst>
                                      </p:cBhvr>
                                      <p:to>
                                        <p:strVal val="visible"/>
                                      </p:to>
                                    </p:set>
                                    <p:animEffect transition="in" filter="fade">
                                      <p:cBhvr>
                                        <p:cTn id="65" dur="500"/>
                                        <p:tgtEl>
                                          <p:spTgt spid="1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26"/>
                                        </p:tgtEl>
                                        <p:attrNameLst>
                                          <p:attrName>style.visibility</p:attrName>
                                        </p:attrNameLst>
                                      </p:cBhvr>
                                      <p:to>
                                        <p:strVal val="visible"/>
                                      </p:to>
                                    </p:set>
                                    <p:animEffect transition="in" filter="fade">
                                      <p:cBhvr>
                                        <p:cTn id="70" dur="500"/>
                                        <p:tgtEl>
                                          <p:spTgt spid="126"/>
                                        </p:tgtEl>
                                      </p:cBhvr>
                                    </p:animEffect>
                                  </p:childTnLst>
                                </p:cTn>
                              </p:par>
                              <p:par>
                                <p:cTn id="71" presetID="10"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childTnLst>
                                </p:cTn>
                              </p:par>
                              <p:par>
                                <p:cTn id="74" presetID="10" presetClass="entr" presetSubtype="0" fill="hold"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21"/>
                                        </p:tgtEl>
                                        <p:attrNameLst>
                                          <p:attrName>style.visibility</p:attrName>
                                        </p:attrNameLst>
                                      </p:cBhvr>
                                      <p:to>
                                        <p:strVal val="visible"/>
                                      </p:to>
                                    </p:set>
                                    <p:animEffect transition="in" filter="fade">
                                      <p:cBhvr>
                                        <p:cTn id="84" dur="500"/>
                                        <p:tgtEl>
                                          <p:spTgt spid="121"/>
                                        </p:tgtEl>
                                      </p:cBhvr>
                                    </p:animEffect>
                                  </p:childTnLst>
                                </p:cTn>
                              </p:par>
                              <p:par>
                                <p:cTn id="85" presetID="10" presetClass="entr" presetSubtype="0" fill="hold"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1000"/>
                                        <p:tgtEl>
                                          <p:spTgt spid="70"/>
                                        </p:tgtEl>
                                      </p:cBhvr>
                                    </p:animEffect>
                                    <p:anim calcmode="lin" valueType="num">
                                      <p:cBhvr>
                                        <p:cTn id="98" dur="1000" fill="hold"/>
                                        <p:tgtEl>
                                          <p:spTgt spid="70"/>
                                        </p:tgtEl>
                                        <p:attrNameLst>
                                          <p:attrName>ppt_x</p:attrName>
                                        </p:attrNameLst>
                                      </p:cBhvr>
                                      <p:tavLst>
                                        <p:tav tm="0">
                                          <p:val>
                                            <p:strVal val="#ppt_x"/>
                                          </p:val>
                                        </p:tav>
                                        <p:tav tm="100000">
                                          <p:val>
                                            <p:strVal val="#ppt_x"/>
                                          </p:val>
                                        </p:tav>
                                      </p:tavLst>
                                    </p:anim>
                                    <p:anim calcmode="lin" valueType="num">
                                      <p:cBhvr>
                                        <p:cTn id="9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Vaccinatie: een paar cijfers</a:t>
            </a:r>
            <a:endParaRPr lang="nl-BE"/>
          </a:p>
        </p:txBody>
      </p:sp>
      <p:sp>
        <p:nvSpPr>
          <p:cNvPr id="3" name="Content Placeholder 2"/>
          <p:cNvSpPr>
            <a:spLocks noGrp="1"/>
          </p:cNvSpPr>
          <p:nvPr>
            <p:ph idx="1"/>
          </p:nvPr>
        </p:nvSpPr>
        <p:spPr/>
        <p:txBody>
          <a:bodyPr/>
          <a:lstStyle/>
          <a:p>
            <a:r>
              <a:rPr lang="nl-BE" dirty="0" err="1" smtClean="0"/>
              <a:t>Vaccination</a:t>
            </a:r>
            <a:r>
              <a:rPr lang="nl-BE" dirty="0" smtClean="0"/>
              <a:t> Codes Database</a:t>
            </a:r>
          </a:p>
          <a:p>
            <a:pPr lvl="1"/>
            <a:r>
              <a:rPr lang="nl-BE" dirty="0" smtClean="0"/>
              <a:t>primaire vaccinatie</a:t>
            </a:r>
          </a:p>
          <a:p>
            <a:pPr lvl="2"/>
            <a:r>
              <a:rPr lang="nl-BE" dirty="0" smtClean="0"/>
              <a:t>10,2 M burgers uitgenodigd</a:t>
            </a:r>
          </a:p>
          <a:p>
            <a:pPr lvl="2"/>
            <a:r>
              <a:rPr lang="nl-BE" dirty="0" smtClean="0"/>
              <a:t>9 M burgers gevaccineerd</a:t>
            </a:r>
          </a:p>
          <a:p>
            <a:pPr lvl="1"/>
            <a:r>
              <a:rPr lang="nl-BE" dirty="0" smtClean="0"/>
              <a:t>39,2 M berichten werden verstuurd</a:t>
            </a:r>
          </a:p>
          <a:p>
            <a:pPr lvl="2"/>
            <a:r>
              <a:rPr lang="nl-BE" dirty="0" smtClean="0"/>
              <a:t>verschillende kanalen: brieven, e-mails, SMS</a:t>
            </a:r>
          </a:p>
          <a:p>
            <a:pPr lvl="2"/>
            <a:r>
              <a:rPr lang="nl-BE" dirty="0" smtClean="0"/>
              <a:t>eerste uitnodiging &amp; herinnering</a:t>
            </a:r>
          </a:p>
          <a:p>
            <a:pPr lvl="2"/>
            <a:r>
              <a:rPr lang="nl-BE" dirty="0" smtClean="0"/>
              <a:t>verschillende campagnes: primaire vaccinatie, extra dosis &amp; booster</a:t>
            </a:r>
          </a:p>
          <a:p>
            <a:endParaRPr lang="en-US" dirty="0" smtClean="0"/>
          </a:p>
          <a:p>
            <a:r>
              <a:rPr lang="nl-BE" dirty="0" smtClean="0"/>
              <a:t>API oproepen: ~1.1 M per dag tijdens werkdagen</a:t>
            </a:r>
          </a:p>
          <a:p>
            <a:pPr lvl="1"/>
            <a:endParaRPr lang="en-US" dirty="0"/>
          </a:p>
        </p:txBody>
      </p:sp>
    </p:spTree>
    <p:extLst>
      <p:ext uri="{BB962C8B-B14F-4D97-AF65-F5344CB8AC3E}">
        <p14:creationId xmlns:p14="http://schemas.microsoft.com/office/powerpoint/2010/main" val="287237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hebben we geleerd ?</a:t>
            </a:r>
            <a:endParaRPr lang="nl-BE" dirty="0"/>
          </a:p>
        </p:txBody>
      </p:sp>
      <p:sp>
        <p:nvSpPr>
          <p:cNvPr id="3" name="Tijdelijke aanduiding voor inhoud 2"/>
          <p:cNvSpPr>
            <a:spLocks noGrp="1"/>
          </p:cNvSpPr>
          <p:nvPr>
            <p:ph idx="1"/>
          </p:nvPr>
        </p:nvSpPr>
        <p:spPr/>
        <p:txBody>
          <a:bodyPr>
            <a:normAutofit/>
          </a:bodyPr>
          <a:lstStyle/>
          <a:p>
            <a:r>
              <a:rPr lang="nl-BE" dirty="0"/>
              <a:t>Bij de ontwikkeling van informatiesystemen in de sociale en de gezondheidssector wordt al jaren de nadruk gelegd op een solide, </a:t>
            </a:r>
            <a:r>
              <a:rPr lang="nl-BE" dirty="0" err="1"/>
              <a:t>sectorbrede</a:t>
            </a:r>
            <a:r>
              <a:rPr lang="nl-BE" dirty="0"/>
              <a:t> </a:t>
            </a:r>
            <a:r>
              <a:rPr lang="nl-BE" dirty="0" smtClean="0"/>
              <a:t>architectuur</a:t>
            </a:r>
          </a:p>
          <a:p>
            <a:pPr lvl="1"/>
            <a:r>
              <a:rPr lang="nl-BE" dirty="0" smtClean="0"/>
              <a:t>delen </a:t>
            </a:r>
            <a:r>
              <a:rPr lang="nl-BE" dirty="0"/>
              <a:t>van infrastructuur en </a:t>
            </a:r>
            <a:r>
              <a:rPr lang="nl-BE" dirty="0" smtClean="0"/>
              <a:t>platformen</a:t>
            </a:r>
          </a:p>
          <a:p>
            <a:pPr lvl="1"/>
            <a:r>
              <a:rPr lang="nl-BE" dirty="0" smtClean="0"/>
              <a:t>hergebruik </a:t>
            </a:r>
            <a:r>
              <a:rPr lang="nl-BE" dirty="0"/>
              <a:t>van gegevens, diensten en </a:t>
            </a:r>
            <a:r>
              <a:rPr lang="nl-BE" dirty="0" smtClean="0"/>
              <a:t>componenten </a:t>
            </a:r>
            <a:r>
              <a:rPr lang="nl-BE" dirty="0"/>
              <a:t>beschreven in een publiek toegankelijke </a:t>
            </a:r>
            <a:r>
              <a:rPr lang="nl-BE" dirty="0" smtClean="0"/>
              <a:t>catalogus</a:t>
            </a:r>
          </a:p>
          <a:p>
            <a:pPr lvl="1"/>
            <a:r>
              <a:rPr lang="nl-BE" dirty="0" smtClean="0"/>
              <a:t>geïntegreerde </a:t>
            </a:r>
            <a:r>
              <a:rPr lang="nl-BE" dirty="0"/>
              <a:t>dienstverlening aan eindgebruikers, ondersteund door </a:t>
            </a:r>
            <a:r>
              <a:rPr lang="nl-BE" dirty="0" err="1" smtClean="0"/>
              <a:t>API's</a:t>
            </a:r>
            <a:endParaRPr lang="nl-BE" dirty="0" smtClean="0"/>
          </a:p>
          <a:p>
            <a:pPr lvl="1"/>
            <a:r>
              <a:rPr lang="nl-BE" dirty="0" smtClean="0"/>
              <a:t>participatieve </a:t>
            </a:r>
            <a:r>
              <a:rPr lang="nl-BE" dirty="0" err="1"/>
              <a:t>governance</a:t>
            </a:r>
            <a:r>
              <a:rPr lang="nl-BE" dirty="0"/>
              <a:t> bij de ontwikkeling van de systemen, tot op het niveau van de </a:t>
            </a:r>
            <a:r>
              <a:rPr lang="nl-BE" dirty="0" smtClean="0"/>
              <a:t>beleidsmakers</a:t>
            </a:r>
          </a:p>
          <a:p>
            <a:endParaRPr lang="nl-BE" dirty="0" smtClean="0"/>
          </a:p>
          <a:p>
            <a:r>
              <a:rPr lang="nl-BE" dirty="0" smtClean="0"/>
              <a:t>Dankzij </a:t>
            </a:r>
            <a:r>
              <a:rPr lang="nl-BE" dirty="0"/>
              <a:t>deze aanpak </a:t>
            </a:r>
            <a:r>
              <a:rPr lang="nl-BE" dirty="0" smtClean="0"/>
              <a:t>konden </a:t>
            </a:r>
            <a:r>
              <a:rPr lang="nl-BE" dirty="0"/>
              <a:t>de informatiesystemen en apps </a:t>
            </a:r>
            <a:r>
              <a:rPr lang="nl-BE" dirty="0" smtClean="0"/>
              <a:t>ingezet </a:t>
            </a:r>
            <a:r>
              <a:rPr lang="nl-BE" dirty="0"/>
              <a:t>in de strijd tegen de </a:t>
            </a:r>
            <a:r>
              <a:rPr lang="nl-BE" dirty="0" smtClean="0"/>
              <a:t>COVID-19-pandemie zeer snel, tegen een lage kost en met een gepaste functionaliteit worden ontwikkeld, en flexibel worden </a:t>
            </a:r>
            <a:r>
              <a:rPr lang="nl-BE" dirty="0"/>
              <a:t>aangepast in functie van de veranderende situatie en de evoluerende wetenschappelijke </a:t>
            </a:r>
            <a:r>
              <a:rPr lang="nl-BE" dirty="0" smtClean="0"/>
              <a:t>inzichten</a:t>
            </a:r>
          </a:p>
        </p:txBody>
      </p:sp>
    </p:spTree>
    <p:extLst>
      <p:ext uri="{BB962C8B-B14F-4D97-AF65-F5344CB8AC3E}">
        <p14:creationId xmlns:p14="http://schemas.microsoft.com/office/powerpoint/2010/main" val="3819068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hebben we geleerd ?</a:t>
            </a:r>
            <a:endParaRPr lang="nl-BE" dirty="0"/>
          </a:p>
        </p:txBody>
      </p:sp>
      <p:sp>
        <p:nvSpPr>
          <p:cNvPr id="3" name="Tijdelijke aanduiding voor inhoud 2"/>
          <p:cNvSpPr>
            <a:spLocks noGrp="1"/>
          </p:cNvSpPr>
          <p:nvPr>
            <p:ph idx="1"/>
          </p:nvPr>
        </p:nvSpPr>
        <p:spPr/>
        <p:txBody>
          <a:bodyPr/>
          <a:lstStyle/>
          <a:p>
            <a:r>
              <a:rPr lang="nl-BE" dirty="0"/>
              <a:t>Bepaalde processen zijn onder druk van de crisis aanzienlijk </a:t>
            </a:r>
            <a:r>
              <a:rPr lang="nl-BE" dirty="0" smtClean="0"/>
              <a:t>vereenvoudigd en nieuwe werkwijzen zijn ingeburgerd geraakt</a:t>
            </a:r>
          </a:p>
          <a:p>
            <a:pPr lvl="1"/>
            <a:r>
              <a:rPr lang="nl-BE" dirty="0" smtClean="0"/>
              <a:t>voorschrijven van testen door ruimere groep van artsen</a:t>
            </a:r>
          </a:p>
          <a:p>
            <a:pPr lvl="1"/>
            <a:r>
              <a:rPr lang="nl-BE" dirty="0" smtClean="0"/>
              <a:t>geïntegreerde ontsluiting van testresultaten voor artsen van collectiviteiten</a:t>
            </a:r>
          </a:p>
          <a:p>
            <a:pPr lvl="1"/>
            <a:r>
              <a:rPr lang="nl-BE" dirty="0" err="1" smtClean="0"/>
              <a:t>self</a:t>
            </a:r>
            <a:r>
              <a:rPr lang="nl-BE" dirty="0" smtClean="0"/>
              <a:t> assessment toepassingen</a:t>
            </a:r>
          </a:p>
          <a:p>
            <a:pPr lvl="1"/>
            <a:r>
              <a:rPr lang="nl-BE" dirty="0" smtClean="0"/>
              <a:t>raadpleging op afstand</a:t>
            </a:r>
          </a:p>
          <a:p>
            <a:pPr lvl="1"/>
            <a:r>
              <a:rPr lang="nl-BE" dirty="0" err="1" smtClean="0"/>
              <a:t>self</a:t>
            </a:r>
            <a:r>
              <a:rPr lang="nl-BE" dirty="0" smtClean="0"/>
              <a:t> service inzake afladen van quarantaine-attesten</a:t>
            </a:r>
          </a:p>
          <a:p>
            <a:pPr lvl="1"/>
            <a:r>
              <a:rPr lang="nl-BE" dirty="0" smtClean="0"/>
              <a:t>…</a:t>
            </a:r>
          </a:p>
          <a:p>
            <a:r>
              <a:rPr lang="nl-BE" dirty="0" smtClean="0"/>
              <a:t>Op deze verworvenheden moet verder worden gebouwd voor</a:t>
            </a:r>
          </a:p>
          <a:p>
            <a:pPr lvl="1"/>
            <a:r>
              <a:rPr lang="nl-BE" dirty="0" smtClean="0"/>
              <a:t>verdere verhoging van toegevoegde waarde van toepassingen</a:t>
            </a:r>
          </a:p>
          <a:p>
            <a:pPr lvl="1"/>
            <a:r>
              <a:rPr lang="nl-BE" dirty="0" smtClean="0"/>
              <a:t>verdere vermindering van administratieve lasten</a:t>
            </a:r>
          </a:p>
          <a:p>
            <a:pPr lvl="1"/>
            <a:r>
              <a:rPr lang="nl-BE" dirty="0" smtClean="0"/>
              <a:t>inzet van ICT als </a:t>
            </a:r>
            <a:r>
              <a:rPr lang="nl-BE" dirty="0" err="1" smtClean="0"/>
              <a:t>enabler</a:t>
            </a:r>
            <a:r>
              <a:rPr lang="nl-BE" dirty="0" smtClean="0"/>
              <a:t> voor nieuwe soorten dienstverlening</a:t>
            </a:r>
          </a:p>
          <a:p>
            <a:pPr lvl="1"/>
            <a:endParaRPr lang="nl-BE" dirty="0"/>
          </a:p>
          <a:p>
            <a:endParaRPr lang="nl-BE" dirty="0"/>
          </a:p>
        </p:txBody>
      </p:sp>
    </p:spTree>
    <p:extLst>
      <p:ext uri="{BB962C8B-B14F-4D97-AF65-F5344CB8AC3E}">
        <p14:creationId xmlns:p14="http://schemas.microsoft.com/office/powerpoint/2010/main" val="4018886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hebben we geleerd ?</a:t>
            </a:r>
            <a:endParaRPr lang="nl-BE" dirty="0"/>
          </a:p>
        </p:txBody>
      </p:sp>
      <p:sp>
        <p:nvSpPr>
          <p:cNvPr id="3" name="Tijdelijke aanduiding voor inhoud 2"/>
          <p:cNvSpPr>
            <a:spLocks noGrp="1"/>
          </p:cNvSpPr>
          <p:nvPr>
            <p:ph idx="1"/>
          </p:nvPr>
        </p:nvSpPr>
        <p:spPr/>
        <p:txBody>
          <a:bodyPr/>
          <a:lstStyle/>
          <a:p>
            <a:r>
              <a:rPr lang="nl-BE" dirty="0" smtClean="0"/>
              <a:t>Een aantal informatiesystemen en de gebruikswijzen zijn echter aanzienlijk vatbaar voor verbetering</a:t>
            </a:r>
          </a:p>
          <a:p>
            <a:pPr lvl="1"/>
            <a:r>
              <a:rPr lang="nl-BE" dirty="0" smtClean="0"/>
              <a:t>personal health viewer</a:t>
            </a:r>
          </a:p>
          <a:p>
            <a:pPr lvl="2"/>
            <a:r>
              <a:rPr lang="nl-BE" dirty="0" smtClean="0"/>
              <a:t>gebruiksvriendelijkheid</a:t>
            </a:r>
          </a:p>
          <a:p>
            <a:pPr lvl="2"/>
            <a:r>
              <a:rPr lang="nl-BE" dirty="0" smtClean="0"/>
              <a:t>veel verdergaande integratie met authentieke bronnen via </a:t>
            </a:r>
            <a:r>
              <a:rPr lang="nl-BE" dirty="0" err="1" smtClean="0"/>
              <a:t>APIs</a:t>
            </a:r>
            <a:endParaRPr lang="nl-BE" dirty="0" smtClean="0"/>
          </a:p>
          <a:p>
            <a:pPr lvl="2"/>
            <a:r>
              <a:rPr lang="nl-BE" dirty="0" smtClean="0"/>
              <a:t>gestandaardiseerde werkwijzen inzake ontsluiting van gezondheidsgegevens over alle authentieke bronnen en hubs heen</a:t>
            </a:r>
          </a:p>
          <a:p>
            <a:pPr lvl="1"/>
            <a:r>
              <a:rPr lang="nl-BE" dirty="0" smtClean="0"/>
              <a:t>communicatie via SMS is niet optimaal</a:t>
            </a:r>
          </a:p>
          <a:p>
            <a:pPr lvl="2"/>
            <a:r>
              <a:rPr lang="nl-BE" dirty="0" smtClean="0"/>
              <a:t>te beperkte mogelijkheden (160 alfanumerieke karakters)</a:t>
            </a:r>
          </a:p>
          <a:p>
            <a:pPr lvl="2"/>
            <a:r>
              <a:rPr lang="nl-BE" dirty="0" smtClean="0"/>
              <a:t>te duur</a:t>
            </a:r>
          </a:p>
          <a:p>
            <a:pPr lvl="2"/>
            <a:r>
              <a:rPr lang="nl-BE" dirty="0" smtClean="0"/>
              <a:t>onvoldoende veilig</a:t>
            </a:r>
          </a:p>
          <a:p>
            <a:r>
              <a:rPr lang="nl-BE" dirty="0" smtClean="0"/>
              <a:t>Degelijke mobiele apps zijn zeer succesvol</a:t>
            </a:r>
          </a:p>
          <a:p>
            <a:pPr lvl="1"/>
            <a:r>
              <a:rPr lang="nl-BE" dirty="0" err="1"/>
              <a:t>Coronalert</a:t>
            </a:r>
            <a:r>
              <a:rPr lang="nl-BE" dirty="0"/>
              <a:t>: 3,9 miljoen keer gedownload</a:t>
            </a:r>
          </a:p>
          <a:p>
            <a:pPr lvl="1"/>
            <a:r>
              <a:rPr lang="nl-BE" dirty="0" err="1"/>
              <a:t>CovidSafe</a:t>
            </a:r>
            <a:r>
              <a:rPr lang="nl-BE" dirty="0"/>
              <a:t>: 8,6 miljoen keer </a:t>
            </a:r>
            <a:r>
              <a:rPr lang="nl-BE" dirty="0" smtClean="0"/>
              <a:t>gedownload</a:t>
            </a:r>
          </a:p>
          <a:p>
            <a:pPr lvl="1"/>
            <a:endParaRPr lang="nl-BE" dirty="0" smtClean="0"/>
          </a:p>
          <a:p>
            <a:endParaRPr lang="nl-BE" dirty="0"/>
          </a:p>
        </p:txBody>
      </p:sp>
    </p:spTree>
    <p:extLst>
      <p:ext uri="{BB962C8B-B14F-4D97-AF65-F5344CB8AC3E}">
        <p14:creationId xmlns:p14="http://schemas.microsoft.com/office/powerpoint/2010/main" val="333953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Voorbeeld van nieuw initiatief: </a:t>
            </a:r>
            <a:r>
              <a:rPr lang="nl-BE" dirty="0" err="1" smtClean="0"/>
              <a:t>GovApp</a:t>
            </a:r>
            <a:endParaRPr lang="nl-BE" dirty="0"/>
          </a:p>
        </p:txBody>
      </p:sp>
      <p:sp>
        <p:nvSpPr>
          <p:cNvPr id="3" name="Content Placeholder 2"/>
          <p:cNvSpPr>
            <a:spLocks noGrp="1"/>
          </p:cNvSpPr>
          <p:nvPr>
            <p:ph idx="1"/>
          </p:nvPr>
        </p:nvSpPr>
        <p:spPr/>
        <p:txBody>
          <a:bodyPr>
            <a:normAutofit/>
          </a:bodyPr>
          <a:lstStyle/>
          <a:p>
            <a:r>
              <a:rPr lang="nl-BE" dirty="0" smtClean="0"/>
              <a:t>Vervangt de </a:t>
            </a:r>
            <a:r>
              <a:rPr lang="nl-BE" dirty="0" err="1" smtClean="0"/>
              <a:t>SMS-berichten</a:t>
            </a:r>
            <a:r>
              <a:rPr lang="nl-BE" dirty="0" smtClean="0"/>
              <a:t>  </a:t>
            </a:r>
          </a:p>
          <a:p>
            <a:r>
              <a:rPr lang="nl-BE" dirty="0" smtClean="0"/>
              <a:t>Via deze </a:t>
            </a:r>
            <a:r>
              <a:rPr lang="nl-BE" dirty="0" err="1" smtClean="0"/>
              <a:t>GovApp</a:t>
            </a:r>
            <a:r>
              <a:rPr lang="nl-BE" dirty="0" smtClean="0"/>
              <a:t> </a:t>
            </a:r>
          </a:p>
          <a:p>
            <a:pPr lvl="1"/>
            <a:r>
              <a:rPr lang="nl-BE" dirty="0" smtClean="0"/>
              <a:t>informatie over COVID-19-beleid</a:t>
            </a:r>
          </a:p>
          <a:p>
            <a:pPr lvl="1"/>
            <a:r>
              <a:rPr lang="nl-BE" dirty="0" smtClean="0"/>
              <a:t>meldingen zoals CTPC-codes of </a:t>
            </a:r>
            <a:r>
              <a:rPr lang="nl-BE" dirty="0" err="1" smtClean="0"/>
              <a:t>hoogrisico</a:t>
            </a:r>
            <a:r>
              <a:rPr lang="nl-BE" dirty="0" smtClean="0"/>
              <a:t>-contacten </a:t>
            </a:r>
          </a:p>
          <a:p>
            <a:pPr lvl="1"/>
            <a:r>
              <a:rPr lang="nl-BE" dirty="0" smtClean="0"/>
              <a:t>andere informatie in de toekomst</a:t>
            </a:r>
          </a:p>
          <a:p>
            <a:r>
              <a:rPr lang="nl-BE" dirty="0" smtClean="0"/>
              <a:t>Voordelen</a:t>
            </a:r>
          </a:p>
          <a:p>
            <a:pPr lvl="1"/>
            <a:r>
              <a:rPr lang="nl-BE" dirty="0" smtClean="0"/>
              <a:t>langere berichten</a:t>
            </a:r>
          </a:p>
          <a:p>
            <a:pPr lvl="1"/>
            <a:r>
              <a:rPr lang="nl-BE" dirty="0" smtClean="0"/>
              <a:t>beter beschermd tegen fraude of identiteitsdiefstal</a:t>
            </a:r>
          </a:p>
          <a:p>
            <a:pPr lvl="1"/>
            <a:r>
              <a:rPr lang="nl-BE" dirty="0" smtClean="0"/>
              <a:t>verzending volledig gratis</a:t>
            </a:r>
          </a:p>
          <a:p>
            <a:r>
              <a:rPr lang="nl-BE" dirty="0" err="1" smtClean="0"/>
              <a:t>GovApp</a:t>
            </a:r>
            <a:r>
              <a:rPr lang="nl-BE" dirty="0" smtClean="0"/>
              <a:t> vraagt niet naar je identiteit</a:t>
            </a:r>
          </a:p>
          <a:p>
            <a:pPr lvl="1"/>
            <a:r>
              <a:rPr lang="nl-BE" dirty="0" smtClean="0"/>
              <a:t>mobiel nummer is de basis voor de communicatie</a:t>
            </a:r>
          </a:p>
          <a:p>
            <a:r>
              <a:rPr lang="nl-BE" dirty="0" smtClean="0"/>
              <a:t>Bruikbaar op smartphones en tablets op basis van Android en iOS</a:t>
            </a:r>
            <a:endParaRPr lang="nl-BE" dirty="0"/>
          </a:p>
        </p:txBody>
      </p:sp>
      <p:pic>
        <p:nvPicPr>
          <p:cNvPr id="4" name="Picture 3"/>
          <p:cNvPicPr>
            <a:picLocks noChangeAspect="1"/>
          </p:cNvPicPr>
          <p:nvPr/>
        </p:nvPicPr>
        <p:blipFill>
          <a:blip r:embed="rId2"/>
          <a:stretch>
            <a:fillRect/>
          </a:stretch>
        </p:blipFill>
        <p:spPr>
          <a:xfrm>
            <a:off x="7032104" y="1844824"/>
            <a:ext cx="4446041" cy="2773707"/>
          </a:xfrm>
          <a:prstGeom prst="rect">
            <a:avLst/>
          </a:prstGeom>
        </p:spPr>
      </p:pic>
    </p:spTree>
    <p:extLst>
      <p:ext uri="{BB962C8B-B14F-4D97-AF65-F5344CB8AC3E}">
        <p14:creationId xmlns:p14="http://schemas.microsoft.com/office/powerpoint/2010/main" val="195161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Historiek</a:t>
            </a:r>
            <a:endParaRPr lang="nl-BE"/>
          </a:p>
        </p:txBody>
      </p:sp>
      <p:sp>
        <p:nvSpPr>
          <p:cNvPr id="3" name="Tijdelijke aanduiding voor inhoud 2"/>
          <p:cNvSpPr>
            <a:spLocks noGrp="1"/>
          </p:cNvSpPr>
          <p:nvPr>
            <p:ph idx="1"/>
          </p:nvPr>
        </p:nvSpPr>
        <p:spPr>
          <a:xfrm>
            <a:off x="609600" y="1196752"/>
            <a:ext cx="11175032" cy="5112568"/>
          </a:xfrm>
        </p:spPr>
        <p:txBody>
          <a:bodyPr>
            <a:normAutofit/>
          </a:bodyPr>
          <a:lstStyle/>
          <a:p>
            <a:endParaRPr lang="nl-BE" dirty="0" smtClean="0"/>
          </a:p>
          <a:p>
            <a:r>
              <a:rPr lang="nl-BE" dirty="0" smtClean="0"/>
              <a:t>2008: basisdiensten </a:t>
            </a:r>
            <a:r>
              <a:rPr lang="nl-BE" dirty="0" smtClean="0">
                <a:solidFill>
                  <a:srgbClr val="087670"/>
                </a:solidFill>
              </a:rPr>
              <a:t>eHealth</a:t>
            </a:r>
            <a:r>
              <a:rPr lang="nl-BE" dirty="0" smtClean="0"/>
              <a:t>-platform</a:t>
            </a:r>
          </a:p>
          <a:p>
            <a:endParaRPr lang="nl-BE" dirty="0" smtClean="0"/>
          </a:p>
          <a:p>
            <a:r>
              <a:rPr lang="nl-BE" dirty="0" smtClean="0"/>
              <a:t>2016: G-Cloud als krachtig synergieprogramma </a:t>
            </a:r>
            <a:r>
              <a:rPr lang="nl-BE" dirty="0"/>
              <a:t>(zie </a:t>
            </a:r>
            <a:r>
              <a:rPr lang="nl-BE" dirty="0">
                <a:hlinkClick r:id="rId2"/>
              </a:rPr>
              <a:t>https://www.gcloud.belgium.be</a:t>
            </a:r>
            <a:r>
              <a:rPr lang="nl-BE" dirty="0" smtClean="0">
                <a:hlinkClick r:id="rId2"/>
              </a:rPr>
              <a:t>/</a:t>
            </a:r>
            <a:r>
              <a:rPr lang="nl-BE" dirty="0" smtClean="0"/>
              <a:t>)</a:t>
            </a:r>
          </a:p>
          <a:p>
            <a:endParaRPr lang="nl-BE" dirty="0" smtClean="0"/>
          </a:p>
          <a:p>
            <a:r>
              <a:rPr lang="nl-BE" dirty="0" smtClean="0"/>
              <a:t>2018: uitbreiding naar </a:t>
            </a:r>
            <a:r>
              <a:rPr lang="nl-BE" dirty="0" err="1" smtClean="0"/>
              <a:t>synergieën</a:t>
            </a:r>
            <a:r>
              <a:rPr lang="nl-BE" dirty="0" smtClean="0"/>
              <a:t> op het vlak van businessdiensten en -componenten: </a:t>
            </a:r>
            <a:r>
              <a:rPr lang="nl-BE" dirty="0" err="1"/>
              <a:t>ReUse</a:t>
            </a:r>
            <a:r>
              <a:rPr lang="nl-BE" dirty="0"/>
              <a:t>-initiatief (zie </a:t>
            </a:r>
            <a:r>
              <a:rPr lang="nl-BE" dirty="0">
                <a:hlinkClick r:id="rId3"/>
              </a:rPr>
              <a:t>https://reuse.smals.be</a:t>
            </a:r>
            <a:r>
              <a:rPr lang="nl-BE" dirty="0" smtClean="0">
                <a:hlinkClick r:id="rId3"/>
              </a:rPr>
              <a:t>/</a:t>
            </a:r>
            <a:r>
              <a:rPr lang="nl-BE" dirty="0" smtClean="0"/>
              <a:t>)</a:t>
            </a:r>
          </a:p>
          <a:p>
            <a:endParaRPr lang="en-US" dirty="0" smtClean="0"/>
          </a:p>
          <a:p>
            <a:r>
              <a:rPr lang="nl-BE" dirty="0" smtClean="0"/>
              <a:t>2020: COVID-19-pandemie</a:t>
            </a:r>
          </a:p>
          <a:p>
            <a:endParaRPr lang="nl-BE" dirty="0"/>
          </a:p>
        </p:txBody>
      </p:sp>
    </p:spTree>
    <p:extLst>
      <p:ext uri="{BB962C8B-B14F-4D97-AF65-F5344CB8AC3E}">
        <p14:creationId xmlns:p14="http://schemas.microsoft.com/office/powerpoint/2010/main" val="1714077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45368" y="2751138"/>
            <a:ext cx="10363200" cy="1470025"/>
          </a:xfrm>
          <a:ln>
            <a:solidFill>
              <a:schemeClr val="tx2">
                <a:lumMod val="40000"/>
                <a:lumOff val="60000"/>
              </a:schemeClr>
            </a:solidFill>
          </a:ln>
        </p:spPr>
        <p:txBody>
          <a:bodyPr/>
          <a:lstStyle/>
          <a:p>
            <a:r>
              <a:rPr lang="nl-NL" sz="3200" smtClean="0"/>
              <a:t>Welke accenten krijgt het nieuwe actieplan 2022-2024 ?</a:t>
            </a:r>
            <a:endParaRPr lang="fr-BE" sz="3200"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292262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 doelstellingen</a:t>
            </a:r>
            <a:endParaRPr lang="en-US" dirty="0"/>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nl-BE" dirty="0" smtClean="0"/>
              <a:t>Verbetering van de gezondheid van de bevolking</a:t>
            </a:r>
            <a:endParaRPr lang="en-US" dirty="0" smtClean="0"/>
          </a:p>
          <a:p>
            <a:pPr marL="457200" lvl="0" indent="-457200">
              <a:buFont typeface="+mj-lt"/>
              <a:buAutoNum type="arabicPeriod"/>
            </a:pPr>
            <a:r>
              <a:rPr lang="nl-BE" dirty="0" smtClean="0"/>
              <a:t>Betere kwaliteitservaring van de zorg door de bevolking</a:t>
            </a:r>
            <a:endParaRPr lang="en-US" dirty="0" smtClean="0"/>
          </a:p>
          <a:p>
            <a:pPr marL="457200" lvl="0" indent="-457200">
              <a:buFont typeface="+mj-lt"/>
              <a:buAutoNum type="arabicPeriod"/>
            </a:pPr>
            <a:r>
              <a:rPr lang="nl-BE" dirty="0" smtClean="0"/>
              <a:t>Meer rechtvaardigheid in de samenleving met speciale aandacht voor de toegankelijkheid van de gezondheidszorg in brede zin (d.w.z. niet enkel financieel) en met inclusie van verschillende vormen van diversiteit</a:t>
            </a:r>
            <a:endParaRPr lang="en-US" dirty="0" smtClean="0"/>
          </a:p>
          <a:p>
            <a:pPr marL="457200" lvl="0" indent="-457200">
              <a:buFont typeface="+mj-lt"/>
              <a:buAutoNum type="arabicPeriod"/>
            </a:pPr>
            <a:r>
              <a:rPr lang="nl-BE" dirty="0" smtClean="0"/>
              <a:t>Verbeterd welzijn van de zorgprofessionals</a:t>
            </a:r>
            <a:endParaRPr lang="en-US" dirty="0" smtClean="0"/>
          </a:p>
          <a:p>
            <a:pPr marL="457200" lvl="0" indent="-457200">
              <a:buFont typeface="+mj-lt"/>
              <a:buAutoNum type="arabicPeriod"/>
            </a:pPr>
            <a:r>
              <a:rPr lang="nl-BE" dirty="0" smtClean="0"/>
              <a:t>Verhoogde kosteneffectiviteit, d.w.z. verhouding tussen ingezette middelen en gerealiseerde waarden</a:t>
            </a:r>
            <a:endParaRPr lang="en-US" dirty="0" smtClean="0"/>
          </a:p>
          <a:p>
            <a:endParaRPr lang="nl-NL"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123787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Doelgerichte benadering van de zorg</a:t>
            </a:r>
            <a:endParaRPr lang="en-US" dirty="0"/>
          </a:p>
        </p:txBody>
      </p:sp>
      <p:sp>
        <p:nvSpPr>
          <p:cNvPr id="3" name="Content Placeholder 2"/>
          <p:cNvSpPr>
            <a:spLocks noGrp="1"/>
          </p:cNvSpPr>
          <p:nvPr>
            <p:ph idx="1"/>
          </p:nvPr>
        </p:nvSpPr>
        <p:spPr/>
        <p:txBody>
          <a:bodyPr>
            <a:normAutofit/>
          </a:bodyPr>
          <a:lstStyle/>
          <a:p>
            <a:r>
              <a:rPr lang="nl-BE" dirty="0" smtClean="0"/>
              <a:t>Persoon- en </a:t>
            </a:r>
            <a:r>
              <a:rPr lang="nl-BE" dirty="0" err="1" smtClean="0"/>
              <a:t>populatiegebaseerd</a:t>
            </a:r>
            <a:r>
              <a:rPr lang="nl-BE" dirty="0" smtClean="0"/>
              <a:t> en </a:t>
            </a:r>
            <a:r>
              <a:rPr lang="nl-BE" dirty="0" err="1" smtClean="0"/>
              <a:t>vraaggedreven</a:t>
            </a:r>
            <a:endParaRPr lang="nl-BE" dirty="0" smtClean="0"/>
          </a:p>
          <a:p>
            <a:pPr lvl="1"/>
            <a:r>
              <a:rPr lang="nl-BE" dirty="0" smtClean="0"/>
              <a:t>welzijn </a:t>
            </a:r>
            <a:r>
              <a:rPr lang="nl-BE" dirty="0"/>
              <a:t>en </a:t>
            </a:r>
            <a:r>
              <a:rPr lang="nl-BE" dirty="0" smtClean="0"/>
              <a:t>levenskwaliteit staan </a:t>
            </a:r>
            <a:r>
              <a:rPr lang="nl-BE" dirty="0"/>
              <a:t>centraal </a:t>
            </a:r>
            <a:r>
              <a:rPr lang="nl-BE" dirty="0" smtClean="0"/>
              <a:t>(</a:t>
            </a:r>
            <a:r>
              <a:rPr lang="nl-BE" dirty="0"/>
              <a:t>person &amp; </a:t>
            </a:r>
            <a:r>
              <a:rPr lang="nl-BE" dirty="0" err="1"/>
              <a:t>people</a:t>
            </a:r>
            <a:r>
              <a:rPr lang="nl-BE" dirty="0"/>
              <a:t> </a:t>
            </a:r>
            <a:r>
              <a:rPr lang="nl-BE" dirty="0" err="1"/>
              <a:t>centered</a:t>
            </a:r>
            <a:r>
              <a:rPr lang="nl-BE" dirty="0" smtClean="0"/>
              <a:t>)</a:t>
            </a:r>
          </a:p>
          <a:p>
            <a:pPr lvl="0"/>
            <a:r>
              <a:rPr lang="nl-BE" dirty="0" smtClean="0"/>
              <a:t>Veelal context van meerdere chronische </a:t>
            </a:r>
            <a:r>
              <a:rPr lang="nl-BE" dirty="0" err="1" smtClean="0"/>
              <a:t>pathologieën</a:t>
            </a:r>
            <a:r>
              <a:rPr lang="nl-BE" dirty="0" smtClean="0"/>
              <a:t> </a:t>
            </a:r>
          </a:p>
          <a:p>
            <a:pPr lvl="1"/>
            <a:r>
              <a:rPr lang="nl-BE" dirty="0" smtClean="0"/>
              <a:t>ondersteuning </a:t>
            </a:r>
            <a:r>
              <a:rPr lang="nl-BE" dirty="0"/>
              <a:t>door multidisciplinaire teams in een (naadloos) zorgcontinuüm</a:t>
            </a:r>
            <a:endParaRPr lang="en-US" dirty="0"/>
          </a:p>
          <a:p>
            <a:pPr lvl="0"/>
            <a:r>
              <a:rPr lang="nl-BE" dirty="0" smtClean="0"/>
              <a:t>Gebaseerd op een actieve participatie van de zorgbehoevende persoon </a:t>
            </a:r>
          </a:p>
          <a:p>
            <a:pPr lvl="1"/>
            <a:r>
              <a:rPr lang="nl-BE" dirty="0"/>
              <a:t>b</a:t>
            </a:r>
            <a:r>
              <a:rPr lang="nl-BE" dirty="0" smtClean="0"/>
              <a:t>elangrijke rol voor zijn </a:t>
            </a:r>
            <a:r>
              <a:rPr lang="nl-BE" dirty="0"/>
              <a:t>omgeving en </a:t>
            </a:r>
            <a:r>
              <a:rPr lang="nl-BE" dirty="0" smtClean="0"/>
              <a:t>leefgemeenschap</a:t>
            </a:r>
            <a:endParaRPr lang="en-US" dirty="0"/>
          </a:p>
          <a:p>
            <a:pPr lvl="0"/>
            <a:r>
              <a:rPr lang="nl-BE" dirty="0" smtClean="0"/>
              <a:t>Sterk </a:t>
            </a:r>
            <a:r>
              <a:rPr lang="nl-BE" dirty="0" err="1" smtClean="0"/>
              <a:t>innovatiegedreven</a:t>
            </a:r>
            <a:r>
              <a:rPr lang="nl-BE" dirty="0" smtClean="0"/>
              <a:t> met o.a.</a:t>
            </a:r>
          </a:p>
          <a:p>
            <a:pPr lvl="1"/>
            <a:r>
              <a:rPr lang="nl-BE" dirty="0"/>
              <a:t>empowerment en </a:t>
            </a:r>
            <a:r>
              <a:rPr lang="nl-BE" dirty="0" smtClean="0"/>
              <a:t>zelfmanagement</a:t>
            </a:r>
            <a:endParaRPr lang="nl-BE" dirty="0"/>
          </a:p>
          <a:p>
            <a:pPr lvl="1"/>
            <a:r>
              <a:rPr lang="nl-BE" dirty="0"/>
              <a:t>evolutie naar gepersonaliseerde medicatie </a:t>
            </a:r>
          </a:p>
          <a:p>
            <a:pPr lvl="1"/>
            <a:r>
              <a:rPr lang="nl-BE" dirty="0"/>
              <a:t>introductie van beslissingssystemen op basis van </a:t>
            </a:r>
            <a:r>
              <a:rPr lang="nl-BE" dirty="0" err="1"/>
              <a:t>augmented</a:t>
            </a:r>
            <a:r>
              <a:rPr lang="nl-BE" dirty="0"/>
              <a:t> intelligence</a:t>
            </a:r>
            <a:endParaRPr lang="en-US" dirty="0"/>
          </a:p>
          <a:p>
            <a:pPr marL="0" indent="0">
              <a:buNone/>
            </a:pPr>
            <a:endParaRPr lang="nl-NL"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123140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Doelgerichte benadering van de zorg</a:t>
            </a:r>
            <a:endParaRPr lang="en-US" dirty="0"/>
          </a:p>
        </p:txBody>
      </p:sp>
      <p:sp>
        <p:nvSpPr>
          <p:cNvPr id="3" name="Content Placeholder 2"/>
          <p:cNvSpPr>
            <a:spLocks noGrp="1"/>
          </p:cNvSpPr>
          <p:nvPr>
            <p:ph idx="1"/>
          </p:nvPr>
        </p:nvSpPr>
        <p:spPr/>
        <p:txBody>
          <a:bodyPr>
            <a:normAutofit lnSpcReduction="10000"/>
          </a:bodyPr>
          <a:lstStyle/>
          <a:p>
            <a:pPr lvl="0"/>
            <a:r>
              <a:rPr lang="nl-BE" dirty="0" smtClean="0"/>
              <a:t>Gebruik processen en data </a:t>
            </a:r>
          </a:p>
          <a:p>
            <a:pPr lvl="1"/>
            <a:r>
              <a:rPr lang="nl-BE" dirty="0"/>
              <a:t>in de individuele klinische opvolging en </a:t>
            </a:r>
            <a:r>
              <a:rPr lang="nl-BE" dirty="0" smtClean="0"/>
              <a:t>zorgbeslissingen</a:t>
            </a:r>
            <a:endParaRPr lang="nl-BE" dirty="0"/>
          </a:p>
          <a:p>
            <a:pPr lvl="1"/>
            <a:r>
              <a:rPr lang="nl-BE" dirty="0"/>
              <a:t>op het vlak van gebruik van geaggregeerde data </a:t>
            </a:r>
            <a:r>
              <a:rPr lang="nl-BE" dirty="0" smtClean="0"/>
              <a:t>(real </a:t>
            </a:r>
            <a:r>
              <a:rPr lang="nl-BE" dirty="0" err="1" smtClean="0"/>
              <a:t>world</a:t>
            </a:r>
            <a:r>
              <a:rPr lang="nl-BE" dirty="0" smtClean="0"/>
              <a:t> </a:t>
            </a:r>
            <a:r>
              <a:rPr lang="nl-BE" dirty="0"/>
              <a:t>d</a:t>
            </a:r>
            <a:r>
              <a:rPr lang="nl-BE" dirty="0" smtClean="0"/>
              <a:t>ata</a:t>
            </a:r>
            <a:r>
              <a:rPr lang="nl-BE" dirty="0"/>
              <a:t>) </a:t>
            </a:r>
            <a:endParaRPr lang="nl-BE" dirty="0" smtClean="0"/>
          </a:p>
          <a:p>
            <a:pPr lvl="2"/>
            <a:r>
              <a:rPr lang="nl-BE" dirty="0" smtClean="0"/>
              <a:t>ondersteuning </a:t>
            </a:r>
            <a:r>
              <a:rPr lang="nl-BE" dirty="0"/>
              <a:t>van innovatie en ontwikkeling van </a:t>
            </a:r>
            <a:r>
              <a:rPr lang="nl-BE" dirty="0" smtClean="0"/>
              <a:t>health </a:t>
            </a:r>
            <a:r>
              <a:rPr lang="nl-BE" dirty="0" err="1"/>
              <a:t>t</a:t>
            </a:r>
            <a:r>
              <a:rPr lang="nl-BE" dirty="0" err="1" smtClean="0"/>
              <a:t>echnologies</a:t>
            </a:r>
            <a:endParaRPr lang="nl-BE" dirty="0"/>
          </a:p>
          <a:p>
            <a:pPr lvl="1"/>
            <a:r>
              <a:rPr lang="nl-BE" dirty="0"/>
              <a:t>op het vlak van </a:t>
            </a:r>
            <a:r>
              <a:rPr lang="nl-BE" dirty="0" err="1"/>
              <a:t>population</a:t>
            </a:r>
            <a:r>
              <a:rPr lang="nl-BE" dirty="0"/>
              <a:t> management en beleidsondersteuning</a:t>
            </a:r>
            <a:endParaRPr lang="en-US" dirty="0"/>
          </a:p>
          <a:p>
            <a:pPr lvl="0"/>
            <a:r>
              <a:rPr lang="nl-BE" dirty="0" smtClean="0"/>
              <a:t>Focus op </a:t>
            </a:r>
            <a:r>
              <a:rPr lang="nl-BE" dirty="0" err="1" smtClean="0"/>
              <a:t>outcomegebaseerde</a:t>
            </a:r>
            <a:r>
              <a:rPr lang="nl-BE" dirty="0" smtClean="0"/>
              <a:t> financiering </a:t>
            </a:r>
          </a:p>
          <a:p>
            <a:pPr lvl="1"/>
            <a:r>
              <a:rPr lang="nl-BE" dirty="0"/>
              <a:t>“</a:t>
            </a:r>
            <a:r>
              <a:rPr lang="nl-BE" dirty="0" err="1"/>
              <a:t>pay</a:t>
            </a:r>
            <a:r>
              <a:rPr lang="nl-BE" dirty="0"/>
              <a:t> </a:t>
            </a:r>
            <a:r>
              <a:rPr lang="nl-BE" dirty="0" err="1"/>
              <a:t>for</a:t>
            </a:r>
            <a:r>
              <a:rPr lang="nl-BE" dirty="0"/>
              <a:t> performance” en minder </a:t>
            </a:r>
            <a:r>
              <a:rPr lang="nl-BE" dirty="0" err="1" smtClean="0"/>
              <a:t>prestatiegebaseerde</a:t>
            </a:r>
            <a:r>
              <a:rPr lang="nl-BE" dirty="0" smtClean="0"/>
              <a:t> financieringsmechanismen</a:t>
            </a:r>
          </a:p>
          <a:p>
            <a:r>
              <a:rPr lang="nl-BE" dirty="0"/>
              <a:t>Nieuwe diensten met hoofdzakelijk als doel</a:t>
            </a:r>
          </a:p>
          <a:p>
            <a:pPr lvl="1"/>
            <a:r>
              <a:rPr lang="nl-BE" dirty="0"/>
              <a:t>de kwaliteit en de continuïteit van de zorg</a:t>
            </a:r>
          </a:p>
          <a:p>
            <a:pPr lvl="1"/>
            <a:r>
              <a:rPr lang="nl-BE" dirty="0"/>
              <a:t>de administratieve </a:t>
            </a:r>
            <a:r>
              <a:rPr lang="nl-BE" dirty="0" smtClean="0"/>
              <a:t>vereenvoudiging</a:t>
            </a:r>
          </a:p>
          <a:p>
            <a:r>
              <a:rPr lang="nl-BE" dirty="0" err="1" smtClean="0"/>
              <a:t>Roadmap</a:t>
            </a:r>
            <a:r>
              <a:rPr lang="nl-BE" dirty="0" smtClean="0"/>
              <a:t> met concrete projecten is in uitwerking</a:t>
            </a:r>
            <a:endParaRPr lang="nl-BE" dirty="0"/>
          </a:p>
          <a:p>
            <a:pPr lvl="1"/>
            <a:endParaRPr lang="en-US" dirty="0"/>
          </a:p>
          <a:p>
            <a:endParaRPr lang="nl-NL" sz="2000"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410163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Doelgerichte benadering van de zorg</a:t>
            </a:r>
            <a:endParaRPr lang="en-US" dirty="0"/>
          </a:p>
        </p:txBody>
      </p:sp>
      <p:pic>
        <p:nvPicPr>
          <p:cNvPr id="4" name="Content Placeholder 3"/>
          <p:cNvPicPr>
            <a:picLocks noGrp="1" noChangeAspect="1"/>
          </p:cNvPicPr>
          <p:nvPr>
            <p:ph idx="1"/>
          </p:nvPr>
        </p:nvPicPr>
        <p:blipFill>
          <a:blip r:embed="rId2"/>
          <a:stretch>
            <a:fillRect/>
          </a:stretch>
        </p:blipFill>
        <p:spPr>
          <a:xfrm>
            <a:off x="1631504" y="1628800"/>
            <a:ext cx="8693300" cy="4176464"/>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149699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Belgian Integrated Health Record </a:t>
            </a:r>
            <a:r>
              <a:rPr lang="en-US" altLang="en-US" dirty="0" smtClean="0"/>
              <a:t>(BIHR)</a:t>
            </a:r>
            <a:endParaRPr lang="en-US" dirty="0"/>
          </a:p>
        </p:txBody>
      </p:sp>
      <p:sp>
        <p:nvSpPr>
          <p:cNvPr id="3" name="Content Placeholder 2"/>
          <p:cNvSpPr>
            <a:spLocks noGrp="1"/>
          </p:cNvSpPr>
          <p:nvPr>
            <p:ph idx="1"/>
          </p:nvPr>
        </p:nvSpPr>
        <p:spPr/>
        <p:txBody>
          <a:bodyPr>
            <a:normAutofit fontScale="92500" lnSpcReduction="10000"/>
          </a:bodyPr>
          <a:lstStyle/>
          <a:p>
            <a:r>
              <a:rPr lang="nl-BE" dirty="0" smtClean="0"/>
              <a:t>Ondersteuning van empowerment van de burger/patiënt &gt; essentiële bouwsteen</a:t>
            </a:r>
          </a:p>
          <a:p>
            <a:pPr lvl="1"/>
            <a:r>
              <a:rPr lang="nl-BE" dirty="0" smtClean="0"/>
              <a:t>gemeenschappelijke conceptuele visie</a:t>
            </a:r>
          </a:p>
          <a:p>
            <a:pPr lvl="1"/>
            <a:r>
              <a:rPr lang="nl-BE" dirty="0" smtClean="0"/>
              <a:t>aanleiding tot gedistribueerde systemen (in ziekenhuizen, bij zorgverleners, in de thuissituatie)</a:t>
            </a:r>
          </a:p>
          <a:p>
            <a:pPr lvl="1"/>
            <a:r>
              <a:rPr lang="nl-BE" dirty="0" smtClean="0"/>
              <a:t>volledig </a:t>
            </a:r>
            <a:r>
              <a:rPr lang="nl-BE" dirty="0" err="1" smtClean="0"/>
              <a:t>interoperabel</a:t>
            </a:r>
            <a:r>
              <a:rPr lang="nl-BE" dirty="0" smtClean="0"/>
              <a:t> en multidisciplinair wat betreft data, processen, organisatie en ondersteunende digitale diensten</a:t>
            </a:r>
          </a:p>
          <a:p>
            <a:r>
              <a:rPr lang="nl-BE" dirty="0" smtClean="0"/>
              <a:t>Aandacht voor de integratie (technisch, procesmatig, data) van medische technologieën (wearables, mobile apps, …) op basis van principes zoals</a:t>
            </a:r>
          </a:p>
          <a:p>
            <a:pPr lvl="1"/>
            <a:r>
              <a:rPr lang="nl-BE" dirty="0" err="1" smtClean="0"/>
              <a:t>only</a:t>
            </a:r>
            <a:r>
              <a:rPr lang="nl-BE" dirty="0" smtClean="0"/>
              <a:t> </a:t>
            </a:r>
            <a:r>
              <a:rPr lang="nl-BE" dirty="0" err="1" smtClean="0"/>
              <a:t>once</a:t>
            </a:r>
            <a:endParaRPr lang="nl-BE" dirty="0" smtClean="0"/>
          </a:p>
          <a:p>
            <a:pPr lvl="1"/>
            <a:r>
              <a:rPr lang="nl-BE" dirty="0" smtClean="0"/>
              <a:t>interoperabiliteit</a:t>
            </a:r>
          </a:p>
          <a:p>
            <a:pPr lvl="1"/>
            <a:r>
              <a:rPr lang="nl-BE" dirty="0" smtClean="0"/>
              <a:t>standaardisatie</a:t>
            </a:r>
          </a:p>
          <a:p>
            <a:pPr lvl="1"/>
            <a:r>
              <a:rPr lang="nl-BE" dirty="0" smtClean="0"/>
              <a:t>veiligheid en </a:t>
            </a:r>
          </a:p>
          <a:p>
            <a:pPr lvl="1"/>
            <a:r>
              <a:rPr lang="nl-BE" dirty="0" smtClean="0"/>
              <a:t>respect voor de privacy</a:t>
            </a:r>
            <a:endParaRPr lang="en-US" dirty="0" smtClean="0"/>
          </a:p>
          <a:p>
            <a:pPr lvl="2"/>
            <a:endParaRPr lang="en-US" dirty="0" smtClean="0"/>
          </a:p>
          <a:p>
            <a:endParaRPr lang="en-US"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97569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Belgian Integrated Health Record (BIHR)</a:t>
            </a:r>
            <a:endParaRPr lang="en-US" dirty="0"/>
          </a:p>
        </p:txBody>
      </p:sp>
      <p:sp>
        <p:nvSpPr>
          <p:cNvPr id="3" name="Content Placeholder 2"/>
          <p:cNvSpPr>
            <a:spLocks noGrp="1"/>
          </p:cNvSpPr>
          <p:nvPr>
            <p:ph idx="1"/>
          </p:nvPr>
        </p:nvSpPr>
        <p:spPr/>
        <p:txBody>
          <a:bodyPr>
            <a:normAutofit/>
          </a:bodyPr>
          <a:lstStyle/>
          <a:p>
            <a:r>
              <a:rPr lang="nl-BE" dirty="0" smtClean="0"/>
              <a:t>Wetgeving</a:t>
            </a:r>
          </a:p>
          <a:p>
            <a:pPr lvl="1"/>
            <a:r>
              <a:rPr lang="nl-BE" dirty="0" smtClean="0"/>
              <a:t>evaluatie van de wet op de </a:t>
            </a:r>
            <a:r>
              <a:rPr lang="nl-BE" dirty="0" err="1" smtClean="0"/>
              <a:t>patiëntenrechten</a:t>
            </a:r>
            <a:r>
              <a:rPr lang="nl-BE" dirty="0"/>
              <a:t> </a:t>
            </a:r>
            <a:r>
              <a:rPr lang="nl-BE" dirty="0" smtClean="0"/>
              <a:t>in </a:t>
            </a:r>
            <a:r>
              <a:rPr lang="nl-BE" dirty="0"/>
              <a:t>2022 </a:t>
            </a:r>
            <a:endParaRPr lang="nl-BE" dirty="0" smtClean="0"/>
          </a:p>
          <a:p>
            <a:pPr lvl="1"/>
            <a:r>
              <a:rPr lang="nl-BE" dirty="0" smtClean="0"/>
              <a:t>lopende evaluatie van de wetgeving inzake gegevensbescherming</a:t>
            </a:r>
          </a:p>
          <a:p>
            <a:pPr lvl="1"/>
            <a:r>
              <a:rPr lang="nl-BE" dirty="0" smtClean="0"/>
              <a:t>kwaliteitswet</a:t>
            </a:r>
          </a:p>
          <a:p>
            <a:pPr lvl="1"/>
            <a:r>
              <a:rPr lang="nl-BE" dirty="0" smtClean="0"/>
              <a:t>European Health Data Space (EHDS) en EU Data </a:t>
            </a:r>
            <a:r>
              <a:rPr lang="nl-BE" dirty="0" err="1" smtClean="0"/>
              <a:t>Governance</a:t>
            </a:r>
            <a:r>
              <a:rPr lang="nl-BE" dirty="0" smtClean="0"/>
              <a:t> Act</a:t>
            </a:r>
          </a:p>
          <a:p>
            <a:pPr lvl="1"/>
            <a:r>
              <a:rPr lang="nl-BE" dirty="0" smtClean="0"/>
              <a:t>ontwikkeling van specifieke wetgeving noodzakelijk voor het opzetten van een Belgische Health Data </a:t>
            </a:r>
            <a:r>
              <a:rPr lang="nl-BE" dirty="0" err="1" smtClean="0"/>
              <a:t>Authority</a:t>
            </a:r>
            <a:r>
              <a:rPr lang="nl-BE" dirty="0" smtClean="0"/>
              <a:t> als access point voor </a:t>
            </a:r>
            <a:r>
              <a:rPr lang="nl-BE" dirty="0" err="1" smtClean="0"/>
              <a:t>secondary</a:t>
            </a:r>
            <a:r>
              <a:rPr lang="nl-BE" dirty="0" smtClean="0"/>
              <a:t> </a:t>
            </a:r>
            <a:r>
              <a:rPr lang="nl-BE" dirty="0" err="1" smtClean="0"/>
              <a:t>use</a:t>
            </a:r>
            <a:r>
              <a:rPr lang="nl-BE" dirty="0" smtClean="0"/>
              <a:t> binnen de EHDS</a:t>
            </a:r>
            <a:endParaRPr lang="en-US" dirty="0" smtClean="0"/>
          </a:p>
          <a:p>
            <a:r>
              <a:rPr lang="nl-BE" dirty="0" smtClean="0"/>
              <a:t>Integratie van essentiële instrumenten zoals </a:t>
            </a:r>
            <a:r>
              <a:rPr lang="nl-BE" dirty="0" err="1" smtClean="0"/>
              <a:t>BelRAI</a:t>
            </a:r>
            <a:endParaRPr lang="nl-BE" dirty="0" smtClean="0"/>
          </a:p>
          <a:p>
            <a:pPr lvl="1"/>
            <a:r>
              <a:rPr lang="nl-BE" dirty="0" smtClean="0"/>
              <a:t>de opbouw van het patiëntendossier begint eigenlijk al voor de geboorte en zou vanaf dan systematisch opgevuld moeten worden door elkeen die met de burger/patiënt in contact komt t.e.m. het overlijden</a:t>
            </a:r>
            <a:endParaRPr lang="en-US" dirty="0" smtClean="0"/>
          </a:p>
          <a:p>
            <a:pPr lvl="2"/>
            <a:endParaRPr lang="en-US" dirty="0" smtClean="0"/>
          </a:p>
          <a:p>
            <a:endParaRPr lang="en-US"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134725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6 Clusters</a:t>
            </a:r>
            <a:endParaRPr lang="en-US" dirty="0"/>
          </a:p>
        </p:txBody>
      </p:sp>
      <p:graphicFrame>
        <p:nvGraphicFramePr>
          <p:cNvPr id="4" name="Diagram 3"/>
          <p:cNvGraphicFramePr/>
          <p:nvPr>
            <p:extLst>
              <p:ext uri="{D42A27DB-BD31-4B8C-83A1-F6EECF244321}">
                <p14:modId xmlns:p14="http://schemas.microsoft.com/office/powerpoint/2010/main" val="1601553292"/>
              </p:ext>
            </p:extLst>
          </p:nvPr>
        </p:nvGraphicFramePr>
        <p:xfrm>
          <a:off x="2032000" y="10503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37</a:t>
            </a:fld>
            <a:r>
              <a:rPr lang="fr-BE"/>
              <a:t> -</a:t>
            </a:r>
            <a:endParaRPr lang="fr-BE" dirty="0"/>
          </a:p>
        </p:txBody>
      </p:sp>
    </p:spTree>
    <p:extLst>
      <p:ext uri="{BB962C8B-B14F-4D97-AF65-F5344CB8AC3E}">
        <p14:creationId xmlns:p14="http://schemas.microsoft.com/office/powerpoint/2010/main" val="108294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Enkele voorbeelden</a:t>
            </a:r>
            <a:endParaRPr lang="nl-BE" dirty="0"/>
          </a:p>
        </p:txBody>
      </p:sp>
      <p:sp>
        <p:nvSpPr>
          <p:cNvPr id="3" name="Content Placeholder 2"/>
          <p:cNvSpPr>
            <a:spLocks noGrp="1"/>
          </p:cNvSpPr>
          <p:nvPr>
            <p:ph idx="1"/>
          </p:nvPr>
        </p:nvSpPr>
        <p:spPr/>
        <p:txBody>
          <a:bodyPr>
            <a:normAutofit lnSpcReduction="10000"/>
          </a:bodyPr>
          <a:lstStyle/>
          <a:p>
            <a:r>
              <a:rPr lang="nl-BE" dirty="0"/>
              <a:t>Kwaliteit, continuïteit en veiligheid van de zorg</a:t>
            </a:r>
          </a:p>
          <a:p>
            <a:pPr lvl="1"/>
            <a:r>
              <a:rPr lang="nl-BE" dirty="0" smtClean="0"/>
              <a:t>elektronisch patiëntendossier (EPD) bij elke zorgverstrekker, inclusief link met </a:t>
            </a:r>
            <a:r>
              <a:rPr lang="nl-BE" dirty="0" err="1" smtClean="0"/>
              <a:t>caresets</a:t>
            </a:r>
            <a:endParaRPr lang="nl-BE" dirty="0" smtClean="0"/>
          </a:p>
          <a:p>
            <a:pPr lvl="1"/>
            <a:r>
              <a:rPr lang="nl-BE" dirty="0" smtClean="0"/>
              <a:t>VIDIS</a:t>
            </a:r>
            <a:endParaRPr lang="nl-BE" dirty="0"/>
          </a:p>
          <a:p>
            <a:pPr lvl="1"/>
            <a:r>
              <a:rPr lang="nl-BE" dirty="0"/>
              <a:t>BELRAI</a:t>
            </a:r>
          </a:p>
          <a:p>
            <a:pPr lvl="1"/>
            <a:r>
              <a:rPr lang="nl-BE" dirty="0"/>
              <a:t>doorverwijzingen</a:t>
            </a:r>
          </a:p>
          <a:p>
            <a:pPr lvl="1"/>
            <a:r>
              <a:rPr lang="nl-BE" dirty="0" smtClean="0"/>
              <a:t>beslissingsondersteuning, </a:t>
            </a:r>
            <a:r>
              <a:rPr lang="nl-BE" dirty="0" err="1" smtClean="0"/>
              <a:t>oa</a:t>
            </a:r>
            <a:r>
              <a:rPr lang="nl-BE" dirty="0" smtClean="0"/>
              <a:t> inzake voorschrijven kiné, labo-onderzoeken en medische </a:t>
            </a:r>
            <a:r>
              <a:rPr lang="nl-BE" dirty="0" smtClean="0"/>
              <a:t>beeldvorming</a:t>
            </a:r>
          </a:p>
          <a:p>
            <a:r>
              <a:rPr lang="nl-BE" dirty="0"/>
              <a:t>Faciliteren van de uitwisseling van gegevens over zorg en gezondheid</a:t>
            </a:r>
          </a:p>
          <a:p>
            <a:pPr lvl="1"/>
            <a:r>
              <a:rPr lang="nl-BE" dirty="0" err="1"/>
              <a:t>caresets</a:t>
            </a:r>
            <a:endParaRPr lang="nl-BE" dirty="0"/>
          </a:p>
          <a:p>
            <a:pPr lvl="1"/>
            <a:r>
              <a:rPr lang="nl-BE" dirty="0" err="1"/>
              <a:t>Snomed</a:t>
            </a:r>
            <a:r>
              <a:rPr lang="nl-BE" dirty="0"/>
              <a:t> CT</a:t>
            </a:r>
          </a:p>
          <a:p>
            <a:pPr lvl="1"/>
            <a:r>
              <a:rPr lang="nl-BE" dirty="0"/>
              <a:t>metadata</a:t>
            </a:r>
          </a:p>
          <a:p>
            <a:pPr lvl="1"/>
            <a:r>
              <a:rPr lang="nl-NL" dirty="0" smtClean="0"/>
              <a:t>FHIR</a:t>
            </a:r>
            <a:endParaRPr lang="nl-BE" dirty="0"/>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38</a:t>
            </a:fld>
            <a:r>
              <a:rPr lang="fr-BE"/>
              <a:t> -</a:t>
            </a:r>
            <a:endParaRPr lang="fr-BE" dirty="0"/>
          </a:p>
        </p:txBody>
      </p:sp>
    </p:spTree>
    <p:extLst>
      <p:ext uri="{BB962C8B-B14F-4D97-AF65-F5344CB8AC3E}">
        <p14:creationId xmlns:p14="http://schemas.microsoft.com/office/powerpoint/2010/main" val="2142985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Enkele voorbeelden</a:t>
            </a:r>
            <a:endParaRPr lang="nl-BE" dirty="0"/>
          </a:p>
        </p:txBody>
      </p:sp>
      <p:sp>
        <p:nvSpPr>
          <p:cNvPr id="3" name="Content Placeholder 2"/>
          <p:cNvSpPr>
            <a:spLocks noGrp="1"/>
          </p:cNvSpPr>
          <p:nvPr>
            <p:ph idx="1"/>
          </p:nvPr>
        </p:nvSpPr>
        <p:spPr/>
        <p:txBody>
          <a:bodyPr>
            <a:normAutofit fontScale="92500" lnSpcReduction="10000"/>
          </a:bodyPr>
          <a:lstStyle/>
          <a:p>
            <a:r>
              <a:rPr lang="nl-BE" dirty="0" smtClean="0"/>
              <a:t>Toegang tot gezondheidsgegevens voor zorgverleners</a:t>
            </a:r>
          </a:p>
          <a:p>
            <a:pPr lvl="1"/>
            <a:r>
              <a:rPr lang="nl-BE" dirty="0" smtClean="0"/>
              <a:t>herziening van de toegangsmatrix en evolutie naar een paradigmashift</a:t>
            </a:r>
          </a:p>
          <a:p>
            <a:pPr lvl="1"/>
            <a:r>
              <a:rPr lang="nl-BE" dirty="0" smtClean="0"/>
              <a:t>empowerment van zorgverleners door</a:t>
            </a:r>
          </a:p>
          <a:p>
            <a:pPr lvl="2"/>
            <a:r>
              <a:rPr lang="nl-BE" dirty="0" smtClean="0"/>
              <a:t>opleidingen</a:t>
            </a:r>
          </a:p>
          <a:p>
            <a:pPr lvl="2"/>
            <a:r>
              <a:rPr lang="nl-BE" dirty="0" smtClean="0"/>
              <a:t>communicatie</a:t>
            </a:r>
          </a:p>
          <a:p>
            <a:r>
              <a:rPr lang="nl-BE" dirty="0" smtClean="0"/>
              <a:t>Empowerment </a:t>
            </a:r>
            <a:r>
              <a:rPr lang="nl-BE" dirty="0"/>
              <a:t>van de burger over zijn/haar </a:t>
            </a:r>
            <a:r>
              <a:rPr lang="nl-BE" dirty="0" smtClean="0"/>
              <a:t>gezondheid</a:t>
            </a:r>
            <a:endParaRPr lang="nl-BE" dirty="0"/>
          </a:p>
          <a:p>
            <a:pPr lvl="1"/>
            <a:r>
              <a:rPr lang="nl-BE" dirty="0" smtClean="0"/>
              <a:t>herziening </a:t>
            </a:r>
            <a:r>
              <a:rPr lang="nl-BE" dirty="0"/>
              <a:t>van </a:t>
            </a:r>
            <a:r>
              <a:rPr lang="nl-BE" dirty="0" err="1" smtClean="0"/>
              <a:t>mijnGezondheidsportaal</a:t>
            </a:r>
            <a:endParaRPr lang="nl-BE" dirty="0" smtClean="0"/>
          </a:p>
          <a:p>
            <a:r>
              <a:rPr lang="nl-BE" dirty="0" smtClean="0"/>
              <a:t>Optimaliseren </a:t>
            </a:r>
            <a:r>
              <a:rPr lang="nl-BE" dirty="0"/>
              <a:t>en digitaliseren van administratieve verwerkingen</a:t>
            </a:r>
          </a:p>
          <a:p>
            <a:pPr lvl="1"/>
            <a:r>
              <a:rPr lang="nl-BE" dirty="0" err="1"/>
              <a:t>Mult-eMediatt</a:t>
            </a:r>
            <a:endParaRPr lang="nl-BE" dirty="0"/>
          </a:p>
          <a:p>
            <a:pPr lvl="1"/>
            <a:r>
              <a:rPr lang="nl-BE" dirty="0"/>
              <a:t>voorzetting van </a:t>
            </a:r>
            <a:r>
              <a:rPr lang="nl-BE" dirty="0" err="1"/>
              <a:t>MyCarenet</a:t>
            </a:r>
            <a:endParaRPr lang="nl-BE" dirty="0"/>
          </a:p>
          <a:p>
            <a:pPr lvl="2"/>
            <a:r>
              <a:rPr lang="nl-NL" dirty="0"/>
              <a:t>uitbreiding tot andere sectoren en beschikbaarstelling van dienstenpakketten</a:t>
            </a:r>
          </a:p>
          <a:p>
            <a:pPr lvl="2"/>
            <a:r>
              <a:rPr lang="nl-NL" dirty="0"/>
              <a:t>implementaties voor de geregionaliseerde sectoren</a:t>
            </a:r>
          </a:p>
          <a:p>
            <a:pPr lvl="2"/>
            <a:r>
              <a:rPr lang="nl-NL" dirty="0"/>
              <a:t>overzicht van de strategische krijtlijnen zal vóór juli worden voorgelegd aan de </a:t>
            </a:r>
            <a:r>
              <a:rPr lang="en-US" dirty="0"/>
              <a:t>IMC</a:t>
            </a:r>
            <a:endParaRPr lang="nl-BE" dirty="0"/>
          </a:p>
          <a:p>
            <a:pPr lvl="1"/>
            <a:r>
              <a:rPr lang="nl-BE" dirty="0" err="1" smtClean="0"/>
              <a:t>eBirth</a:t>
            </a:r>
            <a:endParaRPr lang="nl-BE" dirty="0" smtClean="0"/>
          </a:p>
          <a:p>
            <a:pPr lvl="1"/>
            <a:endParaRPr lang="en-US" dirty="0"/>
          </a:p>
          <a:p>
            <a:endParaRPr lang="en-US" dirty="0"/>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39</a:t>
            </a:fld>
            <a:r>
              <a:rPr lang="fr-BE"/>
              <a:t> -</a:t>
            </a:r>
            <a:endParaRPr lang="fr-BE" dirty="0"/>
          </a:p>
        </p:txBody>
      </p:sp>
    </p:spTree>
    <p:extLst>
      <p:ext uri="{BB962C8B-B14F-4D97-AF65-F5344CB8AC3E}">
        <p14:creationId xmlns:p14="http://schemas.microsoft.com/office/powerpoint/2010/main" val="152505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smtClean="0">
                <a:solidFill>
                  <a:srgbClr val="087670"/>
                </a:solidFill>
              </a:rPr>
              <a:t>eHealth</a:t>
            </a:r>
            <a:r>
              <a:rPr lang="nl-BE" smtClean="0"/>
              <a:t>-platform</a:t>
            </a:r>
            <a:endParaRPr lang="nl-BE" dirty="0"/>
          </a:p>
        </p:txBody>
      </p:sp>
      <p:sp>
        <p:nvSpPr>
          <p:cNvPr id="8" name="Content Placeholder 7"/>
          <p:cNvSpPr>
            <a:spLocks noGrp="1"/>
          </p:cNvSpPr>
          <p:nvPr>
            <p:ph idx="1"/>
          </p:nvPr>
        </p:nvSpPr>
        <p:spPr>
          <a:xfrm>
            <a:off x="609600" y="1196752"/>
            <a:ext cx="7286600" cy="5112568"/>
          </a:xfrm>
        </p:spPr>
        <p:txBody>
          <a:bodyPr/>
          <a:lstStyle/>
          <a:p>
            <a:r>
              <a:rPr lang="nl-BE" dirty="0" smtClean="0"/>
              <a:t>Federale overheidsinstelling opgericht in 2008</a:t>
            </a:r>
            <a:br>
              <a:rPr lang="nl-BE" dirty="0" smtClean="0"/>
            </a:br>
            <a:r>
              <a:rPr lang="nl-BE" dirty="0" smtClean="0"/>
              <a:t>ter bevordering van een goed georganiseerde, </a:t>
            </a:r>
            <a:br>
              <a:rPr lang="nl-BE" dirty="0" smtClean="0"/>
            </a:br>
            <a:r>
              <a:rPr lang="nl-BE" dirty="0" smtClean="0"/>
              <a:t>onderlinge elektronische dienstverlening en </a:t>
            </a:r>
            <a:br>
              <a:rPr lang="nl-BE" dirty="0" smtClean="0"/>
            </a:br>
            <a:r>
              <a:rPr lang="nl-BE" dirty="0" smtClean="0"/>
              <a:t>informatie-uitwisseling tussen alle actoren</a:t>
            </a:r>
            <a:br>
              <a:rPr lang="nl-BE" dirty="0" smtClean="0"/>
            </a:br>
            <a:r>
              <a:rPr lang="nl-BE" dirty="0" smtClean="0"/>
              <a:t>in de gezondheidszorg </a:t>
            </a:r>
          </a:p>
          <a:p>
            <a:endParaRPr lang="en-US" dirty="0" smtClean="0"/>
          </a:p>
          <a:p>
            <a:r>
              <a:rPr lang="nl-BE" dirty="0" smtClean="0"/>
              <a:t>Met de nodige waarborgen op het vlak van de informatieveiligheid, de bescherming van de persoonlijke levenssfeer en het beroepsgeheim</a:t>
            </a:r>
          </a:p>
          <a:p>
            <a:endParaRPr lang="fr-BE" dirty="0"/>
          </a:p>
        </p:txBody>
      </p:sp>
      <p:sp>
        <p:nvSpPr>
          <p:cNvPr id="13" name="Rectangle 12"/>
          <p:cNvSpPr/>
          <p:nvPr/>
        </p:nvSpPr>
        <p:spPr>
          <a:xfrm>
            <a:off x="5777643" y="3244334"/>
            <a:ext cx="5084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cap="none" normalizeH="0" baseline="0" noProof="0">
                <a:ln>
                  <a:noFill/>
                </a:ln>
                <a:solidFill>
                  <a:prstClr val="white"/>
                </a:solidFill>
                <a:uLnTx/>
                <a:uFillTx/>
                <a:latin typeface="Calibri"/>
                <a:ea typeface="+mn-ea"/>
                <a:cs typeface="+mn-cs"/>
              </a:rPr>
              <a:t>API</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6721" y="2484286"/>
            <a:ext cx="1080000" cy="10800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0085" y="4061390"/>
            <a:ext cx="1080000" cy="1080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7089" y="4061390"/>
            <a:ext cx="1080000" cy="10800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4573" y="2484286"/>
            <a:ext cx="1080000" cy="1080000"/>
          </a:xfrm>
          <a:prstGeom prst="rect">
            <a:avLst/>
          </a:prstGeom>
        </p:spPr>
      </p:pic>
      <p:sp>
        <p:nvSpPr>
          <p:cNvPr id="17" name="TextBox 16"/>
          <p:cNvSpPr txBox="1"/>
          <p:nvPr/>
        </p:nvSpPr>
        <p:spPr>
          <a:xfrm>
            <a:off x="8072120" y="3692058"/>
            <a:ext cx="3346675"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cap="none" normalizeH="0" baseline="0" noProof="0" dirty="0" smtClean="0">
                <a:ln>
                  <a:noFill/>
                </a:ln>
                <a:solidFill>
                  <a:prstClr val="black"/>
                </a:solidFill>
                <a:uLnTx/>
                <a:uFillTx/>
                <a:latin typeface="Calibri"/>
                <a:ea typeface="+mn-ea"/>
                <a:cs typeface="+mn-cs"/>
              </a:rPr>
              <a:t>Connectoren</a:t>
            </a:r>
            <a:r>
              <a:rPr kumimoji="0" lang="nl-BE" sz="1800" b="0" i="0" u="none" strike="noStrike" cap="none" normalizeH="0" baseline="0" noProof="0" dirty="0">
                <a:ln>
                  <a:noFill/>
                </a:ln>
                <a:solidFill>
                  <a:prstClr val="black"/>
                </a:solidFill>
                <a:uLnTx/>
                <a:uFillTx/>
                <a:latin typeface="Calibri"/>
                <a:ea typeface="+mn-ea"/>
                <a:cs typeface="+mn-cs"/>
              </a:rPr>
              <a:t>	</a:t>
            </a:r>
            <a:r>
              <a:rPr kumimoji="0" lang="nl-BE" sz="1800" b="0" i="0" u="none" strike="noStrike" cap="none" normalizeH="0" baseline="0" noProof="0" dirty="0" smtClean="0">
                <a:ln>
                  <a:noFill/>
                </a:ln>
                <a:solidFill>
                  <a:prstClr val="black"/>
                </a:solidFill>
                <a:uLnTx/>
                <a:uFillTx/>
                <a:latin typeface="Calibri"/>
                <a:ea typeface="+mn-ea"/>
                <a:cs typeface="+mn-cs"/>
              </a:rPr>
              <a:t>Standaarden          </a:t>
            </a:r>
            <a:endParaRPr kumimoji="0" lang="nl-BE" sz="1800" b="0" i="0" u="none" strike="noStrike" cap="none" normalizeH="0" baseline="0" noProof="0" dirty="0">
              <a:ln>
                <a:noFill/>
              </a:ln>
              <a:solidFill>
                <a:prstClr val="black"/>
              </a:solidFill>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cap="none" normalizeH="0" baseline="0" noProof="0" dirty="0">
                <a:ln>
                  <a:noFill/>
                </a:ln>
                <a:solidFill>
                  <a:prstClr val="black"/>
                </a:solidFill>
                <a:uLnTx/>
                <a:uFillTx/>
                <a:latin typeface="Calibri"/>
                <a:ea typeface="+mn-ea"/>
                <a:cs typeface="+mn-cs"/>
              </a:rPr>
              <a:t>   Online 		</a:t>
            </a:r>
            <a:r>
              <a:rPr kumimoji="0" lang="nl-BE" sz="1800" b="0" i="0" u="none" strike="noStrike" cap="none" normalizeH="0" baseline="0" noProof="0" dirty="0" smtClean="0">
                <a:ln>
                  <a:noFill/>
                </a:ln>
                <a:solidFill>
                  <a:prstClr val="black"/>
                </a:solidFill>
                <a:uLnTx/>
                <a:uFillTx/>
                <a:latin typeface="Calibri"/>
                <a:ea typeface="+mn-ea"/>
                <a:cs typeface="+mn-cs"/>
              </a:rPr>
              <a:t>Authentieke</a:t>
            </a:r>
            <a:endParaRPr kumimoji="0" lang="nl-BE" sz="1800" b="0" i="0" u="none" strike="noStrike" cap="none" normalizeH="0" baseline="0" noProof="0" dirty="0">
              <a:ln>
                <a:noFill/>
              </a:ln>
              <a:solidFill>
                <a:prstClr val="black"/>
              </a:solidFill>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cap="none" normalizeH="0" baseline="0" noProof="0" dirty="0">
                <a:ln>
                  <a:noFill/>
                </a:ln>
                <a:solidFill>
                  <a:prstClr val="black"/>
                </a:solidFill>
                <a:uLnTx/>
                <a:uFillTx/>
                <a:latin typeface="Calibri"/>
                <a:ea typeface="+mn-ea"/>
                <a:cs typeface="+mn-cs"/>
              </a:rPr>
              <a:t>  </a:t>
            </a:r>
            <a:r>
              <a:rPr kumimoji="0" lang="nl-BE" sz="1800" b="0" i="0" u="none" strike="noStrike" cap="none" normalizeH="0" baseline="0" noProof="0" dirty="0" smtClean="0">
                <a:ln>
                  <a:noFill/>
                </a:ln>
                <a:solidFill>
                  <a:prstClr val="black"/>
                </a:solidFill>
                <a:uLnTx/>
                <a:uFillTx/>
                <a:latin typeface="Calibri"/>
                <a:ea typeface="+mn-ea"/>
                <a:cs typeface="+mn-cs"/>
              </a:rPr>
              <a:t>diensten       </a:t>
            </a:r>
            <a:r>
              <a:rPr kumimoji="0" lang="nl-BE" sz="1800" b="0" i="0" u="none" strike="noStrike" cap="none" normalizeH="0" baseline="0" noProof="0" dirty="0">
                <a:ln>
                  <a:noFill/>
                </a:ln>
                <a:solidFill>
                  <a:prstClr val="black"/>
                </a:solidFill>
                <a:uLnTx/>
                <a:uFillTx/>
                <a:latin typeface="Calibri"/>
                <a:ea typeface="+mn-ea"/>
                <a:cs typeface="+mn-cs"/>
              </a:rPr>
              <a:t>	  </a:t>
            </a:r>
            <a:r>
              <a:rPr kumimoji="0" lang="nl-BE" sz="1800" b="0" i="0" u="none" strike="noStrike" cap="none" normalizeH="0" baseline="0" noProof="0" dirty="0" smtClean="0">
                <a:ln>
                  <a:noFill/>
                </a:ln>
                <a:solidFill>
                  <a:prstClr val="black"/>
                </a:solidFill>
                <a:uLnTx/>
                <a:uFillTx/>
                <a:latin typeface="Calibri"/>
                <a:ea typeface="+mn-ea"/>
                <a:cs typeface="+mn-cs"/>
              </a:rPr>
              <a:t>bronnen</a:t>
            </a:r>
            <a:endParaRPr kumimoji="0" lang="nl-BE" sz="1800" b="0" i="0" u="none" strike="noStrike" cap="none" normalizeH="0" baseline="0" noProof="0" dirty="0">
              <a:ln>
                <a:noFill/>
              </a:ln>
              <a:solidFill>
                <a:prstClr val="black"/>
              </a:solidFill>
              <a:uLnTx/>
              <a:uFillTx/>
              <a:latin typeface="Calibri"/>
              <a:ea typeface="+mn-ea"/>
              <a:cs typeface="+mn-cs"/>
            </a:endParaRPr>
          </a:p>
        </p:txBody>
      </p:sp>
      <p:sp>
        <p:nvSpPr>
          <p:cNvPr id="20" name="Slide Number Placeholder 4"/>
          <p:cNvSpPr txBox="1">
            <a:spLocks/>
          </p:cNvSpPr>
          <p:nvPr/>
        </p:nvSpPr>
        <p:spPr>
          <a:xfrm>
            <a:off x="11353799" y="6270274"/>
            <a:ext cx="675331" cy="4667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A20BCE-BB7B-46B6-B74F-5C461C2FC4D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3421" y="1226841"/>
            <a:ext cx="3524072" cy="1043125"/>
          </a:xfrm>
          <a:prstGeom prst="rect">
            <a:avLst/>
          </a:prstGeom>
        </p:spPr>
      </p:pic>
    </p:spTree>
    <p:extLst>
      <p:ext uri="{BB962C8B-B14F-4D97-AF65-F5344CB8AC3E}">
        <p14:creationId xmlns:p14="http://schemas.microsoft.com/office/powerpoint/2010/main" val="192273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Enkele voorbeelden</a:t>
            </a:r>
            <a:endParaRPr lang="nl-BE" dirty="0"/>
          </a:p>
        </p:txBody>
      </p:sp>
      <p:sp>
        <p:nvSpPr>
          <p:cNvPr id="3" name="Content Placeholder 2"/>
          <p:cNvSpPr>
            <a:spLocks noGrp="1"/>
          </p:cNvSpPr>
          <p:nvPr>
            <p:ph idx="1"/>
          </p:nvPr>
        </p:nvSpPr>
        <p:spPr/>
        <p:txBody>
          <a:bodyPr>
            <a:normAutofit fontScale="92500" lnSpcReduction="10000"/>
          </a:bodyPr>
          <a:lstStyle/>
          <a:p>
            <a:r>
              <a:rPr lang="nl-BE" dirty="0"/>
              <a:t>Innovatie en stimuleren van onderzoek en </a:t>
            </a:r>
            <a:r>
              <a:rPr lang="nl-BE" dirty="0" smtClean="0"/>
              <a:t>ontwikkeling (</a:t>
            </a:r>
            <a:r>
              <a:rPr lang="nl-BE" dirty="0" err="1" smtClean="0"/>
              <a:t>secondary</a:t>
            </a:r>
            <a:r>
              <a:rPr lang="nl-BE" dirty="0" smtClean="0"/>
              <a:t> </a:t>
            </a:r>
            <a:r>
              <a:rPr lang="nl-BE" dirty="0" err="1" smtClean="0"/>
              <a:t>use</a:t>
            </a:r>
            <a:r>
              <a:rPr lang="nl-BE" dirty="0"/>
              <a:t>)</a:t>
            </a:r>
          </a:p>
          <a:p>
            <a:pPr lvl="1"/>
            <a:r>
              <a:rPr lang="nl-BE" dirty="0"/>
              <a:t>toegang tot geanonimiseerde en </a:t>
            </a:r>
            <a:r>
              <a:rPr lang="nl-BE" dirty="0" err="1"/>
              <a:t>gepseudonimiseerde</a:t>
            </a:r>
            <a:r>
              <a:rPr lang="nl-BE" dirty="0"/>
              <a:t> gegevens</a:t>
            </a:r>
          </a:p>
          <a:p>
            <a:pPr lvl="1"/>
            <a:r>
              <a:rPr lang="nl-BE" dirty="0" smtClean="0"/>
              <a:t>FAIR-principe (</a:t>
            </a:r>
            <a:r>
              <a:rPr lang="nl-BE" dirty="0" err="1" smtClean="0"/>
              <a:t>findable</a:t>
            </a:r>
            <a:r>
              <a:rPr lang="nl-BE" dirty="0" smtClean="0"/>
              <a:t>, </a:t>
            </a:r>
            <a:r>
              <a:rPr lang="nl-BE" dirty="0" err="1" smtClean="0"/>
              <a:t>accessible</a:t>
            </a:r>
            <a:r>
              <a:rPr lang="nl-BE" dirty="0" smtClean="0"/>
              <a:t>, </a:t>
            </a:r>
            <a:r>
              <a:rPr lang="nl-BE" dirty="0" err="1" smtClean="0"/>
              <a:t>interoperable</a:t>
            </a:r>
            <a:r>
              <a:rPr lang="nl-BE" dirty="0" smtClean="0"/>
              <a:t>, </a:t>
            </a:r>
            <a:r>
              <a:rPr lang="nl-BE" dirty="0" err="1" smtClean="0"/>
              <a:t>reusable</a:t>
            </a:r>
            <a:r>
              <a:rPr lang="nl-BE" dirty="0" smtClean="0"/>
              <a:t>)</a:t>
            </a:r>
          </a:p>
          <a:p>
            <a:pPr lvl="1"/>
            <a:r>
              <a:rPr lang="nl-BE" dirty="0" smtClean="0"/>
              <a:t>open data en big data</a:t>
            </a:r>
            <a:endParaRPr lang="nl-BE" dirty="0"/>
          </a:p>
          <a:p>
            <a:pPr lvl="1"/>
            <a:r>
              <a:rPr lang="nl-BE" dirty="0"/>
              <a:t>artificiële intelligentie</a:t>
            </a:r>
          </a:p>
          <a:p>
            <a:pPr lvl="1"/>
            <a:r>
              <a:rPr lang="nl-BE" dirty="0"/>
              <a:t>Health Data </a:t>
            </a:r>
            <a:r>
              <a:rPr lang="nl-BE" dirty="0" err="1" smtClean="0"/>
              <a:t>Authority</a:t>
            </a:r>
            <a:endParaRPr lang="nl-BE" dirty="0"/>
          </a:p>
          <a:p>
            <a:pPr lvl="2"/>
            <a:r>
              <a:rPr lang="nl-BE" dirty="0"/>
              <a:t>coördinerende instantie</a:t>
            </a:r>
          </a:p>
          <a:p>
            <a:pPr lvl="2"/>
            <a:r>
              <a:rPr lang="en-US" dirty="0"/>
              <a:t>master data management</a:t>
            </a:r>
          </a:p>
          <a:p>
            <a:pPr lvl="2"/>
            <a:r>
              <a:rPr lang="en-US" dirty="0" err="1"/>
              <a:t>documentatie</a:t>
            </a:r>
            <a:r>
              <a:rPr lang="en-US" dirty="0"/>
              <a:t> van </a:t>
            </a:r>
            <a:r>
              <a:rPr lang="en-US" dirty="0" err="1"/>
              <a:t>gegevensbronnen</a:t>
            </a:r>
            <a:endParaRPr lang="en-US" dirty="0"/>
          </a:p>
          <a:p>
            <a:pPr lvl="2"/>
            <a:r>
              <a:rPr lang="en-US" dirty="0" err="1"/>
              <a:t>opleiding</a:t>
            </a:r>
            <a:r>
              <a:rPr lang="en-US" dirty="0"/>
              <a:t> van </a:t>
            </a:r>
            <a:r>
              <a:rPr lang="en-US" dirty="0" err="1"/>
              <a:t>gebruikers</a:t>
            </a:r>
            <a:r>
              <a:rPr lang="en-US" dirty="0"/>
              <a:t> </a:t>
            </a:r>
            <a:r>
              <a:rPr lang="en-US" dirty="0" err="1"/>
              <a:t>en</a:t>
            </a:r>
            <a:r>
              <a:rPr lang="en-US" dirty="0"/>
              <a:t> </a:t>
            </a:r>
            <a:r>
              <a:rPr lang="en-US" dirty="0" err="1" smtClean="0"/>
              <a:t>analisten</a:t>
            </a:r>
            <a:endParaRPr lang="en-US" dirty="0" smtClean="0"/>
          </a:p>
          <a:p>
            <a:pPr lvl="2"/>
            <a:r>
              <a:rPr lang="en-US" dirty="0" err="1" smtClean="0"/>
              <a:t>waarborgen</a:t>
            </a:r>
            <a:r>
              <a:rPr lang="en-US" dirty="0" smtClean="0"/>
              <a:t> </a:t>
            </a:r>
            <a:r>
              <a:rPr lang="en-US" dirty="0" err="1" smtClean="0"/>
              <a:t>transparante</a:t>
            </a:r>
            <a:r>
              <a:rPr lang="en-US" dirty="0" smtClean="0"/>
              <a:t>, </a:t>
            </a:r>
            <a:r>
              <a:rPr lang="en-US" dirty="0" err="1" smtClean="0"/>
              <a:t>vertrouwensvolle</a:t>
            </a:r>
            <a:r>
              <a:rPr lang="en-US" dirty="0" smtClean="0"/>
              <a:t>, </a:t>
            </a:r>
            <a:r>
              <a:rPr lang="en-US" dirty="0" err="1" smtClean="0"/>
              <a:t>deontologisch</a:t>
            </a:r>
            <a:r>
              <a:rPr lang="en-US" dirty="0" smtClean="0"/>
              <a:t> </a:t>
            </a:r>
            <a:r>
              <a:rPr lang="en-US" dirty="0" err="1" smtClean="0"/>
              <a:t>en</a:t>
            </a:r>
            <a:r>
              <a:rPr lang="en-US" dirty="0" smtClean="0"/>
              <a:t> </a:t>
            </a:r>
            <a:r>
              <a:rPr lang="en-US" dirty="0" err="1" smtClean="0"/>
              <a:t>ethisch</a:t>
            </a:r>
            <a:r>
              <a:rPr lang="en-US" dirty="0" smtClean="0"/>
              <a:t> </a:t>
            </a:r>
            <a:r>
              <a:rPr lang="en-US" dirty="0" err="1" smtClean="0"/>
              <a:t>correcte</a:t>
            </a:r>
            <a:r>
              <a:rPr lang="en-US" dirty="0" smtClean="0"/>
              <a:t> </a:t>
            </a:r>
            <a:r>
              <a:rPr lang="en-US" dirty="0" err="1" smtClean="0"/>
              <a:t>verwerking</a:t>
            </a:r>
            <a:r>
              <a:rPr lang="en-US" dirty="0" smtClean="0"/>
              <a:t> </a:t>
            </a:r>
            <a:endParaRPr lang="en-US" dirty="0"/>
          </a:p>
          <a:p>
            <a:pPr lvl="2"/>
            <a:r>
              <a:rPr lang="en-US" dirty="0"/>
              <a:t>…</a:t>
            </a:r>
          </a:p>
          <a:p>
            <a:pPr lvl="1"/>
            <a:r>
              <a:rPr lang="nl-BE" dirty="0" err="1"/>
              <a:t>Cobrha</a:t>
            </a:r>
            <a:r>
              <a:rPr lang="nl-BE" dirty="0"/>
              <a:t>+</a:t>
            </a:r>
          </a:p>
          <a:p>
            <a:pPr lvl="1"/>
            <a:r>
              <a:rPr lang="nl-BE" dirty="0"/>
              <a:t>gezondheidszorg op afstand</a:t>
            </a:r>
          </a:p>
          <a:p>
            <a:pPr lvl="1"/>
            <a:endParaRPr lang="en-US" dirty="0"/>
          </a:p>
          <a:p>
            <a:endParaRPr lang="en-US" dirty="0"/>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40</a:t>
            </a:fld>
            <a:r>
              <a:rPr lang="fr-BE"/>
              <a:t> -</a:t>
            </a:r>
            <a:endParaRPr lang="fr-BE" dirty="0"/>
          </a:p>
        </p:txBody>
      </p:sp>
    </p:spTree>
    <p:extLst>
      <p:ext uri="{BB962C8B-B14F-4D97-AF65-F5344CB8AC3E}">
        <p14:creationId xmlns:p14="http://schemas.microsoft.com/office/powerpoint/2010/main" val="3748956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66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Enkele kencijfers</a:t>
            </a:r>
            <a:endParaRPr lang="nl-BE" dirty="0"/>
          </a:p>
        </p:txBody>
      </p:sp>
      <p:grpSp>
        <p:nvGrpSpPr>
          <p:cNvPr id="42" name="Group 41"/>
          <p:cNvGrpSpPr/>
          <p:nvPr/>
        </p:nvGrpSpPr>
        <p:grpSpPr>
          <a:xfrm>
            <a:off x="7903637" y="1369010"/>
            <a:ext cx="1418978" cy="1531404"/>
            <a:chOff x="3972232" y="818701"/>
            <a:chExt cx="2522626" cy="272249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12" name="Rectangle 11"/>
            <p:cNvSpPr/>
            <p:nvPr/>
          </p:nvSpPr>
          <p:spPr>
            <a:xfrm>
              <a:off x="3972232" y="2337449"/>
              <a:ext cx="2522626" cy="120374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b="1" dirty="0">
                  <a:solidFill>
                    <a:srgbClr val="4A6C5B"/>
                  </a:solidFill>
                  <a:latin typeface="Arial" panose="020B0604020202020204" pitchFamily="34" charset="0"/>
                  <a:ea typeface="+mn-ea"/>
                  <a:cs typeface="Arial" panose="020B0604020202020204" pitchFamily="34" charset="0"/>
                </a:rPr>
                <a:t>193</a:t>
              </a:r>
              <a:r>
                <a:rPr kumimoji="0" lang="nl-BE" sz="16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 miljoen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berichten/jaar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via de </a:t>
              </a:r>
              <a:r>
                <a:rPr kumimoji="0" lang="nl-BE" sz="1100" b="1" i="0" u="none" strike="noStrike" cap="none" normalizeH="0" baseline="0" noProof="0" dirty="0" err="1">
                  <a:ln>
                    <a:noFill/>
                  </a:ln>
                  <a:solidFill>
                    <a:srgbClr val="4A6C5B"/>
                  </a:solidFill>
                  <a:uLnTx/>
                  <a:uFillTx/>
                  <a:latin typeface="Arial" panose="020B0604020202020204" pitchFamily="34" charset="0"/>
                  <a:ea typeface="+mn-ea"/>
                  <a:cs typeface="Arial" panose="020B0604020202020204" pitchFamily="34" charset="0"/>
                </a:rPr>
                <a:t>eHealthBox</a:t>
              </a:r>
              <a:endParaRPr kumimoji="0" lang="nl-BE"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endParaRPr>
            </a:p>
          </p:txBody>
        </p:sp>
      </p:grpSp>
      <p:grpSp>
        <p:nvGrpSpPr>
          <p:cNvPr id="43" name="Group 42"/>
          <p:cNvGrpSpPr/>
          <p:nvPr/>
        </p:nvGrpSpPr>
        <p:grpSpPr>
          <a:xfrm>
            <a:off x="5424685" y="1351684"/>
            <a:ext cx="1468671" cy="1652206"/>
            <a:chOff x="7395613" y="814615"/>
            <a:chExt cx="2610968" cy="293725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15" name="Rectangle 14"/>
            <p:cNvSpPr/>
            <p:nvPr/>
          </p:nvSpPr>
          <p:spPr>
            <a:xfrm>
              <a:off x="7395613" y="2548120"/>
              <a:ext cx="2610968" cy="120374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van de huisartsen maken gebruik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van eGezondheidsdiensten</a:t>
              </a:r>
            </a:p>
          </p:txBody>
        </p:sp>
      </p:grpSp>
      <p:grpSp>
        <p:nvGrpSpPr>
          <p:cNvPr id="3" name="Group 2"/>
          <p:cNvGrpSpPr/>
          <p:nvPr/>
        </p:nvGrpSpPr>
        <p:grpSpPr>
          <a:xfrm>
            <a:off x="7169811" y="3299093"/>
            <a:ext cx="2886629" cy="1647822"/>
            <a:chOff x="4532721" y="4860280"/>
            <a:chExt cx="5131784" cy="2929461"/>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26" name="Rectangle 25"/>
            <p:cNvSpPr/>
            <p:nvPr/>
          </p:nvSpPr>
          <p:spPr>
            <a:xfrm>
              <a:off x="4532721" y="6285055"/>
              <a:ext cx="5131784" cy="1504686"/>
            </a:xfrm>
            <a:prstGeom prst="rect">
              <a:avLst/>
            </a:prstGeom>
          </p:spPr>
          <p:txBody>
            <a:bodyPr wrap="square">
              <a:spAutoFit/>
            </a:bodyPr>
            <a:lstStyle/>
            <a:p>
              <a:pPr lvl="0" algn="ctr">
                <a:defRPr/>
              </a:pPr>
              <a:r>
                <a:rPr lang="nl-BE" sz="1600" b="1">
                  <a:solidFill>
                    <a:srgbClr val="4A6C5B"/>
                  </a:solidFill>
                  <a:latin typeface="Arial" panose="020B0604020202020204" pitchFamily="34" charset="0"/>
                  <a:cs typeface="Arial" panose="020B0604020202020204" pitchFamily="34" charset="0"/>
                </a:rPr>
                <a:t>4.346.796</a:t>
              </a:r>
            </a:p>
            <a:p>
              <a:pPr lvl="0" algn="ctr">
                <a:defRPr/>
              </a:pPr>
              <a:r>
                <a:rPr kumimoji="0" lang="nl-BE" sz="11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Belgische patiënten met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Summary Electronic Health Records in gezondheidskluizen  </a:t>
              </a:r>
            </a:p>
          </p:txBody>
        </p:sp>
      </p:grpSp>
      <p:grpSp>
        <p:nvGrpSpPr>
          <p:cNvPr id="41" name="Group 40"/>
          <p:cNvGrpSpPr/>
          <p:nvPr/>
        </p:nvGrpSpPr>
        <p:grpSpPr>
          <a:xfrm>
            <a:off x="1666599" y="1268760"/>
            <a:ext cx="2996333" cy="1832400"/>
            <a:chOff x="-660349" y="598714"/>
            <a:chExt cx="5326819" cy="3257601"/>
          </a:xfrm>
        </p:grpSpPr>
        <p:grpSp>
          <p:nvGrpSpPr>
            <p:cNvPr id="13" name="Group 12"/>
            <p:cNvGrpSpPr/>
            <p:nvPr/>
          </p:nvGrpSpPr>
          <p:grpSpPr>
            <a:xfrm>
              <a:off x="866130" y="598714"/>
              <a:ext cx="1973439" cy="1614997"/>
              <a:chOff x="660507" y="708577"/>
              <a:chExt cx="1973439" cy="161499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40" name="Rectangle 39"/>
            <p:cNvSpPr/>
            <p:nvPr/>
          </p:nvSpPr>
          <p:spPr>
            <a:xfrm>
              <a:off x="-660349" y="2351628"/>
              <a:ext cx="5326819" cy="15046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&gt; </a:t>
              </a:r>
              <a:r>
                <a:rPr lang="nl-BE" sz="1600" b="1" dirty="0">
                  <a:solidFill>
                    <a:srgbClr val="4A6C5B"/>
                  </a:solidFill>
                  <a:latin typeface="Arial" panose="020B0604020202020204" pitchFamily="34" charset="0"/>
                  <a:ea typeface="+mn-ea"/>
                  <a:cs typeface="Arial" panose="020B0604020202020204" pitchFamily="34" charset="0"/>
                </a:rPr>
                <a:t>88,5 </a:t>
              </a:r>
              <a:r>
                <a:rPr kumimoji="0" lang="nl-BE" sz="16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van de Belgische burgers hebben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hun geïnformeerde toestemming </a:t>
              </a:r>
              <a:r>
                <a:rPr kumimoji="0" lang="nl-BE" sz="1100" b="1" i="0" u="none" strike="noStrike" cap="none" normalizeH="0" baseline="0" noProof="0" dirty="0" smtClean="0">
                  <a:ln>
                    <a:noFill/>
                  </a:ln>
                  <a:solidFill>
                    <a:srgbClr val="4A6C5B"/>
                  </a:solidFill>
                  <a:uLnTx/>
                  <a:uFillTx/>
                  <a:latin typeface="Arial" panose="020B0604020202020204" pitchFamily="34" charset="0"/>
                  <a:ea typeface="+mn-ea"/>
                  <a:cs typeface="Arial" panose="020B0604020202020204" pitchFamily="34" charset="0"/>
                </a:rPr>
                <a:t>verleend</a:t>
              </a:r>
              <a:br>
                <a:rPr kumimoji="0" lang="nl-BE" sz="1100" b="1" i="0" u="none" strike="noStrike" cap="none" normalizeH="0" baseline="0" noProof="0" dirty="0" smtClean="0">
                  <a:ln>
                    <a:noFill/>
                  </a:ln>
                  <a:solidFill>
                    <a:srgbClr val="4A6C5B"/>
                  </a:solidFill>
                  <a:uLnTx/>
                  <a:uFillTx/>
                  <a:latin typeface="Arial" panose="020B0604020202020204" pitchFamily="34" charset="0"/>
                  <a:ea typeface="+mn-ea"/>
                  <a:cs typeface="Arial" panose="020B0604020202020204" pitchFamily="34" charset="0"/>
                </a:rPr>
              </a:br>
              <a:r>
                <a:rPr kumimoji="0" lang="nl-BE" sz="1100" b="1" i="0" u="none" strike="noStrike" cap="none" normalizeH="0" baseline="0" noProof="0" dirty="0" smtClean="0">
                  <a:ln>
                    <a:noFill/>
                  </a:ln>
                  <a:solidFill>
                    <a:srgbClr val="4A6C5B"/>
                  </a:solidFill>
                  <a:uLnTx/>
                  <a:uFillTx/>
                  <a:latin typeface="Arial" panose="020B0604020202020204" pitchFamily="34" charset="0"/>
                  <a:ea typeface="+mn-ea"/>
                  <a:cs typeface="Arial" panose="020B0604020202020204" pitchFamily="34" charset="0"/>
                </a:rPr>
                <a:t>voor </a:t>
              </a:r>
              <a:r>
                <a:rPr kumimoji="0" lang="nl-BE" sz="1100" b="1" i="0" u="none" strike="noStrike" cap="none" normalizeH="0" baseline="0" noProof="0" dirty="0">
                  <a:ln>
                    <a:noFill/>
                  </a:ln>
                  <a:solidFill>
                    <a:srgbClr val="4A6C5B"/>
                  </a:solidFill>
                  <a:uLnTx/>
                  <a:uFillTx/>
                  <a:latin typeface="Arial" panose="020B0604020202020204" pitchFamily="34" charset="0"/>
                  <a:ea typeface="+mn-ea"/>
                  <a:cs typeface="Arial" panose="020B0604020202020204" pitchFamily="34" charset="0"/>
                </a:rPr>
                <a:t>het delen van gegevens</a:t>
              </a:r>
            </a:p>
          </p:txBody>
        </p:sp>
      </p:grpSp>
      <p:grpSp>
        <p:nvGrpSpPr>
          <p:cNvPr id="10" name="Group 9"/>
          <p:cNvGrpSpPr/>
          <p:nvPr/>
        </p:nvGrpSpPr>
        <p:grpSpPr>
          <a:xfrm>
            <a:off x="1847528" y="3299093"/>
            <a:ext cx="2433887" cy="1610201"/>
            <a:chOff x="2594565" y="3310960"/>
            <a:chExt cx="2433887" cy="1610201"/>
          </a:xfrm>
        </p:grpSpPr>
        <p:grpSp>
          <p:nvGrpSpPr>
            <p:cNvPr id="35" name="Group 34"/>
            <p:cNvGrpSpPr/>
            <p:nvPr/>
          </p:nvGrpSpPr>
          <p:grpSpPr>
            <a:xfrm>
              <a:off x="3071367" y="4205657"/>
              <a:ext cx="736099" cy="702051"/>
              <a:chOff x="-253508" y="4873479"/>
              <a:chExt cx="1308619" cy="1248090"/>
            </a:xfrm>
          </p:grpSpPr>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21" name="Rectangle 20"/>
              <p:cNvSpPr/>
              <p:nvPr/>
            </p:nvSpPr>
            <p:spPr>
              <a:xfrm>
                <a:off x="-253508" y="5656485"/>
                <a:ext cx="1308619" cy="465084"/>
              </a:xfrm>
              <a:prstGeom prst="rect">
                <a:avLst/>
              </a:prstGeom>
            </p:spPr>
            <p:txBody>
              <a:bodyPr wrap="none">
                <a:spAutoFit/>
              </a:bodyPr>
              <a:lstStyle/>
              <a:p>
                <a:pPr lvl="0">
                  <a:defRPr/>
                </a:pPr>
                <a:r>
                  <a:rPr lang="nl-BE" sz="1100" b="1">
                    <a:solidFill>
                      <a:srgbClr val="4A6C5B"/>
                    </a:solidFill>
                    <a:latin typeface="Arial" panose="020B0604020202020204" pitchFamily="34" charset="0"/>
                    <a:cs typeface="Arial" panose="020B0604020202020204" pitchFamily="34" charset="0"/>
                  </a:rPr>
                  <a:t>&gt; 29.000</a:t>
                </a:r>
              </a:p>
            </p:txBody>
          </p:sp>
        </p:grpSp>
        <p:grpSp>
          <p:nvGrpSpPr>
            <p:cNvPr id="37" name="Group 36"/>
            <p:cNvGrpSpPr/>
            <p:nvPr/>
          </p:nvGrpSpPr>
          <p:grpSpPr>
            <a:xfrm>
              <a:off x="3856029" y="4205656"/>
              <a:ext cx="619080" cy="715505"/>
              <a:chOff x="2436488" y="4873477"/>
              <a:chExt cx="1100586" cy="1272008"/>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22" name="Rectangle 21"/>
              <p:cNvSpPr/>
              <p:nvPr/>
            </p:nvSpPr>
            <p:spPr>
              <a:xfrm>
                <a:off x="2436488" y="5680401"/>
                <a:ext cx="1100586" cy="465084"/>
              </a:xfrm>
              <a:prstGeom prst="rect">
                <a:avLst/>
              </a:prstGeom>
            </p:spPr>
            <p:txBody>
              <a:bodyPr wrap="none">
                <a:spAutoFit/>
              </a:bodyPr>
              <a:lstStyle/>
              <a:p>
                <a:pPr lvl="0">
                  <a:defRPr/>
                </a:pPr>
                <a:r>
                  <a:rPr lang="nl-BE" sz="1100" b="1">
                    <a:solidFill>
                      <a:srgbClr val="4A6C5B"/>
                    </a:solidFill>
                    <a:latin typeface="Arial" panose="020B0604020202020204" pitchFamily="34" charset="0"/>
                    <a:cs typeface="Arial" panose="020B0604020202020204" pitchFamily="34" charset="0"/>
                  </a:rPr>
                  <a:t>&gt; 4000</a:t>
                </a:r>
              </a:p>
            </p:txBody>
          </p:sp>
        </p:grpSp>
        <p:grpSp>
          <p:nvGrpSpPr>
            <p:cNvPr id="38" name="Group 37"/>
            <p:cNvGrpSpPr/>
            <p:nvPr/>
          </p:nvGrpSpPr>
          <p:grpSpPr>
            <a:xfrm>
              <a:off x="2860069" y="3563342"/>
              <a:ext cx="2103461" cy="679815"/>
              <a:chOff x="1617638" y="5934586"/>
              <a:chExt cx="2751898" cy="889123"/>
            </a:xfrm>
          </p:grpSpPr>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1617638" y="6380918"/>
                <a:ext cx="2751898" cy="44279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b="1">
                    <a:solidFill>
                      <a:srgbClr val="4A6C5B"/>
                    </a:solidFill>
                    <a:latin typeface="Arial" panose="020B0604020202020204" pitchFamily="34" charset="0"/>
                    <a:cs typeface="Arial" panose="020B0604020202020204" pitchFamily="34" charset="0"/>
                  </a:rPr>
                  <a:t>13,4 miljoen/maand</a:t>
                </a:r>
              </a:p>
            </p:txBody>
          </p:sp>
        </p:grpSp>
        <p:sp>
          <p:nvSpPr>
            <p:cNvPr id="47" name="Rectangle 46"/>
            <p:cNvSpPr/>
            <p:nvPr/>
          </p:nvSpPr>
          <p:spPr>
            <a:xfrm>
              <a:off x="2594565" y="3310960"/>
              <a:ext cx="2433887" cy="523220"/>
            </a:xfrm>
            <a:prstGeom prst="rect">
              <a:avLst/>
            </a:prstGeom>
            <a:solidFill>
              <a:srgbClr val="4A6C5B"/>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cap="none" normalizeH="0" baseline="0" noProof="0" dirty="0">
                  <a:ln>
                    <a:noFill/>
                  </a:ln>
                  <a:solidFill>
                    <a:prstClr val="white"/>
                  </a:solidFill>
                  <a:uLnTx/>
                  <a:uFillTx/>
                  <a:latin typeface="Arial" panose="020B0604020202020204" pitchFamily="34" charset="0"/>
                  <a:ea typeface="+mn-ea"/>
                  <a:cs typeface="Arial" panose="020B0604020202020204" pitchFamily="34" charset="0"/>
                </a:rPr>
                <a:t>Elektronische voorschriften</a:t>
              </a:r>
            </a:p>
          </p:txBody>
        </p:sp>
      </p:grpSp>
      <p:grpSp>
        <p:nvGrpSpPr>
          <p:cNvPr id="16" name="Group 15"/>
          <p:cNvGrpSpPr/>
          <p:nvPr/>
        </p:nvGrpSpPr>
        <p:grpSpPr>
          <a:xfrm>
            <a:off x="4243642" y="4732082"/>
            <a:ext cx="3358217" cy="1597681"/>
            <a:chOff x="4042167" y="4113743"/>
            <a:chExt cx="3358217" cy="1597681"/>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5" name="Rectangle 4"/>
            <p:cNvSpPr/>
            <p:nvPr/>
          </p:nvSpPr>
          <p:spPr>
            <a:xfrm>
              <a:off x="4042167" y="5034316"/>
              <a:ext cx="3358217" cy="677108"/>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nl-BE" sz="1600" b="1">
                  <a:solidFill>
                    <a:srgbClr val="4A6C5B"/>
                  </a:solidFill>
                  <a:latin typeface="Arial" panose="020B0604020202020204" pitchFamily="34" charset="0"/>
                  <a:cs typeface="Arial" panose="020B0604020202020204" pitchFamily="34" charset="0"/>
                </a:rPr>
                <a:t>215 miljoen</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elektronische documenten beschikbaar</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in ziekenhuizen en klinische laboratoria</a:t>
              </a:r>
            </a:p>
          </p:txBody>
        </p:sp>
      </p:grpSp>
      <p:sp>
        <p:nvSpPr>
          <p:cNvPr id="39" name="Slide Number Placeholder 4"/>
          <p:cNvSpPr txBox="1">
            <a:spLocks/>
          </p:cNvSpPr>
          <p:nvPr/>
        </p:nvSpPr>
        <p:spPr>
          <a:xfrm>
            <a:off x="11353799" y="6270274"/>
            <a:ext cx="675331" cy="46670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6A20BCE-BB7B-46B6-B74F-5C461C2FC4DE}"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smtClean="0">
              <a:ln>
                <a:noFill/>
              </a:ln>
              <a:solidFill>
                <a:prstClr val="white"/>
              </a:solidFill>
              <a:effectLst/>
              <a:uLnTx/>
              <a:uFillTx/>
              <a:latin typeface="Calibri"/>
              <a:ea typeface="+mn-ea"/>
              <a:cs typeface="+mn-cs"/>
            </a:endParaRPr>
          </a:p>
        </p:txBody>
      </p:sp>
      <p:grpSp>
        <p:nvGrpSpPr>
          <p:cNvPr id="18" name="Group 17"/>
          <p:cNvGrpSpPr/>
          <p:nvPr/>
        </p:nvGrpSpPr>
        <p:grpSpPr>
          <a:xfrm>
            <a:off x="5260559" y="3244081"/>
            <a:ext cx="1631103" cy="1168862"/>
            <a:chOff x="5222177" y="3199474"/>
            <a:chExt cx="1631103" cy="1168862"/>
          </a:xfrm>
        </p:grpSpPr>
        <p:grpSp>
          <p:nvGrpSpPr>
            <p:cNvPr id="17" name="Group 16"/>
            <p:cNvGrpSpPr/>
            <p:nvPr/>
          </p:nvGrpSpPr>
          <p:grpSpPr>
            <a:xfrm>
              <a:off x="5222177" y="3199474"/>
              <a:ext cx="1631103" cy="1168862"/>
              <a:chOff x="5490116" y="2902310"/>
              <a:chExt cx="1631103" cy="1168862"/>
            </a:xfrm>
          </p:grpSpPr>
          <p:sp>
            <p:nvSpPr>
              <p:cNvPr id="29" name="Rectangle 28"/>
              <p:cNvSpPr/>
              <p:nvPr/>
            </p:nvSpPr>
            <p:spPr>
              <a:xfrm>
                <a:off x="5490116" y="3563341"/>
                <a:ext cx="1631103"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600" b="1">
                    <a:solidFill>
                      <a:srgbClr val="4A6C5B"/>
                    </a:solidFill>
                    <a:latin typeface="Arial" panose="020B0604020202020204" pitchFamily="34" charset="0"/>
                    <a:ea typeface="+mn-ea"/>
                    <a:cs typeface="Arial" panose="020B0604020202020204" pitchFamily="34" charset="0"/>
                  </a:rPr>
                  <a:t>19</a:t>
                </a:r>
                <a:r>
                  <a:rPr kumimoji="0" lang="nl-BE" sz="16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.600.000.000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100" b="1" i="0" u="none" strike="noStrike" cap="none" normalizeH="0" baseline="0" noProof="0">
                    <a:ln>
                      <a:noFill/>
                    </a:ln>
                    <a:solidFill>
                      <a:srgbClr val="4A6C5B"/>
                    </a:solidFill>
                    <a:uLnTx/>
                    <a:uFillTx/>
                    <a:latin typeface="Arial" panose="020B0604020202020204" pitchFamily="34" charset="0"/>
                    <a:ea typeface="+mn-ea"/>
                    <a:cs typeface="Arial" panose="020B0604020202020204" pitchFamily="34" charset="0"/>
                  </a:rPr>
                  <a:t>digitale transacties</a:t>
                </a:r>
              </a:p>
            </p:txBody>
          </p:sp>
          <p:pic>
            <p:nvPicPr>
              <p:cNvPr id="8" name="Picture 7"/>
              <p:cNvPicPr>
                <a:picLocks noChangeAspect="1"/>
              </p:cNvPicPr>
              <p:nvPr/>
            </p:nvPicPr>
            <p:blipFill>
              <a:blip r:embed="rId12"/>
              <a:stretch>
                <a:fillRect/>
              </a:stretch>
            </p:blipFill>
            <p:spPr>
              <a:xfrm>
                <a:off x="5847472" y="2902310"/>
                <a:ext cx="986904" cy="637115"/>
              </a:xfrm>
              <a:prstGeom prst="rect">
                <a:avLst/>
              </a:prstGeom>
            </p:spPr>
          </p:pic>
        </p:grpSp>
        <p:sp>
          <p:nvSpPr>
            <p:cNvPr id="4" name="Rectangle 3"/>
            <p:cNvSpPr/>
            <p:nvPr/>
          </p:nvSpPr>
          <p:spPr>
            <a:xfrm>
              <a:off x="5626773" y="3457597"/>
              <a:ext cx="914400" cy="363099"/>
            </a:xfrm>
            <a:prstGeom prst="rect">
              <a:avLst/>
            </a:prstGeom>
            <a:solidFill>
              <a:srgbClr val="90A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a:solidFill>
                    <a:srgbClr val="49685C"/>
                  </a:solidFill>
                </a:rPr>
                <a:t>2021</a:t>
              </a:r>
            </a:p>
          </p:txBody>
        </p:sp>
      </p:grpSp>
    </p:spTree>
    <p:extLst>
      <p:ext uri="{BB962C8B-B14F-4D97-AF65-F5344CB8AC3E}">
        <p14:creationId xmlns:p14="http://schemas.microsoft.com/office/powerpoint/2010/main" val="406774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Strijd tegen de COVID-19-pandemie</a:t>
            </a:r>
            <a:endParaRPr lang="nl-BE"/>
          </a:p>
        </p:txBody>
      </p:sp>
      <p:sp>
        <p:nvSpPr>
          <p:cNvPr id="3" name="Tijdelijke aanduiding voor inhoud 2"/>
          <p:cNvSpPr>
            <a:spLocks noGrp="1"/>
          </p:cNvSpPr>
          <p:nvPr>
            <p:ph idx="1"/>
          </p:nvPr>
        </p:nvSpPr>
        <p:spPr/>
        <p:txBody>
          <a:bodyPr/>
          <a:lstStyle/>
          <a:p>
            <a:endParaRPr lang="nl-BE" dirty="0" smtClean="0"/>
          </a:p>
          <a:p>
            <a:r>
              <a:rPr lang="nl-BE" dirty="0" smtClean="0"/>
              <a:t>Enkele basisbegrippen</a:t>
            </a:r>
          </a:p>
          <a:p>
            <a:endParaRPr lang="nl-BE" dirty="0" smtClean="0"/>
          </a:p>
          <a:p>
            <a:r>
              <a:rPr lang="nl-BE" dirty="0" smtClean="0"/>
              <a:t>Testen</a:t>
            </a:r>
          </a:p>
          <a:p>
            <a:endParaRPr lang="nl-BE" dirty="0" smtClean="0"/>
          </a:p>
          <a:p>
            <a:r>
              <a:rPr lang="nl-BE" dirty="0" smtClean="0"/>
              <a:t>Contact- en clusteropsporing</a:t>
            </a:r>
          </a:p>
          <a:p>
            <a:endParaRPr lang="nl-BE" dirty="0" smtClean="0"/>
          </a:p>
          <a:p>
            <a:r>
              <a:rPr lang="nl-BE" dirty="0" smtClean="0"/>
              <a:t>Vaccinatie</a:t>
            </a:r>
          </a:p>
          <a:p>
            <a:endParaRPr lang="nl-BE" dirty="0" smtClean="0"/>
          </a:p>
          <a:p>
            <a:r>
              <a:rPr lang="nl-BE" dirty="0" smtClean="0"/>
              <a:t>Wat hebben we geleerd ?</a:t>
            </a:r>
            <a:endParaRPr lang="nl-BE" dirty="0"/>
          </a:p>
        </p:txBody>
      </p:sp>
    </p:spTree>
    <p:extLst>
      <p:ext uri="{BB962C8B-B14F-4D97-AF65-F5344CB8AC3E}">
        <p14:creationId xmlns:p14="http://schemas.microsoft.com/office/powerpoint/2010/main" val="378026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mtClean="0"/>
              <a:t>Enkele basisbegrippen</a:t>
            </a:r>
            <a:endParaRPr lang="nl-BE"/>
          </a:p>
        </p:txBody>
      </p:sp>
      <p:sp>
        <p:nvSpPr>
          <p:cNvPr id="3" name="Content Placeholder 2"/>
          <p:cNvSpPr>
            <a:spLocks noGrp="1"/>
          </p:cNvSpPr>
          <p:nvPr>
            <p:ph idx="1"/>
          </p:nvPr>
        </p:nvSpPr>
        <p:spPr/>
        <p:txBody>
          <a:bodyPr/>
          <a:lstStyle/>
          <a:p>
            <a:endParaRPr lang="en-US" dirty="0" smtClean="0"/>
          </a:p>
          <a:p>
            <a:r>
              <a:rPr lang="nl-BE" dirty="0" smtClean="0"/>
              <a:t>Incubatietijd</a:t>
            </a:r>
          </a:p>
          <a:p>
            <a:pPr lvl="1"/>
            <a:r>
              <a:rPr lang="nl-BE" dirty="0" smtClean="0"/>
              <a:t>de tijd tussen de blootstelling aan het virus en het verschijnen van symptomen</a:t>
            </a:r>
          </a:p>
          <a:p>
            <a:pPr lvl="1"/>
            <a:r>
              <a:rPr lang="nl-BE" dirty="0" smtClean="0"/>
              <a:t>COVID-19: gemiddeld 5-6 dagen, maar kan oplopen tot 10-14 dagen</a:t>
            </a:r>
          </a:p>
          <a:p>
            <a:pPr lvl="1"/>
            <a:r>
              <a:rPr lang="nl-BE" dirty="0" smtClean="0"/>
              <a:t>quarantaine dient bijgevolg 10-14 dagen te bedragen sinds laatste contact met besmette persoon</a:t>
            </a:r>
          </a:p>
          <a:p>
            <a:endParaRPr lang="en-US" dirty="0" smtClean="0"/>
          </a:p>
          <a:p>
            <a:r>
              <a:rPr lang="nl-BE" dirty="0" smtClean="0"/>
              <a:t>Besmettelijkheid</a:t>
            </a:r>
          </a:p>
          <a:p>
            <a:pPr lvl="1"/>
            <a:r>
              <a:rPr lang="nl-BE" dirty="0" smtClean="0"/>
              <a:t>de periode waarin een besmette persoon het virus aan anderen kan doorgeven </a:t>
            </a:r>
          </a:p>
          <a:p>
            <a:pPr lvl="1"/>
            <a:r>
              <a:rPr lang="nl-BE" dirty="0" smtClean="0"/>
              <a:t>COVID-19: gemiddeld 2 dagen vóór het verschijnen van de symptomen tot 7-10 dagen na het begin van de symptomen</a:t>
            </a:r>
          </a:p>
          <a:p>
            <a:pPr lvl="1"/>
            <a:r>
              <a:rPr lang="nl-BE" dirty="0" smtClean="0"/>
              <a:t>de isolatie dient bijgevolg 7-10 dagen te bedragen vanaf het begin van de symptomen</a:t>
            </a:r>
          </a:p>
          <a:p>
            <a:endParaRPr lang="fr-BE" dirty="0"/>
          </a:p>
        </p:txBody>
      </p:sp>
    </p:spTree>
    <p:extLst>
      <p:ext uri="{BB962C8B-B14F-4D97-AF65-F5344CB8AC3E}">
        <p14:creationId xmlns:p14="http://schemas.microsoft.com/office/powerpoint/2010/main" val="118794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Enkele basisbegrippen</a:t>
            </a:r>
            <a:endParaRPr lang="nl-BE"/>
          </a:p>
        </p:txBody>
      </p:sp>
      <p:sp>
        <p:nvSpPr>
          <p:cNvPr id="3" name="Tijdelijke aanduiding voor inhoud 2"/>
          <p:cNvSpPr>
            <a:spLocks noGrp="1"/>
          </p:cNvSpPr>
          <p:nvPr>
            <p:ph idx="1"/>
          </p:nvPr>
        </p:nvSpPr>
        <p:spPr/>
        <p:txBody>
          <a:bodyPr/>
          <a:lstStyle/>
          <a:p>
            <a:endParaRPr lang="nl-BE" dirty="0" smtClean="0"/>
          </a:p>
          <a:p>
            <a:r>
              <a:rPr lang="nl-BE" dirty="0" err="1" smtClean="0"/>
              <a:t>Hoogrisico</a:t>
            </a:r>
            <a:r>
              <a:rPr lang="nl-BE" dirty="0" smtClean="0"/>
              <a:t>-contact</a:t>
            </a:r>
          </a:p>
          <a:p>
            <a:pPr lvl="1"/>
            <a:r>
              <a:rPr lang="nl-BE" dirty="0" smtClean="0"/>
              <a:t>een cumulatief contact met een COVID-19-patiënt gedurende minstens 15 minuten binnen een afstand van &lt;1,5m zonder correct gebruik van mondmasker (mond én neus bedekkend) door minstens één persoon en zonder afscheiding door plexiglas</a:t>
            </a:r>
          </a:p>
          <a:p>
            <a:pPr lvl="1"/>
            <a:r>
              <a:rPr lang="nl-BE" dirty="0" smtClean="0"/>
              <a:t>direct fysiek contact met een COVID-19-patiënt</a:t>
            </a:r>
          </a:p>
          <a:p>
            <a:pPr lvl="1"/>
            <a:r>
              <a:rPr lang="nl-BE" dirty="0" smtClean="0"/>
              <a:t>direct contact met excreties of lichaamsvloeistoffen van een COVID-19-patiënt</a:t>
            </a:r>
          </a:p>
          <a:p>
            <a:pPr lvl="1"/>
            <a:r>
              <a:rPr lang="nl-BE" dirty="0" smtClean="0"/>
              <a:t>reizen met een COVID-19-patiënt gedurende meer dan 15 minuten in eender welk transportmiddel, zittend binnen twee zitplaatsen van de patiënt (in eender welke richting), zelfs als alle betrokkenen op een correcte manier een mondmasker droegen</a:t>
            </a:r>
            <a:endParaRPr lang="nl-BE" dirty="0"/>
          </a:p>
        </p:txBody>
      </p:sp>
    </p:spTree>
    <p:extLst>
      <p:ext uri="{BB962C8B-B14F-4D97-AF65-F5344CB8AC3E}">
        <p14:creationId xmlns:p14="http://schemas.microsoft.com/office/powerpoint/2010/main" val="67468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Enkele basisbegrippen</a:t>
            </a:r>
            <a:endParaRPr lang="nl-BE"/>
          </a:p>
        </p:txBody>
      </p:sp>
      <p:sp>
        <p:nvSpPr>
          <p:cNvPr id="3" name="Tijdelijke aanduiding voor inhoud 2"/>
          <p:cNvSpPr>
            <a:spLocks noGrp="1"/>
          </p:cNvSpPr>
          <p:nvPr>
            <p:ph idx="1"/>
          </p:nvPr>
        </p:nvSpPr>
        <p:spPr/>
        <p:txBody>
          <a:bodyPr>
            <a:normAutofit/>
          </a:bodyPr>
          <a:lstStyle/>
          <a:p>
            <a:endParaRPr lang="nl-BE" dirty="0" smtClean="0"/>
          </a:p>
          <a:p>
            <a:r>
              <a:rPr lang="nl-BE" dirty="0" smtClean="0"/>
              <a:t>Laagrisico-contact</a:t>
            </a:r>
          </a:p>
          <a:p>
            <a:pPr lvl="1"/>
            <a:r>
              <a:rPr lang="nl-BE" dirty="0" smtClean="0"/>
              <a:t>cumulatief contact met een bevestigd geval van COVID-19 gedurende minstens 15 minuten op &lt; 1,5m afstand, maar waarbij beiden correct een mondmasker droegen (neus én mond bedekkend) of met volledige afscheiding door plexiglas</a:t>
            </a:r>
          </a:p>
          <a:p>
            <a:pPr lvl="1"/>
            <a:r>
              <a:rPr lang="nl-BE" dirty="0" smtClean="0"/>
              <a:t>cumulatief contact met een COVID-19-patiënt gedurende minder dan 15 minuten, zonder correct gebruik van mondmasker (mond én neus bedekkend) door minstens één van de betrokkenen en zonder volledige afscheiding door plexiglas</a:t>
            </a:r>
          </a:p>
          <a:p>
            <a:pPr lvl="1"/>
            <a:r>
              <a:rPr lang="nl-BE" dirty="0" smtClean="0"/>
              <a:t>aanwezigheid in dezelfde kamer/gesloten ruimte als een COVID-19-patiënt gedurende meer dan 15 minuten maar met een afstand van &gt; 1,5 m (bv. personen die in hetzelfde lokaal werken of samen in een wachtzaal zitten)</a:t>
            </a:r>
            <a:endParaRPr lang="nl-BE" dirty="0"/>
          </a:p>
        </p:txBody>
      </p:sp>
    </p:spTree>
    <p:extLst>
      <p:ext uri="{BB962C8B-B14F-4D97-AF65-F5344CB8AC3E}">
        <p14:creationId xmlns:p14="http://schemas.microsoft.com/office/powerpoint/2010/main" val="131351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8BF2EA36810141A7E53FF8745A8A9F" ma:contentTypeVersion="0" ma:contentTypeDescription="Create a new document." ma:contentTypeScope="" ma:versionID="3f9740635ca3a59b5b5806481e842e20">
  <xsd:schema xmlns:xsd="http://www.w3.org/2001/XMLSchema" xmlns:xs="http://www.w3.org/2001/XMLSchema" xmlns:p="http://schemas.microsoft.com/office/2006/metadata/properties" targetNamespace="http://schemas.microsoft.com/office/2006/metadata/properties" ma:root="true" ma:fieldsID="6aad4f5978227f79789661f1eb5b30c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152570-06C3-4529-BF62-0A764DF3BF33}">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3791D7B-1421-4278-8630-380ED00F5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40949FF-2ACB-4688-A578-A663443A51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3217</TotalTime>
  <Words>1816</Words>
  <Application>Microsoft Office PowerPoint</Application>
  <PresentationFormat>Breedbeeld</PresentationFormat>
  <Paragraphs>368</Paragraphs>
  <Slides>41</Slides>
  <Notes>4</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41</vt:i4>
      </vt:variant>
    </vt:vector>
  </HeadingPairs>
  <TitlesOfParts>
    <vt:vector size="45" baseType="lpstr">
      <vt:lpstr>Arial</vt:lpstr>
      <vt:lpstr>Calibri</vt:lpstr>
      <vt:lpstr>1_Custom Design</vt:lpstr>
      <vt:lpstr>eHealth</vt:lpstr>
      <vt:lpstr>eGezondheid Wat is er gerealiseerd tijdens en geleerd uit de Covidcrisis ?  Welke accenten krijgt het nieuwe actieplan 2022-2024 ?</vt:lpstr>
      <vt:lpstr>Wat is er gerealiseerd tijdens en geleerd uit de Covidcrisis ?</vt:lpstr>
      <vt:lpstr>Historiek</vt:lpstr>
      <vt:lpstr>eHealth-platform</vt:lpstr>
      <vt:lpstr>Enkele kencijfers</vt:lpstr>
      <vt:lpstr>Strijd tegen de COVID-19-pandemie</vt:lpstr>
      <vt:lpstr>Enkele basisbegrippen</vt:lpstr>
      <vt:lpstr>Enkele basisbegrippen</vt:lpstr>
      <vt:lpstr>Enkele basisbegrippen</vt:lpstr>
      <vt:lpstr>Testen</vt:lpstr>
      <vt:lpstr>Testen: happy flow</vt:lpstr>
      <vt:lpstr>Testen: proces</vt:lpstr>
      <vt:lpstr>Testen: hergebruik</vt:lpstr>
      <vt:lpstr>Testen: enkele cijfers</vt:lpstr>
      <vt:lpstr>Hoe verloopt contactopsporing?</vt:lpstr>
      <vt:lpstr>Contactopsporing door contact centers: proces en hergebruik</vt:lpstr>
      <vt:lpstr>App Coronalert</vt:lpstr>
      <vt:lpstr>Passenger Locator Form</vt:lpstr>
      <vt:lpstr>Geïntegreerd burgerportaal</vt:lpstr>
      <vt:lpstr>Geïntegreerd burgerportaal</vt:lpstr>
      <vt:lpstr>Vaccinatie</vt:lpstr>
      <vt:lpstr>Vaccinatie</vt:lpstr>
      <vt:lpstr>Vaccinatie</vt:lpstr>
      <vt:lpstr>Vaccinatie: process en hergebruik</vt:lpstr>
      <vt:lpstr>Vaccinatie: een paar cijfers</vt:lpstr>
      <vt:lpstr>Wat hebben we geleerd ?</vt:lpstr>
      <vt:lpstr>Wat hebben we geleerd ?</vt:lpstr>
      <vt:lpstr>Wat hebben we geleerd ?</vt:lpstr>
      <vt:lpstr>Voorbeeld van nieuw initiatief: GovApp</vt:lpstr>
      <vt:lpstr>Welke accenten krijgt het nieuwe actieplan 2022-2024 ?</vt:lpstr>
      <vt:lpstr>5 doelstellingen</vt:lpstr>
      <vt:lpstr>Doelgerichte benadering van de zorg</vt:lpstr>
      <vt:lpstr>Doelgerichte benadering van de zorg</vt:lpstr>
      <vt:lpstr>Doelgerichte benadering van de zorg</vt:lpstr>
      <vt:lpstr>Belgian Integrated Health Record (BIHR)</vt:lpstr>
      <vt:lpstr>Belgian Integrated Health Record (BIHR)</vt:lpstr>
      <vt:lpstr>6 Clusters</vt:lpstr>
      <vt:lpstr>Enkele voorbeelden</vt:lpstr>
      <vt:lpstr>Enkele voorbeelden</vt:lpstr>
      <vt:lpstr>Enkele voorbeelden</vt:lpstr>
      <vt:lpstr>PowerPoint-presentatie</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Auteur</cp:lastModifiedBy>
  <cp:revision>285</cp:revision>
  <dcterms:created xsi:type="dcterms:W3CDTF">2017-09-11T11:22:14Z</dcterms:created>
  <dcterms:modified xsi:type="dcterms:W3CDTF">2022-05-17T05:35:36Z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0x010100838BF2EA36810141A7E53FF8745A8A9F</vt:lpwstr>
  </property>
  <property fmtid="{D5CDD505-2E9C-101B-9397-08002B2CF9AE}" pid="3" name="IsMyDocuments">
    <vt:bool>true</vt:bool>
  </property>
</Properties>
</file>