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7" r:id="rId1"/>
  </p:sldMasterIdLst>
  <p:notesMasterIdLst>
    <p:notesMasterId r:id="rId31"/>
  </p:notesMasterIdLst>
  <p:handoutMasterIdLst>
    <p:handoutMasterId r:id="rId32"/>
  </p:handoutMasterIdLst>
  <p:sldIdLst>
    <p:sldId id="1355" r:id="rId2"/>
    <p:sldId id="1357" r:id="rId3"/>
    <p:sldId id="1358" r:id="rId4"/>
    <p:sldId id="1356" r:id="rId5"/>
    <p:sldId id="1340" r:id="rId6"/>
    <p:sldId id="1348" r:id="rId7"/>
    <p:sldId id="1341" r:id="rId8"/>
    <p:sldId id="1342" r:id="rId9"/>
    <p:sldId id="1343" r:id="rId10"/>
    <p:sldId id="1344" r:id="rId11"/>
    <p:sldId id="1345" r:id="rId12"/>
    <p:sldId id="1346" r:id="rId13"/>
    <p:sldId id="1347" r:id="rId14"/>
    <p:sldId id="1349" r:id="rId15"/>
    <p:sldId id="1350" r:id="rId16"/>
    <p:sldId id="1326" r:id="rId17"/>
    <p:sldId id="1073" r:id="rId18"/>
    <p:sldId id="1351" r:id="rId19"/>
    <p:sldId id="1309" r:id="rId20"/>
    <p:sldId id="1310" r:id="rId21"/>
    <p:sldId id="1317" r:id="rId22"/>
    <p:sldId id="1318" r:id="rId23"/>
    <p:sldId id="1319" r:id="rId24"/>
    <p:sldId id="1320" r:id="rId25"/>
    <p:sldId id="1321" r:id="rId26"/>
    <p:sldId id="1322" r:id="rId27"/>
    <p:sldId id="1323" r:id="rId28"/>
    <p:sldId id="1324" r:id="rId29"/>
    <p:sldId id="1325" r:id="rId30"/>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y Vanhauwaert" initials="FV" lastIdx="4" clrIdx="0">
    <p:extLst>
      <p:ext uri="{19B8F6BF-5375-455C-9EA6-DF929625EA0E}">
        <p15:presenceInfo xmlns:p15="http://schemas.microsoft.com/office/powerpoint/2012/main" userId="S-1-5-21-136122031-3198374591-1304894904-1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BE"/>
    <a:srgbClr val="005B85"/>
    <a:srgbClr val="0099D6"/>
    <a:srgbClr val="0082BE"/>
    <a:srgbClr val="0082B8"/>
    <a:srgbClr val="0082B4"/>
    <a:srgbClr val="0082AE"/>
    <a:srgbClr val="0078AE"/>
    <a:srgbClr val="0A78AE"/>
    <a:srgbClr val="0078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96" autoAdjust="0"/>
    <p:restoredTop sz="92037" autoAdjust="0"/>
  </p:normalViewPr>
  <p:slideViewPr>
    <p:cSldViewPr>
      <p:cViewPr varScale="1">
        <p:scale>
          <a:sx n="102" d="100"/>
          <a:sy n="102" d="100"/>
        </p:scale>
        <p:origin x="1224" y="114"/>
      </p:cViewPr>
      <p:guideLst>
        <p:guide orient="horz" pos="2160"/>
        <p:guide pos="3840"/>
      </p:guideLst>
    </p:cSldViewPr>
  </p:slideViewPr>
  <p:outlineViewPr>
    <p:cViewPr>
      <p:scale>
        <a:sx n="33" d="100"/>
        <a:sy n="33" d="100"/>
      </p:scale>
      <p:origin x="0" y="-55554"/>
    </p:cViewPr>
  </p:outlineViewPr>
  <p:notesTextViewPr>
    <p:cViewPr>
      <p:scale>
        <a:sx n="3" d="2"/>
        <a:sy n="3" d="2"/>
      </p:scale>
      <p:origin x="0" y="0"/>
    </p:cViewPr>
  </p:notesTextViewPr>
  <p:sorterViewPr>
    <p:cViewPr varScale="1">
      <p:scale>
        <a:sx n="1" d="1"/>
        <a:sy n="1" d="1"/>
      </p:scale>
      <p:origin x="0" y="-4386"/>
    </p:cViewPr>
  </p:sorterViewPr>
  <p:notesViewPr>
    <p:cSldViewPr>
      <p:cViewPr varScale="1">
        <p:scale>
          <a:sx n="82" d="100"/>
          <a:sy n="82" d="100"/>
        </p:scale>
        <p:origin x="388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9963A8-760C-486B-97D3-9A1A32343ACB}" type="datetimeFigureOut">
              <a:rPr lang="en-US" smtClean="0"/>
              <a:t>5/4/2022</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2455AD-D708-4BED-A8DD-C24DB34DEF03}" type="slidenum">
              <a:rPr lang="en-US" smtClean="0"/>
              <a:t>‹nr.›</a:t>
            </a:fld>
            <a:endParaRPr lang="en-US"/>
          </a:p>
        </p:txBody>
      </p:sp>
    </p:spTree>
    <p:extLst>
      <p:ext uri="{BB962C8B-B14F-4D97-AF65-F5344CB8AC3E}">
        <p14:creationId xmlns:p14="http://schemas.microsoft.com/office/powerpoint/2010/main" val="1360783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5/4/2022</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‹nr.›</a:t>
            </a:fld>
            <a:endParaRPr lang="en-US"/>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a:defRPr/>
            </a:pPr>
            <a:fld id="{B9A4C6B6-9186-44B6-AEB1-8528D7C6E6ED}" type="slidenum">
              <a:rPr lang="en-US" smtClean="0"/>
              <a:pPr>
                <a:defRPr/>
              </a:pPr>
              <a:t>17</a:t>
            </a:fld>
            <a:endParaRPr lang="en-US"/>
          </a:p>
        </p:txBody>
      </p:sp>
    </p:spTree>
    <p:extLst>
      <p:ext uri="{BB962C8B-B14F-4D97-AF65-F5344CB8AC3E}">
        <p14:creationId xmlns:p14="http://schemas.microsoft.com/office/powerpoint/2010/main" val="2163817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A2EDF498-6B22-4C23-B9DE-FBD91F7FCCAE}" type="slidenum">
              <a:rPr lang="fr-BE" smtClean="0"/>
              <a:t>25</a:t>
            </a:fld>
            <a:endParaRPr lang="fr-BE"/>
          </a:p>
        </p:txBody>
      </p:sp>
    </p:spTree>
    <p:extLst>
      <p:ext uri="{BB962C8B-B14F-4D97-AF65-F5344CB8AC3E}">
        <p14:creationId xmlns:p14="http://schemas.microsoft.com/office/powerpoint/2010/main" val="36879420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2160" y="1265211"/>
            <a:ext cx="10363200" cy="1470025"/>
          </a:xfrm>
          <a:prstGeom prst="rect">
            <a:avLst/>
          </a:prstGeom>
        </p:spPr>
        <p:txBody>
          <a:bodyPr/>
          <a:lstStyle>
            <a:lvl1pPr algn="ctr">
              <a:defRPr>
                <a:solidFill>
                  <a:srgbClr val="0087BE"/>
                </a:solidFill>
                <a:latin typeface="+mn-lt"/>
              </a:defRPr>
            </a:lvl1pPr>
          </a:lstStyle>
          <a:p>
            <a:r>
              <a:rPr lang="en-US" dirty="0" smtClean="0"/>
              <a:t>Click to edit Master title style</a:t>
            </a:r>
            <a:endParaRPr lang="fr-BE" dirty="0"/>
          </a:p>
        </p:txBody>
      </p:sp>
      <p:sp>
        <p:nvSpPr>
          <p:cNvPr id="3" name="Subtitle 2"/>
          <p:cNvSpPr>
            <a:spLocks noGrp="1"/>
          </p:cNvSpPr>
          <p:nvPr>
            <p:ph type="subTitle" idx="1"/>
          </p:nvPr>
        </p:nvSpPr>
        <p:spPr>
          <a:xfrm>
            <a:off x="2500875" y="2774426"/>
            <a:ext cx="8534400" cy="895961"/>
          </a:xfrm>
          <a:prstGeom prst="rect">
            <a:avLst/>
          </a:prstGeom>
        </p:spPr>
        <p:txBody>
          <a:bodyPr/>
          <a:lstStyle>
            <a:lvl1pPr marL="0" indent="0" algn="ctr">
              <a:buNone/>
              <a:defRPr>
                <a:solidFill>
                  <a:schemeClr val="tx1">
                    <a:tint val="75000"/>
                  </a:schemeClr>
                </a:solidFill>
              </a:defRPr>
            </a:lvl1pPr>
            <a:lvl2pPr marL="457192" indent="0" algn="ctr">
              <a:buNone/>
              <a:defRPr>
                <a:solidFill>
                  <a:schemeClr val="tx1">
                    <a:tint val="75000"/>
                  </a:schemeClr>
                </a:solidFill>
              </a:defRPr>
            </a:lvl2pPr>
            <a:lvl3pPr marL="914384" indent="0" algn="ctr">
              <a:buNone/>
              <a:defRPr>
                <a:solidFill>
                  <a:schemeClr val="tx1">
                    <a:tint val="75000"/>
                  </a:schemeClr>
                </a:solidFill>
              </a:defRPr>
            </a:lvl3pPr>
            <a:lvl4pPr marL="1371577" indent="0" algn="ctr">
              <a:buNone/>
              <a:defRPr>
                <a:solidFill>
                  <a:schemeClr val="tx1">
                    <a:tint val="75000"/>
                  </a:schemeClr>
                </a:solidFill>
              </a:defRPr>
            </a:lvl4pPr>
            <a:lvl5pPr marL="1828767" indent="0" algn="ctr">
              <a:buNone/>
              <a:defRPr>
                <a:solidFill>
                  <a:schemeClr val="tx1">
                    <a:tint val="75000"/>
                  </a:schemeClr>
                </a:solidFill>
              </a:defRPr>
            </a:lvl5pPr>
            <a:lvl6pPr marL="2285961" indent="0" algn="ctr">
              <a:buNone/>
              <a:defRPr>
                <a:solidFill>
                  <a:schemeClr val="tx1">
                    <a:tint val="75000"/>
                  </a:schemeClr>
                </a:solidFill>
              </a:defRPr>
            </a:lvl6pPr>
            <a:lvl7pPr marL="2743152" indent="0" algn="ctr">
              <a:buNone/>
              <a:defRPr>
                <a:solidFill>
                  <a:schemeClr val="tx1">
                    <a:tint val="75000"/>
                  </a:schemeClr>
                </a:solidFill>
              </a:defRPr>
            </a:lvl7pPr>
            <a:lvl8pPr marL="3200343" indent="0" algn="ctr">
              <a:buNone/>
              <a:defRPr>
                <a:solidFill>
                  <a:schemeClr val="tx1">
                    <a:tint val="75000"/>
                  </a:schemeClr>
                </a:solidFill>
              </a:defRPr>
            </a:lvl8pPr>
            <a:lvl9pPr marL="3657537" indent="0" algn="ctr">
              <a:buNone/>
              <a:defRPr>
                <a:solidFill>
                  <a:schemeClr val="tx1">
                    <a:tint val="75000"/>
                  </a:schemeClr>
                </a:solidFill>
              </a:defRPr>
            </a:lvl9pPr>
          </a:lstStyle>
          <a:p>
            <a:r>
              <a:rPr lang="en-US" dirty="0" smtClean="0"/>
              <a:t>Click to edit Master subtitle style</a:t>
            </a:r>
            <a:endParaRPr lang="fr-BE" dirty="0"/>
          </a:p>
        </p:txBody>
      </p:sp>
      <p:grpSp>
        <p:nvGrpSpPr>
          <p:cNvPr id="6" name="Group 11"/>
          <p:cNvGrpSpPr>
            <a:grpSpLocks/>
          </p:cNvGrpSpPr>
          <p:nvPr userDrawn="1"/>
        </p:nvGrpSpPr>
        <p:grpSpPr bwMode="auto">
          <a:xfrm>
            <a:off x="6888085" y="3068967"/>
            <a:ext cx="5571706" cy="2800767"/>
            <a:chOff x="4496908" y="2676525"/>
            <a:chExt cx="4178780" cy="2802021"/>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96909" y="3629091"/>
              <a:ext cx="29093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96908" y="4151911"/>
              <a:ext cx="307724"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r>
                <a:rPr lang="fr-BE" altLang="en-US" sz="1600" dirty="0" smtClean="0">
                  <a:latin typeface="+mn-lt"/>
                  <a:cs typeface="Arial" pitchFamily="34" charset="0"/>
                </a:rPr>
                <a:t>frank.robben@mail.fgov.be </a:t>
              </a:r>
            </a:p>
            <a:p>
              <a:pPr>
                <a:defRPr/>
              </a:pP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@FrRobben</a:t>
              </a:r>
            </a:p>
            <a:p>
              <a:pPr>
                <a:defRPr/>
              </a:pPr>
              <a:endParaRPr lang="fr-BE" altLang="en-US" sz="1600" dirty="0" smtClean="0">
                <a:latin typeface="+mn-lt"/>
                <a:cs typeface="Arial" pitchFamily="34" charset="0"/>
                <a:sym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defRPr/>
              </a:pPr>
              <a:r>
                <a:rPr lang="fr-BE" altLang="en-US" sz="1600" kern="1200" dirty="0" smtClean="0">
                  <a:solidFill>
                    <a:schemeClr val="tx1"/>
                  </a:solidFill>
                  <a:latin typeface="+mn-lt"/>
                  <a:ea typeface="+mn-ea"/>
                  <a:cs typeface="Arial" pitchFamily="34" charset="0"/>
                  <a:sym typeface="Arial" pitchFamily="34" charset="0"/>
                </a:rPr>
                <a:t>https://www.frankrobben.be</a:t>
              </a:r>
              <a:endParaRPr lang="fr-BE" altLang="en-US" sz="1600" kern="1200" dirty="0" smtClean="0">
                <a:solidFill>
                  <a:schemeClr val="tx1"/>
                </a:solidFill>
                <a:latin typeface="+mn-lt"/>
                <a:ea typeface="+mn-ea"/>
                <a:cs typeface="Arial" pitchFamily="34" charset="0"/>
              </a:endParaRPr>
            </a:p>
            <a:p>
              <a:pPr>
                <a:defRPr/>
              </a:pPr>
              <a:r>
                <a:rPr lang="nl-BE" altLang="en-US" sz="1600" dirty="0" smtClean="0">
                  <a:latin typeface="+mn-lt"/>
                  <a:cs typeface="Arial" pitchFamily="34" charset="0"/>
                  <a:sym typeface="Arial" pitchFamily="34" charset="0"/>
                </a:rPr>
                <a:t>https://www.ksz.fgov.be</a:t>
              </a: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https://www.ehealth.fgov.be</a:t>
              </a:r>
            </a:p>
          </p:txBody>
        </p:sp>
      </p:grpSp>
    </p:spTree>
    <p:extLst>
      <p:ext uri="{BB962C8B-B14F-4D97-AF65-F5344CB8AC3E}">
        <p14:creationId xmlns:p14="http://schemas.microsoft.com/office/powerpoint/2010/main" val="2673437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A44FB23A-EE64-45C6-8B09-666D0E8AFA07}" type="slidenum">
              <a:rPr lang="en-GB" altLang="nl-BE"/>
              <a:pPr/>
              <a:t>‹nr.›</a:t>
            </a:fld>
            <a:endParaRPr lang="en-GB" altLang="nl-BE"/>
          </a:p>
        </p:txBody>
      </p:sp>
    </p:spTree>
    <p:extLst>
      <p:ext uri="{BB962C8B-B14F-4D97-AF65-F5344CB8AC3E}">
        <p14:creationId xmlns:p14="http://schemas.microsoft.com/office/powerpoint/2010/main" val="233540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fr-BE" dirty="0"/>
          </a:p>
        </p:txBody>
      </p:sp>
      <p:sp>
        <p:nvSpPr>
          <p:cNvPr id="3" name="Date Placeholder 2"/>
          <p:cNvSpPr>
            <a:spLocks noGrp="1"/>
          </p:cNvSpPr>
          <p:nvPr>
            <p:ph type="dt" sz="half" idx="10"/>
          </p:nvPr>
        </p:nvSpPr>
        <p:spPr>
          <a:xfrm>
            <a:off x="1" y="6536343"/>
            <a:ext cx="1115415" cy="216000"/>
          </a:xfrm>
          <a:prstGeom prst="rect">
            <a:avLst/>
          </a:prstGeom>
        </p:spPr>
        <p:txBody>
          <a:bodyPr/>
          <a:lstStyle/>
          <a:p>
            <a:r>
              <a:rPr lang="nl-BE" smtClean="0"/>
              <a:t>11/04/2022</a:t>
            </a:r>
            <a:endParaRPr lang="nl-BE" dirty="0"/>
          </a:p>
        </p:txBody>
      </p:sp>
      <p:sp>
        <p:nvSpPr>
          <p:cNvPr id="4" name="Footer Placeholder 3"/>
          <p:cNvSpPr>
            <a:spLocks noGrp="1"/>
          </p:cNvSpPr>
          <p:nvPr>
            <p:ph type="ftr" sz="quarter" idx="11"/>
          </p:nvPr>
        </p:nvSpPr>
        <p:spPr>
          <a:xfrm>
            <a:off x="1212454" y="6536343"/>
            <a:ext cx="9876100" cy="216000"/>
          </a:xfrm>
          <a:prstGeom prst="rect">
            <a:avLst/>
          </a:prstGeom>
        </p:spPr>
        <p:txBody>
          <a:bodyPr/>
          <a:lstStyle/>
          <a:p>
            <a:endParaRPr lang="nl-BE" dirty="0"/>
          </a:p>
        </p:txBody>
      </p:sp>
      <p:sp>
        <p:nvSpPr>
          <p:cNvPr id="5" name="Slide Number Placeholder 4"/>
          <p:cNvSpPr>
            <a:spLocks noGrp="1"/>
          </p:cNvSpPr>
          <p:nvPr>
            <p:ph type="sldNum" sz="quarter" idx="12"/>
          </p:nvPr>
        </p:nvSpPr>
        <p:spPr>
          <a:xfrm>
            <a:off x="11152759" y="6536343"/>
            <a:ext cx="642189" cy="216000"/>
          </a:xfrm>
          <a:prstGeom prst="rect">
            <a:avLst/>
          </a:prstGeom>
        </p:spPr>
        <p:txBody>
          <a:bodyPr/>
          <a:lstStyle/>
          <a:p>
            <a:fld id="{13B540AB-6939-4937-A918-1D15FF1C7CE3}" type="slidenum">
              <a:rPr lang="nl-BE" smtClean="0"/>
              <a:pPr/>
              <a:t>‹nr.›</a:t>
            </a:fld>
            <a:endParaRPr lang="nl-BE" dirty="0"/>
          </a:p>
        </p:txBody>
      </p:sp>
      <p:sp>
        <p:nvSpPr>
          <p:cNvPr id="12" name="Text Placeholder 11"/>
          <p:cNvSpPr>
            <a:spLocks noGrp="1"/>
          </p:cNvSpPr>
          <p:nvPr>
            <p:ph type="body" sz="quarter" idx="13"/>
          </p:nvPr>
        </p:nvSpPr>
        <p:spPr>
          <a:xfrm>
            <a:off x="527381" y="1052736"/>
            <a:ext cx="11664619" cy="54726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Tree>
    <p:extLst>
      <p:ext uri="{BB962C8B-B14F-4D97-AF65-F5344CB8AC3E}">
        <p14:creationId xmlns:p14="http://schemas.microsoft.com/office/powerpoint/2010/main" val="36629466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11371950"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Tree>
    <p:extLst>
      <p:ext uri="{BB962C8B-B14F-4D97-AF65-F5344CB8AC3E}">
        <p14:creationId xmlns:p14="http://schemas.microsoft.com/office/powerpoint/2010/main" val="597304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5258304"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
        <p:nvSpPr>
          <p:cNvPr id="6" name="Content Placeholder 14">
            <a:extLst>
              <a:ext uri="{FF2B5EF4-FFF2-40B4-BE49-F238E27FC236}">
                <a16:creationId xmlns:a16="http://schemas.microsoft.com/office/drawing/2014/main" id="{5CB5A0A6-E63B-BC41-8540-D1E4EA5237ED}"/>
              </a:ext>
            </a:extLst>
          </p:cNvPr>
          <p:cNvSpPr>
            <a:spLocks noGrp="1"/>
          </p:cNvSpPr>
          <p:nvPr>
            <p:ph sz="quarter" idx="15"/>
          </p:nvPr>
        </p:nvSpPr>
        <p:spPr>
          <a:xfrm>
            <a:off x="6563170" y="1379912"/>
            <a:ext cx="5284703"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2862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FA70F-03F4-4D4E-A5C5-EE63CE3EFE8C}"/>
              </a:ext>
            </a:extLst>
          </p:cNvPr>
          <p:cNvSpPr>
            <a:spLocks noGrp="1"/>
          </p:cNvSpPr>
          <p:nvPr>
            <p:ph type="title"/>
          </p:nvPr>
        </p:nvSpPr>
        <p:spPr/>
        <p:txBody>
          <a:bodyPr/>
          <a:lstStyle/>
          <a:p>
            <a:r>
              <a:rPr lang="nl-NL"/>
              <a:t>Klik om stijl te bewerken</a:t>
            </a:r>
            <a:endParaRPr lang="en-GB"/>
          </a:p>
        </p:txBody>
      </p:sp>
      <p:sp>
        <p:nvSpPr>
          <p:cNvPr id="3" name="Tijdelijke aanduiding voor datum 2">
            <a:extLst>
              <a:ext uri="{FF2B5EF4-FFF2-40B4-BE49-F238E27FC236}">
                <a16:creationId xmlns:a16="http://schemas.microsoft.com/office/drawing/2014/main" id="{5EF3448D-335B-449E-969C-6986F9DBC22F}"/>
              </a:ext>
            </a:extLst>
          </p:cNvPr>
          <p:cNvSpPr>
            <a:spLocks noGrp="1"/>
          </p:cNvSpPr>
          <p:nvPr>
            <p:ph type="dt" sz="half" idx="10"/>
          </p:nvPr>
        </p:nvSpPr>
        <p:spPr/>
        <p:txBody>
          <a:bodyPr/>
          <a:lstStyle/>
          <a:p>
            <a:r>
              <a:rPr lang="nl-BE" smtClean="0"/>
              <a:t>11/04/2022</a:t>
            </a:r>
            <a:endParaRPr lang="en-GB"/>
          </a:p>
        </p:txBody>
      </p:sp>
      <p:sp>
        <p:nvSpPr>
          <p:cNvPr id="4" name="Tijdelijke aanduiding voor voettekst 3">
            <a:extLst>
              <a:ext uri="{FF2B5EF4-FFF2-40B4-BE49-F238E27FC236}">
                <a16:creationId xmlns:a16="http://schemas.microsoft.com/office/drawing/2014/main" id="{1A095724-B204-49DD-8AE2-B00B352B7151}"/>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25D72384-542B-4279-98EB-DD1B825A8620}"/>
              </a:ext>
            </a:extLst>
          </p:cNvPr>
          <p:cNvSpPr>
            <a:spLocks noGrp="1"/>
          </p:cNvSpPr>
          <p:nvPr>
            <p:ph type="sldNum" sz="quarter" idx="12"/>
          </p:nvPr>
        </p:nvSpPr>
        <p:spPr/>
        <p:txBody>
          <a:bodyPr/>
          <a:lstStyle/>
          <a:p>
            <a:fld id="{012BE6AC-3039-4459-AC3A-B69D2D841C7B}" type="slidenum">
              <a:rPr lang="en-GB" smtClean="0"/>
              <a:t>‹nr.›</a:t>
            </a:fld>
            <a:endParaRPr lang="en-GB"/>
          </a:p>
        </p:txBody>
      </p:sp>
    </p:spTree>
    <p:extLst>
      <p:ext uri="{BB962C8B-B14F-4D97-AF65-F5344CB8AC3E}">
        <p14:creationId xmlns:p14="http://schemas.microsoft.com/office/powerpoint/2010/main" val="1175482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573618" y="1662114"/>
            <a:ext cx="11044767" cy="2308225"/>
          </a:xfrm>
          <a:prstGeom prst="rect">
            <a:avLst/>
          </a:prstGeom>
          <a:noFill/>
          <a:ln w="9525">
            <a:solidFill>
              <a:srgbClr val="0087BE"/>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‹nr.›</a:t>
            </a:fld>
            <a:endParaRPr lang="en-GB" dirty="0"/>
          </a:p>
        </p:txBody>
      </p:sp>
      <p:sp>
        <p:nvSpPr>
          <p:cNvPr id="4" name="Title 1"/>
          <p:cNvSpPr>
            <a:spLocks noGrp="1"/>
          </p:cNvSpPr>
          <p:nvPr>
            <p:ph type="ctrTitle"/>
          </p:nvPr>
        </p:nvSpPr>
        <p:spPr>
          <a:xfrm>
            <a:off x="573618" y="1662115"/>
            <a:ext cx="11044767" cy="2308224"/>
          </a:xfrm>
          <a:prstGeom prst="rect">
            <a:avLst/>
          </a:prstGeom>
        </p:spPr>
        <p:txBody>
          <a:bodyPr>
            <a:normAutofit/>
          </a:bodyPr>
          <a:lstStyle>
            <a:lvl1pPr algn="ctr">
              <a:defRPr lang="fr-BE" sz="3599" kern="1200" dirty="0">
                <a:solidFill>
                  <a:srgbClr val="0087BE"/>
                </a:solidFill>
                <a:latin typeface="+mn-lt"/>
                <a:ea typeface="+mj-ea"/>
                <a:cs typeface="Arial" panose="020B0604020202020204" pitchFamily="34" charset="0"/>
              </a:defRPr>
            </a:lvl1pPr>
          </a:lstStyle>
          <a:p>
            <a:r>
              <a:rPr lang="en-US" dirty="0" smtClean="0"/>
              <a:t>Click to edit Master title style</a:t>
            </a:r>
            <a:endParaRPr lang="fr-BE" dirty="0"/>
          </a:p>
        </p:txBody>
      </p:sp>
    </p:spTree>
    <p:extLst>
      <p:ext uri="{BB962C8B-B14F-4D97-AF65-F5344CB8AC3E}">
        <p14:creationId xmlns:p14="http://schemas.microsoft.com/office/powerpoint/2010/main" val="393382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09600" y="1052736"/>
            <a:ext cx="10972800" cy="5256584"/>
          </a:xfrm>
          <a:prstGeom prst="rect">
            <a:avLst/>
          </a:prstGeom>
        </p:spPr>
        <p:txBody>
          <a:bodyPr/>
          <a:lstStyle>
            <a:lvl2pPr>
              <a:defRPr/>
            </a:lvl2pPr>
            <a:lvl3pPr>
              <a:defRPr/>
            </a:lvl3pPr>
            <a:lvl4pP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8"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
        <p:nvSpPr>
          <p:cNvPr id="5"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Tree>
    <p:extLst>
      <p:ext uri="{BB962C8B-B14F-4D97-AF65-F5344CB8AC3E}">
        <p14:creationId xmlns:p14="http://schemas.microsoft.com/office/powerpoint/2010/main" val="11750397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without titles">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35360" y="980729"/>
            <a:ext cx="5661157" cy="5328596"/>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6" name="Content Placeholder 5"/>
          <p:cNvSpPr>
            <a:spLocks noGrp="1"/>
          </p:cNvSpPr>
          <p:nvPr>
            <p:ph sz="quarter" idx="4" hasCustomPrompt="1"/>
          </p:nvPr>
        </p:nvSpPr>
        <p:spPr>
          <a:xfrm>
            <a:off x="6193371" y="980730"/>
            <a:ext cx="5663274" cy="5317708"/>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11" name="Slide Number Placeholder 5"/>
          <p:cNvSpPr>
            <a:spLocks noGrp="1"/>
          </p:cNvSpPr>
          <p:nvPr>
            <p:ph type="sldNum" sz="quarter" idx="11"/>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30A9230E-FFBB-4CCB-ABD7-198084EDE768}" type="slidenum">
              <a:rPr lang="fr-BE" smtClean="0"/>
              <a:pPr/>
              <a:t>‹nr.›</a:t>
            </a:fld>
            <a:endParaRPr lang="fr-BE" dirty="0"/>
          </a:p>
        </p:txBody>
      </p:sp>
      <p:sp>
        <p:nvSpPr>
          <p:cNvPr id="7"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Tree>
    <p:extLst>
      <p:ext uri="{BB962C8B-B14F-4D97-AF65-F5344CB8AC3E}">
        <p14:creationId xmlns:p14="http://schemas.microsoft.com/office/powerpoint/2010/main" val="3532019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
        <p:nvSpPr>
          <p:cNvPr id="4"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Tree>
    <p:extLst>
      <p:ext uri="{BB962C8B-B14F-4D97-AF65-F5344CB8AC3E}">
        <p14:creationId xmlns:p14="http://schemas.microsoft.com/office/powerpoint/2010/main" val="405484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
        <p:nvSpPr>
          <p:cNvPr id="3" name="Rectangle 2"/>
          <p:cNvSpPr/>
          <p:nvPr userDrawn="1"/>
        </p:nvSpPr>
        <p:spPr>
          <a:xfrm>
            <a:off x="10719" y="836712"/>
            <a:ext cx="12162462"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888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1271464" y="908720"/>
            <a:ext cx="4626790"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‹nr.›</a:t>
            </a:fld>
            <a:endParaRPr lang="en-GB"/>
          </a:p>
        </p:txBody>
      </p:sp>
      <p:grpSp>
        <p:nvGrpSpPr>
          <p:cNvPr id="12" name="Group 11"/>
          <p:cNvGrpSpPr>
            <a:grpSpLocks/>
          </p:cNvGrpSpPr>
          <p:nvPr userDrawn="1"/>
        </p:nvGrpSpPr>
        <p:grpSpPr bwMode="auto">
          <a:xfrm>
            <a:off x="6672064" y="1700808"/>
            <a:ext cx="4624520" cy="2800767"/>
            <a:chOff x="4406900" y="2676525"/>
            <a:chExt cx="4268788" cy="2802021"/>
          </a:xfrm>
        </p:grpSpPr>
        <p:pic>
          <p:nvPicPr>
            <p:cNvPr id="13"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2"/>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r>
                <a:rPr lang="nl-BE" sz="1600" dirty="0" smtClean="0">
                  <a:latin typeface="+mn-lt"/>
                  <a:cs typeface="Arial" pitchFamily="34" charset="0"/>
                </a:rPr>
                <a:t>frank.robben@mail.fgov.be </a:t>
              </a:r>
              <a:endParaRPr lang="nl-BE" sz="1600" dirty="0">
                <a:latin typeface="+mn-lt"/>
                <a:cs typeface="Arial" pitchFamily="34" charset="0"/>
              </a:endParaRP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a:t>
              </a:r>
              <a:r>
                <a:rPr lang="nl-BE" sz="1600" dirty="0" err="1">
                  <a:latin typeface="+mn-lt"/>
                  <a:cs typeface="Arial" pitchFamily="34" charset="0"/>
                  <a:sym typeface="Arial" pitchFamily="34" charset="0"/>
                </a:rPr>
                <a:t>FrRobben</a:t>
              </a:r>
              <a:endParaRPr lang="nl-BE" sz="1600" dirty="0">
                <a:latin typeface="+mn-lt"/>
                <a:cs typeface="Arial" pitchFamily="34" charset="0"/>
                <a:sym typeface="Arial" pitchFamily="34" charset="0"/>
              </a:endParaRP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https://www.frankrobben.be</a:t>
              </a:r>
            </a:p>
            <a:p>
              <a:pPr>
                <a:defRPr/>
              </a:pPr>
              <a:r>
                <a:rPr lang="nl-BE" sz="1600" dirty="0">
                  <a:latin typeface="+mn-lt"/>
                  <a:cs typeface="Arial" pitchFamily="34" charset="0"/>
                  <a:sym typeface="Arial" pitchFamily="34" charset="0"/>
                </a:rPr>
                <a:t>https://www.ksz.fgov.be</a:t>
              </a:r>
            </a:p>
            <a:p>
              <a:pPr>
                <a:defRPr/>
              </a:pPr>
              <a:r>
                <a:rPr lang="nl-BE" sz="1600" dirty="0" smtClean="0">
                  <a:latin typeface="+mn-lt"/>
                  <a:cs typeface="Arial" pitchFamily="34" charset="0"/>
                  <a:sym typeface="Arial" pitchFamily="34" charset="0"/>
                </a:rPr>
                <a:t>https</a:t>
              </a:r>
              <a:r>
                <a:rPr lang="nl-BE" sz="1600" dirty="0">
                  <a:latin typeface="+mn-lt"/>
                  <a:cs typeface="Arial" pitchFamily="34" charset="0"/>
                  <a:sym typeface="Arial" pitchFamily="34" charset="0"/>
                </a:rPr>
                <a:t>://</a:t>
              </a:r>
              <a:r>
                <a:rPr lang="nl-BE" sz="1600" dirty="0" smtClean="0">
                  <a:latin typeface="+mn-lt"/>
                  <a:cs typeface="Arial" pitchFamily="34" charset="0"/>
                  <a:sym typeface="Arial" pitchFamily="34" charset="0"/>
                </a:rPr>
                <a:t>www.ehealth.fgov.be</a:t>
              </a:r>
              <a:endParaRPr lang="nl-BE" sz="1600" dirty="0">
                <a:latin typeface="+mn-lt"/>
                <a:cs typeface="Arial" pitchFamily="34" charset="0"/>
                <a:sym typeface="Arial" pitchFamily="34" charset="0"/>
              </a:endParaRPr>
            </a:p>
          </p:txBody>
        </p:sp>
      </p:gr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97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‹nr.›</a:t>
            </a:fld>
            <a:endParaRPr lang="en-GB"/>
          </a:p>
        </p:txBody>
      </p:sp>
    </p:spTree>
    <p:extLst>
      <p:ext uri="{BB962C8B-B14F-4D97-AF65-F5344CB8AC3E}">
        <p14:creationId xmlns:p14="http://schemas.microsoft.com/office/powerpoint/2010/main" val="11965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eldia+grafiek">
    <p:spTree>
      <p:nvGrpSpPr>
        <p:cNvPr id="1" name=""/>
        <p:cNvGrpSpPr/>
        <p:nvPr/>
      </p:nvGrpSpPr>
      <p:grpSpPr>
        <a:xfrm>
          <a:off x="0" y="0"/>
          <a:ext cx="0" cy="0"/>
          <a:chOff x="0" y="0"/>
          <a:chExt cx="0" cy="0"/>
        </a:xfrm>
      </p:grpSpPr>
      <p:sp>
        <p:nvSpPr>
          <p:cNvPr id="10" name="Tijdelijke aanduiding voor dianummer 5"/>
          <p:cNvSpPr>
            <a:spLocks noGrp="1"/>
          </p:cNvSpPr>
          <p:nvPr>
            <p:ph type="sldNum" sz="quarter" idx="4"/>
          </p:nvPr>
        </p:nvSpPr>
        <p:spPr>
          <a:xfrm>
            <a:off x="5677840" y="6266287"/>
            <a:ext cx="2978827" cy="399135"/>
          </a:xfrm>
          <a:prstGeom prst="rect">
            <a:avLst/>
          </a:prstGeom>
        </p:spPr>
        <p:txBody>
          <a:bodyPr vert="horz" lIns="91440" tIns="45720" rIns="91440" bIns="45720" rtlCol="0" anchor="ctr"/>
          <a:lstStyle>
            <a:lvl1pPr algn="r">
              <a:defRPr sz="1200">
                <a:solidFill>
                  <a:schemeClr val="tx1">
                    <a:tint val="75000"/>
                  </a:schemeClr>
                </a:solidFill>
              </a:defRPr>
            </a:lvl1pPr>
          </a:lstStyle>
          <a:p>
            <a:fld id="{A7CC3638-A99D-674C-A789-FA84B7E5EA16}" type="slidenum">
              <a:rPr lang="nl-NL" smtClean="0"/>
              <a:t>‹nr.›</a:t>
            </a:fld>
            <a:endParaRPr lang="nl-NL" dirty="0"/>
          </a:p>
        </p:txBody>
      </p:sp>
      <p:sp>
        <p:nvSpPr>
          <p:cNvPr id="11" name="Tijdelijke aanduiding voor datum 6"/>
          <p:cNvSpPr>
            <a:spLocks noGrp="1"/>
          </p:cNvSpPr>
          <p:nvPr>
            <p:ph type="dt" sz="half" idx="2"/>
          </p:nvPr>
        </p:nvSpPr>
        <p:spPr>
          <a:xfrm>
            <a:off x="806350" y="6266287"/>
            <a:ext cx="4752805" cy="39913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BE" smtClean="0"/>
              <a:t>11/04/2022</a:t>
            </a:r>
            <a:endParaRPr lang="nl-NL" dirty="0"/>
          </a:p>
        </p:txBody>
      </p:sp>
      <p:sp>
        <p:nvSpPr>
          <p:cNvPr id="12" name="Tijdelijke aanduiding voor titel 1"/>
          <p:cNvSpPr>
            <a:spLocks noGrp="1"/>
          </p:cNvSpPr>
          <p:nvPr>
            <p:ph type="title"/>
          </p:nvPr>
        </p:nvSpPr>
        <p:spPr>
          <a:xfrm>
            <a:off x="-1012775" y="302381"/>
            <a:ext cx="10943929" cy="604762"/>
          </a:xfrm>
          <a:prstGeom prst="roundRect">
            <a:avLst>
              <a:gd name="adj" fmla="val 50000"/>
            </a:avLst>
          </a:prstGeom>
          <a:solidFill>
            <a:srgbClr val="0F879D"/>
          </a:solidFill>
          <a:ln>
            <a:noFill/>
          </a:ln>
          <a:effectLst/>
        </p:spPr>
        <p:txBody>
          <a:bodyPr vert="horz" lIns="1296000" tIns="140400" rIns="91440" bIns="140400" rtlCol="0" anchor="ctr">
            <a:noAutofit/>
          </a:bodyPr>
          <a:lstStyle>
            <a:lvl1pPr>
              <a:defRPr sz="2800"/>
            </a:lvl1pPr>
          </a:lstStyle>
          <a:p>
            <a:r>
              <a:rPr lang="nl-BE" dirty="0" smtClean="0"/>
              <a:t>Titelstijl van model bewerken</a:t>
            </a:r>
            <a:endParaRPr lang="nl-NL" dirty="0"/>
          </a:p>
        </p:txBody>
      </p:sp>
      <p:sp>
        <p:nvSpPr>
          <p:cNvPr id="8" name="Tijdelijke aanduiding voor grafiek 2"/>
          <p:cNvSpPr>
            <a:spLocks noGrp="1"/>
          </p:cNvSpPr>
          <p:nvPr>
            <p:ph type="chart" sz="quarter" idx="12" hasCustomPrompt="1"/>
          </p:nvPr>
        </p:nvSpPr>
        <p:spPr>
          <a:xfrm>
            <a:off x="806451" y="1335088"/>
            <a:ext cx="10598149" cy="4340225"/>
          </a:xfrm>
          <a:prstGeom prst="rect">
            <a:avLst/>
          </a:prstGeom>
        </p:spPr>
        <p:txBody>
          <a:bodyPr vert="horz" anchor="ctr"/>
          <a:lstStyle>
            <a:lvl1pPr marL="0" indent="0" algn="ctr">
              <a:buNone/>
              <a:defRPr/>
            </a:lvl1pPr>
          </a:lstStyle>
          <a:p>
            <a:r>
              <a:rPr lang="nl-NL" dirty="0" smtClean="0"/>
              <a:t>Voeg een grafiek in</a:t>
            </a:r>
            <a:endParaRPr lang="nl-NL" dirty="0"/>
          </a:p>
        </p:txBody>
      </p:sp>
    </p:spTree>
    <p:extLst>
      <p:ext uri="{BB962C8B-B14F-4D97-AF65-F5344CB8AC3E}">
        <p14:creationId xmlns:p14="http://schemas.microsoft.com/office/powerpoint/2010/main" val="3786855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4592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
        <p:nvSpPr>
          <p:cNvPr id="9" name="Text Placeholder 2"/>
          <p:cNvSpPr>
            <a:spLocks noGrp="1"/>
          </p:cNvSpPr>
          <p:nvPr>
            <p:ph type="body" idx="1"/>
          </p:nvPr>
        </p:nvSpPr>
        <p:spPr>
          <a:xfrm>
            <a:off x="609600" y="1052738"/>
            <a:ext cx="10972800" cy="54726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11"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‹nr.›</a:t>
            </a:fld>
            <a:r>
              <a:rPr lang="fr-BE" dirty="0" smtClean="0"/>
              <a:t> </a:t>
            </a:r>
            <a:endParaRPr lang="fr-BE" dirty="0"/>
          </a:p>
        </p:txBody>
      </p:sp>
    </p:spTree>
    <p:extLst>
      <p:ext uri="{BB962C8B-B14F-4D97-AF65-F5344CB8AC3E}">
        <p14:creationId xmlns:p14="http://schemas.microsoft.com/office/powerpoint/2010/main" val="3465335338"/>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8" r:id="rId3"/>
    <p:sldLayoutId id="2147483911" r:id="rId4"/>
    <p:sldLayoutId id="2147483912" r:id="rId5"/>
    <p:sldLayoutId id="2147483902" r:id="rId6"/>
    <p:sldLayoutId id="2147483924"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Lst>
  <p:timing>
    <p:tnLst>
      <p:par>
        <p:cTn id="1" dur="indefinite" restart="never" nodeType="tmRoot"/>
      </p:par>
    </p:tnLst>
  </p:timing>
  <p:hf hdr="0" ftr="0"/>
  <p:txStyles>
    <p:titleStyle>
      <a:lvl1pPr algn="ctr" defTabSz="914384" rtl="0" eaLnBrk="1" latinLnBrk="0" hangingPunct="1">
        <a:spcBef>
          <a:spcPct val="0"/>
        </a:spcBef>
        <a:buNone/>
        <a:defRPr sz="3599" kern="1200">
          <a:solidFill>
            <a:srgbClr val="0087BE"/>
          </a:solidFill>
          <a:latin typeface="+mn-lt"/>
          <a:ea typeface="+mj-ea"/>
          <a:cs typeface="Arial" panose="020B0604020202020204" pitchFamily="34" charset="0"/>
        </a:defRPr>
      </a:lvl1pPr>
    </p:titleStyle>
    <p:bodyStyle>
      <a:lvl1pPr marL="342894" indent="-342894" algn="l" defTabSz="914384"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742937" indent="-28574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2980"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173"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4pPr>
      <a:lvl5pPr marL="2057364"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5pPr>
      <a:lvl6pPr marL="2514557"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50"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41"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33"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7" algn="l" defTabSz="914384" rtl="0" eaLnBrk="1" latinLnBrk="0" hangingPunct="1">
        <a:defRPr sz="1800" kern="1200">
          <a:solidFill>
            <a:schemeClr val="tx1"/>
          </a:solidFill>
          <a:latin typeface="+mn-lt"/>
          <a:ea typeface="+mn-ea"/>
          <a:cs typeface="+mn-cs"/>
        </a:defRPr>
      </a:lvl4pPr>
      <a:lvl5pPr marL="1828767" algn="l" defTabSz="914384" rtl="0" eaLnBrk="1" latinLnBrk="0" hangingPunct="1">
        <a:defRPr sz="1800" kern="1200">
          <a:solidFill>
            <a:schemeClr val="tx1"/>
          </a:solidFill>
          <a:latin typeface="+mn-lt"/>
          <a:ea typeface="+mn-ea"/>
          <a:cs typeface="+mn-cs"/>
        </a:defRPr>
      </a:lvl5pPr>
      <a:lvl6pPr marL="2285961"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3" algn="l" defTabSz="914384" rtl="0" eaLnBrk="1" latinLnBrk="0" hangingPunct="1">
        <a:defRPr sz="1800" kern="1200">
          <a:solidFill>
            <a:schemeClr val="tx1"/>
          </a:solidFill>
          <a:latin typeface="+mn-lt"/>
          <a:ea typeface="+mn-ea"/>
          <a:cs typeface="+mn-cs"/>
        </a:defRPr>
      </a:lvl8pPr>
      <a:lvl9pPr marL="3657537" algn="l" defTabSz="91438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europa.eu/digital-building-blocks/wikis/display/ebsi" TargetMode="External"/><Relationship Id="rId7" Type="http://schemas.openxmlformats.org/officeDocument/2006/relationships/hyperlink" Target="https://ec.europa.eu/info/live-work-travel-eu/coronavirus-response/safe-covid-19-vaccines-europeans/eu-digital-covid-certificate_en" TargetMode="External"/><Relationship Id="rId2" Type="http://schemas.openxmlformats.org/officeDocument/2006/relationships/hyperlink" Target="https://digital-strategy.ec.europa.eu/en/policies/eidas-regulation" TargetMode="External"/><Relationship Id="rId1" Type="http://schemas.openxmlformats.org/officeDocument/2006/relationships/slideLayout" Target="../slideLayouts/slideLayout2.xml"/><Relationship Id="rId6" Type="http://schemas.openxmlformats.org/officeDocument/2006/relationships/hyperlink" Target="https://ec.europa.eu/growth/single-market/single-digital-gateway_en" TargetMode="External"/><Relationship Id="rId5" Type="http://schemas.openxmlformats.org/officeDocument/2006/relationships/hyperlink" Target="https://ec.europa.eu/social/main.jsp?catId=1545&amp;langId=en" TargetMode="External"/><Relationship Id="rId4" Type="http://schemas.openxmlformats.org/officeDocument/2006/relationships/hyperlink" Target="https://ec.europa.eu/social/main.jsp?catId=1544&amp;langId=en"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Need for an integrated architecture on EU level</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1</a:t>
            </a:fld>
            <a:endParaRPr lang="en-GB" dirty="0"/>
          </a:p>
        </p:txBody>
      </p:sp>
      <p:pic>
        <p:nvPicPr>
          <p:cNvPr id="8"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69111" y="4532701"/>
            <a:ext cx="387911" cy="390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9110" y="5055287"/>
            <a:ext cx="410299" cy="390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0"/>
          <p:cNvSpPr txBox="1">
            <a:spLocks noChangeArrowheads="1"/>
          </p:cNvSpPr>
          <p:nvPr/>
        </p:nvSpPr>
        <p:spPr bwMode="auto">
          <a:xfrm>
            <a:off x="8257099" y="3580561"/>
            <a:ext cx="518371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endParaRPr lang="fr-BE" altLang="en-US" sz="1600" dirty="0" smtClean="0">
              <a:solidFill>
                <a:srgbClr val="0D0D0D"/>
              </a:solidFill>
              <a:latin typeface="+mn-lt"/>
              <a:cs typeface="Arial" pitchFamily="34" charset="0"/>
            </a:endParaRPr>
          </a:p>
          <a:p>
            <a:pPr>
              <a:defRPr/>
            </a:pPr>
            <a:r>
              <a:rPr lang="fr-BE" altLang="en-US" sz="1600" dirty="0" smtClean="0">
                <a:latin typeface="+mn-lt"/>
                <a:cs typeface="Arial" pitchFamily="34" charset="0"/>
              </a:rPr>
              <a:t>frank.robben@mail.fgov.be </a:t>
            </a:r>
          </a:p>
          <a:p>
            <a:pPr>
              <a:defRPr/>
            </a:pP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@FrRobben</a:t>
            </a:r>
          </a:p>
          <a:p>
            <a:pPr>
              <a:defRPr/>
            </a:pPr>
            <a:endParaRPr lang="fr-BE" altLang="en-US" sz="1600" dirty="0" smtClean="0">
              <a:latin typeface="+mn-lt"/>
              <a:cs typeface="Arial" pitchFamily="34" charset="0"/>
              <a:sym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defRPr/>
            </a:pPr>
            <a:r>
              <a:rPr lang="fr-BE" altLang="en-US" sz="1600" kern="1200" dirty="0" smtClean="0">
                <a:solidFill>
                  <a:schemeClr val="tx1"/>
                </a:solidFill>
                <a:latin typeface="+mn-lt"/>
                <a:ea typeface="+mn-ea"/>
                <a:cs typeface="Arial" pitchFamily="34" charset="0"/>
                <a:sym typeface="Arial" pitchFamily="34" charset="0"/>
              </a:rPr>
              <a:t>https://www.frankrobben.be</a:t>
            </a:r>
            <a:endParaRPr lang="fr-BE" altLang="en-US" sz="1600" kern="1200" dirty="0" smtClean="0">
              <a:solidFill>
                <a:schemeClr val="tx1"/>
              </a:solidFill>
              <a:latin typeface="+mn-lt"/>
              <a:ea typeface="+mn-ea"/>
              <a:cs typeface="Arial" pitchFamily="34" charset="0"/>
            </a:endParaRPr>
          </a:p>
          <a:p>
            <a:pPr>
              <a:defRPr/>
            </a:pPr>
            <a:r>
              <a:rPr lang="nl-BE" altLang="en-US" sz="1600" dirty="0" smtClean="0">
                <a:latin typeface="+mn-lt"/>
                <a:cs typeface="Arial" pitchFamily="34" charset="0"/>
                <a:sym typeface="Arial" pitchFamily="34" charset="0"/>
              </a:rPr>
              <a:t>https://www.ksz.fgov.be</a:t>
            </a: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https://www.ehealth.fgov.be</a:t>
            </a:r>
          </a:p>
        </p:txBody>
      </p:sp>
    </p:spTree>
    <p:extLst>
      <p:ext uri="{BB962C8B-B14F-4D97-AF65-F5344CB8AC3E}">
        <p14:creationId xmlns:p14="http://schemas.microsoft.com/office/powerpoint/2010/main" val="462489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5" name="Rectangle 5"/>
          <p:cNvSpPr>
            <a:spLocks noGrp="1" noChangeArrowheads="1"/>
          </p:cNvSpPr>
          <p:nvPr>
            <p:ph idx="1"/>
          </p:nvPr>
        </p:nvSpPr>
        <p:spPr/>
        <p:txBody>
          <a:bodyPr/>
          <a:lstStyle/>
          <a:p>
            <a:r>
              <a:rPr lang="en-GB" altLang="nl-BE" dirty="0" smtClean="0"/>
              <a:t>authentication of the identity</a:t>
            </a:r>
          </a:p>
          <a:p>
            <a:pPr lvl="1"/>
            <a:r>
              <a:rPr lang="en-GB" altLang="nl-BE" dirty="0" smtClean="0"/>
              <a:t>the process of checking whether the identity that an entity pretends to have, corresponds to the real identity</a:t>
            </a:r>
          </a:p>
          <a:p>
            <a:pPr lvl="1"/>
            <a:r>
              <a:rPr lang="en-GB" altLang="nl-BE" dirty="0" smtClean="0"/>
              <a:t>authentication of the identity can be done based on the verification of</a:t>
            </a:r>
          </a:p>
          <a:p>
            <a:pPr lvl="2"/>
            <a:r>
              <a:rPr lang="en-GB" altLang="nl-BE" dirty="0" smtClean="0"/>
              <a:t>knowledge (e.g. a password)</a:t>
            </a:r>
          </a:p>
          <a:p>
            <a:pPr lvl="2"/>
            <a:r>
              <a:rPr lang="en-GB" altLang="nl-BE" dirty="0" smtClean="0"/>
              <a:t>possession (e.g. an electronic card)</a:t>
            </a:r>
          </a:p>
          <a:p>
            <a:pPr lvl="2"/>
            <a:r>
              <a:rPr lang="en-GB" altLang="nl-BE" dirty="0" smtClean="0"/>
              <a:t>biometrical characteristics</a:t>
            </a:r>
          </a:p>
          <a:p>
            <a:pPr lvl="2"/>
            <a:r>
              <a:rPr lang="en-GB" altLang="nl-BE" dirty="0" smtClean="0"/>
              <a:t>a combination of those</a:t>
            </a:r>
            <a:endParaRPr lang="en-GB" altLang="nl-BE" dirty="0"/>
          </a:p>
        </p:txBody>
      </p:sp>
      <p:sp>
        <p:nvSpPr>
          <p:cNvPr id="532484" name="Rectangle 4"/>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10</a:t>
            </a:fld>
            <a:r>
              <a:rPr lang="fr-BE" smtClean="0"/>
              <a:t> </a:t>
            </a:r>
            <a:endParaRPr lang="fr-BE" dirty="0"/>
          </a:p>
        </p:txBody>
      </p:sp>
    </p:spTree>
    <p:extLst>
      <p:ext uri="{BB962C8B-B14F-4D97-AF65-F5344CB8AC3E}">
        <p14:creationId xmlns:p14="http://schemas.microsoft.com/office/powerpoint/2010/main" val="1917190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1" name="Rectangle 3"/>
          <p:cNvSpPr>
            <a:spLocks noGrp="1" noChangeArrowheads="1"/>
          </p:cNvSpPr>
          <p:nvPr>
            <p:ph idx="1"/>
          </p:nvPr>
        </p:nvSpPr>
        <p:spPr/>
        <p:txBody>
          <a:bodyPr/>
          <a:lstStyle/>
          <a:p>
            <a:r>
              <a:rPr lang="en-GB" altLang="nl-BE" dirty="0" smtClean="0"/>
              <a:t>verification of a characteristic, a relationship or a mandate</a:t>
            </a:r>
          </a:p>
          <a:p>
            <a:pPr lvl="1"/>
            <a:r>
              <a:rPr lang="en-GB" altLang="nl-BE" dirty="0" smtClean="0"/>
              <a:t>the process of checking whether a characteristic, a relationship or a mandate that an entity pretends to have, corresponds to a real characteristic, relationship or mandate of that entity</a:t>
            </a:r>
          </a:p>
          <a:p>
            <a:pPr lvl="1"/>
            <a:r>
              <a:rPr lang="en-GB" altLang="nl-BE" dirty="0" smtClean="0"/>
              <a:t>the verification of a characteristic, a relationship or a mandate can be done by</a:t>
            </a:r>
          </a:p>
          <a:p>
            <a:pPr lvl="2"/>
            <a:r>
              <a:rPr lang="en-GB" altLang="nl-BE" dirty="0" smtClean="0"/>
              <a:t>the same kind of means as those used for the authentication of the identity</a:t>
            </a:r>
          </a:p>
          <a:p>
            <a:pPr lvl="2"/>
            <a:r>
              <a:rPr lang="en-GB" altLang="nl-BE" dirty="0" smtClean="0"/>
              <a:t>or, after the authentication of the identity, by consulting reliable databases (‘authentic sources’) that contain information about characteristics, relationships or mandates related to identified entities</a:t>
            </a:r>
            <a:endParaRPr lang="en-GB" altLang="nl-BE" dirty="0"/>
          </a:p>
        </p:txBody>
      </p:sp>
      <p:sp>
        <p:nvSpPr>
          <p:cNvPr id="575490" name="Rectangle 2"/>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11</a:t>
            </a:fld>
            <a:r>
              <a:rPr lang="fr-BE" smtClean="0"/>
              <a:t> </a:t>
            </a:r>
            <a:endParaRPr lang="fr-BE" dirty="0"/>
          </a:p>
        </p:txBody>
      </p:sp>
    </p:spTree>
    <p:extLst>
      <p:ext uri="{BB962C8B-B14F-4D97-AF65-F5344CB8AC3E}">
        <p14:creationId xmlns:p14="http://schemas.microsoft.com/office/powerpoint/2010/main" val="857446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p:txBody>
          <a:bodyPr/>
          <a:lstStyle/>
          <a:p>
            <a:r>
              <a:rPr lang="en-GB" altLang="nl-BE" dirty="0" smtClean="0"/>
              <a:t>authorization</a:t>
            </a:r>
          </a:p>
          <a:p>
            <a:pPr lvl="1"/>
            <a:r>
              <a:rPr lang="en-GB" altLang="nl-BE" dirty="0" smtClean="0"/>
              <a:t>a permission to an entity to perform a defined action or to use a defined service</a:t>
            </a:r>
          </a:p>
          <a:p>
            <a:r>
              <a:rPr lang="en-GB" altLang="nl-BE" dirty="0" smtClean="0"/>
              <a:t>authorization group</a:t>
            </a:r>
          </a:p>
          <a:p>
            <a:pPr lvl="1"/>
            <a:r>
              <a:rPr lang="en-GB" altLang="nl-BE" dirty="0" smtClean="0"/>
              <a:t>a group of authorizations</a:t>
            </a:r>
          </a:p>
          <a:p>
            <a:r>
              <a:rPr lang="en-GB" altLang="nl-BE" dirty="0" smtClean="0"/>
              <a:t>role</a:t>
            </a:r>
          </a:p>
          <a:p>
            <a:pPr lvl="1"/>
            <a:r>
              <a:rPr lang="en-GB" altLang="nl-BE" dirty="0" smtClean="0"/>
              <a:t>a collection of authorizations or authorization groups linked to (a number of) service(s) and linked to the execution of a certain mission by an entity</a:t>
            </a:r>
          </a:p>
          <a:p>
            <a:r>
              <a:rPr lang="en-GB" altLang="nl-BE" dirty="0" smtClean="0"/>
              <a:t>role based access</a:t>
            </a:r>
          </a:p>
          <a:p>
            <a:pPr lvl="1"/>
            <a:r>
              <a:rPr lang="en-GB" altLang="nl-BE" dirty="0" smtClean="0"/>
              <a:t>a method of assigning authorizations to entities by means of authorization groups and roles, in order to simplify the management of authorizations and their assignment to entities</a:t>
            </a:r>
            <a:endParaRPr lang="en-GB" altLang="nl-BE" dirty="0"/>
          </a:p>
        </p:txBody>
      </p:sp>
      <p:sp>
        <p:nvSpPr>
          <p:cNvPr id="533506" name="Rectangle 2"/>
          <p:cNvSpPr>
            <a:spLocks noGrp="1" noChangeArrowheads="1"/>
          </p:cNvSpPr>
          <p:nvPr>
            <p:ph type="title"/>
          </p:nvPr>
        </p:nvSpPr>
        <p:spPr/>
        <p:txBody>
          <a:bodyPr/>
          <a:lstStyle/>
          <a:p>
            <a:r>
              <a:rPr lang="en-GB" altLang="nl-BE" dirty="0" smtClean="0"/>
              <a:t>Conceptual framework IUAM</a:t>
            </a:r>
            <a:endParaRPr lang="en-GB" altLang="nl-BE" dirty="0"/>
          </a:p>
        </p:txBody>
      </p:sp>
      <p:sp>
        <p:nvSpPr>
          <p:cNvPr id="533508" name="Rectangle 4"/>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nl-BE"/>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12</a:t>
            </a:fld>
            <a:r>
              <a:rPr lang="fr-BE" smtClean="0"/>
              <a:t> </a:t>
            </a:r>
            <a:endParaRPr lang="fr-BE" dirty="0"/>
          </a:p>
        </p:txBody>
      </p:sp>
    </p:spTree>
    <p:extLst>
      <p:ext uri="{BB962C8B-B14F-4D97-AF65-F5344CB8AC3E}">
        <p14:creationId xmlns:p14="http://schemas.microsoft.com/office/powerpoint/2010/main" val="1414938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en-GB" dirty="0" smtClean="0"/>
              <a:t>authentic data(base)</a:t>
            </a:r>
          </a:p>
          <a:p>
            <a:pPr lvl="1"/>
            <a:r>
              <a:rPr lang="en-GB" dirty="0" smtClean="0"/>
              <a:t>reliable data stored in a </a:t>
            </a:r>
            <a:r>
              <a:rPr lang="nl-BE" dirty="0" err="1" smtClean="0"/>
              <a:t>tamper-resistant</a:t>
            </a:r>
            <a:r>
              <a:rPr lang="en-GB" dirty="0" smtClean="0"/>
              <a:t> database</a:t>
            </a:r>
          </a:p>
          <a:p>
            <a:pPr lvl="1"/>
            <a:r>
              <a:rPr lang="en-GB" dirty="0" smtClean="0"/>
              <a:t>that is accessible according to an authorization by or in pursuance of a law</a:t>
            </a:r>
          </a:p>
          <a:p>
            <a:pPr lvl="1"/>
            <a:r>
              <a:rPr lang="en-GB" dirty="0" smtClean="0"/>
              <a:t>to every authorized user that needs the data with respect of the </a:t>
            </a:r>
            <a:r>
              <a:rPr lang="nl-BE" dirty="0" err="1" smtClean="0"/>
              <a:t>principle</a:t>
            </a:r>
            <a:r>
              <a:rPr lang="nl-BE" dirty="0" smtClean="0"/>
              <a:t> </a:t>
            </a:r>
            <a:r>
              <a:rPr lang="nl-BE" dirty="0"/>
              <a:t>of </a:t>
            </a:r>
            <a:r>
              <a:rPr lang="nl-BE" dirty="0" err="1"/>
              <a:t>proportionality</a:t>
            </a:r>
            <a:endParaRPr lang="en-GB" dirty="0" smtClean="0"/>
          </a:p>
          <a:p>
            <a:pPr lvl="1"/>
            <a:endParaRPr lang="en-GB" dirty="0" smtClean="0"/>
          </a:p>
          <a:p>
            <a:r>
              <a:rPr lang="en-GB" dirty="0" smtClean="0"/>
              <a:t>personal data vault</a:t>
            </a:r>
          </a:p>
          <a:p>
            <a:pPr lvl="1"/>
            <a:r>
              <a:rPr lang="en-GB" dirty="0" smtClean="0"/>
              <a:t>reliable data stored in a </a:t>
            </a:r>
            <a:r>
              <a:rPr lang="nl-BE" dirty="0" err="1"/>
              <a:t>t</a:t>
            </a:r>
            <a:r>
              <a:rPr lang="nl-BE" dirty="0" err="1" smtClean="0"/>
              <a:t>amper-resistant</a:t>
            </a:r>
            <a:r>
              <a:rPr lang="en-GB" dirty="0" smtClean="0"/>
              <a:t> database</a:t>
            </a:r>
          </a:p>
          <a:p>
            <a:pPr lvl="1"/>
            <a:r>
              <a:rPr lang="en-GB" dirty="0" smtClean="0"/>
              <a:t>that is accessible according to an authorization by the data subject</a:t>
            </a:r>
          </a:p>
          <a:p>
            <a:pPr lvl="1"/>
            <a:r>
              <a:rPr lang="en-GB" dirty="0" smtClean="0"/>
              <a:t>to every authorized user that needs the data </a:t>
            </a:r>
            <a:r>
              <a:rPr lang="en-GB" dirty="0"/>
              <a:t>with respect of the </a:t>
            </a:r>
            <a:r>
              <a:rPr lang="nl-BE" dirty="0" err="1"/>
              <a:t>principle</a:t>
            </a:r>
            <a:r>
              <a:rPr lang="nl-BE" dirty="0"/>
              <a:t> of </a:t>
            </a:r>
            <a:r>
              <a:rPr lang="nl-BE" dirty="0" err="1"/>
              <a:t>proportionality</a:t>
            </a:r>
            <a:endParaRPr lang="en-GB" dirty="0"/>
          </a:p>
          <a:p>
            <a:pPr marL="457191" lvl="1" indent="0">
              <a:buNone/>
            </a:pPr>
            <a:endParaRPr lang="en-GB" dirty="0" smtClean="0"/>
          </a:p>
          <a:p>
            <a:pPr lvl="1"/>
            <a:endParaRPr lang="en-GB" dirty="0"/>
          </a:p>
        </p:txBody>
      </p:sp>
      <p:sp>
        <p:nvSpPr>
          <p:cNvPr id="2" name="Titel 1"/>
          <p:cNvSpPr>
            <a:spLocks noGrp="1"/>
          </p:cNvSpPr>
          <p:nvPr>
            <p:ph type="title"/>
          </p:nvPr>
        </p:nvSpPr>
        <p:spPr/>
        <p:txBody>
          <a:bodyPr/>
          <a:lstStyle/>
          <a:p>
            <a:r>
              <a:rPr lang="en-GB" dirty="0" smtClean="0"/>
              <a:t>Conceptual framework storage</a:t>
            </a:r>
            <a:endParaRPr lang="en-GB" dirty="0"/>
          </a:p>
        </p:txBody>
      </p:sp>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13</a:t>
            </a:fld>
            <a:r>
              <a:rPr lang="fr-BE" smtClean="0"/>
              <a:t> </a:t>
            </a:r>
            <a:endParaRPr lang="fr-BE" dirty="0"/>
          </a:p>
        </p:txBody>
      </p:sp>
    </p:spTree>
    <p:extLst>
      <p:ext uri="{BB962C8B-B14F-4D97-AF65-F5344CB8AC3E}">
        <p14:creationId xmlns:p14="http://schemas.microsoft.com/office/powerpoint/2010/main" val="18918740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en-GB" dirty="0" smtClean="0"/>
              <a:t>local storage of authentic electronic documents (</a:t>
            </a:r>
            <a:r>
              <a:rPr lang="en-GB" dirty="0" err="1" smtClean="0"/>
              <a:t>MyCertificates</a:t>
            </a:r>
            <a:r>
              <a:rPr lang="en-GB" dirty="0" smtClean="0"/>
              <a:t>)</a:t>
            </a:r>
          </a:p>
          <a:p>
            <a:pPr lvl="1"/>
            <a:r>
              <a:rPr lang="en-GB" dirty="0" smtClean="0"/>
              <a:t>an application that allows a citizen to store electronic documents locally in a temper-resistant manner</a:t>
            </a:r>
          </a:p>
          <a:p>
            <a:pPr lvl="1"/>
            <a:r>
              <a:rPr lang="en-GB" dirty="0" smtClean="0"/>
              <a:t>the content of which can be read without network connectivity</a:t>
            </a:r>
          </a:p>
          <a:p>
            <a:pPr lvl="1"/>
            <a:r>
              <a:rPr lang="en-GB" dirty="0" smtClean="0"/>
              <a:t>the authenticity of which can be determined without network connectivity</a:t>
            </a:r>
          </a:p>
          <a:p>
            <a:pPr lvl="1"/>
            <a:endParaRPr lang="en-GB" dirty="0" smtClean="0"/>
          </a:p>
          <a:p>
            <a:r>
              <a:rPr lang="en-GB" dirty="0" err="1" smtClean="0"/>
              <a:t>blockchain</a:t>
            </a:r>
            <a:endParaRPr lang="en-GB" dirty="0" smtClean="0"/>
          </a:p>
          <a:p>
            <a:pPr lvl="1"/>
            <a:r>
              <a:rPr lang="en-GB" dirty="0" smtClean="0"/>
              <a:t>a method of recording information in a duplicated and distributed way across information systems in a network</a:t>
            </a:r>
          </a:p>
          <a:p>
            <a:pPr lvl="1"/>
            <a:r>
              <a:rPr lang="en-GB" dirty="0" smtClean="0"/>
              <a:t>that permits to determine the authenticity of information by consulting the duplicated and distributed information and checking its consistency</a:t>
            </a:r>
          </a:p>
          <a:p>
            <a:pPr lvl="1"/>
            <a:endParaRPr lang="en-GB" dirty="0" smtClean="0"/>
          </a:p>
        </p:txBody>
      </p:sp>
      <p:sp>
        <p:nvSpPr>
          <p:cNvPr id="2" name="Titel 1"/>
          <p:cNvSpPr>
            <a:spLocks noGrp="1"/>
          </p:cNvSpPr>
          <p:nvPr>
            <p:ph type="title"/>
          </p:nvPr>
        </p:nvSpPr>
        <p:spPr/>
        <p:txBody>
          <a:bodyPr/>
          <a:lstStyle/>
          <a:p>
            <a:r>
              <a:rPr lang="en-GB" dirty="0" smtClean="0"/>
              <a:t>Conceptual framework storage</a:t>
            </a:r>
            <a:endParaRPr lang="en-GB" dirty="0"/>
          </a:p>
        </p:txBody>
      </p:sp>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14</a:t>
            </a:fld>
            <a:r>
              <a:rPr lang="fr-BE" smtClean="0"/>
              <a:t> </a:t>
            </a:r>
            <a:endParaRPr lang="fr-BE" dirty="0"/>
          </a:p>
        </p:txBody>
      </p:sp>
    </p:spTree>
    <p:extLst>
      <p:ext uri="{BB962C8B-B14F-4D97-AF65-F5344CB8AC3E}">
        <p14:creationId xmlns:p14="http://schemas.microsoft.com/office/powerpoint/2010/main" val="4199438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solidFill>
                  <a:srgbClr val="0087BE"/>
                </a:solidFill>
              </a:rPr>
              <a:t>Concrete needs</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15</a:t>
            </a:fld>
            <a:endParaRPr lang="en-GB" dirty="0"/>
          </a:p>
        </p:txBody>
      </p:sp>
    </p:spTree>
    <p:extLst>
      <p:ext uri="{BB962C8B-B14F-4D97-AF65-F5344CB8AC3E}">
        <p14:creationId xmlns:p14="http://schemas.microsoft.com/office/powerpoint/2010/main" val="1400082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en-GB" dirty="0" smtClean="0"/>
              <a:t>several types of components</a:t>
            </a:r>
          </a:p>
          <a:p>
            <a:pPr lvl="1"/>
            <a:r>
              <a:rPr lang="en-GB" dirty="0" smtClean="0"/>
              <a:t>identity, user &amp; access management</a:t>
            </a:r>
          </a:p>
          <a:p>
            <a:pPr lvl="1"/>
            <a:r>
              <a:rPr lang="en-GB" dirty="0" smtClean="0"/>
              <a:t>authentic data(bases)</a:t>
            </a:r>
          </a:p>
          <a:p>
            <a:pPr lvl="1"/>
            <a:r>
              <a:rPr lang="en-GB" dirty="0" smtClean="0"/>
              <a:t>personal data vaults</a:t>
            </a:r>
          </a:p>
          <a:p>
            <a:pPr lvl="1"/>
            <a:r>
              <a:rPr lang="en-GB" dirty="0" smtClean="0"/>
              <a:t>local storage of authentic electronic documents (</a:t>
            </a:r>
            <a:r>
              <a:rPr lang="en-GB" dirty="0" err="1" smtClean="0"/>
              <a:t>MyCertificates</a:t>
            </a:r>
            <a:r>
              <a:rPr lang="en-GB" dirty="0" smtClean="0"/>
              <a:t>)</a:t>
            </a:r>
          </a:p>
          <a:p>
            <a:pPr lvl="1"/>
            <a:r>
              <a:rPr lang="en-GB" dirty="0" err="1" smtClean="0"/>
              <a:t>blockchain</a:t>
            </a:r>
            <a:endParaRPr lang="en-GB" dirty="0" smtClean="0"/>
          </a:p>
          <a:p>
            <a:pPr lvl="1"/>
            <a:r>
              <a:rPr lang="en-GB" dirty="0" smtClean="0"/>
              <a:t>applications</a:t>
            </a:r>
          </a:p>
          <a:p>
            <a:r>
              <a:rPr lang="en-GB" dirty="0" smtClean="0"/>
              <a:t>modular and domain agnostic architecture is crucial to be future proof</a:t>
            </a:r>
          </a:p>
          <a:p>
            <a:r>
              <a:rPr lang="en-GB" dirty="0" smtClean="0"/>
              <a:t>integrated services to citizens can be provided perfectly on the basis of a modular architecture</a:t>
            </a:r>
          </a:p>
          <a:p>
            <a:r>
              <a:rPr lang="en-GB" dirty="0" smtClean="0"/>
              <a:t>basic components used in the public sector must be available</a:t>
            </a:r>
          </a:p>
          <a:p>
            <a:pPr lvl="1"/>
            <a:r>
              <a:rPr lang="en-GB" dirty="0" smtClean="0"/>
              <a:t>on the basis of open APIs and/or open libraries and</a:t>
            </a:r>
          </a:p>
          <a:p>
            <a:pPr lvl="1"/>
            <a:r>
              <a:rPr lang="en-GB" dirty="0" smtClean="0"/>
              <a:t>(quasi) free of charge</a:t>
            </a:r>
          </a:p>
          <a:p>
            <a:endParaRPr lang="en-GB" dirty="0" smtClean="0"/>
          </a:p>
          <a:p>
            <a:endParaRPr lang="en-GB" dirty="0"/>
          </a:p>
        </p:txBody>
      </p:sp>
      <p:sp>
        <p:nvSpPr>
          <p:cNvPr id="4" name="Titel 3"/>
          <p:cNvSpPr>
            <a:spLocks noGrp="1"/>
          </p:cNvSpPr>
          <p:nvPr>
            <p:ph type="title"/>
          </p:nvPr>
        </p:nvSpPr>
        <p:spPr/>
        <p:txBody>
          <a:bodyPr/>
          <a:lstStyle/>
          <a:p>
            <a:r>
              <a:rPr lang="en-GB" dirty="0" smtClean="0"/>
              <a:t>Clear positioning of components in relation to each other</a:t>
            </a:r>
            <a:endParaRPr lang="en-GB" dirty="0"/>
          </a:p>
        </p:txBody>
      </p:sp>
      <p:sp>
        <p:nvSpPr>
          <p:cNvPr id="7" name="Tijdelijke aanduiding voor dianummer 6"/>
          <p:cNvSpPr>
            <a:spLocks noGrp="1"/>
          </p:cNvSpPr>
          <p:nvPr>
            <p:ph type="sldNum" sz="quarter" idx="4"/>
          </p:nvPr>
        </p:nvSpPr>
        <p:spPr/>
        <p:txBody>
          <a:bodyPr/>
          <a:lstStyle/>
          <a:p>
            <a:r>
              <a:rPr lang="fr-BE" smtClean="0"/>
              <a:t> </a:t>
            </a:r>
            <a:fld id="{30A9230E-FFBB-4CCB-ABD7-198084EDE768}" type="slidenum">
              <a:rPr lang="fr-BE" smtClean="0"/>
              <a:pPr/>
              <a:t>16</a:t>
            </a:fld>
            <a:r>
              <a:rPr lang="fr-BE" smtClean="0"/>
              <a:t> </a:t>
            </a:r>
            <a:endParaRPr lang="fr-BE" dirty="0"/>
          </a:p>
        </p:txBody>
      </p:sp>
    </p:spTree>
    <p:extLst>
      <p:ext uri="{BB962C8B-B14F-4D97-AF65-F5344CB8AC3E}">
        <p14:creationId xmlns:p14="http://schemas.microsoft.com/office/powerpoint/2010/main" val="3435149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en-GB" dirty="0" smtClean="0"/>
              <a:t>once only data collection by public sector as a whole</a:t>
            </a:r>
          </a:p>
          <a:p>
            <a:endParaRPr lang="en-GB" dirty="0" smtClean="0"/>
          </a:p>
          <a:p>
            <a:r>
              <a:rPr lang="en-GB" dirty="0" smtClean="0"/>
              <a:t>preferably direct data exchange between public sector actors (authentic data(bases)) if they need information from each other, based on authorizations by or in pursuance of a law</a:t>
            </a:r>
          </a:p>
          <a:p>
            <a:endParaRPr lang="en-GB" dirty="0" smtClean="0"/>
          </a:p>
          <a:p>
            <a:r>
              <a:rPr lang="en-GB" dirty="0" smtClean="0"/>
              <a:t>personal data vault can be a means for the citizen to make information available according to his/her decision</a:t>
            </a:r>
          </a:p>
          <a:p>
            <a:endParaRPr lang="en-GB" dirty="0" smtClean="0"/>
          </a:p>
          <a:p>
            <a:r>
              <a:rPr lang="en-GB" dirty="0" smtClean="0"/>
              <a:t>a local storage of authentic electronic documents is useful in situations where the addressee has not the possibility to obtain the data by direct access to the authentic data(bases) or the personal data vault</a:t>
            </a:r>
          </a:p>
          <a:p>
            <a:endParaRPr lang="en-GB" dirty="0"/>
          </a:p>
        </p:txBody>
      </p:sp>
      <p:sp>
        <p:nvSpPr>
          <p:cNvPr id="4" name="Titel 3"/>
          <p:cNvSpPr>
            <a:spLocks noGrp="1"/>
          </p:cNvSpPr>
          <p:nvPr>
            <p:ph type="title"/>
          </p:nvPr>
        </p:nvSpPr>
        <p:spPr/>
        <p:txBody>
          <a:bodyPr/>
          <a:lstStyle/>
          <a:p>
            <a:r>
              <a:rPr lang="en-GB" dirty="0" smtClean="0"/>
              <a:t>Basic principles</a:t>
            </a:r>
            <a:endParaRPr lang="en-GB" dirty="0"/>
          </a:p>
        </p:txBody>
      </p:sp>
      <p:sp>
        <p:nvSpPr>
          <p:cNvPr id="7" name="Tijdelijke aanduiding voor dianummer 6"/>
          <p:cNvSpPr>
            <a:spLocks noGrp="1"/>
          </p:cNvSpPr>
          <p:nvPr>
            <p:ph type="sldNum" sz="quarter" idx="4"/>
          </p:nvPr>
        </p:nvSpPr>
        <p:spPr/>
        <p:txBody>
          <a:bodyPr/>
          <a:lstStyle/>
          <a:p>
            <a:r>
              <a:rPr lang="fr-BE" smtClean="0"/>
              <a:t> </a:t>
            </a:r>
            <a:fld id="{30A9230E-FFBB-4CCB-ABD7-198084EDE768}" type="slidenum">
              <a:rPr lang="fr-BE" smtClean="0"/>
              <a:pPr/>
              <a:t>17</a:t>
            </a:fld>
            <a:r>
              <a:rPr lang="fr-BE" smtClean="0"/>
              <a:t> </a:t>
            </a:r>
            <a:endParaRPr lang="fr-BE" dirty="0"/>
          </a:p>
        </p:txBody>
      </p:sp>
    </p:spTree>
    <p:extLst>
      <p:ext uri="{BB962C8B-B14F-4D97-AF65-F5344CB8AC3E}">
        <p14:creationId xmlns:p14="http://schemas.microsoft.com/office/powerpoint/2010/main" val="14906841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Identity, user and access management</a:t>
            </a:r>
            <a:br>
              <a:rPr lang="en-GB" dirty="0" smtClean="0"/>
            </a:br>
            <a:r>
              <a:rPr lang="en-GB" dirty="0" smtClean="0"/>
              <a:t>according to the international standard XACML</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18</a:t>
            </a:fld>
            <a:endParaRPr lang="en-GB" dirty="0"/>
          </a:p>
        </p:txBody>
      </p:sp>
    </p:spTree>
    <p:extLst>
      <p:ext uri="{BB962C8B-B14F-4D97-AF65-F5344CB8AC3E}">
        <p14:creationId xmlns:p14="http://schemas.microsoft.com/office/powerpoint/2010/main" val="3984872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3" name="Rectangle 3"/>
          <p:cNvSpPr>
            <a:spLocks noGrp="1" noChangeArrowheads="1"/>
          </p:cNvSpPr>
          <p:nvPr>
            <p:ph idx="1"/>
          </p:nvPr>
        </p:nvSpPr>
        <p:spPr/>
        <p:txBody>
          <a:bodyPr/>
          <a:lstStyle/>
          <a:p>
            <a:r>
              <a:rPr lang="en-GB" altLang="nl-BE" dirty="0" smtClean="0"/>
              <a:t>reliable exchange of personal data requires sufficient certainty about the identity of the data subjects</a:t>
            </a:r>
          </a:p>
          <a:p>
            <a:r>
              <a:rPr lang="en-GB" altLang="nl-BE" dirty="0" smtClean="0"/>
              <a:t>adequate access control requires sufficient certainty about</a:t>
            </a:r>
          </a:p>
          <a:p>
            <a:pPr lvl="1"/>
            <a:r>
              <a:rPr lang="en-GB" altLang="nl-BE" dirty="0" smtClean="0"/>
              <a:t>the identity of the users</a:t>
            </a:r>
          </a:p>
          <a:p>
            <a:pPr lvl="1"/>
            <a:r>
              <a:rPr lang="en-GB" altLang="nl-BE" dirty="0" smtClean="0"/>
              <a:t>the authentication of the identity of the users</a:t>
            </a:r>
          </a:p>
          <a:p>
            <a:pPr lvl="1"/>
            <a:r>
              <a:rPr lang="en-GB" altLang="nl-BE" dirty="0" smtClean="0"/>
              <a:t>the verification of the relevant characteristics of the users</a:t>
            </a:r>
          </a:p>
          <a:p>
            <a:pPr lvl="1"/>
            <a:r>
              <a:rPr lang="en-GB" altLang="nl-BE" dirty="0" smtClean="0"/>
              <a:t>the verification of relevant relationships</a:t>
            </a:r>
          </a:p>
          <a:p>
            <a:pPr lvl="2"/>
            <a:r>
              <a:rPr lang="en-GB" altLang="nl-BE" dirty="0" smtClean="0"/>
              <a:t>between the users and the data subjects</a:t>
            </a:r>
          </a:p>
          <a:p>
            <a:pPr lvl="2"/>
            <a:r>
              <a:rPr lang="en-GB" altLang="nl-BE" dirty="0" smtClean="0"/>
              <a:t>between the users and other entities</a:t>
            </a:r>
          </a:p>
          <a:p>
            <a:pPr lvl="1"/>
            <a:r>
              <a:rPr lang="en-GB" altLang="nl-BE" dirty="0" smtClean="0"/>
              <a:t>the verification of relevant mandates of the users</a:t>
            </a:r>
            <a:endParaRPr lang="en-GB" altLang="nl-BE" dirty="0"/>
          </a:p>
        </p:txBody>
      </p:sp>
      <p:sp>
        <p:nvSpPr>
          <p:cNvPr id="527362" name="Rectangle 2"/>
          <p:cNvSpPr>
            <a:spLocks noGrp="1" noChangeArrowheads="1"/>
          </p:cNvSpPr>
          <p:nvPr>
            <p:ph type="title"/>
          </p:nvPr>
        </p:nvSpPr>
        <p:spPr/>
        <p:txBody>
          <a:bodyPr>
            <a:normAutofit/>
          </a:bodyPr>
          <a:lstStyle/>
          <a:p>
            <a:r>
              <a:rPr lang="en-GB" altLang="nl-BE" dirty="0" smtClean="0"/>
              <a:t>Functional requirements</a:t>
            </a:r>
            <a:endParaRPr lang="en-GB" alt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19</a:t>
            </a:fld>
            <a:r>
              <a:rPr lang="fr-BE" smtClean="0"/>
              <a:t> </a:t>
            </a:r>
            <a:endParaRPr lang="fr-BE" dirty="0"/>
          </a:p>
        </p:txBody>
      </p:sp>
    </p:spTree>
    <p:extLst>
      <p:ext uri="{BB962C8B-B14F-4D97-AF65-F5344CB8AC3E}">
        <p14:creationId xmlns:p14="http://schemas.microsoft.com/office/powerpoint/2010/main" val="3383889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fontAlgn="base"/>
            <a:r>
              <a:rPr lang="nl-BE" dirty="0" smtClean="0">
                <a:hlinkClick r:id="rId2"/>
              </a:rPr>
              <a:t>Electronic Identification </a:t>
            </a:r>
            <a:r>
              <a:rPr lang="nl-BE" dirty="0" err="1" smtClean="0">
                <a:hlinkClick r:id="rId2"/>
              </a:rPr>
              <a:t>and</a:t>
            </a:r>
            <a:r>
              <a:rPr lang="nl-BE" dirty="0" smtClean="0">
                <a:hlinkClick r:id="rId2"/>
              </a:rPr>
              <a:t> Trust Services (</a:t>
            </a:r>
            <a:r>
              <a:rPr lang="nl-BE" dirty="0" err="1" smtClean="0">
                <a:hlinkClick r:id="rId2"/>
              </a:rPr>
              <a:t>eIDAS</a:t>
            </a:r>
            <a:r>
              <a:rPr lang="nl-BE" dirty="0" smtClean="0">
                <a:hlinkClick r:id="rId2"/>
              </a:rPr>
              <a:t>)</a:t>
            </a:r>
            <a:endParaRPr lang="nl-BE" dirty="0" smtClean="0"/>
          </a:p>
          <a:p>
            <a:pPr fontAlgn="base"/>
            <a:r>
              <a:rPr lang="nl-BE" dirty="0" smtClean="0">
                <a:hlinkClick r:id="rId3"/>
              </a:rPr>
              <a:t>European Blockchain Services </a:t>
            </a:r>
            <a:r>
              <a:rPr lang="nl-BE" dirty="0" err="1" smtClean="0">
                <a:hlinkClick r:id="rId3"/>
              </a:rPr>
              <a:t>Infrastructure</a:t>
            </a:r>
            <a:r>
              <a:rPr lang="nl-BE" dirty="0" smtClean="0">
                <a:hlinkClick r:id="rId3"/>
              </a:rPr>
              <a:t> (EBSI)</a:t>
            </a:r>
            <a:endParaRPr lang="nl-BE" dirty="0" smtClean="0"/>
          </a:p>
          <a:p>
            <a:pPr fontAlgn="base"/>
            <a:r>
              <a:rPr lang="en-US" dirty="0" smtClean="0">
                <a:hlinkClick r:id="rId4"/>
              </a:rPr>
              <a:t>Electronic </a:t>
            </a:r>
            <a:r>
              <a:rPr lang="en-US" dirty="0">
                <a:hlinkClick r:id="rId4"/>
              </a:rPr>
              <a:t>Exchange of Social Security Information (EESSI)</a:t>
            </a:r>
            <a:endParaRPr lang="en-US" dirty="0"/>
          </a:p>
          <a:p>
            <a:pPr fontAlgn="base"/>
            <a:r>
              <a:rPr lang="en-US" dirty="0">
                <a:hlinkClick r:id="rId5"/>
              </a:rPr>
              <a:t>European Social Security Pass (</a:t>
            </a:r>
            <a:r>
              <a:rPr lang="en-US" dirty="0" err="1">
                <a:hlinkClick r:id="rId5"/>
              </a:rPr>
              <a:t>ESSPass</a:t>
            </a:r>
            <a:r>
              <a:rPr lang="en-US" dirty="0">
                <a:hlinkClick r:id="rId5"/>
              </a:rPr>
              <a:t>)</a:t>
            </a:r>
            <a:endParaRPr lang="en-US" dirty="0"/>
          </a:p>
          <a:p>
            <a:r>
              <a:rPr lang="nl-BE" dirty="0" smtClean="0">
                <a:hlinkClick r:id="rId6"/>
              </a:rPr>
              <a:t>Single </a:t>
            </a:r>
            <a:r>
              <a:rPr lang="nl-BE" dirty="0">
                <a:hlinkClick r:id="rId6"/>
              </a:rPr>
              <a:t>Digital </a:t>
            </a:r>
            <a:r>
              <a:rPr lang="nl-BE" dirty="0" smtClean="0">
                <a:hlinkClick r:id="rId6"/>
              </a:rPr>
              <a:t>Gateway</a:t>
            </a:r>
            <a:r>
              <a:rPr lang="nl-BE" dirty="0" smtClean="0"/>
              <a:t> (OOTS)</a:t>
            </a:r>
          </a:p>
          <a:p>
            <a:r>
              <a:rPr lang="pt-BR" dirty="0">
                <a:hlinkClick r:id="rId7"/>
              </a:rPr>
              <a:t>EU Digital COVID Certificate (EU DCC</a:t>
            </a:r>
            <a:r>
              <a:rPr lang="pt-BR" dirty="0" smtClean="0">
                <a:hlinkClick r:id="rId7"/>
              </a:rPr>
              <a:t>)</a:t>
            </a:r>
            <a:endParaRPr lang="pt-BR" dirty="0" smtClean="0"/>
          </a:p>
          <a:p>
            <a:r>
              <a:rPr lang="pt-BR" dirty="0" smtClean="0"/>
              <a:t>...</a:t>
            </a:r>
            <a:endParaRPr lang="en-GB" dirty="0" smtClean="0"/>
          </a:p>
        </p:txBody>
      </p:sp>
      <p:sp>
        <p:nvSpPr>
          <p:cNvPr id="2" name="Titel 1"/>
          <p:cNvSpPr>
            <a:spLocks noGrp="1"/>
          </p:cNvSpPr>
          <p:nvPr>
            <p:ph type="title"/>
          </p:nvPr>
        </p:nvSpPr>
        <p:spPr/>
        <p:txBody>
          <a:bodyPr/>
          <a:lstStyle/>
          <a:p>
            <a:r>
              <a:rPr lang="en-GB" dirty="0" smtClean="0"/>
              <a:t>Several EC digital programs</a:t>
            </a:r>
            <a:endParaRPr lang="en-GB" dirty="0"/>
          </a:p>
        </p:txBody>
      </p:sp>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2</a:t>
            </a:fld>
            <a:r>
              <a:rPr lang="fr-BE" smtClean="0"/>
              <a:t> </a:t>
            </a:r>
            <a:endParaRPr lang="fr-BE" dirty="0"/>
          </a:p>
        </p:txBody>
      </p:sp>
    </p:spTree>
    <p:extLst>
      <p:ext uri="{BB962C8B-B14F-4D97-AF65-F5344CB8AC3E}">
        <p14:creationId xmlns:p14="http://schemas.microsoft.com/office/powerpoint/2010/main" val="427080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9" name="Rectangle 5"/>
          <p:cNvSpPr>
            <a:spLocks noGrp="1" noChangeArrowheads="1"/>
          </p:cNvSpPr>
          <p:nvPr>
            <p:ph idx="1"/>
          </p:nvPr>
        </p:nvSpPr>
        <p:spPr/>
        <p:txBody>
          <a:bodyPr>
            <a:normAutofit lnSpcReduction="10000"/>
          </a:bodyPr>
          <a:lstStyle/>
          <a:p>
            <a:r>
              <a:rPr lang="en-GB" altLang="nl-BE" dirty="0" smtClean="0"/>
              <a:t>be able to (electronically)</a:t>
            </a:r>
          </a:p>
          <a:p>
            <a:pPr lvl="1"/>
            <a:r>
              <a:rPr lang="en-GB" altLang="nl-BE" dirty="0" smtClean="0"/>
              <a:t>identify all relevant entities (physical persons, companies, applications, machines, …)</a:t>
            </a:r>
          </a:p>
          <a:p>
            <a:pPr lvl="1"/>
            <a:r>
              <a:rPr lang="en-GB" altLang="nl-BE" dirty="0" smtClean="0"/>
              <a:t>know the relevant characteristics of the entities</a:t>
            </a:r>
          </a:p>
          <a:p>
            <a:pPr lvl="1"/>
            <a:r>
              <a:rPr lang="en-GB" altLang="nl-BE" dirty="0" smtClean="0"/>
              <a:t>know the relevant relationships between entities</a:t>
            </a:r>
          </a:p>
          <a:p>
            <a:pPr lvl="1"/>
            <a:r>
              <a:rPr lang="en-GB" altLang="nl-BE" dirty="0" smtClean="0"/>
              <a:t>know that an entity has been mandated by another entity to perform a legal action</a:t>
            </a:r>
          </a:p>
          <a:p>
            <a:pPr lvl="1"/>
            <a:r>
              <a:rPr lang="en-GB" altLang="nl-BE" dirty="0" smtClean="0"/>
              <a:t>know the authorizations of the entities</a:t>
            </a:r>
          </a:p>
          <a:p>
            <a:r>
              <a:rPr lang="en-GB" altLang="nl-BE" dirty="0" smtClean="0"/>
              <a:t>in a sufficiently certain and secure way</a:t>
            </a:r>
          </a:p>
          <a:p>
            <a:r>
              <a:rPr lang="en-GB" altLang="nl-BE" dirty="0" smtClean="0"/>
              <a:t>in as much relations as possible (C2C, C2B, C2G, B2B, B2G, …)</a:t>
            </a:r>
          </a:p>
          <a:p>
            <a:r>
              <a:rPr lang="en-GB" altLang="nl-BE" dirty="0" smtClean="0"/>
              <a:t>multichannel (web application, mobile application, …)</a:t>
            </a:r>
          </a:p>
          <a:p>
            <a:r>
              <a:rPr lang="en-GB" altLang="nl-BE" dirty="0" smtClean="0"/>
              <a:t>using open interoperability standards</a:t>
            </a:r>
            <a:endParaRPr lang="en-GB" altLang="nl-BE" dirty="0"/>
          </a:p>
        </p:txBody>
      </p:sp>
      <p:sp>
        <p:nvSpPr>
          <p:cNvPr id="528388" name="Rectangle 4"/>
          <p:cNvSpPr>
            <a:spLocks noGrp="1" noChangeArrowheads="1"/>
          </p:cNvSpPr>
          <p:nvPr>
            <p:ph type="title"/>
          </p:nvPr>
        </p:nvSpPr>
        <p:spPr/>
        <p:txBody>
          <a:bodyPr/>
          <a:lstStyle/>
          <a:p>
            <a:r>
              <a:rPr lang="en-GB" altLang="nl-BE" dirty="0" smtClean="0"/>
              <a:t>IUAM: objectives to be reached</a:t>
            </a:r>
            <a:endParaRPr lang="en-GB" alt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20</a:t>
            </a:fld>
            <a:r>
              <a:rPr lang="fr-BE" smtClean="0"/>
              <a:t> </a:t>
            </a:r>
            <a:endParaRPr lang="fr-BE" dirty="0"/>
          </a:p>
        </p:txBody>
      </p:sp>
    </p:spTree>
    <p:extLst>
      <p:ext uri="{BB962C8B-B14F-4D97-AF65-F5344CB8AC3E}">
        <p14:creationId xmlns:p14="http://schemas.microsoft.com/office/powerpoint/2010/main" val="375733540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noProof="0" dirty="0" smtClean="0"/>
              <a:t>one-time registration of identity, characteristics, relationships and mandates</a:t>
            </a:r>
          </a:p>
          <a:p>
            <a:r>
              <a:rPr lang="en-GB" dirty="0" smtClean="0"/>
              <a:t>possibility of auto registration/bootstrap and auto recovery of credentials once a top level authentication (e.g. </a:t>
            </a:r>
            <a:r>
              <a:rPr lang="en-GB" dirty="0" err="1" smtClean="0"/>
              <a:t>eID</a:t>
            </a:r>
            <a:r>
              <a:rPr lang="en-GB" dirty="0" smtClean="0"/>
              <a:t>) </a:t>
            </a:r>
            <a:r>
              <a:rPr lang="en-GB" dirty="0"/>
              <a:t>is </a:t>
            </a:r>
            <a:r>
              <a:rPr lang="en-GB" dirty="0" smtClean="0"/>
              <a:t>available</a:t>
            </a:r>
            <a:endParaRPr lang="en-GB" noProof="0" dirty="0" smtClean="0"/>
          </a:p>
          <a:p>
            <a:r>
              <a:rPr lang="en-GB" altLang="fr-FR" noProof="0" dirty="0" smtClean="0"/>
              <a:t>single sign on for as many public and private sector applications as possible </a:t>
            </a:r>
          </a:p>
          <a:p>
            <a:pPr lvl="1"/>
            <a:r>
              <a:rPr lang="en-GB" noProof="0" dirty="0" smtClean="0"/>
              <a:t>authentication of the identity</a:t>
            </a:r>
          </a:p>
          <a:p>
            <a:pPr lvl="1"/>
            <a:r>
              <a:rPr lang="en-GB" noProof="0" dirty="0" smtClean="0"/>
              <a:t>verification of relevant characteristics, relationships and mandates</a:t>
            </a:r>
          </a:p>
          <a:p>
            <a:r>
              <a:rPr lang="en-GB" noProof="0" dirty="0" smtClean="0"/>
              <a:t>electronic means for authentication of identity that can be used on as much devices as possible</a:t>
            </a:r>
          </a:p>
          <a:p>
            <a:r>
              <a:rPr lang="en-GB" noProof="0" dirty="0" smtClean="0"/>
              <a:t>minimal cost of</a:t>
            </a:r>
          </a:p>
          <a:p>
            <a:pPr lvl="1"/>
            <a:r>
              <a:rPr lang="en-GB" noProof="0" dirty="0" smtClean="0"/>
              <a:t>registration procedures</a:t>
            </a:r>
          </a:p>
          <a:p>
            <a:pPr lvl="1"/>
            <a:r>
              <a:rPr lang="en-GB" noProof="0" dirty="0" smtClean="0"/>
              <a:t>electronic means for authentication of identity</a:t>
            </a:r>
          </a:p>
          <a:p>
            <a:pPr lvl="1"/>
            <a:r>
              <a:rPr lang="en-GB" noProof="0" dirty="0" smtClean="0"/>
              <a:t>use of electronic means for authentication of identity</a:t>
            </a:r>
          </a:p>
          <a:p>
            <a:endParaRPr lang="en-GB" noProof="0" dirty="0"/>
          </a:p>
        </p:txBody>
      </p:sp>
      <p:sp>
        <p:nvSpPr>
          <p:cNvPr id="2" name="Title 1"/>
          <p:cNvSpPr>
            <a:spLocks noGrp="1"/>
          </p:cNvSpPr>
          <p:nvPr>
            <p:ph type="title"/>
          </p:nvPr>
        </p:nvSpPr>
        <p:spPr/>
        <p:txBody>
          <a:bodyPr/>
          <a:lstStyle/>
          <a:p>
            <a:r>
              <a:rPr lang="en-GB" noProof="0" dirty="0" smtClean="0"/>
              <a:t>User expectations</a:t>
            </a:r>
            <a:endParaRPr lang="en-GB" noProof="0" dirty="0"/>
          </a:p>
        </p:txBody>
      </p:sp>
      <p:sp>
        <p:nvSpPr>
          <p:cNvPr id="5" name="Tijdelijke aanduiding voor dianummer 4"/>
          <p:cNvSpPr>
            <a:spLocks noGrp="1"/>
          </p:cNvSpPr>
          <p:nvPr>
            <p:ph type="sldNum" sz="quarter" idx="4"/>
          </p:nvPr>
        </p:nvSpPr>
        <p:spPr/>
        <p:txBody>
          <a:bodyPr/>
          <a:lstStyle/>
          <a:p>
            <a:r>
              <a:rPr lang="fr-BE" smtClean="0"/>
              <a:t> </a:t>
            </a:r>
            <a:fld id="{30A9230E-FFBB-4CCB-ABD7-198084EDE768}" type="slidenum">
              <a:rPr lang="fr-BE" smtClean="0"/>
              <a:pPr/>
              <a:t>21</a:t>
            </a:fld>
            <a:r>
              <a:rPr lang="fr-BE" smtClean="0"/>
              <a:t> </a:t>
            </a:r>
            <a:endParaRPr lang="fr-BE" dirty="0"/>
          </a:p>
        </p:txBody>
      </p:sp>
    </p:spTree>
    <p:extLst>
      <p:ext uri="{BB962C8B-B14F-4D97-AF65-F5344CB8AC3E}">
        <p14:creationId xmlns:p14="http://schemas.microsoft.com/office/powerpoint/2010/main" val="2672313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noProof="0" dirty="0" smtClean="0"/>
              <a:t>meeting user expectations</a:t>
            </a:r>
          </a:p>
          <a:p>
            <a:endParaRPr lang="en-GB" noProof="0" dirty="0" smtClean="0"/>
          </a:p>
          <a:p>
            <a:r>
              <a:rPr lang="en-GB" noProof="0" dirty="0" smtClean="0"/>
              <a:t>simplicity in use</a:t>
            </a:r>
          </a:p>
          <a:p>
            <a:endParaRPr lang="en-GB" noProof="0" dirty="0" smtClean="0"/>
          </a:p>
          <a:p>
            <a:r>
              <a:rPr lang="en-GB" noProof="0" dirty="0" smtClean="0"/>
              <a:t>taking advantage of opportunities of technological evolution =&gt; evolutionary, future proof solutions</a:t>
            </a:r>
          </a:p>
          <a:p>
            <a:endParaRPr lang="en-GB" noProof="0" dirty="0" smtClean="0"/>
          </a:p>
          <a:p>
            <a:r>
              <a:rPr lang="en-GB" noProof="0" dirty="0" smtClean="0"/>
              <a:t>accordance with the European regulatory framework</a:t>
            </a:r>
          </a:p>
          <a:p>
            <a:endParaRPr lang="en-GB" noProof="0" dirty="0" smtClean="0"/>
          </a:p>
          <a:p>
            <a:r>
              <a:rPr lang="en-GB" noProof="0" dirty="0" smtClean="0"/>
              <a:t>sufficient applications for which electronic user management can be used</a:t>
            </a:r>
          </a:p>
          <a:p>
            <a:endParaRPr lang="en-GB" noProof="0" dirty="0" smtClean="0"/>
          </a:p>
          <a:p>
            <a:endParaRPr lang="en-GB" noProof="0" dirty="0" smtClean="0"/>
          </a:p>
          <a:p>
            <a:endParaRPr lang="en-GB" noProof="0" dirty="0"/>
          </a:p>
        </p:txBody>
      </p:sp>
      <p:sp>
        <p:nvSpPr>
          <p:cNvPr id="2" name="Title 1"/>
          <p:cNvSpPr>
            <a:spLocks noGrp="1"/>
          </p:cNvSpPr>
          <p:nvPr>
            <p:ph type="title"/>
          </p:nvPr>
        </p:nvSpPr>
        <p:spPr/>
        <p:txBody>
          <a:bodyPr/>
          <a:lstStyle/>
          <a:p>
            <a:r>
              <a:rPr lang="en-GB" noProof="0" dirty="0" smtClean="0"/>
              <a:t>Critical success factors</a:t>
            </a:r>
            <a:endParaRPr lang="en-GB" noProof="0" dirty="0"/>
          </a:p>
        </p:txBody>
      </p:sp>
      <p:sp>
        <p:nvSpPr>
          <p:cNvPr id="5" name="Tijdelijke aanduiding voor dianummer 4"/>
          <p:cNvSpPr>
            <a:spLocks noGrp="1"/>
          </p:cNvSpPr>
          <p:nvPr>
            <p:ph type="sldNum" sz="quarter" idx="4"/>
          </p:nvPr>
        </p:nvSpPr>
        <p:spPr/>
        <p:txBody>
          <a:bodyPr/>
          <a:lstStyle/>
          <a:p>
            <a:r>
              <a:rPr lang="fr-BE" smtClean="0"/>
              <a:t> </a:t>
            </a:r>
            <a:fld id="{30A9230E-FFBB-4CCB-ABD7-198084EDE768}" type="slidenum">
              <a:rPr lang="fr-BE" smtClean="0"/>
              <a:pPr/>
              <a:t>22</a:t>
            </a:fld>
            <a:r>
              <a:rPr lang="fr-BE" smtClean="0"/>
              <a:t> </a:t>
            </a:r>
            <a:endParaRPr lang="fr-BE" dirty="0"/>
          </a:p>
        </p:txBody>
      </p:sp>
    </p:spTree>
    <p:extLst>
      <p:ext uri="{BB962C8B-B14F-4D97-AF65-F5344CB8AC3E}">
        <p14:creationId xmlns:p14="http://schemas.microsoft.com/office/powerpoint/2010/main" val="32221231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normAutofit fontScale="92500" lnSpcReduction="10000"/>
          </a:bodyPr>
          <a:lstStyle/>
          <a:p>
            <a:r>
              <a:rPr lang="en-GB" altLang="nl-BE" noProof="0" dirty="0" smtClean="0"/>
              <a:t>identification number for every citizen and every company, having following characteristics</a:t>
            </a:r>
          </a:p>
          <a:p>
            <a:pPr lvl="1"/>
            <a:r>
              <a:rPr lang="en-GB" altLang="nl-BE" noProof="0" dirty="0" smtClean="0"/>
              <a:t>unicity	</a:t>
            </a:r>
          </a:p>
          <a:p>
            <a:pPr lvl="2"/>
            <a:r>
              <a:rPr lang="en-GB" altLang="nl-BE" noProof="0" dirty="0" smtClean="0"/>
              <a:t>one entity – one identification number</a:t>
            </a:r>
          </a:p>
          <a:p>
            <a:pPr lvl="2"/>
            <a:r>
              <a:rPr lang="en-GB" altLang="nl-BE" noProof="0" dirty="0" smtClean="0"/>
              <a:t>same identification number is not assigned to several entities</a:t>
            </a:r>
          </a:p>
          <a:p>
            <a:pPr lvl="1"/>
            <a:r>
              <a:rPr lang="en-GB" altLang="nl-BE" noProof="0" dirty="0" err="1" smtClean="0"/>
              <a:t>exhaustivity</a:t>
            </a:r>
            <a:endParaRPr lang="en-GB" altLang="nl-BE" noProof="0" dirty="0" smtClean="0"/>
          </a:p>
          <a:p>
            <a:pPr lvl="2"/>
            <a:r>
              <a:rPr lang="en-GB" altLang="nl-BE" noProof="0" dirty="0" smtClean="0"/>
              <a:t>every entity to be identified has an identification number</a:t>
            </a:r>
          </a:p>
          <a:p>
            <a:pPr lvl="1"/>
            <a:r>
              <a:rPr lang="en-GB" altLang="nl-BE" noProof="0" dirty="0" smtClean="0"/>
              <a:t>stability through time</a:t>
            </a:r>
          </a:p>
          <a:p>
            <a:pPr lvl="2"/>
            <a:r>
              <a:rPr lang="en-GB" altLang="nl-BE" noProof="0" dirty="0" smtClean="0"/>
              <a:t>identification number should not contain variable </a:t>
            </a:r>
            <a:r>
              <a:rPr lang="en-GB" dirty="0" smtClean="0"/>
              <a:t>characteristics</a:t>
            </a:r>
            <a:r>
              <a:rPr lang="en-GB" altLang="nl-BE" noProof="0" dirty="0" smtClean="0"/>
              <a:t> of the identified entity</a:t>
            </a:r>
          </a:p>
          <a:p>
            <a:pPr lvl="2"/>
            <a:r>
              <a:rPr lang="en-GB" altLang="nl-BE" noProof="0" dirty="0" smtClean="0"/>
              <a:t>identification number should not contain references to the identification number or characteristics of other entities</a:t>
            </a:r>
          </a:p>
          <a:p>
            <a:pPr lvl="2"/>
            <a:r>
              <a:rPr lang="en-GB" altLang="nl-BE" noProof="0" dirty="0" smtClean="0"/>
              <a:t>identification number should not change when a quality or characteristic of the identified entity changes</a:t>
            </a:r>
          </a:p>
        </p:txBody>
      </p:sp>
      <p:sp>
        <p:nvSpPr>
          <p:cNvPr id="12290" name="Rectangle 2"/>
          <p:cNvSpPr>
            <a:spLocks noGrp="1" noChangeArrowheads="1"/>
          </p:cNvSpPr>
          <p:nvPr>
            <p:ph type="title"/>
          </p:nvPr>
        </p:nvSpPr>
        <p:spPr/>
        <p:txBody>
          <a:bodyPr/>
          <a:lstStyle/>
          <a:p>
            <a:r>
              <a:rPr lang="en-GB" altLang="nl-BE" noProof="0" dirty="0" smtClean="0"/>
              <a:t>Identification number</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23</a:t>
            </a:fld>
            <a:r>
              <a:rPr lang="fr-BE" smtClean="0"/>
              <a:t> </a:t>
            </a:r>
            <a:endParaRPr lang="fr-BE" dirty="0"/>
          </a:p>
        </p:txBody>
      </p:sp>
    </p:spTree>
    <p:extLst>
      <p:ext uri="{BB962C8B-B14F-4D97-AF65-F5344CB8AC3E}">
        <p14:creationId xmlns:p14="http://schemas.microsoft.com/office/powerpoint/2010/main" val="25406999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96" name="Straight Arrow Connector 1995"/>
          <p:cNvCxnSpPr/>
          <p:nvPr/>
        </p:nvCxnSpPr>
        <p:spPr>
          <a:xfrm flipV="1">
            <a:off x="7325172" y="2274094"/>
            <a:ext cx="1588" cy="5905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79" name="Straight Connector 1978"/>
          <p:cNvCxnSpPr/>
          <p:nvPr/>
        </p:nvCxnSpPr>
        <p:spPr>
          <a:xfrm flipH="1">
            <a:off x="9261922" y="5041106"/>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1940" name="Straight Connector 1939"/>
          <p:cNvCxnSpPr/>
          <p:nvPr/>
        </p:nvCxnSpPr>
        <p:spPr>
          <a:xfrm flipH="1">
            <a:off x="7253735" y="5033170"/>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16389" name="Picture 3806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45110" y="4342606"/>
            <a:ext cx="49371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20" name="Picture 1919"/>
          <p:cNvPicPr>
            <a:picLocks noChangeAspect="1"/>
          </p:cNvPicPr>
          <p:nvPr/>
        </p:nvPicPr>
        <p:blipFill>
          <a:blip r:embed="rId3">
            <a:lum bright="-12000"/>
            <a:duotone>
              <a:schemeClr val="accent1">
                <a:shade val="45000"/>
                <a:satMod val="135000"/>
              </a:schemeClr>
              <a:prstClr val="white"/>
            </a:duotone>
          </a:blip>
          <a:stretch>
            <a:fillRect/>
          </a:stretch>
        </p:blipFill>
        <p:spPr>
          <a:xfrm>
            <a:off x="3373762" y="1463047"/>
            <a:ext cx="1453320" cy="816134"/>
          </a:xfrm>
          <a:prstGeom prst="rect">
            <a:avLst/>
          </a:prstGeom>
          <a:noFill/>
          <a:ln>
            <a:noFill/>
          </a:ln>
        </p:spPr>
      </p:pic>
      <p:sp>
        <p:nvSpPr>
          <p:cNvPr id="16391" name="TextBox 1920"/>
          <p:cNvSpPr txBox="1">
            <a:spLocks noChangeArrowheads="1"/>
          </p:cNvSpPr>
          <p:nvPr/>
        </p:nvSpPr>
        <p:spPr bwMode="auto">
          <a:xfrm>
            <a:off x="3764411" y="1686720"/>
            <a:ext cx="617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dirty="0"/>
              <a:t>User</a:t>
            </a:r>
            <a:endParaRPr lang="nl-BE" altLang="fr-FR" dirty="0"/>
          </a:p>
        </p:txBody>
      </p:sp>
      <p:pic>
        <p:nvPicPr>
          <p:cNvPr id="1941" name="Picture 1940"/>
          <p:cNvPicPr>
            <a:picLocks noChangeAspect="1"/>
          </p:cNvPicPr>
          <p:nvPr/>
        </p:nvPicPr>
        <p:blipFill>
          <a:blip r:embed="rId3">
            <a:duotone>
              <a:schemeClr val="accent1">
                <a:shade val="45000"/>
                <a:satMod val="135000"/>
              </a:schemeClr>
              <a:prstClr val="white"/>
            </a:duotone>
            <a:lum bright="-12000"/>
          </a:blip>
          <a:stretch>
            <a:fillRect/>
          </a:stretch>
        </p:blipFill>
        <p:spPr>
          <a:xfrm>
            <a:off x="6008022" y="1463047"/>
            <a:ext cx="1453320" cy="816134"/>
          </a:xfrm>
          <a:prstGeom prst="rect">
            <a:avLst/>
          </a:prstGeom>
          <a:noFill/>
          <a:ln>
            <a:noFill/>
          </a:ln>
        </p:spPr>
      </p:pic>
      <p:sp>
        <p:nvSpPr>
          <p:cNvPr id="16393" name="TextBox 1941"/>
          <p:cNvSpPr txBox="1">
            <a:spLocks noChangeArrowheads="1"/>
          </p:cNvSpPr>
          <p:nvPr/>
        </p:nvSpPr>
        <p:spPr bwMode="auto">
          <a:xfrm>
            <a:off x="6090561" y="1440657"/>
            <a:ext cx="134844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t>Policy </a:t>
            </a:r>
            <a:br>
              <a:rPr lang="nl-BE" altLang="fr-FR" sz="1600" dirty="0"/>
            </a:br>
            <a:r>
              <a:rPr lang="nl-BE" altLang="fr-FR" sz="1600" dirty="0" err="1"/>
              <a:t>Enforcement</a:t>
            </a:r>
            <a:r>
              <a:rPr lang="nl-BE" altLang="fr-FR" sz="1600" dirty="0"/>
              <a:t/>
            </a:r>
            <a:br>
              <a:rPr lang="nl-BE" altLang="fr-FR" sz="1600" dirty="0"/>
            </a:br>
            <a:r>
              <a:rPr lang="nl-BE" altLang="fr-FR" sz="1600" dirty="0"/>
              <a:t>(PEP)</a:t>
            </a:r>
          </a:p>
        </p:txBody>
      </p:sp>
      <p:pic>
        <p:nvPicPr>
          <p:cNvPr id="1943" name="Picture 1942"/>
          <p:cNvPicPr>
            <a:picLocks noChangeAspect="1"/>
          </p:cNvPicPr>
          <p:nvPr/>
        </p:nvPicPr>
        <p:blipFill>
          <a:blip r:embed="rId3">
            <a:lum bright="-12000"/>
            <a:duotone>
              <a:schemeClr val="accent1">
                <a:shade val="45000"/>
                <a:satMod val="135000"/>
              </a:schemeClr>
              <a:prstClr val="white"/>
            </a:duotone>
          </a:blip>
          <a:stretch>
            <a:fillRect/>
          </a:stretch>
        </p:blipFill>
        <p:spPr>
          <a:xfrm>
            <a:off x="8545837" y="1463047"/>
            <a:ext cx="1453320" cy="816134"/>
          </a:xfrm>
          <a:prstGeom prst="rect">
            <a:avLst/>
          </a:prstGeom>
          <a:noFill/>
          <a:ln>
            <a:noFill/>
          </a:ln>
        </p:spPr>
      </p:pic>
      <p:sp>
        <p:nvSpPr>
          <p:cNvPr id="16395" name="TextBox 1943"/>
          <p:cNvSpPr txBox="1">
            <a:spLocks noChangeArrowheads="1"/>
          </p:cNvSpPr>
          <p:nvPr/>
        </p:nvSpPr>
        <p:spPr bwMode="auto">
          <a:xfrm>
            <a:off x="8711061" y="1670845"/>
            <a:ext cx="1184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Application</a:t>
            </a:r>
            <a:endParaRPr lang="nl-BE" altLang="fr-FR"/>
          </a:p>
        </p:txBody>
      </p:sp>
      <p:pic>
        <p:nvPicPr>
          <p:cNvPr id="1945" name="Picture 1944"/>
          <p:cNvPicPr>
            <a:picLocks noChangeAspect="1"/>
          </p:cNvPicPr>
          <p:nvPr/>
        </p:nvPicPr>
        <p:blipFill>
          <a:blip r:embed="rId3">
            <a:duotone>
              <a:schemeClr val="accent1">
                <a:shade val="45000"/>
                <a:satMod val="135000"/>
              </a:schemeClr>
              <a:prstClr val="white"/>
            </a:duotone>
            <a:lum bright="-12000"/>
          </a:blip>
          <a:stretch>
            <a:fillRect/>
          </a:stretch>
        </p:blipFill>
        <p:spPr>
          <a:xfrm>
            <a:off x="6008022" y="2854642"/>
            <a:ext cx="1453320" cy="816134"/>
          </a:xfrm>
          <a:prstGeom prst="rect">
            <a:avLst/>
          </a:prstGeom>
          <a:noFill/>
          <a:ln>
            <a:noFill/>
          </a:ln>
        </p:spPr>
      </p:pic>
      <p:sp>
        <p:nvSpPr>
          <p:cNvPr id="16397" name="TextBox 1945"/>
          <p:cNvSpPr txBox="1">
            <a:spLocks noChangeArrowheads="1"/>
          </p:cNvSpPr>
          <p:nvPr/>
        </p:nvSpPr>
        <p:spPr bwMode="auto">
          <a:xfrm>
            <a:off x="6232973" y="2844007"/>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1948" name="Picture 1947"/>
          <p:cNvPicPr>
            <a:picLocks noChangeAspect="1"/>
          </p:cNvPicPr>
          <p:nvPr/>
        </p:nvPicPr>
        <p:blipFill>
          <a:blip r:embed="rId3">
            <a:duotone>
              <a:schemeClr val="accent1">
                <a:shade val="45000"/>
                <a:satMod val="135000"/>
              </a:schemeClr>
              <a:prstClr val="white"/>
            </a:duotone>
            <a:lum bright="-12000"/>
          </a:blip>
          <a:stretch>
            <a:fillRect/>
          </a:stretch>
        </p:blipFill>
        <p:spPr>
          <a:xfrm>
            <a:off x="8526907" y="4233218"/>
            <a:ext cx="1472251" cy="826765"/>
          </a:xfrm>
          <a:prstGeom prst="rect">
            <a:avLst/>
          </a:prstGeom>
          <a:noFill/>
          <a:ln>
            <a:noFill/>
          </a:ln>
        </p:spPr>
      </p:pic>
      <p:sp>
        <p:nvSpPr>
          <p:cNvPr id="16399" name="TextBox 1948"/>
          <p:cNvSpPr txBox="1">
            <a:spLocks noChangeArrowheads="1"/>
          </p:cNvSpPr>
          <p:nvPr/>
        </p:nvSpPr>
        <p:spPr bwMode="auto">
          <a:xfrm>
            <a:off x="8647561" y="4225131"/>
            <a:ext cx="12271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1950" name="Picture 1949"/>
          <p:cNvPicPr>
            <a:picLocks noChangeAspect="1"/>
          </p:cNvPicPr>
          <p:nvPr/>
        </p:nvPicPr>
        <p:blipFill>
          <a:blip r:embed="rId3">
            <a:lum bright="-12000"/>
            <a:duotone>
              <a:schemeClr val="accent1">
                <a:shade val="45000"/>
                <a:satMod val="135000"/>
              </a:schemeClr>
              <a:prstClr val="white"/>
            </a:duotone>
          </a:blip>
          <a:stretch>
            <a:fillRect/>
          </a:stretch>
        </p:blipFill>
        <p:spPr>
          <a:xfrm>
            <a:off x="6527774" y="4235588"/>
            <a:ext cx="1453320" cy="816134"/>
          </a:xfrm>
          <a:prstGeom prst="rect">
            <a:avLst/>
          </a:prstGeom>
          <a:noFill/>
          <a:ln>
            <a:noFill/>
          </a:ln>
        </p:spPr>
      </p:pic>
      <p:sp>
        <p:nvSpPr>
          <p:cNvPr id="16401" name="TextBox 1950"/>
          <p:cNvSpPr txBox="1">
            <a:spLocks noChangeArrowheads="1"/>
          </p:cNvSpPr>
          <p:nvPr/>
        </p:nvSpPr>
        <p:spPr bwMode="auto">
          <a:xfrm>
            <a:off x="6648898" y="4228307"/>
            <a:ext cx="1211263"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1953" name="Picture 1952"/>
          <p:cNvPicPr>
            <a:picLocks noChangeAspect="1"/>
          </p:cNvPicPr>
          <p:nvPr/>
        </p:nvPicPr>
        <p:blipFill>
          <a:blip r:embed="rId3">
            <a:duotone>
              <a:schemeClr val="accent1">
                <a:shade val="45000"/>
                <a:satMod val="135000"/>
              </a:schemeClr>
              <a:prstClr val="white"/>
            </a:duotone>
            <a:lum bright="-12000"/>
          </a:blip>
          <a:stretch>
            <a:fillRect/>
          </a:stretch>
        </p:blipFill>
        <p:spPr>
          <a:xfrm>
            <a:off x="3406192" y="4235588"/>
            <a:ext cx="1453320" cy="816134"/>
          </a:xfrm>
          <a:prstGeom prst="rect">
            <a:avLst/>
          </a:prstGeom>
          <a:noFill/>
          <a:ln>
            <a:noFill/>
          </a:ln>
        </p:spPr>
      </p:pic>
      <p:sp>
        <p:nvSpPr>
          <p:cNvPr id="16403" name="TextBox 1953"/>
          <p:cNvSpPr txBox="1">
            <a:spLocks noChangeArrowheads="1"/>
          </p:cNvSpPr>
          <p:nvPr/>
        </p:nvSpPr>
        <p:spPr bwMode="auto">
          <a:xfrm>
            <a:off x="3391348" y="4212431"/>
            <a:ext cx="1482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Administration</a:t>
            </a:r>
            <a:br>
              <a:rPr lang="nl-BE" altLang="fr-FR" sz="1600"/>
            </a:br>
            <a:r>
              <a:rPr lang="nl-BE" altLang="fr-FR" sz="1600"/>
              <a:t>(PAP)</a:t>
            </a:r>
            <a:endParaRPr lang="nl-BE" altLang="fr-FR"/>
          </a:p>
        </p:txBody>
      </p:sp>
      <p:pic>
        <p:nvPicPr>
          <p:cNvPr id="16404" name="Picture 195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64372" y="5333207"/>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23" name="Straight Arrow Connector 1922"/>
          <p:cNvCxnSpPr>
            <a:stCxn id="16389" idx="3"/>
            <a:endCxn id="1953" idx="1"/>
          </p:cNvCxnSpPr>
          <p:nvPr/>
        </p:nvCxnSpPr>
        <p:spPr>
          <a:xfrm flipV="1">
            <a:off x="2238823" y="4644231"/>
            <a:ext cx="1166813"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26" name="Elbow Connector 1925"/>
          <p:cNvCxnSpPr>
            <a:endCxn id="16403" idx="0"/>
          </p:cNvCxnSpPr>
          <p:nvPr/>
        </p:nvCxnSpPr>
        <p:spPr>
          <a:xfrm rot="10800000" flipV="1">
            <a:off x="4132711" y="3442495"/>
            <a:ext cx="1874837" cy="769937"/>
          </a:xfrm>
          <a:prstGeom prst="bentConnector2">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28" name="Elbow Connector 1927"/>
          <p:cNvCxnSpPr>
            <a:endCxn id="16399" idx="0"/>
          </p:cNvCxnSpPr>
          <p:nvPr/>
        </p:nvCxnSpPr>
        <p:spPr>
          <a:xfrm>
            <a:off x="7461698" y="3456781"/>
            <a:ext cx="1800225" cy="768350"/>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38" name="Straight Arrow Connector 1937"/>
          <p:cNvCxnSpPr/>
          <p:nvPr/>
        </p:nvCxnSpPr>
        <p:spPr>
          <a:xfrm>
            <a:off x="7172772" y="3653631"/>
            <a:ext cx="0" cy="596900"/>
          </a:xfrm>
          <a:prstGeom prst="straightConnector1">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89" name="Straight Connector 1988"/>
          <p:cNvCxnSpPr/>
          <p:nvPr/>
        </p:nvCxnSpPr>
        <p:spPr>
          <a:xfrm flipH="1">
            <a:off x="4132710" y="4998244"/>
            <a:ext cx="0" cy="360362"/>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1990" name="Straight Arrow Connector 1989"/>
          <p:cNvCxnSpPr/>
          <p:nvPr/>
        </p:nvCxnSpPr>
        <p:spPr>
          <a:xfrm>
            <a:off x="4826447" y="2070894"/>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94" name="Straight Arrow Connector 1993"/>
          <p:cNvCxnSpPr/>
          <p:nvPr/>
        </p:nvCxnSpPr>
        <p:spPr>
          <a:xfrm>
            <a:off x="7452172" y="2024856"/>
            <a:ext cx="1093788"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2000" name="Straight Arrow Connector 1999"/>
          <p:cNvCxnSpPr/>
          <p:nvPr/>
        </p:nvCxnSpPr>
        <p:spPr>
          <a:xfrm>
            <a:off x="6234560" y="2286794"/>
            <a:ext cx="0" cy="5778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92" name="Elbow Connector 1991"/>
          <p:cNvCxnSpPr/>
          <p:nvPr/>
        </p:nvCxnSpPr>
        <p:spPr>
          <a:xfrm rot="10800000">
            <a:off x="4794698" y="1727994"/>
            <a:ext cx="2532063" cy="519112"/>
          </a:xfrm>
          <a:prstGeom prst="bentConnector3">
            <a:avLst>
              <a:gd name="adj1" fmla="val -235"/>
            </a:avLst>
          </a:prstGeom>
          <a:ln w="19050">
            <a:solidFill>
              <a:srgbClr val="9CB0B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03" name="Elbow Connector 2002"/>
          <p:cNvCxnSpPr/>
          <p:nvPr/>
        </p:nvCxnSpPr>
        <p:spPr>
          <a:xfrm>
            <a:off x="6039298" y="2069306"/>
            <a:ext cx="195263" cy="185738"/>
          </a:xfrm>
          <a:prstGeom prst="bentConnector3">
            <a:avLst>
              <a:gd name="adj1" fmla="val 103615"/>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010" name="Straight Connector 2009"/>
          <p:cNvCxnSpPr/>
          <p:nvPr/>
        </p:nvCxnSpPr>
        <p:spPr>
          <a:xfrm>
            <a:off x="7336286" y="2024856"/>
            <a:ext cx="115887" cy="0"/>
          </a:xfrm>
          <a:prstGeom prst="line">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6416" name="TextBox 2021"/>
          <p:cNvSpPr txBox="1">
            <a:spLocks noChangeArrowheads="1"/>
          </p:cNvSpPr>
          <p:nvPr/>
        </p:nvSpPr>
        <p:spPr bwMode="auto">
          <a:xfrm>
            <a:off x="6588572" y="6026945"/>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16417" name="TextBox 2033"/>
          <p:cNvSpPr txBox="1">
            <a:spLocks noChangeArrowheads="1"/>
          </p:cNvSpPr>
          <p:nvPr/>
        </p:nvSpPr>
        <p:spPr bwMode="auto">
          <a:xfrm>
            <a:off x="8647561" y="6026945"/>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16418" name="TextBox 2034"/>
          <p:cNvSpPr txBox="1">
            <a:spLocks noChangeArrowheads="1"/>
          </p:cNvSpPr>
          <p:nvPr/>
        </p:nvSpPr>
        <p:spPr bwMode="auto">
          <a:xfrm>
            <a:off x="3445323" y="6026945"/>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repository</a:t>
            </a:r>
          </a:p>
        </p:txBody>
      </p:sp>
      <p:sp>
        <p:nvSpPr>
          <p:cNvPr id="16419" name="TextBox 2035"/>
          <p:cNvSpPr txBox="1">
            <a:spLocks noChangeArrowheads="1"/>
          </p:cNvSpPr>
          <p:nvPr/>
        </p:nvSpPr>
        <p:spPr bwMode="auto">
          <a:xfrm>
            <a:off x="2126111" y="4248944"/>
            <a:ext cx="13112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 management</a:t>
            </a:r>
          </a:p>
        </p:txBody>
      </p:sp>
      <p:sp>
        <p:nvSpPr>
          <p:cNvPr id="16420" name="TextBox 2038"/>
          <p:cNvSpPr txBox="1">
            <a:spLocks noChangeArrowheads="1"/>
          </p:cNvSpPr>
          <p:nvPr/>
        </p:nvSpPr>
        <p:spPr bwMode="auto">
          <a:xfrm>
            <a:off x="4697861" y="2089944"/>
            <a:ext cx="13096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p:txBody>
      </p:sp>
      <p:sp>
        <p:nvSpPr>
          <p:cNvPr id="16421" name="TextBox 2039"/>
          <p:cNvSpPr txBox="1">
            <a:spLocks noChangeArrowheads="1"/>
          </p:cNvSpPr>
          <p:nvPr/>
        </p:nvSpPr>
        <p:spPr bwMode="auto">
          <a:xfrm>
            <a:off x="4750248" y="1124745"/>
            <a:ext cx="13112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DENIED</a:t>
            </a:r>
          </a:p>
        </p:txBody>
      </p:sp>
      <p:sp>
        <p:nvSpPr>
          <p:cNvPr id="16422" name="TextBox 2040"/>
          <p:cNvSpPr txBox="1">
            <a:spLocks noChangeArrowheads="1"/>
          </p:cNvSpPr>
          <p:nvPr/>
        </p:nvSpPr>
        <p:spPr bwMode="auto">
          <a:xfrm>
            <a:off x="7325173" y="1345407"/>
            <a:ext cx="13112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PERMITTED</a:t>
            </a:r>
          </a:p>
        </p:txBody>
      </p:sp>
      <p:sp>
        <p:nvSpPr>
          <p:cNvPr id="16423" name="TextBox 2041"/>
          <p:cNvSpPr txBox="1">
            <a:spLocks noChangeArrowheads="1"/>
          </p:cNvSpPr>
          <p:nvPr/>
        </p:nvSpPr>
        <p:spPr bwMode="auto">
          <a:xfrm>
            <a:off x="8193536" y="2980532"/>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sp>
        <p:nvSpPr>
          <p:cNvPr id="16424" name="TextBox 2042"/>
          <p:cNvSpPr txBox="1">
            <a:spLocks noChangeArrowheads="1"/>
          </p:cNvSpPr>
          <p:nvPr/>
        </p:nvSpPr>
        <p:spPr bwMode="auto">
          <a:xfrm>
            <a:off x="6005961" y="3747294"/>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sp>
        <p:nvSpPr>
          <p:cNvPr id="16425" name="TextBox 2043"/>
          <p:cNvSpPr txBox="1">
            <a:spLocks noChangeArrowheads="1"/>
          </p:cNvSpPr>
          <p:nvPr/>
        </p:nvSpPr>
        <p:spPr bwMode="auto">
          <a:xfrm>
            <a:off x="5907536" y="2350294"/>
            <a:ext cx="13096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err="1"/>
              <a:t>request</a:t>
            </a:r>
            <a:endParaRPr lang="nl-BE" altLang="fr-FR" sz="1100" dirty="0"/>
          </a:p>
        </p:txBody>
      </p:sp>
      <p:sp>
        <p:nvSpPr>
          <p:cNvPr id="16426" name="TextBox 2044"/>
          <p:cNvSpPr txBox="1">
            <a:spLocks noChangeArrowheads="1"/>
          </p:cNvSpPr>
          <p:nvPr/>
        </p:nvSpPr>
        <p:spPr bwMode="auto">
          <a:xfrm>
            <a:off x="6980686" y="2328069"/>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a:t>reply</a:t>
            </a:r>
          </a:p>
        </p:txBody>
      </p:sp>
      <p:pic>
        <p:nvPicPr>
          <p:cNvPr id="16428" name="Picture 205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585647" y="5333207"/>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29" name="Picture 205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66347" y="5333207"/>
            <a:ext cx="13541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0" name="TextBox 2055"/>
          <p:cNvSpPr txBox="1">
            <a:spLocks noChangeArrowheads="1"/>
          </p:cNvSpPr>
          <p:nvPr/>
        </p:nvSpPr>
        <p:spPr bwMode="auto">
          <a:xfrm>
            <a:off x="3899348" y="2988470"/>
            <a:ext cx="13112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a:t>
            </a:r>
          </a:p>
          <a:p>
            <a:pPr algn="ctr" eaLnBrk="1" hangingPunct="1"/>
            <a:r>
              <a:rPr lang="nl-BE" altLang="fr-FR" sz="1100" dirty="0"/>
              <a:t>retrieval</a:t>
            </a:r>
          </a:p>
        </p:txBody>
      </p:sp>
      <p:sp>
        <p:nvSpPr>
          <p:cNvPr id="16431" name="TextBox 2056"/>
          <p:cNvSpPr txBox="1">
            <a:spLocks noChangeArrowheads="1"/>
          </p:cNvSpPr>
          <p:nvPr/>
        </p:nvSpPr>
        <p:spPr bwMode="auto">
          <a:xfrm>
            <a:off x="1343472" y="4928395"/>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Manager</a:t>
            </a:r>
          </a:p>
        </p:txBody>
      </p:sp>
      <p:sp>
        <p:nvSpPr>
          <p:cNvPr id="2" name="Title 1"/>
          <p:cNvSpPr>
            <a:spLocks noGrp="1"/>
          </p:cNvSpPr>
          <p:nvPr>
            <p:ph type="title"/>
          </p:nvPr>
        </p:nvSpPr>
        <p:spPr/>
        <p:txBody>
          <a:bodyPr/>
          <a:lstStyle/>
          <a:p>
            <a:r>
              <a:rPr lang="en-GB" dirty="0" smtClean="0"/>
              <a:t>Policy Enforcement Model (XACML)</a:t>
            </a:r>
            <a:endParaRPr lang="en-GB" dirty="0"/>
          </a:p>
        </p:txBody>
      </p:sp>
      <p:sp>
        <p:nvSpPr>
          <p:cNvPr id="5" name="Tijdelijke aanduiding voor dianummer 4"/>
          <p:cNvSpPr>
            <a:spLocks noGrp="1"/>
          </p:cNvSpPr>
          <p:nvPr>
            <p:ph type="sldNum" sz="quarter" idx="4"/>
          </p:nvPr>
        </p:nvSpPr>
        <p:spPr/>
        <p:txBody>
          <a:bodyPr/>
          <a:lstStyle/>
          <a:p>
            <a:r>
              <a:rPr lang="fr-BE" smtClean="0"/>
              <a:t> </a:t>
            </a:r>
            <a:fld id="{30A9230E-FFBB-4CCB-ABD7-198084EDE768}" type="slidenum">
              <a:rPr lang="fr-BE" smtClean="0"/>
              <a:pPr/>
              <a:t>24</a:t>
            </a:fld>
            <a:r>
              <a:rPr lang="fr-BE" smtClean="0"/>
              <a:t> </a:t>
            </a:r>
            <a:endParaRPr lang="fr-BE" dirty="0"/>
          </a:p>
        </p:txBody>
      </p:sp>
    </p:spTree>
    <p:extLst>
      <p:ext uri="{BB962C8B-B14F-4D97-AF65-F5344CB8AC3E}">
        <p14:creationId xmlns:p14="http://schemas.microsoft.com/office/powerpoint/2010/main" val="254197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lstStyle/>
          <a:p>
            <a:r>
              <a:rPr lang="en-GB" altLang="nl-BE" noProof="0" dirty="0" smtClean="0">
                <a:sym typeface="Arial" panose="020B0604020202020204" pitchFamily="34" charset="0"/>
              </a:rPr>
              <a:t>intercepts the request for authorization with all available information about the user, the requested action, the resources and the environment</a:t>
            </a:r>
          </a:p>
          <a:p>
            <a:r>
              <a:rPr lang="en-GB" altLang="nl-BE" noProof="0" dirty="0" smtClean="0">
                <a:sym typeface="Arial" panose="020B0604020202020204" pitchFamily="34" charset="0"/>
              </a:rPr>
              <a:t>passes on the request for authorization to the Policy Decision Point (PDP) and extracts a decision regarding authorization</a:t>
            </a:r>
          </a:p>
          <a:p>
            <a:r>
              <a:rPr lang="en-GB" altLang="nl-BE" noProof="0" dirty="0" smtClean="0">
                <a:sym typeface="Arial" panose="020B0604020202020204" pitchFamily="34" charset="0"/>
              </a:rPr>
              <a:t>grants access to the application and provides relevant credentials</a:t>
            </a:r>
          </a:p>
        </p:txBody>
      </p:sp>
      <p:sp>
        <p:nvSpPr>
          <p:cNvPr id="17410" name="Rectangle 2"/>
          <p:cNvSpPr>
            <a:spLocks noGrp="1" noChangeArrowheads="1"/>
          </p:cNvSpPr>
          <p:nvPr>
            <p:ph type="title"/>
          </p:nvPr>
        </p:nvSpPr>
        <p:spPr/>
        <p:txBody>
          <a:bodyPr/>
          <a:lstStyle/>
          <a:p>
            <a:r>
              <a:rPr lang="en-GB" altLang="nl-BE" noProof="0" dirty="0" smtClean="0">
                <a:sym typeface="Arial" panose="020B0604020202020204" pitchFamily="34" charset="0"/>
              </a:rPr>
              <a:t>Policy Enforcement Point (PEP)</a:t>
            </a:r>
          </a:p>
        </p:txBody>
      </p:sp>
      <p:cxnSp>
        <p:nvCxnSpPr>
          <p:cNvPr id="87" name="Straight Arrow Connector 86"/>
          <p:cNvCxnSpPr/>
          <p:nvPr/>
        </p:nvCxnSpPr>
        <p:spPr>
          <a:xfrm flipV="1">
            <a:off x="6709351" y="5179466"/>
            <a:ext cx="1588" cy="5905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pic>
        <p:nvPicPr>
          <p:cNvPr id="88" name="Picture 87"/>
          <p:cNvPicPr>
            <a:picLocks noChangeAspect="1"/>
          </p:cNvPicPr>
          <p:nvPr/>
        </p:nvPicPr>
        <p:blipFill>
          <a:blip r:embed="rId3">
            <a:lum bright="-12000"/>
            <a:duotone>
              <a:schemeClr val="accent1">
                <a:shade val="45000"/>
                <a:satMod val="135000"/>
              </a:schemeClr>
              <a:prstClr val="white"/>
            </a:duotone>
          </a:blip>
          <a:stretch>
            <a:fillRect/>
          </a:stretch>
        </p:blipFill>
        <p:spPr>
          <a:xfrm>
            <a:off x="2757941" y="4368419"/>
            <a:ext cx="1453320" cy="816134"/>
          </a:xfrm>
          <a:prstGeom prst="rect">
            <a:avLst/>
          </a:prstGeom>
          <a:noFill/>
          <a:ln>
            <a:noFill/>
          </a:ln>
        </p:spPr>
      </p:pic>
      <p:sp>
        <p:nvSpPr>
          <p:cNvPr id="17414" name="TextBox 88"/>
          <p:cNvSpPr txBox="1">
            <a:spLocks noChangeArrowheads="1"/>
          </p:cNvSpPr>
          <p:nvPr/>
        </p:nvSpPr>
        <p:spPr bwMode="auto">
          <a:xfrm>
            <a:off x="3148590" y="4592092"/>
            <a:ext cx="617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User</a:t>
            </a:r>
            <a:endParaRPr lang="nl-BE" altLang="fr-FR"/>
          </a:p>
        </p:txBody>
      </p:sp>
      <p:pic>
        <p:nvPicPr>
          <p:cNvPr id="90" name="Picture 89"/>
          <p:cNvPicPr>
            <a:picLocks noChangeAspect="1"/>
          </p:cNvPicPr>
          <p:nvPr/>
        </p:nvPicPr>
        <p:blipFill>
          <a:blip r:embed="rId3">
            <a:duotone>
              <a:schemeClr val="accent1">
                <a:shade val="45000"/>
                <a:satMod val="135000"/>
              </a:schemeClr>
              <a:prstClr val="white"/>
            </a:duotone>
            <a:lum bright="-12000"/>
          </a:blip>
          <a:stretch>
            <a:fillRect/>
          </a:stretch>
        </p:blipFill>
        <p:spPr>
          <a:xfrm>
            <a:off x="5392201" y="4368419"/>
            <a:ext cx="1453320" cy="816134"/>
          </a:xfrm>
          <a:prstGeom prst="rect">
            <a:avLst/>
          </a:prstGeom>
          <a:noFill/>
          <a:ln>
            <a:noFill/>
          </a:ln>
        </p:spPr>
      </p:pic>
      <p:sp>
        <p:nvSpPr>
          <p:cNvPr id="17416" name="TextBox 90"/>
          <p:cNvSpPr txBox="1">
            <a:spLocks noChangeArrowheads="1"/>
          </p:cNvSpPr>
          <p:nvPr/>
        </p:nvSpPr>
        <p:spPr bwMode="auto">
          <a:xfrm>
            <a:off x="5474740" y="4346029"/>
            <a:ext cx="134844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t>Policy </a:t>
            </a:r>
            <a:br>
              <a:rPr lang="nl-BE" altLang="fr-FR" sz="1600" dirty="0"/>
            </a:br>
            <a:r>
              <a:rPr lang="nl-BE" altLang="fr-FR" sz="1600" dirty="0" err="1"/>
              <a:t>Enforcement</a:t>
            </a:r>
            <a:r>
              <a:rPr lang="nl-BE" altLang="fr-FR" sz="1600" dirty="0"/>
              <a:t/>
            </a:r>
            <a:br>
              <a:rPr lang="nl-BE" altLang="fr-FR" sz="1600" dirty="0"/>
            </a:br>
            <a:r>
              <a:rPr lang="nl-BE" altLang="fr-FR" sz="1600" dirty="0"/>
              <a:t>(PEP)</a:t>
            </a:r>
          </a:p>
        </p:txBody>
      </p:sp>
      <p:pic>
        <p:nvPicPr>
          <p:cNvPr id="92" name="Picture 91"/>
          <p:cNvPicPr>
            <a:picLocks noChangeAspect="1"/>
          </p:cNvPicPr>
          <p:nvPr/>
        </p:nvPicPr>
        <p:blipFill>
          <a:blip r:embed="rId3">
            <a:lum bright="-12000"/>
            <a:duotone>
              <a:schemeClr val="accent1">
                <a:shade val="45000"/>
                <a:satMod val="135000"/>
              </a:schemeClr>
              <a:prstClr val="white"/>
            </a:duotone>
          </a:blip>
          <a:stretch>
            <a:fillRect/>
          </a:stretch>
        </p:blipFill>
        <p:spPr>
          <a:xfrm>
            <a:off x="7930016" y="4368419"/>
            <a:ext cx="1453320" cy="816134"/>
          </a:xfrm>
          <a:prstGeom prst="rect">
            <a:avLst/>
          </a:prstGeom>
          <a:noFill/>
          <a:ln>
            <a:noFill/>
          </a:ln>
        </p:spPr>
      </p:pic>
      <p:sp>
        <p:nvSpPr>
          <p:cNvPr id="17418" name="TextBox 92"/>
          <p:cNvSpPr txBox="1">
            <a:spLocks noChangeArrowheads="1"/>
          </p:cNvSpPr>
          <p:nvPr/>
        </p:nvSpPr>
        <p:spPr bwMode="auto">
          <a:xfrm>
            <a:off x="8095240" y="4576217"/>
            <a:ext cx="1184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Application</a:t>
            </a:r>
            <a:endParaRPr lang="nl-BE" altLang="fr-FR"/>
          </a:p>
        </p:txBody>
      </p:sp>
      <p:pic>
        <p:nvPicPr>
          <p:cNvPr id="94" name="Picture 93"/>
          <p:cNvPicPr>
            <a:picLocks noChangeAspect="1"/>
          </p:cNvPicPr>
          <p:nvPr/>
        </p:nvPicPr>
        <p:blipFill>
          <a:blip r:embed="rId3">
            <a:duotone>
              <a:schemeClr val="accent1">
                <a:shade val="45000"/>
                <a:satMod val="135000"/>
              </a:schemeClr>
              <a:prstClr val="white"/>
            </a:duotone>
            <a:lum bright="-12000"/>
          </a:blip>
          <a:stretch>
            <a:fillRect/>
          </a:stretch>
        </p:blipFill>
        <p:spPr>
          <a:xfrm>
            <a:off x="5392201" y="5760014"/>
            <a:ext cx="1453320" cy="816134"/>
          </a:xfrm>
          <a:prstGeom prst="rect">
            <a:avLst/>
          </a:prstGeom>
          <a:noFill/>
          <a:ln>
            <a:noFill/>
          </a:ln>
        </p:spPr>
      </p:pic>
      <p:sp>
        <p:nvSpPr>
          <p:cNvPr id="17420" name="TextBox 94"/>
          <p:cNvSpPr txBox="1">
            <a:spLocks noChangeArrowheads="1"/>
          </p:cNvSpPr>
          <p:nvPr/>
        </p:nvSpPr>
        <p:spPr bwMode="auto">
          <a:xfrm>
            <a:off x="5617152" y="5749379"/>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cxnSp>
        <p:nvCxnSpPr>
          <p:cNvPr id="96" name="Straight Arrow Connector 95"/>
          <p:cNvCxnSpPr/>
          <p:nvPr/>
        </p:nvCxnSpPr>
        <p:spPr>
          <a:xfrm>
            <a:off x="4210626" y="4976266"/>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6836351" y="4930228"/>
            <a:ext cx="1093788"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5618739" y="5192166"/>
            <a:ext cx="0" cy="5778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Elbow Connector 98"/>
          <p:cNvCxnSpPr/>
          <p:nvPr/>
        </p:nvCxnSpPr>
        <p:spPr>
          <a:xfrm rot="10800000">
            <a:off x="4178877" y="4633366"/>
            <a:ext cx="2532063" cy="519112"/>
          </a:xfrm>
          <a:prstGeom prst="bentConnector3">
            <a:avLst>
              <a:gd name="adj1" fmla="val -235"/>
            </a:avLst>
          </a:prstGeom>
          <a:ln w="19050">
            <a:solidFill>
              <a:srgbClr val="9CB0B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0" name="Elbow Connector 99"/>
          <p:cNvCxnSpPr/>
          <p:nvPr/>
        </p:nvCxnSpPr>
        <p:spPr>
          <a:xfrm>
            <a:off x="5423477" y="4974678"/>
            <a:ext cx="195263" cy="185738"/>
          </a:xfrm>
          <a:prstGeom prst="bentConnector3">
            <a:avLst>
              <a:gd name="adj1" fmla="val 103615"/>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6720465" y="4930228"/>
            <a:ext cx="115887" cy="0"/>
          </a:xfrm>
          <a:prstGeom prst="line">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7427" name="TextBox 101"/>
          <p:cNvSpPr txBox="1">
            <a:spLocks noChangeArrowheads="1"/>
          </p:cNvSpPr>
          <p:nvPr/>
        </p:nvSpPr>
        <p:spPr bwMode="auto">
          <a:xfrm>
            <a:off x="4082040" y="4995316"/>
            <a:ext cx="13096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p:txBody>
      </p:sp>
      <p:sp>
        <p:nvSpPr>
          <p:cNvPr id="17428" name="TextBox 102"/>
          <p:cNvSpPr txBox="1">
            <a:spLocks noChangeArrowheads="1"/>
          </p:cNvSpPr>
          <p:nvPr/>
        </p:nvSpPr>
        <p:spPr bwMode="auto">
          <a:xfrm>
            <a:off x="4134427" y="4030117"/>
            <a:ext cx="13112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DENIED</a:t>
            </a:r>
          </a:p>
        </p:txBody>
      </p:sp>
      <p:sp>
        <p:nvSpPr>
          <p:cNvPr id="17429" name="TextBox 103"/>
          <p:cNvSpPr txBox="1">
            <a:spLocks noChangeArrowheads="1"/>
          </p:cNvSpPr>
          <p:nvPr/>
        </p:nvSpPr>
        <p:spPr bwMode="auto">
          <a:xfrm>
            <a:off x="6709352" y="4250779"/>
            <a:ext cx="13112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PERMITTED</a:t>
            </a:r>
          </a:p>
        </p:txBody>
      </p:sp>
      <p:sp>
        <p:nvSpPr>
          <p:cNvPr id="17430" name="TextBox 105"/>
          <p:cNvSpPr txBox="1">
            <a:spLocks noChangeArrowheads="1"/>
          </p:cNvSpPr>
          <p:nvPr/>
        </p:nvSpPr>
        <p:spPr bwMode="auto">
          <a:xfrm>
            <a:off x="5291715" y="5255666"/>
            <a:ext cx="13096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err="1"/>
              <a:t>request</a:t>
            </a:r>
            <a:endParaRPr lang="nl-BE" altLang="fr-FR" sz="1100" dirty="0"/>
          </a:p>
        </p:txBody>
      </p:sp>
      <p:sp>
        <p:nvSpPr>
          <p:cNvPr id="17431" name="TextBox 106"/>
          <p:cNvSpPr txBox="1">
            <a:spLocks noChangeArrowheads="1"/>
          </p:cNvSpPr>
          <p:nvPr/>
        </p:nvSpPr>
        <p:spPr bwMode="auto">
          <a:xfrm>
            <a:off x="6364865" y="5233441"/>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a:t>reply</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25</a:t>
            </a:fld>
            <a:r>
              <a:rPr lang="fr-BE" smtClean="0"/>
              <a:t> </a:t>
            </a:r>
            <a:endParaRPr lang="fr-BE" dirty="0"/>
          </a:p>
        </p:txBody>
      </p:sp>
    </p:spTree>
    <p:extLst>
      <p:ext uri="{BB962C8B-B14F-4D97-AF65-F5344CB8AC3E}">
        <p14:creationId xmlns:p14="http://schemas.microsoft.com/office/powerpoint/2010/main" val="125996286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lstStyle/>
          <a:p>
            <a:r>
              <a:rPr lang="en-GB" altLang="nl-BE" noProof="0" dirty="0" smtClean="0">
                <a:sym typeface="Arial" panose="020B0604020202020204" pitchFamily="34" charset="0"/>
              </a:rPr>
              <a:t>based on the request for authorization received, retrieves the appropriate authorization policy from the Policy Administration Point(s) (PAP)</a:t>
            </a:r>
          </a:p>
          <a:p>
            <a:r>
              <a:rPr lang="en-GB" altLang="nl-BE" noProof="0" dirty="0" smtClean="0">
                <a:sym typeface="Arial" panose="020B0604020202020204" pitchFamily="34" charset="0"/>
              </a:rPr>
              <a:t>evaluates the policy and, if necessary, retrieves the relevant information from the Policy Information Point(s) (PIP)</a:t>
            </a:r>
          </a:p>
          <a:p>
            <a:r>
              <a:rPr lang="en-GB" altLang="nl-BE" noProof="0" dirty="0" smtClean="0">
                <a:sym typeface="Arial" panose="020B0604020202020204" pitchFamily="34" charset="0"/>
              </a:rPr>
              <a:t>takes the authorization decision (permit/deny/not applicable) and sends it to the PEP</a:t>
            </a:r>
          </a:p>
        </p:txBody>
      </p:sp>
      <p:sp>
        <p:nvSpPr>
          <p:cNvPr id="18434" name="Rectangle 2"/>
          <p:cNvSpPr>
            <a:spLocks noGrp="1" noChangeArrowheads="1"/>
          </p:cNvSpPr>
          <p:nvPr>
            <p:ph type="title"/>
          </p:nvPr>
        </p:nvSpPr>
        <p:spPr/>
        <p:txBody>
          <a:bodyPr/>
          <a:lstStyle/>
          <a:p>
            <a:r>
              <a:rPr lang="en-GB" altLang="nl-BE" noProof="0" dirty="0" smtClean="0">
                <a:sym typeface="Arial" panose="020B0604020202020204" pitchFamily="34" charset="0"/>
              </a:rPr>
              <a:t>Policy Decision Point (PDP)</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6603" y="3952597"/>
            <a:ext cx="4968552" cy="2783119"/>
          </a:xfrm>
          <a:prstGeom prst="rect">
            <a:avLst/>
          </a:prstGeom>
        </p:spPr>
      </p:pic>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26</a:t>
            </a:fld>
            <a:r>
              <a:rPr lang="fr-BE" smtClean="0"/>
              <a:t> </a:t>
            </a:r>
            <a:endParaRPr lang="fr-BE" dirty="0"/>
          </a:p>
        </p:txBody>
      </p:sp>
    </p:spTree>
    <p:extLst>
      <p:ext uri="{BB962C8B-B14F-4D97-AF65-F5344CB8AC3E}">
        <p14:creationId xmlns:p14="http://schemas.microsoft.com/office/powerpoint/2010/main" val="271441420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r>
              <a:rPr lang="en-GB" altLang="nl-BE" noProof="0" dirty="0" smtClean="0">
                <a:sym typeface="Arial" panose="020B0604020202020204" pitchFamily="34" charset="0"/>
              </a:rPr>
              <a:t>environment to store and manage authorization policies by authorized person(s) appointed by the application managers</a:t>
            </a:r>
          </a:p>
          <a:p>
            <a:r>
              <a:rPr lang="en-GB" altLang="nl-BE" noProof="0" dirty="0" smtClean="0">
                <a:sym typeface="Arial" panose="020B0604020202020204" pitchFamily="34" charset="0"/>
              </a:rPr>
              <a:t>puts authorization policies at the disposal of the PDP</a:t>
            </a:r>
          </a:p>
        </p:txBody>
      </p:sp>
      <p:sp>
        <p:nvSpPr>
          <p:cNvPr id="19458" name="Rectangle 2"/>
          <p:cNvSpPr>
            <a:spLocks noGrp="1" noChangeArrowheads="1"/>
          </p:cNvSpPr>
          <p:nvPr>
            <p:ph type="title"/>
          </p:nvPr>
        </p:nvSpPr>
        <p:spPr/>
        <p:txBody>
          <a:bodyPr/>
          <a:lstStyle/>
          <a:p>
            <a:r>
              <a:rPr lang="en-GB" altLang="nl-BE" noProof="0" dirty="0" smtClean="0">
                <a:sym typeface="Arial" panose="020B0604020202020204" pitchFamily="34" charset="0"/>
              </a:rPr>
              <a:t>Policy Administration Point (PAP)</a:t>
            </a:r>
          </a:p>
        </p:txBody>
      </p:sp>
      <p:pic>
        <p:nvPicPr>
          <p:cNvPr id="19460" name="Picture 3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0088" y="4147022"/>
            <a:ext cx="49371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0"/>
          <p:cNvPicPr>
            <a:picLocks noChangeAspect="1"/>
          </p:cNvPicPr>
          <p:nvPr/>
        </p:nvPicPr>
        <p:blipFill>
          <a:blip r:embed="rId3">
            <a:duotone>
              <a:schemeClr val="accent1">
                <a:shade val="45000"/>
                <a:satMod val="135000"/>
              </a:schemeClr>
              <a:prstClr val="white"/>
            </a:duotone>
            <a:lum bright="-12000"/>
          </a:blip>
          <a:stretch>
            <a:fillRect/>
          </a:stretch>
        </p:blipFill>
        <p:spPr>
          <a:xfrm>
            <a:off x="7523000" y="2659534"/>
            <a:ext cx="1453320" cy="816134"/>
          </a:xfrm>
          <a:prstGeom prst="rect">
            <a:avLst/>
          </a:prstGeom>
          <a:noFill/>
          <a:ln>
            <a:noFill/>
          </a:ln>
        </p:spPr>
      </p:pic>
      <p:sp>
        <p:nvSpPr>
          <p:cNvPr id="19462" name="TextBox 41"/>
          <p:cNvSpPr txBox="1">
            <a:spLocks noChangeArrowheads="1"/>
          </p:cNvSpPr>
          <p:nvPr/>
        </p:nvSpPr>
        <p:spPr bwMode="auto">
          <a:xfrm>
            <a:off x="7747951" y="2648421"/>
            <a:ext cx="968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43" name="Picture 42"/>
          <p:cNvPicPr>
            <a:picLocks noChangeAspect="1"/>
          </p:cNvPicPr>
          <p:nvPr/>
        </p:nvPicPr>
        <p:blipFill>
          <a:blip r:embed="rId3">
            <a:duotone>
              <a:schemeClr val="accent1">
                <a:shade val="45000"/>
                <a:satMod val="135000"/>
              </a:schemeClr>
              <a:prstClr val="white"/>
            </a:duotone>
            <a:lum bright="-12000"/>
          </a:blip>
          <a:stretch>
            <a:fillRect/>
          </a:stretch>
        </p:blipFill>
        <p:spPr>
          <a:xfrm>
            <a:off x="4921170" y="4040480"/>
            <a:ext cx="1453320" cy="816134"/>
          </a:xfrm>
          <a:prstGeom prst="rect">
            <a:avLst/>
          </a:prstGeom>
          <a:noFill/>
          <a:ln>
            <a:noFill/>
          </a:ln>
        </p:spPr>
      </p:pic>
      <p:sp>
        <p:nvSpPr>
          <p:cNvPr id="19464" name="TextBox 43"/>
          <p:cNvSpPr txBox="1">
            <a:spLocks noChangeArrowheads="1"/>
          </p:cNvSpPr>
          <p:nvPr/>
        </p:nvSpPr>
        <p:spPr bwMode="auto">
          <a:xfrm>
            <a:off x="4906326" y="4018434"/>
            <a:ext cx="14827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Administration</a:t>
            </a:r>
            <a:br>
              <a:rPr lang="nl-BE" altLang="fr-FR" sz="1600"/>
            </a:br>
            <a:r>
              <a:rPr lang="nl-BE" altLang="fr-FR" sz="1600"/>
              <a:t>(PAP)</a:t>
            </a:r>
            <a:endParaRPr lang="nl-BE" altLang="fr-FR"/>
          </a:p>
        </p:txBody>
      </p:sp>
      <p:pic>
        <p:nvPicPr>
          <p:cNvPr id="19465" name="Picture 4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979350" y="5139209"/>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6" name="Straight Arrow Connector 45"/>
          <p:cNvCxnSpPr>
            <a:stCxn id="19460" idx="3"/>
            <a:endCxn id="43" idx="1"/>
          </p:cNvCxnSpPr>
          <p:nvPr/>
        </p:nvCxnSpPr>
        <p:spPr>
          <a:xfrm flipV="1">
            <a:off x="3753801" y="4448646"/>
            <a:ext cx="1166813"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a:endCxn id="19464" idx="0"/>
          </p:cNvCxnSpPr>
          <p:nvPr/>
        </p:nvCxnSpPr>
        <p:spPr>
          <a:xfrm rot="10800000" flipV="1">
            <a:off x="5647689" y="3246909"/>
            <a:ext cx="1874837" cy="771525"/>
          </a:xfrm>
          <a:prstGeom prst="bentConnector2">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5647688" y="4804247"/>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sp>
        <p:nvSpPr>
          <p:cNvPr id="19469" name="TextBox 49"/>
          <p:cNvSpPr txBox="1">
            <a:spLocks noChangeArrowheads="1"/>
          </p:cNvSpPr>
          <p:nvPr/>
        </p:nvSpPr>
        <p:spPr bwMode="auto">
          <a:xfrm>
            <a:off x="4960301" y="5832946"/>
            <a:ext cx="13112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repository</a:t>
            </a:r>
          </a:p>
        </p:txBody>
      </p:sp>
      <p:sp>
        <p:nvSpPr>
          <p:cNvPr id="19470" name="TextBox 50"/>
          <p:cNvSpPr txBox="1">
            <a:spLocks noChangeArrowheads="1"/>
          </p:cNvSpPr>
          <p:nvPr/>
        </p:nvSpPr>
        <p:spPr bwMode="auto">
          <a:xfrm>
            <a:off x="3641089" y="4053358"/>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management</a:t>
            </a:r>
          </a:p>
        </p:txBody>
      </p:sp>
      <p:sp>
        <p:nvSpPr>
          <p:cNvPr id="19471" name="TextBox 52"/>
          <p:cNvSpPr txBox="1">
            <a:spLocks noChangeArrowheads="1"/>
          </p:cNvSpPr>
          <p:nvPr/>
        </p:nvSpPr>
        <p:spPr bwMode="auto">
          <a:xfrm>
            <a:off x="5414326" y="2792883"/>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a:t>
            </a:r>
          </a:p>
          <a:p>
            <a:pPr algn="ctr" eaLnBrk="1" hangingPunct="1"/>
            <a:r>
              <a:rPr lang="nl-BE" altLang="fr-FR" sz="1100" dirty="0"/>
              <a:t>retrieval</a:t>
            </a:r>
          </a:p>
        </p:txBody>
      </p:sp>
      <p:sp>
        <p:nvSpPr>
          <p:cNvPr id="19472" name="TextBox 53"/>
          <p:cNvSpPr txBox="1">
            <a:spLocks noChangeArrowheads="1"/>
          </p:cNvSpPr>
          <p:nvPr/>
        </p:nvSpPr>
        <p:spPr bwMode="auto">
          <a:xfrm>
            <a:off x="2858450" y="4734397"/>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Manager</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27</a:t>
            </a:fld>
            <a:r>
              <a:rPr lang="fr-BE" smtClean="0"/>
              <a:t> </a:t>
            </a:r>
            <a:endParaRPr lang="fr-BE" dirty="0"/>
          </a:p>
        </p:txBody>
      </p:sp>
    </p:spTree>
    <p:extLst>
      <p:ext uri="{BB962C8B-B14F-4D97-AF65-F5344CB8AC3E}">
        <p14:creationId xmlns:p14="http://schemas.microsoft.com/office/powerpoint/2010/main" val="3224965489"/>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r>
              <a:rPr lang="en-GB" altLang="nl-BE" noProof="0" dirty="0" smtClean="0">
                <a:sym typeface="Arial" panose="020B0604020202020204" pitchFamily="34" charset="0"/>
              </a:rPr>
              <a:t>puts information at the disposal of the PDP in order to evaluate authorization policies (authentic sources with characteristics, relationships, mandates, etc.)</a:t>
            </a:r>
          </a:p>
        </p:txBody>
      </p:sp>
      <p:sp>
        <p:nvSpPr>
          <p:cNvPr id="5" name="Title 4"/>
          <p:cNvSpPr>
            <a:spLocks noGrp="1"/>
          </p:cNvSpPr>
          <p:nvPr>
            <p:ph type="title"/>
          </p:nvPr>
        </p:nvSpPr>
        <p:spPr/>
        <p:txBody>
          <a:bodyPr/>
          <a:lstStyle/>
          <a:p>
            <a:r>
              <a:rPr lang="en-GB" altLang="nl-BE" dirty="0" smtClean="0">
                <a:sym typeface="Arial" panose="020B0604020202020204" pitchFamily="34" charset="0"/>
              </a:rPr>
              <a:t>Policy Information Point (PIP)</a:t>
            </a:r>
            <a:endParaRPr lang="en-GB" dirty="0"/>
          </a:p>
        </p:txBody>
      </p:sp>
      <p:cxnSp>
        <p:nvCxnSpPr>
          <p:cNvPr id="57" name="Straight Connector 56"/>
          <p:cNvCxnSpPr/>
          <p:nvPr/>
        </p:nvCxnSpPr>
        <p:spPr>
          <a:xfrm flipH="1">
            <a:off x="6642018" y="4896488"/>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4633830" y="4888552"/>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59" name="Picture 58"/>
          <p:cNvPicPr>
            <a:picLocks noChangeAspect="1"/>
          </p:cNvPicPr>
          <p:nvPr/>
        </p:nvPicPr>
        <p:blipFill>
          <a:blip r:embed="rId2">
            <a:duotone>
              <a:schemeClr val="accent1">
                <a:shade val="45000"/>
                <a:satMod val="135000"/>
              </a:schemeClr>
              <a:prstClr val="white"/>
            </a:duotone>
            <a:lum bright="-12000"/>
          </a:blip>
          <a:stretch>
            <a:fillRect/>
          </a:stretch>
        </p:blipFill>
        <p:spPr>
          <a:xfrm>
            <a:off x="3388112" y="2710024"/>
            <a:ext cx="1453320" cy="816134"/>
          </a:xfrm>
          <a:prstGeom prst="rect">
            <a:avLst/>
          </a:prstGeom>
          <a:noFill/>
          <a:ln>
            <a:noFill/>
          </a:ln>
        </p:spPr>
      </p:pic>
      <p:sp>
        <p:nvSpPr>
          <p:cNvPr id="20487" name="TextBox 59"/>
          <p:cNvSpPr txBox="1">
            <a:spLocks noChangeArrowheads="1"/>
          </p:cNvSpPr>
          <p:nvPr/>
        </p:nvSpPr>
        <p:spPr bwMode="auto">
          <a:xfrm>
            <a:off x="3613069" y="2699389"/>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61" name="Picture 60"/>
          <p:cNvPicPr>
            <a:picLocks noChangeAspect="1"/>
          </p:cNvPicPr>
          <p:nvPr/>
        </p:nvPicPr>
        <p:blipFill>
          <a:blip r:embed="rId2">
            <a:duotone>
              <a:schemeClr val="accent1">
                <a:shade val="45000"/>
                <a:satMod val="135000"/>
              </a:schemeClr>
              <a:prstClr val="white"/>
            </a:duotone>
            <a:lum bright="-12000"/>
          </a:blip>
          <a:stretch>
            <a:fillRect/>
          </a:stretch>
        </p:blipFill>
        <p:spPr>
          <a:xfrm>
            <a:off x="5906997" y="4088600"/>
            <a:ext cx="1472251" cy="826765"/>
          </a:xfrm>
          <a:prstGeom prst="rect">
            <a:avLst/>
          </a:prstGeom>
          <a:noFill/>
          <a:ln>
            <a:noFill/>
          </a:ln>
        </p:spPr>
      </p:pic>
      <p:sp>
        <p:nvSpPr>
          <p:cNvPr id="20489" name="TextBox 61"/>
          <p:cNvSpPr txBox="1">
            <a:spLocks noChangeArrowheads="1"/>
          </p:cNvSpPr>
          <p:nvPr/>
        </p:nvSpPr>
        <p:spPr bwMode="auto">
          <a:xfrm>
            <a:off x="6027655" y="4080513"/>
            <a:ext cx="12271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63" name="Picture 62"/>
          <p:cNvPicPr>
            <a:picLocks noChangeAspect="1"/>
          </p:cNvPicPr>
          <p:nvPr/>
        </p:nvPicPr>
        <p:blipFill>
          <a:blip r:embed="rId2">
            <a:lum bright="-12000"/>
            <a:duotone>
              <a:schemeClr val="accent1">
                <a:shade val="45000"/>
                <a:satMod val="135000"/>
              </a:schemeClr>
              <a:prstClr val="white"/>
            </a:duotone>
          </a:blip>
          <a:stretch>
            <a:fillRect/>
          </a:stretch>
        </p:blipFill>
        <p:spPr>
          <a:xfrm>
            <a:off x="3907864" y="4090970"/>
            <a:ext cx="1453320" cy="816134"/>
          </a:xfrm>
          <a:prstGeom prst="rect">
            <a:avLst/>
          </a:prstGeom>
          <a:noFill/>
          <a:ln>
            <a:noFill/>
          </a:ln>
        </p:spPr>
      </p:pic>
      <p:sp>
        <p:nvSpPr>
          <p:cNvPr id="20491" name="TextBox 63"/>
          <p:cNvSpPr txBox="1">
            <a:spLocks noChangeArrowheads="1"/>
          </p:cNvSpPr>
          <p:nvPr/>
        </p:nvSpPr>
        <p:spPr bwMode="auto">
          <a:xfrm>
            <a:off x="4028993" y="4083689"/>
            <a:ext cx="12112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cxnSp>
        <p:nvCxnSpPr>
          <p:cNvPr id="65" name="Elbow Connector 64"/>
          <p:cNvCxnSpPr>
            <a:endCxn id="20489" idx="0"/>
          </p:cNvCxnSpPr>
          <p:nvPr/>
        </p:nvCxnSpPr>
        <p:spPr>
          <a:xfrm>
            <a:off x="4841794" y="3312163"/>
            <a:ext cx="1800225" cy="768350"/>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552868" y="3509013"/>
            <a:ext cx="0" cy="596900"/>
          </a:xfrm>
          <a:prstGeom prst="straightConnector1">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494" name="TextBox 66"/>
          <p:cNvSpPr txBox="1">
            <a:spLocks noChangeArrowheads="1"/>
          </p:cNvSpPr>
          <p:nvPr/>
        </p:nvSpPr>
        <p:spPr bwMode="auto">
          <a:xfrm>
            <a:off x="3968669" y="5882327"/>
            <a:ext cx="13096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20495" name="TextBox 67"/>
          <p:cNvSpPr txBox="1">
            <a:spLocks noChangeArrowheads="1"/>
          </p:cNvSpPr>
          <p:nvPr/>
        </p:nvSpPr>
        <p:spPr bwMode="auto">
          <a:xfrm>
            <a:off x="6027656" y="5882327"/>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20496" name="TextBox 68"/>
          <p:cNvSpPr txBox="1">
            <a:spLocks noChangeArrowheads="1"/>
          </p:cNvSpPr>
          <p:nvPr/>
        </p:nvSpPr>
        <p:spPr bwMode="auto">
          <a:xfrm>
            <a:off x="5573631" y="2835914"/>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sp>
        <p:nvSpPr>
          <p:cNvPr id="20497" name="TextBox 69"/>
          <p:cNvSpPr txBox="1">
            <a:spLocks noChangeArrowheads="1"/>
          </p:cNvSpPr>
          <p:nvPr/>
        </p:nvSpPr>
        <p:spPr bwMode="auto">
          <a:xfrm>
            <a:off x="3386056" y="3602676"/>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request</a:t>
            </a:r>
            <a:r>
              <a:rPr lang="nl-BE" altLang="fr-FR" sz="1100" dirty="0"/>
              <a:t>/reply</a:t>
            </a:r>
          </a:p>
        </p:txBody>
      </p:sp>
      <p:pic>
        <p:nvPicPr>
          <p:cNvPr id="20498" name="Picture 7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65743" y="5188589"/>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7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46444" y="5188589"/>
            <a:ext cx="135413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28</a:t>
            </a:fld>
            <a:r>
              <a:rPr lang="fr-BE" smtClean="0"/>
              <a:t> </a:t>
            </a:r>
            <a:endParaRPr lang="fr-BE" dirty="0"/>
          </a:p>
        </p:txBody>
      </p:sp>
    </p:spTree>
    <p:extLst>
      <p:ext uri="{BB962C8B-B14F-4D97-AF65-F5344CB8AC3E}">
        <p14:creationId xmlns:p14="http://schemas.microsoft.com/office/powerpoint/2010/main" val="385557734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681082" y="1492655"/>
            <a:ext cx="4474054" cy="425958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64721" y="1498369"/>
            <a:ext cx="4488447" cy="425958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GB" dirty="0" err="1" smtClean="0"/>
              <a:t>Transborder</a:t>
            </a:r>
            <a:r>
              <a:rPr lang="en-GB" dirty="0" smtClean="0"/>
              <a:t> aspects</a:t>
            </a:r>
            <a:endParaRPr lang="en-GB" dirty="0"/>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1082" y="2337854"/>
            <a:ext cx="4474054" cy="2749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113" y="2349284"/>
            <a:ext cx="4474054" cy="2749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Arc 14"/>
          <p:cNvSpPr/>
          <p:nvPr/>
        </p:nvSpPr>
        <p:spPr>
          <a:xfrm rot="16200000">
            <a:off x="5670633" y="937007"/>
            <a:ext cx="854081" cy="4720005"/>
          </a:xfrm>
          <a:prstGeom prst="arc">
            <a:avLst>
              <a:gd name="adj1" fmla="val 16344679"/>
              <a:gd name="adj2" fmla="val 5240310"/>
            </a:avLst>
          </a:prstGeom>
          <a:ln w="6350">
            <a:headEnd type="triangle"/>
            <a:tail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 name="Tekstvak 2"/>
          <p:cNvSpPr txBox="1"/>
          <p:nvPr/>
        </p:nvSpPr>
        <p:spPr>
          <a:xfrm>
            <a:off x="2689646" y="1754852"/>
            <a:ext cx="1238596" cy="369332"/>
          </a:xfrm>
          <a:prstGeom prst="rect">
            <a:avLst/>
          </a:prstGeom>
          <a:noFill/>
        </p:spPr>
        <p:txBody>
          <a:bodyPr wrap="square" rtlCol="0">
            <a:spAutoFit/>
          </a:bodyPr>
          <a:lstStyle/>
          <a:p>
            <a:r>
              <a:rPr lang="nl-BE" dirty="0" smtClean="0"/>
              <a:t>Country A</a:t>
            </a:r>
            <a:endParaRPr lang="nl-BE" dirty="0"/>
          </a:p>
        </p:txBody>
      </p:sp>
      <p:sp>
        <p:nvSpPr>
          <p:cNvPr id="9" name="Tekstvak 8"/>
          <p:cNvSpPr txBox="1"/>
          <p:nvPr/>
        </p:nvSpPr>
        <p:spPr>
          <a:xfrm>
            <a:off x="7298811" y="1758762"/>
            <a:ext cx="1238596" cy="369332"/>
          </a:xfrm>
          <a:prstGeom prst="rect">
            <a:avLst/>
          </a:prstGeom>
          <a:noFill/>
        </p:spPr>
        <p:txBody>
          <a:bodyPr wrap="square" rtlCol="0">
            <a:spAutoFit/>
          </a:bodyPr>
          <a:lstStyle/>
          <a:p>
            <a:r>
              <a:rPr lang="nl-BE" dirty="0" smtClean="0"/>
              <a:t>Country B</a:t>
            </a:r>
            <a:endParaRPr lang="nl-BE" dirty="0"/>
          </a:p>
        </p:txBody>
      </p:sp>
      <p:sp>
        <p:nvSpPr>
          <p:cNvPr id="12" name="Tijdelijke aanduiding voor dianummer 11"/>
          <p:cNvSpPr>
            <a:spLocks noGrp="1"/>
          </p:cNvSpPr>
          <p:nvPr>
            <p:ph type="sldNum" sz="quarter" idx="4"/>
          </p:nvPr>
        </p:nvSpPr>
        <p:spPr/>
        <p:txBody>
          <a:bodyPr/>
          <a:lstStyle/>
          <a:p>
            <a:r>
              <a:rPr lang="fr-BE" smtClean="0"/>
              <a:t> </a:t>
            </a:r>
            <a:fld id="{30A9230E-FFBB-4CCB-ABD7-198084EDE768}" type="slidenum">
              <a:rPr lang="fr-BE" smtClean="0"/>
              <a:pPr/>
              <a:t>29</a:t>
            </a:fld>
            <a:r>
              <a:rPr lang="fr-BE" smtClean="0"/>
              <a:t> </a:t>
            </a:r>
            <a:endParaRPr lang="fr-BE" dirty="0"/>
          </a:p>
        </p:txBody>
      </p:sp>
    </p:spTree>
    <p:extLst>
      <p:ext uri="{BB962C8B-B14F-4D97-AF65-F5344CB8AC3E}">
        <p14:creationId xmlns:p14="http://schemas.microsoft.com/office/powerpoint/2010/main" val="495238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err="1" smtClean="0"/>
              <a:t>global</a:t>
            </a:r>
            <a:r>
              <a:rPr lang="nl-BE" dirty="0" smtClean="0"/>
              <a:t> </a:t>
            </a:r>
            <a:r>
              <a:rPr lang="nl-BE" dirty="0" err="1" smtClean="0"/>
              <a:t>architecture</a:t>
            </a:r>
            <a:endParaRPr lang="nl-BE" dirty="0" smtClean="0"/>
          </a:p>
          <a:p>
            <a:endParaRPr lang="nl-BE" dirty="0" smtClean="0"/>
          </a:p>
          <a:p>
            <a:endParaRPr lang="nl-BE" dirty="0" smtClean="0"/>
          </a:p>
          <a:p>
            <a:r>
              <a:rPr lang="nl-BE" dirty="0" err="1" smtClean="0"/>
              <a:t>modular</a:t>
            </a:r>
            <a:r>
              <a:rPr lang="nl-BE" dirty="0" smtClean="0"/>
              <a:t>, </a:t>
            </a:r>
            <a:r>
              <a:rPr lang="nl-BE" dirty="0" err="1" smtClean="0"/>
              <a:t>generic</a:t>
            </a:r>
            <a:r>
              <a:rPr lang="nl-BE" dirty="0" smtClean="0"/>
              <a:t>, domain </a:t>
            </a:r>
            <a:r>
              <a:rPr lang="nl-BE" dirty="0" err="1" smtClean="0"/>
              <a:t>agnostic</a:t>
            </a:r>
            <a:r>
              <a:rPr lang="nl-BE" dirty="0" smtClean="0"/>
              <a:t>, </a:t>
            </a:r>
            <a:r>
              <a:rPr lang="nl-BE" dirty="0" err="1" smtClean="0"/>
              <a:t>interoperable</a:t>
            </a:r>
            <a:r>
              <a:rPr lang="nl-BE" dirty="0" smtClean="0"/>
              <a:t> </a:t>
            </a:r>
            <a:r>
              <a:rPr lang="nl-BE" dirty="0" err="1" smtClean="0"/>
              <a:t>and</a:t>
            </a:r>
            <a:r>
              <a:rPr lang="nl-BE" dirty="0" smtClean="0"/>
              <a:t> </a:t>
            </a:r>
            <a:r>
              <a:rPr lang="nl-BE" dirty="0" err="1" smtClean="0"/>
              <a:t>reusable</a:t>
            </a:r>
            <a:r>
              <a:rPr lang="nl-BE" dirty="0" smtClean="0"/>
              <a:t> services </a:t>
            </a:r>
            <a:r>
              <a:rPr lang="nl-BE" dirty="0" err="1" smtClean="0"/>
              <a:t>and</a:t>
            </a:r>
            <a:r>
              <a:rPr lang="nl-BE" dirty="0" smtClean="0"/>
              <a:t> </a:t>
            </a:r>
            <a:r>
              <a:rPr lang="nl-BE" dirty="0" err="1" smtClean="0"/>
              <a:t>components</a:t>
            </a:r>
            <a:r>
              <a:rPr lang="nl-BE" dirty="0" smtClean="0"/>
              <a:t>: </a:t>
            </a:r>
            <a:r>
              <a:rPr lang="nl-BE" dirty="0" err="1" smtClean="0"/>
              <a:t>develop</a:t>
            </a:r>
            <a:r>
              <a:rPr lang="nl-BE" dirty="0" smtClean="0"/>
              <a:t> </a:t>
            </a:r>
            <a:r>
              <a:rPr lang="nl-BE" dirty="0" err="1" smtClean="0"/>
              <a:t>once</a:t>
            </a:r>
            <a:r>
              <a:rPr lang="nl-BE" dirty="0" smtClean="0"/>
              <a:t>, </a:t>
            </a:r>
            <a:r>
              <a:rPr lang="nl-BE" dirty="0" err="1" smtClean="0"/>
              <a:t>use</a:t>
            </a:r>
            <a:r>
              <a:rPr lang="nl-BE" dirty="0" smtClean="0"/>
              <a:t> </a:t>
            </a:r>
            <a:r>
              <a:rPr lang="nl-BE" dirty="0" err="1" smtClean="0"/>
              <a:t>many</a:t>
            </a:r>
            <a:endParaRPr lang="nl-BE" dirty="0" smtClean="0"/>
          </a:p>
          <a:p>
            <a:endParaRPr lang="nl-BE" dirty="0" smtClean="0"/>
          </a:p>
          <a:p>
            <a:endParaRPr lang="nl-BE" dirty="0" smtClean="0"/>
          </a:p>
          <a:p>
            <a:r>
              <a:rPr lang="nl-BE" dirty="0" smtClean="0"/>
              <a:t>no </a:t>
            </a:r>
            <a:r>
              <a:rPr lang="nl-BE" dirty="0" err="1" smtClean="0"/>
              <a:t>technology</a:t>
            </a:r>
            <a:r>
              <a:rPr lang="nl-BE" dirty="0" smtClean="0"/>
              <a:t> </a:t>
            </a:r>
            <a:r>
              <a:rPr lang="nl-BE" dirty="0" err="1" smtClean="0"/>
              <a:t>driven</a:t>
            </a:r>
            <a:r>
              <a:rPr lang="nl-BE" dirty="0" smtClean="0"/>
              <a:t> </a:t>
            </a:r>
            <a:r>
              <a:rPr lang="nl-BE" dirty="0" err="1" smtClean="0"/>
              <a:t>choice</a:t>
            </a:r>
            <a:r>
              <a:rPr lang="nl-BE" dirty="0" smtClean="0"/>
              <a:t> of </a:t>
            </a:r>
            <a:r>
              <a:rPr lang="nl-BE" dirty="0" err="1" smtClean="0"/>
              <a:t>components</a:t>
            </a:r>
            <a:r>
              <a:rPr lang="nl-BE" dirty="0" smtClean="0"/>
              <a:t> </a:t>
            </a:r>
            <a:r>
              <a:rPr lang="nl-BE" dirty="0" err="1" smtClean="0"/>
              <a:t>and</a:t>
            </a:r>
            <a:r>
              <a:rPr lang="nl-BE" dirty="0" smtClean="0"/>
              <a:t> services </a:t>
            </a:r>
            <a:r>
              <a:rPr lang="nl-BE" dirty="0" err="1" smtClean="0"/>
              <a:t>used</a:t>
            </a:r>
            <a:r>
              <a:rPr lang="nl-BE" dirty="0" smtClean="0"/>
              <a:t>, but </a:t>
            </a:r>
            <a:r>
              <a:rPr lang="nl-BE" dirty="0" err="1" smtClean="0"/>
              <a:t>use</a:t>
            </a:r>
            <a:r>
              <a:rPr lang="nl-BE" dirty="0" smtClean="0"/>
              <a:t> </a:t>
            </a:r>
            <a:r>
              <a:rPr lang="nl-BE" dirty="0" smtClean="0"/>
              <a:t>of ICT </a:t>
            </a:r>
            <a:r>
              <a:rPr lang="nl-BE" dirty="0" err="1" smtClean="0"/>
              <a:t>components</a:t>
            </a:r>
            <a:r>
              <a:rPr lang="nl-BE" dirty="0" smtClean="0"/>
              <a:t> </a:t>
            </a:r>
            <a:r>
              <a:rPr lang="nl-BE" dirty="0" err="1" smtClean="0"/>
              <a:t>and</a:t>
            </a:r>
            <a:r>
              <a:rPr lang="nl-BE" dirty="0" smtClean="0"/>
              <a:t> services as </a:t>
            </a:r>
            <a:r>
              <a:rPr lang="nl-BE" dirty="0" err="1" smtClean="0"/>
              <a:t>enabler</a:t>
            </a:r>
            <a:r>
              <a:rPr lang="nl-BE" dirty="0" smtClean="0"/>
              <a:t> </a:t>
            </a:r>
            <a:r>
              <a:rPr lang="nl-BE" dirty="0" err="1" smtClean="0"/>
              <a:t>and</a:t>
            </a:r>
            <a:r>
              <a:rPr lang="nl-BE" dirty="0" smtClean="0"/>
              <a:t> means </a:t>
            </a:r>
            <a:r>
              <a:rPr lang="nl-BE" dirty="0" err="1" smtClean="0"/>
              <a:t>for</a:t>
            </a:r>
            <a:r>
              <a:rPr lang="nl-BE" dirty="0" smtClean="0"/>
              <a:t> meeting business </a:t>
            </a:r>
            <a:r>
              <a:rPr lang="nl-BE" dirty="0" err="1" smtClean="0"/>
              <a:t>requirements</a:t>
            </a:r>
            <a:endParaRPr lang="nl-BE" dirty="0"/>
          </a:p>
          <a:p>
            <a:endParaRPr lang="nl-BE" dirty="0" smtClean="0"/>
          </a:p>
          <a:p>
            <a:endParaRPr lang="nl-BE" dirty="0"/>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3</a:t>
            </a:fld>
            <a:r>
              <a:rPr lang="fr-BE" smtClean="0"/>
              <a:t> </a:t>
            </a:r>
            <a:endParaRPr lang="fr-BE" dirty="0"/>
          </a:p>
        </p:txBody>
      </p:sp>
      <p:sp>
        <p:nvSpPr>
          <p:cNvPr id="4" name="Titel 3"/>
          <p:cNvSpPr>
            <a:spLocks noGrp="1"/>
          </p:cNvSpPr>
          <p:nvPr>
            <p:ph type="title"/>
          </p:nvPr>
        </p:nvSpPr>
        <p:spPr/>
        <p:txBody>
          <a:bodyPr>
            <a:normAutofit/>
          </a:bodyPr>
          <a:lstStyle/>
          <a:p>
            <a:r>
              <a:rPr lang="nl-BE" dirty="0" err="1" smtClean="0"/>
              <a:t>Need</a:t>
            </a:r>
            <a:r>
              <a:rPr lang="nl-BE" dirty="0" smtClean="0"/>
              <a:t> </a:t>
            </a:r>
            <a:r>
              <a:rPr lang="nl-BE" dirty="0" err="1" smtClean="0"/>
              <a:t>for</a:t>
            </a:r>
            <a:r>
              <a:rPr lang="nl-BE" dirty="0" smtClean="0"/>
              <a:t> </a:t>
            </a:r>
            <a:r>
              <a:rPr lang="nl-BE" dirty="0" err="1" smtClean="0"/>
              <a:t>an</a:t>
            </a:r>
            <a:r>
              <a:rPr lang="nl-BE" dirty="0" smtClean="0"/>
              <a:t> </a:t>
            </a:r>
            <a:r>
              <a:rPr lang="nl-BE" dirty="0" err="1" smtClean="0"/>
              <a:t>integrated</a:t>
            </a:r>
            <a:r>
              <a:rPr lang="nl-BE" dirty="0" smtClean="0"/>
              <a:t> </a:t>
            </a:r>
            <a:r>
              <a:rPr lang="nl-BE" dirty="0" err="1" smtClean="0"/>
              <a:t>architecture</a:t>
            </a:r>
            <a:endParaRPr lang="nl-BE" dirty="0"/>
          </a:p>
        </p:txBody>
      </p:sp>
    </p:spTree>
    <p:extLst>
      <p:ext uri="{BB962C8B-B14F-4D97-AF65-F5344CB8AC3E}">
        <p14:creationId xmlns:p14="http://schemas.microsoft.com/office/powerpoint/2010/main" val="67732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r>
              <a:rPr lang="en-GB" dirty="0" smtClean="0"/>
              <a:t>intended features</a:t>
            </a:r>
          </a:p>
          <a:p>
            <a:pPr lvl="1"/>
            <a:r>
              <a:rPr lang="en-GB" dirty="0" smtClean="0"/>
              <a:t>mobile authentication of identity</a:t>
            </a:r>
          </a:p>
          <a:p>
            <a:pPr lvl="1"/>
            <a:r>
              <a:rPr lang="en-GB" dirty="0" smtClean="0"/>
              <a:t>secure access to personal information</a:t>
            </a:r>
          </a:p>
          <a:p>
            <a:pPr lvl="1"/>
            <a:r>
              <a:rPr lang="en-GB" dirty="0" smtClean="0"/>
              <a:t>secure access to applications</a:t>
            </a:r>
          </a:p>
          <a:p>
            <a:pPr lvl="1"/>
            <a:r>
              <a:rPr lang="en-GB" dirty="0" smtClean="0"/>
              <a:t>local storage of authentic documents (</a:t>
            </a:r>
            <a:r>
              <a:rPr lang="en-GB" dirty="0" err="1" smtClean="0"/>
              <a:t>MyCertificates</a:t>
            </a:r>
            <a:r>
              <a:rPr lang="en-GB" dirty="0" smtClean="0"/>
              <a:t>)</a:t>
            </a:r>
          </a:p>
          <a:p>
            <a:pPr lvl="1"/>
            <a:r>
              <a:rPr lang="en-GB" dirty="0" smtClean="0"/>
              <a:t>personalized communication</a:t>
            </a:r>
          </a:p>
          <a:p>
            <a:pPr lvl="1"/>
            <a:r>
              <a:rPr lang="en-GB" dirty="0" smtClean="0"/>
              <a:t>…</a:t>
            </a:r>
          </a:p>
          <a:p>
            <a:pPr lvl="1"/>
            <a:endParaRPr lang="en-GB" dirty="0"/>
          </a:p>
          <a:p>
            <a:r>
              <a:rPr lang="en-GB" dirty="0" smtClean="0"/>
              <a:t>=&gt; need for a common conceptual framework in order to avoid Babylonian confusion</a:t>
            </a:r>
          </a:p>
          <a:p>
            <a:endParaRPr lang="en-GB" dirty="0"/>
          </a:p>
        </p:txBody>
      </p:sp>
      <p:sp>
        <p:nvSpPr>
          <p:cNvPr id="7" name="Tijdelijke aanduiding voor dianummer 6"/>
          <p:cNvSpPr>
            <a:spLocks noGrp="1"/>
          </p:cNvSpPr>
          <p:nvPr>
            <p:ph type="sldNum" sz="quarter" idx="4"/>
          </p:nvPr>
        </p:nvSpPr>
        <p:spPr/>
        <p:txBody>
          <a:bodyPr/>
          <a:lstStyle/>
          <a:p>
            <a:r>
              <a:rPr lang="fr-BE" smtClean="0"/>
              <a:t> </a:t>
            </a:r>
            <a:fld id="{30A9230E-FFBB-4CCB-ABD7-198084EDE768}" type="slidenum">
              <a:rPr lang="fr-BE" smtClean="0"/>
              <a:pPr/>
              <a:t>4</a:t>
            </a:fld>
            <a:r>
              <a:rPr lang="fr-BE" smtClean="0"/>
              <a:t> </a:t>
            </a:r>
            <a:endParaRPr lang="fr-BE" dirty="0"/>
          </a:p>
        </p:txBody>
      </p:sp>
      <p:sp>
        <p:nvSpPr>
          <p:cNvPr id="4" name="Titel 3"/>
          <p:cNvSpPr>
            <a:spLocks noGrp="1"/>
          </p:cNvSpPr>
          <p:nvPr>
            <p:ph type="title"/>
          </p:nvPr>
        </p:nvSpPr>
        <p:spPr/>
        <p:txBody>
          <a:bodyPr/>
          <a:lstStyle/>
          <a:p>
            <a:r>
              <a:rPr lang="en-GB" dirty="0" smtClean="0"/>
              <a:t>Digital wallet: an umbrella term</a:t>
            </a:r>
            <a:endParaRPr lang="en-GB" dirty="0"/>
          </a:p>
        </p:txBody>
      </p:sp>
    </p:spTree>
    <p:extLst>
      <p:ext uri="{BB962C8B-B14F-4D97-AF65-F5344CB8AC3E}">
        <p14:creationId xmlns:p14="http://schemas.microsoft.com/office/powerpoint/2010/main" val="2352734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solidFill>
                  <a:srgbClr val="0087BE"/>
                </a:solidFill>
              </a:rPr>
              <a:t>Common conceptual framework</a:t>
            </a:r>
            <a:br>
              <a:rPr lang="en-GB" dirty="0" smtClean="0">
                <a:solidFill>
                  <a:srgbClr val="0087BE"/>
                </a:solidFill>
              </a:rPr>
            </a:br>
            <a:r>
              <a:rPr lang="en-GB" dirty="0" smtClean="0">
                <a:solidFill>
                  <a:srgbClr val="0087BE"/>
                </a:solidFill>
              </a:rPr>
              <a:t>in order to avoid confusion</a:t>
            </a:r>
            <a:endParaRPr lang="en-GB" dirty="0">
              <a:solidFill>
                <a:srgbClr val="0087BE"/>
              </a:solidFill>
            </a:endParaRPr>
          </a:p>
        </p:txBody>
      </p:sp>
      <p:sp>
        <p:nvSpPr>
          <p:cNvPr id="5" name="Tijdelijke aanduiding voor dianummer 4"/>
          <p:cNvSpPr>
            <a:spLocks noGrp="1"/>
          </p:cNvSpPr>
          <p:nvPr>
            <p:ph type="sldNum" sz="quarter" idx="10"/>
          </p:nvPr>
        </p:nvSpPr>
        <p:spPr/>
        <p:txBody>
          <a:bodyPr/>
          <a:lstStyle/>
          <a:p>
            <a:pPr>
              <a:defRPr/>
            </a:pPr>
            <a:fld id="{EF66DDCB-4F40-4F8C-A2FE-269D135B5A13}" type="slidenum">
              <a:rPr lang="en-GB" smtClean="0"/>
              <a:pPr>
                <a:defRPr/>
              </a:pPr>
              <a:t>5</a:t>
            </a:fld>
            <a:endParaRPr lang="en-GB" dirty="0"/>
          </a:p>
        </p:txBody>
      </p:sp>
    </p:spTree>
    <p:extLst>
      <p:ext uri="{BB962C8B-B14F-4D97-AF65-F5344CB8AC3E}">
        <p14:creationId xmlns:p14="http://schemas.microsoft.com/office/powerpoint/2010/main" val="3170793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lnSpcReduction="10000"/>
          </a:bodyPr>
          <a:lstStyle/>
          <a:p>
            <a:r>
              <a:rPr lang="en-GB" dirty="0" smtClean="0"/>
              <a:t>need for modular approach and clear distinction between</a:t>
            </a:r>
          </a:p>
          <a:p>
            <a:pPr lvl="1"/>
            <a:r>
              <a:rPr lang="en-GB" dirty="0" smtClean="0"/>
              <a:t>identity, user and access management (IUAM)</a:t>
            </a:r>
          </a:p>
          <a:p>
            <a:pPr lvl="2"/>
            <a:r>
              <a:rPr lang="en-GB" dirty="0" smtClean="0"/>
              <a:t>identification</a:t>
            </a:r>
          </a:p>
          <a:p>
            <a:pPr lvl="2"/>
            <a:r>
              <a:rPr lang="en-GB" dirty="0" smtClean="0"/>
              <a:t>authentication of identity</a:t>
            </a:r>
          </a:p>
          <a:p>
            <a:pPr lvl="2"/>
            <a:r>
              <a:rPr lang="en-GB" dirty="0" smtClean="0"/>
              <a:t>verification of characteristics, relationships and mandates</a:t>
            </a:r>
          </a:p>
          <a:p>
            <a:pPr lvl="2"/>
            <a:r>
              <a:rPr lang="en-GB" dirty="0" smtClean="0"/>
              <a:t>authorization</a:t>
            </a:r>
          </a:p>
          <a:p>
            <a:pPr lvl="1"/>
            <a:r>
              <a:rPr lang="en-GB" dirty="0" smtClean="0"/>
              <a:t>storage of electronic data and documents</a:t>
            </a:r>
          </a:p>
          <a:p>
            <a:pPr lvl="2"/>
            <a:r>
              <a:rPr lang="en-GB" dirty="0" smtClean="0"/>
              <a:t>authentic data(base)</a:t>
            </a:r>
          </a:p>
          <a:p>
            <a:pPr lvl="2"/>
            <a:r>
              <a:rPr lang="en-GB" dirty="0" smtClean="0"/>
              <a:t>personal data vault (e.g. SOLID)</a:t>
            </a:r>
          </a:p>
          <a:p>
            <a:pPr lvl="2"/>
            <a:r>
              <a:rPr lang="en-GB" dirty="0" smtClean="0"/>
              <a:t>local storage of authentic documents (</a:t>
            </a:r>
            <a:r>
              <a:rPr lang="en-GB" dirty="0" err="1" smtClean="0"/>
              <a:t>MyCertificates</a:t>
            </a:r>
            <a:r>
              <a:rPr lang="en-GB" dirty="0" smtClean="0"/>
              <a:t>)</a:t>
            </a:r>
          </a:p>
          <a:p>
            <a:pPr lvl="2"/>
            <a:r>
              <a:rPr lang="en-GB" dirty="0" err="1" smtClean="0"/>
              <a:t>blockchain</a:t>
            </a:r>
            <a:endParaRPr lang="en-GB" dirty="0" smtClean="0"/>
          </a:p>
          <a:p>
            <a:pPr lvl="1"/>
            <a:r>
              <a:rPr lang="en-GB" dirty="0" smtClean="0"/>
              <a:t>applications</a:t>
            </a:r>
          </a:p>
        </p:txBody>
      </p:sp>
      <p:sp>
        <p:nvSpPr>
          <p:cNvPr id="2" name="Titel 1"/>
          <p:cNvSpPr>
            <a:spLocks noGrp="1"/>
          </p:cNvSpPr>
          <p:nvPr>
            <p:ph type="title"/>
          </p:nvPr>
        </p:nvSpPr>
        <p:spPr/>
        <p:txBody>
          <a:bodyPr/>
          <a:lstStyle/>
          <a:p>
            <a:r>
              <a:rPr lang="en-GB" dirty="0" smtClean="0"/>
              <a:t>Distinction between IUAM and storage</a:t>
            </a:r>
            <a:endParaRPr lang="en-GB" dirty="0"/>
          </a:p>
        </p:txBody>
      </p:sp>
      <p:sp>
        <p:nvSpPr>
          <p:cNvPr id="4" name="Tijdelijke aanduiding voor dianummer 3"/>
          <p:cNvSpPr>
            <a:spLocks noGrp="1"/>
          </p:cNvSpPr>
          <p:nvPr>
            <p:ph type="sldNum" sz="quarter" idx="4"/>
          </p:nvPr>
        </p:nvSpPr>
        <p:spPr/>
        <p:txBody>
          <a:bodyPr/>
          <a:lstStyle/>
          <a:p>
            <a:r>
              <a:rPr lang="fr-BE" smtClean="0"/>
              <a:t> </a:t>
            </a:r>
            <a:fld id="{30A9230E-FFBB-4CCB-ABD7-198084EDE768}" type="slidenum">
              <a:rPr lang="fr-BE" smtClean="0"/>
              <a:pPr/>
              <a:t>6</a:t>
            </a:fld>
            <a:r>
              <a:rPr lang="fr-BE" smtClean="0"/>
              <a:t> </a:t>
            </a:r>
            <a:endParaRPr lang="fr-BE" dirty="0"/>
          </a:p>
        </p:txBody>
      </p:sp>
    </p:spTree>
    <p:extLst>
      <p:ext uri="{BB962C8B-B14F-4D97-AF65-F5344CB8AC3E}">
        <p14:creationId xmlns:p14="http://schemas.microsoft.com/office/powerpoint/2010/main" val="1860470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3" name="Rectangle 5"/>
          <p:cNvSpPr>
            <a:spLocks noGrp="1" noChangeArrowheads="1"/>
          </p:cNvSpPr>
          <p:nvPr>
            <p:ph idx="1"/>
          </p:nvPr>
        </p:nvSpPr>
        <p:spPr/>
        <p:txBody>
          <a:bodyPr>
            <a:normAutofit lnSpcReduction="10000"/>
          </a:bodyPr>
          <a:lstStyle/>
          <a:p>
            <a:r>
              <a:rPr lang="en-GB" altLang="nl-BE" dirty="0" smtClean="0"/>
              <a:t>entity</a:t>
            </a:r>
          </a:p>
          <a:p>
            <a:pPr lvl="1"/>
            <a:r>
              <a:rPr lang="en-GB" altLang="nl-BE" dirty="0" smtClean="0"/>
              <a:t>someone or something that has to be identified</a:t>
            </a:r>
          </a:p>
          <a:p>
            <a:pPr lvl="1"/>
            <a:r>
              <a:rPr lang="en-GB" altLang="nl-BE" dirty="0" smtClean="0"/>
              <a:t>e.g. a physical person, a company, a computer application, …</a:t>
            </a:r>
          </a:p>
          <a:p>
            <a:endParaRPr lang="en-GB" altLang="nl-BE" dirty="0" smtClean="0"/>
          </a:p>
          <a:p>
            <a:r>
              <a:rPr lang="en-GB" altLang="nl-BE" dirty="0" smtClean="0"/>
              <a:t>attribute</a:t>
            </a:r>
          </a:p>
          <a:p>
            <a:pPr lvl="1"/>
            <a:r>
              <a:rPr lang="en-GB" altLang="nl-BE" dirty="0" smtClean="0"/>
              <a:t>a piece of information about an entity</a:t>
            </a:r>
          </a:p>
          <a:p>
            <a:endParaRPr lang="en-GB" altLang="nl-BE" dirty="0" smtClean="0"/>
          </a:p>
          <a:p>
            <a:r>
              <a:rPr lang="en-GB" altLang="nl-BE" dirty="0" smtClean="0"/>
              <a:t>identity</a:t>
            </a:r>
          </a:p>
          <a:p>
            <a:pPr lvl="1"/>
            <a:r>
              <a:rPr lang="en-GB" altLang="nl-BE" dirty="0" smtClean="0"/>
              <a:t>a number or a set of attributes of an entity that allows to know precisely who or what the entity is</a:t>
            </a:r>
          </a:p>
          <a:p>
            <a:pPr lvl="1"/>
            <a:r>
              <a:rPr lang="en-GB" altLang="nl-BE" dirty="0" smtClean="0"/>
              <a:t>an entity has only one identity, but this identity can be determined by several numbers or sets of attributes</a:t>
            </a:r>
            <a:endParaRPr lang="en-GB" altLang="nl-BE" dirty="0"/>
          </a:p>
        </p:txBody>
      </p:sp>
      <p:sp>
        <p:nvSpPr>
          <p:cNvPr id="529412" name="Rectangle 4"/>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7</a:t>
            </a:fld>
            <a:r>
              <a:rPr lang="fr-BE" smtClean="0"/>
              <a:t> </a:t>
            </a:r>
            <a:endParaRPr lang="fr-BE" dirty="0"/>
          </a:p>
        </p:txBody>
      </p:sp>
    </p:spTree>
    <p:extLst>
      <p:ext uri="{BB962C8B-B14F-4D97-AF65-F5344CB8AC3E}">
        <p14:creationId xmlns:p14="http://schemas.microsoft.com/office/powerpoint/2010/main" val="144121645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1" name="Rectangle 3"/>
          <p:cNvSpPr>
            <a:spLocks noGrp="1" noChangeArrowheads="1"/>
          </p:cNvSpPr>
          <p:nvPr>
            <p:ph idx="1"/>
          </p:nvPr>
        </p:nvSpPr>
        <p:spPr/>
        <p:txBody>
          <a:bodyPr/>
          <a:lstStyle/>
          <a:p>
            <a:r>
              <a:rPr lang="en-GB" altLang="nl-BE" dirty="0" smtClean="0"/>
              <a:t>characteristic</a:t>
            </a:r>
          </a:p>
          <a:p>
            <a:pPr lvl="1"/>
            <a:r>
              <a:rPr lang="en-GB" altLang="nl-BE" dirty="0" smtClean="0"/>
              <a:t>an attribute of an entity, other than an attribute determining its identity</a:t>
            </a:r>
          </a:p>
          <a:p>
            <a:pPr lvl="1"/>
            <a:r>
              <a:rPr lang="en-GB" altLang="nl-BE" dirty="0" smtClean="0"/>
              <a:t>an entity can have several characteristics</a:t>
            </a:r>
          </a:p>
          <a:p>
            <a:pPr lvl="1"/>
            <a:r>
              <a:rPr lang="en-GB" altLang="nl-BE" dirty="0" smtClean="0"/>
              <a:t>e.g. a capacity, a function, a professional qualification, ...</a:t>
            </a:r>
          </a:p>
          <a:p>
            <a:endParaRPr lang="en-GB" altLang="nl-BE" dirty="0" smtClean="0"/>
          </a:p>
          <a:p>
            <a:r>
              <a:rPr lang="en-GB" altLang="nl-BE" dirty="0" smtClean="0"/>
              <a:t>relationship</a:t>
            </a:r>
          </a:p>
          <a:p>
            <a:pPr lvl="1"/>
            <a:r>
              <a:rPr lang="en-GB" altLang="nl-BE" dirty="0" smtClean="0"/>
              <a:t>a link between two or more entities</a:t>
            </a:r>
          </a:p>
          <a:p>
            <a:pPr lvl="1"/>
            <a:r>
              <a:rPr lang="en-GB" altLang="nl-BE" dirty="0" smtClean="0"/>
              <a:t>an entity can have several relationships</a:t>
            </a:r>
          </a:p>
          <a:p>
            <a:pPr lvl="1"/>
            <a:r>
              <a:rPr lang="en-GB" altLang="nl-BE" dirty="0" smtClean="0"/>
              <a:t>e.g. a therapeutic relationship between a health care provider and a patient</a:t>
            </a:r>
            <a:endParaRPr lang="en-GB" altLang="nl-BE" dirty="0"/>
          </a:p>
        </p:txBody>
      </p:sp>
      <p:sp>
        <p:nvSpPr>
          <p:cNvPr id="544770" name="Rectangle 2"/>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8</a:t>
            </a:fld>
            <a:r>
              <a:rPr lang="fr-BE" smtClean="0"/>
              <a:t> </a:t>
            </a:r>
            <a:endParaRPr lang="fr-BE" dirty="0"/>
          </a:p>
        </p:txBody>
      </p:sp>
    </p:spTree>
    <p:extLst>
      <p:ext uri="{BB962C8B-B14F-4D97-AF65-F5344CB8AC3E}">
        <p14:creationId xmlns:p14="http://schemas.microsoft.com/office/powerpoint/2010/main" val="182911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7" name="Rectangle 5"/>
          <p:cNvSpPr>
            <a:spLocks noGrp="1" noChangeArrowheads="1"/>
          </p:cNvSpPr>
          <p:nvPr>
            <p:ph idx="1"/>
          </p:nvPr>
        </p:nvSpPr>
        <p:spPr/>
        <p:txBody>
          <a:bodyPr/>
          <a:lstStyle/>
          <a:p>
            <a:r>
              <a:rPr lang="en-GB" altLang="nl-BE" dirty="0" smtClean="0"/>
              <a:t>mandate</a:t>
            </a:r>
          </a:p>
          <a:p>
            <a:pPr lvl="1"/>
            <a:r>
              <a:rPr lang="en-GB" altLang="nl-BE" dirty="0" smtClean="0"/>
              <a:t>a right granted by an identified entity to another identified entity to perform well-defined legal actions in her name and for her account</a:t>
            </a:r>
          </a:p>
          <a:p>
            <a:pPr lvl="1"/>
            <a:r>
              <a:rPr lang="en-GB" altLang="nl-BE" dirty="0" smtClean="0"/>
              <a:t>an entity can have several mandates</a:t>
            </a:r>
          </a:p>
          <a:p>
            <a:endParaRPr lang="en-GB" altLang="nl-BE" dirty="0" smtClean="0"/>
          </a:p>
          <a:p>
            <a:r>
              <a:rPr lang="en-GB" altLang="nl-BE" dirty="0" smtClean="0"/>
              <a:t>registration</a:t>
            </a:r>
          </a:p>
          <a:p>
            <a:pPr lvl="1"/>
            <a:r>
              <a:rPr lang="en-GB" altLang="nl-BE" dirty="0" smtClean="0"/>
              <a:t>the process of determining the identity, a characteristic, a relationship or a mandate of an entity with sufficient certainty</a:t>
            </a:r>
          </a:p>
          <a:p>
            <a:pPr lvl="1"/>
            <a:r>
              <a:rPr lang="en-GB" altLang="nl-BE" dirty="0" smtClean="0"/>
              <a:t>before putting at the disposal means by which the identity can be authenticated, or the characteristic, the relationship or the mandate can be verified</a:t>
            </a:r>
            <a:endParaRPr lang="en-GB" altLang="nl-BE" dirty="0"/>
          </a:p>
        </p:txBody>
      </p:sp>
      <p:sp>
        <p:nvSpPr>
          <p:cNvPr id="530436" name="Rectangle 4"/>
          <p:cNvSpPr>
            <a:spLocks noGrp="1" noChangeArrowheads="1"/>
          </p:cNvSpPr>
          <p:nvPr>
            <p:ph type="title"/>
          </p:nvPr>
        </p:nvSpPr>
        <p:spPr/>
        <p:txBody>
          <a:bodyPr/>
          <a:lstStyle/>
          <a:p>
            <a:r>
              <a:rPr lang="en-GB" altLang="nl-BE" dirty="0" smtClean="0"/>
              <a:t>Conceptual framework IUAM</a:t>
            </a:r>
            <a:endParaRPr lang="en-GB" altLang="nl-BE" dirty="0"/>
          </a:p>
        </p:txBody>
      </p:sp>
      <p:sp>
        <p:nvSpPr>
          <p:cNvPr id="2" name="Tijdelijke aanduiding voor dianummer 1"/>
          <p:cNvSpPr>
            <a:spLocks noGrp="1"/>
          </p:cNvSpPr>
          <p:nvPr>
            <p:ph type="sldNum" sz="quarter" idx="4"/>
          </p:nvPr>
        </p:nvSpPr>
        <p:spPr/>
        <p:txBody>
          <a:bodyPr/>
          <a:lstStyle/>
          <a:p>
            <a:r>
              <a:rPr lang="fr-BE" smtClean="0"/>
              <a:t> </a:t>
            </a:r>
            <a:fld id="{30A9230E-FFBB-4CCB-ABD7-198084EDE768}" type="slidenum">
              <a:rPr lang="fr-BE" smtClean="0"/>
              <a:pPr/>
              <a:t>9</a:t>
            </a:fld>
            <a:r>
              <a:rPr lang="fr-BE" smtClean="0"/>
              <a:t> </a:t>
            </a:r>
            <a:endParaRPr lang="fr-BE" dirty="0"/>
          </a:p>
        </p:txBody>
      </p:sp>
    </p:spTree>
    <p:extLst>
      <p:ext uri="{BB962C8B-B14F-4D97-AF65-F5344CB8AC3E}">
        <p14:creationId xmlns:p14="http://schemas.microsoft.com/office/powerpoint/2010/main" val="774554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Custom 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87BE"/>
      </a:hlink>
      <a:folHlink>
        <a:srgbClr val="8DB3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14844</TotalTime>
  <Words>1688</Words>
  <Application>Microsoft Office PowerPoint</Application>
  <PresentationFormat>Breedbeeld</PresentationFormat>
  <Paragraphs>296</Paragraphs>
  <Slides>29</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29</vt:i4>
      </vt:variant>
    </vt:vector>
  </HeadingPairs>
  <TitlesOfParts>
    <vt:vector size="33" baseType="lpstr">
      <vt:lpstr>Arial</vt:lpstr>
      <vt:lpstr>Calibri</vt:lpstr>
      <vt:lpstr>Roboto</vt:lpstr>
      <vt:lpstr>2_Custom Design</vt:lpstr>
      <vt:lpstr>Need for an integrated architecture on EU level</vt:lpstr>
      <vt:lpstr>Several EC digital programs</vt:lpstr>
      <vt:lpstr>Need for an integrated architecture</vt:lpstr>
      <vt:lpstr>Digital wallet: an umbrella term</vt:lpstr>
      <vt:lpstr>Common conceptual framework in order to avoid confusion</vt:lpstr>
      <vt:lpstr>Distinction between IUAM and storage</vt:lpstr>
      <vt:lpstr>Conceptual framework IUAM</vt:lpstr>
      <vt:lpstr>Conceptual framework IUAM</vt:lpstr>
      <vt:lpstr>Conceptual framework IUAM</vt:lpstr>
      <vt:lpstr>Conceptual framework IUAM</vt:lpstr>
      <vt:lpstr>Conceptual framework IUAM</vt:lpstr>
      <vt:lpstr>Conceptual framework IUAM</vt:lpstr>
      <vt:lpstr>Conceptual framework storage</vt:lpstr>
      <vt:lpstr>Conceptual framework storage</vt:lpstr>
      <vt:lpstr>Concrete needs</vt:lpstr>
      <vt:lpstr>Clear positioning of components in relation to each other</vt:lpstr>
      <vt:lpstr>Basic principles</vt:lpstr>
      <vt:lpstr>Identity, user and access management according to the international standard XACML</vt:lpstr>
      <vt:lpstr>Functional requirements</vt:lpstr>
      <vt:lpstr>IUAM: objectives to be reached</vt:lpstr>
      <vt:lpstr>User expectations</vt:lpstr>
      <vt:lpstr>Critical success factors</vt:lpstr>
      <vt:lpstr>Identification number</vt:lpstr>
      <vt:lpstr>Policy Enforcement Model (XACML)</vt:lpstr>
      <vt:lpstr>Policy Enforcement Point (PEP)</vt:lpstr>
      <vt:lpstr>Policy Decision Point (PDP)</vt:lpstr>
      <vt:lpstr>Policy Administration Point (PAP)</vt:lpstr>
      <vt:lpstr>Policy Information Point (PIP)</vt:lpstr>
      <vt:lpstr>Transborder aspects</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FRRO</cp:lastModifiedBy>
  <cp:revision>1081</cp:revision>
  <cp:lastPrinted>2017-12-08T10:25:32Z</cp:lastPrinted>
  <dcterms:created xsi:type="dcterms:W3CDTF">2013-03-05T07:37:33Z</dcterms:created>
  <dcterms:modified xsi:type="dcterms:W3CDTF">2022-05-04T10:00:16Z</dcterms:modified>
</cp:coreProperties>
</file>