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7" r:id="rId1"/>
  </p:sldMasterIdLst>
  <p:notesMasterIdLst>
    <p:notesMasterId r:id="rId18"/>
  </p:notesMasterIdLst>
  <p:handoutMasterIdLst>
    <p:handoutMasterId r:id="rId19"/>
  </p:handoutMasterIdLst>
  <p:sldIdLst>
    <p:sldId id="1337" r:id="rId2"/>
    <p:sldId id="1350" r:id="rId3"/>
    <p:sldId id="1338" r:id="rId4"/>
    <p:sldId id="1339" r:id="rId5"/>
    <p:sldId id="1327" r:id="rId6"/>
    <p:sldId id="1340" r:id="rId7"/>
    <p:sldId id="1341" r:id="rId8"/>
    <p:sldId id="1342" r:id="rId9"/>
    <p:sldId id="1343" r:id="rId10"/>
    <p:sldId id="1344" r:id="rId11"/>
    <p:sldId id="1345" r:id="rId12"/>
    <p:sldId id="1347" r:id="rId13"/>
    <p:sldId id="1346" r:id="rId14"/>
    <p:sldId id="1349" r:id="rId15"/>
    <p:sldId id="1348" r:id="rId16"/>
    <p:sldId id="1351" r:id="rId17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anky Vanhauwaert" initials="FV" lastIdx="4" clrIdx="0">
    <p:extLst>
      <p:ext uri="{19B8F6BF-5375-455C-9EA6-DF929625EA0E}">
        <p15:presenceInfo xmlns:p15="http://schemas.microsoft.com/office/powerpoint/2012/main" userId="S-1-5-21-136122031-3198374591-1304894904-11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7BE"/>
    <a:srgbClr val="005B85"/>
    <a:srgbClr val="0099D6"/>
    <a:srgbClr val="0082BE"/>
    <a:srgbClr val="0082B8"/>
    <a:srgbClr val="0082B4"/>
    <a:srgbClr val="0082AE"/>
    <a:srgbClr val="0078AE"/>
    <a:srgbClr val="0A78AE"/>
    <a:srgbClr val="0078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27" autoAdjust="0"/>
  </p:normalViewPr>
  <p:slideViewPr>
    <p:cSldViewPr>
      <p:cViewPr varScale="1">
        <p:scale>
          <a:sx n="100" d="100"/>
          <a:sy n="100" d="100"/>
        </p:scale>
        <p:origin x="114" y="21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670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4386"/>
    </p:cViewPr>
  </p:sorterViewPr>
  <p:notesViewPr>
    <p:cSldViewPr>
      <p:cViewPr varScale="1">
        <p:scale>
          <a:sx n="82" d="100"/>
          <a:sy n="82" d="100"/>
        </p:scale>
        <p:origin x="388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k Robben" userId="3deeb048-ca6d-4c4f-beb6-de10fb9e0654" providerId="ADAL" clId="{AAFB1B87-F64C-4170-9290-E9B2C70F3E2F}"/>
    <pc:docChg chg="custSel modSld">
      <pc:chgData name="Frank Robben" userId="3deeb048-ca6d-4c4f-beb6-de10fb9e0654" providerId="ADAL" clId="{AAFB1B87-F64C-4170-9290-E9B2C70F3E2F}" dt="2025-04-22T06:33:38.707" v="29" actId="6549"/>
      <pc:docMkLst>
        <pc:docMk/>
      </pc:docMkLst>
      <pc:sldChg chg="modSp mod">
        <pc:chgData name="Frank Robben" userId="3deeb048-ca6d-4c4f-beb6-de10fb9e0654" providerId="ADAL" clId="{AAFB1B87-F64C-4170-9290-E9B2C70F3E2F}" dt="2025-04-22T06:33:38.707" v="29" actId="6549"/>
        <pc:sldMkLst>
          <pc:docMk/>
          <pc:sldMk cId="3718137078" sldId="1350"/>
        </pc:sldMkLst>
        <pc:spChg chg="mod">
          <ac:chgData name="Frank Robben" userId="3deeb048-ca6d-4c4f-beb6-de10fb9e0654" providerId="ADAL" clId="{AAFB1B87-F64C-4170-9290-E9B2C70F3E2F}" dt="2025-04-22T06:33:38.707" v="29" actId="6549"/>
          <ac:spMkLst>
            <pc:docMk/>
            <pc:sldMk cId="3718137078" sldId="1350"/>
            <ac:spMk id="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9963A8-760C-486B-97D3-9A1A32343ACB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2455AD-D708-4BED-A8DD-C24DB34DEF0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7837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472D4DB-24C3-43B8-8E4A-324AA65BA7B2}" type="datetimeFigureOut">
              <a:rPr lang="en-US"/>
              <a:pPr>
                <a:defRPr/>
              </a:pPr>
              <a:t>4/22/2025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9A4C6B6-9186-44B6-AEB1-8528D7C6E6E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8395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A4C6B6-9186-44B6-AEB1-8528D7C6E6E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79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2160" y="1265211"/>
            <a:ext cx="10363200" cy="14700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87BE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fr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00875" y="2774426"/>
            <a:ext cx="8534400" cy="89596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fr-BE" dirty="0"/>
          </a:p>
        </p:txBody>
      </p:sp>
      <p:grpSp>
        <p:nvGrpSpPr>
          <p:cNvPr id="6" name="Group 11"/>
          <p:cNvGrpSpPr>
            <a:grpSpLocks/>
          </p:cNvGrpSpPr>
          <p:nvPr userDrawn="1"/>
        </p:nvGrpSpPr>
        <p:grpSpPr bwMode="auto">
          <a:xfrm>
            <a:off x="6888085" y="3068967"/>
            <a:ext cx="5571706" cy="2800767"/>
            <a:chOff x="4496908" y="2676525"/>
            <a:chExt cx="4178780" cy="2802021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6909" y="3629091"/>
              <a:ext cx="290933" cy="390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6908" y="4151911"/>
              <a:ext cx="307724" cy="390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/>
            <p:cNvSpPr txBox="1">
              <a:spLocks noChangeArrowheads="1"/>
            </p:cNvSpPr>
            <p:nvPr userDrawn="1"/>
          </p:nvSpPr>
          <p:spPr bwMode="auto">
            <a:xfrm>
              <a:off x="4787900" y="2676525"/>
              <a:ext cx="3887788" cy="28020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defRPr/>
              </a:pPr>
              <a:endParaRPr lang="fr-BE" altLang="en-US" sz="1600" dirty="0">
                <a:solidFill>
                  <a:srgbClr val="0D0D0D"/>
                </a:solidFill>
                <a:latin typeface="+mn-lt"/>
                <a:cs typeface="Arial" pitchFamily="34" charset="0"/>
              </a:endParaRPr>
            </a:p>
            <a:p>
              <a:pPr>
                <a:defRPr/>
              </a:pPr>
              <a:endParaRPr lang="fr-BE" altLang="en-US" sz="1600" dirty="0">
                <a:solidFill>
                  <a:srgbClr val="0D0D0D"/>
                </a:solidFill>
                <a:latin typeface="+mn-lt"/>
                <a:cs typeface="Arial" pitchFamily="34" charset="0"/>
              </a:endParaRPr>
            </a:p>
            <a:p>
              <a:pPr>
                <a:defRPr/>
              </a:pPr>
              <a:endParaRPr lang="fr-BE" altLang="en-US" sz="1600" dirty="0">
                <a:solidFill>
                  <a:srgbClr val="0D0D0D"/>
                </a:solidFill>
                <a:latin typeface="+mn-lt"/>
                <a:cs typeface="Arial" pitchFamily="34" charset="0"/>
              </a:endParaRPr>
            </a:p>
            <a:p>
              <a:pPr>
                <a:defRPr/>
              </a:pPr>
              <a:endParaRPr lang="fr-BE" altLang="en-US" sz="1600" dirty="0">
                <a:solidFill>
                  <a:srgbClr val="0D0D0D"/>
                </a:solidFill>
                <a:latin typeface="+mn-lt"/>
                <a:cs typeface="Arial" pitchFamily="34" charset="0"/>
              </a:endParaRPr>
            </a:p>
            <a:p>
              <a:pPr>
                <a:defRPr/>
              </a:pPr>
              <a:r>
                <a:rPr lang="fr-BE" altLang="en-US" sz="1600" dirty="0">
                  <a:latin typeface="+mn-lt"/>
                  <a:cs typeface="Arial" pitchFamily="34" charset="0"/>
                </a:rPr>
                <a:t>frank.robben@mail.fgov.be </a:t>
              </a:r>
            </a:p>
            <a:p>
              <a:pPr>
                <a:defRPr/>
              </a:pPr>
              <a:endParaRPr lang="fr-BE" altLang="en-US" sz="1600" dirty="0">
                <a:latin typeface="+mn-lt"/>
                <a:cs typeface="Arial" pitchFamily="34" charset="0"/>
                <a:sym typeface="Arial" pitchFamily="34" charset="0"/>
              </a:endParaRPr>
            </a:p>
            <a:p>
              <a:pPr>
                <a:defRPr/>
              </a:pPr>
              <a:r>
                <a:rPr lang="fr-BE" altLang="en-US" sz="1600" dirty="0">
                  <a:latin typeface="+mn-lt"/>
                  <a:cs typeface="Arial" pitchFamily="34" charset="0"/>
                  <a:sym typeface="Arial" pitchFamily="34" charset="0"/>
                </a:rPr>
                <a:t>@FrRobben</a:t>
              </a:r>
            </a:p>
            <a:p>
              <a:pPr>
                <a:defRPr/>
              </a:pPr>
              <a:endParaRPr lang="fr-BE" altLang="en-US" sz="1600" dirty="0">
                <a:latin typeface="+mn-lt"/>
                <a:cs typeface="Arial" pitchFamily="34" charset="0"/>
                <a:sym typeface="Arial" pitchFamily="34" charset="0"/>
              </a:endParaRP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BE" altLang="en-US" sz="1600" kern="1200" dirty="0">
                  <a:solidFill>
                    <a:schemeClr val="tx1"/>
                  </a:solidFill>
                  <a:latin typeface="+mn-lt"/>
                  <a:ea typeface="+mn-ea"/>
                  <a:cs typeface="Arial" pitchFamily="34" charset="0"/>
                  <a:sym typeface="Arial" pitchFamily="34" charset="0"/>
                </a:rPr>
                <a:t>https://www.frankrobben.be</a:t>
              </a:r>
              <a:endParaRPr lang="fr-BE" altLang="en-US" sz="1600" kern="1200" dirty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endParaRPr>
            </a:p>
            <a:p>
              <a:pPr>
                <a:defRPr/>
              </a:pPr>
              <a:r>
                <a:rPr lang="nl-BE" altLang="en-US" sz="1600" dirty="0">
                  <a:latin typeface="+mn-lt"/>
                  <a:cs typeface="Arial" pitchFamily="34" charset="0"/>
                  <a:sym typeface="Arial" pitchFamily="34" charset="0"/>
                </a:rPr>
                <a:t>https://www.ksz.fgov.be</a:t>
              </a:r>
              <a:endParaRPr lang="fr-BE" altLang="en-US" sz="1600" dirty="0">
                <a:latin typeface="+mn-lt"/>
                <a:cs typeface="Arial" pitchFamily="34" charset="0"/>
                <a:sym typeface="Arial" pitchFamily="34" charset="0"/>
              </a:endParaRPr>
            </a:p>
            <a:p>
              <a:pPr>
                <a:defRPr/>
              </a:pPr>
              <a:r>
                <a:rPr lang="fr-BE" altLang="en-US" sz="1600" dirty="0">
                  <a:latin typeface="+mn-lt"/>
                  <a:cs typeface="Arial" pitchFamily="34" charset="0"/>
                  <a:sym typeface="Arial" pitchFamily="34" charset="0"/>
                </a:rPr>
                <a:t>https://www.ehealth.fgov.be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734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44FB23A-EE64-45C6-8B09-666D0E8AFA07}" type="slidenum">
              <a:rPr lang="en-GB" altLang="nl-BE"/>
              <a:pPr/>
              <a:t>‹nr.›</a:t>
            </a:fld>
            <a:endParaRPr lang="en-GB" altLang="nl-BE"/>
          </a:p>
        </p:txBody>
      </p:sp>
    </p:spTree>
    <p:extLst>
      <p:ext uri="{BB962C8B-B14F-4D97-AF65-F5344CB8AC3E}">
        <p14:creationId xmlns:p14="http://schemas.microsoft.com/office/powerpoint/2010/main" val="2335406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fr-B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" y="6536343"/>
            <a:ext cx="1115415" cy="216000"/>
          </a:xfrm>
          <a:prstGeom prst="rect">
            <a:avLst/>
          </a:prstGeom>
        </p:spPr>
        <p:txBody>
          <a:bodyPr/>
          <a:lstStyle/>
          <a:p>
            <a:r>
              <a:rPr lang="nl-BE"/>
              <a:t>11/04/2022</a:t>
            </a:r>
            <a:endParaRPr lang="nl-B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212454" y="6536343"/>
            <a:ext cx="9876100" cy="216000"/>
          </a:xfrm>
          <a:prstGeom prst="rect">
            <a:avLst/>
          </a:prstGeom>
        </p:spPr>
        <p:txBody>
          <a:bodyPr/>
          <a:lstStyle/>
          <a:p>
            <a:endParaRPr lang="nl-B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152759" y="6536343"/>
            <a:ext cx="642189" cy="216000"/>
          </a:xfrm>
          <a:prstGeom prst="rect">
            <a:avLst/>
          </a:prstGeom>
        </p:spPr>
        <p:txBody>
          <a:bodyPr/>
          <a:lstStyle/>
          <a:p>
            <a:fld id="{13B540AB-6939-4937-A918-1D15FF1C7CE3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527381" y="1052736"/>
            <a:ext cx="11664619" cy="54726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62946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- 2 col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73C9B24-F1A3-7C43-9D8C-114820AF1796}"/>
              </a:ext>
            </a:extLst>
          </p:cNvPr>
          <p:cNvSpPr/>
          <p:nvPr userDrawn="1"/>
        </p:nvSpPr>
        <p:spPr>
          <a:xfrm>
            <a:off x="-1" y="0"/>
            <a:ext cx="12192001" cy="1219200"/>
          </a:xfrm>
          <a:prstGeom prst="rect">
            <a:avLst/>
          </a:prstGeom>
          <a:gradFill>
            <a:gsLst>
              <a:gs pos="100000">
                <a:srgbClr val="0C6EAA"/>
              </a:gs>
              <a:gs pos="10000">
                <a:srgbClr val="4BA0D2"/>
              </a:gs>
            </a:gsLst>
            <a:lin ang="0" scaled="0"/>
          </a:gra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9" name="Content Placeholder 14">
            <a:extLst>
              <a:ext uri="{FF2B5EF4-FFF2-40B4-BE49-F238E27FC236}">
                <a16:creationId xmlns:a16="http://schemas.microsoft.com/office/drawing/2014/main" id="{5CB5A0A6-E63B-BC41-8540-D1E4EA5237ED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99012" y="1379913"/>
            <a:ext cx="11371950" cy="5255487"/>
          </a:xfrm>
        </p:spPr>
        <p:txBody>
          <a:bodyPr>
            <a:normAutofit/>
          </a:bodyPr>
          <a:lstStyle>
            <a:lvl1pPr marL="342900" indent="-342900">
              <a:lnSpc>
                <a:spcPct val="100000"/>
              </a:lnSpc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+mn-lt"/>
                <a:ea typeface="Roboto" panose="02000000000000000000" pitchFamily="2" charset="0"/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BA2CD1E3-FD4F-0743-AAEC-069ECD9D1E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9435" y="17927"/>
            <a:ext cx="11431526" cy="112955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Two column layout — option 1 left image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0C467AD2-1A83-534E-A2AD-35C51302E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27761" y="6270275"/>
            <a:ext cx="2743200" cy="365125"/>
          </a:xfrm>
          <a:prstGeom prst="rect">
            <a:avLst/>
          </a:prstGeom>
        </p:spPr>
        <p:txBody>
          <a:bodyPr/>
          <a:lstStyle/>
          <a:p>
            <a:fld id="{D45B42A2-12DC-D04A-88D3-A93CC82DF34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3049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- 2 col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73C9B24-F1A3-7C43-9D8C-114820AF1796}"/>
              </a:ext>
            </a:extLst>
          </p:cNvPr>
          <p:cNvSpPr/>
          <p:nvPr userDrawn="1"/>
        </p:nvSpPr>
        <p:spPr>
          <a:xfrm>
            <a:off x="-1" y="0"/>
            <a:ext cx="12192001" cy="1219200"/>
          </a:xfrm>
          <a:prstGeom prst="rect">
            <a:avLst/>
          </a:prstGeom>
          <a:gradFill>
            <a:gsLst>
              <a:gs pos="100000">
                <a:srgbClr val="0C6EAA"/>
              </a:gs>
              <a:gs pos="10000">
                <a:srgbClr val="4BA0D2"/>
              </a:gs>
            </a:gsLst>
            <a:lin ang="0" scaled="0"/>
          </a:gra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9" name="Content Placeholder 14">
            <a:extLst>
              <a:ext uri="{FF2B5EF4-FFF2-40B4-BE49-F238E27FC236}">
                <a16:creationId xmlns:a16="http://schemas.microsoft.com/office/drawing/2014/main" id="{5CB5A0A6-E63B-BC41-8540-D1E4EA5237ED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99012" y="1379913"/>
            <a:ext cx="5258304" cy="5255487"/>
          </a:xfrm>
        </p:spPr>
        <p:txBody>
          <a:bodyPr>
            <a:normAutofit/>
          </a:bodyPr>
          <a:lstStyle>
            <a:lvl1pPr marL="342900" indent="-342900">
              <a:lnSpc>
                <a:spcPct val="100000"/>
              </a:lnSpc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+mn-lt"/>
                <a:ea typeface="Roboto" panose="02000000000000000000" pitchFamily="2" charset="0"/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BA2CD1E3-FD4F-0743-AAEC-069ECD9D1E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9435" y="17927"/>
            <a:ext cx="11431526" cy="112955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Two column layout — option 1 left image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0C467AD2-1A83-534E-A2AD-35C51302E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27761" y="6270275"/>
            <a:ext cx="2743200" cy="365125"/>
          </a:xfrm>
          <a:prstGeom prst="rect">
            <a:avLst/>
          </a:prstGeom>
        </p:spPr>
        <p:txBody>
          <a:bodyPr/>
          <a:lstStyle/>
          <a:p>
            <a:fld id="{D45B42A2-12DC-D04A-88D3-A93CC82DF348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6" name="Content Placeholder 14">
            <a:extLst>
              <a:ext uri="{FF2B5EF4-FFF2-40B4-BE49-F238E27FC236}">
                <a16:creationId xmlns:a16="http://schemas.microsoft.com/office/drawing/2014/main" id="{5CB5A0A6-E63B-BC41-8540-D1E4EA5237ED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563170" y="1379912"/>
            <a:ext cx="5284703" cy="5255487"/>
          </a:xfrm>
        </p:spPr>
        <p:txBody>
          <a:bodyPr>
            <a:normAutofit/>
          </a:bodyPr>
          <a:lstStyle>
            <a:lvl1pPr marL="342900" indent="-342900">
              <a:lnSpc>
                <a:spcPct val="100000"/>
              </a:lnSpc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+mn-lt"/>
                <a:ea typeface="Roboto" panose="02000000000000000000" pitchFamily="2" charset="0"/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228628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AFA70F-03F4-4D4E-A5C5-EE63CE3EF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5EF3448D-335B-449E-969C-6986F9DBC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/>
              <a:t>11/04/2022</a:t>
            </a:r>
            <a:endParaRPr lang="en-GB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A095724-B204-49DD-8AE2-B00B352B7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5D72384-542B-4279-98EB-DD1B825A8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BE6AC-3039-4459-AC3A-B69D2D841C7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54826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uss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4"/>
          <p:cNvSpPr txBox="1">
            <a:spLocks noChangeArrowheads="1"/>
          </p:cNvSpPr>
          <p:nvPr userDrawn="1"/>
        </p:nvSpPr>
        <p:spPr bwMode="auto">
          <a:xfrm>
            <a:off x="573618" y="1662114"/>
            <a:ext cx="11044767" cy="2308225"/>
          </a:xfrm>
          <a:prstGeom prst="rect">
            <a:avLst/>
          </a:prstGeom>
          <a:noFill/>
          <a:ln w="9525">
            <a:solidFill>
              <a:srgbClr val="0087B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nl-BE" altLang="en-US" sz="4800">
              <a:solidFill>
                <a:srgbClr val="0087BE"/>
              </a:solidFill>
            </a:endParaRPr>
          </a:p>
          <a:p>
            <a:pPr algn="ctr" eaLnBrk="1" hangingPunct="1">
              <a:defRPr/>
            </a:pPr>
            <a:endParaRPr lang="nl-BE" altLang="en-US" sz="4800">
              <a:solidFill>
                <a:srgbClr val="0087BE"/>
              </a:solidFill>
            </a:endParaRPr>
          </a:p>
          <a:p>
            <a:pPr algn="ctr" eaLnBrk="1" hangingPunct="1">
              <a:defRPr/>
            </a:pPr>
            <a:endParaRPr lang="nl-BE" altLang="en-US" sz="4800">
              <a:solidFill>
                <a:srgbClr val="0087B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6DDCB-4F40-4F8C-A2FE-269D135B5A13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73618" y="1662115"/>
            <a:ext cx="11044767" cy="2308224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lang="fr-BE" sz="3599" kern="1200" dirty="0">
                <a:solidFill>
                  <a:srgbClr val="0087BE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933828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052736"/>
            <a:ext cx="10972800" cy="5256584"/>
          </a:xfrm>
          <a:prstGeom prst="rect">
            <a:avLst/>
          </a:prstGeom>
        </p:spPr>
        <p:txBody>
          <a:bodyPr/>
          <a:lstStyle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BE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91360" y="645334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 dirty="0"/>
              <a:t> </a:t>
            </a:r>
            <a:fld id="{30A9230E-FFBB-4CCB-ABD7-198084EDE768}" type="slidenum">
              <a:rPr lang="fr-BE" smtClean="0"/>
              <a:pPr/>
              <a:t>‹nr.›</a:t>
            </a:fld>
            <a:r>
              <a:rPr lang="fr-BE" dirty="0"/>
              <a:t> </a:t>
            </a:r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191344" y="0"/>
            <a:ext cx="11809312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175039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without 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35360" y="980729"/>
            <a:ext cx="5661157" cy="5328596"/>
          </a:xfrm>
          <a:prstGeom prst="rect">
            <a:avLst/>
          </a:prstGeom>
        </p:spPr>
        <p:txBody>
          <a:bodyPr/>
          <a:lstStyle>
            <a:lvl1pPr marL="228600" indent="-228600">
              <a:defRPr sz="2000"/>
            </a:lvl1pPr>
            <a:lvl2pPr marL="457200" indent="-228600">
              <a:spcBef>
                <a:spcPts val="600"/>
              </a:spcBef>
              <a:defRPr sz="1800"/>
            </a:lvl2pPr>
            <a:lvl3pPr marL="685800" indent="-228600">
              <a:spcBef>
                <a:spcPts val="600"/>
              </a:spcBef>
              <a:defRPr sz="1600"/>
            </a:lvl3pPr>
            <a:lvl4pPr marL="914400" indent="-228600">
              <a:spcBef>
                <a:spcPts val="600"/>
              </a:spcBef>
              <a:defRPr sz="1600"/>
            </a:lvl4pPr>
            <a:lvl5pPr marL="1143000" indent="-228600">
              <a:spcBef>
                <a:spcPts val="600"/>
              </a:spcBef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BE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93371" y="980730"/>
            <a:ext cx="5663274" cy="5317708"/>
          </a:xfrm>
          <a:prstGeom prst="rect">
            <a:avLst/>
          </a:prstGeom>
        </p:spPr>
        <p:txBody>
          <a:bodyPr/>
          <a:lstStyle>
            <a:lvl1pPr marL="228600" indent="-228600">
              <a:defRPr sz="2000"/>
            </a:lvl1pPr>
            <a:lvl2pPr marL="457200" indent="-228600">
              <a:spcBef>
                <a:spcPts val="600"/>
              </a:spcBef>
              <a:defRPr sz="1800"/>
            </a:lvl2pPr>
            <a:lvl3pPr marL="685800" indent="-228600">
              <a:spcBef>
                <a:spcPts val="600"/>
              </a:spcBef>
              <a:defRPr sz="1600"/>
            </a:lvl3pPr>
            <a:lvl4pPr marL="914400" indent="-228600">
              <a:spcBef>
                <a:spcPts val="600"/>
              </a:spcBef>
              <a:defRPr sz="1600"/>
            </a:lvl4pPr>
            <a:lvl5pPr marL="1143000" indent="-228600">
              <a:spcBef>
                <a:spcPts val="600"/>
              </a:spcBef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BE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691360" y="645334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9230E-FFBB-4CCB-ABD7-198084EDE768}" type="slidenum">
              <a:rPr lang="fr-BE" smtClean="0"/>
              <a:pPr/>
              <a:t>‹nr.›</a:t>
            </a:fld>
            <a:endParaRPr lang="fr-BE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191344" y="0"/>
            <a:ext cx="11809312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532019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91360" y="645334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 dirty="0"/>
              <a:t> </a:t>
            </a:r>
            <a:fld id="{30A9230E-FFBB-4CCB-ABD7-198084EDE768}" type="slidenum">
              <a:rPr lang="fr-BE" smtClean="0"/>
              <a:pPr/>
              <a:t>‹nr.›</a:t>
            </a:fld>
            <a:r>
              <a:rPr lang="fr-BE" dirty="0"/>
              <a:t> </a:t>
            </a:r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191344" y="0"/>
            <a:ext cx="11809312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054844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91360" y="645334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 dirty="0"/>
              <a:t> </a:t>
            </a:r>
            <a:fld id="{30A9230E-FFBB-4CCB-ABD7-198084EDE768}" type="slidenum">
              <a:rPr lang="fr-BE" smtClean="0"/>
              <a:pPr/>
              <a:t>‹nr.›</a:t>
            </a:fld>
            <a:r>
              <a:rPr lang="fr-BE" dirty="0"/>
              <a:t> 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10719" y="836712"/>
            <a:ext cx="12162462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881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fr.hdyo.org/assets/ask-question-2-ce96e3e01c85a38a0d39c61cfae6d42c.jp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71464" y="908720"/>
            <a:ext cx="4626790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CC5E9-F9D9-46F9-AA92-085E1A182B77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  <p:grpSp>
        <p:nvGrpSpPr>
          <p:cNvPr id="12" name="Group 11"/>
          <p:cNvGrpSpPr>
            <a:grpSpLocks/>
          </p:cNvGrpSpPr>
          <p:nvPr userDrawn="1"/>
        </p:nvGrpSpPr>
        <p:grpSpPr bwMode="auto">
          <a:xfrm>
            <a:off x="6672064" y="1700808"/>
            <a:ext cx="4624520" cy="2800767"/>
            <a:chOff x="4406900" y="2676525"/>
            <a:chExt cx="4268788" cy="2802021"/>
          </a:xfrm>
        </p:grpSpPr>
        <p:pic>
          <p:nvPicPr>
            <p:cNvPr id="13" name="Picture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06900" y="3629091"/>
              <a:ext cx="380943" cy="390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1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3690" y="4151911"/>
              <a:ext cx="380943" cy="390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TextBox 12"/>
            <p:cNvSpPr txBox="1">
              <a:spLocks noChangeArrowheads="1"/>
            </p:cNvSpPr>
            <p:nvPr userDrawn="1"/>
          </p:nvSpPr>
          <p:spPr bwMode="auto">
            <a:xfrm>
              <a:off x="4787900" y="2676525"/>
              <a:ext cx="3887788" cy="28020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defRPr/>
              </a:pPr>
              <a:endParaRPr lang="fr-BE" altLang="en-US" sz="1600" dirty="0">
                <a:solidFill>
                  <a:srgbClr val="0D0D0D"/>
                </a:solidFill>
                <a:latin typeface="+mn-lt"/>
                <a:cs typeface="Arial" pitchFamily="34" charset="0"/>
              </a:endParaRPr>
            </a:p>
            <a:p>
              <a:pPr>
                <a:defRPr/>
              </a:pPr>
              <a:endParaRPr lang="fr-BE" altLang="en-US" sz="1600" dirty="0">
                <a:solidFill>
                  <a:srgbClr val="0D0D0D"/>
                </a:solidFill>
                <a:latin typeface="+mn-lt"/>
                <a:cs typeface="Arial" pitchFamily="34" charset="0"/>
              </a:endParaRPr>
            </a:p>
            <a:p>
              <a:pPr>
                <a:defRPr/>
              </a:pPr>
              <a:endParaRPr lang="fr-BE" altLang="en-US" sz="1600" dirty="0">
                <a:solidFill>
                  <a:srgbClr val="0D0D0D"/>
                </a:solidFill>
                <a:latin typeface="+mn-lt"/>
                <a:cs typeface="Arial" pitchFamily="34" charset="0"/>
              </a:endParaRPr>
            </a:p>
            <a:p>
              <a:pPr>
                <a:defRPr/>
              </a:pPr>
              <a:endParaRPr lang="fr-BE" altLang="en-US" sz="1600" dirty="0">
                <a:solidFill>
                  <a:srgbClr val="0D0D0D"/>
                </a:solidFill>
                <a:latin typeface="+mn-lt"/>
                <a:cs typeface="Arial" pitchFamily="34" charset="0"/>
              </a:endParaRPr>
            </a:p>
            <a:p>
              <a:pPr>
                <a:defRPr/>
              </a:pPr>
              <a:r>
                <a:rPr lang="nl-BE" sz="1600" dirty="0">
                  <a:latin typeface="+mn-lt"/>
                  <a:cs typeface="Arial" pitchFamily="34" charset="0"/>
                </a:rPr>
                <a:t>frank.robben@mail.fgov.be </a:t>
              </a:r>
            </a:p>
            <a:p>
              <a:pPr>
                <a:defRPr/>
              </a:pPr>
              <a:endParaRPr lang="fr-BE" altLang="en-US" sz="1600" dirty="0">
                <a:latin typeface="+mn-lt"/>
                <a:cs typeface="Arial" pitchFamily="34" charset="0"/>
                <a:sym typeface="Arial" pitchFamily="34" charset="0"/>
              </a:endParaRPr>
            </a:p>
            <a:p>
              <a:pPr>
                <a:defRPr/>
              </a:pPr>
              <a:r>
                <a:rPr lang="nl-BE" sz="1600" dirty="0">
                  <a:latin typeface="+mn-lt"/>
                  <a:cs typeface="Arial" pitchFamily="34" charset="0"/>
                  <a:sym typeface="Arial" pitchFamily="34" charset="0"/>
                </a:rPr>
                <a:t>@</a:t>
              </a:r>
              <a:r>
                <a:rPr lang="nl-BE" sz="1600" dirty="0" err="1">
                  <a:latin typeface="+mn-lt"/>
                  <a:cs typeface="Arial" pitchFamily="34" charset="0"/>
                  <a:sym typeface="Arial" pitchFamily="34" charset="0"/>
                </a:rPr>
                <a:t>FrRobben</a:t>
              </a:r>
              <a:endParaRPr lang="nl-BE" sz="1600" dirty="0">
                <a:latin typeface="+mn-lt"/>
                <a:cs typeface="Arial" pitchFamily="34" charset="0"/>
                <a:sym typeface="Arial" pitchFamily="34" charset="0"/>
              </a:endParaRPr>
            </a:p>
            <a:p>
              <a:pPr>
                <a:defRPr/>
              </a:pPr>
              <a:endParaRPr lang="fr-BE" altLang="en-US" sz="1600" dirty="0">
                <a:latin typeface="+mn-lt"/>
                <a:cs typeface="Arial" pitchFamily="34" charset="0"/>
                <a:sym typeface="Arial" pitchFamily="34" charset="0"/>
              </a:endParaRPr>
            </a:p>
            <a:p>
              <a:pPr>
                <a:defRPr/>
              </a:pPr>
              <a:r>
                <a:rPr lang="nl-BE" sz="1600" dirty="0">
                  <a:latin typeface="+mn-lt"/>
                  <a:cs typeface="Arial" pitchFamily="34" charset="0"/>
                  <a:sym typeface="Arial" pitchFamily="34" charset="0"/>
                </a:rPr>
                <a:t>https://www.frankrobben.be</a:t>
              </a:r>
            </a:p>
            <a:p>
              <a:pPr>
                <a:defRPr/>
              </a:pPr>
              <a:r>
                <a:rPr lang="nl-BE" sz="1600" dirty="0">
                  <a:latin typeface="+mn-lt"/>
                  <a:cs typeface="Arial" pitchFamily="34" charset="0"/>
                  <a:sym typeface="Arial" pitchFamily="34" charset="0"/>
                </a:rPr>
                <a:t>https://www.ksz.fgov.be</a:t>
              </a:r>
            </a:p>
            <a:p>
              <a:pPr>
                <a:defRPr/>
              </a:pPr>
              <a:r>
                <a:rPr lang="nl-BE" sz="1600" dirty="0">
                  <a:latin typeface="+mn-lt"/>
                  <a:cs typeface="Arial" pitchFamily="34" charset="0"/>
                  <a:sym typeface="Arial" pitchFamily="34" charset="0"/>
                </a:rPr>
                <a:t>https://www.ehealth.fgov.be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35696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68760"/>
            <a:ext cx="53848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68760"/>
            <a:ext cx="53848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623392" y="188640"/>
            <a:ext cx="10972800" cy="922114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4000" b="0">
                <a:solidFill>
                  <a:srgbClr val="0087BE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37D79-5435-4A72-95CC-13718149D69C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562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dia+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677840" y="6266287"/>
            <a:ext cx="2978827" cy="3991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C3638-A99D-674C-A789-FA84B7E5EA16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11" name="Tijdelijke aanduiding voor datum 6"/>
          <p:cNvSpPr>
            <a:spLocks noGrp="1"/>
          </p:cNvSpPr>
          <p:nvPr>
            <p:ph type="dt" sz="half" idx="2"/>
          </p:nvPr>
        </p:nvSpPr>
        <p:spPr>
          <a:xfrm>
            <a:off x="806350" y="6266287"/>
            <a:ext cx="4752805" cy="3991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BE"/>
              <a:t>11/04/2022</a:t>
            </a:r>
            <a:endParaRPr lang="nl-NL" dirty="0"/>
          </a:p>
        </p:txBody>
      </p:sp>
      <p:sp>
        <p:nvSpPr>
          <p:cNvPr id="12" name="Tijdelijke aanduiding voor titel 1"/>
          <p:cNvSpPr>
            <a:spLocks noGrp="1"/>
          </p:cNvSpPr>
          <p:nvPr>
            <p:ph type="title"/>
          </p:nvPr>
        </p:nvSpPr>
        <p:spPr>
          <a:xfrm>
            <a:off x="-1012775" y="302381"/>
            <a:ext cx="10943929" cy="604762"/>
          </a:xfrm>
          <a:prstGeom prst="roundRect">
            <a:avLst>
              <a:gd name="adj" fmla="val 50000"/>
            </a:avLst>
          </a:prstGeom>
          <a:solidFill>
            <a:srgbClr val="0F879D"/>
          </a:solidFill>
          <a:ln>
            <a:noFill/>
          </a:ln>
          <a:effectLst/>
        </p:spPr>
        <p:txBody>
          <a:bodyPr vert="horz" lIns="1296000" tIns="140400" rIns="91440" bIns="140400" rtlCol="0" anchor="ctr">
            <a:noAutofit/>
          </a:bodyPr>
          <a:lstStyle>
            <a:lvl1pPr>
              <a:defRPr sz="2800"/>
            </a:lvl1pPr>
          </a:lstStyle>
          <a:p>
            <a:r>
              <a:rPr lang="nl-BE" dirty="0"/>
              <a:t>Titelstijl van model bewerken</a:t>
            </a:r>
            <a:endParaRPr lang="nl-NL" dirty="0"/>
          </a:p>
        </p:txBody>
      </p:sp>
      <p:sp>
        <p:nvSpPr>
          <p:cNvPr id="8" name="Tijdelijke aanduiding voor grafiek 2"/>
          <p:cNvSpPr>
            <a:spLocks noGrp="1"/>
          </p:cNvSpPr>
          <p:nvPr>
            <p:ph type="chart" sz="quarter" idx="12" hasCustomPrompt="1"/>
          </p:nvPr>
        </p:nvSpPr>
        <p:spPr>
          <a:xfrm>
            <a:off x="806451" y="1335088"/>
            <a:ext cx="10598149" cy="434022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/>
            </a:lvl1pPr>
          </a:lstStyle>
          <a:p>
            <a:r>
              <a:rPr lang="nl-NL" dirty="0"/>
              <a:t>Voeg een grafiek in</a:t>
            </a:r>
          </a:p>
        </p:txBody>
      </p:sp>
    </p:spTree>
    <p:extLst>
      <p:ext uri="{BB962C8B-B14F-4D97-AF65-F5344CB8AC3E}">
        <p14:creationId xmlns:p14="http://schemas.microsoft.com/office/powerpoint/2010/main" val="3786855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45920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191344" y="0"/>
            <a:ext cx="11809312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fr-BE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609600" y="1052738"/>
            <a:ext cx="10972800" cy="5472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BE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91360" y="6525344"/>
            <a:ext cx="2844800" cy="2931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 dirty="0"/>
              <a:t> </a:t>
            </a:r>
            <a:fld id="{30A9230E-FFBB-4CCB-ABD7-198084EDE768}" type="slidenum">
              <a:rPr lang="fr-BE" smtClean="0"/>
              <a:pPr/>
              <a:t>‹nr.›</a:t>
            </a:fld>
            <a:r>
              <a:rPr lang="fr-B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65335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8" r:id="rId1"/>
    <p:sldLayoutId id="2147483909" r:id="rId2"/>
    <p:sldLayoutId id="2147483918" r:id="rId3"/>
    <p:sldLayoutId id="2147483911" r:id="rId4"/>
    <p:sldLayoutId id="2147483912" r:id="rId5"/>
    <p:sldLayoutId id="2147483902" r:id="rId6"/>
    <p:sldLayoutId id="2147483924" r:id="rId7"/>
    <p:sldLayoutId id="2147483926" r:id="rId8"/>
    <p:sldLayoutId id="2147483927" r:id="rId9"/>
    <p:sldLayoutId id="2147483928" r:id="rId10"/>
    <p:sldLayoutId id="2147483929" r:id="rId11"/>
    <p:sldLayoutId id="2147483930" r:id="rId12"/>
    <p:sldLayoutId id="2147483931" r:id="rId13"/>
    <p:sldLayoutId id="2147483932" r:id="rId14"/>
    <p:sldLayoutId id="2147483933" r:id="rId15"/>
  </p:sldLayoutIdLst>
  <p:hf hdr="0" ftr="0"/>
  <p:txStyles>
    <p:titleStyle>
      <a:lvl1pPr algn="ctr" defTabSz="914384" rtl="0" eaLnBrk="1" latinLnBrk="0" hangingPunct="1">
        <a:spcBef>
          <a:spcPct val="0"/>
        </a:spcBef>
        <a:buNone/>
        <a:defRPr sz="3599" kern="1200">
          <a:solidFill>
            <a:srgbClr val="0087BE"/>
          </a:solidFill>
          <a:latin typeface="+mn-lt"/>
          <a:ea typeface="+mj-ea"/>
          <a:cs typeface="Arial" panose="020B0604020202020204" pitchFamily="34" charset="0"/>
        </a:defRPr>
      </a:lvl1pPr>
    </p:titleStyle>
    <p:bodyStyle>
      <a:lvl1pPr marL="342894" indent="-342894" algn="l" defTabSz="914384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37" indent="-285746" algn="l" defTabSz="914384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2980" indent="-228596" algn="l" defTabSz="914384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173" indent="-228596" algn="l" defTabSz="914384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364" indent="-228596" algn="l" defTabSz="914384" rtl="0" eaLnBrk="1" latinLnBrk="0" hangingPunct="1">
        <a:spcBef>
          <a:spcPct val="20000"/>
        </a:spcBef>
        <a:buFont typeface="Arial" panose="020B0604020202020204" pitchFamily="34" charset="0"/>
        <a:buChar char="»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557" indent="-228596" algn="l" defTabSz="91438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50" indent="-228596" algn="l" defTabSz="91438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41" indent="-228596" algn="l" defTabSz="91438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33" indent="-228596" algn="l" defTabSz="91438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2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84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77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67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61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52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43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37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Informatisering</a:t>
            </a:r>
            <a:r>
              <a:rPr lang="en-GB" dirty="0"/>
              <a:t> van </a:t>
            </a:r>
            <a:r>
              <a:rPr lang="en-GB" dirty="0" err="1"/>
              <a:t>justitie</a:t>
            </a:r>
            <a:r>
              <a:rPr lang="en-GB" dirty="0"/>
              <a:t>:</a:t>
            </a:r>
            <a:br>
              <a:rPr lang="en-GB" dirty="0"/>
            </a:br>
            <a:r>
              <a:rPr lang="en-GB" dirty="0" err="1"/>
              <a:t>enkele</a:t>
            </a:r>
            <a:r>
              <a:rPr lang="en-GB" dirty="0"/>
              <a:t> </a:t>
            </a:r>
            <a:r>
              <a:rPr lang="en-GB" dirty="0" err="1"/>
              <a:t>ideeën</a:t>
            </a:r>
            <a:r>
              <a:rPr lang="en-GB" dirty="0"/>
              <a:t> </a:t>
            </a:r>
            <a:r>
              <a:rPr lang="en-GB" dirty="0" err="1"/>
              <a:t>vanuit</a:t>
            </a:r>
            <a:r>
              <a:rPr lang="en-GB" dirty="0"/>
              <a:t> de </a:t>
            </a:r>
            <a:r>
              <a:rPr lang="en-GB" dirty="0" err="1"/>
              <a:t>ervaring</a:t>
            </a:r>
            <a:br>
              <a:rPr lang="en-GB" dirty="0"/>
            </a:br>
            <a:r>
              <a:rPr lang="en-GB" dirty="0"/>
              <a:t>in de </a:t>
            </a:r>
            <a:r>
              <a:rPr lang="en-GB" dirty="0" err="1"/>
              <a:t>sociale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gezondheidssector</a:t>
            </a:r>
            <a:endParaRPr lang="en-GB" dirty="0">
              <a:solidFill>
                <a:srgbClr val="0087BE"/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66DDCB-4F40-4F8C-A2FE-269D135B5A13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  <p:grpSp>
        <p:nvGrpSpPr>
          <p:cNvPr id="8" name="Group 11"/>
          <p:cNvGrpSpPr>
            <a:grpSpLocks/>
          </p:cNvGrpSpPr>
          <p:nvPr/>
        </p:nvGrpSpPr>
        <p:grpSpPr bwMode="auto">
          <a:xfrm>
            <a:off x="8616280" y="3721894"/>
            <a:ext cx="4392491" cy="2800767"/>
            <a:chOff x="4496908" y="2676525"/>
            <a:chExt cx="4178780" cy="2802021"/>
          </a:xfrm>
        </p:grpSpPr>
        <p:pic>
          <p:nvPicPr>
            <p:cNvPr id="9" name="Picture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6909" y="3629091"/>
              <a:ext cx="290933" cy="390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6908" y="4151911"/>
              <a:ext cx="307724" cy="390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/>
            <p:cNvSpPr txBox="1">
              <a:spLocks noChangeArrowheads="1"/>
            </p:cNvSpPr>
            <p:nvPr userDrawn="1"/>
          </p:nvSpPr>
          <p:spPr bwMode="auto">
            <a:xfrm>
              <a:off x="4787900" y="2676525"/>
              <a:ext cx="3887788" cy="28020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defRPr/>
              </a:pPr>
              <a:endParaRPr lang="fr-BE" altLang="en-US" sz="1600" dirty="0">
                <a:solidFill>
                  <a:srgbClr val="0D0D0D"/>
                </a:solidFill>
                <a:latin typeface="+mn-lt"/>
                <a:cs typeface="Arial" pitchFamily="34" charset="0"/>
              </a:endParaRPr>
            </a:p>
            <a:p>
              <a:pPr>
                <a:defRPr/>
              </a:pPr>
              <a:endParaRPr lang="fr-BE" altLang="en-US" sz="1600" dirty="0">
                <a:solidFill>
                  <a:srgbClr val="0D0D0D"/>
                </a:solidFill>
                <a:latin typeface="+mn-lt"/>
                <a:cs typeface="Arial" pitchFamily="34" charset="0"/>
              </a:endParaRPr>
            </a:p>
            <a:p>
              <a:pPr>
                <a:defRPr/>
              </a:pPr>
              <a:endParaRPr lang="fr-BE" altLang="en-US" sz="1600" dirty="0">
                <a:solidFill>
                  <a:srgbClr val="0D0D0D"/>
                </a:solidFill>
                <a:latin typeface="+mn-lt"/>
                <a:cs typeface="Arial" pitchFamily="34" charset="0"/>
              </a:endParaRPr>
            </a:p>
            <a:p>
              <a:pPr>
                <a:defRPr/>
              </a:pPr>
              <a:endParaRPr lang="fr-BE" altLang="en-US" sz="1600" dirty="0">
                <a:solidFill>
                  <a:srgbClr val="0D0D0D"/>
                </a:solidFill>
                <a:latin typeface="+mn-lt"/>
                <a:cs typeface="Arial" pitchFamily="34" charset="0"/>
              </a:endParaRPr>
            </a:p>
            <a:p>
              <a:pPr>
                <a:defRPr/>
              </a:pPr>
              <a:r>
                <a:rPr lang="fr-BE" altLang="en-US" sz="1600" dirty="0">
                  <a:latin typeface="+mn-lt"/>
                  <a:cs typeface="Arial" pitchFamily="34" charset="0"/>
                </a:rPr>
                <a:t>frank.robben@mail.fgov.be </a:t>
              </a:r>
            </a:p>
            <a:p>
              <a:pPr>
                <a:defRPr/>
              </a:pPr>
              <a:endParaRPr lang="fr-BE" altLang="en-US" sz="1600" dirty="0">
                <a:latin typeface="+mn-lt"/>
                <a:cs typeface="Arial" pitchFamily="34" charset="0"/>
                <a:sym typeface="Arial" pitchFamily="34" charset="0"/>
              </a:endParaRPr>
            </a:p>
            <a:p>
              <a:pPr>
                <a:defRPr/>
              </a:pPr>
              <a:r>
                <a:rPr lang="fr-BE" altLang="en-US" sz="1600" dirty="0">
                  <a:latin typeface="+mn-lt"/>
                  <a:cs typeface="Arial" pitchFamily="34" charset="0"/>
                  <a:sym typeface="Arial" pitchFamily="34" charset="0"/>
                </a:rPr>
                <a:t>@FrRobben</a:t>
              </a:r>
            </a:p>
            <a:p>
              <a:pPr>
                <a:defRPr/>
              </a:pPr>
              <a:endParaRPr lang="fr-BE" altLang="en-US" sz="1600" dirty="0">
                <a:latin typeface="+mn-lt"/>
                <a:cs typeface="Arial" pitchFamily="34" charset="0"/>
                <a:sym typeface="Arial" pitchFamily="34" charset="0"/>
              </a:endParaRP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BE" altLang="en-US" sz="1600" kern="1200" dirty="0">
                  <a:solidFill>
                    <a:schemeClr val="tx1"/>
                  </a:solidFill>
                  <a:latin typeface="+mn-lt"/>
                  <a:ea typeface="+mn-ea"/>
                  <a:cs typeface="Arial" pitchFamily="34" charset="0"/>
                  <a:sym typeface="Arial" pitchFamily="34" charset="0"/>
                </a:rPr>
                <a:t>https://www.frankrobben.be</a:t>
              </a:r>
              <a:endParaRPr lang="fr-BE" altLang="en-US" sz="1600" kern="1200" dirty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endParaRPr>
            </a:p>
            <a:p>
              <a:pPr>
                <a:defRPr/>
              </a:pPr>
              <a:r>
                <a:rPr lang="nl-BE" altLang="en-US" sz="1600" dirty="0">
                  <a:latin typeface="+mn-lt"/>
                  <a:cs typeface="Arial" pitchFamily="34" charset="0"/>
                  <a:sym typeface="Arial" pitchFamily="34" charset="0"/>
                </a:rPr>
                <a:t>https://www.ksz.fgov.be</a:t>
              </a:r>
              <a:endParaRPr lang="fr-BE" altLang="en-US" sz="1600" dirty="0">
                <a:latin typeface="+mn-lt"/>
                <a:cs typeface="Arial" pitchFamily="34" charset="0"/>
                <a:sym typeface="Arial" pitchFamily="34" charset="0"/>
              </a:endParaRPr>
            </a:p>
            <a:p>
              <a:pPr>
                <a:defRPr/>
              </a:pPr>
              <a:r>
                <a:rPr lang="fr-BE" altLang="en-US" sz="1600" dirty="0">
                  <a:latin typeface="+mn-lt"/>
                  <a:cs typeface="Arial" pitchFamily="34" charset="0"/>
                  <a:sym typeface="Arial" pitchFamily="34" charset="0"/>
                </a:rPr>
                <a:t>https://www.ehealth.fgov.be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728675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geen uitwisseling meer via papier</a:t>
            </a:r>
          </a:p>
          <a:p>
            <a:r>
              <a:rPr lang="nl-BE" dirty="0"/>
              <a:t>maximale uitwisseling van gestructureerde (meta)gegevens </a:t>
            </a:r>
            <a:r>
              <a:rPr lang="nl-BE" dirty="0" err="1"/>
              <a:t>ipv</a:t>
            </a:r>
            <a:r>
              <a:rPr lang="nl-BE" dirty="0"/>
              <a:t> louter vrije tekst</a:t>
            </a:r>
          </a:p>
          <a:p>
            <a:r>
              <a:rPr lang="nl-BE" dirty="0"/>
              <a:t>geen onnodige verplaatsingen meer voor administratieve formaliteiten</a:t>
            </a:r>
          </a:p>
          <a:p>
            <a:r>
              <a:rPr lang="nl-BE" dirty="0"/>
              <a:t>vereenvoudigde, maximaal gestandaardiseerde administratieve procedures</a:t>
            </a:r>
          </a:p>
          <a:p>
            <a:r>
              <a:rPr lang="nl-BE" dirty="0"/>
              <a:t>gestructureerde, documentaire gegevensbank met rechtsmiddelen en mogelijke antwoorden op rechtsmiddelen</a:t>
            </a:r>
          </a:p>
          <a:p>
            <a:pPr lvl="1"/>
            <a:r>
              <a:rPr lang="nl-BE" dirty="0"/>
              <a:t>conform aan hogere rechtspraak</a:t>
            </a:r>
          </a:p>
          <a:p>
            <a:pPr lvl="1"/>
            <a:r>
              <a:rPr lang="nl-BE" dirty="0"/>
              <a:t>gevoed vanuit de community</a:t>
            </a:r>
          </a:p>
          <a:p>
            <a:r>
              <a:rPr lang="nl-BE" dirty="0"/>
              <a:t>beslissingsondersteunende en </a:t>
            </a:r>
            <a:r>
              <a:rPr lang="nl-BE" dirty="0" err="1"/>
              <a:t>tekstgenererende</a:t>
            </a:r>
            <a:r>
              <a:rPr lang="nl-BE" dirty="0"/>
              <a:t> systemen</a:t>
            </a: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r-BE"/>
              <a:t> </a:t>
            </a:r>
            <a:fld id="{30A9230E-FFBB-4CCB-ABD7-198084EDE768}" type="slidenum">
              <a:rPr lang="fr-BE" smtClean="0"/>
              <a:pPr/>
              <a:t>10</a:t>
            </a:fld>
            <a:r>
              <a:rPr lang="fr-BE"/>
              <a:t> </a:t>
            </a:r>
            <a:endParaRPr lang="fr-B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Dergelijke evolutie kan ook in justitie !</a:t>
            </a:r>
          </a:p>
        </p:txBody>
      </p:sp>
    </p:spTree>
    <p:extLst>
      <p:ext uri="{BB962C8B-B14F-4D97-AF65-F5344CB8AC3E}">
        <p14:creationId xmlns:p14="http://schemas.microsoft.com/office/powerpoint/2010/main" val="7243778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/>
              <a:t>eerst optimalisering van procedures (BPR), dan pas informatisering, anders consolideer je suboptimale procedures</a:t>
            </a:r>
          </a:p>
          <a:p>
            <a:r>
              <a:rPr lang="nl-BE" dirty="0"/>
              <a:t>bereidheid om procedures te herzien vanuit hun effectiviteit (halen we doelstellingen ?) en efficiëntie (minimalisering kosten en lasten), en regelgeving dienovereenkomstig aan te passen</a:t>
            </a:r>
          </a:p>
          <a:p>
            <a:r>
              <a:rPr lang="nl-BE" dirty="0"/>
              <a:t>bereidheid tot verandering</a:t>
            </a:r>
          </a:p>
          <a:p>
            <a:r>
              <a:rPr lang="nl-BE" dirty="0" err="1"/>
              <a:t>buy</a:t>
            </a:r>
            <a:r>
              <a:rPr lang="nl-BE" dirty="0"/>
              <a:t> in van alle stakeholders</a:t>
            </a:r>
          </a:p>
          <a:p>
            <a:r>
              <a:rPr lang="nl-BE" dirty="0"/>
              <a:t>juiste </a:t>
            </a:r>
            <a:r>
              <a:rPr lang="nl-BE" dirty="0" err="1"/>
              <a:t>governance</a:t>
            </a:r>
            <a:r>
              <a:rPr lang="nl-BE" dirty="0"/>
              <a:t>: degelijk beheer en aansturing</a:t>
            </a: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r-BE"/>
              <a:t> </a:t>
            </a:r>
            <a:fld id="{30A9230E-FFBB-4CCB-ABD7-198084EDE768}" type="slidenum">
              <a:rPr lang="fr-BE" smtClean="0"/>
              <a:pPr/>
              <a:t>11</a:t>
            </a:fld>
            <a:r>
              <a:rPr lang="fr-BE"/>
              <a:t> </a:t>
            </a:r>
            <a:endParaRPr lang="fr-B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Wat zijn de kritische succesfactoren ?</a:t>
            </a:r>
          </a:p>
        </p:txBody>
      </p:sp>
    </p:spTree>
    <p:extLst>
      <p:ext uri="{BB962C8B-B14F-4D97-AF65-F5344CB8AC3E}">
        <p14:creationId xmlns:p14="http://schemas.microsoft.com/office/powerpoint/2010/main" val="5367228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/>
              <a:t>vertrouwen in systemen</a:t>
            </a:r>
          </a:p>
          <a:p>
            <a:pPr lvl="1"/>
            <a:r>
              <a:rPr lang="nl-BE" dirty="0"/>
              <a:t>beschikbaarheid</a:t>
            </a:r>
          </a:p>
          <a:p>
            <a:pPr lvl="1"/>
            <a:r>
              <a:rPr lang="nl-BE" dirty="0"/>
              <a:t>integriteit</a:t>
            </a:r>
          </a:p>
          <a:p>
            <a:pPr lvl="1"/>
            <a:r>
              <a:rPr lang="nl-BE" dirty="0"/>
              <a:t>confidentialiteit</a:t>
            </a:r>
          </a:p>
          <a:p>
            <a:pPr lvl="1"/>
            <a:r>
              <a:rPr lang="nl-BE" dirty="0"/>
              <a:t>non-repudiatie</a:t>
            </a:r>
          </a:p>
          <a:p>
            <a:r>
              <a:rPr lang="nl-BE" dirty="0"/>
              <a:t>gebruiksvriendelijkheid en beschikbaarheid van toepassingen</a:t>
            </a:r>
          </a:p>
          <a:p>
            <a:r>
              <a:rPr lang="nl-BE" dirty="0"/>
              <a:t>degelijke architectuur</a:t>
            </a:r>
          </a:p>
          <a:p>
            <a:pPr lvl="1"/>
            <a:r>
              <a:rPr lang="nl-BE" dirty="0"/>
              <a:t>gegevens</a:t>
            </a:r>
          </a:p>
          <a:p>
            <a:pPr lvl="1"/>
            <a:r>
              <a:rPr lang="nl-BE" dirty="0"/>
              <a:t>procedures</a:t>
            </a:r>
          </a:p>
          <a:p>
            <a:pPr lvl="1"/>
            <a:r>
              <a:rPr lang="nl-BE" dirty="0"/>
              <a:t>achterliggende toepassingen en infrastructuur</a:t>
            </a:r>
          </a:p>
          <a:p>
            <a:r>
              <a:rPr lang="nl-BE" dirty="0"/>
              <a:t>opleiding en begeleiding</a:t>
            </a: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r-BE"/>
              <a:t> </a:t>
            </a:r>
            <a:fld id="{30A9230E-FFBB-4CCB-ABD7-198084EDE768}" type="slidenum">
              <a:rPr lang="fr-BE" smtClean="0"/>
              <a:pPr/>
              <a:t>12</a:t>
            </a:fld>
            <a:r>
              <a:rPr lang="fr-BE"/>
              <a:t> </a:t>
            </a:r>
            <a:endParaRPr lang="fr-B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Wat zijn de kritische succesfactoren ?</a:t>
            </a:r>
          </a:p>
        </p:txBody>
      </p:sp>
    </p:spTree>
    <p:extLst>
      <p:ext uri="{BB962C8B-B14F-4D97-AF65-F5344CB8AC3E}">
        <p14:creationId xmlns:p14="http://schemas.microsoft.com/office/powerpoint/2010/main" val="16871940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 err="1"/>
              <a:t>coalition</a:t>
            </a:r>
            <a:r>
              <a:rPr lang="nl-BE" dirty="0"/>
              <a:t> of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willing</a:t>
            </a:r>
            <a:endParaRPr lang="nl-BE" dirty="0"/>
          </a:p>
          <a:p>
            <a:r>
              <a:rPr lang="nl-BE" dirty="0"/>
              <a:t>globale, langetermijnvisie over doelstellingen en architectuur (max 15 bladzijden) over stakeholders heen</a:t>
            </a:r>
          </a:p>
          <a:p>
            <a:r>
              <a:rPr lang="nl-BE" dirty="0"/>
              <a:t>multidisciplinaire aanpak, dus niet enkel juristen, gericht op voldoen aan verwachtingen van rechtszoekenden, magistraten en griffiers</a:t>
            </a:r>
          </a:p>
          <a:p>
            <a:r>
              <a:rPr lang="nl-BE" dirty="0"/>
              <a:t>betrokkenheid van doelgroep bij ontwikkeling (agile ontwikkeling)</a:t>
            </a:r>
          </a:p>
          <a:p>
            <a:r>
              <a:rPr lang="nl-BE" dirty="0"/>
              <a:t>geleidelijke doorvoering vanuit globale visie, met aandacht voor </a:t>
            </a:r>
            <a:r>
              <a:rPr lang="nl-BE" dirty="0" err="1"/>
              <a:t>quick</a:t>
            </a:r>
            <a:r>
              <a:rPr lang="nl-BE" dirty="0"/>
              <a:t> </a:t>
            </a:r>
            <a:r>
              <a:rPr lang="nl-BE" dirty="0" err="1"/>
              <a:t>wins</a:t>
            </a:r>
            <a:endParaRPr lang="nl-BE" dirty="0"/>
          </a:p>
          <a:p>
            <a:r>
              <a:rPr lang="nl-BE" dirty="0"/>
              <a:t>optimalisatie van procedures binnen stakeholders en tussen stakeholders</a:t>
            </a: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r-BE"/>
              <a:t> </a:t>
            </a:r>
            <a:fld id="{30A9230E-FFBB-4CCB-ABD7-198084EDE768}" type="slidenum">
              <a:rPr lang="fr-BE" smtClean="0"/>
              <a:pPr/>
              <a:t>13</a:t>
            </a:fld>
            <a:r>
              <a:rPr lang="fr-BE"/>
              <a:t> </a:t>
            </a:r>
            <a:endParaRPr lang="fr-B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Hoe pak je dat aan ?</a:t>
            </a:r>
          </a:p>
        </p:txBody>
      </p:sp>
    </p:spTree>
    <p:extLst>
      <p:ext uri="{BB962C8B-B14F-4D97-AF65-F5344CB8AC3E}">
        <p14:creationId xmlns:p14="http://schemas.microsoft.com/office/powerpoint/2010/main" val="31200064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aanpassing regelgeving</a:t>
            </a:r>
          </a:p>
          <a:p>
            <a:r>
              <a:rPr lang="nl-BE" dirty="0"/>
              <a:t>degelijk programma- en projectbeheer</a:t>
            </a:r>
          </a:p>
          <a:p>
            <a:r>
              <a:rPr lang="nl-BE" dirty="0"/>
              <a:t>aandacht voor veranderingsbeheer, opleiding, communicatie, help desk</a:t>
            </a:r>
          </a:p>
          <a:p>
            <a:r>
              <a:rPr lang="nl-BE" dirty="0"/>
              <a:t>service management</a:t>
            </a:r>
          </a:p>
          <a:p>
            <a:pPr lvl="1"/>
            <a:r>
              <a:rPr lang="nl-BE" dirty="0"/>
              <a:t>capaciteitsmanagement</a:t>
            </a:r>
          </a:p>
          <a:p>
            <a:pPr lvl="1"/>
            <a:r>
              <a:rPr lang="nl-BE" dirty="0"/>
              <a:t>business </a:t>
            </a:r>
            <a:r>
              <a:rPr lang="nl-BE" dirty="0" err="1"/>
              <a:t>continuity</a:t>
            </a:r>
            <a:endParaRPr lang="nl-BE" dirty="0"/>
          </a:p>
          <a:p>
            <a:pPr lvl="1"/>
            <a:r>
              <a:rPr lang="nl-BE" dirty="0"/>
              <a:t>incident management</a:t>
            </a:r>
          </a:p>
          <a:p>
            <a:pPr lvl="1"/>
            <a:r>
              <a:rPr lang="nl-BE" dirty="0" err="1"/>
              <a:t>problem</a:t>
            </a:r>
            <a:r>
              <a:rPr lang="nl-BE" dirty="0"/>
              <a:t> management</a:t>
            </a:r>
          </a:p>
          <a:p>
            <a:r>
              <a:rPr lang="nl-BE" dirty="0"/>
              <a:t>meet- en monitoringinstrumenten</a:t>
            </a: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r-BE"/>
              <a:t> </a:t>
            </a:r>
            <a:fld id="{30A9230E-FFBB-4CCB-ABD7-198084EDE768}" type="slidenum">
              <a:rPr lang="fr-BE" smtClean="0"/>
              <a:pPr/>
              <a:t>14</a:t>
            </a:fld>
            <a:r>
              <a:rPr lang="fr-BE"/>
              <a:t> </a:t>
            </a:r>
            <a:endParaRPr lang="fr-B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Hoe pak je dat aan ?</a:t>
            </a:r>
          </a:p>
        </p:txBody>
      </p:sp>
    </p:spTree>
    <p:extLst>
      <p:ext uri="{BB962C8B-B14F-4D97-AF65-F5344CB8AC3E}">
        <p14:creationId xmlns:p14="http://schemas.microsoft.com/office/powerpoint/2010/main" val="22092062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service </a:t>
            </a:r>
            <a:r>
              <a:rPr lang="nl-BE" dirty="0" err="1"/>
              <a:t>oriented</a:t>
            </a:r>
            <a:r>
              <a:rPr lang="nl-BE" dirty="0"/>
              <a:t> </a:t>
            </a:r>
            <a:r>
              <a:rPr lang="nl-BE" dirty="0" err="1"/>
              <a:t>architecture</a:t>
            </a:r>
            <a:endParaRPr lang="nl-BE" dirty="0"/>
          </a:p>
          <a:p>
            <a:pPr lvl="1"/>
            <a:r>
              <a:rPr lang="nl-BE" dirty="0"/>
              <a:t>modulair</a:t>
            </a:r>
          </a:p>
          <a:p>
            <a:pPr lvl="1"/>
            <a:r>
              <a:rPr lang="nl-BE" dirty="0"/>
              <a:t>flexibel aanpasbaar aan wijzigende noden</a:t>
            </a:r>
          </a:p>
          <a:p>
            <a:r>
              <a:rPr lang="nl-BE" dirty="0"/>
              <a:t>technische en semantische interoperabiliteit</a:t>
            </a:r>
          </a:p>
          <a:p>
            <a:r>
              <a:rPr lang="nl-BE" dirty="0"/>
              <a:t>hergebruik van diensten en componenten, </a:t>
            </a:r>
            <a:r>
              <a:rPr lang="nl-BE" dirty="0" err="1"/>
              <a:t>bvb</a:t>
            </a:r>
            <a:endParaRPr lang="nl-BE" dirty="0"/>
          </a:p>
          <a:p>
            <a:pPr lvl="1"/>
            <a:r>
              <a:rPr lang="nl-BE" dirty="0"/>
              <a:t>gebruikers- en toegangsbeheer</a:t>
            </a:r>
          </a:p>
          <a:p>
            <a:pPr lvl="1"/>
            <a:r>
              <a:rPr lang="nl-BE" dirty="0" err="1"/>
              <a:t>vercijfering</a:t>
            </a:r>
            <a:endParaRPr lang="nl-BE" dirty="0"/>
          </a:p>
          <a:p>
            <a:pPr lvl="1"/>
            <a:r>
              <a:rPr lang="nl-BE" dirty="0"/>
              <a:t>verwijzingsrepertorium: wie heeft waar een dossier in welke hoedanigheid ?</a:t>
            </a:r>
          </a:p>
          <a:p>
            <a:r>
              <a:rPr lang="nl-BE" dirty="0" err="1"/>
              <a:t>multikanaal</a:t>
            </a:r>
            <a:r>
              <a:rPr lang="nl-BE" dirty="0"/>
              <a:t> wat betreft gebruikersinterface</a:t>
            </a: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r-BE"/>
              <a:t> </a:t>
            </a:r>
            <a:fld id="{30A9230E-FFBB-4CCB-ABD7-198084EDE768}" type="slidenum">
              <a:rPr lang="fr-BE" smtClean="0"/>
              <a:pPr/>
              <a:t>15</a:t>
            </a:fld>
            <a:r>
              <a:rPr lang="fr-BE"/>
              <a:t> </a:t>
            </a:r>
            <a:endParaRPr lang="fr-B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Hoe pak je dat aan ?</a:t>
            </a:r>
          </a:p>
        </p:txBody>
      </p:sp>
    </p:spTree>
    <p:extLst>
      <p:ext uri="{BB962C8B-B14F-4D97-AF65-F5344CB8AC3E}">
        <p14:creationId xmlns:p14="http://schemas.microsoft.com/office/powerpoint/2010/main" val="12442591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stop met digitaliseren met de staart tussen de benen</a:t>
            </a:r>
          </a:p>
          <a:p>
            <a:endParaRPr lang="nl-BE" dirty="0"/>
          </a:p>
          <a:p>
            <a:r>
              <a:rPr lang="nl-BE" dirty="0"/>
              <a:t>zinvolle digitaliseringsprojecten zetten ICT in als </a:t>
            </a:r>
            <a:r>
              <a:rPr lang="nl-BE" dirty="0" err="1"/>
              <a:t>enabler</a:t>
            </a:r>
            <a:r>
              <a:rPr lang="nl-BE" dirty="0"/>
              <a:t> en zijn multidisciplinair</a:t>
            </a:r>
          </a:p>
          <a:p>
            <a:endParaRPr lang="nl-BE" dirty="0"/>
          </a:p>
          <a:p>
            <a:r>
              <a:rPr lang="nl-BE" dirty="0" err="1"/>
              <a:t>think</a:t>
            </a:r>
            <a:r>
              <a:rPr lang="nl-BE" dirty="0"/>
              <a:t> big, act small</a:t>
            </a:r>
          </a:p>
          <a:p>
            <a:endParaRPr lang="nl-BE" dirty="0"/>
          </a:p>
          <a:p>
            <a:r>
              <a:rPr lang="nl-BE" dirty="0"/>
              <a:t>en bedenk: “</a:t>
            </a:r>
            <a:r>
              <a:rPr lang="nl-BE" dirty="0" err="1"/>
              <a:t>simplicity</a:t>
            </a:r>
            <a:r>
              <a:rPr lang="nl-BE" dirty="0"/>
              <a:t> is </a:t>
            </a:r>
            <a:r>
              <a:rPr lang="nl-BE" dirty="0" err="1"/>
              <a:t>the</a:t>
            </a:r>
            <a:r>
              <a:rPr lang="nl-BE" dirty="0"/>
              <a:t> ultimate </a:t>
            </a:r>
            <a:r>
              <a:rPr lang="nl-BE" dirty="0" err="1"/>
              <a:t>sophistication</a:t>
            </a:r>
            <a:r>
              <a:rPr lang="nl-BE" dirty="0"/>
              <a:t>”</a:t>
            </a:r>
          </a:p>
          <a:p>
            <a:endParaRPr lang="nl-BE" dirty="0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r-BE"/>
              <a:t> </a:t>
            </a:r>
            <a:fld id="{30A9230E-FFBB-4CCB-ABD7-198084EDE768}" type="slidenum">
              <a:rPr lang="fr-BE" smtClean="0"/>
              <a:pPr/>
              <a:t>16</a:t>
            </a:fld>
            <a:r>
              <a:rPr lang="fr-BE"/>
              <a:t> </a:t>
            </a:r>
            <a:endParaRPr lang="fr-B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Besluit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393265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GB" dirty="0"/>
              <a:t>ICT </a:t>
            </a:r>
            <a:r>
              <a:rPr lang="en-GB" dirty="0" err="1"/>
              <a:t>als</a:t>
            </a:r>
            <a:r>
              <a:rPr lang="en-GB" dirty="0"/>
              <a:t> </a:t>
            </a:r>
            <a:r>
              <a:rPr lang="en-GB" dirty="0" err="1"/>
              <a:t>middel</a:t>
            </a:r>
            <a:endParaRPr lang="en-GB" dirty="0"/>
          </a:p>
          <a:p>
            <a:pPr lvl="1"/>
            <a:r>
              <a:rPr lang="nl-BE" dirty="0"/>
              <a:t>gebruik van ICT om bestaande werkmethoden of werkprocessen (bv het ontsluiten van informatie) beter, efficiënter of aantrekkelijker vorm te geven</a:t>
            </a:r>
          </a:p>
          <a:p>
            <a:pPr lvl="1"/>
            <a:r>
              <a:rPr lang="nl-BE" dirty="0"/>
              <a:t>de werkmethode of het werkproces verandert niet</a:t>
            </a:r>
          </a:p>
          <a:p>
            <a:pPr lvl="1"/>
            <a:r>
              <a:rPr lang="nl-BE" dirty="0"/>
              <a:t>technologie faciliteert en versnelt</a:t>
            </a:r>
          </a:p>
          <a:p>
            <a:pPr lvl="1"/>
            <a:r>
              <a:rPr lang="nl-BE" dirty="0"/>
              <a:t>je kijkt eerst naar het werkproces, en vervolgens hoe je technologie hierbij kunt inzetten</a:t>
            </a:r>
          </a:p>
          <a:p>
            <a:pPr lvl="0"/>
            <a:r>
              <a:rPr lang="en-GB" dirty="0"/>
              <a:t>ICT </a:t>
            </a:r>
            <a:r>
              <a:rPr lang="en-GB" dirty="0" err="1"/>
              <a:t>als</a:t>
            </a:r>
            <a:r>
              <a:rPr lang="en-GB" dirty="0"/>
              <a:t> enabler</a:t>
            </a:r>
          </a:p>
          <a:p>
            <a:pPr lvl="1"/>
            <a:r>
              <a:rPr lang="en-GB" dirty="0" err="1"/>
              <a:t>gebruik</a:t>
            </a:r>
            <a:r>
              <a:rPr lang="en-GB" dirty="0"/>
              <a:t> van ICT om </a:t>
            </a:r>
            <a:r>
              <a:rPr lang="en-GB" dirty="0" err="1"/>
              <a:t>dingen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doen</a:t>
            </a:r>
            <a:r>
              <a:rPr lang="en-GB" dirty="0"/>
              <a:t> die je </a:t>
            </a:r>
            <a:r>
              <a:rPr lang="en-GB" dirty="0" err="1"/>
              <a:t>zonder</a:t>
            </a:r>
            <a:r>
              <a:rPr lang="en-GB" dirty="0"/>
              <a:t> </a:t>
            </a:r>
            <a:r>
              <a:rPr lang="en-GB" dirty="0" err="1"/>
              <a:t>technologie</a:t>
            </a:r>
            <a:r>
              <a:rPr lang="en-GB" dirty="0"/>
              <a:t> </a:t>
            </a:r>
            <a:r>
              <a:rPr lang="en-GB" dirty="0" err="1"/>
              <a:t>niet</a:t>
            </a:r>
            <a:r>
              <a:rPr lang="en-GB" dirty="0"/>
              <a:t> </a:t>
            </a:r>
            <a:r>
              <a:rPr lang="en-GB" dirty="0" err="1"/>
              <a:t>kon</a:t>
            </a:r>
            <a:r>
              <a:rPr lang="en-GB" dirty="0"/>
              <a:t> </a:t>
            </a:r>
            <a:r>
              <a:rPr lang="en-GB" dirty="0" err="1"/>
              <a:t>doen</a:t>
            </a:r>
            <a:endParaRPr lang="en-GB" dirty="0"/>
          </a:p>
          <a:p>
            <a:pPr lvl="1"/>
            <a:r>
              <a:rPr lang="en-GB" dirty="0"/>
              <a:t>je </a:t>
            </a:r>
            <a:r>
              <a:rPr lang="en-GB" dirty="0" err="1"/>
              <a:t>bekijkt</a:t>
            </a:r>
            <a:r>
              <a:rPr lang="en-GB" dirty="0"/>
              <a:t> </a:t>
            </a:r>
            <a:r>
              <a:rPr lang="en-GB" dirty="0" err="1"/>
              <a:t>vanuit</a:t>
            </a:r>
            <a:r>
              <a:rPr lang="en-GB" dirty="0"/>
              <a:t> de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bereiken</a:t>
            </a:r>
            <a:r>
              <a:rPr lang="en-GB" dirty="0"/>
              <a:t> </a:t>
            </a:r>
            <a:r>
              <a:rPr lang="en-GB" dirty="0" err="1"/>
              <a:t>doelstellingen</a:t>
            </a:r>
            <a:r>
              <a:rPr lang="en-GB" dirty="0"/>
              <a:t> </a:t>
            </a:r>
            <a:r>
              <a:rPr lang="en-GB" dirty="0" err="1"/>
              <a:t>naar</a:t>
            </a:r>
            <a:r>
              <a:rPr lang="en-GB" dirty="0"/>
              <a:t> de </a:t>
            </a:r>
            <a:r>
              <a:rPr lang="en-GB" dirty="0" err="1"/>
              <a:t>mogelijkheden</a:t>
            </a:r>
            <a:r>
              <a:rPr lang="en-GB" dirty="0"/>
              <a:t> van </a:t>
            </a:r>
            <a:r>
              <a:rPr lang="en-GB" dirty="0" err="1"/>
              <a:t>technologie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je </a:t>
            </a:r>
            <a:r>
              <a:rPr lang="en-GB" dirty="0" err="1"/>
              <a:t>bedenkt</a:t>
            </a:r>
            <a:r>
              <a:rPr lang="en-GB" dirty="0"/>
              <a:t> hoe je </a:t>
            </a:r>
            <a:r>
              <a:rPr lang="en-GB" dirty="0" err="1"/>
              <a:t>deze</a:t>
            </a:r>
            <a:r>
              <a:rPr lang="en-GB" dirty="0"/>
              <a:t> optima</a:t>
            </a:r>
            <a:r>
              <a:rPr lang="en-BE" dirty="0"/>
              <a:t>a</a:t>
            </a:r>
            <a:r>
              <a:rPr lang="en-GB" dirty="0"/>
              <a:t>l </a:t>
            </a:r>
            <a:r>
              <a:rPr lang="en-GB" dirty="0" err="1"/>
              <a:t>kunt</a:t>
            </a:r>
            <a:r>
              <a:rPr lang="en-GB" dirty="0"/>
              <a:t> </a:t>
            </a:r>
            <a:r>
              <a:rPr lang="en-GB" dirty="0" err="1"/>
              <a:t>benutten</a:t>
            </a:r>
            <a:r>
              <a:rPr lang="en-GB" dirty="0"/>
              <a:t> </a:t>
            </a:r>
            <a:r>
              <a:rPr lang="en-GB" dirty="0" err="1"/>
              <a:t>voor</a:t>
            </a:r>
            <a:r>
              <a:rPr lang="en-GB" dirty="0"/>
              <a:t> het </a:t>
            </a:r>
            <a:r>
              <a:rPr lang="en-GB" dirty="0" err="1"/>
              <a:t>bereiken</a:t>
            </a:r>
            <a:r>
              <a:rPr lang="en-GB" dirty="0"/>
              <a:t> van de </a:t>
            </a:r>
            <a:r>
              <a:rPr lang="en-GB" dirty="0" err="1"/>
              <a:t>doelstellingen</a:t>
            </a:r>
            <a:endParaRPr lang="en-GB" dirty="0"/>
          </a:p>
          <a:p>
            <a:pPr lvl="1"/>
            <a:r>
              <a:rPr lang="en-GB" dirty="0"/>
              <a:t>je </a:t>
            </a:r>
            <a:r>
              <a:rPr lang="en-GB" dirty="0" err="1"/>
              <a:t>stelt</a:t>
            </a:r>
            <a:r>
              <a:rPr lang="en-GB" dirty="0"/>
              <a:t> </a:t>
            </a:r>
            <a:r>
              <a:rPr lang="en-GB" dirty="0" err="1"/>
              <a:t>daarbij</a:t>
            </a:r>
            <a:r>
              <a:rPr lang="en-GB" dirty="0"/>
              <a:t> </a:t>
            </a:r>
            <a:r>
              <a:rPr lang="en-GB" dirty="0" err="1"/>
              <a:t>werkmethoden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–</a:t>
            </a:r>
            <a:r>
              <a:rPr lang="en-GB" dirty="0" err="1"/>
              <a:t>processen</a:t>
            </a:r>
            <a:r>
              <a:rPr lang="en-GB" dirty="0"/>
              <a:t> in </a:t>
            </a:r>
            <a:r>
              <a:rPr lang="en-GB" dirty="0" err="1"/>
              <a:t>vraag</a:t>
            </a:r>
            <a:r>
              <a:rPr lang="en-GB" dirty="0"/>
              <a:t> die de </a:t>
            </a:r>
            <a:r>
              <a:rPr lang="en-GB" dirty="0" err="1"/>
              <a:t>doelstellingen</a:t>
            </a:r>
            <a:r>
              <a:rPr lang="en-GB" dirty="0"/>
              <a:t> </a:t>
            </a:r>
            <a:r>
              <a:rPr lang="en-GB" dirty="0" err="1"/>
              <a:t>suboptimaal</a:t>
            </a:r>
            <a:r>
              <a:rPr lang="en-GB" dirty="0"/>
              <a:t> </a:t>
            </a:r>
            <a:r>
              <a:rPr lang="en-GB" dirty="0" err="1"/>
              <a:t>bereiken</a:t>
            </a:r>
            <a:endParaRPr lang="nl-BE" dirty="0"/>
          </a:p>
          <a:p>
            <a:pPr lvl="0"/>
            <a:r>
              <a:rPr lang="en-GB" dirty="0" err="1"/>
              <a:t>meeste</a:t>
            </a:r>
            <a:r>
              <a:rPr lang="en-GB" dirty="0"/>
              <a:t> </a:t>
            </a:r>
            <a:r>
              <a:rPr lang="en-GB" dirty="0" err="1"/>
              <a:t>voordeel</a:t>
            </a:r>
            <a:r>
              <a:rPr lang="en-GB" dirty="0"/>
              <a:t> is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halen</a:t>
            </a:r>
            <a:r>
              <a:rPr lang="en-GB" dirty="0"/>
              <a:t> </a:t>
            </a:r>
            <a:r>
              <a:rPr lang="en-GB" dirty="0" err="1"/>
              <a:t>indien</a:t>
            </a:r>
            <a:r>
              <a:rPr lang="en-GB" dirty="0"/>
              <a:t> ICT </a:t>
            </a:r>
            <a:r>
              <a:rPr lang="en-GB" dirty="0" err="1"/>
              <a:t>niet</a:t>
            </a:r>
            <a:r>
              <a:rPr lang="en-GB" dirty="0"/>
              <a:t> </a:t>
            </a:r>
            <a:r>
              <a:rPr lang="en-GB" dirty="0" err="1"/>
              <a:t>enkel</a:t>
            </a:r>
            <a:r>
              <a:rPr lang="en-GB" dirty="0"/>
              <a:t> </a:t>
            </a:r>
            <a:r>
              <a:rPr lang="en-GB" dirty="0" err="1"/>
              <a:t>wordt</a:t>
            </a:r>
            <a:r>
              <a:rPr lang="en-GB" dirty="0"/>
              <a:t> </a:t>
            </a:r>
            <a:r>
              <a:rPr lang="en-GB" dirty="0" err="1"/>
              <a:t>ingezet</a:t>
            </a:r>
            <a:r>
              <a:rPr lang="en-GB" dirty="0"/>
              <a:t> </a:t>
            </a:r>
            <a:r>
              <a:rPr lang="en-GB" dirty="0" err="1"/>
              <a:t>als</a:t>
            </a:r>
            <a:r>
              <a:rPr lang="en-GB" dirty="0"/>
              <a:t> </a:t>
            </a:r>
            <a:r>
              <a:rPr lang="en-GB" dirty="0" err="1"/>
              <a:t>middel</a:t>
            </a:r>
            <a:r>
              <a:rPr lang="en-GB" dirty="0"/>
              <a:t>, maar </a:t>
            </a:r>
            <a:r>
              <a:rPr lang="en-GB" dirty="0" err="1"/>
              <a:t>ook</a:t>
            </a:r>
            <a:r>
              <a:rPr lang="en-GB" dirty="0"/>
              <a:t> </a:t>
            </a:r>
            <a:r>
              <a:rPr lang="en-GB" dirty="0" err="1"/>
              <a:t>als</a:t>
            </a:r>
            <a:r>
              <a:rPr lang="en-GB" dirty="0"/>
              <a:t> enabler</a:t>
            </a:r>
            <a:endParaRPr lang="nl-BE" dirty="0"/>
          </a:p>
          <a:p>
            <a:endParaRPr lang="nl-BE" dirty="0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r-BE"/>
              <a:t> </a:t>
            </a:r>
            <a:fld id="{30A9230E-FFBB-4CCB-ABD7-198084EDE768}" type="slidenum">
              <a:rPr lang="fr-BE" smtClean="0"/>
              <a:pPr/>
              <a:t>2</a:t>
            </a:fld>
            <a:r>
              <a:rPr lang="fr-BE"/>
              <a:t> </a:t>
            </a:r>
            <a:endParaRPr lang="fr-B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ICT als </a:t>
            </a:r>
            <a:r>
              <a:rPr lang="nl-BE" dirty="0" err="1"/>
              <a:t>enabler</a:t>
            </a:r>
            <a:r>
              <a:rPr lang="nl-BE" dirty="0"/>
              <a:t> versus ICT als middel</a:t>
            </a:r>
          </a:p>
        </p:txBody>
      </p:sp>
    </p:spTree>
    <p:extLst>
      <p:ext uri="{BB962C8B-B14F-4D97-AF65-F5344CB8AC3E}">
        <p14:creationId xmlns:p14="http://schemas.microsoft.com/office/powerpoint/2010/main" val="3718137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BE" dirty="0"/>
              <a:t>rechtvaardige, kwaliteitsvolle en consistente rechtspraak</a:t>
            </a:r>
          </a:p>
          <a:p>
            <a:pPr marL="0" indent="0">
              <a:buNone/>
            </a:pPr>
            <a:endParaRPr lang="nl-BE" dirty="0"/>
          </a:p>
          <a:p>
            <a:r>
              <a:rPr lang="nl-BE" dirty="0"/>
              <a:t>klemtoon op inhoud, niet op procedures</a:t>
            </a:r>
          </a:p>
          <a:p>
            <a:endParaRPr lang="nl-BE" dirty="0"/>
          </a:p>
          <a:p>
            <a:r>
              <a:rPr lang="nl-BE" dirty="0"/>
              <a:t>gemakkelijk toegankelijk</a:t>
            </a:r>
          </a:p>
          <a:p>
            <a:endParaRPr lang="nl-BE" dirty="0"/>
          </a:p>
          <a:p>
            <a:r>
              <a:rPr lang="nl-BE" dirty="0" err="1"/>
              <a:t>begrijpbaar</a:t>
            </a:r>
            <a:r>
              <a:rPr lang="nl-BE" dirty="0"/>
              <a:t> en transparant</a:t>
            </a:r>
          </a:p>
          <a:p>
            <a:endParaRPr lang="nl-BE" dirty="0"/>
          </a:p>
          <a:p>
            <a:r>
              <a:rPr lang="nl-BE" dirty="0"/>
              <a:t>snel en efficiënt</a:t>
            </a:r>
          </a:p>
          <a:p>
            <a:endParaRPr lang="nl-BE" dirty="0"/>
          </a:p>
          <a:p>
            <a:r>
              <a:rPr lang="nl-BE" dirty="0"/>
              <a:t>minimale kost en administratieve last</a:t>
            </a: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r-BE"/>
              <a:t> </a:t>
            </a:r>
            <a:fld id="{30A9230E-FFBB-4CCB-ABD7-198084EDE768}" type="slidenum">
              <a:rPr lang="fr-BE" smtClean="0"/>
              <a:pPr/>
              <a:t>3</a:t>
            </a:fld>
            <a:r>
              <a:rPr lang="fr-BE"/>
              <a:t> </a:t>
            </a:r>
            <a:endParaRPr lang="fr-B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Verwachtingen van rechtszoekenden</a:t>
            </a:r>
          </a:p>
        </p:txBody>
      </p:sp>
    </p:spTree>
    <p:extLst>
      <p:ext uri="{BB962C8B-B14F-4D97-AF65-F5344CB8AC3E}">
        <p14:creationId xmlns:p14="http://schemas.microsoft.com/office/powerpoint/2010/main" val="2613330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/>
          </a:p>
          <a:p>
            <a:r>
              <a:rPr lang="nl-BE" dirty="0"/>
              <a:t>laat ICT ons maximaal ondersteunen, zodat we ons concentreren op intellectueel inhoudelijk werk, en niet op uitvoerend administratief werk</a:t>
            </a:r>
          </a:p>
          <a:p>
            <a:endParaRPr lang="nl-BE" dirty="0"/>
          </a:p>
          <a:p>
            <a:r>
              <a:rPr lang="nl-BE" dirty="0"/>
              <a:t>gebruiksvriendelijke, performante, beschikbare ICT-systemen</a:t>
            </a:r>
          </a:p>
          <a:p>
            <a:endParaRPr lang="nl-BE" dirty="0"/>
          </a:p>
          <a:p>
            <a:r>
              <a:rPr lang="nl-BE" dirty="0"/>
              <a:t>procedures die eerlijke rechtsgang verzekeren</a:t>
            </a: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r-BE"/>
              <a:t> </a:t>
            </a:r>
            <a:fld id="{30A9230E-FFBB-4CCB-ABD7-198084EDE768}" type="slidenum">
              <a:rPr lang="fr-BE" smtClean="0"/>
              <a:pPr/>
              <a:t>4</a:t>
            </a:fld>
            <a:r>
              <a:rPr lang="fr-BE"/>
              <a:t> </a:t>
            </a:r>
            <a:endParaRPr lang="fr-B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Verwachtingen van magistraten en griffiers </a:t>
            </a:r>
          </a:p>
        </p:txBody>
      </p:sp>
    </p:spTree>
    <p:extLst>
      <p:ext uri="{BB962C8B-B14F-4D97-AF65-F5344CB8AC3E}">
        <p14:creationId xmlns:p14="http://schemas.microsoft.com/office/powerpoint/2010/main" val="1784612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zeer</a:t>
            </a:r>
            <a:r>
              <a:rPr lang="en-GB" dirty="0"/>
              <a:t> </a:t>
            </a:r>
            <a:r>
              <a:rPr lang="en-GB" dirty="0" err="1"/>
              <a:t>veel</a:t>
            </a:r>
            <a:r>
              <a:rPr lang="en-GB" dirty="0"/>
              <a:t> stakeholders</a:t>
            </a:r>
          </a:p>
          <a:p>
            <a:pPr lvl="1"/>
            <a:r>
              <a:rPr lang="en-GB" dirty="0" err="1"/>
              <a:t>rechtszoekenden</a:t>
            </a:r>
            <a:endParaRPr lang="en-GB" dirty="0"/>
          </a:p>
          <a:p>
            <a:pPr lvl="1"/>
            <a:r>
              <a:rPr lang="en-GB" dirty="0" err="1"/>
              <a:t>advocaten</a:t>
            </a:r>
            <a:endParaRPr lang="en-GB" dirty="0"/>
          </a:p>
          <a:p>
            <a:pPr lvl="1"/>
            <a:r>
              <a:rPr lang="en-GB" dirty="0" err="1"/>
              <a:t>magistraten</a:t>
            </a:r>
            <a:endParaRPr lang="en-GB" dirty="0"/>
          </a:p>
          <a:p>
            <a:pPr lvl="1"/>
            <a:r>
              <a:rPr lang="en-GB" dirty="0" err="1"/>
              <a:t>griffies</a:t>
            </a:r>
            <a:endParaRPr lang="en-GB" dirty="0"/>
          </a:p>
          <a:p>
            <a:pPr lvl="1"/>
            <a:r>
              <a:rPr lang="en-GB" dirty="0" err="1"/>
              <a:t>gerechtsdeurwaarders</a:t>
            </a:r>
            <a:endParaRPr lang="en-GB" dirty="0"/>
          </a:p>
          <a:p>
            <a:pPr lvl="1"/>
            <a:r>
              <a:rPr lang="en-GB" dirty="0"/>
              <a:t>…</a:t>
            </a:r>
          </a:p>
          <a:p>
            <a:r>
              <a:rPr lang="en-GB" dirty="0"/>
              <a:t>met </a:t>
            </a:r>
            <a:r>
              <a:rPr lang="en-GB" dirty="0" err="1"/>
              <a:t>doorgaans</a:t>
            </a:r>
            <a:r>
              <a:rPr lang="en-GB" dirty="0"/>
              <a:t> </a:t>
            </a:r>
            <a:r>
              <a:rPr lang="en-GB" dirty="0" err="1"/>
              <a:t>beperkte</a:t>
            </a:r>
            <a:r>
              <a:rPr lang="en-GB" dirty="0"/>
              <a:t> </a:t>
            </a:r>
            <a:r>
              <a:rPr lang="en-GB" dirty="0" err="1"/>
              <a:t>opleiding</a:t>
            </a:r>
            <a:r>
              <a:rPr lang="en-GB" dirty="0"/>
              <a:t>/</a:t>
            </a:r>
            <a:r>
              <a:rPr lang="en-GB" dirty="0" err="1"/>
              <a:t>ervaring</a:t>
            </a:r>
            <a:r>
              <a:rPr lang="en-GB" dirty="0"/>
              <a:t> </a:t>
            </a:r>
            <a:r>
              <a:rPr lang="en-GB" dirty="0" err="1"/>
              <a:t>inzake</a:t>
            </a:r>
            <a:r>
              <a:rPr lang="en-GB" dirty="0"/>
              <a:t> (</a:t>
            </a:r>
            <a:r>
              <a:rPr lang="en-GB" dirty="0" err="1"/>
              <a:t>gebruik</a:t>
            </a:r>
            <a:r>
              <a:rPr lang="en-GB" dirty="0"/>
              <a:t> van) </a:t>
            </a:r>
            <a:r>
              <a:rPr lang="en-GB" dirty="0" err="1"/>
              <a:t>informatiesystemen</a:t>
            </a:r>
            <a:r>
              <a:rPr lang="en-GB" dirty="0"/>
              <a:t>, op </a:t>
            </a:r>
            <a:r>
              <a:rPr lang="en-GB" dirty="0" err="1"/>
              <a:t>bureauticatoepassingen</a:t>
            </a:r>
            <a:r>
              <a:rPr lang="en-GB" dirty="0"/>
              <a:t> </a:t>
            </a:r>
            <a:r>
              <a:rPr lang="en-GB" dirty="0" err="1"/>
              <a:t>na</a:t>
            </a:r>
            <a:endParaRPr lang="en-GB" dirty="0"/>
          </a:p>
          <a:p>
            <a:r>
              <a:rPr lang="en-GB" dirty="0" err="1"/>
              <a:t>formele</a:t>
            </a:r>
            <a:r>
              <a:rPr lang="en-GB" dirty="0"/>
              <a:t> </a:t>
            </a:r>
            <a:r>
              <a:rPr lang="en-GB" dirty="0" err="1"/>
              <a:t>regeling</a:t>
            </a:r>
            <a:r>
              <a:rPr lang="en-GB" dirty="0"/>
              <a:t> van procedures in </a:t>
            </a:r>
            <a:r>
              <a:rPr lang="en-GB" dirty="0" err="1"/>
              <a:t>wetgeving</a:t>
            </a:r>
            <a:endParaRPr lang="en-GB" dirty="0"/>
          </a:p>
          <a:p>
            <a:r>
              <a:rPr lang="en-GB" dirty="0" err="1"/>
              <a:t>kritische</a:t>
            </a:r>
            <a:r>
              <a:rPr lang="en-GB" dirty="0"/>
              <a:t> </a:t>
            </a:r>
            <a:r>
              <a:rPr lang="en-GB" dirty="0" err="1"/>
              <a:t>ingesteldheid</a:t>
            </a:r>
            <a:r>
              <a:rPr lang="en-GB" dirty="0"/>
              <a:t> </a:t>
            </a:r>
            <a:r>
              <a:rPr lang="en-GB" dirty="0" err="1"/>
              <a:t>tgv</a:t>
            </a:r>
            <a:r>
              <a:rPr lang="en-GB" dirty="0"/>
              <a:t> </a:t>
            </a:r>
            <a:r>
              <a:rPr lang="en-GB" dirty="0" err="1"/>
              <a:t>aantal</a:t>
            </a:r>
            <a:r>
              <a:rPr lang="en-GB" dirty="0"/>
              <a:t> </a:t>
            </a:r>
            <a:r>
              <a:rPr lang="en-GB" dirty="0" err="1"/>
              <a:t>mislukte</a:t>
            </a:r>
            <a:r>
              <a:rPr lang="en-GB" dirty="0"/>
              <a:t> </a:t>
            </a:r>
            <a:r>
              <a:rPr lang="en-GB" dirty="0" err="1"/>
              <a:t>projecten</a:t>
            </a:r>
            <a:endParaRPr lang="en-GB" dirty="0"/>
          </a:p>
          <a:p>
            <a:endParaRPr lang="en-GB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 context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r-BE"/>
              <a:t> </a:t>
            </a:r>
            <a:fld id="{30A9230E-FFBB-4CCB-ABD7-198084EDE768}" type="slidenum">
              <a:rPr lang="fr-BE" smtClean="0"/>
              <a:pPr/>
              <a:t>5</a:t>
            </a:fld>
            <a:r>
              <a:rPr lang="fr-BE"/>
              <a:t> 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187942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l-BE" dirty="0"/>
              <a:t>patiënt gaat naar huisarts met ontstekingspijn in de knie</a:t>
            </a:r>
          </a:p>
          <a:p>
            <a:r>
              <a:rPr lang="nl-BE" dirty="0"/>
              <a:t>huisarts onderzoekt patiënt, neemt bloed en geeft mee op papier</a:t>
            </a:r>
          </a:p>
          <a:p>
            <a:pPr lvl="1"/>
            <a:r>
              <a:rPr lang="nl-BE" dirty="0"/>
              <a:t>geneesmiddelenvoorschrift in vrije tekst</a:t>
            </a:r>
          </a:p>
          <a:p>
            <a:pPr lvl="1"/>
            <a:r>
              <a:rPr lang="nl-BE" dirty="0"/>
              <a:t>verwijsvoorschrift naar reumatoloog in vrije tekst</a:t>
            </a:r>
          </a:p>
          <a:p>
            <a:pPr lvl="1"/>
            <a:r>
              <a:rPr lang="nl-BE" dirty="0"/>
              <a:t>getuigschrift van verstrekte zorg voor terugbetaling door ziekenfonds met nomenclatuurcodes</a:t>
            </a:r>
          </a:p>
          <a:p>
            <a:r>
              <a:rPr lang="nl-BE" dirty="0"/>
              <a:t>patiënt</a:t>
            </a:r>
          </a:p>
          <a:p>
            <a:pPr lvl="1"/>
            <a:r>
              <a:rPr lang="nl-BE" dirty="0"/>
              <a:t>plakt op getuigschrift van verstrekte zorg een klever en stuurt het op naar het ziekenfonds met het oog op terugbetaling; ziekenfonds tikt nomenclatuurcodes over en betaalt patiënt</a:t>
            </a:r>
          </a:p>
          <a:p>
            <a:pPr lvl="1"/>
            <a:r>
              <a:rPr lang="nl-BE" dirty="0"/>
              <a:t>gaat naar apotheek, apotheker levert geneesmiddel af en apotheker tikt voorschrift over voor terugbetaling door ziekenfonds</a:t>
            </a:r>
          </a:p>
          <a:p>
            <a:pPr lvl="1"/>
            <a:r>
              <a:rPr lang="nl-BE" dirty="0"/>
              <a:t>gaat met verwijsbrief naar reumatoloog, die echter geen toegang heeft tot het resultaat van het bloedonderzoek of andere gegevens over de patiënt dan vermeld in verwijsbrief</a:t>
            </a:r>
          </a:p>
          <a:p>
            <a:r>
              <a:rPr lang="nl-BE" dirty="0"/>
              <a:t>reumatoloog neemt opnieuw bloed, onderzoekt patiënt en stuurt papieren verslag van onderzoek in vrije tekst naar huisarts</a:t>
            </a: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r-BE"/>
              <a:t> </a:t>
            </a:r>
            <a:fld id="{30A9230E-FFBB-4CCB-ABD7-198084EDE768}" type="slidenum">
              <a:rPr lang="fr-BE" smtClean="0"/>
              <a:pPr/>
              <a:t>6</a:t>
            </a:fld>
            <a:r>
              <a:rPr lang="fr-BE"/>
              <a:t> </a:t>
            </a:r>
            <a:endParaRPr lang="fr-B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Vergelijk: 10 jaar geleden in de gezondheidssector</a:t>
            </a:r>
          </a:p>
        </p:txBody>
      </p:sp>
    </p:spTree>
    <p:extLst>
      <p:ext uri="{BB962C8B-B14F-4D97-AF65-F5344CB8AC3E}">
        <p14:creationId xmlns:p14="http://schemas.microsoft.com/office/powerpoint/2010/main" val="476179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/>
              <a:t>patiënt gaat na 2 weken terug naar huisarts</a:t>
            </a:r>
          </a:p>
          <a:p>
            <a:r>
              <a:rPr lang="nl-BE" dirty="0"/>
              <a:t>huisarts moet resultaten gaan opzoeken en lezen</a:t>
            </a:r>
          </a:p>
          <a:p>
            <a:pPr lvl="1"/>
            <a:r>
              <a:rPr lang="nl-BE" dirty="0"/>
              <a:t>resultaat van bloedonderzoek</a:t>
            </a:r>
          </a:p>
          <a:p>
            <a:pPr lvl="1"/>
            <a:r>
              <a:rPr lang="nl-BE" dirty="0"/>
              <a:t>verslag van onderzoek door reumatoloog in vrije tekst</a:t>
            </a:r>
          </a:p>
          <a:p>
            <a:r>
              <a:rPr lang="nl-BE" dirty="0"/>
              <a:t>huisarts informeert en onderzoekt patiënt en geeft mee op papier</a:t>
            </a:r>
          </a:p>
          <a:p>
            <a:pPr lvl="1"/>
            <a:r>
              <a:rPr lang="nl-BE" dirty="0"/>
              <a:t>getuigschrift van verstrekte zorg voor terugbetaling door ziekenfonds met nomenclatuurcodes</a:t>
            </a:r>
          </a:p>
          <a:p>
            <a:r>
              <a:rPr lang="nl-BE" dirty="0"/>
              <a:t>patiënt</a:t>
            </a:r>
          </a:p>
          <a:p>
            <a:pPr lvl="1"/>
            <a:r>
              <a:rPr lang="nl-BE" dirty="0"/>
              <a:t>plakt op getuigschrift van verstrekte zorg een klever en stuurt het op naar het ziekenfonds met het oog op terugbetaling; ziekenfonds tikt nomenclatuurcodes over en betaalt patiënt</a:t>
            </a: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r-BE"/>
              <a:t> </a:t>
            </a:r>
            <a:fld id="{30A9230E-FFBB-4CCB-ABD7-198084EDE768}" type="slidenum">
              <a:rPr lang="fr-BE" smtClean="0"/>
              <a:pPr/>
              <a:t>7</a:t>
            </a:fld>
            <a:r>
              <a:rPr lang="fr-BE"/>
              <a:t> </a:t>
            </a:r>
            <a:endParaRPr lang="fr-B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Vergelijk: 10 jaar geleden in de gezondheidssector</a:t>
            </a:r>
          </a:p>
        </p:txBody>
      </p:sp>
    </p:spTree>
    <p:extLst>
      <p:ext uri="{BB962C8B-B14F-4D97-AF65-F5344CB8AC3E}">
        <p14:creationId xmlns:p14="http://schemas.microsoft.com/office/powerpoint/2010/main" val="3356265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BE" dirty="0"/>
              <a:t>patiënt gaat naar huisarts met ontstekingspijn in de knie</a:t>
            </a:r>
          </a:p>
          <a:p>
            <a:r>
              <a:rPr lang="nl-BE" dirty="0"/>
              <a:t>huisarts onderzoekt patiënt en heeft daarbij toegang tot wetenschappelijk onderbouwde onderzoeks- en behandelingsrichtlijnen, neemt bloed en maakt elektronisch aan</a:t>
            </a:r>
          </a:p>
          <a:p>
            <a:pPr lvl="1"/>
            <a:r>
              <a:rPr lang="nl-BE" dirty="0"/>
              <a:t>vercijferd gestructureerd geneesmiddelenvoorschrift in gegevensbank </a:t>
            </a:r>
            <a:r>
              <a:rPr lang="nl-BE" dirty="0" err="1"/>
              <a:t>Recip</a:t>
            </a:r>
            <a:r>
              <a:rPr lang="nl-BE" dirty="0"/>
              <a:t>-e</a:t>
            </a:r>
          </a:p>
          <a:p>
            <a:pPr lvl="1"/>
            <a:r>
              <a:rPr lang="nl-BE" dirty="0"/>
              <a:t>gestructureerd verwijsvoorschrift naar reumatoloog</a:t>
            </a:r>
          </a:p>
          <a:p>
            <a:pPr lvl="1"/>
            <a:r>
              <a:rPr lang="nl-BE" dirty="0"/>
              <a:t>melding aan ziekenfonds van nomenclatuurcodes van zorgen die hij heeft verstrekt</a:t>
            </a:r>
          </a:p>
          <a:p>
            <a:r>
              <a:rPr lang="nl-BE" dirty="0"/>
              <a:t>patiënt</a:t>
            </a:r>
          </a:p>
          <a:p>
            <a:pPr lvl="1"/>
            <a:r>
              <a:rPr lang="nl-BE" dirty="0"/>
              <a:t>krijgt automatisch terugbetaling van ziekenfonds, dat niets meer moet overtikken</a:t>
            </a:r>
          </a:p>
          <a:p>
            <a:pPr lvl="1"/>
            <a:r>
              <a:rPr lang="nl-BE" dirty="0"/>
              <a:t>gaat naar apotheek, apotheker levert geneesmiddel af (na te hebben nagegaan dat de patiënt geen incompatibele geneesmiddelen neemt) en krijgt terugbetaling van ziekenfonds zonder voorschrift te moeten overtikken</a:t>
            </a:r>
          </a:p>
          <a:p>
            <a:pPr lvl="1"/>
            <a:r>
              <a:rPr lang="nl-BE" dirty="0"/>
              <a:t>gaat naar reumatoloog, die online toegang heeft tot het resultaat van het bloedonderzoek en alle andere relevant gegevens over de patiënt</a:t>
            </a:r>
          </a:p>
          <a:p>
            <a:r>
              <a:rPr lang="nl-BE" dirty="0"/>
              <a:t>reumatoloog onderzoekt patiënt en stelt gestructureerd elektronisch verslag ter beschikking voor huisarts en patiënt zelf</a:t>
            </a:r>
          </a:p>
          <a:p>
            <a:endParaRPr lang="nl-BE" dirty="0"/>
          </a:p>
          <a:p>
            <a:endParaRPr lang="nl-BE" dirty="0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r-BE"/>
              <a:t> </a:t>
            </a:r>
            <a:fld id="{30A9230E-FFBB-4CCB-ABD7-198084EDE768}" type="slidenum">
              <a:rPr lang="fr-BE" smtClean="0"/>
              <a:pPr/>
              <a:t>8</a:t>
            </a:fld>
            <a:r>
              <a:rPr lang="fr-BE"/>
              <a:t> </a:t>
            </a:r>
            <a:endParaRPr lang="fr-B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Vergelijk: nu in de gezondheidssector</a:t>
            </a:r>
          </a:p>
        </p:txBody>
      </p:sp>
    </p:spTree>
    <p:extLst>
      <p:ext uri="{BB962C8B-B14F-4D97-AF65-F5344CB8AC3E}">
        <p14:creationId xmlns:p14="http://schemas.microsoft.com/office/powerpoint/2010/main" val="6843337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BE" dirty="0"/>
              <a:t>patiënt kan inhoud van elektronisch verslag begrijpen door raadpleging van gevulgariseerde, wetenschappelijk onderbouwde richtlijnen</a:t>
            </a:r>
          </a:p>
          <a:p>
            <a:r>
              <a:rPr lang="nl-BE" dirty="0"/>
              <a:t>patiënt heeft, enkel indien nodig, contact, eventueel via </a:t>
            </a:r>
            <a:r>
              <a:rPr lang="nl-BE" dirty="0" err="1"/>
              <a:t>teleraadpleging</a:t>
            </a:r>
            <a:r>
              <a:rPr lang="nl-BE" dirty="0"/>
              <a:t>, met huisarts</a:t>
            </a:r>
          </a:p>
          <a:p>
            <a:r>
              <a:rPr lang="nl-BE" dirty="0"/>
              <a:t>huisarts raadpleegt elektronisch patiëntendossier en ziet onmiddellijk</a:t>
            </a:r>
          </a:p>
          <a:p>
            <a:pPr lvl="1"/>
            <a:r>
              <a:rPr lang="nl-BE" dirty="0"/>
              <a:t>resultaat van bloedonderzoek</a:t>
            </a:r>
          </a:p>
          <a:p>
            <a:pPr lvl="1"/>
            <a:r>
              <a:rPr lang="nl-BE" dirty="0"/>
              <a:t>gestructureerd verslag van onderzoek door reumatoloog</a:t>
            </a:r>
          </a:p>
          <a:p>
            <a:pPr lvl="1"/>
            <a:r>
              <a:rPr lang="nl-BE" dirty="0"/>
              <a:t>wetenschappelijk onderbouwde behandelingsrichtlijnen </a:t>
            </a:r>
          </a:p>
          <a:p>
            <a:r>
              <a:rPr lang="nl-BE" dirty="0"/>
              <a:t>huisarts onderzoekt de patiënt en maakt elektronisch aan</a:t>
            </a:r>
          </a:p>
          <a:p>
            <a:pPr lvl="1"/>
            <a:r>
              <a:rPr lang="nl-BE" dirty="0"/>
              <a:t>melding aan ziekenfonds van nomenclatuurcodes van zorgen die hij heeft verstrekt</a:t>
            </a:r>
          </a:p>
          <a:p>
            <a:r>
              <a:rPr lang="nl-BE" dirty="0"/>
              <a:t>patiënt</a:t>
            </a:r>
          </a:p>
          <a:p>
            <a:pPr lvl="1"/>
            <a:r>
              <a:rPr lang="nl-BE" dirty="0"/>
              <a:t>krijgt automatisch terugbetaling van ziekenfonds, dat niets meer moet overtikken</a:t>
            </a: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r-BE"/>
              <a:t> </a:t>
            </a:r>
            <a:fld id="{30A9230E-FFBB-4CCB-ABD7-198084EDE768}" type="slidenum">
              <a:rPr lang="fr-BE" smtClean="0"/>
              <a:pPr/>
              <a:t>9</a:t>
            </a:fld>
            <a:r>
              <a:rPr lang="fr-BE"/>
              <a:t> </a:t>
            </a:r>
            <a:endParaRPr lang="fr-B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Vergelijk: nu in de gezondheidssector</a:t>
            </a:r>
          </a:p>
        </p:txBody>
      </p:sp>
    </p:spTree>
    <p:extLst>
      <p:ext uri="{BB962C8B-B14F-4D97-AF65-F5344CB8AC3E}">
        <p14:creationId xmlns:p14="http://schemas.microsoft.com/office/powerpoint/2010/main" val="2986259291"/>
      </p:ext>
    </p:extLst>
  </p:cSld>
  <p:clrMapOvr>
    <a:masterClrMapping/>
  </p:clrMapOvr>
</p:sld>
</file>

<file path=ppt/theme/theme1.xml><?xml version="1.0" encoding="utf-8"?>
<a:theme xmlns:a="http://schemas.openxmlformats.org/drawingml/2006/main" name="2_Custom Design">
  <a:themeElements>
    <a:clrScheme name="Custom 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87BE"/>
      </a:hlink>
      <a:folHlink>
        <a:srgbClr val="8DB3E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14995</TotalTime>
  <Words>1109</Words>
  <Application>Microsoft Office PowerPoint</Application>
  <PresentationFormat>Breedbeeld</PresentationFormat>
  <Paragraphs>174</Paragraphs>
  <Slides>16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19" baseType="lpstr">
      <vt:lpstr>Arial</vt:lpstr>
      <vt:lpstr>Calibri</vt:lpstr>
      <vt:lpstr>2_Custom Design</vt:lpstr>
      <vt:lpstr>Informatisering van justitie: enkele ideeën vanuit de ervaring in de sociale en gezondheidssector</vt:lpstr>
      <vt:lpstr>ICT als enabler versus ICT als middel</vt:lpstr>
      <vt:lpstr>Verwachtingen van rechtszoekenden</vt:lpstr>
      <vt:lpstr>Verwachtingen van magistraten en griffiers </vt:lpstr>
      <vt:lpstr>De context</vt:lpstr>
      <vt:lpstr>Vergelijk: 10 jaar geleden in de gezondheidssector</vt:lpstr>
      <vt:lpstr>Vergelijk: 10 jaar geleden in de gezondheidssector</vt:lpstr>
      <vt:lpstr>Vergelijk: nu in de gezondheidssector</vt:lpstr>
      <vt:lpstr>Vergelijk: nu in de gezondheidssector</vt:lpstr>
      <vt:lpstr>Dergelijke evolutie kan ook in justitie !</vt:lpstr>
      <vt:lpstr>Wat zijn de kritische succesfactoren ?</vt:lpstr>
      <vt:lpstr>Wat zijn de kritische succesfactoren ?</vt:lpstr>
      <vt:lpstr>Hoe pak je dat aan ?</vt:lpstr>
      <vt:lpstr>Hoe pak je dat aan ?</vt:lpstr>
      <vt:lpstr>Hoe pak je dat aan ?</vt:lpstr>
      <vt:lpstr>Besluit</vt:lpstr>
    </vt:vector>
  </TitlesOfParts>
  <Company>SmalS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Quentin Delsaut</dc:creator>
  <cp:lastModifiedBy>Frank Robben</cp:lastModifiedBy>
  <cp:revision>1111</cp:revision>
  <cp:lastPrinted>2017-12-08T10:25:32Z</cp:lastPrinted>
  <dcterms:created xsi:type="dcterms:W3CDTF">2013-03-05T07:37:33Z</dcterms:created>
  <dcterms:modified xsi:type="dcterms:W3CDTF">2025-04-22T06:34:50Z</dcterms:modified>
</cp:coreProperties>
</file>