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7" r:id="rId1"/>
  </p:sldMasterIdLst>
  <p:notesMasterIdLst>
    <p:notesMasterId r:id="rId177"/>
  </p:notesMasterIdLst>
  <p:handoutMasterIdLst>
    <p:handoutMasterId r:id="rId178"/>
  </p:handoutMasterIdLst>
  <p:sldIdLst>
    <p:sldId id="592" r:id="rId2"/>
    <p:sldId id="793" r:id="rId3"/>
    <p:sldId id="794" r:id="rId4"/>
    <p:sldId id="795" r:id="rId5"/>
    <p:sldId id="796" r:id="rId6"/>
    <p:sldId id="797" r:id="rId7"/>
    <p:sldId id="798" r:id="rId8"/>
    <p:sldId id="799" r:id="rId9"/>
    <p:sldId id="800" r:id="rId10"/>
    <p:sldId id="801" r:id="rId11"/>
    <p:sldId id="802" r:id="rId12"/>
    <p:sldId id="803" r:id="rId13"/>
    <p:sldId id="804" r:id="rId14"/>
    <p:sldId id="805" r:id="rId15"/>
    <p:sldId id="806" r:id="rId16"/>
    <p:sldId id="807" r:id="rId17"/>
    <p:sldId id="808" r:id="rId18"/>
    <p:sldId id="809" r:id="rId19"/>
    <p:sldId id="810" r:id="rId20"/>
    <p:sldId id="811" r:id="rId21"/>
    <p:sldId id="812" r:id="rId22"/>
    <p:sldId id="813" r:id="rId23"/>
    <p:sldId id="814" r:id="rId24"/>
    <p:sldId id="815" r:id="rId25"/>
    <p:sldId id="816" r:id="rId26"/>
    <p:sldId id="817" r:id="rId27"/>
    <p:sldId id="818" r:id="rId28"/>
    <p:sldId id="819" r:id="rId29"/>
    <p:sldId id="820" r:id="rId30"/>
    <p:sldId id="821" r:id="rId31"/>
    <p:sldId id="822" r:id="rId32"/>
    <p:sldId id="823" r:id="rId33"/>
    <p:sldId id="825" r:id="rId34"/>
    <p:sldId id="1069" r:id="rId35"/>
    <p:sldId id="1071" r:id="rId36"/>
    <p:sldId id="1072" r:id="rId37"/>
    <p:sldId id="941" r:id="rId38"/>
    <p:sldId id="942" r:id="rId39"/>
    <p:sldId id="943" r:id="rId40"/>
    <p:sldId id="944" r:id="rId41"/>
    <p:sldId id="945" r:id="rId42"/>
    <p:sldId id="1074" r:id="rId43"/>
    <p:sldId id="1075" r:id="rId44"/>
    <p:sldId id="1129" r:id="rId45"/>
    <p:sldId id="1076" r:id="rId46"/>
    <p:sldId id="1077" r:id="rId47"/>
    <p:sldId id="1127" r:id="rId48"/>
    <p:sldId id="1079" r:id="rId49"/>
    <p:sldId id="1080" r:id="rId50"/>
    <p:sldId id="1131" r:id="rId51"/>
    <p:sldId id="1132" r:id="rId52"/>
    <p:sldId id="1133" r:id="rId53"/>
    <p:sldId id="1134" r:id="rId54"/>
    <p:sldId id="1135" r:id="rId55"/>
    <p:sldId id="1136" r:id="rId56"/>
    <p:sldId id="1137" r:id="rId57"/>
    <p:sldId id="1138" r:id="rId58"/>
    <p:sldId id="1139" r:id="rId59"/>
    <p:sldId id="1140" r:id="rId60"/>
    <p:sldId id="1081" r:id="rId61"/>
    <p:sldId id="1163" r:id="rId62"/>
    <p:sldId id="1164" r:id="rId63"/>
    <p:sldId id="1165" r:id="rId64"/>
    <p:sldId id="1166" r:id="rId65"/>
    <p:sldId id="1171" r:id="rId66"/>
    <p:sldId id="1169" r:id="rId67"/>
    <p:sldId id="1173" r:id="rId68"/>
    <p:sldId id="1174" r:id="rId69"/>
    <p:sldId id="1175" r:id="rId70"/>
    <p:sldId id="1167" r:id="rId71"/>
    <p:sldId id="1168" r:id="rId72"/>
    <p:sldId id="1148" r:id="rId73"/>
    <p:sldId id="1149" r:id="rId74"/>
    <p:sldId id="1141" r:id="rId75"/>
    <p:sldId id="1142" r:id="rId76"/>
    <p:sldId id="1143" r:id="rId77"/>
    <p:sldId id="1144" r:id="rId78"/>
    <p:sldId id="1145" r:id="rId79"/>
    <p:sldId id="1146" r:id="rId80"/>
    <p:sldId id="1147" r:id="rId81"/>
    <p:sldId id="1150" r:id="rId82"/>
    <p:sldId id="1151" r:id="rId83"/>
    <p:sldId id="1161" r:id="rId84"/>
    <p:sldId id="1082" r:id="rId85"/>
    <p:sldId id="1083" r:id="rId86"/>
    <p:sldId id="1084" r:id="rId87"/>
    <p:sldId id="1104" r:id="rId88"/>
    <p:sldId id="1107" r:id="rId89"/>
    <p:sldId id="1108" r:id="rId90"/>
    <p:sldId id="1109" r:id="rId91"/>
    <p:sldId id="1110" r:id="rId92"/>
    <p:sldId id="1248" r:id="rId93"/>
    <p:sldId id="1249" r:id="rId94"/>
    <p:sldId id="1250" r:id="rId95"/>
    <p:sldId id="1251" r:id="rId96"/>
    <p:sldId id="1252" r:id="rId97"/>
    <p:sldId id="1253" r:id="rId98"/>
    <p:sldId id="1254" r:id="rId99"/>
    <p:sldId id="1255" r:id="rId100"/>
    <p:sldId id="1256" r:id="rId101"/>
    <p:sldId id="1176" r:id="rId102"/>
    <p:sldId id="1177" r:id="rId103"/>
    <p:sldId id="1180" r:id="rId104"/>
    <p:sldId id="1181" r:id="rId105"/>
    <p:sldId id="1182" r:id="rId106"/>
    <p:sldId id="1183" r:id="rId107"/>
    <p:sldId id="1184" r:id="rId108"/>
    <p:sldId id="1185" r:id="rId109"/>
    <p:sldId id="1186" r:id="rId110"/>
    <p:sldId id="1187" r:id="rId111"/>
    <p:sldId id="1188" r:id="rId112"/>
    <p:sldId id="1189" r:id="rId113"/>
    <p:sldId id="1190" r:id="rId114"/>
    <p:sldId id="1191" r:id="rId115"/>
    <p:sldId id="1192" r:id="rId116"/>
    <p:sldId id="1193" r:id="rId117"/>
    <p:sldId id="1194" r:id="rId118"/>
    <p:sldId id="1195" r:id="rId119"/>
    <p:sldId id="1196" r:id="rId120"/>
    <p:sldId id="1197" r:id="rId121"/>
    <p:sldId id="1198" r:id="rId122"/>
    <p:sldId id="1199" r:id="rId123"/>
    <p:sldId id="1200" r:id="rId124"/>
    <p:sldId id="1201" r:id="rId125"/>
    <p:sldId id="1202" r:id="rId126"/>
    <p:sldId id="1203" r:id="rId127"/>
    <p:sldId id="1204" r:id="rId128"/>
    <p:sldId id="1205" r:id="rId129"/>
    <p:sldId id="1206" r:id="rId130"/>
    <p:sldId id="1207" r:id="rId131"/>
    <p:sldId id="1208" r:id="rId132"/>
    <p:sldId id="1209" r:id="rId133"/>
    <p:sldId id="1210" r:id="rId134"/>
    <p:sldId id="1211" r:id="rId135"/>
    <p:sldId id="1212" r:id="rId136"/>
    <p:sldId id="1213" r:id="rId137"/>
    <p:sldId id="1214" r:id="rId138"/>
    <p:sldId id="1215" r:id="rId139"/>
    <p:sldId id="1216" r:id="rId140"/>
    <p:sldId id="1217" r:id="rId141"/>
    <p:sldId id="1232" r:id="rId142"/>
    <p:sldId id="1233" r:id="rId143"/>
    <p:sldId id="1234" r:id="rId144"/>
    <p:sldId id="1235" r:id="rId145"/>
    <p:sldId id="1236" r:id="rId146"/>
    <p:sldId id="1237" r:id="rId147"/>
    <p:sldId id="1238" r:id="rId148"/>
    <p:sldId id="1162" r:id="rId149"/>
    <p:sldId id="1239" r:id="rId150"/>
    <p:sldId id="1240" r:id="rId151"/>
    <p:sldId id="1241" r:id="rId152"/>
    <p:sldId id="1242" r:id="rId153"/>
    <p:sldId id="1243" r:id="rId154"/>
    <p:sldId id="1244" r:id="rId155"/>
    <p:sldId id="1245" r:id="rId156"/>
    <p:sldId id="1246" r:id="rId157"/>
    <p:sldId id="1247" r:id="rId158"/>
    <p:sldId id="1274" r:id="rId159"/>
    <p:sldId id="1275" r:id="rId160"/>
    <p:sldId id="1276" r:id="rId161"/>
    <p:sldId id="1277" r:id="rId162"/>
    <p:sldId id="1278" r:id="rId163"/>
    <p:sldId id="1279" r:id="rId164"/>
    <p:sldId id="1280" r:id="rId165"/>
    <p:sldId id="1281" r:id="rId166"/>
    <p:sldId id="1282" r:id="rId167"/>
    <p:sldId id="1283" r:id="rId168"/>
    <p:sldId id="1284" r:id="rId169"/>
    <p:sldId id="1285" r:id="rId170"/>
    <p:sldId id="1286" r:id="rId171"/>
    <p:sldId id="1287" r:id="rId172"/>
    <p:sldId id="1288" r:id="rId173"/>
    <p:sldId id="1289" r:id="rId174"/>
    <p:sldId id="1290" r:id="rId175"/>
    <p:sldId id="1291" r:id="rId176"/>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y Vanhauwaert" initials="FV" lastIdx="4" clrIdx="0">
    <p:extLst>
      <p:ext uri="{19B8F6BF-5375-455C-9EA6-DF929625EA0E}">
        <p15:presenceInfo xmlns:p15="http://schemas.microsoft.com/office/powerpoint/2012/main" userId="S-1-5-21-136122031-3198374591-1304894904-11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85"/>
    <a:srgbClr val="0087BE"/>
    <a:srgbClr val="0099D6"/>
    <a:srgbClr val="0082BE"/>
    <a:srgbClr val="0082B8"/>
    <a:srgbClr val="0082B4"/>
    <a:srgbClr val="0082AE"/>
    <a:srgbClr val="0078AE"/>
    <a:srgbClr val="0A78AE"/>
    <a:srgbClr val="007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934" autoAdjust="0"/>
    <p:restoredTop sz="92015" autoAdjust="0"/>
  </p:normalViewPr>
  <p:slideViewPr>
    <p:cSldViewPr>
      <p:cViewPr varScale="1">
        <p:scale>
          <a:sx n="80" d="100"/>
          <a:sy n="80" d="100"/>
        </p:scale>
        <p:origin x="750"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2" d="100"/>
          <a:sy n="82" d="100"/>
        </p:scale>
        <p:origin x="3888" y="10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v\AppData\Local\Microsoft\Windows\Temporary%20Internet%20Files\Content.Outlook\TDCM3YQK\161222_DOC_Prj_Mgt_Risk_Register_0.2_PIA_vragen_V13_short_V01_Lilimted_JV.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r-BE"/>
              <a:t>Residual Level Comparison</a:t>
            </a:r>
          </a:p>
        </c:rich>
      </c:tx>
      <c:layout>
        <c:manualLayout>
          <c:xMode val="edge"/>
          <c:yMode val="edge"/>
          <c:x val="0.67482247010790319"/>
          <c:y val="7.2485660776239616E-3"/>
        </c:manualLayout>
      </c:layout>
      <c:overlay val="1"/>
    </c:title>
    <c:autoTitleDeleted val="0"/>
    <c:plotArea>
      <c:layout/>
      <c:radarChart>
        <c:radarStyle val="marker"/>
        <c:varyColors val="0"/>
        <c:ser>
          <c:idx val="0"/>
          <c:order val="0"/>
          <c:tx>
            <c:strRef>
              <c:f>Radars!$C$37</c:f>
              <c:strCache>
                <c:ptCount val="1"/>
                <c:pt idx="0">
                  <c:v>Average</c:v>
                </c:pt>
              </c:strCache>
            </c:strRef>
          </c:tx>
          <c:spPr>
            <a:ln w="25400">
              <a:solidFill>
                <a:schemeClr val="tx1"/>
              </a:solidFill>
            </a:ln>
          </c:spPr>
          <c:marker>
            <c:symbol val="none"/>
          </c:marker>
          <c:cat>
            <c:strRef>
              <c:f>Radars!$B$38:$B$50</c:f>
              <c:strCache>
                <c:ptCount val="13"/>
                <c:pt idx="0">
                  <c:v>Vertrouwelijkheid, integriteit, beschikbaarheid van persoonsgegevens</c:v>
                </c:pt>
                <c:pt idx="1">
                  <c:v>Beperking doel, data minimalisatie en nauwkeurigheid</c:v>
                </c:pt>
                <c:pt idx="2">
                  <c:v>Opslag beperking</c:v>
                </c:pt>
                <c:pt idx="3">
                  <c:v>Wettigheid van verwerking</c:v>
                </c:pt>
                <c:pt idx="4">
                  <c:v>Transparantie en informatie over de verwerking</c:v>
                </c:pt>
                <c:pt idx="5">
                  <c:v>Derde partij</c:v>
                </c:pt>
                <c:pt idx="6">
                  <c:v>Internationaal</c:v>
                </c:pt>
                <c:pt idx="7">
                  <c:v>Recht van toegang, rectificatie en wissen</c:v>
                </c:pt>
                <c:pt idx="8">
                  <c:v>Recht op bezwaar</c:v>
                </c:pt>
                <c:pt idx="9">
                  <c:v>De verwerker</c:v>
                </c:pt>
                <c:pt idx="10">
                  <c:v>Inbreuk</c:v>
                </c:pt>
                <c:pt idx="11">
                  <c:v>Gegevensverwerking effecten beoordelingsrapport</c:v>
                </c:pt>
                <c:pt idx="12">
                  <c:v>Gegevensbeschermingsbeleid en registers</c:v>
                </c:pt>
              </c:strCache>
            </c:strRef>
          </c:cat>
          <c:val>
            <c:numRef>
              <c:f>Radars!$C$38:$C$50</c:f>
              <c:numCache>
                <c:formatCode>0.0</c:formatCode>
                <c:ptCount val="13"/>
                <c:pt idx="0">
                  <c:v>3.5714285714285712E-2</c:v>
                </c:pt>
                <c:pt idx="1">
                  <c:v>-0.5</c:v>
                </c:pt>
                <c:pt idx="2">
                  <c:v>0</c:v>
                </c:pt>
                <c:pt idx="3">
                  <c:v>0</c:v>
                </c:pt>
                <c:pt idx="4">
                  <c:v>0</c:v>
                </c:pt>
                <c:pt idx="5">
                  <c:v>0</c:v>
                </c:pt>
                <c:pt idx="6">
                  <c:v>0</c:v>
                </c:pt>
                <c:pt idx="7">
                  <c:v>0</c:v>
                </c:pt>
                <c:pt idx="8">
                  <c:v>0</c:v>
                </c:pt>
                <c:pt idx="9">
                  <c:v>-0.5</c:v>
                </c:pt>
                <c:pt idx="10">
                  <c:v>0</c:v>
                </c:pt>
                <c:pt idx="11">
                  <c:v>0</c:v>
                </c:pt>
                <c:pt idx="12">
                  <c:v>0</c:v>
                </c:pt>
              </c:numCache>
            </c:numRef>
          </c:val>
          <c:extLst>
            <c:ext xmlns:c16="http://schemas.microsoft.com/office/drawing/2014/chart" uri="{C3380CC4-5D6E-409C-BE32-E72D297353CC}">
              <c16:uniqueId val="{00000000-E7DF-46C3-A94B-D57F083C5F5E}"/>
            </c:ext>
          </c:extLst>
        </c:ser>
        <c:ser>
          <c:idx val="1"/>
          <c:order val="1"/>
          <c:tx>
            <c:strRef>
              <c:f>Radars!$E$37</c:f>
              <c:strCache>
                <c:ptCount val="1"/>
                <c:pt idx="0">
                  <c:v>Max</c:v>
                </c:pt>
              </c:strCache>
            </c:strRef>
          </c:tx>
          <c:spPr>
            <a:ln w="25400">
              <a:solidFill>
                <a:schemeClr val="tx1"/>
              </a:solidFill>
              <a:prstDash val="dash"/>
            </a:ln>
          </c:spPr>
          <c:marker>
            <c:symbol val="none"/>
          </c:marker>
          <c:cat>
            <c:strRef>
              <c:f>Radars!$B$38:$B$50</c:f>
              <c:strCache>
                <c:ptCount val="13"/>
                <c:pt idx="0">
                  <c:v>Vertrouwelijkheid, integriteit, beschikbaarheid van persoonsgegevens</c:v>
                </c:pt>
                <c:pt idx="1">
                  <c:v>Beperking doel, data minimalisatie en nauwkeurigheid</c:v>
                </c:pt>
                <c:pt idx="2">
                  <c:v>Opslag beperking</c:v>
                </c:pt>
                <c:pt idx="3">
                  <c:v>Wettigheid van verwerking</c:v>
                </c:pt>
                <c:pt idx="4">
                  <c:v>Transparantie en informatie over de verwerking</c:v>
                </c:pt>
                <c:pt idx="5">
                  <c:v>Derde partij</c:v>
                </c:pt>
                <c:pt idx="6">
                  <c:v>Internationaal</c:v>
                </c:pt>
                <c:pt idx="7">
                  <c:v>Recht van toegang, rectificatie en wissen</c:v>
                </c:pt>
                <c:pt idx="8">
                  <c:v>Recht op bezwaar</c:v>
                </c:pt>
                <c:pt idx="9">
                  <c:v>De verwerker</c:v>
                </c:pt>
                <c:pt idx="10">
                  <c:v>Inbreuk</c:v>
                </c:pt>
                <c:pt idx="11">
                  <c:v>Gegevensverwerking effecten beoordelingsrapport</c:v>
                </c:pt>
                <c:pt idx="12">
                  <c:v>Gegevensbeschermingsbeleid en registers</c:v>
                </c:pt>
              </c:strCache>
            </c:strRef>
          </c:cat>
          <c:val>
            <c:numRef>
              <c:f>Radars!$E$38:$E$50</c:f>
              <c:numCache>
                <c:formatCode>0.0</c:formatCode>
                <c:ptCount val="13"/>
                <c:pt idx="0">
                  <c:v>1</c:v>
                </c:pt>
                <c:pt idx="1">
                  <c:v>0</c:v>
                </c:pt>
                <c:pt idx="2">
                  <c:v>0</c:v>
                </c:pt>
                <c:pt idx="3">
                  <c:v>0</c:v>
                </c:pt>
                <c:pt idx="4">
                  <c:v>0</c:v>
                </c:pt>
                <c:pt idx="5">
                  <c:v>0</c:v>
                </c:pt>
                <c:pt idx="6">
                  <c:v>0</c:v>
                </c:pt>
                <c:pt idx="7">
                  <c:v>0</c:v>
                </c:pt>
                <c:pt idx="8">
                  <c:v>0</c:v>
                </c:pt>
                <c:pt idx="9">
                  <c:v>0</c:v>
                </c:pt>
                <c:pt idx="10">
                  <c:v>0</c:v>
                </c:pt>
                <c:pt idx="11">
                  <c:v>0</c:v>
                </c:pt>
                <c:pt idx="12">
                  <c:v>0</c:v>
                </c:pt>
              </c:numCache>
            </c:numRef>
          </c:val>
          <c:extLst>
            <c:ext xmlns:c16="http://schemas.microsoft.com/office/drawing/2014/chart" uri="{C3380CC4-5D6E-409C-BE32-E72D297353CC}">
              <c16:uniqueId val="{00000001-E7DF-46C3-A94B-D57F083C5F5E}"/>
            </c:ext>
          </c:extLst>
        </c:ser>
        <c:ser>
          <c:idx val="2"/>
          <c:order val="2"/>
          <c:tx>
            <c:strRef>
              <c:f>Radars!$F$37</c:f>
              <c:strCache>
                <c:ptCount val="1"/>
                <c:pt idx="0">
                  <c:v>B</c:v>
                </c:pt>
              </c:strCache>
            </c:strRef>
          </c:tx>
          <c:spPr>
            <a:ln w="965200">
              <a:solidFill>
                <a:srgbClr val="00B0F0">
                  <a:alpha val="50000"/>
                </a:srgbClr>
              </a:solidFill>
            </a:ln>
          </c:spPr>
          <c:marker>
            <c:symbol val="none"/>
          </c:marker>
          <c:cat>
            <c:strRef>
              <c:f>Radars!$B$38:$B$50</c:f>
              <c:strCache>
                <c:ptCount val="13"/>
                <c:pt idx="0">
                  <c:v>Vertrouwelijkheid, integriteit, beschikbaarheid van persoonsgegevens</c:v>
                </c:pt>
                <c:pt idx="1">
                  <c:v>Beperking doel, data minimalisatie en nauwkeurigheid</c:v>
                </c:pt>
                <c:pt idx="2">
                  <c:v>Opslag beperking</c:v>
                </c:pt>
                <c:pt idx="3">
                  <c:v>Wettigheid van verwerking</c:v>
                </c:pt>
                <c:pt idx="4">
                  <c:v>Transparantie en informatie over de verwerking</c:v>
                </c:pt>
                <c:pt idx="5">
                  <c:v>Derde partij</c:v>
                </c:pt>
                <c:pt idx="6">
                  <c:v>Internationaal</c:v>
                </c:pt>
                <c:pt idx="7">
                  <c:v>Recht van toegang, rectificatie en wissen</c:v>
                </c:pt>
                <c:pt idx="8">
                  <c:v>Recht op bezwaar</c:v>
                </c:pt>
                <c:pt idx="9">
                  <c:v>De verwerker</c:v>
                </c:pt>
                <c:pt idx="10">
                  <c:v>Inbreuk</c:v>
                </c:pt>
                <c:pt idx="11">
                  <c:v>Gegevensverwerking effecten beoordelingsrapport</c:v>
                </c:pt>
                <c:pt idx="12">
                  <c:v>Gegevensbeschermingsbeleid en registers</c:v>
                </c:pt>
              </c:strCache>
            </c:strRef>
          </c:cat>
          <c:val>
            <c:numRef>
              <c:f>Radars!$F$38:$F$50</c:f>
              <c:numCache>
                <c:formatCode>General</c:formatCode>
                <c:ptCount val="13"/>
                <c:pt idx="0">
                  <c:v>-2.5</c:v>
                </c:pt>
                <c:pt idx="1">
                  <c:v>-2.5</c:v>
                </c:pt>
                <c:pt idx="2">
                  <c:v>-2.5</c:v>
                </c:pt>
                <c:pt idx="3">
                  <c:v>-2.5</c:v>
                </c:pt>
                <c:pt idx="4">
                  <c:v>-2.5</c:v>
                </c:pt>
                <c:pt idx="5">
                  <c:v>-2.5</c:v>
                </c:pt>
                <c:pt idx="6">
                  <c:v>-2.5</c:v>
                </c:pt>
                <c:pt idx="7">
                  <c:v>-2.5</c:v>
                </c:pt>
                <c:pt idx="8">
                  <c:v>-2.5</c:v>
                </c:pt>
                <c:pt idx="9">
                  <c:v>-2.5</c:v>
                </c:pt>
                <c:pt idx="10">
                  <c:v>-2.5</c:v>
                </c:pt>
                <c:pt idx="11">
                  <c:v>-2.5</c:v>
                </c:pt>
                <c:pt idx="12">
                  <c:v>-2.5</c:v>
                </c:pt>
              </c:numCache>
            </c:numRef>
          </c:val>
          <c:extLst>
            <c:ext xmlns:c16="http://schemas.microsoft.com/office/drawing/2014/chart" uri="{C3380CC4-5D6E-409C-BE32-E72D297353CC}">
              <c16:uniqueId val="{00000002-E7DF-46C3-A94B-D57F083C5F5E}"/>
            </c:ext>
          </c:extLst>
        </c:ser>
        <c:ser>
          <c:idx val="3"/>
          <c:order val="3"/>
          <c:tx>
            <c:strRef>
              <c:f>Radars!$G$37</c:f>
              <c:strCache>
                <c:ptCount val="1"/>
                <c:pt idx="0">
                  <c:v>G</c:v>
                </c:pt>
              </c:strCache>
            </c:strRef>
          </c:tx>
          <c:spPr>
            <a:ln w="254000">
              <a:solidFill>
                <a:srgbClr val="92D050">
                  <a:alpha val="50000"/>
                </a:srgbClr>
              </a:solidFill>
            </a:ln>
          </c:spPr>
          <c:marker>
            <c:symbol val="none"/>
          </c:marker>
          <c:cat>
            <c:strRef>
              <c:f>Radars!$B$38:$B$50</c:f>
              <c:strCache>
                <c:ptCount val="13"/>
                <c:pt idx="0">
                  <c:v>Vertrouwelijkheid, integriteit, beschikbaarheid van persoonsgegevens</c:v>
                </c:pt>
                <c:pt idx="1">
                  <c:v>Beperking doel, data minimalisatie en nauwkeurigheid</c:v>
                </c:pt>
                <c:pt idx="2">
                  <c:v>Opslag beperking</c:v>
                </c:pt>
                <c:pt idx="3">
                  <c:v>Wettigheid van verwerking</c:v>
                </c:pt>
                <c:pt idx="4">
                  <c:v>Transparantie en informatie over de verwerking</c:v>
                </c:pt>
                <c:pt idx="5">
                  <c:v>Derde partij</c:v>
                </c:pt>
                <c:pt idx="6">
                  <c:v>Internationaal</c:v>
                </c:pt>
                <c:pt idx="7">
                  <c:v>Recht van toegang, rectificatie en wissen</c:v>
                </c:pt>
                <c:pt idx="8">
                  <c:v>Recht op bezwaar</c:v>
                </c:pt>
                <c:pt idx="9">
                  <c:v>De verwerker</c:v>
                </c:pt>
                <c:pt idx="10">
                  <c:v>Inbreuk</c:v>
                </c:pt>
                <c:pt idx="11">
                  <c:v>Gegevensverwerking effecten beoordelingsrapport</c:v>
                </c:pt>
                <c:pt idx="12">
                  <c:v>Gegevensbeschermingsbeleid en registers</c:v>
                </c:pt>
              </c:strCache>
            </c:strRef>
          </c:cat>
          <c:val>
            <c:numRef>
              <c:f>Radars!$G$38:$G$50</c:f>
              <c:numCache>
                <c:formatCode>General</c:formatCode>
                <c:ptCount val="13"/>
                <c:pt idx="0">
                  <c:v>0</c:v>
                </c:pt>
                <c:pt idx="1">
                  <c:v>0</c:v>
                </c:pt>
                <c:pt idx="2">
                  <c:v>0</c:v>
                </c:pt>
                <c:pt idx="3">
                  <c:v>0</c:v>
                </c:pt>
                <c:pt idx="4">
                  <c:v>0</c:v>
                </c:pt>
                <c:pt idx="5">
                  <c:v>0</c:v>
                </c:pt>
                <c:pt idx="6">
                  <c:v>0</c:v>
                </c:pt>
                <c:pt idx="7">
                  <c:v>0</c:v>
                </c:pt>
                <c:pt idx="8">
                  <c:v>0</c:v>
                </c:pt>
                <c:pt idx="9">
                  <c:v>0</c:v>
                </c:pt>
                <c:pt idx="10">
                  <c:v>0</c:v>
                </c:pt>
                <c:pt idx="11">
                  <c:v>0</c:v>
                </c:pt>
                <c:pt idx="12">
                  <c:v>0</c:v>
                </c:pt>
              </c:numCache>
            </c:numRef>
          </c:val>
          <c:extLst>
            <c:ext xmlns:c16="http://schemas.microsoft.com/office/drawing/2014/chart" uri="{C3380CC4-5D6E-409C-BE32-E72D297353CC}">
              <c16:uniqueId val="{00000003-E7DF-46C3-A94B-D57F083C5F5E}"/>
            </c:ext>
          </c:extLst>
        </c:ser>
        <c:ser>
          <c:idx val="4"/>
          <c:order val="4"/>
          <c:tx>
            <c:strRef>
              <c:f>Radars!$H$37</c:f>
              <c:strCache>
                <c:ptCount val="1"/>
                <c:pt idx="0">
                  <c:v>O</c:v>
                </c:pt>
              </c:strCache>
            </c:strRef>
          </c:tx>
          <c:spPr>
            <a:ln w="254000">
              <a:solidFill>
                <a:srgbClr val="FFC000">
                  <a:alpha val="50000"/>
                </a:srgbClr>
              </a:solidFill>
            </a:ln>
          </c:spPr>
          <c:marker>
            <c:symbol val="none"/>
          </c:marker>
          <c:cat>
            <c:strRef>
              <c:f>Radars!$B$38:$B$50</c:f>
              <c:strCache>
                <c:ptCount val="13"/>
                <c:pt idx="0">
                  <c:v>Vertrouwelijkheid, integriteit, beschikbaarheid van persoonsgegevens</c:v>
                </c:pt>
                <c:pt idx="1">
                  <c:v>Beperking doel, data minimalisatie en nauwkeurigheid</c:v>
                </c:pt>
                <c:pt idx="2">
                  <c:v>Opslag beperking</c:v>
                </c:pt>
                <c:pt idx="3">
                  <c:v>Wettigheid van verwerking</c:v>
                </c:pt>
                <c:pt idx="4">
                  <c:v>Transparantie en informatie over de verwerking</c:v>
                </c:pt>
                <c:pt idx="5">
                  <c:v>Derde partij</c:v>
                </c:pt>
                <c:pt idx="6">
                  <c:v>Internationaal</c:v>
                </c:pt>
                <c:pt idx="7">
                  <c:v>Recht van toegang, rectificatie en wissen</c:v>
                </c:pt>
                <c:pt idx="8">
                  <c:v>Recht op bezwaar</c:v>
                </c:pt>
                <c:pt idx="9">
                  <c:v>De verwerker</c:v>
                </c:pt>
                <c:pt idx="10">
                  <c:v>Inbreuk</c:v>
                </c:pt>
                <c:pt idx="11">
                  <c:v>Gegevensverwerking effecten beoordelingsrapport</c:v>
                </c:pt>
                <c:pt idx="12">
                  <c:v>Gegevensbeschermingsbeleid en registers</c:v>
                </c:pt>
              </c:strCache>
            </c:strRef>
          </c:cat>
          <c:val>
            <c:numRef>
              <c:f>Radars!$H$38:$H$50</c:f>
              <c:numCache>
                <c:formatCode>General</c:formatCode>
                <c:ptCount val="13"/>
                <c:pt idx="0">
                  <c:v>1</c:v>
                </c:pt>
                <c:pt idx="1">
                  <c:v>1</c:v>
                </c:pt>
                <c:pt idx="2">
                  <c:v>1</c:v>
                </c:pt>
                <c:pt idx="3">
                  <c:v>1</c:v>
                </c:pt>
                <c:pt idx="4">
                  <c:v>1</c:v>
                </c:pt>
                <c:pt idx="5">
                  <c:v>1</c:v>
                </c:pt>
                <c:pt idx="6">
                  <c:v>1</c:v>
                </c:pt>
                <c:pt idx="7">
                  <c:v>1</c:v>
                </c:pt>
                <c:pt idx="8">
                  <c:v>1</c:v>
                </c:pt>
                <c:pt idx="9">
                  <c:v>1</c:v>
                </c:pt>
                <c:pt idx="10">
                  <c:v>1</c:v>
                </c:pt>
                <c:pt idx="11">
                  <c:v>1</c:v>
                </c:pt>
                <c:pt idx="12">
                  <c:v>1</c:v>
                </c:pt>
              </c:numCache>
            </c:numRef>
          </c:val>
          <c:extLst>
            <c:ext xmlns:c16="http://schemas.microsoft.com/office/drawing/2014/chart" uri="{C3380CC4-5D6E-409C-BE32-E72D297353CC}">
              <c16:uniqueId val="{00000004-E7DF-46C3-A94B-D57F083C5F5E}"/>
            </c:ext>
          </c:extLst>
        </c:ser>
        <c:ser>
          <c:idx val="5"/>
          <c:order val="5"/>
          <c:tx>
            <c:strRef>
              <c:f>Radars!$I$37</c:f>
              <c:strCache>
                <c:ptCount val="1"/>
                <c:pt idx="0">
                  <c:v>R</c:v>
                </c:pt>
              </c:strCache>
            </c:strRef>
          </c:tx>
          <c:spPr>
            <a:ln w="635000">
              <a:solidFill>
                <a:srgbClr val="FF0000">
                  <a:alpha val="50000"/>
                </a:srgbClr>
              </a:solidFill>
            </a:ln>
          </c:spPr>
          <c:marker>
            <c:symbol val="none"/>
          </c:marker>
          <c:cat>
            <c:strRef>
              <c:f>Radars!$B$38:$B$50</c:f>
              <c:strCache>
                <c:ptCount val="13"/>
                <c:pt idx="0">
                  <c:v>Vertrouwelijkheid, integriteit, beschikbaarheid van persoonsgegevens</c:v>
                </c:pt>
                <c:pt idx="1">
                  <c:v>Beperking doel, data minimalisatie en nauwkeurigheid</c:v>
                </c:pt>
                <c:pt idx="2">
                  <c:v>Opslag beperking</c:v>
                </c:pt>
                <c:pt idx="3">
                  <c:v>Wettigheid van verwerking</c:v>
                </c:pt>
                <c:pt idx="4">
                  <c:v>Transparantie en informatie over de verwerking</c:v>
                </c:pt>
                <c:pt idx="5">
                  <c:v>Derde partij</c:v>
                </c:pt>
                <c:pt idx="6">
                  <c:v>Internationaal</c:v>
                </c:pt>
                <c:pt idx="7">
                  <c:v>Recht van toegang, rectificatie en wissen</c:v>
                </c:pt>
                <c:pt idx="8">
                  <c:v>Recht op bezwaar</c:v>
                </c:pt>
                <c:pt idx="9">
                  <c:v>De verwerker</c:v>
                </c:pt>
                <c:pt idx="10">
                  <c:v>Inbreuk</c:v>
                </c:pt>
                <c:pt idx="11">
                  <c:v>Gegevensverwerking effecten beoordelingsrapport</c:v>
                </c:pt>
                <c:pt idx="12">
                  <c:v>Gegevensbeschermingsbeleid en registers</c:v>
                </c:pt>
              </c:strCache>
            </c:strRef>
          </c:cat>
          <c:val>
            <c:numRef>
              <c:f>Radars!$I$38:$I$50</c:f>
              <c:numCache>
                <c:formatCode>General</c:formatCode>
                <c:ptCount val="13"/>
                <c:pt idx="0">
                  <c:v>2.8</c:v>
                </c:pt>
                <c:pt idx="1">
                  <c:v>2.8</c:v>
                </c:pt>
                <c:pt idx="2">
                  <c:v>2.8</c:v>
                </c:pt>
                <c:pt idx="3">
                  <c:v>2.8</c:v>
                </c:pt>
                <c:pt idx="4">
                  <c:v>2.8</c:v>
                </c:pt>
                <c:pt idx="5">
                  <c:v>2.8</c:v>
                </c:pt>
                <c:pt idx="6">
                  <c:v>2.8</c:v>
                </c:pt>
                <c:pt idx="7">
                  <c:v>2.8</c:v>
                </c:pt>
                <c:pt idx="8">
                  <c:v>2.8</c:v>
                </c:pt>
                <c:pt idx="9">
                  <c:v>2.8</c:v>
                </c:pt>
                <c:pt idx="10">
                  <c:v>2.8</c:v>
                </c:pt>
                <c:pt idx="11">
                  <c:v>2.8</c:v>
                </c:pt>
                <c:pt idx="12">
                  <c:v>2.8</c:v>
                </c:pt>
              </c:numCache>
            </c:numRef>
          </c:val>
          <c:extLst>
            <c:ext xmlns:c16="http://schemas.microsoft.com/office/drawing/2014/chart" uri="{C3380CC4-5D6E-409C-BE32-E72D297353CC}">
              <c16:uniqueId val="{00000005-E7DF-46C3-A94B-D57F083C5F5E}"/>
            </c:ext>
          </c:extLst>
        </c:ser>
        <c:dLbls>
          <c:showLegendKey val="0"/>
          <c:showVal val="0"/>
          <c:showCatName val="0"/>
          <c:showSerName val="0"/>
          <c:showPercent val="0"/>
          <c:showBubbleSize val="0"/>
        </c:dLbls>
        <c:axId val="83716352"/>
        <c:axId val="94097408"/>
      </c:radarChart>
      <c:catAx>
        <c:axId val="83716352"/>
        <c:scaling>
          <c:orientation val="minMax"/>
        </c:scaling>
        <c:delete val="0"/>
        <c:axPos val="b"/>
        <c:majorGridlines/>
        <c:numFmt formatCode="General" sourceLinked="0"/>
        <c:majorTickMark val="out"/>
        <c:minorTickMark val="none"/>
        <c:tickLblPos val="nextTo"/>
        <c:crossAx val="94097408"/>
        <c:crosses val="autoZero"/>
        <c:auto val="1"/>
        <c:lblAlgn val="ctr"/>
        <c:lblOffset val="100"/>
        <c:noMultiLvlLbl val="0"/>
      </c:catAx>
      <c:valAx>
        <c:axId val="94097408"/>
        <c:scaling>
          <c:orientation val="minMax"/>
          <c:max val="4"/>
          <c:min val="-4"/>
        </c:scaling>
        <c:delete val="0"/>
        <c:axPos val="l"/>
        <c:numFmt formatCode="0.0" sourceLinked="1"/>
        <c:majorTickMark val="out"/>
        <c:minorTickMark val="none"/>
        <c:tickLblPos val="nextTo"/>
        <c:crossAx val="83716352"/>
        <c:crosses val="autoZero"/>
        <c:crossBetween val="between"/>
        <c:majorUnit val="1"/>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A70A84-927A-4A59-BD59-2CC2C01E9C10}" type="doc">
      <dgm:prSet loTypeId="urn:microsoft.com/office/officeart/2005/8/layout/chevron1" loCatId="process" qsTypeId="urn:microsoft.com/office/officeart/2005/8/quickstyle/simple1" qsCatId="simple" csTypeId="urn:microsoft.com/office/officeart/2005/8/colors/accent1_1" csCatId="accent1" phldr="1"/>
      <dgm:spPr/>
    </dgm:pt>
    <dgm:pt modelId="{8B931FD1-712E-4AB6-ABB4-52F6F9206498}">
      <dgm:prSet phldrT="[Text]"/>
      <dgm:spPr/>
      <dgm:t>
        <a:bodyPr/>
        <a:lstStyle/>
        <a:p>
          <a:r>
            <a:rPr lang="fr-BE" dirty="0" err="1" smtClean="0"/>
            <a:t>install</a:t>
          </a:r>
          <a:r>
            <a:rPr lang="fr-BE" dirty="0" smtClean="0"/>
            <a:t> </a:t>
          </a:r>
          <a:r>
            <a:rPr lang="fr-BE" dirty="0" err="1" smtClean="0"/>
            <a:t>eID</a:t>
          </a:r>
          <a:r>
            <a:rPr lang="fr-BE" dirty="0" smtClean="0"/>
            <a:t> software</a:t>
          </a:r>
          <a:endParaRPr lang="en-US" dirty="0"/>
        </a:p>
      </dgm:t>
    </dgm:pt>
    <dgm:pt modelId="{74DA134A-7147-4CA3-B743-D369E0EC84FB}" type="parTrans" cxnId="{359670AF-C781-4CDB-9809-4780E3570F66}">
      <dgm:prSet/>
      <dgm:spPr/>
      <dgm:t>
        <a:bodyPr/>
        <a:lstStyle/>
        <a:p>
          <a:endParaRPr lang="en-US"/>
        </a:p>
      </dgm:t>
    </dgm:pt>
    <dgm:pt modelId="{EC5836E5-BC91-497D-88A3-CA4695DE04EB}" type="sibTrans" cxnId="{359670AF-C781-4CDB-9809-4780E3570F66}">
      <dgm:prSet/>
      <dgm:spPr/>
      <dgm:t>
        <a:bodyPr/>
        <a:lstStyle/>
        <a:p>
          <a:endParaRPr lang="en-US"/>
        </a:p>
      </dgm:t>
    </dgm:pt>
    <dgm:pt modelId="{B213BFE4-1DB4-4E6D-BB67-5896B7F06281}">
      <dgm:prSet phldrT="[Text]"/>
      <dgm:spPr/>
      <dgm:t>
        <a:bodyPr/>
        <a:lstStyle/>
        <a:p>
          <a:r>
            <a:rPr lang="fr-BE" dirty="0" smtClean="0"/>
            <a:t> </a:t>
          </a:r>
          <a:r>
            <a:rPr lang="fr-BE" dirty="0" err="1" smtClean="0"/>
            <a:t>connect</a:t>
          </a:r>
          <a:r>
            <a:rPr lang="fr-BE" dirty="0" smtClean="0"/>
            <a:t> the </a:t>
          </a:r>
          <a:r>
            <a:rPr lang="fr-BE" dirty="0" err="1" smtClean="0"/>
            <a:t>card</a:t>
          </a:r>
          <a:r>
            <a:rPr lang="fr-BE" dirty="0" smtClean="0"/>
            <a:t> </a:t>
          </a:r>
          <a:r>
            <a:rPr lang="fr-BE" dirty="0" err="1" smtClean="0"/>
            <a:t>reader</a:t>
          </a:r>
          <a:r>
            <a:rPr lang="fr-BE" dirty="0" smtClean="0"/>
            <a:t> </a:t>
          </a:r>
          <a:r>
            <a:rPr lang="fr-BE" dirty="0" err="1" smtClean="0"/>
            <a:t>with</a:t>
          </a:r>
          <a:r>
            <a:rPr lang="fr-BE" dirty="0" smtClean="0"/>
            <a:t> the computer</a:t>
          </a:r>
          <a:endParaRPr lang="en-US" dirty="0"/>
        </a:p>
      </dgm:t>
    </dgm:pt>
    <dgm:pt modelId="{B4F984C7-FCBC-4431-9500-22A058CF0607}" type="parTrans" cxnId="{B1DB18F1-19C9-4FC5-8C7B-459CECADB76A}">
      <dgm:prSet/>
      <dgm:spPr/>
      <dgm:t>
        <a:bodyPr/>
        <a:lstStyle/>
        <a:p>
          <a:endParaRPr lang="en-US"/>
        </a:p>
      </dgm:t>
    </dgm:pt>
    <dgm:pt modelId="{F9098EE8-0183-41FC-ACF3-A6EFDEA3E3A9}" type="sibTrans" cxnId="{B1DB18F1-19C9-4FC5-8C7B-459CECADB76A}">
      <dgm:prSet/>
      <dgm:spPr/>
      <dgm:t>
        <a:bodyPr/>
        <a:lstStyle/>
        <a:p>
          <a:endParaRPr lang="en-US"/>
        </a:p>
      </dgm:t>
    </dgm:pt>
    <dgm:pt modelId="{FCDFA610-43D4-48AB-BFF0-8CA903C8AEBE}">
      <dgm:prSet phldrT="[Text]"/>
      <dgm:spPr/>
      <dgm:t>
        <a:bodyPr/>
        <a:lstStyle/>
        <a:p>
          <a:r>
            <a:rPr lang="fr-BE" dirty="0" smtClean="0"/>
            <a:t> </a:t>
          </a:r>
          <a:r>
            <a:rPr lang="fr-BE" dirty="0" err="1" smtClean="0"/>
            <a:t>consult</a:t>
          </a:r>
          <a:r>
            <a:rPr lang="fr-BE" dirty="0" smtClean="0"/>
            <a:t> </a:t>
          </a:r>
          <a:r>
            <a:rPr lang="fr-BE" dirty="0" err="1" smtClean="0"/>
            <a:t>your</a:t>
          </a:r>
          <a:r>
            <a:rPr lang="fr-BE" dirty="0" smtClean="0"/>
            <a:t> data</a:t>
          </a:r>
          <a:endParaRPr lang="en-US" dirty="0"/>
        </a:p>
      </dgm:t>
    </dgm:pt>
    <dgm:pt modelId="{84F5DDA7-38EE-4E81-AD1B-BDE3E32B49BA}" type="parTrans" cxnId="{0F4EED3E-0E42-4D76-B2E7-382980FE2DA3}">
      <dgm:prSet/>
      <dgm:spPr/>
      <dgm:t>
        <a:bodyPr/>
        <a:lstStyle/>
        <a:p>
          <a:endParaRPr lang="en-US"/>
        </a:p>
      </dgm:t>
    </dgm:pt>
    <dgm:pt modelId="{607A9873-03DB-4968-9B77-046BBB9524AE}" type="sibTrans" cxnId="{0F4EED3E-0E42-4D76-B2E7-382980FE2DA3}">
      <dgm:prSet/>
      <dgm:spPr/>
      <dgm:t>
        <a:bodyPr/>
        <a:lstStyle/>
        <a:p>
          <a:endParaRPr lang="en-US"/>
        </a:p>
      </dgm:t>
    </dgm:pt>
    <dgm:pt modelId="{688BA934-4371-4ADB-A018-393C4FA1274C}" type="pres">
      <dgm:prSet presAssocID="{34A70A84-927A-4A59-BD59-2CC2C01E9C10}" presName="Name0" presStyleCnt="0">
        <dgm:presLayoutVars>
          <dgm:dir/>
          <dgm:animLvl val="lvl"/>
          <dgm:resizeHandles val="exact"/>
        </dgm:presLayoutVars>
      </dgm:prSet>
      <dgm:spPr/>
    </dgm:pt>
    <dgm:pt modelId="{0B4795B5-3ED3-4254-937A-31487267B307}" type="pres">
      <dgm:prSet presAssocID="{8B931FD1-712E-4AB6-ABB4-52F6F9206498}" presName="parTxOnly" presStyleLbl="node1" presStyleIdx="0" presStyleCnt="3" custScaleX="105567">
        <dgm:presLayoutVars>
          <dgm:chMax val="0"/>
          <dgm:chPref val="0"/>
          <dgm:bulletEnabled val="1"/>
        </dgm:presLayoutVars>
      </dgm:prSet>
      <dgm:spPr/>
      <dgm:t>
        <a:bodyPr/>
        <a:lstStyle/>
        <a:p>
          <a:endParaRPr lang="en-US"/>
        </a:p>
      </dgm:t>
    </dgm:pt>
    <dgm:pt modelId="{5FDC9072-05D6-40BC-8CF9-60C163B0A93C}" type="pres">
      <dgm:prSet presAssocID="{EC5836E5-BC91-497D-88A3-CA4695DE04EB}" presName="parTxOnlySpace" presStyleCnt="0"/>
      <dgm:spPr/>
    </dgm:pt>
    <dgm:pt modelId="{6C0C9E8C-4401-463F-BEA5-1ADDF1BA8B8D}" type="pres">
      <dgm:prSet presAssocID="{B213BFE4-1DB4-4E6D-BB67-5896B7F06281}" presName="parTxOnly" presStyleLbl="node1" presStyleIdx="1" presStyleCnt="3" custScaleX="108446">
        <dgm:presLayoutVars>
          <dgm:chMax val="0"/>
          <dgm:chPref val="0"/>
          <dgm:bulletEnabled val="1"/>
        </dgm:presLayoutVars>
      </dgm:prSet>
      <dgm:spPr/>
      <dgm:t>
        <a:bodyPr/>
        <a:lstStyle/>
        <a:p>
          <a:endParaRPr lang="en-US"/>
        </a:p>
      </dgm:t>
    </dgm:pt>
    <dgm:pt modelId="{D562D89D-105D-46CC-9792-5197B150BE16}" type="pres">
      <dgm:prSet presAssocID="{F9098EE8-0183-41FC-ACF3-A6EFDEA3E3A9}" presName="parTxOnlySpace" presStyleCnt="0"/>
      <dgm:spPr/>
    </dgm:pt>
    <dgm:pt modelId="{2DC60372-6B03-49A3-8EC1-7044B6536B89}" type="pres">
      <dgm:prSet presAssocID="{FCDFA610-43D4-48AB-BFF0-8CA903C8AEBE}" presName="parTxOnly" presStyleLbl="node1" presStyleIdx="2" presStyleCnt="3" custScaleX="108487">
        <dgm:presLayoutVars>
          <dgm:chMax val="0"/>
          <dgm:chPref val="0"/>
          <dgm:bulletEnabled val="1"/>
        </dgm:presLayoutVars>
      </dgm:prSet>
      <dgm:spPr/>
      <dgm:t>
        <a:bodyPr/>
        <a:lstStyle/>
        <a:p>
          <a:endParaRPr lang="en-US"/>
        </a:p>
      </dgm:t>
    </dgm:pt>
  </dgm:ptLst>
  <dgm:cxnLst>
    <dgm:cxn modelId="{B1DB18F1-19C9-4FC5-8C7B-459CECADB76A}" srcId="{34A70A84-927A-4A59-BD59-2CC2C01E9C10}" destId="{B213BFE4-1DB4-4E6D-BB67-5896B7F06281}" srcOrd="1" destOrd="0" parTransId="{B4F984C7-FCBC-4431-9500-22A058CF0607}" sibTransId="{F9098EE8-0183-41FC-ACF3-A6EFDEA3E3A9}"/>
    <dgm:cxn modelId="{5116CF3F-53F4-4FF7-BF16-25A64E7A7EA8}" type="presOf" srcId="{8B931FD1-712E-4AB6-ABB4-52F6F9206498}" destId="{0B4795B5-3ED3-4254-937A-31487267B307}" srcOrd="0" destOrd="0" presId="urn:microsoft.com/office/officeart/2005/8/layout/chevron1"/>
    <dgm:cxn modelId="{2A1AF1A2-0105-4066-94C5-E7EBA4464CF3}" type="presOf" srcId="{34A70A84-927A-4A59-BD59-2CC2C01E9C10}" destId="{688BA934-4371-4ADB-A018-393C4FA1274C}" srcOrd="0" destOrd="0" presId="urn:microsoft.com/office/officeart/2005/8/layout/chevron1"/>
    <dgm:cxn modelId="{359670AF-C781-4CDB-9809-4780E3570F66}" srcId="{34A70A84-927A-4A59-BD59-2CC2C01E9C10}" destId="{8B931FD1-712E-4AB6-ABB4-52F6F9206498}" srcOrd="0" destOrd="0" parTransId="{74DA134A-7147-4CA3-B743-D369E0EC84FB}" sibTransId="{EC5836E5-BC91-497D-88A3-CA4695DE04EB}"/>
    <dgm:cxn modelId="{A25F94F3-AAC4-41DE-96DF-CB8465CA6526}" type="presOf" srcId="{FCDFA610-43D4-48AB-BFF0-8CA903C8AEBE}" destId="{2DC60372-6B03-49A3-8EC1-7044B6536B89}" srcOrd="0" destOrd="0" presId="urn:microsoft.com/office/officeart/2005/8/layout/chevron1"/>
    <dgm:cxn modelId="{0F4EED3E-0E42-4D76-B2E7-382980FE2DA3}" srcId="{34A70A84-927A-4A59-BD59-2CC2C01E9C10}" destId="{FCDFA610-43D4-48AB-BFF0-8CA903C8AEBE}" srcOrd="2" destOrd="0" parTransId="{84F5DDA7-38EE-4E81-AD1B-BDE3E32B49BA}" sibTransId="{607A9873-03DB-4968-9B77-046BBB9524AE}"/>
    <dgm:cxn modelId="{49C0CA24-2ECF-4259-A702-5CD5C0E86FD2}" type="presOf" srcId="{B213BFE4-1DB4-4E6D-BB67-5896B7F06281}" destId="{6C0C9E8C-4401-463F-BEA5-1ADDF1BA8B8D}" srcOrd="0" destOrd="0" presId="urn:microsoft.com/office/officeart/2005/8/layout/chevron1"/>
    <dgm:cxn modelId="{307AD4E1-6EAB-4A5B-901C-9FCD0DF78B02}" type="presParOf" srcId="{688BA934-4371-4ADB-A018-393C4FA1274C}" destId="{0B4795B5-3ED3-4254-937A-31487267B307}" srcOrd="0" destOrd="0" presId="urn:microsoft.com/office/officeart/2005/8/layout/chevron1"/>
    <dgm:cxn modelId="{43A2E790-7867-4041-A583-5FDD622A7CB8}" type="presParOf" srcId="{688BA934-4371-4ADB-A018-393C4FA1274C}" destId="{5FDC9072-05D6-40BC-8CF9-60C163B0A93C}" srcOrd="1" destOrd="0" presId="urn:microsoft.com/office/officeart/2005/8/layout/chevron1"/>
    <dgm:cxn modelId="{F4061AFA-E1C5-4209-84EB-F2B7D7279E9B}" type="presParOf" srcId="{688BA934-4371-4ADB-A018-393C4FA1274C}" destId="{6C0C9E8C-4401-463F-BEA5-1ADDF1BA8B8D}" srcOrd="2" destOrd="0" presId="urn:microsoft.com/office/officeart/2005/8/layout/chevron1"/>
    <dgm:cxn modelId="{FFFF4F8C-4E1D-4FDD-8C84-50D6470B71F4}" type="presParOf" srcId="{688BA934-4371-4ADB-A018-393C4FA1274C}" destId="{D562D89D-105D-46CC-9792-5197B150BE16}" srcOrd="3" destOrd="0" presId="urn:microsoft.com/office/officeart/2005/8/layout/chevron1"/>
    <dgm:cxn modelId="{524C9869-2E98-445C-B4E0-99C90E570EFB}" type="presParOf" srcId="{688BA934-4371-4ADB-A018-393C4FA1274C}" destId="{2DC60372-6B03-49A3-8EC1-7044B6536B89}"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8CC3B0-B04A-41EF-8877-9F609A6066A8}"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fr-BE"/>
        </a:p>
      </dgm:t>
    </dgm:pt>
    <dgm:pt modelId="{5C20809B-94C1-47AE-9B17-6E73D39DFCDD}" type="pres">
      <dgm:prSet presAssocID="{348CC3B0-B04A-41EF-8877-9F609A6066A8}" presName="cycle" presStyleCnt="0">
        <dgm:presLayoutVars>
          <dgm:dir/>
          <dgm:resizeHandles val="exact"/>
        </dgm:presLayoutVars>
      </dgm:prSet>
      <dgm:spPr/>
      <dgm:t>
        <a:bodyPr/>
        <a:lstStyle/>
        <a:p>
          <a:endParaRPr lang="nl-BE"/>
        </a:p>
      </dgm:t>
    </dgm:pt>
  </dgm:ptLst>
  <dgm:cxnLst>
    <dgm:cxn modelId="{D6512CD4-7EC8-445F-85C0-D17249CAC727}" type="presOf" srcId="{348CC3B0-B04A-41EF-8877-9F609A6066A8}" destId="{5C20809B-94C1-47AE-9B17-6E73D39DFCD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754B41-884F-4B21-8EC7-BF72611255A5}"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nl-BE"/>
        </a:p>
      </dgm:t>
    </dgm:pt>
    <dgm:pt modelId="{03F348AF-8B98-43A7-B3AA-63298F02A2B6}">
      <dgm:prSet phldrT="[Tekst]"/>
      <dgm:spPr>
        <a:solidFill>
          <a:srgbClr val="0087BE"/>
        </a:solidFill>
        <a:ln>
          <a:solidFill>
            <a:srgbClr val="0087BE"/>
          </a:solidFill>
        </a:ln>
      </dgm:spPr>
      <dgm:t>
        <a:bodyPr/>
        <a:lstStyle/>
        <a:p>
          <a:r>
            <a:rPr lang="nl-BE" dirty="0" smtClean="0"/>
            <a:t>On </a:t>
          </a:r>
          <a:r>
            <a:rPr lang="nl-BE" dirty="0" err="1" smtClean="0"/>
            <a:t>Demand</a:t>
          </a:r>
          <a:endParaRPr lang="fr-BE" dirty="0" smtClean="0"/>
        </a:p>
      </dgm:t>
    </dgm:pt>
    <dgm:pt modelId="{E3E94D52-923E-4A00-AA18-22EDFFEFA488}" type="parTrans" cxnId="{C3787B0F-B199-4F0E-A587-6465694C04A8}">
      <dgm:prSet/>
      <dgm:spPr/>
      <dgm:t>
        <a:bodyPr/>
        <a:lstStyle/>
        <a:p>
          <a:endParaRPr lang="nl-BE"/>
        </a:p>
      </dgm:t>
    </dgm:pt>
    <dgm:pt modelId="{841096FE-F883-445E-8503-9E78A8084003}" type="sibTrans" cxnId="{C3787B0F-B199-4F0E-A587-6465694C04A8}">
      <dgm:prSet/>
      <dgm:spPr/>
      <dgm:t>
        <a:bodyPr/>
        <a:lstStyle/>
        <a:p>
          <a:endParaRPr lang="nl-BE"/>
        </a:p>
      </dgm:t>
    </dgm:pt>
    <dgm:pt modelId="{3845D050-AD97-44D2-B633-89917E5DB747}">
      <dgm:prSet phldrT="[Tekst]"/>
      <dgm:spPr>
        <a:solidFill>
          <a:srgbClr val="0087BE"/>
        </a:solidFill>
        <a:ln>
          <a:solidFill>
            <a:srgbClr val="0087BE"/>
          </a:solidFill>
        </a:ln>
      </dgm:spPr>
      <dgm:t>
        <a:bodyPr/>
        <a:lstStyle/>
        <a:p>
          <a:r>
            <a:rPr lang="nl-BE" dirty="0" err="1" smtClean="0"/>
            <a:t>Broad</a:t>
          </a:r>
          <a:r>
            <a:rPr lang="nl-BE" dirty="0" smtClean="0"/>
            <a:t> </a:t>
          </a:r>
          <a:r>
            <a:rPr lang="nl-BE" dirty="0" err="1" smtClean="0"/>
            <a:t>network</a:t>
          </a:r>
          <a:r>
            <a:rPr lang="nl-BE" dirty="0" smtClean="0"/>
            <a:t> access</a:t>
          </a:r>
          <a:endParaRPr lang="fr-BE" dirty="0" smtClean="0"/>
        </a:p>
      </dgm:t>
    </dgm:pt>
    <dgm:pt modelId="{F2592685-C8E4-499E-ACF2-A6D71F087E2B}" type="parTrans" cxnId="{5401F110-A47F-46AC-8B60-7374BD00800B}">
      <dgm:prSet/>
      <dgm:spPr/>
      <dgm:t>
        <a:bodyPr/>
        <a:lstStyle/>
        <a:p>
          <a:endParaRPr lang="nl-BE"/>
        </a:p>
      </dgm:t>
    </dgm:pt>
    <dgm:pt modelId="{07400B65-691A-431D-8806-C9FAC27902C8}" type="sibTrans" cxnId="{5401F110-A47F-46AC-8B60-7374BD00800B}">
      <dgm:prSet/>
      <dgm:spPr/>
      <dgm:t>
        <a:bodyPr/>
        <a:lstStyle/>
        <a:p>
          <a:endParaRPr lang="nl-BE"/>
        </a:p>
      </dgm:t>
    </dgm:pt>
    <dgm:pt modelId="{02A6FC1E-6043-401A-B737-FA35515DB084}">
      <dgm:prSet phldrT="[Tekst]"/>
      <dgm:spPr>
        <a:solidFill>
          <a:srgbClr val="0087BE"/>
        </a:solidFill>
        <a:ln>
          <a:solidFill>
            <a:srgbClr val="0087BE"/>
          </a:solidFill>
        </a:ln>
      </dgm:spPr>
      <dgm:t>
        <a:bodyPr/>
        <a:lstStyle/>
        <a:p>
          <a:r>
            <a:rPr lang="nl-BE" dirty="0" smtClean="0"/>
            <a:t>Resource pooling</a:t>
          </a:r>
          <a:endParaRPr lang="fr-BE" dirty="0" smtClean="0"/>
        </a:p>
      </dgm:t>
    </dgm:pt>
    <dgm:pt modelId="{334320AE-010A-4542-8853-476D65586A6C}" type="parTrans" cxnId="{502B0190-35B7-46F5-802A-E56FC08DCE32}">
      <dgm:prSet/>
      <dgm:spPr/>
      <dgm:t>
        <a:bodyPr/>
        <a:lstStyle/>
        <a:p>
          <a:endParaRPr lang="nl-BE"/>
        </a:p>
      </dgm:t>
    </dgm:pt>
    <dgm:pt modelId="{0B13ECA7-9738-404F-BDE7-A24910EC9918}" type="sibTrans" cxnId="{502B0190-35B7-46F5-802A-E56FC08DCE32}">
      <dgm:prSet/>
      <dgm:spPr/>
      <dgm:t>
        <a:bodyPr/>
        <a:lstStyle/>
        <a:p>
          <a:endParaRPr lang="nl-BE"/>
        </a:p>
      </dgm:t>
    </dgm:pt>
    <dgm:pt modelId="{BE136B35-4050-48B9-B3F4-8A1F5D3A5FB7}">
      <dgm:prSet phldrT="[Tekst]"/>
      <dgm:spPr>
        <a:solidFill>
          <a:srgbClr val="0087BE"/>
        </a:solidFill>
        <a:ln>
          <a:solidFill>
            <a:srgbClr val="0087BE"/>
          </a:solidFill>
        </a:ln>
      </dgm:spPr>
      <dgm:t>
        <a:bodyPr/>
        <a:lstStyle/>
        <a:p>
          <a:r>
            <a:rPr lang="nl-BE" dirty="0" err="1" smtClean="0"/>
            <a:t>Measured</a:t>
          </a:r>
          <a:r>
            <a:rPr lang="nl-BE" dirty="0" smtClean="0"/>
            <a:t> service</a:t>
          </a:r>
          <a:endParaRPr lang="nl-BE" dirty="0"/>
        </a:p>
      </dgm:t>
    </dgm:pt>
    <dgm:pt modelId="{2B48B5B1-951B-4956-A80E-8A239E7AB37C}" type="parTrans" cxnId="{85F98513-2B55-4452-8DBD-0E238DFC179D}">
      <dgm:prSet/>
      <dgm:spPr/>
      <dgm:t>
        <a:bodyPr/>
        <a:lstStyle/>
        <a:p>
          <a:endParaRPr lang="nl-BE"/>
        </a:p>
      </dgm:t>
    </dgm:pt>
    <dgm:pt modelId="{073E1A4C-86FB-44A4-B487-224F6FE897D4}" type="sibTrans" cxnId="{85F98513-2B55-4452-8DBD-0E238DFC179D}">
      <dgm:prSet/>
      <dgm:spPr/>
      <dgm:t>
        <a:bodyPr/>
        <a:lstStyle/>
        <a:p>
          <a:endParaRPr lang="nl-BE"/>
        </a:p>
      </dgm:t>
    </dgm:pt>
    <dgm:pt modelId="{49A52144-4E44-448E-9501-0826C6CFCA87}">
      <dgm:prSet phldrT="[Tekst]"/>
      <dgm:spPr>
        <a:solidFill>
          <a:srgbClr val="0087BE"/>
        </a:solidFill>
        <a:ln>
          <a:solidFill>
            <a:srgbClr val="0087BE"/>
          </a:solidFill>
        </a:ln>
      </dgm:spPr>
      <dgm:t>
        <a:bodyPr/>
        <a:lstStyle/>
        <a:p>
          <a:r>
            <a:rPr lang="nl-BE" dirty="0" smtClean="0"/>
            <a:t>Rapid </a:t>
          </a:r>
          <a:r>
            <a:rPr lang="nl-BE" dirty="0" err="1" smtClean="0"/>
            <a:t>elasiticity</a:t>
          </a:r>
          <a:endParaRPr lang="fr-BE" dirty="0" smtClean="0"/>
        </a:p>
      </dgm:t>
    </dgm:pt>
    <dgm:pt modelId="{F7CE22B6-A20C-4BA8-B43B-1B85B6BEBB13}" type="parTrans" cxnId="{31294EA0-C7CD-4B0B-B12D-24DA4637DAD7}">
      <dgm:prSet/>
      <dgm:spPr/>
      <dgm:t>
        <a:bodyPr/>
        <a:lstStyle/>
        <a:p>
          <a:endParaRPr lang="nl-BE"/>
        </a:p>
      </dgm:t>
    </dgm:pt>
    <dgm:pt modelId="{71474B30-25E1-430C-9191-4CE1E93D5530}" type="sibTrans" cxnId="{31294EA0-C7CD-4B0B-B12D-24DA4637DAD7}">
      <dgm:prSet/>
      <dgm:spPr>
        <a:solidFill>
          <a:srgbClr val="3E6E5A"/>
        </a:solidFill>
      </dgm:spPr>
      <dgm:t>
        <a:bodyPr/>
        <a:lstStyle/>
        <a:p>
          <a:endParaRPr lang="nl-BE"/>
        </a:p>
      </dgm:t>
    </dgm:pt>
    <dgm:pt modelId="{BD791BAF-9C9D-4AC4-8A2D-8F64BAF49404}" type="pres">
      <dgm:prSet presAssocID="{84754B41-884F-4B21-8EC7-BF72611255A5}" presName="cycle" presStyleCnt="0">
        <dgm:presLayoutVars>
          <dgm:dir/>
          <dgm:resizeHandles val="exact"/>
        </dgm:presLayoutVars>
      </dgm:prSet>
      <dgm:spPr/>
      <dgm:t>
        <a:bodyPr/>
        <a:lstStyle/>
        <a:p>
          <a:endParaRPr lang="fr-BE"/>
        </a:p>
      </dgm:t>
    </dgm:pt>
    <dgm:pt modelId="{8B853378-2FA7-4F1F-A247-1D67F858DEC5}" type="pres">
      <dgm:prSet presAssocID="{03F348AF-8B98-43A7-B3AA-63298F02A2B6}" presName="node" presStyleLbl="node1" presStyleIdx="0" presStyleCnt="5">
        <dgm:presLayoutVars>
          <dgm:bulletEnabled val="1"/>
        </dgm:presLayoutVars>
      </dgm:prSet>
      <dgm:spPr/>
      <dgm:t>
        <a:bodyPr/>
        <a:lstStyle/>
        <a:p>
          <a:endParaRPr lang="nl-BE"/>
        </a:p>
      </dgm:t>
    </dgm:pt>
    <dgm:pt modelId="{80F9E6AF-7A36-4FE1-9B3A-824C9A4D697B}" type="pres">
      <dgm:prSet presAssocID="{03F348AF-8B98-43A7-B3AA-63298F02A2B6}" presName="spNode" presStyleCnt="0"/>
      <dgm:spPr/>
      <dgm:t>
        <a:bodyPr/>
        <a:lstStyle/>
        <a:p>
          <a:endParaRPr lang="en-US"/>
        </a:p>
      </dgm:t>
    </dgm:pt>
    <dgm:pt modelId="{E0EA8C61-97D1-4992-9F07-AA6EAE05D2CC}" type="pres">
      <dgm:prSet presAssocID="{841096FE-F883-445E-8503-9E78A8084003}" presName="sibTrans" presStyleLbl="sibTrans1D1" presStyleIdx="0" presStyleCnt="5"/>
      <dgm:spPr/>
      <dgm:t>
        <a:bodyPr/>
        <a:lstStyle/>
        <a:p>
          <a:endParaRPr lang="fr-BE"/>
        </a:p>
      </dgm:t>
    </dgm:pt>
    <dgm:pt modelId="{446B5FEE-A1C2-4256-B57E-FEF3020F2C0B}" type="pres">
      <dgm:prSet presAssocID="{3845D050-AD97-44D2-B633-89917E5DB747}" presName="node" presStyleLbl="node1" presStyleIdx="1" presStyleCnt="5">
        <dgm:presLayoutVars>
          <dgm:bulletEnabled val="1"/>
        </dgm:presLayoutVars>
      </dgm:prSet>
      <dgm:spPr/>
      <dgm:t>
        <a:bodyPr/>
        <a:lstStyle/>
        <a:p>
          <a:endParaRPr lang="nl-BE"/>
        </a:p>
      </dgm:t>
    </dgm:pt>
    <dgm:pt modelId="{EDE47432-9955-4A3E-8FD0-4BC0EBD83ADD}" type="pres">
      <dgm:prSet presAssocID="{3845D050-AD97-44D2-B633-89917E5DB747}" presName="spNode" presStyleCnt="0"/>
      <dgm:spPr/>
      <dgm:t>
        <a:bodyPr/>
        <a:lstStyle/>
        <a:p>
          <a:endParaRPr lang="en-US"/>
        </a:p>
      </dgm:t>
    </dgm:pt>
    <dgm:pt modelId="{E7C53F34-3C33-4D93-AB68-7C16E0A75B11}" type="pres">
      <dgm:prSet presAssocID="{07400B65-691A-431D-8806-C9FAC27902C8}" presName="sibTrans" presStyleLbl="sibTrans1D1" presStyleIdx="1" presStyleCnt="5"/>
      <dgm:spPr/>
      <dgm:t>
        <a:bodyPr/>
        <a:lstStyle/>
        <a:p>
          <a:endParaRPr lang="fr-BE"/>
        </a:p>
      </dgm:t>
    </dgm:pt>
    <dgm:pt modelId="{0C9D5275-87D1-4C6B-B05C-AD1B6ECDA94A}" type="pres">
      <dgm:prSet presAssocID="{02A6FC1E-6043-401A-B737-FA35515DB084}" presName="node" presStyleLbl="node1" presStyleIdx="2" presStyleCnt="5">
        <dgm:presLayoutVars>
          <dgm:bulletEnabled val="1"/>
        </dgm:presLayoutVars>
      </dgm:prSet>
      <dgm:spPr/>
      <dgm:t>
        <a:bodyPr/>
        <a:lstStyle/>
        <a:p>
          <a:endParaRPr lang="nl-BE"/>
        </a:p>
      </dgm:t>
    </dgm:pt>
    <dgm:pt modelId="{1033BBC7-6F84-40E8-B793-41BD3E4CF3B2}" type="pres">
      <dgm:prSet presAssocID="{02A6FC1E-6043-401A-B737-FA35515DB084}" presName="spNode" presStyleCnt="0"/>
      <dgm:spPr/>
      <dgm:t>
        <a:bodyPr/>
        <a:lstStyle/>
        <a:p>
          <a:endParaRPr lang="en-US"/>
        </a:p>
      </dgm:t>
    </dgm:pt>
    <dgm:pt modelId="{3AE14693-F1C7-402A-B722-9554EE076C2D}" type="pres">
      <dgm:prSet presAssocID="{0B13ECA7-9738-404F-BDE7-A24910EC9918}" presName="sibTrans" presStyleLbl="sibTrans1D1" presStyleIdx="2" presStyleCnt="5"/>
      <dgm:spPr/>
      <dgm:t>
        <a:bodyPr/>
        <a:lstStyle/>
        <a:p>
          <a:endParaRPr lang="fr-BE"/>
        </a:p>
      </dgm:t>
    </dgm:pt>
    <dgm:pt modelId="{E3FB6E28-BF87-43CA-BFE1-7702D5123D14}" type="pres">
      <dgm:prSet presAssocID="{BE136B35-4050-48B9-B3F4-8A1F5D3A5FB7}" presName="node" presStyleLbl="node1" presStyleIdx="3" presStyleCnt="5">
        <dgm:presLayoutVars>
          <dgm:bulletEnabled val="1"/>
        </dgm:presLayoutVars>
      </dgm:prSet>
      <dgm:spPr/>
      <dgm:t>
        <a:bodyPr/>
        <a:lstStyle/>
        <a:p>
          <a:endParaRPr lang="nl-BE"/>
        </a:p>
      </dgm:t>
    </dgm:pt>
    <dgm:pt modelId="{8C2B9825-DA8D-42F7-A196-B2296895C0D4}" type="pres">
      <dgm:prSet presAssocID="{BE136B35-4050-48B9-B3F4-8A1F5D3A5FB7}" presName="spNode" presStyleCnt="0"/>
      <dgm:spPr/>
      <dgm:t>
        <a:bodyPr/>
        <a:lstStyle/>
        <a:p>
          <a:endParaRPr lang="en-US"/>
        </a:p>
      </dgm:t>
    </dgm:pt>
    <dgm:pt modelId="{35EE7F6B-F498-4C3B-9A5D-DB55B8A35C1B}" type="pres">
      <dgm:prSet presAssocID="{073E1A4C-86FB-44A4-B487-224F6FE897D4}" presName="sibTrans" presStyleLbl="sibTrans1D1" presStyleIdx="3" presStyleCnt="5"/>
      <dgm:spPr/>
      <dgm:t>
        <a:bodyPr/>
        <a:lstStyle/>
        <a:p>
          <a:endParaRPr lang="fr-BE"/>
        </a:p>
      </dgm:t>
    </dgm:pt>
    <dgm:pt modelId="{4767074D-2A38-4E75-A603-BBB71E53D39D}" type="pres">
      <dgm:prSet presAssocID="{49A52144-4E44-448E-9501-0826C6CFCA87}" presName="node" presStyleLbl="node1" presStyleIdx="4" presStyleCnt="5">
        <dgm:presLayoutVars>
          <dgm:bulletEnabled val="1"/>
        </dgm:presLayoutVars>
      </dgm:prSet>
      <dgm:spPr/>
      <dgm:t>
        <a:bodyPr/>
        <a:lstStyle/>
        <a:p>
          <a:endParaRPr lang="nl-BE"/>
        </a:p>
      </dgm:t>
    </dgm:pt>
    <dgm:pt modelId="{63DBF405-259B-47B4-8A11-122A7925F108}" type="pres">
      <dgm:prSet presAssocID="{49A52144-4E44-448E-9501-0826C6CFCA87}" presName="spNode" presStyleCnt="0"/>
      <dgm:spPr/>
      <dgm:t>
        <a:bodyPr/>
        <a:lstStyle/>
        <a:p>
          <a:endParaRPr lang="en-US"/>
        </a:p>
      </dgm:t>
    </dgm:pt>
    <dgm:pt modelId="{B2E27E85-C30E-4874-A475-EFC807A2BC78}" type="pres">
      <dgm:prSet presAssocID="{71474B30-25E1-430C-9191-4CE1E93D5530}" presName="sibTrans" presStyleLbl="sibTrans1D1" presStyleIdx="4" presStyleCnt="5"/>
      <dgm:spPr/>
      <dgm:t>
        <a:bodyPr/>
        <a:lstStyle/>
        <a:p>
          <a:endParaRPr lang="fr-BE"/>
        </a:p>
      </dgm:t>
    </dgm:pt>
  </dgm:ptLst>
  <dgm:cxnLst>
    <dgm:cxn modelId="{50639D30-B504-454E-A3C8-45DE086A4D30}" type="presOf" srcId="{49A52144-4E44-448E-9501-0826C6CFCA87}" destId="{4767074D-2A38-4E75-A603-BBB71E53D39D}" srcOrd="0" destOrd="0" presId="urn:microsoft.com/office/officeart/2005/8/layout/cycle6"/>
    <dgm:cxn modelId="{E46A075E-27F6-4EB2-97DC-09FDDBB1AFA6}" type="presOf" srcId="{0B13ECA7-9738-404F-BDE7-A24910EC9918}" destId="{3AE14693-F1C7-402A-B722-9554EE076C2D}" srcOrd="0" destOrd="0" presId="urn:microsoft.com/office/officeart/2005/8/layout/cycle6"/>
    <dgm:cxn modelId="{FD4CC3EA-DA56-4B79-A9AC-98BE6C74CD00}" type="presOf" srcId="{07400B65-691A-431D-8806-C9FAC27902C8}" destId="{E7C53F34-3C33-4D93-AB68-7C16E0A75B11}" srcOrd="0" destOrd="0" presId="urn:microsoft.com/office/officeart/2005/8/layout/cycle6"/>
    <dgm:cxn modelId="{502B0190-35B7-46F5-802A-E56FC08DCE32}" srcId="{84754B41-884F-4B21-8EC7-BF72611255A5}" destId="{02A6FC1E-6043-401A-B737-FA35515DB084}" srcOrd="2" destOrd="0" parTransId="{334320AE-010A-4542-8853-476D65586A6C}" sibTransId="{0B13ECA7-9738-404F-BDE7-A24910EC9918}"/>
    <dgm:cxn modelId="{621A17BB-E197-4AF7-9233-43A07192EF3D}" type="presOf" srcId="{02A6FC1E-6043-401A-B737-FA35515DB084}" destId="{0C9D5275-87D1-4C6B-B05C-AD1B6ECDA94A}" srcOrd="0" destOrd="0" presId="urn:microsoft.com/office/officeart/2005/8/layout/cycle6"/>
    <dgm:cxn modelId="{C3787B0F-B199-4F0E-A587-6465694C04A8}" srcId="{84754B41-884F-4B21-8EC7-BF72611255A5}" destId="{03F348AF-8B98-43A7-B3AA-63298F02A2B6}" srcOrd="0" destOrd="0" parTransId="{E3E94D52-923E-4A00-AA18-22EDFFEFA488}" sibTransId="{841096FE-F883-445E-8503-9E78A8084003}"/>
    <dgm:cxn modelId="{416C7C39-8F3F-4C7B-B7B5-D37ABEFC2F16}" type="presOf" srcId="{71474B30-25E1-430C-9191-4CE1E93D5530}" destId="{B2E27E85-C30E-4874-A475-EFC807A2BC78}" srcOrd="0" destOrd="0" presId="urn:microsoft.com/office/officeart/2005/8/layout/cycle6"/>
    <dgm:cxn modelId="{5401F110-A47F-46AC-8B60-7374BD00800B}" srcId="{84754B41-884F-4B21-8EC7-BF72611255A5}" destId="{3845D050-AD97-44D2-B633-89917E5DB747}" srcOrd="1" destOrd="0" parTransId="{F2592685-C8E4-499E-ACF2-A6D71F087E2B}" sibTransId="{07400B65-691A-431D-8806-C9FAC27902C8}"/>
    <dgm:cxn modelId="{85F98513-2B55-4452-8DBD-0E238DFC179D}" srcId="{84754B41-884F-4B21-8EC7-BF72611255A5}" destId="{BE136B35-4050-48B9-B3F4-8A1F5D3A5FB7}" srcOrd="3" destOrd="0" parTransId="{2B48B5B1-951B-4956-A80E-8A239E7AB37C}" sibTransId="{073E1A4C-86FB-44A4-B487-224F6FE897D4}"/>
    <dgm:cxn modelId="{868BC5FB-AA13-4B6B-BF11-B6016154594C}" type="presOf" srcId="{3845D050-AD97-44D2-B633-89917E5DB747}" destId="{446B5FEE-A1C2-4256-B57E-FEF3020F2C0B}" srcOrd="0" destOrd="0" presId="urn:microsoft.com/office/officeart/2005/8/layout/cycle6"/>
    <dgm:cxn modelId="{0BB5649C-8C93-45EC-8F64-46F176F96A8D}" type="presOf" srcId="{073E1A4C-86FB-44A4-B487-224F6FE897D4}" destId="{35EE7F6B-F498-4C3B-9A5D-DB55B8A35C1B}" srcOrd="0" destOrd="0" presId="urn:microsoft.com/office/officeart/2005/8/layout/cycle6"/>
    <dgm:cxn modelId="{31294EA0-C7CD-4B0B-B12D-24DA4637DAD7}" srcId="{84754B41-884F-4B21-8EC7-BF72611255A5}" destId="{49A52144-4E44-448E-9501-0826C6CFCA87}" srcOrd="4" destOrd="0" parTransId="{F7CE22B6-A20C-4BA8-B43B-1B85B6BEBB13}" sibTransId="{71474B30-25E1-430C-9191-4CE1E93D5530}"/>
    <dgm:cxn modelId="{345B2520-3558-45BA-A071-4ABA8B048C29}" type="presOf" srcId="{BE136B35-4050-48B9-B3F4-8A1F5D3A5FB7}" destId="{E3FB6E28-BF87-43CA-BFE1-7702D5123D14}" srcOrd="0" destOrd="0" presId="urn:microsoft.com/office/officeart/2005/8/layout/cycle6"/>
    <dgm:cxn modelId="{B4038D6F-DF9E-43FB-BD07-24D5388B1E8A}" type="presOf" srcId="{841096FE-F883-445E-8503-9E78A8084003}" destId="{E0EA8C61-97D1-4992-9F07-AA6EAE05D2CC}" srcOrd="0" destOrd="0" presId="urn:microsoft.com/office/officeart/2005/8/layout/cycle6"/>
    <dgm:cxn modelId="{34128FEE-6401-4F21-9527-6914BED3F9C5}" type="presOf" srcId="{03F348AF-8B98-43A7-B3AA-63298F02A2B6}" destId="{8B853378-2FA7-4F1F-A247-1D67F858DEC5}" srcOrd="0" destOrd="0" presId="urn:microsoft.com/office/officeart/2005/8/layout/cycle6"/>
    <dgm:cxn modelId="{FB62D5BE-A041-46F4-8D9E-88A23C0AD7E7}" type="presOf" srcId="{84754B41-884F-4B21-8EC7-BF72611255A5}" destId="{BD791BAF-9C9D-4AC4-8A2D-8F64BAF49404}" srcOrd="0" destOrd="0" presId="urn:microsoft.com/office/officeart/2005/8/layout/cycle6"/>
    <dgm:cxn modelId="{06E6CB2F-3DAD-423C-AB3B-2D22E2361F25}" type="presParOf" srcId="{BD791BAF-9C9D-4AC4-8A2D-8F64BAF49404}" destId="{8B853378-2FA7-4F1F-A247-1D67F858DEC5}" srcOrd="0" destOrd="0" presId="urn:microsoft.com/office/officeart/2005/8/layout/cycle6"/>
    <dgm:cxn modelId="{02F653CE-32BF-4619-BD95-F4B09BF4E769}" type="presParOf" srcId="{BD791BAF-9C9D-4AC4-8A2D-8F64BAF49404}" destId="{80F9E6AF-7A36-4FE1-9B3A-824C9A4D697B}" srcOrd="1" destOrd="0" presId="urn:microsoft.com/office/officeart/2005/8/layout/cycle6"/>
    <dgm:cxn modelId="{FDA485C2-BB09-48D3-98C4-2E1C7CA8D953}" type="presParOf" srcId="{BD791BAF-9C9D-4AC4-8A2D-8F64BAF49404}" destId="{E0EA8C61-97D1-4992-9F07-AA6EAE05D2CC}" srcOrd="2" destOrd="0" presId="urn:microsoft.com/office/officeart/2005/8/layout/cycle6"/>
    <dgm:cxn modelId="{1E002DE3-61FC-4C05-9AC2-574E91A63290}" type="presParOf" srcId="{BD791BAF-9C9D-4AC4-8A2D-8F64BAF49404}" destId="{446B5FEE-A1C2-4256-B57E-FEF3020F2C0B}" srcOrd="3" destOrd="0" presId="urn:microsoft.com/office/officeart/2005/8/layout/cycle6"/>
    <dgm:cxn modelId="{76660AC4-FE75-4DA3-B29F-69866DE30010}" type="presParOf" srcId="{BD791BAF-9C9D-4AC4-8A2D-8F64BAF49404}" destId="{EDE47432-9955-4A3E-8FD0-4BC0EBD83ADD}" srcOrd="4" destOrd="0" presId="urn:microsoft.com/office/officeart/2005/8/layout/cycle6"/>
    <dgm:cxn modelId="{F0085060-1A60-4BD3-9AF7-1DA17FAC4E3E}" type="presParOf" srcId="{BD791BAF-9C9D-4AC4-8A2D-8F64BAF49404}" destId="{E7C53F34-3C33-4D93-AB68-7C16E0A75B11}" srcOrd="5" destOrd="0" presId="urn:microsoft.com/office/officeart/2005/8/layout/cycle6"/>
    <dgm:cxn modelId="{04BAA45C-DAC6-4570-A3D8-E3C3D613A63B}" type="presParOf" srcId="{BD791BAF-9C9D-4AC4-8A2D-8F64BAF49404}" destId="{0C9D5275-87D1-4C6B-B05C-AD1B6ECDA94A}" srcOrd="6" destOrd="0" presId="urn:microsoft.com/office/officeart/2005/8/layout/cycle6"/>
    <dgm:cxn modelId="{4540DF48-A95E-4F25-9A67-E987171DB18E}" type="presParOf" srcId="{BD791BAF-9C9D-4AC4-8A2D-8F64BAF49404}" destId="{1033BBC7-6F84-40E8-B793-41BD3E4CF3B2}" srcOrd="7" destOrd="0" presId="urn:microsoft.com/office/officeart/2005/8/layout/cycle6"/>
    <dgm:cxn modelId="{C9B598CF-6FE2-4D06-864D-ABE64F331370}" type="presParOf" srcId="{BD791BAF-9C9D-4AC4-8A2D-8F64BAF49404}" destId="{3AE14693-F1C7-402A-B722-9554EE076C2D}" srcOrd="8" destOrd="0" presId="urn:microsoft.com/office/officeart/2005/8/layout/cycle6"/>
    <dgm:cxn modelId="{95EE1876-1BAE-4E67-B4EB-846766A419DB}" type="presParOf" srcId="{BD791BAF-9C9D-4AC4-8A2D-8F64BAF49404}" destId="{E3FB6E28-BF87-43CA-BFE1-7702D5123D14}" srcOrd="9" destOrd="0" presId="urn:microsoft.com/office/officeart/2005/8/layout/cycle6"/>
    <dgm:cxn modelId="{7CE1B049-4C48-4319-BE4C-D24B5CE3CA67}" type="presParOf" srcId="{BD791BAF-9C9D-4AC4-8A2D-8F64BAF49404}" destId="{8C2B9825-DA8D-42F7-A196-B2296895C0D4}" srcOrd="10" destOrd="0" presId="urn:microsoft.com/office/officeart/2005/8/layout/cycle6"/>
    <dgm:cxn modelId="{DC80390F-ED19-4ADD-9BCF-145F4668DC74}" type="presParOf" srcId="{BD791BAF-9C9D-4AC4-8A2D-8F64BAF49404}" destId="{35EE7F6B-F498-4C3B-9A5D-DB55B8A35C1B}" srcOrd="11" destOrd="0" presId="urn:microsoft.com/office/officeart/2005/8/layout/cycle6"/>
    <dgm:cxn modelId="{D7A3186E-986C-4F38-BFBF-A858B7B6FF72}" type="presParOf" srcId="{BD791BAF-9C9D-4AC4-8A2D-8F64BAF49404}" destId="{4767074D-2A38-4E75-A603-BBB71E53D39D}" srcOrd="12" destOrd="0" presId="urn:microsoft.com/office/officeart/2005/8/layout/cycle6"/>
    <dgm:cxn modelId="{754D7C2D-F37B-4650-913D-86FF505C1EA2}" type="presParOf" srcId="{BD791BAF-9C9D-4AC4-8A2D-8F64BAF49404}" destId="{63DBF405-259B-47B4-8A11-122A7925F108}" srcOrd="13" destOrd="0" presId="urn:microsoft.com/office/officeart/2005/8/layout/cycle6"/>
    <dgm:cxn modelId="{CF439F7F-8240-408D-ABEF-53BD72584AF6}" type="presParOf" srcId="{BD791BAF-9C9D-4AC4-8A2D-8F64BAF49404}" destId="{B2E27E85-C30E-4874-A475-EFC807A2BC78}" srcOrd="14" destOrd="0" presId="urn:microsoft.com/office/officeart/2005/8/layout/cycle6"/>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8FB2692-CE14-464C-BEAD-3C03962013FB}"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fr-BE"/>
        </a:p>
      </dgm:t>
    </dgm:pt>
    <dgm:pt modelId="{A265FA9C-3F31-4381-A9E8-178032E1F381}">
      <dgm:prSet phldrT="[Text]" custT="1"/>
      <dgm:spPr>
        <a:solidFill>
          <a:srgbClr val="0087BE"/>
        </a:solidFill>
        <a:ln>
          <a:solidFill>
            <a:srgbClr val="0087BE"/>
          </a:solidFill>
        </a:ln>
      </dgm:spPr>
      <dgm:t>
        <a:bodyPr/>
        <a:lstStyle/>
        <a:p>
          <a:r>
            <a:rPr lang="nl-BE" sz="6000" dirty="0" smtClean="0"/>
            <a:t>IaaS</a:t>
          </a:r>
          <a:endParaRPr lang="fr-BE" sz="6500" dirty="0"/>
        </a:p>
      </dgm:t>
    </dgm:pt>
    <dgm:pt modelId="{EAAEF92B-A06F-45F4-A60C-DF7444B47BEA}" type="parTrans" cxnId="{5A96326E-47EE-46AD-9D8D-6D703E775FF5}">
      <dgm:prSet/>
      <dgm:spPr/>
      <dgm:t>
        <a:bodyPr/>
        <a:lstStyle/>
        <a:p>
          <a:endParaRPr lang="fr-BE"/>
        </a:p>
      </dgm:t>
    </dgm:pt>
    <dgm:pt modelId="{C793B272-B701-4C53-B68E-C2ADB8971C25}" type="sibTrans" cxnId="{5A96326E-47EE-46AD-9D8D-6D703E775FF5}">
      <dgm:prSet/>
      <dgm:spPr/>
      <dgm:t>
        <a:bodyPr/>
        <a:lstStyle/>
        <a:p>
          <a:endParaRPr lang="fr-BE"/>
        </a:p>
      </dgm:t>
    </dgm:pt>
    <dgm:pt modelId="{92D711B8-F8F4-401E-91A9-1BF552D67143}">
      <dgm:prSet phldrT="[Text]"/>
      <dgm:spPr>
        <a:solidFill>
          <a:schemeClr val="accent5">
            <a:lumMod val="40000"/>
            <a:lumOff val="60000"/>
          </a:schemeClr>
        </a:solidFill>
        <a:ln>
          <a:solidFill>
            <a:schemeClr val="accent5">
              <a:lumMod val="40000"/>
              <a:lumOff val="60000"/>
              <a:alpha val="90000"/>
            </a:schemeClr>
          </a:solidFill>
        </a:ln>
      </dgm:spPr>
      <dgm:t>
        <a:bodyPr/>
        <a:lstStyle/>
        <a:p>
          <a:r>
            <a:rPr lang="nl-BE" dirty="0" smtClean="0"/>
            <a:t>Infrastructure as a Service</a:t>
          </a:r>
          <a:endParaRPr lang="fr-BE" dirty="0"/>
        </a:p>
      </dgm:t>
    </dgm:pt>
    <dgm:pt modelId="{F854B2CD-6FAD-4B3D-8709-7244C6E5F40F}" type="parTrans" cxnId="{85AC755C-9B40-4036-9153-3829913A0926}">
      <dgm:prSet/>
      <dgm:spPr/>
      <dgm:t>
        <a:bodyPr/>
        <a:lstStyle/>
        <a:p>
          <a:endParaRPr lang="fr-BE"/>
        </a:p>
      </dgm:t>
    </dgm:pt>
    <dgm:pt modelId="{EF9A6B77-31E5-452C-83EE-409C2DA14A58}" type="sibTrans" cxnId="{85AC755C-9B40-4036-9153-3829913A0926}">
      <dgm:prSet/>
      <dgm:spPr/>
      <dgm:t>
        <a:bodyPr/>
        <a:lstStyle/>
        <a:p>
          <a:endParaRPr lang="fr-BE"/>
        </a:p>
      </dgm:t>
    </dgm:pt>
    <dgm:pt modelId="{5E929EB6-721B-4CF5-90BA-D418E3BC17BC}">
      <dgm:prSet custT="1"/>
      <dgm:spPr>
        <a:solidFill>
          <a:srgbClr val="0087BE"/>
        </a:solidFill>
        <a:ln>
          <a:solidFill>
            <a:srgbClr val="0087BE"/>
          </a:solidFill>
        </a:ln>
      </dgm:spPr>
      <dgm:t>
        <a:bodyPr/>
        <a:lstStyle/>
        <a:p>
          <a:r>
            <a:rPr lang="nl-BE" sz="6000" dirty="0" err="1" smtClean="0"/>
            <a:t>PaaS</a:t>
          </a:r>
          <a:endParaRPr lang="nl-BE" sz="6000" dirty="0" smtClean="0"/>
        </a:p>
      </dgm:t>
    </dgm:pt>
    <dgm:pt modelId="{3B33A1A6-23B1-4895-A06A-D2BC211BD024}" type="parTrans" cxnId="{5C85A3A2-9532-43B6-AE8E-03DC89AA4458}">
      <dgm:prSet/>
      <dgm:spPr/>
      <dgm:t>
        <a:bodyPr/>
        <a:lstStyle/>
        <a:p>
          <a:endParaRPr lang="fr-BE"/>
        </a:p>
      </dgm:t>
    </dgm:pt>
    <dgm:pt modelId="{A84A0456-F2F6-4B68-A7CE-863D92655E61}" type="sibTrans" cxnId="{5C85A3A2-9532-43B6-AE8E-03DC89AA4458}">
      <dgm:prSet/>
      <dgm:spPr/>
      <dgm:t>
        <a:bodyPr/>
        <a:lstStyle/>
        <a:p>
          <a:endParaRPr lang="fr-BE"/>
        </a:p>
      </dgm:t>
    </dgm:pt>
    <dgm:pt modelId="{8C2DB87D-5549-46D3-AD1C-532DE7C92D5F}">
      <dgm:prSet custT="1"/>
      <dgm:spPr>
        <a:solidFill>
          <a:srgbClr val="0087BE"/>
        </a:solidFill>
        <a:ln>
          <a:solidFill>
            <a:srgbClr val="0087BE"/>
          </a:solidFill>
        </a:ln>
      </dgm:spPr>
      <dgm:t>
        <a:bodyPr/>
        <a:lstStyle/>
        <a:p>
          <a:r>
            <a:rPr lang="nl-BE" sz="6000" dirty="0" err="1" smtClean="0"/>
            <a:t>SaaS</a:t>
          </a:r>
          <a:endParaRPr lang="fr-BE" sz="6000" dirty="0"/>
        </a:p>
      </dgm:t>
    </dgm:pt>
    <dgm:pt modelId="{D64DF8D6-79C9-46F1-90A7-2520D6EFB75A}" type="parTrans" cxnId="{2094194C-A08C-405C-A22D-98327054E78B}">
      <dgm:prSet/>
      <dgm:spPr/>
      <dgm:t>
        <a:bodyPr/>
        <a:lstStyle/>
        <a:p>
          <a:endParaRPr lang="fr-BE"/>
        </a:p>
      </dgm:t>
    </dgm:pt>
    <dgm:pt modelId="{A976D611-A298-4198-9AB7-8CF9AEC2EB04}" type="sibTrans" cxnId="{2094194C-A08C-405C-A22D-98327054E78B}">
      <dgm:prSet/>
      <dgm:spPr/>
      <dgm:t>
        <a:bodyPr/>
        <a:lstStyle/>
        <a:p>
          <a:endParaRPr lang="fr-BE"/>
        </a:p>
      </dgm:t>
    </dgm:pt>
    <dgm:pt modelId="{4C1B52BD-2A56-467E-AEC4-AB24961BEEAA}">
      <dgm:prSet phldrT="[Text]"/>
      <dgm:spPr>
        <a:solidFill>
          <a:schemeClr val="accent5">
            <a:lumMod val="40000"/>
            <a:lumOff val="60000"/>
          </a:schemeClr>
        </a:solidFill>
        <a:ln>
          <a:solidFill>
            <a:schemeClr val="accent5">
              <a:lumMod val="40000"/>
              <a:lumOff val="60000"/>
              <a:alpha val="90000"/>
            </a:schemeClr>
          </a:solidFill>
        </a:ln>
      </dgm:spPr>
      <dgm:t>
        <a:bodyPr/>
        <a:lstStyle/>
        <a:p>
          <a:r>
            <a:rPr lang="nl-BE" dirty="0" smtClean="0"/>
            <a:t>basic IT </a:t>
          </a:r>
          <a:r>
            <a:rPr lang="nl-BE" dirty="0" err="1" smtClean="0"/>
            <a:t>infrastructure</a:t>
          </a:r>
          <a:r>
            <a:rPr lang="nl-BE" dirty="0" smtClean="0"/>
            <a:t> components (e.g. </a:t>
          </a:r>
          <a:r>
            <a:rPr lang="nl-BE" dirty="0" err="1" smtClean="0"/>
            <a:t>Amazon</a:t>
          </a:r>
          <a:r>
            <a:rPr lang="nl-BE" dirty="0" smtClean="0"/>
            <a:t> virtual machines)</a:t>
          </a:r>
          <a:endParaRPr lang="fr-BE" dirty="0"/>
        </a:p>
      </dgm:t>
    </dgm:pt>
    <dgm:pt modelId="{A9663214-A082-46D6-9E32-CFC2BD8F8DF7}" type="parTrans" cxnId="{A85FF3DF-856C-4C59-8E19-0887FA0DA308}">
      <dgm:prSet/>
      <dgm:spPr/>
      <dgm:t>
        <a:bodyPr/>
        <a:lstStyle/>
        <a:p>
          <a:endParaRPr lang="fr-BE"/>
        </a:p>
      </dgm:t>
    </dgm:pt>
    <dgm:pt modelId="{C7F36515-8C43-493D-8407-CE569A2B5702}" type="sibTrans" cxnId="{A85FF3DF-856C-4C59-8E19-0887FA0DA308}">
      <dgm:prSet/>
      <dgm:spPr/>
      <dgm:t>
        <a:bodyPr/>
        <a:lstStyle/>
        <a:p>
          <a:endParaRPr lang="fr-BE"/>
        </a:p>
      </dgm:t>
    </dgm:pt>
    <dgm:pt modelId="{1CC1EA5E-E790-456C-A85B-66DD6B144F97}">
      <dgm:prSet/>
      <dgm:spPr>
        <a:solidFill>
          <a:schemeClr val="accent5">
            <a:lumMod val="40000"/>
            <a:lumOff val="60000"/>
          </a:schemeClr>
        </a:solidFill>
        <a:ln>
          <a:solidFill>
            <a:schemeClr val="accent5">
              <a:lumMod val="40000"/>
              <a:lumOff val="60000"/>
              <a:alpha val="90000"/>
            </a:schemeClr>
          </a:solidFill>
        </a:ln>
      </dgm:spPr>
      <dgm:t>
        <a:bodyPr/>
        <a:lstStyle/>
        <a:p>
          <a:r>
            <a:rPr lang="nl-BE" dirty="0" smtClean="0"/>
            <a:t>Platform as a Service</a:t>
          </a:r>
        </a:p>
      </dgm:t>
    </dgm:pt>
    <dgm:pt modelId="{B47EE2DF-3090-4C0D-A098-93691566ECAC}" type="parTrans" cxnId="{32C6BD04-0A19-4DC1-B83D-46F2D851231E}">
      <dgm:prSet/>
      <dgm:spPr/>
      <dgm:t>
        <a:bodyPr/>
        <a:lstStyle/>
        <a:p>
          <a:endParaRPr lang="fr-BE"/>
        </a:p>
      </dgm:t>
    </dgm:pt>
    <dgm:pt modelId="{53B05AF4-3095-4275-BDAC-60ED6F0D87CB}" type="sibTrans" cxnId="{32C6BD04-0A19-4DC1-B83D-46F2D851231E}">
      <dgm:prSet/>
      <dgm:spPr/>
      <dgm:t>
        <a:bodyPr/>
        <a:lstStyle/>
        <a:p>
          <a:endParaRPr lang="fr-BE"/>
        </a:p>
      </dgm:t>
    </dgm:pt>
    <dgm:pt modelId="{8FC100FD-3DE7-47F4-AE19-12D6EE75A11D}">
      <dgm:prSet/>
      <dgm:spPr>
        <a:solidFill>
          <a:schemeClr val="accent5">
            <a:lumMod val="40000"/>
            <a:lumOff val="60000"/>
          </a:schemeClr>
        </a:solidFill>
        <a:ln>
          <a:solidFill>
            <a:schemeClr val="accent5">
              <a:lumMod val="40000"/>
              <a:lumOff val="60000"/>
              <a:alpha val="90000"/>
            </a:schemeClr>
          </a:solidFill>
        </a:ln>
      </dgm:spPr>
      <dgm:t>
        <a:bodyPr/>
        <a:lstStyle/>
        <a:p>
          <a:r>
            <a:rPr lang="nl-BE" dirty="0" smtClean="0"/>
            <a:t>platforms </a:t>
          </a:r>
          <a:r>
            <a:rPr lang="nl-BE" dirty="0" err="1" smtClean="0"/>
            <a:t>to</a:t>
          </a:r>
          <a:r>
            <a:rPr lang="nl-BE" dirty="0" smtClean="0"/>
            <a:t> </a:t>
          </a:r>
          <a:r>
            <a:rPr lang="nl-BE" dirty="0" err="1" smtClean="0"/>
            <a:t>build</a:t>
          </a:r>
          <a:r>
            <a:rPr lang="nl-BE" dirty="0" smtClean="0"/>
            <a:t> </a:t>
          </a:r>
          <a:r>
            <a:rPr lang="nl-BE" dirty="0" err="1" smtClean="0"/>
            <a:t>applications</a:t>
          </a:r>
          <a:r>
            <a:rPr lang="nl-BE" dirty="0" smtClean="0"/>
            <a:t> </a:t>
          </a:r>
        </a:p>
      </dgm:t>
    </dgm:pt>
    <dgm:pt modelId="{CEECDF7C-8B7C-4AF3-9666-6D3F6C60E7AF}" type="parTrans" cxnId="{B1294694-5C34-464E-B984-7E131A949382}">
      <dgm:prSet/>
      <dgm:spPr/>
      <dgm:t>
        <a:bodyPr/>
        <a:lstStyle/>
        <a:p>
          <a:endParaRPr lang="fr-BE"/>
        </a:p>
      </dgm:t>
    </dgm:pt>
    <dgm:pt modelId="{5061AAEE-BE3D-4890-A310-DE719CABAE93}" type="sibTrans" cxnId="{B1294694-5C34-464E-B984-7E131A949382}">
      <dgm:prSet/>
      <dgm:spPr/>
      <dgm:t>
        <a:bodyPr/>
        <a:lstStyle/>
        <a:p>
          <a:endParaRPr lang="fr-BE"/>
        </a:p>
      </dgm:t>
    </dgm:pt>
    <dgm:pt modelId="{3810CF3F-87F2-445A-AB83-4862A93879A0}">
      <dgm:prSet/>
      <dgm:spPr>
        <a:solidFill>
          <a:schemeClr val="accent5">
            <a:lumMod val="40000"/>
            <a:lumOff val="60000"/>
          </a:schemeClr>
        </a:solidFill>
        <a:ln>
          <a:solidFill>
            <a:schemeClr val="accent5">
              <a:lumMod val="40000"/>
              <a:lumOff val="60000"/>
              <a:alpha val="90000"/>
            </a:schemeClr>
          </a:solidFill>
        </a:ln>
      </dgm:spPr>
      <dgm:t>
        <a:bodyPr/>
        <a:lstStyle/>
        <a:p>
          <a:r>
            <a:rPr lang="nl-BE" dirty="0" smtClean="0"/>
            <a:t>Software as a Service</a:t>
          </a:r>
          <a:endParaRPr lang="fr-BE" dirty="0"/>
        </a:p>
      </dgm:t>
    </dgm:pt>
    <dgm:pt modelId="{4CA9ADD2-30A4-417F-A618-7FAA7A4F0522}" type="parTrans" cxnId="{7F21A9E6-9D89-4CF8-BF80-6AF40001117E}">
      <dgm:prSet/>
      <dgm:spPr/>
      <dgm:t>
        <a:bodyPr/>
        <a:lstStyle/>
        <a:p>
          <a:endParaRPr lang="fr-BE"/>
        </a:p>
      </dgm:t>
    </dgm:pt>
    <dgm:pt modelId="{2C838E8A-8729-4F36-BE7B-9194A45F878F}" type="sibTrans" cxnId="{7F21A9E6-9D89-4CF8-BF80-6AF40001117E}">
      <dgm:prSet/>
      <dgm:spPr/>
      <dgm:t>
        <a:bodyPr/>
        <a:lstStyle/>
        <a:p>
          <a:endParaRPr lang="fr-BE"/>
        </a:p>
      </dgm:t>
    </dgm:pt>
    <dgm:pt modelId="{29EE4CAA-E2DE-4AFF-829B-99D30FF33B4D}">
      <dgm:prSet/>
      <dgm:spPr>
        <a:solidFill>
          <a:schemeClr val="accent5">
            <a:lumMod val="40000"/>
            <a:lumOff val="60000"/>
          </a:schemeClr>
        </a:solidFill>
        <a:ln>
          <a:solidFill>
            <a:schemeClr val="accent5">
              <a:lumMod val="40000"/>
              <a:lumOff val="60000"/>
              <a:alpha val="90000"/>
            </a:schemeClr>
          </a:solidFill>
        </a:ln>
      </dgm:spPr>
      <dgm:t>
        <a:bodyPr/>
        <a:lstStyle/>
        <a:p>
          <a:r>
            <a:rPr lang="nl-BE" dirty="0" smtClean="0"/>
            <a:t>full </a:t>
          </a:r>
          <a:r>
            <a:rPr lang="nl-BE" dirty="0" err="1" smtClean="0"/>
            <a:t>applications</a:t>
          </a:r>
          <a:r>
            <a:rPr lang="nl-BE" dirty="0" smtClean="0"/>
            <a:t> (e.g. O365, Google </a:t>
          </a:r>
          <a:r>
            <a:rPr lang="nl-BE" dirty="0" err="1" smtClean="0"/>
            <a:t>Apps</a:t>
          </a:r>
          <a:r>
            <a:rPr lang="nl-BE" dirty="0" smtClean="0"/>
            <a:t>, ...)</a:t>
          </a:r>
          <a:endParaRPr lang="fr-BE" dirty="0"/>
        </a:p>
      </dgm:t>
    </dgm:pt>
    <dgm:pt modelId="{791114ED-2803-450D-94EE-14AE61E20D83}" type="parTrans" cxnId="{EDAE3EA1-431C-4DB3-8B45-25D386B2AEA0}">
      <dgm:prSet/>
      <dgm:spPr/>
      <dgm:t>
        <a:bodyPr/>
        <a:lstStyle/>
        <a:p>
          <a:endParaRPr lang="fr-BE"/>
        </a:p>
      </dgm:t>
    </dgm:pt>
    <dgm:pt modelId="{76CA85AA-F70C-420A-9BEF-311C6CF3DF8F}" type="sibTrans" cxnId="{EDAE3EA1-431C-4DB3-8B45-25D386B2AEA0}">
      <dgm:prSet/>
      <dgm:spPr/>
      <dgm:t>
        <a:bodyPr/>
        <a:lstStyle/>
        <a:p>
          <a:endParaRPr lang="fr-BE"/>
        </a:p>
      </dgm:t>
    </dgm:pt>
    <dgm:pt modelId="{0532F533-2485-479E-9B4B-CB53B270990F}" type="pres">
      <dgm:prSet presAssocID="{98FB2692-CE14-464C-BEAD-3C03962013FB}" presName="Name0" presStyleCnt="0">
        <dgm:presLayoutVars>
          <dgm:dir/>
          <dgm:animLvl val="lvl"/>
          <dgm:resizeHandles val="exact"/>
        </dgm:presLayoutVars>
      </dgm:prSet>
      <dgm:spPr/>
      <dgm:t>
        <a:bodyPr/>
        <a:lstStyle/>
        <a:p>
          <a:endParaRPr lang="fr-BE"/>
        </a:p>
      </dgm:t>
    </dgm:pt>
    <dgm:pt modelId="{F6283822-BF7E-415C-8ACF-97DF646BBA37}" type="pres">
      <dgm:prSet presAssocID="{A265FA9C-3F31-4381-A9E8-178032E1F381}" presName="linNode" presStyleCnt="0"/>
      <dgm:spPr/>
    </dgm:pt>
    <dgm:pt modelId="{84E4C291-5AB0-4F56-8630-1030BCB09903}" type="pres">
      <dgm:prSet presAssocID="{A265FA9C-3F31-4381-A9E8-178032E1F381}" presName="parentText" presStyleLbl="node1" presStyleIdx="0" presStyleCnt="3">
        <dgm:presLayoutVars>
          <dgm:chMax val="1"/>
          <dgm:bulletEnabled val="1"/>
        </dgm:presLayoutVars>
      </dgm:prSet>
      <dgm:spPr/>
      <dgm:t>
        <a:bodyPr/>
        <a:lstStyle/>
        <a:p>
          <a:endParaRPr lang="fr-BE"/>
        </a:p>
      </dgm:t>
    </dgm:pt>
    <dgm:pt modelId="{2A4E49D0-8891-45F7-A0FC-A9209D503CFF}" type="pres">
      <dgm:prSet presAssocID="{A265FA9C-3F31-4381-A9E8-178032E1F381}" presName="descendantText" presStyleLbl="alignAccFollowNode1" presStyleIdx="0" presStyleCnt="3">
        <dgm:presLayoutVars>
          <dgm:bulletEnabled val="1"/>
        </dgm:presLayoutVars>
      </dgm:prSet>
      <dgm:spPr/>
      <dgm:t>
        <a:bodyPr/>
        <a:lstStyle/>
        <a:p>
          <a:endParaRPr lang="fr-BE"/>
        </a:p>
      </dgm:t>
    </dgm:pt>
    <dgm:pt modelId="{C53FF2E6-A4CC-442E-BE74-81992F1B9380}" type="pres">
      <dgm:prSet presAssocID="{C793B272-B701-4C53-B68E-C2ADB8971C25}" presName="sp" presStyleCnt="0"/>
      <dgm:spPr/>
    </dgm:pt>
    <dgm:pt modelId="{3EB80350-3C54-483E-88C0-18809A98160C}" type="pres">
      <dgm:prSet presAssocID="{5E929EB6-721B-4CF5-90BA-D418E3BC17BC}" presName="linNode" presStyleCnt="0"/>
      <dgm:spPr/>
    </dgm:pt>
    <dgm:pt modelId="{799D1E49-1004-47D5-96DC-D5E2542D595E}" type="pres">
      <dgm:prSet presAssocID="{5E929EB6-721B-4CF5-90BA-D418E3BC17BC}" presName="parentText" presStyleLbl="node1" presStyleIdx="1" presStyleCnt="3">
        <dgm:presLayoutVars>
          <dgm:chMax val="1"/>
          <dgm:bulletEnabled val="1"/>
        </dgm:presLayoutVars>
      </dgm:prSet>
      <dgm:spPr/>
      <dgm:t>
        <a:bodyPr/>
        <a:lstStyle/>
        <a:p>
          <a:endParaRPr lang="fr-BE"/>
        </a:p>
      </dgm:t>
    </dgm:pt>
    <dgm:pt modelId="{E20D8490-15CF-4399-BB38-29D8A2E441A0}" type="pres">
      <dgm:prSet presAssocID="{5E929EB6-721B-4CF5-90BA-D418E3BC17BC}" presName="descendantText" presStyleLbl="alignAccFollowNode1" presStyleIdx="1" presStyleCnt="3">
        <dgm:presLayoutVars>
          <dgm:bulletEnabled val="1"/>
        </dgm:presLayoutVars>
      </dgm:prSet>
      <dgm:spPr/>
      <dgm:t>
        <a:bodyPr/>
        <a:lstStyle/>
        <a:p>
          <a:endParaRPr lang="fr-BE"/>
        </a:p>
      </dgm:t>
    </dgm:pt>
    <dgm:pt modelId="{005DF886-4596-471B-9E0F-B3B9F1930603}" type="pres">
      <dgm:prSet presAssocID="{A84A0456-F2F6-4B68-A7CE-863D92655E61}" presName="sp" presStyleCnt="0"/>
      <dgm:spPr/>
    </dgm:pt>
    <dgm:pt modelId="{1BAE2B03-3865-4162-89C3-43A111188A38}" type="pres">
      <dgm:prSet presAssocID="{8C2DB87D-5549-46D3-AD1C-532DE7C92D5F}" presName="linNode" presStyleCnt="0"/>
      <dgm:spPr/>
    </dgm:pt>
    <dgm:pt modelId="{D5D00B30-C626-4D1B-8CAA-1AEC5BE456F8}" type="pres">
      <dgm:prSet presAssocID="{8C2DB87D-5549-46D3-AD1C-532DE7C92D5F}" presName="parentText" presStyleLbl="node1" presStyleIdx="2" presStyleCnt="3">
        <dgm:presLayoutVars>
          <dgm:chMax val="1"/>
          <dgm:bulletEnabled val="1"/>
        </dgm:presLayoutVars>
      </dgm:prSet>
      <dgm:spPr/>
      <dgm:t>
        <a:bodyPr/>
        <a:lstStyle/>
        <a:p>
          <a:endParaRPr lang="fr-BE"/>
        </a:p>
      </dgm:t>
    </dgm:pt>
    <dgm:pt modelId="{F0011451-1331-4DD7-8D4C-DA8D40BCEDAF}" type="pres">
      <dgm:prSet presAssocID="{8C2DB87D-5549-46D3-AD1C-532DE7C92D5F}" presName="descendantText" presStyleLbl="alignAccFollowNode1" presStyleIdx="2" presStyleCnt="3">
        <dgm:presLayoutVars>
          <dgm:bulletEnabled val="1"/>
        </dgm:presLayoutVars>
      </dgm:prSet>
      <dgm:spPr/>
      <dgm:t>
        <a:bodyPr/>
        <a:lstStyle/>
        <a:p>
          <a:endParaRPr lang="fr-BE"/>
        </a:p>
      </dgm:t>
    </dgm:pt>
  </dgm:ptLst>
  <dgm:cxnLst>
    <dgm:cxn modelId="{0EE5EF13-4C6C-494F-8834-71625EE491E8}" type="presOf" srcId="{8C2DB87D-5549-46D3-AD1C-532DE7C92D5F}" destId="{D5D00B30-C626-4D1B-8CAA-1AEC5BE456F8}" srcOrd="0" destOrd="0" presId="urn:microsoft.com/office/officeart/2005/8/layout/vList5"/>
    <dgm:cxn modelId="{B1294694-5C34-464E-B984-7E131A949382}" srcId="{5E929EB6-721B-4CF5-90BA-D418E3BC17BC}" destId="{8FC100FD-3DE7-47F4-AE19-12D6EE75A11D}" srcOrd="1" destOrd="0" parTransId="{CEECDF7C-8B7C-4AF3-9666-6D3F6C60E7AF}" sibTransId="{5061AAEE-BE3D-4890-A310-DE719CABAE93}"/>
    <dgm:cxn modelId="{159E3119-288B-4CD9-8EED-DEECBC8BB09E}" type="presOf" srcId="{92D711B8-F8F4-401E-91A9-1BF552D67143}" destId="{2A4E49D0-8891-45F7-A0FC-A9209D503CFF}" srcOrd="0" destOrd="0" presId="urn:microsoft.com/office/officeart/2005/8/layout/vList5"/>
    <dgm:cxn modelId="{B9C6B66E-ED34-46FD-A51B-83E1D9D023C8}" type="presOf" srcId="{98FB2692-CE14-464C-BEAD-3C03962013FB}" destId="{0532F533-2485-479E-9B4B-CB53B270990F}" srcOrd="0" destOrd="0" presId="urn:microsoft.com/office/officeart/2005/8/layout/vList5"/>
    <dgm:cxn modelId="{FA7D4ABF-8C0D-420F-BFE3-D006DAFA026B}" type="presOf" srcId="{3810CF3F-87F2-445A-AB83-4862A93879A0}" destId="{F0011451-1331-4DD7-8D4C-DA8D40BCEDAF}" srcOrd="0" destOrd="0" presId="urn:microsoft.com/office/officeart/2005/8/layout/vList5"/>
    <dgm:cxn modelId="{2E8069C8-C8AF-43EE-BEB4-E4C05456CDFA}" type="presOf" srcId="{8FC100FD-3DE7-47F4-AE19-12D6EE75A11D}" destId="{E20D8490-15CF-4399-BB38-29D8A2E441A0}" srcOrd="0" destOrd="1" presId="urn:microsoft.com/office/officeart/2005/8/layout/vList5"/>
    <dgm:cxn modelId="{32C6BD04-0A19-4DC1-B83D-46F2D851231E}" srcId="{5E929EB6-721B-4CF5-90BA-D418E3BC17BC}" destId="{1CC1EA5E-E790-456C-A85B-66DD6B144F97}" srcOrd="0" destOrd="0" parTransId="{B47EE2DF-3090-4C0D-A098-93691566ECAC}" sibTransId="{53B05AF4-3095-4275-BDAC-60ED6F0D87CB}"/>
    <dgm:cxn modelId="{2094194C-A08C-405C-A22D-98327054E78B}" srcId="{98FB2692-CE14-464C-BEAD-3C03962013FB}" destId="{8C2DB87D-5549-46D3-AD1C-532DE7C92D5F}" srcOrd="2" destOrd="0" parTransId="{D64DF8D6-79C9-46F1-90A7-2520D6EFB75A}" sibTransId="{A976D611-A298-4198-9AB7-8CF9AEC2EB04}"/>
    <dgm:cxn modelId="{5A96326E-47EE-46AD-9D8D-6D703E775FF5}" srcId="{98FB2692-CE14-464C-BEAD-3C03962013FB}" destId="{A265FA9C-3F31-4381-A9E8-178032E1F381}" srcOrd="0" destOrd="0" parTransId="{EAAEF92B-A06F-45F4-A60C-DF7444B47BEA}" sibTransId="{C793B272-B701-4C53-B68E-C2ADB8971C25}"/>
    <dgm:cxn modelId="{5C85A3A2-9532-43B6-AE8E-03DC89AA4458}" srcId="{98FB2692-CE14-464C-BEAD-3C03962013FB}" destId="{5E929EB6-721B-4CF5-90BA-D418E3BC17BC}" srcOrd="1" destOrd="0" parTransId="{3B33A1A6-23B1-4895-A06A-D2BC211BD024}" sibTransId="{A84A0456-F2F6-4B68-A7CE-863D92655E61}"/>
    <dgm:cxn modelId="{A85FF3DF-856C-4C59-8E19-0887FA0DA308}" srcId="{A265FA9C-3F31-4381-A9E8-178032E1F381}" destId="{4C1B52BD-2A56-467E-AEC4-AB24961BEEAA}" srcOrd="1" destOrd="0" parTransId="{A9663214-A082-46D6-9E32-CFC2BD8F8DF7}" sibTransId="{C7F36515-8C43-493D-8407-CE569A2B5702}"/>
    <dgm:cxn modelId="{02E65CA1-9DF4-4336-B944-BD211D4BE499}" type="presOf" srcId="{5E929EB6-721B-4CF5-90BA-D418E3BC17BC}" destId="{799D1E49-1004-47D5-96DC-D5E2542D595E}" srcOrd="0" destOrd="0" presId="urn:microsoft.com/office/officeart/2005/8/layout/vList5"/>
    <dgm:cxn modelId="{5684443D-DF7B-44C2-9D06-2D00E62785A7}" type="presOf" srcId="{4C1B52BD-2A56-467E-AEC4-AB24961BEEAA}" destId="{2A4E49D0-8891-45F7-A0FC-A9209D503CFF}" srcOrd="0" destOrd="1" presId="urn:microsoft.com/office/officeart/2005/8/layout/vList5"/>
    <dgm:cxn modelId="{6C0419EB-9846-4CBD-AE0B-CF0711260422}" type="presOf" srcId="{A265FA9C-3F31-4381-A9E8-178032E1F381}" destId="{84E4C291-5AB0-4F56-8630-1030BCB09903}" srcOrd="0" destOrd="0" presId="urn:microsoft.com/office/officeart/2005/8/layout/vList5"/>
    <dgm:cxn modelId="{E57EDF59-CB2C-48FB-A5B4-265EBAD82133}" type="presOf" srcId="{29EE4CAA-E2DE-4AFF-829B-99D30FF33B4D}" destId="{F0011451-1331-4DD7-8D4C-DA8D40BCEDAF}" srcOrd="0" destOrd="1" presId="urn:microsoft.com/office/officeart/2005/8/layout/vList5"/>
    <dgm:cxn modelId="{7F21A9E6-9D89-4CF8-BF80-6AF40001117E}" srcId="{8C2DB87D-5549-46D3-AD1C-532DE7C92D5F}" destId="{3810CF3F-87F2-445A-AB83-4862A93879A0}" srcOrd="0" destOrd="0" parTransId="{4CA9ADD2-30A4-417F-A618-7FAA7A4F0522}" sibTransId="{2C838E8A-8729-4F36-BE7B-9194A45F878F}"/>
    <dgm:cxn modelId="{85AC755C-9B40-4036-9153-3829913A0926}" srcId="{A265FA9C-3F31-4381-A9E8-178032E1F381}" destId="{92D711B8-F8F4-401E-91A9-1BF552D67143}" srcOrd="0" destOrd="0" parTransId="{F854B2CD-6FAD-4B3D-8709-7244C6E5F40F}" sibTransId="{EF9A6B77-31E5-452C-83EE-409C2DA14A58}"/>
    <dgm:cxn modelId="{EDAE3EA1-431C-4DB3-8B45-25D386B2AEA0}" srcId="{8C2DB87D-5549-46D3-AD1C-532DE7C92D5F}" destId="{29EE4CAA-E2DE-4AFF-829B-99D30FF33B4D}" srcOrd="1" destOrd="0" parTransId="{791114ED-2803-450D-94EE-14AE61E20D83}" sibTransId="{76CA85AA-F70C-420A-9BEF-311C6CF3DF8F}"/>
    <dgm:cxn modelId="{5E72B93F-29E4-4501-A78A-48EF2C74CC9A}" type="presOf" srcId="{1CC1EA5E-E790-456C-A85B-66DD6B144F97}" destId="{E20D8490-15CF-4399-BB38-29D8A2E441A0}" srcOrd="0" destOrd="0" presId="urn:microsoft.com/office/officeart/2005/8/layout/vList5"/>
    <dgm:cxn modelId="{76F46C3D-EDEB-4718-AED3-73ADE5305045}" type="presParOf" srcId="{0532F533-2485-479E-9B4B-CB53B270990F}" destId="{F6283822-BF7E-415C-8ACF-97DF646BBA37}" srcOrd="0" destOrd="0" presId="urn:microsoft.com/office/officeart/2005/8/layout/vList5"/>
    <dgm:cxn modelId="{2631C6EA-2B8D-469E-8AD0-939541DDFEFB}" type="presParOf" srcId="{F6283822-BF7E-415C-8ACF-97DF646BBA37}" destId="{84E4C291-5AB0-4F56-8630-1030BCB09903}" srcOrd="0" destOrd="0" presId="urn:microsoft.com/office/officeart/2005/8/layout/vList5"/>
    <dgm:cxn modelId="{0CDEAC8A-A11A-4FB3-83FE-9074E463ECD1}" type="presParOf" srcId="{F6283822-BF7E-415C-8ACF-97DF646BBA37}" destId="{2A4E49D0-8891-45F7-A0FC-A9209D503CFF}" srcOrd="1" destOrd="0" presId="urn:microsoft.com/office/officeart/2005/8/layout/vList5"/>
    <dgm:cxn modelId="{77555CF9-F9DA-4BBB-83B3-5F3C1C611504}" type="presParOf" srcId="{0532F533-2485-479E-9B4B-CB53B270990F}" destId="{C53FF2E6-A4CC-442E-BE74-81992F1B9380}" srcOrd="1" destOrd="0" presId="urn:microsoft.com/office/officeart/2005/8/layout/vList5"/>
    <dgm:cxn modelId="{2F79CA5B-5566-4BAF-9453-C7B34BBCAF98}" type="presParOf" srcId="{0532F533-2485-479E-9B4B-CB53B270990F}" destId="{3EB80350-3C54-483E-88C0-18809A98160C}" srcOrd="2" destOrd="0" presId="urn:microsoft.com/office/officeart/2005/8/layout/vList5"/>
    <dgm:cxn modelId="{D947CC45-23FE-4EB7-89CE-04C290876809}" type="presParOf" srcId="{3EB80350-3C54-483E-88C0-18809A98160C}" destId="{799D1E49-1004-47D5-96DC-D5E2542D595E}" srcOrd="0" destOrd="0" presId="urn:microsoft.com/office/officeart/2005/8/layout/vList5"/>
    <dgm:cxn modelId="{B391AB17-78F2-4A6D-8AFD-06D1507B8F9C}" type="presParOf" srcId="{3EB80350-3C54-483E-88C0-18809A98160C}" destId="{E20D8490-15CF-4399-BB38-29D8A2E441A0}" srcOrd="1" destOrd="0" presId="urn:microsoft.com/office/officeart/2005/8/layout/vList5"/>
    <dgm:cxn modelId="{13CBE84C-DF5E-459F-B1BB-0F985EBFC138}" type="presParOf" srcId="{0532F533-2485-479E-9B4B-CB53B270990F}" destId="{005DF886-4596-471B-9E0F-B3B9F1930603}" srcOrd="3" destOrd="0" presId="urn:microsoft.com/office/officeart/2005/8/layout/vList5"/>
    <dgm:cxn modelId="{E9D579D3-7A8E-49E1-A54C-9F104E2568EB}" type="presParOf" srcId="{0532F533-2485-479E-9B4B-CB53B270990F}" destId="{1BAE2B03-3865-4162-89C3-43A111188A38}" srcOrd="4" destOrd="0" presId="urn:microsoft.com/office/officeart/2005/8/layout/vList5"/>
    <dgm:cxn modelId="{A887E8C3-31EB-4EA3-A555-4D7BBE8D7EF7}" type="presParOf" srcId="{1BAE2B03-3865-4162-89C3-43A111188A38}" destId="{D5D00B30-C626-4D1B-8CAA-1AEC5BE456F8}" srcOrd="0" destOrd="0" presId="urn:microsoft.com/office/officeart/2005/8/layout/vList5"/>
    <dgm:cxn modelId="{F82F5079-854D-4D42-8B40-01528BA0E152}" type="presParOf" srcId="{1BAE2B03-3865-4162-89C3-43A111188A38}" destId="{F0011451-1331-4DD7-8D4C-DA8D40BCEDA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17CABF-C4D3-4E46-8CB2-F1BF8C0DDA94}"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96D8B4D9-92FF-4D1C-8111-B74FCEAD93D0}">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err="1" smtClean="0"/>
            <a:t>Government</a:t>
          </a:r>
          <a:endParaRPr lang="nl-BE" sz="1600" dirty="0"/>
        </a:p>
      </dgm:t>
    </dgm:pt>
    <dgm:pt modelId="{87D37558-7AA3-40EE-897D-AC94FFD5C4C6}" type="parTrans" cxnId="{8172E3DD-15EF-49DD-BD74-87E7CCA52130}">
      <dgm:prSet/>
      <dgm:spPr/>
      <dgm:t>
        <a:bodyPr/>
        <a:lstStyle/>
        <a:p>
          <a:endParaRPr lang="en-US" sz="2400"/>
        </a:p>
      </dgm:t>
    </dgm:pt>
    <dgm:pt modelId="{F7F5AE2F-164C-4CBD-B1F1-34D03D93B765}" type="sibTrans" cxnId="{8172E3DD-15EF-49DD-BD74-87E7CCA52130}">
      <dgm:prSet/>
      <dgm:spPr/>
      <dgm:t>
        <a:bodyPr/>
        <a:lstStyle/>
        <a:p>
          <a:endParaRPr lang="en-US" sz="2400"/>
        </a:p>
      </dgm:t>
    </dgm:pt>
    <dgm:pt modelId="{38B411DE-4B5E-4B7B-8930-D6C1F48E34F0}">
      <dgm:prSet phldrT="[Tex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G-Cloud Operations &amp; </a:t>
          </a:r>
          <a:r>
            <a:rPr lang="nl-BE" sz="1600" dirty="0" err="1" smtClean="0"/>
            <a:t>Programme</a:t>
          </a:r>
          <a:r>
            <a:rPr lang="nl-BE" sz="1600" dirty="0" smtClean="0"/>
            <a:t> Board</a:t>
          </a:r>
          <a:endParaRPr lang="nl-BE" sz="1600" dirty="0"/>
        </a:p>
      </dgm:t>
    </dgm:pt>
    <dgm:pt modelId="{40032254-4C80-4E86-82B3-8A87108DAC90}" type="sibTrans" cxnId="{C12819EF-AE26-4267-933A-E40223B8A5CC}">
      <dgm:prSet/>
      <dgm:spPr/>
      <dgm:t>
        <a:bodyPr/>
        <a:lstStyle/>
        <a:p>
          <a:endParaRPr lang="en-US" sz="2400"/>
        </a:p>
      </dgm:t>
    </dgm:pt>
    <dgm:pt modelId="{8931F1E0-7628-4BEB-84A4-BC1CEF98712D}" type="parTrans" cxnId="{C12819EF-AE26-4267-933A-E40223B8A5CC}">
      <dgm:prSet/>
      <dgm:spPr/>
      <dgm:t>
        <a:bodyPr/>
        <a:lstStyle/>
        <a:p>
          <a:endParaRPr lang="en-US" sz="2400"/>
        </a:p>
      </dgm:t>
    </dgm:pt>
    <dgm:pt modelId="{AF21F6B1-F4B5-49AB-AA90-887358530BF3}">
      <dgm:prSet phldrT="[Tex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nl-BE" sz="1600" dirty="0" smtClean="0"/>
            <a:t>G-Cloud Strategic Board</a:t>
          </a:r>
        </a:p>
      </dgm:t>
    </dgm:pt>
    <dgm:pt modelId="{BBA71D42-7F51-481E-ABE0-20A25BF91406}" type="sibTrans" cxnId="{29D448B6-3171-44EA-8497-8C788FE2CE05}">
      <dgm:prSet/>
      <dgm:spPr/>
      <dgm:t>
        <a:bodyPr/>
        <a:lstStyle/>
        <a:p>
          <a:endParaRPr lang="en-US" sz="2400"/>
        </a:p>
      </dgm:t>
    </dgm:pt>
    <dgm:pt modelId="{36C890F9-09F1-4E78-8C45-63FE13A49FCE}" type="parTrans" cxnId="{29D448B6-3171-44EA-8497-8C788FE2CE05}">
      <dgm:prSet/>
      <dgm:spPr/>
      <dgm:t>
        <a:bodyPr/>
        <a:lstStyle/>
        <a:p>
          <a:endParaRPr lang="en-US" sz="2400"/>
        </a:p>
      </dgm:t>
    </dgm:pt>
    <dgm:pt modelId="{F430EE30-5580-4F71-8518-C178E57E206D}">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FPS/PPS</a:t>
          </a:r>
          <a:r>
            <a:rPr dirty="0"/>
            <a:t/>
          </a:r>
          <a:br>
            <a:rPr dirty="0"/>
          </a:br>
          <a:r>
            <a:rPr lang="nl-BE" sz="1600" dirty="0" smtClean="0"/>
            <a:t>(</a:t>
          </a:r>
          <a:r>
            <a:rPr lang="nl-BE" sz="1600" dirty="0" err="1" smtClean="0"/>
            <a:t>Horizontal</a:t>
          </a:r>
          <a:r>
            <a:rPr lang="nl-BE" sz="1600" dirty="0" smtClean="0"/>
            <a:t> FPS, FPS FIN, Belnet, …)</a:t>
          </a:r>
          <a:endParaRPr lang="nl-BE" sz="1600" dirty="0"/>
        </a:p>
      </dgm:t>
    </dgm:pt>
    <dgm:pt modelId="{8EAB2EAF-293E-4BF8-B15C-04C4020C711D}" type="parTrans" cxnId="{BA1711C6-F7C1-47B3-85DA-41D052D91703}">
      <dgm:prSet/>
      <dgm:spPr/>
      <dgm:t>
        <a:bodyPr/>
        <a:lstStyle/>
        <a:p>
          <a:endParaRPr lang="en-US" sz="2400"/>
        </a:p>
      </dgm:t>
    </dgm:pt>
    <dgm:pt modelId="{B517E046-FDC5-4868-BFD0-BF88BB8ADA5F}" type="sibTrans" cxnId="{BA1711C6-F7C1-47B3-85DA-41D052D91703}">
      <dgm:prSet/>
      <dgm:spPr/>
      <dgm:t>
        <a:bodyPr/>
        <a:lstStyle/>
        <a:p>
          <a:endParaRPr lang="en-US" sz="2400"/>
        </a:p>
      </dgm:t>
    </dgm:pt>
    <dgm:pt modelId="{10BCECCC-3286-41B1-BE04-C771606F7820}">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PSSI/IPB </a:t>
          </a:r>
        </a:p>
        <a:p>
          <a:r>
            <a:rPr lang="nl-BE" sz="1600" dirty="0" smtClean="0"/>
            <a:t>(CBSS, ...)</a:t>
          </a:r>
          <a:endParaRPr lang="nl-BE" sz="1600" dirty="0"/>
        </a:p>
      </dgm:t>
    </dgm:pt>
    <dgm:pt modelId="{B7D6A699-EE8D-44A7-B75B-34C841BCA3B8}" type="parTrans" cxnId="{74C09B2B-C49D-443D-A64B-6E9EC157AC05}">
      <dgm:prSet/>
      <dgm:spPr/>
      <dgm:t>
        <a:bodyPr/>
        <a:lstStyle/>
        <a:p>
          <a:endParaRPr lang="en-US" sz="2400"/>
        </a:p>
      </dgm:t>
    </dgm:pt>
    <dgm:pt modelId="{D8DACB58-054E-4FCA-8191-9AD2432E5A87}" type="sibTrans" cxnId="{74C09B2B-C49D-443D-A64B-6E9EC157AC05}">
      <dgm:prSet/>
      <dgm:spPr/>
      <dgm:t>
        <a:bodyPr/>
        <a:lstStyle/>
        <a:p>
          <a:endParaRPr lang="en-US" sz="2400"/>
        </a:p>
      </dgm:t>
    </dgm:pt>
    <dgm:pt modelId="{5F2AE96D-6AA0-4924-A53B-2425DDED6264}">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en-US" sz="1600" dirty="0" smtClean="0"/>
            <a:t>Association of  FPS/PPSI/IPB</a:t>
          </a:r>
          <a:endParaRPr lang="nl-BE" sz="1600" dirty="0"/>
        </a:p>
      </dgm:t>
    </dgm:pt>
    <dgm:pt modelId="{E3046455-3174-4E7D-81DB-C305D1125A45}" type="parTrans" cxnId="{85970516-D158-4413-97AC-8933BFF15FBD}">
      <dgm:prSet/>
      <dgm:spPr/>
      <dgm:t>
        <a:bodyPr/>
        <a:lstStyle/>
        <a:p>
          <a:endParaRPr lang="en-US" sz="2400"/>
        </a:p>
      </dgm:t>
    </dgm:pt>
    <dgm:pt modelId="{02032209-A947-4267-B9BC-2023FE66DEF3}" type="sibTrans" cxnId="{85970516-D158-4413-97AC-8933BFF15FBD}">
      <dgm:prSet/>
      <dgm:spPr/>
      <dgm:t>
        <a:bodyPr/>
        <a:lstStyle/>
        <a:p>
          <a:endParaRPr lang="en-US" sz="2400"/>
        </a:p>
      </dgm:t>
    </dgm:pt>
    <dgm:pt modelId="{D5877657-DD1C-4DF1-9C8B-74C149441555}">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Private ICT companies </a:t>
          </a:r>
          <a:r>
            <a:rPr lang="nl-BE" sz="1600" dirty="0" err="1" smtClean="0"/>
            <a:t>directed</a:t>
          </a:r>
          <a:r>
            <a:rPr lang="nl-BE" sz="1600" dirty="0" smtClean="0"/>
            <a:t> </a:t>
          </a:r>
          <a:r>
            <a:rPr lang="nl-BE" sz="1600" dirty="0" err="1" smtClean="0"/>
            <a:t>by</a:t>
          </a:r>
          <a:r>
            <a:rPr lang="nl-BE" sz="1600" dirty="0" smtClean="0"/>
            <a:t> FPS/PSSI/... </a:t>
          </a:r>
          <a:endParaRPr lang="nl-BE" sz="1600" dirty="0"/>
        </a:p>
      </dgm:t>
    </dgm:pt>
    <dgm:pt modelId="{F7CFAA3F-3ECE-4546-92EE-B235278F1C15}" type="parTrans" cxnId="{11453AD5-D6AE-4645-90E2-52428AD3390E}">
      <dgm:prSet/>
      <dgm:spPr/>
      <dgm:t>
        <a:bodyPr/>
        <a:lstStyle/>
        <a:p>
          <a:endParaRPr lang="en-US" sz="2400"/>
        </a:p>
      </dgm:t>
    </dgm:pt>
    <dgm:pt modelId="{0F035546-D055-415A-A591-2F4BEE411E46}" type="sibTrans" cxnId="{11453AD5-D6AE-4645-90E2-52428AD3390E}">
      <dgm:prSet/>
      <dgm:spPr/>
      <dgm:t>
        <a:bodyPr/>
        <a:lstStyle/>
        <a:p>
          <a:endParaRPr lang="en-US" sz="2400"/>
        </a:p>
      </dgm:t>
    </dgm:pt>
    <dgm:pt modelId="{604BF32C-DEF7-4466-8382-C91F28728D50}" type="pres">
      <dgm:prSet presAssocID="{A317CABF-C4D3-4E46-8CB2-F1BF8C0DDA94}" presName="mainComposite" presStyleCnt="0">
        <dgm:presLayoutVars>
          <dgm:chPref val="1"/>
          <dgm:dir/>
          <dgm:animOne val="branch"/>
          <dgm:animLvl val="lvl"/>
          <dgm:resizeHandles val="exact"/>
        </dgm:presLayoutVars>
      </dgm:prSet>
      <dgm:spPr/>
      <dgm:t>
        <a:bodyPr/>
        <a:lstStyle/>
        <a:p>
          <a:endParaRPr lang="fr-BE"/>
        </a:p>
      </dgm:t>
    </dgm:pt>
    <dgm:pt modelId="{289A5DB4-DE7B-434B-BADD-FD6629BAE3DF}" type="pres">
      <dgm:prSet presAssocID="{A317CABF-C4D3-4E46-8CB2-F1BF8C0DDA94}" presName="hierFlow" presStyleCnt="0"/>
      <dgm:spPr/>
    </dgm:pt>
    <dgm:pt modelId="{AACED06D-AD31-47F4-8948-873838845214}" type="pres">
      <dgm:prSet presAssocID="{A317CABF-C4D3-4E46-8CB2-F1BF8C0DDA94}" presName="hierChild1" presStyleCnt="0">
        <dgm:presLayoutVars>
          <dgm:chPref val="1"/>
          <dgm:animOne val="branch"/>
          <dgm:animLvl val="lvl"/>
        </dgm:presLayoutVars>
      </dgm:prSet>
      <dgm:spPr/>
    </dgm:pt>
    <dgm:pt modelId="{A84C74B8-D5F8-4C63-B6AE-C740EC012BCD}" type="pres">
      <dgm:prSet presAssocID="{96D8B4D9-92FF-4D1C-8111-B74FCEAD93D0}" presName="Name14" presStyleCnt="0"/>
      <dgm:spPr/>
    </dgm:pt>
    <dgm:pt modelId="{EFBDBDBB-F016-42CB-9185-D17AE18730A2}" type="pres">
      <dgm:prSet presAssocID="{96D8B4D9-92FF-4D1C-8111-B74FCEAD93D0}" presName="level1Shape" presStyleLbl="node0" presStyleIdx="0" presStyleCnt="1" custScaleX="110604">
        <dgm:presLayoutVars>
          <dgm:chPref val="3"/>
        </dgm:presLayoutVars>
      </dgm:prSet>
      <dgm:spPr/>
      <dgm:t>
        <a:bodyPr/>
        <a:lstStyle/>
        <a:p>
          <a:endParaRPr lang="fr-BE"/>
        </a:p>
      </dgm:t>
    </dgm:pt>
    <dgm:pt modelId="{87C704E9-22F4-4374-96C3-69F5CAD1DB1C}" type="pres">
      <dgm:prSet presAssocID="{96D8B4D9-92FF-4D1C-8111-B74FCEAD93D0}" presName="hierChild2" presStyleCnt="0"/>
      <dgm:spPr/>
    </dgm:pt>
    <dgm:pt modelId="{E753885E-5E29-4AA1-97C6-E523B79A20E0}" type="pres">
      <dgm:prSet presAssocID="{36C890F9-09F1-4E78-8C45-63FE13A49FCE}" presName="Name19" presStyleLbl="parChTrans1D2" presStyleIdx="0" presStyleCnt="1"/>
      <dgm:spPr/>
      <dgm:t>
        <a:bodyPr/>
        <a:lstStyle/>
        <a:p>
          <a:endParaRPr lang="fr-BE"/>
        </a:p>
      </dgm:t>
    </dgm:pt>
    <dgm:pt modelId="{F199B688-71AA-46D0-8335-ADF92C47C0DE}" type="pres">
      <dgm:prSet presAssocID="{AF21F6B1-F4B5-49AB-AA90-887358530BF3}" presName="Name21" presStyleCnt="0"/>
      <dgm:spPr/>
    </dgm:pt>
    <dgm:pt modelId="{FC62007E-0289-41CD-808B-B2867874EBE1}" type="pres">
      <dgm:prSet presAssocID="{AF21F6B1-F4B5-49AB-AA90-887358530BF3}" presName="level2Shape" presStyleLbl="node2" presStyleIdx="0" presStyleCnt="1"/>
      <dgm:spPr/>
      <dgm:t>
        <a:bodyPr/>
        <a:lstStyle/>
        <a:p>
          <a:endParaRPr lang="en-US"/>
        </a:p>
      </dgm:t>
    </dgm:pt>
    <dgm:pt modelId="{17BB4D9A-058A-49FF-9C88-03AE3DFD27D8}" type="pres">
      <dgm:prSet presAssocID="{AF21F6B1-F4B5-49AB-AA90-887358530BF3}" presName="hierChild3" presStyleCnt="0"/>
      <dgm:spPr/>
    </dgm:pt>
    <dgm:pt modelId="{2ABDDC3B-0E3F-4094-B2A0-81DDA2235859}" type="pres">
      <dgm:prSet presAssocID="{8931F1E0-7628-4BEB-84A4-BC1CEF98712D}" presName="Name19" presStyleLbl="parChTrans1D3" presStyleIdx="0" presStyleCnt="1"/>
      <dgm:spPr/>
      <dgm:t>
        <a:bodyPr/>
        <a:lstStyle/>
        <a:p>
          <a:endParaRPr lang="fr-BE"/>
        </a:p>
      </dgm:t>
    </dgm:pt>
    <dgm:pt modelId="{46DB721C-FC66-4A6D-B0C7-4838A570E708}" type="pres">
      <dgm:prSet presAssocID="{38B411DE-4B5E-4B7B-8930-D6C1F48E34F0}" presName="Name21" presStyleCnt="0"/>
      <dgm:spPr/>
    </dgm:pt>
    <dgm:pt modelId="{1719D184-4BDA-4438-BCFC-3C8F0189EFDE}" type="pres">
      <dgm:prSet presAssocID="{38B411DE-4B5E-4B7B-8930-D6C1F48E34F0}" presName="level2Shape" presStyleLbl="node3" presStyleIdx="0" presStyleCnt="1" custLinFactNeighborY="-7097"/>
      <dgm:spPr/>
      <dgm:t>
        <a:bodyPr/>
        <a:lstStyle/>
        <a:p>
          <a:endParaRPr lang="fr-BE"/>
        </a:p>
      </dgm:t>
    </dgm:pt>
    <dgm:pt modelId="{87D81BB3-A358-4DD2-BFA3-25700280D231}" type="pres">
      <dgm:prSet presAssocID="{38B411DE-4B5E-4B7B-8930-D6C1F48E34F0}" presName="hierChild3" presStyleCnt="0"/>
      <dgm:spPr/>
    </dgm:pt>
    <dgm:pt modelId="{10FA042D-5615-4BF9-958C-81FFB5A6DD35}" type="pres">
      <dgm:prSet presAssocID="{8EAB2EAF-293E-4BF8-B15C-04C4020C711D}" presName="Name19" presStyleLbl="parChTrans1D4" presStyleIdx="0" presStyleCnt="4"/>
      <dgm:spPr/>
      <dgm:t>
        <a:bodyPr/>
        <a:lstStyle/>
        <a:p>
          <a:endParaRPr lang="fr-BE"/>
        </a:p>
      </dgm:t>
    </dgm:pt>
    <dgm:pt modelId="{68128852-1A94-46BF-986E-52DDA8CBD552}" type="pres">
      <dgm:prSet presAssocID="{F430EE30-5580-4F71-8518-C178E57E206D}" presName="Name21" presStyleCnt="0"/>
      <dgm:spPr/>
    </dgm:pt>
    <dgm:pt modelId="{69F70529-B724-4F85-8AAE-BA0FB5B39E22}" type="pres">
      <dgm:prSet presAssocID="{F430EE30-5580-4F71-8518-C178E57E206D}" presName="level2Shape" presStyleLbl="node4" presStyleIdx="0" presStyleCnt="4" custLinFactNeighborX="-3512" custLinFactNeighborY="-7176"/>
      <dgm:spPr/>
      <dgm:t>
        <a:bodyPr/>
        <a:lstStyle/>
        <a:p>
          <a:endParaRPr lang="en-US"/>
        </a:p>
      </dgm:t>
    </dgm:pt>
    <dgm:pt modelId="{A5AB88D3-5F22-4E42-8A3C-08F45849A1CF}" type="pres">
      <dgm:prSet presAssocID="{F430EE30-5580-4F71-8518-C178E57E206D}" presName="hierChild3" presStyleCnt="0"/>
      <dgm:spPr/>
    </dgm:pt>
    <dgm:pt modelId="{16DB20CB-D959-404A-86D4-DBD9F03D41C8}" type="pres">
      <dgm:prSet presAssocID="{B7D6A699-EE8D-44A7-B75B-34C841BCA3B8}" presName="Name19" presStyleLbl="parChTrans1D4" presStyleIdx="1" presStyleCnt="4"/>
      <dgm:spPr/>
      <dgm:t>
        <a:bodyPr/>
        <a:lstStyle/>
        <a:p>
          <a:endParaRPr lang="fr-BE"/>
        </a:p>
      </dgm:t>
    </dgm:pt>
    <dgm:pt modelId="{5479D8CD-E0C4-4DF4-965C-69F44E106FAB}" type="pres">
      <dgm:prSet presAssocID="{10BCECCC-3286-41B1-BE04-C771606F7820}" presName="Name21" presStyleCnt="0"/>
      <dgm:spPr/>
    </dgm:pt>
    <dgm:pt modelId="{0C15A292-2059-4B9C-9C47-E66478AFF3EC}" type="pres">
      <dgm:prSet presAssocID="{10BCECCC-3286-41B1-BE04-C771606F7820}" presName="level2Shape" presStyleLbl="node4" presStyleIdx="1" presStyleCnt="4" custLinFactNeighborX="-3512" custLinFactNeighborY="-7176"/>
      <dgm:spPr/>
      <dgm:t>
        <a:bodyPr/>
        <a:lstStyle/>
        <a:p>
          <a:endParaRPr lang="fr-BE"/>
        </a:p>
      </dgm:t>
    </dgm:pt>
    <dgm:pt modelId="{831469DF-BC44-4131-848A-A8B29B0AA5C7}" type="pres">
      <dgm:prSet presAssocID="{10BCECCC-3286-41B1-BE04-C771606F7820}" presName="hierChild3" presStyleCnt="0"/>
      <dgm:spPr/>
    </dgm:pt>
    <dgm:pt modelId="{040AE0B6-74FA-4EA9-BB98-39A17B3C414B}" type="pres">
      <dgm:prSet presAssocID="{E3046455-3174-4E7D-81DB-C305D1125A45}" presName="Name19" presStyleLbl="parChTrans1D4" presStyleIdx="2" presStyleCnt="4"/>
      <dgm:spPr/>
      <dgm:t>
        <a:bodyPr/>
        <a:lstStyle/>
        <a:p>
          <a:endParaRPr lang="fr-BE"/>
        </a:p>
      </dgm:t>
    </dgm:pt>
    <dgm:pt modelId="{19A1C920-E555-45AD-AC9F-346DBA47834F}" type="pres">
      <dgm:prSet presAssocID="{5F2AE96D-6AA0-4924-A53B-2425DDED6264}" presName="Name21" presStyleCnt="0"/>
      <dgm:spPr/>
    </dgm:pt>
    <dgm:pt modelId="{DA09A7DB-7503-4C8C-93E2-88A6921B7EEA}" type="pres">
      <dgm:prSet presAssocID="{5F2AE96D-6AA0-4924-A53B-2425DDED6264}" presName="level2Shape" presStyleLbl="node4" presStyleIdx="2" presStyleCnt="4" custLinFactNeighborX="-3512" custLinFactNeighborY="-7176"/>
      <dgm:spPr/>
      <dgm:t>
        <a:bodyPr/>
        <a:lstStyle/>
        <a:p>
          <a:endParaRPr lang="fr-BE"/>
        </a:p>
      </dgm:t>
    </dgm:pt>
    <dgm:pt modelId="{9D9C7E91-4374-4874-9F63-A9226241D523}" type="pres">
      <dgm:prSet presAssocID="{5F2AE96D-6AA0-4924-A53B-2425DDED6264}" presName="hierChild3" presStyleCnt="0"/>
      <dgm:spPr/>
    </dgm:pt>
    <dgm:pt modelId="{CB131D3F-5060-48D1-BCD5-E503DCC482AE}" type="pres">
      <dgm:prSet presAssocID="{F7CFAA3F-3ECE-4546-92EE-B235278F1C15}" presName="Name19" presStyleLbl="parChTrans1D4" presStyleIdx="3" presStyleCnt="4"/>
      <dgm:spPr/>
      <dgm:t>
        <a:bodyPr/>
        <a:lstStyle/>
        <a:p>
          <a:endParaRPr lang="fr-BE"/>
        </a:p>
      </dgm:t>
    </dgm:pt>
    <dgm:pt modelId="{7137467F-8AC4-4131-97C6-D48AA837876B}" type="pres">
      <dgm:prSet presAssocID="{D5877657-DD1C-4DF1-9C8B-74C149441555}" presName="Name21" presStyleCnt="0"/>
      <dgm:spPr/>
    </dgm:pt>
    <dgm:pt modelId="{ED81BA74-ED83-4275-917A-DA21C4B264F1}" type="pres">
      <dgm:prSet presAssocID="{D5877657-DD1C-4DF1-9C8B-74C149441555}" presName="level2Shape" presStyleLbl="node4" presStyleIdx="3" presStyleCnt="4" custLinFactNeighborX="-3512" custLinFactNeighborY="-7176"/>
      <dgm:spPr/>
      <dgm:t>
        <a:bodyPr/>
        <a:lstStyle/>
        <a:p>
          <a:endParaRPr lang="fr-BE"/>
        </a:p>
      </dgm:t>
    </dgm:pt>
    <dgm:pt modelId="{64C9E638-BE39-4BE4-AE91-D70D6DD27F39}" type="pres">
      <dgm:prSet presAssocID="{D5877657-DD1C-4DF1-9C8B-74C149441555}" presName="hierChild3" presStyleCnt="0"/>
      <dgm:spPr/>
    </dgm:pt>
    <dgm:pt modelId="{57620202-8132-447B-BCC2-AD079B766F0D}" type="pres">
      <dgm:prSet presAssocID="{A317CABF-C4D3-4E46-8CB2-F1BF8C0DDA94}" presName="bgShapesFlow" presStyleCnt="0"/>
      <dgm:spPr/>
    </dgm:pt>
  </dgm:ptLst>
  <dgm:cxnLst>
    <dgm:cxn modelId="{BA1711C6-F7C1-47B3-85DA-41D052D91703}" srcId="{38B411DE-4B5E-4B7B-8930-D6C1F48E34F0}" destId="{F430EE30-5580-4F71-8518-C178E57E206D}" srcOrd="0" destOrd="0" parTransId="{8EAB2EAF-293E-4BF8-B15C-04C4020C711D}" sibTransId="{B517E046-FDC5-4868-BFD0-BF88BB8ADA5F}"/>
    <dgm:cxn modelId="{0BF4524F-57FE-4851-BCA7-646448079C7B}" type="presOf" srcId="{AF21F6B1-F4B5-49AB-AA90-887358530BF3}" destId="{FC62007E-0289-41CD-808B-B2867874EBE1}" srcOrd="0" destOrd="0" presId="urn:microsoft.com/office/officeart/2005/8/layout/hierarchy6"/>
    <dgm:cxn modelId="{4DF6279A-6B48-419C-9B69-277BB4FA5F71}" type="presOf" srcId="{8EAB2EAF-293E-4BF8-B15C-04C4020C711D}" destId="{10FA042D-5615-4BF9-958C-81FFB5A6DD35}" srcOrd="0" destOrd="0" presId="urn:microsoft.com/office/officeart/2005/8/layout/hierarchy6"/>
    <dgm:cxn modelId="{350BA453-2B45-4EE6-AE79-9CB70F4395D2}" type="presOf" srcId="{D5877657-DD1C-4DF1-9C8B-74C149441555}" destId="{ED81BA74-ED83-4275-917A-DA21C4B264F1}" srcOrd="0" destOrd="0" presId="urn:microsoft.com/office/officeart/2005/8/layout/hierarchy6"/>
    <dgm:cxn modelId="{BE87CD58-7AC6-4D5B-B983-2A276ABCFC06}" type="presOf" srcId="{B7D6A699-EE8D-44A7-B75B-34C841BCA3B8}" destId="{16DB20CB-D959-404A-86D4-DBD9F03D41C8}" srcOrd="0" destOrd="0" presId="urn:microsoft.com/office/officeart/2005/8/layout/hierarchy6"/>
    <dgm:cxn modelId="{74C09B2B-C49D-443D-A64B-6E9EC157AC05}" srcId="{38B411DE-4B5E-4B7B-8930-D6C1F48E34F0}" destId="{10BCECCC-3286-41B1-BE04-C771606F7820}" srcOrd="1" destOrd="0" parTransId="{B7D6A699-EE8D-44A7-B75B-34C841BCA3B8}" sibTransId="{D8DACB58-054E-4FCA-8191-9AD2432E5A87}"/>
    <dgm:cxn modelId="{22C01C6B-8782-43F7-89E4-7240A4EFD61C}" type="presOf" srcId="{10BCECCC-3286-41B1-BE04-C771606F7820}" destId="{0C15A292-2059-4B9C-9C47-E66478AFF3EC}" srcOrd="0" destOrd="0" presId="urn:microsoft.com/office/officeart/2005/8/layout/hierarchy6"/>
    <dgm:cxn modelId="{85970516-D158-4413-97AC-8933BFF15FBD}" srcId="{38B411DE-4B5E-4B7B-8930-D6C1F48E34F0}" destId="{5F2AE96D-6AA0-4924-A53B-2425DDED6264}" srcOrd="2" destOrd="0" parTransId="{E3046455-3174-4E7D-81DB-C305D1125A45}" sibTransId="{02032209-A947-4267-B9BC-2023FE66DEF3}"/>
    <dgm:cxn modelId="{5084379A-59C2-45EE-B33A-A06546636DE7}" type="presOf" srcId="{36C890F9-09F1-4E78-8C45-63FE13A49FCE}" destId="{E753885E-5E29-4AA1-97C6-E523B79A20E0}" srcOrd="0" destOrd="0" presId="urn:microsoft.com/office/officeart/2005/8/layout/hierarchy6"/>
    <dgm:cxn modelId="{974CCD34-0166-4746-B6C0-48075B8C2F6E}" type="presOf" srcId="{96D8B4D9-92FF-4D1C-8111-B74FCEAD93D0}" destId="{EFBDBDBB-F016-42CB-9185-D17AE18730A2}" srcOrd="0" destOrd="0" presId="urn:microsoft.com/office/officeart/2005/8/layout/hierarchy6"/>
    <dgm:cxn modelId="{29D448B6-3171-44EA-8497-8C788FE2CE05}" srcId="{96D8B4D9-92FF-4D1C-8111-B74FCEAD93D0}" destId="{AF21F6B1-F4B5-49AB-AA90-887358530BF3}" srcOrd="0" destOrd="0" parTransId="{36C890F9-09F1-4E78-8C45-63FE13A49FCE}" sibTransId="{BBA71D42-7F51-481E-ABE0-20A25BF91406}"/>
    <dgm:cxn modelId="{5838D682-3245-427D-8C8E-E13A0F89B27B}" type="presOf" srcId="{F7CFAA3F-3ECE-4546-92EE-B235278F1C15}" destId="{CB131D3F-5060-48D1-BCD5-E503DCC482AE}" srcOrd="0" destOrd="0" presId="urn:microsoft.com/office/officeart/2005/8/layout/hierarchy6"/>
    <dgm:cxn modelId="{8172E3DD-15EF-49DD-BD74-87E7CCA52130}" srcId="{A317CABF-C4D3-4E46-8CB2-F1BF8C0DDA94}" destId="{96D8B4D9-92FF-4D1C-8111-B74FCEAD93D0}" srcOrd="0" destOrd="0" parTransId="{87D37558-7AA3-40EE-897D-AC94FFD5C4C6}" sibTransId="{F7F5AE2F-164C-4CBD-B1F1-34D03D93B765}"/>
    <dgm:cxn modelId="{89DECA55-8B08-4B73-9571-FC3D93113CFD}" type="presOf" srcId="{38B411DE-4B5E-4B7B-8930-D6C1F48E34F0}" destId="{1719D184-4BDA-4438-BCFC-3C8F0189EFDE}" srcOrd="0" destOrd="0" presId="urn:microsoft.com/office/officeart/2005/8/layout/hierarchy6"/>
    <dgm:cxn modelId="{C12819EF-AE26-4267-933A-E40223B8A5CC}" srcId="{AF21F6B1-F4B5-49AB-AA90-887358530BF3}" destId="{38B411DE-4B5E-4B7B-8930-D6C1F48E34F0}" srcOrd="0" destOrd="0" parTransId="{8931F1E0-7628-4BEB-84A4-BC1CEF98712D}" sibTransId="{40032254-4C80-4E86-82B3-8A87108DAC90}"/>
    <dgm:cxn modelId="{6574EFC0-2A38-4CB1-97ED-AF037671E3B0}" type="presOf" srcId="{E3046455-3174-4E7D-81DB-C305D1125A45}" destId="{040AE0B6-74FA-4EA9-BB98-39A17B3C414B}" srcOrd="0" destOrd="0" presId="urn:microsoft.com/office/officeart/2005/8/layout/hierarchy6"/>
    <dgm:cxn modelId="{CAFA331D-86F5-490D-A257-8ABAB0F59353}" type="presOf" srcId="{F430EE30-5580-4F71-8518-C178E57E206D}" destId="{69F70529-B724-4F85-8AAE-BA0FB5B39E22}" srcOrd="0" destOrd="0" presId="urn:microsoft.com/office/officeart/2005/8/layout/hierarchy6"/>
    <dgm:cxn modelId="{7392ADD8-1BAA-44D9-96AC-0FBEE80DAED2}" type="presOf" srcId="{5F2AE96D-6AA0-4924-A53B-2425DDED6264}" destId="{DA09A7DB-7503-4C8C-93E2-88A6921B7EEA}" srcOrd="0" destOrd="0" presId="urn:microsoft.com/office/officeart/2005/8/layout/hierarchy6"/>
    <dgm:cxn modelId="{EC2BF5D1-6B06-4E30-BD31-493D175FA740}" type="presOf" srcId="{A317CABF-C4D3-4E46-8CB2-F1BF8C0DDA94}" destId="{604BF32C-DEF7-4466-8382-C91F28728D50}" srcOrd="0" destOrd="0" presId="urn:microsoft.com/office/officeart/2005/8/layout/hierarchy6"/>
    <dgm:cxn modelId="{11453AD5-D6AE-4645-90E2-52428AD3390E}" srcId="{38B411DE-4B5E-4B7B-8930-D6C1F48E34F0}" destId="{D5877657-DD1C-4DF1-9C8B-74C149441555}" srcOrd="3" destOrd="0" parTransId="{F7CFAA3F-3ECE-4546-92EE-B235278F1C15}" sibTransId="{0F035546-D055-415A-A591-2F4BEE411E46}"/>
    <dgm:cxn modelId="{DCF40808-8480-4C37-BE02-A6CDDE416832}" type="presOf" srcId="{8931F1E0-7628-4BEB-84A4-BC1CEF98712D}" destId="{2ABDDC3B-0E3F-4094-B2A0-81DDA2235859}" srcOrd="0" destOrd="0" presId="urn:microsoft.com/office/officeart/2005/8/layout/hierarchy6"/>
    <dgm:cxn modelId="{178DA95A-ADDB-4C47-A9A3-121CC68D9802}" type="presParOf" srcId="{604BF32C-DEF7-4466-8382-C91F28728D50}" destId="{289A5DB4-DE7B-434B-BADD-FD6629BAE3DF}" srcOrd="0" destOrd="0" presId="urn:microsoft.com/office/officeart/2005/8/layout/hierarchy6"/>
    <dgm:cxn modelId="{165599BE-4640-4FE6-B1C5-EA4C45496728}" type="presParOf" srcId="{289A5DB4-DE7B-434B-BADD-FD6629BAE3DF}" destId="{AACED06D-AD31-47F4-8948-873838845214}" srcOrd="0" destOrd="0" presId="urn:microsoft.com/office/officeart/2005/8/layout/hierarchy6"/>
    <dgm:cxn modelId="{BFF620B2-AA50-4C5E-9EB1-D805ADE2BA61}" type="presParOf" srcId="{AACED06D-AD31-47F4-8948-873838845214}" destId="{A84C74B8-D5F8-4C63-B6AE-C740EC012BCD}" srcOrd="0" destOrd="0" presId="urn:microsoft.com/office/officeart/2005/8/layout/hierarchy6"/>
    <dgm:cxn modelId="{873516E5-A52E-4D8B-98D3-58EE499A8516}" type="presParOf" srcId="{A84C74B8-D5F8-4C63-B6AE-C740EC012BCD}" destId="{EFBDBDBB-F016-42CB-9185-D17AE18730A2}" srcOrd="0" destOrd="0" presId="urn:microsoft.com/office/officeart/2005/8/layout/hierarchy6"/>
    <dgm:cxn modelId="{E39A142D-E24D-4058-9D61-80C36436B1BA}" type="presParOf" srcId="{A84C74B8-D5F8-4C63-B6AE-C740EC012BCD}" destId="{87C704E9-22F4-4374-96C3-69F5CAD1DB1C}" srcOrd="1" destOrd="0" presId="urn:microsoft.com/office/officeart/2005/8/layout/hierarchy6"/>
    <dgm:cxn modelId="{59F0865B-602A-4954-B5C7-CDCD6F2B58EB}" type="presParOf" srcId="{87C704E9-22F4-4374-96C3-69F5CAD1DB1C}" destId="{E753885E-5E29-4AA1-97C6-E523B79A20E0}" srcOrd="0" destOrd="0" presId="urn:microsoft.com/office/officeart/2005/8/layout/hierarchy6"/>
    <dgm:cxn modelId="{E549EA27-DFE5-43E3-BF94-FF36FEC8E8AB}" type="presParOf" srcId="{87C704E9-22F4-4374-96C3-69F5CAD1DB1C}" destId="{F199B688-71AA-46D0-8335-ADF92C47C0DE}" srcOrd="1" destOrd="0" presId="urn:microsoft.com/office/officeart/2005/8/layout/hierarchy6"/>
    <dgm:cxn modelId="{AA615E47-E926-456F-8B55-5E07E0D23D0A}" type="presParOf" srcId="{F199B688-71AA-46D0-8335-ADF92C47C0DE}" destId="{FC62007E-0289-41CD-808B-B2867874EBE1}" srcOrd="0" destOrd="0" presId="urn:microsoft.com/office/officeart/2005/8/layout/hierarchy6"/>
    <dgm:cxn modelId="{19A496E6-D40C-46BF-A9D2-C29AA620B310}" type="presParOf" srcId="{F199B688-71AA-46D0-8335-ADF92C47C0DE}" destId="{17BB4D9A-058A-49FF-9C88-03AE3DFD27D8}" srcOrd="1" destOrd="0" presId="urn:microsoft.com/office/officeart/2005/8/layout/hierarchy6"/>
    <dgm:cxn modelId="{0264EB01-D571-419B-9BA1-A3D82A7FD6F7}" type="presParOf" srcId="{17BB4D9A-058A-49FF-9C88-03AE3DFD27D8}" destId="{2ABDDC3B-0E3F-4094-B2A0-81DDA2235859}" srcOrd="0" destOrd="0" presId="urn:microsoft.com/office/officeart/2005/8/layout/hierarchy6"/>
    <dgm:cxn modelId="{68C689F4-6B77-4199-91AD-BDFBB8E68D8F}" type="presParOf" srcId="{17BB4D9A-058A-49FF-9C88-03AE3DFD27D8}" destId="{46DB721C-FC66-4A6D-B0C7-4838A570E708}" srcOrd="1" destOrd="0" presId="urn:microsoft.com/office/officeart/2005/8/layout/hierarchy6"/>
    <dgm:cxn modelId="{31322C19-3583-404D-8C0C-0ED8B8C11756}" type="presParOf" srcId="{46DB721C-FC66-4A6D-B0C7-4838A570E708}" destId="{1719D184-4BDA-4438-BCFC-3C8F0189EFDE}" srcOrd="0" destOrd="0" presId="urn:microsoft.com/office/officeart/2005/8/layout/hierarchy6"/>
    <dgm:cxn modelId="{22E0E02A-4030-4EE4-9FF0-64641FFE3345}" type="presParOf" srcId="{46DB721C-FC66-4A6D-B0C7-4838A570E708}" destId="{87D81BB3-A358-4DD2-BFA3-25700280D231}" srcOrd="1" destOrd="0" presId="urn:microsoft.com/office/officeart/2005/8/layout/hierarchy6"/>
    <dgm:cxn modelId="{04F74F26-7316-4537-872E-A805DCC30A2C}" type="presParOf" srcId="{87D81BB3-A358-4DD2-BFA3-25700280D231}" destId="{10FA042D-5615-4BF9-958C-81FFB5A6DD35}" srcOrd="0" destOrd="0" presId="urn:microsoft.com/office/officeart/2005/8/layout/hierarchy6"/>
    <dgm:cxn modelId="{D3DDA0F5-5DBE-4221-8619-1D51D84D10A9}" type="presParOf" srcId="{87D81BB3-A358-4DD2-BFA3-25700280D231}" destId="{68128852-1A94-46BF-986E-52DDA8CBD552}" srcOrd="1" destOrd="0" presId="urn:microsoft.com/office/officeart/2005/8/layout/hierarchy6"/>
    <dgm:cxn modelId="{A7EA1A77-6BCC-463B-BE8D-C9D1FF2C024A}" type="presParOf" srcId="{68128852-1A94-46BF-986E-52DDA8CBD552}" destId="{69F70529-B724-4F85-8AAE-BA0FB5B39E22}" srcOrd="0" destOrd="0" presId="urn:microsoft.com/office/officeart/2005/8/layout/hierarchy6"/>
    <dgm:cxn modelId="{34FA37C0-D434-4A8C-B79B-E18B53346FA9}" type="presParOf" srcId="{68128852-1A94-46BF-986E-52DDA8CBD552}" destId="{A5AB88D3-5F22-4E42-8A3C-08F45849A1CF}" srcOrd="1" destOrd="0" presId="urn:microsoft.com/office/officeart/2005/8/layout/hierarchy6"/>
    <dgm:cxn modelId="{D9D20943-B516-48DB-BD3A-DC4AFDC7F17A}" type="presParOf" srcId="{87D81BB3-A358-4DD2-BFA3-25700280D231}" destId="{16DB20CB-D959-404A-86D4-DBD9F03D41C8}" srcOrd="2" destOrd="0" presId="urn:microsoft.com/office/officeart/2005/8/layout/hierarchy6"/>
    <dgm:cxn modelId="{50A77B77-BB8F-42C3-A268-3A148106D7FD}" type="presParOf" srcId="{87D81BB3-A358-4DD2-BFA3-25700280D231}" destId="{5479D8CD-E0C4-4DF4-965C-69F44E106FAB}" srcOrd="3" destOrd="0" presId="urn:microsoft.com/office/officeart/2005/8/layout/hierarchy6"/>
    <dgm:cxn modelId="{72EC8D90-A45F-4857-AAFB-923737BABDFD}" type="presParOf" srcId="{5479D8CD-E0C4-4DF4-965C-69F44E106FAB}" destId="{0C15A292-2059-4B9C-9C47-E66478AFF3EC}" srcOrd="0" destOrd="0" presId="urn:microsoft.com/office/officeart/2005/8/layout/hierarchy6"/>
    <dgm:cxn modelId="{284E0983-2545-42F3-AD55-15A3B033E309}" type="presParOf" srcId="{5479D8CD-E0C4-4DF4-965C-69F44E106FAB}" destId="{831469DF-BC44-4131-848A-A8B29B0AA5C7}" srcOrd="1" destOrd="0" presId="urn:microsoft.com/office/officeart/2005/8/layout/hierarchy6"/>
    <dgm:cxn modelId="{7222F709-F3AB-4F38-8143-FBC5FA69ABA9}" type="presParOf" srcId="{87D81BB3-A358-4DD2-BFA3-25700280D231}" destId="{040AE0B6-74FA-4EA9-BB98-39A17B3C414B}" srcOrd="4" destOrd="0" presId="urn:microsoft.com/office/officeart/2005/8/layout/hierarchy6"/>
    <dgm:cxn modelId="{C2482BAE-CF50-4172-B789-6447EE657639}" type="presParOf" srcId="{87D81BB3-A358-4DD2-BFA3-25700280D231}" destId="{19A1C920-E555-45AD-AC9F-346DBA47834F}" srcOrd="5" destOrd="0" presId="urn:microsoft.com/office/officeart/2005/8/layout/hierarchy6"/>
    <dgm:cxn modelId="{A21A7566-BE21-4375-9EED-19D5F65CEB71}" type="presParOf" srcId="{19A1C920-E555-45AD-AC9F-346DBA47834F}" destId="{DA09A7DB-7503-4C8C-93E2-88A6921B7EEA}" srcOrd="0" destOrd="0" presId="urn:microsoft.com/office/officeart/2005/8/layout/hierarchy6"/>
    <dgm:cxn modelId="{473917DF-A58C-4310-A376-8B3AF9A4A1DC}" type="presParOf" srcId="{19A1C920-E555-45AD-AC9F-346DBA47834F}" destId="{9D9C7E91-4374-4874-9F63-A9226241D523}" srcOrd="1" destOrd="0" presId="urn:microsoft.com/office/officeart/2005/8/layout/hierarchy6"/>
    <dgm:cxn modelId="{96EDC149-7CA3-424E-A258-701D66F266BA}" type="presParOf" srcId="{87D81BB3-A358-4DD2-BFA3-25700280D231}" destId="{CB131D3F-5060-48D1-BCD5-E503DCC482AE}" srcOrd="6" destOrd="0" presId="urn:microsoft.com/office/officeart/2005/8/layout/hierarchy6"/>
    <dgm:cxn modelId="{97E307B0-769C-40F2-9ED7-7D1AB563A9F0}" type="presParOf" srcId="{87D81BB3-A358-4DD2-BFA3-25700280D231}" destId="{7137467F-8AC4-4131-97C6-D48AA837876B}" srcOrd="7" destOrd="0" presId="urn:microsoft.com/office/officeart/2005/8/layout/hierarchy6"/>
    <dgm:cxn modelId="{4E232ECE-AF80-4B11-ADA9-02FA0B326D20}" type="presParOf" srcId="{7137467F-8AC4-4131-97C6-D48AA837876B}" destId="{ED81BA74-ED83-4275-917A-DA21C4B264F1}" srcOrd="0" destOrd="0" presId="urn:microsoft.com/office/officeart/2005/8/layout/hierarchy6"/>
    <dgm:cxn modelId="{1F57937D-9A72-47AD-8A6F-826AB0137754}" type="presParOf" srcId="{7137467F-8AC4-4131-97C6-D48AA837876B}" destId="{64C9E638-BE39-4BE4-AE91-D70D6DD27F39}" srcOrd="1" destOrd="0" presId="urn:microsoft.com/office/officeart/2005/8/layout/hierarchy6"/>
    <dgm:cxn modelId="{272FED0A-AE33-4E90-A470-267D72D8A663}" type="presParOf" srcId="{604BF32C-DEF7-4466-8382-C91F28728D50}" destId="{57620202-8132-447B-BCC2-AD079B766F0D}"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1AC32E-B130-42BA-81F9-AE9E075E1DBC}" type="doc">
      <dgm:prSet loTypeId="urn:microsoft.com/office/officeart/2005/8/layout/process2" loCatId="process" qsTypeId="urn:microsoft.com/office/officeart/2005/8/quickstyle/simple1" qsCatId="simple" csTypeId="urn:microsoft.com/office/officeart/2005/8/colors/accent1_2" csCatId="accent1" phldr="1"/>
      <dgm:spPr/>
    </dgm:pt>
    <dgm:pt modelId="{91F1D4E4-9475-46BC-A25C-1AAEA0621669}">
      <dgm:prSet phldrT="[Text]"/>
      <dgm:spPr/>
      <dgm:t>
        <a:bodyPr/>
        <a:lstStyle/>
        <a:p>
          <a:r>
            <a:rPr lang="en-GB"/>
            <a:t>G-Cloud service</a:t>
          </a:r>
        </a:p>
      </dgm:t>
    </dgm:pt>
    <dgm:pt modelId="{B4AE6245-A8BF-45FF-A4F7-229FC6E5ACD9}" type="parTrans" cxnId="{99AF1E2C-C498-421E-A057-86F64996E09F}">
      <dgm:prSet/>
      <dgm:spPr/>
      <dgm:t>
        <a:bodyPr/>
        <a:lstStyle/>
        <a:p>
          <a:endParaRPr lang="nl-BE"/>
        </a:p>
      </dgm:t>
    </dgm:pt>
    <dgm:pt modelId="{BDEC29A4-DFF6-4042-99AA-1720FEAD27D3}" type="sibTrans" cxnId="{99AF1E2C-C498-421E-A057-86F64996E09F}">
      <dgm:prSet custT="1"/>
      <dgm:spPr/>
      <dgm:t>
        <a:bodyPr/>
        <a:lstStyle/>
        <a:p>
          <a:r>
            <a:rPr lang="en-GB" sz="2000" dirty="0">
              <a:solidFill>
                <a:schemeClr val="tx1"/>
              </a:solidFill>
            </a:rPr>
            <a:t>Offered by</a:t>
          </a:r>
        </a:p>
      </dgm:t>
    </dgm:pt>
    <dgm:pt modelId="{F7C2E3DB-0C1C-4043-AADC-4AA879B0C8E8}">
      <dgm:prSet phldrT="[Text]"/>
      <dgm:spPr/>
      <dgm:t>
        <a:bodyPr/>
        <a:lstStyle/>
        <a:p>
          <a:r>
            <a:rPr lang="en-GB"/>
            <a:t>Service owner</a:t>
          </a:r>
        </a:p>
      </dgm:t>
    </dgm:pt>
    <dgm:pt modelId="{89C9F306-2B1D-4D22-BC49-9C67A90FB523}" type="parTrans" cxnId="{5FEDE71E-5A2F-4DE1-A5F2-CC611F8DA7E7}">
      <dgm:prSet/>
      <dgm:spPr/>
      <dgm:t>
        <a:bodyPr/>
        <a:lstStyle/>
        <a:p>
          <a:endParaRPr lang="nl-BE"/>
        </a:p>
      </dgm:t>
    </dgm:pt>
    <dgm:pt modelId="{B293C957-C292-4B67-9899-92AE0FB1E7AE}" type="sibTrans" cxnId="{5FEDE71E-5A2F-4DE1-A5F2-CC611F8DA7E7}">
      <dgm:prSet custT="1"/>
      <dgm:spPr/>
      <dgm:t>
        <a:bodyPr/>
        <a:lstStyle/>
        <a:p>
          <a:r>
            <a:rPr lang="en-GB" sz="2000" dirty="0">
              <a:solidFill>
                <a:schemeClr val="tx1"/>
              </a:solidFill>
            </a:rPr>
            <a:t>Delivered by</a:t>
          </a:r>
        </a:p>
      </dgm:t>
    </dgm:pt>
    <dgm:pt modelId="{EBD4829B-DED3-486E-BCD6-3FBF6989D5E7}">
      <dgm:prSet phldrT="[Text]"/>
      <dgm:spPr/>
      <dgm:t>
        <a:bodyPr/>
        <a:lstStyle/>
        <a:p>
          <a:r>
            <a:rPr lang="en-GB"/>
            <a:t>Service provider</a:t>
          </a:r>
        </a:p>
      </dgm:t>
    </dgm:pt>
    <dgm:pt modelId="{64DCE39A-464B-49B9-B005-0514C289E856}" type="parTrans" cxnId="{F8155E57-2A9B-4EE7-B0C0-66A339429C18}">
      <dgm:prSet/>
      <dgm:spPr/>
      <dgm:t>
        <a:bodyPr/>
        <a:lstStyle/>
        <a:p>
          <a:endParaRPr lang="nl-BE"/>
        </a:p>
      </dgm:t>
    </dgm:pt>
    <dgm:pt modelId="{163D2708-F06E-4B49-9EF7-ECD4E69940A2}" type="sibTrans" cxnId="{F8155E57-2A9B-4EE7-B0C0-66A339429C18}">
      <dgm:prSet/>
      <dgm:spPr/>
      <dgm:t>
        <a:bodyPr/>
        <a:lstStyle/>
        <a:p>
          <a:endParaRPr lang="nl-BE"/>
        </a:p>
      </dgm:t>
    </dgm:pt>
    <dgm:pt modelId="{208DE240-0909-4276-A059-372B7438DED9}" type="pres">
      <dgm:prSet presAssocID="{421AC32E-B130-42BA-81F9-AE9E075E1DBC}" presName="linearFlow" presStyleCnt="0">
        <dgm:presLayoutVars>
          <dgm:resizeHandles val="exact"/>
        </dgm:presLayoutVars>
      </dgm:prSet>
      <dgm:spPr/>
    </dgm:pt>
    <dgm:pt modelId="{33A95964-6AB6-439F-B007-AB8C1CC559FB}" type="pres">
      <dgm:prSet presAssocID="{91F1D4E4-9475-46BC-A25C-1AAEA0621669}" presName="node" presStyleLbl="node1" presStyleIdx="0" presStyleCnt="3" custScaleX="332035">
        <dgm:presLayoutVars>
          <dgm:bulletEnabled val="1"/>
        </dgm:presLayoutVars>
      </dgm:prSet>
      <dgm:spPr/>
      <dgm:t>
        <a:bodyPr/>
        <a:lstStyle/>
        <a:p>
          <a:endParaRPr lang="nl-BE"/>
        </a:p>
      </dgm:t>
    </dgm:pt>
    <dgm:pt modelId="{0C7CC63B-3455-4C45-9DA6-782CF23DA0D2}" type="pres">
      <dgm:prSet presAssocID="{BDEC29A4-DFF6-4042-99AA-1720FEAD27D3}" presName="sibTrans" presStyleLbl="sibTrans2D1" presStyleIdx="0" presStyleCnt="2" custScaleX="111241" custScaleY="553391"/>
      <dgm:spPr/>
      <dgm:t>
        <a:bodyPr/>
        <a:lstStyle/>
        <a:p>
          <a:endParaRPr lang="nl-BE"/>
        </a:p>
      </dgm:t>
    </dgm:pt>
    <dgm:pt modelId="{0C6A2E58-22B6-4B73-AE5B-A10D46C1FF5C}" type="pres">
      <dgm:prSet presAssocID="{BDEC29A4-DFF6-4042-99AA-1720FEAD27D3}" presName="connectorText" presStyleLbl="sibTrans2D1" presStyleIdx="0" presStyleCnt="2"/>
      <dgm:spPr/>
      <dgm:t>
        <a:bodyPr/>
        <a:lstStyle/>
        <a:p>
          <a:endParaRPr lang="nl-BE"/>
        </a:p>
      </dgm:t>
    </dgm:pt>
    <dgm:pt modelId="{B8224C86-8BDC-451D-8292-48080CD925A0}" type="pres">
      <dgm:prSet presAssocID="{F7C2E3DB-0C1C-4043-AADC-4AA879B0C8E8}" presName="node" presStyleLbl="node1" presStyleIdx="1" presStyleCnt="3" custScaleX="332035">
        <dgm:presLayoutVars>
          <dgm:bulletEnabled val="1"/>
        </dgm:presLayoutVars>
      </dgm:prSet>
      <dgm:spPr/>
      <dgm:t>
        <a:bodyPr/>
        <a:lstStyle/>
        <a:p>
          <a:endParaRPr lang="nl-BE"/>
        </a:p>
      </dgm:t>
    </dgm:pt>
    <dgm:pt modelId="{AC9D2797-5CBA-4A8C-BED3-A0EE5E799809}" type="pres">
      <dgm:prSet presAssocID="{B293C957-C292-4B67-9899-92AE0FB1E7AE}" presName="sibTrans" presStyleLbl="sibTrans2D1" presStyleIdx="1" presStyleCnt="2" custScaleX="111241" custScaleY="553391"/>
      <dgm:spPr/>
      <dgm:t>
        <a:bodyPr/>
        <a:lstStyle/>
        <a:p>
          <a:endParaRPr lang="nl-BE"/>
        </a:p>
      </dgm:t>
    </dgm:pt>
    <dgm:pt modelId="{4888F374-03CA-4F20-9E83-3B7F9C6C3B1E}" type="pres">
      <dgm:prSet presAssocID="{B293C957-C292-4B67-9899-92AE0FB1E7AE}" presName="connectorText" presStyleLbl="sibTrans2D1" presStyleIdx="1" presStyleCnt="2"/>
      <dgm:spPr/>
      <dgm:t>
        <a:bodyPr/>
        <a:lstStyle/>
        <a:p>
          <a:endParaRPr lang="nl-BE"/>
        </a:p>
      </dgm:t>
    </dgm:pt>
    <dgm:pt modelId="{B198218E-A8DA-4ADB-8F41-DBFFF85C472A}" type="pres">
      <dgm:prSet presAssocID="{EBD4829B-DED3-486E-BCD6-3FBF6989D5E7}" presName="node" presStyleLbl="node1" presStyleIdx="2" presStyleCnt="3" custScaleX="332035">
        <dgm:presLayoutVars>
          <dgm:bulletEnabled val="1"/>
        </dgm:presLayoutVars>
      </dgm:prSet>
      <dgm:spPr/>
      <dgm:t>
        <a:bodyPr/>
        <a:lstStyle/>
        <a:p>
          <a:endParaRPr lang="nl-BE"/>
        </a:p>
      </dgm:t>
    </dgm:pt>
  </dgm:ptLst>
  <dgm:cxnLst>
    <dgm:cxn modelId="{8BE51D05-2E96-4CC7-A1A4-FA9117B09FE3}" type="presOf" srcId="{EBD4829B-DED3-486E-BCD6-3FBF6989D5E7}" destId="{B198218E-A8DA-4ADB-8F41-DBFFF85C472A}" srcOrd="0" destOrd="0" presId="urn:microsoft.com/office/officeart/2005/8/layout/process2"/>
    <dgm:cxn modelId="{0C33D61D-75D9-4F52-9F72-5C5E4C2EB711}" type="presOf" srcId="{B293C957-C292-4B67-9899-92AE0FB1E7AE}" destId="{AC9D2797-5CBA-4A8C-BED3-A0EE5E799809}" srcOrd="0" destOrd="0" presId="urn:microsoft.com/office/officeart/2005/8/layout/process2"/>
    <dgm:cxn modelId="{C9AEDB9F-8022-4823-955E-8B6B9B408B5C}" type="presOf" srcId="{BDEC29A4-DFF6-4042-99AA-1720FEAD27D3}" destId="{0C6A2E58-22B6-4B73-AE5B-A10D46C1FF5C}" srcOrd="1" destOrd="0" presId="urn:microsoft.com/office/officeart/2005/8/layout/process2"/>
    <dgm:cxn modelId="{5FEDE71E-5A2F-4DE1-A5F2-CC611F8DA7E7}" srcId="{421AC32E-B130-42BA-81F9-AE9E075E1DBC}" destId="{F7C2E3DB-0C1C-4043-AADC-4AA879B0C8E8}" srcOrd="1" destOrd="0" parTransId="{89C9F306-2B1D-4D22-BC49-9C67A90FB523}" sibTransId="{B293C957-C292-4B67-9899-92AE0FB1E7AE}"/>
    <dgm:cxn modelId="{2609174B-8A51-42ED-AB3D-80801EFF26FC}" type="presOf" srcId="{91F1D4E4-9475-46BC-A25C-1AAEA0621669}" destId="{33A95964-6AB6-439F-B007-AB8C1CC559FB}" srcOrd="0" destOrd="0" presId="urn:microsoft.com/office/officeart/2005/8/layout/process2"/>
    <dgm:cxn modelId="{99AF1E2C-C498-421E-A057-86F64996E09F}" srcId="{421AC32E-B130-42BA-81F9-AE9E075E1DBC}" destId="{91F1D4E4-9475-46BC-A25C-1AAEA0621669}" srcOrd="0" destOrd="0" parTransId="{B4AE6245-A8BF-45FF-A4F7-229FC6E5ACD9}" sibTransId="{BDEC29A4-DFF6-4042-99AA-1720FEAD27D3}"/>
    <dgm:cxn modelId="{F8155E57-2A9B-4EE7-B0C0-66A339429C18}" srcId="{421AC32E-B130-42BA-81F9-AE9E075E1DBC}" destId="{EBD4829B-DED3-486E-BCD6-3FBF6989D5E7}" srcOrd="2" destOrd="0" parTransId="{64DCE39A-464B-49B9-B005-0514C289E856}" sibTransId="{163D2708-F06E-4B49-9EF7-ECD4E69940A2}"/>
    <dgm:cxn modelId="{B85B9815-2EF7-43DC-B2EC-9A7F94A84FD0}" type="presOf" srcId="{421AC32E-B130-42BA-81F9-AE9E075E1DBC}" destId="{208DE240-0909-4276-A059-372B7438DED9}" srcOrd="0" destOrd="0" presId="urn:microsoft.com/office/officeart/2005/8/layout/process2"/>
    <dgm:cxn modelId="{A0F4F38E-343F-4CF8-9C3F-E1793684AE3C}" type="presOf" srcId="{B293C957-C292-4B67-9899-92AE0FB1E7AE}" destId="{4888F374-03CA-4F20-9E83-3B7F9C6C3B1E}" srcOrd="1" destOrd="0" presId="urn:microsoft.com/office/officeart/2005/8/layout/process2"/>
    <dgm:cxn modelId="{FD83F561-1329-480A-AE8D-40FB8D754BFA}" type="presOf" srcId="{F7C2E3DB-0C1C-4043-AADC-4AA879B0C8E8}" destId="{B8224C86-8BDC-451D-8292-48080CD925A0}" srcOrd="0" destOrd="0" presId="urn:microsoft.com/office/officeart/2005/8/layout/process2"/>
    <dgm:cxn modelId="{AC414DED-2FCF-42B7-9B45-019C1C9841BD}" type="presOf" srcId="{BDEC29A4-DFF6-4042-99AA-1720FEAD27D3}" destId="{0C7CC63B-3455-4C45-9DA6-782CF23DA0D2}" srcOrd="0" destOrd="0" presId="urn:microsoft.com/office/officeart/2005/8/layout/process2"/>
    <dgm:cxn modelId="{34A6B038-5CC0-434E-9712-A355DE84F7D0}" type="presParOf" srcId="{208DE240-0909-4276-A059-372B7438DED9}" destId="{33A95964-6AB6-439F-B007-AB8C1CC559FB}" srcOrd="0" destOrd="0" presId="urn:microsoft.com/office/officeart/2005/8/layout/process2"/>
    <dgm:cxn modelId="{6EDAFA82-4E01-4ABC-9FDE-793C481C234F}" type="presParOf" srcId="{208DE240-0909-4276-A059-372B7438DED9}" destId="{0C7CC63B-3455-4C45-9DA6-782CF23DA0D2}" srcOrd="1" destOrd="0" presId="urn:microsoft.com/office/officeart/2005/8/layout/process2"/>
    <dgm:cxn modelId="{52DFEB4B-D114-451B-B4BE-6C0CE464DEB2}" type="presParOf" srcId="{0C7CC63B-3455-4C45-9DA6-782CF23DA0D2}" destId="{0C6A2E58-22B6-4B73-AE5B-A10D46C1FF5C}" srcOrd="0" destOrd="0" presId="urn:microsoft.com/office/officeart/2005/8/layout/process2"/>
    <dgm:cxn modelId="{1C0214AA-BD7C-4A73-8BA5-155317216243}" type="presParOf" srcId="{208DE240-0909-4276-A059-372B7438DED9}" destId="{B8224C86-8BDC-451D-8292-48080CD925A0}" srcOrd="2" destOrd="0" presId="urn:microsoft.com/office/officeart/2005/8/layout/process2"/>
    <dgm:cxn modelId="{96C192ED-0E94-42D4-A699-ED752AA7FDC7}" type="presParOf" srcId="{208DE240-0909-4276-A059-372B7438DED9}" destId="{AC9D2797-5CBA-4A8C-BED3-A0EE5E799809}" srcOrd="3" destOrd="0" presId="urn:microsoft.com/office/officeart/2005/8/layout/process2"/>
    <dgm:cxn modelId="{80CB2956-69A3-4B8B-B264-45DC6169BEA2}" type="presParOf" srcId="{AC9D2797-5CBA-4A8C-BED3-A0EE5E799809}" destId="{4888F374-03CA-4F20-9E83-3B7F9C6C3B1E}" srcOrd="0" destOrd="0" presId="urn:microsoft.com/office/officeart/2005/8/layout/process2"/>
    <dgm:cxn modelId="{F47FF874-22E3-47AC-AD29-24D10F8897EF}" type="presParOf" srcId="{208DE240-0909-4276-A059-372B7438DED9}" destId="{B198218E-A8DA-4ADB-8F41-DBFFF85C472A}"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8A3637-3684-44E5-9A10-5F4B5C36144B}" type="doc">
      <dgm:prSet loTypeId="urn:microsoft.com/office/officeart/2005/8/layout/hList1" loCatId="list" qsTypeId="urn:microsoft.com/office/officeart/2005/8/quickstyle/simple4" qsCatId="simple" csTypeId="urn:microsoft.com/office/officeart/2005/8/colors/accent0_3" csCatId="mainScheme" phldr="1"/>
      <dgm:spPr/>
      <dgm:t>
        <a:bodyPr/>
        <a:lstStyle/>
        <a:p>
          <a:endParaRPr lang="en-US"/>
        </a:p>
      </dgm:t>
    </dgm:pt>
    <dgm:pt modelId="{E0675BF5-6A30-463F-BCCC-7325BA213CB0}">
      <dgm:prSet custT="1"/>
      <dgm:spPr/>
      <dgm:t>
        <a:bodyPr/>
        <a:lstStyle/>
        <a:p>
          <a:pPr rtl="0"/>
          <a:r>
            <a:rPr lang="nl-BE" sz="3600" dirty="0" err="1" smtClean="0"/>
            <a:t>Challenges</a:t>
          </a:r>
          <a:endParaRPr lang="nl-BE" sz="3600" dirty="0"/>
        </a:p>
      </dgm:t>
    </dgm:pt>
    <dgm:pt modelId="{9F98DFF4-3924-4895-A6DB-5392D59636BC}" type="parTrans" cxnId="{5F36DACB-CDB9-4664-880E-ED806FA3C25A}">
      <dgm:prSet/>
      <dgm:spPr/>
      <dgm:t>
        <a:bodyPr/>
        <a:lstStyle/>
        <a:p>
          <a:endParaRPr lang="en-US"/>
        </a:p>
      </dgm:t>
    </dgm:pt>
    <dgm:pt modelId="{C196FDB1-7434-4BC8-8564-16B2F402BF78}" type="sibTrans" cxnId="{5F36DACB-CDB9-4664-880E-ED806FA3C25A}">
      <dgm:prSet/>
      <dgm:spPr/>
      <dgm:t>
        <a:bodyPr/>
        <a:lstStyle/>
        <a:p>
          <a:endParaRPr lang="en-US"/>
        </a:p>
      </dgm:t>
    </dgm:pt>
    <dgm:pt modelId="{9EC295CC-6447-4F8A-ACF1-9777618B0F2D}">
      <dgm:prSet/>
      <dgm:spPr/>
      <dgm:t>
        <a:bodyPr/>
        <a:lstStyle/>
        <a:p>
          <a:pPr rtl="0"/>
          <a:r>
            <a:rPr lang="nl-BE" dirty="0" smtClean="0"/>
            <a:t>Security</a:t>
          </a:r>
          <a:endParaRPr lang="nl-BE" dirty="0"/>
        </a:p>
      </dgm:t>
    </dgm:pt>
    <dgm:pt modelId="{2E7026BF-E4D5-4D6A-B02F-E98BA808BDF2}" type="parTrans" cxnId="{5EE030F7-6B42-4A7E-B784-0A4E3B893ACF}">
      <dgm:prSet/>
      <dgm:spPr/>
      <dgm:t>
        <a:bodyPr/>
        <a:lstStyle/>
        <a:p>
          <a:endParaRPr lang="en-US"/>
        </a:p>
      </dgm:t>
    </dgm:pt>
    <dgm:pt modelId="{E6E7EC79-AA2E-4735-B24A-F7F6ADD9746F}" type="sibTrans" cxnId="{5EE030F7-6B42-4A7E-B784-0A4E3B893ACF}">
      <dgm:prSet/>
      <dgm:spPr/>
      <dgm:t>
        <a:bodyPr/>
        <a:lstStyle/>
        <a:p>
          <a:endParaRPr lang="en-US"/>
        </a:p>
      </dgm:t>
    </dgm:pt>
    <dgm:pt modelId="{CC7299B2-00E7-43E0-A481-9C3CFBA49986}">
      <dgm:prSet/>
      <dgm:spPr/>
      <dgm:t>
        <a:bodyPr/>
        <a:lstStyle/>
        <a:p>
          <a:r>
            <a:rPr lang="nl-BE" dirty="0" err="1" smtClean="0"/>
            <a:t>Confidentiality</a:t>
          </a:r>
          <a:endParaRPr dirty="0"/>
        </a:p>
      </dgm:t>
    </dgm:pt>
    <dgm:pt modelId="{ED4F5C25-A6D2-440D-AC1C-436338EAA9F4}" type="parTrans" cxnId="{243C162F-3ADA-4716-95BE-52DA4D24B72F}">
      <dgm:prSet/>
      <dgm:spPr/>
      <dgm:t>
        <a:bodyPr/>
        <a:lstStyle/>
        <a:p>
          <a:endParaRPr lang="en-GB"/>
        </a:p>
      </dgm:t>
    </dgm:pt>
    <dgm:pt modelId="{BA7077CF-0888-4328-B33C-231D2F8FEFC0}" type="sibTrans" cxnId="{243C162F-3ADA-4716-95BE-52DA4D24B72F}">
      <dgm:prSet/>
      <dgm:spPr/>
      <dgm:t>
        <a:bodyPr/>
        <a:lstStyle/>
        <a:p>
          <a:endParaRPr lang="en-GB"/>
        </a:p>
      </dgm:t>
    </dgm:pt>
    <dgm:pt modelId="{4BE8089C-AC18-465F-84F3-8EC2E87E75EE}">
      <dgm:prSet/>
      <dgm:spPr/>
      <dgm:t>
        <a:bodyPr/>
        <a:lstStyle/>
        <a:p>
          <a:r>
            <a:rPr lang="fr-BE" dirty="0" err="1" smtClean="0"/>
            <a:t>Continuity</a:t>
          </a:r>
          <a:endParaRPr lang="nl-BE" dirty="0"/>
        </a:p>
      </dgm:t>
    </dgm:pt>
    <dgm:pt modelId="{DD3A12E5-EC70-4D68-8BEF-E0A835A07028}" type="parTrans" cxnId="{EC914EAA-75F9-4C97-B4EA-0D312B7ED137}">
      <dgm:prSet/>
      <dgm:spPr/>
      <dgm:t>
        <a:bodyPr/>
        <a:lstStyle/>
        <a:p>
          <a:endParaRPr lang="en-GB"/>
        </a:p>
      </dgm:t>
    </dgm:pt>
    <dgm:pt modelId="{3177DAC6-4532-4A36-87D3-E263ECE016BF}" type="sibTrans" cxnId="{EC914EAA-75F9-4C97-B4EA-0D312B7ED137}">
      <dgm:prSet/>
      <dgm:spPr/>
      <dgm:t>
        <a:bodyPr/>
        <a:lstStyle/>
        <a:p>
          <a:endParaRPr lang="en-GB"/>
        </a:p>
      </dgm:t>
    </dgm:pt>
    <dgm:pt modelId="{7F94B6EE-E940-4BF8-9FCD-86835691750D}">
      <dgm:prSet/>
      <dgm:spPr/>
      <dgm:t>
        <a:bodyPr/>
        <a:lstStyle/>
        <a:p>
          <a:r>
            <a:rPr lang="fr-BE" dirty="0" smtClean="0"/>
            <a:t>Strategic management</a:t>
          </a:r>
          <a:endParaRPr lang="nl-BE" dirty="0"/>
        </a:p>
      </dgm:t>
    </dgm:pt>
    <dgm:pt modelId="{BC7966F2-AA5D-43F4-9127-040396FE6BA4}" type="parTrans" cxnId="{5A763549-9B30-4BCF-B93B-00D91A8603B8}">
      <dgm:prSet/>
      <dgm:spPr/>
      <dgm:t>
        <a:bodyPr/>
        <a:lstStyle/>
        <a:p>
          <a:endParaRPr lang="en-GB"/>
        </a:p>
      </dgm:t>
    </dgm:pt>
    <dgm:pt modelId="{2E176003-D09F-4246-8197-28944C872C5B}" type="sibTrans" cxnId="{5A763549-9B30-4BCF-B93B-00D91A8603B8}">
      <dgm:prSet/>
      <dgm:spPr/>
      <dgm:t>
        <a:bodyPr/>
        <a:lstStyle/>
        <a:p>
          <a:endParaRPr lang="en-GB"/>
        </a:p>
      </dgm:t>
    </dgm:pt>
    <dgm:pt modelId="{9634512C-E61C-47E9-8316-17039CBEE0C6}">
      <dgm:prSet custT="1"/>
      <dgm:spPr/>
      <dgm:t>
        <a:bodyPr/>
        <a:lstStyle/>
        <a:p>
          <a:pPr rtl="0"/>
          <a:r>
            <a:rPr lang="nl-BE" sz="3600" dirty="0" err="1" smtClean="0"/>
            <a:t>Opportunities</a:t>
          </a:r>
          <a:endParaRPr lang="nl-BE" sz="3600" dirty="0"/>
        </a:p>
      </dgm:t>
    </dgm:pt>
    <dgm:pt modelId="{2112AD8B-D139-4C08-B0B5-A9CFA5A9EC2B}" type="sibTrans" cxnId="{05D0C5BD-7CFC-4CC6-81C4-76ADEDA1112F}">
      <dgm:prSet/>
      <dgm:spPr/>
      <dgm:t>
        <a:bodyPr/>
        <a:lstStyle/>
        <a:p>
          <a:endParaRPr lang="en-US"/>
        </a:p>
      </dgm:t>
    </dgm:pt>
    <dgm:pt modelId="{DAAC38F8-0281-4002-937D-324721893B14}" type="parTrans" cxnId="{05D0C5BD-7CFC-4CC6-81C4-76ADEDA1112F}">
      <dgm:prSet/>
      <dgm:spPr/>
      <dgm:t>
        <a:bodyPr/>
        <a:lstStyle/>
        <a:p>
          <a:endParaRPr lang="en-US"/>
        </a:p>
      </dgm:t>
    </dgm:pt>
    <dgm:pt modelId="{292F29B3-4064-4D5E-9237-16A687B3BCCC}">
      <dgm:prSet/>
      <dgm:spPr/>
      <dgm:t>
        <a:bodyPr/>
        <a:lstStyle/>
        <a:p>
          <a:r>
            <a:rPr lang="nl-BE" dirty="0" err="1" smtClean="0"/>
            <a:t>Cost</a:t>
          </a:r>
          <a:r>
            <a:rPr lang="nl-BE" dirty="0" smtClean="0"/>
            <a:t> management</a:t>
          </a:r>
          <a:endParaRPr dirty="0"/>
        </a:p>
      </dgm:t>
    </dgm:pt>
    <dgm:pt modelId="{EA1AA80D-D284-44FB-847E-084FDD17FD8B}" type="sibTrans" cxnId="{C0442B50-C078-4E08-9806-C7A2AB1F3A54}">
      <dgm:prSet/>
      <dgm:spPr/>
      <dgm:t>
        <a:bodyPr/>
        <a:lstStyle/>
        <a:p>
          <a:endParaRPr lang="en-GB"/>
        </a:p>
      </dgm:t>
    </dgm:pt>
    <dgm:pt modelId="{01599353-3359-469C-B97D-03521C61CF4B}" type="parTrans" cxnId="{C0442B50-C078-4E08-9806-C7A2AB1F3A54}">
      <dgm:prSet/>
      <dgm:spPr/>
      <dgm:t>
        <a:bodyPr/>
        <a:lstStyle/>
        <a:p>
          <a:endParaRPr lang="en-GB"/>
        </a:p>
      </dgm:t>
    </dgm:pt>
    <dgm:pt modelId="{8D5D99A5-F19B-49D4-8590-91CE5ECFFFC2}">
      <dgm:prSet/>
      <dgm:spPr/>
      <dgm:t>
        <a:bodyPr/>
        <a:lstStyle/>
        <a:p>
          <a:r>
            <a:rPr lang="nl-BE" dirty="0" smtClean="0"/>
            <a:t>Cooperation</a:t>
          </a:r>
          <a:endParaRPr lang="nl-BE" dirty="0"/>
        </a:p>
      </dgm:t>
    </dgm:pt>
    <dgm:pt modelId="{6B932A0E-9D74-441D-A19C-D973B185DF85}" type="sibTrans" cxnId="{A2CA01D8-D87F-472C-9586-0C00454CF4E1}">
      <dgm:prSet/>
      <dgm:spPr/>
      <dgm:t>
        <a:bodyPr/>
        <a:lstStyle/>
        <a:p>
          <a:endParaRPr lang="en-GB"/>
        </a:p>
      </dgm:t>
    </dgm:pt>
    <dgm:pt modelId="{1B456A15-A31F-44F0-A81B-3DEC063B81D4}" type="parTrans" cxnId="{A2CA01D8-D87F-472C-9586-0C00454CF4E1}">
      <dgm:prSet/>
      <dgm:spPr/>
      <dgm:t>
        <a:bodyPr/>
        <a:lstStyle/>
        <a:p>
          <a:endParaRPr lang="en-GB"/>
        </a:p>
      </dgm:t>
    </dgm:pt>
    <dgm:pt modelId="{EB25E094-9C4C-4BCC-9A30-5E398003B320}">
      <dgm:prSet/>
      <dgm:spPr/>
      <dgm:t>
        <a:bodyPr/>
        <a:lstStyle/>
        <a:p>
          <a:r>
            <a:rPr dirty="0"/>
            <a:t>Self-service</a:t>
          </a:r>
          <a:endParaRPr lang="nl-BE" dirty="0" smtClean="0"/>
        </a:p>
      </dgm:t>
    </dgm:pt>
    <dgm:pt modelId="{DBDF2901-2517-46FA-8717-0652BAE770EF}" type="sibTrans" cxnId="{4E9E4C42-A850-48F4-8DCC-55EBAF0BEE8C}">
      <dgm:prSet/>
      <dgm:spPr/>
      <dgm:t>
        <a:bodyPr/>
        <a:lstStyle/>
        <a:p>
          <a:endParaRPr lang="en-GB"/>
        </a:p>
      </dgm:t>
    </dgm:pt>
    <dgm:pt modelId="{0A09CA47-7793-4201-A41A-929E9FB5A0DB}" type="parTrans" cxnId="{4E9E4C42-A850-48F4-8DCC-55EBAF0BEE8C}">
      <dgm:prSet/>
      <dgm:spPr/>
      <dgm:t>
        <a:bodyPr/>
        <a:lstStyle/>
        <a:p>
          <a:endParaRPr lang="en-GB"/>
        </a:p>
      </dgm:t>
    </dgm:pt>
    <dgm:pt modelId="{F7B8BE3E-EC52-433F-8932-8278C3E01037}">
      <dgm:prSet/>
      <dgm:spPr/>
      <dgm:t>
        <a:bodyPr/>
        <a:lstStyle/>
        <a:p>
          <a:r>
            <a:rPr lang="nl-BE" dirty="0" err="1" smtClean="0"/>
            <a:t>Economies</a:t>
          </a:r>
          <a:r>
            <a:rPr lang="nl-BE" dirty="0" smtClean="0"/>
            <a:t> of </a:t>
          </a:r>
          <a:r>
            <a:rPr lang="nl-BE" dirty="0" err="1" smtClean="0"/>
            <a:t>scale</a:t>
          </a:r>
          <a:endParaRPr dirty="0"/>
        </a:p>
      </dgm:t>
    </dgm:pt>
    <dgm:pt modelId="{EA58653D-F053-44CC-99E9-ABA6AC9D69A3}" type="sibTrans" cxnId="{BB8E1F94-F206-47F1-9E99-23BAA41F8509}">
      <dgm:prSet/>
      <dgm:spPr/>
      <dgm:t>
        <a:bodyPr/>
        <a:lstStyle/>
        <a:p>
          <a:endParaRPr lang="en-GB"/>
        </a:p>
      </dgm:t>
    </dgm:pt>
    <dgm:pt modelId="{4A04AD3D-6025-4001-835D-75272DF9BC01}" type="parTrans" cxnId="{BB8E1F94-F206-47F1-9E99-23BAA41F8509}">
      <dgm:prSet/>
      <dgm:spPr/>
      <dgm:t>
        <a:bodyPr/>
        <a:lstStyle/>
        <a:p>
          <a:endParaRPr lang="en-GB"/>
        </a:p>
      </dgm:t>
    </dgm:pt>
    <dgm:pt modelId="{ADEC2C73-3E26-4EE0-ABF8-609EE10494D8}">
      <dgm:prSet/>
      <dgm:spPr/>
      <dgm:t>
        <a:bodyPr/>
        <a:lstStyle/>
        <a:p>
          <a:pPr rtl="0"/>
          <a:r>
            <a:rPr lang="fr-BE" dirty="0" err="1" smtClean="0"/>
            <a:t>Flexibility</a:t>
          </a:r>
          <a:endParaRPr lang="nl-BE" b="1" dirty="0"/>
        </a:p>
      </dgm:t>
    </dgm:pt>
    <dgm:pt modelId="{81AFA94A-D6B5-4773-9356-912C1EE5DAFF}" type="sibTrans" cxnId="{3C749E42-8BC2-4450-A07A-BF570F9C81CE}">
      <dgm:prSet/>
      <dgm:spPr/>
      <dgm:t>
        <a:bodyPr/>
        <a:lstStyle/>
        <a:p>
          <a:endParaRPr lang="en-US"/>
        </a:p>
      </dgm:t>
    </dgm:pt>
    <dgm:pt modelId="{2063D6DF-92FB-4336-A118-519FE498DEE9}" type="parTrans" cxnId="{3C749E42-8BC2-4450-A07A-BF570F9C81CE}">
      <dgm:prSet/>
      <dgm:spPr/>
      <dgm:t>
        <a:bodyPr/>
        <a:lstStyle/>
        <a:p>
          <a:endParaRPr lang="en-US"/>
        </a:p>
      </dgm:t>
    </dgm:pt>
    <dgm:pt modelId="{1985EAF8-2432-491B-80C4-B1B4328E2462}">
      <dgm:prSet/>
      <dgm:spPr/>
      <dgm:t>
        <a:bodyPr/>
        <a:lstStyle/>
        <a:p>
          <a:pPr rtl="0"/>
          <a:r>
            <a:rPr lang="nl-BE" dirty="0" err="1" smtClean="0"/>
            <a:t>Quality</a:t>
          </a:r>
          <a:endParaRPr lang="nl-BE" b="1" dirty="0"/>
        </a:p>
      </dgm:t>
    </dgm:pt>
    <dgm:pt modelId="{EC5E67B4-FF36-4BD3-9F30-5EE6377A7247}" type="parTrans" cxnId="{CA33D5B6-F30C-49A7-943E-5A861EC4226B}">
      <dgm:prSet/>
      <dgm:spPr/>
      <dgm:t>
        <a:bodyPr/>
        <a:lstStyle/>
        <a:p>
          <a:endParaRPr lang="fr-BE"/>
        </a:p>
      </dgm:t>
    </dgm:pt>
    <dgm:pt modelId="{546DDD4A-CED2-4EEC-B6D1-686E813E5864}" type="sibTrans" cxnId="{CA33D5B6-F30C-49A7-943E-5A861EC4226B}">
      <dgm:prSet/>
      <dgm:spPr/>
      <dgm:t>
        <a:bodyPr/>
        <a:lstStyle/>
        <a:p>
          <a:endParaRPr lang="fr-BE"/>
        </a:p>
      </dgm:t>
    </dgm:pt>
    <dgm:pt modelId="{FA67E17E-607D-4882-A487-86409CDB21D9}">
      <dgm:prSet/>
      <dgm:spPr/>
      <dgm:t>
        <a:bodyPr/>
        <a:lstStyle/>
        <a:p>
          <a:r>
            <a:rPr lang="nl-BE" dirty="0" err="1" smtClean="0"/>
            <a:t>Know-how</a:t>
          </a:r>
          <a:endParaRPr lang="nl-BE" dirty="0"/>
        </a:p>
      </dgm:t>
    </dgm:pt>
    <dgm:pt modelId="{9A7B8233-9737-46AD-A58F-D11CDFE32016}" type="parTrans" cxnId="{52701C77-C4C8-4F80-8C35-BD7E906EEA18}">
      <dgm:prSet/>
      <dgm:spPr/>
      <dgm:t>
        <a:bodyPr/>
        <a:lstStyle/>
        <a:p>
          <a:endParaRPr lang="fr-BE"/>
        </a:p>
      </dgm:t>
    </dgm:pt>
    <dgm:pt modelId="{16557844-A735-45B2-8562-995B4A9F68F8}" type="sibTrans" cxnId="{52701C77-C4C8-4F80-8C35-BD7E906EEA18}">
      <dgm:prSet/>
      <dgm:spPr/>
      <dgm:t>
        <a:bodyPr/>
        <a:lstStyle/>
        <a:p>
          <a:endParaRPr lang="fr-BE"/>
        </a:p>
      </dgm:t>
    </dgm:pt>
    <dgm:pt modelId="{2B73E981-B842-4BEA-A2C0-509F6D978567}" type="pres">
      <dgm:prSet presAssocID="{AB8A3637-3684-44E5-9A10-5F4B5C36144B}" presName="Name0" presStyleCnt="0">
        <dgm:presLayoutVars>
          <dgm:dir/>
          <dgm:animLvl val="lvl"/>
          <dgm:resizeHandles val="exact"/>
        </dgm:presLayoutVars>
      </dgm:prSet>
      <dgm:spPr/>
      <dgm:t>
        <a:bodyPr/>
        <a:lstStyle/>
        <a:p>
          <a:endParaRPr lang="fr-BE"/>
        </a:p>
      </dgm:t>
    </dgm:pt>
    <dgm:pt modelId="{13D971C7-C27A-48B1-8591-FF8061B8D539}" type="pres">
      <dgm:prSet presAssocID="{E0675BF5-6A30-463F-BCCC-7325BA213CB0}" presName="composite" presStyleCnt="0"/>
      <dgm:spPr/>
      <dgm:t>
        <a:bodyPr/>
        <a:lstStyle/>
        <a:p>
          <a:endParaRPr lang="en-US"/>
        </a:p>
      </dgm:t>
    </dgm:pt>
    <dgm:pt modelId="{C17315EE-2492-4F67-BC27-8FA2B2624ACB}" type="pres">
      <dgm:prSet presAssocID="{E0675BF5-6A30-463F-BCCC-7325BA213CB0}" presName="parTx" presStyleLbl="alignNode1" presStyleIdx="0" presStyleCnt="2" custLinFactX="14531" custLinFactNeighborX="100000" custLinFactNeighborY="-414">
        <dgm:presLayoutVars>
          <dgm:chMax val="0"/>
          <dgm:chPref val="0"/>
          <dgm:bulletEnabled val="1"/>
        </dgm:presLayoutVars>
      </dgm:prSet>
      <dgm:spPr/>
      <dgm:t>
        <a:bodyPr/>
        <a:lstStyle/>
        <a:p>
          <a:endParaRPr lang="fr-BE"/>
        </a:p>
      </dgm:t>
    </dgm:pt>
    <dgm:pt modelId="{C07D37A6-CB37-4202-957D-F7DC1E6B4179}" type="pres">
      <dgm:prSet presAssocID="{E0675BF5-6A30-463F-BCCC-7325BA213CB0}" presName="desTx" presStyleLbl="alignAccFollowNode1" presStyleIdx="0" presStyleCnt="2" custLinFactX="14531" custLinFactNeighborX="100000" custLinFactNeighborY="441">
        <dgm:presLayoutVars>
          <dgm:bulletEnabled val="1"/>
        </dgm:presLayoutVars>
      </dgm:prSet>
      <dgm:spPr/>
      <dgm:t>
        <a:bodyPr/>
        <a:lstStyle/>
        <a:p>
          <a:endParaRPr lang="fr-BE"/>
        </a:p>
      </dgm:t>
    </dgm:pt>
    <dgm:pt modelId="{272249B5-E59A-4069-8772-CDD68FDB595C}" type="pres">
      <dgm:prSet presAssocID="{C196FDB1-7434-4BC8-8564-16B2F402BF78}" presName="space" presStyleCnt="0"/>
      <dgm:spPr/>
      <dgm:t>
        <a:bodyPr/>
        <a:lstStyle/>
        <a:p>
          <a:endParaRPr lang="en-US"/>
        </a:p>
      </dgm:t>
    </dgm:pt>
    <dgm:pt modelId="{5F3F2DBF-108F-4FB2-91BE-020C6509EE90}" type="pres">
      <dgm:prSet presAssocID="{9634512C-E61C-47E9-8316-17039CBEE0C6}" presName="composite" presStyleCnt="0"/>
      <dgm:spPr/>
      <dgm:t>
        <a:bodyPr/>
        <a:lstStyle/>
        <a:p>
          <a:endParaRPr lang="en-US"/>
        </a:p>
      </dgm:t>
    </dgm:pt>
    <dgm:pt modelId="{41006EA0-1C35-4ADD-BA65-5F5F80C2EF6E}" type="pres">
      <dgm:prSet presAssocID="{9634512C-E61C-47E9-8316-17039CBEE0C6}" presName="parTx" presStyleLbl="alignNode1" presStyleIdx="1" presStyleCnt="2" custScaleX="107699" custLinFactX="-14806" custLinFactNeighborX="-100000" custLinFactNeighborY="-414">
        <dgm:presLayoutVars>
          <dgm:chMax val="0"/>
          <dgm:chPref val="0"/>
          <dgm:bulletEnabled val="1"/>
        </dgm:presLayoutVars>
      </dgm:prSet>
      <dgm:spPr/>
      <dgm:t>
        <a:bodyPr/>
        <a:lstStyle/>
        <a:p>
          <a:endParaRPr lang="fr-BE"/>
        </a:p>
      </dgm:t>
    </dgm:pt>
    <dgm:pt modelId="{E9700F79-E3C7-4DDC-921A-EAB47CBD965F}" type="pres">
      <dgm:prSet presAssocID="{9634512C-E61C-47E9-8316-17039CBEE0C6}" presName="desTx" presStyleLbl="alignAccFollowNode1" presStyleIdx="1" presStyleCnt="2" custScaleX="107411" custLinFactX="-14806" custLinFactNeighborX="-100000" custLinFactNeighborY="-315">
        <dgm:presLayoutVars>
          <dgm:bulletEnabled val="1"/>
        </dgm:presLayoutVars>
      </dgm:prSet>
      <dgm:spPr/>
      <dgm:t>
        <a:bodyPr/>
        <a:lstStyle/>
        <a:p>
          <a:endParaRPr lang="fr-BE"/>
        </a:p>
      </dgm:t>
    </dgm:pt>
  </dgm:ptLst>
  <dgm:cxnLst>
    <dgm:cxn modelId="{7C1A610A-33C6-4866-8834-33CADA4FB740}" type="presOf" srcId="{ADEC2C73-3E26-4EE0-ABF8-609EE10494D8}" destId="{E9700F79-E3C7-4DDC-921A-EAB47CBD965F}" srcOrd="0" destOrd="0" presId="urn:microsoft.com/office/officeart/2005/8/layout/hList1"/>
    <dgm:cxn modelId="{4E9E4C42-A850-48F4-8DCC-55EBAF0BEE8C}" srcId="{9634512C-E61C-47E9-8316-17039CBEE0C6}" destId="{EB25E094-9C4C-4BCC-9A30-5E398003B320}" srcOrd="3" destOrd="0" parTransId="{0A09CA47-7793-4201-A41A-929E9FB5A0DB}" sibTransId="{DBDF2901-2517-46FA-8717-0652BAE770EF}"/>
    <dgm:cxn modelId="{77CA3A0B-4532-4439-A61E-4EA3577A4499}" type="presOf" srcId="{292F29B3-4064-4D5E-9237-16A687B3BCCC}" destId="{E9700F79-E3C7-4DDC-921A-EAB47CBD965F}" srcOrd="0" destOrd="5" presId="urn:microsoft.com/office/officeart/2005/8/layout/hList1"/>
    <dgm:cxn modelId="{545B7C5E-6855-4946-A496-C0B9CE13C3E7}" type="presOf" srcId="{4BE8089C-AC18-465F-84F3-8EC2E87E75EE}" destId="{C07D37A6-CB37-4202-957D-F7DC1E6B4179}" srcOrd="0" destOrd="2" presId="urn:microsoft.com/office/officeart/2005/8/layout/hList1"/>
    <dgm:cxn modelId="{84EF5A78-0969-47EA-A5D3-C434CB06458D}" type="presOf" srcId="{EB25E094-9C4C-4BCC-9A30-5E398003B320}" destId="{E9700F79-E3C7-4DDC-921A-EAB47CBD965F}" srcOrd="0" destOrd="3" presId="urn:microsoft.com/office/officeart/2005/8/layout/hList1"/>
    <dgm:cxn modelId="{87262193-D18E-4ACF-AD69-DCCFDB95BAEB}" type="presOf" srcId="{9EC295CC-6447-4F8A-ACF1-9777618B0F2D}" destId="{C07D37A6-CB37-4202-957D-F7DC1E6B4179}" srcOrd="0" destOrd="0" presId="urn:microsoft.com/office/officeart/2005/8/layout/hList1"/>
    <dgm:cxn modelId="{8EE05801-AC5B-4734-BCBF-D5A7F4FECEC6}" type="presOf" srcId="{1985EAF8-2432-491B-80C4-B1B4328E2462}" destId="{E9700F79-E3C7-4DDC-921A-EAB47CBD965F}" srcOrd="0" destOrd="1" presId="urn:microsoft.com/office/officeart/2005/8/layout/hList1"/>
    <dgm:cxn modelId="{0C70C610-6966-4016-B31B-E9CAFB562C9E}" type="presOf" srcId="{FA67E17E-607D-4882-A487-86409CDB21D9}" destId="{C07D37A6-CB37-4202-957D-F7DC1E6B4179}" srcOrd="0" destOrd="3" presId="urn:microsoft.com/office/officeart/2005/8/layout/hList1"/>
    <dgm:cxn modelId="{A10468F9-C481-42EC-BEC5-0185BEA0EE03}" type="presOf" srcId="{8D5D99A5-F19B-49D4-8590-91CE5ECFFFC2}" destId="{E9700F79-E3C7-4DDC-921A-EAB47CBD965F}" srcOrd="0" destOrd="4" presId="urn:microsoft.com/office/officeart/2005/8/layout/hList1"/>
    <dgm:cxn modelId="{BB8E1F94-F206-47F1-9E99-23BAA41F8509}" srcId="{9634512C-E61C-47E9-8316-17039CBEE0C6}" destId="{F7B8BE3E-EC52-433F-8932-8278C3E01037}" srcOrd="2" destOrd="0" parTransId="{4A04AD3D-6025-4001-835D-75272DF9BC01}" sibTransId="{EA58653D-F053-44CC-99E9-ABA6AC9D69A3}"/>
    <dgm:cxn modelId="{4607AF53-8D5D-4F3D-A922-69C94E55A230}" type="presOf" srcId="{AB8A3637-3684-44E5-9A10-5F4B5C36144B}" destId="{2B73E981-B842-4BEA-A2C0-509F6D978567}" srcOrd="0" destOrd="0" presId="urn:microsoft.com/office/officeart/2005/8/layout/hList1"/>
    <dgm:cxn modelId="{FC6D47C1-8C46-4AA6-9BCC-304D6072B2BE}" type="presOf" srcId="{E0675BF5-6A30-463F-BCCC-7325BA213CB0}" destId="{C17315EE-2492-4F67-BC27-8FA2B2624ACB}" srcOrd="0" destOrd="0" presId="urn:microsoft.com/office/officeart/2005/8/layout/hList1"/>
    <dgm:cxn modelId="{05F67E10-8E01-4305-9A9C-E7B4BBDF3F1E}" type="presOf" srcId="{F7B8BE3E-EC52-433F-8932-8278C3E01037}" destId="{E9700F79-E3C7-4DDC-921A-EAB47CBD965F}" srcOrd="0" destOrd="2" presId="urn:microsoft.com/office/officeart/2005/8/layout/hList1"/>
    <dgm:cxn modelId="{5A763549-9B30-4BCF-B93B-00D91A8603B8}" srcId="{E0675BF5-6A30-463F-BCCC-7325BA213CB0}" destId="{7F94B6EE-E940-4BF8-9FCD-86835691750D}" srcOrd="4" destOrd="0" parTransId="{BC7966F2-AA5D-43F4-9127-040396FE6BA4}" sibTransId="{2E176003-D09F-4246-8197-28944C872C5B}"/>
    <dgm:cxn modelId="{C0442B50-C078-4E08-9806-C7A2AB1F3A54}" srcId="{9634512C-E61C-47E9-8316-17039CBEE0C6}" destId="{292F29B3-4064-4D5E-9237-16A687B3BCCC}" srcOrd="5" destOrd="0" parTransId="{01599353-3359-469C-B97D-03521C61CF4B}" sibTransId="{EA1AA80D-D284-44FB-847E-084FDD17FD8B}"/>
    <dgm:cxn modelId="{CA33D5B6-F30C-49A7-943E-5A861EC4226B}" srcId="{9634512C-E61C-47E9-8316-17039CBEE0C6}" destId="{1985EAF8-2432-491B-80C4-B1B4328E2462}" srcOrd="1" destOrd="0" parTransId="{EC5E67B4-FF36-4BD3-9F30-5EE6377A7247}" sibTransId="{546DDD4A-CED2-4EEC-B6D1-686E813E5864}"/>
    <dgm:cxn modelId="{A2CA01D8-D87F-472C-9586-0C00454CF4E1}" srcId="{9634512C-E61C-47E9-8316-17039CBEE0C6}" destId="{8D5D99A5-F19B-49D4-8590-91CE5ECFFFC2}" srcOrd="4" destOrd="0" parTransId="{1B456A15-A31F-44F0-A81B-3DEC063B81D4}" sibTransId="{6B932A0E-9D74-441D-A19C-D973B185DF85}"/>
    <dgm:cxn modelId="{52701C77-C4C8-4F80-8C35-BD7E906EEA18}" srcId="{E0675BF5-6A30-463F-BCCC-7325BA213CB0}" destId="{FA67E17E-607D-4882-A487-86409CDB21D9}" srcOrd="3" destOrd="0" parTransId="{9A7B8233-9737-46AD-A58F-D11CDFE32016}" sibTransId="{16557844-A735-45B2-8562-995B4A9F68F8}"/>
    <dgm:cxn modelId="{05D0C5BD-7CFC-4CC6-81C4-76ADEDA1112F}" srcId="{AB8A3637-3684-44E5-9A10-5F4B5C36144B}" destId="{9634512C-E61C-47E9-8316-17039CBEE0C6}" srcOrd="1" destOrd="0" parTransId="{DAAC38F8-0281-4002-937D-324721893B14}" sibTransId="{2112AD8B-D139-4C08-B0B5-A9CFA5A9EC2B}"/>
    <dgm:cxn modelId="{3C749E42-8BC2-4450-A07A-BF570F9C81CE}" srcId="{9634512C-E61C-47E9-8316-17039CBEE0C6}" destId="{ADEC2C73-3E26-4EE0-ABF8-609EE10494D8}" srcOrd="0" destOrd="0" parTransId="{2063D6DF-92FB-4336-A118-519FE498DEE9}" sibTransId="{81AFA94A-D6B5-4773-9356-912C1EE5DAFF}"/>
    <dgm:cxn modelId="{E49E9ACA-E674-4232-B950-691C844A854F}" type="presOf" srcId="{7F94B6EE-E940-4BF8-9FCD-86835691750D}" destId="{C07D37A6-CB37-4202-957D-F7DC1E6B4179}" srcOrd="0" destOrd="4" presId="urn:microsoft.com/office/officeart/2005/8/layout/hList1"/>
    <dgm:cxn modelId="{5EE030F7-6B42-4A7E-B784-0A4E3B893ACF}" srcId="{E0675BF5-6A30-463F-BCCC-7325BA213CB0}" destId="{9EC295CC-6447-4F8A-ACF1-9777618B0F2D}" srcOrd="0" destOrd="0" parTransId="{2E7026BF-E4D5-4D6A-B02F-E98BA808BDF2}" sibTransId="{E6E7EC79-AA2E-4735-B24A-F7F6ADD9746F}"/>
    <dgm:cxn modelId="{EC914EAA-75F9-4C97-B4EA-0D312B7ED137}" srcId="{E0675BF5-6A30-463F-BCCC-7325BA213CB0}" destId="{4BE8089C-AC18-465F-84F3-8EC2E87E75EE}" srcOrd="2" destOrd="0" parTransId="{DD3A12E5-EC70-4D68-8BEF-E0A835A07028}" sibTransId="{3177DAC6-4532-4A36-87D3-E263ECE016BF}"/>
    <dgm:cxn modelId="{5F36DACB-CDB9-4664-880E-ED806FA3C25A}" srcId="{AB8A3637-3684-44E5-9A10-5F4B5C36144B}" destId="{E0675BF5-6A30-463F-BCCC-7325BA213CB0}" srcOrd="0" destOrd="0" parTransId="{9F98DFF4-3924-4895-A6DB-5392D59636BC}" sibTransId="{C196FDB1-7434-4BC8-8564-16B2F402BF78}"/>
    <dgm:cxn modelId="{5032AEB7-2437-43C4-8218-F0FF0719D96E}" type="presOf" srcId="{9634512C-E61C-47E9-8316-17039CBEE0C6}" destId="{41006EA0-1C35-4ADD-BA65-5F5F80C2EF6E}" srcOrd="0" destOrd="0" presId="urn:microsoft.com/office/officeart/2005/8/layout/hList1"/>
    <dgm:cxn modelId="{243C162F-3ADA-4716-95BE-52DA4D24B72F}" srcId="{E0675BF5-6A30-463F-BCCC-7325BA213CB0}" destId="{CC7299B2-00E7-43E0-A481-9C3CFBA49986}" srcOrd="1" destOrd="0" parTransId="{ED4F5C25-A6D2-440D-AC1C-436338EAA9F4}" sibTransId="{BA7077CF-0888-4328-B33C-231D2F8FEFC0}"/>
    <dgm:cxn modelId="{A1C58DB2-1A3E-4326-8899-805B0759B94D}" type="presOf" srcId="{CC7299B2-00E7-43E0-A481-9C3CFBA49986}" destId="{C07D37A6-CB37-4202-957D-F7DC1E6B4179}" srcOrd="0" destOrd="1" presId="urn:microsoft.com/office/officeart/2005/8/layout/hList1"/>
    <dgm:cxn modelId="{8E399EA5-5B54-4F35-8F52-1DE6EA0412C5}" type="presParOf" srcId="{2B73E981-B842-4BEA-A2C0-509F6D978567}" destId="{13D971C7-C27A-48B1-8591-FF8061B8D539}" srcOrd="0" destOrd="0" presId="urn:microsoft.com/office/officeart/2005/8/layout/hList1"/>
    <dgm:cxn modelId="{EC965126-7C97-4831-A515-A07FDA26F306}" type="presParOf" srcId="{13D971C7-C27A-48B1-8591-FF8061B8D539}" destId="{C17315EE-2492-4F67-BC27-8FA2B2624ACB}" srcOrd="0" destOrd="0" presId="urn:microsoft.com/office/officeart/2005/8/layout/hList1"/>
    <dgm:cxn modelId="{468640AE-47B2-4DA3-8BC0-6435107469A0}" type="presParOf" srcId="{13D971C7-C27A-48B1-8591-FF8061B8D539}" destId="{C07D37A6-CB37-4202-957D-F7DC1E6B4179}" srcOrd="1" destOrd="0" presId="urn:microsoft.com/office/officeart/2005/8/layout/hList1"/>
    <dgm:cxn modelId="{AAB6A2F5-125B-40AF-8ADC-FD5172D09F60}" type="presParOf" srcId="{2B73E981-B842-4BEA-A2C0-509F6D978567}" destId="{272249B5-E59A-4069-8772-CDD68FDB595C}" srcOrd="1" destOrd="0" presId="urn:microsoft.com/office/officeart/2005/8/layout/hList1"/>
    <dgm:cxn modelId="{47262DE5-EE98-4324-B141-232E15E2EC2A}" type="presParOf" srcId="{2B73E981-B842-4BEA-A2C0-509F6D978567}" destId="{5F3F2DBF-108F-4FB2-91BE-020C6509EE90}" srcOrd="2" destOrd="0" presId="urn:microsoft.com/office/officeart/2005/8/layout/hList1"/>
    <dgm:cxn modelId="{DB675376-B4B9-4A0E-9070-783716BB7E62}" type="presParOf" srcId="{5F3F2DBF-108F-4FB2-91BE-020C6509EE90}" destId="{41006EA0-1C35-4ADD-BA65-5F5F80C2EF6E}" srcOrd="0" destOrd="0" presId="urn:microsoft.com/office/officeart/2005/8/layout/hList1"/>
    <dgm:cxn modelId="{646CB7F3-B5A7-4B3B-928B-2AB05C06F97A}" type="presParOf" srcId="{5F3F2DBF-108F-4FB2-91BE-020C6509EE90}" destId="{E9700F79-E3C7-4DDC-921A-EAB47CBD965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795B5-3ED3-4254-937A-31487267B307}">
      <dsp:nvSpPr>
        <dsp:cNvPr id="0" name=""/>
        <dsp:cNvSpPr/>
      </dsp:nvSpPr>
      <dsp:spPr>
        <a:xfrm>
          <a:off x="150" y="1196175"/>
          <a:ext cx="2864656" cy="1085436"/>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BE" sz="2000" kern="1200" dirty="0" err="1" smtClean="0"/>
            <a:t>install</a:t>
          </a:r>
          <a:r>
            <a:rPr lang="fr-BE" sz="2000" kern="1200" dirty="0" smtClean="0"/>
            <a:t> </a:t>
          </a:r>
          <a:r>
            <a:rPr lang="fr-BE" sz="2000" kern="1200" dirty="0" err="1" smtClean="0"/>
            <a:t>eID</a:t>
          </a:r>
          <a:r>
            <a:rPr lang="fr-BE" sz="2000" kern="1200" dirty="0" smtClean="0"/>
            <a:t> software</a:t>
          </a:r>
          <a:endParaRPr lang="en-US" sz="2000" kern="1200" dirty="0"/>
        </a:p>
      </dsp:txBody>
      <dsp:txXfrm>
        <a:off x="542868" y="1196175"/>
        <a:ext cx="1779220" cy="1085436"/>
      </dsp:txXfrm>
    </dsp:sp>
    <dsp:sp modelId="{6C0C9E8C-4401-463F-BEA5-1ADDF1BA8B8D}">
      <dsp:nvSpPr>
        <dsp:cNvPr id="0" name=""/>
        <dsp:cNvSpPr/>
      </dsp:nvSpPr>
      <dsp:spPr>
        <a:xfrm>
          <a:off x="2593447" y="1196175"/>
          <a:ext cx="2942780" cy="1085436"/>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BE" sz="2000" kern="1200" dirty="0" smtClean="0"/>
            <a:t> </a:t>
          </a:r>
          <a:r>
            <a:rPr lang="fr-BE" sz="2000" kern="1200" dirty="0" err="1" smtClean="0"/>
            <a:t>connect</a:t>
          </a:r>
          <a:r>
            <a:rPr lang="fr-BE" sz="2000" kern="1200" dirty="0" smtClean="0"/>
            <a:t> the </a:t>
          </a:r>
          <a:r>
            <a:rPr lang="fr-BE" sz="2000" kern="1200" dirty="0" err="1" smtClean="0"/>
            <a:t>card</a:t>
          </a:r>
          <a:r>
            <a:rPr lang="fr-BE" sz="2000" kern="1200" dirty="0" smtClean="0"/>
            <a:t> </a:t>
          </a:r>
          <a:r>
            <a:rPr lang="fr-BE" sz="2000" kern="1200" dirty="0" err="1" smtClean="0"/>
            <a:t>reader</a:t>
          </a:r>
          <a:r>
            <a:rPr lang="fr-BE" sz="2000" kern="1200" dirty="0" smtClean="0"/>
            <a:t> </a:t>
          </a:r>
          <a:r>
            <a:rPr lang="fr-BE" sz="2000" kern="1200" dirty="0" err="1" smtClean="0"/>
            <a:t>with</a:t>
          </a:r>
          <a:r>
            <a:rPr lang="fr-BE" sz="2000" kern="1200" dirty="0" smtClean="0"/>
            <a:t> the computer</a:t>
          </a:r>
          <a:endParaRPr lang="en-US" sz="2000" kern="1200" dirty="0"/>
        </a:p>
      </dsp:txBody>
      <dsp:txXfrm>
        <a:off x="3136165" y="1196175"/>
        <a:ext cx="1857344" cy="1085436"/>
      </dsp:txXfrm>
    </dsp:sp>
    <dsp:sp modelId="{2DC60372-6B03-49A3-8EC1-7044B6536B89}">
      <dsp:nvSpPr>
        <dsp:cNvPr id="0" name=""/>
        <dsp:cNvSpPr/>
      </dsp:nvSpPr>
      <dsp:spPr>
        <a:xfrm>
          <a:off x="5264868" y="1196175"/>
          <a:ext cx="2943892" cy="1085436"/>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BE" sz="2000" kern="1200" dirty="0" smtClean="0"/>
            <a:t> </a:t>
          </a:r>
          <a:r>
            <a:rPr lang="fr-BE" sz="2000" kern="1200" dirty="0" err="1" smtClean="0"/>
            <a:t>consult</a:t>
          </a:r>
          <a:r>
            <a:rPr lang="fr-BE" sz="2000" kern="1200" dirty="0" smtClean="0"/>
            <a:t> </a:t>
          </a:r>
          <a:r>
            <a:rPr lang="fr-BE" sz="2000" kern="1200" dirty="0" err="1" smtClean="0"/>
            <a:t>your</a:t>
          </a:r>
          <a:r>
            <a:rPr lang="fr-BE" sz="2000" kern="1200" dirty="0" smtClean="0"/>
            <a:t> data</a:t>
          </a:r>
          <a:endParaRPr lang="en-US" sz="2000" kern="1200" dirty="0"/>
        </a:p>
      </dsp:txBody>
      <dsp:txXfrm>
        <a:off x="5807586" y="1196175"/>
        <a:ext cx="1858456" cy="10854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53378-2FA7-4F1F-A247-1D67F858DEC5}">
      <dsp:nvSpPr>
        <dsp:cNvPr id="0" name=""/>
        <dsp:cNvSpPr/>
      </dsp:nvSpPr>
      <dsp:spPr>
        <a:xfrm>
          <a:off x="2870232" y="2360"/>
          <a:ext cx="1695634" cy="1102162"/>
        </a:xfrm>
        <a:prstGeom prst="roundRect">
          <a:avLst/>
        </a:prstGeom>
        <a:solidFill>
          <a:srgbClr val="0087BE"/>
        </a:solidFill>
        <a:ln w="25400" cap="flat" cmpd="sng" algn="ctr">
          <a:solidFill>
            <a:srgbClr val="0087B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l-BE" sz="2000" kern="1200" dirty="0" smtClean="0"/>
            <a:t>On </a:t>
          </a:r>
          <a:r>
            <a:rPr lang="nl-BE" sz="2000" kern="1200" dirty="0" err="1" smtClean="0"/>
            <a:t>Demand</a:t>
          </a:r>
          <a:endParaRPr lang="fr-BE" sz="2000" kern="1200" dirty="0" smtClean="0"/>
        </a:p>
      </dsp:txBody>
      <dsp:txXfrm>
        <a:off x="2924035" y="56163"/>
        <a:ext cx="1588028" cy="994556"/>
      </dsp:txXfrm>
    </dsp:sp>
    <dsp:sp modelId="{E0EA8C61-97D1-4992-9F07-AA6EAE05D2CC}">
      <dsp:nvSpPr>
        <dsp:cNvPr id="0" name=""/>
        <dsp:cNvSpPr/>
      </dsp:nvSpPr>
      <dsp:spPr>
        <a:xfrm>
          <a:off x="1515106" y="553441"/>
          <a:ext cx="4405886" cy="4405886"/>
        </a:xfrm>
        <a:custGeom>
          <a:avLst/>
          <a:gdLst/>
          <a:ahLst/>
          <a:cxnLst/>
          <a:rect l="0" t="0" r="0" b="0"/>
          <a:pathLst>
            <a:path>
              <a:moveTo>
                <a:pt x="3062420" y="174579"/>
              </a:moveTo>
              <a:arcTo wR="2202943" hR="2202943" stAng="17577828" swAng="196251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46B5FEE-A1C2-4256-B57E-FEF3020F2C0B}">
      <dsp:nvSpPr>
        <dsp:cNvPr id="0" name=""/>
        <dsp:cNvSpPr/>
      </dsp:nvSpPr>
      <dsp:spPr>
        <a:xfrm>
          <a:off x="4965356" y="1524557"/>
          <a:ext cx="1695634" cy="1102162"/>
        </a:xfrm>
        <a:prstGeom prst="roundRect">
          <a:avLst/>
        </a:prstGeom>
        <a:solidFill>
          <a:srgbClr val="0087BE"/>
        </a:solidFill>
        <a:ln w="25400" cap="flat" cmpd="sng" algn="ctr">
          <a:solidFill>
            <a:srgbClr val="0087B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l-BE" sz="2000" kern="1200" dirty="0" err="1" smtClean="0"/>
            <a:t>Broad</a:t>
          </a:r>
          <a:r>
            <a:rPr lang="nl-BE" sz="2000" kern="1200" dirty="0" smtClean="0"/>
            <a:t> </a:t>
          </a:r>
          <a:r>
            <a:rPr lang="nl-BE" sz="2000" kern="1200" dirty="0" err="1" smtClean="0"/>
            <a:t>network</a:t>
          </a:r>
          <a:r>
            <a:rPr lang="nl-BE" sz="2000" kern="1200" dirty="0" smtClean="0"/>
            <a:t> access</a:t>
          </a:r>
          <a:endParaRPr lang="fr-BE" sz="2000" kern="1200" dirty="0" smtClean="0"/>
        </a:p>
      </dsp:txBody>
      <dsp:txXfrm>
        <a:off x="5019159" y="1578360"/>
        <a:ext cx="1588028" cy="994556"/>
      </dsp:txXfrm>
    </dsp:sp>
    <dsp:sp modelId="{E7C53F34-3C33-4D93-AB68-7C16E0A75B11}">
      <dsp:nvSpPr>
        <dsp:cNvPr id="0" name=""/>
        <dsp:cNvSpPr/>
      </dsp:nvSpPr>
      <dsp:spPr>
        <a:xfrm>
          <a:off x="1515106" y="553441"/>
          <a:ext cx="4405886" cy="4405886"/>
        </a:xfrm>
        <a:custGeom>
          <a:avLst/>
          <a:gdLst/>
          <a:ahLst/>
          <a:cxnLst/>
          <a:rect l="0" t="0" r="0" b="0"/>
          <a:pathLst>
            <a:path>
              <a:moveTo>
                <a:pt x="4402852" y="2087363"/>
              </a:moveTo>
              <a:arcTo wR="2202943" hR="2202943" stAng="21419552" swAng="219705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C9D5275-87D1-4C6B-B05C-AD1B6ECDA94A}">
      <dsp:nvSpPr>
        <dsp:cNvPr id="0" name=""/>
        <dsp:cNvSpPr/>
      </dsp:nvSpPr>
      <dsp:spPr>
        <a:xfrm>
          <a:off x="4165090" y="3987522"/>
          <a:ext cx="1695634" cy="1102162"/>
        </a:xfrm>
        <a:prstGeom prst="roundRect">
          <a:avLst/>
        </a:prstGeom>
        <a:solidFill>
          <a:srgbClr val="0087BE"/>
        </a:solidFill>
        <a:ln w="25400" cap="flat" cmpd="sng" algn="ctr">
          <a:solidFill>
            <a:srgbClr val="0087B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l-BE" sz="2000" kern="1200" dirty="0" smtClean="0"/>
            <a:t>Resource pooling</a:t>
          </a:r>
          <a:endParaRPr lang="fr-BE" sz="2000" kern="1200" dirty="0" smtClean="0"/>
        </a:p>
      </dsp:txBody>
      <dsp:txXfrm>
        <a:off x="4218893" y="4041325"/>
        <a:ext cx="1588028" cy="994556"/>
      </dsp:txXfrm>
    </dsp:sp>
    <dsp:sp modelId="{3AE14693-F1C7-402A-B722-9554EE076C2D}">
      <dsp:nvSpPr>
        <dsp:cNvPr id="0" name=""/>
        <dsp:cNvSpPr/>
      </dsp:nvSpPr>
      <dsp:spPr>
        <a:xfrm>
          <a:off x="1515106" y="553441"/>
          <a:ext cx="4405886" cy="4405886"/>
        </a:xfrm>
        <a:custGeom>
          <a:avLst/>
          <a:gdLst/>
          <a:ahLst/>
          <a:cxnLst/>
          <a:rect l="0" t="0" r="0" b="0"/>
          <a:pathLst>
            <a:path>
              <a:moveTo>
                <a:pt x="2641225" y="4361847"/>
              </a:moveTo>
              <a:arcTo wR="2202943" hR="2202943" stAng="4711456" swAng="137708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3FB6E28-BF87-43CA-BFE1-7702D5123D14}">
      <dsp:nvSpPr>
        <dsp:cNvPr id="0" name=""/>
        <dsp:cNvSpPr/>
      </dsp:nvSpPr>
      <dsp:spPr>
        <a:xfrm>
          <a:off x="1575375" y="3987522"/>
          <a:ext cx="1695634" cy="1102162"/>
        </a:xfrm>
        <a:prstGeom prst="roundRect">
          <a:avLst/>
        </a:prstGeom>
        <a:solidFill>
          <a:srgbClr val="0087BE"/>
        </a:solidFill>
        <a:ln w="25400" cap="flat" cmpd="sng" algn="ctr">
          <a:solidFill>
            <a:srgbClr val="0087B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l-BE" sz="2000" kern="1200" dirty="0" err="1" smtClean="0"/>
            <a:t>Measured</a:t>
          </a:r>
          <a:r>
            <a:rPr lang="nl-BE" sz="2000" kern="1200" dirty="0" smtClean="0"/>
            <a:t> service</a:t>
          </a:r>
          <a:endParaRPr lang="nl-BE" sz="2000" kern="1200" dirty="0"/>
        </a:p>
      </dsp:txBody>
      <dsp:txXfrm>
        <a:off x="1629178" y="4041325"/>
        <a:ext cx="1588028" cy="994556"/>
      </dsp:txXfrm>
    </dsp:sp>
    <dsp:sp modelId="{35EE7F6B-F498-4C3B-9A5D-DB55B8A35C1B}">
      <dsp:nvSpPr>
        <dsp:cNvPr id="0" name=""/>
        <dsp:cNvSpPr/>
      </dsp:nvSpPr>
      <dsp:spPr>
        <a:xfrm>
          <a:off x="1515106" y="553441"/>
          <a:ext cx="4405886" cy="4405886"/>
        </a:xfrm>
        <a:custGeom>
          <a:avLst/>
          <a:gdLst/>
          <a:ahLst/>
          <a:cxnLst/>
          <a:rect l="0" t="0" r="0" b="0"/>
          <a:pathLst>
            <a:path>
              <a:moveTo>
                <a:pt x="368279" y="3422355"/>
              </a:moveTo>
              <a:arcTo wR="2202943" hR="2202943" stAng="8783395" swAng="219705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67074D-2A38-4E75-A603-BBB71E53D39D}">
      <dsp:nvSpPr>
        <dsp:cNvPr id="0" name=""/>
        <dsp:cNvSpPr/>
      </dsp:nvSpPr>
      <dsp:spPr>
        <a:xfrm>
          <a:off x="775109" y="1524557"/>
          <a:ext cx="1695634" cy="1102162"/>
        </a:xfrm>
        <a:prstGeom prst="roundRect">
          <a:avLst/>
        </a:prstGeom>
        <a:solidFill>
          <a:srgbClr val="0087BE"/>
        </a:solidFill>
        <a:ln w="25400" cap="flat" cmpd="sng" algn="ctr">
          <a:solidFill>
            <a:srgbClr val="0087B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l-BE" sz="2000" kern="1200" dirty="0" smtClean="0"/>
            <a:t>Rapid </a:t>
          </a:r>
          <a:r>
            <a:rPr lang="nl-BE" sz="2000" kern="1200" dirty="0" err="1" smtClean="0"/>
            <a:t>elasiticity</a:t>
          </a:r>
          <a:endParaRPr lang="fr-BE" sz="2000" kern="1200" dirty="0" smtClean="0"/>
        </a:p>
      </dsp:txBody>
      <dsp:txXfrm>
        <a:off x="828912" y="1578360"/>
        <a:ext cx="1588028" cy="994556"/>
      </dsp:txXfrm>
    </dsp:sp>
    <dsp:sp modelId="{B2E27E85-C30E-4874-A475-EFC807A2BC78}">
      <dsp:nvSpPr>
        <dsp:cNvPr id="0" name=""/>
        <dsp:cNvSpPr/>
      </dsp:nvSpPr>
      <dsp:spPr>
        <a:xfrm>
          <a:off x="1515106" y="553441"/>
          <a:ext cx="4405886" cy="4405886"/>
        </a:xfrm>
        <a:custGeom>
          <a:avLst/>
          <a:gdLst/>
          <a:ahLst/>
          <a:cxnLst/>
          <a:rect l="0" t="0" r="0" b="0"/>
          <a:pathLst>
            <a:path>
              <a:moveTo>
                <a:pt x="383694" y="960649"/>
              </a:moveTo>
              <a:arcTo wR="2202943" hR="2202943" stAng="12859659" swAng="196251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E49D0-8891-45F7-A0FC-A9209D503CFF}">
      <dsp:nvSpPr>
        <dsp:cNvPr id="0" name=""/>
        <dsp:cNvSpPr/>
      </dsp:nvSpPr>
      <dsp:spPr>
        <a:xfrm rot="5400000">
          <a:off x="5085676" y="-1926362"/>
          <a:ext cx="1192281" cy="5347592"/>
        </a:xfrm>
        <a:prstGeom prst="round2SameRect">
          <a:avLst/>
        </a:prstGeom>
        <a:solidFill>
          <a:schemeClr val="accent5">
            <a:lumMod val="40000"/>
            <a:lumOff val="60000"/>
          </a:schemeClr>
        </a:solidFill>
        <a:ln w="25400" cap="flat" cmpd="sng" algn="ctr">
          <a:solidFill>
            <a:schemeClr val="accent5">
              <a:lumMod val="40000"/>
              <a:lumOff val="6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nl-BE" sz="2200" kern="1200" dirty="0" smtClean="0"/>
            <a:t>Infrastructure as a Service</a:t>
          </a:r>
          <a:endParaRPr lang="fr-BE" sz="2200" kern="1200" dirty="0"/>
        </a:p>
        <a:p>
          <a:pPr marL="228600" lvl="1" indent="-228600" algn="l" defTabSz="977900">
            <a:lnSpc>
              <a:spcPct val="90000"/>
            </a:lnSpc>
            <a:spcBef>
              <a:spcPct val="0"/>
            </a:spcBef>
            <a:spcAft>
              <a:spcPct val="15000"/>
            </a:spcAft>
            <a:buChar char="••"/>
          </a:pPr>
          <a:r>
            <a:rPr lang="nl-BE" sz="2200" kern="1200" dirty="0" smtClean="0"/>
            <a:t>basic IT </a:t>
          </a:r>
          <a:r>
            <a:rPr lang="nl-BE" sz="2200" kern="1200" dirty="0" err="1" smtClean="0"/>
            <a:t>infrastructure</a:t>
          </a:r>
          <a:r>
            <a:rPr lang="nl-BE" sz="2200" kern="1200" dirty="0" smtClean="0"/>
            <a:t> components (e.g. </a:t>
          </a:r>
          <a:r>
            <a:rPr lang="nl-BE" sz="2200" kern="1200" dirty="0" err="1" smtClean="0"/>
            <a:t>Amazon</a:t>
          </a:r>
          <a:r>
            <a:rPr lang="nl-BE" sz="2200" kern="1200" dirty="0" smtClean="0"/>
            <a:t> virtual machines)</a:t>
          </a:r>
          <a:endParaRPr lang="fr-BE" sz="2200" kern="1200" dirty="0"/>
        </a:p>
      </dsp:txBody>
      <dsp:txXfrm rot="-5400000">
        <a:off x="3008021" y="209495"/>
        <a:ext cx="5289390" cy="1075877"/>
      </dsp:txXfrm>
    </dsp:sp>
    <dsp:sp modelId="{84E4C291-5AB0-4F56-8630-1030BCB09903}">
      <dsp:nvSpPr>
        <dsp:cNvPr id="0" name=""/>
        <dsp:cNvSpPr/>
      </dsp:nvSpPr>
      <dsp:spPr>
        <a:xfrm>
          <a:off x="0" y="2258"/>
          <a:ext cx="3008021" cy="1490352"/>
        </a:xfrm>
        <a:prstGeom prst="roundRect">
          <a:avLst/>
        </a:prstGeom>
        <a:solidFill>
          <a:srgbClr val="0087BE"/>
        </a:solidFill>
        <a:ln w="25400" cap="flat" cmpd="sng" algn="ctr">
          <a:solidFill>
            <a:srgbClr val="0087B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nl-BE" sz="6000" kern="1200" dirty="0" smtClean="0"/>
            <a:t>IaaS</a:t>
          </a:r>
          <a:endParaRPr lang="fr-BE" sz="6500" kern="1200" dirty="0"/>
        </a:p>
      </dsp:txBody>
      <dsp:txXfrm>
        <a:off x="72753" y="75011"/>
        <a:ext cx="2862515" cy="1344846"/>
      </dsp:txXfrm>
    </dsp:sp>
    <dsp:sp modelId="{E20D8490-15CF-4399-BB38-29D8A2E441A0}">
      <dsp:nvSpPr>
        <dsp:cNvPr id="0" name=""/>
        <dsp:cNvSpPr/>
      </dsp:nvSpPr>
      <dsp:spPr>
        <a:xfrm rot="5400000">
          <a:off x="5085676" y="-361492"/>
          <a:ext cx="1192281" cy="5347592"/>
        </a:xfrm>
        <a:prstGeom prst="round2SameRect">
          <a:avLst/>
        </a:prstGeom>
        <a:solidFill>
          <a:schemeClr val="accent5">
            <a:lumMod val="40000"/>
            <a:lumOff val="60000"/>
          </a:schemeClr>
        </a:solidFill>
        <a:ln w="25400" cap="flat" cmpd="sng" algn="ctr">
          <a:solidFill>
            <a:schemeClr val="accent5">
              <a:lumMod val="40000"/>
              <a:lumOff val="6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nl-BE" sz="2200" kern="1200" dirty="0" smtClean="0"/>
            <a:t>Platform as a Service</a:t>
          </a:r>
        </a:p>
        <a:p>
          <a:pPr marL="228600" lvl="1" indent="-228600" algn="l" defTabSz="977900">
            <a:lnSpc>
              <a:spcPct val="90000"/>
            </a:lnSpc>
            <a:spcBef>
              <a:spcPct val="0"/>
            </a:spcBef>
            <a:spcAft>
              <a:spcPct val="15000"/>
            </a:spcAft>
            <a:buChar char="••"/>
          </a:pPr>
          <a:r>
            <a:rPr lang="nl-BE" sz="2200" kern="1200" dirty="0" smtClean="0"/>
            <a:t>platforms </a:t>
          </a:r>
          <a:r>
            <a:rPr lang="nl-BE" sz="2200" kern="1200" dirty="0" err="1" smtClean="0"/>
            <a:t>to</a:t>
          </a:r>
          <a:r>
            <a:rPr lang="nl-BE" sz="2200" kern="1200" dirty="0" smtClean="0"/>
            <a:t> </a:t>
          </a:r>
          <a:r>
            <a:rPr lang="nl-BE" sz="2200" kern="1200" dirty="0" err="1" smtClean="0"/>
            <a:t>build</a:t>
          </a:r>
          <a:r>
            <a:rPr lang="nl-BE" sz="2200" kern="1200" dirty="0" smtClean="0"/>
            <a:t> </a:t>
          </a:r>
          <a:r>
            <a:rPr lang="nl-BE" sz="2200" kern="1200" dirty="0" err="1" smtClean="0"/>
            <a:t>applications</a:t>
          </a:r>
          <a:r>
            <a:rPr lang="nl-BE" sz="2200" kern="1200" dirty="0" smtClean="0"/>
            <a:t> </a:t>
          </a:r>
        </a:p>
      </dsp:txBody>
      <dsp:txXfrm rot="-5400000">
        <a:off x="3008021" y="1774365"/>
        <a:ext cx="5289390" cy="1075877"/>
      </dsp:txXfrm>
    </dsp:sp>
    <dsp:sp modelId="{799D1E49-1004-47D5-96DC-D5E2542D595E}">
      <dsp:nvSpPr>
        <dsp:cNvPr id="0" name=""/>
        <dsp:cNvSpPr/>
      </dsp:nvSpPr>
      <dsp:spPr>
        <a:xfrm>
          <a:off x="0" y="1567127"/>
          <a:ext cx="3008021" cy="1490352"/>
        </a:xfrm>
        <a:prstGeom prst="roundRect">
          <a:avLst/>
        </a:prstGeom>
        <a:solidFill>
          <a:srgbClr val="0087BE"/>
        </a:solidFill>
        <a:ln w="25400" cap="flat" cmpd="sng" algn="ctr">
          <a:solidFill>
            <a:srgbClr val="0087B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nl-BE" sz="6000" kern="1200" dirty="0" err="1" smtClean="0"/>
            <a:t>PaaS</a:t>
          </a:r>
          <a:endParaRPr lang="nl-BE" sz="6000" kern="1200" dirty="0" smtClean="0"/>
        </a:p>
      </dsp:txBody>
      <dsp:txXfrm>
        <a:off x="72753" y="1639880"/>
        <a:ext cx="2862515" cy="1344846"/>
      </dsp:txXfrm>
    </dsp:sp>
    <dsp:sp modelId="{F0011451-1331-4DD7-8D4C-DA8D40BCEDAF}">
      <dsp:nvSpPr>
        <dsp:cNvPr id="0" name=""/>
        <dsp:cNvSpPr/>
      </dsp:nvSpPr>
      <dsp:spPr>
        <a:xfrm rot="5400000">
          <a:off x="5085676" y="1203377"/>
          <a:ext cx="1192281" cy="5347592"/>
        </a:xfrm>
        <a:prstGeom prst="round2SameRect">
          <a:avLst/>
        </a:prstGeom>
        <a:solidFill>
          <a:schemeClr val="accent5">
            <a:lumMod val="40000"/>
            <a:lumOff val="60000"/>
          </a:schemeClr>
        </a:solidFill>
        <a:ln w="25400" cap="flat" cmpd="sng" algn="ctr">
          <a:solidFill>
            <a:schemeClr val="accent5">
              <a:lumMod val="40000"/>
              <a:lumOff val="6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nl-BE" sz="2200" kern="1200" dirty="0" smtClean="0"/>
            <a:t>Software as a Service</a:t>
          </a:r>
          <a:endParaRPr lang="fr-BE" sz="2200" kern="1200" dirty="0"/>
        </a:p>
        <a:p>
          <a:pPr marL="228600" lvl="1" indent="-228600" algn="l" defTabSz="977900">
            <a:lnSpc>
              <a:spcPct val="90000"/>
            </a:lnSpc>
            <a:spcBef>
              <a:spcPct val="0"/>
            </a:spcBef>
            <a:spcAft>
              <a:spcPct val="15000"/>
            </a:spcAft>
            <a:buChar char="••"/>
          </a:pPr>
          <a:r>
            <a:rPr lang="nl-BE" sz="2200" kern="1200" dirty="0" smtClean="0"/>
            <a:t>full </a:t>
          </a:r>
          <a:r>
            <a:rPr lang="nl-BE" sz="2200" kern="1200" dirty="0" err="1" smtClean="0"/>
            <a:t>applications</a:t>
          </a:r>
          <a:r>
            <a:rPr lang="nl-BE" sz="2200" kern="1200" dirty="0" smtClean="0"/>
            <a:t> (e.g. O365, Google </a:t>
          </a:r>
          <a:r>
            <a:rPr lang="nl-BE" sz="2200" kern="1200" dirty="0" err="1" smtClean="0"/>
            <a:t>Apps</a:t>
          </a:r>
          <a:r>
            <a:rPr lang="nl-BE" sz="2200" kern="1200" dirty="0" smtClean="0"/>
            <a:t>, ...)</a:t>
          </a:r>
          <a:endParaRPr lang="fr-BE" sz="2200" kern="1200" dirty="0"/>
        </a:p>
      </dsp:txBody>
      <dsp:txXfrm rot="-5400000">
        <a:off x="3008021" y="3339234"/>
        <a:ext cx="5289390" cy="1075877"/>
      </dsp:txXfrm>
    </dsp:sp>
    <dsp:sp modelId="{D5D00B30-C626-4D1B-8CAA-1AEC5BE456F8}">
      <dsp:nvSpPr>
        <dsp:cNvPr id="0" name=""/>
        <dsp:cNvSpPr/>
      </dsp:nvSpPr>
      <dsp:spPr>
        <a:xfrm>
          <a:off x="0" y="3131997"/>
          <a:ext cx="3008021" cy="1490352"/>
        </a:xfrm>
        <a:prstGeom prst="roundRect">
          <a:avLst/>
        </a:prstGeom>
        <a:solidFill>
          <a:srgbClr val="0087BE"/>
        </a:solidFill>
        <a:ln w="25400" cap="flat" cmpd="sng" algn="ctr">
          <a:solidFill>
            <a:srgbClr val="0087B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nl-BE" sz="6000" kern="1200" dirty="0" err="1" smtClean="0"/>
            <a:t>SaaS</a:t>
          </a:r>
          <a:endParaRPr lang="fr-BE" sz="6000" kern="1200" dirty="0"/>
        </a:p>
      </dsp:txBody>
      <dsp:txXfrm>
        <a:off x="72753" y="3204750"/>
        <a:ext cx="2862515" cy="13448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DBDBB-F016-42CB-9185-D17AE18730A2}">
      <dsp:nvSpPr>
        <dsp:cNvPr id="0" name=""/>
        <dsp:cNvSpPr/>
      </dsp:nvSpPr>
      <dsp:spPr>
        <a:xfrm>
          <a:off x="2639614" y="155690"/>
          <a:ext cx="1536851"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err="1" smtClean="0"/>
            <a:t>Government</a:t>
          </a:r>
          <a:endParaRPr lang="nl-BE" sz="1600" kern="1200" dirty="0"/>
        </a:p>
      </dsp:txBody>
      <dsp:txXfrm>
        <a:off x="2666746" y="182822"/>
        <a:ext cx="1482587" cy="872074"/>
      </dsp:txXfrm>
    </dsp:sp>
    <dsp:sp modelId="{E753885E-5E29-4AA1-97C6-E523B79A20E0}">
      <dsp:nvSpPr>
        <dsp:cNvPr id="0" name=""/>
        <dsp:cNvSpPr/>
      </dsp:nvSpPr>
      <dsp:spPr>
        <a:xfrm>
          <a:off x="3362320" y="1082029"/>
          <a:ext cx="91440" cy="370535"/>
        </a:xfrm>
        <a:custGeom>
          <a:avLst/>
          <a:gdLst/>
          <a:ahLst/>
          <a:cxnLst/>
          <a:rect l="0" t="0" r="0" b="0"/>
          <a:pathLst>
            <a:path>
              <a:moveTo>
                <a:pt x="45720" y="0"/>
              </a:moveTo>
              <a:lnTo>
                <a:pt x="45720" y="3705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62007E-0289-41CD-808B-B2867874EBE1}">
      <dsp:nvSpPr>
        <dsp:cNvPr id="0" name=""/>
        <dsp:cNvSpPr/>
      </dsp:nvSpPr>
      <dsp:spPr>
        <a:xfrm>
          <a:off x="2713285" y="1452565"/>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nl-BE" sz="1600" kern="1200" dirty="0" smtClean="0"/>
            <a:t>G-Cloud Strategic Board</a:t>
          </a:r>
        </a:p>
      </dsp:txBody>
      <dsp:txXfrm>
        <a:off x="2740417" y="1479697"/>
        <a:ext cx="1335244" cy="872074"/>
      </dsp:txXfrm>
    </dsp:sp>
    <dsp:sp modelId="{2ABDDC3B-0E3F-4094-B2A0-81DDA2235859}">
      <dsp:nvSpPr>
        <dsp:cNvPr id="0" name=""/>
        <dsp:cNvSpPr/>
      </dsp:nvSpPr>
      <dsp:spPr>
        <a:xfrm>
          <a:off x="3362320" y="2378904"/>
          <a:ext cx="91440" cy="304793"/>
        </a:xfrm>
        <a:custGeom>
          <a:avLst/>
          <a:gdLst/>
          <a:ahLst/>
          <a:cxnLst/>
          <a:rect l="0" t="0" r="0" b="0"/>
          <a:pathLst>
            <a:path>
              <a:moveTo>
                <a:pt x="45720" y="0"/>
              </a:moveTo>
              <a:lnTo>
                <a:pt x="45720" y="3047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19D184-4BDA-4438-BCFC-3C8F0189EFDE}">
      <dsp:nvSpPr>
        <dsp:cNvPr id="0" name=""/>
        <dsp:cNvSpPr/>
      </dsp:nvSpPr>
      <dsp:spPr>
        <a:xfrm>
          <a:off x="2713285" y="2683697"/>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G-Cloud Operations &amp; </a:t>
          </a:r>
          <a:r>
            <a:rPr lang="nl-BE" sz="1600" kern="1200" dirty="0" err="1" smtClean="0"/>
            <a:t>Programme</a:t>
          </a:r>
          <a:r>
            <a:rPr lang="nl-BE" sz="1600" kern="1200" dirty="0" smtClean="0"/>
            <a:t> Board</a:t>
          </a:r>
          <a:endParaRPr lang="nl-BE" sz="1600" kern="1200" dirty="0"/>
        </a:p>
      </dsp:txBody>
      <dsp:txXfrm>
        <a:off x="2740417" y="2710829"/>
        <a:ext cx="1335244" cy="872074"/>
      </dsp:txXfrm>
    </dsp:sp>
    <dsp:sp modelId="{10FA042D-5615-4BF9-958C-81FFB5A6DD35}">
      <dsp:nvSpPr>
        <dsp:cNvPr id="0" name=""/>
        <dsp:cNvSpPr/>
      </dsp:nvSpPr>
      <dsp:spPr>
        <a:xfrm>
          <a:off x="694754" y="3610036"/>
          <a:ext cx="2713285" cy="369803"/>
        </a:xfrm>
        <a:custGeom>
          <a:avLst/>
          <a:gdLst/>
          <a:ahLst/>
          <a:cxnLst/>
          <a:rect l="0" t="0" r="0" b="0"/>
          <a:pathLst>
            <a:path>
              <a:moveTo>
                <a:pt x="2713285" y="0"/>
              </a:moveTo>
              <a:lnTo>
                <a:pt x="2713285" y="184901"/>
              </a:lnTo>
              <a:lnTo>
                <a:pt x="0" y="184901"/>
              </a:lnTo>
              <a:lnTo>
                <a:pt x="0"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F70529-B724-4F85-8AAE-BA0FB5B39E22}">
      <dsp:nvSpPr>
        <dsp:cNvPr id="0" name=""/>
        <dsp:cNvSpPr/>
      </dsp:nvSpPr>
      <dsp:spPr>
        <a:xfrm>
          <a:off x="0"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FPS/PPS</a:t>
          </a:r>
          <a:r>
            <a:rPr kern="1200" dirty="0"/>
            <a:t/>
          </a:r>
          <a:br>
            <a:rPr kern="1200" dirty="0"/>
          </a:br>
          <a:r>
            <a:rPr lang="nl-BE" sz="1600" kern="1200" dirty="0" smtClean="0"/>
            <a:t>(</a:t>
          </a:r>
          <a:r>
            <a:rPr lang="nl-BE" sz="1600" kern="1200" dirty="0" err="1" smtClean="0"/>
            <a:t>Horizontal</a:t>
          </a:r>
          <a:r>
            <a:rPr lang="nl-BE" sz="1600" kern="1200" dirty="0" smtClean="0"/>
            <a:t> FPS, FPS FIN, Belnet, …)</a:t>
          </a:r>
          <a:endParaRPr lang="nl-BE" sz="1600" kern="1200" dirty="0"/>
        </a:p>
      </dsp:txBody>
      <dsp:txXfrm>
        <a:off x="27132" y="4006972"/>
        <a:ext cx="1335244" cy="872074"/>
      </dsp:txXfrm>
    </dsp:sp>
    <dsp:sp modelId="{16DB20CB-D959-404A-86D4-DBD9F03D41C8}">
      <dsp:nvSpPr>
        <dsp:cNvPr id="0" name=""/>
        <dsp:cNvSpPr/>
      </dsp:nvSpPr>
      <dsp:spPr>
        <a:xfrm>
          <a:off x="2456059" y="3610036"/>
          <a:ext cx="951980" cy="369803"/>
        </a:xfrm>
        <a:custGeom>
          <a:avLst/>
          <a:gdLst/>
          <a:ahLst/>
          <a:cxnLst/>
          <a:rect l="0" t="0" r="0" b="0"/>
          <a:pathLst>
            <a:path>
              <a:moveTo>
                <a:pt x="951980" y="0"/>
              </a:moveTo>
              <a:lnTo>
                <a:pt x="951980" y="184901"/>
              </a:lnTo>
              <a:lnTo>
                <a:pt x="0" y="184901"/>
              </a:lnTo>
              <a:lnTo>
                <a:pt x="0"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15A292-2059-4B9C-9C47-E66478AFF3EC}">
      <dsp:nvSpPr>
        <dsp:cNvPr id="0" name=""/>
        <dsp:cNvSpPr/>
      </dsp:nvSpPr>
      <dsp:spPr>
        <a:xfrm>
          <a:off x="1761305"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PSSI/IPB </a:t>
          </a:r>
        </a:p>
        <a:p>
          <a:pPr lvl="0" algn="ctr" defTabSz="711200">
            <a:lnSpc>
              <a:spcPct val="90000"/>
            </a:lnSpc>
            <a:spcBef>
              <a:spcPct val="0"/>
            </a:spcBef>
            <a:spcAft>
              <a:spcPct val="35000"/>
            </a:spcAft>
          </a:pPr>
          <a:r>
            <a:rPr lang="nl-BE" sz="1600" kern="1200" dirty="0" smtClean="0"/>
            <a:t>(CBSS, ...)</a:t>
          </a:r>
          <a:endParaRPr lang="nl-BE" sz="1600" kern="1200" dirty="0"/>
        </a:p>
      </dsp:txBody>
      <dsp:txXfrm>
        <a:off x="1788437" y="4006972"/>
        <a:ext cx="1335244" cy="872074"/>
      </dsp:txXfrm>
    </dsp:sp>
    <dsp:sp modelId="{040AE0B6-74FA-4EA9-BB98-39A17B3C414B}">
      <dsp:nvSpPr>
        <dsp:cNvPr id="0" name=""/>
        <dsp:cNvSpPr/>
      </dsp:nvSpPr>
      <dsp:spPr>
        <a:xfrm>
          <a:off x="3408040" y="3610036"/>
          <a:ext cx="854380" cy="369803"/>
        </a:xfrm>
        <a:custGeom>
          <a:avLst/>
          <a:gdLst/>
          <a:ahLst/>
          <a:cxnLst/>
          <a:rect l="0" t="0" r="0" b="0"/>
          <a:pathLst>
            <a:path>
              <a:moveTo>
                <a:pt x="0" y="0"/>
              </a:moveTo>
              <a:lnTo>
                <a:pt x="0" y="184901"/>
              </a:lnTo>
              <a:lnTo>
                <a:pt x="854380" y="184901"/>
              </a:lnTo>
              <a:lnTo>
                <a:pt x="854380"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09A7DB-7503-4C8C-93E2-88A6921B7EEA}">
      <dsp:nvSpPr>
        <dsp:cNvPr id="0" name=""/>
        <dsp:cNvSpPr/>
      </dsp:nvSpPr>
      <dsp:spPr>
        <a:xfrm>
          <a:off x="3567666"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Association of  FPS/PPSI/IPB</a:t>
          </a:r>
          <a:endParaRPr lang="nl-BE" sz="1600" kern="1200" dirty="0"/>
        </a:p>
      </dsp:txBody>
      <dsp:txXfrm>
        <a:off x="3594798" y="4006972"/>
        <a:ext cx="1335244" cy="872074"/>
      </dsp:txXfrm>
    </dsp:sp>
    <dsp:sp modelId="{CB131D3F-5060-48D1-BCD5-E503DCC482AE}">
      <dsp:nvSpPr>
        <dsp:cNvPr id="0" name=""/>
        <dsp:cNvSpPr/>
      </dsp:nvSpPr>
      <dsp:spPr>
        <a:xfrm>
          <a:off x="3408040" y="3610036"/>
          <a:ext cx="2660742" cy="369803"/>
        </a:xfrm>
        <a:custGeom>
          <a:avLst/>
          <a:gdLst/>
          <a:ahLst/>
          <a:cxnLst/>
          <a:rect l="0" t="0" r="0" b="0"/>
          <a:pathLst>
            <a:path>
              <a:moveTo>
                <a:pt x="0" y="0"/>
              </a:moveTo>
              <a:lnTo>
                <a:pt x="0" y="184901"/>
              </a:lnTo>
              <a:lnTo>
                <a:pt x="2660742" y="184901"/>
              </a:lnTo>
              <a:lnTo>
                <a:pt x="2660742"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81BA74-ED83-4275-917A-DA21C4B264F1}">
      <dsp:nvSpPr>
        <dsp:cNvPr id="0" name=""/>
        <dsp:cNvSpPr/>
      </dsp:nvSpPr>
      <dsp:spPr>
        <a:xfrm>
          <a:off x="5374027"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Private ICT companies </a:t>
          </a:r>
          <a:r>
            <a:rPr lang="nl-BE" sz="1600" kern="1200" dirty="0" err="1" smtClean="0"/>
            <a:t>directed</a:t>
          </a:r>
          <a:r>
            <a:rPr lang="nl-BE" sz="1600" kern="1200" dirty="0" smtClean="0"/>
            <a:t> </a:t>
          </a:r>
          <a:r>
            <a:rPr lang="nl-BE" sz="1600" kern="1200" dirty="0" err="1" smtClean="0"/>
            <a:t>by</a:t>
          </a:r>
          <a:r>
            <a:rPr lang="nl-BE" sz="1600" kern="1200" dirty="0" smtClean="0"/>
            <a:t> FPS/PSSI/... </a:t>
          </a:r>
          <a:endParaRPr lang="nl-BE" sz="1600" kern="1200" dirty="0"/>
        </a:p>
      </dsp:txBody>
      <dsp:txXfrm>
        <a:off x="5401159" y="4006972"/>
        <a:ext cx="1335244" cy="8720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95964-6AB6-439F-B007-AB8C1CC559FB}">
      <dsp:nvSpPr>
        <dsp:cNvPr id="0" name=""/>
        <dsp:cNvSpPr/>
      </dsp:nvSpPr>
      <dsp:spPr>
        <a:xfrm>
          <a:off x="1290465" y="0"/>
          <a:ext cx="6563068" cy="10981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GB" sz="4000" kern="1200"/>
            <a:t>G-Cloud service</a:t>
          </a:r>
        </a:p>
      </dsp:txBody>
      <dsp:txXfrm>
        <a:off x="1322628" y="32163"/>
        <a:ext cx="6498742" cy="1033795"/>
      </dsp:txXfrm>
    </dsp:sp>
    <dsp:sp modelId="{0C7CC63B-3455-4C45-9DA6-782CF23DA0D2}">
      <dsp:nvSpPr>
        <dsp:cNvPr id="0" name=""/>
        <dsp:cNvSpPr/>
      </dsp:nvSpPr>
      <dsp:spPr>
        <a:xfrm rot="5400000">
          <a:off x="4342957" y="5348"/>
          <a:ext cx="458085" cy="2734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GB" sz="2000" kern="1200" dirty="0">
              <a:solidFill>
                <a:schemeClr val="tx1"/>
              </a:solidFill>
            </a:rPr>
            <a:t>Offered by</a:t>
          </a:r>
        </a:p>
      </dsp:txBody>
      <dsp:txXfrm rot="-5400000">
        <a:off x="3751618" y="1143610"/>
        <a:ext cx="1640764" cy="320660"/>
      </dsp:txXfrm>
    </dsp:sp>
    <dsp:sp modelId="{B8224C86-8BDC-451D-8292-48080CD925A0}">
      <dsp:nvSpPr>
        <dsp:cNvPr id="0" name=""/>
        <dsp:cNvSpPr/>
      </dsp:nvSpPr>
      <dsp:spPr>
        <a:xfrm>
          <a:off x="1290465" y="1647183"/>
          <a:ext cx="6563068" cy="10981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GB" sz="3900" kern="1200"/>
            <a:t>Service owner</a:t>
          </a:r>
        </a:p>
      </dsp:txBody>
      <dsp:txXfrm>
        <a:off x="1322628" y="1679346"/>
        <a:ext cx="6498742" cy="1033795"/>
      </dsp:txXfrm>
    </dsp:sp>
    <dsp:sp modelId="{AC9D2797-5CBA-4A8C-BED3-A0EE5E799809}">
      <dsp:nvSpPr>
        <dsp:cNvPr id="0" name=""/>
        <dsp:cNvSpPr/>
      </dsp:nvSpPr>
      <dsp:spPr>
        <a:xfrm rot="5400000">
          <a:off x="4342957" y="1652531"/>
          <a:ext cx="458085" cy="2734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GB" sz="2000" kern="1200" dirty="0">
              <a:solidFill>
                <a:schemeClr val="tx1"/>
              </a:solidFill>
            </a:rPr>
            <a:t>Delivered by</a:t>
          </a:r>
        </a:p>
      </dsp:txBody>
      <dsp:txXfrm rot="-5400000">
        <a:off x="3751618" y="2790793"/>
        <a:ext cx="1640764" cy="320660"/>
      </dsp:txXfrm>
    </dsp:sp>
    <dsp:sp modelId="{B198218E-A8DA-4ADB-8F41-DBFFF85C472A}">
      <dsp:nvSpPr>
        <dsp:cNvPr id="0" name=""/>
        <dsp:cNvSpPr/>
      </dsp:nvSpPr>
      <dsp:spPr>
        <a:xfrm>
          <a:off x="1290465" y="3294366"/>
          <a:ext cx="6563068" cy="10981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GB" sz="3900" kern="1200"/>
            <a:t>Service provider</a:t>
          </a:r>
        </a:p>
      </dsp:txBody>
      <dsp:txXfrm>
        <a:off x="1322628" y="3326529"/>
        <a:ext cx="6498742" cy="10337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315EE-2492-4F67-BC27-8FA2B2624ACB}">
      <dsp:nvSpPr>
        <dsp:cNvPr id="0" name=""/>
        <dsp:cNvSpPr/>
      </dsp:nvSpPr>
      <dsp:spPr>
        <a:xfrm>
          <a:off x="4251344" y="110742"/>
          <a:ext cx="3708945" cy="9216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rtl="0">
            <a:lnSpc>
              <a:spcPct val="90000"/>
            </a:lnSpc>
            <a:spcBef>
              <a:spcPct val="0"/>
            </a:spcBef>
            <a:spcAft>
              <a:spcPct val="35000"/>
            </a:spcAft>
          </a:pPr>
          <a:r>
            <a:rPr lang="nl-BE" sz="3600" kern="1200" dirty="0" err="1" smtClean="0"/>
            <a:t>Challenges</a:t>
          </a:r>
          <a:endParaRPr lang="nl-BE" sz="3600" kern="1200" dirty="0"/>
        </a:p>
      </dsp:txBody>
      <dsp:txXfrm>
        <a:off x="4251344" y="110742"/>
        <a:ext cx="3708945" cy="921600"/>
      </dsp:txXfrm>
    </dsp:sp>
    <dsp:sp modelId="{C07D37A6-CB37-4202-957D-F7DC1E6B4179}">
      <dsp:nvSpPr>
        <dsp:cNvPr id="0" name=""/>
        <dsp:cNvSpPr/>
      </dsp:nvSpPr>
      <dsp:spPr>
        <a:xfrm>
          <a:off x="4251344" y="1053625"/>
          <a:ext cx="3708945" cy="3961035"/>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rtl="0">
            <a:lnSpc>
              <a:spcPct val="90000"/>
            </a:lnSpc>
            <a:spcBef>
              <a:spcPct val="0"/>
            </a:spcBef>
            <a:spcAft>
              <a:spcPct val="15000"/>
            </a:spcAft>
            <a:buChar char="••"/>
          </a:pPr>
          <a:r>
            <a:rPr lang="nl-BE" sz="3200" kern="1200" dirty="0" smtClean="0"/>
            <a:t>Security</a:t>
          </a:r>
          <a:endParaRPr lang="nl-BE" sz="3200" kern="1200" dirty="0"/>
        </a:p>
        <a:p>
          <a:pPr marL="285750" lvl="1" indent="-285750" algn="l" defTabSz="1422400">
            <a:lnSpc>
              <a:spcPct val="90000"/>
            </a:lnSpc>
            <a:spcBef>
              <a:spcPct val="0"/>
            </a:spcBef>
            <a:spcAft>
              <a:spcPct val="15000"/>
            </a:spcAft>
            <a:buChar char="••"/>
          </a:pPr>
          <a:r>
            <a:rPr lang="nl-BE" sz="3200" kern="1200" dirty="0" err="1" smtClean="0"/>
            <a:t>Confidentiality</a:t>
          </a:r>
          <a:endParaRPr sz="3200" kern="1200" dirty="0"/>
        </a:p>
        <a:p>
          <a:pPr marL="285750" lvl="1" indent="-285750" algn="l" defTabSz="1422400">
            <a:lnSpc>
              <a:spcPct val="90000"/>
            </a:lnSpc>
            <a:spcBef>
              <a:spcPct val="0"/>
            </a:spcBef>
            <a:spcAft>
              <a:spcPct val="15000"/>
            </a:spcAft>
            <a:buChar char="••"/>
          </a:pPr>
          <a:r>
            <a:rPr lang="fr-BE" sz="3200" kern="1200" dirty="0" err="1" smtClean="0"/>
            <a:t>Continuity</a:t>
          </a:r>
          <a:endParaRPr lang="nl-BE" sz="3200" kern="1200" dirty="0"/>
        </a:p>
        <a:p>
          <a:pPr marL="285750" lvl="1" indent="-285750" algn="l" defTabSz="1422400">
            <a:lnSpc>
              <a:spcPct val="90000"/>
            </a:lnSpc>
            <a:spcBef>
              <a:spcPct val="0"/>
            </a:spcBef>
            <a:spcAft>
              <a:spcPct val="15000"/>
            </a:spcAft>
            <a:buChar char="••"/>
          </a:pPr>
          <a:r>
            <a:rPr lang="nl-BE" sz="3200" kern="1200" dirty="0" err="1" smtClean="0"/>
            <a:t>Know-how</a:t>
          </a:r>
          <a:endParaRPr lang="nl-BE" sz="3200" kern="1200" dirty="0"/>
        </a:p>
        <a:p>
          <a:pPr marL="285750" lvl="1" indent="-285750" algn="l" defTabSz="1422400">
            <a:lnSpc>
              <a:spcPct val="90000"/>
            </a:lnSpc>
            <a:spcBef>
              <a:spcPct val="0"/>
            </a:spcBef>
            <a:spcAft>
              <a:spcPct val="15000"/>
            </a:spcAft>
            <a:buChar char="••"/>
          </a:pPr>
          <a:r>
            <a:rPr lang="fr-BE" sz="3200" kern="1200" dirty="0" smtClean="0"/>
            <a:t>Strategic management</a:t>
          </a:r>
          <a:endParaRPr lang="nl-BE" sz="3200" kern="1200" dirty="0"/>
        </a:p>
      </dsp:txBody>
      <dsp:txXfrm>
        <a:off x="4251344" y="1053625"/>
        <a:ext cx="3708945" cy="3961035"/>
      </dsp:txXfrm>
    </dsp:sp>
    <dsp:sp modelId="{41006EA0-1C35-4ADD-BA65-5F5F80C2EF6E}">
      <dsp:nvSpPr>
        <dsp:cNvPr id="0" name=""/>
        <dsp:cNvSpPr/>
      </dsp:nvSpPr>
      <dsp:spPr>
        <a:xfrm>
          <a:off x="0" y="110742"/>
          <a:ext cx="3994497" cy="9216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rtl="0">
            <a:lnSpc>
              <a:spcPct val="90000"/>
            </a:lnSpc>
            <a:spcBef>
              <a:spcPct val="0"/>
            </a:spcBef>
            <a:spcAft>
              <a:spcPct val="35000"/>
            </a:spcAft>
          </a:pPr>
          <a:r>
            <a:rPr lang="nl-BE" sz="3600" kern="1200" dirty="0" err="1" smtClean="0"/>
            <a:t>Opportunities</a:t>
          </a:r>
          <a:endParaRPr lang="nl-BE" sz="3600" kern="1200" dirty="0"/>
        </a:p>
      </dsp:txBody>
      <dsp:txXfrm>
        <a:off x="0" y="110742"/>
        <a:ext cx="3994497" cy="921600"/>
      </dsp:txXfrm>
    </dsp:sp>
    <dsp:sp modelId="{E9700F79-E3C7-4DDC-921A-EAB47CBD965F}">
      <dsp:nvSpPr>
        <dsp:cNvPr id="0" name=""/>
        <dsp:cNvSpPr/>
      </dsp:nvSpPr>
      <dsp:spPr>
        <a:xfrm>
          <a:off x="0" y="1023680"/>
          <a:ext cx="3983815" cy="3961035"/>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rtl="0">
            <a:lnSpc>
              <a:spcPct val="90000"/>
            </a:lnSpc>
            <a:spcBef>
              <a:spcPct val="0"/>
            </a:spcBef>
            <a:spcAft>
              <a:spcPct val="15000"/>
            </a:spcAft>
            <a:buChar char="••"/>
          </a:pPr>
          <a:r>
            <a:rPr lang="fr-BE" sz="3200" kern="1200" dirty="0" err="1" smtClean="0"/>
            <a:t>Flexibility</a:t>
          </a:r>
          <a:endParaRPr lang="nl-BE" sz="3200" b="1" kern="1200" dirty="0"/>
        </a:p>
        <a:p>
          <a:pPr marL="285750" lvl="1" indent="-285750" algn="l" defTabSz="1422400" rtl="0">
            <a:lnSpc>
              <a:spcPct val="90000"/>
            </a:lnSpc>
            <a:spcBef>
              <a:spcPct val="0"/>
            </a:spcBef>
            <a:spcAft>
              <a:spcPct val="15000"/>
            </a:spcAft>
            <a:buChar char="••"/>
          </a:pPr>
          <a:r>
            <a:rPr lang="nl-BE" sz="3200" kern="1200" dirty="0" err="1" smtClean="0"/>
            <a:t>Quality</a:t>
          </a:r>
          <a:endParaRPr lang="nl-BE" sz="3200" b="1" kern="1200" dirty="0"/>
        </a:p>
        <a:p>
          <a:pPr marL="285750" lvl="1" indent="-285750" algn="l" defTabSz="1422400">
            <a:lnSpc>
              <a:spcPct val="90000"/>
            </a:lnSpc>
            <a:spcBef>
              <a:spcPct val="0"/>
            </a:spcBef>
            <a:spcAft>
              <a:spcPct val="15000"/>
            </a:spcAft>
            <a:buChar char="••"/>
          </a:pPr>
          <a:r>
            <a:rPr lang="nl-BE" sz="3200" kern="1200" dirty="0" err="1" smtClean="0"/>
            <a:t>Economies</a:t>
          </a:r>
          <a:r>
            <a:rPr lang="nl-BE" sz="3200" kern="1200" dirty="0" smtClean="0"/>
            <a:t> of </a:t>
          </a:r>
          <a:r>
            <a:rPr lang="nl-BE" sz="3200" kern="1200" dirty="0" err="1" smtClean="0"/>
            <a:t>scale</a:t>
          </a:r>
          <a:endParaRPr sz="3200" kern="1200" dirty="0"/>
        </a:p>
        <a:p>
          <a:pPr marL="285750" lvl="1" indent="-285750" algn="l" defTabSz="1422400">
            <a:lnSpc>
              <a:spcPct val="90000"/>
            </a:lnSpc>
            <a:spcBef>
              <a:spcPct val="0"/>
            </a:spcBef>
            <a:spcAft>
              <a:spcPct val="15000"/>
            </a:spcAft>
            <a:buChar char="••"/>
          </a:pPr>
          <a:r>
            <a:rPr sz="3200" kern="1200" dirty="0"/>
            <a:t>Self-service</a:t>
          </a:r>
          <a:endParaRPr lang="nl-BE" sz="3200" kern="1200" dirty="0" smtClean="0"/>
        </a:p>
        <a:p>
          <a:pPr marL="285750" lvl="1" indent="-285750" algn="l" defTabSz="1422400">
            <a:lnSpc>
              <a:spcPct val="90000"/>
            </a:lnSpc>
            <a:spcBef>
              <a:spcPct val="0"/>
            </a:spcBef>
            <a:spcAft>
              <a:spcPct val="15000"/>
            </a:spcAft>
            <a:buChar char="••"/>
          </a:pPr>
          <a:r>
            <a:rPr lang="nl-BE" sz="3200" kern="1200" dirty="0" smtClean="0"/>
            <a:t>Cooperation</a:t>
          </a:r>
          <a:endParaRPr lang="nl-BE" sz="3200" kern="1200" dirty="0"/>
        </a:p>
        <a:p>
          <a:pPr marL="285750" lvl="1" indent="-285750" algn="l" defTabSz="1422400">
            <a:lnSpc>
              <a:spcPct val="90000"/>
            </a:lnSpc>
            <a:spcBef>
              <a:spcPct val="0"/>
            </a:spcBef>
            <a:spcAft>
              <a:spcPct val="15000"/>
            </a:spcAft>
            <a:buChar char="••"/>
          </a:pPr>
          <a:r>
            <a:rPr lang="nl-BE" sz="3200" kern="1200" dirty="0" err="1" smtClean="0"/>
            <a:t>Cost</a:t>
          </a:r>
          <a:r>
            <a:rPr lang="nl-BE" sz="3200" kern="1200" dirty="0" smtClean="0"/>
            <a:t> management</a:t>
          </a:r>
          <a:endParaRPr sz="3200" kern="1200" dirty="0"/>
        </a:p>
      </dsp:txBody>
      <dsp:txXfrm>
        <a:off x="0" y="1023680"/>
        <a:ext cx="3983815" cy="396103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79963A8-760C-486B-97D3-9A1A32343ACB}" type="datetimeFigureOut">
              <a:rPr lang="en-US" smtClean="0"/>
              <a:t>4/20/2022</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12455AD-D708-4BED-A8DD-C24DB34DEF03}" type="slidenum">
              <a:rPr lang="en-US" smtClean="0"/>
              <a:t>‹nr.›</a:t>
            </a:fld>
            <a:endParaRPr lang="en-US"/>
          </a:p>
        </p:txBody>
      </p:sp>
    </p:spTree>
    <p:extLst>
      <p:ext uri="{BB962C8B-B14F-4D97-AF65-F5344CB8AC3E}">
        <p14:creationId xmlns:p14="http://schemas.microsoft.com/office/powerpoint/2010/main" val="1360783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7472D4DB-24C3-43B8-8E4A-324AA65BA7B2}" type="datetimeFigureOut">
              <a:rPr lang="en-US"/>
              <a:pPr>
                <a:defRPr/>
              </a:pPr>
              <a:t>4/20/2022</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B9A4C6B6-9186-44B6-AEB1-8528D7C6E6ED}" type="slidenum">
              <a:rPr lang="en-US"/>
              <a:pPr>
                <a:defRPr/>
              </a:pPr>
              <a:t>‹nr.›</a:t>
            </a:fld>
            <a:endParaRPr lang="en-US"/>
          </a:p>
        </p:txBody>
      </p:sp>
    </p:spTree>
    <p:extLst>
      <p:ext uri="{BB962C8B-B14F-4D97-AF65-F5344CB8AC3E}">
        <p14:creationId xmlns:p14="http://schemas.microsoft.com/office/powerpoint/2010/main" val="960839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err="1" smtClean="0">
                <a:solidFill>
                  <a:schemeClr val="tx1"/>
                </a:solidFill>
                <a:effectLst/>
                <a:latin typeface="+mn-lt"/>
                <a:ea typeface="+mn-ea"/>
                <a:cs typeface="+mn-cs"/>
              </a:rPr>
              <a:t>Hello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every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one</a:t>
            </a:r>
            <a:r>
              <a:rPr lang="nl-BE" sz="1200" kern="1200" dirty="0" smtClean="0">
                <a:solidFill>
                  <a:schemeClr val="tx1"/>
                </a:solidFill>
                <a:effectLst/>
                <a:latin typeface="+mn-lt"/>
                <a:ea typeface="+mn-ea"/>
                <a:cs typeface="+mn-cs"/>
              </a:rPr>
              <a:t> ! Information is </a:t>
            </a:r>
            <a:r>
              <a:rPr lang="nl-BE" sz="1200" kern="1200" dirty="0" err="1" smtClean="0">
                <a:solidFill>
                  <a:schemeClr val="tx1"/>
                </a:solidFill>
                <a:effectLst/>
                <a:latin typeface="+mn-lt"/>
                <a:ea typeface="+mn-ea"/>
                <a:cs typeface="+mn-cs"/>
              </a:rPr>
              <a:t>crucial</a:t>
            </a:r>
            <a:r>
              <a:rPr lang="nl-BE" sz="1200" kern="1200" dirty="0" smtClean="0">
                <a:solidFill>
                  <a:schemeClr val="tx1"/>
                </a:solidFill>
                <a:effectLst/>
                <a:latin typeface="+mn-lt"/>
                <a:ea typeface="+mn-ea"/>
                <a:cs typeface="+mn-cs"/>
              </a:rPr>
              <a:t> in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organization</a:t>
            </a:r>
            <a:r>
              <a:rPr lang="nl-BE" sz="1200" kern="1200" dirty="0" smtClean="0">
                <a:solidFill>
                  <a:schemeClr val="tx1"/>
                </a:solidFill>
                <a:effectLst/>
                <a:latin typeface="+mn-lt"/>
                <a:ea typeface="+mn-ea"/>
                <a:cs typeface="+mn-cs"/>
              </a:rPr>
              <a:t> of a </a:t>
            </a: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protection</a:t>
            </a:r>
            <a:r>
              <a:rPr lang="nl-BE" sz="1200" kern="1200" dirty="0" smtClean="0">
                <a:solidFill>
                  <a:schemeClr val="tx1"/>
                </a:solidFill>
                <a:effectLst/>
                <a:latin typeface="+mn-lt"/>
                <a:ea typeface="+mn-ea"/>
                <a:cs typeface="+mn-cs"/>
              </a:rPr>
              <a:t> system. </a:t>
            </a:r>
            <a:r>
              <a:rPr lang="nl-BE" sz="1200" kern="1200" dirty="0" err="1" smtClean="0">
                <a:solidFill>
                  <a:schemeClr val="tx1"/>
                </a:solidFill>
                <a:effectLst/>
                <a:latin typeface="+mn-lt"/>
                <a:ea typeface="+mn-ea"/>
                <a:cs typeface="+mn-cs"/>
              </a:rPr>
              <a:t>If</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you</a:t>
            </a:r>
            <a:r>
              <a:rPr lang="nl-BE" sz="1200" kern="1200" dirty="0" smtClean="0">
                <a:solidFill>
                  <a:schemeClr val="tx1"/>
                </a:solidFill>
                <a:effectLst/>
                <a:latin typeface="+mn-lt"/>
                <a:ea typeface="+mn-ea"/>
                <a:cs typeface="+mn-cs"/>
              </a:rPr>
              <a:t> do </a:t>
            </a:r>
            <a:r>
              <a:rPr lang="nl-BE" sz="1200" kern="1200" dirty="0" err="1" smtClean="0">
                <a:solidFill>
                  <a:schemeClr val="tx1"/>
                </a:solidFill>
                <a:effectLst/>
                <a:latin typeface="+mn-lt"/>
                <a:ea typeface="+mn-ea"/>
                <a:cs typeface="+mn-cs"/>
              </a:rPr>
              <a:t>not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know</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family or </a:t>
            </a:r>
            <a:r>
              <a:rPr lang="nl-BE" sz="1200" kern="1200" dirty="0" err="1" smtClean="0">
                <a:solidFill>
                  <a:schemeClr val="tx1"/>
                </a:solidFill>
                <a:effectLst/>
                <a:latin typeface="+mn-lt"/>
                <a:ea typeface="+mn-ea"/>
                <a:cs typeface="+mn-cs"/>
              </a:rPr>
              <a:t>income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situation</a:t>
            </a:r>
            <a:r>
              <a:rPr lang="nl-BE" sz="1200" kern="1200" dirty="0" smtClean="0">
                <a:solidFill>
                  <a:schemeClr val="tx1"/>
                </a:solidFill>
                <a:effectLst/>
                <a:latin typeface="+mn-lt"/>
                <a:ea typeface="+mn-ea"/>
                <a:cs typeface="+mn-cs"/>
              </a:rPr>
              <a:t> of a </a:t>
            </a:r>
            <a:r>
              <a:rPr lang="nl-BE" sz="1200" kern="1200" dirty="0" err="1" smtClean="0">
                <a:solidFill>
                  <a:schemeClr val="tx1"/>
                </a:solidFill>
                <a:effectLst/>
                <a:latin typeface="+mn-lt"/>
                <a:ea typeface="+mn-ea"/>
                <a:cs typeface="+mn-cs"/>
              </a:rPr>
              <a:t>socially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insured</a:t>
            </a:r>
            <a:r>
              <a:rPr lang="nl-BE" sz="1200" kern="1200" dirty="0" smtClean="0">
                <a:solidFill>
                  <a:schemeClr val="tx1"/>
                </a:solidFill>
                <a:effectLst/>
                <a:latin typeface="+mn-lt"/>
                <a:ea typeface="+mn-ea"/>
                <a:cs typeface="+mn-cs"/>
              </a:rPr>
              <a:t> person, </a:t>
            </a:r>
            <a:r>
              <a:rPr lang="nl-BE" sz="1200" kern="1200" dirty="0" err="1" smtClean="0">
                <a:solidFill>
                  <a:schemeClr val="tx1"/>
                </a:solidFill>
                <a:effectLst/>
                <a:latin typeface="+mn-lt"/>
                <a:ea typeface="+mn-ea"/>
                <a:cs typeface="+mn-cs"/>
              </a:rPr>
              <a:t>you</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cannot</a:t>
            </a:r>
            <a:r>
              <a:rPr lang="nl-BE" sz="1200" kern="1200" dirty="0" smtClean="0">
                <a:solidFill>
                  <a:schemeClr val="tx1"/>
                </a:solidFill>
                <a:effectLst/>
                <a:latin typeface="+mn-lt"/>
                <a:ea typeface="+mn-ea"/>
                <a:cs typeface="+mn-cs"/>
              </a:rPr>
              <a:t> design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deliver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protection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effectively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efficiently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That</a:t>
            </a:r>
            <a:r>
              <a:rPr lang="nl-BE" sz="1200" kern="1200" dirty="0" smtClean="0">
                <a:solidFill>
                  <a:schemeClr val="tx1"/>
                </a:solidFill>
                <a:effectLst/>
                <a:latin typeface="+mn-lt"/>
                <a:ea typeface="+mn-ea"/>
                <a:cs typeface="+mn-cs"/>
              </a:rPr>
              <a:t> is </a:t>
            </a:r>
            <a:r>
              <a:rPr lang="nl-BE" sz="1200" kern="1200" dirty="0" err="1" smtClean="0">
                <a:solidFill>
                  <a:schemeClr val="tx1"/>
                </a:solidFill>
                <a:effectLst/>
                <a:latin typeface="+mn-lt"/>
                <a:ea typeface="+mn-ea"/>
                <a:cs typeface="+mn-cs"/>
              </a:rPr>
              <a:t>why</a:t>
            </a:r>
            <a:r>
              <a:rPr lang="nl-BE" sz="1200" kern="1200" dirty="0" smtClean="0">
                <a:solidFill>
                  <a:schemeClr val="tx1"/>
                </a:solidFill>
                <a:effectLst/>
                <a:latin typeface="+mn-lt"/>
                <a:ea typeface="+mn-ea"/>
                <a:cs typeface="+mn-cs"/>
              </a:rPr>
              <a:t> sound information management is a </a:t>
            </a:r>
            <a:r>
              <a:rPr lang="nl-BE" sz="1200" kern="1200" dirty="0" err="1" smtClean="0">
                <a:solidFill>
                  <a:schemeClr val="tx1"/>
                </a:solidFill>
                <a:effectLst/>
                <a:latin typeface="+mn-lt"/>
                <a:ea typeface="+mn-ea"/>
                <a:cs typeface="+mn-cs"/>
              </a:rPr>
              <a:t>key</a:t>
            </a:r>
            <a:r>
              <a:rPr lang="nl-BE" sz="1200" kern="1200" dirty="0" smtClean="0">
                <a:solidFill>
                  <a:schemeClr val="tx1"/>
                </a:solidFill>
                <a:effectLst/>
                <a:latin typeface="+mn-lt"/>
                <a:ea typeface="+mn-ea"/>
                <a:cs typeface="+mn-cs"/>
              </a:rPr>
              <a:t> factor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a </a:t>
            </a:r>
            <a:r>
              <a:rPr lang="nl-BE" sz="1200" kern="1200" dirty="0" err="1" smtClean="0">
                <a:solidFill>
                  <a:schemeClr val="tx1"/>
                </a:solidFill>
                <a:effectLst/>
                <a:latin typeface="+mn-lt"/>
                <a:ea typeface="+mn-ea"/>
                <a:cs typeface="+mn-cs"/>
              </a:rPr>
              <a:t>frictionless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security.</a:t>
            </a:r>
          </a:p>
        </p:txBody>
      </p:sp>
      <p:sp>
        <p:nvSpPr>
          <p:cNvPr id="4" name="Slide Number Placeholder 3"/>
          <p:cNvSpPr>
            <a:spLocks noGrp="1"/>
          </p:cNvSpPr>
          <p:nvPr>
            <p:ph type="sldNum" sz="quarter" idx="10"/>
          </p:nvPr>
        </p:nvSpPr>
        <p:spPr/>
        <p:txBody>
          <a:bodyPr/>
          <a:lstStyle/>
          <a:p>
            <a:fld id="{5552CB37-1F2D-41FC-B879-2364470ACAA1}" type="slidenum">
              <a:rPr lang="en-GB" smtClean="0"/>
              <a:t>2</a:t>
            </a:fld>
            <a:endParaRPr lang="en-GB"/>
          </a:p>
        </p:txBody>
      </p:sp>
    </p:spTree>
    <p:extLst>
      <p:ext uri="{BB962C8B-B14F-4D97-AF65-F5344CB8AC3E}">
        <p14:creationId xmlns:p14="http://schemas.microsoft.com/office/powerpoint/2010/main" val="2564774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reliable</a:t>
            </a:r>
            <a:r>
              <a:rPr lang="nl-BE" sz="1200" kern="1200" dirty="0" smtClean="0">
                <a:solidFill>
                  <a:schemeClr val="tx1"/>
                </a:solidFill>
                <a:effectLst/>
                <a:latin typeface="+mn-lt"/>
                <a:ea typeface="+mn-ea"/>
                <a:cs typeface="+mn-cs"/>
              </a:rPr>
              <a:t>, secure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permanently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available</a:t>
            </a:r>
            <a:r>
              <a:rPr lang="nl-BE" sz="1200" kern="1200" dirty="0" smtClean="0">
                <a:solidFill>
                  <a:schemeClr val="tx1"/>
                </a:solidFill>
                <a:effectLst/>
                <a:latin typeface="+mn-lt"/>
                <a:ea typeface="+mn-ea"/>
                <a:cs typeface="+mn-cs"/>
              </a:rPr>
              <a:t> services </a:t>
            </a:r>
            <a:r>
              <a:rPr lang="nl-BE" sz="1200" kern="1200" dirty="0" err="1" smtClean="0">
                <a:solidFill>
                  <a:schemeClr val="tx1"/>
                </a:solidFill>
                <a:effectLst/>
                <a:latin typeface="+mn-lt"/>
                <a:ea typeface="+mn-ea"/>
                <a:cs typeface="+mn-cs"/>
              </a:rPr>
              <a:t>with</a:t>
            </a:r>
            <a:r>
              <a:rPr lang="nl-BE" sz="1200" kern="1200" dirty="0" smtClean="0">
                <a:solidFill>
                  <a:schemeClr val="tx1"/>
                </a:solidFill>
                <a:effectLst/>
                <a:latin typeface="+mn-lt"/>
                <a:ea typeface="+mn-ea"/>
                <a:cs typeface="+mn-cs"/>
              </a:rPr>
              <a:t> respect of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user’s</a:t>
            </a:r>
            <a:r>
              <a:rPr lang="nl-BE" sz="1200" kern="1200" dirty="0" smtClean="0">
                <a:solidFill>
                  <a:schemeClr val="tx1"/>
                </a:solidFill>
                <a:effectLst/>
                <a:latin typeface="+mn-lt"/>
                <a:ea typeface="+mn-ea"/>
                <a:cs typeface="+mn-cs"/>
              </a:rPr>
              <a:t> privacy</a:t>
            </a: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legal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certainty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legal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rules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that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promote</a:t>
            </a:r>
            <a:r>
              <a:rPr lang="nl-BE" sz="1200" kern="1200" dirty="0" smtClean="0">
                <a:solidFill>
                  <a:schemeClr val="tx1"/>
                </a:solidFill>
                <a:effectLst/>
                <a:latin typeface="+mn-lt"/>
                <a:ea typeface="+mn-ea"/>
                <a:cs typeface="+mn-cs"/>
              </a:rPr>
              <a:t> fair </a:t>
            </a:r>
            <a:r>
              <a:rPr lang="nl-BE" sz="1200" kern="1200" dirty="0" err="1" smtClean="0">
                <a:solidFill>
                  <a:schemeClr val="tx1"/>
                </a:solidFill>
                <a:effectLst/>
                <a:latin typeface="+mn-lt"/>
                <a:ea typeface="+mn-ea"/>
                <a:cs typeface="+mn-cs"/>
              </a:rPr>
              <a:t>competition</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11</a:t>
            </a:fld>
            <a:endParaRPr lang="en-GB"/>
          </a:p>
        </p:txBody>
      </p:sp>
    </p:spTree>
    <p:extLst>
      <p:ext uri="{BB962C8B-B14F-4D97-AF65-F5344CB8AC3E}">
        <p14:creationId xmlns:p14="http://schemas.microsoft.com/office/powerpoint/2010/main" val="3861850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b="1" kern="1200" dirty="0" smtClean="0">
                <a:solidFill>
                  <a:schemeClr val="tx1"/>
                </a:solidFill>
                <a:effectLst/>
                <a:latin typeface="+mn-lt"/>
                <a:ea typeface="+mn-ea"/>
                <a:cs typeface="+mn-cs"/>
              </a:rPr>
              <a:t>How </a:t>
            </a:r>
            <a:r>
              <a:rPr lang="nl-BE" sz="1200" b="1" kern="1200" dirty="0" err="1" smtClean="0">
                <a:solidFill>
                  <a:schemeClr val="tx1"/>
                </a:solidFill>
                <a:effectLst/>
                <a:latin typeface="+mn-lt"/>
                <a:ea typeface="+mn-ea"/>
                <a:cs typeface="+mn-cs"/>
              </a:rPr>
              <a:t>can</a:t>
            </a:r>
            <a:r>
              <a:rPr lang="nl-BE" sz="1200" b="1" kern="1200" dirty="0" smtClean="0">
                <a:solidFill>
                  <a:schemeClr val="tx1"/>
                </a:solidFill>
                <a:effectLst/>
                <a:latin typeface="+mn-lt"/>
                <a:ea typeface="+mn-ea"/>
                <a:cs typeface="+mn-cs"/>
              </a:rPr>
              <a:t> information management </a:t>
            </a:r>
            <a:r>
              <a:rPr lang="nl-BE" sz="1200" b="1" kern="1200" dirty="0" err="1" smtClean="0">
                <a:solidFill>
                  <a:schemeClr val="tx1"/>
                </a:solidFill>
                <a:effectLst/>
                <a:latin typeface="+mn-lt"/>
                <a:ea typeface="+mn-ea"/>
                <a:cs typeface="+mn-cs"/>
              </a:rPr>
              <a:t>and</a:t>
            </a:r>
            <a:r>
              <a:rPr lang="nl-BE" sz="1200" b="1" kern="1200" dirty="0" smtClean="0">
                <a:solidFill>
                  <a:schemeClr val="tx1"/>
                </a:solidFill>
                <a:effectLst/>
                <a:latin typeface="+mn-lt"/>
                <a:ea typeface="+mn-ea"/>
                <a:cs typeface="+mn-cs"/>
              </a:rPr>
              <a:t> ICT help </a:t>
            </a:r>
            <a:r>
              <a:rPr lang="nl-BE" sz="1200" b="1" kern="1200" dirty="0" err="1" smtClean="0">
                <a:solidFill>
                  <a:schemeClr val="tx1"/>
                </a:solidFill>
                <a:effectLst/>
                <a:latin typeface="+mn-lt"/>
                <a:ea typeface="+mn-ea"/>
                <a:cs typeface="+mn-cs"/>
              </a:rPr>
              <a:t>us</a:t>
            </a:r>
            <a:r>
              <a:rPr lang="nl-BE" sz="1200" b="1" kern="1200" dirty="0" smtClean="0">
                <a:solidFill>
                  <a:schemeClr val="tx1"/>
                </a:solidFill>
                <a:effectLst/>
                <a:latin typeface="+mn-lt"/>
                <a:ea typeface="+mn-ea"/>
                <a:cs typeface="+mn-cs"/>
              </a:rPr>
              <a:t> </a:t>
            </a:r>
            <a:r>
              <a:rPr lang="nl-BE" sz="1200" b="1" kern="1200" dirty="0" err="1" smtClean="0">
                <a:solidFill>
                  <a:schemeClr val="tx1"/>
                </a:solidFill>
                <a:effectLst/>
                <a:latin typeface="+mn-lt"/>
                <a:ea typeface="+mn-ea"/>
                <a:cs typeface="+mn-cs"/>
              </a:rPr>
              <a:t>to</a:t>
            </a:r>
            <a:r>
              <a:rPr lang="nl-BE" sz="1200" b="1" kern="1200" dirty="0" smtClean="0">
                <a:solidFill>
                  <a:schemeClr val="tx1"/>
                </a:solidFill>
                <a:effectLst/>
                <a:latin typeface="+mn-lt"/>
                <a:ea typeface="+mn-ea"/>
                <a:cs typeface="+mn-cs"/>
              </a:rPr>
              <a:t> meet </a:t>
            </a:r>
            <a:r>
              <a:rPr lang="nl-BE" sz="1200" b="1" kern="1200" dirty="0" err="1" smtClean="0">
                <a:solidFill>
                  <a:schemeClr val="tx1"/>
                </a:solidFill>
                <a:effectLst/>
                <a:latin typeface="+mn-lt"/>
                <a:ea typeface="+mn-ea"/>
                <a:cs typeface="+mn-cs"/>
              </a:rPr>
              <a:t>those</a:t>
            </a:r>
            <a:r>
              <a:rPr lang="nl-BE" sz="1200" b="1" kern="1200" dirty="0" smtClean="0">
                <a:solidFill>
                  <a:schemeClr val="tx1"/>
                </a:solidFill>
                <a:effectLst/>
                <a:latin typeface="+mn-lt"/>
                <a:ea typeface="+mn-ea"/>
                <a:cs typeface="+mn-cs"/>
              </a:rPr>
              <a:t> </a:t>
            </a:r>
            <a:r>
              <a:rPr lang="nl-BE" sz="1200" b="1" kern="1200" dirty="0" err="1" smtClean="0">
                <a:solidFill>
                  <a:schemeClr val="tx1"/>
                </a:solidFill>
                <a:effectLst/>
                <a:latin typeface="+mn-lt"/>
                <a:ea typeface="+mn-ea"/>
                <a:cs typeface="+mn-cs"/>
              </a:rPr>
              <a:t>expectations</a:t>
            </a:r>
            <a:r>
              <a:rPr lang="nl-BE" sz="1200" b="1" kern="1200" dirty="0" smtClean="0">
                <a:solidFill>
                  <a:schemeClr val="tx1"/>
                </a:solidFill>
                <a:effectLst/>
                <a:latin typeface="+mn-lt"/>
                <a:ea typeface="+mn-ea"/>
                <a:cs typeface="+mn-cs"/>
              </a:rPr>
              <a:t> ?</a:t>
            </a:r>
            <a:endParaRPr lang="nl-BE"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12</a:t>
            </a:fld>
            <a:endParaRPr lang="en-GB"/>
          </a:p>
        </p:txBody>
      </p:sp>
    </p:spTree>
    <p:extLst>
      <p:ext uri="{BB962C8B-B14F-4D97-AF65-F5344CB8AC3E}">
        <p14:creationId xmlns:p14="http://schemas.microsoft.com/office/powerpoint/2010/main" val="889637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nl-BE" sz="1200" b="1" kern="1200" dirty="0" smtClean="0">
                <a:solidFill>
                  <a:schemeClr val="tx1"/>
                </a:solidFill>
                <a:effectLst/>
                <a:latin typeface="+mn-lt"/>
                <a:ea typeface="+mn-ea"/>
                <a:cs typeface="+mn-cs"/>
              </a:rPr>
              <a:t>1. Common </a:t>
            </a:r>
            <a:r>
              <a:rPr lang="nl-BE" sz="1200" b="1" kern="1200" dirty="0" err="1" smtClean="0">
                <a:solidFill>
                  <a:schemeClr val="tx1"/>
                </a:solidFill>
                <a:effectLst/>
                <a:latin typeface="+mn-lt"/>
                <a:ea typeface="+mn-ea"/>
                <a:cs typeface="+mn-cs"/>
              </a:rPr>
              <a:t>vision</a:t>
            </a:r>
            <a:r>
              <a:rPr lang="nl-BE" sz="1200" b="1" kern="1200" dirty="0" smtClean="0">
                <a:solidFill>
                  <a:schemeClr val="tx1"/>
                </a:solidFill>
                <a:effectLst/>
                <a:latin typeface="+mn-lt"/>
                <a:ea typeface="+mn-ea"/>
                <a:cs typeface="+mn-cs"/>
              </a:rPr>
              <a:t>, trust </a:t>
            </a:r>
            <a:r>
              <a:rPr lang="nl-BE" sz="1200" b="1" kern="1200" dirty="0" err="1" smtClean="0">
                <a:solidFill>
                  <a:schemeClr val="tx1"/>
                </a:solidFill>
                <a:effectLst/>
                <a:latin typeface="+mn-lt"/>
                <a:ea typeface="+mn-ea"/>
                <a:cs typeface="+mn-cs"/>
              </a:rPr>
              <a:t>and</a:t>
            </a:r>
            <a:r>
              <a:rPr lang="nl-BE" sz="1200" b="1" kern="1200" dirty="0" smtClean="0">
                <a:solidFill>
                  <a:schemeClr val="tx1"/>
                </a:solidFill>
                <a:effectLst/>
                <a:latin typeface="+mn-lt"/>
                <a:ea typeface="+mn-ea"/>
                <a:cs typeface="+mn-cs"/>
              </a:rPr>
              <a:t> </a:t>
            </a:r>
            <a:r>
              <a:rPr lang="nl-BE" sz="1200" b="1" kern="1200" dirty="0" err="1" smtClean="0">
                <a:solidFill>
                  <a:schemeClr val="tx1"/>
                </a:solidFill>
                <a:effectLst/>
                <a:latin typeface="+mn-lt"/>
                <a:ea typeface="+mn-ea"/>
                <a:cs typeface="+mn-cs"/>
              </a:rPr>
              <a:t>co-operation</a:t>
            </a:r>
            <a:endParaRPr lang="nl-BE"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common </a:t>
            </a:r>
            <a:r>
              <a:rPr lang="nl-BE" sz="1200" kern="1200" dirty="0" err="1" smtClean="0">
                <a:solidFill>
                  <a:schemeClr val="tx1"/>
                </a:solidFill>
                <a:effectLst/>
                <a:latin typeface="+mn-lt"/>
                <a:ea typeface="+mn-ea"/>
                <a:cs typeface="+mn-cs"/>
              </a:rPr>
              <a:t>vision</a:t>
            </a:r>
            <a:r>
              <a:rPr lang="nl-BE" sz="1200" kern="1200" dirty="0" smtClean="0">
                <a:solidFill>
                  <a:schemeClr val="tx1"/>
                </a:solidFill>
                <a:effectLst/>
                <a:latin typeface="+mn-lt"/>
                <a:ea typeface="+mn-ea"/>
                <a:cs typeface="+mn-cs"/>
              </a:rPr>
              <a:t> on </a:t>
            </a:r>
            <a:r>
              <a:rPr lang="nl-BE" sz="1200" kern="1200" dirty="0" err="1" smtClean="0">
                <a:solidFill>
                  <a:schemeClr val="tx1"/>
                </a:solidFill>
                <a:effectLst/>
                <a:latin typeface="+mn-lt"/>
                <a:ea typeface="+mn-ea"/>
                <a:cs typeface="+mn-cs"/>
              </a:rPr>
              <a:t>electronic</a:t>
            </a:r>
            <a:r>
              <a:rPr lang="nl-BE" sz="1200" kern="1200" dirty="0" smtClean="0">
                <a:solidFill>
                  <a:schemeClr val="tx1"/>
                </a:solidFill>
                <a:effectLst/>
                <a:latin typeface="+mn-lt"/>
                <a:ea typeface="+mn-ea"/>
                <a:cs typeface="+mn-cs"/>
              </a:rPr>
              <a:t> service delivery, information management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information security </a:t>
            </a:r>
            <a:r>
              <a:rPr lang="nl-BE" sz="1200" kern="1200" dirty="0" err="1" smtClean="0">
                <a:solidFill>
                  <a:schemeClr val="tx1"/>
                </a:solidFill>
                <a:effectLst/>
                <a:latin typeface="+mn-lt"/>
                <a:ea typeface="+mn-ea"/>
                <a:cs typeface="+mn-cs"/>
              </a:rPr>
              <a:t>between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all</a:t>
            </a:r>
            <a:r>
              <a:rPr lang="nl-BE" sz="1200" kern="1200" dirty="0" smtClean="0">
                <a:solidFill>
                  <a:schemeClr val="tx1"/>
                </a:solidFill>
                <a:effectLst/>
                <a:latin typeface="+mn-lt"/>
                <a:ea typeface="+mn-ea"/>
                <a:cs typeface="+mn-cs"/>
              </a:rPr>
              <a:t> stakeholders</a:t>
            </a: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co-operation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based</a:t>
            </a:r>
            <a:r>
              <a:rPr lang="nl-BE" sz="1200" kern="1200" dirty="0" smtClean="0">
                <a:solidFill>
                  <a:schemeClr val="tx1"/>
                </a:solidFill>
                <a:effectLst/>
                <a:latin typeface="+mn-lt"/>
                <a:ea typeface="+mn-ea"/>
                <a:cs typeface="+mn-cs"/>
              </a:rPr>
              <a:t> on </a:t>
            </a:r>
            <a:r>
              <a:rPr lang="nl-BE" sz="1200" kern="1200" dirty="0" err="1" smtClean="0">
                <a:solidFill>
                  <a:schemeClr val="tx1"/>
                </a:solidFill>
                <a:effectLst/>
                <a:latin typeface="+mn-lt"/>
                <a:ea typeface="+mn-ea"/>
                <a:cs typeface="+mn-cs"/>
              </a:rPr>
              <a:t>task</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sharing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rather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than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centralization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continuous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detection</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opportunities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synergy</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13</a:t>
            </a:fld>
            <a:endParaRPr lang="en-GB"/>
          </a:p>
        </p:txBody>
      </p:sp>
    </p:spTree>
    <p:extLst>
      <p:ext uri="{BB962C8B-B14F-4D97-AF65-F5344CB8AC3E}">
        <p14:creationId xmlns:p14="http://schemas.microsoft.com/office/powerpoint/2010/main" val="624312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examples</a:t>
            </a:r>
            <a:r>
              <a:rPr lang="nl-BE" sz="1200" kern="1200" dirty="0" smtClean="0">
                <a:solidFill>
                  <a:schemeClr val="tx1"/>
                </a:solidFill>
                <a:effectLst/>
                <a:latin typeface="+mn-lt"/>
                <a:ea typeface="+mn-ea"/>
                <a:cs typeface="+mn-cs"/>
              </a:rPr>
              <a:t> of common </a:t>
            </a:r>
            <a:r>
              <a:rPr lang="nl-BE" sz="1200" kern="1200" dirty="0" err="1" smtClean="0">
                <a:solidFill>
                  <a:schemeClr val="tx1"/>
                </a:solidFill>
                <a:effectLst/>
                <a:latin typeface="+mn-lt"/>
                <a:ea typeface="+mn-ea"/>
                <a:cs typeface="+mn-cs"/>
              </a:rPr>
              <a:t>principles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regarding</a:t>
            </a:r>
            <a:r>
              <a:rPr lang="nl-BE" sz="1200" kern="1200" dirty="0" smtClean="0">
                <a:solidFill>
                  <a:schemeClr val="tx1"/>
                </a:solidFill>
                <a:effectLst/>
                <a:latin typeface="+mn-lt"/>
                <a:ea typeface="+mn-ea"/>
                <a:cs typeface="+mn-cs"/>
              </a:rPr>
              <a:t> information management</a:t>
            </a:r>
          </a:p>
          <a:p>
            <a:pPr marL="628650" lvl="1" indent="-171450">
              <a:buFont typeface="Arial" panose="020B0604020202020204" pitchFamily="34" charset="0"/>
              <a:buChar char="•"/>
            </a:pPr>
            <a:r>
              <a:rPr lang="nl-BE" sz="1200" kern="1200" dirty="0" err="1" smtClean="0">
                <a:solidFill>
                  <a:schemeClr val="tx1"/>
                </a:solidFill>
                <a:effectLst/>
                <a:latin typeface="+mn-lt"/>
                <a:ea typeface="+mn-ea"/>
                <a:cs typeface="+mn-cs"/>
              </a:rPr>
              <a:t>only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once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collection</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factual</a:t>
            </a:r>
            <a:r>
              <a:rPr lang="nl-BE" sz="1200" kern="1200" dirty="0" smtClean="0">
                <a:solidFill>
                  <a:schemeClr val="tx1"/>
                </a:solidFill>
                <a:effectLst/>
                <a:latin typeface="+mn-lt"/>
                <a:ea typeface="+mn-ea"/>
                <a:cs typeface="+mn-cs"/>
              </a:rPr>
              <a:t> data</a:t>
            </a:r>
          </a:p>
          <a:p>
            <a:pPr marL="628650" lvl="1" indent="-171450">
              <a:buFont typeface="Arial" panose="020B0604020202020204" pitchFamily="34" charset="0"/>
              <a:buChar char="•"/>
            </a:pPr>
            <a:r>
              <a:rPr lang="nl-BE" sz="1200" kern="1200" dirty="0" smtClean="0">
                <a:solidFill>
                  <a:schemeClr val="tx1"/>
                </a:solidFill>
                <a:effectLst/>
                <a:latin typeface="+mn-lt"/>
                <a:ea typeface="+mn-ea"/>
                <a:cs typeface="+mn-cs"/>
              </a:rPr>
              <a:t>data </a:t>
            </a:r>
            <a:r>
              <a:rPr lang="nl-BE" sz="1200" kern="1200" dirty="0" err="1" smtClean="0">
                <a:solidFill>
                  <a:schemeClr val="tx1"/>
                </a:solidFill>
                <a:effectLst/>
                <a:latin typeface="+mn-lt"/>
                <a:ea typeface="+mn-ea"/>
                <a:cs typeface="+mn-cs"/>
              </a:rPr>
              <a:t>quality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guarantees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14</a:t>
            </a:fld>
            <a:endParaRPr lang="en-GB"/>
          </a:p>
        </p:txBody>
      </p:sp>
    </p:spTree>
    <p:extLst>
      <p:ext uri="{BB962C8B-B14F-4D97-AF65-F5344CB8AC3E}">
        <p14:creationId xmlns:p14="http://schemas.microsoft.com/office/powerpoint/2010/main" val="407372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nl-BE" sz="1200" kern="1200" dirty="0" err="1" smtClean="0">
                <a:solidFill>
                  <a:schemeClr val="tx1"/>
                </a:solidFill>
                <a:effectLst/>
                <a:latin typeface="+mn-lt"/>
                <a:ea typeface="+mn-ea"/>
                <a:cs typeface="+mn-cs"/>
              </a:rPr>
              <a:t>multifunctional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use</a:t>
            </a:r>
            <a:r>
              <a:rPr lang="nl-BE" sz="1200" kern="1200" dirty="0" smtClean="0">
                <a:solidFill>
                  <a:schemeClr val="tx1"/>
                </a:solidFill>
                <a:effectLst/>
                <a:latin typeface="+mn-lt"/>
                <a:ea typeface="+mn-ea"/>
                <a:cs typeface="+mn-cs"/>
              </a:rPr>
              <a:t> of data</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15</a:t>
            </a:fld>
            <a:endParaRPr lang="en-GB"/>
          </a:p>
        </p:txBody>
      </p:sp>
    </p:spTree>
    <p:extLst>
      <p:ext uri="{BB962C8B-B14F-4D97-AF65-F5344CB8AC3E}">
        <p14:creationId xmlns:p14="http://schemas.microsoft.com/office/powerpoint/2010/main" val="2403889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nl-BE" sz="1200" kern="1200" dirty="0" err="1" smtClean="0">
                <a:solidFill>
                  <a:schemeClr val="tx1"/>
                </a:solidFill>
                <a:effectLst/>
                <a:latin typeface="+mn-lt"/>
                <a:ea typeface="+mn-ea"/>
                <a:cs typeface="+mn-cs"/>
              </a:rPr>
              <a:t>reengineering</a:t>
            </a:r>
            <a:r>
              <a:rPr lang="nl-BE" sz="1200" kern="1200" dirty="0" smtClean="0">
                <a:solidFill>
                  <a:schemeClr val="tx1"/>
                </a:solidFill>
                <a:effectLst/>
                <a:latin typeface="+mn-lt"/>
                <a:ea typeface="+mn-ea"/>
                <a:cs typeface="+mn-cs"/>
              </a:rPr>
              <a:t> of business </a:t>
            </a:r>
            <a:r>
              <a:rPr lang="nl-BE" sz="1200" kern="1200" dirty="0" err="1" smtClean="0">
                <a:solidFill>
                  <a:schemeClr val="tx1"/>
                </a:solidFill>
                <a:effectLst/>
                <a:latin typeface="+mn-lt"/>
                <a:ea typeface="+mn-ea"/>
                <a:cs typeface="+mn-cs"/>
              </a:rPr>
              <a:t>processes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16</a:t>
            </a:fld>
            <a:endParaRPr lang="en-GB"/>
          </a:p>
        </p:txBody>
      </p:sp>
    </p:spTree>
    <p:extLst>
      <p:ext uri="{BB962C8B-B14F-4D97-AF65-F5344CB8AC3E}">
        <p14:creationId xmlns:p14="http://schemas.microsoft.com/office/powerpoint/2010/main" val="3629493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kern="1200" dirty="0" err="1" smtClean="0">
                <a:solidFill>
                  <a:schemeClr val="tx1"/>
                </a:solidFill>
                <a:effectLst/>
                <a:latin typeface="+mn-lt"/>
                <a:ea typeface="+mn-ea"/>
                <a:cs typeface="+mn-cs"/>
              </a:rPr>
              <a:t>authentic</a:t>
            </a:r>
            <a:r>
              <a:rPr lang="nl-BE" sz="1200" kern="1200" dirty="0" smtClean="0">
                <a:solidFill>
                  <a:schemeClr val="tx1"/>
                </a:solidFill>
                <a:effectLst/>
                <a:latin typeface="+mn-lt"/>
                <a:ea typeface="+mn-ea"/>
                <a:cs typeface="+mn-cs"/>
              </a:rPr>
              <a:t> sources</a:t>
            </a:r>
          </a:p>
        </p:txBody>
      </p:sp>
      <p:sp>
        <p:nvSpPr>
          <p:cNvPr id="4" name="Slide Number Placeholder 3"/>
          <p:cNvSpPr>
            <a:spLocks noGrp="1"/>
          </p:cNvSpPr>
          <p:nvPr>
            <p:ph type="sldNum" sz="quarter" idx="10"/>
          </p:nvPr>
        </p:nvSpPr>
        <p:spPr/>
        <p:txBody>
          <a:bodyPr/>
          <a:lstStyle/>
          <a:p>
            <a:fld id="{5552CB37-1F2D-41FC-B879-2364470ACAA1}" type="slidenum">
              <a:rPr lang="en-GB" smtClean="0"/>
              <a:t>17</a:t>
            </a:fld>
            <a:endParaRPr lang="en-GB"/>
          </a:p>
        </p:txBody>
      </p:sp>
    </p:spTree>
    <p:extLst>
      <p:ext uri="{BB962C8B-B14F-4D97-AF65-F5344CB8AC3E}">
        <p14:creationId xmlns:p14="http://schemas.microsoft.com/office/powerpoint/2010/main" val="1661992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avoiding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loss</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confidence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due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information security </a:t>
            </a:r>
            <a:r>
              <a:rPr lang="nl-BE" sz="1200" kern="1200" dirty="0" err="1" smtClean="0">
                <a:solidFill>
                  <a:schemeClr val="tx1"/>
                </a:solidFill>
                <a:effectLst/>
                <a:latin typeface="+mn-lt"/>
                <a:ea typeface="+mn-ea"/>
                <a:cs typeface="+mn-cs"/>
              </a:rPr>
              <a:t>incidents</a:t>
            </a:r>
            <a:endParaRPr lang="nl-BE"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security, availability, integrity and confidentiality of information is ensured by integrated structural, institutional, organizational, legal (GDPR), HR, technical and other security measures according to agreed policies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18</a:t>
            </a:fld>
            <a:endParaRPr lang="en-GB"/>
          </a:p>
        </p:txBody>
      </p:sp>
    </p:spTree>
    <p:extLst>
      <p:ext uri="{BB962C8B-B14F-4D97-AF65-F5344CB8AC3E}">
        <p14:creationId xmlns:p14="http://schemas.microsoft.com/office/powerpoint/2010/main" val="4099823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access authorization to personal information is granted by an independent Information Security </a:t>
            </a:r>
            <a:r>
              <a:rPr lang="en-GB" sz="1200" kern="1200" dirty="0" err="1" smtClean="0">
                <a:solidFill>
                  <a:schemeClr val="tx1"/>
                </a:solidFill>
                <a:effectLst/>
                <a:latin typeface="+mn-lt"/>
                <a:ea typeface="+mn-ea"/>
                <a:cs typeface="+mn-cs"/>
              </a:rPr>
              <a:t>Comittee</a:t>
            </a:r>
            <a:r>
              <a:rPr lang="en-GB" sz="1200" kern="1200" dirty="0" smtClean="0">
                <a:solidFill>
                  <a:schemeClr val="tx1"/>
                </a:solidFill>
                <a:effectLst/>
                <a:latin typeface="+mn-lt"/>
                <a:ea typeface="+mn-ea"/>
                <a:cs typeface="+mn-cs"/>
              </a:rPr>
              <a:t>, designated by Parliament, after having checked whether the access conditions are met</a:t>
            </a:r>
            <a:endParaRPr lang="nl-BE"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the access authorizations are public</a:t>
            </a:r>
            <a:endParaRPr lang="nl-BE"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every actual electronic exchange of personal information has to pass an independent trusted third party (TTP) and is preventively checked on compliance with the existing access authorizations by that TTP</a:t>
            </a:r>
            <a:endParaRPr lang="nl-BE"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nl-BE" sz="1200" kern="1200" dirty="0" smtClean="0">
                <a:solidFill>
                  <a:schemeClr val="tx1"/>
                </a:solidFill>
                <a:effectLst/>
                <a:latin typeface="+mn-lt"/>
                <a:ea typeface="+mn-ea"/>
                <a:cs typeface="+mn-cs"/>
              </a:rPr>
              <a:t>e</a:t>
            </a:r>
            <a:r>
              <a:rPr lang="en-GB" sz="1200" kern="1200" dirty="0" smtClean="0">
                <a:solidFill>
                  <a:schemeClr val="tx1"/>
                </a:solidFill>
                <a:effectLst/>
                <a:latin typeface="+mn-lt"/>
                <a:ea typeface="+mn-ea"/>
                <a:cs typeface="+mn-cs"/>
              </a:rPr>
              <a:t>very actual electronic exchange of personal information is logged, to be able to trace possible abuse afterwards</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long</a:t>
            </a:r>
            <a:r>
              <a:rPr lang="en-GB" sz="1200" kern="1200" dirty="0" smtClean="0">
                <a:solidFill>
                  <a:schemeClr val="tx1"/>
                </a:solidFill>
                <a:effectLst/>
                <a:latin typeface="+mn-lt"/>
                <a:ea typeface="+mn-ea"/>
                <a:cs typeface="+mn-cs"/>
              </a:rPr>
              <a:t> term vision combined with continuous delivery of new services (agile development)</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19</a:t>
            </a:fld>
            <a:endParaRPr lang="en-GB"/>
          </a:p>
        </p:txBody>
      </p:sp>
    </p:spTree>
    <p:extLst>
      <p:ext uri="{BB962C8B-B14F-4D97-AF65-F5344CB8AC3E}">
        <p14:creationId xmlns:p14="http://schemas.microsoft.com/office/powerpoint/2010/main" val="3901677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paying attention to computer literacy of collaborators and users</a:t>
            </a: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20</a:t>
            </a:fld>
            <a:endParaRPr lang="en-GB"/>
          </a:p>
        </p:txBody>
      </p:sp>
    </p:spTree>
    <p:extLst>
      <p:ext uri="{BB962C8B-B14F-4D97-AF65-F5344CB8AC3E}">
        <p14:creationId xmlns:p14="http://schemas.microsoft.com/office/powerpoint/2010/main" val="17383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effective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protection</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avoid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combat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fraud</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appropriate</a:t>
            </a:r>
            <a:r>
              <a:rPr lang="nl-BE" sz="1200" kern="1200" dirty="0" smtClean="0">
                <a:solidFill>
                  <a:schemeClr val="tx1"/>
                </a:solidFill>
                <a:effectLst/>
                <a:latin typeface="+mn-lt"/>
                <a:ea typeface="+mn-ea"/>
                <a:cs typeface="+mn-cs"/>
              </a:rPr>
              <a:t> policy support</a:t>
            </a:r>
          </a:p>
        </p:txBody>
      </p:sp>
      <p:sp>
        <p:nvSpPr>
          <p:cNvPr id="4" name="Slide Number Placeholder 3"/>
          <p:cNvSpPr>
            <a:spLocks noGrp="1"/>
          </p:cNvSpPr>
          <p:nvPr>
            <p:ph type="sldNum" sz="quarter" idx="10"/>
          </p:nvPr>
        </p:nvSpPr>
        <p:spPr/>
        <p:txBody>
          <a:bodyPr/>
          <a:lstStyle/>
          <a:p>
            <a:fld id="{5552CB37-1F2D-41FC-B879-2364470ACAA1}" type="slidenum">
              <a:rPr lang="en-GB" smtClean="0"/>
              <a:t>3</a:t>
            </a:fld>
            <a:endParaRPr lang="en-GB"/>
          </a:p>
        </p:txBody>
      </p:sp>
    </p:spTree>
    <p:extLst>
      <p:ext uri="{BB962C8B-B14F-4D97-AF65-F5344CB8AC3E}">
        <p14:creationId xmlns:p14="http://schemas.microsoft.com/office/powerpoint/2010/main" val="2690986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nl-BE" sz="1200" b="1" kern="1200" dirty="0" smtClean="0">
                <a:solidFill>
                  <a:schemeClr val="tx1"/>
                </a:solidFill>
                <a:effectLst/>
                <a:latin typeface="+mn-lt"/>
                <a:ea typeface="+mn-ea"/>
                <a:cs typeface="+mn-cs"/>
              </a:rPr>
              <a:t>2.</a:t>
            </a:r>
            <a:r>
              <a:rPr lang="nl-BE" sz="1200" b="1" kern="1200" baseline="0" dirty="0" smtClean="0">
                <a:solidFill>
                  <a:schemeClr val="tx1"/>
                </a:solidFill>
                <a:effectLst/>
                <a:latin typeface="+mn-lt"/>
                <a:ea typeface="+mn-ea"/>
                <a:cs typeface="+mn-cs"/>
              </a:rPr>
              <a:t> </a:t>
            </a:r>
            <a:r>
              <a:rPr lang="nl-BE" sz="1200" b="1" kern="1200" dirty="0" err="1" smtClean="0">
                <a:solidFill>
                  <a:schemeClr val="tx1"/>
                </a:solidFill>
                <a:effectLst/>
                <a:latin typeface="+mn-lt"/>
                <a:ea typeface="+mn-ea"/>
                <a:cs typeface="+mn-cs"/>
              </a:rPr>
              <a:t>Appropriate</a:t>
            </a:r>
            <a:r>
              <a:rPr lang="nl-BE" sz="1200" b="1" kern="1200" dirty="0" smtClean="0">
                <a:solidFill>
                  <a:schemeClr val="tx1"/>
                </a:solidFill>
                <a:effectLst/>
                <a:latin typeface="+mn-lt"/>
                <a:ea typeface="+mn-ea"/>
                <a:cs typeface="+mn-cs"/>
              </a:rPr>
              <a:t> corporate culture</a:t>
            </a: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from</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hierarchy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participation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communities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team </a:t>
            </a:r>
            <a:r>
              <a:rPr lang="nl-BE" sz="1200" kern="1200" dirty="0" err="1" smtClean="0">
                <a:solidFill>
                  <a:schemeClr val="tx1"/>
                </a:solidFill>
                <a:effectLst/>
                <a:latin typeface="+mn-lt"/>
                <a:ea typeface="+mn-ea"/>
                <a:cs typeface="+mn-cs"/>
              </a:rPr>
              <a:t>work</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in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first </a:t>
            </a:r>
            <a:r>
              <a:rPr lang="nl-BE" sz="1200" kern="1200" dirty="0" err="1" smtClean="0">
                <a:solidFill>
                  <a:schemeClr val="tx1"/>
                </a:solidFill>
                <a:effectLst/>
                <a:latin typeface="+mn-lt"/>
                <a:ea typeface="+mn-ea"/>
                <a:cs typeface="+mn-cs"/>
              </a:rPr>
              <a:t>place</a:t>
            </a:r>
            <a:r>
              <a:rPr lang="nl-BE" sz="1200" kern="1200" dirty="0" smtClean="0">
                <a:solidFill>
                  <a:schemeClr val="tx1"/>
                </a:solidFill>
                <a:effectLst/>
                <a:latin typeface="+mn-lt"/>
                <a:ea typeface="+mn-ea"/>
                <a:cs typeface="+mn-cs"/>
              </a:rPr>
              <a:t> meeting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needs</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customer, </a:t>
            </a:r>
            <a:r>
              <a:rPr lang="nl-BE" sz="1200" kern="1200" dirty="0" err="1" smtClean="0">
                <a:solidFill>
                  <a:schemeClr val="tx1"/>
                </a:solidFill>
                <a:effectLst/>
                <a:latin typeface="+mn-lt"/>
                <a:ea typeface="+mn-ea"/>
                <a:cs typeface="+mn-cs"/>
              </a:rPr>
              <a:t>not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security </a:t>
            </a:r>
            <a:r>
              <a:rPr lang="nl-BE" sz="1200" kern="1200" dirty="0" err="1" smtClean="0">
                <a:solidFill>
                  <a:schemeClr val="tx1"/>
                </a:solidFill>
                <a:effectLst/>
                <a:latin typeface="+mn-lt"/>
                <a:ea typeface="+mn-ea"/>
                <a:cs typeface="+mn-cs"/>
              </a:rPr>
              <a:t>institutions</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rewarding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entrepreneurship</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ex post </a:t>
            </a:r>
            <a:r>
              <a:rPr lang="nl-BE" sz="1200" kern="1200" dirty="0" err="1" smtClean="0">
                <a:solidFill>
                  <a:schemeClr val="tx1"/>
                </a:solidFill>
                <a:effectLst/>
                <a:latin typeface="+mn-lt"/>
                <a:ea typeface="+mn-ea"/>
                <a:cs typeface="+mn-cs"/>
              </a:rPr>
              <a:t>evaluation</a:t>
            </a:r>
            <a:r>
              <a:rPr lang="nl-BE" sz="1200" kern="1200" dirty="0" smtClean="0">
                <a:solidFill>
                  <a:schemeClr val="tx1"/>
                </a:solidFill>
                <a:effectLst/>
                <a:latin typeface="+mn-lt"/>
                <a:ea typeface="+mn-ea"/>
                <a:cs typeface="+mn-cs"/>
              </a:rPr>
              <a:t> on output, </a:t>
            </a:r>
            <a:r>
              <a:rPr lang="nl-BE" sz="1200" kern="1200" dirty="0" err="1" smtClean="0">
                <a:solidFill>
                  <a:schemeClr val="tx1"/>
                </a:solidFill>
                <a:effectLst/>
                <a:latin typeface="+mn-lt"/>
                <a:ea typeface="+mn-ea"/>
                <a:cs typeface="+mn-cs"/>
              </a:rPr>
              <a:t>not</a:t>
            </a:r>
            <a:r>
              <a:rPr lang="nl-BE" sz="1200" kern="1200" dirty="0" smtClean="0">
                <a:solidFill>
                  <a:schemeClr val="tx1"/>
                </a:solidFill>
                <a:effectLst/>
                <a:latin typeface="+mn-lt"/>
                <a:ea typeface="+mn-ea"/>
                <a:cs typeface="+mn-cs"/>
              </a:rPr>
              <a:t> ex ante control of </a:t>
            </a:r>
            <a:r>
              <a:rPr lang="nl-BE" sz="1200" kern="1200" dirty="0" err="1" smtClean="0">
                <a:solidFill>
                  <a:schemeClr val="tx1"/>
                </a:solidFill>
                <a:effectLst/>
                <a:latin typeface="+mn-lt"/>
                <a:ea typeface="+mn-ea"/>
                <a:cs typeface="+mn-cs"/>
              </a:rPr>
              <a:t>every</a:t>
            </a:r>
            <a:r>
              <a:rPr lang="nl-BE" sz="1200" kern="1200" dirty="0" smtClean="0">
                <a:solidFill>
                  <a:schemeClr val="tx1"/>
                </a:solidFill>
                <a:effectLst/>
                <a:latin typeface="+mn-lt"/>
                <a:ea typeface="+mn-ea"/>
                <a:cs typeface="+mn-cs"/>
              </a:rPr>
              <a:t> input</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21</a:t>
            </a:fld>
            <a:endParaRPr lang="en-GB"/>
          </a:p>
        </p:txBody>
      </p:sp>
    </p:spTree>
    <p:extLst>
      <p:ext uri="{BB962C8B-B14F-4D97-AF65-F5344CB8AC3E}">
        <p14:creationId xmlns:p14="http://schemas.microsoft.com/office/powerpoint/2010/main" val="3591776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r</a:t>
            </a:r>
            <a:r>
              <a:rPr lang="en-GB" sz="1200" kern="1200" dirty="0" err="1" smtClean="0">
                <a:solidFill>
                  <a:schemeClr val="tx1"/>
                </a:solidFill>
                <a:effectLst/>
                <a:latin typeface="+mn-lt"/>
                <a:ea typeface="+mn-ea"/>
                <a:cs typeface="+mn-cs"/>
              </a:rPr>
              <a:t>easoning</a:t>
            </a:r>
            <a:r>
              <a:rPr lang="en-GB" sz="1200" kern="1200" dirty="0" smtClean="0">
                <a:solidFill>
                  <a:schemeClr val="tx1"/>
                </a:solidFill>
                <a:effectLst/>
                <a:latin typeface="+mn-lt"/>
                <a:ea typeface="+mn-ea"/>
                <a:cs typeface="+mn-cs"/>
              </a:rPr>
              <a:t> in terms of added value for citizens and companies rather than in terms of legal competences</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focus on more efficient and effective service delivery and on cost control</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appropriate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balance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between</a:t>
            </a:r>
            <a:r>
              <a:rPr lang="nl-BE" sz="1200" kern="1200" dirty="0" smtClean="0">
                <a:solidFill>
                  <a:schemeClr val="tx1"/>
                </a:solidFill>
                <a:effectLst/>
                <a:latin typeface="+mn-lt"/>
                <a:ea typeface="+mn-ea"/>
                <a:cs typeface="+mn-cs"/>
              </a:rPr>
              <a:t> efficiency on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one</a:t>
            </a:r>
            <a:r>
              <a:rPr lang="nl-BE" sz="1200" kern="1200" dirty="0" smtClean="0">
                <a:solidFill>
                  <a:schemeClr val="tx1"/>
                </a:solidFill>
                <a:effectLst/>
                <a:latin typeface="+mn-lt"/>
                <a:ea typeface="+mn-ea"/>
                <a:cs typeface="+mn-cs"/>
              </a:rPr>
              <a:t> hand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information security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privacy </a:t>
            </a:r>
            <a:r>
              <a:rPr lang="nl-BE" sz="1200" kern="1200" dirty="0" err="1" smtClean="0">
                <a:solidFill>
                  <a:schemeClr val="tx1"/>
                </a:solidFill>
                <a:effectLst/>
                <a:latin typeface="+mn-lt"/>
                <a:ea typeface="+mn-ea"/>
                <a:cs typeface="+mn-cs"/>
              </a:rPr>
              <a:t>protection</a:t>
            </a:r>
            <a:r>
              <a:rPr lang="nl-BE" sz="1200" kern="1200" dirty="0" smtClean="0">
                <a:solidFill>
                  <a:schemeClr val="tx1"/>
                </a:solidFill>
                <a:effectLst/>
                <a:latin typeface="+mn-lt"/>
                <a:ea typeface="+mn-ea"/>
                <a:cs typeface="+mn-cs"/>
              </a:rPr>
              <a:t> on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other</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22</a:t>
            </a:fld>
            <a:endParaRPr lang="en-GB"/>
          </a:p>
        </p:txBody>
      </p:sp>
    </p:spTree>
    <p:extLst>
      <p:ext uri="{BB962C8B-B14F-4D97-AF65-F5344CB8AC3E}">
        <p14:creationId xmlns:p14="http://schemas.microsoft.com/office/powerpoint/2010/main" val="1721643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sufficient</a:t>
            </a:r>
            <a:r>
              <a:rPr lang="nl-BE" sz="1200" kern="1200" dirty="0" smtClean="0">
                <a:solidFill>
                  <a:schemeClr val="tx1"/>
                </a:solidFill>
                <a:effectLst/>
                <a:latin typeface="+mn-lt"/>
                <a:ea typeface="+mn-ea"/>
                <a:cs typeface="+mn-cs"/>
              </a:rPr>
              <a:t> financial means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permanent change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innovation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agreed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possibility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re-</a:t>
            </a:r>
            <a:r>
              <a:rPr lang="nl-BE" sz="1200" kern="1200" dirty="0" err="1" smtClean="0">
                <a:solidFill>
                  <a:schemeClr val="tx1"/>
                </a:solidFill>
                <a:effectLst/>
                <a:latin typeface="+mn-lt"/>
                <a:ea typeface="+mn-ea"/>
                <a:cs typeface="+mn-cs"/>
              </a:rPr>
              <a:t>invest</a:t>
            </a:r>
            <a:r>
              <a:rPr lang="nl-BE" sz="1200" kern="1200" dirty="0" smtClean="0">
                <a:solidFill>
                  <a:schemeClr val="tx1"/>
                </a:solidFill>
                <a:effectLst/>
                <a:latin typeface="+mn-lt"/>
                <a:ea typeface="+mn-ea"/>
                <a:cs typeface="+mn-cs"/>
              </a:rPr>
              <a:t> efficiency </a:t>
            </a:r>
            <a:r>
              <a:rPr lang="nl-BE" sz="1200" kern="1200" dirty="0" err="1" smtClean="0">
                <a:solidFill>
                  <a:schemeClr val="tx1"/>
                </a:solidFill>
                <a:effectLst/>
                <a:latin typeface="+mn-lt"/>
                <a:ea typeface="+mn-ea"/>
                <a:cs typeface="+mn-cs"/>
              </a:rPr>
              <a:t>gains</a:t>
            </a:r>
            <a:r>
              <a:rPr lang="nl-BE" sz="1200" kern="1200" dirty="0" smtClean="0">
                <a:solidFill>
                  <a:schemeClr val="tx1"/>
                </a:solidFill>
                <a:effectLst/>
                <a:latin typeface="+mn-lt"/>
                <a:ea typeface="+mn-ea"/>
                <a:cs typeface="+mn-cs"/>
              </a:rPr>
              <a:t> in </a:t>
            </a:r>
            <a:r>
              <a:rPr lang="nl-BE" sz="1200" kern="1200" dirty="0" err="1" smtClean="0">
                <a:solidFill>
                  <a:schemeClr val="tx1"/>
                </a:solidFill>
                <a:effectLst/>
                <a:latin typeface="+mn-lt"/>
                <a:ea typeface="+mn-ea"/>
                <a:cs typeface="+mn-cs"/>
              </a:rPr>
              <a:t>innovation</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23</a:t>
            </a:fld>
            <a:endParaRPr lang="en-GB"/>
          </a:p>
        </p:txBody>
      </p:sp>
    </p:spTree>
    <p:extLst>
      <p:ext uri="{BB962C8B-B14F-4D97-AF65-F5344CB8AC3E}">
        <p14:creationId xmlns:p14="http://schemas.microsoft.com/office/powerpoint/2010/main" val="2251114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nl-BE" sz="1200" b="1" kern="1200" dirty="0" smtClean="0">
                <a:solidFill>
                  <a:schemeClr val="tx1"/>
                </a:solidFill>
                <a:effectLst/>
                <a:latin typeface="+mn-lt"/>
                <a:ea typeface="+mn-ea"/>
                <a:cs typeface="+mn-cs"/>
              </a:rPr>
              <a:t>3. Solid ICT </a:t>
            </a:r>
            <a:r>
              <a:rPr lang="nl-BE" sz="1200" b="1" kern="1200" dirty="0" err="1" smtClean="0">
                <a:solidFill>
                  <a:schemeClr val="tx1"/>
                </a:solidFill>
                <a:effectLst/>
                <a:latin typeface="+mn-lt"/>
                <a:ea typeface="+mn-ea"/>
                <a:cs typeface="+mn-cs"/>
              </a:rPr>
              <a:t>architecture</a:t>
            </a:r>
            <a:r>
              <a:rPr lang="nl-BE" sz="1200" b="1" kern="1200" dirty="0" smtClean="0">
                <a:solidFill>
                  <a:schemeClr val="tx1"/>
                </a:solidFill>
                <a:effectLst/>
                <a:latin typeface="+mn-lt"/>
                <a:ea typeface="+mn-ea"/>
                <a:cs typeface="+mn-cs"/>
              </a:rPr>
              <a:t> </a:t>
            </a:r>
            <a:r>
              <a:rPr lang="nl-BE" sz="1200" b="1" kern="1200" dirty="0" err="1" smtClean="0">
                <a:solidFill>
                  <a:schemeClr val="tx1"/>
                </a:solidFill>
                <a:effectLst/>
                <a:latin typeface="+mn-lt"/>
                <a:ea typeface="+mn-ea"/>
                <a:cs typeface="+mn-cs"/>
              </a:rPr>
              <a:t>and</a:t>
            </a:r>
            <a:r>
              <a:rPr lang="nl-BE" sz="1200" b="1" kern="1200" dirty="0" smtClean="0">
                <a:solidFill>
                  <a:schemeClr val="tx1"/>
                </a:solidFill>
                <a:effectLst/>
                <a:latin typeface="+mn-lt"/>
                <a:ea typeface="+mn-ea"/>
                <a:cs typeface="+mn-cs"/>
              </a:rPr>
              <a:t> </a:t>
            </a:r>
            <a:r>
              <a:rPr lang="nl-BE" sz="1200" b="1" kern="1200" dirty="0" err="1" smtClean="0">
                <a:solidFill>
                  <a:schemeClr val="tx1"/>
                </a:solidFill>
                <a:effectLst/>
                <a:latin typeface="+mn-lt"/>
                <a:ea typeface="+mn-ea"/>
                <a:cs typeface="+mn-cs"/>
              </a:rPr>
              <a:t>continuous</a:t>
            </a:r>
            <a:r>
              <a:rPr lang="nl-BE" sz="1200" b="1" kern="1200" dirty="0" smtClean="0">
                <a:solidFill>
                  <a:schemeClr val="tx1"/>
                </a:solidFill>
                <a:effectLst/>
                <a:latin typeface="+mn-lt"/>
                <a:ea typeface="+mn-ea"/>
                <a:cs typeface="+mn-cs"/>
              </a:rPr>
              <a:t> </a:t>
            </a:r>
            <a:r>
              <a:rPr lang="nl-BE" sz="1200" b="1" kern="1200" dirty="0" err="1" smtClean="0">
                <a:solidFill>
                  <a:schemeClr val="tx1"/>
                </a:solidFill>
                <a:effectLst/>
                <a:latin typeface="+mn-lt"/>
                <a:ea typeface="+mn-ea"/>
                <a:cs typeface="+mn-cs"/>
              </a:rPr>
              <a:t>innovation</a:t>
            </a:r>
            <a:endParaRPr lang="nl-BE"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API-approach (</a:t>
            </a:r>
            <a:r>
              <a:rPr lang="nl-BE" sz="1200" kern="1200" dirty="0" err="1" smtClean="0">
                <a:solidFill>
                  <a:schemeClr val="tx1"/>
                </a:solidFill>
                <a:effectLst/>
                <a:latin typeface="+mn-lt"/>
                <a:ea typeface="+mn-ea"/>
                <a:cs typeface="+mn-cs"/>
              </a:rPr>
              <a:t>application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programming</a:t>
            </a:r>
            <a:r>
              <a:rPr lang="nl-BE" sz="1200" kern="1200" dirty="0" smtClean="0">
                <a:solidFill>
                  <a:schemeClr val="tx1"/>
                </a:solidFill>
                <a:effectLst/>
                <a:latin typeface="+mn-lt"/>
                <a:ea typeface="+mn-ea"/>
                <a:cs typeface="+mn-cs"/>
              </a:rPr>
              <a:t> interface)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(worldwide) </a:t>
            </a:r>
            <a:r>
              <a:rPr lang="nl-BE" sz="1200" kern="1200" dirty="0" err="1" smtClean="0">
                <a:solidFill>
                  <a:schemeClr val="tx1"/>
                </a:solidFill>
                <a:effectLst/>
                <a:latin typeface="+mn-lt"/>
                <a:ea typeface="+mn-ea"/>
                <a:cs typeface="+mn-cs"/>
              </a:rPr>
              <a:t>reuse</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components</a:t>
            </a:r>
            <a:r>
              <a:rPr lang="nl-BE" sz="1200" kern="1200" dirty="0" smtClean="0">
                <a:solidFill>
                  <a:schemeClr val="tx1"/>
                </a:solidFill>
                <a:effectLst/>
                <a:latin typeface="+mn-lt"/>
                <a:ea typeface="+mn-ea"/>
                <a:cs typeface="+mn-cs"/>
              </a:rPr>
              <a:t>, services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best </a:t>
            </a:r>
            <a:r>
              <a:rPr lang="nl-BE" sz="1200" kern="1200" dirty="0" err="1" smtClean="0">
                <a:solidFill>
                  <a:schemeClr val="tx1"/>
                </a:solidFill>
                <a:effectLst/>
                <a:latin typeface="+mn-lt"/>
                <a:ea typeface="+mn-ea"/>
                <a:cs typeface="+mn-cs"/>
              </a:rPr>
              <a:t>practices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24</a:t>
            </a:fld>
            <a:endParaRPr lang="en-GB"/>
          </a:p>
        </p:txBody>
      </p:sp>
    </p:spTree>
    <p:extLst>
      <p:ext uri="{BB962C8B-B14F-4D97-AF65-F5344CB8AC3E}">
        <p14:creationId xmlns:p14="http://schemas.microsoft.com/office/powerpoint/2010/main" val="272859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sharing</a:t>
            </a:r>
            <a:r>
              <a:rPr lang="nl-BE" sz="1200" kern="1200" dirty="0" smtClean="0">
                <a:solidFill>
                  <a:schemeClr val="tx1"/>
                </a:solidFill>
                <a:effectLst/>
                <a:latin typeface="+mn-lt"/>
                <a:ea typeface="+mn-ea"/>
                <a:cs typeface="+mn-cs"/>
              </a:rPr>
              <a:t> ICT </a:t>
            </a:r>
            <a:r>
              <a:rPr lang="nl-BE" sz="1200" kern="1200" dirty="0" err="1" smtClean="0">
                <a:solidFill>
                  <a:schemeClr val="tx1"/>
                </a:solidFill>
                <a:effectLst/>
                <a:latin typeface="+mn-lt"/>
                <a:ea typeface="+mn-ea"/>
                <a:cs typeface="+mn-cs"/>
              </a:rPr>
              <a:t>infrastructure</a:t>
            </a:r>
            <a:r>
              <a:rPr lang="nl-BE" sz="1200" kern="1200" dirty="0" smtClean="0">
                <a:solidFill>
                  <a:schemeClr val="tx1"/>
                </a:solidFill>
                <a:effectLst/>
                <a:latin typeface="+mn-lt"/>
                <a:ea typeface="+mn-ea"/>
                <a:cs typeface="+mn-cs"/>
              </a:rPr>
              <a:t>, platforms, basic services, </a:t>
            </a:r>
            <a:r>
              <a:rPr lang="nl-BE" sz="1200" kern="1200" dirty="0" err="1" smtClean="0">
                <a:solidFill>
                  <a:schemeClr val="tx1"/>
                </a:solidFill>
                <a:effectLst/>
                <a:latin typeface="+mn-lt"/>
                <a:ea typeface="+mn-ea"/>
                <a:cs typeface="+mn-cs"/>
              </a:rPr>
              <a:t>applications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expertise in order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reduce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costs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increase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reliability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speed up time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market</a:t>
            </a:r>
          </a:p>
        </p:txBody>
      </p:sp>
      <p:sp>
        <p:nvSpPr>
          <p:cNvPr id="4" name="Slide Number Placeholder 3"/>
          <p:cNvSpPr>
            <a:spLocks noGrp="1"/>
          </p:cNvSpPr>
          <p:nvPr>
            <p:ph type="sldNum" sz="quarter" idx="10"/>
          </p:nvPr>
        </p:nvSpPr>
        <p:spPr/>
        <p:txBody>
          <a:bodyPr/>
          <a:lstStyle/>
          <a:p>
            <a:fld id="{5552CB37-1F2D-41FC-B879-2364470ACAA1}" type="slidenum">
              <a:rPr lang="en-GB" smtClean="0"/>
              <a:t>25</a:t>
            </a:fld>
            <a:endParaRPr lang="en-GB"/>
          </a:p>
        </p:txBody>
      </p:sp>
    </p:spTree>
    <p:extLst>
      <p:ext uri="{BB962C8B-B14F-4D97-AF65-F5344CB8AC3E}">
        <p14:creationId xmlns:p14="http://schemas.microsoft.com/office/powerpoint/2010/main" val="3637570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service </a:t>
            </a:r>
            <a:r>
              <a:rPr lang="nl-BE" sz="1200" kern="1200" dirty="0" err="1" smtClean="0">
                <a:solidFill>
                  <a:schemeClr val="tx1"/>
                </a:solidFill>
                <a:effectLst/>
                <a:latin typeface="+mn-lt"/>
                <a:ea typeface="+mn-ea"/>
                <a:cs typeface="+mn-cs"/>
              </a:rPr>
              <a:t>oriented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architecture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based</a:t>
            </a:r>
            <a:r>
              <a:rPr lang="nl-BE" sz="1200" kern="1200" dirty="0" smtClean="0">
                <a:solidFill>
                  <a:schemeClr val="tx1"/>
                </a:solidFill>
                <a:effectLst/>
                <a:latin typeface="+mn-lt"/>
                <a:ea typeface="+mn-ea"/>
                <a:cs typeface="+mn-cs"/>
              </a:rPr>
              <a:t> on REST-full services in a plug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play</a:t>
            </a:r>
            <a:r>
              <a:rPr lang="nl-BE" sz="1200" kern="1200" dirty="0" smtClean="0">
                <a:solidFill>
                  <a:schemeClr val="tx1"/>
                </a:solidFill>
                <a:effectLst/>
                <a:latin typeface="+mn-lt"/>
                <a:ea typeface="+mn-ea"/>
                <a:cs typeface="+mn-cs"/>
              </a:rPr>
              <a:t> mode</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26</a:t>
            </a:fld>
            <a:endParaRPr lang="en-GB"/>
          </a:p>
        </p:txBody>
      </p:sp>
    </p:spTree>
    <p:extLst>
      <p:ext uri="{BB962C8B-B14F-4D97-AF65-F5344CB8AC3E}">
        <p14:creationId xmlns:p14="http://schemas.microsoft.com/office/powerpoint/2010/main" val="589980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technology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a:t>
            </a:r>
            <a:r>
              <a:rPr lang="nl-BE" sz="1200" kern="1200" dirty="0" smtClean="0">
                <a:solidFill>
                  <a:schemeClr val="tx1"/>
                </a:solidFill>
                <a:effectLst/>
                <a:latin typeface="+mn-lt"/>
                <a:ea typeface="+mn-ea"/>
                <a:cs typeface="+mn-cs"/>
              </a:rPr>
              <a:t> policy </a:t>
            </a:r>
            <a:r>
              <a:rPr lang="nl-BE" sz="1200" kern="1200" dirty="0" err="1" smtClean="0">
                <a:solidFill>
                  <a:schemeClr val="tx1"/>
                </a:solidFill>
                <a:effectLst/>
                <a:latin typeface="+mn-lt"/>
                <a:ea typeface="+mn-ea"/>
                <a:cs typeface="+mn-cs"/>
              </a:rPr>
              <a:t>watch</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latest</a:t>
            </a:r>
            <a:r>
              <a:rPr lang="nl-BE" sz="1200" kern="1200" dirty="0" smtClean="0">
                <a:solidFill>
                  <a:schemeClr val="tx1"/>
                </a:solidFill>
                <a:effectLst/>
                <a:latin typeface="+mn-lt"/>
                <a:ea typeface="+mn-ea"/>
                <a:cs typeface="+mn-cs"/>
              </a:rPr>
              <a:t> subjects of </a:t>
            </a:r>
            <a:r>
              <a:rPr lang="nl-BE" sz="1200" kern="1200" dirty="0" err="1" smtClean="0">
                <a:solidFill>
                  <a:schemeClr val="tx1"/>
                </a:solidFill>
                <a:effectLst/>
                <a:latin typeface="+mn-lt"/>
                <a:ea typeface="+mn-ea"/>
                <a:cs typeface="+mn-cs"/>
              </a:rPr>
              <a:t>investigation</a:t>
            </a:r>
            <a:r>
              <a:rPr lang="nl-BE" sz="1200" kern="1200" dirty="0" smtClean="0">
                <a:solidFill>
                  <a:schemeClr val="tx1"/>
                </a:solidFill>
                <a:effectLst/>
                <a:latin typeface="+mn-lt"/>
                <a:ea typeface="+mn-ea"/>
                <a:cs typeface="+mn-cs"/>
              </a:rPr>
              <a:t> are</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27</a:t>
            </a:fld>
            <a:endParaRPr lang="en-GB"/>
          </a:p>
        </p:txBody>
      </p:sp>
    </p:spTree>
    <p:extLst>
      <p:ext uri="{BB962C8B-B14F-4D97-AF65-F5344CB8AC3E}">
        <p14:creationId xmlns:p14="http://schemas.microsoft.com/office/powerpoint/2010/main" val="1731952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kern="1200" dirty="0" smtClean="0">
                <a:solidFill>
                  <a:schemeClr val="tx1"/>
                </a:solidFill>
                <a:effectLst/>
                <a:latin typeface="+mn-lt"/>
                <a:ea typeface="+mn-ea"/>
                <a:cs typeface="+mn-cs"/>
              </a:rPr>
              <a:t>mobile </a:t>
            </a:r>
            <a:r>
              <a:rPr lang="nl-BE" sz="1200" kern="1200" dirty="0" err="1" smtClean="0">
                <a:solidFill>
                  <a:schemeClr val="tx1"/>
                </a:solidFill>
                <a:effectLst/>
                <a:latin typeface="+mn-lt"/>
                <a:ea typeface="+mn-ea"/>
                <a:cs typeface="+mn-cs"/>
              </a:rPr>
              <a:t>applications</a:t>
            </a: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28</a:t>
            </a:fld>
            <a:endParaRPr lang="en-GB"/>
          </a:p>
        </p:txBody>
      </p:sp>
    </p:spTree>
    <p:extLst>
      <p:ext uri="{BB962C8B-B14F-4D97-AF65-F5344CB8AC3E}">
        <p14:creationId xmlns:p14="http://schemas.microsoft.com/office/powerpoint/2010/main" val="877765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kern="1200" dirty="0" err="1" smtClean="0">
                <a:solidFill>
                  <a:schemeClr val="tx1"/>
                </a:solidFill>
                <a:effectLst/>
                <a:latin typeface="+mn-lt"/>
                <a:ea typeface="+mn-ea"/>
                <a:cs typeface="+mn-cs"/>
              </a:rPr>
              <a:t>cloud</a:t>
            </a:r>
            <a:r>
              <a:rPr lang="nl-BE" sz="1200" kern="1200" dirty="0" smtClean="0">
                <a:solidFill>
                  <a:schemeClr val="tx1"/>
                </a:solidFill>
                <a:effectLst/>
                <a:latin typeface="+mn-lt"/>
                <a:ea typeface="+mn-ea"/>
                <a:cs typeface="+mn-cs"/>
              </a:rPr>
              <a:t> computing, </a:t>
            </a:r>
            <a:r>
              <a:rPr lang="nl-BE" sz="1200" kern="1200" dirty="0" err="1" smtClean="0">
                <a:solidFill>
                  <a:schemeClr val="tx1"/>
                </a:solidFill>
                <a:effectLst/>
                <a:latin typeface="+mn-lt"/>
                <a:ea typeface="+mn-ea"/>
                <a:cs typeface="+mn-cs"/>
              </a:rPr>
              <a:t>combining</a:t>
            </a:r>
            <a:r>
              <a:rPr lang="nl-BE" sz="1200" kern="1200" dirty="0" smtClean="0">
                <a:solidFill>
                  <a:schemeClr val="tx1"/>
                </a:solidFill>
                <a:effectLst/>
                <a:latin typeface="+mn-lt"/>
                <a:ea typeface="+mn-ea"/>
                <a:cs typeface="+mn-cs"/>
              </a:rPr>
              <a:t> public </a:t>
            </a:r>
            <a:r>
              <a:rPr lang="nl-BE" sz="1200" kern="1200" dirty="0" err="1" smtClean="0">
                <a:solidFill>
                  <a:schemeClr val="tx1"/>
                </a:solidFill>
                <a:effectLst/>
                <a:latin typeface="+mn-lt"/>
                <a:ea typeface="+mn-ea"/>
                <a:cs typeface="+mn-cs"/>
              </a:rPr>
              <a:t>cloud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non </a:t>
            </a:r>
            <a:r>
              <a:rPr lang="nl-BE" sz="1200" kern="1200" dirty="0" err="1" smtClean="0">
                <a:solidFill>
                  <a:schemeClr val="tx1"/>
                </a:solidFill>
                <a:effectLst/>
                <a:latin typeface="+mn-lt"/>
                <a:ea typeface="+mn-ea"/>
                <a:cs typeface="+mn-cs"/>
              </a:rPr>
              <a:t>sensitive</a:t>
            </a:r>
            <a:r>
              <a:rPr lang="nl-BE" sz="1200" kern="1200" dirty="0" smtClean="0">
                <a:solidFill>
                  <a:schemeClr val="tx1"/>
                </a:solidFill>
                <a:effectLst/>
                <a:latin typeface="+mn-lt"/>
                <a:ea typeface="+mn-ea"/>
                <a:cs typeface="+mn-cs"/>
              </a:rPr>
              <a:t> information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applications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with</a:t>
            </a:r>
            <a:r>
              <a:rPr lang="nl-BE" sz="1200" kern="1200" dirty="0" smtClean="0">
                <a:solidFill>
                  <a:schemeClr val="tx1"/>
                </a:solidFill>
                <a:effectLst/>
                <a:latin typeface="+mn-lt"/>
                <a:ea typeface="+mn-ea"/>
                <a:cs typeface="+mn-cs"/>
              </a:rPr>
              <a:t> a community </a:t>
            </a:r>
            <a:r>
              <a:rPr lang="nl-BE" sz="1200" kern="1200" dirty="0" err="1" smtClean="0">
                <a:solidFill>
                  <a:schemeClr val="tx1"/>
                </a:solidFill>
                <a:effectLst/>
                <a:latin typeface="+mn-lt"/>
                <a:ea typeface="+mn-ea"/>
                <a:cs typeface="+mn-cs"/>
              </a:rPr>
              <a:t>cloud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designed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managed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public sector =&gt; </a:t>
            </a:r>
            <a:r>
              <a:rPr lang="nl-BE" sz="1200" kern="1200" dirty="0" err="1" smtClean="0">
                <a:solidFill>
                  <a:schemeClr val="tx1"/>
                </a:solidFill>
                <a:effectLst/>
                <a:latin typeface="+mn-lt"/>
                <a:ea typeface="+mn-ea"/>
                <a:cs typeface="+mn-cs"/>
              </a:rPr>
              <a:t>cost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reduction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faster</a:t>
            </a:r>
            <a:r>
              <a:rPr lang="nl-BE" sz="1200" kern="1200" dirty="0" smtClean="0">
                <a:solidFill>
                  <a:schemeClr val="tx1"/>
                </a:solidFill>
                <a:effectLst/>
                <a:latin typeface="+mn-lt"/>
                <a:ea typeface="+mn-ea"/>
                <a:cs typeface="+mn-cs"/>
              </a:rPr>
              <a:t> time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market</a:t>
            </a:r>
          </a:p>
        </p:txBody>
      </p:sp>
      <p:sp>
        <p:nvSpPr>
          <p:cNvPr id="4" name="Slide Number Placeholder 3"/>
          <p:cNvSpPr>
            <a:spLocks noGrp="1"/>
          </p:cNvSpPr>
          <p:nvPr>
            <p:ph type="sldNum" sz="quarter" idx="10"/>
          </p:nvPr>
        </p:nvSpPr>
        <p:spPr/>
        <p:txBody>
          <a:bodyPr/>
          <a:lstStyle/>
          <a:p>
            <a:fld id="{5552CB37-1F2D-41FC-B879-2364470ACAA1}" type="slidenum">
              <a:rPr lang="en-GB" smtClean="0"/>
              <a:t>29</a:t>
            </a:fld>
            <a:endParaRPr lang="en-GB"/>
          </a:p>
        </p:txBody>
      </p:sp>
    </p:spTree>
    <p:extLst>
      <p:ext uri="{BB962C8B-B14F-4D97-AF65-F5344CB8AC3E}">
        <p14:creationId xmlns:p14="http://schemas.microsoft.com/office/powerpoint/2010/main" val="968255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nl-BE" sz="1200" kern="1200" dirty="0" smtClean="0">
                <a:solidFill>
                  <a:schemeClr val="tx1"/>
                </a:solidFill>
                <a:effectLst/>
                <a:latin typeface="+mn-lt"/>
                <a:ea typeface="+mn-ea"/>
                <a:cs typeface="+mn-cs"/>
              </a:rPr>
              <a:t>big data analysis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fraud</a:t>
            </a:r>
            <a:r>
              <a:rPr lang="nl-BE" sz="1200" kern="1200" dirty="0" smtClean="0">
                <a:solidFill>
                  <a:schemeClr val="tx1"/>
                </a:solidFill>
                <a:effectLst/>
                <a:latin typeface="+mn-lt"/>
                <a:ea typeface="+mn-ea"/>
                <a:cs typeface="+mn-cs"/>
              </a:rPr>
              <a:t> prevention, policy support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detection</a:t>
            </a:r>
            <a:r>
              <a:rPr lang="nl-BE" sz="1200" kern="1200" dirty="0" smtClean="0">
                <a:solidFill>
                  <a:schemeClr val="tx1"/>
                </a:solidFill>
                <a:effectLst/>
                <a:latin typeface="+mn-lt"/>
                <a:ea typeface="+mn-ea"/>
                <a:cs typeface="+mn-cs"/>
              </a:rPr>
              <a:t> of non take up of benefits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30</a:t>
            </a:fld>
            <a:endParaRPr lang="en-GB"/>
          </a:p>
        </p:txBody>
      </p:sp>
    </p:spTree>
    <p:extLst>
      <p:ext uri="{BB962C8B-B14F-4D97-AF65-F5344CB8AC3E}">
        <p14:creationId xmlns:p14="http://schemas.microsoft.com/office/powerpoint/2010/main" val="3196786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benefits as </a:t>
            </a:r>
            <a:r>
              <a:rPr lang="nl-BE" sz="1200" kern="1200" dirty="0" err="1" smtClean="0">
                <a:solidFill>
                  <a:schemeClr val="tx1"/>
                </a:solidFill>
                <a:effectLst/>
                <a:latin typeface="+mn-lt"/>
                <a:ea typeface="+mn-ea"/>
                <a:cs typeface="+mn-cs"/>
              </a:rPr>
              <a:t>much</a:t>
            </a:r>
            <a:r>
              <a:rPr lang="nl-BE" sz="1200" kern="1200" dirty="0" smtClean="0">
                <a:solidFill>
                  <a:schemeClr val="tx1"/>
                </a:solidFill>
                <a:effectLst/>
                <a:latin typeface="+mn-lt"/>
                <a:ea typeface="+mn-ea"/>
                <a:cs typeface="+mn-cs"/>
              </a:rPr>
              <a:t> as </a:t>
            </a:r>
            <a:r>
              <a:rPr lang="nl-BE" sz="1200" kern="1200" dirty="0" err="1" smtClean="0">
                <a:solidFill>
                  <a:schemeClr val="tx1"/>
                </a:solidFill>
                <a:effectLst/>
                <a:latin typeface="+mn-lt"/>
                <a:ea typeface="+mn-ea"/>
                <a:cs typeface="+mn-cs"/>
              </a:rPr>
              <a:t>possible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automatically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granted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according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 ‘happy flow’</a:t>
            </a:r>
          </a:p>
        </p:txBody>
      </p:sp>
      <p:sp>
        <p:nvSpPr>
          <p:cNvPr id="4" name="Slide Number Placeholder 3"/>
          <p:cNvSpPr>
            <a:spLocks noGrp="1"/>
          </p:cNvSpPr>
          <p:nvPr>
            <p:ph type="sldNum" sz="quarter" idx="10"/>
          </p:nvPr>
        </p:nvSpPr>
        <p:spPr/>
        <p:txBody>
          <a:bodyPr/>
          <a:lstStyle/>
          <a:p>
            <a:fld id="{5552CB37-1F2D-41FC-B879-2364470ACAA1}" type="slidenum">
              <a:rPr lang="en-GB" smtClean="0"/>
              <a:t>4</a:t>
            </a:fld>
            <a:endParaRPr lang="en-GB"/>
          </a:p>
        </p:txBody>
      </p:sp>
    </p:spTree>
    <p:extLst>
      <p:ext uri="{BB962C8B-B14F-4D97-AF65-F5344CB8AC3E}">
        <p14:creationId xmlns:p14="http://schemas.microsoft.com/office/powerpoint/2010/main" val="1077862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nl-BE" sz="1200" kern="1200" dirty="0" err="1" smtClean="0">
                <a:solidFill>
                  <a:schemeClr val="tx1"/>
                </a:solidFill>
                <a:effectLst/>
                <a:latin typeface="+mn-lt"/>
                <a:ea typeface="+mn-ea"/>
                <a:cs typeface="+mn-cs"/>
              </a:rPr>
              <a:t>artificial</a:t>
            </a:r>
            <a:r>
              <a:rPr lang="nl-BE" sz="1200" kern="1200" dirty="0" smtClean="0">
                <a:solidFill>
                  <a:schemeClr val="tx1"/>
                </a:solidFill>
                <a:effectLst/>
                <a:latin typeface="+mn-lt"/>
                <a:ea typeface="+mn-ea"/>
                <a:cs typeface="+mn-cs"/>
              </a:rPr>
              <a:t> intelligence in support of big data analysis,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virtual personal </a:t>
            </a:r>
            <a:r>
              <a:rPr lang="nl-BE" sz="1200" kern="1200" dirty="0" err="1" smtClean="0">
                <a:solidFill>
                  <a:schemeClr val="tx1"/>
                </a:solidFill>
                <a:effectLst/>
                <a:latin typeface="+mn-lt"/>
                <a:ea typeface="+mn-ea"/>
                <a:cs typeface="+mn-cs"/>
              </a:rPr>
              <a:t>assistants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machine </a:t>
            </a:r>
            <a:r>
              <a:rPr lang="nl-BE" sz="1200" kern="1200" dirty="0" err="1" smtClean="0">
                <a:solidFill>
                  <a:schemeClr val="tx1"/>
                </a:solidFill>
                <a:effectLst/>
                <a:latin typeface="+mn-lt"/>
                <a:ea typeface="+mn-ea"/>
                <a:cs typeface="+mn-cs"/>
              </a:rPr>
              <a:t>learning</a:t>
            </a:r>
            <a:endParaRPr lang="nl-BE"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kern="1200" dirty="0" err="1" smtClean="0">
                <a:solidFill>
                  <a:schemeClr val="tx1"/>
                </a:solidFill>
                <a:effectLst/>
                <a:latin typeface="+mn-lt"/>
                <a:ea typeface="+mn-ea"/>
                <a:cs typeface="+mn-cs"/>
              </a:rPr>
              <a:t>continuous</a:t>
            </a:r>
            <a:r>
              <a:rPr lang="nl-BE" sz="1200" kern="1200" dirty="0" smtClean="0">
                <a:solidFill>
                  <a:schemeClr val="tx1"/>
                </a:solidFill>
                <a:effectLst/>
                <a:latin typeface="+mn-lt"/>
                <a:ea typeface="+mn-ea"/>
                <a:cs typeface="+mn-cs"/>
              </a:rPr>
              <a:t> attention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evolution</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laws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politics in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fields of </a:t>
            </a: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security, new </a:t>
            </a:r>
            <a:r>
              <a:rPr lang="nl-BE" sz="1200" kern="1200" dirty="0" err="1" smtClean="0">
                <a:solidFill>
                  <a:schemeClr val="tx1"/>
                </a:solidFill>
                <a:effectLst/>
                <a:latin typeface="+mn-lt"/>
                <a:ea typeface="+mn-ea"/>
                <a:cs typeface="+mn-cs"/>
              </a:rPr>
              <a:t>technologies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information security</a:t>
            </a:r>
          </a:p>
        </p:txBody>
      </p:sp>
      <p:sp>
        <p:nvSpPr>
          <p:cNvPr id="4" name="Slide Number Placeholder 3"/>
          <p:cNvSpPr>
            <a:spLocks noGrp="1"/>
          </p:cNvSpPr>
          <p:nvPr>
            <p:ph type="sldNum" sz="quarter" idx="10"/>
          </p:nvPr>
        </p:nvSpPr>
        <p:spPr/>
        <p:txBody>
          <a:bodyPr/>
          <a:lstStyle/>
          <a:p>
            <a:fld id="{5552CB37-1F2D-41FC-B879-2364470ACAA1}" type="slidenum">
              <a:rPr lang="en-GB" smtClean="0"/>
              <a:t>31</a:t>
            </a:fld>
            <a:endParaRPr lang="en-GB"/>
          </a:p>
        </p:txBody>
      </p:sp>
    </p:spTree>
    <p:extLst>
      <p:ext uri="{BB962C8B-B14F-4D97-AF65-F5344CB8AC3E}">
        <p14:creationId xmlns:p14="http://schemas.microsoft.com/office/powerpoint/2010/main" val="2739500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nl-BE" sz="1200" b="1" kern="1200" dirty="0" smtClean="0">
                <a:solidFill>
                  <a:schemeClr val="tx1"/>
                </a:solidFill>
                <a:effectLst/>
                <a:latin typeface="+mn-lt"/>
                <a:ea typeface="+mn-ea"/>
                <a:cs typeface="+mn-cs"/>
              </a:rPr>
              <a:t>4. D</a:t>
            </a:r>
            <a:r>
              <a:rPr lang="en-GB" sz="1200" b="1" kern="1200" dirty="0" err="1" smtClean="0">
                <a:solidFill>
                  <a:schemeClr val="tx1"/>
                </a:solidFill>
                <a:effectLst/>
                <a:latin typeface="+mn-lt"/>
                <a:ea typeface="+mn-ea"/>
                <a:cs typeface="+mn-cs"/>
              </a:rPr>
              <a:t>esignating</a:t>
            </a:r>
            <a:r>
              <a:rPr lang="en-GB" sz="1200" b="1" kern="1200" dirty="0" smtClean="0">
                <a:solidFill>
                  <a:schemeClr val="tx1"/>
                </a:solidFill>
                <a:effectLst/>
                <a:latin typeface="+mn-lt"/>
                <a:ea typeface="+mn-ea"/>
                <a:cs typeface="+mn-cs"/>
              </a:rPr>
              <a:t> an institution that acts as a driving force is useful</a:t>
            </a:r>
            <a:endParaRPr lang="nl-BE"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business </a:t>
            </a:r>
            <a:r>
              <a:rPr lang="nl-BE" sz="1200" kern="1200" dirty="0" err="1" smtClean="0">
                <a:solidFill>
                  <a:schemeClr val="tx1"/>
                </a:solidFill>
                <a:effectLst/>
                <a:latin typeface="+mn-lt"/>
                <a:ea typeface="+mn-ea"/>
                <a:cs typeface="+mn-cs"/>
              </a:rPr>
              <a:t>process</a:t>
            </a:r>
            <a:r>
              <a:rPr lang="nl-BE" sz="1200" kern="1200" dirty="0" smtClean="0">
                <a:solidFill>
                  <a:schemeClr val="tx1"/>
                </a:solidFill>
                <a:effectLst/>
                <a:latin typeface="+mn-lt"/>
                <a:ea typeface="+mn-ea"/>
                <a:cs typeface="+mn-cs"/>
              </a:rPr>
              <a:t> re-engineering </a:t>
            </a:r>
            <a:r>
              <a:rPr lang="nl-BE" sz="1200" kern="1200" dirty="0" err="1" smtClean="0">
                <a:solidFill>
                  <a:schemeClr val="tx1"/>
                </a:solidFill>
                <a:effectLst/>
                <a:latin typeface="+mn-lt"/>
                <a:ea typeface="+mn-ea"/>
                <a:cs typeface="+mn-cs"/>
              </a:rPr>
              <a:t>within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across</a:t>
            </a:r>
            <a:r>
              <a:rPr lang="nl-BE" sz="1200" kern="1200" dirty="0" smtClean="0">
                <a:solidFill>
                  <a:schemeClr val="tx1"/>
                </a:solidFill>
                <a:effectLst/>
                <a:latin typeface="+mn-lt"/>
                <a:ea typeface="+mn-ea"/>
                <a:cs typeface="+mn-cs"/>
              </a:rPr>
              <a:t> actors</a:t>
            </a: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being</a:t>
            </a:r>
            <a:r>
              <a:rPr lang="nl-BE" sz="1200" kern="1200" dirty="0" smtClean="0">
                <a:solidFill>
                  <a:schemeClr val="tx1"/>
                </a:solidFill>
                <a:effectLst/>
                <a:latin typeface="+mn-lt"/>
                <a:ea typeface="+mn-ea"/>
                <a:cs typeface="+mn-cs"/>
              </a:rPr>
              <a:t> a mediator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enabler</a:t>
            </a:r>
            <a:r>
              <a:rPr lang="nl-BE" sz="1200" kern="1200" dirty="0" smtClean="0">
                <a:solidFill>
                  <a:schemeClr val="tx1"/>
                </a:solidFill>
                <a:effectLst/>
                <a:latin typeface="+mn-lt"/>
                <a:ea typeface="+mn-ea"/>
                <a:cs typeface="+mn-cs"/>
              </a:rPr>
              <a:t> setting out a long term </a:t>
            </a:r>
            <a:r>
              <a:rPr lang="nl-BE" sz="1200" kern="1200" dirty="0" err="1" smtClean="0">
                <a:solidFill>
                  <a:schemeClr val="tx1"/>
                </a:solidFill>
                <a:effectLst/>
                <a:latin typeface="+mn-lt"/>
                <a:ea typeface="+mn-ea"/>
                <a:cs typeface="+mn-cs"/>
              </a:rPr>
              <a:t>roadmap</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e-services</a:t>
            </a: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proactively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looking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opportunities</a:t>
            </a:r>
            <a:r>
              <a:rPr lang="nl-BE" sz="1200" kern="1200" dirty="0" smtClean="0">
                <a:solidFill>
                  <a:schemeClr val="tx1"/>
                </a:solidFill>
                <a:effectLst/>
                <a:latin typeface="+mn-lt"/>
                <a:ea typeface="+mn-ea"/>
                <a:cs typeface="+mn-cs"/>
              </a:rPr>
              <a:t> in </a:t>
            </a:r>
            <a:r>
              <a:rPr lang="nl-BE" sz="1200" kern="1200" dirty="0" err="1" smtClean="0">
                <a:solidFill>
                  <a:schemeClr val="tx1"/>
                </a:solidFill>
                <a:effectLst/>
                <a:latin typeface="+mn-lt"/>
                <a:ea typeface="+mn-ea"/>
                <a:cs typeface="+mn-cs"/>
              </a:rPr>
              <a:t>technology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innovation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benefit </a:t>
            </a:r>
            <a:r>
              <a:rPr lang="nl-BE" sz="1200" kern="1200" dirty="0" err="1" smtClean="0">
                <a:solidFill>
                  <a:schemeClr val="tx1"/>
                </a:solidFill>
                <a:effectLst/>
                <a:latin typeface="+mn-lt"/>
                <a:ea typeface="+mn-ea"/>
                <a:cs typeface="+mn-cs"/>
              </a:rPr>
              <a:t>citizens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enterprises</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ensuring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continuous</a:t>
            </a:r>
            <a:r>
              <a:rPr lang="nl-BE" sz="1200" kern="1200" dirty="0" smtClean="0">
                <a:solidFill>
                  <a:schemeClr val="tx1"/>
                </a:solidFill>
                <a:effectLst/>
                <a:latin typeface="+mn-lt"/>
                <a:ea typeface="+mn-ea"/>
                <a:cs typeface="+mn-cs"/>
              </a:rPr>
              <a:t> delivery of shared ICT services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retention</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crucial</a:t>
            </a:r>
            <a:r>
              <a:rPr lang="nl-BE" sz="1200" kern="1200" dirty="0" smtClean="0">
                <a:solidFill>
                  <a:schemeClr val="tx1"/>
                </a:solidFill>
                <a:effectLst/>
                <a:latin typeface="+mn-lt"/>
                <a:ea typeface="+mn-ea"/>
                <a:cs typeface="+mn-cs"/>
              </a:rPr>
              <a:t> skills</a:t>
            </a: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program, project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service management</a:t>
            </a: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co-</a:t>
            </a:r>
            <a:r>
              <a:rPr lang="nl-BE" sz="1200" kern="1200" dirty="0" err="1" smtClean="0">
                <a:solidFill>
                  <a:schemeClr val="tx1"/>
                </a:solidFill>
                <a:effectLst/>
                <a:latin typeface="+mn-lt"/>
                <a:ea typeface="+mn-ea"/>
                <a:cs typeface="+mn-cs"/>
              </a:rPr>
              <a:t>operative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governance</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32</a:t>
            </a:fld>
            <a:endParaRPr lang="en-GB"/>
          </a:p>
        </p:txBody>
      </p:sp>
    </p:spTree>
    <p:extLst>
      <p:ext uri="{BB962C8B-B14F-4D97-AF65-F5344CB8AC3E}">
        <p14:creationId xmlns:p14="http://schemas.microsoft.com/office/powerpoint/2010/main" val="1904499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smtClean="0">
                <a:solidFill>
                  <a:schemeClr val="tx1"/>
                </a:solidFill>
                <a:effectLst/>
                <a:latin typeface="+mn-lt"/>
                <a:ea typeface="+mn-ea"/>
                <a:cs typeface="+mn-cs"/>
              </a:rPr>
              <a:t>Let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computer do </a:t>
            </a:r>
            <a:r>
              <a:rPr lang="nl-BE" sz="1200" kern="1200" dirty="0" err="1" smtClean="0">
                <a:solidFill>
                  <a:schemeClr val="tx1"/>
                </a:solidFill>
                <a:effectLst/>
                <a:latin typeface="+mn-lt"/>
                <a:ea typeface="+mn-ea"/>
                <a:cs typeface="+mn-cs"/>
              </a:rPr>
              <a:t>what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it</a:t>
            </a:r>
            <a:r>
              <a:rPr lang="nl-BE" sz="1200" kern="1200" dirty="0" smtClean="0">
                <a:solidFill>
                  <a:schemeClr val="tx1"/>
                </a:solidFill>
                <a:effectLst/>
                <a:latin typeface="+mn-lt"/>
                <a:ea typeface="+mn-ea"/>
                <a:cs typeface="+mn-cs"/>
              </a:rPr>
              <a:t> is </a:t>
            </a:r>
            <a:r>
              <a:rPr lang="nl-BE" sz="1200" kern="1200" dirty="0" err="1" smtClean="0">
                <a:solidFill>
                  <a:schemeClr val="tx1"/>
                </a:solidFill>
                <a:effectLst/>
                <a:latin typeface="+mn-lt"/>
                <a:ea typeface="+mn-ea"/>
                <a:cs typeface="+mn-cs"/>
              </a:rPr>
              <a:t>good</a:t>
            </a:r>
            <a:r>
              <a:rPr lang="nl-BE" sz="1200" kern="1200" dirty="0" smtClean="0">
                <a:solidFill>
                  <a:schemeClr val="tx1"/>
                </a:solidFill>
                <a:effectLst/>
                <a:latin typeface="+mn-lt"/>
                <a:ea typeface="+mn-ea"/>
                <a:cs typeface="+mn-cs"/>
              </a:rPr>
              <a:t>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thereby</a:t>
            </a:r>
            <a:r>
              <a:rPr lang="nl-BE" sz="1200" kern="1200" dirty="0" smtClean="0">
                <a:solidFill>
                  <a:schemeClr val="tx1"/>
                </a:solidFill>
                <a:effectLst/>
                <a:latin typeface="+mn-lt"/>
                <a:ea typeface="+mn-ea"/>
                <a:cs typeface="+mn-cs"/>
              </a:rPr>
              <a:t> make time </a:t>
            </a:r>
            <a:r>
              <a:rPr lang="nl-BE" sz="1200" kern="1200" dirty="0" err="1" smtClean="0">
                <a:solidFill>
                  <a:schemeClr val="tx1"/>
                </a:solidFill>
                <a:effectLst/>
                <a:latin typeface="+mn-lt"/>
                <a:ea typeface="+mn-ea"/>
                <a:cs typeface="+mn-cs"/>
              </a:rPr>
              <a:t>available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human support </a:t>
            </a:r>
            <a:r>
              <a:rPr lang="nl-BE" sz="1200" kern="1200" dirty="0" err="1" smtClean="0">
                <a:solidFill>
                  <a:schemeClr val="tx1"/>
                </a:solidFill>
                <a:effectLst/>
                <a:latin typeface="+mn-lt"/>
                <a:ea typeface="+mn-ea"/>
                <a:cs typeface="+mn-cs"/>
              </a:rPr>
              <a:t>where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necessary</a:t>
            </a:r>
            <a:r>
              <a:rPr lang="en-US" sz="1200" kern="1200" dirty="0" smtClean="0">
                <a:solidFill>
                  <a:schemeClr val="tx1"/>
                </a:solidFill>
                <a:effectLst/>
                <a:latin typeface="+mn-lt"/>
                <a:ea typeface="+mn-ea"/>
                <a:cs typeface="+mn-cs"/>
              </a:rPr>
              <a:t>. And remember: the network always wins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33</a:t>
            </a:fld>
            <a:endParaRPr lang="en-GB"/>
          </a:p>
        </p:txBody>
      </p:sp>
    </p:spTree>
    <p:extLst>
      <p:ext uri="{BB962C8B-B14F-4D97-AF65-F5344CB8AC3E}">
        <p14:creationId xmlns:p14="http://schemas.microsoft.com/office/powerpoint/2010/main" val="993753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901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262BC17D-7774-43FE-987C-7D682A3CD72E}" type="slidenum">
              <a:rPr lang="en-US" altLang="en-US" smtClean="0">
                <a:latin typeface="Calibri" pitchFamily="34" charset="0"/>
              </a:rPr>
              <a:pPr fontAlgn="base">
                <a:spcBef>
                  <a:spcPct val="0"/>
                </a:spcBef>
                <a:spcAft>
                  <a:spcPct val="0"/>
                </a:spcAft>
                <a:defRPr/>
              </a:pPr>
              <a:t>34</a:t>
            </a:fld>
            <a:endParaRPr lang="nl-BE" altLang="en-US" dirty="0" smtClean="0">
              <a:latin typeface="Calibri" pitchFamily="34" charset="0"/>
            </a:endParaRPr>
          </a:p>
        </p:txBody>
      </p:sp>
    </p:spTree>
    <p:extLst>
      <p:ext uri="{BB962C8B-B14F-4D97-AF65-F5344CB8AC3E}">
        <p14:creationId xmlns:p14="http://schemas.microsoft.com/office/powerpoint/2010/main" val="1043110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Deel</a:t>
            </a:r>
            <a:r>
              <a:rPr lang="en-US" dirty="0" smtClean="0"/>
              <a:t> van </a:t>
            </a:r>
            <a:r>
              <a:rPr lang="en-US" dirty="0" err="1" smtClean="0"/>
              <a:t>verhaal</a:t>
            </a:r>
            <a:r>
              <a:rPr lang="en-US" baseline="0" dirty="0" smtClean="0"/>
              <a:t> “</a:t>
            </a:r>
            <a:r>
              <a:rPr lang="en-US" dirty="0" smtClean="0"/>
              <a:t>Meer </a:t>
            </a:r>
            <a:r>
              <a:rPr lang="en-US" dirty="0" err="1" smtClean="0"/>
              <a:t>naar</a:t>
            </a:r>
            <a:r>
              <a:rPr lang="en-US" dirty="0" smtClean="0"/>
              <a:t> </a:t>
            </a:r>
            <a:r>
              <a:rPr lang="en-US" dirty="0" err="1" smtClean="0"/>
              <a:t>buiten</a:t>
            </a:r>
            <a:r>
              <a:rPr lang="en-US" dirty="0" smtClean="0"/>
              <a:t> toe </a:t>
            </a:r>
            <a:r>
              <a:rPr lang="en-US" dirty="0" err="1" smtClean="0"/>
              <a:t>openstellen</a:t>
            </a:r>
            <a:r>
              <a:rPr lang="en-US" dirty="0" smtClean="0"/>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514374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66809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Waarop</a:t>
            </a:r>
            <a:r>
              <a:rPr lang="en-US" dirty="0" smtClean="0"/>
              <a:t> </a:t>
            </a:r>
            <a:r>
              <a:rPr lang="en-US" dirty="0" err="1" smtClean="0"/>
              <a:t>slaat</a:t>
            </a:r>
            <a:r>
              <a:rPr lang="en-US" dirty="0" smtClean="0"/>
              <a:t> legacy?? </a:t>
            </a:r>
            <a:r>
              <a:rPr lang="en-US" dirty="0" err="1" smtClean="0"/>
              <a:t>B.v</a:t>
            </a:r>
            <a:r>
              <a:rPr lang="en-US" dirty="0" smtClean="0"/>
              <a:t>. soap </a:t>
            </a:r>
            <a:r>
              <a:rPr lang="en-US" dirty="0" err="1" smtClean="0"/>
              <a:t>verhaal</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Zero impact </a:t>
            </a:r>
            <a:r>
              <a:rPr lang="en-US" dirty="0" err="1" smtClean="0"/>
              <a:t>slaat</a:t>
            </a:r>
            <a:r>
              <a:rPr lang="en-US" baseline="0" dirty="0" smtClean="0"/>
              <a:t> </a:t>
            </a:r>
            <a:r>
              <a:rPr lang="en-US" baseline="0" dirty="0" err="1" smtClean="0"/>
              <a:t>hier</a:t>
            </a:r>
            <a:r>
              <a:rPr lang="en-US" baseline="0" dirty="0" smtClean="0"/>
              <a:t> op </a:t>
            </a:r>
            <a:r>
              <a:rPr lang="en-US" baseline="0" dirty="0" err="1" smtClean="0"/>
              <a:t>niet-breken</a:t>
            </a:r>
            <a:r>
              <a:rPr lang="en-US" baseline="0" dirty="0" smtClean="0"/>
              <a:t> van </a:t>
            </a:r>
            <a:r>
              <a:rPr lang="en-US" baseline="0" dirty="0" err="1" smtClean="0"/>
              <a:t>contracten</a:t>
            </a:r>
            <a:r>
              <a:rPr lang="en-US" baseline="0" dirty="0" smtClean="0"/>
              <a:t>, backwards compatibility</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743793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2706696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69</a:t>
            </a:fld>
            <a:endParaRPr lang="en-US"/>
          </a:p>
        </p:txBody>
      </p:sp>
    </p:spTree>
    <p:extLst>
      <p:ext uri="{BB962C8B-B14F-4D97-AF65-F5344CB8AC3E}">
        <p14:creationId xmlns:p14="http://schemas.microsoft.com/office/powerpoint/2010/main" val="23404106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102</a:t>
            </a:fld>
            <a:endParaRPr lang="en-US"/>
          </a:p>
        </p:txBody>
      </p:sp>
    </p:spTree>
    <p:extLst>
      <p:ext uri="{BB962C8B-B14F-4D97-AF65-F5344CB8AC3E}">
        <p14:creationId xmlns:p14="http://schemas.microsoft.com/office/powerpoint/2010/main" val="1978450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inclusion</a:t>
            </a:r>
            <a:r>
              <a:rPr lang="nl-BE" sz="1200" kern="1200" dirty="0" smtClean="0">
                <a:solidFill>
                  <a:schemeClr val="tx1"/>
                </a:solidFill>
                <a:effectLst/>
                <a:latin typeface="+mn-lt"/>
                <a:ea typeface="+mn-ea"/>
                <a:cs typeface="+mn-cs"/>
              </a:rPr>
              <a:t> without a digital </a:t>
            </a:r>
            <a:r>
              <a:rPr lang="nl-BE" sz="1200" kern="1200" dirty="0" err="1" smtClean="0">
                <a:solidFill>
                  <a:schemeClr val="tx1"/>
                </a:solidFill>
                <a:effectLst/>
                <a:latin typeface="+mn-lt"/>
                <a:ea typeface="+mn-ea"/>
                <a:cs typeface="+mn-cs"/>
              </a:rPr>
              <a:t>divide</a:t>
            </a: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5</a:t>
            </a:fld>
            <a:endParaRPr lang="en-GB"/>
          </a:p>
        </p:txBody>
      </p:sp>
    </p:spTree>
    <p:extLst>
      <p:ext uri="{BB962C8B-B14F-4D97-AF65-F5344CB8AC3E}">
        <p14:creationId xmlns:p14="http://schemas.microsoft.com/office/powerpoint/2010/main" val="1752572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90488" y="744538"/>
            <a:ext cx="6616700" cy="3722687"/>
          </a:xfrm>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nl-BE" smtClean="0">
              <a:latin typeface="Arial" panose="020B0604020202020204" pitchFamily="34" charset="0"/>
              <a:cs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C4E068A-191E-490C-867D-79E2651627DB}" type="slidenum">
              <a:rPr lang="nl-BE" altLang="nl-BE" smtClean="0"/>
              <a:pPr/>
              <a:t>110</a:t>
            </a:fld>
            <a:endParaRPr lang="nl-BE" altLang="nl-BE" smtClean="0"/>
          </a:p>
        </p:txBody>
      </p:sp>
    </p:spTree>
    <p:extLst>
      <p:ext uri="{BB962C8B-B14F-4D97-AF65-F5344CB8AC3E}">
        <p14:creationId xmlns:p14="http://schemas.microsoft.com/office/powerpoint/2010/main" val="34617659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151</a:t>
            </a:fld>
            <a:endParaRPr lang="en-US"/>
          </a:p>
        </p:txBody>
      </p:sp>
    </p:spTree>
    <p:extLst>
      <p:ext uri="{BB962C8B-B14F-4D97-AF65-F5344CB8AC3E}">
        <p14:creationId xmlns:p14="http://schemas.microsoft.com/office/powerpoint/2010/main" val="10988859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154</a:t>
            </a:fld>
            <a:endParaRPr lang="en-US"/>
          </a:p>
        </p:txBody>
      </p:sp>
    </p:spTree>
    <p:extLst>
      <p:ext uri="{BB962C8B-B14F-4D97-AF65-F5344CB8AC3E}">
        <p14:creationId xmlns:p14="http://schemas.microsoft.com/office/powerpoint/2010/main" val="3714376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2703513" y="509588"/>
            <a:ext cx="4527550" cy="2547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altLang="fr-FR" dirty="0" smtClean="0"/>
          </a:p>
        </p:txBody>
      </p:sp>
      <p:sp>
        <p:nvSpPr>
          <p:cNvPr id="4" name="Slide Number Placeholder 3"/>
          <p:cNvSpPr>
            <a:spLocks noGrp="1"/>
          </p:cNvSpPr>
          <p:nvPr>
            <p:ph type="sldNum" sz="quarter" idx="5"/>
          </p:nvPr>
        </p:nvSpPr>
        <p:spPr/>
        <p:txBody>
          <a:bodyPr/>
          <a:lstStyle/>
          <a:p>
            <a:pPr>
              <a:defRPr/>
            </a:pPr>
            <a:fld id="{6A9BB088-1526-4C59-BA1A-1366A3F82C5D}" type="slidenum">
              <a:rPr lang="en-US" smtClean="0"/>
              <a:pPr>
                <a:defRPr/>
              </a:pPr>
              <a:t>156</a:t>
            </a:fld>
            <a:endParaRPr lang="fr-BE"/>
          </a:p>
        </p:txBody>
      </p:sp>
    </p:spTree>
    <p:extLst>
      <p:ext uri="{BB962C8B-B14F-4D97-AF65-F5344CB8AC3E}">
        <p14:creationId xmlns:p14="http://schemas.microsoft.com/office/powerpoint/2010/main" val="863408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4994F1B-BE66-455F-A211-5BF8A8CC51CA}" type="slidenum">
              <a:rPr lang="nl-BE" smtClean="0"/>
              <a:t>160</a:t>
            </a:fld>
            <a:endParaRPr lang="nl-BE"/>
          </a:p>
        </p:txBody>
      </p:sp>
    </p:spTree>
    <p:extLst>
      <p:ext uri="{BB962C8B-B14F-4D97-AF65-F5344CB8AC3E}">
        <p14:creationId xmlns:p14="http://schemas.microsoft.com/office/powerpoint/2010/main" val="39975313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161</a:t>
            </a:fld>
            <a:endParaRPr lang="en-US"/>
          </a:p>
        </p:txBody>
      </p:sp>
    </p:spTree>
    <p:extLst>
      <p:ext uri="{BB962C8B-B14F-4D97-AF65-F5344CB8AC3E}">
        <p14:creationId xmlns:p14="http://schemas.microsoft.com/office/powerpoint/2010/main" val="32563929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162</a:t>
            </a:fld>
            <a:endParaRPr lang="en-US"/>
          </a:p>
        </p:txBody>
      </p:sp>
    </p:spTree>
    <p:extLst>
      <p:ext uri="{BB962C8B-B14F-4D97-AF65-F5344CB8AC3E}">
        <p14:creationId xmlns:p14="http://schemas.microsoft.com/office/powerpoint/2010/main" val="27246713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164</a:t>
            </a:fld>
            <a:endParaRPr lang="en-US"/>
          </a:p>
        </p:txBody>
      </p:sp>
    </p:spTree>
    <p:extLst>
      <p:ext uri="{BB962C8B-B14F-4D97-AF65-F5344CB8AC3E}">
        <p14:creationId xmlns:p14="http://schemas.microsoft.com/office/powerpoint/2010/main" val="363882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165</a:t>
            </a:fld>
            <a:endParaRPr lang="en-US"/>
          </a:p>
        </p:txBody>
      </p:sp>
    </p:spTree>
    <p:extLst>
      <p:ext uri="{BB962C8B-B14F-4D97-AF65-F5344CB8AC3E}">
        <p14:creationId xmlns:p14="http://schemas.microsoft.com/office/powerpoint/2010/main" val="29240111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167</a:t>
            </a:fld>
            <a:endParaRPr lang="en-US"/>
          </a:p>
        </p:txBody>
      </p:sp>
    </p:spTree>
    <p:extLst>
      <p:ext uri="{BB962C8B-B14F-4D97-AF65-F5344CB8AC3E}">
        <p14:creationId xmlns:p14="http://schemas.microsoft.com/office/powerpoint/2010/main" val="412214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integrated</a:t>
            </a:r>
            <a:r>
              <a:rPr lang="nl-BE" sz="1200" kern="1200" dirty="0" smtClean="0">
                <a:solidFill>
                  <a:schemeClr val="tx1"/>
                </a:solidFill>
                <a:effectLst/>
                <a:latin typeface="+mn-lt"/>
                <a:ea typeface="+mn-ea"/>
                <a:cs typeface="+mn-cs"/>
              </a:rPr>
              <a:t> services </a:t>
            </a:r>
            <a:r>
              <a:rPr lang="nl-BE" sz="1200" kern="1200" dirty="0" err="1" smtClean="0">
                <a:solidFill>
                  <a:schemeClr val="tx1"/>
                </a:solidFill>
                <a:effectLst/>
                <a:latin typeface="+mn-lt"/>
                <a:ea typeface="+mn-ea"/>
                <a:cs typeface="+mn-cs"/>
              </a:rPr>
              <a:t>across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government</a:t>
            </a:r>
            <a:r>
              <a:rPr lang="nl-BE" sz="1200" kern="1200" dirty="0" smtClean="0">
                <a:solidFill>
                  <a:schemeClr val="tx1"/>
                </a:solidFill>
                <a:effectLst/>
                <a:latin typeface="+mn-lt"/>
                <a:ea typeface="+mn-ea"/>
                <a:cs typeface="+mn-cs"/>
              </a:rPr>
              <a:t> levels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security </a:t>
            </a:r>
            <a:r>
              <a:rPr lang="nl-BE" sz="1200" kern="1200" dirty="0" err="1" smtClean="0">
                <a:solidFill>
                  <a:schemeClr val="tx1"/>
                </a:solidFill>
                <a:effectLst/>
                <a:latin typeface="+mn-lt"/>
                <a:ea typeface="+mn-ea"/>
                <a:cs typeface="+mn-cs"/>
              </a:rPr>
              <a:t>organisations</a:t>
            </a: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6</a:t>
            </a:fld>
            <a:endParaRPr lang="en-GB"/>
          </a:p>
        </p:txBody>
      </p:sp>
    </p:spTree>
    <p:extLst>
      <p:ext uri="{BB962C8B-B14F-4D97-AF65-F5344CB8AC3E}">
        <p14:creationId xmlns:p14="http://schemas.microsoft.com/office/powerpoint/2010/main" val="22648700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171</a:t>
            </a:fld>
            <a:endParaRPr lang="en-US"/>
          </a:p>
        </p:txBody>
      </p:sp>
    </p:spTree>
    <p:extLst>
      <p:ext uri="{BB962C8B-B14F-4D97-AF65-F5344CB8AC3E}">
        <p14:creationId xmlns:p14="http://schemas.microsoft.com/office/powerpoint/2010/main" val="41648958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172</a:t>
            </a:fld>
            <a:endParaRPr lang="en-US"/>
          </a:p>
        </p:txBody>
      </p:sp>
    </p:spTree>
    <p:extLst>
      <p:ext uri="{BB962C8B-B14F-4D97-AF65-F5344CB8AC3E}">
        <p14:creationId xmlns:p14="http://schemas.microsoft.com/office/powerpoint/2010/main" val="651230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175</a:t>
            </a:fld>
            <a:endParaRPr lang="en-US"/>
          </a:p>
        </p:txBody>
      </p:sp>
    </p:spTree>
    <p:extLst>
      <p:ext uri="{BB962C8B-B14F-4D97-AF65-F5344CB8AC3E}">
        <p14:creationId xmlns:p14="http://schemas.microsoft.com/office/powerpoint/2010/main" val="2956045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delivered</a:t>
            </a:r>
            <a:r>
              <a:rPr lang="nl-BE" sz="1200" kern="1200" dirty="0" smtClean="0">
                <a:solidFill>
                  <a:schemeClr val="tx1"/>
                </a:solidFill>
                <a:effectLst/>
                <a:latin typeface="+mn-lt"/>
                <a:ea typeface="+mn-ea"/>
                <a:cs typeface="+mn-cs"/>
              </a:rPr>
              <a:t> at </a:t>
            </a:r>
            <a:r>
              <a:rPr lang="nl-BE" sz="1200" kern="1200" dirty="0" err="1" smtClean="0">
                <a:solidFill>
                  <a:schemeClr val="tx1"/>
                </a:solidFill>
                <a:effectLst/>
                <a:latin typeface="+mn-lt"/>
                <a:ea typeface="+mn-ea"/>
                <a:cs typeface="+mn-cs"/>
              </a:rPr>
              <a:t>key</a:t>
            </a:r>
            <a:r>
              <a:rPr lang="nl-BE" sz="1200" kern="1200" dirty="0" smtClean="0">
                <a:solidFill>
                  <a:schemeClr val="tx1"/>
                </a:solidFill>
                <a:effectLst/>
                <a:latin typeface="+mn-lt"/>
                <a:ea typeface="+mn-ea"/>
                <a:cs typeface="+mn-cs"/>
              </a:rPr>
              <a:t> life events (</a:t>
            </a:r>
            <a:r>
              <a:rPr lang="nl-BE" sz="1200" kern="1200" dirty="0" err="1" smtClean="0">
                <a:solidFill>
                  <a:schemeClr val="tx1"/>
                </a:solidFill>
                <a:effectLst/>
                <a:latin typeface="+mn-lt"/>
                <a:ea typeface="+mn-ea"/>
                <a:cs typeface="+mn-cs"/>
              </a:rPr>
              <a:t>birth</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going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school, </a:t>
            </a:r>
            <a:r>
              <a:rPr lang="nl-BE" sz="1200" kern="1200" dirty="0" err="1" smtClean="0">
                <a:solidFill>
                  <a:schemeClr val="tx1"/>
                </a:solidFill>
                <a:effectLst/>
                <a:latin typeface="+mn-lt"/>
                <a:ea typeface="+mn-ea"/>
                <a:cs typeface="+mn-cs"/>
              </a:rPr>
              <a:t>starting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work</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moving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illness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retirement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starting</a:t>
            </a:r>
            <a:r>
              <a:rPr lang="nl-BE" sz="1200" kern="1200" dirty="0" smtClean="0">
                <a:solidFill>
                  <a:schemeClr val="tx1"/>
                </a:solidFill>
                <a:effectLst/>
                <a:latin typeface="+mn-lt"/>
                <a:ea typeface="+mn-ea"/>
                <a:cs typeface="+mn-cs"/>
              </a:rPr>
              <a:t> up a company…)</a:t>
            </a: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addressing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citizens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individual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situation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personalized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user </a:t>
            </a:r>
            <a:r>
              <a:rPr lang="nl-BE" sz="1200" kern="1200" dirty="0" err="1" smtClean="0">
                <a:solidFill>
                  <a:schemeClr val="tx1"/>
                </a:solidFill>
                <a:effectLst/>
                <a:latin typeface="+mn-lt"/>
                <a:ea typeface="+mn-ea"/>
                <a:cs typeface="+mn-cs"/>
              </a:rPr>
              <a:t>oriented</a:t>
            </a: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7</a:t>
            </a:fld>
            <a:endParaRPr lang="en-GB"/>
          </a:p>
        </p:txBody>
      </p:sp>
    </p:spTree>
    <p:extLst>
      <p:ext uri="{BB962C8B-B14F-4D97-AF65-F5344CB8AC3E}">
        <p14:creationId xmlns:p14="http://schemas.microsoft.com/office/powerpoint/2010/main" val="2645202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minimal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costs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minimal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administrative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burden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all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parties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involved</a:t>
            </a: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8</a:t>
            </a:fld>
            <a:endParaRPr lang="en-GB"/>
          </a:p>
        </p:txBody>
      </p:sp>
    </p:spTree>
    <p:extLst>
      <p:ext uri="{BB962C8B-B14F-4D97-AF65-F5344CB8AC3E}">
        <p14:creationId xmlns:p14="http://schemas.microsoft.com/office/powerpoint/2010/main" val="262243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self</a:t>
            </a:r>
            <a:r>
              <a:rPr lang="nl-BE" sz="1200" kern="1200" dirty="0" smtClean="0">
                <a:solidFill>
                  <a:schemeClr val="tx1"/>
                </a:solidFill>
                <a:effectLst/>
                <a:latin typeface="+mn-lt"/>
                <a:ea typeface="+mn-ea"/>
                <a:cs typeface="+mn-cs"/>
              </a:rPr>
              <a:t> service</a:t>
            </a: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multichannel</a:t>
            </a:r>
            <a:r>
              <a:rPr lang="nl-BE" sz="1200" kern="1200" dirty="0" smtClean="0">
                <a:solidFill>
                  <a:schemeClr val="tx1"/>
                </a:solidFill>
                <a:effectLst/>
                <a:latin typeface="+mn-lt"/>
                <a:ea typeface="+mn-ea"/>
                <a:cs typeface="+mn-cs"/>
              </a:rPr>
              <a:t> service delivery</a:t>
            </a:r>
          </a:p>
        </p:txBody>
      </p:sp>
      <p:sp>
        <p:nvSpPr>
          <p:cNvPr id="4" name="Slide Number Placeholder 3"/>
          <p:cNvSpPr>
            <a:spLocks noGrp="1"/>
          </p:cNvSpPr>
          <p:nvPr>
            <p:ph type="sldNum" sz="quarter" idx="10"/>
          </p:nvPr>
        </p:nvSpPr>
        <p:spPr/>
        <p:txBody>
          <a:bodyPr/>
          <a:lstStyle/>
          <a:p>
            <a:fld id="{5552CB37-1F2D-41FC-B879-2364470ACAA1}" type="slidenum">
              <a:rPr lang="en-GB" smtClean="0"/>
              <a:t>9</a:t>
            </a:fld>
            <a:endParaRPr lang="en-GB"/>
          </a:p>
        </p:txBody>
      </p:sp>
    </p:spTree>
    <p:extLst>
      <p:ext uri="{BB962C8B-B14F-4D97-AF65-F5344CB8AC3E}">
        <p14:creationId xmlns:p14="http://schemas.microsoft.com/office/powerpoint/2010/main" val="1101049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helped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globally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wherever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they</a:t>
            </a:r>
            <a:r>
              <a:rPr lang="nl-BE" sz="1200" kern="1200" dirty="0" smtClean="0">
                <a:solidFill>
                  <a:schemeClr val="tx1"/>
                </a:solidFill>
                <a:effectLst/>
                <a:latin typeface="+mn-lt"/>
                <a:ea typeface="+mn-ea"/>
                <a:cs typeface="+mn-cs"/>
              </a:rPr>
              <a:t> contact: </a:t>
            </a:r>
            <a:r>
              <a:rPr lang="en-US" sz="1200" kern="1200" dirty="0" smtClean="0">
                <a:solidFill>
                  <a:schemeClr val="tx1"/>
                </a:solidFill>
                <a:effectLst/>
                <a:latin typeface="+mn-lt"/>
                <a:ea typeface="+mn-ea"/>
                <a:cs typeface="+mn-cs"/>
              </a:rPr>
              <a:t>no wrong door</a:t>
            </a: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10</a:t>
            </a:fld>
            <a:endParaRPr lang="en-GB"/>
          </a:p>
        </p:txBody>
      </p:sp>
    </p:spTree>
    <p:extLst>
      <p:ext uri="{BB962C8B-B14F-4D97-AF65-F5344CB8AC3E}">
        <p14:creationId xmlns:p14="http://schemas.microsoft.com/office/powerpoint/2010/main" val="2342111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160" y="1265211"/>
            <a:ext cx="10363200" cy="1470025"/>
          </a:xfrm>
          <a:prstGeom prst="rect">
            <a:avLst/>
          </a:prstGeom>
        </p:spPr>
        <p:txBody>
          <a:bodyPr/>
          <a:lstStyle>
            <a:lvl1pPr algn="ctr">
              <a:defRPr>
                <a:solidFill>
                  <a:srgbClr val="0087BE"/>
                </a:solidFill>
                <a:latin typeface="+mn-lt"/>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2500875" y="2774426"/>
            <a:ext cx="8534400" cy="895961"/>
          </a:xfrm>
          <a:prstGeom prst="rect">
            <a:avLst/>
          </a:prstGeo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7" indent="0" algn="ctr">
              <a:buNone/>
              <a:defRPr>
                <a:solidFill>
                  <a:schemeClr val="tx1">
                    <a:tint val="75000"/>
                  </a:schemeClr>
                </a:solidFill>
              </a:defRPr>
            </a:lvl4pPr>
            <a:lvl5pPr marL="1828767" indent="0" algn="ctr">
              <a:buNone/>
              <a:defRPr>
                <a:solidFill>
                  <a:schemeClr val="tx1">
                    <a:tint val="75000"/>
                  </a:schemeClr>
                </a:solidFill>
              </a:defRPr>
            </a:lvl5pPr>
            <a:lvl6pPr marL="2285961" indent="0" algn="ctr">
              <a:buNone/>
              <a:defRPr>
                <a:solidFill>
                  <a:schemeClr val="tx1">
                    <a:tint val="75000"/>
                  </a:schemeClr>
                </a:solidFill>
              </a:defRPr>
            </a:lvl6pPr>
            <a:lvl7pPr marL="2743152" indent="0" algn="ctr">
              <a:buNone/>
              <a:defRPr>
                <a:solidFill>
                  <a:schemeClr val="tx1">
                    <a:tint val="75000"/>
                  </a:schemeClr>
                </a:solidFill>
              </a:defRPr>
            </a:lvl7pPr>
            <a:lvl8pPr marL="3200343" indent="0" algn="ctr">
              <a:buNone/>
              <a:defRPr>
                <a:solidFill>
                  <a:schemeClr val="tx1">
                    <a:tint val="75000"/>
                  </a:schemeClr>
                </a:solidFill>
              </a:defRPr>
            </a:lvl8pPr>
            <a:lvl9pPr marL="3657537" indent="0" algn="ctr">
              <a:buNone/>
              <a:defRPr>
                <a:solidFill>
                  <a:schemeClr val="tx1">
                    <a:tint val="75000"/>
                  </a:schemeClr>
                </a:solidFill>
              </a:defRPr>
            </a:lvl9pPr>
          </a:lstStyle>
          <a:p>
            <a:r>
              <a:rPr lang="en-US" dirty="0" smtClean="0"/>
              <a:t>Click to edit Master subtitle style</a:t>
            </a:r>
            <a:endParaRPr lang="fr-BE" dirty="0"/>
          </a:p>
        </p:txBody>
      </p:sp>
      <p:grpSp>
        <p:nvGrpSpPr>
          <p:cNvPr id="6" name="Group 11"/>
          <p:cNvGrpSpPr>
            <a:grpSpLocks/>
          </p:cNvGrpSpPr>
          <p:nvPr userDrawn="1"/>
        </p:nvGrpSpPr>
        <p:grpSpPr bwMode="auto">
          <a:xfrm>
            <a:off x="6888085" y="3068967"/>
            <a:ext cx="5571706" cy="2800767"/>
            <a:chOff x="4496908" y="2676525"/>
            <a:chExt cx="4178780" cy="280202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6909" y="3629091"/>
              <a:ext cx="29093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6908" y="4151911"/>
              <a:ext cx="307724"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altLang="en-US" sz="1600" dirty="0" smtClean="0">
                  <a:latin typeface="+mn-lt"/>
                  <a:cs typeface="Arial" pitchFamily="34" charset="0"/>
                </a:rPr>
                <a:t>frank.robben@mail.fgov.be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BE" altLang="en-US" sz="1600" kern="1200" dirty="0" smtClean="0">
                  <a:solidFill>
                    <a:schemeClr val="tx1"/>
                  </a:solidFill>
                  <a:latin typeface="+mn-lt"/>
                  <a:ea typeface="+mn-ea"/>
                  <a:cs typeface="Arial" pitchFamily="34" charset="0"/>
                  <a:sym typeface="Arial" pitchFamily="34" charset="0"/>
                </a:rPr>
                <a:t>https://www.frankrobben.be</a:t>
              </a:r>
              <a:endParaRPr lang="fr-BE" altLang="en-US" sz="1600" kern="1200" dirty="0" smtClean="0">
                <a:solidFill>
                  <a:schemeClr val="tx1"/>
                </a:solidFill>
                <a:latin typeface="+mn-lt"/>
                <a:ea typeface="+mn-ea"/>
                <a:cs typeface="Arial" pitchFamily="34" charset="0"/>
              </a:endParaRPr>
            </a:p>
            <a:p>
              <a:pPr>
                <a:defRPr/>
              </a:pPr>
              <a:r>
                <a:rPr lang="nl-BE" altLang="en-US" sz="1600" dirty="0" smtClean="0">
                  <a:latin typeface="+mn-lt"/>
                  <a:cs typeface="Arial" pitchFamily="34" charset="0"/>
                  <a:sym typeface="Arial" pitchFamily="34" charset="0"/>
                </a:rPr>
                <a:t>https://www.ksz.fgov.be</a:t>
              </a: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p:txBody>
        </p:sp>
      </p:grpSp>
    </p:spTree>
    <p:extLst>
      <p:ext uri="{BB962C8B-B14F-4D97-AF65-F5344CB8AC3E}">
        <p14:creationId xmlns:p14="http://schemas.microsoft.com/office/powerpoint/2010/main" val="2673437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dia+grafiek">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‹nr.›</a:t>
            </a:fld>
            <a:endParaRPr lang="nl-NL" dirty="0"/>
          </a:p>
        </p:txBody>
      </p:sp>
      <p:sp>
        <p:nvSpPr>
          <p:cNvPr id="11"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dirty="0"/>
          </a:p>
        </p:txBody>
      </p:sp>
      <p:sp>
        <p:nvSpPr>
          <p:cNvPr id="12" name="Tijdelijke aanduiding voor titel 1"/>
          <p:cNvSpPr>
            <a:spLocks noGrp="1"/>
          </p:cNvSpPr>
          <p:nvPr>
            <p:ph type="title"/>
          </p:nvPr>
        </p:nvSpPr>
        <p:spPr>
          <a:xfrm>
            <a:off x="-1012775" y="302381"/>
            <a:ext cx="10943929" cy="604762"/>
          </a:xfrm>
          <a:prstGeom prst="roundRect">
            <a:avLst>
              <a:gd name="adj" fmla="val 50000"/>
            </a:avLst>
          </a:prstGeom>
          <a:solidFill>
            <a:srgbClr val="0F879D"/>
          </a:solidFill>
          <a:ln>
            <a:noFill/>
          </a:ln>
          <a:effectLst/>
        </p:spPr>
        <p:txBody>
          <a:bodyPr vert="horz" lIns="1296000" tIns="140400" rIns="91440" bIns="140400" rtlCol="0" anchor="ctr">
            <a:noAutofit/>
          </a:bodyPr>
          <a:lstStyle>
            <a:lvl1pPr>
              <a:defRPr sz="2800"/>
            </a:lvl1pPr>
          </a:lstStyle>
          <a:p>
            <a:r>
              <a:rPr lang="nl-BE" dirty="0" smtClean="0"/>
              <a:t>Titelstijl van model bewerken</a:t>
            </a:r>
            <a:endParaRPr lang="nl-NL" dirty="0"/>
          </a:p>
        </p:txBody>
      </p:sp>
      <p:sp>
        <p:nvSpPr>
          <p:cNvPr id="8" name="Tijdelijke aanduiding voor grafiek 2"/>
          <p:cNvSpPr>
            <a:spLocks noGrp="1"/>
          </p:cNvSpPr>
          <p:nvPr>
            <p:ph type="chart" sz="quarter" idx="12" hasCustomPrompt="1"/>
          </p:nvPr>
        </p:nvSpPr>
        <p:spPr>
          <a:xfrm>
            <a:off x="806451" y="1335088"/>
            <a:ext cx="10598149" cy="4340225"/>
          </a:xfrm>
          <a:prstGeom prst="rect">
            <a:avLst/>
          </a:prstGeom>
        </p:spPr>
        <p:txBody>
          <a:bodyPr vert="horz" anchor="ctr"/>
          <a:lstStyle>
            <a:lvl1pPr marL="0" indent="0" algn="ctr">
              <a:buNone/>
              <a:defRPr/>
            </a:lvl1pPr>
          </a:lstStyle>
          <a:p>
            <a:r>
              <a:rPr lang="nl-NL" dirty="0" smtClean="0"/>
              <a:t>Voeg een grafiek in</a:t>
            </a:r>
            <a:endParaRPr lang="nl-NL" dirty="0"/>
          </a:p>
        </p:txBody>
      </p:sp>
    </p:spTree>
    <p:extLst>
      <p:ext uri="{BB962C8B-B14F-4D97-AF65-F5344CB8AC3E}">
        <p14:creationId xmlns:p14="http://schemas.microsoft.com/office/powerpoint/2010/main" val="3786855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645920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A44FB23A-EE64-45C6-8B09-666D0E8AFA07}" type="slidenum">
              <a:rPr lang="en-GB" altLang="nl-BE"/>
              <a:pPr/>
              <a:t>‹nr.›</a:t>
            </a:fld>
            <a:endParaRPr lang="en-GB" altLang="nl-BE"/>
          </a:p>
        </p:txBody>
      </p:sp>
    </p:spTree>
    <p:extLst>
      <p:ext uri="{BB962C8B-B14F-4D97-AF65-F5344CB8AC3E}">
        <p14:creationId xmlns:p14="http://schemas.microsoft.com/office/powerpoint/2010/main" val="2335406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endParaRPr lang="nl-BE" dirty="0"/>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‹nr.›</a:t>
            </a:fld>
            <a:endParaRPr lang="nl-BE" dirty="0"/>
          </a:p>
        </p:txBody>
      </p:sp>
      <p:sp>
        <p:nvSpPr>
          <p:cNvPr id="12" name="Text Placeholder 11"/>
          <p:cNvSpPr>
            <a:spLocks noGrp="1"/>
          </p:cNvSpPr>
          <p:nvPr>
            <p:ph type="body" sz="quarter" idx="13"/>
          </p:nvPr>
        </p:nvSpPr>
        <p:spPr>
          <a:xfrm>
            <a:off x="527381" y="1052736"/>
            <a:ext cx="11664619" cy="54726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Tree>
    <p:extLst>
      <p:ext uri="{BB962C8B-B14F-4D97-AF65-F5344CB8AC3E}">
        <p14:creationId xmlns:p14="http://schemas.microsoft.com/office/powerpoint/2010/main" val="36629466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11371950"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‹nr.›</a:t>
            </a:fld>
            <a:endParaRPr lang="en-US" dirty="0"/>
          </a:p>
        </p:txBody>
      </p:sp>
    </p:spTree>
    <p:extLst>
      <p:ext uri="{BB962C8B-B14F-4D97-AF65-F5344CB8AC3E}">
        <p14:creationId xmlns:p14="http://schemas.microsoft.com/office/powerpoint/2010/main" val="597304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5258304"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‹nr.›</a:t>
            </a:fld>
            <a:endParaRPr lang="en-US" dirty="0"/>
          </a:p>
        </p:txBody>
      </p:sp>
      <p:sp>
        <p:nvSpPr>
          <p:cNvPr id="6" name="Content Placeholder 14">
            <a:extLst>
              <a:ext uri="{FF2B5EF4-FFF2-40B4-BE49-F238E27FC236}">
                <a16:creationId xmlns:a16="http://schemas.microsoft.com/office/drawing/2014/main" id="{5CB5A0A6-E63B-BC41-8540-D1E4EA5237ED}"/>
              </a:ext>
            </a:extLst>
          </p:cNvPr>
          <p:cNvSpPr>
            <a:spLocks noGrp="1"/>
          </p:cNvSpPr>
          <p:nvPr>
            <p:ph sz="quarter" idx="15"/>
          </p:nvPr>
        </p:nvSpPr>
        <p:spPr>
          <a:xfrm>
            <a:off x="6563170" y="1379912"/>
            <a:ext cx="5284703"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286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pPr>
                <a:defRPr/>
              </a:pPr>
              <a:t>‹nr.›</a:t>
            </a:fld>
            <a:endParaRPr lang="en-GB"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1835751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052736"/>
            <a:ext cx="10972800" cy="5256584"/>
          </a:xfrm>
          <a:prstGeom prst="rect">
            <a:avLst/>
          </a:prstGeom>
        </p:spPr>
        <p:txBody>
          <a:bodyPr/>
          <a:lstStyle>
            <a:lvl2pPr>
              <a:defRPr/>
            </a:lvl2pPr>
            <a:lvl3pPr marL="990600" indent="-185738">
              <a:defRPr/>
            </a:lvl3pPr>
            <a:lvl4pPr marL="1252538" indent="-261938">
              <a:defRPr/>
            </a:lvl4pPr>
            <a:lvl5pPr marL="1436688" indent="-18415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8"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5"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117503970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without titl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335360" y="980729"/>
            <a:ext cx="5661157" cy="5328596"/>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6" name="Content Placeholder 5"/>
          <p:cNvSpPr>
            <a:spLocks noGrp="1"/>
          </p:cNvSpPr>
          <p:nvPr>
            <p:ph sz="quarter" idx="4" hasCustomPrompt="1"/>
          </p:nvPr>
        </p:nvSpPr>
        <p:spPr>
          <a:xfrm>
            <a:off x="6193371" y="980730"/>
            <a:ext cx="5663274" cy="5317708"/>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11"/>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‹nr.›</a:t>
            </a:fld>
            <a:endParaRPr lang="fr-BE" dirty="0"/>
          </a:p>
        </p:txBody>
      </p:sp>
      <p:sp>
        <p:nvSpPr>
          <p:cNvPr id="7"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35320190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4"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405484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3" name="Rectangle 2"/>
          <p:cNvSpPr/>
          <p:nvPr userDrawn="1"/>
        </p:nvSpPr>
        <p:spPr>
          <a:xfrm>
            <a:off x="10719" y="836712"/>
            <a:ext cx="1216246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881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8" y="1662114"/>
            <a:ext cx="11044767" cy="2308225"/>
          </a:xfrm>
          <a:prstGeom prst="rect">
            <a:avLst/>
          </a:prstGeom>
          <a:noFill/>
          <a:ln w="9525">
            <a:solidFill>
              <a:srgbClr val="0087B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smtClean="0">
              <a:solidFill>
                <a:srgbClr val="0087BE"/>
              </a:solidFill>
            </a:endParaRPr>
          </a:p>
          <a:p>
            <a:pPr algn="ctr" eaLnBrk="1" hangingPunct="1">
              <a:defRPr/>
            </a:pPr>
            <a:endParaRPr lang="nl-BE" altLang="en-US" sz="4800" smtClean="0">
              <a:solidFill>
                <a:srgbClr val="0087BE"/>
              </a:solidFill>
            </a:endParaRPr>
          </a:p>
          <a:p>
            <a:pPr algn="ctr" eaLnBrk="1" hangingPunct="1">
              <a:defRPr/>
            </a:pPr>
            <a:endParaRPr lang="nl-BE" altLang="en-US" sz="4800" smtClean="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‹nr.›</a:t>
            </a:fld>
            <a:endParaRPr lang="en-GB" dirty="0"/>
          </a:p>
        </p:txBody>
      </p:sp>
      <p:sp>
        <p:nvSpPr>
          <p:cNvPr id="4" name="Title 1"/>
          <p:cNvSpPr>
            <a:spLocks noGrp="1"/>
          </p:cNvSpPr>
          <p:nvPr>
            <p:ph type="ctrTitle"/>
          </p:nvPr>
        </p:nvSpPr>
        <p:spPr>
          <a:xfrm>
            <a:off x="573618" y="1662115"/>
            <a:ext cx="11044767" cy="2308224"/>
          </a:xfrm>
          <a:prstGeom prst="rect">
            <a:avLst/>
          </a:prstGeom>
        </p:spPr>
        <p:txBody>
          <a:bodyPr>
            <a:normAutofit/>
          </a:bodyPr>
          <a:lstStyle>
            <a:lvl1pPr algn="ctr">
              <a:defRPr lang="fr-BE" sz="3599" kern="1200" dirty="0">
                <a:solidFill>
                  <a:srgbClr val="0087BE"/>
                </a:solidFill>
                <a:latin typeface="+mn-lt"/>
                <a:ea typeface="+mj-ea"/>
                <a:cs typeface="Arial" panose="020B0604020202020204" pitchFamily="34" charset="0"/>
              </a:defRPr>
            </a:lvl1pPr>
          </a:lstStyle>
          <a:p>
            <a:r>
              <a:rPr lang="en-US" dirty="0" smtClean="0"/>
              <a:t>Click to edit Master title style</a:t>
            </a:r>
            <a:endParaRPr lang="fr-BE" dirty="0"/>
          </a:p>
        </p:txBody>
      </p:sp>
    </p:spTree>
    <p:extLst>
      <p:ext uri="{BB962C8B-B14F-4D97-AF65-F5344CB8AC3E}">
        <p14:creationId xmlns:p14="http://schemas.microsoft.com/office/powerpoint/2010/main" val="1805370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2" descr="http://fr.hdyo.org/assets/ask-question-2-ce96e3e01c85a38a0d39c61cfae6d42c.jpg"/>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71464" y="908720"/>
            <a:ext cx="4626790"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pPr>
                <a:defRPr/>
              </a:pPr>
              <a:t>‹nr.›</a:t>
            </a:fld>
            <a:endParaRPr lang="en-GB"/>
          </a:p>
        </p:txBody>
      </p:sp>
      <p:grpSp>
        <p:nvGrpSpPr>
          <p:cNvPr id="12" name="Group 11"/>
          <p:cNvGrpSpPr>
            <a:grpSpLocks/>
          </p:cNvGrpSpPr>
          <p:nvPr userDrawn="1"/>
        </p:nvGrpSpPr>
        <p:grpSpPr bwMode="auto">
          <a:xfrm>
            <a:off x="6672064" y="1700808"/>
            <a:ext cx="4624520" cy="2800767"/>
            <a:chOff x="4406900" y="2676525"/>
            <a:chExt cx="4268788" cy="2802021"/>
          </a:xfrm>
        </p:grpSpPr>
        <p:pic>
          <p:nvPicPr>
            <p:cNvPr id="1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smtClean="0">
                  <a:latin typeface="+mn-lt"/>
                  <a:cs typeface="Arial" pitchFamily="34" charset="0"/>
                </a:rPr>
                <a:t>frank.robben@mail.fgov.be </a:t>
              </a:r>
              <a:endParaRPr lang="nl-BE" sz="1600" dirty="0">
                <a:latin typeface="+mn-lt"/>
                <a:cs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smtClean="0">
                  <a:latin typeface="+mn-lt"/>
                  <a:cs typeface="Arial" pitchFamily="34" charset="0"/>
                  <a:sym typeface="Arial" pitchFamily="34" charset="0"/>
                </a:rPr>
                <a:t>https</a:t>
              </a:r>
              <a:r>
                <a:rPr lang="nl-BE" sz="1600" dirty="0">
                  <a:latin typeface="+mn-lt"/>
                  <a:cs typeface="Arial" pitchFamily="34" charset="0"/>
                  <a:sym typeface="Arial" pitchFamily="34" charset="0"/>
                </a:rPr>
                <a:t>://</a:t>
              </a:r>
              <a:r>
                <a:rPr lang="nl-BE" sz="1600" dirty="0" smtClean="0">
                  <a:latin typeface="+mn-lt"/>
                  <a:cs typeface="Arial" pitchFamily="34" charset="0"/>
                  <a:sym typeface="Arial" pitchFamily="34" charset="0"/>
                </a:rPr>
                <a:t>www.ehealth.fgov.be</a:t>
              </a:r>
              <a:endParaRPr lang="nl-BE" sz="1600" dirty="0">
                <a:latin typeface="+mn-lt"/>
                <a:cs typeface="Arial" pitchFamily="34" charset="0"/>
                <a:sym typeface="Arial" pitchFamily="34" charset="0"/>
              </a:endParaRPr>
            </a:p>
          </p:txBody>
        </p:sp>
      </p:grpSp>
    </p:spTree>
    <p:extLst>
      <p:ext uri="{BB962C8B-B14F-4D97-AF65-F5344CB8AC3E}">
        <p14:creationId xmlns:p14="http://schemas.microsoft.com/office/powerpoint/2010/main" val="143569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1DEE48-30C6-B240-8E52-B34414283768}"/>
              </a:ext>
            </a:extLst>
          </p:cNvPr>
          <p:cNvSpPr/>
          <p:nvPr userDrawn="1"/>
        </p:nvSpPr>
        <p:spPr>
          <a:xfrm>
            <a:off x="3" y="6006662"/>
            <a:ext cx="425669" cy="425669"/>
          </a:xfrm>
          <a:prstGeom prst="rect">
            <a:avLst/>
          </a:prstGeom>
          <a:solidFill>
            <a:srgbClr val="818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14C723DF-8B08-9D48-A995-24211E0CFD0A}"/>
              </a:ext>
            </a:extLst>
          </p:cNvPr>
          <p:cNvSpPr/>
          <p:nvPr userDrawn="1"/>
        </p:nvSpPr>
        <p:spPr>
          <a:xfrm>
            <a:off x="425672" y="6432331"/>
            <a:ext cx="425669" cy="425669"/>
          </a:xfrm>
          <a:prstGeom prst="rect">
            <a:avLst/>
          </a:prstGeom>
          <a:solidFill>
            <a:srgbClr val="A7B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Placeholder 1">
            <a:extLst>
              <a:ext uri="{FF2B5EF4-FFF2-40B4-BE49-F238E27FC236}">
                <a16:creationId xmlns:a16="http://schemas.microsoft.com/office/drawing/2014/main" id="{5A10ECE4-6A3A-8545-ABD5-D1E622AFEBB7}"/>
              </a:ext>
            </a:extLst>
          </p:cNvPr>
          <p:cNvSpPr>
            <a:spLocks noGrp="1"/>
          </p:cNvSpPr>
          <p:nvPr>
            <p:ph type="title" hasCustomPrompt="1"/>
          </p:nvPr>
        </p:nvSpPr>
        <p:spPr>
          <a:xfrm>
            <a:off x="576001" y="1272000"/>
            <a:ext cx="9996084" cy="1027200"/>
          </a:xfrm>
          <a:prstGeom prst="rect">
            <a:avLst/>
          </a:prstGeom>
        </p:spPr>
        <p:txBody>
          <a:bodyPr vert="horz" lIns="91440" tIns="45720" rIns="91440" bIns="45720" rtlCol="0" anchor="t">
            <a:noAutofit/>
          </a:bodyPr>
          <a:lstStyle>
            <a:lvl1pPr>
              <a:defRPr sz="3200" b="1">
                <a:solidFill>
                  <a:srgbClr val="6697AD"/>
                </a:solidFill>
                <a:latin typeface="Arial" panose="020B0604020202020204" pitchFamily="34" charset="0"/>
                <a:cs typeface="Arial" panose="020B0604020202020204" pitchFamily="34" charset="0"/>
              </a:defRPr>
            </a:lvl1pPr>
          </a:lstStyle>
          <a:p>
            <a:r>
              <a:rPr lang="en-US" dirty="0"/>
              <a:t>2 line </a:t>
            </a:r>
            <a:br>
              <a:rPr lang="en-US" dirty="0"/>
            </a:br>
            <a:r>
              <a:rPr lang="en-US" dirty="0"/>
              <a:t>title</a:t>
            </a:r>
          </a:p>
        </p:txBody>
      </p:sp>
      <p:sp>
        <p:nvSpPr>
          <p:cNvPr id="12" name="Content Placeholder 2">
            <a:extLst>
              <a:ext uri="{FF2B5EF4-FFF2-40B4-BE49-F238E27FC236}">
                <a16:creationId xmlns:a16="http://schemas.microsoft.com/office/drawing/2014/main" id="{F87DB1E4-120A-7D40-8974-D3A61A61C802}"/>
              </a:ext>
            </a:extLst>
          </p:cNvPr>
          <p:cNvSpPr>
            <a:spLocks noGrp="1"/>
          </p:cNvSpPr>
          <p:nvPr>
            <p:ph idx="1" hasCustomPrompt="1"/>
          </p:nvPr>
        </p:nvSpPr>
        <p:spPr>
          <a:xfrm>
            <a:off x="576000" y="2352000"/>
            <a:ext cx="11040000" cy="3652800"/>
          </a:xfrm>
          <a:prstGeom prst="rect">
            <a:avLst/>
          </a:prstGeom>
        </p:spPr>
        <p:txBody>
          <a:bodyPr lIns="90000"/>
          <a:lstStyle>
            <a:lvl1pPr marL="228594" indent="-228594">
              <a:buClr>
                <a:srgbClr val="A7B341"/>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1pPr>
            <a:lvl2pPr marL="685783" indent="-228594">
              <a:buClr>
                <a:srgbClr val="6697AD"/>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2pPr>
            <a:lvl3pPr marL="1142971"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3pPr>
            <a:lvl4pPr marL="1600160"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4pPr>
            <a:lvl5pPr marL="2057349"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1" y="345600"/>
            <a:ext cx="2942449" cy="566400"/>
          </a:xfrm>
          <a:prstGeom prst="rect">
            <a:avLst/>
          </a:prstGeom>
        </p:spPr>
      </p:pic>
      <p:sp>
        <p:nvSpPr>
          <p:cNvPr id="9" name="Rectangle 8">
            <a:extLst>
              <a:ext uri="{FF2B5EF4-FFF2-40B4-BE49-F238E27FC236}">
                <a16:creationId xmlns:a16="http://schemas.microsoft.com/office/drawing/2014/main" id="{FE016E78-0C25-A14C-BD63-3F3DB41ED914}"/>
              </a:ext>
            </a:extLst>
          </p:cNvPr>
          <p:cNvSpPr/>
          <p:nvPr userDrawn="1"/>
        </p:nvSpPr>
        <p:spPr>
          <a:xfrm>
            <a:off x="851340" y="6501538"/>
            <a:ext cx="2789896" cy="256545"/>
          </a:xfrm>
          <a:prstGeom prst="rect">
            <a:avLst/>
          </a:prstGeom>
        </p:spPr>
        <p:txBody>
          <a:bodyPr wrap="square">
            <a:spAutoFit/>
          </a:bodyPr>
          <a:lstStyle/>
          <a:p>
            <a:r>
              <a:rPr lang="en-US" sz="1067" dirty="0" smtClean="0">
                <a:solidFill>
                  <a:srgbClr val="878787"/>
                </a:solidFill>
                <a:latin typeface="Arial" panose="020B0604020202020204" pitchFamily="34" charset="0"/>
                <a:cs typeface="Arial" panose="020B0604020202020204" pitchFamily="34" charset="0"/>
              </a:rPr>
              <a:t>www.issa.int/wssf2019</a:t>
            </a:r>
          </a:p>
        </p:txBody>
      </p:sp>
      <p:sp>
        <p:nvSpPr>
          <p:cNvPr id="11" name="Rectangle 10">
            <a:extLst>
              <a:ext uri="{FF2B5EF4-FFF2-40B4-BE49-F238E27FC236}">
                <a16:creationId xmlns:a16="http://schemas.microsoft.com/office/drawing/2014/main" id="{FE016E78-0C25-A14C-BD63-3F3DB41ED914}"/>
              </a:ext>
            </a:extLst>
          </p:cNvPr>
          <p:cNvSpPr/>
          <p:nvPr userDrawn="1"/>
        </p:nvSpPr>
        <p:spPr>
          <a:xfrm>
            <a:off x="10284333" y="6501538"/>
            <a:ext cx="1561776" cy="256545"/>
          </a:xfrm>
          <a:prstGeom prst="rect">
            <a:avLst/>
          </a:prstGeom>
        </p:spPr>
        <p:txBody>
          <a:bodyPr wrap="square" rIns="0">
            <a:spAutoFit/>
          </a:bodyPr>
          <a:lstStyle/>
          <a:p>
            <a:pPr marL="0" marR="0" indent="0" algn="r" defTabSz="914377" rtl="0" eaLnBrk="1" fontAlgn="auto" latinLnBrk="0" hangingPunct="1">
              <a:lnSpc>
                <a:spcPct val="100000"/>
              </a:lnSpc>
              <a:spcBef>
                <a:spcPts val="0"/>
              </a:spcBef>
              <a:spcAft>
                <a:spcPts val="0"/>
              </a:spcAft>
              <a:buClrTx/>
              <a:buSzTx/>
              <a:buFontTx/>
              <a:buNone/>
              <a:tabLst/>
              <a:defRPr/>
            </a:pPr>
            <a:r>
              <a:rPr lang="en-US" sz="1067" dirty="0" smtClean="0">
                <a:solidFill>
                  <a:srgbClr val="878787"/>
                </a:solidFill>
                <a:latin typeface="Arial" panose="020B0604020202020204" pitchFamily="34" charset="0"/>
                <a:cs typeface="Arial" panose="020B0604020202020204" pitchFamily="34" charset="0"/>
              </a:rPr>
              <a:t>#ISSAWSSF</a:t>
            </a:r>
          </a:p>
        </p:txBody>
      </p:sp>
      <p:sp>
        <p:nvSpPr>
          <p:cNvPr id="16" name="Rectangle 15"/>
          <p:cNvSpPr/>
          <p:nvPr userDrawn="1"/>
        </p:nvSpPr>
        <p:spPr>
          <a:xfrm>
            <a:off x="5443200" y="6493123"/>
            <a:ext cx="1378904" cy="256545"/>
          </a:xfrm>
          <a:prstGeom prst="rect">
            <a:avLst/>
          </a:prstGeom>
        </p:spPr>
        <p:txBody>
          <a:bodyPr wrap="none">
            <a:spAutoFit/>
          </a:bodyPr>
          <a:lstStyle/>
          <a:p>
            <a:r>
              <a:rPr lang="en-US" sz="1067" kern="1200" dirty="0" smtClean="0">
                <a:solidFill>
                  <a:srgbClr val="878787"/>
                </a:solidFill>
                <a:latin typeface="Arial" panose="020B0604020202020204" pitchFamily="34" charset="0"/>
                <a:ea typeface="+mn-ea"/>
                <a:cs typeface="Arial" panose="020B0604020202020204" pitchFamily="34" charset="0"/>
              </a:rPr>
              <a:t>#protectingyou2019</a:t>
            </a:r>
            <a:endParaRPr lang="en-GB" sz="1067" kern="1200" dirty="0">
              <a:solidFill>
                <a:srgbClr val="878787"/>
              </a:solidFill>
              <a:latin typeface="Arial" panose="020B0604020202020204" pitchFamily="34" charset="0"/>
              <a:ea typeface="+mn-ea"/>
              <a:cs typeface="Arial" panose="020B0604020202020204" pitchFamily="34" charset="0"/>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5200" y="345600"/>
            <a:ext cx="1170909" cy="1118400"/>
          </a:xfrm>
          <a:prstGeom prst="rect">
            <a:avLst/>
          </a:prstGeom>
        </p:spPr>
      </p:pic>
    </p:spTree>
    <p:extLst>
      <p:ext uri="{BB962C8B-B14F-4D97-AF65-F5344CB8AC3E}">
        <p14:creationId xmlns:p14="http://schemas.microsoft.com/office/powerpoint/2010/main" val="1745681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pPr>
                <a:defRPr/>
              </a:pPr>
              <a:t>‹nr.›</a:t>
            </a:fld>
            <a:endParaRPr lang="en-GB"/>
          </a:p>
        </p:txBody>
      </p:sp>
    </p:spTree>
    <p:extLst>
      <p:ext uri="{BB962C8B-B14F-4D97-AF65-F5344CB8AC3E}">
        <p14:creationId xmlns:p14="http://schemas.microsoft.com/office/powerpoint/2010/main" val="119656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609600" y="1052738"/>
            <a:ext cx="10972800" cy="547260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4"/>
          </p:nvPr>
        </p:nvSpPr>
        <p:spPr>
          <a:xfrm>
            <a:off x="4691360" y="6525344"/>
            <a:ext cx="2844800" cy="2931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Tree>
    <p:extLst>
      <p:ext uri="{BB962C8B-B14F-4D97-AF65-F5344CB8AC3E}">
        <p14:creationId xmlns:p14="http://schemas.microsoft.com/office/powerpoint/2010/main" val="3465335338"/>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8" r:id="rId3"/>
    <p:sldLayoutId id="2147483911" r:id="rId4"/>
    <p:sldLayoutId id="2147483912" r:id="rId5"/>
    <p:sldLayoutId id="2147483917" r:id="rId6"/>
    <p:sldLayoutId id="2147483902" r:id="rId7"/>
    <p:sldLayoutId id="2147483921" r:id="rId8"/>
    <p:sldLayoutId id="2147483924" r:id="rId9"/>
    <p:sldLayoutId id="2147483926" r:id="rId10"/>
    <p:sldLayoutId id="2147483927" r:id="rId11"/>
    <p:sldLayoutId id="2147483928" r:id="rId12"/>
    <p:sldLayoutId id="2147483929" r:id="rId13"/>
    <p:sldLayoutId id="2147483930" r:id="rId14"/>
    <p:sldLayoutId id="2147483931" r:id="rId15"/>
    <p:sldLayoutId id="2147483932" r:id="rId16"/>
  </p:sldLayoutIdLst>
  <p:timing>
    <p:tnLst>
      <p:par>
        <p:cTn id="1" dur="indefinite" restart="never" nodeType="tmRoot"/>
      </p:par>
    </p:tnLst>
  </p:timing>
  <p:hf hdr="0" ftr="0" dt="0"/>
  <p:txStyles>
    <p:titleStyle>
      <a:lvl1pPr algn="ctr" defTabSz="914384" rtl="0" eaLnBrk="1" latinLnBrk="0" hangingPunct="1">
        <a:spcBef>
          <a:spcPct val="0"/>
        </a:spcBef>
        <a:buNone/>
        <a:defRPr sz="3599" kern="1200">
          <a:solidFill>
            <a:srgbClr val="0087BE"/>
          </a:solidFill>
          <a:latin typeface="+mn-lt"/>
          <a:ea typeface="+mj-ea"/>
          <a:cs typeface="Arial" panose="020B0604020202020204" pitchFamily="34" charset="0"/>
        </a:defRPr>
      </a:lvl1pPr>
    </p:titleStyle>
    <p:bodyStyle>
      <a:lvl1pPr marL="342894" indent="-342894" algn="l" defTabSz="914384" rtl="0" eaLnBrk="1" latinLnBrk="0" hangingPunct="1">
        <a:spcBef>
          <a:spcPct val="20000"/>
        </a:spcBef>
        <a:buFont typeface="Arial" panose="020B0604020202020204" pitchFamily="34" charset="0"/>
        <a:buChar char="•"/>
        <a:defRPr sz="2600" kern="120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7"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61"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3" algn="l" defTabSz="914384" rtl="0" eaLnBrk="1" latinLnBrk="0" hangingPunct="1">
        <a:defRPr sz="1800" kern="1200">
          <a:solidFill>
            <a:schemeClr val="tx1"/>
          </a:solidFill>
          <a:latin typeface="+mn-lt"/>
          <a:ea typeface="+mn-ea"/>
          <a:cs typeface="+mn-cs"/>
        </a:defRPr>
      </a:lvl8pPr>
      <a:lvl9pPr marL="3657537" algn="l" defTabSz="9143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hyperlink" Target="https://eur-lex.europa.eu/legal-content/EN/TXT/?uri=celex:32016R0679"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hyperlink" Target="https://www.ksz-bcss.fgov.be/fr/protection-des-donnees/en-pratique/reglement-general-relatif-a-la-protection-des-donnees" TargetMode="External"/><Relationship Id="rId2" Type="http://schemas.openxmlformats.org/officeDocument/2006/relationships/hyperlink" Target="https://www.ksz-bcss.fgov.be/nl/gegevensbescherming/praktisch/algemene-verordening-gegevensbescherming" TargetMode="Externa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hyperlink" Target="https://en.wikipedia.org/wiki/ISO/IEC_27000-series"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4.png"/><Relationship Id="rId7" Type="http://schemas.microsoft.com/office/2007/relationships/hdphoto" Target="../media/hdphoto3.wdp"/><Relationship Id="rId12"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0.png"/><Relationship Id="rId5" Type="http://schemas.openxmlformats.org/officeDocument/2006/relationships/image" Target="../media/image95.png"/><Relationship Id="rId10" Type="http://schemas.openxmlformats.org/officeDocument/2006/relationships/image" Target="../media/image99.png"/><Relationship Id="rId4" Type="http://schemas.microsoft.com/office/2007/relationships/hdphoto" Target="../media/hdphoto2.wdp"/><Relationship Id="rId9" Type="http://schemas.openxmlformats.org/officeDocument/2006/relationships/image" Target="../media/image98.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jpe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jpe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1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jpeg"/></Relationships>
</file>

<file path=ppt/slides/_rels/slide16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jpeg"/></Relationships>
</file>

<file path=ppt/slides/_rels/slide16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eg"/></Relationships>
</file>

<file path=ppt/slides/_rels/slide16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16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hyperlink" Target="http://www.gcloud.belgium.be/" TargetMode="Externa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hyperlink" Target="https://dt.bosa.be/sites/default/files/fisp_-_privacy_vademecum_nl.pdf" TargetMode="External"/><Relationship Id="rId21" Type="http://schemas.openxmlformats.org/officeDocument/2006/relationships/image" Target="../media/image139.png"/><Relationship Id="rId17" Type="http://schemas.openxmlformats.org/officeDocument/2006/relationships/image" Target="NULL"/><Relationship Id="rId2" Type="http://schemas.openxmlformats.org/officeDocument/2006/relationships/hyperlink" Target="https://dt.bosa.be/nl/federaal_beleid_voor_informatiebeveiliging_fisp" TargetMode="External"/><Relationship Id="rId16" Type="http://schemas.openxmlformats.org/officeDocument/2006/relationships/image" Target="../media/image137.png"/><Relationship Id="rId20" Type="http://schemas.openxmlformats.org/officeDocument/2006/relationships/image" Target="../media/image138.png"/><Relationship Id="rId1" Type="http://schemas.openxmlformats.org/officeDocument/2006/relationships/slideLayout" Target="../slideLayouts/slideLayout2.xml"/><Relationship Id="rId15"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135.png"/><Relationship Id="rId14" Type="http://schemas.openxmlformats.org/officeDocument/2006/relationships/image" Target="../media/image136.png"/><Relationship Id="rId22" Type="http://schemas.openxmlformats.org/officeDocument/2006/relationships/image" Target="NUL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wmf"/><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8.png"/><Relationship Id="rId7" Type="http://schemas.openxmlformats.org/officeDocument/2006/relationships/diagramLayout" Target="../diagrams/layout1.xm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50.png"/><Relationship Id="rId10" Type="http://schemas.microsoft.com/office/2007/relationships/diagramDrawing" Target="../diagrams/drawing1.xml"/><Relationship Id="rId4" Type="http://schemas.openxmlformats.org/officeDocument/2006/relationships/image" Target="../media/image49.png"/><Relationship Id="rId9" Type="http://schemas.openxmlformats.org/officeDocument/2006/relationships/diagramColors" Target="../diagrams/colors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oleObject" Target="../embeddings/oleObject4.bin"/><Relationship Id="rId3" Type="http://schemas.openxmlformats.org/officeDocument/2006/relationships/oleObject" Target="../embeddings/oleObject1.bin"/><Relationship Id="rId7" Type="http://schemas.openxmlformats.org/officeDocument/2006/relationships/image" Target="../media/image55.png"/><Relationship Id="rId12" Type="http://schemas.openxmlformats.org/officeDocument/2006/relationships/oleObject" Target="../embeddings/oleObject3.bin"/><Relationship Id="rId17" Type="http://schemas.openxmlformats.org/officeDocument/2006/relationships/image" Target="../media/image61.png"/><Relationship Id="rId2" Type="http://schemas.openxmlformats.org/officeDocument/2006/relationships/slideLayout" Target="../slideLayouts/slideLayout2.xml"/><Relationship Id="rId16" Type="http://schemas.openxmlformats.org/officeDocument/2006/relationships/image" Target="../media/image60.png"/><Relationship Id="rId1" Type="http://schemas.openxmlformats.org/officeDocument/2006/relationships/vmlDrawing" Target="../drawings/vmlDrawing1.vml"/><Relationship Id="rId6" Type="http://schemas.openxmlformats.org/officeDocument/2006/relationships/image" Target="../media/image54.png"/><Relationship Id="rId11" Type="http://schemas.openxmlformats.org/officeDocument/2006/relationships/image" Target="../media/image52.wmf"/><Relationship Id="rId5" Type="http://schemas.openxmlformats.org/officeDocument/2006/relationships/image" Target="../media/image53.png"/><Relationship Id="rId15" Type="http://schemas.openxmlformats.org/officeDocument/2006/relationships/image" Target="../media/image59.png"/><Relationship Id="rId10" Type="http://schemas.openxmlformats.org/officeDocument/2006/relationships/oleObject" Target="../embeddings/oleObject2.bin"/><Relationship Id="rId4" Type="http://schemas.openxmlformats.org/officeDocument/2006/relationships/image" Target="../media/image51.wmf"/><Relationship Id="rId9" Type="http://schemas.openxmlformats.org/officeDocument/2006/relationships/image" Target="../media/image57.png"/><Relationship Id="rId14"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hyperlink" Target="https://www.gcloud.belgium.be/rest/"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hyperlink" Target="https://www.ict-reuse.be/"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www.coso.org/"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hyperlink" Target="http://www.itil-itsm-world.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https://ec.europa.eu/social/social-security-directory/pai/pai/select-country/language/en"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www.frankrobben.be/wp-content/uploads/2022/04/EESSI-List-of-BUCs-SEDs.xlsx"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5400" y="1454919"/>
            <a:ext cx="11017224" cy="1470025"/>
          </a:xfrm>
        </p:spPr>
        <p:txBody>
          <a:bodyPr>
            <a:noAutofit/>
          </a:bodyPr>
          <a:lstStyle/>
          <a:p>
            <a:pPr>
              <a:defRPr/>
            </a:pPr>
            <a:r>
              <a:rPr lang="nl-BE" sz="4800" b="1" dirty="0" err="1" smtClean="0">
                <a:solidFill>
                  <a:srgbClr val="0087BE"/>
                </a:solidFill>
                <a:cs typeface="Arial" charset="0"/>
              </a:rPr>
              <a:t>Principles</a:t>
            </a:r>
            <a:r>
              <a:rPr lang="nl-BE" sz="4800" b="1" dirty="0" smtClean="0">
                <a:solidFill>
                  <a:srgbClr val="0087BE"/>
                </a:solidFill>
                <a:cs typeface="Arial" charset="0"/>
              </a:rPr>
              <a:t> of </a:t>
            </a:r>
            <a:r>
              <a:rPr lang="nl-BE" sz="4800" b="1" dirty="0" err="1" smtClean="0">
                <a:solidFill>
                  <a:srgbClr val="0087BE"/>
                </a:solidFill>
                <a:cs typeface="Arial" charset="0"/>
              </a:rPr>
              <a:t>good</a:t>
            </a:r>
            <a:r>
              <a:rPr lang="nl-BE" sz="4800" b="1" dirty="0" smtClean="0">
                <a:solidFill>
                  <a:srgbClr val="0087BE"/>
                </a:solidFill>
                <a:cs typeface="Arial" charset="0"/>
              </a:rPr>
              <a:t/>
            </a:r>
            <a:br>
              <a:rPr lang="nl-BE" sz="4800" b="1" dirty="0" smtClean="0">
                <a:solidFill>
                  <a:srgbClr val="0087BE"/>
                </a:solidFill>
                <a:cs typeface="Arial" charset="0"/>
              </a:rPr>
            </a:br>
            <a:r>
              <a:rPr lang="nl-BE" sz="4800" b="1" dirty="0" err="1" smtClean="0">
                <a:cs typeface="Arial" charset="0"/>
              </a:rPr>
              <a:t>eletronic</a:t>
            </a:r>
            <a:r>
              <a:rPr lang="nl-BE" sz="4800" b="1" dirty="0" smtClean="0">
                <a:cs typeface="Arial" charset="0"/>
              </a:rPr>
              <a:t> information management</a:t>
            </a:r>
            <a:br>
              <a:rPr lang="nl-BE" sz="4800" b="1" dirty="0" smtClean="0">
                <a:cs typeface="Arial" charset="0"/>
              </a:rPr>
            </a:br>
            <a:r>
              <a:rPr lang="nl-BE" sz="4800" b="1" dirty="0" smtClean="0">
                <a:cs typeface="Arial" charset="0"/>
              </a:rPr>
              <a:t>in </a:t>
            </a:r>
            <a:r>
              <a:rPr lang="nl-BE" sz="4800" b="1" dirty="0" err="1" smtClean="0">
                <a:cs typeface="Arial" charset="0"/>
              </a:rPr>
              <a:t>the</a:t>
            </a:r>
            <a:r>
              <a:rPr lang="nl-BE" sz="4800" b="1" dirty="0" smtClean="0">
                <a:cs typeface="Arial" charset="0"/>
              </a:rPr>
              <a:t> </a:t>
            </a:r>
            <a:r>
              <a:rPr lang="nl-BE" sz="4800" b="1" dirty="0" err="1" smtClean="0">
                <a:cs typeface="Arial" charset="0"/>
              </a:rPr>
              <a:t>social</a:t>
            </a:r>
            <a:r>
              <a:rPr lang="nl-BE" sz="4800" b="1" dirty="0" smtClean="0">
                <a:cs typeface="Arial" charset="0"/>
              </a:rPr>
              <a:t> sector</a:t>
            </a:r>
            <a:endParaRPr lang="nl-BE" sz="4800" b="1" dirty="0">
              <a:solidFill>
                <a:srgbClr val="0087BE"/>
              </a:solidFill>
              <a:cs typeface="Arial" charset="0"/>
            </a:endParaRPr>
          </a:p>
        </p:txBody>
      </p:sp>
    </p:spTree>
    <p:extLst>
      <p:ext uri="{BB962C8B-B14F-4D97-AF65-F5344CB8AC3E}">
        <p14:creationId xmlns:p14="http://schemas.microsoft.com/office/powerpoint/2010/main" val="3449361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9425049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BE" dirty="0" err="1" smtClean="0"/>
              <a:t>combating</a:t>
            </a:r>
            <a:r>
              <a:rPr lang="nl-BE" dirty="0" smtClean="0"/>
              <a:t> </a:t>
            </a:r>
            <a:r>
              <a:rPr lang="nl-BE" dirty="0" err="1" smtClean="0"/>
              <a:t>fraud</a:t>
            </a:r>
            <a:r>
              <a:rPr lang="nl-BE" dirty="0" smtClean="0"/>
              <a:t> </a:t>
            </a:r>
            <a:r>
              <a:rPr lang="nl-BE" dirty="0" err="1" smtClean="0"/>
              <a:t>and</a:t>
            </a:r>
            <a:r>
              <a:rPr lang="nl-BE" dirty="0" smtClean="0"/>
              <a:t> error</a:t>
            </a:r>
            <a:endParaRPr lang="nl-BE" dirty="0"/>
          </a:p>
          <a:p>
            <a:endParaRPr lang="en-US" dirty="0" smtClean="0"/>
          </a:p>
          <a:p>
            <a:r>
              <a:rPr lang="en-US" dirty="0" smtClean="0"/>
              <a:t>secure </a:t>
            </a:r>
            <a:r>
              <a:rPr lang="en-US" dirty="0"/>
              <a:t>handling of personal data</a:t>
            </a:r>
          </a:p>
          <a:p>
            <a:endParaRPr lang="en-US" dirty="0" smtClean="0"/>
          </a:p>
          <a:p>
            <a:r>
              <a:rPr lang="en-US" dirty="0" smtClean="0"/>
              <a:t>enabling </a:t>
            </a:r>
            <a:r>
              <a:rPr lang="en-US" dirty="0"/>
              <a:t>statistics on the message exchanges between social security institutions</a:t>
            </a:r>
          </a:p>
          <a:p>
            <a:endParaRPr lang="en-US" dirty="0" smtClean="0"/>
          </a:p>
          <a:p>
            <a:r>
              <a:rPr lang="en-US" dirty="0" smtClean="0"/>
              <a:t>social </a:t>
            </a:r>
            <a:r>
              <a:rPr lang="en-US" dirty="0"/>
              <a:t>security institutions across Europe can exchange relevant information also to verify the social security rights of mobile citizens</a:t>
            </a:r>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100</a:t>
            </a:fld>
            <a:r>
              <a:rPr lang="fr-BE" smtClean="0"/>
              <a:t> </a:t>
            </a:r>
            <a:endParaRPr lang="fr-BE" dirty="0"/>
          </a:p>
        </p:txBody>
      </p:sp>
      <p:sp>
        <p:nvSpPr>
          <p:cNvPr id="4" name="Titel 3"/>
          <p:cNvSpPr>
            <a:spLocks noGrp="1"/>
          </p:cNvSpPr>
          <p:nvPr>
            <p:ph type="title"/>
          </p:nvPr>
        </p:nvSpPr>
        <p:spPr/>
        <p:txBody>
          <a:bodyPr/>
          <a:lstStyle/>
          <a:p>
            <a:r>
              <a:rPr lang="nl-BE" dirty="0" smtClean="0"/>
              <a:t>Benefits of EESSI</a:t>
            </a:r>
            <a:endParaRPr lang="nl-BE" dirty="0"/>
          </a:p>
        </p:txBody>
      </p:sp>
    </p:spTree>
    <p:extLst>
      <p:ext uri="{BB962C8B-B14F-4D97-AF65-F5344CB8AC3E}">
        <p14:creationId xmlns:p14="http://schemas.microsoft.com/office/powerpoint/2010/main" val="93265847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Security: confidentiality, availability, integrity</a:t>
            </a:r>
            <a:endParaRPr lang="en-US" dirty="0">
              <a:solidFill>
                <a:srgbClr val="0087BE"/>
              </a:solidFill>
            </a:endParaRPr>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101</a:t>
            </a:fld>
            <a:endParaRPr lang="en-GB" dirty="0"/>
          </a:p>
        </p:txBody>
      </p:sp>
    </p:spTree>
    <p:extLst>
      <p:ext uri="{BB962C8B-B14F-4D97-AF65-F5344CB8AC3E}">
        <p14:creationId xmlns:p14="http://schemas.microsoft.com/office/powerpoint/2010/main" val="376227649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m</a:t>
            </a:r>
            <a:r>
              <a:rPr lang="en-US" dirty="0" smtClean="0"/>
              <a:t>odern technologies can bring enormous benefits and added value, but they must be deployed with the right safeguards for the fundamental right to data protection</a:t>
            </a:r>
          </a:p>
          <a:p>
            <a:r>
              <a:rPr lang="en-US" dirty="0"/>
              <a:t>i</a:t>
            </a:r>
            <a:r>
              <a:rPr lang="en-US" dirty="0" smtClean="0"/>
              <a:t>nternational treaties and national constitutions provide for a whole series of fundamental rights: in addition to the right to data protection, there is also the right to a fair trial, the right to social protection, the right to high-quality healthcare, ...</a:t>
            </a:r>
          </a:p>
          <a:p>
            <a:r>
              <a:rPr lang="en-US" dirty="0"/>
              <a:t>c</a:t>
            </a:r>
            <a:r>
              <a:rPr lang="en-US" dirty="0" smtClean="0"/>
              <a:t>itizens can expect the government to ensure their right to data protection in a way that also respects their other fundamental rights</a:t>
            </a:r>
          </a:p>
          <a:p>
            <a:r>
              <a:rPr lang="en-US" dirty="0"/>
              <a:t>p</a:t>
            </a:r>
            <a:r>
              <a:rPr lang="en-US" dirty="0" smtClean="0"/>
              <a:t>ossible drawbacks should be avoided, but benefits should not be unnecessarily obstructed</a:t>
            </a:r>
          </a:p>
          <a:p>
            <a:r>
              <a:rPr lang="en-US" dirty="0"/>
              <a:t>r</a:t>
            </a:r>
            <a:r>
              <a:rPr lang="en-US" dirty="0" smtClean="0"/>
              <a:t>isk management and data protection-by-design and a multidisciplinary approach are key concepts in this</a:t>
            </a:r>
            <a:endParaRPr lang="nl-NL" dirty="0"/>
          </a:p>
        </p:txBody>
      </p:sp>
      <p:sp>
        <p:nvSpPr>
          <p:cNvPr id="2" name="Title 1"/>
          <p:cNvSpPr>
            <a:spLocks noGrp="1"/>
          </p:cNvSpPr>
          <p:nvPr>
            <p:ph type="title"/>
          </p:nvPr>
        </p:nvSpPr>
        <p:spPr/>
        <p:txBody>
          <a:bodyPr/>
          <a:lstStyle/>
          <a:p>
            <a:r>
              <a:rPr lang="en-GB" smtClean="0"/>
              <a:t>Global vision</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102</a:t>
            </a:fld>
            <a:r>
              <a:rPr lang="fr-BE" smtClean="0"/>
              <a:t> </a:t>
            </a:r>
            <a:endParaRPr lang="fr-BE" dirty="0"/>
          </a:p>
        </p:txBody>
      </p:sp>
    </p:spTree>
    <p:extLst>
      <p:ext uri="{BB962C8B-B14F-4D97-AF65-F5344CB8AC3E}">
        <p14:creationId xmlns:p14="http://schemas.microsoft.com/office/powerpoint/2010/main" val="125736424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BE" dirty="0" err="1" smtClean="0"/>
              <a:t>legal</a:t>
            </a:r>
            <a:r>
              <a:rPr lang="nl-BE" dirty="0" smtClean="0"/>
              <a:t> </a:t>
            </a:r>
            <a:r>
              <a:rPr lang="nl-BE" dirty="0" err="1" smtClean="0"/>
              <a:t>framework</a:t>
            </a:r>
            <a:endParaRPr lang="nl-BE" dirty="0" smtClean="0"/>
          </a:p>
          <a:p>
            <a:endParaRPr lang="nl-BE" dirty="0"/>
          </a:p>
          <a:p>
            <a:r>
              <a:rPr lang="nl-BE" dirty="0" err="1" smtClean="0"/>
              <a:t>minimal</a:t>
            </a:r>
            <a:r>
              <a:rPr lang="nl-BE" dirty="0" smtClean="0"/>
              <a:t> information security </a:t>
            </a:r>
            <a:r>
              <a:rPr lang="nl-BE" dirty="0" err="1" smtClean="0"/>
              <a:t>standards</a:t>
            </a:r>
            <a:endParaRPr lang="nl-BE" dirty="0" smtClean="0"/>
          </a:p>
          <a:p>
            <a:endParaRPr lang="nl-BE" dirty="0"/>
          </a:p>
          <a:p>
            <a:r>
              <a:rPr lang="nl-BE" dirty="0" err="1" smtClean="0"/>
              <a:t>structural</a:t>
            </a:r>
            <a:r>
              <a:rPr lang="nl-BE" dirty="0" smtClean="0"/>
              <a:t> </a:t>
            </a:r>
            <a:r>
              <a:rPr lang="nl-BE" dirty="0" err="1" smtClean="0"/>
              <a:t>and</a:t>
            </a:r>
            <a:r>
              <a:rPr lang="nl-BE" dirty="0" smtClean="0"/>
              <a:t> </a:t>
            </a:r>
            <a:r>
              <a:rPr lang="nl-BE" dirty="0" err="1" smtClean="0"/>
              <a:t>institutional</a:t>
            </a:r>
            <a:r>
              <a:rPr lang="nl-BE" dirty="0" smtClean="0"/>
              <a:t> </a:t>
            </a:r>
            <a:r>
              <a:rPr lang="nl-BE" dirty="0" err="1" smtClean="0"/>
              <a:t>measures</a:t>
            </a:r>
            <a:endParaRPr lang="nl-BE" dirty="0"/>
          </a:p>
          <a:p>
            <a:endParaRPr lang="nl-BE" dirty="0"/>
          </a:p>
          <a:p>
            <a:r>
              <a:rPr lang="nl-BE" dirty="0" err="1" smtClean="0"/>
              <a:t>organisational</a:t>
            </a:r>
            <a:r>
              <a:rPr lang="nl-BE" dirty="0" smtClean="0"/>
              <a:t> </a:t>
            </a:r>
            <a:r>
              <a:rPr lang="nl-BE" dirty="0" err="1" smtClean="0"/>
              <a:t>measures</a:t>
            </a:r>
            <a:endParaRPr lang="nl-BE" dirty="0" smtClean="0"/>
          </a:p>
          <a:p>
            <a:endParaRPr lang="nl-BE" dirty="0"/>
          </a:p>
          <a:p>
            <a:r>
              <a:rPr lang="nl-BE" dirty="0" err="1"/>
              <a:t>technical</a:t>
            </a:r>
            <a:r>
              <a:rPr lang="nl-BE" dirty="0"/>
              <a:t> </a:t>
            </a:r>
            <a:r>
              <a:rPr lang="nl-BE" dirty="0" err="1"/>
              <a:t>measures</a:t>
            </a:r>
            <a:endParaRPr lang="nl-BE" dirty="0"/>
          </a:p>
          <a:p>
            <a:endParaRPr lang="nl-BE" dirty="0"/>
          </a:p>
        </p:txBody>
      </p:sp>
      <p:sp>
        <p:nvSpPr>
          <p:cNvPr id="4" name="Titel 3"/>
          <p:cNvSpPr>
            <a:spLocks noGrp="1"/>
          </p:cNvSpPr>
          <p:nvPr>
            <p:ph type="title"/>
          </p:nvPr>
        </p:nvSpPr>
        <p:spPr/>
        <p:txBody>
          <a:bodyPr/>
          <a:lstStyle/>
          <a:p>
            <a:r>
              <a:rPr lang="nl-BE" dirty="0" err="1" smtClean="0"/>
              <a:t>Holistic</a:t>
            </a:r>
            <a:r>
              <a:rPr lang="nl-BE" dirty="0" smtClean="0"/>
              <a:t> approach</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103</a:t>
            </a:fld>
            <a:r>
              <a:rPr lang="fr-BE" smtClean="0"/>
              <a:t> </a:t>
            </a:r>
            <a:endParaRPr lang="fr-BE" dirty="0"/>
          </a:p>
        </p:txBody>
      </p:sp>
    </p:spTree>
    <p:extLst>
      <p:ext uri="{BB962C8B-B14F-4D97-AF65-F5344CB8AC3E}">
        <p14:creationId xmlns:p14="http://schemas.microsoft.com/office/powerpoint/2010/main" val="39732392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en-US" dirty="0" smtClean="0"/>
              <a:t>Regulation (EU</a:t>
            </a:r>
            <a:r>
              <a:rPr lang="en-US" dirty="0"/>
              <a:t>) 2016/679 </a:t>
            </a:r>
            <a:r>
              <a:rPr lang="en-US" dirty="0" smtClean="0"/>
              <a:t>of the European Parliament and of the Council </a:t>
            </a:r>
            <a:r>
              <a:rPr lang="en-US" dirty="0"/>
              <a:t>of 27 April 2016 on the protection of natural persons with regard to the processing of personal data and on the free movement of such data, and repealing Directive </a:t>
            </a:r>
            <a:r>
              <a:rPr lang="en-US" dirty="0" smtClean="0"/>
              <a:t>95/46/EC</a:t>
            </a:r>
          </a:p>
          <a:p>
            <a:endParaRPr lang="en-US" dirty="0" smtClean="0"/>
          </a:p>
          <a:p>
            <a:r>
              <a:rPr lang="en-US" dirty="0" smtClean="0"/>
              <a:t>directly </a:t>
            </a:r>
            <a:r>
              <a:rPr lang="en-US" dirty="0"/>
              <a:t>applicable without the need for transposition into national </a:t>
            </a:r>
            <a:r>
              <a:rPr lang="en-US" dirty="0" smtClean="0"/>
              <a:t>law</a:t>
            </a:r>
          </a:p>
          <a:p>
            <a:endParaRPr lang="en-US" dirty="0"/>
          </a:p>
          <a:p>
            <a:r>
              <a:rPr lang="en-US" dirty="0" smtClean="0"/>
              <a:t>applicable as from </a:t>
            </a:r>
            <a:r>
              <a:rPr lang="en-US" dirty="0"/>
              <a:t>25 </a:t>
            </a:r>
            <a:r>
              <a:rPr lang="en-US" dirty="0" smtClean="0"/>
              <a:t>May 2018</a:t>
            </a:r>
          </a:p>
          <a:p>
            <a:endParaRPr lang="en-US" dirty="0"/>
          </a:p>
          <a:p>
            <a:r>
              <a:rPr lang="en-US" dirty="0"/>
              <a:t>see </a:t>
            </a:r>
            <a:r>
              <a:rPr lang="en-US" dirty="0">
                <a:hlinkClick r:id="rId2"/>
              </a:rPr>
              <a:t>https://</a:t>
            </a:r>
            <a:r>
              <a:rPr lang="en-US" dirty="0" smtClean="0">
                <a:hlinkClick r:id="rId2"/>
              </a:rPr>
              <a:t>eur-lex.europa.eu/legal-content/EN/TXT</a:t>
            </a:r>
            <a:r>
              <a:rPr lang="en-US" dirty="0">
                <a:hlinkClick r:id="rId2"/>
              </a:rPr>
              <a:t>/?</a:t>
            </a:r>
            <a:r>
              <a:rPr lang="en-US" dirty="0" smtClean="0">
                <a:hlinkClick r:id="rId2"/>
              </a:rPr>
              <a:t>uri=celex%3A32016R0679</a:t>
            </a:r>
            <a:endParaRPr lang="en-US" dirty="0" smtClean="0"/>
          </a:p>
          <a:p>
            <a:endParaRPr lang="nl-BE" dirty="0"/>
          </a:p>
        </p:txBody>
      </p:sp>
      <p:sp>
        <p:nvSpPr>
          <p:cNvPr id="4" name="Titel 3"/>
          <p:cNvSpPr>
            <a:spLocks noGrp="1"/>
          </p:cNvSpPr>
          <p:nvPr>
            <p:ph type="title"/>
          </p:nvPr>
        </p:nvSpPr>
        <p:spPr/>
        <p:txBody>
          <a:bodyPr/>
          <a:lstStyle/>
          <a:p>
            <a:r>
              <a:rPr lang="nl-BE" dirty="0" smtClean="0"/>
              <a:t>Legal </a:t>
            </a:r>
            <a:r>
              <a:rPr lang="nl-BE" dirty="0" err="1" smtClean="0"/>
              <a:t>framework</a:t>
            </a:r>
            <a:r>
              <a:rPr lang="nl-BE" dirty="0" smtClean="0"/>
              <a:t>: General Data </a:t>
            </a:r>
            <a:r>
              <a:rPr lang="nl-BE" dirty="0" err="1" smtClean="0"/>
              <a:t>Protection</a:t>
            </a:r>
            <a:r>
              <a:rPr lang="nl-BE" dirty="0" smtClean="0"/>
              <a:t> </a:t>
            </a:r>
            <a:r>
              <a:rPr lang="nl-BE" dirty="0" err="1" smtClean="0"/>
              <a:t>Regulation</a:t>
            </a:r>
            <a:r>
              <a:rPr lang="nl-BE" dirty="0" smtClean="0"/>
              <a:t> (GDPR)</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104</a:t>
            </a:fld>
            <a:r>
              <a:rPr lang="fr-BE" smtClean="0"/>
              <a:t> </a:t>
            </a:r>
            <a:endParaRPr lang="fr-BE" dirty="0"/>
          </a:p>
        </p:txBody>
      </p:sp>
    </p:spTree>
    <p:extLst>
      <p:ext uri="{BB962C8B-B14F-4D97-AF65-F5344CB8AC3E}">
        <p14:creationId xmlns:p14="http://schemas.microsoft.com/office/powerpoint/2010/main" val="32678283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marL="0" indent="0">
              <a:buNone/>
            </a:pPr>
            <a:r>
              <a:rPr lang="en-US" dirty="0"/>
              <a:t>Personal data shall </a:t>
            </a:r>
            <a:r>
              <a:rPr lang="en-US" dirty="0" smtClean="0"/>
              <a:t>be</a:t>
            </a:r>
          </a:p>
          <a:p>
            <a:r>
              <a:rPr lang="en-US" dirty="0" smtClean="0"/>
              <a:t>processed </a:t>
            </a:r>
            <a:r>
              <a:rPr lang="en-US" dirty="0"/>
              <a:t>lawfully, fairly and in a transparent manner in relation to the data subject (‘</a:t>
            </a:r>
            <a:r>
              <a:rPr lang="en-US" b="1" dirty="0"/>
              <a:t>lawfulness, fairness and transparency</a:t>
            </a:r>
            <a:r>
              <a:rPr lang="en-US" dirty="0" smtClean="0"/>
              <a:t>’)</a:t>
            </a:r>
          </a:p>
          <a:p>
            <a:r>
              <a:rPr lang="en-US" dirty="0" smtClean="0"/>
              <a:t>collected </a:t>
            </a:r>
            <a:r>
              <a:rPr lang="en-US" dirty="0"/>
              <a:t>for specified, explicit and legitimate purposes and not further processed in a manner that is incompatible with those </a:t>
            </a:r>
            <a:r>
              <a:rPr lang="en-US" dirty="0" smtClean="0"/>
              <a:t>purposes </a:t>
            </a:r>
            <a:r>
              <a:rPr lang="en-US" dirty="0"/>
              <a:t>(‘</a:t>
            </a:r>
            <a:r>
              <a:rPr lang="en-US" b="1" dirty="0"/>
              <a:t>purpose limitation</a:t>
            </a:r>
            <a:r>
              <a:rPr lang="en-US" dirty="0" smtClean="0"/>
              <a:t>’)</a:t>
            </a:r>
          </a:p>
          <a:p>
            <a:r>
              <a:rPr lang="en-US" dirty="0" smtClean="0"/>
              <a:t>adequate</a:t>
            </a:r>
            <a:r>
              <a:rPr lang="en-US" dirty="0"/>
              <a:t>, relevant and limited to what is necessary in relation to the purposes for which they are processed (‘</a:t>
            </a:r>
            <a:r>
              <a:rPr lang="en-US" b="1" dirty="0"/>
              <a:t>data </a:t>
            </a:r>
            <a:r>
              <a:rPr lang="en-US" b="1" dirty="0" err="1"/>
              <a:t>minimisation</a:t>
            </a:r>
            <a:r>
              <a:rPr lang="en-US" dirty="0" smtClean="0"/>
              <a:t>’)</a:t>
            </a:r>
          </a:p>
          <a:p>
            <a:r>
              <a:rPr lang="en-US" dirty="0" smtClean="0"/>
              <a:t>accurate </a:t>
            </a:r>
            <a:r>
              <a:rPr lang="en-US" dirty="0"/>
              <a:t>and, where necessary, kept up to </a:t>
            </a:r>
            <a:r>
              <a:rPr lang="en-US" dirty="0" smtClean="0"/>
              <a:t>date; </a:t>
            </a:r>
            <a:r>
              <a:rPr lang="en-US" dirty="0"/>
              <a:t>every reasonable step must be taken to ensure that personal data that are inaccurate, having regard to the purposes for which they are processed, are erased or rectified without delay (‘</a:t>
            </a:r>
            <a:r>
              <a:rPr lang="en-US" b="1" dirty="0"/>
              <a:t>accuracy</a:t>
            </a:r>
            <a:r>
              <a:rPr lang="en-US" dirty="0" smtClean="0"/>
              <a:t>’)</a:t>
            </a:r>
          </a:p>
        </p:txBody>
      </p:sp>
      <p:sp>
        <p:nvSpPr>
          <p:cNvPr id="4" name="Titel 3"/>
          <p:cNvSpPr>
            <a:spLocks noGrp="1"/>
          </p:cNvSpPr>
          <p:nvPr>
            <p:ph type="title"/>
          </p:nvPr>
        </p:nvSpPr>
        <p:spPr/>
        <p:txBody>
          <a:bodyPr/>
          <a:lstStyle/>
          <a:p>
            <a:r>
              <a:rPr lang="nl-BE" dirty="0" smtClean="0"/>
              <a:t>Basic </a:t>
            </a:r>
            <a:r>
              <a:rPr lang="nl-BE" dirty="0" err="1" smtClean="0"/>
              <a:t>principles</a:t>
            </a:r>
            <a:r>
              <a:rPr lang="nl-BE" dirty="0" smtClean="0"/>
              <a:t> GDPR (</a:t>
            </a:r>
            <a:r>
              <a:rPr lang="nl-BE" dirty="0" err="1" smtClean="0"/>
              <a:t>article</a:t>
            </a:r>
            <a:r>
              <a:rPr lang="nl-BE" dirty="0" smtClean="0"/>
              <a:t> 5)</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105</a:t>
            </a:fld>
            <a:r>
              <a:rPr lang="fr-BE" smtClean="0"/>
              <a:t> </a:t>
            </a:r>
            <a:endParaRPr lang="fr-BE" dirty="0"/>
          </a:p>
        </p:txBody>
      </p:sp>
    </p:spTree>
    <p:extLst>
      <p:ext uri="{BB962C8B-B14F-4D97-AF65-F5344CB8AC3E}">
        <p14:creationId xmlns:p14="http://schemas.microsoft.com/office/powerpoint/2010/main" val="4580067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0" indent="0">
              <a:buNone/>
            </a:pPr>
            <a:r>
              <a:rPr lang="en-US" dirty="0" smtClean="0"/>
              <a:t>Personal data shall be</a:t>
            </a:r>
          </a:p>
          <a:p>
            <a:r>
              <a:rPr lang="en-US" dirty="0" smtClean="0"/>
              <a:t>kept in a form which permits identification of data subjects for no longer than is necessary for the purposes for which the personal data are processed (‘</a:t>
            </a:r>
            <a:r>
              <a:rPr lang="en-US" b="1" dirty="0" smtClean="0"/>
              <a:t>storage limitation</a:t>
            </a:r>
            <a:r>
              <a:rPr lang="en-US" dirty="0" smtClean="0"/>
              <a:t>’)</a:t>
            </a:r>
          </a:p>
          <a:p>
            <a:r>
              <a:rPr lang="en-US" dirty="0" smtClean="0"/>
              <a:t>processed in a manner that ensures appropriate security of the personal data, including protection against </a:t>
            </a:r>
            <a:r>
              <a:rPr lang="en-US" dirty="0" err="1" smtClean="0"/>
              <a:t>unauthorised</a:t>
            </a:r>
            <a:r>
              <a:rPr lang="en-US" dirty="0" smtClean="0"/>
              <a:t> or unlawful processing and against accidental loss, destruction or damage, using appropriate technical or </a:t>
            </a:r>
            <a:r>
              <a:rPr lang="en-US" dirty="0" err="1" smtClean="0"/>
              <a:t>organisational</a:t>
            </a:r>
            <a:r>
              <a:rPr lang="en-US" dirty="0" smtClean="0"/>
              <a:t> measures (‘</a:t>
            </a:r>
            <a:r>
              <a:rPr lang="en-US" b="1" dirty="0" smtClean="0"/>
              <a:t>integrity and confidentiality</a:t>
            </a:r>
            <a:r>
              <a:rPr lang="en-US" dirty="0" smtClean="0"/>
              <a:t>’)</a:t>
            </a:r>
            <a:endParaRPr lang="nl-BE" dirty="0"/>
          </a:p>
        </p:txBody>
      </p:sp>
      <p:sp>
        <p:nvSpPr>
          <p:cNvPr id="4" name="Titel 3"/>
          <p:cNvSpPr>
            <a:spLocks noGrp="1"/>
          </p:cNvSpPr>
          <p:nvPr>
            <p:ph type="title"/>
          </p:nvPr>
        </p:nvSpPr>
        <p:spPr/>
        <p:txBody>
          <a:bodyPr/>
          <a:lstStyle/>
          <a:p>
            <a:r>
              <a:rPr lang="nl-BE" dirty="0" smtClean="0"/>
              <a:t>Basic </a:t>
            </a:r>
            <a:r>
              <a:rPr lang="nl-BE" dirty="0" err="1" smtClean="0"/>
              <a:t>principles</a:t>
            </a:r>
            <a:r>
              <a:rPr lang="nl-BE" dirty="0" smtClean="0"/>
              <a:t> GDPR (</a:t>
            </a:r>
            <a:r>
              <a:rPr lang="nl-BE" dirty="0" err="1" smtClean="0"/>
              <a:t>article</a:t>
            </a:r>
            <a:r>
              <a:rPr lang="nl-BE" dirty="0" smtClean="0"/>
              <a:t> 5)</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106</a:t>
            </a:fld>
            <a:r>
              <a:rPr lang="fr-BE" smtClean="0"/>
              <a:t> </a:t>
            </a:r>
            <a:endParaRPr lang="fr-BE" dirty="0"/>
          </a:p>
        </p:txBody>
      </p:sp>
    </p:spTree>
    <p:extLst>
      <p:ext uri="{BB962C8B-B14F-4D97-AF65-F5344CB8AC3E}">
        <p14:creationId xmlns:p14="http://schemas.microsoft.com/office/powerpoint/2010/main" val="10923509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marL="0" indent="0">
              <a:buNone/>
            </a:pPr>
            <a:r>
              <a:rPr lang="en-US" dirty="0" smtClean="0"/>
              <a:t>Processing shall be lawful only if and to the extent that at least one of the following applies</a:t>
            </a:r>
          </a:p>
          <a:p>
            <a:r>
              <a:rPr lang="en-US" dirty="0" smtClean="0"/>
              <a:t>the data subject has given consent to the processing of his or her personal data for one or more specific purposes</a:t>
            </a:r>
          </a:p>
          <a:p>
            <a:r>
              <a:rPr lang="en-US" dirty="0" smtClean="0"/>
              <a:t>processing is necessary for the performance of a contract to which the data subject is party or in order to take steps at the request of the data subject prior to entering into a contract</a:t>
            </a:r>
          </a:p>
          <a:p>
            <a:r>
              <a:rPr lang="en-US" dirty="0" smtClean="0"/>
              <a:t>processing is necessary for compliance with a legal obligation to which the controller is subject</a:t>
            </a:r>
          </a:p>
          <a:p>
            <a:r>
              <a:rPr lang="en-US" dirty="0" smtClean="0"/>
              <a:t>processing is necessary in order to protect the vital interests of the data subject or of another natural person</a:t>
            </a:r>
          </a:p>
        </p:txBody>
      </p:sp>
      <p:sp>
        <p:nvSpPr>
          <p:cNvPr id="4" name="Titel 3"/>
          <p:cNvSpPr>
            <a:spLocks noGrp="1"/>
          </p:cNvSpPr>
          <p:nvPr>
            <p:ph type="title"/>
          </p:nvPr>
        </p:nvSpPr>
        <p:spPr/>
        <p:txBody>
          <a:bodyPr/>
          <a:lstStyle/>
          <a:p>
            <a:r>
              <a:rPr lang="nl-BE" dirty="0" err="1" smtClean="0"/>
              <a:t>Lawfullness</a:t>
            </a:r>
            <a:r>
              <a:rPr lang="nl-BE" dirty="0" smtClean="0"/>
              <a:t> of processing (</a:t>
            </a:r>
            <a:r>
              <a:rPr lang="nl-BE" dirty="0" err="1" smtClean="0"/>
              <a:t>article</a:t>
            </a:r>
            <a:r>
              <a:rPr lang="nl-BE" dirty="0" smtClean="0"/>
              <a:t> 6 GDPR)</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107</a:t>
            </a:fld>
            <a:r>
              <a:rPr lang="fr-BE" smtClean="0"/>
              <a:t> </a:t>
            </a:r>
            <a:endParaRPr lang="fr-BE" dirty="0"/>
          </a:p>
        </p:txBody>
      </p:sp>
    </p:spTree>
    <p:extLst>
      <p:ext uri="{BB962C8B-B14F-4D97-AF65-F5344CB8AC3E}">
        <p14:creationId xmlns:p14="http://schemas.microsoft.com/office/powerpoint/2010/main" val="39911982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0" indent="0">
              <a:buNone/>
            </a:pPr>
            <a:r>
              <a:rPr lang="en-US" dirty="0"/>
              <a:t>Processing shall be lawful only if and to the extent that at least one of the following applies</a:t>
            </a:r>
          </a:p>
          <a:p>
            <a:r>
              <a:rPr lang="en-US" dirty="0" smtClean="0"/>
              <a:t>processing </a:t>
            </a:r>
            <a:r>
              <a:rPr lang="en-US" dirty="0"/>
              <a:t>is necessary for the performance of a task carried out in the public interest or in the exercise of official authority vested in the controller</a:t>
            </a:r>
          </a:p>
          <a:p>
            <a:r>
              <a:rPr lang="en-US" dirty="0"/>
              <a:t>processing is necessary for the purposes of the legitimate interests pursued by the controller or by a third party, except where such interests are overridden by the interests or fundamental rights and freedoms of the data subject which require protection of personal data, in particular where the data subject is a child</a:t>
            </a:r>
            <a:endParaRPr lang="nl-BE" dirty="0"/>
          </a:p>
        </p:txBody>
      </p:sp>
      <p:sp>
        <p:nvSpPr>
          <p:cNvPr id="4" name="Titel 3"/>
          <p:cNvSpPr>
            <a:spLocks noGrp="1"/>
          </p:cNvSpPr>
          <p:nvPr>
            <p:ph type="title"/>
          </p:nvPr>
        </p:nvSpPr>
        <p:spPr/>
        <p:txBody>
          <a:bodyPr/>
          <a:lstStyle/>
          <a:p>
            <a:r>
              <a:rPr lang="nl-BE" dirty="0" err="1" smtClean="0"/>
              <a:t>Lawfullness</a:t>
            </a:r>
            <a:r>
              <a:rPr lang="nl-BE" dirty="0" smtClean="0"/>
              <a:t> of processing (</a:t>
            </a:r>
            <a:r>
              <a:rPr lang="nl-BE" dirty="0" err="1" smtClean="0"/>
              <a:t>article</a:t>
            </a:r>
            <a:r>
              <a:rPr lang="nl-BE" dirty="0" smtClean="0"/>
              <a:t> 6 GDPR)</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108</a:t>
            </a:fld>
            <a:r>
              <a:rPr lang="fr-BE" smtClean="0"/>
              <a:t> </a:t>
            </a:r>
            <a:endParaRPr lang="fr-BE" dirty="0"/>
          </a:p>
        </p:txBody>
      </p:sp>
    </p:spTree>
    <p:extLst>
      <p:ext uri="{BB962C8B-B14F-4D97-AF65-F5344CB8AC3E}">
        <p14:creationId xmlns:p14="http://schemas.microsoft.com/office/powerpoint/2010/main" val="179514015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normAutofit/>
          </a:bodyPr>
          <a:lstStyle/>
          <a:p>
            <a:r>
              <a:rPr lang="en-US" dirty="0" smtClean="0"/>
              <a:t>risk analysis as a basis</a:t>
            </a:r>
          </a:p>
          <a:p>
            <a:r>
              <a:rPr lang="en-US" dirty="0" smtClean="0"/>
              <a:t>privacy by design</a:t>
            </a:r>
          </a:p>
          <a:p>
            <a:r>
              <a:rPr lang="en-US" dirty="0" smtClean="0"/>
              <a:t>privacy by default</a:t>
            </a:r>
          </a:p>
          <a:p>
            <a:r>
              <a:rPr lang="en-US" dirty="0" smtClean="0"/>
              <a:t>records of processing activities</a:t>
            </a:r>
          </a:p>
          <a:p>
            <a:r>
              <a:rPr lang="en-US" dirty="0" smtClean="0"/>
              <a:t>data protection impact assessment (DPIA)</a:t>
            </a:r>
          </a:p>
          <a:p>
            <a:r>
              <a:rPr lang="en-US" dirty="0" smtClean="0"/>
              <a:t>notification of personal data breach</a:t>
            </a:r>
          </a:p>
          <a:p>
            <a:r>
              <a:rPr lang="en-US" dirty="0" smtClean="0"/>
              <a:t>rights of the data subject</a:t>
            </a:r>
          </a:p>
          <a:p>
            <a:r>
              <a:rPr lang="en-US" dirty="0" smtClean="0"/>
              <a:t>data protection officer</a:t>
            </a:r>
          </a:p>
          <a:p>
            <a:r>
              <a:rPr lang="en-US" dirty="0" smtClean="0"/>
              <a:t>possibility of codes of conduct and certification</a:t>
            </a:r>
          </a:p>
          <a:p>
            <a:r>
              <a:rPr lang="en-US" dirty="0" smtClean="0"/>
              <a:t>sanctions</a:t>
            </a:r>
            <a:endParaRPr lang="nl-BE" dirty="0"/>
          </a:p>
        </p:txBody>
      </p:sp>
      <p:sp>
        <p:nvSpPr>
          <p:cNvPr id="3" name="Titel 2"/>
          <p:cNvSpPr>
            <a:spLocks noGrp="1"/>
          </p:cNvSpPr>
          <p:nvPr>
            <p:ph type="title"/>
          </p:nvPr>
        </p:nvSpPr>
        <p:spPr/>
        <p:txBody>
          <a:bodyPr/>
          <a:lstStyle/>
          <a:p>
            <a:r>
              <a:rPr lang="nl-BE" dirty="0" err="1" smtClean="0"/>
              <a:t>Other</a:t>
            </a:r>
            <a:r>
              <a:rPr lang="nl-BE" dirty="0" smtClean="0"/>
              <a:t> basic </a:t>
            </a:r>
            <a:r>
              <a:rPr lang="nl-BE" dirty="0" err="1" smtClean="0"/>
              <a:t>concepts</a:t>
            </a:r>
            <a:r>
              <a:rPr lang="nl-BE" dirty="0" smtClean="0"/>
              <a:t> GDPR</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109</a:t>
            </a:fld>
            <a:r>
              <a:rPr lang="fr-BE" smtClean="0"/>
              <a:t> </a:t>
            </a:r>
            <a:endParaRPr lang="fr-BE" dirty="0"/>
          </a:p>
        </p:txBody>
      </p:sp>
    </p:spTree>
    <p:extLst>
      <p:ext uri="{BB962C8B-B14F-4D97-AF65-F5344CB8AC3E}">
        <p14:creationId xmlns:p14="http://schemas.microsoft.com/office/powerpoint/2010/main" val="1864700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20579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nl-BE" altLang="nl-BE" smtClean="0"/>
              <a:t>No</a:t>
            </a:r>
            <a:r>
              <a:rPr lang="nl-BE" altLang="nl-BE" noProof="0" smtClean="0"/>
              <a:t> “one-size-fits-all” approach</a:t>
            </a:r>
            <a:endParaRPr lang="nl-BE" altLang="nl-BE" noProof="0" dirty="0" smtClean="0"/>
          </a:p>
        </p:txBody>
      </p:sp>
      <p:pic>
        <p:nvPicPr>
          <p:cNvPr id="44035" name="Content Placeholder 3"/>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15388"/>
          <a:stretch/>
        </p:blipFill>
        <p:spPr>
          <a:xfrm>
            <a:off x="2198985" y="1262271"/>
            <a:ext cx="7829550" cy="3311525"/>
          </a:xfrm>
        </p:spPr>
      </p:pic>
      <p:pic>
        <p:nvPicPr>
          <p:cNvPr id="3" name="Picture 2"/>
          <p:cNvPicPr>
            <a:picLocks noChangeAspect="1"/>
          </p:cNvPicPr>
          <p:nvPr/>
        </p:nvPicPr>
        <p:blipFill>
          <a:blip r:embed="rId4"/>
          <a:stretch>
            <a:fillRect/>
          </a:stretch>
        </p:blipFill>
        <p:spPr>
          <a:xfrm>
            <a:off x="2937330" y="4869160"/>
            <a:ext cx="6120635" cy="1523809"/>
          </a:xfrm>
          <a:prstGeom prst="rect">
            <a:avLst/>
          </a:prstGeom>
        </p:spPr>
      </p:pic>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110</a:t>
            </a:fld>
            <a:r>
              <a:rPr lang="fr-BE" smtClean="0"/>
              <a:t> </a:t>
            </a:r>
            <a:endParaRPr lang="fr-BE" dirty="0"/>
          </a:p>
        </p:txBody>
      </p:sp>
    </p:spTree>
    <p:extLst>
      <p:ext uri="{BB962C8B-B14F-4D97-AF65-F5344CB8AC3E}">
        <p14:creationId xmlns:p14="http://schemas.microsoft.com/office/powerpoint/2010/main" val="3787354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idx="1"/>
          </p:nvPr>
        </p:nvSpPr>
        <p:spPr/>
        <p:txBody>
          <a:bodyPr>
            <a:normAutofit/>
          </a:bodyPr>
          <a:lstStyle/>
          <a:p>
            <a:r>
              <a:rPr lang="en-US" dirty="0" smtClean="0"/>
              <a:t>the </a:t>
            </a:r>
            <a:r>
              <a:rPr lang="en-US" dirty="0"/>
              <a:t>controller must objectively assess the likelihood and severity of the risks to the rights and freedoms of individuals when carrying out processing </a:t>
            </a:r>
            <a:r>
              <a:rPr lang="en-US" dirty="0" smtClean="0"/>
              <a:t>(common </a:t>
            </a:r>
            <a:r>
              <a:rPr lang="en-US" dirty="0"/>
              <a:t>thread throughout the </a:t>
            </a:r>
            <a:r>
              <a:rPr lang="en-US" dirty="0" smtClean="0"/>
              <a:t>Regulation)</a:t>
            </a:r>
          </a:p>
          <a:p>
            <a:endParaRPr lang="en-US" dirty="0" smtClean="0"/>
          </a:p>
          <a:p>
            <a:r>
              <a:rPr lang="en-US" dirty="0" smtClean="0"/>
              <a:t>some </a:t>
            </a:r>
            <a:r>
              <a:rPr lang="en-US" dirty="0"/>
              <a:t>obligations always apply regardless of the risk; the risk can be taken into account in its </a:t>
            </a:r>
            <a:r>
              <a:rPr lang="en-US" dirty="0" smtClean="0"/>
              <a:t>implementation</a:t>
            </a:r>
          </a:p>
          <a:p>
            <a:endParaRPr lang="en-US" dirty="0" smtClean="0"/>
          </a:p>
          <a:p>
            <a:r>
              <a:rPr lang="en-US" dirty="0" smtClean="0"/>
              <a:t>some </a:t>
            </a:r>
            <a:r>
              <a:rPr lang="en-US" dirty="0"/>
              <a:t>obligations do not apply if the risk is not </a:t>
            </a:r>
            <a:r>
              <a:rPr lang="en-US" dirty="0" smtClean="0"/>
              <a:t>high</a:t>
            </a:r>
          </a:p>
          <a:p>
            <a:endParaRPr lang="en-US" dirty="0" smtClean="0"/>
          </a:p>
          <a:p>
            <a:r>
              <a:rPr lang="en-US" dirty="0" smtClean="0"/>
              <a:t>some </a:t>
            </a:r>
            <a:r>
              <a:rPr lang="en-US" dirty="0"/>
              <a:t>obligations only apply if the risk is high</a:t>
            </a:r>
            <a:endParaRPr lang="nl-BE" dirty="0"/>
          </a:p>
        </p:txBody>
      </p:sp>
      <p:sp>
        <p:nvSpPr>
          <p:cNvPr id="5" name="Titel 4"/>
          <p:cNvSpPr>
            <a:spLocks noGrp="1"/>
          </p:cNvSpPr>
          <p:nvPr>
            <p:ph type="title"/>
          </p:nvPr>
        </p:nvSpPr>
        <p:spPr/>
        <p:txBody>
          <a:bodyPr/>
          <a:lstStyle/>
          <a:p>
            <a:r>
              <a:rPr lang="nl-BE" dirty="0" smtClean="0"/>
              <a:t>Risk-</a:t>
            </a:r>
            <a:r>
              <a:rPr lang="nl-BE" dirty="0" err="1" smtClean="0"/>
              <a:t>based</a:t>
            </a:r>
            <a:r>
              <a:rPr lang="nl-BE" dirty="0" smtClean="0"/>
              <a:t> approach: common thread</a:t>
            </a:r>
            <a:endParaRPr lang="nl-BE"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111</a:t>
            </a:fld>
            <a:r>
              <a:rPr lang="fr-BE" smtClean="0"/>
              <a:t> </a:t>
            </a:r>
            <a:endParaRPr lang="fr-BE" dirty="0"/>
          </a:p>
        </p:txBody>
      </p:sp>
    </p:spTree>
    <p:extLst>
      <p:ext uri="{BB962C8B-B14F-4D97-AF65-F5344CB8AC3E}">
        <p14:creationId xmlns:p14="http://schemas.microsoft.com/office/powerpoint/2010/main" val="368031267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en-US" dirty="0" smtClean="0"/>
              <a:t>the controller shall</a:t>
            </a:r>
          </a:p>
          <a:p>
            <a:pPr lvl="1"/>
            <a:r>
              <a:rPr lang="en-US" dirty="0" smtClean="0"/>
              <a:t>take </a:t>
            </a:r>
            <a:r>
              <a:rPr lang="en-US" dirty="0"/>
              <a:t>into account the state of the art, the cost of implementation and the nature, scope, context and purposes of </a:t>
            </a:r>
            <a:r>
              <a:rPr lang="en-US" dirty="0" smtClean="0"/>
              <a:t>processing</a:t>
            </a:r>
          </a:p>
          <a:p>
            <a:pPr lvl="1"/>
            <a:r>
              <a:rPr lang="en-US" dirty="0" smtClean="0"/>
              <a:t>as </a:t>
            </a:r>
            <a:r>
              <a:rPr lang="en-US" dirty="0"/>
              <a:t>well as the risks of varying likelihood and severity for rights and freedoms of natural persons posed by the </a:t>
            </a:r>
            <a:r>
              <a:rPr lang="en-US" dirty="0" smtClean="0"/>
              <a:t>processing</a:t>
            </a:r>
          </a:p>
          <a:p>
            <a:pPr lvl="1"/>
            <a:r>
              <a:rPr lang="en-US" dirty="0" smtClean="0"/>
              <a:t>implement </a:t>
            </a:r>
            <a:r>
              <a:rPr lang="en-US" dirty="0"/>
              <a:t>appropriate technical and </a:t>
            </a:r>
            <a:r>
              <a:rPr lang="en-US" dirty="0" err="1"/>
              <a:t>organisational</a:t>
            </a:r>
            <a:r>
              <a:rPr lang="en-US" dirty="0"/>
              <a:t> </a:t>
            </a:r>
            <a:r>
              <a:rPr lang="en-US" dirty="0" smtClean="0"/>
              <a:t>measures</a:t>
            </a:r>
          </a:p>
          <a:p>
            <a:pPr lvl="1"/>
            <a:r>
              <a:rPr lang="en-US" dirty="0" smtClean="0"/>
              <a:t>in </a:t>
            </a:r>
            <a:r>
              <a:rPr lang="en-US" dirty="0"/>
              <a:t>order to meet the requirements of this Regulation and protect the rights of data </a:t>
            </a:r>
            <a:r>
              <a:rPr lang="en-US" dirty="0" smtClean="0"/>
              <a:t>subjects</a:t>
            </a:r>
            <a:endParaRPr lang="en-US" dirty="0"/>
          </a:p>
          <a:p>
            <a:r>
              <a:rPr lang="en-US" dirty="0"/>
              <a:t>both at the time of the determination of the means for processing and at the time of the processing itself</a:t>
            </a:r>
          </a:p>
          <a:p>
            <a:endParaRPr lang="nl-BE" dirty="0"/>
          </a:p>
        </p:txBody>
      </p:sp>
      <p:sp>
        <p:nvSpPr>
          <p:cNvPr id="4" name="Titel 3"/>
          <p:cNvSpPr>
            <a:spLocks noGrp="1"/>
          </p:cNvSpPr>
          <p:nvPr>
            <p:ph type="title"/>
          </p:nvPr>
        </p:nvSpPr>
        <p:spPr/>
        <p:txBody>
          <a:bodyPr/>
          <a:lstStyle/>
          <a:p>
            <a:r>
              <a:rPr lang="nl-BE" dirty="0" smtClean="0"/>
              <a:t>Privacy </a:t>
            </a:r>
            <a:r>
              <a:rPr lang="nl-BE" dirty="0" err="1" smtClean="0"/>
              <a:t>by</a:t>
            </a:r>
            <a:r>
              <a:rPr lang="nl-BE" dirty="0" smtClean="0"/>
              <a:t> design</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112</a:t>
            </a:fld>
            <a:r>
              <a:rPr lang="fr-BE" smtClean="0"/>
              <a:t> </a:t>
            </a:r>
            <a:endParaRPr lang="fr-BE" dirty="0"/>
          </a:p>
        </p:txBody>
      </p:sp>
    </p:spTree>
    <p:extLst>
      <p:ext uri="{BB962C8B-B14F-4D97-AF65-F5344CB8AC3E}">
        <p14:creationId xmlns:p14="http://schemas.microsoft.com/office/powerpoint/2010/main" val="34690332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US" dirty="0" smtClean="0"/>
              <a:t>the </a:t>
            </a:r>
            <a:r>
              <a:rPr lang="en-US" dirty="0"/>
              <a:t>controller shall implement appropriate technical and </a:t>
            </a:r>
            <a:r>
              <a:rPr lang="en-US" dirty="0" err="1"/>
              <a:t>organisational</a:t>
            </a:r>
            <a:r>
              <a:rPr lang="en-US" dirty="0"/>
              <a:t> measures for ensuring that, by default, only personal data which are necessary for each specific purpose of the processing are </a:t>
            </a:r>
            <a:r>
              <a:rPr lang="en-US" dirty="0" smtClean="0"/>
              <a:t>processed</a:t>
            </a:r>
          </a:p>
          <a:p>
            <a:endParaRPr lang="en-US" dirty="0" smtClean="0"/>
          </a:p>
          <a:p>
            <a:r>
              <a:rPr lang="en-US" dirty="0" smtClean="0"/>
              <a:t>that </a:t>
            </a:r>
            <a:r>
              <a:rPr lang="en-US" dirty="0"/>
              <a:t>obligation applies </a:t>
            </a:r>
            <a:r>
              <a:rPr lang="en-US" dirty="0" smtClean="0"/>
              <a:t>to</a:t>
            </a:r>
          </a:p>
          <a:p>
            <a:pPr lvl="1"/>
            <a:r>
              <a:rPr lang="en-US" dirty="0"/>
              <a:t>t</a:t>
            </a:r>
            <a:r>
              <a:rPr lang="en-US" dirty="0" smtClean="0"/>
              <a:t>he </a:t>
            </a:r>
            <a:r>
              <a:rPr lang="en-US" dirty="0"/>
              <a:t>amount of personal data </a:t>
            </a:r>
            <a:r>
              <a:rPr lang="en-US" dirty="0" smtClean="0"/>
              <a:t>collected</a:t>
            </a:r>
          </a:p>
          <a:p>
            <a:pPr lvl="1"/>
            <a:r>
              <a:rPr lang="en-US" dirty="0" smtClean="0"/>
              <a:t>the </a:t>
            </a:r>
            <a:r>
              <a:rPr lang="en-US" dirty="0"/>
              <a:t>extent of their </a:t>
            </a:r>
            <a:r>
              <a:rPr lang="en-US" dirty="0" smtClean="0"/>
              <a:t>processing</a:t>
            </a:r>
          </a:p>
          <a:p>
            <a:pPr lvl="1"/>
            <a:r>
              <a:rPr lang="en-US" dirty="0" smtClean="0"/>
              <a:t>the </a:t>
            </a:r>
            <a:r>
              <a:rPr lang="en-US" dirty="0"/>
              <a:t>period of their </a:t>
            </a:r>
            <a:r>
              <a:rPr lang="en-US" dirty="0" smtClean="0"/>
              <a:t>storage</a:t>
            </a:r>
          </a:p>
          <a:p>
            <a:pPr lvl="1"/>
            <a:r>
              <a:rPr lang="en-US" dirty="0" smtClean="0"/>
              <a:t>their accessibility</a:t>
            </a:r>
            <a:endParaRPr lang="nl-BE" dirty="0"/>
          </a:p>
        </p:txBody>
      </p:sp>
      <p:sp>
        <p:nvSpPr>
          <p:cNvPr id="4" name="Titel 3"/>
          <p:cNvSpPr>
            <a:spLocks noGrp="1"/>
          </p:cNvSpPr>
          <p:nvPr>
            <p:ph type="title"/>
          </p:nvPr>
        </p:nvSpPr>
        <p:spPr/>
        <p:txBody>
          <a:bodyPr/>
          <a:lstStyle/>
          <a:p>
            <a:r>
              <a:rPr lang="nl-BE" dirty="0" smtClean="0"/>
              <a:t>Privacy </a:t>
            </a:r>
            <a:r>
              <a:rPr lang="nl-BE" dirty="0" err="1" smtClean="0"/>
              <a:t>by</a:t>
            </a:r>
            <a:r>
              <a:rPr lang="nl-BE" dirty="0" smtClean="0"/>
              <a:t> default</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113</a:t>
            </a:fld>
            <a:r>
              <a:rPr lang="fr-BE" smtClean="0"/>
              <a:t> </a:t>
            </a:r>
            <a:endParaRPr lang="fr-BE" dirty="0"/>
          </a:p>
        </p:txBody>
      </p:sp>
    </p:spTree>
    <p:extLst>
      <p:ext uri="{BB962C8B-B14F-4D97-AF65-F5344CB8AC3E}">
        <p14:creationId xmlns:p14="http://schemas.microsoft.com/office/powerpoint/2010/main" val="20687796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US" dirty="0" err="1"/>
              <a:t>minimising</a:t>
            </a:r>
            <a:r>
              <a:rPr lang="en-US" dirty="0"/>
              <a:t> the processing of personal </a:t>
            </a:r>
            <a:r>
              <a:rPr lang="en-US" dirty="0" smtClean="0"/>
              <a:t>data</a:t>
            </a:r>
          </a:p>
          <a:p>
            <a:endParaRPr lang="en-US" dirty="0" smtClean="0"/>
          </a:p>
          <a:p>
            <a:r>
              <a:rPr lang="en-US" dirty="0" err="1" smtClean="0"/>
              <a:t>pseudonymising</a:t>
            </a:r>
            <a:r>
              <a:rPr lang="en-US" dirty="0" smtClean="0"/>
              <a:t> </a:t>
            </a:r>
            <a:r>
              <a:rPr lang="en-US" dirty="0"/>
              <a:t>personal data as soon as </a:t>
            </a:r>
            <a:r>
              <a:rPr lang="en-US" dirty="0" smtClean="0"/>
              <a:t>possible</a:t>
            </a:r>
          </a:p>
          <a:p>
            <a:endParaRPr lang="en-US" dirty="0" smtClean="0"/>
          </a:p>
          <a:p>
            <a:r>
              <a:rPr lang="en-US" dirty="0" smtClean="0"/>
              <a:t>transparency </a:t>
            </a:r>
            <a:r>
              <a:rPr lang="en-US" dirty="0"/>
              <a:t>with regard to the functions and processing of personal </a:t>
            </a:r>
            <a:r>
              <a:rPr lang="en-US" dirty="0" smtClean="0"/>
              <a:t>data</a:t>
            </a:r>
          </a:p>
          <a:p>
            <a:endParaRPr lang="en-US" dirty="0" smtClean="0"/>
          </a:p>
          <a:p>
            <a:r>
              <a:rPr lang="en-US" dirty="0" smtClean="0"/>
              <a:t>enabling </a:t>
            </a:r>
            <a:r>
              <a:rPr lang="en-US" dirty="0"/>
              <a:t>the data subject to monitor the data </a:t>
            </a:r>
            <a:r>
              <a:rPr lang="en-US" dirty="0" smtClean="0"/>
              <a:t>processing</a:t>
            </a:r>
          </a:p>
          <a:p>
            <a:endParaRPr lang="en-US" dirty="0"/>
          </a:p>
          <a:p>
            <a:r>
              <a:rPr lang="en-US" dirty="0" smtClean="0"/>
              <a:t>enabling </a:t>
            </a:r>
            <a:r>
              <a:rPr lang="en-US" dirty="0"/>
              <a:t>the controller to create and improve security features</a:t>
            </a:r>
            <a:endParaRPr lang="nl-BE" dirty="0"/>
          </a:p>
        </p:txBody>
      </p:sp>
      <p:sp>
        <p:nvSpPr>
          <p:cNvPr id="4" name="Titel 3"/>
          <p:cNvSpPr>
            <a:spLocks noGrp="1"/>
          </p:cNvSpPr>
          <p:nvPr>
            <p:ph type="title"/>
          </p:nvPr>
        </p:nvSpPr>
        <p:spPr/>
        <p:txBody>
          <a:bodyPr/>
          <a:lstStyle/>
          <a:p>
            <a:r>
              <a:rPr lang="nl-BE" dirty="0" smtClean="0"/>
              <a:t>Privacy </a:t>
            </a:r>
            <a:r>
              <a:rPr lang="nl-BE" dirty="0" err="1" smtClean="0"/>
              <a:t>by</a:t>
            </a:r>
            <a:r>
              <a:rPr lang="nl-BE" dirty="0" smtClean="0"/>
              <a:t> default: </a:t>
            </a:r>
            <a:r>
              <a:rPr lang="nl-BE" dirty="0" err="1" smtClean="0"/>
              <a:t>examples</a:t>
            </a:r>
            <a:r>
              <a:rPr lang="nl-BE" dirty="0" smtClean="0"/>
              <a:t> of </a:t>
            </a:r>
            <a:r>
              <a:rPr lang="nl-BE" dirty="0" err="1" smtClean="0"/>
              <a:t>measurres</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114</a:t>
            </a:fld>
            <a:r>
              <a:rPr lang="fr-BE" smtClean="0"/>
              <a:t> </a:t>
            </a:r>
            <a:endParaRPr lang="fr-BE" dirty="0"/>
          </a:p>
        </p:txBody>
      </p:sp>
    </p:spTree>
    <p:extLst>
      <p:ext uri="{BB962C8B-B14F-4D97-AF65-F5344CB8AC3E}">
        <p14:creationId xmlns:p14="http://schemas.microsoft.com/office/powerpoint/2010/main" val="40283008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en-US" dirty="0" smtClean="0"/>
              <a:t>each </a:t>
            </a:r>
            <a:r>
              <a:rPr lang="en-US" dirty="0"/>
              <a:t>controller </a:t>
            </a:r>
            <a:r>
              <a:rPr lang="en-US" dirty="0" smtClean="0"/>
              <a:t>and processor shall </a:t>
            </a:r>
            <a:r>
              <a:rPr lang="en-US" dirty="0"/>
              <a:t>maintain a record of processing activities under its </a:t>
            </a:r>
            <a:r>
              <a:rPr lang="en-US" dirty="0" smtClean="0"/>
              <a:t>responsibility</a:t>
            </a:r>
          </a:p>
          <a:p>
            <a:r>
              <a:rPr lang="en-US" dirty="0" smtClean="0"/>
              <a:t>content</a:t>
            </a:r>
          </a:p>
          <a:p>
            <a:pPr lvl="1"/>
            <a:r>
              <a:rPr lang="en-US" dirty="0" smtClean="0"/>
              <a:t>the </a:t>
            </a:r>
            <a:r>
              <a:rPr lang="en-US" dirty="0"/>
              <a:t>name and contact details of the </a:t>
            </a:r>
            <a:r>
              <a:rPr lang="en-US" dirty="0" smtClean="0"/>
              <a:t>controller</a:t>
            </a:r>
          </a:p>
          <a:p>
            <a:pPr lvl="1"/>
            <a:r>
              <a:rPr lang="en-US" dirty="0" smtClean="0"/>
              <a:t>the </a:t>
            </a:r>
            <a:r>
              <a:rPr lang="en-US" dirty="0"/>
              <a:t>purposes of the </a:t>
            </a:r>
            <a:r>
              <a:rPr lang="en-US" dirty="0" smtClean="0"/>
              <a:t>processing</a:t>
            </a:r>
          </a:p>
          <a:p>
            <a:pPr lvl="1"/>
            <a:r>
              <a:rPr lang="en-US" dirty="0" smtClean="0"/>
              <a:t>the </a:t>
            </a:r>
            <a:r>
              <a:rPr lang="en-US" dirty="0"/>
              <a:t>categories of data subjects and of the categories of personal </a:t>
            </a:r>
            <a:r>
              <a:rPr lang="en-US" dirty="0" smtClean="0"/>
              <a:t>data</a:t>
            </a:r>
          </a:p>
          <a:p>
            <a:pPr lvl="1"/>
            <a:r>
              <a:rPr lang="en-US" dirty="0" smtClean="0"/>
              <a:t>the </a:t>
            </a:r>
            <a:r>
              <a:rPr lang="en-US" dirty="0"/>
              <a:t>categories of recipients </a:t>
            </a:r>
            <a:r>
              <a:rPr lang="en-US" dirty="0" smtClean="0"/>
              <a:t>of the </a:t>
            </a:r>
            <a:r>
              <a:rPr lang="en-US" dirty="0"/>
              <a:t>personal </a:t>
            </a:r>
            <a:r>
              <a:rPr lang="en-US" dirty="0" smtClean="0"/>
              <a:t>data </a:t>
            </a:r>
          </a:p>
          <a:p>
            <a:pPr lvl="1"/>
            <a:r>
              <a:rPr lang="en-US" dirty="0"/>
              <a:t>t</a:t>
            </a:r>
            <a:r>
              <a:rPr lang="en-US" dirty="0" smtClean="0"/>
              <a:t>he </a:t>
            </a:r>
            <a:r>
              <a:rPr lang="en-US" dirty="0"/>
              <a:t>envisaged time limits for erasure of the different categories of </a:t>
            </a:r>
            <a:r>
              <a:rPr lang="en-US" dirty="0" smtClean="0"/>
              <a:t>data</a:t>
            </a:r>
          </a:p>
          <a:p>
            <a:pPr lvl="1"/>
            <a:r>
              <a:rPr lang="en-US" dirty="0" smtClean="0"/>
              <a:t>a </a:t>
            </a:r>
            <a:r>
              <a:rPr lang="en-US" dirty="0"/>
              <a:t>general description of the technical and </a:t>
            </a:r>
            <a:r>
              <a:rPr lang="en-US" dirty="0" err="1"/>
              <a:t>organisational</a:t>
            </a:r>
            <a:r>
              <a:rPr lang="en-US" dirty="0"/>
              <a:t> security </a:t>
            </a:r>
            <a:r>
              <a:rPr lang="en-US" dirty="0" smtClean="0"/>
              <a:t>measures</a:t>
            </a:r>
          </a:p>
          <a:p>
            <a:r>
              <a:rPr lang="en-US" dirty="0" smtClean="0"/>
              <a:t>available </a:t>
            </a:r>
            <a:r>
              <a:rPr lang="en-US" dirty="0"/>
              <a:t>to the supervisory authority on request</a:t>
            </a:r>
            <a:endParaRPr lang="nl-BE" dirty="0"/>
          </a:p>
        </p:txBody>
      </p:sp>
      <p:sp>
        <p:nvSpPr>
          <p:cNvPr id="4" name="Titel 3"/>
          <p:cNvSpPr>
            <a:spLocks noGrp="1"/>
          </p:cNvSpPr>
          <p:nvPr>
            <p:ph type="title"/>
          </p:nvPr>
        </p:nvSpPr>
        <p:spPr/>
        <p:txBody>
          <a:bodyPr/>
          <a:lstStyle/>
          <a:p>
            <a:r>
              <a:rPr lang="nl-BE" dirty="0" smtClean="0"/>
              <a:t>Records of processing </a:t>
            </a:r>
            <a:r>
              <a:rPr lang="nl-BE" dirty="0" err="1" smtClean="0"/>
              <a:t>activities</a:t>
            </a:r>
            <a:r>
              <a:rPr lang="nl-BE" dirty="0" smtClean="0"/>
              <a:t> (</a:t>
            </a:r>
            <a:r>
              <a:rPr lang="nl-BE" dirty="0" err="1" smtClean="0"/>
              <a:t>article</a:t>
            </a:r>
            <a:r>
              <a:rPr lang="nl-BE" dirty="0" smtClean="0"/>
              <a:t> 30 GDPR) </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115</a:t>
            </a:fld>
            <a:r>
              <a:rPr lang="fr-BE" smtClean="0"/>
              <a:t> </a:t>
            </a:r>
            <a:endParaRPr lang="fr-BE" dirty="0"/>
          </a:p>
        </p:txBody>
      </p:sp>
    </p:spTree>
    <p:extLst>
      <p:ext uri="{BB962C8B-B14F-4D97-AF65-F5344CB8AC3E}">
        <p14:creationId xmlns:p14="http://schemas.microsoft.com/office/powerpoint/2010/main" val="37514056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US" dirty="0" smtClean="0"/>
              <a:t>where </a:t>
            </a:r>
            <a:r>
              <a:rPr lang="en-US" dirty="0"/>
              <a:t>a type of </a:t>
            </a:r>
            <a:r>
              <a:rPr lang="en-US" dirty="0" smtClean="0"/>
              <a:t>processing</a:t>
            </a:r>
          </a:p>
          <a:p>
            <a:pPr lvl="1"/>
            <a:r>
              <a:rPr lang="en-US" dirty="0" smtClean="0"/>
              <a:t>in </a:t>
            </a:r>
            <a:r>
              <a:rPr lang="en-US" dirty="0"/>
              <a:t>particular using new </a:t>
            </a:r>
            <a:r>
              <a:rPr lang="en-US" dirty="0" smtClean="0"/>
              <a:t>technologies</a:t>
            </a:r>
          </a:p>
          <a:p>
            <a:pPr lvl="1"/>
            <a:r>
              <a:rPr lang="en-US" dirty="0" smtClean="0"/>
              <a:t>and </a:t>
            </a:r>
            <a:r>
              <a:rPr lang="en-US" dirty="0"/>
              <a:t>taking into account the nature, scope, context and purposes of the </a:t>
            </a:r>
            <a:r>
              <a:rPr lang="en-US" dirty="0" smtClean="0"/>
              <a:t>processing</a:t>
            </a:r>
          </a:p>
          <a:p>
            <a:pPr lvl="1"/>
            <a:r>
              <a:rPr lang="en-US" dirty="0" smtClean="0"/>
              <a:t>is </a:t>
            </a:r>
            <a:r>
              <a:rPr lang="en-US" dirty="0"/>
              <a:t>likely to result in a high risk to the rights and freedoms of natural </a:t>
            </a:r>
            <a:r>
              <a:rPr lang="en-US" dirty="0" smtClean="0"/>
              <a:t>persons</a:t>
            </a:r>
          </a:p>
          <a:p>
            <a:r>
              <a:rPr lang="en-US" dirty="0" smtClean="0"/>
              <a:t>the </a:t>
            </a:r>
            <a:r>
              <a:rPr lang="en-US" dirty="0"/>
              <a:t>controller shall, prior to the processing, carry out an assessment of the impact of the envisaged processing operations on the protection of personal </a:t>
            </a:r>
            <a:r>
              <a:rPr lang="en-US" dirty="0" smtClean="0"/>
              <a:t>data (Data Protection Impact Assessment (DPIA))</a:t>
            </a:r>
          </a:p>
          <a:p>
            <a:pPr marL="342900" indent="-342900"/>
            <a:r>
              <a:rPr lang="en-US" dirty="0" smtClean="0"/>
              <a:t>a </a:t>
            </a:r>
            <a:r>
              <a:rPr lang="en-US" dirty="0"/>
              <a:t>single assessment may address a set of similar processing operations that present similar high </a:t>
            </a:r>
            <a:r>
              <a:rPr lang="en-US" dirty="0" smtClean="0"/>
              <a:t>risks</a:t>
            </a:r>
            <a:endParaRPr lang="nl-BE" dirty="0"/>
          </a:p>
        </p:txBody>
      </p:sp>
      <p:sp>
        <p:nvSpPr>
          <p:cNvPr id="4" name="Titel 3"/>
          <p:cNvSpPr>
            <a:spLocks noGrp="1"/>
          </p:cNvSpPr>
          <p:nvPr>
            <p:ph type="title"/>
          </p:nvPr>
        </p:nvSpPr>
        <p:spPr/>
        <p:txBody>
          <a:bodyPr/>
          <a:lstStyle/>
          <a:p>
            <a:r>
              <a:rPr lang="nl-BE" dirty="0" smtClean="0"/>
              <a:t>Data Protection Impact Assessment (</a:t>
            </a:r>
            <a:r>
              <a:rPr lang="nl-BE" dirty="0" err="1" smtClean="0"/>
              <a:t>article</a:t>
            </a:r>
            <a:r>
              <a:rPr lang="nl-BE" dirty="0" smtClean="0"/>
              <a:t> 35-36 GDPR)</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116</a:t>
            </a:fld>
            <a:r>
              <a:rPr lang="fr-BE" smtClean="0"/>
              <a:t> </a:t>
            </a:r>
            <a:endParaRPr lang="fr-BE" dirty="0"/>
          </a:p>
        </p:txBody>
      </p:sp>
    </p:spTree>
    <p:extLst>
      <p:ext uri="{BB962C8B-B14F-4D97-AF65-F5344CB8AC3E}">
        <p14:creationId xmlns:p14="http://schemas.microsoft.com/office/powerpoint/2010/main" val="27692501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US" dirty="0" smtClean="0"/>
              <a:t>a DPIA is in </a:t>
            </a:r>
            <a:r>
              <a:rPr lang="en-US" dirty="0"/>
              <a:t>particular </a:t>
            </a:r>
            <a:r>
              <a:rPr lang="en-US" dirty="0" smtClean="0"/>
              <a:t>required </a:t>
            </a:r>
            <a:r>
              <a:rPr lang="en-US" dirty="0"/>
              <a:t>in the case </a:t>
            </a:r>
            <a:r>
              <a:rPr lang="en-US" dirty="0" smtClean="0"/>
              <a:t>of</a:t>
            </a:r>
          </a:p>
          <a:p>
            <a:pPr lvl="1"/>
            <a:r>
              <a:rPr lang="en-US" dirty="0" smtClean="0"/>
              <a:t>a </a:t>
            </a:r>
            <a:r>
              <a:rPr lang="en-US" dirty="0"/>
              <a:t>systematic and extensive evaluation of personal aspects relating to natural persons which is based on automated processing, including profiling, and on which decisions are based that produce legal effects concerning the natural person or similarly significantly affect the natural </a:t>
            </a:r>
            <a:r>
              <a:rPr lang="en-US" dirty="0" smtClean="0"/>
              <a:t>person</a:t>
            </a:r>
          </a:p>
          <a:p>
            <a:pPr lvl="1"/>
            <a:r>
              <a:rPr lang="en-US" dirty="0" smtClean="0"/>
              <a:t>processing </a:t>
            </a:r>
            <a:r>
              <a:rPr lang="en-US" dirty="0"/>
              <a:t>on a large scale of special categories of </a:t>
            </a:r>
            <a:r>
              <a:rPr lang="en-US" dirty="0" smtClean="0"/>
              <a:t>data</a:t>
            </a:r>
          </a:p>
          <a:p>
            <a:pPr lvl="1"/>
            <a:r>
              <a:rPr lang="en-US" dirty="0" smtClean="0"/>
              <a:t>a </a:t>
            </a:r>
            <a:r>
              <a:rPr lang="en-US" dirty="0"/>
              <a:t>systematic monitoring of a publicly accessible area on a large </a:t>
            </a:r>
            <a:r>
              <a:rPr lang="en-US" dirty="0" smtClean="0"/>
              <a:t>scale</a:t>
            </a:r>
          </a:p>
          <a:p>
            <a:r>
              <a:rPr lang="en-US" dirty="0" smtClean="0"/>
              <a:t>where </a:t>
            </a:r>
            <a:r>
              <a:rPr lang="en-US" dirty="0"/>
              <a:t>appropriate, the controller shall seek the views of data subjects or their representatives on the intended processing, without prejudice to the protection of commercial or public interests or the security of processing operations</a:t>
            </a:r>
            <a:endParaRPr lang="nl-BE" dirty="0"/>
          </a:p>
        </p:txBody>
      </p:sp>
      <p:sp>
        <p:nvSpPr>
          <p:cNvPr id="4" name="Titel 3"/>
          <p:cNvSpPr>
            <a:spLocks noGrp="1"/>
          </p:cNvSpPr>
          <p:nvPr>
            <p:ph type="title"/>
          </p:nvPr>
        </p:nvSpPr>
        <p:spPr/>
        <p:txBody>
          <a:bodyPr/>
          <a:lstStyle/>
          <a:p>
            <a:r>
              <a:rPr lang="nl-BE" dirty="0"/>
              <a:t>Data Protection Impact Assessment (</a:t>
            </a:r>
            <a:r>
              <a:rPr lang="nl-BE" dirty="0" err="1"/>
              <a:t>article</a:t>
            </a:r>
            <a:r>
              <a:rPr lang="nl-BE" dirty="0"/>
              <a:t> 35-36 GDPR)</a:t>
            </a:r>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117</a:t>
            </a:fld>
            <a:r>
              <a:rPr lang="fr-BE" smtClean="0"/>
              <a:t> </a:t>
            </a:r>
            <a:endParaRPr lang="fr-BE" dirty="0"/>
          </a:p>
        </p:txBody>
      </p:sp>
    </p:spTree>
    <p:extLst>
      <p:ext uri="{BB962C8B-B14F-4D97-AF65-F5344CB8AC3E}">
        <p14:creationId xmlns:p14="http://schemas.microsoft.com/office/powerpoint/2010/main" val="39405283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dirty="0"/>
              <a:t>a</a:t>
            </a:r>
            <a:r>
              <a:rPr lang="en-GB" dirty="0" smtClean="0"/>
              <a:t> Data Protection Impact Assessment is a process to help the controller identify and minimize the data protection risks </a:t>
            </a:r>
          </a:p>
          <a:p>
            <a:r>
              <a:rPr lang="en-GB" dirty="0"/>
              <a:t>a</a:t>
            </a:r>
            <a:r>
              <a:rPr lang="en-GB" dirty="0" smtClean="0"/>
              <a:t> DPIA is completed for every processing that is likely to result in a high risk to individuals</a:t>
            </a:r>
          </a:p>
          <a:p>
            <a:r>
              <a:rPr lang="en-GB" dirty="0"/>
              <a:t>i</a:t>
            </a:r>
            <a:r>
              <a:rPr lang="en-GB" dirty="0" smtClean="0"/>
              <a:t>t is also good practice to do a DPIA for any other major project which requires the processing of personal data</a:t>
            </a:r>
          </a:p>
          <a:p>
            <a:r>
              <a:rPr lang="en-GB" dirty="0"/>
              <a:t>t</a:t>
            </a:r>
            <a:r>
              <a:rPr lang="en-GB" dirty="0" smtClean="0"/>
              <a:t>he DPIA must</a:t>
            </a:r>
          </a:p>
          <a:p>
            <a:pPr lvl="1"/>
            <a:r>
              <a:rPr lang="en-GB" dirty="0" smtClean="0"/>
              <a:t>describe the nature, scope, context and purposes of the processing</a:t>
            </a:r>
          </a:p>
          <a:p>
            <a:pPr lvl="1"/>
            <a:r>
              <a:rPr lang="en-GB" dirty="0" smtClean="0"/>
              <a:t>assess necessity and proportionality of the processing in relation to the purposes</a:t>
            </a:r>
          </a:p>
          <a:p>
            <a:pPr lvl="1"/>
            <a:r>
              <a:rPr lang="en-GB" dirty="0" smtClean="0"/>
              <a:t>identify and assess risks to the rights and freedoms of data subjects</a:t>
            </a:r>
          </a:p>
          <a:p>
            <a:pPr lvl="1"/>
            <a:r>
              <a:rPr lang="en-GB" dirty="0" smtClean="0"/>
              <a:t>identify </a:t>
            </a:r>
            <a:r>
              <a:rPr lang="en-US" dirty="0" smtClean="0"/>
              <a:t>measures </a:t>
            </a:r>
            <a:r>
              <a:rPr lang="en-US" dirty="0"/>
              <a:t>envisaged to address the risks, including safeguards, security measures and mechanisms to ensure the protection of personal data and to demonstrate compliance with </a:t>
            </a:r>
            <a:r>
              <a:rPr lang="en-US" dirty="0" smtClean="0"/>
              <a:t>the GDPR </a:t>
            </a:r>
            <a:endParaRPr lang="en-GB" dirty="0"/>
          </a:p>
        </p:txBody>
      </p:sp>
      <p:sp>
        <p:nvSpPr>
          <p:cNvPr id="2" name="Title 1"/>
          <p:cNvSpPr>
            <a:spLocks noGrp="1"/>
          </p:cNvSpPr>
          <p:nvPr>
            <p:ph type="title"/>
          </p:nvPr>
        </p:nvSpPr>
        <p:spPr/>
        <p:txBody>
          <a:bodyPr>
            <a:normAutofit/>
          </a:bodyPr>
          <a:lstStyle/>
          <a:p>
            <a:r>
              <a:rPr lang="en-US" dirty="0" smtClean="0"/>
              <a:t>Data Protection </a:t>
            </a:r>
            <a:r>
              <a:rPr lang="en-US" dirty="0"/>
              <a:t>I</a:t>
            </a:r>
            <a:r>
              <a:rPr lang="en-US" dirty="0" smtClean="0"/>
              <a:t>mpact Assessment (article 35-36 GDPR)</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118</a:t>
            </a:fld>
            <a:r>
              <a:rPr lang="fr-BE" smtClean="0"/>
              <a:t> </a:t>
            </a:r>
            <a:endParaRPr lang="fr-BE" dirty="0"/>
          </a:p>
        </p:txBody>
      </p:sp>
    </p:spTree>
    <p:extLst>
      <p:ext uri="{BB962C8B-B14F-4D97-AF65-F5344CB8AC3E}">
        <p14:creationId xmlns:p14="http://schemas.microsoft.com/office/powerpoint/2010/main" val="3027137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t</a:t>
            </a:r>
            <a:r>
              <a:rPr lang="en-US" dirty="0" smtClean="0"/>
              <a:t>o </a:t>
            </a:r>
            <a:r>
              <a:rPr lang="en-US" dirty="0"/>
              <a:t>assess the level of risk, one must consider both the likelihood and the severity of any impact on individuals. High risk could result </a:t>
            </a:r>
            <a:r>
              <a:rPr lang="en-US" dirty="0" smtClean="0"/>
              <a:t>from</a:t>
            </a:r>
          </a:p>
          <a:p>
            <a:pPr lvl="1"/>
            <a:r>
              <a:rPr lang="en-US" dirty="0" smtClean="0"/>
              <a:t>a </a:t>
            </a:r>
            <a:r>
              <a:rPr lang="en-US" dirty="0"/>
              <a:t>high probability of some </a:t>
            </a:r>
            <a:r>
              <a:rPr lang="en-US" dirty="0" smtClean="0"/>
              <a:t>harm</a:t>
            </a:r>
          </a:p>
          <a:p>
            <a:pPr lvl="1"/>
            <a:r>
              <a:rPr lang="en-US" dirty="0" smtClean="0"/>
              <a:t>a </a:t>
            </a:r>
            <a:r>
              <a:rPr lang="en-US" dirty="0"/>
              <a:t>lower </a:t>
            </a:r>
            <a:r>
              <a:rPr lang="en-US" dirty="0" smtClean="0"/>
              <a:t>probability </a:t>
            </a:r>
            <a:r>
              <a:rPr lang="en-US" dirty="0"/>
              <a:t>of serious </a:t>
            </a:r>
            <a:r>
              <a:rPr lang="en-US" dirty="0" smtClean="0"/>
              <a:t>harm</a:t>
            </a:r>
            <a:endParaRPr lang="en-US" dirty="0"/>
          </a:p>
          <a:p>
            <a:endParaRPr lang="en-US" dirty="0" smtClean="0"/>
          </a:p>
          <a:p>
            <a:r>
              <a:rPr lang="en-US" dirty="0" smtClean="0"/>
              <a:t>the DPIA implicates the DPO </a:t>
            </a:r>
            <a:r>
              <a:rPr lang="en-US" dirty="0"/>
              <a:t>and, where appropriate, individuals and relevant </a:t>
            </a:r>
            <a:r>
              <a:rPr lang="en-US" dirty="0" smtClean="0"/>
              <a:t>experts; any </a:t>
            </a:r>
            <a:r>
              <a:rPr lang="en-US" dirty="0"/>
              <a:t>processors may also need to </a:t>
            </a:r>
            <a:r>
              <a:rPr lang="en-US" dirty="0" smtClean="0"/>
              <a:t>assist</a:t>
            </a:r>
            <a:endParaRPr lang="en-US" dirty="0"/>
          </a:p>
          <a:p>
            <a:endParaRPr lang="en-US" dirty="0" smtClean="0"/>
          </a:p>
          <a:p>
            <a:r>
              <a:rPr lang="en-US" dirty="0" smtClean="0"/>
              <a:t>if </a:t>
            </a:r>
            <a:r>
              <a:rPr lang="en-US" dirty="0"/>
              <a:t>a high </a:t>
            </a:r>
            <a:r>
              <a:rPr lang="en-US" dirty="0" smtClean="0"/>
              <a:t>risk is identified, the supervisory authority </a:t>
            </a:r>
            <a:r>
              <a:rPr lang="en-US" dirty="0"/>
              <a:t>must be </a:t>
            </a:r>
            <a:r>
              <a:rPr lang="en-US" dirty="0" smtClean="0"/>
              <a:t>implicated </a:t>
            </a:r>
            <a:r>
              <a:rPr lang="en-US" dirty="0"/>
              <a:t>before starting the </a:t>
            </a:r>
            <a:r>
              <a:rPr lang="en-US" dirty="0" smtClean="0"/>
              <a:t>processing</a:t>
            </a:r>
            <a:endParaRPr lang="en-US" dirty="0"/>
          </a:p>
        </p:txBody>
      </p:sp>
      <p:sp>
        <p:nvSpPr>
          <p:cNvPr id="2" name="Title 1"/>
          <p:cNvSpPr>
            <a:spLocks noGrp="1"/>
          </p:cNvSpPr>
          <p:nvPr>
            <p:ph type="title"/>
          </p:nvPr>
        </p:nvSpPr>
        <p:spPr/>
        <p:txBody>
          <a:bodyPr>
            <a:normAutofit/>
          </a:bodyPr>
          <a:lstStyle/>
          <a:p>
            <a:r>
              <a:rPr lang="en-US" dirty="0"/>
              <a:t>Data Protection Impact Assessment (DPIA)</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119</a:t>
            </a:fld>
            <a:r>
              <a:rPr lang="fr-BE" smtClean="0"/>
              <a:t> </a:t>
            </a:r>
            <a:endParaRPr lang="fr-BE" dirty="0"/>
          </a:p>
        </p:txBody>
      </p:sp>
    </p:spTree>
    <p:extLst>
      <p:ext uri="{BB962C8B-B14F-4D97-AF65-F5344CB8AC3E}">
        <p14:creationId xmlns:p14="http://schemas.microsoft.com/office/powerpoint/2010/main" val="3852206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0672"/>
          </a:xfrm>
          <a:prstGeom prst="rect">
            <a:avLst/>
          </a:prstGeom>
        </p:spPr>
      </p:pic>
    </p:spTree>
    <p:extLst>
      <p:ext uri="{BB962C8B-B14F-4D97-AF65-F5344CB8AC3E}">
        <p14:creationId xmlns:p14="http://schemas.microsoft.com/office/powerpoint/2010/main" val="8672787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360" y="926570"/>
            <a:ext cx="10972800" cy="5526776"/>
          </a:xfrm>
        </p:spPr>
        <p:txBody>
          <a:bodyPr>
            <a:normAutofit fontScale="55000" lnSpcReduction="20000"/>
          </a:bodyPr>
          <a:lstStyle/>
          <a:p>
            <a:r>
              <a:rPr lang="en-US" sz="3400" dirty="0"/>
              <a:t>CBSS has developed a template for executing the DPIA</a:t>
            </a:r>
          </a:p>
          <a:p>
            <a:endParaRPr lang="en-US" dirty="0"/>
          </a:p>
          <a:p>
            <a:pPr marL="457200" indent="-457200">
              <a:buFont typeface="+mj-lt"/>
              <a:buAutoNum type="arabicPeriod"/>
            </a:pPr>
            <a:endParaRPr lang="en-US" dirty="0" smtClean="0"/>
          </a:p>
          <a:p>
            <a:endParaRPr lang="en-US" dirty="0"/>
          </a:p>
          <a:p>
            <a:pPr>
              <a:tabLst>
                <a:tab pos="7259638" algn="l"/>
              </a:tabLst>
            </a:pP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sz="2300" dirty="0"/>
          </a:p>
          <a:p>
            <a:endParaRPr lang="en-US" sz="2300" dirty="0"/>
          </a:p>
          <a:p>
            <a:pPr marL="0" indent="0" algn="ctr">
              <a:buNone/>
            </a:pPr>
            <a:endParaRPr lang="en-US" sz="2300" dirty="0" smtClean="0">
              <a:hlinkClick r:id="rId2"/>
            </a:endParaRPr>
          </a:p>
          <a:p>
            <a:pPr marL="0" indent="0" algn="ctr">
              <a:buNone/>
            </a:pPr>
            <a:endParaRPr lang="en-US" sz="2300" dirty="0">
              <a:hlinkClick r:id="rId2"/>
            </a:endParaRPr>
          </a:p>
          <a:p>
            <a:pPr marL="0" indent="0">
              <a:buNone/>
            </a:pPr>
            <a:endParaRPr lang="en-US" dirty="0" smtClean="0">
              <a:hlinkClick r:id=""/>
            </a:endParaRPr>
          </a:p>
          <a:p>
            <a:pPr marL="0" indent="0">
              <a:buNone/>
            </a:pPr>
            <a:endParaRPr lang="en-US" dirty="0" smtClean="0">
              <a:hlinkClick r:id=""/>
            </a:endParaRPr>
          </a:p>
          <a:p>
            <a:pPr marL="0" indent="0">
              <a:buNone/>
            </a:pPr>
            <a:r>
              <a:rPr lang="en-US" dirty="0" smtClean="0">
                <a:hlinkClick r:id=""/>
              </a:rPr>
              <a:t>https</a:t>
            </a:r>
            <a:r>
              <a:rPr lang="en-US" dirty="0">
                <a:hlinkClick r:id="rId3"/>
              </a:rPr>
              <a:t>://</a:t>
            </a:r>
            <a:r>
              <a:rPr lang="en-US" dirty="0" smtClean="0">
                <a:hlinkClick r:id="rId3"/>
              </a:rPr>
              <a:t>www.ksz-bcss.fgov.be/fr/protection-des-donnees/en-pratique/reglement-general-relatif-a-la-protection-des-donnees</a:t>
            </a:r>
            <a:endParaRPr lang="en-US" dirty="0" smtClean="0"/>
          </a:p>
          <a:p>
            <a:endParaRPr lang="en-US" dirty="0"/>
          </a:p>
          <a:p>
            <a:endParaRPr lang="en-US" dirty="0" smtClean="0"/>
          </a:p>
          <a:p>
            <a:endParaRPr lang="en-US" dirty="0"/>
          </a:p>
          <a:p>
            <a:endParaRPr lang="en-US" dirty="0" smtClean="0"/>
          </a:p>
        </p:txBody>
      </p:sp>
      <p:sp>
        <p:nvSpPr>
          <p:cNvPr id="2" name="Title 1"/>
          <p:cNvSpPr>
            <a:spLocks noGrp="1"/>
          </p:cNvSpPr>
          <p:nvPr>
            <p:ph type="title"/>
          </p:nvPr>
        </p:nvSpPr>
        <p:spPr/>
        <p:txBody>
          <a:bodyPr/>
          <a:lstStyle/>
          <a:p>
            <a:r>
              <a:rPr lang="en-US" dirty="0" smtClean="0"/>
              <a:t>Executing the DPIA: example of Belgian CBSS</a:t>
            </a:r>
            <a:endParaRPr lang="en-US" dirty="0"/>
          </a:p>
        </p:txBody>
      </p:sp>
      <p:sp>
        <p:nvSpPr>
          <p:cNvPr id="6" name="Notched Right Arrow 5"/>
          <p:cNvSpPr/>
          <p:nvPr/>
        </p:nvSpPr>
        <p:spPr>
          <a:xfrm>
            <a:off x="1559496" y="5390346"/>
            <a:ext cx="864096" cy="2880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2521834" y="1260556"/>
            <a:ext cx="6515068" cy="4434252"/>
          </a:xfrm>
          <a:prstGeom prst="rect">
            <a:avLst/>
          </a:prstGeom>
        </p:spPr>
      </p:pic>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120</a:t>
            </a:fld>
            <a:r>
              <a:rPr lang="fr-BE" smtClean="0"/>
              <a:t> </a:t>
            </a:r>
            <a:endParaRPr lang="fr-BE" dirty="0"/>
          </a:p>
        </p:txBody>
      </p:sp>
    </p:spTree>
    <p:extLst>
      <p:ext uri="{BB962C8B-B14F-4D97-AF65-F5344CB8AC3E}">
        <p14:creationId xmlns:p14="http://schemas.microsoft.com/office/powerpoint/2010/main" val="340600625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basic screening determines whether a DPIA is required</a:t>
            </a:r>
          </a:p>
          <a:p>
            <a:endParaRPr lang="en-US" dirty="0" smtClean="0"/>
          </a:p>
          <a:p>
            <a:r>
              <a:rPr lang="en-US" dirty="0"/>
              <a:t>d</a:t>
            </a:r>
            <a:r>
              <a:rPr lang="en-US" dirty="0" smtClean="0"/>
              <a:t>eveloped based on following criteria</a:t>
            </a:r>
          </a:p>
          <a:p>
            <a:pPr lvl="1"/>
            <a:r>
              <a:rPr lang="en-US" dirty="0"/>
              <a:t>a</a:t>
            </a:r>
            <a:r>
              <a:rPr lang="en-US" dirty="0" smtClean="0"/>
              <a:t>rticle 35 GDPR</a:t>
            </a:r>
          </a:p>
          <a:p>
            <a:pPr lvl="1"/>
            <a:r>
              <a:rPr lang="en-US" dirty="0"/>
              <a:t>c</a:t>
            </a:r>
            <a:r>
              <a:rPr lang="en-US" dirty="0" smtClean="0"/>
              <a:t>onsideration 75 GDPR</a:t>
            </a:r>
          </a:p>
          <a:p>
            <a:pPr lvl="1"/>
            <a:r>
              <a:rPr lang="en-US" dirty="0"/>
              <a:t>r</a:t>
            </a:r>
            <a:r>
              <a:rPr lang="en-US" dirty="0" smtClean="0"/>
              <a:t>ecommendation of the Belgian Data Protection Authority</a:t>
            </a:r>
          </a:p>
          <a:p>
            <a:pPr lvl="1"/>
            <a:r>
              <a:rPr lang="en-US" dirty="0" smtClean="0"/>
              <a:t>Working Party 29 – guidelines for DPIA</a:t>
            </a:r>
          </a:p>
          <a:p>
            <a:endParaRPr lang="en-US" dirty="0" smtClean="0"/>
          </a:p>
          <a:p>
            <a:r>
              <a:rPr lang="en-US" dirty="0"/>
              <a:t>a</a:t>
            </a:r>
            <a:r>
              <a:rPr lang="en-US" dirty="0" smtClean="0"/>
              <a:t>s soon as 2 risks are present, the DPIA is required</a:t>
            </a:r>
            <a:endParaRPr lang="en-US" dirty="0"/>
          </a:p>
        </p:txBody>
      </p:sp>
      <p:sp>
        <p:nvSpPr>
          <p:cNvPr id="2" name="Title 1"/>
          <p:cNvSpPr>
            <a:spLocks noGrp="1"/>
          </p:cNvSpPr>
          <p:nvPr>
            <p:ph type="title"/>
          </p:nvPr>
        </p:nvSpPr>
        <p:spPr/>
        <p:txBody>
          <a:bodyPr>
            <a:normAutofit/>
          </a:bodyPr>
          <a:lstStyle/>
          <a:p>
            <a:r>
              <a:rPr lang="en-US" dirty="0" smtClean="0"/>
              <a:t>First sheet: basic screening</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121</a:t>
            </a:fld>
            <a:r>
              <a:rPr lang="fr-BE" smtClean="0"/>
              <a:t> </a:t>
            </a:r>
            <a:endParaRPr lang="fr-BE" dirty="0"/>
          </a:p>
        </p:txBody>
      </p:sp>
    </p:spTree>
    <p:extLst>
      <p:ext uri="{BB962C8B-B14F-4D97-AF65-F5344CB8AC3E}">
        <p14:creationId xmlns:p14="http://schemas.microsoft.com/office/powerpoint/2010/main" val="130179596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i</a:t>
            </a:r>
            <a:r>
              <a:rPr lang="en-US" dirty="0" smtClean="0"/>
              <a:t>f a DPIA is required, perform a risk assessment of the processing</a:t>
            </a:r>
          </a:p>
          <a:p>
            <a:pPr lvl="1"/>
            <a:r>
              <a:rPr lang="en-US" dirty="0"/>
              <a:t>c</a:t>
            </a:r>
            <a:r>
              <a:rPr lang="en-US" dirty="0" smtClean="0"/>
              <a:t>heck what risks in the tool are relevant for the processing</a:t>
            </a:r>
          </a:p>
          <a:p>
            <a:pPr lvl="1"/>
            <a:r>
              <a:rPr lang="en-US" dirty="0"/>
              <a:t>t</a:t>
            </a:r>
            <a:r>
              <a:rPr lang="en-US" dirty="0" smtClean="0"/>
              <a:t>he controller participates in this part of the exercise</a:t>
            </a:r>
          </a:p>
          <a:p>
            <a:r>
              <a:rPr lang="en-US" dirty="0"/>
              <a:t>n</a:t>
            </a:r>
            <a:r>
              <a:rPr lang="en-US" dirty="0" smtClean="0"/>
              <a:t>ext, describe the existing information security and data protection measures in the DPIA</a:t>
            </a:r>
          </a:p>
          <a:p>
            <a:r>
              <a:rPr lang="en-US" dirty="0"/>
              <a:t>c</a:t>
            </a:r>
            <a:r>
              <a:rPr lang="en-US" dirty="0" smtClean="0"/>
              <a:t>onsider the residual risks</a:t>
            </a:r>
          </a:p>
          <a:p>
            <a:r>
              <a:rPr lang="en-US" dirty="0"/>
              <a:t>i</a:t>
            </a:r>
            <a:r>
              <a:rPr lang="en-US" dirty="0" smtClean="0"/>
              <a:t>f the residual risks are above the acceptable level, try </a:t>
            </a:r>
            <a:r>
              <a:rPr lang="en-US" dirty="0"/>
              <a:t>to apply </a:t>
            </a:r>
            <a:r>
              <a:rPr lang="en-US" dirty="0" smtClean="0"/>
              <a:t>additional information security and data protection measures in order to </a:t>
            </a:r>
            <a:r>
              <a:rPr lang="en-US" dirty="0"/>
              <a:t>get the residual risk under the acceptable level of risk</a:t>
            </a:r>
          </a:p>
          <a:p>
            <a:r>
              <a:rPr lang="en-US" dirty="0"/>
              <a:t>i</a:t>
            </a:r>
            <a:r>
              <a:rPr lang="en-US" dirty="0" smtClean="0"/>
              <a:t>n case residual risks above acceptable level cannot be remediated, the controller has to consult the Data Protection Authority before starting the processing</a:t>
            </a:r>
            <a:endParaRPr lang="en-US" dirty="0"/>
          </a:p>
        </p:txBody>
      </p:sp>
      <p:sp>
        <p:nvSpPr>
          <p:cNvPr id="2" name="Title 1"/>
          <p:cNvSpPr>
            <a:spLocks noGrp="1"/>
          </p:cNvSpPr>
          <p:nvPr>
            <p:ph type="title"/>
          </p:nvPr>
        </p:nvSpPr>
        <p:spPr/>
        <p:txBody>
          <a:bodyPr>
            <a:normAutofit/>
          </a:bodyPr>
          <a:lstStyle/>
          <a:p>
            <a:r>
              <a:rPr lang="en-US" smtClean="0"/>
              <a:t>Second sheet: risk assessment &amp; management</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122</a:t>
            </a:fld>
            <a:r>
              <a:rPr lang="fr-BE" smtClean="0"/>
              <a:t> </a:t>
            </a:r>
            <a:endParaRPr lang="fr-BE" dirty="0"/>
          </a:p>
        </p:txBody>
      </p:sp>
    </p:spTree>
    <p:extLst>
      <p:ext uri="{BB962C8B-B14F-4D97-AF65-F5344CB8AC3E}">
        <p14:creationId xmlns:p14="http://schemas.microsoft.com/office/powerpoint/2010/main" val="388515250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55466" y="1052513"/>
            <a:ext cx="8281068" cy="5256212"/>
          </a:xfrm>
          <a:prstGeom prst="rect">
            <a:avLst/>
          </a:prstGeom>
        </p:spPr>
      </p:pic>
      <p:sp>
        <p:nvSpPr>
          <p:cNvPr id="2" name="Title 1"/>
          <p:cNvSpPr>
            <a:spLocks noGrp="1"/>
          </p:cNvSpPr>
          <p:nvPr>
            <p:ph type="title"/>
          </p:nvPr>
        </p:nvSpPr>
        <p:spPr/>
        <p:txBody>
          <a:bodyPr/>
          <a:lstStyle/>
          <a:p>
            <a:r>
              <a:rPr lang="en-US" dirty="0" smtClean="0"/>
              <a:t>Template: list of risks based on GDPR</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123</a:t>
            </a:fld>
            <a:r>
              <a:rPr lang="fr-BE" smtClean="0"/>
              <a:t> </a:t>
            </a:r>
            <a:endParaRPr lang="fr-BE" dirty="0"/>
          </a:p>
        </p:txBody>
      </p:sp>
    </p:spTree>
    <p:extLst>
      <p:ext uri="{BB962C8B-B14F-4D97-AF65-F5344CB8AC3E}">
        <p14:creationId xmlns:p14="http://schemas.microsoft.com/office/powerpoint/2010/main" val="146681912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Template: risk evaluation</a:t>
            </a:r>
            <a:endParaRPr lang="en-US" dirty="0"/>
          </a:p>
        </p:txBody>
      </p:sp>
      <p:sp>
        <p:nvSpPr>
          <p:cNvPr id="5" name="Down Arrow 4"/>
          <p:cNvSpPr/>
          <p:nvPr/>
        </p:nvSpPr>
        <p:spPr>
          <a:xfrm>
            <a:off x="8678317" y="1641700"/>
            <a:ext cx="216024" cy="287269"/>
          </a:xfrm>
          <a:prstGeom prst="downArrow">
            <a:avLst/>
          </a:prstGeom>
          <a:solidFill>
            <a:schemeClr val="tx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Down Arrow 5"/>
          <p:cNvSpPr/>
          <p:nvPr/>
        </p:nvSpPr>
        <p:spPr>
          <a:xfrm>
            <a:off x="6662093" y="1645003"/>
            <a:ext cx="216024" cy="287269"/>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7" name="Down Arrow 6"/>
          <p:cNvSpPr/>
          <p:nvPr/>
        </p:nvSpPr>
        <p:spPr>
          <a:xfrm>
            <a:off x="6845830" y="1645003"/>
            <a:ext cx="216024" cy="287269"/>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 name="Down Arrow 7"/>
          <p:cNvSpPr/>
          <p:nvPr/>
        </p:nvSpPr>
        <p:spPr>
          <a:xfrm>
            <a:off x="3925789" y="1656855"/>
            <a:ext cx="216024" cy="287269"/>
          </a:xfrm>
          <a:prstGeom prst="downArrow">
            <a:avLst/>
          </a:prstGeom>
          <a:solidFill>
            <a:schemeClr val="tx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Down Arrow 8"/>
          <p:cNvSpPr/>
          <p:nvPr/>
        </p:nvSpPr>
        <p:spPr>
          <a:xfrm>
            <a:off x="7526189" y="1645003"/>
            <a:ext cx="216024" cy="287269"/>
          </a:xfrm>
          <a:prstGeom prst="downArrow">
            <a:avLst/>
          </a:prstGeom>
          <a:solidFill>
            <a:schemeClr val="tx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4827" y="4309299"/>
            <a:ext cx="4725267" cy="1077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3581" y="1991746"/>
            <a:ext cx="82296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Down Arrow 11"/>
          <p:cNvSpPr/>
          <p:nvPr/>
        </p:nvSpPr>
        <p:spPr>
          <a:xfrm>
            <a:off x="2413621" y="1645003"/>
            <a:ext cx="216024" cy="287269"/>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 name="Down Arrow 12"/>
          <p:cNvSpPr/>
          <p:nvPr/>
        </p:nvSpPr>
        <p:spPr>
          <a:xfrm>
            <a:off x="8174261" y="1645003"/>
            <a:ext cx="216024" cy="287269"/>
          </a:xfrm>
          <a:prstGeom prst="downArrow">
            <a:avLst/>
          </a:prstGeom>
          <a:solidFill>
            <a:schemeClr val="tx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0381" y="4309299"/>
            <a:ext cx="4042594" cy="2067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3993058" y="980728"/>
            <a:ext cx="5285952" cy="461665"/>
            <a:chOff x="395535" y="3394735"/>
            <a:chExt cx="10361873" cy="1896971"/>
          </a:xfrm>
        </p:grpSpPr>
        <p:sp>
          <p:nvSpPr>
            <p:cNvPr id="16" name="TextBox 15"/>
            <p:cNvSpPr txBox="1"/>
            <p:nvPr/>
          </p:nvSpPr>
          <p:spPr>
            <a:xfrm>
              <a:off x="395535" y="3394735"/>
              <a:ext cx="5112569" cy="1896971"/>
            </a:xfrm>
            <a:prstGeom prst="rect">
              <a:avLst/>
            </a:prstGeom>
            <a:solidFill>
              <a:schemeClr val="accent1">
                <a:lumMod val="40000"/>
                <a:lumOff val="60000"/>
              </a:schemeClr>
            </a:solidFill>
            <a:ln>
              <a:solidFill>
                <a:schemeClr val="accent1"/>
              </a:solidFill>
            </a:ln>
          </p:spPr>
          <p:txBody>
            <a:bodyPr wrap="square" rtlCol="0">
              <a:spAutoFit/>
            </a:bodyPr>
            <a:lstStyle>
              <a:defPPr>
                <a:defRPr lang="nl-BE"/>
              </a:defPPr>
              <a:lvl1pPr algn="ctr">
                <a:defRPr sz="2000"/>
              </a:lvl1pPr>
            </a:lstStyle>
            <a:p>
              <a:r>
                <a:rPr lang="en-GB" sz="1200" dirty="0"/>
                <a:t>Initial risks and risk mitigation</a:t>
              </a:r>
            </a:p>
            <a:p>
              <a:r>
                <a:rPr lang="en-GB" sz="1200" dirty="0"/>
                <a:t>(security controls)</a:t>
              </a:r>
              <a:endParaRPr lang="en-GB" dirty="0"/>
            </a:p>
          </p:txBody>
        </p:sp>
        <p:sp>
          <p:nvSpPr>
            <p:cNvPr id="17" name="TextBox 16"/>
            <p:cNvSpPr txBox="1"/>
            <p:nvPr/>
          </p:nvSpPr>
          <p:spPr>
            <a:xfrm>
              <a:off x="6411192" y="3972165"/>
              <a:ext cx="4346216" cy="1138183"/>
            </a:xfrm>
            <a:prstGeom prst="rect">
              <a:avLst/>
            </a:prstGeom>
            <a:solidFill>
              <a:schemeClr val="accent1">
                <a:lumMod val="40000"/>
                <a:lumOff val="60000"/>
              </a:schemeClr>
            </a:solidFill>
            <a:ln>
              <a:solidFill>
                <a:schemeClr val="accent1"/>
              </a:solidFill>
            </a:ln>
          </p:spPr>
          <p:txBody>
            <a:bodyPr wrap="square" rtlCol="0">
              <a:spAutoFit/>
            </a:bodyPr>
            <a:lstStyle>
              <a:defPPr>
                <a:defRPr lang="nl-BE"/>
              </a:defPPr>
              <a:lvl1pPr algn="ctr">
                <a:defRPr sz="2000"/>
              </a:lvl1pPr>
            </a:lstStyle>
            <a:p>
              <a:r>
                <a:rPr lang="en-GB" sz="1200" dirty="0"/>
                <a:t>Remaining risks</a:t>
              </a:r>
            </a:p>
          </p:txBody>
        </p:sp>
        <p:sp>
          <p:nvSpPr>
            <p:cNvPr id="18" name="Right Arrow 17"/>
            <p:cNvSpPr/>
            <p:nvPr/>
          </p:nvSpPr>
          <p:spPr>
            <a:xfrm>
              <a:off x="5724129" y="4343223"/>
              <a:ext cx="504055" cy="5031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124</a:t>
            </a:fld>
            <a:r>
              <a:rPr lang="fr-BE" smtClean="0"/>
              <a:t> </a:t>
            </a:r>
            <a:endParaRPr lang="fr-BE" dirty="0"/>
          </a:p>
        </p:txBody>
      </p:sp>
    </p:spTree>
    <p:extLst>
      <p:ext uri="{BB962C8B-B14F-4D97-AF65-F5344CB8AC3E}">
        <p14:creationId xmlns:p14="http://schemas.microsoft.com/office/powerpoint/2010/main" val="67278022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Template: heat maps initial risk</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496" y="2665338"/>
            <a:ext cx="8921750" cy="155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125</a:t>
            </a:fld>
            <a:r>
              <a:rPr lang="fr-BE" smtClean="0"/>
              <a:t> </a:t>
            </a:r>
            <a:endParaRPr lang="fr-BE" dirty="0"/>
          </a:p>
        </p:txBody>
      </p:sp>
    </p:spTree>
    <p:extLst>
      <p:ext uri="{BB962C8B-B14F-4D97-AF65-F5344CB8AC3E}">
        <p14:creationId xmlns:p14="http://schemas.microsoft.com/office/powerpoint/2010/main" val="329266017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541346" y="1052513"/>
            <a:ext cx="7109308" cy="5256212"/>
          </a:xfrm>
        </p:spPr>
      </p:pic>
      <p:sp>
        <p:nvSpPr>
          <p:cNvPr id="2" name="Title 1"/>
          <p:cNvSpPr>
            <a:spLocks noGrp="1"/>
          </p:cNvSpPr>
          <p:nvPr>
            <p:ph type="title"/>
          </p:nvPr>
        </p:nvSpPr>
        <p:spPr/>
        <p:txBody>
          <a:bodyPr/>
          <a:lstStyle/>
          <a:p>
            <a:r>
              <a:rPr lang="en-US" dirty="0" smtClean="0"/>
              <a:t>Template: intermediate result</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126</a:t>
            </a:fld>
            <a:r>
              <a:rPr lang="fr-BE" smtClean="0"/>
              <a:t> </a:t>
            </a:r>
            <a:endParaRPr lang="fr-BE" dirty="0"/>
          </a:p>
        </p:txBody>
      </p:sp>
    </p:spTree>
    <p:extLst>
      <p:ext uri="{BB962C8B-B14F-4D97-AF65-F5344CB8AC3E}">
        <p14:creationId xmlns:p14="http://schemas.microsoft.com/office/powerpoint/2010/main" val="243734585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Template: end result</a:t>
            </a:r>
            <a:endParaRPr lang="en-US" dirty="0"/>
          </a:p>
        </p:txBody>
      </p:sp>
      <p:graphicFrame>
        <p:nvGraphicFramePr>
          <p:cNvPr id="5" name="Content Placeholder 4"/>
          <p:cNvGraphicFramePr>
            <a:graphicFrameLocks/>
          </p:cNvGraphicFramePr>
          <p:nvPr>
            <p:extLst/>
          </p:nvPr>
        </p:nvGraphicFramePr>
        <p:xfrm>
          <a:off x="1981200" y="1379538"/>
          <a:ext cx="8229600" cy="5256212"/>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127</a:t>
            </a:fld>
            <a:r>
              <a:rPr lang="fr-BE" smtClean="0"/>
              <a:t> </a:t>
            </a:r>
            <a:endParaRPr lang="fr-BE" dirty="0"/>
          </a:p>
        </p:txBody>
      </p:sp>
    </p:spTree>
    <p:extLst>
      <p:ext uri="{BB962C8B-B14F-4D97-AF65-F5344CB8AC3E}">
        <p14:creationId xmlns:p14="http://schemas.microsoft.com/office/powerpoint/2010/main" val="305983562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DPIA: as from start up of project to delivery</a:t>
            </a: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280" y="962112"/>
            <a:ext cx="8640960" cy="5673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2927648" y="2636912"/>
            <a:ext cx="136815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644123" y="2636912"/>
            <a:ext cx="136815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995048" y="2629602"/>
            <a:ext cx="136815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128</a:t>
            </a:fld>
            <a:r>
              <a:rPr lang="fr-BE" smtClean="0"/>
              <a:t> </a:t>
            </a:r>
            <a:endParaRPr lang="fr-BE" dirty="0"/>
          </a:p>
        </p:txBody>
      </p:sp>
    </p:spTree>
    <p:extLst>
      <p:ext uri="{BB962C8B-B14F-4D97-AF65-F5344CB8AC3E}">
        <p14:creationId xmlns:p14="http://schemas.microsoft.com/office/powerpoint/2010/main" val="114538207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d</a:t>
            </a:r>
            <a:r>
              <a:rPr lang="en-US" dirty="0" smtClean="0"/>
              <a:t>uring the lifecycle of a service, it is advised to regularly review the DPIA</a:t>
            </a:r>
          </a:p>
          <a:p>
            <a:pPr lvl="1"/>
            <a:r>
              <a:rPr lang="en-US" dirty="0"/>
              <a:t>c</a:t>
            </a:r>
            <a:r>
              <a:rPr lang="en-US" dirty="0" smtClean="0"/>
              <a:t>hanging conditions</a:t>
            </a:r>
          </a:p>
          <a:p>
            <a:pPr lvl="1"/>
            <a:r>
              <a:rPr lang="en-US" dirty="0"/>
              <a:t>m</a:t>
            </a:r>
            <a:r>
              <a:rPr lang="en-US" dirty="0" smtClean="0"/>
              <a:t>ajor changes to technology</a:t>
            </a:r>
          </a:p>
          <a:p>
            <a:pPr lvl="1"/>
            <a:r>
              <a:rPr lang="en-US" dirty="0"/>
              <a:t>c</a:t>
            </a:r>
            <a:r>
              <a:rPr lang="en-US" dirty="0" smtClean="0"/>
              <a:t>hanging risks on the market</a:t>
            </a:r>
          </a:p>
          <a:p>
            <a:pPr lvl="1"/>
            <a:endParaRPr lang="en-US" dirty="0" smtClean="0"/>
          </a:p>
          <a:p>
            <a:r>
              <a:rPr lang="en-US" dirty="0" smtClean="0"/>
              <a:t>CBSS do review the DPIAs every 3 years</a:t>
            </a:r>
          </a:p>
        </p:txBody>
      </p:sp>
      <p:sp>
        <p:nvSpPr>
          <p:cNvPr id="2" name="Title 1"/>
          <p:cNvSpPr>
            <a:spLocks noGrp="1"/>
          </p:cNvSpPr>
          <p:nvPr>
            <p:ph type="title"/>
          </p:nvPr>
        </p:nvSpPr>
        <p:spPr/>
        <p:txBody>
          <a:bodyPr>
            <a:normAutofit/>
          </a:bodyPr>
          <a:lstStyle/>
          <a:p>
            <a:r>
              <a:rPr lang="en-US" dirty="0" smtClean="0"/>
              <a:t>DPIA and production services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129</a:t>
            </a:fld>
            <a:r>
              <a:rPr lang="fr-BE" smtClean="0"/>
              <a:t> </a:t>
            </a:r>
            <a:endParaRPr lang="fr-BE" dirty="0"/>
          </a:p>
        </p:txBody>
      </p:sp>
    </p:spTree>
    <p:extLst>
      <p:ext uri="{BB962C8B-B14F-4D97-AF65-F5344CB8AC3E}">
        <p14:creationId xmlns:p14="http://schemas.microsoft.com/office/powerpoint/2010/main" val="6480938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5496373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US" dirty="0" smtClean="0"/>
              <a:t>in case </a:t>
            </a:r>
            <a:r>
              <a:rPr lang="en-US" dirty="0"/>
              <a:t>of a personal data breach, the controller shall without undue delay and, where feasible, not later than 72 hours after having become aware of it, notify the personal data breach to the supervisory </a:t>
            </a:r>
            <a:r>
              <a:rPr lang="en-US" dirty="0" smtClean="0"/>
              <a:t>authority, </a:t>
            </a:r>
            <a:r>
              <a:rPr lang="en-US" dirty="0"/>
              <a:t>unless the personal data breach is unlikely to result in a risk to the rights and freedoms of natural </a:t>
            </a:r>
            <a:r>
              <a:rPr lang="en-US" dirty="0" smtClean="0"/>
              <a:t>persons</a:t>
            </a:r>
            <a:endParaRPr lang="en-US" dirty="0"/>
          </a:p>
          <a:p>
            <a:endParaRPr lang="en-US" dirty="0" smtClean="0"/>
          </a:p>
          <a:p>
            <a:r>
              <a:rPr lang="en-US" dirty="0" smtClean="0"/>
              <a:t>when </a:t>
            </a:r>
            <a:r>
              <a:rPr lang="en-US" dirty="0"/>
              <a:t>the personal data breach is likely to result in a high risk to the rights and freedoms of natural persons, the controller shall communicate the personal data breach to the data subject without undue delay</a:t>
            </a:r>
            <a:endParaRPr lang="nl-BE" dirty="0"/>
          </a:p>
        </p:txBody>
      </p:sp>
      <p:sp>
        <p:nvSpPr>
          <p:cNvPr id="4" name="Titel 3"/>
          <p:cNvSpPr>
            <a:spLocks noGrp="1"/>
          </p:cNvSpPr>
          <p:nvPr>
            <p:ph type="title"/>
          </p:nvPr>
        </p:nvSpPr>
        <p:spPr/>
        <p:txBody>
          <a:bodyPr/>
          <a:lstStyle/>
          <a:p>
            <a:r>
              <a:rPr lang="nl-BE" dirty="0" smtClean="0"/>
              <a:t>Notification of personal data </a:t>
            </a:r>
            <a:r>
              <a:rPr lang="nl-BE" dirty="0" err="1" smtClean="0"/>
              <a:t>breach</a:t>
            </a:r>
            <a:r>
              <a:rPr lang="nl-BE" dirty="0" smtClean="0"/>
              <a:t> (</a:t>
            </a:r>
            <a:r>
              <a:rPr lang="nl-BE" dirty="0" err="1" smtClean="0"/>
              <a:t>article</a:t>
            </a:r>
            <a:r>
              <a:rPr lang="nl-BE" dirty="0" smtClean="0"/>
              <a:t> 33-34 GDPR)</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130</a:t>
            </a:fld>
            <a:r>
              <a:rPr lang="fr-BE" smtClean="0"/>
              <a:t> </a:t>
            </a:r>
            <a:endParaRPr lang="fr-BE" dirty="0"/>
          </a:p>
        </p:txBody>
      </p:sp>
    </p:spTree>
    <p:extLst>
      <p:ext uri="{BB962C8B-B14F-4D97-AF65-F5344CB8AC3E}">
        <p14:creationId xmlns:p14="http://schemas.microsoft.com/office/powerpoint/2010/main" val="11901385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en-US" dirty="0" smtClean="0"/>
              <a:t>the </a:t>
            </a:r>
            <a:r>
              <a:rPr lang="en-US" dirty="0"/>
              <a:t>communication to the data subject </a:t>
            </a:r>
            <a:r>
              <a:rPr lang="en-US" dirty="0" smtClean="0"/>
              <a:t>is not required if</a:t>
            </a:r>
          </a:p>
          <a:p>
            <a:pPr lvl="1"/>
            <a:r>
              <a:rPr lang="en-US" dirty="0" smtClean="0"/>
              <a:t>the </a:t>
            </a:r>
            <a:r>
              <a:rPr lang="en-US" dirty="0"/>
              <a:t>controller has implemented appropriate technical and </a:t>
            </a:r>
            <a:r>
              <a:rPr lang="en-US" dirty="0" err="1"/>
              <a:t>organisational</a:t>
            </a:r>
            <a:r>
              <a:rPr lang="en-US" dirty="0"/>
              <a:t> protection measures, and those measures were applied to the personal data affected by the personal data breach, in particular those that render the personal data unintelligible to any person who is not </a:t>
            </a:r>
            <a:r>
              <a:rPr lang="en-US" dirty="0" err="1"/>
              <a:t>authorised</a:t>
            </a:r>
            <a:r>
              <a:rPr lang="en-US" dirty="0"/>
              <a:t> to access it, such as </a:t>
            </a:r>
            <a:r>
              <a:rPr lang="en-US" dirty="0" smtClean="0"/>
              <a:t>encryption, or</a:t>
            </a:r>
          </a:p>
          <a:p>
            <a:pPr lvl="1"/>
            <a:r>
              <a:rPr lang="en-US" dirty="0" smtClean="0"/>
              <a:t>the </a:t>
            </a:r>
            <a:r>
              <a:rPr lang="en-US" dirty="0"/>
              <a:t>controller has taken subsequent measures which ensure that the high risk to the rights and freedoms of data subjects </a:t>
            </a:r>
            <a:r>
              <a:rPr lang="en-US" dirty="0" smtClean="0"/>
              <a:t>is </a:t>
            </a:r>
            <a:r>
              <a:rPr lang="en-US" dirty="0"/>
              <a:t>no longer likely to </a:t>
            </a:r>
            <a:r>
              <a:rPr lang="en-US" dirty="0" smtClean="0"/>
              <a:t>materialize, or</a:t>
            </a:r>
          </a:p>
          <a:p>
            <a:pPr lvl="1"/>
            <a:r>
              <a:rPr lang="en-US" dirty="0" smtClean="0"/>
              <a:t>it </a:t>
            </a:r>
            <a:r>
              <a:rPr lang="en-US" dirty="0"/>
              <a:t>would involve disproportionate </a:t>
            </a:r>
            <a:r>
              <a:rPr lang="en-US" dirty="0" smtClean="0"/>
              <a:t>effort; in </a:t>
            </a:r>
            <a:r>
              <a:rPr lang="en-US" dirty="0"/>
              <a:t>such a case, there shall instead be a public communication or similar measure whereby the data subjects are informed in an equally effective manner</a:t>
            </a:r>
            <a:endParaRPr lang="nl-BE" dirty="0"/>
          </a:p>
        </p:txBody>
      </p:sp>
      <p:sp>
        <p:nvSpPr>
          <p:cNvPr id="4" name="Titel 3"/>
          <p:cNvSpPr>
            <a:spLocks noGrp="1"/>
          </p:cNvSpPr>
          <p:nvPr>
            <p:ph type="title"/>
          </p:nvPr>
        </p:nvSpPr>
        <p:spPr/>
        <p:txBody>
          <a:bodyPr/>
          <a:lstStyle/>
          <a:p>
            <a:r>
              <a:rPr lang="nl-BE" dirty="0"/>
              <a:t>Notification of personal data </a:t>
            </a:r>
            <a:r>
              <a:rPr lang="nl-BE" dirty="0" err="1"/>
              <a:t>breach</a:t>
            </a:r>
            <a:r>
              <a:rPr lang="nl-BE" dirty="0"/>
              <a:t> (</a:t>
            </a:r>
            <a:r>
              <a:rPr lang="nl-BE" dirty="0" err="1"/>
              <a:t>article</a:t>
            </a:r>
            <a:r>
              <a:rPr lang="nl-BE" dirty="0"/>
              <a:t> 33-34 GDPR)</a:t>
            </a:r>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131</a:t>
            </a:fld>
            <a:r>
              <a:rPr lang="fr-BE" smtClean="0"/>
              <a:t> </a:t>
            </a:r>
            <a:endParaRPr lang="fr-BE" dirty="0"/>
          </a:p>
        </p:txBody>
      </p:sp>
    </p:spTree>
    <p:extLst>
      <p:ext uri="{BB962C8B-B14F-4D97-AF65-F5344CB8AC3E}">
        <p14:creationId xmlns:p14="http://schemas.microsoft.com/office/powerpoint/2010/main" val="24279707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dirty="0" smtClean="0"/>
              <a:t>right </a:t>
            </a:r>
            <a:r>
              <a:rPr lang="nl-BE" dirty="0" err="1" smtClean="0"/>
              <a:t>to</a:t>
            </a:r>
            <a:r>
              <a:rPr lang="nl-BE" dirty="0" smtClean="0"/>
              <a:t> </a:t>
            </a:r>
            <a:r>
              <a:rPr lang="nl-BE" dirty="0" err="1" smtClean="0"/>
              <a:t>be</a:t>
            </a:r>
            <a:r>
              <a:rPr lang="nl-BE" dirty="0" smtClean="0"/>
              <a:t> </a:t>
            </a:r>
            <a:r>
              <a:rPr lang="nl-BE" dirty="0" err="1" smtClean="0"/>
              <a:t>informed</a:t>
            </a:r>
            <a:endParaRPr lang="nl-BE" dirty="0"/>
          </a:p>
          <a:p>
            <a:r>
              <a:rPr lang="nl-BE" dirty="0" smtClean="0"/>
              <a:t>right of access</a:t>
            </a:r>
          </a:p>
          <a:p>
            <a:r>
              <a:rPr lang="nl-BE" dirty="0" smtClean="0"/>
              <a:t>right </a:t>
            </a:r>
            <a:r>
              <a:rPr lang="nl-BE" dirty="0" err="1" smtClean="0"/>
              <a:t>to</a:t>
            </a:r>
            <a:r>
              <a:rPr lang="nl-BE" dirty="0" smtClean="0"/>
              <a:t> </a:t>
            </a:r>
            <a:r>
              <a:rPr lang="nl-BE" dirty="0" err="1" smtClean="0"/>
              <a:t>rectification</a:t>
            </a:r>
            <a:endParaRPr lang="nl-BE" dirty="0" smtClean="0"/>
          </a:p>
          <a:p>
            <a:r>
              <a:rPr lang="nl-BE" dirty="0" smtClean="0"/>
              <a:t>right </a:t>
            </a:r>
            <a:r>
              <a:rPr lang="nl-BE" dirty="0" err="1" smtClean="0"/>
              <a:t>to</a:t>
            </a:r>
            <a:r>
              <a:rPr lang="nl-BE" dirty="0" smtClean="0"/>
              <a:t> </a:t>
            </a:r>
            <a:r>
              <a:rPr lang="nl-BE" dirty="0" err="1" smtClean="0"/>
              <a:t>erasure</a:t>
            </a:r>
            <a:r>
              <a:rPr lang="nl-BE" dirty="0" smtClean="0"/>
              <a:t> (right </a:t>
            </a:r>
            <a:r>
              <a:rPr lang="nl-BE" dirty="0" err="1" smtClean="0"/>
              <a:t>to</a:t>
            </a:r>
            <a:r>
              <a:rPr lang="nl-BE" dirty="0" smtClean="0"/>
              <a:t> </a:t>
            </a:r>
            <a:r>
              <a:rPr lang="nl-BE" dirty="0" err="1" smtClean="0"/>
              <a:t>be</a:t>
            </a:r>
            <a:r>
              <a:rPr lang="nl-BE" dirty="0" smtClean="0"/>
              <a:t> </a:t>
            </a:r>
            <a:r>
              <a:rPr lang="nl-BE" dirty="0" err="1" smtClean="0"/>
              <a:t>forgotten</a:t>
            </a:r>
            <a:r>
              <a:rPr lang="nl-BE" dirty="0" smtClean="0"/>
              <a:t>)</a:t>
            </a:r>
          </a:p>
          <a:p>
            <a:r>
              <a:rPr lang="nl-BE" dirty="0" smtClean="0"/>
              <a:t>right </a:t>
            </a:r>
            <a:r>
              <a:rPr lang="nl-BE" dirty="0" err="1" smtClean="0"/>
              <a:t>to</a:t>
            </a:r>
            <a:r>
              <a:rPr lang="nl-BE" dirty="0" smtClean="0"/>
              <a:t> </a:t>
            </a:r>
            <a:r>
              <a:rPr lang="nl-BE" dirty="0" err="1" smtClean="0"/>
              <a:t>restriction</a:t>
            </a:r>
            <a:r>
              <a:rPr lang="nl-BE" dirty="0" smtClean="0"/>
              <a:t> of processing</a:t>
            </a:r>
          </a:p>
          <a:p>
            <a:r>
              <a:rPr lang="en-US" dirty="0" smtClean="0"/>
              <a:t>notification </a:t>
            </a:r>
            <a:r>
              <a:rPr lang="en-US" dirty="0"/>
              <a:t>obligation regarding rectification or erasure of personal data or restriction of </a:t>
            </a:r>
            <a:r>
              <a:rPr lang="en-US" dirty="0" smtClean="0"/>
              <a:t>processing</a:t>
            </a:r>
          </a:p>
          <a:p>
            <a:r>
              <a:rPr lang="en-US" dirty="0" smtClean="0"/>
              <a:t>right to data portability</a:t>
            </a:r>
          </a:p>
          <a:p>
            <a:r>
              <a:rPr lang="en-US" dirty="0" smtClean="0"/>
              <a:t>right to object</a:t>
            </a:r>
          </a:p>
          <a:p>
            <a:r>
              <a:rPr lang="en-US" dirty="0"/>
              <a:t>right not to be subject to a decision based solely on automated processing, including profiling</a:t>
            </a:r>
            <a:endParaRPr lang="nl-BE" dirty="0"/>
          </a:p>
        </p:txBody>
      </p:sp>
      <p:sp>
        <p:nvSpPr>
          <p:cNvPr id="4" name="Titel 3"/>
          <p:cNvSpPr>
            <a:spLocks noGrp="1"/>
          </p:cNvSpPr>
          <p:nvPr>
            <p:ph type="title"/>
          </p:nvPr>
        </p:nvSpPr>
        <p:spPr/>
        <p:txBody>
          <a:bodyPr/>
          <a:lstStyle/>
          <a:p>
            <a:r>
              <a:rPr lang="nl-BE" dirty="0" err="1" smtClean="0"/>
              <a:t>Rights</a:t>
            </a:r>
            <a:r>
              <a:rPr lang="nl-BE" dirty="0" smtClean="0"/>
              <a:t> of </a:t>
            </a:r>
            <a:r>
              <a:rPr lang="nl-BE" dirty="0" err="1" smtClean="0"/>
              <a:t>the</a:t>
            </a:r>
            <a:r>
              <a:rPr lang="nl-BE" dirty="0" smtClean="0"/>
              <a:t> data subject (</a:t>
            </a:r>
            <a:r>
              <a:rPr lang="nl-BE" dirty="0" err="1" smtClean="0"/>
              <a:t>article</a:t>
            </a:r>
            <a:r>
              <a:rPr lang="nl-BE" dirty="0" smtClean="0"/>
              <a:t> 12-22 GDPR)</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132</a:t>
            </a:fld>
            <a:r>
              <a:rPr lang="fr-BE" smtClean="0"/>
              <a:t> </a:t>
            </a:r>
            <a:endParaRPr lang="fr-BE" dirty="0"/>
          </a:p>
        </p:txBody>
      </p:sp>
    </p:spTree>
    <p:extLst>
      <p:ext uri="{BB962C8B-B14F-4D97-AF65-F5344CB8AC3E}">
        <p14:creationId xmlns:p14="http://schemas.microsoft.com/office/powerpoint/2010/main" val="29435065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dirty="0" err="1" smtClean="0"/>
              <a:t>mandatory</a:t>
            </a:r>
            <a:r>
              <a:rPr lang="nl-BE" dirty="0" smtClean="0"/>
              <a:t> </a:t>
            </a:r>
            <a:r>
              <a:rPr lang="nl-BE" dirty="0" err="1" smtClean="0"/>
              <a:t>if</a:t>
            </a:r>
            <a:endParaRPr lang="nl-BE" dirty="0" smtClean="0"/>
          </a:p>
          <a:p>
            <a:pPr lvl="1"/>
            <a:r>
              <a:rPr lang="nl-BE" dirty="0" smtClean="0"/>
              <a:t>controller is a public </a:t>
            </a:r>
            <a:r>
              <a:rPr lang="nl-BE" dirty="0" err="1" smtClean="0"/>
              <a:t>authority</a:t>
            </a:r>
            <a:endParaRPr lang="nl-BE" dirty="0" smtClean="0"/>
          </a:p>
          <a:p>
            <a:pPr lvl="1"/>
            <a:r>
              <a:rPr lang="en-US" dirty="0" smtClean="0"/>
              <a:t>controller’s core </a:t>
            </a:r>
            <a:r>
              <a:rPr lang="en-US" dirty="0"/>
              <a:t>activities </a:t>
            </a:r>
            <a:r>
              <a:rPr lang="en-US" dirty="0" smtClean="0"/>
              <a:t>consist </a:t>
            </a:r>
            <a:r>
              <a:rPr lang="en-US" dirty="0"/>
              <a:t>of processing operations which, by virtue of their nature, their scope and/or their purposes, require regular and systematic monitoring of data subjects on a large </a:t>
            </a:r>
            <a:r>
              <a:rPr lang="en-US" dirty="0" smtClean="0"/>
              <a:t>scale</a:t>
            </a:r>
          </a:p>
          <a:p>
            <a:pPr lvl="1"/>
            <a:r>
              <a:rPr lang="en-US" dirty="0" smtClean="0"/>
              <a:t>controller’s </a:t>
            </a:r>
            <a:r>
              <a:rPr lang="en-US" dirty="0"/>
              <a:t>core activities </a:t>
            </a:r>
            <a:r>
              <a:rPr lang="en-US" dirty="0" smtClean="0"/>
              <a:t>consist </a:t>
            </a:r>
            <a:r>
              <a:rPr lang="en-US" dirty="0"/>
              <a:t>of processing on a large scale of special categories of </a:t>
            </a:r>
            <a:r>
              <a:rPr lang="en-US" dirty="0" smtClean="0"/>
              <a:t>data</a:t>
            </a:r>
          </a:p>
          <a:p>
            <a:r>
              <a:rPr lang="en-US" dirty="0" smtClean="0"/>
              <a:t>optional in other situations</a:t>
            </a:r>
          </a:p>
          <a:p>
            <a:r>
              <a:rPr lang="en-US" dirty="0" smtClean="0"/>
              <a:t>independency, no conflict of interests</a:t>
            </a:r>
          </a:p>
          <a:p>
            <a:r>
              <a:rPr lang="en-US" dirty="0"/>
              <a:t>expert knowledge of </a:t>
            </a:r>
            <a:r>
              <a:rPr lang="en-US" dirty="0" smtClean="0"/>
              <a:t>information security and data protection</a:t>
            </a:r>
          </a:p>
          <a:p>
            <a:endParaRPr lang="en-US" dirty="0" smtClean="0"/>
          </a:p>
          <a:p>
            <a:pPr lvl="1"/>
            <a:endParaRPr lang="nl-BE" dirty="0"/>
          </a:p>
        </p:txBody>
      </p:sp>
      <p:sp>
        <p:nvSpPr>
          <p:cNvPr id="4" name="Titel 3"/>
          <p:cNvSpPr>
            <a:spLocks noGrp="1"/>
          </p:cNvSpPr>
          <p:nvPr>
            <p:ph type="title"/>
          </p:nvPr>
        </p:nvSpPr>
        <p:spPr/>
        <p:txBody>
          <a:bodyPr/>
          <a:lstStyle/>
          <a:p>
            <a:r>
              <a:rPr lang="nl-BE" dirty="0"/>
              <a:t>Data </a:t>
            </a:r>
            <a:r>
              <a:rPr lang="nl-BE" dirty="0" err="1"/>
              <a:t>Protection</a:t>
            </a:r>
            <a:r>
              <a:rPr lang="nl-BE" dirty="0"/>
              <a:t> </a:t>
            </a:r>
            <a:r>
              <a:rPr lang="nl-BE" dirty="0" err="1"/>
              <a:t>Officer</a:t>
            </a:r>
            <a:r>
              <a:rPr lang="nl-BE" dirty="0"/>
              <a:t> (DPO) (</a:t>
            </a:r>
            <a:r>
              <a:rPr lang="nl-BE" dirty="0" err="1"/>
              <a:t>article</a:t>
            </a:r>
            <a:r>
              <a:rPr lang="nl-BE" dirty="0"/>
              <a:t> 37-39 GDPR</a:t>
            </a:r>
            <a:r>
              <a:rPr lang="nl-BE" dirty="0" smtClean="0"/>
              <a:t>)</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133</a:t>
            </a:fld>
            <a:r>
              <a:rPr lang="fr-BE" smtClean="0"/>
              <a:t> </a:t>
            </a:r>
            <a:endParaRPr lang="fr-BE" dirty="0"/>
          </a:p>
        </p:txBody>
      </p:sp>
    </p:spTree>
    <p:extLst>
      <p:ext uri="{BB962C8B-B14F-4D97-AF65-F5344CB8AC3E}">
        <p14:creationId xmlns:p14="http://schemas.microsoft.com/office/powerpoint/2010/main" val="12227798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en-US" dirty="0" smtClean="0"/>
              <a:t>tasks of the Data Protection Officer (DPO)</a:t>
            </a:r>
          </a:p>
          <a:p>
            <a:pPr lvl="1"/>
            <a:r>
              <a:rPr lang="en-US" dirty="0"/>
              <a:t>to inform and advise the controller or the processor and the employees who carry out processing of their obligations pursuant to </a:t>
            </a:r>
            <a:r>
              <a:rPr lang="en-US" dirty="0" smtClean="0"/>
              <a:t>the GDPR</a:t>
            </a:r>
          </a:p>
          <a:p>
            <a:pPr lvl="1"/>
            <a:r>
              <a:rPr lang="en-US" dirty="0" smtClean="0"/>
              <a:t>to </a:t>
            </a:r>
            <a:r>
              <a:rPr lang="en-US" dirty="0"/>
              <a:t>monitor compliance with </a:t>
            </a:r>
            <a:r>
              <a:rPr lang="en-US" dirty="0" smtClean="0"/>
              <a:t>GDPR </a:t>
            </a:r>
            <a:r>
              <a:rPr lang="en-US" dirty="0"/>
              <a:t>and with the policies of the controller or processor in relation to the protection of personal data, </a:t>
            </a:r>
            <a:r>
              <a:rPr lang="en-US" dirty="0" smtClean="0"/>
              <a:t>including</a:t>
            </a:r>
          </a:p>
          <a:p>
            <a:pPr lvl="2"/>
            <a:r>
              <a:rPr lang="en-US" dirty="0" smtClean="0"/>
              <a:t>the </a:t>
            </a:r>
            <a:r>
              <a:rPr lang="en-US" dirty="0"/>
              <a:t>assignment of </a:t>
            </a:r>
            <a:r>
              <a:rPr lang="en-US" dirty="0" smtClean="0"/>
              <a:t>responsibilities</a:t>
            </a:r>
          </a:p>
          <a:p>
            <a:pPr lvl="2"/>
            <a:r>
              <a:rPr lang="en-US" dirty="0" smtClean="0"/>
              <a:t>awareness-raising </a:t>
            </a:r>
            <a:r>
              <a:rPr lang="en-US" dirty="0"/>
              <a:t>and training of staff involved in processing </a:t>
            </a:r>
            <a:r>
              <a:rPr lang="en-US" dirty="0" smtClean="0"/>
              <a:t>operations</a:t>
            </a:r>
          </a:p>
          <a:p>
            <a:pPr lvl="2"/>
            <a:r>
              <a:rPr lang="en-US" dirty="0" smtClean="0"/>
              <a:t>related audits</a:t>
            </a:r>
          </a:p>
          <a:p>
            <a:pPr lvl="1"/>
            <a:r>
              <a:rPr lang="en-US" dirty="0" smtClean="0"/>
              <a:t>to </a:t>
            </a:r>
            <a:r>
              <a:rPr lang="en-US" dirty="0"/>
              <a:t>provide advice where requested as regards the </a:t>
            </a:r>
            <a:r>
              <a:rPr lang="en-US" dirty="0" smtClean="0"/>
              <a:t>DPIA and monitor </a:t>
            </a:r>
            <a:r>
              <a:rPr lang="en-US" dirty="0"/>
              <a:t>its </a:t>
            </a:r>
            <a:r>
              <a:rPr lang="en-US" dirty="0" smtClean="0"/>
              <a:t>performance</a:t>
            </a:r>
          </a:p>
          <a:p>
            <a:pPr lvl="1"/>
            <a:r>
              <a:rPr lang="en-US" dirty="0" smtClean="0"/>
              <a:t>to </a:t>
            </a:r>
            <a:r>
              <a:rPr lang="en-US" dirty="0"/>
              <a:t>cooperate with the supervisory </a:t>
            </a:r>
            <a:r>
              <a:rPr lang="en-US" dirty="0" smtClean="0"/>
              <a:t>authority and to </a:t>
            </a:r>
            <a:r>
              <a:rPr lang="en-US" dirty="0"/>
              <a:t>act as the contact point for the supervisory authority on issues relating to </a:t>
            </a:r>
            <a:r>
              <a:rPr lang="en-US" dirty="0" smtClean="0"/>
              <a:t>processing </a:t>
            </a:r>
          </a:p>
        </p:txBody>
      </p:sp>
      <p:sp>
        <p:nvSpPr>
          <p:cNvPr id="4" name="Titel 3"/>
          <p:cNvSpPr>
            <a:spLocks noGrp="1"/>
          </p:cNvSpPr>
          <p:nvPr>
            <p:ph type="title"/>
          </p:nvPr>
        </p:nvSpPr>
        <p:spPr/>
        <p:txBody>
          <a:bodyPr/>
          <a:lstStyle/>
          <a:p>
            <a:r>
              <a:rPr lang="nl-BE" dirty="0" smtClean="0"/>
              <a:t>Data </a:t>
            </a:r>
            <a:r>
              <a:rPr lang="nl-BE" dirty="0" err="1" smtClean="0"/>
              <a:t>Protection</a:t>
            </a:r>
            <a:r>
              <a:rPr lang="nl-BE" dirty="0" smtClean="0"/>
              <a:t> </a:t>
            </a:r>
            <a:r>
              <a:rPr lang="nl-BE" dirty="0" err="1" smtClean="0"/>
              <a:t>Officer</a:t>
            </a:r>
            <a:r>
              <a:rPr lang="nl-BE" dirty="0" smtClean="0"/>
              <a:t> (DPO) (</a:t>
            </a:r>
            <a:r>
              <a:rPr lang="nl-BE" dirty="0" err="1" smtClean="0"/>
              <a:t>article</a:t>
            </a:r>
            <a:r>
              <a:rPr lang="nl-BE" dirty="0" smtClean="0"/>
              <a:t> 37-39 GDPR) </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134</a:t>
            </a:fld>
            <a:r>
              <a:rPr lang="fr-BE" smtClean="0"/>
              <a:t> </a:t>
            </a:r>
            <a:endParaRPr lang="fr-BE" dirty="0"/>
          </a:p>
        </p:txBody>
      </p:sp>
    </p:spTree>
    <p:extLst>
      <p:ext uri="{BB962C8B-B14F-4D97-AF65-F5344CB8AC3E}">
        <p14:creationId xmlns:p14="http://schemas.microsoft.com/office/powerpoint/2010/main" val="258161527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lnSpcReduction="10000"/>
          </a:bodyPr>
          <a:lstStyle/>
          <a:p>
            <a:r>
              <a:rPr lang="en-US" dirty="0" smtClean="0"/>
              <a:t>controller ensures that</a:t>
            </a:r>
          </a:p>
          <a:p>
            <a:pPr lvl="1"/>
            <a:r>
              <a:rPr lang="en-US" dirty="0" smtClean="0"/>
              <a:t>the DPO </a:t>
            </a:r>
            <a:r>
              <a:rPr lang="en-US" dirty="0"/>
              <a:t>is involved, properly and in a timely manner, in all issues which relate to the protection of personal </a:t>
            </a:r>
            <a:r>
              <a:rPr lang="en-US" dirty="0" smtClean="0"/>
              <a:t>data</a:t>
            </a:r>
          </a:p>
          <a:p>
            <a:pPr lvl="1"/>
            <a:r>
              <a:rPr lang="en-US" dirty="0" smtClean="0"/>
              <a:t>the DPO does not receive any instructions regarding the exercise of those tasks</a:t>
            </a:r>
          </a:p>
          <a:p>
            <a:pPr lvl="1"/>
            <a:r>
              <a:rPr lang="en-US" dirty="0" smtClean="0"/>
              <a:t>is not dismissed or </a:t>
            </a:r>
            <a:r>
              <a:rPr lang="en-US" dirty="0" err="1" smtClean="0"/>
              <a:t>penalised</a:t>
            </a:r>
            <a:r>
              <a:rPr lang="en-US" dirty="0" smtClean="0"/>
              <a:t> by the controller or the processor for performing his tasks</a:t>
            </a:r>
          </a:p>
          <a:p>
            <a:r>
              <a:rPr lang="en-US" dirty="0" smtClean="0"/>
              <a:t>controller supports </a:t>
            </a:r>
            <a:r>
              <a:rPr lang="en-US" dirty="0"/>
              <a:t>the </a:t>
            </a:r>
            <a:r>
              <a:rPr lang="en-US" dirty="0" smtClean="0"/>
              <a:t>DPO in </a:t>
            </a:r>
            <a:r>
              <a:rPr lang="en-US" dirty="0"/>
              <a:t>performing </a:t>
            </a:r>
            <a:r>
              <a:rPr lang="en-US" dirty="0" smtClean="0"/>
              <a:t>its tasks</a:t>
            </a:r>
          </a:p>
          <a:p>
            <a:pPr lvl="1"/>
            <a:r>
              <a:rPr lang="en-US" dirty="0" smtClean="0"/>
              <a:t>by </a:t>
            </a:r>
            <a:r>
              <a:rPr lang="en-US" dirty="0"/>
              <a:t>providing resources necessary to carry out those </a:t>
            </a:r>
            <a:r>
              <a:rPr lang="en-US" dirty="0" smtClean="0"/>
              <a:t>tasks</a:t>
            </a:r>
          </a:p>
          <a:p>
            <a:pPr lvl="1"/>
            <a:r>
              <a:rPr lang="en-US" dirty="0" smtClean="0"/>
              <a:t>by providing access to </a:t>
            </a:r>
            <a:r>
              <a:rPr lang="en-US" dirty="0"/>
              <a:t>personal data and processing </a:t>
            </a:r>
            <a:r>
              <a:rPr lang="en-US" dirty="0" smtClean="0"/>
              <a:t>operations</a:t>
            </a:r>
          </a:p>
          <a:p>
            <a:pPr lvl="1"/>
            <a:r>
              <a:rPr lang="en-US" dirty="0" smtClean="0"/>
              <a:t>by maintaining </a:t>
            </a:r>
            <a:r>
              <a:rPr lang="en-US" dirty="0"/>
              <a:t>his or her expert </a:t>
            </a:r>
            <a:r>
              <a:rPr lang="en-US" dirty="0" smtClean="0"/>
              <a:t>knowledge</a:t>
            </a:r>
          </a:p>
          <a:p>
            <a:r>
              <a:rPr lang="en-US" dirty="0" smtClean="0"/>
              <a:t>the DPO directly reports </a:t>
            </a:r>
            <a:r>
              <a:rPr lang="en-US" dirty="0"/>
              <a:t>to the highest management level of the controller or the </a:t>
            </a:r>
            <a:r>
              <a:rPr lang="en-US" dirty="0" smtClean="0"/>
              <a:t>processor </a:t>
            </a:r>
          </a:p>
          <a:p>
            <a:r>
              <a:rPr lang="en-US" dirty="0" smtClean="0"/>
              <a:t>the DPO is </a:t>
            </a:r>
            <a:r>
              <a:rPr lang="en-US" dirty="0"/>
              <a:t>bound by secrecy or confidentiality concerning the performance of his or her </a:t>
            </a:r>
            <a:r>
              <a:rPr lang="en-US" dirty="0" smtClean="0"/>
              <a:t>tasks </a:t>
            </a:r>
            <a:endParaRPr lang="nl-BE" dirty="0"/>
          </a:p>
        </p:txBody>
      </p:sp>
      <p:sp>
        <p:nvSpPr>
          <p:cNvPr id="4" name="Titel 3"/>
          <p:cNvSpPr>
            <a:spLocks noGrp="1"/>
          </p:cNvSpPr>
          <p:nvPr>
            <p:ph type="title"/>
          </p:nvPr>
        </p:nvSpPr>
        <p:spPr/>
        <p:txBody>
          <a:bodyPr/>
          <a:lstStyle/>
          <a:p>
            <a:r>
              <a:rPr lang="nl-BE" dirty="0"/>
              <a:t>Data </a:t>
            </a:r>
            <a:r>
              <a:rPr lang="nl-BE" dirty="0" err="1"/>
              <a:t>Protection</a:t>
            </a:r>
            <a:r>
              <a:rPr lang="nl-BE" dirty="0"/>
              <a:t> </a:t>
            </a:r>
            <a:r>
              <a:rPr lang="nl-BE" dirty="0" err="1"/>
              <a:t>Officer</a:t>
            </a:r>
            <a:r>
              <a:rPr lang="nl-BE" dirty="0"/>
              <a:t> (DPO) (</a:t>
            </a:r>
            <a:r>
              <a:rPr lang="nl-BE" dirty="0" err="1"/>
              <a:t>article</a:t>
            </a:r>
            <a:r>
              <a:rPr lang="nl-BE" dirty="0"/>
              <a:t> 37-39 GDPR) </a:t>
            </a:r>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135</a:t>
            </a:fld>
            <a:r>
              <a:rPr lang="fr-BE" smtClean="0"/>
              <a:t> </a:t>
            </a:r>
            <a:endParaRPr lang="fr-BE" dirty="0"/>
          </a:p>
        </p:txBody>
      </p:sp>
    </p:spTree>
    <p:extLst>
      <p:ext uri="{BB962C8B-B14F-4D97-AF65-F5344CB8AC3E}">
        <p14:creationId xmlns:p14="http://schemas.microsoft.com/office/powerpoint/2010/main" val="33915727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d</a:t>
            </a:r>
            <a:r>
              <a:rPr lang="en-US" dirty="0" smtClean="0"/>
              <a:t>eveloped by information security working party composed of Data Protection </a:t>
            </a:r>
            <a:r>
              <a:rPr lang="en-US" dirty="0"/>
              <a:t>O</a:t>
            </a:r>
            <a:r>
              <a:rPr lang="en-US" dirty="0" smtClean="0"/>
              <a:t>fficers (DPOs) of the actors =&gt; buy in !</a:t>
            </a:r>
          </a:p>
          <a:p>
            <a:r>
              <a:rPr lang="en-US" dirty="0"/>
              <a:t>a</a:t>
            </a:r>
            <a:r>
              <a:rPr lang="en-US" dirty="0" smtClean="0"/>
              <a:t>pproved by an independent Information Security Committee designated by Parliament</a:t>
            </a:r>
          </a:p>
          <a:p>
            <a:r>
              <a:rPr lang="en-US" dirty="0"/>
              <a:t>b</a:t>
            </a:r>
            <a:r>
              <a:rPr lang="en-US" dirty="0" smtClean="0"/>
              <a:t>ased on ISO 27000 standards, adapted for social security and health </a:t>
            </a:r>
            <a:r>
              <a:rPr lang="en-US" dirty="0"/>
              <a:t>care (see </a:t>
            </a:r>
            <a:r>
              <a:rPr lang="en-US" dirty="0">
                <a:hlinkClick r:id="rId2"/>
              </a:rPr>
              <a:t>https://</a:t>
            </a:r>
            <a:r>
              <a:rPr lang="en-US" dirty="0" smtClean="0">
                <a:hlinkClick r:id="rId2"/>
              </a:rPr>
              <a:t>en.wikipedia.org/wiki/ISO/IEC_27000-series</a:t>
            </a:r>
            <a:r>
              <a:rPr lang="en-US" dirty="0" smtClean="0"/>
              <a:t>)</a:t>
            </a:r>
          </a:p>
          <a:p>
            <a:r>
              <a:rPr lang="en-US" dirty="0" smtClean="0"/>
              <a:t>defines 15 areas of security</a:t>
            </a:r>
          </a:p>
          <a:p>
            <a:r>
              <a:rPr lang="en-US" dirty="0"/>
              <a:t>e</a:t>
            </a:r>
            <a:r>
              <a:rPr lang="en-US" dirty="0" smtClean="0"/>
              <a:t>nforced for all actors in the social sector</a:t>
            </a:r>
          </a:p>
          <a:p>
            <a:r>
              <a:rPr lang="en-US" dirty="0" smtClean="0"/>
              <a:t>extended with policy guidelines</a:t>
            </a:r>
          </a:p>
          <a:p>
            <a:pPr lvl="1"/>
            <a:r>
              <a:rPr lang="en-US" dirty="0" smtClean="0"/>
              <a:t>minimal </a:t>
            </a:r>
            <a:r>
              <a:rPr lang="en-US" dirty="0"/>
              <a:t>standards refer to policy guidelines for more </a:t>
            </a:r>
            <a:r>
              <a:rPr lang="en-US" dirty="0" smtClean="0"/>
              <a:t>detail</a:t>
            </a:r>
          </a:p>
          <a:p>
            <a:pPr lvl="1"/>
            <a:r>
              <a:rPr lang="en-US" dirty="0" smtClean="0"/>
              <a:t>policy guidelines provide support for concrete implementation</a:t>
            </a:r>
            <a:endParaRPr lang="en-US" dirty="0"/>
          </a:p>
          <a:p>
            <a:pPr lvl="1"/>
            <a:endParaRPr lang="en-US" dirty="0"/>
          </a:p>
        </p:txBody>
      </p:sp>
      <p:sp>
        <p:nvSpPr>
          <p:cNvPr id="2" name="Title 1"/>
          <p:cNvSpPr>
            <a:spLocks noGrp="1"/>
          </p:cNvSpPr>
          <p:nvPr>
            <p:ph type="title"/>
          </p:nvPr>
        </p:nvSpPr>
        <p:spPr/>
        <p:txBody>
          <a:bodyPr>
            <a:normAutofit/>
          </a:bodyPr>
          <a:lstStyle/>
          <a:p>
            <a:r>
              <a:rPr lang="en-US" dirty="0" smtClean="0"/>
              <a:t>Minimal information security standards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136</a:t>
            </a:fld>
            <a:r>
              <a:rPr lang="fr-BE" smtClean="0"/>
              <a:t> </a:t>
            </a:r>
            <a:endParaRPr lang="fr-BE" dirty="0"/>
          </a:p>
        </p:txBody>
      </p:sp>
    </p:spTree>
    <p:extLst>
      <p:ext uri="{BB962C8B-B14F-4D97-AF65-F5344CB8AC3E}">
        <p14:creationId xmlns:p14="http://schemas.microsoft.com/office/powerpoint/2010/main" val="112025366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nl-NL" dirty="0" smtClean="0"/>
              <a:t>basic </a:t>
            </a:r>
            <a:r>
              <a:rPr lang="nl-NL" dirty="0" err="1" smtClean="0"/>
              <a:t>principles</a:t>
            </a:r>
            <a:endParaRPr lang="nl-NL" dirty="0" smtClean="0"/>
          </a:p>
          <a:p>
            <a:r>
              <a:rPr lang="nl-NL" dirty="0"/>
              <a:t>i</a:t>
            </a:r>
            <a:r>
              <a:rPr lang="nl-NL" dirty="0" smtClean="0"/>
              <a:t>nformation security </a:t>
            </a:r>
            <a:r>
              <a:rPr lang="nl-NL" dirty="0" err="1" smtClean="0"/>
              <a:t>policies</a:t>
            </a:r>
            <a:endParaRPr lang="nl-NL" dirty="0" smtClean="0"/>
          </a:p>
          <a:p>
            <a:r>
              <a:rPr lang="nl-NL" dirty="0" err="1"/>
              <a:t>o</a:t>
            </a:r>
            <a:r>
              <a:rPr lang="nl-NL" dirty="0" err="1" smtClean="0"/>
              <a:t>rganisation</a:t>
            </a:r>
            <a:r>
              <a:rPr lang="nl-NL" dirty="0" smtClean="0"/>
              <a:t> of information security</a:t>
            </a:r>
          </a:p>
          <a:p>
            <a:pPr lvl="1"/>
            <a:r>
              <a:rPr lang="nl-NL" dirty="0" err="1" smtClean="0"/>
              <a:t>internal</a:t>
            </a:r>
            <a:r>
              <a:rPr lang="nl-NL" dirty="0" smtClean="0"/>
              <a:t> </a:t>
            </a:r>
            <a:r>
              <a:rPr lang="nl-NL" dirty="0" err="1" smtClean="0"/>
              <a:t>organisation</a:t>
            </a:r>
            <a:endParaRPr lang="nl-NL" dirty="0" smtClean="0"/>
          </a:p>
          <a:p>
            <a:pPr lvl="1"/>
            <a:r>
              <a:rPr lang="nl-NL" dirty="0" smtClean="0"/>
              <a:t>mobile equipment </a:t>
            </a:r>
            <a:r>
              <a:rPr lang="nl-NL" dirty="0" err="1" smtClean="0"/>
              <a:t>and</a:t>
            </a:r>
            <a:r>
              <a:rPr lang="nl-NL" dirty="0" smtClean="0"/>
              <a:t> remote </a:t>
            </a:r>
            <a:r>
              <a:rPr lang="nl-NL" dirty="0" err="1" smtClean="0"/>
              <a:t>working</a:t>
            </a:r>
            <a:endParaRPr lang="nl-NL" dirty="0" smtClean="0"/>
          </a:p>
          <a:p>
            <a:r>
              <a:rPr lang="nl-NL" dirty="0"/>
              <a:t>s</a:t>
            </a:r>
            <a:r>
              <a:rPr lang="nl-NL" dirty="0" smtClean="0"/>
              <a:t>ecurity </a:t>
            </a:r>
            <a:r>
              <a:rPr lang="nl-NL" dirty="0" err="1" smtClean="0"/>
              <a:t>measures</a:t>
            </a:r>
            <a:r>
              <a:rPr lang="nl-NL" dirty="0" smtClean="0"/>
              <a:t> </a:t>
            </a:r>
            <a:r>
              <a:rPr lang="nl-NL" dirty="0" err="1" smtClean="0"/>
              <a:t>for</a:t>
            </a:r>
            <a:r>
              <a:rPr lang="nl-NL" dirty="0" smtClean="0"/>
              <a:t> employees </a:t>
            </a:r>
            <a:r>
              <a:rPr lang="nl-NL" dirty="0" err="1" smtClean="0"/>
              <a:t>and</a:t>
            </a:r>
            <a:r>
              <a:rPr lang="nl-NL" dirty="0" smtClean="0"/>
              <a:t> co-</a:t>
            </a:r>
            <a:r>
              <a:rPr lang="nl-NL" dirty="0" err="1" smtClean="0"/>
              <a:t>workers</a:t>
            </a:r>
            <a:endParaRPr lang="nl-NL" dirty="0" smtClean="0"/>
          </a:p>
          <a:p>
            <a:r>
              <a:rPr lang="nl-NL" dirty="0"/>
              <a:t>m</a:t>
            </a:r>
            <a:r>
              <a:rPr lang="nl-NL" dirty="0" smtClean="0"/>
              <a:t>anagement of company assets</a:t>
            </a:r>
          </a:p>
          <a:p>
            <a:r>
              <a:rPr lang="nl-NL" dirty="0" err="1" smtClean="0"/>
              <a:t>physical</a:t>
            </a:r>
            <a:r>
              <a:rPr lang="nl-NL" dirty="0" smtClean="0"/>
              <a:t> </a:t>
            </a:r>
            <a:r>
              <a:rPr lang="nl-NL" dirty="0" err="1" smtClean="0"/>
              <a:t>and</a:t>
            </a:r>
            <a:r>
              <a:rPr lang="nl-NL" dirty="0" smtClean="0"/>
              <a:t> </a:t>
            </a:r>
            <a:r>
              <a:rPr lang="nl-NL" dirty="0" err="1" smtClean="0"/>
              <a:t>environmental</a:t>
            </a:r>
            <a:r>
              <a:rPr lang="nl-NL" dirty="0" smtClean="0"/>
              <a:t> security</a:t>
            </a:r>
          </a:p>
          <a:p>
            <a:r>
              <a:rPr lang="nl-NL" dirty="0" smtClean="0"/>
              <a:t>access control (</a:t>
            </a:r>
            <a:r>
              <a:rPr lang="nl-NL" dirty="0" err="1" smtClean="0"/>
              <a:t>physical</a:t>
            </a:r>
            <a:r>
              <a:rPr lang="nl-NL" dirty="0" smtClean="0"/>
              <a:t> </a:t>
            </a:r>
            <a:r>
              <a:rPr lang="nl-NL" dirty="0" err="1" smtClean="0"/>
              <a:t>and</a:t>
            </a:r>
            <a:r>
              <a:rPr lang="nl-NL" dirty="0" smtClean="0"/>
              <a:t> </a:t>
            </a:r>
            <a:r>
              <a:rPr lang="nl-NL" dirty="0" err="1" smtClean="0"/>
              <a:t>logical</a:t>
            </a:r>
            <a:r>
              <a:rPr lang="nl-NL" dirty="0" smtClean="0"/>
              <a:t>)</a:t>
            </a:r>
          </a:p>
          <a:p>
            <a:r>
              <a:rPr lang="nl-NL" dirty="0" err="1" smtClean="0"/>
              <a:t>encryption</a:t>
            </a:r>
            <a:endParaRPr lang="nl-NL" dirty="0" smtClean="0"/>
          </a:p>
        </p:txBody>
      </p:sp>
      <p:sp>
        <p:nvSpPr>
          <p:cNvPr id="2" name="Title 1"/>
          <p:cNvSpPr>
            <a:spLocks noGrp="1"/>
          </p:cNvSpPr>
          <p:nvPr>
            <p:ph type="title"/>
          </p:nvPr>
        </p:nvSpPr>
        <p:spPr/>
        <p:txBody>
          <a:bodyPr>
            <a:normAutofit/>
          </a:bodyPr>
          <a:lstStyle/>
          <a:p>
            <a:r>
              <a:rPr lang="en-US" dirty="0" smtClean="0"/>
              <a:t>Topics covered by minimal information security standards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137</a:t>
            </a:fld>
            <a:r>
              <a:rPr lang="fr-BE" smtClean="0"/>
              <a:t> </a:t>
            </a:r>
            <a:endParaRPr lang="fr-BE" dirty="0"/>
          </a:p>
        </p:txBody>
      </p:sp>
    </p:spTree>
    <p:extLst>
      <p:ext uri="{BB962C8B-B14F-4D97-AF65-F5344CB8AC3E}">
        <p14:creationId xmlns:p14="http://schemas.microsoft.com/office/powerpoint/2010/main" val="274538176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nl-NL" dirty="0" smtClean="0"/>
              <a:t>operations management</a:t>
            </a:r>
          </a:p>
          <a:p>
            <a:r>
              <a:rPr lang="nl-NL" dirty="0" err="1"/>
              <a:t>p</a:t>
            </a:r>
            <a:r>
              <a:rPr lang="nl-NL" dirty="0" err="1" smtClean="0"/>
              <a:t>rotecting</a:t>
            </a:r>
            <a:r>
              <a:rPr lang="nl-NL" dirty="0" smtClean="0"/>
              <a:t> </a:t>
            </a:r>
            <a:r>
              <a:rPr lang="nl-NL" dirty="0" err="1" smtClean="0"/>
              <a:t>communications</a:t>
            </a:r>
            <a:endParaRPr lang="nl-NL" dirty="0" smtClean="0"/>
          </a:p>
          <a:p>
            <a:r>
              <a:rPr lang="nl-NL" dirty="0" err="1"/>
              <a:t>p</a:t>
            </a:r>
            <a:r>
              <a:rPr lang="nl-NL" dirty="0" err="1" smtClean="0"/>
              <a:t>rocurement</a:t>
            </a:r>
            <a:r>
              <a:rPr lang="nl-NL" dirty="0" smtClean="0"/>
              <a:t>, design, development </a:t>
            </a:r>
            <a:r>
              <a:rPr lang="nl-NL" dirty="0" err="1" smtClean="0"/>
              <a:t>and</a:t>
            </a:r>
            <a:r>
              <a:rPr lang="nl-NL" dirty="0" smtClean="0"/>
              <a:t> maintenance of systems</a:t>
            </a:r>
          </a:p>
          <a:p>
            <a:r>
              <a:rPr lang="nl-NL" dirty="0" err="1"/>
              <a:t>s</a:t>
            </a:r>
            <a:r>
              <a:rPr lang="nl-NL" dirty="0" err="1" smtClean="0"/>
              <a:t>upplier</a:t>
            </a:r>
            <a:r>
              <a:rPr lang="nl-NL" dirty="0" smtClean="0"/>
              <a:t> management</a:t>
            </a:r>
          </a:p>
          <a:p>
            <a:r>
              <a:rPr lang="nl-NL" dirty="0"/>
              <a:t>i</a:t>
            </a:r>
            <a:r>
              <a:rPr lang="nl-NL" dirty="0" smtClean="0"/>
              <a:t>ncident management</a:t>
            </a:r>
          </a:p>
          <a:p>
            <a:r>
              <a:rPr lang="nl-NL" dirty="0"/>
              <a:t>b</a:t>
            </a:r>
            <a:r>
              <a:rPr lang="nl-NL" dirty="0" smtClean="0"/>
              <a:t>usiness </a:t>
            </a:r>
            <a:r>
              <a:rPr lang="nl-NL" dirty="0" err="1" smtClean="0"/>
              <a:t>continuity</a:t>
            </a:r>
            <a:endParaRPr lang="nl-NL" dirty="0" smtClean="0"/>
          </a:p>
          <a:p>
            <a:r>
              <a:rPr lang="nl-NL" dirty="0"/>
              <a:t>c</a:t>
            </a:r>
            <a:r>
              <a:rPr lang="nl-NL" dirty="0" smtClean="0"/>
              <a:t>ompliance</a:t>
            </a:r>
            <a:endParaRPr lang="en-US" dirty="0" smtClean="0"/>
          </a:p>
          <a:p>
            <a:endParaRPr lang="nl-BE" dirty="0"/>
          </a:p>
        </p:txBody>
      </p:sp>
      <p:sp>
        <p:nvSpPr>
          <p:cNvPr id="2" name="Titel 1"/>
          <p:cNvSpPr>
            <a:spLocks noGrp="1"/>
          </p:cNvSpPr>
          <p:nvPr>
            <p:ph type="title"/>
          </p:nvPr>
        </p:nvSpPr>
        <p:spPr/>
        <p:txBody>
          <a:bodyPr>
            <a:normAutofit/>
          </a:bodyPr>
          <a:lstStyle/>
          <a:p>
            <a:r>
              <a:rPr lang="en-US" dirty="0" smtClean="0"/>
              <a:t>Topics covered by minimal information security standards</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138</a:t>
            </a:fld>
            <a:r>
              <a:rPr lang="fr-BE" smtClean="0"/>
              <a:t> </a:t>
            </a:r>
            <a:endParaRPr lang="fr-BE" dirty="0"/>
          </a:p>
        </p:txBody>
      </p:sp>
    </p:spTree>
    <p:extLst>
      <p:ext uri="{BB962C8B-B14F-4D97-AF65-F5344CB8AC3E}">
        <p14:creationId xmlns:p14="http://schemas.microsoft.com/office/powerpoint/2010/main" val="229230159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5 levels of data sensitivity classification</a:t>
            </a:r>
          </a:p>
          <a:p>
            <a:pPr lvl="1"/>
            <a:r>
              <a:rPr lang="en-US" dirty="0" smtClean="0"/>
              <a:t>4 -&gt; </a:t>
            </a:r>
            <a:r>
              <a:rPr lang="en-US" dirty="0"/>
              <a:t>t</a:t>
            </a:r>
            <a:r>
              <a:rPr lang="en-US" dirty="0" smtClean="0"/>
              <a:t>op secret</a:t>
            </a:r>
          </a:p>
          <a:p>
            <a:pPr lvl="1"/>
            <a:r>
              <a:rPr lang="en-US" dirty="0" smtClean="0"/>
              <a:t>3 -&gt; secret, high </a:t>
            </a:r>
            <a:r>
              <a:rPr lang="en-US" dirty="0"/>
              <a:t>c</a:t>
            </a:r>
            <a:r>
              <a:rPr lang="en-US" dirty="0" smtClean="0"/>
              <a:t>lassified</a:t>
            </a:r>
          </a:p>
          <a:p>
            <a:pPr lvl="1"/>
            <a:r>
              <a:rPr lang="en-US" dirty="0" smtClean="0"/>
              <a:t>2 -&gt; </a:t>
            </a:r>
            <a:r>
              <a:rPr lang="en-US" dirty="0"/>
              <a:t>c</a:t>
            </a:r>
            <a:r>
              <a:rPr lang="en-US" dirty="0" smtClean="0"/>
              <a:t>onfidential, classified</a:t>
            </a:r>
          </a:p>
          <a:p>
            <a:pPr lvl="1"/>
            <a:r>
              <a:rPr lang="en-US" dirty="0" smtClean="0"/>
              <a:t>1 -&gt; unclassified, sensitive</a:t>
            </a:r>
          </a:p>
          <a:p>
            <a:pPr lvl="1"/>
            <a:r>
              <a:rPr lang="en-US" dirty="0" smtClean="0"/>
              <a:t>0 -&gt; unclassified, public</a:t>
            </a:r>
          </a:p>
          <a:p>
            <a:r>
              <a:rPr lang="en-US" dirty="0"/>
              <a:t>e</a:t>
            </a:r>
            <a:r>
              <a:rPr lang="en-US" dirty="0" smtClean="0"/>
              <a:t>ach type of data is linked to a sensitivity classification</a:t>
            </a:r>
          </a:p>
          <a:p>
            <a:pPr lvl="1"/>
            <a:r>
              <a:rPr lang="en-US" dirty="0"/>
              <a:t>s</a:t>
            </a:r>
            <a:r>
              <a:rPr lang="en-US" dirty="0" smtClean="0"/>
              <a:t>ee next slide</a:t>
            </a:r>
          </a:p>
          <a:p>
            <a:r>
              <a:rPr lang="en-US" dirty="0"/>
              <a:t>e</a:t>
            </a:r>
            <a:r>
              <a:rPr lang="en-US" dirty="0" smtClean="0"/>
              <a:t>ach type of classification has the data handling guidelines</a:t>
            </a:r>
          </a:p>
          <a:p>
            <a:pPr lvl="1"/>
            <a:r>
              <a:rPr lang="en-US" dirty="0"/>
              <a:t>h</a:t>
            </a:r>
            <a:r>
              <a:rPr lang="en-US" dirty="0" smtClean="0"/>
              <a:t>ow to transport, </a:t>
            </a:r>
          </a:p>
          <a:p>
            <a:pPr lvl="1"/>
            <a:r>
              <a:rPr lang="en-US" dirty="0"/>
              <a:t>u</a:t>
            </a:r>
            <a:r>
              <a:rPr lang="en-US" dirty="0" smtClean="0"/>
              <a:t>se in test, development, acceptance,</a:t>
            </a:r>
          </a:p>
          <a:p>
            <a:pPr lvl="1"/>
            <a:r>
              <a:rPr lang="en-US" dirty="0"/>
              <a:t>a</a:t>
            </a:r>
            <a:r>
              <a:rPr lang="en-US" dirty="0" smtClean="0"/>
              <a:t>uthentication level for access, </a:t>
            </a:r>
          </a:p>
          <a:p>
            <a:pPr lvl="1"/>
            <a:r>
              <a:rPr lang="en-US" dirty="0" smtClean="0"/>
              <a:t>….</a:t>
            </a:r>
          </a:p>
          <a:p>
            <a:pPr marL="0" indent="0">
              <a:buNone/>
            </a:pPr>
            <a:endParaRPr lang="en-US" dirty="0" smtClean="0"/>
          </a:p>
        </p:txBody>
      </p:sp>
      <p:sp>
        <p:nvSpPr>
          <p:cNvPr id="2" name="Title 1"/>
          <p:cNvSpPr>
            <a:spLocks noGrp="1"/>
          </p:cNvSpPr>
          <p:nvPr>
            <p:ph type="title"/>
          </p:nvPr>
        </p:nvSpPr>
        <p:spPr/>
        <p:txBody>
          <a:bodyPr/>
          <a:lstStyle/>
          <a:p>
            <a:r>
              <a:rPr lang="en-US" dirty="0" smtClean="0"/>
              <a:t>Minimal standards: data classification</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139</a:t>
            </a:fld>
            <a:r>
              <a:rPr lang="fr-BE" smtClean="0"/>
              <a:t> </a:t>
            </a:r>
            <a:endParaRPr lang="fr-BE" dirty="0"/>
          </a:p>
        </p:txBody>
      </p:sp>
    </p:spTree>
    <p:extLst>
      <p:ext uri="{BB962C8B-B14F-4D97-AF65-F5344CB8AC3E}">
        <p14:creationId xmlns:p14="http://schemas.microsoft.com/office/powerpoint/2010/main" val="35996722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4" y="0"/>
            <a:ext cx="12159573" cy="6858000"/>
          </a:xfrm>
          <a:prstGeom prst="rect">
            <a:avLst/>
          </a:prstGeom>
        </p:spPr>
      </p:pic>
    </p:spTree>
    <p:extLst>
      <p:ext uri="{BB962C8B-B14F-4D97-AF65-F5344CB8AC3E}">
        <p14:creationId xmlns:p14="http://schemas.microsoft.com/office/powerpoint/2010/main" val="644281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703512" y="882888"/>
            <a:ext cx="8784976" cy="5553852"/>
          </a:xfrm>
          <a:prstGeom prst="rect">
            <a:avLst/>
          </a:prstGeom>
        </p:spPr>
      </p:pic>
      <p:sp>
        <p:nvSpPr>
          <p:cNvPr id="2" name="Title 1"/>
          <p:cNvSpPr>
            <a:spLocks noGrp="1"/>
          </p:cNvSpPr>
          <p:nvPr>
            <p:ph type="title"/>
          </p:nvPr>
        </p:nvSpPr>
        <p:spPr/>
        <p:txBody>
          <a:bodyPr/>
          <a:lstStyle/>
          <a:p>
            <a:r>
              <a:rPr lang="en-US" dirty="0"/>
              <a:t>Minimal standards: data classification</a:t>
            </a:r>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140</a:t>
            </a:fld>
            <a:r>
              <a:rPr lang="fr-BE" smtClean="0"/>
              <a:t> </a:t>
            </a:r>
            <a:endParaRPr lang="fr-BE" dirty="0"/>
          </a:p>
        </p:txBody>
      </p:sp>
    </p:spTree>
    <p:extLst>
      <p:ext uri="{BB962C8B-B14F-4D97-AF65-F5344CB8AC3E}">
        <p14:creationId xmlns:p14="http://schemas.microsoft.com/office/powerpoint/2010/main" val="417070799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smtClean="0"/>
              <a:t>no unnecessary central data storage</a:t>
            </a:r>
          </a:p>
          <a:p>
            <a:r>
              <a:rPr lang="en-GB" smtClean="0"/>
              <a:t>availability of free of charge, basic information security services</a:t>
            </a:r>
          </a:p>
          <a:p>
            <a:pPr lvl="1"/>
            <a:r>
              <a:rPr lang="en-GB" smtClean="0"/>
              <a:t>user- &amp; access management</a:t>
            </a:r>
          </a:p>
          <a:p>
            <a:pPr lvl="1"/>
            <a:r>
              <a:rPr lang="en-GB" smtClean="0"/>
              <a:t>encryption</a:t>
            </a:r>
          </a:p>
          <a:p>
            <a:pPr lvl="1"/>
            <a:r>
              <a:rPr lang="en-GB" smtClean="0"/>
              <a:t>logging</a:t>
            </a:r>
          </a:p>
          <a:p>
            <a:pPr lvl="1"/>
            <a:r>
              <a:rPr lang="en-GB" smtClean="0"/>
              <a:t>reference directories</a:t>
            </a:r>
          </a:p>
          <a:p>
            <a:pPr lvl="1"/>
            <a:r>
              <a:rPr lang="en-GB" smtClean="0"/>
              <a:t>…</a:t>
            </a:r>
          </a:p>
          <a:p>
            <a:r>
              <a:rPr lang="en-GB" smtClean="0"/>
              <a:t>independent Information Security Committee designated by the Parliament that authorizes data exchange</a:t>
            </a:r>
          </a:p>
          <a:p>
            <a:r>
              <a:rPr lang="en-GB" smtClean="0"/>
              <a:t>a preventive control of the legitimacy of personal data exchange by an trusted third party (TTP) according to the authorizations of the independent Information Security Committee</a:t>
            </a:r>
            <a:endParaRPr lang="en-GB" dirty="0" smtClean="0"/>
          </a:p>
        </p:txBody>
      </p:sp>
      <p:sp>
        <p:nvSpPr>
          <p:cNvPr id="2" name="Title 1"/>
          <p:cNvSpPr>
            <a:spLocks noGrp="1"/>
          </p:cNvSpPr>
          <p:nvPr>
            <p:ph type="title"/>
          </p:nvPr>
        </p:nvSpPr>
        <p:spPr/>
        <p:txBody>
          <a:bodyPr/>
          <a:lstStyle/>
          <a:p>
            <a:r>
              <a:rPr lang="en-GB" smtClean="0"/>
              <a:t>Structural and institutional measures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141</a:t>
            </a:fld>
            <a:r>
              <a:rPr lang="fr-BE" smtClean="0"/>
              <a:t> </a:t>
            </a:r>
            <a:endParaRPr lang="fr-BE" dirty="0"/>
          </a:p>
        </p:txBody>
      </p:sp>
    </p:spTree>
    <p:extLst>
      <p:ext uri="{BB962C8B-B14F-4D97-AF65-F5344CB8AC3E}">
        <p14:creationId xmlns:p14="http://schemas.microsoft.com/office/powerpoint/2010/main" val="148179780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lawfulness and purpose limitation</a:t>
            </a:r>
          </a:p>
          <a:p>
            <a:pPr lvl="1"/>
            <a:r>
              <a:rPr lang="en-US" dirty="0" smtClean="0"/>
              <a:t>is the processing serving a legitimate purpose?</a:t>
            </a:r>
          </a:p>
          <a:p>
            <a:pPr lvl="1"/>
            <a:r>
              <a:rPr lang="en-US" dirty="0" smtClean="0"/>
              <a:t>are the purposes of the processing well defined ?</a:t>
            </a:r>
          </a:p>
          <a:p>
            <a:r>
              <a:rPr lang="en-US" dirty="0" smtClean="0"/>
              <a:t>data minimization</a:t>
            </a:r>
          </a:p>
          <a:p>
            <a:pPr lvl="1"/>
            <a:r>
              <a:rPr lang="en-US" dirty="0" smtClean="0"/>
              <a:t>is the processing using the minimal dataset to achieve the purposes ?</a:t>
            </a:r>
          </a:p>
          <a:p>
            <a:pPr lvl="1"/>
            <a:r>
              <a:rPr lang="en-US" dirty="0" smtClean="0"/>
              <a:t>storage limitation</a:t>
            </a:r>
          </a:p>
          <a:p>
            <a:r>
              <a:rPr lang="en-US" dirty="0" smtClean="0"/>
              <a:t>integrity and confidentiality</a:t>
            </a:r>
          </a:p>
          <a:p>
            <a:pPr lvl="1"/>
            <a:r>
              <a:rPr lang="en-US" dirty="0" smtClean="0"/>
              <a:t>measures on how to guarantee both parameters</a:t>
            </a:r>
          </a:p>
          <a:p>
            <a:r>
              <a:rPr lang="en-US" dirty="0" smtClean="0"/>
              <a:t>transparency for the data subjects</a:t>
            </a:r>
          </a:p>
          <a:p>
            <a:r>
              <a:rPr lang="en-US" dirty="0" smtClean="0"/>
              <a:t>information security standards</a:t>
            </a:r>
          </a:p>
        </p:txBody>
      </p:sp>
      <p:sp>
        <p:nvSpPr>
          <p:cNvPr id="2" name="Title 1"/>
          <p:cNvSpPr>
            <a:spLocks noGrp="1"/>
          </p:cNvSpPr>
          <p:nvPr>
            <p:ph type="title"/>
          </p:nvPr>
        </p:nvSpPr>
        <p:spPr/>
        <p:txBody>
          <a:bodyPr/>
          <a:lstStyle/>
          <a:p>
            <a:r>
              <a:rPr lang="en-US" smtClean="0"/>
              <a:t>Considerations in the deliberations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142</a:t>
            </a:fld>
            <a:r>
              <a:rPr lang="fr-BE" smtClean="0"/>
              <a:t> </a:t>
            </a:r>
            <a:endParaRPr lang="fr-BE" dirty="0"/>
          </a:p>
        </p:txBody>
      </p:sp>
    </p:spTree>
    <p:extLst>
      <p:ext uri="{BB962C8B-B14F-4D97-AF65-F5344CB8AC3E}">
        <p14:creationId xmlns:p14="http://schemas.microsoft.com/office/powerpoint/2010/main" val="229667578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i</a:t>
            </a:r>
            <a:r>
              <a:rPr lang="en-GB" dirty="0" smtClean="0"/>
              <a:t>nformation security department headed by Data Protection Officer (DPO) with each actor in the social sector</a:t>
            </a:r>
          </a:p>
          <a:p>
            <a:r>
              <a:rPr lang="en-GB" dirty="0" smtClean="0"/>
              <a:t>specialized information security service providers</a:t>
            </a:r>
          </a:p>
          <a:p>
            <a:r>
              <a:rPr lang="en-US" dirty="0"/>
              <a:t>n</a:t>
            </a:r>
            <a:r>
              <a:rPr lang="en-US" dirty="0" smtClean="0"/>
              <a:t>eed for compliance with minimal information security and data protection standards (</a:t>
            </a:r>
            <a:r>
              <a:rPr lang="en-US" dirty="0" err="1" smtClean="0"/>
              <a:t>Minimale</a:t>
            </a:r>
            <a:r>
              <a:rPr lang="en-US" dirty="0" smtClean="0"/>
              <a:t> </a:t>
            </a:r>
            <a:r>
              <a:rPr lang="en-US" dirty="0" err="1" smtClean="0"/>
              <a:t>normen</a:t>
            </a:r>
            <a:r>
              <a:rPr lang="en-US" dirty="0" smtClean="0"/>
              <a:t> / </a:t>
            </a:r>
            <a:r>
              <a:rPr lang="en-US" dirty="0" err="1" smtClean="0"/>
              <a:t>Normes</a:t>
            </a:r>
            <a:r>
              <a:rPr lang="en-US" dirty="0" smtClean="0"/>
              <a:t> </a:t>
            </a:r>
            <a:r>
              <a:rPr lang="en-US" dirty="0" err="1" smtClean="0"/>
              <a:t>minimales</a:t>
            </a:r>
            <a:r>
              <a:rPr lang="en-US" dirty="0" smtClean="0"/>
              <a:t>)</a:t>
            </a:r>
          </a:p>
          <a:p>
            <a:r>
              <a:rPr lang="en-GB" dirty="0"/>
              <a:t>i</a:t>
            </a:r>
            <a:r>
              <a:rPr lang="en-GB" dirty="0" smtClean="0"/>
              <a:t>nformation security working parties </a:t>
            </a:r>
            <a:r>
              <a:rPr lang="en-US" dirty="0" smtClean="0"/>
              <a:t>developing information security policies</a:t>
            </a:r>
          </a:p>
          <a:p>
            <a:r>
              <a:rPr lang="en-US" dirty="0" smtClean="0"/>
              <a:t>Data Protection Impact Assessments (DPIA)</a:t>
            </a:r>
          </a:p>
          <a:p>
            <a:r>
              <a:rPr lang="en-US" dirty="0" smtClean="0"/>
              <a:t>unique file</a:t>
            </a:r>
          </a:p>
          <a:p>
            <a:endParaRPr lang="en-US" dirty="0" smtClean="0"/>
          </a:p>
        </p:txBody>
      </p:sp>
      <p:sp>
        <p:nvSpPr>
          <p:cNvPr id="2" name="Title 1"/>
          <p:cNvSpPr>
            <a:spLocks noGrp="1"/>
          </p:cNvSpPr>
          <p:nvPr>
            <p:ph type="title"/>
          </p:nvPr>
        </p:nvSpPr>
        <p:spPr/>
        <p:txBody>
          <a:bodyPr/>
          <a:lstStyle/>
          <a:p>
            <a:r>
              <a:rPr lang="en-GB" dirty="0" smtClean="0"/>
              <a:t>Organisational</a:t>
            </a:r>
            <a:r>
              <a:rPr lang="en-US" dirty="0" smtClean="0"/>
              <a:t> measures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143</a:t>
            </a:fld>
            <a:r>
              <a:rPr lang="fr-BE" smtClean="0"/>
              <a:t> </a:t>
            </a:r>
            <a:endParaRPr lang="fr-BE" dirty="0"/>
          </a:p>
        </p:txBody>
      </p:sp>
    </p:spTree>
    <p:extLst>
      <p:ext uri="{BB962C8B-B14F-4D97-AF65-F5344CB8AC3E}">
        <p14:creationId xmlns:p14="http://schemas.microsoft.com/office/powerpoint/2010/main" val="132017424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y</a:t>
            </a:r>
            <a:r>
              <a:rPr lang="en-US" dirty="0" smtClean="0"/>
              <a:t>early assessment of compliance with minimal security standards</a:t>
            </a:r>
          </a:p>
          <a:p>
            <a:pPr lvl="1"/>
            <a:r>
              <a:rPr lang="en-US" dirty="0" smtClean="0"/>
              <a:t>questionnaire sent out to all institutions connected to the network</a:t>
            </a:r>
          </a:p>
          <a:p>
            <a:pPr lvl="1"/>
            <a:r>
              <a:rPr lang="en-US" dirty="0" smtClean="0"/>
              <a:t>checked by the security service of the TTP</a:t>
            </a:r>
          </a:p>
          <a:p>
            <a:pPr lvl="1"/>
            <a:r>
              <a:rPr lang="en-US" dirty="0" smtClean="0"/>
              <a:t>reviewed in the Information Security work group </a:t>
            </a:r>
          </a:p>
          <a:p>
            <a:endParaRPr lang="en-US" dirty="0" smtClean="0"/>
          </a:p>
          <a:p>
            <a:r>
              <a:rPr lang="en-US" dirty="0"/>
              <a:t>s</a:t>
            </a:r>
            <a:r>
              <a:rPr lang="en-US" dirty="0" smtClean="0"/>
              <a:t>ecurity requirements reviewed on regular basis</a:t>
            </a:r>
          </a:p>
          <a:p>
            <a:endParaRPr lang="en-US" dirty="0" smtClean="0"/>
          </a:p>
          <a:p>
            <a:r>
              <a:rPr lang="en-US" dirty="0"/>
              <a:t>i</a:t>
            </a:r>
            <a:r>
              <a:rPr lang="en-US" dirty="0" smtClean="0"/>
              <a:t>nternal audits with continuous improvement plans =&gt; independent auditor reporting on findings</a:t>
            </a:r>
          </a:p>
          <a:p>
            <a:pPr marL="457200" lvl="1" indent="0">
              <a:buNone/>
            </a:pPr>
            <a:endParaRPr lang="en-US" dirty="0"/>
          </a:p>
        </p:txBody>
      </p:sp>
      <p:sp>
        <p:nvSpPr>
          <p:cNvPr id="2" name="Title 1"/>
          <p:cNvSpPr>
            <a:spLocks noGrp="1"/>
          </p:cNvSpPr>
          <p:nvPr>
            <p:ph type="title"/>
          </p:nvPr>
        </p:nvSpPr>
        <p:spPr/>
        <p:txBody>
          <a:bodyPr/>
          <a:lstStyle/>
          <a:p>
            <a:r>
              <a:rPr lang="en-US" dirty="0" err="1" smtClean="0"/>
              <a:t>Organisational</a:t>
            </a:r>
            <a:r>
              <a:rPr lang="en-US" dirty="0" smtClean="0"/>
              <a:t> measures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144</a:t>
            </a:fld>
            <a:r>
              <a:rPr lang="fr-BE" smtClean="0"/>
              <a:t> </a:t>
            </a:r>
            <a:endParaRPr lang="fr-BE" dirty="0"/>
          </a:p>
        </p:txBody>
      </p:sp>
    </p:spTree>
    <p:extLst>
      <p:ext uri="{BB962C8B-B14F-4D97-AF65-F5344CB8AC3E}">
        <p14:creationId xmlns:p14="http://schemas.microsoft.com/office/powerpoint/2010/main" val="122035956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l</a:t>
            </a:r>
            <a:r>
              <a:rPr lang="en-US" dirty="0" smtClean="0"/>
              <a:t>egal obligation</a:t>
            </a:r>
          </a:p>
          <a:p>
            <a:pPr lvl="1"/>
            <a:r>
              <a:rPr lang="en-US" dirty="0" smtClean="0"/>
              <a:t>assignment of a DPO</a:t>
            </a:r>
          </a:p>
          <a:p>
            <a:pPr lvl="1"/>
            <a:r>
              <a:rPr lang="en-US" dirty="0" smtClean="0"/>
              <a:t>advices controller on privacy and security</a:t>
            </a:r>
          </a:p>
          <a:p>
            <a:pPr lvl="1"/>
            <a:r>
              <a:rPr lang="en-US" dirty="0" smtClean="0"/>
              <a:t>can be assigned additional tasks as long as this does not conflict with the mission of a DPO</a:t>
            </a:r>
          </a:p>
          <a:p>
            <a:r>
              <a:rPr lang="en-US" dirty="0" smtClean="0"/>
              <a:t>role of the information security department</a:t>
            </a:r>
          </a:p>
          <a:p>
            <a:pPr lvl="1"/>
            <a:r>
              <a:rPr lang="en-US" dirty="0" smtClean="0"/>
              <a:t>each institution has to set up a security department</a:t>
            </a:r>
          </a:p>
          <a:p>
            <a:pPr lvl="2"/>
            <a:r>
              <a:rPr lang="en-US" dirty="0" smtClean="0"/>
              <a:t>stimulates information security (minimal security standards, awareness creation, education, …)</a:t>
            </a:r>
          </a:p>
          <a:p>
            <a:pPr lvl="2"/>
            <a:r>
              <a:rPr lang="en-US" dirty="0" smtClean="0"/>
              <a:t>documents the information security related topics (DPIA, registers)</a:t>
            </a:r>
          </a:p>
          <a:p>
            <a:pPr lvl="2"/>
            <a:r>
              <a:rPr lang="en-US" dirty="0" smtClean="0"/>
              <a:t>advises and checks on compliance (internal audits)</a:t>
            </a:r>
          </a:p>
          <a:p>
            <a:pPr lvl="2"/>
            <a:r>
              <a:rPr lang="en-US" dirty="0" smtClean="0"/>
              <a:t>reports on information security and privacy</a:t>
            </a:r>
            <a:endParaRPr lang="en-US" dirty="0"/>
          </a:p>
          <a:p>
            <a:pPr lvl="1"/>
            <a:r>
              <a:rPr lang="en-US" dirty="0" smtClean="0"/>
              <a:t>the DPO the is head of the security department</a:t>
            </a:r>
          </a:p>
        </p:txBody>
      </p:sp>
      <p:sp>
        <p:nvSpPr>
          <p:cNvPr id="2" name="Title 1"/>
          <p:cNvSpPr>
            <a:spLocks noGrp="1"/>
          </p:cNvSpPr>
          <p:nvPr>
            <p:ph type="title"/>
          </p:nvPr>
        </p:nvSpPr>
        <p:spPr/>
        <p:txBody>
          <a:bodyPr/>
          <a:lstStyle/>
          <a:p>
            <a:r>
              <a:rPr lang="en-US" dirty="0" smtClean="0"/>
              <a:t>Information Security Department </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145</a:t>
            </a:fld>
            <a:r>
              <a:rPr lang="fr-BE" smtClean="0"/>
              <a:t> </a:t>
            </a:r>
            <a:endParaRPr lang="fr-BE" dirty="0"/>
          </a:p>
        </p:txBody>
      </p:sp>
    </p:spTree>
    <p:extLst>
      <p:ext uri="{BB962C8B-B14F-4D97-AF65-F5344CB8AC3E}">
        <p14:creationId xmlns:p14="http://schemas.microsoft.com/office/powerpoint/2010/main" val="177868045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smtClean="0"/>
              <a:t>goals</a:t>
            </a:r>
          </a:p>
          <a:p>
            <a:pPr lvl="1"/>
            <a:r>
              <a:rPr lang="en-US" smtClean="0"/>
              <a:t>centralizing all information required to approve the service prior to commissioning the service in line with guidelines regarding information security and data protection</a:t>
            </a:r>
          </a:p>
          <a:p>
            <a:pPr lvl="1"/>
            <a:r>
              <a:rPr lang="en-US" smtClean="0"/>
              <a:t>meeting the documentation requirement of GDPR</a:t>
            </a:r>
          </a:p>
          <a:p>
            <a:r>
              <a:rPr lang="en-US" smtClean="0"/>
              <a:t>content</a:t>
            </a:r>
          </a:p>
          <a:p>
            <a:pPr lvl="1"/>
            <a:r>
              <a:rPr lang="en-US" smtClean="0"/>
              <a:t>purposes of the processing</a:t>
            </a:r>
          </a:p>
          <a:p>
            <a:pPr lvl="1"/>
            <a:r>
              <a:rPr lang="en-US" smtClean="0"/>
              <a:t>high level technical design</a:t>
            </a:r>
          </a:p>
          <a:p>
            <a:pPr lvl="1"/>
            <a:r>
              <a:rPr lang="en-US" smtClean="0"/>
              <a:t>categories of data subjects and data</a:t>
            </a:r>
          </a:p>
          <a:p>
            <a:pPr lvl="1"/>
            <a:r>
              <a:rPr lang="en-US" smtClean="0"/>
              <a:t>types of users</a:t>
            </a:r>
          </a:p>
          <a:p>
            <a:pPr lvl="1"/>
            <a:r>
              <a:rPr lang="en-US" smtClean="0"/>
              <a:t>security measures, ao</a:t>
            </a:r>
          </a:p>
          <a:p>
            <a:pPr lvl="2"/>
            <a:r>
              <a:rPr lang="en-US" smtClean="0"/>
              <a:t>user authentication level</a:t>
            </a:r>
          </a:p>
          <a:p>
            <a:pPr lvl="2"/>
            <a:r>
              <a:rPr lang="en-US" smtClean="0"/>
              <a:t>user authorization system</a:t>
            </a:r>
          </a:p>
          <a:p>
            <a:pPr lvl="2"/>
            <a:r>
              <a:rPr lang="en-US" smtClean="0"/>
              <a:t>user activity logging</a:t>
            </a:r>
          </a:p>
          <a:p>
            <a:pPr lvl="1"/>
            <a:r>
              <a:rPr lang="en-US" smtClean="0"/>
              <a:t>DPIA if available</a:t>
            </a:r>
          </a:p>
          <a:p>
            <a:r>
              <a:rPr lang="en-US" smtClean="0"/>
              <a:t>elaborated for every new service</a:t>
            </a:r>
          </a:p>
          <a:p>
            <a:r>
              <a:rPr lang="en-US" smtClean="0"/>
              <a:t>updated and approved for major changes to existing services</a:t>
            </a:r>
          </a:p>
          <a:p>
            <a:endParaRPr lang="en-US" dirty="0"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146</a:t>
            </a:fld>
            <a:r>
              <a:rPr lang="fr-BE" smtClean="0"/>
              <a:t> </a:t>
            </a:r>
            <a:endParaRPr lang="fr-BE" dirty="0"/>
          </a:p>
        </p:txBody>
      </p:sp>
      <p:sp>
        <p:nvSpPr>
          <p:cNvPr id="2" name="Title 1"/>
          <p:cNvSpPr>
            <a:spLocks noGrp="1"/>
          </p:cNvSpPr>
          <p:nvPr>
            <p:ph type="title"/>
          </p:nvPr>
        </p:nvSpPr>
        <p:spPr/>
        <p:txBody>
          <a:bodyPr/>
          <a:lstStyle/>
          <a:p>
            <a:r>
              <a:rPr lang="en-US" smtClean="0"/>
              <a:t>Unique file</a:t>
            </a:r>
            <a:endParaRPr lang="en-US" dirty="0"/>
          </a:p>
        </p:txBody>
      </p:sp>
    </p:spTree>
    <p:extLst>
      <p:ext uri="{BB962C8B-B14F-4D97-AF65-F5344CB8AC3E}">
        <p14:creationId xmlns:p14="http://schemas.microsoft.com/office/powerpoint/2010/main" val="226078408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dirty="0" err="1"/>
              <a:t>a</a:t>
            </a:r>
            <a:r>
              <a:rPr lang="nl-BE" dirty="0" err="1" smtClean="0"/>
              <a:t>greements</a:t>
            </a:r>
            <a:r>
              <a:rPr lang="nl-BE" dirty="0" smtClean="0"/>
              <a:t> </a:t>
            </a:r>
            <a:r>
              <a:rPr lang="nl-BE" dirty="0" err="1" smtClean="0"/>
              <a:t>between</a:t>
            </a:r>
            <a:r>
              <a:rPr lang="nl-BE" dirty="0" smtClean="0"/>
              <a:t> actors </a:t>
            </a:r>
            <a:r>
              <a:rPr lang="en-US" dirty="0" smtClean="0"/>
              <a:t>about</a:t>
            </a:r>
          </a:p>
          <a:p>
            <a:pPr lvl="1"/>
            <a:r>
              <a:rPr lang="en-US" dirty="0" smtClean="0"/>
              <a:t>who is responsible of carrying out which authentications and verifications on the basis of which means</a:t>
            </a:r>
          </a:p>
          <a:p>
            <a:pPr lvl="1"/>
            <a:r>
              <a:rPr lang="en-US" dirty="0" smtClean="0"/>
              <a:t>how the results of the authentications and verifications are securely stored and exchanged electronically between the actors involved</a:t>
            </a:r>
          </a:p>
          <a:p>
            <a:pPr lvl="1"/>
            <a:r>
              <a:rPr lang="en-US" dirty="0" smtClean="0"/>
              <a:t>who is responsible of logging access (attempts) to the services and applications</a:t>
            </a:r>
          </a:p>
          <a:p>
            <a:pPr lvl="1"/>
            <a:r>
              <a:rPr lang="en-US" dirty="0" smtClean="0"/>
              <a:t>how it is ensured that a complete reconstruction of loggings can take place to determine which natural person has used which service in relation to which person, when and for what purposes</a:t>
            </a:r>
          </a:p>
          <a:p>
            <a:pPr lvl="1"/>
            <a:r>
              <a:rPr lang="en-US" dirty="0" smtClean="0"/>
              <a:t>the retention period of the loggings, as well as the way in which these can be consulted by those who are entitled to do so</a:t>
            </a:r>
            <a:endParaRPr lang="nl-BE" dirty="0" smtClean="0"/>
          </a:p>
        </p:txBody>
      </p:sp>
      <p:sp>
        <p:nvSpPr>
          <p:cNvPr id="2" name="Title 1"/>
          <p:cNvSpPr>
            <a:spLocks noGrp="1"/>
          </p:cNvSpPr>
          <p:nvPr>
            <p:ph type="title"/>
          </p:nvPr>
        </p:nvSpPr>
        <p:spPr/>
        <p:txBody>
          <a:bodyPr/>
          <a:lstStyle/>
          <a:p>
            <a:r>
              <a:rPr lang="nl-BE" smtClean="0"/>
              <a:t>Circles of trust</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147</a:t>
            </a:fld>
            <a:r>
              <a:rPr lang="fr-BE" smtClean="0"/>
              <a:t> </a:t>
            </a:r>
            <a:endParaRPr lang="fr-BE" dirty="0"/>
          </a:p>
        </p:txBody>
      </p:sp>
    </p:spTree>
    <p:extLst>
      <p:ext uri="{BB962C8B-B14F-4D97-AF65-F5344CB8AC3E}">
        <p14:creationId xmlns:p14="http://schemas.microsoft.com/office/powerpoint/2010/main" val="2928964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G-Cloud</a:t>
            </a:r>
            <a:endParaRPr lang="en-US" dirty="0">
              <a:solidFill>
                <a:srgbClr val="0087BE"/>
              </a:solidFill>
            </a:endParaRPr>
          </a:p>
        </p:txBody>
      </p:sp>
      <p:sp>
        <p:nvSpPr>
          <p:cNvPr id="3" name="Slide Number Placeholder 2"/>
          <p:cNvSpPr>
            <a:spLocks noGrp="1"/>
          </p:cNvSpPr>
          <p:nvPr>
            <p:ph type="sldNum" sz="quarter" idx="10"/>
          </p:nvPr>
        </p:nvSpPr>
        <p:spPr/>
        <p:txBody>
          <a:bodyPr/>
          <a:lstStyle/>
          <a:p>
            <a:pPr>
              <a:defRPr/>
            </a:pPr>
            <a:fld id="{EF66DDCB-4F40-4F8C-A2FE-269D135B5A13}" type="slidenum">
              <a:rPr lang="en-GB" smtClean="0"/>
              <a:pPr>
                <a:defRPr/>
              </a:pPr>
              <a:t>148</a:t>
            </a:fld>
            <a:endParaRPr lang="en-GB" dirty="0"/>
          </a:p>
        </p:txBody>
      </p:sp>
    </p:spTree>
    <p:extLst>
      <p:ext uri="{BB962C8B-B14F-4D97-AF65-F5344CB8AC3E}">
        <p14:creationId xmlns:p14="http://schemas.microsoft.com/office/powerpoint/2010/main" val="113930850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What</a:t>
            </a:r>
            <a:r>
              <a:rPr lang="nl-BE" dirty="0" smtClean="0"/>
              <a:t> is “</a:t>
            </a:r>
            <a:r>
              <a:rPr lang="nl-BE" dirty="0" err="1" smtClean="0"/>
              <a:t>cloud</a:t>
            </a:r>
            <a:r>
              <a:rPr lang="nl-BE" dirty="0" smtClean="0"/>
              <a:t>” ?</a:t>
            </a:r>
            <a:endParaRPr lang="fr-BE" dirty="0"/>
          </a:p>
        </p:txBody>
      </p:sp>
      <p:graphicFrame>
        <p:nvGraphicFramePr>
          <p:cNvPr id="11" name="Diagram 10"/>
          <p:cNvGraphicFramePr/>
          <p:nvPr>
            <p:extLst/>
          </p:nvPr>
        </p:nvGraphicFramePr>
        <p:xfrm>
          <a:off x="2729219" y="1068656"/>
          <a:ext cx="7091494" cy="5087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nvPr>
        </p:nvGraphicFramePr>
        <p:xfrm>
          <a:off x="2330825" y="1144156"/>
          <a:ext cx="7436100" cy="51651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Box 3"/>
          <p:cNvSpPr txBox="1"/>
          <p:nvPr/>
        </p:nvSpPr>
        <p:spPr>
          <a:xfrm>
            <a:off x="8280409" y="5991672"/>
            <a:ext cx="2387596" cy="461665"/>
          </a:xfrm>
          <a:prstGeom prst="rect">
            <a:avLst/>
          </a:prstGeom>
          <a:noFill/>
        </p:spPr>
        <p:txBody>
          <a:bodyPr wrap="square" rtlCol="0">
            <a:spAutoFit/>
          </a:bodyPr>
          <a:lstStyle/>
          <a:p>
            <a:r>
              <a:rPr lang="nl-BE" sz="1200" dirty="0"/>
              <a:t>Source: National </a:t>
            </a:r>
            <a:r>
              <a:rPr lang="nl-BE" sz="1200" dirty="0" err="1"/>
              <a:t>Institute</a:t>
            </a:r>
            <a:r>
              <a:rPr lang="nl-BE" sz="1200" dirty="0"/>
              <a:t> </a:t>
            </a:r>
            <a:r>
              <a:rPr lang="nl-BE" sz="1200" dirty="0" err="1"/>
              <a:t>for</a:t>
            </a:r>
            <a:r>
              <a:rPr lang="nl-BE" sz="1200" dirty="0"/>
              <a:t> Standards </a:t>
            </a:r>
            <a:r>
              <a:rPr lang="nl-BE" sz="1200" dirty="0" err="1"/>
              <a:t>and</a:t>
            </a:r>
            <a:r>
              <a:rPr lang="nl-BE" sz="1200" dirty="0"/>
              <a:t> Technology, USA</a:t>
            </a:r>
            <a:endParaRPr lang="fr-BE" sz="1200" dirty="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149</a:t>
            </a:fld>
            <a:r>
              <a:rPr lang="fr-BE" smtClean="0"/>
              <a:t> </a:t>
            </a:r>
            <a:endParaRPr lang="fr-BE" dirty="0"/>
          </a:p>
        </p:txBody>
      </p:sp>
    </p:spTree>
    <p:extLst>
      <p:ext uri="{BB962C8B-B14F-4D97-AF65-F5344CB8AC3E}">
        <p14:creationId xmlns:p14="http://schemas.microsoft.com/office/powerpoint/2010/main" val="23767115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1724875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ar as a service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19536" y="0"/>
            <a:ext cx="9180512" cy="688538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150</a:t>
            </a:fld>
            <a:r>
              <a:rPr lang="fr-BE" smtClean="0"/>
              <a:t> </a:t>
            </a:r>
            <a:endParaRPr lang="fr-BE" dirty="0"/>
          </a:p>
        </p:txBody>
      </p:sp>
    </p:spTree>
    <p:extLst>
      <p:ext uri="{BB962C8B-B14F-4D97-AF65-F5344CB8AC3E}">
        <p14:creationId xmlns:p14="http://schemas.microsoft.com/office/powerpoint/2010/main" val="400854776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9" name="Rectangle 3"/>
          <p:cNvSpPr>
            <a:spLocks noGrp="1" noChangeArrowheads="1"/>
          </p:cNvSpPr>
          <p:nvPr>
            <p:ph idx="1"/>
          </p:nvPr>
        </p:nvSpPr>
        <p:spPr/>
        <p:txBody>
          <a:bodyPr/>
          <a:lstStyle/>
          <a:p>
            <a:r>
              <a:rPr lang="en-US" altLang="en-US" dirty="0"/>
              <a:t>s</a:t>
            </a:r>
            <a:r>
              <a:rPr lang="en-US" altLang="en-US" dirty="0" smtClean="0"/>
              <a:t>elf service: </a:t>
            </a:r>
            <a:r>
              <a:rPr lang="en-US" altLang="en-US" dirty="0" err="1" smtClean="0"/>
              <a:t>industrialised</a:t>
            </a:r>
            <a:r>
              <a:rPr lang="en-US" altLang="en-US" dirty="0" smtClean="0"/>
              <a:t> &amp; automated</a:t>
            </a:r>
          </a:p>
          <a:p>
            <a:r>
              <a:rPr lang="en-US" altLang="en-US" dirty="0"/>
              <a:t>a</a:t>
            </a:r>
            <a:r>
              <a:rPr lang="en-US" altLang="en-US" dirty="0" smtClean="0"/>
              <a:t>vailable: immediate availability</a:t>
            </a:r>
          </a:p>
          <a:p>
            <a:r>
              <a:rPr lang="en-US" altLang="en-US" dirty="0"/>
              <a:t>e</a:t>
            </a:r>
            <a:r>
              <a:rPr lang="en-US" altLang="en-US" dirty="0" smtClean="0"/>
              <a:t>xtensible/elastic: scale up or down</a:t>
            </a:r>
          </a:p>
          <a:p>
            <a:r>
              <a:rPr lang="en-US" altLang="en-US" dirty="0"/>
              <a:t>s</a:t>
            </a:r>
            <a:r>
              <a:rPr lang="en-US" altLang="en-US" dirty="0" smtClean="0"/>
              <a:t>hared: multiple users for scale effects</a:t>
            </a:r>
          </a:p>
          <a:p>
            <a:r>
              <a:rPr lang="en-US" altLang="en-US" dirty="0"/>
              <a:t>u</a:t>
            </a:r>
            <a:r>
              <a:rPr lang="en-US" altLang="en-US" dirty="0" smtClean="0"/>
              <a:t>se based invoicing: based on real use of resources</a:t>
            </a:r>
          </a:p>
          <a:p>
            <a:r>
              <a:rPr lang="en-US" altLang="en-US" dirty="0"/>
              <a:t>l</a:t>
            </a:r>
            <a:r>
              <a:rPr lang="en-US" altLang="en-US" dirty="0" smtClean="0"/>
              <a:t>ow entry barrier: complexity is hidden for user</a:t>
            </a:r>
          </a:p>
          <a:p>
            <a:r>
              <a:rPr lang="en-US" altLang="en-US" dirty="0"/>
              <a:t>i</a:t>
            </a:r>
            <a:r>
              <a:rPr lang="en-US" altLang="en-US" dirty="0" smtClean="0"/>
              <a:t>ncremental service changes</a:t>
            </a:r>
          </a:p>
          <a:p>
            <a:endParaRPr lang="en-US" altLang="en-US" dirty="0"/>
          </a:p>
        </p:txBody>
      </p:sp>
      <p:sp>
        <p:nvSpPr>
          <p:cNvPr id="1125378" name="Rectangle 2"/>
          <p:cNvSpPr>
            <a:spLocks noGrp="1" noChangeArrowheads="1"/>
          </p:cNvSpPr>
          <p:nvPr>
            <p:ph type="title"/>
          </p:nvPr>
        </p:nvSpPr>
        <p:spPr/>
        <p:txBody>
          <a:bodyPr/>
          <a:lstStyle/>
          <a:p>
            <a:r>
              <a:rPr lang="fr-FR" altLang="en-US" smtClean="0"/>
              <a:t>As a service : major characteristics</a:t>
            </a:r>
            <a:endParaRPr lang="nl-BE" altLang="en-US"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151</a:t>
            </a:fld>
            <a:r>
              <a:rPr lang="fr-BE" smtClean="0"/>
              <a:t> </a:t>
            </a:r>
            <a:endParaRPr lang="fr-BE" dirty="0"/>
          </a:p>
        </p:txBody>
      </p:sp>
    </p:spTree>
    <p:extLst>
      <p:ext uri="{BB962C8B-B14F-4D97-AF65-F5344CB8AC3E}">
        <p14:creationId xmlns:p14="http://schemas.microsoft.com/office/powerpoint/2010/main" val="1336797538"/>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Cloud service </a:t>
            </a:r>
            <a:r>
              <a:rPr lang="nl-BE" dirty="0" err="1"/>
              <a:t>m</a:t>
            </a:r>
            <a:r>
              <a:rPr lang="nl-BE" dirty="0" err="1" smtClean="0"/>
              <a:t>odels</a:t>
            </a:r>
            <a:endParaRPr lang="fr-BE" dirty="0"/>
          </a:p>
        </p:txBody>
      </p:sp>
      <p:graphicFrame>
        <p:nvGraphicFramePr>
          <p:cNvPr id="6" name="Diagram 5"/>
          <p:cNvGraphicFramePr/>
          <p:nvPr>
            <p:extLst/>
          </p:nvPr>
        </p:nvGraphicFramePr>
        <p:xfrm>
          <a:off x="1981200" y="1340768"/>
          <a:ext cx="8355614" cy="4624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152</a:t>
            </a:fld>
            <a:r>
              <a:rPr lang="fr-BE" smtClean="0"/>
              <a:t> </a:t>
            </a:r>
            <a:endParaRPr lang="fr-BE" dirty="0"/>
          </a:p>
        </p:txBody>
      </p:sp>
    </p:spTree>
    <p:extLst>
      <p:ext uri="{BB962C8B-B14F-4D97-AF65-F5344CB8AC3E}">
        <p14:creationId xmlns:p14="http://schemas.microsoft.com/office/powerpoint/2010/main" val="222641336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3061539"/>
            <a:ext cx="8096250"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 name="Content Placeholder 133"/>
          <p:cNvSpPr>
            <a:spLocks noGrp="1"/>
          </p:cNvSpPr>
          <p:nvPr>
            <p:ph idx="1"/>
          </p:nvPr>
        </p:nvSpPr>
        <p:spPr/>
        <p:txBody>
          <a:bodyPr/>
          <a:lstStyle/>
          <a:p>
            <a:r>
              <a:rPr lang="fr-BE" altLang="en-US" dirty="0"/>
              <a:t>c</a:t>
            </a:r>
            <a:r>
              <a:rPr lang="fr-BE" altLang="en-US" dirty="0" smtClean="0"/>
              <a:t>onsolidation of </a:t>
            </a:r>
            <a:r>
              <a:rPr lang="fr-BE" altLang="en-US" dirty="0" err="1" smtClean="0"/>
              <a:t>physical</a:t>
            </a:r>
            <a:r>
              <a:rPr lang="fr-BE" altLang="en-US" dirty="0" smtClean="0"/>
              <a:t> </a:t>
            </a:r>
            <a:r>
              <a:rPr lang="fr-BE" altLang="en-US" dirty="0" err="1" smtClean="0"/>
              <a:t>resources</a:t>
            </a:r>
            <a:endParaRPr lang="fr-BE" altLang="en-US" dirty="0" smtClean="0"/>
          </a:p>
          <a:p>
            <a:r>
              <a:rPr lang="fr-BE" altLang="en-US" dirty="0" smtClean="0"/>
              <a:t>&gt; 70% </a:t>
            </a:r>
            <a:r>
              <a:rPr lang="nl-BE" altLang="en-US" dirty="0" smtClean="0"/>
              <a:t>“</a:t>
            </a:r>
            <a:r>
              <a:rPr lang="fr-BE" altLang="en-US" dirty="0" err="1" smtClean="0"/>
              <a:t>easy</a:t>
            </a:r>
            <a:r>
              <a:rPr lang="fr-BE" altLang="en-US" dirty="0" smtClean="0"/>
              <a:t> consolidation</a:t>
            </a:r>
            <a:r>
              <a:rPr lang="nl-BE" altLang="en-US" dirty="0" smtClean="0"/>
              <a:t>”</a:t>
            </a:r>
            <a:endParaRPr lang="fr-BE" altLang="en-US" dirty="0" smtClean="0"/>
          </a:p>
          <a:p>
            <a:r>
              <a:rPr lang="nl-BE" altLang="en-US" dirty="0"/>
              <a:t>f</a:t>
            </a:r>
            <a:r>
              <a:rPr lang="nl-BE" altLang="en-US" dirty="0" smtClean="0"/>
              <a:t>irst step </a:t>
            </a:r>
            <a:r>
              <a:rPr lang="nl-BE" altLang="en-US" dirty="0" err="1" smtClean="0"/>
              <a:t>to</a:t>
            </a:r>
            <a:r>
              <a:rPr lang="nl-BE" altLang="en-US" dirty="0" smtClean="0"/>
              <a:t> </a:t>
            </a:r>
            <a:r>
              <a:rPr lang="nl-BE" altLang="en-US" dirty="0" err="1" smtClean="0"/>
              <a:t>cloud</a:t>
            </a:r>
            <a:r>
              <a:rPr lang="nl-BE" altLang="en-US" dirty="0" smtClean="0"/>
              <a:t> (“</a:t>
            </a:r>
            <a:r>
              <a:rPr lang="nl-BE" altLang="en-US" dirty="0" err="1" smtClean="0"/>
              <a:t>dematerialisation</a:t>
            </a:r>
            <a:r>
              <a:rPr lang="nl-BE" altLang="en-US" dirty="0" smtClean="0"/>
              <a:t>”)</a:t>
            </a:r>
            <a:endParaRPr lang="fr-BE" altLang="en-US" dirty="0" smtClean="0"/>
          </a:p>
          <a:p>
            <a:endParaRPr lang="fr-BE" dirty="0"/>
          </a:p>
        </p:txBody>
      </p:sp>
      <p:sp>
        <p:nvSpPr>
          <p:cNvPr id="2" name="Title 1"/>
          <p:cNvSpPr>
            <a:spLocks noGrp="1"/>
          </p:cNvSpPr>
          <p:nvPr>
            <p:ph type="title"/>
          </p:nvPr>
        </p:nvSpPr>
        <p:spPr/>
        <p:txBody>
          <a:bodyPr/>
          <a:lstStyle/>
          <a:p>
            <a:r>
              <a:rPr lang="nl-BE" smtClean="0"/>
              <a:t>Virtualisation</a:t>
            </a:r>
            <a:endParaRPr lang="fr-BE" dirty="0"/>
          </a:p>
        </p:txBody>
      </p:sp>
      <p:sp>
        <p:nvSpPr>
          <p:cNvPr id="8" name="Right Arrow 7"/>
          <p:cNvSpPr/>
          <p:nvPr/>
        </p:nvSpPr>
        <p:spPr>
          <a:xfrm>
            <a:off x="5591937" y="4326920"/>
            <a:ext cx="1080120" cy="475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nl-BE"/>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153</a:t>
            </a:fld>
            <a:r>
              <a:rPr lang="fr-BE" smtClean="0"/>
              <a:t> </a:t>
            </a:r>
            <a:endParaRPr lang="fr-BE" dirty="0"/>
          </a:p>
        </p:txBody>
      </p:sp>
    </p:spTree>
    <p:extLst>
      <p:ext uri="{BB962C8B-B14F-4D97-AF65-F5344CB8AC3E}">
        <p14:creationId xmlns:p14="http://schemas.microsoft.com/office/powerpoint/2010/main" val="160439311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 Cloud deployment types</a:t>
            </a:r>
            <a:endParaRPr lang="en-GB" noProof="0" dirty="0"/>
          </a:p>
        </p:txBody>
      </p:sp>
      <p:grpSp>
        <p:nvGrpSpPr>
          <p:cNvPr id="18" name="Group 17"/>
          <p:cNvGrpSpPr/>
          <p:nvPr/>
        </p:nvGrpSpPr>
        <p:grpSpPr>
          <a:xfrm>
            <a:off x="2470200" y="1268760"/>
            <a:ext cx="7380820" cy="4464496"/>
            <a:chOff x="946200" y="1268760"/>
            <a:chExt cx="7380820" cy="4464496"/>
          </a:xfrm>
        </p:grpSpPr>
        <p:cxnSp>
          <p:nvCxnSpPr>
            <p:cNvPr id="6" name="Straight Connector 5"/>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1775519" y="1412776"/>
            <a:ext cx="509984" cy="4680520"/>
            <a:chOff x="251519" y="1412776"/>
            <a:chExt cx="509984" cy="4680520"/>
          </a:xfrm>
        </p:grpSpPr>
        <p:cxnSp>
          <p:nvCxnSpPr>
            <p:cNvPr id="15" name="Straight Arrow Connector 14"/>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99838" y="4512955"/>
              <a:ext cx="461665" cy="1477328"/>
            </a:xfrm>
            <a:prstGeom prst="rect">
              <a:avLst/>
            </a:prstGeom>
            <a:noFill/>
          </p:spPr>
          <p:txBody>
            <a:bodyPr vert="vert270" wrap="square" rtlCol="0">
              <a:spAutoFit/>
            </a:bodyPr>
            <a:lstStyle/>
            <a:p>
              <a:pPr algn="ctr"/>
              <a:r>
                <a:rPr lang="nl-BE" dirty="0" err="1" smtClean="0"/>
                <a:t>Dedicated</a:t>
              </a:r>
              <a:endParaRPr lang="en-US" dirty="0"/>
            </a:p>
          </p:txBody>
        </p:sp>
        <p:sp>
          <p:nvSpPr>
            <p:cNvPr id="20" name="TextBox 19"/>
            <p:cNvSpPr txBox="1"/>
            <p:nvPr/>
          </p:nvSpPr>
          <p:spPr>
            <a:xfrm>
              <a:off x="274439" y="2523961"/>
              <a:ext cx="461665" cy="1954094"/>
            </a:xfrm>
            <a:prstGeom prst="rect">
              <a:avLst/>
            </a:prstGeom>
            <a:noFill/>
          </p:spPr>
          <p:txBody>
            <a:bodyPr vert="vert270" wrap="square" rtlCol="0">
              <a:spAutoFit/>
            </a:bodyPr>
            <a:lstStyle/>
            <a:p>
              <a:pPr algn="ctr"/>
              <a:r>
                <a:rPr lang="nl-BE" dirty="0" smtClean="0"/>
                <a:t>Access/Control</a:t>
              </a:r>
              <a:endParaRPr lang="en-US" dirty="0"/>
            </a:p>
          </p:txBody>
        </p:sp>
        <p:sp>
          <p:nvSpPr>
            <p:cNvPr id="21" name="TextBox 20"/>
            <p:cNvSpPr txBox="1"/>
            <p:nvPr/>
          </p:nvSpPr>
          <p:spPr>
            <a:xfrm>
              <a:off x="251519" y="1458650"/>
              <a:ext cx="461665" cy="1178262"/>
            </a:xfrm>
            <a:prstGeom prst="rect">
              <a:avLst/>
            </a:prstGeom>
            <a:noFill/>
          </p:spPr>
          <p:txBody>
            <a:bodyPr vert="vert270" wrap="square" rtlCol="0">
              <a:spAutoFit/>
            </a:bodyPr>
            <a:lstStyle/>
            <a:p>
              <a:pPr algn="ctr"/>
              <a:r>
                <a:rPr lang="nl-BE" dirty="0"/>
                <a:t>S</a:t>
              </a:r>
              <a:r>
                <a:rPr lang="nl-BE" dirty="0" smtClean="0"/>
                <a:t>hared</a:t>
              </a:r>
              <a:endParaRPr lang="en-US" dirty="0"/>
            </a:p>
          </p:txBody>
        </p:sp>
      </p:grpSp>
      <p:grpSp>
        <p:nvGrpSpPr>
          <p:cNvPr id="5" name="Group 4"/>
          <p:cNvGrpSpPr/>
          <p:nvPr/>
        </p:nvGrpSpPr>
        <p:grpSpPr>
          <a:xfrm>
            <a:off x="2430990" y="5990284"/>
            <a:ext cx="7452344" cy="584189"/>
            <a:chOff x="906990" y="5990283"/>
            <a:chExt cx="7452344" cy="584189"/>
          </a:xfrm>
        </p:grpSpPr>
        <p:cxnSp>
          <p:nvCxnSpPr>
            <p:cNvPr id="17" name="Straight Arrow Connector 16"/>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88096" y="6205140"/>
              <a:ext cx="1296144" cy="369332"/>
            </a:xfrm>
            <a:prstGeom prst="rect">
              <a:avLst/>
            </a:prstGeom>
            <a:noFill/>
          </p:spPr>
          <p:txBody>
            <a:bodyPr wrap="square" rtlCol="0">
              <a:spAutoFit/>
            </a:bodyPr>
            <a:lstStyle/>
            <a:p>
              <a:pPr algn="ctr"/>
              <a:r>
                <a:rPr lang="nl-BE" dirty="0" smtClean="0"/>
                <a:t>Customer</a:t>
              </a:r>
              <a:endParaRPr lang="en-US" dirty="0"/>
            </a:p>
          </p:txBody>
        </p:sp>
        <p:sp>
          <p:nvSpPr>
            <p:cNvPr id="23" name="TextBox 22"/>
            <p:cNvSpPr txBox="1"/>
            <p:nvPr/>
          </p:nvSpPr>
          <p:spPr>
            <a:xfrm>
              <a:off x="3574492" y="6061484"/>
              <a:ext cx="1944216" cy="369332"/>
            </a:xfrm>
            <a:prstGeom prst="rect">
              <a:avLst/>
            </a:prstGeom>
            <a:noFill/>
          </p:spPr>
          <p:txBody>
            <a:bodyPr wrap="square" rtlCol="0">
              <a:spAutoFit/>
            </a:bodyPr>
            <a:lstStyle/>
            <a:p>
              <a:pPr algn="ctr"/>
              <a:r>
                <a:rPr lang="nl-BE" dirty="0" err="1"/>
                <a:t>L</a:t>
              </a:r>
              <a:r>
                <a:rPr lang="nl-BE" dirty="0" err="1" smtClean="0"/>
                <a:t>ocation</a:t>
              </a:r>
              <a:endParaRPr lang="en-US" dirty="0"/>
            </a:p>
          </p:txBody>
        </p:sp>
        <p:sp>
          <p:nvSpPr>
            <p:cNvPr id="24" name="TextBox 23"/>
            <p:cNvSpPr txBox="1"/>
            <p:nvPr/>
          </p:nvSpPr>
          <p:spPr>
            <a:xfrm>
              <a:off x="6272088" y="6205140"/>
              <a:ext cx="2087246" cy="369332"/>
            </a:xfrm>
            <a:prstGeom prst="rect">
              <a:avLst/>
            </a:prstGeom>
            <a:noFill/>
          </p:spPr>
          <p:txBody>
            <a:bodyPr wrap="square" rtlCol="0">
              <a:spAutoFit/>
            </a:bodyPr>
            <a:lstStyle/>
            <a:p>
              <a:r>
                <a:rPr lang="nl-BE" dirty="0" smtClean="0"/>
                <a:t>Service Provider</a:t>
              </a:r>
              <a:endParaRPr lang="en-US" dirty="0"/>
            </a:p>
          </p:txBody>
        </p:sp>
      </p:grpSp>
      <p:grpSp>
        <p:nvGrpSpPr>
          <p:cNvPr id="12" name="Group 11"/>
          <p:cNvGrpSpPr/>
          <p:nvPr/>
        </p:nvGrpSpPr>
        <p:grpSpPr>
          <a:xfrm>
            <a:off x="2499284" y="2668271"/>
            <a:ext cx="3571317" cy="1639357"/>
            <a:chOff x="975283" y="2668270"/>
            <a:chExt cx="3571317" cy="1639357"/>
          </a:xfrm>
        </p:grpSpPr>
        <p:sp>
          <p:nvSpPr>
            <p:cNvPr id="27" name="TextBox 26"/>
            <p:cNvSpPr txBox="1"/>
            <p:nvPr/>
          </p:nvSpPr>
          <p:spPr>
            <a:xfrm>
              <a:off x="1025606" y="2668270"/>
              <a:ext cx="3520994" cy="369332"/>
            </a:xfrm>
            <a:prstGeom prst="rect">
              <a:avLst/>
            </a:prstGeom>
            <a:noFill/>
          </p:spPr>
          <p:txBody>
            <a:bodyPr wrap="square" rtlCol="0">
              <a:spAutoFit/>
            </a:bodyPr>
            <a:lstStyle/>
            <a:p>
              <a:pPr algn="ctr"/>
              <a:r>
                <a:rPr lang="nl-BE" dirty="0" smtClean="0"/>
                <a:t>Community Cloud on-</a:t>
              </a:r>
              <a:r>
                <a:rPr lang="nl-BE" dirty="0" err="1" smtClean="0"/>
                <a:t>premise</a:t>
              </a:r>
              <a:endParaRPr lang="en-US" dirty="0"/>
            </a:p>
          </p:txBody>
        </p:sp>
        <p:pic>
          <p:nvPicPr>
            <p:cNvPr id="36" name="Picture 35"/>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2416259" y="3922545"/>
              <a:ext cx="189198" cy="266380"/>
            </a:xfrm>
            <a:prstGeom prst="rect">
              <a:avLst/>
            </a:prstGeom>
          </p:spPr>
        </p:pic>
        <p:pic>
          <p:nvPicPr>
            <p:cNvPr id="37" name="Picture 36"/>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2845965" y="3952124"/>
              <a:ext cx="189198" cy="266380"/>
            </a:xfrm>
            <a:prstGeom prst="rect">
              <a:avLst/>
            </a:prstGeom>
          </p:spPr>
        </p:pic>
        <p:pic>
          <p:nvPicPr>
            <p:cNvPr id="43" name="Picture 4" descr="http://icons.iconarchive.com/icons/custom-icon-design/pretty-office-12/512/cloud-icon.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975283" y="3149672"/>
              <a:ext cx="882098" cy="603364"/>
              <a:chOff x="975283" y="3149672"/>
              <a:chExt cx="882098" cy="603364"/>
            </a:xfrm>
          </p:grpSpPr>
          <p:pic>
            <p:nvPicPr>
              <p:cNvPr id="34" name="Picture 33"/>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35" name="Picture 3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46" name="Rectangle 4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3664153" y="3376681"/>
              <a:ext cx="189198" cy="266380"/>
            </a:xfrm>
            <a:prstGeom prst="rect">
              <a:avLst/>
            </a:prstGeom>
          </p:spPr>
        </p:pic>
        <p:cxnSp>
          <p:nvCxnSpPr>
            <p:cNvPr id="89" name="Straight Arrow Connector 88"/>
            <p:cNvCxnSpPr>
              <a:stCxn id="46" idx="3"/>
              <a:endCxn id="43"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91" name="Rectangle 90"/>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Arrow Connector 91"/>
            <p:cNvCxnSpPr>
              <a:stCxn id="37"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3" name="Straight Arrow Connector 92"/>
            <p:cNvCxnSpPr>
              <a:stCxn id="91"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0" name="Group 9"/>
          <p:cNvGrpSpPr/>
          <p:nvPr/>
        </p:nvGrpSpPr>
        <p:grpSpPr>
          <a:xfrm>
            <a:off x="6160610" y="2636913"/>
            <a:ext cx="4756478" cy="1670715"/>
            <a:chOff x="4636610" y="2636912"/>
            <a:chExt cx="4756478" cy="1670715"/>
          </a:xfrm>
        </p:grpSpPr>
        <p:sp>
          <p:nvSpPr>
            <p:cNvPr id="31" name="TextBox 30"/>
            <p:cNvSpPr txBox="1"/>
            <p:nvPr/>
          </p:nvSpPr>
          <p:spPr>
            <a:xfrm>
              <a:off x="4636610" y="2636912"/>
              <a:ext cx="4756478" cy="369332"/>
            </a:xfrm>
            <a:prstGeom prst="rect">
              <a:avLst/>
            </a:prstGeom>
            <a:noFill/>
          </p:spPr>
          <p:txBody>
            <a:bodyPr wrap="square" rtlCol="0">
              <a:spAutoFit/>
            </a:bodyPr>
            <a:lstStyle/>
            <a:p>
              <a:pPr algn="ctr"/>
              <a:r>
                <a:rPr lang="nl-BE" dirty="0" err="1" smtClean="0"/>
                <a:t>Outsourced</a:t>
              </a:r>
              <a:r>
                <a:rPr lang="nl-BE" dirty="0" smtClean="0"/>
                <a:t> Community Cloud (= off-</a:t>
              </a:r>
              <a:r>
                <a:rPr lang="nl-BE" dirty="0" err="1" smtClean="0"/>
                <a:t>premise</a:t>
              </a:r>
              <a:r>
                <a:rPr lang="nl-BE" dirty="0" smtClean="0"/>
                <a:t>)</a:t>
              </a:r>
              <a:endParaRPr lang="en-US" dirty="0"/>
            </a:p>
          </p:txBody>
        </p:sp>
        <p:grpSp>
          <p:nvGrpSpPr>
            <p:cNvPr id="41" name="Group 40"/>
            <p:cNvGrpSpPr/>
            <p:nvPr/>
          </p:nvGrpSpPr>
          <p:grpSpPr>
            <a:xfrm>
              <a:off x="6978666" y="2986983"/>
              <a:ext cx="928742" cy="928742"/>
              <a:chOff x="6782780" y="3149672"/>
              <a:chExt cx="928742" cy="928742"/>
            </a:xfrm>
          </p:grpSpPr>
          <p:pic>
            <p:nvPicPr>
              <p:cNvPr id="1028" name="Picture 4" descr="http://icons.iconarchive.com/icons/custom-icon-design/pretty-office-12/512/cloud-icon.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icons.iconarchive.com/icons/custom-icon-design/pretty-office-12/512/cloud-icon.png"/>
              <p:cNvPicPr>
                <a:picLocks noChangeAspect="1" noChangeArrowheads="1"/>
              </p:cNvPicPr>
              <p:nvPr/>
            </p:nvPicPr>
            <p:blipFill>
              <a:blip r:embed="rId9"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974213" y="3392270"/>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5905205" y="3704263"/>
              <a:ext cx="882098" cy="603364"/>
              <a:chOff x="975283" y="3149672"/>
              <a:chExt cx="882098" cy="603364"/>
            </a:xfrm>
          </p:grpSpPr>
          <p:pic>
            <p:nvPicPr>
              <p:cNvPr id="56" name="Picture 55"/>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57" name="Picture 56"/>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58" name="Rectangle 57"/>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5074824" y="3044768"/>
              <a:ext cx="882098" cy="603364"/>
              <a:chOff x="975283" y="3149672"/>
              <a:chExt cx="882098" cy="603364"/>
            </a:xfrm>
          </p:grpSpPr>
          <p:pic>
            <p:nvPicPr>
              <p:cNvPr id="60" name="Picture 59"/>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61" name="Picture 60"/>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62" name="Rectangle 6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7" name="Straight Arrow Connector 96"/>
            <p:cNvCxnSpPr>
              <a:endCxn id="45"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8" name="Straight Arrow Connector 97"/>
            <p:cNvCxnSpPr>
              <a:stCxn id="58"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9" name="Group 8"/>
          <p:cNvGrpSpPr/>
          <p:nvPr/>
        </p:nvGrpSpPr>
        <p:grpSpPr>
          <a:xfrm>
            <a:off x="5975902" y="4328290"/>
            <a:ext cx="4846246" cy="1469613"/>
            <a:chOff x="4451902" y="4328289"/>
            <a:chExt cx="4846246" cy="1469613"/>
          </a:xfrm>
        </p:grpSpPr>
        <p:sp>
          <p:nvSpPr>
            <p:cNvPr id="32" name="TextBox 31"/>
            <p:cNvSpPr txBox="1"/>
            <p:nvPr/>
          </p:nvSpPr>
          <p:spPr>
            <a:xfrm>
              <a:off x="4451902" y="4328289"/>
              <a:ext cx="4846246" cy="369332"/>
            </a:xfrm>
            <a:prstGeom prst="rect">
              <a:avLst/>
            </a:prstGeom>
            <a:noFill/>
          </p:spPr>
          <p:txBody>
            <a:bodyPr wrap="square" rtlCol="0">
              <a:spAutoFit/>
            </a:bodyPr>
            <a:lstStyle/>
            <a:p>
              <a:pPr algn="ctr"/>
              <a:r>
                <a:rPr lang="nl-BE" dirty="0" err="1" smtClean="0"/>
                <a:t>Outsourced</a:t>
              </a:r>
              <a:r>
                <a:rPr lang="nl-BE" dirty="0" smtClean="0"/>
                <a:t> Private Cloud (= off-</a:t>
              </a:r>
              <a:r>
                <a:rPr lang="nl-BE" dirty="0" err="1" smtClean="0"/>
                <a:t>premise</a:t>
              </a:r>
              <a:r>
                <a:rPr lang="nl-BE" dirty="0" smtClean="0"/>
                <a:t>)</a:t>
              </a:r>
              <a:endParaRPr lang="en-US" dirty="0"/>
            </a:p>
          </p:txBody>
        </p:sp>
        <p:grpSp>
          <p:nvGrpSpPr>
            <p:cNvPr id="47" name="Group 46"/>
            <p:cNvGrpSpPr/>
            <p:nvPr/>
          </p:nvGrpSpPr>
          <p:grpSpPr>
            <a:xfrm>
              <a:off x="6694659" y="4697621"/>
              <a:ext cx="1120431" cy="1100281"/>
              <a:chOff x="6782780" y="3149672"/>
              <a:chExt cx="928742" cy="928742"/>
            </a:xfrm>
          </p:grpSpPr>
          <p:pic>
            <p:nvPicPr>
              <p:cNvPr id="48" name="Picture 4" descr="http://icons.iconarchive.com/icons/custom-icon-design/pretty-office-12/512/cloud-icon.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icons.iconarchive.com/icons/custom-icon-design/pretty-office-12/512/cloud-icon.png"/>
              <p:cNvPicPr>
                <a:picLocks noChangeAspect="1" noChangeArrowheads="1"/>
              </p:cNvPicPr>
              <p:nvPr/>
            </p:nvPicPr>
            <p:blipFill>
              <a:blip r:embed="rId11"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27249" y="3403305"/>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79" name="Group 78"/>
            <p:cNvGrpSpPr/>
            <p:nvPr/>
          </p:nvGrpSpPr>
          <p:grpSpPr>
            <a:xfrm>
              <a:off x="5189728" y="5084210"/>
              <a:ext cx="882098" cy="603364"/>
              <a:chOff x="975283" y="3149672"/>
              <a:chExt cx="882098" cy="603364"/>
            </a:xfrm>
          </p:grpSpPr>
          <p:pic>
            <p:nvPicPr>
              <p:cNvPr id="80" name="Picture 79"/>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81" name="Picture 80"/>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82" name="Rectangle 8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Arrow Connector 98"/>
            <p:cNvCxnSpPr>
              <a:endCxn id="49"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8" name="Group 7"/>
          <p:cNvGrpSpPr/>
          <p:nvPr/>
        </p:nvGrpSpPr>
        <p:grpSpPr>
          <a:xfrm>
            <a:off x="2499048" y="4365104"/>
            <a:ext cx="3520994" cy="1512168"/>
            <a:chOff x="975048" y="4365104"/>
            <a:chExt cx="3520994" cy="1512168"/>
          </a:xfrm>
        </p:grpSpPr>
        <p:sp>
          <p:nvSpPr>
            <p:cNvPr id="33" name="TextBox 32"/>
            <p:cNvSpPr txBox="1"/>
            <p:nvPr/>
          </p:nvSpPr>
          <p:spPr>
            <a:xfrm>
              <a:off x="975048" y="4365104"/>
              <a:ext cx="3520994" cy="369332"/>
            </a:xfrm>
            <a:prstGeom prst="rect">
              <a:avLst/>
            </a:prstGeom>
            <a:noFill/>
          </p:spPr>
          <p:txBody>
            <a:bodyPr wrap="square" rtlCol="0">
              <a:spAutoFit/>
            </a:bodyPr>
            <a:lstStyle/>
            <a:p>
              <a:pPr algn="ctr"/>
              <a:r>
                <a:rPr lang="nl-BE" dirty="0" smtClean="0"/>
                <a:t>Private Cloud on-</a:t>
              </a:r>
              <a:r>
                <a:rPr lang="nl-BE" dirty="0" err="1" smtClean="0"/>
                <a:t>premise</a:t>
              </a:r>
              <a:endParaRPr lang="en-US" dirty="0"/>
            </a:p>
          </p:txBody>
        </p:sp>
        <p:pic>
          <p:nvPicPr>
            <p:cNvPr id="44" name="Picture 4" descr="http://icons.iconarchive.com/icons/custom-icon-design/pretty-office-12/512/cloud-icon.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685425" y="4882196"/>
              <a:ext cx="189198" cy="266380"/>
            </a:xfrm>
            <a:prstGeom prst="rect">
              <a:avLst/>
            </a:prstGeom>
          </p:spPr>
        </p:pic>
        <p:pic>
          <p:nvPicPr>
            <p:cNvPr id="85" name="Picture 8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685425" y="5435546"/>
              <a:ext cx="189198" cy="266380"/>
            </a:xfrm>
            <a:prstGeom prst="rect">
              <a:avLst/>
            </a:prstGeom>
          </p:spPr>
        </p:pic>
        <p:sp>
          <p:nvSpPr>
            <p:cNvPr id="86" name="Rectangle 85"/>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3407215" y="5421194"/>
              <a:ext cx="189198" cy="266380"/>
            </a:xfrm>
            <a:prstGeom prst="rect">
              <a:avLst/>
            </a:prstGeom>
          </p:spPr>
        </p:pic>
        <p:pic>
          <p:nvPicPr>
            <p:cNvPr id="88" name="Picture 87"/>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3420008" y="4840142"/>
              <a:ext cx="189198" cy="266380"/>
            </a:xfrm>
            <a:prstGeom prst="rect">
              <a:avLst/>
            </a:prstGeom>
          </p:spPr>
        </p:pic>
        <p:cxnSp>
          <p:nvCxnSpPr>
            <p:cNvPr id="100" name="Straight Arrow Connector 99"/>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1" name="Straight Arrow Connector 100"/>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2" name="Straight Arrow Connector 101"/>
            <p:cNvCxnSpPr>
              <a:stCxn id="87"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3" name="Straight Arrow Connector 102"/>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4" name="Group 13"/>
          <p:cNvGrpSpPr/>
          <p:nvPr/>
        </p:nvGrpSpPr>
        <p:grpSpPr>
          <a:xfrm>
            <a:off x="6635806" y="1104514"/>
            <a:ext cx="3393695" cy="1406555"/>
            <a:chOff x="5111805" y="1104513"/>
            <a:chExt cx="3393695" cy="1406555"/>
          </a:xfrm>
        </p:grpSpPr>
        <p:sp>
          <p:nvSpPr>
            <p:cNvPr id="26" name="TextBox 25"/>
            <p:cNvSpPr txBox="1"/>
            <p:nvPr/>
          </p:nvSpPr>
          <p:spPr>
            <a:xfrm>
              <a:off x="5878999" y="1104513"/>
              <a:ext cx="1368152" cy="369332"/>
            </a:xfrm>
            <a:prstGeom prst="rect">
              <a:avLst/>
            </a:prstGeom>
            <a:noFill/>
          </p:spPr>
          <p:txBody>
            <a:bodyPr wrap="square" rtlCol="0">
              <a:spAutoFit/>
            </a:bodyPr>
            <a:lstStyle/>
            <a:p>
              <a:pPr algn="ctr"/>
              <a:r>
                <a:rPr lang="nl-BE" dirty="0" smtClean="0"/>
                <a:t>Public Cloud</a:t>
              </a:r>
              <a:endParaRPr lang="en-US" dirty="0"/>
            </a:p>
          </p:txBody>
        </p:sp>
        <p:pic>
          <p:nvPicPr>
            <p:cNvPr id="42" name="Picture 4" descr="http://icons.iconarchive.com/icons/custom-icon-design/pretty-office-12/512/cloud-icon.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5299458" y="1857711"/>
              <a:ext cx="189198" cy="266380"/>
            </a:xfrm>
            <a:prstGeom prst="rect">
              <a:avLst/>
            </a:prstGeom>
          </p:spPr>
        </p:pic>
        <p:pic>
          <p:nvPicPr>
            <p:cNvPr id="65" name="Picture 6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5667758" y="2023107"/>
              <a:ext cx="189198" cy="266380"/>
            </a:xfrm>
            <a:prstGeom prst="rect">
              <a:avLst/>
            </a:prstGeom>
          </p:spPr>
        </p:pic>
        <p:sp>
          <p:nvSpPr>
            <p:cNvPr id="66" name="Rectangle 65"/>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7623402" y="1256023"/>
              <a:ext cx="882098" cy="603364"/>
              <a:chOff x="975283" y="3149672"/>
              <a:chExt cx="882098" cy="603364"/>
            </a:xfrm>
          </p:grpSpPr>
          <p:pic>
            <p:nvPicPr>
              <p:cNvPr id="68" name="Picture 67"/>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69" name="Picture 68"/>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70" name="Rectangle 69"/>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4" name="Straight Arrow Connector 93"/>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5" name="Straight Arrow Connector 94"/>
            <p:cNvCxnSpPr>
              <a:stCxn id="70"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6" name="Straight Arrow Connector 95"/>
            <p:cNvCxnSpPr>
              <a:stCxn id="104"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104" name="Picture 103"/>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8009870" y="2244688"/>
              <a:ext cx="189198" cy="266380"/>
            </a:xfrm>
            <a:prstGeom prst="rect">
              <a:avLst/>
            </a:prstGeom>
          </p:spPr>
        </p:pic>
      </p:grpSp>
      <p:grpSp>
        <p:nvGrpSpPr>
          <p:cNvPr id="4" name="Group 3"/>
          <p:cNvGrpSpPr/>
          <p:nvPr/>
        </p:nvGrpSpPr>
        <p:grpSpPr>
          <a:xfrm>
            <a:off x="1983813" y="944725"/>
            <a:ext cx="8666167" cy="3456595"/>
            <a:chOff x="459812" y="944724"/>
            <a:chExt cx="8666167" cy="3456595"/>
          </a:xfrm>
        </p:grpSpPr>
        <p:sp>
          <p:nvSpPr>
            <p:cNvPr id="40" name="Rounded Rectangle 39"/>
            <p:cNvSpPr/>
            <p:nvPr/>
          </p:nvSpPr>
          <p:spPr>
            <a:xfrm>
              <a:off x="791580" y="944724"/>
              <a:ext cx="8334399" cy="3456595"/>
            </a:xfrm>
            <a:prstGeom prst="roundRect">
              <a:avLst/>
            </a:prstGeom>
            <a:solidFill>
              <a:srgbClr val="FF9933">
                <a:alpha val="13725"/>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tIns="0" rtlCol="0" anchor="t"/>
            <a:lstStyle/>
            <a:p>
              <a:r>
                <a:rPr lang="nl-BE" sz="2800" dirty="0">
                  <a:solidFill>
                    <a:schemeClr val="tx1"/>
                  </a:solidFill>
                </a:rPr>
                <a:t>			 </a:t>
              </a:r>
              <a:r>
                <a:rPr lang="nl-BE" sz="2800" dirty="0" err="1">
                  <a:solidFill>
                    <a:schemeClr val="accent6">
                      <a:lumMod val="50000"/>
                    </a:schemeClr>
                  </a:solidFill>
                </a:rPr>
                <a:t>Hybrid</a:t>
              </a:r>
              <a:r>
                <a:rPr lang="nl-BE" sz="2400" dirty="0">
                  <a:solidFill>
                    <a:schemeClr val="accent6">
                      <a:lumMod val="50000"/>
                    </a:schemeClr>
                  </a:solidFill>
                </a:rPr>
                <a:t> </a:t>
              </a:r>
              <a:endParaRPr lang="en-US" sz="2400" dirty="0">
                <a:solidFill>
                  <a:schemeClr val="accent6">
                    <a:lumMod val="50000"/>
                  </a:schemeClr>
                </a:solidFill>
              </a:endParaRPr>
            </a:p>
          </p:txBody>
        </p:sp>
        <p:pic>
          <p:nvPicPr>
            <p:cNvPr id="3" name="Picture 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9162120">
              <a:off x="459812" y="1002214"/>
              <a:ext cx="1784640" cy="1008322"/>
            </a:xfrm>
            <a:prstGeom prst="rect">
              <a:avLst/>
            </a:prstGeom>
          </p:spPr>
        </p:pic>
      </p:grpSp>
      <p:sp>
        <p:nvSpPr>
          <p:cNvPr id="25" name="Slide Number Placeholder 24"/>
          <p:cNvSpPr>
            <a:spLocks noGrp="1"/>
          </p:cNvSpPr>
          <p:nvPr>
            <p:ph type="sldNum" sz="quarter" idx="4"/>
          </p:nvPr>
        </p:nvSpPr>
        <p:spPr/>
        <p:txBody>
          <a:bodyPr/>
          <a:lstStyle/>
          <a:p>
            <a:r>
              <a:rPr lang="fr-BE" smtClean="0"/>
              <a:t> </a:t>
            </a:r>
            <a:fld id="{30A9230E-FFBB-4CCB-ABD7-198084EDE768}" type="slidenum">
              <a:rPr lang="fr-BE" smtClean="0"/>
              <a:pPr/>
              <a:t>154</a:t>
            </a:fld>
            <a:r>
              <a:rPr lang="fr-BE" smtClean="0"/>
              <a:t> </a:t>
            </a:r>
            <a:endParaRPr lang="fr-BE" dirty="0"/>
          </a:p>
        </p:txBody>
      </p:sp>
    </p:spTree>
    <p:extLst>
      <p:ext uri="{BB962C8B-B14F-4D97-AF65-F5344CB8AC3E}">
        <p14:creationId xmlns:p14="http://schemas.microsoft.com/office/powerpoint/2010/main" val="3122354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Horizontal)">
                                      <p:cBhvr>
                                        <p:cTn id="11" dur="1000"/>
                                        <p:tgtEl>
                                          <p:spTgt spid="7"/>
                                        </p:tgtEl>
                                      </p:cBhvr>
                                    </p:animEffect>
                                  </p:childTnLst>
                                </p:cTn>
                              </p:par>
                            </p:childTnLst>
                          </p:cTn>
                        </p:par>
                        <p:par>
                          <p:cTn id="12" fill="hold">
                            <p:stCondLst>
                              <p:cond delay="1500"/>
                            </p:stCondLst>
                            <p:childTnLst>
                              <p:par>
                                <p:cTn id="13" presetID="6" presetClass="entr" presetSubtype="32"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out)">
                                      <p:cBhvr>
                                        <p:cTn id="15" dur="1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dirty="0" err="1"/>
              <a:t>a</a:t>
            </a:r>
            <a:r>
              <a:rPr lang="nl-BE" dirty="0" err="1" smtClean="0"/>
              <a:t>ny</a:t>
            </a:r>
            <a:r>
              <a:rPr lang="nl-BE" dirty="0" smtClean="0"/>
              <a:t> </a:t>
            </a:r>
            <a:r>
              <a:rPr lang="nl-BE" dirty="0" err="1" smtClean="0"/>
              <a:t>place</a:t>
            </a:r>
            <a:r>
              <a:rPr lang="nl-BE" dirty="0" smtClean="0"/>
              <a:t>, </a:t>
            </a:r>
            <a:r>
              <a:rPr lang="nl-BE" dirty="0" err="1" smtClean="0"/>
              <a:t>any</a:t>
            </a:r>
            <a:r>
              <a:rPr lang="nl-BE" dirty="0" smtClean="0"/>
              <a:t> time, </a:t>
            </a:r>
            <a:r>
              <a:rPr lang="nl-BE" dirty="0" err="1" smtClean="0"/>
              <a:t>anywhere</a:t>
            </a:r>
            <a:r>
              <a:rPr lang="nl-BE" dirty="0" smtClean="0"/>
              <a:t> : mobile</a:t>
            </a:r>
          </a:p>
          <a:p>
            <a:r>
              <a:rPr lang="nl-BE" dirty="0" err="1"/>
              <a:t>s</a:t>
            </a:r>
            <a:r>
              <a:rPr lang="nl-BE" dirty="0" err="1" smtClean="0"/>
              <a:t>afeguarded</a:t>
            </a:r>
            <a:r>
              <a:rPr lang="nl-BE" dirty="0" smtClean="0"/>
              <a:t> </a:t>
            </a:r>
            <a:r>
              <a:rPr lang="nl-BE" dirty="0" err="1" smtClean="0"/>
              <a:t>with</a:t>
            </a:r>
            <a:r>
              <a:rPr lang="nl-BE" dirty="0" smtClean="0"/>
              <a:t> </a:t>
            </a:r>
            <a:r>
              <a:rPr lang="nl-BE" dirty="0" err="1" smtClean="0"/>
              <a:t>backups</a:t>
            </a:r>
            <a:endParaRPr lang="nl-BE" dirty="0" smtClean="0"/>
          </a:p>
          <a:p>
            <a:r>
              <a:rPr lang="nl-BE" dirty="0"/>
              <a:t>h</a:t>
            </a:r>
            <a:r>
              <a:rPr lang="nl-BE" dirty="0" smtClean="0"/>
              <a:t>igh level of security </a:t>
            </a:r>
            <a:r>
              <a:rPr lang="nl-BE" dirty="0" err="1" smtClean="0"/>
              <a:t>if</a:t>
            </a:r>
            <a:r>
              <a:rPr lang="nl-BE" dirty="0" smtClean="0"/>
              <a:t> well </a:t>
            </a:r>
            <a:r>
              <a:rPr lang="nl-BE" dirty="0" err="1" smtClean="0"/>
              <a:t>implemented</a:t>
            </a:r>
            <a:endParaRPr lang="nl-BE" dirty="0" smtClean="0"/>
          </a:p>
          <a:p>
            <a:r>
              <a:rPr lang="nl-BE" dirty="0" err="1"/>
              <a:t>l</a:t>
            </a:r>
            <a:r>
              <a:rPr lang="nl-BE" dirty="0" err="1" smtClean="0"/>
              <a:t>ower</a:t>
            </a:r>
            <a:r>
              <a:rPr lang="nl-BE" dirty="0" smtClean="0"/>
              <a:t> Total </a:t>
            </a:r>
            <a:r>
              <a:rPr lang="nl-BE" dirty="0" err="1" smtClean="0"/>
              <a:t>Cost</a:t>
            </a:r>
            <a:r>
              <a:rPr lang="nl-BE" dirty="0" smtClean="0"/>
              <a:t> of </a:t>
            </a:r>
            <a:r>
              <a:rPr lang="nl-BE" dirty="0" err="1" smtClean="0"/>
              <a:t>Ownership</a:t>
            </a:r>
            <a:r>
              <a:rPr lang="nl-BE" dirty="0" smtClean="0"/>
              <a:t> (TCO)</a:t>
            </a:r>
          </a:p>
          <a:p>
            <a:r>
              <a:rPr lang="nl-BE" dirty="0" err="1"/>
              <a:t>s</a:t>
            </a:r>
            <a:r>
              <a:rPr lang="nl-BE" dirty="0" err="1" smtClean="0"/>
              <a:t>tability</a:t>
            </a:r>
            <a:r>
              <a:rPr lang="nl-BE" dirty="0" smtClean="0"/>
              <a:t> &amp; </a:t>
            </a:r>
            <a:r>
              <a:rPr lang="nl-BE" dirty="0" err="1" smtClean="0"/>
              <a:t>incremental</a:t>
            </a:r>
            <a:r>
              <a:rPr lang="nl-BE" dirty="0" smtClean="0"/>
              <a:t> updates</a:t>
            </a:r>
          </a:p>
          <a:p>
            <a:r>
              <a:rPr lang="nl-BE" dirty="0" err="1"/>
              <a:t>c</a:t>
            </a:r>
            <a:r>
              <a:rPr lang="nl-BE" dirty="0" err="1" smtClean="0"/>
              <a:t>ollaboration</a:t>
            </a:r>
            <a:endParaRPr lang="nl-BE" dirty="0" smtClean="0"/>
          </a:p>
          <a:p>
            <a:r>
              <a:rPr lang="nl-BE" dirty="0" err="1"/>
              <a:t>s</a:t>
            </a:r>
            <a:r>
              <a:rPr lang="nl-BE" dirty="0" err="1" smtClean="0"/>
              <a:t>hould</a:t>
            </a:r>
            <a:r>
              <a:rPr lang="nl-BE" dirty="0" smtClean="0"/>
              <a:t> </a:t>
            </a:r>
            <a:r>
              <a:rPr lang="nl-BE" dirty="0" err="1" smtClean="0"/>
              <a:t>provide</a:t>
            </a:r>
            <a:r>
              <a:rPr lang="nl-BE" dirty="0" smtClean="0"/>
              <a:t> </a:t>
            </a:r>
            <a:r>
              <a:rPr lang="nl-BE" dirty="0" err="1" smtClean="0"/>
              <a:t>portability</a:t>
            </a:r>
            <a:endParaRPr lang="nl-BE" dirty="0" smtClean="0"/>
          </a:p>
          <a:p>
            <a:r>
              <a:rPr lang="nl-BE" dirty="0"/>
              <a:t>c</a:t>
            </a:r>
            <a:r>
              <a:rPr lang="nl-BE" dirty="0" smtClean="0"/>
              <a:t>ommunity </a:t>
            </a:r>
            <a:r>
              <a:rPr lang="nl-BE" dirty="0" err="1" smtClean="0"/>
              <a:t>cloud</a:t>
            </a:r>
            <a:r>
              <a:rPr lang="nl-BE" dirty="0" smtClean="0"/>
              <a:t> </a:t>
            </a:r>
            <a:r>
              <a:rPr lang="nl-BE" dirty="0" err="1" smtClean="0"/>
              <a:t>solutions</a:t>
            </a:r>
            <a:endParaRPr lang="nl-BE" dirty="0" smtClean="0"/>
          </a:p>
          <a:p>
            <a:pPr lvl="1"/>
            <a:r>
              <a:rPr lang="nl-BE" dirty="0" err="1" smtClean="0"/>
              <a:t>can</a:t>
            </a:r>
            <a:r>
              <a:rPr lang="nl-BE" dirty="0" smtClean="0"/>
              <a:t> </a:t>
            </a:r>
            <a:r>
              <a:rPr lang="nl-BE" dirty="0" err="1" smtClean="0"/>
              <a:t>be</a:t>
            </a:r>
            <a:r>
              <a:rPr lang="nl-BE" dirty="0" smtClean="0"/>
              <a:t> open </a:t>
            </a:r>
            <a:r>
              <a:rPr lang="nl-BE" dirty="0" err="1" smtClean="0"/>
              <a:t>for</a:t>
            </a:r>
            <a:r>
              <a:rPr lang="nl-BE" dirty="0" smtClean="0"/>
              <a:t> </a:t>
            </a:r>
            <a:r>
              <a:rPr lang="nl-BE" dirty="0" err="1" smtClean="0"/>
              <a:t>integration</a:t>
            </a:r>
            <a:r>
              <a:rPr lang="nl-BE" dirty="0" smtClean="0"/>
              <a:t> </a:t>
            </a:r>
            <a:r>
              <a:rPr lang="nl-BE" dirty="0" err="1" smtClean="0"/>
              <a:t>with</a:t>
            </a:r>
            <a:r>
              <a:rPr lang="nl-BE" dirty="0" smtClean="0"/>
              <a:t> </a:t>
            </a:r>
            <a:r>
              <a:rPr lang="nl-BE" dirty="0" err="1" smtClean="0"/>
              <a:t>other</a:t>
            </a:r>
            <a:r>
              <a:rPr lang="nl-BE" dirty="0" smtClean="0"/>
              <a:t> services</a:t>
            </a:r>
          </a:p>
          <a:p>
            <a:pPr lvl="1"/>
            <a:r>
              <a:rPr lang="nl-BE" dirty="0" smtClean="0"/>
              <a:t>trust </a:t>
            </a:r>
            <a:r>
              <a:rPr lang="nl-BE" dirty="0" err="1" smtClean="0"/>
              <a:t>relationship</a:t>
            </a:r>
            <a:r>
              <a:rPr lang="nl-BE" dirty="0" smtClean="0"/>
              <a:t> / data </a:t>
            </a:r>
            <a:r>
              <a:rPr lang="nl-BE" dirty="0" err="1" smtClean="0"/>
              <a:t>protection</a:t>
            </a:r>
            <a:r>
              <a:rPr lang="nl-BE" dirty="0" smtClean="0"/>
              <a:t> (e.g. Vitalink)</a:t>
            </a:r>
          </a:p>
          <a:p>
            <a:endParaRPr lang="nl-BE" dirty="0" smtClean="0"/>
          </a:p>
          <a:p>
            <a:endParaRPr lang="fr-BE" dirty="0"/>
          </a:p>
        </p:txBody>
      </p:sp>
      <p:sp>
        <p:nvSpPr>
          <p:cNvPr id="2" name="Title 1"/>
          <p:cNvSpPr>
            <a:spLocks noGrp="1"/>
          </p:cNvSpPr>
          <p:nvPr>
            <p:ph type="title"/>
          </p:nvPr>
        </p:nvSpPr>
        <p:spPr/>
        <p:txBody>
          <a:bodyPr/>
          <a:lstStyle/>
          <a:p>
            <a:r>
              <a:rPr lang="nl-BE" smtClean="0"/>
              <a:t>Cloud advantages</a:t>
            </a:r>
            <a:endParaRPr lang="fr-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155</a:t>
            </a:fld>
            <a:r>
              <a:rPr lang="fr-BE" smtClean="0"/>
              <a:t> </a:t>
            </a:r>
            <a:endParaRPr lang="fr-BE" dirty="0"/>
          </a:p>
        </p:txBody>
      </p:sp>
    </p:spTree>
    <p:extLst>
      <p:ext uri="{BB962C8B-B14F-4D97-AF65-F5344CB8AC3E}">
        <p14:creationId xmlns:p14="http://schemas.microsoft.com/office/powerpoint/2010/main" val="30407831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a:spLocks noGrp="1"/>
          </p:cNvSpPr>
          <p:nvPr>
            <p:ph type="title"/>
          </p:nvPr>
        </p:nvSpPr>
        <p:spPr/>
        <p:txBody>
          <a:bodyPr/>
          <a:lstStyle/>
          <a:p>
            <a:r>
              <a:rPr lang="en-GB" noProof="0" dirty="0" smtClean="0"/>
              <a:t>PaaS in (G-)cloud - containers</a:t>
            </a:r>
            <a:endParaRPr lang="en-GB" noProof="0" dirty="0"/>
          </a:p>
        </p:txBody>
      </p:sp>
      <p:sp>
        <p:nvSpPr>
          <p:cNvPr id="12291" name="Content Placeholder 2"/>
          <p:cNvSpPr>
            <a:spLocks noGrp="1"/>
          </p:cNvSpPr>
          <p:nvPr>
            <p:ph type="body" sz="quarter" idx="4294967295"/>
          </p:nvPr>
        </p:nvSpPr>
        <p:spPr>
          <a:xfrm>
            <a:off x="527050" y="908720"/>
            <a:ext cx="11664950" cy="5472112"/>
          </a:xfrm>
        </p:spPr>
        <p:txBody>
          <a:bodyPr>
            <a:normAutofit/>
          </a:bodyPr>
          <a:lstStyle/>
          <a:p>
            <a:r>
              <a:rPr lang="en-GB" altLang="fr-FR" sz="2400" dirty="0"/>
              <a:t>i</a:t>
            </a:r>
            <a:r>
              <a:rPr lang="en-GB" altLang="fr-FR" sz="2400" dirty="0" smtClean="0"/>
              <a:t>ntroducing container technology</a:t>
            </a:r>
          </a:p>
          <a:p>
            <a:endParaRPr lang="en-GB" altLang="fr-FR" sz="2400" dirty="0" smtClean="0"/>
          </a:p>
          <a:p>
            <a:endParaRPr lang="en-GB" altLang="fr-FR" sz="2400" dirty="0" smtClean="0"/>
          </a:p>
          <a:p>
            <a:endParaRPr lang="en-GB" altLang="fr-FR" sz="2400" dirty="0" smtClean="0"/>
          </a:p>
          <a:p>
            <a:endParaRPr lang="en-GB" altLang="fr-FR" sz="2400" dirty="0" smtClean="0"/>
          </a:p>
          <a:p>
            <a:r>
              <a:rPr lang="en-GB" altLang="fr-FR" sz="2400" dirty="0"/>
              <a:t>t</a:t>
            </a:r>
            <a:r>
              <a:rPr lang="en-GB" altLang="fr-FR" sz="2400" dirty="0" smtClean="0"/>
              <a:t>ranslated into modern technology such as Platform-as-a-Service  </a:t>
            </a:r>
            <a:endParaRPr lang="en-GB" altLang="fr-FR" sz="2400" dirty="0"/>
          </a:p>
        </p:txBody>
      </p:sp>
      <p:sp>
        <p:nvSpPr>
          <p:cNvPr id="12294" name="AutoShape 14" descr="Image result for containe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endParaRPr lang="fr-BE" altLang="fr-FR" sz="1800"/>
          </a:p>
        </p:txBody>
      </p:sp>
      <p:grpSp>
        <p:nvGrpSpPr>
          <p:cNvPr id="3" name="Group 2"/>
          <p:cNvGrpSpPr>
            <a:grpSpLocks/>
          </p:cNvGrpSpPr>
          <p:nvPr/>
        </p:nvGrpSpPr>
        <p:grpSpPr bwMode="auto">
          <a:xfrm>
            <a:off x="2209801" y="1707257"/>
            <a:ext cx="1077913" cy="1258888"/>
            <a:chOff x="685800" y="2425700"/>
            <a:chExt cx="1077913" cy="1258888"/>
          </a:xfrm>
        </p:grpSpPr>
        <p:pic>
          <p:nvPicPr>
            <p:cNvPr id="12324" name="Picture 1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2425700"/>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25" name="TextBox 25"/>
            <p:cNvSpPr txBox="1">
              <a:spLocks noChangeArrowheads="1"/>
            </p:cNvSpPr>
            <p:nvPr/>
          </p:nvSpPr>
          <p:spPr bwMode="auto">
            <a:xfrm>
              <a:off x="685800" y="3254375"/>
              <a:ext cx="10318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Individuele</a:t>
              </a:r>
            </a:p>
            <a:p>
              <a:pPr algn="ctr" eaLnBrk="1" hangingPunct="1">
                <a:spcBef>
                  <a:spcPct val="0"/>
                </a:spcBef>
                <a:buClrTx/>
                <a:buSzTx/>
                <a:buFontTx/>
                <a:buNone/>
              </a:pPr>
              <a:r>
                <a:rPr lang="fr-BE" altLang="fr-FR" sz="1100">
                  <a:latin typeface="Arial Black" pitchFamily="34" charset="0"/>
                </a:rPr>
                <a:t>inhoud</a:t>
              </a:r>
            </a:p>
          </p:txBody>
        </p:sp>
      </p:grpSp>
      <p:grpSp>
        <p:nvGrpSpPr>
          <p:cNvPr id="11" name="Group 10"/>
          <p:cNvGrpSpPr>
            <a:grpSpLocks/>
          </p:cNvGrpSpPr>
          <p:nvPr/>
        </p:nvGrpSpPr>
        <p:grpSpPr bwMode="auto">
          <a:xfrm>
            <a:off x="3409951" y="1485007"/>
            <a:ext cx="3128963" cy="1379538"/>
            <a:chOff x="1885950" y="2203450"/>
            <a:chExt cx="3128963" cy="1379538"/>
          </a:xfrm>
        </p:grpSpPr>
        <p:grpSp>
          <p:nvGrpSpPr>
            <p:cNvPr id="12320" name="Group 4"/>
            <p:cNvGrpSpPr>
              <a:grpSpLocks/>
            </p:cNvGrpSpPr>
            <p:nvPr/>
          </p:nvGrpSpPr>
          <p:grpSpPr bwMode="auto">
            <a:xfrm>
              <a:off x="2800350" y="2203450"/>
              <a:ext cx="2214563" cy="1379538"/>
              <a:chOff x="2800350" y="2203450"/>
              <a:chExt cx="2214563" cy="1379538"/>
            </a:xfrm>
          </p:grpSpPr>
          <p:pic>
            <p:nvPicPr>
              <p:cNvPr id="12322" name="Picture 1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00350" y="220345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23" name="TextBox 33"/>
              <p:cNvSpPr txBox="1">
                <a:spLocks noChangeArrowheads="1"/>
              </p:cNvSpPr>
              <p:nvPr/>
            </p:nvSpPr>
            <p:spPr bwMode="auto">
              <a:xfrm>
                <a:off x="2935288" y="3321050"/>
                <a:ext cx="1952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Geïsoleerd opgeslagen</a:t>
                </a:r>
              </a:p>
            </p:txBody>
          </p:sp>
        </p:grpSp>
        <p:cxnSp>
          <p:nvCxnSpPr>
            <p:cNvPr id="28" name="Straight Arrow Connector 27"/>
            <p:cNvCxnSpPr/>
            <p:nvPr/>
          </p:nvCxnSpPr>
          <p:spPr>
            <a:xfrm>
              <a:off x="1885950" y="275748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6648451" y="1623120"/>
            <a:ext cx="3667125" cy="1250950"/>
            <a:chOff x="5124450" y="2341563"/>
            <a:chExt cx="3667125" cy="1250950"/>
          </a:xfrm>
        </p:grpSpPr>
        <p:grpSp>
          <p:nvGrpSpPr>
            <p:cNvPr id="12315" name="Group 5"/>
            <p:cNvGrpSpPr>
              <a:grpSpLocks/>
            </p:cNvGrpSpPr>
            <p:nvPr/>
          </p:nvGrpSpPr>
          <p:grpSpPr bwMode="auto">
            <a:xfrm>
              <a:off x="6015038" y="2341563"/>
              <a:ext cx="2776537" cy="1250950"/>
              <a:chOff x="6015038" y="2341563"/>
              <a:chExt cx="2776537" cy="1250950"/>
            </a:xfrm>
          </p:grpSpPr>
          <p:pic>
            <p:nvPicPr>
              <p:cNvPr id="12317" name="Picture 1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18" name="Picture 2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19" name="TextBox 36"/>
              <p:cNvSpPr txBox="1">
                <a:spLocks noChangeArrowheads="1"/>
              </p:cNvSpPr>
              <p:nvPr/>
            </p:nvSpPr>
            <p:spPr bwMode="auto">
              <a:xfrm>
                <a:off x="6345238" y="3330575"/>
                <a:ext cx="22971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En makkelijk verplaatsbaar</a:t>
                </a:r>
              </a:p>
            </p:txBody>
          </p:sp>
        </p:grpSp>
        <p:cxnSp>
          <p:nvCxnSpPr>
            <p:cNvPr id="40" name="Straight Arrow Connector 39"/>
            <p:cNvCxnSpPr/>
            <p:nvPr/>
          </p:nvCxnSpPr>
          <p:spPr>
            <a:xfrm>
              <a:off x="5124450" y="275272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pic>
        <p:nvPicPr>
          <p:cNvPr id="12308"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19701" y="3853210"/>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3" name="Group 12"/>
          <p:cNvGrpSpPr>
            <a:grpSpLocks/>
          </p:cNvGrpSpPr>
          <p:nvPr/>
        </p:nvGrpSpPr>
        <p:grpSpPr bwMode="auto">
          <a:xfrm>
            <a:off x="3419475" y="3837335"/>
            <a:ext cx="1671638" cy="2633662"/>
            <a:chOff x="1895475" y="4205288"/>
            <a:chExt cx="1671638" cy="2633662"/>
          </a:xfrm>
        </p:grpSpPr>
        <p:grpSp>
          <p:nvGrpSpPr>
            <p:cNvPr id="12309" name="Group 8"/>
            <p:cNvGrpSpPr>
              <a:grpSpLocks/>
            </p:cNvGrpSpPr>
            <p:nvPr/>
          </p:nvGrpSpPr>
          <p:grpSpPr bwMode="auto">
            <a:xfrm>
              <a:off x="2747963" y="4205288"/>
              <a:ext cx="819150" cy="2633662"/>
              <a:chOff x="2747963" y="4205288"/>
              <a:chExt cx="819150" cy="2633662"/>
            </a:xfrm>
          </p:grpSpPr>
          <p:pic>
            <p:nvPicPr>
              <p:cNvPr id="12311"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312"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313"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0" name="Straight Connector 29"/>
              <p:cNvCxnSpPr>
                <a:stCxn id="12313" idx="2"/>
                <a:endCxn id="12312"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a:off x="1895475" y="533876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54" name="Right Arrow 53"/>
          <p:cNvSpPr/>
          <p:nvPr/>
        </p:nvSpPr>
        <p:spPr>
          <a:xfrm flipH="1">
            <a:off x="8167702" y="4071025"/>
            <a:ext cx="2087562" cy="1728788"/>
          </a:xfrm>
          <a:prstGeom prst="rightArrow">
            <a:avLst/>
          </a:prstGeom>
          <a:solidFill>
            <a:srgbClr val="0082B8">
              <a:alpha val="70000"/>
            </a:srgb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t>Monitoring</a:t>
            </a:r>
          </a:p>
          <a:p>
            <a:pPr algn="ctr">
              <a:defRPr/>
            </a:pPr>
            <a:r>
              <a:rPr lang="fr-BE" sz="1600" dirty="0"/>
              <a:t>Security</a:t>
            </a:r>
            <a:endParaRPr lang="fr-BE" sz="1600" b="1" dirty="0"/>
          </a:p>
          <a:p>
            <a:pPr algn="ctr">
              <a:defRPr/>
            </a:pPr>
            <a:r>
              <a:rPr lang="fr-BE" sz="1600" dirty="0" err="1"/>
              <a:t>Logging</a:t>
            </a:r>
            <a:endParaRPr lang="fr-BE" sz="1600" dirty="0"/>
          </a:p>
        </p:txBody>
      </p:sp>
      <p:grpSp>
        <p:nvGrpSpPr>
          <p:cNvPr id="14" name="Group 13"/>
          <p:cNvGrpSpPr>
            <a:grpSpLocks/>
          </p:cNvGrpSpPr>
          <p:nvPr/>
        </p:nvGrpSpPr>
        <p:grpSpPr bwMode="auto">
          <a:xfrm>
            <a:off x="5775326" y="3837336"/>
            <a:ext cx="1916113" cy="2625725"/>
            <a:chOff x="4251325" y="4205288"/>
            <a:chExt cx="1916113" cy="2625725"/>
          </a:xfrm>
        </p:grpSpPr>
        <p:pic>
          <p:nvPicPr>
            <p:cNvPr id="12307" name="Picture 54"/>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318000" y="4929188"/>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4251325" y="4205288"/>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grpSp>
      <p:grpSp>
        <p:nvGrpSpPr>
          <p:cNvPr id="8" name="Group 7"/>
          <p:cNvGrpSpPr>
            <a:grpSpLocks/>
          </p:cNvGrpSpPr>
          <p:nvPr/>
        </p:nvGrpSpPr>
        <p:grpSpPr bwMode="auto">
          <a:xfrm>
            <a:off x="1935164" y="3645248"/>
            <a:ext cx="1524745" cy="2679699"/>
            <a:chOff x="411163" y="4012748"/>
            <a:chExt cx="1524208" cy="2679694"/>
          </a:xfrm>
        </p:grpSpPr>
        <p:pic>
          <p:nvPicPr>
            <p:cNvPr id="12303" name="Picture 21"/>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11163" y="4012748"/>
              <a:ext cx="1141866" cy="1141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4" name="Picture 2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23718" y="6178776"/>
              <a:ext cx="477951" cy="477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5" name="Picture 2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60375" y="5358833"/>
              <a:ext cx="92075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06" name="TextBox 25"/>
            <p:cNvSpPr txBox="1">
              <a:spLocks noChangeArrowheads="1"/>
            </p:cNvSpPr>
            <p:nvPr/>
          </p:nvSpPr>
          <p:spPr bwMode="auto">
            <a:xfrm>
              <a:off x="1170687" y="6261556"/>
              <a:ext cx="764684" cy="4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a:latin typeface="Arial Black" pitchFamily="34" charset="0"/>
                </a:rPr>
                <a:t>Coming</a:t>
              </a:r>
              <a:endParaRPr lang="fr-BE" altLang="fr-FR" sz="1100" dirty="0">
                <a:latin typeface="Arial Black" pitchFamily="34" charset="0"/>
              </a:endParaRPr>
            </a:p>
            <a:p>
              <a:pPr algn="ctr" eaLnBrk="1" hangingPunct="1">
                <a:spcBef>
                  <a:spcPct val="0"/>
                </a:spcBef>
                <a:buClrTx/>
                <a:buSzTx/>
                <a:buFontTx/>
                <a:buNone/>
              </a:pPr>
              <a:r>
                <a:rPr lang="fr-BE" altLang="fr-FR" sz="1100" dirty="0" err="1">
                  <a:latin typeface="Arial Black" pitchFamily="34" charset="0"/>
                </a:rPr>
                <a:t>soon</a:t>
              </a:r>
              <a:endParaRPr lang="fr-BE" altLang="fr-FR" sz="1100" dirty="0">
                <a:latin typeface="Arial Black" pitchFamily="34" charset="0"/>
              </a:endParaRPr>
            </a:p>
          </p:txBody>
        </p:sp>
      </p:grpSp>
      <p:sp>
        <p:nvSpPr>
          <p:cNvPr id="2" name="TextBox 1"/>
          <p:cNvSpPr txBox="1"/>
          <p:nvPr/>
        </p:nvSpPr>
        <p:spPr>
          <a:xfrm>
            <a:off x="2119590" y="2566289"/>
            <a:ext cx="1312115" cy="430887"/>
          </a:xfrm>
          <a:prstGeom prst="rect">
            <a:avLst/>
          </a:prstGeom>
          <a:solidFill>
            <a:schemeClr val="bg1"/>
          </a:solidFill>
        </p:spPr>
        <p:txBody>
          <a:bodyPr wrap="square" rtlCol="0">
            <a:spAutoFit/>
          </a:bodyPr>
          <a:lstStyle/>
          <a:p>
            <a:pPr algn="ctr"/>
            <a:r>
              <a:rPr lang="fr-BE" sz="1100" b="1" dirty="0" err="1">
                <a:latin typeface="Arial Black" panose="020B0A04020102020204" pitchFamily="34" charset="0"/>
              </a:rPr>
              <a:t>Individual</a:t>
            </a:r>
            <a:r>
              <a:rPr lang="fr-BE" sz="1100" b="1" dirty="0">
                <a:latin typeface="Arial Black" panose="020B0A04020102020204" pitchFamily="34" charset="0"/>
              </a:rPr>
              <a:t> content</a:t>
            </a:r>
            <a:endParaRPr lang="en-GB" sz="1200" b="1" dirty="0">
              <a:latin typeface="Arial Black" panose="020B0A04020102020204" pitchFamily="34" charset="0"/>
            </a:endParaRPr>
          </a:p>
        </p:txBody>
      </p:sp>
      <p:sp>
        <p:nvSpPr>
          <p:cNvPr id="39" name="TextBox 38"/>
          <p:cNvSpPr txBox="1"/>
          <p:nvPr/>
        </p:nvSpPr>
        <p:spPr>
          <a:xfrm>
            <a:off x="4373316" y="2591549"/>
            <a:ext cx="2154733" cy="261610"/>
          </a:xfrm>
          <a:prstGeom prst="rect">
            <a:avLst/>
          </a:prstGeom>
          <a:solidFill>
            <a:schemeClr val="bg1"/>
          </a:solidFill>
        </p:spPr>
        <p:txBody>
          <a:bodyPr wrap="square" rtlCol="0">
            <a:spAutoFit/>
          </a:bodyPr>
          <a:lstStyle/>
          <a:p>
            <a:pPr algn="ctr"/>
            <a:r>
              <a:rPr lang="fr-BE" sz="1100" b="1" dirty="0" err="1">
                <a:latin typeface="Arial Black" panose="020B0A04020102020204" pitchFamily="34" charset="0"/>
              </a:rPr>
              <a:t>Isolated</a:t>
            </a:r>
            <a:r>
              <a:rPr lang="fr-BE" sz="1100" b="1" dirty="0">
                <a:latin typeface="Arial Black" panose="020B0A04020102020204" pitchFamily="34" charset="0"/>
              </a:rPr>
              <a:t> </a:t>
            </a:r>
            <a:r>
              <a:rPr lang="fr-BE" sz="1100" b="1" dirty="0" err="1">
                <a:latin typeface="Arial Black" panose="020B0A04020102020204" pitchFamily="34" charset="0"/>
              </a:rPr>
              <a:t>storage</a:t>
            </a:r>
            <a:endParaRPr lang="en-GB" sz="1200" b="1" dirty="0">
              <a:latin typeface="Arial Black" panose="020B0A04020102020204" pitchFamily="34" charset="0"/>
            </a:endParaRPr>
          </a:p>
        </p:txBody>
      </p:sp>
      <p:sp>
        <p:nvSpPr>
          <p:cNvPr id="41" name="TextBox 40"/>
          <p:cNvSpPr txBox="1"/>
          <p:nvPr/>
        </p:nvSpPr>
        <p:spPr>
          <a:xfrm>
            <a:off x="7366102" y="2565127"/>
            <a:ext cx="3031923" cy="261610"/>
          </a:xfrm>
          <a:prstGeom prst="rect">
            <a:avLst/>
          </a:prstGeom>
          <a:solidFill>
            <a:schemeClr val="bg1"/>
          </a:solidFill>
        </p:spPr>
        <p:txBody>
          <a:bodyPr wrap="square" rtlCol="0">
            <a:spAutoFit/>
          </a:bodyPr>
          <a:lstStyle/>
          <a:p>
            <a:pPr algn="ctr"/>
            <a:r>
              <a:rPr lang="fr-BE" sz="1100" b="1" dirty="0" err="1">
                <a:latin typeface="Arial Black" panose="020B0A04020102020204" pitchFamily="34" charset="0"/>
              </a:rPr>
              <a:t>Easy</a:t>
            </a:r>
            <a:r>
              <a:rPr lang="fr-BE" sz="1100" b="1" dirty="0">
                <a:latin typeface="Arial Black" panose="020B0A04020102020204" pitchFamily="34" charset="0"/>
              </a:rPr>
              <a:t> to move </a:t>
            </a:r>
            <a:r>
              <a:rPr lang="fr-BE" sz="1100" b="1" dirty="0" err="1">
                <a:latin typeface="Arial Black" panose="020B0A04020102020204" pitchFamily="34" charset="0"/>
              </a:rPr>
              <a:t>around</a:t>
            </a:r>
            <a:endParaRPr lang="en-GB" sz="1200" b="1" dirty="0">
              <a:latin typeface="Arial Black" panose="020B0A04020102020204" pitchFamily="34" charset="0"/>
            </a:endParaRPr>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156</a:t>
            </a:fld>
            <a:r>
              <a:rPr lang="fr-BE" smtClean="0"/>
              <a:t> </a:t>
            </a:r>
            <a:endParaRPr lang="fr-BE" dirty="0"/>
          </a:p>
        </p:txBody>
      </p:sp>
    </p:spTree>
    <p:extLst>
      <p:ext uri="{BB962C8B-B14F-4D97-AF65-F5344CB8AC3E}">
        <p14:creationId xmlns:p14="http://schemas.microsoft.com/office/powerpoint/2010/main" val="128819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2308"/>
                                        </p:tgtEl>
                                        <p:attrNameLst>
                                          <p:attrName>style.visibility</p:attrName>
                                        </p:attrNameLst>
                                      </p:cBhvr>
                                      <p:to>
                                        <p:strVal val="visible"/>
                                      </p:to>
                                    </p:set>
                                    <p:animEffect transition="in" filter="wipe(left)">
                                      <p:cBhvr>
                                        <p:cTn id="32" dur="500"/>
                                        <p:tgtEl>
                                          <p:spTgt spid="1230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left)">
                                      <p:cBhvr>
                                        <p:cTn id="4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2018082" y="1772816"/>
            <a:ext cx="3238096" cy="4513262"/>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 name="Title 1"/>
          <p:cNvSpPr>
            <a:spLocks noGrp="1"/>
          </p:cNvSpPr>
          <p:nvPr>
            <p:ph type="title"/>
          </p:nvPr>
        </p:nvSpPr>
        <p:spPr/>
        <p:txBody>
          <a:bodyPr/>
          <a:lstStyle/>
          <a:p>
            <a:r>
              <a:rPr lang="en-GB" noProof="0" smtClean="0"/>
              <a:t>New ways of cooperation</a:t>
            </a:r>
            <a:endParaRPr lang="en-GB" noProof="0" dirty="0"/>
          </a:p>
        </p:txBody>
      </p:sp>
      <p:sp>
        <p:nvSpPr>
          <p:cNvPr id="5" name="Rectangle 4"/>
          <p:cNvSpPr/>
          <p:nvPr/>
        </p:nvSpPr>
        <p:spPr>
          <a:xfrm>
            <a:off x="7302749" y="1793453"/>
            <a:ext cx="3000375" cy="4514850"/>
          </a:xfrm>
          <a:prstGeom prst="rect">
            <a:avLst/>
          </a:prstGeom>
          <a:solidFill>
            <a:srgbClr val="69755D">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p>
        </p:txBody>
      </p:sp>
      <p:sp>
        <p:nvSpPr>
          <p:cNvPr id="6" name="TextBox 52"/>
          <p:cNvSpPr txBox="1">
            <a:spLocks noChangeArrowheads="1"/>
          </p:cNvSpPr>
          <p:nvPr/>
        </p:nvSpPr>
        <p:spPr bwMode="auto">
          <a:xfrm>
            <a:off x="7744074" y="1871241"/>
            <a:ext cx="2227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err="1"/>
              <a:t>Other</a:t>
            </a:r>
            <a:r>
              <a:rPr lang="fr-BE" altLang="fr-FR" dirty="0"/>
              <a:t> </a:t>
            </a:r>
            <a:r>
              <a:rPr lang="fr-BE" altLang="fr-FR" dirty="0" err="1"/>
              <a:t>sectors</a:t>
            </a:r>
            <a:endParaRPr lang="fr-BE" altLang="fr-FR" dirty="0"/>
          </a:p>
        </p:txBody>
      </p:sp>
      <p:grpSp>
        <p:nvGrpSpPr>
          <p:cNvPr id="44" name="Group 43"/>
          <p:cNvGrpSpPr/>
          <p:nvPr/>
        </p:nvGrpSpPr>
        <p:grpSpPr>
          <a:xfrm>
            <a:off x="1919537" y="3668292"/>
            <a:ext cx="8328025" cy="669925"/>
            <a:chOff x="466956" y="4189411"/>
            <a:chExt cx="8328025" cy="669925"/>
          </a:xfrm>
        </p:grpSpPr>
        <p:sp>
          <p:nvSpPr>
            <p:cNvPr id="8" name="Rectangle 7"/>
            <p:cNvSpPr/>
            <p:nvPr/>
          </p:nvSpPr>
          <p:spPr bwMode="auto">
            <a:xfrm>
              <a:off x="466956" y="4189411"/>
              <a:ext cx="8328025" cy="669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9"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1955522" y="3248561"/>
              <a:ext cx="497821" cy="260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5998"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94998"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12611" y="3011066"/>
            <a:ext cx="812800" cy="723900"/>
          </a:xfrm>
          <a:prstGeom prst="rect">
            <a:avLst/>
          </a:prstGeom>
          <a:solidFill>
            <a:srgbClr val="FF0000"/>
          </a:solidFill>
          <a:ln w="9525">
            <a:solidFill>
              <a:schemeClr val="tx1"/>
            </a:solidFill>
            <a:miter lim="800000"/>
            <a:headEnd/>
            <a:tailEnd/>
          </a:ln>
        </p:spPr>
      </p:pic>
      <p:pic>
        <p:nvPicPr>
          <p:cNvPr id="1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77361"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4"/>
          <p:cNvSpPr txBox="1">
            <a:spLocks noChangeArrowheads="1"/>
          </p:cNvSpPr>
          <p:nvPr/>
        </p:nvSpPr>
        <p:spPr bwMode="auto">
          <a:xfrm>
            <a:off x="7408608" y="2481635"/>
            <a:ext cx="7280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1</a:t>
            </a:r>
          </a:p>
        </p:txBody>
      </p:sp>
      <p:grpSp>
        <p:nvGrpSpPr>
          <p:cNvPr id="43" name="Group 42"/>
          <p:cNvGrpSpPr/>
          <p:nvPr/>
        </p:nvGrpSpPr>
        <p:grpSpPr>
          <a:xfrm>
            <a:off x="1919537" y="4704929"/>
            <a:ext cx="8328025" cy="676275"/>
            <a:chOff x="466956" y="5226048"/>
            <a:chExt cx="8328025" cy="676275"/>
          </a:xfrm>
        </p:grpSpPr>
        <p:sp>
          <p:nvSpPr>
            <p:cNvPr id="18" name="Rectangle 17"/>
            <p:cNvSpPr/>
            <p:nvPr/>
          </p:nvSpPr>
          <p:spPr bwMode="auto">
            <a:xfrm>
              <a:off x="466956" y="5226048"/>
              <a:ext cx="8328025" cy="6762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19" name="Picture 5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11760" y="5251385"/>
              <a:ext cx="1155658" cy="6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36211"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30"/>
          <p:cNvSpPr txBox="1">
            <a:spLocks noChangeArrowheads="1"/>
          </p:cNvSpPr>
          <p:nvPr/>
        </p:nvSpPr>
        <p:spPr bwMode="auto">
          <a:xfrm>
            <a:off x="8336502" y="2481635"/>
            <a:ext cx="7280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2</a:t>
            </a:r>
          </a:p>
        </p:txBody>
      </p:sp>
      <p:pic>
        <p:nvPicPr>
          <p:cNvPr id="2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37923"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Box 32"/>
          <p:cNvSpPr txBox="1">
            <a:spLocks noChangeArrowheads="1"/>
          </p:cNvSpPr>
          <p:nvPr/>
        </p:nvSpPr>
        <p:spPr bwMode="auto">
          <a:xfrm>
            <a:off x="9328589" y="2481635"/>
            <a:ext cx="7489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N</a:t>
            </a:r>
          </a:p>
        </p:txBody>
      </p:sp>
      <p:sp>
        <p:nvSpPr>
          <p:cNvPr id="24" name="Flowchart: Magnetic Disk 23"/>
          <p:cNvSpPr/>
          <p:nvPr/>
        </p:nvSpPr>
        <p:spPr>
          <a:xfrm>
            <a:off x="2194886" y="436202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5" name="Flowchart: Magnetic Disk 24"/>
          <p:cNvSpPr/>
          <p:nvPr/>
        </p:nvSpPr>
        <p:spPr>
          <a:xfrm>
            <a:off x="3218823" y="436202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6" name="Flowchart: Magnetic Disk 25"/>
          <p:cNvSpPr/>
          <p:nvPr/>
        </p:nvSpPr>
        <p:spPr>
          <a:xfrm>
            <a:off x="7444036" y="556217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7" name="Flowchart: Magnetic Disk 26"/>
          <p:cNvSpPr/>
          <p:nvPr/>
        </p:nvSpPr>
        <p:spPr>
          <a:xfrm>
            <a:off x="8391773" y="556217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8" name="Flowchart: Magnetic Disk 27"/>
          <p:cNvSpPr/>
          <p:nvPr/>
        </p:nvSpPr>
        <p:spPr>
          <a:xfrm>
            <a:off x="9390311" y="556217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cxnSp>
        <p:nvCxnSpPr>
          <p:cNvPr id="29" name="Straight Arrow Connector 28"/>
          <p:cNvCxnSpPr/>
          <p:nvPr/>
        </p:nvCxnSpPr>
        <p:spPr>
          <a:xfrm>
            <a:off x="3501398" y="2255416"/>
            <a:ext cx="0" cy="1635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0" name="TextBox 50"/>
          <p:cNvSpPr txBox="1">
            <a:spLocks noChangeArrowheads="1"/>
          </p:cNvSpPr>
          <p:nvPr/>
        </p:nvSpPr>
        <p:spPr bwMode="auto">
          <a:xfrm>
            <a:off x="2579061" y="1849016"/>
            <a:ext cx="2227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400" b="1">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sz="1600" b="0" dirty="0" err="1"/>
              <a:t>Government</a:t>
            </a:r>
            <a:r>
              <a:rPr lang="fr-BE" altLang="fr-FR" sz="1600" b="0" dirty="0"/>
              <a:t> </a:t>
            </a:r>
            <a:r>
              <a:rPr lang="fr-BE" altLang="fr-FR" sz="1600" b="0" dirty="0" err="1"/>
              <a:t>ecosystem</a:t>
            </a:r>
            <a:endParaRPr lang="fr-BE" altLang="fr-FR" sz="1600" b="0" dirty="0"/>
          </a:p>
        </p:txBody>
      </p:sp>
      <p:cxnSp>
        <p:nvCxnSpPr>
          <p:cNvPr id="31" name="Straight Connector 30"/>
          <p:cNvCxnSpPr/>
          <p:nvPr/>
        </p:nvCxnSpPr>
        <p:spPr>
          <a:xfrm>
            <a:off x="3963361" y="3361903"/>
            <a:ext cx="2794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8172703" y="4573394"/>
            <a:ext cx="1086983" cy="946027"/>
            <a:chOff x="6720122" y="5094513"/>
            <a:chExt cx="1086983" cy="946027"/>
          </a:xfrm>
        </p:grpSpPr>
        <p:pic>
          <p:nvPicPr>
            <p:cNvPr id="33" name="Picture 32" descr="http://icons.iconarchive.com/icons/custom-icon-design/pretty-office-12/512/cloud-icon.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20122" y="5094513"/>
              <a:ext cx="1086983" cy="9460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ttp://icons.iconarchive.com/icons/custom-icon-design/pretty-office-12/512/cloud-icon.png"/>
            <p:cNvPicPr>
              <a:picLocks noChangeAspect="1" noChangeArrowheads="1"/>
            </p:cNvPicPr>
            <p:nvPr/>
          </p:nvPicPr>
          <p:blipFill>
            <a:blip r:embed="rId6" cstate="email">
              <a:lum bright="70000" contrast="-70000"/>
              <a:extLst>
                <a:ext uri="{28A0092B-C50C-407E-A947-70E740481C1C}">
                  <a14:useLocalDpi xmlns:a14="http://schemas.microsoft.com/office/drawing/2010/main"/>
                </a:ext>
              </a:extLst>
            </a:blip>
            <a:srcRect/>
            <a:stretch>
              <a:fillRect/>
            </a:stretch>
          </p:blipFill>
          <p:spPr bwMode="auto">
            <a:xfrm>
              <a:off x="7006244" y="5352866"/>
              <a:ext cx="664791" cy="578583"/>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sp>
        <p:nvSpPr>
          <p:cNvPr id="35" name="TextBox 14"/>
          <p:cNvSpPr txBox="1">
            <a:spLocks noChangeArrowheads="1"/>
          </p:cNvSpPr>
          <p:nvPr/>
        </p:nvSpPr>
        <p:spPr bwMode="auto">
          <a:xfrm>
            <a:off x="4103062" y="2546873"/>
            <a:ext cx="103369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Application</a:t>
            </a:r>
          </a:p>
          <a:p>
            <a:r>
              <a:rPr lang="nl-BE" altLang="fr-FR" dirty="0"/>
              <a:t>N</a:t>
            </a:r>
            <a:endParaRPr lang="fr-BE" altLang="fr-FR" dirty="0"/>
          </a:p>
        </p:txBody>
      </p:sp>
      <p:sp>
        <p:nvSpPr>
          <p:cNvPr id="36" name="TextBox 14"/>
          <p:cNvSpPr txBox="1">
            <a:spLocks noChangeArrowheads="1"/>
          </p:cNvSpPr>
          <p:nvPr/>
        </p:nvSpPr>
        <p:spPr bwMode="auto">
          <a:xfrm>
            <a:off x="2119798" y="2546873"/>
            <a:ext cx="9979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400" b="1">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sz="1300" b="0" dirty="0"/>
              <a:t>Application</a:t>
            </a:r>
          </a:p>
          <a:p>
            <a:r>
              <a:rPr lang="fr-BE" altLang="fr-FR" sz="1300" b="0" dirty="0"/>
              <a:t>1</a:t>
            </a:r>
          </a:p>
        </p:txBody>
      </p:sp>
      <p:sp>
        <p:nvSpPr>
          <p:cNvPr id="37" name="TextBox 14"/>
          <p:cNvSpPr txBox="1">
            <a:spLocks noChangeArrowheads="1"/>
          </p:cNvSpPr>
          <p:nvPr/>
        </p:nvSpPr>
        <p:spPr bwMode="auto">
          <a:xfrm>
            <a:off x="3083451" y="2546873"/>
            <a:ext cx="9481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Application</a:t>
            </a:r>
          </a:p>
          <a:p>
            <a:r>
              <a:rPr lang="nl-BE" altLang="fr-FR" dirty="0"/>
              <a:t>2</a:t>
            </a:r>
            <a:endParaRPr lang="fr-BE" altLang="fr-FR" dirty="0"/>
          </a:p>
        </p:txBody>
      </p:sp>
      <p:sp>
        <p:nvSpPr>
          <p:cNvPr id="39" name="Left-Right Arrow 38"/>
          <p:cNvSpPr/>
          <p:nvPr/>
        </p:nvSpPr>
        <p:spPr>
          <a:xfrm>
            <a:off x="5236193" y="4605929"/>
            <a:ext cx="2175540" cy="1110263"/>
          </a:xfrm>
          <a:prstGeom prst="leftRightArrow">
            <a:avLst>
              <a:gd name="adj1" fmla="val 47574"/>
              <a:gd name="adj2" fmla="val 39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a:t>Technological</a:t>
            </a:r>
            <a:r>
              <a:rPr lang="nl-BE" sz="1600" dirty="0"/>
              <a:t> </a:t>
            </a:r>
            <a:r>
              <a:rPr lang="nl-BE" sz="1600" dirty="0" err="1"/>
              <a:t>cooperation</a:t>
            </a:r>
            <a:endParaRPr lang="fr-BE" sz="1600" dirty="0"/>
          </a:p>
        </p:txBody>
      </p:sp>
      <p:sp>
        <p:nvSpPr>
          <p:cNvPr id="40" name="Left-Right Arrow 39"/>
          <p:cNvSpPr/>
          <p:nvPr/>
        </p:nvSpPr>
        <p:spPr>
          <a:xfrm>
            <a:off x="5236193" y="3361904"/>
            <a:ext cx="2175540" cy="1110263"/>
          </a:xfrm>
          <a:prstGeom prst="leftRightArrow">
            <a:avLst>
              <a:gd name="adj1" fmla="val 47574"/>
              <a:gd name="adj2" fmla="val 3908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sz="1600" dirty="0"/>
              <a:t>Platform</a:t>
            </a:r>
            <a:br>
              <a:rPr lang="nl-BE" sz="1600" dirty="0"/>
            </a:br>
            <a:r>
              <a:rPr lang="nl-BE" sz="1600" dirty="0"/>
              <a:t>cooperation</a:t>
            </a:r>
            <a:endParaRPr lang="fr-BE" sz="1600" dirty="0"/>
          </a:p>
        </p:txBody>
      </p:sp>
      <p:sp>
        <p:nvSpPr>
          <p:cNvPr id="41" name="Left-Right Arrow 40"/>
          <p:cNvSpPr/>
          <p:nvPr/>
        </p:nvSpPr>
        <p:spPr>
          <a:xfrm>
            <a:off x="5232492" y="2115793"/>
            <a:ext cx="2175540" cy="1110263"/>
          </a:xfrm>
          <a:prstGeom prst="leftRightArrow">
            <a:avLst>
              <a:gd name="adj1" fmla="val 47574"/>
              <a:gd name="adj2" fmla="val 3908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600" dirty="0" err="1"/>
              <a:t>Components</a:t>
            </a:r>
            <a:r>
              <a:rPr lang="nl-BE" sz="1600" dirty="0"/>
              <a:t> </a:t>
            </a:r>
            <a:br>
              <a:rPr lang="nl-BE" sz="1600" dirty="0"/>
            </a:br>
            <a:r>
              <a:rPr lang="nl-BE" sz="1600" dirty="0" err="1"/>
              <a:t>parts</a:t>
            </a:r>
            <a:endParaRPr lang="fr-BE" sz="160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157</a:t>
            </a:fld>
            <a:r>
              <a:rPr lang="fr-BE" smtClean="0"/>
              <a:t> </a:t>
            </a:r>
            <a:endParaRPr lang="fr-BE" dirty="0"/>
          </a:p>
        </p:txBody>
      </p:sp>
    </p:spTree>
    <p:extLst>
      <p:ext uri="{BB962C8B-B14F-4D97-AF65-F5344CB8AC3E}">
        <p14:creationId xmlns:p14="http://schemas.microsoft.com/office/powerpoint/2010/main" val="3056920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p:txBody>
          <a:bodyPr/>
          <a:lstStyle/>
          <a:p>
            <a:r>
              <a:rPr lang="en-GB" dirty="0"/>
              <a:t>l</a:t>
            </a:r>
            <a:r>
              <a:rPr lang="en-GB" dirty="0" smtClean="0"/>
              <a:t>ongitudinal </a:t>
            </a:r>
            <a:r>
              <a:rPr lang="en-GB" dirty="0"/>
              <a:t>confidentiality of personal data</a:t>
            </a:r>
          </a:p>
          <a:p>
            <a:pPr lvl="1"/>
            <a:r>
              <a:rPr lang="en-GB" dirty="0"/>
              <a:t>need for comprehensive longitudinal encryption of personal data</a:t>
            </a:r>
          </a:p>
          <a:p>
            <a:pPr lvl="1"/>
            <a:r>
              <a:rPr lang="en-GB" dirty="0"/>
              <a:t>in motion, at rest and in use</a:t>
            </a:r>
          </a:p>
          <a:p>
            <a:endParaRPr lang="en-GB" dirty="0" smtClean="0"/>
          </a:p>
          <a:p>
            <a:r>
              <a:rPr lang="en-GB" dirty="0"/>
              <a:t>p</a:t>
            </a:r>
            <a:r>
              <a:rPr lang="en-GB" dirty="0" smtClean="0"/>
              <a:t>erformant </a:t>
            </a:r>
            <a:r>
              <a:rPr lang="en-GB" dirty="0"/>
              <a:t>continuous availability of </a:t>
            </a:r>
            <a:r>
              <a:rPr lang="en-GB" dirty="0" smtClean="0"/>
              <a:t>applications </a:t>
            </a:r>
            <a:r>
              <a:rPr lang="en-GB" dirty="0"/>
              <a:t>and data</a:t>
            </a:r>
          </a:p>
          <a:p>
            <a:endParaRPr lang="en-GB" dirty="0" smtClean="0"/>
          </a:p>
          <a:p>
            <a:r>
              <a:rPr lang="en-GB" dirty="0"/>
              <a:t>e</a:t>
            </a:r>
            <a:r>
              <a:rPr lang="en-GB" dirty="0" smtClean="0"/>
              <a:t>asy </a:t>
            </a:r>
            <a:r>
              <a:rPr lang="en-GB" dirty="0"/>
              <a:t>migration of applications and data</a:t>
            </a:r>
          </a:p>
          <a:p>
            <a:endParaRPr lang="en-GB" dirty="0" smtClean="0"/>
          </a:p>
          <a:p>
            <a:r>
              <a:rPr lang="en-GB" dirty="0"/>
              <a:t>c</a:t>
            </a:r>
            <a:r>
              <a:rPr lang="en-GB" dirty="0" smtClean="0"/>
              <a:t>ompliance </a:t>
            </a:r>
            <a:r>
              <a:rPr lang="en-GB" dirty="0"/>
              <a:t>with GDPR / </a:t>
            </a:r>
            <a:r>
              <a:rPr lang="en-GB" dirty="0" err="1"/>
              <a:t>Schrems</a:t>
            </a:r>
            <a:r>
              <a:rPr lang="en-GB" dirty="0"/>
              <a:t> II</a:t>
            </a:r>
          </a:p>
          <a:p>
            <a:endParaRPr lang="nl-BE" dirty="0"/>
          </a:p>
        </p:txBody>
      </p:sp>
      <p:sp>
        <p:nvSpPr>
          <p:cNvPr id="2" name="Titel 1"/>
          <p:cNvSpPr>
            <a:spLocks noGrp="1"/>
          </p:cNvSpPr>
          <p:nvPr>
            <p:ph type="title"/>
          </p:nvPr>
        </p:nvSpPr>
        <p:spPr/>
        <p:txBody>
          <a:bodyPr/>
          <a:lstStyle/>
          <a:p>
            <a:r>
              <a:rPr lang="en-GB" noProof="0" dirty="0" smtClean="0"/>
              <a:t>Public cloud - main issues</a:t>
            </a:r>
            <a:endParaRPr lang="en-GB" noProof="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158</a:t>
            </a:fld>
            <a:r>
              <a:rPr lang="fr-BE" smtClean="0"/>
              <a:t> </a:t>
            </a:r>
            <a:endParaRPr lang="fr-BE" dirty="0"/>
          </a:p>
        </p:txBody>
      </p:sp>
    </p:spTree>
    <p:extLst>
      <p:ext uri="{BB962C8B-B14F-4D97-AF65-F5344CB8AC3E}">
        <p14:creationId xmlns:p14="http://schemas.microsoft.com/office/powerpoint/2010/main" val="156647852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normAutofit/>
          </a:bodyPr>
          <a:lstStyle/>
          <a:p>
            <a:r>
              <a:rPr lang="en-GB" dirty="0"/>
              <a:t>n</a:t>
            </a:r>
            <a:r>
              <a:rPr lang="en-GB" dirty="0" smtClean="0"/>
              <a:t>eed </a:t>
            </a:r>
            <a:r>
              <a:rPr lang="en-GB" dirty="0"/>
              <a:t>for overall government positioning</a:t>
            </a:r>
          </a:p>
          <a:p>
            <a:pPr lvl="1"/>
            <a:r>
              <a:rPr lang="en-GB" dirty="0" err="1"/>
              <a:t>eGov</a:t>
            </a:r>
            <a:r>
              <a:rPr lang="en-GB" dirty="0"/>
              <a:t> public cloud policy</a:t>
            </a:r>
          </a:p>
          <a:p>
            <a:pPr lvl="1"/>
            <a:r>
              <a:rPr lang="en-GB" dirty="0"/>
              <a:t>based on information classification</a:t>
            </a:r>
          </a:p>
          <a:p>
            <a:pPr lvl="1"/>
            <a:r>
              <a:rPr lang="en-GB" dirty="0"/>
              <a:t>appropriate organizational, technical &amp; contractual measures</a:t>
            </a:r>
          </a:p>
          <a:p>
            <a:pPr lvl="1"/>
            <a:r>
              <a:rPr lang="en-GB" dirty="0"/>
              <a:t>hybrid </a:t>
            </a:r>
            <a:r>
              <a:rPr lang="en-GB" dirty="0" smtClean="0"/>
              <a:t>approach</a:t>
            </a:r>
          </a:p>
          <a:p>
            <a:pPr lvl="2"/>
            <a:r>
              <a:rPr lang="en-GB" dirty="0"/>
              <a:t>p</a:t>
            </a:r>
            <a:r>
              <a:rPr lang="fr-BE" dirty="0" smtClean="0"/>
              <a:t>ure </a:t>
            </a:r>
            <a:r>
              <a:rPr lang="fr-BE" dirty="0"/>
              <a:t>public cloud not </a:t>
            </a:r>
            <a:r>
              <a:rPr lang="fr-BE" dirty="0" err="1"/>
              <a:t>suited</a:t>
            </a:r>
            <a:r>
              <a:rPr lang="fr-BE" dirty="0"/>
              <a:t> for sensitive use </a:t>
            </a:r>
            <a:r>
              <a:rPr lang="fr-BE" dirty="0" smtClean="0"/>
              <a:t>cases</a:t>
            </a:r>
          </a:p>
          <a:p>
            <a:pPr lvl="2"/>
            <a:r>
              <a:rPr lang="fr-BE" dirty="0" err="1"/>
              <a:t>s</a:t>
            </a:r>
            <a:r>
              <a:rPr lang="fr-BE" dirty="0" err="1" smtClean="0"/>
              <a:t>ecure</a:t>
            </a:r>
            <a:r>
              <a:rPr lang="fr-BE" dirty="0" smtClean="0"/>
              <a:t> </a:t>
            </a:r>
            <a:r>
              <a:rPr lang="fr-BE" dirty="0" err="1"/>
              <a:t>private</a:t>
            </a:r>
            <a:r>
              <a:rPr lang="fr-BE" dirty="0"/>
              <a:t> cloud on-</a:t>
            </a:r>
            <a:r>
              <a:rPr lang="fr-BE" dirty="0" err="1"/>
              <a:t>premise</a:t>
            </a:r>
            <a:r>
              <a:rPr lang="fr-BE" dirty="0"/>
              <a:t> for secret and top </a:t>
            </a:r>
            <a:r>
              <a:rPr lang="fr-BE" dirty="0" smtClean="0"/>
              <a:t>secret</a:t>
            </a:r>
          </a:p>
          <a:p>
            <a:pPr lvl="2"/>
            <a:r>
              <a:rPr lang="fr-BE" dirty="0"/>
              <a:t>h</a:t>
            </a:r>
            <a:r>
              <a:rPr lang="fr-BE" dirty="0" smtClean="0"/>
              <a:t>ybride </a:t>
            </a:r>
            <a:r>
              <a:rPr lang="fr-BE" dirty="0"/>
              <a:t>(</a:t>
            </a:r>
            <a:r>
              <a:rPr lang="fr-BE" dirty="0" err="1"/>
              <a:t>community</a:t>
            </a:r>
            <a:r>
              <a:rPr lang="fr-BE" dirty="0"/>
              <a:t> on-</a:t>
            </a:r>
            <a:r>
              <a:rPr lang="fr-BE" dirty="0" err="1"/>
              <a:t>premise</a:t>
            </a:r>
            <a:r>
              <a:rPr lang="fr-BE" dirty="0"/>
              <a:t> and public) cloud for </a:t>
            </a:r>
            <a:r>
              <a:rPr lang="fr-BE" dirty="0" err="1"/>
              <a:t>other</a:t>
            </a:r>
            <a:r>
              <a:rPr lang="fr-BE" dirty="0"/>
              <a:t> </a:t>
            </a:r>
            <a:r>
              <a:rPr lang="fr-BE" dirty="0" err="1"/>
              <a:t>levels</a:t>
            </a:r>
            <a:endParaRPr lang="fr-BE" dirty="0"/>
          </a:p>
          <a:p>
            <a:pPr marL="1371577" lvl="3" indent="0">
              <a:buNone/>
            </a:pPr>
            <a:r>
              <a:rPr lang="en-GB" dirty="0" smtClean="0"/>
              <a:t>Belgian example</a:t>
            </a:r>
            <a:endParaRPr lang="en-GB" dirty="0"/>
          </a:p>
        </p:txBody>
      </p:sp>
      <p:sp>
        <p:nvSpPr>
          <p:cNvPr id="2" name="Title 1"/>
          <p:cNvSpPr>
            <a:spLocks noGrp="1"/>
          </p:cNvSpPr>
          <p:nvPr>
            <p:ph type="title"/>
          </p:nvPr>
        </p:nvSpPr>
        <p:spPr/>
        <p:txBody>
          <a:bodyPr/>
          <a:lstStyle/>
          <a:p>
            <a:r>
              <a:rPr lang="en-GB" noProof="0" dirty="0" smtClean="0"/>
              <a:t>Intermediate solution</a:t>
            </a:r>
            <a:endParaRPr lang="en-GB" noProof="0" dirty="0"/>
          </a:p>
        </p:txBody>
      </p:sp>
      <p:pic>
        <p:nvPicPr>
          <p:cNvPr id="5"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11824" y="4858125"/>
            <a:ext cx="2575756" cy="1451195"/>
          </a:xfrm>
          <a:prstGeom prst="rect">
            <a:avLst/>
          </a:prstGeom>
        </p:spPr>
      </p:pic>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159</a:t>
            </a:fld>
            <a:r>
              <a:rPr lang="fr-BE" smtClean="0"/>
              <a:t> </a:t>
            </a:r>
            <a:endParaRPr lang="fr-BE" dirty="0"/>
          </a:p>
        </p:txBody>
      </p:sp>
    </p:spTree>
    <p:extLst>
      <p:ext uri="{BB962C8B-B14F-4D97-AF65-F5344CB8AC3E}">
        <p14:creationId xmlns:p14="http://schemas.microsoft.com/office/powerpoint/2010/main" val="3039333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779195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What is G-Cloud ?</a:t>
            </a:r>
            <a:endParaRPr lang="en-GB" noProof="0" dirty="0"/>
          </a:p>
        </p:txBody>
      </p:sp>
      <p:pic>
        <p:nvPicPr>
          <p:cNvPr id="1026" name="Picture 2" descr="C:\Users\JV\Downloads\drink-2056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4186" y="2252529"/>
            <a:ext cx="2010011" cy="15069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7758" y="1089029"/>
            <a:ext cx="2442059" cy="1107996"/>
          </a:xfrm>
          <a:prstGeom prst="rect">
            <a:avLst/>
          </a:prstGeom>
          <a:noFill/>
        </p:spPr>
        <p:txBody>
          <a:bodyPr wrap="square" rtlCol="0">
            <a:spAutoFit/>
          </a:bodyPr>
          <a:lstStyle/>
          <a:p>
            <a:pPr algn="ctr"/>
            <a:r>
              <a:rPr lang="fr-BE" sz="2200" dirty="0"/>
              <a:t>A program </a:t>
            </a:r>
            <a:r>
              <a:rPr lang="fr-BE" sz="2200" dirty="0" err="1"/>
              <a:t>including</a:t>
            </a:r>
            <a:r>
              <a:rPr lang="fr-BE" sz="2200" dirty="0"/>
              <a:t> </a:t>
            </a:r>
            <a:r>
              <a:rPr lang="fr-BE" sz="2200" dirty="0" err="1"/>
              <a:t>synergy</a:t>
            </a:r>
            <a:r>
              <a:rPr lang="fr-BE" sz="2200" dirty="0"/>
              <a:t> </a:t>
            </a:r>
            <a:r>
              <a:rPr lang="fr-BE" sz="2200" dirty="0" err="1"/>
              <a:t>projects</a:t>
            </a:r>
            <a:endParaRPr lang="fr-BE" sz="2200" b="1" dirty="0"/>
          </a:p>
        </p:txBody>
      </p:sp>
      <p:pic>
        <p:nvPicPr>
          <p:cNvPr id="1027" name="Picture 3" descr="C:\Users\JV\Downloads\monitor-86213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66127" y="2252530"/>
            <a:ext cx="2253687" cy="14904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766126" y="1089029"/>
            <a:ext cx="2457098" cy="1107996"/>
          </a:xfrm>
          <a:prstGeom prst="rect">
            <a:avLst/>
          </a:prstGeom>
        </p:spPr>
        <p:txBody>
          <a:bodyPr wrap="square">
            <a:spAutoFit/>
          </a:bodyPr>
          <a:lstStyle/>
          <a:p>
            <a:pPr algn="ctr"/>
            <a:r>
              <a:rPr lang="fr-BE" sz="2200" dirty="0" err="1"/>
              <a:t>Synergy</a:t>
            </a:r>
            <a:r>
              <a:rPr lang="fr-BE" sz="2200" dirty="0"/>
              <a:t> for </a:t>
            </a:r>
            <a:r>
              <a:rPr lang="fr-BE" sz="2200" dirty="0" err="1"/>
              <a:t>existing</a:t>
            </a:r>
            <a:r>
              <a:rPr lang="fr-BE" sz="2200" dirty="0"/>
              <a:t> as </a:t>
            </a:r>
            <a:r>
              <a:rPr lang="fr-BE" sz="2200" dirty="0" err="1"/>
              <a:t>well</a:t>
            </a:r>
            <a:r>
              <a:rPr lang="fr-BE" sz="2200" dirty="0"/>
              <a:t> as new services</a:t>
            </a:r>
          </a:p>
        </p:txBody>
      </p:sp>
      <p:sp>
        <p:nvSpPr>
          <p:cNvPr id="8" name="Rectangle 7"/>
          <p:cNvSpPr/>
          <p:nvPr/>
        </p:nvSpPr>
        <p:spPr>
          <a:xfrm>
            <a:off x="7864768" y="1406379"/>
            <a:ext cx="2294987" cy="430887"/>
          </a:xfrm>
          <a:prstGeom prst="rect">
            <a:avLst/>
          </a:prstGeom>
        </p:spPr>
        <p:txBody>
          <a:bodyPr wrap="none">
            <a:spAutoFit/>
          </a:bodyPr>
          <a:lstStyle/>
          <a:p>
            <a:r>
              <a:rPr lang="fr-BE" sz="2200" b="1" dirty="0"/>
              <a:t>For </a:t>
            </a:r>
            <a:r>
              <a:rPr lang="fr-BE" sz="2200" dirty="0"/>
              <a:t>public services</a:t>
            </a:r>
          </a:p>
        </p:txBody>
      </p:sp>
      <p:sp>
        <p:nvSpPr>
          <p:cNvPr id="9" name="Rectangle 8"/>
          <p:cNvSpPr/>
          <p:nvPr/>
        </p:nvSpPr>
        <p:spPr>
          <a:xfrm>
            <a:off x="2108370" y="4274563"/>
            <a:ext cx="3361498" cy="430887"/>
          </a:xfrm>
          <a:prstGeom prst="rect">
            <a:avLst/>
          </a:prstGeom>
        </p:spPr>
        <p:txBody>
          <a:bodyPr wrap="none">
            <a:spAutoFit/>
          </a:bodyPr>
          <a:lstStyle/>
          <a:p>
            <a:r>
              <a:rPr lang="fr-BE" sz="2200" b="1" dirty="0" err="1"/>
              <a:t>Managed</a:t>
            </a:r>
            <a:r>
              <a:rPr lang="fr-BE" sz="2200" b="1" dirty="0"/>
              <a:t> by </a:t>
            </a:r>
            <a:r>
              <a:rPr lang="fr-BE" sz="2200" dirty="0"/>
              <a:t>public services</a:t>
            </a:r>
          </a:p>
        </p:txBody>
      </p:sp>
      <p:sp>
        <p:nvSpPr>
          <p:cNvPr id="10" name="Rectangle 9"/>
          <p:cNvSpPr/>
          <p:nvPr/>
        </p:nvSpPr>
        <p:spPr>
          <a:xfrm>
            <a:off x="5939637" y="4274563"/>
            <a:ext cx="4541949" cy="430887"/>
          </a:xfrm>
          <a:prstGeom prst="rect">
            <a:avLst/>
          </a:prstGeom>
        </p:spPr>
        <p:txBody>
          <a:bodyPr wrap="none">
            <a:spAutoFit/>
          </a:bodyPr>
          <a:lstStyle/>
          <a:p>
            <a:r>
              <a:rPr lang="fr-BE" sz="2200" dirty="0"/>
              <a:t>In </a:t>
            </a:r>
            <a:r>
              <a:rPr lang="fr-BE" sz="2200" dirty="0" err="1"/>
              <a:t>cooperation</a:t>
            </a:r>
            <a:r>
              <a:rPr lang="fr-BE" sz="2200" dirty="0"/>
              <a:t> </a:t>
            </a:r>
            <a:r>
              <a:rPr lang="fr-BE" sz="2200" dirty="0" err="1"/>
              <a:t>with</a:t>
            </a:r>
            <a:r>
              <a:rPr lang="fr-BE" sz="2200" dirty="0"/>
              <a:t> the </a:t>
            </a:r>
            <a:r>
              <a:rPr lang="fr-BE" sz="2200" b="1" dirty="0" err="1"/>
              <a:t>private</a:t>
            </a:r>
            <a:r>
              <a:rPr lang="fr-BE" sz="2200" b="1" dirty="0"/>
              <a:t> </a:t>
            </a:r>
            <a:r>
              <a:rPr lang="fr-BE" sz="2200" b="1" dirty="0" err="1"/>
              <a:t>sector</a:t>
            </a:r>
            <a:endParaRPr lang="fr-BE" sz="2200" dirty="0"/>
          </a:p>
        </p:txBody>
      </p:sp>
      <p:pic>
        <p:nvPicPr>
          <p:cNvPr id="1028" name="Picture 4" descr="C:\Users\JV\Downloads\belgium-43692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24193" y="2263883"/>
            <a:ext cx="2237191" cy="14955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V\Downloads\belgium-990429.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39190" y="4932056"/>
            <a:ext cx="1098054" cy="14847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V\Downloads\globalisation-1014524.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60504" y="5013176"/>
            <a:ext cx="4211960" cy="132254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160</a:t>
            </a:fld>
            <a:r>
              <a:rPr lang="fr-BE" smtClean="0"/>
              <a:t> </a:t>
            </a:r>
            <a:endParaRPr lang="fr-BE" dirty="0"/>
          </a:p>
        </p:txBody>
      </p:sp>
    </p:spTree>
    <p:extLst>
      <p:ext uri="{BB962C8B-B14F-4D97-AF65-F5344CB8AC3E}">
        <p14:creationId xmlns:p14="http://schemas.microsoft.com/office/powerpoint/2010/main" val="185138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noProof="0" smtClean="0"/>
              <a:t>shared public ICT platform </a:t>
            </a:r>
          </a:p>
          <a:p>
            <a:pPr lvl="1"/>
            <a:r>
              <a:rPr lang="en-GB" noProof="0" smtClean="0"/>
              <a:t>current target: federal state (FPS, PPS, public institutions of social security, institutions of public benefit)</a:t>
            </a:r>
          </a:p>
          <a:p>
            <a:pPr lvl="1"/>
            <a:r>
              <a:rPr lang="en-GB" noProof="0" smtClean="0"/>
              <a:t>can be extended to other interested authorities </a:t>
            </a:r>
          </a:p>
          <a:p>
            <a:r>
              <a:rPr lang="en-GB" smtClean="0"/>
              <a:t>h</a:t>
            </a:r>
            <a:r>
              <a:rPr lang="en-GB" noProof="0" smtClean="0"/>
              <a:t>ybrid community cloud model </a:t>
            </a:r>
          </a:p>
          <a:p>
            <a:pPr lvl="1"/>
            <a:r>
              <a:rPr lang="en-GB" noProof="0" smtClean="0"/>
              <a:t>use of public cloud if possible </a:t>
            </a:r>
          </a:p>
          <a:p>
            <a:pPr lvl="1"/>
            <a:r>
              <a:rPr lang="en-GB" noProof="0" smtClean="0"/>
              <a:t>private community cloud hosted in data centers, managed by the government</a:t>
            </a:r>
          </a:p>
          <a:p>
            <a:pPr lvl="1"/>
            <a:r>
              <a:rPr lang="en-GB" noProof="0" smtClean="0"/>
              <a:t>operational implementation with strong involvement of the private sector </a:t>
            </a:r>
            <a:endParaRPr lang="en-GB" noProof="0" dirty="0" smtClean="0"/>
          </a:p>
        </p:txBody>
      </p:sp>
      <p:sp>
        <p:nvSpPr>
          <p:cNvPr id="2" name="Title 1"/>
          <p:cNvSpPr>
            <a:spLocks noGrp="1"/>
          </p:cNvSpPr>
          <p:nvPr>
            <p:ph type="title"/>
          </p:nvPr>
        </p:nvSpPr>
        <p:spPr/>
        <p:txBody>
          <a:bodyPr/>
          <a:lstStyle/>
          <a:p>
            <a:r>
              <a:rPr lang="en-GB" noProof="0" smtClean="0"/>
              <a:t>What is G-Cloud ?</a:t>
            </a:r>
            <a:endParaRPr lang="en-GB" noProof="0"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161</a:t>
            </a:fld>
            <a:r>
              <a:rPr lang="fr-BE" smtClean="0"/>
              <a:t> </a:t>
            </a:r>
            <a:endParaRPr lang="fr-BE" dirty="0"/>
          </a:p>
        </p:txBody>
      </p:sp>
    </p:spTree>
    <p:extLst>
      <p:ext uri="{BB962C8B-B14F-4D97-AF65-F5344CB8AC3E}">
        <p14:creationId xmlns:p14="http://schemas.microsoft.com/office/powerpoint/2010/main" val="2254775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
          </p:nvPr>
        </p:nvSpPr>
        <p:spPr/>
        <p:txBody>
          <a:bodyPr/>
          <a:lstStyle/>
          <a:p>
            <a:r>
              <a:rPr lang="en-GB" smtClean="0"/>
              <a:t>m</a:t>
            </a:r>
            <a:r>
              <a:rPr lang="en-GB" noProof="0" smtClean="0"/>
              <a:t>aximum synergy when possible and when generating efficiency gains and/or savings while maintaining or improving the quality of the services provided to the customer</a:t>
            </a:r>
          </a:p>
          <a:p>
            <a:endParaRPr lang="en-GB" noProof="0" smtClean="0"/>
          </a:p>
          <a:p>
            <a:r>
              <a:rPr lang="en-GB" smtClean="0"/>
              <a:t>i</a:t>
            </a:r>
            <a:r>
              <a:rPr lang="en-GB" noProof="0" smtClean="0"/>
              <a:t>n line with the synergy program: assignment to the one who is the most capable of proposing a form of shared services </a:t>
            </a:r>
          </a:p>
          <a:p>
            <a:endParaRPr lang="en-GB" noProof="0" smtClean="0"/>
          </a:p>
          <a:p>
            <a:r>
              <a:rPr lang="en-GB" smtClean="0"/>
              <a:t>s</a:t>
            </a:r>
            <a:r>
              <a:rPr lang="en-GB" noProof="0" smtClean="0"/>
              <a:t>ynergy based on result orientation, sense of responsibility and trust</a:t>
            </a:r>
            <a:endParaRPr lang="en-GB" noProof="0" dirty="0"/>
          </a:p>
        </p:txBody>
      </p:sp>
      <p:sp>
        <p:nvSpPr>
          <p:cNvPr id="2" name="Title 1"/>
          <p:cNvSpPr>
            <a:spLocks noGrp="1"/>
          </p:cNvSpPr>
          <p:nvPr>
            <p:ph type="title"/>
          </p:nvPr>
        </p:nvSpPr>
        <p:spPr/>
        <p:txBody>
          <a:bodyPr/>
          <a:lstStyle/>
          <a:p>
            <a:r>
              <a:rPr lang="en-GB" noProof="0" smtClean="0"/>
              <a:t>Basic principles</a:t>
            </a:r>
            <a:endParaRPr lang="en-GB" noProof="0"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162</a:t>
            </a:fld>
            <a:r>
              <a:rPr lang="fr-BE" smtClean="0"/>
              <a:t> </a:t>
            </a:r>
            <a:endParaRPr lang="fr-BE" dirty="0"/>
          </a:p>
        </p:txBody>
      </p:sp>
    </p:spTree>
    <p:extLst>
      <p:ext uri="{BB962C8B-B14F-4D97-AF65-F5344CB8AC3E}">
        <p14:creationId xmlns:p14="http://schemas.microsoft.com/office/powerpoint/2010/main" val="3410639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2999656" y="1484314"/>
            <a:ext cx="6192688" cy="4897015"/>
            <a:chOff x="1475656" y="1484313"/>
            <a:chExt cx="6192688" cy="4897015"/>
          </a:xfrm>
        </p:grpSpPr>
        <p:sp>
          <p:nvSpPr>
            <p:cNvPr id="36" name="Oval 35"/>
            <p:cNvSpPr/>
            <p:nvPr/>
          </p:nvSpPr>
          <p:spPr>
            <a:xfrm>
              <a:off x="1475656" y="1484313"/>
              <a:ext cx="6192688" cy="4897015"/>
            </a:xfrm>
            <a:prstGeom prst="ellipse">
              <a:avLst/>
            </a:prstGeom>
            <a:noFill/>
            <a:ln w="5080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3288909" y="3256722"/>
              <a:ext cx="2194896" cy="830997"/>
            </a:xfrm>
            <a:prstGeom prst="rect">
              <a:avLst/>
            </a:prstGeom>
            <a:effectLst>
              <a:outerShdw blurRad="50800" dist="38100" dir="2700000" algn="tl" rotWithShape="0">
                <a:prstClr val="black">
                  <a:alpha val="40000"/>
                </a:prstClr>
              </a:outerShdw>
            </a:effectLst>
          </p:spPr>
          <p:txBody>
            <a:bodyPr wrap="none">
              <a:spAutoFit/>
            </a:bodyPr>
            <a:lstStyle/>
            <a:p>
              <a:pPr lvl="0"/>
              <a:r>
                <a:rPr lang="nl-BE" sz="4800" b="1" dirty="0" err="1">
                  <a:solidFill>
                    <a:schemeClr val="tx2"/>
                  </a:solidFill>
                </a:rPr>
                <a:t>Synergy</a:t>
              </a:r>
              <a:endParaRPr lang="nl-BE" sz="4800" dirty="0"/>
            </a:p>
          </p:txBody>
        </p:sp>
      </p:grpSp>
      <p:sp>
        <p:nvSpPr>
          <p:cNvPr id="37" name="Title 36"/>
          <p:cNvSpPr>
            <a:spLocks noGrp="1"/>
          </p:cNvSpPr>
          <p:nvPr>
            <p:ph type="title"/>
          </p:nvPr>
        </p:nvSpPr>
        <p:spPr/>
        <p:txBody>
          <a:bodyPr/>
          <a:lstStyle/>
          <a:p>
            <a:r>
              <a:rPr lang="en-GB" noProof="0" smtClean="0"/>
              <a:t>G-Cloud ‘products’ </a:t>
            </a:r>
            <a:endParaRPr lang="en-GB" noProof="0" dirty="0"/>
          </a:p>
        </p:txBody>
      </p:sp>
      <p:grpSp>
        <p:nvGrpSpPr>
          <p:cNvPr id="55" name="Group 54"/>
          <p:cNvGrpSpPr/>
          <p:nvPr/>
        </p:nvGrpSpPr>
        <p:grpSpPr>
          <a:xfrm>
            <a:off x="4579440" y="1009862"/>
            <a:ext cx="3033120" cy="1267011"/>
            <a:chOff x="3055440" y="1009861"/>
            <a:chExt cx="3033120" cy="1267011"/>
          </a:xfrm>
        </p:grpSpPr>
        <p:sp>
          <p:nvSpPr>
            <p:cNvPr id="24" name="Oval 23"/>
            <p:cNvSpPr/>
            <p:nvPr/>
          </p:nvSpPr>
          <p:spPr>
            <a:xfrm>
              <a:off x="3055440" y="1009861"/>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5" name="Oval 4"/>
            <p:cNvSpPr/>
            <p:nvPr/>
          </p:nvSpPr>
          <p:spPr>
            <a:xfrm>
              <a:off x="3499630" y="1195410"/>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defTabSz="1244600">
                <a:lnSpc>
                  <a:spcPct val="90000"/>
                </a:lnSpc>
                <a:spcAft>
                  <a:spcPct val="35000"/>
                </a:spcAft>
              </a:pPr>
              <a:r>
                <a:rPr lang="nl-BE" sz="2800" b="1" dirty="0" err="1">
                  <a:solidFill>
                    <a:schemeClr val="bg1"/>
                  </a:solidFill>
                </a:rPr>
                <a:t>Procurement</a:t>
              </a:r>
              <a:endParaRPr lang="nl-BE" sz="2800" b="1" dirty="0">
                <a:solidFill>
                  <a:schemeClr val="bg1"/>
                </a:solidFill>
              </a:endParaRPr>
            </a:p>
          </p:txBody>
        </p:sp>
      </p:grpSp>
      <p:grpSp>
        <p:nvGrpSpPr>
          <p:cNvPr id="52" name="Group 51"/>
          <p:cNvGrpSpPr/>
          <p:nvPr/>
        </p:nvGrpSpPr>
        <p:grpSpPr>
          <a:xfrm>
            <a:off x="7312144" y="2993763"/>
            <a:ext cx="3248352" cy="1356919"/>
            <a:chOff x="5788144" y="2993762"/>
            <a:chExt cx="3248352" cy="1356919"/>
          </a:xfrm>
        </p:grpSpPr>
        <p:sp>
          <p:nvSpPr>
            <p:cNvPr id="27" name="Oval 26"/>
            <p:cNvSpPr/>
            <p:nvPr/>
          </p:nvSpPr>
          <p:spPr>
            <a:xfrm>
              <a:off x="5788144" y="2993762"/>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8" name="Oval 4"/>
            <p:cNvSpPr/>
            <p:nvPr/>
          </p:nvSpPr>
          <p:spPr>
            <a:xfrm>
              <a:off x="6263854" y="3192478"/>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defTabSz="1244600">
                <a:lnSpc>
                  <a:spcPct val="90000"/>
                </a:lnSpc>
                <a:spcAft>
                  <a:spcPct val="35000"/>
                </a:spcAft>
              </a:pPr>
              <a:r>
                <a:rPr lang="nl-BE" sz="2800" b="1">
                  <a:solidFill>
                    <a:schemeClr val="bg1"/>
                  </a:solidFill>
                </a:rPr>
                <a:t>Services</a:t>
              </a:r>
            </a:p>
          </p:txBody>
        </p:sp>
      </p:grpSp>
      <p:grpSp>
        <p:nvGrpSpPr>
          <p:cNvPr id="54" name="Group 53"/>
          <p:cNvGrpSpPr/>
          <p:nvPr/>
        </p:nvGrpSpPr>
        <p:grpSpPr>
          <a:xfrm>
            <a:off x="1631504" y="2993763"/>
            <a:ext cx="3033120" cy="1267011"/>
            <a:chOff x="107504" y="2993762"/>
            <a:chExt cx="3033120" cy="1267011"/>
          </a:xfrm>
        </p:grpSpPr>
        <p:sp>
          <p:nvSpPr>
            <p:cNvPr id="30" name="Oval 29"/>
            <p:cNvSpPr/>
            <p:nvPr/>
          </p:nvSpPr>
          <p:spPr>
            <a:xfrm>
              <a:off x="107504" y="2993762"/>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1" name="Oval 4"/>
            <p:cNvSpPr/>
            <p:nvPr/>
          </p:nvSpPr>
          <p:spPr>
            <a:xfrm>
              <a:off x="551694" y="3179311"/>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defTabSz="1244600">
                <a:lnSpc>
                  <a:spcPct val="90000"/>
                </a:lnSpc>
                <a:spcAft>
                  <a:spcPct val="35000"/>
                </a:spcAft>
              </a:pPr>
              <a:r>
                <a:rPr lang="nl-BE" sz="2800" b="1" dirty="0" err="1">
                  <a:solidFill>
                    <a:schemeClr val="bg1"/>
                  </a:solidFill>
                </a:rPr>
                <a:t>Projects</a:t>
              </a:r>
              <a:endParaRPr lang="nl-BE" sz="2800" b="1" dirty="0">
                <a:solidFill>
                  <a:schemeClr val="bg1"/>
                </a:solidFill>
              </a:endParaRPr>
            </a:p>
          </p:txBody>
        </p:sp>
      </p:grpSp>
      <p:grpSp>
        <p:nvGrpSpPr>
          <p:cNvPr id="53" name="Group 52"/>
          <p:cNvGrpSpPr/>
          <p:nvPr/>
        </p:nvGrpSpPr>
        <p:grpSpPr>
          <a:xfrm>
            <a:off x="4471824" y="5373217"/>
            <a:ext cx="3248352" cy="1356919"/>
            <a:chOff x="2947824" y="5373216"/>
            <a:chExt cx="3248352" cy="1356919"/>
          </a:xfrm>
        </p:grpSpPr>
        <p:sp>
          <p:nvSpPr>
            <p:cNvPr id="33" name="Oval 32"/>
            <p:cNvSpPr/>
            <p:nvPr/>
          </p:nvSpPr>
          <p:spPr>
            <a:xfrm>
              <a:off x="2947824" y="5373216"/>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4" name="Oval 4"/>
            <p:cNvSpPr/>
            <p:nvPr/>
          </p:nvSpPr>
          <p:spPr>
            <a:xfrm>
              <a:off x="3423534" y="5571932"/>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defTabSz="1244600">
                <a:lnSpc>
                  <a:spcPct val="90000"/>
                </a:lnSpc>
                <a:spcAft>
                  <a:spcPct val="35000"/>
                </a:spcAft>
              </a:pPr>
              <a:r>
                <a:rPr lang="nl-BE" sz="2800" b="1" dirty="0" err="1">
                  <a:solidFill>
                    <a:schemeClr val="bg1"/>
                  </a:solidFill>
                </a:rPr>
                <a:t>Know-how</a:t>
              </a:r>
              <a:r>
                <a:rPr lang="nl-BE" sz="2800" b="1" dirty="0">
                  <a:solidFill>
                    <a:schemeClr val="bg1"/>
                  </a:solidFill>
                </a:rPr>
                <a:t> &amp; Expertise</a:t>
              </a:r>
            </a:p>
          </p:txBody>
        </p:sp>
      </p:grpSp>
      <p:grpSp>
        <p:nvGrpSpPr>
          <p:cNvPr id="39" name="Group 38"/>
          <p:cNvGrpSpPr/>
          <p:nvPr/>
        </p:nvGrpSpPr>
        <p:grpSpPr>
          <a:xfrm>
            <a:off x="2283451" y="1268760"/>
            <a:ext cx="2081423" cy="1379302"/>
            <a:chOff x="621511" y="2708919"/>
            <a:chExt cx="2081423" cy="1379302"/>
          </a:xfrm>
        </p:grpSpPr>
        <p:sp>
          <p:nvSpPr>
            <p:cNvPr id="40" name="Oval 39"/>
            <p:cNvSpPr/>
            <p:nvPr/>
          </p:nvSpPr>
          <p:spPr>
            <a:xfrm>
              <a:off x="621511" y="3289319"/>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Cooperation</a:t>
              </a:r>
              <a:r>
                <a:rPr lang="nl-BE" sz="2000" b="1" dirty="0" err="1">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41" name="Picture 4" descr="https://livebinders.files.wordpress.com/2010/10/collaboration_2.jp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46928" y="2708919"/>
              <a:ext cx="1306469" cy="9798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7673930" y="1394508"/>
            <a:ext cx="2081423" cy="1240754"/>
            <a:chOff x="4120938" y="2856064"/>
            <a:chExt cx="2081423" cy="1240754"/>
          </a:xfrm>
        </p:grpSpPr>
        <p:sp>
          <p:nvSpPr>
            <p:cNvPr id="43" name="Oval 42"/>
            <p:cNvSpPr/>
            <p:nvPr/>
          </p:nvSpPr>
          <p:spPr>
            <a:xfrm>
              <a:off x="4120938" y="3297916"/>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Efficiency</a:t>
              </a:r>
              <a:r>
                <a:rPr lang="nl-BE" sz="2000" b="1" dirty="0" err="1">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44" name="Picture 8" descr="http://www.thinkautomation.com/Sitefinity/WebsiteTemplates/Think/App_Themes/images/auto1.p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8415" y="2856064"/>
              <a:ext cx="1306469" cy="7381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7673930" y="4440097"/>
            <a:ext cx="2081423" cy="1193972"/>
            <a:chOff x="621511" y="5421585"/>
            <a:chExt cx="2081423" cy="1193972"/>
          </a:xfrm>
        </p:grpSpPr>
        <p:sp>
          <p:nvSpPr>
            <p:cNvPr id="46" name="Oval 45"/>
            <p:cNvSpPr/>
            <p:nvPr/>
          </p:nvSpPr>
          <p:spPr>
            <a:xfrm>
              <a:off x="621511" y="5816655"/>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Quality</a:t>
              </a:r>
              <a:r>
                <a:rPr lang="nl-BE" sz="2000" b="1" dirty="0" err="1">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47" name="Picture 10" descr="http://www.dcregionrealestate.com/wp-content/uploads/2014/03/top_quality.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80198" y="5421585"/>
              <a:ext cx="964049" cy="6827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p:cNvGrpSpPr/>
          <p:nvPr/>
        </p:nvGrpSpPr>
        <p:grpSpPr>
          <a:xfrm>
            <a:off x="2283451" y="4440098"/>
            <a:ext cx="2081423" cy="1293159"/>
            <a:chOff x="4466625" y="5334255"/>
            <a:chExt cx="2081423" cy="1293159"/>
          </a:xfrm>
        </p:grpSpPr>
        <p:sp>
          <p:nvSpPr>
            <p:cNvPr id="49" name="Oval 48"/>
            <p:cNvSpPr/>
            <p:nvPr/>
          </p:nvSpPr>
          <p:spPr>
            <a:xfrm>
              <a:off x="4466625" y="5828512"/>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Costs</a:t>
              </a:r>
              <a:r>
                <a:rPr lang="nl-BE" sz="2000" b="1" dirty="0" err="1">
                  <a:solidFill>
                    <a:schemeClr val="tx2"/>
                  </a:solidFill>
                  <a:latin typeface="Wingdings" panose="05000000000000000000" pitchFamily="2" charset="2"/>
                </a:rPr>
                <a:t>â</a:t>
              </a:r>
              <a:endParaRPr lang="nl-BE" sz="2000" b="1" dirty="0">
                <a:solidFill>
                  <a:schemeClr val="tx2"/>
                </a:solidFill>
                <a:latin typeface="Symbol" panose="05050102010706020507" pitchFamily="18" charset="2"/>
              </a:endParaRPr>
            </a:p>
          </p:txBody>
        </p:sp>
        <p:pic>
          <p:nvPicPr>
            <p:cNvPr id="50" name="Picture 6" descr="http://www.addit.pl/new/images/stories/cost%20reduction%20projects.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54102" y="5334255"/>
              <a:ext cx="1295827" cy="86848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163</a:t>
            </a:fld>
            <a:r>
              <a:rPr lang="fr-BE" smtClean="0"/>
              <a:t> </a:t>
            </a:r>
            <a:endParaRPr lang="fr-BE" dirty="0"/>
          </a:p>
        </p:txBody>
      </p:sp>
    </p:spTree>
    <p:extLst>
      <p:ext uri="{BB962C8B-B14F-4D97-AF65-F5344CB8AC3E}">
        <p14:creationId xmlns:p14="http://schemas.microsoft.com/office/powerpoint/2010/main" val="926442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Why G-Cloud?</a:t>
            </a:r>
            <a:endParaRPr lang="en-GB" noProof="0" dirty="0"/>
          </a:p>
        </p:txBody>
      </p:sp>
      <p:sp>
        <p:nvSpPr>
          <p:cNvPr id="3" name="Content Placeholder 2"/>
          <p:cNvSpPr>
            <a:spLocks noGrp="1"/>
          </p:cNvSpPr>
          <p:nvPr>
            <p:ph idx="1"/>
          </p:nvPr>
        </p:nvSpPr>
        <p:spPr>
          <a:xfrm>
            <a:off x="5087888" y="1089660"/>
            <a:ext cx="5122912" cy="5265420"/>
          </a:xfrm>
        </p:spPr>
        <p:txBody>
          <a:bodyPr>
            <a:normAutofit/>
          </a:bodyPr>
          <a:lstStyle/>
          <a:p>
            <a:pPr marL="0" indent="0">
              <a:buNone/>
            </a:pPr>
            <a:r>
              <a:rPr lang="en-GB" noProof="0" smtClean="0"/>
              <a:t>Creation of </a:t>
            </a:r>
            <a:r>
              <a:rPr lang="en-GB" b="1" noProof="0" smtClean="0"/>
              <a:t>economies of scale</a:t>
            </a:r>
            <a:r>
              <a:rPr lang="en-GB" noProof="0" smtClean="0"/>
              <a:t>: efficiency and high quality/availability</a:t>
            </a:r>
          </a:p>
          <a:p>
            <a:pPr marL="0" indent="0">
              <a:buNone/>
            </a:pPr>
            <a:endParaRPr lang="en-GB" noProof="0" smtClean="0"/>
          </a:p>
          <a:p>
            <a:pPr marL="0" indent="0">
              <a:buNone/>
            </a:pPr>
            <a:r>
              <a:rPr lang="en-GB" noProof="0" smtClean="0"/>
              <a:t>Respect of </a:t>
            </a:r>
            <a:r>
              <a:rPr lang="en-GB" b="1" noProof="0" smtClean="0"/>
              <a:t>confidentiality </a:t>
            </a:r>
            <a:r>
              <a:rPr lang="en-GB" noProof="0" smtClean="0"/>
              <a:t>and </a:t>
            </a:r>
            <a:r>
              <a:rPr lang="en-GB" b="1" noProof="0" smtClean="0"/>
              <a:t>data protection</a:t>
            </a:r>
          </a:p>
          <a:p>
            <a:pPr marL="0" indent="0">
              <a:buNone/>
            </a:pPr>
            <a:endParaRPr lang="en-GB" b="1" noProof="0" smtClean="0"/>
          </a:p>
          <a:p>
            <a:pPr marL="0" indent="0">
              <a:buNone/>
            </a:pPr>
            <a:r>
              <a:rPr lang="en-GB" noProof="0" smtClean="0"/>
              <a:t>Bigger </a:t>
            </a:r>
            <a:r>
              <a:rPr lang="en-GB" b="1" noProof="0" smtClean="0"/>
              <a:t>focus</a:t>
            </a:r>
            <a:r>
              <a:rPr lang="en-GB" noProof="0" smtClean="0"/>
              <a:t> </a:t>
            </a:r>
            <a:r>
              <a:rPr lang="en-GB" b="1" noProof="0" smtClean="0"/>
              <a:t>on business applications and flexibility </a:t>
            </a:r>
            <a:r>
              <a:rPr lang="en-GB" noProof="0" smtClean="0"/>
              <a:t>in order to realize them</a:t>
            </a:r>
          </a:p>
          <a:p>
            <a:pPr marL="0" indent="0">
              <a:buNone/>
            </a:pPr>
            <a:endParaRPr lang="en-GB" noProof="0" smtClean="0"/>
          </a:p>
          <a:p>
            <a:pPr marL="0" indent="0">
              <a:buNone/>
            </a:pPr>
            <a:endParaRPr lang="en-GB" noProof="0" dirty="0"/>
          </a:p>
        </p:txBody>
      </p:sp>
      <p:pic>
        <p:nvPicPr>
          <p:cNvPr id="8194" name="Picture 2" descr="C:\Users\JV\Downloads\tipper-41715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63552" y="1011674"/>
            <a:ext cx="1560460" cy="208061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JV\Downloads\castle-97959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58838" y="3068961"/>
            <a:ext cx="2325214" cy="164339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JV\Downloads\ball-56397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13042" y="4712355"/>
            <a:ext cx="2271010" cy="181564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164</a:t>
            </a:fld>
            <a:r>
              <a:rPr lang="fr-BE" smtClean="0"/>
              <a:t> </a:t>
            </a:r>
            <a:endParaRPr lang="fr-BE" dirty="0"/>
          </a:p>
        </p:txBody>
      </p:sp>
    </p:spTree>
    <p:extLst>
      <p:ext uri="{BB962C8B-B14F-4D97-AF65-F5344CB8AC3E}">
        <p14:creationId xmlns:p14="http://schemas.microsoft.com/office/powerpoint/2010/main" val="1996998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Why G-Cloud?</a:t>
            </a:r>
            <a:endParaRPr lang="en-GB" noProof="0"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1" y="3717032"/>
            <a:ext cx="290512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1" y="1479501"/>
            <a:ext cx="2905125" cy="1477328"/>
          </a:xfrm>
          <a:prstGeom prst="rect">
            <a:avLst/>
          </a:prstGeom>
          <a:noFill/>
        </p:spPr>
        <p:txBody>
          <a:bodyPr wrap="square" rtlCol="0">
            <a:spAutoFit/>
          </a:bodyPr>
          <a:lstStyle/>
          <a:p>
            <a:pPr algn="ctr"/>
            <a:r>
              <a:rPr lang="fr-BE" sz="2400" b="1" dirty="0" err="1"/>
              <a:t>Greater</a:t>
            </a:r>
            <a:r>
              <a:rPr lang="fr-BE" sz="2400" b="1" dirty="0"/>
              <a:t> </a:t>
            </a:r>
            <a:r>
              <a:rPr lang="fr-BE" sz="2400" b="1" dirty="0" err="1"/>
              <a:t>weight</a:t>
            </a:r>
            <a:endParaRPr lang="fr-BE" sz="2400" b="1" dirty="0"/>
          </a:p>
          <a:p>
            <a:pPr algn="ctr"/>
            <a:r>
              <a:rPr lang="fr-BE" sz="2400" dirty="0" err="1"/>
              <a:t>during</a:t>
            </a:r>
            <a:r>
              <a:rPr lang="fr-BE" sz="2400" dirty="0"/>
              <a:t> </a:t>
            </a:r>
            <a:r>
              <a:rPr lang="fr-BE" sz="2400" dirty="0" err="1"/>
              <a:t>negotiations</a:t>
            </a:r>
            <a:r>
              <a:rPr lang="fr-BE" sz="2400" dirty="0"/>
              <a:t> </a:t>
            </a:r>
            <a:r>
              <a:rPr lang="fr-BE" sz="2400" dirty="0" err="1"/>
              <a:t>with</a:t>
            </a:r>
            <a:r>
              <a:rPr lang="fr-BE" sz="2400" dirty="0"/>
              <a:t> </a:t>
            </a:r>
            <a:r>
              <a:rPr lang="fr-BE" sz="2400" dirty="0" err="1"/>
              <a:t>suppliers</a:t>
            </a:r>
            <a:endParaRPr lang="fr-BE" sz="2400" dirty="0"/>
          </a:p>
          <a:p>
            <a:pPr algn="ctr"/>
            <a:endParaRPr lang="en-GB" dirty="0"/>
          </a:p>
        </p:txBody>
      </p:sp>
      <p:pic>
        <p:nvPicPr>
          <p:cNvPr id="9221" name="Picture 5" descr="https://upload.wikimedia.org/wikipedia/commons/1/16/VilloStationAlmostFul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89308" y="3717033"/>
            <a:ext cx="2258821" cy="18146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59897" y="1479502"/>
            <a:ext cx="2088232" cy="1200329"/>
          </a:xfrm>
          <a:prstGeom prst="rect">
            <a:avLst/>
          </a:prstGeom>
          <a:noFill/>
        </p:spPr>
        <p:txBody>
          <a:bodyPr wrap="square" rtlCol="0">
            <a:spAutoFit/>
          </a:bodyPr>
          <a:lstStyle/>
          <a:p>
            <a:pPr algn="ctr"/>
            <a:r>
              <a:rPr lang="fr-BE" sz="2400" b="1" dirty="0" err="1"/>
              <a:t>Pooling</a:t>
            </a:r>
            <a:r>
              <a:rPr lang="fr-BE" sz="2400" dirty="0"/>
              <a:t> of </a:t>
            </a:r>
            <a:r>
              <a:rPr lang="fr-BE" sz="2400" dirty="0" err="1"/>
              <a:t>knowledge</a:t>
            </a:r>
            <a:r>
              <a:rPr lang="fr-BE" sz="2400" dirty="0"/>
              <a:t> and </a:t>
            </a:r>
            <a:r>
              <a:rPr lang="fr-BE" sz="2400" dirty="0" err="1"/>
              <a:t>resources</a:t>
            </a:r>
            <a:endParaRPr lang="en-GB" dirty="0"/>
          </a:p>
        </p:txBody>
      </p:sp>
      <p:pic>
        <p:nvPicPr>
          <p:cNvPr id="9222" name="Picture 6" descr="C:\Users\JV\Downloads\light-bulb-97888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18196" y="3717032"/>
            <a:ext cx="2566226" cy="18146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933414" y="1495014"/>
            <a:ext cx="2551008" cy="1569660"/>
          </a:xfrm>
          <a:prstGeom prst="rect">
            <a:avLst/>
          </a:prstGeom>
        </p:spPr>
        <p:txBody>
          <a:bodyPr wrap="square">
            <a:spAutoFit/>
          </a:bodyPr>
          <a:lstStyle/>
          <a:p>
            <a:pPr algn="ctr"/>
            <a:r>
              <a:rPr lang="fr-BE" sz="2400" b="1" dirty="0" err="1"/>
              <a:t>Technological</a:t>
            </a:r>
            <a:r>
              <a:rPr lang="fr-BE" sz="2400" b="1" dirty="0"/>
              <a:t> </a:t>
            </a:r>
            <a:r>
              <a:rPr lang="fr-BE" sz="2400" b="1" dirty="0" err="1"/>
              <a:t>evolution</a:t>
            </a:r>
            <a:r>
              <a:rPr lang="fr-BE" sz="2400" b="1" dirty="0"/>
              <a:t> </a:t>
            </a:r>
            <a:r>
              <a:rPr lang="fr-BE" sz="2400" dirty="0" err="1"/>
              <a:t>faster</a:t>
            </a:r>
            <a:r>
              <a:rPr lang="fr-BE" sz="2400" dirty="0"/>
              <a:t> </a:t>
            </a:r>
            <a:r>
              <a:rPr lang="fr-BE" sz="2400" dirty="0" err="1"/>
              <a:t>available</a:t>
            </a:r>
            <a:r>
              <a:rPr lang="fr-BE" sz="2400" dirty="0"/>
              <a:t> for </a:t>
            </a:r>
            <a:r>
              <a:rPr lang="fr-BE" sz="2400" dirty="0" err="1"/>
              <a:t>everyone</a:t>
            </a:r>
            <a:endParaRPr lang="fr-BE" sz="240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165</a:t>
            </a:fld>
            <a:r>
              <a:rPr lang="fr-BE" smtClean="0"/>
              <a:t> </a:t>
            </a:r>
            <a:endParaRPr lang="fr-BE" dirty="0"/>
          </a:p>
        </p:txBody>
      </p:sp>
    </p:spTree>
    <p:extLst>
      <p:ext uri="{BB962C8B-B14F-4D97-AF65-F5344CB8AC3E}">
        <p14:creationId xmlns:p14="http://schemas.microsoft.com/office/powerpoint/2010/main" val="3075909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991544" y="2276872"/>
            <a:ext cx="8220796" cy="112763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r>
              <a:rPr lang="nl-BE" sz="1600" dirty="0">
                <a:solidFill>
                  <a:schemeClr val="tx1">
                    <a:lumMod val="75000"/>
                  </a:schemeClr>
                </a:solidFill>
              </a:rPr>
              <a:t>3 Colleges</a:t>
            </a:r>
          </a:p>
          <a:p>
            <a:pPr marL="285750" indent="-285750">
              <a:buFont typeface="Arial" panose="020B0604020202020204" pitchFamily="34" charset="0"/>
              <a:buChar char="•"/>
            </a:pPr>
            <a:r>
              <a:rPr lang="nl-BE" sz="1400" dirty="0">
                <a:solidFill>
                  <a:schemeClr val="tx1">
                    <a:lumMod val="75000"/>
                  </a:schemeClr>
                </a:solidFill>
              </a:rPr>
              <a:t>FPS</a:t>
            </a:r>
          </a:p>
          <a:p>
            <a:pPr marL="285750" indent="-285750">
              <a:buFont typeface="Arial" panose="020B0604020202020204" pitchFamily="34" charset="0"/>
              <a:buChar char="•"/>
            </a:pPr>
            <a:r>
              <a:rPr lang="en-BZ" sz="1400" dirty="0">
                <a:solidFill>
                  <a:schemeClr val="tx1">
                    <a:lumMod val="75000"/>
                  </a:schemeClr>
                </a:solidFill>
              </a:rPr>
              <a:t>Public Institutions of Social Security (PIOSS)</a:t>
            </a:r>
            <a:endParaRPr lang="nl-BE" sz="1400" dirty="0">
              <a:solidFill>
                <a:schemeClr val="tx1">
                  <a:lumMod val="75000"/>
                </a:schemeClr>
              </a:solidFill>
            </a:endParaRPr>
          </a:p>
          <a:p>
            <a:pPr marL="285750" indent="-285750">
              <a:buFont typeface="Arial" panose="020B0604020202020204" pitchFamily="34" charset="0"/>
              <a:buChar char="•"/>
            </a:pPr>
            <a:r>
              <a:rPr lang="fr-BE" sz="1400" dirty="0">
                <a:solidFill>
                  <a:schemeClr val="tx1">
                    <a:lumMod val="75000"/>
                  </a:schemeClr>
                </a:solidFill>
              </a:rPr>
              <a:t>Institutions of Public </a:t>
            </a:r>
            <a:r>
              <a:rPr lang="fr-BE" sz="1400" dirty="0" err="1">
                <a:solidFill>
                  <a:schemeClr val="tx1">
                    <a:lumMod val="75000"/>
                  </a:schemeClr>
                </a:solidFill>
              </a:rPr>
              <a:t>Benefit</a:t>
            </a:r>
            <a:r>
              <a:rPr lang="fr-BE" sz="1400" dirty="0">
                <a:solidFill>
                  <a:schemeClr val="tx1">
                    <a:lumMod val="75000"/>
                  </a:schemeClr>
                </a:solidFill>
              </a:rPr>
              <a:t> (IPB)</a:t>
            </a:r>
            <a:endParaRPr lang="nl-BE" sz="1400" dirty="0">
              <a:solidFill>
                <a:schemeClr val="tx1">
                  <a:lumMod val="75000"/>
                </a:schemeClr>
              </a:solidFill>
            </a:endParaRPr>
          </a:p>
        </p:txBody>
      </p:sp>
      <p:sp>
        <p:nvSpPr>
          <p:cNvPr id="29" name="Rounded Rectangle 28"/>
          <p:cNvSpPr/>
          <p:nvPr/>
        </p:nvSpPr>
        <p:spPr>
          <a:xfrm>
            <a:off x="2021606" y="3525502"/>
            <a:ext cx="8220796" cy="112763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r>
              <a:rPr lang="nl-BE" sz="1600" dirty="0">
                <a:solidFill>
                  <a:schemeClr val="tx1">
                    <a:lumMod val="75000"/>
                  </a:schemeClr>
                </a:solidFill>
              </a:rPr>
              <a:t>SIT: ICT managers </a:t>
            </a:r>
            <a:r>
              <a:rPr lang="nl-BE" sz="1600" dirty="0" err="1">
                <a:solidFill>
                  <a:schemeClr val="tx1">
                    <a:lumMod val="75000"/>
                  </a:schemeClr>
                </a:solidFill>
              </a:rPr>
              <a:t>from</a:t>
            </a:r>
            <a:endParaRPr lang="nl-BE" sz="1600" dirty="0">
              <a:solidFill>
                <a:schemeClr val="tx1">
                  <a:lumMod val="75000"/>
                </a:schemeClr>
              </a:solidFill>
            </a:endParaRPr>
          </a:p>
          <a:p>
            <a:pPr marL="285750" indent="-285750">
              <a:buFont typeface="Arial" panose="020B0604020202020204" pitchFamily="34" charset="0"/>
              <a:buChar char="•"/>
            </a:pPr>
            <a:r>
              <a:rPr lang="nl-BE" sz="1400" dirty="0">
                <a:solidFill>
                  <a:schemeClr val="tx1">
                    <a:lumMod val="75000"/>
                  </a:schemeClr>
                </a:solidFill>
              </a:rPr>
              <a:t>FPS</a:t>
            </a:r>
          </a:p>
          <a:p>
            <a:pPr marL="285750" indent="-285750">
              <a:buFont typeface="Arial" panose="020B0604020202020204" pitchFamily="34" charset="0"/>
              <a:buChar char="•"/>
            </a:pPr>
            <a:r>
              <a:rPr lang="en-BZ" sz="1400" dirty="0">
                <a:solidFill>
                  <a:schemeClr val="tx1">
                    <a:lumMod val="75000"/>
                  </a:schemeClr>
                </a:solidFill>
              </a:rPr>
              <a:t>Public Institutions of Social Security</a:t>
            </a:r>
            <a:endParaRPr lang="nl-BE" sz="1400" dirty="0">
              <a:solidFill>
                <a:schemeClr val="tx1">
                  <a:lumMod val="75000"/>
                </a:schemeClr>
              </a:solidFill>
            </a:endParaRPr>
          </a:p>
          <a:p>
            <a:pPr marL="285750" indent="-285750">
              <a:buFont typeface="Arial" panose="020B0604020202020204" pitchFamily="34" charset="0"/>
              <a:buChar char="•"/>
            </a:pPr>
            <a:r>
              <a:rPr lang="fr-BE" sz="1400" dirty="0">
                <a:solidFill>
                  <a:schemeClr val="tx1">
                    <a:lumMod val="75000"/>
                  </a:schemeClr>
                </a:solidFill>
              </a:rPr>
              <a:t>Institutions of Public </a:t>
            </a:r>
            <a:r>
              <a:rPr lang="fr-BE" sz="1400" dirty="0" err="1">
                <a:solidFill>
                  <a:schemeClr val="tx1">
                    <a:lumMod val="75000"/>
                  </a:schemeClr>
                </a:solidFill>
              </a:rPr>
              <a:t>Benefit</a:t>
            </a:r>
            <a:endParaRPr lang="nl-BE" sz="1400" dirty="0">
              <a:solidFill>
                <a:schemeClr val="tx1">
                  <a:lumMod val="75000"/>
                </a:schemeClr>
              </a:solidFill>
            </a:endParaRPr>
          </a:p>
        </p:txBody>
      </p:sp>
      <p:sp>
        <p:nvSpPr>
          <p:cNvPr id="30" name="Rounded Rectangle 29"/>
          <p:cNvSpPr/>
          <p:nvPr/>
        </p:nvSpPr>
        <p:spPr>
          <a:xfrm>
            <a:off x="2021606" y="4821646"/>
            <a:ext cx="8220796" cy="112763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r>
              <a:rPr lang="nl-BE" sz="1600" dirty="0">
                <a:solidFill>
                  <a:schemeClr val="tx1">
                    <a:lumMod val="75000"/>
                  </a:schemeClr>
                </a:solidFill>
              </a:rPr>
              <a:t>Service </a:t>
            </a:r>
          </a:p>
          <a:p>
            <a:pPr lvl="0"/>
            <a:r>
              <a:rPr lang="nl-BE" sz="1600" dirty="0">
                <a:solidFill>
                  <a:schemeClr val="tx1">
                    <a:lumMod val="75000"/>
                  </a:schemeClr>
                </a:solidFill>
              </a:rPr>
              <a:t>owners</a:t>
            </a:r>
            <a:r>
              <a:rPr lang="nl-BE" dirty="0" smtClean="0"/>
              <a:t> </a:t>
            </a:r>
            <a:endParaRPr lang="nl-BE" sz="1600" dirty="0">
              <a:solidFill>
                <a:schemeClr val="tx1">
                  <a:lumMod val="75000"/>
                </a:schemeClr>
              </a:solidFill>
            </a:endParaRPr>
          </a:p>
        </p:txBody>
      </p:sp>
      <p:sp>
        <p:nvSpPr>
          <p:cNvPr id="2" name="Title 1"/>
          <p:cNvSpPr>
            <a:spLocks noGrp="1"/>
          </p:cNvSpPr>
          <p:nvPr>
            <p:ph type="title"/>
          </p:nvPr>
        </p:nvSpPr>
        <p:spPr/>
        <p:txBody>
          <a:bodyPr/>
          <a:lstStyle/>
          <a:p>
            <a:r>
              <a:rPr lang="en-GB" noProof="0" dirty="0" smtClean="0"/>
              <a:t>G-Cloud organization</a:t>
            </a:r>
            <a:endParaRPr lang="en-GB" noProof="0" dirty="0"/>
          </a:p>
        </p:txBody>
      </p:sp>
      <p:graphicFrame>
        <p:nvGraphicFramePr>
          <p:cNvPr id="23" name="Diagram 22"/>
          <p:cNvGraphicFramePr/>
          <p:nvPr>
            <p:extLst/>
          </p:nvPr>
        </p:nvGraphicFramePr>
        <p:xfrm>
          <a:off x="3404753" y="961330"/>
          <a:ext cx="6816080"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166</a:t>
            </a:fld>
            <a:r>
              <a:rPr lang="fr-BE" smtClean="0"/>
              <a:t> </a:t>
            </a:r>
            <a:endParaRPr lang="fr-BE" dirty="0"/>
          </a:p>
        </p:txBody>
      </p:sp>
    </p:spTree>
    <p:extLst>
      <p:ext uri="{BB962C8B-B14F-4D97-AF65-F5344CB8AC3E}">
        <p14:creationId xmlns:p14="http://schemas.microsoft.com/office/powerpoint/2010/main" val="3943554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organization</a:t>
            </a:r>
            <a:endParaRPr lang="en-GB" noProof="0" dirty="0"/>
          </a:p>
        </p:txBody>
      </p:sp>
      <p:sp>
        <p:nvSpPr>
          <p:cNvPr id="3" name="Content Placeholder 2"/>
          <p:cNvSpPr>
            <a:spLocks noGrp="1"/>
          </p:cNvSpPr>
          <p:nvPr>
            <p:ph idx="1"/>
          </p:nvPr>
        </p:nvSpPr>
        <p:spPr>
          <a:xfrm>
            <a:off x="5375920" y="1089660"/>
            <a:ext cx="4834880" cy="5265420"/>
          </a:xfrm>
        </p:spPr>
        <p:txBody>
          <a:bodyPr>
            <a:normAutofit/>
          </a:bodyPr>
          <a:lstStyle/>
          <a:p>
            <a:pPr marL="0" indent="0">
              <a:buNone/>
            </a:pPr>
            <a:r>
              <a:rPr lang="en-GB" noProof="0" dirty="0" smtClean="0"/>
              <a:t>G-Cloud Strategic Board: strategic direction by senior officials</a:t>
            </a:r>
          </a:p>
          <a:p>
            <a:pPr marL="0" indent="0">
              <a:buNone/>
            </a:pPr>
            <a:endParaRPr lang="en-GB" noProof="0" dirty="0" smtClean="0"/>
          </a:p>
          <a:p>
            <a:pPr marL="0" indent="0">
              <a:buNone/>
            </a:pPr>
            <a:endParaRPr lang="en-GB" noProof="0" dirty="0" smtClean="0"/>
          </a:p>
          <a:p>
            <a:pPr marL="0" indent="0">
              <a:buNone/>
            </a:pPr>
            <a:endParaRPr lang="en-GB" noProof="0" dirty="0" smtClean="0"/>
          </a:p>
          <a:p>
            <a:pPr marL="0" indent="0">
              <a:buNone/>
            </a:pPr>
            <a:r>
              <a:rPr lang="en-GB" noProof="0" dirty="0" smtClean="0"/>
              <a:t>G-Cloud Operations &amp; Program Board:</a:t>
            </a:r>
          </a:p>
          <a:p>
            <a:pPr marL="0" indent="0">
              <a:buNone/>
            </a:pPr>
            <a:r>
              <a:rPr lang="en-GB" noProof="0" dirty="0" smtClean="0"/>
              <a:t>CIOs for operational direction</a:t>
            </a:r>
          </a:p>
          <a:p>
            <a:endParaRPr lang="en-GB" noProof="0"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19536" y="1196752"/>
            <a:ext cx="2887119"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hasseurs ardennai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25826" y="3917515"/>
            <a:ext cx="2880829" cy="192055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167</a:t>
            </a:fld>
            <a:r>
              <a:rPr lang="fr-BE" smtClean="0"/>
              <a:t> </a:t>
            </a:r>
            <a:endParaRPr lang="fr-BE" dirty="0"/>
          </a:p>
        </p:txBody>
      </p:sp>
    </p:spTree>
    <p:extLst>
      <p:ext uri="{BB962C8B-B14F-4D97-AF65-F5344CB8AC3E}">
        <p14:creationId xmlns:p14="http://schemas.microsoft.com/office/powerpoint/2010/main" val="134068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
          </p:nvPr>
        </p:nvSpPr>
        <p:spPr/>
        <p:txBody>
          <a:bodyPr/>
          <a:lstStyle/>
          <a:p>
            <a:r>
              <a:rPr lang="en-GB" noProof="0" smtClean="0"/>
              <a:t>G-Cloud = coalition</a:t>
            </a:r>
          </a:p>
          <a:p>
            <a:r>
              <a:rPr lang="en-GB" noProof="0" smtClean="0"/>
              <a:t>G-Cloud ≠ central organization</a:t>
            </a:r>
            <a:endParaRPr lang="en-GB" noProof="0" dirty="0"/>
          </a:p>
        </p:txBody>
      </p:sp>
      <p:sp>
        <p:nvSpPr>
          <p:cNvPr id="2" name="Title 1"/>
          <p:cNvSpPr>
            <a:spLocks noGrp="1"/>
          </p:cNvSpPr>
          <p:nvPr>
            <p:ph type="title"/>
          </p:nvPr>
        </p:nvSpPr>
        <p:spPr/>
        <p:txBody>
          <a:bodyPr/>
          <a:lstStyle/>
          <a:p>
            <a:r>
              <a:rPr lang="en-GB" noProof="0" smtClean="0"/>
              <a:t>G-Cloud service model</a:t>
            </a:r>
            <a:endParaRPr lang="en-GB" noProof="0" dirty="0"/>
          </a:p>
        </p:txBody>
      </p:sp>
      <p:graphicFrame>
        <p:nvGraphicFramePr>
          <p:cNvPr id="5" name="Diagram 4"/>
          <p:cNvGraphicFramePr/>
          <p:nvPr>
            <p:extLst/>
          </p:nvPr>
        </p:nvGraphicFramePr>
        <p:xfrm>
          <a:off x="1520840" y="2132856"/>
          <a:ext cx="9144000"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p:cNvSpPr/>
          <p:nvPr/>
        </p:nvSpPr>
        <p:spPr>
          <a:xfrm>
            <a:off x="9234614" y="2132856"/>
            <a:ext cx="1116124" cy="4392488"/>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GB" sz="3200"/>
              <a:t>Governance</a:t>
            </a:r>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168</a:t>
            </a:fld>
            <a:r>
              <a:rPr lang="fr-BE" smtClean="0"/>
              <a:t> </a:t>
            </a:r>
            <a:endParaRPr lang="fr-BE" dirty="0"/>
          </a:p>
        </p:txBody>
      </p:sp>
    </p:spTree>
    <p:extLst>
      <p:ext uri="{BB962C8B-B14F-4D97-AF65-F5344CB8AC3E}">
        <p14:creationId xmlns:p14="http://schemas.microsoft.com/office/powerpoint/2010/main" val="2765634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
          </p:nvPr>
        </p:nvSpPr>
        <p:spPr/>
        <p:txBody>
          <a:bodyPr/>
          <a:lstStyle/>
          <a:p>
            <a:r>
              <a:rPr lang="en-GB" noProof="0" dirty="0" smtClean="0"/>
              <a:t>Service Owner</a:t>
            </a:r>
          </a:p>
          <a:p>
            <a:pPr lvl="1"/>
            <a:r>
              <a:rPr lang="en-GB" noProof="0" dirty="0" smtClean="0"/>
              <a:t>organization responsible for the service</a:t>
            </a:r>
          </a:p>
          <a:p>
            <a:pPr lvl="1"/>
            <a:r>
              <a:rPr lang="en-GB" noProof="0" dirty="0" smtClean="0"/>
              <a:t>develops the service and its further evolution</a:t>
            </a:r>
          </a:p>
          <a:p>
            <a:pPr lvl="1"/>
            <a:r>
              <a:rPr lang="en-GB" noProof="0" dirty="0" smtClean="0"/>
              <a:t>provides SLA, financial model, support model...</a:t>
            </a:r>
          </a:p>
          <a:p>
            <a:pPr lvl="1"/>
            <a:r>
              <a:rPr lang="en-GB" noProof="0" dirty="0" smtClean="0"/>
              <a:t>“contract” with clients</a:t>
            </a:r>
          </a:p>
          <a:p>
            <a:r>
              <a:rPr lang="en-GB" noProof="0" dirty="0" smtClean="0"/>
              <a:t>Service Provider</a:t>
            </a:r>
          </a:p>
          <a:p>
            <a:pPr lvl="1"/>
            <a:r>
              <a:rPr lang="en-GB" noProof="0" dirty="0" smtClean="0"/>
              <a:t>“contract” with Service Owner</a:t>
            </a:r>
          </a:p>
          <a:p>
            <a:pPr lvl="1"/>
            <a:r>
              <a:rPr lang="en-GB" noProof="0" dirty="0" smtClean="0"/>
              <a:t>provides the service as agreed upon in the specifications/SLA</a:t>
            </a:r>
          </a:p>
          <a:p>
            <a:r>
              <a:rPr lang="en-GB" noProof="0" dirty="0" smtClean="0"/>
              <a:t>Sometimes: Service Owner = Service Provider</a:t>
            </a:r>
            <a:endParaRPr lang="en-GB" noProof="0" dirty="0"/>
          </a:p>
        </p:txBody>
      </p:sp>
      <p:sp>
        <p:nvSpPr>
          <p:cNvPr id="2" name="Title 1"/>
          <p:cNvSpPr>
            <a:spLocks noGrp="1"/>
          </p:cNvSpPr>
          <p:nvPr>
            <p:ph type="title"/>
          </p:nvPr>
        </p:nvSpPr>
        <p:spPr/>
        <p:txBody>
          <a:bodyPr/>
          <a:lstStyle/>
          <a:p>
            <a:r>
              <a:rPr lang="en-GB" noProof="0" smtClean="0"/>
              <a:t>G-Cloud service model</a:t>
            </a:r>
            <a:endParaRPr lang="en-GB" noProof="0"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169</a:t>
            </a:fld>
            <a:r>
              <a:rPr lang="fr-BE" smtClean="0"/>
              <a:t> </a:t>
            </a:r>
            <a:endParaRPr lang="fr-BE" dirty="0"/>
          </a:p>
        </p:txBody>
      </p:sp>
    </p:spTree>
    <p:extLst>
      <p:ext uri="{BB962C8B-B14F-4D97-AF65-F5344CB8AC3E}">
        <p14:creationId xmlns:p14="http://schemas.microsoft.com/office/powerpoint/2010/main" val="4271154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7224087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
          </p:nvPr>
        </p:nvSpPr>
        <p:spPr/>
        <p:txBody>
          <a:bodyPr/>
          <a:lstStyle/>
          <a:p>
            <a:endParaRPr lang="en-GB" noProof="0" dirty="0" smtClean="0"/>
          </a:p>
          <a:p>
            <a:r>
              <a:rPr lang="en-GB" noProof="0" dirty="0" smtClean="0"/>
              <a:t>3500 IT professionals in the federal government</a:t>
            </a:r>
          </a:p>
          <a:p>
            <a:endParaRPr lang="en-GB" noProof="0" dirty="0" smtClean="0"/>
          </a:p>
          <a:p>
            <a:r>
              <a:rPr lang="en-GB" noProof="0" dirty="0" smtClean="0"/>
              <a:t>war for talent &amp; reversed age pyramid</a:t>
            </a:r>
          </a:p>
          <a:p>
            <a:endParaRPr lang="en-GB" noProof="0" dirty="0" smtClean="0"/>
          </a:p>
          <a:p>
            <a:r>
              <a:rPr lang="en-GB" noProof="0" dirty="0" smtClean="0"/>
              <a:t>cooperation model across institutional boundaries</a:t>
            </a:r>
          </a:p>
          <a:p>
            <a:endParaRPr lang="en-GB" noProof="0" dirty="0" smtClean="0"/>
          </a:p>
        </p:txBody>
      </p:sp>
      <p:sp>
        <p:nvSpPr>
          <p:cNvPr id="2" name="Title 1"/>
          <p:cNvSpPr>
            <a:spLocks noGrp="1"/>
          </p:cNvSpPr>
          <p:nvPr>
            <p:ph type="title"/>
          </p:nvPr>
        </p:nvSpPr>
        <p:spPr/>
        <p:txBody>
          <a:bodyPr/>
          <a:lstStyle/>
          <a:p>
            <a:r>
              <a:rPr lang="en-GB" noProof="0" smtClean="0"/>
              <a:t>G-Cloud P&amp;O</a:t>
            </a:r>
            <a:endParaRPr lang="en-GB" noProof="0"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170</a:t>
            </a:fld>
            <a:r>
              <a:rPr lang="fr-BE" smtClean="0"/>
              <a:t> </a:t>
            </a:r>
            <a:endParaRPr lang="fr-BE" dirty="0"/>
          </a:p>
        </p:txBody>
      </p:sp>
    </p:spTree>
    <p:extLst>
      <p:ext uri="{BB962C8B-B14F-4D97-AF65-F5344CB8AC3E}">
        <p14:creationId xmlns:p14="http://schemas.microsoft.com/office/powerpoint/2010/main" val="913116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Opportunities and challenges</a:t>
            </a:r>
            <a:endParaRPr lang="en-GB" noProof="0" dirty="0"/>
          </a:p>
        </p:txBody>
      </p:sp>
      <p:graphicFrame>
        <p:nvGraphicFramePr>
          <p:cNvPr id="6" name="Content Placeholder 7"/>
          <p:cNvGraphicFramePr>
            <a:graphicFrameLocks/>
          </p:cNvGraphicFramePr>
          <p:nvPr>
            <p:extLst/>
          </p:nvPr>
        </p:nvGraphicFramePr>
        <p:xfrm>
          <a:off x="2094489" y="1190003"/>
          <a:ext cx="8229600" cy="5111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171</a:t>
            </a:fld>
            <a:r>
              <a:rPr lang="fr-BE" smtClean="0"/>
              <a:t> </a:t>
            </a:r>
            <a:endParaRPr lang="fr-BE" dirty="0"/>
          </a:p>
        </p:txBody>
      </p:sp>
    </p:spTree>
    <p:extLst>
      <p:ext uri="{BB962C8B-B14F-4D97-AF65-F5344CB8AC3E}">
        <p14:creationId xmlns:p14="http://schemas.microsoft.com/office/powerpoint/2010/main" val="1947964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96400" y="3573016"/>
            <a:ext cx="1080120" cy="2574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noProof="0" dirty="0" smtClean="0"/>
              <a:t>G-Cloud success factors</a:t>
            </a:r>
            <a:endParaRPr lang="en-GB" noProof="0" dirty="0"/>
          </a:p>
        </p:txBody>
      </p:sp>
      <p:sp>
        <p:nvSpPr>
          <p:cNvPr id="3" name="Content Placeholder 2"/>
          <p:cNvSpPr>
            <a:spLocks noGrp="1"/>
          </p:cNvSpPr>
          <p:nvPr>
            <p:ph idx="1"/>
          </p:nvPr>
        </p:nvSpPr>
        <p:spPr/>
        <p:txBody>
          <a:bodyPr/>
          <a:lstStyle/>
          <a:p>
            <a:r>
              <a:rPr lang="en-GB" dirty="0" smtClean="0"/>
              <a:t>e</a:t>
            </a:r>
            <a:r>
              <a:rPr lang="en-GB" noProof="0" dirty="0" err="1" smtClean="0"/>
              <a:t>fficiency</a:t>
            </a:r>
            <a:endParaRPr lang="en-GB" noProof="0" dirty="0" smtClean="0"/>
          </a:p>
          <a:p>
            <a:r>
              <a:rPr lang="en-GB" dirty="0"/>
              <a:t>a</a:t>
            </a:r>
            <a:r>
              <a:rPr lang="en-GB" noProof="0" dirty="0" err="1" smtClean="0"/>
              <a:t>dequate</a:t>
            </a:r>
            <a:r>
              <a:rPr lang="en-GB" noProof="0" dirty="0" smtClean="0"/>
              <a:t> security measures (risk↘) </a:t>
            </a:r>
          </a:p>
          <a:p>
            <a:r>
              <a:rPr lang="en-GB" dirty="0"/>
              <a:t>o</a:t>
            </a:r>
            <a:r>
              <a:rPr lang="en-GB" noProof="0" dirty="0" err="1" smtClean="0"/>
              <a:t>ptimal</a:t>
            </a:r>
            <a:r>
              <a:rPr lang="en-GB" noProof="0" dirty="0" smtClean="0"/>
              <a:t> cooperation and trust between the institutions </a:t>
            </a:r>
          </a:p>
          <a:p>
            <a:r>
              <a:rPr lang="en-GB" dirty="0"/>
              <a:t>d</a:t>
            </a:r>
            <a:r>
              <a:rPr lang="en-GB" noProof="0" dirty="0" err="1" smtClean="0"/>
              <a:t>ifferentiation</a:t>
            </a:r>
            <a:r>
              <a:rPr lang="en-GB" noProof="0" dirty="0" smtClean="0"/>
              <a:t> of the offer: neither ‘one size fits all’ nor tailor-made work</a:t>
            </a:r>
          </a:p>
          <a:p>
            <a:r>
              <a:rPr lang="en-GB" dirty="0"/>
              <a:t>c</a:t>
            </a:r>
            <a:r>
              <a:rPr lang="en-GB" noProof="0" dirty="0" err="1" smtClean="0"/>
              <a:t>apacity</a:t>
            </a:r>
            <a:r>
              <a:rPr lang="en-GB" noProof="0" dirty="0" smtClean="0"/>
              <a:t> management</a:t>
            </a:r>
          </a:p>
          <a:p>
            <a:r>
              <a:rPr lang="en-GB" dirty="0"/>
              <a:t>a</a:t>
            </a:r>
            <a:r>
              <a:rPr lang="en-GB" noProof="0" dirty="0" smtClean="0"/>
              <a:t> phased approach, no ‘big bang’</a:t>
            </a:r>
          </a:p>
          <a:p>
            <a:r>
              <a:rPr lang="en-GB" dirty="0"/>
              <a:t>q</a:t>
            </a:r>
            <a:r>
              <a:rPr lang="en-GB" noProof="0" dirty="0" err="1" smtClean="0"/>
              <a:t>uality</a:t>
            </a:r>
            <a:r>
              <a:rPr lang="en-GB" noProof="0" dirty="0" smtClean="0"/>
              <a:t> of service: respect of SLAs</a:t>
            </a:r>
            <a:endParaRPr lang="en-GB" noProof="0" dirty="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172</a:t>
            </a:fld>
            <a:r>
              <a:rPr lang="fr-BE" smtClean="0"/>
              <a:t> </a:t>
            </a:r>
            <a:endParaRPr lang="fr-BE" dirty="0"/>
          </a:p>
        </p:txBody>
      </p:sp>
    </p:spTree>
    <p:extLst>
      <p:ext uri="{BB962C8B-B14F-4D97-AF65-F5344CB8AC3E}">
        <p14:creationId xmlns:p14="http://schemas.microsoft.com/office/powerpoint/2010/main" val="3203981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G-Cloud </a:t>
            </a:r>
            <a:r>
              <a:rPr lang="en-GB" smtClean="0"/>
              <a:t>portfolio (</a:t>
            </a:r>
            <a:r>
              <a:rPr lang="en-GB" smtClean="0">
                <a:hlinkClick r:id="rId2"/>
              </a:rPr>
              <a:t>www.gcloud.belgium.be</a:t>
            </a:r>
            <a:r>
              <a:rPr lang="en-GB" smtClean="0"/>
              <a:t>)</a:t>
            </a:r>
            <a:endParaRPr lang="en-GB" noProof="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2228" y="831230"/>
            <a:ext cx="9963063" cy="5699607"/>
          </a:xfrm>
          <a:prstGeom prst="rect">
            <a:avLst/>
          </a:prstGeom>
        </p:spPr>
      </p:pic>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173</a:t>
            </a:fld>
            <a:r>
              <a:rPr lang="fr-BE" smtClean="0"/>
              <a:t> </a:t>
            </a:r>
            <a:endParaRPr lang="fr-BE" dirty="0"/>
          </a:p>
        </p:txBody>
      </p:sp>
    </p:spTree>
    <p:extLst>
      <p:ext uri="{BB962C8B-B14F-4D97-AF65-F5344CB8AC3E}">
        <p14:creationId xmlns:p14="http://schemas.microsoft.com/office/powerpoint/2010/main" val="3557159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Data classification</a:t>
            </a:r>
            <a:endParaRPr lang="fr-BE" dirty="0"/>
          </a:p>
        </p:txBody>
      </p:sp>
      <p:sp>
        <p:nvSpPr>
          <p:cNvPr id="5" name="Content Placeholder 4"/>
          <p:cNvSpPr>
            <a:spLocks noGrp="1"/>
          </p:cNvSpPr>
          <p:nvPr>
            <p:ph sz="half" idx="1"/>
          </p:nvPr>
        </p:nvSpPr>
        <p:spPr/>
        <p:txBody>
          <a:bodyPr>
            <a:normAutofit lnSpcReduction="10000"/>
          </a:bodyPr>
          <a:lstStyle/>
          <a:p>
            <a:r>
              <a:rPr lang="fr-BE" dirty="0"/>
              <a:t>i</a:t>
            </a:r>
            <a:r>
              <a:rPr lang="fr-BE" dirty="0" smtClean="0"/>
              <a:t>nformation classification model </a:t>
            </a:r>
            <a:r>
              <a:rPr lang="fr-BE" dirty="0" err="1" smtClean="0"/>
              <a:t>drafted</a:t>
            </a:r>
            <a:r>
              <a:rPr lang="fr-BE" dirty="0" smtClean="0"/>
              <a:t> </a:t>
            </a:r>
            <a:r>
              <a:rPr lang="fr-BE" dirty="0" err="1" smtClean="0"/>
              <a:t>within</a:t>
            </a:r>
            <a:r>
              <a:rPr lang="fr-BE" dirty="0" smtClean="0"/>
              <a:t> « </a:t>
            </a:r>
            <a:r>
              <a:rPr lang="fr-BE" dirty="0" err="1" smtClean="0"/>
              <a:t>Federal</a:t>
            </a:r>
            <a:r>
              <a:rPr lang="fr-BE" dirty="0" smtClean="0"/>
              <a:t> Information Security Policy » (FISP)</a:t>
            </a:r>
          </a:p>
          <a:p>
            <a:pPr lvl="1"/>
            <a:r>
              <a:rPr lang="fr-BE" dirty="0" smtClean="0">
                <a:hlinkClick r:id="rId2"/>
              </a:rPr>
              <a:t>https://dt.bosa.be/nl/federaal </a:t>
            </a:r>
            <a:r>
              <a:rPr lang="fr-BE" dirty="0" err="1" smtClean="0">
                <a:hlinkClick r:id="rId2"/>
              </a:rPr>
              <a:t>beleid_voor_informatiebeveiliging_fisp</a:t>
            </a:r>
            <a:r>
              <a:rPr lang="fr-BE" dirty="0" smtClean="0"/>
              <a:t> </a:t>
            </a:r>
          </a:p>
          <a:p>
            <a:r>
              <a:rPr lang="fr-BE" dirty="0" err="1"/>
              <a:t>d</a:t>
            </a:r>
            <a:r>
              <a:rPr lang="fr-BE" dirty="0" err="1" smtClean="0"/>
              <a:t>efinition</a:t>
            </a:r>
            <a:r>
              <a:rPr lang="fr-BE" dirty="0" smtClean="0"/>
              <a:t> of </a:t>
            </a:r>
            <a:r>
              <a:rPr lang="fr-BE" dirty="0" err="1" smtClean="0"/>
              <a:t>levels</a:t>
            </a:r>
            <a:endParaRPr lang="fr-BE" dirty="0" smtClean="0"/>
          </a:p>
          <a:p>
            <a:endParaRPr lang="fr-BE" dirty="0" smtClean="0"/>
          </a:p>
          <a:p>
            <a:endParaRPr lang="fr-BE" dirty="0" smtClean="0"/>
          </a:p>
          <a:p>
            <a:endParaRPr lang="fr-BE" dirty="0" smtClean="0"/>
          </a:p>
          <a:p>
            <a:r>
              <a:rPr lang="en-US" dirty="0"/>
              <a:t>c</a:t>
            </a:r>
            <a:r>
              <a:rPr lang="en-US" dirty="0" smtClean="0"/>
              <a:t>lassification based on the impact of the loss or dissemination of information</a:t>
            </a:r>
            <a:endParaRPr lang="nl-BE" dirty="0" smtClean="0"/>
          </a:p>
          <a:p>
            <a:pPr lvl="1"/>
            <a:r>
              <a:rPr lang="fr-BE" dirty="0" smtClean="0"/>
              <a:t>impact for </a:t>
            </a:r>
            <a:r>
              <a:rPr lang="fr-BE" dirty="0" err="1" smtClean="0"/>
              <a:t>government</a:t>
            </a:r>
            <a:r>
              <a:rPr lang="fr-BE" dirty="0" smtClean="0"/>
              <a:t> (</a:t>
            </a:r>
            <a:r>
              <a:rPr lang="fr-BE" dirty="0" err="1" smtClean="0"/>
              <a:t>agencies</a:t>
            </a:r>
            <a:r>
              <a:rPr lang="fr-BE" dirty="0" smtClean="0"/>
              <a:t>)</a:t>
            </a:r>
          </a:p>
          <a:p>
            <a:pPr lvl="1"/>
            <a:r>
              <a:rPr lang="fr-BE" dirty="0" smtClean="0"/>
              <a:t>impact on </a:t>
            </a:r>
            <a:r>
              <a:rPr lang="fr-BE" dirty="0" err="1" smtClean="0"/>
              <a:t>privacy</a:t>
            </a:r>
            <a:r>
              <a:rPr lang="fr-BE" dirty="0" smtClean="0"/>
              <a:t> </a:t>
            </a:r>
            <a:r>
              <a:rPr lang="fr-BE" dirty="0" err="1" smtClean="0"/>
              <a:t>rights</a:t>
            </a:r>
            <a:endParaRPr lang="fr-BE" dirty="0" smtClean="0"/>
          </a:p>
          <a:p>
            <a:r>
              <a:rPr lang="fr-BE" dirty="0" err="1"/>
              <a:t>p</a:t>
            </a:r>
            <a:r>
              <a:rPr lang="fr-BE" dirty="0" err="1" smtClean="0"/>
              <a:t>ractical</a:t>
            </a:r>
            <a:r>
              <a:rPr lang="fr-BE" dirty="0" smtClean="0"/>
              <a:t> classification </a:t>
            </a:r>
            <a:r>
              <a:rPr lang="fr-BE" dirty="0" err="1" smtClean="0"/>
              <a:t>explained</a:t>
            </a:r>
            <a:r>
              <a:rPr lang="fr-BE" dirty="0" smtClean="0"/>
              <a:t> in </a:t>
            </a:r>
            <a:r>
              <a:rPr lang="fr-BE" dirty="0" err="1" smtClean="0"/>
              <a:t>privacy</a:t>
            </a:r>
            <a:r>
              <a:rPr lang="fr-BE" dirty="0" smtClean="0"/>
              <a:t> </a:t>
            </a:r>
            <a:r>
              <a:rPr lang="fr-BE" dirty="0" err="1" smtClean="0"/>
              <a:t>vademecum</a:t>
            </a:r>
            <a:endParaRPr lang="fr-BE" dirty="0" smtClean="0"/>
          </a:p>
          <a:p>
            <a:pPr lvl="1"/>
            <a:r>
              <a:rPr lang="fr-BE" dirty="0" smtClean="0">
                <a:hlinkClick r:id="rId3"/>
              </a:rPr>
              <a:t>https://dt.bosa.be/sites/default/files/fisp_-_privacy_vademecum_nl.pdf</a:t>
            </a:r>
            <a:r>
              <a:rPr lang="fr-BE" dirty="0" smtClean="0"/>
              <a:t>  </a:t>
            </a:r>
            <a:endParaRPr lang="fr-BE" dirty="0"/>
          </a:p>
        </p:txBody>
      </p:sp>
      <p:pic>
        <p:nvPicPr>
          <p:cNvPr id="12" name="Graphique 3"/>
          <p:cNvPicPr/>
          <p:nvPr/>
        </p:nvPicPr>
        <p:blipFill>
          <a:blip r:embed="rId4" cstate="email">
            <a:extLst>
              <a:ext uri="{28A0092B-C50C-407E-A947-70E740481C1C}">
                <a14:useLocalDpi xmlns:a14="http://schemas.microsoft.com/office/drawing/2010/main"/>
              </a:ext>
              <a:ext uri="{96DAC541-7B7A-43D3-8B79-37D633B846F1}">
                <asvg:svgBlip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lc="http://schemas.openxmlformats.org/drawingml/2006/lockedCanvas" r:embed="rId13"/>
              </a:ext>
            </a:extLst>
          </a:blip>
          <a:stretch>
            <a:fillRect/>
          </a:stretch>
        </p:blipFill>
        <p:spPr>
          <a:xfrm>
            <a:off x="1221418" y="2768381"/>
            <a:ext cx="615315" cy="899795"/>
          </a:xfrm>
          <a:prstGeom prst="rect">
            <a:avLst/>
          </a:prstGeom>
          <a:effectLst>
            <a:outerShdw blurRad="50800" dist="38100" dir="5400000" algn="t" rotWithShape="0">
              <a:prstClr val="black">
                <a:alpha val="40000"/>
              </a:prstClr>
            </a:outerShdw>
          </a:effectLst>
        </p:spPr>
      </p:pic>
      <p:pic>
        <p:nvPicPr>
          <p:cNvPr id="13" name="Graphique 11"/>
          <p:cNvPicPr/>
          <p:nvPr/>
        </p:nvPicPr>
        <p:blipFill>
          <a:blip r:embed="rId14" cstate="email">
            <a:extLst>
              <a:ext uri="{28A0092B-C50C-407E-A947-70E740481C1C}">
                <a14:useLocalDpi xmlns:a14="http://schemas.microsoft.com/office/drawing/2010/main"/>
              </a:ext>
              <a:ext uri="{96DAC541-7B7A-43D3-8B79-37D633B846F1}">
                <asvg:svgBlip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id="http://schemas.microsoft.com/office/word/2016/wordml/cid" xmlns:asvg="http://schemas.microsoft.com/office/drawing/2016/SVG/main" xmlns:lc="http://schemas.openxmlformats.org/drawingml/2006/lockedCanvas" r:embed="rId15"/>
              </a:ext>
            </a:extLst>
          </a:blip>
          <a:stretch>
            <a:fillRect/>
          </a:stretch>
        </p:blipFill>
        <p:spPr>
          <a:xfrm>
            <a:off x="2278139" y="2768381"/>
            <a:ext cx="629920" cy="899795"/>
          </a:xfrm>
          <a:prstGeom prst="rect">
            <a:avLst/>
          </a:prstGeom>
          <a:effectLst>
            <a:outerShdw blurRad="50800" dist="38100" dir="5400000" algn="t" rotWithShape="0">
              <a:prstClr val="black">
                <a:alpha val="40000"/>
              </a:prstClr>
            </a:outerShdw>
          </a:effectLst>
        </p:spPr>
      </p:pic>
      <p:pic>
        <p:nvPicPr>
          <p:cNvPr id="14" name="Graphique 13"/>
          <p:cNvPicPr/>
          <p:nvPr/>
        </p:nvPicPr>
        <p:blipFill>
          <a:blip r:embed="rId16" cstate="email">
            <a:extLst>
              <a:ext uri="{28A0092B-C50C-407E-A947-70E740481C1C}">
                <a14:useLocalDpi xmlns:a14="http://schemas.microsoft.com/office/drawing/2010/main"/>
              </a:ext>
              <a:ext uri="{96DAC541-7B7A-43D3-8B79-37D633B846F1}">
                <asvg:svgBlip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id="http://schemas.microsoft.com/office/word/2016/wordml/cid" xmlns:asvg="http://schemas.microsoft.com/office/drawing/2016/SVG/main" xmlns:lc="http://schemas.openxmlformats.org/drawingml/2006/lockedCanvas" r:embed="rId19"/>
              </a:ext>
            </a:extLst>
          </a:blip>
          <a:stretch>
            <a:fillRect/>
          </a:stretch>
        </p:blipFill>
        <p:spPr>
          <a:xfrm>
            <a:off x="4448491" y="2768381"/>
            <a:ext cx="615315" cy="899795"/>
          </a:xfrm>
          <a:prstGeom prst="rect">
            <a:avLst/>
          </a:prstGeom>
          <a:effectLst>
            <a:outerShdw blurRad="50800" dist="38100" dir="5400000" algn="t" rotWithShape="0">
              <a:prstClr val="black">
                <a:alpha val="40000"/>
              </a:prstClr>
            </a:outerShdw>
          </a:effectLst>
        </p:spPr>
      </p:pic>
      <p:pic>
        <p:nvPicPr>
          <p:cNvPr id="15" name="Graphique 17"/>
          <p:cNvPicPr/>
          <p:nvPr/>
        </p:nvPicPr>
        <p:blipFill>
          <a:blip r:embed="rId20" cstate="email">
            <a:extLst>
              <a:ext uri="{28A0092B-C50C-407E-A947-70E740481C1C}">
                <a14:useLocalDpi xmlns:a14="http://schemas.microsoft.com/office/drawing/2010/main"/>
              </a:ext>
              <a:ext uri="{96DAC541-7B7A-43D3-8B79-37D633B846F1}">
                <asvg:svgBlip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id="http://schemas.microsoft.com/office/word/2016/wordml/cid" xmlns:asvg="http://schemas.microsoft.com/office/drawing/2016/SVG/main" xmlns:lc="http://schemas.openxmlformats.org/drawingml/2006/lockedCanvas" r:embed="rId17"/>
              </a:ext>
            </a:extLst>
          </a:blip>
          <a:stretch>
            <a:fillRect/>
          </a:stretch>
        </p:blipFill>
        <p:spPr>
          <a:xfrm>
            <a:off x="3349465" y="2768381"/>
            <a:ext cx="622300" cy="899795"/>
          </a:xfrm>
          <a:prstGeom prst="rect">
            <a:avLst/>
          </a:prstGeom>
          <a:effectLst>
            <a:outerShdw blurRad="50800" dist="38100" dir="5400000" algn="t" rotWithShape="0">
              <a:prstClr val="black">
                <a:alpha val="40000"/>
              </a:prstClr>
            </a:outerShdw>
          </a:effectLst>
        </p:spPr>
      </p:pic>
      <p:pic>
        <p:nvPicPr>
          <p:cNvPr id="16" name="Graphique 18"/>
          <p:cNvPicPr/>
          <p:nvPr/>
        </p:nvPicPr>
        <p:blipFill>
          <a:blip r:embed="rId21" cstate="email">
            <a:extLst>
              <a:ext uri="{28A0092B-C50C-407E-A947-70E740481C1C}">
                <a14:useLocalDpi xmlns:a14="http://schemas.microsoft.com/office/drawing/2010/main"/>
              </a:ext>
              <a:ext uri="{96DAC541-7B7A-43D3-8B79-37D633B846F1}">
                <asvg:svgBlip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id="http://schemas.microsoft.com/office/word/2016/wordml/cid" xmlns:asvg="http://schemas.microsoft.com/office/drawing/2016/SVG/main" xmlns:lc="http://schemas.openxmlformats.org/drawingml/2006/lockedCanvas" r:embed="rId22"/>
              </a:ext>
            </a:extLst>
          </a:blip>
          <a:stretch>
            <a:fillRect/>
          </a:stretch>
        </p:blipFill>
        <p:spPr>
          <a:xfrm>
            <a:off x="5469890" y="2739787"/>
            <a:ext cx="626110" cy="928389"/>
          </a:xfrm>
          <a:prstGeom prst="rect">
            <a:avLst/>
          </a:prstGeom>
          <a:effectLst>
            <a:outerShdw blurRad="50800" dist="38100" dir="5400000" algn="t" rotWithShape="0">
              <a:prstClr val="black">
                <a:alpha val="40000"/>
              </a:prstClr>
            </a:outerShdw>
          </a:effectLst>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174</a:t>
            </a:fld>
            <a:r>
              <a:rPr lang="fr-BE" smtClean="0"/>
              <a:t> </a:t>
            </a:r>
            <a:endParaRPr lang="fr-BE" dirty="0"/>
          </a:p>
        </p:txBody>
      </p:sp>
    </p:spTree>
    <p:extLst>
      <p:ext uri="{BB962C8B-B14F-4D97-AF65-F5344CB8AC3E}">
        <p14:creationId xmlns:p14="http://schemas.microsoft.com/office/powerpoint/2010/main" val="349702928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G-Cloud impact - shared procurement</a:t>
            </a:r>
            <a:endParaRPr lang="en-GB" dirty="0"/>
          </a:p>
        </p:txBody>
      </p:sp>
      <p:sp>
        <p:nvSpPr>
          <p:cNvPr id="3" name="Content Placeholder 2"/>
          <p:cNvSpPr>
            <a:spLocks noGrp="1"/>
          </p:cNvSpPr>
          <p:nvPr>
            <p:ph idx="1"/>
          </p:nvPr>
        </p:nvSpPr>
        <p:spPr/>
        <p:txBody>
          <a:bodyPr>
            <a:normAutofit/>
          </a:bodyPr>
          <a:lstStyle/>
          <a:p>
            <a:r>
              <a:rPr lang="en-GB" dirty="0"/>
              <a:t>c</a:t>
            </a:r>
            <a:r>
              <a:rPr lang="en-GB" noProof="0" dirty="0" err="1" smtClean="0"/>
              <a:t>ooperation</a:t>
            </a:r>
            <a:r>
              <a:rPr lang="en-GB" noProof="0" dirty="0" smtClean="0"/>
              <a:t> regarding the public procurements</a:t>
            </a:r>
          </a:p>
          <a:p>
            <a:pPr lvl="1"/>
            <a:r>
              <a:rPr lang="en-GB" noProof="0" dirty="0" smtClean="0"/>
              <a:t>juridical: central procurement agency clause</a:t>
            </a:r>
          </a:p>
          <a:p>
            <a:pPr lvl="1"/>
            <a:r>
              <a:rPr lang="en-GB" noProof="0" dirty="0" smtClean="0"/>
              <a:t>know-how: specialized in ICT purchases</a:t>
            </a:r>
          </a:p>
          <a:p>
            <a:pPr lvl="1"/>
            <a:r>
              <a:rPr lang="en-GB" noProof="0" dirty="0" smtClean="0"/>
              <a:t>simplicity: less administrative work for the private sector and the state</a:t>
            </a:r>
          </a:p>
          <a:p>
            <a:pPr lvl="1"/>
            <a:r>
              <a:rPr lang="en-GB" noProof="0" dirty="0" smtClean="0"/>
              <a:t>possibility to accelerate the purchases and to avoid double specifications procedures</a:t>
            </a:r>
          </a:p>
          <a:p>
            <a:pPr lvl="1"/>
            <a:r>
              <a:rPr lang="en-GB" noProof="0" dirty="0" smtClean="0"/>
              <a:t>price reductions thanks to the volume</a:t>
            </a:r>
          </a:p>
          <a:p>
            <a:r>
              <a:rPr lang="en-GB" dirty="0"/>
              <a:t>s</a:t>
            </a:r>
            <a:r>
              <a:rPr lang="en-GB" noProof="0" dirty="0" err="1" smtClean="0"/>
              <a:t>oftware</a:t>
            </a:r>
            <a:r>
              <a:rPr lang="en-GB" noProof="0" dirty="0" smtClean="0"/>
              <a:t> licences</a:t>
            </a:r>
          </a:p>
          <a:p>
            <a:pPr lvl="1"/>
            <a:r>
              <a:rPr lang="en-GB" noProof="0" dirty="0" smtClean="0"/>
              <a:t>negotiations with the providers</a:t>
            </a:r>
          </a:p>
          <a:p>
            <a:pPr lvl="1"/>
            <a:r>
              <a:rPr lang="en-GB" noProof="0" dirty="0" smtClean="0"/>
              <a:t>mutual exchange of unused licences</a:t>
            </a:r>
          </a:p>
          <a:p>
            <a:pPr lvl="1"/>
            <a:endParaRPr lang="en-GB" noProof="0" dirty="0" smtClean="0"/>
          </a:p>
          <a:p>
            <a:pPr lvl="1"/>
            <a:endParaRPr lang="en-GB" noProof="0"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175</a:t>
            </a:fld>
            <a:r>
              <a:rPr lang="fr-BE" smtClean="0"/>
              <a:t> </a:t>
            </a:r>
            <a:endParaRPr lang="fr-BE" dirty="0"/>
          </a:p>
        </p:txBody>
      </p:sp>
    </p:spTree>
    <p:extLst>
      <p:ext uri="{BB962C8B-B14F-4D97-AF65-F5344CB8AC3E}">
        <p14:creationId xmlns:p14="http://schemas.microsoft.com/office/powerpoint/2010/main" val="3608127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29719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8061128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30" b="1800"/>
          <a:stretch/>
        </p:blipFill>
        <p:spPr>
          <a:xfrm>
            <a:off x="0" y="0"/>
            <a:ext cx="12893987" cy="7128469"/>
          </a:xfrm>
          <a:prstGeom prst="rect">
            <a:avLst/>
          </a:prstGeom>
        </p:spPr>
      </p:pic>
    </p:spTree>
    <p:extLst>
      <p:ext uri="{BB962C8B-B14F-4D97-AF65-F5344CB8AC3E}">
        <p14:creationId xmlns:p14="http://schemas.microsoft.com/office/powerpoint/2010/main" val="40587272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8454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 y="0"/>
            <a:ext cx="12186576" cy="6858000"/>
          </a:xfrm>
          <a:prstGeom prst="rect">
            <a:avLst/>
          </a:prstGeom>
        </p:spPr>
      </p:pic>
    </p:spTree>
    <p:extLst>
      <p:ext uri="{BB962C8B-B14F-4D97-AF65-F5344CB8AC3E}">
        <p14:creationId xmlns:p14="http://schemas.microsoft.com/office/powerpoint/2010/main" val="6326279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8800"/>
          </a:xfrm>
          <a:prstGeom prst="rect">
            <a:avLst/>
          </a:prstGeom>
        </p:spPr>
      </p:pic>
    </p:spTree>
    <p:extLst>
      <p:ext uri="{BB962C8B-B14F-4D97-AF65-F5344CB8AC3E}">
        <p14:creationId xmlns:p14="http://schemas.microsoft.com/office/powerpoint/2010/main" val="6435327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3" cy="6854951"/>
          </a:xfrm>
          <a:prstGeom prst="rect">
            <a:avLst/>
          </a:prstGeom>
        </p:spPr>
      </p:pic>
    </p:spTree>
    <p:extLst>
      <p:ext uri="{BB962C8B-B14F-4D97-AF65-F5344CB8AC3E}">
        <p14:creationId xmlns:p14="http://schemas.microsoft.com/office/powerpoint/2010/main" val="40255601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4" cy="6854952"/>
          </a:xfrm>
          <a:prstGeom prst="rect">
            <a:avLst/>
          </a:prstGeom>
        </p:spPr>
      </p:pic>
    </p:spTree>
    <p:extLst>
      <p:ext uri="{BB962C8B-B14F-4D97-AF65-F5344CB8AC3E}">
        <p14:creationId xmlns:p14="http://schemas.microsoft.com/office/powerpoint/2010/main" val="701727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9327477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Tree>
    <p:extLst>
      <p:ext uri="{BB962C8B-B14F-4D97-AF65-F5344CB8AC3E}">
        <p14:creationId xmlns:p14="http://schemas.microsoft.com/office/powerpoint/2010/main" val="1453280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2750920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532580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173304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912857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196693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57568"/>
          </a:xfrm>
          <a:prstGeom prst="rect">
            <a:avLst/>
          </a:prstGeom>
        </p:spPr>
      </p:pic>
    </p:spTree>
    <p:extLst>
      <p:ext uri="{BB962C8B-B14F-4D97-AF65-F5344CB8AC3E}">
        <p14:creationId xmlns:p14="http://schemas.microsoft.com/office/powerpoint/2010/main" val="32820368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393"/>
            <a:ext cx="12298533" cy="6893393"/>
          </a:xfrm>
          <a:prstGeom prst="rect">
            <a:avLst/>
          </a:prstGeom>
        </p:spPr>
      </p:pic>
    </p:spTree>
    <p:extLst>
      <p:ext uri="{BB962C8B-B14F-4D97-AF65-F5344CB8AC3E}">
        <p14:creationId xmlns:p14="http://schemas.microsoft.com/office/powerpoint/2010/main" val="20308523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0"/>
            <a:ext cx="12192000" cy="6847340"/>
          </a:xfrm>
          <a:prstGeom prst="rect">
            <a:avLst/>
          </a:prstGeom>
        </p:spPr>
      </p:pic>
    </p:spTree>
    <p:extLst>
      <p:ext uri="{BB962C8B-B14F-4D97-AF65-F5344CB8AC3E}">
        <p14:creationId xmlns:p14="http://schemas.microsoft.com/office/powerpoint/2010/main" val="3158022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2"/>
          </p:nvPr>
        </p:nvSpPr>
        <p:spPr/>
        <p:txBody>
          <a:bodyPr>
            <a:normAutofit/>
          </a:bodyPr>
          <a:lstStyle/>
          <a:p>
            <a:pPr marL="0" indent="0" algn="ctr">
              <a:buNone/>
            </a:pPr>
            <a:r>
              <a:rPr lang="nl-BE" b="1" u="sng" dirty="0" smtClean="0"/>
              <a:t>Policy </a:t>
            </a:r>
            <a:r>
              <a:rPr lang="nl-BE" b="1" u="sng" dirty="0" err="1" smtClean="0"/>
              <a:t>effectiveness</a:t>
            </a:r>
            <a:endParaRPr lang="nl-BE" b="1" u="sng" dirty="0" smtClean="0"/>
          </a:p>
          <a:p>
            <a:r>
              <a:rPr lang="en-US" dirty="0"/>
              <a:t>information systems for</a:t>
            </a:r>
          </a:p>
          <a:p>
            <a:pPr lvl="1"/>
            <a:r>
              <a:rPr lang="en-US" dirty="0"/>
              <a:t>policy support</a:t>
            </a:r>
          </a:p>
          <a:p>
            <a:pPr lvl="1"/>
            <a:r>
              <a:rPr lang="en-US" dirty="0"/>
              <a:t>research</a:t>
            </a:r>
          </a:p>
          <a:p>
            <a:pPr lvl="1"/>
            <a:r>
              <a:rPr lang="en-US" dirty="0"/>
              <a:t>policy evaluation</a:t>
            </a:r>
          </a:p>
          <a:p>
            <a:r>
              <a:rPr lang="en-US" dirty="0"/>
              <a:t>strategic use of information systems for</a:t>
            </a:r>
          </a:p>
          <a:p>
            <a:pPr lvl="1"/>
            <a:r>
              <a:rPr lang="en-US" dirty="0"/>
              <a:t>avoidance of non-take-up (automatic awarding)</a:t>
            </a:r>
          </a:p>
          <a:p>
            <a:pPr lvl="1"/>
            <a:r>
              <a:rPr lang="en-US" dirty="0"/>
              <a:t>social inclusion</a:t>
            </a:r>
          </a:p>
          <a:p>
            <a:pPr lvl="1"/>
            <a:r>
              <a:rPr lang="en-US" dirty="0"/>
              <a:t>fraud avoidance and control</a:t>
            </a:r>
          </a:p>
          <a:p>
            <a:pPr lvl="1"/>
            <a:r>
              <a:rPr lang="en-US" dirty="0"/>
              <a:t>continuity in granting </a:t>
            </a:r>
            <a:r>
              <a:rPr lang="en-US" dirty="0" smtClean="0"/>
              <a:t>rights</a:t>
            </a:r>
          </a:p>
          <a:p>
            <a:pPr lvl="1"/>
            <a:r>
              <a:rPr lang="en-US" dirty="0" smtClean="0"/>
              <a:t>…</a:t>
            </a:r>
            <a:endParaRPr lang="nl-BE" dirty="0" smtClean="0"/>
          </a:p>
        </p:txBody>
      </p:sp>
      <p:sp>
        <p:nvSpPr>
          <p:cNvPr id="11" name="Content Placeholder 10"/>
          <p:cNvSpPr>
            <a:spLocks noGrp="1"/>
          </p:cNvSpPr>
          <p:nvPr>
            <p:ph sz="quarter" idx="4"/>
          </p:nvPr>
        </p:nvSpPr>
        <p:spPr/>
        <p:txBody>
          <a:bodyPr>
            <a:normAutofit/>
          </a:bodyPr>
          <a:lstStyle/>
          <a:p>
            <a:pPr marL="0" indent="0" algn="ctr">
              <a:buNone/>
            </a:pPr>
            <a:r>
              <a:rPr lang="nl-BE" b="1" u="sng" dirty="0"/>
              <a:t>Efficiency of policy </a:t>
            </a:r>
            <a:r>
              <a:rPr lang="nl-BE" b="1" u="sng" dirty="0" err="1"/>
              <a:t>implementation</a:t>
            </a:r>
            <a:endParaRPr lang="nl-BE" dirty="0" smtClean="0"/>
          </a:p>
          <a:p>
            <a:r>
              <a:rPr lang="nl-BE" dirty="0" err="1" smtClean="0"/>
              <a:t>operational</a:t>
            </a:r>
            <a:r>
              <a:rPr lang="nl-BE" dirty="0" smtClean="0"/>
              <a:t> excellence</a:t>
            </a:r>
          </a:p>
          <a:p>
            <a:r>
              <a:rPr lang="en-US" dirty="0" smtClean="0"/>
              <a:t>information </a:t>
            </a:r>
            <a:r>
              <a:rPr lang="en-US" dirty="0"/>
              <a:t>management and </a:t>
            </a:r>
            <a:r>
              <a:rPr lang="en-US" dirty="0" smtClean="0"/>
              <a:t>information security</a:t>
            </a:r>
            <a:endParaRPr lang="en-US" dirty="0"/>
          </a:p>
          <a:p>
            <a:pPr lvl="1"/>
            <a:r>
              <a:rPr lang="en-US" dirty="0"/>
              <a:t>collected and validated once</a:t>
            </a:r>
          </a:p>
          <a:p>
            <a:pPr lvl="1"/>
            <a:r>
              <a:rPr lang="en-US" dirty="0"/>
              <a:t>c</a:t>
            </a:r>
            <a:r>
              <a:rPr lang="en-US" dirty="0" smtClean="0"/>
              <a:t>orrect </a:t>
            </a:r>
            <a:r>
              <a:rPr lang="en-US" dirty="0"/>
              <a:t>and timely </a:t>
            </a:r>
            <a:r>
              <a:rPr lang="en-US" dirty="0" smtClean="0"/>
              <a:t>available</a:t>
            </a:r>
          </a:p>
          <a:p>
            <a:pPr lvl="1"/>
            <a:r>
              <a:rPr lang="en-US" dirty="0"/>
              <a:t>r</a:t>
            </a:r>
            <a:r>
              <a:rPr lang="en-US" dirty="0" smtClean="0"/>
              <a:t>eusable </a:t>
            </a:r>
            <a:r>
              <a:rPr lang="en-US" dirty="0"/>
              <a:t>and shared </a:t>
            </a:r>
            <a:r>
              <a:rPr lang="en-US" dirty="0" smtClean="0"/>
              <a:t>(authentic sources)</a:t>
            </a:r>
            <a:endParaRPr lang="en-US" dirty="0"/>
          </a:p>
          <a:p>
            <a:r>
              <a:rPr lang="en-US" dirty="0"/>
              <a:t>processes</a:t>
            </a:r>
          </a:p>
          <a:p>
            <a:pPr lvl="1"/>
            <a:r>
              <a:rPr lang="en-US" dirty="0"/>
              <a:t>event-driven</a:t>
            </a:r>
          </a:p>
          <a:p>
            <a:pPr lvl="1"/>
            <a:r>
              <a:rPr lang="en-US" dirty="0"/>
              <a:t>process chains </a:t>
            </a:r>
          </a:p>
          <a:p>
            <a:pPr lvl="1"/>
            <a:r>
              <a:rPr lang="en-US" dirty="0"/>
              <a:t>division of tasks between actors in function of competence</a:t>
            </a:r>
          </a:p>
          <a:p>
            <a:r>
              <a:rPr lang="en-US" dirty="0"/>
              <a:t>architecture</a:t>
            </a:r>
          </a:p>
          <a:p>
            <a:pPr lvl="1"/>
            <a:r>
              <a:rPr lang="en-US" dirty="0"/>
              <a:t>Service Oriented Architecture</a:t>
            </a:r>
          </a:p>
          <a:p>
            <a:pPr lvl="1"/>
            <a:r>
              <a:rPr lang="en-US" dirty="0"/>
              <a:t>modularity and encapsulation</a:t>
            </a:r>
          </a:p>
          <a:p>
            <a:pPr lvl="1"/>
            <a:r>
              <a:rPr lang="en-US" dirty="0"/>
              <a:t>synergies via cloud and container </a:t>
            </a:r>
            <a:r>
              <a:rPr lang="en-US" dirty="0" smtClean="0"/>
              <a:t>technology</a:t>
            </a:r>
            <a:endParaRPr lang="nl-BE" dirty="0"/>
          </a:p>
        </p:txBody>
      </p:sp>
      <p:sp>
        <p:nvSpPr>
          <p:cNvPr id="9" name="Title 8"/>
          <p:cNvSpPr>
            <a:spLocks noGrp="1"/>
          </p:cNvSpPr>
          <p:nvPr>
            <p:ph type="title"/>
          </p:nvPr>
        </p:nvSpPr>
        <p:spPr/>
        <p:txBody>
          <a:bodyPr>
            <a:noAutofit/>
          </a:bodyPr>
          <a:lstStyle/>
          <a:p>
            <a:r>
              <a:rPr lang="en-US" dirty="0"/>
              <a:t>Importance of good information management</a:t>
            </a:r>
            <a:endParaRPr lang="fr-BE" dirty="0"/>
          </a:p>
        </p:txBody>
      </p:sp>
      <p:sp>
        <p:nvSpPr>
          <p:cNvPr id="2" name="Slide Number Placeholder 1"/>
          <p:cNvSpPr>
            <a:spLocks noGrp="1"/>
          </p:cNvSpPr>
          <p:nvPr>
            <p:ph type="sldNum" sz="quarter" idx="11"/>
          </p:nvPr>
        </p:nvSpPr>
        <p:spPr/>
        <p:txBody>
          <a:bodyPr/>
          <a:lstStyle/>
          <a:p>
            <a:fld id="{30A9230E-FFBB-4CCB-ABD7-198084EDE768}" type="slidenum">
              <a:rPr lang="fr-BE" smtClean="0"/>
              <a:pPr/>
              <a:t>34</a:t>
            </a:fld>
            <a:endParaRPr lang="fr-BE" dirty="0"/>
          </a:p>
        </p:txBody>
      </p:sp>
    </p:spTree>
    <p:extLst>
      <p:ext uri="{BB962C8B-B14F-4D97-AF65-F5344CB8AC3E}">
        <p14:creationId xmlns:p14="http://schemas.microsoft.com/office/powerpoint/2010/main" val="38358988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GB" dirty="0" smtClean="0"/>
              <a:t>stakeholders of the Belgian social sector</a:t>
            </a:r>
          </a:p>
          <a:p>
            <a:pPr lvl="1"/>
            <a:r>
              <a:rPr lang="en-GB" dirty="0" smtClean="0"/>
              <a:t>&gt; 11,560,000 citizens</a:t>
            </a:r>
          </a:p>
          <a:p>
            <a:pPr lvl="1"/>
            <a:r>
              <a:rPr lang="en-GB" dirty="0" smtClean="0"/>
              <a:t>&gt; 230,000 employers</a:t>
            </a:r>
          </a:p>
          <a:p>
            <a:pPr lvl="1"/>
            <a:r>
              <a:rPr lang="en-GB" dirty="0" smtClean="0"/>
              <a:t>about 3,000 public and private institutions (actors) at several levels (federal, regional, local) dealing with</a:t>
            </a:r>
          </a:p>
          <a:p>
            <a:pPr lvl="2"/>
            <a:r>
              <a:rPr lang="en-GB" dirty="0" smtClean="0"/>
              <a:t>collection of social security contributions</a:t>
            </a:r>
          </a:p>
          <a:p>
            <a:pPr lvl="2"/>
            <a:r>
              <a:rPr lang="en-GB" dirty="0" smtClean="0"/>
              <a:t>delivery of social security benefits</a:t>
            </a:r>
          </a:p>
          <a:p>
            <a:pPr lvl="3"/>
            <a:r>
              <a:rPr lang="en-GB" dirty="0" smtClean="0"/>
              <a:t>child benefits</a:t>
            </a:r>
          </a:p>
          <a:p>
            <a:pPr lvl="3"/>
            <a:r>
              <a:rPr lang="en-GB" dirty="0" smtClean="0"/>
              <a:t>unemployment benefits</a:t>
            </a:r>
          </a:p>
          <a:p>
            <a:pPr lvl="3"/>
            <a:r>
              <a:rPr lang="en-GB" dirty="0" smtClean="0"/>
              <a:t>benefits in case of incapacity for work</a:t>
            </a:r>
          </a:p>
          <a:p>
            <a:pPr lvl="3"/>
            <a:r>
              <a:rPr lang="en-GB" dirty="0" smtClean="0"/>
              <a:t>benefits for the disabled</a:t>
            </a:r>
          </a:p>
          <a:p>
            <a:pPr lvl="3"/>
            <a:r>
              <a:rPr lang="en-GB" dirty="0" smtClean="0"/>
              <a:t>re-imbursement of health care costs</a:t>
            </a:r>
          </a:p>
          <a:p>
            <a:pPr lvl="3"/>
            <a:r>
              <a:rPr lang="en-GB" dirty="0" smtClean="0"/>
              <a:t>holiday pay</a:t>
            </a:r>
          </a:p>
          <a:p>
            <a:pPr lvl="3"/>
            <a:r>
              <a:rPr lang="en-GB" dirty="0" smtClean="0"/>
              <a:t>old age pensions</a:t>
            </a:r>
          </a:p>
          <a:p>
            <a:pPr lvl="3"/>
            <a:r>
              <a:rPr lang="en-GB" dirty="0" smtClean="0"/>
              <a:t>guaranteed minimum income</a:t>
            </a:r>
          </a:p>
          <a:p>
            <a:pPr lvl="2"/>
            <a:r>
              <a:rPr lang="en-GB" dirty="0" smtClean="0"/>
              <a:t>delivery of supplementary social benefits</a:t>
            </a:r>
          </a:p>
          <a:p>
            <a:pPr lvl="2"/>
            <a:r>
              <a:rPr lang="en-GB" dirty="0" smtClean="0"/>
              <a:t>delivery of supplementary benefits based on the social security status of a person</a:t>
            </a:r>
          </a:p>
          <a:p>
            <a:endParaRPr lang="en-US"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35</a:t>
            </a:fld>
            <a:r>
              <a:rPr lang="fr-BE" smtClean="0"/>
              <a:t> </a:t>
            </a:r>
            <a:endParaRPr lang="fr-BE" dirty="0"/>
          </a:p>
        </p:txBody>
      </p:sp>
      <p:sp>
        <p:nvSpPr>
          <p:cNvPr id="14338" name="Title 1"/>
          <p:cNvSpPr>
            <a:spLocks noGrp="1"/>
          </p:cNvSpPr>
          <p:nvPr>
            <p:ph type="title"/>
          </p:nvPr>
        </p:nvSpPr>
        <p:spPr/>
        <p:txBody>
          <a:bodyPr/>
          <a:lstStyle/>
          <a:p>
            <a:r>
              <a:rPr lang="en-GB" altLang="en-US" smtClean="0"/>
              <a:t>Origins of the CBSS initiative</a:t>
            </a:r>
            <a:endParaRPr lang="en-US" altLang="en-US" smtClean="0"/>
          </a:p>
        </p:txBody>
      </p:sp>
    </p:spTree>
    <p:extLst>
      <p:ext uri="{BB962C8B-B14F-4D97-AF65-F5344CB8AC3E}">
        <p14:creationId xmlns:p14="http://schemas.microsoft.com/office/powerpoint/2010/main" val="24309242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smtClean="0"/>
              <a:t>a lack of well coordinated service delivery processes and of a lack of well coordinated information management led to</a:t>
            </a:r>
          </a:p>
          <a:p>
            <a:pPr lvl="1"/>
            <a:r>
              <a:rPr lang="en-GB" smtClean="0"/>
              <a:t>a huge avoidable administrative burden and related costs for</a:t>
            </a:r>
          </a:p>
          <a:p>
            <a:pPr lvl="2"/>
            <a:r>
              <a:rPr lang="en-GB" smtClean="0"/>
              <a:t>the citizens</a:t>
            </a:r>
          </a:p>
          <a:p>
            <a:pPr lvl="2"/>
            <a:r>
              <a:rPr lang="en-GB" smtClean="0"/>
              <a:t>the employers/companies</a:t>
            </a:r>
          </a:p>
          <a:p>
            <a:pPr lvl="2"/>
            <a:r>
              <a:rPr lang="en-GB" smtClean="0"/>
              <a:t>the actors in the social sector</a:t>
            </a:r>
          </a:p>
          <a:p>
            <a:pPr lvl="1"/>
            <a:r>
              <a:rPr lang="en-GB" smtClean="0"/>
              <a:t>service delivery that didn’t meet the expectations of the citizens and the companies</a:t>
            </a:r>
          </a:p>
          <a:p>
            <a:pPr lvl="1"/>
            <a:r>
              <a:rPr lang="en-GB" smtClean="0"/>
              <a:t>suboptimal effectiveness of social protection</a:t>
            </a:r>
          </a:p>
          <a:p>
            <a:pPr lvl="1"/>
            <a:r>
              <a:rPr lang="en-GB" smtClean="0"/>
              <a:t>insufficient social inclusion</a:t>
            </a:r>
          </a:p>
          <a:p>
            <a:pPr lvl="1"/>
            <a:r>
              <a:rPr lang="en-GB" smtClean="0"/>
              <a:t>too high possibilities of fraud</a:t>
            </a:r>
          </a:p>
          <a:p>
            <a:pPr lvl="1"/>
            <a:r>
              <a:rPr lang="en-GB" smtClean="0"/>
              <a:t>suboptimal support of social policy</a:t>
            </a:r>
          </a:p>
          <a:p>
            <a:r>
              <a:rPr lang="en-GB" smtClean="0"/>
              <a:t>at the same moment there were</a:t>
            </a:r>
          </a:p>
          <a:p>
            <a:pPr lvl="1"/>
            <a:r>
              <a:rPr lang="en-GB" smtClean="0"/>
              <a:t>a clear political will to solve those problems</a:t>
            </a:r>
          </a:p>
          <a:p>
            <a:pPr lvl="1"/>
            <a:r>
              <a:rPr lang="en-GB" smtClean="0"/>
              <a:t>a scientifically well-founded solution based on the creation of a Crossroads Bank stimulating and coordinating business process re-engineering and electronic co-operation </a:t>
            </a:r>
          </a:p>
          <a:p>
            <a:endParaRPr lang="en-US"/>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36</a:t>
            </a:fld>
            <a:r>
              <a:rPr lang="fr-BE" smtClean="0"/>
              <a:t> </a:t>
            </a:r>
            <a:endParaRPr lang="fr-BE" dirty="0"/>
          </a:p>
        </p:txBody>
      </p:sp>
      <p:sp>
        <p:nvSpPr>
          <p:cNvPr id="15362" name="Title 1"/>
          <p:cNvSpPr>
            <a:spLocks noGrp="1"/>
          </p:cNvSpPr>
          <p:nvPr>
            <p:ph type="title"/>
          </p:nvPr>
        </p:nvSpPr>
        <p:spPr/>
        <p:txBody>
          <a:bodyPr/>
          <a:lstStyle/>
          <a:p>
            <a:r>
              <a:rPr lang="en-GB" altLang="en-US" smtClean="0"/>
              <a:t>Origins of the CBSS initiative</a:t>
            </a:r>
            <a:endParaRPr lang="en-US" altLang="en-US" smtClean="0"/>
          </a:p>
        </p:txBody>
      </p:sp>
    </p:spTree>
    <p:extLst>
      <p:ext uri="{BB962C8B-B14F-4D97-AF65-F5344CB8AC3E}">
        <p14:creationId xmlns:p14="http://schemas.microsoft.com/office/powerpoint/2010/main" val="26232954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lvl="0"/>
            <a:r>
              <a:rPr lang="en-GB" dirty="0" smtClean="0"/>
              <a:t>information is being modelled</a:t>
            </a:r>
          </a:p>
          <a:p>
            <a:pPr lvl="1"/>
            <a:r>
              <a:rPr lang="en-GB" dirty="0" smtClean="0"/>
              <a:t>in such a way that the model fits in as closely as possible with the real world</a:t>
            </a:r>
          </a:p>
          <a:p>
            <a:pPr lvl="1"/>
            <a:r>
              <a:rPr lang="en-GB" dirty="0" smtClean="0"/>
              <a:t>in order to allow multifunctional use of information </a:t>
            </a:r>
          </a:p>
          <a:p>
            <a:pPr lvl="0"/>
            <a:r>
              <a:rPr lang="en-GB" dirty="0" smtClean="0"/>
              <a:t>information is collected from citizens and companies only once by the social sector as a whole</a:t>
            </a:r>
          </a:p>
          <a:p>
            <a:pPr lvl="1"/>
            <a:r>
              <a:rPr lang="en-GB" dirty="0" smtClean="0"/>
              <a:t>via a channel chosen by the citizens and the companies</a:t>
            </a:r>
          </a:p>
          <a:p>
            <a:pPr lvl="1"/>
            <a:r>
              <a:rPr lang="en-GB" dirty="0" smtClean="0"/>
              <a:t>preferably from application to application</a:t>
            </a:r>
          </a:p>
          <a:p>
            <a:pPr lvl="1"/>
            <a:r>
              <a:rPr lang="en-GB" dirty="0" smtClean="0"/>
              <a:t>and with the possibility of quality control by the supplier before the transmission of the information</a:t>
            </a:r>
          </a:p>
          <a:p>
            <a:pPr lvl="0"/>
            <a:r>
              <a:rPr lang="en-GB" dirty="0" smtClean="0"/>
              <a:t>the collected information is validated once</a:t>
            </a:r>
          </a:p>
          <a:p>
            <a:pPr lvl="1"/>
            <a:r>
              <a:rPr lang="en-GB" dirty="0" smtClean="0"/>
              <a:t>according to established task sharing criteria</a:t>
            </a:r>
          </a:p>
          <a:p>
            <a:pPr lvl="1"/>
            <a:r>
              <a:rPr lang="en-GB" dirty="0" smtClean="0"/>
              <a:t>by the actor that is most entitled to it or by the actor which has the greatest interest in correctly validating it</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37</a:t>
            </a:fld>
            <a:r>
              <a:rPr lang="fr-BE" smtClean="0"/>
              <a:t> </a:t>
            </a:r>
            <a:endParaRPr lang="fr-BE" dirty="0"/>
          </a:p>
        </p:txBody>
      </p:sp>
      <p:sp>
        <p:nvSpPr>
          <p:cNvPr id="2" name="Title 1"/>
          <p:cNvSpPr>
            <a:spLocks noGrp="1"/>
          </p:cNvSpPr>
          <p:nvPr>
            <p:ph type="title"/>
          </p:nvPr>
        </p:nvSpPr>
        <p:spPr/>
        <p:txBody>
          <a:bodyPr/>
          <a:lstStyle/>
          <a:p>
            <a:r>
              <a:rPr lang="en-GB" smtClean="0"/>
              <a:t>Common vision on information management</a:t>
            </a:r>
            <a:endParaRPr lang="en-US" dirty="0"/>
          </a:p>
        </p:txBody>
      </p:sp>
    </p:spTree>
    <p:extLst>
      <p:ext uri="{BB962C8B-B14F-4D97-AF65-F5344CB8AC3E}">
        <p14:creationId xmlns:p14="http://schemas.microsoft.com/office/powerpoint/2010/main" val="7392811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smtClean="0"/>
              <a:t>a task sharing model is established indicating which actor stores which information as an authentic source, manages the information and maintains it at the disposal of the authorized users</a:t>
            </a:r>
          </a:p>
          <a:p>
            <a:pPr lvl="0"/>
            <a:r>
              <a:rPr lang="en-GB" smtClean="0"/>
              <a:t>information can be flexibly assembled according to ever changing legal concepts</a:t>
            </a:r>
          </a:p>
          <a:p>
            <a:pPr lvl="0"/>
            <a:r>
              <a:rPr lang="en-GB" smtClean="0"/>
              <a:t>every actor has to report probable errors of information to the actor that is designated to validate the information</a:t>
            </a:r>
          </a:p>
          <a:p>
            <a:pPr lvl="0"/>
            <a:r>
              <a:rPr lang="en-GB" smtClean="0"/>
              <a:t>every actor that has to validate information according to the agreed task sharing model, has to examine the reported probable errors, to correct them when necessary and to communicate the correct information to every known interested actor</a:t>
            </a:r>
          </a:p>
          <a:p>
            <a:pPr lvl="0"/>
            <a:r>
              <a:rPr lang="en-GB" smtClean="0"/>
              <a:t>once collected and validated, information is stored, managed and exchanged electronically to avoid transcribing and re-entering it manually</a:t>
            </a:r>
            <a:endParaRPr lang="en-GB" dirty="0"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38</a:t>
            </a:fld>
            <a:r>
              <a:rPr lang="fr-BE" smtClean="0"/>
              <a:t> </a:t>
            </a:r>
            <a:endParaRPr lang="fr-BE" dirty="0"/>
          </a:p>
        </p:txBody>
      </p:sp>
      <p:sp>
        <p:nvSpPr>
          <p:cNvPr id="2" name="Title 1"/>
          <p:cNvSpPr>
            <a:spLocks noGrp="1"/>
          </p:cNvSpPr>
          <p:nvPr>
            <p:ph type="title"/>
          </p:nvPr>
        </p:nvSpPr>
        <p:spPr/>
        <p:txBody>
          <a:bodyPr/>
          <a:lstStyle/>
          <a:p>
            <a:r>
              <a:rPr lang="en-GB" smtClean="0"/>
              <a:t>Common vision on information management</a:t>
            </a:r>
            <a:endParaRPr lang="en-US" dirty="0"/>
          </a:p>
        </p:txBody>
      </p:sp>
    </p:spTree>
    <p:extLst>
      <p:ext uri="{BB962C8B-B14F-4D97-AF65-F5344CB8AC3E}">
        <p14:creationId xmlns:p14="http://schemas.microsoft.com/office/powerpoint/2010/main" val="22859056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smtClean="0"/>
              <a:t>electronic information exchange can be initiated by</a:t>
            </a:r>
          </a:p>
          <a:p>
            <a:pPr lvl="1"/>
            <a:r>
              <a:rPr lang="en-GB" smtClean="0"/>
              <a:t>the actor that disposes of information</a:t>
            </a:r>
          </a:p>
          <a:p>
            <a:pPr lvl="1"/>
            <a:r>
              <a:rPr lang="en-GB" smtClean="0"/>
              <a:t>the actor that needs information</a:t>
            </a:r>
          </a:p>
          <a:p>
            <a:pPr lvl="1"/>
            <a:r>
              <a:rPr lang="en-GB" smtClean="0"/>
              <a:t>the organisation that manages the interoperability framework</a:t>
            </a:r>
          </a:p>
          <a:p>
            <a:pPr lvl="0"/>
            <a:r>
              <a:rPr lang="en-GB" smtClean="0"/>
              <a:t>electronic information exchanges take place on the base of a functional and technical interoperability framework that evolves permanently but gradually according to open market standards, and is independent from the methods of information exchange</a:t>
            </a:r>
          </a:p>
          <a:p>
            <a:pPr lvl="0"/>
            <a:r>
              <a:rPr lang="en-GB" smtClean="0"/>
              <a:t>available information is used for</a:t>
            </a:r>
          </a:p>
          <a:p>
            <a:pPr lvl="1"/>
            <a:r>
              <a:rPr lang="en-GB" smtClean="0"/>
              <a:t>the automatic granting of benefits</a:t>
            </a:r>
          </a:p>
          <a:p>
            <a:pPr lvl="1"/>
            <a:r>
              <a:rPr lang="en-GB" smtClean="0"/>
              <a:t>prefilling when collecting information</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39</a:t>
            </a:fld>
            <a:r>
              <a:rPr lang="fr-BE" smtClean="0"/>
              <a:t> </a:t>
            </a:r>
            <a:endParaRPr lang="fr-BE" dirty="0"/>
          </a:p>
        </p:txBody>
      </p:sp>
      <p:sp>
        <p:nvSpPr>
          <p:cNvPr id="2" name="Title 1"/>
          <p:cNvSpPr>
            <a:spLocks noGrp="1"/>
          </p:cNvSpPr>
          <p:nvPr>
            <p:ph type="title"/>
          </p:nvPr>
        </p:nvSpPr>
        <p:spPr/>
        <p:txBody>
          <a:bodyPr/>
          <a:lstStyle/>
          <a:p>
            <a:r>
              <a:rPr lang="en-GB" smtClean="0"/>
              <a:t>Common vision on information management</a:t>
            </a:r>
            <a:endParaRPr lang="en-US" dirty="0"/>
          </a:p>
        </p:txBody>
      </p:sp>
    </p:spTree>
    <p:extLst>
      <p:ext uri="{BB962C8B-B14F-4D97-AF65-F5344CB8AC3E}">
        <p14:creationId xmlns:p14="http://schemas.microsoft.com/office/powerpoint/2010/main" val="10265091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22592"/>
          </a:xfrm>
          <a:prstGeom prst="rect">
            <a:avLst/>
          </a:prstGeom>
        </p:spPr>
      </p:pic>
    </p:spTree>
    <p:extLst>
      <p:ext uri="{BB962C8B-B14F-4D97-AF65-F5344CB8AC3E}">
        <p14:creationId xmlns:p14="http://schemas.microsoft.com/office/powerpoint/2010/main" val="2286261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mtClean="0"/>
              <a:t>security, availability, integrity and confidentiality of information is ensured by integrated structural, institutional, organizational, HR, technical and other security measures according to agreed policies</a:t>
            </a:r>
          </a:p>
          <a:p>
            <a:r>
              <a:rPr lang="en-GB" smtClean="0"/>
              <a:t>personal information is only used for purposes compatible with the purposes of the collection of the information</a:t>
            </a:r>
          </a:p>
          <a:p>
            <a:r>
              <a:rPr lang="en-GB" smtClean="0"/>
              <a:t>personal information is only accessible to authorized actors and users according to business needs, legislative or policy requirements</a:t>
            </a:r>
          </a:p>
          <a:p>
            <a:r>
              <a:rPr lang="en-GB" smtClean="0"/>
              <a:t>the access authorization to personal information is granted by an Information Security Committee, designated by Parliament, after having checked whether the access conditions are met</a:t>
            </a:r>
          </a:p>
          <a:p>
            <a:r>
              <a:rPr lang="en-GB" smtClean="0"/>
              <a:t>the access authorizations are public</a:t>
            </a:r>
          </a:p>
          <a:p>
            <a:endParaRPr lang="en-US"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40</a:t>
            </a:fld>
            <a:r>
              <a:rPr lang="fr-BE" smtClean="0"/>
              <a:t> </a:t>
            </a:r>
            <a:endParaRPr lang="fr-BE" dirty="0"/>
          </a:p>
        </p:txBody>
      </p:sp>
      <p:sp>
        <p:nvSpPr>
          <p:cNvPr id="2" name="Title 1"/>
          <p:cNvSpPr>
            <a:spLocks noGrp="1"/>
          </p:cNvSpPr>
          <p:nvPr>
            <p:ph type="title"/>
          </p:nvPr>
        </p:nvSpPr>
        <p:spPr/>
        <p:txBody>
          <a:bodyPr/>
          <a:lstStyle/>
          <a:p>
            <a:r>
              <a:rPr lang="en-GB" smtClean="0"/>
              <a:t>Common vision on information security</a:t>
            </a:r>
            <a:endParaRPr lang="en-US" dirty="0"/>
          </a:p>
        </p:txBody>
      </p:sp>
    </p:spTree>
    <p:extLst>
      <p:ext uri="{BB962C8B-B14F-4D97-AF65-F5344CB8AC3E}">
        <p14:creationId xmlns:p14="http://schemas.microsoft.com/office/powerpoint/2010/main" val="19709450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p:txBody>
          <a:bodyPr/>
          <a:lstStyle/>
          <a:p>
            <a:r>
              <a:rPr lang="en-GB" altLang="en-US" smtClean="0"/>
              <a:t>every actual electronic exchange of personal information has to pass an independent trusted third party and is preventively checked on compliance with the existing access authorizations by that trusted third party</a:t>
            </a:r>
          </a:p>
          <a:p>
            <a:r>
              <a:rPr lang="en-GB" altLang="en-US" smtClean="0"/>
              <a:t>every actual electronic exchange of personal information is logged, to be able to trace possible abuse afterwards</a:t>
            </a:r>
          </a:p>
          <a:p>
            <a:r>
              <a:rPr lang="en-GB" altLang="en-US" smtClean="0"/>
              <a:t>every time information is used to take a decision, the information used is communicated to the person concerned together with the decision </a:t>
            </a:r>
          </a:p>
          <a:p>
            <a:r>
              <a:rPr lang="en-GB" altLang="en-US" smtClean="0"/>
              <a:t>every person has right to access and correct his/her own personal data</a:t>
            </a:r>
          </a:p>
          <a:p>
            <a:r>
              <a:rPr lang="en-GB" altLang="en-US" smtClean="0"/>
              <a:t>every actor in the social sector disposes of an information security officer with an advisory, stimulating, documentary and control task</a:t>
            </a:r>
            <a:endParaRPr lang="en-GB" altLang="en-US" dirty="0" smtClean="0"/>
          </a:p>
        </p:txBody>
      </p:sp>
      <p:sp>
        <p:nvSpPr>
          <p:cNvPr id="10" name="Slide Number Placeholder 9"/>
          <p:cNvSpPr>
            <a:spLocks noGrp="1"/>
          </p:cNvSpPr>
          <p:nvPr>
            <p:ph type="sldNum" sz="quarter" idx="4"/>
          </p:nvPr>
        </p:nvSpPr>
        <p:spPr/>
        <p:txBody>
          <a:bodyPr/>
          <a:lstStyle/>
          <a:p>
            <a:r>
              <a:rPr lang="fr-BE" smtClean="0"/>
              <a:t> </a:t>
            </a:r>
            <a:fld id="{30A9230E-FFBB-4CCB-ABD7-198084EDE768}" type="slidenum">
              <a:rPr lang="fr-BE" smtClean="0"/>
              <a:pPr/>
              <a:t>41</a:t>
            </a:fld>
            <a:r>
              <a:rPr lang="fr-BE" smtClean="0"/>
              <a:t> </a:t>
            </a:r>
            <a:endParaRPr lang="fr-BE" dirty="0"/>
          </a:p>
        </p:txBody>
      </p:sp>
      <p:sp>
        <p:nvSpPr>
          <p:cNvPr id="2" name="Title 1"/>
          <p:cNvSpPr>
            <a:spLocks noGrp="1"/>
          </p:cNvSpPr>
          <p:nvPr>
            <p:ph type="title"/>
          </p:nvPr>
        </p:nvSpPr>
        <p:spPr/>
        <p:txBody>
          <a:bodyPr/>
          <a:lstStyle/>
          <a:p>
            <a:r>
              <a:rPr lang="en-GB" smtClean="0"/>
              <a:t>Common vision on information security</a:t>
            </a:r>
            <a:endParaRPr lang="en-US"/>
          </a:p>
        </p:txBody>
      </p:sp>
    </p:spTree>
    <p:extLst>
      <p:ext uri="{BB962C8B-B14F-4D97-AF65-F5344CB8AC3E}">
        <p14:creationId xmlns:p14="http://schemas.microsoft.com/office/powerpoint/2010/main" val="2780791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solution – the network</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5" y="1209652"/>
            <a:ext cx="7468643" cy="5315692"/>
          </a:xfrm>
          <a:prstGeom prst="rect">
            <a:avLst/>
          </a:prstGeom>
        </p:spPr>
      </p:pic>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42</a:t>
            </a:fld>
            <a:r>
              <a:rPr lang="fr-BE" smtClean="0"/>
              <a:t> </a:t>
            </a:r>
            <a:endParaRPr lang="fr-BE" dirty="0"/>
          </a:p>
        </p:txBody>
      </p:sp>
    </p:spTree>
    <p:extLst>
      <p:ext uri="{BB962C8B-B14F-4D97-AF65-F5344CB8AC3E}">
        <p14:creationId xmlns:p14="http://schemas.microsoft.com/office/powerpoint/2010/main" val="42512723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GB" dirty="0" smtClean="0"/>
              <a:t>The solution – the network</a:t>
            </a:r>
            <a:endParaRPr lang="en-US" altLang="en-US" dirty="0" smtClean="0">
              <a:sym typeface="Arial" charset="0"/>
            </a:endParaRPr>
          </a:p>
        </p:txBody>
      </p:sp>
      <p:sp>
        <p:nvSpPr>
          <p:cNvPr id="24580" name="Rectangle 110"/>
          <p:cNvSpPr>
            <a:spLocks noChangeArrowheads="1"/>
          </p:cNvSpPr>
          <p:nvPr/>
        </p:nvSpPr>
        <p:spPr bwMode="auto">
          <a:xfrm>
            <a:off x="9120189" y="3860800"/>
            <a:ext cx="65087" cy="1379538"/>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1" name="Rectangle 5"/>
          <p:cNvSpPr>
            <a:spLocks noChangeArrowheads="1"/>
          </p:cNvSpPr>
          <p:nvPr/>
        </p:nvSpPr>
        <p:spPr bwMode="auto">
          <a:xfrm>
            <a:off x="4017963" y="4092576"/>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2" name="Rectangle 6"/>
          <p:cNvSpPr>
            <a:spLocks noChangeArrowheads="1"/>
          </p:cNvSpPr>
          <p:nvPr/>
        </p:nvSpPr>
        <p:spPr bwMode="auto">
          <a:xfrm>
            <a:off x="4017963" y="3849688"/>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3" name="Line 7"/>
          <p:cNvSpPr>
            <a:spLocks noChangeShapeType="1"/>
          </p:cNvSpPr>
          <p:nvPr/>
        </p:nvSpPr>
        <p:spPr bwMode="auto">
          <a:xfrm flipH="1">
            <a:off x="4211639" y="5389563"/>
            <a:ext cx="94297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4" name="Line 8"/>
          <p:cNvSpPr>
            <a:spLocks noChangeShapeType="1"/>
          </p:cNvSpPr>
          <p:nvPr/>
        </p:nvSpPr>
        <p:spPr bwMode="auto">
          <a:xfrm>
            <a:off x="7218363" y="5564188"/>
            <a:ext cx="1668462" cy="5889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5" name="Line 9"/>
          <p:cNvSpPr>
            <a:spLocks noChangeShapeType="1"/>
          </p:cNvSpPr>
          <p:nvPr/>
        </p:nvSpPr>
        <p:spPr bwMode="auto">
          <a:xfrm flipH="1">
            <a:off x="3297239" y="5564189"/>
            <a:ext cx="1857375" cy="5413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6" name="Rectangle 10"/>
          <p:cNvSpPr>
            <a:spLocks noChangeArrowheads="1"/>
          </p:cNvSpPr>
          <p:nvPr/>
        </p:nvSpPr>
        <p:spPr bwMode="auto">
          <a:xfrm>
            <a:off x="6138864" y="3849688"/>
            <a:ext cx="84137" cy="17018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 name="Rectangle 11"/>
          <p:cNvSpPr>
            <a:spLocks noChangeArrowheads="1"/>
          </p:cNvSpPr>
          <p:nvPr/>
        </p:nvSpPr>
        <p:spPr bwMode="auto">
          <a:xfrm>
            <a:off x="8177213" y="2390776"/>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07" name="Rectangle 12"/>
          <p:cNvSpPr>
            <a:spLocks noChangeArrowheads="1"/>
          </p:cNvSpPr>
          <p:nvPr/>
        </p:nvSpPr>
        <p:spPr bwMode="auto">
          <a:xfrm>
            <a:off x="6762751" y="3119439"/>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814" name="Rectangle 14"/>
          <p:cNvSpPr>
            <a:spLocks noChangeArrowheads="1"/>
          </p:cNvSpPr>
          <p:nvPr/>
        </p:nvSpPr>
        <p:spPr bwMode="auto">
          <a:xfrm>
            <a:off x="7292975" y="3028951"/>
            <a:ext cx="312738"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590" name="Freeform 15"/>
          <p:cNvSpPr>
            <a:spLocks/>
          </p:cNvSpPr>
          <p:nvPr/>
        </p:nvSpPr>
        <p:spPr bwMode="auto">
          <a:xfrm>
            <a:off x="7292975" y="2906714"/>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1" name="Freeform 16"/>
          <p:cNvSpPr>
            <a:spLocks/>
          </p:cNvSpPr>
          <p:nvPr/>
        </p:nvSpPr>
        <p:spPr bwMode="auto">
          <a:xfrm>
            <a:off x="7605713" y="29067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2" name="Rectangle 18"/>
          <p:cNvSpPr>
            <a:spLocks noChangeArrowheads="1"/>
          </p:cNvSpPr>
          <p:nvPr/>
        </p:nvSpPr>
        <p:spPr bwMode="auto">
          <a:xfrm>
            <a:off x="5816600" y="4194176"/>
            <a:ext cx="623888"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593" name="Freeform 19"/>
          <p:cNvSpPr>
            <a:spLocks/>
          </p:cNvSpPr>
          <p:nvPr/>
        </p:nvSpPr>
        <p:spPr bwMode="auto">
          <a:xfrm>
            <a:off x="5816600"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4" name="Freeform 20"/>
          <p:cNvSpPr>
            <a:spLocks/>
          </p:cNvSpPr>
          <p:nvPr/>
        </p:nvSpPr>
        <p:spPr bwMode="auto">
          <a:xfrm>
            <a:off x="6440488"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08" name="Rectangle 22"/>
          <p:cNvSpPr>
            <a:spLocks noChangeArrowheads="1"/>
          </p:cNvSpPr>
          <p:nvPr/>
        </p:nvSpPr>
        <p:spPr bwMode="auto">
          <a:xfrm>
            <a:off x="6003925" y="4730751"/>
            <a:ext cx="312738"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596" name="Freeform 23"/>
          <p:cNvSpPr>
            <a:spLocks/>
          </p:cNvSpPr>
          <p:nvPr/>
        </p:nvSpPr>
        <p:spPr bwMode="auto">
          <a:xfrm>
            <a:off x="6003925"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7" name="Freeform 24"/>
          <p:cNvSpPr>
            <a:spLocks/>
          </p:cNvSpPr>
          <p:nvPr/>
        </p:nvSpPr>
        <p:spPr bwMode="auto">
          <a:xfrm>
            <a:off x="6316663" y="4608514"/>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Oval 25"/>
          <p:cNvSpPr>
            <a:spLocks noChangeArrowheads="1"/>
          </p:cNvSpPr>
          <p:nvPr/>
        </p:nvSpPr>
        <p:spPr bwMode="auto">
          <a:xfrm>
            <a:off x="3727451" y="5146676"/>
            <a:ext cx="665163" cy="485775"/>
          </a:xfrm>
          <a:prstGeom prst="ellipse">
            <a:avLst/>
          </a:prstGeom>
          <a:solidFill>
            <a:srgbClr val="00ABDA"/>
          </a:solidFill>
          <a:ln>
            <a:noFill/>
          </a:ln>
        </p:spPr>
        <p:txBody>
          <a:bodyPr wrap="none" anchor="ctr"/>
          <a:lstStyle/>
          <a:p>
            <a:pPr algn="ctr">
              <a:defRPr/>
            </a:pPr>
            <a:r>
              <a:rPr lang="fr-BE" altLang="en-US" sz="1600" b="1" dirty="0">
                <a:solidFill>
                  <a:schemeClr val="tx1">
                    <a:lumMod val="75000"/>
                    <a:lumOff val="25000"/>
                  </a:schemeClr>
                </a:solidFill>
                <a:sym typeface="Arial" charset="0"/>
              </a:rPr>
              <a:t>ONEM</a:t>
            </a:r>
            <a:endParaRPr lang="en-US" altLang="en-US" sz="1600" b="1" dirty="0">
              <a:solidFill>
                <a:schemeClr val="tx1">
                  <a:lumMod val="75000"/>
                  <a:lumOff val="25000"/>
                </a:schemeClr>
              </a:solidFill>
              <a:sym typeface="Arial" charset="0"/>
            </a:endParaRPr>
          </a:p>
        </p:txBody>
      </p:sp>
      <p:sp>
        <p:nvSpPr>
          <p:cNvPr id="24599" name="Line 26"/>
          <p:cNvSpPr>
            <a:spLocks noChangeShapeType="1"/>
          </p:cNvSpPr>
          <p:nvPr/>
        </p:nvSpPr>
        <p:spPr bwMode="auto">
          <a:xfrm flipV="1">
            <a:off x="3824289" y="1647825"/>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0" name="Line 27"/>
          <p:cNvSpPr>
            <a:spLocks noChangeShapeType="1"/>
          </p:cNvSpPr>
          <p:nvPr/>
        </p:nvSpPr>
        <p:spPr bwMode="auto">
          <a:xfrm flipV="1">
            <a:off x="3824289" y="2055814"/>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1" name="Line 28"/>
          <p:cNvSpPr>
            <a:spLocks noChangeShapeType="1"/>
          </p:cNvSpPr>
          <p:nvPr/>
        </p:nvSpPr>
        <p:spPr bwMode="auto">
          <a:xfrm>
            <a:off x="3890963" y="2541589"/>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2" name="Line 29"/>
          <p:cNvSpPr>
            <a:spLocks noChangeShapeType="1"/>
          </p:cNvSpPr>
          <p:nvPr/>
        </p:nvSpPr>
        <p:spPr bwMode="auto">
          <a:xfrm>
            <a:off x="3824289" y="2646364"/>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Oval 30"/>
          <p:cNvSpPr>
            <a:spLocks noChangeArrowheads="1"/>
          </p:cNvSpPr>
          <p:nvPr/>
        </p:nvSpPr>
        <p:spPr bwMode="auto">
          <a:xfrm>
            <a:off x="2322513" y="2065339"/>
            <a:ext cx="1579562" cy="841375"/>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800" dirty="0" err="1">
                <a:solidFill>
                  <a:srgbClr val="000000"/>
                </a:solidFill>
                <a:latin typeface="+mn-lt"/>
                <a:sym typeface="Arial" charset="0"/>
              </a:rPr>
              <a:t>Users</a:t>
            </a:r>
            <a:endParaRPr lang="en-US" altLang="en-US" sz="1800" dirty="0">
              <a:solidFill>
                <a:srgbClr val="000000"/>
              </a:solidFill>
              <a:latin typeface="+mn-lt"/>
              <a:sym typeface="Arial" charset="0"/>
            </a:endParaRPr>
          </a:p>
        </p:txBody>
      </p:sp>
      <p:sp>
        <p:nvSpPr>
          <p:cNvPr id="24604" name="Rectangle 32"/>
          <p:cNvSpPr>
            <a:spLocks noChangeArrowheads="1"/>
          </p:cNvSpPr>
          <p:nvPr/>
        </p:nvSpPr>
        <p:spPr bwMode="auto">
          <a:xfrm>
            <a:off x="3654425" y="4194176"/>
            <a:ext cx="623888"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05" name="Freeform 33"/>
          <p:cNvSpPr>
            <a:spLocks/>
          </p:cNvSpPr>
          <p:nvPr/>
        </p:nvSpPr>
        <p:spPr bwMode="auto">
          <a:xfrm>
            <a:off x="3654425"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6" name="Freeform 34"/>
          <p:cNvSpPr>
            <a:spLocks/>
          </p:cNvSpPr>
          <p:nvPr/>
        </p:nvSpPr>
        <p:spPr bwMode="auto">
          <a:xfrm>
            <a:off x="4278313"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8" name="Rectangle 35"/>
          <p:cNvSpPr>
            <a:spLocks noChangeArrowheads="1"/>
          </p:cNvSpPr>
          <p:nvPr/>
        </p:nvSpPr>
        <p:spPr bwMode="auto">
          <a:xfrm>
            <a:off x="9156701" y="2633664"/>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4608" name="Rectangle 36"/>
          <p:cNvSpPr>
            <a:spLocks noChangeArrowheads="1"/>
          </p:cNvSpPr>
          <p:nvPr/>
        </p:nvSpPr>
        <p:spPr bwMode="auto">
          <a:xfrm>
            <a:off x="8812214" y="2328863"/>
            <a:ext cx="623887" cy="3048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09" name="Freeform 37"/>
          <p:cNvSpPr>
            <a:spLocks/>
          </p:cNvSpPr>
          <p:nvPr/>
        </p:nvSpPr>
        <p:spPr bwMode="auto">
          <a:xfrm>
            <a:off x="8812213" y="2146300"/>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0" name="Freeform 38"/>
          <p:cNvSpPr>
            <a:spLocks/>
          </p:cNvSpPr>
          <p:nvPr/>
        </p:nvSpPr>
        <p:spPr bwMode="auto">
          <a:xfrm>
            <a:off x="9436101" y="2146300"/>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1" name="Rectangle 43"/>
          <p:cNvSpPr>
            <a:spLocks noChangeArrowheads="1"/>
          </p:cNvSpPr>
          <p:nvPr/>
        </p:nvSpPr>
        <p:spPr bwMode="auto">
          <a:xfrm>
            <a:off x="8812214" y="4194176"/>
            <a:ext cx="623887"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12" name="Freeform 44"/>
          <p:cNvSpPr>
            <a:spLocks/>
          </p:cNvSpPr>
          <p:nvPr/>
        </p:nvSpPr>
        <p:spPr bwMode="auto">
          <a:xfrm>
            <a:off x="8812213"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3" name="Freeform 45"/>
          <p:cNvSpPr>
            <a:spLocks/>
          </p:cNvSpPr>
          <p:nvPr/>
        </p:nvSpPr>
        <p:spPr bwMode="auto">
          <a:xfrm>
            <a:off x="9436101"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7" name="Rectangle 47"/>
          <p:cNvSpPr>
            <a:spLocks noChangeArrowheads="1"/>
          </p:cNvSpPr>
          <p:nvPr/>
        </p:nvSpPr>
        <p:spPr bwMode="auto">
          <a:xfrm>
            <a:off x="8970964" y="4730751"/>
            <a:ext cx="312737"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15" name="Freeform 48"/>
          <p:cNvSpPr>
            <a:spLocks/>
          </p:cNvSpPr>
          <p:nvPr/>
        </p:nvSpPr>
        <p:spPr bwMode="auto">
          <a:xfrm>
            <a:off x="8970963"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6" name="Freeform 49"/>
          <p:cNvSpPr>
            <a:spLocks/>
          </p:cNvSpPr>
          <p:nvPr/>
        </p:nvSpPr>
        <p:spPr bwMode="auto">
          <a:xfrm>
            <a:off x="9283701" y="4608514"/>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4" name="Rectangle 51"/>
          <p:cNvSpPr>
            <a:spLocks noChangeArrowheads="1"/>
          </p:cNvSpPr>
          <p:nvPr/>
        </p:nvSpPr>
        <p:spPr bwMode="auto">
          <a:xfrm>
            <a:off x="3841750" y="47307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24618" name="Freeform 52"/>
          <p:cNvSpPr>
            <a:spLocks/>
          </p:cNvSpPr>
          <p:nvPr/>
        </p:nvSpPr>
        <p:spPr bwMode="auto">
          <a:xfrm>
            <a:off x="3841750"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9" name="Freeform 53"/>
          <p:cNvSpPr>
            <a:spLocks/>
          </p:cNvSpPr>
          <p:nvPr/>
        </p:nvSpPr>
        <p:spPr bwMode="auto">
          <a:xfrm>
            <a:off x="4152900" y="46085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88" name="Rectangle 55"/>
          <p:cNvSpPr>
            <a:spLocks noChangeArrowheads="1"/>
          </p:cNvSpPr>
          <p:nvPr/>
        </p:nvSpPr>
        <p:spPr bwMode="auto">
          <a:xfrm>
            <a:off x="6762751" y="1660526"/>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91" name="Rectangle 57"/>
          <p:cNvSpPr>
            <a:spLocks noChangeArrowheads="1"/>
          </p:cNvSpPr>
          <p:nvPr/>
        </p:nvSpPr>
        <p:spPr bwMode="auto">
          <a:xfrm>
            <a:off x="7292975" y="1570038"/>
            <a:ext cx="312738" cy="303212"/>
          </a:xfrm>
          <a:prstGeom prst="rect">
            <a:avLst/>
          </a:prstGeom>
          <a:solidFill>
            <a:srgbClr val="FA7D00"/>
          </a:solidFill>
          <a:ln>
            <a:noFill/>
          </a:ln>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a:solidFill>
                  <a:schemeClr val="tx1">
                    <a:lumMod val="75000"/>
                    <a:lumOff val="25000"/>
                  </a:schemeClr>
                </a:solidFill>
                <a:sym typeface="Arial" charset="0"/>
              </a:rPr>
              <a:t>R</a:t>
            </a:r>
          </a:p>
        </p:txBody>
      </p:sp>
      <p:sp>
        <p:nvSpPr>
          <p:cNvPr id="24622" name="Freeform 58"/>
          <p:cNvSpPr>
            <a:spLocks/>
          </p:cNvSpPr>
          <p:nvPr/>
        </p:nvSpPr>
        <p:spPr bwMode="auto">
          <a:xfrm>
            <a:off x="7292975" y="1447801"/>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3" name="Freeform 59"/>
          <p:cNvSpPr>
            <a:spLocks/>
          </p:cNvSpPr>
          <p:nvPr/>
        </p:nvSpPr>
        <p:spPr bwMode="auto">
          <a:xfrm>
            <a:off x="7605713" y="14478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4" name="Oval 60"/>
          <p:cNvSpPr>
            <a:spLocks noChangeArrowheads="1"/>
          </p:cNvSpPr>
          <p:nvPr/>
        </p:nvSpPr>
        <p:spPr bwMode="auto">
          <a:xfrm>
            <a:off x="5376864" y="1341438"/>
            <a:ext cx="1406525" cy="481012"/>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Internet</a:t>
            </a:r>
          </a:p>
        </p:txBody>
      </p:sp>
      <p:sp>
        <p:nvSpPr>
          <p:cNvPr id="29782" name="Rectangle 62"/>
          <p:cNvSpPr>
            <a:spLocks noChangeArrowheads="1"/>
          </p:cNvSpPr>
          <p:nvPr/>
        </p:nvSpPr>
        <p:spPr bwMode="auto">
          <a:xfrm>
            <a:off x="6762751" y="2146301"/>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85" name="Rectangle 64"/>
          <p:cNvSpPr>
            <a:spLocks noChangeArrowheads="1"/>
          </p:cNvSpPr>
          <p:nvPr/>
        </p:nvSpPr>
        <p:spPr bwMode="auto">
          <a:xfrm>
            <a:off x="7292975" y="2055813"/>
            <a:ext cx="312738" cy="303212"/>
          </a:xfrm>
          <a:prstGeom prst="rect">
            <a:avLst/>
          </a:prstGeom>
          <a:solidFill>
            <a:srgbClr val="FA7D00"/>
          </a:solidFill>
          <a:ln>
            <a:noFill/>
          </a:ln>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a:solidFill>
                  <a:schemeClr val="tx1">
                    <a:lumMod val="75000"/>
                    <a:lumOff val="25000"/>
                  </a:schemeClr>
                </a:solidFill>
                <a:sym typeface="Arial" charset="0"/>
              </a:rPr>
              <a:t>R</a:t>
            </a:r>
          </a:p>
        </p:txBody>
      </p:sp>
      <p:sp>
        <p:nvSpPr>
          <p:cNvPr id="24627" name="Freeform 65"/>
          <p:cNvSpPr>
            <a:spLocks/>
          </p:cNvSpPr>
          <p:nvPr/>
        </p:nvSpPr>
        <p:spPr bwMode="auto">
          <a:xfrm>
            <a:off x="7292975" y="1933576"/>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8" name="Freeform 66"/>
          <p:cNvSpPr>
            <a:spLocks/>
          </p:cNvSpPr>
          <p:nvPr/>
        </p:nvSpPr>
        <p:spPr bwMode="auto">
          <a:xfrm>
            <a:off x="7605713" y="1933575"/>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9" name="Oval 67"/>
          <p:cNvSpPr>
            <a:spLocks noChangeArrowheads="1"/>
          </p:cNvSpPr>
          <p:nvPr/>
        </p:nvSpPr>
        <p:spPr bwMode="auto">
          <a:xfrm>
            <a:off x="5376864" y="1822451"/>
            <a:ext cx="1406525" cy="506413"/>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FedMAN</a:t>
            </a:r>
          </a:p>
        </p:txBody>
      </p:sp>
      <p:sp>
        <p:nvSpPr>
          <p:cNvPr id="29776" name="Rectangle 69"/>
          <p:cNvSpPr>
            <a:spLocks noChangeArrowheads="1"/>
          </p:cNvSpPr>
          <p:nvPr/>
        </p:nvSpPr>
        <p:spPr bwMode="auto">
          <a:xfrm>
            <a:off x="6762751" y="2633664"/>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79" name="Rectangle 71"/>
          <p:cNvSpPr>
            <a:spLocks noChangeArrowheads="1"/>
          </p:cNvSpPr>
          <p:nvPr/>
        </p:nvSpPr>
        <p:spPr bwMode="auto">
          <a:xfrm>
            <a:off x="7292975" y="2541588"/>
            <a:ext cx="312738"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24632" name="Freeform 72"/>
          <p:cNvSpPr>
            <a:spLocks/>
          </p:cNvSpPr>
          <p:nvPr/>
        </p:nvSpPr>
        <p:spPr bwMode="auto">
          <a:xfrm>
            <a:off x="7292975" y="2420939"/>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3" name="Freeform 73"/>
          <p:cNvSpPr>
            <a:spLocks/>
          </p:cNvSpPr>
          <p:nvPr/>
        </p:nvSpPr>
        <p:spPr bwMode="auto">
          <a:xfrm>
            <a:off x="7605713" y="2420939"/>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4" name="Oval 74"/>
          <p:cNvSpPr>
            <a:spLocks noChangeArrowheads="1"/>
          </p:cNvSpPr>
          <p:nvPr/>
        </p:nvSpPr>
        <p:spPr bwMode="auto">
          <a:xfrm>
            <a:off x="5376864" y="2328864"/>
            <a:ext cx="1406525" cy="466725"/>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Isabel</a:t>
            </a:r>
          </a:p>
        </p:txBody>
      </p:sp>
      <p:sp>
        <p:nvSpPr>
          <p:cNvPr id="24635" name="Oval 75"/>
          <p:cNvSpPr>
            <a:spLocks noChangeArrowheads="1"/>
          </p:cNvSpPr>
          <p:nvPr/>
        </p:nvSpPr>
        <p:spPr bwMode="auto">
          <a:xfrm>
            <a:off x="5376864" y="2795588"/>
            <a:ext cx="1406525" cy="495300"/>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a:t>
            </a:r>
          </a:p>
        </p:txBody>
      </p:sp>
      <p:sp>
        <p:nvSpPr>
          <p:cNvPr id="24636" name="Rectangle 76"/>
          <p:cNvSpPr>
            <a:spLocks noChangeArrowheads="1"/>
          </p:cNvSpPr>
          <p:nvPr/>
        </p:nvSpPr>
        <p:spPr bwMode="auto">
          <a:xfrm>
            <a:off x="8135938" y="1498600"/>
            <a:ext cx="36512" cy="19431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7" name="Rectangle 77"/>
          <p:cNvSpPr>
            <a:spLocks noChangeArrowheads="1"/>
          </p:cNvSpPr>
          <p:nvPr/>
        </p:nvSpPr>
        <p:spPr bwMode="auto">
          <a:xfrm>
            <a:off x="2978150" y="4092576"/>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8" name="Rectangle 78"/>
          <p:cNvSpPr>
            <a:spLocks noChangeArrowheads="1"/>
          </p:cNvSpPr>
          <p:nvPr/>
        </p:nvSpPr>
        <p:spPr bwMode="auto">
          <a:xfrm>
            <a:off x="3144838" y="5105400"/>
            <a:ext cx="82550" cy="73025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9" name="Rectangle 79"/>
          <p:cNvSpPr>
            <a:spLocks noChangeArrowheads="1"/>
          </p:cNvSpPr>
          <p:nvPr/>
        </p:nvSpPr>
        <p:spPr bwMode="auto">
          <a:xfrm>
            <a:off x="2978150" y="3849688"/>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40" name="Rectangle 81"/>
          <p:cNvSpPr>
            <a:spLocks noChangeArrowheads="1"/>
          </p:cNvSpPr>
          <p:nvPr/>
        </p:nvSpPr>
        <p:spPr bwMode="auto">
          <a:xfrm>
            <a:off x="2655889" y="4194176"/>
            <a:ext cx="623887"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41" name="Freeform 82"/>
          <p:cNvSpPr>
            <a:spLocks/>
          </p:cNvSpPr>
          <p:nvPr/>
        </p:nvSpPr>
        <p:spPr bwMode="auto">
          <a:xfrm>
            <a:off x="2655888"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2" name="Freeform 83"/>
          <p:cNvSpPr>
            <a:spLocks/>
          </p:cNvSpPr>
          <p:nvPr/>
        </p:nvSpPr>
        <p:spPr bwMode="auto">
          <a:xfrm>
            <a:off x="3279776"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70" name="Rectangle 85"/>
          <p:cNvSpPr>
            <a:spLocks noChangeArrowheads="1"/>
          </p:cNvSpPr>
          <p:nvPr/>
        </p:nvSpPr>
        <p:spPr bwMode="auto">
          <a:xfrm>
            <a:off x="2843213" y="47307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44" name="Freeform 86"/>
          <p:cNvSpPr>
            <a:spLocks/>
          </p:cNvSpPr>
          <p:nvPr/>
        </p:nvSpPr>
        <p:spPr bwMode="auto">
          <a:xfrm>
            <a:off x="2843213"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5" name="Freeform 87"/>
          <p:cNvSpPr>
            <a:spLocks/>
          </p:cNvSpPr>
          <p:nvPr/>
        </p:nvSpPr>
        <p:spPr bwMode="auto">
          <a:xfrm>
            <a:off x="3154363" y="46085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6" name="Rectangle 88"/>
          <p:cNvSpPr>
            <a:spLocks noChangeArrowheads="1"/>
          </p:cNvSpPr>
          <p:nvPr/>
        </p:nvSpPr>
        <p:spPr bwMode="auto">
          <a:xfrm>
            <a:off x="3144838" y="5065714"/>
            <a:ext cx="82550" cy="1133475"/>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47" name="AutoShape 89"/>
          <p:cNvSpPr>
            <a:spLocks noChangeArrowheads="1"/>
          </p:cNvSpPr>
          <p:nvPr/>
        </p:nvSpPr>
        <p:spPr bwMode="auto">
          <a:xfrm>
            <a:off x="2978150" y="5065714"/>
            <a:ext cx="249238" cy="161925"/>
          </a:xfrm>
          <a:prstGeom prst="parallelogram">
            <a:avLst>
              <a:gd name="adj" fmla="val 8748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5" name="Rectangle 91"/>
          <p:cNvSpPr>
            <a:spLocks noChangeArrowheads="1"/>
          </p:cNvSpPr>
          <p:nvPr/>
        </p:nvSpPr>
        <p:spPr bwMode="auto">
          <a:xfrm>
            <a:off x="2843213" y="5429250"/>
            <a:ext cx="311150"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49" name="Freeform 92"/>
          <p:cNvSpPr>
            <a:spLocks/>
          </p:cNvSpPr>
          <p:nvPr/>
        </p:nvSpPr>
        <p:spPr bwMode="auto">
          <a:xfrm>
            <a:off x="2843213" y="5308600"/>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0" name="Freeform 93"/>
          <p:cNvSpPr>
            <a:spLocks/>
          </p:cNvSpPr>
          <p:nvPr/>
        </p:nvSpPr>
        <p:spPr bwMode="auto">
          <a:xfrm>
            <a:off x="3154363" y="53086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Oval 94"/>
          <p:cNvSpPr>
            <a:spLocks noChangeArrowheads="1"/>
          </p:cNvSpPr>
          <p:nvPr/>
        </p:nvSpPr>
        <p:spPr bwMode="auto">
          <a:xfrm>
            <a:off x="2728913" y="5875338"/>
            <a:ext cx="665162" cy="487362"/>
          </a:xfrm>
          <a:prstGeom prst="ellipse">
            <a:avLst/>
          </a:prstGeom>
          <a:solidFill>
            <a:srgbClr val="00ABDA"/>
          </a:solidFill>
          <a:ln>
            <a:noFill/>
          </a:ln>
        </p:spPr>
        <p:txBody>
          <a:bodyPr wrap="none" anchor="ctr"/>
          <a:lstStyle/>
          <a:p>
            <a:pPr algn="ctr">
              <a:defRPr/>
            </a:pPr>
            <a:r>
              <a:rPr lang="en-US" altLang="en-US" sz="1600" b="1" dirty="0">
                <a:solidFill>
                  <a:schemeClr val="tx1">
                    <a:lumMod val="75000"/>
                    <a:lumOff val="25000"/>
                  </a:schemeClr>
                </a:solidFill>
                <a:sym typeface="Arial" charset="0"/>
              </a:rPr>
              <a:t>CIN</a:t>
            </a:r>
          </a:p>
        </p:txBody>
      </p:sp>
      <p:sp>
        <p:nvSpPr>
          <p:cNvPr id="24652" name="Rectangle 97"/>
          <p:cNvSpPr>
            <a:spLocks noChangeArrowheads="1"/>
          </p:cNvSpPr>
          <p:nvPr/>
        </p:nvSpPr>
        <p:spPr bwMode="auto">
          <a:xfrm>
            <a:off x="2311401" y="3787776"/>
            <a:ext cx="7739063" cy="61913"/>
          </a:xfrm>
          <a:prstGeom prst="rect">
            <a:avLst/>
          </a:prstGeom>
          <a:gradFill rotWithShape="0">
            <a:gsLst>
              <a:gs pos="0">
                <a:srgbClr val="3D3D3D"/>
              </a:gs>
              <a:gs pos="100000">
                <a:srgbClr val="CECEC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324708" name="Rectangle 100"/>
          <p:cNvSpPr>
            <a:spLocks noChangeArrowheads="1"/>
          </p:cNvSpPr>
          <p:nvPr/>
        </p:nvSpPr>
        <p:spPr bwMode="auto">
          <a:xfrm>
            <a:off x="2455864" y="3355975"/>
            <a:ext cx="1824037" cy="363538"/>
          </a:xfrm>
          <a:prstGeom prst="rect">
            <a:avLst/>
          </a:prstGeom>
          <a:noFill/>
          <a:ln>
            <a:noFill/>
          </a:ln>
          <a:effectLst/>
          <a:extLst/>
        </p:spPr>
        <p:txBody>
          <a:bodyPr lIns="90488" tIns="44450" rIns="90488" bIns="44450">
            <a:spAutoFit/>
          </a:bodyPr>
          <a:lstStyle/>
          <a:p>
            <a:pPr fontAlgn="auto">
              <a:spcBef>
                <a:spcPts val="0"/>
              </a:spcBef>
              <a:spcAft>
                <a:spcPts val="0"/>
              </a:spcAft>
              <a:buSzPct val="100000"/>
              <a:defRPr/>
            </a:pPr>
            <a:r>
              <a:rPr lang="en-US" dirty="0">
                <a:solidFill>
                  <a:srgbClr val="000000"/>
                </a:solidFill>
                <a:effectLst>
                  <a:outerShdw blurRad="38100" dist="38100" dir="2700000" algn="tl">
                    <a:srgbClr val="C0C0C0"/>
                  </a:outerShdw>
                </a:effectLst>
                <a:latin typeface="+mn-lt"/>
                <a:sym typeface="Arial" charset="0"/>
              </a:rPr>
              <a:t>Backbone</a:t>
            </a:r>
          </a:p>
        </p:txBody>
      </p:sp>
      <p:sp>
        <p:nvSpPr>
          <p:cNvPr id="24654" name="Rectangle 101"/>
          <p:cNvSpPr>
            <a:spLocks noChangeArrowheads="1"/>
          </p:cNvSpPr>
          <p:nvPr/>
        </p:nvSpPr>
        <p:spPr bwMode="auto">
          <a:xfrm>
            <a:off x="9258300" y="5103813"/>
            <a:ext cx="84138"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8" name="Rectangle 104"/>
          <p:cNvSpPr>
            <a:spLocks noChangeArrowheads="1"/>
          </p:cNvSpPr>
          <p:nvPr/>
        </p:nvSpPr>
        <p:spPr bwMode="auto">
          <a:xfrm>
            <a:off x="8943975" y="54419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56" name="Freeform 105"/>
          <p:cNvSpPr>
            <a:spLocks/>
          </p:cNvSpPr>
          <p:nvPr/>
        </p:nvSpPr>
        <p:spPr bwMode="auto">
          <a:xfrm>
            <a:off x="8943975" y="53197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7" name="Freeform 106"/>
          <p:cNvSpPr>
            <a:spLocks/>
          </p:cNvSpPr>
          <p:nvPr/>
        </p:nvSpPr>
        <p:spPr bwMode="auto">
          <a:xfrm>
            <a:off x="9255125" y="53197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45" name="Oval 107"/>
          <p:cNvSpPr>
            <a:spLocks noChangeArrowheads="1"/>
          </p:cNvSpPr>
          <p:nvPr/>
        </p:nvSpPr>
        <p:spPr bwMode="auto">
          <a:xfrm>
            <a:off x="8829676" y="5888039"/>
            <a:ext cx="665163" cy="485775"/>
          </a:xfrm>
          <a:prstGeom prst="ellipse">
            <a:avLst/>
          </a:prstGeom>
          <a:solidFill>
            <a:srgbClr val="00ABDA"/>
          </a:solidFill>
          <a:ln>
            <a:noFill/>
          </a:ln>
        </p:spPr>
        <p:txBody>
          <a:bodyPr wrap="none" anchor="ctr"/>
          <a:lstStyle/>
          <a:p>
            <a:pPr algn="ctr">
              <a:defRPr/>
            </a:pPr>
            <a:r>
              <a:rPr lang="en-US" altLang="en-US" sz="1600" b="1">
                <a:solidFill>
                  <a:schemeClr val="tx1">
                    <a:lumMod val="75000"/>
                    <a:lumOff val="25000"/>
                  </a:schemeClr>
                </a:solidFill>
                <a:sym typeface="Arial" charset="0"/>
              </a:rPr>
              <a:t>…</a:t>
            </a:r>
          </a:p>
        </p:txBody>
      </p:sp>
      <p:sp>
        <p:nvSpPr>
          <p:cNvPr id="24659" name="Rectangle 109"/>
          <p:cNvSpPr>
            <a:spLocks noChangeArrowheads="1"/>
          </p:cNvSpPr>
          <p:nvPr/>
        </p:nvSpPr>
        <p:spPr bwMode="auto">
          <a:xfrm>
            <a:off x="8107364" y="4105276"/>
            <a:ext cx="84137"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60" name="Rectangle 110"/>
          <p:cNvSpPr>
            <a:spLocks noChangeArrowheads="1"/>
          </p:cNvSpPr>
          <p:nvPr/>
        </p:nvSpPr>
        <p:spPr bwMode="auto">
          <a:xfrm>
            <a:off x="8107364" y="3862388"/>
            <a:ext cx="73025"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61" name="Line 111"/>
          <p:cNvSpPr>
            <a:spLocks noChangeShapeType="1"/>
          </p:cNvSpPr>
          <p:nvPr/>
        </p:nvSpPr>
        <p:spPr bwMode="auto">
          <a:xfrm flipH="1">
            <a:off x="7013575" y="5402263"/>
            <a:ext cx="9413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Oval 112"/>
          <p:cNvSpPr>
            <a:spLocks noChangeArrowheads="1"/>
          </p:cNvSpPr>
          <p:nvPr/>
        </p:nvSpPr>
        <p:spPr bwMode="auto">
          <a:xfrm>
            <a:off x="7816851" y="5159376"/>
            <a:ext cx="665163" cy="487363"/>
          </a:xfrm>
          <a:prstGeom prst="ellipse">
            <a:avLst/>
          </a:prstGeom>
          <a:solidFill>
            <a:srgbClr val="00ABDA"/>
          </a:solidFill>
          <a:ln>
            <a:noFill/>
          </a:ln>
        </p:spPr>
        <p:txBody>
          <a:bodyPr wrap="none" anchor="ctr"/>
          <a:lstStyle/>
          <a:p>
            <a:pPr algn="ctr">
              <a:defRPr/>
            </a:pPr>
            <a:r>
              <a:rPr lang="fr-BE" altLang="en-US" sz="1600" b="1" dirty="0">
                <a:solidFill>
                  <a:schemeClr val="tx1">
                    <a:lumMod val="75000"/>
                    <a:lumOff val="25000"/>
                  </a:schemeClr>
                </a:solidFill>
                <a:sym typeface="Arial" charset="0"/>
              </a:rPr>
              <a:t>ONSS</a:t>
            </a:r>
            <a:endParaRPr lang="en-US" altLang="en-US" sz="1600" b="1" dirty="0">
              <a:solidFill>
                <a:schemeClr val="tx1">
                  <a:lumMod val="75000"/>
                  <a:lumOff val="25000"/>
                </a:schemeClr>
              </a:solidFill>
              <a:sym typeface="Arial" charset="0"/>
            </a:endParaRPr>
          </a:p>
        </p:txBody>
      </p:sp>
      <p:sp>
        <p:nvSpPr>
          <p:cNvPr id="24663" name="Rectangle 114"/>
          <p:cNvSpPr>
            <a:spLocks noChangeArrowheads="1"/>
          </p:cNvSpPr>
          <p:nvPr/>
        </p:nvSpPr>
        <p:spPr bwMode="auto">
          <a:xfrm>
            <a:off x="7743825" y="4206875"/>
            <a:ext cx="623888" cy="3048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64" name="Freeform 115"/>
          <p:cNvSpPr>
            <a:spLocks/>
          </p:cNvSpPr>
          <p:nvPr/>
        </p:nvSpPr>
        <p:spPr bwMode="auto">
          <a:xfrm>
            <a:off x="7743825" y="40243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5" name="Freeform 116"/>
          <p:cNvSpPr>
            <a:spLocks/>
          </p:cNvSpPr>
          <p:nvPr/>
        </p:nvSpPr>
        <p:spPr bwMode="auto">
          <a:xfrm>
            <a:off x="8367713" y="4024313"/>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Rectangle 118"/>
          <p:cNvSpPr>
            <a:spLocks noChangeArrowheads="1"/>
          </p:cNvSpPr>
          <p:nvPr/>
        </p:nvSpPr>
        <p:spPr bwMode="auto">
          <a:xfrm>
            <a:off x="7931150" y="4743450"/>
            <a:ext cx="312738"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67" name="Freeform 119"/>
          <p:cNvSpPr>
            <a:spLocks/>
          </p:cNvSpPr>
          <p:nvPr/>
        </p:nvSpPr>
        <p:spPr bwMode="auto">
          <a:xfrm>
            <a:off x="7931150" y="4622801"/>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8" name="Freeform 120"/>
          <p:cNvSpPr>
            <a:spLocks/>
          </p:cNvSpPr>
          <p:nvPr/>
        </p:nvSpPr>
        <p:spPr bwMode="auto">
          <a:xfrm>
            <a:off x="8243888" y="4622800"/>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51" name="Oval 121"/>
          <p:cNvSpPr>
            <a:spLocks noChangeArrowheads="1"/>
          </p:cNvSpPr>
          <p:nvPr/>
        </p:nvSpPr>
        <p:spPr bwMode="auto">
          <a:xfrm>
            <a:off x="5000625" y="5186364"/>
            <a:ext cx="2217738" cy="688975"/>
          </a:xfrm>
          <a:prstGeom prst="ellipse">
            <a:avLst/>
          </a:prstGeom>
          <a:solidFill>
            <a:srgbClr val="00ABDA"/>
          </a:solidFill>
          <a:ln>
            <a:noFill/>
          </a:ln>
        </p:spPr>
        <p:txBody>
          <a:bodyPr wrap="none" anchor="ctr"/>
          <a:lstStyle/>
          <a:p>
            <a:pPr algn="ctr">
              <a:defRPr/>
            </a:pPr>
            <a:r>
              <a:rPr lang="fr-BE" altLang="en-US" sz="1600" b="1" dirty="0">
                <a:solidFill>
                  <a:schemeClr val="tx1">
                    <a:lumMod val="75000"/>
                    <a:lumOff val="25000"/>
                  </a:schemeClr>
                </a:solidFill>
                <a:sym typeface="Arial" charset="0"/>
              </a:rPr>
              <a:t>CBSS</a:t>
            </a:r>
            <a:endParaRPr lang="en-US" altLang="en-US" sz="1600" b="1" dirty="0">
              <a:solidFill>
                <a:schemeClr val="tx1">
                  <a:lumMod val="75000"/>
                  <a:lumOff val="25000"/>
                </a:schemeClr>
              </a:solidFill>
              <a:sym typeface="Arial" charset="0"/>
            </a:endParaRPr>
          </a:p>
        </p:txBody>
      </p:sp>
      <p:sp>
        <p:nvSpPr>
          <p:cNvPr id="24670" name="AutoShape 89"/>
          <p:cNvSpPr>
            <a:spLocks noChangeArrowheads="1"/>
          </p:cNvSpPr>
          <p:nvPr/>
        </p:nvSpPr>
        <p:spPr bwMode="auto">
          <a:xfrm>
            <a:off x="9120188" y="5084764"/>
            <a:ext cx="215900" cy="161925"/>
          </a:xfrm>
          <a:prstGeom prst="parallelogram">
            <a:avLst>
              <a:gd name="adj" fmla="val 8755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14" name="Slide Number Placeholder 13"/>
          <p:cNvSpPr>
            <a:spLocks noGrp="1"/>
          </p:cNvSpPr>
          <p:nvPr>
            <p:ph type="sldNum" sz="quarter" idx="4"/>
          </p:nvPr>
        </p:nvSpPr>
        <p:spPr/>
        <p:txBody>
          <a:bodyPr/>
          <a:lstStyle/>
          <a:p>
            <a:r>
              <a:rPr lang="fr-BE" smtClean="0"/>
              <a:t> </a:t>
            </a:r>
            <a:fld id="{30A9230E-FFBB-4CCB-ABD7-198084EDE768}" type="slidenum">
              <a:rPr lang="fr-BE" smtClean="0"/>
              <a:pPr/>
              <a:t>43</a:t>
            </a:fld>
            <a:r>
              <a:rPr lang="fr-BE" smtClean="0"/>
              <a:t> </a:t>
            </a:r>
            <a:endParaRPr lang="fr-BE" dirty="0"/>
          </a:p>
        </p:txBody>
      </p:sp>
    </p:spTree>
    <p:extLst>
      <p:ext uri="{BB962C8B-B14F-4D97-AF65-F5344CB8AC3E}">
        <p14:creationId xmlns:p14="http://schemas.microsoft.com/office/powerpoint/2010/main" val="20659776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endParaRPr lang="en-US" dirty="0" smtClean="0"/>
          </a:p>
          <a:p>
            <a:r>
              <a:rPr lang="en-US" dirty="0" smtClean="0"/>
              <a:t>first </a:t>
            </a:r>
            <a:r>
              <a:rPr lang="en-US" dirty="0"/>
              <a:t>process </a:t>
            </a:r>
            <a:r>
              <a:rPr lang="en-US" dirty="0" err="1"/>
              <a:t>optimisation</a:t>
            </a:r>
            <a:r>
              <a:rPr lang="en-US" dirty="0"/>
              <a:t>, then </a:t>
            </a:r>
            <a:r>
              <a:rPr lang="en-US" dirty="0" smtClean="0"/>
              <a:t>computerization; otherwise risk to consolidate suboptimal processes</a:t>
            </a:r>
          </a:p>
          <a:p>
            <a:endParaRPr lang="en-US" dirty="0"/>
          </a:p>
          <a:p>
            <a:r>
              <a:rPr lang="en-US" dirty="0" smtClean="0"/>
              <a:t>building </a:t>
            </a:r>
            <a:r>
              <a:rPr lang="en-US" dirty="0"/>
              <a:t>of integrated value chains </a:t>
            </a:r>
            <a:r>
              <a:rPr lang="en-US" dirty="0" smtClean="0"/>
              <a:t>through</a:t>
            </a:r>
          </a:p>
          <a:p>
            <a:pPr lvl="1"/>
            <a:r>
              <a:rPr lang="en-US" dirty="0" smtClean="0"/>
              <a:t>mutual </a:t>
            </a:r>
            <a:r>
              <a:rPr lang="en-US" dirty="0"/>
              <a:t>coordination between internal business processes and processes of suppliers, partners, customers, </a:t>
            </a:r>
            <a:r>
              <a:rPr lang="en-US" dirty="0" smtClean="0"/>
              <a:t>…</a:t>
            </a:r>
          </a:p>
          <a:p>
            <a:pPr lvl="1"/>
            <a:r>
              <a:rPr lang="en-US" dirty="0" smtClean="0"/>
              <a:t>provision </a:t>
            </a:r>
            <a:r>
              <a:rPr lang="en-US" dirty="0"/>
              <a:t>of basic and business services for integration into global applications, offered by third parties to end </a:t>
            </a:r>
            <a:r>
              <a:rPr lang="en-US" dirty="0" smtClean="0"/>
              <a:t>users</a:t>
            </a:r>
          </a:p>
          <a:p>
            <a:pPr lvl="1"/>
            <a:endParaRPr lang="en-US" dirty="0"/>
          </a:p>
          <a:p>
            <a:r>
              <a:rPr lang="en-US" dirty="0" smtClean="0"/>
              <a:t>importance </a:t>
            </a:r>
            <a:r>
              <a:rPr lang="en-US" dirty="0"/>
              <a:t>of </a:t>
            </a:r>
            <a:r>
              <a:rPr lang="en-US" dirty="0" err="1"/>
              <a:t>standardisation</a:t>
            </a:r>
            <a:r>
              <a:rPr lang="en-US" dirty="0"/>
              <a:t> importance of involvement of users of </a:t>
            </a:r>
            <a:r>
              <a:rPr lang="en-US" dirty="0" smtClean="0"/>
              <a:t>processes (no wrong door)</a:t>
            </a:r>
            <a:endParaRPr lang="nl-BE" dirty="0"/>
          </a:p>
        </p:txBody>
      </p:sp>
      <p:sp>
        <p:nvSpPr>
          <p:cNvPr id="2" name="Titel 1"/>
          <p:cNvSpPr>
            <a:spLocks noGrp="1"/>
          </p:cNvSpPr>
          <p:nvPr>
            <p:ph type="title"/>
          </p:nvPr>
        </p:nvSpPr>
        <p:spPr/>
        <p:txBody>
          <a:bodyPr/>
          <a:lstStyle/>
          <a:p>
            <a:r>
              <a:rPr lang="nl-BE" dirty="0" smtClean="0"/>
              <a:t>The solution - Business </a:t>
            </a:r>
            <a:r>
              <a:rPr lang="nl-BE" dirty="0" err="1" smtClean="0"/>
              <a:t>Process</a:t>
            </a:r>
            <a:r>
              <a:rPr lang="nl-BE" dirty="0" smtClean="0"/>
              <a:t> </a:t>
            </a:r>
            <a:r>
              <a:rPr lang="nl-BE" dirty="0" err="1" smtClean="0"/>
              <a:t>Reengineering</a:t>
            </a:r>
            <a:r>
              <a:rPr lang="nl-BE" dirty="0" smtClean="0"/>
              <a:t> (BPC)</a:t>
            </a:r>
            <a:endParaRPr lang="nl-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44</a:t>
            </a:fld>
            <a:r>
              <a:rPr lang="fr-BE" smtClean="0"/>
              <a:t> </a:t>
            </a:r>
            <a:endParaRPr lang="fr-BE" dirty="0"/>
          </a:p>
        </p:txBody>
      </p:sp>
    </p:spTree>
    <p:extLst>
      <p:ext uri="{BB962C8B-B14F-4D97-AF65-F5344CB8AC3E}">
        <p14:creationId xmlns:p14="http://schemas.microsoft.com/office/powerpoint/2010/main" val="1204805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mtClean="0"/>
              <a:t>a network between all 3,000 social sector actors with a secure connection to the internet, the federal MAN, regional extranets, extranets between local authorities and the Belgian interbanking network</a:t>
            </a:r>
          </a:p>
          <a:p>
            <a:endParaRPr lang="en-GB" smtClean="0"/>
          </a:p>
          <a:p>
            <a:r>
              <a:rPr lang="en-GB" smtClean="0"/>
              <a:t>a unique identification key</a:t>
            </a:r>
          </a:p>
          <a:p>
            <a:pPr lvl="1"/>
            <a:r>
              <a:rPr lang="en-GB" smtClean="0"/>
              <a:t>for every citizen </a:t>
            </a:r>
          </a:p>
          <a:p>
            <a:pPr lvl="1"/>
            <a:r>
              <a:rPr lang="en-GB" smtClean="0"/>
              <a:t>for every company</a:t>
            </a:r>
          </a:p>
          <a:p>
            <a:pPr lvl="1"/>
            <a:r>
              <a:rPr lang="en-GB" smtClean="0"/>
              <a:t>for every establishment of a company</a:t>
            </a:r>
          </a:p>
          <a:p>
            <a:endParaRPr lang="en-GB" smtClean="0"/>
          </a:p>
          <a:p>
            <a:r>
              <a:rPr lang="en-GB" smtClean="0"/>
              <a:t>an agreed division of tasks between the actors within and outside the social sector with regard to collection, validation and management of information and with regard to electronic storage of information in authentic sources</a:t>
            </a:r>
          </a:p>
          <a:p>
            <a:endParaRPr lang="en-US"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45</a:t>
            </a:fld>
            <a:r>
              <a:rPr lang="fr-BE" smtClean="0"/>
              <a:t> </a:t>
            </a:r>
            <a:endParaRPr lang="fr-BE" dirty="0"/>
          </a:p>
        </p:txBody>
      </p:sp>
      <p:sp>
        <p:nvSpPr>
          <p:cNvPr id="2" name="Title 1"/>
          <p:cNvSpPr>
            <a:spLocks noGrp="1"/>
          </p:cNvSpPr>
          <p:nvPr>
            <p:ph type="title"/>
          </p:nvPr>
        </p:nvSpPr>
        <p:spPr/>
        <p:txBody>
          <a:bodyPr/>
          <a:lstStyle/>
          <a:p>
            <a:r>
              <a:rPr lang="en-GB" smtClean="0"/>
              <a:t>The solution – concrete results and impact</a:t>
            </a:r>
            <a:endParaRPr lang="en-US" dirty="0"/>
          </a:p>
        </p:txBody>
      </p:sp>
    </p:spTree>
    <p:extLst>
      <p:ext uri="{BB962C8B-B14F-4D97-AF65-F5344CB8AC3E}">
        <p14:creationId xmlns:p14="http://schemas.microsoft.com/office/powerpoint/2010/main" val="6527705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p:txBody>
          <a:bodyPr/>
          <a:lstStyle/>
          <a:p>
            <a:r>
              <a:rPr lang="en-GB" altLang="en-US" dirty="0" smtClean="0"/>
              <a:t>220 electronic services for mutual information exchange amongst actors in the social sector, defined after process optimization</a:t>
            </a:r>
          </a:p>
          <a:p>
            <a:pPr lvl="1"/>
            <a:r>
              <a:rPr lang="en-GB" altLang="en-US" dirty="0" smtClean="0"/>
              <a:t>nearly all direct or indirect (via citizens or companies) paper-based information exchange between actors in the social sector has been abolished</a:t>
            </a:r>
          </a:p>
          <a:p>
            <a:pPr lvl="1"/>
            <a:r>
              <a:rPr lang="en-GB" altLang="en-US" dirty="0" smtClean="0"/>
              <a:t>in 2021, &gt; 1,5 billion electronic messages were exchanged amongst actors in the social sector, which saved as many paper exchanges</a:t>
            </a:r>
          </a:p>
          <a:p>
            <a:endParaRPr lang="en-GB" altLang="en-US" dirty="0" smtClean="0"/>
          </a:p>
          <a:p>
            <a:r>
              <a:rPr lang="en-GB" altLang="en-US" dirty="0" smtClean="0"/>
              <a:t>electronic services for citizens</a:t>
            </a:r>
          </a:p>
          <a:p>
            <a:pPr lvl="1"/>
            <a:r>
              <a:rPr lang="en-GB" altLang="en-US" dirty="0" smtClean="0"/>
              <a:t>maximal automatic granting of benefits based on electronic information exchange between actors in the social sector</a:t>
            </a:r>
          </a:p>
          <a:p>
            <a:pPr lvl="1"/>
            <a:r>
              <a:rPr lang="en-GB" altLang="en-US" dirty="0" smtClean="0"/>
              <a:t>24 electronic services via an integrated portal and/or mobile applications</a:t>
            </a:r>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46</a:t>
            </a:fld>
            <a:r>
              <a:rPr lang="fr-BE" smtClean="0"/>
              <a:t> </a:t>
            </a:r>
            <a:endParaRPr lang="fr-BE" dirty="0"/>
          </a:p>
        </p:txBody>
      </p:sp>
      <p:sp>
        <p:nvSpPr>
          <p:cNvPr id="2" name="Title 1"/>
          <p:cNvSpPr>
            <a:spLocks noGrp="1"/>
          </p:cNvSpPr>
          <p:nvPr>
            <p:ph type="title"/>
          </p:nvPr>
        </p:nvSpPr>
        <p:spPr/>
        <p:txBody>
          <a:bodyPr/>
          <a:lstStyle/>
          <a:p>
            <a:r>
              <a:rPr lang="en-GB" smtClean="0"/>
              <a:t>The solution – concrete results and impact</a:t>
            </a:r>
            <a:endParaRPr lang="en-US" dirty="0"/>
          </a:p>
        </p:txBody>
      </p:sp>
    </p:spTree>
    <p:extLst>
      <p:ext uri="{BB962C8B-B14F-4D97-AF65-F5344CB8AC3E}">
        <p14:creationId xmlns:p14="http://schemas.microsoft.com/office/powerpoint/2010/main" val="11529467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47</a:t>
            </a:fld>
            <a:r>
              <a:rPr lang="fr-BE" smtClean="0"/>
              <a:t> </a:t>
            </a:r>
            <a:endParaRPr lang="fr-BE" dirty="0"/>
          </a:p>
        </p:txBody>
      </p:sp>
      <p:sp>
        <p:nvSpPr>
          <p:cNvPr id="4" name="Title 3"/>
          <p:cNvSpPr>
            <a:spLocks noGrp="1"/>
          </p:cNvSpPr>
          <p:nvPr>
            <p:ph type="title"/>
          </p:nvPr>
        </p:nvSpPr>
        <p:spPr/>
        <p:txBody>
          <a:bodyPr/>
          <a:lstStyle/>
          <a:p>
            <a:r>
              <a:rPr lang="en-US" altLang="en-US" dirty="0"/>
              <a:t>The solution – concrete results and impact</a:t>
            </a:r>
            <a:endParaRPr lang="en-US" dirty="0"/>
          </a:p>
        </p:txBody>
      </p:sp>
      <p:pic>
        <p:nvPicPr>
          <p:cNvPr id="5" name="Picture 4"/>
          <p:cNvPicPr/>
          <p:nvPr/>
        </p:nvPicPr>
        <p:blipFill>
          <a:blip r:embed="rId2"/>
          <a:stretch>
            <a:fillRect/>
          </a:stretch>
        </p:blipFill>
        <p:spPr>
          <a:xfrm>
            <a:off x="1271464" y="2132856"/>
            <a:ext cx="7262435" cy="4117370"/>
          </a:xfrm>
          <a:prstGeom prst="rect">
            <a:avLst/>
          </a:prstGeom>
        </p:spPr>
      </p:pic>
      <p:sp>
        <p:nvSpPr>
          <p:cNvPr id="6" name="TextBox 5"/>
          <p:cNvSpPr txBox="1"/>
          <p:nvPr/>
        </p:nvSpPr>
        <p:spPr>
          <a:xfrm>
            <a:off x="2567608" y="1583108"/>
            <a:ext cx="6840760" cy="400110"/>
          </a:xfrm>
          <a:prstGeom prst="rect">
            <a:avLst/>
          </a:prstGeom>
          <a:noFill/>
        </p:spPr>
        <p:txBody>
          <a:bodyPr wrap="square" rtlCol="0">
            <a:spAutoFit/>
          </a:bodyPr>
          <a:lstStyle/>
          <a:p>
            <a:r>
              <a:rPr lang="nl-BE" sz="2000" dirty="0" smtClean="0">
                <a:solidFill>
                  <a:srgbClr val="002060"/>
                </a:solidFill>
              </a:rPr>
              <a:t>1.503.023.894 </a:t>
            </a:r>
            <a:r>
              <a:rPr lang="nl-BE" sz="2000" dirty="0" err="1" smtClean="0">
                <a:solidFill>
                  <a:srgbClr val="002060"/>
                </a:solidFill>
              </a:rPr>
              <a:t>electronic</a:t>
            </a:r>
            <a:r>
              <a:rPr lang="nl-BE" sz="2000" dirty="0" smtClean="0">
                <a:solidFill>
                  <a:srgbClr val="002060"/>
                </a:solidFill>
              </a:rPr>
              <a:t> </a:t>
            </a:r>
            <a:r>
              <a:rPr lang="nl-BE" sz="2000" dirty="0" err="1">
                <a:solidFill>
                  <a:srgbClr val="002060"/>
                </a:solidFill>
              </a:rPr>
              <a:t>messages</a:t>
            </a:r>
            <a:r>
              <a:rPr lang="nl-BE" sz="2000" dirty="0">
                <a:solidFill>
                  <a:srgbClr val="002060"/>
                </a:solidFill>
              </a:rPr>
              <a:t> </a:t>
            </a:r>
            <a:r>
              <a:rPr lang="nl-BE" sz="2000" dirty="0" err="1">
                <a:solidFill>
                  <a:srgbClr val="002060"/>
                </a:solidFill>
              </a:rPr>
              <a:t>were</a:t>
            </a:r>
            <a:r>
              <a:rPr lang="nl-BE" sz="2000" dirty="0">
                <a:solidFill>
                  <a:srgbClr val="002060"/>
                </a:solidFill>
              </a:rPr>
              <a:t> </a:t>
            </a:r>
            <a:r>
              <a:rPr lang="nl-BE" sz="2000" dirty="0" err="1" smtClean="0">
                <a:solidFill>
                  <a:srgbClr val="002060"/>
                </a:solidFill>
              </a:rPr>
              <a:t>exchanged</a:t>
            </a:r>
            <a:r>
              <a:rPr lang="nl-BE" sz="2000" dirty="0" smtClean="0">
                <a:solidFill>
                  <a:srgbClr val="002060"/>
                </a:solidFill>
              </a:rPr>
              <a:t> in 2021</a:t>
            </a:r>
            <a:endParaRPr lang="en-US" sz="2000" dirty="0">
              <a:solidFill>
                <a:srgbClr val="002060"/>
              </a:solidFill>
            </a:endParaRPr>
          </a:p>
        </p:txBody>
      </p:sp>
    </p:spTree>
    <p:extLst>
      <p:ext uri="{BB962C8B-B14F-4D97-AF65-F5344CB8AC3E}">
        <p14:creationId xmlns:p14="http://schemas.microsoft.com/office/powerpoint/2010/main" val="22550205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p:txBody>
          <a:bodyPr/>
          <a:lstStyle/>
          <a:p>
            <a:r>
              <a:rPr lang="en-GB" altLang="en-US" dirty="0" smtClean="0"/>
              <a:t>more than 50 electronic services for employers, either based on the electronic exchange of structured messages or via an integrated portal site</a:t>
            </a:r>
          </a:p>
          <a:p>
            <a:pPr lvl="1"/>
            <a:r>
              <a:rPr lang="en-GB" altLang="en-US" dirty="0" smtClean="0"/>
              <a:t>50 social security declaration forms for employers have been abolished</a:t>
            </a:r>
          </a:p>
          <a:p>
            <a:pPr lvl="1"/>
            <a:r>
              <a:rPr lang="en-GB" altLang="en-US" dirty="0" smtClean="0"/>
              <a:t>in the remaining 30 (electronic) declaration forms the number of headings has on average been reduced to a third of the previous number</a:t>
            </a:r>
          </a:p>
          <a:p>
            <a:pPr lvl="1"/>
            <a:r>
              <a:rPr lang="en-GB" altLang="en-US" dirty="0" smtClean="0"/>
              <a:t>declarations are limited to 3 events</a:t>
            </a:r>
          </a:p>
          <a:p>
            <a:pPr lvl="2"/>
            <a:r>
              <a:rPr lang="en-GB" altLang="en-US" dirty="0" smtClean="0"/>
              <a:t>immediate declaration of recruitment and discharge (only electronically)</a:t>
            </a:r>
          </a:p>
          <a:p>
            <a:pPr lvl="2"/>
            <a:r>
              <a:rPr lang="en-GB" altLang="en-US" dirty="0" smtClean="0"/>
              <a:t>quarterly declaration of salary and working time (only electronically)</a:t>
            </a:r>
          </a:p>
          <a:p>
            <a:pPr lvl="2"/>
            <a:r>
              <a:rPr lang="en-GB" altLang="en-US" dirty="0" smtClean="0"/>
              <a:t>occurrence of a social risk (electronically or on paper)</a:t>
            </a:r>
          </a:p>
          <a:p>
            <a:pPr lvl="1"/>
            <a:r>
              <a:rPr lang="en-GB" altLang="en-US" dirty="0" smtClean="0"/>
              <a:t>in 2021, more than 35 million electronic declarations were made by all 230,000 employers, 98 % of which from application to application</a:t>
            </a:r>
            <a:endParaRPr lang="en-US" altLang="en-US"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48</a:t>
            </a:fld>
            <a:r>
              <a:rPr lang="fr-BE" smtClean="0"/>
              <a:t> </a:t>
            </a:r>
            <a:endParaRPr lang="fr-BE" dirty="0"/>
          </a:p>
        </p:txBody>
      </p:sp>
      <p:sp>
        <p:nvSpPr>
          <p:cNvPr id="2" name="Title 1"/>
          <p:cNvSpPr>
            <a:spLocks noGrp="1"/>
          </p:cNvSpPr>
          <p:nvPr>
            <p:ph type="title"/>
          </p:nvPr>
        </p:nvSpPr>
        <p:spPr/>
        <p:txBody>
          <a:bodyPr/>
          <a:lstStyle/>
          <a:p>
            <a:r>
              <a:rPr lang="en-GB" smtClean="0"/>
              <a:t>The solution – concrete results and impact</a:t>
            </a:r>
            <a:endParaRPr lang="en-US"/>
          </a:p>
        </p:txBody>
      </p:sp>
    </p:spTree>
    <p:extLst>
      <p:ext uri="{BB962C8B-B14F-4D97-AF65-F5344CB8AC3E}">
        <p14:creationId xmlns:p14="http://schemas.microsoft.com/office/powerpoint/2010/main" val="12778347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p:txBody>
          <a:bodyPr/>
          <a:lstStyle/>
          <a:p>
            <a:r>
              <a:rPr lang="en-GB" altLang="en-US" smtClean="0"/>
              <a:t>an integrated portal site and mobile applications containing</a:t>
            </a:r>
          </a:p>
          <a:p>
            <a:pPr lvl="1"/>
            <a:r>
              <a:rPr lang="en-GB" altLang="en-US" smtClean="0"/>
              <a:t>electronic transactions for citizens, employers and professionals</a:t>
            </a:r>
          </a:p>
          <a:p>
            <a:pPr lvl="1"/>
            <a:r>
              <a:rPr lang="en-GB" altLang="en-US" smtClean="0"/>
              <a:t>simulation environments</a:t>
            </a:r>
          </a:p>
          <a:p>
            <a:pPr lvl="1"/>
            <a:r>
              <a:rPr lang="en-GB" altLang="en-US" smtClean="0"/>
              <a:t>information about the entire social security system</a:t>
            </a:r>
          </a:p>
          <a:p>
            <a:pPr lvl="1"/>
            <a:r>
              <a:rPr lang="en-GB" altLang="en-US" smtClean="0"/>
              <a:t>harmonized instructions and information model relating to all electronic transactions</a:t>
            </a:r>
          </a:p>
          <a:p>
            <a:pPr lvl="1"/>
            <a:r>
              <a:rPr lang="en-GB" altLang="en-US" smtClean="0"/>
              <a:t>a personal page for each citizen, each company and each professional</a:t>
            </a:r>
          </a:p>
          <a:p>
            <a:r>
              <a:rPr lang="en-GB" altLang="en-US" smtClean="0"/>
              <a:t>an integrated multimodal contact centre supported by a customer relationship management tool</a:t>
            </a:r>
          </a:p>
          <a:p>
            <a:r>
              <a:rPr lang="en-GB" altLang="en-US" smtClean="0"/>
              <a:t>a data warehouse containing statistical information with regard to the labour market and all branches of social security</a:t>
            </a:r>
            <a:endParaRPr lang="en-US" altLang="en-US"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49</a:t>
            </a:fld>
            <a:r>
              <a:rPr lang="fr-BE" smtClean="0"/>
              <a:t> </a:t>
            </a:r>
            <a:endParaRPr lang="fr-BE" dirty="0"/>
          </a:p>
        </p:txBody>
      </p:sp>
      <p:sp>
        <p:nvSpPr>
          <p:cNvPr id="2" name="Title 1"/>
          <p:cNvSpPr>
            <a:spLocks noGrp="1"/>
          </p:cNvSpPr>
          <p:nvPr>
            <p:ph type="title"/>
          </p:nvPr>
        </p:nvSpPr>
        <p:spPr/>
        <p:txBody>
          <a:bodyPr/>
          <a:lstStyle/>
          <a:p>
            <a:r>
              <a:rPr lang="en-GB" smtClean="0"/>
              <a:t>The solution – concrete results and impact</a:t>
            </a:r>
            <a:endParaRPr lang="en-US"/>
          </a:p>
        </p:txBody>
      </p:sp>
    </p:spTree>
    <p:extLst>
      <p:ext uri="{BB962C8B-B14F-4D97-AF65-F5344CB8AC3E}">
        <p14:creationId xmlns:p14="http://schemas.microsoft.com/office/powerpoint/2010/main" val="26800840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4564356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smtClean="0"/>
              <a:t>reference directory</a:t>
            </a:r>
          </a:p>
          <a:p>
            <a:pPr lvl="1"/>
            <a:r>
              <a:rPr lang="en-GB" smtClean="0"/>
              <a:t>directory of available services/information</a:t>
            </a:r>
          </a:p>
          <a:p>
            <a:pPr lvl="2"/>
            <a:r>
              <a:rPr lang="en-GB" smtClean="0"/>
              <a:t>which information/services are available at any actor depending on the capacity in which a person/company is registered at each actor</a:t>
            </a:r>
          </a:p>
          <a:p>
            <a:pPr lvl="1"/>
            <a:r>
              <a:rPr lang="en-GB" smtClean="0"/>
              <a:t>directory of authorized users and applications</a:t>
            </a:r>
          </a:p>
          <a:p>
            <a:pPr lvl="2"/>
            <a:r>
              <a:rPr lang="en-GB" smtClean="0"/>
              <a:t>list of users and applications</a:t>
            </a:r>
          </a:p>
          <a:p>
            <a:pPr lvl="2"/>
            <a:r>
              <a:rPr lang="en-GB" smtClean="0"/>
              <a:t>definition of authentication means and rules</a:t>
            </a:r>
          </a:p>
          <a:p>
            <a:pPr lvl="2"/>
            <a:r>
              <a:rPr lang="en-GB" smtClean="0"/>
              <a:t>definition of authorization profiles: which kind of information/service can be accessed, in what situation and for what period of time depending on in which capacity the person/company is registered with the actor that accesses the information/service</a:t>
            </a:r>
          </a:p>
          <a:p>
            <a:pPr lvl="1"/>
            <a:r>
              <a:rPr lang="en-GB" smtClean="0"/>
              <a:t>directory of data subjects</a:t>
            </a:r>
          </a:p>
          <a:p>
            <a:pPr lvl="2"/>
            <a:r>
              <a:rPr lang="en-GB" smtClean="0"/>
              <a:t>which persons/companies have personal files at which actors for which periods of time, and in which capacity they are registered</a:t>
            </a:r>
          </a:p>
          <a:p>
            <a:pPr lvl="1"/>
            <a:r>
              <a:rPr lang="en-GB" smtClean="0"/>
              <a:t>subscription table</a:t>
            </a:r>
          </a:p>
          <a:p>
            <a:pPr lvl="2"/>
            <a:r>
              <a:rPr lang="en-GB" smtClean="0"/>
              <a:t>which users/applications want to automatically receive what information/services in which situations for which persons/companies in which capacity</a:t>
            </a:r>
          </a:p>
          <a:p>
            <a:endParaRPr lang="en-US"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50</a:t>
            </a:fld>
            <a:r>
              <a:rPr lang="fr-BE" smtClean="0"/>
              <a:t> </a:t>
            </a:r>
            <a:endParaRPr lang="fr-BE" dirty="0"/>
          </a:p>
        </p:txBody>
      </p:sp>
      <p:sp>
        <p:nvSpPr>
          <p:cNvPr id="2" name="Title 1"/>
          <p:cNvSpPr>
            <a:spLocks noGrp="1"/>
          </p:cNvSpPr>
          <p:nvPr>
            <p:ph type="title"/>
          </p:nvPr>
        </p:nvSpPr>
        <p:spPr/>
        <p:txBody>
          <a:bodyPr/>
          <a:lstStyle/>
          <a:p>
            <a:r>
              <a:rPr lang="en-GB" altLang="en-US" smtClean="0"/>
              <a:t>Useful tool: the reference directory</a:t>
            </a:r>
            <a:endParaRPr lang="en-US" dirty="0"/>
          </a:p>
        </p:txBody>
      </p:sp>
    </p:spTree>
    <p:extLst>
      <p:ext uri="{BB962C8B-B14F-4D97-AF65-F5344CB8AC3E}">
        <p14:creationId xmlns:p14="http://schemas.microsoft.com/office/powerpoint/2010/main" val="37925090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smtClean="0"/>
              <a:t>identification of the holder</a:t>
            </a:r>
          </a:p>
          <a:p>
            <a:pPr lvl="1"/>
            <a:r>
              <a:rPr lang="en-GB" smtClean="0"/>
              <a:t>name</a:t>
            </a:r>
          </a:p>
          <a:p>
            <a:pPr lvl="1"/>
            <a:r>
              <a:rPr lang="en-GB" smtClean="0"/>
              <a:t>Christian names</a:t>
            </a:r>
          </a:p>
          <a:p>
            <a:pPr lvl="1"/>
            <a:r>
              <a:rPr lang="en-GB" smtClean="0"/>
              <a:t>nationality</a:t>
            </a:r>
          </a:p>
          <a:p>
            <a:pPr lvl="1"/>
            <a:r>
              <a:rPr lang="en-GB" smtClean="0"/>
              <a:t>date and place of birth</a:t>
            </a:r>
          </a:p>
          <a:p>
            <a:pPr lvl="1"/>
            <a:r>
              <a:rPr lang="en-GB" smtClean="0"/>
              <a:t>sex</a:t>
            </a:r>
          </a:p>
          <a:p>
            <a:pPr lvl="1"/>
            <a:r>
              <a:rPr lang="en-GB" smtClean="0"/>
              <a:t>identification number of the National Register</a:t>
            </a:r>
          </a:p>
          <a:p>
            <a:pPr lvl="1"/>
            <a:r>
              <a:rPr lang="en-GB" smtClean="0"/>
              <a:t>main residence</a:t>
            </a:r>
          </a:p>
          <a:p>
            <a:pPr lvl="1"/>
            <a:r>
              <a:rPr lang="en-GB" smtClean="0"/>
              <a:t>manual signature</a:t>
            </a:r>
          </a:p>
          <a:p>
            <a:r>
              <a:rPr lang="en-GB" smtClean="0"/>
              <a:t>electronic authentication of the identity of the holder (private key and certificate)</a:t>
            </a:r>
          </a:p>
          <a:p>
            <a:r>
              <a:rPr lang="en-GB" smtClean="0"/>
              <a:t>possibility for the holder to sign electronically (private key and certificate)</a:t>
            </a:r>
          </a:p>
          <a:p>
            <a:r>
              <a:rPr lang="en-GB" smtClean="0"/>
              <a:t>no encryption certificate</a:t>
            </a:r>
          </a:p>
          <a:p>
            <a:r>
              <a:rPr lang="en-GB" smtClean="0"/>
              <a:t>no electronic purse</a:t>
            </a:r>
          </a:p>
          <a:p>
            <a:r>
              <a:rPr lang="en-GB" smtClean="0"/>
              <a:t>no biometric data</a:t>
            </a:r>
          </a:p>
          <a:p>
            <a:endParaRPr lang="en-US"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51</a:t>
            </a:fld>
            <a:r>
              <a:rPr lang="fr-BE" smtClean="0"/>
              <a:t> </a:t>
            </a:r>
            <a:endParaRPr lang="fr-BE" dirty="0"/>
          </a:p>
        </p:txBody>
      </p:sp>
      <p:sp>
        <p:nvSpPr>
          <p:cNvPr id="2" name="Title 1"/>
          <p:cNvSpPr>
            <a:spLocks noGrp="1"/>
          </p:cNvSpPr>
          <p:nvPr>
            <p:ph type="title"/>
          </p:nvPr>
        </p:nvSpPr>
        <p:spPr/>
        <p:txBody>
          <a:bodyPr/>
          <a:lstStyle/>
          <a:p>
            <a:r>
              <a:rPr lang="en-GB" smtClean="0"/>
              <a:t>Useful tool: the electronic identity card</a:t>
            </a:r>
            <a:endParaRPr lang="en-US" dirty="0"/>
          </a:p>
        </p:txBody>
      </p:sp>
    </p:spTree>
    <p:extLst>
      <p:ext uri="{BB962C8B-B14F-4D97-AF65-F5344CB8AC3E}">
        <p14:creationId xmlns:p14="http://schemas.microsoft.com/office/powerpoint/2010/main" val="17945185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52</a:t>
            </a:fld>
            <a:r>
              <a:rPr lang="fr-BE" smtClean="0"/>
              <a:t> </a:t>
            </a:r>
            <a:endParaRPr lang="fr-BE" dirty="0"/>
          </a:p>
        </p:txBody>
      </p:sp>
      <p:sp>
        <p:nvSpPr>
          <p:cNvPr id="4" name="Title 3"/>
          <p:cNvSpPr>
            <a:spLocks noGrp="1"/>
          </p:cNvSpPr>
          <p:nvPr>
            <p:ph type="title"/>
          </p:nvPr>
        </p:nvSpPr>
        <p:spPr/>
        <p:txBody>
          <a:bodyPr/>
          <a:lstStyle/>
          <a:p>
            <a:r>
              <a:rPr lang="en-GB" smtClean="0"/>
              <a:t>Integrated user and access management</a:t>
            </a:r>
            <a:endParaRPr lang="en-US" dirty="0"/>
          </a:p>
        </p:txBody>
      </p:sp>
      <p:pic>
        <p:nvPicPr>
          <p:cNvPr id="40964"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688" y="3068639"/>
            <a:ext cx="26019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pic>
        <p:nvPicPr>
          <p:cNvPr id="40965"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4726" y="4797426"/>
            <a:ext cx="2555875"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23"/>
          <p:cNvSpPr txBox="1">
            <a:spLocks noChangeArrowheads="1"/>
          </p:cNvSpPr>
          <p:nvPr/>
        </p:nvSpPr>
        <p:spPr bwMode="auto">
          <a:xfrm>
            <a:off x="5159376" y="3429001"/>
            <a:ext cx="5689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
                <a:srgbClr val="FF9900"/>
              </a:buClr>
              <a:buFontTx/>
              <a:buNone/>
            </a:pPr>
            <a:r>
              <a:rPr lang="en-US" altLang="en-US" sz="1800" b="1" dirty="0">
                <a:solidFill>
                  <a:srgbClr val="000000"/>
                </a:solidFill>
                <a:cs typeface="Arial" pitchFamily="34" charset="0"/>
              </a:rPr>
              <a:t>Kids-ID</a:t>
            </a:r>
            <a:r>
              <a:rPr lang="en-US" altLang="en-US" sz="1800" dirty="0">
                <a:solidFill>
                  <a:srgbClr val="000000"/>
                </a:solidFill>
                <a:cs typeface="Arial" pitchFamily="34" charset="0"/>
              </a:rPr>
              <a:t>: on demand </a:t>
            </a:r>
            <a:r>
              <a:rPr lang="en-GB" altLang="en-US" sz="1800" dirty="0">
                <a:cs typeface="Arial" pitchFamily="34" charset="0"/>
              </a:rPr>
              <a:t>for children below the age of twelve</a:t>
            </a:r>
            <a:endParaRPr lang="en-US" altLang="en-US" sz="1800" dirty="0">
              <a:solidFill>
                <a:srgbClr val="000000"/>
              </a:solidFill>
              <a:cs typeface="Arial" pitchFamily="34" charset="0"/>
            </a:endParaRPr>
          </a:p>
        </p:txBody>
      </p:sp>
      <p:sp>
        <p:nvSpPr>
          <p:cNvPr id="40967" name="Text Box 24"/>
          <p:cNvSpPr txBox="1">
            <a:spLocks noChangeArrowheads="1"/>
          </p:cNvSpPr>
          <p:nvPr/>
        </p:nvSpPr>
        <p:spPr bwMode="auto">
          <a:xfrm>
            <a:off x="5197476" y="5013326"/>
            <a:ext cx="572306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
                <a:srgbClr val="FF9900"/>
              </a:buClr>
              <a:buFontTx/>
              <a:buNone/>
            </a:pPr>
            <a:r>
              <a:rPr lang="en-US" altLang="en-US" sz="1800" b="1" dirty="0">
                <a:solidFill>
                  <a:srgbClr val="000000"/>
                </a:solidFill>
                <a:cs typeface="Arial" pitchFamily="34" charset="0"/>
              </a:rPr>
              <a:t>Foreigners card</a:t>
            </a:r>
            <a:r>
              <a:rPr lang="en-US" altLang="en-US" sz="1800" dirty="0">
                <a:solidFill>
                  <a:srgbClr val="000000"/>
                </a:solidFill>
                <a:cs typeface="Arial" pitchFamily="34" charset="0"/>
              </a:rPr>
              <a:t>: </a:t>
            </a:r>
            <a:r>
              <a:rPr lang="en-GB" altLang="en-US" sz="1800" dirty="0">
                <a:cs typeface="Arial" pitchFamily="34" charset="0"/>
              </a:rPr>
              <a:t>for both EU and non-EU citizens </a:t>
            </a:r>
            <a:r>
              <a:rPr lang="en-US" altLang="en-US" sz="1800" dirty="0">
                <a:solidFill>
                  <a:srgbClr val="000000"/>
                </a:solidFill>
                <a:cs typeface="Arial" pitchFamily="34" charset="0"/>
              </a:rPr>
              <a:t>with residence in Belgium</a:t>
            </a:r>
          </a:p>
        </p:txBody>
      </p:sp>
      <p:sp>
        <p:nvSpPr>
          <p:cNvPr id="18442" name="Text Box 25"/>
          <p:cNvSpPr txBox="1">
            <a:spLocks noChangeArrowheads="1"/>
          </p:cNvSpPr>
          <p:nvPr/>
        </p:nvSpPr>
        <p:spPr bwMode="auto">
          <a:xfrm>
            <a:off x="5111750" y="1700214"/>
            <a:ext cx="58807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Clr>
                <a:srgbClr val="FF9900"/>
              </a:buClr>
              <a:defRPr/>
            </a:pPr>
            <a:r>
              <a:rPr lang="en-US" b="1" dirty="0" smtClean="0">
                <a:solidFill>
                  <a:prstClr val="black"/>
                </a:solidFill>
                <a:latin typeface="Calibri"/>
                <a:cs typeface="+mn-cs"/>
              </a:rPr>
              <a:t>Electronic identity card (</a:t>
            </a:r>
            <a:r>
              <a:rPr lang="en-US" b="1" dirty="0" err="1" smtClean="0">
                <a:solidFill>
                  <a:prstClr val="black"/>
                </a:solidFill>
                <a:latin typeface="Calibri"/>
                <a:cs typeface="+mn-cs"/>
              </a:rPr>
              <a:t>eID</a:t>
            </a:r>
            <a:r>
              <a:rPr lang="en-US" b="1" dirty="0" smtClean="0">
                <a:solidFill>
                  <a:prstClr val="black"/>
                </a:solidFill>
                <a:latin typeface="Calibri"/>
                <a:cs typeface="+mn-cs"/>
              </a:rPr>
              <a:t>): </a:t>
            </a:r>
            <a:r>
              <a:rPr lang="en-GB" dirty="0" smtClean="0"/>
              <a:t>statutory electronic identity card for Belgians over the age of twelve</a:t>
            </a:r>
            <a:endParaRPr lang="en-US" dirty="0" smtClean="0">
              <a:solidFill>
                <a:prstClr val="black"/>
              </a:solidFill>
            </a:endParaRPr>
          </a:p>
        </p:txBody>
      </p:sp>
      <p:pic>
        <p:nvPicPr>
          <p:cNvPr id="40969" name="Picture 9" descr="eID_nl"/>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751" y="1268414"/>
            <a:ext cx="28543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7310063"/>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Electronic identity card (</a:t>
            </a:r>
            <a:r>
              <a:rPr lang="en-US" dirty="0" err="1"/>
              <a:t>eID</a:t>
            </a:r>
            <a:r>
              <a:rPr lang="en-US" dirty="0" smtClean="0"/>
              <a:t>)</a:t>
            </a:r>
            <a:endParaRPr lang="en-US" dirty="0"/>
          </a:p>
        </p:txBody>
      </p:sp>
      <p:pic>
        <p:nvPicPr>
          <p:cNvPr id="6" name="Picture 2" descr="http://www.fedict.belgium.be/fr/binaries/dss_tcm461-214085.jpg"/>
          <p:cNvPicPr>
            <a:picLocks noChangeAspect="1" noChangeArrowheads="1"/>
          </p:cNvPicPr>
          <p:nvPr/>
        </p:nvPicPr>
        <p:blipFill>
          <a:blip r:embed="rId2"/>
          <a:srcRect/>
          <a:stretch>
            <a:fillRect/>
          </a:stretch>
        </p:blipFill>
        <p:spPr bwMode="auto">
          <a:xfrm>
            <a:off x="1246375" y="1189915"/>
            <a:ext cx="2752725" cy="1209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File:EID Viewer-2012-01-27 09.49.5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825" y="1916833"/>
            <a:ext cx="4611077" cy="37444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897" y="1056321"/>
            <a:ext cx="1214438" cy="9128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
          <p:cNvGrpSpPr>
            <a:grpSpLocks/>
          </p:cNvGrpSpPr>
          <p:nvPr/>
        </p:nvGrpSpPr>
        <p:grpSpPr bwMode="auto">
          <a:xfrm>
            <a:off x="1156396" y="2716080"/>
            <a:ext cx="2808288" cy="1197214"/>
            <a:chOff x="35496" y="3794055"/>
            <a:chExt cx="2808311" cy="1199142"/>
          </a:xfrm>
        </p:grpSpPr>
        <p:sp>
          <p:nvSpPr>
            <p:cNvPr id="10" name="Text Box 3"/>
            <p:cNvSpPr txBox="1">
              <a:spLocks noChangeArrowheads="1"/>
            </p:cNvSpPr>
            <p:nvPr/>
          </p:nvSpPr>
          <p:spPr bwMode="auto">
            <a:xfrm>
              <a:off x="35496" y="3794055"/>
              <a:ext cx="2808311" cy="464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ct val="120000"/>
                </a:lnSpc>
                <a:spcBef>
                  <a:spcPct val="50000"/>
                </a:spcBef>
                <a:defRPr/>
              </a:pPr>
              <a:r>
                <a:rPr lang="nl-BE" sz="2000" dirty="0" err="1">
                  <a:solidFill>
                    <a:srgbClr val="000000"/>
                  </a:solidFill>
                  <a:latin typeface="+mj-lt"/>
                </a:rPr>
                <a:t>authenticate</a:t>
              </a:r>
              <a:r>
                <a:rPr lang="nl-BE" sz="2000" dirty="0">
                  <a:solidFill>
                    <a:srgbClr val="000000"/>
                  </a:solidFill>
                  <a:latin typeface="+mj-lt"/>
                </a:rPr>
                <a:t> </a:t>
              </a:r>
              <a:r>
                <a:rPr lang="nl-BE" sz="2000" dirty="0" err="1">
                  <a:solidFill>
                    <a:srgbClr val="000000"/>
                  </a:solidFill>
                  <a:latin typeface="+mj-lt"/>
                </a:rPr>
                <a:t>identity</a:t>
              </a:r>
              <a:endParaRPr lang="nl-NL" sz="2000" dirty="0">
                <a:solidFill>
                  <a:srgbClr val="000000"/>
                </a:solidFill>
                <a:latin typeface="+mj-lt"/>
              </a:endParaRPr>
            </a:p>
          </p:txBody>
        </p:sp>
        <p:sp>
          <p:nvSpPr>
            <p:cNvPr id="11" name="AutoShape 12"/>
            <p:cNvSpPr>
              <a:spLocks noChangeArrowheads="1"/>
            </p:cNvSpPr>
            <p:nvPr/>
          </p:nvSpPr>
          <p:spPr bwMode="auto">
            <a:xfrm>
              <a:off x="447398" y="4258352"/>
              <a:ext cx="1849766" cy="734845"/>
            </a:xfrm>
            <a:prstGeom prst="rightArrow">
              <a:avLst>
                <a:gd name="adj1" fmla="val 50000"/>
                <a:gd name="adj2" fmla="val 44931"/>
              </a:avLst>
            </a:prstGeom>
            <a:solidFill>
              <a:schemeClr val="tx1">
                <a:alpha val="50195"/>
              </a:schemeClr>
            </a:solidFill>
            <a:ln w="9525">
              <a:solidFill>
                <a:schemeClr val="tx1">
                  <a:alpha val="50195"/>
                </a:schemeClr>
              </a:solidFill>
              <a:miter lim="800000"/>
              <a:headEnd/>
              <a:tailEnd/>
            </a:ln>
          </p:spPr>
          <p:txBody>
            <a:bodyPr wrap="squar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endParaRPr lang="en-GB" altLang="en-US" sz="1800">
                <a:solidFill>
                  <a:srgbClr val="000000"/>
                </a:solidFill>
                <a:latin typeface="Arial" pitchFamily="34" charset="0"/>
                <a:cs typeface="Arial" pitchFamily="34" charset="0"/>
              </a:endParaRPr>
            </a:p>
          </p:txBody>
        </p:sp>
      </p:grpSp>
      <p:pic>
        <p:nvPicPr>
          <p:cNvPr id="12" name="Picture 8" descr="Naamloos-2kop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3792" y="5661248"/>
            <a:ext cx="2585806" cy="931416"/>
          </a:xfrm>
          <a:prstGeom prst="roundRect">
            <a:avLst>
              <a:gd name="adj" fmla="val 50000"/>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grpSp>
        <p:nvGrpSpPr>
          <p:cNvPr id="13" name="Group 2"/>
          <p:cNvGrpSpPr>
            <a:grpSpLocks/>
          </p:cNvGrpSpPr>
          <p:nvPr/>
        </p:nvGrpSpPr>
        <p:grpSpPr bwMode="auto">
          <a:xfrm>
            <a:off x="1227206" y="5012301"/>
            <a:ext cx="2447925" cy="1139035"/>
            <a:chOff x="157856" y="5429452"/>
            <a:chExt cx="2447925" cy="1138554"/>
          </a:xfrm>
        </p:grpSpPr>
        <p:sp>
          <p:nvSpPr>
            <p:cNvPr id="14" name="Text Box 5"/>
            <p:cNvSpPr txBox="1">
              <a:spLocks noChangeArrowheads="1"/>
            </p:cNvSpPr>
            <p:nvPr/>
          </p:nvSpPr>
          <p:spPr bwMode="auto">
            <a:xfrm>
              <a:off x="157856" y="5429452"/>
              <a:ext cx="2447925" cy="46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ct val="120000"/>
                </a:lnSpc>
                <a:spcBef>
                  <a:spcPct val="50000"/>
                </a:spcBef>
                <a:defRPr/>
              </a:pPr>
              <a:r>
                <a:rPr lang="en-US" sz="2000" dirty="0">
                  <a:solidFill>
                    <a:prstClr val="black"/>
                  </a:solidFill>
                  <a:latin typeface="Calibri"/>
                  <a:cs typeface="+mn-cs"/>
                </a:rPr>
                <a:t>digital signatures</a:t>
              </a:r>
              <a:endParaRPr lang="nl-NL" sz="2000" dirty="0">
                <a:solidFill>
                  <a:prstClr val="black"/>
                </a:solidFill>
                <a:latin typeface="Arial" charset="0"/>
              </a:endParaRPr>
            </a:p>
          </p:txBody>
        </p:sp>
        <p:sp>
          <p:nvSpPr>
            <p:cNvPr id="15" name="AutoShape 12"/>
            <p:cNvSpPr>
              <a:spLocks noChangeArrowheads="1"/>
            </p:cNvSpPr>
            <p:nvPr/>
          </p:nvSpPr>
          <p:spPr bwMode="auto">
            <a:xfrm>
              <a:off x="498944" y="5834652"/>
              <a:ext cx="1849751" cy="733354"/>
            </a:xfrm>
            <a:prstGeom prst="rightArrow">
              <a:avLst>
                <a:gd name="adj1" fmla="val 50000"/>
                <a:gd name="adj2" fmla="val 44931"/>
              </a:avLst>
            </a:prstGeom>
            <a:solidFill>
              <a:schemeClr val="tx1">
                <a:alpha val="50195"/>
              </a:schemeClr>
            </a:solidFill>
            <a:ln w="9525">
              <a:solidFill>
                <a:schemeClr val="tx1">
                  <a:alpha val="50195"/>
                </a:schemeClr>
              </a:solidFill>
              <a:miter lim="800000"/>
              <a:headEnd/>
              <a:tailEnd/>
            </a:ln>
          </p:spPr>
          <p:txBody>
            <a:bodyPr wrap="squar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endParaRPr lang="en-GB" altLang="en-US" sz="1800">
                <a:solidFill>
                  <a:srgbClr val="000000"/>
                </a:solidFill>
                <a:latin typeface="Arial" pitchFamily="34" charset="0"/>
                <a:cs typeface="Arial" pitchFamily="34" charset="0"/>
              </a:endParaRPr>
            </a:p>
          </p:txBody>
        </p:sp>
      </p:grpSp>
      <p:grpSp>
        <p:nvGrpSpPr>
          <p:cNvPr id="16" name="Group 3"/>
          <p:cNvGrpSpPr>
            <a:grpSpLocks/>
          </p:cNvGrpSpPr>
          <p:nvPr/>
        </p:nvGrpSpPr>
        <p:grpSpPr bwMode="auto">
          <a:xfrm>
            <a:off x="5127037" y="1077417"/>
            <a:ext cx="2195513" cy="999079"/>
            <a:chOff x="3419872" y="1124746"/>
            <a:chExt cx="2195513" cy="1000941"/>
          </a:xfrm>
        </p:grpSpPr>
        <p:sp>
          <p:nvSpPr>
            <p:cNvPr id="17" name="Text Box 4"/>
            <p:cNvSpPr txBox="1">
              <a:spLocks noChangeArrowheads="1"/>
            </p:cNvSpPr>
            <p:nvPr/>
          </p:nvSpPr>
          <p:spPr bwMode="auto">
            <a:xfrm>
              <a:off x="3419872" y="1124746"/>
              <a:ext cx="2195513" cy="4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lnSpc>
                  <a:spcPct val="120000"/>
                </a:lnSpc>
                <a:spcBef>
                  <a:spcPct val="50000"/>
                </a:spcBef>
                <a:defRPr/>
              </a:pPr>
              <a:r>
                <a:rPr lang="nl-BE" sz="2000" dirty="0">
                  <a:solidFill>
                    <a:srgbClr val="000000"/>
                  </a:solidFill>
                  <a:latin typeface="Arial" charset="0"/>
                </a:rPr>
                <a:t>       </a:t>
              </a:r>
              <a:r>
                <a:rPr lang="nl-BE" sz="2000" dirty="0" err="1">
                  <a:solidFill>
                    <a:srgbClr val="000000"/>
                  </a:solidFill>
                  <a:latin typeface="+mj-lt"/>
                </a:rPr>
                <a:t>read</a:t>
              </a:r>
              <a:r>
                <a:rPr lang="nl-BE" sz="2000" dirty="0">
                  <a:solidFill>
                    <a:srgbClr val="000000"/>
                  </a:solidFill>
                  <a:latin typeface="+mj-lt"/>
                </a:rPr>
                <a:t> data </a:t>
              </a:r>
              <a:endParaRPr lang="nl-NL" sz="2000" dirty="0">
                <a:solidFill>
                  <a:srgbClr val="000000"/>
                </a:solidFill>
                <a:latin typeface="+mj-lt"/>
              </a:endParaRPr>
            </a:p>
          </p:txBody>
        </p:sp>
        <p:sp>
          <p:nvSpPr>
            <p:cNvPr id="18" name="AutoShape 12"/>
            <p:cNvSpPr>
              <a:spLocks noChangeArrowheads="1"/>
            </p:cNvSpPr>
            <p:nvPr/>
          </p:nvSpPr>
          <p:spPr bwMode="auto">
            <a:xfrm>
              <a:off x="3614867" y="1390656"/>
              <a:ext cx="1924260" cy="735031"/>
            </a:xfrm>
            <a:prstGeom prst="rightArrow">
              <a:avLst>
                <a:gd name="adj1" fmla="val 50000"/>
                <a:gd name="adj2" fmla="val 46286"/>
              </a:avLst>
            </a:prstGeom>
            <a:solidFill>
              <a:schemeClr val="tx1">
                <a:alpha val="50195"/>
              </a:schemeClr>
            </a:solidFill>
            <a:ln w="9525">
              <a:solidFill>
                <a:schemeClr val="tx1">
                  <a:alpha val="50195"/>
                </a:schemeClr>
              </a:solidFill>
              <a:miter lim="800000"/>
              <a:headEnd/>
              <a:tailEnd/>
            </a:ln>
          </p:spPr>
          <p:txBody>
            <a:bodyPr wrap="squar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endParaRPr lang="en-GB" altLang="en-US" sz="1800">
                <a:solidFill>
                  <a:srgbClr val="000000"/>
                </a:solidFill>
                <a:latin typeface="Arial" pitchFamily="34" charset="0"/>
                <a:cs typeface="Arial" pitchFamily="34" charset="0"/>
              </a:endParaRPr>
            </a:p>
          </p:txBody>
        </p:sp>
      </p:gr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53</a:t>
            </a:fld>
            <a:r>
              <a:rPr lang="fr-BE" smtClean="0"/>
              <a:t> </a:t>
            </a:r>
            <a:endParaRPr lang="fr-BE" dirty="0"/>
          </a:p>
        </p:txBody>
      </p:sp>
    </p:spTree>
    <p:extLst>
      <p:ext uri="{BB962C8B-B14F-4D97-AF65-F5344CB8AC3E}">
        <p14:creationId xmlns:p14="http://schemas.microsoft.com/office/powerpoint/2010/main" val="31797550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Electronic identity card (eID)</a:t>
            </a:r>
            <a:endParaRPr lang="en-US" dirty="0"/>
          </a:p>
        </p:txBody>
      </p:sp>
      <p:pic>
        <p:nvPicPr>
          <p:cNvPr id="5" name="Picture 2"/>
          <p:cNvPicPr>
            <a:picLocks noChangeAspect="1" noChangeArrowheads="1"/>
          </p:cNvPicPr>
          <p:nvPr/>
        </p:nvPicPr>
        <p:blipFill>
          <a:blip r:embed="rId2"/>
          <a:srcRect/>
          <a:stretch>
            <a:fillRect/>
          </a:stretch>
        </p:blipFill>
        <p:spPr bwMode="auto">
          <a:xfrm>
            <a:off x="4719812" y="1340769"/>
            <a:ext cx="2600325" cy="923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849" y="3824171"/>
            <a:ext cx="2939239" cy="22044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521" y="3824171"/>
            <a:ext cx="2880989" cy="21971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8888" y="3656013"/>
            <a:ext cx="2951162" cy="2436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Diagram 8"/>
          <p:cNvGraphicFramePr/>
          <p:nvPr/>
        </p:nvGraphicFramePr>
        <p:xfrm>
          <a:off x="2093011" y="1340768"/>
          <a:ext cx="8208912" cy="34777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Slide Number Placeholder 12"/>
          <p:cNvSpPr>
            <a:spLocks noGrp="1"/>
          </p:cNvSpPr>
          <p:nvPr>
            <p:ph type="sldNum" sz="quarter" idx="4"/>
          </p:nvPr>
        </p:nvSpPr>
        <p:spPr/>
        <p:txBody>
          <a:bodyPr/>
          <a:lstStyle/>
          <a:p>
            <a:r>
              <a:rPr lang="fr-BE" smtClean="0"/>
              <a:t> </a:t>
            </a:r>
            <a:fld id="{30A9230E-FFBB-4CCB-ABD7-198084EDE768}" type="slidenum">
              <a:rPr lang="fr-BE" smtClean="0"/>
              <a:pPr/>
              <a:t>54</a:t>
            </a:fld>
            <a:r>
              <a:rPr lang="fr-BE" smtClean="0"/>
              <a:t> </a:t>
            </a:r>
            <a:endParaRPr lang="fr-BE" dirty="0"/>
          </a:p>
        </p:txBody>
      </p:sp>
    </p:spTree>
    <p:extLst>
      <p:ext uri="{BB962C8B-B14F-4D97-AF65-F5344CB8AC3E}">
        <p14:creationId xmlns:p14="http://schemas.microsoft.com/office/powerpoint/2010/main" val="26909465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smtClean="0"/>
              <a:t>information servers</a:t>
            </a:r>
          </a:p>
          <a:p>
            <a:pPr lvl="1"/>
            <a:r>
              <a:rPr lang="en-GB" smtClean="0"/>
              <a:t>directory of data subjects at the Crossroads Bank</a:t>
            </a:r>
          </a:p>
          <a:p>
            <a:pPr lvl="1"/>
            <a:r>
              <a:rPr lang="en-GB" smtClean="0"/>
              <a:t>basic identification data of citizens at the National Register and the complementary Crossroads Bank Register</a:t>
            </a:r>
          </a:p>
          <a:p>
            <a:pPr lvl="1"/>
            <a:r>
              <a:rPr lang="en-GB" smtClean="0"/>
              <a:t>basic identification data of companies at the Company Register</a:t>
            </a:r>
          </a:p>
          <a:p>
            <a:pPr lvl="1"/>
            <a:r>
              <a:rPr lang="en-GB" smtClean="0"/>
              <a:t>employers directory (WGR) at the ONSS</a:t>
            </a:r>
          </a:p>
          <a:p>
            <a:pPr lvl="1"/>
            <a:r>
              <a:rPr lang="en-GB" smtClean="0"/>
              <a:t>work force register at the ONSS</a:t>
            </a:r>
          </a:p>
          <a:p>
            <a:pPr lvl="1"/>
            <a:r>
              <a:rPr lang="en-GB" smtClean="0"/>
              <a:t>salary and working time database at the ONSS and the ONSSAPL</a:t>
            </a:r>
          </a:p>
          <a:p>
            <a:pPr lvl="1"/>
            <a:r>
              <a:rPr lang="en-GB" smtClean="0"/>
              <a:t>database of contribution certificates</a:t>
            </a:r>
          </a:p>
          <a:p>
            <a:r>
              <a:rPr lang="en-GB" smtClean="0"/>
              <a:t>services offered</a:t>
            </a:r>
          </a:p>
          <a:p>
            <a:pPr lvl="1"/>
            <a:r>
              <a:rPr lang="en-GB" smtClean="0"/>
              <a:t>interactive consultation</a:t>
            </a:r>
          </a:p>
          <a:p>
            <a:pPr lvl="1"/>
            <a:r>
              <a:rPr lang="en-GB" smtClean="0"/>
              <a:t>batch consultation</a:t>
            </a:r>
          </a:p>
          <a:p>
            <a:pPr lvl="1"/>
            <a:r>
              <a:rPr lang="en-GB" smtClean="0"/>
              <a:t>automatic communication of updates</a:t>
            </a:r>
          </a:p>
          <a:p>
            <a:endParaRPr lang="en-US"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55</a:t>
            </a:fld>
            <a:r>
              <a:rPr lang="fr-BE" smtClean="0"/>
              <a:t> </a:t>
            </a:r>
            <a:endParaRPr lang="fr-BE" dirty="0"/>
          </a:p>
        </p:txBody>
      </p:sp>
      <p:sp>
        <p:nvSpPr>
          <p:cNvPr id="44034" name="Title 1"/>
          <p:cNvSpPr>
            <a:spLocks noGrp="1"/>
          </p:cNvSpPr>
          <p:nvPr>
            <p:ph type="title"/>
          </p:nvPr>
        </p:nvSpPr>
        <p:spPr/>
        <p:txBody>
          <a:bodyPr/>
          <a:lstStyle/>
          <a:p>
            <a:r>
              <a:rPr lang="en-GB" altLang="en-US" smtClean="0"/>
              <a:t>Distributed information servers</a:t>
            </a:r>
            <a:endParaRPr lang="en-US" altLang="en-US" smtClean="0"/>
          </a:p>
        </p:txBody>
      </p:sp>
    </p:spTree>
    <p:extLst>
      <p:ext uri="{BB962C8B-B14F-4D97-AF65-F5344CB8AC3E}">
        <p14:creationId xmlns:p14="http://schemas.microsoft.com/office/powerpoint/2010/main" val="36675446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GB" smtClean="0"/>
              <a:t>pre-processed messages</a:t>
            </a:r>
          </a:p>
          <a:p>
            <a:pPr lvl="1"/>
            <a:r>
              <a:rPr lang="en-GB" smtClean="0"/>
              <a:t>beginning/end of labour contract, beginning/end of self-employed activity</a:t>
            </a:r>
          </a:p>
          <a:p>
            <a:pPr lvl="1"/>
            <a:r>
              <a:rPr lang="en-GB" smtClean="0"/>
              <a:t>contribution certificates medical care (employees, self-employed, beneficiaries of social security allowances)</a:t>
            </a:r>
          </a:p>
          <a:p>
            <a:pPr lvl="1"/>
            <a:r>
              <a:rPr lang="en-GB" smtClean="0"/>
              <a:t>unemployment benefits</a:t>
            </a:r>
          </a:p>
          <a:p>
            <a:pPr lvl="1"/>
            <a:r>
              <a:rPr lang="en-GB" smtClean="0"/>
              <a:t>benefits in case of career break</a:t>
            </a:r>
          </a:p>
          <a:p>
            <a:pPr lvl="1"/>
            <a:r>
              <a:rPr lang="en-GB" smtClean="0"/>
              <a:t>benefits in case of incapacity for work ((labour) accident, (occupational) disease)</a:t>
            </a:r>
          </a:p>
          <a:p>
            <a:pPr lvl="1"/>
            <a:r>
              <a:rPr lang="en-GB" smtClean="0"/>
              <a:t>reimbursement of health care costs</a:t>
            </a:r>
          </a:p>
          <a:p>
            <a:pPr lvl="1"/>
            <a:r>
              <a:rPr lang="en-GB" smtClean="0"/>
              <a:t>child benefits</a:t>
            </a:r>
          </a:p>
          <a:p>
            <a:pPr lvl="1"/>
            <a:r>
              <a:rPr lang="en-GB" smtClean="0"/>
              <a:t>old age pensions</a:t>
            </a:r>
          </a:p>
          <a:p>
            <a:pPr lvl="1"/>
            <a:r>
              <a:rPr lang="en-GB" smtClean="0"/>
              <a:t>holiday pay</a:t>
            </a:r>
          </a:p>
          <a:p>
            <a:pPr lvl="1"/>
            <a:r>
              <a:rPr lang="en-GB" smtClean="0"/>
              <a:t>benefits for the disabled</a:t>
            </a:r>
          </a:p>
          <a:p>
            <a:pPr lvl="1"/>
            <a:r>
              <a:rPr lang="en-GB" smtClean="0"/>
              <a:t>guaranteed minimum income – social welfare</a:t>
            </a:r>
          </a:p>
          <a:p>
            <a:pPr lvl="1"/>
            <a:r>
              <a:rPr lang="en-GB" smtClean="0"/>
              <a:t>derived rights (e.g. tax reduction/exemption, free public transport, ...)</a:t>
            </a:r>
          </a:p>
          <a:p>
            <a:pPr lvl="1"/>
            <a:r>
              <a:rPr lang="en-GB" smtClean="0"/>
              <a:t>migrant workers</a:t>
            </a:r>
          </a:p>
          <a:p>
            <a:pPr lvl="1"/>
            <a:r>
              <a:rPr lang="en-GB" smtClean="0"/>
              <a:t>…</a:t>
            </a:r>
          </a:p>
          <a:p>
            <a:r>
              <a:rPr lang="en-GB" smtClean="0"/>
              <a:t>services offered</a:t>
            </a:r>
          </a:p>
          <a:p>
            <a:pPr lvl="1"/>
            <a:r>
              <a:rPr lang="en-GB" smtClean="0"/>
              <a:t>interactive consultation</a:t>
            </a:r>
          </a:p>
          <a:p>
            <a:pPr lvl="1"/>
            <a:r>
              <a:rPr lang="en-GB" smtClean="0"/>
              <a:t>batch consultation</a:t>
            </a:r>
          </a:p>
          <a:p>
            <a:pPr lvl="1"/>
            <a:r>
              <a:rPr lang="en-GB" smtClean="0"/>
              <a:t>automatic communication of messages</a:t>
            </a:r>
          </a:p>
          <a:p>
            <a:endParaRPr lang="en-US"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56</a:t>
            </a:fld>
            <a:r>
              <a:rPr lang="fr-BE" smtClean="0"/>
              <a:t> </a:t>
            </a:r>
            <a:endParaRPr lang="fr-BE" dirty="0"/>
          </a:p>
        </p:txBody>
      </p:sp>
      <p:sp>
        <p:nvSpPr>
          <p:cNvPr id="45058" name="Title 1"/>
          <p:cNvSpPr>
            <a:spLocks noGrp="1"/>
          </p:cNvSpPr>
          <p:nvPr>
            <p:ph type="title"/>
          </p:nvPr>
        </p:nvSpPr>
        <p:spPr/>
        <p:txBody>
          <a:bodyPr/>
          <a:lstStyle/>
          <a:p>
            <a:r>
              <a:rPr lang="en-GB" altLang="en-US" smtClean="0"/>
              <a:t>Pre-processed messages</a:t>
            </a:r>
            <a:endParaRPr lang="en-US" altLang="en-US" smtClean="0"/>
          </a:p>
        </p:txBody>
      </p:sp>
    </p:spTree>
    <p:extLst>
      <p:ext uri="{BB962C8B-B14F-4D97-AF65-F5344CB8AC3E}">
        <p14:creationId xmlns:p14="http://schemas.microsoft.com/office/powerpoint/2010/main" val="30437224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28"/>
          <p:cNvSpPr>
            <a:spLocks noGrp="1"/>
          </p:cNvSpPr>
          <p:nvPr>
            <p:ph type="sldNum" sz="quarter" idx="4"/>
          </p:nvPr>
        </p:nvSpPr>
        <p:spPr/>
        <p:txBody>
          <a:bodyPr/>
          <a:lstStyle/>
          <a:p>
            <a:r>
              <a:rPr lang="fr-BE" smtClean="0"/>
              <a:t> </a:t>
            </a:r>
            <a:fld id="{30A9230E-FFBB-4CCB-ABD7-198084EDE768}" type="slidenum">
              <a:rPr lang="fr-BE" smtClean="0"/>
              <a:pPr/>
              <a:t>57</a:t>
            </a:fld>
            <a:r>
              <a:rPr lang="fr-BE" smtClean="0"/>
              <a:t> </a:t>
            </a:r>
            <a:endParaRPr lang="fr-BE" dirty="0"/>
          </a:p>
        </p:txBody>
      </p:sp>
      <p:sp>
        <p:nvSpPr>
          <p:cNvPr id="2" name="Title 1"/>
          <p:cNvSpPr>
            <a:spLocks noGrp="1"/>
          </p:cNvSpPr>
          <p:nvPr>
            <p:ph type="title"/>
          </p:nvPr>
        </p:nvSpPr>
        <p:spPr/>
        <p:txBody>
          <a:bodyPr/>
          <a:lstStyle/>
          <a:p>
            <a:r>
              <a:rPr lang="fr-BE" altLang="en-US" smtClean="0"/>
              <a:t>Quartely declaration salary &amp; working time</a:t>
            </a:r>
            <a:endParaRPr lang="en-US" dirty="0"/>
          </a:p>
        </p:txBody>
      </p:sp>
      <p:grpSp>
        <p:nvGrpSpPr>
          <p:cNvPr id="5" name="Group 34"/>
          <p:cNvGrpSpPr>
            <a:grpSpLocks/>
          </p:cNvGrpSpPr>
          <p:nvPr/>
        </p:nvGrpSpPr>
        <p:grpSpPr bwMode="auto">
          <a:xfrm>
            <a:off x="1919289" y="1285875"/>
            <a:ext cx="8351837" cy="5008366"/>
            <a:chOff x="926963" y="1285876"/>
            <a:chExt cx="8350941" cy="5008367"/>
          </a:xfrm>
        </p:grpSpPr>
        <p:grpSp>
          <p:nvGrpSpPr>
            <p:cNvPr id="6" name="Group 21523"/>
            <p:cNvGrpSpPr>
              <a:grpSpLocks/>
            </p:cNvGrpSpPr>
            <p:nvPr/>
          </p:nvGrpSpPr>
          <p:grpSpPr bwMode="auto">
            <a:xfrm>
              <a:off x="926963" y="1285876"/>
              <a:ext cx="8350941" cy="5008367"/>
              <a:chOff x="645249" y="1424312"/>
              <a:chExt cx="8351241" cy="5008493"/>
            </a:xfrm>
          </p:grpSpPr>
          <p:sp>
            <p:nvSpPr>
              <p:cNvPr id="18" name="Line 744"/>
              <p:cNvSpPr>
                <a:spLocks noChangeShapeType="1"/>
              </p:cNvSpPr>
              <p:nvPr/>
            </p:nvSpPr>
            <p:spPr bwMode="auto">
              <a:xfrm>
                <a:off x="5530850" y="2726817"/>
                <a:ext cx="0" cy="1128712"/>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Text Box 156"/>
              <p:cNvSpPr txBox="1">
                <a:spLocks noChangeArrowheads="1"/>
              </p:cNvSpPr>
              <p:nvPr/>
            </p:nvSpPr>
            <p:spPr bwMode="auto">
              <a:xfrm>
                <a:off x="6797411" y="1623225"/>
                <a:ext cx="2199079" cy="1126490"/>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defPPr>
                  <a:defRPr lang="en-US"/>
                </a:defPPr>
                <a:lvl1pPr algn="ctr" eaLnBrk="0" hangingPunct="0">
                  <a:lnSpc>
                    <a:spcPct val="80000"/>
                  </a:lnSpc>
                  <a:buFontTx/>
                  <a:buNone/>
                  <a:defRPr sz="1600" b="1">
                    <a:solidFill>
                      <a:srgbClr val="0070C0"/>
                    </a:solidFill>
                    <a:latin typeface="Verdana" panose="020B0604030504040204" pitchFamily="34" charset="0"/>
                    <a:ea typeface="Verdana" panose="020B0604030504040204" pitchFamily="34" charset="0"/>
                    <a:cs typeface="Verdana" panose="020B0604030504040204" pitchFamily="34" charset="0"/>
                  </a:defRPr>
                </a:lvl1pPr>
                <a:lvl2pPr marL="742950" indent="-285750" eaLnBrk="0" hangingPunct="0">
                  <a:spcBef>
                    <a:spcPct val="20000"/>
                  </a:spcBef>
                  <a:buFont typeface="Arial" pitchFamily="34" charset="0"/>
                  <a:buChar char="–"/>
                  <a:defRPr sz="2800"/>
                </a:lvl2pPr>
                <a:lvl3pPr marL="1143000" indent="-228600" eaLnBrk="0" hangingPunct="0">
                  <a:spcBef>
                    <a:spcPct val="20000"/>
                  </a:spcBef>
                  <a:buFont typeface="Arial" pitchFamily="34" charset="0"/>
                  <a:buChar char="•"/>
                  <a:defRPr sz="2400"/>
                </a:lvl3pPr>
                <a:lvl4pPr marL="1600200" indent="-228600" eaLnBrk="0" hangingPunct="0">
                  <a:spcBef>
                    <a:spcPct val="20000"/>
                  </a:spcBef>
                  <a:buFont typeface="Arial" pitchFamily="34" charset="0"/>
                  <a:buChar char="–"/>
                  <a:defRPr sz="2000"/>
                </a:lvl4pPr>
                <a:lvl5pPr marL="2057400" indent="-228600" eaLnBrk="0" hangingPunct="0">
                  <a:spcBef>
                    <a:spcPct val="20000"/>
                  </a:spcBef>
                  <a:buFont typeface="Arial" pitchFamily="34" charset="0"/>
                  <a:buChar char="»"/>
                  <a:defRPr sz="2000"/>
                </a:lvl5pPr>
                <a:lvl6pPr marL="2514600" indent="-228600" eaLnBrk="0" fontAlgn="base" hangingPunct="0">
                  <a:spcBef>
                    <a:spcPct val="20000"/>
                  </a:spcBef>
                  <a:spcAft>
                    <a:spcPct val="0"/>
                  </a:spcAft>
                  <a:buFont typeface="Arial" pitchFamily="34" charset="0"/>
                  <a:buChar char="»"/>
                  <a:defRPr sz="2000"/>
                </a:lvl6pPr>
                <a:lvl7pPr marL="2971800" indent="-228600" eaLnBrk="0" fontAlgn="base" hangingPunct="0">
                  <a:spcBef>
                    <a:spcPct val="20000"/>
                  </a:spcBef>
                  <a:spcAft>
                    <a:spcPct val="0"/>
                  </a:spcAft>
                  <a:buFont typeface="Arial" pitchFamily="34" charset="0"/>
                  <a:buChar char="»"/>
                  <a:defRPr sz="2000"/>
                </a:lvl7pPr>
                <a:lvl8pPr marL="3429000" indent="-228600" eaLnBrk="0" fontAlgn="base" hangingPunct="0">
                  <a:spcBef>
                    <a:spcPct val="20000"/>
                  </a:spcBef>
                  <a:spcAft>
                    <a:spcPct val="0"/>
                  </a:spcAft>
                  <a:buFont typeface="Arial" pitchFamily="34" charset="0"/>
                  <a:buChar char="»"/>
                  <a:defRPr sz="2000"/>
                </a:lvl8pPr>
                <a:lvl9pPr marL="3886200" indent="-228600" eaLnBrk="0" fontAlgn="base" hangingPunct="0">
                  <a:spcBef>
                    <a:spcPct val="20000"/>
                  </a:spcBef>
                  <a:spcAft>
                    <a:spcPct val="0"/>
                  </a:spcAft>
                  <a:buFont typeface="Arial" pitchFamily="34" charset="0"/>
                  <a:buChar char="»"/>
                  <a:defRPr sz="2000"/>
                </a:lvl9pPr>
              </a:lstStyle>
              <a:p>
                <a:pPr>
                  <a:defRPr/>
                </a:pPr>
                <a:endPar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a:p>
                <a:pPr>
                  <a:defRPr/>
                </a:pPr>
                <a:r>
                  <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rPr>
                  <a:t>simplification</a:t>
                </a:r>
              </a:p>
              <a:p>
                <a:pPr>
                  <a:defRPr/>
                </a:pPr>
                <a:endParaRPr lang="nl-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p:txBody>
          </p:sp>
          <p:grpSp>
            <p:nvGrpSpPr>
              <p:cNvPr id="20" name="Group 6"/>
              <p:cNvGrpSpPr>
                <a:grpSpLocks/>
              </p:cNvGrpSpPr>
              <p:nvPr/>
            </p:nvGrpSpPr>
            <p:grpSpPr bwMode="auto">
              <a:xfrm>
                <a:off x="4355976" y="3807076"/>
                <a:ext cx="2085454" cy="803842"/>
                <a:chOff x="3423818" y="4438825"/>
                <a:chExt cx="2468982" cy="1011063"/>
              </a:xfrm>
            </p:grpSpPr>
            <p:graphicFrame>
              <p:nvGraphicFramePr>
                <p:cNvPr id="112" name="Object 155">
                  <a:hlinkClick r:id="" action="ppaction://ole?verb=0"/>
                </p:cNvPr>
                <p:cNvGraphicFramePr>
                  <a:graphicFrameLocks/>
                </p:cNvGraphicFramePr>
                <p:nvPr/>
              </p:nvGraphicFramePr>
              <p:xfrm>
                <a:off x="3557588" y="4584700"/>
                <a:ext cx="2335212" cy="865188"/>
              </p:xfrm>
              <a:graphic>
                <a:graphicData uri="http://schemas.openxmlformats.org/presentationml/2006/ole">
                  <mc:AlternateContent xmlns:mc="http://schemas.openxmlformats.org/markup-compatibility/2006">
                    <mc:Choice xmlns:v="urn:schemas-microsoft-com:vml" Requires="v">
                      <p:oleObj spid="_x0000_s3098" name="Clip" r:id="rId3" imgW="5281613" imgH="2430463" progId="MS_ClipArt_Gallery.2">
                        <p:embed/>
                      </p:oleObj>
                    </mc:Choice>
                    <mc:Fallback>
                      <p:oleObj name="Clip" r:id="rId3" imgW="5281613" imgH="2430463" progId="MS_ClipArt_Gallery.2">
                        <p:embed/>
                        <p:pic>
                          <p:nvPicPr>
                            <p:cNvPr id="112" name="Object 155">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588" y="4584700"/>
                              <a:ext cx="2335212"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 name="Text Box 160"/>
                <p:cNvSpPr txBox="1">
                  <a:spLocks noChangeArrowheads="1"/>
                </p:cNvSpPr>
                <p:nvPr/>
              </p:nvSpPr>
              <p:spPr bwMode="auto">
                <a:xfrm>
                  <a:off x="3423818" y="4438825"/>
                  <a:ext cx="992861" cy="46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800" b="1">
                      <a:latin typeface="Helvetica Neue Light"/>
                      <a:ea typeface="MS PGothic" pitchFamily="34" charset="-128"/>
                    </a:rPr>
                    <a:t>ONSS</a:t>
                  </a:r>
                  <a:endParaRPr lang="nl-BE" altLang="en-US" sz="2400">
                    <a:latin typeface="Helvetica Neue Light"/>
                    <a:ea typeface="MS PGothic" pitchFamily="34" charset="-128"/>
                  </a:endParaRPr>
                </a:p>
              </p:txBody>
            </p:sp>
          </p:grpSp>
          <p:grpSp>
            <p:nvGrpSpPr>
              <p:cNvPr id="21" name="Group 698"/>
              <p:cNvGrpSpPr>
                <a:grpSpLocks/>
              </p:cNvGrpSpPr>
              <p:nvPr/>
            </p:nvGrpSpPr>
            <p:grpSpPr bwMode="auto">
              <a:xfrm>
                <a:off x="4959350" y="1863429"/>
                <a:ext cx="846137" cy="803275"/>
                <a:chOff x="4385" y="1374"/>
                <a:chExt cx="533" cy="506"/>
              </a:xfrm>
            </p:grpSpPr>
            <p:sp>
              <p:nvSpPr>
                <p:cNvPr id="67" name="Rectangle 699"/>
                <p:cNvSpPr>
                  <a:spLocks noChangeArrowheads="1"/>
                </p:cNvSpPr>
                <p:nvPr/>
              </p:nvSpPr>
              <p:spPr bwMode="auto">
                <a:xfrm>
                  <a:off x="4385" y="1374"/>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3</a:t>
                  </a:r>
                  <a:endParaRPr lang="nl-BE" altLang="en-US" sz="2000">
                    <a:ea typeface="MS PGothic" pitchFamily="34" charset="-128"/>
                  </a:endParaRPr>
                </a:p>
              </p:txBody>
            </p:sp>
            <p:sp>
              <p:nvSpPr>
                <p:cNvPr id="68" name="Rectangle 700"/>
                <p:cNvSpPr>
                  <a:spLocks noChangeArrowheads="1"/>
                </p:cNvSpPr>
                <p:nvPr/>
              </p:nvSpPr>
              <p:spPr bwMode="auto">
                <a:xfrm>
                  <a:off x="4385" y="1451"/>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9" name="Rectangle 701"/>
                <p:cNvSpPr>
                  <a:spLocks noChangeArrowheads="1"/>
                </p:cNvSpPr>
                <p:nvPr/>
              </p:nvSpPr>
              <p:spPr bwMode="auto">
                <a:xfrm>
                  <a:off x="4604" y="1451"/>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70" name="Line 702"/>
                <p:cNvSpPr>
                  <a:spLocks noChangeShapeType="1"/>
                </p:cNvSpPr>
                <p:nvPr/>
              </p:nvSpPr>
              <p:spPr bwMode="auto">
                <a:xfrm>
                  <a:off x="4425"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703"/>
                <p:cNvSpPr>
                  <a:spLocks noChangeShapeType="1"/>
                </p:cNvSpPr>
                <p:nvPr/>
              </p:nvSpPr>
              <p:spPr bwMode="auto">
                <a:xfrm>
                  <a:off x="4425"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704"/>
                <p:cNvSpPr>
                  <a:spLocks noChangeShapeType="1"/>
                </p:cNvSpPr>
                <p:nvPr/>
              </p:nvSpPr>
              <p:spPr bwMode="auto">
                <a:xfrm>
                  <a:off x="4425"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705"/>
                <p:cNvSpPr>
                  <a:spLocks noChangeShapeType="1"/>
                </p:cNvSpPr>
                <p:nvPr/>
              </p:nvSpPr>
              <p:spPr bwMode="auto">
                <a:xfrm>
                  <a:off x="4425"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706"/>
                <p:cNvSpPr>
                  <a:spLocks noChangeShapeType="1"/>
                </p:cNvSpPr>
                <p:nvPr/>
              </p:nvSpPr>
              <p:spPr bwMode="auto">
                <a:xfrm>
                  <a:off x="4425"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707"/>
                <p:cNvSpPr>
                  <a:spLocks noChangeShapeType="1"/>
                </p:cNvSpPr>
                <p:nvPr/>
              </p:nvSpPr>
              <p:spPr bwMode="auto">
                <a:xfrm>
                  <a:off x="4425"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708"/>
                <p:cNvSpPr>
                  <a:spLocks noChangeShapeType="1"/>
                </p:cNvSpPr>
                <p:nvPr/>
              </p:nvSpPr>
              <p:spPr bwMode="auto">
                <a:xfrm>
                  <a:off x="4646"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709"/>
                <p:cNvSpPr>
                  <a:spLocks noChangeShapeType="1"/>
                </p:cNvSpPr>
                <p:nvPr/>
              </p:nvSpPr>
              <p:spPr bwMode="auto">
                <a:xfrm>
                  <a:off x="4646"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710"/>
                <p:cNvSpPr>
                  <a:spLocks noChangeShapeType="1"/>
                </p:cNvSpPr>
                <p:nvPr/>
              </p:nvSpPr>
              <p:spPr bwMode="auto">
                <a:xfrm>
                  <a:off x="4646"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711"/>
                <p:cNvSpPr>
                  <a:spLocks noChangeShapeType="1"/>
                </p:cNvSpPr>
                <p:nvPr/>
              </p:nvSpPr>
              <p:spPr bwMode="auto">
                <a:xfrm>
                  <a:off x="4646"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712"/>
                <p:cNvSpPr>
                  <a:spLocks noChangeShapeType="1"/>
                </p:cNvSpPr>
                <p:nvPr/>
              </p:nvSpPr>
              <p:spPr bwMode="auto">
                <a:xfrm>
                  <a:off x="4646" y="168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713"/>
                <p:cNvSpPr>
                  <a:spLocks noChangeShapeType="1"/>
                </p:cNvSpPr>
                <p:nvPr/>
              </p:nvSpPr>
              <p:spPr bwMode="auto">
                <a:xfrm>
                  <a:off x="4646"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Rectangle 714"/>
                <p:cNvSpPr>
                  <a:spLocks noChangeArrowheads="1"/>
                </p:cNvSpPr>
                <p:nvPr/>
              </p:nvSpPr>
              <p:spPr bwMode="auto">
                <a:xfrm>
                  <a:off x="4433" y="1422"/>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2</a:t>
                  </a:r>
                  <a:endParaRPr lang="nl-BE" altLang="en-US" sz="2000">
                    <a:ea typeface="MS PGothic" pitchFamily="34" charset="-128"/>
                  </a:endParaRPr>
                </a:p>
              </p:txBody>
            </p:sp>
            <p:sp>
              <p:nvSpPr>
                <p:cNvPr id="83" name="Rectangle 715"/>
                <p:cNvSpPr>
                  <a:spLocks noChangeArrowheads="1"/>
                </p:cNvSpPr>
                <p:nvPr/>
              </p:nvSpPr>
              <p:spPr bwMode="auto">
                <a:xfrm>
                  <a:off x="4433" y="1499"/>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4" name="Rectangle 716"/>
                <p:cNvSpPr>
                  <a:spLocks noChangeArrowheads="1"/>
                </p:cNvSpPr>
                <p:nvPr/>
              </p:nvSpPr>
              <p:spPr bwMode="auto">
                <a:xfrm>
                  <a:off x="4652" y="1499"/>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5" name="Line 717"/>
                <p:cNvSpPr>
                  <a:spLocks noChangeShapeType="1"/>
                </p:cNvSpPr>
                <p:nvPr/>
              </p:nvSpPr>
              <p:spPr bwMode="auto">
                <a:xfrm>
                  <a:off x="4473"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Line 718"/>
                <p:cNvSpPr>
                  <a:spLocks noChangeShapeType="1"/>
                </p:cNvSpPr>
                <p:nvPr/>
              </p:nvSpPr>
              <p:spPr bwMode="auto">
                <a:xfrm>
                  <a:off x="4473"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Line 719"/>
                <p:cNvSpPr>
                  <a:spLocks noChangeShapeType="1"/>
                </p:cNvSpPr>
                <p:nvPr/>
              </p:nvSpPr>
              <p:spPr bwMode="auto">
                <a:xfrm>
                  <a:off x="4473"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Line 720"/>
                <p:cNvSpPr>
                  <a:spLocks noChangeShapeType="1"/>
                </p:cNvSpPr>
                <p:nvPr/>
              </p:nvSpPr>
              <p:spPr bwMode="auto">
                <a:xfrm>
                  <a:off x="4473"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Line 721"/>
                <p:cNvSpPr>
                  <a:spLocks noChangeShapeType="1"/>
                </p:cNvSpPr>
                <p:nvPr/>
              </p:nvSpPr>
              <p:spPr bwMode="auto">
                <a:xfrm>
                  <a:off x="4473"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Line 722"/>
                <p:cNvSpPr>
                  <a:spLocks noChangeShapeType="1"/>
                </p:cNvSpPr>
                <p:nvPr/>
              </p:nvSpPr>
              <p:spPr bwMode="auto">
                <a:xfrm>
                  <a:off x="4473"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Line 723"/>
                <p:cNvSpPr>
                  <a:spLocks noChangeShapeType="1"/>
                </p:cNvSpPr>
                <p:nvPr/>
              </p:nvSpPr>
              <p:spPr bwMode="auto">
                <a:xfrm>
                  <a:off x="4694"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Line 724"/>
                <p:cNvSpPr>
                  <a:spLocks noChangeShapeType="1"/>
                </p:cNvSpPr>
                <p:nvPr/>
              </p:nvSpPr>
              <p:spPr bwMode="auto">
                <a:xfrm>
                  <a:off x="4694"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Line 725"/>
                <p:cNvSpPr>
                  <a:spLocks noChangeShapeType="1"/>
                </p:cNvSpPr>
                <p:nvPr/>
              </p:nvSpPr>
              <p:spPr bwMode="auto">
                <a:xfrm>
                  <a:off x="4694"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Line 726"/>
                <p:cNvSpPr>
                  <a:spLocks noChangeShapeType="1"/>
                </p:cNvSpPr>
                <p:nvPr/>
              </p:nvSpPr>
              <p:spPr bwMode="auto">
                <a:xfrm>
                  <a:off x="4694"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Line 727"/>
                <p:cNvSpPr>
                  <a:spLocks noChangeShapeType="1"/>
                </p:cNvSpPr>
                <p:nvPr/>
              </p:nvSpPr>
              <p:spPr bwMode="auto">
                <a:xfrm>
                  <a:off x="4694" y="173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Line 728"/>
                <p:cNvSpPr>
                  <a:spLocks noChangeShapeType="1"/>
                </p:cNvSpPr>
                <p:nvPr/>
              </p:nvSpPr>
              <p:spPr bwMode="auto">
                <a:xfrm>
                  <a:off x="4694"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Rectangle 729"/>
                <p:cNvSpPr>
                  <a:spLocks noChangeArrowheads="1"/>
                </p:cNvSpPr>
                <p:nvPr/>
              </p:nvSpPr>
              <p:spPr bwMode="auto">
                <a:xfrm>
                  <a:off x="4481" y="1470"/>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1</a:t>
                  </a:r>
                  <a:endParaRPr lang="nl-BE" altLang="en-US" sz="2000">
                    <a:ea typeface="MS PGothic" pitchFamily="34" charset="-128"/>
                  </a:endParaRPr>
                </a:p>
              </p:txBody>
            </p:sp>
            <p:sp>
              <p:nvSpPr>
                <p:cNvPr id="98" name="Rectangle 730"/>
                <p:cNvSpPr>
                  <a:spLocks noChangeArrowheads="1"/>
                </p:cNvSpPr>
                <p:nvPr/>
              </p:nvSpPr>
              <p:spPr bwMode="auto">
                <a:xfrm>
                  <a:off x="4481" y="1547"/>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99" name="Rectangle 731"/>
                <p:cNvSpPr>
                  <a:spLocks noChangeArrowheads="1"/>
                </p:cNvSpPr>
                <p:nvPr/>
              </p:nvSpPr>
              <p:spPr bwMode="auto">
                <a:xfrm>
                  <a:off x="4700" y="1547"/>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100" name="Line 732"/>
                <p:cNvSpPr>
                  <a:spLocks noChangeShapeType="1"/>
                </p:cNvSpPr>
                <p:nvPr/>
              </p:nvSpPr>
              <p:spPr bwMode="auto">
                <a:xfrm>
                  <a:off x="4521"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733"/>
                <p:cNvSpPr>
                  <a:spLocks noChangeShapeType="1"/>
                </p:cNvSpPr>
                <p:nvPr/>
              </p:nvSpPr>
              <p:spPr bwMode="auto">
                <a:xfrm>
                  <a:off x="4521"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734"/>
                <p:cNvSpPr>
                  <a:spLocks noChangeShapeType="1"/>
                </p:cNvSpPr>
                <p:nvPr/>
              </p:nvSpPr>
              <p:spPr bwMode="auto">
                <a:xfrm>
                  <a:off x="4521"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Line 735"/>
                <p:cNvSpPr>
                  <a:spLocks noChangeShapeType="1"/>
                </p:cNvSpPr>
                <p:nvPr/>
              </p:nvSpPr>
              <p:spPr bwMode="auto">
                <a:xfrm>
                  <a:off x="4521"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Line 736"/>
                <p:cNvSpPr>
                  <a:spLocks noChangeShapeType="1"/>
                </p:cNvSpPr>
                <p:nvPr/>
              </p:nvSpPr>
              <p:spPr bwMode="auto">
                <a:xfrm>
                  <a:off x="4521" y="178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Line 737"/>
                <p:cNvSpPr>
                  <a:spLocks noChangeShapeType="1"/>
                </p:cNvSpPr>
                <p:nvPr/>
              </p:nvSpPr>
              <p:spPr bwMode="auto">
                <a:xfrm>
                  <a:off x="4521"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 name="Line 738"/>
                <p:cNvSpPr>
                  <a:spLocks noChangeShapeType="1"/>
                </p:cNvSpPr>
                <p:nvPr/>
              </p:nvSpPr>
              <p:spPr bwMode="auto">
                <a:xfrm>
                  <a:off x="4742"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Line 739"/>
                <p:cNvSpPr>
                  <a:spLocks noChangeShapeType="1"/>
                </p:cNvSpPr>
                <p:nvPr/>
              </p:nvSpPr>
              <p:spPr bwMode="auto">
                <a:xfrm>
                  <a:off x="4742"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Line 740"/>
                <p:cNvSpPr>
                  <a:spLocks noChangeShapeType="1"/>
                </p:cNvSpPr>
                <p:nvPr/>
              </p:nvSpPr>
              <p:spPr bwMode="auto">
                <a:xfrm>
                  <a:off x="4742"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Line 741"/>
                <p:cNvSpPr>
                  <a:spLocks noChangeShapeType="1"/>
                </p:cNvSpPr>
                <p:nvPr/>
              </p:nvSpPr>
              <p:spPr bwMode="auto">
                <a:xfrm>
                  <a:off x="4742"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Line 742"/>
                <p:cNvSpPr>
                  <a:spLocks noChangeShapeType="1"/>
                </p:cNvSpPr>
                <p:nvPr/>
              </p:nvSpPr>
              <p:spPr bwMode="auto">
                <a:xfrm>
                  <a:off x="4742" y="178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Line 743"/>
                <p:cNvSpPr>
                  <a:spLocks noChangeShapeType="1"/>
                </p:cNvSpPr>
                <p:nvPr/>
              </p:nvSpPr>
              <p:spPr bwMode="auto">
                <a:xfrm>
                  <a:off x="4742"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8618" y="2204742"/>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62"/>
              <p:cNvGrpSpPr>
                <a:grpSpLocks/>
              </p:cNvGrpSpPr>
              <p:nvPr/>
            </p:nvGrpSpPr>
            <p:grpSpPr bwMode="auto">
              <a:xfrm>
                <a:off x="4954786" y="5152427"/>
                <a:ext cx="1152128" cy="1152128"/>
                <a:chOff x="1187624" y="1175248"/>
                <a:chExt cx="3071584" cy="3333872"/>
              </a:xfrm>
            </p:grpSpPr>
            <p:pic>
              <p:nvPicPr>
                <p:cNvPr id="65" name="Picture 58"/>
                <p:cNvPicPr>
                  <a:picLocks noChangeAspect="1"/>
                </p:cNvPicPr>
                <p:nvPr/>
              </p:nvPicPr>
              <p:blipFill>
                <a:blip r:embed="rId6" cstate="print">
                  <a:extLst>
                    <a:ext uri="{28A0092B-C50C-407E-A947-70E740481C1C}">
                      <a14:useLocalDpi xmlns:a14="http://schemas.microsoft.com/office/drawing/2010/main" val="0"/>
                    </a:ext>
                  </a:extLst>
                </a:blip>
                <a:srcRect l="-3282" t="-2052" r="-2003" b="27316"/>
                <a:stretch>
                  <a:fillRect/>
                </a:stretch>
              </p:blipFill>
              <p:spPr bwMode="auto">
                <a:xfrm>
                  <a:off x="1201557" y="2504268"/>
                  <a:ext cx="3057651" cy="7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5"/>
                <p:cNvSpPr>
                  <a:spLocks noChangeArrowheads="1"/>
                </p:cNvSpPr>
                <p:nvPr/>
              </p:nvSpPr>
              <p:spPr bwMode="auto">
                <a:xfrm>
                  <a:off x="1187624" y="1175248"/>
                  <a:ext cx="3057651" cy="3333872"/>
                </a:xfrm>
                <a:prstGeom prst="ellipse">
                  <a:avLst/>
                </a:pr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grpSp>
          <p:sp>
            <p:nvSpPr>
              <p:cNvPr id="24" name="Line 200"/>
              <p:cNvSpPr>
                <a:spLocks noChangeShapeType="1"/>
              </p:cNvSpPr>
              <p:nvPr/>
            </p:nvSpPr>
            <p:spPr bwMode="auto">
              <a:xfrm>
                <a:off x="5530850" y="4634706"/>
                <a:ext cx="0" cy="500063"/>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 name="Group 21503"/>
              <p:cNvGrpSpPr>
                <a:grpSpLocks/>
              </p:cNvGrpSpPr>
              <p:nvPr/>
            </p:nvGrpSpPr>
            <p:grpSpPr bwMode="auto">
              <a:xfrm>
                <a:off x="6840758" y="4979191"/>
                <a:ext cx="638174" cy="632924"/>
                <a:chOff x="7194800" y="4857248"/>
                <a:chExt cx="638174" cy="632924"/>
              </a:xfrm>
            </p:grpSpPr>
            <p:sp>
              <p:nvSpPr>
                <p:cNvPr id="62" name="Oval 5"/>
                <p:cNvSpPr>
                  <a:spLocks noChangeArrowheads="1"/>
                </p:cNvSpPr>
                <p:nvPr/>
              </p:nvSpPr>
              <p:spPr bwMode="auto">
                <a:xfrm>
                  <a:off x="7194800" y="485724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4" name="Rectangle 99"/>
                <p:cNvSpPr>
                  <a:spLocks noChangeArrowheads="1"/>
                </p:cNvSpPr>
                <p:nvPr/>
              </p:nvSpPr>
              <p:spPr bwMode="auto">
                <a:xfrm>
                  <a:off x="7324352" y="5215731"/>
                  <a:ext cx="403930"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SFP</a:t>
                  </a:r>
                </a:p>
              </p:txBody>
            </p:sp>
          </p:grpSp>
          <p:grpSp>
            <p:nvGrpSpPr>
              <p:cNvPr id="26" name="Group 21504"/>
              <p:cNvGrpSpPr>
                <a:grpSpLocks/>
              </p:cNvGrpSpPr>
              <p:nvPr/>
            </p:nvGrpSpPr>
            <p:grpSpPr bwMode="auto">
              <a:xfrm>
                <a:off x="6851926" y="5812289"/>
                <a:ext cx="614362" cy="620516"/>
                <a:chOff x="7270730" y="5521667"/>
                <a:chExt cx="614362" cy="620516"/>
              </a:xfrm>
            </p:grpSpPr>
            <p:sp>
              <p:nvSpPr>
                <p:cNvPr id="59" name="Oval 100"/>
                <p:cNvSpPr>
                  <a:spLocks noChangeArrowheads="1"/>
                </p:cNvSpPr>
                <p:nvPr/>
              </p:nvSpPr>
              <p:spPr bwMode="auto">
                <a:xfrm>
                  <a:off x="7270730" y="5521667"/>
                  <a:ext cx="614362" cy="617538"/>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6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9248" y="5611713"/>
                  <a:ext cx="372657" cy="32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194"/>
                <p:cNvSpPr>
                  <a:spLocks noChangeArrowheads="1"/>
                </p:cNvSpPr>
                <p:nvPr/>
              </p:nvSpPr>
              <p:spPr bwMode="auto">
                <a:xfrm>
                  <a:off x="7318692" y="5867742"/>
                  <a:ext cx="553768"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a:ea typeface="MS PGothic" pitchFamily="34" charset="-128"/>
                    </a:rPr>
                    <a:t>ONVA</a:t>
                  </a:r>
                </a:p>
              </p:txBody>
            </p:sp>
          </p:grpSp>
          <p:sp>
            <p:nvSpPr>
              <p:cNvPr id="27" name="Line 195"/>
              <p:cNvSpPr>
                <a:spLocks noChangeShapeType="1"/>
              </p:cNvSpPr>
              <p:nvPr/>
            </p:nvSpPr>
            <p:spPr bwMode="auto">
              <a:xfrm flipV="1">
                <a:off x="6091572" y="5202658"/>
                <a:ext cx="741310" cy="274645"/>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28" name="Line 195"/>
              <p:cNvSpPr>
                <a:spLocks noChangeShapeType="1"/>
              </p:cNvSpPr>
              <p:nvPr/>
            </p:nvSpPr>
            <p:spPr bwMode="auto">
              <a:xfrm>
                <a:off x="6105859" y="5964677"/>
                <a:ext cx="727023" cy="103191"/>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56" name="Oval 5"/>
              <p:cNvSpPr>
                <a:spLocks noChangeArrowheads="1"/>
              </p:cNvSpPr>
              <p:nvPr/>
            </p:nvSpPr>
            <p:spPr bwMode="auto">
              <a:xfrm>
                <a:off x="1338461" y="5102024"/>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grpSp>
            <p:nvGrpSpPr>
              <p:cNvPr id="30" name="Group 21510"/>
              <p:cNvGrpSpPr>
                <a:grpSpLocks/>
              </p:cNvGrpSpPr>
              <p:nvPr/>
            </p:nvGrpSpPr>
            <p:grpSpPr bwMode="auto">
              <a:xfrm>
                <a:off x="645249" y="5477174"/>
                <a:ext cx="645988" cy="667062"/>
                <a:chOff x="645249" y="5477174"/>
                <a:chExt cx="645988" cy="667062"/>
              </a:xfrm>
            </p:grpSpPr>
            <p:sp>
              <p:nvSpPr>
                <p:cNvPr id="53" name="Oval 5"/>
                <p:cNvSpPr>
                  <a:spLocks noChangeArrowheads="1"/>
                </p:cNvSpPr>
                <p:nvPr/>
              </p:nvSpPr>
              <p:spPr bwMode="auto">
                <a:xfrm>
                  <a:off x="645249" y="5477174"/>
                  <a:ext cx="642093" cy="66706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5" name="Rectangle 99"/>
                <p:cNvSpPr>
                  <a:spLocks noChangeArrowheads="1"/>
                </p:cNvSpPr>
                <p:nvPr/>
              </p:nvSpPr>
              <p:spPr bwMode="auto">
                <a:xfrm>
                  <a:off x="645271" y="5840572"/>
                  <a:ext cx="645966" cy="259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1100" dirty="0" err="1">
                      <a:ea typeface="MS PGothic" pitchFamily="34" charset="-128"/>
                    </a:rPr>
                    <a:t>Famifed</a:t>
                  </a:r>
                  <a:endParaRPr lang="en-US" altLang="en-US" sz="1100" dirty="0">
                    <a:ea typeface="MS PGothic" pitchFamily="34" charset="-128"/>
                  </a:endParaRPr>
                </a:p>
              </p:txBody>
            </p:sp>
          </p:grpSp>
          <p:grpSp>
            <p:nvGrpSpPr>
              <p:cNvPr id="31" name="Group 21511"/>
              <p:cNvGrpSpPr>
                <a:grpSpLocks/>
              </p:cNvGrpSpPr>
              <p:nvPr/>
            </p:nvGrpSpPr>
            <p:grpSpPr bwMode="auto">
              <a:xfrm>
                <a:off x="2057549" y="4707138"/>
                <a:ext cx="638174" cy="632917"/>
                <a:chOff x="2057549" y="4707138"/>
                <a:chExt cx="638174" cy="632917"/>
              </a:xfrm>
            </p:grpSpPr>
            <p:sp>
              <p:nvSpPr>
                <p:cNvPr id="50" name="Oval 5"/>
                <p:cNvSpPr>
                  <a:spLocks noChangeArrowheads="1"/>
                </p:cNvSpPr>
                <p:nvPr/>
              </p:nvSpPr>
              <p:spPr bwMode="auto">
                <a:xfrm>
                  <a:off x="2057549" y="470713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1" name="Rectangle 99"/>
                <p:cNvSpPr>
                  <a:spLocks noChangeArrowheads="1"/>
                </p:cNvSpPr>
                <p:nvPr/>
              </p:nvSpPr>
              <p:spPr bwMode="auto">
                <a:xfrm>
                  <a:off x="2093312" y="5065621"/>
                  <a:ext cx="591510"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a:ea typeface="MS PGothic" pitchFamily="34" charset="-128"/>
                    </a:rPr>
                    <a:t>ONEM</a:t>
                  </a:r>
                </a:p>
              </p:txBody>
            </p:sp>
            <p:pic>
              <p:nvPicPr>
                <p:cNvPr id="52"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59861" y="4828578"/>
                  <a:ext cx="388618" cy="32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21516"/>
              <p:cNvGrpSpPr>
                <a:grpSpLocks/>
              </p:cNvGrpSpPr>
              <p:nvPr/>
            </p:nvGrpSpPr>
            <p:grpSpPr bwMode="auto">
              <a:xfrm>
                <a:off x="3446342" y="3841519"/>
                <a:ext cx="638174" cy="632917"/>
                <a:chOff x="3446342" y="3841519"/>
                <a:chExt cx="638174" cy="632917"/>
              </a:xfrm>
            </p:grpSpPr>
            <p:sp>
              <p:nvSpPr>
                <p:cNvPr id="44" name="Oval 5"/>
                <p:cNvSpPr>
                  <a:spLocks noChangeArrowheads="1"/>
                </p:cNvSpPr>
                <p:nvPr/>
              </p:nvSpPr>
              <p:spPr bwMode="auto">
                <a:xfrm>
                  <a:off x="3446342" y="3841519"/>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45" name="Rectangle 99"/>
                <p:cNvSpPr>
                  <a:spLocks noChangeArrowheads="1"/>
                </p:cNvSpPr>
                <p:nvPr/>
              </p:nvSpPr>
              <p:spPr bwMode="auto">
                <a:xfrm>
                  <a:off x="3487715" y="4200002"/>
                  <a:ext cx="580288"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a:ea typeface="MS PGothic" pitchFamily="34" charset="-128"/>
                    </a:rPr>
                    <a:t>INAMI</a:t>
                  </a:r>
                </a:p>
              </p:txBody>
            </p:sp>
            <p:pic>
              <p:nvPicPr>
                <p:cNvPr id="46"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7547" y="3998552"/>
                  <a:ext cx="435764" cy="22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4" name="Object 21518"/>
              <p:cNvGraphicFramePr>
                <a:graphicFrameLocks noChangeAspect="1"/>
              </p:cNvGraphicFramePr>
              <p:nvPr/>
            </p:nvGraphicFramePr>
            <p:xfrm>
              <a:off x="2834264" y="3221859"/>
              <a:ext cx="542925" cy="552450"/>
            </p:xfrm>
            <a:graphic>
              <a:graphicData uri="http://schemas.openxmlformats.org/presentationml/2006/ole">
                <mc:AlternateContent xmlns:mc="http://schemas.openxmlformats.org/markup-compatibility/2006">
                  <mc:Choice xmlns:v="urn:schemas-microsoft-com:vml" Requires="v">
                    <p:oleObj spid="_x0000_s3099" name="Clip" r:id="rId10" imgW="1088136" imgH="1108253" progId="MS_ClipArt_Gallery.2">
                      <p:embed/>
                    </p:oleObj>
                  </mc:Choice>
                  <mc:Fallback>
                    <p:oleObj name="Clip" r:id="rId10" imgW="1088136" imgH="1108253" progId="MS_ClipArt_Gallery.2">
                      <p:embed/>
                      <p:pic>
                        <p:nvPicPr>
                          <p:cNvPr id="34" name="Object 215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34264" y="3221859"/>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21520"/>
              <p:cNvGraphicFramePr>
                <a:graphicFrameLocks noChangeAspect="1"/>
              </p:cNvGraphicFramePr>
              <p:nvPr/>
            </p:nvGraphicFramePr>
            <p:xfrm>
              <a:off x="1811245" y="3654026"/>
              <a:ext cx="542925" cy="552450"/>
            </p:xfrm>
            <a:graphic>
              <a:graphicData uri="http://schemas.openxmlformats.org/presentationml/2006/ole">
                <mc:AlternateContent xmlns:mc="http://schemas.openxmlformats.org/markup-compatibility/2006">
                  <mc:Choice xmlns:v="urn:schemas-microsoft-com:vml" Requires="v">
                    <p:oleObj spid="_x0000_s3100" name="Clip" r:id="rId12" imgW="1088136" imgH="1108253" progId="MS_ClipArt_Gallery.2">
                      <p:embed/>
                    </p:oleObj>
                  </mc:Choice>
                  <mc:Fallback>
                    <p:oleObj name="Clip" r:id="rId12" imgW="1088136" imgH="1108253" progId="MS_ClipArt_Gallery.2">
                      <p:embed/>
                      <p:pic>
                        <p:nvPicPr>
                          <p:cNvPr id="35" name="Object 215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11245" y="3654026"/>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21521"/>
              <p:cNvGraphicFramePr>
                <a:graphicFrameLocks noChangeAspect="1"/>
              </p:cNvGraphicFramePr>
              <p:nvPr/>
            </p:nvGraphicFramePr>
            <p:xfrm>
              <a:off x="645249" y="4216001"/>
              <a:ext cx="542925" cy="552450"/>
            </p:xfrm>
            <a:graphic>
              <a:graphicData uri="http://schemas.openxmlformats.org/presentationml/2006/ole">
                <mc:AlternateContent xmlns:mc="http://schemas.openxmlformats.org/markup-compatibility/2006">
                  <mc:Choice xmlns:v="urn:schemas-microsoft-com:vml" Requires="v">
                    <p:oleObj spid="_x0000_s3101" name="Clip" r:id="rId13" imgW="1088136" imgH="1108253" progId="MS_ClipArt_Gallery.2">
                      <p:embed/>
                    </p:oleObj>
                  </mc:Choice>
                  <mc:Fallback>
                    <p:oleObj name="Clip" r:id="rId13" imgW="1088136" imgH="1108253" progId="MS_ClipArt_Gallery.2">
                      <p:embed/>
                      <p:pic>
                        <p:nvPicPr>
                          <p:cNvPr id="36" name="Object 215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5249" y="4216001"/>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3032" y="3471544"/>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110" y="3996346"/>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18"/>
              <p:cNvGrpSpPr>
                <a:grpSpLocks/>
              </p:cNvGrpSpPr>
              <p:nvPr/>
            </p:nvGrpSpPr>
            <p:grpSpPr bwMode="auto">
              <a:xfrm>
                <a:off x="1976635" y="1424312"/>
                <a:ext cx="1328443" cy="1269233"/>
                <a:chOff x="6300191" y="2276872"/>
                <a:chExt cx="2172687" cy="2058653"/>
              </a:xfrm>
            </p:grpSpPr>
            <p:grpSp>
              <p:nvGrpSpPr>
                <p:cNvPr id="40" name="Group 17"/>
                <p:cNvGrpSpPr>
                  <a:grpSpLocks/>
                </p:cNvGrpSpPr>
                <p:nvPr/>
              </p:nvGrpSpPr>
              <p:grpSpPr bwMode="auto">
                <a:xfrm>
                  <a:off x="6300191" y="2276872"/>
                  <a:ext cx="2172687" cy="2058653"/>
                  <a:chOff x="6300191" y="2276872"/>
                  <a:chExt cx="2172687" cy="2058653"/>
                </a:xfrm>
              </p:grpSpPr>
              <p:sp>
                <p:nvSpPr>
                  <p:cNvPr id="42" name="Rounded Rectangle 41"/>
                  <p:cNvSpPr/>
                  <p:nvPr/>
                </p:nvSpPr>
                <p:spPr>
                  <a:xfrm>
                    <a:off x="6300896" y="2276872"/>
                    <a:ext cx="2173014" cy="2057375"/>
                  </a:xfrm>
                  <a:prstGeom prst="roundRect">
                    <a:avLst/>
                  </a:prstGeom>
                  <a:ln w="3175">
                    <a:solidFill>
                      <a:srgbClr val="0070C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pic>
                <p:nvPicPr>
                  <p:cNvPr id="43" name="Content Placeholder 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706610" y="2314310"/>
                    <a:ext cx="1256538" cy="1801827"/>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41" name="TextBox 13"/>
                <p:cNvSpPr txBox="1">
                  <a:spLocks noChangeArrowheads="1"/>
                </p:cNvSpPr>
                <p:nvPr/>
              </p:nvSpPr>
              <p:spPr bwMode="auto">
                <a:xfrm>
                  <a:off x="6451270" y="3802951"/>
                  <a:ext cx="1767215" cy="499204"/>
                </a:xfrm>
                <a:prstGeom prst="rect">
                  <a:avLst/>
                </a:prstGeom>
                <a:solidFill>
                  <a:srgbClr val="0070C0"/>
                </a:solidFill>
                <a:ln w="3175">
                  <a:solidFill>
                    <a:srgbClr val="0070C0"/>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400">
                      <a:solidFill>
                        <a:srgbClr val="FFFFFF"/>
                      </a:solidFill>
                      <a:latin typeface="Arial" pitchFamily="34" charset="0"/>
                      <a:cs typeface="Arial" pitchFamily="34" charset="0"/>
                      <a:sym typeface="Arial" pitchFamily="34" charset="0"/>
                    </a:rPr>
                    <a:t>employer</a:t>
                  </a:r>
                </a:p>
              </p:txBody>
            </p:sp>
          </p:grpSp>
        </p:grpSp>
        <p:sp>
          <p:nvSpPr>
            <p:cNvPr id="7" name="Text Box 201"/>
            <p:cNvSpPr txBox="1">
              <a:spLocks noChangeArrowheads="1"/>
            </p:cNvSpPr>
            <p:nvPr/>
          </p:nvSpPr>
          <p:spPr bwMode="auto">
            <a:xfrm rot="-1286495">
              <a:off x="6182418" y="4823286"/>
              <a:ext cx="1149022"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old age pension</a:t>
              </a:r>
              <a:endParaRPr lang="nl-BE" altLang="en-US" sz="1000" i="1">
                <a:latin typeface="Helvetica Neue Light"/>
                <a:ea typeface="MS PGothic" pitchFamily="34" charset="-128"/>
              </a:endParaRPr>
            </a:p>
          </p:txBody>
        </p:sp>
        <p:sp>
          <p:nvSpPr>
            <p:cNvPr id="8" name="Text Box 202"/>
            <p:cNvSpPr txBox="1">
              <a:spLocks noChangeArrowheads="1"/>
            </p:cNvSpPr>
            <p:nvPr/>
          </p:nvSpPr>
          <p:spPr bwMode="auto">
            <a:xfrm rot="509390">
              <a:off x="6270796" y="6024676"/>
              <a:ext cx="829043"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holiday pay</a:t>
              </a:r>
              <a:endParaRPr lang="nl-BE" altLang="en-US" sz="1000" i="1">
                <a:latin typeface="Helvetica Neue Light"/>
                <a:ea typeface="MS PGothic" pitchFamily="34" charset="-128"/>
              </a:endParaRPr>
            </a:p>
          </p:txBody>
        </p:sp>
        <p:cxnSp>
          <p:nvCxnSpPr>
            <p:cNvPr id="9" name="Straight Arrow Connector 2"/>
            <p:cNvCxnSpPr>
              <a:cxnSpLocks noChangeShapeType="1"/>
            </p:cNvCxnSpPr>
            <p:nvPr/>
          </p:nvCxnSpPr>
          <p:spPr bwMode="auto">
            <a:xfrm>
              <a:off x="3796534" y="1999612"/>
              <a:ext cx="1222135" cy="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116"/>
            <p:cNvCxnSpPr>
              <a:cxnSpLocks noChangeShapeType="1"/>
            </p:cNvCxnSpPr>
            <p:nvPr/>
          </p:nvCxnSpPr>
          <p:spPr bwMode="auto">
            <a:xfrm flipH="1" flipV="1">
              <a:off x="4211960" y="4395316"/>
              <a:ext cx="988690" cy="905892"/>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23"/>
            <p:cNvCxnSpPr>
              <a:cxnSpLocks noChangeShapeType="1"/>
            </p:cNvCxnSpPr>
            <p:nvPr/>
          </p:nvCxnSpPr>
          <p:spPr bwMode="auto">
            <a:xfrm flipH="1" flipV="1">
              <a:off x="2966466" y="5140522"/>
              <a:ext cx="2181598" cy="37671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31"/>
            <p:cNvCxnSpPr>
              <a:cxnSpLocks noChangeShapeType="1"/>
            </p:cNvCxnSpPr>
            <p:nvPr/>
          </p:nvCxnSpPr>
          <p:spPr bwMode="auto">
            <a:xfrm flipH="1" flipV="1">
              <a:off x="2282398" y="5540838"/>
              <a:ext cx="2865666" cy="104518"/>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3"/>
            <p:cNvCxnSpPr>
              <a:cxnSpLocks noChangeShapeType="1"/>
            </p:cNvCxnSpPr>
            <p:nvPr/>
          </p:nvCxnSpPr>
          <p:spPr bwMode="auto">
            <a:xfrm flipH="1">
              <a:off x="1635765" y="5763785"/>
              <a:ext cx="3512299" cy="189635"/>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a:xfrm>
              <a:off x="3598438" y="2657476"/>
              <a:ext cx="258735" cy="1011238"/>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a:xfrm flipH="1">
              <a:off x="2658739" y="2795589"/>
              <a:ext cx="168257" cy="1692275"/>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a:xfrm flipH="1">
              <a:off x="1388875" y="2657476"/>
              <a:ext cx="869857" cy="2613026"/>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4" name="Text Box 745"/>
          <p:cNvSpPr txBox="1">
            <a:spLocks noChangeArrowheads="1"/>
          </p:cNvSpPr>
          <p:nvPr/>
        </p:nvSpPr>
        <p:spPr bwMode="auto">
          <a:xfrm>
            <a:off x="5957889" y="2792414"/>
            <a:ext cx="1982787" cy="7080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one</a:t>
            </a:r>
            <a:r>
              <a:rPr lang="nl-BE" altLang="en-US" sz="2000">
                <a:solidFill>
                  <a:srgbClr val="0070C0"/>
                </a:solidFill>
                <a:latin typeface="Verdana" pitchFamily="34" charset="0"/>
                <a:ea typeface="Verdana" pitchFamily="34" charset="0"/>
                <a:cs typeface="Verdana" pitchFamily="34" charset="0"/>
              </a:rPr>
              <a:t> ele</a:t>
            </a:r>
            <a:r>
              <a:rPr lang="fr-BE" altLang="en-US" sz="2000">
                <a:solidFill>
                  <a:srgbClr val="0070C0"/>
                </a:solidFill>
                <a:latin typeface="Verdana" pitchFamily="34" charset="0"/>
                <a:ea typeface="Verdana" pitchFamily="34" charset="0"/>
                <a:cs typeface="Verdana" pitchFamily="34" charset="0"/>
              </a:rPr>
              <a:t>c</a:t>
            </a:r>
            <a:r>
              <a:rPr lang="nl-BE" altLang="en-US" sz="2000">
                <a:solidFill>
                  <a:srgbClr val="0070C0"/>
                </a:solidFill>
                <a:latin typeface="Verdana" pitchFamily="34" charset="0"/>
                <a:ea typeface="Verdana" pitchFamily="34" charset="0"/>
                <a:cs typeface="Verdana" pitchFamily="34" charset="0"/>
              </a:rPr>
              <a:t>troni</a:t>
            </a:r>
            <a:r>
              <a:rPr lang="fr-BE" altLang="en-US" sz="2000">
                <a:solidFill>
                  <a:srgbClr val="0070C0"/>
                </a:solidFill>
                <a:latin typeface="Verdana" pitchFamily="34" charset="0"/>
                <a:ea typeface="Verdana" pitchFamily="34" charset="0"/>
                <a:cs typeface="Verdana" pitchFamily="34" charset="0"/>
              </a:rPr>
              <a:t>c</a:t>
            </a:r>
            <a:endParaRPr lang="nl-BE" altLang="en-US" sz="2000">
              <a:solidFill>
                <a:srgbClr val="0070C0"/>
              </a:solidFill>
              <a:latin typeface="Verdana" pitchFamily="34" charset="0"/>
              <a:ea typeface="Verdana" pitchFamily="34" charset="0"/>
              <a:cs typeface="Verdana" pitchFamily="34" charset="0"/>
            </a:endParaRPr>
          </a:p>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declaration</a:t>
            </a:r>
            <a:endParaRPr lang="nl-BE" altLang="en-US" sz="2000">
              <a:solidFill>
                <a:srgbClr val="0070C0"/>
              </a:solidFill>
              <a:latin typeface="Verdana" pitchFamily="34" charset="0"/>
              <a:ea typeface="Verdana" pitchFamily="34" charset="0"/>
              <a:cs typeface="Verdana" pitchFamily="34" charset="0"/>
            </a:endParaRPr>
          </a:p>
        </p:txBody>
      </p:sp>
      <p:pic>
        <p:nvPicPr>
          <p:cNvPr id="115" name="Picture 1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13271" y="5459172"/>
            <a:ext cx="374738" cy="304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814" name="Picture 3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13386" y="4927092"/>
            <a:ext cx="302895" cy="29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11625" y="5088608"/>
            <a:ext cx="428625" cy="428625"/>
          </a:xfrm>
          <a:prstGeom prst="rect">
            <a:avLst/>
          </a:prstGeom>
        </p:spPr>
      </p:pic>
    </p:spTree>
    <p:extLst>
      <p:ext uri="{BB962C8B-B14F-4D97-AF65-F5344CB8AC3E}">
        <p14:creationId xmlns:p14="http://schemas.microsoft.com/office/powerpoint/2010/main" val="14637802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smtClean="0"/>
              <a:t>types of social risks</a:t>
            </a:r>
          </a:p>
          <a:p>
            <a:pPr lvl="1"/>
            <a:r>
              <a:rPr lang="en-GB" smtClean="0"/>
              <a:t>child benefits</a:t>
            </a:r>
          </a:p>
          <a:p>
            <a:pPr lvl="1"/>
            <a:r>
              <a:rPr lang="en-GB" smtClean="0"/>
              <a:t>incapacity for work ((labour) accident, (occupational) disease, …)</a:t>
            </a:r>
          </a:p>
          <a:p>
            <a:pPr lvl="1"/>
            <a:r>
              <a:rPr lang="en-GB" smtClean="0"/>
              <a:t>unemployment</a:t>
            </a:r>
          </a:p>
          <a:p>
            <a:pPr lvl="1"/>
            <a:r>
              <a:rPr lang="en-GB" smtClean="0"/>
              <a:t>old age pension</a:t>
            </a:r>
          </a:p>
          <a:p>
            <a:r>
              <a:rPr lang="en-GB" smtClean="0"/>
              <a:t>3 possible moments of declaration</a:t>
            </a:r>
          </a:p>
          <a:p>
            <a:pPr lvl="1"/>
            <a:r>
              <a:rPr lang="en-GB" smtClean="0"/>
              <a:t>start of the social risk</a:t>
            </a:r>
          </a:p>
          <a:p>
            <a:pPr lvl="1"/>
            <a:r>
              <a:rPr lang="en-GB" smtClean="0"/>
              <a:t>recurrence or continuation of the social risk</a:t>
            </a:r>
          </a:p>
          <a:p>
            <a:pPr lvl="1"/>
            <a:r>
              <a:rPr lang="en-GB" smtClean="0"/>
              <a:t>end of the social risk</a:t>
            </a:r>
          </a:p>
          <a:p>
            <a:r>
              <a:rPr lang="en-GB" smtClean="0"/>
              <a:t>structure of the declaration</a:t>
            </a:r>
          </a:p>
          <a:p>
            <a:pPr lvl="1"/>
            <a:r>
              <a:rPr lang="en-GB" smtClean="0"/>
              <a:t>identification data</a:t>
            </a:r>
          </a:p>
          <a:p>
            <a:pPr lvl="1"/>
            <a:r>
              <a:rPr lang="en-GB" smtClean="0"/>
              <a:t>if necessary, salary and working time data not yet declared via a quarterly declaration (mini-declaration)</a:t>
            </a:r>
          </a:p>
          <a:p>
            <a:pPr lvl="1"/>
            <a:r>
              <a:rPr lang="en-GB" smtClean="0"/>
              <a:t>specific data concerning the social risk</a:t>
            </a:r>
          </a:p>
          <a:p>
            <a:endParaRPr lang="en-US"/>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58</a:t>
            </a:fld>
            <a:r>
              <a:rPr lang="fr-BE" smtClean="0"/>
              <a:t> </a:t>
            </a:r>
            <a:endParaRPr lang="fr-BE" dirty="0"/>
          </a:p>
        </p:txBody>
      </p:sp>
      <p:sp>
        <p:nvSpPr>
          <p:cNvPr id="47106" name="Title 1"/>
          <p:cNvSpPr>
            <a:spLocks noGrp="1"/>
          </p:cNvSpPr>
          <p:nvPr>
            <p:ph type="title"/>
          </p:nvPr>
        </p:nvSpPr>
        <p:spPr/>
        <p:txBody>
          <a:bodyPr/>
          <a:lstStyle/>
          <a:p>
            <a:r>
              <a:rPr lang="en-GB" altLang="en-US" smtClean="0"/>
              <a:t>Declaration of social risks</a:t>
            </a:r>
            <a:endParaRPr lang="en-US" altLang="en-US" smtClean="0"/>
          </a:p>
        </p:txBody>
      </p:sp>
    </p:spTree>
    <p:extLst>
      <p:ext uri="{BB962C8B-B14F-4D97-AF65-F5344CB8AC3E}">
        <p14:creationId xmlns:p14="http://schemas.microsoft.com/office/powerpoint/2010/main" val="11819705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GB" smtClean="0"/>
              <a:t>integrated electronic service delivery based on a single, mandatory declaration in case of temporary or partial professional activities of foreign employees and self-employed persons in Belgium</a:t>
            </a:r>
          </a:p>
          <a:p>
            <a:r>
              <a:rPr lang="en-GB" smtClean="0"/>
              <a:t>800.000  declarations per year</a:t>
            </a:r>
          </a:p>
          <a:p>
            <a:r>
              <a:rPr lang="en-GB" smtClean="0"/>
              <a:t>reduction of process time from 7 days to 5 minutes</a:t>
            </a:r>
          </a:p>
          <a:p>
            <a:r>
              <a:rPr lang="en-GB" smtClean="0"/>
              <a:t>integrated service throughout 8 types of institutions (750 concrete institutions)</a:t>
            </a:r>
          </a:p>
          <a:p>
            <a:r>
              <a:rPr lang="en-GB" smtClean="0"/>
              <a:t>gains in effectiveness</a:t>
            </a:r>
          </a:p>
          <a:p>
            <a:pPr lvl="1"/>
            <a:r>
              <a:rPr lang="en-GB" smtClean="0"/>
              <a:t>improvement of social protection of migrant workers</a:t>
            </a:r>
          </a:p>
          <a:p>
            <a:pPr lvl="1"/>
            <a:r>
              <a:rPr lang="en-GB" smtClean="0"/>
              <a:t>enhancement of free movement of workers and services</a:t>
            </a:r>
          </a:p>
          <a:p>
            <a:r>
              <a:rPr lang="en-GB" smtClean="0"/>
              <a:t>gains in efficiency</a:t>
            </a:r>
          </a:p>
          <a:p>
            <a:pPr lvl="1"/>
            <a:r>
              <a:rPr lang="en-GB" smtClean="0"/>
              <a:t>lower cost due to single, multifunctional and electronic information collection and integrated information processing</a:t>
            </a:r>
          </a:p>
          <a:p>
            <a:pPr lvl="1"/>
            <a:r>
              <a:rPr lang="en-GB" smtClean="0"/>
              <a:t>shortening of clearance times with immediate return of receipt</a:t>
            </a:r>
          </a:p>
          <a:p>
            <a:pPr lvl="1"/>
            <a:r>
              <a:rPr lang="en-GB" smtClean="0"/>
              <a:t>availability of integrated services according to the logic of the user at any time and from anywhere</a:t>
            </a:r>
          </a:p>
          <a:p>
            <a:r>
              <a:rPr lang="en-GB" smtClean="0"/>
              <a:t>gains in transparency</a:t>
            </a:r>
          </a:p>
          <a:p>
            <a:pPr lvl="1"/>
            <a:r>
              <a:rPr lang="en-GB" smtClean="0"/>
              <a:t>permanent access for the user to the processing status of its declaration</a:t>
            </a:r>
          </a:p>
          <a:p>
            <a:endParaRPr lang="en-US"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59</a:t>
            </a:fld>
            <a:r>
              <a:rPr lang="fr-BE" smtClean="0"/>
              <a:t> </a:t>
            </a:r>
            <a:endParaRPr lang="fr-BE" dirty="0"/>
          </a:p>
        </p:txBody>
      </p:sp>
      <p:sp>
        <p:nvSpPr>
          <p:cNvPr id="48130" name="Title 1"/>
          <p:cNvSpPr>
            <a:spLocks noGrp="1"/>
          </p:cNvSpPr>
          <p:nvPr>
            <p:ph type="title"/>
          </p:nvPr>
        </p:nvSpPr>
        <p:spPr/>
        <p:txBody>
          <a:bodyPr/>
          <a:lstStyle/>
          <a:p>
            <a:r>
              <a:rPr lang="nl-BE" altLang="en-US" smtClean="0"/>
              <a:t>LIMOSA</a:t>
            </a:r>
            <a:endParaRPr lang="en-US" altLang="en-US" smtClean="0"/>
          </a:p>
        </p:txBody>
      </p:sp>
    </p:spTree>
    <p:extLst>
      <p:ext uri="{BB962C8B-B14F-4D97-AF65-F5344CB8AC3E}">
        <p14:creationId xmlns:p14="http://schemas.microsoft.com/office/powerpoint/2010/main" val="19380207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15493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smtClean="0"/>
              <a:t>legal translation of</a:t>
            </a:r>
          </a:p>
          <a:p>
            <a:pPr lvl="1"/>
            <a:r>
              <a:rPr lang="en-GB" smtClean="0"/>
              <a:t>the common vision on information management</a:t>
            </a:r>
          </a:p>
          <a:p>
            <a:pPr lvl="1"/>
            <a:r>
              <a:rPr lang="en-GB" smtClean="0"/>
              <a:t>the common vision on information security and privacy protection</a:t>
            </a:r>
          </a:p>
          <a:p>
            <a:pPr lvl="1"/>
            <a:r>
              <a:rPr lang="en-GB" smtClean="0"/>
              <a:t>the obligation to use unique identification keys</a:t>
            </a:r>
          </a:p>
          <a:p>
            <a:r>
              <a:rPr lang="en-GB" smtClean="0"/>
              <a:t>creation of a public institution (CBSS) that acts as a driving force</a:t>
            </a:r>
          </a:p>
          <a:p>
            <a:pPr lvl="1"/>
            <a:r>
              <a:rPr lang="en-GB" smtClean="0"/>
              <a:t>mission and tasks</a:t>
            </a:r>
          </a:p>
          <a:p>
            <a:pPr lvl="1"/>
            <a:r>
              <a:rPr lang="en-GB" smtClean="0"/>
              <a:t>governance</a:t>
            </a:r>
          </a:p>
          <a:p>
            <a:pPr lvl="1"/>
            <a:r>
              <a:rPr lang="en-GB" smtClean="0"/>
              <a:t>financing principles</a:t>
            </a:r>
          </a:p>
          <a:p>
            <a:r>
              <a:rPr lang="en-GB" smtClean="0"/>
              <a:t>creation of a control committee on information security and privacy protection</a:t>
            </a:r>
          </a:p>
          <a:p>
            <a:r>
              <a:rPr lang="en-GB" smtClean="0"/>
              <a:t>probative value of electronic information storage and exchange</a:t>
            </a:r>
          </a:p>
          <a:p>
            <a:r>
              <a:rPr lang="en-GB" smtClean="0"/>
              <a:t>punishment of abuse of the system</a:t>
            </a:r>
          </a:p>
          <a:p>
            <a:r>
              <a:rPr lang="en-GB" smtClean="0"/>
              <a:t>gradually, coordination or harmonisation of basic legal concepts</a:t>
            </a:r>
          </a:p>
          <a:p>
            <a:r>
              <a:rPr lang="en-GB" smtClean="0"/>
              <a:t>gradually, adaptation of business processes set out in the law</a:t>
            </a:r>
          </a:p>
          <a:p>
            <a:endParaRPr lang="en-US"/>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60</a:t>
            </a:fld>
            <a:r>
              <a:rPr lang="fr-BE" smtClean="0"/>
              <a:t> </a:t>
            </a:r>
            <a:endParaRPr lang="fr-BE" dirty="0"/>
          </a:p>
        </p:txBody>
      </p:sp>
      <p:sp>
        <p:nvSpPr>
          <p:cNvPr id="24578" name="Title 1"/>
          <p:cNvSpPr>
            <a:spLocks noGrp="1"/>
          </p:cNvSpPr>
          <p:nvPr>
            <p:ph type="title"/>
          </p:nvPr>
        </p:nvSpPr>
        <p:spPr/>
        <p:txBody>
          <a:bodyPr/>
          <a:lstStyle/>
          <a:p>
            <a:r>
              <a:rPr lang="en-GB" altLang="en-US" smtClean="0"/>
              <a:t>Useful legislative changes</a:t>
            </a:r>
            <a:endParaRPr lang="en-US" altLang="en-US" dirty="0" smtClean="0"/>
          </a:p>
        </p:txBody>
      </p:sp>
    </p:spTree>
    <p:extLst>
      <p:ext uri="{BB962C8B-B14F-4D97-AF65-F5344CB8AC3E}">
        <p14:creationId xmlns:p14="http://schemas.microsoft.com/office/powerpoint/2010/main" val="7396826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smtClean="0"/>
              <a:t>Architecture </a:t>
            </a:r>
            <a:r>
              <a:rPr lang="nl-BE" dirty="0" err="1" smtClean="0"/>
              <a:t>layers</a:t>
            </a:r>
            <a:endParaRPr lang="fr-BE"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708" y="1191347"/>
            <a:ext cx="4279663" cy="4905955"/>
          </a:xfrm>
          <a:prstGeom prst="rect">
            <a:avLst/>
          </a:prstGeom>
        </p:spPr>
      </p:pic>
      <p:sp>
        <p:nvSpPr>
          <p:cNvPr id="9" name="TextBox 8"/>
          <p:cNvSpPr txBox="1"/>
          <p:nvPr/>
        </p:nvSpPr>
        <p:spPr>
          <a:xfrm>
            <a:off x="6816080" y="1412776"/>
            <a:ext cx="4896544" cy="4247317"/>
          </a:xfrm>
          <a:prstGeom prst="rect">
            <a:avLst/>
          </a:prstGeom>
          <a:noFill/>
        </p:spPr>
        <p:txBody>
          <a:bodyPr wrap="square" rtlCol="0">
            <a:spAutoFit/>
          </a:bodyPr>
          <a:lstStyle/>
          <a:p>
            <a:pPr marL="285750" indent="-285750">
              <a:buFont typeface="Arial" panose="020B0604020202020204" pitchFamily="34" charset="0"/>
              <a:buChar char="•"/>
            </a:pPr>
            <a:r>
              <a:rPr lang="en-US" dirty="0"/>
              <a:t>way to</a:t>
            </a:r>
          </a:p>
          <a:p>
            <a:pPr marL="742950" lvl="1" indent="-285750">
              <a:buFont typeface="Arial" panose="020B0604020202020204" pitchFamily="34" charset="0"/>
              <a:buChar char="•"/>
            </a:pPr>
            <a:r>
              <a:rPr lang="en-US" dirty="0"/>
              <a:t>understand how the information provision and ICT is structured and why</a:t>
            </a:r>
          </a:p>
          <a:p>
            <a:pPr marL="742950" lvl="1" indent="-285750">
              <a:buFont typeface="Arial" panose="020B0604020202020204" pitchFamily="34" charset="0"/>
              <a:buChar char="•"/>
            </a:pPr>
            <a:r>
              <a:rPr lang="en-US" dirty="0"/>
              <a:t>describe how the various components are built up and </a:t>
            </a:r>
            <a:r>
              <a:rPr lang="en-US" dirty="0" smtClean="0"/>
              <a:t>interlinked</a:t>
            </a:r>
          </a:p>
          <a:p>
            <a:pPr marL="742950" lvl="1" indent="-285750">
              <a:buFont typeface="Arial" panose="020B0604020202020204" pitchFamily="34" charset="0"/>
              <a:buChar char="•"/>
            </a:pPr>
            <a:r>
              <a:rPr lang="en-US" dirty="0" smtClean="0"/>
              <a:t>control </a:t>
            </a:r>
            <a:r>
              <a:rPr lang="en-US" dirty="0"/>
              <a:t>how this evolves over time</a:t>
            </a:r>
          </a:p>
          <a:p>
            <a:pPr marL="285750" indent="-285750">
              <a:buFont typeface="Arial" panose="020B0604020202020204" pitchFamily="34" charset="0"/>
              <a:buChar char="•"/>
            </a:pPr>
            <a:r>
              <a:rPr lang="en-US" dirty="0" smtClean="0"/>
              <a:t>goals</a:t>
            </a:r>
            <a:endParaRPr lang="en-US" dirty="0"/>
          </a:p>
          <a:p>
            <a:pPr marL="742950" lvl="1" indent="-285750">
              <a:buFont typeface="Arial" panose="020B0604020202020204" pitchFamily="34" charset="0"/>
              <a:buChar char="•"/>
            </a:pPr>
            <a:r>
              <a:rPr lang="en-US" dirty="0"/>
              <a:t>cost control: poor architecture and many changes increases costs exponentially</a:t>
            </a:r>
          </a:p>
          <a:p>
            <a:pPr marL="742950" lvl="1" indent="-285750">
              <a:buFont typeface="Arial" panose="020B0604020202020204" pitchFamily="34" charset="0"/>
              <a:buChar char="•"/>
            </a:pPr>
            <a:r>
              <a:rPr lang="en-US" dirty="0"/>
              <a:t>faster time to market</a:t>
            </a:r>
          </a:p>
          <a:p>
            <a:pPr marL="742950" lvl="1" indent="-285750">
              <a:buFont typeface="Arial" panose="020B0604020202020204" pitchFamily="34" charset="0"/>
              <a:buChar char="•"/>
            </a:pPr>
            <a:r>
              <a:rPr lang="en-US" dirty="0"/>
              <a:t>better maintainability</a:t>
            </a:r>
          </a:p>
          <a:p>
            <a:pPr marL="742950" lvl="1" indent="-285750">
              <a:buFont typeface="Arial" panose="020B0604020202020204" pitchFamily="34" charset="0"/>
              <a:buChar char="•"/>
            </a:pPr>
            <a:r>
              <a:rPr lang="en-US" dirty="0"/>
              <a:t>greater flexibility</a:t>
            </a:r>
          </a:p>
          <a:p>
            <a:pPr marL="742950" lvl="1" indent="-285750">
              <a:buFont typeface="Arial" panose="020B0604020202020204" pitchFamily="34" charset="0"/>
              <a:buChar char="•"/>
            </a:pPr>
            <a:r>
              <a:rPr lang="en-US" dirty="0"/>
              <a:t>greater mobility</a:t>
            </a:r>
          </a:p>
          <a:p>
            <a:pPr marL="742950" lvl="1" indent="-285750">
              <a:buFont typeface="Arial" panose="020B0604020202020204" pitchFamily="34" charset="0"/>
              <a:buChar char="•"/>
            </a:pPr>
            <a:r>
              <a:rPr lang="en-US" dirty="0"/>
              <a:t>greater security</a:t>
            </a:r>
          </a:p>
          <a:p>
            <a:pPr marL="742950" lvl="1" indent="-285750">
              <a:buFont typeface="Arial" panose="020B0604020202020204" pitchFamily="34" charset="0"/>
              <a:buChar char="•"/>
            </a:pPr>
            <a:r>
              <a:rPr lang="en-US" dirty="0"/>
              <a:t>higher availability of resources</a:t>
            </a:r>
            <a:endParaRPr lang="nl-BE" altLang="fr-FR" sz="1600"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61</a:t>
            </a:fld>
            <a:r>
              <a:rPr lang="fr-BE" smtClean="0"/>
              <a:t> </a:t>
            </a:r>
            <a:endParaRPr lang="fr-BE" dirty="0"/>
          </a:p>
        </p:txBody>
      </p:sp>
    </p:spTree>
    <p:extLst>
      <p:ext uri="{BB962C8B-B14F-4D97-AF65-F5344CB8AC3E}">
        <p14:creationId xmlns:p14="http://schemas.microsoft.com/office/powerpoint/2010/main" val="35095599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3" name="Rectangle 3"/>
          <p:cNvSpPr>
            <a:spLocks noGrp="1" noChangeArrowheads="1"/>
          </p:cNvSpPr>
          <p:nvPr>
            <p:ph type="body" idx="1"/>
          </p:nvPr>
        </p:nvSpPr>
        <p:spPr/>
        <p:txBody>
          <a:bodyPr>
            <a:normAutofit lnSpcReduction="10000"/>
          </a:bodyPr>
          <a:lstStyle/>
          <a:p>
            <a:r>
              <a:rPr lang="nl-BE" altLang="fr-FR" dirty="0" err="1" smtClean="0"/>
              <a:t>what</a:t>
            </a:r>
            <a:r>
              <a:rPr lang="nl-BE" altLang="fr-FR" dirty="0" smtClean="0"/>
              <a:t> ?</a:t>
            </a:r>
          </a:p>
          <a:p>
            <a:pPr marL="457191" lvl="1" indent="0">
              <a:buNone/>
            </a:pPr>
            <a:r>
              <a:rPr lang="nl-BE" altLang="fr-FR" dirty="0" smtClean="0"/>
              <a:t>“Service </a:t>
            </a:r>
            <a:r>
              <a:rPr lang="nl-BE" altLang="fr-FR" dirty="0" err="1" smtClean="0"/>
              <a:t>Oriented</a:t>
            </a:r>
            <a:r>
              <a:rPr lang="nl-BE" altLang="fr-FR" dirty="0" smtClean="0"/>
              <a:t> Architecture (SOA) is a </a:t>
            </a:r>
            <a:r>
              <a:rPr lang="nl-BE" altLang="fr-FR" dirty="0" err="1" smtClean="0"/>
              <a:t>paradigm</a:t>
            </a:r>
            <a:r>
              <a:rPr lang="nl-BE" altLang="fr-FR" dirty="0" smtClean="0"/>
              <a:t> </a:t>
            </a:r>
            <a:r>
              <a:rPr lang="nl-BE" altLang="fr-FR" dirty="0" err="1" smtClean="0"/>
              <a:t>for</a:t>
            </a:r>
            <a:r>
              <a:rPr lang="nl-BE" altLang="fr-FR" dirty="0" smtClean="0"/>
              <a:t> </a:t>
            </a:r>
            <a:r>
              <a:rPr lang="nl-BE" altLang="fr-FR" dirty="0" err="1" smtClean="0"/>
              <a:t>organizing</a:t>
            </a:r>
            <a:r>
              <a:rPr lang="nl-BE" altLang="fr-FR" dirty="0" smtClean="0"/>
              <a:t> </a:t>
            </a:r>
            <a:r>
              <a:rPr lang="nl-BE" altLang="fr-FR" dirty="0" err="1" smtClean="0"/>
              <a:t>and</a:t>
            </a:r>
            <a:r>
              <a:rPr lang="nl-BE" altLang="fr-FR" dirty="0" smtClean="0"/>
              <a:t> </a:t>
            </a:r>
            <a:r>
              <a:rPr lang="nl-BE" altLang="fr-FR" dirty="0" err="1" smtClean="0"/>
              <a:t>utilizing</a:t>
            </a:r>
            <a:r>
              <a:rPr lang="nl-BE" altLang="fr-FR" dirty="0" smtClean="0"/>
              <a:t> </a:t>
            </a:r>
            <a:r>
              <a:rPr lang="nl-BE" altLang="fr-FR" dirty="0" err="1" smtClean="0"/>
              <a:t>distributed</a:t>
            </a:r>
            <a:r>
              <a:rPr lang="nl-BE" altLang="fr-FR" dirty="0" smtClean="0"/>
              <a:t> </a:t>
            </a:r>
            <a:r>
              <a:rPr lang="nl-BE" altLang="fr-FR" dirty="0" err="1" smtClean="0"/>
              <a:t>capabilities</a:t>
            </a:r>
            <a:r>
              <a:rPr lang="nl-BE" altLang="fr-FR" dirty="0" smtClean="0"/>
              <a:t> </a:t>
            </a:r>
            <a:r>
              <a:rPr lang="nl-BE" altLang="fr-FR" dirty="0" err="1" smtClean="0"/>
              <a:t>that</a:t>
            </a:r>
            <a:r>
              <a:rPr lang="nl-BE" altLang="fr-FR" dirty="0" smtClean="0"/>
              <a:t> </a:t>
            </a:r>
            <a:r>
              <a:rPr lang="nl-BE" altLang="fr-FR" dirty="0" err="1" smtClean="0"/>
              <a:t>may</a:t>
            </a:r>
            <a:r>
              <a:rPr lang="nl-BE" altLang="fr-FR" dirty="0" smtClean="0"/>
              <a:t> </a:t>
            </a:r>
            <a:r>
              <a:rPr lang="nl-BE" altLang="fr-FR" dirty="0" err="1" smtClean="0"/>
              <a:t>be</a:t>
            </a:r>
            <a:r>
              <a:rPr lang="nl-BE" altLang="fr-FR" dirty="0" smtClean="0"/>
              <a:t> </a:t>
            </a:r>
            <a:r>
              <a:rPr lang="nl-BE" altLang="fr-FR" dirty="0" err="1" smtClean="0"/>
              <a:t>under</a:t>
            </a:r>
            <a:r>
              <a:rPr lang="nl-BE" altLang="fr-FR" dirty="0" smtClean="0"/>
              <a:t> </a:t>
            </a:r>
            <a:r>
              <a:rPr lang="nl-BE" altLang="fr-FR" dirty="0" err="1" smtClean="0"/>
              <a:t>the</a:t>
            </a:r>
            <a:r>
              <a:rPr lang="nl-BE" altLang="fr-FR" dirty="0" smtClean="0"/>
              <a:t> control of different </a:t>
            </a:r>
            <a:r>
              <a:rPr lang="nl-BE" altLang="fr-FR" dirty="0" err="1" smtClean="0"/>
              <a:t>ownership</a:t>
            </a:r>
            <a:r>
              <a:rPr lang="nl-BE" altLang="fr-FR" dirty="0" smtClean="0"/>
              <a:t> </a:t>
            </a:r>
            <a:r>
              <a:rPr lang="nl-BE" altLang="fr-FR" dirty="0" err="1" smtClean="0"/>
              <a:t>domains</a:t>
            </a:r>
            <a:r>
              <a:rPr lang="nl-BE" altLang="fr-FR" dirty="0" smtClean="0"/>
              <a:t>. It </a:t>
            </a:r>
            <a:r>
              <a:rPr lang="nl-BE" altLang="fr-FR" dirty="0" err="1" smtClean="0"/>
              <a:t>provides</a:t>
            </a:r>
            <a:r>
              <a:rPr lang="nl-BE" altLang="fr-FR" dirty="0" smtClean="0"/>
              <a:t> a uniform means </a:t>
            </a:r>
            <a:r>
              <a:rPr lang="nl-BE" altLang="fr-FR" dirty="0" err="1" smtClean="0"/>
              <a:t>to</a:t>
            </a:r>
            <a:r>
              <a:rPr lang="nl-BE" altLang="fr-FR" dirty="0" smtClean="0"/>
              <a:t> offer, discover, </a:t>
            </a:r>
            <a:r>
              <a:rPr lang="nl-BE" altLang="fr-FR" dirty="0" err="1" smtClean="0"/>
              <a:t>interact</a:t>
            </a:r>
            <a:r>
              <a:rPr lang="nl-BE" altLang="fr-FR" dirty="0" smtClean="0"/>
              <a:t> </a:t>
            </a:r>
            <a:r>
              <a:rPr lang="nl-BE" altLang="fr-FR" dirty="0" err="1" smtClean="0"/>
              <a:t>with</a:t>
            </a:r>
            <a:r>
              <a:rPr lang="nl-BE" altLang="fr-FR" dirty="0" smtClean="0"/>
              <a:t> </a:t>
            </a:r>
            <a:r>
              <a:rPr lang="nl-BE" altLang="fr-FR" dirty="0" err="1" smtClean="0"/>
              <a:t>and</a:t>
            </a:r>
            <a:r>
              <a:rPr lang="nl-BE" altLang="fr-FR" dirty="0" smtClean="0"/>
              <a:t> </a:t>
            </a:r>
            <a:r>
              <a:rPr lang="nl-BE" altLang="fr-FR" dirty="0" err="1" smtClean="0"/>
              <a:t>use</a:t>
            </a:r>
            <a:r>
              <a:rPr lang="nl-BE" altLang="fr-FR" dirty="0" smtClean="0"/>
              <a:t> </a:t>
            </a:r>
            <a:r>
              <a:rPr lang="nl-BE" altLang="fr-FR" dirty="0" err="1" smtClean="0"/>
              <a:t>capabilities</a:t>
            </a:r>
            <a:r>
              <a:rPr lang="nl-BE" altLang="fr-FR" dirty="0" smtClean="0"/>
              <a:t> </a:t>
            </a:r>
            <a:r>
              <a:rPr lang="nl-BE" altLang="fr-FR" dirty="0" err="1" smtClean="0"/>
              <a:t>to</a:t>
            </a:r>
            <a:r>
              <a:rPr lang="nl-BE" altLang="fr-FR" dirty="0" smtClean="0"/>
              <a:t> produce </a:t>
            </a:r>
            <a:r>
              <a:rPr lang="nl-BE" altLang="fr-FR" dirty="0" err="1" smtClean="0"/>
              <a:t>desired</a:t>
            </a:r>
            <a:r>
              <a:rPr lang="nl-BE" altLang="fr-FR" dirty="0" smtClean="0"/>
              <a:t> </a:t>
            </a:r>
            <a:r>
              <a:rPr lang="nl-BE" altLang="fr-FR" dirty="0" err="1" smtClean="0"/>
              <a:t>effects</a:t>
            </a:r>
            <a:r>
              <a:rPr lang="nl-BE" altLang="fr-FR" dirty="0" smtClean="0"/>
              <a:t> consistent </a:t>
            </a:r>
            <a:r>
              <a:rPr lang="nl-BE" altLang="fr-FR" dirty="0" err="1" smtClean="0"/>
              <a:t>with</a:t>
            </a:r>
            <a:r>
              <a:rPr lang="nl-BE" altLang="fr-FR" dirty="0" smtClean="0"/>
              <a:t> </a:t>
            </a:r>
            <a:r>
              <a:rPr lang="nl-BE" altLang="fr-FR" dirty="0" err="1" smtClean="0"/>
              <a:t>measurable</a:t>
            </a:r>
            <a:r>
              <a:rPr lang="nl-BE" altLang="fr-FR" dirty="0" smtClean="0"/>
              <a:t> </a:t>
            </a:r>
            <a:r>
              <a:rPr lang="nl-BE" altLang="fr-FR" dirty="0" err="1" smtClean="0"/>
              <a:t>preconditions</a:t>
            </a:r>
            <a:r>
              <a:rPr lang="nl-BE" altLang="fr-FR" dirty="0" smtClean="0"/>
              <a:t> </a:t>
            </a:r>
            <a:r>
              <a:rPr lang="nl-BE" altLang="fr-FR" dirty="0" err="1" smtClean="0"/>
              <a:t>and</a:t>
            </a:r>
            <a:r>
              <a:rPr lang="nl-BE" altLang="fr-FR" dirty="0" smtClean="0"/>
              <a:t> </a:t>
            </a:r>
            <a:r>
              <a:rPr lang="nl-BE" altLang="fr-FR" dirty="0" err="1" smtClean="0"/>
              <a:t>expectations</a:t>
            </a:r>
            <a:r>
              <a:rPr lang="nl-BE" altLang="fr-FR" dirty="0" smtClean="0"/>
              <a:t>. </a:t>
            </a:r>
            <a:r>
              <a:rPr lang="nl-BE" altLang="fr-FR" dirty="0" err="1" smtClean="0"/>
              <a:t>This</a:t>
            </a:r>
            <a:r>
              <a:rPr lang="nl-BE" altLang="fr-FR" dirty="0" smtClean="0"/>
              <a:t> </a:t>
            </a:r>
            <a:r>
              <a:rPr lang="nl-BE" altLang="fr-FR" dirty="0" err="1" smtClean="0"/>
              <a:t>style</a:t>
            </a:r>
            <a:r>
              <a:rPr lang="nl-BE" altLang="fr-FR" dirty="0" smtClean="0"/>
              <a:t> of </a:t>
            </a:r>
            <a:r>
              <a:rPr lang="nl-BE" altLang="fr-FR" dirty="0" err="1" smtClean="0"/>
              <a:t>architecture</a:t>
            </a:r>
            <a:r>
              <a:rPr lang="nl-BE" altLang="fr-FR" dirty="0" smtClean="0"/>
              <a:t> </a:t>
            </a:r>
            <a:r>
              <a:rPr lang="nl-BE" altLang="fr-FR" dirty="0" err="1" smtClean="0"/>
              <a:t>promotes</a:t>
            </a:r>
            <a:r>
              <a:rPr lang="nl-BE" altLang="fr-FR" dirty="0" smtClean="0"/>
              <a:t> </a:t>
            </a:r>
            <a:r>
              <a:rPr lang="nl-BE" altLang="fr-FR" dirty="0" err="1" smtClean="0"/>
              <a:t>reuse</a:t>
            </a:r>
            <a:r>
              <a:rPr lang="nl-BE" altLang="fr-FR" dirty="0" smtClean="0"/>
              <a:t> at </a:t>
            </a:r>
            <a:r>
              <a:rPr lang="nl-BE" altLang="fr-FR" dirty="0" err="1" smtClean="0"/>
              <a:t>the</a:t>
            </a:r>
            <a:r>
              <a:rPr lang="nl-BE" altLang="fr-FR" dirty="0" smtClean="0"/>
              <a:t> macro (service) level </a:t>
            </a:r>
            <a:r>
              <a:rPr lang="nl-BE" altLang="fr-FR" dirty="0" err="1" smtClean="0"/>
              <a:t>rather</a:t>
            </a:r>
            <a:r>
              <a:rPr lang="nl-BE" altLang="fr-FR" dirty="0" smtClean="0"/>
              <a:t> </a:t>
            </a:r>
            <a:r>
              <a:rPr lang="nl-BE" altLang="fr-FR" dirty="0" err="1" smtClean="0"/>
              <a:t>than</a:t>
            </a:r>
            <a:r>
              <a:rPr lang="nl-BE" altLang="fr-FR" dirty="0" smtClean="0"/>
              <a:t> micro levels (eg. </a:t>
            </a:r>
            <a:r>
              <a:rPr lang="nl-BE" altLang="fr-FR" dirty="0" err="1" smtClean="0"/>
              <a:t>objects</a:t>
            </a:r>
            <a:r>
              <a:rPr lang="nl-BE" altLang="fr-FR" dirty="0" smtClean="0"/>
              <a:t>). It </a:t>
            </a:r>
            <a:r>
              <a:rPr lang="nl-BE" altLang="fr-FR" dirty="0" err="1" smtClean="0"/>
              <a:t>also</a:t>
            </a:r>
            <a:r>
              <a:rPr lang="nl-BE" altLang="fr-FR" dirty="0" smtClean="0"/>
              <a:t> </a:t>
            </a:r>
            <a:r>
              <a:rPr lang="nl-BE" altLang="fr-FR" dirty="0" err="1" smtClean="0"/>
              <a:t>makes</a:t>
            </a:r>
            <a:r>
              <a:rPr lang="nl-BE" altLang="fr-FR" dirty="0" smtClean="0"/>
              <a:t> </a:t>
            </a:r>
            <a:r>
              <a:rPr lang="nl-BE" altLang="fr-FR" dirty="0" err="1" smtClean="0"/>
              <a:t>interconnection</a:t>
            </a:r>
            <a:r>
              <a:rPr lang="nl-BE" altLang="fr-FR" dirty="0" smtClean="0"/>
              <a:t> of </a:t>
            </a:r>
            <a:r>
              <a:rPr lang="nl-BE" altLang="fr-FR" dirty="0" err="1" smtClean="0"/>
              <a:t>existing</a:t>
            </a:r>
            <a:r>
              <a:rPr lang="nl-BE" altLang="fr-FR" dirty="0" smtClean="0"/>
              <a:t> IT assets </a:t>
            </a:r>
            <a:r>
              <a:rPr lang="nl-BE" altLang="fr-FR" dirty="0" err="1" smtClean="0"/>
              <a:t>trivial</a:t>
            </a:r>
            <a:r>
              <a:rPr lang="nl-BE" altLang="fr-FR" dirty="0" smtClean="0"/>
              <a:t>” (OASIS Reference Group)</a:t>
            </a:r>
          </a:p>
          <a:p>
            <a:r>
              <a:rPr lang="nl-BE" altLang="fr-FR" dirty="0" err="1" smtClean="0"/>
              <a:t>characteristics</a:t>
            </a:r>
            <a:endParaRPr lang="nl-BE" altLang="fr-FR" dirty="0" smtClean="0"/>
          </a:p>
          <a:p>
            <a:pPr lvl="1"/>
            <a:r>
              <a:rPr lang="en-US" altLang="fr-FR" dirty="0" smtClean="0"/>
              <a:t>service-oriented</a:t>
            </a:r>
          </a:p>
          <a:p>
            <a:pPr lvl="1"/>
            <a:r>
              <a:rPr lang="en-US" altLang="fr-FR" dirty="0" smtClean="0"/>
              <a:t>modular</a:t>
            </a:r>
          </a:p>
          <a:p>
            <a:pPr lvl="1"/>
            <a:r>
              <a:rPr lang="en-US" altLang="fr-FR" dirty="0" smtClean="0"/>
              <a:t>interoperable (based on open standards or open specifications)</a:t>
            </a:r>
          </a:p>
          <a:p>
            <a:pPr lvl="1"/>
            <a:r>
              <a:rPr lang="en-US" altLang="fr-FR" dirty="0" smtClean="0"/>
              <a:t>extensible</a:t>
            </a:r>
          </a:p>
          <a:p>
            <a:pPr lvl="1"/>
            <a:r>
              <a:rPr lang="en-US" altLang="fr-FR" dirty="0" smtClean="0"/>
              <a:t>layered</a:t>
            </a:r>
          </a:p>
          <a:p>
            <a:pPr lvl="1"/>
            <a:r>
              <a:rPr lang="en-US" altLang="fr-FR" dirty="0" smtClean="0"/>
              <a:t>based on reuse of components and data</a:t>
            </a:r>
          </a:p>
        </p:txBody>
      </p:sp>
      <p:sp>
        <p:nvSpPr>
          <p:cNvPr id="844802" name="Rectangle 2"/>
          <p:cNvSpPr>
            <a:spLocks noGrp="1" noChangeArrowheads="1"/>
          </p:cNvSpPr>
          <p:nvPr>
            <p:ph type="title"/>
          </p:nvPr>
        </p:nvSpPr>
        <p:spPr/>
        <p:txBody>
          <a:bodyPr/>
          <a:lstStyle/>
          <a:p>
            <a:r>
              <a:rPr lang="nl-BE" altLang="fr-FR" smtClean="0"/>
              <a:t>Service Oriented Architecture (SOA)</a:t>
            </a:r>
            <a:endParaRPr lang="nl-BE" altLang="fr-FR"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62</a:t>
            </a:fld>
            <a:r>
              <a:rPr lang="fr-BE" smtClean="0"/>
              <a:t> </a:t>
            </a:r>
            <a:endParaRPr lang="fr-BE" dirty="0"/>
          </a:p>
        </p:txBody>
      </p:sp>
    </p:spTree>
    <p:extLst>
      <p:ext uri="{BB962C8B-B14F-4D97-AF65-F5344CB8AC3E}">
        <p14:creationId xmlns:p14="http://schemas.microsoft.com/office/powerpoint/2010/main" val="19444820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altLang="fr-FR" smtClean="0"/>
              <a:t>Service Oriented Architecture (SOA)</a:t>
            </a:r>
            <a:endParaRPr lang="fr-BE"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224" y="908720"/>
            <a:ext cx="9649071" cy="5540011"/>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63</a:t>
            </a:fld>
            <a:r>
              <a:rPr lang="fr-BE" smtClean="0"/>
              <a:t> </a:t>
            </a:r>
            <a:endParaRPr lang="fr-BE" dirty="0"/>
          </a:p>
        </p:txBody>
      </p:sp>
    </p:spTree>
    <p:extLst>
      <p:ext uri="{BB962C8B-B14F-4D97-AF65-F5344CB8AC3E}">
        <p14:creationId xmlns:p14="http://schemas.microsoft.com/office/powerpoint/2010/main" val="40201801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altLang="fr-FR" smtClean="0"/>
              <a:t>Service Oriented Architecture (SOA)</a:t>
            </a:r>
            <a:endParaRPr lang="fr-B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890" y="998773"/>
            <a:ext cx="8414219" cy="5388754"/>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64</a:t>
            </a:fld>
            <a:r>
              <a:rPr lang="fr-BE" smtClean="0"/>
              <a:t> </a:t>
            </a:r>
            <a:endParaRPr lang="fr-BE" dirty="0"/>
          </a:p>
        </p:txBody>
      </p:sp>
    </p:spTree>
    <p:extLst>
      <p:ext uri="{BB962C8B-B14F-4D97-AF65-F5344CB8AC3E}">
        <p14:creationId xmlns:p14="http://schemas.microsoft.com/office/powerpoint/2010/main" val="18725284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p:txBody>
          <a:bodyPr/>
          <a:lstStyle/>
          <a:p>
            <a:r>
              <a:rPr lang="en-US" dirty="0" smtClean="0"/>
              <a:t>API = Application Programming Interface</a:t>
            </a:r>
          </a:p>
          <a:p>
            <a:r>
              <a:rPr lang="en-US" dirty="0" smtClean="0"/>
              <a:t>APIs are key in real-time information exchange between software of several actors</a:t>
            </a:r>
          </a:p>
          <a:p>
            <a:r>
              <a:rPr lang="en-US" dirty="0" smtClean="0"/>
              <a:t>APIs drive today's business processes in </a:t>
            </a:r>
            <a:r>
              <a:rPr lang="en-US" dirty="0" err="1" smtClean="0"/>
              <a:t>eGovernment</a:t>
            </a:r>
            <a:endParaRPr lang="en-US" dirty="0" smtClean="0"/>
          </a:p>
          <a:p>
            <a:endParaRPr lang="fr-BE" dirty="0"/>
          </a:p>
        </p:txBody>
      </p:sp>
      <p:sp>
        <p:nvSpPr>
          <p:cNvPr id="5" name="Title 3"/>
          <p:cNvSpPr>
            <a:spLocks noGrp="1"/>
          </p:cNvSpPr>
          <p:nvPr>
            <p:ph type="title"/>
          </p:nvPr>
        </p:nvSpPr>
        <p:spPr/>
        <p:txBody>
          <a:bodyPr/>
          <a:lstStyle/>
          <a:p>
            <a:r>
              <a:rPr lang="en-US" smtClean="0"/>
              <a:t>Shifting to an API economy: the value chain</a:t>
            </a:r>
            <a:endParaRPr lang="en-US" dirty="0"/>
          </a:p>
        </p:txBody>
      </p:sp>
      <p:cxnSp>
        <p:nvCxnSpPr>
          <p:cNvPr id="6" name="Straight Connector 5"/>
          <p:cNvCxnSpPr/>
          <p:nvPr/>
        </p:nvCxnSpPr>
        <p:spPr>
          <a:xfrm>
            <a:off x="7516305" y="3994291"/>
            <a:ext cx="1834550"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1736" y="3195961"/>
            <a:ext cx="10664654" cy="2542698"/>
          </a:xfrm>
          <a:prstGeom prst="rect">
            <a:avLst/>
          </a:prstGeom>
        </p:spPr>
      </p:pic>
      <p:sp>
        <p:nvSpPr>
          <p:cNvPr id="8" name="TextBox 7"/>
          <p:cNvSpPr txBox="1"/>
          <p:nvPr/>
        </p:nvSpPr>
        <p:spPr>
          <a:xfrm>
            <a:off x="905867" y="3202015"/>
            <a:ext cx="103618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Existing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Systems</a:t>
            </a: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Arial" charset="0"/>
            </a:endParaRPr>
          </a:p>
        </p:txBody>
      </p:sp>
      <p:sp>
        <p:nvSpPr>
          <p:cNvPr id="9" name="TextBox 8"/>
          <p:cNvSpPr txBox="1"/>
          <p:nvPr/>
        </p:nvSpPr>
        <p:spPr>
          <a:xfrm>
            <a:off x="3503712" y="3214538"/>
            <a:ext cx="17631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Made available as APIs</a:t>
            </a:r>
          </a:p>
        </p:txBody>
      </p:sp>
      <p:sp>
        <p:nvSpPr>
          <p:cNvPr id="10" name="TextBox 9"/>
          <p:cNvSpPr txBox="1"/>
          <p:nvPr/>
        </p:nvSpPr>
        <p:spPr>
          <a:xfrm>
            <a:off x="5445420" y="3195961"/>
            <a:ext cx="2009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err="1" smtClean="0">
                <a:ln>
                  <a:noFill/>
                </a:ln>
                <a:solidFill>
                  <a:srgbClr val="0070C0"/>
                </a:solidFill>
                <a:effectLst/>
                <a:uLnTx/>
                <a:uFillTx/>
                <a:latin typeface="Calibri" panose="020F0502020204030204"/>
                <a:ea typeface="+mn-ea"/>
                <a:cs typeface="Arial" charset="0"/>
              </a:rPr>
              <a:t>Self</a:t>
            </a:r>
            <a:r>
              <a:rPr kumimoji="0" lang="nl-BE"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 service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err="1" smtClean="0">
                <a:ln>
                  <a:noFill/>
                </a:ln>
                <a:solidFill>
                  <a:srgbClr val="0070C0"/>
                </a:solidFill>
                <a:effectLst/>
                <a:uLnTx/>
                <a:uFillTx/>
                <a:latin typeface="Calibri" panose="020F0502020204030204"/>
                <a:ea typeface="+mn-ea"/>
                <a:cs typeface="Arial" charset="0"/>
              </a:rPr>
              <a:t>used</a:t>
            </a:r>
            <a:r>
              <a:rPr kumimoji="0" lang="nl-BE"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 </a:t>
            </a:r>
            <a:r>
              <a:rPr kumimoji="0" lang="nl-BE" sz="2000" b="0" i="0" u="none" strike="noStrike" kern="1200" cap="none" spc="0" normalizeH="0" baseline="0" noProof="0" dirty="0" err="1" smtClean="0">
                <a:ln>
                  <a:noFill/>
                </a:ln>
                <a:solidFill>
                  <a:srgbClr val="0070C0"/>
                </a:solidFill>
                <a:effectLst/>
                <a:uLnTx/>
                <a:uFillTx/>
                <a:latin typeface="Calibri" panose="020F0502020204030204"/>
                <a:ea typeface="+mn-ea"/>
                <a:cs typeface="Arial" charset="0"/>
              </a:rPr>
              <a:t>by</a:t>
            </a:r>
            <a:r>
              <a:rPr kumimoji="0" lang="nl-BE"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 </a:t>
            </a:r>
            <a:r>
              <a:rPr kumimoji="0" lang="nl-BE" sz="2000" b="0" i="0" u="none" strike="noStrike" kern="1200" cap="none" spc="0" normalizeH="0" baseline="0" noProof="0" dirty="0" err="1" smtClean="0">
                <a:ln>
                  <a:noFill/>
                </a:ln>
                <a:solidFill>
                  <a:srgbClr val="0070C0"/>
                </a:solidFill>
                <a:effectLst/>
                <a:uLnTx/>
                <a:uFillTx/>
                <a:latin typeface="Calibri" panose="020F0502020204030204"/>
                <a:ea typeface="+mn-ea"/>
                <a:cs typeface="Arial" charset="0"/>
              </a:rPr>
              <a:t>developers</a:t>
            </a:r>
            <a:endParaRPr kumimoji="0" lang="nl-BE"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endParaRPr>
          </a:p>
        </p:txBody>
      </p:sp>
      <p:sp>
        <p:nvSpPr>
          <p:cNvPr id="11" name="TextBox 10"/>
          <p:cNvSpPr txBox="1"/>
          <p:nvPr/>
        </p:nvSpPr>
        <p:spPr>
          <a:xfrm>
            <a:off x="7219321" y="3284984"/>
            <a:ext cx="24285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Arial" charset="0"/>
              </a:rPr>
              <a:t>T</a:t>
            </a:r>
            <a:r>
              <a:rPr kumimoji="0" lang="en-US"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o create new innovative apps and services</a:t>
            </a:r>
          </a:p>
        </p:txBody>
      </p:sp>
      <p:sp>
        <p:nvSpPr>
          <p:cNvPr id="12" name="TextBox 11"/>
          <p:cNvSpPr txBox="1"/>
          <p:nvPr/>
        </p:nvSpPr>
        <p:spPr>
          <a:xfrm>
            <a:off x="9358741" y="4848798"/>
            <a:ext cx="23947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Differentiated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services </a:t>
            </a:r>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65</a:t>
            </a:fld>
            <a:r>
              <a:rPr lang="fr-BE" smtClean="0"/>
              <a:t> </a:t>
            </a:r>
            <a:endParaRPr lang="fr-BE" dirty="0"/>
          </a:p>
        </p:txBody>
      </p:sp>
    </p:spTree>
    <p:extLst>
      <p:ext uri="{BB962C8B-B14F-4D97-AF65-F5344CB8AC3E}">
        <p14:creationId xmlns:p14="http://schemas.microsoft.com/office/powerpoint/2010/main" val="13064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n-US" dirty="0" smtClean="0"/>
              <a:t>cost reduction by reusability: consumers don’t need to rewrite what already exists!</a:t>
            </a:r>
          </a:p>
          <a:p>
            <a:r>
              <a:rPr lang="en-US" dirty="0"/>
              <a:t>c</a:t>
            </a:r>
            <a:r>
              <a:rPr lang="en-US" dirty="0" smtClean="0"/>
              <a:t>omplexity reduction: no more big, monolithic systems</a:t>
            </a:r>
          </a:p>
          <a:p>
            <a:r>
              <a:rPr lang="en-US" dirty="0"/>
              <a:t>d</a:t>
            </a:r>
            <a:r>
              <a:rPr lang="en-US" dirty="0" smtClean="0"/>
              <a:t>ecoupling:  consumers and providers can continue to connect as long as the technical contract is followed </a:t>
            </a:r>
            <a:r>
              <a:rPr lang="en-US" dirty="0" smtClean="0">
                <a:sym typeface="Wingdings" panose="05000000000000000000" pitchFamily="2" charset="2"/>
              </a:rPr>
              <a:t> ex. less impact in case of migrations</a:t>
            </a:r>
          </a:p>
          <a:p>
            <a:r>
              <a:rPr lang="en-US" dirty="0">
                <a:sym typeface="Wingdings" panose="05000000000000000000" pitchFamily="2" charset="2"/>
              </a:rPr>
              <a:t>d</a:t>
            </a:r>
            <a:r>
              <a:rPr lang="en-US" dirty="0" smtClean="0">
                <a:sym typeface="Wingdings" panose="05000000000000000000" pitchFamily="2" charset="2"/>
              </a:rPr>
              <a:t>river of innovation: new products raise, based on existing API capability</a:t>
            </a:r>
          </a:p>
          <a:p>
            <a:r>
              <a:rPr lang="en-US" dirty="0">
                <a:sym typeface="Wingdings" panose="05000000000000000000" pitchFamily="2" charset="2"/>
              </a:rPr>
              <a:t>s</a:t>
            </a:r>
            <a:r>
              <a:rPr lang="en-US" dirty="0" smtClean="0">
                <a:sym typeface="Wingdings" panose="05000000000000000000" pitchFamily="2" charset="2"/>
              </a:rPr>
              <a:t>timulation of partnerships</a:t>
            </a:r>
          </a:p>
          <a:p>
            <a:r>
              <a:rPr lang="en-US" dirty="0">
                <a:sym typeface="Wingdings" panose="05000000000000000000" pitchFamily="2" charset="2"/>
              </a:rPr>
              <a:t>s</a:t>
            </a:r>
            <a:r>
              <a:rPr lang="en-US" dirty="0" smtClean="0">
                <a:sym typeface="Wingdings" panose="05000000000000000000" pitchFamily="2" charset="2"/>
              </a:rPr>
              <a:t>timulation of standardization</a:t>
            </a:r>
          </a:p>
          <a:p>
            <a:endParaRPr lang="fr-BE" dirty="0"/>
          </a:p>
        </p:txBody>
      </p:sp>
      <p:sp>
        <p:nvSpPr>
          <p:cNvPr id="4" name="Title 3"/>
          <p:cNvSpPr>
            <a:spLocks noGrp="1"/>
          </p:cNvSpPr>
          <p:nvPr>
            <p:ph type="title"/>
          </p:nvPr>
        </p:nvSpPr>
        <p:spPr/>
        <p:txBody>
          <a:bodyPr/>
          <a:lstStyle/>
          <a:p>
            <a:r>
              <a:rPr lang="en-US" dirty="0" smtClean="0"/>
              <a:t>Advantages of API approach</a:t>
            </a:r>
            <a:endParaRPr lang="en-US"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66</a:t>
            </a:fld>
            <a:r>
              <a:rPr lang="fr-BE" smtClean="0"/>
              <a:t> </a:t>
            </a:r>
            <a:endParaRPr lang="fr-BE" dirty="0"/>
          </a:p>
        </p:txBody>
      </p:sp>
    </p:spTree>
    <p:extLst>
      <p:ext uri="{BB962C8B-B14F-4D97-AF65-F5344CB8AC3E}">
        <p14:creationId xmlns:p14="http://schemas.microsoft.com/office/powerpoint/2010/main" val="2093903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ontent Placeholder 1"/>
          <p:cNvSpPr>
            <a:spLocks noGrp="1"/>
          </p:cNvSpPr>
          <p:nvPr>
            <p:ph idx="1"/>
          </p:nvPr>
        </p:nvSpPr>
        <p:spPr>
          <a:xfrm>
            <a:off x="6560426" y="1089660"/>
            <a:ext cx="5021974" cy="5265420"/>
          </a:xfrm>
        </p:spPr>
        <p:txBody>
          <a:bodyPr>
            <a:normAutofit/>
          </a:bodyPr>
          <a:lstStyle/>
          <a:p>
            <a:r>
              <a:rPr lang="en-US" dirty="0" smtClean="0"/>
              <a:t>from ESB-technology to API Gateway</a:t>
            </a:r>
          </a:p>
          <a:p>
            <a:pPr lvl="1"/>
            <a:r>
              <a:rPr lang="en-US" dirty="0" smtClean="0"/>
              <a:t>parallel platform</a:t>
            </a:r>
          </a:p>
          <a:p>
            <a:pPr lvl="1"/>
            <a:r>
              <a:rPr lang="en-US" dirty="0" smtClean="0"/>
              <a:t>zero-impact migration</a:t>
            </a:r>
          </a:p>
          <a:p>
            <a:endParaRPr lang="en-US" dirty="0" smtClean="0"/>
          </a:p>
          <a:p>
            <a:r>
              <a:rPr lang="en-US" dirty="0" smtClean="0"/>
              <a:t>ready for today's technology, but supports our legacy as well</a:t>
            </a:r>
          </a:p>
          <a:p>
            <a:endParaRPr lang="en-US" dirty="0" smtClean="0"/>
          </a:p>
          <a:p>
            <a:r>
              <a:rPr lang="en-US" dirty="0" smtClean="0"/>
              <a:t>flexible to extend and customize</a:t>
            </a:r>
          </a:p>
          <a:p>
            <a:endParaRPr lang="en-US" dirty="0" smtClean="0"/>
          </a:p>
          <a:p>
            <a:r>
              <a:rPr lang="en-US" dirty="0" smtClean="0"/>
              <a:t>accelerates time-to-market</a:t>
            </a:r>
            <a:endParaRPr lang="en-US" dirty="0"/>
          </a:p>
        </p:txBody>
      </p:sp>
      <p:sp>
        <p:nvSpPr>
          <p:cNvPr id="104" name="Title 5"/>
          <p:cNvSpPr>
            <a:spLocks noGrp="1"/>
          </p:cNvSpPr>
          <p:nvPr>
            <p:ph type="title"/>
          </p:nvPr>
        </p:nvSpPr>
        <p:spPr/>
        <p:txBody>
          <a:bodyPr/>
          <a:lstStyle/>
          <a:p>
            <a:r>
              <a:rPr lang="en-US" dirty="0" smtClean="0"/>
              <a:t>API management </a:t>
            </a:r>
            <a:r>
              <a:rPr lang="en-US" dirty="0"/>
              <a:t>s</a:t>
            </a:r>
            <a:r>
              <a:rPr lang="en-US" dirty="0" smtClean="0"/>
              <a:t>olution</a:t>
            </a:r>
            <a:endParaRPr lang="en-US" dirty="0"/>
          </a:p>
        </p:txBody>
      </p:sp>
      <p:sp>
        <p:nvSpPr>
          <p:cNvPr id="105" name="TextBox 104"/>
          <p:cNvSpPr txBox="1"/>
          <p:nvPr/>
        </p:nvSpPr>
        <p:spPr>
          <a:xfrm>
            <a:off x="3298364" y="5509539"/>
            <a:ext cx="1066207" cy="40780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55384"/>
                </a:solidFill>
                <a:effectLst/>
                <a:uLnTx/>
                <a:uFillTx/>
                <a:latin typeface="Calibri"/>
                <a:ea typeface="+mn-ea"/>
                <a:cs typeface="Arial" charset="0"/>
              </a:rPr>
              <a:t>Policy </a:t>
            </a:r>
            <a:r>
              <a:rPr kumimoji="0" lang="en-US" sz="1000" b="1" i="0" u="none" strike="noStrike" kern="1200" cap="none" spc="0" normalizeH="0" baseline="0" noProof="0" dirty="0">
                <a:ln>
                  <a:noFill/>
                </a:ln>
                <a:solidFill>
                  <a:srgbClr val="255384"/>
                </a:solidFill>
                <a:effectLst/>
                <a:uLnTx/>
                <a:uFillTx/>
                <a:latin typeface="Calibri"/>
                <a:ea typeface="+mn-ea"/>
                <a:cs typeface="Arial" charset="0"/>
              </a:rPr>
              <a:t>Enforcement</a:t>
            </a:r>
            <a:endParaRPr kumimoji="0" lang="en-US" sz="1050" b="1" i="0" u="none" strike="noStrike" kern="1200" cap="none" spc="0" normalizeH="0" baseline="0" noProof="0" dirty="0">
              <a:ln>
                <a:noFill/>
              </a:ln>
              <a:solidFill>
                <a:srgbClr val="255384"/>
              </a:solidFill>
              <a:effectLst/>
              <a:uLnTx/>
              <a:uFillTx/>
              <a:latin typeface="Calibri"/>
              <a:ea typeface="+mn-ea"/>
              <a:cs typeface="Arial" charset="0"/>
            </a:endParaRPr>
          </a:p>
        </p:txBody>
      </p:sp>
      <p:sp>
        <p:nvSpPr>
          <p:cNvPr id="106" name="Rounded Rectangle 105"/>
          <p:cNvSpPr/>
          <p:nvPr/>
        </p:nvSpPr>
        <p:spPr>
          <a:xfrm>
            <a:off x="3252238" y="4479412"/>
            <a:ext cx="1155475" cy="1423829"/>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07" name="TextBox 106"/>
          <p:cNvSpPr txBox="1"/>
          <p:nvPr/>
        </p:nvSpPr>
        <p:spPr>
          <a:xfrm>
            <a:off x="3305290" y="4534340"/>
            <a:ext cx="831720" cy="25309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charset="0"/>
              </a:rPr>
              <a:t>API </a:t>
            </a:r>
            <a:r>
              <a:rPr kumimoji="0" lang="en-US" sz="1200" b="1" i="0" u="none" strike="noStrike" kern="1200" cap="none" spc="0" normalizeH="0" baseline="0" noProof="0" dirty="0" smtClean="0">
                <a:ln>
                  <a:noFill/>
                </a:ln>
                <a:solidFill>
                  <a:prstClr val="black"/>
                </a:solidFill>
                <a:effectLst/>
                <a:uLnTx/>
                <a:uFillTx/>
                <a:latin typeface="Calibri"/>
                <a:ea typeface="+mn-ea"/>
                <a:cs typeface="Arial" charset="0"/>
              </a:rPr>
              <a:t>Gateway</a:t>
            </a:r>
            <a:endParaRPr kumimoji="0" lang="en-US" sz="1200" b="1" i="0" u="none" strike="noStrike" kern="1200" cap="none" spc="0" normalizeH="0" baseline="0" noProof="0" dirty="0">
              <a:ln>
                <a:noFill/>
              </a:ln>
              <a:solidFill>
                <a:prstClr val="black"/>
              </a:solidFill>
              <a:effectLst/>
              <a:uLnTx/>
              <a:uFillTx/>
              <a:latin typeface="Calibri"/>
              <a:ea typeface="+mn-ea"/>
              <a:cs typeface="Arial" charset="0"/>
            </a:endParaRPr>
          </a:p>
        </p:txBody>
      </p:sp>
      <p:grpSp>
        <p:nvGrpSpPr>
          <p:cNvPr id="108" name="Group 297"/>
          <p:cNvGrpSpPr>
            <a:grpSpLocks noChangeAspect="1"/>
          </p:cNvGrpSpPr>
          <p:nvPr/>
        </p:nvGrpSpPr>
        <p:grpSpPr bwMode="auto">
          <a:xfrm>
            <a:off x="3520699" y="4812331"/>
            <a:ext cx="623358" cy="688525"/>
            <a:chOff x="2825750" y="2298700"/>
            <a:chExt cx="1255713" cy="1270000"/>
          </a:xfrm>
        </p:grpSpPr>
        <p:sp>
          <p:nvSpPr>
            <p:cNvPr id="109" name="Freeform 231"/>
            <p:cNvSpPr>
              <a:spLocks/>
            </p:cNvSpPr>
            <p:nvPr/>
          </p:nvSpPr>
          <p:spPr bwMode="auto">
            <a:xfrm>
              <a:off x="2998788" y="2471738"/>
              <a:ext cx="909638" cy="923925"/>
            </a:xfrm>
            <a:custGeom>
              <a:avLst/>
              <a:gdLst>
                <a:gd name="T0" fmla="*/ 0 w 573"/>
                <a:gd name="T1" fmla="*/ 738404876 h 582"/>
                <a:gd name="T2" fmla="*/ 15120946 w 573"/>
                <a:gd name="T3" fmla="*/ 592235875 h 582"/>
                <a:gd name="T4" fmla="*/ 60483782 w 573"/>
                <a:gd name="T5" fmla="*/ 448587823 h 582"/>
                <a:gd name="T6" fmla="*/ 123488515 w 573"/>
                <a:gd name="T7" fmla="*/ 325100913 h 582"/>
                <a:gd name="T8" fmla="*/ 216733564 w 573"/>
                <a:gd name="T9" fmla="*/ 216733446 h 582"/>
                <a:gd name="T10" fmla="*/ 320060776 w 573"/>
                <a:gd name="T11" fmla="*/ 128527171 h 582"/>
                <a:gd name="T12" fmla="*/ 443547753 w 573"/>
                <a:gd name="T13" fmla="*/ 60483749 h 582"/>
                <a:gd name="T14" fmla="*/ 577116845 w 573"/>
                <a:gd name="T15" fmla="*/ 20161248 h 582"/>
                <a:gd name="T16" fmla="*/ 723285925 w 573"/>
                <a:gd name="T17" fmla="*/ 0 h 582"/>
                <a:gd name="T18" fmla="*/ 796369672 w 573"/>
                <a:gd name="T19" fmla="*/ 5040312 h 582"/>
                <a:gd name="T20" fmla="*/ 940019588 w 573"/>
                <a:gd name="T21" fmla="*/ 37801547 h 582"/>
                <a:gd name="T22" fmla="*/ 1068546779 w 573"/>
                <a:gd name="T23" fmla="*/ 93244973 h 582"/>
                <a:gd name="T24" fmla="*/ 1181954618 w 573"/>
                <a:gd name="T25" fmla="*/ 171370603 h 582"/>
                <a:gd name="T26" fmla="*/ 1277720567 w 573"/>
                <a:gd name="T27" fmla="*/ 272176860 h 582"/>
                <a:gd name="T28" fmla="*/ 1355844627 w 573"/>
                <a:gd name="T29" fmla="*/ 385583050 h 582"/>
                <a:gd name="T30" fmla="*/ 1411288071 w 573"/>
                <a:gd name="T31" fmla="*/ 519152168 h 582"/>
                <a:gd name="T32" fmla="*/ 1439010587 w 573"/>
                <a:gd name="T33" fmla="*/ 665321169 h 582"/>
                <a:gd name="T34" fmla="*/ 1444050900 w 573"/>
                <a:gd name="T35" fmla="*/ 738404876 h 582"/>
                <a:gd name="T36" fmla="*/ 1428929961 w 573"/>
                <a:gd name="T37" fmla="*/ 884574076 h 582"/>
                <a:gd name="T38" fmla="*/ 1388607456 w 573"/>
                <a:gd name="T39" fmla="*/ 1023183405 h 582"/>
                <a:gd name="T40" fmla="*/ 1320562435 w 573"/>
                <a:gd name="T41" fmla="*/ 1146670216 h 582"/>
                <a:gd name="T42" fmla="*/ 1232357749 w 573"/>
                <a:gd name="T43" fmla="*/ 1255037683 h 582"/>
                <a:gd name="T44" fmla="*/ 1126511174 w 573"/>
                <a:gd name="T45" fmla="*/ 1343243908 h 582"/>
                <a:gd name="T46" fmla="*/ 1003022708 w 573"/>
                <a:gd name="T47" fmla="*/ 1411287305 h 582"/>
                <a:gd name="T48" fmla="*/ 866934254 w 573"/>
                <a:gd name="T49" fmla="*/ 1454130737 h 582"/>
                <a:gd name="T50" fmla="*/ 723285925 w 573"/>
                <a:gd name="T51" fmla="*/ 1466730719 h 582"/>
                <a:gd name="T52" fmla="*/ 650200591 w 573"/>
                <a:gd name="T53" fmla="*/ 1466730719 h 582"/>
                <a:gd name="T54" fmla="*/ 509071824 w 573"/>
                <a:gd name="T55" fmla="*/ 1433969495 h 582"/>
                <a:gd name="T56" fmla="*/ 380544534 w 573"/>
                <a:gd name="T57" fmla="*/ 1381045443 h 582"/>
                <a:gd name="T58" fmla="*/ 267136695 w 573"/>
                <a:gd name="T59" fmla="*/ 1302921425 h 582"/>
                <a:gd name="T60" fmla="*/ 166330383 w 573"/>
                <a:gd name="T61" fmla="*/ 1202113630 h 582"/>
                <a:gd name="T62" fmla="*/ 88206298 w 573"/>
                <a:gd name="T63" fmla="*/ 1086186491 h 582"/>
                <a:gd name="T64" fmla="*/ 32762841 w 573"/>
                <a:gd name="T65" fmla="*/ 952619060 h 582"/>
                <a:gd name="T66" fmla="*/ 5040315 w 573"/>
                <a:gd name="T67" fmla="*/ 811490171 h 582"/>
                <a:gd name="T68" fmla="*/ 0 w 573"/>
                <a:gd name="T69" fmla="*/ 738404876 h 5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3"/>
                <a:gd name="T106" fmla="*/ 0 h 582"/>
                <a:gd name="T107" fmla="*/ 573 w 573"/>
                <a:gd name="T108" fmla="*/ 582 h 5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3" h="582">
                  <a:moveTo>
                    <a:pt x="0" y="293"/>
                  </a:moveTo>
                  <a:lnTo>
                    <a:pt x="0" y="293"/>
                  </a:lnTo>
                  <a:lnTo>
                    <a:pt x="2" y="264"/>
                  </a:lnTo>
                  <a:lnTo>
                    <a:pt x="6" y="235"/>
                  </a:lnTo>
                  <a:lnTo>
                    <a:pt x="13" y="206"/>
                  </a:lnTo>
                  <a:lnTo>
                    <a:pt x="24" y="178"/>
                  </a:lnTo>
                  <a:lnTo>
                    <a:pt x="35" y="153"/>
                  </a:lnTo>
                  <a:lnTo>
                    <a:pt x="49" y="129"/>
                  </a:lnTo>
                  <a:lnTo>
                    <a:pt x="66" y="108"/>
                  </a:lnTo>
                  <a:lnTo>
                    <a:pt x="86" y="86"/>
                  </a:lnTo>
                  <a:lnTo>
                    <a:pt x="106" y="68"/>
                  </a:lnTo>
                  <a:lnTo>
                    <a:pt x="127" y="51"/>
                  </a:lnTo>
                  <a:lnTo>
                    <a:pt x="151" y="37"/>
                  </a:lnTo>
                  <a:lnTo>
                    <a:pt x="176" y="24"/>
                  </a:lnTo>
                  <a:lnTo>
                    <a:pt x="202" y="15"/>
                  </a:lnTo>
                  <a:lnTo>
                    <a:pt x="229" y="8"/>
                  </a:lnTo>
                  <a:lnTo>
                    <a:pt x="258" y="2"/>
                  </a:lnTo>
                  <a:lnTo>
                    <a:pt x="287" y="0"/>
                  </a:lnTo>
                  <a:lnTo>
                    <a:pt x="316" y="2"/>
                  </a:lnTo>
                  <a:lnTo>
                    <a:pt x="344" y="8"/>
                  </a:lnTo>
                  <a:lnTo>
                    <a:pt x="373" y="15"/>
                  </a:lnTo>
                  <a:lnTo>
                    <a:pt x="398" y="24"/>
                  </a:lnTo>
                  <a:lnTo>
                    <a:pt x="424" y="37"/>
                  </a:lnTo>
                  <a:lnTo>
                    <a:pt x="447" y="51"/>
                  </a:lnTo>
                  <a:lnTo>
                    <a:pt x="469" y="68"/>
                  </a:lnTo>
                  <a:lnTo>
                    <a:pt x="489" y="86"/>
                  </a:lnTo>
                  <a:lnTo>
                    <a:pt x="507" y="108"/>
                  </a:lnTo>
                  <a:lnTo>
                    <a:pt x="524" y="129"/>
                  </a:lnTo>
                  <a:lnTo>
                    <a:pt x="538" y="153"/>
                  </a:lnTo>
                  <a:lnTo>
                    <a:pt x="551" y="178"/>
                  </a:lnTo>
                  <a:lnTo>
                    <a:pt x="560" y="206"/>
                  </a:lnTo>
                  <a:lnTo>
                    <a:pt x="567" y="235"/>
                  </a:lnTo>
                  <a:lnTo>
                    <a:pt x="571" y="264"/>
                  </a:lnTo>
                  <a:lnTo>
                    <a:pt x="573" y="293"/>
                  </a:lnTo>
                  <a:lnTo>
                    <a:pt x="571" y="322"/>
                  </a:lnTo>
                  <a:lnTo>
                    <a:pt x="567" y="351"/>
                  </a:lnTo>
                  <a:lnTo>
                    <a:pt x="560" y="378"/>
                  </a:lnTo>
                  <a:lnTo>
                    <a:pt x="551" y="406"/>
                  </a:lnTo>
                  <a:lnTo>
                    <a:pt x="538" y="431"/>
                  </a:lnTo>
                  <a:lnTo>
                    <a:pt x="524" y="455"/>
                  </a:lnTo>
                  <a:lnTo>
                    <a:pt x="507" y="477"/>
                  </a:lnTo>
                  <a:lnTo>
                    <a:pt x="489" y="498"/>
                  </a:lnTo>
                  <a:lnTo>
                    <a:pt x="469" y="517"/>
                  </a:lnTo>
                  <a:lnTo>
                    <a:pt x="447" y="533"/>
                  </a:lnTo>
                  <a:lnTo>
                    <a:pt x="424" y="548"/>
                  </a:lnTo>
                  <a:lnTo>
                    <a:pt x="398" y="560"/>
                  </a:lnTo>
                  <a:lnTo>
                    <a:pt x="373" y="569"/>
                  </a:lnTo>
                  <a:lnTo>
                    <a:pt x="344" y="577"/>
                  </a:lnTo>
                  <a:lnTo>
                    <a:pt x="316" y="582"/>
                  </a:lnTo>
                  <a:lnTo>
                    <a:pt x="287" y="582"/>
                  </a:lnTo>
                  <a:lnTo>
                    <a:pt x="258" y="582"/>
                  </a:lnTo>
                  <a:lnTo>
                    <a:pt x="229" y="577"/>
                  </a:lnTo>
                  <a:lnTo>
                    <a:pt x="202" y="569"/>
                  </a:lnTo>
                  <a:lnTo>
                    <a:pt x="176" y="560"/>
                  </a:lnTo>
                  <a:lnTo>
                    <a:pt x="151" y="548"/>
                  </a:lnTo>
                  <a:lnTo>
                    <a:pt x="127" y="533"/>
                  </a:lnTo>
                  <a:lnTo>
                    <a:pt x="106" y="517"/>
                  </a:lnTo>
                  <a:lnTo>
                    <a:pt x="86" y="498"/>
                  </a:lnTo>
                  <a:lnTo>
                    <a:pt x="66" y="477"/>
                  </a:lnTo>
                  <a:lnTo>
                    <a:pt x="49" y="455"/>
                  </a:lnTo>
                  <a:lnTo>
                    <a:pt x="35" y="431"/>
                  </a:lnTo>
                  <a:lnTo>
                    <a:pt x="24" y="406"/>
                  </a:lnTo>
                  <a:lnTo>
                    <a:pt x="13" y="378"/>
                  </a:lnTo>
                  <a:lnTo>
                    <a:pt x="6" y="351"/>
                  </a:lnTo>
                  <a:lnTo>
                    <a:pt x="2" y="322"/>
                  </a:lnTo>
                  <a:lnTo>
                    <a:pt x="0" y="293"/>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0" name="Freeform 232"/>
            <p:cNvSpPr>
              <a:spLocks/>
            </p:cNvSpPr>
            <p:nvPr/>
          </p:nvSpPr>
          <p:spPr bwMode="auto">
            <a:xfrm>
              <a:off x="3086100" y="2573338"/>
              <a:ext cx="735013" cy="720725"/>
            </a:xfrm>
            <a:custGeom>
              <a:avLst/>
              <a:gdLst>
                <a:gd name="T0" fmla="*/ 0 w 463"/>
                <a:gd name="T1" fmla="*/ 572076307 h 454"/>
                <a:gd name="T2" fmla="*/ 12601583 w 463"/>
                <a:gd name="T3" fmla="*/ 458668513 h 454"/>
                <a:gd name="T4" fmla="*/ 45362844 w 463"/>
                <a:gd name="T5" fmla="*/ 347781568 h 454"/>
                <a:gd name="T6" fmla="*/ 100806317 w 463"/>
                <a:gd name="T7" fmla="*/ 252015656 h 454"/>
                <a:gd name="T8" fmla="*/ 173891697 w 463"/>
                <a:gd name="T9" fmla="*/ 168851267 h 454"/>
                <a:gd name="T10" fmla="*/ 259577095 w 463"/>
                <a:gd name="T11" fmla="*/ 95765937 h 454"/>
                <a:gd name="T12" fmla="*/ 355343072 w 463"/>
                <a:gd name="T13" fmla="*/ 45362813 h 454"/>
                <a:gd name="T14" fmla="*/ 466230093 w 463"/>
                <a:gd name="T15" fmla="*/ 12601575 h 454"/>
                <a:gd name="T16" fmla="*/ 584676692 w 463"/>
                <a:gd name="T17" fmla="*/ 0 h 454"/>
                <a:gd name="T18" fmla="*/ 645160467 w 463"/>
                <a:gd name="T19" fmla="*/ 5040313 h 454"/>
                <a:gd name="T20" fmla="*/ 758568339 w 463"/>
                <a:gd name="T21" fmla="*/ 27722517 h 454"/>
                <a:gd name="T22" fmla="*/ 864415144 w 463"/>
                <a:gd name="T23" fmla="*/ 68045019 h 454"/>
                <a:gd name="T24" fmla="*/ 957660171 w 463"/>
                <a:gd name="T25" fmla="*/ 133569089 h 454"/>
                <a:gd name="T26" fmla="*/ 1035785841 w 463"/>
                <a:gd name="T27" fmla="*/ 211693167 h 454"/>
                <a:gd name="T28" fmla="*/ 1098788980 w 463"/>
                <a:gd name="T29" fmla="*/ 297378457 h 454"/>
                <a:gd name="T30" fmla="*/ 1139111496 w 463"/>
                <a:gd name="T31" fmla="*/ 403224991 h 454"/>
                <a:gd name="T32" fmla="*/ 1161793706 w 463"/>
                <a:gd name="T33" fmla="*/ 514111935 h 454"/>
                <a:gd name="T34" fmla="*/ 1166834020 w 463"/>
                <a:gd name="T35" fmla="*/ 572076307 h 454"/>
                <a:gd name="T36" fmla="*/ 1154232440 w 463"/>
                <a:gd name="T37" fmla="*/ 688003463 h 454"/>
                <a:gd name="T38" fmla="*/ 1121471189 w 463"/>
                <a:gd name="T39" fmla="*/ 796369359 h 454"/>
                <a:gd name="T40" fmla="*/ 1066027728 w 463"/>
                <a:gd name="T41" fmla="*/ 892135469 h 454"/>
                <a:gd name="T42" fmla="*/ 997982688 w 463"/>
                <a:gd name="T43" fmla="*/ 980341708 h 454"/>
                <a:gd name="T44" fmla="*/ 909777976 w 463"/>
                <a:gd name="T45" fmla="*/ 1048385115 h 454"/>
                <a:gd name="T46" fmla="*/ 808971485 w 463"/>
                <a:gd name="T47" fmla="*/ 1103828538 h 454"/>
                <a:gd name="T48" fmla="*/ 700603928 w 463"/>
                <a:gd name="T49" fmla="*/ 1136591354 h 454"/>
                <a:gd name="T50" fmla="*/ 584676692 w 463"/>
                <a:gd name="T51" fmla="*/ 1144151027 h 454"/>
                <a:gd name="T52" fmla="*/ 526713868 w 463"/>
                <a:gd name="T53" fmla="*/ 1144151027 h 454"/>
                <a:gd name="T54" fmla="*/ 410786533 w 463"/>
                <a:gd name="T55" fmla="*/ 1121470420 h 454"/>
                <a:gd name="T56" fmla="*/ 304939926 w 463"/>
                <a:gd name="T57" fmla="*/ 1076107620 h 454"/>
                <a:gd name="T58" fmla="*/ 214214263 w 463"/>
                <a:gd name="T59" fmla="*/ 1018143248 h 454"/>
                <a:gd name="T60" fmla="*/ 131048229 w 463"/>
                <a:gd name="T61" fmla="*/ 940019219 h 454"/>
                <a:gd name="T62" fmla="*/ 73085380 w 463"/>
                <a:gd name="T63" fmla="*/ 846772669 h 454"/>
                <a:gd name="T64" fmla="*/ 27722536 w 463"/>
                <a:gd name="T65" fmla="*/ 740925937 h 454"/>
                <a:gd name="T66" fmla="*/ 2520952 w 463"/>
                <a:gd name="T67" fmla="*/ 632558453 h 454"/>
                <a:gd name="T68" fmla="*/ 0 w 463"/>
                <a:gd name="T69" fmla="*/ 572076307 h 4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3"/>
                <a:gd name="T106" fmla="*/ 0 h 454"/>
                <a:gd name="T107" fmla="*/ 463 w 463"/>
                <a:gd name="T108" fmla="*/ 454 h 4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3" h="454">
                  <a:moveTo>
                    <a:pt x="0" y="227"/>
                  </a:moveTo>
                  <a:lnTo>
                    <a:pt x="0" y="227"/>
                  </a:lnTo>
                  <a:lnTo>
                    <a:pt x="1" y="204"/>
                  </a:lnTo>
                  <a:lnTo>
                    <a:pt x="5" y="182"/>
                  </a:lnTo>
                  <a:lnTo>
                    <a:pt x="11" y="160"/>
                  </a:lnTo>
                  <a:lnTo>
                    <a:pt x="18" y="138"/>
                  </a:lnTo>
                  <a:lnTo>
                    <a:pt x="29" y="118"/>
                  </a:lnTo>
                  <a:lnTo>
                    <a:pt x="40" y="100"/>
                  </a:lnTo>
                  <a:lnTo>
                    <a:pt x="52" y="84"/>
                  </a:lnTo>
                  <a:lnTo>
                    <a:pt x="69" y="67"/>
                  </a:lnTo>
                  <a:lnTo>
                    <a:pt x="85" y="53"/>
                  </a:lnTo>
                  <a:lnTo>
                    <a:pt x="103" y="38"/>
                  </a:lnTo>
                  <a:lnTo>
                    <a:pt x="121" y="27"/>
                  </a:lnTo>
                  <a:lnTo>
                    <a:pt x="141" y="18"/>
                  </a:lnTo>
                  <a:lnTo>
                    <a:pt x="163" y="11"/>
                  </a:lnTo>
                  <a:lnTo>
                    <a:pt x="185" y="5"/>
                  </a:lnTo>
                  <a:lnTo>
                    <a:pt x="209" y="2"/>
                  </a:lnTo>
                  <a:lnTo>
                    <a:pt x="232" y="0"/>
                  </a:lnTo>
                  <a:lnTo>
                    <a:pt x="256" y="2"/>
                  </a:lnTo>
                  <a:lnTo>
                    <a:pt x="278" y="5"/>
                  </a:lnTo>
                  <a:lnTo>
                    <a:pt x="301" y="11"/>
                  </a:lnTo>
                  <a:lnTo>
                    <a:pt x="321" y="18"/>
                  </a:lnTo>
                  <a:lnTo>
                    <a:pt x="343" y="27"/>
                  </a:lnTo>
                  <a:lnTo>
                    <a:pt x="361" y="38"/>
                  </a:lnTo>
                  <a:lnTo>
                    <a:pt x="380" y="53"/>
                  </a:lnTo>
                  <a:lnTo>
                    <a:pt x="396" y="67"/>
                  </a:lnTo>
                  <a:lnTo>
                    <a:pt x="411" y="84"/>
                  </a:lnTo>
                  <a:lnTo>
                    <a:pt x="423" y="100"/>
                  </a:lnTo>
                  <a:lnTo>
                    <a:pt x="436" y="118"/>
                  </a:lnTo>
                  <a:lnTo>
                    <a:pt x="445" y="138"/>
                  </a:lnTo>
                  <a:lnTo>
                    <a:pt x="452" y="160"/>
                  </a:lnTo>
                  <a:lnTo>
                    <a:pt x="458" y="182"/>
                  </a:lnTo>
                  <a:lnTo>
                    <a:pt x="461" y="204"/>
                  </a:lnTo>
                  <a:lnTo>
                    <a:pt x="463" y="227"/>
                  </a:lnTo>
                  <a:lnTo>
                    <a:pt x="461" y="251"/>
                  </a:lnTo>
                  <a:lnTo>
                    <a:pt x="458" y="273"/>
                  </a:lnTo>
                  <a:lnTo>
                    <a:pt x="452" y="294"/>
                  </a:lnTo>
                  <a:lnTo>
                    <a:pt x="445" y="316"/>
                  </a:lnTo>
                  <a:lnTo>
                    <a:pt x="436" y="336"/>
                  </a:lnTo>
                  <a:lnTo>
                    <a:pt x="423" y="354"/>
                  </a:lnTo>
                  <a:lnTo>
                    <a:pt x="411" y="373"/>
                  </a:lnTo>
                  <a:lnTo>
                    <a:pt x="396" y="389"/>
                  </a:lnTo>
                  <a:lnTo>
                    <a:pt x="380" y="404"/>
                  </a:lnTo>
                  <a:lnTo>
                    <a:pt x="361" y="416"/>
                  </a:lnTo>
                  <a:lnTo>
                    <a:pt x="343" y="427"/>
                  </a:lnTo>
                  <a:lnTo>
                    <a:pt x="321" y="438"/>
                  </a:lnTo>
                  <a:lnTo>
                    <a:pt x="301" y="445"/>
                  </a:lnTo>
                  <a:lnTo>
                    <a:pt x="278" y="451"/>
                  </a:lnTo>
                  <a:lnTo>
                    <a:pt x="256" y="454"/>
                  </a:lnTo>
                  <a:lnTo>
                    <a:pt x="232" y="454"/>
                  </a:lnTo>
                  <a:lnTo>
                    <a:pt x="209" y="454"/>
                  </a:lnTo>
                  <a:lnTo>
                    <a:pt x="185" y="451"/>
                  </a:lnTo>
                  <a:lnTo>
                    <a:pt x="163" y="445"/>
                  </a:lnTo>
                  <a:lnTo>
                    <a:pt x="141" y="438"/>
                  </a:lnTo>
                  <a:lnTo>
                    <a:pt x="121" y="427"/>
                  </a:lnTo>
                  <a:lnTo>
                    <a:pt x="103" y="416"/>
                  </a:lnTo>
                  <a:lnTo>
                    <a:pt x="85" y="404"/>
                  </a:lnTo>
                  <a:lnTo>
                    <a:pt x="69" y="389"/>
                  </a:lnTo>
                  <a:lnTo>
                    <a:pt x="52" y="373"/>
                  </a:lnTo>
                  <a:lnTo>
                    <a:pt x="40" y="354"/>
                  </a:lnTo>
                  <a:lnTo>
                    <a:pt x="29" y="336"/>
                  </a:lnTo>
                  <a:lnTo>
                    <a:pt x="18" y="316"/>
                  </a:lnTo>
                  <a:lnTo>
                    <a:pt x="11" y="294"/>
                  </a:lnTo>
                  <a:lnTo>
                    <a:pt x="5" y="273"/>
                  </a:lnTo>
                  <a:lnTo>
                    <a:pt x="1" y="251"/>
                  </a:lnTo>
                  <a:lnTo>
                    <a:pt x="0" y="2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1" name="Freeform 233"/>
            <p:cNvSpPr>
              <a:spLocks/>
            </p:cNvSpPr>
            <p:nvPr/>
          </p:nvSpPr>
          <p:spPr bwMode="auto">
            <a:xfrm>
              <a:off x="3302000" y="2298700"/>
              <a:ext cx="303213" cy="246063"/>
            </a:xfrm>
            <a:custGeom>
              <a:avLst/>
              <a:gdLst>
                <a:gd name="T0" fmla="*/ 0 w 191"/>
                <a:gd name="T1" fmla="*/ 390625752 h 155"/>
                <a:gd name="T2" fmla="*/ 95766090 w 191"/>
                <a:gd name="T3" fmla="*/ 0 h 155"/>
                <a:gd name="T4" fmla="*/ 385585312 w 191"/>
                <a:gd name="T5" fmla="*/ 0 h 155"/>
                <a:gd name="T6" fmla="*/ 481351476 w 191"/>
                <a:gd name="T7" fmla="*/ 390625752 h 155"/>
                <a:gd name="T8" fmla="*/ 0 w 191"/>
                <a:gd name="T9" fmla="*/ 390625752 h 155"/>
                <a:gd name="T10" fmla="*/ 0 60000 65536"/>
                <a:gd name="T11" fmla="*/ 0 60000 65536"/>
                <a:gd name="T12" fmla="*/ 0 60000 65536"/>
                <a:gd name="T13" fmla="*/ 0 60000 65536"/>
                <a:gd name="T14" fmla="*/ 0 60000 65536"/>
                <a:gd name="T15" fmla="*/ 0 w 191"/>
                <a:gd name="T16" fmla="*/ 0 h 155"/>
                <a:gd name="T17" fmla="*/ 191 w 191"/>
                <a:gd name="T18" fmla="*/ 155 h 155"/>
              </a:gdLst>
              <a:ahLst/>
              <a:cxnLst>
                <a:cxn ang="T10">
                  <a:pos x="T0" y="T1"/>
                </a:cxn>
                <a:cxn ang="T11">
                  <a:pos x="T2" y="T3"/>
                </a:cxn>
                <a:cxn ang="T12">
                  <a:pos x="T4" y="T5"/>
                </a:cxn>
                <a:cxn ang="T13">
                  <a:pos x="T6" y="T7"/>
                </a:cxn>
                <a:cxn ang="T14">
                  <a:pos x="T8" y="T9"/>
                </a:cxn>
              </a:cxnLst>
              <a:rect l="T15" t="T16" r="T17" b="T18"/>
              <a:pathLst>
                <a:path w="191" h="155">
                  <a:moveTo>
                    <a:pt x="0" y="155"/>
                  </a:moveTo>
                  <a:lnTo>
                    <a:pt x="38" y="0"/>
                  </a:lnTo>
                  <a:lnTo>
                    <a:pt x="153" y="0"/>
                  </a:lnTo>
                  <a:lnTo>
                    <a:pt x="191" y="155"/>
                  </a:lnTo>
                  <a:lnTo>
                    <a:pt x="0" y="1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2" name="Freeform 234"/>
            <p:cNvSpPr>
              <a:spLocks/>
            </p:cNvSpPr>
            <p:nvPr/>
          </p:nvSpPr>
          <p:spPr bwMode="auto">
            <a:xfrm>
              <a:off x="3302000" y="3324225"/>
              <a:ext cx="303213" cy="244475"/>
            </a:xfrm>
            <a:custGeom>
              <a:avLst/>
              <a:gdLst>
                <a:gd name="T0" fmla="*/ 481351476 w 191"/>
                <a:gd name="T1" fmla="*/ 0 h 154"/>
                <a:gd name="T2" fmla="*/ 385585312 w 191"/>
                <a:gd name="T3" fmla="*/ 388104008 h 154"/>
                <a:gd name="T4" fmla="*/ 95766090 w 191"/>
                <a:gd name="T5" fmla="*/ 388104008 h 154"/>
                <a:gd name="T6" fmla="*/ 0 w 191"/>
                <a:gd name="T7" fmla="*/ 0 h 154"/>
                <a:gd name="T8" fmla="*/ 481351476 w 191"/>
                <a:gd name="T9" fmla="*/ 0 h 154"/>
                <a:gd name="T10" fmla="*/ 0 60000 65536"/>
                <a:gd name="T11" fmla="*/ 0 60000 65536"/>
                <a:gd name="T12" fmla="*/ 0 60000 65536"/>
                <a:gd name="T13" fmla="*/ 0 60000 65536"/>
                <a:gd name="T14" fmla="*/ 0 60000 65536"/>
                <a:gd name="T15" fmla="*/ 0 w 191"/>
                <a:gd name="T16" fmla="*/ 0 h 154"/>
                <a:gd name="T17" fmla="*/ 191 w 191"/>
                <a:gd name="T18" fmla="*/ 154 h 154"/>
              </a:gdLst>
              <a:ahLst/>
              <a:cxnLst>
                <a:cxn ang="T10">
                  <a:pos x="T0" y="T1"/>
                </a:cxn>
                <a:cxn ang="T11">
                  <a:pos x="T2" y="T3"/>
                </a:cxn>
                <a:cxn ang="T12">
                  <a:pos x="T4" y="T5"/>
                </a:cxn>
                <a:cxn ang="T13">
                  <a:pos x="T6" y="T7"/>
                </a:cxn>
                <a:cxn ang="T14">
                  <a:pos x="T8" y="T9"/>
                </a:cxn>
              </a:cxnLst>
              <a:rect l="T15" t="T16" r="T17" b="T18"/>
              <a:pathLst>
                <a:path w="191" h="154">
                  <a:moveTo>
                    <a:pt x="191" y="0"/>
                  </a:moveTo>
                  <a:lnTo>
                    <a:pt x="153" y="154"/>
                  </a:lnTo>
                  <a:lnTo>
                    <a:pt x="38" y="154"/>
                  </a:lnTo>
                  <a:lnTo>
                    <a:pt x="0" y="0"/>
                  </a:lnTo>
                  <a:lnTo>
                    <a:pt x="191"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3" name="Freeform 235"/>
            <p:cNvSpPr>
              <a:spLocks/>
            </p:cNvSpPr>
            <p:nvPr/>
          </p:nvSpPr>
          <p:spPr bwMode="auto">
            <a:xfrm>
              <a:off x="3849688" y="2774950"/>
              <a:ext cx="231775" cy="317500"/>
            </a:xfrm>
            <a:custGeom>
              <a:avLst/>
              <a:gdLst>
                <a:gd name="T0" fmla="*/ 0 w 146"/>
                <a:gd name="T1" fmla="*/ 0 h 200"/>
                <a:gd name="T2" fmla="*/ 367942758 w 146"/>
                <a:gd name="T3" fmla="*/ 93246571 h 200"/>
                <a:gd name="T4" fmla="*/ 367942758 w 146"/>
                <a:gd name="T5" fmla="*/ 413305598 h 200"/>
                <a:gd name="T6" fmla="*/ 0 w 146"/>
                <a:gd name="T7" fmla="*/ 504031295 h 200"/>
                <a:gd name="T8" fmla="*/ 0 w 146"/>
                <a:gd name="T9" fmla="*/ 0 h 200"/>
                <a:gd name="T10" fmla="*/ 0 60000 65536"/>
                <a:gd name="T11" fmla="*/ 0 60000 65536"/>
                <a:gd name="T12" fmla="*/ 0 60000 65536"/>
                <a:gd name="T13" fmla="*/ 0 60000 65536"/>
                <a:gd name="T14" fmla="*/ 0 60000 65536"/>
                <a:gd name="T15" fmla="*/ 0 w 146"/>
                <a:gd name="T16" fmla="*/ 0 h 200"/>
                <a:gd name="T17" fmla="*/ 146 w 146"/>
                <a:gd name="T18" fmla="*/ 200 h 200"/>
              </a:gdLst>
              <a:ahLst/>
              <a:cxnLst>
                <a:cxn ang="T10">
                  <a:pos x="T0" y="T1"/>
                </a:cxn>
                <a:cxn ang="T11">
                  <a:pos x="T2" y="T3"/>
                </a:cxn>
                <a:cxn ang="T12">
                  <a:pos x="T4" y="T5"/>
                </a:cxn>
                <a:cxn ang="T13">
                  <a:pos x="T6" y="T7"/>
                </a:cxn>
                <a:cxn ang="T14">
                  <a:pos x="T8" y="T9"/>
                </a:cxn>
              </a:cxnLst>
              <a:rect l="T15" t="T16" r="T17" b="T18"/>
              <a:pathLst>
                <a:path w="146" h="200">
                  <a:moveTo>
                    <a:pt x="0" y="0"/>
                  </a:moveTo>
                  <a:lnTo>
                    <a:pt x="146" y="37"/>
                  </a:lnTo>
                  <a:lnTo>
                    <a:pt x="146" y="164"/>
                  </a:lnTo>
                  <a:lnTo>
                    <a:pt x="0" y="200"/>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4" name="Freeform 236"/>
            <p:cNvSpPr>
              <a:spLocks/>
            </p:cNvSpPr>
            <p:nvPr/>
          </p:nvSpPr>
          <p:spPr bwMode="auto">
            <a:xfrm>
              <a:off x="2825750" y="2774950"/>
              <a:ext cx="230188" cy="317500"/>
            </a:xfrm>
            <a:custGeom>
              <a:avLst/>
              <a:gdLst>
                <a:gd name="T0" fmla="*/ 365424189 w 145"/>
                <a:gd name="T1" fmla="*/ 504031295 h 200"/>
                <a:gd name="T2" fmla="*/ 0 w 145"/>
                <a:gd name="T3" fmla="*/ 413305598 h 200"/>
                <a:gd name="T4" fmla="*/ 0 w 145"/>
                <a:gd name="T5" fmla="*/ 93246571 h 200"/>
                <a:gd name="T6" fmla="*/ 365424189 w 145"/>
                <a:gd name="T7" fmla="*/ 0 h 200"/>
                <a:gd name="T8" fmla="*/ 365424189 w 145"/>
                <a:gd name="T9" fmla="*/ 504031295 h 200"/>
                <a:gd name="T10" fmla="*/ 0 60000 65536"/>
                <a:gd name="T11" fmla="*/ 0 60000 65536"/>
                <a:gd name="T12" fmla="*/ 0 60000 65536"/>
                <a:gd name="T13" fmla="*/ 0 60000 65536"/>
                <a:gd name="T14" fmla="*/ 0 60000 65536"/>
                <a:gd name="T15" fmla="*/ 0 w 145"/>
                <a:gd name="T16" fmla="*/ 0 h 200"/>
                <a:gd name="T17" fmla="*/ 145 w 145"/>
                <a:gd name="T18" fmla="*/ 200 h 200"/>
              </a:gdLst>
              <a:ahLst/>
              <a:cxnLst>
                <a:cxn ang="T10">
                  <a:pos x="T0" y="T1"/>
                </a:cxn>
                <a:cxn ang="T11">
                  <a:pos x="T2" y="T3"/>
                </a:cxn>
                <a:cxn ang="T12">
                  <a:pos x="T4" y="T5"/>
                </a:cxn>
                <a:cxn ang="T13">
                  <a:pos x="T6" y="T7"/>
                </a:cxn>
                <a:cxn ang="T14">
                  <a:pos x="T8" y="T9"/>
                </a:cxn>
              </a:cxnLst>
              <a:rect l="T15" t="T16" r="T17" b="T18"/>
              <a:pathLst>
                <a:path w="145" h="200">
                  <a:moveTo>
                    <a:pt x="145" y="200"/>
                  </a:moveTo>
                  <a:lnTo>
                    <a:pt x="0" y="164"/>
                  </a:lnTo>
                  <a:lnTo>
                    <a:pt x="0" y="37"/>
                  </a:lnTo>
                  <a:lnTo>
                    <a:pt x="145" y="0"/>
                  </a:lnTo>
                  <a:lnTo>
                    <a:pt x="145" y="20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5" name="Freeform 237"/>
            <p:cNvSpPr>
              <a:spLocks/>
            </p:cNvSpPr>
            <p:nvPr/>
          </p:nvSpPr>
          <p:spPr bwMode="auto">
            <a:xfrm>
              <a:off x="3619500" y="2428875"/>
              <a:ext cx="346075" cy="346075"/>
            </a:xfrm>
            <a:custGeom>
              <a:avLst/>
              <a:gdLst>
                <a:gd name="T0" fmla="*/ 0 w 218"/>
                <a:gd name="T1" fmla="*/ 206652804 h 218"/>
                <a:gd name="T2" fmla="*/ 340221891 w 218"/>
                <a:gd name="T3" fmla="*/ 0 h 218"/>
                <a:gd name="T4" fmla="*/ 549394107 w 218"/>
                <a:gd name="T5" fmla="*/ 214214114 h 218"/>
                <a:gd name="T6" fmla="*/ 347781564 w 218"/>
                <a:gd name="T7" fmla="*/ 549394107 h 218"/>
                <a:gd name="T8" fmla="*/ 0 w 218"/>
                <a:gd name="T9" fmla="*/ 20665280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0" y="82"/>
                  </a:moveTo>
                  <a:lnTo>
                    <a:pt x="135" y="0"/>
                  </a:lnTo>
                  <a:lnTo>
                    <a:pt x="218" y="85"/>
                  </a:lnTo>
                  <a:lnTo>
                    <a:pt x="138" y="218"/>
                  </a:lnTo>
                  <a:lnTo>
                    <a:pt x="0" y="82"/>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6" name="Freeform 238"/>
            <p:cNvSpPr>
              <a:spLocks/>
            </p:cNvSpPr>
            <p:nvPr/>
          </p:nvSpPr>
          <p:spPr bwMode="auto">
            <a:xfrm>
              <a:off x="3619500" y="3106738"/>
              <a:ext cx="346075" cy="346075"/>
            </a:xfrm>
            <a:custGeom>
              <a:avLst/>
              <a:gdLst>
                <a:gd name="T0" fmla="*/ 347781564 w 218"/>
                <a:gd name="T1" fmla="*/ 0 h 218"/>
                <a:gd name="T2" fmla="*/ 549394107 w 218"/>
                <a:gd name="T3" fmla="*/ 345262203 h 218"/>
                <a:gd name="T4" fmla="*/ 340221891 w 218"/>
                <a:gd name="T5" fmla="*/ 549394107 h 218"/>
                <a:gd name="T6" fmla="*/ 0 w 218"/>
                <a:gd name="T7" fmla="*/ 347781564 h 218"/>
                <a:gd name="T8" fmla="*/ 347781564 w 218"/>
                <a:gd name="T9" fmla="*/ 0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138" y="0"/>
                  </a:moveTo>
                  <a:lnTo>
                    <a:pt x="218" y="137"/>
                  </a:lnTo>
                  <a:lnTo>
                    <a:pt x="135" y="218"/>
                  </a:lnTo>
                  <a:lnTo>
                    <a:pt x="0" y="138"/>
                  </a:lnTo>
                  <a:lnTo>
                    <a:pt x="138"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7" name="Freeform 239"/>
            <p:cNvSpPr>
              <a:spLocks/>
            </p:cNvSpPr>
            <p:nvPr/>
          </p:nvSpPr>
          <p:spPr bwMode="auto">
            <a:xfrm>
              <a:off x="2927350" y="2428875"/>
              <a:ext cx="346075" cy="346075"/>
            </a:xfrm>
            <a:custGeom>
              <a:avLst/>
              <a:gdLst>
                <a:gd name="T0" fmla="*/ 201612493 w 218"/>
                <a:gd name="T1" fmla="*/ 549394107 h 218"/>
                <a:gd name="T2" fmla="*/ 0 w 218"/>
                <a:gd name="T3" fmla="*/ 211693165 h 218"/>
                <a:gd name="T4" fmla="*/ 209173803 w 218"/>
                <a:gd name="T5" fmla="*/ 0 h 218"/>
                <a:gd name="T6" fmla="*/ 549394107 w 218"/>
                <a:gd name="T7" fmla="*/ 206652804 h 218"/>
                <a:gd name="T8" fmla="*/ 201612493 w 218"/>
                <a:gd name="T9" fmla="*/ 549394107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80" y="218"/>
                  </a:moveTo>
                  <a:lnTo>
                    <a:pt x="0" y="84"/>
                  </a:lnTo>
                  <a:lnTo>
                    <a:pt x="83" y="0"/>
                  </a:lnTo>
                  <a:lnTo>
                    <a:pt x="218" y="82"/>
                  </a:lnTo>
                  <a:lnTo>
                    <a:pt x="80" y="21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8" name="Freeform 240"/>
            <p:cNvSpPr>
              <a:spLocks/>
            </p:cNvSpPr>
            <p:nvPr/>
          </p:nvSpPr>
          <p:spPr bwMode="auto">
            <a:xfrm>
              <a:off x="2927350" y="3092450"/>
              <a:ext cx="346075" cy="346075"/>
            </a:xfrm>
            <a:custGeom>
              <a:avLst/>
              <a:gdLst>
                <a:gd name="T0" fmla="*/ 549394107 w 218"/>
                <a:gd name="T1" fmla="*/ 347781564 h 218"/>
                <a:gd name="T2" fmla="*/ 204133442 w 218"/>
                <a:gd name="T3" fmla="*/ 549394107 h 218"/>
                <a:gd name="T4" fmla="*/ 0 w 218"/>
                <a:gd name="T5" fmla="*/ 345262203 h 218"/>
                <a:gd name="T6" fmla="*/ 204133442 w 218"/>
                <a:gd name="T7" fmla="*/ 0 h 218"/>
                <a:gd name="T8" fmla="*/ 549394107 w 218"/>
                <a:gd name="T9" fmla="*/ 34778156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218" y="138"/>
                  </a:moveTo>
                  <a:lnTo>
                    <a:pt x="81" y="218"/>
                  </a:lnTo>
                  <a:lnTo>
                    <a:pt x="0" y="137"/>
                  </a:lnTo>
                  <a:lnTo>
                    <a:pt x="81" y="0"/>
                  </a:lnTo>
                  <a:lnTo>
                    <a:pt x="218" y="13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grpSp>
      <p:sp>
        <p:nvSpPr>
          <p:cNvPr id="119" name="Rounded Rectangle 118"/>
          <p:cNvSpPr/>
          <p:nvPr/>
        </p:nvSpPr>
        <p:spPr>
          <a:xfrm>
            <a:off x="3173226" y="2170441"/>
            <a:ext cx="1314209" cy="3809342"/>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cxnSp>
        <p:nvCxnSpPr>
          <p:cNvPr id="120" name="Straight Arrow Connector 119"/>
          <p:cNvCxnSpPr/>
          <p:nvPr/>
        </p:nvCxnSpPr>
        <p:spPr bwMode="auto">
          <a:xfrm>
            <a:off x="4313172" y="4989294"/>
            <a:ext cx="889739"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121" name="Straight Arrow Connector 120"/>
          <p:cNvCxnSpPr/>
          <p:nvPr/>
        </p:nvCxnSpPr>
        <p:spPr bwMode="auto">
          <a:xfrm>
            <a:off x="1527944" y="4792981"/>
            <a:ext cx="1504693" cy="9767"/>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122" name="Straight Arrow Connector 121"/>
          <p:cNvCxnSpPr/>
          <p:nvPr/>
        </p:nvCxnSpPr>
        <p:spPr bwMode="auto">
          <a:xfrm>
            <a:off x="1527944" y="5403302"/>
            <a:ext cx="1449985"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123" name="TextBox 122"/>
          <p:cNvSpPr txBox="1"/>
          <p:nvPr/>
        </p:nvSpPr>
        <p:spPr>
          <a:xfrm>
            <a:off x="1612585" y="4550971"/>
            <a:ext cx="787726" cy="210911"/>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Arial" charset="0"/>
              </a:rPr>
              <a:t>API</a:t>
            </a:r>
          </a:p>
        </p:txBody>
      </p:sp>
      <p:pic>
        <p:nvPicPr>
          <p:cNvPr id="124" name="Picture 2" descr="C:\Users\hugh carroll\Downloads\Databas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48977" y="2638286"/>
            <a:ext cx="341407" cy="504084"/>
          </a:xfrm>
          <a:prstGeom prst="rect">
            <a:avLst/>
          </a:prstGeom>
          <a:noFill/>
        </p:spPr>
      </p:pic>
      <p:sp>
        <p:nvSpPr>
          <p:cNvPr id="125" name="Rounded Rectangle 124"/>
          <p:cNvSpPr/>
          <p:nvPr/>
        </p:nvSpPr>
        <p:spPr>
          <a:xfrm>
            <a:off x="3243212" y="2265113"/>
            <a:ext cx="1156529" cy="2022266"/>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26" name="TextBox 125"/>
          <p:cNvSpPr txBox="1"/>
          <p:nvPr/>
        </p:nvSpPr>
        <p:spPr>
          <a:xfrm>
            <a:off x="3276756" y="2305615"/>
            <a:ext cx="844117" cy="25309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charset="0"/>
              </a:rPr>
              <a:t>API Manager</a:t>
            </a:r>
          </a:p>
        </p:txBody>
      </p:sp>
      <p:grpSp>
        <p:nvGrpSpPr>
          <p:cNvPr id="127" name="Group 126"/>
          <p:cNvGrpSpPr/>
          <p:nvPr/>
        </p:nvGrpSpPr>
        <p:grpSpPr>
          <a:xfrm>
            <a:off x="5616749" y="4387706"/>
            <a:ext cx="502946" cy="1660658"/>
            <a:chOff x="7287669" y="3783900"/>
            <a:chExt cx="600917" cy="1817512"/>
          </a:xfrm>
        </p:grpSpPr>
        <p:grpSp>
          <p:nvGrpSpPr>
            <p:cNvPr id="128" name="Group 208"/>
            <p:cNvGrpSpPr>
              <a:grpSpLocks/>
            </p:cNvGrpSpPr>
            <p:nvPr/>
          </p:nvGrpSpPr>
          <p:grpSpPr bwMode="auto">
            <a:xfrm>
              <a:off x="7381715" y="3783900"/>
              <a:ext cx="365760" cy="548640"/>
              <a:chOff x="2923299" y="2130425"/>
              <a:chExt cx="550863" cy="1060446"/>
            </a:xfrm>
          </p:grpSpPr>
          <p:sp>
            <p:nvSpPr>
              <p:cNvPr id="160" name="Freeform 67"/>
              <p:cNvSpPr>
                <a:spLocks/>
              </p:cNvSpPr>
              <p:nvPr/>
            </p:nvSpPr>
            <p:spPr bwMode="auto">
              <a:xfrm>
                <a:off x="2923299" y="2130425"/>
                <a:ext cx="550863" cy="1060446"/>
              </a:xfrm>
              <a:custGeom>
                <a:avLst/>
                <a:gdLst>
                  <a:gd name="T0" fmla="*/ 0 w 195"/>
                  <a:gd name="T1" fmla="*/ 2147483647 h 374"/>
                  <a:gd name="T2" fmla="*/ 2147483647 w 195"/>
                  <a:gd name="T3" fmla="*/ 0 h 374"/>
                  <a:gd name="T4" fmla="*/ 2147483647 w 195"/>
                  <a:gd name="T5" fmla="*/ 0 h 374"/>
                  <a:gd name="T6" fmla="*/ 2147483647 w 195"/>
                  <a:gd name="T7" fmla="*/ 0 h 374"/>
                  <a:gd name="T8" fmla="*/ 2147483647 w 195"/>
                  <a:gd name="T9" fmla="*/ 0 h 374"/>
                  <a:gd name="T10" fmla="*/ 2147483647 w 195"/>
                  <a:gd name="T11" fmla="*/ 0 h 374"/>
                  <a:gd name="T12" fmla="*/ 2147483647 w 195"/>
                  <a:gd name="T13" fmla="*/ 2147483647 h 374"/>
                  <a:gd name="T14" fmla="*/ 2147483647 w 195"/>
                  <a:gd name="T15" fmla="*/ 2147483647 h 374"/>
                  <a:gd name="T16" fmla="*/ 2147483647 w 195"/>
                  <a:gd name="T17" fmla="*/ 2147483647 h 374"/>
                  <a:gd name="T18" fmla="*/ 2147483647 w 195"/>
                  <a:gd name="T19" fmla="*/ 2147483647 h 374"/>
                  <a:gd name="T20" fmla="*/ 2147483647 w 195"/>
                  <a:gd name="T21" fmla="*/ 2147483647 h 374"/>
                  <a:gd name="T22" fmla="*/ 2147483647 w 195"/>
                  <a:gd name="T23" fmla="*/ 2147483647 h 374"/>
                  <a:gd name="T24" fmla="*/ 2147483647 w 195"/>
                  <a:gd name="T25" fmla="*/ 2147483647 h 374"/>
                  <a:gd name="T26" fmla="*/ 2147483647 w 195"/>
                  <a:gd name="T27" fmla="*/ 2147483647 h 374"/>
                  <a:gd name="T28" fmla="*/ 2147483647 w 195"/>
                  <a:gd name="T29" fmla="*/ 2147483647 h 374"/>
                  <a:gd name="T30" fmla="*/ 2147483647 w 195"/>
                  <a:gd name="T31" fmla="*/ 2147483647 h 374"/>
                  <a:gd name="T32" fmla="*/ 0 w 195"/>
                  <a:gd name="T33" fmla="*/ 2147483647 h 374"/>
                  <a:gd name="T34" fmla="*/ 0 w 195"/>
                  <a:gd name="T35" fmla="*/ 2147483647 h 374"/>
                  <a:gd name="T36" fmla="*/ 0 w 195"/>
                  <a:gd name="T37" fmla="*/ 2147483647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374"/>
                  <a:gd name="T59" fmla="*/ 195 w 195"/>
                  <a:gd name="T60" fmla="*/ 374 h 3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374">
                    <a:moveTo>
                      <a:pt x="0" y="21"/>
                    </a:moveTo>
                    <a:cubicBezTo>
                      <a:pt x="0" y="10"/>
                      <a:pt x="10" y="0"/>
                      <a:pt x="21" y="0"/>
                    </a:cubicBezTo>
                    <a:cubicBezTo>
                      <a:pt x="21" y="0"/>
                      <a:pt x="21" y="0"/>
                      <a:pt x="21" y="0"/>
                    </a:cubicBezTo>
                    <a:cubicBezTo>
                      <a:pt x="21" y="0"/>
                      <a:pt x="21" y="0"/>
                      <a:pt x="21" y="0"/>
                    </a:cubicBezTo>
                    <a:cubicBezTo>
                      <a:pt x="175" y="0"/>
                      <a:pt x="175" y="0"/>
                      <a:pt x="175" y="0"/>
                    </a:cubicBezTo>
                    <a:cubicBezTo>
                      <a:pt x="175" y="0"/>
                      <a:pt x="175" y="0"/>
                      <a:pt x="175" y="0"/>
                    </a:cubicBezTo>
                    <a:cubicBezTo>
                      <a:pt x="186" y="0"/>
                      <a:pt x="195" y="10"/>
                      <a:pt x="195" y="21"/>
                    </a:cubicBezTo>
                    <a:cubicBezTo>
                      <a:pt x="195" y="21"/>
                      <a:pt x="195" y="21"/>
                      <a:pt x="195" y="21"/>
                    </a:cubicBezTo>
                    <a:cubicBezTo>
                      <a:pt x="195" y="21"/>
                      <a:pt x="195" y="21"/>
                      <a:pt x="195" y="21"/>
                    </a:cubicBezTo>
                    <a:cubicBezTo>
                      <a:pt x="195" y="353"/>
                      <a:pt x="195" y="353"/>
                      <a:pt x="195" y="353"/>
                    </a:cubicBezTo>
                    <a:cubicBezTo>
                      <a:pt x="195" y="353"/>
                      <a:pt x="195" y="353"/>
                      <a:pt x="195" y="353"/>
                    </a:cubicBezTo>
                    <a:cubicBezTo>
                      <a:pt x="195" y="364"/>
                      <a:pt x="186" y="374"/>
                      <a:pt x="175" y="374"/>
                    </a:cubicBezTo>
                    <a:cubicBezTo>
                      <a:pt x="175" y="374"/>
                      <a:pt x="175" y="374"/>
                      <a:pt x="175" y="374"/>
                    </a:cubicBezTo>
                    <a:cubicBezTo>
                      <a:pt x="175" y="374"/>
                      <a:pt x="175" y="374"/>
                      <a:pt x="175" y="374"/>
                    </a:cubicBezTo>
                    <a:cubicBezTo>
                      <a:pt x="21" y="374"/>
                      <a:pt x="21" y="374"/>
                      <a:pt x="21" y="374"/>
                    </a:cubicBezTo>
                    <a:cubicBezTo>
                      <a:pt x="21" y="374"/>
                      <a:pt x="21" y="374"/>
                      <a:pt x="21" y="374"/>
                    </a:cubicBezTo>
                    <a:cubicBezTo>
                      <a:pt x="10" y="374"/>
                      <a:pt x="0" y="364"/>
                      <a:pt x="0" y="353"/>
                    </a:cubicBezTo>
                    <a:cubicBezTo>
                      <a:pt x="0" y="353"/>
                      <a:pt x="0" y="353"/>
                      <a:pt x="0" y="353"/>
                    </a:cubicBezTo>
                    <a:lnTo>
                      <a:pt x="0" y="2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1" name="Freeform 68"/>
              <p:cNvSpPr>
                <a:spLocks/>
              </p:cNvSpPr>
              <p:nvPr/>
            </p:nvSpPr>
            <p:spPr bwMode="auto">
              <a:xfrm>
                <a:off x="2978861" y="2206625"/>
                <a:ext cx="439738" cy="68263"/>
              </a:xfrm>
              <a:custGeom>
                <a:avLst/>
                <a:gdLst>
                  <a:gd name="T0" fmla="*/ 0 w 155"/>
                  <a:gd name="T1" fmla="*/ 2147483647 h 24"/>
                  <a:gd name="T2" fmla="*/ 2147483647 w 155"/>
                  <a:gd name="T3" fmla="*/ 0 h 24"/>
                  <a:gd name="T4" fmla="*/ 2147483647 w 155"/>
                  <a:gd name="T5" fmla="*/ 0 h 24"/>
                  <a:gd name="T6" fmla="*/ 2147483647 w 155"/>
                  <a:gd name="T7" fmla="*/ 0 h 24"/>
                  <a:gd name="T8" fmla="*/ 2147483647 w 155"/>
                  <a:gd name="T9" fmla="*/ 0 h 24"/>
                  <a:gd name="T10" fmla="*/ 2147483647 w 155"/>
                  <a:gd name="T11" fmla="*/ 0 h 24"/>
                  <a:gd name="T12" fmla="*/ 2147483647 w 155"/>
                  <a:gd name="T13" fmla="*/ 2147483647 h 24"/>
                  <a:gd name="T14" fmla="*/ 2147483647 w 155"/>
                  <a:gd name="T15" fmla="*/ 2147483647 h 24"/>
                  <a:gd name="T16" fmla="*/ 2147483647 w 155"/>
                  <a:gd name="T17" fmla="*/ 2147483647 h 24"/>
                  <a:gd name="T18" fmla="*/ 2147483647 w 155"/>
                  <a:gd name="T19" fmla="*/ 2147483647 h 24"/>
                  <a:gd name="T20" fmla="*/ 2147483647 w 155"/>
                  <a:gd name="T21" fmla="*/ 2147483647 h 24"/>
                  <a:gd name="T22" fmla="*/ 2147483647 w 155"/>
                  <a:gd name="T23" fmla="*/ 2147483647 h 24"/>
                  <a:gd name="T24" fmla="*/ 2147483647 w 155"/>
                  <a:gd name="T25" fmla="*/ 2147483647 h 24"/>
                  <a:gd name="T26" fmla="*/ 2147483647 w 155"/>
                  <a:gd name="T27" fmla="*/ 2147483647 h 24"/>
                  <a:gd name="T28" fmla="*/ 2147483647 w 155"/>
                  <a:gd name="T29" fmla="*/ 2147483647 h 24"/>
                  <a:gd name="T30" fmla="*/ 2147483647 w 155"/>
                  <a:gd name="T31" fmla="*/ 2147483647 h 24"/>
                  <a:gd name="T32" fmla="*/ 0 w 155"/>
                  <a:gd name="T33" fmla="*/ 2147483647 h 24"/>
                  <a:gd name="T34" fmla="*/ 0 w 155"/>
                  <a:gd name="T35" fmla="*/ 2147483647 h 24"/>
                  <a:gd name="T36" fmla="*/ 0 w 155"/>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4"/>
                  <a:gd name="T59" fmla="*/ 155 w 155"/>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4">
                    <a:moveTo>
                      <a:pt x="0" y="9"/>
                    </a:moveTo>
                    <a:cubicBezTo>
                      <a:pt x="0" y="4"/>
                      <a:pt x="4" y="0"/>
                      <a:pt x="9" y="0"/>
                    </a:cubicBezTo>
                    <a:cubicBezTo>
                      <a:pt x="9" y="0"/>
                      <a:pt x="9" y="0"/>
                      <a:pt x="9" y="0"/>
                    </a:cubicBezTo>
                    <a:cubicBezTo>
                      <a:pt x="9" y="0"/>
                      <a:pt x="9" y="0"/>
                      <a:pt x="9" y="0"/>
                    </a:cubicBezTo>
                    <a:cubicBezTo>
                      <a:pt x="147" y="0"/>
                      <a:pt x="147" y="0"/>
                      <a:pt x="147" y="0"/>
                    </a:cubicBezTo>
                    <a:cubicBezTo>
                      <a:pt x="147" y="0"/>
                      <a:pt x="147" y="0"/>
                      <a:pt x="147" y="0"/>
                    </a:cubicBezTo>
                    <a:cubicBezTo>
                      <a:pt x="151" y="0"/>
                      <a:pt x="155" y="4"/>
                      <a:pt x="155" y="9"/>
                    </a:cubicBezTo>
                    <a:cubicBezTo>
                      <a:pt x="155" y="9"/>
                      <a:pt x="155" y="9"/>
                      <a:pt x="155" y="9"/>
                    </a:cubicBezTo>
                    <a:cubicBezTo>
                      <a:pt x="155" y="9"/>
                      <a:pt x="155" y="9"/>
                      <a:pt x="155" y="9"/>
                    </a:cubicBezTo>
                    <a:cubicBezTo>
                      <a:pt x="155" y="15"/>
                      <a:pt x="155" y="15"/>
                      <a:pt x="155" y="15"/>
                    </a:cubicBezTo>
                    <a:cubicBezTo>
                      <a:pt x="155" y="15"/>
                      <a:pt x="155" y="15"/>
                      <a:pt x="155" y="15"/>
                    </a:cubicBezTo>
                    <a:cubicBezTo>
                      <a:pt x="155" y="20"/>
                      <a:pt x="151" y="24"/>
                      <a:pt x="147" y="24"/>
                    </a:cubicBezTo>
                    <a:cubicBezTo>
                      <a:pt x="147" y="24"/>
                      <a:pt x="147" y="24"/>
                      <a:pt x="147" y="24"/>
                    </a:cubicBezTo>
                    <a:cubicBezTo>
                      <a:pt x="147" y="24"/>
                      <a:pt x="147" y="24"/>
                      <a:pt x="147" y="24"/>
                    </a:cubicBezTo>
                    <a:cubicBezTo>
                      <a:pt x="9" y="24"/>
                      <a:pt x="9" y="24"/>
                      <a:pt x="9" y="24"/>
                    </a:cubicBezTo>
                    <a:cubicBezTo>
                      <a:pt x="9" y="24"/>
                      <a:pt x="9" y="24"/>
                      <a:pt x="9" y="24"/>
                    </a:cubicBezTo>
                    <a:cubicBezTo>
                      <a:pt x="4" y="24"/>
                      <a:pt x="0" y="20"/>
                      <a:pt x="0" y="15"/>
                    </a:cubicBezTo>
                    <a:cubicBezTo>
                      <a:pt x="0" y="15"/>
                      <a:pt x="0" y="15"/>
                      <a:pt x="0" y="15"/>
                    </a:cubicBez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2" name="Freeform 69"/>
              <p:cNvSpPr>
                <a:spLocks/>
              </p:cNvSpPr>
              <p:nvPr/>
            </p:nvSpPr>
            <p:spPr bwMode="auto">
              <a:xfrm>
                <a:off x="2978861" y="2332036"/>
                <a:ext cx="439738" cy="57150"/>
              </a:xfrm>
              <a:custGeom>
                <a:avLst/>
                <a:gdLst>
                  <a:gd name="T0" fmla="*/ 0 w 155"/>
                  <a:gd name="T1" fmla="*/ 2147483647 h 20"/>
                  <a:gd name="T2" fmla="*/ 2147483647 w 155"/>
                  <a:gd name="T3" fmla="*/ 0 h 20"/>
                  <a:gd name="T4" fmla="*/ 2147483647 w 155"/>
                  <a:gd name="T5" fmla="*/ 0 h 20"/>
                  <a:gd name="T6" fmla="*/ 2147483647 w 155"/>
                  <a:gd name="T7" fmla="*/ 0 h 20"/>
                  <a:gd name="T8" fmla="*/ 2147483647 w 155"/>
                  <a:gd name="T9" fmla="*/ 0 h 20"/>
                  <a:gd name="T10" fmla="*/ 2147483647 w 155"/>
                  <a:gd name="T11" fmla="*/ 0 h 20"/>
                  <a:gd name="T12" fmla="*/ 2147483647 w 155"/>
                  <a:gd name="T13" fmla="*/ 2147483647 h 20"/>
                  <a:gd name="T14" fmla="*/ 2147483647 w 155"/>
                  <a:gd name="T15" fmla="*/ 2147483647 h 20"/>
                  <a:gd name="T16" fmla="*/ 2147483647 w 155"/>
                  <a:gd name="T17" fmla="*/ 2147483647 h 20"/>
                  <a:gd name="T18" fmla="*/ 2147483647 w 155"/>
                  <a:gd name="T19" fmla="*/ 2147483647 h 20"/>
                  <a:gd name="T20" fmla="*/ 2147483647 w 155"/>
                  <a:gd name="T21" fmla="*/ 2147483647 h 20"/>
                  <a:gd name="T22" fmla="*/ 2147483647 w 155"/>
                  <a:gd name="T23" fmla="*/ 2147483647 h 20"/>
                  <a:gd name="T24" fmla="*/ 2147483647 w 155"/>
                  <a:gd name="T25" fmla="*/ 2147483647 h 20"/>
                  <a:gd name="T26" fmla="*/ 2147483647 w 155"/>
                  <a:gd name="T27" fmla="*/ 2147483647 h 20"/>
                  <a:gd name="T28" fmla="*/ 2147483647 w 155"/>
                  <a:gd name="T29" fmla="*/ 2147483647 h 20"/>
                  <a:gd name="T30" fmla="*/ 2147483647 w 155"/>
                  <a:gd name="T31" fmla="*/ 2147483647 h 20"/>
                  <a:gd name="T32" fmla="*/ 0 w 155"/>
                  <a:gd name="T33" fmla="*/ 2147483647 h 20"/>
                  <a:gd name="T34" fmla="*/ 0 w 155"/>
                  <a:gd name="T35" fmla="*/ 2147483647 h 20"/>
                  <a:gd name="T36" fmla="*/ 0 w 155"/>
                  <a:gd name="T37" fmla="*/ 2147483647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0"/>
                  <a:gd name="T59" fmla="*/ 155 w 155"/>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0">
                    <a:moveTo>
                      <a:pt x="0" y="7"/>
                    </a:moveTo>
                    <a:cubicBezTo>
                      <a:pt x="0" y="3"/>
                      <a:pt x="4" y="0"/>
                      <a:pt x="8" y="0"/>
                    </a:cubicBezTo>
                    <a:cubicBezTo>
                      <a:pt x="8" y="0"/>
                      <a:pt x="8" y="0"/>
                      <a:pt x="8" y="0"/>
                    </a:cubicBezTo>
                    <a:cubicBezTo>
                      <a:pt x="8" y="0"/>
                      <a:pt x="8" y="0"/>
                      <a:pt x="8" y="0"/>
                    </a:cubicBezTo>
                    <a:cubicBezTo>
                      <a:pt x="148" y="0"/>
                      <a:pt x="148" y="0"/>
                      <a:pt x="148" y="0"/>
                    </a:cubicBezTo>
                    <a:cubicBezTo>
                      <a:pt x="148" y="0"/>
                      <a:pt x="148" y="0"/>
                      <a:pt x="148" y="0"/>
                    </a:cubicBezTo>
                    <a:cubicBezTo>
                      <a:pt x="152" y="0"/>
                      <a:pt x="155" y="3"/>
                      <a:pt x="155" y="7"/>
                    </a:cubicBezTo>
                    <a:cubicBezTo>
                      <a:pt x="155" y="7"/>
                      <a:pt x="155" y="7"/>
                      <a:pt x="155" y="7"/>
                    </a:cubicBezTo>
                    <a:cubicBezTo>
                      <a:pt x="155" y="7"/>
                      <a:pt x="155" y="7"/>
                      <a:pt x="155" y="7"/>
                    </a:cubicBezTo>
                    <a:cubicBezTo>
                      <a:pt x="155" y="13"/>
                      <a:pt x="155" y="13"/>
                      <a:pt x="155" y="13"/>
                    </a:cubicBezTo>
                    <a:cubicBezTo>
                      <a:pt x="155" y="13"/>
                      <a:pt x="155" y="13"/>
                      <a:pt x="155" y="13"/>
                    </a:cubicBezTo>
                    <a:cubicBezTo>
                      <a:pt x="155" y="17"/>
                      <a:pt x="152" y="20"/>
                      <a:pt x="148" y="20"/>
                    </a:cubicBezTo>
                    <a:cubicBezTo>
                      <a:pt x="148" y="20"/>
                      <a:pt x="148" y="20"/>
                      <a:pt x="148" y="20"/>
                    </a:cubicBezTo>
                    <a:cubicBezTo>
                      <a:pt x="148" y="20"/>
                      <a:pt x="148" y="20"/>
                      <a:pt x="148" y="20"/>
                    </a:cubicBezTo>
                    <a:cubicBezTo>
                      <a:pt x="8" y="20"/>
                      <a:pt x="8" y="20"/>
                      <a:pt x="8" y="20"/>
                    </a:cubicBezTo>
                    <a:cubicBezTo>
                      <a:pt x="8" y="20"/>
                      <a:pt x="8" y="20"/>
                      <a:pt x="8" y="20"/>
                    </a:cubicBezTo>
                    <a:cubicBezTo>
                      <a:pt x="4" y="20"/>
                      <a:pt x="0" y="17"/>
                      <a:pt x="0" y="13"/>
                    </a:cubicBezTo>
                    <a:cubicBezTo>
                      <a:pt x="0" y="13"/>
                      <a:pt x="0" y="13"/>
                      <a:pt x="0" y="13"/>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3" name="Freeform 70"/>
              <p:cNvSpPr>
                <a:spLocks/>
              </p:cNvSpPr>
              <p:nvPr/>
            </p:nvSpPr>
            <p:spPr bwMode="auto">
              <a:xfrm>
                <a:off x="2923299" y="2952747"/>
                <a:ext cx="550863" cy="15875"/>
              </a:xfrm>
              <a:custGeom>
                <a:avLst/>
                <a:gdLst>
                  <a:gd name="T0" fmla="*/ 0 w 347"/>
                  <a:gd name="T1" fmla="*/ 0 h 10"/>
                  <a:gd name="T2" fmla="*/ 0 w 347"/>
                  <a:gd name="T3" fmla="*/ 2147483647 h 10"/>
                  <a:gd name="T4" fmla="*/ 2147483647 w 347"/>
                  <a:gd name="T5" fmla="*/ 2147483647 h 10"/>
                  <a:gd name="T6" fmla="*/ 2147483647 w 347"/>
                  <a:gd name="T7" fmla="*/ 0 h 10"/>
                  <a:gd name="T8" fmla="*/ 0 w 347"/>
                  <a:gd name="T9" fmla="*/ 0 h 10"/>
                  <a:gd name="T10" fmla="*/ 0 w 347"/>
                  <a:gd name="T11" fmla="*/ 0 h 10"/>
                  <a:gd name="T12" fmla="*/ 0 60000 65536"/>
                  <a:gd name="T13" fmla="*/ 0 60000 65536"/>
                  <a:gd name="T14" fmla="*/ 0 60000 65536"/>
                  <a:gd name="T15" fmla="*/ 0 60000 65536"/>
                  <a:gd name="T16" fmla="*/ 0 60000 65536"/>
                  <a:gd name="T17" fmla="*/ 0 60000 65536"/>
                  <a:gd name="T18" fmla="*/ 0 w 347"/>
                  <a:gd name="T19" fmla="*/ 0 h 10"/>
                  <a:gd name="T20" fmla="*/ 347 w 34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47" h="10">
                    <a:moveTo>
                      <a:pt x="0" y="0"/>
                    </a:moveTo>
                    <a:lnTo>
                      <a:pt x="0" y="10"/>
                    </a:lnTo>
                    <a:lnTo>
                      <a:pt x="347" y="10"/>
                    </a:lnTo>
                    <a:lnTo>
                      <a:pt x="347"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 name="Freeform 71"/>
              <p:cNvSpPr>
                <a:spLocks/>
              </p:cNvSpPr>
              <p:nvPr/>
            </p:nvSpPr>
            <p:spPr bwMode="auto">
              <a:xfrm>
                <a:off x="3151899" y="3028947"/>
                <a:ext cx="104775" cy="104775"/>
              </a:xfrm>
              <a:custGeom>
                <a:avLst/>
                <a:gdLst>
                  <a:gd name="T0" fmla="*/ 0 w 37"/>
                  <a:gd name="T1" fmla="*/ 2147483647 h 37"/>
                  <a:gd name="T2" fmla="*/ 2147483647 w 37"/>
                  <a:gd name="T3" fmla="*/ 0 h 37"/>
                  <a:gd name="T4" fmla="*/ 2147483647 w 37"/>
                  <a:gd name="T5" fmla="*/ 0 h 37"/>
                  <a:gd name="T6" fmla="*/ 2147483647 w 37"/>
                  <a:gd name="T7" fmla="*/ 0 h 37"/>
                  <a:gd name="T8" fmla="*/ 2147483647 w 37"/>
                  <a:gd name="T9" fmla="*/ 2147483647 h 37"/>
                  <a:gd name="T10" fmla="*/ 2147483647 w 37"/>
                  <a:gd name="T11" fmla="*/ 2147483647 h 37"/>
                  <a:gd name="T12" fmla="*/ 2147483647 w 37"/>
                  <a:gd name="T13" fmla="*/ 2147483647 h 37"/>
                  <a:gd name="T14" fmla="*/ 2147483647 w 37"/>
                  <a:gd name="T15" fmla="*/ 2147483647 h 37"/>
                  <a:gd name="T16" fmla="*/ 2147483647 w 37"/>
                  <a:gd name="T17" fmla="*/ 2147483647 h 37"/>
                  <a:gd name="T18" fmla="*/ 2147483647 w 37"/>
                  <a:gd name="T19" fmla="*/ 2147483647 h 37"/>
                  <a:gd name="T20" fmla="*/ 0 w 37"/>
                  <a:gd name="T21" fmla="*/ 2147483647 h 37"/>
                  <a:gd name="T22" fmla="*/ 0 w 37"/>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37"/>
                  <a:gd name="T38" fmla="*/ 37 w 37"/>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37">
                    <a:moveTo>
                      <a:pt x="0" y="18"/>
                    </a:moveTo>
                    <a:cubicBezTo>
                      <a:pt x="0" y="8"/>
                      <a:pt x="8" y="0"/>
                      <a:pt x="18" y="0"/>
                    </a:cubicBezTo>
                    <a:cubicBezTo>
                      <a:pt x="18" y="0"/>
                      <a:pt x="18" y="0"/>
                      <a:pt x="18" y="0"/>
                    </a:cubicBezTo>
                    <a:cubicBezTo>
                      <a:pt x="18" y="0"/>
                      <a:pt x="18" y="0"/>
                      <a:pt x="18" y="0"/>
                    </a:cubicBezTo>
                    <a:cubicBezTo>
                      <a:pt x="29" y="0"/>
                      <a:pt x="37" y="8"/>
                      <a:pt x="37" y="18"/>
                    </a:cubicBezTo>
                    <a:cubicBezTo>
                      <a:pt x="37" y="18"/>
                      <a:pt x="37" y="18"/>
                      <a:pt x="37" y="18"/>
                    </a:cubicBezTo>
                    <a:cubicBezTo>
                      <a:pt x="37" y="18"/>
                      <a:pt x="37" y="18"/>
                      <a:pt x="37" y="18"/>
                    </a:cubicBezTo>
                    <a:cubicBezTo>
                      <a:pt x="37" y="28"/>
                      <a:pt x="29" y="37"/>
                      <a:pt x="18" y="37"/>
                    </a:cubicBezTo>
                    <a:cubicBezTo>
                      <a:pt x="18" y="37"/>
                      <a:pt x="18" y="37"/>
                      <a:pt x="18" y="37"/>
                    </a:cubicBezTo>
                    <a:cubicBezTo>
                      <a:pt x="18" y="37"/>
                      <a:pt x="18" y="37"/>
                      <a:pt x="18" y="37"/>
                    </a:cubicBezTo>
                    <a:cubicBezTo>
                      <a:pt x="8" y="37"/>
                      <a:pt x="0" y="28"/>
                      <a:pt x="0" y="18"/>
                    </a:cubicBezTo>
                    <a:cubicBezTo>
                      <a:pt x="0" y="18"/>
                      <a:pt x="0" y="18"/>
                      <a:pt x="0"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grpSp>
        <p:grpSp>
          <p:nvGrpSpPr>
            <p:cNvPr id="129" name="Group 179"/>
            <p:cNvGrpSpPr>
              <a:grpSpLocks noChangeAspect="1"/>
            </p:cNvGrpSpPr>
            <p:nvPr/>
          </p:nvGrpSpPr>
          <p:grpSpPr bwMode="auto">
            <a:xfrm>
              <a:off x="7287669" y="4506115"/>
              <a:ext cx="600917" cy="389306"/>
              <a:chOff x="1779588" y="3752851"/>
              <a:chExt cx="1293813" cy="838200"/>
            </a:xfrm>
          </p:grpSpPr>
          <p:sp>
            <p:nvSpPr>
              <p:cNvPr id="138" name="Freeform 137"/>
              <p:cNvSpPr>
                <a:spLocks/>
              </p:cNvSpPr>
              <p:nvPr/>
            </p:nvSpPr>
            <p:spPr bwMode="auto">
              <a:xfrm>
                <a:off x="1893888" y="3865563"/>
                <a:ext cx="600075" cy="609600"/>
              </a:xfrm>
              <a:custGeom>
                <a:avLst/>
                <a:gdLst>
                  <a:gd name="T0" fmla="*/ 0 w 212"/>
                  <a:gd name="T1" fmla="*/ 2147483647 h 215"/>
                  <a:gd name="T2" fmla="*/ 2147483647 w 212"/>
                  <a:gd name="T3" fmla="*/ 0 h 215"/>
                  <a:gd name="T4" fmla="*/ 2147483647 w 212"/>
                  <a:gd name="T5" fmla="*/ 0 h 215"/>
                  <a:gd name="T6" fmla="*/ 2147483647 w 212"/>
                  <a:gd name="T7" fmla="*/ 0 h 215"/>
                  <a:gd name="T8" fmla="*/ 2147483647 w 212"/>
                  <a:gd name="T9" fmla="*/ 2147483647 h 215"/>
                  <a:gd name="T10" fmla="*/ 2147483647 w 212"/>
                  <a:gd name="T11" fmla="*/ 2147483647 h 215"/>
                  <a:gd name="T12" fmla="*/ 2147483647 w 212"/>
                  <a:gd name="T13" fmla="*/ 2147483647 h 215"/>
                  <a:gd name="T14" fmla="*/ 2147483647 w 212"/>
                  <a:gd name="T15" fmla="*/ 2147483647 h 215"/>
                  <a:gd name="T16" fmla="*/ 2147483647 w 212"/>
                  <a:gd name="T17" fmla="*/ 2147483647 h 215"/>
                  <a:gd name="T18" fmla="*/ 2147483647 w 212"/>
                  <a:gd name="T19" fmla="*/ 2147483647 h 215"/>
                  <a:gd name="T20" fmla="*/ 0 w 212"/>
                  <a:gd name="T21" fmla="*/ 2147483647 h 215"/>
                  <a:gd name="T22" fmla="*/ 0 w 212"/>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2"/>
                  <a:gd name="T37" fmla="*/ 0 h 215"/>
                  <a:gd name="T38" fmla="*/ 212 w 212"/>
                  <a:gd name="T39" fmla="*/ 215 h 2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2" h="215">
                    <a:moveTo>
                      <a:pt x="0" y="108"/>
                    </a:moveTo>
                    <a:cubicBezTo>
                      <a:pt x="0" y="48"/>
                      <a:pt x="48" y="0"/>
                      <a:pt x="106" y="0"/>
                    </a:cubicBezTo>
                    <a:cubicBezTo>
                      <a:pt x="106" y="0"/>
                      <a:pt x="106" y="0"/>
                      <a:pt x="106" y="0"/>
                    </a:cubicBezTo>
                    <a:cubicBezTo>
                      <a:pt x="106" y="0"/>
                      <a:pt x="106" y="0"/>
                      <a:pt x="106" y="0"/>
                    </a:cubicBezTo>
                    <a:cubicBezTo>
                      <a:pt x="165" y="0"/>
                      <a:pt x="212" y="48"/>
                      <a:pt x="212" y="108"/>
                    </a:cubicBezTo>
                    <a:cubicBezTo>
                      <a:pt x="212" y="108"/>
                      <a:pt x="212" y="108"/>
                      <a:pt x="212" y="108"/>
                    </a:cubicBezTo>
                    <a:cubicBezTo>
                      <a:pt x="212" y="108"/>
                      <a:pt x="212" y="108"/>
                      <a:pt x="212" y="108"/>
                    </a:cubicBezTo>
                    <a:cubicBezTo>
                      <a:pt x="212" y="167"/>
                      <a:pt x="165" y="215"/>
                      <a:pt x="106" y="215"/>
                    </a:cubicBezTo>
                    <a:cubicBezTo>
                      <a:pt x="106" y="215"/>
                      <a:pt x="106" y="215"/>
                      <a:pt x="106" y="215"/>
                    </a:cubicBezTo>
                    <a:cubicBezTo>
                      <a:pt x="106" y="215"/>
                      <a:pt x="106" y="215"/>
                      <a:pt x="106" y="215"/>
                    </a:cubicBezTo>
                    <a:cubicBezTo>
                      <a:pt x="48" y="215"/>
                      <a:pt x="0" y="167"/>
                      <a:pt x="0" y="108"/>
                    </a:cubicBezTo>
                    <a:cubicBezTo>
                      <a:pt x="0" y="108"/>
                      <a:pt x="0" y="108"/>
                      <a:pt x="0" y="108"/>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39" name="Freeform 138"/>
              <p:cNvSpPr>
                <a:spLocks/>
              </p:cNvSpPr>
              <p:nvPr/>
            </p:nvSpPr>
            <p:spPr bwMode="auto">
              <a:xfrm>
                <a:off x="1949450" y="3933826"/>
                <a:ext cx="487363" cy="476250"/>
              </a:xfrm>
              <a:custGeom>
                <a:avLst/>
                <a:gdLst>
                  <a:gd name="T0" fmla="*/ 0 w 172"/>
                  <a:gd name="T1" fmla="*/ 2147483647 h 168"/>
                  <a:gd name="T2" fmla="*/ 2147483647 w 172"/>
                  <a:gd name="T3" fmla="*/ 0 h 168"/>
                  <a:gd name="T4" fmla="*/ 2147483647 w 172"/>
                  <a:gd name="T5" fmla="*/ 0 h 168"/>
                  <a:gd name="T6" fmla="*/ 2147483647 w 172"/>
                  <a:gd name="T7" fmla="*/ 0 h 168"/>
                  <a:gd name="T8" fmla="*/ 2147483647 w 172"/>
                  <a:gd name="T9" fmla="*/ 2147483647 h 168"/>
                  <a:gd name="T10" fmla="*/ 2147483647 w 172"/>
                  <a:gd name="T11" fmla="*/ 2147483647 h 168"/>
                  <a:gd name="T12" fmla="*/ 2147483647 w 172"/>
                  <a:gd name="T13" fmla="*/ 2147483647 h 168"/>
                  <a:gd name="T14" fmla="*/ 2147483647 w 172"/>
                  <a:gd name="T15" fmla="*/ 2147483647 h 168"/>
                  <a:gd name="T16" fmla="*/ 2147483647 w 172"/>
                  <a:gd name="T17" fmla="*/ 2147483647 h 168"/>
                  <a:gd name="T18" fmla="*/ 2147483647 w 172"/>
                  <a:gd name="T19" fmla="*/ 2147483647 h 168"/>
                  <a:gd name="T20" fmla="*/ 0 w 172"/>
                  <a:gd name="T21" fmla="*/ 2147483647 h 168"/>
                  <a:gd name="T22" fmla="*/ 0 w 172"/>
                  <a:gd name="T23" fmla="*/ 2147483647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2"/>
                  <a:gd name="T37" fmla="*/ 0 h 168"/>
                  <a:gd name="T38" fmla="*/ 172 w 172"/>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2" h="168">
                    <a:moveTo>
                      <a:pt x="0" y="84"/>
                    </a:moveTo>
                    <a:cubicBezTo>
                      <a:pt x="0" y="37"/>
                      <a:pt x="39" y="0"/>
                      <a:pt x="86" y="0"/>
                    </a:cubicBezTo>
                    <a:cubicBezTo>
                      <a:pt x="86" y="0"/>
                      <a:pt x="86" y="0"/>
                      <a:pt x="86" y="0"/>
                    </a:cubicBezTo>
                    <a:cubicBezTo>
                      <a:pt x="86" y="0"/>
                      <a:pt x="86" y="0"/>
                      <a:pt x="86" y="0"/>
                    </a:cubicBezTo>
                    <a:cubicBezTo>
                      <a:pt x="134" y="0"/>
                      <a:pt x="172" y="37"/>
                      <a:pt x="172" y="84"/>
                    </a:cubicBezTo>
                    <a:cubicBezTo>
                      <a:pt x="172" y="84"/>
                      <a:pt x="172" y="84"/>
                      <a:pt x="172" y="84"/>
                    </a:cubicBezTo>
                    <a:cubicBezTo>
                      <a:pt x="172" y="84"/>
                      <a:pt x="172" y="84"/>
                      <a:pt x="172" y="84"/>
                    </a:cubicBezTo>
                    <a:cubicBezTo>
                      <a:pt x="172" y="130"/>
                      <a:pt x="134" y="168"/>
                      <a:pt x="86" y="168"/>
                    </a:cubicBezTo>
                    <a:cubicBezTo>
                      <a:pt x="86" y="168"/>
                      <a:pt x="86" y="168"/>
                      <a:pt x="86" y="168"/>
                    </a:cubicBezTo>
                    <a:cubicBezTo>
                      <a:pt x="86" y="168"/>
                      <a:pt x="86" y="168"/>
                      <a:pt x="86" y="168"/>
                    </a:cubicBezTo>
                    <a:cubicBezTo>
                      <a:pt x="39" y="168"/>
                      <a:pt x="0" y="130"/>
                      <a:pt x="0" y="84"/>
                    </a:cubicBezTo>
                    <a:cubicBezTo>
                      <a:pt x="0" y="84"/>
                      <a:pt x="0" y="84"/>
                      <a:pt x="0"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0" name="Freeform 139"/>
              <p:cNvSpPr>
                <a:spLocks/>
              </p:cNvSpPr>
              <p:nvPr/>
            </p:nvSpPr>
            <p:spPr bwMode="auto">
              <a:xfrm>
                <a:off x="2074863" y="4048126"/>
                <a:ext cx="236538" cy="249238"/>
              </a:xfrm>
              <a:custGeom>
                <a:avLst/>
                <a:gdLst>
                  <a:gd name="T0" fmla="*/ 0 w 84"/>
                  <a:gd name="T1" fmla="*/ 2147483647 h 88"/>
                  <a:gd name="T2" fmla="*/ 2147483647 w 84"/>
                  <a:gd name="T3" fmla="*/ 0 h 88"/>
                  <a:gd name="T4" fmla="*/ 2147483647 w 84"/>
                  <a:gd name="T5" fmla="*/ 0 h 88"/>
                  <a:gd name="T6" fmla="*/ 2147483647 w 84"/>
                  <a:gd name="T7" fmla="*/ 0 h 88"/>
                  <a:gd name="T8" fmla="*/ 2147483647 w 84"/>
                  <a:gd name="T9" fmla="*/ 2147483647 h 88"/>
                  <a:gd name="T10" fmla="*/ 2147483647 w 84"/>
                  <a:gd name="T11" fmla="*/ 2147483647 h 88"/>
                  <a:gd name="T12" fmla="*/ 2147483647 w 84"/>
                  <a:gd name="T13" fmla="*/ 2147483647 h 88"/>
                  <a:gd name="T14" fmla="*/ 2147483647 w 84"/>
                  <a:gd name="T15" fmla="*/ 2147483647 h 88"/>
                  <a:gd name="T16" fmla="*/ 2147483647 w 84"/>
                  <a:gd name="T17" fmla="*/ 2147483647 h 88"/>
                  <a:gd name="T18" fmla="*/ 2147483647 w 84"/>
                  <a:gd name="T19" fmla="*/ 2147483647 h 88"/>
                  <a:gd name="T20" fmla="*/ 0 w 84"/>
                  <a:gd name="T21" fmla="*/ 2147483647 h 88"/>
                  <a:gd name="T22" fmla="*/ 0 w 84"/>
                  <a:gd name="T23" fmla="*/ 2147483647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88"/>
                  <a:gd name="T38" fmla="*/ 84 w 84"/>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88">
                    <a:moveTo>
                      <a:pt x="0" y="44"/>
                    </a:moveTo>
                    <a:cubicBezTo>
                      <a:pt x="0" y="20"/>
                      <a:pt x="19" y="0"/>
                      <a:pt x="42" y="0"/>
                    </a:cubicBezTo>
                    <a:cubicBezTo>
                      <a:pt x="42" y="0"/>
                      <a:pt x="42" y="0"/>
                      <a:pt x="42" y="0"/>
                    </a:cubicBezTo>
                    <a:cubicBezTo>
                      <a:pt x="42" y="0"/>
                      <a:pt x="42" y="0"/>
                      <a:pt x="42" y="0"/>
                    </a:cubicBezTo>
                    <a:cubicBezTo>
                      <a:pt x="65" y="0"/>
                      <a:pt x="84" y="20"/>
                      <a:pt x="84" y="44"/>
                    </a:cubicBezTo>
                    <a:cubicBezTo>
                      <a:pt x="84" y="44"/>
                      <a:pt x="84" y="44"/>
                      <a:pt x="84" y="44"/>
                    </a:cubicBezTo>
                    <a:cubicBezTo>
                      <a:pt x="84" y="44"/>
                      <a:pt x="84" y="44"/>
                      <a:pt x="84" y="44"/>
                    </a:cubicBezTo>
                    <a:cubicBezTo>
                      <a:pt x="84" y="68"/>
                      <a:pt x="65" y="88"/>
                      <a:pt x="42" y="88"/>
                    </a:cubicBezTo>
                    <a:cubicBezTo>
                      <a:pt x="42" y="88"/>
                      <a:pt x="42" y="88"/>
                      <a:pt x="42" y="88"/>
                    </a:cubicBezTo>
                    <a:cubicBezTo>
                      <a:pt x="42" y="88"/>
                      <a:pt x="42" y="88"/>
                      <a:pt x="42" y="88"/>
                    </a:cubicBezTo>
                    <a:cubicBezTo>
                      <a:pt x="19" y="88"/>
                      <a:pt x="0" y="68"/>
                      <a:pt x="0" y="44"/>
                    </a:cubicBezTo>
                    <a:cubicBezTo>
                      <a:pt x="0" y="44"/>
                      <a:pt x="0" y="44"/>
                      <a:pt x="0" y="44"/>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1" name="Freeform 140"/>
              <p:cNvSpPr>
                <a:spLocks/>
              </p:cNvSpPr>
              <p:nvPr/>
            </p:nvSpPr>
            <p:spPr bwMode="auto">
              <a:xfrm>
                <a:off x="2093913" y="3752851"/>
                <a:ext cx="198438" cy="161925"/>
              </a:xfrm>
              <a:custGeom>
                <a:avLst/>
                <a:gdLst>
                  <a:gd name="T0" fmla="*/ 0 w 125"/>
                  <a:gd name="T1" fmla="*/ 2147483647 h 102"/>
                  <a:gd name="T2" fmla="*/ 2147483647 w 125"/>
                  <a:gd name="T3" fmla="*/ 0 h 102"/>
                  <a:gd name="T4" fmla="*/ 2147483647 w 125"/>
                  <a:gd name="T5" fmla="*/ 0 h 102"/>
                  <a:gd name="T6" fmla="*/ 2147483647 w 125"/>
                  <a:gd name="T7" fmla="*/ 2147483647 h 102"/>
                  <a:gd name="T8" fmla="*/ 0 w 125"/>
                  <a:gd name="T9" fmla="*/ 2147483647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0" y="102"/>
                    </a:moveTo>
                    <a:lnTo>
                      <a:pt x="25" y="0"/>
                    </a:lnTo>
                    <a:lnTo>
                      <a:pt x="100" y="0"/>
                    </a:lnTo>
                    <a:lnTo>
                      <a:pt x="125" y="102"/>
                    </a:lnTo>
                    <a:lnTo>
                      <a:pt x="0" y="10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2" name="Freeform 141"/>
              <p:cNvSpPr>
                <a:spLocks/>
              </p:cNvSpPr>
              <p:nvPr/>
            </p:nvSpPr>
            <p:spPr bwMode="auto">
              <a:xfrm>
                <a:off x="2093913" y="4429126"/>
                <a:ext cx="198438" cy="161925"/>
              </a:xfrm>
              <a:custGeom>
                <a:avLst/>
                <a:gdLst>
                  <a:gd name="T0" fmla="*/ 2147483647 w 125"/>
                  <a:gd name="T1" fmla="*/ 0 h 102"/>
                  <a:gd name="T2" fmla="*/ 2147483647 w 125"/>
                  <a:gd name="T3" fmla="*/ 2147483647 h 102"/>
                  <a:gd name="T4" fmla="*/ 2147483647 w 125"/>
                  <a:gd name="T5" fmla="*/ 2147483647 h 102"/>
                  <a:gd name="T6" fmla="*/ 0 w 125"/>
                  <a:gd name="T7" fmla="*/ 0 h 102"/>
                  <a:gd name="T8" fmla="*/ 2147483647 w 125"/>
                  <a:gd name="T9" fmla="*/ 0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125" y="0"/>
                    </a:moveTo>
                    <a:lnTo>
                      <a:pt x="100" y="102"/>
                    </a:lnTo>
                    <a:lnTo>
                      <a:pt x="25" y="102"/>
                    </a:lnTo>
                    <a:lnTo>
                      <a:pt x="0" y="0"/>
                    </a:lnTo>
                    <a:lnTo>
                      <a:pt x="125"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3" name="Freeform 142"/>
              <p:cNvSpPr>
                <a:spLocks/>
              </p:cNvSpPr>
              <p:nvPr/>
            </p:nvSpPr>
            <p:spPr bwMode="auto">
              <a:xfrm>
                <a:off x="2455863" y="4067176"/>
                <a:ext cx="153988" cy="209550"/>
              </a:xfrm>
              <a:custGeom>
                <a:avLst/>
                <a:gdLst>
                  <a:gd name="T0" fmla="*/ 0 w 97"/>
                  <a:gd name="T1" fmla="*/ 0 h 132"/>
                  <a:gd name="T2" fmla="*/ 2147483647 w 97"/>
                  <a:gd name="T3" fmla="*/ 2147483647 h 132"/>
                  <a:gd name="T4" fmla="*/ 2147483647 w 97"/>
                  <a:gd name="T5" fmla="*/ 2147483647 h 132"/>
                  <a:gd name="T6" fmla="*/ 0 w 97"/>
                  <a:gd name="T7" fmla="*/ 2147483647 h 132"/>
                  <a:gd name="T8" fmla="*/ 0 w 97"/>
                  <a:gd name="T9" fmla="*/ 0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0" y="0"/>
                    </a:moveTo>
                    <a:lnTo>
                      <a:pt x="97" y="23"/>
                    </a:lnTo>
                    <a:lnTo>
                      <a:pt x="97" y="107"/>
                    </a:lnTo>
                    <a:lnTo>
                      <a:pt x="0" y="132"/>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4" name="Freeform 143"/>
              <p:cNvSpPr>
                <a:spLocks/>
              </p:cNvSpPr>
              <p:nvPr/>
            </p:nvSpPr>
            <p:spPr bwMode="auto">
              <a:xfrm>
                <a:off x="1779588" y="4067176"/>
                <a:ext cx="153988" cy="209550"/>
              </a:xfrm>
              <a:custGeom>
                <a:avLst/>
                <a:gdLst>
                  <a:gd name="T0" fmla="*/ 2147483647 w 97"/>
                  <a:gd name="T1" fmla="*/ 2147483647 h 132"/>
                  <a:gd name="T2" fmla="*/ 0 w 97"/>
                  <a:gd name="T3" fmla="*/ 2147483647 h 132"/>
                  <a:gd name="T4" fmla="*/ 0 w 97"/>
                  <a:gd name="T5" fmla="*/ 2147483647 h 132"/>
                  <a:gd name="T6" fmla="*/ 2147483647 w 97"/>
                  <a:gd name="T7" fmla="*/ 0 h 132"/>
                  <a:gd name="T8" fmla="*/ 2147483647 w 97"/>
                  <a:gd name="T9" fmla="*/ 2147483647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97" y="132"/>
                    </a:moveTo>
                    <a:lnTo>
                      <a:pt x="0" y="107"/>
                    </a:lnTo>
                    <a:lnTo>
                      <a:pt x="0" y="23"/>
                    </a:lnTo>
                    <a:lnTo>
                      <a:pt x="97" y="0"/>
                    </a:lnTo>
                    <a:lnTo>
                      <a:pt x="97" y="13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5" name="Freeform 144"/>
              <p:cNvSpPr>
                <a:spLocks/>
              </p:cNvSpPr>
              <p:nvPr/>
            </p:nvSpPr>
            <p:spPr bwMode="auto">
              <a:xfrm>
                <a:off x="2306638" y="3835401"/>
                <a:ext cx="228600" cy="227013"/>
              </a:xfrm>
              <a:custGeom>
                <a:avLst/>
                <a:gdLst>
                  <a:gd name="T0" fmla="*/ 0 w 144"/>
                  <a:gd name="T1" fmla="*/ 2147483647 h 143"/>
                  <a:gd name="T2" fmla="*/ 2147483647 w 144"/>
                  <a:gd name="T3" fmla="*/ 0 h 143"/>
                  <a:gd name="T4" fmla="*/ 2147483647 w 144"/>
                  <a:gd name="T5" fmla="*/ 2147483647 h 143"/>
                  <a:gd name="T6" fmla="*/ 2147483647 w 144"/>
                  <a:gd name="T7" fmla="*/ 2147483647 h 143"/>
                  <a:gd name="T8" fmla="*/ 0 w 144"/>
                  <a:gd name="T9" fmla="*/ 2147483647 h 143"/>
                  <a:gd name="T10" fmla="*/ 0 60000 65536"/>
                  <a:gd name="T11" fmla="*/ 0 60000 65536"/>
                  <a:gd name="T12" fmla="*/ 0 60000 65536"/>
                  <a:gd name="T13" fmla="*/ 0 60000 65536"/>
                  <a:gd name="T14" fmla="*/ 0 60000 65536"/>
                  <a:gd name="T15" fmla="*/ 0 w 144"/>
                  <a:gd name="T16" fmla="*/ 0 h 143"/>
                  <a:gd name="T17" fmla="*/ 144 w 144"/>
                  <a:gd name="T18" fmla="*/ 143 h 143"/>
                </a:gdLst>
                <a:ahLst/>
                <a:cxnLst>
                  <a:cxn ang="T10">
                    <a:pos x="T0" y="T1"/>
                  </a:cxn>
                  <a:cxn ang="T11">
                    <a:pos x="T2" y="T3"/>
                  </a:cxn>
                  <a:cxn ang="T12">
                    <a:pos x="T4" y="T5"/>
                  </a:cxn>
                  <a:cxn ang="T13">
                    <a:pos x="T6" y="T7"/>
                  </a:cxn>
                  <a:cxn ang="T14">
                    <a:pos x="T8" y="T9"/>
                  </a:cxn>
                </a:cxnLst>
                <a:rect l="T15" t="T16" r="T17" b="T18"/>
                <a:pathLst>
                  <a:path w="144" h="143">
                    <a:moveTo>
                      <a:pt x="0" y="53"/>
                    </a:moveTo>
                    <a:lnTo>
                      <a:pt x="89" y="0"/>
                    </a:lnTo>
                    <a:lnTo>
                      <a:pt x="144" y="55"/>
                    </a:lnTo>
                    <a:lnTo>
                      <a:pt x="91" y="143"/>
                    </a:lnTo>
                    <a:lnTo>
                      <a:pt x="0" y="53"/>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6" name="Freeform 145"/>
              <p:cNvSpPr>
                <a:spLocks/>
              </p:cNvSpPr>
              <p:nvPr/>
            </p:nvSpPr>
            <p:spPr bwMode="auto">
              <a:xfrm>
                <a:off x="2306638" y="4283076"/>
                <a:ext cx="228600" cy="228600"/>
              </a:xfrm>
              <a:custGeom>
                <a:avLst/>
                <a:gdLst>
                  <a:gd name="T0" fmla="*/ 2147483647 w 144"/>
                  <a:gd name="T1" fmla="*/ 0 h 144"/>
                  <a:gd name="T2" fmla="*/ 2147483647 w 144"/>
                  <a:gd name="T3" fmla="*/ 2147483647 h 144"/>
                  <a:gd name="T4" fmla="*/ 2147483647 w 144"/>
                  <a:gd name="T5" fmla="*/ 2147483647 h 144"/>
                  <a:gd name="T6" fmla="*/ 0 w 144"/>
                  <a:gd name="T7" fmla="*/ 2147483647 h 144"/>
                  <a:gd name="T8" fmla="*/ 2147483647 w 144"/>
                  <a:gd name="T9" fmla="*/ 0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91" y="0"/>
                    </a:moveTo>
                    <a:lnTo>
                      <a:pt x="144" y="89"/>
                    </a:lnTo>
                    <a:lnTo>
                      <a:pt x="89" y="144"/>
                    </a:lnTo>
                    <a:lnTo>
                      <a:pt x="0" y="91"/>
                    </a:lnTo>
                    <a:lnTo>
                      <a:pt x="9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7" name="Freeform 146"/>
              <p:cNvSpPr>
                <a:spLocks/>
              </p:cNvSpPr>
              <p:nvPr/>
            </p:nvSpPr>
            <p:spPr bwMode="auto">
              <a:xfrm>
                <a:off x="1851025" y="3838576"/>
                <a:ext cx="228600" cy="228600"/>
              </a:xfrm>
              <a:custGeom>
                <a:avLst/>
                <a:gdLst>
                  <a:gd name="T0" fmla="*/ 2147483647 w 144"/>
                  <a:gd name="T1" fmla="*/ 2147483647 h 144"/>
                  <a:gd name="T2" fmla="*/ 0 w 144"/>
                  <a:gd name="T3" fmla="*/ 2147483647 h 144"/>
                  <a:gd name="T4" fmla="*/ 2147483647 w 144"/>
                  <a:gd name="T5" fmla="*/ 0 h 144"/>
                  <a:gd name="T6" fmla="*/ 2147483647 w 144"/>
                  <a:gd name="T7" fmla="*/ 2147483647 h 144"/>
                  <a:gd name="T8" fmla="*/ 2147483647 w 144"/>
                  <a:gd name="T9" fmla="*/ 2147483647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53" y="144"/>
                    </a:moveTo>
                    <a:lnTo>
                      <a:pt x="0" y="55"/>
                    </a:lnTo>
                    <a:lnTo>
                      <a:pt x="55" y="0"/>
                    </a:lnTo>
                    <a:lnTo>
                      <a:pt x="144" y="53"/>
                    </a:lnTo>
                    <a:lnTo>
                      <a:pt x="53" y="1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8" name="Freeform 147"/>
              <p:cNvSpPr>
                <a:spLocks/>
              </p:cNvSpPr>
              <p:nvPr/>
            </p:nvSpPr>
            <p:spPr bwMode="auto">
              <a:xfrm>
                <a:off x="1847850" y="4271963"/>
                <a:ext cx="227013" cy="228600"/>
              </a:xfrm>
              <a:custGeom>
                <a:avLst/>
                <a:gdLst>
                  <a:gd name="T0" fmla="*/ 2147483647 w 143"/>
                  <a:gd name="T1" fmla="*/ 2147483647 h 144"/>
                  <a:gd name="T2" fmla="*/ 2147483647 w 143"/>
                  <a:gd name="T3" fmla="*/ 2147483647 h 144"/>
                  <a:gd name="T4" fmla="*/ 0 w 143"/>
                  <a:gd name="T5" fmla="*/ 2147483647 h 144"/>
                  <a:gd name="T6" fmla="*/ 2147483647 w 143"/>
                  <a:gd name="T7" fmla="*/ 0 h 144"/>
                  <a:gd name="T8" fmla="*/ 2147483647 w 143"/>
                  <a:gd name="T9" fmla="*/ 2147483647 h 144"/>
                  <a:gd name="T10" fmla="*/ 0 60000 65536"/>
                  <a:gd name="T11" fmla="*/ 0 60000 65536"/>
                  <a:gd name="T12" fmla="*/ 0 60000 65536"/>
                  <a:gd name="T13" fmla="*/ 0 60000 65536"/>
                  <a:gd name="T14" fmla="*/ 0 60000 65536"/>
                  <a:gd name="T15" fmla="*/ 0 w 143"/>
                  <a:gd name="T16" fmla="*/ 0 h 144"/>
                  <a:gd name="T17" fmla="*/ 143 w 143"/>
                  <a:gd name="T18" fmla="*/ 144 h 144"/>
                </a:gdLst>
                <a:ahLst/>
                <a:cxnLst>
                  <a:cxn ang="T10">
                    <a:pos x="T0" y="T1"/>
                  </a:cxn>
                  <a:cxn ang="T11">
                    <a:pos x="T2" y="T3"/>
                  </a:cxn>
                  <a:cxn ang="T12">
                    <a:pos x="T4" y="T5"/>
                  </a:cxn>
                  <a:cxn ang="T13">
                    <a:pos x="T6" y="T7"/>
                  </a:cxn>
                  <a:cxn ang="T14">
                    <a:pos x="T8" y="T9"/>
                  </a:cxn>
                </a:cxnLst>
                <a:rect l="T15" t="T16" r="T17" b="T18"/>
                <a:pathLst>
                  <a:path w="143" h="144">
                    <a:moveTo>
                      <a:pt x="143" y="91"/>
                    </a:moveTo>
                    <a:lnTo>
                      <a:pt x="54" y="144"/>
                    </a:lnTo>
                    <a:lnTo>
                      <a:pt x="0" y="89"/>
                    </a:lnTo>
                    <a:lnTo>
                      <a:pt x="54" y="0"/>
                    </a:lnTo>
                    <a:lnTo>
                      <a:pt x="143" y="9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9" name="Freeform 148"/>
              <p:cNvSpPr>
                <a:spLocks/>
              </p:cNvSpPr>
              <p:nvPr/>
            </p:nvSpPr>
            <p:spPr bwMode="auto">
              <a:xfrm>
                <a:off x="2682875" y="3857626"/>
                <a:ext cx="333375" cy="331788"/>
              </a:xfrm>
              <a:custGeom>
                <a:avLst/>
                <a:gdLst>
                  <a:gd name="T0" fmla="*/ 0 w 118"/>
                  <a:gd name="T1" fmla="*/ 2147483647 h 117"/>
                  <a:gd name="T2" fmla="*/ 2147483647 w 118"/>
                  <a:gd name="T3" fmla="*/ 0 h 117"/>
                  <a:gd name="T4" fmla="*/ 2147483647 w 118"/>
                  <a:gd name="T5" fmla="*/ 0 h 117"/>
                  <a:gd name="T6" fmla="*/ 2147483647 w 118"/>
                  <a:gd name="T7" fmla="*/ 0 h 117"/>
                  <a:gd name="T8" fmla="*/ 2147483647 w 118"/>
                  <a:gd name="T9" fmla="*/ 2147483647 h 117"/>
                  <a:gd name="T10" fmla="*/ 2147483647 w 118"/>
                  <a:gd name="T11" fmla="*/ 2147483647 h 117"/>
                  <a:gd name="T12" fmla="*/ 2147483647 w 118"/>
                  <a:gd name="T13" fmla="*/ 2147483647 h 117"/>
                  <a:gd name="T14" fmla="*/ 2147483647 w 118"/>
                  <a:gd name="T15" fmla="*/ 2147483647 h 117"/>
                  <a:gd name="T16" fmla="*/ 2147483647 w 118"/>
                  <a:gd name="T17" fmla="*/ 2147483647 h 117"/>
                  <a:gd name="T18" fmla="*/ 2147483647 w 118"/>
                  <a:gd name="T19" fmla="*/ 2147483647 h 117"/>
                  <a:gd name="T20" fmla="*/ 0 w 118"/>
                  <a:gd name="T21" fmla="*/ 2147483647 h 117"/>
                  <a:gd name="T22" fmla="*/ 0 w 118"/>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8"/>
                  <a:gd name="T37" fmla="*/ 0 h 117"/>
                  <a:gd name="T38" fmla="*/ 118 w 118"/>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8" h="117">
                    <a:moveTo>
                      <a:pt x="0" y="59"/>
                    </a:moveTo>
                    <a:cubicBezTo>
                      <a:pt x="0" y="26"/>
                      <a:pt x="27" y="0"/>
                      <a:pt x="59" y="0"/>
                    </a:cubicBezTo>
                    <a:cubicBezTo>
                      <a:pt x="59" y="0"/>
                      <a:pt x="59" y="0"/>
                      <a:pt x="59" y="0"/>
                    </a:cubicBezTo>
                    <a:cubicBezTo>
                      <a:pt x="59" y="0"/>
                      <a:pt x="59" y="0"/>
                      <a:pt x="59" y="0"/>
                    </a:cubicBezTo>
                    <a:cubicBezTo>
                      <a:pt x="92" y="0"/>
                      <a:pt x="118" y="26"/>
                      <a:pt x="118" y="59"/>
                    </a:cubicBezTo>
                    <a:cubicBezTo>
                      <a:pt x="118" y="59"/>
                      <a:pt x="118" y="59"/>
                      <a:pt x="118" y="59"/>
                    </a:cubicBezTo>
                    <a:cubicBezTo>
                      <a:pt x="118" y="59"/>
                      <a:pt x="118" y="59"/>
                      <a:pt x="118" y="59"/>
                    </a:cubicBezTo>
                    <a:cubicBezTo>
                      <a:pt x="118" y="91"/>
                      <a:pt x="92" y="117"/>
                      <a:pt x="59" y="117"/>
                    </a:cubicBezTo>
                    <a:cubicBezTo>
                      <a:pt x="59" y="117"/>
                      <a:pt x="59" y="117"/>
                      <a:pt x="59" y="117"/>
                    </a:cubicBezTo>
                    <a:cubicBezTo>
                      <a:pt x="59" y="117"/>
                      <a:pt x="59" y="117"/>
                      <a:pt x="59" y="117"/>
                    </a:cubicBezTo>
                    <a:cubicBezTo>
                      <a:pt x="27" y="117"/>
                      <a:pt x="0" y="91"/>
                      <a:pt x="0" y="59"/>
                    </a:cubicBezTo>
                    <a:cubicBezTo>
                      <a:pt x="0" y="59"/>
                      <a:pt x="0" y="59"/>
                      <a:pt x="0" y="59"/>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0" name="Freeform 149"/>
              <p:cNvSpPr>
                <a:spLocks/>
              </p:cNvSpPr>
              <p:nvPr/>
            </p:nvSpPr>
            <p:spPr bwMode="auto">
              <a:xfrm>
                <a:off x="2722563" y="3894138"/>
                <a:ext cx="257175" cy="258763"/>
              </a:xfrm>
              <a:custGeom>
                <a:avLst/>
                <a:gdLst>
                  <a:gd name="T0" fmla="*/ 0 w 91"/>
                  <a:gd name="T1" fmla="*/ 2147483647 h 91"/>
                  <a:gd name="T2" fmla="*/ 2147483647 w 91"/>
                  <a:gd name="T3" fmla="*/ 0 h 91"/>
                  <a:gd name="T4" fmla="*/ 2147483647 w 91"/>
                  <a:gd name="T5" fmla="*/ 0 h 91"/>
                  <a:gd name="T6" fmla="*/ 2147483647 w 91"/>
                  <a:gd name="T7" fmla="*/ 0 h 91"/>
                  <a:gd name="T8" fmla="*/ 2147483647 w 91"/>
                  <a:gd name="T9" fmla="*/ 2147483647 h 91"/>
                  <a:gd name="T10" fmla="*/ 2147483647 w 91"/>
                  <a:gd name="T11" fmla="*/ 2147483647 h 91"/>
                  <a:gd name="T12" fmla="*/ 2147483647 w 91"/>
                  <a:gd name="T13" fmla="*/ 2147483647 h 91"/>
                  <a:gd name="T14" fmla="*/ 2147483647 w 91"/>
                  <a:gd name="T15" fmla="*/ 2147483647 h 91"/>
                  <a:gd name="T16" fmla="*/ 2147483647 w 91"/>
                  <a:gd name="T17" fmla="*/ 2147483647 h 91"/>
                  <a:gd name="T18" fmla="*/ 2147483647 w 91"/>
                  <a:gd name="T19" fmla="*/ 2147483647 h 91"/>
                  <a:gd name="T20" fmla="*/ 0 w 91"/>
                  <a:gd name="T21" fmla="*/ 2147483647 h 91"/>
                  <a:gd name="T22" fmla="*/ 0 w 91"/>
                  <a:gd name="T23" fmla="*/ 2147483647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91"/>
                  <a:gd name="T38" fmla="*/ 91 w 91"/>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91">
                    <a:moveTo>
                      <a:pt x="0" y="46"/>
                    </a:moveTo>
                    <a:cubicBezTo>
                      <a:pt x="0" y="21"/>
                      <a:pt x="20" y="0"/>
                      <a:pt x="45" y="0"/>
                    </a:cubicBezTo>
                    <a:cubicBezTo>
                      <a:pt x="45" y="0"/>
                      <a:pt x="45" y="0"/>
                      <a:pt x="45" y="0"/>
                    </a:cubicBezTo>
                    <a:cubicBezTo>
                      <a:pt x="45" y="0"/>
                      <a:pt x="45" y="0"/>
                      <a:pt x="45" y="0"/>
                    </a:cubicBezTo>
                    <a:cubicBezTo>
                      <a:pt x="71" y="0"/>
                      <a:pt x="91" y="21"/>
                      <a:pt x="91" y="46"/>
                    </a:cubicBezTo>
                    <a:cubicBezTo>
                      <a:pt x="91" y="46"/>
                      <a:pt x="91" y="46"/>
                      <a:pt x="91" y="46"/>
                    </a:cubicBezTo>
                    <a:cubicBezTo>
                      <a:pt x="91" y="46"/>
                      <a:pt x="91" y="46"/>
                      <a:pt x="91" y="46"/>
                    </a:cubicBezTo>
                    <a:cubicBezTo>
                      <a:pt x="91" y="71"/>
                      <a:pt x="71" y="91"/>
                      <a:pt x="45" y="91"/>
                    </a:cubicBezTo>
                    <a:cubicBezTo>
                      <a:pt x="45" y="91"/>
                      <a:pt x="45" y="91"/>
                      <a:pt x="45" y="91"/>
                    </a:cubicBezTo>
                    <a:cubicBezTo>
                      <a:pt x="45" y="91"/>
                      <a:pt x="45" y="91"/>
                      <a:pt x="45" y="91"/>
                    </a:cubicBezTo>
                    <a:cubicBezTo>
                      <a:pt x="20" y="91"/>
                      <a:pt x="0" y="71"/>
                      <a:pt x="0" y="46"/>
                    </a:cubicBezTo>
                    <a:cubicBezTo>
                      <a:pt x="0" y="46"/>
                      <a:pt x="0" y="46"/>
                      <a:pt x="0" y="46"/>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1" name="Freeform 150"/>
              <p:cNvSpPr>
                <a:spLocks/>
              </p:cNvSpPr>
              <p:nvPr/>
            </p:nvSpPr>
            <p:spPr bwMode="auto">
              <a:xfrm>
                <a:off x="2770188" y="3951288"/>
                <a:ext cx="161925" cy="152400"/>
              </a:xfrm>
              <a:custGeom>
                <a:avLst/>
                <a:gdLst>
                  <a:gd name="T0" fmla="*/ 0 w 57"/>
                  <a:gd name="T1" fmla="*/ 2147483647 h 54"/>
                  <a:gd name="T2" fmla="*/ 2147483647 w 57"/>
                  <a:gd name="T3" fmla="*/ 0 h 54"/>
                  <a:gd name="T4" fmla="*/ 2147483647 w 57"/>
                  <a:gd name="T5" fmla="*/ 0 h 54"/>
                  <a:gd name="T6" fmla="*/ 2147483647 w 57"/>
                  <a:gd name="T7" fmla="*/ 0 h 54"/>
                  <a:gd name="T8" fmla="*/ 2147483647 w 57"/>
                  <a:gd name="T9" fmla="*/ 2147483647 h 54"/>
                  <a:gd name="T10" fmla="*/ 2147483647 w 57"/>
                  <a:gd name="T11" fmla="*/ 2147483647 h 54"/>
                  <a:gd name="T12" fmla="*/ 2147483647 w 57"/>
                  <a:gd name="T13" fmla="*/ 2147483647 h 54"/>
                  <a:gd name="T14" fmla="*/ 2147483647 w 57"/>
                  <a:gd name="T15" fmla="*/ 2147483647 h 54"/>
                  <a:gd name="T16" fmla="*/ 2147483647 w 57"/>
                  <a:gd name="T17" fmla="*/ 2147483647 h 54"/>
                  <a:gd name="T18" fmla="*/ 2147483647 w 57"/>
                  <a:gd name="T19" fmla="*/ 2147483647 h 54"/>
                  <a:gd name="T20" fmla="*/ 0 w 57"/>
                  <a:gd name="T21" fmla="*/ 2147483647 h 54"/>
                  <a:gd name="T22" fmla="*/ 0 w 57"/>
                  <a:gd name="T23" fmla="*/ 2147483647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54"/>
                  <a:gd name="T38" fmla="*/ 57 w 57"/>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54">
                    <a:moveTo>
                      <a:pt x="0" y="27"/>
                    </a:moveTo>
                    <a:cubicBezTo>
                      <a:pt x="0" y="13"/>
                      <a:pt x="13" y="0"/>
                      <a:pt x="28" y="0"/>
                    </a:cubicBezTo>
                    <a:cubicBezTo>
                      <a:pt x="28" y="0"/>
                      <a:pt x="28" y="0"/>
                      <a:pt x="28" y="0"/>
                    </a:cubicBezTo>
                    <a:cubicBezTo>
                      <a:pt x="28" y="0"/>
                      <a:pt x="28" y="0"/>
                      <a:pt x="28" y="0"/>
                    </a:cubicBezTo>
                    <a:cubicBezTo>
                      <a:pt x="44" y="0"/>
                      <a:pt x="57" y="13"/>
                      <a:pt x="57" y="27"/>
                    </a:cubicBezTo>
                    <a:cubicBezTo>
                      <a:pt x="57" y="27"/>
                      <a:pt x="57" y="27"/>
                      <a:pt x="57" y="27"/>
                    </a:cubicBezTo>
                    <a:cubicBezTo>
                      <a:pt x="57" y="27"/>
                      <a:pt x="57" y="27"/>
                      <a:pt x="57" y="27"/>
                    </a:cubicBezTo>
                    <a:cubicBezTo>
                      <a:pt x="57" y="42"/>
                      <a:pt x="44" y="54"/>
                      <a:pt x="28" y="54"/>
                    </a:cubicBezTo>
                    <a:cubicBezTo>
                      <a:pt x="28" y="54"/>
                      <a:pt x="28" y="54"/>
                      <a:pt x="28" y="54"/>
                    </a:cubicBezTo>
                    <a:cubicBezTo>
                      <a:pt x="28" y="54"/>
                      <a:pt x="28" y="54"/>
                      <a:pt x="28" y="54"/>
                    </a:cubicBezTo>
                    <a:cubicBezTo>
                      <a:pt x="13" y="54"/>
                      <a:pt x="0" y="42"/>
                      <a:pt x="0" y="27"/>
                    </a:cubicBezTo>
                    <a:cubicBezTo>
                      <a:pt x="0" y="27"/>
                      <a:pt x="0"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2" name="Freeform 151"/>
              <p:cNvSpPr>
                <a:spLocks/>
              </p:cNvSpPr>
              <p:nvPr/>
            </p:nvSpPr>
            <p:spPr bwMode="auto">
              <a:xfrm>
                <a:off x="2798763" y="3798888"/>
                <a:ext cx="104775" cy="87313"/>
              </a:xfrm>
              <a:custGeom>
                <a:avLst/>
                <a:gdLst>
                  <a:gd name="T0" fmla="*/ 0 w 66"/>
                  <a:gd name="T1" fmla="*/ 2147483647 h 55"/>
                  <a:gd name="T2" fmla="*/ 2147483647 w 66"/>
                  <a:gd name="T3" fmla="*/ 0 h 55"/>
                  <a:gd name="T4" fmla="*/ 2147483647 w 66"/>
                  <a:gd name="T5" fmla="*/ 0 h 55"/>
                  <a:gd name="T6" fmla="*/ 2147483647 w 66"/>
                  <a:gd name="T7" fmla="*/ 2147483647 h 55"/>
                  <a:gd name="T8" fmla="*/ 0 w 66"/>
                  <a:gd name="T9" fmla="*/ 2147483647 h 55"/>
                  <a:gd name="T10" fmla="*/ 0 60000 65536"/>
                  <a:gd name="T11" fmla="*/ 0 60000 65536"/>
                  <a:gd name="T12" fmla="*/ 0 60000 65536"/>
                  <a:gd name="T13" fmla="*/ 0 60000 65536"/>
                  <a:gd name="T14" fmla="*/ 0 60000 65536"/>
                  <a:gd name="T15" fmla="*/ 0 w 66"/>
                  <a:gd name="T16" fmla="*/ 0 h 55"/>
                  <a:gd name="T17" fmla="*/ 66 w 66"/>
                  <a:gd name="T18" fmla="*/ 55 h 55"/>
                </a:gdLst>
                <a:ahLst/>
                <a:cxnLst>
                  <a:cxn ang="T10">
                    <a:pos x="T0" y="T1"/>
                  </a:cxn>
                  <a:cxn ang="T11">
                    <a:pos x="T2" y="T3"/>
                  </a:cxn>
                  <a:cxn ang="T12">
                    <a:pos x="T4" y="T5"/>
                  </a:cxn>
                  <a:cxn ang="T13">
                    <a:pos x="T6" y="T7"/>
                  </a:cxn>
                  <a:cxn ang="T14">
                    <a:pos x="T8" y="T9"/>
                  </a:cxn>
                </a:cxnLst>
                <a:rect l="T15" t="T16" r="T17" b="T18"/>
                <a:pathLst>
                  <a:path w="66" h="55">
                    <a:moveTo>
                      <a:pt x="0" y="55"/>
                    </a:moveTo>
                    <a:lnTo>
                      <a:pt x="13" y="0"/>
                    </a:lnTo>
                    <a:lnTo>
                      <a:pt x="52" y="0"/>
                    </a:lnTo>
                    <a:lnTo>
                      <a:pt x="66" y="55"/>
                    </a:lnTo>
                    <a:lnTo>
                      <a:pt x="0" y="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3" name="Freeform 152"/>
              <p:cNvSpPr>
                <a:spLocks/>
              </p:cNvSpPr>
              <p:nvPr/>
            </p:nvSpPr>
            <p:spPr bwMode="auto">
              <a:xfrm>
                <a:off x="2798763" y="4171951"/>
                <a:ext cx="104775" cy="85725"/>
              </a:xfrm>
              <a:custGeom>
                <a:avLst/>
                <a:gdLst>
                  <a:gd name="T0" fmla="*/ 2147483647 w 66"/>
                  <a:gd name="T1" fmla="*/ 0 h 54"/>
                  <a:gd name="T2" fmla="*/ 2147483647 w 66"/>
                  <a:gd name="T3" fmla="*/ 2147483647 h 54"/>
                  <a:gd name="T4" fmla="*/ 2147483647 w 66"/>
                  <a:gd name="T5" fmla="*/ 2147483647 h 54"/>
                  <a:gd name="T6" fmla="*/ 0 w 66"/>
                  <a:gd name="T7" fmla="*/ 0 h 54"/>
                  <a:gd name="T8" fmla="*/ 2147483647 w 66"/>
                  <a:gd name="T9" fmla="*/ 0 h 54"/>
                  <a:gd name="T10" fmla="*/ 0 60000 65536"/>
                  <a:gd name="T11" fmla="*/ 0 60000 65536"/>
                  <a:gd name="T12" fmla="*/ 0 60000 65536"/>
                  <a:gd name="T13" fmla="*/ 0 60000 65536"/>
                  <a:gd name="T14" fmla="*/ 0 60000 65536"/>
                  <a:gd name="T15" fmla="*/ 0 w 66"/>
                  <a:gd name="T16" fmla="*/ 0 h 54"/>
                  <a:gd name="T17" fmla="*/ 66 w 66"/>
                  <a:gd name="T18" fmla="*/ 54 h 54"/>
                </a:gdLst>
                <a:ahLst/>
                <a:cxnLst>
                  <a:cxn ang="T10">
                    <a:pos x="T0" y="T1"/>
                  </a:cxn>
                  <a:cxn ang="T11">
                    <a:pos x="T2" y="T3"/>
                  </a:cxn>
                  <a:cxn ang="T12">
                    <a:pos x="T4" y="T5"/>
                  </a:cxn>
                  <a:cxn ang="T13">
                    <a:pos x="T6" y="T7"/>
                  </a:cxn>
                  <a:cxn ang="T14">
                    <a:pos x="T8" y="T9"/>
                  </a:cxn>
                </a:cxnLst>
                <a:rect l="T15" t="T16" r="T17" b="T18"/>
                <a:pathLst>
                  <a:path w="66" h="54">
                    <a:moveTo>
                      <a:pt x="66" y="0"/>
                    </a:moveTo>
                    <a:lnTo>
                      <a:pt x="52" y="54"/>
                    </a:lnTo>
                    <a:lnTo>
                      <a:pt x="13" y="54"/>
                    </a:lnTo>
                    <a:lnTo>
                      <a:pt x="0" y="0"/>
                    </a:lnTo>
                    <a:lnTo>
                      <a:pt x="66"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4" name="Freeform 153"/>
              <p:cNvSpPr>
                <a:spLocks/>
              </p:cNvSpPr>
              <p:nvPr/>
            </p:nvSpPr>
            <p:spPr bwMode="auto">
              <a:xfrm>
                <a:off x="2989263" y="3970338"/>
                <a:ext cx="84138" cy="114300"/>
              </a:xfrm>
              <a:custGeom>
                <a:avLst/>
                <a:gdLst>
                  <a:gd name="T0" fmla="*/ 0 w 53"/>
                  <a:gd name="T1" fmla="*/ 0 h 72"/>
                  <a:gd name="T2" fmla="*/ 2147483647 w 53"/>
                  <a:gd name="T3" fmla="*/ 2147483647 h 72"/>
                  <a:gd name="T4" fmla="*/ 2147483647 w 53"/>
                  <a:gd name="T5" fmla="*/ 2147483647 h 72"/>
                  <a:gd name="T6" fmla="*/ 0 w 53"/>
                  <a:gd name="T7" fmla="*/ 2147483647 h 72"/>
                  <a:gd name="T8" fmla="*/ 0 w 53"/>
                  <a:gd name="T9" fmla="*/ 0 h 72"/>
                  <a:gd name="T10" fmla="*/ 0 60000 65536"/>
                  <a:gd name="T11" fmla="*/ 0 60000 65536"/>
                  <a:gd name="T12" fmla="*/ 0 60000 65536"/>
                  <a:gd name="T13" fmla="*/ 0 60000 65536"/>
                  <a:gd name="T14" fmla="*/ 0 60000 65536"/>
                  <a:gd name="T15" fmla="*/ 0 w 53"/>
                  <a:gd name="T16" fmla="*/ 0 h 72"/>
                  <a:gd name="T17" fmla="*/ 53 w 53"/>
                  <a:gd name="T18" fmla="*/ 72 h 72"/>
                </a:gdLst>
                <a:ahLst/>
                <a:cxnLst>
                  <a:cxn ang="T10">
                    <a:pos x="T0" y="T1"/>
                  </a:cxn>
                  <a:cxn ang="T11">
                    <a:pos x="T2" y="T3"/>
                  </a:cxn>
                  <a:cxn ang="T12">
                    <a:pos x="T4" y="T5"/>
                  </a:cxn>
                  <a:cxn ang="T13">
                    <a:pos x="T6" y="T7"/>
                  </a:cxn>
                  <a:cxn ang="T14">
                    <a:pos x="T8" y="T9"/>
                  </a:cxn>
                </a:cxnLst>
                <a:rect l="T15" t="T16" r="T17" b="T18"/>
                <a:pathLst>
                  <a:path w="53" h="72">
                    <a:moveTo>
                      <a:pt x="0" y="0"/>
                    </a:moveTo>
                    <a:lnTo>
                      <a:pt x="53" y="15"/>
                    </a:lnTo>
                    <a:lnTo>
                      <a:pt x="53" y="59"/>
                    </a:lnTo>
                    <a:lnTo>
                      <a:pt x="0" y="72"/>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5" name="Freeform 154"/>
              <p:cNvSpPr>
                <a:spLocks/>
              </p:cNvSpPr>
              <p:nvPr/>
            </p:nvSpPr>
            <p:spPr bwMode="auto">
              <a:xfrm>
                <a:off x="2617788" y="3970338"/>
                <a:ext cx="96838" cy="114300"/>
              </a:xfrm>
              <a:custGeom>
                <a:avLst/>
                <a:gdLst>
                  <a:gd name="T0" fmla="*/ 2147483647 w 61"/>
                  <a:gd name="T1" fmla="*/ 2147483647 h 72"/>
                  <a:gd name="T2" fmla="*/ 0 w 61"/>
                  <a:gd name="T3" fmla="*/ 2147483647 h 72"/>
                  <a:gd name="T4" fmla="*/ 0 w 61"/>
                  <a:gd name="T5" fmla="*/ 2147483647 h 72"/>
                  <a:gd name="T6" fmla="*/ 2147483647 w 61"/>
                  <a:gd name="T7" fmla="*/ 0 h 72"/>
                  <a:gd name="T8" fmla="*/ 2147483647 w 61"/>
                  <a:gd name="T9" fmla="*/ 2147483647 h 72"/>
                  <a:gd name="T10" fmla="*/ 0 60000 65536"/>
                  <a:gd name="T11" fmla="*/ 0 60000 65536"/>
                  <a:gd name="T12" fmla="*/ 0 60000 65536"/>
                  <a:gd name="T13" fmla="*/ 0 60000 65536"/>
                  <a:gd name="T14" fmla="*/ 0 60000 65536"/>
                  <a:gd name="T15" fmla="*/ 0 w 61"/>
                  <a:gd name="T16" fmla="*/ 0 h 72"/>
                  <a:gd name="T17" fmla="*/ 61 w 61"/>
                  <a:gd name="T18" fmla="*/ 72 h 72"/>
                </a:gdLst>
                <a:ahLst/>
                <a:cxnLst>
                  <a:cxn ang="T10">
                    <a:pos x="T0" y="T1"/>
                  </a:cxn>
                  <a:cxn ang="T11">
                    <a:pos x="T2" y="T3"/>
                  </a:cxn>
                  <a:cxn ang="T12">
                    <a:pos x="T4" y="T5"/>
                  </a:cxn>
                  <a:cxn ang="T13">
                    <a:pos x="T6" y="T7"/>
                  </a:cxn>
                  <a:cxn ang="T14">
                    <a:pos x="T8" y="T9"/>
                  </a:cxn>
                </a:cxnLst>
                <a:rect l="T15" t="T16" r="T17" b="T18"/>
                <a:pathLst>
                  <a:path w="61" h="72">
                    <a:moveTo>
                      <a:pt x="61" y="72"/>
                    </a:moveTo>
                    <a:lnTo>
                      <a:pt x="0" y="58"/>
                    </a:lnTo>
                    <a:lnTo>
                      <a:pt x="0" y="15"/>
                    </a:lnTo>
                    <a:lnTo>
                      <a:pt x="61" y="0"/>
                    </a:lnTo>
                    <a:lnTo>
                      <a:pt x="61" y="7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6" name="Freeform 155"/>
              <p:cNvSpPr>
                <a:spLocks/>
              </p:cNvSpPr>
              <p:nvPr/>
            </p:nvSpPr>
            <p:spPr bwMode="auto">
              <a:xfrm>
                <a:off x="2909888" y="3843338"/>
                <a:ext cx="127000" cy="125413"/>
              </a:xfrm>
              <a:custGeom>
                <a:avLst/>
                <a:gdLst>
                  <a:gd name="T0" fmla="*/ 0 w 80"/>
                  <a:gd name="T1" fmla="*/ 2147483647 h 79"/>
                  <a:gd name="T2" fmla="*/ 2147483647 w 80"/>
                  <a:gd name="T3" fmla="*/ 0 h 79"/>
                  <a:gd name="T4" fmla="*/ 2147483647 w 80"/>
                  <a:gd name="T5" fmla="*/ 2147483647 h 79"/>
                  <a:gd name="T6" fmla="*/ 2147483647 w 80"/>
                  <a:gd name="T7" fmla="*/ 2147483647 h 79"/>
                  <a:gd name="T8" fmla="*/ 0 w 80"/>
                  <a:gd name="T9" fmla="*/ 2147483647 h 79"/>
                  <a:gd name="T10" fmla="*/ 0 60000 65536"/>
                  <a:gd name="T11" fmla="*/ 0 60000 65536"/>
                  <a:gd name="T12" fmla="*/ 0 60000 65536"/>
                  <a:gd name="T13" fmla="*/ 0 60000 65536"/>
                  <a:gd name="T14" fmla="*/ 0 60000 65536"/>
                  <a:gd name="T15" fmla="*/ 0 w 80"/>
                  <a:gd name="T16" fmla="*/ 0 h 79"/>
                  <a:gd name="T17" fmla="*/ 80 w 80"/>
                  <a:gd name="T18" fmla="*/ 79 h 79"/>
                </a:gdLst>
                <a:ahLst/>
                <a:cxnLst>
                  <a:cxn ang="T10">
                    <a:pos x="T0" y="T1"/>
                  </a:cxn>
                  <a:cxn ang="T11">
                    <a:pos x="T2" y="T3"/>
                  </a:cxn>
                  <a:cxn ang="T12">
                    <a:pos x="T4" y="T5"/>
                  </a:cxn>
                  <a:cxn ang="T13">
                    <a:pos x="T6" y="T7"/>
                  </a:cxn>
                  <a:cxn ang="T14">
                    <a:pos x="T8" y="T9"/>
                  </a:cxn>
                </a:cxnLst>
                <a:rect l="T15" t="T16" r="T17" b="T18"/>
                <a:pathLst>
                  <a:path w="80" h="79">
                    <a:moveTo>
                      <a:pt x="0" y="29"/>
                    </a:moveTo>
                    <a:lnTo>
                      <a:pt x="50" y="0"/>
                    </a:lnTo>
                    <a:lnTo>
                      <a:pt x="80" y="30"/>
                    </a:lnTo>
                    <a:lnTo>
                      <a:pt x="50" y="79"/>
                    </a:lnTo>
                    <a:lnTo>
                      <a:pt x="0" y="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7" name="Freeform 156"/>
              <p:cNvSpPr>
                <a:spLocks/>
              </p:cNvSpPr>
              <p:nvPr/>
            </p:nvSpPr>
            <p:spPr bwMode="auto">
              <a:xfrm>
                <a:off x="2911475" y="4087813"/>
                <a:ext cx="125413" cy="123825"/>
              </a:xfrm>
              <a:custGeom>
                <a:avLst/>
                <a:gdLst>
                  <a:gd name="T0" fmla="*/ 2147483647 w 79"/>
                  <a:gd name="T1" fmla="*/ 0 h 78"/>
                  <a:gd name="T2" fmla="*/ 2147483647 w 79"/>
                  <a:gd name="T3" fmla="*/ 2147483647 h 78"/>
                  <a:gd name="T4" fmla="*/ 2147483647 w 79"/>
                  <a:gd name="T5" fmla="*/ 2147483647 h 78"/>
                  <a:gd name="T6" fmla="*/ 0 w 79"/>
                  <a:gd name="T7" fmla="*/ 2147483647 h 78"/>
                  <a:gd name="T8" fmla="*/ 2147483647 w 79"/>
                  <a:gd name="T9" fmla="*/ 0 h 78"/>
                  <a:gd name="T10" fmla="*/ 0 60000 65536"/>
                  <a:gd name="T11" fmla="*/ 0 60000 65536"/>
                  <a:gd name="T12" fmla="*/ 0 60000 65536"/>
                  <a:gd name="T13" fmla="*/ 0 60000 65536"/>
                  <a:gd name="T14" fmla="*/ 0 60000 65536"/>
                  <a:gd name="T15" fmla="*/ 0 w 79"/>
                  <a:gd name="T16" fmla="*/ 0 h 78"/>
                  <a:gd name="T17" fmla="*/ 79 w 79"/>
                  <a:gd name="T18" fmla="*/ 78 h 78"/>
                </a:gdLst>
                <a:ahLst/>
                <a:cxnLst>
                  <a:cxn ang="T10">
                    <a:pos x="T0" y="T1"/>
                  </a:cxn>
                  <a:cxn ang="T11">
                    <a:pos x="T2" y="T3"/>
                  </a:cxn>
                  <a:cxn ang="T12">
                    <a:pos x="T4" y="T5"/>
                  </a:cxn>
                  <a:cxn ang="T13">
                    <a:pos x="T6" y="T7"/>
                  </a:cxn>
                  <a:cxn ang="T14">
                    <a:pos x="T8" y="T9"/>
                  </a:cxn>
                </a:cxnLst>
                <a:rect l="T15" t="T16" r="T17" b="T18"/>
                <a:pathLst>
                  <a:path w="79" h="78">
                    <a:moveTo>
                      <a:pt x="50" y="0"/>
                    </a:moveTo>
                    <a:lnTo>
                      <a:pt x="79" y="50"/>
                    </a:lnTo>
                    <a:lnTo>
                      <a:pt x="49" y="78"/>
                    </a:lnTo>
                    <a:lnTo>
                      <a:pt x="0" y="50"/>
                    </a:lnTo>
                    <a:lnTo>
                      <a:pt x="5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8" name="Freeform 157"/>
              <p:cNvSpPr>
                <a:spLocks/>
              </p:cNvSpPr>
              <p:nvPr/>
            </p:nvSpPr>
            <p:spPr bwMode="auto">
              <a:xfrm>
                <a:off x="2660650" y="3846513"/>
                <a:ext cx="123825" cy="122238"/>
              </a:xfrm>
              <a:custGeom>
                <a:avLst/>
                <a:gdLst>
                  <a:gd name="T0" fmla="*/ 2147483647 w 78"/>
                  <a:gd name="T1" fmla="*/ 2147483647 h 77"/>
                  <a:gd name="T2" fmla="*/ 0 w 78"/>
                  <a:gd name="T3" fmla="*/ 2147483647 h 77"/>
                  <a:gd name="T4" fmla="*/ 2147483647 w 78"/>
                  <a:gd name="T5" fmla="*/ 0 h 77"/>
                  <a:gd name="T6" fmla="*/ 2147483647 w 78"/>
                  <a:gd name="T7" fmla="*/ 2147483647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30" y="77"/>
                    </a:moveTo>
                    <a:lnTo>
                      <a:pt x="0" y="30"/>
                    </a:lnTo>
                    <a:lnTo>
                      <a:pt x="32" y="0"/>
                    </a:lnTo>
                    <a:lnTo>
                      <a:pt x="78" y="28"/>
                    </a:lnTo>
                    <a:lnTo>
                      <a:pt x="30" y="7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9" name="Freeform 158"/>
              <p:cNvSpPr>
                <a:spLocks/>
              </p:cNvSpPr>
              <p:nvPr/>
            </p:nvSpPr>
            <p:spPr bwMode="auto">
              <a:xfrm>
                <a:off x="2660650" y="4084638"/>
                <a:ext cx="123825" cy="122238"/>
              </a:xfrm>
              <a:custGeom>
                <a:avLst/>
                <a:gdLst>
                  <a:gd name="T0" fmla="*/ 2147483647 w 78"/>
                  <a:gd name="T1" fmla="*/ 2147483647 h 77"/>
                  <a:gd name="T2" fmla="*/ 2147483647 w 78"/>
                  <a:gd name="T3" fmla="*/ 2147483647 h 77"/>
                  <a:gd name="T4" fmla="*/ 0 w 78"/>
                  <a:gd name="T5" fmla="*/ 2147483647 h 77"/>
                  <a:gd name="T6" fmla="*/ 2147483647 w 78"/>
                  <a:gd name="T7" fmla="*/ 0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78" y="48"/>
                    </a:moveTo>
                    <a:lnTo>
                      <a:pt x="30" y="77"/>
                    </a:lnTo>
                    <a:lnTo>
                      <a:pt x="0" y="46"/>
                    </a:lnTo>
                    <a:lnTo>
                      <a:pt x="28" y="0"/>
                    </a:lnTo>
                    <a:lnTo>
                      <a:pt x="78" y="48"/>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grpSp>
        <p:grpSp>
          <p:nvGrpSpPr>
            <p:cNvPr id="130" name="Group 165"/>
            <p:cNvGrpSpPr>
              <a:grpSpLocks noChangeAspect="1"/>
            </p:cNvGrpSpPr>
            <p:nvPr/>
          </p:nvGrpSpPr>
          <p:grpSpPr bwMode="auto">
            <a:xfrm>
              <a:off x="7293949" y="5007578"/>
              <a:ext cx="549410" cy="593834"/>
              <a:chOff x="4906963" y="3924300"/>
              <a:chExt cx="962025" cy="1039813"/>
            </a:xfrm>
          </p:grpSpPr>
          <p:sp>
            <p:nvSpPr>
              <p:cNvPr id="131" name="Freeform 98"/>
              <p:cNvSpPr>
                <a:spLocks/>
              </p:cNvSpPr>
              <p:nvPr/>
            </p:nvSpPr>
            <p:spPr bwMode="auto">
              <a:xfrm>
                <a:off x="5040313" y="3981450"/>
                <a:ext cx="684213" cy="752475"/>
              </a:xfrm>
              <a:custGeom>
                <a:avLst/>
                <a:gdLst>
                  <a:gd name="T0" fmla="*/ 0 w 242"/>
                  <a:gd name="T1" fmla="*/ 2147483647 h 266"/>
                  <a:gd name="T2" fmla="*/ 2147483647 w 242"/>
                  <a:gd name="T3" fmla="*/ 0 h 266"/>
                  <a:gd name="T4" fmla="*/ 2147483647 w 242"/>
                  <a:gd name="T5" fmla="*/ 2147483647 h 266"/>
                  <a:gd name="T6" fmla="*/ 2147483647 w 242"/>
                  <a:gd name="T7" fmla="*/ 2147483647 h 266"/>
                  <a:gd name="T8" fmla="*/ 2147483647 w 242"/>
                  <a:gd name="T9" fmla="*/ 2147483647 h 266"/>
                  <a:gd name="T10" fmla="*/ 2147483647 w 242"/>
                  <a:gd name="T11" fmla="*/ 2147483647 h 266"/>
                  <a:gd name="T12" fmla="*/ 2147483647 w 242"/>
                  <a:gd name="T13" fmla="*/ 2147483647 h 266"/>
                  <a:gd name="T14" fmla="*/ 2147483647 w 242"/>
                  <a:gd name="T15" fmla="*/ 2147483647 h 266"/>
                  <a:gd name="T16" fmla="*/ 0 w 242"/>
                  <a:gd name="T17" fmla="*/ 2147483647 h 266"/>
                  <a:gd name="T18" fmla="*/ 0 w 242"/>
                  <a:gd name="T19" fmla="*/ 2147483647 h 266"/>
                  <a:gd name="T20" fmla="*/ 0 w 242"/>
                  <a:gd name="T21" fmla="*/ 2147483647 h 2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266"/>
                  <a:gd name="T35" fmla="*/ 242 w 242"/>
                  <a:gd name="T36" fmla="*/ 266 h 2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266">
                    <a:moveTo>
                      <a:pt x="0" y="44"/>
                    </a:moveTo>
                    <a:cubicBezTo>
                      <a:pt x="0" y="20"/>
                      <a:pt x="54" y="0"/>
                      <a:pt x="121" y="0"/>
                    </a:cubicBezTo>
                    <a:cubicBezTo>
                      <a:pt x="188" y="0"/>
                      <a:pt x="242" y="20"/>
                      <a:pt x="242" y="44"/>
                    </a:cubicBezTo>
                    <a:cubicBezTo>
                      <a:pt x="242" y="44"/>
                      <a:pt x="242" y="44"/>
                      <a:pt x="242" y="44"/>
                    </a:cubicBezTo>
                    <a:cubicBezTo>
                      <a:pt x="242" y="44"/>
                      <a:pt x="242" y="44"/>
                      <a:pt x="242" y="44"/>
                    </a:cubicBezTo>
                    <a:cubicBezTo>
                      <a:pt x="242" y="222"/>
                      <a:pt x="242" y="222"/>
                      <a:pt x="242" y="222"/>
                    </a:cubicBezTo>
                    <a:cubicBezTo>
                      <a:pt x="242" y="222"/>
                      <a:pt x="242" y="222"/>
                      <a:pt x="242" y="222"/>
                    </a:cubicBezTo>
                    <a:cubicBezTo>
                      <a:pt x="242" y="246"/>
                      <a:pt x="188" y="266"/>
                      <a:pt x="121" y="266"/>
                    </a:cubicBezTo>
                    <a:cubicBezTo>
                      <a:pt x="54" y="266"/>
                      <a:pt x="0" y="246"/>
                      <a:pt x="0" y="222"/>
                    </a:cubicBezTo>
                    <a:cubicBezTo>
                      <a:pt x="0" y="222"/>
                      <a:pt x="0" y="222"/>
                      <a:pt x="0" y="222"/>
                    </a:cubicBezTo>
                    <a:lnTo>
                      <a:pt x="0" y="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32" name="Freeform 99"/>
              <p:cNvSpPr>
                <a:spLocks/>
              </p:cNvSpPr>
              <p:nvPr/>
            </p:nvSpPr>
            <p:spPr bwMode="auto">
              <a:xfrm>
                <a:off x="5021263" y="3924300"/>
                <a:ext cx="731838" cy="285750"/>
              </a:xfrm>
              <a:custGeom>
                <a:avLst/>
                <a:gdLst>
                  <a:gd name="T0" fmla="*/ 0 w 259"/>
                  <a:gd name="T1" fmla="*/ 2147483647 h 101"/>
                  <a:gd name="T2" fmla="*/ 2147483647 w 259"/>
                  <a:gd name="T3" fmla="*/ 0 h 101"/>
                  <a:gd name="T4" fmla="*/ 2147483647 w 259"/>
                  <a:gd name="T5" fmla="*/ 0 h 101"/>
                  <a:gd name="T6" fmla="*/ 2147483647 w 259"/>
                  <a:gd name="T7" fmla="*/ 2147483647 h 101"/>
                  <a:gd name="T8" fmla="*/ 2147483647 w 259"/>
                  <a:gd name="T9" fmla="*/ 2147483647 h 101"/>
                  <a:gd name="T10" fmla="*/ 2147483647 w 259"/>
                  <a:gd name="T11" fmla="*/ 2147483647 h 101"/>
                  <a:gd name="T12" fmla="*/ 2147483647 w 259"/>
                  <a:gd name="T13" fmla="*/ 2147483647 h 101"/>
                  <a:gd name="T14" fmla="*/ 2147483647 w 259"/>
                  <a:gd name="T15" fmla="*/ 2147483647 h 101"/>
                  <a:gd name="T16" fmla="*/ 2147483647 w 259"/>
                  <a:gd name="T17" fmla="*/ 2147483647 h 101"/>
                  <a:gd name="T18" fmla="*/ 0 w 259"/>
                  <a:gd name="T19" fmla="*/ 2147483647 h 101"/>
                  <a:gd name="T20" fmla="*/ 0 w 259"/>
                  <a:gd name="T21" fmla="*/ 2147483647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101"/>
                  <a:gd name="T35" fmla="*/ 259 w 259"/>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101">
                    <a:moveTo>
                      <a:pt x="0" y="50"/>
                    </a:moveTo>
                    <a:cubicBezTo>
                      <a:pt x="0" y="23"/>
                      <a:pt x="58" y="0"/>
                      <a:pt x="130" y="0"/>
                    </a:cubicBezTo>
                    <a:cubicBezTo>
                      <a:pt x="130" y="0"/>
                      <a:pt x="130" y="0"/>
                      <a:pt x="130" y="0"/>
                    </a:cubicBezTo>
                    <a:cubicBezTo>
                      <a:pt x="202" y="0"/>
                      <a:pt x="259" y="23"/>
                      <a:pt x="259" y="50"/>
                    </a:cubicBezTo>
                    <a:cubicBezTo>
                      <a:pt x="259" y="50"/>
                      <a:pt x="259" y="50"/>
                      <a:pt x="259" y="50"/>
                    </a:cubicBezTo>
                    <a:cubicBezTo>
                      <a:pt x="259" y="50"/>
                      <a:pt x="259" y="50"/>
                      <a:pt x="259" y="50"/>
                    </a:cubicBezTo>
                    <a:cubicBezTo>
                      <a:pt x="259" y="78"/>
                      <a:pt x="202" y="101"/>
                      <a:pt x="130" y="101"/>
                    </a:cubicBezTo>
                    <a:cubicBezTo>
                      <a:pt x="130" y="101"/>
                      <a:pt x="130" y="101"/>
                      <a:pt x="130" y="101"/>
                    </a:cubicBezTo>
                    <a:cubicBezTo>
                      <a:pt x="130" y="101"/>
                      <a:pt x="130" y="101"/>
                      <a:pt x="130" y="101"/>
                    </a:cubicBezTo>
                    <a:cubicBezTo>
                      <a:pt x="58" y="101"/>
                      <a:pt x="0" y="78"/>
                      <a:pt x="0" y="50"/>
                    </a:cubicBezTo>
                    <a:cubicBezTo>
                      <a:pt x="0" y="50"/>
                      <a:pt x="0" y="50"/>
                      <a:pt x="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33" name="Freeform 100"/>
              <p:cNvSpPr>
                <a:spLocks/>
              </p:cNvSpPr>
              <p:nvPr/>
            </p:nvSpPr>
            <p:spPr bwMode="auto">
              <a:xfrm>
                <a:off x="5060950" y="3943350"/>
                <a:ext cx="655638" cy="238125"/>
              </a:xfrm>
              <a:custGeom>
                <a:avLst/>
                <a:gdLst>
                  <a:gd name="T0" fmla="*/ 0 w 232"/>
                  <a:gd name="T1" fmla="*/ 2147483647 h 84"/>
                  <a:gd name="T2" fmla="*/ 2147483647 w 232"/>
                  <a:gd name="T3" fmla="*/ 0 h 84"/>
                  <a:gd name="T4" fmla="*/ 2147483647 w 232"/>
                  <a:gd name="T5" fmla="*/ 0 h 84"/>
                  <a:gd name="T6" fmla="*/ 2147483647 w 232"/>
                  <a:gd name="T7" fmla="*/ 2147483647 h 84"/>
                  <a:gd name="T8" fmla="*/ 2147483647 w 232"/>
                  <a:gd name="T9" fmla="*/ 2147483647 h 84"/>
                  <a:gd name="T10" fmla="*/ 2147483647 w 232"/>
                  <a:gd name="T11" fmla="*/ 2147483647 h 84"/>
                  <a:gd name="T12" fmla="*/ 2147483647 w 232"/>
                  <a:gd name="T13" fmla="*/ 2147483647 h 84"/>
                  <a:gd name="T14" fmla="*/ 2147483647 w 232"/>
                  <a:gd name="T15" fmla="*/ 2147483647 h 84"/>
                  <a:gd name="T16" fmla="*/ 2147483647 w 232"/>
                  <a:gd name="T17" fmla="*/ 2147483647 h 84"/>
                  <a:gd name="T18" fmla="*/ 0 w 232"/>
                  <a:gd name="T19" fmla="*/ 2147483647 h 84"/>
                  <a:gd name="T20" fmla="*/ 0 w 232"/>
                  <a:gd name="T21" fmla="*/ 2147483647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2"/>
                  <a:gd name="T34" fmla="*/ 0 h 84"/>
                  <a:gd name="T35" fmla="*/ 232 w 232"/>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2" h="84">
                    <a:moveTo>
                      <a:pt x="0" y="42"/>
                    </a:moveTo>
                    <a:cubicBezTo>
                      <a:pt x="0" y="19"/>
                      <a:pt x="52" y="0"/>
                      <a:pt x="116" y="0"/>
                    </a:cubicBezTo>
                    <a:cubicBezTo>
                      <a:pt x="116" y="0"/>
                      <a:pt x="116" y="0"/>
                      <a:pt x="116" y="0"/>
                    </a:cubicBezTo>
                    <a:cubicBezTo>
                      <a:pt x="180" y="0"/>
                      <a:pt x="232" y="19"/>
                      <a:pt x="232" y="42"/>
                    </a:cubicBezTo>
                    <a:cubicBezTo>
                      <a:pt x="232" y="42"/>
                      <a:pt x="232" y="42"/>
                      <a:pt x="232" y="42"/>
                    </a:cubicBezTo>
                    <a:cubicBezTo>
                      <a:pt x="232" y="42"/>
                      <a:pt x="232" y="42"/>
                      <a:pt x="232" y="42"/>
                    </a:cubicBezTo>
                    <a:cubicBezTo>
                      <a:pt x="232" y="65"/>
                      <a:pt x="180" y="84"/>
                      <a:pt x="116" y="84"/>
                    </a:cubicBezTo>
                    <a:cubicBezTo>
                      <a:pt x="116" y="84"/>
                      <a:pt x="116" y="84"/>
                      <a:pt x="116" y="84"/>
                    </a:cubicBezTo>
                    <a:cubicBezTo>
                      <a:pt x="116" y="84"/>
                      <a:pt x="116" y="84"/>
                      <a:pt x="116" y="84"/>
                    </a:cubicBezTo>
                    <a:cubicBezTo>
                      <a:pt x="52" y="84"/>
                      <a:pt x="0" y="65"/>
                      <a:pt x="0" y="42"/>
                    </a:cubicBezTo>
                    <a:cubicBezTo>
                      <a:pt x="0" y="42"/>
                      <a:pt x="0" y="42"/>
                      <a:pt x="0" y="4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34" name="Freeform 101"/>
              <p:cNvSpPr>
                <a:spLocks/>
              </p:cNvSpPr>
              <p:nvPr/>
            </p:nvSpPr>
            <p:spPr bwMode="auto">
              <a:xfrm>
                <a:off x="4906963" y="4830763"/>
                <a:ext cx="962025" cy="76200"/>
              </a:xfrm>
              <a:custGeom>
                <a:avLst/>
                <a:gdLst>
                  <a:gd name="T0" fmla="*/ 0 w 340"/>
                  <a:gd name="T1" fmla="*/ 2147483647 h 27"/>
                  <a:gd name="T2" fmla="*/ 2147483647 w 340"/>
                  <a:gd name="T3" fmla="*/ 0 h 27"/>
                  <a:gd name="T4" fmla="*/ 2147483647 w 340"/>
                  <a:gd name="T5" fmla="*/ 0 h 27"/>
                  <a:gd name="T6" fmla="*/ 2147483647 w 340"/>
                  <a:gd name="T7" fmla="*/ 0 h 27"/>
                  <a:gd name="T8" fmla="*/ 2147483647 w 340"/>
                  <a:gd name="T9" fmla="*/ 0 h 27"/>
                  <a:gd name="T10" fmla="*/ 2147483647 w 340"/>
                  <a:gd name="T11" fmla="*/ 0 h 27"/>
                  <a:gd name="T12" fmla="*/ 2147483647 w 340"/>
                  <a:gd name="T13" fmla="*/ 2147483647 h 27"/>
                  <a:gd name="T14" fmla="*/ 2147483647 w 340"/>
                  <a:gd name="T15" fmla="*/ 2147483647 h 27"/>
                  <a:gd name="T16" fmla="*/ 2147483647 w 340"/>
                  <a:gd name="T17" fmla="*/ 2147483647 h 27"/>
                  <a:gd name="T18" fmla="*/ 2147483647 w 340"/>
                  <a:gd name="T19" fmla="*/ 2147483647 h 27"/>
                  <a:gd name="T20" fmla="*/ 2147483647 w 340"/>
                  <a:gd name="T21" fmla="*/ 2147483647 h 27"/>
                  <a:gd name="T22" fmla="*/ 2147483647 w 340"/>
                  <a:gd name="T23" fmla="*/ 2147483647 h 27"/>
                  <a:gd name="T24" fmla="*/ 2147483647 w 340"/>
                  <a:gd name="T25" fmla="*/ 2147483647 h 27"/>
                  <a:gd name="T26" fmla="*/ 2147483647 w 340"/>
                  <a:gd name="T27" fmla="*/ 2147483647 h 27"/>
                  <a:gd name="T28" fmla="*/ 2147483647 w 340"/>
                  <a:gd name="T29" fmla="*/ 2147483647 h 27"/>
                  <a:gd name="T30" fmla="*/ 2147483647 w 340"/>
                  <a:gd name="T31" fmla="*/ 2147483647 h 27"/>
                  <a:gd name="T32" fmla="*/ 0 w 340"/>
                  <a:gd name="T33" fmla="*/ 2147483647 h 27"/>
                  <a:gd name="T34" fmla="*/ 0 w 340"/>
                  <a:gd name="T35" fmla="*/ 2147483647 h 27"/>
                  <a:gd name="T36" fmla="*/ 0 w 340"/>
                  <a:gd name="T37" fmla="*/ 2147483647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0"/>
                  <a:gd name="T58" fmla="*/ 0 h 27"/>
                  <a:gd name="T59" fmla="*/ 340 w 340"/>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0" h="27">
                    <a:moveTo>
                      <a:pt x="0" y="10"/>
                    </a:moveTo>
                    <a:cubicBezTo>
                      <a:pt x="0" y="4"/>
                      <a:pt x="4" y="0"/>
                      <a:pt x="10" y="0"/>
                    </a:cubicBezTo>
                    <a:cubicBezTo>
                      <a:pt x="10" y="0"/>
                      <a:pt x="10" y="0"/>
                      <a:pt x="10" y="0"/>
                    </a:cubicBezTo>
                    <a:cubicBezTo>
                      <a:pt x="10" y="0"/>
                      <a:pt x="10" y="0"/>
                      <a:pt x="10" y="0"/>
                    </a:cubicBezTo>
                    <a:cubicBezTo>
                      <a:pt x="330" y="0"/>
                      <a:pt x="330" y="0"/>
                      <a:pt x="330" y="0"/>
                    </a:cubicBezTo>
                    <a:cubicBezTo>
                      <a:pt x="330" y="0"/>
                      <a:pt x="330" y="0"/>
                      <a:pt x="330" y="0"/>
                    </a:cubicBezTo>
                    <a:cubicBezTo>
                      <a:pt x="335" y="0"/>
                      <a:pt x="340" y="4"/>
                      <a:pt x="340" y="10"/>
                    </a:cubicBezTo>
                    <a:cubicBezTo>
                      <a:pt x="340" y="10"/>
                      <a:pt x="340" y="10"/>
                      <a:pt x="340" y="10"/>
                    </a:cubicBezTo>
                    <a:cubicBezTo>
                      <a:pt x="340" y="10"/>
                      <a:pt x="340" y="10"/>
                      <a:pt x="340" y="10"/>
                    </a:cubicBezTo>
                    <a:cubicBezTo>
                      <a:pt x="340" y="17"/>
                      <a:pt x="340" y="17"/>
                      <a:pt x="340" y="17"/>
                    </a:cubicBezTo>
                    <a:cubicBezTo>
                      <a:pt x="340" y="17"/>
                      <a:pt x="340" y="17"/>
                      <a:pt x="340" y="17"/>
                    </a:cubicBezTo>
                    <a:cubicBezTo>
                      <a:pt x="340" y="22"/>
                      <a:pt x="335" y="27"/>
                      <a:pt x="330" y="27"/>
                    </a:cubicBezTo>
                    <a:cubicBezTo>
                      <a:pt x="330" y="27"/>
                      <a:pt x="330" y="27"/>
                      <a:pt x="330" y="27"/>
                    </a:cubicBezTo>
                    <a:cubicBezTo>
                      <a:pt x="330" y="27"/>
                      <a:pt x="330" y="27"/>
                      <a:pt x="330" y="27"/>
                    </a:cubicBezTo>
                    <a:cubicBezTo>
                      <a:pt x="10" y="27"/>
                      <a:pt x="10" y="27"/>
                      <a:pt x="10" y="27"/>
                    </a:cubicBezTo>
                    <a:cubicBezTo>
                      <a:pt x="10" y="27"/>
                      <a:pt x="10" y="27"/>
                      <a:pt x="10" y="27"/>
                    </a:cubicBezTo>
                    <a:cubicBezTo>
                      <a:pt x="4" y="27"/>
                      <a:pt x="0" y="22"/>
                      <a:pt x="0" y="17"/>
                    </a:cubicBezTo>
                    <a:cubicBezTo>
                      <a:pt x="0" y="17"/>
                      <a:pt x="0" y="17"/>
                      <a:pt x="0" y="17"/>
                    </a:cubicBezTo>
                    <a:lnTo>
                      <a:pt x="0" y="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35" name="Freeform 102"/>
              <p:cNvSpPr>
                <a:spLocks/>
              </p:cNvSpPr>
              <p:nvPr/>
            </p:nvSpPr>
            <p:spPr bwMode="auto">
              <a:xfrm>
                <a:off x="5297488" y="4781550"/>
                <a:ext cx="180975" cy="182563"/>
              </a:xfrm>
              <a:custGeom>
                <a:avLst/>
                <a:gdLst>
                  <a:gd name="T0" fmla="*/ 0 w 64"/>
                  <a:gd name="T1" fmla="*/ 2147483647 h 64"/>
                  <a:gd name="T2" fmla="*/ 2147483647 w 64"/>
                  <a:gd name="T3" fmla="*/ 0 h 64"/>
                  <a:gd name="T4" fmla="*/ 2147483647 w 64"/>
                  <a:gd name="T5" fmla="*/ 0 h 64"/>
                  <a:gd name="T6" fmla="*/ 2147483647 w 64"/>
                  <a:gd name="T7" fmla="*/ 0 h 64"/>
                  <a:gd name="T8" fmla="*/ 2147483647 w 64"/>
                  <a:gd name="T9" fmla="*/ 2147483647 h 64"/>
                  <a:gd name="T10" fmla="*/ 2147483647 w 64"/>
                  <a:gd name="T11" fmla="*/ 2147483647 h 64"/>
                  <a:gd name="T12" fmla="*/ 2147483647 w 64"/>
                  <a:gd name="T13" fmla="*/ 2147483647 h 64"/>
                  <a:gd name="T14" fmla="*/ 2147483647 w 64"/>
                  <a:gd name="T15" fmla="*/ 2147483647 h 64"/>
                  <a:gd name="T16" fmla="*/ 2147483647 w 64"/>
                  <a:gd name="T17" fmla="*/ 2147483647 h 64"/>
                  <a:gd name="T18" fmla="*/ 2147483647 w 64"/>
                  <a:gd name="T19" fmla="*/ 2147483647 h 64"/>
                  <a:gd name="T20" fmla="*/ 0 w 64"/>
                  <a:gd name="T21" fmla="*/ 2147483647 h 64"/>
                  <a:gd name="T22" fmla="*/ 0 w 64"/>
                  <a:gd name="T23" fmla="*/ 2147483647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64"/>
                  <a:gd name="T38" fmla="*/ 64 w 64"/>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64">
                    <a:moveTo>
                      <a:pt x="0" y="32"/>
                    </a:moveTo>
                    <a:cubicBezTo>
                      <a:pt x="0" y="14"/>
                      <a:pt x="14" y="0"/>
                      <a:pt x="32" y="0"/>
                    </a:cubicBezTo>
                    <a:cubicBezTo>
                      <a:pt x="32" y="0"/>
                      <a:pt x="32" y="0"/>
                      <a:pt x="32" y="0"/>
                    </a:cubicBezTo>
                    <a:cubicBezTo>
                      <a:pt x="32" y="0"/>
                      <a:pt x="32" y="0"/>
                      <a:pt x="32" y="0"/>
                    </a:cubicBezTo>
                    <a:cubicBezTo>
                      <a:pt x="49" y="0"/>
                      <a:pt x="64" y="14"/>
                      <a:pt x="64" y="32"/>
                    </a:cubicBezTo>
                    <a:cubicBezTo>
                      <a:pt x="64" y="32"/>
                      <a:pt x="64" y="32"/>
                      <a:pt x="64" y="32"/>
                    </a:cubicBezTo>
                    <a:cubicBezTo>
                      <a:pt x="64" y="32"/>
                      <a:pt x="64" y="32"/>
                      <a:pt x="64" y="32"/>
                    </a:cubicBezTo>
                    <a:cubicBezTo>
                      <a:pt x="64" y="49"/>
                      <a:pt x="49" y="64"/>
                      <a:pt x="32" y="64"/>
                    </a:cubicBezTo>
                    <a:cubicBezTo>
                      <a:pt x="32" y="64"/>
                      <a:pt x="32" y="64"/>
                      <a:pt x="32" y="64"/>
                    </a:cubicBezTo>
                    <a:cubicBezTo>
                      <a:pt x="32" y="64"/>
                      <a:pt x="32" y="64"/>
                      <a:pt x="32" y="64"/>
                    </a:cubicBezTo>
                    <a:cubicBezTo>
                      <a:pt x="14" y="64"/>
                      <a:pt x="0" y="49"/>
                      <a:pt x="0" y="32"/>
                    </a:cubicBezTo>
                    <a:cubicBezTo>
                      <a:pt x="0" y="32"/>
                      <a:pt x="0" y="32"/>
                      <a:pt x="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36" name="Freeform 103"/>
              <p:cNvSpPr>
                <a:spLocks/>
              </p:cNvSpPr>
              <p:nvPr/>
            </p:nvSpPr>
            <p:spPr bwMode="auto">
              <a:xfrm>
                <a:off x="5362575" y="4733925"/>
                <a:ext cx="49213" cy="96838"/>
              </a:xfrm>
              <a:custGeom>
                <a:avLst/>
                <a:gdLst>
                  <a:gd name="T0" fmla="*/ 0 w 31"/>
                  <a:gd name="T1" fmla="*/ 0 h 61"/>
                  <a:gd name="T2" fmla="*/ 0 w 31"/>
                  <a:gd name="T3" fmla="*/ 2147483647 h 61"/>
                  <a:gd name="T4" fmla="*/ 2147483647 w 31"/>
                  <a:gd name="T5" fmla="*/ 2147483647 h 61"/>
                  <a:gd name="T6" fmla="*/ 2147483647 w 31"/>
                  <a:gd name="T7" fmla="*/ 0 h 61"/>
                  <a:gd name="T8" fmla="*/ 0 w 31"/>
                  <a:gd name="T9" fmla="*/ 0 h 61"/>
                  <a:gd name="T10" fmla="*/ 0 w 31"/>
                  <a:gd name="T11" fmla="*/ 0 h 61"/>
                  <a:gd name="T12" fmla="*/ 0 60000 65536"/>
                  <a:gd name="T13" fmla="*/ 0 60000 65536"/>
                  <a:gd name="T14" fmla="*/ 0 60000 65536"/>
                  <a:gd name="T15" fmla="*/ 0 60000 65536"/>
                  <a:gd name="T16" fmla="*/ 0 60000 65536"/>
                  <a:gd name="T17" fmla="*/ 0 60000 65536"/>
                  <a:gd name="T18" fmla="*/ 0 w 31"/>
                  <a:gd name="T19" fmla="*/ 0 h 61"/>
                  <a:gd name="T20" fmla="*/ 31 w 3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31" h="61">
                    <a:moveTo>
                      <a:pt x="0" y="0"/>
                    </a:moveTo>
                    <a:lnTo>
                      <a:pt x="0" y="61"/>
                    </a:lnTo>
                    <a:lnTo>
                      <a:pt x="31" y="61"/>
                    </a:lnTo>
                    <a:lnTo>
                      <a:pt x="31"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37" name="Freeform 104"/>
              <p:cNvSpPr>
                <a:spLocks/>
              </p:cNvSpPr>
              <p:nvPr/>
            </p:nvSpPr>
            <p:spPr bwMode="auto">
              <a:xfrm>
                <a:off x="5318125" y="4810125"/>
                <a:ext cx="133350" cy="125413"/>
              </a:xfrm>
              <a:custGeom>
                <a:avLst/>
                <a:gdLst>
                  <a:gd name="T0" fmla="*/ 0 w 47"/>
                  <a:gd name="T1" fmla="*/ 2147483647 h 44"/>
                  <a:gd name="T2" fmla="*/ 2147483647 w 47"/>
                  <a:gd name="T3" fmla="*/ 0 h 44"/>
                  <a:gd name="T4" fmla="*/ 2147483647 w 47"/>
                  <a:gd name="T5" fmla="*/ 0 h 44"/>
                  <a:gd name="T6" fmla="*/ 2147483647 w 47"/>
                  <a:gd name="T7" fmla="*/ 0 h 44"/>
                  <a:gd name="T8" fmla="*/ 2147483647 w 47"/>
                  <a:gd name="T9" fmla="*/ 2147483647 h 44"/>
                  <a:gd name="T10" fmla="*/ 2147483647 w 47"/>
                  <a:gd name="T11" fmla="*/ 2147483647 h 44"/>
                  <a:gd name="T12" fmla="*/ 2147483647 w 47"/>
                  <a:gd name="T13" fmla="*/ 2147483647 h 44"/>
                  <a:gd name="T14" fmla="*/ 2147483647 w 47"/>
                  <a:gd name="T15" fmla="*/ 2147483647 h 44"/>
                  <a:gd name="T16" fmla="*/ 2147483647 w 47"/>
                  <a:gd name="T17" fmla="*/ 2147483647 h 44"/>
                  <a:gd name="T18" fmla="*/ 2147483647 w 47"/>
                  <a:gd name="T19" fmla="*/ 2147483647 h 44"/>
                  <a:gd name="T20" fmla="*/ 0 w 47"/>
                  <a:gd name="T21" fmla="*/ 2147483647 h 44"/>
                  <a:gd name="T22" fmla="*/ 0 w 47"/>
                  <a:gd name="T23" fmla="*/ 2147483647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44"/>
                  <a:gd name="T38" fmla="*/ 47 w 47"/>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44">
                    <a:moveTo>
                      <a:pt x="0" y="22"/>
                    </a:moveTo>
                    <a:cubicBezTo>
                      <a:pt x="0" y="10"/>
                      <a:pt x="10" y="0"/>
                      <a:pt x="23" y="0"/>
                    </a:cubicBezTo>
                    <a:cubicBezTo>
                      <a:pt x="23" y="0"/>
                      <a:pt x="23" y="0"/>
                      <a:pt x="23" y="0"/>
                    </a:cubicBezTo>
                    <a:cubicBezTo>
                      <a:pt x="23" y="0"/>
                      <a:pt x="23" y="0"/>
                      <a:pt x="23" y="0"/>
                    </a:cubicBezTo>
                    <a:cubicBezTo>
                      <a:pt x="36" y="0"/>
                      <a:pt x="47" y="10"/>
                      <a:pt x="47" y="22"/>
                    </a:cubicBezTo>
                    <a:cubicBezTo>
                      <a:pt x="47" y="22"/>
                      <a:pt x="47" y="22"/>
                      <a:pt x="47" y="22"/>
                    </a:cubicBezTo>
                    <a:cubicBezTo>
                      <a:pt x="47" y="22"/>
                      <a:pt x="47" y="22"/>
                      <a:pt x="47" y="22"/>
                    </a:cubicBezTo>
                    <a:cubicBezTo>
                      <a:pt x="47" y="34"/>
                      <a:pt x="36" y="44"/>
                      <a:pt x="23" y="44"/>
                    </a:cubicBezTo>
                    <a:cubicBezTo>
                      <a:pt x="23" y="44"/>
                      <a:pt x="23" y="44"/>
                      <a:pt x="23" y="44"/>
                    </a:cubicBezTo>
                    <a:cubicBezTo>
                      <a:pt x="23" y="44"/>
                      <a:pt x="23" y="44"/>
                      <a:pt x="23" y="44"/>
                    </a:cubicBezTo>
                    <a:cubicBezTo>
                      <a:pt x="10" y="44"/>
                      <a:pt x="0" y="34"/>
                      <a:pt x="0" y="22"/>
                    </a:cubicBezTo>
                    <a:cubicBezTo>
                      <a:pt x="0" y="22"/>
                      <a:pt x="0" y="22"/>
                      <a:pt x="0" y="2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grpSp>
      </p:grpSp>
      <p:sp>
        <p:nvSpPr>
          <p:cNvPr id="165" name="TextBox 164"/>
          <p:cNvSpPr txBox="1"/>
          <p:nvPr/>
        </p:nvSpPr>
        <p:spPr>
          <a:xfrm>
            <a:off x="416056" y="3475022"/>
            <a:ext cx="1035475" cy="4218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charset="0"/>
              </a:rPr>
              <a:t>Application Developers</a:t>
            </a:r>
          </a:p>
        </p:txBody>
      </p:sp>
      <p:grpSp>
        <p:nvGrpSpPr>
          <p:cNvPr id="166" name="Group 165"/>
          <p:cNvGrpSpPr/>
          <p:nvPr/>
        </p:nvGrpSpPr>
        <p:grpSpPr>
          <a:xfrm>
            <a:off x="1653416" y="2695698"/>
            <a:ext cx="998577" cy="1035029"/>
            <a:chOff x="3646291" y="1728209"/>
            <a:chExt cx="1193094" cy="1132790"/>
          </a:xfrm>
        </p:grpSpPr>
        <p:sp>
          <p:nvSpPr>
            <p:cNvPr id="167" name="TextBox 166"/>
            <p:cNvSpPr txBox="1"/>
            <p:nvPr/>
          </p:nvSpPr>
          <p:spPr>
            <a:xfrm>
              <a:off x="3646291" y="1728209"/>
              <a:ext cx="1193094"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charset="0"/>
                </a:rPr>
                <a:t>API Portal</a:t>
              </a:r>
            </a:p>
          </p:txBody>
        </p:sp>
        <p:grpSp>
          <p:nvGrpSpPr>
            <p:cNvPr id="168" name="Group 158"/>
            <p:cNvGrpSpPr>
              <a:grpSpLocks noChangeAspect="1"/>
            </p:cNvGrpSpPr>
            <p:nvPr/>
          </p:nvGrpSpPr>
          <p:grpSpPr bwMode="auto">
            <a:xfrm>
              <a:off x="3735298" y="2021649"/>
              <a:ext cx="1015080" cy="839350"/>
              <a:chOff x="5903917" y="5086337"/>
              <a:chExt cx="1544639" cy="1277941"/>
            </a:xfrm>
          </p:grpSpPr>
          <p:sp>
            <p:nvSpPr>
              <p:cNvPr id="169" name="Freeform 89"/>
              <p:cNvSpPr>
                <a:spLocks/>
              </p:cNvSpPr>
              <p:nvPr/>
            </p:nvSpPr>
            <p:spPr bwMode="auto">
              <a:xfrm>
                <a:off x="6486527" y="6057884"/>
                <a:ext cx="379413" cy="173038"/>
              </a:xfrm>
              <a:custGeom>
                <a:avLst/>
                <a:gdLst>
                  <a:gd name="T0" fmla="*/ 0 w 239"/>
                  <a:gd name="T1" fmla="*/ 0 h 109"/>
                  <a:gd name="T2" fmla="*/ 0 w 239"/>
                  <a:gd name="T3" fmla="*/ 2147483647 h 109"/>
                  <a:gd name="T4" fmla="*/ 2147483647 w 239"/>
                  <a:gd name="T5" fmla="*/ 2147483647 h 109"/>
                  <a:gd name="T6" fmla="*/ 2147483647 w 239"/>
                  <a:gd name="T7" fmla="*/ 0 h 109"/>
                  <a:gd name="T8" fmla="*/ 0 w 239"/>
                  <a:gd name="T9" fmla="*/ 0 h 109"/>
                  <a:gd name="T10" fmla="*/ 0 w 239"/>
                  <a:gd name="T11" fmla="*/ 0 h 109"/>
                  <a:gd name="T12" fmla="*/ 0 60000 65536"/>
                  <a:gd name="T13" fmla="*/ 0 60000 65536"/>
                  <a:gd name="T14" fmla="*/ 0 60000 65536"/>
                  <a:gd name="T15" fmla="*/ 0 60000 65536"/>
                  <a:gd name="T16" fmla="*/ 0 60000 65536"/>
                  <a:gd name="T17" fmla="*/ 0 60000 65536"/>
                  <a:gd name="T18" fmla="*/ 0 w 239"/>
                  <a:gd name="T19" fmla="*/ 0 h 109"/>
                  <a:gd name="T20" fmla="*/ 239 w 239"/>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239" h="109">
                    <a:moveTo>
                      <a:pt x="0" y="0"/>
                    </a:moveTo>
                    <a:lnTo>
                      <a:pt x="0" y="109"/>
                    </a:lnTo>
                    <a:lnTo>
                      <a:pt x="239" y="109"/>
                    </a:lnTo>
                    <a:lnTo>
                      <a:pt x="239"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0" name="Freeform 90"/>
              <p:cNvSpPr>
                <a:spLocks/>
              </p:cNvSpPr>
              <p:nvPr/>
            </p:nvSpPr>
            <p:spPr bwMode="auto">
              <a:xfrm>
                <a:off x="5903917" y="5086337"/>
                <a:ext cx="1544639" cy="1028697"/>
              </a:xfrm>
              <a:custGeom>
                <a:avLst/>
                <a:gdLst>
                  <a:gd name="T0" fmla="*/ 0 w 546"/>
                  <a:gd name="T1" fmla="*/ 2147483647 h 363"/>
                  <a:gd name="T2" fmla="*/ 2147483647 w 546"/>
                  <a:gd name="T3" fmla="*/ 0 h 363"/>
                  <a:gd name="T4" fmla="*/ 2147483647 w 546"/>
                  <a:gd name="T5" fmla="*/ 0 h 363"/>
                  <a:gd name="T6" fmla="*/ 2147483647 w 546"/>
                  <a:gd name="T7" fmla="*/ 0 h 363"/>
                  <a:gd name="T8" fmla="*/ 2147483647 w 546"/>
                  <a:gd name="T9" fmla="*/ 0 h 363"/>
                  <a:gd name="T10" fmla="*/ 2147483647 w 546"/>
                  <a:gd name="T11" fmla="*/ 0 h 363"/>
                  <a:gd name="T12" fmla="*/ 2147483647 w 546"/>
                  <a:gd name="T13" fmla="*/ 2147483647 h 363"/>
                  <a:gd name="T14" fmla="*/ 2147483647 w 546"/>
                  <a:gd name="T15" fmla="*/ 2147483647 h 363"/>
                  <a:gd name="T16" fmla="*/ 2147483647 w 546"/>
                  <a:gd name="T17" fmla="*/ 2147483647 h 363"/>
                  <a:gd name="T18" fmla="*/ 2147483647 w 546"/>
                  <a:gd name="T19" fmla="*/ 2147483647 h 363"/>
                  <a:gd name="T20" fmla="*/ 2147483647 w 546"/>
                  <a:gd name="T21" fmla="*/ 2147483647 h 363"/>
                  <a:gd name="T22" fmla="*/ 2147483647 w 546"/>
                  <a:gd name="T23" fmla="*/ 2147483647 h 363"/>
                  <a:gd name="T24" fmla="*/ 2147483647 w 546"/>
                  <a:gd name="T25" fmla="*/ 2147483647 h 363"/>
                  <a:gd name="T26" fmla="*/ 2147483647 w 546"/>
                  <a:gd name="T27" fmla="*/ 2147483647 h 363"/>
                  <a:gd name="T28" fmla="*/ 2147483647 w 546"/>
                  <a:gd name="T29" fmla="*/ 2147483647 h 363"/>
                  <a:gd name="T30" fmla="*/ 2147483647 w 546"/>
                  <a:gd name="T31" fmla="*/ 2147483647 h 363"/>
                  <a:gd name="T32" fmla="*/ 0 w 546"/>
                  <a:gd name="T33" fmla="*/ 2147483647 h 363"/>
                  <a:gd name="T34" fmla="*/ 0 w 546"/>
                  <a:gd name="T35" fmla="*/ 2147483647 h 363"/>
                  <a:gd name="T36" fmla="*/ 0 w 546"/>
                  <a:gd name="T37" fmla="*/ 2147483647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6"/>
                  <a:gd name="T58" fmla="*/ 0 h 363"/>
                  <a:gd name="T59" fmla="*/ 546 w 546"/>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6" h="363">
                    <a:moveTo>
                      <a:pt x="0" y="39"/>
                    </a:moveTo>
                    <a:cubicBezTo>
                      <a:pt x="0" y="17"/>
                      <a:pt x="17" y="0"/>
                      <a:pt x="39" y="0"/>
                    </a:cubicBezTo>
                    <a:cubicBezTo>
                      <a:pt x="39" y="0"/>
                      <a:pt x="39" y="0"/>
                      <a:pt x="39" y="0"/>
                    </a:cubicBezTo>
                    <a:cubicBezTo>
                      <a:pt x="39" y="0"/>
                      <a:pt x="39" y="0"/>
                      <a:pt x="39" y="0"/>
                    </a:cubicBezTo>
                    <a:cubicBezTo>
                      <a:pt x="507" y="0"/>
                      <a:pt x="507" y="0"/>
                      <a:pt x="507" y="0"/>
                    </a:cubicBezTo>
                    <a:cubicBezTo>
                      <a:pt x="507" y="0"/>
                      <a:pt x="507" y="0"/>
                      <a:pt x="507" y="0"/>
                    </a:cubicBezTo>
                    <a:cubicBezTo>
                      <a:pt x="528" y="0"/>
                      <a:pt x="546" y="17"/>
                      <a:pt x="546" y="39"/>
                    </a:cubicBezTo>
                    <a:cubicBezTo>
                      <a:pt x="546" y="39"/>
                      <a:pt x="546" y="39"/>
                      <a:pt x="546" y="39"/>
                    </a:cubicBezTo>
                    <a:cubicBezTo>
                      <a:pt x="546" y="39"/>
                      <a:pt x="546" y="39"/>
                      <a:pt x="546" y="39"/>
                    </a:cubicBezTo>
                    <a:cubicBezTo>
                      <a:pt x="546" y="325"/>
                      <a:pt x="546" y="325"/>
                      <a:pt x="546" y="325"/>
                    </a:cubicBezTo>
                    <a:cubicBezTo>
                      <a:pt x="546" y="325"/>
                      <a:pt x="546" y="325"/>
                      <a:pt x="546" y="325"/>
                    </a:cubicBezTo>
                    <a:cubicBezTo>
                      <a:pt x="546" y="346"/>
                      <a:pt x="528" y="363"/>
                      <a:pt x="507" y="363"/>
                    </a:cubicBezTo>
                    <a:cubicBezTo>
                      <a:pt x="507" y="363"/>
                      <a:pt x="507" y="363"/>
                      <a:pt x="507" y="363"/>
                    </a:cubicBezTo>
                    <a:cubicBezTo>
                      <a:pt x="507" y="363"/>
                      <a:pt x="507" y="363"/>
                      <a:pt x="507" y="363"/>
                    </a:cubicBezTo>
                    <a:cubicBezTo>
                      <a:pt x="39" y="363"/>
                      <a:pt x="39" y="363"/>
                      <a:pt x="39" y="363"/>
                    </a:cubicBezTo>
                    <a:cubicBezTo>
                      <a:pt x="39" y="363"/>
                      <a:pt x="39" y="363"/>
                      <a:pt x="39" y="363"/>
                    </a:cubicBezTo>
                    <a:cubicBezTo>
                      <a:pt x="17" y="363"/>
                      <a:pt x="0" y="346"/>
                      <a:pt x="0" y="325"/>
                    </a:cubicBezTo>
                    <a:cubicBezTo>
                      <a:pt x="0" y="325"/>
                      <a:pt x="0" y="325"/>
                      <a:pt x="0" y="325"/>
                    </a:cubicBezTo>
                    <a:lnTo>
                      <a:pt x="0" y="3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1" name="Freeform 91"/>
              <p:cNvSpPr>
                <a:spLocks/>
              </p:cNvSpPr>
              <p:nvPr/>
            </p:nvSpPr>
            <p:spPr bwMode="auto">
              <a:xfrm>
                <a:off x="5973767" y="5149837"/>
                <a:ext cx="1412876" cy="906460"/>
              </a:xfrm>
              <a:custGeom>
                <a:avLst/>
                <a:gdLst>
                  <a:gd name="T0" fmla="*/ 0 w 499"/>
                  <a:gd name="T1" fmla="*/ 2147483647 h 320"/>
                  <a:gd name="T2" fmla="*/ 2147483647 w 499"/>
                  <a:gd name="T3" fmla="*/ 0 h 320"/>
                  <a:gd name="T4" fmla="*/ 2147483647 w 499"/>
                  <a:gd name="T5" fmla="*/ 0 h 320"/>
                  <a:gd name="T6" fmla="*/ 2147483647 w 499"/>
                  <a:gd name="T7" fmla="*/ 0 h 320"/>
                  <a:gd name="T8" fmla="*/ 2147483647 w 499"/>
                  <a:gd name="T9" fmla="*/ 0 h 320"/>
                  <a:gd name="T10" fmla="*/ 2147483647 w 499"/>
                  <a:gd name="T11" fmla="*/ 0 h 320"/>
                  <a:gd name="T12" fmla="*/ 2147483647 w 499"/>
                  <a:gd name="T13" fmla="*/ 2147483647 h 320"/>
                  <a:gd name="T14" fmla="*/ 2147483647 w 499"/>
                  <a:gd name="T15" fmla="*/ 2147483647 h 320"/>
                  <a:gd name="T16" fmla="*/ 2147483647 w 499"/>
                  <a:gd name="T17" fmla="*/ 2147483647 h 320"/>
                  <a:gd name="T18" fmla="*/ 2147483647 w 499"/>
                  <a:gd name="T19" fmla="*/ 2147483647 h 320"/>
                  <a:gd name="T20" fmla="*/ 2147483647 w 499"/>
                  <a:gd name="T21" fmla="*/ 2147483647 h 320"/>
                  <a:gd name="T22" fmla="*/ 2147483647 w 499"/>
                  <a:gd name="T23" fmla="*/ 2147483647 h 320"/>
                  <a:gd name="T24" fmla="*/ 2147483647 w 499"/>
                  <a:gd name="T25" fmla="*/ 2147483647 h 320"/>
                  <a:gd name="T26" fmla="*/ 2147483647 w 499"/>
                  <a:gd name="T27" fmla="*/ 2147483647 h 320"/>
                  <a:gd name="T28" fmla="*/ 2147483647 w 499"/>
                  <a:gd name="T29" fmla="*/ 2147483647 h 320"/>
                  <a:gd name="T30" fmla="*/ 2147483647 w 499"/>
                  <a:gd name="T31" fmla="*/ 2147483647 h 320"/>
                  <a:gd name="T32" fmla="*/ 0 w 499"/>
                  <a:gd name="T33" fmla="*/ 2147483647 h 320"/>
                  <a:gd name="T34" fmla="*/ 0 w 499"/>
                  <a:gd name="T35" fmla="*/ 2147483647 h 320"/>
                  <a:gd name="T36" fmla="*/ 0 w 499"/>
                  <a:gd name="T37" fmla="*/ 2147483647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9"/>
                  <a:gd name="T58" fmla="*/ 0 h 320"/>
                  <a:gd name="T59" fmla="*/ 499 w 499"/>
                  <a:gd name="T60" fmla="*/ 320 h 3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9" h="320">
                    <a:moveTo>
                      <a:pt x="0" y="30"/>
                    </a:moveTo>
                    <a:cubicBezTo>
                      <a:pt x="0" y="13"/>
                      <a:pt x="14" y="0"/>
                      <a:pt x="31" y="0"/>
                    </a:cubicBezTo>
                    <a:cubicBezTo>
                      <a:pt x="31" y="0"/>
                      <a:pt x="31" y="0"/>
                      <a:pt x="31" y="0"/>
                    </a:cubicBezTo>
                    <a:cubicBezTo>
                      <a:pt x="31" y="0"/>
                      <a:pt x="31" y="0"/>
                      <a:pt x="31" y="0"/>
                    </a:cubicBezTo>
                    <a:cubicBezTo>
                      <a:pt x="469" y="0"/>
                      <a:pt x="469" y="0"/>
                      <a:pt x="469" y="0"/>
                    </a:cubicBezTo>
                    <a:cubicBezTo>
                      <a:pt x="469" y="0"/>
                      <a:pt x="469" y="0"/>
                      <a:pt x="469" y="0"/>
                    </a:cubicBezTo>
                    <a:cubicBezTo>
                      <a:pt x="485" y="0"/>
                      <a:pt x="499" y="13"/>
                      <a:pt x="499" y="30"/>
                    </a:cubicBezTo>
                    <a:cubicBezTo>
                      <a:pt x="499" y="30"/>
                      <a:pt x="499" y="30"/>
                      <a:pt x="499" y="30"/>
                    </a:cubicBezTo>
                    <a:cubicBezTo>
                      <a:pt x="499" y="30"/>
                      <a:pt x="499" y="30"/>
                      <a:pt x="499" y="30"/>
                    </a:cubicBezTo>
                    <a:cubicBezTo>
                      <a:pt x="499" y="289"/>
                      <a:pt x="499" y="289"/>
                      <a:pt x="499" y="289"/>
                    </a:cubicBezTo>
                    <a:cubicBezTo>
                      <a:pt x="499" y="289"/>
                      <a:pt x="499" y="289"/>
                      <a:pt x="499" y="289"/>
                    </a:cubicBezTo>
                    <a:cubicBezTo>
                      <a:pt x="499" y="306"/>
                      <a:pt x="485" y="320"/>
                      <a:pt x="469" y="320"/>
                    </a:cubicBezTo>
                    <a:cubicBezTo>
                      <a:pt x="469" y="320"/>
                      <a:pt x="469" y="320"/>
                      <a:pt x="469" y="320"/>
                    </a:cubicBezTo>
                    <a:cubicBezTo>
                      <a:pt x="469" y="320"/>
                      <a:pt x="469" y="320"/>
                      <a:pt x="469" y="320"/>
                    </a:cubicBezTo>
                    <a:cubicBezTo>
                      <a:pt x="31" y="320"/>
                      <a:pt x="31" y="320"/>
                      <a:pt x="31" y="320"/>
                    </a:cubicBezTo>
                    <a:cubicBezTo>
                      <a:pt x="31" y="320"/>
                      <a:pt x="31" y="320"/>
                      <a:pt x="31" y="320"/>
                    </a:cubicBezTo>
                    <a:cubicBezTo>
                      <a:pt x="14" y="320"/>
                      <a:pt x="0" y="306"/>
                      <a:pt x="0" y="289"/>
                    </a:cubicBezTo>
                    <a:cubicBezTo>
                      <a:pt x="0" y="289"/>
                      <a:pt x="0" y="289"/>
                      <a:pt x="0" y="289"/>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2" name="Freeform 92"/>
              <p:cNvSpPr>
                <a:spLocks noEditPoints="1"/>
              </p:cNvSpPr>
              <p:nvPr/>
            </p:nvSpPr>
            <p:spPr bwMode="auto">
              <a:xfrm>
                <a:off x="5972180" y="5143490"/>
                <a:ext cx="1417639" cy="914398"/>
              </a:xfrm>
              <a:custGeom>
                <a:avLst/>
                <a:gdLst>
                  <a:gd name="T0" fmla="*/ 0 w 501"/>
                  <a:gd name="T1" fmla="*/ 2147483647 h 323"/>
                  <a:gd name="T2" fmla="*/ 2147483647 w 501"/>
                  <a:gd name="T3" fmla="*/ 2147483647 h 323"/>
                  <a:gd name="T4" fmla="*/ 2147483647 w 501"/>
                  <a:gd name="T5" fmla="*/ 2147483647 h 323"/>
                  <a:gd name="T6" fmla="*/ 2147483647 w 501"/>
                  <a:gd name="T7" fmla="*/ 2147483647 h 323"/>
                  <a:gd name="T8" fmla="*/ 2147483647 w 501"/>
                  <a:gd name="T9" fmla="*/ 2147483647 h 323"/>
                  <a:gd name="T10" fmla="*/ 2147483647 w 501"/>
                  <a:gd name="T11" fmla="*/ 0 h 323"/>
                  <a:gd name="T12" fmla="*/ 2147483647 w 501"/>
                  <a:gd name="T13" fmla="*/ 2147483647 h 323"/>
                  <a:gd name="T14" fmla="*/ 2147483647 w 501"/>
                  <a:gd name="T15" fmla="*/ 2147483647 h 323"/>
                  <a:gd name="T16" fmla="*/ 2147483647 w 501"/>
                  <a:gd name="T17" fmla="*/ 2147483647 h 323"/>
                  <a:gd name="T18" fmla="*/ 2147483647 w 501"/>
                  <a:gd name="T19" fmla="*/ 2147483647 h 323"/>
                  <a:gd name="T20" fmla="*/ 2147483647 w 501"/>
                  <a:gd name="T21" fmla="*/ 2147483647 h 323"/>
                  <a:gd name="T22" fmla="*/ 2147483647 w 501"/>
                  <a:gd name="T23" fmla="*/ 2147483647 h 323"/>
                  <a:gd name="T24" fmla="*/ 2147483647 w 501"/>
                  <a:gd name="T25" fmla="*/ 2147483647 h 323"/>
                  <a:gd name="T26" fmla="*/ 2147483647 w 501"/>
                  <a:gd name="T27" fmla="*/ 2147483647 h 323"/>
                  <a:gd name="T28" fmla="*/ 2147483647 w 501"/>
                  <a:gd name="T29" fmla="*/ 2147483647 h 323"/>
                  <a:gd name="T30" fmla="*/ 2147483647 w 501"/>
                  <a:gd name="T31" fmla="*/ 2147483647 h 323"/>
                  <a:gd name="T32" fmla="*/ 2147483647 w 501"/>
                  <a:gd name="T33" fmla="*/ 2147483647 h 323"/>
                  <a:gd name="T34" fmla="*/ 2147483647 w 501"/>
                  <a:gd name="T35" fmla="*/ 2147483647 h 323"/>
                  <a:gd name="T36" fmla="*/ 2147483647 w 501"/>
                  <a:gd name="T37" fmla="*/ 2147483647 h 323"/>
                  <a:gd name="T38" fmla="*/ 2147483647 w 501"/>
                  <a:gd name="T39" fmla="*/ 2147483647 h 323"/>
                  <a:gd name="T40" fmla="*/ 2147483647 w 501"/>
                  <a:gd name="T41" fmla="*/ 2147483647 h 323"/>
                  <a:gd name="T42" fmla="*/ 0 w 501"/>
                  <a:gd name="T43" fmla="*/ 2147483647 h 323"/>
                  <a:gd name="T44" fmla="*/ 2147483647 w 501"/>
                  <a:gd name="T45" fmla="*/ 2147483647 h 323"/>
                  <a:gd name="T46" fmla="*/ 2147483647 w 501"/>
                  <a:gd name="T47" fmla="*/ 2147483647 h 323"/>
                  <a:gd name="T48" fmla="*/ 2147483647 w 501"/>
                  <a:gd name="T49" fmla="*/ 2147483647 h 323"/>
                  <a:gd name="T50" fmla="*/ 2147483647 w 501"/>
                  <a:gd name="T51" fmla="*/ 2147483647 h 323"/>
                  <a:gd name="T52" fmla="*/ 2147483647 w 501"/>
                  <a:gd name="T53" fmla="*/ 2147483647 h 323"/>
                  <a:gd name="T54" fmla="*/ 2147483647 w 501"/>
                  <a:gd name="T55" fmla="*/ 2147483647 h 323"/>
                  <a:gd name="T56" fmla="*/ 2147483647 w 501"/>
                  <a:gd name="T57" fmla="*/ 2147483647 h 323"/>
                  <a:gd name="T58" fmla="*/ 2147483647 w 501"/>
                  <a:gd name="T59" fmla="*/ 2147483647 h 323"/>
                  <a:gd name="T60" fmla="*/ 2147483647 w 501"/>
                  <a:gd name="T61" fmla="*/ 2147483647 h 323"/>
                  <a:gd name="T62" fmla="*/ 2147483647 w 501"/>
                  <a:gd name="T63" fmla="*/ 2147483647 h 323"/>
                  <a:gd name="T64" fmla="*/ 2147483647 w 501"/>
                  <a:gd name="T65" fmla="*/ 2147483647 h 323"/>
                  <a:gd name="T66" fmla="*/ 2147483647 w 501"/>
                  <a:gd name="T67" fmla="*/ 2147483647 h 323"/>
                  <a:gd name="T68" fmla="*/ 2147483647 w 501"/>
                  <a:gd name="T69" fmla="*/ 2147483647 h 323"/>
                  <a:gd name="T70" fmla="*/ 2147483647 w 501"/>
                  <a:gd name="T71" fmla="*/ 2147483647 h 323"/>
                  <a:gd name="T72" fmla="*/ 2147483647 w 501"/>
                  <a:gd name="T73" fmla="*/ 2147483647 h 323"/>
                  <a:gd name="T74" fmla="*/ 2147483647 w 501"/>
                  <a:gd name="T75" fmla="*/ 2147483647 h 323"/>
                  <a:gd name="T76" fmla="*/ 2147483647 w 501"/>
                  <a:gd name="T77" fmla="*/ 2147483647 h 323"/>
                  <a:gd name="T78" fmla="*/ 2147483647 w 501"/>
                  <a:gd name="T79" fmla="*/ 2147483647 h 323"/>
                  <a:gd name="T80" fmla="*/ 2147483647 w 501"/>
                  <a:gd name="T81" fmla="*/ 2147483647 h 323"/>
                  <a:gd name="T82" fmla="*/ 2147483647 w 501"/>
                  <a:gd name="T83" fmla="*/ 2147483647 h 323"/>
                  <a:gd name="T84" fmla="*/ 2147483647 w 501"/>
                  <a:gd name="T85" fmla="*/ 2147483647 h 323"/>
                  <a:gd name="T86" fmla="*/ 2147483647 w 501"/>
                  <a:gd name="T87" fmla="*/ 2147483647 h 323"/>
                  <a:gd name="T88" fmla="*/ 2147483647 w 501"/>
                  <a:gd name="T89" fmla="*/ 2147483647 h 3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1"/>
                  <a:gd name="T136" fmla="*/ 0 h 323"/>
                  <a:gd name="T137" fmla="*/ 501 w 501"/>
                  <a:gd name="T138" fmla="*/ 323 h 3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1" h="323">
                    <a:moveTo>
                      <a:pt x="0" y="32"/>
                    </a:moveTo>
                    <a:cubicBezTo>
                      <a:pt x="0" y="26"/>
                      <a:pt x="0" y="26"/>
                      <a:pt x="0" y="26"/>
                    </a:cubicBezTo>
                    <a:cubicBezTo>
                      <a:pt x="1" y="26"/>
                      <a:pt x="1" y="26"/>
                      <a:pt x="1" y="26"/>
                    </a:cubicBezTo>
                    <a:cubicBezTo>
                      <a:pt x="2" y="20"/>
                      <a:pt x="2" y="20"/>
                      <a:pt x="2" y="20"/>
                    </a:cubicBezTo>
                    <a:cubicBezTo>
                      <a:pt x="2" y="20"/>
                      <a:pt x="2" y="20"/>
                      <a:pt x="3" y="19"/>
                    </a:cubicBezTo>
                    <a:cubicBezTo>
                      <a:pt x="9" y="10"/>
                      <a:pt x="9" y="10"/>
                      <a:pt x="9" y="10"/>
                    </a:cubicBezTo>
                    <a:cubicBezTo>
                      <a:pt x="9" y="10"/>
                      <a:pt x="9" y="9"/>
                      <a:pt x="9" y="9"/>
                    </a:cubicBezTo>
                    <a:cubicBezTo>
                      <a:pt x="19" y="3"/>
                      <a:pt x="19" y="3"/>
                      <a:pt x="19" y="3"/>
                    </a:cubicBezTo>
                    <a:cubicBezTo>
                      <a:pt x="19" y="3"/>
                      <a:pt x="19" y="3"/>
                      <a:pt x="20" y="3"/>
                    </a:cubicBezTo>
                    <a:cubicBezTo>
                      <a:pt x="25" y="1"/>
                      <a:pt x="25" y="1"/>
                      <a:pt x="25" y="1"/>
                    </a:cubicBezTo>
                    <a:cubicBezTo>
                      <a:pt x="25" y="1"/>
                      <a:pt x="25" y="1"/>
                      <a:pt x="26" y="1"/>
                    </a:cubicBezTo>
                    <a:cubicBezTo>
                      <a:pt x="32" y="0"/>
                      <a:pt x="32" y="0"/>
                      <a:pt x="32" y="0"/>
                    </a:cubicBezTo>
                    <a:cubicBezTo>
                      <a:pt x="470" y="0"/>
                      <a:pt x="470" y="0"/>
                      <a:pt x="470" y="0"/>
                    </a:cubicBezTo>
                    <a:cubicBezTo>
                      <a:pt x="476" y="1"/>
                      <a:pt x="476" y="1"/>
                      <a:pt x="476" y="1"/>
                    </a:cubicBezTo>
                    <a:cubicBezTo>
                      <a:pt x="476" y="1"/>
                      <a:pt x="476" y="1"/>
                      <a:pt x="476" y="1"/>
                    </a:cubicBezTo>
                    <a:cubicBezTo>
                      <a:pt x="482" y="3"/>
                      <a:pt x="482" y="3"/>
                      <a:pt x="482" y="3"/>
                    </a:cubicBezTo>
                    <a:cubicBezTo>
                      <a:pt x="482" y="3"/>
                      <a:pt x="482" y="3"/>
                      <a:pt x="482" y="3"/>
                    </a:cubicBezTo>
                    <a:cubicBezTo>
                      <a:pt x="492" y="9"/>
                      <a:pt x="492" y="9"/>
                      <a:pt x="492" y="9"/>
                    </a:cubicBezTo>
                    <a:cubicBezTo>
                      <a:pt x="492" y="9"/>
                      <a:pt x="492" y="10"/>
                      <a:pt x="492" y="10"/>
                    </a:cubicBezTo>
                    <a:cubicBezTo>
                      <a:pt x="499" y="19"/>
                      <a:pt x="499" y="19"/>
                      <a:pt x="499" y="19"/>
                    </a:cubicBezTo>
                    <a:cubicBezTo>
                      <a:pt x="499" y="20"/>
                      <a:pt x="499" y="20"/>
                      <a:pt x="499" y="20"/>
                    </a:cubicBezTo>
                    <a:cubicBezTo>
                      <a:pt x="501" y="32"/>
                      <a:pt x="501" y="32"/>
                      <a:pt x="501" y="32"/>
                    </a:cubicBezTo>
                    <a:cubicBezTo>
                      <a:pt x="501" y="32"/>
                      <a:pt x="501" y="32"/>
                      <a:pt x="501" y="32"/>
                    </a:cubicBezTo>
                    <a:cubicBezTo>
                      <a:pt x="501" y="291"/>
                      <a:pt x="501" y="291"/>
                      <a:pt x="501" y="291"/>
                    </a:cubicBezTo>
                    <a:cubicBezTo>
                      <a:pt x="501" y="292"/>
                      <a:pt x="501" y="292"/>
                      <a:pt x="501" y="292"/>
                    </a:cubicBezTo>
                    <a:cubicBezTo>
                      <a:pt x="499" y="304"/>
                      <a:pt x="499" y="304"/>
                      <a:pt x="499" y="304"/>
                    </a:cubicBezTo>
                    <a:cubicBezTo>
                      <a:pt x="499" y="304"/>
                      <a:pt x="499" y="304"/>
                      <a:pt x="499" y="304"/>
                    </a:cubicBezTo>
                    <a:cubicBezTo>
                      <a:pt x="492" y="314"/>
                      <a:pt x="492" y="314"/>
                      <a:pt x="492" y="314"/>
                    </a:cubicBezTo>
                    <a:cubicBezTo>
                      <a:pt x="492" y="314"/>
                      <a:pt x="492" y="314"/>
                      <a:pt x="492" y="314"/>
                    </a:cubicBezTo>
                    <a:cubicBezTo>
                      <a:pt x="482" y="321"/>
                      <a:pt x="482" y="321"/>
                      <a:pt x="482" y="321"/>
                    </a:cubicBezTo>
                    <a:cubicBezTo>
                      <a:pt x="482" y="321"/>
                      <a:pt x="482" y="321"/>
                      <a:pt x="482" y="321"/>
                    </a:cubicBezTo>
                    <a:cubicBezTo>
                      <a:pt x="470" y="323"/>
                      <a:pt x="470" y="323"/>
                      <a:pt x="470" y="323"/>
                    </a:cubicBezTo>
                    <a:cubicBezTo>
                      <a:pt x="470" y="323"/>
                      <a:pt x="470" y="323"/>
                      <a:pt x="470" y="323"/>
                    </a:cubicBezTo>
                    <a:cubicBezTo>
                      <a:pt x="32" y="323"/>
                      <a:pt x="32" y="323"/>
                      <a:pt x="32" y="323"/>
                    </a:cubicBezTo>
                    <a:cubicBezTo>
                      <a:pt x="32" y="323"/>
                      <a:pt x="32" y="323"/>
                      <a:pt x="32" y="323"/>
                    </a:cubicBezTo>
                    <a:cubicBezTo>
                      <a:pt x="20" y="321"/>
                      <a:pt x="20" y="321"/>
                      <a:pt x="20" y="321"/>
                    </a:cubicBezTo>
                    <a:cubicBezTo>
                      <a:pt x="20" y="321"/>
                      <a:pt x="19" y="321"/>
                      <a:pt x="19" y="321"/>
                    </a:cubicBezTo>
                    <a:cubicBezTo>
                      <a:pt x="9" y="314"/>
                      <a:pt x="9" y="314"/>
                      <a:pt x="9" y="314"/>
                    </a:cubicBezTo>
                    <a:cubicBezTo>
                      <a:pt x="9" y="314"/>
                      <a:pt x="9" y="314"/>
                      <a:pt x="9" y="314"/>
                    </a:cubicBezTo>
                    <a:cubicBezTo>
                      <a:pt x="3" y="304"/>
                      <a:pt x="3" y="304"/>
                      <a:pt x="3" y="304"/>
                    </a:cubicBezTo>
                    <a:cubicBezTo>
                      <a:pt x="2" y="304"/>
                      <a:pt x="2" y="304"/>
                      <a:pt x="2" y="304"/>
                    </a:cubicBezTo>
                    <a:cubicBezTo>
                      <a:pt x="1" y="298"/>
                      <a:pt x="1" y="298"/>
                      <a:pt x="1" y="298"/>
                    </a:cubicBezTo>
                    <a:cubicBezTo>
                      <a:pt x="1" y="298"/>
                      <a:pt x="1" y="298"/>
                      <a:pt x="0" y="298"/>
                    </a:cubicBezTo>
                    <a:cubicBezTo>
                      <a:pt x="0" y="292"/>
                      <a:pt x="0" y="292"/>
                      <a:pt x="0" y="292"/>
                    </a:cubicBezTo>
                    <a:lnTo>
                      <a:pt x="0" y="32"/>
                    </a:lnTo>
                    <a:close/>
                    <a:moveTo>
                      <a:pt x="3" y="291"/>
                    </a:moveTo>
                    <a:cubicBezTo>
                      <a:pt x="4" y="298"/>
                      <a:pt x="4" y="298"/>
                      <a:pt x="4" y="298"/>
                    </a:cubicBezTo>
                    <a:cubicBezTo>
                      <a:pt x="4" y="297"/>
                      <a:pt x="4" y="297"/>
                      <a:pt x="4" y="297"/>
                    </a:cubicBezTo>
                    <a:cubicBezTo>
                      <a:pt x="5" y="303"/>
                      <a:pt x="5" y="303"/>
                      <a:pt x="5" y="303"/>
                    </a:cubicBezTo>
                    <a:cubicBezTo>
                      <a:pt x="5" y="302"/>
                      <a:pt x="5" y="302"/>
                      <a:pt x="5" y="302"/>
                    </a:cubicBezTo>
                    <a:cubicBezTo>
                      <a:pt x="12" y="312"/>
                      <a:pt x="12" y="312"/>
                      <a:pt x="12" y="312"/>
                    </a:cubicBezTo>
                    <a:cubicBezTo>
                      <a:pt x="11" y="311"/>
                      <a:pt x="11" y="311"/>
                      <a:pt x="11" y="311"/>
                    </a:cubicBezTo>
                    <a:cubicBezTo>
                      <a:pt x="21" y="318"/>
                      <a:pt x="21" y="318"/>
                      <a:pt x="21" y="318"/>
                    </a:cubicBezTo>
                    <a:cubicBezTo>
                      <a:pt x="20" y="318"/>
                      <a:pt x="20" y="318"/>
                      <a:pt x="20" y="318"/>
                    </a:cubicBezTo>
                    <a:cubicBezTo>
                      <a:pt x="32" y="320"/>
                      <a:pt x="32" y="320"/>
                      <a:pt x="32" y="320"/>
                    </a:cubicBezTo>
                    <a:cubicBezTo>
                      <a:pt x="32" y="320"/>
                      <a:pt x="32" y="320"/>
                      <a:pt x="32" y="320"/>
                    </a:cubicBezTo>
                    <a:cubicBezTo>
                      <a:pt x="470" y="320"/>
                      <a:pt x="470" y="320"/>
                      <a:pt x="470" y="320"/>
                    </a:cubicBezTo>
                    <a:cubicBezTo>
                      <a:pt x="469" y="320"/>
                      <a:pt x="469" y="320"/>
                      <a:pt x="469" y="320"/>
                    </a:cubicBezTo>
                    <a:cubicBezTo>
                      <a:pt x="481" y="318"/>
                      <a:pt x="481" y="318"/>
                      <a:pt x="481" y="318"/>
                    </a:cubicBezTo>
                    <a:cubicBezTo>
                      <a:pt x="481" y="318"/>
                      <a:pt x="481" y="318"/>
                      <a:pt x="481" y="318"/>
                    </a:cubicBezTo>
                    <a:cubicBezTo>
                      <a:pt x="490" y="311"/>
                      <a:pt x="490" y="311"/>
                      <a:pt x="490" y="311"/>
                    </a:cubicBezTo>
                    <a:cubicBezTo>
                      <a:pt x="490" y="312"/>
                      <a:pt x="490" y="312"/>
                      <a:pt x="490" y="312"/>
                    </a:cubicBezTo>
                    <a:cubicBezTo>
                      <a:pt x="496" y="302"/>
                      <a:pt x="496" y="302"/>
                      <a:pt x="496" y="302"/>
                    </a:cubicBezTo>
                    <a:cubicBezTo>
                      <a:pt x="496" y="303"/>
                      <a:pt x="496" y="303"/>
                      <a:pt x="496" y="303"/>
                    </a:cubicBezTo>
                    <a:cubicBezTo>
                      <a:pt x="498" y="291"/>
                      <a:pt x="498" y="291"/>
                      <a:pt x="498" y="291"/>
                    </a:cubicBezTo>
                    <a:cubicBezTo>
                      <a:pt x="498" y="291"/>
                      <a:pt x="498" y="291"/>
                      <a:pt x="498" y="291"/>
                    </a:cubicBezTo>
                    <a:cubicBezTo>
                      <a:pt x="498" y="32"/>
                      <a:pt x="498" y="32"/>
                      <a:pt x="498" y="32"/>
                    </a:cubicBezTo>
                    <a:cubicBezTo>
                      <a:pt x="498" y="32"/>
                      <a:pt x="498" y="32"/>
                      <a:pt x="498" y="32"/>
                    </a:cubicBezTo>
                    <a:cubicBezTo>
                      <a:pt x="496" y="21"/>
                      <a:pt x="496" y="21"/>
                      <a:pt x="496" y="21"/>
                    </a:cubicBezTo>
                    <a:cubicBezTo>
                      <a:pt x="496" y="21"/>
                      <a:pt x="496" y="21"/>
                      <a:pt x="496" y="21"/>
                    </a:cubicBezTo>
                    <a:cubicBezTo>
                      <a:pt x="490" y="12"/>
                      <a:pt x="490" y="12"/>
                      <a:pt x="490" y="12"/>
                    </a:cubicBezTo>
                    <a:cubicBezTo>
                      <a:pt x="490" y="12"/>
                      <a:pt x="490" y="12"/>
                      <a:pt x="490" y="12"/>
                    </a:cubicBezTo>
                    <a:cubicBezTo>
                      <a:pt x="481" y="6"/>
                      <a:pt x="481" y="6"/>
                      <a:pt x="481" y="6"/>
                    </a:cubicBezTo>
                    <a:cubicBezTo>
                      <a:pt x="481" y="6"/>
                      <a:pt x="481" y="6"/>
                      <a:pt x="481" y="6"/>
                    </a:cubicBezTo>
                    <a:cubicBezTo>
                      <a:pt x="475" y="4"/>
                      <a:pt x="475" y="4"/>
                      <a:pt x="475" y="4"/>
                    </a:cubicBezTo>
                    <a:cubicBezTo>
                      <a:pt x="476" y="4"/>
                      <a:pt x="476" y="4"/>
                      <a:pt x="476" y="4"/>
                    </a:cubicBezTo>
                    <a:cubicBezTo>
                      <a:pt x="470" y="3"/>
                      <a:pt x="470" y="3"/>
                      <a:pt x="470" y="3"/>
                    </a:cubicBezTo>
                    <a:cubicBezTo>
                      <a:pt x="32" y="3"/>
                      <a:pt x="32" y="3"/>
                      <a:pt x="32" y="3"/>
                    </a:cubicBezTo>
                    <a:cubicBezTo>
                      <a:pt x="26" y="4"/>
                      <a:pt x="26" y="4"/>
                      <a:pt x="26" y="4"/>
                    </a:cubicBezTo>
                    <a:cubicBezTo>
                      <a:pt x="26" y="4"/>
                      <a:pt x="26" y="4"/>
                      <a:pt x="26" y="4"/>
                    </a:cubicBezTo>
                    <a:cubicBezTo>
                      <a:pt x="21" y="6"/>
                      <a:pt x="21" y="6"/>
                      <a:pt x="21" y="6"/>
                    </a:cubicBezTo>
                    <a:cubicBezTo>
                      <a:pt x="21" y="6"/>
                      <a:pt x="21" y="6"/>
                      <a:pt x="21" y="6"/>
                    </a:cubicBezTo>
                    <a:cubicBezTo>
                      <a:pt x="11" y="12"/>
                      <a:pt x="11" y="12"/>
                      <a:pt x="11" y="12"/>
                    </a:cubicBezTo>
                    <a:cubicBezTo>
                      <a:pt x="12" y="12"/>
                      <a:pt x="12" y="12"/>
                      <a:pt x="12" y="12"/>
                    </a:cubicBezTo>
                    <a:cubicBezTo>
                      <a:pt x="5" y="21"/>
                      <a:pt x="5" y="21"/>
                      <a:pt x="5" y="21"/>
                    </a:cubicBezTo>
                    <a:cubicBezTo>
                      <a:pt x="5" y="21"/>
                      <a:pt x="5" y="21"/>
                      <a:pt x="5" y="21"/>
                    </a:cubicBezTo>
                    <a:cubicBezTo>
                      <a:pt x="4" y="27"/>
                      <a:pt x="4" y="27"/>
                      <a:pt x="4" y="27"/>
                    </a:cubicBezTo>
                    <a:cubicBezTo>
                      <a:pt x="4" y="26"/>
                      <a:pt x="4" y="26"/>
                      <a:pt x="4" y="26"/>
                    </a:cubicBezTo>
                    <a:cubicBezTo>
                      <a:pt x="3" y="32"/>
                      <a:pt x="3" y="32"/>
                      <a:pt x="3" y="32"/>
                    </a:cubicBezTo>
                    <a:lnTo>
                      <a:pt x="3" y="291"/>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3" name="Freeform 93"/>
              <p:cNvSpPr>
                <a:spLocks/>
              </p:cNvSpPr>
              <p:nvPr/>
            </p:nvSpPr>
            <p:spPr bwMode="auto">
              <a:xfrm>
                <a:off x="6022980" y="5205402"/>
                <a:ext cx="1316039" cy="790573"/>
              </a:xfrm>
              <a:custGeom>
                <a:avLst/>
                <a:gdLst>
                  <a:gd name="T0" fmla="*/ 0 w 465"/>
                  <a:gd name="T1" fmla="*/ 2147483647 h 279"/>
                  <a:gd name="T2" fmla="*/ 2147483647 w 465"/>
                  <a:gd name="T3" fmla="*/ 0 h 279"/>
                  <a:gd name="T4" fmla="*/ 2147483647 w 465"/>
                  <a:gd name="T5" fmla="*/ 0 h 279"/>
                  <a:gd name="T6" fmla="*/ 2147483647 w 465"/>
                  <a:gd name="T7" fmla="*/ 0 h 279"/>
                  <a:gd name="T8" fmla="*/ 2147483647 w 465"/>
                  <a:gd name="T9" fmla="*/ 0 h 279"/>
                  <a:gd name="T10" fmla="*/ 2147483647 w 465"/>
                  <a:gd name="T11" fmla="*/ 0 h 279"/>
                  <a:gd name="T12" fmla="*/ 2147483647 w 465"/>
                  <a:gd name="T13" fmla="*/ 2147483647 h 279"/>
                  <a:gd name="T14" fmla="*/ 2147483647 w 465"/>
                  <a:gd name="T15" fmla="*/ 2147483647 h 279"/>
                  <a:gd name="T16" fmla="*/ 2147483647 w 465"/>
                  <a:gd name="T17" fmla="*/ 2147483647 h 279"/>
                  <a:gd name="T18" fmla="*/ 2147483647 w 465"/>
                  <a:gd name="T19" fmla="*/ 2147483647 h 279"/>
                  <a:gd name="T20" fmla="*/ 2147483647 w 465"/>
                  <a:gd name="T21" fmla="*/ 2147483647 h 279"/>
                  <a:gd name="T22" fmla="*/ 2147483647 w 465"/>
                  <a:gd name="T23" fmla="*/ 2147483647 h 279"/>
                  <a:gd name="T24" fmla="*/ 2147483647 w 465"/>
                  <a:gd name="T25" fmla="*/ 2147483647 h 279"/>
                  <a:gd name="T26" fmla="*/ 2147483647 w 465"/>
                  <a:gd name="T27" fmla="*/ 2147483647 h 279"/>
                  <a:gd name="T28" fmla="*/ 2147483647 w 465"/>
                  <a:gd name="T29" fmla="*/ 2147483647 h 279"/>
                  <a:gd name="T30" fmla="*/ 2147483647 w 465"/>
                  <a:gd name="T31" fmla="*/ 2147483647 h 279"/>
                  <a:gd name="T32" fmla="*/ 0 w 465"/>
                  <a:gd name="T33" fmla="*/ 2147483647 h 279"/>
                  <a:gd name="T34" fmla="*/ 0 w 465"/>
                  <a:gd name="T35" fmla="*/ 2147483647 h 279"/>
                  <a:gd name="T36" fmla="*/ 0 w 465"/>
                  <a:gd name="T37" fmla="*/ 2147483647 h 2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5"/>
                  <a:gd name="T58" fmla="*/ 0 h 279"/>
                  <a:gd name="T59" fmla="*/ 465 w 465"/>
                  <a:gd name="T60" fmla="*/ 279 h 2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5" h="279">
                    <a:moveTo>
                      <a:pt x="0" y="26"/>
                    </a:moveTo>
                    <a:cubicBezTo>
                      <a:pt x="0" y="12"/>
                      <a:pt x="12" y="0"/>
                      <a:pt x="27" y="0"/>
                    </a:cubicBezTo>
                    <a:cubicBezTo>
                      <a:pt x="27" y="0"/>
                      <a:pt x="27" y="0"/>
                      <a:pt x="27" y="0"/>
                    </a:cubicBezTo>
                    <a:cubicBezTo>
                      <a:pt x="27" y="0"/>
                      <a:pt x="27" y="0"/>
                      <a:pt x="27" y="0"/>
                    </a:cubicBezTo>
                    <a:cubicBezTo>
                      <a:pt x="439" y="0"/>
                      <a:pt x="439" y="0"/>
                      <a:pt x="439" y="0"/>
                    </a:cubicBezTo>
                    <a:cubicBezTo>
                      <a:pt x="439" y="0"/>
                      <a:pt x="439" y="0"/>
                      <a:pt x="439" y="0"/>
                    </a:cubicBezTo>
                    <a:cubicBezTo>
                      <a:pt x="453" y="0"/>
                      <a:pt x="465" y="12"/>
                      <a:pt x="465" y="26"/>
                    </a:cubicBezTo>
                    <a:cubicBezTo>
                      <a:pt x="465" y="26"/>
                      <a:pt x="465" y="26"/>
                      <a:pt x="465" y="26"/>
                    </a:cubicBezTo>
                    <a:cubicBezTo>
                      <a:pt x="465" y="26"/>
                      <a:pt x="465" y="26"/>
                      <a:pt x="465" y="26"/>
                    </a:cubicBezTo>
                    <a:cubicBezTo>
                      <a:pt x="465" y="253"/>
                      <a:pt x="465" y="253"/>
                      <a:pt x="465" y="253"/>
                    </a:cubicBezTo>
                    <a:cubicBezTo>
                      <a:pt x="465" y="253"/>
                      <a:pt x="465" y="253"/>
                      <a:pt x="465" y="253"/>
                    </a:cubicBezTo>
                    <a:cubicBezTo>
                      <a:pt x="465" y="268"/>
                      <a:pt x="453" y="279"/>
                      <a:pt x="439" y="279"/>
                    </a:cubicBezTo>
                    <a:cubicBezTo>
                      <a:pt x="439" y="279"/>
                      <a:pt x="439" y="279"/>
                      <a:pt x="439" y="279"/>
                    </a:cubicBezTo>
                    <a:cubicBezTo>
                      <a:pt x="439" y="279"/>
                      <a:pt x="439" y="279"/>
                      <a:pt x="439" y="279"/>
                    </a:cubicBezTo>
                    <a:cubicBezTo>
                      <a:pt x="27" y="279"/>
                      <a:pt x="27" y="279"/>
                      <a:pt x="27" y="279"/>
                    </a:cubicBezTo>
                    <a:cubicBezTo>
                      <a:pt x="27" y="279"/>
                      <a:pt x="27" y="279"/>
                      <a:pt x="27" y="279"/>
                    </a:cubicBezTo>
                    <a:cubicBezTo>
                      <a:pt x="12" y="279"/>
                      <a:pt x="0" y="268"/>
                      <a:pt x="0" y="253"/>
                    </a:cubicBezTo>
                    <a:cubicBezTo>
                      <a:pt x="0" y="253"/>
                      <a:pt x="0" y="253"/>
                      <a:pt x="0" y="253"/>
                    </a:cubicBezTo>
                    <a:lnTo>
                      <a:pt x="0" y="26"/>
                    </a:lnTo>
                    <a:close/>
                  </a:path>
                </a:pathLst>
              </a:custGeom>
              <a:solidFill>
                <a:srgbClr val="DED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4" name="Freeform 94"/>
              <p:cNvSpPr>
                <a:spLocks noEditPoints="1"/>
              </p:cNvSpPr>
              <p:nvPr/>
            </p:nvSpPr>
            <p:spPr bwMode="auto">
              <a:xfrm>
                <a:off x="6019806" y="5200641"/>
                <a:ext cx="1323976" cy="801686"/>
              </a:xfrm>
              <a:custGeom>
                <a:avLst/>
                <a:gdLst>
                  <a:gd name="T0" fmla="*/ 0 w 468"/>
                  <a:gd name="T1" fmla="*/ 2147483647 h 283"/>
                  <a:gd name="T2" fmla="*/ 2147483647 w 468"/>
                  <a:gd name="T3" fmla="*/ 2147483647 h 283"/>
                  <a:gd name="T4" fmla="*/ 2147483647 w 468"/>
                  <a:gd name="T5" fmla="*/ 2147483647 h 283"/>
                  <a:gd name="T6" fmla="*/ 2147483647 w 468"/>
                  <a:gd name="T7" fmla="*/ 2147483647 h 283"/>
                  <a:gd name="T8" fmla="*/ 2147483647 w 468"/>
                  <a:gd name="T9" fmla="*/ 0 h 283"/>
                  <a:gd name="T10" fmla="*/ 2147483647 w 468"/>
                  <a:gd name="T11" fmla="*/ 2147483647 h 283"/>
                  <a:gd name="T12" fmla="*/ 2147483647 w 468"/>
                  <a:gd name="T13" fmla="*/ 2147483647 h 283"/>
                  <a:gd name="T14" fmla="*/ 2147483647 w 468"/>
                  <a:gd name="T15" fmla="*/ 2147483647 h 283"/>
                  <a:gd name="T16" fmla="*/ 2147483647 w 468"/>
                  <a:gd name="T17" fmla="*/ 2147483647 h 283"/>
                  <a:gd name="T18" fmla="*/ 2147483647 w 468"/>
                  <a:gd name="T19" fmla="*/ 2147483647 h 283"/>
                  <a:gd name="T20" fmla="*/ 2147483647 w 468"/>
                  <a:gd name="T21" fmla="*/ 2147483647 h 283"/>
                  <a:gd name="T22" fmla="*/ 2147483647 w 468"/>
                  <a:gd name="T23" fmla="*/ 2147483647 h 283"/>
                  <a:gd name="T24" fmla="*/ 2147483647 w 468"/>
                  <a:gd name="T25" fmla="*/ 2147483647 h 283"/>
                  <a:gd name="T26" fmla="*/ 2147483647 w 468"/>
                  <a:gd name="T27" fmla="*/ 2147483647 h 283"/>
                  <a:gd name="T28" fmla="*/ 2147483647 w 468"/>
                  <a:gd name="T29" fmla="*/ 2147483647 h 283"/>
                  <a:gd name="T30" fmla="*/ 2147483647 w 468"/>
                  <a:gd name="T31" fmla="*/ 2147483647 h 283"/>
                  <a:gd name="T32" fmla="*/ 2147483647 w 468"/>
                  <a:gd name="T33" fmla="*/ 2147483647 h 283"/>
                  <a:gd name="T34" fmla="*/ 2147483647 w 468"/>
                  <a:gd name="T35" fmla="*/ 2147483647 h 283"/>
                  <a:gd name="T36" fmla="*/ 2147483647 w 468"/>
                  <a:gd name="T37" fmla="*/ 2147483647 h 283"/>
                  <a:gd name="T38" fmla="*/ 0 w 468"/>
                  <a:gd name="T39" fmla="*/ 2147483647 h 283"/>
                  <a:gd name="T40" fmla="*/ 2147483647 w 468"/>
                  <a:gd name="T41" fmla="*/ 2147483647 h 283"/>
                  <a:gd name="T42" fmla="*/ 2147483647 w 468"/>
                  <a:gd name="T43" fmla="*/ 2147483647 h 283"/>
                  <a:gd name="T44" fmla="*/ 2147483647 w 468"/>
                  <a:gd name="T45" fmla="*/ 2147483647 h 283"/>
                  <a:gd name="T46" fmla="*/ 2147483647 w 468"/>
                  <a:gd name="T47" fmla="*/ 2147483647 h 283"/>
                  <a:gd name="T48" fmla="*/ 2147483647 w 468"/>
                  <a:gd name="T49" fmla="*/ 2147483647 h 283"/>
                  <a:gd name="T50" fmla="*/ 2147483647 w 468"/>
                  <a:gd name="T51" fmla="*/ 2147483647 h 283"/>
                  <a:gd name="T52" fmla="*/ 2147483647 w 468"/>
                  <a:gd name="T53" fmla="*/ 2147483647 h 283"/>
                  <a:gd name="T54" fmla="*/ 2147483647 w 468"/>
                  <a:gd name="T55" fmla="*/ 2147483647 h 283"/>
                  <a:gd name="T56" fmla="*/ 2147483647 w 468"/>
                  <a:gd name="T57" fmla="*/ 2147483647 h 283"/>
                  <a:gd name="T58" fmla="*/ 2147483647 w 468"/>
                  <a:gd name="T59" fmla="*/ 2147483647 h 283"/>
                  <a:gd name="T60" fmla="*/ 2147483647 w 468"/>
                  <a:gd name="T61" fmla="*/ 2147483647 h 283"/>
                  <a:gd name="T62" fmla="*/ 2147483647 w 468"/>
                  <a:gd name="T63" fmla="*/ 2147483647 h 283"/>
                  <a:gd name="T64" fmla="*/ 2147483647 w 468"/>
                  <a:gd name="T65" fmla="*/ 2147483647 h 283"/>
                  <a:gd name="T66" fmla="*/ 2147483647 w 468"/>
                  <a:gd name="T67" fmla="*/ 2147483647 h 283"/>
                  <a:gd name="T68" fmla="*/ 2147483647 w 468"/>
                  <a:gd name="T69" fmla="*/ 2147483647 h 283"/>
                  <a:gd name="T70" fmla="*/ 2147483647 w 468"/>
                  <a:gd name="T71" fmla="*/ 2147483647 h 283"/>
                  <a:gd name="T72" fmla="*/ 2147483647 w 468"/>
                  <a:gd name="T73" fmla="*/ 2147483647 h 283"/>
                  <a:gd name="T74" fmla="*/ 2147483647 w 468"/>
                  <a:gd name="T75" fmla="*/ 2147483647 h 283"/>
                  <a:gd name="T76" fmla="*/ 2147483647 w 468"/>
                  <a:gd name="T77" fmla="*/ 2147483647 h 283"/>
                  <a:gd name="T78" fmla="*/ 2147483647 w 468"/>
                  <a:gd name="T79" fmla="*/ 2147483647 h 283"/>
                  <a:gd name="T80" fmla="*/ 2147483647 w 468"/>
                  <a:gd name="T81" fmla="*/ 2147483647 h 2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8"/>
                  <a:gd name="T124" fmla="*/ 0 h 283"/>
                  <a:gd name="T125" fmla="*/ 468 w 468"/>
                  <a:gd name="T126" fmla="*/ 283 h 2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8" h="283">
                    <a:moveTo>
                      <a:pt x="0" y="28"/>
                    </a:moveTo>
                    <a:cubicBezTo>
                      <a:pt x="0" y="28"/>
                      <a:pt x="0" y="28"/>
                      <a:pt x="0" y="28"/>
                    </a:cubicBezTo>
                    <a:cubicBezTo>
                      <a:pt x="2" y="18"/>
                      <a:pt x="2" y="18"/>
                      <a:pt x="2" y="18"/>
                    </a:cubicBezTo>
                    <a:cubicBezTo>
                      <a:pt x="2" y="18"/>
                      <a:pt x="2" y="18"/>
                      <a:pt x="2" y="17"/>
                    </a:cubicBezTo>
                    <a:cubicBezTo>
                      <a:pt x="8" y="9"/>
                      <a:pt x="8" y="9"/>
                      <a:pt x="8" y="9"/>
                    </a:cubicBezTo>
                    <a:cubicBezTo>
                      <a:pt x="8" y="9"/>
                      <a:pt x="8" y="9"/>
                      <a:pt x="8" y="9"/>
                    </a:cubicBezTo>
                    <a:cubicBezTo>
                      <a:pt x="17" y="3"/>
                      <a:pt x="17" y="3"/>
                      <a:pt x="17" y="3"/>
                    </a:cubicBezTo>
                    <a:cubicBezTo>
                      <a:pt x="17" y="3"/>
                      <a:pt x="17" y="3"/>
                      <a:pt x="17" y="3"/>
                    </a:cubicBezTo>
                    <a:cubicBezTo>
                      <a:pt x="28" y="1"/>
                      <a:pt x="28" y="1"/>
                      <a:pt x="28" y="1"/>
                    </a:cubicBezTo>
                    <a:cubicBezTo>
                      <a:pt x="28" y="0"/>
                      <a:pt x="28" y="0"/>
                      <a:pt x="28" y="0"/>
                    </a:cubicBezTo>
                    <a:cubicBezTo>
                      <a:pt x="440" y="0"/>
                      <a:pt x="440" y="0"/>
                      <a:pt x="440" y="0"/>
                    </a:cubicBezTo>
                    <a:cubicBezTo>
                      <a:pt x="440" y="0"/>
                      <a:pt x="440" y="1"/>
                      <a:pt x="440" y="1"/>
                    </a:cubicBezTo>
                    <a:cubicBezTo>
                      <a:pt x="450" y="3"/>
                      <a:pt x="450" y="3"/>
                      <a:pt x="450" y="3"/>
                    </a:cubicBezTo>
                    <a:cubicBezTo>
                      <a:pt x="450" y="3"/>
                      <a:pt x="451" y="3"/>
                      <a:pt x="451" y="3"/>
                    </a:cubicBezTo>
                    <a:cubicBezTo>
                      <a:pt x="459" y="9"/>
                      <a:pt x="459" y="9"/>
                      <a:pt x="459" y="9"/>
                    </a:cubicBezTo>
                    <a:cubicBezTo>
                      <a:pt x="459" y="9"/>
                      <a:pt x="460" y="9"/>
                      <a:pt x="460" y="9"/>
                    </a:cubicBezTo>
                    <a:cubicBezTo>
                      <a:pt x="465" y="17"/>
                      <a:pt x="465" y="17"/>
                      <a:pt x="465" y="17"/>
                    </a:cubicBezTo>
                    <a:cubicBezTo>
                      <a:pt x="465" y="18"/>
                      <a:pt x="465" y="18"/>
                      <a:pt x="465" y="18"/>
                    </a:cubicBezTo>
                    <a:cubicBezTo>
                      <a:pt x="468" y="28"/>
                      <a:pt x="468" y="28"/>
                      <a:pt x="468" y="28"/>
                    </a:cubicBezTo>
                    <a:cubicBezTo>
                      <a:pt x="468" y="28"/>
                      <a:pt x="468" y="28"/>
                      <a:pt x="468" y="28"/>
                    </a:cubicBezTo>
                    <a:cubicBezTo>
                      <a:pt x="468" y="255"/>
                      <a:pt x="468" y="255"/>
                      <a:pt x="468" y="255"/>
                    </a:cubicBezTo>
                    <a:cubicBezTo>
                      <a:pt x="468" y="255"/>
                      <a:pt x="468" y="255"/>
                      <a:pt x="468" y="255"/>
                    </a:cubicBezTo>
                    <a:cubicBezTo>
                      <a:pt x="465" y="266"/>
                      <a:pt x="465" y="266"/>
                      <a:pt x="465" y="266"/>
                    </a:cubicBezTo>
                    <a:cubicBezTo>
                      <a:pt x="465" y="266"/>
                      <a:pt x="465" y="266"/>
                      <a:pt x="465" y="266"/>
                    </a:cubicBezTo>
                    <a:cubicBezTo>
                      <a:pt x="460" y="275"/>
                      <a:pt x="460" y="275"/>
                      <a:pt x="460" y="275"/>
                    </a:cubicBezTo>
                    <a:cubicBezTo>
                      <a:pt x="459" y="275"/>
                      <a:pt x="459" y="275"/>
                      <a:pt x="459" y="275"/>
                    </a:cubicBezTo>
                    <a:cubicBezTo>
                      <a:pt x="451" y="281"/>
                      <a:pt x="451" y="281"/>
                      <a:pt x="451" y="281"/>
                    </a:cubicBezTo>
                    <a:cubicBezTo>
                      <a:pt x="451" y="281"/>
                      <a:pt x="450" y="281"/>
                      <a:pt x="450" y="281"/>
                    </a:cubicBezTo>
                    <a:cubicBezTo>
                      <a:pt x="440" y="283"/>
                      <a:pt x="440" y="283"/>
                      <a:pt x="440" y="283"/>
                    </a:cubicBezTo>
                    <a:cubicBezTo>
                      <a:pt x="440" y="283"/>
                      <a:pt x="440" y="283"/>
                      <a:pt x="440" y="283"/>
                    </a:cubicBezTo>
                    <a:cubicBezTo>
                      <a:pt x="28" y="283"/>
                      <a:pt x="28" y="283"/>
                      <a:pt x="28" y="283"/>
                    </a:cubicBezTo>
                    <a:cubicBezTo>
                      <a:pt x="28" y="283"/>
                      <a:pt x="28" y="283"/>
                      <a:pt x="28" y="283"/>
                    </a:cubicBezTo>
                    <a:cubicBezTo>
                      <a:pt x="17" y="281"/>
                      <a:pt x="17" y="281"/>
                      <a:pt x="17" y="281"/>
                    </a:cubicBezTo>
                    <a:cubicBezTo>
                      <a:pt x="17" y="281"/>
                      <a:pt x="17" y="281"/>
                      <a:pt x="17" y="281"/>
                    </a:cubicBezTo>
                    <a:cubicBezTo>
                      <a:pt x="8" y="275"/>
                      <a:pt x="8" y="275"/>
                      <a:pt x="8" y="275"/>
                    </a:cubicBezTo>
                    <a:cubicBezTo>
                      <a:pt x="8" y="275"/>
                      <a:pt x="8" y="275"/>
                      <a:pt x="8" y="275"/>
                    </a:cubicBezTo>
                    <a:cubicBezTo>
                      <a:pt x="2" y="266"/>
                      <a:pt x="2" y="266"/>
                      <a:pt x="2" y="266"/>
                    </a:cubicBezTo>
                    <a:cubicBezTo>
                      <a:pt x="2" y="266"/>
                      <a:pt x="2" y="266"/>
                      <a:pt x="2" y="266"/>
                    </a:cubicBezTo>
                    <a:cubicBezTo>
                      <a:pt x="0" y="255"/>
                      <a:pt x="0" y="255"/>
                      <a:pt x="0" y="255"/>
                    </a:cubicBezTo>
                    <a:cubicBezTo>
                      <a:pt x="0" y="255"/>
                      <a:pt x="0" y="255"/>
                      <a:pt x="0" y="255"/>
                    </a:cubicBezTo>
                    <a:lnTo>
                      <a:pt x="0" y="28"/>
                    </a:lnTo>
                    <a:close/>
                    <a:moveTo>
                      <a:pt x="3" y="255"/>
                    </a:moveTo>
                    <a:cubicBezTo>
                      <a:pt x="3" y="255"/>
                      <a:pt x="3" y="255"/>
                      <a:pt x="3" y="255"/>
                    </a:cubicBezTo>
                    <a:cubicBezTo>
                      <a:pt x="5" y="265"/>
                      <a:pt x="5" y="265"/>
                      <a:pt x="5" y="265"/>
                    </a:cubicBezTo>
                    <a:cubicBezTo>
                      <a:pt x="5" y="265"/>
                      <a:pt x="5" y="265"/>
                      <a:pt x="5" y="265"/>
                    </a:cubicBezTo>
                    <a:cubicBezTo>
                      <a:pt x="11" y="273"/>
                      <a:pt x="11" y="273"/>
                      <a:pt x="11" y="273"/>
                    </a:cubicBezTo>
                    <a:cubicBezTo>
                      <a:pt x="10" y="272"/>
                      <a:pt x="10" y="272"/>
                      <a:pt x="10" y="272"/>
                    </a:cubicBezTo>
                    <a:cubicBezTo>
                      <a:pt x="19" y="278"/>
                      <a:pt x="19" y="278"/>
                      <a:pt x="19" y="278"/>
                    </a:cubicBezTo>
                    <a:cubicBezTo>
                      <a:pt x="18" y="278"/>
                      <a:pt x="18" y="278"/>
                      <a:pt x="18" y="278"/>
                    </a:cubicBezTo>
                    <a:cubicBezTo>
                      <a:pt x="28" y="280"/>
                      <a:pt x="28" y="280"/>
                      <a:pt x="28" y="280"/>
                    </a:cubicBezTo>
                    <a:cubicBezTo>
                      <a:pt x="28" y="280"/>
                      <a:pt x="28" y="280"/>
                      <a:pt x="28" y="280"/>
                    </a:cubicBezTo>
                    <a:cubicBezTo>
                      <a:pt x="440" y="280"/>
                      <a:pt x="440" y="280"/>
                      <a:pt x="440" y="280"/>
                    </a:cubicBezTo>
                    <a:cubicBezTo>
                      <a:pt x="439" y="280"/>
                      <a:pt x="439" y="280"/>
                      <a:pt x="439" y="280"/>
                    </a:cubicBezTo>
                    <a:cubicBezTo>
                      <a:pt x="450" y="278"/>
                      <a:pt x="450" y="278"/>
                      <a:pt x="450" y="278"/>
                    </a:cubicBezTo>
                    <a:cubicBezTo>
                      <a:pt x="449" y="278"/>
                      <a:pt x="449" y="278"/>
                      <a:pt x="449" y="278"/>
                    </a:cubicBezTo>
                    <a:cubicBezTo>
                      <a:pt x="457" y="272"/>
                      <a:pt x="457" y="272"/>
                      <a:pt x="457" y="272"/>
                    </a:cubicBezTo>
                    <a:cubicBezTo>
                      <a:pt x="457" y="273"/>
                      <a:pt x="457" y="273"/>
                      <a:pt x="457" y="273"/>
                    </a:cubicBezTo>
                    <a:cubicBezTo>
                      <a:pt x="462" y="265"/>
                      <a:pt x="462" y="265"/>
                      <a:pt x="462" y="265"/>
                    </a:cubicBezTo>
                    <a:cubicBezTo>
                      <a:pt x="462" y="265"/>
                      <a:pt x="462" y="265"/>
                      <a:pt x="462" y="265"/>
                    </a:cubicBezTo>
                    <a:cubicBezTo>
                      <a:pt x="464" y="255"/>
                      <a:pt x="464" y="255"/>
                      <a:pt x="464" y="255"/>
                    </a:cubicBezTo>
                    <a:cubicBezTo>
                      <a:pt x="464" y="255"/>
                      <a:pt x="464" y="255"/>
                      <a:pt x="464" y="255"/>
                    </a:cubicBezTo>
                    <a:cubicBezTo>
                      <a:pt x="464" y="28"/>
                      <a:pt x="464" y="28"/>
                      <a:pt x="464" y="28"/>
                    </a:cubicBezTo>
                    <a:cubicBezTo>
                      <a:pt x="464" y="29"/>
                      <a:pt x="464" y="29"/>
                      <a:pt x="464" y="29"/>
                    </a:cubicBezTo>
                    <a:cubicBezTo>
                      <a:pt x="462" y="19"/>
                      <a:pt x="462" y="19"/>
                      <a:pt x="462" y="19"/>
                    </a:cubicBezTo>
                    <a:cubicBezTo>
                      <a:pt x="462" y="19"/>
                      <a:pt x="462" y="19"/>
                      <a:pt x="462" y="19"/>
                    </a:cubicBezTo>
                    <a:cubicBezTo>
                      <a:pt x="457" y="11"/>
                      <a:pt x="457" y="11"/>
                      <a:pt x="457" y="11"/>
                    </a:cubicBezTo>
                    <a:cubicBezTo>
                      <a:pt x="457" y="11"/>
                      <a:pt x="457" y="11"/>
                      <a:pt x="457" y="11"/>
                    </a:cubicBezTo>
                    <a:cubicBezTo>
                      <a:pt x="449" y="6"/>
                      <a:pt x="449" y="6"/>
                      <a:pt x="449" y="6"/>
                    </a:cubicBezTo>
                    <a:cubicBezTo>
                      <a:pt x="450" y="6"/>
                      <a:pt x="450" y="6"/>
                      <a:pt x="450" y="6"/>
                    </a:cubicBezTo>
                    <a:cubicBezTo>
                      <a:pt x="439" y="4"/>
                      <a:pt x="439" y="4"/>
                      <a:pt x="439" y="4"/>
                    </a:cubicBezTo>
                    <a:cubicBezTo>
                      <a:pt x="440" y="4"/>
                      <a:pt x="440" y="4"/>
                      <a:pt x="440" y="4"/>
                    </a:cubicBezTo>
                    <a:cubicBezTo>
                      <a:pt x="28" y="4"/>
                      <a:pt x="28" y="4"/>
                      <a:pt x="28" y="4"/>
                    </a:cubicBezTo>
                    <a:cubicBezTo>
                      <a:pt x="28" y="4"/>
                      <a:pt x="28" y="4"/>
                      <a:pt x="28" y="4"/>
                    </a:cubicBezTo>
                    <a:cubicBezTo>
                      <a:pt x="18" y="6"/>
                      <a:pt x="18" y="6"/>
                      <a:pt x="18" y="6"/>
                    </a:cubicBezTo>
                    <a:cubicBezTo>
                      <a:pt x="19" y="6"/>
                      <a:pt x="19" y="6"/>
                      <a:pt x="19" y="6"/>
                    </a:cubicBezTo>
                    <a:cubicBezTo>
                      <a:pt x="10" y="11"/>
                      <a:pt x="10" y="11"/>
                      <a:pt x="10" y="11"/>
                    </a:cubicBezTo>
                    <a:cubicBezTo>
                      <a:pt x="11" y="11"/>
                      <a:pt x="11" y="11"/>
                      <a:pt x="11" y="11"/>
                    </a:cubicBezTo>
                    <a:cubicBezTo>
                      <a:pt x="5" y="19"/>
                      <a:pt x="5" y="19"/>
                      <a:pt x="5" y="19"/>
                    </a:cubicBezTo>
                    <a:cubicBezTo>
                      <a:pt x="5" y="19"/>
                      <a:pt x="5" y="19"/>
                      <a:pt x="5" y="19"/>
                    </a:cubicBezTo>
                    <a:cubicBezTo>
                      <a:pt x="3" y="29"/>
                      <a:pt x="3" y="29"/>
                      <a:pt x="3" y="29"/>
                    </a:cubicBezTo>
                    <a:cubicBezTo>
                      <a:pt x="3" y="28"/>
                      <a:pt x="3" y="28"/>
                      <a:pt x="3" y="28"/>
                    </a:cubicBezTo>
                    <a:lnTo>
                      <a:pt x="3" y="255"/>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5" name="Freeform 95"/>
              <p:cNvSpPr>
                <a:spLocks/>
              </p:cNvSpPr>
              <p:nvPr/>
            </p:nvSpPr>
            <p:spPr bwMode="auto">
              <a:xfrm>
                <a:off x="6323019" y="6259503"/>
                <a:ext cx="704851" cy="104775"/>
              </a:xfrm>
              <a:custGeom>
                <a:avLst/>
                <a:gdLst>
                  <a:gd name="T0" fmla="*/ 0 w 249"/>
                  <a:gd name="T1" fmla="*/ 2147483647 h 37"/>
                  <a:gd name="T2" fmla="*/ 2147483647 w 249"/>
                  <a:gd name="T3" fmla="*/ 0 h 37"/>
                  <a:gd name="T4" fmla="*/ 2147483647 w 249"/>
                  <a:gd name="T5" fmla="*/ 0 h 37"/>
                  <a:gd name="T6" fmla="*/ 2147483647 w 249"/>
                  <a:gd name="T7" fmla="*/ 0 h 37"/>
                  <a:gd name="T8" fmla="*/ 2147483647 w 249"/>
                  <a:gd name="T9" fmla="*/ 0 h 37"/>
                  <a:gd name="T10" fmla="*/ 2147483647 w 249"/>
                  <a:gd name="T11" fmla="*/ 0 h 37"/>
                  <a:gd name="T12" fmla="*/ 2147483647 w 249"/>
                  <a:gd name="T13" fmla="*/ 2147483647 h 37"/>
                  <a:gd name="T14" fmla="*/ 2147483647 w 249"/>
                  <a:gd name="T15" fmla="*/ 2147483647 h 37"/>
                  <a:gd name="T16" fmla="*/ 2147483647 w 249"/>
                  <a:gd name="T17" fmla="*/ 2147483647 h 37"/>
                  <a:gd name="T18" fmla="*/ 2147483647 w 249"/>
                  <a:gd name="T19" fmla="*/ 2147483647 h 37"/>
                  <a:gd name="T20" fmla="*/ 2147483647 w 249"/>
                  <a:gd name="T21" fmla="*/ 2147483647 h 37"/>
                  <a:gd name="T22" fmla="*/ 2147483647 w 249"/>
                  <a:gd name="T23" fmla="*/ 2147483647 h 37"/>
                  <a:gd name="T24" fmla="*/ 2147483647 w 249"/>
                  <a:gd name="T25" fmla="*/ 2147483647 h 37"/>
                  <a:gd name="T26" fmla="*/ 2147483647 w 249"/>
                  <a:gd name="T27" fmla="*/ 2147483647 h 37"/>
                  <a:gd name="T28" fmla="*/ 2147483647 w 249"/>
                  <a:gd name="T29" fmla="*/ 2147483647 h 37"/>
                  <a:gd name="T30" fmla="*/ 2147483647 w 249"/>
                  <a:gd name="T31" fmla="*/ 2147483647 h 37"/>
                  <a:gd name="T32" fmla="*/ 0 w 249"/>
                  <a:gd name="T33" fmla="*/ 2147483647 h 37"/>
                  <a:gd name="T34" fmla="*/ 0 w 249"/>
                  <a:gd name="T35" fmla="*/ 2147483647 h 37"/>
                  <a:gd name="T36" fmla="*/ 0 w 249"/>
                  <a:gd name="T37" fmla="*/ 214748364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9"/>
                  <a:gd name="T58" fmla="*/ 0 h 37"/>
                  <a:gd name="T59" fmla="*/ 249 w 249"/>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9" h="37">
                    <a:moveTo>
                      <a:pt x="0" y="14"/>
                    </a:moveTo>
                    <a:cubicBezTo>
                      <a:pt x="0" y="6"/>
                      <a:pt x="7" y="0"/>
                      <a:pt x="14" y="0"/>
                    </a:cubicBezTo>
                    <a:cubicBezTo>
                      <a:pt x="14" y="0"/>
                      <a:pt x="14" y="0"/>
                      <a:pt x="14" y="0"/>
                    </a:cubicBezTo>
                    <a:cubicBezTo>
                      <a:pt x="14" y="0"/>
                      <a:pt x="14" y="0"/>
                      <a:pt x="14" y="0"/>
                    </a:cubicBezTo>
                    <a:cubicBezTo>
                      <a:pt x="236" y="0"/>
                      <a:pt x="236" y="0"/>
                      <a:pt x="236" y="0"/>
                    </a:cubicBezTo>
                    <a:cubicBezTo>
                      <a:pt x="236" y="0"/>
                      <a:pt x="236" y="0"/>
                      <a:pt x="236" y="0"/>
                    </a:cubicBezTo>
                    <a:cubicBezTo>
                      <a:pt x="243" y="0"/>
                      <a:pt x="249" y="6"/>
                      <a:pt x="249" y="14"/>
                    </a:cubicBezTo>
                    <a:cubicBezTo>
                      <a:pt x="249" y="14"/>
                      <a:pt x="249" y="14"/>
                      <a:pt x="249" y="14"/>
                    </a:cubicBezTo>
                    <a:cubicBezTo>
                      <a:pt x="249" y="14"/>
                      <a:pt x="249" y="14"/>
                      <a:pt x="249" y="14"/>
                    </a:cubicBezTo>
                    <a:cubicBezTo>
                      <a:pt x="249" y="23"/>
                      <a:pt x="249" y="23"/>
                      <a:pt x="249" y="23"/>
                    </a:cubicBezTo>
                    <a:cubicBezTo>
                      <a:pt x="249" y="23"/>
                      <a:pt x="249" y="23"/>
                      <a:pt x="249" y="23"/>
                    </a:cubicBezTo>
                    <a:cubicBezTo>
                      <a:pt x="249" y="31"/>
                      <a:pt x="243" y="37"/>
                      <a:pt x="236" y="37"/>
                    </a:cubicBezTo>
                    <a:cubicBezTo>
                      <a:pt x="236" y="37"/>
                      <a:pt x="236" y="37"/>
                      <a:pt x="236" y="37"/>
                    </a:cubicBezTo>
                    <a:cubicBezTo>
                      <a:pt x="236" y="37"/>
                      <a:pt x="236" y="37"/>
                      <a:pt x="236" y="37"/>
                    </a:cubicBezTo>
                    <a:cubicBezTo>
                      <a:pt x="14" y="37"/>
                      <a:pt x="14" y="37"/>
                      <a:pt x="14" y="37"/>
                    </a:cubicBezTo>
                    <a:cubicBezTo>
                      <a:pt x="14" y="37"/>
                      <a:pt x="14" y="37"/>
                      <a:pt x="14" y="37"/>
                    </a:cubicBezTo>
                    <a:cubicBezTo>
                      <a:pt x="7" y="37"/>
                      <a:pt x="0" y="31"/>
                      <a:pt x="0" y="23"/>
                    </a:cubicBezTo>
                    <a:cubicBezTo>
                      <a:pt x="0" y="23"/>
                      <a:pt x="0" y="23"/>
                      <a:pt x="0" y="23"/>
                    </a:cubicBezTo>
                    <a:lnTo>
                      <a:pt x="0" y="1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6" name="Freeform 96"/>
              <p:cNvSpPr>
                <a:spLocks/>
              </p:cNvSpPr>
              <p:nvPr/>
            </p:nvSpPr>
            <p:spPr bwMode="auto">
              <a:xfrm>
                <a:off x="6754820" y="5378438"/>
                <a:ext cx="454026" cy="454024"/>
              </a:xfrm>
              <a:custGeom>
                <a:avLst/>
                <a:gdLst>
                  <a:gd name="T0" fmla="*/ 2147483647 w 160"/>
                  <a:gd name="T1" fmla="*/ 2147483647 h 160"/>
                  <a:gd name="T2" fmla="*/ 2147483647 w 160"/>
                  <a:gd name="T3" fmla="*/ 2147483647 h 160"/>
                  <a:gd name="T4" fmla="*/ 2147483647 w 160"/>
                  <a:gd name="T5" fmla="*/ 2147483647 h 160"/>
                  <a:gd name="T6" fmla="*/ 2147483647 w 160"/>
                  <a:gd name="T7" fmla="*/ 2147483647 h 160"/>
                  <a:gd name="T8" fmla="*/ 2147483647 w 160"/>
                  <a:gd name="T9" fmla="*/ 2147483647 h 160"/>
                  <a:gd name="T10" fmla="*/ 2147483647 w 160"/>
                  <a:gd name="T11" fmla="*/ 2147483647 h 160"/>
                  <a:gd name="T12" fmla="*/ 2147483647 w 160"/>
                  <a:gd name="T13" fmla="*/ 2147483647 h 160"/>
                  <a:gd name="T14" fmla="*/ 2147483647 w 160"/>
                  <a:gd name="T15" fmla="*/ 2147483647 h 160"/>
                  <a:gd name="T16" fmla="*/ 2147483647 w 160"/>
                  <a:gd name="T17" fmla="*/ 2147483647 h 160"/>
                  <a:gd name="T18" fmla="*/ 2147483647 w 160"/>
                  <a:gd name="T19" fmla="*/ 2147483647 h 160"/>
                  <a:gd name="T20" fmla="*/ 2147483647 w 160"/>
                  <a:gd name="T21" fmla="*/ 2147483647 h 160"/>
                  <a:gd name="T22" fmla="*/ 2147483647 w 160"/>
                  <a:gd name="T23" fmla="*/ 2147483647 h 1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
                  <a:gd name="T37" fmla="*/ 0 h 160"/>
                  <a:gd name="T38" fmla="*/ 160 w 160"/>
                  <a:gd name="T39" fmla="*/ 160 h 1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 h="160">
                    <a:moveTo>
                      <a:pt x="11" y="61"/>
                    </a:moveTo>
                    <a:cubicBezTo>
                      <a:pt x="21" y="23"/>
                      <a:pt x="61" y="0"/>
                      <a:pt x="99" y="11"/>
                    </a:cubicBezTo>
                    <a:cubicBezTo>
                      <a:pt x="99" y="11"/>
                      <a:pt x="99" y="11"/>
                      <a:pt x="99" y="11"/>
                    </a:cubicBezTo>
                    <a:cubicBezTo>
                      <a:pt x="99" y="11"/>
                      <a:pt x="99" y="11"/>
                      <a:pt x="99" y="11"/>
                    </a:cubicBezTo>
                    <a:cubicBezTo>
                      <a:pt x="137" y="22"/>
                      <a:pt x="160" y="61"/>
                      <a:pt x="149" y="99"/>
                    </a:cubicBezTo>
                    <a:cubicBezTo>
                      <a:pt x="149" y="99"/>
                      <a:pt x="149" y="99"/>
                      <a:pt x="149" y="99"/>
                    </a:cubicBezTo>
                    <a:cubicBezTo>
                      <a:pt x="149" y="99"/>
                      <a:pt x="149" y="99"/>
                      <a:pt x="149" y="99"/>
                    </a:cubicBezTo>
                    <a:cubicBezTo>
                      <a:pt x="139" y="138"/>
                      <a:pt x="99" y="160"/>
                      <a:pt x="61" y="149"/>
                    </a:cubicBezTo>
                    <a:cubicBezTo>
                      <a:pt x="61" y="149"/>
                      <a:pt x="61" y="149"/>
                      <a:pt x="61" y="149"/>
                    </a:cubicBezTo>
                    <a:cubicBezTo>
                      <a:pt x="61" y="149"/>
                      <a:pt x="61" y="149"/>
                      <a:pt x="61" y="149"/>
                    </a:cubicBezTo>
                    <a:cubicBezTo>
                      <a:pt x="23" y="139"/>
                      <a:pt x="0" y="99"/>
                      <a:pt x="11" y="61"/>
                    </a:cubicBezTo>
                    <a:cubicBezTo>
                      <a:pt x="11" y="61"/>
                      <a:pt x="11" y="61"/>
                      <a:pt x="11" y="61"/>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7" name="Freeform 97"/>
              <p:cNvSpPr>
                <a:spLocks/>
              </p:cNvSpPr>
              <p:nvPr/>
            </p:nvSpPr>
            <p:spPr bwMode="auto">
              <a:xfrm>
                <a:off x="6689730" y="5392729"/>
                <a:ext cx="585789" cy="519112"/>
              </a:xfrm>
              <a:custGeom>
                <a:avLst/>
                <a:gdLst>
                  <a:gd name="T0" fmla="*/ 2147483647 w 369"/>
                  <a:gd name="T1" fmla="*/ 0 h 327"/>
                  <a:gd name="T2" fmla="*/ 2147483647 w 369"/>
                  <a:gd name="T3" fmla="*/ 2147483647 h 327"/>
                  <a:gd name="T4" fmla="*/ 2147483647 w 369"/>
                  <a:gd name="T5" fmla="*/ 2147483647 h 327"/>
                  <a:gd name="T6" fmla="*/ 0 w 369"/>
                  <a:gd name="T7" fmla="*/ 2147483647 h 327"/>
                  <a:gd name="T8" fmla="*/ 2147483647 w 369"/>
                  <a:gd name="T9" fmla="*/ 0 h 327"/>
                  <a:gd name="T10" fmla="*/ 0 60000 65536"/>
                  <a:gd name="T11" fmla="*/ 0 60000 65536"/>
                  <a:gd name="T12" fmla="*/ 0 60000 65536"/>
                  <a:gd name="T13" fmla="*/ 0 60000 65536"/>
                  <a:gd name="T14" fmla="*/ 0 60000 65536"/>
                  <a:gd name="T15" fmla="*/ 0 w 369"/>
                  <a:gd name="T16" fmla="*/ 0 h 327"/>
                  <a:gd name="T17" fmla="*/ 369 w 369"/>
                  <a:gd name="T18" fmla="*/ 327 h 327"/>
                </a:gdLst>
                <a:ahLst/>
                <a:cxnLst>
                  <a:cxn ang="T10">
                    <a:pos x="T0" y="T1"/>
                  </a:cxn>
                  <a:cxn ang="T11">
                    <a:pos x="T2" y="T3"/>
                  </a:cxn>
                  <a:cxn ang="T12">
                    <a:pos x="T4" y="T5"/>
                  </a:cxn>
                  <a:cxn ang="T13">
                    <a:pos x="T6" y="T7"/>
                  </a:cxn>
                  <a:cxn ang="T14">
                    <a:pos x="T8" y="T9"/>
                  </a:cxn>
                </a:cxnLst>
                <a:rect l="T15" t="T16" r="T17" b="T18"/>
                <a:pathLst>
                  <a:path w="369" h="327">
                    <a:moveTo>
                      <a:pt x="68" y="0"/>
                    </a:moveTo>
                    <a:lnTo>
                      <a:pt x="369" y="84"/>
                    </a:lnTo>
                    <a:lnTo>
                      <a:pt x="303" y="327"/>
                    </a:lnTo>
                    <a:lnTo>
                      <a:pt x="0" y="243"/>
                    </a:lnTo>
                    <a:lnTo>
                      <a:pt x="68" y="0"/>
                    </a:lnTo>
                    <a:close/>
                  </a:path>
                </a:pathLst>
              </a:custGeom>
              <a:solidFill>
                <a:srgbClr val="E0E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8" name="Freeform 98"/>
              <p:cNvSpPr>
                <a:spLocks/>
              </p:cNvSpPr>
              <p:nvPr/>
            </p:nvSpPr>
            <p:spPr bwMode="auto">
              <a:xfrm>
                <a:off x="6897693" y="5418123"/>
                <a:ext cx="250825" cy="158750"/>
              </a:xfrm>
              <a:custGeom>
                <a:avLst/>
                <a:gdLst>
                  <a:gd name="T0" fmla="*/ 2147483647 w 158"/>
                  <a:gd name="T1" fmla="*/ 2147483647 h 100"/>
                  <a:gd name="T2" fmla="*/ 0 w 158"/>
                  <a:gd name="T3" fmla="*/ 0 h 100"/>
                  <a:gd name="T4" fmla="*/ 2147483647 w 158"/>
                  <a:gd name="T5" fmla="*/ 2147483647 h 100"/>
                  <a:gd name="T6" fmla="*/ 2147483647 w 158"/>
                  <a:gd name="T7" fmla="*/ 2147483647 h 100"/>
                  <a:gd name="T8" fmla="*/ 0 60000 65536"/>
                  <a:gd name="T9" fmla="*/ 0 60000 65536"/>
                  <a:gd name="T10" fmla="*/ 0 60000 65536"/>
                  <a:gd name="T11" fmla="*/ 0 60000 65536"/>
                  <a:gd name="T12" fmla="*/ 0 w 158"/>
                  <a:gd name="T13" fmla="*/ 0 h 100"/>
                  <a:gd name="T14" fmla="*/ 158 w 158"/>
                  <a:gd name="T15" fmla="*/ 100 h 100"/>
                </a:gdLst>
                <a:ahLst/>
                <a:cxnLst>
                  <a:cxn ang="T8">
                    <a:pos x="T0" y="T1"/>
                  </a:cxn>
                  <a:cxn ang="T9">
                    <a:pos x="T2" y="T3"/>
                  </a:cxn>
                  <a:cxn ang="T10">
                    <a:pos x="T4" y="T5"/>
                  </a:cxn>
                  <a:cxn ang="T11">
                    <a:pos x="T6" y="T7"/>
                  </a:cxn>
                </a:cxnLst>
                <a:rect l="T12" t="T13" r="T14" b="T15"/>
                <a:pathLst>
                  <a:path w="158" h="100">
                    <a:moveTo>
                      <a:pt x="57" y="100"/>
                    </a:moveTo>
                    <a:lnTo>
                      <a:pt x="0" y="0"/>
                    </a:lnTo>
                    <a:lnTo>
                      <a:pt x="158" y="43"/>
                    </a:lnTo>
                    <a:lnTo>
                      <a:pt x="57" y="10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9" name="Freeform 99"/>
              <p:cNvSpPr>
                <a:spLocks/>
              </p:cNvSpPr>
              <p:nvPr/>
            </p:nvSpPr>
            <p:spPr bwMode="auto">
              <a:xfrm>
                <a:off x="6735767" y="5457811"/>
                <a:ext cx="463550" cy="414337"/>
              </a:xfrm>
              <a:custGeom>
                <a:avLst/>
                <a:gdLst>
                  <a:gd name="T0" fmla="*/ 2147483647 w 164"/>
                  <a:gd name="T1" fmla="*/ 2147483647 h 146"/>
                  <a:gd name="T2" fmla="*/ 2147483647 w 164"/>
                  <a:gd name="T3" fmla="*/ 2147483647 h 146"/>
                  <a:gd name="T4" fmla="*/ 2147483647 w 164"/>
                  <a:gd name="T5" fmla="*/ 2147483647 h 146"/>
                  <a:gd name="T6" fmla="*/ 2147483647 w 164"/>
                  <a:gd name="T7" fmla="*/ 0 h 146"/>
                  <a:gd name="T8" fmla="*/ 2147483647 w 164"/>
                  <a:gd name="T9" fmla="*/ 0 h 146"/>
                  <a:gd name="T10" fmla="*/ 2147483647 w 164"/>
                  <a:gd name="T11" fmla="*/ 0 h 146"/>
                  <a:gd name="T12" fmla="*/ 2147483647 w 164"/>
                  <a:gd name="T13" fmla="*/ 2147483647 h 146"/>
                  <a:gd name="T14" fmla="*/ 2147483647 w 164"/>
                  <a:gd name="T15" fmla="*/ 2147483647 h 146"/>
                  <a:gd name="T16" fmla="*/ 0 60000 65536"/>
                  <a:gd name="T17" fmla="*/ 0 60000 65536"/>
                  <a:gd name="T18" fmla="*/ 0 60000 65536"/>
                  <a:gd name="T19" fmla="*/ 0 60000 65536"/>
                  <a:gd name="T20" fmla="*/ 0 60000 65536"/>
                  <a:gd name="T21" fmla="*/ 0 60000 65536"/>
                  <a:gd name="T22" fmla="*/ 0 60000 65536"/>
                  <a:gd name="T23" fmla="*/ 0 60000 65536"/>
                  <a:gd name="T24" fmla="*/ 0 w 164"/>
                  <a:gd name="T25" fmla="*/ 0 h 146"/>
                  <a:gd name="T26" fmla="*/ 164 w 164"/>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 h="146">
                    <a:moveTo>
                      <a:pt x="144" y="27"/>
                    </a:moveTo>
                    <a:cubicBezTo>
                      <a:pt x="164" y="62"/>
                      <a:pt x="153" y="106"/>
                      <a:pt x="118" y="126"/>
                    </a:cubicBezTo>
                    <a:cubicBezTo>
                      <a:pt x="84" y="146"/>
                      <a:pt x="39" y="134"/>
                      <a:pt x="20" y="99"/>
                    </a:cubicBezTo>
                    <a:cubicBezTo>
                      <a:pt x="0" y="65"/>
                      <a:pt x="11" y="20"/>
                      <a:pt x="46" y="0"/>
                    </a:cubicBezTo>
                    <a:cubicBezTo>
                      <a:pt x="46" y="0"/>
                      <a:pt x="46" y="0"/>
                      <a:pt x="46" y="0"/>
                    </a:cubicBezTo>
                    <a:cubicBezTo>
                      <a:pt x="46" y="0"/>
                      <a:pt x="46" y="0"/>
                      <a:pt x="46" y="0"/>
                    </a:cubicBezTo>
                    <a:cubicBezTo>
                      <a:pt x="82" y="63"/>
                      <a:pt x="82" y="63"/>
                      <a:pt x="82" y="63"/>
                    </a:cubicBezTo>
                    <a:lnTo>
                      <a:pt x="144" y="2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80" name="Freeform 100"/>
              <p:cNvSpPr>
                <a:spLocks/>
              </p:cNvSpPr>
              <p:nvPr/>
            </p:nvSpPr>
            <p:spPr bwMode="auto">
              <a:xfrm>
                <a:off x="6200778" y="5438766"/>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81" name="Freeform 101"/>
              <p:cNvSpPr>
                <a:spLocks/>
              </p:cNvSpPr>
              <p:nvPr/>
            </p:nvSpPr>
            <p:spPr bwMode="auto">
              <a:xfrm>
                <a:off x="6200778" y="5562589"/>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82" name="Freeform 102"/>
              <p:cNvSpPr>
                <a:spLocks/>
              </p:cNvSpPr>
              <p:nvPr/>
            </p:nvSpPr>
            <p:spPr bwMode="auto">
              <a:xfrm>
                <a:off x="6200789" y="5695942"/>
                <a:ext cx="455614" cy="68263"/>
              </a:xfrm>
              <a:custGeom>
                <a:avLst/>
                <a:gdLst>
                  <a:gd name="T0" fmla="*/ 0 w 287"/>
                  <a:gd name="T1" fmla="*/ 0 h 43"/>
                  <a:gd name="T2" fmla="*/ 0 w 287"/>
                  <a:gd name="T3" fmla="*/ 2147483647 h 43"/>
                  <a:gd name="T4" fmla="*/ 2147483647 w 287"/>
                  <a:gd name="T5" fmla="*/ 2147483647 h 43"/>
                  <a:gd name="T6" fmla="*/ 2147483647 w 287"/>
                  <a:gd name="T7" fmla="*/ 0 h 43"/>
                  <a:gd name="T8" fmla="*/ 0 w 287"/>
                  <a:gd name="T9" fmla="*/ 0 h 43"/>
                  <a:gd name="T10" fmla="*/ 0 w 287"/>
                  <a:gd name="T11" fmla="*/ 0 h 43"/>
                  <a:gd name="T12" fmla="*/ 0 60000 65536"/>
                  <a:gd name="T13" fmla="*/ 0 60000 65536"/>
                  <a:gd name="T14" fmla="*/ 0 60000 65536"/>
                  <a:gd name="T15" fmla="*/ 0 60000 65536"/>
                  <a:gd name="T16" fmla="*/ 0 60000 65536"/>
                  <a:gd name="T17" fmla="*/ 0 60000 65536"/>
                  <a:gd name="T18" fmla="*/ 0 w 287"/>
                  <a:gd name="T19" fmla="*/ 0 h 43"/>
                  <a:gd name="T20" fmla="*/ 287 w 287"/>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287" h="43">
                    <a:moveTo>
                      <a:pt x="0" y="0"/>
                    </a:moveTo>
                    <a:lnTo>
                      <a:pt x="0" y="43"/>
                    </a:lnTo>
                    <a:lnTo>
                      <a:pt x="287" y="43"/>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83" name="Freeform 103"/>
              <p:cNvSpPr>
                <a:spLocks/>
              </p:cNvSpPr>
              <p:nvPr/>
            </p:nvSpPr>
            <p:spPr bwMode="auto">
              <a:xfrm>
                <a:off x="6200775" y="5821364"/>
                <a:ext cx="209551" cy="76200"/>
              </a:xfrm>
              <a:custGeom>
                <a:avLst/>
                <a:gdLst>
                  <a:gd name="T0" fmla="*/ 0 w 132"/>
                  <a:gd name="T1" fmla="*/ 0 h 48"/>
                  <a:gd name="T2" fmla="*/ 0 w 132"/>
                  <a:gd name="T3" fmla="*/ 2147483647 h 48"/>
                  <a:gd name="T4" fmla="*/ 2147483647 w 132"/>
                  <a:gd name="T5" fmla="*/ 2147483647 h 48"/>
                  <a:gd name="T6" fmla="*/ 2147483647 w 132"/>
                  <a:gd name="T7" fmla="*/ 0 h 48"/>
                  <a:gd name="T8" fmla="*/ 0 w 132"/>
                  <a:gd name="T9" fmla="*/ 0 h 48"/>
                  <a:gd name="T10" fmla="*/ 0 w 132"/>
                  <a:gd name="T11" fmla="*/ 0 h 48"/>
                  <a:gd name="T12" fmla="*/ 0 60000 65536"/>
                  <a:gd name="T13" fmla="*/ 0 60000 65536"/>
                  <a:gd name="T14" fmla="*/ 0 60000 65536"/>
                  <a:gd name="T15" fmla="*/ 0 60000 65536"/>
                  <a:gd name="T16" fmla="*/ 0 60000 65536"/>
                  <a:gd name="T17" fmla="*/ 0 60000 65536"/>
                  <a:gd name="T18" fmla="*/ 0 w 132"/>
                  <a:gd name="T19" fmla="*/ 0 h 48"/>
                  <a:gd name="T20" fmla="*/ 132 w 132"/>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32" h="48">
                    <a:moveTo>
                      <a:pt x="0" y="0"/>
                    </a:moveTo>
                    <a:lnTo>
                      <a:pt x="0" y="48"/>
                    </a:lnTo>
                    <a:lnTo>
                      <a:pt x="132" y="48"/>
                    </a:lnTo>
                    <a:lnTo>
                      <a:pt x="132"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grpSp>
      </p:grpSp>
      <p:cxnSp>
        <p:nvCxnSpPr>
          <p:cNvPr id="184" name="Straight Arrow Connector 183"/>
          <p:cNvCxnSpPr/>
          <p:nvPr/>
        </p:nvCxnSpPr>
        <p:spPr bwMode="auto">
          <a:xfrm flipH="1">
            <a:off x="1276619" y="3268332"/>
            <a:ext cx="382354" cy="1"/>
          </a:xfrm>
          <a:prstGeom prst="straightConnector1">
            <a:avLst/>
          </a:prstGeom>
          <a:solidFill>
            <a:schemeClr val="accent1"/>
          </a:solidFill>
          <a:ln w="38100" cap="flat" cmpd="sng" algn="ctr">
            <a:solidFill>
              <a:schemeClr val="tx1"/>
            </a:solidFill>
            <a:prstDash val="sysDot"/>
            <a:round/>
            <a:headEnd type="none" w="med" len="med"/>
            <a:tailEnd type="none" w="med" len="med"/>
          </a:ln>
          <a:effectLst/>
        </p:spPr>
      </p:cxnSp>
      <p:cxnSp>
        <p:nvCxnSpPr>
          <p:cNvPr id="185" name="Straight Arrow Connector 184"/>
          <p:cNvCxnSpPr/>
          <p:nvPr/>
        </p:nvCxnSpPr>
        <p:spPr bwMode="auto">
          <a:xfrm>
            <a:off x="2625882" y="3268332"/>
            <a:ext cx="535724"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186" name="TextBox 185"/>
          <p:cNvSpPr txBox="1"/>
          <p:nvPr/>
        </p:nvSpPr>
        <p:spPr>
          <a:xfrm>
            <a:off x="2666700" y="3029671"/>
            <a:ext cx="510849" cy="210911"/>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Arial" charset="0"/>
              </a:rPr>
              <a:t>API</a:t>
            </a:r>
          </a:p>
        </p:txBody>
      </p:sp>
      <p:sp>
        <p:nvSpPr>
          <p:cNvPr id="187" name="TextBox 186"/>
          <p:cNvSpPr txBox="1"/>
          <p:nvPr/>
        </p:nvSpPr>
        <p:spPr>
          <a:xfrm>
            <a:off x="3274030" y="3202566"/>
            <a:ext cx="1066207"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Arial" charset="0"/>
              </a:rPr>
              <a:t>API Registration  &amp; Lifecycle</a:t>
            </a:r>
          </a:p>
        </p:txBody>
      </p:sp>
      <p:sp>
        <p:nvSpPr>
          <p:cNvPr id="188" name="TextBox 187"/>
          <p:cNvSpPr txBox="1"/>
          <p:nvPr/>
        </p:nvSpPr>
        <p:spPr>
          <a:xfrm>
            <a:off x="3277020" y="3623044"/>
            <a:ext cx="1066207" cy="24622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Arial" charset="0"/>
              </a:rPr>
              <a:t>API Catalog</a:t>
            </a:r>
          </a:p>
        </p:txBody>
      </p:sp>
      <p:sp>
        <p:nvSpPr>
          <p:cNvPr id="189" name="TextBox 188"/>
          <p:cNvSpPr txBox="1"/>
          <p:nvPr/>
        </p:nvSpPr>
        <p:spPr>
          <a:xfrm>
            <a:off x="3275437" y="3879294"/>
            <a:ext cx="1066207"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Arial" charset="0"/>
              </a:rPr>
              <a:t>Partner &amp; Policy Administration</a:t>
            </a:r>
          </a:p>
        </p:txBody>
      </p:sp>
      <p:cxnSp>
        <p:nvCxnSpPr>
          <p:cNvPr id="190" name="Straight Connector 189"/>
          <p:cNvCxnSpPr/>
          <p:nvPr/>
        </p:nvCxnSpPr>
        <p:spPr>
          <a:xfrm>
            <a:off x="3559837" y="3609347"/>
            <a:ext cx="526942" cy="0"/>
          </a:xfrm>
          <a:prstGeom prst="line">
            <a:avLst/>
          </a:prstGeom>
          <a:ln w="12700">
            <a:solidFill>
              <a:schemeClr val="tx2"/>
            </a:solidFill>
            <a:prstDash val="sysDot"/>
          </a:ln>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3559837" y="3878710"/>
            <a:ext cx="526942" cy="0"/>
          </a:xfrm>
          <a:prstGeom prst="line">
            <a:avLst/>
          </a:prstGeom>
          <a:ln w="12700">
            <a:solidFill>
              <a:schemeClr val="tx2"/>
            </a:solidFill>
            <a:prstDash val="sysDot"/>
          </a:ln>
        </p:spPr>
        <p:style>
          <a:lnRef idx="2">
            <a:schemeClr val="accent1"/>
          </a:lnRef>
          <a:fillRef idx="0">
            <a:schemeClr val="accent1"/>
          </a:fillRef>
          <a:effectRef idx="1">
            <a:schemeClr val="accent1"/>
          </a:effectRef>
          <a:fontRef idx="minor">
            <a:schemeClr val="tx1"/>
          </a:fontRef>
        </p:style>
      </p:cxnSp>
      <p:sp>
        <p:nvSpPr>
          <p:cNvPr id="192" name="Rounded Rectangle 191"/>
          <p:cNvSpPr/>
          <p:nvPr/>
        </p:nvSpPr>
        <p:spPr>
          <a:xfrm>
            <a:off x="5304563" y="4391733"/>
            <a:ext cx="126549" cy="84112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REST</a:t>
            </a:r>
          </a:p>
        </p:txBody>
      </p:sp>
      <p:cxnSp>
        <p:nvCxnSpPr>
          <p:cNvPr id="193" name="Straight Arrow Connector 192"/>
          <p:cNvCxnSpPr/>
          <p:nvPr/>
        </p:nvCxnSpPr>
        <p:spPr bwMode="auto">
          <a:xfrm>
            <a:off x="4313173" y="5494497"/>
            <a:ext cx="889738"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pic>
        <p:nvPicPr>
          <p:cNvPr id="194" name="Picture 19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730" y="2930691"/>
            <a:ext cx="742101" cy="578670"/>
          </a:xfrm>
          <a:prstGeom prst="rect">
            <a:avLst/>
          </a:prstGeom>
        </p:spPr>
      </p:pic>
      <p:sp>
        <p:nvSpPr>
          <p:cNvPr id="195" name="Freeform 151"/>
          <p:cNvSpPr>
            <a:spLocks noChangeAspect="1" noEditPoints="1"/>
          </p:cNvSpPr>
          <p:nvPr/>
        </p:nvSpPr>
        <p:spPr bwMode="auto">
          <a:xfrm>
            <a:off x="919371" y="4347618"/>
            <a:ext cx="288515" cy="529115"/>
          </a:xfrm>
          <a:custGeom>
            <a:avLst/>
            <a:gdLst>
              <a:gd name="T0" fmla="*/ 215930061 w 498"/>
              <a:gd name="T1" fmla="*/ 27828414 h 838"/>
              <a:gd name="T2" fmla="*/ 37229223 w 498"/>
              <a:gd name="T3" fmla="*/ 144707469 h 838"/>
              <a:gd name="T4" fmla="*/ 0 w 498"/>
              <a:gd name="T5" fmla="*/ 1302371263 h 838"/>
              <a:gd name="T6" fmla="*/ 29783926 w 498"/>
              <a:gd name="T7" fmla="*/ 1422960558 h 838"/>
              <a:gd name="T8" fmla="*/ 135887281 w 498"/>
              <a:gd name="T9" fmla="*/ 1524998832 h 838"/>
              <a:gd name="T10" fmla="*/ 670130081 w 498"/>
              <a:gd name="T11" fmla="*/ 1554682372 h 838"/>
              <a:gd name="T12" fmla="*/ 791125532 w 498"/>
              <a:gd name="T13" fmla="*/ 1524998832 h 838"/>
              <a:gd name="T14" fmla="*/ 893506888 w 498"/>
              <a:gd name="T15" fmla="*/ 1422960558 h 838"/>
              <a:gd name="T16" fmla="*/ 927012769 w 498"/>
              <a:gd name="T17" fmla="*/ 300547116 h 838"/>
              <a:gd name="T18" fmla="*/ 886060227 w 498"/>
              <a:gd name="T19" fmla="*/ 144707469 h 838"/>
              <a:gd name="T20" fmla="*/ 707359293 w 498"/>
              <a:gd name="T21" fmla="*/ 27828414 h 838"/>
              <a:gd name="T22" fmla="*/ 364848359 w 498"/>
              <a:gd name="T23" fmla="*/ 144707469 h 838"/>
              <a:gd name="T24" fmla="*/ 584501665 w 498"/>
              <a:gd name="T25" fmla="*/ 168825600 h 838"/>
              <a:gd name="T26" fmla="*/ 364848359 w 498"/>
              <a:gd name="T27" fmla="*/ 196654046 h 838"/>
              <a:gd name="T28" fmla="*/ 340648672 w 498"/>
              <a:gd name="T29" fmla="*/ 168825600 h 838"/>
              <a:gd name="T30" fmla="*/ 243852993 w 498"/>
              <a:gd name="T31" fmla="*/ 1359883206 h 838"/>
              <a:gd name="T32" fmla="*/ 145194925 w 498"/>
              <a:gd name="T33" fmla="*/ 1311646944 h 838"/>
              <a:gd name="T34" fmla="*/ 243852993 w 498"/>
              <a:gd name="T35" fmla="*/ 1261555545 h 838"/>
              <a:gd name="T36" fmla="*/ 290389849 w 498"/>
              <a:gd name="T37" fmla="*/ 1311646944 h 838"/>
              <a:gd name="T38" fmla="*/ 243852993 w 498"/>
              <a:gd name="T39" fmla="*/ 1163229245 h 838"/>
              <a:gd name="T40" fmla="*/ 145194925 w 498"/>
              <a:gd name="T41" fmla="*/ 1116848118 h 838"/>
              <a:gd name="T42" fmla="*/ 243852993 w 498"/>
              <a:gd name="T43" fmla="*/ 1068611856 h 838"/>
              <a:gd name="T44" fmla="*/ 290389849 w 498"/>
              <a:gd name="T45" fmla="*/ 1116848118 h 838"/>
              <a:gd name="T46" fmla="*/ 243852993 w 498"/>
              <a:gd name="T47" fmla="*/ 972140692 h 838"/>
              <a:gd name="T48" fmla="*/ 145194925 w 498"/>
              <a:gd name="T49" fmla="*/ 920194157 h 838"/>
              <a:gd name="T50" fmla="*/ 243852993 w 498"/>
              <a:gd name="T51" fmla="*/ 873813031 h 838"/>
              <a:gd name="T52" fmla="*/ 290389849 w 498"/>
              <a:gd name="T53" fmla="*/ 920194157 h 838"/>
              <a:gd name="T54" fmla="*/ 487705987 w 498"/>
              <a:gd name="T55" fmla="*/ 1359883206 h 838"/>
              <a:gd name="T56" fmla="*/ 389047961 w 498"/>
              <a:gd name="T57" fmla="*/ 1311646944 h 838"/>
              <a:gd name="T58" fmla="*/ 487705987 w 498"/>
              <a:gd name="T59" fmla="*/ 1261555545 h 838"/>
              <a:gd name="T60" fmla="*/ 534242843 w 498"/>
              <a:gd name="T61" fmla="*/ 1311646944 h 838"/>
              <a:gd name="T62" fmla="*/ 487705987 w 498"/>
              <a:gd name="T63" fmla="*/ 1163229245 h 838"/>
              <a:gd name="T64" fmla="*/ 389047961 w 498"/>
              <a:gd name="T65" fmla="*/ 1116848118 h 838"/>
              <a:gd name="T66" fmla="*/ 487705987 w 498"/>
              <a:gd name="T67" fmla="*/ 1068611856 h 838"/>
              <a:gd name="T68" fmla="*/ 534242843 w 498"/>
              <a:gd name="T69" fmla="*/ 1116848118 h 838"/>
              <a:gd name="T70" fmla="*/ 487705987 w 498"/>
              <a:gd name="T71" fmla="*/ 972140692 h 838"/>
              <a:gd name="T72" fmla="*/ 389047961 w 498"/>
              <a:gd name="T73" fmla="*/ 920194157 h 838"/>
              <a:gd name="T74" fmla="*/ 487705987 w 498"/>
              <a:gd name="T75" fmla="*/ 873813031 h 838"/>
              <a:gd name="T76" fmla="*/ 534242843 w 498"/>
              <a:gd name="T77" fmla="*/ 920194157 h 838"/>
              <a:gd name="T78" fmla="*/ 731559065 w 498"/>
              <a:gd name="T79" fmla="*/ 1359883206 h 838"/>
              <a:gd name="T80" fmla="*/ 632900869 w 498"/>
              <a:gd name="T81" fmla="*/ 1311646944 h 838"/>
              <a:gd name="T82" fmla="*/ 731559065 w 498"/>
              <a:gd name="T83" fmla="*/ 1261555545 h 838"/>
              <a:gd name="T84" fmla="*/ 778094557 w 498"/>
              <a:gd name="T85" fmla="*/ 1311646944 h 838"/>
              <a:gd name="T86" fmla="*/ 731559065 w 498"/>
              <a:gd name="T87" fmla="*/ 1163229245 h 838"/>
              <a:gd name="T88" fmla="*/ 632900869 w 498"/>
              <a:gd name="T89" fmla="*/ 1116848118 h 838"/>
              <a:gd name="T90" fmla="*/ 731559065 w 498"/>
              <a:gd name="T91" fmla="*/ 1068611856 h 838"/>
              <a:gd name="T92" fmla="*/ 778094557 w 498"/>
              <a:gd name="T93" fmla="*/ 1116848118 h 838"/>
              <a:gd name="T94" fmla="*/ 731559065 w 498"/>
              <a:gd name="T95" fmla="*/ 972140692 h 838"/>
              <a:gd name="T96" fmla="*/ 632900869 w 498"/>
              <a:gd name="T97" fmla="*/ 920194157 h 838"/>
              <a:gd name="T98" fmla="*/ 731559065 w 498"/>
              <a:gd name="T99" fmla="*/ 873813031 h 838"/>
              <a:gd name="T100" fmla="*/ 778094557 w 498"/>
              <a:gd name="T101" fmla="*/ 920194157 h 838"/>
              <a:gd name="T102" fmla="*/ 778094557 w 498"/>
              <a:gd name="T103" fmla="*/ 729105604 h 838"/>
              <a:gd name="T104" fmla="*/ 195455154 w 498"/>
              <a:gd name="T105" fmla="*/ 775485369 h 838"/>
              <a:gd name="T106" fmla="*/ 145194925 w 498"/>
              <a:gd name="T107" fmla="*/ 341362835 h 838"/>
              <a:gd name="T108" fmla="*/ 731559065 w 498"/>
              <a:gd name="T109" fmla="*/ 289416300 h 838"/>
              <a:gd name="T110" fmla="*/ 778094557 w 498"/>
              <a:gd name="T111" fmla="*/ 729105604 h 8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8"/>
              <a:gd name="T169" fmla="*/ 0 h 838"/>
              <a:gd name="T170" fmla="*/ 498 w 498"/>
              <a:gd name="T171" fmla="*/ 838 h 8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8" h="838">
                <a:moveTo>
                  <a:pt x="249" y="0"/>
                </a:moveTo>
                <a:lnTo>
                  <a:pt x="249" y="0"/>
                </a:lnTo>
                <a:lnTo>
                  <a:pt x="209" y="2"/>
                </a:lnTo>
                <a:lnTo>
                  <a:pt x="174" y="4"/>
                </a:lnTo>
                <a:lnTo>
                  <a:pt x="143" y="9"/>
                </a:lnTo>
                <a:lnTo>
                  <a:pt x="116" y="15"/>
                </a:lnTo>
                <a:lnTo>
                  <a:pt x="93" y="22"/>
                </a:lnTo>
                <a:lnTo>
                  <a:pt x="73" y="31"/>
                </a:lnTo>
                <a:lnTo>
                  <a:pt x="56" y="42"/>
                </a:lnTo>
                <a:lnTo>
                  <a:pt x="42" y="53"/>
                </a:lnTo>
                <a:lnTo>
                  <a:pt x="29" y="66"/>
                </a:lnTo>
                <a:lnTo>
                  <a:pt x="20" y="78"/>
                </a:lnTo>
                <a:lnTo>
                  <a:pt x="13" y="91"/>
                </a:lnTo>
                <a:lnTo>
                  <a:pt x="7" y="106"/>
                </a:lnTo>
                <a:lnTo>
                  <a:pt x="3" y="120"/>
                </a:lnTo>
                <a:lnTo>
                  <a:pt x="2" y="135"/>
                </a:lnTo>
                <a:lnTo>
                  <a:pt x="0" y="162"/>
                </a:lnTo>
                <a:lnTo>
                  <a:pt x="0" y="702"/>
                </a:lnTo>
                <a:lnTo>
                  <a:pt x="2" y="716"/>
                </a:lnTo>
                <a:lnTo>
                  <a:pt x="3" y="729"/>
                </a:lnTo>
                <a:lnTo>
                  <a:pt x="7" y="742"/>
                </a:lnTo>
                <a:lnTo>
                  <a:pt x="11" y="755"/>
                </a:lnTo>
                <a:lnTo>
                  <a:pt x="16" y="767"/>
                </a:lnTo>
                <a:lnTo>
                  <a:pt x="23" y="778"/>
                </a:lnTo>
                <a:lnTo>
                  <a:pt x="31" y="789"/>
                </a:lnTo>
                <a:lnTo>
                  <a:pt x="40" y="798"/>
                </a:lnTo>
                <a:lnTo>
                  <a:pt x="51" y="807"/>
                </a:lnTo>
                <a:lnTo>
                  <a:pt x="62" y="815"/>
                </a:lnTo>
                <a:lnTo>
                  <a:pt x="73" y="822"/>
                </a:lnTo>
                <a:lnTo>
                  <a:pt x="85" y="827"/>
                </a:lnTo>
                <a:lnTo>
                  <a:pt x="98" y="831"/>
                </a:lnTo>
                <a:lnTo>
                  <a:pt x="111" y="835"/>
                </a:lnTo>
                <a:lnTo>
                  <a:pt x="123" y="836"/>
                </a:lnTo>
                <a:lnTo>
                  <a:pt x="138" y="838"/>
                </a:lnTo>
                <a:lnTo>
                  <a:pt x="360" y="838"/>
                </a:lnTo>
                <a:lnTo>
                  <a:pt x="373" y="836"/>
                </a:lnTo>
                <a:lnTo>
                  <a:pt x="387" y="835"/>
                </a:lnTo>
                <a:lnTo>
                  <a:pt x="400" y="831"/>
                </a:lnTo>
                <a:lnTo>
                  <a:pt x="413" y="827"/>
                </a:lnTo>
                <a:lnTo>
                  <a:pt x="425" y="822"/>
                </a:lnTo>
                <a:lnTo>
                  <a:pt x="436" y="815"/>
                </a:lnTo>
                <a:lnTo>
                  <a:pt x="447" y="807"/>
                </a:lnTo>
                <a:lnTo>
                  <a:pt x="456" y="798"/>
                </a:lnTo>
                <a:lnTo>
                  <a:pt x="465" y="789"/>
                </a:lnTo>
                <a:lnTo>
                  <a:pt x="474" y="778"/>
                </a:lnTo>
                <a:lnTo>
                  <a:pt x="480" y="767"/>
                </a:lnTo>
                <a:lnTo>
                  <a:pt x="487" y="755"/>
                </a:lnTo>
                <a:lnTo>
                  <a:pt x="491" y="742"/>
                </a:lnTo>
                <a:lnTo>
                  <a:pt x="494" y="729"/>
                </a:lnTo>
                <a:lnTo>
                  <a:pt x="496" y="716"/>
                </a:lnTo>
                <a:lnTo>
                  <a:pt x="498" y="702"/>
                </a:lnTo>
                <a:lnTo>
                  <a:pt x="498" y="162"/>
                </a:lnTo>
                <a:lnTo>
                  <a:pt x="496" y="135"/>
                </a:lnTo>
                <a:lnTo>
                  <a:pt x="493" y="120"/>
                </a:lnTo>
                <a:lnTo>
                  <a:pt x="489" y="106"/>
                </a:lnTo>
                <a:lnTo>
                  <a:pt x="483" y="91"/>
                </a:lnTo>
                <a:lnTo>
                  <a:pt x="476" y="78"/>
                </a:lnTo>
                <a:lnTo>
                  <a:pt x="467" y="66"/>
                </a:lnTo>
                <a:lnTo>
                  <a:pt x="456" y="53"/>
                </a:lnTo>
                <a:lnTo>
                  <a:pt x="442" y="42"/>
                </a:lnTo>
                <a:lnTo>
                  <a:pt x="425" y="31"/>
                </a:lnTo>
                <a:lnTo>
                  <a:pt x="403" y="22"/>
                </a:lnTo>
                <a:lnTo>
                  <a:pt x="380" y="15"/>
                </a:lnTo>
                <a:lnTo>
                  <a:pt x="354" y="9"/>
                </a:lnTo>
                <a:lnTo>
                  <a:pt x="323" y="4"/>
                </a:lnTo>
                <a:lnTo>
                  <a:pt x="287" y="2"/>
                </a:lnTo>
                <a:lnTo>
                  <a:pt x="249" y="0"/>
                </a:lnTo>
                <a:close/>
                <a:moveTo>
                  <a:pt x="196" y="78"/>
                </a:moveTo>
                <a:lnTo>
                  <a:pt x="302" y="78"/>
                </a:lnTo>
                <a:lnTo>
                  <a:pt x="305" y="80"/>
                </a:lnTo>
                <a:lnTo>
                  <a:pt x="311" y="82"/>
                </a:lnTo>
                <a:lnTo>
                  <a:pt x="313" y="87"/>
                </a:lnTo>
                <a:lnTo>
                  <a:pt x="314" y="91"/>
                </a:lnTo>
                <a:lnTo>
                  <a:pt x="313" y="96"/>
                </a:lnTo>
                <a:lnTo>
                  <a:pt x="311" y="102"/>
                </a:lnTo>
                <a:lnTo>
                  <a:pt x="305" y="104"/>
                </a:lnTo>
                <a:lnTo>
                  <a:pt x="302" y="106"/>
                </a:lnTo>
                <a:lnTo>
                  <a:pt x="196" y="106"/>
                </a:lnTo>
                <a:lnTo>
                  <a:pt x="191" y="104"/>
                </a:lnTo>
                <a:lnTo>
                  <a:pt x="187" y="102"/>
                </a:lnTo>
                <a:lnTo>
                  <a:pt x="183" y="96"/>
                </a:lnTo>
                <a:lnTo>
                  <a:pt x="183" y="91"/>
                </a:lnTo>
                <a:lnTo>
                  <a:pt x="183" y="87"/>
                </a:lnTo>
                <a:lnTo>
                  <a:pt x="187" y="82"/>
                </a:lnTo>
                <a:lnTo>
                  <a:pt x="191" y="80"/>
                </a:lnTo>
                <a:lnTo>
                  <a:pt x="196" y="78"/>
                </a:lnTo>
                <a:close/>
                <a:moveTo>
                  <a:pt x="131" y="733"/>
                </a:moveTo>
                <a:lnTo>
                  <a:pt x="105" y="733"/>
                </a:lnTo>
                <a:lnTo>
                  <a:pt x="94" y="731"/>
                </a:lnTo>
                <a:lnTo>
                  <a:pt x="87" y="726"/>
                </a:lnTo>
                <a:lnTo>
                  <a:pt x="80" y="716"/>
                </a:lnTo>
                <a:lnTo>
                  <a:pt x="78" y="707"/>
                </a:lnTo>
                <a:lnTo>
                  <a:pt x="80" y="696"/>
                </a:lnTo>
                <a:lnTo>
                  <a:pt x="87" y="687"/>
                </a:lnTo>
                <a:lnTo>
                  <a:pt x="94" y="682"/>
                </a:lnTo>
                <a:lnTo>
                  <a:pt x="105" y="680"/>
                </a:lnTo>
                <a:lnTo>
                  <a:pt x="131" y="680"/>
                </a:lnTo>
                <a:lnTo>
                  <a:pt x="142" y="682"/>
                </a:lnTo>
                <a:lnTo>
                  <a:pt x="149" y="687"/>
                </a:lnTo>
                <a:lnTo>
                  <a:pt x="154" y="696"/>
                </a:lnTo>
                <a:lnTo>
                  <a:pt x="156" y="707"/>
                </a:lnTo>
                <a:lnTo>
                  <a:pt x="154" y="716"/>
                </a:lnTo>
                <a:lnTo>
                  <a:pt x="149" y="726"/>
                </a:lnTo>
                <a:lnTo>
                  <a:pt x="142" y="731"/>
                </a:lnTo>
                <a:lnTo>
                  <a:pt x="131" y="733"/>
                </a:lnTo>
                <a:close/>
                <a:moveTo>
                  <a:pt x="131" y="627"/>
                </a:moveTo>
                <a:lnTo>
                  <a:pt x="105" y="627"/>
                </a:lnTo>
                <a:lnTo>
                  <a:pt x="94" y="626"/>
                </a:lnTo>
                <a:lnTo>
                  <a:pt x="87" y="620"/>
                </a:lnTo>
                <a:lnTo>
                  <a:pt x="80" y="613"/>
                </a:lnTo>
                <a:lnTo>
                  <a:pt x="78" y="602"/>
                </a:lnTo>
                <a:lnTo>
                  <a:pt x="80" y="591"/>
                </a:lnTo>
                <a:lnTo>
                  <a:pt x="87" y="584"/>
                </a:lnTo>
                <a:lnTo>
                  <a:pt x="94" y="578"/>
                </a:lnTo>
                <a:lnTo>
                  <a:pt x="105" y="576"/>
                </a:lnTo>
                <a:lnTo>
                  <a:pt x="131" y="576"/>
                </a:lnTo>
                <a:lnTo>
                  <a:pt x="142" y="578"/>
                </a:lnTo>
                <a:lnTo>
                  <a:pt x="149" y="584"/>
                </a:lnTo>
                <a:lnTo>
                  <a:pt x="154" y="591"/>
                </a:lnTo>
                <a:lnTo>
                  <a:pt x="156" y="602"/>
                </a:lnTo>
                <a:lnTo>
                  <a:pt x="154" y="613"/>
                </a:lnTo>
                <a:lnTo>
                  <a:pt x="149" y="620"/>
                </a:lnTo>
                <a:lnTo>
                  <a:pt x="142" y="626"/>
                </a:lnTo>
                <a:lnTo>
                  <a:pt x="131" y="627"/>
                </a:lnTo>
                <a:close/>
                <a:moveTo>
                  <a:pt x="131" y="524"/>
                </a:moveTo>
                <a:lnTo>
                  <a:pt x="105" y="524"/>
                </a:lnTo>
                <a:lnTo>
                  <a:pt x="94" y="522"/>
                </a:lnTo>
                <a:lnTo>
                  <a:pt x="87" y="516"/>
                </a:lnTo>
                <a:lnTo>
                  <a:pt x="80" y="507"/>
                </a:lnTo>
                <a:lnTo>
                  <a:pt x="78" y="496"/>
                </a:lnTo>
                <a:lnTo>
                  <a:pt x="80" y="487"/>
                </a:lnTo>
                <a:lnTo>
                  <a:pt x="87" y="478"/>
                </a:lnTo>
                <a:lnTo>
                  <a:pt x="94" y="473"/>
                </a:lnTo>
                <a:lnTo>
                  <a:pt x="105" y="471"/>
                </a:lnTo>
                <a:lnTo>
                  <a:pt x="131" y="471"/>
                </a:lnTo>
                <a:lnTo>
                  <a:pt x="142" y="473"/>
                </a:lnTo>
                <a:lnTo>
                  <a:pt x="149" y="478"/>
                </a:lnTo>
                <a:lnTo>
                  <a:pt x="154" y="487"/>
                </a:lnTo>
                <a:lnTo>
                  <a:pt x="156" y="496"/>
                </a:lnTo>
                <a:lnTo>
                  <a:pt x="154" y="507"/>
                </a:lnTo>
                <a:lnTo>
                  <a:pt x="149" y="516"/>
                </a:lnTo>
                <a:lnTo>
                  <a:pt x="142" y="522"/>
                </a:lnTo>
                <a:lnTo>
                  <a:pt x="131" y="524"/>
                </a:lnTo>
                <a:close/>
                <a:moveTo>
                  <a:pt x="262" y="733"/>
                </a:moveTo>
                <a:lnTo>
                  <a:pt x="236" y="733"/>
                </a:lnTo>
                <a:lnTo>
                  <a:pt x="225" y="731"/>
                </a:lnTo>
                <a:lnTo>
                  <a:pt x="216" y="726"/>
                </a:lnTo>
                <a:lnTo>
                  <a:pt x="211" y="716"/>
                </a:lnTo>
                <a:lnTo>
                  <a:pt x="209" y="707"/>
                </a:lnTo>
                <a:lnTo>
                  <a:pt x="211" y="696"/>
                </a:lnTo>
                <a:lnTo>
                  <a:pt x="216" y="687"/>
                </a:lnTo>
                <a:lnTo>
                  <a:pt x="225" y="682"/>
                </a:lnTo>
                <a:lnTo>
                  <a:pt x="236" y="680"/>
                </a:lnTo>
                <a:lnTo>
                  <a:pt x="262" y="680"/>
                </a:lnTo>
                <a:lnTo>
                  <a:pt x="273" y="682"/>
                </a:lnTo>
                <a:lnTo>
                  <a:pt x="280" y="687"/>
                </a:lnTo>
                <a:lnTo>
                  <a:pt x="285" y="696"/>
                </a:lnTo>
                <a:lnTo>
                  <a:pt x="287" y="707"/>
                </a:lnTo>
                <a:lnTo>
                  <a:pt x="285" y="716"/>
                </a:lnTo>
                <a:lnTo>
                  <a:pt x="280" y="726"/>
                </a:lnTo>
                <a:lnTo>
                  <a:pt x="273" y="731"/>
                </a:lnTo>
                <a:lnTo>
                  <a:pt x="262" y="733"/>
                </a:lnTo>
                <a:close/>
                <a:moveTo>
                  <a:pt x="262" y="627"/>
                </a:moveTo>
                <a:lnTo>
                  <a:pt x="236" y="627"/>
                </a:lnTo>
                <a:lnTo>
                  <a:pt x="225" y="626"/>
                </a:lnTo>
                <a:lnTo>
                  <a:pt x="216" y="620"/>
                </a:lnTo>
                <a:lnTo>
                  <a:pt x="211" y="613"/>
                </a:lnTo>
                <a:lnTo>
                  <a:pt x="209" y="602"/>
                </a:lnTo>
                <a:lnTo>
                  <a:pt x="211" y="591"/>
                </a:lnTo>
                <a:lnTo>
                  <a:pt x="216" y="584"/>
                </a:lnTo>
                <a:lnTo>
                  <a:pt x="225" y="578"/>
                </a:lnTo>
                <a:lnTo>
                  <a:pt x="236" y="576"/>
                </a:lnTo>
                <a:lnTo>
                  <a:pt x="262" y="576"/>
                </a:lnTo>
                <a:lnTo>
                  <a:pt x="273" y="578"/>
                </a:lnTo>
                <a:lnTo>
                  <a:pt x="280" y="584"/>
                </a:lnTo>
                <a:lnTo>
                  <a:pt x="285" y="591"/>
                </a:lnTo>
                <a:lnTo>
                  <a:pt x="287" y="602"/>
                </a:lnTo>
                <a:lnTo>
                  <a:pt x="285" y="613"/>
                </a:lnTo>
                <a:lnTo>
                  <a:pt x="280" y="620"/>
                </a:lnTo>
                <a:lnTo>
                  <a:pt x="273" y="626"/>
                </a:lnTo>
                <a:lnTo>
                  <a:pt x="262" y="627"/>
                </a:lnTo>
                <a:close/>
                <a:moveTo>
                  <a:pt x="262" y="524"/>
                </a:moveTo>
                <a:lnTo>
                  <a:pt x="236" y="524"/>
                </a:lnTo>
                <a:lnTo>
                  <a:pt x="225" y="522"/>
                </a:lnTo>
                <a:lnTo>
                  <a:pt x="216" y="516"/>
                </a:lnTo>
                <a:lnTo>
                  <a:pt x="211" y="507"/>
                </a:lnTo>
                <a:lnTo>
                  <a:pt x="209" y="496"/>
                </a:lnTo>
                <a:lnTo>
                  <a:pt x="211" y="487"/>
                </a:lnTo>
                <a:lnTo>
                  <a:pt x="216" y="478"/>
                </a:lnTo>
                <a:lnTo>
                  <a:pt x="225" y="473"/>
                </a:lnTo>
                <a:lnTo>
                  <a:pt x="236" y="471"/>
                </a:lnTo>
                <a:lnTo>
                  <a:pt x="262" y="471"/>
                </a:lnTo>
                <a:lnTo>
                  <a:pt x="273" y="473"/>
                </a:lnTo>
                <a:lnTo>
                  <a:pt x="280" y="478"/>
                </a:lnTo>
                <a:lnTo>
                  <a:pt x="285" y="487"/>
                </a:lnTo>
                <a:lnTo>
                  <a:pt x="287" y="496"/>
                </a:lnTo>
                <a:lnTo>
                  <a:pt x="285" y="507"/>
                </a:lnTo>
                <a:lnTo>
                  <a:pt x="280" y="516"/>
                </a:lnTo>
                <a:lnTo>
                  <a:pt x="273" y="522"/>
                </a:lnTo>
                <a:lnTo>
                  <a:pt x="262" y="524"/>
                </a:lnTo>
                <a:close/>
                <a:moveTo>
                  <a:pt x="393" y="733"/>
                </a:moveTo>
                <a:lnTo>
                  <a:pt x="367" y="733"/>
                </a:lnTo>
                <a:lnTo>
                  <a:pt x="356" y="731"/>
                </a:lnTo>
                <a:lnTo>
                  <a:pt x="347" y="726"/>
                </a:lnTo>
                <a:lnTo>
                  <a:pt x="342" y="716"/>
                </a:lnTo>
                <a:lnTo>
                  <a:pt x="340" y="707"/>
                </a:lnTo>
                <a:lnTo>
                  <a:pt x="342" y="696"/>
                </a:lnTo>
                <a:lnTo>
                  <a:pt x="347" y="687"/>
                </a:lnTo>
                <a:lnTo>
                  <a:pt x="356" y="682"/>
                </a:lnTo>
                <a:lnTo>
                  <a:pt x="367" y="680"/>
                </a:lnTo>
                <a:lnTo>
                  <a:pt x="393" y="680"/>
                </a:lnTo>
                <a:lnTo>
                  <a:pt x="403" y="682"/>
                </a:lnTo>
                <a:lnTo>
                  <a:pt x="411" y="687"/>
                </a:lnTo>
                <a:lnTo>
                  <a:pt x="416" y="696"/>
                </a:lnTo>
                <a:lnTo>
                  <a:pt x="418" y="707"/>
                </a:lnTo>
                <a:lnTo>
                  <a:pt x="416" y="716"/>
                </a:lnTo>
                <a:lnTo>
                  <a:pt x="411" y="726"/>
                </a:lnTo>
                <a:lnTo>
                  <a:pt x="403" y="731"/>
                </a:lnTo>
                <a:lnTo>
                  <a:pt x="393" y="733"/>
                </a:lnTo>
                <a:close/>
                <a:moveTo>
                  <a:pt x="393" y="627"/>
                </a:moveTo>
                <a:lnTo>
                  <a:pt x="367" y="627"/>
                </a:lnTo>
                <a:lnTo>
                  <a:pt x="356" y="626"/>
                </a:lnTo>
                <a:lnTo>
                  <a:pt x="347" y="620"/>
                </a:lnTo>
                <a:lnTo>
                  <a:pt x="342" y="613"/>
                </a:lnTo>
                <a:lnTo>
                  <a:pt x="340" y="602"/>
                </a:lnTo>
                <a:lnTo>
                  <a:pt x="342" y="591"/>
                </a:lnTo>
                <a:lnTo>
                  <a:pt x="347" y="584"/>
                </a:lnTo>
                <a:lnTo>
                  <a:pt x="356" y="578"/>
                </a:lnTo>
                <a:lnTo>
                  <a:pt x="367" y="576"/>
                </a:lnTo>
                <a:lnTo>
                  <a:pt x="393" y="576"/>
                </a:lnTo>
                <a:lnTo>
                  <a:pt x="403" y="578"/>
                </a:lnTo>
                <a:lnTo>
                  <a:pt x="411" y="584"/>
                </a:lnTo>
                <a:lnTo>
                  <a:pt x="416" y="591"/>
                </a:lnTo>
                <a:lnTo>
                  <a:pt x="418" y="602"/>
                </a:lnTo>
                <a:lnTo>
                  <a:pt x="416" y="613"/>
                </a:lnTo>
                <a:lnTo>
                  <a:pt x="411" y="620"/>
                </a:lnTo>
                <a:lnTo>
                  <a:pt x="403" y="626"/>
                </a:lnTo>
                <a:lnTo>
                  <a:pt x="393" y="627"/>
                </a:lnTo>
                <a:close/>
                <a:moveTo>
                  <a:pt x="393" y="524"/>
                </a:moveTo>
                <a:lnTo>
                  <a:pt x="367" y="524"/>
                </a:lnTo>
                <a:lnTo>
                  <a:pt x="356" y="522"/>
                </a:lnTo>
                <a:lnTo>
                  <a:pt x="347" y="516"/>
                </a:lnTo>
                <a:lnTo>
                  <a:pt x="342" y="507"/>
                </a:lnTo>
                <a:lnTo>
                  <a:pt x="340" y="496"/>
                </a:lnTo>
                <a:lnTo>
                  <a:pt x="342" y="487"/>
                </a:lnTo>
                <a:lnTo>
                  <a:pt x="347" y="478"/>
                </a:lnTo>
                <a:lnTo>
                  <a:pt x="356" y="473"/>
                </a:lnTo>
                <a:lnTo>
                  <a:pt x="367" y="471"/>
                </a:lnTo>
                <a:lnTo>
                  <a:pt x="393" y="471"/>
                </a:lnTo>
                <a:lnTo>
                  <a:pt x="403" y="473"/>
                </a:lnTo>
                <a:lnTo>
                  <a:pt x="411" y="478"/>
                </a:lnTo>
                <a:lnTo>
                  <a:pt x="416" y="487"/>
                </a:lnTo>
                <a:lnTo>
                  <a:pt x="418" y="496"/>
                </a:lnTo>
                <a:lnTo>
                  <a:pt x="416" y="507"/>
                </a:lnTo>
                <a:lnTo>
                  <a:pt x="411" y="516"/>
                </a:lnTo>
                <a:lnTo>
                  <a:pt x="403" y="522"/>
                </a:lnTo>
                <a:lnTo>
                  <a:pt x="393" y="524"/>
                </a:lnTo>
                <a:close/>
                <a:moveTo>
                  <a:pt x="418" y="393"/>
                </a:moveTo>
                <a:lnTo>
                  <a:pt x="418" y="393"/>
                </a:lnTo>
                <a:lnTo>
                  <a:pt x="416" y="404"/>
                </a:lnTo>
                <a:lnTo>
                  <a:pt x="411" y="411"/>
                </a:lnTo>
                <a:lnTo>
                  <a:pt x="403" y="416"/>
                </a:lnTo>
                <a:lnTo>
                  <a:pt x="393" y="418"/>
                </a:lnTo>
                <a:lnTo>
                  <a:pt x="105" y="418"/>
                </a:lnTo>
                <a:lnTo>
                  <a:pt x="94" y="416"/>
                </a:lnTo>
                <a:lnTo>
                  <a:pt x="87" y="411"/>
                </a:lnTo>
                <a:lnTo>
                  <a:pt x="80" y="404"/>
                </a:lnTo>
                <a:lnTo>
                  <a:pt x="78" y="393"/>
                </a:lnTo>
                <a:lnTo>
                  <a:pt x="78" y="184"/>
                </a:lnTo>
                <a:lnTo>
                  <a:pt x="80" y="173"/>
                </a:lnTo>
                <a:lnTo>
                  <a:pt x="87" y="166"/>
                </a:lnTo>
                <a:lnTo>
                  <a:pt x="94" y="160"/>
                </a:lnTo>
                <a:lnTo>
                  <a:pt x="105" y="156"/>
                </a:lnTo>
                <a:lnTo>
                  <a:pt x="393" y="156"/>
                </a:lnTo>
                <a:lnTo>
                  <a:pt x="403" y="160"/>
                </a:lnTo>
                <a:lnTo>
                  <a:pt x="411" y="166"/>
                </a:lnTo>
                <a:lnTo>
                  <a:pt x="416" y="173"/>
                </a:lnTo>
                <a:lnTo>
                  <a:pt x="418" y="184"/>
                </a:lnTo>
                <a:lnTo>
                  <a:pt x="418" y="393"/>
                </a:lnTo>
                <a:close/>
              </a:path>
            </a:pathLst>
          </a:custGeom>
          <a:solidFill>
            <a:srgbClr val="336699"/>
          </a:solidFill>
          <a:ln>
            <a:noFill/>
          </a:ln>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55384"/>
              </a:solidFill>
              <a:effectLst/>
              <a:uLnTx/>
              <a:uFillTx/>
              <a:latin typeface="Calibri"/>
              <a:ea typeface="+mn-ea"/>
              <a:cs typeface="Arial" charset="0"/>
            </a:endParaRPr>
          </a:p>
        </p:txBody>
      </p:sp>
      <p:pic>
        <p:nvPicPr>
          <p:cNvPr id="196"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6940" y="4734188"/>
            <a:ext cx="816620" cy="893592"/>
          </a:xfrm>
          <a:prstGeom prst="rect">
            <a:avLst/>
          </a:prstGeom>
        </p:spPr>
      </p:pic>
      <p:pic>
        <p:nvPicPr>
          <p:cNvPr id="197"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6318" y="5448358"/>
            <a:ext cx="847788" cy="901616"/>
          </a:xfrm>
          <a:prstGeom prst="rect">
            <a:avLst/>
          </a:prstGeom>
        </p:spPr>
      </p:pic>
      <p:cxnSp>
        <p:nvCxnSpPr>
          <p:cNvPr id="198" name="Straight Arrow Connector 62"/>
          <p:cNvCxnSpPr/>
          <p:nvPr/>
        </p:nvCxnSpPr>
        <p:spPr bwMode="auto">
          <a:xfrm flipV="1">
            <a:off x="1447723" y="5699231"/>
            <a:ext cx="1530206" cy="20401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199" name="Rounded Rectangle 198"/>
          <p:cNvSpPr/>
          <p:nvPr/>
        </p:nvSpPr>
        <p:spPr>
          <a:xfrm>
            <a:off x="5304563" y="5278669"/>
            <a:ext cx="126549" cy="84112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SOAP</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0" name="Picture 2" descr="Image result for axway"/>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70657" y="1847985"/>
            <a:ext cx="1902897" cy="88363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67</a:t>
            </a:fld>
            <a:r>
              <a:rPr lang="fr-BE" smtClean="0"/>
              <a:t> </a:t>
            </a:r>
            <a:endParaRPr lang="fr-BE" dirty="0"/>
          </a:p>
        </p:txBody>
      </p:sp>
    </p:spTree>
    <p:extLst>
      <p:ext uri="{BB962C8B-B14F-4D97-AF65-F5344CB8AC3E}">
        <p14:creationId xmlns:p14="http://schemas.microsoft.com/office/powerpoint/2010/main" val="2895044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a:xfrm>
            <a:off x="0" y="700937"/>
            <a:ext cx="12192000" cy="121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6" name="Title 65"/>
          <p:cNvSpPr>
            <a:spLocks noGrp="1"/>
          </p:cNvSpPr>
          <p:nvPr>
            <p:ph type="title"/>
          </p:nvPr>
        </p:nvSpPr>
        <p:spPr/>
        <p:txBody>
          <a:bodyPr>
            <a:noAutofit/>
          </a:bodyPr>
          <a:lstStyle/>
          <a:p>
            <a:r>
              <a:rPr lang="en-US" sz="2800" dirty="0" smtClean="0"/>
              <a:t>Beyond tooling: API management throughout the organization’s soul</a:t>
            </a:r>
            <a:endParaRPr lang="en-US" sz="2800" dirty="0"/>
          </a:p>
        </p:txBody>
      </p:sp>
      <p:sp>
        <p:nvSpPr>
          <p:cNvPr id="5" name="Rounded Rectangle 4"/>
          <p:cNvSpPr/>
          <p:nvPr/>
        </p:nvSpPr>
        <p:spPr>
          <a:xfrm>
            <a:off x="6354869" y="2907224"/>
            <a:ext cx="1352496" cy="920060"/>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6495515" y="2965792"/>
            <a:ext cx="993734"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charset="0"/>
              </a:rPr>
              <a:t>API </a:t>
            </a:r>
            <a:r>
              <a:rPr kumimoji="0" lang="en-US" sz="1200" b="1" i="0" u="none" strike="noStrike" kern="1200" cap="none" spc="0" normalizeH="0" baseline="0" noProof="0" dirty="0" smtClean="0">
                <a:ln>
                  <a:noFill/>
                </a:ln>
                <a:solidFill>
                  <a:prstClr val="black"/>
                </a:solidFill>
                <a:effectLst/>
                <a:uLnTx/>
                <a:uFillTx/>
                <a:latin typeface="Calibri"/>
                <a:ea typeface="+mn-ea"/>
                <a:cs typeface="Arial" charset="0"/>
              </a:rPr>
              <a:t>Gateway</a:t>
            </a:r>
            <a:endParaRPr kumimoji="0" lang="en-US" sz="1200" b="1" i="0" u="none" strike="noStrike" kern="1200" cap="none" spc="0" normalizeH="0" baseline="0" noProof="0" dirty="0">
              <a:ln>
                <a:noFill/>
              </a:ln>
              <a:solidFill>
                <a:prstClr val="black"/>
              </a:solidFill>
              <a:effectLst/>
              <a:uLnTx/>
              <a:uFillTx/>
              <a:latin typeface="Calibri"/>
              <a:ea typeface="+mn-ea"/>
              <a:cs typeface="Arial" charset="0"/>
            </a:endParaRPr>
          </a:p>
        </p:txBody>
      </p:sp>
      <p:grpSp>
        <p:nvGrpSpPr>
          <p:cNvPr id="7" name="Group 297"/>
          <p:cNvGrpSpPr>
            <a:grpSpLocks noChangeAspect="1"/>
          </p:cNvGrpSpPr>
          <p:nvPr/>
        </p:nvGrpSpPr>
        <p:grpSpPr bwMode="auto">
          <a:xfrm>
            <a:off x="6763987" y="3234919"/>
            <a:ext cx="439500" cy="485446"/>
            <a:chOff x="2825750" y="2298700"/>
            <a:chExt cx="1255713" cy="1270000"/>
          </a:xfrm>
        </p:grpSpPr>
        <p:sp>
          <p:nvSpPr>
            <p:cNvPr id="8" name="Freeform 231"/>
            <p:cNvSpPr>
              <a:spLocks/>
            </p:cNvSpPr>
            <p:nvPr/>
          </p:nvSpPr>
          <p:spPr bwMode="auto">
            <a:xfrm>
              <a:off x="2998788" y="2471738"/>
              <a:ext cx="909638" cy="923925"/>
            </a:xfrm>
            <a:custGeom>
              <a:avLst/>
              <a:gdLst>
                <a:gd name="T0" fmla="*/ 0 w 573"/>
                <a:gd name="T1" fmla="*/ 738404876 h 582"/>
                <a:gd name="T2" fmla="*/ 15120946 w 573"/>
                <a:gd name="T3" fmla="*/ 592235875 h 582"/>
                <a:gd name="T4" fmla="*/ 60483782 w 573"/>
                <a:gd name="T5" fmla="*/ 448587823 h 582"/>
                <a:gd name="T6" fmla="*/ 123488515 w 573"/>
                <a:gd name="T7" fmla="*/ 325100913 h 582"/>
                <a:gd name="T8" fmla="*/ 216733564 w 573"/>
                <a:gd name="T9" fmla="*/ 216733446 h 582"/>
                <a:gd name="T10" fmla="*/ 320060776 w 573"/>
                <a:gd name="T11" fmla="*/ 128527171 h 582"/>
                <a:gd name="T12" fmla="*/ 443547753 w 573"/>
                <a:gd name="T13" fmla="*/ 60483749 h 582"/>
                <a:gd name="T14" fmla="*/ 577116845 w 573"/>
                <a:gd name="T15" fmla="*/ 20161248 h 582"/>
                <a:gd name="T16" fmla="*/ 723285925 w 573"/>
                <a:gd name="T17" fmla="*/ 0 h 582"/>
                <a:gd name="T18" fmla="*/ 796369672 w 573"/>
                <a:gd name="T19" fmla="*/ 5040312 h 582"/>
                <a:gd name="T20" fmla="*/ 940019588 w 573"/>
                <a:gd name="T21" fmla="*/ 37801547 h 582"/>
                <a:gd name="T22" fmla="*/ 1068546779 w 573"/>
                <a:gd name="T23" fmla="*/ 93244973 h 582"/>
                <a:gd name="T24" fmla="*/ 1181954618 w 573"/>
                <a:gd name="T25" fmla="*/ 171370603 h 582"/>
                <a:gd name="T26" fmla="*/ 1277720567 w 573"/>
                <a:gd name="T27" fmla="*/ 272176860 h 582"/>
                <a:gd name="T28" fmla="*/ 1355844627 w 573"/>
                <a:gd name="T29" fmla="*/ 385583050 h 582"/>
                <a:gd name="T30" fmla="*/ 1411288071 w 573"/>
                <a:gd name="T31" fmla="*/ 519152168 h 582"/>
                <a:gd name="T32" fmla="*/ 1439010587 w 573"/>
                <a:gd name="T33" fmla="*/ 665321169 h 582"/>
                <a:gd name="T34" fmla="*/ 1444050900 w 573"/>
                <a:gd name="T35" fmla="*/ 738404876 h 582"/>
                <a:gd name="T36" fmla="*/ 1428929961 w 573"/>
                <a:gd name="T37" fmla="*/ 884574076 h 582"/>
                <a:gd name="T38" fmla="*/ 1388607456 w 573"/>
                <a:gd name="T39" fmla="*/ 1023183405 h 582"/>
                <a:gd name="T40" fmla="*/ 1320562435 w 573"/>
                <a:gd name="T41" fmla="*/ 1146670216 h 582"/>
                <a:gd name="T42" fmla="*/ 1232357749 w 573"/>
                <a:gd name="T43" fmla="*/ 1255037683 h 582"/>
                <a:gd name="T44" fmla="*/ 1126511174 w 573"/>
                <a:gd name="T45" fmla="*/ 1343243908 h 582"/>
                <a:gd name="T46" fmla="*/ 1003022708 w 573"/>
                <a:gd name="T47" fmla="*/ 1411287305 h 582"/>
                <a:gd name="T48" fmla="*/ 866934254 w 573"/>
                <a:gd name="T49" fmla="*/ 1454130737 h 582"/>
                <a:gd name="T50" fmla="*/ 723285925 w 573"/>
                <a:gd name="T51" fmla="*/ 1466730719 h 582"/>
                <a:gd name="T52" fmla="*/ 650200591 w 573"/>
                <a:gd name="T53" fmla="*/ 1466730719 h 582"/>
                <a:gd name="T54" fmla="*/ 509071824 w 573"/>
                <a:gd name="T55" fmla="*/ 1433969495 h 582"/>
                <a:gd name="T56" fmla="*/ 380544534 w 573"/>
                <a:gd name="T57" fmla="*/ 1381045443 h 582"/>
                <a:gd name="T58" fmla="*/ 267136695 w 573"/>
                <a:gd name="T59" fmla="*/ 1302921425 h 582"/>
                <a:gd name="T60" fmla="*/ 166330383 w 573"/>
                <a:gd name="T61" fmla="*/ 1202113630 h 582"/>
                <a:gd name="T62" fmla="*/ 88206298 w 573"/>
                <a:gd name="T63" fmla="*/ 1086186491 h 582"/>
                <a:gd name="T64" fmla="*/ 32762841 w 573"/>
                <a:gd name="T65" fmla="*/ 952619060 h 582"/>
                <a:gd name="T66" fmla="*/ 5040315 w 573"/>
                <a:gd name="T67" fmla="*/ 811490171 h 582"/>
                <a:gd name="T68" fmla="*/ 0 w 573"/>
                <a:gd name="T69" fmla="*/ 738404876 h 5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3"/>
                <a:gd name="T106" fmla="*/ 0 h 582"/>
                <a:gd name="T107" fmla="*/ 573 w 573"/>
                <a:gd name="T108" fmla="*/ 582 h 5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3" h="582">
                  <a:moveTo>
                    <a:pt x="0" y="293"/>
                  </a:moveTo>
                  <a:lnTo>
                    <a:pt x="0" y="293"/>
                  </a:lnTo>
                  <a:lnTo>
                    <a:pt x="2" y="264"/>
                  </a:lnTo>
                  <a:lnTo>
                    <a:pt x="6" y="235"/>
                  </a:lnTo>
                  <a:lnTo>
                    <a:pt x="13" y="206"/>
                  </a:lnTo>
                  <a:lnTo>
                    <a:pt x="24" y="178"/>
                  </a:lnTo>
                  <a:lnTo>
                    <a:pt x="35" y="153"/>
                  </a:lnTo>
                  <a:lnTo>
                    <a:pt x="49" y="129"/>
                  </a:lnTo>
                  <a:lnTo>
                    <a:pt x="66" y="108"/>
                  </a:lnTo>
                  <a:lnTo>
                    <a:pt x="86" y="86"/>
                  </a:lnTo>
                  <a:lnTo>
                    <a:pt x="106" y="68"/>
                  </a:lnTo>
                  <a:lnTo>
                    <a:pt x="127" y="51"/>
                  </a:lnTo>
                  <a:lnTo>
                    <a:pt x="151" y="37"/>
                  </a:lnTo>
                  <a:lnTo>
                    <a:pt x="176" y="24"/>
                  </a:lnTo>
                  <a:lnTo>
                    <a:pt x="202" y="15"/>
                  </a:lnTo>
                  <a:lnTo>
                    <a:pt x="229" y="8"/>
                  </a:lnTo>
                  <a:lnTo>
                    <a:pt x="258" y="2"/>
                  </a:lnTo>
                  <a:lnTo>
                    <a:pt x="287" y="0"/>
                  </a:lnTo>
                  <a:lnTo>
                    <a:pt x="316" y="2"/>
                  </a:lnTo>
                  <a:lnTo>
                    <a:pt x="344" y="8"/>
                  </a:lnTo>
                  <a:lnTo>
                    <a:pt x="373" y="15"/>
                  </a:lnTo>
                  <a:lnTo>
                    <a:pt x="398" y="24"/>
                  </a:lnTo>
                  <a:lnTo>
                    <a:pt x="424" y="37"/>
                  </a:lnTo>
                  <a:lnTo>
                    <a:pt x="447" y="51"/>
                  </a:lnTo>
                  <a:lnTo>
                    <a:pt x="469" y="68"/>
                  </a:lnTo>
                  <a:lnTo>
                    <a:pt x="489" y="86"/>
                  </a:lnTo>
                  <a:lnTo>
                    <a:pt x="507" y="108"/>
                  </a:lnTo>
                  <a:lnTo>
                    <a:pt x="524" y="129"/>
                  </a:lnTo>
                  <a:lnTo>
                    <a:pt x="538" y="153"/>
                  </a:lnTo>
                  <a:lnTo>
                    <a:pt x="551" y="178"/>
                  </a:lnTo>
                  <a:lnTo>
                    <a:pt x="560" y="206"/>
                  </a:lnTo>
                  <a:lnTo>
                    <a:pt x="567" y="235"/>
                  </a:lnTo>
                  <a:lnTo>
                    <a:pt x="571" y="264"/>
                  </a:lnTo>
                  <a:lnTo>
                    <a:pt x="573" y="293"/>
                  </a:lnTo>
                  <a:lnTo>
                    <a:pt x="571" y="322"/>
                  </a:lnTo>
                  <a:lnTo>
                    <a:pt x="567" y="351"/>
                  </a:lnTo>
                  <a:lnTo>
                    <a:pt x="560" y="378"/>
                  </a:lnTo>
                  <a:lnTo>
                    <a:pt x="551" y="406"/>
                  </a:lnTo>
                  <a:lnTo>
                    <a:pt x="538" y="431"/>
                  </a:lnTo>
                  <a:lnTo>
                    <a:pt x="524" y="455"/>
                  </a:lnTo>
                  <a:lnTo>
                    <a:pt x="507" y="477"/>
                  </a:lnTo>
                  <a:lnTo>
                    <a:pt x="489" y="498"/>
                  </a:lnTo>
                  <a:lnTo>
                    <a:pt x="469" y="517"/>
                  </a:lnTo>
                  <a:lnTo>
                    <a:pt x="447" y="533"/>
                  </a:lnTo>
                  <a:lnTo>
                    <a:pt x="424" y="548"/>
                  </a:lnTo>
                  <a:lnTo>
                    <a:pt x="398" y="560"/>
                  </a:lnTo>
                  <a:lnTo>
                    <a:pt x="373" y="569"/>
                  </a:lnTo>
                  <a:lnTo>
                    <a:pt x="344" y="577"/>
                  </a:lnTo>
                  <a:lnTo>
                    <a:pt x="316" y="582"/>
                  </a:lnTo>
                  <a:lnTo>
                    <a:pt x="287" y="582"/>
                  </a:lnTo>
                  <a:lnTo>
                    <a:pt x="258" y="582"/>
                  </a:lnTo>
                  <a:lnTo>
                    <a:pt x="229" y="577"/>
                  </a:lnTo>
                  <a:lnTo>
                    <a:pt x="202" y="569"/>
                  </a:lnTo>
                  <a:lnTo>
                    <a:pt x="176" y="560"/>
                  </a:lnTo>
                  <a:lnTo>
                    <a:pt x="151" y="548"/>
                  </a:lnTo>
                  <a:lnTo>
                    <a:pt x="127" y="533"/>
                  </a:lnTo>
                  <a:lnTo>
                    <a:pt x="106" y="517"/>
                  </a:lnTo>
                  <a:lnTo>
                    <a:pt x="86" y="498"/>
                  </a:lnTo>
                  <a:lnTo>
                    <a:pt x="66" y="477"/>
                  </a:lnTo>
                  <a:lnTo>
                    <a:pt x="49" y="455"/>
                  </a:lnTo>
                  <a:lnTo>
                    <a:pt x="35" y="431"/>
                  </a:lnTo>
                  <a:lnTo>
                    <a:pt x="24" y="406"/>
                  </a:lnTo>
                  <a:lnTo>
                    <a:pt x="13" y="378"/>
                  </a:lnTo>
                  <a:lnTo>
                    <a:pt x="6" y="351"/>
                  </a:lnTo>
                  <a:lnTo>
                    <a:pt x="2" y="322"/>
                  </a:lnTo>
                  <a:lnTo>
                    <a:pt x="0" y="293"/>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9" name="Freeform 232"/>
            <p:cNvSpPr>
              <a:spLocks/>
            </p:cNvSpPr>
            <p:nvPr/>
          </p:nvSpPr>
          <p:spPr bwMode="auto">
            <a:xfrm>
              <a:off x="3086100" y="2573338"/>
              <a:ext cx="735013" cy="720725"/>
            </a:xfrm>
            <a:custGeom>
              <a:avLst/>
              <a:gdLst>
                <a:gd name="T0" fmla="*/ 0 w 463"/>
                <a:gd name="T1" fmla="*/ 572076307 h 454"/>
                <a:gd name="T2" fmla="*/ 12601583 w 463"/>
                <a:gd name="T3" fmla="*/ 458668513 h 454"/>
                <a:gd name="T4" fmla="*/ 45362844 w 463"/>
                <a:gd name="T5" fmla="*/ 347781568 h 454"/>
                <a:gd name="T6" fmla="*/ 100806317 w 463"/>
                <a:gd name="T7" fmla="*/ 252015656 h 454"/>
                <a:gd name="T8" fmla="*/ 173891697 w 463"/>
                <a:gd name="T9" fmla="*/ 168851267 h 454"/>
                <a:gd name="T10" fmla="*/ 259577095 w 463"/>
                <a:gd name="T11" fmla="*/ 95765937 h 454"/>
                <a:gd name="T12" fmla="*/ 355343072 w 463"/>
                <a:gd name="T13" fmla="*/ 45362813 h 454"/>
                <a:gd name="T14" fmla="*/ 466230093 w 463"/>
                <a:gd name="T15" fmla="*/ 12601575 h 454"/>
                <a:gd name="T16" fmla="*/ 584676692 w 463"/>
                <a:gd name="T17" fmla="*/ 0 h 454"/>
                <a:gd name="T18" fmla="*/ 645160467 w 463"/>
                <a:gd name="T19" fmla="*/ 5040313 h 454"/>
                <a:gd name="T20" fmla="*/ 758568339 w 463"/>
                <a:gd name="T21" fmla="*/ 27722517 h 454"/>
                <a:gd name="T22" fmla="*/ 864415144 w 463"/>
                <a:gd name="T23" fmla="*/ 68045019 h 454"/>
                <a:gd name="T24" fmla="*/ 957660171 w 463"/>
                <a:gd name="T25" fmla="*/ 133569089 h 454"/>
                <a:gd name="T26" fmla="*/ 1035785841 w 463"/>
                <a:gd name="T27" fmla="*/ 211693167 h 454"/>
                <a:gd name="T28" fmla="*/ 1098788980 w 463"/>
                <a:gd name="T29" fmla="*/ 297378457 h 454"/>
                <a:gd name="T30" fmla="*/ 1139111496 w 463"/>
                <a:gd name="T31" fmla="*/ 403224991 h 454"/>
                <a:gd name="T32" fmla="*/ 1161793706 w 463"/>
                <a:gd name="T33" fmla="*/ 514111935 h 454"/>
                <a:gd name="T34" fmla="*/ 1166834020 w 463"/>
                <a:gd name="T35" fmla="*/ 572076307 h 454"/>
                <a:gd name="T36" fmla="*/ 1154232440 w 463"/>
                <a:gd name="T37" fmla="*/ 688003463 h 454"/>
                <a:gd name="T38" fmla="*/ 1121471189 w 463"/>
                <a:gd name="T39" fmla="*/ 796369359 h 454"/>
                <a:gd name="T40" fmla="*/ 1066027728 w 463"/>
                <a:gd name="T41" fmla="*/ 892135469 h 454"/>
                <a:gd name="T42" fmla="*/ 997982688 w 463"/>
                <a:gd name="T43" fmla="*/ 980341708 h 454"/>
                <a:gd name="T44" fmla="*/ 909777976 w 463"/>
                <a:gd name="T45" fmla="*/ 1048385115 h 454"/>
                <a:gd name="T46" fmla="*/ 808971485 w 463"/>
                <a:gd name="T47" fmla="*/ 1103828538 h 454"/>
                <a:gd name="T48" fmla="*/ 700603928 w 463"/>
                <a:gd name="T49" fmla="*/ 1136591354 h 454"/>
                <a:gd name="T50" fmla="*/ 584676692 w 463"/>
                <a:gd name="T51" fmla="*/ 1144151027 h 454"/>
                <a:gd name="T52" fmla="*/ 526713868 w 463"/>
                <a:gd name="T53" fmla="*/ 1144151027 h 454"/>
                <a:gd name="T54" fmla="*/ 410786533 w 463"/>
                <a:gd name="T55" fmla="*/ 1121470420 h 454"/>
                <a:gd name="T56" fmla="*/ 304939926 w 463"/>
                <a:gd name="T57" fmla="*/ 1076107620 h 454"/>
                <a:gd name="T58" fmla="*/ 214214263 w 463"/>
                <a:gd name="T59" fmla="*/ 1018143248 h 454"/>
                <a:gd name="T60" fmla="*/ 131048229 w 463"/>
                <a:gd name="T61" fmla="*/ 940019219 h 454"/>
                <a:gd name="T62" fmla="*/ 73085380 w 463"/>
                <a:gd name="T63" fmla="*/ 846772669 h 454"/>
                <a:gd name="T64" fmla="*/ 27722536 w 463"/>
                <a:gd name="T65" fmla="*/ 740925937 h 454"/>
                <a:gd name="T66" fmla="*/ 2520952 w 463"/>
                <a:gd name="T67" fmla="*/ 632558453 h 454"/>
                <a:gd name="T68" fmla="*/ 0 w 463"/>
                <a:gd name="T69" fmla="*/ 572076307 h 4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3"/>
                <a:gd name="T106" fmla="*/ 0 h 454"/>
                <a:gd name="T107" fmla="*/ 463 w 463"/>
                <a:gd name="T108" fmla="*/ 454 h 4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3" h="454">
                  <a:moveTo>
                    <a:pt x="0" y="227"/>
                  </a:moveTo>
                  <a:lnTo>
                    <a:pt x="0" y="227"/>
                  </a:lnTo>
                  <a:lnTo>
                    <a:pt x="1" y="204"/>
                  </a:lnTo>
                  <a:lnTo>
                    <a:pt x="5" y="182"/>
                  </a:lnTo>
                  <a:lnTo>
                    <a:pt x="11" y="160"/>
                  </a:lnTo>
                  <a:lnTo>
                    <a:pt x="18" y="138"/>
                  </a:lnTo>
                  <a:lnTo>
                    <a:pt x="29" y="118"/>
                  </a:lnTo>
                  <a:lnTo>
                    <a:pt x="40" y="100"/>
                  </a:lnTo>
                  <a:lnTo>
                    <a:pt x="52" y="84"/>
                  </a:lnTo>
                  <a:lnTo>
                    <a:pt x="69" y="67"/>
                  </a:lnTo>
                  <a:lnTo>
                    <a:pt x="85" y="53"/>
                  </a:lnTo>
                  <a:lnTo>
                    <a:pt x="103" y="38"/>
                  </a:lnTo>
                  <a:lnTo>
                    <a:pt x="121" y="27"/>
                  </a:lnTo>
                  <a:lnTo>
                    <a:pt x="141" y="18"/>
                  </a:lnTo>
                  <a:lnTo>
                    <a:pt x="163" y="11"/>
                  </a:lnTo>
                  <a:lnTo>
                    <a:pt x="185" y="5"/>
                  </a:lnTo>
                  <a:lnTo>
                    <a:pt x="209" y="2"/>
                  </a:lnTo>
                  <a:lnTo>
                    <a:pt x="232" y="0"/>
                  </a:lnTo>
                  <a:lnTo>
                    <a:pt x="256" y="2"/>
                  </a:lnTo>
                  <a:lnTo>
                    <a:pt x="278" y="5"/>
                  </a:lnTo>
                  <a:lnTo>
                    <a:pt x="301" y="11"/>
                  </a:lnTo>
                  <a:lnTo>
                    <a:pt x="321" y="18"/>
                  </a:lnTo>
                  <a:lnTo>
                    <a:pt x="343" y="27"/>
                  </a:lnTo>
                  <a:lnTo>
                    <a:pt x="361" y="38"/>
                  </a:lnTo>
                  <a:lnTo>
                    <a:pt x="380" y="53"/>
                  </a:lnTo>
                  <a:lnTo>
                    <a:pt x="396" y="67"/>
                  </a:lnTo>
                  <a:lnTo>
                    <a:pt x="411" y="84"/>
                  </a:lnTo>
                  <a:lnTo>
                    <a:pt x="423" y="100"/>
                  </a:lnTo>
                  <a:lnTo>
                    <a:pt x="436" y="118"/>
                  </a:lnTo>
                  <a:lnTo>
                    <a:pt x="445" y="138"/>
                  </a:lnTo>
                  <a:lnTo>
                    <a:pt x="452" y="160"/>
                  </a:lnTo>
                  <a:lnTo>
                    <a:pt x="458" y="182"/>
                  </a:lnTo>
                  <a:lnTo>
                    <a:pt x="461" y="204"/>
                  </a:lnTo>
                  <a:lnTo>
                    <a:pt x="463" y="227"/>
                  </a:lnTo>
                  <a:lnTo>
                    <a:pt x="461" y="251"/>
                  </a:lnTo>
                  <a:lnTo>
                    <a:pt x="458" y="273"/>
                  </a:lnTo>
                  <a:lnTo>
                    <a:pt x="452" y="294"/>
                  </a:lnTo>
                  <a:lnTo>
                    <a:pt x="445" y="316"/>
                  </a:lnTo>
                  <a:lnTo>
                    <a:pt x="436" y="336"/>
                  </a:lnTo>
                  <a:lnTo>
                    <a:pt x="423" y="354"/>
                  </a:lnTo>
                  <a:lnTo>
                    <a:pt x="411" y="373"/>
                  </a:lnTo>
                  <a:lnTo>
                    <a:pt x="396" y="389"/>
                  </a:lnTo>
                  <a:lnTo>
                    <a:pt x="380" y="404"/>
                  </a:lnTo>
                  <a:lnTo>
                    <a:pt x="361" y="416"/>
                  </a:lnTo>
                  <a:lnTo>
                    <a:pt x="343" y="427"/>
                  </a:lnTo>
                  <a:lnTo>
                    <a:pt x="321" y="438"/>
                  </a:lnTo>
                  <a:lnTo>
                    <a:pt x="301" y="445"/>
                  </a:lnTo>
                  <a:lnTo>
                    <a:pt x="278" y="451"/>
                  </a:lnTo>
                  <a:lnTo>
                    <a:pt x="256" y="454"/>
                  </a:lnTo>
                  <a:lnTo>
                    <a:pt x="232" y="454"/>
                  </a:lnTo>
                  <a:lnTo>
                    <a:pt x="209" y="454"/>
                  </a:lnTo>
                  <a:lnTo>
                    <a:pt x="185" y="451"/>
                  </a:lnTo>
                  <a:lnTo>
                    <a:pt x="163" y="445"/>
                  </a:lnTo>
                  <a:lnTo>
                    <a:pt x="141" y="438"/>
                  </a:lnTo>
                  <a:lnTo>
                    <a:pt x="121" y="427"/>
                  </a:lnTo>
                  <a:lnTo>
                    <a:pt x="103" y="416"/>
                  </a:lnTo>
                  <a:lnTo>
                    <a:pt x="85" y="404"/>
                  </a:lnTo>
                  <a:lnTo>
                    <a:pt x="69" y="389"/>
                  </a:lnTo>
                  <a:lnTo>
                    <a:pt x="52" y="373"/>
                  </a:lnTo>
                  <a:lnTo>
                    <a:pt x="40" y="354"/>
                  </a:lnTo>
                  <a:lnTo>
                    <a:pt x="29" y="336"/>
                  </a:lnTo>
                  <a:lnTo>
                    <a:pt x="18" y="316"/>
                  </a:lnTo>
                  <a:lnTo>
                    <a:pt x="11" y="294"/>
                  </a:lnTo>
                  <a:lnTo>
                    <a:pt x="5" y="273"/>
                  </a:lnTo>
                  <a:lnTo>
                    <a:pt x="1" y="251"/>
                  </a:lnTo>
                  <a:lnTo>
                    <a:pt x="0" y="2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0" name="Freeform 233"/>
            <p:cNvSpPr>
              <a:spLocks/>
            </p:cNvSpPr>
            <p:nvPr/>
          </p:nvSpPr>
          <p:spPr bwMode="auto">
            <a:xfrm>
              <a:off x="3302000" y="2298700"/>
              <a:ext cx="303213" cy="246063"/>
            </a:xfrm>
            <a:custGeom>
              <a:avLst/>
              <a:gdLst>
                <a:gd name="T0" fmla="*/ 0 w 191"/>
                <a:gd name="T1" fmla="*/ 390625752 h 155"/>
                <a:gd name="T2" fmla="*/ 95766090 w 191"/>
                <a:gd name="T3" fmla="*/ 0 h 155"/>
                <a:gd name="T4" fmla="*/ 385585312 w 191"/>
                <a:gd name="T5" fmla="*/ 0 h 155"/>
                <a:gd name="T6" fmla="*/ 481351476 w 191"/>
                <a:gd name="T7" fmla="*/ 390625752 h 155"/>
                <a:gd name="T8" fmla="*/ 0 w 191"/>
                <a:gd name="T9" fmla="*/ 390625752 h 155"/>
                <a:gd name="T10" fmla="*/ 0 60000 65536"/>
                <a:gd name="T11" fmla="*/ 0 60000 65536"/>
                <a:gd name="T12" fmla="*/ 0 60000 65536"/>
                <a:gd name="T13" fmla="*/ 0 60000 65536"/>
                <a:gd name="T14" fmla="*/ 0 60000 65536"/>
                <a:gd name="T15" fmla="*/ 0 w 191"/>
                <a:gd name="T16" fmla="*/ 0 h 155"/>
                <a:gd name="T17" fmla="*/ 191 w 191"/>
                <a:gd name="T18" fmla="*/ 155 h 155"/>
              </a:gdLst>
              <a:ahLst/>
              <a:cxnLst>
                <a:cxn ang="T10">
                  <a:pos x="T0" y="T1"/>
                </a:cxn>
                <a:cxn ang="T11">
                  <a:pos x="T2" y="T3"/>
                </a:cxn>
                <a:cxn ang="T12">
                  <a:pos x="T4" y="T5"/>
                </a:cxn>
                <a:cxn ang="T13">
                  <a:pos x="T6" y="T7"/>
                </a:cxn>
                <a:cxn ang="T14">
                  <a:pos x="T8" y="T9"/>
                </a:cxn>
              </a:cxnLst>
              <a:rect l="T15" t="T16" r="T17" b="T18"/>
              <a:pathLst>
                <a:path w="191" h="155">
                  <a:moveTo>
                    <a:pt x="0" y="155"/>
                  </a:moveTo>
                  <a:lnTo>
                    <a:pt x="38" y="0"/>
                  </a:lnTo>
                  <a:lnTo>
                    <a:pt x="153" y="0"/>
                  </a:lnTo>
                  <a:lnTo>
                    <a:pt x="191" y="155"/>
                  </a:lnTo>
                  <a:lnTo>
                    <a:pt x="0" y="1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1" name="Freeform 234"/>
            <p:cNvSpPr>
              <a:spLocks/>
            </p:cNvSpPr>
            <p:nvPr/>
          </p:nvSpPr>
          <p:spPr bwMode="auto">
            <a:xfrm>
              <a:off x="3302000" y="3324225"/>
              <a:ext cx="303213" cy="244475"/>
            </a:xfrm>
            <a:custGeom>
              <a:avLst/>
              <a:gdLst>
                <a:gd name="T0" fmla="*/ 481351476 w 191"/>
                <a:gd name="T1" fmla="*/ 0 h 154"/>
                <a:gd name="T2" fmla="*/ 385585312 w 191"/>
                <a:gd name="T3" fmla="*/ 388104008 h 154"/>
                <a:gd name="T4" fmla="*/ 95766090 w 191"/>
                <a:gd name="T5" fmla="*/ 388104008 h 154"/>
                <a:gd name="T6" fmla="*/ 0 w 191"/>
                <a:gd name="T7" fmla="*/ 0 h 154"/>
                <a:gd name="T8" fmla="*/ 481351476 w 191"/>
                <a:gd name="T9" fmla="*/ 0 h 154"/>
                <a:gd name="T10" fmla="*/ 0 60000 65536"/>
                <a:gd name="T11" fmla="*/ 0 60000 65536"/>
                <a:gd name="T12" fmla="*/ 0 60000 65536"/>
                <a:gd name="T13" fmla="*/ 0 60000 65536"/>
                <a:gd name="T14" fmla="*/ 0 60000 65536"/>
                <a:gd name="T15" fmla="*/ 0 w 191"/>
                <a:gd name="T16" fmla="*/ 0 h 154"/>
                <a:gd name="T17" fmla="*/ 191 w 191"/>
                <a:gd name="T18" fmla="*/ 154 h 154"/>
              </a:gdLst>
              <a:ahLst/>
              <a:cxnLst>
                <a:cxn ang="T10">
                  <a:pos x="T0" y="T1"/>
                </a:cxn>
                <a:cxn ang="T11">
                  <a:pos x="T2" y="T3"/>
                </a:cxn>
                <a:cxn ang="T12">
                  <a:pos x="T4" y="T5"/>
                </a:cxn>
                <a:cxn ang="T13">
                  <a:pos x="T6" y="T7"/>
                </a:cxn>
                <a:cxn ang="T14">
                  <a:pos x="T8" y="T9"/>
                </a:cxn>
              </a:cxnLst>
              <a:rect l="T15" t="T16" r="T17" b="T18"/>
              <a:pathLst>
                <a:path w="191" h="154">
                  <a:moveTo>
                    <a:pt x="191" y="0"/>
                  </a:moveTo>
                  <a:lnTo>
                    <a:pt x="153" y="154"/>
                  </a:lnTo>
                  <a:lnTo>
                    <a:pt x="38" y="154"/>
                  </a:lnTo>
                  <a:lnTo>
                    <a:pt x="0" y="0"/>
                  </a:lnTo>
                  <a:lnTo>
                    <a:pt x="191"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2" name="Freeform 235"/>
            <p:cNvSpPr>
              <a:spLocks/>
            </p:cNvSpPr>
            <p:nvPr/>
          </p:nvSpPr>
          <p:spPr bwMode="auto">
            <a:xfrm>
              <a:off x="3849688" y="2774950"/>
              <a:ext cx="231775" cy="317500"/>
            </a:xfrm>
            <a:custGeom>
              <a:avLst/>
              <a:gdLst>
                <a:gd name="T0" fmla="*/ 0 w 146"/>
                <a:gd name="T1" fmla="*/ 0 h 200"/>
                <a:gd name="T2" fmla="*/ 367942758 w 146"/>
                <a:gd name="T3" fmla="*/ 93246571 h 200"/>
                <a:gd name="T4" fmla="*/ 367942758 w 146"/>
                <a:gd name="T5" fmla="*/ 413305598 h 200"/>
                <a:gd name="T6" fmla="*/ 0 w 146"/>
                <a:gd name="T7" fmla="*/ 504031295 h 200"/>
                <a:gd name="T8" fmla="*/ 0 w 146"/>
                <a:gd name="T9" fmla="*/ 0 h 200"/>
                <a:gd name="T10" fmla="*/ 0 60000 65536"/>
                <a:gd name="T11" fmla="*/ 0 60000 65536"/>
                <a:gd name="T12" fmla="*/ 0 60000 65536"/>
                <a:gd name="T13" fmla="*/ 0 60000 65536"/>
                <a:gd name="T14" fmla="*/ 0 60000 65536"/>
                <a:gd name="T15" fmla="*/ 0 w 146"/>
                <a:gd name="T16" fmla="*/ 0 h 200"/>
                <a:gd name="T17" fmla="*/ 146 w 146"/>
                <a:gd name="T18" fmla="*/ 200 h 200"/>
              </a:gdLst>
              <a:ahLst/>
              <a:cxnLst>
                <a:cxn ang="T10">
                  <a:pos x="T0" y="T1"/>
                </a:cxn>
                <a:cxn ang="T11">
                  <a:pos x="T2" y="T3"/>
                </a:cxn>
                <a:cxn ang="T12">
                  <a:pos x="T4" y="T5"/>
                </a:cxn>
                <a:cxn ang="T13">
                  <a:pos x="T6" y="T7"/>
                </a:cxn>
                <a:cxn ang="T14">
                  <a:pos x="T8" y="T9"/>
                </a:cxn>
              </a:cxnLst>
              <a:rect l="T15" t="T16" r="T17" b="T18"/>
              <a:pathLst>
                <a:path w="146" h="200">
                  <a:moveTo>
                    <a:pt x="0" y="0"/>
                  </a:moveTo>
                  <a:lnTo>
                    <a:pt x="146" y="37"/>
                  </a:lnTo>
                  <a:lnTo>
                    <a:pt x="146" y="164"/>
                  </a:lnTo>
                  <a:lnTo>
                    <a:pt x="0" y="200"/>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3" name="Freeform 236"/>
            <p:cNvSpPr>
              <a:spLocks/>
            </p:cNvSpPr>
            <p:nvPr/>
          </p:nvSpPr>
          <p:spPr bwMode="auto">
            <a:xfrm>
              <a:off x="2825750" y="2774950"/>
              <a:ext cx="230188" cy="317500"/>
            </a:xfrm>
            <a:custGeom>
              <a:avLst/>
              <a:gdLst>
                <a:gd name="T0" fmla="*/ 365424189 w 145"/>
                <a:gd name="T1" fmla="*/ 504031295 h 200"/>
                <a:gd name="T2" fmla="*/ 0 w 145"/>
                <a:gd name="T3" fmla="*/ 413305598 h 200"/>
                <a:gd name="T4" fmla="*/ 0 w 145"/>
                <a:gd name="T5" fmla="*/ 93246571 h 200"/>
                <a:gd name="T6" fmla="*/ 365424189 w 145"/>
                <a:gd name="T7" fmla="*/ 0 h 200"/>
                <a:gd name="T8" fmla="*/ 365424189 w 145"/>
                <a:gd name="T9" fmla="*/ 504031295 h 200"/>
                <a:gd name="T10" fmla="*/ 0 60000 65536"/>
                <a:gd name="T11" fmla="*/ 0 60000 65536"/>
                <a:gd name="T12" fmla="*/ 0 60000 65536"/>
                <a:gd name="T13" fmla="*/ 0 60000 65536"/>
                <a:gd name="T14" fmla="*/ 0 60000 65536"/>
                <a:gd name="T15" fmla="*/ 0 w 145"/>
                <a:gd name="T16" fmla="*/ 0 h 200"/>
                <a:gd name="T17" fmla="*/ 145 w 145"/>
                <a:gd name="T18" fmla="*/ 200 h 200"/>
              </a:gdLst>
              <a:ahLst/>
              <a:cxnLst>
                <a:cxn ang="T10">
                  <a:pos x="T0" y="T1"/>
                </a:cxn>
                <a:cxn ang="T11">
                  <a:pos x="T2" y="T3"/>
                </a:cxn>
                <a:cxn ang="T12">
                  <a:pos x="T4" y="T5"/>
                </a:cxn>
                <a:cxn ang="T13">
                  <a:pos x="T6" y="T7"/>
                </a:cxn>
                <a:cxn ang="T14">
                  <a:pos x="T8" y="T9"/>
                </a:cxn>
              </a:cxnLst>
              <a:rect l="T15" t="T16" r="T17" b="T18"/>
              <a:pathLst>
                <a:path w="145" h="200">
                  <a:moveTo>
                    <a:pt x="145" y="200"/>
                  </a:moveTo>
                  <a:lnTo>
                    <a:pt x="0" y="164"/>
                  </a:lnTo>
                  <a:lnTo>
                    <a:pt x="0" y="37"/>
                  </a:lnTo>
                  <a:lnTo>
                    <a:pt x="145" y="0"/>
                  </a:lnTo>
                  <a:lnTo>
                    <a:pt x="145" y="20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4" name="Freeform 237"/>
            <p:cNvSpPr>
              <a:spLocks/>
            </p:cNvSpPr>
            <p:nvPr/>
          </p:nvSpPr>
          <p:spPr bwMode="auto">
            <a:xfrm>
              <a:off x="3619500" y="2428875"/>
              <a:ext cx="346075" cy="346075"/>
            </a:xfrm>
            <a:custGeom>
              <a:avLst/>
              <a:gdLst>
                <a:gd name="T0" fmla="*/ 0 w 218"/>
                <a:gd name="T1" fmla="*/ 206652804 h 218"/>
                <a:gd name="T2" fmla="*/ 340221891 w 218"/>
                <a:gd name="T3" fmla="*/ 0 h 218"/>
                <a:gd name="T4" fmla="*/ 549394107 w 218"/>
                <a:gd name="T5" fmla="*/ 214214114 h 218"/>
                <a:gd name="T6" fmla="*/ 347781564 w 218"/>
                <a:gd name="T7" fmla="*/ 549394107 h 218"/>
                <a:gd name="T8" fmla="*/ 0 w 218"/>
                <a:gd name="T9" fmla="*/ 20665280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0" y="82"/>
                  </a:moveTo>
                  <a:lnTo>
                    <a:pt x="135" y="0"/>
                  </a:lnTo>
                  <a:lnTo>
                    <a:pt x="218" y="85"/>
                  </a:lnTo>
                  <a:lnTo>
                    <a:pt x="138" y="218"/>
                  </a:lnTo>
                  <a:lnTo>
                    <a:pt x="0" y="82"/>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5" name="Freeform 238"/>
            <p:cNvSpPr>
              <a:spLocks/>
            </p:cNvSpPr>
            <p:nvPr/>
          </p:nvSpPr>
          <p:spPr bwMode="auto">
            <a:xfrm>
              <a:off x="3619500" y="3106738"/>
              <a:ext cx="346075" cy="346075"/>
            </a:xfrm>
            <a:custGeom>
              <a:avLst/>
              <a:gdLst>
                <a:gd name="T0" fmla="*/ 347781564 w 218"/>
                <a:gd name="T1" fmla="*/ 0 h 218"/>
                <a:gd name="T2" fmla="*/ 549394107 w 218"/>
                <a:gd name="T3" fmla="*/ 345262203 h 218"/>
                <a:gd name="T4" fmla="*/ 340221891 w 218"/>
                <a:gd name="T5" fmla="*/ 549394107 h 218"/>
                <a:gd name="T6" fmla="*/ 0 w 218"/>
                <a:gd name="T7" fmla="*/ 347781564 h 218"/>
                <a:gd name="T8" fmla="*/ 347781564 w 218"/>
                <a:gd name="T9" fmla="*/ 0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138" y="0"/>
                  </a:moveTo>
                  <a:lnTo>
                    <a:pt x="218" y="137"/>
                  </a:lnTo>
                  <a:lnTo>
                    <a:pt x="135" y="218"/>
                  </a:lnTo>
                  <a:lnTo>
                    <a:pt x="0" y="138"/>
                  </a:lnTo>
                  <a:lnTo>
                    <a:pt x="138"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6" name="Freeform 239"/>
            <p:cNvSpPr>
              <a:spLocks/>
            </p:cNvSpPr>
            <p:nvPr/>
          </p:nvSpPr>
          <p:spPr bwMode="auto">
            <a:xfrm>
              <a:off x="2927350" y="2428875"/>
              <a:ext cx="346075" cy="346075"/>
            </a:xfrm>
            <a:custGeom>
              <a:avLst/>
              <a:gdLst>
                <a:gd name="T0" fmla="*/ 201612493 w 218"/>
                <a:gd name="T1" fmla="*/ 549394107 h 218"/>
                <a:gd name="T2" fmla="*/ 0 w 218"/>
                <a:gd name="T3" fmla="*/ 211693165 h 218"/>
                <a:gd name="T4" fmla="*/ 209173803 w 218"/>
                <a:gd name="T5" fmla="*/ 0 h 218"/>
                <a:gd name="T6" fmla="*/ 549394107 w 218"/>
                <a:gd name="T7" fmla="*/ 206652804 h 218"/>
                <a:gd name="T8" fmla="*/ 201612493 w 218"/>
                <a:gd name="T9" fmla="*/ 549394107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80" y="218"/>
                  </a:moveTo>
                  <a:lnTo>
                    <a:pt x="0" y="84"/>
                  </a:lnTo>
                  <a:lnTo>
                    <a:pt x="83" y="0"/>
                  </a:lnTo>
                  <a:lnTo>
                    <a:pt x="218" y="82"/>
                  </a:lnTo>
                  <a:lnTo>
                    <a:pt x="80" y="21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7" name="Freeform 240"/>
            <p:cNvSpPr>
              <a:spLocks/>
            </p:cNvSpPr>
            <p:nvPr/>
          </p:nvSpPr>
          <p:spPr bwMode="auto">
            <a:xfrm>
              <a:off x="2927350" y="3092450"/>
              <a:ext cx="346075" cy="346075"/>
            </a:xfrm>
            <a:custGeom>
              <a:avLst/>
              <a:gdLst>
                <a:gd name="T0" fmla="*/ 549394107 w 218"/>
                <a:gd name="T1" fmla="*/ 347781564 h 218"/>
                <a:gd name="T2" fmla="*/ 204133442 w 218"/>
                <a:gd name="T3" fmla="*/ 549394107 h 218"/>
                <a:gd name="T4" fmla="*/ 0 w 218"/>
                <a:gd name="T5" fmla="*/ 345262203 h 218"/>
                <a:gd name="T6" fmla="*/ 204133442 w 218"/>
                <a:gd name="T7" fmla="*/ 0 h 218"/>
                <a:gd name="T8" fmla="*/ 549394107 w 218"/>
                <a:gd name="T9" fmla="*/ 34778156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218" y="138"/>
                  </a:moveTo>
                  <a:lnTo>
                    <a:pt x="81" y="218"/>
                  </a:lnTo>
                  <a:lnTo>
                    <a:pt x="0" y="137"/>
                  </a:lnTo>
                  <a:lnTo>
                    <a:pt x="81" y="0"/>
                  </a:lnTo>
                  <a:lnTo>
                    <a:pt x="218" y="13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grpSp>
      <p:sp>
        <p:nvSpPr>
          <p:cNvPr id="18" name="Rounded Rectangle 17"/>
          <p:cNvSpPr/>
          <p:nvPr/>
        </p:nvSpPr>
        <p:spPr>
          <a:xfrm>
            <a:off x="4106699" y="2772198"/>
            <a:ext cx="4209321" cy="1213519"/>
          </a:xfrm>
          <a:prstGeom prst="roundRect">
            <a:avLst/>
          </a:prstGeom>
          <a:noFill/>
          <a:ln w="19050">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Arrow Connector 18"/>
          <p:cNvCxnSpPr/>
          <p:nvPr/>
        </p:nvCxnSpPr>
        <p:spPr bwMode="auto">
          <a:xfrm>
            <a:off x="6106005" y="4030285"/>
            <a:ext cx="1" cy="708828"/>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20" name="Straight Arrow Connector 19"/>
          <p:cNvCxnSpPr/>
          <p:nvPr/>
        </p:nvCxnSpPr>
        <p:spPr bwMode="auto">
          <a:xfrm>
            <a:off x="6844838" y="2022755"/>
            <a:ext cx="0" cy="638158"/>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22" name="TextBox 21"/>
          <p:cNvSpPr txBox="1"/>
          <p:nvPr/>
        </p:nvSpPr>
        <p:spPr>
          <a:xfrm>
            <a:off x="6887065" y="2113546"/>
            <a:ext cx="938100" cy="369332"/>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Calibri"/>
                <a:ea typeface="+mn-ea"/>
                <a:cs typeface="Arial" charset="0"/>
              </a:rPr>
              <a:t>API Consumption</a:t>
            </a:r>
            <a:endParaRPr kumimoji="0" lang="en-US" sz="900" b="1" i="0" u="none" strike="noStrike" kern="1200" cap="none" spc="0" normalizeH="0" baseline="0" noProof="0" dirty="0">
              <a:ln>
                <a:noFill/>
              </a:ln>
              <a:solidFill>
                <a:prstClr val="black"/>
              </a:solidFill>
              <a:effectLst/>
              <a:uLnTx/>
              <a:uFillTx/>
              <a:latin typeface="Calibri"/>
              <a:ea typeface="+mn-ea"/>
              <a:cs typeface="Arial" charset="0"/>
            </a:endParaRPr>
          </a:p>
        </p:txBody>
      </p:sp>
      <p:pic>
        <p:nvPicPr>
          <p:cNvPr id="23" name="Picture 2" descr="C:\Users\hugh carroll\Downloads\Databas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13266" y="3343737"/>
            <a:ext cx="262195" cy="387128"/>
          </a:xfrm>
          <a:prstGeom prst="rect">
            <a:avLst/>
          </a:prstGeom>
          <a:noFill/>
        </p:spPr>
      </p:pic>
      <p:sp>
        <p:nvSpPr>
          <p:cNvPr id="24" name="Rounded Rectangle 23"/>
          <p:cNvSpPr/>
          <p:nvPr/>
        </p:nvSpPr>
        <p:spPr>
          <a:xfrm>
            <a:off x="4459861" y="2947449"/>
            <a:ext cx="1323956" cy="905594"/>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TextBox 24"/>
          <p:cNvSpPr txBox="1"/>
          <p:nvPr/>
        </p:nvSpPr>
        <p:spPr>
          <a:xfrm>
            <a:off x="4581699" y="2947449"/>
            <a:ext cx="1008546"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charset="0"/>
              </a:rPr>
              <a:t>API Manager</a:t>
            </a:r>
          </a:p>
        </p:txBody>
      </p:sp>
      <p:grpSp>
        <p:nvGrpSpPr>
          <p:cNvPr id="27" name="Group 208"/>
          <p:cNvGrpSpPr>
            <a:grpSpLocks/>
          </p:cNvGrpSpPr>
          <p:nvPr/>
        </p:nvGrpSpPr>
        <p:grpSpPr bwMode="auto">
          <a:xfrm>
            <a:off x="5988777" y="5819233"/>
            <a:ext cx="306128" cy="501292"/>
            <a:chOff x="2923299" y="2130425"/>
            <a:chExt cx="550863" cy="1060446"/>
          </a:xfrm>
          <a:solidFill>
            <a:schemeClr val="accent2"/>
          </a:solidFill>
        </p:grpSpPr>
        <p:sp>
          <p:nvSpPr>
            <p:cNvPr id="59" name="Freeform 67"/>
            <p:cNvSpPr>
              <a:spLocks/>
            </p:cNvSpPr>
            <p:nvPr/>
          </p:nvSpPr>
          <p:spPr bwMode="auto">
            <a:xfrm>
              <a:off x="2923299" y="2130425"/>
              <a:ext cx="550863" cy="1060446"/>
            </a:xfrm>
            <a:custGeom>
              <a:avLst/>
              <a:gdLst>
                <a:gd name="T0" fmla="*/ 0 w 195"/>
                <a:gd name="T1" fmla="*/ 2147483647 h 374"/>
                <a:gd name="T2" fmla="*/ 2147483647 w 195"/>
                <a:gd name="T3" fmla="*/ 0 h 374"/>
                <a:gd name="T4" fmla="*/ 2147483647 w 195"/>
                <a:gd name="T5" fmla="*/ 0 h 374"/>
                <a:gd name="T6" fmla="*/ 2147483647 w 195"/>
                <a:gd name="T7" fmla="*/ 0 h 374"/>
                <a:gd name="T8" fmla="*/ 2147483647 w 195"/>
                <a:gd name="T9" fmla="*/ 0 h 374"/>
                <a:gd name="T10" fmla="*/ 2147483647 w 195"/>
                <a:gd name="T11" fmla="*/ 0 h 374"/>
                <a:gd name="T12" fmla="*/ 2147483647 w 195"/>
                <a:gd name="T13" fmla="*/ 2147483647 h 374"/>
                <a:gd name="T14" fmla="*/ 2147483647 w 195"/>
                <a:gd name="T15" fmla="*/ 2147483647 h 374"/>
                <a:gd name="T16" fmla="*/ 2147483647 w 195"/>
                <a:gd name="T17" fmla="*/ 2147483647 h 374"/>
                <a:gd name="T18" fmla="*/ 2147483647 w 195"/>
                <a:gd name="T19" fmla="*/ 2147483647 h 374"/>
                <a:gd name="T20" fmla="*/ 2147483647 w 195"/>
                <a:gd name="T21" fmla="*/ 2147483647 h 374"/>
                <a:gd name="T22" fmla="*/ 2147483647 w 195"/>
                <a:gd name="T23" fmla="*/ 2147483647 h 374"/>
                <a:gd name="T24" fmla="*/ 2147483647 w 195"/>
                <a:gd name="T25" fmla="*/ 2147483647 h 374"/>
                <a:gd name="T26" fmla="*/ 2147483647 w 195"/>
                <a:gd name="T27" fmla="*/ 2147483647 h 374"/>
                <a:gd name="T28" fmla="*/ 2147483647 w 195"/>
                <a:gd name="T29" fmla="*/ 2147483647 h 374"/>
                <a:gd name="T30" fmla="*/ 2147483647 w 195"/>
                <a:gd name="T31" fmla="*/ 2147483647 h 374"/>
                <a:gd name="T32" fmla="*/ 0 w 195"/>
                <a:gd name="T33" fmla="*/ 2147483647 h 374"/>
                <a:gd name="T34" fmla="*/ 0 w 195"/>
                <a:gd name="T35" fmla="*/ 2147483647 h 374"/>
                <a:gd name="T36" fmla="*/ 0 w 195"/>
                <a:gd name="T37" fmla="*/ 2147483647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374"/>
                <a:gd name="T59" fmla="*/ 195 w 195"/>
                <a:gd name="T60" fmla="*/ 374 h 3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374">
                  <a:moveTo>
                    <a:pt x="0" y="21"/>
                  </a:moveTo>
                  <a:cubicBezTo>
                    <a:pt x="0" y="10"/>
                    <a:pt x="10" y="0"/>
                    <a:pt x="21" y="0"/>
                  </a:cubicBezTo>
                  <a:cubicBezTo>
                    <a:pt x="21" y="0"/>
                    <a:pt x="21" y="0"/>
                    <a:pt x="21" y="0"/>
                  </a:cubicBezTo>
                  <a:cubicBezTo>
                    <a:pt x="21" y="0"/>
                    <a:pt x="21" y="0"/>
                    <a:pt x="21" y="0"/>
                  </a:cubicBezTo>
                  <a:cubicBezTo>
                    <a:pt x="175" y="0"/>
                    <a:pt x="175" y="0"/>
                    <a:pt x="175" y="0"/>
                  </a:cubicBezTo>
                  <a:cubicBezTo>
                    <a:pt x="175" y="0"/>
                    <a:pt x="175" y="0"/>
                    <a:pt x="175" y="0"/>
                  </a:cubicBezTo>
                  <a:cubicBezTo>
                    <a:pt x="186" y="0"/>
                    <a:pt x="195" y="10"/>
                    <a:pt x="195" y="21"/>
                  </a:cubicBezTo>
                  <a:cubicBezTo>
                    <a:pt x="195" y="21"/>
                    <a:pt x="195" y="21"/>
                    <a:pt x="195" y="21"/>
                  </a:cubicBezTo>
                  <a:cubicBezTo>
                    <a:pt x="195" y="21"/>
                    <a:pt x="195" y="21"/>
                    <a:pt x="195" y="21"/>
                  </a:cubicBezTo>
                  <a:cubicBezTo>
                    <a:pt x="195" y="353"/>
                    <a:pt x="195" y="353"/>
                    <a:pt x="195" y="353"/>
                  </a:cubicBezTo>
                  <a:cubicBezTo>
                    <a:pt x="195" y="353"/>
                    <a:pt x="195" y="353"/>
                    <a:pt x="195" y="353"/>
                  </a:cubicBezTo>
                  <a:cubicBezTo>
                    <a:pt x="195" y="364"/>
                    <a:pt x="186" y="374"/>
                    <a:pt x="175" y="374"/>
                  </a:cubicBezTo>
                  <a:cubicBezTo>
                    <a:pt x="175" y="374"/>
                    <a:pt x="175" y="374"/>
                    <a:pt x="175" y="374"/>
                  </a:cubicBezTo>
                  <a:cubicBezTo>
                    <a:pt x="175" y="374"/>
                    <a:pt x="175" y="374"/>
                    <a:pt x="175" y="374"/>
                  </a:cubicBezTo>
                  <a:cubicBezTo>
                    <a:pt x="21" y="374"/>
                    <a:pt x="21" y="374"/>
                    <a:pt x="21" y="374"/>
                  </a:cubicBezTo>
                  <a:cubicBezTo>
                    <a:pt x="21" y="374"/>
                    <a:pt x="21" y="374"/>
                    <a:pt x="21" y="374"/>
                  </a:cubicBezTo>
                  <a:cubicBezTo>
                    <a:pt x="10" y="374"/>
                    <a:pt x="0" y="364"/>
                    <a:pt x="0" y="353"/>
                  </a:cubicBezTo>
                  <a:cubicBezTo>
                    <a:pt x="0" y="353"/>
                    <a:pt x="0" y="353"/>
                    <a:pt x="0" y="353"/>
                  </a:cubicBez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0" name="Freeform 68"/>
            <p:cNvSpPr>
              <a:spLocks/>
            </p:cNvSpPr>
            <p:nvPr/>
          </p:nvSpPr>
          <p:spPr bwMode="auto">
            <a:xfrm>
              <a:off x="2978861" y="2206625"/>
              <a:ext cx="439738" cy="68263"/>
            </a:xfrm>
            <a:custGeom>
              <a:avLst/>
              <a:gdLst>
                <a:gd name="T0" fmla="*/ 0 w 155"/>
                <a:gd name="T1" fmla="*/ 2147483647 h 24"/>
                <a:gd name="T2" fmla="*/ 2147483647 w 155"/>
                <a:gd name="T3" fmla="*/ 0 h 24"/>
                <a:gd name="T4" fmla="*/ 2147483647 w 155"/>
                <a:gd name="T5" fmla="*/ 0 h 24"/>
                <a:gd name="T6" fmla="*/ 2147483647 w 155"/>
                <a:gd name="T7" fmla="*/ 0 h 24"/>
                <a:gd name="T8" fmla="*/ 2147483647 w 155"/>
                <a:gd name="T9" fmla="*/ 0 h 24"/>
                <a:gd name="T10" fmla="*/ 2147483647 w 155"/>
                <a:gd name="T11" fmla="*/ 0 h 24"/>
                <a:gd name="T12" fmla="*/ 2147483647 w 155"/>
                <a:gd name="T13" fmla="*/ 2147483647 h 24"/>
                <a:gd name="T14" fmla="*/ 2147483647 w 155"/>
                <a:gd name="T15" fmla="*/ 2147483647 h 24"/>
                <a:gd name="T16" fmla="*/ 2147483647 w 155"/>
                <a:gd name="T17" fmla="*/ 2147483647 h 24"/>
                <a:gd name="T18" fmla="*/ 2147483647 w 155"/>
                <a:gd name="T19" fmla="*/ 2147483647 h 24"/>
                <a:gd name="T20" fmla="*/ 2147483647 w 155"/>
                <a:gd name="T21" fmla="*/ 2147483647 h 24"/>
                <a:gd name="T22" fmla="*/ 2147483647 w 155"/>
                <a:gd name="T23" fmla="*/ 2147483647 h 24"/>
                <a:gd name="T24" fmla="*/ 2147483647 w 155"/>
                <a:gd name="T25" fmla="*/ 2147483647 h 24"/>
                <a:gd name="T26" fmla="*/ 2147483647 w 155"/>
                <a:gd name="T27" fmla="*/ 2147483647 h 24"/>
                <a:gd name="T28" fmla="*/ 2147483647 w 155"/>
                <a:gd name="T29" fmla="*/ 2147483647 h 24"/>
                <a:gd name="T30" fmla="*/ 2147483647 w 155"/>
                <a:gd name="T31" fmla="*/ 2147483647 h 24"/>
                <a:gd name="T32" fmla="*/ 0 w 155"/>
                <a:gd name="T33" fmla="*/ 2147483647 h 24"/>
                <a:gd name="T34" fmla="*/ 0 w 155"/>
                <a:gd name="T35" fmla="*/ 2147483647 h 24"/>
                <a:gd name="T36" fmla="*/ 0 w 155"/>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4"/>
                <a:gd name="T59" fmla="*/ 155 w 155"/>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4">
                  <a:moveTo>
                    <a:pt x="0" y="9"/>
                  </a:moveTo>
                  <a:cubicBezTo>
                    <a:pt x="0" y="4"/>
                    <a:pt x="4" y="0"/>
                    <a:pt x="9" y="0"/>
                  </a:cubicBezTo>
                  <a:cubicBezTo>
                    <a:pt x="9" y="0"/>
                    <a:pt x="9" y="0"/>
                    <a:pt x="9" y="0"/>
                  </a:cubicBezTo>
                  <a:cubicBezTo>
                    <a:pt x="9" y="0"/>
                    <a:pt x="9" y="0"/>
                    <a:pt x="9" y="0"/>
                  </a:cubicBezTo>
                  <a:cubicBezTo>
                    <a:pt x="147" y="0"/>
                    <a:pt x="147" y="0"/>
                    <a:pt x="147" y="0"/>
                  </a:cubicBezTo>
                  <a:cubicBezTo>
                    <a:pt x="147" y="0"/>
                    <a:pt x="147" y="0"/>
                    <a:pt x="147" y="0"/>
                  </a:cubicBezTo>
                  <a:cubicBezTo>
                    <a:pt x="151" y="0"/>
                    <a:pt x="155" y="4"/>
                    <a:pt x="155" y="9"/>
                  </a:cubicBezTo>
                  <a:cubicBezTo>
                    <a:pt x="155" y="9"/>
                    <a:pt x="155" y="9"/>
                    <a:pt x="155" y="9"/>
                  </a:cubicBezTo>
                  <a:cubicBezTo>
                    <a:pt x="155" y="9"/>
                    <a:pt x="155" y="9"/>
                    <a:pt x="155" y="9"/>
                  </a:cubicBezTo>
                  <a:cubicBezTo>
                    <a:pt x="155" y="15"/>
                    <a:pt x="155" y="15"/>
                    <a:pt x="155" y="15"/>
                  </a:cubicBezTo>
                  <a:cubicBezTo>
                    <a:pt x="155" y="15"/>
                    <a:pt x="155" y="15"/>
                    <a:pt x="155" y="15"/>
                  </a:cubicBezTo>
                  <a:cubicBezTo>
                    <a:pt x="155" y="20"/>
                    <a:pt x="151" y="24"/>
                    <a:pt x="147" y="24"/>
                  </a:cubicBezTo>
                  <a:cubicBezTo>
                    <a:pt x="147" y="24"/>
                    <a:pt x="147" y="24"/>
                    <a:pt x="147" y="24"/>
                  </a:cubicBezTo>
                  <a:cubicBezTo>
                    <a:pt x="147" y="24"/>
                    <a:pt x="147" y="24"/>
                    <a:pt x="147" y="24"/>
                  </a:cubicBezTo>
                  <a:cubicBezTo>
                    <a:pt x="9" y="24"/>
                    <a:pt x="9" y="24"/>
                    <a:pt x="9" y="24"/>
                  </a:cubicBezTo>
                  <a:cubicBezTo>
                    <a:pt x="9" y="24"/>
                    <a:pt x="9" y="24"/>
                    <a:pt x="9" y="24"/>
                  </a:cubicBezTo>
                  <a:cubicBezTo>
                    <a:pt x="4" y="24"/>
                    <a:pt x="0" y="20"/>
                    <a:pt x="0" y="15"/>
                  </a:cubicBezTo>
                  <a:cubicBezTo>
                    <a:pt x="0" y="15"/>
                    <a:pt x="0" y="15"/>
                    <a:pt x="0" y="15"/>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1" name="Freeform 69"/>
            <p:cNvSpPr>
              <a:spLocks/>
            </p:cNvSpPr>
            <p:nvPr/>
          </p:nvSpPr>
          <p:spPr bwMode="auto">
            <a:xfrm>
              <a:off x="2978861" y="2332036"/>
              <a:ext cx="439738" cy="57150"/>
            </a:xfrm>
            <a:custGeom>
              <a:avLst/>
              <a:gdLst>
                <a:gd name="T0" fmla="*/ 0 w 155"/>
                <a:gd name="T1" fmla="*/ 2147483647 h 20"/>
                <a:gd name="T2" fmla="*/ 2147483647 w 155"/>
                <a:gd name="T3" fmla="*/ 0 h 20"/>
                <a:gd name="T4" fmla="*/ 2147483647 w 155"/>
                <a:gd name="T5" fmla="*/ 0 h 20"/>
                <a:gd name="T6" fmla="*/ 2147483647 w 155"/>
                <a:gd name="T7" fmla="*/ 0 h 20"/>
                <a:gd name="T8" fmla="*/ 2147483647 w 155"/>
                <a:gd name="T9" fmla="*/ 0 h 20"/>
                <a:gd name="T10" fmla="*/ 2147483647 w 155"/>
                <a:gd name="T11" fmla="*/ 0 h 20"/>
                <a:gd name="T12" fmla="*/ 2147483647 w 155"/>
                <a:gd name="T13" fmla="*/ 2147483647 h 20"/>
                <a:gd name="T14" fmla="*/ 2147483647 w 155"/>
                <a:gd name="T15" fmla="*/ 2147483647 h 20"/>
                <a:gd name="T16" fmla="*/ 2147483647 w 155"/>
                <a:gd name="T17" fmla="*/ 2147483647 h 20"/>
                <a:gd name="T18" fmla="*/ 2147483647 w 155"/>
                <a:gd name="T19" fmla="*/ 2147483647 h 20"/>
                <a:gd name="T20" fmla="*/ 2147483647 w 155"/>
                <a:gd name="T21" fmla="*/ 2147483647 h 20"/>
                <a:gd name="T22" fmla="*/ 2147483647 w 155"/>
                <a:gd name="T23" fmla="*/ 2147483647 h 20"/>
                <a:gd name="T24" fmla="*/ 2147483647 w 155"/>
                <a:gd name="T25" fmla="*/ 2147483647 h 20"/>
                <a:gd name="T26" fmla="*/ 2147483647 w 155"/>
                <a:gd name="T27" fmla="*/ 2147483647 h 20"/>
                <a:gd name="T28" fmla="*/ 2147483647 w 155"/>
                <a:gd name="T29" fmla="*/ 2147483647 h 20"/>
                <a:gd name="T30" fmla="*/ 2147483647 w 155"/>
                <a:gd name="T31" fmla="*/ 2147483647 h 20"/>
                <a:gd name="T32" fmla="*/ 0 w 155"/>
                <a:gd name="T33" fmla="*/ 2147483647 h 20"/>
                <a:gd name="T34" fmla="*/ 0 w 155"/>
                <a:gd name="T35" fmla="*/ 2147483647 h 20"/>
                <a:gd name="T36" fmla="*/ 0 w 155"/>
                <a:gd name="T37" fmla="*/ 2147483647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0"/>
                <a:gd name="T59" fmla="*/ 155 w 155"/>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0">
                  <a:moveTo>
                    <a:pt x="0" y="7"/>
                  </a:moveTo>
                  <a:cubicBezTo>
                    <a:pt x="0" y="3"/>
                    <a:pt x="4" y="0"/>
                    <a:pt x="8" y="0"/>
                  </a:cubicBezTo>
                  <a:cubicBezTo>
                    <a:pt x="8" y="0"/>
                    <a:pt x="8" y="0"/>
                    <a:pt x="8" y="0"/>
                  </a:cubicBezTo>
                  <a:cubicBezTo>
                    <a:pt x="8" y="0"/>
                    <a:pt x="8" y="0"/>
                    <a:pt x="8" y="0"/>
                  </a:cubicBezTo>
                  <a:cubicBezTo>
                    <a:pt x="148" y="0"/>
                    <a:pt x="148" y="0"/>
                    <a:pt x="148" y="0"/>
                  </a:cubicBezTo>
                  <a:cubicBezTo>
                    <a:pt x="148" y="0"/>
                    <a:pt x="148" y="0"/>
                    <a:pt x="148" y="0"/>
                  </a:cubicBezTo>
                  <a:cubicBezTo>
                    <a:pt x="152" y="0"/>
                    <a:pt x="155" y="3"/>
                    <a:pt x="155" y="7"/>
                  </a:cubicBezTo>
                  <a:cubicBezTo>
                    <a:pt x="155" y="7"/>
                    <a:pt x="155" y="7"/>
                    <a:pt x="155" y="7"/>
                  </a:cubicBezTo>
                  <a:cubicBezTo>
                    <a:pt x="155" y="7"/>
                    <a:pt x="155" y="7"/>
                    <a:pt x="155" y="7"/>
                  </a:cubicBezTo>
                  <a:cubicBezTo>
                    <a:pt x="155" y="13"/>
                    <a:pt x="155" y="13"/>
                    <a:pt x="155" y="13"/>
                  </a:cubicBezTo>
                  <a:cubicBezTo>
                    <a:pt x="155" y="13"/>
                    <a:pt x="155" y="13"/>
                    <a:pt x="155" y="13"/>
                  </a:cubicBezTo>
                  <a:cubicBezTo>
                    <a:pt x="155" y="17"/>
                    <a:pt x="152" y="20"/>
                    <a:pt x="148" y="20"/>
                  </a:cubicBezTo>
                  <a:cubicBezTo>
                    <a:pt x="148" y="20"/>
                    <a:pt x="148" y="20"/>
                    <a:pt x="148" y="20"/>
                  </a:cubicBezTo>
                  <a:cubicBezTo>
                    <a:pt x="148" y="20"/>
                    <a:pt x="148" y="20"/>
                    <a:pt x="148" y="20"/>
                  </a:cubicBezTo>
                  <a:cubicBezTo>
                    <a:pt x="8" y="20"/>
                    <a:pt x="8" y="20"/>
                    <a:pt x="8" y="20"/>
                  </a:cubicBezTo>
                  <a:cubicBezTo>
                    <a:pt x="8" y="20"/>
                    <a:pt x="8" y="20"/>
                    <a:pt x="8" y="20"/>
                  </a:cubicBezTo>
                  <a:cubicBezTo>
                    <a:pt x="4" y="20"/>
                    <a:pt x="0" y="17"/>
                    <a:pt x="0" y="13"/>
                  </a:cubicBezTo>
                  <a:cubicBezTo>
                    <a:pt x="0" y="13"/>
                    <a:pt x="0" y="13"/>
                    <a:pt x="0" y="13"/>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2" name="Freeform 70"/>
            <p:cNvSpPr>
              <a:spLocks/>
            </p:cNvSpPr>
            <p:nvPr/>
          </p:nvSpPr>
          <p:spPr bwMode="auto">
            <a:xfrm>
              <a:off x="2923299" y="2952747"/>
              <a:ext cx="550863" cy="15875"/>
            </a:xfrm>
            <a:custGeom>
              <a:avLst/>
              <a:gdLst>
                <a:gd name="T0" fmla="*/ 0 w 347"/>
                <a:gd name="T1" fmla="*/ 0 h 10"/>
                <a:gd name="T2" fmla="*/ 0 w 347"/>
                <a:gd name="T3" fmla="*/ 2147483647 h 10"/>
                <a:gd name="T4" fmla="*/ 2147483647 w 347"/>
                <a:gd name="T5" fmla="*/ 2147483647 h 10"/>
                <a:gd name="T6" fmla="*/ 2147483647 w 347"/>
                <a:gd name="T7" fmla="*/ 0 h 10"/>
                <a:gd name="T8" fmla="*/ 0 w 347"/>
                <a:gd name="T9" fmla="*/ 0 h 10"/>
                <a:gd name="T10" fmla="*/ 0 w 347"/>
                <a:gd name="T11" fmla="*/ 0 h 10"/>
                <a:gd name="T12" fmla="*/ 0 60000 65536"/>
                <a:gd name="T13" fmla="*/ 0 60000 65536"/>
                <a:gd name="T14" fmla="*/ 0 60000 65536"/>
                <a:gd name="T15" fmla="*/ 0 60000 65536"/>
                <a:gd name="T16" fmla="*/ 0 60000 65536"/>
                <a:gd name="T17" fmla="*/ 0 60000 65536"/>
                <a:gd name="T18" fmla="*/ 0 w 347"/>
                <a:gd name="T19" fmla="*/ 0 h 10"/>
                <a:gd name="T20" fmla="*/ 347 w 34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47" h="10">
                  <a:moveTo>
                    <a:pt x="0" y="0"/>
                  </a:moveTo>
                  <a:lnTo>
                    <a:pt x="0" y="10"/>
                  </a:lnTo>
                  <a:lnTo>
                    <a:pt x="347" y="10"/>
                  </a:lnTo>
                  <a:lnTo>
                    <a:pt x="347"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3" name="Freeform 71"/>
            <p:cNvSpPr>
              <a:spLocks/>
            </p:cNvSpPr>
            <p:nvPr/>
          </p:nvSpPr>
          <p:spPr bwMode="auto">
            <a:xfrm>
              <a:off x="3151899" y="3028947"/>
              <a:ext cx="104775" cy="104775"/>
            </a:xfrm>
            <a:custGeom>
              <a:avLst/>
              <a:gdLst>
                <a:gd name="T0" fmla="*/ 0 w 37"/>
                <a:gd name="T1" fmla="*/ 2147483647 h 37"/>
                <a:gd name="T2" fmla="*/ 2147483647 w 37"/>
                <a:gd name="T3" fmla="*/ 0 h 37"/>
                <a:gd name="T4" fmla="*/ 2147483647 w 37"/>
                <a:gd name="T5" fmla="*/ 0 h 37"/>
                <a:gd name="T6" fmla="*/ 2147483647 w 37"/>
                <a:gd name="T7" fmla="*/ 0 h 37"/>
                <a:gd name="T8" fmla="*/ 2147483647 w 37"/>
                <a:gd name="T9" fmla="*/ 2147483647 h 37"/>
                <a:gd name="T10" fmla="*/ 2147483647 w 37"/>
                <a:gd name="T11" fmla="*/ 2147483647 h 37"/>
                <a:gd name="T12" fmla="*/ 2147483647 w 37"/>
                <a:gd name="T13" fmla="*/ 2147483647 h 37"/>
                <a:gd name="T14" fmla="*/ 2147483647 w 37"/>
                <a:gd name="T15" fmla="*/ 2147483647 h 37"/>
                <a:gd name="T16" fmla="*/ 2147483647 w 37"/>
                <a:gd name="T17" fmla="*/ 2147483647 h 37"/>
                <a:gd name="T18" fmla="*/ 2147483647 w 37"/>
                <a:gd name="T19" fmla="*/ 2147483647 h 37"/>
                <a:gd name="T20" fmla="*/ 0 w 37"/>
                <a:gd name="T21" fmla="*/ 2147483647 h 37"/>
                <a:gd name="T22" fmla="*/ 0 w 37"/>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37"/>
                <a:gd name="T38" fmla="*/ 37 w 37"/>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37">
                  <a:moveTo>
                    <a:pt x="0" y="18"/>
                  </a:moveTo>
                  <a:cubicBezTo>
                    <a:pt x="0" y="8"/>
                    <a:pt x="8" y="0"/>
                    <a:pt x="18" y="0"/>
                  </a:cubicBezTo>
                  <a:cubicBezTo>
                    <a:pt x="18" y="0"/>
                    <a:pt x="18" y="0"/>
                    <a:pt x="18" y="0"/>
                  </a:cubicBezTo>
                  <a:cubicBezTo>
                    <a:pt x="18" y="0"/>
                    <a:pt x="18" y="0"/>
                    <a:pt x="18" y="0"/>
                  </a:cubicBezTo>
                  <a:cubicBezTo>
                    <a:pt x="29" y="0"/>
                    <a:pt x="37" y="8"/>
                    <a:pt x="37" y="18"/>
                  </a:cubicBezTo>
                  <a:cubicBezTo>
                    <a:pt x="37" y="18"/>
                    <a:pt x="37" y="18"/>
                    <a:pt x="37" y="18"/>
                  </a:cubicBezTo>
                  <a:cubicBezTo>
                    <a:pt x="37" y="18"/>
                    <a:pt x="37" y="18"/>
                    <a:pt x="37" y="18"/>
                  </a:cubicBezTo>
                  <a:cubicBezTo>
                    <a:pt x="37" y="28"/>
                    <a:pt x="29" y="37"/>
                    <a:pt x="18" y="37"/>
                  </a:cubicBezTo>
                  <a:cubicBezTo>
                    <a:pt x="18" y="37"/>
                    <a:pt x="18" y="37"/>
                    <a:pt x="18" y="37"/>
                  </a:cubicBezTo>
                  <a:cubicBezTo>
                    <a:pt x="18" y="37"/>
                    <a:pt x="18" y="37"/>
                    <a:pt x="18" y="37"/>
                  </a:cubicBezTo>
                  <a:cubicBezTo>
                    <a:pt x="8" y="37"/>
                    <a:pt x="0" y="28"/>
                    <a:pt x="0" y="18"/>
                  </a:cubicBezTo>
                  <a:cubicBezTo>
                    <a:pt x="0" y="18"/>
                    <a:pt x="0"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grpSp>
      <p:grpSp>
        <p:nvGrpSpPr>
          <p:cNvPr id="28" name="Group 179"/>
          <p:cNvGrpSpPr>
            <a:grpSpLocks noChangeAspect="1"/>
          </p:cNvGrpSpPr>
          <p:nvPr/>
        </p:nvGrpSpPr>
        <p:grpSpPr bwMode="auto">
          <a:xfrm>
            <a:off x="4572373" y="5336198"/>
            <a:ext cx="502946" cy="355708"/>
            <a:chOff x="1779588" y="3752851"/>
            <a:chExt cx="1293813" cy="838200"/>
          </a:xfrm>
          <a:solidFill>
            <a:schemeClr val="accent2"/>
          </a:solidFill>
        </p:grpSpPr>
        <p:sp>
          <p:nvSpPr>
            <p:cNvPr id="37" name="Freeform 36"/>
            <p:cNvSpPr>
              <a:spLocks/>
            </p:cNvSpPr>
            <p:nvPr/>
          </p:nvSpPr>
          <p:spPr bwMode="auto">
            <a:xfrm>
              <a:off x="1893888" y="3865563"/>
              <a:ext cx="600075" cy="609600"/>
            </a:xfrm>
            <a:custGeom>
              <a:avLst/>
              <a:gdLst>
                <a:gd name="T0" fmla="*/ 0 w 212"/>
                <a:gd name="T1" fmla="*/ 2147483647 h 215"/>
                <a:gd name="T2" fmla="*/ 2147483647 w 212"/>
                <a:gd name="T3" fmla="*/ 0 h 215"/>
                <a:gd name="T4" fmla="*/ 2147483647 w 212"/>
                <a:gd name="T5" fmla="*/ 0 h 215"/>
                <a:gd name="T6" fmla="*/ 2147483647 w 212"/>
                <a:gd name="T7" fmla="*/ 0 h 215"/>
                <a:gd name="T8" fmla="*/ 2147483647 w 212"/>
                <a:gd name="T9" fmla="*/ 2147483647 h 215"/>
                <a:gd name="T10" fmla="*/ 2147483647 w 212"/>
                <a:gd name="T11" fmla="*/ 2147483647 h 215"/>
                <a:gd name="T12" fmla="*/ 2147483647 w 212"/>
                <a:gd name="T13" fmla="*/ 2147483647 h 215"/>
                <a:gd name="T14" fmla="*/ 2147483647 w 212"/>
                <a:gd name="T15" fmla="*/ 2147483647 h 215"/>
                <a:gd name="T16" fmla="*/ 2147483647 w 212"/>
                <a:gd name="T17" fmla="*/ 2147483647 h 215"/>
                <a:gd name="T18" fmla="*/ 2147483647 w 212"/>
                <a:gd name="T19" fmla="*/ 2147483647 h 215"/>
                <a:gd name="T20" fmla="*/ 0 w 212"/>
                <a:gd name="T21" fmla="*/ 2147483647 h 215"/>
                <a:gd name="T22" fmla="*/ 0 w 212"/>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2"/>
                <a:gd name="T37" fmla="*/ 0 h 215"/>
                <a:gd name="T38" fmla="*/ 212 w 212"/>
                <a:gd name="T39" fmla="*/ 215 h 2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2" h="215">
                  <a:moveTo>
                    <a:pt x="0" y="108"/>
                  </a:moveTo>
                  <a:cubicBezTo>
                    <a:pt x="0" y="48"/>
                    <a:pt x="48" y="0"/>
                    <a:pt x="106" y="0"/>
                  </a:cubicBezTo>
                  <a:cubicBezTo>
                    <a:pt x="106" y="0"/>
                    <a:pt x="106" y="0"/>
                    <a:pt x="106" y="0"/>
                  </a:cubicBezTo>
                  <a:cubicBezTo>
                    <a:pt x="106" y="0"/>
                    <a:pt x="106" y="0"/>
                    <a:pt x="106" y="0"/>
                  </a:cubicBezTo>
                  <a:cubicBezTo>
                    <a:pt x="165" y="0"/>
                    <a:pt x="212" y="48"/>
                    <a:pt x="212" y="108"/>
                  </a:cubicBezTo>
                  <a:cubicBezTo>
                    <a:pt x="212" y="108"/>
                    <a:pt x="212" y="108"/>
                    <a:pt x="212" y="108"/>
                  </a:cubicBezTo>
                  <a:cubicBezTo>
                    <a:pt x="212" y="108"/>
                    <a:pt x="212" y="108"/>
                    <a:pt x="212" y="108"/>
                  </a:cubicBezTo>
                  <a:cubicBezTo>
                    <a:pt x="212" y="167"/>
                    <a:pt x="165" y="215"/>
                    <a:pt x="106" y="215"/>
                  </a:cubicBezTo>
                  <a:cubicBezTo>
                    <a:pt x="106" y="215"/>
                    <a:pt x="106" y="215"/>
                    <a:pt x="106" y="215"/>
                  </a:cubicBezTo>
                  <a:cubicBezTo>
                    <a:pt x="106" y="215"/>
                    <a:pt x="106" y="215"/>
                    <a:pt x="106" y="215"/>
                  </a:cubicBezTo>
                  <a:cubicBezTo>
                    <a:pt x="48" y="215"/>
                    <a:pt x="0" y="167"/>
                    <a:pt x="0" y="108"/>
                  </a:cubicBezTo>
                  <a:cubicBezTo>
                    <a:pt x="0" y="108"/>
                    <a:pt x="0" y="108"/>
                    <a:pt x="0"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8" name="Freeform 37"/>
            <p:cNvSpPr>
              <a:spLocks/>
            </p:cNvSpPr>
            <p:nvPr/>
          </p:nvSpPr>
          <p:spPr bwMode="auto">
            <a:xfrm>
              <a:off x="1949450" y="3933826"/>
              <a:ext cx="487363" cy="476250"/>
            </a:xfrm>
            <a:custGeom>
              <a:avLst/>
              <a:gdLst>
                <a:gd name="T0" fmla="*/ 0 w 172"/>
                <a:gd name="T1" fmla="*/ 2147483647 h 168"/>
                <a:gd name="T2" fmla="*/ 2147483647 w 172"/>
                <a:gd name="T3" fmla="*/ 0 h 168"/>
                <a:gd name="T4" fmla="*/ 2147483647 w 172"/>
                <a:gd name="T5" fmla="*/ 0 h 168"/>
                <a:gd name="T6" fmla="*/ 2147483647 w 172"/>
                <a:gd name="T7" fmla="*/ 0 h 168"/>
                <a:gd name="T8" fmla="*/ 2147483647 w 172"/>
                <a:gd name="T9" fmla="*/ 2147483647 h 168"/>
                <a:gd name="T10" fmla="*/ 2147483647 w 172"/>
                <a:gd name="T11" fmla="*/ 2147483647 h 168"/>
                <a:gd name="T12" fmla="*/ 2147483647 w 172"/>
                <a:gd name="T13" fmla="*/ 2147483647 h 168"/>
                <a:gd name="T14" fmla="*/ 2147483647 w 172"/>
                <a:gd name="T15" fmla="*/ 2147483647 h 168"/>
                <a:gd name="T16" fmla="*/ 2147483647 w 172"/>
                <a:gd name="T17" fmla="*/ 2147483647 h 168"/>
                <a:gd name="T18" fmla="*/ 2147483647 w 172"/>
                <a:gd name="T19" fmla="*/ 2147483647 h 168"/>
                <a:gd name="T20" fmla="*/ 0 w 172"/>
                <a:gd name="T21" fmla="*/ 2147483647 h 168"/>
                <a:gd name="T22" fmla="*/ 0 w 172"/>
                <a:gd name="T23" fmla="*/ 2147483647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2"/>
                <a:gd name="T37" fmla="*/ 0 h 168"/>
                <a:gd name="T38" fmla="*/ 172 w 172"/>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2" h="168">
                  <a:moveTo>
                    <a:pt x="0" y="84"/>
                  </a:moveTo>
                  <a:cubicBezTo>
                    <a:pt x="0" y="37"/>
                    <a:pt x="39" y="0"/>
                    <a:pt x="86" y="0"/>
                  </a:cubicBezTo>
                  <a:cubicBezTo>
                    <a:pt x="86" y="0"/>
                    <a:pt x="86" y="0"/>
                    <a:pt x="86" y="0"/>
                  </a:cubicBezTo>
                  <a:cubicBezTo>
                    <a:pt x="86" y="0"/>
                    <a:pt x="86" y="0"/>
                    <a:pt x="86" y="0"/>
                  </a:cubicBezTo>
                  <a:cubicBezTo>
                    <a:pt x="134" y="0"/>
                    <a:pt x="172" y="37"/>
                    <a:pt x="172" y="84"/>
                  </a:cubicBezTo>
                  <a:cubicBezTo>
                    <a:pt x="172" y="84"/>
                    <a:pt x="172" y="84"/>
                    <a:pt x="172" y="84"/>
                  </a:cubicBezTo>
                  <a:cubicBezTo>
                    <a:pt x="172" y="84"/>
                    <a:pt x="172" y="84"/>
                    <a:pt x="172" y="84"/>
                  </a:cubicBezTo>
                  <a:cubicBezTo>
                    <a:pt x="172" y="130"/>
                    <a:pt x="134" y="168"/>
                    <a:pt x="86" y="168"/>
                  </a:cubicBezTo>
                  <a:cubicBezTo>
                    <a:pt x="86" y="168"/>
                    <a:pt x="86" y="168"/>
                    <a:pt x="86" y="168"/>
                  </a:cubicBezTo>
                  <a:cubicBezTo>
                    <a:pt x="86" y="168"/>
                    <a:pt x="86" y="168"/>
                    <a:pt x="86" y="168"/>
                  </a:cubicBezTo>
                  <a:cubicBezTo>
                    <a:pt x="39" y="168"/>
                    <a:pt x="0" y="130"/>
                    <a:pt x="0" y="84"/>
                  </a:cubicBezTo>
                  <a:cubicBezTo>
                    <a:pt x="0" y="84"/>
                    <a:pt x="0" y="84"/>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9" name="Freeform 38"/>
            <p:cNvSpPr>
              <a:spLocks/>
            </p:cNvSpPr>
            <p:nvPr/>
          </p:nvSpPr>
          <p:spPr bwMode="auto">
            <a:xfrm>
              <a:off x="2074863" y="4048126"/>
              <a:ext cx="236538" cy="249238"/>
            </a:xfrm>
            <a:custGeom>
              <a:avLst/>
              <a:gdLst>
                <a:gd name="T0" fmla="*/ 0 w 84"/>
                <a:gd name="T1" fmla="*/ 2147483647 h 88"/>
                <a:gd name="T2" fmla="*/ 2147483647 w 84"/>
                <a:gd name="T3" fmla="*/ 0 h 88"/>
                <a:gd name="T4" fmla="*/ 2147483647 w 84"/>
                <a:gd name="T5" fmla="*/ 0 h 88"/>
                <a:gd name="T6" fmla="*/ 2147483647 w 84"/>
                <a:gd name="T7" fmla="*/ 0 h 88"/>
                <a:gd name="T8" fmla="*/ 2147483647 w 84"/>
                <a:gd name="T9" fmla="*/ 2147483647 h 88"/>
                <a:gd name="T10" fmla="*/ 2147483647 w 84"/>
                <a:gd name="T11" fmla="*/ 2147483647 h 88"/>
                <a:gd name="T12" fmla="*/ 2147483647 w 84"/>
                <a:gd name="T13" fmla="*/ 2147483647 h 88"/>
                <a:gd name="T14" fmla="*/ 2147483647 w 84"/>
                <a:gd name="T15" fmla="*/ 2147483647 h 88"/>
                <a:gd name="T16" fmla="*/ 2147483647 w 84"/>
                <a:gd name="T17" fmla="*/ 2147483647 h 88"/>
                <a:gd name="T18" fmla="*/ 2147483647 w 84"/>
                <a:gd name="T19" fmla="*/ 2147483647 h 88"/>
                <a:gd name="T20" fmla="*/ 0 w 84"/>
                <a:gd name="T21" fmla="*/ 2147483647 h 88"/>
                <a:gd name="T22" fmla="*/ 0 w 84"/>
                <a:gd name="T23" fmla="*/ 2147483647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88"/>
                <a:gd name="T38" fmla="*/ 84 w 84"/>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88">
                  <a:moveTo>
                    <a:pt x="0" y="44"/>
                  </a:moveTo>
                  <a:cubicBezTo>
                    <a:pt x="0" y="20"/>
                    <a:pt x="19" y="0"/>
                    <a:pt x="42" y="0"/>
                  </a:cubicBezTo>
                  <a:cubicBezTo>
                    <a:pt x="42" y="0"/>
                    <a:pt x="42" y="0"/>
                    <a:pt x="42" y="0"/>
                  </a:cubicBezTo>
                  <a:cubicBezTo>
                    <a:pt x="42" y="0"/>
                    <a:pt x="42" y="0"/>
                    <a:pt x="42" y="0"/>
                  </a:cubicBezTo>
                  <a:cubicBezTo>
                    <a:pt x="65" y="0"/>
                    <a:pt x="84" y="20"/>
                    <a:pt x="84" y="44"/>
                  </a:cubicBezTo>
                  <a:cubicBezTo>
                    <a:pt x="84" y="44"/>
                    <a:pt x="84" y="44"/>
                    <a:pt x="84" y="44"/>
                  </a:cubicBezTo>
                  <a:cubicBezTo>
                    <a:pt x="84" y="44"/>
                    <a:pt x="84" y="44"/>
                    <a:pt x="84" y="44"/>
                  </a:cubicBezTo>
                  <a:cubicBezTo>
                    <a:pt x="84" y="68"/>
                    <a:pt x="65" y="88"/>
                    <a:pt x="42" y="88"/>
                  </a:cubicBezTo>
                  <a:cubicBezTo>
                    <a:pt x="42" y="88"/>
                    <a:pt x="42" y="88"/>
                    <a:pt x="42" y="88"/>
                  </a:cubicBezTo>
                  <a:cubicBezTo>
                    <a:pt x="42" y="88"/>
                    <a:pt x="42" y="88"/>
                    <a:pt x="42" y="88"/>
                  </a:cubicBezTo>
                  <a:cubicBezTo>
                    <a:pt x="19" y="88"/>
                    <a:pt x="0" y="68"/>
                    <a:pt x="0" y="44"/>
                  </a:cubicBezTo>
                  <a:cubicBezTo>
                    <a:pt x="0" y="44"/>
                    <a:pt x="0" y="44"/>
                    <a:pt x="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0" name="Freeform 39"/>
            <p:cNvSpPr>
              <a:spLocks/>
            </p:cNvSpPr>
            <p:nvPr/>
          </p:nvSpPr>
          <p:spPr bwMode="auto">
            <a:xfrm>
              <a:off x="2093913" y="3752851"/>
              <a:ext cx="198438" cy="161925"/>
            </a:xfrm>
            <a:custGeom>
              <a:avLst/>
              <a:gdLst>
                <a:gd name="T0" fmla="*/ 0 w 125"/>
                <a:gd name="T1" fmla="*/ 2147483647 h 102"/>
                <a:gd name="T2" fmla="*/ 2147483647 w 125"/>
                <a:gd name="T3" fmla="*/ 0 h 102"/>
                <a:gd name="T4" fmla="*/ 2147483647 w 125"/>
                <a:gd name="T5" fmla="*/ 0 h 102"/>
                <a:gd name="T6" fmla="*/ 2147483647 w 125"/>
                <a:gd name="T7" fmla="*/ 2147483647 h 102"/>
                <a:gd name="T8" fmla="*/ 0 w 125"/>
                <a:gd name="T9" fmla="*/ 2147483647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0" y="102"/>
                  </a:moveTo>
                  <a:lnTo>
                    <a:pt x="25" y="0"/>
                  </a:lnTo>
                  <a:lnTo>
                    <a:pt x="100" y="0"/>
                  </a:lnTo>
                  <a:lnTo>
                    <a:pt x="125" y="102"/>
                  </a:lnTo>
                  <a:lnTo>
                    <a:pt x="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1" name="Freeform 40"/>
            <p:cNvSpPr>
              <a:spLocks/>
            </p:cNvSpPr>
            <p:nvPr/>
          </p:nvSpPr>
          <p:spPr bwMode="auto">
            <a:xfrm>
              <a:off x="2093913" y="4429126"/>
              <a:ext cx="198438" cy="161925"/>
            </a:xfrm>
            <a:custGeom>
              <a:avLst/>
              <a:gdLst>
                <a:gd name="T0" fmla="*/ 2147483647 w 125"/>
                <a:gd name="T1" fmla="*/ 0 h 102"/>
                <a:gd name="T2" fmla="*/ 2147483647 w 125"/>
                <a:gd name="T3" fmla="*/ 2147483647 h 102"/>
                <a:gd name="T4" fmla="*/ 2147483647 w 125"/>
                <a:gd name="T5" fmla="*/ 2147483647 h 102"/>
                <a:gd name="T6" fmla="*/ 0 w 125"/>
                <a:gd name="T7" fmla="*/ 0 h 102"/>
                <a:gd name="T8" fmla="*/ 2147483647 w 125"/>
                <a:gd name="T9" fmla="*/ 0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125" y="0"/>
                  </a:moveTo>
                  <a:lnTo>
                    <a:pt x="100" y="102"/>
                  </a:lnTo>
                  <a:lnTo>
                    <a:pt x="25" y="102"/>
                  </a:lnTo>
                  <a:lnTo>
                    <a:pt x="0" y="0"/>
                  </a:lnTo>
                  <a:lnTo>
                    <a:pt x="1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2" name="Freeform 41"/>
            <p:cNvSpPr>
              <a:spLocks/>
            </p:cNvSpPr>
            <p:nvPr/>
          </p:nvSpPr>
          <p:spPr bwMode="auto">
            <a:xfrm>
              <a:off x="2455863" y="4067176"/>
              <a:ext cx="153988" cy="209550"/>
            </a:xfrm>
            <a:custGeom>
              <a:avLst/>
              <a:gdLst>
                <a:gd name="T0" fmla="*/ 0 w 97"/>
                <a:gd name="T1" fmla="*/ 0 h 132"/>
                <a:gd name="T2" fmla="*/ 2147483647 w 97"/>
                <a:gd name="T3" fmla="*/ 2147483647 h 132"/>
                <a:gd name="T4" fmla="*/ 2147483647 w 97"/>
                <a:gd name="T5" fmla="*/ 2147483647 h 132"/>
                <a:gd name="T6" fmla="*/ 0 w 97"/>
                <a:gd name="T7" fmla="*/ 2147483647 h 132"/>
                <a:gd name="T8" fmla="*/ 0 w 97"/>
                <a:gd name="T9" fmla="*/ 0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0" y="0"/>
                  </a:moveTo>
                  <a:lnTo>
                    <a:pt x="97" y="23"/>
                  </a:lnTo>
                  <a:lnTo>
                    <a:pt x="97" y="107"/>
                  </a:lnTo>
                  <a:lnTo>
                    <a:pt x="0" y="13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3" name="Freeform 42"/>
            <p:cNvSpPr>
              <a:spLocks/>
            </p:cNvSpPr>
            <p:nvPr/>
          </p:nvSpPr>
          <p:spPr bwMode="auto">
            <a:xfrm>
              <a:off x="1779588" y="4067176"/>
              <a:ext cx="153988" cy="209550"/>
            </a:xfrm>
            <a:custGeom>
              <a:avLst/>
              <a:gdLst>
                <a:gd name="T0" fmla="*/ 2147483647 w 97"/>
                <a:gd name="T1" fmla="*/ 2147483647 h 132"/>
                <a:gd name="T2" fmla="*/ 0 w 97"/>
                <a:gd name="T3" fmla="*/ 2147483647 h 132"/>
                <a:gd name="T4" fmla="*/ 0 w 97"/>
                <a:gd name="T5" fmla="*/ 2147483647 h 132"/>
                <a:gd name="T6" fmla="*/ 2147483647 w 97"/>
                <a:gd name="T7" fmla="*/ 0 h 132"/>
                <a:gd name="T8" fmla="*/ 2147483647 w 97"/>
                <a:gd name="T9" fmla="*/ 2147483647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97" y="132"/>
                  </a:moveTo>
                  <a:lnTo>
                    <a:pt x="0" y="107"/>
                  </a:lnTo>
                  <a:lnTo>
                    <a:pt x="0" y="23"/>
                  </a:lnTo>
                  <a:lnTo>
                    <a:pt x="97" y="0"/>
                  </a:lnTo>
                  <a:lnTo>
                    <a:pt x="97"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4" name="Freeform 43"/>
            <p:cNvSpPr>
              <a:spLocks/>
            </p:cNvSpPr>
            <p:nvPr/>
          </p:nvSpPr>
          <p:spPr bwMode="auto">
            <a:xfrm>
              <a:off x="2306638" y="3835401"/>
              <a:ext cx="228600" cy="227013"/>
            </a:xfrm>
            <a:custGeom>
              <a:avLst/>
              <a:gdLst>
                <a:gd name="T0" fmla="*/ 0 w 144"/>
                <a:gd name="T1" fmla="*/ 2147483647 h 143"/>
                <a:gd name="T2" fmla="*/ 2147483647 w 144"/>
                <a:gd name="T3" fmla="*/ 0 h 143"/>
                <a:gd name="T4" fmla="*/ 2147483647 w 144"/>
                <a:gd name="T5" fmla="*/ 2147483647 h 143"/>
                <a:gd name="T6" fmla="*/ 2147483647 w 144"/>
                <a:gd name="T7" fmla="*/ 2147483647 h 143"/>
                <a:gd name="T8" fmla="*/ 0 w 144"/>
                <a:gd name="T9" fmla="*/ 2147483647 h 143"/>
                <a:gd name="T10" fmla="*/ 0 60000 65536"/>
                <a:gd name="T11" fmla="*/ 0 60000 65536"/>
                <a:gd name="T12" fmla="*/ 0 60000 65536"/>
                <a:gd name="T13" fmla="*/ 0 60000 65536"/>
                <a:gd name="T14" fmla="*/ 0 60000 65536"/>
                <a:gd name="T15" fmla="*/ 0 w 144"/>
                <a:gd name="T16" fmla="*/ 0 h 143"/>
                <a:gd name="T17" fmla="*/ 144 w 144"/>
                <a:gd name="T18" fmla="*/ 143 h 143"/>
              </a:gdLst>
              <a:ahLst/>
              <a:cxnLst>
                <a:cxn ang="T10">
                  <a:pos x="T0" y="T1"/>
                </a:cxn>
                <a:cxn ang="T11">
                  <a:pos x="T2" y="T3"/>
                </a:cxn>
                <a:cxn ang="T12">
                  <a:pos x="T4" y="T5"/>
                </a:cxn>
                <a:cxn ang="T13">
                  <a:pos x="T6" y="T7"/>
                </a:cxn>
                <a:cxn ang="T14">
                  <a:pos x="T8" y="T9"/>
                </a:cxn>
              </a:cxnLst>
              <a:rect l="T15" t="T16" r="T17" b="T18"/>
              <a:pathLst>
                <a:path w="144" h="143">
                  <a:moveTo>
                    <a:pt x="0" y="53"/>
                  </a:moveTo>
                  <a:lnTo>
                    <a:pt x="89" y="0"/>
                  </a:lnTo>
                  <a:lnTo>
                    <a:pt x="144" y="55"/>
                  </a:lnTo>
                  <a:lnTo>
                    <a:pt x="91" y="143"/>
                  </a:lnTo>
                  <a:lnTo>
                    <a:pt x="0"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5" name="Freeform 44"/>
            <p:cNvSpPr>
              <a:spLocks/>
            </p:cNvSpPr>
            <p:nvPr/>
          </p:nvSpPr>
          <p:spPr bwMode="auto">
            <a:xfrm>
              <a:off x="2306638" y="4283076"/>
              <a:ext cx="228600" cy="228600"/>
            </a:xfrm>
            <a:custGeom>
              <a:avLst/>
              <a:gdLst>
                <a:gd name="T0" fmla="*/ 2147483647 w 144"/>
                <a:gd name="T1" fmla="*/ 0 h 144"/>
                <a:gd name="T2" fmla="*/ 2147483647 w 144"/>
                <a:gd name="T3" fmla="*/ 2147483647 h 144"/>
                <a:gd name="T4" fmla="*/ 2147483647 w 144"/>
                <a:gd name="T5" fmla="*/ 2147483647 h 144"/>
                <a:gd name="T6" fmla="*/ 0 w 144"/>
                <a:gd name="T7" fmla="*/ 2147483647 h 144"/>
                <a:gd name="T8" fmla="*/ 2147483647 w 144"/>
                <a:gd name="T9" fmla="*/ 0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91" y="0"/>
                  </a:moveTo>
                  <a:lnTo>
                    <a:pt x="144" y="89"/>
                  </a:lnTo>
                  <a:lnTo>
                    <a:pt x="89" y="144"/>
                  </a:lnTo>
                  <a:lnTo>
                    <a:pt x="0" y="91"/>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6" name="Freeform 45"/>
            <p:cNvSpPr>
              <a:spLocks/>
            </p:cNvSpPr>
            <p:nvPr/>
          </p:nvSpPr>
          <p:spPr bwMode="auto">
            <a:xfrm>
              <a:off x="1851025" y="3838576"/>
              <a:ext cx="228600" cy="228600"/>
            </a:xfrm>
            <a:custGeom>
              <a:avLst/>
              <a:gdLst>
                <a:gd name="T0" fmla="*/ 2147483647 w 144"/>
                <a:gd name="T1" fmla="*/ 2147483647 h 144"/>
                <a:gd name="T2" fmla="*/ 0 w 144"/>
                <a:gd name="T3" fmla="*/ 2147483647 h 144"/>
                <a:gd name="T4" fmla="*/ 2147483647 w 144"/>
                <a:gd name="T5" fmla="*/ 0 h 144"/>
                <a:gd name="T6" fmla="*/ 2147483647 w 144"/>
                <a:gd name="T7" fmla="*/ 2147483647 h 144"/>
                <a:gd name="T8" fmla="*/ 2147483647 w 144"/>
                <a:gd name="T9" fmla="*/ 2147483647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53" y="144"/>
                  </a:moveTo>
                  <a:lnTo>
                    <a:pt x="0" y="55"/>
                  </a:lnTo>
                  <a:lnTo>
                    <a:pt x="55" y="0"/>
                  </a:lnTo>
                  <a:lnTo>
                    <a:pt x="144" y="53"/>
                  </a:lnTo>
                  <a:lnTo>
                    <a:pt x="5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7" name="Freeform 46"/>
            <p:cNvSpPr>
              <a:spLocks/>
            </p:cNvSpPr>
            <p:nvPr/>
          </p:nvSpPr>
          <p:spPr bwMode="auto">
            <a:xfrm>
              <a:off x="1847850" y="4271963"/>
              <a:ext cx="227013" cy="228600"/>
            </a:xfrm>
            <a:custGeom>
              <a:avLst/>
              <a:gdLst>
                <a:gd name="T0" fmla="*/ 2147483647 w 143"/>
                <a:gd name="T1" fmla="*/ 2147483647 h 144"/>
                <a:gd name="T2" fmla="*/ 2147483647 w 143"/>
                <a:gd name="T3" fmla="*/ 2147483647 h 144"/>
                <a:gd name="T4" fmla="*/ 0 w 143"/>
                <a:gd name="T5" fmla="*/ 2147483647 h 144"/>
                <a:gd name="T6" fmla="*/ 2147483647 w 143"/>
                <a:gd name="T7" fmla="*/ 0 h 144"/>
                <a:gd name="T8" fmla="*/ 2147483647 w 143"/>
                <a:gd name="T9" fmla="*/ 2147483647 h 144"/>
                <a:gd name="T10" fmla="*/ 0 60000 65536"/>
                <a:gd name="T11" fmla="*/ 0 60000 65536"/>
                <a:gd name="T12" fmla="*/ 0 60000 65536"/>
                <a:gd name="T13" fmla="*/ 0 60000 65536"/>
                <a:gd name="T14" fmla="*/ 0 60000 65536"/>
                <a:gd name="T15" fmla="*/ 0 w 143"/>
                <a:gd name="T16" fmla="*/ 0 h 144"/>
                <a:gd name="T17" fmla="*/ 143 w 143"/>
                <a:gd name="T18" fmla="*/ 144 h 144"/>
              </a:gdLst>
              <a:ahLst/>
              <a:cxnLst>
                <a:cxn ang="T10">
                  <a:pos x="T0" y="T1"/>
                </a:cxn>
                <a:cxn ang="T11">
                  <a:pos x="T2" y="T3"/>
                </a:cxn>
                <a:cxn ang="T12">
                  <a:pos x="T4" y="T5"/>
                </a:cxn>
                <a:cxn ang="T13">
                  <a:pos x="T6" y="T7"/>
                </a:cxn>
                <a:cxn ang="T14">
                  <a:pos x="T8" y="T9"/>
                </a:cxn>
              </a:cxnLst>
              <a:rect l="T15" t="T16" r="T17" b="T18"/>
              <a:pathLst>
                <a:path w="143" h="144">
                  <a:moveTo>
                    <a:pt x="143" y="91"/>
                  </a:moveTo>
                  <a:lnTo>
                    <a:pt x="54" y="144"/>
                  </a:lnTo>
                  <a:lnTo>
                    <a:pt x="0" y="89"/>
                  </a:lnTo>
                  <a:lnTo>
                    <a:pt x="54" y="0"/>
                  </a:lnTo>
                  <a:lnTo>
                    <a:pt x="1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8" name="Freeform 47"/>
            <p:cNvSpPr>
              <a:spLocks/>
            </p:cNvSpPr>
            <p:nvPr/>
          </p:nvSpPr>
          <p:spPr bwMode="auto">
            <a:xfrm>
              <a:off x="2682875" y="3857626"/>
              <a:ext cx="333375" cy="331788"/>
            </a:xfrm>
            <a:custGeom>
              <a:avLst/>
              <a:gdLst>
                <a:gd name="T0" fmla="*/ 0 w 118"/>
                <a:gd name="T1" fmla="*/ 2147483647 h 117"/>
                <a:gd name="T2" fmla="*/ 2147483647 w 118"/>
                <a:gd name="T3" fmla="*/ 0 h 117"/>
                <a:gd name="T4" fmla="*/ 2147483647 w 118"/>
                <a:gd name="T5" fmla="*/ 0 h 117"/>
                <a:gd name="T6" fmla="*/ 2147483647 w 118"/>
                <a:gd name="T7" fmla="*/ 0 h 117"/>
                <a:gd name="T8" fmla="*/ 2147483647 w 118"/>
                <a:gd name="T9" fmla="*/ 2147483647 h 117"/>
                <a:gd name="T10" fmla="*/ 2147483647 w 118"/>
                <a:gd name="T11" fmla="*/ 2147483647 h 117"/>
                <a:gd name="T12" fmla="*/ 2147483647 w 118"/>
                <a:gd name="T13" fmla="*/ 2147483647 h 117"/>
                <a:gd name="T14" fmla="*/ 2147483647 w 118"/>
                <a:gd name="T15" fmla="*/ 2147483647 h 117"/>
                <a:gd name="T16" fmla="*/ 2147483647 w 118"/>
                <a:gd name="T17" fmla="*/ 2147483647 h 117"/>
                <a:gd name="T18" fmla="*/ 2147483647 w 118"/>
                <a:gd name="T19" fmla="*/ 2147483647 h 117"/>
                <a:gd name="T20" fmla="*/ 0 w 118"/>
                <a:gd name="T21" fmla="*/ 2147483647 h 117"/>
                <a:gd name="T22" fmla="*/ 0 w 118"/>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8"/>
                <a:gd name="T37" fmla="*/ 0 h 117"/>
                <a:gd name="T38" fmla="*/ 118 w 118"/>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8" h="117">
                  <a:moveTo>
                    <a:pt x="0" y="59"/>
                  </a:moveTo>
                  <a:cubicBezTo>
                    <a:pt x="0" y="26"/>
                    <a:pt x="27" y="0"/>
                    <a:pt x="59" y="0"/>
                  </a:cubicBezTo>
                  <a:cubicBezTo>
                    <a:pt x="59" y="0"/>
                    <a:pt x="59" y="0"/>
                    <a:pt x="59" y="0"/>
                  </a:cubicBezTo>
                  <a:cubicBezTo>
                    <a:pt x="59" y="0"/>
                    <a:pt x="59" y="0"/>
                    <a:pt x="59" y="0"/>
                  </a:cubicBezTo>
                  <a:cubicBezTo>
                    <a:pt x="92" y="0"/>
                    <a:pt x="118" y="26"/>
                    <a:pt x="118" y="59"/>
                  </a:cubicBezTo>
                  <a:cubicBezTo>
                    <a:pt x="118" y="59"/>
                    <a:pt x="118" y="59"/>
                    <a:pt x="118" y="59"/>
                  </a:cubicBezTo>
                  <a:cubicBezTo>
                    <a:pt x="118" y="59"/>
                    <a:pt x="118" y="59"/>
                    <a:pt x="118" y="59"/>
                  </a:cubicBezTo>
                  <a:cubicBezTo>
                    <a:pt x="118" y="91"/>
                    <a:pt x="92" y="117"/>
                    <a:pt x="59" y="117"/>
                  </a:cubicBezTo>
                  <a:cubicBezTo>
                    <a:pt x="59" y="117"/>
                    <a:pt x="59" y="117"/>
                    <a:pt x="59" y="117"/>
                  </a:cubicBezTo>
                  <a:cubicBezTo>
                    <a:pt x="59" y="117"/>
                    <a:pt x="59" y="117"/>
                    <a:pt x="59" y="117"/>
                  </a:cubicBezTo>
                  <a:cubicBezTo>
                    <a:pt x="27" y="117"/>
                    <a:pt x="0" y="91"/>
                    <a:pt x="0" y="59"/>
                  </a:cubicBezTo>
                  <a:cubicBezTo>
                    <a:pt x="0" y="59"/>
                    <a:pt x="0" y="59"/>
                    <a:pt x="0"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9" name="Freeform 48"/>
            <p:cNvSpPr>
              <a:spLocks/>
            </p:cNvSpPr>
            <p:nvPr/>
          </p:nvSpPr>
          <p:spPr bwMode="auto">
            <a:xfrm>
              <a:off x="2722563" y="3894138"/>
              <a:ext cx="257175" cy="258763"/>
            </a:xfrm>
            <a:custGeom>
              <a:avLst/>
              <a:gdLst>
                <a:gd name="T0" fmla="*/ 0 w 91"/>
                <a:gd name="T1" fmla="*/ 2147483647 h 91"/>
                <a:gd name="T2" fmla="*/ 2147483647 w 91"/>
                <a:gd name="T3" fmla="*/ 0 h 91"/>
                <a:gd name="T4" fmla="*/ 2147483647 w 91"/>
                <a:gd name="T5" fmla="*/ 0 h 91"/>
                <a:gd name="T6" fmla="*/ 2147483647 w 91"/>
                <a:gd name="T7" fmla="*/ 0 h 91"/>
                <a:gd name="T8" fmla="*/ 2147483647 w 91"/>
                <a:gd name="T9" fmla="*/ 2147483647 h 91"/>
                <a:gd name="T10" fmla="*/ 2147483647 w 91"/>
                <a:gd name="T11" fmla="*/ 2147483647 h 91"/>
                <a:gd name="T12" fmla="*/ 2147483647 w 91"/>
                <a:gd name="T13" fmla="*/ 2147483647 h 91"/>
                <a:gd name="T14" fmla="*/ 2147483647 w 91"/>
                <a:gd name="T15" fmla="*/ 2147483647 h 91"/>
                <a:gd name="T16" fmla="*/ 2147483647 w 91"/>
                <a:gd name="T17" fmla="*/ 2147483647 h 91"/>
                <a:gd name="T18" fmla="*/ 2147483647 w 91"/>
                <a:gd name="T19" fmla="*/ 2147483647 h 91"/>
                <a:gd name="T20" fmla="*/ 0 w 91"/>
                <a:gd name="T21" fmla="*/ 2147483647 h 91"/>
                <a:gd name="T22" fmla="*/ 0 w 91"/>
                <a:gd name="T23" fmla="*/ 2147483647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91"/>
                <a:gd name="T38" fmla="*/ 91 w 91"/>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91">
                  <a:moveTo>
                    <a:pt x="0" y="46"/>
                  </a:moveTo>
                  <a:cubicBezTo>
                    <a:pt x="0" y="21"/>
                    <a:pt x="20" y="0"/>
                    <a:pt x="45" y="0"/>
                  </a:cubicBezTo>
                  <a:cubicBezTo>
                    <a:pt x="45" y="0"/>
                    <a:pt x="45" y="0"/>
                    <a:pt x="45" y="0"/>
                  </a:cubicBezTo>
                  <a:cubicBezTo>
                    <a:pt x="45" y="0"/>
                    <a:pt x="45" y="0"/>
                    <a:pt x="45" y="0"/>
                  </a:cubicBezTo>
                  <a:cubicBezTo>
                    <a:pt x="71" y="0"/>
                    <a:pt x="91" y="21"/>
                    <a:pt x="91" y="46"/>
                  </a:cubicBezTo>
                  <a:cubicBezTo>
                    <a:pt x="91" y="46"/>
                    <a:pt x="91" y="46"/>
                    <a:pt x="91" y="46"/>
                  </a:cubicBezTo>
                  <a:cubicBezTo>
                    <a:pt x="91" y="46"/>
                    <a:pt x="91" y="46"/>
                    <a:pt x="91" y="46"/>
                  </a:cubicBezTo>
                  <a:cubicBezTo>
                    <a:pt x="91" y="71"/>
                    <a:pt x="71" y="91"/>
                    <a:pt x="45" y="91"/>
                  </a:cubicBezTo>
                  <a:cubicBezTo>
                    <a:pt x="45" y="91"/>
                    <a:pt x="45" y="91"/>
                    <a:pt x="45" y="91"/>
                  </a:cubicBezTo>
                  <a:cubicBezTo>
                    <a:pt x="45" y="91"/>
                    <a:pt x="45" y="91"/>
                    <a:pt x="45" y="91"/>
                  </a:cubicBezTo>
                  <a:cubicBezTo>
                    <a:pt x="20" y="91"/>
                    <a:pt x="0" y="71"/>
                    <a:pt x="0" y="46"/>
                  </a:cubicBezTo>
                  <a:cubicBezTo>
                    <a:pt x="0" y="46"/>
                    <a:pt x="0" y="46"/>
                    <a:pt x="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0" name="Freeform 49"/>
            <p:cNvSpPr>
              <a:spLocks/>
            </p:cNvSpPr>
            <p:nvPr/>
          </p:nvSpPr>
          <p:spPr bwMode="auto">
            <a:xfrm>
              <a:off x="2770188" y="3951288"/>
              <a:ext cx="161925" cy="152400"/>
            </a:xfrm>
            <a:custGeom>
              <a:avLst/>
              <a:gdLst>
                <a:gd name="T0" fmla="*/ 0 w 57"/>
                <a:gd name="T1" fmla="*/ 2147483647 h 54"/>
                <a:gd name="T2" fmla="*/ 2147483647 w 57"/>
                <a:gd name="T3" fmla="*/ 0 h 54"/>
                <a:gd name="T4" fmla="*/ 2147483647 w 57"/>
                <a:gd name="T5" fmla="*/ 0 h 54"/>
                <a:gd name="T6" fmla="*/ 2147483647 w 57"/>
                <a:gd name="T7" fmla="*/ 0 h 54"/>
                <a:gd name="T8" fmla="*/ 2147483647 w 57"/>
                <a:gd name="T9" fmla="*/ 2147483647 h 54"/>
                <a:gd name="T10" fmla="*/ 2147483647 w 57"/>
                <a:gd name="T11" fmla="*/ 2147483647 h 54"/>
                <a:gd name="T12" fmla="*/ 2147483647 w 57"/>
                <a:gd name="T13" fmla="*/ 2147483647 h 54"/>
                <a:gd name="T14" fmla="*/ 2147483647 w 57"/>
                <a:gd name="T15" fmla="*/ 2147483647 h 54"/>
                <a:gd name="T16" fmla="*/ 2147483647 w 57"/>
                <a:gd name="T17" fmla="*/ 2147483647 h 54"/>
                <a:gd name="T18" fmla="*/ 2147483647 w 57"/>
                <a:gd name="T19" fmla="*/ 2147483647 h 54"/>
                <a:gd name="T20" fmla="*/ 0 w 57"/>
                <a:gd name="T21" fmla="*/ 2147483647 h 54"/>
                <a:gd name="T22" fmla="*/ 0 w 57"/>
                <a:gd name="T23" fmla="*/ 2147483647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54"/>
                <a:gd name="T38" fmla="*/ 57 w 57"/>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54">
                  <a:moveTo>
                    <a:pt x="0" y="27"/>
                  </a:moveTo>
                  <a:cubicBezTo>
                    <a:pt x="0" y="13"/>
                    <a:pt x="13" y="0"/>
                    <a:pt x="28" y="0"/>
                  </a:cubicBezTo>
                  <a:cubicBezTo>
                    <a:pt x="28" y="0"/>
                    <a:pt x="28" y="0"/>
                    <a:pt x="28" y="0"/>
                  </a:cubicBezTo>
                  <a:cubicBezTo>
                    <a:pt x="28" y="0"/>
                    <a:pt x="28" y="0"/>
                    <a:pt x="28" y="0"/>
                  </a:cubicBezTo>
                  <a:cubicBezTo>
                    <a:pt x="44" y="0"/>
                    <a:pt x="57" y="13"/>
                    <a:pt x="57" y="27"/>
                  </a:cubicBezTo>
                  <a:cubicBezTo>
                    <a:pt x="57" y="27"/>
                    <a:pt x="57" y="27"/>
                    <a:pt x="57" y="27"/>
                  </a:cubicBezTo>
                  <a:cubicBezTo>
                    <a:pt x="57" y="27"/>
                    <a:pt x="57" y="27"/>
                    <a:pt x="57" y="27"/>
                  </a:cubicBezTo>
                  <a:cubicBezTo>
                    <a:pt x="57" y="42"/>
                    <a:pt x="44" y="54"/>
                    <a:pt x="28" y="54"/>
                  </a:cubicBezTo>
                  <a:cubicBezTo>
                    <a:pt x="28" y="54"/>
                    <a:pt x="28" y="54"/>
                    <a:pt x="28" y="54"/>
                  </a:cubicBezTo>
                  <a:cubicBezTo>
                    <a:pt x="28" y="54"/>
                    <a:pt x="28" y="54"/>
                    <a:pt x="28" y="54"/>
                  </a:cubicBezTo>
                  <a:cubicBezTo>
                    <a:pt x="13" y="54"/>
                    <a:pt x="0" y="42"/>
                    <a:pt x="0" y="27"/>
                  </a:cubicBezTo>
                  <a:cubicBezTo>
                    <a:pt x="0" y="27"/>
                    <a:pt x="0" y="27"/>
                    <a:pt x="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1" name="Freeform 50"/>
            <p:cNvSpPr>
              <a:spLocks/>
            </p:cNvSpPr>
            <p:nvPr/>
          </p:nvSpPr>
          <p:spPr bwMode="auto">
            <a:xfrm>
              <a:off x="2798763" y="3798888"/>
              <a:ext cx="104775" cy="87313"/>
            </a:xfrm>
            <a:custGeom>
              <a:avLst/>
              <a:gdLst>
                <a:gd name="T0" fmla="*/ 0 w 66"/>
                <a:gd name="T1" fmla="*/ 2147483647 h 55"/>
                <a:gd name="T2" fmla="*/ 2147483647 w 66"/>
                <a:gd name="T3" fmla="*/ 0 h 55"/>
                <a:gd name="T4" fmla="*/ 2147483647 w 66"/>
                <a:gd name="T5" fmla="*/ 0 h 55"/>
                <a:gd name="T6" fmla="*/ 2147483647 w 66"/>
                <a:gd name="T7" fmla="*/ 2147483647 h 55"/>
                <a:gd name="T8" fmla="*/ 0 w 66"/>
                <a:gd name="T9" fmla="*/ 2147483647 h 55"/>
                <a:gd name="T10" fmla="*/ 0 60000 65536"/>
                <a:gd name="T11" fmla="*/ 0 60000 65536"/>
                <a:gd name="T12" fmla="*/ 0 60000 65536"/>
                <a:gd name="T13" fmla="*/ 0 60000 65536"/>
                <a:gd name="T14" fmla="*/ 0 60000 65536"/>
                <a:gd name="T15" fmla="*/ 0 w 66"/>
                <a:gd name="T16" fmla="*/ 0 h 55"/>
                <a:gd name="T17" fmla="*/ 66 w 66"/>
                <a:gd name="T18" fmla="*/ 55 h 55"/>
              </a:gdLst>
              <a:ahLst/>
              <a:cxnLst>
                <a:cxn ang="T10">
                  <a:pos x="T0" y="T1"/>
                </a:cxn>
                <a:cxn ang="T11">
                  <a:pos x="T2" y="T3"/>
                </a:cxn>
                <a:cxn ang="T12">
                  <a:pos x="T4" y="T5"/>
                </a:cxn>
                <a:cxn ang="T13">
                  <a:pos x="T6" y="T7"/>
                </a:cxn>
                <a:cxn ang="T14">
                  <a:pos x="T8" y="T9"/>
                </a:cxn>
              </a:cxnLst>
              <a:rect l="T15" t="T16" r="T17" b="T18"/>
              <a:pathLst>
                <a:path w="66" h="55">
                  <a:moveTo>
                    <a:pt x="0" y="55"/>
                  </a:moveTo>
                  <a:lnTo>
                    <a:pt x="13" y="0"/>
                  </a:lnTo>
                  <a:lnTo>
                    <a:pt x="52" y="0"/>
                  </a:lnTo>
                  <a:lnTo>
                    <a:pt x="66" y="55"/>
                  </a:lnTo>
                  <a:lnTo>
                    <a:pt x="0"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2" name="Freeform 51"/>
            <p:cNvSpPr>
              <a:spLocks/>
            </p:cNvSpPr>
            <p:nvPr/>
          </p:nvSpPr>
          <p:spPr bwMode="auto">
            <a:xfrm>
              <a:off x="2798763" y="4171951"/>
              <a:ext cx="104775" cy="85725"/>
            </a:xfrm>
            <a:custGeom>
              <a:avLst/>
              <a:gdLst>
                <a:gd name="T0" fmla="*/ 2147483647 w 66"/>
                <a:gd name="T1" fmla="*/ 0 h 54"/>
                <a:gd name="T2" fmla="*/ 2147483647 w 66"/>
                <a:gd name="T3" fmla="*/ 2147483647 h 54"/>
                <a:gd name="T4" fmla="*/ 2147483647 w 66"/>
                <a:gd name="T5" fmla="*/ 2147483647 h 54"/>
                <a:gd name="T6" fmla="*/ 0 w 66"/>
                <a:gd name="T7" fmla="*/ 0 h 54"/>
                <a:gd name="T8" fmla="*/ 2147483647 w 66"/>
                <a:gd name="T9" fmla="*/ 0 h 54"/>
                <a:gd name="T10" fmla="*/ 0 60000 65536"/>
                <a:gd name="T11" fmla="*/ 0 60000 65536"/>
                <a:gd name="T12" fmla="*/ 0 60000 65536"/>
                <a:gd name="T13" fmla="*/ 0 60000 65536"/>
                <a:gd name="T14" fmla="*/ 0 60000 65536"/>
                <a:gd name="T15" fmla="*/ 0 w 66"/>
                <a:gd name="T16" fmla="*/ 0 h 54"/>
                <a:gd name="T17" fmla="*/ 66 w 66"/>
                <a:gd name="T18" fmla="*/ 54 h 54"/>
              </a:gdLst>
              <a:ahLst/>
              <a:cxnLst>
                <a:cxn ang="T10">
                  <a:pos x="T0" y="T1"/>
                </a:cxn>
                <a:cxn ang="T11">
                  <a:pos x="T2" y="T3"/>
                </a:cxn>
                <a:cxn ang="T12">
                  <a:pos x="T4" y="T5"/>
                </a:cxn>
                <a:cxn ang="T13">
                  <a:pos x="T6" y="T7"/>
                </a:cxn>
                <a:cxn ang="T14">
                  <a:pos x="T8" y="T9"/>
                </a:cxn>
              </a:cxnLst>
              <a:rect l="T15" t="T16" r="T17" b="T18"/>
              <a:pathLst>
                <a:path w="66" h="54">
                  <a:moveTo>
                    <a:pt x="66" y="0"/>
                  </a:moveTo>
                  <a:lnTo>
                    <a:pt x="52" y="54"/>
                  </a:lnTo>
                  <a:lnTo>
                    <a:pt x="13" y="54"/>
                  </a:lnTo>
                  <a:lnTo>
                    <a:pt x="0"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3" name="Freeform 52"/>
            <p:cNvSpPr>
              <a:spLocks/>
            </p:cNvSpPr>
            <p:nvPr/>
          </p:nvSpPr>
          <p:spPr bwMode="auto">
            <a:xfrm>
              <a:off x="2989263" y="3970338"/>
              <a:ext cx="84138" cy="114300"/>
            </a:xfrm>
            <a:custGeom>
              <a:avLst/>
              <a:gdLst>
                <a:gd name="T0" fmla="*/ 0 w 53"/>
                <a:gd name="T1" fmla="*/ 0 h 72"/>
                <a:gd name="T2" fmla="*/ 2147483647 w 53"/>
                <a:gd name="T3" fmla="*/ 2147483647 h 72"/>
                <a:gd name="T4" fmla="*/ 2147483647 w 53"/>
                <a:gd name="T5" fmla="*/ 2147483647 h 72"/>
                <a:gd name="T6" fmla="*/ 0 w 53"/>
                <a:gd name="T7" fmla="*/ 2147483647 h 72"/>
                <a:gd name="T8" fmla="*/ 0 w 53"/>
                <a:gd name="T9" fmla="*/ 0 h 72"/>
                <a:gd name="T10" fmla="*/ 0 60000 65536"/>
                <a:gd name="T11" fmla="*/ 0 60000 65536"/>
                <a:gd name="T12" fmla="*/ 0 60000 65536"/>
                <a:gd name="T13" fmla="*/ 0 60000 65536"/>
                <a:gd name="T14" fmla="*/ 0 60000 65536"/>
                <a:gd name="T15" fmla="*/ 0 w 53"/>
                <a:gd name="T16" fmla="*/ 0 h 72"/>
                <a:gd name="T17" fmla="*/ 53 w 53"/>
                <a:gd name="T18" fmla="*/ 72 h 72"/>
              </a:gdLst>
              <a:ahLst/>
              <a:cxnLst>
                <a:cxn ang="T10">
                  <a:pos x="T0" y="T1"/>
                </a:cxn>
                <a:cxn ang="T11">
                  <a:pos x="T2" y="T3"/>
                </a:cxn>
                <a:cxn ang="T12">
                  <a:pos x="T4" y="T5"/>
                </a:cxn>
                <a:cxn ang="T13">
                  <a:pos x="T6" y="T7"/>
                </a:cxn>
                <a:cxn ang="T14">
                  <a:pos x="T8" y="T9"/>
                </a:cxn>
              </a:cxnLst>
              <a:rect l="T15" t="T16" r="T17" b="T18"/>
              <a:pathLst>
                <a:path w="53" h="72">
                  <a:moveTo>
                    <a:pt x="0" y="0"/>
                  </a:moveTo>
                  <a:lnTo>
                    <a:pt x="53" y="15"/>
                  </a:lnTo>
                  <a:lnTo>
                    <a:pt x="53" y="59"/>
                  </a:lnTo>
                  <a:lnTo>
                    <a:pt x="0" y="7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4" name="Freeform 53"/>
            <p:cNvSpPr>
              <a:spLocks/>
            </p:cNvSpPr>
            <p:nvPr/>
          </p:nvSpPr>
          <p:spPr bwMode="auto">
            <a:xfrm>
              <a:off x="2617788" y="3970338"/>
              <a:ext cx="96838" cy="114300"/>
            </a:xfrm>
            <a:custGeom>
              <a:avLst/>
              <a:gdLst>
                <a:gd name="T0" fmla="*/ 2147483647 w 61"/>
                <a:gd name="T1" fmla="*/ 2147483647 h 72"/>
                <a:gd name="T2" fmla="*/ 0 w 61"/>
                <a:gd name="T3" fmla="*/ 2147483647 h 72"/>
                <a:gd name="T4" fmla="*/ 0 w 61"/>
                <a:gd name="T5" fmla="*/ 2147483647 h 72"/>
                <a:gd name="T6" fmla="*/ 2147483647 w 61"/>
                <a:gd name="T7" fmla="*/ 0 h 72"/>
                <a:gd name="T8" fmla="*/ 2147483647 w 61"/>
                <a:gd name="T9" fmla="*/ 2147483647 h 72"/>
                <a:gd name="T10" fmla="*/ 0 60000 65536"/>
                <a:gd name="T11" fmla="*/ 0 60000 65536"/>
                <a:gd name="T12" fmla="*/ 0 60000 65536"/>
                <a:gd name="T13" fmla="*/ 0 60000 65536"/>
                <a:gd name="T14" fmla="*/ 0 60000 65536"/>
                <a:gd name="T15" fmla="*/ 0 w 61"/>
                <a:gd name="T16" fmla="*/ 0 h 72"/>
                <a:gd name="T17" fmla="*/ 61 w 61"/>
                <a:gd name="T18" fmla="*/ 72 h 72"/>
              </a:gdLst>
              <a:ahLst/>
              <a:cxnLst>
                <a:cxn ang="T10">
                  <a:pos x="T0" y="T1"/>
                </a:cxn>
                <a:cxn ang="T11">
                  <a:pos x="T2" y="T3"/>
                </a:cxn>
                <a:cxn ang="T12">
                  <a:pos x="T4" y="T5"/>
                </a:cxn>
                <a:cxn ang="T13">
                  <a:pos x="T6" y="T7"/>
                </a:cxn>
                <a:cxn ang="T14">
                  <a:pos x="T8" y="T9"/>
                </a:cxn>
              </a:cxnLst>
              <a:rect l="T15" t="T16" r="T17" b="T18"/>
              <a:pathLst>
                <a:path w="61" h="72">
                  <a:moveTo>
                    <a:pt x="61" y="72"/>
                  </a:moveTo>
                  <a:lnTo>
                    <a:pt x="0" y="58"/>
                  </a:lnTo>
                  <a:lnTo>
                    <a:pt x="0" y="15"/>
                  </a:lnTo>
                  <a:lnTo>
                    <a:pt x="61" y="0"/>
                  </a:lnTo>
                  <a:lnTo>
                    <a:pt x="61"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5" name="Freeform 54"/>
            <p:cNvSpPr>
              <a:spLocks/>
            </p:cNvSpPr>
            <p:nvPr/>
          </p:nvSpPr>
          <p:spPr bwMode="auto">
            <a:xfrm>
              <a:off x="2909888" y="3843338"/>
              <a:ext cx="127000" cy="125413"/>
            </a:xfrm>
            <a:custGeom>
              <a:avLst/>
              <a:gdLst>
                <a:gd name="T0" fmla="*/ 0 w 80"/>
                <a:gd name="T1" fmla="*/ 2147483647 h 79"/>
                <a:gd name="T2" fmla="*/ 2147483647 w 80"/>
                <a:gd name="T3" fmla="*/ 0 h 79"/>
                <a:gd name="T4" fmla="*/ 2147483647 w 80"/>
                <a:gd name="T5" fmla="*/ 2147483647 h 79"/>
                <a:gd name="T6" fmla="*/ 2147483647 w 80"/>
                <a:gd name="T7" fmla="*/ 2147483647 h 79"/>
                <a:gd name="T8" fmla="*/ 0 w 80"/>
                <a:gd name="T9" fmla="*/ 2147483647 h 79"/>
                <a:gd name="T10" fmla="*/ 0 60000 65536"/>
                <a:gd name="T11" fmla="*/ 0 60000 65536"/>
                <a:gd name="T12" fmla="*/ 0 60000 65536"/>
                <a:gd name="T13" fmla="*/ 0 60000 65536"/>
                <a:gd name="T14" fmla="*/ 0 60000 65536"/>
                <a:gd name="T15" fmla="*/ 0 w 80"/>
                <a:gd name="T16" fmla="*/ 0 h 79"/>
                <a:gd name="T17" fmla="*/ 80 w 80"/>
                <a:gd name="T18" fmla="*/ 79 h 79"/>
              </a:gdLst>
              <a:ahLst/>
              <a:cxnLst>
                <a:cxn ang="T10">
                  <a:pos x="T0" y="T1"/>
                </a:cxn>
                <a:cxn ang="T11">
                  <a:pos x="T2" y="T3"/>
                </a:cxn>
                <a:cxn ang="T12">
                  <a:pos x="T4" y="T5"/>
                </a:cxn>
                <a:cxn ang="T13">
                  <a:pos x="T6" y="T7"/>
                </a:cxn>
                <a:cxn ang="T14">
                  <a:pos x="T8" y="T9"/>
                </a:cxn>
              </a:cxnLst>
              <a:rect l="T15" t="T16" r="T17" b="T18"/>
              <a:pathLst>
                <a:path w="80" h="79">
                  <a:moveTo>
                    <a:pt x="0" y="29"/>
                  </a:moveTo>
                  <a:lnTo>
                    <a:pt x="50" y="0"/>
                  </a:lnTo>
                  <a:lnTo>
                    <a:pt x="80" y="30"/>
                  </a:lnTo>
                  <a:lnTo>
                    <a:pt x="50" y="79"/>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6" name="Freeform 55"/>
            <p:cNvSpPr>
              <a:spLocks/>
            </p:cNvSpPr>
            <p:nvPr/>
          </p:nvSpPr>
          <p:spPr bwMode="auto">
            <a:xfrm>
              <a:off x="2911475" y="4087813"/>
              <a:ext cx="125413" cy="123825"/>
            </a:xfrm>
            <a:custGeom>
              <a:avLst/>
              <a:gdLst>
                <a:gd name="T0" fmla="*/ 2147483647 w 79"/>
                <a:gd name="T1" fmla="*/ 0 h 78"/>
                <a:gd name="T2" fmla="*/ 2147483647 w 79"/>
                <a:gd name="T3" fmla="*/ 2147483647 h 78"/>
                <a:gd name="T4" fmla="*/ 2147483647 w 79"/>
                <a:gd name="T5" fmla="*/ 2147483647 h 78"/>
                <a:gd name="T6" fmla="*/ 0 w 79"/>
                <a:gd name="T7" fmla="*/ 2147483647 h 78"/>
                <a:gd name="T8" fmla="*/ 2147483647 w 79"/>
                <a:gd name="T9" fmla="*/ 0 h 78"/>
                <a:gd name="T10" fmla="*/ 0 60000 65536"/>
                <a:gd name="T11" fmla="*/ 0 60000 65536"/>
                <a:gd name="T12" fmla="*/ 0 60000 65536"/>
                <a:gd name="T13" fmla="*/ 0 60000 65536"/>
                <a:gd name="T14" fmla="*/ 0 60000 65536"/>
                <a:gd name="T15" fmla="*/ 0 w 79"/>
                <a:gd name="T16" fmla="*/ 0 h 78"/>
                <a:gd name="T17" fmla="*/ 79 w 79"/>
                <a:gd name="T18" fmla="*/ 78 h 78"/>
              </a:gdLst>
              <a:ahLst/>
              <a:cxnLst>
                <a:cxn ang="T10">
                  <a:pos x="T0" y="T1"/>
                </a:cxn>
                <a:cxn ang="T11">
                  <a:pos x="T2" y="T3"/>
                </a:cxn>
                <a:cxn ang="T12">
                  <a:pos x="T4" y="T5"/>
                </a:cxn>
                <a:cxn ang="T13">
                  <a:pos x="T6" y="T7"/>
                </a:cxn>
                <a:cxn ang="T14">
                  <a:pos x="T8" y="T9"/>
                </a:cxn>
              </a:cxnLst>
              <a:rect l="T15" t="T16" r="T17" b="T18"/>
              <a:pathLst>
                <a:path w="79" h="78">
                  <a:moveTo>
                    <a:pt x="50" y="0"/>
                  </a:moveTo>
                  <a:lnTo>
                    <a:pt x="79" y="50"/>
                  </a:lnTo>
                  <a:lnTo>
                    <a:pt x="49" y="78"/>
                  </a:lnTo>
                  <a:lnTo>
                    <a:pt x="0" y="5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7" name="Freeform 56"/>
            <p:cNvSpPr>
              <a:spLocks/>
            </p:cNvSpPr>
            <p:nvPr/>
          </p:nvSpPr>
          <p:spPr bwMode="auto">
            <a:xfrm>
              <a:off x="2660650" y="3846513"/>
              <a:ext cx="123825" cy="122238"/>
            </a:xfrm>
            <a:custGeom>
              <a:avLst/>
              <a:gdLst>
                <a:gd name="T0" fmla="*/ 2147483647 w 78"/>
                <a:gd name="T1" fmla="*/ 2147483647 h 77"/>
                <a:gd name="T2" fmla="*/ 0 w 78"/>
                <a:gd name="T3" fmla="*/ 2147483647 h 77"/>
                <a:gd name="T4" fmla="*/ 2147483647 w 78"/>
                <a:gd name="T5" fmla="*/ 0 h 77"/>
                <a:gd name="T6" fmla="*/ 2147483647 w 78"/>
                <a:gd name="T7" fmla="*/ 2147483647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30" y="77"/>
                  </a:moveTo>
                  <a:lnTo>
                    <a:pt x="0" y="30"/>
                  </a:lnTo>
                  <a:lnTo>
                    <a:pt x="32" y="0"/>
                  </a:lnTo>
                  <a:lnTo>
                    <a:pt x="78" y="28"/>
                  </a:lnTo>
                  <a:lnTo>
                    <a:pt x="30"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8" name="Freeform 57"/>
            <p:cNvSpPr>
              <a:spLocks/>
            </p:cNvSpPr>
            <p:nvPr/>
          </p:nvSpPr>
          <p:spPr bwMode="auto">
            <a:xfrm>
              <a:off x="2660650" y="4084638"/>
              <a:ext cx="123825" cy="122238"/>
            </a:xfrm>
            <a:custGeom>
              <a:avLst/>
              <a:gdLst>
                <a:gd name="T0" fmla="*/ 2147483647 w 78"/>
                <a:gd name="T1" fmla="*/ 2147483647 h 77"/>
                <a:gd name="T2" fmla="*/ 2147483647 w 78"/>
                <a:gd name="T3" fmla="*/ 2147483647 h 77"/>
                <a:gd name="T4" fmla="*/ 0 w 78"/>
                <a:gd name="T5" fmla="*/ 2147483647 h 77"/>
                <a:gd name="T6" fmla="*/ 2147483647 w 78"/>
                <a:gd name="T7" fmla="*/ 0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78" y="48"/>
                  </a:moveTo>
                  <a:lnTo>
                    <a:pt x="30" y="77"/>
                  </a:lnTo>
                  <a:lnTo>
                    <a:pt x="0" y="46"/>
                  </a:lnTo>
                  <a:lnTo>
                    <a:pt x="28" y="0"/>
                  </a:lnTo>
                  <a:lnTo>
                    <a:pt x="78"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grpSp>
      <p:grpSp>
        <p:nvGrpSpPr>
          <p:cNvPr id="29" name="Group 165"/>
          <p:cNvGrpSpPr>
            <a:grpSpLocks noChangeAspect="1"/>
          </p:cNvGrpSpPr>
          <p:nvPr/>
        </p:nvGrpSpPr>
        <p:grpSpPr bwMode="auto">
          <a:xfrm>
            <a:off x="6859874" y="5791372"/>
            <a:ext cx="459836" cy="542585"/>
            <a:chOff x="4906963" y="3924300"/>
            <a:chExt cx="962025" cy="1039813"/>
          </a:xfrm>
          <a:solidFill>
            <a:schemeClr val="accent2"/>
          </a:solidFill>
        </p:grpSpPr>
        <p:sp>
          <p:nvSpPr>
            <p:cNvPr id="30" name="Freeform 98"/>
            <p:cNvSpPr>
              <a:spLocks/>
            </p:cNvSpPr>
            <p:nvPr/>
          </p:nvSpPr>
          <p:spPr bwMode="auto">
            <a:xfrm>
              <a:off x="5040313" y="3981450"/>
              <a:ext cx="684213" cy="752475"/>
            </a:xfrm>
            <a:custGeom>
              <a:avLst/>
              <a:gdLst>
                <a:gd name="T0" fmla="*/ 0 w 242"/>
                <a:gd name="T1" fmla="*/ 2147483647 h 266"/>
                <a:gd name="T2" fmla="*/ 2147483647 w 242"/>
                <a:gd name="T3" fmla="*/ 0 h 266"/>
                <a:gd name="T4" fmla="*/ 2147483647 w 242"/>
                <a:gd name="T5" fmla="*/ 2147483647 h 266"/>
                <a:gd name="T6" fmla="*/ 2147483647 w 242"/>
                <a:gd name="T7" fmla="*/ 2147483647 h 266"/>
                <a:gd name="T8" fmla="*/ 2147483647 w 242"/>
                <a:gd name="T9" fmla="*/ 2147483647 h 266"/>
                <a:gd name="T10" fmla="*/ 2147483647 w 242"/>
                <a:gd name="T11" fmla="*/ 2147483647 h 266"/>
                <a:gd name="T12" fmla="*/ 2147483647 w 242"/>
                <a:gd name="T13" fmla="*/ 2147483647 h 266"/>
                <a:gd name="T14" fmla="*/ 2147483647 w 242"/>
                <a:gd name="T15" fmla="*/ 2147483647 h 266"/>
                <a:gd name="T16" fmla="*/ 0 w 242"/>
                <a:gd name="T17" fmla="*/ 2147483647 h 266"/>
                <a:gd name="T18" fmla="*/ 0 w 242"/>
                <a:gd name="T19" fmla="*/ 2147483647 h 266"/>
                <a:gd name="T20" fmla="*/ 0 w 242"/>
                <a:gd name="T21" fmla="*/ 2147483647 h 2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266"/>
                <a:gd name="T35" fmla="*/ 242 w 242"/>
                <a:gd name="T36" fmla="*/ 266 h 2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266">
                  <a:moveTo>
                    <a:pt x="0" y="44"/>
                  </a:moveTo>
                  <a:cubicBezTo>
                    <a:pt x="0" y="20"/>
                    <a:pt x="54" y="0"/>
                    <a:pt x="121" y="0"/>
                  </a:cubicBezTo>
                  <a:cubicBezTo>
                    <a:pt x="188" y="0"/>
                    <a:pt x="242" y="20"/>
                    <a:pt x="242" y="44"/>
                  </a:cubicBezTo>
                  <a:cubicBezTo>
                    <a:pt x="242" y="44"/>
                    <a:pt x="242" y="44"/>
                    <a:pt x="242" y="44"/>
                  </a:cubicBezTo>
                  <a:cubicBezTo>
                    <a:pt x="242" y="44"/>
                    <a:pt x="242" y="44"/>
                    <a:pt x="242" y="44"/>
                  </a:cubicBezTo>
                  <a:cubicBezTo>
                    <a:pt x="242" y="222"/>
                    <a:pt x="242" y="222"/>
                    <a:pt x="242" y="222"/>
                  </a:cubicBezTo>
                  <a:cubicBezTo>
                    <a:pt x="242" y="222"/>
                    <a:pt x="242" y="222"/>
                    <a:pt x="242" y="222"/>
                  </a:cubicBezTo>
                  <a:cubicBezTo>
                    <a:pt x="242" y="246"/>
                    <a:pt x="188" y="266"/>
                    <a:pt x="121" y="266"/>
                  </a:cubicBezTo>
                  <a:cubicBezTo>
                    <a:pt x="54" y="266"/>
                    <a:pt x="0" y="246"/>
                    <a:pt x="0" y="222"/>
                  </a:cubicBezTo>
                  <a:cubicBezTo>
                    <a:pt x="0" y="222"/>
                    <a:pt x="0" y="222"/>
                    <a:pt x="0" y="222"/>
                  </a:cubicBezTo>
                  <a:lnTo>
                    <a:pt x="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1" name="Freeform 99"/>
            <p:cNvSpPr>
              <a:spLocks/>
            </p:cNvSpPr>
            <p:nvPr/>
          </p:nvSpPr>
          <p:spPr bwMode="auto">
            <a:xfrm>
              <a:off x="5021263" y="3924300"/>
              <a:ext cx="731838" cy="285750"/>
            </a:xfrm>
            <a:custGeom>
              <a:avLst/>
              <a:gdLst>
                <a:gd name="T0" fmla="*/ 0 w 259"/>
                <a:gd name="T1" fmla="*/ 2147483647 h 101"/>
                <a:gd name="T2" fmla="*/ 2147483647 w 259"/>
                <a:gd name="T3" fmla="*/ 0 h 101"/>
                <a:gd name="T4" fmla="*/ 2147483647 w 259"/>
                <a:gd name="T5" fmla="*/ 0 h 101"/>
                <a:gd name="T6" fmla="*/ 2147483647 w 259"/>
                <a:gd name="T7" fmla="*/ 2147483647 h 101"/>
                <a:gd name="T8" fmla="*/ 2147483647 w 259"/>
                <a:gd name="T9" fmla="*/ 2147483647 h 101"/>
                <a:gd name="T10" fmla="*/ 2147483647 w 259"/>
                <a:gd name="T11" fmla="*/ 2147483647 h 101"/>
                <a:gd name="T12" fmla="*/ 2147483647 w 259"/>
                <a:gd name="T13" fmla="*/ 2147483647 h 101"/>
                <a:gd name="T14" fmla="*/ 2147483647 w 259"/>
                <a:gd name="T15" fmla="*/ 2147483647 h 101"/>
                <a:gd name="T16" fmla="*/ 2147483647 w 259"/>
                <a:gd name="T17" fmla="*/ 2147483647 h 101"/>
                <a:gd name="T18" fmla="*/ 0 w 259"/>
                <a:gd name="T19" fmla="*/ 2147483647 h 101"/>
                <a:gd name="T20" fmla="*/ 0 w 259"/>
                <a:gd name="T21" fmla="*/ 2147483647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101"/>
                <a:gd name="T35" fmla="*/ 259 w 259"/>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101">
                  <a:moveTo>
                    <a:pt x="0" y="50"/>
                  </a:moveTo>
                  <a:cubicBezTo>
                    <a:pt x="0" y="23"/>
                    <a:pt x="58" y="0"/>
                    <a:pt x="130" y="0"/>
                  </a:cubicBezTo>
                  <a:cubicBezTo>
                    <a:pt x="130" y="0"/>
                    <a:pt x="130" y="0"/>
                    <a:pt x="130" y="0"/>
                  </a:cubicBezTo>
                  <a:cubicBezTo>
                    <a:pt x="202" y="0"/>
                    <a:pt x="259" y="23"/>
                    <a:pt x="259" y="50"/>
                  </a:cubicBezTo>
                  <a:cubicBezTo>
                    <a:pt x="259" y="50"/>
                    <a:pt x="259" y="50"/>
                    <a:pt x="259" y="50"/>
                  </a:cubicBezTo>
                  <a:cubicBezTo>
                    <a:pt x="259" y="50"/>
                    <a:pt x="259" y="50"/>
                    <a:pt x="259" y="50"/>
                  </a:cubicBezTo>
                  <a:cubicBezTo>
                    <a:pt x="259" y="78"/>
                    <a:pt x="202" y="101"/>
                    <a:pt x="130" y="101"/>
                  </a:cubicBezTo>
                  <a:cubicBezTo>
                    <a:pt x="130" y="101"/>
                    <a:pt x="130" y="101"/>
                    <a:pt x="130" y="101"/>
                  </a:cubicBezTo>
                  <a:cubicBezTo>
                    <a:pt x="130" y="101"/>
                    <a:pt x="130" y="101"/>
                    <a:pt x="130" y="101"/>
                  </a:cubicBezTo>
                  <a:cubicBezTo>
                    <a:pt x="58" y="101"/>
                    <a:pt x="0" y="78"/>
                    <a:pt x="0" y="50"/>
                  </a:cubicBezTo>
                  <a:cubicBezTo>
                    <a:pt x="0" y="50"/>
                    <a:pt x="0" y="50"/>
                    <a:pt x="0"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2" name="Freeform 100"/>
            <p:cNvSpPr>
              <a:spLocks/>
            </p:cNvSpPr>
            <p:nvPr/>
          </p:nvSpPr>
          <p:spPr bwMode="auto">
            <a:xfrm>
              <a:off x="5060950" y="3943350"/>
              <a:ext cx="655638" cy="238125"/>
            </a:xfrm>
            <a:custGeom>
              <a:avLst/>
              <a:gdLst>
                <a:gd name="T0" fmla="*/ 0 w 232"/>
                <a:gd name="T1" fmla="*/ 2147483647 h 84"/>
                <a:gd name="T2" fmla="*/ 2147483647 w 232"/>
                <a:gd name="T3" fmla="*/ 0 h 84"/>
                <a:gd name="T4" fmla="*/ 2147483647 w 232"/>
                <a:gd name="T5" fmla="*/ 0 h 84"/>
                <a:gd name="T6" fmla="*/ 2147483647 w 232"/>
                <a:gd name="T7" fmla="*/ 2147483647 h 84"/>
                <a:gd name="T8" fmla="*/ 2147483647 w 232"/>
                <a:gd name="T9" fmla="*/ 2147483647 h 84"/>
                <a:gd name="T10" fmla="*/ 2147483647 w 232"/>
                <a:gd name="T11" fmla="*/ 2147483647 h 84"/>
                <a:gd name="T12" fmla="*/ 2147483647 w 232"/>
                <a:gd name="T13" fmla="*/ 2147483647 h 84"/>
                <a:gd name="T14" fmla="*/ 2147483647 w 232"/>
                <a:gd name="T15" fmla="*/ 2147483647 h 84"/>
                <a:gd name="T16" fmla="*/ 2147483647 w 232"/>
                <a:gd name="T17" fmla="*/ 2147483647 h 84"/>
                <a:gd name="T18" fmla="*/ 0 w 232"/>
                <a:gd name="T19" fmla="*/ 2147483647 h 84"/>
                <a:gd name="T20" fmla="*/ 0 w 232"/>
                <a:gd name="T21" fmla="*/ 2147483647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2"/>
                <a:gd name="T34" fmla="*/ 0 h 84"/>
                <a:gd name="T35" fmla="*/ 232 w 232"/>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2" h="84">
                  <a:moveTo>
                    <a:pt x="0" y="42"/>
                  </a:moveTo>
                  <a:cubicBezTo>
                    <a:pt x="0" y="19"/>
                    <a:pt x="52" y="0"/>
                    <a:pt x="116" y="0"/>
                  </a:cubicBezTo>
                  <a:cubicBezTo>
                    <a:pt x="116" y="0"/>
                    <a:pt x="116" y="0"/>
                    <a:pt x="116" y="0"/>
                  </a:cubicBezTo>
                  <a:cubicBezTo>
                    <a:pt x="180" y="0"/>
                    <a:pt x="232" y="19"/>
                    <a:pt x="232" y="42"/>
                  </a:cubicBezTo>
                  <a:cubicBezTo>
                    <a:pt x="232" y="42"/>
                    <a:pt x="232" y="42"/>
                    <a:pt x="232" y="42"/>
                  </a:cubicBezTo>
                  <a:cubicBezTo>
                    <a:pt x="232" y="42"/>
                    <a:pt x="232" y="42"/>
                    <a:pt x="232" y="42"/>
                  </a:cubicBezTo>
                  <a:cubicBezTo>
                    <a:pt x="232" y="65"/>
                    <a:pt x="180" y="84"/>
                    <a:pt x="116" y="84"/>
                  </a:cubicBezTo>
                  <a:cubicBezTo>
                    <a:pt x="116" y="84"/>
                    <a:pt x="116" y="84"/>
                    <a:pt x="116" y="84"/>
                  </a:cubicBezTo>
                  <a:cubicBezTo>
                    <a:pt x="116" y="84"/>
                    <a:pt x="116" y="84"/>
                    <a:pt x="116" y="84"/>
                  </a:cubicBezTo>
                  <a:cubicBezTo>
                    <a:pt x="52" y="84"/>
                    <a:pt x="0" y="65"/>
                    <a:pt x="0" y="42"/>
                  </a:cubicBezTo>
                  <a:cubicBezTo>
                    <a:pt x="0" y="42"/>
                    <a:pt x="0" y="42"/>
                    <a:pt x="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3" name="Freeform 101"/>
            <p:cNvSpPr>
              <a:spLocks/>
            </p:cNvSpPr>
            <p:nvPr/>
          </p:nvSpPr>
          <p:spPr bwMode="auto">
            <a:xfrm>
              <a:off x="4906963" y="4830763"/>
              <a:ext cx="962025" cy="76200"/>
            </a:xfrm>
            <a:custGeom>
              <a:avLst/>
              <a:gdLst>
                <a:gd name="T0" fmla="*/ 0 w 340"/>
                <a:gd name="T1" fmla="*/ 2147483647 h 27"/>
                <a:gd name="T2" fmla="*/ 2147483647 w 340"/>
                <a:gd name="T3" fmla="*/ 0 h 27"/>
                <a:gd name="T4" fmla="*/ 2147483647 w 340"/>
                <a:gd name="T5" fmla="*/ 0 h 27"/>
                <a:gd name="T6" fmla="*/ 2147483647 w 340"/>
                <a:gd name="T7" fmla="*/ 0 h 27"/>
                <a:gd name="T8" fmla="*/ 2147483647 w 340"/>
                <a:gd name="T9" fmla="*/ 0 h 27"/>
                <a:gd name="T10" fmla="*/ 2147483647 w 340"/>
                <a:gd name="T11" fmla="*/ 0 h 27"/>
                <a:gd name="T12" fmla="*/ 2147483647 w 340"/>
                <a:gd name="T13" fmla="*/ 2147483647 h 27"/>
                <a:gd name="T14" fmla="*/ 2147483647 w 340"/>
                <a:gd name="T15" fmla="*/ 2147483647 h 27"/>
                <a:gd name="T16" fmla="*/ 2147483647 w 340"/>
                <a:gd name="T17" fmla="*/ 2147483647 h 27"/>
                <a:gd name="T18" fmla="*/ 2147483647 w 340"/>
                <a:gd name="T19" fmla="*/ 2147483647 h 27"/>
                <a:gd name="T20" fmla="*/ 2147483647 w 340"/>
                <a:gd name="T21" fmla="*/ 2147483647 h 27"/>
                <a:gd name="T22" fmla="*/ 2147483647 w 340"/>
                <a:gd name="T23" fmla="*/ 2147483647 h 27"/>
                <a:gd name="T24" fmla="*/ 2147483647 w 340"/>
                <a:gd name="T25" fmla="*/ 2147483647 h 27"/>
                <a:gd name="T26" fmla="*/ 2147483647 w 340"/>
                <a:gd name="T27" fmla="*/ 2147483647 h 27"/>
                <a:gd name="T28" fmla="*/ 2147483647 w 340"/>
                <a:gd name="T29" fmla="*/ 2147483647 h 27"/>
                <a:gd name="T30" fmla="*/ 2147483647 w 340"/>
                <a:gd name="T31" fmla="*/ 2147483647 h 27"/>
                <a:gd name="T32" fmla="*/ 0 w 340"/>
                <a:gd name="T33" fmla="*/ 2147483647 h 27"/>
                <a:gd name="T34" fmla="*/ 0 w 340"/>
                <a:gd name="T35" fmla="*/ 2147483647 h 27"/>
                <a:gd name="T36" fmla="*/ 0 w 340"/>
                <a:gd name="T37" fmla="*/ 2147483647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0"/>
                <a:gd name="T58" fmla="*/ 0 h 27"/>
                <a:gd name="T59" fmla="*/ 340 w 340"/>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0" h="27">
                  <a:moveTo>
                    <a:pt x="0" y="10"/>
                  </a:moveTo>
                  <a:cubicBezTo>
                    <a:pt x="0" y="4"/>
                    <a:pt x="4" y="0"/>
                    <a:pt x="10" y="0"/>
                  </a:cubicBezTo>
                  <a:cubicBezTo>
                    <a:pt x="10" y="0"/>
                    <a:pt x="10" y="0"/>
                    <a:pt x="10" y="0"/>
                  </a:cubicBezTo>
                  <a:cubicBezTo>
                    <a:pt x="10" y="0"/>
                    <a:pt x="10" y="0"/>
                    <a:pt x="10" y="0"/>
                  </a:cubicBezTo>
                  <a:cubicBezTo>
                    <a:pt x="330" y="0"/>
                    <a:pt x="330" y="0"/>
                    <a:pt x="330" y="0"/>
                  </a:cubicBezTo>
                  <a:cubicBezTo>
                    <a:pt x="330" y="0"/>
                    <a:pt x="330" y="0"/>
                    <a:pt x="330" y="0"/>
                  </a:cubicBezTo>
                  <a:cubicBezTo>
                    <a:pt x="335" y="0"/>
                    <a:pt x="340" y="4"/>
                    <a:pt x="340" y="10"/>
                  </a:cubicBezTo>
                  <a:cubicBezTo>
                    <a:pt x="340" y="10"/>
                    <a:pt x="340" y="10"/>
                    <a:pt x="340" y="10"/>
                  </a:cubicBezTo>
                  <a:cubicBezTo>
                    <a:pt x="340" y="10"/>
                    <a:pt x="340" y="10"/>
                    <a:pt x="340" y="10"/>
                  </a:cubicBezTo>
                  <a:cubicBezTo>
                    <a:pt x="340" y="17"/>
                    <a:pt x="340" y="17"/>
                    <a:pt x="340" y="17"/>
                  </a:cubicBezTo>
                  <a:cubicBezTo>
                    <a:pt x="340" y="17"/>
                    <a:pt x="340" y="17"/>
                    <a:pt x="340" y="17"/>
                  </a:cubicBezTo>
                  <a:cubicBezTo>
                    <a:pt x="340" y="22"/>
                    <a:pt x="335" y="27"/>
                    <a:pt x="330" y="27"/>
                  </a:cubicBezTo>
                  <a:cubicBezTo>
                    <a:pt x="330" y="27"/>
                    <a:pt x="330" y="27"/>
                    <a:pt x="330" y="27"/>
                  </a:cubicBezTo>
                  <a:cubicBezTo>
                    <a:pt x="330" y="27"/>
                    <a:pt x="330" y="27"/>
                    <a:pt x="330" y="27"/>
                  </a:cubicBezTo>
                  <a:cubicBezTo>
                    <a:pt x="10" y="27"/>
                    <a:pt x="10" y="27"/>
                    <a:pt x="10" y="27"/>
                  </a:cubicBezTo>
                  <a:cubicBezTo>
                    <a:pt x="10" y="27"/>
                    <a:pt x="10" y="27"/>
                    <a:pt x="10" y="27"/>
                  </a:cubicBezTo>
                  <a:cubicBezTo>
                    <a:pt x="4" y="27"/>
                    <a:pt x="0" y="22"/>
                    <a:pt x="0" y="17"/>
                  </a:cubicBezTo>
                  <a:cubicBezTo>
                    <a:pt x="0" y="17"/>
                    <a:pt x="0" y="17"/>
                    <a:pt x="0" y="17"/>
                  </a:cubicBez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4" name="Freeform 102"/>
            <p:cNvSpPr>
              <a:spLocks/>
            </p:cNvSpPr>
            <p:nvPr/>
          </p:nvSpPr>
          <p:spPr bwMode="auto">
            <a:xfrm>
              <a:off x="5297488" y="4781550"/>
              <a:ext cx="180975" cy="182563"/>
            </a:xfrm>
            <a:custGeom>
              <a:avLst/>
              <a:gdLst>
                <a:gd name="T0" fmla="*/ 0 w 64"/>
                <a:gd name="T1" fmla="*/ 2147483647 h 64"/>
                <a:gd name="T2" fmla="*/ 2147483647 w 64"/>
                <a:gd name="T3" fmla="*/ 0 h 64"/>
                <a:gd name="T4" fmla="*/ 2147483647 w 64"/>
                <a:gd name="T5" fmla="*/ 0 h 64"/>
                <a:gd name="T6" fmla="*/ 2147483647 w 64"/>
                <a:gd name="T7" fmla="*/ 0 h 64"/>
                <a:gd name="T8" fmla="*/ 2147483647 w 64"/>
                <a:gd name="T9" fmla="*/ 2147483647 h 64"/>
                <a:gd name="T10" fmla="*/ 2147483647 w 64"/>
                <a:gd name="T11" fmla="*/ 2147483647 h 64"/>
                <a:gd name="T12" fmla="*/ 2147483647 w 64"/>
                <a:gd name="T13" fmla="*/ 2147483647 h 64"/>
                <a:gd name="T14" fmla="*/ 2147483647 w 64"/>
                <a:gd name="T15" fmla="*/ 2147483647 h 64"/>
                <a:gd name="T16" fmla="*/ 2147483647 w 64"/>
                <a:gd name="T17" fmla="*/ 2147483647 h 64"/>
                <a:gd name="T18" fmla="*/ 2147483647 w 64"/>
                <a:gd name="T19" fmla="*/ 2147483647 h 64"/>
                <a:gd name="T20" fmla="*/ 0 w 64"/>
                <a:gd name="T21" fmla="*/ 2147483647 h 64"/>
                <a:gd name="T22" fmla="*/ 0 w 64"/>
                <a:gd name="T23" fmla="*/ 2147483647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64"/>
                <a:gd name="T38" fmla="*/ 64 w 64"/>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64">
                  <a:moveTo>
                    <a:pt x="0" y="32"/>
                  </a:moveTo>
                  <a:cubicBezTo>
                    <a:pt x="0" y="14"/>
                    <a:pt x="14" y="0"/>
                    <a:pt x="32" y="0"/>
                  </a:cubicBezTo>
                  <a:cubicBezTo>
                    <a:pt x="32" y="0"/>
                    <a:pt x="32" y="0"/>
                    <a:pt x="32" y="0"/>
                  </a:cubicBezTo>
                  <a:cubicBezTo>
                    <a:pt x="32" y="0"/>
                    <a:pt x="32" y="0"/>
                    <a:pt x="32" y="0"/>
                  </a:cubicBezTo>
                  <a:cubicBezTo>
                    <a:pt x="49" y="0"/>
                    <a:pt x="64" y="14"/>
                    <a:pt x="64" y="32"/>
                  </a:cubicBezTo>
                  <a:cubicBezTo>
                    <a:pt x="64" y="32"/>
                    <a:pt x="64" y="32"/>
                    <a:pt x="64" y="32"/>
                  </a:cubicBezTo>
                  <a:cubicBezTo>
                    <a:pt x="64" y="32"/>
                    <a:pt x="64" y="32"/>
                    <a:pt x="64" y="32"/>
                  </a:cubicBezTo>
                  <a:cubicBezTo>
                    <a:pt x="64" y="49"/>
                    <a:pt x="49" y="64"/>
                    <a:pt x="32" y="64"/>
                  </a:cubicBezTo>
                  <a:cubicBezTo>
                    <a:pt x="32" y="64"/>
                    <a:pt x="32" y="64"/>
                    <a:pt x="32" y="64"/>
                  </a:cubicBezTo>
                  <a:cubicBezTo>
                    <a:pt x="32" y="64"/>
                    <a:pt x="32" y="64"/>
                    <a:pt x="32" y="64"/>
                  </a:cubicBezTo>
                  <a:cubicBezTo>
                    <a:pt x="14" y="64"/>
                    <a:pt x="0" y="49"/>
                    <a:pt x="0" y="32"/>
                  </a:cubicBezTo>
                  <a:cubicBezTo>
                    <a:pt x="0" y="32"/>
                    <a:pt x="0" y="32"/>
                    <a:pt x="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5" name="Freeform 103"/>
            <p:cNvSpPr>
              <a:spLocks/>
            </p:cNvSpPr>
            <p:nvPr/>
          </p:nvSpPr>
          <p:spPr bwMode="auto">
            <a:xfrm>
              <a:off x="5362575" y="4733925"/>
              <a:ext cx="49213" cy="96838"/>
            </a:xfrm>
            <a:custGeom>
              <a:avLst/>
              <a:gdLst>
                <a:gd name="T0" fmla="*/ 0 w 31"/>
                <a:gd name="T1" fmla="*/ 0 h 61"/>
                <a:gd name="T2" fmla="*/ 0 w 31"/>
                <a:gd name="T3" fmla="*/ 2147483647 h 61"/>
                <a:gd name="T4" fmla="*/ 2147483647 w 31"/>
                <a:gd name="T5" fmla="*/ 2147483647 h 61"/>
                <a:gd name="T6" fmla="*/ 2147483647 w 31"/>
                <a:gd name="T7" fmla="*/ 0 h 61"/>
                <a:gd name="T8" fmla="*/ 0 w 31"/>
                <a:gd name="T9" fmla="*/ 0 h 61"/>
                <a:gd name="T10" fmla="*/ 0 w 31"/>
                <a:gd name="T11" fmla="*/ 0 h 61"/>
                <a:gd name="T12" fmla="*/ 0 60000 65536"/>
                <a:gd name="T13" fmla="*/ 0 60000 65536"/>
                <a:gd name="T14" fmla="*/ 0 60000 65536"/>
                <a:gd name="T15" fmla="*/ 0 60000 65536"/>
                <a:gd name="T16" fmla="*/ 0 60000 65536"/>
                <a:gd name="T17" fmla="*/ 0 60000 65536"/>
                <a:gd name="T18" fmla="*/ 0 w 31"/>
                <a:gd name="T19" fmla="*/ 0 h 61"/>
                <a:gd name="T20" fmla="*/ 31 w 3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31" h="61">
                  <a:moveTo>
                    <a:pt x="0" y="0"/>
                  </a:moveTo>
                  <a:lnTo>
                    <a:pt x="0" y="61"/>
                  </a:lnTo>
                  <a:lnTo>
                    <a:pt x="31" y="61"/>
                  </a:lnTo>
                  <a:lnTo>
                    <a:pt x="3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6" name="Freeform 104"/>
            <p:cNvSpPr>
              <a:spLocks/>
            </p:cNvSpPr>
            <p:nvPr/>
          </p:nvSpPr>
          <p:spPr bwMode="auto">
            <a:xfrm>
              <a:off x="5318125" y="4810125"/>
              <a:ext cx="133350" cy="125413"/>
            </a:xfrm>
            <a:custGeom>
              <a:avLst/>
              <a:gdLst>
                <a:gd name="T0" fmla="*/ 0 w 47"/>
                <a:gd name="T1" fmla="*/ 2147483647 h 44"/>
                <a:gd name="T2" fmla="*/ 2147483647 w 47"/>
                <a:gd name="T3" fmla="*/ 0 h 44"/>
                <a:gd name="T4" fmla="*/ 2147483647 w 47"/>
                <a:gd name="T5" fmla="*/ 0 h 44"/>
                <a:gd name="T6" fmla="*/ 2147483647 w 47"/>
                <a:gd name="T7" fmla="*/ 0 h 44"/>
                <a:gd name="T8" fmla="*/ 2147483647 w 47"/>
                <a:gd name="T9" fmla="*/ 2147483647 h 44"/>
                <a:gd name="T10" fmla="*/ 2147483647 w 47"/>
                <a:gd name="T11" fmla="*/ 2147483647 h 44"/>
                <a:gd name="T12" fmla="*/ 2147483647 w 47"/>
                <a:gd name="T13" fmla="*/ 2147483647 h 44"/>
                <a:gd name="T14" fmla="*/ 2147483647 w 47"/>
                <a:gd name="T15" fmla="*/ 2147483647 h 44"/>
                <a:gd name="T16" fmla="*/ 2147483647 w 47"/>
                <a:gd name="T17" fmla="*/ 2147483647 h 44"/>
                <a:gd name="T18" fmla="*/ 2147483647 w 47"/>
                <a:gd name="T19" fmla="*/ 2147483647 h 44"/>
                <a:gd name="T20" fmla="*/ 0 w 47"/>
                <a:gd name="T21" fmla="*/ 2147483647 h 44"/>
                <a:gd name="T22" fmla="*/ 0 w 47"/>
                <a:gd name="T23" fmla="*/ 2147483647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44"/>
                <a:gd name="T38" fmla="*/ 47 w 47"/>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44">
                  <a:moveTo>
                    <a:pt x="0" y="22"/>
                  </a:moveTo>
                  <a:cubicBezTo>
                    <a:pt x="0" y="10"/>
                    <a:pt x="10" y="0"/>
                    <a:pt x="23" y="0"/>
                  </a:cubicBezTo>
                  <a:cubicBezTo>
                    <a:pt x="23" y="0"/>
                    <a:pt x="23" y="0"/>
                    <a:pt x="23" y="0"/>
                  </a:cubicBezTo>
                  <a:cubicBezTo>
                    <a:pt x="23" y="0"/>
                    <a:pt x="23" y="0"/>
                    <a:pt x="23" y="0"/>
                  </a:cubicBezTo>
                  <a:cubicBezTo>
                    <a:pt x="36" y="0"/>
                    <a:pt x="47" y="10"/>
                    <a:pt x="47" y="22"/>
                  </a:cubicBezTo>
                  <a:cubicBezTo>
                    <a:pt x="47" y="22"/>
                    <a:pt x="47" y="22"/>
                    <a:pt x="47" y="22"/>
                  </a:cubicBezTo>
                  <a:cubicBezTo>
                    <a:pt x="47" y="22"/>
                    <a:pt x="47" y="22"/>
                    <a:pt x="47" y="22"/>
                  </a:cubicBezTo>
                  <a:cubicBezTo>
                    <a:pt x="47" y="34"/>
                    <a:pt x="36" y="44"/>
                    <a:pt x="23" y="44"/>
                  </a:cubicBezTo>
                  <a:cubicBezTo>
                    <a:pt x="23" y="44"/>
                    <a:pt x="23" y="44"/>
                    <a:pt x="23" y="44"/>
                  </a:cubicBezTo>
                  <a:cubicBezTo>
                    <a:pt x="23" y="44"/>
                    <a:pt x="23" y="44"/>
                    <a:pt x="23" y="44"/>
                  </a:cubicBezTo>
                  <a:cubicBezTo>
                    <a:pt x="10" y="44"/>
                    <a:pt x="0" y="34"/>
                    <a:pt x="0" y="22"/>
                  </a:cubicBezTo>
                  <a:cubicBezTo>
                    <a:pt x="0" y="22"/>
                    <a:pt x="0" y="22"/>
                    <a:pt x="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grpSp>
      <p:sp>
        <p:nvSpPr>
          <p:cNvPr id="64" name="TextBox 63"/>
          <p:cNvSpPr txBox="1"/>
          <p:nvPr/>
        </p:nvSpPr>
        <p:spPr>
          <a:xfrm>
            <a:off x="4618799" y="1299562"/>
            <a:ext cx="103547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Arial" charset="0"/>
              </a:rPr>
              <a:t>API Consumers</a:t>
            </a:r>
            <a:endParaRPr kumimoji="0" lang="en-US" sz="1200" b="1" i="0" u="none" strike="noStrike" kern="1200" cap="none" spc="0" normalizeH="0" baseline="0" noProof="0" dirty="0">
              <a:ln>
                <a:noFill/>
              </a:ln>
              <a:solidFill>
                <a:prstClr val="black"/>
              </a:solidFill>
              <a:effectLst/>
              <a:uLnTx/>
              <a:uFillTx/>
              <a:latin typeface="Calibri"/>
              <a:ea typeface="+mn-ea"/>
              <a:cs typeface="Arial" charset="0"/>
            </a:endParaRPr>
          </a:p>
        </p:txBody>
      </p:sp>
      <p:grpSp>
        <p:nvGrpSpPr>
          <p:cNvPr id="67" name="Group 158"/>
          <p:cNvGrpSpPr>
            <a:grpSpLocks noChangeAspect="1"/>
          </p:cNvGrpSpPr>
          <p:nvPr/>
        </p:nvGrpSpPr>
        <p:grpSpPr bwMode="auto">
          <a:xfrm>
            <a:off x="4666791" y="2071508"/>
            <a:ext cx="533937" cy="469997"/>
            <a:chOff x="5903917" y="5086337"/>
            <a:chExt cx="1544639" cy="1277941"/>
          </a:xfrm>
        </p:grpSpPr>
        <p:sp>
          <p:nvSpPr>
            <p:cNvPr id="68" name="Freeform 89"/>
            <p:cNvSpPr>
              <a:spLocks/>
            </p:cNvSpPr>
            <p:nvPr/>
          </p:nvSpPr>
          <p:spPr bwMode="auto">
            <a:xfrm>
              <a:off x="6486527" y="6057884"/>
              <a:ext cx="379413" cy="173038"/>
            </a:xfrm>
            <a:custGeom>
              <a:avLst/>
              <a:gdLst>
                <a:gd name="T0" fmla="*/ 0 w 239"/>
                <a:gd name="T1" fmla="*/ 0 h 109"/>
                <a:gd name="T2" fmla="*/ 0 w 239"/>
                <a:gd name="T3" fmla="*/ 2147483647 h 109"/>
                <a:gd name="T4" fmla="*/ 2147483647 w 239"/>
                <a:gd name="T5" fmla="*/ 2147483647 h 109"/>
                <a:gd name="T6" fmla="*/ 2147483647 w 239"/>
                <a:gd name="T7" fmla="*/ 0 h 109"/>
                <a:gd name="T8" fmla="*/ 0 w 239"/>
                <a:gd name="T9" fmla="*/ 0 h 109"/>
                <a:gd name="T10" fmla="*/ 0 w 239"/>
                <a:gd name="T11" fmla="*/ 0 h 109"/>
                <a:gd name="T12" fmla="*/ 0 60000 65536"/>
                <a:gd name="T13" fmla="*/ 0 60000 65536"/>
                <a:gd name="T14" fmla="*/ 0 60000 65536"/>
                <a:gd name="T15" fmla="*/ 0 60000 65536"/>
                <a:gd name="T16" fmla="*/ 0 60000 65536"/>
                <a:gd name="T17" fmla="*/ 0 60000 65536"/>
                <a:gd name="T18" fmla="*/ 0 w 239"/>
                <a:gd name="T19" fmla="*/ 0 h 109"/>
                <a:gd name="T20" fmla="*/ 239 w 239"/>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239" h="109">
                  <a:moveTo>
                    <a:pt x="0" y="0"/>
                  </a:moveTo>
                  <a:lnTo>
                    <a:pt x="0" y="109"/>
                  </a:lnTo>
                  <a:lnTo>
                    <a:pt x="239" y="109"/>
                  </a:lnTo>
                  <a:lnTo>
                    <a:pt x="239"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9" name="Freeform 90"/>
            <p:cNvSpPr>
              <a:spLocks/>
            </p:cNvSpPr>
            <p:nvPr/>
          </p:nvSpPr>
          <p:spPr bwMode="auto">
            <a:xfrm>
              <a:off x="5903917" y="5086337"/>
              <a:ext cx="1544639" cy="1028697"/>
            </a:xfrm>
            <a:custGeom>
              <a:avLst/>
              <a:gdLst>
                <a:gd name="T0" fmla="*/ 0 w 546"/>
                <a:gd name="T1" fmla="*/ 2147483647 h 363"/>
                <a:gd name="T2" fmla="*/ 2147483647 w 546"/>
                <a:gd name="T3" fmla="*/ 0 h 363"/>
                <a:gd name="T4" fmla="*/ 2147483647 w 546"/>
                <a:gd name="T5" fmla="*/ 0 h 363"/>
                <a:gd name="T6" fmla="*/ 2147483647 w 546"/>
                <a:gd name="T7" fmla="*/ 0 h 363"/>
                <a:gd name="T8" fmla="*/ 2147483647 w 546"/>
                <a:gd name="T9" fmla="*/ 0 h 363"/>
                <a:gd name="T10" fmla="*/ 2147483647 w 546"/>
                <a:gd name="T11" fmla="*/ 0 h 363"/>
                <a:gd name="T12" fmla="*/ 2147483647 w 546"/>
                <a:gd name="T13" fmla="*/ 2147483647 h 363"/>
                <a:gd name="T14" fmla="*/ 2147483647 w 546"/>
                <a:gd name="T15" fmla="*/ 2147483647 h 363"/>
                <a:gd name="T16" fmla="*/ 2147483647 w 546"/>
                <a:gd name="T17" fmla="*/ 2147483647 h 363"/>
                <a:gd name="T18" fmla="*/ 2147483647 w 546"/>
                <a:gd name="T19" fmla="*/ 2147483647 h 363"/>
                <a:gd name="T20" fmla="*/ 2147483647 w 546"/>
                <a:gd name="T21" fmla="*/ 2147483647 h 363"/>
                <a:gd name="T22" fmla="*/ 2147483647 w 546"/>
                <a:gd name="T23" fmla="*/ 2147483647 h 363"/>
                <a:gd name="T24" fmla="*/ 2147483647 w 546"/>
                <a:gd name="T25" fmla="*/ 2147483647 h 363"/>
                <a:gd name="T26" fmla="*/ 2147483647 w 546"/>
                <a:gd name="T27" fmla="*/ 2147483647 h 363"/>
                <a:gd name="T28" fmla="*/ 2147483647 w 546"/>
                <a:gd name="T29" fmla="*/ 2147483647 h 363"/>
                <a:gd name="T30" fmla="*/ 2147483647 w 546"/>
                <a:gd name="T31" fmla="*/ 2147483647 h 363"/>
                <a:gd name="T32" fmla="*/ 0 w 546"/>
                <a:gd name="T33" fmla="*/ 2147483647 h 363"/>
                <a:gd name="T34" fmla="*/ 0 w 546"/>
                <a:gd name="T35" fmla="*/ 2147483647 h 363"/>
                <a:gd name="T36" fmla="*/ 0 w 546"/>
                <a:gd name="T37" fmla="*/ 2147483647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6"/>
                <a:gd name="T58" fmla="*/ 0 h 363"/>
                <a:gd name="T59" fmla="*/ 546 w 546"/>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6" h="363">
                  <a:moveTo>
                    <a:pt x="0" y="39"/>
                  </a:moveTo>
                  <a:cubicBezTo>
                    <a:pt x="0" y="17"/>
                    <a:pt x="17" y="0"/>
                    <a:pt x="39" y="0"/>
                  </a:cubicBezTo>
                  <a:cubicBezTo>
                    <a:pt x="39" y="0"/>
                    <a:pt x="39" y="0"/>
                    <a:pt x="39" y="0"/>
                  </a:cubicBezTo>
                  <a:cubicBezTo>
                    <a:pt x="39" y="0"/>
                    <a:pt x="39" y="0"/>
                    <a:pt x="39" y="0"/>
                  </a:cubicBezTo>
                  <a:cubicBezTo>
                    <a:pt x="507" y="0"/>
                    <a:pt x="507" y="0"/>
                    <a:pt x="507" y="0"/>
                  </a:cubicBezTo>
                  <a:cubicBezTo>
                    <a:pt x="507" y="0"/>
                    <a:pt x="507" y="0"/>
                    <a:pt x="507" y="0"/>
                  </a:cubicBezTo>
                  <a:cubicBezTo>
                    <a:pt x="528" y="0"/>
                    <a:pt x="546" y="17"/>
                    <a:pt x="546" y="39"/>
                  </a:cubicBezTo>
                  <a:cubicBezTo>
                    <a:pt x="546" y="39"/>
                    <a:pt x="546" y="39"/>
                    <a:pt x="546" y="39"/>
                  </a:cubicBezTo>
                  <a:cubicBezTo>
                    <a:pt x="546" y="39"/>
                    <a:pt x="546" y="39"/>
                    <a:pt x="546" y="39"/>
                  </a:cubicBezTo>
                  <a:cubicBezTo>
                    <a:pt x="546" y="325"/>
                    <a:pt x="546" y="325"/>
                    <a:pt x="546" y="325"/>
                  </a:cubicBezTo>
                  <a:cubicBezTo>
                    <a:pt x="546" y="325"/>
                    <a:pt x="546" y="325"/>
                    <a:pt x="546" y="325"/>
                  </a:cubicBezTo>
                  <a:cubicBezTo>
                    <a:pt x="546" y="346"/>
                    <a:pt x="528" y="363"/>
                    <a:pt x="507" y="363"/>
                  </a:cubicBezTo>
                  <a:cubicBezTo>
                    <a:pt x="507" y="363"/>
                    <a:pt x="507" y="363"/>
                    <a:pt x="507" y="363"/>
                  </a:cubicBezTo>
                  <a:cubicBezTo>
                    <a:pt x="507" y="363"/>
                    <a:pt x="507" y="363"/>
                    <a:pt x="507" y="363"/>
                  </a:cubicBezTo>
                  <a:cubicBezTo>
                    <a:pt x="39" y="363"/>
                    <a:pt x="39" y="363"/>
                    <a:pt x="39" y="363"/>
                  </a:cubicBezTo>
                  <a:cubicBezTo>
                    <a:pt x="39" y="363"/>
                    <a:pt x="39" y="363"/>
                    <a:pt x="39" y="363"/>
                  </a:cubicBezTo>
                  <a:cubicBezTo>
                    <a:pt x="17" y="363"/>
                    <a:pt x="0" y="346"/>
                    <a:pt x="0" y="325"/>
                  </a:cubicBezTo>
                  <a:cubicBezTo>
                    <a:pt x="0" y="325"/>
                    <a:pt x="0" y="325"/>
                    <a:pt x="0" y="325"/>
                  </a:cubicBezTo>
                  <a:lnTo>
                    <a:pt x="0" y="3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0" name="Freeform 91"/>
            <p:cNvSpPr>
              <a:spLocks/>
            </p:cNvSpPr>
            <p:nvPr/>
          </p:nvSpPr>
          <p:spPr bwMode="auto">
            <a:xfrm>
              <a:off x="5973767" y="5149837"/>
              <a:ext cx="1412876" cy="906460"/>
            </a:xfrm>
            <a:custGeom>
              <a:avLst/>
              <a:gdLst>
                <a:gd name="T0" fmla="*/ 0 w 499"/>
                <a:gd name="T1" fmla="*/ 2147483647 h 320"/>
                <a:gd name="T2" fmla="*/ 2147483647 w 499"/>
                <a:gd name="T3" fmla="*/ 0 h 320"/>
                <a:gd name="T4" fmla="*/ 2147483647 w 499"/>
                <a:gd name="T5" fmla="*/ 0 h 320"/>
                <a:gd name="T6" fmla="*/ 2147483647 w 499"/>
                <a:gd name="T7" fmla="*/ 0 h 320"/>
                <a:gd name="T8" fmla="*/ 2147483647 w 499"/>
                <a:gd name="T9" fmla="*/ 0 h 320"/>
                <a:gd name="T10" fmla="*/ 2147483647 w 499"/>
                <a:gd name="T11" fmla="*/ 0 h 320"/>
                <a:gd name="T12" fmla="*/ 2147483647 w 499"/>
                <a:gd name="T13" fmla="*/ 2147483647 h 320"/>
                <a:gd name="T14" fmla="*/ 2147483647 w 499"/>
                <a:gd name="T15" fmla="*/ 2147483647 h 320"/>
                <a:gd name="T16" fmla="*/ 2147483647 w 499"/>
                <a:gd name="T17" fmla="*/ 2147483647 h 320"/>
                <a:gd name="T18" fmla="*/ 2147483647 w 499"/>
                <a:gd name="T19" fmla="*/ 2147483647 h 320"/>
                <a:gd name="T20" fmla="*/ 2147483647 w 499"/>
                <a:gd name="T21" fmla="*/ 2147483647 h 320"/>
                <a:gd name="T22" fmla="*/ 2147483647 w 499"/>
                <a:gd name="T23" fmla="*/ 2147483647 h 320"/>
                <a:gd name="T24" fmla="*/ 2147483647 w 499"/>
                <a:gd name="T25" fmla="*/ 2147483647 h 320"/>
                <a:gd name="T26" fmla="*/ 2147483647 w 499"/>
                <a:gd name="T27" fmla="*/ 2147483647 h 320"/>
                <a:gd name="T28" fmla="*/ 2147483647 w 499"/>
                <a:gd name="T29" fmla="*/ 2147483647 h 320"/>
                <a:gd name="T30" fmla="*/ 2147483647 w 499"/>
                <a:gd name="T31" fmla="*/ 2147483647 h 320"/>
                <a:gd name="T32" fmla="*/ 0 w 499"/>
                <a:gd name="T33" fmla="*/ 2147483647 h 320"/>
                <a:gd name="T34" fmla="*/ 0 w 499"/>
                <a:gd name="T35" fmla="*/ 2147483647 h 320"/>
                <a:gd name="T36" fmla="*/ 0 w 499"/>
                <a:gd name="T37" fmla="*/ 2147483647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9"/>
                <a:gd name="T58" fmla="*/ 0 h 320"/>
                <a:gd name="T59" fmla="*/ 499 w 499"/>
                <a:gd name="T60" fmla="*/ 320 h 3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9" h="320">
                  <a:moveTo>
                    <a:pt x="0" y="30"/>
                  </a:moveTo>
                  <a:cubicBezTo>
                    <a:pt x="0" y="13"/>
                    <a:pt x="14" y="0"/>
                    <a:pt x="31" y="0"/>
                  </a:cubicBezTo>
                  <a:cubicBezTo>
                    <a:pt x="31" y="0"/>
                    <a:pt x="31" y="0"/>
                    <a:pt x="31" y="0"/>
                  </a:cubicBezTo>
                  <a:cubicBezTo>
                    <a:pt x="31" y="0"/>
                    <a:pt x="31" y="0"/>
                    <a:pt x="31" y="0"/>
                  </a:cubicBezTo>
                  <a:cubicBezTo>
                    <a:pt x="469" y="0"/>
                    <a:pt x="469" y="0"/>
                    <a:pt x="469" y="0"/>
                  </a:cubicBezTo>
                  <a:cubicBezTo>
                    <a:pt x="469" y="0"/>
                    <a:pt x="469" y="0"/>
                    <a:pt x="469" y="0"/>
                  </a:cubicBezTo>
                  <a:cubicBezTo>
                    <a:pt x="485" y="0"/>
                    <a:pt x="499" y="13"/>
                    <a:pt x="499" y="30"/>
                  </a:cubicBezTo>
                  <a:cubicBezTo>
                    <a:pt x="499" y="30"/>
                    <a:pt x="499" y="30"/>
                    <a:pt x="499" y="30"/>
                  </a:cubicBezTo>
                  <a:cubicBezTo>
                    <a:pt x="499" y="30"/>
                    <a:pt x="499" y="30"/>
                    <a:pt x="499" y="30"/>
                  </a:cubicBezTo>
                  <a:cubicBezTo>
                    <a:pt x="499" y="289"/>
                    <a:pt x="499" y="289"/>
                    <a:pt x="499" y="289"/>
                  </a:cubicBezTo>
                  <a:cubicBezTo>
                    <a:pt x="499" y="289"/>
                    <a:pt x="499" y="289"/>
                    <a:pt x="499" y="289"/>
                  </a:cubicBezTo>
                  <a:cubicBezTo>
                    <a:pt x="499" y="306"/>
                    <a:pt x="485" y="320"/>
                    <a:pt x="469" y="320"/>
                  </a:cubicBezTo>
                  <a:cubicBezTo>
                    <a:pt x="469" y="320"/>
                    <a:pt x="469" y="320"/>
                    <a:pt x="469" y="320"/>
                  </a:cubicBezTo>
                  <a:cubicBezTo>
                    <a:pt x="469" y="320"/>
                    <a:pt x="469" y="320"/>
                    <a:pt x="469" y="320"/>
                  </a:cubicBezTo>
                  <a:cubicBezTo>
                    <a:pt x="31" y="320"/>
                    <a:pt x="31" y="320"/>
                    <a:pt x="31" y="320"/>
                  </a:cubicBezTo>
                  <a:cubicBezTo>
                    <a:pt x="31" y="320"/>
                    <a:pt x="31" y="320"/>
                    <a:pt x="31" y="320"/>
                  </a:cubicBezTo>
                  <a:cubicBezTo>
                    <a:pt x="14" y="320"/>
                    <a:pt x="0" y="306"/>
                    <a:pt x="0" y="289"/>
                  </a:cubicBezTo>
                  <a:cubicBezTo>
                    <a:pt x="0" y="289"/>
                    <a:pt x="0" y="289"/>
                    <a:pt x="0" y="289"/>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1" name="Freeform 92"/>
            <p:cNvSpPr>
              <a:spLocks noEditPoints="1"/>
            </p:cNvSpPr>
            <p:nvPr/>
          </p:nvSpPr>
          <p:spPr bwMode="auto">
            <a:xfrm>
              <a:off x="5972180" y="5143490"/>
              <a:ext cx="1417639" cy="914398"/>
            </a:xfrm>
            <a:custGeom>
              <a:avLst/>
              <a:gdLst>
                <a:gd name="T0" fmla="*/ 0 w 501"/>
                <a:gd name="T1" fmla="*/ 2147483647 h 323"/>
                <a:gd name="T2" fmla="*/ 2147483647 w 501"/>
                <a:gd name="T3" fmla="*/ 2147483647 h 323"/>
                <a:gd name="T4" fmla="*/ 2147483647 w 501"/>
                <a:gd name="T5" fmla="*/ 2147483647 h 323"/>
                <a:gd name="T6" fmla="*/ 2147483647 w 501"/>
                <a:gd name="T7" fmla="*/ 2147483647 h 323"/>
                <a:gd name="T8" fmla="*/ 2147483647 w 501"/>
                <a:gd name="T9" fmla="*/ 2147483647 h 323"/>
                <a:gd name="T10" fmla="*/ 2147483647 w 501"/>
                <a:gd name="T11" fmla="*/ 0 h 323"/>
                <a:gd name="T12" fmla="*/ 2147483647 w 501"/>
                <a:gd name="T13" fmla="*/ 2147483647 h 323"/>
                <a:gd name="T14" fmla="*/ 2147483647 w 501"/>
                <a:gd name="T15" fmla="*/ 2147483647 h 323"/>
                <a:gd name="T16" fmla="*/ 2147483647 w 501"/>
                <a:gd name="T17" fmla="*/ 2147483647 h 323"/>
                <a:gd name="T18" fmla="*/ 2147483647 w 501"/>
                <a:gd name="T19" fmla="*/ 2147483647 h 323"/>
                <a:gd name="T20" fmla="*/ 2147483647 w 501"/>
                <a:gd name="T21" fmla="*/ 2147483647 h 323"/>
                <a:gd name="T22" fmla="*/ 2147483647 w 501"/>
                <a:gd name="T23" fmla="*/ 2147483647 h 323"/>
                <a:gd name="T24" fmla="*/ 2147483647 w 501"/>
                <a:gd name="T25" fmla="*/ 2147483647 h 323"/>
                <a:gd name="T26" fmla="*/ 2147483647 w 501"/>
                <a:gd name="T27" fmla="*/ 2147483647 h 323"/>
                <a:gd name="T28" fmla="*/ 2147483647 w 501"/>
                <a:gd name="T29" fmla="*/ 2147483647 h 323"/>
                <a:gd name="T30" fmla="*/ 2147483647 w 501"/>
                <a:gd name="T31" fmla="*/ 2147483647 h 323"/>
                <a:gd name="T32" fmla="*/ 2147483647 w 501"/>
                <a:gd name="T33" fmla="*/ 2147483647 h 323"/>
                <a:gd name="T34" fmla="*/ 2147483647 w 501"/>
                <a:gd name="T35" fmla="*/ 2147483647 h 323"/>
                <a:gd name="T36" fmla="*/ 2147483647 w 501"/>
                <a:gd name="T37" fmla="*/ 2147483647 h 323"/>
                <a:gd name="T38" fmla="*/ 2147483647 w 501"/>
                <a:gd name="T39" fmla="*/ 2147483647 h 323"/>
                <a:gd name="T40" fmla="*/ 2147483647 w 501"/>
                <a:gd name="T41" fmla="*/ 2147483647 h 323"/>
                <a:gd name="T42" fmla="*/ 0 w 501"/>
                <a:gd name="T43" fmla="*/ 2147483647 h 323"/>
                <a:gd name="T44" fmla="*/ 2147483647 w 501"/>
                <a:gd name="T45" fmla="*/ 2147483647 h 323"/>
                <a:gd name="T46" fmla="*/ 2147483647 w 501"/>
                <a:gd name="T47" fmla="*/ 2147483647 h 323"/>
                <a:gd name="T48" fmla="*/ 2147483647 w 501"/>
                <a:gd name="T49" fmla="*/ 2147483647 h 323"/>
                <a:gd name="T50" fmla="*/ 2147483647 w 501"/>
                <a:gd name="T51" fmla="*/ 2147483647 h 323"/>
                <a:gd name="T52" fmla="*/ 2147483647 w 501"/>
                <a:gd name="T53" fmla="*/ 2147483647 h 323"/>
                <a:gd name="T54" fmla="*/ 2147483647 w 501"/>
                <a:gd name="T55" fmla="*/ 2147483647 h 323"/>
                <a:gd name="T56" fmla="*/ 2147483647 w 501"/>
                <a:gd name="T57" fmla="*/ 2147483647 h 323"/>
                <a:gd name="T58" fmla="*/ 2147483647 w 501"/>
                <a:gd name="T59" fmla="*/ 2147483647 h 323"/>
                <a:gd name="T60" fmla="*/ 2147483647 w 501"/>
                <a:gd name="T61" fmla="*/ 2147483647 h 323"/>
                <a:gd name="T62" fmla="*/ 2147483647 w 501"/>
                <a:gd name="T63" fmla="*/ 2147483647 h 323"/>
                <a:gd name="T64" fmla="*/ 2147483647 w 501"/>
                <a:gd name="T65" fmla="*/ 2147483647 h 323"/>
                <a:gd name="T66" fmla="*/ 2147483647 w 501"/>
                <a:gd name="T67" fmla="*/ 2147483647 h 323"/>
                <a:gd name="T68" fmla="*/ 2147483647 w 501"/>
                <a:gd name="T69" fmla="*/ 2147483647 h 323"/>
                <a:gd name="T70" fmla="*/ 2147483647 w 501"/>
                <a:gd name="T71" fmla="*/ 2147483647 h 323"/>
                <a:gd name="T72" fmla="*/ 2147483647 w 501"/>
                <a:gd name="T73" fmla="*/ 2147483647 h 323"/>
                <a:gd name="T74" fmla="*/ 2147483647 w 501"/>
                <a:gd name="T75" fmla="*/ 2147483647 h 323"/>
                <a:gd name="T76" fmla="*/ 2147483647 w 501"/>
                <a:gd name="T77" fmla="*/ 2147483647 h 323"/>
                <a:gd name="T78" fmla="*/ 2147483647 w 501"/>
                <a:gd name="T79" fmla="*/ 2147483647 h 323"/>
                <a:gd name="T80" fmla="*/ 2147483647 w 501"/>
                <a:gd name="T81" fmla="*/ 2147483647 h 323"/>
                <a:gd name="T82" fmla="*/ 2147483647 w 501"/>
                <a:gd name="T83" fmla="*/ 2147483647 h 323"/>
                <a:gd name="T84" fmla="*/ 2147483647 w 501"/>
                <a:gd name="T85" fmla="*/ 2147483647 h 323"/>
                <a:gd name="T86" fmla="*/ 2147483647 w 501"/>
                <a:gd name="T87" fmla="*/ 2147483647 h 323"/>
                <a:gd name="T88" fmla="*/ 2147483647 w 501"/>
                <a:gd name="T89" fmla="*/ 2147483647 h 3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1"/>
                <a:gd name="T136" fmla="*/ 0 h 323"/>
                <a:gd name="T137" fmla="*/ 501 w 501"/>
                <a:gd name="T138" fmla="*/ 323 h 3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1" h="323">
                  <a:moveTo>
                    <a:pt x="0" y="32"/>
                  </a:moveTo>
                  <a:cubicBezTo>
                    <a:pt x="0" y="26"/>
                    <a:pt x="0" y="26"/>
                    <a:pt x="0" y="26"/>
                  </a:cubicBezTo>
                  <a:cubicBezTo>
                    <a:pt x="1" y="26"/>
                    <a:pt x="1" y="26"/>
                    <a:pt x="1" y="26"/>
                  </a:cubicBezTo>
                  <a:cubicBezTo>
                    <a:pt x="2" y="20"/>
                    <a:pt x="2" y="20"/>
                    <a:pt x="2" y="20"/>
                  </a:cubicBezTo>
                  <a:cubicBezTo>
                    <a:pt x="2" y="20"/>
                    <a:pt x="2" y="20"/>
                    <a:pt x="3" y="19"/>
                  </a:cubicBezTo>
                  <a:cubicBezTo>
                    <a:pt x="9" y="10"/>
                    <a:pt x="9" y="10"/>
                    <a:pt x="9" y="10"/>
                  </a:cubicBezTo>
                  <a:cubicBezTo>
                    <a:pt x="9" y="10"/>
                    <a:pt x="9" y="9"/>
                    <a:pt x="9" y="9"/>
                  </a:cubicBezTo>
                  <a:cubicBezTo>
                    <a:pt x="19" y="3"/>
                    <a:pt x="19" y="3"/>
                    <a:pt x="19" y="3"/>
                  </a:cubicBezTo>
                  <a:cubicBezTo>
                    <a:pt x="19" y="3"/>
                    <a:pt x="19" y="3"/>
                    <a:pt x="20" y="3"/>
                  </a:cubicBezTo>
                  <a:cubicBezTo>
                    <a:pt x="25" y="1"/>
                    <a:pt x="25" y="1"/>
                    <a:pt x="25" y="1"/>
                  </a:cubicBezTo>
                  <a:cubicBezTo>
                    <a:pt x="25" y="1"/>
                    <a:pt x="25" y="1"/>
                    <a:pt x="26" y="1"/>
                  </a:cubicBezTo>
                  <a:cubicBezTo>
                    <a:pt x="32" y="0"/>
                    <a:pt x="32" y="0"/>
                    <a:pt x="32" y="0"/>
                  </a:cubicBezTo>
                  <a:cubicBezTo>
                    <a:pt x="470" y="0"/>
                    <a:pt x="470" y="0"/>
                    <a:pt x="470" y="0"/>
                  </a:cubicBezTo>
                  <a:cubicBezTo>
                    <a:pt x="476" y="1"/>
                    <a:pt x="476" y="1"/>
                    <a:pt x="476" y="1"/>
                  </a:cubicBezTo>
                  <a:cubicBezTo>
                    <a:pt x="476" y="1"/>
                    <a:pt x="476" y="1"/>
                    <a:pt x="476" y="1"/>
                  </a:cubicBezTo>
                  <a:cubicBezTo>
                    <a:pt x="482" y="3"/>
                    <a:pt x="482" y="3"/>
                    <a:pt x="482" y="3"/>
                  </a:cubicBezTo>
                  <a:cubicBezTo>
                    <a:pt x="482" y="3"/>
                    <a:pt x="482" y="3"/>
                    <a:pt x="482" y="3"/>
                  </a:cubicBezTo>
                  <a:cubicBezTo>
                    <a:pt x="492" y="9"/>
                    <a:pt x="492" y="9"/>
                    <a:pt x="492" y="9"/>
                  </a:cubicBezTo>
                  <a:cubicBezTo>
                    <a:pt x="492" y="9"/>
                    <a:pt x="492" y="10"/>
                    <a:pt x="492" y="10"/>
                  </a:cubicBezTo>
                  <a:cubicBezTo>
                    <a:pt x="499" y="19"/>
                    <a:pt x="499" y="19"/>
                    <a:pt x="499" y="19"/>
                  </a:cubicBezTo>
                  <a:cubicBezTo>
                    <a:pt x="499" y="20"/>
                    <a:pt x="499" y="20"/>
                    <a:pt x="499" y="20"/>
                  </a:cubicBezTo>
                  <a:cubicBezTo>
                    <a:pt x="501" y="32"/>
                    <a:pt x="501" y="32"/>
                    <a:pt x="501" y="32"/>
                  </a:cubicBezTo>
                  <a:cubicBezTo>
                    <a:pt x="501" y="32"/>
                    <a:pt x="501" y="32"/>
                    <a:pt x="501" y="32"/>
                  </a:cubicBezTo>
                  <a:cubicBezTo>
                    <a:pt x="501" y="291"/>
                    <a:pt x="501" y="291"/>
                    <a:pt x="501" y="291"/>
                  </a:cubicBezTo>
                  <a:cubicBezTo>
                    <a:pt x="501" y="292"/>
                    <a:pt x="501" y="292"/>
                    <a:pt x="501" y="292"/>
                  </a:cubicBezTo>
                  <a:cubicBezTo>
                    <a:pt x="499" y="304"/>
                    <a:pt x="499" y="304"/>
                    <a:pt x="499" y="304"/>
                  </a:cubicBezTo>
                  <a:cubicBezTo>
                    <a:pt x="499" y="304"/>
                    <a:pt x="499" y="304"/>
                    <a:pt x="499" y="304"/>
                  </a:cubicBezTo>
                  <a:cubicBezTo>
                    <a:pt x="492" y="314"/>
                    <a:pt x="492" y="314"/>
                    <a:pt x="492" y="314"/>
                  </a:cubicBezTo>
                  <a:cubicBezTo>
                    <a:pt x="492" y="314"/>
                    <a:pt x="492" y="314"/>
                    <a:pt x="492" y="314"/>
                  </a:cubicBezTo>
                  <a:cubicBezTo>
                    <a:pt x="482" y="321"/>
                    <a:pt x="482" y="321"/>
                    <a:pt x="482" y="321"/>
                  </a:cubicBezTo>
                  <a:cubicBezTo>
                    <a:pt x="482" y="321"/>
                    <a:pt x="482" y="321"/>
                    <a:pt x="482" y="321"/>
                  </a:cubicBezTo>
                  <a:cubicBezTo>
                    <a:pt x="470" y="323"/>
                    <a:pt x="470" y="323"/>
                    <a:pt x="470" y="323"/>
                  </a:cubicBezTo>
                  <a:cubicBezTo>
                    <a:pt x="470" y="323"/>
                    <a:pt x="470" y="323"/>
                    <a:pt x="470" y="323"/>
                  </a:cubicBezTo>
                  <a:cubicBezTo>
                    <a:pt x="32" y="323"/>
                    <a:pt x="32" y="323"/>
                    <a:pt x="32" y="323"/>
                  </a:cubicBezTo>
                  <a:cubicBezTo>
                    <a:pt x="32" y="323"/>
                    <a:pt x="32" y="323"/>
                    <a:pt x="32" y="323"/>
                  </a:cubicBezTo>
                  <a:cubicBezTo>
                    <a:pt x="20" y="321"/>
                    <a:pt x="20" y="321"/>
                    <a:pt x="20" y="321"/>
                  </a:cubicBezTo>
                  <a:cubicBezTo>
                    <a:pt x="20" y="321"/>
                    <a:pt x="19" y="321"/>
                    <a:pt x="19" y="321"/>
                  </a:cubicBezTo>
                  <a:cubicBezTo>
                    <a:pt x="9" y="314"/>
                    <a:pt x="9" y="314"/>
                    <a:pt x="9" y="314"/>
                  </a:cubicBezTo>
                  <a:cubicBezTo>
                    <a:pt x="9" y="314"/>
                    <a:pt x="9" y="314"/>
                    <a:pt x="9" y="314"/>
                  </a:cubicBezTo>
                  <a:cubicBezTo>
                    <a:pt x="3" y="304"/>
                    <a:pt x="3" y="304"/>
                    <a:pt x="3" y="304"/>
                  </a:cubicBezTo>
                  <a:cubicBezTo>
                    <a:pt x="2" y="304"/>
                    <a:pt x="2" y="304"/>
                    <a:pt x="2" y="304"/>
                  </a:cubicBezTo>
                  <a:cubicBezTo>
                    <a:pt x="1" y="298"/>
                    <a:pt x="1" y="298"/>
                    <a:pt x="1" y="298"/>
                  </a:cubicBezTo>
                  <a:cubicBezTo>
                    <a:pt x="1" y="298"/>
                    <a:pt x="1" y="298"/>
                    <a:pt x="0" y="298"/>
                  </a:cubicBezTo>
                  <a:cubicBezTo>
                    <a:pt x="0" y="292"/>
                    <a:pt x="0" y="292"/>
                    <a:pt x="0" y="292"/>
                  </a:cubicBezTo>
                  <a:lnTo>
                    <a:pt x="0" y="32"/>
                  </a:lnTo>
                  <a:close/>
                  <a:moveTo>
                    <a:pt x="3" y="291"/>
                  </a:moveTo>
                  <a:cubicBezTo>
                    <a:pt x="4" y="298"/>
                    <a:pt x="4" y="298"/>
                    <a:pt x="4" y="298"/>
                  </a:cubicBezTo>
                  <a:cubicBezTo>
                    <a:pt x="4" y="297"/>
                    <a:pt x="4" y="297"/>
                    <a:pt x="4" y="297"/>
                  </a:cubicBezTo>
                  <a:cubicBezTo>
                    <a:pt x="5" y="303"/>
                    <a:pt x="5" y="303"/>
                    <a:pt x="5" y="303"/>
                  </a:cubicBezTo>
                  <a:cubicBezTo>
                    <a:pt x="5" y="302"/>
                    <a:pt x="5" y="302"/>
                    <a:pt x="5" y="302"/>
                  </a:cubicBezTo>
                  <a:cubicBezTo>
                    <a:pt x="12" y="312"/>
                    <a:pt x="12" y="312"/>
                    <a:pt x="12" y="312"/>
                  </a:cubicBezTo>
                  <a:cubicBezTo>
                    <a:pt x="11" y="311"/>
                    <a:pt x="11" y="311"/>
                    <a:pt x="11" y="311"/>
                  </a:cubicBezTo>
                  <a:cubicBezTo>
                    <a:pt x="21" y="318"/>
                    <a:pt x="21" y="318"/>
                    <a:pt x="21" y="318"/>
                  </a:cubicBezTo>
                  <a:cubicBezTo>
                    <a:pt x="20" y="318"/>
                    <a:pt x="20" y="318"/>
                    <a:pt x="20" y="318"/>
                  </a:cubicBezTo>
                  <a:cubicBezTo>
                    <a:pt x="32" y="320"/>
                    <a:pt x="32" y="320"/>
                    <a:pt x="32" y="320"/>
                  </a:cubicBezTo>
                  <a:cubicBezTo>
                    <a:pt x="32" y="320"/>
                    <a:pt x="32" y="320"/>
                    <a:pt x="32" y="320"/>
                  </a:cubicBezTo>
                  <a:cubicBezTo>
                    <a:pt x="470" y="320"/>
                    <a:pt x="470" y="320"/>
                    <a:pt x="470" y="320"/>
                  </a:cubicBezTo>
                  <a:cubicBezTo>
                    <a:pt x="469" y="320"/>
                    <a:pt x="469" y="320"/>
                    <a:pt x="469" y="320"/>
                  </a:cubicBezTo>
                  <a:cubicBezTo>
                    <a:pt x="481" y="318"/>
                    <a:pt x="481" y="318"/>
                    <a:pt x="481" y="318"/>
                  </a:cubicBezTo>
                  <a:cubicBezTo>
                    <a:pt x="481" y="318"/>
                    <a:pt x="481" y="318"/>
                    <a:pt x="481" y="318"/>
                  </a:cubicBezTo>
                  <a:cubicBezTo>
                    <a:pt x="490" y="311"/>
                    <a:pt x="490" y="311"/>
                    <a:pt x="490" y="311"/>
                  </a:cubicBezTo>
                  <a:cubicBezTo>
                    <a:pt x="490" y="312"/>
                    <a:pt x="490" y="312"/>
                    <a:pt x="490" y="312"/>
                  </a:cubicBezTo>
                  <a:cubicBezTo>
                    <a:pt x="496" y="302"/>
                    <a:pt x="496" y="302"/>
                    <a:pt x="496" y="302"/>
                  </a:cubicBezTo>
                  <a:cubicBezTo>
                    <a:pt x="496" y="303"/>
                    <a:pt x="496" y="303"/>
                    <a:pt x="496" y="303"/>
                  </a:cubicBezTo>
                  <a:cubicBezTo>
                    <a:pt x="498" y="291"/>
                    <a:pt x="498" y="291"/>
                    <a:pt x="498" y="291"/>
                  </a:cubicBezTo>
                  <a:cubicBezTo>
                    <a:pt x="498" y="291"/>
                    <a:pt x="498" y="291"/>
                    <a:pt x="498" y="291"/>
                  </a:cubicBezTo>
                  <a:cubicBezTo>
                    <a:pt x="498" y="32"/>
                    <a:pt x="498" y="32"/>
                    <a:pt x="498" y="32"/>
                  </a:cubicBezTo>
                  <a:cubicBezTo>
                    <a:pt x="498" y="32"/>
                    <a:pt x="498" y="32"/>
                    <a:pt x="498" y="32"/>
                  </a:cubicBezTo>
                  <a:cubicBezTo>
                    <a:pt x="496" y="21"/>
                    <a:pt x="496" y="21"/>
                    <a:pt x="496" y="21"/>
                  </a:cubicBezTo>
                  <a:cubicBezTo>
                    <a:pt x="496" y="21"/>
                    <a:pt x="496" y="21"/>
                    <a:pt x="496" y="21"/>
                  </a:cubicBezTo>
                  <a:cubicBezTo>
                    <a:pt x="490" y="12"/>
                    <a:pt x="490" y="12"/>
                    <a:pt x="490" y="12"/>
                  </a:cubicBezTo>
                  <a:cubicBezTo>
                    <a:pt x="490" y="12"/>
                    <a:pt x="490" y="12"/>
                    <a:pt x="490" y="12"/>
                  </a:cubicBezTo>
                  <a:cubicBezTo>
                    <a:pt x="481" y="6"/>
                    <a:pt x="481" y="6"/>
                    <a:pt x="481" y="6"/>
                  </a:cubicBezTo>
                  <a:cubicBezTo>
                    <a:pt x="481" y="6"/>
                    <a:pt x="481" y="6"/>
                    <a:pt x="481" y="6"/>
                  </a:cubicBezTo>
                  <a:cubicBezTo>
                    <a:pt x="475" y="4"/>
                    <a:pt x="475" y="4"/>
                    <a:pt x="475" y="4"/>
                  </a:cubicBezTo>
                  <a:cubicBezTo>
                    <a:pt x="476" y="4"/>
                    <a:pt x="476" y="4"/>
                    <a:pt x="476" y="4"/>
                  </a:cubicBezTo>
                  <a:cubicBezTo>
                    <a:pt x="470" y="3"/>
                    <a:pt x="470" y="3"/>
                    <a:pt x="470" y="3"/>
                  </a:cubicBezTo>
                  <a:cubicBezTo>
                    <a:pt x="32" y="3"/>
                    <a:pt x="32" y="3"/>
                    <a:pt x="32" y="3"/>
                  </a:cubicBezTo>
                  <a:cubicBezTo>
                    <a:pt x="26" y="4"/>
                    <a:pt x="26" y="4"/>
                    <a:pt x="26" y="4"/>
                  </a:cubicBezTo>
                  <a:cubicBezTo>
                    <a:pt x="26" y="4"/>
                    <a:pt x="26" y="4"/>
                    <a:pt x="26" y="4"/>
                  </a:cubicBezTo>
                  <a:cubicBezTo>
                    <a:pt x="21" y="6"/>
                    <a:pt x="21" y="6"/>
                    <a:pt x="21" y="6"/>
                  </a:cubicBezTo>
                  <a:cubicBezTo>
                    <a:pt x="21" y="6"/>
                    <a:pt x="21" y="6"/>
                    <a:pt x="21" y="6"/>
                  </a:cubicBezTo>
                  <a:cubicBezTo>
                    <a:pt x="11" y="12"/>
                    <a:pt x="11" y="12"/>
                    <a:pt x="11" y="12"/>
                  </a:cubicBezTo>
                  <a:cubicBezTo>
                    <a:pt x="12" y="12"/>
                    <a:pt x="12" y="12"/>
                    <a:pt x="12" y="12"/>
                  </a:cubicBezTo>
                  <a:cubicBezTo>
                    <a:pt x="5" y="21"/>
                    <a:pt x="5" y="21"/>
                    <a:pt x="5" y="21"/>
                  </a:cubicBezTo>
                  <a:cubicBezTo>
                    <a:pt x="5" y="21"/>
                    <a:pt x="5" y="21"/>
                    <a:pt x="5" y="21"/>
                  </a:cubicBezTo>
                  <a:cubicBezTo>
                    <a:pt x="4" y="27"/>
                    <a:pt x="4" y="27"/>
                    <a:pt x="4" y="27"/>
                  </a:cubicBezTo>
                  <a:cubicBezTo>
                    <a:pt x="4" y="26"/>
                    <a:pt x="4" y="26"/>
                    <a:pt x="4" y="26"/>
                  </a:cubicBezTo>
                  <a:cubicBezTo>
                    <a:pt x="3" y="32"/>
                    <a:pt x="3" y="32"/>
                    <a:pt x="3" y="32"/>
                  </a:cubicBezTo>
                  <a:lnTo>
                    <a:pt x="3" y="291"/>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2" name="Freeform 93"/>
            <p:cNvSpPr>
              <a:spLocks/>
            </p:cNvSpPr>
            <p:nvPr/>
          </p:nvSpPr>
          <p:spPr bwMode="auto">
            <a:xfrm>
              <a:off x="6022980" y="5205402"/>
              <a:ext cx="1316039" cy="790573"/>
            </a:xfrm>
            <a:custGeom>
              <a:avLst/>
              <a:gdLst>
                <a:gd name="T0" fmla="*/ 0 w 465"/>
                <a:gd name="T1" fmla="*/ 2147483647 h 279"/>
                <a:gd name="T2" fmla="*/ 2147483647 w 465"/>
                <a:gd name="T3" fmla="*/ 0 h 279"/>
                <a:gd name="T4" fmla="*/ 2147483647 w 465"/>
                <a:gd name="T5" fmla="*/ 0 h 279"/>
                <a:gd name="T6" fmla="*/ 2147483647 w 465"/>
                <a:gd name="T7" fmla="*/ 0 h 279"/>
                <a:gd name="T8" fmla="*/ 2147483647 w 465"/>
                <a:gd name="T9" fmla="*/ 0 h 279"/>
                <a:gd name="T10" fmla="*/ 2147483647 w 465"/>
                <a:gd name="T11" fmla="*/ 0 h 279"/>
                <a:gd name="T12" fmla="*/ 2147483647 w 465"/>
                <a:gd name="T13" fmla="*/ 2147483647 h 279"/>
                <a:gd name="T14" fmla="*/ 2147483647 w 465"/>
                <a:gd name="T15" fmla="*/ 2147483647 h 279"/>
                <a:gd name="T16" fmla="*/ 2147483647 w 465"/>
                <a:gd name="T17" fmla="*/ 2147483647 h 279"/>
                <a:gd name="T18" fmla="*/ 2147483647 w 465"/>
                <a:gd name="T19" fmla="*/ 2147483647 h 279"/>
                <a:gd name="T20" fmla="*/ 2147483647 w 465"/>
                <a:gd name="T21" fmla="*/ 2147483647 h 279"/>
                <a:gd name="T22" fmla="*/ 2147483647 w 465"/>
                <a:gd name="T23" fmla="*/ 2147483647 h 279"/>
                <a:gd name="T24" fmla="*/ 2147483647 w 465"/>
                <a:gd name="T25" fmla="*/ 2147483647 h 279"/>
                <a:gd name="T26" fmla="*/ 2147483647 w 465"/>
                <a:gd name="T27" fmla="*/ 2147483647 h 279"/>
                <a:gd name="T28" fmla="*/ 2147483647 w 465"/>
                <a:gd name="T29" fmla="*/ 2147483647 h 279"/>
                <a:gd name="T30" fmla="*/ 2147483647 w 465"/>
                <a:gd name="T31" fmla="*/ 2147483647 h 279"/>
                <a:gd name="T32" fmla="*/ 0 w 465"/>
                <a:gd name="T33" fmla="*/ 2147483647 h 279"/>
                <a:gd name="T34" fmla="*/ 0 w 465"/>
                <a:gd name="T35" fmla="*/ 2147483647 h 279"/>
                <a:gd name="T36" fmla="*/ 0 w 465"/>
                <a:gd name="T37" fmla="*/ 2147483647 h 2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5"/>
                <a:gd name="T58" fmla="*/ 0 h 279"/>
                <a:gd name="T59" fmla="*/ 465 w 465"/>
                <a:gd name="T60" fmla="*/ 279 h 2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5" h="279">
                  <a:moveTo>
                    <a:pt x="0" y="26"/>
                  </a:moveTo>
                  <a:cubicBezTo>
                    <a:pt x="0" y="12"/>
                    <a:pt x="12" y="0"/>
                    <a:pt x="27" y="0"/>
                  </a:cubicBezTo>
                  <a:cubicBezTo>
                    <a:pt x="27" y="0"/>
                    <a:pt x="27" y="0"/>
                    <a:pt x="27" y="0"/>
                  </a:cubicBezTo>
                  <a:cubicBezTo>
                    <a:pt x="27" y="0"/>
                    <a:pt x="27" y="0"/>
                    <a:pt x="27" y="0"/>
                  </a:cubicBezTo>
                  <a:cubicBezTo>
                    <a:pt x="439" y="0"/>
                    <a:pt x="439" y="0"/>
                    <a:pt x="439" y="0"/>
                  </a:cubicBezTo>
                  <a:cubicBezTo>
                    <a:pt x="439" y="0"/>
                    <a:pt x="439" y="0"/>
                    <a:pt x="439" y="0"/>
                  </a:cubicBezTo>
                  <a:cubicBezTo>
                    <a:pt x="453" y="0"/>
                    <a:pt x="465" y="12"/>
                    <a:pt x="465" y="26"/>
                  </a:cubicBezTo>
                  <a:cubicBezTo>
                    <a:pt x="465" y="26"/>
                    <a:pt x="465" y="26"/>
                    <a:pt x="465" y="26"/>
                  </a:cubicBezTo>
                  <a:cubicBezTo>
                    <a:pt x="465" y="26"/>
                    <a:pt x="465" y="26"/>
                    <a:pt x="465" y="26"/>
                  </a:cubicBezTo>
                  <a:cubicBezTo>
                    <a:pt x="465" y="253"/>
                    <a:pt x="465" y="253"/>
                    <a:pt x="465" y="253"/>
                  </a:cubicBezTo>
                  <a:cubicBezTo>
                    <a:pt x="465" y="253"/>
                    <a:pt x="465" y="253"/>
                    <a:pt x="465" y="253"/>
                  </a:cubicBezTo>
                  <a:cubicBezTo>
                    <a:pt x="465" y="268"/>
                    <a:pt x="453" y="279"/>
                    <a:pt x="439" y="279"/>
                  </a:cubicBezTo>
                  <a:cubicBezTo>
                    <a:pt x="439" y="279"/>
                    <a:pt x="439" y="279"/>
                    <a:pt x="439" y="279"/>
                  </a:cubicBezTo>
                  <a:cubicBezTo>
                    <a:pt x="439" y="279"/>
                    <a:pt x="439" y="279"/>
                    <a:pt x="439" y="279"/>
                  </a:cubicBezTo>
                  <a:cubicBezTo>
                    <a:pt x="27" y="279"/>
                    <a:pt x="27" y="279"/>
                    <a:pt x="27" y="279"/>
                  </a:cubicBezTo>
                  <a:cubicBezTo>
                    <a:pt x="27" y="279"/>
                    <a:pt x="27" y="279"/>
                    <a:pt x="27" y="279"/>
                  </a:cubicBezTo>
                  <a:cubicBezTo>
                    <a:pt x="12" y="279"/>
                    <a:pt x="0" y="268"/>
                    <a:pt x="0" y="253"/>
                  </a:cubicBezTo>
                  <a:cubicBezTo>
                    <a:pt x="0" y="253"/>
                    <a:pt x="0" y="253"/>
                    <a:pt x="0" y="253"/>
                  </a:cubicBezTo>
                  <a:lnTo>
                    <a:pt x="0" y="26"/>
                  </a:lnTo>
                  <a:close/>
                </a:path>
              </a:pathLst>
            </a:custGeom>
            <a:solidFill>
              <a:srgbClr val="DED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3" name="Freeform 94"/>
            <p:cNvSpPr>
              <a:spLocks noEditPoints="1"/>
            </p:cNvSpPr>
            <p:nvPr/>
          </p:nvSpPr>
          <p:spPr bwMode="auto">
            <a:xfrm>
              <a:off x="6019806" y="5200641"/>
              <a:ext cx="1323976" cy="801686"/>
            </a:xfrm>
            <a:custGeom>
              <a:avLst/>
              <a:gdLst>
                <a:gd name="T0" fmla="*/ 0 w 468"/>
                <a:gd name="T1" fmla="*/ 2147483647 h 283"/>
                <a:gd name="T2" fmla="*/ 2147483647 w 468"/>
                <a:gd name="T3" fmla="*/ 2147483647 h 283"/>
                <a:gd name="T4" fmla="*/ 2147483647 w 468"/>
                <a:gd name="T5" fmla="*/ 2147483647 h 283"/>
                <a:gd name="T6" fmla="*/ 2147483647 w 468"/>
                <a:gd name="T7" fmla="*/ 2147483647 h 283"/>
                <a:gd name="T8" fmla="*/ 2147483647 w 468"/>
                <a:gd name="T9" fmla="*/ 0 h 283"/>
                <a:gd name="T10" fmla="*/ 2147483647 w 468"/>
                <a:gd name="T11" fmla="*/ 2147483647 h 283"/>
                <a:gd name="T12" fmla="*/ 2147483647 w 468"/>
                <a:gd name="T13" fmla="*/ 2147483647 h 283"/>
                <a:gd name="T14" fmla="*/ 2147483647 w 468"/>
                <a:gd name="T15" fmla="*/ 2147483647 h 283"/>
                <a:gd name="T16" fmla="*/ 2147483647 w 468"/>
                <a:gd name="T17" fmla="*/ 2147483647 h 283"/>
                <a:gd name="T18" fmla="*/ 2147483647 w 468"/>
                <a:gd name="T19" fmla="*/ 2147483647 h 283"/>
                <a:gd name="T20" fmla="*/ 2147483647 w 468"/>
                <a:gd name="T21" fmla="*/ 2147483647 h 283"/>
                <a:gd name="T22" fmla="*/ 2147483647 w 468"/>
                <a:gd name="T23" fmla="*/ 2147483647 h 283"/>
                <a:gd name="T24" fmla="*/ 2147483647 w 468"/>
                <a:gd name="T25" fmla="*/ 2147483647 h 283"/>
                <a:gd name="T26" fmla="*/ 2147483647 w 468"/>
                <a:gd name="T27" fmla="*/ 2147483647 h 283"/>
                <a:gd name="T28" fmla="*/ 2147483647 w 468"/>
                <a:gd name="T29" fmla="*/ 2147483647 h 283"/>
                <a:gd name="T30" fmla="*/ 2147483647 w 468"/>
                <a:gd name="T31" fmla="*/ 2147483647 h 283"/>
                <a:gd name="T32" fmla="*/ 2147483647 w 468"/>
                <a:gd name="T33" fmla="*/ 2147483647 h 283"/>
                <a:gd name="T34" fmla="*/ 2147483647 w 468"/>
                <a:gd name="T35" fmla="*/ 2147483647 h 283"/>
                <a:gd name="T36" fmla="*/ 2147483647 w 468"/>
                <a:gd name="T37" fmla="*/ 2147483647 h 283"/>
                <a:gd name="T38" fmla="*/ 0 w 468"/>
                <a:gd name="T39" fmla="*/ 2147483647 h 283"/>
                <a:gd name="T40" fmla="*/ 2147483647 w 468"/>
                <a:gd name="T41" fmla="*/ 2147483647 h 283"/>
                <a:gd name="T42" fmla="*/ 2147483647 w 468"/>
                <a:gd name="T43" fmla="*/ 2147483647 h 283"/>
                <a:gd name="T44" fmla="*/ 2147483647 w 468"/>
                <a:gd name="T45" fmla="*/ 2147483647 h 283"/>
                <a:gd name="T46" fmla="*/ 2147483647 w 468"/>
                <a:gd name="T47" fmla="*/ 2147483647 h 283"/>
                <a:gd name="T48" fmla="*/ 2147483647 w 468"/>
                <a:gd name="T49" fmla="*/ 2147483647 h 283"/>
                <a:gd name="T50" fmla="*/ 2147483647 w 468"/>
                <a:gd name="T51" fmla="*/ 2147483647 h 283"/>
                <a:gd name="T52" fmla="*/ 2147483647 w 468"/>
                <a:gd name="T53" fmla="*/ 2147483647 h 283"/>
                <a:gd name="T54" fmla="*/ 2147483647 w 468"/>
                <a:gd name="T55" fmla="*/ 2147483647 h 283"/>
                <a:gd name="T56" fmla="*/ 2147483647 w 468"/>
                <a:gd name="T57" fmla="*/ 2147483647 h 283"/>
                <a:gd name="T58" fmla="*/ 2147483647 w 468"/>
                <a:gd name="T59" fmla="*/ 2147483647 h 283"/>
                <a:gd name="T60" fmla="*/ 2147483647 w 468"/>
                <a:gd name="T61" fmla="*/ 2147483647 h 283"/>
                <a:gd name="T62" fmla="*/ 2147483647 w 468"/>
                <a:gd name="T63" fmla="*/ 2147483647 h 283"/>
                <a:gd name="T64" fmla="*/ 2147483647 w 468"/>
                <a:gd name="T65" fmla="*/ 2147483647 h 283"/>
                <a:gd name="T66" fmla="*/ 2147483647 w 468"/>
                <a:gd name="T67" fmla="*/ 2147483647 h 283"/>
                <a:gd name="T68" fmla="*/ 2147483647 w 468"/>
                <a:gd name="T69" fmla="*/ 2147483647 h 283"/>
                <a:gd name="T70" fmla="*/ 2147483647 w 468"/>
                <a:gd name="T71" fmla="*/ 2147483647 h 283"/>
                <a:gd name="T72" fmla="*/ 2147483647 w 468"/>
                <a:gd name="T73" fmla="*/ 2147483647 h 283"/>
                <a:gd name="T74" fmla="*/ 2147483647 w 468"/>
                <a:gd name="T75" fmla="*/ 2147483647 h 283"/>
                <a:gd name="T76" fmla="*/ 2147483647 w 468"/>
                <a:gd name="T77" fmla="*/ 2147483647 h 283"/>
                <a:gd name="T78" fmla="*/ 2147483647 w 468"/>
                <a:gd name="T79" fmla="*/ 2147483647 h 283"/>
                <a:gd name="T80" fmla="*/ 2147483647 w 468"/>
                <a:gd name="T81" fmla="*/ 2147483647 h 2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8"/>
                <a:gd name="T124" fmla="*/ 0 h 283"/>
                <a:gd name="T125" fmla="*/ 468 w 468"/>
                <a:gd name="T126" fmla="*/ 283 h 2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8" h="283">
                  <a:moveTo>
                    <a:pt x="0" y="28"/>
                  </a:moveTo>
                  <a:cubicBezTo>
                    <a:pt x="0" y="28"/>
                    <a:pt x="0" y="28"/>
                    <a:pt x="0" y="28"/>
                  </a:cubicBezTo>
                  <a:cubicBezTo>
                    <a:pt x="2" y="18"/>
                    <a:pt x="2" y="18"/>
                    <a:pt x="2" y="18"/>
                  </a:cubicBezTo>
                  <a:cubicBezTo>
                    <a:pt x="2" y="18"/>
                    <a:pt x="2" y="18"/>
                    <a:pt x="2" y="17"/>
                  </a:cubicBezTo>
                  <a:cubicBezTo>
                    <a:pt x="8" y="9"/>
                    <a:pt x="8" y="9"/>
                    <a:pt x="8" y="9"/>
                  </a:cubicBezTo>
                  <a:cubicBezTo>
                    <a:pt x="8" y="9"/>
                    <a:pt x="8" y="9"/>
                    <a:pt x="8" y="9"/>
                  </a:cubicBezTo>
                  <a:cubicBezTo>
                    <a:pt x="17" y="3"/>
                    <a:pt x="17" y="3"/>
                    <a:pt x="17" y="3"/>
                  </a:cubicBezTo>
                  <a:cubicBezTo>
                    <a:pt x="17" y="3"/>
                    <a:pt x="17" y="3"/>
                    <a:pt x="17" y="3"/>
                  </a:cubicBezTo>
                  <a:cubicBezTo>
                    <a:pt x="28" y="1"/>
                    <a:pt x="28" y="1"/>
                    <a:pt x="28" y="1"/>
                  </a:cubicBezTo>
                  <a:cubicBezTo>
                    <a:pt x="28" y="0"/>
                    <a:pt x="28" y="0"/>
                    <a:pt x="28" y="0"/>
                  </a:cubicBezTo>
                  <a:cubicBezTo>
                    <a:pt x="440" y="0"/>
                    <a:pt x="440" y="0"/>
                    <a:pt x="440" y="0"/>
                  </a:cubicBezTo>
                  <a:cubicBezTo>
                    <a:pt x="440" y="0"/>
                    <a:pt x="440" y="1"/>
                    <a:pt x="440" y="1"/>
                  </a:cubicBezTo>
                  <a:cubicBezTo>
                    <a:pt x="450" y="3"/>
                    <a:pt x="450" y="3"/>
                    <a:pt x="450" y="3"/>
                  </a:cubicBezTo>
                  <a:cubicBezTo>
                    <a:pt x="450" y="3"/>
                    <a:pt x="451" y="3"/>
                    <a:pt x="451" y="3"/>
                  </a:cubicBezTo>
                  <a:cubicBezTo>
                    <a:pt x="459" y="9"/>
                    <a:pt x="459" y="9"/>
                    <a:pt x="459" y="9"/>
                  </a:cubicBezTo>
                  <a:cubicBezTo>
                    <a:pt x="459" y="9"/>
                    <a:pt x="460" y="9"/>
                    <a:pt x="460" y="9"/>
                  </a:cubicBezTo>
                  <a:cubicBezTo>
                    <a:pt x="465" y="17"/>
                    <a:pt x="465" y="17"/>
                    <a:pt x="465" y="17"/>
                  </a:cubicBezTo>
                  <a:cubicBezTo>
                    <a:pt x="465" y="18"/>
                    <a:pt x="465" y="18"/>
                    <a:pt x="465" y="18"/>
                  </a:cubicBezTo>
                  <a:cubicBezTo>
                    <a:pt x="468" y="28"/>
                    <a:pt x="468" y="28"/>
                    <a:pt x="468" y="28"/>
                  </a:cubicBezTo>
                  <a:cubicBezTo>
                    <a:pt x="468" y="28"/>
                    <a:pt x="468" y="28"/>
                    <a:pt x="468" y="28"/>
                  </a:cubicBezTo>
                  <a:cubicBezTo>
                    <a:pt x="468" y="255"/>
                    <a:pt x="468" y="255"/>
                    <a:pt x="468" y="255"/>
                  </a:cubicBezTo>
                  <a:cubicBezTo>
                    <a:pt x="468" y="255"/>
                    <a:pt x="468" y="255"/>
                    <a:pt x="468" y="255"/>
                  </a:cubicBezTo>
                  <a:cubicBezTo>
                    <a:pt x="465" y="266"/>
                    <a:pt x="465" y="266"/>
                    <a:pt x="465" y="266"/>
                  </a:cubicBezTo>
                  <a:cubicBezTo>
                    <a:pt x="465" y="266"/>
                    <a:pt x="465" y="266"/>
                    <a:pt x="465" y="266"/>
                  </a:cubicBezTo>
                  <a:cubicBezTo>
                    <a:pt x="460" y="275"/>
                    <a:pt x="460" y="275"/>
                    <a:pt x="460" y="275"/>
                  </a:cubicBezTo>
                  <a:cubicBezTo>
                    <a:pt x="459" y="275"/>
                    <a:pt x="459" y="275"/>
                    <a:pt x="459" y="275"/>
                  </a:cubicBezTo>
                  <a:cubicBezTo>
                    <a:pt x="451" y="281"/>
                    <a:pt x="451" y="281"/>
                    <a:pt x="451" y="281"/>
                  </a:cubicBezTo>
                  <a:cubicBezTo>
                    <a:pt x="451" y="281"/>
                    <a:pt x="450" y="281"/>
                    <a:pt x="450" y="281"/>
                  </a:cubicBezTo>
                  <a:cubicBezTo>
                    <a:pt x="440" y="283"/>
                    <a:pt x="440" y="283"/>
                    <a:pt x="440" y="283"/>
                  </a:cubicBezTo>
                  <a:cubicBezTo>
                    <a:pt x="440" y="283"/>
                    <a:pt x="440" y="283"/>
                    <a:pt x="440" y="283"/>
                  </a:cubicBezTo>
                  <a:cubicBezTo>
                    <a:pt x="28" y="283"/>
                    <a:pt x="28" y="283"/>
                    <a:pt x="28" y="283"/>
                  </a:cubicBezTo>
                  <a:cubicBezTo>
                    <a:pt x="28" y="283"/>
                    <a:pt x="28" y="283"/>
                    <a:pt x="28" y="283"/>
                  </a:cubicBezTo>
                  <a:cubicBezTo>
                    <a:pt x="17" y="281"/>
                    <a:pt x="17" y="281"/>
                    <a:pt x="17" y="281"/>
                  </a:cubicBezTo>
                  <a:cubicBezTo>
                    <a:pt x="17" y="281"/>
                    <a:pt x="17" y="281"/>
                    <a:pt x="17" y="281"/>
                  </a:cubicBezTo>
                  <a:cubicBezTo>
                    <a:pt x="8" y="275"/>
                    <a:pt x="8" y="275"/>
                    <a:pt x="8" y="275"/>
                  </a:cubicBezTo>
                  <a:cubicBezTo>
                    <a:pt x="8" y="275"/>
                    <a:pt x="8" y="275"/>
                    <a:pt x="8" y="275"/>
                  </a:cubicBezTo>
                  <a:cubicBezTo>
                    <a:pt x="2" y="266"/>
                    <a:pt x="2" y="266"/>
                    <a:pt x="2" y="266"/>
                  </a:cubicBezTo>
                  <a:cubicBezTo>
                    <a:pt x="2" y="266"/>
                    <a:pt x="2" y="266"/>
                    <a:pt x="2" y="266"/>
                  </a:cubicBezTo>
                  <a:cubicBezTo>
                    <a:pt x="0" y="255"/>
                    <a:pt x="0" y="255"/>
                    <a:pt x="0" y="255"/>
                  </a:cubicBezTo>
                  <a:cubicBezTo>
                    <a:pt x="0" y="255"/>
                    <a:pt x="0" y="255"/>
                    <a:pt x="0" y="255"/>
                  </a:cubicBezTo>
                  <a:lnTo>
                    <a:pt x="0" y="28"/>
                  </a:lnTo>
                  <a:close/>
                  <a:moveTo>
                    <a:pt x="3" y="255"/>
                  </a:moveTo>
                  <a:cubicBezTo>
                    <a:pt x="3" y="255"/>
                    <a:pt x="3" y="255"/>
                    <a:pt x="3" y="255"/>
                  </a:cubicBezTo>
                  <a:cubicBezTo>
                    <a:pt x="5" y="265"/>
                    <a:pt x="5" y="265"/>
                    <a:pt x="5" y="265"/>
                  </a:cubicBezTo>
                  <a:cubicBezTo>
                    <a:pt x="5" y="265"/>
                    <a:pt x="5" y="265"/>
                    <a:pt x="5" y="265"/>
                  </a:cubicBezTo>
                  <a:cubicBezTo>
                    <a:pt x="11" y="273"/>
                    <a:pt x="11" y="273"/>
                    <a:pt x="11" y="273"/>
                  </a:cubicBezTo>
                  <a:cubicBezTo>
                    <a:pt x="10" y="272"/>
                    <a:pt x="10" y="272"/>
                    <a:pt x="10" y="272"/>
                  </a:cubicBezTo>
                  <a:cubicBezTo>
                    <a:pt x="19" y="278"/>
                    <a:pt x="19" y="278"/>
                    <a:pt x="19" y="278"/>
                  </a:cubicBezTo>
                  <a:cubicBezTo>
                    <a:pt x="18" y="278"/>
                    <a:pt x="18" y="278"/>
                    <a:pt x="18" y="278"/>
                  </a:cubicBezTo>
                  <a:cubicBezTo>
                    <a:pt x="28" y="280"/>
                    <a:pt x="28" y="280"/>
                    <a:pt x="28" y="280"/>
                  </a:cubicBezTo>
                  <a:cubicBezTo>
                    <a:pt x="28" y="280"/>
                    <a:pt x="28" y="280"/>
                    <a:pt x="28" y="280"/>
                  </a:cubicBezTo>
                  <a:cubicBezTo>
                    <a:pt x="440" y="280"/>
                    <a:pt x="440" y="280"/>
                    <a:pt x="440" y="280"/>
                  </a:cubicBezTo>
                  <a:cubicBezTo>
                    <a:pt x="439" y="280"/>
                    <a:pt x="439" y="280"/>
                    <a:pt x="439" y="280"/>
                  </a:cubicBezTo>
                  <a:cubicBezTo>
                    <a:pt x="450" y="278"/>
                    <a:pt x="450" y="278"/>
                    <a:pt x="450" y="278"/>
                  </a:cubicBezTo>
                  <a:cubicBezTo>
                    <a:pt x="449" y="278"/>
                    <a:pt x="449" y="278"/>
                    <a:pt x="449" y="278"/>
                  </a:cubicBezTo>
                  <a:cubicBezTo>
                    <a:pt x="457" y="272"/>
                    <a:pt x="457" y="272"/>
                    <a:pt x="457" y="272"/>
                  </a:cubicBezTo>
                  <a:cubicBezTo>
                    <a:pt x="457" y="273"/>
                    <a:pt x="457" y="273"/>
                    <a:pt x="457" y="273"/>
                  </a:cubicBezTo>
                  <a:cubicBezTo>
                    <a:pt x="462" y="265"/>
                    <a:pt x="462" y="265"/>
                    <a:pt x="462" y="265"/>
                  </a:cubicBezTo>
                  <a:cubicBezTo>
                    <a:pt x="462" y="265"/>
                    <a:pt x="462" y="265"/>
                    <a:pt x="462" y="265"/>
                  </a:cubicBezTo>
                  <a:cubicBezTo>
                    <a:pt x="464" y="255"/>
                    <a:pt x="464" y="255"/>
                    <a:pt x="464" y="255"/>
                  </a:cubicBezTo>
                  <a:cubicBezTo>
                    <a:pt x="464" y="255"/>
                    <a:pt x="464" y="255"/>
                    <a:pt x="464" y="255"/>
                  </a:cubicBezTo>
                  <a:cubicBezTo>
                    <a:pt x="464" y="28"/>
                    <a:pt x="464" y="28"/>
                    <a:pt x="464" y="28"/>
                  </a:cubicBezTo>
                  <a:cubicBezTo>
                    <a:pt x="464" y="29"/>
                    <a:pt x="464" y="29"/>
                    <a:pt x="464" y="29"/>
                  </a:cubicBezTo>
                  <a:cubicBezTo>
                    <a:pt x="462" y="19"/>
                    <a:pt x="462" y="19"/>
                    <a:pt x="462" y="19"/>
                  </a:cubicBezTo>
                  <a:cubicBezTo>
                    <a:pt x="462" y="19"/>
                    <a:pt x="462" y="19"/>
                    <a:pt x="462" y="19"/>
                  </a:cubicBezTo>
                  <a:cubicBezTo>
                    <a:pt x="457" y="11"/>
                    <a:pt x="457" y="11"/>
                    <a:pt x="457" y="11"/>
                  </a:cubicBezTo>
                  <a:cubicBezTo>
                    <a:pt x="457" y="11"/>
                    <a:pt x="457" y="11"/>
                    <a:pt x="457" y="11"/>
                  </a:cubicBezTo>
                  <a:cubicBezTo>
                    <a:pt x="449" y="6"/>
                    <a:pt x="449" y="6"/>
                    <a:pt x="449" y="6"/>
                  </a:cubicBezTo>
                  <a:cubicBezTo>
                    <a:pt x="450" y="6"/>
                    <a:pt x="450" y="6"/>
                    <a:pt x="450" y="6"/>
                  </a:cubicBezTo>
                  <a:cubicBezTo>
                    <a:pt x="439" y="4"/>
                    <a:pt x="439" y="4"/>
                    <a:pt x="439" y="4"/>
                  </a:cubicBezTo>
                  <a:cubicBezTo>
                    <a:pt x="440" y="4"/>
                    <a:pt x="440" y="4"/>
                    <a:pt x="440" y="4"/>
                  </a:cubicBezTo>
                  <a:cubicBezTo>
                    <a:pt x="28" y="4"/>
                    <a:pt x="28" y="4"/>
                    <a:pt x="28" y="4"/>
                  </a:cubicBezTo>
                  <a:cubicBezTo>
                    <a:pt x="28" y="4"/>
                    <a:pt x="28" y="4"/>
                    <a:pt x="28" y="4"/>
                  </a:cubicBezTo>
                  <a:cubicBezTo>
                    <a:pt x="18" y="6"/>
                    <a:pt x="18" y="6"/>
                    <a:pt x="18" y="6"/>
                  </a:cubicBezTo>
                  <a:cubicBezTo>
                    <a:pt x="19" y="6"/>
                    <a:pt x="19" y="6"/>
                    <a:pt x="19" y="6"/>
                  </a:cubicBezTo>
                  <a:cubicBezTo>
                    <a:pt x="10" y="11"/>
                    <a:pt x="10" y="11"/>
                    <a:pt x="10" y="11"/>
                  </a:cubicBezTo>
                  <a:cubicBezTo>
                    <a:pt x="11" y="11"/>
                    <a:pt x="11" y="11"/>
                    <a:pt x="11" y="11"/>
                  </a:cubicBezTo>
                  <a:cubicBezTo>
                    <a:pt x="5" y="19"/>
                    <a:pt x="5" y="19"/>
                    <a:pt x="5" y="19"/>
                  </a:cubicBezTo>
                  <a:cubicBezTo>
                    <a:pt x="5" y="19"/>
                    <a:pt x="5" y="19"/>
                    <a:pt x="5" y="19"/>
                  </a:cubicBezTo>
                  <a:cubicBezTo>
                    <a:pt x="3" y="29"/>
                    <a:pt x="3" y="29"/>
                    <a:pt x="3" y="29"/>
                  </a:cubicBezTo>
                  <a:cubicBezTo>
                    <a:pt x="3" y="28"/>
                    <a:pt x="3" y="28"/>
                    <a:pt x="3" y="28"/>
                  </a:cubicBezTo>
                  <a:lnTo>
                    <a:pt x="3" y="255"/>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4" name="Freeform 95"/>
            <p:cNvSpPr>
              <a:spLocks/>
            </p:cNvSpPr>
            <p:nvPr/>
          </p:nvSpPr>
          <p:spPr bwMode="auto">
            <a:xfrm>
              <a:off x="6323019" y="6259503"/>
              <a:ext cx="704851" cy="104775"/>
            </a:xfrm>
            <a:custGeom>
              <a:avLst/>
              <a:gdLst>
                <a:gd name="T0" fmla="*/ 0 w 249"/>
                <a:gd name="T1" fmla="*/ 2147483647 h 37"/>
                <a:gd name="T2" fmla="*/ 2147483647 w 249"/>
                <a:gd name="T3" fmla="*/ 0 h 37"/>
                <a:gd name="T4" fmla="*/ 2147483647 w 249"/>
                <a:gd name="T5" fmla="*/ 0 h 37"/>
                <a:gd name="T6" fmla="*/ 2147483647 w 249"/>
                <a:gd name="T7" fmla="*/ 0 h 37"/>
                <a:gd name="T8" fmla="*/ 2147483647 w 249"/>
                <a:gd name="T9" fmla="*/ 0 h 37"/>
                <a:gd name="T10" fmla="*/ 2147483647 w 249"/>
                <a:gd name="T11" fmla="*/ 0 h 37"/>
                <a:gd name="T12" fmla="*/ 2147483647 w 249"/>
                <a:gd name="T13" fmla="*/ 2147483647 h 37"/>
                <a:gd name="T14" fmla="*/ 2147483647 w 249"/>
                <a:gd name="T15" fmla="*/ 2147483647 h 37"/>
                <a:gd name="T16" fmla="*/ 2147483647 w 249"/>
                <a:gd name="T17" fmla="*/ 2147483647 h 37"/>
                <a:gd name="T18" fmla="*/ 2147483647 w 249"/>
                <a:gd name="T19" fmla="*/ 2147483647 h 37"/>
                <a:gd name="T20" fmla="*/ 2147483647 w 249"/>
                <a:gd name="T21" fmla="*/ 2147483647 h 37"/>
                <a:gd name="T22" fmla="*/ 2147483647 w 249"/>
                <a:gd name="T23" fmla="*/ 2147483647 h 37"/>
                <a:gd name="T24" fmla="*/ 2147483647 w 249"/>
                <a:gd name="T25" fmla="*/ 2147483647 h 37"/>
                <a:gd name="T26" fmla="*/ 2147483647 w 249"/>
                <a:gd name="T27" fmla="*/ 2147483647 h 37"/>
                <a:gd name="T28" fmla="*/ 2147483647 w 249"/>
                <a:gd name="T29" fmla="*/ 2147483647 h 37"/>
                <a:gd name="T30" fmla="*/ 2147483647 w 249"/>
                <a:gd name="T31" fmla="*/ 2147483647 h 37"/>
                <a:gd name="T32" fmla="*/ 0 w 249"/>
                <a:gd name="T33" fmla="*/ 2147483647 h 37"/>
                <a:gd name="T34" fmla="*/ 0 w 249"/>
                <a:gd name="T35" fmla="*/ 2147483647 h 37"/>
                <a:gd name="T36" fmla="*/ 0 w 249"/>
                <a:gd name="T37" fmla="*/ 214748364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9"/>
                <a:gd name="T58" fmla="*/ 0 h 37"/>
                <a:gd name="T59" fmla="*/ 249 w 249"/>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9" h="37">
                  <a:moveTo>
                    <a:pt x="0" y="14"/>
                  </a:moveTo>
                  <a:cubicBezTo>
                    <a:pt x="0" y="6"/>
                    <a:pt x="7" y="0"/>
                    <a:pt x="14" y="0"/>
                  </a:cubicBezTo>
                  <a:cubicBezTo>
                    <a:pt x="14" y="0"/>
                    <a:pt x="14" y="0"/>
                    <a:pt x="14" y="0"/>
                  </a:cubicBezTo>
                  <a:cubicBezTo>
                    <a:pt x="14" y="0"/>
                    <a:pt x="14" y="0"/>
                    <a:pt x="14" y="0"/>
                  </a:cubicBezTo>
                  <a:cubicBezTo>
                    <a:pt x="236" y="0"/>
                    <a:pt x="236" y="0"/>
                    <a:pt x="236" y="0"/>
                  </a:cubicBezTo>
                  <a:cubicBezTo>
                    <a:pt x="236" y="0"/>
                    <a:pt x="236" y="0"/>
                    <a:pt x="236" y="0"/>
                  </a:cubicBezTo>
                  <a:cubicBezTo>
                    <a:pt x="243" y="0"/>
                    <a:pt x="249" y="6"/>
                    <a:pt x="249" y="14"/>
                  </a:cubicBezTo>
                  <a:cubicBezTo>
                    <a:pt x="249" y="14"/>
                    <a:pt x="249" y="14"/>
                    <a:pt x="249" y="14"/>
                  </a:cubicBezTo>
                  <a:cubicBezTo>
                    <a:pt x="249" y="14"/>
                    <a:pt x="249" y="14"/>
                    <a:pt x="249" y="14"/>
                  </a:cubicBezTo>
                  <a:cubicBezTo>
                    <a:pt x="249" y="23"/>
                    <a:pt x="249" y="23"/>
                    <a:pt x="249" y="23"/>
                  </a:cubicBezTo>
                  <a:cubicBezTo>
                    <a:pt x="249" y="23"/>
                    <a:pt x="249" y="23"/>
                    <a:pt x="249" y="23"/>
                  </a:cubicBezTo>
                  <a:cubicBezTo>
                    <a:pt x="249" y="31"/>
                    <a:pt x="243" y="37"/>
                    <a:pt x="236" y="37"/>
                  </a:cubicBezTo>
                  <a:cubicBezTo>
                    <a:pt x="236" y="37"/>
                    <a:pt x="236" y="37"/>
                    <a:pt x="236" y="37"/>
                  </a:cubicBezTo>
                  <a:cubicBezTo>
                    <a:pt x="236" y="37"/>
                    <a:pt x="236" y="37"/>
                    <a:pt x="236" y="37"/>
                  </a:cubicBezTo>
                  <a:cubicBezTo>
                    <a:pt x="14" y="37"/>
                    <a:pt x="14" y="37"/>
                    <a:pt x="14" y="37"/>
                  </a:cubicBezTo>
                  <a:cubicBezTo>
                    <a:pt x="14" y="37"/>
                    <a:pt x="14" y="37"/>
                    <a:pt x="14" y="37"/>
                  </a:cubicBezTo>
                  <a:cubicBezTo>
                    <a:pt x="7" y="37"/>
                    <a:pt x="0" y="31"/>
                    <a:pt x="0" y="23"/>
                  </a:cubicBezTo>
                  <a:cubicBezTo>
                    <a:pt x="0" y="23"/>
                    <a:pt x="0" y="23"/>
                    <a:pt x="0" y="23"/>
                  </a:cubicBezTo>
                  <a:lnTo>
                    <a:pt x="0" y="1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5" name="Freeform 96"/>
            <p:cNvSpPr>
              <a:spLocks/>
            </p:cNvSpPr>
            <p:nvPr/>
          </p:nvSpPr>
          <p:spPr bwMode="auto">
            <a:xfrm>
              <a:off x="6754820" y="5378438"/>
              <a:ext cx="454026" cy="454024"/>
            </a:xfrm>
            <a:custGeom>
              <a:avLst/>
              <a:gdLst>
                <a:gd name="T0" fmla="*/ 2147483647 w 160"/>
                <a:gd name="T1" fmla="*/ 2147483647 h 160"/>
                <a:gd name="T2" fmla="*/ 2147483647 w 160"/>
                <a:gd name="T3" fmla="*/ 2147483647 h 160"/>
                <a:gd name="T4" fmla="*/ 2147483647 w 160"/>
                <a:gd name="T5" fmla="*/ 2147483647 h 160"/>
                <a:gd name="T6" fmla="*/ 2147483647 w 160"/>
                <a:gd name="T7" fmla="*/ 2147483647 h 160"/>
                <a:gd name="T8" fmla="*/ 2147483647 w 160"/>
                <a:gd name="T9" fmla="*/ 2147483647 h 160"/>
                <a:gd name="T10" fmla="*/ 2147483647 w 160"/>
                <a:gd name="T11" fmla="*/ 2147483647 h 160"/>
                <a:gd name="T12" fmla="*/ 2147483647 w 160"/>
                <a:gd name="T13" fmla="*/ 2147483647 h 160"/>
                <a:gd name="T14" fmla="*/ 2147483647 w 160"/>
                <a:gd name="T15" fmla="*/ 2147483647 h 160"/>
                <a:gd name="T16" fmla="*/ 2147483647 w 160"/>
                <a:gd name="T17" fmla="*/ 2147483647 h 160"/>
                <a:gd name="T18" fmla="*/ 2147483647 w 160"/>
                <a:gd name="T19" fmla="*/ 2147483647 h 160"/>
                <a:gd name="T20" fmla="*/ 2147483647 w 160"/>
                <a:gd name="T21" fmla="*/ 2147483647 h 160"/>
                <a:gd name="T22" fmla="*/ 2147483647 w 160"/>
                <a:gd name="T23" fmla="*/ 2147483647 h 1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
                <a:gd name="T37" fmla="*/ 0 h 160"/>
                <a:gd name="T38" fmla="*/ 160 w 160"/>
                <a:gd name="T39" fmla="*/ 160 h 1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 h="160">
                  <a:moveTo>
                    <a:pt x="11" y="61"/>
                  </a:moveTo>
                  <a:cubicBezTo>
                    <a:pt x="21" y="23"/>
                    <a:pt x="61" y="0"/>
                    <a:pt x="99" y="11"/>
                  </a:cubicBezTo>
                  <a:cubicBezTo>
                    <a:pt x="99" y="11"/>
                    <a:pt x="99" y="11"/>
                    <a:pt x="99" y="11"/>
                  </a:cubicBezTo>
                  <a:cubicBezTo>
                    <a:pt x="99" y="11"/>
                    <a:pt x="99" y="11"/>
                    <a:pt x="99" y="11"/>
                  </a:cubicBezTo>
                  <a:cubicBezTo>
                    <a:pt x="137" y="22"/>
                    <a:pt x="160" y="61"/>
                    <a:pt x="149" y="99"/>
                  </a:cubicBezTo>
                  <a:cubicBezTo>
                    <a:pt x="149" y="99"/>
                    <a:pt x="149" y="99"/>
                    <a:pt x="149" y="99"/>
                  </a:cubicBezTo>
                  <a:cubicBezTo>
                    <a:pt x="149" y="99"/>
                    <a:pt x="149" y="99"/>
                    <a:pt x="149" y="99"/>
                  </a:cubicBezTo>
                  <a:cubicBezTo>
                    <a:pt x="139" y="138"/>
                    <a:pt x="99" y="160"/>
                    <a:pt x="61" y="149"/>
                  </a:cubicBezTo>
                  <a:cubicBezTo>
                    <a:pt x="61" y="149"/>
                    <a:pt x="61" y="149"/>
                    <a:pt x="61" y="149"/>
                  </a:cubicBezTo>
                  <a:cubicBezTo>
                    <a:pt x="61" y="149"/>
                    <a:pt x="61" y="149"/>
                    <a:pt x="61" y="149"/>
                  </a:cubicBezTo>
                  <a:cubicBezTo>
                    <a:pt x="23" y="139"/>
                    <a:pt x="0" y="99"/>
                    <a:pt x="11" y="61"/>
                  </a:cubicBezTo>
                  <a:cubicBezTo>
                    <a:pt x="11" y="61"/>
                    <a:pt x="11" y="61"/>
                    <a:pt x="11" y="61"/>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6" name="Freeform 97"/>
            <p:cNvSpPr>
              <a:spLocks/>
            </p:cNvSpPr>
            <p:nvPr/>
          </p:nvSpPr>
          <p:spPr bwMode="auto">
            <a:xfrm>
              <a:off x="6689730" y="5392729"/>
              <a:ext cx="585789" cy="519112"/>
            </a:xfrm>
            <a:custGeom>
              <a:avLst/>
              <a:gdLst>
                <a:gd name="T0" fmla="*/ 2147483647 w 369"/>
                <a:gd name="T1" fmla="*/ 0 h 327"/>
                <a:gd name="T2" fmla="*/ 2147483647 w 369"/>
                <a:gd name="T3" fmla="*/ 2147483647 h 327"/>
                <a:gd name="T4" fmla="*/ 2147483647 w 369"/>
                <a:gd name="T5" fmla="*/ 2147483647 h 327"/>
                <a:gd name="T6" fmla="*/ 0 w 369"/>
                <a:gd name="T7" fmla="*/ 2147483647 h 327"/>
                <a:gd name="T8" fmla="*/ 2147483647 w 369"/>
                <a:gd name="T9" fmla="*/ 0 h 327"/>
                <a:gd name="T10" fmla="*/ 0 60000 65536"/>
                <a:gd name="T11" fmla="*/ 0 60000 65536"/>
                <a:gd name="T12" fmla="*/ 0 60000 65536"/>
                <a:gd name="T13" fmla="*/ 0 60000 65536"/>
                <a:gd name="T14" fmla="*/ 0 60000 65536"/>
                <a:gd name="T15" fmla="*/ 0 w 369"/>
                <a:gd name="T16" fmla="*/ 0 h 327"/>
                <a:gd name="T17" fmla="*/ 369 w 369"/>
                <a:gd name="T18" fmla="*/ 327 h 327"/>
              </a:gdLst>
              <a:ahLst/>
              <a:cxnLst>
                <a:cxn ang="T10">
                  <a:pos x="T0" y="T1"/>
                </a:cxn>
                <a:cxn ang="T11">
                  <a:pos x="T2" y="T3"/>
                </a:cxn>
                <a:cxn ang="T12">
                  <a:pos x="T4" y="T5"/>
                </a:cxn>
                <a:cxn ang="T13">
                  <a:pos x="T6" y="T7"/>
                </a:cxn>
                <a:cxn ang="T14">
                  <a:pos x="T8" y="T9"/>
                </a:cxn>
              </a:cxnLst>
              <a:rect l="T15" t="T16" r="T17" b="T18"/>
              <a:pathLst>
                <a:path w="369" h="327">
                  <a:moveTo>
                    <a:pt x="68" y="0"/>
                  </a:moveTo>
                  <a:lnTo>
                    <a:pt x="369" y="84"/>
                  </a:lnTo>
                  <a:lnTo>
                    <a:pt x="303" y="327"/>
                  </a:lnTo>
                  <a:lnTo>
                    <a:pt x="0" y="243"/>
                  </a:lnTo>
                  <a:lnTo>
                    <a:pt x="68" y="0"/>
                  </a:lnTo>
                  <a:close/>
                </a:path>
              </a:pathLst>
            </a:custGeom>
            <a:solidFill>
              <a:srgbClr val="E0E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7" name="Freeform 98"/>
            <p:cNvSpPr>
              <a:spLocks/>
            </p:cNvSpPr>
            <p:nvPr/>
          </p:nvSpPr>
          <p:spPr bwMode="auto">
            <a:xfrm>
              <a:off x="6897693" y="5418123"/>
              <a:ext cx="250825" cy="158750"/>
            </a:xfrm>
            <a:custGeom>
              <a:avLst/>
              <a:gdLst>
                <a:gd name="T0" fmla="*/ 2147483647 w 158"/>
                <a:gd name="T1" fmla="*/ 2147483647 h 100"/>
                <a:gd name="T2" fmla="*/ 0 w 158"/>
                <a:gd name="T3" fmla="*/ 0 h 100"/>
                <a:gd name="T4" fmla="*/ 2147483647 w 158"/>
                <a:gd name="T5" fmla="*/ 2147483647 h 100"/>
                <a:gd name="T6" fmla="*/ 2147483647 w 158"/>
                <a:gd name="T7" fmla="*/ 2147483647 h 100"/>
                <a:gd name="T8" fmla="*/ 0 60000 65536"/>
                <a:gd name="T9" fmla="*/ 0 60000 65536"/>
                <a:gd name="T10" fmla="*/ 0 60000 65536"/>
                <a:gd name="T11" fmla="*/ 0 60000 65536"/>
                <a:gd name="T12" fmla="*/ 0 w 158"/>
                <a:gd name="T13" fmla="*/ 0 h 100"/>
                <a:gd name="T14" fmla="*/ 158 w 158"/>
                <a:gd name="T15" fmla="*/ 100 h 100"/>
              </a:gdLst>
              <a:ahLst/>
              <a:cxnLst>
                <a:cxn ang="T8">
                  <a:pos x="T0" y="T1"/>
                </a:cxn>
                <a:cxn ang="T9">
                  <a:pos x="T2" y="T3"/>
                </a:cxn>
                <a:cxn ang="T10">
                  <a:pos x="T4" y="T5"/>
                </a:cxn>
                <a:cxn ang="T11">
                  <a:pos x="T6" y="T7"/>
                </a:cxn>
              </a:cxnLst>
              <a:rect l="T12" t="T13" r="T14" b="T15"/>
              <a:pathLst>
                <a:path w="158" h="100">
                  <a:moveTo>
                    <a:pt x="57" y="100"/>
                  </a:moveTo>
                  <a:lnTo>
                    <a:pt x="0" y="0"/>
                  </a:lnTo>
                  <a:lnTo>
                    <a:pt x="158" y="43"/>
                  </a:lnTo>
                  <a:lnTo>
                    <a:pt x="57" y="10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8" name="Freeform 99"/>
            <p:cNvSpPr>
              <a:spLocks/>
            </p:cNvSpPr>
            <p:nvPr/>
          </p:nvSpPr>
          <p:spPr bwMode="auto">
            <a:xfrm>
              <a:off x="6735767" y="5457811"/>
              <a:ext cx="463550" cy="414337"/>
            </a:xfrm>
            <a:custGeom>
              <a:avLst/>
              <a:gdLst>
                <a:gd name="T0" fmla="*/ 2147483647 w 164"/>
                <a:gd name="T1" fmla="*/ 2147483647 h 146"/>
                <a:gd name="T2" fmla="*/ 2147483647 w 164"/>
                <a:gd name="T3" fmla="*/ 2147483647 h 146"/>
                <a:gd name="T4" fmla="*/ 2147483647 w 164"/>
                <a:gd name="T5" fmla="*/ 2147483647 h 146"/>
                <a:gd name="T6" fmla="*/ 2147483647 w 164"/>
                <a:gd name="T7" fmla="*/ 0 h 146"/>
                <a:gd name="T8" fmla="*/ 2147483647 w 164"/>
                <a:gd name="T9" fmla="*/ 0 h 146"/>
                <a:gd name="T10" fmla="*/ 2147483647 w 164"/>
                <a:gd name="T11" fmla="*/ 0 h 146"/>
                <a:gd name="T12" fmla="*/ 2147483647 w 164"/>
                <a:gd name="T13" fmla="*/ 2147483647 h 146"/>
                <a:gd name="T14" fmla="*/ 2147483647 w 164"/>
                <a:gd name="T15" fmla="*/ 2147483647 h 146"/>
                <a:gd name="T16" fmla="*/ 0 60000 65536"/>
                <a:gd name="T17" fmla="*/ 0 60000 65536"/>
                <a:gd name="T18" fmla="*/ 0 60000 65536"/>
                <a:gd name="T19" fmla="*/ 0 60000 65536"/>
                <a:gd name="T20" fmla="*/ 0 60000 65536"/>
                <a:gd name="T21" fmla="*/ 0 60000 65536"/>
                <a:gd name="T22" fmla="*/ 0 60000 65536"/>
                <a:gd name="T23" fmla="*/ 0 60000 65536"/>
                <a:gd name="T24" fmla="*/ 0 w 164"/>
                <a:gd name="T25" fmla="*/ 0 h 146"/>
                <a:gd name="T26" fmla="*/ 164 w 164"/>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 h="146">
                  <a:moveTo>
                    <a:pt x="144" y="27"/>
                  </a:moveTo>
                  <a:cubicBezTo>
                    <a:pt x="164" y="62"/>
                    <a:pt x="153" y="106"/>
                    <a:pt x="118" y="126"/>
                  </a:cubicBezTo>
                  <a:cubicBezTo>
                    <a:pt x="84" y="146"/>
                    <a:pt x="39" y="134"/>
                    <a:pt x="20" y="99"/>
                  </a:cubicBezTo>
                  <a:cubicBezTo>
                    <a:pt x="0" y="65"/>
                    <a:pt x="11" y="20"/>
                    <a:pt x="46" y="0"/>
                  </a:cubicBezTo>
                  <a:cubicBezTo>
                    <a:pt x="46" y="0"/>
                    <a:pt x="46" y="0"/>
                    <a:pt x="46" y="0"/>
                  </a:cubicBezTo>
                  <a:cubicBezTo>
                    <a:pt x="46" y="0"/>
                    <a:pt x="46" y="0"/>
                    <a:pt x="46" y="0"/>
                  </a:cubicBezTo>
                  <a:cubicBezTo>
                    <a:pt x="82" y="63"/>
                    <a:pt x="82" y="63"/>
                    <a:pt x="82" y="63"/>
                  </a:cubicBezTo>
                  <a:lnTo>
                    <a:pt x="144" y="2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9" name="Freeform 100"/>
            <p:cNvSpPr>
              <a:spLocks/>
            </p:cNvSpPr>
            <p:nvPr/>
          </p:nvSpPr>
          <p:spPr bwMode="auto">
            <a:xfrm>
              <a:off x="6200778" y="5438766"/>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0" name="Freeform 101"/>
            <p:cNvSpPr>
              <a:spLocks/>
            </p:cNvSpPr>
            <p:nvPr/>
          </p:nvSpPr>
          <p:spPr bwMode="auto">
            <a:xfrm>
              <a:off x="6200778" y="5562589"/>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1" name="Freeform 102"/>
            <p:cNvSpPr>
              <a:spLocks/>
            </p:cNvSpPr>
            <p:nvPr/>
          </p:nvSpPr>
          <p:spPr bwMode="auto">
            <a:xfrm>
              <a:off x="6200789" y="5695942"/>
              <a:ext cx="455614" cy="68263"/>
            </a:xfrm>
            <a:custGeom>
              <a:avLst/>
              <a:gdLst>
                <a:gd name="T0" fmla="*/ 0 w 287"/>
                <a:gd name="T1" fmla="*/ 0 h 43"/>
                <a:gd name="T2" fmla="*/ 0 w 287"/>
                <a:gd name="T3" fmla="*/ 2147483647 h 43"/>
                <a:gd name="T4" fmla="*/ 2147483647 w 287"/>
                <a:gd name="T5" fmla="*/ 2147483647 h 43"/>
                <a:gd name="T6" fmla="*/ 2147483647 w 287"/>
                <a:gd name="T7" fmla="*/ 0 h 43"/>
                <a:gd name="T8" fmla="*/ 0 w 287"/>
                <a:gd name="T9" fmla="*/ 0 h 43"/>
                <a:gd name="T10" fmla="*/ 0 w 287"/>
                <a:gd name="T11" fmla="*/ 0 h 43"/>
                <a:gd name="T12" fmla="*/ 0 60000 65536"/>
                <a:gd name="T13" fmla="*/ 0 60000 65536"/>
                <a:gd name="T14" fmla="*/ 0 60000 65536"/>
                <a:gd name="T15" fmla="*/ 0 60000 65536"/>
                <a:gd name="T16" fmla="*/ 0 60000 65536"/>
                <a:gd name="T17" fmla="*/ 0 60000 65536"/>
                <a:gd name="T18" fmla="*/ 0 w 287"/>
                <a:gd name="T19" fmla="*/ 0 h 43"/>
                <a:gd name="T20" fmla="*/ 287 w 287"/>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287" h="43">
                  <a:moveTo>
                    <a:pt x="0" y="0"/>
                  </a:moveTo>
                  <a:lnTo>
                    <a:pt x="0" y="43"/>
                  </a:lnTo>
                  <a:lnTo>
                    <a:pt x="287" y="43"/>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2" name="Freeform 103"/>
            <p:cNvSpPr>
              <a:spLocks/>
            </p:cNvSpPr>
            <p:nvPr/>
          </p:nvSpPr>
          <p:spPr bwMode="auto">
            <a:xfrm>
              <a:off x="6200775" y="5821364"/>
              <a:ext cx="209551" cy="76200"/>
            </a:xfrm>
            <a:custGeom>
              <a:avLst/>
              <a:gdLst>
                <a:gd name="T0" fmla="*/ 0 w 132"/>
                <a:gd name="T1" fmla="*/ 0 h 48"/>
                <a:gd name="T2" fmla="*/ 0 w 132"/>
                <a:gd name="T3" fmla="*/ 2147483647 h 48"/>
                <a:gd name="T4" fmla="*/ 2147483647 w 132"/>
                <a:gd name="T5" fmla="*/ 2147483647 h 48"/>
                <a:gd name="T6" fmla="*/ 2147483647 w 132"/>
                <a:gd name="T7" fmla="*/ 0 h 48"/>
                <a:gd name="T8" fmla="*/ 0 w 132"/>
                <a:gd name="T9" fmla="*/ 0 h 48"/>
                <a:gd name="T10" fmla="*/ 0 w 132"/>
                <a:gd name="T11" fmla="*/ 0 h 48"/>
                <a:gd name="T12" fmla="*/ 0 60000 65536"/>
                <a:gd name="T13" fmla="*/ 0 60000 65536"/>
                <a:gd name="T14" fmla="*/ 0 60000 65536"/>
                <a:gd name="T15" fmla="*/ 0 60000 65536"/>
                <a:gd name="T16" fmla="*/ 0 60000 65536"/>
                <a:gd name="T17" fmla="*/ 0 60000 65536"/>
                <a:gd name="T18" fmla="*/ 0 w 132"/>
                <a:gd name="T19" fmla="*/ 0 h 48"/>
                <a:gd name="T20" fmla="*/ 132 w 132"/>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32" h="48">
                  <a:moveTo>
                    <a:pt x="0" y="0"/>
                  </a:moveTo>
                  <a:lnTo>
                    <a:pt x="0" y="48"/>
                  </a:lnTo>
                  <a:lnTo>
                    <a:pt x="132" y="48"/>
                  </a:lnTo>
                  <a:lnTo>
                    <a:pt x="132"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grpSp>
      <p:cxnSp>
        <p:nvCxnSpPr>
          <p:cNvPr id="83" name="Straight Arrow Connector 82"/>
          <p:cNvCxnSpPr/>
          <p:nvPr/>
        </p:nvCxnSpPr>
        <p:spPr bwMode="auto">
          <a:xfrm flipV="1">
            <a:off x="4952995" y="1712425"/>
            <a:ext cx="0" cy="319769"/>
          </a:xfrm>
          <a:prstGeom prst="straightConnector1">
            <a:avLst/>
          </a:prstGeom>
          <a:solidFill>
            <a:schemeClr val="accent1"/>
          </a:solidFill>
          <a:ln w="38100" cap="flat" cmpd="sng" algn="ctr">
            <a:solidFill>
              <a:schemeClr val="tx1"/>
            </a:solidFill>
            <a:prstDash val="sysDot"/>
            <a:round/>
            <a:headEnd type="none" w="med" len="med"/>
            <a:tailEnd type="none" w="med" len="med"/>
          </a:ln>
          <a:effectLst/>
        </p:spPr>
      </p:cxnSp>
      <p:cxnSp>
        <p:nvCxnSpPr>
          <p:cNvPr id="84" name="Straight Arrow Connector 83"/>
          <p:cNvCxnSpPr/>
          <p:nvPr/>
        </p:nvCxnSpPr>
        <p:spPr bwMode="auto">
          <a:xfrm>
            <a:off x="4911167" y="2492459"/>
            <a:ext cx="0" cy="372323"/>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91" name="Rounded Rectangle 90"/>
          <p:cNvSpPr/>
          <p:nvPr/>
        </p:nvSpPr>
        <p:spPr>
          <a:xfrm>
            <a:off x="5649678" y="5405557"/>
            <a:ext cx="912655" cy="234634"/>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REST</a:t>
            </a:r>
          </a:p>
        </p:txBody>
      </p:sp>
      <p:cxnSp>
        <p:nvCxnSpPr>
          <p:cNvPr id="92" name="Straight Arrow Connector 91"/>
          <p:cNvCxnSpPr/>
          <p:nvPr/>
        </p:nvCxnSpPr>
        <p:spPr bwMode="auto">
          <a:xfrm>
            <a:off x="6887065" y="4054444"/>
            <a:ext cx="3161" cy="66051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pic>
        <p:nvPicPr>
          <p:cNvPr id="93" name="Picture 9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7243" y="783537"/>
            <a:ext cx="742101" cy="578670"/>
          </a:xfrm>
          <a:prstGeom prst="rect">
            <a:avLst/>
          </a:prstGeom>
        </p:spPr>
      </p:pic>
      <p:sp>
        <p:nvSpPr>
          <p:cNvPr id="94" name="Freeform 151"/>
          <p:cNvSpPr>
            <a:spLocks noChangeAspect="1" noEditPoints="1"/>
          </p:cNvSpPr>
          <p:nvPr/>
        </p:nvSpPr>
        <p:spPr bwMode="auto">
          <a:xfrm>
            <a:off x="7037750" y="931173"/>
            <a:ext cx="246576" cy="452202"/>
          </a:xfrm>
          <a:custGeom>
            <a:avLst/>
            <a:gdLst>
              <a:gd name="T0" fmla="*/ 215930061 w 498"/>
              <a:gd name="T1" fmla="*/ 27828414 h 838"/>
              <a:gd name="T2" fmla="*/ 37229223 w 498"/>
              <a:gd name="T3" fmla="*/ 144707469 h 838"/>
              <a:gd name="T4" fmla="*/ 0 w 498"/>
              <a:gd name="T5" fmla="*/ 1302371263 h 838"/>
              <a:gd name="T6" fmla="*/ 29783926 w 498"/>
              <a:gd name="T7" fmla="*/ 1422960558 h 838"/>
              <a:gd name="T8" fmla="*/ 135887281 w 498"/>
              <a:gd name="T9" fmla="*/ 1524998832 h 838"/>
              <a:gd name="T10" fmla="*/ 670130081 w 498"/>
              <a:gd name="T11" fmla="*/ 1554682372 h 838"/>
              <a:gd name="T12" fmla="*/ 791125532 w 498"/>
              <a:gd name="T13" fmla="*/ 1524998832 h 838"/>
              <a:gd name="T14" fmla="*/ 893506888 w 498"/>
              <a:gd name="T15" fmla="*/ 1422960558 h 838"/>
              <a:gd name="T16" fmla="*/ 927012769 w 498"/>
              <a:gd name="T17" fmla="*/ 300547116 h 838"/>
              <a:gd name="T18" fmla="*/ 886060227 w 498"/>
              <a:gd name="T19" fmla="*/ 144707469 h 838"/>
              <a:gd name="T20" fmla="*/ 707359293 w 498"/>
              <a:gd name="T21" fmla="*/ 27828414 h 838"/>
              <a:gd name="T22" fmla="*/ 364848359 w 498"/>
              <a:gd name="T23" fmla="*/ 144707469 h 838"/>
              <a:gd name="T24" fmla="*/ 584501665 w 498"/>
              <a:gd name="T25" fmla="*/ 168825600 h 838"/>
              <a:gd name="T26" fmla="*/ 364848359 w 498"/>
              <a:gd name="T27" fmla="*/ 196654046 h 838"/>
              <a:gd name="T28" fmla="*/ 340648672 w 498"/>
              <a:gd name="T29" fmla="*/ 168825600 h 838"/>
              <a:gd name="T30" fmla="*/ 243852993 w 498"/>
              <a:gd name="T31" fmla="*/ 1359883206 h 838"/>
              <a:gd name="T32" fmla="*/ 145194925 w 498"/>
              <a:gd name="T33" fmla="*/ 1311646944 h 838"/>
              <a:gd name="T34" fmla="*/ 243852993 w 498"/>
              <a:gd name="T35" fmla="*/ 1261555545 h 838"/>
              <a:gd name="T36" fmla="*/ 290389849 w 498"/>
              <a:gd name="T37" fmla="*/ 1311646944 h 838"/>
              <a:gd name="T38" fmla="*/ 243852993 w 498"/>
              <a:gd name="T39" fmla="*/ 1163229245 h 838"/>
              <a:gd name="T40" fmla="*/ 145194925 w 498"/>
              <a:gd name="T41" fmla="*/ 1116848118 h 838"/>
              <a:gd name="T42" fmla="*/ 243852993 w 498"/>
              <a:gd name="T43" fmla="*/ 1068611856 h 838"/>
              <a:gd name="T44" fmla="*/ 290389849 w 498"/>
              <a:gd name="T45" fmla="*/ 1116848118 h 838"/>
              <a:gd name="T46" fmla="*/ 243852993 w 498"/>
              <a:gd name="T47" fmla="*/ 972140692 h 838"/>
              <a:gd name="T48" fmla="*/ 145194925 w 498"/>
              <a:gd name="T49" fmla="*/ 920194157 h 838"/>
              <a:gd name="T50" fmla="*/ 243852993 w 498"/>
              <a:gd name="T51" fmla="*/ 873813031 h 838"/>
              <a:gd name="T52" fmla="*/ 290389849 w 498"/>
              <a:gd name="T53" fmla="*/ 920194157 h 838"/>
              <a:gd name="T54" fmla="*/ 487705987 w 498"/>
              <a:gd name="T55" fmla="*/ 1359883206 h 838"/>
              <a:gd name="T56" fmla="*/ 389047961 w 498"/>
              <a:gd name="T57" fmla="*/ 1311646944 h 838"/>
              <a:gd name="T58" fmla="*/ 487705987 w 498"/>
              <a:gd name="T59" fmla="*/ 1261555545 h 838"/>
              <a:gd name="T60" fmla="*/ 534242843 w 498"/>
              <a:gd name="T61" fmla="*/ 1311646944 h 838"/>
              <a:gd name="T62" fmla="*/ 487705987 w 498"/>
              <a:gd name="T63" fmla="*/ 1163229245 h 838"/>
              <a:gd name="T64" fmla="*/ 389047961 w 498"/>
              <a:gd name="T65" fmla="*/ 1116848118 h 838"/>
              <a:gd name="T66" fmla="*/ 487705987 w 498"/>
              <a:gd name="T67" fmla="*/ 1068611856 h 838"/>
              <a:gd name="T68" fmla="*/ 534242843 w 498"/>
              <a:gd name="T69" fmla="*/ 1116848118 h 838"/>
              <a:gd name="T70" fmla="*/ 487705987 w 498"/>
              <a:gd name="T71" fmla="*/ 972140692 h 838"/>
              <a:gd name="T72" fmla="*/ 389047961 w 498"/>
              <a:gd name="T73" fmla="*/ 920194157 h 838"/>
              <a:gd name="T74" fmla="*/ 487705987 w 498"/>
              <a:gd name="T75" fmla="*/ 873813031 h 838"/>
              <a:gd name="T76" fmla="*/ 534242843 w 498"/>
              <a:gd name="T77" fmla="*/ 920194157 h 838"/>
              <a:gd name="T78" fmla="*/ 731559065 w 498"/>
              <a:gd name="T79" fmla="*/ 1359883206 h 838"/>
              <a:gd name="T80" fmla="*/ 632900869 w 498"/>
              <a:gd name="T81" fmla="*/ 1311646944 h 838"/>
              <a:gd name="T82" fmla="*/ 731559065 w 498"/>
              <a:gd name="T83" fmla="*/ 1261555545 h 838"/>
              <a:gd name="T84" fmla="*/ 778094557 w 498"/>
              <a:gd name="T85" fmla="*/ 1311646944 h 838"/>
              <a:gd name="T86" fmla="*/ 731559065 w 498"/>
              <a:gd name="T87" fmla="*/ 1163229245 h 838"/>
              <a:gd name="T88" fmla="*/ 632900869 w 498"/>
              <a:gd name="T89" fmla="*/ 1116848118 h 838"/>
              <a:gd name="T90" fmla="*/ 731559065 w 498"/>
              <a:gd name="T91" fmla="*/ 1068611856 h 838"/>
              <a:gd name="T92" fmla="*/ 778094557 w 498"/>
              <a:gd name="T93" fmla="*/ 1116848118 h 838"/>
              <a:gd name="T94" fmla="*/ 731559065 w 498"/>
              <a:gd name="T95" fmla="*/ 972140692 h 838"/>
              <a:gd name="T96" fmla="*/ 632900869 w 498"/>
              <a:gd name="T97" fmla="*/ 920194157 h 838"/>
              <a:gd name="T98" fmla="*/ 731559065 w 498"/>
              <a:gd name="T99" fmla="*/ 873813031 h 838"/>
              <a:gd name="T100" fmla="*/ 778094557 w 498"/>
              <a:gd name="T101" fmla="*/ 920194157 h 838"/>
              <a:gd name="T102" fmla="*/ 778094557 w 498"/>
              <a:gd name="T103" fmla="*/ 729105604 h 838"/>
              <a:gd name="T104" fmla="*/ 195455154 w 498"/>
              <a:gd name="T105" fmla="*/ 775485369 h 838"/>
              <a:gd name="T106" fmla="*/ 145194925 w 498"/>
              <a:gd name="T107" fmla="*/ 341362835 h 838"/>
              <a:gd name="T108" fmla="*/ 731559065 w 498"/>
              <a:gd name="T109" fmla="*/ 289416300 h 838"/>
              <a:gd name="T110" fmla="*/ 778094557 w 498"/>
              <a:gd name="T111" fmla="*/ 729105604 h 8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8"/>
              <a:gd name="T169" fmla="*/ 0 h 838"/>
              <a:gd name="T170" fmla="*/ 498 w 498"/>
              <a:gd name="T171" fmla="*/ 838 h 8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8" h="838">
                <a:moveTo>
                  <a:pt x="249" y="0"/>
                </a:moveTo>
                <a:lnTo>
                  <a:pt x="249" y="0"/>
                </a:lnTo>
                <a:lnTo>
                  <a:pt x="209" y="2"/>
                </a:lnTo>
                <a:lnTo>
                  <a:pt x="174" y="4"/>
                </a:lnTo>
                <a:lnTo>
                  <a:pt x="143" y="9"/>
                </a:lnTo>
                <a:lnTo>
                  <a:pt x="116" y="15"/>
                </a:lnTo>
                <a:lnTo>
                  <a:pt x="93" y="22"/>
                </a:lnTo>
                <a:lnTo>
                  <a:pt x="73" y="31"/>
                </a:lnTo>
                <a:lnTo>
                  <a:pt x="56" y="42"/>
                </a:lnTo>
                <a:lnTo>
                  <a:pt x="42" y="53"/>
                </a:lnTo>
                <a:lnTo>
                  <a:pt x="29" y="66"/>
                </a:lnTo>
                <a:lnTo>
                  <a:pt x="20" y="78"/>
                </a:lnTo>
                <a:lnTo>
                  <a:pt x="13" y="91"/>
                </a:lnTo>
                <a:lnTo>
                  <a:pt x="7" y="106"/>
                </a:lnTo>
                <a:lnTo>
                  <a:pt x="3" y="120"/>
                </a:lnTo>
                <a:lnTo>
                  <a:pt x="2" y="135"/>
                </a:lnTo>
                <a:lnTo>
                  <a:pt x="0" y="162"/>
                </a:lnTo>
                <a:lnTo>
                  <a:pt x="0" y="702"/>
                </a:lnTo>
                <a:lnTo>
                  <a:pt x="2" y="716"/>
                </a:lnTo>
                <a:lnTo>
                  <a:pt x="3" y="729"/>
                </a:lnTo>
                <a:lnTo>
                  <a:pt x="7" y="742"/>
                </a:lnTo>
                <a:lnTo>
                  <a:pt x="11" y="755"/>
                </a:lnTo>
                <a:lnTo>
                  <a:pt x="16" y="767"/>
                </a:lnTo>
                <a:lnTo>
                  <a:pt x="23" y="778"/>
                </a:lnTo>
                <a:lnTo>
                  <a:pt x="31" y="789"/>
                </a:lnTo>
                <a:lnTo>
                  <a:pt x="40" y="798"/>
                </a:lnTo>
                <a:lnTo>
                  <a:pt x="51" y="807"/>
                </a:lnTo>
                <a:lnTo>
                  <a:pt x="62" y="815"/>
                </a:lnTo>
                <a:lnTo>
                  <a:pt x="73" y="822"/>
                </a:lnTo>
                <a:lnTo>
                  <a:pt x="85" y="827"/>
                </a:lnTo>
                <a:lnTo>
                  <a:pt x="98" y="831"/>
                </a:lnTo>
                <a:lnTo>
                  <a:pt x="111" y="835"/>
                </a:lnTo>
                <a:lnTo>
                  <a:pt x="123" y="836"/>
                </a:lnTo>
                <a:lnTo>
                  <a:pt x="138" y="838"/>
                </a:lnTo>
                <a:lnTo>
                  <a:pt x="360" y="838"/>
                </a:lnTo>
                <a:lnTo>
                  <a:pt x="373" y="836"/>
                </a:lnTo>
                <a:lnTo>
                  <a:pt x="387" y="835"/>
                </a:lnTo>
                <a:lnTo>
                  <a:pt x="400" y="831"/>
                </a:lnTo>
                <a:lnTo>
                  <a:pt x="413" y="827"/>
                </a:lnTo>
                <a:lnTo>
                  <a:pt x="425" y="822"/>
                </a:lnTo>
                <a:lnTo>
                  <a:pt x="436" y="815"/>
                </a:lnTo>
                <a:lnTo>
                  <a:pt x="447" y="807"/>
                </a:lnTo>
                <a:lnTo>
                  <a:pt x="456" y="798"/>
                </a:lnTo>
                <a:lnTo>
                  <a:pt x="465" y="789"/>
                </a:lnTo>
                <a:lnTo>
                  <a:pt x="474" y="778"/>
                </a:lnTo>
                <a:lnTo>
                  <a:pt x="480" y="767"/>
                </a:lnTo>
                <a:lnTo>
                  <a:pt x="487" y="755"/>
                </a:lnTo>
                <a:lnTo>
                  <a:pt x="491" y="742"/>
                </a:lnTo>
                <a:lnTo>
                  <a:pt x="494" y="729"/>
                </a:lnTo>
                <a:lnTo>
                  <a:pt x="496" y="716"/>
                </a:lnTo>
                <a:lnTo>
                  <a:pt x="498" y="702"/>
                </a:lnTo>
                <a:lnTo>
                  <a:pt x="498" y="162"/>
                </a:lnTo>
                <a:lnTo>
                  <a:pt x="496" y="135"/>
                </a:lnTo>
                <a:lnTo>
                  <a:pt x="493" y="120"/>
                </a:lnTo>
                <a:lnTo>
                  <a:pt x="489" y="106"/>
                </a:lnTo>
                <a:lnTo>
                  <a:pt x="483" y="91"/>
                </a:lnTo>
                <a:lnTo>
                  <a:pt x="476" y="78"/>
                </a:lnTo>
                <a:lnTo>
                  <a:pt x="467" y="66"/>
                </a:lnTo>
                <a:lnTo>
                  <a:pt x="456" y="53"/>
                </a:lnTo>
                <a:lnTo>
                  <a:pt x="442" y="42"/>
                </a:lnTo>
                <a:lnTo>
                  <a:pt x="425" y="31"/>
                </a:lnTo>
                <a:lnTo>
                  <a:pt x="403" y="22"/>
                </a:lnTo>
                <a:lnTo>
                  <a:pt x="380" y="15"/>
                </a:lnTo>
                <a:lnTo>
                  <a:pt x="354" y="9"/>
                </a:lnTo>
                <a:lnTo>
                  <a:pt x="323" y="4"/>
                </a:lnTo>
                <a:lnTo>
                  <a:pt x="287" y="2"/>
                </a:lnTo>
                <a:lnTo>
                  <a:pt x="249" y="0"/>
                </a:lnTo>
                <a:close/>
                <a:moveTo>
                  <a:pt x="196" y="78"/>
                </a:moveTo>
                <a:lnTo>
                  <a:pt x="302" y="78"/>
                </a:lnTo>
                <a:lnTo>
                  <a:pt x="305" y="80"/>
                </a:lnTo>
                <a:lnTo>
                  <a:pt x="311" y="82"/>
                </a:lnTo>
                <a:lnTo>
                  <a:pt x="313" y="87"/>
                </a:lnTo>
                <a:lnTo>
                  <a:pt x="314" y="91"/>
                </a:lnTo>
                <a:lnTo>
                  <a:pt x="313" y="96"/>
                </a:lnTo>
                <a:lnTo>
                  <a:pt x="311" y="102"/>
                </a:lnTo>
                <a:lnTo>
                  <a:pt x="305" y="104"/>
                </a:lnTo>
                <a:lnTo>
                  <a:pt x="302" y="106"/>
                </a:lnTo>
                <a:lnTo>
                  <a:pt x="196" y="106"/>
                </a:lnTo>
                <a:lnTo>
                  <a:pt x="191" y="104"/>
                </a:lnTo>
                <a:lnTo>
                  <a:pt x="187" y="102"/>
                </a:lnTo>
                <a:lnTo>
                  <a:pt x="183" y="96"/>
                </a:lnTo>
                <a:lnTo>
                  <a:pt x="183" y="91"/>
                </a:lnTo>
                <a:lnTo>
                  <a:pt x="183" y="87"/>
                </a:lnTo>
                <a:lnTo>
                  <a:pt x="187" y="82"/>
                </a:lnTo>
                <a:lnTo>
                  <a:pt x="191" y="80"/>
                </a:lnTo>
                <a:lnTo>
                  <a:pt x="196" y="78"/>
                </a:lnTo>
                <a:close/>
                <a:moveTo>
                  <a:pt x="131" y="733"/>
                </a:moveTo>
                <a:lnTo>
                  <a:pt x="105" y="733"/>
                </a:lnTo>
                <a:lnTo>
                  <a:pt x="94" y="731"/>
                </a:lnTo>
                <a:lnTo>
                  <a:pt x="87" y="726"/>
                </a:lnTo>
                <a:lnTo>
                  <a:pt x="80" y="716"/>
                </a:lnTo>
                <a:lnTo>
                  <a:pt x="78" y="707"/>
                </a:lnTo>
                <a:lnTo>
                  <a:pt x="80" y="696"/>
                </a:lnTo>
                <a:lnTo>
                  <a:pt x="87" y="687"/>
                </a:lnTo>
                <a:lnTo>
                  <a:pt x="94" y="682"/>
                </a:lnTo>
                <a:lnTo>
                  <a:pt x="105" y="680"/>
                </a:lnTo>
                <a:lnTo>
                  <a:pt x="131" y="680"/>
                </a:lnTo>
                <a:lnTo>
                  <a:pt x="142" y="682"/>
                </a:lnTo>
                <a:lnTo>
                  <a:pt x="149" y="687"/>
                </a:lnTo>
                <a:lnTo>
                  <a:pt x="154" y="696"/>
                </a:lnTo>
                <a:lnTo>
                  <a:pt x="156" y="707"/>
                </a:lnTo>
                <a:lnTo>
                  <a:pt x="154" y="716"/>
                </a:lnTo>
                <a:lnTo>
                  <a:pt x="149" y="726"/>
                </a:lnTo>
                <a:lnTo>
                  <a:pt x="142" y="731"/>
                </a:lnTo>
                <a:lnTo>
                  <a:pt x="131" y="733"/>
                </a:lnTo>
                <a:close/>
                <a:moveTo>
                  <a:pt x="131" y="627"/>
                </a:moveTo>
                <a:lnTo>
                  <a:pt x="105" y="627"/>
                </a:lnTo>
                <a:lnTo>
                  <a:pt x="94" y="626"/>
                </a:lnTo>
                <a:lnTo>
                  <a:pt x="87" y="620"/>
                </a:lnTo>
                <a:lnTo>
                  <a:pt x="80" y="613"/>
                </a:lnTo>
                <a:lnTo>
                  <a:pt x="78" y="602"/>
                </a:lnTo>
                <a:lnTo>
                  <a:pt x="80" y="591"/>
                </a:lnTo>
                <a:lnTo>
                  <a:pt x="87" y="584"/>
                </a:lnTo>
                <a:lnTo>
                  <a:pt x="94" y="578"/>
                </a:lnTo>
                <a:lnTo>
                  <a:pt x="105" y="576"/>
                </a:lnTo>
                <a:lnTo>
                  <a:pt x="131" y="576"/>
                </a:lnTo>
                <a:lnTo>
                  <a:pt x="142" y="578"/>
                </a:lnTo>
                <a:lnTo>
                  <a:pt x="149" y="584"/>
                </a:lnTo>
                <a:lnTo>
                  <a:pt x="154" y="591"/>
                </a:lnTo>
                <a:lnTo>
                  <a:pt x="156" y="602"/>
                </a:lnTo>
                <a:lnTo>
                  <a:pt x="154" y="613"/>
                </a:lnTo>
                <a:lnTo>
                  <a:pt x="149" y="620"/>
                </a:lnTo>
                <a:lnTo>
                  <a:pt x="142" y="626"/>
                </a:lnTo>
                <a:lnTo>
                  <a:pt x="131" y="627"/>
                </a:lnTo>
                <a:close/>
                <a:moveTo>
                  <a:pt x="131" y="524"/>
                </a:moveTo>
                <a:lnTo>
                  <a:pt x="105" y="524"/>
                </a:lnTo>
                <a:lnTo>
                  <a:pt x="94" y="522"/>
                </a:lnTo>
                <a:lnTo>
                  <a:pt x="87" y="516"/>
                </a:lnTo>
                <a:lnTo>
                  <a:pt x="80" y="507"/>
                </a:lnTo>
                <a:lnTo>
                  <a:pt x="78" y="496"/>
                </a:lnTo>
                <a:lnTo>
                  <a:pt x="80" y="487"/>
                </a:lnTo>
                <a:lnTo>
                  <a:pt x="87" y="478"/>
                </a:lnTo>
                <a:lnTo>
                  <a:pt x="94" y="473"/>
                </a:lnTo>
                <a:lnTo>
                  <a:pt x="105" y="471"/>
                </a:lnTo>
                <a:lnTo>
                  <a:pt x="131" y="471"/>
                </a:lnTo>
                <a:lnTo>
                  <a:pt x="142" y="473"/>
                </a:lnTo>
                <a:lnTo>
                  <a:pt x="149" y="478"/>
                </a:lnTo>
                <a:lnTo>
                  <a:pt x="154" y="487"/>
                </a:lnTo>
                <a:lnTo>
                  <a:pt x="156" y="496"/>
                </a:lnTo>
                <a:lnTo>
                  <a:pt x="154" y="507"/>
                </a:lnTo>
                <a:lnTo>
                  <a:pt x="149" y="516"/>
                </a:lnTo>
                <a:lnTo>
                  <a:pt x="142" y="522"/>
                </a:lnTo>
                <a:lnTo>
                  <a:pt x="131" y="524"/>
                </a:lnTo>
                <a:close/>
                <a:moveTo>
                  <a:pt x="262" y="733"/>
                </a:moveTo>
                <a:lnTo>
                  <a:pt x="236" y="733"/>
                </a:lnTo>
                <a:lnTo>
                  <a:pt x="225" y="731"/>
                </a:lnTo>
                <a:lnTo>
                  <a:pt x="216" y="726"/>
                </a:lnTo>
                <a:lnTo>
                  <a:pt x="211" y="716"/>
                </a:lnTo>
                <a:lnTo>
                  <a:pt x="209" y="707"/>
                </a:lnTo>
                <a:lnTo>
                  <a:pt x="211" y="696"/>
                </a:lnTo>
                <a:lnTo>
                  <a:pt x="216" y="687"/>
                </a:lnTo>
                <a:lnTo>
                  <a:pt x="225" y="682"/>
                </a:lnTo>
                <a:lnTo>
                  <a:pt x="236" y="680"/>
                </a:lnTo>
                <a:lnTo>
                  <a:pt x="262" y="680"/>
                </a:lnTo>
                <a:lnTo>
                  <a:pt x="273" y="682"/>
                </a:lnTo>
                <a:lnTo>
                  <a:pt x="280" y="687"/>
                </a:lnTo>
                <a:lnTo>
                  <a:pt x="285" y="696"/>
                </a:lnTo>
                <a:lnTo>
                  <a:pt x="287" y="707"/>
                </a:lnTo>
                <a:lnTo>
                  <a:pt x="285" y="716"/>
                </a:lnTo>
                <a:lnTo>
                  <a:pt x="280" y="726"/>
                </a:lnTo>
                <a:lnTo>
                  <a:pt x="273" y="731"/>
                </a:lnTo>
                <a:lnTo>
                  <a:pt x="262" y="733"/>
                </a:lnTo>
                <a:close/>
                <a:moveTo>
                  <a:pt x="262" y="627"/>
                </a:moveTo>
                <a:lnTo>
                  <a:pt x="236" y="627"/>
                </a:lnTo>
                <a:lnTo>
                  <a:pt x="225" y="626"/>
                </a:lnTo>
                <a:lnTo>
                  <a:pt x="216" y="620"/>
                </a:lnTo>
                <a:lnTo>
                  <a:pt x="211" y="613"/>
                </a:lnTo>
                <a:lnTo>
                  <a:pt x="209" y="602"/>
                </a:lnTo>
                <a:lnTo>
                  <a:pt x="211" y="591"/>
                </a:lnTo>
                <a:lnTo>
                  <a:pt x="216" y="584"/>
                </a:lnTo>
                <a:lnTo>
                  <a:pt x="225" y="578"/>
                </a:lnTo>
                <a:lnTo>
                  <a:pt x="236" y="576"/>
                </a:lnTo>
                <a:lnTo>
                  <a:pt x="262" y="576"/>
                </a:lnTo>
                <a:lnTo>
                  <a:pt x="273" y="578"/>
                </a:lnTo>
                <a:lnTo>
                  <a:pt x="280" y="584"/>
                </a:lnTo>
                <a:lnTo>
                  <a:pt x="285" y="591"/>
                </a:lnTo>
                <a:lnTo>
                  <a:pt x="287" y="602"/>
                </a:lnTo>
                <a:lnTo>
                  <a:pt x="285" y="613"/>
                </a:lnTo>
                <a:lnTo>
                  <a:pt x="280" y="620"/>
                </a:lnTo>
                <a:lnTo>
                  <a:pt x="273" y="626"/>
                </a:lnTo>
                <a:lnTo>
                  <a:pt x="262" y="627"/>
                </a:lnTo>
                <a:close/>
                <a:moveTo>
                  <a:pt x="262" y="524"/>
                </a:moveTo>
                <a:lnTo>
                  <a:pt x="236" y="524"/>
                </a:lnTo>
                <a:lnTo>
                  <a:pt x="225" y="522"/>
                </a:lnTo>
                <a:lnTo>
                  <a:pt x="216" y="516"/>
                </a:lnTo>
                <a:lnTo>
                  <a:pt x="211" y="507"/>
                </a:lnTo>
                <a:lnTo>
                  <a:pt x="209" y="496"/>
                </a:lnTo>
                <a:lnTo>
                  <a:pt x="211" y="487"/>
                </a:lnTo>
                <a:lnTo>
                  <a:pt x="216" y="478"/>
                </a:lnTo>
                <a:lnTo>
                  <a:pt x="225" y="473"/>
                </a:lnTo>
                <a:lnTo>
                  <a:pt x="236" y="471"/>
                </a:lnTo>
                <a:lnTo>
                  <a:pt x="262" y="471"/>
                </a:lnTo>
                <a:lnTo>
                  <a:pt x="273" y="473"/>
                </a:lnTo>
                <a:lnTo>
                  <a:pt x="280" y="478"/>
                </a:lnTo>
                <a:lnTo>
                  <a:pt x="285" y="487"/>
                </a:lnTo>
                <a:lnTo>
                  <a:pt x="287" y="496"/>
                </a:lnTo>
                <a:lnTo>
                  <a:pt x="285" y="507"/>
                </a:lnTo>
                <a:lnTo>
                  <a:pt x="280" y="516"/>
                </a:lnTo>
                <a:lnTo>
                  <a:pt x="273" y="522"/>
                </a:lnTo>
                <a:lnTo>
                  <a:pt x="262" y="524"/>
                </a:lnTo>
                <a:close/>
                <a:moveTo>
                  <a:pt x="393" y="733"/>
                </a:moveTo>
                <a:lnTo>
                  <a:pt x="367" y="733"/>
                </a:lnTo>
                <a:lnTo>
                  <a:pt x="356" y="731"/>
                </a:lnTo>
                <a:lnTo>
                  <a:pt x="347" y="726"/>
                </a:lnTo>
                <a:lnTo>
                  <a:pt x="342" y="716"/>
                </a:lnTo>
                <a:lnTo>
                  <a:pt x="340" y="707"/>
                </a:lnTo>
                <a:lnTo>
                  <a:pt x="342" y="696"/>
                </a:lnTo>
                <a:lnTo>
                  <a:pt x="347" y="687"/>
                </a:lnTo>
                <a:lnTo>
                  <a:pt x="356" y="682"/>
                </a:lnTo>
                <a:lnTo>
                  <a:pt x="367" y="680"/>
                </a:lnTo>
                <a:lnTo>
                  <a:pt x="393" y="680"/>
                </a:lnTo>
                <a:lnTo>
                  <a:pt x="403" y="682"/>
                </a:lnTo>
                <a:lnTo>
                  <a:pt x="411" y="687"/>
                </a:lnTo>
                <a:lnTo>
                  <a:pt x="416" y="696"/>
                </a:lnTo>
                <a:lnTo>
                  <a:pt x="418" y="707"/>
                </a:lnTo>
                <a:lnTo>
                  <a:pt x="416" y="716"/>
                </a:lnTo>
                <a:lnTo>
                  <a:pt x="411" y="726"/>
                </a:lnTo>
                <a:lnTo>
                  <a:pt x="403" y="731"/>
                </a:lnTo>
                <a:lnTo>
                  <a:pt x="393" y="733"/>
                </a:lnTo>
                <a:close/>
                <a:moveTo>
                  <a:pt x="393" y="627"/>
                </a:moveTo>
                <a:lnTo>
                  <a:pt x="367" y="627"/>
                </a:lnTo>
                <a:lnTo>
                  <a:pt x="356" y="626"/>
                </a:lnTo>
                <a:lnTo>
                  <a:pt x="347" y="620"/>
                </a:lnTo>
                <a:lnTo>
                  <a:pt x="342" y="613"/>
                </a:lnTo>
                <a:lnTo>
                  <a:pt x="340" y="602"/>
                </a:lnTo>
                <a:lnTo>
                  <a:pt x="342" y="591"/>
                </a:lnTo>
                <a:lnTo>
                  <a:pt x="347" y="584"/>
                </a:lnTo>
                <a:lnTo>
                  <a:pt x="356" y="578"/>
                </a:lnTo>
                <a:lnTo>
                  <a:pt x="367" y="576"/>
                </a:lnTo>
                <a:lnTo>
                  <a:pt x="393" y="576"/>
                </a:lnTo>
                <a:lnTo>
                  <a:pt x="403" y="578"/>
                </a:lnTo>
                <a:lnTo>
                  <a:pt x="411" y="584"/>
                </a:lnTo>
                <a:lnTo>
                  <a:pt x="416" y="591"/>
                </a:lnTo>
                <a:lnTo>
                  <a:pt x="418" y="602"/>
                </a:lnTo>
                <a:lnTo>
                  <a:pt x="416" y="613"/>
                </a:lnTo>
                <a:lnTo>
                  <a:pt x="411" y="620"/>
                </a:lnTo>
                <a:lnTo>
                  <a:pt x="403" y="626"/>
                </a:lnTo>
                <a:lnTo>
                  <a:pt x="393" y="627"/>
                </a:lnTo>
                <a:close/>
                <a:moveTo>
                  <a:pt x="393" y="524"/>
                </a:moveTo>
                <a:lnTo>
                  <a:pt x="367" y="524"/>
                </a:lnTo>
                <a:lnTo>
                  <a:pt x="356" y="522"/>
                </a:lnTo>
                <a:lnTo>
                  <a:pt x="347" y="516"/>
                </a:lnTo>
                <a:lnTo>
                  <a:pt x="342" y="507"/>
                </a:lnTo>
                <a:lnTo>
                  <a:pt x="340" y="496"/>
                </a:lnTo>
                <a:lnTo>
                  <a:pt x="342" y="487"/>
                </a:lnTo>
                <a:lnTo>
                  <a:pt x="347" y="478"/>
                </a:lnTo>
                <a:lnTo>
                  <a:pt x="356" y="473"/>
                </a:lnTo>
                <a:lnTo>
                  <a:pt x="367" y="471"/>
                </a:lnTo>
                <a:lnTo>
                  <a:pt x="393" y="471"/>
                </a:lnTo>
                <a:lnTo>
                  <a:pt x="403" y="473"/>
                </a:lnTo>
                <a:lnTo>
                  <a:pt x="411" y="478"/>
                </a:lnTo>
                <a:lnTo>
                  <a:pt x="416" y="487"/>
                </a:lnTo>
                <a:lnTo>
                  <a:pt x="418" y="496"/>
                </a:lnTo>
                <a:lnTo>
                  <a:pt x="416" y="507"/>
                </a:lnTo>
                <a:lnTo>
                  <a:pt x="411" y="516"/>
                </a:lnTo>
                <a:lnTo>
                  <a:pt x="403" y="522"/>
                </a:lnTo>
                <a:lnTo>
                  <a:pt x="393" y="524"/>
                </a:lnTo>
                <a:close/>
                <a:moveTo>
                  <a:pt x="418" y="393"/>
                </a:moveTo>
                <a:lnTo>
                  <a:pt x="418" y="393"/>
                </a:lnTo>
                <a:lnTo>
                  <a:pt x="416" y="404"/>
                </a:lnTo>
                <a:lnTo>
                  <a:pt x="411" y="411"/>
                </a:lnTo>
                <a:lnTo>
                  <a:pt x="403" y="416"/>
                </a:lnTo>
                <a:lnTo>
                  <a:pt x="393" y="418"/>
                </a:lnTo>
                <a:lnTo>
                  <a:pt x="105" y="418"/>
                </a:lnTo>
                <a:lnTo>
                  <a:pt x="94" y="416"/>
                </a:lnTo>
                <a:lnTo>
                  <a:pt x="87" y="411"/>
                </a:lnTo>
                <a:lnTo>
                  <a:pt x="80" y="404"/>
                </a:lnTo>
                <a:lnTo>
                  <a:pt x="78" y="393"/>
                </a:lnTo>
                <a:lnTo>
                  <a:pt x="78" y="184"/>
                </a:lnTo>
                <a:lnTo>
                  <a:pt x="80" y="173"/>
                </a:lnTo>
                <a:lnTo>
                  <a:pt x="87" y="166"/>
                </a:lnTo>
                <a:lnTo>
                  <a:pt x="94" y="160"/>
                </a:lnTo>
                <a:lnTo>
                  <a:pt x="105" y="156"/>
                </a:lnTo>
                <a:lnTo>
                  <a:pt x="393" y="156"/>
                </a:lnTo>
                <a:lnTo>
                  <a:pt x="403" y="160"/>
                </a:lnTo>
                <a:lnTo>
                  <a:pt x="411" y="166"/>
                </a:lnTo>
                <a:lnTo>
                  <a:pt x="416" y="173"/>
                </a:lnTo>
                <a:lnTo>
                  <a:pt x="418" y="184"/>
                </a:lnTo>
                <a:lnTo>
                  <a:pt x="418" y="393"/>
                </a:lnTo>
                <a:close/>
              </a:path>
            </a:pathLst>
          </a:custGeom>
          <a:solidFill>
            <a:srgbClr val="336699"/>
          </a:solidFill>
          <a:ln>
            <a:noFill/>
          </a:ln>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55384"/>
              </a:solidFill>
              <a:effectLst/>
              <a:uLnTx/>
              <a:uFillTx/>
              <a:latin typeface="Calibri"/>
              <a:ea typeface="+mn-ea"/>
              <a:cs typeface="Arial" charset="0"/>
            </a:endParaRPr>
          </a:p>
        </p:txBody>
      </p:sp>
      <p:pic>
        <p:nvPicPr>
          <p:cNvPr id="95"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23557" y="660501"/>
            <a:ext cx="697915" cy="763698"/>
          </a:xfrm>
          <a:prstGeom prst="rect">
            <a:avLst/>
          </a:prstGeom>
        </p:spPr>
      </p:pic>
      <p:pic>
        <p:nvPicPr>
          <p:cNvPr id="96"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83340" y="783537"/>
            <a:ext cx="724553" cy="770556"/>
          </a:xfrm>
          <a:prstGeom prst="rect">
            <a:avLst/>
          </a:prstGeom>
        </p:spPr>
      </p:pic>
      <p:sp>
        <p:nvSpPr>
          <p:cNvPr id="98" name="Rounded Rectangle 97"/>
          <p:cNvSpPr/>
          <p:nvPr/>
        </p:nvSpPr>
        <p:spPr>
          <a:xfrm>
            <a:off x="6598359" y="5405557"/>
            <a:ext cx="901272" cy="253369"/>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SOAP</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9" name="TextBox 98"/>
          <p:cNvSpPr txBox="1"/>
          <p:nvPr/>
        </p:nvSpPr>
        <p:spPr>
          <a:xfrm>
            <a:off x="8530706" y="708008"/>
            <a:ext cx="2308774"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Ecosystem </a:t>
            </a:r>
            <a:r>
              <a:rPr kumimoji="0" lang="en-US" sz="1800" b="1" i="0" u="none" strike="noStrike" kern="1200" cap="none" spc="0" normalizeH="0" baseline="0" noProof="0" dirty="0" err="1" smtClean="0">
                <a:ln>
                  <a:noFill/>
                </a:ln>
                <a:solidFill>
                  <a:prstClr val="black"/>
                </a:solidFill>
                <a:effectLst/>
                <a:uLnTx/>
                <a:uFillTx/>
                <a:latin typeface="Calibri"/>
                <a:ea typeface="+mn-ea"/>
                <a:cs typeface="Arial" charset="0"/>
              </a:rPr>
              <a:t>Soc</a:t>
            </a: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 Sec</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05" name="Rounded Rectangle 104"/>
          <p:cNvSpPr/>
          <p:nvPr/>
        </p:nvSpPr>
        <p:spPr>
          <a:xfrm>
            <a:off x="4106699" y="732012"/>
            <a:ext cx="4224428" cy="1041847"/>
          </a:xfrm>
          <a:prstGeom prst="roundRect">
            <a:avLst/>
          </a:prstGeom>
          <a:noFill/>
          <a:ln w="19050">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1" name="TextBox 110"/>
          <p:cNvSpPr txBox="1"/>
          <p:nvPr/>
        </p:nvSpPr>
        <p:spPr>
          <a:xfrm>
            <a:off x="8530706" y="2763032"/>
            <a:ext cx="1399807"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Gateway</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12" name="TextBox 111"/>
          <p:cNvSpPr txBox="1"/>
          <p:nvPr/>
        </p:nvSpPr>
        <p:spPr>
          <a:xfrm>
            <a:off x="1001121" y="4057541"/>
            <a:ext cx="1707903"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Governance</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29" name="TextBox 128"/>
          <p:cNvSpPr txBox="1"/>
          <p:nvPr/>
        </p:nvSpPr>
        <p:spPr>
          <a:xfrm>
            <a:off x="8530706" y="5268676"/>
            <a:ext cx="2095511" cy="36933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Development</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30" name="TextBox 129"/>
          <p:cNvSpPr txBox="1"/>
          <p:nvPr/>
        </p:nvSpPr>
        <p:spPr>
          <a:xfrm>
            <a:off x="6769313" y="1380017"/>
            <a:ext cx="1669954"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Arial" charset="0"/>
              </a:rPr>
              <a:t>Client&amp; Partners Applications</a:t>
            </a:r>
            <a:endParaRPr kumimoji="0" lang="en-US" sz="12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36" name="TextBox 135"/>
          <p:cNvSpPr txBox="1"/>
          <p:nvPr/>
        </p:nvSpPr>
        <p:spPr>
          <a:xfrm>
            <a:off x="1001121" y="5211061"/>
            <a:ext cx="1644964" cy="36933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Reporting</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46" name="Rounded Rectangle 145"/>
          <p:cNvSpPr/>
          <p:nvPr/>
        </p:nvSpPr>
        <p:spPr>
          <a:xfrm>
            <a:off x="4144952" y="4521181"/>
            <a:ext cx="4209321" cy="2189470"/>
          </a:xfrm>
          <a:prstGeom prst="roundRect">
            <a:avLst/>
          </a:prstGeom>
          <a:noFill/>
          <a:ln w="19050">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7" name="TextBox 146"/>
          <p:cNvSpPr txBox="1"/>
          <p:nvPr/>
        </p:nvSpPr>
        <p:spPr>
          <a:xfrm>
            <a:off x="6900908" y="4700592"/>
            <a:ext cx="155487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Arial" charset="0"/>
              </a:rPr>
              <a:t>Smals API’s Application &amp; Tools</a:t>
            </a:r>
            <a:endParaRPr kumimoji="0" lang="en-US" sz="12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51" name="TextBox 150"/>
          <p:cNvSpPr txBox="1"/>
          <p:nvPr/>
        </p:nvSpPr>
        <p:spPr>
          <a:xfrm>
            <a:off x="1001121" y="1767496"/>
            <a:ext cx="2074350"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Communication</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52" name="TextBox 151"/>
          <p:cNvSpPr txBox="1"/>
          <p:nvPr/>
        </p:nvSpPr>
        <p:spPr>
          <a:xfrm>
            <a:off x="1001121" y="2921307"/>
            <a:ext cx="1840760"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Management</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66" name="TextBox 165"/>
          <p:cNvSpPr txBox="1"/>
          <p:nvPr/>
        </p:nvSpPr>
        <p:spPr>
          <a:xfrm>
            <a:off x="5079650" y="2171875"/>
            <a:ext cx="938100" cy="230832"/>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Calibri"/>
                <a:ea typeface="+mn-ea"/>
                <a:cs typeface="Arial" charset="0"/>
              </a:rPr>
              <a:t>API Portal</a:t>
            </a:r>
            <a:endParaRPr kumimoji="0" lang="en-US" sz="9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76" name="TextBox 175"/>
          <p:cNvSpPr txBox="1"/>
          <p:nvPr/>
        </p:nvSpPr>
        <p:spPr>
          <a:xfrm>
            <a:off x="8530706" y="3960941"/>
            <a:ext cx="2392009" cy="36933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Architecture</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85" name="TextBox 184"/>
          <p:cNvSpPr txBox="1"/>
          <p:nvPr/>
        </p:nvSpPr>
        <p:spPr>
          <a:xfrm>
            <a:off x="1001121" y="5880510"/>
            <a:ext cx="1669308" cy="36933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Operations</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92" name="TextBox 191"/>
          <p:cNvSpPr txBox="1"/>
          <p:nvPr/>
        </p:nvSpPr>
        <p:spPr>
          <a:xfrm>
            <a:off x="4183489" y="4748365"/>
            <a:ext cx="1554870"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Arial" charset="0"/>
              </a:rPr>
              <a:t>Smals Governance</a:t>
            </a:r>
            <a:endParaRPr kumimoji="0" lang="en-US" sz="12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95" name="TextBox 194"/>
          <p:cNvSpPr txBox="1"/>
          <p:nvPr/>
        </p:nvSpPr>
        <p:spPr>
          <a:xfrm>
            <a:off x="4846758" y="6273239"/>
            <a:ext cx="1035475"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Arial" charset="0"/>
              </a:rPr>
              <a:t>API Providers</a:t>
            </a:r>
            <a:endParaRPr kumimoji="0" lang="en-US" sz="1200" b="1" i="0" u="none" strike="noStrike" kern="1200" cap="none" spc="0" normalizeH="0" baseline="0" noProof="0" dirty="0">
              <a:ln>
                <a:noFill/>
              </a:ln>
              <a:solidFill>
                <a:prstClr val="black"/>
              </a:solidFill>
              <a:effectLst/>
              <a:uLnTx/>
              <a:uFillTx/>
              <a:latin typeface="Calibri"/>
              <a:ea typeface="+mn-ea"/>
              <a:cs typeface="Arial" charset="0"/>
            </a:endParaRPr>
          </a:p>
        </p:txBody>
      </p:sp>
      <p:pic>
        <p:nvPicPr>
          <p:cNvPr id="196" name="Picture 19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15202" y="5757214"/>
            <a:ext cx="742101" cy="578670"/>
          </a:xfrm>
          <a:prstGeom prst="rect">
            <a:avLst/>
          </a:prstGeom>
        </p:spPr>
      </p:pic>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39234" y="2095820"/>
            <a:ext cx="328129" cy="417061"/>
          </a:xfrm>
          <a:prstGeom prst="rect">
            <a:avLst/>
          </a:prstGeom>
        </p:spPr>
      </p:pic>
      <p:sp>
        <p:nvSpPr>
          <p:cNvPr id="114" name="Rectangle 113"/>
          <p:cNvSpPr/>
          <p:nvPr/>
        </p:nvSpPr>
        <p:spPr>
          <a:xfrm>
            <a:off x="8795918" y="5671040"/>
            <a:ext cx="2387064" cy="584775"/>
          </a:xfrm>
          <a:prstGeom prst="rect">
            <a:avLst/>
          </a:prstGeom>
        </p:spPr>
        <p:txBody>
          <a:bodyPr wrap="none">
            <a:spAutoFit/>
          </a:bodyPr>
          <a:lstStyle/>
          <a:p>
            <a:pPr marL="171450" marR="0" lvl="0" indent="-1714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development Guidelines</a:t>
            </a:r>
          </a:p>
          <a:p>
            <a:pPr marL="171450" marR="0" lvl="0" indent="-1714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API Trainings</a:t>
            </a:r>
            <a:endParaRPr kumimoji="0" lang="en-US" sz="1600" b="0" i="0" u="none" strike="noStrike" kern="1200" cap="none" spc="0" normalizeH="0" baseline="0" noProof="0" dirty="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5" name="Rectangle 114"/>
          <p:cNvSpPr/>
          <p:nvPr/>
        </p:nvSpPr>
        <p:spPr>
          <a:xfrm>
            <a:off x="8795918" y="4224274"/>
            <a:ext cx="3235886" cy="344069"/>
          </a:xfrm>
          <a:prstGeom prst="rect">
            <a:avLst/>
          </a:prstGeom>
        </p:spPr>
        <p:txBody>
          <a:bodyPr wrap="none">
            <a:spAutoFit/>
          </a:bodyPr>
          <a:lstStyle/>
          <a:p>
            <a:pPr marL="171450" marR="0" lvl="0" indent="-171450" algn="l" defTabSz="914400" rtl="0" eaLnBrk="1" fontAlgn="auto" latinLnBrk="0" hangingPunct="1">
              <a:lnSpc>
                <a:spcPct val="107000"/>
              </a:lnSpc>
              <a:spcBef>
                <a:spcPts val="0"/>
              </a:spcBef>
              <a:spcAft>
                <a:spcPts val="80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G-Cloud Platform is the reference</a:t>
            </a:r>
            <a:endParaRPr kumimoji="0" lang="en-US" sz="1600" b="0" i="0" u="none" strike="noStrike" kern="1200" cap="none" spc="0" normalizeH="0" baseline="0" noProof="0" dirty="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6" name="Rectangle 115"/>
          <p:cNvSpPr/>
          <p:nvPr/>
        </p:nvSpPr>
        <p:spPr>
          <a:xfrm>
            <a:off x="8795918" y="3094671"/>
            <a:ext cx="1913729" cy="355803"/>
          </a:xfrm>
          <a:prstGeom prst="rect">
            <a:avLst/>
          </a:prstGeom>
        </p:spPr>
        <p:txBody>
          <a:bodyPr wrap="none">
            <a:spAutoFit/>
          </a:bodyPr>
          <a:lstStyle/>
          <a:p>
            <a:pPr marL="285750" marR="0" lvl="0" indent="-285750" algn="l" defTabSz="914400" rtl="0" eaLnBrk="1" fontAlgn="auto" latinLnBrk="0" hangingPunct="1">
              <a:lnSpc>
                <a:spcPct val="107000"/>
              </a:lnSpc>
              <a:spcBef>
                <a:spcPts val="0"/>
              </a:spcBef>
              <a:spcAft>
                <a:spcPts val="80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tool API Gateway</a:t>
            </a:r>
            <a:endParaRPr kumimoji="0" lang="en-US" sz="1600" b="0" i="0" u="none" strike="noStrike" kern="1200" cap="none" spc="0" normalizeH="0" baseline="0" noProof="0" dirty="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7" name="Rectangle 116"/>
          <p:cNvSpPr/>
          <p:nvPr/>
        </p:nvSpPr>
        <p:spPr>
          <a:xfrm>
            <a:off x="1020940" y="1996174"/>
            <a:ext cx="2147511" cy="584775"/>
          </a:xfrm>
          <a:prstGeom prst="rect">
            <a:avLst/>
          </a:prstGeom>
        </p:spPr>
        <p:txBody>
          <a:bodyPr wrap="none">
            <a:spAutoFit/>
          </a:bodyPr>
          <a:lstStyle/>
          <a:p>
            <a:pPr marL="171450" marR="0" lvl="0" indent="-1714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err="1">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r</a:t>
            </a:r>
            <a:r>
              <a:rPr kumimoji="0" lang="en-US" sz="1600" b="0" i="0" u="none" strike="noStrike" kern="1200" cap="none" spc="0" normalizeH="0" baseline="0" noProof="0" dirty="0" err="1"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eUse</a:t>
            </a: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 Catalogue</a:t>
            </a:r>
          </a:p>
          <a:p>
            <a:pPr marL="171450" marR="0" lvl="0" indent="-1714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v</a:t>
            </a: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arious Presentations</a:t>
            </a:r>
            <a:endParaRPr kumimoji="0" lang="en-US" sz="1600" b="0" i="0" u="none" strike="noStrike" kern="1200" cap="none" spc="0" normalizeH="0" baseline="0" noProof="0" dirty="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8" name="Rectangle 117"/>
          <p:cNvSpPr/>
          <p:nvPr/>
        </p:nvSpPr>
        <p:spPr>
          <a:xfrm>
            <a:off x="1080407" y="3235978"/>
            <a:ext cx="1510735" cy="355803"/>
          </a:xfrm>
          <a:prstGeom prst="rect">
            <a:avLst/>
          </a:prstGeom>
        </p:spPr>
        <p:txBody>
          <a:bodyPr wrap="none">
            <a:spAutoFit/>
          </a:bodyPr>
          <a:lstStyle/>
          <a:p>
            <a:pPr marL="171450" marR="0" lvl="0" indent="-171450" algn="l" defTabSz="914400" rtl="0" eaLnBrk="1" fontAlgn="auto" latinLnBrk="0" hangingPunct="1">
              <a:lnSpc>
                <a:spcPct val="107000"/>
              </a:lnSpc>
              <a:spcBef>
                <a:spcPts val="0"/>
              </a:spcBef>
              <a:spcAft>
                <a:spcPts val="80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API Catalogue</a:t>
            </a:r>
            <a:endParaRPr kumimoji="0" lang="en-US" sz="1600" b="0" i="0" u="none" strike="noStrike" kern="1200" cap="none" spc="0" normalizeH="0" baseline="0" noProof="0" dirty="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9" name="Rectangle 118"/>
          <p:cNvSpPr/>
          <p:nvPr/>
        </p:nvSpPr>
        <p:spPr>
          <a:xfrm>
            <a:off x="1020940" y="4297861"/>
            <a:ext cx="3020379" cy="830997"/>
          </a:xfrm>
          <a:prstGeom prst="rect">
            <a:avLst/>
          </a:prstGeom>
        </p:spPr>
        <p:txBody>
          <a:bodyPr wrap="none">
            <a:spAutoFit/>
          </a:bodyPr>
          <a:lstStyle/>
          <a:p>
            <a:pPr marL="171450" marR="0" lvl="0" indent="-1714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REST Board</a:t>
            </a:r>
          </a:p>
          <a:p>
            <a:pPr marL="171450" marR="0" lvl="0" indent="-1714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Integration Competency Center </a:t>
            </a:r>
            <a:b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(ICC)</a:t>
            </a:r>
            <a:endParaRPr kumimoji="0" lang="en-US" sz="1600" b="0" i="0" u="none" strike="noStrike" kern="1200" cap="none" spc="0" normalizeH="0" baseline="0" noProof="0" dirty="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0" name="Rectangle 119"/>
          <p:cNvSpPr/>
          <p:nvPr/>
        </p:nvSpPr>
        <p:spPr>
          <a:xfrm>
            <a:off x="1020940" y="5509902"/>
            <a:ext cx="1310487" cy="355803"/>
          </a:xfrm>
          <a:prstGeom prst="rect">
            <a:avLst/>
          </a:prstGeom>
        </p:spPr>
        <p:txBody>
          <a:bodyPr wrap="none">
            <a:spAutoFit/>
          </a:bodyPr>
          <a:lstStyle/>
          <a:p>
            <a:pPr marL="171450" marR="0" lvl="0" indent="-171450" algn="l" defTabSz="914400" rtl="0" eaLnBrk="1" fontAlgn="auto" latinLnBrk="0" hangingPunct="1">
              <a:lnSpc>
                <a:spcPct val="107000"/>
              </a:lnSpc>
              <a:spcBef>
                <a:spcPts val="0"/>
              </a:spcBef>
              <a:spcAft>
                <a:spcPts val="80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API Metrics</a:t>
            </a:r>
            <a:endParaRPr kumimoji="0" lang="en-US" sz="1600" b="0" i="0" u="none" strike="noStrike" kern="1200" cap="none" spc="0" normalizeH="0" baseline="0" noProof="0" dirty="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1" name="Rectangle 120"/>
          <p:cNvSpPr/>
          <p:nvPr/>
        </p:nvSpPr>
        <p:spPr>
          <a:xfrm>
            <a:off x="1020940" y="6218102"/>
            <a:ext cx="1347548" cy="355803"/>
          </a:xfrm>
          <a:prstGeom prst="rect">
            <a:avLst/>
          </a:prstGeom>
        </p:spPr>
        <p:txBody>
          <a:bodyPr wrap="none">
            <a:spAutoFit/>
          </a:bodyPr>
          <a:lstStyle/>
          <a:p>
            <a:pPr marL="171450" marR="0" lvl="0" indent="-171450" algn="l" defTabSz="914400" rtl="0" eaLnBrk="1" fontAlgn="auto" latinLnBrk="0" hangingPunct="1">
              <a:lnSpc>
                <a:spcPct val="107000"/>
              </a:lnSpc>
              <a:spcBef>
                <a:spcPts val="0"/>
              </a:spcBef>
              <a:spcAft>
                <a:spcPts val="80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Help Center</a:t>
            </a:r>
            <a:endParaRPr kumimoji="0" lang="en-US" sz="1600" b="0" i="0" u="none" strike="noStrike" kern="1200" cap="none" spc="0" normalizeH="0" baseline="0" noProof="0" dirty="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8838330" y="999693"/>
            <a:ext cx="3710384" cy="58477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fr-BE" sz="1600" b="0" i="0" u="none" strike="noStrike" kern="1200" cap="none" spc="0" normalizeH="0" baseline="0" noProof="0" dirty="0">
                <a:ln>
                  <a:noFill/>
                </a:ln>
                <a:solidFill>
                  <a:srgbClr val="005B9C"/>
                </a:solidFill>
                <a:effectLst/>
                <a:uLnTx/>
                <a:uFillTx/>
                <a:latin typeface="Calibri" panose="020F0502020204030204"/>
                <a:ea typeface="+mn-ea"/>
                <a:cs typeface="Arial" charset="0"/>
              </a:rPr>
              <a:t>250+ APIs</a:t>
            </a:r>
          </a:p>
          <a:p>
            <a:pPr marL="285750" marR="0" lvl="0" indent="-2857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fr-BE" sz="1600" b="0" i="0" u="none" strike="noStrike" kern="1200" cap="none" spc="0" normalizeH="0" baseline="0" noProof="0" dirty="0" smtClean="0">
                <a:ln>
                  <a:noFill/>
                </a:ln>
                <a:solidFill>
                  <a:srgbClr val="005B9C"/>
                </a:solidFill>
                <a:effectLst/>
                <a:uLnTx/>
                <a:uFillTx/>
                <a:latin typeface="Calibri" panose="020F0502020204030204"/>
                <a:ea typeface="+mn-ea"/>
                <a:cs typeface="Arial" charset="0"/>
              </a:rPr>
              <a:t>600M </a:t>
            </a:r>
            <a:r>
              <a:rPr kumimoji="0" lang="fr-BE" sz="1600" b="0" i="0" u="none" strike="noStrike" kern="1200" cap="none" spc="0" normalizeH="0" baseline="0" noProof="0" dirty="0">
                <a:ln>
                  <a:noFill/>
                </a:ln>
                <a:solidFill>
                  <a:srgbClr val="005B9C"/>
                </a:solidFill>
                <a:effectLst/>
                <a:uLnTx/>
                <a:uFillTx/>
                <a:latin typeface="Calibri" panose="020F0502020204030204"/>
                <a:ea typeface="+mn-ea"/>
                <a:cs typeface="Arial" charset="0"/>
              </a:rPr>
              <a:t>transactions / </a:t>
            </a:r>
            <a:r>
              <a:rPr kumimoji="0" lang="fr-BE" sz="1600" b="0" i="0" u="none" strike="noStrike" kern="1200" cap="none" spc="0" normalizeH="0" baseline="0" noProof="0" dirty="0" err="1">
                <a:ln>
                  <a:noFill/>
                </a:ln>
                <a:solidFill>
                  <a:srgbClr val="005B9C"/>
                </a:solidFill>
                <a:effectLst/>
                <a:uLnTx/>
                <a:uFillTx/>
                <a:latin typeface="Calibri" panose="020F0502020204030204"/>
                <a:ea typeface="+mn-ea"/>
                <a:cs typeface="Arial" charset="0"/>
              </a:rPr>
              <a:t>month</a:t>
            </a:r>
            <a:endParaRPr kumimoji="0" lang="en-GB" sz="1600" b="0" i="0" u="none" strike="noStrike" kern="1200" cap="none" spc="0" normalizeH="0" baseline="0" noProof="0" dirty="0">
              <a:ln>
                <a:noFill/>
              </a:ln>
              <a:solidFill>
                <a:srgbClr val="005B9C"/>
              </a:solidFill>
              <a:effectLst/>
              <a:uLnTx/>
              <a:uFillTx/>
              <a:latin typeface="Calibri" panose="020F0502020204030204"/>
              <a:ea typeface="+mn-ea"/>
              <a:cs typeface="Arial" charset="0"/>
            </a:endParaRPr>
          </a:p>
        </p:txBody>
      </p:sp>
      <p:sp>
        <p:nvSpPr>
          <p:cNvPr id="123" name="TextBox 122"/>
          <p:cNvSpPr txBox="1"/>
          <p:nvPr/>
        </p:nvSpPr>
        <p:spPr>
          <a:xfrm>
            <a:off x="1001121" y="729555"/>
            <a:ext cx="2298643"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Ecosystem </a:t>
            </a:r>
            <a:r>
              <a:rPr kumimoji="0" lang="en-US" sz="1800" b="1" i="0" u="none" strike="noStrike" kern="1200" cap="none" spc="0" normalizeH="0" baseline="0" noProof="0" dirty="0" err="1" smtClean="0">
                <a:ln>
                  <a:noFill/>
                </a:ln>
                <a:solidFill>
                  <a:prstClr val="black"/>
                </a:solidFill>
                <a:effectLst/>
                <a:uLnTx/>
                <a:uFillTx/>
                <a:latin typeface="Calibri"/>
                <a:ea typeface="+mn-ea"/>
                <a:cs typeface="Arial" charset="0"/>
              </a:rPr>
              <a:t>eHeath</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21" name="Rectangle 20"/>
          <p:cNvSpPr/>
          <p:nvPr/>
        </p:nvSpPr>
        <p:spPr>
          <a:xfrm>
            <a:off x="1020940" y="953333"/>
            <a:ext cx="3613930" cy="58477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fr-BE" sz="1600" b="0" i="0" u="none" strike="noStrike" kern="1200" cap="none" spc="0" normalizeH="0" baseline="0" noProof="0" dirty="0">
                <a:ln>
                  <a:noFill/>
                </a:ln>
                <a:solidFill>
                  <a:srgbClr val="005B9C"/>
                </a:solidFill>
                <a:effectLst/>
                <a:uLnTx/>
                <a:uFillTx/>
                <a:latin typeface="Calibri" panose="020F0502020204030204"/>
                <a:ea typeface="+mn-ea"/>
                <a:cs typeface="Arial" charset="0"/>
              </a:rPr>
              <a:t>100+ APIs</a:t>
            </a:r>
          </a:p>
          <a:p>
            <a:pPr marL="285750" marR="0" lvl="0" indent="-2857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fr-BE" sz="1600" b="0" i="0" u="none" strike="noStrike" kern="1200" cap="none" spc="0" normalizeH="0" baseline="0" noProof="0" dirty="0" smtClean="0">
                <a:ln>
                  <a:noFill/>
                </a:ln>
                <a:solidFill>
                  <a:srgbClr val="005B9C"/>
                </a:solidFill>
                <a:effectLst/>
                <a:uLnTx/>
                <a:uFillTx/>
                <a:latin typeface="Calibri" panose="020F0502020204030204"/>
                <a:ea typeface="+mn-ea"/>
                <a:cs typeface="Arial" charset="0"/>
              </a:rPr>
              <a:t>1.200M </a:t>
            </a:r>
            <a:r>
              <a:rPr kumimoji="0" lang="fr-BE" sz="1600" b="0" i="0" u="none" strike="noStrike" kern="1200" cap="none" spc="0" normalizeH="0" baseline="0" noProof="0" dirty="0">
                <a:ln>
                  <a:noFill/>
                </a:ln>
                <a:solidFill>
                  <a:srgbClr val="005B9C"/>
                </a:solidFill>
                <a:effectLst/>
                <a:uLnTx/>
                <a:uFillTx/>
                <a:latin typeface="Calibri" panose="020F0502020204030204"/>
                <a:ea typeface="+mn-ea"/>
                <a:cs typeface="Arial" charset="0"/>
              </a:rPr>
              <a:t>transactions / </a:t>
            </a:r>
            <a:r>
              <a:rPr kumimoji="0" lang="fr-BE" sz="1600" b="0" i="0" u="none" strike="noStrike" kern="1200" cap="none" spc="0" normalizeH="0" baseline="0" noProof="0" dirty="0" err="1">
                <a:ln>
                  <a:noFill/>
                </a:ln>
                <a:solidFill>
                  <a:srgbClr val="005B9C"/>
                </a:solidFill>
                <a:effectLst/>
                <a:uLnTx/>
                <a:uFillTx/>
                <a:latin typeface="Calibri" panose="020F0502020204030204"/>
                <a:ea typeface="+mn-ea"/>
                <a:cs typeface="Arial" charset="0"/>
              </a:rPr>
              <a:t>month</a:t>
            </a:r>
            <a:endParaRPr kumimoji="0" lang="en-GB" sz="1600" b="0" i="0" u="none" strike="noStrike" kern="1200" cap="none" spc="0" normalizeH="0" baseline="0" noProof="0" dirty="0">
              <a:ln>
                <a:noFill/>
              </a:ln>
              <a:solidFill>
                <a:srgbClr val="005B9C"/>
              </a:solidFill>
              <a:effectLst/>
              <a:uLnTx/>
              <a:uFillTx/>
              <a:latin typeface="Calibri" panose="020F0502020204030204"/>
              <a:ea typeface="+mn-ea"/>
              <a:cs typeface="Arial" charset="0"/>
            </a:endParaRPr>
          </a:p>
        </p:txBody>
      </p:sp>
      <p:sp>
        <p:nvSpPr>
          <p:cNvPr id="26" name="Slide Number Placeholder 25"/>
          <p:cNvSpPr>
            <a:spLocks noGrp="1"/>
          </p:cNvSpPr>
          <p:nvPr>
            <p:ph type="sldNum" sz="quarter" idx="4"/>
          </p:nvPr>
        </p:nvSpPr>
        <p:spPr/>
        <p:txBody>
          <a:bodyPr/>
          <a:lstStyle/>
          <a:p>
            <a:r>
              <a:rPr lang="fr-BE" smtClean="0"/>
              <a:t> </a:t>
            </a:r>
            <a:fld id="{30A9230E-FFBB-4CCB-ABD7-198084EDE768}" type="slidenum">
              <a:rPr lang="fr-BE" smtClean="0"/>
              <a:pPr/>
              <a:t>68</a:t>
            </a:fld>
            <a:r>
              <a:rPr lang="fr-BE" smtClean="0"/>
              <a:t> </a:t>
            </a:r>
            <a:endParaRPr lang="fr-BE" dirty="0"/>
          </a:p>
        </p:txBody>
      </p:sp>
    </p:spTree>
    <p:extLst>
      <p:ext uri="{BB962C8B-B14F-4D97-AF65-F5344CB8AC3E}">
        <p14:creationId xmlns:p14="http://schemas.microsoft.com/office/powerpoint/2010/main" val="4215107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
          </p:nvPr>
        </p:nvSpPr>
        <p:spPr/>
        <p:txBody>
          <a:bodyPr/>
          <a:lstStyle/>
          <a:p>
            <a:r>
              <a:rPr lang="en-GB" smtClean="0"/>
              <a:t>b</a:t>
            </a:r>
            <a:r>
              <a:rPr lang="en-GB" noProof="0" smtClean="0"/>
              <a:t>ased on industry standards and best practices</a:t>
            </a:r>
          </a:p>
          <a:p>
            <a:r>
              <a:rPr lang="en-GB" smtClean="0"/>
              <a:t>a</a:t>
            </a:r>
            <a:r>
              <a:rPr lang="en-GB" noProof="0" smtClean="0"/>
              <a:t> pragmatic approach to designing RESTful APIs</a:t>
            </a:r>
          </a:p>
          <a:p>
            <a:r>
              <a:rPr lang="en-GB" smtClean="0"/>
              <a:t>c</a:t>
            </a:r>
            <a:r>
              <a:rPr lang="en-GB" noProof="0" smtClean="0"/>
              <a:t>ollaborative effort organized in several workgroups:</a:t>
            </a:r>
          </a:p>
          <a:p>
            <a:pPr lvl="1"/>
            <a:r>
              <a:rPr lang="en-GB" noProof="0" smtClean="0"/>
              <a:t>REST API modelling</a:t>
            </a:r>
          </a:p>
          <a:p>
            <a:pPr lvl="1"/>
            <a:r>
              <a:rPr lang="en-GB" noProof="0" smtClean="0"/>
              <a:t>security (OAuth)</a:t>
            </a:r>
          </a:p>
          <a:p>
            <a:pPr lvl="1"/>
            <a:r>
              <a:rPr lang="en-GB" noProof="0" smtClean="0"/>
              <a:t>functional/business vocabularies (temporal, location, person, enterprises)</a:t>
            </a:r>
          </a:p>
          <a:p>
            <a:r>
              <a:rPr lang="en-GB" smtClean="0"/>
              <a:t>w</a:t>
            </a:r>
            <a:r>
              <a:rPr lang="en-GB" noProof="0" smtClean="0"/>
              <a:t>ork in progress</a:t>
            </a:r>
          </a:p>
          <a:p>
            <a:r>
              <a:rPr lang="en-GB" noProof="0" smtClean="0">
                <a:hlinkClick r:id="rId3"/>
              </a:rPr>
              <a:t>https://www.gcloud.belgium.be/rest/</a:t>
            </a:r>
            <a:endParaRPr lang="en-GB" noProof="0" smtClean="0"/>
          </a:p>
          <a:p>
            <a:endParaRPr lang="en-GB" noProof="0" dirty="0"/>
          </a:p>
        </p:txBody>
      </p:sp>
      <p:sp>
        <p:nvSpPr>
          <p:cNvPr id="2" name="Title 1"/>
          <p:cNvSpPr>
            <a:spLocks noGrp="1"/>
          </p:cNvSpPr>
          <p:nvPr>
            <p:ph type="title"/>
          </p:nvPr>
        </p:nvSpPr>
        <p:spPr/>
        <p:txBody>
          <a:bodyPr/>
          <a:lstStyle/>
          <a:p>
            <a:r>
              <a:rPr lang="en-GB" noProof="0" smtClean="0"/>
              <a:t>G-Cloud REST style guide</a:t>
            </a:r>
            <a:endParaRPr lang="en-GB" noProof="0" dirty="0"/>
          </a:p>
        </p:txBody>
      </p:sp>
      <p:pic>
        <p:nvPicPr>
          <p:cNvPr id="5" name="Picture 4" descr="Image result for restafaria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28448" y="1196752"/>
            <a:ext cx="1481780" cy="143362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69</a:t>
            </a:fld>
            <a:r>
              <a:rPr lang="fr-BE" smtClean="0"/>
              <a:t> </a:t>
            </a:r>
            <a:endParaRPr lang="fr-BE" dirty="0"/>
          </a:p>
        </p:txBody>
      </p:sp>
    </p:spTree>
    <p:extLst>
      <p:ext uri="{BB962C8B-B14F-4D97-AF65-F5344CB8AC3E}">
        <p14:creationId xmlns:p14="http://schemas.microsoft.com/office/powerpoint/2010/main" val="3934722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8710808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ep 10"/>
          <p:cNvGrpSpPr/>
          <p:nvPr/>
        </p:nvGrpSpPr>
        <p:grpSpPr>
          <a:xfrm>
            <a:off x="2488398" y="1230896"/>
            <a:ext cx="7250723" cy="4899547"/>
            <a:chOff x="2293435" y="1556793"/>
            <a:chExt cx="7250723" cy="4899547"/>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63174" y="1823977"/>
              <a:ext cx="6561824" cy="4398324"/>
            </a:xfrm>
            <a:prstGeom prst="rect">
              <a:avLst/>
            </a:prstGeom>
          </p:spPr>
        </p:pic>
        <p:pic>
          <p:nvPicPr>
            <p:cNvPr id="6" name="Content Placeholder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200000">
              <a:off x="3469023" y="381205"/>
              <a:ext cx="4899547" cy="7250723"/>
            </a:xfrm>
            <a:prstGeom prst="rect">
              <a:avLst/>
            </a:prstGeom>
          </p:spPr>
        </p:pic>
      </p:gr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70</a:t>
            </a:fld>
            <a:r>
              <a:rPr lang="fr-BE" smtClean="0"/>
              <a:t> </a:t>
            </a:r>
            <a:endParaRPr lang="fr-BE" dirty="0"/>
          </a:p>
        </p:txBody>
      </p:sp>
      <p:sp>
        <p:nvSpPr>
          <p:cNvPr id="7" name="Title 2"/>
          <p:cNvSpPr>
            <a:spLocks noGrp="1"/>
          </p:cNvSpPr>
          <p:nvPr>
            <p:ph type="title"/>
          </p:nvPr>
        </p:nvSpPr>
        <p:spPr/>
        <p:txBody>
          <a:bodyPr>
            <a:normAutofit/>
          </a:bodyPr>
          <a:lstStyle/>
          <a:p>
            <a:r>
              <a:rPr lang="en-US" dirty="0" smtClean="0"/>
              <a:t>Software Reuse Platform: </a:t>
            </a:r>
            <a:r>
              <a:rPr lang="en-US" dirty="0" smtClean="0">
                <a:hlinkClick r:id="rId4"/>
              </a:rPr>
              <a:t>https://www.ict-reuse.be</a:t>
            </a:r>
            <a:endParaRPr lang="en-US" dirty="0"/>
          </a:p>
        </p:txBody>
      </p:sp>
      <p:sp>
        <p:nvSpPr>
          <p:cNvPr id="5" name="Slide Number Placeholder 4"/>
          <p:cNvSpPr txBox="1">
            <a:spLocks/>
          </p:cNvSpPr>
          <p:nvPr/>
        </p:nvSpPr>
        <p:spPr>
          <a:xfrm>
            <a:off x="11353799" y="6256827"/>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4319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4370" y="-1"/>
            <a:ext cx="13958164" cy="7059705"/>
          </a:xfrm>
          <a:prstGeom prst="rect">
            <a:avLst/>
          </a:prstGeom>
        </p:spPr>
      </p:pic>
      <p:sp>
        <p:nvSpPr>
          <p:cNvPr id="5" name="Title 2"/>
          <p:cNvSpPr txBox="1">
            <a:spLocks/>
          </p:cNvSpPr>
          <p:nvPr/>
        </p:nvSpPr>
        <p:spPr>
          <a:xfrm>
            <a:off x="216478" y="1806459"/>
            <a:ext cx="3938663" cy="1325563"/>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000" b="1" kern="1200">
                <a:solidFill>
                  <a:srgbClr val="3B3938"/>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700" b="1" i="0" u="none" strike="noStrike" kern="1200" cap="none" spc="0" normalizeH="0" baseline="0" noProof="0" dirty="0">
                <a:ln>
                  <a:noFill/>
                </a:ln>
                <a:solidFill>
                  <a:srgbClr val="3B3938"/>
                </a:solidFill>
                <a:effectLst/>
                <a:uLnTx/>
                <a:uFillTx/>
                <a:latin typeface="Calibri Light" panose="020F0302020204030204"/>
                <a:ea typeface="+mj-ea"/>
                <a:cs typeface="+mj-cs"/>
              </a:rPr>
              <a:t>New project? </a:t>
            </a:r>
            <a:endParaRPr kumimoji="0" lang="en-US" sz="5700" b="1" i="0" u="none" strike="noStrike" kern="1200" cap="none" spc="0" normalizeH="0" baseline="0" noProof="0" dirty="0" smtClean="0">
              <a:ln>
                <a:noFill/>
              </a:ln>
              <a:solidFill>
                <a:srgbClr val="3B3938"/>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3B3938"/>
                </a:solidFill>
                <a:effectLst/>
                <a:uLnTx/>
                <a:uFillTx/>
                <a:latin typeface="Calibri Light" panose="020F0302020204030204"/>
                <a:ea typeface="+mj-ea"/>
                <a:cs typeface="+mj-cs"/>
              </a:rPr>
              <a:t>c</a:t>
            </a:r>
            <a:r>
              <a:rPr kumimoji="0" lang="en-US" sz="4000" b="1" i="0" u="none" strike="noStrike" kern="1200" cap="none" spc="0" normalizeH="0" baseline="0" noProof="0" dirty="0" smtClean="0">
                <a:ln>
                  <a:noFill/>
                </a:ln>
                <a:solidFill>
                  <a:srgbClr val="3B3938"/>
                </a:solidFill>
                <a:effectLst/>
                <a:uLnTx/>
                <a:uFillTx/>
                <a:latin typeface="Calibri Light" panose="020F0302020204030204"/>
                <a:ea typeface="+mj-ea"/>
                <a:cs typeface="+mj-cs"/>
              </a:rPr>
              <a:t>onsult </a:t>
            </a:r>
            <a:r>
              <a:rPr kumimoji="0" lang="en-US" sz="4000" b="1" i="0" u="none" strike="noStrike" kern="1200" cap="none" spc="0" normalizeH="0" baseline="0" noProof="0" dirty="0">
                <a:ln>
                  <a:noFill/>
                </a:ln>
                <a:solidFill>
                  <a:srgbClr val="3B3938"/>
                </a:solidFill>
                <a:effectLst/>
                <a:uLnTx/>
                <a:uFillTx/>
                <a:latin typeface="Calibri Light" panose="020F0302020204030204"/>
                <a:ea typeface="+mj-ea"/>
                <a:cs typeface="+mj-cs"/>
              </a:rPr>
              <a:t>the </a:t>
            </a:r>
            <a:endParaRPr kumimoji="0" lang="en-US" sz="4000" b="1" i="0" u="none" strike="noStrike" kern="1200" cap="none" spc="0" normalizeH="0" baseline="0" noProof="0" dirty="0" smtClean="0">
              <a:ln>
                <a:noFill/>
              </a:ln>
              <a:solidFill>
                <a:srgbClr val="3B3938"/>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3B3938"/>
                </a:solidFill>
                <a:effectLst/>
                <a:uLnTx/>
                <a:uFillTx/>
                <a:latin typeface="Calibri Light" panose="020F0302020204030204"/>
                <a:ea typeface="+mj-ea"/>
                <a:cs typeface="+mj-cs"/>
              </a:rPr>
              <a:t>Software Reuse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3B3938"/>
                </a:solidFill>
                <a:effectLst/>
                <a:uLnTx/>
                <a:uFillTx/>
                <a:latin typeface="Calibri Light" panose="020F0302020204030204"/>
                <a:ea typeface="+mj-ea"/>
                <a:cs typeface="+mj-cs"/>
              </a:rPr>
              <a:t>Catalogue</a:t>
            </a:r>
            <a:endParaRPr kumimoji="0" lang="nl-NL" sz="2700" b="1" i="0" u="none" strike="noStrike" kern="1200" cap="none" spc="0" normalizeH="0" baseline="0" noProof="0" dirty="0">
              <a:ln>
                <a:noFill/>
              </a:ln>
              <a:solidFill>
                <a:srgbClr val="3B3938"/>
              </a:solidFill>
              <a:effectLst/>
              <a:uLnTx/>
              <a:uFillTx/>
              <a:latin typeface="Calibri Light" panose="020F0302020204030204"/>
              <a:ea typeface="+mj-ea"/>
              <a:cs typeface="+mj-cs"/>
            </a:endParaRPr>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71</a:t>
            </a:fld>
            <a:r>
              <a:rPr lang="fr-BE" smtClean="0"/>
              <a:t> </a:t>
            </a:r>
            <a:endParaRPr lang="fr-BE" dirty="0"/>
          </a:p>
        </p:txBody>
      </p:sp>
    </p:spTree>
    <p:extLst>
      <p:ext uri="{BB962C8B-B14F-4D97-AF65-F5344CB8AC3E}">
        <p14:creationId xmlns:p14="http://schemas.microsoft.com/office/powerpoint/2010/main" val="25354149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GB" smtClean="0"/>
              <a:t>coordination by the Crossroads Bank for Social Security</a:t>
            </a:r>
          </a:p>
          <a:p>
            <a:pPr lvl="1"/>
            <a:r>
              <a:rPr lang="en-GB" smtClean="0"/>
              <a:t>Board of Directors consists of representatives of the companies, the citizens and the actors in the social sector</a:t>
            </a:r>
          </a:p>
          <a:p>
            <a:pPr lvl="1"/>
            <a:r>
              <a:rPr lang="en-GB" smtClean="0"/>
              <a:t>mission</a:t>
            </a:r>
          </a:p>
          <a:p>
            <a:pPr lvl="2"/>
            <a:r>
              <a:rPr lang="en-GB" smtClean="0"/>
              <a:t>definition of the vision and the strategy on eGovernment in the social sector</a:t>
            </a:r>
          </a:p>
          <a:p>
            <a:pPr lvl="2"/>
            <a:r>
              <a:rPr lang="en-GB" smtClean="0"/>
              <a:t>definition of the common principles related to information management,  information security and privacy protection</a:t>
            </a:r>
          </a:p>
          <a:p>
            <a:pPr lvl="2"/>
            <a:r>
              <a:rPr lang="en-GB" smtClean="0"/>
              <a:t>definition, implementation and management of an interoperability framework</a:t>
            </a:r>
          </a:p>
          <a:p>
            <a:pPr lvl="3"/>
            <a:r>
              <a:rPr lang="en-GB" smtClean="0"/>
              <a:t>technical: secure messaging of several types of information (structured data, documents, images, metadata, …)</a:t>
            </a:r>
          </a:p>
          <a:p>
            <a:pPr lvl="3"/>
            <a:r>
              <a:rPr lang="en-GB" smtClean="0"/>
              <a:t>semantic: harmonization of concepts and co-ordination of necessary legal changes</a:t>
            </a:r>
          </a:p>
          <a:p>
            <a:pPr lvl="3"/>
            <a:r>
              <a:rPr lang="en-GB" smtClean="0"/>
              <a:t>business logic and orchestration support</a:t>
            </a:r>
          </a:p>
          <a:p>
            <a:pPr lvl="2"/>
            <a:r>
              <a:rPr lang="en-GB" smtClean="0"/>
              <a:t>coordination of business process reengineering</a:t>
            </a:r>
          </a:p>
          <a:p>
            <a:pPr lvl="2"/>
            <a:r>
              <a:rPr lang="en-GB" smtClean="0"/>
              <a:t>stimulation of service oriented applications</a:t>
            </a:r>
          </a:p>
          <a:p>
            <a:pPr lvl="2"/>
            <a:r>
              <a:rPr lang="en-GB" smtClean="0"/>
              <a:t>driving force of the necessary innovation and change</a:t>
            </a:r>
          </a:p>
          <a:p>
            <a:pPr lvl="2"/>
            <a:r>
              <a:rPr lang="en-GB" smtClean="0"/>
              <a:t>consultancy and coaching</a:t>
            </a:r>
          </a:p>
          <a:p>
            <a:endParaRPr lang="en-US"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72</a:t>
            </a:fld>
            <a:r>
              <a:rPr lang="fr-BE" smtClean="0"/>
              <a:t> </a:t>
            </a:r>
            <a:endParaRPr lang="fr-BE" dirty="0"/>
          </a:p>
        </p:txBody>
      </p:sp>
      <p:sp>
        <p:nvSpPr>
          <p:cNvPr id="50178" name="Title 1"/>
          <p:cNvSpPr>
            <a:spLocks noGrp="1"/>
          </p:cNvSpPr>
          <p:nvPr>
            <p:ph type="title"/>
          </p:nvPr>
        </p:nvSpPr>
        <p:spPr/>
        <p:txBody>
          <a:bodyPr/>
          <a:lstStyle/>
          <a:p>
            <a:r>
              <a:rPr lang="en-GB" altLang="en-US" smtClean="0"/>
              <a:t>CBSS as driving force</a:t>
            </a:r>
            <a:endParaRPr lang="en-US" altLang="en-US" smtClean="0"/>
          </a:p>
        </p:txBody>
      </p:sp>
    </p:spTree>
    <p:extLst>
      <p:ext uri="{BB962C8B-B14F-4D97-AF65-F5344CB8AC3E}">
        <p14:creationId xmlns:p14="http://schemas.microsoft.com/office/powerpoint/2010/main" val="29829340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GB" smtClean="0"/>
              <a:t>CBSS has an innovative model of governance, steering the business process re-engineering with complex interdependencies between all actors involved</a:t>
            </a:r>
          </a:p>
          <a:p>
            <a:r>
              <a:rPr lang="en-GB" smtClean="0"/>
              <a:t>Board of Directors of the CBSS</a:t>
            </a:r>
          </a:p>
          <a:p>
            <a:pPr lvl="1"/>
            <a:r>
              <a:rPr lang="en-GB" smtClean="0"/>
              <a:t>consists of representatives of the stakeholders (employers associations, trade unions, social security institutions, …)</a:t>
            </a:r>
          </a:p>
          <a:p>
            <a:pPr lvl="1"/>
            <a:r>
              <a:rPr lang="en-GB" smtClean="0"/>
              <a:t>approves the strategic, operational and financial plans of the CBSS</a:t>
            </a:r>
          </a:p>
          <a:p>
            <a:r>
              <a:rPr lang="en-GB" smtClean="0"/>
              <a:t>General Coordination Committee with representation of all users acts as debating platform for the elaboration and implementation of eGovernment initiatives within the social sector</a:t>
            </a:r>
          </a:p>
          <a:p>
            <a:r>
              <a:rPr lang="en-GB" smtClean="0"/>
              <a:t>permanent or ad hoc working groups are instituted within the General Coordination Committee in order to co-ordinate the execution of programs and projects</a:t>
            </a:r>
          </a:p>
          <a:p>
            <a:r>
              <a:rPr lang="en-GB" smtClean="0"/>
              <a:t>the chairmen of the various working groups meet regularly as a Steering Committee</a:t>
            </a:r>
          </a:p>
          <a:p>
            <a:r>
              <a:rPr lang="en-GB" smtClean="0"/>
              <a:t>besides project planning and follow-up, proper measuring facilities are available to assure permanent monitoring and improvement after the implementation of the electronic services</a:t>
            </a:r>
          </a:p>
          <a:p>
            <a:endParaRPr lang="en-GB" smtClean="0"/>
          </a:p>
          <a:p>
            <a:endParaRPr lang="en-US"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73</a:t>
            </a:fld>
            <a:r>
              <a:rPr lang="fr-BE" smtClean="0"/>
              <a:t> </a:t>
            </a:r>
            <a:endParaRPr lang="fr-BE" dirty="0"/>
          </a:p>
        </p:txBody>
      </p:sp>
      <p:sp>
        <p:nvSpPr>
          <p:cNvPr id="51202" name="Title 1"/>
          <p:cNvSpPr>
            <a:spLocks noGrp="1"/>
          </p:cNvSpPr>
          <p:nvPr>
            <p:ph type="title"/>
          </p:nvPr>
        </p:nvSpPr>
        <p:spPr/>
        <p:txBody>
          <a:bodyPr/>
          <a:lstStyle/>
          <a:p>
            <a:r>
              <a:rPr lang="en-GB" altLang="en-US" smtClean="0"/>
              <a:t>Co-operative governance</a:t>
            </a:r>
            <a:endParaRPr lang="en-US" altLang="en-US" smtClean="0"/>
          </a:p>
        </p:txBody>
      </p:sp>
    </p:spTree>
    <p:extLst>
      <p:ext uri="{BB962C8B-B14F-4D97-AF65-F5344CB8AC3E}">
        <p14:creationId xmlns:p14="http://schemas.microsoft.com/office/powerpoint/2010/main" val="928310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smtClean="0"/>
              <a:t>common vision on electronic service delivery, information management and information security amongst all stakeholders</a:t>
            </a:r>
          </a:p>
          <a:p>
            <a:r>
              <a:rPr lang="en-GB" smtClean="0"/>
              <a:t>support of and access to policymakers at the highest level</a:t>
            </a:r>
          </a:p>
          <a:p>
            <a:r>
              <a:rPr lang="en-GB" smtClean="0"/>
              <a:t>trust of all stakeholders, especially partners and intermediaries, based on</a:t>
            </a:r>
          </a:p>
          <a:p>
            <a:pPr lvl="1"/>
            <a:r>
              <a:rPr lang="en-GB" smtClean="0"/>
              <a:t>mutual respect</a:t>
            </a:r>
          </a:p>
          <a:p>
            <a:pPr lvl="1"/>
            <a:r>
              <a:rPr lang="en-GB" smtClean="0"/>
              <a:t>real mutual agreement</a:t>
            </a:r>
          </a:p>
          <a:p>
            <a:pPr lvl="1"/>
            <a:r>
              <a:rPr lang="en-GB" smtClean="0"/>
              <a:t>transparency</a:t>
            </a:r>
          </a:p>
          <a:p>
            <a:r>
              <a:rPr lang="en-GB" smtClean="0"/>
              <a:t>respect for legal allocation of competences between actors</a:t>
            </a:r>
          </a:p>
          <a:p>
            <a:r>
              <a:rPr lang="en-GB" smtClean="0"/>
              <a:t>co-operation between all actors concerned based on distribution of tasks rather than centralization of tasks</a:t>
            </a:r>
          </a:p>
          <a:p>
            <a:r>
              <a:rPr lang="en-GB" smtClean="0"/>
              <a:t>focus on more efficient and effective service delivery and on cost control</a:t>
            </a:r>
          </a:p>
          <a:p>
            <a:r>
              <a:rPr lang="en-GB" smtClean="0"/>
              <a:t>reasoning in terms of added value for citizens and companies rather than in terms of legal competences</a:t>
            </a:r>
          </a:p>
          <a:p>
            <a:endParaRPr lang="en-US"/>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74</a:t>
            </a:fld>
            <a:r>
              <a:rPr lang="fr-BE" smtClean="0"/>
              <a:t> </a:t>
            </a:r>
            <a:endParaRPr lang="fr-BE" dirty="0"/>
          </a:p>
        </p:txBody>
      </p:sp>
      <p:sp>
        <p:nvSpPr>
          <p:cNvPr id="2" name="Title 1"/>
          <p:cNvSpPr>
            <a:spLocks noGrp="1"/>
          </p:cNvSpPr>
          <p:nvPr>
            <p:ph type="title"/>
          </p:nvPr>
        </p:nvSpPr>
        <p:spPr/>
        <p:txBody>
          <a:bodyPr/>
          <a:lstStyle/>
          <a:p>
            <a:r>
              <a:rPr lang="en-GB" smtClean="0"/>
              <a:t>Critical success factors and obstacles</a:t>
            </a:r>
            <a:endParaRPr lang="en-US"/>
          </a:p>
        </p:txBody>
      </p:sp>
    </p:spTree>
    <p:extLst>
      <p:ext uri="{BB962C8B-B14F-4D97-AF65-F5344CB8AC3E}">
        <p14:creationId xmlns:p14="http://schemas.microsoft.com/office/powerpoint/2010/main" val="10764521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smtClean="0"/>
              <a:t>electronic service delivery as a structural reform process</a:t>
            </a:r>
          </a:p>
          <a:p>
            <a:pPr lvl="1"/>
            <a:r>
              <a:rPr lang="en-GB" smtClean="0"/>
              <a:t>process re-engineering within and across actors</a:t>
            </a:r>
          </a:p>
          <a:p>
            <a:pPr lvl="1"/>
            <a:r>
              <a:rPr lang="en-GB" smtClean="0"/>
              <a:t>back-office integration for unique information collection, re-use of information and automatic granting of benefits</a:t>
            </a:r>
          </a:p>
          <a:p>
            <a:pPr lvl="1"/>
            <a:r>
              <a:rPr lang="en-GB" smtClean="0"/>
              <a:t>integrated and personalized front-office service delivery</a:t>
            </a:r>
          </a:p>
          <a:p>
            <a:r>
              <a:rPr lang="en-GB" smtClean="0"/>
              <a:t>multidisciplinary approach</a:t>
            </a:r>
          </a:p>
          <a:p>
            <a:pPr lvl="1"/>
            <a:r>
              <a:rPr lang="en-GB" smtClean="0"/>
              <a:t>business process optimization</a:t>
            </a:r>
          </a:p>
          <a:p>
            <a:pPr lvl="1"/>
            <a:r>
              <a:rPr lang="en-GB" smtClean="0"/>
              <a:t>legal coordination</a:t>
            </a:r>
          </a:p>
          <a:p>
            <a:pPr lvl="1"/>
            <a:r>
              <a:rPr lang="en-GB" smtClean="0"/>
              <a:t>ICT coordination</a:t>
            </a:r>
          </a:p>
          <a:p>
            <a:pPr lvl="1"/>
            <a:r>
              <a:rPr lang="en-GB" smtClean="0"/>
              <a:t>information security and privacy protection</a:t>
            </a:r>
          </a:p>
          <a:p>
            <a:pPr lvl="1"/>
            <a:r>
              <a:rPr lang="en-GB" smtClean="0"/>
              <a:t>change management</a:t>
            </a:r>
          </a:p>
          <a:p>
            <a:pPr lvl="1"/>
            <a:r>
              <a:rPr lang="en-GB" smtClean="0"/>
              <a:t>communication</a:t>
            </a:r>
          </a:p>
          <a:p>
            <a:pPr lvl="1"/>
            <a:r>
              <a:rPr lang="en-GB" smtClean="0"/>
              <a:t>coaching and training</a:t>
            </a:r>
            <a:endParaRPr lang="en-GB" dirty="0" smtClean="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75</a:t>
            </a:fld>
            <a:r>
              <a:rPr lang="fr-BE" smtClean="0"/>
              <a:t> </a:t>
            </a:r>
            <a:endParaRPr lang="fr-BE" dirty="0"/>
          </a:p>
        </p:txBody>
      </p:sp>
      <p:sp>
        <p:nvSpPr>
          <p:cNvPr id="2" name="Title 1"/>
          <p:cNvSpPr>
            <a:spLocks noGrp="1"/>
          </p:cNvSpPr>
          <p:nvPr>
            <p:ph type="title"/>
          </p:nvPr>
        </p:nvSpPr>
        <p:spPr/>
        <p:txBody>
          <a:bodyPr/>
          <a:lstStyle/>
          <a:p>
            <a:r>
              <a:rPr lang="en-GB" smtClean="0"/>
              <a:t>Critical success factors and obstacles</a:t>
            </a:r>
            <a:endParaRPr lang="en-US" dirty="0"/>
          </a:p>
        </p:txBody>
      </p:sp>
    </p:spTree>
    <p:extLst>
      <p:ext uri="{BB962C8B-B14F-4D97-AF65-F5344CB8AC3E}">
        <p14:creationId xmlns:p14="http://schemas.microsoft.com/office/powerpoint/2010/main" val="14537495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GB" smtClean="0"/>
              <a:t>lateral thinking when needed</a:t>
            </a:r>
          </a:p>
          <a:p>
            <a:r>
              <a:rPr lang="en-GB" smtClean="0"/>
              <a:t>appropriate balance between efficiency on the one hand and information security and privacy protection on the other</a:t>
            </a:r>
          </a:p>
          <a:p>
            <a:r>
              <a:rPr lang="en-GB" smtClean="0"/>
              <a:t>quick wins combined with long term vision</a:t>
            </a:r>
          </a:p>
          <a:p>
            <a:r>
              <a:rPr lang="en-GB" smtClean="0"/>
              <a:t>technical and semantic interoperability</a:t>
            </a:r>
          </a:p>
          <a:p>
            <a:r>
              <a:rPr lang="en-GB" smtClean="0"/>
              <a:t>legal framework</a:t>
            </a:r>
          </a:p>
          <a:p>
            <a:r>
              <a:rPr lang="en-GB" smtClean="0"/>
              <a:t>adaptability to an ever changing societal and legal environment</a:t>
            </a:r>
          </a:p>
          <a:p>
            <a:r>
              <a:rPr lang="en-GB" smtClean="0"/>
              <a:t>creation of an institution that stimulates, co-ordinates and assures a sound program and project management</a:t>
            </a:r>
          </a:p>
          <a:p>
            <a:endParaRPr lang="en-GB" smtClean="0"/>
          </a:p>
          <a:p>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76</a:t>
            </a:fld>
            <a:r>
              <a:rPr lang="fr-BE" smtClean="0"/>
              <a:t> </a:t>
            </a:r>
            <a:endParaRPr lang="fr-BE" dirty="0"/>
          </a:p>
        </p:txBody>
      </p:sp>
      <p:sp>
        <p:nvSpPr>
          <p:cNvPr id="4" name="Titel 3"/>
          <p:cNvSpPr>
            <a:spLocks noGrp="1"/>
          </p:cNvSpPr>
          <p:nvPr>
            <p:ph type="title"/>
          </p:nvPr>
        </p:nvSpPr>
        <p:spPr/>
        <p:txBody>
          <a:bodyPr/>
          <a:lstStyle/>
          <a:p>
            <a:r>
              <a:rPr lang="en-GB" smtClean="0"/>
              <a:t>Critical success factors and obstacles</a:t>
            </a:r>
            <a:endParaRPr lang="nl-BE" dirty="0"/>
          </a:p>
        </p:txBody>
      </p:sp>
    </p:spTree>
    <p:extLst>
      <p:ext uri="{BB962C8B-B14F-4D97-AF65-F5344CB8AC3E}">
        <p14:creationId xmlns:p14="http://schemas.microsoft.com/office/powerpoint/2010/main" val="35443382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mtClean="0"/>
              <a:t>availability of skills and knowledge =&gt; creation of an association that hires ICT-specialists at normal market conditions and puts them at the disposal of the actors in the social sector</a:t>
            </a:r>
          </a:p>
          <a:p>
            <a:r>
              <a:rPr lang="en-GB" smtClean="0"/>
              <a:t>sufficient financial means for innovation: agreed possibility to re-invest efficiency gains in innovation</a:t>
            </a:r>
          </a:p>
          <a:p>
            <a:r>
              <a:rPr lang="en-GB" smtClean="0"/>
              <a:t>service oriented architecture (SOA)</a:t>
            </a:r>
          </a:p>
          <a:p>
            <a:r>
              <a:rPr lang="en-GB" smtClean="0"/>
              <a:t>need for radical cultural change within government, e.g.</a:t>
            </a:r>
          </a:p>
          <a:p>
            <a:pPr lvl="1"/>
            <a:r>
              <a:rPr lang="en-GB" smtClean="0"/>
              <a:t>from hierarchy to participation and team work</a:t>
            </a:r>
          </a:p>
          <a:p>
            <a:pPr lvl="1"/>
            <a:r>
              <a:rPr lang="en-GB" smtClean="0"/>
              <a:t>meeting the needs of the customer, not the government</a:t>
            </a:r>
          </a:p>
          <a:p>
            <a:pPr lvl="1"/>
            <a:r>
              <a:rPr lang="en-GB" smtClean="0"/>
              <a:t>empowering rather than serving</a:t>
            </a:r>
          </a:p>
          <a:p>
            <a:pPr lvl="1"/>
            <a:r>
              <a:rPr lang="en-GB" smtClean="0"/>
              <a:t>rewarding entrepreneurship within government</a:t>
            </a:r>
          </a:p>
          <a:p>
            <a:pPr lvl="1"/>
            <a:r>
              <a:rPr lang="en-GB" smtClean="0"/>
              <a:t>ex post evaluation on output, not ex ante control of every input</a:t>
            </a:r>
          </a:p>
          <a:p>
            <a:endParaRPr lang="en-US"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77</a:t>
            </a:fld>
            <a:r>
              <a:rPr lang="fr-BE" smtClean="0"/>
              <a:t> </a:t>
            </a:r>
            <a:endParaRPr lang="fr-BE" dirty="0"/>
          </a:p>
        </p:txBody>
      </p:sp>
      <p:sp>
        <p:nvSpPr>
          <p:cNvPr id="2" name="Title 1"/>
          <p:cNvSpPr>
            <a:spLocks noGrp="1"/>
          </p:cNvSpPr>
          <p:nvPr>
            <p:ph type="title"/>
          </p:nvPr>
        </p:nvSpPr>
        <p:spPr/>
        <p:txBody>
          <a:bodyPr/>
          <a:lstStyle/>
          <a:p>
            <a:r>
              <a:rPr lang="en-GB" smtClean="0"/>
              <a:t>Critical success factors and obstacles</a:t>
            </a:r>
            <a:endParaRPr lang="en-US"/>
          </a:p>
        </p:txBody>
      </p:sp>
    </p:spTree>
    <p:extLst>
      <p:ext uri="{BB962C8B-B14F-4D97-AF65-F5344CB8AC3E}">
        <p14:creationId xmlns:p14="http://schemas.microsoft.com/office/powerpoint/2010/main" val="27649632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smtClean="0"/>
              <a:t>gains in efficiency</a:t>
            </a:r>
          </a:p>
          <a:p>
            <a:pPr lvl="1"/>
            <a:r>
              <a:rPr lang="en-GB" smtClean="0"/>
              <a:t>in terms of cost: services are delivered at a lower total cost</a:t>
            </a:r>
          </a:p>
          <a:p>
            <a:pPr lvl="2"/>
            <a:r>
              <a:rPr lang="en-GB" smtClean="0"/>
              <a:t>due to</a:t>
            </a:r>
          </a:p>
          <a:p>
            <a:pPr lvl="3"/>
            <a:r>
              <a:rPr lang="en-GB" smtClean="0"/>
              <a:t>a unique information collection using a common information model and administrative instructions</a:t>
            </a:r>
          </a:p>
          <a:p>
            <a:pPr lvl="3"/>
            <a:r>
              <a:rPr lang="en-GB" smtClean="0"/>
              <a:t>a lesser need to re-encoding of information by stimulating electronic information exchange</a:t>
            </a:r>
          </a:p>
          <a:p>
            <a:pPr lvl="3"/>
            <a:r>
              <a:rPr lang="en-GB" smtClean="0"/>
              <a:t>a drastic reduction of the number of contacts between actors in the social sector on the one hand and companies or citizens on the other</a:t>
            </a:r>
          </a:p>
          <a:p>
            <a:pPr lvl="3"/>
            <a:r>
              <a:rPr lang="en-GB" smtClean="0"/>
              <a:t>a functional task sharing concerning information management, information validation and application development</a:t>
            </a:r>
          </a:p>
          <a:p>
            <a:pPr lvl="3"/>
            <a:r>
              <a:rPr lang="en-GB" smtClean="0"/>
              <a:t>a minimal administrative burden</a:t>
            </a:r>
          </a:p>
          <a:p>
            <a:pPr lvl="2"/>
            <a:r>
              <a:rPr lang="en-GB" smtClean="0"/>
              <a:t>according to a study of the Belgian Planning Bureau, rationalization of the information exchange processes between the employers and the social sector implies an annual saving of administrative costs of about 1.7 billion € a year for the companies</a:t>
            </a:r>
          </a:p>
          <a:p>
            <a:endParaRPr lang="en-US"/>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78</a:t>
            </a:fld>
            <a:r>
              <a:rPr lang="fr-BE" smtClean="0"/>
              <a:t> </a:t>
            </a:r>
            <a:endParaRPr lang="fr-BE" dirty="0"/>
          </a:p>
        </p:txBody>
      </p:sp>
      <p:sp>
        <p:nvSpPr>
          <p:cNvPr id="30722" name="Title 1"/>
          <p:cNvSpPr>
            <a:spLocks noGrp="1"/>
          </p:cNvSpPr>
          <p:nvPr>
            <p:ph type="title"/>
          </p:nvPr>
        </p:nvSpPr>
        <p:spPr/>
        <p:txBody>
          <a:bodyPr/>
          <a:lstStyle/>
          <a:p>
            <a:r>
              <a:rPr lang="en-GB" altLang="en-US" smtClean="0"/>
              <a:t>Advantages</a:t>
            </a:r>
            <a:endParaRPr lang="en-US" altLang="en-US" smtClean="0"/>
          </a:p>
        </p:txBody>
      </p:sp>
    </p:spTree>
    <p:extLst>
      <p:ext uri="{BB962C8B-B14F-4D97-AF65-F5344CB8AC3E}">
        <p14:creationId xmlns:p14="http://schemas.microsoft.com/office/powerpoint/2010/main" val="1791347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smtClean="0"/>
              <a:t>gains in efficiency</a:t>
            </a:r>
          </a:p>
          <a:p>
            <a:pPr lvl="1"/>
            <a:r>
              <a:rPr lang="en-GB" dirty="0" smtClean="0"/>
              <a:t>in terms of quantity: more services are delivered</a:t>
            </a:r>
          </a:p>
          <a:p>
            <a:pPr lvl="2"/>
            <a:r>
              <a:rPr lang="en-GB" dirty="0" smtClean="0"/>
              <a:t>services are available at any time, from anywhere and from several devices</a:t>
            </a:r>
          </a:p>
          <a:p>
            <a:pPr lvl="2"/>
            <a:r>
              <a:rPr lang="en-GB" dirty="0" smtClean="0"/>
              <a:t>services are delivered in an integrated way according to the logic of the customer</a:t>
            </a:r>
          </a:p>
          <a:p>
            <a:pPr lvl="1"/>
            <a:r>
              <a:rPr lang="en-GB" dirty="0" smtClean="0"/>
              <a:t>in terms of speed: the services are delivered in less time</a:t>
            </a:r>
          </a:p>
          <a:p>
            <a:pPr lvl="2"/>
            <a:r>
              <a:rPr lang="en-GB" dirty="0" smtClean="0"/>
              <a:t>benefits can be allocated quicker because information is available faster</a:t>
            </a:r>
          </a:p>
          <a:p>
            <a:pPr lvl="2"/>
            <a:r>
              <a:rPr lang="en-GB" dirty="0" smtClean="0"/>
              <a:t>waiting and travel time is reduced</a:t>
            </a:r>
          </a:p>
          <a:p>
            <a:pPr lvl="2"/>
            <a:r>
              <a:rPr lang="en-GB" dirty="0" smtClean="0"/>
              <a:t>companies and citizens can directly interact with the competent actors in the social sector with real time feedback</a:t>
            </a:r>
          </a:p>
        </p:txBody>
      </p:sp>
      <p:sp>
        <p:nvSpPr>
          <p:cNvPr id="10" name="Slide Number Placeholder 9"/>
          <p:cNvSpPr>
            <a:spLocks noGrp="1"/>
          </p:cNvSpPr>
          <p:nvPr>
            <p:ph type="sldNum" sz="quarter" idx="4"/>
          </p:nvPr>
        </p:nvSpPr>
        <p:spPr/>
        <p:txBody>
          <a:bodyPr/>
          <a:lstStyle/>
          <a:p>
            <a:r>
              <a:rPr lang="fr-BE" smtClean="0"/>
              <a:t> </a:t>
            </a:r>
            <a:fld id="{30A9230E-FFBB-4CCB-ABD7-198084EDE768}" type="slidenum">
              <a:rPr lang="fr-BE" smtClean="0"/>
              <a:pPr/>
              <a:t>79</a:t>
            </a:fld>
            <a:r>
              <a:rPr lang="fr-BE" smtClean="0"/>
              <a:t> </a:t>
            </a:r>
            <a:endParaRPr lang="fr-BE" dirty="0"/>
          </a:p>
        </p:txBody>
      </p:sp>
      <p:sp>
        <p:nvSpPr>
          <p:cNvPr id="32770" name="Title 1"/>
          <p:cNvSpPr>
            <a:spLocks noGrp="1"/>
          </p:cNvSpPr>
          <p:nvPr>
            <p:ph type="title"/>
          </p:nvPr>
        </p:nvSpPr>
        <p:spPr/>
        <p:txBody>
          <a:bodyPr/>
          <a:lstStyle/>
          <a:p>
            <a:r>
              <a:rPr lang="en-GB" altLang="en-US" smtClean="0"/>
              <a:t>Advantages</a:t>
            </a:r>
            <a:endParaRPr lang="en-US" altLang="en-US" smtClean="0"/>
          </a:p>
        </p:txBody>
      </p:sp>
    </p:spTree>
    <p:extLst>
      <p:ext uri="{BB962C8B-B14F-4D97-AF65-F5344CB8AC3E}">
        <p14:creationId xmlns:p14="http://schemas.microsoft.com/office/powerpoint/2010/main" val="1284034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1342449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GB" dirty="0"/>
              <a:t>gains in effectiveness: better social protection</a:t>
            </a:r>
          </a:p>
          <a:p>
            <a:pPr lvl="1"/>
            <a:r>
              <a:rPr lang="en-GB" dirty="0"/>
              <a:t>in terms of quality: same services at same total cost in same time, but to a higher quality standard</a:t>
            </a:r>
          </a:p>
          <a:p>
            <a:pPr lvl="1"/>
            <a:r>
              <a:rPr lang="en-GB" dirty="0"/>
              <a:t>in terms of type of services: new types of services, e.g.</a:t>
            </a:r>
          </a:p>
          <a:p>
            <a:pPr lvl="2"/>
            <a:r>
              <a:rPr lang="en-GB" dirty="0"/>
              <a:t>push system: automated granting of benefits</a:t>
            </a:r>
          </a:p>
          <a:p>
            <a:pPr lvl="2"/>
            <a:r>
              <a:rPr lang="en-GB" dirty="0"/>
              <a:t>active search of non-take-up using data warehousing techniques</a:t>
            </a:r>
          </a:p>
          <a:p>
            <a:pPr lvl="2"/>
            <a:r>
              <a:rPr lang="en-GB" dirty="0"/>
              <a:t>controlled management of own personal information</a:t>
            </a:r>
          </a:p>
          <a:p>
            <a:pPr lvl="2"/>
            <a:r>
              <a:rPr lang="en-GB" dirty="0"/>
              <a:t>personalized simulation environments</a:t>
            </a:r>
          </a:p>
          <a:p>
            <a:r>
              <a:rPr lang="en-GB" dirty="0"/>
              <a:t>better support of social policy</a:t>
            </a:r>
          </a:p>
          <a:p>
            <a:r>
              <a:rPr lang="en-GB" dirty="0"/>
              <a:t>more efficient combating of fraud </a:t>
            </a:r>
          </a:p>
          <a:p>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80</a:t>
            </a:fld>
            <a:r>
              <a:rPr lang="fr-BE" smtClean="0"/>
              <a:t> </a:t>
            </a:r>
            <a:endParaRPr lang="fr-BE" dirty="0"/>
          </a:p>
        </p:txBody>
      </p:sp>
      <p:sp>
        <p:nvSpPr>
          <p:cNvPr id="4" name="Titel 3"/>
          <p:cNvSpPr>
            <a:spLocks noGrp="1"/>
          </p:cNvSpPr>
          <p:nvPr>
            <p:ph type="title"/>
          </p:nvPr>
        </p:nvSpPr>
        <p:spPr/>
        <p:txBody>
          <a:bodyPr/>
          <a:lstStyle/>
          <a:p>
            <a:r>
              <a:rPr lang="nl-BE" dirty="0" err="1" smtClean="0"/>
              <a:t>Advantages</a:t>
            </a:r>
            <a:endParaRPr lang="nl-BE" dirty="0"/>
          </a:p>
        </p:txBody>
      </p:sp>
    </p:spTree>
    <p:extLst>
      <p:ext uri="{BB962C8B-B14F-4D97-AF65-F5344CB8AC3E}">
        <p14:creationId xmlns:p14="http://schemas.microsoft.com/office/powerpoint/2010/main" val="19331160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1586236" y="1387227"/>
            <a:ext cx="4524132" cy="4176122"/>
          </a:xfrm>
          <a:prstGeom prst="rect">
            <a:avLst/>
          </a:prstGeom>
          <a:solidFill>
            <a:schemeClr val="accent5">
              <a:lumMod val="75000"/>
            </a:schemeClr>
          </a:solidFill>
          <a:ln>
            <a:noFill/>
          </a:ln>
        </p:spPr>
      </p:pic>
      <p:grpSp>
        <p:nvGrpSpPr>
          <p:cNvPr id="5" name="Group 11"/>
          <p:cNvGrpSpPr>
            <a:grpSpLocks/>
          </p:cNvGrpSpPr>
          <p:nvPr/>
        </p:nvGrpSpPr>
        <p:grpSpPr bwMode="auto">
          <a:xfrm>
            <a:off x="6110430" y="2132863"/>
            <a:ext cx="4624520" cy="2800767"/>
            <a:chOff x="4406900" y="2676525"/>
            <a:chExt cx="4268788" cy="2802021"/>
          </a:xfrm>
        </p:grpSpPr>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smtClean="0">
                  <a:latin typeface="+mn-lt"/>
                  <a:cs typeface="Arial" pitchFamily="34" charset="0"/>
                </a:rPr>
                <a:t>frank.robben@mail.fgov.be </a:t>
              </a:r>
              <a:endParaRPr lang="nl-BE" sz="1600" dirty="0">
                <a:latin typeface="+mn-lt"/>
                <a:cs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smtClean="0">
                  <a:latin typeface="+mn-lt"/>
                  <a:cs typeface="Arial" pitchFamily="34" charset="0"/>
                  <a:sym typeface="Arial" pitchFamily="34" charset="0"/>
                </a:rPr>
                <a:t>https</a:t>
              </a:r>
              <a:r>
                <a:rPr lang="nl-BE" sz="1600" dirty="0">
                  <a:latin typeface="+mn-lt"/>
                  <a:cs typeface="Arial" pitchFamily="34" charset="0"/>
                  <a:sym typeface="Arial" pitchFamily="34" charset="0"/>
                </a:rPr>
                <a:t>://</a:t>
              </a:r>
              <a:r>
                <a:rPr lang="nl-BE" sz="1600" dirty="0" smtClean="0">
                  <a:latin typeface="+mn-lt"/>
                  <a:cs typeface="Arial" pitchFamily="34" charset="0"/>
                  <a:sym typeface="Arial" pitchFamily="34" charset="0"/>
                </a:rPr>
                <a:t>www.ehealth.fgov.be</a:t>
              </a:r>
              <a:endParaRPr lang="nl-BE" sz="1600" dirty="0">
                <a:latin typeface="+mn-lt"/>
                <a:cs typeface="Arial" pitchFamily="34" charset="0"/>
                <a:sym typeface="Arial" pitchFamily="34" charset="0"/>
              </a:endParaRPr>
            </a:p>
          </p:txBody>
        </p:sp>
      </p:gr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81</a:t>
            </a:fld>
            <a:r>
              <a:rPr lang="fr-BE" smtClean="0"/>
              <a:t> </a:t>
            </a:r>
            <a:endParaRPr lang="fr-BE" dirty="0"/>
          </a:p>
        </p:txBody>
      </p:sp>
    </p:spTree>
    <p:extLst>
      <p:ext uri="{BB962C8B-B14F-4D97-AF65-F5344CB8AC3E}">
        <p14:creationId xmlns:p14="http://schemas.microsoft.com/office/powerpoint/2010/main" val="352210072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Additional information</a:t>
            </a:r>
            <a:endParaRPr lang="en-US" dirty="0">
              <a:solidFill>
                <a:srgbClr val="0087BE"/>
              </a:solidFill>
            </a:endParaRPr>
          </a:p>
        </p:txBody>
      </p:sp>
      <p:sp>
        <p:nvSpPr>
          <p:cNvPr id="3" name="Slide Number Placeholder 2"/>
          <p:cNvSpPr>
            <a:spLocks noGrp="1"/>
          </p:cNvSpPr>
          <p:nvPr>
            <p:ph type="sldNum" sz="quarter" idx="10"/>
          </p:nvPr>
        </p:nvSpPr>
        <p:spPr/>
        <p:txBody>
          <a:bodyPr/>
          <a:lstStyle/>
          <a:p>
            <a:pPr>
              <a:defRPr/>
            </a:pPr>
            <a:fld id="{EF66DDCB-4F40-4F8C-A2FE-269D135B5A13}" type="slidenum">
              <a:rPr lang="en-GB" smtClean="0"/>
              <a:pPr>
                <a:defRPr/>
              </a:pPr>
              <a:t>82</a:t>
            </a:fld>
            <a:endParaRPr lang="en-GB" dirty="0"/>
          </a:p>
        </p:txBody>
      </p:sp>
    </p:spTree>
    <p:extLst>
      <p:ext uri="{BB962C8B-B14F-4D97-AF65-F5344CB8AC3E}">
        <p14:creationId xmlns:p14="http://schemas.microsoft.com/office/powerpoint/2010/main" val="34972848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Belgian Crossroads Bank for Social Security</a:t>
            </a:r>
            <a:endParaRPr lang="en-US" dirty="0">
              <a:solidFill>
                <a:srgbClr val="0087BE"/>
              </a:solidFill>
            </a:endParaRPr>
          </a:p>
        </p:txBody>
      </p:sp>
      <p:sp>
        <p:nvSpPr>
          <p:cNvPr id="3" name="Slide Number Placeholder 2"/>
          <p:cNvSpPr>
            <a:spLocks noGrp="1"/>
          </p:cNvSpPr>
          <p:nvPr>
            <p:ph type="sldNum" sz="quarter" idx="10"/>
          </p:nvPr>
        </p:nvSpPr>
        <p:spPr/>
        <p:txBody>
          <a:bodyPr/>
          <a:lstStyle/>
          <a:p>
            <a:pPr>
              <a:defRPr/>
            </a:pPr>
            <a:fld id="{EF66DDCB-4F40-4F8C-A2FE-269D135B5A13}" type="slidenum">
              <a:rPr lang="en-GB" smtClean="0"/>
              <a:pPr>
                <a:defRPr/>
              </a:pPr>
              <a:t>83</a:t>
            </a:fld>
            <a:endParaRPr lang="en-GB" dirty="0"/>
          </a:p>
        </p:txBody>
      </p:sp>
    </p:spTree>
    <p:extLst>
      <p:ext uri="{BB962C8B-B14F-4D97-AF65-F5344CB8AC3E}">
        <p14:creationId xmlns:p14="http://schemas.microsoft.com/office/powerpoint/2010/main" val="34300379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GB" smtClean="0"/>
              <a:t>common vision on information management and information security</a:t>
            </a:r>
          </a:p>
          <a:p>
            <a:r>
              <a:rPr lang="en-GB" smtClean="0"/>
              <a:t>demonstration of feasibility</a:t>
            </a:r>
          </a:p>
          <a:p>
            <a:r>
              <a:rPr lang="en-GB" smtClean="0"/>
              <a:t>political and public support, support of the social partners, support of the social security institutions</a:t>
            </a:r>
          </a:p>
          <a:p>
            <a:r>
              <a:rPr lang="en-GB" smtClean="0"/>
              <a:t>basic legislation</a:t>
            </a:r>
          </a:p>
          <a:p>
            <a:pPr lvl="1"/>
            <a:r>
              <a:rPr lang="en-GB" smtClean="0"/>
              <a:t>creating an institution as a driving force and a control committee</a:t>
            </a:r>
          </a:p>
          <a:p>
            <a:pPr lvl="1"/>
            <a:r>
              <a:rPr lang="en-GB" smtClean="0"/>
              <a:t>translating the common vision on information management and information security</a:t>
            </a:r>
          </a:p>
          <a:p>
            <a:r>
              <a:rPr lang="en-GB" smtClean="0"/>
              <a:t>integration of unique identification key in all information systems</a:t>
            </a:r>
          </a:p>
          <a:p>
            <a:r>
              <a:rPr lang="en-GB" smtClean="0"/>
              <a:t>implementation of the ICT architecture and the basic ICT services</a:t>
            </a:r>
          </a:p>
          <a:p>
            <a:r>
              <a:rPr lang="en-GB" smtClean="0"/>
              <a:t>controlled access to databases with authentic data</a:t>
            </a:r>
          </a:p>
          <a:p>
            <a:r>
              <a:rPr lang="en-GB" smtClean="0"/>
              <a:t>re-engineering of processes between actors in the social sector at all government levels</a:t>
            </a:r>
          </a:p>
          <a:p>
            <a:r>
              <a:rPr lang="en-GB" smtClean="0"/>
              <a:t>re-engineering of processes between actors in the social sector and companies</a:t>
            </a:r>
          </a:p>
          <a:p>
            <a:r>
              <a:rPr lang="en-GB" smtClean="0"/>
              <a:t>re-engineering of processes between actors in the social sector and citizens</a:t>
            </a:r>
          </a:p>
          <a:p>
            <a:r>
              <a:rPr lang="en-GB" smtClean="0"/>
              <a:t>always combined with the necessary legislative changes</a:t>
            </a:r>
          </a:p>
          <a:p>
            <a:endParaRPr lang="en-US"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84</a:t>
            </a:fld>
            <a:r>
              <a:rPr lang="fr-BE" smtClean="0"/>
              <a:t> </a:t>
            </a:r>
            <a:endParaRPr lang="fr-BE" dirty="0"/>
          </a:p>
        </p:txBody>
      </p:sp>
      <p:sp>
        <p:nvSpPr>
          <p:cNvPr id="2" name="Title 1"/>
          <p:cNvSpPr>
            <a:spLocks noGrp="1"/>
          </p:cNvSpPr>
          <p:nvPr>
            <p:ph type="title"/>
          </p:nvPr>
        </p:nvSpPr>
        <p:spPr/>
        <p:txBody>
          <a:bodyPr/>
          <a:lstStyle/>
          <a:p>
            <a:r>
              <a:rPr lang="en-GB" smtClean="0"/>
              <a:t>Implementation order used in Belgium</a:t>
            </a:r>
            <a:endParaRPr lang="en-US" dirty="0"/>
          </a:p>
        </p:txBody>
      </p:sp>
    </p:spTree>
    <p:extLst>
      <p:ext uri="{BB962C8B-B14F-4D97-AF65-F5344CB8AC3E}">
        <p14:creationId xmlns:p14="http://schemas.microsoft.com/office/powerpoint/2010/main" val="10561465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p:txBody>
          <a:bodyPr>
            <a:normAutofit lnSpcReduction="10000"/>
          </a:bodyPr>
          <a:lstStyle/>
          <a:p>
            <a:r>
              <a:rPr lang="en-GB" altLang="en-US" smtClean="0"/>
              <a:t>a clear long term vision combined with quick wins</a:t>
            </a:r>
          </a:p>
          <a:p>
            <a:r>
              <a:rPr lang="en-GB" altLang="en-US" smtClean="0"/>
              <a:t>federal Minister of Social Affairs as a political sponsor</a:t>
            </a:r>
          </a:p>
          <a:p>
            <a:r>
              <a:rPr lang="en-GB" altLang="en-US" smtClean="0"/>
              <a:t>demonstration of organisational and technical feasibility</a:t>
            </a:r>
          </a:p>
          <a:p>
            <a:r>
              <a:rPr lang="en-GB" altLang="en-US" smtClean="0"/>
              <a:t>gradual implication of</a:t>
            </a:r>
          </a:p>
          <a:p>
            <a:pPr lvl="1"/>
            <a:r>
              <a:rPr lang="en-GB" altLang="en-US" smtClean="0"/>
              <a:t>the general managers of all public social security institutions</a:t>
            </a:r>
          </a:p>
          <a:p>
            <a:pPr lvl="1"/>
            <a:r>
              <a:rPr lang="en-GB" altLang="en-US" smtClean="0"/>
              <a:t>the social partners managing the public social security institutions</a:t>
            </a:r>
          </a:p>
          <a:p>
            <a:pPr lvl="1"/>
            <a:r>
              <a:rPr lang="en-GB" altLang="en-US" smtClean="0"/>
              <a:t>the general managers of the private social security institutions</a:t>
            </a:r>
          </a:p>
          <a:p>
            <a:r>
              <a:rPr lang="en-GB" altLang="en-US" smtClean="0"/>
              <a:t>successive formal approval of the vision and the initiative by</a:t>
            </a:r>
          </a:p>
          <a:p>
            <a:pPr lvl="1"/>
            <a:r>
              <a:rPr lang="en-GB" altLang="en-US" smtClean="0"/>
              <a:t>all federal Ministers dealing with aspects of social security</a:t>
            </a:r>
          </a:p>
          <a:p>
            <a:pPr lvl="1"/>
            <a:r>
              <a:rPr lang="en-GB" altLang="en-US" smtClean="0"/>
              <a:t>the federal Council of Ministers</a:t>
            </a:r>
          </a:p>
          <a:p>
            <a:pPr lvl="1"/>
            <a:r>
              <a:rPr lang="en-GB" altLang="en-US" smtClean="0"/>
              <a:t>the National Labour Council (highest consultative body between the government and the social partners)</a:t>
            </a:r>
          </a:p>
          <a:p>
            <a:pPr lvl="1"/>
            <a:r>
              <a:rPr lang="en-GB" altLang="en-US" smtClean="0"/>
              <a:t>the federal Parliament</a:t>
            </a:r>
          </a:p>
          <a:p>
            <a:endParaRPr lang="en-US" altLang="en-US" dirty="0" smtClean="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85</a:t>
            </a:fld>
            <a:r>
              <a:rPr lang="fr-BE" smtClean="0"/>
              <a:t> </a:t>
            </a:r>
            <a:endParaRPr lang="fr-BE" dirty="0"/>
          </a:p>
        </p:txBody>
      </p:sp>
      <p:sp>
        <p:nvSpPr>
          <p:cNvPr id="17410" name="Title 1"/>
          <p:cNvSpPr>
            <a:spLocks noGrp="1"/>
          </p:cNvSpPr>
          <p:nvPr>
            <p:ph type="title"/>
          </p:nvPr>
        </p:nvSpPr>
        <p:spPr/>
        <p:txBody>
          <a:bodyPr/>
          <a:lstStyle/>
          <a:p>
            <a:r>
              <a:rPr lang="en-GB" altLang="en-US" smtClean="0"/>
              <a:t>Gaining support</a:t>
            </a:r>
            <a:endParaRPr lang="en-US" altLang="en-US" smtClean="0"/>
          </a:p>
        </p:txBody>
      </p:sp>
    </p:spTree>
    <p:extLst>
      <p:ext uri="{BB962C8B-B14F-4D97-AF65-F5344CB8AC3E}">
        <p14:creationId xmlns:p14="http://schemas.microsoft.com/office/powerpoint/2010/main" val="20066024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smtClean="0"/>
              <a:t>small team in direct support of the federal Minister of Social Affairs</a:t>
            </a:r>
          </a:p>
          <a:p>
            <a:pPr lvl="1"/>
            <a:r>
              <a:rPr lang="en-GB" smtClean="0"/>
              <a:t>consisting of</a:t>
            </a:r>
          </a:p>
          <a:p>
            <a:pPr lvl="2"/>
            <a:r>
              <a:rPr lang="en-GB" smtClean="0"/>
              <a:t>experienced civil servants with a sound human network within all levels of the social sector</a:t>
            </a:r>
          </a:p>
          <a:p>
            <a:pPr lvl="2"/>
            <a:r>
              <a:rPr lang="en-GB" smtClean="0"/>
              <a:t>scientific experts</a:t>
            </a:r>
          </a:p>
          <a:p>
            <a:pPr lvl="2"/>
            <a:r>
              <a:rPr lang="en-GB" smtClean="0"/>
              <a:t>political advisors</a:t>
            </a:r>
          </a:p>
          <a:p>
            <a:pPr lvl="1"/>
            <a:r>
              <a:rPr lang="en-GB" smtClean="0"/>
              <a:t>with multidisciplinary skills</a:t>
            </a:r>
          </a:p>
          <a:p>
            <a:pPr lvl="2"/>
            <a:r>
              <a:rPr lang="en-GB" smtClean="0"/>
              <a:t>business process re-engineering</a:t>
            </a:r>
          </a:p>
          <a:p>
            <a:pPr lvl="2"/>
            <a:r>
              <a:rPr lang="en-GB" smtClean="0"/>
              <a:t>change management</a:t>
            </a:r>
          </a:p>
          <a:p>
            <a:pPr lvl="2"/>
            <a:r>
              <a:rPr lang="en-GB" smtClean="0"/>
              <a:t>legal</a:t>
            </a:r>
          </a:p>
          <a:p>
            <a:pPr lvl="2"/>
            <a:r>
              <a:rPr lang="en-GB" smtClean="0"/>
              <a:t>ICT</a:t>
            </a:r>
          </a:p>
          <a:p>
            <a:pPr lvl="2"/>
            <a:r>
              <a:rPr lang="en-GB" smtClean="0"/>
              <a:t>information security and privacy protection</a:t>
            </a:r>
          </a:p>
          <a:p>
            <a:pPr lvl="2"/>
            <a:r>
              <a:rPr lang="en-GB" smtClean="0"/>
              <a:t>communication</a:t>
            </a:r>
          </a:p>
          <a:p>
            <a:pPr lvl="2"/>
            <a:r>
              <a:rPr lang="en-GB" smtClean="0"/>
              <a:t>program and project management</a:t>
            </a:r>
          </a:p>
          <a:p>
            <a:r>
              <a:rPr lang="en-GB" smtClean="0"/>
              <a:t>gradually, co-operation agreements with other government levels (regions, local authorities, …)</a:t>
            </a:r>
          </a:p>
          <a:p>
            <a:endParaRPr lang="en-US"/>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86</a:t>
            </a:fld>
            <a:r>
              <a:rPr lang="fr-BE" smtClean="0"/>
              <a:t> </a:t>
            </a:r>
            <a:endParaRPr lang="fr-BE" dirty="0"/>
          </a:p>
        </p:txBody>
      </p:sp>
      <p:sp>
        <p:nvSpPr>
          <p:cNvPr id="18434" name="Title 1"/>
          <p:cNvSpPr>
            <a:spLocks noGrp="1"/>
          </p:cNvSpPr>
          <p:nvPr>
            <p:ph type="title"/>
          </p:nvPr>
        </p:nvSpPr>
        <p:spPr/>
        <p:txBody>
          <a:bodyPr/>
          <a:lstStyle/>
          <a:p>
            <a:r>
              <a:rPr lang="en-GB" altLang="en-US" smtClean="0"/>
              <a:t>Gaining support</a:t>
            </a:r>
            <a:endParaRPr lang="en-US" altLang="en-US" smtClean="0"/>
          </a:p>
        </p:txBody>
      </p:sp>
    </p:spTree>
    <p:extLst>
      <p:ext uri="{BB962C8B-B14F-4D97-AF65-F5344CB8AC3E}">
        <p14:creationId xmlns:p14="http://schemas.microsoft.com/office/powerpoint/2010/main" val="36557116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2"/>
          <p:cNvSpPr>
            <a:spLocks noGrp="1"/>
          </p:cNvSpPr>
          <p:nvPr>
            <p:ph idx="1"/>
          </p:nvPr>
        </p:nvSpPr>
        <p:spPr/>
        <p:txBody>
          <a:bodyPr/>
          <a:lstStyle/>
          <a:p>
            <a:r>
              <a:rPr lang="en-GB" altLang="en-US" smtClean="0"/>
              <a:t>cooperative governance</a:t>
            </a:r>
          </a:p>
          <a:p>
            <a:endParaRPr lang="en-GB" altLang="en-US" smtClean="0"/>
          </a:p>
          <a:p>
            <a:r>
              <a:rPr lang="en-GB" altLang="en-US" smtClean="0"/>
              <a:t>adequate management and control techniques</a:t>
            </a:r>
          </a:p>
          <a:p>
            <a:endParaRPr lang="en-GB" altLang="en-US" smtClean="0"/>
          </a:p>
          <a:p>
            <a:r>
              <a:rPr lang="en-GB" altLang="en-US" smtClean="0"/>
              <a:t>financing principles</a:t>
            </a:r>
          </a:p>
          <a:p>
            <a:endParaRPr lang="nl-BE" altLang="en-US" smtClean="0"/>
          </a:p>
          <a:p>
            <a:r>
              <a:rPr lang="nl-BE" altLang="en-US" smtClean="0"/>
              <a:t>internal organization</a:t>
            </a:r>
            <a:endParaRPr lang="en-US" altLang="en-US" smtClean="0"/>
          </a:p>
          <a:p>
            <a:endParaRPr lang="en-US" altLang="en-US" dirty="0" smtClean="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87</a:t>
            </a:fld>
            <a:r>
              <a:rPr lang="fr-BE" smtClean="0"/>
              <a:t> </a:t>
            </a:r>
            <a:endParaRPr lang="fr-BE" dirty="0"/>
          </a:p>
        </p:txBody>
      </p:sp>
      <p:sp>
        <p:nvSpPr>
          <p:cNvPr id="2" name="Title 1"/>
          <p:cNvSpPr>
            <a:spLocks noGrp="1"/>
          </p:cNvSpPr>
          <p:nvPr>
            <p:ph type="title"/>
          </p:nvPr>
        </p:nvSpPr>
        <p:spPr/>
        <p:txBody>
          <a:bodyPr/>
          <a:lstStyle/>
          <a:p>
            <a:r>
              <a:rPr lang="nl-BE" smtClean="0"/>
              <a:t>I</a:t>
            </a:r>
            <a:r>
              <a:rPr lang="en-GB" smtClean="0"/>
              <a:t>nstitutional structure &amp; financing of the CBSS</a:t>
            </a:r>
            <a:endParaRPr lang="en-US" dirty="0"/>
          </a:p>
        </p:txBody>
      </p:sp>
    </p:spTree>
    <p:extLst>
      <p:ext uri="{BB962C8B-B14F-4D97-AF65-F5344CB8AC3E}">
        <p14:creationId xmlns:p14="http://schemas.microsoft.com/office/powerpoint/2010/main" val="527066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GB" smtClean="0"/>
              <a:t>annual priority plan debated with all users within the General Coordination Committee of the CBSS</a:t>
            </a:r>
          </a:p>
          <a:p>
            <a:endParaRPr lang="en-GB" smtClean="0"/>
          </a:p>
          <a:p>
            <a:r>
              <a:rPr lang="en-GB" smtClean="0"/>
              <a:t>cost accounting and zero-based budgeting resulting in financial transparency, an informed budget and a good evaluation of the management contract with the Belgian federal government</a:t>
            </a:r>
          </a:p>
          <a:p>
            <a:endParaRPr lang="en-GB" smtClean="0"/>
          </a:p>
          <a:p>
            <a:r>
              <a:rPr lang="en-GB" smtClean="0"/>
              <a:t>internal control based on the COSO-methodology (see </a:t>
            </a:r>
            <a:r>
              <a:rPr lang="en-GB" smtClean="0">
                <a:hlinkClick r:id="rId2"/>
              </a:rPr>
              <a:t>www.coso.org</a:t>
            </a:r>
            <a:r>
              <a:rPr lang="en-GB" smtClean="0"/>
              <a:t>) in order to provide reasonable assurance regarding the achievement of objectives with regard to </a:t>
            </a:r>
          </a:p>
          <a:p>
            <a:pPr lvl="1"/>
            <a:r>
              <a:rPr lang="en-GB" smtClean="0"/>
              <a:t>effectiveness and efficiency of operations </a:t>
            </a:r>
          </a:p>
          <a:p>
            <a:pPr lvl="1"/>
            <a:r>
              <a:rPr lang="en-GB" smtClean="0"/>
              <a:t>reliability of financial reporting </a:t>
            </a:r>
          </a:p>
          <a:p>
            <a:pPr lvl="1"/>
            <a:r>
              <a:rPr lang="en-GB" smtClean="0"/>
              <a:t>compliance with applicable laws and regulations </a:t>
            </a:r>
          </a:p>
          <a:p>
            <a:endParaRPr lang="en-GB" smtClean="0"/>
          </a:p>
          <a:p>
            <a:r>
              <a:rPr lang="en-GB" smtClean="0"/>
              <a:t>external audit with regard to the correct functioning of the internal control system</a:t>
            </a:r>
          </a:p>
          <a:p>
            <a:endParaRPr lang="en-US"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88</a:t>
            </a:fld>
            <a:r>
              <a:rPr lang="fr-BE" smtClean="0"/>
              <a:t> </a:t>
            </a:r>
            <a:endParaRPr lang="fr-BE" dirty="0"/>
          </a:p>
        </p:txBody>
      </p:sp>
      <p:sp>
        <p:nvSpPr>
          <p:cNvPr id="2" name="Title 1"/>
          <p:cNvSpPr>
            <a:spLocks noGrp="1"/>
          </p:cNvSpPr>
          <p:nvPr>
            <p:ph type="title"/>
          </p:nvPr>
        </p:nvSpPr>
        <p:spPr/>
        <p:txBody>
          <a:bodyPr/>
          <a:lstStyle/>
          <a:p>
            <a:r>
              <a:rPr lang="en-GB" smtClean="0"/>
              <a:t>Management and control techniques</a:t>
            </a:r>
            <a:endParaRPr lang="en-US" dirty="0"/>
          </a:p>
        </p:txBody>
      </p:sp>
    </p:spTree>
    <p:extLst>
      <p:ext uri="{BB962C8B-B14F-4D97-AF65-F5344CB8AC3E}">
        <p14:creationId xmlns:p14="http://schemas.microsoft.com/office/powerpoint/2010/main" val="29782881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
          <p:cNvSpPr>
            <a:spLocks noGrp="1"/>
          </p:cNvSpPr>
          <p:nvPr>
            <p:ph idx="1"/>
          </p:nvPr>
        </p:nvSpPr>
        <p:spPr/>
        <p:txBody>
          <a:bodyPr/>
          <a:lstStyle/>
          <a:p>
            <a:r>
              <a:rPr lang="en-GB" altLang="en-US" smtClean="0"/>
              <a:t>program management through the whole social sector</a:t>
            </a:r>
          </a:p>
          <a:p>
            <a:r>
              <a:rPr lang="en-GB" altLang="en-US" smtClean="0"/>
              <a:t>issue management during the management of each program</a:t>
            </a:r>
          </a:p>
          <a:p>
            <a:r>
              <a:rPr lang="en-GB" altLang="en-US" smtClean="0"/>
              <a:t>use of a system of project management combined with a time keeping system to follow up projects that are realized by the CBSS and its partners</a:t>
            </a:r>
          </a:p>
          <a:p>
            <a:r>
              <a:rPr lang="en-GB" altLang="en-US" smtClean="0"/>
              <a:t>frequent reports to all users which describe the progress of the various projects and eventual adjustment measures</a:t>
            </a:r>
          </a:p>
          <a:p>
            <a:r>
              <a:rPr lang="en-GB" altLang="en-US" smtClean="0"/>
              <a:t>use of balanced scorecards and a dashboard to measure, follow-up and evaluate the performance of the electronic services and the CBSS</a:t>
            </a:r>
          </a:p>
          <a:p>
            <a:r>
              <a:rPr lang="en-GB" altLang="en-US" smtClean="0"/>
              <a:t>use of ITIL (see </a:t>
            </a:r>
            <a:r>
              <a:rPr lang="en-GB" altLang="en-US" smtClean="0">
                <a:hlinkClick r:id="rId2"/>
              </a:rPr>
              <a:t>www.itil-itsm-world.com</a:t>
            </a:r>
            <a:r>
              <a:rPr lang="en-GB" altLang="en-US" smtClean="0"/>
              <a:t>) for ICT-service delivery</a:t>
            </a:r>
          </a:p>
          <a:p>
            <a:r>
              <a:rPr lang="en-GB" altLang="en-US" smtClean="0"/>
              <a:t>use of a coherent set of monitoring techniques to guarantee an optimal control and transparency of the electronic services</a:t>
            </a:r>
            <a:endParaRPr lang="en-US" altLang="en-US"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89</a:t>
            </a:fld>
            <a:r>
              <a:rPr lang="fr-BE" smtClean="0"/>
              <a:t> </a:t>
            </a:r>
            <a:endParaRPr lang="fr-BE" dirty="0"/>
          </a:p>
        </p:txBody>
      </p:sp>
      <p:sp>
        <p:nvSpPr>
          <p:cNvPr id="2" name="Title 1"/>
          <p:cNvSpPr>
            <a:spLocks noGrp="1"/>
          </p:cNvSpPr>
          <p:nvPr>
            <p:ph type="title"/>
          </p:nvPr>
        </p:nvSpPr>
        <p:spPr/>
        <p:txBody>
          <a:bodyPr/>
          <a:lstStyle/>
          <a:p>
            <a:r>
              <a:rPr lang="en-GB" smtClean="0"/>
              <a:t>Management and control techniques</a:t>
            </a:r>
            <a:endParaRPr lang="en-US" dirty="0"/>
          </a:p>
        </p:txBody>
      </p:sp>
    </p:spTree>
    <p:extLst>
      <p:ext uri="{BB962C8B-B14F-4D97-AF65-F5344CB8AC3E}">
        <p14:creationId xmlns:p14="http://schemas.microsoft.com/office/powerpoint/2010/main" val="40450205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1839287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Content Placeholder 2"/>
          <p:cNvSpPr>
            <a:spLocks noGrp="1"/>
          </p:cNvSpPr>
          <p:nvPr>
            <p:ph idx="1"/>
          </p:nvPr>
        </p:nvSpPr>
        <p:spPr/>
        <p:txBody>
          <a:bodyPr/>
          <a:lstStyle/>
          <a:p>
            <a:r>
              <a:rPr lang="en-GB" altLang="en-US" smtClean="0"/>
              <a:t>annual cost of the CBSS, its network and its services: 17.500.000  euro </a:t>
            </a:r>
          </a:p>
          <a:p>
            <a:r>
              <a:rPr lang="en-GB" altLang="en-US" smtClean="0"/>
              <a:t>financed by a withholding on the social security contributions paid by the employers, the employees and the self-employed before the distribution of these contributions to the social security sectors</a:t>
            </a:r>
          </a:p>
          <a:p>
            <a:r>
              <a:rPr lang="en-GB" altLang="en-US" smtClean="0"/>
              <a:t>no direct charge for the actors in the social sector in case of use of the CBSS services</a:t>
            </a:r>
          </a:p>
          <a:p>
            <a:pPr lvl="1"/>
            <a:r>
              <a:rPr lang="en-GB" altLang="en-US" smtClean="0"/>
              <a:t>stimulation of the use of the system</a:t>
            </a:r>
          </a:p>
          <a:p>
            <a:pPr lvl="1"/>
            <a:r>
              <a:rPr lang="en-GB" altLang="en-US" smtClean="0"/>
              <a:t>no additional accounting and administration costs for the social sector as a whole</a:t>
            </a:r>
          </a:p>
          <a:p>
            <a:r>
              <a:rPr lang="en-GB" altLang="en-US" smtClean="0"/>
              <a:t>charge per electronic message (0,0055 euro) exchanged for actors outside the social sector, with possibility of settlement on mutual terms in case of reciprocal information exchange </a:t>
            </a:r>
            <a:endParaRPr lang="en-US" altLang="en-US" dirty="0" smtClean="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90</a:t>
            </a:fld>
            <a:r>
              <a:rPr lang="fr-BE" smtClean="0"/>
              <a:t> </a:t>
            </a:r>
            <a:endParaRPr lang="fr-BE" dirty="0"/>
          </a:p>
        </p:txBody>
      </p:sp>
      <p:sp>
        <p:nvSpPr>
          <p:cNvPr id="54274" name="Title 1"/>
          <p:cNvSpPr>
            <a:spLocks noGrp="1"/>
          </p:cNvSpPr>
          <p:nvPr>
            <p:ph type="title"/>
          </p:nvPr>
        </p:nvSpPr>
        <p:spPr/>
        <p:txBody>
          <a:bodyPr/>
          <a:lstStyle/>
          <a:p>
            <a:r>
              <a:rPr lang="en-GB" altLang="en-US" smtClean="0"/>
              <a:t>Financing principles</a:t>
            </a:r>
            <a:endParaRPr lang="en-US" altLang="en-US" smtClean="0"/>
          </a:p>
        </p:txBody>
      </p:sp>
    </p:spTree>
    <p:extLst>
      <p:ext uri="{BB962C8B-B14F-4D97-AF65-F5344CB8AC3E}">
        <p14:creationId xmlns:p14="http://schemas.microsoft.com/office/powerpoint/2010/main" val="301779252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smtClean="0"/>
              <a:t>internal</a:t>
            </a:r>
          </a:p>
          <a:p>
            <a:pPr lvl="1"/>
            <a:r>
              <a:rPr lang="en-GB" smtClean="0"/>
              <a:t>90 people</a:t>
            </a:r>
          </a:p>
          <a:p>
            <a:pPr lvl="1"/>
            <a:r>
              <a:rPr lang="en-GB" smtClean="0"/>
              <a:t>General Management</a:t>
            </a:r>
          </a:p>
          <a:p>
            <a:pPr lvl="1"/>
            <a:r>
              <a:rPr lang="en-GB" smtClean="0"/>
              <a:t>6 divisions</a:t>
            </a:r>
          </a:p>
          <a:p>
            <a:pPr lvl="2"/>
            <a:r>
              <a:rPr lang="en-GB" smtClean="0"/>
              <a:t>R&amp;D, Legal and External Communication</a:t>
            </a:r>
          </a:p>
          <a:p>
            <a:pPr lvl="2"/>
            <a:r>
              <a:rPr lang="en-GB" smtClean="0"/>
              <a:t>Client, Program, Project and Services Management</a:t>
            </a:r>
          </a:p>
          <a:p>
            <a:pPr lvl="2"/>
            <a:r>
              <a:rPr lang="en-GB" smtClean="0"/>
              <a:t>Application Development and Management</a:t>
            </a:r>
          </a:p>
          <a:p>
            <a:pPr lvl="2"/>
            <a:r>
              <a:rPr lang="en-GB" smtClean="0"/>
              <a:t>ICT Management</a:t>
            </a:r>
          </a:p>
          <a:p>
            <a:pPr lvl="2"/>
            <a:r>
              <a:rPr lang="en-GB" smtClean="0"/>
              <a:t>Information Security and Internal Audit</a:t>
            </a:r>
          </a:p>
          <a:p>
            <a:pPr lvl="2"/>
            <a:r>
              <a:rPr lang="en-GB" smtClean="0"/>
              <a:t>Resources Management (HR, finance, logistics, …)</a:t>
            </a:r>
          </a:p>
          <a:p>
            <a:r>
              <a:rPr lang="en-GB" smtClean="0"/>
              <a:t>co-sourced with association owned by the public social security institutions</a:t>
            </a:r>
          </a:p>
          <a:p>
            <a:pPr lvl="1"/>
            <a:r>
              <a:rPr lang="en-GB" smtClean="0"/>
              <a:t>physical network</a:t>
            </a:r>
          </a:p>
          <a:p>
            <a:pPr lvl="1"/>
            <a:r>
              <a:rPr lang="en-GB" smtClean="0"/>
              <a:t>some basic services (e.g. portal, contact centre, …)</a:t>
            </a:r>
          </a:p>
          <a:p>
            <a:endParaRPr lang="en-US"/>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91</a:t>
            </a:fld>
            <a:r>
              <a:rPr lang="fr-BE" smtClean="0"/>
              <a:t> </a:t>
            </a:r>
            <a:endParaRPr lang="fr-BE" dirty="0"/>
          </a:p>
        </p:txBody>
      </p:sp>
      <p:sp>
        <p:nvSpPr>
          <p:cNvPr id="55298" name="Title 1"/>
          <p:cNvSpPr>
            <a:spLocks noGrp="1"/>
          </p:cNvSpPr>
          <p:nvPr>
            <p:ph type="title"/>
          </p:nvPr>
        </p:nvSpPr>
        <p:spPr/>
        <p:txBody>
          <a:bodyPr/>
          <a:lstStyle/>
          <a:p>
            <a:r>
              <a:rPr lang="en-GB" altLang="en-US" smtClean="0"/>
              <a:t>Internal organization CBSS</a:t>
            </a:r>
            <a:endParaRPr lang="en-US" altLang="en-US" smtClean="0"/>
          </a:p>
        </p:txBody>
      </p:sp>
    </p:spTree>
    <p:extLst>
      <p:ext uri="{BB962C8B-B14F-4D97-AF65-F5344CB8AC3E}">
        <p14:creationId xmlns:p14="http://schemas.microsoft.com/office/powerpoint/2010/main" val="2765557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Electronic Exchange of Social Security Information (EESSI)</a:t>
            </a:r>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92</a:t>
            </a:fld>
            <a:endParaRPr lang="en-GB" dirty="0"/>
          </a:p>
        </p:txBody>
      </p:sp>
    </p:spTree>
    <p:extLst>
      <p:ext uri="{BB962C8B-B14F-4D97-AF65-F5344CB8AC3E}">
        <p14:creationId xmlns:p14="http://schemas.microsoft.com/office/powerpoint/2010/main" val="16004231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IT system that helps social security institutions across the EU exchange information related to different branches like</a:t>
            </a:r>
          </a:p>
          <a:p>
            <a:pPr lvl="1"/>
            <a:r>
              <a:rPr lang="en-US" dirty="0" smtClean="0"/>
              <a:t>sickness, maternity and equivalent paternity benefits</a:t>
            </a:r>
          </a:p>
          <a:p>
            <a:pPr lvl="1"/>
            <a:r>
              <a:rPr lang="en-US" dirty="0" smtClean="0"/>
              <a:t>family benefits</a:t>
            </a:r>
          </a:p>
          <a:p>
            <a:pPr lvl="1"/>
            <a:r>
              <a:rPr lang="en-US" dirty="0" smtClean="0"/>
              <a:t>benefits in respect of accidents at work and occupational diseases</a:t>
            </a:r>
          </a:p>
          <a:p>
            <a:pPr lvl="1"/>
            <a:r>
              <a:rPr lang="en-US" dirty="0" smtClean="0"/>
              <a:t>unemployment benefits</a:t>
            </a:r>
          </a:p>
          <a:p>
            <a:pPr lvl="1"/>
            <a:r>
              <a:rPr lang="en-US" dirty="0" smtClean="0"/>
              <a:t>old-age pensions, pre-retirement and invalidity benefits</a:t>
            </a:r>
          </a:p>
          <a:p>
            <a:pPr lvl="1"/>
            <a:r>
              <a:rPr lang="en-US" dirty="0" smtClean="0"/>
              <a:t>survivor’s benefits and death grants</a:t>
            </a:r>
          </a:p>
          <a:p>
            <a:pPr lvl="1"/>
            <a:r>
              <a:rPr lang="en-US" dirty="0" smtClean="0"/>
              <a:t>applicable legislation</a:t>
            </a:r>
          </a:p>
          <a:p>
            <a:r>
              <a:rPr lang="en-US" dirty="0" smtClean="0"/>
              <a:t>more rapidly and securely</a:t>
            </a:r>
          </a:p>
          <a:p>
            <a:r>
              <a:rPr lang="en-US" dirty="0" smtClean="0"/>
              <a:t>as required by the EU rules on social security coordination</a:t>
            </a:r>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93</a:t>
            </a:fld>
            <a:r>
              <a:rPr lang="fr-BE" smtClean="0"/>
              <a:t> </a:t>
            </a:r>
            <a:endParaRPr lang="fr-BE" dirty="0"/>
          </a:p>
        </p:txBody>
      </p:sp>
      <p:sp>
        <p:nvSpPr>
          <p:cNvPr id="2" name="Title 1"/>
          <p:cNvSpPr>
            <a:spLocks noGrp="1"/>
          </p:cNvSpPr>
          <p:nvPr>
            <p:ph type="title"/>
          </p:nvPr>
        </p:nvSpPr>
        <p:spPr/>
        <p:txBody>
          <a:bodyPr/>
          <a:lstStyle/>
          <a:p>
            <a:r>
              <a:rPr lang="en-US" smtClean="0"/>
              <a:t>EESSI</a:t>
            </a:r>
            <a:endParaRPr lang="en-US" dirty="0"/>
          </a:p>
        </p:txBody>
      </p:sp>
    </p:spTree>
    <p:extLst>
      <p:ext uri="{BB962C8B-B14F-4D97-AF65-F5344CB8AC3E}">
        <p14:creationId xmlns:p14="http://schemas.microsoft.com/office/powerpoint/2010/main" val="809147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US" dirty="0" smtClean="0"/>
              <a:t>all communication between national institutions on social security files are to take place through EESSI</a:t>
            </a:r>
          </a:p>
          <a:p>
            <a:r>
              <a:rPr lang="en-US" dirty="0" smtClean="0"/>
              <a:t>social security institutions exchange structured electronic documents and follow commonly agreed procedures to process them</a:t>
            </a:r>
          </a:p>
          <a:p>
            <a:r>
              <a:rPr lang="en-US" dirty="0" smtClean="0"/>
              <a:t>these documents are routed through EESSI to the correct destination in the right institutions in another Member State</a:t>
            </a:r>
          </a:p>
          <a:p>
            <a:r>
              <a:rPr lang="en-US" dirty="0"/>
              <a:t>staff in social security institutions are able to find the correct destination in participating countries by consulting a repository of national institutions (see </a:t>
            </a:r>
            <a:r>
              <a:rPr lang="en-US" dirty="0">
                <a:hlinkClick r:id="rId2"/>
              </a:rPr>
              <a:t>https://</a:t>
            </a:r>
            <a:r>
              <a:rPr lang="en-US" dirty="0" smtClean="0">
                <a:hlinkClick r:id="rId2"/>
              </a:rPr>
              <a:t>ec.europa.eu/social/social-security-directory/pai/pai/select-country/language/en</a:t>
            </a:r>
            <a:r>
              <a:rPr lang="en-US" dirty="0" smtClean="0"/>
              <a:t>)</a:t>
            </a:r>
          </a:p>
          <a:p>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94</a:t>
            </a:fld>
            <a:r>
              <a:rPr lang="fr-BE" smtClean="0"/>
              <a:t> </a:t>
            </a:r>
            <a:endParaRPr lang="fr-BE" dirty="0"/>
          </a:p>
        </p:txBody>
      </p:sp>
      <p:sp>
        <p:nvSpPr>
          <p:cNvPr id="7" name="Titel 6"/>
          <p:cNvSpPr>
            <a:spLocks noGrp="1"/>
          </p:cNvSpPr>
          <p:nvPr>
            <p:ph type="title"/>
          </p:nvPr>
        </p:nvSpPr>
        <p:spPr/>
        <p:txBody>
          <a:bodyPr/>
          <a:lstStyle/>
          <a:p>
            <a:r>
              <a:rPr lang="nl-BE" dirty="0" smtClean="0"/>
              <a:t>EESSI</a:t>
            </a:r>
            <a:endParaRPr lang="nl-BE" dirty="0"/>
          </a:p>
        </p:txBody>
      </p:sp>
    </p:spTree>
    <p:extLst>
      <p:ext uri="{BB962C8B-B14F-4D97-AF65-F5344CB8AC3E}">
        <p14:creationId xmlns:p14="http://schemas.microsoft.com/office/powerpoint/2010/main" val="334475862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BE" dirty="0" smtClean="0"/>
              <a:t>32 </a:t>
            </a:r>
            <a:r>
              <a:rPr lang="nl-BE" dirty="0" err="1" smtClean="0"/>
              <a:t>participating</a:t>
            </a:r>
            <a:r>
              <a:rPr lang="nl-BE" dirty="0" smtClean="0"/>
              <a:t> </a:t>
            </a:r>
            <a:r>
              <a:rPr lang="nl-BE" dirty="0" err="1" smtClean="0"/>
              <a:t>countries</a:t>
            </a:r>
            <a:endParaRPr lang="nl-BE" dirty="0" smtClean="0"/>
          </a:p>
          <a:p>
            <a:pPr lvl="1"/>
            <a:r>
              <a:rPr lang="nl-BE" dirty="0" smtClean="0"/>
              <a:t>27 EU Member </a:t>
            </a:r>
            <a:r>
              <a:rPr lang="nl-BE" dirty="0" err="1" smtClean="0"/>
              <a:t>States</a:t>
            </a:r>
            <a:endParaRPr lang="nl-BE" dirty="0" smtClean="0"/>
          </a:p>
          <a:p>
            <a:pPr lvl="1"/>
            <a:r>
              <a:rPr lang="nl-BE" dirty="0" smtClean="0"/>
              <a:t>Iceland</a:t>
            </a:r>
          </a:p>
          <a:p>
            <a:pPr lvl="1"/>
            <a:r>
              <a:rPr lang="nl-BE" dirty="0" smtClean="0"/>
              <a:t>Liechtenstein</a:t>
            </a:r>
          </a:p>
          <a:p>
            <a:pPr lvl="1"/>
            <a:r>
              <a:rPr lang="nl-BE" dirty="0" smtClean="0"/>
              <a:t>Norway</a:t>
            </a:r>
          </a:p>
          <a:p>
            <a:pPr lvl="1"/>
            <a:r>
              <a:rPr lang="nl-BE" dirty="0" smtClean="0"/>
              <a:t>United </a:t>
            </a:r>
            <a:r>
              <a:rPr lang="nl-BE" dirty="0" err="1" smtClean="0"/>
              <a:t>Kingdom</a:t>
            </a:r>
            <a:endParaRPr lang="nl-BE" dirty="0" smtClean="0"/>
          </a:p>
          <a:p>
            <a:pPr lvl="1"/>
            <a:r>
              <a:rPr lang="nl-BE" dirty="0" smtClean="0"/>
              <a:t>Switzerland</a:t>
            </a:r>
          </a:p>
          <a:p>
            <a:pPr lvl="1"/>
            <a:endParaRPr lang="nl-BE" dirty="0"/>
          </a:p>
          <a:p>
            <a:r>
              <a:rPr lang="nl-BE" dirty="0" smtClean="0"/>
              <a:t>&gt; 5.000 </a:t>
            </a:r>
            <a:r>
              <a:rPr lang="nl-BE" dirty="0" err="1" smtClean="0"/>
              <a:t>participating</a:t>
            </a:r>
            <a:r>
              <a:rPr lang="nl-BE" dirty="0" smtClean="0"/>
              <a:t> </a:t>
            </a:r>
            <a:r>
              <a:rPr lang="nl-BE" dirty="0" err="1" smtClean="0"/>
              <a:t>institutions</a:t>
            </a:r>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95</a:t>
            </a:fld>
            <a:r>
              <a:rPr lang="fr-BE" smtClean="0"/>
              <a:t> </a:t>
            </a:r>
            <a:endParaRPr lang="fr-BE" dirty="0"/>
          </a:p>
        </p:txBody>
      </p:sp>
      <p:sp>
        <p:nvSpPr>
          <p:cNvPr id="4" name="Titel 3"/>
          <p:cNvSpPr>
            <a:spLocks noGrp="1"/>
          </p:cNvSpPr>
          <p:nvPr>
            <p:ph type="title"/>
          </p:nvPr>
        </p:nvSpPr>
        <p:spPr/>
        <p:txBody>
          <a:bodyPr/>
          <a:lstStyle/>
          <a:p>
            <a:r>
              <a:rPr lang="nl-BE" dirty="0" smtClean="0"/>
              <a:t>EESSI</a:t>
            </a:r>
            <a:endParaRPr lang="nl-BE" dirty="0"/>
          </a:p>
        </p:txBody>
      </p:sp>
    </p:spTree>
    <p:extLst>
      <p:ext uri="{BB962C8B-B14F-4D97-AF65-F5344CB8AC3E}">
        <p14:creationId xmlns:p14="http://schemas.microsoft.com/office/powerpoint/2010/main" val="3947262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96</a:t>
            </a:fld>
            <a:r>
              <a:rPr lang="fr-BE" smtClean="0"/>
              <a:t> </a:t>
            </a:r>
            <a:endParaRPr lang="fr-BE" dirty="0"/>
          </a:p>
        </p:txBody>
      </p:sp>
      <p:sp>
        <p:nvSpPr>
          <p:cNvPr id="4" name="Titel 3"/>
          <p:cNvSpPr>
            <a:spLocks noGrp="1"/>
          </p:cNvSpPr>
          <p:nvPr>
            <p:ph type="title"/>
          </p:nvPr>
        </p:nvSpPr>
        <p:spPr/>
        <p:txBody>
          <a:bodyPr/>
          <a:lstStyle/>
          <a:p>
            <a:r>
              <a:rPr lang="nl-BE" dirty="0" smtClean="0"/>
              <a:t>EESSI </a:t>
            </a:r>
            <a:r>
              <a:rPr lang="nl-BE" dirty="0" err="1" smtClean="0"/>
              <a:t>architecture</a:t>
            </a:r>
            <a:endParaRPr lang="nl-BE" dirty="0"/>
          </a:p>
        </p:txBody>
      </p:sp>
      <p:pic>
        <p:nvPicPr>
          <p:cNvPr id="2050" name="Picture 2" descr="https://www.noraonline.nl/images/noraonline/thumb/9/9d/Eessi_schema.png/800px-Eessi_schem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180" y="908720"/>
            <a:ext cx="10441160" cy="5572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61713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dirty="0" smtClean="0"/>
              <a:t>135 Business </a:t>
            </a:r>
            <a:r>
              <a:rPr lang="nl-BE" dirty="0" err="1" smtClean="0"/>
              <a:t>Use</a:t>
            </a:r>
            <a:r>
              <a:rPr lang="nl-BE" dirty="0" smtClean="0"/>
              <a:t> Cases (</a:t>
            </a:r>
            <a:r>
              <a:rPr lang="nl-BE" dirty="0" err="1" smtClean="0"/>
              <a:t>BUCs</a:t>
            </a:r>
            <a:r>
              <a:rPr lang="nl-BE" dirty="0" smtClean="0"/>
              <a:t>), eg family benefits</a:t>
            </a:r>
          </a:p>
          <a:p>
            <a:pPr lvl="1"/>
            <a:r>
              <a:rPr lang="en-US" dirty="0"/>
              <a:t>FB BUC 01 – Determining competences</a:t>
            </a:r>
          </a:p>
          <a:p>
            <a:pPr lvl="1"/>
            <a:r>
              <a:rPr lang="en-US" dirty="0"/>
              <a:t>FB BUC 02 – Discharge of Family Benefits</a:t>
            </a:r>
          </a:p>
          <a:p>
            <a:pPr lvl="1"/>
            <a:r>
              <a:rPr lang="en-US" dirty="0"/>
              <a:t>FB BUC 03 – Additional Family Benefits for orphans</a:t>
            </a:r>
          </a:p>
          <a:p>
            <a:pPr lvl="1"/>
            <a:r>
              <a:rPr lang="en-US" dirty="0"/>
              <a:t>FB BUC 04 – Information about payment regarding priority right</a:t>
            </a:r>
          </a:p>
          <a:p>
            <a:r>
              <a:rPr lang="nl-BE" dirty="0" smtClean="0"/>
              <a:t>276 </a:t>
            </a:r>
            <a:r>
              <a:rPr lang="nl-BE" dirty="0" err="1" smtClean="0"/>
              <a:t>Structured</a:t>
            </a:r>
            <a:r>
              <a:rPr lang="nl-BE" dirty="0" smtClean="0"/>
              <a:t> Electronic </a:t>
            </a:r>
            <a:r>
              <a:rPr lang="nl-BE" dirty="0" err="1" smtClean="0"/>
              <a:t>Documents</a:t>
            </a:r>
            <a:r>
              <a:rPr lang="nl-BE" dirty="0" smtClean="0"/>
              <a:t> (SED), eg FB BUC 03</a:t>
            </a:r>
          </a:p>
          <a:p>
            <a:pPr lvl="1"/>
            <a:r>
              <a:rPr lang="en-US" dirty="0"/>
              <a:t>F018 – request for insurance length period of additional benefits</a:t>
            </a:r>
          </a:p>
          <a:p>
            <a:pPr lvl="1"/>
            <a:r>
              <a:rPr lang="en-US" dirty="0"/>
              <a:t>F019 – reply for insurance length period of additional benefits</a:t>
            </a:r>
          </a:p>
          <a:p>
            <a:pPr lvl="1"/>
            <a:r>
              <a:rPr lang="en-US" dirty="0"/>
              <a:t>F020 – information on priority for additional benefits</a:t>
            </a:r>
          </a:p>
          <a:p>
            <a:pPr lvl="1"/>
            <a:r>
              <a:rPr lang="en-US" dirty="0"/>
              <a:t>F021 – </a:t>
            </a:r>
            <a:r>
              <a:rPr lang="en-US" dirty="0" smtClean="0"/>
              <a:t>application </a:t>
            </a:r>
            <a:r>
              <a:rPr lang="en-US" dirty="0"/>
              <a:t>for additional </a:t>
            </a:r>
            <a:r>
              <a:rPr lang="en-US" dirty="0" smtClean="0"/>
              <a:t>benefits</a:t>
            </a:r>
          </a:p>
          <a:p>
            <a:r>
              <a:rPr lang="en-US" dirty="0" smtClean="0"/>
              <a:t>complete overview on </a:t>
            </a:r>
            <a:r>
              <a:rPr lang="en-US" dirty="0" smtClean="0">
                <a:hlinkClick r:id="rId2"/>
              </a:rPr>
              <a:t>https</a:t>
            </a:r>
            <a:r>
              <a:rPr lang="en-US" dirty="0">
                <a:hlinkClick r:id="rId2"/>
              </a:rPr>
              <a:t>://</a:t>
            </a:r>
            <a:r>
              <a:rPr lang="en-US" dirty="0" smtClean="0">
                <a:hlinkClick r:id="rId2"/>
              </a:rPr>
              <a:t>www.frankrobben.be/wp-content/uploads/2022/04/EESSI-List-of-BUCs-SEDs.xlsx</a:t>
            </a:r>
            <a:endParaRPr lang="en-US" dirty="0" smtClean="0"/>
          </a:p>
          <a:p>
            <a:endParaRPr lang="en-US" dirty="0"/>
          </a:p>
          <a:p>
            <a:pPr lvl="1"/>
            <a:endParaRPr lang="nl-BE" dirty="0" smtClean="0"/>
          </a:p>
          <a:p>
            <a:pPr lvl="1"/>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97</a:t>
            </a:fld>
            <a:r>
              <a:rPr lang="fr-BE" smtClean="0"/>
              <a:t> </a:t>
            </a:r>
            <a:endParaRPr lang="fr-BE" dirty="0"/>
          </a:p>
        </p:txBody>
      </p:sp>
      <p:sp>
        <p:nvSpPr>
          <p:cNvPr id="4" name="Titel 3"/>
          <p:cNvSpPr>
            <a:spLocks noGrp="1"/>
          </p:cNvSpPr>
          <p:nvPr>
            <p:ph type="title"/>
          </p:nvPr>
        </p:nvSpPr>
        <p:spPr/>
        <p:txBody>
          <a:bodyPr/>
          <a:lstStyle/>
          <a:p>
            <a:r>
              <a:rPr lang="nl-BE" dirty="0" smtClean="0"/>
              <a:t>EESSI </a:t>
            </a:r>
            <a:r>
              <a:rPr lang="nl-BE" dirty="0" err="1" smtClean="0"/>
              <a:t>architecture</a:t>
            </a:r>
            <a:endParaRPr lang="nl-BE" dirty="0"/>
          </a:p>
        </p:txBody>
      </p:sp>
    </p:spTree>
    <p:extLst>
      <p:ext uri="{BB962C8B-B14F-4D97-AF65-F5344CB8AC3E}">
        <p14:creationId xmlns:p14="http://schemas.microsoft.com/office/powerpoint/2010/main" val="333016527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dirty="0" err="1" smtClean="0"/>
              <a:t>identification</a:t>
            </a:r>
            <a:r>
              <a:rPr lang="nl-BE" dirty="0" smtClean="0"/>
              <a:t> (name, </a:t>
            </a:r>
            <a:r>
              <a:rPr lang="nl-BE" dirty="0" err="1" smtClean="0"/>
              <a:t>unique</a:t>
            </a:r>
            <a:r>
              <a:rPr lang="nl-BE" dirty="0" smtClean="0"/>
              <a:t> </a:t>
            </a:r>
            <a:r>
              <a:rPr lang="nl-BE" dirty="0" err="1" smtClean="0"/>
              <a:t>identification</a:t>
            </a:r>
            <a:r>
              <a:rPr lang="nl-BE" dirty="0" smtClean="0"/>
              <a:t> </a:t>
            </a:r>
            <a:r>
              <a:rPr lang="nl-BE" dirty="0" err="1" smtClean="0"/>
              <a:t>number</a:t>
            </a:r>
            <a:r>
              <a:rPr lang="nl-BE" dirty="0" smtClean="0"/>
              <a:t>, …) </a:t>
            </a:r>
            <a:endParaRPr lang="nl-BE" dirty="0"/>
          </a:p>
          <a:p>
            <a:r>
              <a:rPr lang="nl-BE" dirty="0" smtClean="0"/>
              <a:t>basic </a:t>
            </a:r>
            <a:r>
              <a:rPr lang="nl-BE" dirty="0" err="1" smtClean="0"/>
              <a:t>attributes</a:t>
            </a:r>
            <a:r>
              <a:rPr lang="nl-BE" dirty="0" smtClean="0"/>
              <a:t> of a person (date/</a:t>
            </a:r>
            <a:r>
              <a:rPr lang="nl-BE" dirty="0" err="1" smtClean="0"/>
              <a:t>place</a:t>
            </a:r>
            <a:r>
              <a:rPr lang="nl-BE" dirty="0" smtClean="0"/>
              <a:t> of </a:t>
            </a:r>
            <a:r>
              <a:rPr lang="nl-BE" dirty="0" err="1" smtClean="0"/>
              <a:t>birth</a:t>
            </a:r>
            <a:r>
              <a:rPr lang="nl-BE" dirty="0" smtClean="0"/>
              <a:t>/</a:t>
            </a:r>
            <a:r>
              <a:rPr lang="nl-BE" dirty="0" err="1" smtClean="0"/>
              <a:t>death</a:t>
            </a:r>
            <a:r>
              <a:rPr lang="nl-BE" dirty="0" smtClean="0"/>
              <a:t>, gender, </a:t>
            </a:r>
            <a:r>
              <a:rPr lang="nl-BE" dirty="0" err="1" smtClean="0"/>
              <a:t>nationality</a:t>
            </a:r>
            <a:r>
              <a:rPr lang="nl-BE" dirty="0" smtClean="0"/>
              <a:t>, …)</a:t>
            </a:r>
          </a:p>
          <a:p>
            <a:r>
              <a:rPr lang="nl-BE" dirty="0" err="1" smtClean="0"/>
              <a:t>address</a:t>
            </a:r>
            <a:endParaRPr lang="nl-BE" dirty="0" smtClean="0"/>
          </a:p>
          <a:p>
            <a:r>
              <a:rPr lang="nl-BE" dirty="0" smtClean="0"/>
              <a:t>bank account </a:t>
            </a:r>
            <a:r>
              <a:rPr lang="nl-BE" dirty="0" err="1" smtClean="0"/>
              <a:t>number</a:t>
            </a:r>
            <a:endParaRPr lang="nl-BE" dirty="0" smtClean="0"/>
          </a:p>
          <a:p>
            <a:r>
              <a:rPr lang="nl-BE" dirty="0" err="1" smtClean="0"/>
              <a:t>civil</a:t>
            </a:r>
            <a:r>
              <a:rPr lang="nl-BE" dirty="0" smtClean="0"/>
              <a:t> status </a:t>
            </a:r>
            <a:r>
              <a:rPr lang="nl-BE" dirty="0" err="1" smtClean="0"/>
              <a:t>and</a:t>
            </a:r>
            <a:r>
              <a:rPr lang="nl-BE" dirty="0" smtClean="0"/>
              <a:t> family </a:t>
            </a:r>
            <a:r>
              <a:rPr lang="nl-BE" dirty="0" err="1" smtClean="0"/>
              <a:t>composition</a:t>
            </a:r>
            <a:endParaRPr lang="nl-BE" dirty="0" smtClean="0"/>
          </a:p>
          <a:p>
            <a:r>
              <a:rPr lang="nl-BE" dirty="0" smtClean="0"/>
              <a:t>professional relations</a:t>
            </a:r>
          </a:p>
          <a:p>
            <a:r>
              <a:rPr lang="nl-BE" dirty="0" err="1" smtClean="0"/>
              <a:t>working</a:t>
            </a:r>
            <a:r>
              <a:rPr lang="nl-BE" dirty="0" smtClean="0"/>
              <a:t> regime</a:t>
            </a:r>
          </a:p>
          <a:p>
            <a:r>
              <a:rPr lang="nl-BE" dirty="0" err="1" smtClean="0"/>
              <a:t>working</a:t>
            </a:r>
            <a:r>
              <a:rPr lang="nl-BE" dirty="0" smtClean="0"/>
              <a:t> </a:t>
            </a:r>
            <a:r>
              <a:rPr lang="nl-BE" dirty="0" err="1" smtClean="0"/>
              <a:t>periods</a:t>
            </a:r>
            <a:r>
              <a:rPr lang="nl-BE" dirty="0" smtClean="0"/>
              <a:t> </a:t>
            </a:r>
            <a:r>
              <a:rPr lang="nl-BE" dirty="0" err="1" smtClean="0"/>
              <a:t>and</a:t>
            </a:r>
            <a:r>
              <a:rPr lang="nl-BE" dirty="0" smtClean="0"/>
              <a:t> </a:t>
            </a:r>
            <a:r>
              <a:rPr lang="nl-BE" dirty="0" err="1" smtClean="0"/>
              <a:t>assimilated</a:t>
            </a:r>
            <a:r>
              <a:rPr lang="nl-BE" dirty="0" smtClean="0"/>
              <a:t> </a:t>
            </a:r>
            <a:r>
              <a:rPr lang="nl-BE" dirty="0" err="1" smtClean="0"/>
              <a:t>periods</a:t>
            </a:r>
            <a:endParaRPr lang="nl-BE" dirty="0" smtClean="0"/>
          </a:p>
          <a:p>
            <a:r>
              <a:rPr lang="nl-BE" dirty="0" err="1" smtClean="0"/>
              <a:t>income</a:t>
            </a:r>
            <a:endParaRPr lang="nl-BE" dirty="0" smtClean="0"/>
          </a:p>
          <a:p>
            <a:r>
              <a:rPr lang="nl-BE" dirty="0" err="1" smtClean="0"/>
              <a:t>circumstances</a:t>
            </a:r>
            <a:r>
              <a:rPr lang="nl-BE" dirty="0" smtClean="0"/>
              <a:t> of </a:t>
            </a:r>
            <a:r>
              <a:rPr lang="nl-BE" dirty="0" err="1" smtClean="0"/>
              <a:t>occurance</a:t>
            </a:r>
            <a:r>
              <a:rPr lang="nl-BE" dirty="0" smtClean="0"/>
              <a:t> of a </a:t>
            </a:r>
            <a:r>
              <a:rPr lang="nl-BE" dirty="0" err="1" smtClean="0"/>
              <a:t>social</a:t>
            </a:r>
            <a:r>
              <a:rPr lang="nl-BE" dirty="0" smtClean="0"/>
              <a:t> risk</a:t>
            </a:r>
          </a:p>
          <a:p>
            <a:r>
              <a:rPr lang="nl-BE" dirty="0" smtClean="0"/>
              <a:t>competent </a:t>
            </a:r>
            <a:r>
              <a:rPr lang="nl-BE" dirty="0" err="1" smtClean="0"/>
              <a:t>social</a:t>
            </a:r>
            <a:r>
              <a:rPr lang="nl-BE" dirty="0" smtClean="0"/>
              <a:t> security </a:t>
            </a:r>
            <a:r>
              <a:rPr lang="nl-BE" dirty="0" err="1" smtClean="0"/>
              <a:t>institutions</a:t>
            </a:r>
            <a:endParaRPr lang="nl-BE" dirty="0" smtClean="0"/>
          </a:p>
          <a:p>
            <a:pPr marL="0" indent="0">
              <a:buNone/>
            </a:pPr>
            <a:endParaRPr lang="nl-BE" dirty="0" smtClean="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98</a:t>
            </a:fld>
            <a:r>
              <a:rPr lang="fr-BE" smtClean="0"/>
              <a:t> </a:t>
            </a:r>
            <a:endParaRPr lang="fr-BE" dirty="0"/>
          </a:p>
        </p:txBody>
      </p:sp>
      <p:sp>
        <p:nvSpPr>
          <p:cNvPr id="4" name="Titel 3"/>
          <p:cNvSpPr>
            <a:spLocks noGrp="1"/>
          </p:cNvSpPr>
          <p:nvPr>
            <p:ph type="title"/>
          </p:nvPr>
        </p:nvSpPr>
        <p:spPr/>
        <p:txBody>
          <a:bodyPr/>
          <a:lstStyle/>
          <a:p>
            <a:r>
              <a:rPr lang="nl-BE" dirty="0" smtClean="0"/>
              <a:t>EESSI type of data </a:t>
            </a:r>
            <a:r>
              <a:rPr lang="nl-BE" dirty="0" err="1" smtClean="0"/>
              <a:t>exchanged</a:t>
            </a:r>
            <a:endParaRPr lang="nl-BE" dirty="0"/>
          </a:p>
        </p:txBody>
      </p:sp>
    </p:spTree>
    <p:extLst>
      <p:ext uri="{BB962C8B-B14F-4D97-AF65-F5344CB8AC3E}">
        <p14:creationId xmlns:p14="http://schemas.microsoft.com/office/powerpoint/2010/main" val="343483565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en-US" dirty="0" smtClean="0"/>
              <a:t>quicker </a:t>
            </a:r>
            <a:r>
              <a:rPr lang="en-US" dirty="0"/>
              <a:t>and more efficient processing of social security </a:t>
            </a:r>
            <a:r>
              <a:rPr lang="en-US" dirty="0" smtClean="0"/>
              <a:t>benefits</a:t>
            </a:r>
          </a:p>
          <a:p>
            <a:endParaRPr lang="en-US" dirty="0" smtClean="0"/>
          </a:p>
          <a:p>
            <a:r>
              <a:rPr lang="en-US" dirty="0" smtClean="0"/>
              <a:t>more </a:t>
            </a:r>
            <a:r>
              <a:rPr lang="en-US" dirty="0"/>
              <a:t>correct and complete data </a:t>
            </a:r>
            <a:r>
              <a:rPr lang="en-US" dirty="0" smtClean="0"/>
              <a:t>and case handling thanks </a:t>
            </a:r>
            <a:r>
              <a:rPr lang="en-US" dirty="0"/>
              <a:t>to standard electronic forms and </a:t>
            </a:r>
            <a:r>
              <a:rPr lang="en-US" dirty="0" smtClean="0"/>
              <a:t>procedures</a:t>
            </a:r>
          </a:p>
          <a:p>
            <a:endParaRPr lang="en-US" dirty="0"/>
          </a:p>
          <a:p>
            <a:r>
              <a:rPr lang="en-US" dirty="0" smtClean="0"/>
              <a:t>more efficient implementation of social security coordination rules</a:t>
            </a:r>
            <a:endParaRPr lang="en-US" dirty="0"/>
          </a:p>
          <a:p>
            <a:pPr marL="0" indent="0">
              <a:buNone/>
            </a:pPr>
            <a:endParaRPr lang="en-US" dirty="0" smtClean="0"/>
          </a:p>
          <a:p>
            <a:r>
              <a:rPr lang="en-US" dirty="0" smtClean="0"/>
              <a:t>social security institutions across the EU use </a:t>
            </a:r>
            <a:r>
              <a:rPr lang="en-US" dirty="0" err="1" smtClean="0"/>
              <a:t>standardised</a:t>
            </a:r>
            <a:r>
              <a:rPr lang="en-US" dirty="0" smtClean="0"/>
              <a:t> electronic documents translated into their own language, improving multilingual communication</a:t>
            </a:r>
          </a:p>
          <a:p>
            <a:endParaRPr lang="en-US" dirty="0" smtClean="0"/>
          </a:p>
          <a:p>
            <a:endParaRPr lang="nl-BE" dirty="0" smtClean="0"/>
          </a:p>
          <a:p>
            <a:endParaRPr lang="en-US" dirty="0" smtClean="0"/>
          </a:p>
          <a:p>
            <a:pPr lvl="1"/>
            <a:endParaRPr lang="en-US" dirty="0" smtClean="0"/>
          </a:p>
          <a:p>
            <a:endParaRPr lang="en-US"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99</a:t>
            </a:fld>
            <a:r>
              <a:rPr lang="fr-BE" smtClean="0"/>
              <a:t> </a:t>
            </a:r>
            <a:endParaRPr lang="fr-BE" dirty="0"/>
          </a:p>
        </p:txBody>
      </p:sp>
      <p:sp>
        <p:nvSpPr>
          <p:cNvPr id="4" name="Titel 3"/>
          <p:cNvSpPr>
            <a:spLocks noGrp="1"/>
          </p:cNvSpPr>
          <p:nvPr>
            <p:ph type="title"/>
          </p:nvPr>
        </p:nvSpPr>
        <p:spPr/>
        <p:txBody>
          <a:bodyPr/>
          <a:lstStyle/>
          <a:p>
            <a:r>
              <a:rPr lang="nl-BE" smtClean="0"/>
              <a:t>Benefits of EESSI</a:t>
            </a:r>
            <a:endParaRPr lang="nl-BE" dirty="0"/>
          </a:p>
        </p:txBody>
      </p:sp>
    </p:spTree>
    <p:extLst>
      <p:ext uri="{BB962C8B-B14F-4D97-AF65-F5344CB8AC3E}">
        <p14:creationId xmlns:p14="http://schemas.microsoft.com/office/powerpoint/2010/main" val="462900868"/>
      </p:ext>
    </p:extLst>
  </p:cSld>
  <p:clrMapOvr>
    <a:masterClrMapping/>
  </p:clrMapOvr>
  <p:timing>
    <p:tnLst>
      <p:par>
        <p:cTn id="1" dur="indefinite" restart="never" nodeType="tmRoot"/>
      </p:par>
    </p:tnLst>
  </p:timing>
</p:sld>
</file>

<file path=ppt/theme/theme1.xml><?xml version="1.0" encoding="utf-8"?>
<a:theme xmlns:a="http://schemas.openxmlformats.org/drawingml/2006/main" name="2_Custom Design">
  <a:themeElements>
    <a:clrScheme name="Custom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7BE"/>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13550</TotalTime>
  <Words>9858</Words>
  <Application>Microsoft Office PowerPoint</Application>
  <PresentationFormat>Breedbeeld</PresentationFormat>
  <Paragraphs>1552</Paragraphs>
  <Slides>175</Slides>
  <Notes>52</Notes>
  <HiddenSlides>0</HiddenSlides>
  <MMClips>0</MMClips>
  <ScaleCrop>false</ScaleCrop>
  <HeadingPairs>
    <vt:vector size="8" baseType="variant">
      <vt:variant>
        <vt:lpstr>Gebruikte lettertypen</vt:lpstr>
      </vt:variant>
      <vt:variant>
        <vt:i4>12</vt:i4>
      </vt:variant>
      <vt:variant>
        <vt:lpstr>Thema</vt:lpstr>
      </vt:variant>
      <vt:variant>
        <vt:i4>1</vt:i4>
      </vt:variant>
      <vt:variant>
        <vt:lpstr>Ingesloten OLE-bronprogramma's</vt:lpstr>
      </vt:variant>
      <vt:variant>
        <vt:i4>1</vt:i4>
      </vt:variant>
      <vt:variant>
        <vt:lpstr>Diatitels</vt:lpstr>
      </vt:variant>
      <vt:variant>
        <vt:i4>175</vt:i4>
      </vt:variant>
    </vt:vector>
  </HeadingPairs>
  <TitlesOfParts>
    <vt:vector size="189" baseType="lpstr">
      <vt:lpstr>MS PGothic</vt:lpstr>
      <vt:lpstr>Arial</vt:lpstr>
      <vt:lpstr>Arial Black</vt:lpstr>
      <vt:lpstr>Calibri</vt:lpstr>
      <vt:lpstr>Calibri Light</vt:lpstr>
      <vt:lpstr>Helvetica Neue Light</vt:lpstr>
      <vt:lpstr>Roboto</vt:lpstr>
      <vt:lpstr>STIXGeneral-Regular</vt:lpstr>
      <vt:lpstr>Symbol</vt:lpstr>
      <vt:lpstr>Times New Roman</vt:lpstr>
      <vt:lpstr>Verdana</vt:lpstr>
      <vt:lpstr>Wingdings</vt:lpstr>
      <vt:lpstr>2_Custom Design</vt:lpstr>
      <vt:lpstr>Clip</vt:lpstr>
      <vt:lpstr>Principles of good eletronic information management in the social sector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Importance of good information management</vt:lpstr>
      <vt:lpstr>Origins of the CBSS initiative</vt:lpstr>
      <vt:lpstr>Origins of the CBSS initiative</vt:lpstr>
      <vt:lpstr>Common vision on information management</vt:lpstr>
      <vt:lpstr>Common vision on information management</vt:lpstr>
      <vt:lpstr>Common vision on information management</vt:lpstr>
      <vt:lpstr>Common vision on information security</vt:lpstr>
      <vt:lpstr>Common vision on information security</vt:lpstr>
      <vt:lpstr>The solution – the network</vt:lpstr>
      <vt:lpstr>The solution – the network</vt:lpstr>
      <vt:lpstr>The solution - Business Process Reengineering (BPC)</vt:lpstr>
      <vt:lpstr>The solution – concrete results and impact</vt:lpstr>
      <vt:lpstr>The solution – concrete results and impact</vt:lpstr>
      <vt:lpstr>The solution – concrete results and impact</vt:lpstr>
      <vt:lpstr>The solution – concrete results and impact</vt:lpstr>
      <vt:lpstr>The solution – concrete results and impact</vt:lpstr>
      <vt:lpstr>Useful tool: the reference directory</vt:lpstr>
      <vt:lpstr>Useful tool: the electronic identity card</vt:lpstr>
      <vt:lpstr>Integrated user and access management</vt:lpstr>
      <vt:lpstr>Electronic identity card (eID)</vt:lpstr>
      <vt:lpstr>Electronic identity card (eID)</vt:lpstr>
      <vt:lpstr>Distributed information servers</vt:lpstr>
      <vt:lpstr>Pre-processed messages</vt:lpstr>
      <vt:lpstr>Quartely declaration salary &amp; working time</vt:lpstr>
      <vt:lpstr>Declaration of social risks</vt:lpstr>
      <vt:lpstr>LIMOSA</vt:lpstr>
      <vt:lpstr>Useful legislative changes</vt:lpstr>
      <vt:lpstr>Architecture layers</vt:lpstr>
      <vt:lpstr>Service Oriented Architecture (SOA)</vt:lpstr>
      <vt:lpstr>Service Oriented Architecture (SOA)</vt:lpstr>
      <vt:lpstr>Service Oriented Architecture (SOA)</vt:lpstr>
      <vt:lpstr>Shifting to an API economy: the value chain</vt:lpstr>
      <vt:lpstr>Advantages of API approach</vt:lpstr>
      <vt:lpstr>API management solution</vt:lpstr>
      <vt:lpstr>Beyond tooling: API management throughout the organization’s soul</vt:lpstr>
      <vt:lpstr>G-Cloud REST style guide</vt:lpstr>
      <vt:lpstr>Software Reuse Platform: https://www.ict-reuse.be</vt:lpstr>
      <vt:lpstr>PowerPoint-presentatie</vt:lpstr>
      <vt:lpstr>CBSS as driving force</vt:lpstr>
      <vt:lpstr>Co-operative governance</vt:lpstr>
      <vt:lpstr>Critical success factors and obstacles</vt:lpstr>
      <vt:lpstr>Critical success factors and obstacles</vt:lpstr>
      <vt:lpstr>Critical success factors and obstacles</vt:lpstr>
      <vt:lpstr>Critical success factors and obstacles</vt:lpstr>
      <vt:lpstr>Advantages</vt:lpstr>
      <vt:lpstr>Advantages</vt:lpstr>
      <vt:lpstr>Advantages</vt:lpstr>
      <vt:lpstr>PowerPoint-presentatie</vt:lpstr>
      <vt:lpstr>Additional information</vt:lpstr>
      <vt:lpstr>Belgian Crossroads Bank for Social Security</vt:lpstr>
      <vt:lpstr>Implementation order used in Belgium</vt:lpstr>
      <vt:lpstr>Gaining support</vt:lpstr>
      <vt:lpstr>Gaining support</vt:lpstr>
      <vt:lpstr>Institutional structure &amp; financing of the CBSS</vt:lpstr>
      <vt:lpstr>Management and control techniques</vt:lpstr>
      <vt:lpstr>Management and control techniques</vt:lpstr>
      <vt:lpstr>Financing principles</vt:lpstr>
      <vt:lpstr>Internal organization CBSS</vt:lpstr>
      <vt:lpstr>Electronic Exchange of Social Security Information (EESSI)</vt:lpstr>
      <vt:lpstr>EESSI</vt:lpstr>
      <vt:lpstr>EESSI</vt:lpstr>
      <vt:lpstr>EESSI</vt:lpstr>
      <vt:lpstr>EESSI architecture</vt:lpstr>
      <vt:lpstr>EESSI architecture</vt:lpstr>
      <vt:lpstr>EESSI type of data exchanged</vt:lpstr>
      <vt:lpstr>Benefits of EESSI</vt:lpstr>
      <vt:lpstr>Benefits of EESSI</vt:lpstr>
      <vt:lpstr>Security: confidentiality, availability, integrity</vt:lpstr>
      <vt:lpstr>Global vision</vt:lpstr>
      <vt:lpstr>Holistic approach</vt:lpstr>
      <vt:lpstr>Legal framework: General Data Protection Regulation (GDPR)</vt:lpstr>
      <vt:lpstr>Basic principles GDPR (article 5)</vt:lpstr>
      <vt:lpstr>Basic principles GDPR (article 5)</vt:lpstr>
      <vt:lpstr>Lawfullness of processing (article 6 GDPR)</vt:lpstr>
      <vt:lpstr>Lawfullness of processing (article 6 GDPR)</vt:lpstr>
      <vt:lpstr>Other basic concepts GDPR</vt:lpstr>
      <vt:lpstr>No “one-size-fits-all” approach</vt:lpstr>
      <vt:lpstr>Risk-based approach: common thread</vt:lpstr>
      <vt:lpstr>Privacy by design</vt:lpstr>
      <vt:lpstr>Privacy by default</vt:lpstr>
      <vt:lpstr>Privacy by default: examples of measurres</vt:lpstr>
      <vt:lpstr>Records of processing activities (article 30 GDPR) </vt:lpstr>
      <vt:lpstr>Data Protection Impact Assessment (article 35-36 GDPR)</vt:lpstr>
      <vt:lpstr>Data Protection Impact Assessment (article 35-36 GDPR)</vt:lpstr>
      <vt:lpstr>Data Protection Impact Assessment (article 35-36 GDPR)</vt:lpstr>
      <vt:lpstr>Data Protection Impact Assessment (DPIA)</vt:lpstr>
      <vt:lpstr>Executing the DPIA: example of Belgian CBSS</vt:lpstr>
      <vt:lpstr>First sheet: basic screening</vt:lpstr>
      <vt:lpstr>Second sheet: risk assessment &amp; management</vt:lpstr>
      <vt:lpstr>Template: list of risks based on GDPR</vt:lpstr>
      <vt:lpstr>Template: risk evaluation</vt:lpstr>
      <vt:lpstr>Template: heat maps initial risk</vt:lpstr>
      <vt:lpstr>Template: intermediate result</vt:lpstr>
      <vt:lpstr>Template: end result</vt:lpstr>
      <vt:lpstr>DPIA: as from start up of project to delivery</vt:lpstr>
      <vt:lpstr>DPIA and production services</vt:lpstr>
      <vt:lpstr>Notification of personal data breach (article 33-34 GDPR)</vt:lpstr>
      <vt:lpstr>Notification of personal data breach (article 33-34 GDPR)</vt:lpstr>
      <vt:lpstr>Rights of the data subject (article 12-22 GDPR)</vt:lpstr>
      <vt:lpstr>Data Protection Officer (DPO) (article 37-39 GDPR)</vt:lpstr>
      <vt:lpstr>Data Protection Officer (DPO) (article 37-39 GDPR) </vt:lpstr>
      <vt:lpstr>Data Protection Officer (DPO) (article 37-39 GDPR) </vt:lpstr>
      <vt:lpstr>Minimal information security standards</vt:lpstr>
      <vt:lpstr>Topics covered by minimal information security standards</vt:lpstr>
      <vt:lpstr>Topics covered by minimal information security standards</vt:lpstr>
      <vt:lpstr>Minimal standards: data classification</vt:lpstr>
      <vt:lpstr>Minimal standards: data classification</vt:lpstr>
      <vt:lpstr>Structural and institutional measures</vt:lpstr>
      <vt:lpstr>Considerations in the deliberations</vt:lpstr>
      <vt:lpstr>Organisational measures</vt:lpstr>
      <vt:lpstr>Organisational measures</vt:lpstr>
      <vt:lpstr>Information Security Department </vt:lpstr>
      <vt:lpstr>Unique file</vt:lpstr>
      <vt:lpstr>Circles of trust</vt:lpstr>
      <vt:lpstr>G-Cloud</vt:lpstr>
      <vt:lpstr>What is “cloud” ?</vt:lpstr>
      <vt:lpstr>PowerPoint-presentatie</vt:lpstr>
      <vt:lpstr>As a service : major characteristics</vt:lpstr>
      <vt:lpstr>Cloud service models</vt:lpstr>
      <vt:lpstr>Virtualisation</vt:lpstr>
      <vt:lpstr> Cloud deployment types</vt:lpstr>
      <vt:lpstr>Cloud advantages</vt:lpstr>
      <vt:lpstr>PaaS in (G-)cloud - containers</vt:lpstr>
      <vt:lpstr>New ways of cooperation</vt:lpstr>
      <vt:lpstr>Public cloud - main issues</vt:lpstr>
      <vt:lpstr>Intermediate solution</vt:lpstr>
      <vt:lpstr>What is G-Cloud ?</vt:lpstr>
      <vt:lpstr>What is G-Cloud ?</vt:lpstr>
      <vt:lpstr>Basic principles</vt:lpstr>
      <vt:lpstr>G-Cloud ‘products’ </vt:lpstr>
      <vt:lpstr>Why G-Cloud?</vt:lpstr>
      <vt:lpstr>Why G-Cloud?</vt:lpstr>
      <vt:lpstr>G-Cloud organization</vt:lpstr>
      <vt:lpstr>G-Cloud organization</vt:lpstr>
      <vt:lpstr>G-Cloud service model</vt:lpstr>
      <vt:lpstr>G-Cloud service model</vt:lpstr>
      <vt:lpstr>G-Cloud P&amp;O</vt:lpstr>
      <vt:lpstr>Opportunities and challenges</vt:lpstr>
      <vt:lpstr>G-Cloud success factors</vt:lpstr>
      <vt:lpstr>G-Cloud portfolio (www.gcloud.belgium.be)</vt:lpstr>
      <vt:lpstr>Data classification</vt:lpstr>
      <vt:lpstr>G-Cloud impact - shared procurement</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Robben</dc:creator>
  <cp:lastModifiedBy>FRRO</cp:lastModifiedBy>
  <cp:revision>1049</cp:revision>
  <cp:lastPrinted>2017-12-08T10:25:32Z</cp:lastPrinted>
  <dcterms:created xsi:type="dcterms:W3CDTF">2013-03-05T07:37:33Z</dcterms:created>
  <dcterms:modified xsi:type="dcterms:W3CDTF">2022-04-20T14:28:01Z</dcterms:modified>
</cp:coreProperties>
</file>