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18"/>
  </p:notesMasterIdLst>
  <p:handoutMasterIdLst>
    <p:handoutMasterId r:id="rId19"/>
  </p:handoutMasterIdLst>
  <p:sldIdLst>
    <p:sldId id="260" r:id="rId2"/>
    <p:sldId id="391" r:id="rId3"/>
    <p:sldId id="392" r:id="rId4"/>
    <p:sldId id="458" r:id="rId5"/>
    <p:sldId id="393" r:id="rId6"/>
    <p:sldId id="459" r:id="rId7"/>
    <p:sldId id="460" r:id="rId8"/>
    <p:sldId id="461" r:id="rId9"/>
    <p:sldId id="462" r:id="rId10"/>
    <p:sldId id="463" r:id="rId11"/>
    <p:sldId id="470" r:id="rId12"/>
    <p:sldId id="471" r:id="rId13"/>
    <p:sldId id="476" r:id="rId14"/>
    <p:sldId id="472" r:id="rId15"/>
    <p:sldId id="475" r:id="rId16"/>
    <p:sldId id="479" r:id="rId17"/>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AC1"/>
    <a:srgbClr val="FFFFFF"/>
    <a:srgbClr val="5F5F5F"/>
    <a:srgbClr val="3F97CB"/>
    <a:srgbClr val="BFBFBF"/>
    <a:srgbClr val="2582BA"/>
    <a:srgbClr val="2682BA"/>
    <a:srgbClr val="8497B0"/>
    <a:srgbClr val="2D88BF"/>
    <a:srgbClr val="328C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88" autoAdjust="0"/>
    <p:restoredTop sz="85104" autoAdjust="0"/>
  </p:normalViewPr>
  <p:slideViewPr>
    <p:cSldViewPr snapToGrid="0">
      <p:cViewPr varScale="1">
        <p:scale>
          <a:sx n="74" d="100"/>
          <a:sy n="74" d="100"/>
        </p:scale>
        <p:origin x="924" y="60"/>
      </p:cViewPr>
      <p:guideLst/>
    </p:cSldViewPr>
  </p:slideViewPr>
  <p:notesTextViewPr>
    <p:cViewPr>
      <p:scale>
        <a:sx n="1" d="1"/>
        <a:sy n="1" d="1"/>
      </p:scale>
      <p:origin x="0" y="0"/>
    </p:cViewPr>
  </p:notesTextViewPr>
  <p:sorterViewPr>
    <p:cViewPr>
      <p:scale>
        <a:sx n="100" d="100"/>
        <a:sy n="100" d="100"/>
      </p:scale>
      <p:origin x="0" y="-21186"/>
    </p:cViewPr>
  </p:sorterViewPr>
  <p:notesViewPr>
    <p:cSldViewPr snapToGrid="0">
      <p:cViewPr varScale="1">
        <p:scale>
          <a:sx n="79" d="100"/>
          <a:sy n="79" d="100"/>
        </p:scale>
        <p:origin x="132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1B2A40-C426-4807-A8A2-225C7BA70E97}" type="datetimeFigureOut">
              <a:rPr lang="nl-BE" smtClean="0"/>
              <a:t>21/04/2022</a:t>
            </a:fld>
            <a:endParaRPr lang="nl-BE"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46D7F7-2E68-4458-8C7B-96E6AEEC00B2}" type="slidenum">
              <a:rPr lang="nl-BE" smtClean="0"/>
              <a:t>‹nr.›</a:t>
            </a:fld>
            <a:endParaRPr lang="nl-BE" dirty="0"/>
          </a:p>
        </p:txBody>
      </p:sp>
    </p:spTree>
    <p:extLst>
      <p:ext uri="{BB962C8B-B14F-4D97-AF65-F5344CB8AC3E}">
        <p14:creationId xmlns:p14="http://schemas.microsoft.com/office/powerpoint/2010/main" val="3921057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E5026A-04CC-45BB-9516-36CA12A97433}" type="datetimeFigureOut">
              <a:rPr lang="nl-BE" smtClean="0"/>
              <a:t>21/04/2022</a:t>
            </a:fld>
            <a:endParaRPr lang="nl-B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32987-1ED3-4806-A4EE-BFDA7803EEB1}" type="slidenum">
              <a:rPr lang="nl-BE" smtClean="0"/>
              <a:t>‹nr.›</a:t>
            </a:fld>
            <a:endParaRPr lang="nl-BE" dirty="0"/>
          </a:p>
        </p:txBody>
      </p:sp>
    </p:spTree>
    <p:extLst>
      <p:ext uri="{BB962C8B-B14F-4D97-AF65-F5344CB8AC3E}">
        <p14:creationId xmlns:p14="http://schemas.microsoft.com/office/powerpoint/2010/main" val="4255809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44301-3FF7-6B40-A3C4-9CEE3D6B2BC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098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Wat ik NIET</a:t>
            </a:r>
            <a:r>
              <a:rPr lang="nl-BE" baseline="0" dirty="0" smtClean="0"/>
              <a:t> vertel in deze slides: ondanks het succes van deze technologie en ons werk errond, met inbegrip van een concrete implementatie, wordt RPA op zich bij Smals niet weerhouden in het aanbod van onze dienstverlening.</a:t>
            </a:r>
          </a:p>
          <a:p>
            <a:r>
              <a:rPr lang="nl-BE" baseline="0" dirty="0" smtClean="0"/>
              <a:t>REDEN: Smals heeft niet de nodige resources om hiervoor een dienst op te richten / het is te niche / niet van strategisch belang.</a:t>
            </a:r>
          </a:p>
          <a:p>
            <a:r>
              <a:rPr lang="nl-BE" baseline="0" dirty="0" smtClean="0"/>
              <a:t>RSZ maakt ondertussen gebruik van een in RPA gespecialiseerde firma voor een aantal kleine piloten bij hen.</a:t>
            </a:r>
          </a:p>
          <a:p>
            <a:r>
              <a:rPr lang="nl-BE" baseline="0" dirty="0" smtClean="0"/>
              <a:t>Ik kan hier mee leven, want ik erken inderdaad dat RPA nogal ver staat van de core business van Smals en sommige zaken moeten we nu eenmaal outsourcen. Maar dit zou een vertekend beeld kunnen geven van het succes en de reikwijdte van deze studie, gestart bij de sectie Onderzoek: ook al zet Smals er niet verder op in, we hebben wel degelijk een impact gehad bij de klanten, tot in productie.</a:t>
            </a:r>
            <a:endParaRPr lang="nl-BE" dirty="0"/>
          </a:p>
        </p:txBody>
      </p:sp>
      <p:sp>
        <p:nvSpPr>
          <p:cNvPr id="4" name="Slide Number Placeholder 3"/>
          <p:cNvSpPr>
            <a:spLocks noGrp="1"/>
          </p:cNvSpPr>
          <p:nvPr>
            <p:ph type="sldNum" sz="quarter" idx="10"/>
          </p:nvPr>
        </p:nvSpPr>
        <p:spPr/>
        <p:txBody>
          <a:bodyPr/>
          <a:lstStyle/>
          <a:p>
            <a:fld id="{3B832987-1ED3-4806-A4EE-BFDA7803EEB1}" type="slidenum">
              <a:rPr lang="nl-BE" smtClean="0"/>
              <a:t>15</a:t>
            </a:fld>
            <a:endParaRPr lang="nl-BE" dirty="0"/>
          </a:p>
        </p:txBody>
      </p:sp>
    </p:spTree>
    <p:extLst>
      <p:ext uri="{BB962C8B-B14F-4D97-AF65-F5344CB8AC3E}">
        <p14:creationId xmlns:p14="http://schemas.microsoft.com/office/powerpoint/2010/main" val="1908359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Hier doorprik ik een beetje de RPA fairy tale: het bouwen van een RPA gaat niet altíjd</a:t>
            </a:r>
            <a:r>
              <a:rPr lang="nl-BE" baseline="0" dirty="0" smtClean="0"/>
              <a:t> even vlot (we hebben zaken ondernomen indertijd die mislukt zijn, zoals automatisaties ontwikkelen bovenop het programma EDE bij RSZ). En wanneer je met AI begint, heb je altijd een foutenmarge waarmee je rekening moet houden; hier moet je goed overwegen of het niet handiger en sneller is om de “intelligente” zaken toch nog door de mens te laten doen.</a:t>
            </a:r>
            <a:endParaRPr lang="nl-BE" dirty="0"/>
          </a:p>
        </p:txBody>
      </p:sp>
      <p:sp>
        <p:nvSpPr>
          <p:cNvPr id="4" name="Slide Number Placeholder 3"/>
          <p:cNvSpPr>
            <a:spLocks noGrp="1"/>
          </p:cNvSpPr>
          <p:nvPr>
            <p:ph type="sldNum" sz="quarter" idx="10"/>
          </p:nvPr>
        </p:nvSpPr>
        <p:spPr/>
        <p:txBody>
          <a:bodyPr/>
          <a:lstStyle/>
          <a:p>
            <a:fld id="{3B832987-1ED3-4806-A4EE-BFDA7803EEB1}" type="slidenum">
              <a:rPr lang="nl-BE" smtClean="0"/>
              <a:t>5</a:t>
            </a:fld>
            <a:endParaRPr lang="nl-BE" dirty="0"/>
          </a:p>
        </p:txBody>
      </p:sp>
    </p:spTree>
    <p:extLst>
      <p:ext uri="{BB962C8B-B14F-4D97-AF65-F5344CB8AC3E}">
        <p14:creationId xmlns:p14="http://schemas.microsoft.com/office/powerpoint/2010/main" val="3324979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B832987-1ED3-4806-A4EE-BFDA7803EEB1}" type="slidenum">
              <a:rPr lang="nl-BE" smtClean="0"/>
              <a:t>6</a:t>
            </a:fld>
            <a:endParaRPr lang="nl-BE" dirty="0"/>
          </a:p>
        </p:txBody>
      </p:sp>
    </p:spTree>
    <p:extLst>
      <p:ext uri="{BB962C8B-B14F-4D97-AF65-F5344CB8AC3E}">
        <p14:creationId xmlns:p14="http://schemas.microsoft.com/office/powerpoint/2010/main" val="663839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RPA is altijd</a:t>
            </a:r>
            <a:r>
              <a:rPr lang="nl-BE" baseline="0" dirty="0" smtClean="0"/>
              <a:t> een beetje “brickolage”: het is zelden een robuuste en permanente oplossing (als de onderliggende UI verandert, werkt het b.v. vaak niet meer). Het is ook lastig als je ineens rekening moet houden met tientallen RPA projectjes die je kan breken door een wijziging aan je onderliggende toepassing te doen (historisch gelijkaardig aan de tijd van de vele excel macros). Het IT departement (of Smals) verkiest daarom een betere “echte” oplossing. Maar RPA wordt interessant indien de echte oplossing veel te duur zou zijn.</a:t>
            </a:r>
            <a:endParaRPr lang="nl-BE" dirty="0"/>
          </a:p>
        </p:txBody>
      </p:sp>
      <p:sp>
        <p:nvSpPr>
          <p:cNvPr id="4" name="Slide Number Placeholder 3"/>
          <p:cNvSpPr>
            <a:spLocks noGrp="1"/>
          </p:cNvSpPr>
          <p:nvPr>
            <p:ph type="sldNum" sz="quarter" idx="10"/>
          </p:nvPr>
        </p:nvSpPr>
        <p:spPr/>
        <p:txBody>
          <a:bodyPr/>
          <a:lstStyle/>
          <a:p>
            <a:fld id="{3B832987-1ED3-4806-A4EE-BFDA7803EEB1}" type="slidenum">
              <a:rPr lang="nl-BE" smtClean="0"/>
              <a:t>7</a:t>
            </a:fld>
            <a:endParaRPr lang="nl-BE" dirty="0"/>
          </a:p>
        </p:txBody>
      </p:sp>
    </p:spTree>
    <p:extLst>
      <p:ext uri="{BB962C8B-B14F-4D97-AF65-F5344CB8AC3E}">
        <p14:creationId xmlns:p14="http://schemas.microsoft.com/office/powerpoint/2010/main" val="2830220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B832987-1ED3-4806-A4EE-BFDA7803EEB1}" type="slidenum">
              <a:rPr lang="nl-BE" smtClean="0"/>
              <a:t>8</a:t>
            </a:fld>
            <a:endParaRPr lang="nl-BE" dirty="0"/>
          </a:p>
        </p:txBody>
      </p:sp>
    </p:spTree>
    <p:extLst>
      <p:ext uri="{BB962C8B-B14F-4D97-AF65-F5344CB8AC3E}">
        <p14:creationId xmlns:p14="http://schemas.microsoft.com/office/powerpoint/2010/main" val="4011717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B832987-1ED3-4806-A4EE-BFDA7803EEB1}" type="slidenum">
              <a:rPr lang="nl-BE" smtClean="0"/>
              <a:t>9</a:t>
            </a:fld>
            <a:endParaRPr lang="nl-BE" dirty="0"/>
          </a:p>
        </p:txBody>
      </p:sp>
    </p:spTree>
    <p:extLst>
      <p:ext uri="{BB962C8B-B14F-4D97-AF65-F5344CB8AC3E}">
        <p14:creationId xmlns:p14="http://schemas.microsoft.com/office/powerpoint/2010/main" val="1831125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B832987-1ED3-4806-A4EE-BFDA7803EEB1}" type="slidenum">
              <a:rPr lang="nl-BE" smtClean="0"/>
              <a:t>11</a:t>
            </a:fld>
            <a:endParaRPr lang="nl-BE" dirty="0"/>
          </a:p>
        </p:txBody>
      </p:sp>
    </p:spTree>
    <p:extLst>
      <p:ext uri="{BB962C8B-B14F-4D97-AF65-F5344CB8AC3E}">
        <p14:creationId xmlns:p14="http://schemas.microsoft.com/office/powerpoint/2010/main" val="2487390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0"/>
              </a:spcBef>
              <a:spcAft>
                <a:spcPct val="0"/>
              </a:spcAft>
            </a:pPr>
            <a:r>
              <a:rPr lang="nl-BE" altLang="en-US" dirty="0" smtClean="0">
                <a:solidFill>
                  <a:srgbClr val="000000"/>
                </a:solidFill>
                <a:latin typeface="Calibri" panose="020F0502020204030204" pitchFamily="34" charset="0"/>
                <a:cs typeface="Calibri" panose="020F0502020204030204" pitchFamily="34" charset="0"/>
              </a:rPr>
              <a:t>Op 18 mei startte Smals met de ontwikkeling van het script dat op tien virtuele machines geïnstalleerd werd bij de HVW. Op 27 mei waren de eerste RPA-bots operationeel. Sinds 1 juni zijn er tien bots actief die al honderdduizenden uitbetalingen foutloos uitvoerden.</a:t>
            </a:r>
            <a:r>
              <a:rPr lang="nl-BE" altLang="en-US" baseline="0" dirty="0" smtClean="0">
                <a:solidFill>
                  <a:srgbClr val="000000"/>
                </a:solidFill>
                <a:latin typeface="Calibri" panose="020F0502020204030204" pitchFamily="34" charset="0"/>
                <a:cs typeface="Calibri" panose="020F0502020204030204" pitchFamily="34" charset="0"/>
              </a:rPr>
              <a:t> </a:t>
            </a:r>
            <a:r>
              <a:rPr lang="nl-BE" altLang="en-US" dirty="0" smtClean="0">
                <a:solidFill>
                  <a:srgbClr val="000000"/>
                </a:solidFill>
                <a:latin typeface="Calibri" panose="020F0502020204030204" pitchFamily="34" charset="0"/>
                <a:cs typeface="Calibri" panose="020F0502020204030204" pitchFamily="34" charset="0"/>
              </a:rPr>
              <a:t>Eén enkele bot kan per dag gemiddeld 5000 dossiers succesvol afhandelen wat zich vertaalt naar dagelijks 5000 uitkeringen per bot die tijdig betaald worden.</a:t>
            </a:r>
            <a:r>
              <a:rPr lang="nl-BE" altLang="en-US" baseline="0" dirty="0" smtClean="0">
                <a:solidFill>
                  <a:srgbClr val="000000"/>
                </a:solidFill>
                <a:latin typeface="Calibri" panose="020F0502020204030204" pitchFamily="34" charset="0"/>
                <a:cs typeface="Calibri" panose="020F0502020204030204" pitchFamily="34" charset="0"/>
              </a:rPr>
              <a:t> </a:t>
            </a:r>
            <a:r>
              <a:rPr lang="nl-BE" altLang="en-US" dirty="0" smtClean="0">
                <a:solidFill>
                  <a:srgbClr val="000000"/>
                </a:solidFill>
                <a:latin typeface="Calibri" panose="020F0502020204030204" pitchFamily="34" charset="0"/>
                <a:cs typeface="Calibri" panose="020F0502020204030204" pitchFamily="34" charset="0"/>
              </a:rPr>
              <a:t>De eerste week van juni betaalden de bots circa 280.000 uitkeringen correct uit voor de maand mei. Voor de HVW betekende dit een besparing van een 90-tal mandagen op enkele dagen tijd. Op minder dan vier maanden tijd voerden de bots in totaal al 668.000 gecontroleerde betalingen uit, wat overeenkomt met 222 dagen repetitief werk. Deze tijd kon de HVW besteden aan ander essentieel werk. Met meer dan 200 mandagen uitgespaard tegenover een development effort van 15 dagen, lag de Return-On-Investment bij dit project bijzonder hoog. </a:t>
            </a:r>
            <a:endParaRPr lang="nl-BE" dirty="0" smtClean="0"/>
          </a:p>
          <a:p>
            <a:r>
              <a:rPr lang="nl-BE" dirty="0" smtClean="0"/>
              <a:t>Waarom maar 5000 per robot per dag?? De app</a:t>
            </a:r>
            <a:r>
              <a:rPr lang="nl-BE" baseline="0" dirty="0" smtClean="0"/>
              <a:t> mocht enkel betalingen uitvoeren tijdens bepaalde uren, ongeveer 7u per dag; dit omwille van een beperking i.v.m. de koppeling naar de bank</a:t>
            </a:r>
          </a:p>
          <a:p>
            <a:r>
              <a:rPr lang="nl-BE" baseline="0" dirty="0" smtClean="0"/>
              <a:t>Waarom niet nog meer robots om nog meer betalingen per dag te doen? Ook op het totale aantal betalingen mogelijk per dag stond een limiet vanwege de bank</a:t>
            </a:r>
          </a:p>
          <a:p>
            <a:r>
              <a:rPr lang="nl-BE" baseline="0" dirty="0" smtClean="0"/>
              <a:t>Hoe blijven de robots uit elkaars vaarwater? Elke robot behandelt de dossiers van een ander HVW kantoor, dit was parametriseerbaar</a:t>
            </a:r>
            <a:endParaRPr lang="nl-BE" dirty="0"/>
          </a:p>
        </p:txBody>
      </p:sp>
      <p:sp>
        <p:nvSpPr>
          <p:cNvPr id="4" name="Slide Number Placeholder 3"/>
          <p:cNvSpPr>
            <a:spLocks noGrp="1"/>
          </p:cNvSpPr>
          <p:nvPr>
            <p:ph type="sldNum" sz="quarter" idx="10"/>
          </p:nvPr>
        </p:nvSpPr>
        <p:spPr/>
        <p:txBody>
          <a:bodyPr/>
          <a:lstStyle/>
          <a:p>
            <a:fld id="{3B832987-1ED3-4806-A4EE-BFDA7803EEB1}" type="slidenum">
              <a:rPr lang="nl-BE" smtClean="0"/>
              <a:t>12</a:t>
            </a:fld>
            <a:endParaRPr lang="nl-BE" dirty="0"/>
          </a:p>
        </p:txBody>
      </p:sp>
    </p:spTree>
    <p:extLst>
      <p:ext uri="{BB962C8B-B14F-4D97-AF65-F5344CB8AC3E}">
        <p14:creationId xmlns:p14="http://schemas.microsoft.com/office/powerpoint/2010/main" val="1299248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B832987-1ED3-4806-A4EE-BFDA7803EEB1}" type="slidenum">
              <a:rPr lang="nl-BE" smtClean="0"/>
              <a:t>14</a:t>
            </a:fld>
            <a:endParaRPr lang="nl-BE" dirty="0"/>
          </a:p>
        </p:txBody>
      </p:sp>
    </p:spTree>
    <p:extLst>
      <p:ext uri="{BB962C8B-B14F-4D97-AF65-F5344CB8AC3E}">
        <p14:creationId xmlns:p14="http://schemas.microsoft.com/office/powerpoint/2010/main" val="3115547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 2 col left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3C9B24-F1A3-7C43-9D8C-114820AF1796}"/>
              </a:ext>
            </a:extLst>
          </p:cNvPr>
          <p:cNvSpPr/>
          <p:nvPr userDrawn="1"/>
        </p:nvSpPr>
        <p:spPr>
          <a:xfrm>
            <a:off x="-1" y="0"/>
            <a:ext cx="12192001" cy="1219200"/>
          </a:xfrm>
          <a:prstGeom prst="rect">
            <a:avLst/>
          </a:prstGeom>
          <a:gradFill>
            <a:gsLst>
              <a:gs pos="100000">
                <a:srgbClr val="0C6EAA"/>
              </a:gs>
              <a:gs pos="10000">
                <a:srgbClr val="4BA0D2"/>
              </a:gs>
            </a:gsLst>
            <a:lin ang="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dirty="0">
              <a:solidFill>
                <a:schemeClr val="tx1"/>
              </a:solidFill>
            </a:endParaRPr>
          </a:p>
        </p:txBody>
      </p:sp>
      <p:sp>
        <p:nvSpPr>
          <p:cNvPr id="9" name="Content Placeholder 14">
            <a:extLst>
              <a:ext uri="{FF2B5EF4-FFF2-40B4-BE49-F238E27FC236}">
                <a16:creationId xmlns:a16="http://schemas.microsoft.com/office/drawing/2014/main" id="{5CB5A0A6-E63B-BC41-8540-D1E4EA5237ED}"/>
              </a:ext>
            </a:extLst>
          </p:cNvPr>
          <p:cNvSpPr>
            <a:spLocks noGrp="1"/>
          </p:cNvSpPr>
          <p:nvPr>
            <p:ph sz="quarter" idx="14"/>
          </p:nvPr>
        </p:nvSpPr>
        <p:spPr>
          <a:xfrm>
            <a:off x="399012" y="1379913"/>
            <a:ext cx="11371950" cy="5255487"/>
          </a:xfrm>
        </p:spPr>
        <p:txBody>
          <a:bodyPr>
            <a:normAutofit/>
          </a:bodyPr>
          <a:lstStyle>
            <a:lvl1pPr marL="342900" indent="-342900">
              <a:lnSpc>
                <a:spcPct val="100000"/>
              </a:lnSpc>
              <a:buFont typeface="Arial" panose="020B0604020202020204" pitchFamily="34" charset="0"/>
              <a:buChar char="•"/>
              <a:defRPr sz="2400">
                <a:solidFill>
                  <a:schemeClr val="tx1"/>
                </a:solidFill>
                <a:latin typeface="+mn-lt"/>
                <a:ea typeface="Roboto" panose="02000000000000000000" pitchFamily="2" charset="0"/>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BA2CD1E3-FD4F-0743-AAEC-069ECD9D1EA2}"/>
              </a:ext>
            </a:extLst>
          </p:cNvPr>
          <p:cNvSpPr>
            <a:spLocks noGrp="1"/>
          </p:cNvSpPr>
          <p:nvPr>
            <p:ph type="title" hasCustomPrompt="1"/>
          </p:nvPr>
        </p:nvSpPr>
        <p:spPr>
          <a:xfrm>
            <a:off x="339435" y="17927"/>
            <a:ext cx="11431526" cy="1129556"/>
          </a:xfrm>
          <a:prstGeom prst="rect">
            <a:avLst/>
          </a:prstGeom>
        </p:spPr>
        <p:txBody>
          <a:bodyPr>
            <a:normAutofit/>
          </a:bodyPr>
          <a:lstStyle>
            <a:lvl1pPr>
              <a:defRPr sz="3000">
                <a:solidFill>
                  <a:schemeClr val="bg1"/>
                </a:solidFill>
              </a:defRPr>
            </a:lvl1pPr>
          </a:lstStyle>
          <a:p>
            <a:r>
              <a:rPr lang="en-US" dirty="0"/>
              <a:t>Two column layout — option 1 left image</a:t>
            </a:r>
          </a:p>
        </p:txBody>
      </p:sp>
      <p:sp>
        <p:nvSpPr>
          <p:cNvPr id="12" name="Slide Number Placeholder 5">
            <a:extLst>
              <a:ext uri="{FF2B5EF4-FFF2-40B4-BE49-F238E27FC236}">
                <a16:creationId xmlns:a16="http://schemas.microsoft.com/office/drawing/2014/main" id="{0C467AD2-1A83-534E-A2AD-35C51302E734}"/>
              </a:ext>
            </a:extLst>
          </p:cNvPr>
          <p:cNvSpPr>
            <a:spLocks noGrp="1"/>
          </p:cNvSpPr>
          <p:nvPr>
            <p:ph type="sldNum" sz="quarter" idx="12"/>
          </p:nvPr>
        </p:nvSpPr>
        <p:spPr>
          <a:xfrm>
            <a:off x="9027761" y="6270275"/>
            <a:ext cx="2743200" cy="365125"/>
          </a:xfrm>
          <a:prstGeom prst="rect">
            <a:avLst/>
          </a:prstGeom>
        </p:spPr>
        <p:txBody>
          <a:bodyPr/>
          <a:lstStyle/>
          <a:p>
            <a:fld id="{D45B42A2-12DC-D04A-88D3-A93CC82DF348}" type="slidenum">
              <a:rPr lang="en-US" smtClean="0"/>
              <a:t>‹nr.›</a:t>
            </a:fld>
            <a:endParaRPr lang="en-US" dirty="0"/>
          </a:p>
        </p:txBody>
      </p:sp>
    </p:spTree>
    <p:extLst>
      <p:ext uri="{BB962C8B-B14F-4D97-AF65-F5344CB8AC3E}">
        <p14:creationId xmlns:p14="http://schemas.microsoft.com/office/powerpoint/2010/main" val="3501250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945" y="1559658"/>
            <a:ext cx="9588500" cy="47526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753" y="5805266"/>
            <a:ext cx="731520" cy="592975"/>
          </a:xfrm>
          <a:prstGeom prst="rect">
            <a:avLst/>
          </a:prstGeom>
        </p:spPr>
      </p:pic>
      <p:sp>
        <p:nvSpPr>
          <p:cNvPr id="14" name="Slide Number Placeholder 13"/>
          <p:cNvSpPr>
            <a:spLocks noGrp="1"/>
          </p:cNvSpPr>
          <p:nvPr>
            <p:ph type="sldNum" sz="quarter" idx="12"/>
          </p:nvPr>
        </p:nvSpPr>
        <p:spPr/>
        <p:txBody>
          <a:bodyPr/>
          <a:lstStyle/>
          <a:p>
            <a:pPr eaLnBrk="1" hangingPunct="1"/>
            <a:fld id="{8483D1CC-6253-4D55-A666-BC1F11630486}" type="slidenum">
              <a:rPr lang="nl-BE" smtClean="0"/>
              <a:pPr eaLnBrk="1" hangingPunct="1"/>
              <a:t>‹nr.›</a:t>
            </a:fld>
            <a:endParaRPr lang="nl-BE" dirty="0"/>
          </a:p>
        </p:txBody>
      </p:sp>
      <p:sp>
        <p:nvSpPr>
          <p:cNvPr id="15" name="Title 14"/>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26765804"/>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945" y="1559658"/>
            <a:ext cx="9588500" cy="47526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753" y="5805266"/>
            <a:ext cx="731520" cy="592975"/>
          </a:xfrm>
          <a:prstGeom prst="rect">
            <a:avLst/>
          </a:prstGeom>
        </p:spPr>
      </p:pic>
      <p:sp>
        <p:nvSpPr>
          <p:cNvPr id="14" name="Slide Number Placeholder 13"/>
          <p:cNvSpPr>
            <a:spLocks noGrp="1"/>
          </p:cNvSpPr>
          <p:nvPr>
            <p:ph type="sldNum" sz="quarter" idx="12"/>
          </p:nvPr>
        </p:nvSpPr>
        <p:spPr/>
        <p:txBody>
          <a:bodyPr/>
          <a:lstStyle/>
          <a:p>
            <a:pPr eaLnBrk="1" hangingPunct="1"/>
            <a:fld id="{8483D1CC-6253-4D55-A666-BC1F11630486}" type="slidenum">
              <a:rPr lang="nl-BE" smtClean="0"/>
              <a:pPr eaLnBrk="1" hangingPunct="1"/>
              <a:t>‹nr.›</a:t>
            </a:fld>
            <a:endParaRPr lang="nl-BE" dirty="0"/>
          </a:p>
        </p:txBody>
      </p:sp>
      <p:sp>
        <p:nvSpPr>
          <p:cNvPr id="15" name="Title 14"/>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28260913"/>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ekstpagina_titel_subtitel_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A131DD-978D-4352-9882-571F7774DD79}"/>
              </a:ext>
            </a:extLst>
          </p:cNvPr>
          <p:cNvSpPr>
            <a:spLocks noGrp="1"/>
          </p:cNvSpPr>
          <p:nvPr>
            <p:ph type="title"/>
          </p:nvPr>
        </p:nvSpPr>
        <p:spPr>
          <a:xfrm>
            <a:off x="3179764" y="365126"/>
            <a:ext cx="8174036" cy="911026"/>
          </a:xfrm>
          <a:prstGeom prst="rect">
            <a:avLst/>
          </a:prstGeom>
        </p:spPr>
        <p:txBody>
          <a:bodyPr/>
          <a:lstStyle/>
          <a:p>
            <a:r>
              <a:rPr lang="nl-NL"/>
              <a:t>Klik om stijl te bewerken</a:t>
            </a:r>
            <a:endParaRPr lang="nl-BE"/>
          </a:p>
        </p:txBody>
      </p:sp>
      <p:sp>
        <p:nvSpPr>
          <p:cNvPr id="7" name="Rechthoek: met één afgeronde hoek 6">
            <a:extLst>
              <a:ext uri="{FF2B5EF4-FFF2-40B4-BE49-F238E27FC236}">
                <a16:creationId xmlns:a16="http://schemas.microsoft.com/office/drawing/2014/main" id="{6DC5858D-B9E5-4D5B-8E6A-CA7F4A7AFFA7}"/>
              </a:ext>
            </a:extLst>
          </p:cNvPr>
          <p:cNvSpPr/>
          <p:nvPr userDrawn="1"/>
        </p:nvSpPr>
        <p:spPr>
          <a:xfrm rot="10800000">
            <a:off x="3179763" y="-1"/>
            <a:ext cx="7561262" cy="116880"/>
          </a:xfrm>
          <a:prstGeom prst="round1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 name="Rechthoek 7">
            <a:extLst>
              <a:ext uri="{FF2B5EF4-FFF2-40B4-BE49-F238E27FC236}">
                <a16:creationId xmlns:a16="http://schemas.microsoft.com/office/drawing/2014/main" id="{D0FD2E15-1341-40E8-A87A-086E10021500}"/>
              </a:ext>
            </a:extLst>
          </p:cNvPr>
          <p:cNvSpPr/>
          <p:nvPr userDrawn="1"/>
        </p:nvSpPr>
        <p:spPr>
          <a:xfrm>
            <a:off x="10741025" y="1"/>
            <a:ext cx="1450975" cy="116879"/>
          </a:xfrm>
          <a:prstGeom prst="rect">
            <a:avLst/>
          </a:prstGeom>
          <a:solidFill>
            <a:schemeClr val="tx2"/>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nl-BE" dirty="0"/>
          </a:p>
        </p:txBody>
      </p:sp>
      <p:sp>
        <p:nvSpPr>
          <p:cNvPr id="9" name="Tijdelijke aanduiding voor inhoud 2">
            <a:extLst>
              <a:ext uri="{FF2B5EF4-FFF2-40B4-BE49-F238E27FC236}">
                <a16:creationId xmlns:a16="http://schemas.microsoft.com/office/drawing/2014/main" id="{5CB1B88B-B059-4411-B8C2-F6F1C5C6E4DA}"/>
              </a:ext>
            </a:extLst>
          </p:cNvPr>
          <p:cNvSpPr>
            <a:spLocks noGrp="1"/>
          </p:cNvSpPr>
          <p:nvPr>
            <p:ph idx="1"/>
          </p:nvPr>
        </p:nvSpPr>
        <p:spPr>
          <a:xfrm>
            <a:off x="838200" y="1825625"/>
            <a:ext cx="10515600" cy="4351338"/>
          </a:xfrm>
          <a:prstGeom prst="rect">
            <a:avLst/>
          </a:prstGeom>
        </p:spPr>
        <p:txBody>
          <a:bodyPr/>
          <a:lstStyle>
            <a:lvl1pPr marL="0" indent="0">
              <a:buNone/>
              <a:defRPr b="0"/>
            </a:lvl1pPr>
            <a:lvl2pPr marL="457200" indent="0">
              <a:buNone/>
              <a:defRPr b="0"/>
            </a:lvl2pPr>
          </a:lstStyle>
          <a:p>
            <a:pPr lvl="0"/>
            <a:r>
              <a:rPr lang="nl-NL"/>
              <a:t>Klikken om de tekststijl van het model te bewerken</a:t>
            </a:r>
          </a:p>
        </p:txBody>
      </p:sp>
      <p:sp>
        <p:nvSpPr>
          <p:cNvPr id="10" name="Tijdelijke aanduiding voor tekst 4">
            <a:extLst>
              <a:ext uri="{FF2B5EF4-FFF2-40B4-BE49-F238E27FC236}">
                <a16:creationId xmlns:a16="http://schemas.microsoft.com/office/drawing/2014/main" id="{9B36AC61-D131-4F94-AC6B-45EAC921B39A}"/>
              </a:ext>
            </a:extLst>
          </p:cNvPr>
          <p:cNvSpPr>
            <a:spLocks noGrp="1"/>
          </p:cNvSpPr>
          <p:nvPr>
            <p:ph type="body" sz="quarter" idx="10"/>
          </p:nvPr>
        </p:nvSpPr>
        <p:spPr>
          <a:xfrm>
            <a:off x="838200" y="1388269"/>
            <a:ext cx="6467475" cy="437356"/>
          </a:xfrm>
        </p:spPr>
        <p:txBody>
          <a:bodyPr>
            <a:noAutofit/>
          </a:bodyPr>
          <a:lstStyle>
            <a:lvl1pPr marL="0" indent="0">
              <a:buNone/>
              <a:defRPr sz="2000" b="1">
                <a:solidFill>
                  <a:schemeClr val="tx2"/>
                </a:solidFill>
              </a:defRPr>
            </a:lvl1pPr>
            <a:lvl2pPr marL="457200" indent="0">
              <a:buNone/>
              <a:defRPr sz="2000" b="1">
                <a:solidFill>
                  <a:schemeClr val="tx2"/>
                </a:solidFill>
              </a:defRPr>
            </a:lvl2pPr>
            <a:lvl3pPr marL="914400" indent="0">
              <a:buNone/>
              <a:defRPr sz="2000" b="1">
                <a:solidFill>
                  <a:schemeClr val="tx2"/>
                </a:solidFill>
              </a:defRPr>
            </a:lvl3pPr>
            <a:lvl4pPr marL="1371600" indent="0">
              <a:buNone/>
              <a:defRPr sz="2000" b="1">
                <a:solidFill>
                  <a:schemeClr val="tx2"/>
                </a:solidFill>
              </a:defRPr>
            </a:lvl4pPr>
            <a:lvl5pPr marL="1828800" indent="0">
              <a:buNone/>
              <a:defRPr sz="2000" b="1">
                <a:solidFill>
                  <a:schemeClr val="tx2"/>
                </a:solidFill>
              </a:defRPr>
            </a:lvl5pPr>
          </a:lstStyle>
          <a:p>
            <a:pPr lvl="0"/>
            <a:r>
              <a:rPr lang="nl-NL"/>
              <a:t>Klikken om de tekststijl van het model te bewerken</a:t>
            </a:r>
          </a:p>
        </p:txBody>
      </p:sp>
    </p:spTree>
    <p:extLst>
      <p:ext uri="{BB962C8B-B14F-4D97-AF65-F5344CB8AC3E}">
        <p14:creationId xmlns:p14="http://schemas.microsoft.com/office/powerpoint/2010/main" val="237732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 2 col left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3C9B24-F1A3-7C43-9D8C-114820AF1796}"/>
              </a:ext>
            </a:extLst>
          </p:cNvPr>
          <p:cNvSpPr/>
          <p:nvPr userDrawn="1"/>
        </p:nvSpPr>
        <p:spPr>
          <a:xfrm>
            <a:off x="-1" y="0"/>
            <a:ext cx="12192001" cy="1219200"/>
          </a:xfrm>
          <a:prstGeom prst="rect">
            <a:avLst/>
          </a:prstGeom>
          <a:gradFill>
            <a:gsLst>
              <a:gs pos="100000">
                <a:srgbClr val="0C6EAA"/>
              </a:gs>
              <a:gs pos="10000">
                <a:srgbClr val="4BA0D2"/>
              </a:gs>
            </a:gsLst>
            <a:lin ang="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dirty="0">
              <a:solidFill>
                <a:schemeClr val="tx1"/>
              </a:solidFill>
            </a:endParaRPr>
          </a:p>
        </p:txBody>
      </p:sp>
      <p:sp>
        <p:nvSpPr>
          <p:cNvPr id="9" name="Content Placeholder 14">
            <a:extLst>
              <a:ext uri="{FF2B5EF4-FFF2-40B4-BE49-F238E27FC236}">
                <a16:creationId xmlns:a16="http://schemas.microsoft.com/office/drawing/2014/main" id="{5CB5A0A6-E63B-BC41-8540-D1E4EA5237ED}"/>
              </a:ext>
            </a:extLst>
          </p:cNvPr>
          <p:cNvSpPr>
            <a:spLocks noGrp="1"/>
          </p:cNvSpPr>
          <p:nvPr>
            <p:ph sz="quarter" idx="14"/>
          </p:nvPr>
        </p:nvSpPr>
        <p:spPr>
          <a:xfrm>
            <a:off x="399012" y="1379913"/>
            <a:ext cx="5258304" cy="5255487"/>
          </a:xfrm>
        </p:spPr>
        <p:txBody>
          <a:bodyPr>
            <a:normAutofit/>
          </a:bodyPr>
          <a:lstStyle>
            <a:lvl1pPr marL="342900" indent="-342900">
              <a:lnSpc>
                <a:spcPct val="100000"/>
              </a:lnSpc>
              <a:buFont typeface="Arial" panose="020B0604020202020204" pitchFamily="34" charset="0"/>
              <a:buChar char="•"/>
              <a:defRPr sz="2800">
                <a:solidFill>
                  <a:schemeClr val="tx1"/>
                </a:solidFill>
                <a:latin typeface="+mn-lt"/>
                <a:ea typeface="Roboto" panose="02000000000000000000" pitchFamily="2" charset="0"/>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BA2CD1E3-FD4F-0743-AAEC-069ECD9D1EA2}"/>
              </a:ext>
            </a:extLst>
          </p:cNvPr>
          <p:cNvSpPr>
            <a:spLocks noGrp="1"/>
          </p:cNvSpPr>
          <p:nvPr>
            <p:ph type="title" hasCustomPrompt="1"/>
          </p:nvPr>
        </p:nvSpPr>
        <p:spPr>
          <a:xfrm>
            <a:off x="339435" y="17927"/>
            <a:ext cx="11431526" cy="1129556"/>
          </a:xfrm>
          <a:prstGeom prst="rect">
            <a:avLst/>
          </a:prstGeom>
        </p:spPr>
        <p:txBody>
          <a:bodyPr>
            <a:normAutofit/>
          </a:bodyPr>
          <a:lstStyle>
            <a:lvl1pPr>
              <a:defRPr sz="3000">
                <a:solidFill>
                  <a:schemeClr val="bg1"/>
                </a:solidFill>
              </a:defRPr>
            </a:lvl1pPr>
          </a:lstStyle>
          <a:p>
            <a:r>
              <a:rPr lang="en-US" dirty="0"/>
              <a:t>Two column layout — option 1 left image</a:t>
            </a:r>
          </a:p>
        </p:txBody>
      </p:sp>
      <p:sp>
        <p:nvSpPr>
          <p:cNvPr id="12" name="Slide Number Placeholder 5">
            <a:extLst>
              <a:ext uri="{FF2B5EF4-FFF2-40B4-BE49-F238E27FC236}">
                <a16:creationId xmlns:a16="http://schemas.microsoft.com/office/drawing/2014/main" id="{0C467AD2-1A83-534E-A2AD-35C51302E734}"/>
              </a:ext>
            </a:extLst>
          </p:cNvPr>
          <p:cNvSpPr>
            <a:spLocks noGrp="1"/>
          </p:cNvSpPr>
          <p:nvPr>
            <p:ph type="sldNum" sz="quarter" idx="12"/>
          </p:nvPr>
        </p:nvSpPr>
        <p:spPr>
          <a:xfrm>
            <a:off x="9027761" y="6270275"/>
            <a:ext cx="2743200" cy="365125"/>
          </a:xfrm>
          <a:prstGeom prst="rect">
            <a:avLst/>
          </a:prstGeom>
        </p:spPr>
        <p:txBody>
          <a:bodyPr/>
          <a:lstStyle/>
          <a:p>
            <a:fld id="{D45B42A2-12DC-D04A-88D3-A93CC82DF348}" type="slidenum">
              <a:rPr lang="en-US" smtClean="0"/>
              <a:t>‹nr.›</a:t>
            </a:fld>
            <a:endParaRPr lang="en-US" dirty="0"/>
          </a:p>
        </p:txBody>
      </p:sp>
      <p:sp>
        <p:nvSpPr>
          <p:cNvPr id="6" name="Content Placeholder 14">
            <a:extLst>
              <a:ext uri="{FF2B5EF4-FFF2-40B4-BE49-F238E27FC236}">
                <a16:creationId xmlns:a16="http://schemas.microsoft.com/office/drawing/2014/main" id="{5CB5A0A6-E63B-BC41-8540-D1E4EA5237ED}"/>
              </a:ext>
            </a:extLst>
          </p:cNvPr>
          <p:cNvSpPr>
            <a:spLocks noGrp="1"/>
          </p:cNvSpPr>
          <p:nvPr>
            <p:ph sz="quarter" idx="15"/>
          </p:nvPr>
        </p:nvSpPr>
        <p:spPr>
          <a:xfrm>
            <a:off x="6563170" y="1379912"/>
            <a:ext cx="5284703" cy="5255487"/>
          </a:xfrm>
        </p:spPr>
        <p:txBody>
          <a:bodyPr>
            <a:normAutofit/>
          </a:bodyPr>
          <a:lstStyle>
            <a:lvl1pPr marL="342900" indent="-342900">
              <a:lnSpc>
                <a:spcPct val="100000"/>
              </a:lnSpc>
              <a:buFont typeface="Arial" panose="020B0604020202020204" pitchFamily="34" charset="0"/>
              <a:buChar char="•"/>
              <a:defRPr sz="2800">
                <a:solidFill>
                  <a:schemeClr val="tx1"/>
                </a:solidFill>
                <a:latin typeface="+mn-lt"/>
                <a:ea typeface="Roboto" panose="02000000000000000000" pitchFamily="2" charset="0"/>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854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5B42A2-12DC-D04A-88D3-A93CC82DF348}" type="slidenum">
              <a:rPr lang="en-US" smtClean="0"/>
              <a:pPr/>
              <a:t>‹nr.›</a:t>
            </a:fld>
            <a:endParaRPr lang="en-US" dirty="0"/>
          </a:p>
        </p:txBody>
      </p:sp>
      <p:grpSp>
        <p:nvGrpSpPr>
          <p:cNvPr id="4" name="Group 3"/>
          <p:cNvGrpSpPr/>
          <p:nvPr userDrawn="1"/>
        </p:nvGrpSpPr>
        <p:grpSpPr>
          <a:xfrm>
            <a:off x="-1" y="0"/>
            <a:ext cx="12192001" cy="6073253"/>
            <a:chOff x="-1" y="0"/>
            <a:chExt cx="12192001" cy="6073253"/>
          </a:xfrm>
        </p:grpSpPr>
        <p:sp>
          <p:nvSpPr>
            <p:cNvPr id="5" name="Rectangle 4"/>
            <p:cNvSpPr/>
            <p:nvPr userDrawn="1"/>
          </p:nvSpPr>
          <p:spPr>
            <a:xfrm>
              <a:off x="-1" y="3384644"/>
              <a:ext cx="12192001" cy="2688609"/>
            </a:xfrm>
            <a:prstGeom prst="rect">
              <a:avLst/>
            </a:prstGeom>
            <a:solidFill>
              <a:srgbClr val="D23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p:cNvSpPr/>
            <p:nvPr userDrawn="1"/>
          </p:nvSpPr>
          <p:spPr>
            <a:xfrm>
              <a:off x="-1" y="0"/>
              <a:ext cx="3452885" cy="3438407"/>
            </a:xfrm>
            <a:prstGeom prst="rtTriangle">
              <a:avLst/>
            </a:prstGeom>
            <a:solidFill>
              <a:srgbClr val="D23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p:cNvSpPr>
            <a:spLocks noGrp="1"/>
          </p:cNvSpPr>
          <p:nvPr>
            <p:ph type="title"/>
          </p:nvPr>
        </p:nvSpPr>
        <p:spPr>
          <a:xfrm>
            <a:off x="538281" y="3816183"/>
            <a:ext cx="11115438" cy="1825531"/>
          </a:xfrm>
        </p:spPr>
        <p:txBody>
          <a:bodyPr anchor="ctr">
            <a:normAutofit/>
          </a:bodyPr>
          <a:lstStyle>
            <a:lvl1pPr algn="ctr">
              <a:defRPr sz="5400" b="1">
                <a:solidFill>
                  <a:schemeClr val="bg1"/>
                </a:solidFill>
              </a:defRPr>
            </a:lvl1pPr>
          </a:lstStyle>
          <a:p>
            <a:r>
              <a:rPr lang="en-US"/>
              <a:t>Click to edit Master title style</a:t>
            </a:r>
          </a:p>
        </p:txBody>
      </p:sp>
    </p:spTree>
    <p:extLst>
      <p:ext uri="{BB962C8B-B14F-4D97-AF65-F5344CB8AC3E}">
        <p14:creationId xmlns:p14="http://schemas.microsoft.com/office/powerpoint/2010/main" val="2418469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marL="742950" indent="-285750">
              <a:buFont typeface="Calibri" panose="020F0502020204030204" pitchFamily="34" charset="0"/>
              <a:buChar char="-"/>
              <a:defRPr sz="2400"/>
            </a:lvl2pPr>
            <a:lvl3pPr>
              <a:defRPr sz="2400"/>
            </a:lvl3pPr>
            <a:lvl4pPr marL="1600200" indent="-228600">
              <a:buFont typeface="Calibri" panose="020F0502020204030204" pitchFamily="34" charset="0"/>
              <a:buChar char="-"/>
              <a:defRPr sz="2400"/>
            </a:lvl4pPr>
            <a:lvl5pPr>
              <a:defRPr sz="24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Slide Number Placeholder 5"/>
          <p:cNvSpPr>
            <a:spLocks noGrp="1"/>
          </p:cNvSpPr>
          <p:nvPr>
            <p:ph type="sldNum" sz="quarter" idx="10"/>
          </p:nvPr>
        </p:nvSpPr>
        <p:spPr/>
        <p:txBody>
          <a:bodyPr/>
          <a:lstStyle>
            <a:lvl1pPr>
              <a:defRPr/>
            </a:lvl1pPr>
          </a:lstStyle>
          <a:p>
            <a:pPr>
              <a:defRPr/>
            </a:pPr>
            <a:fld id="{7A7F1E79-8225-48A0-95BD-5254C3720E2D}" type="slidenum">
              <a:rPr lang="en-GB"/>
              <a:pPr>
                <a:defRPr/>
              </a:pPr>
              <a:t>‹nr.›</a:t>
            </a:fld>
            <a:endParaRPr lang="en-GB" dirty="0"/>
          </a:p>
        </p:txBody>
      </p:sp>
      <p:sp>
        <p:nvSpPr>
          <p:cNvPr id="5" name="Date Placeholder 1"/>
          <p:cNvSpPr>
            <a:spLocks noGrp="1"/>
          </p:cNvSpPr>
          <p:nvPr>
            <p:ph type="dt" sz="half" idx="11"/>
          </p:nvPr>
        </p:nvSpPr>
        <p:spPr>
          <a:xfrm>
            <a:off x="624417" y="6381751"/>
            <a:ext cx="28448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dirty="0"/>
          </a:p>
        </p:txBody>
      </p:sp>
    </p:spTree>
    <p:extLst>
      <p:ext uri="{BB962C8B-B14F-4D97-AF65-F5344CB8AC3E}">
        <p14:creationId xmlns:p14="http://schemas.microsoft.com/office/powerpoint/2010/main" val="1915021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BE" dirty="0"/>
          </a:p>
        </p:txBody>
      </p:sp>
      <p:sp>
        <p:nvSpPr>
          <p:cNvPr id="3" name="Text Placeholder 2"/>
          <p:cNvSpPr>
            <a:spLocks noGrp="1"/>
          </p:cNvSpPr>
          <p:nvPr>
            <p:ph type="body" idx="1"/>
          </p:nvPr>
        </p:nvSpPr>
        <p:spPr>
          <a:xfrm>
            <a:off x="609600" y="1535113"/>
            <a:ext cx="5386917" cy="639762"/>
          </a:xfrm>
        </p:spPr>
        <p:txBody>
          <a:bodyPr anchor="b">
            <a:noAutofit/>
          </a:bodyPr>
          <a:lstStyle>
            <a:lvl1pPr marL="0" indent="0">
              <a:buNone/>
              <a:defRPr sz="2400" b="0">
                <a:solidFill>
                  <a:srgbClr val="B102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0">
                <a:solidFill>
                  <a:srgbClr val="B102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7" name="Date Placeholder 6"/>
          <p:cNvSpPr>
            <a:spLocks noGrp="1"/>
          </p:cNvSpPr>
          <p:nvPr>
            <p:ph type="dt" sz="half" idx="10"/>
          </p:nvPr>
        </p:nvSpPr>
        <p:spPr/>
        <p:txBody>
          <a:bodyPr/>
          <a:lstStyle/>
          <a:p>
            <a:endParaRPr lang="nl-BE"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solidFill>
                  <a:schemeClr val="tx1">
                    <a:lumMod val="65000"/>
                    <a:lumOff val="35000"/>
                  </a:schemeClr>
                </a:solidFill>
              </a:defRPr>
            </a:lvl1pPr>
          </a:lstStyle>
          <a:p>
            <a:fld id="{13B540AB-6939-4937-A918-1D15FF1C7CE3}" type="slidenum">
              <a:rPr lang="nl-BE" smtClean="0"/>
              <a:pPr/>
              <a:t>‹nr.›</a:t>
            </a:fld>
            <a:endParaRPr lang="nl-BE" dirty="0"/>
          </a:p>
        </p:txBody>
      </p:sp>
    </p:spTree>
    <p:extLst>
      <p:ext uri="{BB962C8B-B14F-4D97-AF65-F5344CB8AC3E}">
        <p14:creationId xmlns:p14="http://schemas.microsoft.com/office/powerpoint/2010/main" val="208513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BE" dirty="0"/>
          </a:p>
        </p:txBody>
      </p:sp>
      <p:sp>
        <p:nvSpPr>
          <p:cNvPr id="3" name="Date Placeholder 2"/>
          <p:cNvSpPr>
            <a:spLocks noGrp="1"/>
          </p:cNvSpPr>
          <p:nvPr>
            <p:ph type="dt" sz="half" idx="10"/>
          </p:nvPr>
        </p:nvSpPr>
        <p:spPr>
          <a:xfrm>
            <a:off x="1" y="6536343"/>
            <a:ext cx="1115415" cy="216000"/>
          </a:xfrm>
          <a:prstGeom prst="rect">
            <a:avLst/>
          </a:prstGeom>
        </p:spPr>
        <p:txBody>
          <a:bodyPr/>
          <a:lstStyle/>
          <a:p>
            <a:endParaRPr lang="nl-BE" dirty="0"/>
          </a:p>
        </p:txBody>
      </p:sp>
      <p:sp>
        <p:nvSpPr>
          <p:cNvPr id="4" name="Footer Placeholder 3"/>
          <p:cNvSpPr>
            <a:spLocks noGrp="1"/>
          </p:cNvSpPr>
          <p:nvPr>
            <p:ph type="ftr" sz="quarter" idx="11"/>
          </p:nvPr>
        </p:nvSpPr>
        <p:spPr>
          <a:xfrm>
            <a:off x="1212454" y="6536343"/>
            <a:ext cx="9876100" cy="216000"/>
          </a:xfrm>
          <a:prstGeom prst="rect">
            <a:avLst/>
          </a:prstGeom>
        </p:spPr>
        <p:txBody>
          <a:bodyPr/>
          <a:lstStyle/>
          <a:p>
            <a:endParaRPr lang="nl-BE" dirty="0"/>
          </a:p>
        </p:txBody>
      </p:sp>
      <p:sp>
        <p:nvSpPr>
          <p:cNvPr id="5" name="Slide Number Placeholder 4"/>
          <p:cNvSpPr>
            <a:spLocks noGrp="1"/>
          </p:cNvSpPr>
          <p:nvPr>
            <p:ph type="sldNum" sz="quarter" idx="12"/>
          </p:nvPr>
        </p:nvSpPr>
        <p:spPr>
          <a:xfrm>
            <a:off x="11152759" y="6536343"/>
            <a:ext cx="642189" cy="216000"/>
          </a:xfrm>
          <a:prstGeom prst="rect">
            <a:avLst/>
          </a:prstGeom>
        </p:spPr>
        <p:txBody>
          <a:bodyPr/>
          <a:lstStyle/>
          <a:p>
            <a:fld id="{13B540AB-6939-4937-A918-1D15FF1C7CE3}" type="slidenum">
              <a:rPr lang="nl-BE" smtClean="0"/>
              <a:pPr/>
              <a:t>‹nr.›</a:t>
            </a:fld>
            <a:endParaRPr lang="nl-BE" dirty="0"/>
          </a:p>
        </p:txBody>
      </p:sp>
      <p:sp>
        <p:nvSpPr>
          <p:cNvPr id="12" name="Text Placeholder 11"/>
          <p:cNvSpPr>
            <a:spLocks noGrp="1"/>
          </p:cNvSpPr>
          <p:nvPr>
            <p:ph type="body" sz="quarter" idx="13"/>
          </p:nvPr>
        </p:nvSpPr>
        <p:spPr>
          <a:xfrm>
            <a:off x="527381" y="1052736"/>
            <a:ext cx="11664619" cy="54726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Tree>
    <p:extLst>
      <p:ext uri="{BB962C8B-B14F-4D97-AF65-F5344CB8AC3E}">
        <p14:creationId xmlns:p14="http://schemas.microsoft.com/office/powerpoint/2010/main" val="935749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1701" y="1629103"/>
            <a:ext cx="9588500" cy="475264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753" y="5805264"/>
            <a:ext cx="732865" cy="592111"/>
          </a:xfrm>
          <a:prstGeom prst="rect">
            <a:avLst/>
          </a:prstGeom>
        </p:spPr>
      </p:pic>
      <p:sp>
        <p:nvSpPr>
          <p:cNvPr id="12" name="Date Placeholder 11"/>
          <p:cNvSpPr>
            <a:spLocks noGrp="1"/>
          </p:cNvSpPr>
          <p:nvPr>
            <p:ph type="dt" sz="half" idx="10"/>
          </p:nvPr>
        </p:nvSpPr>
        <p:spPr/>
        <p:txBody>
          <a:bodyPr/>
          <a:lstStyle/>
          <a:p>
            <a:pPr>
              <a:spcBef>
                <a:spcPct val="20000"/>
              </a:spcBef>
              <a:buClr>
                <a:srgbClr val="8A1842"/>
              </a:buClr>
              <a:buSzPct val="70000"/>
              <a:buFont typeface="Wingdings" pitchFamily="2" charset="2"/>
              <a:buNone/>
            </a:pPr>
            <a:endParaRPr lang="nl-BE" dirty="0"/>
          </a:p>
        </p:txBody>
      </p:sp>
      <p:sp>
        <p:nvSpPr>
          <p:cNvPr id="13" name="Footer Placeholder 12"/>
          <p:cNvSpPr>
            <a:spLocks noGrp="1"/>
          </p:cNvSpPr>
          <p:nvPr>
            <p:ph type="ftr" sz="quarter" idx="11"/>
          </p:nvPr>
        </p:nvSpPr>
        <p:spPr/>
        <p:txBody>
          <a:bodyPr/>
          <a:lstStyle/>
          <a:p>
            <a:pPr eaLnBrk="1" hangingPunct="1"/>
            <a:endParaRPr lang="nl-BE" dirty="0"/>
          </a:p>
        </p:txBody>
      </p:sp>
      <p:sp>
        <p:nvSpPr>
          <p:cNvPr id="14" name="Slide Number Placeholder 13"/>
          <p:cNvSpPr>
            <a:spLocks noGrp="1"/>
          </p:cNvSpPr>
          <p:nvPr>
            <p:ph type="sldNum" sz="quarter" idx="12"/>
          </p:nvPr>
        </p:nvSpPr>
        <p:spPr/>
        <p:txBody>
          <a:bodyPr/>
          <a:lstStyle/>
          <a:p>
            <a:pPr eaLnBrk="1" hangingPunct="1"/>
            <a:fld id="{8483D1CC-6253-4D55-A666-BC1F11630486}" type="slidenum">
              <a:rPr lang="nl-BE" smtClean="0"/>
              <a:pPr eaLnBrk="1" hangingPunct="1"/>
              <a:t>‹nr.›</a:t>
            </a:fld>
            <a:endParaRPr lang="nl-BE" dirty="0"/>
          </a:p>
        </p:txBody>
      </p:sp>
      <p:sp>
        <p:nvSpPr>
          <p:cNvPr id="15" name="Title 14"/>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41571574"/>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945" y="1559658"/>
            <a:ext cx="9588500" cy="47526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753" y="5805266"/>
            <a:ext cx="731520" cy="592975"/>
          </a:xfrm>
          <a:prstGeom prst="rect">
            <a:avLst/>
          </a:prstGeom>
        </p:spPr>
      </p:pic>
      <p:sp>
        <p:nvSpPr>
          <p:cNvPr id="14" name="Slide Number Placeholder 13"/>
          <p:cNvSpPr>
            <a:spLocks noGrp="1"/>
          </p:cNvSpPr>
          <p:nvPr>
            <p:ph type="sldNum" sz="quarter" idx="12"/>
          </p:nvPr>
        </p:nvSpPr>
        <p:spPr/>
        <p:txBody>
          <a:bodyPr/>
          <a:lstStyle/>
          <a:p>
            <a:pPr eaLnBrk="1" hangingPunct="1"/>
            <a:fld id="{8483D1CC-6253-4D55-A666-BC1F11630486}" type="slidenum">
              <a:rPr lang="nl-BE" smtClean="0"/>
              <a:pPr eaLnBrk="1" hangingPunct="1"/>
              <a:t>‹nr.›</a:t>
            </a:fld>
            <a:endParaRPr lang="nl-BE" dirty="0"/>
          </a:p>
        </p:txBody>
      </p:sp>
      <p:sp>
        <p:nvSpPr>
          <p:cNvPr id="15" name="Title 14"/>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28679610"/>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945" y="1559658"/>
            <a:ext cx="9588500" cy="47526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753" y="5805266"/>
            <a:ext cx="731520" cy="592975"/>
          </a:xfrm>
          <a:prstGeom prst="rect">
            <a:avLst/>
          </a:prstGeom>
        </p:spPr>
      </p:pic>
      <p:sp>
        <p:nvSpPr>
          <p:cNvPr id="14" name="Slide Number Placeholder 13"/>
          <p:cNvSpPr>
            <a:spLocks noGrp="1"/>
          </p:cNvSpPr>
          <p:nvPr>
            <p:ph type="sldNum" sz="quarter" idx="12"/>
          </p:nvPr>
        </p:nvSpPr>
        <p:spPr/>
        <p:txBody>
          <a:bodyPr/>
          <a:lstStyle/>
          <a:p>
            <a:pPr eaLnBrk="1" hangingPunct="1"/>
            <a:fld id="{8483D1CC-6253-4D55-A666-BC1F11630486}" type="slidenum">
              <a:rPr lang="nl-BE" smtClean="0"/>
              <a:pPr eaLnBrk="1" hangingPunct="1"/>
              <a:t>‹nr.›</a:t>
            </a:fld>
            <a:endParaRPr lang="nl-BE" dirty="0"/>
          </a:p>
        </p:txBody>
      </p:sp>
      <p:sp>
        <p:nvSpPr>
          <p:cNvPr id="15" name="Title 14"/>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31483289"/>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E5CFE3-CBC2-4142-8E83-F27DDEF6D14B}"/>
              </a:ext>
            </a:extLst>
          </p:cNvPr>
          <p:cNvSpPr>
            <a:spLocks noGrp="1"/>
          </p:cNvSpPr>
          <p:nvPr>
            <p:ph type="body" idx="1"/>
          </p:nvPr>
        </p:nvSpPr>
        <p:spPr>
          <a:xfrm>
            <a:off x="339436" y="1342546"/>
            <a:ext cx="11431524"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13B767A3-A968-D74A-BCB7-7A91E25575BF}"/>
              </a:ext>
            </a:extLst>
          </p:cNvPr>
          <p:cNvSpPr>
            <a:spLocks noGrp="1"/>
          </p:cNvSpPr>
          <p:nvPr>
            <p:ph type="sldNum" sz="quarter" idx="4"/>
          </p:nvPr>
        </p:nvSpPr>
        <p:spPr>
          <a:xfrm>
            <a:off x="9027761" y="6270274"/>
            <a:ext cx="2743200" cy="365760"/>
          </a:xfrm>
          <a:prstGeom prst="rect">
            <a:avLst/>
          </a:prstGeom>
        </p:spPr>
        <p:txBody>
          <a:bodyPr anchor="ctr" anchorCtr="0"/>
          <a:lstStyle>
            <a:lvl1pPr algn="r">
              <a:defRPr sz="1000">
                <a:solidFill>
                  <a:srgbClr val="6F706E"/>
                </a:solidFill>
                <a:latin typeface="Roboto" panose="02000000000000000000" pitchFamily="2" charset="0"/>
                <a:ea typeface="Roboto" panose="02000000000000000000" pitchFamily="2" charset="0"/>
              </a:defRPr>
            </a:lvl1pPr>
          </a:lstStyle>
          <a:p>
            <a:fld id="{D45B42A2-12DC-D04A-88D3-A93CC82DF348}" type="slidenum">
              <a:rPr lang="en-US" smtClean="0"/>
              <a:pPr/>
              <a:t>‹nr.›</a:t>
            </a:fld>
            <a:endParaRPr lang="en-US" dirty="0"/>
          </a:p>
        </p:txBody>
      </p:sp>
      <p:sp>
        <p:nvSpPr>
          <p:cNvPr id="9" name="Title Placeholder 1">
            <a:extLst>
              <a:ext uri="{FF2B5EF4-FFF2-40B4-BE49-F238E27FC236}">
                <a16:creationId xmlns:a16="http://schemas.microsoft.com/office/drawing/2014/main" id="{1790BF20-D36A-2148-9A39-FE8EDB20F33C}"/>
              </a:ext>
            </a:extLst>
          </p:cNvPr>
          <p:cNvSpPr>
            <a:spLocks noGrp="1"/>
          </p:cNvSpPr>
          <p:nvPr>
            <p:ph type="title"/>
          </p:nvPr>
        </p:nvSpPr>
        <p:spPr>
          <a:xfrm>
            <a:off x="339436" y="91993"/>
            <a:ext cx="11431524" cy="91765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325807851"/>
      </p:ext>
    </p:extLst>
  </p:cSld>
  <p:clrMap bg1="lt1" tx1="dk1" bg2="lt2" tx2="dk2" accent1="accent1" accent2="accent2" accent3="accent3" accent4="accent4" accent5="accent5" accent6="accent6" hlink="hlink" folHlink="folHlink"/>
  <p:sldLayoutIdLst>
    <p:sldLayoutId id="2147483665" r:id="rId1"/>
    <p:sldLayoutId id="2147483679" r:id="rId2"/>
    <p:sldLayoutId id="2147483673" r:id="rId3"/>
    <p:sldLayoutId id="2147483675" r:id="rId4"/>
    <p:sldLayoutId id="2147483677" r:id="rId5"/>
    <p:sldLayoutId id="2147483678" r:id="rId6"/>
    <p:sldLayoutId id="2147483680" r:id="rId7"/>
    <p:sldLayoutId id="2147483690" r:id="rId8"/>
    <p:sldLayoutId id="2147483691" r:id="rId9"/>
    <p:sldLayoutId id="2147483692" r:id="rId10"/>
    <p:sldLayoutId id="2147483693" r:id="rId11"/>
    <p:sldLayoutId id="2147483694" r:id="rId12"/>
  </p:sldLayoutIdLst>
  <p:hf hdr="0" ftr="0" dt="0"/>
  <p:txStyles>
    <p:titleStyle>
      <a:lvl1pPr algn="l" defTabSz="914400" rtl="0" eaLnBrk="1" latinLnBrk="0" hangingPunct="1">
        <a:lnSpc>
          <a:spcPct val="90000"/>
        </a:lnSpc>
        <a:spcBef>
          <a:spcPct val="0"/>
        </a:spcBef>
        <a:buNone/>
        <a:defRPr sz="3000" kern="120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frankrobben.be/wp-content/uploads/2022/04/RPA-HVW.wmv"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www.smalsresearch.be/agoria_egov_awards_2020_rpa/" TargetMode="External"/><Relationship Id="rId4" Type="http://schemas.openxmlformats.org/officeDocument/2006/relationships/hyperlink" Target="https://www.agoria.be/nl/digitalisering/digitalisering-van-bedrijven/coronalert-wint-egov-smart-city-award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freepik.com/free-photo/robot-working-with-a-computer_990336.htm"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Robotic Process Automation (RPA):</a:t>
            </a:r>
            <a:br>
              <a:rPr lang="en-US" dirty="0" smtClean="0"/>
            </a:br>
            <a:r>
              <a:rPr lang="en-US" dirty="0"/>
              <a:t>a</a:t>
            </a:r>
            <a:r>
              <a:rPr lang="en-US" dirty="0" smtClean="0"/>
              <a:t> success story in the social sector</a:t>
            </a:r>
            <a:endParaRPr lang="nl-BE" dirty="0"/>
          </a:p>
        </p:txBody>
      </p:sp>
      <p:pic>
        <p:nvPicPr>
          <p:cNvPr id="11" name="Picture 10"/>
          <p:cNvPicPr>
            <a:picLocks noChangeAspect="1"/>
          </p:cNvPicPr>
          <p:nvPr/>
        </p:nvPicPr>
        <p:blipFill rotWithShape="1">
          <a:blip r:embed="rId3"/>
          <a:srcRect l="50990" t="31357" r="11367" b="21482"/>
          <a:stretch/>
        </p:blipFill>
        <p:spPr>
          <a:xfrm>
            <a:off x="6649022" y="311058"/>
            <a:ext cx="3612445" cy="2562577"/>
          </a:xfrm>
          <a:prstGeom prst="rect">
            <a:avLst/>
          </a:prstGeom>
        </p:spPr>
      </p:pic>
    </p:spTree>
    <p:extLst>
      <p:ext uri="{BB962C8B-B14F-4D97-AF65-F5344CB8AC3E}">
        <p14:creationId xmlns:p14="http://schemas.microsoft.com/office/powerpoint/2010/main" val="385720535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Triangle 14"/>
          <p:cNvSpPr/>
          <p:nvPr/>
        </p:nvSpPr>
        <p:spPr>
          <a:xfrm>
            <a:off x="-2" y="0"/>
            <a:ext cx="6096001" cy="6070441"/>
          </a:xfrm>
          <a:prstGeom prst="rtTriangle">
            <a:avLst/>
          </a:prstGeom>
          <a:solidFill>
            <a:srgbClr val="308AC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dirty="0">
              <a:solidFill>
                <a:schemeClr val="tx1"/>
              </a:solidFill>
            </a:endParaRPr>
          </a:p>
        </p:txBody>
      </p:sp>
      <p:sp>
        <p:nvSpPr>
          <p:cNvPr id="14" name="Rectangle 13"/>
          <p:cNvSpPr/>
          <p:nvPr/>
        </p:nvSpPr>
        <p:spPr>
          <a:xfrm>
            <a:off x="-1" y="3384644"/>
            <a:ext cx="12192001" cy="2688609"/>
          </a:xfrm>
          <a:prstGeom prst="rect">
            <a:avLst/>
          </a:prstGeom>
          <a:solidFill>
            <a:srgbClr val="308AC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dirty="0">
              <a:solidFill>
                <a:schemeClr val="tx1"/>
              </a:solidFill>
            </a:endParaRPr>
          </a:p>
        </p:txBody>
      </p:sp>
      <p:sp>
        <p:nvSpPr>
          <p:cNvPr id="10" name="Title 9"/>
          <p:cNvSpPr>
            <a:spLocks noGrp="1"/>
          </p:cNvSpPr>
          <p:nvPr>
            <p:ph type="title"/>
          </p:nvPr>
        </p:nvSpPr>
        <p:spPr>
          <a:xfrm>
            <a:off x="623392" y="4317023"/>
            <a:ext cx="10972800" cy="922114"/>
          </a:xfrm>
        </p:spPr>
        <p:txBody>
          <a:bodyPr>
            <a:noAutofit/>
          </a:bodyPr>
          <a:lstStyle/>
          <a:p>
            <a:r>
              <a:rPr lang="en-US" dirty="0" smtClean="0">
                <a:solidFill>
                  <a:schemeClr val="bg1"/>
                </a:solidFill>
              </a:rPr>
              <a:t>Winning use case: Auxiliary Fund for unemployment benefits (HVW – CAPAC – HFA)</a:t>
            </a:r>
            <a:endParaRPr lang="nl-BE" dirty="0">
              <a:solidFill>
                <a:schemeClr val="bg1"/>
              </a:solidFill>
            </a:endParaRPr>
          </a:p>
        </p:txBody>
      </p:sp>
      <p:sp>
        <p:nvSpPr>
          <p:cNvPr id="4" name="Slide Number Placeholder 3"/>
          <p:cNvSpPr>
            <a:spLocks noGrp="1"/>
          </p:cNvSpPr>
          <p:nvPr>
            <p:ph type="sldNum" sz="quarter" idx="4294967295"/>
          </p:nvPr>
        </p:nvSpPr>
        <p:spPr>
          <a:xfrm>
            <a:off x="9448800" y="6270625"/>
            <a:ext cx="2743200" cy="365125"/>
          </a:xfrm>
        </p:spPr>
        <p:txBody>
          <a:bodyPr/>
          <a:lstStyle/>
          <a:p>
            <a:fld id="{D45B42A2-12DC-D04A-88D3-A93CC82DF348}" type="slidenum">
              <a:rPr lang="en-US" smtClean="0"/>
              <a:t>10</a:t>
            </a:fld>
            <a:endParaRPr lang="en-US" dirty="0"/>
          </a:p>
        </p:txBody>
      </p:sp>
    </p:spTree>
    <p:extLst>
      <p:ext uri="{BB962C8B-B14F-4D97-AF65-F5344CB8AC3E}">
        <p14:creationId xmlns:p14="http://schemas.microsoft.com/office/powerpoint/2010/main" val="4228732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399012" y="1422445"/>
            <a:ext cx="11169211" cy="5255487"/>
          </a:xfrm>
        </p:spPr>
        <p:txBody>
          <a:bodyPr>
            <a:normAutofit/>
          </a:bodyPr>
          <a:lstStyle/>
          <a:p>
            <a:pPr marL="0" indent="0">
              <a:buNone/>
            </a:pPr>
            <a:r>
              <a:rPr lang="en-US" dirty="0" smtClean="0"/>
              <a:t>Why RPA? Let’s check the criteria…</a:t>
            </a:r>
            <a:endParaRPr lang="en-US" dirty="0" smtClean="0">
              <a:solidFill>
                <a:srgbClr val="308AC1"/>
              </a:solidFill>
            </a:endParaRPr>
          </a:p>
          <a:p>
            <a:r>
              <a:rPr lang="en-US" dirty="0"/>
              <a:t>u</a:t>
            </a:r>
            <a:r>
              <a:rPr lang="en-US" dirty="0" smtClean="0"/>
              <a:t>nemployment cases already approved, but actual payout is separate procedure without any real complexity =&gt; repetitive tasks in payment application (find approved cases, push payout button)</a:t>
            </a:r>
          </a:p>
          <a:p>
            <a:r>
              <a:rPr lang="en-US" dirty="0"/>
              <a:t>s</a:t>
            </a:r>
            <a:r>
              <a:rPr lang="en-US" dirty="0" smtClean="0"/>
              <a:t>hort, </a:t>
            </a:r>
            <a:r>
              <a:rPr lang="en-US" dirty="0" smtClean="0">
                <a:solidFill>
                  <a:srgbClr val="308AC1"/>
                </a:solidFill>
              </a:rPr>
              <a:t>simple procedure</a:t>
            </a:r>
          </a:p>
          <a:p>
            <a:r>
              <a:rPr lang="en-US" dirty="0"/>
              <a:t>a</a:t>
            </a:r>
            <a:r>
              <a:rPr lang="en-US" dirty="0" smtClean="0"/>
              <a:t> </a:t>
            </a:r>
            <a:r>
              <a:rPr lang="en-US" dirty="0">
                <a:solidFill>
                  <a:srgbClr val="308AC1"/>
                </a:solidFill>
              </a:rPr>
              <a:t>c</a:t>
            </a:r>
            <a:r>
              <a:rPr lang="en-US" dirty="0" smtClean="0">
                <a:solidFill>
                  <a:srgbClr val="308AC1"/>
                </a:solidFill>
              </a:rPr>
              <a:t>ompatible</a:t>
            </a:r>
            <a:r>
              <a:rPr lang="en-US" dirty="0" smtClean="0"/>
              <a:t> </a:t>
            </a:r>
            <a:r>
              <a:rPr lang="en-US" dirty="0"/>
              <a:t>w</a:t>
            </a:r>
            <a:r>
              <a:rPr lang="en-US" dirty="0" smtClean="0"/>
              <a:t>eb </a:t>
            </a:r>
            <a:r>
              <a:rPr lang="en-US" dirty="0"/>
              <a:t>a</a:t>
            </a:r>
            <a:r>
              <a:rPr lang="en-US" dirty="0" smtClean="0"/>
              <a:t>pplication</a:t>
            </a:r>
          </a:p>
          <a:p>
            <a:r>
              <a:rPr lang="en-US" dirty="0"/>
              <a:t>t</a:t>
            </a:r>
            <a:r>
              <a:rPr lang="en-US" dirty="0" smtClean="0"/>
              <a:t>oo </a:t>
            </a:r>
            <a:r>
              <a:rPr lang="en-US" dirty="0" smtClean="0">
                <a:solidFill>
                  <a:srgbClr val="308AC1"/>
                </a:solidFill>
              </a:rPr>
              <a:t>much effort to adapt </a:t>
            </a:r>
            <a:r>
              <a:rPr lang="en-US" dirty="0" smtClean="0"/>
              <a:t>this system itself</a:t>
            </a:r>
          </a:p>
          <a:p>
            <a:r>
              <a:rPr lang="en-US" dirty="0"/>
              <a:t>h</a:t>
            </a:r>
            <a:r>
              <a:rPr lang="en-US" dirty="0" smtClean="0"/>
              <a:t>igh peak </a:t>
            </a:r>
            <a:r>
              <a:rPr lang="en-US" dirty="0" smtClean="0">
                <a:solidFill>
                  <a:srgbClr val="308AC1"/>
                </a:solidFill>
              </a:rPr>
              <a:t>workload</a:t>
            </a:r>
            <a:r>
              <a:rPr lang="en-US" dirty="0" smtClean="0"/>
              <a:t> right after launch (normal volume x5), expected to even out later</a:t>
            </a:r>
          </a:p>
          <a:p>
            <a:r>
              <a:rPr lang="en-US" dirty="0"/>
              <a:t>e</a:t>
            </a:r>
            <a:r>
              <a:rPr lang="en-US" dirty="0" smtClean="0"/>
              <a:t>xtra factor: </a:t>
            </a:r>
            <a:r>
              <a:rPr lang="en-US" dirty="0" smtClean="0">
                <a:solidFill>
                  <a:srgbClr val="308AC1"/>
                </a:solidFill>
              </a:rPr>
              <a:t>great urgency </a:t>
            </a:r>
            <a:r>
              <a:rPr lang="en-US" dirty="0" smtClean="0"/>
              <a:t>(people waiting for their benefits)</a:t>
            </a:r>
            <a:endParaRPr lang="en-US" dirty="0"/>
          </a:p>
        </p:txBody>
      </p:sp>
      <p:sp>
        <p:nvSpPr>
          <p:cNvPr id="2" name="Title 1"/>
          <p:cNvSpPr>
            <a:spLocks noGrp="1"/>
          </p:cNvSpPr>
          <p:nvPr>
            <p:ph type="title"/>
          </p:nvPr>
        </p:nvSpPr>
        <p:spPr/>
        <p:txBody>
          <a:bodyPr>
            <a:normAutofit/>
          </a:bodyPr>
          <a:lstStyle/>
          <a:p>
            <a:r>
              <a:rPr lang="en-US" dirty="0" smtClean="0"/>
              <a:t>Use Case: Covid-19-related temporary unemployment benefits</a:t>
            </a:r>
            <a:endParaRPr lang="fr-BE" dirty="0"/>
          </a:p>
        </p:txBody>
      </p:sp>
      <p:sp>
        <p:nvSpPr>
          <p:cNvPr id="7" name="Slide Number Placeholder 6"/>
          <p:cNvSpPr>
            <a:spLocks noGrp="1"/>
          </p:cNvSpPr>
          <p:nvPr>
            <p:ph type="sldNum" sz="quarter" idx="12"/>
          </p:nvPr>
        </p:nvSpPr>
        <p:spPr/>
        <p:txBody>
          <a:bodyPr/>
          <a:lstStyle/>
          <a:p>
            <a:fld id="{D45B42A2-12DC-D04A-88D3-A93CC82DF348}" type="slidenum">
              <a:rPr lang="en-US" smtClean="0"/>
              <a:t>11</a:t>
            </a:fld>
            <a:endParaRPr lang="en-US" dirty="0"/>
          </a:p>
        </p:txBody>
      </p:sp>
    </p:spTree>
    <p:extLst>
      <p:ext uri="{BB962C8B-B14F-4D97-AF65-F5344CB8AC3E}">
        <p14:creationId xmlns:p14="http://schemas.microsoft.com/office/powerpoint/2010/main" val="504869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399012" y="1422446"/>
            <a:ext cx="11169211" cy="4847830"/>
          </a:xfrm>
        </p:spPr>
        <p:txBody>
          <a:bodyPr>
            <a:normAutofit/>
          </a:bodyPr>
          <a:lstStyle/>
          <a:p>
            <a:pPr marL="0" indent="0">
              <a:buNone/>
            </a:pPr>
            <a:r>
              <a:rPr lang="en-US" dirty="0" smtClean="0"/>
              <a:t>The project</a:t>
            </a:r>
            <a:endParaRPr lang="en-US" dirty="0" smtClean="0">
              <a:solidFill>
                <a:srgbClr val="308AC1"/>
              </a:solidFill>
            </a:endParaRPr>
          </a:p>
          <a:p>
            <a:r>
              <a:rPr lang="en-US" dirty="0"/>
              <a:t>d</a:t>
            </a:r>
            <a:r>
              <a:rPr lang="en-US" dirty="0" smtClean="0"/>
              <a:t>evelopment of 1 </a:t>
            </a:r>
            <a:r>
              <a:rPr lang="en-US" dirty="0" smtClean="0">
                <a:solidFill>
                  <a:srgbClr val="308AC1"/>
                </a:solidFill>
              </a:rPr>
              <a:t>RPA robot </a:t>
            </a:r>
            <a:r>
              <a:rPr lang="en-US" dirty="0" smtClean="0"/>
              <a:t>working in 1 application</a:t>
            </a:r>
          </a:p>
          <a:p>
            <a:r>
              <a:rPr lang="en-US" dirty="0"/>
              <a:t>a</a:t>
            </a:r>
            <a:r>
              <a:rPr lang="en-US" dirty="0" smtClean="0"/>
              <a:t>ttended robot, started by HVW agent with certain parameters</a:t>
            </a:r>
          </a:p>
          <a:p>
            <a:r>
              <a:rPr lang="en-US" dirty="0" smtClean="0"/>
              <a:t>1 machine performs about 5000 payments in one day</a:t>
            </a:r>
          </a:p>
          <a:p>
            <a:r>
              <a:rPr lang="en-US" dirty="0"/>
              <a:t>r</a:t>
            </a:r>
            <a:r>
              <a:rPr lang="en-US" dirty="0" smtClean="0"/>
              <a:t>untime cloned to </a:t>
            </a:r>
            <a:r>
              <a:rPr lang="en-US" dirty="0" smtClean="0">
                <a:solidFill>
                  <a:srgbClr val="308AC1"/>
                </a:solidFill>
              </a:rPr>
              <a:t>10 virtual machines </a:t>
            </a:r>
            <a:r>
              <a:rPr lang="en-US" dirty="0" smtClean="0"/>
              <a:t>to perform tasks in parallel</a:t>
            </a:r>
          </a:p>
          <a:p>
            <a:r>
              <a:rPr lang="en-US" dirty="0"/>
              <a:t>m</a:t>
            </a:r>
            <a:r>
              <a:rPr lang="en-US" dirty="0" smtClean="0"/>
              <a:t>aking grateful use of </a:t>
            </a:r>
            <a:r>
              <a:rPr lang="en-US" dirty="0" smtClean="0">
                <a:solidFill>
                  <a:srgbClr val="308AC1"/>
                </a:solidFill>
              </a:rPr>
              <a:t>UiPath temporarily free licenses </a:t>
            </a:r>
            <a:r>
              <a:rPr lang="en-US" dirty="0" smtClean="0"/>
              <a:t>for pandemic related projects</a:t>
            </a:r>
          </a:p>
        </p:txBody>
      </p:sp>
      <p:sp>
        <p:nvSpPr>
          <p:cNvPr id="2" name="Title 1"/>
          <p:cNvSpPr>
            <a:spLocks noGrp="1"/>
          </p:cNvSpPr>
          <p:nvPr>
            <p:ph type="title"/>
          </p:nvPr>
        </p:nvSpPr>
        <p:spPr/>
        <p:txBody>
          <a:bodyPr>
            <a:normAutofit/>
          </a:bodyPr>
          <a:lstStyle/>
          <a:p>
            <a:r>
              <a:rPr lang="en-US" dirty="0" smtClean="0"/>
              <a:t>Use Case: Covid-19-related temporary unemployment benefits</a:t>
            </a:r>
            <a:endParaRPr lang="fr-BE" dirty="0"/>
          </a:p>
        </p:txBody>
      </p:sp>
      <p:sp>
        <p:nvSpPr>
          <p:cNvPr id="7" name="Slide Number Placeholder 6"/>
          <p:cNvSpPr>
            <a:spLocks noGrp="1"/>
          </p:cNvSpPr>
          <p:nvPr>
            <p:ph type="sldNum" sz="quarter" idx="12"/>
          </p:nvPr>
        </p:nvSpPr>
        <p:spPr/>
        <p:txBody>
          <a:bodyPr/>
          <a:lstStyle/>
          <a:p>
            <a:fld id="{D45B42A2-12DC-D04A-88D3-A93CC82DF348}" type="slidenum">
              <a:rPr lang="en-US" smtClean="0"/>
              <a:t>12</a:t>
            </a:fld>
            <a:endParaRPr lang="en-US" dirty="0"/>
          </a:p>
        </p:txBody>
      </p:sp>
    </p:spTree>
    <p:extLst>
      <p:ext uri="{BB962C8B-B14F-4D97-AF65-F5344CB8AC3E}">
        <p14:creationId xmlns:p14="http://schemas.microsoft.com/office/powerpoint/2010/main" val="775946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dirty="0" smtClean="0"/>
              <a:t>Screenshot</a:t>
            </a:r>
            <a:endParaRPr lang="nl-BE" dirty="0"/>
          </a:p>
        </p:txBody>
      </p:sp>
      <p:sp>
        <p:nvSpPr>
          <p:cNvPr id="4" name="Slide Number Placeholder 3"/>
          <p:cNvSpPr>
            <a:spLocks noGrp="1"/>
          </p:cNvSpPr>
          <p:nvPr>
            <p:ph type="sldNum" sz="quarter" idx="12"/>
          </p:nvPr>
        </p:nvSpPr>
        <p:spPr/>
        <p:txBody>
          <a:bodyPr/>
          <a:lstStyle/>
          <a:p>
            <a:fld id="{D45B42A2-12DC-D04A-88D3-A93CC82DF348}" type="slidenum">
              <a:rPr lang="en-US" smtClean="0"/>
              <a:t>13</a:t>
            </a:fld>
            <a:endParaRPr lang="en-US" dirty="0"/>
          </a:p>
        </p:txBody>
      </p:sp>
      <p:pic>
        <p:nvPicPr>
          <p:cNvPr id="12" name="Picture 11"/>
          <p:cNvPicPr>
            <a:picLocks noChangeAspect="1"/>
          </p:cNvPicPr>
          <p:nvPr/>
        </p:nvPicPr>
        <p:blipFill>
          <a:blip r:embed="rId2"/>
          <a:stretch>
            <a:fillRect/>
          </a:stretch>
        </p:blipFill>
        <p:spPr>
          <a:xfrm>
            <a:off x="339435" y="1317604"/>
            <a:ext cx="10697410" cy="5436479"/>
          </a:xfrm>
          <a:prstGeom prst="rect">
            <a:avLst/>
          </a:prstGeom>
        </p:spPr>
      </p:pic>
      <p:sp>
        <p:nvSpPr>
          <p:cNvPr id="14" name="Rectangle 13"/>
          <p:cNvSpPr/>
          <p:nvPr/>
        </p:nvSpPr>
        <p:spPr>
          <a:xfrm>
            <a:off x="159488" y="6635400"/>
            <a:ext cx="11270512" cy="222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3549885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399012" y="1422445"/>
            <a:ext cx="11169211" cy="5435555"/>
          </a:xfrm>
        </p:spPr>
        <p:txBody>
          <a:bodyPr>
            <a:normAutofit/>
          </a:bodyPr>
          <a:lstStyle/>
          <a:p>
            <a:pPr marL="0" indent="0">
              <a:buNone/>
            </a:pPr>
            <a:r>
              <a:rPr lang="en-US" dirty="0" smtClean="0"/>
              <a:t>Results</a:t>
            </a:r>
            <a:endParaRPr lang="en-US" dirty="0" smtClean="0">
              <a:solidFill>
                <a:srgbClr val="308AC1"/>
              </a:solidFill>
            </a:endParaRPr>
          </a:p>
          <a:p>
            <a:r>
              <a:rPr lang="en-US" dirty="0"/>
              <a:t>a</a:t>
            </a:r>
            <a:r>
              <a:rPr lang="en-US" dirty="0" smtClean="0"/>
              <a:t>ctual </a:t>
            </a:r>
            <a:r>
              <a:rPr lang="en-US" dirty="0" smtClean="0">
                <a:solidFill>
                  <a:srgbClr val="308AC1"/>
                </a:solidFill>
              </a:rPr>
              <a:t>development effort 10 days</a:t>
            </a:r>
            <a:r>
              <a:rPr lang="en-US" dirty="0" smtClean="0"/>
              <a:t>; 5 more days in maintenance during the first 3 months; project entourage cost another 5 days.</a:t>
            </a:r>
          </a:p>
          <a:p>
            <a:r>
              <a:rPr lang="en-US" dirty="0"/>
              <a:t>s</a:t>
            </a:r>
            <a:r>
              <a:rPr lang="en-US" dirty="0" smtClean="0"/>
              <a:t>urprisingly stable since</a:t>
            </a:r>
          </a:p>
          <a:p>
            <a:r>
              <a:rPr lang="en-US" dirty="0"/>
              <a:t>f</a:t>
            </a:r>
            <a:r>
              <a:rPr lang="en-US" dirty="0" smtClean="0"/>
              <a:t>irst 4 months (peak period): 668,000 payments automated, </a:t>
            </a:r>
            <a:r>
              <a:rPr lang="en-US" dirty="0" smtClean="0">
                <a:solidFill>
                  <a:srgbClr val="308AC1"/>
                </a:solidFill>
              </a:rPr>
              <a:t>saving 222 days of manual </a:t>
            </a:r>
            <a:r>
              <a:rPr lang="en-GB" dirty="0" smtClean="0">
                <a:solidFill>
                  <a:srgbClr val="308AC1"/>
                </a:solidFill>
              </a:rPr>
              <a:t>labour</a:t>
            </a:r>
            <a:endParaRPr lang="en-US" dirty="0" smtClean="0"/>
          </a:p>
          <a:p>
            <a:r>
              <a:rPr lang="en-US" dirty="0"/>
              <a:t>b</a:t>
            </a:r>
            <a:r>
              <a:rPr lang="en-US" dirty="0" smtClean="0"/>
              <a:t>usiness (and employees) saved, while a more profound solution can be worked on in the background</a:t>
            </a:r>
          </a:p>
          <a:p>
            <a:r>
              <a:rPr lang="en-US" dirty="0"/>
              <a:t>q</a:t>
            </a:r>
            <a:r>
              <a:rPr lang="en-US" dirty="0" smtClean="0"/>
              <a:t>uicker </a:t>
            </a:r>
            <a:r>
              <a:rPr lang="en-US" dirty="0" smtClean="0">
                <a:solidFill>
                  <a:srgbClr val="308AC1"/>
                </a:solidFill>
              </a:rPr>
              <a:t>payout for the socially ensured</a:t>
            </a:r>
          </a:p>
          <a:p>
            <a:r>
              <a:rPr lang="en-US" dirty="0"/>
              <a:t>s</a:t>
            </a:r>
            <a:r>
              <a:rPr lang="en-US" dirty="0" smtClean="0"/>
              <a:t>till 2 robots in use today (using regular license)</a:t>
            </a:r>
          </a:p>
          <a:p>
            <a:r>
              <a:rPr lang="en-US" dirty="0" smtClean="0"/>
              <a:t>movie on </a:t>
            </a:r>
            <a:r>
              <a:rPr lang="en-US" u="sng" dirty="0">
                <a:hlinkClick r:id="rId3"/>
              </a:rPr>
              <a:t>https://www.frankrobben.be/wp-content/uploads/2022/04/RPA-HVW.wmv</a:t>
            </a:r>
            <a:r>
              <a:rPr lang="en-US" dirty="0"/>
              <a:t> </a:t>
            </a:r>
            <a:endParaRPr lang="nl-BE" dirty="0"/>
          </a:p>
          <a:p>
            <a:endParaRPr lang="en-US" dirty="0" smtClean="0"/>
          </a:p>
          <a:p>
            <a:endParaRPr lang="en-US" dirty="0"/>
          </a:p>
        </p:txBody>
      </p:sp>
      <p:sp>
        <p:nvSpPr>
          <p:cNvPr id="2" name="Title 1"/>
          <p:cNvSpPr>
            <a:spLocks noGrp="1"/>
          </p:cNvSpPr>
          <p:nvPr>
            <p:ph type="title"/>
          </p:nvPr>
        </p:nvSpPr>
        <p:spPr/>
        <p:txBody>
          <a:bodyPr>
            <a:normAutofit/>
          </a:bodyPr>
          <a:lstStyle/>
          <a:p>
            <a:r>
              <a:rPr lang="en-US" dirty="0" smtClean="0"/>
              <a:t>Use Case: Covid-19-related temporary unemployment benefits</a:t>
            </a:r>
            <a:endParaRPr lang="fr-BE" dirty="0"/>
          </a:p>
        </p:txBody>
      </p:sp>
      <p:sp>
        <p:nvSpPr>
          <p:cNvPr id="7" name="Slide Number Placeholder 6"/>
          <p:cNvSpPr>
            <a:spLocks noGrp="1"/>
          </p:cNvSpPr>
          <p:nvPr>
            <p:ph type="sldNum" sz="quarter" idx="12"/>
          </p:nvPr>
        </p:nvSpPr>
        <p:spPr/>
        <p:txBody>
          <a:bodyPr/>
          <a:lstStyle/>
          <a:p>
            <a:fld id="{D45B42A2-12DC-D04A-88D3-A93CC82DF348}" type="slidenum">
              <a:rPr lang="en-US" smtClean="0"/>
              <a:t>14</a:t>
            </a:fld>
            <a:endParaRPr lang="en-US" dirty="0"/>
          </a:p>
        </p:txBody>
      </p:sp>
    </p:spTree>
    <p:extLst>
      <p:ext uri="{BB962C8B-B14F-4D97-AF65-F5344CB8AC3E}">
        <p14:creationId xmlns:p14="http://schemas.microsoft.com/office/powerpoint/2010/main" val="3499314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1">
            <a:extLst>
              <a:ext uri="{FF2B5EF4-FFF2-40B4-BE49-F238E27FC236}">
                <a16:creationId xmlns:a16="http://schemas.microsoft.com/office/drawing/2014/main" id="{FD60A1DB-2927-4592-9765-B3AEAF7A1DAF}"/>
              </a:ext>
            </a:extLst>
          </p:cNvPr>
          <p:cNvPicPr>
            <a:picLocks noChangeAspect="1"/>
          </p:cNvPicPr>
          <p:nvPr/>
        </p:nvPicPr>
        <p:blipFill>
          <a:blip r:embed="rId3"/>
          <a:stretch>
            <a:fillRect/>
          </a:stretch>
        </p:blipFill>
        <p:spPr>
          <a:xfrm>
            <a:off x="71437" y="1292585"/>
            <a:ext cx="12049125" cy="3867150"/>
          </a:xfrm>
          <a:prstGeom prst="rect">
            <a:avLst/>
          </a:prstGeom>
          <a:noFill/>
        </p:spPr>
      </p:pic>
      <p:sp>
        <p:nvSpPr>
          <p:cNvPr id="7" name="Content Placeholder 6"/>
          <p:cNvSpPr>
            <a:spLocks noGrp="1"/>
          </p:cNvSpPr>
          <p:nvPr>
            <p:ph sz="quarter" idx="14"/>
          </p:nvPr>
        </p:nvSpPr>
        <p:spPr>
          <a:xfrm>
            <a:off x="399012" y="5234166"/>
            <a:ext cx="11371950" cy="1401234"/>
          </a:xfrm>
        </p:spPr>
        <p:txBody>
          <a:bodyPr>
            <a:normAutofit fontScale="85000" lnSpcReduction="20000"/>
          </a:bodyPr>
          <a:lstStyle/>
          <a:p>
            <a:r>
              <a:rPr lang="nl-BE" dirty="0">
                <a:hlinkClick r:id="rId4"/>
              </a:rPr>
              <a:t>https://www.smals.be/nl/news/smals-leden-breken-records-met-corona-projecten</a:t>
            </a:r>
          </a:p>
          <a:p>
            <a:r>
              <a:rPr lang="nl-BE" dirty="0" smtClean="0">
                <a:hlinkClick r:id="rId4"/>
              </a:rPr>
              <a:t>https</a:t>
            </a:r>
            <a:r>
              <a:rPr lang="nl-BE" dirty="0">
                <a:hlinkClick r:id="rId4"/>
              </a:rPr>
              <a:t>://</a:t>
            </a:r>
            <a:r>
              <a:rPr lang="nl-BE" dirty="0" smtClean="0">
                <a:hlinkClick r:id="rId4"/>
              </a:rPr>
              <a:t>www.agoria.be/nl/digitalisering/digitalisering-van-bedrijven/coronalert-wint-egov-smart-city-awards</a:t>
            </a:r>
            <a:r>
              <a:rPr lang="nl-BE" dirty="0" smtClean="0"/>
              <a:t> </a:t>
            </a:r>
          </a:p>
          <a:p>
            <a:r>
              <a:rPr lang="nl-BE" dirty="0">
                <a:hlinkClick r:id="rId5"/>
              </a:rPr>
              <a:t>https://www.smalsresearch.be/agoria_egov_awards_2020_rpa</a:t>
            </a:r>
            <a:r>
              <a:rPr lang="nl-BE" dirty="0" smtClean="0">
                <a:hlinkClick r:id="rId5"/>
              </a:rPr>
              <a:t>/</a:t>
            </a:r>
            <a:r>
              <a:rPr lang="nl-BE" dirty="0" smtClean="0"/>
              <a:t> </a:t>
            </a:r>
          </a:p>
          <a:p>
            <a:endParaRPr lang="nl-BE" dirty="0"/>
          </a:p>
        </p:txBody>
      </p:sp>
      <p:sp>
        <p:nvSpPr>
          <p:cNvPr id="6" name="Title 5"/>
          <p:cNvSpPr>
            <a:spLocks noGrp="1"/>
          </p:cNvSpPr>
          <p:nvPr>
            <p:ph type="title"/>
          </p:nvPr>
        </p:nvSpPr>
        <p:spPr/>
        <p:txBody>
          <a:bodyPr/>
          <a:lstStyle/>
          <a:p>
            <a:r>
              <a:rPr lang="nl-BE" dirty="0" smtClean="0"/>
              <a:t>Winner Agoria Award 2020 – </a:t>
            </a:r>
            <a:r>
              <a:rPr lang="en-US" dirty="0" smtClean="0"/>
              <a:t>Category Profitability</a:t>
            </a:r>
            <a:endParaRPr lang="en-US" dirty="0"/>
          </a:p>
        </p:txBody>
      </p:sp>
      <p:sp>
        <p:nvSpPr>
          <p:cNvPr id="4" name="Slide Number Placeholder 3"/>
          <p:cNvSpPr>
            <a:spLocks noGrp="1"/>
          </p:cNvSpPr>
          <p:nvPr>
            <p:ph type="sldNum" sz="quarter" idx="12"/>
          </p:nvPr>
        </p:nvSpPr>
        <p:spPr/>
        <p:txBody>
          <a:bodyPr/>
          <a:lstStyle/>
          <a:p>
            <a:fld id="{D45B42A2-12DC-D04A-88D3-A93CC82DF348}" type="slidenum">
              <a:rPr lang="en-US" smtClean="0"/>
              <a:t>15</a:t>
            </a:fld>
            <a:endParaRPr lang="en-US" dirty="0"/>
          </a:p>
        </p:txBody>
      </p:sp>
    </p:spTree>
    <p:extLst>
      <p:ext uri="{BB962C8B-B14F-4D97-AF65-F5344CB8AC3E}">
        <p14:creationId xmlns:p14="http://schemas.microsoft.com/office/powerpoint/2010/main" val="2052750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Triangle 14"/>
          <p:cNvSpPr/>
          <p:nvPr/>
        </p:nvSpPr>
        <p:spPr>
          <a:xfrm>
            <a:off x="-2" y="0"/>
            <a:ext cx="6096001" cy="6070441"/>
          </a:xfrm>
          <a:prstGeom prst="rtTriangle">
            <a:avLst/>
          </a:prstGeom>
          <a:solidFill>
            <a:srgbClr val="308AC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dirty="0">
              <a:solidFill>
                <a:schemeClr val="tx1"/>
              </a:solidFill>
            </a:endParaRPr>
          </a:p>
        </p:txBody>
      </p:sp>
      <p:sp>
        <p:nvSpPr>
          <p:cNvPr id="14" name="Rectangle 13"/>
          <p:cNvSpPr/>
          <p:nvPr/>
        </p:nvSpPr>
        <p:spPr>
          <a:xfrm>
            <a:off x="-1" y="3384644"/>
            <a:ext cx="12192001" cy="2688609"/>
          </a:xfrm>
          <a:prstGeom prst="rect">
            <a:avLst/>
          </a:prstGeom>
          <a:solidFill>
            <a:srgbClr val="308AC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dirty="0">
              <a:solidFill>
                <a:schemeClr val="tx1"/>
              </a:solidFill>
            </a:endParaRPr>
          </a:p>
        </p:txBody>
      </p:sp>
      <p:sp>
        <p:nvSpPr>
          <p:cNvPr id="10" name="Title 9"/>
          <p:cNvSpPr>
            <a:spLocks noGrp="1"/>
          </p:cNvSpPr>
          <p:nvPr>
            <p:ph type="title"/>
          </p:nvPr>
        </p:nvSpPr>
        <p:spPr>
          <a:xfrm>
            <a:off x="623392" y="4317023"/>
            <a:ext cx="10972800" cy="922114"/>
          </a:xfrm>
        </p:spPr>
        <p:txBody>
          <a:bodyPr>
            <a:noAutofit/>
          </a:bodyPr>
          <a:lstStyle/>
          <a:p>
            <a:r>
              <a:rPr lang="en-US" dirty="0" smtClean="0">
                <a:solidFill>
                  <a:schemeClr val="bg1"/>
                </a:solidFill>
              </a:rPr>
              <a:t>Questions ?</a:t>
            </a:r>
            <a:endParaRPr lang="nl-BE" dirty="0">
              <a:solidFill>
                <a:schemeClr val="bg1"/>
              </a:solidFill>
            </a:endParaRPr>
          </a:p>
        </p:txBody>
      </p:sp>
      <p:sp>
        <p:nvSpPr>
          <p:cNvPr id="4" name="Slide Number Placeholder 3"/>
          <p:cNvSpPr>
            <a:spLocks noGrp="1"/>
          </p:cNvSpPr>
          <p:nvPr>
            <p:ph type="sldNum" sz="quarter" idx="4294967295"/>
          </p:nvPr>
        </p:nvSpPr>
        <p:spPr>
          <a:xfrm>
            <a:off x="9448800" y="6270625"/>
            <a:ext cx="2743200" cy="365125"/>
          </a:xfrm>
        </p:spPr>
        <p:txBody>
          <a:bodyPr/>
          <a:lstStyle/>
          <a:p>
            <a:fld id="{D45B42A2-12DC-D04A-88D3-A93CC82DF348}" type="slidenum">
              <a:rPr lang="en-US" smtClean="0"/>
              <a:t>16</a:t>
            </a:fld>
            <a:endParaRPr lang="en-US" dirty="0"/>
          </a:p>
        </p:txBody>
      </p:sp>
    </p:spTree>
    <p:extLst>
      <p:ext uri="{BB962C8B-B14F-4D97-AF65-F5344CB8AC3E}">
        <p14:creationId xmlns:p14="http://schemas.microsoft.com/office/powerpoint/2010/main" val="3130420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913287" y="3905606"/>
            <a:ext cx="4343400" cy="2412758"/>
            <a:chOff x="4516341" y="2590800"/>
            <a:chExt cx="4343400" cy="2412758"/>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6341" y="2590800"/>
              <a:ext cx="4343400" cy="2412758"/>
            </a:xfrm>
            <a:prstGeom prst="rect">
              <a:avLst/>
            </a:prstGeom>
          </p:spPr>
        </p:pic>
        <p:sp>
          <p:nvSpPr>
            <p:cNvPr id="3" name="TextBox 2"/>
            <p:cNvSpPr txBox="1"/>
            <p:nvPr/>
          </p:nvSpPr>
          <p:spPr>
            <a:xfrm>
              <a:off x="8077200" y="4800600"/>
              <a:ext cx="772270" cy="169277"/>
            </a:xfrm>
            <a:prstGeom prst="rect">
              <a:avLst/>
            </a:prstGeom>
            <a:noFill/>
          </p:spPr>
          <p:txBody>
            <a:bodyPr wrap="square" rtlCol="0">
              <a:spAutoFit/>
            </a:bodyPr>
            <a:lstStyle/>
            <a:p>
              <a:r>
                <a:rPr lang="en-US" sz="500" dirty="0">
                  <a:hlinkClick r:id="rId3"/>
                </a:rPr>
                <a:t>Designed by Freepik</a:t>
              </a:r>
              <a:endParaRPr lang="fr-BE" sz="500" dirty="0"/>
            </a:p>
          </p:txBody>
        </p:sp>
      </p:grpSp>
      <p:sp>
        <p:nvSpPr>
          <p:cNvPr id="13" name="Content Placeholder 9"/>
          <p:cNvSpPr>
            <a:spLocks noGrp="1"/>
          </p:cNvSpPr>
          <p:nvPr>
            <p:ph sz="quarter" idx="14"/>
          </p:nvPr>
        </p:nvSpPr>
        <p:spPr>
          <a:xfrm>
            <a:off x="399012" y="1379914"/>
            <a:ext cx="11371950" cy="2866162"/>
          </a:xfrm>
        </p:spPr>
        <p:txBody>
          <a:bodyPr>
            <a:normAutofit/>
          </a:bodyPr>
          <a:lstStyle/>
          <a:p>
            <a:pPr marL="0" indent="0">
              <a:buNone/>
            </a:pPr>
            <a:r>
              <a:rPr lang="en-US" sz="2400" dirty="0" smtClean="0"/>
              <a:t>RPA’s most important benefits to eGovermnent</a:t>
            </a:r>
          </a:p>
          <a:p>
            <a:r>
              <a:rPr lang="en-US" sz="2400" dirty="0"/>
              <a:t>t</a:t>
            </a:r>
            <a:r>
              <a:rPr lang="en-US" sz="2400" dirty="0" smtClean="0"/>
              <a:t>actical usage where people would otherwise be burdened by “dumb work” or overwhelmed by a sudden surge in workload</a:t>
            </a:r>
          </a:p>
          <a:p>
            <a:r>
              <a:rPr lang="en-US" sz="2400" dirty="0"/>
              <a:t>u</a:t>
            </a:r>
            <a:r>
              <a:rPr lang="en-US" sz="2400" dirty="0" smtClean="0"/>
              <a:t>sing </a:t>
            </a:r>
            <a:r>
              <a:rPr lang="en-US" sz="2400" dirty="0"/>
              <a:t>the </a:t>
            </a:r>
            <a:r>
              <a:rPr lang="en-US" sz="2400" dirty="0" smtClean="0"/>
              <a:t>apps’ UIs, not </a:t>
            </a:r>
            <a:r>
              <a:rPr lang="en-US" sz="2400" dirty="0"/>
              <a:t>requiring deeper (more costly) </a:t>
            </a:r>
            <a:r>
              <a:rPr lang="en-US" sz="2400" dirty="0" smtClean="0"/>
              <a:t>integration or unwelcome, unplanned changes to existing applications</a:t>
            </a:r>
            <a:endParaRPr lang="en-US" sz="2400" dirty="0"/>
          </a:p>
        </p:txBody>
      </p:sp>
      <p:sp>
        <p:nvSpPr>
          <p:cNvPr id="4" name="Title 3"/>
          <p:cNvSpPr>
            <a:spLocks noGrp="1"/>
          </p:cNvSpPr>
          <p:nvPr>
            <p:ph type="title"/>
          </p:nvPr>
        </p:nvSpPr>
        <p:spPr/>
        <p:txBody>
          <a:bodyPr/>
          <a:lstStyle/>
          <a:p>
            <a:r>
              <a:rPr lang="en-US" dirty="0"/>
              <a:t>Robotic Process Automation (RPA)</a:t>
            </a:r>
          </a:p>
        </p:txBody>
      </p:sp>
      <p:sp>
        <p:nvSpPr>
          <p:cNvPr id="9" name="Slide Number Placeholder 8"/>
          <p:cNvSpPr>
            <a:spLocks noGrp="1"/>
          </p:cNvSpPr>
          <p:nvPr>
            <p:ph type="sldNum" sz="quarter" idx="12"/>
          </p:nvPr>
        </p:nvSpPr>
        <p:spPr/>
        <p:txBody>
          <a:bodyPr/>
          <a:lstStyle/>
          <a:p>
            <a:fld id="{D45B42A2-12DC-D04A-88D3-A93CC82DF348}" type="slidenum">
              <a:rPr lang="en-US" smtClean="0"/>
              <a:t>2</a:t>
            </a:fld>
            <a:endParaRPr lang="en-US" dirty="0"/>
          </a:p>
        </p:txBody>
      </p:sp>
    </p:spTree>
    <p:extLst>
      <p:ext uri="{BB962C8B-B14F-4D97-AF65-F5344CB8AC3E}">
        <p14:creationId xmlns:p14="http://schemas.microsoft.com/office/powerpoint/2010/main" val="3081215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4"/>
          <p:cNvSpPr>
            <a:spLocks noGrp="1"/>
          </p:cNvSpPr>
          <p:nvPr>
            <p:ph sz="quarter" idx="14"/>
          </p:nvPr>
        </p:nvSpPr>
        <p:spPr>
          <a:xfrm>
            <a:off x="399011" y="1359709"/>
            <a:ext cx="11371950" cy="5255487"/>
          </a:xfrm>
        </p:spPr>
        <p:txBody>
          <a:bodyPr/>
          <a:lstStyle/>
          <a:p>
            <a:r>
              <a:rPr lang="en-US" sz="2400" dirty="0"/>
              <a:t>S</a:t>
            </a:r>
            <a:r>
              <a:rPr lang="en-US" sz="2400" dirty="0" smtClean="0"/>
              <a:t>oftware </a:t>
            </a:r>
            <a:r>
              <a:rPr lang="en-US" sz="2400" dirty="0"/>
              <a:t>robots simulate manual clicks and keystrokes, performing actions and business </a:t>
            </a:r>
            <a:r>
              <a:rPr lang="en-US" sz="2400" dirty="0" smtClean="0"/>
              <a:t>logic on existing software</a:t>
            </a:r>
            <a:endParaRPr lang="en-US" sz="2400" dirty="0"/>
          </a:p>
          <a:p>
            <a:r>
              <a:rPr lang="en-US" sz="2400" dirty="0"/>
              <a:t>N</a:t>
            </a:r>
            <a:r>
              <a:rPr lang="en-US" sz="2400" dirty="0" smtClean="0"/>
              <a:t>ormal </a:t>
            </a:r>
            <a:r>
              <a:rPr lang="en-US" sz="2400" dirty="0"/>
              <a:t>automation requires new systems to be built and integrated =&gt; normal automation is usually costly and time consuming</a:t>
            </a:r>
          </a:p>
          <a:p>
            <a:endParaRPr lang="en-US" dirty="0"/>
          </a:p>
        </p:txBody>
      </p:sp>
      <p:sp>
        <p:nvSpPr>
          <p:cNvPr id="2" name="Title 1"/>
          <p:cNvSpPr>
            <a:spLocks noGrp="1"/>
          </p:cNvSpPr>
          <p:nvPr>
            <p:ph type="title"/>
          </p:nvPr>
        </p:nvSpPr>
        <p:spPr/>
        <p:txBody>
          <a:bodyPr/>
          <a:lstStyle/>
          <a:p>
            <a:r>
              <a:rPr lang="en-US" dirty="0" smtClean="0"/>
              <a:t>Comparison with other automation options</a:t>
            </a:r>
            <a:endParaRPr lang="fr-BE" dirty="0"/>
          </a:p>
        </p:txBody>
      </p:sp>
      <p:grpSp>
        <p:nvGrpSpPr>
          <p:cNvPr id="3" name="Group 2"/>
          <p:cNvGrpSpPr/>
          <p:nvPr/>
        </p:nvGrpSpPr>
        <p:grpSpPr>
          <a:xfrm>
            <a:off x="1228687" y="3135700"/>
            <a:ext cx="8322874" cy="3830790"/>
            <a:chOff x="1905404" y="3437446"/>
            <a:chExt cx="6969439" cy="3207842"/>
          </a:xfrm>
        </p:grpSpPr>
        <p:sp>
          <p:nvSpPr>
            <p:cNvPr id="16" name="Rectangle 15"/>
            <p:cNvSpPr/>
            <p:nvPr/>
          </p:nvSpPr>
          <p:spPr>
            <a:xfrm>
              <a:off x="4266330" y="4640096"/>
              <a:ext cx="3528392" cy="165618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69875" indent="88900" algn="r"/>
              <a:r>
                <a:rPr lang="nl-BE" b="1" dirty="0">
                  <a:solidFill>
                    <a:srgbClr val="FFC000"/>
                  </a:solidFill>
                </a:rPr>
                <a:t>Traditional</a:t>
              </a:r>
            </a:p>
            <a:p>
              <a:pPr marL="269875" indent="88900" algn="r"/>
              <a:r>
                <a:rPr lang="nl-BE" b="1" dirty="0">
                  <a:solidFill>
                    <a:srgbClr val="FFC000"/>
                  </a:solidFill>
                </a:rPr>
                <a:t>Applications</a:t>
              </a:r>
            </a:p>
            <a:p>
              <a:pPr marL="269875" indent="88900" algn="r"/>
              <a:r>
                <a:rPr lang="nl-BE" b="1" dirty="0">
                  <a:solidFill>
                    <a:srgbClr val="FFC000"/>
                  </a:solidFill>
                </a:rPr>
                <a:t>or Services</a:t>
              </a:r>
              <a:endParaRPr lang="fr-BE" b="1" dirty="0">
                <a:solidFill>
                  <a:srgbClr val="FFC000"/>
                </a:solidFill>
              </a:endParaRPr>
            </a:p>
          </p:txBody>
        </p:sp>
        <p:grpSp>
          <p:nvGrpSpPr>
            <p:cNvPr id="22" name="Group 21"/>
            <p:cNvGrpSpPr/>
            <p:nvPr/>
          </p:nvGrpSpPr>
          <p:grpSpPr>
            <a:xfrm>
              <a:off x="3394931" y="3631984"/>
              <a:ext cx="5112568" cy="2736304"/>
              <a:chOff x="1900401" y="3573016"/>
              <a:chExt cx="5112568" cy="2736304"/>
            </a:xfrm>
          </p:grpSpPr>
          <p:cxnSp>
            <p:nvCxnSpPr>
              <p:cNvPr id="6" name="Straight Arrow Connector 5"/>
              <p:cNvCxnSpPr/>
              <p:nvPr/>
            </p:nvCxnSpPr>
            <p:spPr>
              <a:xfrm flipV="1">
                <a:off x="1900401" y="3573016"/>
                <a:ext cx="0" cy="2736304"/>
              </a:xfrm>
              <a:prstGeom prst="straightConnector1">
                <a:avLst/>
              </a:prstGeom>
              <a:ln w="19050" cap="sq">
                <a:solidFill>
                  <a:schemeClr val="tx1">
                    <a:lumMod val="65000"/>
                    <a:lumOff val="35000"/>
                  </a:schemeClr>
                </a:solidFill>
                <a:round/>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900401" y="6309320"/>
                <a:ext cx="5112568" cy="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5075198" y="3437446"/>
              <a:ext cx="1797647" cy="283500"/>
            </a:xfrm>
            <a:prstGeom prst="rect">
              <a:avLst/>
            </a:prstGeom>
            <a:noFill/>
          </p:spPr>
          <p:txBody>
            <a:bodyPr wrap="none" rtlCol="0">
              <a:spAutoFit/>
            </a:bodyPr>
            <a:lstStyle/>
            <a:p>
              <a:pPr algn="ctr" fontAlgn="base"/>
              <a:r>
                <a:rPr lang="en-US" sz="1600" b="1" dirty="0">
                  <a:solidFill>
                    <a:srgbClr val="308AC1"/>
                  </a:solidFill>
                  <a:latin typeface="Arial" panose="020B0604020202020204" pitchFamily="34" charset="0"/>
                  <a:cs typeface="Arial" panose="020B0604020202020204" pitchFamily="34" charset="0"/>
                </a:rPr>
                <a:t>Automation</a:t>
              </a:r>
              <a:r>
                <a:rPr lang="en-US" sz="1600" b="1" dirty="0">
                  <a:solidFill>
                    <a:srgbClr val="308AC1"/>
                  </a:solidFill>
                </a:rPr>
                <a:t> </a:t>
              </a:r>
              <a:r>
                <a:rPr lang="en-US" sz="1600" b="1" dirty="0">
                  <a:solidFill>
                    <a:srgbClr val="308AC1"/>
                  </a:solidFill>
                  <a:latin typeface="Arial" panose="020B0604020202020204" pitchFamily="34" charset="0"/>
                  <a:cs typeface="Arial" panose="020B0604020202020204" pitchFamily="34" charset="0"/>
                </a:rPr>
                <a:t>Options</a:t>
              </a:r>
              <a:endParaRPr lang="fr-BE" sz="1600" b="1" dirty="0">
                <a:solidFill>
                  <a:srgbClr val="308AC1"/>
                </a:solidFill>
                <a:latin typeface="Arial" panose="020B0604020202020204" pitchFamily="34" charset="0"/>
                <a:cs typeface="Arial" panose="020B0604020202020204" pitchFamily="34" charset="0"/>
              </a:endParaRPr>
            </a:p>
          </p:txBody>
        </p:sp>
        <p:sp>
          <p:nvSpPr>
            <p:cNvPr id="12" name="TextBox 11"/>
            <p:cNvSpPr txBox="1"/>
            <p:nvPr/>
          </p:nvSpPr>
          <p:spPr>
            <a:xfrm>
              <a:off x="8070392" y="6368289"/>
              <a:ext cx="804451" cy="276999"/>
            </a:xfrm>
            <a:prstGeom prst="rect">
              <a:avLst/>
            </a:prstGeom>
            <a:noFill/>
            <a:ln>
              <a:noFill/>
            </a:ln>
          </p:spPr>
          <p:txBody>
            <a:bodyPr wrap="none" rtlCol="0">
              <a:spAutoFit/>
            </a:bodyPr>
            <a:lstStyle/>
            <a:p>
              <a:r>
                <a:rPr lang="nl-BE" sz="1200" dirty="0">
                  <a:solidFill>
                    <a:schemeClr val="tx1">
                      <a:lumMod val="65000"/>
                      <a:lumOff val="35000"/>
                    </a:schemeClr>
                  </a:solidFill>
                </a:rPr>
                <a:t>expensive</a:t>
              </a:r>
              <a:endParaRPr lang="fr-BE" sz="1200" dirty="0">
                <a:solidFill>
                  <a:schemeClr val="tx1">
                    <a:lumMod val="65000"/>
                    <a:lumOff val="35000"/>
                  </a:schemeClr>
                </a:solidFill>
              </a:endParaRPr>
            </a:p>
          </p:txBody>
        </p:sp>
        <p:sp>
          <p:nvSpPr>
            <p:cNvPr id="13" name="TextBox 12"/>
            <p:cNvSpPr txBox="1"/>
            <p:nvPr/>
          </p:nvSpPr>
          <p:spPr>
            <a:xfrm>
              <a:off x="2992705" y="6368289"/>
              <a:ext cx="561372" cy="276999"/>
            </a:xfrm>
            <a:prstGeom prst="rect">
              <a:avLst/>
            </a:prstGeom>
            <a:noFill/>
            <a:ln>
              <a:noFill/>
            </a:ln>
          </p:spPr>
          <p:txBody>
            <a:bodyPr wrap="none" rtlCol="0">
              <a:spAutoFit/>
            </a:bodyPr>
            <a:lstStyle/>
            <a:p>
              <a:r>
                <a:rPr lang="nl-BE" sz="1200" dirty="0">
                  <a:solidFill>
                    <a:schemeClr val="tx1">
                      <a:lumMod val="65000"/>
                      <a:lumOff val="35000"/>
                    </a:schemeClr>
                  </a:solidFill>
                </a:rPr>
                <a:t>cheap</a:t>
              </a:r>
              <a:endParaRPr lang="fr-BE" sz="1200" dirty="0">
                <a:solidFill>
                  <a:schemeClr val="tx1">
                    <a:lumMod val="65000"/>
                    <a:lumOff val="35000"/>
                  </a:schemeClr>
                </a:solidFill>
              </a:endParaRPr>
            </a:p>
          </p:txBody>
        </p:sp>
        <p:sp>
          <p:nvSpPr>
            <p:cNvPr id="14" name="TextBox 13"/>
            <p:cNvSpPr txBox="1"/>
            <p:nvPr/>
          </p:nvSpPr>
          <p:spPr>
            <a:xfrm>
              <a:off x="1905404" y="6108959"/>
              <a:ext cx="1568839" cy="276999"/>
            </a:xfrm>
            <a:prstGeom prst="rect">
              <a:avLst/>
            </a:prstGeom>
            <a:noFill/>
            <a:ln>
              <a:noFill/>
            </a:ln>
          </p:spPr>
          <p:txBody>
            <a:bodyPr wrap="square" rtlCol="0">
              <a:spAutoFit/>
            </a:bodyPr>
            <a:lstStyle/>
            <a:p>
              <a:r>
                <a:rPr lang="nl-BE" sz="1200" dirty="0">
                  <a:solidFill>
                    <a:schemeClr val="tx1">
                      <a:lumMod val="65000"/>
                      <a:lumOff val="35000"/>
                    </a:schemeClr>
                  </a:solidFill>
                </a:rPr>
                <a:t>deterministic process</a:t>
              </a:r>
              <a:endParaRPr lang="fr-BE" sz="1200" dirty="0">
                <a:solidFill>
                  <a:schemeClr val="tx1">
                    <a:lumMod val="65000"/>
                    <a:lumOff val="35000"/>
                  </a:schemeClr>
                </a:solidFill>
              </a:endParaRPr>
            </a:p>
          </p:txBody>
        </p:sp>
        <p:sp>
          <p:nvSpPr>
            <p:cNvPr id="15" name="TextBox 14"/>
            <p:cNvSpPr txBox="1"/>
            <p:nvPr/>
          </p:nvSpPr>
          <p:spPr>
            <a:xfrm>
              <a:off x="1905404" y="3703993"/>
              <a:ext cx="1568839" cy="461665"/>
            </a:xfrm>
            <a:prstGeom prst="rect">
              <a:avLst/>
            </a:prstGeom>
            <a:noFill/>
            <a:ln>
              <a:noFill/>
            </a:ln>
          </p:spPr>
          <p:txBody>
            <a:bodyPr wrap="square" rtlCol="0">
              <a:spAutoFit/>
            </a:bodyPr>
            <a:lstStyle/>
            <a:p>
              <a:r>
                <a:rPr lang="nl-BE" sz="1200" dirty="0">
                  <a:solidFill>
                    <a:schemeClr val="tx1">
                      <a:lumMod val="65000"/>
                      <a:lumOff val="35000"/>
                    </a:schemeClr>
                  </a:solidFill>
                </a:rPr>
                <a:t>process requiring intelligence</a:t>
              </a:r>
              <a:endParaRPr lang="fr-BE" sz="1200" dirty="0">
                <a:solidFill>
                  <a:schemeClr val="tx1">
                    <a:lumMod val="65000"/>
                    <a:lumOff val="35000"/>
                  </a:schemeClr>
                </a:solidFill>
              </a:endParaRPr>
            </a:p>
          </p:txBody>
        </p:sp>
        <p:sp>
          <p:nvSpPr>
            <p:cNvPr id="20" name="Rectangle 19"/>
            <p:cNvSpPr/>
            <p:nvPr/>
          </p:nvSpPr>
          <p:spPr>
            <a:xfrm>
              <a:off x="5380731" y="3848008"/>
              <a:ext cx="3091885" cy="10191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nl-BE" b="1" dirty="0">
                  <a:solidFill>
                    <a:schemeClr val="accent1"/>
                  </a:solidFill>
                </a:rPr>
                <a:t>AI based solutions</a:t>
              </a:r>
              <a:endParaRPr lang="fr-BE" b="1" dirty="0">
                <a:solidFill>
                  <a:schemeClr val="accent1"/>
                </a:solidFill>
              </a:endParaRPr>
            </a:p>
          </p:txBody>
        </p:sp>
        <p:sp>
          <p:nvSpPr>
            <p:cNvPr id="23" name="Rectangle 22"/>
            <p:cNvSpPr/>
            <p:nvPr/>
          </p:nvSpPr>
          <p:spPr>
            <a:xfrm>
              <a:off x="3564260" y="5234328"/>
              <a:ext cx="2409761" cy="10619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b="1" dirty="0">
                  <a:solidFill>
                    <a:srgbClr val="FF0000"/>
                  </a:solidFill>
                </a:rPr>
                <a:t>RPA</a:t>
              </a:r>
              <a:endParaRPr lang="fr-BE" b="1" dirty="0">
                <a:solidFill>
                  <a:srgbClr val="FF0000"/>
                </a:solidFill>
              </a:endParaRPr>
            </a:p>
          </p:txBody>
        </p:sp>
        <p:sp>
          <p:nvSpPr>
            <p:cNvPr id="17" name="Rectangle 16"/>
            <p:cNvSpPr/>
            <p:nvPr/>
          </p:nvSpPr>
          <p:spPr>
            <a:xfrm>
              <a:off x="4842394" y="4208048"/>
              <a:ext cx="1607036" cy="19393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b="1" dirty="0">
                  <a:solidFill>
                    <a:schemeClr val="accent3"/>
                  </a:solidFill>
                </a:rPr>
                <a:t>BPM based</a:t>
              </a:r>
            </a:p>
            <a:p>
              <a:pPr>
                <a:lnSpc>
                  <a:spcPct val="150000"/>
                </a:lnSpc>
              </a:pPr>
              <a:r>
                <a:rPr lang="nl-BE" b="1" dirty="0">
                  <a:solidFill>
                    <a:schemeClr val="accent3"/>
                  </a:solidFill>
                </a:rPr>
                <a:t>solutions</a:t>
              </a:r>
              <a:endParaRPr lang="fr-BE" b="1" dirty="0">
                <a:solidFill>
                  <a:schemeClr val="accent3"/>
                </a:solidFill>
              </a:endParaRPr>
            </a:p>
          </p:txBody>
        </p:sp>
      </p:grpSp>
      <p:sp>
        <p:nvSpPr>
          <p:cNvPr id="7" name="Slide Number Placeholder 6"/>
          <p:cNvSpPr>
            <a:spLocks noGrp="1"/>
          </p:cNvSpPr>
          <p:nvPr>
            <p:ph type="sldNum" sz="quarter" idx="12"/>
          </p:nvPr>
        </p:nvSpPr>
        <p:spPr/>
        <p:txBody>
          <a:bodyPr/>
          <a:lstStyle/>
          <a:p>
            <a:fld id="{D45B42A2-12DC-D04A-88D3-A93CC82DF348}" type="slidenum">
              <a:rPr lang="en-US" smtClean="0"/>
              <a:t>3</a:t>
            </a:fld>
            <a:endParaRPr lang="en-US" dirty="0"/>
          </a:p>
        </p:txBody>
      </p:sp>
    </p:spTree>
    <p:extLst>
      <p:ext uri="{BB962C8B-B14F-4D97-AF65-F5344CB8AC3E}">
        <p14:creationId xmlns:p14="http://schemas.microsoft.com/office/powerpoint/2010/main" val="3112186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Triangle 14"/>
          <p:cNvSpPr/>
          <p:nvPr/>
        </p:nvSpPr>
        <p:spPr>
          <a:xfrm>
            <a:off x="-2" y="0"/>
            <a:ext cx="6096001" cy="6070441"/>
          </a:xfrm>
          <a:prstGeom prst="rtTriangle">
            <a:avLst/>
          </a:prstGeom>
          <a:solidFill>
            <a:srgbClr val="308AC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dirty="0">
              <a:solidFill>
                <a:schemeClr val="tx1"/>
              </a:solidFill>
            </a:endParaRPr>
          </a:p>
        </p:txBody>
      </p:sp>
      <p:sp>
        <p:nvSpPr>
          <p:cNvPr id="14" name="Rectangle 13"/>
          <p:cNvSpPr/>
          <p:nvPr/>
        </p:nvSpPr>
        <p:spPr>
          <a:xfrm>
            <a:off x="-1" y="3384644"/>
            <a:ext cx="12192001" cy="2688609"/>
          </a:xfrm>
          <a:prstGeom prst="rect">
            <a:avLst/>
          </a:prstGeom>
          <a:solidFill>
            <a:srgbClr val="308AC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dirty="0">
              <a:solidFill>
                <a:schemeClr val="tx1"/>
              </a:solidFill>
            </a:endParaRPr>
          </a:p>
        </p:txBody>
      </p:sp>
      <p:sp>
        <p:nvSpPr>
          <p:cNvPr id="10" name="Title 9"/>
          <p:cNvSpPr>
            <a:spLocks noGrp="1"/>
          </p:cNvSpPr>
          <p:nvPr>
            <p:ph type="title"/>
          </p:nvPr>
        </p:nvSpPr>
        <p:spPr>
          <a:xfrm>
            <a:off x="623392" y="4317023"/>
            <a:ext cx="10972800" cy="922114"/>
          </a:xfrm>
        </p:spPr>
        <p:txBody>
          <a:bodyPr>
            <a:normAutofit/>
          </a:bodyPr>
          <a:lstStyle/>
          <a:p>
            <a:r>
              <a:rPr lang="nl-BE" dirty="0" smtClean="0">
                <a:solidFill>
                  <a:schemeClr val="bg1"/>
                </a:solidFill>
              </a:rPr>
              <a:t>Criteria </a:t>
            </a:r>
            <a:r>
              <a:rPr lang="en-US" dirty="0" smtClean="0">
                <a:solidFill>
                  <a:schemeClr val="bg1"/>
                </a:solidFill>
              </a:rPr>
              <a:t>to </a:t>
            </a:r>
            <a:r>
              <a:rPr lang="en-US" dirty="0">
                <a:solidFill>
                  <a:schemeClr val="bg1"/>
                </a:solidFill>
              </a:rPr>
              <a:t>determine </a:t>
            </a:r>
            <a:r>
              <a:rPr lang="en-US" dirty="0" smtClean="0">
                <a:solidFill>
                  <a:schemeClr val="bg1"/>
                </a:solidFill>
              </a:rPr>
              <a:t>RPA use cases</a:t>
            </a:r>
            <a:endParaRPr lang="nl-BE" dirty="0">
              <a:solidFill>
                <a:schemeClr val="bg1"/>
              </a:solidFill>
            </a:endParaRPr>
          </a:p>
        </p:txBody>
      </p:sp>
      <p:sp>
        <p:nvSpPr>
          <p:cNvPr id="4" name="Slide Number Placeholder 3"/>
          <p:cNvSpPr>
            <a:spLocks noGrp="1"/>
          </p:cNvSpPr>
          <p:nvPr>
            <p:ph type="sldNum" sz="quarter" idx="4294967295"/>
          </p:nvPr>
        </p:nvSpPr>
        <p:spPr>
          <a:xfrm>
            <a:off x="9448800" y="6270625"/>
            <a:ext cx="2743200" cy="365125"/>
          </a:xfrm>
        </p:spPr>
        <p:txBody>
          <a:bodyPr/>
          <a:lstStyle/>
          <a:p>
            <a:fld id="{D45B42A2-12DC-D04A-88D3-A93CC82DF348}" type="slidenum">
              <a:rPr lang="en-US" smtClean="0"/>
              <a:t>4</a:t>
            </a:fld>
            <a:endParaRPr lang="en-US" dirty="0"/>
          </a:p>
        </p:txBody>
      </p:sp>
    </p:spTree>
    <p:extLst>
      <p:ext uri="{BB962C8B-B14F-4D97-AF65-F5344CB8AC3E}">
        <p14:creationId xmlns:p14="http://schemas.microsoft.com/office/powerpoint/2010/main" val="2630118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normAutofit/>
          </a:bodyPr>
          <a:lstStyle/>
          <a:p>
            <a:pPr marL="0" indent="0">
              <a:buNone/>
            </a:pPr>
            <a:r>
              <a:rPr lang="en-US" sz="2400" dirty="0" smtClean="0"/>
              <a:t>Choose </a:t>
            </a:r>
            <a:r>
              <a:rPr lang="en-US" sz="2400" dirty="0" smtClean="0">
                <a:solidFill>
                  <a:srgbClr val="308AC1"/>
                </a:solidFill>
              </a:rPr>
              <a:t>simple, structured processes</a:t>
            </a:r>
          </a:p>
          <a:p>
            <a:r>
              <a:rPr lang="en-US" sz="2400" dirty="0">
                <a:sym typeface="Wingdings" panose="05000000000000000000" pitchFamily="2" charset="2"/>
              </a:rPr>
              <a:t>u</a:t>
            </a:r>
            <a:r>
              <a:rPr lang="en-US" sz="2400" dirty="0" smtClean="0">
                <a:sym typeface="Wingdings" panose="05000000000000000000" pitchFamily="2" charset="2"/>
              </a:rPr>
              <a:t>sing AI within RPA is possible, but will complicate the entire project; better to focus on the easily automated part and handle AI outside of RPA</a:t>
            </a:r>
          </a:p>
          <a:p>
            <a:r>
              <a:rPr lang="en-US" sz="2400" dirty="0">
                <a:sym typeface="Wingdings" panose="05000000000000000000" pitchFamily="2" charset="2"/>
              </a:rPr>
              <a:t>t</a:t>
            </a:r>
            <a:r>
              <a:rPr lang="en-US" sz="2400" dirty="0" smtClean="0">
                <a:sym typeface="Wingdings" panose="05000000000000000000" pitchFamily="2" charset="2"/>
              </a:rPr>
              <a:t>he more complicated an RPA workflow, the higher the chances of it failing, during usage as well as during development</a:t>
            </a:r>
          </a:p>
          <a:p>
            <a:r>
              <a:rPr lang="en-US" sz="2400" dirty="0">
                <a:sym typeface="Wingdings" panose="05000000000000000000" pitchFamily="2" charset="2"/>
              </a:rPr>
              <a:t>o</a:t>
            </a:r>
            <a:r>
              <a:rPr lang="en-US" sz="2400" dirty="0" smtClean="0">
                <a:sym typeface="Wingdings" panose="05000000000000000000" pitchFamily="2" charset="2"/>
              </a:rPr>
              <a:t>pportunity for quick wins is highest in a </a:t>
            </a:r>
            <a:r>
              <a:rPr lang="en-US" dirty="0">
                <a:solidFill>
                  <a:srgbClr val="308AC1"/>
                </a:solidFill>
                <a:sym typeface="Wingdings" panose="05000000000000000000" pitchFamily="2" charset="2"/>
              </a:rPr>
              <a:t>small process</a:t>
            </a:r>
            <a:r>
              <a:rPr lang="en-US" sz="2400" dirty="0" smtClean="0">
                <a:sym typeface="Wingdings" panose="05000000000000000000" pitchFamily="2" charset="2"/>
              </a:rPr>
              <a:t> with a </a:t>
            </a:r>
            <a:r>
              <a:rPr lang="en-US" dirty="0">
                <a:solidFill>
                  <a:srgbClr val="308AC1"/>
                </a:solidFill>
                <a:sym typeface="Wingdings" panose="05000000000000000000" pitchFamily="2" charset="2"/>
              </a:rPr>
              <a:t>high number of repetitions</a:t>
            </a:r>
            <a:endParaRPr lang="en-US" dirty="0">
              <a:solidFill>
                <a:srgbClr val="308AC1"/>
              </a:solidFill>
            </a:endParaRPr>
          </a:p>
        </p:txBody>
      </p:sp>
      <p:sp>
        <p:nvSpPr>
          <p:cNvPr id="2" name="Title 1"/>
          <p:cNvSpPr>
            <a:spLocks noGrp="1"/>
          </p:cNvSpPr>
          <p:nvPr>
            <p:ph type="title"/>
          </p:nvPr>
        </p:nvSpPr>
        <p:spPr/>
        <p:txBody>
          <a:bodyPr>
            <a:normAutofit/>
          </a:bodyPr>
          <a:lstStyle/>
          <a:p>
            <a:r>
              <a:rPr lang="en-US" dirty="0" smtClean="0"/>
              <a:t>Criterion 1</a:t>
            </a:r>
            <a:endParaRPr lang="fr-BE" dirty="0"/>
          </a:p>
        </p:txBody>
      </p:sp>
      <p:sp>
        <p:nvSpPr>
          <p:cNvPr id="7" name="Slide Number Placeholder 6"/>
          <p:cNvSpPr>
            <a:spLocks noGrp="1"/>
          </p:cNvSpPr>
          <p:nvPr>
            <p:ph type="sldNum" sz="quarter" idx="12"/>
          </p:nvPr>
        </p:nvSpPr>
        <p:spPr/>
        <p:txBody>
          <a:bodyPr/>
          <a:lstStyle/>
          <a:p>
            <a:fld id="{D45B42A2-12DC-D04A-88D3-A93CC82DF348}" type="slidenum">
              <a:rPr lang="en-US" smtClean="0"/>
              <a:t>5</a:t>
            </a:fld>
            <a:endParaRPr lang="en-US" dirty="0"/>
          </a:p>
        </p:txBody>
      </p:sp>
    </p:spTree>
    <p:extLst>
      <p:ext uri="{BB962C8B-B14F-4D97-AF65-F5344CB8AC3E}">
        <p14:creationId xmlns:p14="http://schemas.microsoft.com/office/powerpoint/2010/main" val="4018395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399012" y="1422445"/>
            <a:ext cx="11371950" cy="5255487"/>
          </a:xfrm>
        </p:spPr>
        <p:txBody>
          <a:bodyPr>
            <a:normAutofit/>
          </a:bodyPr>
          <a:lstStyle/>
          <a:p>
            <a:pPr marL="0" indent="0">
              <a:buNone/>
            </a:pPr>
            <a:r>
              <a:rPr lang="en-US" sz="2400" dirty="0" smtClean="0"/>
              <a:t>Choose processes with an </a:t>
            </a:r>
            <a:r>
              <a:rPr lang="en-US" sz="2400" dirty="0" smtClean="0">
                <a:solidFill>
                  <a:srgbClr val="308AC1"/>
                </a:solidFill>
              </a:rPr>
              <a:t>“average” volume</a:t>
            </a:r>
          </a:p>
          <a:p>
            <a:r>
              <a:rPr lang="en-US" sz="2400" dirty="0"/>
              <a:t>f</a:t>
            </a:r>
            <a:r>
              <a:rPr lang="en-US" sz="2400" dirty="0" smtClean="0"/>
              <a:t>or a very small volume, even an RPA solution may not have a desirable ROI</a:t>
            </a:r>
          </a:p>
          <a:p>
            <a:r>
              <a:rPr lang="en-US" sz="2400" dirty="0"/>
              <a:t>f</a:t>
            </a:r>
            <a:r>
              <a:rPr lang="en-US" sz="2400" dirty="0" smtClean="0"/>
              <a:t>or massive volumes, using applications’ UI will cause a lot of overhead, requiring many robots in parallel and thus increasing use of infrastructure and licenses</a:t>
            </a:r>
            <a:endParaRPr lang="en-US" dirty="0"/>
          </a:p>
          <a:p>
            <a:pPr lvl="1"/>
            <a:r>
              <a:rPr lang="en-US" dirty="0" smtClean="0"/>
              <a:t>here, it may be more efficient to change the underlying services / applications to better accommodate the process’s use case</a:t>
            </a:r>
          </a:p>
          <a:p>
            <a:pPr lvl="1"/>
            <a:r>
              <a:rPr lang="en-US" dirty="0" smtClean="0"/>
              <a:t>or use some offline batch process</a:t>
            </a:r>
          </a:p>
          <a:p>
            <a:r>
              <a:rPr lang="en-US" sz="2400" dirty="0"/>
              <a:t>h</a:t>
            </a:r>
            <a:r>
              <a:rPr lang="en-US" sz="2400" dirty="0" smtClean="0"/>
              <a:t>ow much is “average”?</a:t>
            </a:r>
          </a:p>
          <a:p>
            <a:pPr lvl="1"/>
            <a:r>
              <a:rPr lang="en-US" dirty="0"/>
              <a:t>d</a:t>
            </a:r>
            <a:r>
              <a:rPr lang="en-US" dirty="0" smtClean="0"/>
              <a:t>epends on the use case</a:t>
            </a:r>
          </a:p>
          <a:p>
            <a:pPr lvl="1"/>
            <a:r>
              <a:rPr lang="en-US" dirty="0" smtClean="0"/>
              <a:t>a more complex RPA project requires a higher workload to break even</a:t>
            </a:r>
            <a:endParaRPr lang="en-US" dirty="0">
              <a:sym typeface="Wingdings" panose="05000000000000000000" pitchFamily="2" charset="2"/>
            </a:endParaRPr>
          </a:p>
        </p:txBody>
      </p:sp>
      <p:sp>
        <p:nvSpPr>
          <p:cNvPr id="2" name="Title 1"/>
          <p:cNvSpPr>
            <a:spLocks noGrp="1"/>
          </p:cNvSpPr>
          <p:nvPr>
            <p:ph type="title"/>
          </p:nvPr>
        </p:nvSpPr>
        <p:spPr/>
        <p:txBody>
          <a:bodyPr>
            <a:normAutofit/>
          </a:bodyPr>
          <a:lstStyle/>
          <a:p>
            <a:r>
              <a:rPr lang="en-US" dirty="0" smtClean="0"/>
              <a:t>Criterion 2</a:t>
            </a:r>
            <a:endParaRPr lang="fr-BE" dirty="0"/>
          </a:p>
        </p:txBody>
      </p:sp>
      <p:sp>
        <p:nvSpPr>
          <p:cNvPr id="7" name="Slide Number Placeholder 6"/>
          <p:cNvSpPr>
            <a:spLocks noGrp="1"/>
          </p:cNvSpPr>
          <p:nvPr>
            <p:ph type="sldNum" sz="quarter" idx="12"/>
          </p:nvPr>
        </p:nvSpPr>
        <p:spPr/>
        <p:txBody>
          <a:bodyPr/>
          <a:lstStyle/>
          <a:p>
            <a:fld id="{D45B42A2-12DC-D04A-88D3-A93CC82DF348}" type="slidenum">
              <a:rPr lang="en-US" smtClean="0"/>
              <a:t>6</a:t>
            </a:fld>
            <a:endParaRPr lang="en-US" dirty="0"/>
          </a:p>
        </p:txBody>
      </p:sp>
    </p:spTree>
    <p:extLst>
      <p:ext uri="{BB962C8B-B14F-4D97-AF65-F5344CB8AC3E}">
        <p14:creationId xmlns:p14="http://schemas.microsoft.com/office/powerpoint/2010/main" val="3667820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399012" y="1422445"/>
            <a:ext cx="11371950" cy="5255487"/>
          </a:xfrm>
        </p:spPr>
        <p:txBody>
          <a:bodyPr>
            <a:normAutofit/>
          </a:bodyPr>
          <a:lstStyle/>
          <a:p>
            <a:pPr marL="0" indent="0">
              <a:buNone/>
            </a:pPr>
            <a:r>
              <a:rPr lang="en-US" dirty="0" smtClean="0"/>
              <a:t>Choose RPA if the </a:t>
            </a:r>
            <a:r>
              <a:rPr lang="en-US" dirty="0" smtClean="0">
                <a:solidFill>
                  <a:srgbClr val="308AC1"/>
                </a:solidFill>
              </a:rPr>
              <a:t>alternative is infeasible</a:t>
            </a:r>
          </a:p>
          <a:p>
            <a:r>
              <a:rPr lang="en-US" dirty="0" smtClean="0"/>
              <a:t>RPA can deliver quick wins because </a:t>
            </a:r>
            <a:r>
              <a:rPr lang="en-US" dirty="0" smtClean="0">
                <a:solidFill>
                  <a:srgbClr val="308AC1"/>
                </a:solidFill>
              </a:rPr>
              <a:t>underlying applications need not be adapted</a:t>
            </a:r>
            <a:endParaRPr lang="en-US" dirty="0"/>
          </a:p>
          <a:p>
            <a:pPr lvl="1"/>
            <a:r>
              <a:rPr lang="en-US" dirty="0" smtClean="0"/>
              <a:t>sometimes, the underlying software is not in one’s control: closed source 3</a:t>
            </a:r>
            <a:r>
              <a:rPr lang="en-US" baseline="30000" dirty="0" smtClean="0"/>
              <a:t>rd</a:t>
            </a:r>
            <a:r>
              <a:rPr lang="en-US" dirty="0" smtClean="0"/>
              <a:t> party package, external web application, …; they are never adaptable, so RPA may very well be the only option to integrate them</a:t>
            </a:r>
          </a:p>
          <a:p>
            <a:r>
              <a:rPr lang="en-US" dirty="0"/>
              <a:t>s</a:t>
            </a:r>
            <a:r>
              <a:rPr lang="en-US" dirty="0" smtClean="0"/>
              <a:t>ometimes, the underlying application is easily adaptable, or </a:t>
            </a:r>
            <a:r>
              <a:rPr lang="en-US" dirty="0" smtClean="0">
                <a:solidFill>
                  <a:srgbClr val="308AC1"/>
                </a:solidFill>
              </a:rPr>
              <a:t>another workaround </a:t>
            </a:r>
            <a:r>
              <a:rPr lang="en-US" dirty="0" smtClean="0"/>
              <a:t>can be found</a:t>
            </a:r>
          </a:p>
          <a:p>
            <a:r>
              <a:rPr lang="en-US" dirty="0"/>
              <a:t>i</a:t>
            </a:r>
            <a:r>
              <a:rPr lang="en-US" dirty="0" smtClean="0"/>
              <a:t>f an </a:t>
            </a:r>
            <a:r>
              <a:rPr lang="en-US" dirty="0" smtClean="0">
                <a:solidFill>
                  <a:srgbClr val="308AC1"/>
                </a:solidFill>
              </a:rPr>
              <a:t>easier to maintain, more robust, or better integrated and reusable solution </a:t>
            </a:r>
            <a:r>
              <a:rPr lang="en-US" dirty="0" smtClean="0"/>
              <a:t>is feasible for a comparable investment, it should be the first choice</a:t>
            </a:r>
          </a:p>
        </p:txBody>
      </p:sp>
      <p:sp>
        <p:nvSpPr>
          <p:cNvPr id="2" name="Title 1"/>
          <p:cNvSpPr>
            <a:spLocks noGrp="1"/>
          </p:cNvSpPr>
          <p:nvPr>
            <p:ph type="title"/>
          </p:nvPr>
        </p:nvSpPr>
        <p:spPr/>
        <p:txBody>
          <a:bodyPr>
            <a:normAutofit/>
          </a:bodyPr>
          <a:lstStyle/>
          <a:p>
            <a:r>
              <a:rPr lang="en-US" dirty="0" smtClean="0"/>
              <a:t>Criterion 3</a:t>
            </a:r>
            <a:endParaRPr lang="fr-BE" dirty="0"/>
          </a:p>
        </p:txBody>
      </p:sp>
      <p:sp>
        <p:nvSpPr>
          <p:cNvPr id="7" name="Slide Number Placeholder 6"/>
          <p:cNvSpPr>
            <a:spLocks noGrp="1"/>
          </p:cNvSpPr>
          <p:nvPr>
            <p:ph type="sldNum" sz="quarter" idx="12"/>
          </p:nvPr>
        </p:nvSpPr>
        <p:spPr/>
        <p:txBody>
          <a:bodyPr/>
          <a:lstStyle/>
          <a:p>
            <a:fld id="{D45B42A2-12DC-D04A-88D3-A93CC82DF348}" type="slidenum">
              <a:rPr lang="en-US" smtClean="0"/>
              <a:t>7</a:t>
            </a:fld>
            <a:endParaRPr lang="en-US" dirty="0"/>
          </a:p>
        </p:txBody>
      </p:sp>
    </p:spTree>
    <p:extLst>
      <p:ext uri="{BB962C8B-B14F-4D97-AF65-F5344CB8AC3E}">
        <p14:creationId xmlns:p14="http://schemas.microsoft.com/office/powerpoint/2010/main" val="429418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399012" y="1422445"/>
            <a:ext cx="11169211" cy="5255487"/>
          </a:xfrm>
        </p:spPr>
        <p:txBody>
          <a:bodyPr>
            <a:normAutofit/>
          </a:bodyPr>
          <a:lstStyle/>
          <a:p>
            <a:pPr marL="0" indent="0">
              <a:buNone/>
            </a:pPr>
            <a:r>
              <a:rPr lang="en-US" dirty="0" smtClean="0"/>
              <a:t>Choose RPA if the </a:t>
            </a:r>
            <a:r>
              <a:rPr lang="en-US" dirty="0" smtClean="0">
                <a:solidFill>
                  <a:srgbClr val="308AC1"/>
                </a:solidFill>
              </a:rPr>
              <a:t>underlying technology is compatible with RPA robots </a:t>
            </a:r>
          </a:p>
          <a:p>
            <a:r>
              <a:rPr lang="en-US" dirty="0"/>
              <a:t>u</a:t>
            </a:r>
            <a:r>
              <a:rPr lang="en-US" dirty="0" smtClean="0"/>
              <a:t>sually, RPA is able to automate any underlying program (web, desktop, citrix, …)</a:t>
            </a:r>
          </a:p>
          <a:p>
            <a:r>
              <a:rPr lang="en-US" dirty="0"/>
              <a:t>f</a:t>
            </a:r>
            <a:r>
              <a:rPr lang="en-US" dirty="0" smtClean="0"/>
              <a:t>or some often-used programs, there is even extra support (Ms Office, Outlook, …)</a:t>
            </a:r>
          </a:p>
          <a:p>
            <a:r>
              <a:rPr lang="en-US" dirty="0"/>
              <a:t>h</a:t>
            </a:r>
            <a:r>
              <a:rPr lang="en-US" dirty="0" smtClean="0"/>
              <a:t>owever, </a:t>
            </a:r>
            <a:r>
              <a:rPr lang="en-US" dirty="0" smtClean="0">
                <a:solidFill>
                  <a:srgbClr val="308AC1"/>
                </a:solidFill>
              </a:rPr>
              <a:t>some programs remain recalcitrant </a:t>
            </a:r>
            <a:r>
              <a:rPr lang="en-US" dirty="0" smtClean="0"/>
              <a:t>to being used by RPA bots</a:t>
            </a:r>
          </a:p>
          <a:p>
            <a:r>
              <a:rPr lang="en-US" dirty="0"/>
              <a:t>t</a:t>
            </a:r>
            <a:r>
              <a:rPr lang="en-US" dirty="0" smtClean="0"/>
              <a:t>his needs to be verified in a </a:t>
            </a:r>
            <a:r>
              <a:rPr lang="en-US" dirty="0" smtClean="0">
                <a:solidFill>
                  <a:srgbClr val="308AC1"/>
                </a:solidFill>
              </a:rPr>
              <a:t>quick hands-on test </a:t>
            </a:r>
            <a:r>
              <a:rPr lang="en-US" dirty="0" smtClean="0"/>
              <a:t>as final part of the initial analysis of the use case, when other criteria are already clarified and it is deemed worthwhile to commit the necessary resources to this test</a:t>
            </a:r>
          </a:p>
          <a:p>
            <a:r>
              <a:rPr lang="en-US" dirty="0"/>
              <a:t>w</a:t>
            </a:r>
            <a:r>
              <a:rPr lang="en-US" dirty="0" smtClean="0"/>
              <a:t>hen this effort greenlights the project, the quick test is, ideally, </a:t>
            </a:r>
            <a:r>
              <a:rPr lang="en-US" dirty="0" smtClean="0">
                <a:solidFill>
                  <a:srgbClr val="308AC1"/>
                </a:solidFill>
              </a:rPr>
              <a:t>reusable</a:t>
            </a:r>
            <a:r>
              <a:rPr lang="en-US" dirty="0" smtClean="0"/>
              <a:t> in the final implementation</a:t>
            </a:r>
          </a:p>
        </p:txBody>
      </p:sp>
      <p:sp>
        <p:nvSpPr>
          <p:cNvPr id="2" name="Title 1"/>
          <p:cNvSpPr>
            <a:spLocks noGrp="1"/>
          </p:cNvSpPr>
          <p:nvPr>
            <p:ph type="title"/>
          </p:nvPr>
        </p:nvSpPr>
        <p:spPr/>
        <p:txBody>
          <a:bodyPr>
            <a:normAutofit/>
          </a:bodyPr>
          <a:lstStyle/>
          <a:p>
            <a:r>
              <a:rPr lang="en-US" dirty="0" smtClean="0"/>
              <a:t>Criterion 4</a:t>
            </a:r>
            <a:endParaRPr lang="fr-BE" dirty="0"/>
          </a:p>
        </p:txBody>
      </p:sp>
      <p:sp>
        <p:nvSpPr>
          <p:cNvPr id="7" name="Slide Number Placeholder 6"/>
          <p:cNvSpPr>
            <a:spLocks noGrp="1"/>
          </p:cNvSpPr>
          <p:nvPr>
            <p:ph type="sldNum" sz="quarter" idx="12"/>
          </p:nvPr>
        </p:nvSpPr>
        <p:spPr/>
        <p:txBody>
          <a:bodyPr/>
          <a:lstStyle/>
          <a:p>
            <a:fld id="{D45B42A2-12DC-D04A-88D3-A93CC82DF348}" type="slidenum">
              <a:rPr lang="en-US" smtClean="0"/>
              <a:t>8</a:t>
            </a:fld>
            <a:endParaRPr lang="en-US" dirty="0"/>
          </a:p>
        </p:txBody>
      </p:sp>
    </p:spTree>
    <p:extLst>
      <p:ext uri="{BB962C8B-B14F-4D97-AF65-F5344CB8AC3E}">
        <p14:creationId xmlns:p14="http://schemas.microsoft.com/office/powerpoint/2010/main" val="1613603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399012" y="1422445"/>
            <a:ext cx="11169211" cy="5435555"/>
          </a:xfrm>
        </p:spPr>
        <p:txBody>
          <a:bodyPr>
            <a:normAutofit/>
          </a:bodyPr>
          <a:lstStyle/>
          <a:p>
            <a:pPr marL="0" indent="0">
              <a:buNone/>
            </a:pPr>
            <a:r>
              <a:rPr lang="en-US" dirty="0" smtClean="0"/>
              <a:t>Beware: RPA is </a:t>
            </a:r>
            <a:r>
              <a:rPr lang="en-US" dirty="0" smtClean="0">
                <a:solidFill>
                  <a:srgbClr val="308AC1"/>
                </a:solidFill>
              </a:rPr>
              <a:t>often a </a:t>
            </a:r>
            <a:r>
              <a:rPr lang="en-US" b="1" dirty="0" smtClean="0">
                <a:solidFill>
                  <a:srgbClr val="308AC1"/>
                </a:solidFill>
              </a:rPr>
              <a:t>temporary</a:t>
            </a:r>
            <a:r>
              <a:rPr lang="en-US" dirty="0" smtClean="0">
                <a:solidFill>
                  <a:srgbClr val="308AC1"/>
                </a:solidFill>
              </a:rPr>
              <a:t> solution</a:t>
            </a:r>
          </a:p>
          <a:p>
            <a:pPr lvl="1"/>
            <a:r>
              <a:rPr lang="en-US" dirty="0"/>
              <a:t>t</a:t>
            </a:r>
            <a:r>
              <a:rPr lang="en-US" dirty="0" smtClean="0"/>
              <a:t>he business use case itself may need its process reassessed</a:t>
            </a:r>
          </a:p>
          <a:p>
            <a:pPr lvl="1"/>
            <a:r>
              <a:rPr lang="en-US" dirty="0"/>
              <a:t>e</a:t>
            </a:r>
            <a:r>
              <a:rPr lang="en-US" dirty="0" smtClean="0"/>
              <a:t>volution of underlying software may </a:t>
            </a:r>
            <a:r>
              <a:rPr lang="en-US" dirty="0" smtClean="0">
                <a:solidFill>
                  <a:srgbClr val="308AC1"/>
                </a:solidFill>
              </a:rPr>
              <a:t>break or render obsolete </a:t>
            </a:r>
            <a:r>
              <a:rPr lang="en-US" dirty="0" smtClean="0"/>
              <a:t>the robot</a:t>
            </a:r>
          </a:p>
          <a:p>
            <a:pPr lvl="1"/>
            <a:r>
              <a:rPr lang="en-US" dirty="0"/>
              <a:t>t</a:t>
            </a:r>
            <a:r>
              <a:rPr lang="en-US" dirty="0" smtClean="0"/>
              <a:t>his can make </a:t>
            </a:r>
            <a:r>
              <a:rPr lang="en-US" dirty="0" smtClean="0">
                <a:solidFill>
                  <a:srgbClr val="308AC1"/>
                </a:solidFill>
              </a:rPr>
              <a:t>maintenance expensive</a:t>
            </a:r>
            <a:r>
              <a:rPr lang="en-US" dirty="0" smtClean="0"/>
              <a:t>, which begs another solution long-term</a:t>
            </a:r>
          </a:p>
          <a:p>
            <a:pPr lvl="1"/>
            <a:r>
              <a:rPr lang="en-US" dirty="0"/>
              <a:t>e</a:t>
            </a:r>
            <a:r>
              <a:rPr lang="en-US" dirty="0" smtClean="0"/>
              <a:t>ven an underlying legacy application, may eventually be terminated</a:t>
            </a:r>
          </a:p>
          <a:p>
            <a:pPr lvl="1"/>
            <a:r>
              <a:rPr lang="en-US" dirty="0"/>
              <a:t>p</a:t>
            </a:r>
            <a:r>
              <a:rPr lang="en-US" dirty="0" smtClean="0"/>
              <a:t>lease</a:t>
            </a:r>
            <a:r>
              <a:rPr lang="en-US" dirty="0" smtClean="0">
                <a:solidFill>
                  <a:srgbClr val="308AC1"/>
                </a:solidFill>
              </a:rPr>
              <a:t> plan for a phase out from the start of the project!</a:t>
            </a:r>
          </a:p>
          <a:p>
            <a:pPr marL="0" indent="0">
              <a:buNone/>
            </a:pPr>
            <a:endParaRPr lang="en-US" dirty="0" smtClean="0"/>
          </a:p>
          <a:p>
            <a:pPr marL="0" indent="0">
              <a:buNone/>
            </a:pPr>
            <a:r>
              <a:rPr lang="en-US" dirty="0" smtClean="0"/>
              <a:t>Beware: RPA can </a:t>
            </a:r>
            <a:r>
              <a:rPr lang="en-US" dirty="0" smtClean="0">
                <a:solidFill>
                  <a:srgbClr val="308AC1"/>
                </a:solidFill>
              </a:rPr>
              <a:t>sometimes</a:t>
            </a:r>
            <a:r>
              <a:rPr lang="en-US" dirty="0" smtClean="0"/>
              <a:t> be a </a:t>
            </a:r>
            <a:r>
              <a:rPr lang="en-US" b="1" dirty="0" smtClean="0">
                <a:solidFill>
                  <a:srgbClr val="308AC1"/>
                </a:solidFill>
              </a:rPr>
              <a:t>permanent</a:t>
            </a:r>
            <a:r>
              <a:rPr lang="en-US" dirty="0" smtClean="0"/>
              <a:t> solution</a:t>
            </a:r>
          </a:p>
          <a:p>
            <a:pPr lvl="1"/>
            <a:r>
              <a:rPr lang="en-US" dirty="0" smtClean="0"/>
              <a:t>RPA robot can become crucial coupling (</a:t>
            </a:r>
            <a:r>
              <a:rPr lang="en-US" dirty="0" smtClean="0">
                <a:solidFill>
                  <a:srgbClr val="308AC1"/>
                </a:solidFill>
              </a:rPr>
              <a:t>de facto integration</a:t>
            </a:r>
            <a:r>
              <a:rPr lang="en-US" dirty="0" smtClean="0"/>
              <a:t>) between existing systems, which may or may not be desirable</a:t>
            </a:r>
          </a:p>
          <a:p>
            <a:pPr lvl="1"/>
            <a:r>
              <a:rPr lang="en-US" dirty="0"/>
              <a:t>t</a:t>
            </a:r>
            <a:r>
              <a:rPr lang="en-US" dirty="0" smtClean="0"/>
              <a:t>he robot may work too well, forever </a:t>
            </a:r>
            <a:r>
              <a:rPr lang="en-US" dirty="0" smtClean="0">
                <a:solidFill>
                  <a:srgbClr val="308AC1"/>
                </a:solidFill>
              </a:rPr>
              <a:t>forestalling a more fundamental solution</a:t>
            </a:r>
            <a:r>
              <a:rPr lang="en-US" dirty="0" smtClean="0"/>
              <a:t> to the problem it solves (in turn, increasing technical debt)</a:t>
            </a:r>
          </a:p>
        </p:txBody>
      </p:sp>
      <p:sp>
        <p:nvSpPr>
          <p:cNvPr id="2" name="Title 1"/>
          <p:cNvSpPr>
            <a:spLocks noGrp="1"/>
          </p:cNvSpPr>
          <p:nvPr>
            <p:ph type="title"/>
          </p:nvPr>
        </p:nvSpPr>
        <p:spPr/>
        <p:txBody>
          <a:bodyPr>
            <a:normAutofit/>
          </a:bodyPr>
          <a:lstStyle/>
          <a:p>
            <a:r>
              <a:rPr lang="en-US" dirty="0" smtClean="0"/>
              <a:t>Some </a:t>
            </a:r>
            <a:r>
              <a:rPr lang="en-US" dirty="0"/>
              <a:t>f</a:t>
            </a:r>
            <a:r>
              <a:rPr lang="en-US" dirty="0" smtClean="0"/>
              <a:t>inal considerations regarding our criteria…</a:t>
            </a:r>
            <a:endParaRPr lang="fr-BE" dirty="0"/>
          </a:p>
        </p:txBody>
      </p:sp>
      <p:sp>
        <p:nvSpPr>
          <p:cNvPr id="7" name="Slide Number Placeholder 6"/>
          <p:cNvSpPr>
            <a:spLocks noGrp="1"/>
          </p:cNvSpPr>
          <p:nvPr>
            <p:ph type="sldNum" sz="quarter" idx="12"/>
          </p:nvPr>
        </p:nvSpPr>
        <p:spPr/>
        <p:txBody>
          <a:bodyPr/>
          <a:lstStyle/>
          <a:p>
            <a:fld id="{D45B42A2-12DC-D04A-88D3-A93CC82DF348}" type="slidenum">
              <a:rPr lang="en-US" smtClean="0"/>
              <a:t>9</a:t>
            </a:fld>
            <a:endParaRPr lang="en-US" dirty="0"/>
          </a:p>
        </p:txBody>
      </p:sp>
    </p:spTree>
    <p:extLst>
      <p:ext uri="{BB962C8B-B14F-4D97-AF65-F5344CB8AC3E}">
        <p14:creationId xmlns:p14="http://schemas.microsoft.com/office/powerpoint/2010/main" val="3167031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1032</TotalTime>
  <Words>1559</Words>
  <Application>Microsoft Office PowerPoint</Application>
  <PresentationFormat>Breedbeeld</PresentationFormat>
  <Paragraphs>126</Paragraphs>
  <Slides>16</Slides>
  <Notes>10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Roboto</vt:lpstr>
      <vt:lpstr>Wingdings</vt:lpstr>
      <vt:lpstr>1_Custom Designs</vt:lpstr>
      <vt:lpstr>Robotic Process Automation (RPA): a success story in the social sector</vt:lpstr>
      <vt:lpstr>Robotic Process Automation (RPA)</vt:lpstr>
      <vt:lpstr>Comparison with other automation options</vt:lpstr>
      <vt:lpstr>Criteria to determine RPA use cases</vt:lpstr>
      <vt:lpstr>Criterion 1</vt:lpstr>
      <vt:lpstr>Criterion 2</vt:lpstr>
      <vt:lpstr>Criterion 3</vt:lpstr>
      <vt:lpstr>Criterion 4</vt:lpstr>
      <vt:lpstr>Some final considerations regarding our criteria…</vt:lpstr>
      <vt:lpstr>Winning use case: Auxiliary Fund for unemployment benefits (HVW – CAPAC – HFA)</vt:lpstr>
      <vt:lpstr>Use Case: Covid-19-related temporary unemployment benefits</vt:lpstr>
      <vt:lpstr>Use Case: Covid-19-related temporary unemployment benefits</vt:lpstr>
      <vt:lpstr>Screenshot</vt:lpstr>
      <vt:lpstr>Use Case: Covid-19-related temporary unemployment benefits</vt:lpstr>
      <vt:lpstr>Winner Agoria Award 2020 – Category Profitability</vt:lpstr>
      <vt:lpstr>Questions ?</vt:lpstr>
    </vt:vector>
  </TitlesOfParts>
  <Company>BCSS-KSZ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Sanne Miseur (KSZ-BCSS)</dc:creator>
  <cp:lastModifiedBy>FRRO</cp:lastModifiedBy>
  <cp:revision>161</cp:revision>
  <dcterms:created xsi:type="dcterms:W3CDTF">2020-01-03T12:51:12Z</dcterms:created>
  <dcterms:modified xsi:type="dcterms:W3CDTF">2022-04-21T14:42:56Z</dcterms:modified>
</cp:coreProperties>
</file>